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 id="2147483661" r:id="rId5"/>
  </p:sldMasterIdLst>
  <p:notesMasterIdLst>
    <p:notesMasterId r:id="rId22"/>
  </p:notesMasterIdLst>
  <p:sldIdLst>
    <p:sldId id="256" r:id="rId6"/>
    <p:sldId id="265" r:id="rId7"/>
    <p:sldId id="264" r:id="rId8"/>
    <p:sldId id="371" r:id="rId9"/>
    <p:sldId id="267" r:id="rId10"/>
    <p:sldId id="347" r:id="rId11"/>
    <p:sldId id="331" r:id="rId12"/>
    <p:sldId id="372" r:id="rId13"/>
    <p:sldId id="273" r:id="rId14"/>
    <p:sldId id="332" r:id="rId15"/>
    <p:sldId id="285" r:id="rId16"/>
    <p:sldId id="370" r:id="rId17"/>
    <p:sldId id="352" r:id="rId18"/>
    <p:sldId id="367" r:id="rId19"/>
    <p:sldId id="369" r:id="rId20"/>
    <p:sldId id="3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den, Anton" initials="MA" lastIdx="7" clrIdx="0">
    <p:extLst>
      <p:ext uri="{19B8F6BF-5375-455C-9EA6-DF929625EA0E}">
        <p15:presenceInfo xmlns:p15="http://schemas.microsoft.com/office/powerpoint/2012/main" userId="S::amoden@deloitte.co.uk::7b35dd8e-c9e7-4680-8f41-28c9dafada4a" providerId="AD"/>
      </p:ext>
    </p:extLst>
  </p:cmAuthor>
  <p:cmAuthor id="2" name="Bermudez Alvarez, Cristina" initials="BAC" lastIdx="4" clrIdx="1">
    <p:extLst>
      <p:ext uri="{19B8F6BF-5375-455C-9EA6-DF929625EA0E}">
        <p15:presenceInfo xmlns:p15="http://schemas.microsoft.com/office/powerpoint/2012/main" userId="S::cbermudezalvarez@deloitte.co.uk::212f97fe-44f6-4733-9e40-3af687628ecd" providerId="AD"/>
      </p:ext>
    </p:extLst>
  </p:cmAuthor>
  <p:cmAuthor id="3" name="Allsopp, Harry" initials="AH" lastIdx="1" clrIdx="2">
    <p:extLst>
      <p:ext uri="{19B8F6BF-5375-455C-9EA6-DF929625EA0E}">
        <p15:presenceInfo xmlns:p15="http://schemas.microsoft.com/office/powerpoint/2012/main" userId="S::hallsopp@deloitte.co.uk::94ebb2aa-f163-4c7f-b3ec-a70db5e1e138" providerId="AD"/>
      </p:ext>
    </p:extLst>
  </p:cmAuthor>
  <p:cmAuthor id="4" name="Carlton, Walter" initials="CW" lastIdx="16" clrIdx="3">
    <p:extLst>
      <p:ext uri="{19B8F6BF-5375-455C-9EA6-DF929625EA0E}">
        <p15:presenceInfo xmlns:p15="http://schemas.microsoft.com/office/powerpoint/2012/main" userId="S::wcarlton@deloitte.co.uk::a95b5c81-c3d7-4b41-881d-c06e0bc4b070" providerId="AD"/>
      </p:ext>
    </p:extLst>
  </p:cmAuthor>
  <p:cmAuthor id="5" name="Sagar, Prashant" initials="SP" lastIdx="30" clrIdx="4">
    <p:extLst>
      <p:ext uri="{19B8F6BF-5375-455C-9EA6-DF929625EA0E}">
        <p15:presenceInfo xmlns:p15="http://schemas.microsoft.com/office/powerpoint/2012/main" userId="S::pvsagar@deloitte.co.uk::01a45a03-0244-4886-be81-3484f634c76e" providerId="AD"/>
      </p:ext>
    </p:extLst>
  </p:cmAuthor>
  <p:cmAuthor id="6" name="Glover, Harriet" initials="GH" lastIdx="4" clrIdx="5">
    <p:extLst>
      <p:ext uri="{19B8F6BF-5375-455C-9EA6-DF929625EA0E}">
        <p15:presenceInfo xmlns:p15="http://schemas.microsoft.com/office/powerpoint/2012/main" userId="S::hglover@deloitte.co.uk::f2c7fb1e-3150-43f7-8d3a-746fadfefb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934"/>
    <a:srgbClr val="5E9768"/>
    <a:srgbClr val="5E9968"/>
    <a:srgbClr val="E7AB00"/>
    <a:srgbClr val="73AA87"/>
    <a:srgbClr val="528D3F"/>
    <a:srgbClr val="528D40"/>
    <a:srgbClr val="518C3D"/>
    <a:srgbClr val="518C3F"/>
    <a:srgbClr val="1914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972"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pbell, Eliana" userId="31440c79-e180-496b-8c54-25891199ed35" providerId="ADAL" clId="{FC13528D-9F7A-4B88-A755-FEA8B32ADC0D}"/>
    <pc:docChg chg="modSld">
      <pc:chgData name="Campbell, Eliana" userId="31440c79-e180-496b-8c54-25891199ed35" providerId="ADAL" clId="{FC13528D-9F7A-4B88-A755-FEA8B32ADC0D}" dt="2022-01-21T11:11:21.481" v="0" actId="207"/>
      <pc:docMkLst>
        <pc:docMk/>
      </pc:docMkLst>
      <pc:sldChg chg="modSp mod">
        <pc:chgData name="Campbell, Eliana" userId="31440c79-e180-496b-8c54-25891199ed35" providerId="ADAL" clId="{FC13528D-9F7A-4B88-A755-FEA8B32ADC0D}" dt="2022-01-21T11:11:21.481" v="0" actId="207"/>
        <pc:sldMkLst>
          <pc:docMk/>
          <pc:sldMk cId="3578238429" sldId="332"/>
        </pc:sldMkLst>
        <pc:spChg chg="mod">
          <ac:chgData name="Campbell, Eliana" userId="31440c79-e180-496b-8c54-25891199ed35" providerId="ADAL" clId="{FC13528D-9F7A-4B88-A755-FEA8B32ADC0D}" dt="2022-01-21T11:11:21.481" v="0" actId="207"/>
          <ac:spMkLst>
            <pc:docMk/>
            <pc:sldMk cId="3578238429" sldId="332"/>
            <ac:spMk id="2" creationId="{FA9B8418-BFC9-49DF-ABC2-49AD8D7A05C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DC039-E582-477F-9D55-839B03CD7BD9}"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GB"/>
        </a:p>
      </dgm:t>
    </dgm:pt>
    <dgm:pt modelId="{2AF89D1D-D869-4730-BFCB-404427A0AAE7}">
      <dgm:prSet phldrT="[Text]"/>
      <dgm:spPr/>
      <dgm:t>
        <a:bodyPr/>
        <a:lstStyle/>
        <a:p>
          <a:pPr algn="ctr"/>
          <a:r>
            <a:rPr lang="en-GB">
              <a:latin typeface="Roboto Slab regular"/>
              <a:cs typeface="Times New Roman" panose="02020603050405020304" pitchFamily="18" charset="0"/>
            </a:rPr>
            <a:t>If you have a smaller customer base but would still like to participate in the incentive scheme, you can still opt in by notifying your OAM. </a:t>
          </a:r>
        </a:p>
      </dgm:t>
    </dgm:pt>
    <dgm:pt modelId="{BC41B10E-AF56-4901-A9F3-57A03C9BCFC5}" type="parTrans" cxnId="{54588671-CE9C-48C8-BB15-C83D065E38A2}">
      <dgm:prSet/>
      <dgm:spPr/>
      <dgm:t>
        <a:bodyPr/>
        <a:lstStyle/>
        <a:p>
          <a:endParaRPr lang="en-GB">
            <a:latin typeface="Roboto Slab regular"/>
            <a:cs typeface="Times New Roman" panose="02020603050405020304" pitchFamily="18" charset="0"/>
          </a:endParaRPr>
        </a:p>
      </dgm:t>
    </dgm:pt>
    <dgm:pt modelId="{2B657872-2197-4B00-A77A-8E8DD1F1EFB2}" type="sibTrans" cxnId="{54588671-CE9C-48C8-BB15-C83D065E38A2}">
      <dgm:prSet/>
      <dgm:spPr/>
      <dgm:t>
        <a:bodyPr/>
        <a:lstStyle/>
        <a:p>
          <a:endParaRPr lang="en-GB">
            <a:latin typeface="Roboto Slab regular"/>
            <a:cs typeface="Times New Roman" panose="02020603050405020304" pitchFamily="18" charset="0"/>
          </a:endParaRPr>
        </a:p>
      </dgm:t>
    </dgm:pt>
    <dgm:pt modelId="{1EB6317F-7B51-4F68-BE06-3B73F2A6E7C9}">
      <dgm:prSet phldrT="[Text]"/>
      <dgm:spPr/>
      <dgm:t>
        <a:bodyPr/>
        <a:lstStyle/>
        <a:p>
          <a:pPr algn="ctr"/>
          <a:r>
            <a:rPr lang="en-GB">
              <a:latin typeface="Roboto Slab regular"/>
              <a:cs typeface="Times New Roman" panose="02020603050405020304" pitchFamily="18" charset="0"/>
            </a:rPr>
            <a:t>Once you have acceded to the REC and have built up your customer base, the Code Manager will notify you of your theft target and potential incentive payments.</a:t>
          </a:r>
        </a:p>
      </dgm:t>
    </dgm:pt>
    <dgm:pt modelId="{9A39AC2B-E626-4583-B2B5-BED0204A95EA}" type="parTrans" cxnId="{90584245-6301-484D-82DF-18AF6C023C80}">
      <dgm:prSet/>
      <dgm:spPr/>
      <dgm:t>
        <a:bodyPr/>
        <a:lstStyle/>
        <a:p>
          <a:endParaRPr lang="en-GB">
            <a:latin typeface="Roboto Slab regular"/>
            <a:cs typeface="Times New Roman" panose="02020603050405020304" pitchFamily="18" charset="0"/>
          </a:endParaRPr>
        </a:p>
      </dgm:t>
    </dgm:pt>
    <dgm:pt modelId="{63F3EA18-0467-4BC7-87C8-C12BC29F6F5E}" type="sibTrans" cxnId="{90584245-6301-484D-82DF-18AF6C023C80}">
      <dgm:prSet/>
      <dgm:spPr/>
      <dgm:t>
        <a:bodyPr/>
        <a:lstStyle/>
        <a:p>
          <a:endParaRPr lang="en-GB">
            <a:latin typeface="Roboto Slab regular"/>
            <a:cs typeface="Times New Roman" panose="02020603050405020304" pitchFamily="18" charset="0"/>
          </a:endParaRPr>
        </a:p>
      </dgm:t>
    </dgm:pt>
    <dgm:pt modelId="{6DE93C3B-033A-48C8-A463-1F6CFDB3869A}" type="pres">
      <dgm:prSet presAssocID="{4ECDC039-E582-477F-9D55-839B03CD7BD9}" presName="linear" presStyleCnt="0">
        <dgm:presLayoutVars>
          <dgm:animLvl val="lvl"/>
          <dgm:resizeHandles val="exact"/>
        </dgm:presLayoutVars>
      </dgm:prSet>
      <dgm:spPr/>
    </dgm:pt>
    <dgm:pt modelId="{EE116562-0CF8-4E55-A620-5C9C6B1F1DD2}" type="pres">
      <dgm:prSet presAssocID="{2AF89D1D-D869-4730-BFCB-404427A0AAE7}" presName="parentText" presStyleLbl="node1" presStyleIdx="0" presStyleCnt="2">
        <dgm:presLayoutVars>
          <dgm:chMax val="0"/>
          <dgm:bulletEnabled val="1"/>
        </dgm:presLayoutVars>
      </dgm:prSet>
      <dgm:spPr/>
    </dgm:pt>
    <dgm:pt modelId="{3ADD4587-416F-4E66-BBB7-A4BEA18F69B7}" type="pres">
      <dgm:prSet presAssocID="{2B657872-2197-4B00-A77A-8E8DD1F1EFB2}" presName="spacer" presStyleCnt="0"/>
      <dgm:spPr/>
    </dgm:pt>
    <dgm:pt modelId="{D3725F33-0BB7-4802-B1A6-A4980DF9E4C0}" type="pres">
      <dgm:prSet presAssocID="{1EB6317F-7B51-4F68-BE06-3B73F2A6E7C9}" presName="parentText" presStyleLbl="node1" presStyleIdx="1" presStyleCnt="2">
        <dgm:presLayoutVars>
          <dgm:chMax val="0"/>
          <dgm:bulletEnabled val="1"/>
        </dgm:presLayoutVars>
      </dgm:prSet>
      <dgm:spPr/>
    </dgm:pt>
  </dgm:ptLst>
  <dgm:cxnLst>
    <dgm:cxn modelId="{50314313-E11E-4E8C-9774-76B8B3F89BBA}" type="presOf" srcId="{4ECDC039-E582-477F-9D55-839B03CD7BD9}" destId="{6DE93C3B-033A-48C8-A463-1F6CFDB3869A}" srcOrd="0" destOrd="0" presId="urn:microsoft.com/office/officeart/2005/8/layout/vList2"/>
    <dgm:cxn modelId="{90584245-6301-484D-82DF-18AF6C023C80}" srcId="{4ECDC039-E582-477F-9D55-839B03CD7BD9}" destId="{1EB6317F-7B51-4F68-BE06-3B73F2A6E7C9}" srcOrd="1" destOrd="0" parTransId="{9A39AC2B-E626-4583-B2B5-BED0204A95EA}" sibTransId="{63F3EA18-0467-4BC7-87C8-C12BC29F6F5E}"/>
    <dgm:cxn modelId="{54588671-CE9C-48C8-BB15-C83D065E38A2}" srcId="{4ECDC039-E582-477F-9D55-839B03CD7BD9}" destId="{2AF89D1D-D869-4730-BFCB-404427A0AAE7}" srcOrd="0" destOrd="0" parTransId="{BC41B10E-AF56-4901-A9F3-57A03C9BCFC5}" sibTransId="{2B657872-2197-4B00-A77A-8E8DD1F1EFB2}"/>
    <dgm:cxn modelId="{411EA1E4-7F80-490A-8933-3538ADA8EA4F}" type="presOf" srcId="{1EB6317F-7B51-4F68-BE06-3B73F2A6E7C9}" destId="{D3725F33-0BB7-4802-B1A6-A4980DF9E4C0}" srcOrd="0" destOrd="0" presId="urn:microsoft.com/office/officeart/2005/8/layout/vList2"/>
    <dgm:cxn modelId="{57B8B3E5-08BE-49D4-8942-1756A629C14A}" type="presOf" srcId="{2AF89D1D-D869-4730-BFCB-404427A0AAE7}" destId="{EE116562-0CF8-4E55-A620-5C9C6B1F1DD2}" srcOrd="0" destOrd="0" presId="urn:microsoft.com/office/officeart/2005/8/layout/vList2"/>
    <dgm:cxn modelId="{8B261350-D8A3-4D5D-A84F-0175120C9519}" type="presParOf" srcId="{6DE93C3B-033A-48C8-A463-1F6CFDB3869A}" destId="{EE116562-0CF8-4E55-A620-5C9C6B1F1DD2}" srcOrd="0" destOrd="0" presId="urn:microsoft.com/office/officeart/2005/8/layout/vList2"/>
    <dgm:cxn modelId="{3FAE1446-2FAF-4C42-B98D-62CA81A36445}" type="presParOf" srcId="{6DE93C3B-033A-48C8-A463-1F6CFDB3869A}" destId="{3ADD4587-416F-4E66-BBB7-A4BEA18F69B7}" srcOrd="1" destOrd="0" presId="urn:microsoft.com/office/officeart/2005/8/layout/vList2"/>
    <dgm:cxn modelId="{18BA954F-300A-4036-9C9A-8D85F2041D24}" type="presParOf" srcId="{6DE93C3B-033A-48C8-A463-1F6CFDB3869A}" destId="{D3725F33-0BB7-4802-B1A6-A4980DF9E4C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ED522F-5EE1-4E7C-93D7-1B61471E705C}" type="doc">
      <dgm:prSet loTypeId="urn:microsoft.com/office/officeart/2005/8/layout/radial4" loCatId="relationship" qsTypeId="urn:microsoft.com/office/officeart/2005/8/quickstyle/simple4" qsCatId="simple" csTypeId="urn:microsoft.com/office/officeart/2005/8/colors/colorful2" csCatId="colorful" phldr="1"/>
      <dgm:spPr/>
      <dgm:t>
        <a:bodyPr/>
        <a:lstStyle/>
        <a:p>
          <a:endParaRPr lang="en-US"/>
        </a:p>
      </dgm:t>
    </dgm:pt>
    <dgm:pt modelId="{D1EE54AD-2420-4965-B69D-51905112CAF8}">
      <dgm:prSet phldrT="[Text]" custT="1"/>
      <dgm:spPr>
        <a:solidFill>
          <a:srgbClr val="B8D18F"/>
        </a:solidFill>
      </dgm:spPr>
      <dgm:t>
        <a:bodyPr/>
        <a:lstStyle/>
        <a:p>
          <a:r>
            <a:rPr lang="en-US" sz="1400">
              <a:latin typeface="+mj-lt"/>
              <a:cs typeface="Calibri" panose="020F0502020204030204" pitchFamily="34" charset="0"/>
            </a:rPr>
            <a:t>YOUR SUBMITTED REPORT</a:t>
          </a:r>
        </a:p>
      </dgm:t>
    </dgm:pt>
    <dgm:pt modelId="{57F2DBDF-146A-4035-A5A7-5E9717282C7D}" type="parTrans" cxnId="{BC70CD4C-D47E-4C06-913A-12C49033480F}">
      <dgm:prSet/>
      <dgm:spPr/>
      <dgm:t>
        <a:bodyPr/>
        <a:lstStyle/>
        <a:p>
          <a:endParaRPr lang="en-US" sz="1600">
            <a:latin typeface="+mj-lt"/>
          </a:endParaRPr>
        </a:p>
      </dgm:t>
    </dgm:pt>
    <dgm:pt modelId="{DD6C6B9D-D1B0-402A-B075-BAF090599B03}" type="sibTrans" cxnId="{BC70CD4C-D47E-4C06-913A-12C49033480F}">
      <dgm:prSet/>
      <dgm:spPr/>
      <dgm:t>
        <a:bodyPr/>
        <a:lstStyle/>
        <a:p>
          <a:endParaRPr lang="en-US" sz="1600">
            <a:latin typeface="+mj-lt"/>
          </a:endParaRPr>
        </a:p>
      </dgm:t>
    </dgm:pt>
    <dgm:pt modelId="{9E6FEB30-7477-4AE4-AC26-CE2E66AD49E7}">
      <dgm:prSet phldrT="[Text]" custT="1"/>
      <dgm:spPr>
        <a:solidFill>
          <a:srgbClr val="E6AA21"/>
        </a:solidFill>
      </dgm:spPr>
      <dgm:t>
        <a:bodyPr/>
        <a:lstStyle/>
        <a:p>
          <a:r>
            <a:rPr lang="en-US" sz="1400" dirty="0">
              <a:latin typeface="+mj-lt"/>
              <a:cs typeface="Calibri" panose="020F0502020204030204" pitchFamily="34" charset="0"/>
            </a:rPr>
            <a:t>ENERGY THEFT TIP-OFFS</a:t>
          </a:r>
        </a:p>
      </dgm:t>
    </dgm:pt>
    <dgm:pt modelId="{79E8D645-6C82-4E2C-826D-1FB29905E6D6}" type="parTrans" cxnId="{4E7E4805-D3CF-4ECF-86D1-922ACB54AF28}">
      <dgm:prSet/>
      <dgm:spPr>
        <a:solidFill>
          <a:srgbClr val="E6AA21"/>
        </a:solidFill>
      </dgm:spPr>
      <dgm:t>
        <a:bodyPr/>
        <a:lstStyle/>
        <a:p>
          <a:endParaRPr lang="en-US" sz="1600">
            <a:latin typeface="+mj-lt"/>
          </a:endParaRPr>
        </a:p>
      </dgm:t>
    </dgm:pt>
    <dgm:pt modelId="{D60D3A16-0938-465C-99CF-AD45B0546753}" type="sibTrans" cxnId="{4E7E4805-D3CF-4ECF-86D1-922ACB54AF28}">
      <dgm:prSet/>
      <dgm:spPr/>
      <dgm:t>
        <a:bodyPr/>
        <a:lstStyle/>
        <a:p>
          <a:endParaRPr lang="en-US" sz="1600">
            <a:latin typeface="+mj-lt"/>
          </a:endParaRPr>
        </a:p>
      </dgm:t>
    </dgm:pt>
    <dgm:pt modelId="{E22E298A-5D9E-4C53-A955-E3A9C4B66429}">
      <dgm:prSet phldrT="[Text]" custT="1"/>
      <dgm:spPr>
        <a:solidFill>
          <a:srgbClr val="BB6828"/>
        </a:solidFill>
      </dgm:spPr>
      <dgm:t>
        <a:bodyPr/>
        <a:lstStyle/>
        <a:p>
          <a:r>
            <a:rPr lang="en-US" sz="1400">
              <a:latin typeface="+mj-lt"/>
              <a:cs typeface="Calibri" panose="020F0502020204030204" pitchFamily="34" charset="0"/>
            </a:rPr>
            <a:t>NUMBER OF THEFTS INVESTIGATED</a:t>
          </a:r>
        </a:p>
      </dgm:t>
    </dgm:pt>
    <dgm:pt modelId="{9B219327-D9D8-4B22-9224-39336D489067}" type="parTrans" cxnId="{A14FBD18-0CD3-49C4-9B0C-7FD8D5741D6E}">
      <dgm:prSet/>
      <dgm:spPr>
        <a:solidFill>
          <a:srgbClr val="BB6828"/>
        </a:solidFill>
      </dgm:spPr>
      <dgm:t>
        <a:bodyPr/>
        <a:lstStyle/>
        <a:p>
          <a:endParaRPr lang="en-US" sz="1600">
            <a:latin typeface="+mj-lt"/>
          </a:endParaRPr>
        </a:p>
      </dgm:t>
    </dgm:pt>
    <dgm:pt modelId="{DF14F8B2-D785-402B-948B-24E79DEED833}" type="sibTrans" cxnId="{A14FBD18-0CD3-49C4-9B0C-7FD8D5741D6E}">
      <dgm:prSet/>
      <dgm:spPr/>
      <dgm:t>
        <a:bodyPr/>
        <a:lstStyle/>
        <a:p>
          <a:endParaRPr lang="en-US" sz="1600">
            <a:latin typeface="+mj-lt"/>
          </a:endParaRPr>
        </a:p>
      </dgm:t>
    </dgm:pt>
    <dgm:pt modelId="{7DD89763-A009-4A1C-8DDB-EBEFF522D892}">
      <dgm:prSet phldrT="[Text]" custT="1"/>
      <dgm:spPr>
        <a:solidFill>
          <a:srgbClr val="742631"/>
        </a:solidFill>
      </dgm:spPr>
      <dgm:t>
        <a:bodyPr/>
        <a:lstStyle/>
        <a:p>
          <a:r>
            <a:rPr lang="en-US" sz="1400">
              <a:latin typeface="+mj-lt"/>
              <a:cs typeface="Calibri" panose="020F0502020204030204" pitchFamily="34" charset="0"/>
            </a:rPr>
            <a:t>NUMBER OF THEFTS CONFIRMED</a:t>
          </a:r>
        </a:p>
      </dgm:t>
    </dgm:pt>
    <dgm:pt modelId="{AA48AAFB-DDED-4C3C-9447-B66322D06621}" type="parTrans" cxnId="{E9FF5F61-2A70-4EF2-83CA-B1295A6B79BA}">
      <dgm:prSet/>
      <dgm:spPr>
        <a:solidFill>
          <a:srgbClr val="742631"/>
        </a:solidFill>
      </dgm:spPr>
      <dgm:t>
        <a:bodyPr/>
        <a:lstStyle/>
        <a:p>
          <a:endParaRPr lang="en-US" sz="1600">
            <a:latin typeface="+mj-lt"/>
          </a:endParaRPr>
        </a:p>
      </dgm:t>
    </dgm:pt>
    <dgm:pt modelId="{7417B2E1-4AAA-4A26-9298-C09764193C23}" type="sibTrans" cxnId="{E9FF5F61-2A70-4EF2-83CA-B1295A6B79BA}">
      <dgm:prSet/>
      <dgm:spPr/>
      <dgm:t>
        <a:bodyPr/>
        <a:lstStyle/>
        <a:p>
          <a:endParaRPr lang="en-US" sz="1600">
            <a:latin typeface="+mj-lt"/>
          </a:endParaRPr>
        </a:p>
      </dgm:t>
    </dgm:pt>
    <dgm:pt modelId="{102E5A74-B3E9-49CB-8DA5-B44C8852562E}" type="pres">
      <dgm:prSet presAssocID="{75ED522F-5EE1-4E7C-93D7-1B61471E705C}" presName="cycle" presStyleCnt="0">
        <dgm:presLayoutVars>
          <dgm:chMax val="1"/>
          <dgm:dir/>
          <dgm:animLvl val="ctr"/>
          <dgm:resizeHandles val="exact"/>
        </dgm:presLayoutVars>
      </dgm:prSet>
      <dgm:spPr/>
    </dgm:pt>
    <dgm:pt modelId="{BDCF1481-0CAE-4E31-A987-AAFA7504051D}" type="pres">
      <dgm:prSet presAssocID="{D1EE54AD-2420-4965-B69D-51905112CAF8}" presName="centerShape" presStyleLbl="node0" presStyleIdx="0" presStyleCnt="1"/>
      <dgm:spPr/>
    </dgm:pt>
    <dgm:pt modelId="{A525B90E-C5A6-4B0B-B58A-3355CF362032}" type="pres">
      <dgm:prSet presAssocID="{79E8D645-6C82-4E2C-826D-1FB29905E6D6}" presName="parTrans" presStyleLbl="bgSibTrans2D1" presStyleIdx="0" presStyleCnt="3"/>
      <dgm:spPr/>
    </dgm:pt>
    <dgm:pt modelId="{348D1D8F-9237-4458-8234-3FB57907A94F}" type="pres">
      <dgm:prSet presAssocID="{9E6FEB30-7477-4AE4-AC26-CE2E66AD49E7}" presName="node" presStyleLbl="node1" presStyleIdx="0" presStyleCnt="3">
        <dgm:presLayoutVars>
          <dgm:bulletEnabled val="1"/>
        </dgm:presLayoutVars>
      </dgm:prSet>
      <dgm:spPr/>
    </dgm:pt>
    <dgm:pt modelId="{249695A6-3668-44FD-A5C0-6229131BBCAF}" type="pres">
      <dgm:prSet presAssocID="{9B219327-D9D8-4B22-9224-39336D489067}" presName="parTrans" presStyleLbl="bgSibTrans2D1" presStyleIdx="1" presStyleCnt="3"/>
      <dgm:spPr/>
    </dgm:pt>
    <dgm:pt modelId="{224C4D4B-6CE8-4F54-949F-665CCC042D49}" type="pres">
      <dgm:prSet presAssocID="{E22E298A-5D9E-4C53-A955-E3A9C4B66429}" presName="node" presStyleLbl="node1" presStyleIdx="1" presStyleCnt="3">
        <dgm:presLayoutVars>
          <dgm:bulletEnabled val="1"/>
        </dgm:presLayoutVars>
      </dgm:prSet>
      <dgm:spPr/>
    </dgm:pt>
    <dgm:pt modelId="{A58E5C9C-F2F7-454F-A1DD-A4A488796806}" type="pres">
      <dgm:prSet presAssocID="{AA48AAFB-DDED-4C3C-9447-B66322D06621}" presName="parTrans" presStyleLbl="bgSibTrans2D1" presStyleIdx="2" presStyleCnt="3"/>
      <dgm:spPr/>
    </dgm:pt>
    <dgm:pt modelId="{84873516-FD04-4AF3-A78F-802FF26BC73E}" type="pres">
      <dgm:prSet presAssocID="{7DD89763-A009-4A1C-8DDB-EBEFF522D892}" presName="node" presStyleLbl="node1" presStyleIdx="2" presStyleCnt="3">
        <dgm:presLayoutVars>
          <dgm:bulletEnabled val="1"/>
        </dgm:presLayoutVars>
      </dgm:prSet>
      <dgm:spPr/>
    </dgm:pt>
  </dgm:ptLst>
  <dgm:cxnLst>
    <dgm:cxn modelId="{4E7E4805-D3CF-4ECF-86D1-922ACB54AF28}" srcId="{D1EE54AD-2420-4965-B69D-51905112CAF8}" destId="{9E6FEB30-7477-4AE4-AC26-CE2E66AD49E7}" srcOrd="0" destOrd="0" parTransId="{79E8D645-6C82-4E2C-826D-1FB29905E6D6}" sibTransId="{D60D3A16-0938-465C-99CF-AD45B0546753}"/>
    <dgm:cxn modelId="{88C7D516-661C-4A1E-96A1-CEBBE0C87B58}" type="presOf" srcId="{E22E298A-5D9E-4C53-A955-E3A9C4B66429}" destId="{224C4D4B-6CE8-4F54-949F-665CCC042D49}" srcOrd="0" destOrd="0" presId="urn:microsoft.com/office/officeart/2005/8/layout/radial4"/>
    <dgm:cxn modelId="{A14FBD18-0CD3-49C4-9B0C-7FD8D5741D6E}" srcId="{D1EE54AD-2420-4965-B69D-51905112CAF8}" destId="{E22E298A-5D9E-4C53-A955-E3A9C4B66429}" srcOrd="1" destOrd="0" parTransId="{9B219327-D9D8-4B22-9224-39336D489067}" sibTransId="{DF14F8B2-D785-402B-948B-24E79DEED833}"/>
    <dgm:cxn modelId="{F4D91338-1DBD-4B8D-A856-78B856AD1212}" type="presOf" srcId="{AA48AAFB-DDED-4C3C-9447-B66322D06621}" destId="{A58E5C9C-F2F7-454F-A1DD-A4A488796806}" srcOrd="0" destOrd="0" presId="urn:microsoft.com/office/officeart/2005/8/layout/radial4"/>
    <dgm:cxn modelId="{E9FF5F61-2A70-4EF2-83CA-B1295A6B79BA}" srcId="{D1EE54AD-2420-4965-B69D-51905112CAF8}" destId="{7DD89763-A009-4A1C-8DDB-EBEFF522D892}" srcOrd="2" destOrd="0" parTransId="{AA48AAFB-DDED-4C3C-9447-B66322D06621}" sibTransId="{7417B2E1-4AAA-4A26-9298-C09764193C23}"/>
    <dgm:cxn modelId="{B807E841-4031-4F9A-974B-8BCC80478D7C}" type="presOf" srcId="{9E6FEB30-7477-4AE4-AC26-CE2E66AD49E7}" destId="{348D1D8F-9237-4458-8234-3FB57907A94F}" srcOrd="0" destOrd="0" presId="urn:microsoft.com/office/officeart/2005/8/layout/radial4"/>
    <dgm:cxn modelId="{0685D847-0C13-4653-B5E4-39FA70441CA5}" type="presOf" srcId="{79E8D645-6C82-4E2C-826D-1FB29905E6D6}" destId="{A525B90E-C5A6-4B0B-B58A-3355CF362032}" srcOrd="0" destOrd="0" presId="urn:microsoft.com/office/officeart/2005/8/layout/radial4"/>
    <dgm:cxn modelId="{BC70CD4C-D47E-4C06-913A-12C49033480F}" srcId="{75ED522F-5EE1-4E7C-93D7-1B61471E705C}" destId="{D1EE54AD-2420-4965-B69D-51905112CAF8}" srcOrd="0" destOrd="0" parTransId="{57F2DBDF-146A-4035-A5A7-5E9717282C7D}" sibTransId="{DD6C6B9D-D1B0-402A-B075-BAF090599B03}"/>
    <dgm:cxn modelId="{20EE606D-BF72-428C-A432-CE0424F68CD1}" type="presOf" srcId="{D1EE54AD-2420-4965-B69D-51905112CAF8}" destId="{BDCF1481-0CAE-4E31-A987-AAFA7504051D}" srcOrd="0" destOrd="0" presId="urn:microsoft.com/office/officeart/2005/8/layout/radial4"/>
    <dgm:cxn modelId="{08D69152-9614-48E0-9BCA-6BB2D4895964}" type="presOf" srcId="{75ED522F-5EE1-4E7C-93D7-1B61471E705C}" destId="{102E5A74-B3E9-49CB-8DA5-B44C8852562E}" srcOrd="0" destOrd="0" presId="urn:microsoft.com/office/officeart/2005/8/layout/radial4"/>
    <dgm:cxn modelId="{F851CF59-E41E-4CED-B3E2-85399923DD13}" type="presOf" srcId="{7DD89763-A009-4A1C-8DDB-EBEFF522D892}" destId="{84873516-FD04-4AF3-A78F-802FF26BC73E}" srcOrd="0" destOrd="0" presId="urn:microsoft.com/office/officeart/2005/8/layout/radial4"/>
    <dgm:cxn modelId="{DF66DADD-B242-4933-AF42-F77C64FCC975}" type="presOf" srcId="{9B219327-D9D8-4B22-9224-39336D489067}" destId="{249695A6-3668-44FD-A5C0-6229131BBCAF}" srcOrd="0" destOrd="0" presId="urn:microsoft.com/office/officeart/2005/8/layout/radial4"/>
    <dgm:cxn modelId="{C24E0006-7A43-4B9C-84BA-AEACF1414B23}" type="presParOf" srcId="{102E5A74-B3E9-49CB-8DA5-B44C8852562E}" destId="{BDCF1481-0CAE-4E31-A987-AAFA7504051D}" srcOrd="0" destOrd="0" presId="urn:microsoft.com/office/officeart/2005/8/layout/radial4"/>
    <dgm:cxn modelId="{3AF80FB6-B6D3-4E44-845C-729F121CDC6A}" type="presParOf" srcId="{102E5A74-B3E9-49CB-8DA5-B44C8852562E}" destId="{A525B90E-C5A6-4B0B-B58A-3355CF362032}" srcOrd="1" destOrd="0" presId="urn:microsoft.com/office/officeart/2005/8/layout/radial4"/>
    <dgm:cxn modelId="{627BE3D0-7AB4-46BB-948A-3C2F52CE7234}" type="presParOf" srcId="{102E5A74-B3E9-49CB-8DA5-B44C8852562E}" destId="{348D1D8F-9237-4458-8234-3FB57907A94F}" srcOrd="2" destOrd="0" presId="urn:microsoft.com/office/officeart/2005/8/layout/radial4"/>
    <dgm:cxn modelId="{B144EA9F-2C1A-4A7A-9AFE-5A9013DC7160}" type="presParOf" srcId="{102E5A74-B3E9-49CB-8DA5-B44C8852562E}" destId="{249695A6-3668-44FD-A5C0-6229131BBCAF}" srcOrd="3" destOrd="0" presId="urn:microsoft.com/office/officeart/2005/8/layout/radial4"/>
    <dgm:cxn modelId="{6B60F200-D5BD-4D30-B590-8EC047EBCD0C}" type="presParOf" srcId="{102E5A74-B3E9-49CB-8DA5-B44C8852562E}" destId="{224C4D4B-6CE8-4F54-949F-665CCC042D49}" srcOrd="4" destOrd="0" presId="urn:microsoft.com/office/officeart/2005/8/layout/radial4"/>
    <dgm:cxn modelId="{07286F2E-5A93-4BCF-B261-3B2540C76AB4}" type="presParOf" srcId="{102E5A74-B3E9-49CB-8DA5-B44C8852562E}" destId="{A58E5C9C-F2F7-454F-A1DD-A4A488796806}" srcOrd="5" destOrd="0" presId="urn:microsoft.com/office/officeart/2005/8/layout/radial4"/>
    <dgm:cxn modelId="{CEC233CE-BE87-453A-8D4F-51387492BA73}" type="presParOf" srcId="{102E5A74-B3E9-49CB-8DA5-B44C8852562E}" destId="{84873516-FD04-4AF3-A78F-802FF26BC73E}" srcOrd="6" destOrd="0" presId="urn:microsoft.com/office/officeart/2005/8/layout/radial4"/>
  </dgm:cxnLst>
  <dgm:bg>
    <a:solidFill>
      <a:srgbClr val="FFFF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B09BBF-464F-413B-A50D-58515075DDB4}" type="doc">
      <dgm:prSet loTypeId="urn:microsoft.com/office/officeart/2005/8/layout/venn2" loCatId="relationship" qsTypeId="urn:microsoft.com/office/officeart/2005/8/quickstyle/simple2" qsCatId="simple" csTypeId="urn:microsoft.com/office/officeart/2005/8/colors/accent1_2" csCatId="accent1" phldr="1"/>
      <dgm:spPr/>
      <dgm:t>
        <a:bodyPr/>
        <a:lstStyle/>
        <a:p>
          <a:endParaRPr lang="en-GB"/>
        </a:p>
      </dgm:t>
    </dgm:pt>
    <dgm:pt modelId="{296FB24A-D6DE-4E42-A2A5-AAC61BE68963}">
      <dgm:prSet phldrT="[Text]" custT="1"/>
      <dgm:spPr/>
      <dgm:t>
        <a:bodyPr/>
        <a:lstStyle/>
        <a:p>
          <a:r>
            <a:rPr lang="en-GB" sz="1200" dirty="0">
              <a:solidFill>
                <a:schemeClr val="bg1"/>
              </a:solidFill>
              <a:latin typeface="+mn-lt"/>
              <a:cs typeface="Calibri" panose="020F0502020204030204" pitchFamily="34" charset="0"/>
            </a:rPr>
            <a:t>POTENTIAL INSTANCES OF ENERGY THEFT</a:t>
          </a:r>
        </a:p>
      </dgm:t>
    </dgm:pt>
    <dgm:pt modelId="{714FAF19-2BB9-4E01-8039-FCCFAB4FE5C0}" type="parTrans" cxnId="{87076BD7-9F20-4DA4-9916-476AEA73DE07}">
      <dgm:prSet/>
      <dgm:spPr/>
      <dgm:t>
        <a:bodyPr/>
        <a:lstStyle/>
        <a:p>
          <a:endParaRPr lang="en-GB" sz="1600">
            <a:latin typeface="+mn-lt"/>
          </a:endParaRPr>
        </a:p>
      </dgm:t>
    </dgm:pt>
    <dgm:pt modelId="{14865F34-9EBA-4BA0-8B91-8574FF6ED2A5}" type="sibTrans" cxnId="{87076BD7-9F20-4DA4-9916-476AEA73DE07}">
      <dgm:prSet/>
      <dgm:spPr/>
      <dgm:t>
        <a:bodyPr/>
        <a:lstStyle/>
        <a:p>
          <a:endParaRPr lang="en-GB" sz="1600">
            <a:latin typeface="+mn-lt"/>
          </a:endParaRPr>
        </a:p>
      </dgm:t>
    </dgm:pt>
    <dgm:pt modelId="{7786E424-FA63-468D-A832-553658D4C6CC}">
      <dgm:prSet phldrT="[Text]" custT="1"/>
      <dgm:spPr/>
      <dgm:t>
        <a:bodyPr/>
        <a:lstStyle/>
        <a:p>
          <a:r>
            <a:rPr lang="en-GB" sz="1200">
              <a:latin typeface="+mn-lt"/>
              <a:cs typeface="Calibri" panose="020F0502020204030204" pitchFamily="34" charset="0"/>
            </a:rPr>
            <a:t>TOTAL NUMBER OF THEFTS INVESTIGATED</a:t>
          </a:r>
        </a:p>
      </dgm:t>
    </dgm:pt>
    <dgm:pt modelId="{81797217-6903-405D-8EE8-3A0F7C9C6262}" type="parTrans" cxnId="{3C7A72F0-C86D-4169-8D12-069DBA963FE0}">
      <dgm:prSet/>
      <dgm:spPr/>
      <dgm:t>
        <a:bodyPr/>
        <a:lstStyle/>
        <a:p>
          <a:endParaRPr lang="en-GB" sz="1600">
            <a:latin typeface="+mn-lt"/>
          </a:endParaRPr>
        </a:p>
      </dgm:t>
    </dgm:pt>
    <dgm:pt modelId="{60EF2AAE-19E6-4913-B063-CCD61E966AD2}" type="sibTrans" cxnId="{3C7A72F0-C86D-4169-8D12-069DBA963FE0}">
      <dgm:prSet/>
      <dgm:spPr/>
      <dgm:t>
        <a:bodyPr/>
        <a:lstStyle/>
        <a:p>
          <a:endParaRPr lang="en-GB" sz="1600">
            <a:latin typeface="+mn-lt"/>
          </a:endParaRPr>
        </a:p>
      </dgm:t>
    </dgm:pt>
    <dgm:pt modelId="{7A41098D-84B4-49B1-BA5A-78296AB60068}">
      <dgm:prSet phldrT="[Text]" custT="1"/>
      <dgm:spPr/>
      <dgm:t>
        <a:bodyPr/>
        <a:lstStyle/>
        <a:p>
          <a:r>
            <a:rPr lang="en-GB" sz="1200">
              <a:latin typeface="+mn-lt"/>
              <a:cs typeface="Calibri" panose="020F0502020204030204" pitchFamily="34" charset="0"/>
            </a:rPr>
            <a:t>TOTAL NUMBER OF THEFTS CONFIRMED</a:t>
          </a:r>
        </a:p>
      </dgm:t>
    </dgm:pt>
    <dgm:pt modelId="{24F86B0C-92C9-4356-947A-65B4D31F675C}" type="parTrans" cxnId="{B4019DE9-AB5A-4203-9836-FC7E804B1598}">
      <dgm:prSet/>
      <dgm:spPr/>
      <dgm:t>
        <a:bodyPr/>
        <a:lstStyle/>
        <a:p>
          <a:endParaRPr lang="en-GB" sz="1600">
            <a:latin typeface="+mn-lt"/>
          </a:endParaRPr>
        </a:p>
      </dgm:t>
    </dgm:pt>
    <dgm:pt modelId="{B3EFB693-57C3-461F-BF74-5F1ADCA17940}" type="sibTrans" cxnId="{B4019DE9-AB5A-4203-9836-FC7E804B1598}">
      <dgm:prSet/>
      <dgm:spPr/>
      <dgm:t>
        <a:bodyPr/>
        <a:lstStyle/>
        <a:p>
          <a:endParaRPr lang="en-GB" sz="1600">
            <a:latin typeface="+mn-lt"/>
          </a:endParaRPr>
        </a:p>
      </dgm:t>
    </dgm:pt>
    <dgm:pt modelId="{78ED32DA-9220-42DA-B360-DED57F488036}" type="pres">
      <dgm:prSet presAssocID="{16B09BBF-464F-413B-A50D-58515075DDB4}" presName="Name0" presStyleCnt="0">
        <dgm:presLayoutVars>
          <dgm:chMax val="7"/>
          <dgm:resizeHandles val="exact"/>
        </dgm:presLayoutVars>
      </dgm:prSet>
      <dgm:spPr/>
    </dgm:pt>
    <dgm:pt modelId="{C717DE7F-EB4C-494B-8AC4-CD92D264E7E1}" type="pres">
      <dgm:prSet presAssocID="{16B09BBF-464F-413B-A50D-58515075DDB4}" presName="comp1" presStyleCnt="0"/>
      <dgm:spPr/>
    </dgm:pt>
    <dgm:pt modelId="{77E5E658-BB79-4FDC-A9F1-F22E2BC2C1A3}" type="pres">
      <dgm:prSet presAssocID="{16B09BBF-464F-413B-A50D-58515075DDB4}" presName="circle1" presStyleLbl="node1" presStyleIdx="0" presStyleCnt="3" custLinFactNeighborY="4983"/>
      <dgm:spPr/>
    </dgm:pt>
    <dgm:pt modelId="{C325888F-4342-4DAB-B72C-BADBC02926B5}" type="pres">
      <dgm:prSet presAssocID="{16B09BBF-464F-413B-A50D-58515075DDB4}" presName="c1text" presStyleLbl="node1" presStyleIdx="0" presStyleCnt="3">
        <dgm:presLayoutVars>
          <dgm:bulletEnabled val="1"/>
        </dgm:presLayoutVars>
      </dgm:prSet>
      <dgm:spPr/>
    </dgm:pt>
    <dgm:pt modelId="{F268BC8C-0445-40DD-A807-1F6CCA376AA5}" type="pres">
      <dgm:prSet presAssocID="{16B09BBF-464F-413B-A50D-58515075DDB4}" presName="comp2" presStyleCnt="0"/>
      <dgm:spPr/>
    </dgm:pt>
    <dgm:pt modelId="{F9675309-37AF-45C3-A9D9-CA96DC10423E}" type="pres">
      <dgm:prSet presAssocID="{16B09BBF-464F-413B-A50D-58515075DDB4}" presName="circle2" presStyleLbl="node1" presStyleIdx="1" presStyleCnt="3"/>
      <dgm:spPr/>
    </dgm:pt>
    <dgm:pt modelId="{32433078-C170-4FAA-A338-2C7D45B525B7}" type="pres">
      <dgm:prSet presAssocID="{16B09BBF-464F-413B-A50D-58515075DDB4}" presName="c2text" presStyleLbl="node1" presStyleIdx="1" presStyleCnt="3">
        <dgm:presLayoutVars>
          <dgm:bulletEnabled val="1"/>
        </dgm:presLayoutVars>
      </dgm:prSet>
      <dgm:spPr/>
    </dgm:pt>
    <dgm:pt modelId="{550C4920-D7C5-4DF5-84B1-7B06FA8E0122}" type="pres">
      <dgm:prSet presAssocID="{16B09BBF-464F-413B-A50D-58515075DDB4}" presName="comp3" presStyleCnt="0"/>
      <dgm:spPr/>
    </dgm:pt>
    <dgm:pt modelId="{77F96995-7845-4111-BEAB-4675DC949ADD}" type="pres">
      <dgm:prSet presAssocID="{16B09BBF-464F-413B-A50D-58515075DDB4}" presName="circle3" presStyleLbl="node1" presStyleIdx="2" presStyleCnt="3"/>
      <dgm:spPr/>
    </dgm:pt>
    <dgm:pt modelId="{B424019D-C500-4F26-9A03-B4351267D987}" type="pres">
      <dgm:prSet presAssocID="{16B09BBF-464F-413B-A50D-58515075DDB4}" presName="c3text" presStyleLbl="node1" presStyleIdx="2" presStyleCnt="3">
        <dgm:presLayoutVars>
          <dgm:bulletEnabled val="1"/>
        </dgm:presLayoutVars>
      </dgm:prSet>
      <dgm:spPr/>
    </dgm:pt>
  </dgm:ptLst>
  <dgm:cxnLst>
    <dgm:cxn modelId="{0835B509-D435-4EEB-8E97-7C7CC32D0175}" type="presOf" srcId="{296FB24A-D6DE-4E42-A2A5-AAC61BE68963}" destId="{77E5E658-BB79-4FDC-A9F1-F22E2BC2C1A3}" srcOrd="0" destOrd="0" presId="urn:microsoft.com/office/officeart/2005/8/layout/venn2"/>
    <dgm:cxn modelId="{ED7B7442-F614-402A-95A1-B1B5310C2C22}" type="presOf" srcId="{7786E424-FA63-468D-A832-553658D4C6CC}" destId="{32433078-C170-4FAA-A338-2C7D45B525B7}" srcOrd="1" destOrd="0" presId="urn:microsoft.com/office/officeart/2005/8/layout/venn2"/>
    <dgm:cxn modelId="{05543248-120D-43F1-85DC-48B74DB6F5E1}" type="presOf" srcId="{7786E424-FA63-468D-A832-553658D4C6CC}" destId="{F9675309-37AF-45C3-A9D9-CA96DC10423E}" srcOrd="0" destOrd="0" presId="urn:microsoft.com/office/officeart/2005/8/layout/venn2"/>
    <dgm:cxn modelId="{D3366A59-0AFD-43E8-AA77-956FFCBE302E}" type="presOf" srcId="{296FB24A-D6DE-4E42-A2A5-AAC61BE68963}" destId="{C325888F-4342-4DAB-B72C-BADBC02926B5}" srcOrd="1" destOrd="0" presId="urn:microsoft.com/office/officeart/2005/8/layout/venn2"/>
    <dgm:cxn modelId="{4E92EDA3-5FC5-4648-B20D-EE6781E3B03E}" type="presOf" srcId="{16B09BBF-464F-413B-A50D-58515075DDB4}" destId="{78ED32DA-9220-42DA-B360-DED57F488036}" srcOrd="0" destOrd="0" presId="urn:microsoft.com/office/officeart/2005/8/layout/venn2"/>
    <dgm:cxn modelId="{2974A9B6-9EEB-4BD5-9F12-BF5833812039}" type="presOf" srcId="{7A41098D-84B4-49B1-BA5A-78296AB60068}" destId="{B424019D-C500-4F26-9A03-B4351267D987}" srcOrd="1" destOrd="0" presId="urn:microsoft.com/office/officeart/2005/8/layout/venn2"/>
    <dgm:cxn modelId="{87076BD7-9F20-4DA4-9916-476AEA73DE07}" srcId="{16B09BBF-464F-413B-A50D-58515075DDB4}" destId="{296FB24A-D6DE-4E42-A2A5-AAC61BE68963}" srcOrd="0" destOrd="0" parTransId="{714FAF19-2BB9-4E01-8039-FCCFAB4FE5C0}" sibTransId="{14865F34-9EBA-4BA0-8B91-8574FF6ED2A5}"/>
    <dgm:cxn modelId="{F4512CDC-9C48-4289-B8F0-C2420F71893E}" type="presOf" srcId="{7A41098D-84B4-49B1-BA5A-78296AB60068}" destId="{77F96995-7845-4111-BEAB-4675DC949ADD}" srcOrd="0" destOrd="0" presId="urn:microsoft.com/office/officeart/2005/8/layout/venn2"/>
    <dgm:cxn modelId="{B4019DE9-AB5A-4203-9836-FC7E804B1598}" srcId="{16B09BBF-464F-413B-A50D-58515075DDB4}" destId="{7A41098D-84B4-49B1-BA5A-78296AB60068}" srcOrd="2" destOrd="0" parTransId="{24F86B0C-92C9-4356-947A-65B4D31F675C}" sibTransId="{B3EFB693-57C3-461F-BF74-5F1ADCA17940}"/>
    <dgm:cxn modelId="{3C7A72F0-C86D-4169-8D12-069DBA963FE0}" srcId="{16B09BBF-464F-413B-A50D-58515075DDB4}" destId="{7786E424-FA63-468D-A832-553658D4C6CC}" srcOrd="1" destOrd="0" parTransId="{81797217-6903-405D-8EE8-3A0F7C9C6262}" sibTransId="{60EF2AAE-19E6-4913-B063-CCD61E966AD2}"/>
    <dgm:cxn modelId="{545F9340-5C52-4145-A21A-52C91D47C1F2}" type="presParOf" srcId="{78ED32DA-9220-42DA-B360-DED57F488036}" destId="{C717DE7F-EB4C-494B-8AC4-CD92D264E7E1}" srcOrd="0" destOrd="0" presId="urn:microsoft.com/office/officeart/2005/8/layout/venn2"/>
    <dgm:cxn modelId="{2BE63748-0786-4607-A408-0743296DE01B}" type="presParOf" srcId="{C717DE7F-EB4C-494B-8AC4-CD92D264E7E1}" destId="{77E5E658-BB79-4FDC-A9F1-F22E2BC2C1A3}" srcOrd="0" destOrd="0" presId="urn:microsoft.com/office/officeart/2005/8/layout/venn2"/>
    <dgm:cxn modelId="{95B0D887-B29C-4AED-A862-DD813A4C6F05}" type="presParOf" srcId="{C717DE7F-EB4C-494B-8AC4-CD92D264E7E1}" destId="{C325888F-4342-4DAB-B72C-BADBC02926B5}" srcOrd="1" destOrd="0" presId="urn:microsoft.com/office/officeart/2005/8/layout/venn2"/>
    <dgm:cxn modelId="{9987D5F5-A9FC-47E5-AB76-6BE3ABB12C54}" type="presParOf" srcId="{78ED32DA-9220-42DA-B360-DED57F488036}" destId="{F268BC8C-0445-40DD-A807-1F6CCA376AA5}" srcOrd="1" destOrd="0" presId="urn:microsoft.com/office/officeart/2005/8/layout/venn2"/>
    <dgm:cxn modelId="{FDDC5C8F-E56B-4C99-921A-596AED8A78BE}" type="presParOf" srcId="{F268BC8C-0445-40DD-A807-1F6CCA376AA5}" destId="{F9675309-37AF-45C3-A9D9-CA96DC10423E}" srcOrd="0" destOrd="0" presId="urn:microsoft.com/office/officeart/2005/8/layout/venn2"/>
    <dgm:cxn modelId="{B47662C6-9DD4-4D3B-952B-4755A39574AA}" type="presParOf" srcId="{F268BC8C-0445-40DD-A807-1F6CCA376AA5}" destId="{32433078-C170-4FAA-A338-2C7D45B525B7}" srcOrd="1" destOrd="0" presId="urn:microsoft.com/office/officeart/2005/8/layout/venn2"/>
    <dgm:cxn modelId="{CEE5711F-1DB4-4A00-BB2B-CE8DB861DDC3}" type="presParOf" srcId="{78ED32DA-9220-42DA-B360-DED57F488036}" destId="{550C4920-D7C5-4DF5-84B1-7B06FA8E0122}" srcOrd="2" destOrd="0" presId="urn:microsoft.com/office/officeart/2005/8/layout/venn2"/>
    <dgm:cxn modelId="{7E774943-8BBB-41A8-87CD-74061171601A}" type="presParOf" srcId="{550C4920-D7C5-4DF5-84B1-7B06FA8E0122}" destId="{77F96995-7845-4111-BEAB-4675DC949ADD}" srcOrd="0" destOrd="0" presId="urn:microsoft.com/office/officeart/2005/8/layout/venn2"/>
    <dgm:cxn modelId="{897998A1-4AD0-4D44-B1C7-671752C74FF3}" type="presParOf" srcId="{550C4920-D7C5-4DF5-84B1-7B06FA8E0122}" destId="{B424019D-C500-4F26-9A03-B4351267D987}"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7A8F50-31A9-4413-8461-D4985595F96A}"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en-US"/>
        </a:p>
      </dgm:t>
    </dgm:pt>
    <dgm:pt modelId="{8F4F7212-5862-43CD-A14C-94087FF8CEC3}">
      <dgm:prSet phldrT="[Text]"/>
      <dgm:spPr>
        <a:solidFill>
          <a:srgbClr val="B8D18F"/>
        </a:solidFill>
      </dgm:spPr>
      <dgm:t>
        <a:bodyPr/>
        <a:lstStyle/>
        <a:p>
          <a:pPr algn="l"/>
          <a:r>
            <a:rPr lang="en-US" dirty="0">
              <a:solidFill>
                <a:schemeClr val="bg1"/>
              </a:solidFill>
              <a:latin typeface="Roboto Slab regular"/>
              <a:cs typeface="Times New Roman" panose="02020603050405020304" pitchFamily="18" charset="0"/>
            </a:rPr>
            <a:t>Code Manager sends communication to you seeking a response in respect of tip offs that haven’t been actioned</a:t>
          </a:r>
        </a:p>
      </dgm:t>
    </dgm:pt>
    <dgm:pt modelId="{9D2ED185-5C82-4096-BF35-2DB9E027B977}" type="parTrans" cxnId="{3D02D810-0B32-4416-8E5F-3F4BC9867E6B}">
      <dgm:prSet/>
      <dgm:spPr/>
      <dgm:t>
        <a:bodyPr/>
        <a:lstStyle/>
        <a:p>
          <a:endParaRPr lang="en-US">
            <a:solidFill>
              <a:schemeClr val="bg1"/>
            </a:solidFill>
            <a:latin typeface="Roboto Slab regular"/>
            <a:cs typeface="Times New Roman" panose="02020603050405020304" pitchFamily="18" charset="0"/>
          </a:endParaRPr>
        </a:p>
      </dgm:t>
    </dgm:pt>
    <dgm:pt modelId="{3A37CA2B-BE02-4B46-8A18-BE38F8773395}" type="sibTrans" cxnId="{3D02D810-0B32-4416-8E5F-3F4BC9867E6B}">
      <dgm:prSet/>
      <dgm:spPr/>
      <dgm:t>
        <a:bodyPr/>
        <a:lstStyle/>
        <a:p>
          <a:endParaRPr lang="en-US">
            <a:solidFill>
              <a:schemeClr val="bg1"/>
            </a:solidFill>
            <a:latin typeface="Roboto Slab regular"/>
            <a:cs typeface="Times New Roman" panose="02020603050405020304" pitchFamily="18" charset="0"/>
          </a:endParaRPr>
        </a:p>
      </dgm:t>
    </dgm:pt>
    <dgm:pt modelId="{9EBD4592-19EE-4589-9141-BE5CA53D46D8}">
      <dgm:prSet phldrT="[Text]"/>
      <dgm:spPr>
        <a:solidFill>
          <a:srgbClr val="742631"/>
        </a:solidFill>
      </dgm:spPr>
      <dgm:t>
        <a:bodyPr/>
        <a:lstStyle/>
        <a:p>
          <a:pPr algn="l"/>
          <a:r>
            <a:rPr lang="en-US" dirty="0">
              <a:solidFill>
                <a:schemeClr val="bg1"/>
              </a:solidFill>
              <a:latin typeface="Roboto Slab regular"/>
              <a:cs typeface="Times New Roman" panose="02020603050405020304" pitchFamily="18" charset="0"/>
            </a:rPr>
            <a:t>Second attempt at communication and call with Theft Contact.</a:t>
          </a:r>
        </a:p>
      </dgm:t>
    </dgm:pt>
    <dgm:pt modelId="{9C820DED-FEB6-4836-BAF2-A6CB4B3B2E56}" type="parTrans" cxnId="{23D56374-F7FB-4734-9EE2-AA7E34AC0071}">
      <dgm:prSet/>
      <dgm:spPr/>
      <dgm:t>
        <a:bodyPr/>
        <a:lstStyle/>
        <a:p>
          <a:endParaRPr lang="en-US">
            <a:solidFill>
              <a:schemeClr val="bg1"/>
            </a:solidFill>
            <a:latin typeface="Roboto Slab regular"/>
            <a:cs typeface="Times New Roman" panose="02020603050405020304" pitchFamily="18" charset="0"/>
          </a:endParaRPr>
        </a:p>
      </dgm:t>
    </dgm:pt>
    <dgm:pt modelId="{0D9DF46C-D9A9-4CA8-96BB-1F7CFC8066AE}" type="sibTrans" cxnId="{23D56374-F7FB-4734-9EE2-AA7E34AC0071}">
      <dgm:prSet/>
      <dgm:spPr/>
      <dgm:t>
        <a:bodyPr/>
        <a:lstStyle/>
        <a:p>
          <a:endParaRPr lang="en-US">
            <a:solidFill>
              <a:schemeClr val="bg1"/>
            </a:solidFill>
            <a:latin typeface="Roboto Slab regular"/>
            <a:cs typeface="Times New Roman" panose="02020603050405020304" pitchFamily="18" charset="0"/>
          </a:endParaRPr>
        </a:p>
      </dgm:t>
    </dgm:pt>
    <dgm:pt modelId="{52B57457-FE96-44B0-86A4-5C605C0141C3}">
      <dgm:prSet phldrT="[Text]"/>
      <dgm:spPr>
        <a:solidFill>
          <a:srgbClr val="E6AA21"/>
        </a:solidFill>
      </dgm:spPr>
      <dgm:t>
        <a:bodyPr/>
        <a:lstStyle/>
        <a:p>
          <a:pPr algn="l"/>
          <a:r>
            <a:rPr lang="en-US">
              <a:solidFill>
                <a:schemeClr val="bg1"/>
              </a:solidFill>
              <a:latin typeface="Roboto Slab regular"/>
              <a:cs typeface="Times New Roman" panose="02020603050405020304" pitchFamily="18" charset="0"/>
            </a:rPr>
            <a:t>PAB determines next steps, which may include escalation to Ofgem.</a:t>
          </a:r>
        </a:p>
      </dgm:t>
    </dgm:pt>
    <dgm:pt modelId="{7C9F86E3-BC8D-47F1-8627-D68450D06861}" type="parTrans" cxnId="{8ABE4765-B9F0-4F85-A405-ACB1E52493DB}">
      <dgm:prSet/>
      <dgm:spPr/>
      <dgm:t>
        <a:bodyPr/>
        <a:lstStyle/>
        <a:p>
          <a:endParaRPr lang="en-US">
            <a:solidFill>
              <a:schemeClr val="bg1"/>
            </a:solidFill>
            <a:latin typeface="Roboto Slab regular"/>
            <a:cs typeface="Times New Roman" panose="02020603050405020304" pitchFamily="18" charset="0"/>
          </a:endParaRPr>
        </a:p>
      </dgm:t>
    </dgm:pt>
    <dgm:pt modelId="{67AF7451-0161-4AB1-81E5-774A52500E36}" type="sibTrans" cxnId="{8ABE4765-B9F0-4F85-A405-ACB1E52493DB}">
      <dgm:prSet/>
      <dgm:spPr/>
      <dgm:t>
        <a:bodyPr/>
        <a:lstStyle/>
        <a:p>
          <a:endParaRPr lang="en-US">
            <a:solidFill>
              <a:schemeClr val="bg1"/>
            </a:solidFill>
            <a:latin typeface="Roboto Slab regular"/>
            <a:cs typeface="Times New Roman" panose="02020603050405020304" pitchFamily="18" charset="0"/>
          </a:endParaRPr>
        </a:p>
      </dgm:t>
    </dgm:pt>
    <dgm:pt modelId="{FA4E25FB-2FE2-498D-B513-743516D8A1FD}">
      <dgm:prSet phldrT="[Text]"/>
      <dgm:spPr>
        <a:solidFill>
          <a:srgbClr val="BB6828"/>
        </a:solidFill>
      </dgm:spPr>
      <dgm:t>
        <a:bodyPr/>
        <a:lstStyle/>
        <a:p>
          <a:pPr algn="l"/>
          <a:r>
            <a:rPr lang="en-US" dirty="0">
              <a:solidFill>
                <a:schemeClr val="bg1"/>
              </a:solidFill>
              <a:latin typeface="Roboto Slab regular"/>
              <a:cs typeface="Times New Roman" panose="02020603050405020304" pitchFamily="18" charset="0"/>
            </a:rPr>
            <a:t>Code Manager notifies PAB, formal letter sent to your Theft Contact.</a:t>
          </a:r>
        </a:p>
      </dgm:t>
    </dgm:pt>
    <dgm:pt modelId="{EA76A875-BD79-44D6-8C9B-032A92B534D9}" type="parTrans" cxnId="{A2DC0A2A-E8B3-4EEC-BA88-E2EA7F9D6633}">
      <dgm:prSet/>
      <dgm:spPr/>
      <dgm:t>
        <a:bodyPr/>
        <a:lstStyle/>
        <a:p>
          <a:endParaRPr lang="en-US">
            <a:solidFill>
              <a:schemeClr val="bg1"/>
            </a:solidFill>
            <a:latin typeface="Roboto Slab regular"/>
            <a:cs typeface="Times New Roman" panose="02020603050405020304" pitchFamily="18" charset="0"/>
          </a:endParaRPr>
        </a:p>
      </dgm:t>
    </dgm:pt>
    <dgm:pt modelId="{C4947874-1AE3-4DDA-BA0B-FC1F6D3B6D61}" type="sibTrans" cxnId="{A2DC0A2A-E8B3-4EEC-BA88-E2EA7F9D6633}">
      <dgm:prSet/>
      <dgm:spPr/>
      <dgm:t>
        <a:bodyPr/>
        <a:lstStyle/>
        <a:p>
          <a:endParaRPr lang="en-US">
            <a:solidFill>
              <a:schemeClr val="bg1"/>
            </a:solidFill>
            <a:latin typeface="Roboto Slab regular"/>
            <a:cs typeface="Times New Roman" panose="02020603050405020304" pitchFamily="18" charset="0"/>
          </a:endParaRPr>
        </a:p>
      </dgm:t>
    </dgm:pt>
    <dgm:pt modelId="{C016F9E8-EC20-49A7-A9B5-0DA4F03C23B4}" type="pres">
      <dgm:prSet presAssocID="{E47A8F50-31A9-4413-8461-D4985595F96A}" presName="outerComposite" presStyleCnt="0">
        <dgm:presLayoutVars>
          <dgm:chMax val="5"/>
          <dgm:dir/>
          <dgm:resizeHandles val="exact"/>
        </dgm:presLayoutVars>
      </dgm:prSet>
      <dgm:spPr/>
    </dgm:pt>
    <dgm:pt modelId="{CFFF8018-D908-4CAF-8840-D7780E9C9B66}" type="pres">
      <dgm:prSet presAssocID="{E47A8F50-31A9-4413-8461-D4985595F96A}" presName="dummyMaxCanvas" presStyleCnt="0">
        <dgm:presLayoutVars/>
      </dgm:prSet>
      <dgm:spPr/>
    </dgm:pt>
    <dgm:pt modelId="{FDD22215-862E-4EA4-8912-41BDADC0FEF9}" type="pres">
      <dgm:prSet presAssocID="{E47A8F50-31A9-4413-8461-D4985595F96A}" presName="FourNodes_1" presStyleLbl="node1" presStyleIdx="0" presStyleCnt="4" custLinFactNeighborY="-404">
        <dgm:presLayoutVars>
          <dgm:bulletEnabled val="1"/>
        </dgm:presLayoutVars>
      </dgm:prSet>
      <dgm:spPr/>
    </dgm:pt>
    <dgm:pt modelId="{2A02F33E-236C-49B1-8D53-BE65528B9CC0}" type="pres">
      <dgm:prSet presAssocID="{E47A8F50-31A9-4413-8461-D4985595F96A}" presName="FourNodes_2" presStyleLbl="node1" presStyleIdx="1" presStyleCnt="4">
        <dgm:presLayoutVars>
          <dgm:bulletEnabled val="1"/>
        </dgm:presLayoutVars>
      </dgm:prSet>
      <dgm:spPr/>
    </dgm:pt>
    <dgm:pt modelId="{623C2773-F195-4F4E-BEFA-72B1F2D012B0}" type="pres">
      <dgm:prSet presAssocID="{E47A8F50-31A9-4413-8461-D4985595F96A}" presName="FourNodes_3" presStyleLbl="node1" presStyleIdx="2" presStyleCnt="4">
        <dgm:presLayoutVars>
          <dgm:bulletEnabled val="1"/>
        </dgm:presLayoutVars>
      </dgm:prSet>
      <dgm:spPr/>
    </dgm:pt>
    <dgm:pt modelId="{B70BFE78-BF95-4FBD-88B9-BCC63455D1C7}" type="pres">
      <dgm:prSet presAssocID="{E47A8F50-31A9-4413-8461-D4985595F96A}" presName="FourNodes_4" presStyleLbl="node1" presStyleIdx="3" presStyleCnt="4">
        <dgm:presLayoutVars>
          <dgm:bulletEnabled val="1"/>
        </dgm:presLayoutVars>
      </dgm:prSet>
      <dgm:spPr/>
    </dgm:pt>
    <dgm:pt modelId="{3F8EFD92-C0F7-4C2C-93B0-7D0A3FF19C20}" type="pres">
      <dgm:prSet presAssocID="{E47A8F50-31A9-4413-8461-D4985595F96A}" presName="FourConn_1-2" presStyleLbl="fgAccFollowNode1" presStyleIdx="0" presStyleCnt="3">
        <dgm:presLayoutVars>
          <dgm:bulletEnabled val="1"/>
        </dgm:presLayoutVars>
      </dgm:prSet>
      <dgm:spPr/>
    </dgm:pt>
    <dgm:pt modelId="{AD22FC1A-3B50-4709-AFE9-17868C607F5B}" type="pres">
      <dgm:prSet presAssocID="{E47A8F50-31A9-4413-8461-D4985595F96A}" presName="FourConn_2-3" presStyleLbl="fgAccFollowNode1" presStyleIdx="1" presStyleCnt="3">
        <dgm:presLayoutVars>
          <dgm:bulletEnabled val="1"/>
        </dgm:presLayoutVars>
      </dgm:prSet>
      <dgm:spPr/>
    </dgm:pt>
    <dgm:pt modelId="{15C1F02C-BAD7-484C-B10D-AB4C0789A4BD}" type="pres">
      <dgm:prSet presAssocID="{E47A8F50-31A9-4413-8461-D4985595F96A}" presName="FourConn_3-4" presStyleLbl="fgAccFollowNode1" presStyleIdx="2" presStyleCnt="3">
        <dgm:presLayoutVars>
          <dgm:bulletEnabled val="1"/>
        </dgm:presLayoutVars>
      </dgm:prSet>
      <dgm:spPr/>
    </dgm:pt>
    <dgm:pt modelId="{722AF483-338C-4AAB-B14C-0FB010B6E8AA}" type="pres">
      <dgm:prSet presAssocID="{E47A8F50-31A9-4413-8461-D4985595F96A}" presName="FourNodes_1_text" presStyleLbl="node1" presStyleIdx="3" presStyleCnt="4">
        <dgm:presLayoutVars>
          <dgm:bulletEnabled val="1"/>
        </dgm:presLayoutVars>
      </dgm:prSet>
      <dgm:spPr/>
    </dgm:pt>
    <dgm:pt modelId="{520795A3-BE48-4C69-BF42-F2727AB0EEAD}" type="pres">
      <dgm:prSet presAssocID="{E47A8F50-31A9-4413-8461-D4985595F96A}" presName="FourNodes_2_text" presStyleLbl="node1" presStyleIdx="3" presStyleCnt="4">
        <dgm:presLayoutVars>
          <dgm:bulletEnabled val="1"/>
        </dgm:presLayoutVars>
      </dgm:prSet>
      <dgm:spPr/>
    </dgm:pt>
    <dgm:pt modelId="{7C39A8AF-6D27-4605-B67F-FDB6D47EBA2F}" type="pres">
      <dgm:prSet presAssocID="{E47A8F50-31A9-4413-8461-D4985595F96A}" presName="FourNodes_3_text" presStyleLbl="node1" presStyleIdx="3" presStyleCnt="4">
        <dgm:presLayoutVars>
          <dgm:bulletEnabled val="1"/>
        </dgm:presLayoutVars>
      </dgm:prSet>
      <dgm:spPr/>
    </dgm:pt>
    <dgm:pt modelId="{E92BD3DB-0E85-4940-A6FC-44D01D419A84}" type="pres">
      <dgm:prSet presAssocID="{E47A8F50-31A9-4413-8461-D4985595F96A}" presName="FourNodes_4_text" presStyleLbl="node1" presStyleIdx="3" presStyleCnt="4">
        <dgm:presLayoutVars>
          <dgm:bulletEnabled val="1"/>
        </dgm:presLayoutVars>
      </dgm:prSet>
      <dgm:spPr/>
    </dgm:pt>
  </dgm:ptLst>
  <dgm:cxnLst>
    <dgm:cxn modelId="{3D02D810-0B32-4416-8E5F-3F4BC9867E6B}" srcId="{E47A8F50-31A9-4413-8461-D4985595F96A}" destId="{8F4F7212-5862-43CD-A14C-94087FF8CEC3}" srcOrd="0" destOrd="0" parTransId="{9D2ED185-5C82-4096-BF35-2DB9E027B977}" sibTransId="{3A37CA2B-BE02-4B46-8A18-BE38F8773395}"/>
    <dgm:cxn modelId="{6E84E51E-0B41-4AF4-9592-139A8E8A9F7F}" type="presOf" srcId="{FA4E25FB-2FE2-498D-B513-743516D8A1FD}" destId="{623C2773-F195-4F4E-BEFA-72B1F2D012B0}" srcOrd="0" destOrd="0" presId="urn:microsoft.com/office/officeart/2005/8/layout/vProcess5"/>
    <dgm:cxn modelId="{A2DC0A2A-E8B3-4EEC-BA88-E2EA7F9D6633}" srcId="{E47A8F50-31A9-4413-8461-D4985595F96A}" destId="{FA4E25FB-2FE2-498D-B513-743516D8A1FD}" srcOrd="2" destOrd="0" parTransId="{EA76A875-BD79-44D6-8C9B-032A92B534D9}" sibTransId="{C4947874-1AE3-4DDA-BA0B-FC1F6D3B6D61}"/>
    <dgm:cxn modelId="{6EE63538-EF23-4C6C-9CF1-8E3754FF4066}" type="presOf" srcId="{C4947874-1AE3-4DDA-BA0B-FC1F6D3B6D61}" destId="{15C1F02C-BAD7-484C-B10D-AB4C0789A4BD}" srcOrd="0" destOrd="0" presId="urn:microsoft.com/office/officeart/2005/8/layout/vProcess5"/>
    <dgm:cxn modelId="{8ABE4765-B9F0-4F85-A405-ACB1E52493DB}" srcId="{E47A8F50-31A9-4413-8461-D4985595F96A}" destId="{52B57457-FE96-44B0-86A4-5C605C0141C3}" srcOrd="3" destOrd="0" parTransId="{7C9F86E3-BC8D-47F1-8627-D68450D06861}" sibTransId="{67AF7451-0161-4AB1-81E5-774A52500E36}"/>
    <dgm:cxn modelId="{AF4D0447-5EE5-477B-B434-0B287AC095AA}" type="presOf" srcId="{FA4E25FB-2FE2-498D-B513-743516D8A1FD}" destId="{7C39A8AF-6D27-4605-B67F-FDB6D47EBA2F}" srcOrd="1" destOrd="0" presId="urn:microsoft.com/office/officeart/2005/8/layout/vProcess5"/>
    <dgm:cxn modelId="{3539E269-F1E9-4964-8A4C-21254CE4748A}" type="presOf" srcId="{E47A8F50-31A9-4413-8461-D4985595F96A}" destId="{C016F9E8-EC20-49A7-A9B5-0DA4F03C23B4}" srcOrd="0" destOrd="0" presId="urn:microsoft.com/office/officeart/2005/8/layout/vProcess5"/>
    <dgm:cxn modelId="{23D56374-F7FB-4734-9EE2-AA7E34AC0071}" srcId="{E47A8F50-31A9-4413-8461-D4985595F96A}" destId="{9EBD4592-19EE-4589-9141-BE5CA53D46D8}" srcOrd="1" destOrd="0" parTransId="{9C820DED-FEB6-4836-BAF2-A6CB4B3B2E56}" sibTransId="{0D9DF46C-D9A9-4CA8-96BB-1F7CFC8066AE}"/>
    <dgm:cxn modelId="{73C84078-EB47-4E82-BDB9-159D869AF6F0}" type="presOf" srcId="{0D9DF46C-D9A9-4CA8-96BB-1F7CFC8066AE}" destId="{AD22FC1A-3B50-4709-AFE9-17868C607F5B}" srcOrd="0" destOrd="0" presId="urn:microsoft.com/office/officeart/2005/8/layout/vProcess5"/>
    <dgm:cxn modelId="{49BC877A-7F6A-4C92-A3A8-4F4ED3169E99}" type="presOf" srcId="{52B57457-FE96-44B0-86A4-5C605C0141C3}" destId="{E92BD3DB-0E85-4940-A6FC-44D01D419A84}" srcOrd="1" destOrd="0" presId="urn:microsoft.com/office/officeart/2005/8/layout/vProcess5"/>
    <dgm:cxn modelId="{3976A084-3819-4DD1-BEB1-B1D12822688E}" type="presOf" srcId="{9EBD4592-19EE-4589-9141-BE5CA53D46D8}" destId="{2A02F33E-236C-49B1-8D53-BE65528B9CC0}" srcOrd="0" destOrd="0" presId="urn:microsoft.com/office/officeart/2005/8/layout/vProcess5"/>
    <dgm:cxn modelId="{81C63C8F-41F1-4610-BA09-0067E5AA350A}" type="presOf" srcId="{8F4F7212-5862-43CD-A14C-94087FF8CEC3}" destId="{722AF483-338C-4AAB-B14C-0FB010B6E8AA}" srcOrd="1" destOrd="0" presId="urn:microsoft.com/office/officeart/2005/8/layout/vProcess5"/>
    <dgm:cxn modelId="{79BFEA9C-A967-471A-9DC4-744BE0A84B18}" type="presOf" srcId="{3A37CA2B-BE02-4B46-8A18-BE38F8773395}" destId="{3F8EFD92-C0F7-4C2C-93B0-7D0A3FF19C20}" srcOrd="0" destOrd="0" presId="urn:microsoft.com/office/officeart/2005/8/layout/vProcess5"/>
    <dgm:cxn modelId="{4B74A5A4-A2E9-475C-9BDA-8AB9F41ABD08}" type="presOf" srcId="{52B57457-FE96-44B0-86A4-5C605C0141C3}" destId="{B70BFE78-BF95-4FBD-88B9-BCC63455D1C7}" srcOrd="0" destOrd="0" presId="urn:microsoft.com/office/officeart/2005/8/layout/vProcess5"/>
    <dgm:cxn modelId="{5153B6AC-F4BF-42FB-B5CD-305DAADEC43E}" type="presOf" srcId="{8F4F7212-5862-43CD-A14C-94087FF8CEC3}" destId="{FDD22215-862E-4EA4-8912-41BDADC0FEF9}" srcOrd="0" destOrd="0" presId="urn:microsoft.com/office/officeart/2005/8/layout/vProcess5"/>
    <dgm:cxn modelId="{2D18A3FB-89D8-4E97-9081-870AC12C6424}" type="presOf" srcId="{9EBD4592-19EE-4589-9141-BE5CA53D46D8}" destId="{520795A3-BE48-4C69-BF42-F2727AB0EEAD}" srcOrd="1" destOrd="0" presId="urn:microsoft.com/office/officeart/2005/8/layout/vProcess5"/>
    <dgm:cxn modelId="{33286E77-F261-48DF-A7BD-BDD6BCECA6EB}" type="presParOf" srcId="{C016F9E8-EC20-49A7-A9B5-0DA4F03C23B4}" destId="{CFFF8018-D908-4CAF-8840-D7780E9C9B66}" srcOrd="0" destOrd="0" presId="urn:microsoft.com/office/officeart/2005/8/layout/vProcess5"/>
    <dgm:cxn modelId="{03B848F3-4F22-4FB2-8AB5-639FB4C4402E}" type="presParOf" srcId="{C016F9E8-EC20-49A7-A9B5-0DA4F03C23B4}" destId="{FDD22215-862E-4EA4-8912-41BDADC0FEF9}" srcOrd="1" destOrd="0" presId="urn:microsoft.com/office/officeart/2005/8/layout/vProcess5"/>
    <dgm:cxn modelId="{34CCBC6D-D537-46E7-900E-6430644DCEE8}" type="presParOf" srcId="{C016F9E8-EC20-49A7-A9B5-0DA4F03C23B4}" destId="{2A02F33E-236C-49B1-8D53-BE65528B9CC0}" srcOrd="2" destOrd="0" presId="urn:microsoft.com/office/officeart/2005/8/layout/vProcess5"/>
    <dgm:cxn modelId="{4CE626A7-ECC0-414F-BEF5-CC9D7B577A93}" type="presParOf" srcId="{C016F9E8-EC20-49A7-A9B5-0DA4F03C23B4}" destId="{623C2773-F195-4F4E-BEFA-72B1F2D012B0}" srcOrd="3" destOrd="0" presId="urn:microsoft.com/office/officeart/2005/8/layout/vProcess5"/>
    <dgm:cxn modelId="{A6A81CC4-FCFE-448B-AA66-AED6F10EC82B}" type="presParOf" srcId="{C016F9E8-EC20-49A7-A9B5-0DA4F03C23B4}" destId="{B70BFE78-BF95-4FBD-88B9-BCC63455D1C7}" srcOrd="4" destOrd="0" presId="urn:microsoft.com/office/officeart/2005/8/layout/vProcess5"/>
    <dgm:cxn modelId="{86C4775C-F967-45CB-8474-889E6B276429}" type="presParOf" srcId="{C016F9E8-EC20-49A7-A9B5-0DA4F03C23B4}" destId="{3F8EFD92-C0F7-4C2C-93B0-7D0A3FF19C20}" srcOrd="5" destOrd="0" presId="urn:microsoft.com/office/officeart/2005/8/layout/vProcess5"/>
    <dgm:cxn modelId="{AA0BC2B2-79AF-421B-98A7-2FF4A98A4DB5}" type="presParOf" srcId="{C016F9E8-EC20-49A7-A9B5-0DA4F03C23B4}" destId="{AD22FC1A-3B50-4709-AFE9-17868C607F5B}" srcOrd="6" destOrd="0" presId="urn:microsoft.com/office/officeart/2005/8/layout/vProcess5"/>
    <dgm:cxn modelId="{50321957-86AE-4262-8FF5-E6688F0F7B58}" type="presParOf" srcId="{C016F9E8-EC20-49A7-A9B5-0DA4F03C23B4}" destId="{15C1F02C-BAD7-484C-B10D-AB4C0789A4BD}" srcOrd="7" destOrd="0" presId="urn:microsoft.com/office/officeart/2005/8/layout/vProcess5"/>
    <dgm:cxn modelId="{13A14896-B83A-4021-B229-C95AFE51D532}" type="presParOf" srcId="{C016F9E8-EC20-49A7-A9B5-0DA4F03C23B4}" destId="{722AF483-338C-4AAB-B14C-0FB010B6E8AA}" srcOrd="8" destOrd="0" presId="urn:microsoft.com/office/officeart/2005/8/layout/vProcess5"/>
    <dgm:cxn modelId="{FB3BF920-EAFD-4FB7-AFE4-012B6E3B8627}" type="presParOf" srcId="{C016F9E8-EC20-49A7-A9B5-0DA4F03C23B4}" destId="{520795A3-BE48-4C69-BF42-F2727AB0EEAD}" srcOrd="9" destOrd="0" presId="urn:microsoft.com/office/officeart/2005/8/layout/vProcess5"/>
    <dgm:cxn modelId="{6246942C-361B-4C72-9AAF-DF8BEE094254}" type="presParOf" srcId="{C016F9E8-EC20-49A7-A9B5-0DA4F03C23B4}" destId="{7C39A8AF-6D27-4605-B67F-FDB6D47EBA2F}" srcOrd="10" destOrd="0" presId="urn:microsoft.com/office/officeart/2005/8/layout/vProcess5"/>
    <dgm:cxn modelId="{5AABDD98-E5C1-47DE-A02F-5D41027ED9E3}" type="presParOf" srcId="{C016F9E8-EC20-49A7-A9B5-0DA4F03C23B4}" destId="{E92BD3DB-0E85-4940-A6FC-44D01D419A84}" srcOrd="11" destOrd="0" presId="urn:microsoft.com/office/officeart/2005/8/layout/vProcess5"/>
  </dgm:cxnLst>
  <dgm:bg>
    <a:solidFill>
      <a:srgbClr val="FFFF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116562-0CF8-4E55-A620-5C9C6B1F1DD2}">
      <dsp:nvSpPr>
        <dsp:cNvPr id="0" name=""/>
        <dsp:cNvSpPr/>
      </dsp:nvSpPr>
      <dsp:spPr>
        <a:xfrm>
          <a:off x="0" y="102060"/>
          <a:ext cx="8927770" cy="6949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latin typeface="Roboto Slab regular"/>
              <a:cs typeface="Times New Roman" panose="02020603050405020304" pitchFamily="18" charset="0"/>
            </a:rPr>
            <a:t>If you have a smaller customer base but would still like to participate in the incentive scheme, you can still opt in by notifying your OAM. </a:t>
          </a:r>
        </a:p>
      </dsp:txBody>
      <dsp:txXfrm>
        <a:off x="33926" y="135986"/>
        <a:ext cx="8859918" cy="627128"/>
      </dsp:txXfrm>
    </dsp:sp>
    <dsp:sp modelId="{D3725F33-0BB7-4802-B1A6-A4980DF9E4C0}">
      <dsp:nvSpPr>
        <dsp:cNvPr id="0" name=""/>
        <dsp:cNvSpPr/>
      </dsp:nvSpPr>
      <dsp:spPr>
        <a:xfrm>
          <a:off x="0" y="848880"/>
          <a:ext cx="8927770" cy="69498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latin typeface="Roboto Slab regular"/>
              <a:cs typeface="Times New Roman" panose="02020603050405020304" pitchFamily="18" charset="0"/>
            </a:rPr>
            <a:t>Once you have acceded to the REC and have built up your customer base, the Code Manager will notify you of your theft target and potential incentive payments.</a:t>
          </a:r>
        </a:p>
      </dsp:txBody>
      <dsp:txXfrm>
        <a:off x="33926" y="882806"/>
        <a:ext cx="8859918" cy="627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F1481-0CAE-4E31-A987-AAFA7504051D}">
      <dsp:nvSpPr>
        <dsp:cNvPr id="0" name=""/>
        <dsp:cNvSpPr/>
      </dsp:nvSpPr>
      <dsp:spPr>
        <a:xfrm>
          <a:off x="2596812" y="1940977"/>
          <a:ext cx="1630096" cy="1630096"/>
        </a:xfrm>
        <a:prstGeom prst="ellipse">
          <a:avLst/>
        </a:prstGeom>
        <a:solidFill>
          <a:srgbClr val="B8D18F"/>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latin typeface="+mj-lt"/>
              <a:cs typeface="Calibri" panose="020F0502020204030204" pitchFamily="34" charset="0"/>
            </a:rPr>
            <a:t>YOUR SUBMITTED REPORT</a:t>
          </a:r>
        </a:p>
      </dsp:txBody>
      <dsp:txXfrm>
        <a:off x="2835534" y="2179699"/>
        <a:ext cx="1152652" cy="1152652"/>
      </dsp:txXfrm>
    </dsp:sp>
    <dsp:sp modelId="{A525B90E-C5A6-4B0B-B58A-3355CF362032}">
      <dsp:nvSpPr>
        <dsp:cNvPr id="0" name=""/>
        <dsp:cNvSpPr/>
      </dsp:nvSpPr>
      <dsp:spPr>
        <a:xfrm rot="12900000">
          <a:off x="1549305" y="1656585"/>
          <a:ext cx="1248268" cy="464577"/>
        </a:xfrm>
        <a:prstGeom prst="leftArrow">
          <a:avLst>
            <a:gd name="adj1" fmla="val 60000"/>
            <a:gd name="adj2" fmla="val 50000"/>
          </a:avLst>
        </a:prstGeom>
        <a:solidFill>
          <a:srgbClr val="E6AA21"/>
        </a:solidFill>
        <a:ln>
          <a:noFill/>
        </a:ln>
        <a:effectLst/>
      </dsp:spPr>
      <dsp:style>
        <a:lnRef idx="0">
          <a:scrgbClr r="0" g="0" b="0"/>
        </a:lnRef>
        <a:fillRef idx="3">
          <a:scrgbClr r="0" g="0" b="0"/>
        </a:fillRef>
        <a:effectRef idx="2">
          <a:scrgbClr r="0" g="0" b="0"/>
        </a:effectRef>
        <a:fontRef idx="minor">
          <a:schemeClr val="lt1"/>
        </a:fontRef>
      </dsp:style>
    </dsp:sp>
    <dsp:sp modelId="{348D1D8F-9237-4458-8234-3FB57907A94F}">
      <dsp:nvSpPr>
        <dsp:cNvPr id="0" name=""/>
        <dsp:cNvSpPr/>
      </dsp:nvSpPr>
      <dsp:spPr>
        <a:xfrm>
          <a:off x="887883" y="911448"/>
          <a:ext cx="1548591" cy="1238873"/>
        </a:xfrm>
        <a:prstGeom prst="roundRect">
          <a:avLst>
            <a:gd name="adj" fmla="val 10000"/>
          </a:avLst>
        </a:prstGeom>
        <a:solidFill>
          <a:srgbClr val="E6AA2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j-lt"/>
              <a:cs typeface="Calibri" panose="020F0502020204030204" pitchFamily="34" charset="0"/>
            </a:rPr>
            <a:t>ENERGY THEFT TIP-OFFS</a:t>
          </a:r>
        </a:p>
      </dsp:txBody>
      <dsp:txXfrm>
        <a:off x="924168" y="947733"/>
        <a:ext cx="1476021" cy="1166303"/>
      </dsp:txXfrm>
    </dsp:sp>
    <dsp:sp modelId="{249695A6-3668-44FD-A5C0-6229131BBCAF}">
      <dsp:nvSpPr>
        <dsp:cNvPr id="0" name=""/>
        <dsp:cNvSpPr/>
      </dsp:nvSpPr>
      <dsp:spPr>
        <a:xfrm rot="16200000">
          <a:off x="2787726" y="1011904"/>
          <a:ext cx="1248268" cy="464577"/>
        </a:xfrm>
        <a:prstGeom prst="leftArrow">
          <a:avLst>
            <a:gd name="adj1" fmla="val 60000"/>
            <a:gd name="adj2" fmla="val 50000"/>
          </a:avLst>
        </a:prstGeom>
        <a:solidFill>
          <a:srgbClr val="BB6828"/>
        </a:solidFill>
        <a:ln>
          <a:noFill/>
        </a:ln>
        <a:effectLst/>
      </dsp:spPr>
      <dsp:style>
        <a:lnRef idx="0">
          <a:scrgbClr r="0" g="0" b="0"/>
        </a:lnRef>
        <a:fillRef idx="3">
          <a:scrgbClr r="0" g="0" b="0"/>
        </a:fillRef>
        <a:effectRef idx="2">
          <a:scrgbClr r="0" g="0" b="0"/>
        </a:effectRef>
        <a:fontRef idx="minor">
          <a:schemeClr val="lt1"/>
        </a:fontRef>
      </dsp:style>
    </dsp:sp>
    <dsp:sp modelId="{224C4D4B-6CE8-4F54-949F-665CCC042D49}">
      <dsp:nvSpPr>
        <dsp:cNvPr id="0" name=""/>
        <dsp:cNvSpPr/>
      </dsp:nvSpPr>
      <dsp:spPr>
        <a:xfrm>
          <a:off x="2637564" y="622"/>
          <a:ext cx="1548591" cy="1238873"/>
        </a:xfrm>
        <a:prstGeom prst="roundRect">
          <a:avLst>
            <a:gd name="adj" fmla="val 10000"/>
          </a:avLst>
        </a:prstGeom>
        <a:solidFill>
          <a:srgbClr val="BB6828"/>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a:latin typeface="+mj-lt"/>
              <a:cs typeface="Calibri" panose="020F0502020204030204" pitchFamily="34" charset="0"/>
            </a:rPr>
            <a:t>NUMBER OF THEFTS INVESTIGATED</a:t>
          </a:r>
        </a:p>
      </dsp:txBody>
      <dsp:txXfrm>
        <a:off x="2673849" y="36907"/>
        <a:ext cx="1476021" cy="1166303"/>
      </dsp:txXfrm>
    </dsp:sp>
    <dsp:sp modelId="{A58E5C9C-F2F7-454F-A1DD-A4A488796806}">
      <dsp:nvSpPr>
        <dsp:cNvPr id="0" name=""/>
        <dsp:cNvSpPr/>
      </dsp:nvSpPr>
      <dsp:spPr>
        <a:xfrm rot="19500000">
          <a:off x="4026147" y="1656585"/>
          <a:ext cx="1248268" cy="464577"/>
        </a:xfrm>
        <a:prstGeom prst="leftArrow">
          <a:avLst>
            <a:gd name="adj1" fmla="val 60000"/>
            <a:gd name="adj2" fmla="val 50000"/>
          </a:avLst>
        </a:prstGeom>
        <a:solidFill>
          <a:srgbClr val="742631"/>
        </a:solidFill>
        <a:ln>
          <a:noFill/>
        </a:ln>
        <a:effectLst/>
      </dsp:spPr>
      <dsp:style>
        <a:lnRef idx="0">
          <a:scrgbClr r="0" g="0" b="0"/>
        </a:lnRef>
        <a:fillRef idx="3">
          <a:scrgbClr r="0" g="0" b="0"/>
        </a:fillRef>
        <a:effectRef idx="2">
          <a:scrgbClr r="0" g="0" b="0"/>
        </a:effectRef>
        <a:fontRef idx="minor">
          <a:schemeClr val="lt1"/>
        </a:fontRef>
      </dsp:style>
    </dsp:sp>
    <dsp:sp modelId="{84873516-FD04-4AF3-A78F-802FF26BC73E}">
      <dsp:nvSpPr>
        <dsp:cNvPr id="0" name=""/>
        <dsp:cNvSpPr/>
      </dsp:nvSpPr>
      <dsp:spPr>
        <a:xfrm>
          <a:off x="4387246" y="911448"/>
          <a:ext cx="1548591" cy="1238873"/>
        </a:xfrm>
        <a:prstGeom prst="roundRect">
          <a:avLst>
            <a:gd name="adj" fmla="val 10000"/>
          </a:avLst>
        </a:prstGeom>
        <a:solidFill>
          <a:srgbClr val="74263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kern="1200">
              <a:latin typeface="+mj-lt"/>
              <a:cs typeface="Calibri" panose="020F0502020204030204" pitchFamily="34" charset="0"/>
            </a:rPr>
            <a:t>NUMBER OF THEFTS CONFIRMED</a:t>
          </a:r>
        </a:p>
      </dsp:txBody>
      <dsp:txXfrm>
        <a:off x="4423531" y="947733"/>
        <a:ext cx="1476021" cy="11663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5E658-BB79-4FDC-A9F1-F22E2BC2C1A3}">
      <dsp:nvSpPr>
        <dsp:cNvPr id="0" name=""/>
        <dsp:cNvSpPr/>
      </dsp:nvSpPr>
      <dsp:spPr>
        <a:xfrm>
          <a:off x="405084" y="0"/>
          <a:ext cx="3838032" cy="383803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solidFill>
                <a:schemeClr val="bg1"/>
              </a:solidFill>
              <a:latin typeface="+mn-lt"/>
              <a:cs typeface="Calibri" panose="020F0502020204030204" pitchFamily="34" charset="0"/>
            </a:rPr>
            <a:t>POTENTIAL INSTANCES OF ENERGY THEFT</a:t>
          </a:r>
        </a:p>
      </dsp:txBody>
      <dsp:txXfrm>
        <a:off x="1653404" y="191901"/>
        <a:ext cx="1341392" cy="575704"/>
      </dsp:txXfrm>
    </dsp:sp>
    <dsp:sp modelId="{F9675309-37AF-45C3-A9D9-CA96DC10423E}">
      <dsp:nvSpPr>
        <dsp:cNvPr id="0" name=""/>
        <dsp:cNvSpPr/>
      </dsp:nvSpPr>
      <dsp:spPr>
        <a:xfrm>
          <a:off x="884838" y="959507"/>
          <a:ext cx="2878524" cy="287852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latin typeface="+mn-lt"/>
              <a:cs typeface="Calibri" panose="020F0502020204030204" pitchFamily="34" charset="0"/>
            </a:rPr>
            <a:t>TOTAL NUMBER OF THEFTS INVESTIGATED</a:t>
          </a:r>
        </a:p>
      </dsp:txBody>
      <dsp:txXfrm>
        <a:off x="1653404" y="1139415"/>
        <a:ext cx="1341392" cy="539723"/>
      </dsp:txXfrm>
    </dsp:sp>
    <dsp:sp modelId="{77F96995-7845-4111-BEAB-4675DC949ADD}">
      <dsp:nvSpPr>
        <dsp:cNvPr id="0" name=""/>
        <dsp:cNvSpPr/>
      </dsp:nvSpPr>
      <dsp:spPr>
        <a:xfrm>
          <a:off x="1364592" y="1919016"/>
          <a:ext cx="1919016" cy="191901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a:latin typeface="+mn-lt"/>
              <a:cs typeface="Calibri" panose="020F0502020204030204" pitchFamily="34" charset="0"/>
            </a:rPr>
            <a:t>TOTAL NUMBER OF THEFTS CONFIRMED</a:t>
          </a:r>
        </a:p>
      </dsp:txBody>
      <dsp:txXfrm>
        <a:off x="1645625" y="2398769"/>
        <a:ext cx="1356949" cy="959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22215-862E-4EA4-8912-41BDADC0FEF9}">
      <dsp:nvSpPr>
        <dsp:cNvPr id="0" name=""/>
        <dsp:cNvSpPr/>
      </dsp:nvSpPr>
      <dsp:spPr>
        <a:xfrm>
          <a:off x="0" y="0"/>
          <a:ext cx="3580244" cy="608719"/>
        </a:xfrm>
        <a:prstGeom prst="roundRect">
          <a:avLst>
            <a:gd name="adj" fmla="val 10000"/>
          </a:avLst>
        </a:prstGeom>
        <a:solidFill>
          <a:srgbClr val="B8D18F"/>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bg1"/>
              </a:solidFill>
              <a:latin typeface="Roboto Slab regular"/>
              <a:cs typeface="Times New Roman" panose="02020603050405020304" pitchFamily="18" charset="0"/>
            </a:rPr>
            <a:t>Code Manager sends communication to you seeking a response in respect of tip offs that haven’t been actioned</a:t>
          </a:r>
        </a:p>
      </dsp:txBody>
      <dsp:txXfrm>
        <a:off x="17829" y="17829"/>
        <a:ext cx="2871952" cy="573061"/>
      </dsp:txXfrm>
    </dsp:sp>
    <dsp:sp modelId="{2A02F33E-236C-49B1-8D53-BE65528B9CC0}">
      <dsp:nvSpPr>
        <dsp:cNvPr id="0" name=""/>
        <dsp:cNvSpPr/>
      </dsp:nvSpPr>
      <dsp:spPr>
        <a:xfrm>
          <a:off x="299845" y="719395"/>
          <a:ext cx="3580244" cy="608719"/>
        </a:xfrm>
        <a:prstGeom prst="roundRect">
          <a:avLst>
            <a:gd name="adj" fmla="val 10000"/>
          </a:avLst>
        </a:prstGeom>
        <a:solidFill>
          <a:srgbClr val="74263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bg1"/>
              </a:solidFill>
              <a:latin typeface="Roboto Slab regular"/>
              <a:cs typeface="Times New Roman" panose="02020603050405020304" pitchFamily="18" charset="0"/>
            </a:rPr>
            <a:t>Second attempt at communication and call with Theft Contact.</a:t>
          </a:r>
        </a:p>
      </dsp:txBody>
      <dsp:txXfrm>
        <a:off x="317674" y="737224"/>
        <a:ext cx="2849073" cy="573061"/>
      </dsp:txXfrm>
    </dsp:sp>
    <dsp:sp modelId="{623C2773-F195-4F4E-BEFA-72B1F2D012B0}">
      <dsp:nvSpPr>
        <dsp:cNvPr id="0" name=""/>
        <dsp:cNvSpPr/>
      </dsp:nvSpPr>
      <dsp:spPr>
        <a:xfrm>
          <a:off x="595215" y="1438790"/>
          <a:ext cx="3580244" cy="608719"/>
        </a:xfrm>
        <a:prstGeom prst="roundRect">
          <a:avLst>
            <a:gd name="adj" fmla="val 10000"/>
          </a:avLst>
        </a:prstGeom>
        <a:solidFill>
          <a:srgbClr val="BB682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solidFill>
                <a:schemeClr val="bg1"/>
              </a:solidFill>
              <a:latin typeface="Roboto Slab regular"/>
              <a:cs typeface="Times New Roman" panose="02020603050405020304" pitchFamily="18" charset="0"/>
            </a:rPr>
            <a:t>Code Manager notifies PAB, formal letter sent to your Theft Contact.</a:t>
          </a:r>
        </a:p>
      </dsp:txBody>
      <dsp:txXfrm>
        <a:off x="613044" y="1456619"/>
        <a:ext cx="2853549" cy="573061"/>
      </dsp:txXfrm>
    </dsp:sp>
    <dsp:sp modelId="{B70BFE78-BF95-4FBD-88B9-BCC63455D1C7}">
      <dsp:nvSpPr>
        <dsp:cNvPr id="0" name=""/>
        <dsp:cNvSpPr/>
      </dsp:nvSpPr>
      <dsp:spPr>
        <a:xfrm>
          <a:off x="895061" y="2158185"/>
          <a:ext cx="3580244" cy="608719"/>
        </a:xfrm>
        <a:prstGeom prst="roundRect">
          <a:avLst>
            <a:gd name="adj" fmla="val 10000"/>
          </a:avLst>
        </a:prstGeom>
        <a:solidFill>
          <a:srgbClr val="E6AA2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solidFill>
                <a:schemeClr val="bg1"/>
              </a:solidFill>
              <a:latin typeface="Roboto Slab regular"/>
              <a:cs typeface="Times New Roman" panose="02020603050405020304" pitchFamily="18" charset="0"/>
            </a:rPr>
            <a:t>PAB determines next steps, which may include escalation to Ofgem.</a:t>
          </a:r>
        </a:p>
      </dsp:txBody>
      <dsp:txXfrm>
        <a:off x="912890" y="2176014"/>
        <a:ext cx="2849073" cy="573061"/>
      </dsp:txXfrm>
    </dsp:sp>
    <dsp:sp modelId="{3F8EFD92-C0F7-4C2C-93B0-7D0A3FF19C20}">
      <dsp:nvSpPr>
        <dsp:cNvPr id="0" name=""/>
        <dsp:cNvSpPr/>
      </dsp:nvSpPr>
      <dsp:spPr>
        <a:xfrm>
          <a:off x="3184577" y="466223"/>
          <a:ext cx="395667" cy="395667"/>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latin typeface="Roboto Slab regular"/>
            <a:cs typeface="Times New Roman" panose="02020603050405020304" pitchFamily="18" charset="0"/>
          </a:endParaRPr>
        </a:p>
      </dsp:txBody>
      <dsp:txXfrm>
        <a:off x="3273602" y="466223"/>
        <a:ext cx="217617" cy="297739"/>
      </dsp:txXfrm>
    </dsp:sp>
    <dsp:sp modelId="{AD22FC1A-3B50-4709-AFE9-17868C607F5B}">
      <dsp:nvSpPr>
        <dsp:cNvPr id="0" name=""/>
        <dsp:cNvSpPr/>
      </dsp:nvSpPr>
      <dsp:spPr>
        <a:xfrm>
          <a:off x="3484422" y="1185618"/>
          <a:ext cx="395667" cy="395667"/>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latin typeface="Roboto Slab regular"/>
            <a:cs typeface="Times New Roman" panose="02020603050405020304" pitchFamily="18" charset="0"/>
          </a:endParaRPr>
        </a:p>
      </dsp:txBody>
      <dsp:txXfrm>
        <a:off x="3573447" y="1185618"/>
        <a:ext cx="217617" cy="297739"/>
      </dsp:txXfrm>
    </dsp:sp>
    <dsp:sp modelId="{15C1F02C-BAD7-484C-B10D-AB4C0789A4BD}">
      <dsp:nvSpPr>
        <dsp:cNvPr id="0" name=""/>
        <dsp:cNvSpPr/>
      </dsp:nvSpPr>
      <dsp:spPr>
        <a:xfrm>
          <a:off x="3779793" y="1905014"/>
          <a:ext cx="395667" cy="395667"/>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latin typeface="Roboto Slab regular"/>
            <a:cs typeface="Times New Roman" panose="02020603050405020304" pitchFamily="18" charset="0"/>
          </a:endParaRPr>
        </a:p>
      </dsp:txBody>
      <dsp:txXfrm>
        <a:off x="3868818" y="1905014"/>
        <a:ext cx="217617" cy="2977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2852C-DDF8-46BE-AD35-5F125FE529EB}" type="datetimeFigureOut">
              <a:rPr lang="en-GB" smtClean="0"/>
              <a:t>21/01/2022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5DAD1-A102-4FDC-AE7E-5C440D45910C}" type="slidenum">
              <a:rPr lang="en-GB" smtClean="0"/>
              <a:t>‹#›</a:t>
            </a:fld>
            <a:endParaRPr lang="en-GB"/>
          </a:p>
        </p:txBody>
      </p:sp>
    </p:spTree>
    <p:extLst>
      <p:ext uri="{BB962C8B-B14F-4D97-AF65-F5344CB8AC3E}">
        <p14:creationId xmlns:p14="http://schemas.microsoft.com/office/powerpoint/2010/main" val="1641412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a:t>
            </a:r>
          </a:p>
        </p:txBody>
      </p:sp>
      <p:sp>
        <p:nvSpPr>
          <p:cNvPr id="4" name="Slide Number Placeholder 3"/>
          <p:cNvSpPr>
            <a:spLocks noGrp="1"/>
          </p:cNvSpPr>
          <p:nvPr>
            <p:ph type="sldNum" sz="quarter" idx="5"/>
          </p:nvPr>
        </p:nvSpPr>
        <p:spPr/>
        <p:txBody>
          <a:bodyPr/>
          <a:lstStyle/>
          <a:p>
            <a:fld id="{7B25DAD1-A102-4FDC-AE7E-5C440D45910C}" type="slidenum">
              <a:rPr lang="en-GB" smtClean="0"/>
              <a:t>1</a:t>
            </a:fld>
            <a:endParaRPr lang="en-GB"/>
          </a:p>
        </p:txBody>
      </p:sp>
    </p:spTree>
    <p:extLst>
      <p:ext uri="{BB962C8B-B14F-4D97-AF65-F5344CB8AC3E}">
        <p14:creationId xmlns:p14="http://schemas.microsoft.com/office/powerpoint/2010/main" val="2406378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25DAD1-A102-4FDC-AE7E-5C440D45910C}" type="slidenum">
              <a:rPr lang="en-GB" smtClean="0"/>
              <a:t>3</a:t>
            </a:fld>
            <a:endParaRPr lang="en-GB"/>
          </a:p>
        </p:txBody>
      </p:sp>
    </p:spTree>
    <p:extLst>
      <p:ext uri="{BB962C8B-B14F-4D97-AF65-F5344CB8AC3E}">
        <p14:creationId xmlns:p14="http://schemas.microsoft.com/office/powerpoint/2010/main" val="327179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25DAD1-A102-4FDC-AE7E-5C440D45910C}" type="slidenum">
              <a:rPr lang="en-GB" smtClean="0"/>
              <a:t>4</a:t>
            </a:fld>
            <a:endParaRPr lang="en-GB"/>
          </a:p>
        </p:txBody>
      </p:sp>
    </p:spTree>
    <p:extLst>
      <p:ext uri="{BB962C8B-B14F-4D97-AF65-F5344CB8AC3E}">
        <p14:creationId xmlns:p14="http://schemas.microsoft.com/office/powerpoint/2010/main" val="199634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25DAD1-A102-4FDC-AE7E-5C440D45910C}" type="slidenum">
              <a:rPr lang="en-GB" smtClean="0"/>
              <a:t>5</a:t>
            </a:fld>
            <a:endParaRPr lang="en-GB"/>
          </a:p>
        </p:txBody>
      </p:sp>
    </p:spTree>
    <p:extLst>
      <p:ext uri="{BB962C8B-B14F-4D97-AF65-F5344CB8AC3E}">
        <p14:creationId xmlns:p14="http://schemas.microsoft.com/office/powerpoint/2010/main" val="382089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25DAD1-A102-4FDC-AE7E-5C440D45910C}" type="slidenum">
              <a:rPr lang="en-GB" smtClean="0"/>
              <a:t>7</a:t>
            </a:fld>
            <a:endParaRPr lang="en-GB"/>
          </a:p>
        </p:txBody>
      </p:sp>
    </p:spTree>
    <p:extLst>
      <p:ext uri="{BB962C8B-B14F-4D97-AF65-F5344CB8AC3E}">
        <p14:creationId xmlns:p14="http://schemas.microsoft.com/office/powerpoint/2010/main" val="260999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25DAD1-A102-4FDC-AE7E-5C440D45910C}" type="slidenum">
              <a:rPr lang="en-GB" smtClean="0"/>
              <a:t>11</a:t>
            </a:fld>
            <a:endParaRPr lang="en-GB"/>
          </a:p>
        </p:txBody>
      </p:sp>
    </p:spTree>
    <p:extLst>
      <p:ext uri="{BB962C8B-B14F-4D97-AF65-F5344CB8AC3E}">
        <p14:creationId xmlns:p14="http://schemas.microsoft.com/office/powerpoint/2010/main" val="316090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314E-93F7-4A24-B0C3-E7D40C09C4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BD3452-5947-4699-A0E6-8498967D8F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38BC8D-94F7-4492-9141-C9018FD8A939}"/>
              </a:ext>
            </a:extLst>
          </p:cNvPr>
          <p:cNvSpPr>
            <a:spLocks noGrp="1"/>
          </p:cNvSpPr>
          <p:nvPr>
            <p:ph type="dt" sz="half" idx="10"/>
          </p:nvPr>
        </p:nvSpPr>
        <p:spPr/>
        <p:txBody>
          <a:bodyPr/>
          <a:lstStyle/>
          <a:p>
            <a:fld id="{DC73A3D5-AFD7-43E6-8FEC-609DCEE6D911}" type="datetimeFigureOut">
              <a:rPr lang="en-GB" smtClean="0"/>
              <a:t>21/01/2022</a:t>
            </a:fld>
            <a:endParaRPr lang="en-GB"/>
          </a:p>
        </p:txBody>
      </p:sp>
      <p:sp>
        <p:nvSpPr>
          <p:cNvPr id="5" name="Footer Placeholder 4">
            <a:extLst>
              <a:ext uri="{FF2B5EF4-FFF2-40B4-BE49-F238E27FC236}">
                <a16:creationId xmlns:a16="http://schemas.microsoft.com/office/drawing/2014/main" id="{EB29F610-D924-452D-A305-5B94913743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369DE-8C8A-45E6-AEDA-08F2144555C2}"/>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13927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957DA-F03B-4BB2-A119-787F308F9D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3167F5-97FA-4DDE-A01C-44A9C68C3F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845B04-A25C-493B-911A-C590AF07EAED}"/>
              </a:ext>
            </a:extLst>
          </p:cNvPr>
          <p:cNvSpPr>
            <a:spLocks noGrp="1"/>
          </p:cNvSpPr>
          <p:nvPr>
            <p:ph type="dt" sz="half" idx="10"/>
          </p:nvPr>
        </p:nvSpPr>
        <p:spPr/>
        <p:txBody>
          <a:bodyPr/>
          <a:lstStyle/>
          <a:p>
            <a:fld id="{DC73A3D5-AFD7-43E6-8FEC-609DCEE6D911}" type="datetimeFigureOut">
              <a:rPr lang="en-GB" smtClean="0"/>
              <a:t>21/01/2022</a:t>
            </a:fld>
            <a:endParaRPr lang="en-GB"/>
          </a:p>
        </p:txBody>
      </p:sp>
      <p:sp>
        <p:nvSpPr>
          <p:cNvPr id="5" name="Footer Placeholder 4">
            <a:extLst>
              <a:ext uri="{FF2B5EF4-FFF2-40B4-BE49-F238E27FC236}">
                <a16:creationId xmlns:a16="http://schemas.microsoft.com/office/drawing/2014/main" id="{8437E49E-C9E2-493B-8C61-EFAE12E73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C212AA-A5DB-4853-ADF2-06C5EC1C884C}"/>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281358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C241E7-ECE7-495B-A43F-F4A35B29D0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3925BC-29CB-4B33-95B3-8A053EB75D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48C685-1A43-41F6-912B-E17C090C3E29}"/>
              </a:ext>
            </a:extLst>
          </p:cNvPr>
          <p:cNvSpPr>
            <a:spLocks noGrp="1"/>
          </p:cNvSpPr>
          <p:nvPr>
            <p:ph type="dt" sz="half" idx="10"/>
          </p:nvPr>
        </p:nvSpPr>
        <p:spPr/>
        <p:txBody>
          <a:bodyPr/>
          <a:lstStyle/>
          <a:p>
            <a:fld id="{DC73A3D5-AFD7-43E6-8FEC-609DCEE6D911}" type="datetimeFigureOut">
              <a:rPr lang="en-GB" smtClean="0"/>
              <a:t>21/01/2022</a:t>
            </a:fld>
            <a:endParaRPr lang="en-GB"/>
          </a:p>
        </p:txBody>
      </p:sp>
      <p:sp>
        <p:nvSpPr>
          <p:cNvPr id="5" name="Footer Placeholder 4">
            <a:extLst>
              <a:ext uri="{FF2B5EF4-FFF2-40B4-BE49-F238E27FC236}">
                <a16:creationId xmlns:a16="http://schemas.microsoft.com/office/drawing/2014/main" id="{FD1F1306-6A00-46DF-B22F-7C8CFA1258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A1BC19-E895-4314-A850-963BCF3C9C00}"/>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3352570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D6F378-E385-254D-BD86-F82B62470E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AC5FEE-2A32-484F-BB72-090951A93DB5}"/>
              </a:ext>
            </a:extLst>
          </p:cNvPr>
          <p:cNvSpPr>
            <a:spLocks noGrp="1"/>
          </p:cNvSpPr>
          <p:nvPr>
            <p:ph type="ctrTitle" hasCustomPrompt="1"/>
          </p:nvPr>
        </p:nvSpPr>
        <p:spPr>
          <a:xfrm>
            <a:off x="2074507" y="4771848"/>
            <a:ext cx="6220407" cy="1377027"/>
          </a:xfrm>
          <a:solidFill>
            <a:srgbClr val="68A495"/>
          </a:solidFill>
          <a:ln>
            <a:noFill/>
          </a:ln>
        </p:spPr>
        <p:txBody>
          <a:bodyPr lIns="288000" anchor="ctr">
            <a:normAutofit/>
          </a:bodyPr>
          <a:lstStyle>
            <a:lvl1pPr algn="l">
              <a:lnSpc>
                <a:spcPct val="150000"/>
              </a:lnSpc>
              <a:defRPr sz="2000">
                <a:solidFill>
                  <a:schemeClr val="bg1"/>
                </a:solidFill>
              </a:defRPr>
            </a:lvl1pPr>
          </a:lstStyle>
          <a:p>
            <a:r>
              <a:rPr lang="en-GB"/>
              <a:t>Presentation title</a:t>
            </a:r>
            <a:br>
              <a:rPr lang="en-GB"/>
            </a:br>
            <a:r>
              <a:rPr lang="en-GB"/>
              <a:t>day month year</a:t>
            </a:r>
            <a:endParaRPr lang="en-US"/>
          </a:p>
        </p:txBody>
      </p:sp>
      <p:pic>
        <p:nvPicPr>
          <p:cNvPr id="10" name="Picture 9" descr="A picture containing text&#10;&#10;Description automatically generated">
            <a:extLst>
              <a:ext uri="{FF2B5EF4-FFF2-40B4-BE49-F238E27FC236}">
                <a16:creationId xmlns:a16="http://schemas.microsoft.com/office/drawing/2014/main" id="{7A2AB28D-4815-964D-A608-339A3389EBED}"/>
              </a:ext>
            </a:extLst>
          </p:cNvPr>
          <p:cNvPicPr>
            <a:picLocks noChangeAspect="1"/>
          </p:cNvPicPr>
          <p:nvPr userDrawn="1"/>
        </p:nvPicPr>
        <p:blipFill>
          <a:blip r:embed="rId3"/>
          <a:stretch>
            <a:fillRect/>
          </a:stretch>
        </p:blipFill>
        <p:spPr>
          <a:xfrm>
            <a:off x="1975628" y="666830"/>
            <a:ext cx="5007702" cy="3326671"/>
          </a:xfrm>
          <a:prstGeom prst="rect">
            <a:avLst/>
          </a:prstGeom>
        </p:spPr>
      </p:pic>
    </p:spTree>
    <p:extLst>
      <p:ext uri="{BB962C8B-B14F-4D97-AF65-F5344CB8AC3E}">
        <p14:creationId xmlns:p14="http://schemas.microsoft.com/office/powerpoint/2010/main" val="255421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SLIDE HEAD &amp; SUB 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AEC17-3017-2746-AC9B-13844B8144CE}"/>
              </a:ext>
            </a:extLst>
          </p:cNvPr>
          <p:cNvSpPr>
            <a:spLocks noGrp="1"/>
          </p:cNvSpPr>
          <p:nvPr>
            <p:ph type="ctrTitle"/>
          </p:nvPr>
        </p:nvSpPr>
        <p:spPr>
          <a:xfrm>
            <a:off x="2345094" y="1682200"/>
            <a:ext cx="9144000" cy="678445"/>
          </a:xfrm>
          <a:prstGeom prst="rect">
            <a:avLst/>
          </a:prstGeom>
        </p:spPr>
        <p:txBody>
          <a:bodyPr anchor="t">
            <a:normAutofit/>
          </a:bodyPr>
          <a:lstStyle>
            <a:lvl1pPr algn="l">
              <a:defRPr sz="2000"/>
            </a:lvl1pPr>
          </a:lstStyle>
          <a:p>
            <a:r>
              <a:rPr lang="en-GB"/>
              <a:t>Click to edit Master title style</a:t>
            </a:r>
            <a:endParaRPr lang="en-US"/>
          </a:p>
        </p:txBody>
      </p:sp>
      <p:sp>
        <p:nvSpPr>
          <p:cNvPr id="3" name="Subtitle 2">
            <a:extLst>
              <a:ext uri="{FF2B5EF4-FFF2-40B4-BE49-F238E27FC236}">
                <a16:creationId xmlns:a16="http://schemas.microsoft.com/office/drawing/2014/main" id="{820AF813-1A5A-5845-9C1D-263E7BA96894}"/>
              </a:ext>
            </a:extLst>
          </p:cNvPr>
          <p:cNvSpPr>
            <a:spLocks noGrp="1"/>
          </p:cNvSpPr>
          <p:nvPr>
            <p:ph type="subTitle" idx="1"/>
          </p:nvPr>
        </p:nvSpPr>
        <p:spPr>
          <a:xfrm>
            <a:off x="2345094" y="2668976"/>
            <a:ext cx="9144000" cy="678445"/>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788381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HEADERS &amp; 1 COL TEX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6E9CF64-1AA4-6841-B4E1-6D2EC96C902D}"/>
              </a:ext>
            </a:extLst>
          </p:cNvPr>
          <p:cNvSpPr>
            <a:spLocks noGrp="1"/>
          </p:cNvSpPr>
          <p:nvPr>
            <p:ph type="ctrTitle"/>
          </p:nvPr>
        </p:nvSpPr>
        <p:spPr>
          <a:xfrm>
            <a:off x="2345094" y="1682200"/>
            <a:ext cx="7554686" cy="678445"/>
          </a:xfrm>
          <a:prstGeom prst="rect">
            <a:avLst/>
          </a:prstGeom>
        </p:spPr>
        <p:txBody>
          <a:bodyPr anchor="t">
            <a:normAutofit/>
          </a:bodyPr>
          <a:lstStyle>
            <a:lvl1pPr algn="l">
              <a:defRPr sz="2000"/>
            </a:lvl1pPr>
          </a:lstStyle>
          <a:p>
            <a:r>
              <a:rPr lang="en-GB"/>
              <a:t>Click to edit Master title style</a:t>
            </a:r>
            <a:endParaRPr lang="en-US"/>
          </a:p>
        </p:txBody>
      </p:sp>
      <p:sp>
        <p:nvSpPr>
          <p:cNvPr id="9" name="Subtitle 2">
            <a:extLst>
              <a:ext uri="{FF2B5EF4-FFF2-40B4-BE49-F238E27FC236}">
                <a16:creationId xmlns:a16="http://schemas.microsoft.com/office/drawing/2014/main" id="{7E624306-26B4-1743-8FFF-3183267B65AB}"/>
              </a:ext>
            </a:extLst>
          </p:cNvPr>
          <p:cNvSpPr>
            <a:spLocks noGrp="1"/>
          </p:cNvSpPr>
          <p:nvPr>
            <p:ph type="subTitle" idx="1" hasCustomPrompt="1"/>
          </p:nvPr>
        </p:nvSpPr>
        <p:spPr>
          <a:xfrm>
            <a:off x="2345094" y="2668976"/>
            <a:ext cx="7554686" cy="2761440"/>
          </a:xfrm>
        </p:spPr>
        <p:txBody>
          <a:bodyPr>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eos</a:t>
            </a:r>
            <a:r>
              <a:rPr lang="en-US"/>
              <a:t> </a:t>
            </a:r>
            <a:r>
              <a:rPr lang="en-US" err="1"/>
              <a:t>inani</a:t>
            </a:r>
            <a:r>
              <a:rPr lang="en-US"/>
              <a:t> facete option id, </a:t>
            </a:r>
            <a:r>
              <a:rPr lang="en-US" err="1"/>
              <a:t>vix</a:t>
            </a:r>
            <a:r>
              <a:rPr lang="en-US"/>
              <a:t> an </a:t>
            </a:r>
            <a:r>
              <a:rPr lang="en-US" err="1"/>
              <a:t>laudem</a:t>
            </a:r>
            <a:r>
              <a:rPr lang="en-US"/>
              <a:t> nostrum </a:t>
            </a:r>
            <a:r>
              <a:rPr lang="en-US" err="1"/>
              <a:t>reprehendunt</a:t>
            </a:r>
            <a:r>
              <a:rPr lang="en-US"/>
              <a:t>. </a:t>
            </a:r>
            <a:r>
              <a:rPr lang="en-US" err="1"/>
              <a:t>Aperiam</a:t>
            </a:r>
            <a:r>
              <a:rPr lang="en-US"/>
              <a:t> </a:t>
            </a:r>
            <a:r>
              <a:rPr lang="en-US" err="1"/>
              <a:t>propriae</a:t>
            </a:r>
            <a:r>
              <a:rPr lang="en-US"/>
              <a:t> </a:t>
            </a:r>
            <a:r>
              <a:rPr lang="en-US" err="1"/>
              <a:t>ei</a:t>
            </a:r>
            <a:r>
              <a:rPr lang="en-US"/>
              <a:t> </a:t>
            </a:r>
            <a:r>
              <a:rPr lang="en-US" err="1"/>
              <a:t>eum</a:t>
            </a:r>
            <a:r>
              <a:rPr lang="en-US"/>
              <a:t>, vim facilis </a:t>
            </a:r>
            <a:r>
              <a:rPr lang="en-US" err="1"/>
              <a:t>recusabo</a:t>
            </a:r>
            <a:r>
              <a:rPr lang="en-US"/>
              <a:t> at. Vel at </a:t>
            </a:r>
            <a:r>
              <a:rPr lang="en-US" err="1"/>
              <a:t>vivendum</a:t>
            </a:r>
            <a:r>
              <a:rPr lang="en-US"/>
              <a:t> </a:t>
            </a:r>
            <a:r>
              <a:rPr lang="en-US" err="1"/>
              <a:t>electram</a:t>
            </a:r>
            <a:r>
              <a:rPr lang="en-US"/>
              <a:t>, </a:t>
            </a:r>
            <a:r>
              <a:rPr lang="en-US" err="1"/>
              <a:t>ius</a:t>
            </a:r>
            <a:r>
              <a:rPr lang="en-US"/>
              <a:t> nihil </a:t>
            </a:r>
            <a:r>
              <a:rPr lang="en-US" err="1"/>
              <a:t>labores</a:t>
            </a:r>
            <a:r>
              <a:rPr lang="en-US"/>
              <a:t> ea. Ut </a:t>
            </a:r>
            <a:r>
              <a:rPr lang="en-US" err="1"/>
              <a:t>falli</a:t>
            </a:r>
            <a:r>
              <a:rPr lang="en-US"/>
              <a:t> </a:t>
            </a:r>
            <a:r>
              <a:rPr lang="en-US" err="1"/>
              <a:t>prodesset</a:t>
            </a:r>
            <a:r>
              <a:rPr lang="en-US"/>
              <a:t> </a:t>
            </a:r>
            <a:r>
              <a:rPr lang="en-US" err="1"/>
              <a:t>eum</a:t>
            </a:r>
            <a:r>
              <a:rPr lang="en-US"/>
              <a:t>. At duo </a:t>
            </a:r>
            <a:r>
              <a:rPr lang="en-US" err="1"/>
              <a:t>rebum</a:t>
            </a:r>
            <a:r>
              <a:rPr lang="en-US"/>
              <a:t> </a:t>
            </a:r>
            <a:r>
              <a:rPr lang="en-US" err="1"/>
              <a:t>epicurei</a:t>
            </a:r>
            <a:r>
              <a:rPr lang="en-US"/>
              <a:t> </a:t>
            </a:r>
            <a:r>
              <a:rPr lang="en-US" err="1"/>
              <a:t>aliquando</a:t>
            </a:r>
            <a:r>
              <a:rPr lang="en-US"/>
              <a:t>.</a:t>
            </a:r>
          </a:p>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Tree>
    <p:extLst>
      <p:ext uri="{BB962C8B-B14F-4D97-AF65-F5344CB8AC3E}">
        <p14:creationId xmlns:p14="http://schemas.microsoft.com/office/powerpoint/2010/main" val="2706690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HEADERS &amp; 2 COL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2C5A97-97FB-CA48-AE5F-EA59A19E8458}"/>
              </a:ext>
            </a:extLst>
          </p:cNvPr>
          <p:cNvSpPr>
            <a:spLocks noGrp="1"/>
          </p:cNvSpPr>
          <p:nvPr>
            <p:ph type="ctrTitle"/>
          </p:nvPr>
        </p:nvSpPr>
        <p:spPr>
          <a:xfrm>
            <a:off x="2345094" y="1682200"/>
            <a:ext cx="7703975" cy="678445"/>
          </a:xfrm>
          <a:prstGeom prst="rect">
            <a:avLst/>
          </a:prstGeom>
        </p:spPr>
        <p:txBody>
          <a:bodyPr anchor="t">
            <a:normAutofit/>
          </a:bodyPr>
          <a:lstStyle>
            <a:lvl1pPr algn="l">
              <a:defRPr sz="2000"/>
            </a:lvl1pPr>
          </a:lstStyle>
          <a:p>
            <a:r>
              <a:rPr lang="en-GB"/>
              <a:t>Click to edit Master title style</a:t>
            </a:r>
            <a:endParaRPr lang="en-US"/>
          </a:p>
        </p:txBody>
      </p:sp>
      <p:sp>
        <p:nvSpPr>
          <p:cNvPr id="11" name="Subtitle 2">
            <a:extLst>
              <a:ext uri="{FF2B5EF4-FFF2-40B4-BE49-F238E27FC236}">
                <a16:creationId xmlns:a16="http://schemas.microsoft.com/office/drawing/2014/main" id="{47AD1D97-6651-0246-873E-1A82AD6FC95E}"/>
              </a:ext>
            </a:extLst>
          </p:cNvPr>
          <p:cNvSpPr>
            <a:spLocks noGrp="1"/>
          </p:cNvSpPr>
          <p:nvPr>
            <p:ph type="subTitle" idx="1" hasCustomPrompt="1"/>
          </p:nvPr>
        </p:nvSpPr>
        <p:spPr>
          <a:xfrm>
            <a:off x="2345094" y="2668976"/>
            <a:ext cx="7703975" cy="2005661"/>
          </a:xfrm>
        </p:spPr>
        <p:txBody>
          <a:bodyPr numCol="2" spcCol="360000">
            <a:normAutofit/>
          </a:bodyPr>
          <a:lstStyle>
            <a:lvl1pPr marL="0" indent="0" algn="l">
              <a:lnSpc>
                <a:spcPct val="150000"/>
              </a:lnSpc>
              <a:buNone/>
              <a:defRPr sz="1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Lorem ipsum dolor sit </a:t>
            </a:r>
            <a:r>
              <a:rPr lang="en-US" err="1"/>
              <a:t>amet</a:t>
            </a:r>
            <a:r>
              <a:rPr lang="en-US"/>
              <a:t>, </a:t>
            </a:r>
            <a:r>
              <a:rPr lang="en-US" err="1"/>
              <a:t>eos</a:t>
            </a:r>
            <a:r>
              <a:rPr lang="en-US"/>
              <a:t> </a:t>
            </a:r>
            <a:r>
              <a:rPr lang="en-US" err="1"/>
              <a:t>inani</a:t>
            </a:r>
            <a:r>
              <a:rPr lang="en-US"/>
              <a:t> facete option id, </a:t>
            </a:r>
            <a:r>
              <a:rPr lang="en-US" err="1"/>
              <a:t>vix</a:t>
            </a:r>
            <a:r>
              <a:rPr lang="en-US"/>
              <a:t> an </a:t>
            </a:r>
            <a:r>
              <a:rPr lang="en-US" err="1"/>
              <a:t>laudem</a:t>
            </a:r>
            <a:r>
              <a:rPr lang="en-US"/>
              <a:t> nostrum </a:t>
            </a:r>
            <a:r>
              <a:rPr lang="en-US" err="1"/>
              <a:t>reprehendunt</a:t>
            </a:r>
            <a:r>
              <a:rPr lang="en-US"/>
              <a:t>. </a:t>
            </a:r>
            <a:r>
              <a:rPr lang="en-US" err="1"/>
              <a:t>Aperiam</a:t>
            </a:r>
            <a:r>
              <a:rPr lang="en-US"/>
              <a:t> </a:t>
            </a:r>
            <a:r>
              <a:rPr lang="en-US" err="1"/>
              <a:t>propriae</a:t>
            </a:r>
            <a:r>
              <a:rPr lang="en-US"/>
              <a:t> </a:t>
            </a:r>
            <a:r>
              <a:rPr lang="en-US" err="1"/>
              <a:t>ei</a:t>
            </a:r>
            <a:r>
              <a:rPr lang="en-US"/>
              <a:t> </a:t>
            </a:r>
            <a:r>
              <a:rPr lang="en-US" err="1"/>
              <a:t>eum</a:t>
            </a:r>
            <a:r>
              <a:rPr lang="en-US"/>
              <a:t>, vim facilis </a:t>
            </a:r>
            <a:r>
              <a:rPr lang="en-US" err="1"/>
              <a:t>recusabo</a:t>
            </a:r>
            <a:r>
              <a:rPr lang="en-US"/>
              <a:t> at. Vel at </a:t>
            </a:r>
            <a:r>
              <a:rPr lang="en-US" err="1"/>
              <a:t>vivendum</a:t>
            </a:r>
            <a:r>
              <a:rPr lang="en-US"/>
              <a:t> </a:t>
            </a:r>
            <a:r>
              <a:rPr lang="en-US" err="1"/>
              <a:t>electram</a:t>
            </a:r>
            <a:r>
              <a:rPr lang="en-US"/>
              <a:t>, </a:t>
            </a:r>
            <a:r>
              <a:rPr lang="en-US" err="1"/>
              <a:t>ius</a:t>
            </a:r>
            <a:r>
              <a:rPr lang="en-US"/>
              <a:t> nihil </a:t>
            </a:r>
            <a:r>
              <a:rPr lang="en-US" err="1"/>
              <a:t>labores</a:t>
            </a:r>
            <a:r>
              <a:rPr lang="en-US"/>
              <a:t> ea. Ut </a:t>
            </a:r>
            <a:r>
              <a:rPr lang="en-US" err="1"/>
              <a:t>falli</a:t>
            </a:r>
            <a:r>
              <a:rPr lang="en-US"/>
              <a:t> </a:t>
            </a:r>
            <a:r>
              <a:rPr lang="en-US" err="1"/>
              <a:t>prodesset</a:t>
            </a:r>
            <a:r>
              <a:rPr lang="en-US"/>
              <a:t> </a:t>
            </a:r>
            <a:r>
              <a:rPr lang="en-US" err="1"/>
              <a:t>eum</a:t>
            </a:r>
            <a:r>
              <a:rPr lang="en-US"/>
              <a:t>. At duo </a:t>
            </a:r>
            <a:r>
              <a:rPr lang="en-US" err="1"/>
              <a:t>rebum</a:t>
            </a:r>
            <a:r>
              <a:rPr lang="en-US"/>
              <a:t> </a:t>
            </a:r>
            <a:r>
              <a:rPr lang="en-US" err="1"/>
              <a:t>epicurei</a:t>
            </a:r>
            <a:r>
              <a:rPr lang="en-US"/>
              <a:t> </a:t>
            </a:r>
            <a:r>
              <a:rPr lang="en-US" err="1"/>
              <a:t>aliquando</a:t>
            </a:r>
            <a:r>
              <a:rPr lang="en-US"/>
              <a:t>.</a:t>
            </a:r>
          </a:p>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Tree>
    <p:extLst>
      <p:ext uri="{BB962C8B-B14F-4D97-AF65-F5344CB8AC3E}">
        <p14:creationId xmlns:p14="http://schemas.microsoft.com/office/powerpoint/2010/main" val="2488812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S &amp;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BDEC08-1444-3A43-A0FF-535A9B70C8C1}"/>
              </a:ext>
            </a:extLst>
          </p:cNvPr>
          <p:cNvSpPr>
            <a:spLocks noGrp="1"/>
          </p:cNvSpPr>
          <p:nvPr>
            <p:ph type="ctrTitle"/>
          </p:nvPr>
        </p:nvSpPr>
        <p:spPr>
          <a:xfrm>
            <a:off x="2345094" y="1682200"/>
            <a:ext cx="7703975" cy="678445"/>
          </a:xfrm>
          <a:prstGeom prst="rect">
            <a:avLst/>
          </a:prstGeom>
        </p:spPr>
        <p:txBody>
          <a:bodyPr anchor="t">
            <a:normAutofit/>
          </a:bodyPr>
          <a:lstStyle>
            <a:lvl1pPr algn="l">
              <a:defRPr sz="2000"/>
            </a:lvl1pPr>
          </a:lstStyle>
          <a:p>
            <a:r>
              <a:rPr lang="en-GB"/>
              <a:t>Click to edit Master title style</a:t>
            </a:r>
            <a:endParaRPr lang="en-US"/>
          </a:p>
        </p:txBody>
      </p:sp>
      <p:sp>
        <p:nvSpPr>
          <p:cNvPr id="7" name="Subtitle 2">
            <a:extLst>
              <a:ext uri="{FF2B5EF4-FFF2-40B4-BE49-F238E27FC236}">
                <a16:creationId xmlns:a16="http://schemas.microsoft.com/office/drawing/2014/main" id="{9D6A0081-2D05-E345-BB53-D498662170A2}"/>
              </a:ext>
            </a:extLst>
          </p:cNvPr>
          <p:cNvSpPr>
            <a:spLocks noGrp="1"/>
          </p:cNvSpPr>
          <p:nvPr>
            <p:ph type="subTitle" idx="1" hasCustomPrompt="1"/>
          </p:nvPr>
        </p:nvSpPr>
        <p:spPr>
          <a:xfrm>
            <a:off x="7461504" y="3336488"/>
            <a:ext cx="2614997" cy="2506824"/>
          </a:xfrm>
        </p:spPr>
        <p:txBody>
          <a:bodyPr numCol="1" spcCol="360000">
            <a:normAutofit/>
          </a:bodyPr>
          <a:lstStyle>
            <a:lvl1pPr marL="0" indent="0" algn="l">
              <a:lnSpc>
                <a:spcPct val="150000"/>
              </a:lnSpc>
              <a:buNone/>
              <a:defRPr sz="9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 per </a:t>
            </a:r>
            <a:r>
              <a:rPr lang="en-US" err="1"/>
              <a:t>vero</a:t>
            </a:r>
            <a:r>
              <a:rPr lang="en-US"/>
              <a:t> </a:t>
            </a:r>
            <a:r>
              <a:rPr lang="en-US" err="1"/>
              <a:t>tempor</a:t>
            </a:r>
            <a:r>
              <a:rPr lang="en-US"/>
              <a:t>, </a:t>
            </a:r>
            <a:r>
              <a:rPr lang="en-US" err="1"/>
              <a:t>ornatus</a:t>
            </a:r>
            <a:r>
              <a:rPr lang="en-US"/>
              <a:t> </a:t>
            </a:r>
            <a:r>
              <a:rPr lang="en-US" err="1"/>
              <a:t>epicurei</a:t>
            </a:r>
            <a:r>
              <a:rPr lang="en-US"/>
              <a:t> </a:t>
            </a:r>
            <a:r>
              <a:rPr lang="en-US" err="1"/>
              <a:t>intellegam</a:t>
            </a:r>
            <a:r>
              <a:rPr lang="en-US"/>
              <a:t> </a:t>
            </a:r>
            <a:r>
              <a:rPr lang="en-US" err="1"/>
              <a:t>te</a:t>
            </a:r>
            <a:r>
              <a:rPr lang="en-US"/>
              <a:t> usu. Eu </a:t>
            </a:r>
            <a:r>
              <a:rPr lang="en-US" err="1"/>
              <a:t>eos</a:t>
            </a:r>
            <a:r>
              <a:rPr lang="en-US"/>
              <a:t> populo </a:t>
            </a:r>
            <a:r>
              <a:rPr lang="en-US" err="1"/>
              <a:t>moderatius</a:t>
            </a:r>
            <a:r>
              <a:rPr lang="en-US"/>
              <a:t> </a:t>
            </a:r>
            <a:r>
              <a:rPr lang="en-US" err="1"/>
              <a:t>reprimique</a:t>
            </a:r>
            <a:r>
              <a:rPr lang="en-US"/>
              <a:t>, id sit </a:t>
            </a:r>
            <a:r>
              <a:rPr lang="en-US" err="1"/>
              <a:t>officiis</a:t>
            </a:r>
            <a:r>
              <a:rPr lang="en-US"/>
              <a:t> </a:t>
            </a:r>
            <a:r>
              <a:rPr lang="en-US" err="1"/>
              <a:t>gubergren</a:t>
            </a:r>
            <a:r>
              <a:rPr lang="en-US"/>
              <a:t>, qui </a:t>
            </a:r>
            <a:r>
              <a:rPr lang="en-US" err="1"/>
              <a:t>singulis</a:t>
            </a:r>
            <a:r>
              <a:rPr lang="en-US"/>
              <a:t> </a:t>
            </a:r>
            <a:r>
              <a:rPr lang="en-US" err="1"/>
              <a:t>recteque</a:t>
            </a:r>
            <a:r>
              <a:rPr lang="en-US"/>
              <a:t> </a:t>
            </a:r>
            <a:r>
              <a:rPr lang="en-US" err="1"/>
              <a:t>concludaturque</a:t>
            </a:r>
            <a:r>
              <a:rPr lang="en-US"/>
              <a:t> ad. Doming </a:t>
            </a:r>
            <a:r>
              <a:rPr lang="en-US" err="1"/>
              <a:t>reprimique</a:t>
            </a:r>
            <a:r>
              <a:rPr lang="en-US"/>
              <a:t> </a:t>
            </a:r>
            <a:r>
              <a:rPr lang="en-US" err="1"/>
              <a:t>ei</a:t>
            </a:r>
            <a:r>
              <a:rPr lang="en-US"/>
              <a:t> vis. </a:t>
            </a:r>
            <a:r>
              <a:rPr lang="en-US" err="1"/>
              <a:t>Enim</a:t>
            </a:r>
            <a:r>
              <a:rPr lang="en-US"/>
              <a:t> </a:t>
            </a:r>
            <a:r>
              <a:rPr lang="en-US" err="1"/>
              <a:t>tation</a:t>
            </a:r>
            <a:r>
              <a:rPr lang="en-US"/>
              <a:t> </a:t>
            </a:r>
            <a:r>
              <a:rPr lang="en-US" err="1"/>
              <a:t>ridens</a:t>
            </a:r>
            <a:r>
              <a:rPr lang="en-US"/>
              <a:t> </a:t>
            </a:r>
            <a:r>
              <a:rPr lang="en-US" err="1"/>
              <a:t>ius</a:t>
            </a:r>
            <a:r>
              <a:rPr lang="en-US"/>
              <a:t> an, id lorem </a:t>
            </a:r>
            <a:r>
              <a:rPr lang="en-US" err="1"/>
              <a:t>ullum</a:t>
            </a:r>
            <a:r>
              <a:rPr lang="en-US"/>
              <a:t> </a:t>
            </a:r>
            <a:r>
              <a:rPr lang="en-US" err="1"/>
              <a:t>iusto</a:t>
            </a:r>
            <a:r>
              <a:rPr lang="en-US"/>
              <a:t> sed, </a:t>
            </a:r>
            <a:r>
              <a:rPr lang="en-US" err="1"/>
              <a:t>ei</a:t>
            </a:r>
            <a:r>
              <a:rPr lang="en-US"/>
              <a:t> per </a:t>
            </a:r>
            <a:r>
              <a:rPr lang="en-US" err="1"/>
              <a:t>natum</a:t>
            </a:r>
            <a:r>
              <a:rPr lang="en-US"/>
              <a:t> </a:t>
            </a:r>
            <a:r>
              <a:rPr lang="en-US" err="1"/>
              <a:t>senserit</a:t>
            </a:r>
            <a:r>
              <a:rPr lang="en-US"/>
              <a:t>. No </a:t>
            </a:r>
            <a:r>
              <a:rPr lang="en-US" err="1"/>
              <a:t>est</a:t>
            </a:r>
            <a:r>
              <a:rPr lang="en-US"/>
              <a:t> </a:t>
            </a:r>
            <a:r>
              <a:rPr lang="en-US" err="1"/>
              <a:t>zril</a:t>
            </a:r>
            <a:r>
              <a:rPr lang="en-US"/>
              <a:t> </a:t>
            </a:r>
            <a:r>
              <a:rPr lang="en-US" err="1"/>
              <a:t>expetenda</a:t>
            </a:r>
            <a:r>
              <a:rPr lang="en-US"/>
              <a:t> </a:t>
            </a:r>
            <a:r>
              <a:rPr lang="en-US" err="1"/>
              <a:t>delicatissimi</a:t>
            </a:r>
            <a:r>
              <a:rPr lang="en-US"/>
              <a:t>, cu </a:t>
            </a:r>
            <a:r>
              <a:rPr lang="en-US" err="1"/>
              <a:t>eligendi</a:t>
            </a:r>
            <a:r>
              <a:rPr lang="en-US"/>
              <a:t> </a:t>
            </a:r>
            <a:r>
              <a:rPr lang="en-US" err="1"/>
              <a:t>tacimates</a:t>
            </a:r>
            <a:r>
              <a:rPr lang="en-US"/>
              <a:t> </a:t>
            </a:r>
            <a:r>
              <a:rPr lang="en-US" err="1"/>
              <a:t>theophrastus</a:t>
            </a:r>
            <a:r>
              <a:rPr lang="en-US"/>
              <a:t> </a:t>
            </a:r>
            <a:r>
              <a:rPr lang="en-US" err="1"/>
              <a:t>vix</a:t>
            </a:r>
            <a:r>
              <a:rPr lang="en-US"/>
              <a:t>.</a:t>
            </a:r>
          </a:p>
        </p:txBody>
      </p:sp>
      <p:sp>
        <p:nvSpPr>
          <p:cNvPr id="10" name="Picture Placeholder 2">
            <a:extLst>
              <a:ext uri="{FF2B5EF4-FFF2-40B4-BE49-F238E27FC236}">
                <a16:creationId xmlns:a16="http://schemas.microsoft.com/office/drawing/2014/main" id="{A033FBF4-7937-5A4F-8CBB-C6E849165BEB}"/>
              </a:ext>
            </a:extLst>
          </p:cNvPr>
          <p:cNvSpPr>
            <a:spLocks noGrp="1"/>
          </p:cNvSpPr>
          <p:nvPr>
            <p:ph type="pic" idx="10"/>
          </p:nvPr>
        </p:nvSpPr>
        <p:spPr>
          <a:xfrm>
            <a:off x="2345094" y="2468880"/>
            <a:ext cx="4887810" cy="38859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026326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amp; BULLET POIN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83D74B6-D092-E248-8E9C-592BE1363E49}"/>
              </a:ext>
            </a:extLst>
          </p:cNvPr>
          <p:cNvSpPr>
            <a:spLocks noGrp="1"/>
          </p:cNvSpPr>
          <p:nvPr>
            <p:ph type="ctrTitle"/>
          </p:nvPr>
        </p:nvSpPr>
        <p:spPr>
          <a:xfrm>
            <a:off x="2345094" y="1682200"/>
            <a:ext cx="9144000" cy="678445"/>
          </a:xfrm>
          <a:prstGeom prst="rect">
            <a:avLst/>
          </a:prstGeom>
        </p:spPr>
        <p:txBody>
          <a:bodyPr anchor="t">
            <a:normAutofit/>
          </a:bodyPr>
          <a:lstStyle>
            <a:lvl1pPr algn="l">
              <a:defRPr sz="2000"/>
            </a:lvl1pPr>
          </a:lstStyle>
          <a:p>
            <a:r>
              <a:rPr lang="en-GB"/>
              <a:t>Click to edit Master title style</a:t>
            </a:r>
            <a:endParaRPr lang="en-US"/>
          </a:p>
        </p:txBody>
      </p:sp>
      <p:sp>
        <p:nvSpPr>
          <p:cNvPr id="7" name="Subtitle 2">
            <a:extLst>
              <a:ext uri="{FF2B5EF4-FFF2-40B4-BE49-F238E27FC236}">
                <a16:creationId xmlns:a16="http://schemas.microsoft.com/office/drawing/2014/main" id="{D68285FD-C013-B048-94D1-C1D188E712BC}"/>
              </a:ext>
            </a:extLst>
          </p:cNvPr>
          <p:cNvSpPr>
            <a:spLocks noGrp="1"/>
          </p:cNvSpPr>
          <p:nvPr>
            <p:ph type="subTitle" idx="1" hasCustomPrompt="1"/>
          </p:nvPr>
        </p:nvSpPr>
        <p:spPr>
          <a:xfrm>
            <a:off x="2345094" y="2668976"/>
            <a:ext cx="9144000" cy="2638520"/>
          </a:xfrm>
        </p:spPr>
        <p:txBody>
          <a:bodyPr>
            <a:normAutofit/>
          </a:bodyPr>
          <a:lstStyle>
            <a:lvl1pPr marL="285750" indent="-285750" algn="l">
              <a:buFont typeface="Wingdings" pitchFamily="2" charset="2"/>
              <a:buChar char="§"/>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Bullet Points…</a:t>
            </a:r>
          </a:p>
          <a:p>
            <a:r>
              <a:rPr lang="en-GB"/>
              <a:t>Click to edit Bullet Points</a:t>
            </a:r>
            <a:endParaRPr lang="en-US"/>
          </a:p>
        </p:txBody>
      </p:sp>
    </p:spTree>
    <p:extLst>
      <p:ext uri="{BB962C8B-B14F-4D97-AF65-F5344CB8AC3E}">
        <p14:creationId xmlns:p14="http://schemas.microsoft.com/office/powerpoint/2010/main" val="3709259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608D-D2D7-4A61-844D-390FCE60D7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D6E6BD-4494-42D6-A56D-75E0626170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D3A36E-017D-4AB2-A5B3-21E1AD2E6E78}"/>
              </a:ext>
            </a:extLst>
          </p:cNvPr>
          <p:cNvSpPr>
            <a:spLocks noGrp="1"/>
          </p:cNvSpPr>
          <p:nvPr>
            <p:ph type="dt" sz="half" idx="10"/>
          </p:nvPr>
        </p:nvSpPr>
        <p:spPr/>
        <p:txBody>
          <a:bodyPr/>
          <a:lstStyle/>
          <a:p>
            <a:fld id="{DC73A3D5-AFD7-43E6-8FEC-609DCEE6D911}" type="datetimeFigureOut">
              <a:rPr lang="en-GB" smtClean="0"/>
              <a:t>21/01/2022</a:t>
            </a:fld>
            <a:endParaRPr lang="en-GB"/>
          </a:p>
        </p:txBody>
      </p:sp>
      <p:sp>
        <p:nvSpPr>
          <p:cNvPr id="5" name="Footer Placeholder 4">
            <a:extLst>
              <a:ext uri="{FF2B5EF4-FFF2-40B4-BE49-F238E27FC236}">
                <a16:creationId xmlns:a16="http://schemas.microsoft.com/office/drawing/2014/main" id="{F547F76C-DF11-44F1-96AD-9C4A73C748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51A11F-7140-466F-9A5E-36614C50B4F1}"/>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3719636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F55E-5CE3-449C-A591-90E5ADBBFC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D78994-A048-4085-9F00-E3DCF0EDA3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1A283-7EE0-4934-8DA7-59D9A5D147A0}"/>
              </a:ext>
            </a:extLst>
          </p:cNvPr>
          <p:cNvSpPr>
            <a:spLocks noGrp="1"/>
          </p:cNvSpPr>
          <p:nvPr>
            <p:ph type="dt" sz="half" idx="10"/>
          </p:nvPr>
        </p:nvSpPr>
        <p:spPr/>
        <p:txBody>
          <a:bodyPr/>
          <a:lstStyle/>
          <a:p>
            <a:fld id="{DC73A3D5-AFD7-43E6-8FEC-609DCEE6D911}" type="datetimeFigureOut">
              <a:rPr lang="en-GB" smtClean="0"/>
              <a:t>21/01/2022</a:t>
            </a:fld>
            <a:endParaRPr lang="en-GB"/>
          </a:p>
        </p:txBody>
      </p:sp>
      <p:sp>
        <p:nvSpPr>
          <p:cNvPr id="5" name="Footer Placeholder 4">
            <a:extLst>
              <a:ext uri="{FF2B5EF4-FFF2-40B4-BE49-F238E27FC236}">
                <a16:creationId xmlns:a16="http://schemas.microsoft.com/office/drawing/2014/main" id="{19D011C5-266D-423A-A795-9164507AE0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401217-395B-4094-A104-2BD4F8AF3750}"/>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391061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436B2-EF64-4BD2-BD78-B35A325BCF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23D0904-6EDF-4D21-839B-F82EBB3BC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C59950-390B-42B6-885D-34D42BF295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9A01EE4-2150-4006-B037-E90C60240E4C}"/>
              </a:ext>
            </a:extLst>
          </p:cNvPr>
          <p:cNvSpPr>
            <a:spLocks noGrp="1"/>
          </p:cNvSpPr>
          <p:nvPr>
            <p:ph type="dt" sz="half" idx="10"/>
          </p:nvPr>
        </p:nvSpPr>
        <p:spPr/>
        <p:txBody>
          <a:bodyPr/>
          <a:lstStyle/>
          <a:p>
            <a:fld id="{DC73A3D5-AFD7-43E6-8FEC-609DCEE6D911}" type="datetimeFigureOut">
              <a:rPr lang="en-GB" smtClean="0"/>
              <a:t>21/01/2022</a:t>
            </a:fld>
            <a:endParaRPr lang="en-GB"/>
          </a:p>
        </p:txBody>
      </p:sp>
      <p:sp>
        <p:nvSpPr>
          <p:cNvPr id="6" name="Footer Placeholder 5">
            <a:extLst>
              <a:ext uri="{FF2B5EF4-FFF2-40B4-BE49-F238E27FC236}">
                <a16:creationId xmlns:a16="http://schemas.microsoft.com/office/drawing/2014/main" id="{D95E876F-1363-4813-BB20-69B90AA8AF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D4ABC1-1439-4327-9C1C-EF78BB56C3F0}"/>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60817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80AAF-BF12-4E70-B3FA-EB20C0084A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821D1C4-212F-4492-9185-9749109FED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07EFF9-30A4-4A32-8C8A-A36906DB0E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E86A9C-A46A-4700-9642-DC185CAC12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C1E76E-3E5A-4B65-89CE-9D6E341CF1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B4FD09-A85D-4B50-8D5A-FC2A1B6BB3F4}"/>
              </a:ext>
            </a:extLst>
          </p:cNvPr>
          <p:cNvSpPr>
            <a:spLocks noGrp="1"/>
          </p:cNvSpPr>
          <p:nvPr>
            <p:ph type="dt" sz="half" idx="10"/>
          </p:nvPr>
        </p:nvSpPr>
        <p:spPr/>
        <p:txBody>
          <a:bodyPr/>
          <a:lstStyle/>
          <a:p>
            <a:fld id="{DC73A3D5-AFD7-43E6-8FEC-609DCEE6D911}" type="datetimeFigureOut">
              <a:rPr lang="en-GB" smtClean="0"/>
              <a:t>21/01/2022</a:t>
            </a:fld>
            <a:endParaRPr lang="en-GB"/>
          </a:p>
        </p:txBody>
      </p:sp>
      <p:sp>
        <p:nvSpPr>
          <p:cNvPr id="8" name="Footer Placeholder 7">
            <a:extLst>
              <a:ext uri="{FF2B5EF4-FFF2-40B4-BE49-F238E27FC236}">
                <a16:creationId xmlns:a16="http://schemas.microsoft.com/office/drawing/2014/main" id="{236136ED-8A17-4EF8-8C2E-8259AD94DF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80B2DB-3D2C-4E6F-AC9D-A5989253DDCB}"/>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161169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FBEF-C560-4719-855A-B24D69D9079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386E2B-BD9A-4929-BADC-480828F85D68}"/>
              </a:ext>
            </a:extLst>
          </p:cNvPr>
          <p:cNvSpPr>
            <a:spLocks noGrp="1"/>
          </p:cNvSpPr>
          <p:nvPr>
            <p:ph type="dt" sz="half" idx="10"/>
          </p:nvPr>
        </p:nvSpPr>
        <p:spPr/>
        <p:txBody>
          <a:bodyPr/>
          <a:lstStyle/>
          <a:p>
            <a:fld id="{DC73A3D5-AFD7-43E6-8FEC-609DCEE6D911}" type="datetimeFigureOut">
              <a:rPr lang="en-GB" smtClean="0"/>
              <a:t>21/01/2022</a:t>
            </a:fld>
            <a:endParaRPr lang="en-GB"/>
          </a:p>
        </p:txBody>
      </p:sp>
      <p:sp>
        <p:nvSpPr>
          <p:cNvPr id="4" name="Footer Placeholder 3">
            <a:extLst>
              <a:ext uri="{FF2B5EF4-FFF2-40B4-BE49-F238E27FC236}">
                <a16:creationId xmlns:a16="http://schemas.microsoft.com/office/drawing/2014/main" id="{22BA0C01-DA76-4021-8466-6112A017D1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EF673D-C843-4BD8-B347-120AD26C0C06}"/>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730580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8C3638-E5D3-4876-BFA0-7CCB957839AA}"/>
              </a:ext>
            </a:extLst>
          </p:cNvPr>
          <p:cNvSpPr>
            <a:spLocks noGrp="1"/>
          </p:cNvSpPr>
          <p:nvPr>
            <p:ph type="dt" sz="half" idx="10"/>
          </p:nvPr>
        </p:nvSpPr>
        <p:spPr/>
        <p:txBody>
          <a:bodyPr/>
          <a:lstStyle/>
          <a:p>
            <a:fld id="{DC73A3D5-AFD7-43E6-8FEC-609DCEE6D911}" type="datetimeFigureOut">
              <a:rPr lang="en-GB" smtClean="0"/>
              <a:t>21/01/2022</a:t>
            </a:fld>
            <a:endParaRPr lang="en-GB"/>
          </a:p>
        </p:txBody>
      </p:sp>
      <p:sp>
        <p:nvSpPr>
          <p:cNvPr id="3" name="Footer Placeholder 2">
            <a:extLst>
              <a:ext uri="{FF2B5EF4-FFF2-40B4-BE49-F238E27FC236}">
                <a16:creationId xmlns:a16="http://schemas.microsoft.com/office/drawing/2014/main" id="{3DB66773-B4D7-4EC2-B65C-AA950EAF44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3EDEF79-FA9F-48E1-BAE2-1560656050ED}"/>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343177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346E-FBFB-46EF-B174-E12A3FA422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648E5F-7513-4599-9495-87EE859072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F71BB6-A851-4CD0-B395-CCAD857AA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79661-90EB-44D1-B036-C45735DEB9AD}"/>
              </a:ext>
            </a:extLst>
          </p:cNvPr>
          <p:cNvSpPr>
            <a:spLocks noGrp="1"/>
          </p:cNvSpPr>
          <p:nvPr>
            <p:ph type="dt" sz="half" idx="10"/>
          </p:nvPr>
        </p:nvSpPr>
        <p:spPr/>
        <p:txBody>
          <a:bodyPr/>
          <a:lstStyle/>
          <a:p>
            <a:fld id="{DC73A3D5-AFD7-43E6-8FEC-609DCEE6D911}" type="datetimeFigureOut">
              <a:rPr lang="en-GB" smtClean="0"/>
              <a:t>21/01/2022</a:t>
            </a:fld>
            <a:endParaRPr lang="en-GB"/>
          </a:p>
        </p:txBody>
      </p:sp>
      <p:sp>
        <p:nvSpPr>
          <p:cNvPr id="6" name="Footer Placeholder 5">
            <a:extLst>
              <a:ext uri="{FF2B5EF4-FFF2-40B4-BE49-F238E27FC236}">
                <a16:creationId xmlns:a16="http://schemas.microsoft.com/office/drawing/2014/main" id="{E7DA04C9-ACC0-451F-9302-647C6B4268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E45E46-369C-491C-95A9-DC09CEBB01F1}"/>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19597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4571-F354-423E-AD3D-723A2569E5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31EFBD1-2FCA-4F12-9A22-900D5EF2B2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71B02C-9976-4AF4-8DE3-A411A08149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D53228-36CE-45D3-AF6B-45DAE9CF8312}"/>
              </a:ext>
            </a:extLst>
          </p:cNvPr>
          <p:cNvSpPr>
            <a:spLocks noGrp="1"/>
          </p:cNvSpPr>
          <p:nvPr>
            <p:ph type="dt" sz="half" idx="10"/>
          </p:nvPr>
        </p:nvSpPr>
        <p:spPr/>
        <p:txBody>
          <a:bodyPr/>
          <a:lstStyle/>
          <a:p>
            <a:fld id="{DC73A3D5-AFD7-43E6-8FEC-609DCEE6D911}" type="datetimeFigureOut">
              <a:rPr lang="en-GB" smtClean="0"/>
              <a:t>21/01/2022</a:t>
            </a:fld>
            <a:endParaRPr lang="en-GB"/>
          </a:p>
        </p:txBody>
      </p:sp>
      <p:sp>
        <p:nvSpPr>
          <p:cNvPr id="6" name="Footer Placeholder 5">
            <a:extLst>
              <a:ext uri="{FF2B5EF4-FFF2-40B4-BE49-F238E27FC236}">
                <a16:creationId xmlns:a16="http://schemas.microsoft.com/office/drawing/2014/main" id="{49863A64-0588-48CC-ACFE-08D9C26F6B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64C0C3-0835-4A59-910F-F3C96C50C903}"/>
              </a:ext>
            </a:extLst>
          </p:cNvPr>
          <p:cNvSpPr>
            <a:spLocks noGrp="1"/>
          </p:cNvSpPr>
          <p:nvPr>
            <p:ph type="sldNum" sz="quarter" idx="12"/>
          </p:nvPr>
        </p:nvSpPr>
        <p:spPr/>
        <p:txBody>
          <a:bodyPr/>
          <a:lstStyle/>
          <a:p>
            <a:fld id="{833B90EF-71F8-4AF8-8FD4-BC68419AF919}" type="slidenum">
              <a:rPr lang="en-GB" smtClean="0"/>
              <a:t>‹#›</a:t>
            </a:fld>
            <a:endParaRPr lang="en-GB"/>
          </a:p>
        </p:txBody>
      </p:sp>
    </p:spTree>
    <p:extLst>
      <p:ext uri="{BB962C8B-B14F-4D97-AF65-F5344CB8AC3E}">
        <p14:creationId xmlns:p14="http://schemas.microsoft.com/office/powerpoint/2010/main" val="282681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A9E932-F703-4928-AC17-E296FBE0B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34AC5B-EAA8-4660-B54C-617C7DA696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D4F4F9-9D1F-48AC-9680-C4B1FD9C8A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3A3D5-AFD7-43E6-8FEC-609DCEE6D911}" type="datetimeFigureOut">
              <a:rPr lang="en-GB" smtClean="0"/>
              <a:t>21/01/2022</a:t>
            </a:fld>
            <a:endParaRPr lang="en-GB"/>
          </a:p>
        </p:txBody>
      </p:sp>
      <p:sp>
        <p:nvSpPr>
          <p:cNvPr id="5" name="Footer Placeholder 4">
            <a:extLst>
              <a:ext uri="{FF2B5EF4-FFF2-40B4-BE49-F238E27FC236}">
                <a16:creationId xmlns:a16="http://schemas.microsoft.com/office/drawing/2014/main" id="{73D4704B-7260-4F93-8718-9DA02727D9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23FCA16-0C22-44E4-B5AE-F2543F1E2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3B90EF-71F8-4AF8-8FD4-BC68419AF919}" type="slidenum">
              <a:rPr lang="en-GB" smtClean="0"/>
              <a:t>‹#›</a:t>
            </a:fld>
            <a:endParaRPr lang="en-GB"/>
          </a:p>
        </p:txBody>
      </p:sp>
    </p:spTree>
    <p:extLst>
      <p:ext uri="{BB962C8B-B14F-4D97-AF65-F5344CB8AC3E}">
        <p14:creationId xmlns:p14="http://schemas.microsoft.com/office/powerpoint/2010/main" val="850463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81E0A0-FF9F-5D47-8B30-43F5EF143EF8}"/>
              </a:ext>
            </a:extLst>
          </p:cNvPr>
          <p:cNvSpPr>
            <a:spLocks noGrp="1"/>
          </p:cNvSpPr>
          <p:nvPr>
            <p:ph type="body" idx="1"/>
          </p:nvPr>
        </p:nvSpPr>
        <p:spPr>
          <a:xfrm>
            <a:off x="2565916" y="1825625"/>
            <a:ext cx="8787883" cy="91757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p:txBody>
      </p:sp>
      <p:sp>
        <p:nvSpPr>
          <p:cNvPr id="4" name="Date Placeholder 3">
            <a:extLst>
              <a:ext uri="{FF2B5EF4-FFF2-40B4-BE49-F238E27FC236}">
                <a16:creationId xmlns:a16="http://schemas.microsoft.com/office/drawing/2014/main" id="{06C3212D-917E-AC4E-8880-44E15C589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aseline="0">
                <a:solidFill>
                  <a:schemeClr val="tx1"/>
                </a:solidFill>
                <a:latin typeface="Roboto Slab" pitchFamily="2" charset="0"/>
              </a:defRPr>
            </a:lvl1pPr>
          </a:lstStyle>
          <a:p>
            <a:r>
              <a:rPr lang="en-US" err="1"/>
              <a:t>Bodytext</a:t>
            </a:r>
            <a:r>
              <a:rPr lang="en-US"/>
              <a:t> 1 column</a:t>
            </a:r>
          </a:p>
        </p:txBody>
      </p:sp>
      <p:sp>
        <p:nvSpPr>
          <p:cNvPr id="6" name="Slide Number Placeholder 5">
            <a:extLst>
              <a:ext uri="{FF2B5EF4-FFF2-40B4-BE49-F238E27FC236}">
                <a16:creationId xmlns:a16="http://schemas.microsoft.com/office/drawing/2014/main" id="{DE2D2277-2DB6-1846-9E0A-6CAF7BDA7B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21C090-CF47-E246-AF7D-27A703509089}" type="slidenum">
              <a:rPr lang="en-US" smtClean="0"/>
              <a:t>‹#›</a:t>
            </a:fld>
            <a:endParaRPr lang="en-US"/>
          </a:p>
        </p:txBody>
      </p:sp>
      <p:pic>
        <p:nvPicPr>
          <p:cNvPr id="9" name="Picture 8" descr="A picture containing text&#10;&#10;Description automatically generated">
            <a:extLst>
              <a:ext uri="{FF2B5EF4-FFF2-40B4-BE49-F238E27FC236}">
                <a16:creationId xmlns:a16="http://schemas.microsoft.com/office/drawing/2014/main" id="{144F17D0-9089-434D-AD8C-98A45BA60485}"/>
              </a:ext>
            </a:extLst>
          </p:cNvPr>
          <p:cNvPicPr>
            <a:picLocks noChangeAspect="1"/>
          </p:cNvPicPr>
          <p:nvPr userDrawn="1"/>
        </p:nvPicPr>
        <p:blipFill>
          <a:blip r:embed="rId7"/>
          <a:stretch>
            <a:fillRect/>
          </a:stretch>
        </p:blipFill>
        <p:spPr>
          <a:xfrm>
            <a:off x="548043" y="499707"/>
            <a:ext cx="1672641" cy="1152527"/>
          </a:xfrm>
          <a:prstGeom prst="rect">
            <a:avLst/>
          </a:prstGeom>
        </p:spPr>
      </p:pic>
      <p:sp>
        <p:nvSpPr>
          <p:cNvPr id="12" name="Title Placeholder 11">
            <a:extLst>
              <a:ext uri="{FF2B5EF4-FFF2-40B4-BE49-F238E27FC236}">
                <a16:creationId xmlns:a16="http://schemas.microsoft.com/office/drawing/2014/main" id="{55583BFE-DE12-D242-AD5C-77394358A8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13" name="Footer Placeholder 12">
            <a:extLst>
              <a:ext uri="{FF2B5EF4-FFF2-40B4-BE49-F238E27FC236}">
                <a16:creationId xmlns:a16="http://schemas.microsoft.com/office/drawing/2014/main" id="{4EF6D3DB-7C68-D64F-B92F-E25D0AACE7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416454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chemeClr val="tx1"/>
          </a:solidFill>
          <a:latin typeface="Roboto Slab"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baseline="0">
          <a:solidFill>
            <a:schemeClr val="tx1"/>
          </a:solidFill>
          <a:latin typeface="Roboto Slab"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5.png"/><Relationship Id="rId12" Type="http://schemas.openxmlformats.org/officeDocument/2006/relationships/hyperlink" Target="https://recportal.co.uk/" TargetMode="Externa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11" Type="http://schemas.openxmlformats.org/officeDocument/2006/relationships/image" Target="../media/image10.png"/><Relationship Id="rId5" Type="http://schemas.openxmlformats.org/officeDocument/2006/relationships/diagramColors" Target="../diagrams/colors4.xml"/><Relationship Id="rId10" Type="http://schemas.openxmlformats.org/officeDocument/2006/relationships/slide" Target="slide3.xml"/><Relationship Id="rId4" Type="http://schemas.openxmlformats.org/officeDocument/2006/relationships/diagramQuickStyle" Target="../diagrams/quickStyle4.xml"/><Relationship Id="rId9" Type="http://schemas.openxmlformats.org/officeDocument/2006/relationships/image" Target="../media/image8.png"/><Relationship Id="rId14" Type="http://schemas.openxmlformats.org/officeDocument/2006/relationships/hyperlink" Target="https://recportal.co.uk/documents/20121/0/Schedule+8+-+Unbilled+Energy+Code+of+Practice.pdf" TargetMode="External"/></Relationships>
</file>

<file path=ppt/slides/_rels/slide11.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s://recportal.co.uk/" TargetMode="External"/><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7.png"/><Relationship Id="rId5" Type="http://schemas.openxmlformats.org/officeDocument/2006/relationships/image" Target="../media/image13.png"/><Relationship Id="rId10" Type="http://schemas.openxmlformats.org/officeDocument/2006/relationships/hyperlink" Target="https://recportal.co.uk/" TargetMode="External"/><Relationship Id="rId4" Type="http://schemas.openxmlformats.org/officeDocument/2006/relationships/image" Target="../media/image6.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s://recportal.co.uk/" TargetMode="External"/><Relationship Id="rId4" Type="http://schemas.openxmlformats.org/officeDocument/2006/relationships/image" Target="../media/image5.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8.png"/><Relationship Id="rId7"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s://recportal.co.uk/" TargetMode="External"/><Relationship Id="rId4" Type="http://schemas.openxmlformats.org/officeDocument/2006/relationships/image" Target="../media/image5.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hyperlink" Target="https://recportal.co.uk/" TargetMode="External"/><Relationship Id="rId4" Type="http://schemas.openxmlformats.org/officeDocument/2006/relationships/image" Target="../media/image5.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21.jpeg"/><Relationship Id="rId7" Type="http://schemas.openxmlformats.org/officeDocument/2006/relationships/image" Target="../media/image10.png"/><Relationship Id="rId2" Type="http://schemas.openxmlformats.org/officeDocument/2006/relationships/hyperlink" Target="https://ukdeloitte.sharepoint.com/sites/RECCo-PerformanceAssuranceBid/Shared%20Documents/Mobilisation/2%20Performance%20Assurance%20Framework/2%20PA%20Framework/xyz@reccodemanager.co.uk" TargetMode="External"/><Relationship Id="rId1" Type="http://schemas.openxmlformats.org/officeDocument/2006/relationships/slideLayout" Target="../slideLayouts/slideLayout14.xml"/><Relationship Id="rId6" Type="http://schemas.openxmlformats.org/officeDocument/2006/relationships/slide" Target="slide3.xml"/><Relationship Id="rId5" Type="http://schemas.openxmlformats.org/officeDocument/2006/relationships/image" Target="../media/image6.png"/><Relationship Id="rId10" Type="http://schemas.openxmlformats.org/officeDocument/2006/relationships/hyperlink" Target="https://recportal.co.uk/group/guest/service-management" TargetMode="External"/><Relationship Id="rId4" Type="http://schemas.openxmlformats.org/officeDocument/2006/relationships/image" Target="../media/image22.wmf"/><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hyperlink" Target="https://recportal.co.uk/"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s://recportal.co.uk/" TargetMode="External"/><Relationship Id="rId11" Type="http://schemas.openxmlformats.org/officeDocument/2006/relationships/slide" Target="slide7.xml"/><Relationship Id="rId5" Type="http://schemas.openxmlformats.org/officeDocument/2006/relationships/image" Target="../media/image8.png"/><Relationship Id="rId10" Type="http://schemas.openxmlformats.org/officeDocument/2006/relationships/slide" Target="slide11.xml"/><Relationship Id="rId4" Type="http://schemas.openxmlformats.org/officeDocument/2006/relationships/image" Target="../media/image6.png"/><Relationship Id="rId9" Type="http://schemas.openxmlformats.org/officeDocument/2006/relationships/slide" Target="slide9.xml"/></Relationships>
</file>

<file path=ppt/slides/_rels/slide4.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slide" Target="slide3.xml"/><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slide" Target="slide3.xml"/><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5.png"/><Relationship Id="rId12" Type="http://schemas.openxmlformats.org/officeDocument/2006/relationships/hyperlink" Target="https://recportal.co.uk/" TargetMode="Externa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openxmlformats.org/officeDocument/2006/relationships/image" Target="../media/image10.png"/><Relationship Id="rId5" Type="http://schemas.openxmlformats.org/officeDocument/2006/relationships/diagramColors" Target="../diagrams/colors1.xml"/><Relationship Id="rId10" Type="http://schemas.openxmlformats.org/officeDocument/2006/relationships/slide" Target="slide3.xml"/><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hyperlink" Target="https://recportal.co.uk/" TargetMode="External"/><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slide" Target="slide3.xml"/><Relationship Id="rId5" Type="http://schemas.openxmlformats.org/officeDocument/2006/relationships/image" Target="../media/image8.png"/><Relationship Id="rId10" Type="http://schemas.openxmlformats.org/officeDocument/2006/relationships/hyperlink" Target="https://recportal.co.uk/group/guest/category-3-products-2" TargetMode="External"/><Relationship Id="rId4" Type="http://schemas.openxmlformats.org/officeDocument/2006/relationships/image" Target="../media/image6.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5.png"/><Relationship Id="rId12" Type="http://schemas.openxmlformats.org/officeDocument/2006/relationships/hyperlink" Target="https://recportal.co.uk/" TargetMode="Externa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11" Type="http://schemas.openxmlformats.org/officeDocument/2006/relationships/image" Target="../media/image10.png"/><Relationship Id="rId5" Type="http://schemas.openxmlformats.org/officeDocument/2006/relationships/diagramColors" Target="../diagrams/colors2.xml"/><Relationship Id="rId10" Type="http://schemas.openxmlformats.org/officeDocument/2006/relationships/slide" Target="slide3.xml"/><Relationship Id="rId4" Type="http://schemas.openxmlformats.org/officeDocument/2006/relationships/diagramQuickStyle" Target="../diagrams/quickStyle2.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diagramColors" Target="../diagrams/colors3.xml"/><Relationship Id="rId12" Type="http://schemas.openxmlformats.org/officeDocument/2006/relationships/hyperlink" Target="https://recportal.co.uk/" TargetMode="External"/><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diagramQuickStyle" Target="../diagrams/quickStyle3.xml"/><Relationship Id="rId11" Type="http://schemas.openxmlformats.org/officeDocument/2006/relationships/image" Target="../media/image10.png"/><Relationship Id="rId5" Type="http://schemas.openxmlformats.org/officeDocument/2006/relationships/diagramLayout" Target="../diagrams/layout3.xml"/><Relationship Id="rId10" Type="http://schemas.openxmlformats.org/officeDocument/2006/relationships/slide" Target="slide3.xml"/><Relationship Id="rId4" Type="http://schemas.openxmlformats.org/officeDocument/2006/relationships/diagramData" Target="../diagrams/data3.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972D920-EE65-4091-8654-D44700F6FDA1}"/>
              </a:ext>
            </a:extLst>
          </p:cNvPr>
          <p:cNvGrpSpPr/>
          <p:nvPr/>
        </p:nvGrpSpPr>
        <p:grpSpPr>
          <a:xfrm>
            <a:off x="2094074" y="4814076"/>
            <a:ext cx="6220407" cy="1795748"/>
            <a:chOff x="5971593" y="1793083"/>
            <a:chExt cx="6220407" cy="1795748"/>
          </a:xfrm>
        </p:grpSpPr>
        <p:sp>
          <p:nvSpPr>
            <p:cNvPr id="5" name="Title 1">
              <a:extLst>
                <a:ext uri="{FF2B5EF4-FFF2-40B4-BE49-F238E27FC236}">
                  <a16:creationId xmlns:a16="http://schemas.microsoft.com/office/drawing/2014/main" id="{2F76CFF7-3F18-4B50-9BA1-D5D3EB4E6862}"/>
                </a:ext>
              </a:extLst>
            </p:cNvPr>
            <p:cNvSpPr txBox="1">
              <a:spLocks/>
            </p:cNvSpPr>
            <p:nvPr/>
          </p:nvSpPr>
          <p:spPr>
            <a:xfrm>
              <a:off x="5971593" y="1793083"/>
              <a:ext cx="6220407" cy="1795748"/>
            </a:xfrm>
            <a:prstGeom prst="rect">
              <a:avLst/>
            </a:prstGeom>
            <a:solidFill>
              <a:srgbClr val="68A495"/>
            </a:solidFill>
            <a:ln>
              <a:noFill/>
            </a:ln>
          </p:spPr>
          <p:txBody>
            <a:bodyPr vert="horz" lIns="288000" tIns="45720" rIns="91440" bIns="45720" rtlCol="0" anchor="t">
              <a:normAutofit/>
            </a:bodyPr>
            <a:lstStyle>
              <a:lvl1pPr algn="l" defTabSz="914400" rtl="0" eaLnBrk="1" latinLnBrk="0" hangingPunct="1">
                <a:lnSpc>
                  <a:spcPct val="150000"/>
                </a:lnSpc>
                <a:spcBef>
                  <a:spcPct val="0"/>
                </a:spcBef>
                <a:buNone/>
                <a:defRPr sz="2000" kern="1200">
                  <a:solidFill>
                    <a:schemeClr val="bg1"/>
                  </a:solidFill>
                  <a:latin typeface="+mj-lt"/>
                  <a:ea typeface="+mj-ea"/>
                  <a:cs typeface="+mj-cs"/>
                </a:defRPr>
              </a:lvl1pPr>
            </a:lstStyle>
            <a:p>
              <a:pPr>
                <a:lnSpc>
                  <a:spcPct val="100000"/>
                </a:lnSpc>
              </a:pPr>
              <a:r>
                <a:rPr lang="en-GB" b="1"/>
                <a:t>   </a:t>
              </a:r>
              <a:br>
                <a:rPr lang="en-GB" b="1"/>
              </a:br>
              <a:r>
                <a:rPr lang="en-GB" b="1"/>
                <a:t> </a:t>
              </a:r>
              <a:endParaRPr lang="en-US"/>
            </a:p>
          </p:txBody>
        </p:sp>
        <p:sp>
          <p:nvSpPr>
            <p:cNvPr id="6" name="Rectangle 5">
              <a:extLst>
                <a:ext uri="{FF2B5EF4-FFF2-40B4-BE49-F238E27FC236}">
                  <a16:creationId xmlns:a16="http://schemas.microsoft.com/office/drawing/2014/main" id="{238CE426-A230-4646-B126-A21B852C5FF2}"/>
                </a:ext>
              </a:extLst>
            </p:cNvPr>
            <p:cNvSpPr/>
            <p:nvPr/>
          </p:nvSpPr>
          <p:spPr>
            <a:xfrm>
              <a:off x="6087326" y="2167657"/>
              <a:ext cx="231355" cy="10444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62FF107F-82A0-4CFB-917F-37F4986B1D3D}"/>
                </a:ext>
              </a:extLst>
            </p:cNvPr>
            <p:cNvSpPr txBox="1"/>
            <p:nvPr/>
          </p:nvSpPr>
          <p:spPr>
            <a:xfrm>
              <a:off x="6189204" y="2196426"/>
              <a:ext cx="4122165" cy="1015663"/>
            </a:xfrm>
            <a:prstGeom prst="rect">
              <a:avLst/>
            </a:prstGeom>
            <a:noFill/>
          </p:spPr>
          <p:txBody>
            <a:bodyPr wrap="square" lIns="91440" tIns="45720" rIns="91440" bIns="45720" rtlCol="0" anchor="t">
              <a:spAutoFit/>
            </a:bodyPr>
            <a:lstStyle/>
            <a:p>
              <a:r>
                <a:rPr lang="en-GB" sz="2000" b="1" dirty="0">
                  <a:solidFill>
                    <a:schemeClr val="bg1"/>
                  </a:solidFill>
                  <a:latin typeface="Roboto (Headings)"/>
                  <a:ea typeface="+mj-ea"/>
                  <a:cs typeface="+mj-cs"/>
                </a:rPr>
                <a:t>   ENERGY THEFT REDUCTION </a:t>
              </a:r>
              <a:br>
                <a:rPr lang="en-GB" sz="2000" b="1" dirty="0">
                  <a:latin typeface="Roboto (Headings)"/>
                  <a:ea typeface="+mj-ea"/>
                  <a:cs typeface="+mj-cs"/>
                </a:rPr>
              </a:br>
              <a:r>
                <a:rPr lang="en-GB" sz="2000" b="1" dirty="0">
                  <a:solidFill>
                    <a:schemeClr val="bg1"/>
                  </a:solidFill>
                  <a:latin typeface="Roboto (Headings)"/>
                  <a:ea typeface="+mj-ea"/>
                  <a:cs typeface="+mj-cs"/>
                </a:rPr>
                <a:t>   </a:t>
              </a:r>
              <a:r>
                <a:rPr lang="en-GB" b="1" dirty="0">
                  <a:solidFill>
                    <a:schemeClr val="bg1"/>
                  </a:solidFill>
                  <a:latin typeface="Roboto (Headings)"/>
                  <a:ea typeface="+mj-ea"/>
                  <a:cs typeface="+mj-cs"/>
                </a:rPr>
                <a:t>USER GUIDE</a:t>
              </a:r>
              <a:br>
                <a:rPr lang="en-GB" sz="2000" b="1" dirty="0">
                  <a:latin typeface="Roboto (Headings)"/>
                  <a:ea typeface="+mj-ea"/>
                  <a:cs typeface="+mj-cs"/>
                </a:rPr>
              </a:br>
              <a:r>
                <a:rPr lang="en-GB" sz="2000" b="1" dirty="0">
                  <a:solidFill>
                    <a:schemeClr val="bg1"/>
                  </a:solidFill>
                  <a:latin typeface="Roboto (Headings)"/>
                  <a:ea typeface="+mj-ea"/>
                  <a:cs typeface="+mj-cs"/>
                </a:rPr>
                <a:t>   </a:t>
              </a:r>
              <a:r>
                <a:rPr lang="en-GB" sz="1600" b="1" dirty="0">
                  <a:solidFill>
                    <a:schemeClr val="bg1"/>
                  </a:solidFill>
                  <a:latin typeface="Roboto (Headings)"/>
                  <a:ea typeface="+mj-ea"/>
                  <a:cs typeface="+mj-cs"/>
                </a:rPr>
                <a:t>January 2022</a:t>
              </a:r>
              <a:endParaRPr lang="en-GB" sz="2000" b="1" dirty="0">
                <a:solidFill>
                  <a:schemeClr val="bg1"/>
                </a:solidFill>
                <a:latin typeface="Roboto (Headings)"/>
                <a:ea typeface="+mj-ea"/>
                <a:cs typeface="+mj-cs"/>
              </a:endParaRPr>
            </a:p>
          </p:txBody>
        </p:sp>
      </p:grpSp>
      <p:sp>
        <p:nvSpPr>
          <p:cNvPr id="2" name="TextBox 1">
            <a:extLst>
              <a:ext uri="{FF2B5EF4-FFF2-40B4-BE49-F238E27FC236}">
                <a16:creationId xmlns:a16="http://schemas.microsoft.com/office/drawing/2014/main" id="{5A4F5D09-754C-47B1-B7DC-73884F30A039}"/>
              </a:ext>
            </a:extLst>
          </p:cNvPr>
          <p:cNvSpPr txBox="1"/>
          <p:nvPr/>
        </p:nvSpPr>
        <p:spPr>
          <a:xfrm>
            <a:off x="10157552" y="3429000"/>
            <a:ext cx="892366" cy="1649776"/>
          </a:xfrm>
          <a:prstGeom prst="rect">
            <a:avLst/>
          </a:prstGeom>
          <a:noFill/>
        </p:spPr>
        <p:txBody>
          <a:bodyPr wrap="square" rtlCol="0">
            <a:spAutoFit/>
          </a:bodyPr>
          <a:lstStyle/>
          <a:p>
            <a:endParaRPr lang="en-GB"/>
          </a:p>
        </p:txBody>
      </p:sp>
      <p:pic>
        <p:nvPicPr>
          <p:cNvPr id="4" name="Picture 3">
            <a:extLst>
              <a:ext uri="{FF2B5EF4-FFF2-40B4-BE49-F238E27FC236}">
                <a16:creationId xmlns:a16="http://schemas.microsoft.com/office/drawing/2014/main" id="{8A36236B-B3A3-4194-9281-C5830E40B12B}"/>
              </a:ext>
            </a:extLst>
          </p:cNvPr>
          <p:cNvPicPr>
            <a:picLocks noChangeAspect="1"/>
          </p:cNvPicPr>
          <p:nvPr/>
        </p:nvPicPr>
        <p:blipFill>
          <a:blip r:embed="rId3"/>
          <a:stretch>
            <a:fillRect/>
          </a:stretch>
        </p:blipFill>
        <p:spPr>
          <a:xfrm>
            <a:off x="10079860" y="5710866"/>
            <a:ext cx="1047750" cy="628650"/>
          </a:xfrm>
          <a:prstGeom prst="rect">
            <a:avLst/>
          </a:prstGeom>
        </p:spPr>
      </p:pic>
    </p:spTree>
    <p:extLst>
      <p:ext uri="{BB962C8B-B14F-4D97-AF65-F5344CB8AC3E}">
        <p14:creationId xmlns:p14="http://schemas.microsoft.com/office/powerpoint/2010/main" val="49629790"/>
      </p:ext>
    </p:extLst>
  </p:cSld>
  <p:clrMapOvr>
    <a:masterClrMapping/>
  </p:clrMapOvr>
  <mc:AlternateContent xmlns:mc="http://schemas.openxmlformats.org/markup-compatibility/2006">
    <mc:Choice xmlns:p14="http://schemas.microsoft.com/office/powerpoint/2010/main" Requires="p14">
      <p:transition spd="slow" p14:dur="4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nodePh="1">
                                  <p:stCondLst>
                                    <p:cond delay="1000"/>
                                  </p:stCondLst>
                                  <p:endCondLst>
                                    <p:cond evt="begin" delay="0">
                                      <p:tn val="10"/>
                                    </p:cond>
                                  </p:end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1000"/>
                                  </p:stCondLst>
                                  <p:childTnLst>
                                    <p:set>
                                      <p:cBhvr>
                                        <p:cTn id="15" dur="1" fill="hold">
                                          <p:stCondLst>
                                            <p:cond delay="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EC2777-70F8-407B-8B5A-2E573F4EF461}"/>
              </a:ext>
            </a:extLst>
          </p:cNvPr>
          <p:cNvSpPr>
            <a:spLocks noGrp="1"/>
          </p:cNvSpPr>
          <p:nvPr>
            <p:ph type="ctrTitle"/>
          </p:nvPr>
        </p:nvSpPr>
        <p:spPr>
          <a:xfrm>
            <a:off x="2730530" y="1110537"/>
            <a:ext cx="6725627" cy="692937"/>
          </a:xfrm>
        </p:spPr>
        <p:txBody>
          <a:bodyPr>
            <a:normAutofit/>
          </a:bodyPr>
          <a:lstStyle/>
          <a:p>
            <a:r>
              <a:rPr lang="en-GB" sz="2400" dirty="0"/>
              <a:t>ETTOS</a:t>
            </a:r>
          </a:p>
        </p:txBody>
      </p:sp>
      <p:grpSp>
        <p:nvGrpSpPr>
          <p:cNvPr id="14" name="Group 13">
            <a:extLst>
              <a:ext uri="{FF2B5EF4-FFF2-40B4-BE49-F238E27FC236}">
                <a16:creationId xmlns:a16="http://schemas.microsoft.com/office/drawing/2014/main" id="{045EB951-CC5F-447F-BD85-9DC6601BA45D}"/>
              </a:ext>
            </a:extLst>
          </p:cNvPr>
          <p:cNvGrpSpPr/>
          <p:nvPr/>
        </p:nvGrpSpPr>
        <p:grpSpPr>
          <a:xfrm>
            <a:off x="4453970" y="3126608"/>
            <a:ext cx="5109257" cy="2840082"/>
            <a:chOff x="560042" y="3245549"/>
            <a:chExt cx="5783882" cy="3246302"/>
          </a:xfrm>
        </p:grpSpPr>
        <p:graphicFrame>
          <p:nvGraphicFramePr>
            <p:cNvPr id="15" name="Diagram 14">
              <a:extLst>
                <a:ext uri="{FF2B5EF4-FFF2-40B4-BE49-F238E27FC236}">
                  <a16:creationId xmlns:a16="http://schemas.microsoft.com/office/drawing/2014/main" id="{BE0059D1-DE0B-406E-B427-01BD9472E354}"/>
                </a:ext>
              </a:extLst>
            </p:cNvPr>
            <p:cNvGraphicFramePr/>
            <p:nvPr>
              <p:extLst>
                <p:ext uri="{D42A27DB-BD31-4B8C-83A1-F6EECF244321}">
                  <p14:modId xmlns:p14="http://schemas.microsoft.com/office/powerpoint/2010/main" val="3602949139"/>
                </p:ext>
              </p:extLst>
            </p:nvPr>
          </p:nvGraphicFramePr>
          <p:xfrm>
            <a:off x="1277700" y="3245549"/>
            <a:ext cx="5066224" cy="31626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B455ADD1-BA3B-4D66-8483-861EC5270D4E}"/>
                </a:ext>
              </a:extLst>
            </p:cNvPr>
            <p:cNvSpPr txBox="1">
              <a:spLocks/>
            </p:cNvSpPr>
            <p:nvPr/>
          </p:nvSpPr>
          <p:spPr>
            <a:xfrm>
              <a:off x="560042" y="5708183"/>
              <a:ext cx="1697927" cy="78366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Roboto Slab regular"/>
                  <a:cs typeface="Times New Roman" panose="02020603050405020304" pitchFamily="18" charset="0"/>
                </a:rPr>
                <a:t>&gt;10 working days without response between steps</a:t>
              </a:r>
              <a:endParaRPr lang="en-US" sz="3200" dirty="0">
                <a:latin typeface="Roboto Slab regular"/>
                <a:cs typeface="Times New Roman" panose="02020603050405020304" pitchFamily="18" charset="0"/>
              </a:endParaRPr>
            </a:p>
          </p:txBody>
        </p:sp>
      </p:grpSp>
      <p:pic>
        <p:nvPicPr>
          <p:cNvPr id="28" name="Picture 27">
            <a:hlinkClick r:id="" action="ppaction://hlinkshowjump?jump=nextslide"/>
            <a:extLst>
              <a:ext uri="{FF2B5EF4-FFF2-40B4-BE49-F238E27FC236}">
                <a16:creationId xmlns:a16="http://schemas.microsoft.com/office/drawing/2014/main" id="{896FB7F9-15A0-4D20-94DD-B368CA620729}"/>
              </a:ext>
            </a:extLst>
          </p:cNvPr>
          <p:cNvPicPr>
            <a:picLocks noChangeAspect="1"/>
          </p:cNvPicPr>
          <p:nvPr/>
        </p:nvPicPr>
        <p:blipFill>
          <a:blip r:embed="rId7"/>
          <a:stretch>
            <a:fillRect/>
          </a:stretch>
        </p:blipFill>
        <p:spPr>
          <a:xfrm>
            <a:off x="11127525" y="305316"/>
            <a:ext cx="704850" cy="447675"/>
          </a:xfrm>
          <a:prstGeom prst="rect">
            <a:avLst/>
          </a:prstGeom>
        </p:spPr>
      </p:pic>
      <p:pic>
        <p:nvPicPr>
          <p:cNvPr id="29" name="Picture 28">
            <a:hlinkClick r:id="" action="ppaction://hlinkshowjump?jump=previousslide"/>
            <a:extLst>
              <a:ext uri="{FF2B5EF4-FFF2-40B4-BE49-F238E27FC236}">
                <a16:creationId xmlns:a16="http://schemas.microsoft.com/office/drawing/2014/main" id="{EF9D4A2C-9621-43A7-A9A9-5828FB395DB9}"/>
              </a:ext>
            </a:extLst>
          </p:cNvPr>
          <p:cNvPicPr>
            <a:picLocks noChangeAspect="1"/>
          </p:cNvPicPr>
          <p:nvPr/>
        </p:nvPicPr>
        <p:blipFill>
          <a:blip r:embed="rId8"/>
          <a:stretch>
            <a:fillRect/>
          </a:stretch>
        </p:blipFill>
        <p:spPr>
          <a:xfrm>
            <a:off x="5041765" y="305316"/>
            <a:ext cx="676275" cy="533400"/>
          </a:xfrm>
          <a:prstGeom prst="rect">
            <a:avLst/>
          </a:prstGeom>
        </p:spPr>
      </p:pic>
      <p:pic>
        <p:nvPicPr>
          <p:cNvPr id="17" name="Picture 16">
            <a:extLst>
              <a:ext uri="{FF2B5EF4-FFF2-40B4-BE49-F238E27FC236}">
                <a16:creationId xmlns:a16="http://schemas.microsoft.com/office/drawing/2014/main" id="{F5EC6B5A-857F-4F40-B11F-3F61A4451466}"/>
              </a:ext>
            </a:extLst>
          </p:cNvPr>
          <p:cNvPicPr>
            <a:picLocks noChangeAspect="1"/>
          </p:cNvPicPr>
          <p:nvPr/>
        </p:nvPicPr>
        <p:blipFill rotWithShape="1">
          <a:blip r:embed="rId9"/>
          <a:srcRect r="5961" b="1387"/>
          <a:stretch/>
        </p:blipFill>
        <p:spPr>
          <a:xfrm>
            <a:off x="1" y="1"/>
            <a:ext cx="2355742" cy="6509288"/>
          </a:xfrm>
          <a:prstGeom prst="rect">
            <a:avLst/>
          </a:prstGeom>
        </p:spPr>
      </p:pic>
      <p:pic>
        <p:nvPicPr>
          <p:cNvPr id="19" name="Picture 18">
            <a:hlinkClick r:id="rId10" action="ppaction://hlinksldjump"/>
            <a:extLst>
              <a:ext uri="{FF2B5EF4-FFF2-40B4-BE49-F238E27FC236}">
                <a16:creationId xmlns:a16="http://schemas.microsoft.com/office/drawing/2014/main" id="{1AEAB505-D505-4D50-A4DB-9F1987B6018C}"/>
              </a:ext>
            </a:extLst>
          </p:cNvPr>
          <p:cNvPicPr>
            <a:picLocks noChangeAspect="1"/>
          </p:cNvPicPr>
          <p:nvPr/>
        </p:nvPicPr>
        <p:blipFill>
          <a:blip r:embed="rId11"/>
          <a:stretch>
            <a:fillRect/>
          </a:stretch>
        </p:blipFill>
        <p:spPr>
          <a:xfrm>
            <a:off x="3917185" y="322134"/>
            <a:ext cx="485775" cy="477679"/>
          </a:xfrm>
          <a:prstGeom prst="rect">
            <a:avLst/>
          </a:prstGeom>
        </p:spPr>
      </p:pic>
      <p:pic>
        <p:nvPicPr>
          <p:cNvPr id="20" name="Picture 19">
            <a:hlinkClick r:id="rId12"/>
            <a:extLst>
              <a:ext uri="{FF2B5EF4-FFF2-40B4-BE49-F238E27FC236}">
                <a16:creationId xmlns:a16="http://schemas.microsoft.com/office/drawing/2014/main" id="{55B4FB50-28C1-420F-95BE-1FC8AE543A5A}"/>
              </a:ext>
            </a:extLst>
          </p:cNvPr>
          <p:cNvPicPr>
            <a:picLocks noChangeAspect="1"/>
          </p:cNvPicPr>
          <p:nvPr/>
        </p:nvPicPr>
        <p:blipFill>
          <a:blip r:embed="rId13"/>
          <a:stretch>
            <a:fillRect/>
          </a:stretch>
        </p:blipFill>
        <p:spPr>
          <a:xfrm>
            <a:off x="4453970" y="323563"/>
            <a:ext cx="485775" cy="476250"/>
          </a:xfrm>
          <a:prstGeom prst="rect">
            <a:avLst/>
          </a:prstGeom>
        </p:spPr>
      </p:pic>
      <p:sp>
        <p:nvSpPr>
          <p:cNvPr id="18" name="Rectangle: Rounded Corners 17">
            <a:extLst>
              <a:ext uri="{FF2B5EF4-FFF2-40B4-BE49-F238E27FC236}">
                <a16:creationId xmlns:a16="http://schemas.microsoft.com/office/drawing/2014/main" id="{F949B1CF-B759-44DC-84F4-65AF25DDFF83}"/>
              </a:ext>
            </a:extLst>
          </p:cNvPr>
          <p:cNvSpPr/>
          <p:nvPr/>
        </p:nvSpPr>
        <p:spPr>
          <a:xfrm>
            <a:off x="10428319" y="5363343"/>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Roboto (Headings)"/>
                <a:cs typeface="Calibri" panose="020F0502020204030204" pitchFamily="34" charset="0"/>
              </a:rPr>
              <a:t>UNBILLED ENERGY CODE OF PRACTICE</a:t>
            </a:r>
          </a:p>
        </p:txBody>
      </p:sp>
      <p:sp>
        <p:nvSpPr>
          <p:cNvPr id="21" name="Oval 20">
            <a:hlinkClick r:id="rId14"/>
            <a:extLst>
              <a:ext uri="{FF2B5EF4-FFF2-40B4-BE49-F238E27FC236}">
                <a16:creationId xmlns:a16="http://schemas.microsoft.com/office/drawing/2014/main" id="{8040F410-D5B2-4927-9B65-011AD3FB1F67}"/>
              </a:ext>
            </a:extLst>
          </p:cNvPr>
          <p:cNvSpPr/>
          <p:nvPr/>
        </p:nvSpPr>
        <p:spPr>
          <a:xfrm>
            <a:off x="10847976" y="597004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
        <p:nvSpPr>
          <p:cNvPr id="2" name="TextBox 1">
            <a:extLst>
              <a:ext uri="{FF2B5EF4-FFF2-40B4-BE49-F238E27FC236}">
                <a16:creationId xmlns:a16="http://schemas.microsoft.com/office/drawing/2014/main" id="{FA9B8418-BFC9-49DF-ABC2-49AD8D7A05CF}"/>
              </a:ext>
            </a:extLst>
          </p:cNvPr>
          <p:cNvSpPr txBox="1"/>
          <p:nvPr/>
        </p:nvSpPr>
        <p:spPr>
          <a:xfrm>
            <a:off x="2730530" y="6195024"/>
            <a:ext cx="7697787" cy="523220"/>
          </a:xfrm>
          <a:prstGeom prst="rect">
            <a:avLst/>
          </a:prstGeom>
          <a:noFill/>
        </p:spPr>
        <p:txBody>
          <a:bodyPr wrap="square" rtlCol="0">
            <a:spAutoFit/>
          </a:bodyPr>
          <a:lstStyle/>
          <a:p>
            <a:r>
              <a:rPr lang="en-GB" sz="1400" dirty="0">
                <a:latin typeface="Roboto Slab regular"/>
                <a:cs typeface="Times New Roman" panose="02020603050405020304" pitchFamily="18" charset="0"/>
              </a:rPr>
              <a:t>Energy Theft tip offs reports will be emailed directly to your chosen email address rather than via the current web portal as of 31 January 2022. </a:t>
            </a:r>
          </a:p>
        </p:txBody>
      </p:sp>
      <p:sp>
        <p:nvSpPr>
          <p:cNvPr id="22" name="Subtitle 2">
            <a:extLst>
              <a:ext uri="{FF2B5EF4-FFF2-40B4-BE49-F238E27FC236}">
                <a16:creationId xmlns:a16="http://schemas.microsoft.com/office/drawing/2014/main" id="{ACE77978-822F-47E7-A6D4-EE1F7668F974}"/>
              </a:ext>
            </a:extLst>
          </p:cNvPr>
          <p:cNvSpPr txBox="1">
            <a:spLocks/>
          </p:cNvSpPr>
          <p:nvPr/>
        </p:nvSpPr>
        <p:spPr>
          <a:xfrm>
            <a:off x="2673752" y="1584672"/>
            <a:ext cx="9518248" cy="186342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1400" dirty="0">
                <a:latin typeface="Roboto Slab regular"/>
                <a:cs typeface="Times New Roman" panose="02020603050405020304" pitchFamily="18" charset="0"/>
              </a:rPr>
              <a:t>The Energy Theft Tip Off Service (ETTOS) will continue to operate as part of the REC. As required by the Unbilled Energy Code of Practice, Energy Suppliers are required to read any tip-offs received within 10 Working Days.  Where a GT or a DNO receives a tip off from ETTOS, it must notify ETTOS of the relevant supplier in relation to the tip off within 10 Working Days, as required by the Unbilled Energy Code of Practice.  If you do not respond to ETTOS tip offs, the following escalation process will be followed:</a:t>
            </a:r>
          </a:p>
          <a:p>
            <a:pPr>
              <a:lnSpc>
                <a:spcPct val="100000"/>
              </a:lnSpc>
            </a:pPr>
            <a:endParaRPr lang="en-GB" sz="1400" dirty="0">
              <a:latin typeface="Roboto Slab regular"/>
              <a:cs typeface="Times New Roman" panose="02020603050405020304" pitchFamily="18" charset="0"/>
            </a:endParaRPr>
          </a:p>
          <a:p>
            <a:pPr>
              <a:lnSpc>
                <a:spcPct val="100000"/>
              </a:lnSpc>
            </a:pPr>
            <a:r>
              <a:rPr lang="en-GB" sz="1400" dirty="0">
                <a:latin typeface="Roboto Slab regular"/>
                <a:cs typeface="Times New Roman" panose="02020603050405020304" pitchFamily="18" charset="0"/>
              </a:rPr>
              <a:t>					</a:t>
            </a:r>
          </a:p>
        </p:txBody>
      </p:sp>
    </p:spTree>
    <p:extLst>
      <p:ext uri="{BB962C8B-B14F-4D97-AF65-F5344CB8AC3E}">
        <p14:creationId xmlns:p14="http://schemas.microsoft.com/office/powerpoint/2010/main" val="357823842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6EDCC2C-9F5E-4D99-A353-D530DC028F93}"/>
              </a:ext>
            </a:extLst>
          </p:cNvPr>
          <p:cNvSpPr txBox="1">
            <a:spLocks/>
          </p:cNvSpPr>
          <p:nvPr/>
        </p:nvSpPr>
        <p:spPr>
          <a:xfrm>
            <a:off x="2951623" y="2576985"/>
            <a:ext cx="6288755" cy="760287"/>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2000" b="1" i="0" kern="1200" cap="all" spc="250" baseline="0">
                <a:solidFill>
                  <a:srgbClr val="68A495"/>
                </a:solidFill>
                <a:latin typeface="Roboto" panose="02000000000000000000" pitchFamily="2" charset="0"/>
                <a:ea typeface="+mj-ea"/>
                <a:cs typeface="+mj-cs"/>
              </a:defRPr>
            </a:lvl1pPr>
          </a:lstStyle>
          <a:p>
            <a:r>
              <a:rPr lang="en-GB" sz="3600"/>
              <a:t>Using the REC Portal </a:t>
            </a:r>
          </a:p>
        </p:txBody>
      </p:sp>
      <p:pic>
        <p:nvPicPr>
          <p:cNvPr id="15" name="Picture 14">
            <a:hlinkClick r:id="" action="ppaction://hlinkshowjump?jump=nextslide"/>
            <a:extLst>
              <a:ext uri="{FF2B5EF4-FFF2-40B4-BE49-F238E27FC236}">
                <a16:creationId xmlns:a16="http://schemas.microsoft.com/office/drawing/2014/main" id="{4138D02B-F34E-41EB-84D6-DE5A7850BAFA}"/>
              </a:ext>
            </a:extLst>
          </p:cNvPr>
          <p:cNvPicPr>
            <a:picLocks noChangeAspect="1"/>
          </p:cNvPicPr>
          <p:nvPr/>
        </p:nvPicPr>
        <p:blipFill>
          <a:blip r:embed="rId4"/>
          <a:stretch>
            <a:fillRect/>
          </a:stretch>
        </p:blipFill>
        <p:spPr>
          <a:xfrm>
            <a:off x="11127525" y="305316"/>
            <a:ext cx="704850" cy="447675"/>
          </a:xfrm>
          <a:prstGeom prst="rect">
            <a:avLst/>
          </a:prstGeom>
        </p:spPr>
      </p:pic>
      <p:pic>
        <p:nvPicPr>
          <p:cNvPr id="16" name="Picture 15">
            <a:hlinkClick r:id="" action="ppaction://hlinkshowjump?jump=previousslide"/>
            <a:extLst>
              <a:ext uri="{FF2B5EF4-FFF2-40B4-BE49-F238E27FC236}">
                <a16:creationId xmlns:a16="http://schemas.microsoft.com/office/drawing/2014/main" id="{D9E4BD7D-D726-46B0-AC1B-3F44C93035CF}"/>
              </a:ext>
            </a:extLst>
          </p:cNvPr>
          <p:cNvPicPr>
            <a:picLocks noChangeAspect="1"/>
          </p:cNvPicPr>
          <p:nvPr/>
        </p:nvPicPr>
        <p:blipFill>
          <a:blip r:embed="rId5"/>
          <a:stretch>
            <a:fillRect/>
          </a:stretch>
        </p:blipFill>
        <p:spPr>
          <a:xfrm>
            <a:off x="5041765" y="305316"/>
            <a:ext cx="676275" cy="533400"/>
          </a:xfrm>
          <a:prstGeom prst="rect">
            <a:avLst/>
          </a:prstGeom>
        </p:spPr>
      </p:pic>
      <p:pic>
        <p:nvPicPr>
          <p:cNvPr id="7" name="Picture 6">
            <a:extLst>
              <a:ext uri="{FF2B5EF4-FFF2-40B4-BE49-F238E27FC236}">
                <a16:creationId xmlns:a16="http://schemas.microsoft.com/office/drawing/2014/main" id="{815530BE-7ADD-48ED-8371-D08CB8F9D546}"/>
              </a:ext>
            </a:extLst>
          </p:cNvPr>
          <p:cNvPicPr>
            <a:picLocks noChangeAspect="1"/>
          </p:cNvPicPr>
          <p:nvPr/>
        </p:nvPicPr>
        <p:blipFill rotWithShape="1">
          <a:blip r:embed="rId6"/>
          <a:srcRect r="5961" b="1387"/>
          <a:stretch/>
        </p:blipFill>
        <p:spPr>
          <a:xfrm>
            <a:off x="1" y="1"/>
            <a:ext cx="2355742" cy="6509288"/>
          </a:xfrm>
          <a:prstGeom prst="rect">
            <a:avLst/>
          </a:prstGeom>
        </p:spPr>
      </p:pic>
      <p:grpSp>
        <p:nvGrpSpPr>
          <p:cNvPr id="2" name="Group 1">
            <a:extLst>
              <a:ext uri="{FF2B5EF4-FFF2-40B4-BE49-F238E27FC236}">
                <a16:creationId xmlns:a16="http://schemas.microsoft.com/office/drawing/2014/main" id="{F013F4E1-62C0-4AA0-BF31-A6A4B2F01356}"/>
              </a:ext>
            </a:extLst>
          </p:cNvPr>
          <p:cNvGrpSpPr/>
          <p:nvPr/>
        </p:nvGrpSpPr>
        <p:grpSpPr>
          <a:xfrm>
            <a:off x="2112378" y="3835418"/>
            <a:ext cx="8043819" cy="2441852"/>
            <a:chOff x="2112378" y="3835418"/>
            <a:chExt cx="8043819" cy="2441852"/>
          </a:xfrm>
        </p:grpSpPr>
        <p:pic>
          <p:nvPicPr>
            <p:cNvPr id="4" name="Picture 3">
              <a:extLst>
                <a:ext uri="{FF2B5EF4-FFF2-40B4-BE49-F238E27FC236}">
                  <a16:creationId xmlns:a16="http://schemas.microsoft.com/office/drawing/2014/main" id="{C961F636-0A44-46E4-BFCB-459C81F3A239}"/>
                </a:ext>
              </a:extLst>
            </p:cNvPr>
            <p:cNvPicPr>
              <a:picLocks noChangeAspect="1"/>
            </p:cNvPicPr>
            <p:nvPr>
              <p:custDataLst>
                <p:tags r:id="rId1"/>
              </p:custDataLst>
            </p:nvPr>
          </p:nvPicPr>
          <p:blipFill rotWithShape="1">
            <a:blip r:embed="rId7">
              <a:extLst>
                <a:ext uri="{28A0092B-C50C-407E-A947-70E740481C1C}">
                  <a14:useLocalDpi xmlns:a14="http://schemas.microsoft.com/office/drawing/2010/main" val="0"/>
                </a:ext>
              </a:extLst>
            </a:blip>
            <a:srcRect l="-2149" t="9141" r="-3572" b="24794"/>
            <a:stretch/>
          </p:blipFill>
          <p:spPr>
            <a:xfrm>
              <a:off x="2163189" y="3835418"/>
              <a:ext cx="7993008" cy="2441852"/>
            </a:xfrm>
            <a:prstGeom prst="rect">
              <a:avLst/>
            </a:prstGeom>
          </p:spPr>
        </p:pic>
        <p:sp>
          <p:nvSpPr>
            <p:cNvPr id="10" name="Isosceles Triangle 9">
              <a:extLst>
                <a:ext uri="{FF2B5EF4-FFF2-40B4-BE49-F238E27FC236}">
                  <a16:creationId xmlns:a16="http://schemas.microsoft.com/office/drawing/2014/main" id="{2BFE5CF9-5091-4388-9370-AEB0A3B40C0C}"/>
                </a:ext>
              </a:extLst>
            </p:cNvPr>
            <p:cNvSpPr/>
            <p:nvPr/>
          </p:nvSpPr>
          <p:spPr>
            <a:xfrm rot="10800000">
              <a:off x="2112378" y="3835418"/>
              <a:ext cx="254940" cy="2166349"/>
            </a:xfrm>
            <a:prstGeom prst="triangle">
              <a:avLst>
                <a:gd name="adj" fmla="val 11231"/>
              </a:avLst>
            </a:prstGeom>
            <a:solidFill>
              <a:srgbClr val="432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2" name="Picture 11">
            <a:hlinkClick r:id="rId8" action="ppaction://hlinksldjump"/>
            <a:extLst>
              <a:ext uri="{FF2B5EF4-FFF2-40B4-BE49-F238E27FC236}">
                <a16:creationId xmlns:a16="http://schemas.microsoft.com/office/drawing/2014/main" id="{84D4B2DA-06A9-4245-9224-016C70CC2E5C}"/>
              </a:ext>
            </a:extLst>
          </p:cNvPr>
          <p:cNvPicPr>
            <a:picLocks noChangeAspect="1"/>
          </p:cNvPicPr>
          <p:nvPr/>
        </p:nvPicPr>
        <p:blipFill>
          <a:blip r:embed="rId9"/>
          <a:stretch>
            <a:fillRect/>
          </a:stretch>
        </p:blipFill>
        <p:spPr>
          <a:xfrm>
            <a:off x="3917185" y="322134"/>
            <a:ext cx="485775" cy="477679"/>
          </a:xfrm>
          <a:prstGeom prst="rect">
            <a:avLst/>
          </a:prstGeom>
        </p:spPr>
      </p:pic>
      <p:pic>
        <p:nvPicPr>
          <p:cNvPr id="13" name="Picture 12">
            <a:hlinkClick r:id="rId10"/>
            <a:extLst>
              <a:ext uri="{FF2B5EF4-FFF2-40B4-BE49-F238E27FC236}">
                <a16:creationId xmlns:a16="http://schemas.microsoft.com/office/drawing/2014/main" id="{3E65FEC3-781B-48B7-BC34-354364C9307D}"/>
              </a:ext>
            </a:extLst>
          </p:cNvPr>
          <p:cNvPicPr>
            <a:picLocks noChangeAspect="1"/>
          </p:cNvPicPr>
          <p:nvPr/>
        </p:nvPicPr>
        <p:blipFill>
          <a:blip r:embed="rId11"/>
          <a:stretch>
            <a:fillRect/>
          </a:stretch>
        </p:blipFill>
        <p:spPr>
          <a:xfrm>
            <a:off x="4453970" y="323563"/>
            <a:ext cx="485775" cy="476250"/>
          </a:xfrm>
          <a:prstGeom prst="rect">
            <a:avLst/>
          </a:prstGeom>
        </p:spPr>
      </p:pic>
    </p:spTree>
    <p:extLst>
      <p:ext uri="{BB962C8B-B14F-4D97-AF65-F5344CB8AC3E}">
        <p14:creationId xmlns:p14="http://schemas.microsoft.com/office/powerpoint/2010/main" val="3983494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2F0CFB-2C31-434C-A430-31081BF7C41C}"/>
              </a:ext>
            </a:extLst>
          </p:cNvPr>
          <p:cNvSpPr txBox="1"/>
          <p:nvPr/>
        </p:nvSpPr>
        <p:spPr>
          <a:xfrm>
            <a:off x="2492056" y="1368026"/>
            <a:ext cx="8312750" cy="4801314"/>
          </a:xfrm>
          <a:prstGeom prst="rect">
            <a:avLst/>
          </a:prstGeom>
          <a:solidFill>
            <a:srgbClr val="93BDB5"/>
          </a:solidFill>
        </p:spPr>
        <p:txBody>
          <a:bodyPr wrap="square" rtlCol="0">
            <a:sp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pic>
        <p:nvPicPr>
          <p:cNvPr id="4" name="Picture 3">
            <a:extLst>
              <a:ext uri="{FF2B5EF4-FFF2-40B4-BE49-F238E27FC236}">
                <a16:creationId xmlns:a16="http://schemas.microsoft.com/office/drawing/2014/main" id="{EB9326BD-9273-430A-A1DE-D126211CB7DC}"/>
              </a:ext>
            </a:extLst>
          </p:cNvPr>
          <p:cNvPicPr>
            <a:picLocks noChangeAspect="1"/>
          </p:cNvPicPr>
          <p:nvPr/>
        </p:nvPicPr>
        <p:blipFill rotWithShape="1">
          <a:blip r:embed="rId2"/>
          <a:srcRect l="3594" t="56528" r="3438" b="10534"/>
          <a:stretch/>
        </p:blipFill>
        <p:spPr>
          <a:xfrm>
            <a:off x="3834000" y="1469709"/>
            <a:ext cx="5628861" cy="2243544"/>
          </a:xfrm>
          <a:prstGeom prst="rect">
            <a:avLst/>
          </a:prstGeom>
        </p:spPr>
      </p:pic>
      <p:sp>
        <p:nvSpPr>
          <p:cNvPr id="10" name="Title 1">
            <a:extLst>
              <a:ext uri="{FF2B5EF4-FFF2-40B4-BE49-F238E27FC236}">
                <a16:creationId xmlns:a16="http://schemas.microsoft.com/office/drawing/2014/main" id="{FCD3A288-0FF8-4D68-BAB0-99EC6AD43BB8}"/>
              </a:ext>
            </a:extLst>
          </p:cNvPr>
          <p:cNvSpPr>
            <a:spLocks noGrp="1"/>
          </p:cNvSpPr>
          <p:nvPr>
            <p:ph type="ctrTitle"/>
          </p:nvPr>
        </p:nvSpPr>
        <p:spPr>
          <a:xfrm>
            <a:off x="2415042" y="1001877"/>
            <a:ext cx="7554686" cy="678445"/>
          </a:xfrm>
        </p:spPr>
        <p:txBody>
          <a:bodyPr/>
          <a:lstStyle/>
          <a:p>
            <a:pPr algn="ctr"/>
            <a:r>
              <a:rPr lang="en-GB"/>
              <a:t>Submitting Energy theft Files </a:t>
            </a:r>
            <a:r>
              <a:rPr lang="en-GB">
                <a:solidFill>
                  <a:srgbClr val="93BDB5"/>
                </a:solidFill>
              </a:rPr>
              <a:t>1/4</a:t>
            </a:r>
          </a:p>
        </p:txBody>
      </p:sp>
      <p:pic>
        <p:nvPicPr>
          <p:cNvPr id="22" name="Picture 21">
            <a:hlinkClick r:id="" action="ppaction://hlinkshowjump?jump=nextslide"/>
            <a:extLst>
              <a:ext uri="{FF2B5EF4-FFF2-40B4-BE49-F238E27FC236}">
                <a16:creationId xmlns:a16="http://schemas.microsoft.com/office/drawing/2014/main" id="{0353B1FE-3252-43F5-BD5E-E3333C2E2B26}"/>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23" name="Picture 22">
            <a:hlinkClick r:id="" action="ppaction://hlinkshowjump?jump=previousslide"/>
            <a:extLst>
              <a:ext uri="{FF2B5EF4-FFF2-40B4-BE49-F238E27FC236}">
                <a16:creationId xmlns:a16="http://schemas.microsoft.com/office/drawing/2014/main" id="{4D0A9322-74C7-496D-B8DC-E95F43DE125D}"/>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 name="Picture 1">
            <a:extLst>
              <a:ext uri="{FF2B5EF4-FFF2-40B4-BE49-F238E27FC236}">
                <a16:creationId xmlns:a16="http://schemas.microsoft.com/office/drawing/2014/main" id="{B7F5A8A2-93F5-4188-9ED7-C9ACC72BD757}"/>
              </a:ext>
            </a:extLst>
          </p:cNvPr>
          <p:cNvPicPr>
            <a:picLocks noChangeAspect="1"/>
          </p:cNvPicPr>
          <p:nvPr/>
        </p:nvPicPr>
        <p:blipFill>
          <a:blip r:embed="rId5"/>
          <a:stretch>
            <a:fillRect/>
          </a:stretch>
        </p:blipFill>
        <p:spPr>
          <a:xfrm>
            <a:off x="6323001" y="3745257"/>
            <a:ext cx="542925" cy="323850"/>
          </a:xfrm>
          <a:prstGeom prst="rect">
            <a:avLst/>
          </a:prstGeom>
        </p:spPr>
      </p:pic>
      <p:pic>
        <p:nvPicPr>
          <p:cNvPr id="12" name="Picture 11">
            <a:extLst>
              <a:ext uri="{FF2B5EF4-FFF2-40B4-BE49-F238E27FC236}">
                <a16:creationId xmlns:a16="http://schemas.microsoft.com/office/drawing/2014/main" id="{E15E4F9C-1EBE-4ED8-B836-CB12DC42E434}"/>
              </a:ext>
            </a:extLst>
          </p:cNvPr>
          <p:cNvPicPr>
            <a:picLocks noChangeAspect="1"/>
          </p:cNvPicPr>
          <p:nvPr/>
        </p:nvPicPr>
        <p:blipFill rotWithShape="1">
          <a:blip r:embed="rId6"/>
          <a:srcRect l="4219" t="57640" b="19999"/>
          <a:stretch/>
        </p:blipFill>
        <p:spPr>
          <a:xfrm>
            <a:off x="3259130" y="4069107"/>
            <a:ext cx="7119034" cy="1869763"/>
          </a:xfrm>
          <a:prstGeom prst="rect">
            <a:avLst/>
          </a:prstGeom>
        </p:spPr>
      </p:pic>
      <p:sp>
        <p:nvSpPr>
          <p:cNvPr id="5" name="TextBox 4">
            <a:extLst>
              <a:ext uri="{FF2B5EF4-FFF2-40B4-BE49-F238E27FC236}">
                <a16:creationId xmlns:a16="http://schemas.microsoft.com/office/drawing/2014/main" id="{28FE02EB-BEC0-4B6A-80E3-1901992BD196}"/>
              </a:ext>
            </a:extLst>
          </p:cNvPr>
          <p:cNvSpPr txBox="1"/>
          <p:nvPr/>
        </p:nvSpPr>
        <p:spPr>
          <a:xfrm>
            <a:off x="10860659" y="3188107"/>
            <a:ext cx="1286091" cy="2031325"/>
          </a:xfrm>
          <a:prstGeom prst="rect">
            <a:avLst/>
          </a:prstGeom>
          <a:noFill/>
        </p:spPr>
        <p:txBody>
          <a:bodyPr wrap="square" rtlCol="0">
            <a:spAutoFit/>
          </a:bodyPr>
          <a:lstStyle/>
          <a:p>
            <a:r>
              <a:rPr lang="en-GB" sz="1400">
                <a:latin typeface="Roboto Slab regular"/>
                <a:cs typeface="Times New Roman" panose="02020603050405020304" pitchFamily="18" charset="0"/>
              </a:rPr>
              <a:t>Firstly navigate to ‘Party Operations’ and click on Performance Assurance. Then click upload.</a:t>
            </a:r>
          </a:p>
        </p:txBody>
      </p:sp>
      <p:sp>
        <p:nvSpPr>
          <p:cNvPr id="6" name="Oval 5">
            <a:extLst>
              <a:ext uri="{FF2B5EF4-FFF2-40B4-BE49-F238E27FC236}">
                <a16:creationId xmlns:a16="http://schemas.microsoft.com/office/drawing/2014/main" id="{5D63C622-035D-466C-B6DD-C0EB4C41F8FE}"/>
              </a:ext>
            </a:extLst>
          </p:cNvPr>
          <p:cNvSpPr/>
          <p:nvPr/>
        </p:nvSpPr>
        <p:spPr>
          <a:xfrm>
            <a:off x="9339722" y="5013262"/>
            <a:ext cx="795562" cy="50677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4A5189DA-6D37-4083-9B96-073F793FA02D}"/>
              </a:ext>
            </a:extLst>
          </p:cNvPr>
          <p:cNvPicPr>
            <a:picLocks noChangeAspect="1"/>
          </p:cNvPicPr>
          <p:nvPr/>
        </p:nvPicPr>
        <p:blipFill rotWithShape="1">
          <a:blip r:embed="rId7"/>
          <a:srcRect r="5961" b="1387"/>
          <a:stretch/>
        </p:blipFill>
        <p:spPr>
          <a:xfrm>
            <a:off x="1" y="1"/>
            <a:ext cx="2355742" cy="6509288"/>
          </a:xfrm>
          <a:prstGeom prst="rect">
            <a:avLst/>
          </a:prstGeom>
        </p:spPr>
      </p:pic>
      <p:pic>
        <p:nvPicPr>
          <p:cNvPr id="15" name="Picture 14">
            <a:hlinkClick r:id="rId8" action="ppaction://hlinksldjump"/>
            <a:extLst>
              <a:ext uri="{FF2B5EF4-FFF2-40B4-BE49-F238E27FC236}">
                <a16:creationId xmlns:a16="http://schemas.microsoft.com/office/drawing/2014/main" id="{FBA44F94-30E4-4A6E-9C2C-A5EBD0591632}"/>
              </a:ext>
            </a:extLst>
          </p:cNvPr>
          <p:cNvPicPr>
            <a:picLocks noChangeAspect="1"/>
          </p:cNvPicPr>
          <p:nvPr/>
        </p:nvPicPr>
        <p:blipFill>
          <a:blip r:embed="rId9"/>
          <a:stretch>
            <a:fillRect/>
          </a:stretch>
        </p:blipFill>
        <p:spPr>
          <a:xfrm>
            <a:off x="3917185" y="322134"/>
            <a:ext cx="485775" cy="477679"/>
          </a:xfrm>
          <a:prstGeom prst="rect">
            <a:avLst/>
          </a:prstGeom>
        </p:spPr>
      </p:pic>
      <p:sp>
        <p:nvSpPr>
          <p:cNvPr id="7" name="TextBox 6">
            <a:extLst>
              <a:ext uri="{FF2B5EF4-FFF2-40B4-BE49-F238E27FC236}">
                <a16:creationId xmlns:a16="http://schemas.microsoft.com/office/drawing/2014/main" id="{EAEBD5A0-D069-47D7-9797-D58E18E0246F}"/>
              </a:ext>
            </a:extLst>
          </p:cNvPr>
          <p:cNvSpPr txBox="1"/>
          <p:nvPr/>
        </p:nvSpPr>
        <p:spPr>
          <a:xfrm>
            <a:off x="2289387" y="6294361"/>
            <a:ext cx="9902612" cy="461665"/>
          </a:xfrm>
          <a:prstGeom prst="rect">
            <a:avLst/>
          </a:prstGeom>
          <a:noFill/>
        </p:spPr>
        <p:txBody>
          <a:bodyPr wrap="square" rtlCol="0">
            <a:spAutoFit/>
          </a:bodyPr>
          <a:lstStyle/>
          <a:p>
            <a:r>
              <a:rPr lang="en-GB" sz="1200" b="1"/>
              <a:t>Note: </a:t>
            </a:r>
            <a:r>
              <a:rPr lang="en-GB" sz="1200"/>
              <a:t>Portal users assigned to the REC Contract Manager role will have access to the Performance Assurance tile. For those users that aren’t REC Contract Managers these instructions are not applicable. </a:t>
            </a:r>
          </a:p>
        </p:txBody>
      </p:sp>
      <p:pic>
        <p:nvPicPr>
          <p:cNvPr id="16" name="Picture 15">
            <a:hlinkClick r:id="rId10"/>
            <a:extLst>
              <a:ext uri="{FF2B5EF4-FFF2-40B4-BE49-F238E27FC236}">
                <a16:creationId xmlns:a16="http://schemas.microsoft.com/office/drawing/2014/main" id="{C15367C5-772C-4C2C-B9DD-A01BEF153656}"/>
              </a:ext>
            </a:extLst>
          </p:cNvPr>
          <p:cNvPicPr>
            <a:picLocks noChangeAspect="1"/>
          </p:cNvPicPr>
          <p:nvPr/>
        </p:nvPicPr>
        <p:blipFill>
          <a:blip r:embed="rId11"/>
          <a:stretch>
            <a:fillRect/>
          </a:stretch>
        </p:blipFill>
        <p:spPr>
          <a:xfrm>
            <a:off x="4453970" y="323563"/>
            <a:ext cx="485775" cy="476250"/>
          </a:xfrm>
          <a:prstGeom prst="rect">
            <a:avLst/>
          </a:prstGeom>
        </p:spPr>
      </p:pic>
    </p:spTree>
    <p:extLst>
      <p:ext uri="{BB962C8B-B14F-4D97-AF65-F5344CB8AC3E}">
        <p14:creationId xmlns:p14="http://schemas.microsoft.com/office/powerpoint/2010/main" val="423736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B2CFCCF2-51FE-46C7-8E28-FB4C0BF16EB6}"/>
              </a:ext>
            </a:extLst>
          </p:cNvPr>
          <p:cNvSpPr txBox="1"/>
          <p:nvPr/>
        </p:nvSpPr>
        <p:spPr>
          <a:xfrm>
            <a:off x="2544897" y="1478299"/>
            <a:ext cx="7061812" cy="4801314"/>
          </a:xfrm>
          <a:prstGeom prst="rect">
            <a:avLst/>
          </a:prstGeom>
          <a:solidFill>
            <a:srgbClr val="93BDB5"/>
          </a:solidFill>
        </p:spPr>
        <p:txBody>
          <a:bodyPr wrap="square" rtlCol="0">
            <a:sp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sp>
        <p:nvSpPr>
          <p:cNvPr id="10" name="Title 1">
            <a:extLst>
              <a:ext uri="{FF2B5EF4-FFF2-40B4-BE49-F238E27FC236}">
                <a16:creationId xmlns:a16="http://schemas.microsoft.com/office/drawing/2014/main" id="{9987D879-770B-41CA-8866-6BCA2050D6E6}"/>
              </a:ext>
            </a:extLst>
          </p:cNvPr>
          <p:cNvSpPr>
            <a:spLocks noGrp="1"/>
          </p:cNvSpPr>
          <p:nvPr>
            <p:ph type="ctrTitle"/>
          </p:nvPr>
        </p:nvSpPr>
        <p:spPr>
          <a:xfrm>
            <a:off x="2318657" y="1059189"/>
            <a:ext cx="7554686" cy="678445"/>
          </a:xfrm>
        </p:spPr>
        <p:txBody>
          <a:bodyPr/>
          <a:lstStyle/>
          <a:p>
            <a:pPr algn="ctr"/>
            <a:r>
              <a:rPr lang="en-GB"/>
              <a:t>Submitting Energy theft Files </a:t>
            </a:r>
            <a:r>
              <a:rPr lang="en-GB">
                <a:solidFill>
                  <a:srgbClr val="93BDB5"/>
                </a:solidFill>
              </a:rPr>
              <a:t>2/4</a:t>
            </a:r>
          </a:p>
        </p:txBody>
      </p:sp>
      <p:pic>
        <p:nvPicPr>
          <p:cNvPr id="2" name="Picture 1">
            <a:extLst>
              <a:ext uri="{FF2B5EF4-FFF2-40B4-BE49-F238E27FC236}">
                <a16:creationId xmlns:a16="http://schemas.microsoft.com/office/drawing/2014/main" id="{55F690FA-1259-453E-AD18-912A353D8309}"/>
              </a:ext>
            </a:extLst>
          </p:cNvPr>
          <p:cNvPicPr>
            <a:picLocks noChangeAspect="1"/>
          </p:cNvPicPr>
          <p:nvPr/>
        </p:nvPicPr>
        <p:blipFill rotWithShape="1">
          <a:blip r:embed="rId2"/>
          <a:srcRect l="5000" t="63055" r="2812" b="3750"/>
          <a:stretch/>
        </p:blipFill>
        <p:spPr>
          <a:xfrm>
            <a:off x="3286125" y="1571764"/>
            <a:ext cx="5619750" cy="2276475"/>
          </a:xfrm>
          <a:prstGeom prst="rect">
            <a:avLst/>
          </a:prstGeom>
        </p:spPr>
      </p:pic>
      <p:pic>
        <p:nvPicPr>
          <p:cNvPr id="13" name="Picture 12">
            <a:extLst>
              <a:ext uri="{FF2B5EF4-FFF2-40B4-BE49-F238E27FC236}">
                <a16:creationId xmlns:a16="http://schemas.microsoft.com/office/drawing/2014/main" id="{86045406-73DD-4C7E-81FF-46B4515091B3}"/>
              </a:ext>
            </a:extLst>
          </p:cNvPr>
          <p:cNvPicPr>
            <a:picLocks noChangeAspect="1"/>
          </p:cNvPicPr>
          <p:nvPr/>
        </p:nvPicPr>
        <p:blipFill rotWithShape="1">
          <a:blip r:embed="rId3"/>
          <a:srcRect l="4063" t="66806" r="1217" b="4861"/>
          <a:stretch/>
        </p:blipFill>
        <p:spPr>
          <a:xfrm>
            <a:off x="3208933" y="4179384"/>
            <a:ext cx="5774134" cy="1943101"/>
          </a:xfrm>
          <a:prstGeom prst="rect">
            <a:avLst/>
          </a:prstGeom>
        </p:spPr>
      </p:pic>
      <p:pic>
        <p:nvPicPr>
          <p:cNvPr id="24" name="Picture 23">
            <a:hlinkClick r:id="" action="ppaction://hlinkshowjump?jump=nextslide"/>
            <a:extLst>
              <a:ext uri="{FF2B5EF4-FFF2-40B4-BE49-F238E27FC236}">
                <a16:creationId xmlns:a16="http://schemas.microsoft.com/office/drawing/2014/main" id="{224C3867-5EA7-4DDE-A9C7-04532397F551}"/>
              </a:ext>
            </a:extLst>
          </p:cNvPr>
          <p:cNvPicPr>
            <a:picLocks noChangeAspect="1"/>
          </p:cNvPicPr>
          <p:nvPr/>
        </p:nvPicPr>
        <p:blipFill>
          <a:blip r:embed="rId4"/>
          <a:stretch>
            <a:fillRect/>
          </a:stretch>
        </p:blipFill>
        <p:spPr>
          <a:xfrm>
            <a:off x="11127525" y="305316"/>
            <a:ext cx="704850" cy="447675"/>
          </a:xfrm>
          <a:prstGeom prst="rect">
            <a:avLst/>
          </a:prstGeom>
        </p:spPr>
      </p:pic>
      <p:pic>
        <p:nvPicPr>
          <p:cNvPr id="25" name="Picture 24">
            <a:hlinkClick r:id="" action="ppaction://hlinkshowjump?jump=previousslide"/>
            <a:extLst>
              <a:ext uri="{FF2B5EF4-FFF2-40B4-BE49-F238E27FC236}">
                <a16:creationId xmlns:a16="http://schemas.microsoft.com/office/drawing/2014/main" id="{6C39020A-1B92-4A8A-B06B-D13FAD0FB37B}"/>
              </a:ext>
            </a:extLst>
          </p:cNvPr>
          <p:cNvPicPr>
            <a:picLocks noChangeAspect="1"/>
          </p:cNvPicPr>
          <p:nvPr/>
        </p:nvPicPr>
        <p:blipFill>
          <a:blip r:embed="rId5"/>
          <a:stretch>
            <a:fillRect/>
          </a:stretch>
        </p:blipFill>
        <p:spPr>
          <a:xfrm>
            <a:off x="5041765" y="305316"/>
            <a:ext cx="676275" cy="533400"/>
          </a:xfrm>
          <a:prstGeom prst="rect">
            <a:avLst/>
          </a:prstGeom>
        </p:spPr>
      </p:pic>
      <p:pic>
        <p:nvPicPr>
          <p:cNvPr id="28" name="Picture 27">
            <a:extLst>
              <a:ext uri="{FF2B5EF4-FFF2-40B4-BE49-F238E27FC236}">
                <a16:creationId xmlns:a16="http://schemas.microsoft.com/office/drawing/2014/main" id="{DF499A5B-0260-457D-AEE7-6E0A9B61E0E4}"/>
              </a:ext>
            </a:extLst>
          </p:cNvPr>
          <p:cNvPicPr>
            <a:picLocks noChangeAspect="1"/>
          </p:cNvPicPr>
          <p:nvPr/>
        </p:nvPicPr>
        <p:blipFill>
          <a:blip r:embed="rId6"/>
          <a:stretch>
            <a:fillRect/>
          </a:stretch>
        </p:blipFill>
        <p:spPr>
          <a:xfrm>
            <a:off x="5824537" y="3855534"/>
            <a:ext cx="542925" cy="323850"/>
          </a:xfrm>
          <a:prstGeom prst="rect">
            <a:avLst/>
          </a:prstGeom>
        </p:spPr>
      </p:pic>
      <p:sp>
        <p:nvSpPr>
          <p:cNvPr id="3" name="TextBox 2">
            <a:extLst>
              <a:ext uri="{FF2B5EF4-FFF2-40B4-BE49-F238E27FC236}">
                <a16:creationId xmlns:a16="http://schemas.microsoft.com/office/drawing/2014/main" id="{4C788580-1A80-48D1-9B8B-4E4589545A08}"/>
              </a:ext>
            </a:extLst>
          </p:cNvPr>
          <p:cNvSpPr txBox="1"/>
          <p:nvPr/>
        </p:nvSpPr>
        <p:spPr>
          <a:xfrm>
            <a:off x="9724295" y="3116176"/>
            <a:ext cx="2421388" cy="1384995"/>
          </a:xfrm>
          <a:prstGeom prst="rect">
            <a:avLst/>
          </a:prstGeom>
          <a:noFill/>
        </p:spPr>
        <p:txBody>
          <a:bodyPr wrap="square" rtlCol="0">
            <a:spAutoFit/>
          </a:bodyPr>
          <a:lstStyle/>
          <a:p>
            <a:r>
              <a:rPr lang="en-GB" sz="1400">
                <a:latin typeface="Roboto Slab regular"/>
                <a:cs typeface="Times New Roman" panose="02020603050405020304" pitchFamily="18" charset="0"/>
              </a:rPr>
              <a:t>Select Energy Theft from the drop down under Process Area* and select the type of file you wish to upload under File Type* drop down.</a:t>
            </a:r>
          </a:p>
        </p:txBody>
      </p:sp>
      <p:pic>
        <p:nvPicPr>
          <p:cNvPr id="29" name="Picture 28">
            <a:extLst>
              <a:ext uri="{FF2B5EF4-FFF2-40B4-BE49-F238E27FC236}">
                <a16:creationId xmlns:a16="http://schemas.microsoft.com/office/drawing/2014/main" id="{8E1274C6-03AF-4CEF-84E8-6E22021C32EC}"/>
              </a:ext>
            </a:extLst>
          </p:cNvPr>
          <p:cNvPicPr>
            <a:picLocks noChangeAspect="1"/>
          </p:cNvPicPr>
          <p:nvPr/>
        </p:nvPicPr>
        <p:blipFill rotWithShape="1">
          <a:blip r:embed="rId7"/>
          <a:srcRect r="5961" b="1387"/>
          <a:stretch/>
        </p:blipFill>
        <p:spPr>
          <a:xfrm>
            <a:off x="1" y="1"/>
            <a:ext cx="2355742" cy="6509288"/>
          </a:xfrm>
          <a:prstGeom prst="rect">
            <a:avLst/>
          </a:prstGeom>
        </p:spPr>
      </p:pic>
      <p:pic>
        <p:nvPicPr>
          <p:cNvPr id="14" name="Picture 13">
            <a:hlinkClick r:id="rId8" action="ppaction://hlinksldjump"/>
            <a:extLst>
              <a:ext uri="{FF2B5EF4-FFF2-40B4-BE49-F238E27FC236}">
                <a16:creationId xmlns:a16="http://schemas.microsoft.com/office/drawing/2014/main" id="{D7C64802-5060-4D7A-8BF2-60EEFCE5B81B}"/>
              </a:ext>
            </a:extLst>
          </p:cNvPr>
          <p:cNvPicPr>
            <a:picLocks noChangeAspect="1"/>
          </p:cNvPicPr>
          <p:nvPr/>
        </p:nvPicPr>
        <p:blipFill>
          <a:blip r:embed="rId9"/>
          <a:stretch>
            <a:fillRect/>
          </a:stretch>
        </p:blipFill>
        <p:spPr>
          <a:xfrm>
            <a:off x="3917185" y="322134"/>
            <a:ext cx="485775" cy="477679"/>
          </a:xfrm>
          <a:prstGeom prst="rect">
            <a:avLst/>
          </a:prstGeom>
        </p:spPr>
      </p:pic>
      <p:pic>
        <p:nvPicPr>
          <p:cNvPr id="15" name="Picture 14">
            <a:hlinkClick r:id="rId10"/>
            <a:extLst>
              <a:ext uri="{FF2B5EF4-FFF2-40B4-BE49-F238E27FC236}">
                <a16:creationId xmlns:a16="http://schemas.microsoft.com/office/drawing/2014/main" id="{ADBD4210-2D2B-49EF-9216-A3B2F174D3D5}"/>
              </a:ext>
            </a:extLst>
          </p:cNvPr>
          <p:cNvPicPr>
            <a:picLocks noChangeAspect="1"/>
          </p:cNvPicPr>
          <p:nvPr/>
        </p:nvPicPr>
        <p:blipFill>
          <a:blip r:embed="rId11"/>
          <a:stretch>
            <a:fillRect/>
          </a:stretch>
        </p:blipFill>
        <p:spPr>
          <a:xfrm>
            <a:off x="4453970" y="323563"/>
            <a:ext cx="485775" cy="476250"/>
          </a:xfrm>
          <a:prstGeom prst="rect">
            <a:avLst/>
          </a:prstGeom>
        </p:spPr>
      </p:pic>
    </p:spTree>
    <p:extLst>
      <p:ext uri="{BB962C8B-B14F-4D97-AF65-F5344CB8AC3E}">
        <p14:creationId xmlns:p14="http://schemas.microsoft.com/office/powerpoint/2010/main" val="323641576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C91A5DF1-C7EE-460E-9391-A1ED52520AEF}"/>
              </a:ext>
            </a:extLst>
          </p:cNvPr>
          <p:cNvSpPr txBox="1"/>
          <p:nvPr/>
        </p:nvSpPr>
        <p:spPr>
          <a:xfrm>
            <a:off x="2502228" y="1454015"/>
            <a:ext cx="7061812" cy="4801314"/>
          </a:xfrm>
          <a:prstGeom prst="rect">
            <a:avLst/>
          </a:prstGeom>
          <a:solidFill>
            <a:srgbClr val="93BDB5"/>
          </a:solidFill>
        </p:spPr>
        <p:txBody>
          <a:bodyPr wrap="square" rtlCol="0">
            <a:sp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pic>
        <p:nvPicPr>
          <p:cNvPr id="4" name="Picture 3">
            <a:extLst>
              <a:ext uri="{FF2B5EF4-FFF2-40B4-BE49-F238E27FC236}">
                <a16:creationId xmlns:a16="http://schemas.microsoft.com/office/drawing/2014/main" id="{8DCF421A-B2BA-4329-B854-AEE7E821ECA4}"/>
              </a:ext>
            </a:extLst>
          </p:cNvPr>
          <p:cNvPicPr>
            <a:picLocks noChangeAspect="1"/>
          </p:cNvPicPr>
          <p:nvPr/>
        </p:nvPicPr>
        <p:blipFill rotWithShape="1">
          <a:blip r:embed="rId2"/>
          <a:srcRect l="3372" t="67083" b="6944"/>
          <a:stretch/>
        </p:blipFill>
        <p:spPr>
          <a:xfrm>
            <a:off x="3087925" y="4204851"/>
            <a:ext cx="5890419" cy="1781176"/>
          </a:xfrm>
          <a:prstGeom prst="rect">
            <a:avLst/>
          </a:prstGeom>
        </p:spPr>
      </p:pic>
      <p:pic>
        <p:nvPicPr>
          <p:cNvPr id="3" name="Picture 2">
            <a:extLst>
              <a:ext uri="{FF2B5EF4-FFF2-40B4-BE49-F238E27FC236}">
                <a16:creationId xmlns:a16="http://schemas.microsoft.com/office/drawing/2014/main" id="{1E496582-C761-4764-BC14-2149E6EF8040}"/>
              </a:ext>
            </a:extLst>
          </p:cNvPr>
          <p:cNvPicPr>
            <a:picLocks noChangeAspect="1"/>
          </p:cNvPicPr>
          <p:nvPr/>
        </p:nvPicPr>
        <p:blipFill rotWithShape="1">
          <a:blip r:embed="rId3"/>
          <a:srcRect l="3372" t="66235" b="4721"/>
          <a:stretch/>
        </p:blipFill>
        <p:spPr>
          <a:xfrm>
            <a:off x="3087924" y="1724884"/>
            <a:ext cx="5890420" cy="1991852"/>
          </a:xfrm>
          <a:prstGeom prst="rect">
            <a:avLst/>
          </a:prstGeom>
        </p:spPr>
      </p:pic>
      <p:sp>
        <p:nvSpPr>
          <p:cNvPr id="10" name="Title 1">
            <a:extLst>
              <a:ext uri="{FF2B5EF4-FFF2-40B4-BE49-F238E27FC236}">
                <a16:creationId xmlns:a16="http://schemas.microsoft.com/office/drawing/2014/main" id="{9987D879-770B-41CA-8866-6BCA2050D6E6}"/>
              </a:ext>
            </a:extLst>
          </p:cNvPr>
          <p:cNvSpPr>
            <a:spLocks noGrp="1"/>
          </p:cNvSpPr>
          <p:nvPr>
            <p:ph type="ctrTitle"/>
          </p:nvPr>
        </p:nvSpPr>
        <p:spPr>
          <a:xfrm>
            <a:off x="2135086" y="996911"/>
            <a:ext cx="7554686" cy="678445"/>
          </a:xfrm>
        </p:spPr>
        <p:txBody>
          <a:bodyPr/>
          <a:lstStyle/>
          <a:p>
            <a:pPr algn="ctr"/>
            <a:r>
              <a:rPr lang="en-GB"/>
              <a:t>Submitting Energy theft Files </a:t>
            </a:r>
            <a:r>
              <a:rPr lang="en-GB">
                <a:solidFill>
                  <a:srgbClr val="93BDB5"/>
                </a:solidFill>
              </a:rPr>
              <a:t>3/4</a:t>
            </a:r>
          </a:p>
        </p:txBody>
      </p:sp>
      <p:pic>
        <p:nvPicPr>
          <p:cNvPr id="23" name="Picture 22">
            <a:hlinkClick r:id="" action="ppaction://hlinkshowjump?jump=nextslide"/>
            <a:extLst>
              <a:ext uri="{FF2B5EF4-FFF2-40B4-BE49-F238E27FC236}">
                <a16:creationId xmlns:a16="http://schemas.microsoft.com/office/drawing/2014/main" id="{F09BBE4F-E713-4732-8FBD-8B5B8C42042D}"/>
              </a:ext>
            </a:extLst>
          </p:cNvPr>
          <p:cNvPicPr>
            <a:picLocks noChangeAspect="1"/>
          </p:cNvPicPr>
          <p:nvPr/>
        </p:nvPicPr>
        <p:blipFill>
          <a:blip r:embed="rId4"/>
          <a:stretch>
            <a:fillRect/>
          </a:stretch>
        </p:blipFill>
        <p:spPr>
          <a:xfrm>
            <a:off x="11127525" y="305316"/>
            <a:ext cx="704850" cy="447675"/>
          </a:xfrm>
          <a:prstGeom prst="rect">
            <a:avLst/>
          </a:prstGeom>
        </p:spPr>
      </p:pic>
      <p:pic>
        <p:nvPicPr>
          <p:cNvPr id="24" name="Picture 23">
            <a:hlinkClick r:id="" action="ppaction://hlinkshowjump?jump=previousslide"/>
            <a:extLst>
              <a:ext uri="{FF2B5EF4-FFF2-40B4-BE49-F238E27FC236}">
                <a16:creationId xmlns:a16="http://schemas.microsoft.com/office/drawing/2014/main" id="{89204E46-B200-4CD0-B0D3-66239F73D74B}"/>
              </a:ext>
            </a:extLst>
          </p:cNvPr>
          <p:cNvPicPr>
            <a:picLocks noChangeAspect="1"/>
          </p:cNvPicPr>
          <p:nvPr/>
        </p:nvPicPr>
        <p:blipFill>
          <a:blip r:embed="rId5"/>
          <a:stretch>
            <a:fillRect/>
          </a:stretch>
        </p:blipFill>
        <p:spPr>
          <a:xfrm>
            <a:off x="5041765" y="305316"/>
            <a:ext cx="676275" cy="533400"/>
          </a:xfrm>
          <a:prstGeom prst="rect">
            <a:avLst/>
          </a:prstGeom>
        </p:spPr>
      </p:pic>
      <p:sp>
        <p:nvSpPr>
          <p:cNvPr id="27" name="TextBox 26">
            <a:extLst>
              <a:ext uri="{FF2B5EF4-FFF2-40B4-BE49-F238E27FC236}">
                <a16:creationId xmlns:a16="http://schemas.microsoft.com/office/drawing/2014/main" id="{97FBFDBB-A853-4BCB-85B3-5E70B9B92D81}"/>
              </a:ext>
            </a:extLst>
          </p:cNvPr>
          <p:cNvSpPr txBox="1"/>
          <p:nvPr/>
        </p:nvSpPr>
        <p:spPr>
          <a:xfrm>
            <a:off x="9689772" y="3192952"/>
            <a:ext cx="2519359" cy="1169551"/>
          </a:xfrm>
          <a:prstGeom prst="rect">
            <a:avLst/>
          </a:prstGeom>
          <a:noFill/>
        </p:spPr>
        <p:txBody>
          <a:bodyPr wrap="square" rtlCol="0">
            <a:spAutoFit/>
          </a:bodyPr>
          <a:lstStyle/>
          <a:p>
            <a:r>
              <a:rPr lang="en-GB" sz="1400">
                <a:latin typeface="Roboto Slab regular"/>
                <a:cs typeface="Times New Roman" panose="02020603050405020304" pitchFamily="18" charset="0"/>
              </a:rPr>
              <a:t>Select the date of your submission and enter the name of the organisation on behalf of whom you are submitting the files </a:t>
            </a:r>
          </a:p>
        </p:txBody>
      </p:sp>
      <p:pic>
        <p:nvPicPr>
          <p:cNvPr id="29" name="Picture 28">
            <a:extLst>
              <a:ext uri="{FF2B5EF4-FFF2-40B4-BE49-F238E27FC236}">
                <a16:creationId xmlns:a16="http://schemas.microsoft.com/office/drawing/2014/main" id="{4828FAC9-1EF1-41D8-9175-8D520752AEF7}"/>
              </a:ext>
            </a:extLst>
          </p:cNvPr>
          <p:cNvPicPr>
            <a:picLocks noChangeAspect="1"/>
          </p:cNvPicPr>
          <p:nvPr/>
        </p:nvPicPr>
        <p:blipFill>
          <a:blip r:embed="rId6"/>
          <a:stretch>
            <a:fillRect/>
          </a:stretch>
        </p:blipFill>
        <p:spPr>
          <a:xfrm>
            <a:off x="5645388" y="3781945"/>
            <a:ext cx="542925" cy="323850"/>
          </a:xfrm>
          <a:prstGeom prst="rect">
            <a:avLst/>
          </a:prstGeom>
        </p:spPr>
      </p:pic>
      <p:sp>
        <p:nvSpPr>
          <p:cNvPr id="30" name="Oval 29">
            <a:extLst>
              <a:ext uri="{FF2B5EF4-FFF2-40B4-BE49-F238E27FC236}">
                <a16:creationId xmlns:a16="http://schemas.microsoft.com/office/drawing/2014/main" id="{104EEC4B-975B-45B3-98DA-C7FF1C86B35D}"/>
              </a:ext>
            </a:extLst>
          </p:cNvPr>
          <p:cNvSpPr/>
          <p:nvPr/>
        </p:nvSpPr>
        <p:spPr>
          <a:xfrm>
            <a:off x="4067054" y="5436423"/>
            <a:ext cx="953758" cy="54960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12A483B5-A0B0-40F0-8E3C-2D37C92044D6}"/>
              </a:ext>
            </a:extLst>
          </p:cNvPr>
          <p:cNvPicPr>
            <a:picLocks noChangeAspect="1"/>
          </p:cNvPicPr>
          <p:nvPr/>
        </p:nvPicPr>
        <p:blipFill rotWithShape="1">
          <a:blip r:embed="rId7"/>
          <a:srcRect r="5961" b="1387"/>
          <a:stretch/>
        </p:blipFill>
        <p:spPr>
          <a:xfrm>
            <a:off x="1" y="1"/>
            <a:ext cx="2355742" cy="6509288"/>
          </a:xfrm>
          <a:prstGeom prst="rect">
            <a:avLst/>
          </a:prstGeom>
        </p:spPr>
      </p:pic>
      <p:pic>
        <p:nvPicPr>
          <p:cNvPr id="14" name="Picture 13">
            <a:hlinkClick r:id="rId8" action="ppaction://hlinksldjump"/>
            <a:extLst>
              <a:ext uri="{FF2B5EF4-FFF2-40B4-BE49-F238E27FC236}">
                <a16:creationId xmlns:a16="http://schemas.microsoft.com/office/drawing/2014/main" id="{AC77368B-472F-453A-B7B0-BD31A32AEA76}"/>
              </a:ext>
            </a:extLst>
          </p:cNvPr>
          <p:cNvPicPr>
            <a:picLocks noChangeAspect="1"/>
          </p:cNvPicPr>
          <p:nvPr/>
        </p:nvPicPr>
        <p:blipFill>
          <a:blip r:embed="rId9"/>
          <a:stretch>
            <a:fillRect/>
          </a:stretch>
        </p:blipFill>
        <p:spPr>
          <a:xfrm>
            <a:off x="3917185" y="322134"/>
            <a:ext cx="485775" cy="477679"/>
          </a:xfrm>
          <a:prstGeom prst="rect">
            <a:avLst/>
          </a:prstGeom>
        </p:spPr>
      </p:pic>
      <p:pic>
        <p:nvPicPr>
          <p:cNvPr id="15" name="Picture 14">
            <a:hlinkClick r:id="rId10"/>
            <a:extLst>
              <a:ext uri="{FF2B5EF4-FFF2-40B4-BE49-F238E27FC236}">
                <a16:creationId xmlns:a16="http://schemas.microsoft.com/office/drawing/2014/main" id="{0A6F14D8-2DD7-4320-B76F-B9C9E12BDCFC}"/>
              </a:ext>
            </a:extLst>
          </p:cNvPr>
          <p:cNvPicPr>
            <a:picLocks noChangeAspect="1"/>
          </p:cNvPicPr>
          <p:nvPr/>
        </p:nvPicPr>
        <p:blipFill>
          <a:blip r:embed="rId11"/>
          <a:stretch>
            <a:fillRect/>
          </a:stretch>
        </p:blipFill>
        <p:spPr>
          <a:xfrm>
            <a:off x="4453970" y="323563"/>
            <a:ext cx="485775" cy="476250"/>
          </a:xfrm>
          <a:prstGeom prst="rect">
            <a:avLst/>
          </a:prstGeom>
        </p:spPr>
      </p:pic>
    </p:spTree>
    <p:extLst>
      <p:ext uri="{BB962C8B-B14F-4D97-AF65-F5344CB8AC3E}">
        <p14:creationId xmlns:p14="http://schemas.microsoft.com/office/powerpoint/2010/main" val="206684956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F2996D73-686F-4FF4-BAAE-462E67647686}"/>
              </a:ext>
            </a:extLst>
          </p:cNvPr>
          <p:cNvSpPr txBox="1"/>
          <p:nvPr/>
        </p:nvSpPr>
        <p:spPr>
          <a:xfrm>
            <a:off x="2557641" y="1632793"/>
            <a:ext cx="7554685" cy="5078313"/>
          </a:xfrm>
          <a:prstGeom prst="rect">
            <a:avLst/>
          </a:prstGeom>
          <a:solidFill>
            <a:srgbClr val="93BDB5"/>
          </a:solidFill>
        </p:spPr>
        <p:txBody>
          <a:bodyPr wrap="square" rtlCol="0">
            <a:spAutoFit/>
          </a:bodyPr>
          <a:lstStyle/>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p:txBody>
      </p:sp>
      <p:pic>
        <p:nvPicPr>
          <p:cNvPr id="5" name="Picture 4">
            <a:extLst>
              <a:ext uri="{FF2B5EF4-FFF2-40B4-BE49-F238E27FC236}">
                <a16:creationId xmlns:a16="http://schemas.microsoft.com/office/drawing/2014/main" id="{6E6F75B4-7024-49CF-94A0-683EE03AA5A4}"/>
              </a:ext>
            </a:extLst>
          </p:cNvPr>
          <p:cNvPicPr>
            <a:picLocks noChangeAspect="1"/>
          </p:cNvPicPr>
          <p:nvPr/>
        </p:nvPicPr>
        <p:blipFill rotWithShape="1">
          <a:blip r:embed="rId2"/>
          <a:srcRect l="4218" t="67361" r="2813" b="4444"/>
          <a:stretch/>
        </p:blipFill>
        <p:spPr>
          <a:xfrm>
            <a:off x="3544159" y="4495800"/>
            <a:ext cx="5667376" cy="1933576"/>
          </a:xfrm>
          <a:prstGeom prst="rect">
            <a:avLst/>
          </a:prstGeom>
        </p:spPr>
      </p:pic>
      <p:sp>
        <p:nvSpPr>
          <p:cNvPr id="10" name="Title 1">
            <a:extLst>
              <a:ext uri="{FF2B5EF4-FFF2-40B4-BE49-F238E27FC236}">
                <a16:creationId xmlns:a16="http://schemas.microsoft.com/office/drawing/2014/main" id="{9987D879-770B-41CA-8866-6BCA2050D6E6}"/>
              </a:ext>
            </a:extLst>
          </p:cNvPr>
          <p:cNvSpPr>
            <a:spLocks noGrp="1"/>
          </p:cNvSpPr>
          <p:nvPr>
            <p:ph type="ctrTitle"/>
          </p:nvPr>
        </p:nvSpPr>
        <p:spPr>
          <a:xfrm>
            <a:off x="2318657" y="1156165"/>
            <a:ext cx="7554686" cy="678445"/>
          </a:xfrm>
        </p:spPr>
        <p:txBody>
          <a:bodyPr/>
          <a:lstStyle/>
          <a:p>
            <a:pPr algn="ctr"/>
            <a:r>
              <a:rPr lang="en-GB"/>
              <a:t>Submitting Energy theft Files </a:t>
            </a:r>
            <a:r>
              <a:rPr lang="en-GB">
                <a:solidFill>
                  <a:srgbClr val="93BDB5"/>
                </a:solidFill>
              </a:rPr>
              <a:t>4/4</a:t>
            </a:r>
          </a:p>
        </p:txBody>
      </p:sp>
      <p:pic>
        <p:nvPicPr>
          <p:cNvPr id="2" name="Picture 1">
            <a:extLst>
              <a:ext uri="{FF2B5EF4-FFF2-40B4-BE49-F238E27FC236}">
                <a16:creationId xmlns:a16="http://schemas.microsoft.com/office/drawing/2014/main" id="{60C0F54F-487C-40A1-9363-35364E99CD60}"/>
              </a:ext>
            </a:extLst>
          </p:cNvPr>
          <p:cNvPicPr>
            <a:picLocks noChangeAspect="1"/>
          </p:cNvPicPr>
          <p:nvPr/>
        </p:nvPicPr>
        <p:blipFill rotWithShape="1">
          <a:blip r:embed="rId3"/>
          <a:srcRect l="5312" t="63889" r="3125" b="3472"/>
          <a:stretch/>
        </p:blipFill>
        <p:spPr>
          <a:xfrm>
            <a:off x="3544159" y="1884068"/>
            <a:ext cx="5581650" cy="2238375"/>
          </a:xfrm>
          <a:prstGeom prst="rect">
            <a:avLst/>
          </a:prstGeom>
        </p:spPr>
      </p:pic>
      <p:pic>
        <p:nvPicPr>
          <p:cNvPr id="25" name="Picture 24">
            <a:hlinkClick r:id="" action="ppaction://hlinkshowjump?jump=nextslide"/>
            <a:extLst>
              <a:ext uri="{FF2B5EF4-FFF2-40B4-BE49-F238E27FC236}">
                <a16:creationId xmlns:a16="http://schemas.microsoft.com/office/drawing/2014/main" id="{7DB1E7D7-976E-4AED-988D-5951B941BF06}"/>
              </a:ext>
            </a:extLst>
          </p:cNvPr>
          <p:cNvPicPr>
            <a:picLocks noChangeAspect="1"/>
          </p:cNvPicPr>
          <p:nvPr/>
        </p:nvPicPr>
        <p:blipFill>
          <a:blip r:embed="rId4"/>
          <a:stretch>
            <a:fillRect/>
          </a:stretch>
        </p:blipFill>
        <p:spPr>
          <a:xfrm>
            <a:off x="11127525" y="305316"/>
            <a:ext cx="704850" cy="447675"/>
          </a:xfrm>
          <a:prstGeom prst="rect">
            <a:avLst/>
          </a:prstGeom>
        </p:spPr>
      </p:pic>
      <p:pic>
        <p:nvPicPr>
          <p:cNvPr id="26" name="Picture 25">
            <a:hlinkClick r:id="" action="ppaction://hlinkshowjump?jump=previousslide"/>
            <a:extLst>
              <a:ext uri="{FF2B5EF4-FFF2-40B4-BE49-F238E27FC236}">
                <a16:creationId xmlns:a16="http://schemas.microsoft.com/office/drawing/2014/main" id="{8A8850A2-8B9B-4C7A-89B0-B164D687F268}"/>
              </a:ext>
            </a:extLst>
          </p:cNvPr>
          <p:cNvPicPr>
            <a:picLocks noChangeAspect="1"/>
          </p:cNvPicPr>
          <p:nvPr/>
        </p:nvPicPr>
        <p:blipFill>
          <a:blip r:embed="rId5"/>
          <a:stretch>
            <a:fillRect/>
          </a:stretch>
        </p:blipFill>
        <p:spPr>
          <a:xfrm>
            <a:off x="5041765" y="305316"/>
            <a:ext cx="676275" cy="533400"/>
          </a:xfrm>
          <a:prstGeom prst="rect">
            <a:avLst/>
          </a:prstGeom>
        </p:spPr>
      </p:pic>
      <p:sp>
        <p:nvSpPr>
          <p:cNvPr id="3" name="TextBox 2">
            <a:extLst>
              <a:ext uri="{FF2B5EF4-FFF2-40B4-BE49-F238E27FC236}">
                <a16:creationId xmlns:a16="http://schemas.microsoft.com/office/drawing/2014/main" id="{B6AE4D27-AEB1-4FB8-9F47-EFCE936F2DA6}"/>
              </a:ext>
            </a:extLst>
          </p:cNvPr>
          <p:cNvSpPr txBox="1"/>
          <p:nvPr/>
        </p:nvSpPr>
        <p:spPr>
          <a:xfrm>
            <a:off x="10225604" y="3460723"/>
            <a:ext cx="1803841" cy="1323439"/>
          </a:xfrm>
          <a:prstGeom prst="rect">
            <a:avLst/>
          </a:prstGeom>
          <a:noFill/>
        </p:spPr>
        <p:txBody>
          <a:bodyPr wrap="square" rtlCol="0">
            <a:spAutoFit/>
          </a:bodyPr>
          <a:lstStyle/>
          <a:p>
            <a:r>
              <a:rPr lang="en-GB" sz="1600">
                <a:latin typeface="Roboto Slab regular"/>
                <a:cs typeface="Times New Roman" panose="02020603050405020304" pitchFamily="18" charset="0"/>
              </a:rPr>
              <a:t>Finally click Select a File, upload the desired file and click submit.</a:t>
            </a:r>
          </a:p>
        </p:txBody>
      </p:sp>
      <p:pic>
        <p:nvPicPr>
          <p:cNvPr id="29" name="Picture 28">
            <a:extLst>
              <a:ext uri="{FF2B5EF4-FFF2-40B4-BE49-F238E27FC236}">
                <a16:creationId xmlns:a16="http://schemas.microsoft.com/office/drawing/2014/main" id="{E07293B6-9FCF-40C7-8859-C9425E58A40C}"/>
              </a:ext>
            </a:extLst>
          </p:cNvPr>
          <p:cNvPicPr>
            <a:picLocks noChangeAspect="1"/>
          </p:cNvPicPr>
          <p:nvPr/>
        </p:nvPicPr>
        <p:blipFill>
          <a:blip r:embed="rId6"/>
          <a:stretch>
            <a:fillRect/>
          </a:stretch>
        </p:blipFill>
        <p:spPr>
          <a:xfrm>
            <a:off x="5905394" y="4171950"/>
            <a:ext cx="542925" cy="323850"/>
          </a:xfrm>
          <a:prstGeom prst="rect">
            <a:avLst/>
          </a:prstGeom>
        </p:spPr>
      </p:pic>
      <p:pic>
        <p:nvPicPr>
          <p:cNvPr id="11" name="Picture 10">
            <a:extLst>
              <a:ext uri="{FF2B5EF4-FFF2-40B4-BE49-F238E27FC236}">
                <a16:creationId xmlns:a16="http://schemas.microsoft.com/office/drawing/2014/main" id="{07239905-B5F9-4E06-BF4C-4EEB1F082F7B}"/>
              </a:ext>
            </a:extLst>
          </p:cNvPr>
          <p:cNvPicPr>
            <a:picLocks noChangeAspect="1"/>
          </p:cNvPicPr>
          <p:nvPr/>
        </p:nvPicPr>
        <p:blipFill rotWithShape="1">
          <a:blip r:embed="rId7"/>
          <a:srcRect r="5961" b="1387"/>
          <a:stretch/>
        </p:blipFill>
        <p:spPr>
          <a:xfrm>
            <a:off x="1" y="1"/>
            <a:ext cx="2355742" cy="6509288"/>
          </a:xfrm>
          <a:prstGeom prst="rect">
            <a:avLst/>
          </a:prstGeom>
        </p:spPr>
      </p:pic>
      <p:pic>
        <p:nvPicPr>
          <p:cNvPr id="13" name="Picture 12">
            <a:hlinkClick r:id="rId8" action="ppaction://hlinksldjump"/>
            <a:extLst>
              <a:ext uri="{FF2B5EF4-FFF2-40B4-BE49-F238E27FC236}">
                <a16:creationId xmlns:a16="http://schemas.microsoft.com/office/drawing/2014/main" id="{E635B72E-71F4-4E76-8B40-B31321601A1B}"/>
              </a:ext>
            </a:extLst>
          </p:cNvPr>
          <p:cNvPicPr>
            <a:picLocks noChangeAspect="1"/>
          </p:cNvPicPr>
          <p:nvPr/>
        </p:nvPicPr>
        <p:blipFill>
          <a:blip r:embed="rId9"/>
          <a:stretch>
            <a:fillRect/>
          </a:stretch>
        </p:blipFill>
        <p:spPr>
          <a:xfrm>
            <a:off x="3917185" y="322134"/>
            <a:ext cx="485775" cy="477679"/>
          </a:xfrm>
          <a:prstGeom prst="rect">
            <a:avLst/>
          </a:prstGeom>
        </p:spPr>
      </p:pic>
      <p:pic>
        <p:nvPicPr>
          <p:cNvPr id="14" name="Picture 13">
            <a:hlinkClick r:id="rId10"/>
            <a:extLst>
              <a:ext uri="{FF2B5EF4-FFF2-40B4-BE49-F238E27FC236}">
                <a16:creationId xmlns:a16="http://schemas.microsoft.com/office/drawing/2014/main" id="{92820FDF-B8B9-446C-834D-CDD2F3703C02}"/>
              </a:ext>
            </a:extLst>
          </p:cNvPr>
          <p:cNvPicPr>
            <a:picLocks noChangeAspect="1"/>
          </p:cNvPicPr>
          <p:nvPr/>
        </p:nvPicPr>
        <p:blipFill>
          <a:blip r:embed="rId11"/>
          <a:stretch>
            <a:fillRect/>
          </a:stretch>
        </p:blipFill>
        <p:spPr>
          <a:xfrm>
            <a:off x="4453970" y="323563"/>
            <a:ext cx="485775" cy="476250"/>
          </a:xfrm>
          <a:prstGeom prst="rect">
            <a:avLst/>
          </a:prstGeom>
        </p:spPr>
      </p:pic>
    </p:spTree>
    <p:extLst>
      <p:ext uri="{BB962C8B-B14F-4D97-AF65-F5344CB8AC3E}">
        <p14:creationId xmlns:p14="http://schemas.microsoft.com/office/powerpoint/2010/main" val="859046229"/>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38">
            <a:extLst>
              <a:ext uri="{FF2B5EF4-FFF2-40B4-BE49-F238E27FC236}">
                <a16:creationId xmlns:a16="http://schemas.microsoft.com/office/drawing/2014/main" id="{E596BEE2-91FD-43B7-9776-F63E0BA2443E}"/>
              </a:ext>
            </a:extLst>
          </p:cNvPr>
          <p:cNvSpPr/>
          <p:nvPr/>
        </p:nvSpPr>
        <p:spPr bwMode="gray">
          <a:xfrm>
            <a:off x="4738524" y="1972330"/>
            <a:ext cx="3695340" cy="4000563"/>
          </a:xfrm>
          <a:prstGeom prst="rect">
            <a:avLst/>
          </a:prstGeom>
          <a:solidFill>
            <a:srgbClr val="93BDB5"/>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24460" tIns="0" rIns="124460" bIns="0" numCol="1" spcCol="0" rtlCol="0" fromWordArt="0" anchor="b" anchorCtr="0" forceAA="0" compatLnSpc="1">
            <a:prstTxWarp prst="textNoShape">
              <a:avLst/>
            </a:prstTxWarp>
            <a:noAutofit/>
          </a:bodyPr>
          <a:lstStyle/>
          <a:p>
            <a:pPr algn="ctr">
              <a:lnSpc>
                <a:spcPct val="106000"/>
              </a:lnSpc>
              <a:buFont typeface="Wingdings 2" pitchFamily="18" charset="2"/>
              <a:buNone/>
            </a:pPr>
            <a:r>
              <a:rPr lang="en-GB" sz="2000" b="1">
                <a:cs typeface="Calibri" panose="020F0502020204030204" pitchFamily="34" charset="0"/>
              </a:rPr>
              <a:t>KEY CONTACT</a:t>
            </a:r>
          </a:p>
        </p:txBody>
      </p:sp>
      <p:sp>
        <p:nvSpPr>
          <p:cNvPr id="16" name="Rounded Rectangle 138">
            <a:extLst>
              <a:ext uri="{FF2B5EF4-FFF2-40B4-BE49-F238E27FC236}">
                <a16:creationId xmlns:a16="http://schemas.microsoft.com/office/drawing/2014/main" id="{0963FE13-2569-4A09-BCF7-61DD764CA218}"/>
              </a:ext>
            </a:extLst>
          </p:cNvPr>
          <p:cNvSpPr/>
          <p:nvPr/>
        </p:nvSpPr>
        <p:spPr bwMode="gray">
          <a:xfrm>
            <a:off x="736170" y="1973481"/>
            <a:ext cx="3695339" cy="4000564"/>
          </a:xfrm>
          <a:prstGeom prst="rect">
            <a:avLst/>
          </a:prstGeom>
          <a:solidFill>
            <a:srgbClr val="6BAEA2"/>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24460" tIns="0" rIns="124460" bIns="0" numCol="1" spcCol="0" rtlCol="0" fromWordArt="0" anchor="b" anchorCtr="0" forceAA="0" compatLnSpc="1">
            <a:prstTxWarp prst="textNoShape">
              <a:avLst/>
            </a:prstTxWarp>
            <a:noAutofit/>
          </a:bodyPr>
          <a:lstStyle/>
          <a:p>
            <a:pPr algn="ctr">
              <a:lnSpc>
                <a:spcPct val="106000"/>
              </a:lnSpc>
            </a:pPr>
            <a:endParaRPr lang="en-GB" sz="2000" b="1"/>
          </a:p>
          <a:p>
            <a:pPr algn="ctr">
              <a:lnSpc>
                <a:spcPct val="106000"/>
              </a:lnSpc>
              <a:buFont typeface="Wingdings 2" pitchFamily="18" charset="2"/>
              <a:buNone/>
            </a:pPr>
            <a:r>
              <a:rPr lang="en-GB" sz="2000" b="1">
                <a:cs typeface="Calibri" panose="020F0502020204030204" pitchFamily="34" charset="0"/>
              </a:rPr>
              <a:t>KEY CONTACT</a:t>
            </a:r>
            <a:endParaRPr lang="en-GB">
              <a:cs typeface="Calibri" panose="020F0502020204030204" pitchFamily="34" charset="0"/>
            </a:endParaRPr>
          </a:p>
        </p:txBody>
      </p:sp>
      <p:sp>
        <p:nvSpPr>
          <p:cNvPr id="2" name="Title 1">
            <a:extLst>
              <a:ext uri="{FF2B5EF4-FFF2-40B4-BE49-F238E27FC236}">
                <a16:creationId xmlns:a16="http://schemas.microsoft.com/office/drawing/2014/main" id="{A6FD5922-6B69-4D94-AB00-69A489BF61F6}"/>
              </a:ext>
            </a:extLst>
          </p:cNvPr>
          <p:cNvSpPr>
            <a:spLocks noGrp="1"/>
          </p:cNvSpPr>
          <p:nvPr>
            <p:ph type="ctrTitle"/>
          </p:nvPr>
        </p:nvSpPr>
        <p:spPr>
          <a:xfrm>
            <a:off x="2537430" y="1084003"/>
            <a:ext cx="5008670" cy="678445"/>
          </a:xfrm>
        </p:spPr>
        <p:txBody>
          <a:bodyPr/>
          <a:lstStyle/>
          <a:p>
            <a:r>
              <a:rPr lang="en-GB">
                <a:latin typeface="+mj-lt"/>
              </a:rPr>
              <a:t>Further areas of Support </a:t>
            </a:r>
          </a:p>
        </p:txBody>
      </p:sp>
      <p:sp>
        <p:nvSpPr>
          <p:cNvPr id="5" name="Rounded Rectangle 40">
            <a:extLst>
              <a:ext uri="{FF2B5EF4-FFF2-40B4-BE49-F238E27FC236}">
                <a16:creationId xmlns:a16="http://schemas.microsoft.com/office/drawing/2014/main" id="{C1D133CE-BCC4-4CD8-8F19-195722E41628}"/>
              </a:ext>
            </a:extLst>
          </p:cNvPr>
          <p:cNvSpPr/>
          <p:nvPr/>
        </p:nvSpPr>
        <p:spPr bwMode="gray">
          <a:xfrm>
            <a:off x="2312005" y="2146249"/>
            <a:ext cx="1939692" cy="763194"/>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4460" tIns="124460" rIns="124460" bIns="124460" numCol="1" spcCol="0" rtlCol="0" fromWordArt="0" anchor="ctr" anchorCtr="0" forceAA="0" compatLnSpc="1">
            <a:prstTxWarp prst="textNoShape">
              <a:avLst/>
            </a:prstTxWarp>
            <a:noAutofit/>
          </a:bodyPr>
          <a:lstStyle/>
          <a:p>
            <a:pPr algn="ctr">
              <a:lnSpc>
                <a:spcPct val="106000"/>
              </a:lnSpc>
              <a:buFont typeface="Wingdings 2" pitchFamily="18" charset="2"/>
              <a:buNone/>
            </a:pPr>
            <a:r>
              <a:rPr lang="en-GB" sz="1200" b="1">
                <a:latin typeface="Roboto Slab regular"/>
                <a:cs typeface="Times New Roman" panose="02020603050405020304" pitchFamily="18" charset="0"/>
              </a:rPr>
              <a:t>Rebecca Mottram </a:t>
            </a:r>
          </a:p>
          <a:p>
            <a:pPr algn="ctr">
              <a:lnSpc>
                <a:spcPct val="106000"/>
              </a:lnSpc>
            </a:pPr>
            <a:r>
              <a:rPr lang="en-GB" sz="1200" b="1">
                <a:latin typeface="Roboto Slab regular"/>
                <a:cs typeface="Times New Roman" panose="02020603050405020304" pitchFamily="18" charset="0"/>
              </a:rPr>
              <a:t>Industry Stakeholder and Governance Lead / PAB Secretary</a:t>
            </a:r>
          </a:p>
        </p:txBody>
      </p:sp>
      <p:sp>
        <p:nvSpPr>
          <p:cNvPr id="12" name="Subtitle 2">
            <a:extLst>
              <a:ext uri="{FF2B5EF4-FFF2-40B4-BE49-F238E27FC236}">
                <a16:creationId xmlns:a16="http://schemas.microsoft.com/office/drawing/2014/main" id="{2107216B-FE55-424A-97C0-E801AFACDD94}"/>
              </a:ext>
            </a:extLst>
          </p:cNvPr>
          <p:cNvSpPr>
            <a:spLocks noGrp="1"/>
          </p:cNvSpPr>
          <p:nvPr>
            <p:ph type="subTitle" idx="1"/>
          </p:nvPr>
        </p:nvSpPr>
        <p:spPr>
          <a:xfrm>
            <a:off x="2541445" y="1406421"/>
            <a:ext cx="6521784" cy="472844"/>
          </a:xfrm>
        </p:spPr>
        <p:txBody>
          <a:bodyPr>
            <a:noAutofit/>
          </a:bodyPr>
          <a:lstStyle/>
          <a:p>
            <a:r>
              <a:rPr lang="en-GB" sz="1400">
                <a:latin typeface="Roboto Slab regular"/>
                <a:cs typeface="Times New Roman" panose="02020603050405020304" pitchFamily="18" charset="0"/>
              </a:rPr>
              <a:t>The Code Manager also provides further support to the industry.</a:t>
            </a:r>
          </a:p>
        </p:txBody>
      </p:sp>
      <p:sp>
        <p:nvSpPr>
          <p:cNvPr id="17" name="Rounded Rectangle 40">
            <a:extLst>
              <a:ext uri="{FF2B5EF4-FFF2-40B4-BE49-F238E27FC236}">
                <a16:creationId xmlns:a16="http://schemas.microsoft.com/office/drawing/2014/main" id="{6108C6A4-ED43-46EA-BBF2-9F6820B2B5E0}"/>
              </a:ext>
            </a:extLst>
          </p:cNvPr>
          <p:cNvSpPr/>
          <p:nvPr/>
        </p:nvSpPr>
        <p:spPr bwMode="gray">
          <a:xfrm>
            <a:off x="6418495" y="2144442"/>
            <a:ext cx="1904400" cy="76500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24460" tIns="124460" rIns="124460" bIns="124460" numCol="1" spcCol="0" rtlCol="0" fromWordArt="0" anchor="ctr" anchorCtr="0" forceAA="0" compatLnSpc="1">
            <a:prstTxWarp prst="textNoShape">
              <a:avLst/>
            </a:prstTxWarp>
            <a:noAutofit/>
          </a:bodyPr>
          <a:lstStyle/>
          <a:p>
            <a:pPr algn="ctr">
              <a:lnSpc>
                <a:spcPct val="106000"/>
              </a:lnSpc>
            </a:pPr>
            <a:r>
              <a:rPr lang="en-GB" sz="1200" b="1">
                <a:latin typeface="Roboto Slab regular"/>
                <a:cs typeface="Times New Roman" panose="02020603050405020304" pitchFamily="18" charset="0"/>
              </a:rPr>
              <a:t>Anton Moden</a:t>
            </a:r>
          </a:p>
          <a:p>
            <a:pPr algn="ctr">
              <a:lnSpc>
                <a:spcPct val="106000"/>
              </a:lnSpc>
            </a:pPr>
            <a:r>
              <a:rPr lang="en-GB" sz="1200" b="1">
                <a:latin typeface="Roboto Slab regular"/>
                <a:cs typeface="Times New Roman" panose="02020603050405020304" pitchFamily="18" charset="0"/>
              </a:rPr>
              <a:t>Assurance Lead</a:t>
            </a:r>
          </a:p>
        </p:txBody>
      </p:sp>
      <p:sp>
        <p:nvSpPr>
          <p:cNvPr id="3" name="Rectangle 2">
            <a:extLst>
              <a:ext uri="{FF2B5EF4-FFF2-40B4-BE49-F238E27FC236}">
                <a16:creationId xmlns:a16="http://schemas.microsoft.com/office/drawing/2014/main" id="{14DE8895-87E0-435D-BB31-9C53A98511E4}"/>
              </a:ext>
            </a:extLst>
          </p:cNvPr>
          <p:cNvSpPr/>
          <p:nvPr/>
        </p:nvSpPr>
        <p:spPr>
          <a:xfrm>
            <a:off x="701473" y="6228453"/>
            <a:ext cx="11347090" cy="307777"/>
          </a:xfrm>
          <a:prstGeom prst="rect">
            <a:avLst/>
          </a:prstGeom>
        </p:spPr>
        <p:txBody>
          <a:bodyPr wrap="square">
            <a:spAutoFit/>
          </a:bodyPr>
          <a:lstStyle/>
          <a:p>
            <a:r>
              <a:rPr lang="en-GB" sz="1400">
                <a:latin typeface="Roboto Slab regular"/>
                <a:cs typeface="Times New Roman" panose="02020603050405020304" pitchFamily="18" charset="0"/>
              </a:rPr>
              <a:t>If you have any feedback on this User Guide, please contact </a:t>
            </a:r>
            <a:r>
              <a:rPr lang="en-GB" sz="1400" u="sng" dirty="0">
                <a:solidFill>
                  <a:srgbClr val="4D8934"/>
                </a:solidFill>
                <a:latin typeface="Roboto Slab regular"/>
                <a:cs typeface="Times New Roman" panose="02020603050405020304" pitchFamily="18" charset="0"/>
              </a:rPr>
              <a:t>performanceassurance@recmanager.co.uk </a:t>
            </a:r>
            <a:endParaRPr lang="en-GB" sz="1400" u="sng" dirty="0">
              <a:solidFill>
                <a:srgbClr val="4D8934"/>
              </a:solidFill>
              <a:latin typeface="Roboto Slab regular"/>
              <a:cs typeface="Times New Roman" panose="02020603050405020304" pitchFamily="18" charset="0"/>
              <a:hlinkClick r:id="rId2"/>
            </a:endParaRPr>
          </a:p>
        </p:txBody>
      </p:sp>
      <p:sp>
        <p:nvSpPr>
          <p:cNvPr id="11" name="TextBox 10">
            <a:extLst>
              <a:ext uri="{FF2B5EF4-FFF2-40B4-BE49-F238E27FC236}">
                <a16:creationId xmlns:a16="http://schemas.microsoft.com/office/drawing/2014/main" id="{EACCFFE7-7B32-432D-845E-E6F42027690B}"/>
              </a:ext>
            </a:extLst>
          </p:cNvPr>
          <p:cNvSpPr txBox="1"/>
          <p:nvPr/>
        </p:nvSpPr>
        <p:spPr>
          <a:xfrm>
            <a:off x="4872524" y="3430652"/>
            <a:ext cx="3307475" cy="1569660"/>
          </a:xfrm>
          <a:prstGeom prst="rect">
            <a:avLst/>
          </a:prstGeom>
          <a:noFill/>
        </p:spPr>
        <p:txBody>
          <a:bodyPr wrap="square" lIns="91440" tIns="45720" rIns="91440" bIns="45720" rtlCol="0" anchor="t">
            <a:spAutoFit/>
          </a:bodyPr>
          <a:lstStyle/>
          <a:p>
            <a:r>
              <a:rPr lang="en-GB" sz="1200">
                <a:solidFill>
                  <a:schemeClr val="bg2"/>
                </a:solidFill>
                <a:latin typeface="Roboto Slab regular"/>
                <a:cs typeface="Times New Roman" panose="02020603050405020304" pitchFamily="18" charset="0"/>
              </a:rPr>
              <a:t>Anton is the single point of contact bringing the work the analytics, regulatory and PAF specific workstreams together. He is a key contact for PAB related matters, and will focus on establishing relations with the PAB. He will also be the designated point of contact for escalations from any of the three workstreams. </a:t>
            </a:r>
            <a:endParaRPr lang="en-GB" sz="1200" b="1">
              <a:solidFill>
                <a:schemeClr val="bg2"/>
              </a:solidFill>
              <a:latin typeface="Roboto Slab regular"/>
              <a:cs typeface="Times New Roman" panose="02020603050405020304" pitchFamily="18" charset="0"/>
            </a:endParaRPr>
          </a:p>
        </p:txBody>
      </p:sp>
      <p:pic>
        <p:nvPicPr>
          <p:cNvPr id="18" name="Picture 17">
            <a:extLst>
              <a:ext uri="{FF2B5EF4-FFF2-40B4-BE49-F238E27FC236}">
                <a16:creationId xmlns:a16="http://schemas.microsoft.com/office/drawing/2014/main" id="{2FA2166E-CFFB-4FE1-9385-0D2F6940ABAD}"/>
              </a:ext>
            </a:extLst>
          </p:cNvPr>
          <p:cNvPicPr/>
          <p:nvPr/>
        </p:nvPicPr>
        <p:blipFill rotWithShape="1">
          <a:blip r:embed="rId3">
            <a:extLst>
              <a:ext uri="{28A0092B-C50C-407E-A947-70E740481C1C}">
                <a14:useLocalDpi xmlns:a14="http://schemas.microsoft.com/office/drawing/2010/main" val="0"/>
              </a:ext>
            </a:extLst>
          </a:blip>
          <a:srcRect l="22726" t="6302" r="24964" b="37568"/>
          <a:stretch/>
        </p:blipFill>
        <p:spPr bwMode="auto">
          <a:xfrm>
            <a:off x="4976782" y="2144442"/>
            <a:ext cx="1285206" cy="1019593"/>
          </a:xfrm>
          <a:prstGeom prst="rect">
            <a:avLst/>
          </a:prstGeom>
          <a:noFill/>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B549B32E-99C6-4E3F-A2B0-C21FB21A313C}"/>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1043185" y="2090074"/>
            <a:ext cx="1232535" cy="1160780"/>
          </a:xfrm>
          <a:prstGeom prst="rect">
            <a:avLst/>
          </a:prstGeom>
        </p:spPr>
      </p:pic>
      <p:sp>
        <p:nvSpPr>
          <p:cNvPr id="21" name="TextBox 20">
            <a:extLst>
              <a:ext uri="{FF2B5EF4-FFF2-40B4-BE49-F238E27FC236}">
                <a16:creationId xmlns:a16="http://schemas.microsoft.com/office/drawing/2014/main" id="{27CCA39B-F682-4417-B3BA-93D10DD7FEA0}"/>
              </a:ext>
            </a:extLst>
          </p:cNvPr>
          <p:cNvSpPr txBox="1"/>
          <p:nvPr/>
        </p:nvSpPr>
        <p:spPr>
          <a:xfrm>
            <a:off x="922433" y="3428449"/>
            <a:ext cx="3307475" cy="1754326"/>
          </a:xfrm>
          <a:prstGeom prst="rect">
            <a:avLst/>
          </a:prstGeom>
          <a:noFill/>
        </p:spPr>
        <p:txBody>
          <a:bodyPr wrap="square" lIns="91440" tIns="45720" rIns="91440" bIns="45720" rtlCol="0" anchor="t">
            <a:spAutoFit/>
          </a:bodyPr>
          <a:lstStyle/>
          <a:p>
            <a:r>
              <a:rPr lang="en-GB" sz="1200">
                <a:solidFill>
                  <a:schemeClr val="bg2"/>
                </a:solidFill>
                <a:latin typeface="Roboto Slab regular"/>
                <a:cs typeface="Times New Roman" panose="02020603050405020304" pitchFamily="18" charset="0"/>
              </a:rPr>
              <a:t>Rebecca's primary role is PAB Secretary and will be the single point of contact for the PAB. She is responsible for leading PAB processes and interactions, such as the Change Process, appeals and escalations, and Derogation and Sandbox applications. She will also be the RPA lead for industry stakeholder training and guidance.</a:t>
            </a:r>
            <a:endParaRPr lang="en-US" sz="1600">
              <a:solidFill>
                <a:schemeClr val="bg2"/>
              </a:solidFill>
              <a:latin typeface="Roboto Slab regular"/>
              <a:cs typeface="Times New Roman" panose="02020603050405020304" pitchFamily="18" charset="0"/>
            </a:endParaRPr>
          </a:p>
        </p:txBody>
      </p:sp>
      <p:pic>
        <p:nvPicPr>
          <p:cNvPr id="34" name="Picture 33">
            <a:hlinkClick r:id="" action="ppaction://hlinkshowjump?jump=previousslide"/>
            <a:extLst>
              <a:ext uri="{FF2B5EF4-FFF2-40B4-BE49-F238E27FC236}">
                <a16:creationId xmlns:a16="http://schemas.microsoft.com/office/drawing/2014/main" id="{00A0C213-C7D0-4640-B065-3281544ED3F7}"/>
              </a:ext>
            </a:extLst>
          </p:cNvPr>
          <p:cNvPicPr>
            <a:picLocks noChangeAspect="1"/>
          </p:cNvPicPr>
          <p:nvPr/>
        </p:nvPicPr>
        <p:blipFill>
          <a:blip r:embed="rId5"/>
          <a:stretch>
            <a:fillRect/>
          </a:stretch>
        </p:blipFill>
        <p:spPr>
          <a:xfrm>
            <a:off x="5041765" y="305316"/>
            <a:ext cx="676275" cy="533400"/>
          </a:xfrm>
          <a:prstGeom prst="rect">
            <a:avLst/>
          </a:prstGeom>
        </p:spPr>
      </p:pic>
      <p:pic>
        <p:nvPicPr>
          <p:cNvPr id="23" name="Picture 22">
            <a:hlinkClick r:id="rId6" action="ppaction://hlinksldjump"/>
            <a:extLst>
              <a:ext uri="{FF2B5EF4-FFF2-40B4-BE49-F238E27FC236}">
                <a16:creationId xmlns:a16="http://schemas.microsoft.com/office/drawing/2014/main" id="{F3271D92-A9DF-43A8-A5C6-FA8AF2A9FCB6}"/>
              </a:ext>
            </a:extLst>
          </p:cNvPr>
          <p:cNvPicPr>
            <a:picLocks noChangeAspect="1"/>
          </p:cNvPicPr>
          <p:nvPr/>
        </p:nvPicPr>
        <p:blipFill>
          <a:blip r:embed="rId7"/>
          <a:stretch>
            <a:fillRect/>
          </a:stretch>
        </p:blipFill>
        <p:spPr>
          <a:xfrm>
            <a:off x="3917185" y="322134"/>
            <a:ext cx="485775" cy="477679"/>
          </a:xfrm>
          <a:prstGeom prst="rect">
            <a:avLst/>
          </a:prstGeom>
        </p:spPr>
      </p:pic>
      <p:pic>
        <p:nvPicPr>
          <p:cNvPr id="25" name="Picture 24">
            <a:hlinkClick r:id="rId8"/>
            <a:extLst>
              <a:ext uri="{FF2B5EF4-FFF2-40B4-BE49-F238E27FC236}">
                <a16:creationId xmlns:a16="http://schemas.microsoft.com/office/drawing/2014/main" id="{F2B9714E-1985-4D49-8A88-913BF91264E3}"/>
              </a:ext>
            </a:extLst>
          </p:cNvPr>
          <p:cNvPicPr>
            <a:picLocks noChangeAspect="1"/>
          </p:cNvPicPr>
          <p:nvPr/>
        </p:nvPicPr>
        <p:blipFill>
          <a:blip r:embed="rId9"/>
          <a:stretch>
            <a:fillRect/>
          </a:stretch>
        </p:blipFill>
        <p:spPr>
          <a:xfrm>
            <a:off x="4453970" y="323563"/>
            <a:ext cx="485775" cy="476250"/>
          </a:xfrm>
          <a:prstGeom prst="rect">
            <a:avLst/>
          </a:prstGeom>
        </p:spPr>
      </p:pic>
      <p:sp>
        <p:nvSpPr>
          <p:cNvPr id="26" name="Rectangle: Rounded Corners 25">
            <a:extLst>
              <a:ext uri="{FF2B5EF4-FFF2-40B4-BE49-F238E27FC236}">
                <a16:creationId xmlns:a16="http://schemas.microsoft.com/office/drawing/2014/main" id="{29F7299D-460E-4B69-B1AE-EED648DB8741}"/>
              </a:ext>
            </a:extLst>
          </p:cNvPr>
          <p:cNvSpPr/>
          <p:nvPr/>
        </p:nvSpPr>
        <p:spPr>
          <a:xfrm>
            <a:off x="10428319" y="5363343"/>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Roboto (Headings)"/>
                <a:cs typeface="Calibri" panose="020F0502020204030204" pitchFamily="34" charset="0"/>
              </a:rPr>
              <a:t>THE REC KNOWLEDGE BASE</a:t>
            </a:r>
          </a:p>
        </p:txBody>
      </p:sp>
      <p:sp>
        <p:nvSpPr>
          <p:cNvPr id="27" name="Oval 26">
            <a:hlinkClick r:id="rId10"/>
            <a:extLst>
              <a:ext uri="{FF2B5EF4-FFF2-40B4-BE49-F238E27FC236}">
                <a16:creationId xmlns:a16="http://schemas.microsoft.com/office/drawing/2014/main" id="{B54ACE08-144A-486C-B447-0EA0E2061979}"/>
              </a:ext>
            </a:extLst>
          </p:cNvPr>
          <p:cNvSpPr/>
          <p:nvPr/>
        </p:nvSpPr>
        <p:spPr>
          <a:xfrm>
            <a:off x="10847976" y="597004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Tree>
    <p:extLst>
      <p:ext uri="{BB962C8B-B14F-4D97-AF65-F5344CB8AC3E}">
        <p14:creationId xmlns:p14="http://schemas.microsoft.com/office/powerpoint/2010/main" val="326749674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846EA-924E-4D7A-B5FB-44F7C5F0F8D1}"/>
              </a:ext>
            </a:extLst>
          </p:cNvPr>
          <p:cNvSpPr/>
          <p:nvPr/>
        </p:nvSpPr>
        <p:spPr>
          <a:xfrm>
            <a:off x="3490822" y="1207990"/>
            <a:ext cx="6834483" cy="1446550"/>
          </a:xfrm>
          <a:prstGeom prst="rect">
            <a:avLst/>
          </a:prstGeom>
          <a:noFill/>
        </p:spPr>
        <p:txBody>
          <a:bodyPr wrap="square" lIns="91440" tIns="45720" rIns="91440" bIns="45720">
            <a:spAutoFit/>
          </a:bodyPr>
          <a:lstStyle/>
          <a:p>
            <a:r>
              <a:rPr lang="en-US" sz="8800" b="1" cap="none" spc="0">
                <a:ln w="0"/>
                <a:solidFill>
                  <a:srgbClr val="70ADA3"/>
                </a:solidFill>
                <a:effectLst>
                  <a:outerShdw blurRad="38100" dist="25400" dir="5400000" algn="ctr" rotWithShape="0">
                    <a:srgbClr val="6E747A">
                      <a:alpha val="43000"/>
                    </a:srgbClr>
                  </a:outerShdw>
                </a:effectLst>
                <a:latin typeface="Roboto"/>
              </a:rPr>
              <a:t>WELCOME</a:t>
            </a:r>
          </a:p>
        </p:txBody>
      </p:sp>
      <p:pic>
        <p:nvPicPr>
          <p:cNvPr id="14" name="Picture 13">
            <a:hlinkClick r:id="" action="ppaction://hlinkshowjump?jump=nextslide"/>
            <a:extLst>
              <a:ext uri="{FF2B5EF4-FFF2-40B4-BE49-F238E27FC236}">
                <a16:creationId xmlns:a16="http://schemas.microsoft.com/office/drawing/2014/main" id="{4DA29752-95A1-4E21-9492-64568BEA3D40}"/>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15" name="Picture 14">
            <a:hlinkClick r:id="" action="ppaction://hlinkshowjump?jump=previousslide"/>
            <a:extLst>
              <a:ext uri="{FF2B5EF4-FFF2-40B4-BE49-F238E27FC236}">
                <a16:creationId xmlns:a16="http://schemas.microsoft.com/office/drawing/2014/main" id="{EDFDDDFE-4C5F-4D0F-9491-BE03D6C4AE05}"/>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16" name="Picture 15">
            <a:hlinkClick r:id="rId5"/>
            <a:extLst>
              <a:ext uri="{FF2B5EF4-FFF2-40B4-BE49-F238E27FC236}">
                <a16:creationId xmlns:a16="http://schemas.microsoft.com/office/drawing/2014/main" id="{96991C68-DF36-4AC1-9DB3-D2D2185BCAE3}"/>
              </a:ext>
            </a:extLst>
          </p:cNvPr>
          <p:cNvPicPr>
            <a:picLocks noChangeAspect="1"/>
          </p:cNvPicPr>
          <p:nvPr/>
        </p:nvPicPr>
        <p:blipFill>
          <a:blip r:embed="rId6"/>
          <a:stretch>
            <a:fillRect/>
          </a:stretch>
        </p:blipFill>
        <p:spPr>
          <a:xfrm>
            <a:off x="4453970" y="323563"/>
            <a:ext cx="485775" cy="476250"/>
          </a:xfrm>
          <a:prstGeom prst="rect">
            <a:avLst/>
          </a:prstGeom>
        </p:spPr>
      </p:pic>
      <p:pic>
        <p:nvPicPr>
          <p:cNvPr id="3" name="Picture 2">
            <a:extLst>
              <a:ext uri="{FF2B5EF4-FFF2-40B4-BE49-F238E27FC236}">
                <a16:creationId xmlns:a16="http://schemas.microsoft.com/office/drawing/2014/main" id="{ABCD9673-77DA-46BC-B4E6-C5E6633BEEEF}"/>
              </a:ext>
            </a:extLst>
          </p:cNvPr>
          <p:cNvPicPr>
            <a:picLocks noChangeAspect="1"/>
          </p:cNvPicPr>
          <p:nvPr/>
        </p:nvPicPr>
        <p:blipFill rotWithShape="1">
          <a:blip r:embed="rId7"/>
          <a:srcRect r="5961" b="1387"/>
          <a:stretch/>
        </p:blipFill>
        <p:spPr>
          <a:xfrm>
            <a:off x="1" y="1"/>
            <a:ext cx="2355742" cy="6509288"/>
          </a:xfrm>
          <a:prstGeom prst="rect">
            <a:avLst/>
          </a:prstGeom>
        </p:spPr>
      </p:pic>
      <p:grpSp>
        <p:nvGrpSpPr>
          <p:cNvPr id="6" name="Group 5">
            <a:extLst>
              <a:ext uri="{FF2B5EF4-FFF2-40B4-BE49-F238E27FC236}">
                <a16:creationId xmlns:a16="http://schemas.microsoft.com/office/drawing/2014/main" id="{94534781-B388-4E83-9FB6-7DB59CAFFEC5}"/>
              </a:ext>
            </a:extLst>
          </p:cNvPr>
          <p:cNvGrpSpPr/>
          <p:nvPr/>
        </p:nvGrpSpPr>
        <p:grpSpPr>
          <a:xfrm>
            <a:off x="2089229" y="3505184"/>
            <a:ext cx="8856650" cy="2508158"/>
            <a:chOff x="2077654" y="3505184"/>
            <a:chExt cx="8856650" cy="2508158"/>
          </a:xfrm>
        </p:grpSpPr>
        <p:grpSp>
          <p:nvGrpSpPr>
            <p:cNvPr id="5" name="Group 4">
              <a:extLst>
                <a:ext uri="{FF2B5EF4-FFF2-40B4-BE49-F238E27FC236}">
                  <a16:creationId xmlns:a16="http://schemas.microsoft.com/office/drawing/2014/main" id="{4287F221-4FC9-49DD-9D79-29F43B922A1D}"/>
                </a:ext>
              </a:extLst>
            </p:cNvPr>
            <p:cNvGrpSpPr/>
            <p:nvPr/>
          </p:nvGrpSpPr>
          <p:grpSpPr>
            <a:xfrm>
              <a:off x="2077654" y="3505184"/>
              <a:ext cx="8856650" cy="2508158"/>
              <a:chOff x="2077654" y="3505184"/>
              <a:chExt cx="8856650" cy="2508158"/>
            </a:xfrm>
          </p:grpSpPr>
          <p:pic>
            <p:nvPicPr>
              <p:cNvPr id="7" name="Picture 6">
                <a:extLst>
                  <a:ext uri="{FF2B5EF4-FFF2-40B4-BE49-F238E27FC236}">
                    <a16:creationId xmlns:a16="http://schemas.microsoft.com/office/drawing/2014/main" id="{CE8B9151-6309-4EAA-9A64-8676D7D5FE7D}"/>
                  </a:ext>
                </a:extLst>
              </p:cNvPr>
              <p:cNvPicPr>
                <a:picLocks noChangeAspect="1"/>
              </p:cNvPicPr>
              <p:nvPr>
                <p:custDataLst>
                  <p:tags r:id="rId1"/>
                </p:custDataLst>
              </p:nvPr>
            </p:nvPicPr>
            <p:blipFill rotWithShape="1">
              <a:blip r:embed="rId8">
                <a:extLst>
                  <a:ext uri="{28A0092B-C50C-407E-A947-70E740481C1C}">
                    <a14:useLocalDpi xmlns:a14="http://schemas.microsoft.com/office/drawing/2010/main" val="0"/>
                  </a:ext>
                </a:extLst>
              </a:blip>
              <a:srcRect t="15152" b="41238"/>
              <a:stretch/>
            </p:blipFill>
            <p:spPr>
              <a:xfrm>
                <a:off x="2305028" y="3505184"/>
                <a:ext cx="8629276" cy="2508158"/>
              </a:xfrm>
              <a:prstGeom prst="rect">
                <a:avLst/>
              </a:prstGeom>
            </p:spPr>
          </p:pic>
          <p:sp>
            <p:nvSpPr>
              <p:cNvPr id="8" name="Isosceles Triangle 7">
                <a:extLst>
                  <a:ext uri="{FF2B5EF4-FFF2-40B4-BE49-F238E27FC236}">
                    <a16:creationId xmlns:a16="http://schemas.microsoft.com/office/drawing/2014/main" id="{6A34F578-0644-484C-A142-FC8180E808AB}"/>
                  </a:ext>
                </a:extLst>
              </p:cNvPr>
              <p:cNvSpPr/>
              <p:nvPr/>
            </p:nvSpPr>
            <p:spPr>
              <a:xfrm rot="10800000">
                <a:off x="2077654" y="3505184"/>
                <a:ext cx="278087" cy="2508158"/>
              </a:xfrm>
              <a:prstGeom prst="triangle">
                <a:avLst>
                  <a:gd name="adj" fmla="val 11231"/>
                </a:avLst>
              </a:prstGeom>
              <a:solidFill>
                <a:srgbClr val="E3E4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Isosceles Triangle 16">
              <a:extLst>
                <a:ext uri="{FF2B5EF4-FFF2-40B4-BE49-F238E27FC236}">
                  <a16:creationId xmlns:a16="http://schemas.microsoft.com/office/drawing/2014/main" id="{3B276668-5F09-43C1-9110-D258169B0C75}"/>
                </a:ext>
              </a:extLst>
            </p:cNvPr>
            <p:cNvSpPr/>
            <p:nvPr/>
          </p:nvSpPr>
          <p:spPr>
            <a:xfrm rot="10800000">
              <a:off x="2223478" y="4978399"/>
              <a:ext cx="132263" cy="958757"/>
            </a:xfrm>
            <a:prstGeom prst="triangle">
              <a:avLst>
                <a:gd name="adj" fmla="val 26648"/>
              </a:avLst>
            </a:prstGeom>
            <a:solidFill>
              <a:srgbClr val="1E31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482D8109-502A-4F64-85F5-C7AF5BA3A033}"/>
              </a:ext>
            </a:extLst>
          </p:cNvPr>
          <p:cNvSpPr txBox="1"/>
          <p:nvPr/>
        </p:nvSpPr>
        <p:spPr>
          <a:xfrm>
            <a:off x="3585391" y="2478058"/>
            <a:ext cx="7348913" cy="738664"/>
          </a:xfrm>
          <a:prstGeom prst="rect">
            <a:avLst/>
          </a:prstGeom>
          <a:noFill/>
        </p:spPr>
        <p:txBody>
          <a:bodyPr wrap="square" rtlCol="0">
            <a:spAutoFit/>
          </a:bodyPr>
          <a:lstStyle/>
          <a:p>
            <a:r>
              <a:rPr lang="en-GB" sz="1400">
                <a:latin typeface="Roboto Slab regular" pitchFamily="2" charset="0"/>
                <a:ea typeface="Roboto Slab regular" pitchFamily="2" charset="0"/>
                <a:cs typeface="Times New Roman" panose="02020603050405020304" pitchFamily="18" charset="0"/>
              </a:rPr>
              <a:t>This guide will help you understand the Energy Theft Reduction process under the REC, your responsibilities, including how to upload theft files to the REC Portal to enable the REC Code Manager to calculate whether you’ve met your theft target. </a:t>
            </a:r>
          </a:p>
        </p:txBody>
      </p:sp>
      <p:sp>
        <p:nvSpPr>
          <p:cNvPr id="18" name="TextBox 17">
            <a:extLst>
              <a:ext uri="{FF2B5EF4-FFF2-40B4-BE49-F238E27FC236}">
                <a16:creationId xmlns:a16="http://schemas.microsoft.com/office/drawing/2014/main" id="{B43EF816-0629-4711-BF96-26CA371788F7}"/>
              </a:ext>
            </a:extLst>
          </p:cNvPr>
          <p:cNvSpPr txBox="1"/>
          <p:nvPr/>
        </p:nvSpPr>
        <p:spPr>
          <a:xfrm>
            <a:off x="4108602" y="6183352"/>
            <a:ext cx="5266063" cy="369332"/>
          </a:xfrm>
          <a:prstGeom prst="rect">
            <a:avLst/>
          </a:prstGeom>
          <a:noFill/>
        </p:spPr>
        <p:txBody>
          <a:bodyPr wrap="square" rtlCol="0">
            <a:spAutoFit/>
          </a:bodyPr>
          <a:lstStyle/>
          <a:p>
            <a:r>
              <a:rPr lang="en-GB" dirty="0">
                <a:solidFill>
                  <a:schemeClr val="bg1"/>
                </a:solidFill>
              </a:rPr>
              <a:t>Animation holder</a:t>
            </a:r>
          </a:p>
        </p:txBody>
      </p:sp>
      <p:sp>
        <p:nvSpPr>
          <p:cNvPr id="19" name="TextBox 18">
            <a:extLst>
              <a:ext uri="{FF2B5EF4-FFF2-40B4-BE49-F238E27FC236}">
                <a16:creationId xmlns:a16="http://schemas.microsoft.com/office/drawing/2014/main" id="{1F3A7B31-E2AB-4F56-87BD-1BC26216BCBD}"/>
              </a:ext>
            </a:extLst>
          </p:cNvPr>
          <p:cNvSpPr txBox="1"/>
          <p:nvPr/>
        </p:nvSpPr>
        <p:spPr>
          <a:xfrm>
            <a:off x="4261002" y="6335752"/>
            <a:ext cx="5266063" cy="369332"/>
          </a:xfrm>
          <a:prstGeom prst="rect">
            <a:avLst/>
          </a:prstGeom>
          <a:noFill/>
        </p:spPr>
        <p:txBody>
          <a:bodyPr wrap="square" rtlCol="0">
            <a:spAutoFit/>
          </a:bodyPr>
          <a:lstStyle/>
          <a:p>
            <a:r>
              <a:rPr lang="en-GB" dirty="0">
                <a:solidFill>
                  <a:schemeClr val="bg1"/>
                </a:solidFill>
              </a:rPr>
              <a:t>Animation holder</a:t>
            </a:r>
          </a:p>
        </p:txBody>
      </p:sp>
    </p:spTree>
    <p:extLst>
      <p:ext uri="{BB962C8B-B14F-4D97-AF65-F5344CB8AC3E}">
        <p14:creationId xmlns:p14="http://schemas.microsoft.com/office/powerpoint/2010/main" val="120540919"/>
      </p:ext>
    </p:extLst>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2500"/>
                                  </p:stCondLst>
                                  <p:childTnLst>
                                    <p:set>
                                      <p:cBhvr>
                                        <p:cTn id="16" dur="1" fill="hold">
                                          <p:stCondLst>
                                            <p:cond delay="58999"/>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2500"/>
                                  </p:stCondLst>
                                  <p:childTnLst>
                                    <p:set>
                                      <p:cBhvr>
                                        <p:cTn id="20" dur="1" fill="hold">
                                          <p:stCondLst>
                                            <p:cond delay="589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228030-0411-4B6E-A9BE-316EA10F8349}"/>
              </a:ext>
            </a:extLst>
          </p:cNvPr>
          <p:cNvSpPr txBox="1"/>
          <p:nvPr/>
        </p:nvSpPr>
        <p:spPr>
          <a:xfrm>
            <a:off x="3229043" y="1826779"/>
            <a:ext cx="8678667" cy="1384995"/>
          </a:xfrm>
          <a:prstGeom prst="rect">
            <a:avLst/>
          </a:prstGeom>
          <a:noFill/>
        </p:spPr>
        <p:txBody>
          <a:bodyPr wrap="square" rtlCol="0">
            <a:spAutoFit/>
          </a:bodyPr>
          <a:lstStyle/>
          <a:p>
            <a:r>
              <a:rPr lang="en-GB" sz="1400" dirty="0">
                <a:latin typeface="Roboto Slab regular"/>
                <a:cs typeface="Times New Roman" panose="02020603050405020304" pitchFamily="18" charset="0"/>
              </a:rPr>
              <a:t>The REC Code Manager administers the Theft Detection Incentive Scheme (TDIS) on behalf of </a:t>
            </a:r>
            <a:r>
              <a:rPr lang="en-GB" sz="1400" dirty="0" err="1">
                <a:latin typeface="Roboto Slab regular"/>
                <a:cs typeface="Times New Roman" panose="02020603050405020304" pitchFamily="18" charset="0"/>
              </a:rPr>
              <a:t>RECCo</a:t>
            </a:r>
            <a:r>
              <a:rPr lang="en-GB" sz="1400" dirty="0">
                <a:latin typeface="Roboto Slab regular"/>
                <a:cs typeface="Times New Roman" panose="02020603050405020304" pitchFamily="18" charset="0"/>
              </a:rPr>
              <a:t>, and this includes working with </a:t>
            </a:r>
            <a:r>
              <a:rPr lang="en-GB" sz="1400" dirty="0" err="1">
                <a:latin typeface="Roboto Slab regular"/>
                <a:cs typeface="Times New Roman" panose="02020603050405020304" pitchFamily="18" charset="0"/>
              </a:rPr>
              <a:t>RECCo</a:t>
            </a:r>
            <a:r>
              <a:rPr lang="en-GB" sz="1400" dirty="0">
                <a:latin typeface="Roboto Slab regular"/>
                <a:cs typeface="Times New Roman" panose="02020603050405020304" pitchFamily="18" charset="0"/>
              </a:rPr>
              <a:t> to determine theft targets, administering monthly and annual reporting, and escalating issues where Energy Theft Tip Off Service (ETTOS) reports are not accessed in line with the Unbilled Energy Code of Practice.</a:t>
            </a:r>
          </a:p>
          <a:p>
            <a:endParaRPr lang="en-GB" sz="1400" dirty="0">
              <a:latin typeface="Roboto Slab regular"/>
              <a:cs typeface="Times New Roman" panose="02020603050405020304" pitchFamily="18" charset="0"/>
            </a:endParaRPr>
          </a:p>
          <a:p>
            <a:r>
              <a:rPr lang="en-GB" sz="1400" dirty="0">
                <a:latin typeface="Roboto Slab regular"/>
                <a:cs typeface="Times New Roman" panose="02020603050405020304" pitchFamily="18" charset="0"/>
              </a:rPr>
              <a:t>This guide covers the following areas:</a:t>
            </a:r>
          </a:p>
        </p:txBody>
      </p:sp>
      <p:pic>
        <p:nvPicPr>
          <p:cNvPr id="37" name="Picture 36">
            <a:hlinkClick r:id="" action="ppaction://hlinkshowjump?jump=nextslide"/>
            <a:extLst>
              <a:ext uri="{FF2B5EF4-FFF2-40B4-BE49-F238E27FC236}">
                <a16:creationId xmlns:a16="http://schemas.microsoft.com/office/drawing/2014/main" id="{AC4DBD52-1F39-4C3F-8FB9-D44B58CF6A2C}"/>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38" name="Picture 37">
            <a:hlinkClick r:id="" action="ppaction://hlinkshowjump?jump=previousslide"/>
            <a:extLst>
              <a:ext uri="{FF2B5EF4-FFF2-40B4-BE49-F238E27FC236}">
                <a16:creationId xmlns:a16="http://schemas.microsoft.com/office/drawing/2014/main" id="{03B9847A-2395-4136-B951-EF5E661F321F}"/>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1" name="Picture 20">
            <a:extLst>
              <a:ext uri="{FF2B5EF4-FFF2-40B4-BE49-F238E27FC236}">
                <a16:creationId xmlns:a16="http://schemas.microsoft.com/office/drawing/2014/main" id="{4B5197C0-F367-493D-A78E-2D0CA24AB5A9}"/>
              </a:ext>
            </a:extLst>
          </p:cNvPr>
          <p:cNvPicPr>
            <a:picLocks noChangeAspect="1"/>
          </p:cNvPicPr>
          <p:nvPr/>
        </p:nvPicPr>
        <p:blipFill rotWithShape="1">
          <a:blip r:embed="rId5"/>
          <a:srcRect r="5961" b="1387"/>
          <a:stretch/>
        </p:blipFill>
        <p:spPr>
          <a:xfrm>
            <a:off x="1" y="1"/>
            <a:ext cx="2355742" cy="6509288"/>
          </a:xfrm>
          <a:prstGeom prst="rect">
            <a:avLst/>
          </a:prstGeom>
        </p:spPr>
      </p:pic>
      <p:sp>
        <p:nvSpPr>
          <p:cNvPr id="23" name="Title 1">
            <a:extLst>
              <a:ext uri="{FF2B5EF4-FFF2-40B4-BE49-F238E27FC236}">
                <a16:creationId xmlns:a16="http://schemas.microsoft.com/office/drawing/2014/main" id="{0D0E9C75-2B94-4D0C-9B18-0CD4588227FE}"/>
              </a:ext>
            </a:extLst>
          </p:cNvPr>
          <p:cNvSpPr>
            <a:spLocks noGrp="1"/>
          </p:cNvSpPr>
          <p:nvPr>
            <p:ph type="ctrTitle"/>
          </p:nvPr>
        </p:nvSpPr>
        <p:spPr>
          <a:xfrm>
            <a:off x="3229043" y="1279691"/>
            <a:ext cx="5498268" cy="586396"/>
          </a:xfrm>
        </p:spPr>
        <p:txBody>
          <a:bodyPr>
            <a:noAutofit/>
          </a:bodyPr>
          <a:lstStyle/>
          <a:p>
            <a:r>
              <a:rPr lang="en-GB" sz="4000"/>
              <a:t>Contents page</a:t>
            </a:r>
          </a:p>
        </p:txBody>
      </p:sp>
      <p:pic>
        <p:nvPicPr>
          <p:cNvPr id="28" name="Picture 27">
            <a:hlinkClick r:id="rId6"/>
            <a:extLst>
              <a:ext uri="{FF2B5EF4-FFF2-40B4-BE49-F238E27FC236}">
                <a16:creationId xmlns:a16="http://schemas.microsoft.com/office/drawing/2014/main" id="{5F5A43B6-535E-4407-A5BA-4977858C3F14}"/>
              </a:ext>
            </a:extLst>
          </p:cNvPr>
          <p:cNvPicPr>
            <a:picLocks noChangeAspect="1"/>
          </p:cNvPicPr>
          <p:nvPr/>
        </p:nvPicPr>
        <p:blipFill>
          <a:blip r:embed="rId7"/>
          <a:stretch>
            <a:fillRect/>
          </a:stretch>
        </p:blipFill>
        <p:spPr>
          <a:xfrm>
            <a:off x="4453970" y="323563"/>
            <a:ext cx="485775" cy="476250"/>
          </a:xfrm>
          <a:prstGeom prst="rect">
            <a:avLst/>
          </a:prstGeom>
        </p:spPr>
      </p:pic>
      <p:sp>
        <p:nvSpPr>
          <p:cNvPr id="26" name="Rectangle: Rounded Corners 25">
            <a:extLst>
              <a:ext uri="{FF2B5EF4-FFF2-40B4-BE49-F238E27FC236}">
                <a16:creationId xmlns:a16="http://schemas.microsoft.com/office/drawing/2014/main" id="{EDE37488-97F2-435E-BDCE-B816567F0DA3}"/>
              </a:ext>
            </a:extLst>
          </p:cNvPr>
          <p:cNvSpPr/>
          <p:nvPr/>
        </p:nvSpPr>
        <p:spPr>
          <a:xfrm>
            <a:off x="4007316" y="3615588"/>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Roboto (Headings)"/>
                <a:cs typeface="Calibri" panose="020F0502020204030204" pitchFamily="34" charset="0"/>
              </a:rPr>
              <a:t>DETERMINATION OF THEFT TARGET</a:t>
            </a:r>
          </a:p>
        </p:txBody>
      </p:sp>
      <p:sp>
        <p:nvSpPr>
          <p:cNvPr id="29" name="Oval 28">
            <a:hlinkClick r:id="rId8" action="ppaction://hlinksldjump"/>
            <a:extLst>
              <a:ext uri="{FF2B5EF4-FFF2-40B4-BE49-F238E27FC236}">
                <a16:creationId xmlns:a16="http://schemas.microsoft.com/office/drawing/2014/main" id="{F2AB24AA-A50F-42DF-B3DD-BD3A8C7D7D8C}"/>
              </a:ext>
            </a:extLst>
          </p:cNvPr>
          <p:cNvSpPr/>
          <p:nvPr/>
        </p:nvSpPr>
        <p:spPr>
          <a:xfrm>
            <a:off x="4426973" y="422061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
        <p:nvSpPr>
          <p:cNvPr id="30" name="Rectangle: Rounded Corners 29">
            <a:extLst>
              <a:ext uri="{FF2B5EF4-FFF2-40B4-BE49-F238E27FC236}">
                <a16:creationId xmlns:a16="http://schemas.microsoft.com/office/drawing/2014/main" id="{50C467EF-2D45-4F07-85A6-50940DE6C438}"/>
              </a:ext>
            </a:extLst>
          </p:cNvPr>
          <p:cNvSpPr/>
          <p:nvPr/>
        </p:nvSpPr>
        <p:spPr>
          <a:xfrm>
            <a:off x="6900939" y="3624146"/>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Roboto (Headings)"/>
                <a:cs typeface="Calibri" panose="020F0502020204030204" pitchFamily="34" charset="0"/>
              </a:rPr>
              <a:t>ANNUAL REPORTING</a:t>
            </a:r>
          </a:p>
        </p:txBody>
      </p:sp>
      <p:sp>
        <p:nvSpPr>
          <p:cNvPr id="31" name="Oval 30">
            <a:hlinkClick r:id="rId9" action="ppaction://hlinksldjump"/>
            <a:extLst>
              <a:ext uri="{FF2B5EF4-FFF2-40B4-BE49-F238E27FC236}">
                <a16:creationId xmlns:a16="http://schemas.microsoft.com/office/drawing/2014/main" id="{ABDA22AC-2771-4E5E-8978-230709C307AB}"/>
              </a:ext>
            </a:extLst>
          </p:cNvPr>
          <p:cNvSpPr/>
          <p:nvPr/>
        </p:nvSpPr>
        <p:spPr>
          <a:xfrm>
            <a:off x="7294784" y="4229168"/>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
        <p:nvSpPr>
          <p:cNvPr id="32" name="Rectangle: Rounded Corners 31">
            <a:extLst>
              <a:ext uri="{FF2B5EF4-FFF2-40B4-BE49-F238E27FC236}">
                <a16:creationId xmlns:a16="http://schemas.microsoft.com/office/drawing/2014/main" id="{D4FA0FA4-45F6-44C8-8253-A4FF400D3028}"/>
              </a:ext>
            </a:extLst>
          </p:cNvPr>
          <p:cNvSpPr/>
          <p:nvPr/>
        </p:nvSpPr>
        <p:spPr>
          <a:xfrm>
            <a:off x="9794562" y="3646227"/>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Roboto (Headings)"/>
                <a:cs typeface="Calibri" panose="020F0502020204030204" pitchFamily="34" charset="0"/>
              </a:rPr>
              <a:t>USING THE REC PORTAL</a:t>
            </a:r>
          </a:p>
        </p:txBody>
      </p:sp>
      <p:sp>
        <p:nvSpPr>
          <p:cNvPr id="33" name="Oval 32">
            <a:hlinkClick r:id="rId10" action="ppaction://hlinksldjump"/>
            <a:extLst>
              <a:ext uri="{FF2B5EF4-FFF2-40B4-BE49-F238E27FC236}">
                <a16:creationId xmlns:a16="http://schemas.microsoft.com/office/drawing/2014/main" id="{BE43147D-DAA8-4422-9DC2-2F36BD9A60E5}"/>
              </a:ext>
            </a:extLst>
          </p:cNvPr>
          <p:cNvSpPr/>
          <p:nvPr/>
        </p:nvSpPr>
        <p:spPr>
          <a:xfrm>
            <a:off x="10214219" y="4254598"/>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
        <p:nvSpPr>
          <p:cNvPr id="34" name="Rectangle: Rounded Corners 33">
            <a:extLst>
              <a:ext uri="{FF2B5EF4-FFF2-40B4-BE49-F238E27FC236}">
                <a16:creationId xmlns:a16="http://schemas.microsoft.com/office/drawing/2014/main" id="{64AB5FE2-1552-4185-828E-9E1741EEF408}"/>
              </a:ext>
            </a:extLst>
          </p:cNvPr>
          <p:cNvSpPr/>
          <p:nvPr/>
        </p:nvSpPr>
        <p:spPr>
          <a:xfrm>
            <a:off x="5402750" y="5226097"/>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000">
                <a:latin typeface="Roboto (Headings)"/>
                <a:cs typeface="Calibri" panose="020F0502020204030204" pitchFamily="34" charset="0"/>
              </a:rPr>
              <a:t>MONTHLY TARGET REPORTING</a:t>
            </a:r>
          </a:p>
        </p:txBody>
      </p:sp>
      <p:sp>
        <p:nvSpPr>
          <p:cNvPr id="35" name="Oval 34">
            <a:hlinkClick r:id="rId11" action="ppaction://hlinksldjump"/>
            <a:extLst>
              <a:ext uri="{FF2B5EF4-FFF2-40B4-BE49-F238E27FC236}">
                <a16:creationId xmlns:a16="http://schemas.microsoft.com/office/drawing/2014/main" id="{AA53248D-228F-44D6-858D-56CFA1832658}"/>
              </a:ext>
            </a:extLst>
          </p:cNvPr>
          <p:cNvSpPr/>
          <p:nvPr/>
        </p:nvSpPr>
        <p:spPr>
          <a:xfrm>
            <a:off x="5822407" y="5829444"/>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
        <p:nvSpPr>
          <p:cNvPr id="36" name="Rectangle: Rounded Corners 35">
            <a:extLst>
              <a:ext uri="{FF2B5EF4-FFF2-40B4-BE49-F238E27FC236}">
                <a16:creationId xmlns:a16="http://schemas.microsoft.com/office/drawing/2014/main" id="{5F566764-9024-4368-994F-E37CB145F7C1}"/>
              </a:ext>
            </a:extLst>
          </p:cNvPr>
          <p:cNvSpPr/>
          <p:nvPr/>
        </p:nvSpPr>
        <p:spPr>
          <a:xfrm>
            <a:off x="8493084" y="5226097"/>
            <a:ext cx="1386499"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000" dirty="0">
              <a:latin typeface="Roboto (Headings)"/>
              <a:cs typeface="Calibri" panose="020F0502020204030204" pitchFamily="34" charset="0"/>
            </a:endParaRPr>
          </a:p>
          <a:p>
            <a:pPr algn="ctr"/>
            <a:r>
              <a:rPr lang="en-GB" sz="1000" dirty="0">
                <a:latin typeface="Roboto (Headings)"/>
                <a:cs typeface="Calibri" panose="020F0502020204030204" pitchFamily="34" charset="0"/>
              </a:rPr>
              <a:t>ETTOS</a:t>
            </a:r>
          </a:p>
        </p:txBody>
      </p:sp>
      <p:sp>
        <p:nvSpPr>
          <p:cNvPr id="39" name="Oval 38">
            <a:hlinkClick r:id="rId12" action="ppaction://hlinksldjump"/>
            <a:extLst>
              <a:ext uri="{FF2B5EF4-FFF2-40B4-BE49-F238E27FC236}">
                <a16:creationId xmlns:a16="http://schemas.microsoft.com/office/drawing/2014/main" id="{D8FB00CB-777E-46DD-B6B8-FA00666C2D2E}"/>
              </a:ext>
            </a:extLst>
          </p:cNvPr>
          <p:cNvSpPr/>
          <p:nvPr/>
        </p:nvSpPr>
        <p:spPr>
          <a:xfrm>
            <a:off x="8912741" y="5832794"/>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Tree>
    <p:extLst>
      <p:ext uri="{BB962C8B-B14F-4D97-AF65-F5344CB8AC3E}">
        <p14:creationId xmlns:p14="http://schemas.microsoft.com/office/powerpoint/2010/main" val="262180800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12B4A5A-661E-4C17-AA95-26F5B0258CD2}"/>
              </a:ext>
            </a:extLst>
          </p:cNvPr>
          <p:cNvSpPr>
            <a:spLocks noGrp="1"/>
          </p:cNvSpPr>
          <p:nvPr>
            <p:ph type="subTitle" idx="1"/>
          </p:nvPr>
        </p:nvSpPr>
        <p:spPr>
          <a:xfrm>
            <a:off x="2555887" y="2162101"/>
            <a:ext cx="9185499" cy="3220127"/>
          </a:xfrm>
        </p:spPr>
        <p:txBody>
          <a:bodyPr>
            <a:normAutofit/>
          </a:bodyPr>
          <a:lstStyle/>
          <a:p>
            <a:pPr>
              <a:lnSpc>
                <a:spcPct val="110000"/>
              </a:lnSpc>
            </a:pPr>
            <a:r>
              <a:rPr lang="en-GB" sz="1400" dirty="0" err="1">
                <a:latin typeface="Roboto Slab regular"/>
                <a:cs typeface="Times New Roman" panose="02020603050405020304" pitchFamily="18" charset="0"/>
              </a:rPr>
              <a:t>RECCo</a:t>
            </a:r>
            <a:r>
              <a:rPr lang="en-GB" sz="1400" dirty="0">
                <a:latin typeface="Roboto Slab regular"/>
                <a:cs typeface="Times New Roman" panose="02020603050405020304" pitchFamily="18" charset="0"/>
              </a:rPr>
              <a:t> will procure a Theft Estimation Methodology indicating the likely scale of energy theft in Great Britain.  This methodology will be periodically reviewed in consultation with interested persons.  Once established, the methodology shall be used to inform determinations made pursuant to the Code, such as the proportionality and potentially the efficacy of measures to mitigate energy theft, including the scale and scope of any future theft detection incentive schemes.  </a:t>
            </a:r>
          </a:p>
          <a:p>
            <a:pPr>
              <a:lnSpc>
                <a:spcPct val="110000"/>
              </a:lnSpc>
            </a:pPr>
            <a:r>
              <a:rPr lang="en-GB" sz="1400" dirty="0" err="1">
                <a:latin typeface="Roboto Slab regular"/>
                <a:cs typeface="Times New Roman" panose="02020603050405020304" pitchFamily="18" charset="0"/>
              </a:rPr>
              <a:t>RECCo</a:t>
            </a:r>
            <a:r>
              <a:rPr lang="en-GB" sz="1400" dirty="0">
                <a:latin typeface="Roboto Slab regular"/>
                <a:cs typeface="Times New Roman" panose="02020603050405020304" pitchFamily="18" charset="0"/>
              </a:rPr>
              <a:t> will also continue to procure a Theft Assessment Calculator, produced by the Energy Savings Trust, to determine the likely amount of gas or electricity involved in each individual instance of theft. </a:t>
            </a:r>
          </a:p>
          <a:p>
            <a:pPr>
              <a:lnSpc>
                <a:spcPct val="110000"/>
              </a:lnSpc>
            </a:pPr>
            <a:r>
              <a:rPr lang="en-GB" sz="1400" dirty="0">
                <a:latin typeface="Roboto Slab regular"/>
                <a:cs typeface="Times New Roman" panose="02020603050405020304" pitchFamily="18" charset="0"/>
              </a:rPr>
              <a:t>The Theft Target Methodology will be established by the REC Board and used to determine your targets for identifying instances of theft. The targets will be used in relation to the TDIS, and will be consulted upon once every 2 years. The objective of this methodology is to set targets that result in a net benefit to consumers as compared to taking no action, taking into account the likely cost of identifying a Confirmed Energy Theft.  </a:t>
            </a:r>
          </a:p>
        </p:txBody>
      </p:sp>
      <p:pic>
        <p:nvPicPr>
          <p:cNvPr id="31" name="Picture 30">
            <a:hlinkClick r:id="" action="ppaction://hlinkshowjump?jump=nextslide"/>
            <a:extLst>
              <a:ext uri="{FF2B5EF4-FFF2-40B4-BE49-F238E27FC236}">
                <a16:creationId xmlns:a16="http://schemas.microsoft.com/office/drawing/2014/main" id="{8E316822-A2BA-4D91-827F-DFD74FB29277}"/>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32" name="Picture 31">
            <a:hlinkClick r:id="" action="ppaction://hlinkshowjump?jump=previousslide"/>
            <a:extLst>
              <a:ext uri="{FF2B5EF4-FFF2-40B4-BE49-F238E27FC236}">
                <a16:creationId xmlns:a16="http://schemas.microsoft.com/office/drawing/2014/main" id="{FF3CE87B-95F5-42E8-B6AD-E416C3EE3B46}"/>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0" name="Picture 19">
            <a:extLst>
              <a:ext uri="{FF2B5EF4-FFF2-40B4-BE49-F238E27FC236}">
                <a16:creationId xmlns:a16="http://schemas.microsoft.com/office/drawing/2014/main" id="{D877E8A4-311E-48E4-8B47-8794B3B93383}"/>
              </a:ext>
            </a:extLst>
          </p:cNvPr>
          <p:cNvPicPr>
            <a:picLocks noChangeAspect="1"/>
          </p:cNvPicPr>
          <p:nvPr/>
        </p:nvPicPr>
        <p:blipFill rotWithShape="1">
          <a:blip r:embed="rId5"/>
          <a:srcRect r="5961" b="1387"/>
          <a:stretch/>
        </p:blipFill>
        <p:spPr>
          <a:xfrm>
            <a:off x="1" y="1"/>
            <a:ext cx="2355742" cy="6509288"/>
          </a:xfrm>
          <a:prstGeom prst="rect">
            <a:avLst/>
          </a:prstGeom>
        </p:spPr>
      </p:pic>
      <p:sp>
        <p:nvSpPr>
          <p:cNvPr id="21" name="Subtitle 2">
            <a:extLst>
              <a:ext uri="{FF2B5EF4-FFF2-40B4-BE49-F238E27FC236}">
                <a16:creationId xmlns:a16="http://schemas.microsoft.com/office/drawing/2014/main" id="{A2A495F9-964D-4063-8475-758F41BC063C}"/>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Determination of Theft Target </a:t>
            </a:r>
            <a:r>
              <a:rPr lang="en-GB" sz="2400" b="1" cap="all" spc="250">
                <a:solidFill>
                  <a:srgbClr val="93BDB5"/>
                </a:solidFill>
                <a:latin typeface="Roboto" panose="02000000000000000000" pitchFamily="2" charset="0"/>
                <a:ea typeface="+mj-ea"/>
                <a:cs typeface="+mj-cs"/>
              </a:rPr>
              <a:t>1/2</a:t>
            </a:r>
            <a:r>
              <a:rPr lang="en-GB" sz="2400" b="1" cap="all" spc="250">
                <a:solidFill>
                  <a:srgbClr val="68A495"/>
                </a:solidFill>
                <a:latin typeface="Roboto" panose="02000000000000000000" pitchFamily="2" charset="0"/>
                <a:ea typeface="+mj-ea"/>
                <a:cs typeface="+mj-cs"/>
              </a:rPr>
              <a:t> </a:t>
            </a: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3" name="Picture 2">
            <a:hlinkClick r:id="rId6" action="ppaction://hlinksldjump"/>
            <a:extLst>
              <a:ext uri="{FF2B5EF4-FFF2-40B4-BE49-F238E27FC236}">
                <a16:creationId xmlns:a16="http://schemas.microsoft.com/office/drawing/2014/main" id="{92E85B20-F78B-479C-86AD-83281F7D9442}"/>
              </a:ext>
            </a:extLst>
          </p:cNvPr>
          <p:cNvPicPr>
            <a:picLocks noChangeAspect="1"/>
          </p:cNvPicPr>
          <p:nvPr/>
        </p:nvPicPr>
        <p:blipFill>
          <a:blip r:embed="rId7"/>
          <a:stretch>
            <a:fillRect/>
          </a:stretch>
        </p:blipFill>
        <p:spPr>
          <a:xfrm>
            <a:off x="3917185" y="322134"/>
            <a:ext cx="485775" cy="477679"/>
          </a:xfrm>
          <a:prstGeom prst="rect">
            <a:avLst/>
          </a:prstGeom>
        </p:spPr>
      </p:pic>
      <p:pic>
        <p:nvPicPr>
          <p:cNvPr id="9" name="Picture 8">
            <a:hlinkClick r:id="rId8"/>
            <a:extLst>
              <a:ext uri="{FF2B5EF4-FFF2-40B4-BE49-F238E27FC236}">
                <a16:creationId xmlns:a16="http://schemas.microsoft.com/office/drawing/2014/main" id="{50E04CAC-3D58-4B4D-BB2E-E3392B18CFC9}"/>
              </a:ext>
            </a:extLst>
          </p:cNvPr>
          <p:cNvPicPr>
            <a:picLocks noChangeAspect="1"/>
          </p:cNvPicPr>
          <p:nvPr/>
        </p:nvPicPr>
        <p:blipFill>
          <a:blip r:embed="rId9"/>
          <a:stretch>
            <a:fillRect/>
          </a:stretch>
        </p:blipFill>
        <p:spPr>
          <a:xfrm>
            <a:off x="4453970" y="323563"/>
            <a:ext cx="485775" cy="476250"/>
          </a:xfrm>
          <a:prstGeom prst="rect">
            <a:avLst/>
          </a:prstGeom>
        </p:spPr>
      </p:pic>
    </p:spTree>
    <p:extLst>
      <p:ext uri="{BB962C8B-B14F-4D97-AF65-F5344CB8AC3E}">
        <p14:creationId xmlns:p14="http://schemas.microsoft.com/office/powerpoint/2010/main" val="229199783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681DBA3D-5E8A-4E5E-8D37-BC23DBC0512B}"/>
              </a:ext>
            </a:extLst>
          </p:cNvPr>
          <p:cNvSpPr/>
          <p:nvPr/>
        </p:nvSpPr>
        <p:spPr>
          <a:xfrm>
            <a:off x="5757863" y="2598466"/>
            <a:ext cx="2900363" cy="2028825"/>
          </a:xfrm>
          <a:prstGeom prst="ellipse">
            <a:avLst/>
          </a:prstGeom>
          <a:solidFill>
            <a:srgbClr val="70ADA3"/>
          </a:solidFill>
          <a:ln w="12700" cap="flat" cmpd="sng" algn="ctr">
            <a:solidFill>
              <a:schemeClr val="accent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latin typeface="+mj-lt"/>
                <a:cs typeface="Calibri" panose="020F0502020204030204" pitchFamily="34" charset="0"/>
              </a:rPr>
              <a:t>CALCULATING YOUR TARGETS</a:t>
            </a:r>
          </a:p>
        </p:txBody>
      </p:sp>
      <p:sp>
        <p:nvSpPr>
          <p:cNvPr id="12" name="Rounded Rectangle 7">
            <a:extLst>
              <a:ext uri="{FF2B5EF4-FFF2-40B4-BE49-F238E27FC236}">
                <a16:creationId xmlns:a16="http://schemas.microsoft.com/office/drawing/2014/main" id="{FA9018C4-CD00-4A50-A8A9-3F40338308E1}"/>
              </a:ext>
            </a:extLst>
          </p:cNvPr>
          <p:cNvSpPr/>
          <p:nvPr/>
        </p:nvSpPr>
        <p:spPr>
          <a:xfrm>
            <a:off x="9065418" y="2355577"/>
            <a:ext cx="2766957" cy="973401"/>
          </a:xfrm>
          <a:prstGeom prst="roundRect">
            <a:avLst/>
          </a:prstGeom>
          <a:solidFill>
            <a:srgbClr val="70ADA3"/>
          </a:solidFill>
          <a:ln w="12700" cap="flat" cmpd="sng" algn="ctr">
            <a:solidFill>
              <a:schemeClr val="accent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latin typeface="Roboto Slab regular"/>
                <a:cs typeface="Times New Roman" panose="02020603050405020304" pitchFamily="18" charset="0"/>
              </a:rPr>
              <a:t>Market share based on MPxN</a:t>
            </a:r>
          </a:p>
        </p:txBody>
      </p:sp>
      <p:sp>
        <p:nvSpPr>
          <p:cNvPr id="13" name="Rounded Rectangle 8">
            <a:extLst>
              <a:ext uri="{FF2B5EF4-FFF2-40B4-BE49-F238E27FC236}">
                <a16:creationId xmlns:a16="http://schemas.microsoft.com/office/drawing/2014/main" id="{CA8DB143-2269-423E-8957-30F8BFBE96D5}"/>
              </a:ext>
            </a:extLst>
          </p:cNvPr>
          <p:cNvSpPr/>
          <p:nvPr/>
        </p:nvSpPr>
        <p:spPr>
          <a:xfrm>
            <a:off x="2583712" y="3912915"/>
            <a:ext cx="2766958" cy="714375"/>
          </a:xfrm>
          <a:prstGeom prst="roundRect">
            <a:avLst/>
          </a:prstGeom>
          <a:solidFill>
            <a:srgbClr val="70ADA3"/>
          </a:solidFill>
          <a:ln w="12700" cap="flat" cmpd="sng" algn="ctr">
            <a:solidFill>
              <a:schemeClr val="accent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latin typeface="Roboto Slab regular"/>
                <a:cs typeface="Times New Roman" panose="02020603050405020304" pitchFamily="18" charset="0"/>
              </a:rPr>
              <a:t>Published on the REC Portal no later than 1 March each year.</a:t>
            </a:r>
          </a:p>
        </p:txBody>
      </p:sp>
      <p:sp>
        <p:nvSpPr>
          <p:cNvPr id="14" name="Rounded Rectangle 9">
            <a:extLst>
              <a:ext uri="{FF2B5EF4-FFF2-40B4-BE49-F238E27FC236}">
                <a16:creationId xmlns:a16="http://schemas.microsoft.com/office/drawing/2014/main" id="{C088998B-C798-40D8-95AE-29C713E5BDEE}"/>
              </a:ext>
            </a:extLst>
          </p:cNvPr>
          <p:cNvSpPr/>
          <p:nvPr/>
        </p:nvSpPr>
        <p:spPr>
          <a:xfrm>
            <a:off x="2583712" y="2355576"/>
            <a:ext cx="2766958" cy="973412"/>
          </a:xfrm>
          <a:prstGeom prst="roundRect">
            <a:avLst/>
          </a:prstGeom>
          <a:solidFill>
            <a:srgbClr val="70ADA3"/>
          </a:solidFill>
          <a:ln w="12700" cap="flat" cmpd="sng" algn="ctr">
            <a:solidFill>
              <a:schemeClr val="accent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latin typeface="Roboto Slab regular"/>
                <a:cs typeface="Times New Roman" panose="02020603050405020304" pitchFamily="18" charset="0"/>
              </a:rPr>
              <a:t>Targets will be adjusted following acquisition / disposal of customer book from / to another REC Party</a:t>
            </a:r>
          </a:p>
        </p:txBody>
      </p:sp>
      <p:sp>
        <p:nvSpPr>
          <p:cNvPr id="15" name="Rounded Rectangle 10">
            <a:extLst>
              <a:ext uri="{FF2B5EF4-FFF2-40B4-BE49-F238E27FC236}">
                <a16:creationId xmlns:a16="http://schemas.microsoft.com/office/drawing/2014/main" id="{0535DF2F-68A0-458A-AAB7-0AB61E2C9B1A}"/>
              </a:ext>
            </a:extLst>
          </p:cNvPr>
          <p:cNvSpPr/>
          <p:nvPr/>
        </p:nvSpPr>
        <p:spPr>
          <a:xfrm>
            <a:off x="9065419" y="3912916"/>
            <a:ext cx="2766956" cy="714375"/>
          </a:xfrm>
          <a:prstGeom prst="roundRect">
            <a:avLst/>
          </a:prstGeom>
          <a:solidFill>
            <a:srgbClr val="70ADA3"/>
          </a:solidFill>
          <a:ln w="12700" cap="flat" cmpd="sng" algn="ctr">
            <a:solidFill>
              <a:schemeClr val="accent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latin typeface="Roboto Slab regular"/>
                <a:cs typeface="Times New Roman" panose="02020603050405020304" pitchFamily="18" charset="0"/>
              </a:rPr>
              <a:t>Exemption from obligation to detect theft if your theft target is less than 1.</a:t>
            </a:r>
          </a:p>
        </p:txBody>
      </p:sp>
      <p:sp>
        <p:nvSpPr>
          <p:cNvPr id="2" name="TextBox 1">
            <a:extLst>
              <a:ext uri="{FF2B5EF4-FFF2-40B4-BE49-F238E27FC236}">
                <a16:creationId xmlns:a16="http://schemas.microsoft.com/office/drawing/2014/main" id="{045BF8A1-8178-4C55-A2CA-75BEE8282A77}"/>
              </a:ext>
            </a:extLst>
          </p:cNvPr>
          <p:cNvSpPr txBox="1"/>
          <p:nvPr/>
        </p:nvSpPr>
        <p:spPr>
          <a:xfrm>
            <a:off x="2963600" y="5785121"/>
            <a:ext cx="8813368" cy="523220"/>
          </a:xfrm>
          <a:prstGeom prst="rect">
            <a:avLst/>
          </a:prstGeom>
          <a:noFill/>
        </p:spPr>
        <p:txBody>
          <a:bodyPr wrap="square" rtlCol="0">
            <a:spAutoFit/>
          </a:bodyPr>
          <a:lstStyle/>
          <a:p>
            <a:pPr algn="ctr"/>
            <a:r>
              <a:rPr lang="en-GB" sz="1400">
                <a:latin typeface="Roboto Slab regular"/>
                <a:cs typeface="Times New Roman" panose="02020603050405020304" pitchFamily="18" charset="0"/>
              </a:rPr>
              <a:t>*Please notify your OAM as soon as possible if your theft target needs to be adjusted to take into account a change in your customer book</a:t>
            </a:r>
          </a:p>
        </p:txBody>
      </p:sp>
      <p:pic>
        <p:nvPicPr>
          <p:cNvPr id="31" name="Picture 30">
            <a:hlinkClick r:id="" action="ppaction://hlinkshowjump?jump=nextslide"/>
            <a:extLst>
              <a:ext uri="{FF2B5EF4-FFF2-40B4-BE49-F238E27FC236}">
                <a16:creationId xmlns:a16="http://schemas.microsoft.com/office/drawing/2014/main" id="{8E316822-A2BA-4D91-827F-DFD74FB29277}"/>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32" name="Picture 31">
            <a:hlinkClick r:id="" action="ppaction://hlinkshowjump?jump=previousslide"/>
            <a:extLst>
              <a:ext uri="{FF2B5EF4-FFF2-40B4-BE49-F238E27FC236}">
                <a16:creationId xmlns:a16="http://schemas.microsoft.com/office/drawing/2014/main" id="{FF3CE87B-95F5-42E8-B6AD-E416C3EE3B46}"/>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0" name="Picture 19">
            <a:extLst>
              <a:ext uri="{FF2B5EF4-FFF2-40B4-BE49-F238E27FC236}">
                <a16:creationId xmlns:a16="http://schemas.microsoft.com/office/drawing/2014/main" id="{D877E8A4-311E-48E4-8B47-8794B3B93383}"/>
              </a:ext>
            </a:extLst>
          </p:cNvPr>
          <p:cNvPicPr>
            <a:picLocks noChangeAspect="1"/>
          </p:cNvPicPr>
          <p:nvPr/>
        </p:nvPicPr>
        <p:blipFill rotWithShape="1">
          <a:blip r:embed="rId5"/>
          <a:srcRect r="5961" b="1387"/>
          <a:stretch/>
        </p:blipFill>
        <p:spPr>
          <a:xfrm>
            <a:off x="1" y="1"/>
            <a:ext cx="2355742" cy="6509288"/>
          </a:xfrm>
          <a:prstGeom prst="rect">
            <a:avLst/>
          </a:prstGeom>
        </p:spPr>
      </p:pic>
      <p:sp>
        <p:nvSpPr>
          <p:cNvPr id="21" name="Subtitle 2">
            <a:extLst>
              <a:ext uri="{FF2B5EF4-FFF2-40B4-BE49-F238E27FC236}">
                <a16:creationId xmlns:a16="http://schemas.microsoft.com/office/drawing/2014/main" id="{AFF5AB30-4D31-42F4-AF33-29D956793495}"/>
              </a:ext>
            </a:extLst>
          </p:cNvPr>
          <p:cNvSpPr>
            <a:spLocks noGrp="1"/>
          </p:cNvSpPr>
          <p:nvPr>
            <p:ph type="subTitle" idx="1"/>
          </p:nvPr>
        </p:nvSpPr>
        <p:spPr>
          <a:xfrm>
            <a:off x="2555887" y="1214311"/>
            <a:ext cx="8433640" cy="696510"/>
          </a:xfrm>
        </p:spPr>
        <p:txBody>
          <a:bodyPr vert="horz" lIns="91440" tIns="45720" rIns="91440" bIns="45720" rtlCol="0" anchor="t">
            <a:noAutofit/>
          </a:body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Determination of Theft Target</a:t>
            </a:r>
            <a:r>
              <a:rPr lang="en-GB" sz="2400" b="1" cap="all" spc="250">
                <a:solidFill>
                  <a:srgbClr val="93BDB5"/>
                </a:solidFill>
                <a:latin typeface="Roboto" panose="02000000000000000000" pitchFamily="2" charset="0"/>
              </a:rPr>
              <a:t> 2/2</a:t>
            </a:r>
            <a:endParaRPr lang="en-GB" sz="2400" b="1" cap="all" spc="250">
              <a:solidFill>
                <a:srgbClr val="68A495"/>
              </a:solidFill>
              <a:latin typeface="Roboto" panose="02000000000000000000" pitchFamily="2" charset="0"/>
              <a:ea typeface="+mj-ea"/>
              <a:cs typeface="+mj-cs"/>
            </a:endParaRP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23" name="Picture 22">
            <a:hlinkClick r:id="rId6" action="ppaction://hlinksldjump"/>
            <a:extLst>
              <a:ext uri="{FF2B5EF4-FFF2-40B4-BE49-F238E27FC236}">
                <a16:creationId xmlns:a16="http://schemas.microsoft.com/office/drawing/2014/main" id="{53C2AD55-4848-468E-9A4C-258C848CC8D8}"/>
              </a:ext>
            </a:extLst>
          </p:cNvPr>
          <p:cNvPicPr>
            <a:picLocks noChangeAspect="1"/>
          </p:cNvPicPr>
          <p:nvPr/>
        </p:nvPicPr>
        <p:blipFill>
          <a:blip r:embed="rId7"/>
          <a:stretch>
            <a:fillRect/>
          </a:stretch>
        </p:blipFill>
        <p:spPr>
          <a:xfrm>
            <a:off x="3917185" y="322134"/>
            <a:ext cx="485775" cy="477679"/>
          </a:xfrm>
          <a:prstGeom prst="rect">
            <a:avLst/>
          </a:prstGeom>
        </p:spPr>
      </p:pic>
      <p:sp>
        <p:nvSpPr>
          <p:cNvPr id="3" name="TextBox 2">
            <a:extLst>
              <a:ext uri="{FF2B5EF4-FFF2-40B4-BE49-F238E27FC236}">
                <a16:creationId xmlns:a16="http://schemas.microsoft.com/office/drawing/2014/main" id="{D68D81FA-6466-495A-BF19-888C782158C7}"/>
              </a:ext>
            </a:extLst>
          </p:cNvPr>
          <p:cNvSpPr txBox="1"/>
          <p:nvPr/>
        </p:nvSpPr>
        <p:spPr>
          <a:xfrm>
            <a:off x="4737253" y="5521827"/>
            <a:ext cx="5266063" cy="369332"/>
          </a:xfrm>
          <a:prstGeom prst="rect">
            <a:avLst/>
          </a:prstGeom>
          <a:noFill/>
        </p:spPr>
        <p:txBody>
          <a:bodyPr wrap="square" rtlCol="0">
            <a:spAutoFit/>
          </a:bodyPr>
          <a:lstStyle/>
          <a:p>
            <a:r>
              <a:rPr lang="en-GB">
                <a:solidFill>
                  <a:schemeClr val="bg1"/>
                </a:solidFill>
              </a:rPr>
              <a:t>Animation holder</a:t>
            </a:r>
          </a:p>
        </p:txBody>
      </p:sp>
      <p:pic>
        <p:nvPicPr>
          <p:cNvPr id="24" name="Picture 23">
            <a:hlinkClick r:id="rId8"/>
            <a:extLst>
              <a:ext uri="{FF2B5EF4-FFF2-40B4-BE49-F238E27FC236}">
                <a16:creationId xmlns:a16="http://schemas.microsoft.com/office/drawing/2014/main" id="{2CE53644-5A22-4C70-B49C-8974EA94A202}"/>
              </a:ext>
            </a:extLst>
          </p:cNvPr>
          <p:cNvPicPr>
            <a:picLocks noChangeAspect="1"/>
          </p:cNvPicPr>
          <p:nvPr/>
        </p:nvPicPr>
        <p:blipFill>
          <a:blip r:embed="rId9"/>
          <a:stretch>
            <a:fillRect/>
          </a:stretch>
        </p:blipFill>
        <p:spPr>
          <a:xfrm>
            <a:off x="4453970" y="323563"/>
            <a:ext cx="485775" cy="476250"/>
          </a:xfrm>
          <a:prstGeom prst="rect">
            <a:avLst/>
          </a:prstGeom>
        </p:spPr>
      </p:pic>
      <p:cxnSp>
        <p:nvCxnSpPr>
          <p:cNvPr id="5" name="Straight Arrow Connector 4">
            <a:extLst>
              <a:ext uri="{FF2B5EF4-FFF2-40B4-BE49-F238E27FC236}">
                <a16:creationId xmlns:a16="http://schemas.microsoft.com/office/drawing/2014/main" id="{9FA1F1A7-B3C2-40D1-89B4-0CEACC169EDF}"/>
              </a:ext>
            </a:extLst>
          </p:cNvPr>
          <p:cNvCxnSpPr>
            <a:stCxn id="14" idx="3"/>
            <a:endCxn id="11" idx="1"/>
          </p:cNvCxnSpPr>
          <p:nvPr/>
        </p:nvCxnSpPr>
        <p:spPr>
          <a:xfrm>
            <a:off x="5350670" y="2842282"/>
            <a:ext cx="831941" cy="532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F91A9F3-F70F-433D-BBC9-66790A8E286E}"/>
              </a:ext>
            </a:extLst>
          </p:cNvPr>
          <p:cNvCxnSpPr>
            <a:stCxn id="13" idx="3"/>
          </p:cNvCxnSpPr>
          <p:nvPr/>
        </p:nvCxnSpPr>
        <p:spPr>
          <a:xfrm flipV="1">
            <a:off x="5350670" y="4088870"/>
            <a:ext cx="566105" cy="1812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F388F9C-FF71-4408-8584-4C2079F1BFC1}"/>
              </a:ext>
            </a:extLst>
          </p:cNvPr>
          <p:cNvCxnSpPr>
            <a:stCxn id="12" idx="1"/>
            <a:endCxn id="11" idx="7"/>
          </p:cNvCxnSpPr>
          <p:nvPr/>
        </p:nvCxnSpPr>
        <p:spPr>
          <a:xfrm flipH="1">
            <a:off x="8233478" y="2842278"/>
            <a:ext cx="831940" cy="533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2C733B-4A59-487B-8AEE-AE3E6832763F}"/>
              </a:ext>
            </a:extLst>
          </p:cNvPr>
          <p:cNvCxnSpPr>
            <a:cxnSpLocks/>
            <a:stCxn id="15" idx="1"/>
          </p:cNvCxnSpPr>
          <p:nvPr/>
        </p:nvCxnSpPr>
        <p:spPr>
          <a:xfrm flipH="1" flipV="1">
            <a:off x="8497262" y="4088870"/>
            <a:ext cx="568157" cy="1812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49B6702-AE8C-44F7-969A-8F9CB007EBC1}"/>
              </a:ext>
            </a:extLst>
          </p:cNvPr>
          <p:cNvSpPr txBox="1"/>
          <p:nvPr/>
        </p:nvSpPr>
        <p:spPr>
          <a:xfrm>
            <a:off x="4160072" y="6349771"/>
            <a:ext cx="5266063" cy="369332"/>
          </a:xfrm>
          <a:prstGeom prst="rect">
            <a:avLst/>
          </a:prstGeom>
          <a:noFill/>
        </p:spPr>
        <p:txBody>
          <a:bodyPr wrap="square" rtlCol="0">
            <a:spAutoFit/>
          </a:bodyPr>
          <a:lstStyle/>
          <a:p>
            <a:r>
              <a:rPr lang="en-GB">
                <a:solidFill>
                  <a:schemeClr val="bg1"/>
                </a:solidFill>
              </a:rPr>
              <a:t>Animation holder</a:t>
            </a:r>
          </a:p>
        </p:txBody>
      </p:sp>
    </p:spTree>
    <p:extLst>
      <p:ext uri="{BB962C8B-B14F-4D97-AF65-F5344CB8AC3E}">
        <p14:creationId xmlns:p14="http://schemas.microsoft.com/office/powerpoint/2010/main" val="4288916643"/>
      </p:ext>
    </p:extLst>
  </p:cSld>
  <p:clrMapOvr>
    <a:masterClrMapping/>
  </p:clrMapOvr>
  <mc:AlternateContent xmlns:mc="http://schemas.openxmlformats.org/markup-compatibility/2006">
    <mc:Choice xmlns:p14="http://schemas.microsoft.com/office/powerpoint/2010/main" Requires="p14">
      <p:transition spd="slow" p14:dur="3000" advClick="0" advTm="9000"/>
    </mc:Choice>
    <mc:Fallback>
      <p:transition spd="slow" advClick="0" advTm="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bg/>
                                          </p:spTgt>
                                        </p:tgtEl>
                                        <p:attrNameLst>
                                          <p:attrName>style.visibility</p:attrName>
                                        </p:attrNameLst>
                                      </p:cBhvr>
                                      <p:to>
                                        <p:strVal val="visible"/>
                                      </p:to>
                                    </p:set>
                                    <p:animEffect transition="in" filter="fade">
                                      <p:cBhvr>
                                        <p:cTn id="12" dur="750"/>
                                        <p:tgtEl>
                                          <p:spTgt spid="1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fade">
                                      <p:cBhvr>
                                        <p:cTn id="17" dur="750"/>
                                        <p:tgtEl>
                                          <p:spTgt spid="14">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bg/>
                                          </p:spTgt>
                                        </p:tgtEl>
                                        <p:attrNameLst>
                                          <p:attrName>style.visibility</p:attrName>
                                        </p:attrNameLst>
                                      </p:cBhvr>
                                      <p:to>
                                        <p:strVal val="visible"/>
                                      </p:to>
                                    </p:set>
                                    <p:animEffect transition="in" filter="fade">
                                      <p:cBhvr>
                                        <p:cTn id="20" dur="750"/>
                                        <p:tgtEl>
                                          <p:spTgt spid="12">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fade">
                                      <p:cBhvr>
                                        <p:cTn id="25" dur="750"/>
                                        <p:tgtEl>
                                          <p:spTgt spid="1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bg/>
                                          </p:spTgt>
                                        </p:tgtEl>
                                        <p:attrNameLst>
                                          <p:attrName>style.visibility</p:attrName>
                                        </p:attrNameLst>
                                      </p:cBhvr>
                                      <p:to>
                                        <p:strVal val="visible"/>
                                      </p:to>
                                    </p:set>
                                    <p:animEffect transition="in" filter="fade">
                                      <p:cBhvr>
                                        <p:cTn id="28" dur="750"/>
                                        <p:tgtEl>
                                          <p:spTgt spid="13">
                                            <p:bg/>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750"/>
                                        <p:tgtEl>
                                          <p:spTgt spid="13">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bg/>
                                          </p:spTgt>
                                        </p:tgtEl>
                                        <p:attrNameLst>
                                          <p:attrName>style.visibility</p:attrName>
                                        </p:attrNameLst>
                                      </p:cBhvr>
                                      <p:to>
                                        <p:strVal val="visible"/>
                                      </p:to>
                                    </p:set>
                                    <p:animEffect transition="in" filter="fade">
                                      <p:cBhvr>
                                        <p:cTn id="36" dur="750"/>
                                        <p:tgtEl>
                                          <p:spTgt spid="15">
                                            <p:bg/>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fade">
                                      <p:cBhvr>
                                        <p:cTn id="41" dur="750"/>
                                        <p:tgtEl>
                                          <p:spTgt spid="1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750"/>
                                        <p:tgtEl>
                                          <p:spTgt spid="5"/>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75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750"/>
                                        <p:tgtEl>
                                          <p:spTgt spid="7"/>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75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2500"/>
                                  </p:stCondLst>
                                  <p:childTnLst>
                                    <p:set>
                                      <p:cBhvr>
                                        <p:cTn id="59" dur="1" fill="hold">
                                          <p:stCondLst>
                                            <p:cond delay="58999"/>
                                          </p:stCondLst>
                                        </p:cTn>
                                        <p:tgtEl>
                                          <p:spTgt spid="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2500"/>
                                  </p:stCondLst>
                                  <p:childTnLst>
                                    <p:set>
                                      <p:cBhvr>
                                        <p:cTn id="63" dur="1" fill="hold">
                                          <p:stCondLst>
                                            <p:cond delay="589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build="p" animBg="1"/>
      <p:bldP spid="13" grpId="0" build="p" animBg="1"/>
      <p:bldP spid="14" grpId="0" build="p" animBg="1"/>
      <p:bldP spid="15" grpId="0" build="p" animBg="1"/>
      <p:bldP spid="3"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a:extLst>
              <a:ext uri="{FF2B5EF4-FFF2-40B4-BE49-F238E27FC236}">
                <a16:creationId xmlns:a16="http://schemas.microsoft.com/office/drawing/2014/main" id="{6B6D1528-02C7-451A-99EF-4575EFB9A252}"/>
              </a:ext>
            </a:extLst>
          </p:cNvPr>
          <p:cNvSpPr/>
          <p:nvPr/>
        </p:nvSpPr>
        <p:spPr>
          <a:xfrm>
            <a:off x="2552180" y="2044012"/>
            <a:ext cx="8927770" cy="2046647"/>
          </a:xfrm>
          <a:prstGeom prst="roundRect">
            <a:avLst/>
          </a:prstGeom>
          <a:solidFill>
            <a:srgbClr val="742631"/>
          </a:solidFill>
          <a:ln w="12700"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Headings)"/>
            </a:endParaRPr>
          </a:p>
        </p:txBody>
      </p:sp>
      <p:sp>
        <p:nvSpPr>
          <p:cNvPr id="4" name="TextBox 3">
            <a:extLst>
              <a:ext uri="{FF2B5EF4-FFF2-40B4-BE49-F238E27FC236}">
                <a16:creationId xmlns:a16="http://schemas.microsoft.com/office/drawing/2014/main" id="{2EF91AF2-67C6-4630-A681-034D7B6E35E0}"/>
              </a:ext>
            </a:extLst>
          </p:cNvPr>
          <p:cNvSpPr txBox="1">
            <a:spLocks/>
          </p:cNvSpPr>
          <p:nvPr/>
        </p:nvSpPr>
        <p:spPr>
          <a:xfrm>
            <a:off x="3042602" y="1777629"/>
            <a:ext cx="7946925" cy="21303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a:solidFill>
                <a:schemeClr val="bg1"/>
              </a:solidFill>
              <a:latin typeface="+mj-lt"/>
            </a:endParaRPr>
          </a:p>
          <a:p>
            <a:pPr marL="0" indent="0" algn="ctr">
              <a:buNone/>
            </a:pPr>
            <a:r>
              <a:rPr lang="en-US" b="1">
                <a:solidFill>
                  <a:schemeClr val="bg1"/>
                </a:solidFill>
                <a:latin typeface="+mj-lt"/>
                <a:cs typeface="Calibri" panose="020F0502020204030204" pitchFamily="34" charset="0"/>
              </a:rPr>
              <a:t>THEFT TARGET</a:t>
            </a:r>
            <a:r>
              <a:rPr lang="en-US">
                <a:solidFill>
                  <a:schemeClr val="bg1"/>
                </a:solidFill>
                <a:latin typeface="+mj-lt"/>
                <a:cs typeface="Calibri" panose="020F0502020204030204" pitchFamily="34" charset="0"/>
              </a:rPr>
              <a:t> x </a:t>
            </a:r>
            <a:r>
              <a:rPr lang="en-US" b="1">
                <a:solidFill>
                  <a:schemeClr val="bg1"/>
                </a:solidFill>
                <a:latin typeface="+mj-lt"/>
                <a:cs typeface="Calibri" panose="020F0502020204030204" pitchFamily="34" charset="0"/>
              </a:rPr>
              <a:t>THEFT DETECTION VALUE</a:t>
            </a:r>
          </a:p>
          <a:p>
            <a:pPr marL="0" indent="0" algn="ctr">
              <a:buNone/>
            </a:pPr>
            <a:r>
              <a:rPr lang="en-US">
                <a:solidFill>
                  <a:schemeClr val="bg1"/>
                </a:solidFill>
                <a:latin typeface="+mj-lt"/>
                <a:cs typeface="Calibri" panose="020F0502020204030204" pitchFamily="34" charset="0"/>
              </a:rPr>
              <a:t>=</a:t>
            </a:r>
          </a:p>
          <a:p>
            <a:pPr marL="0" indent="0" algn="ctr">
              <a:buNone/>
            </a:pPr>
            <a:r>
              <a:rPr lang="en-US" b="1">
                <a:solidFill>
                  <a:schemeClr val="bg1"/>
                </a:solidFill>
                <a:latin typeface="+mj-lt"/>
                <a:cs typeface="Calibri" panose="020F0502020204030204" pitchFamily="34" charset="0"/>
              </a:rPr>
              <a:t>INCENTIVE PAYMENT </a:t>
            </a:r>
            <a:r>
              <a:rPr lang="en-US">
                <a:solidFill>
                  <a:schemeClr val="bg1"/>
                </a:solidFill>
                <a:latin typeface="+mj-lt"/>
                <a:cs typeface="Calibri" panose="020F0502020204030204" pitchFamily="34" charset="0"/>
              </a:rPr>
              <a:t>(£) </a:t>
            </a:r>
          </a:p>
          <a:p>
            <a:pPr marL="0" indent="0">
              <a:buNone/>
            </a:pPr>
            <a:endParaRPr lang="en-US">
              <a:latin typeface="+mj-lt"/>
            </a:endParaRPr>
          </a:p>
        </p:txBody>
      </p:sp>
      <p:graphicFrame>
        <p:nvGraphicFramePr>
          <p:cNvPr id="8" name="Diagram 7">
            <a:extLst>
              <a:ext uri="{FF2B5EF4-FFF2-40B4-BE49-F238E27FC236}">
                <a16:creationId xmlns:a16="http://schemas.microsoft.com/office/drawing/2014/main" id="{2CCDA2E9-AA99-42D8-B62C-E09D9CA579D9}"/>
              </a:ext>
            </a:extLst>
          </p:cNvPr>
          <p:cNvGraphicFramePr/>
          <p:nvPr>
            <p:extLst>
              <p:ext uri="{D42A27DB-BD31-4B8C-83A1-F6EECF244321}">
                <p14:modId xmlns:p14="http://schemas.microsoft.com/office/powerpoint/2010/main" val="666474840"/>
              </p:ext>
            </p:extLst>
          </p:nvPr>
        </p:nvGraphicFramePr>
        <p:xfrm>
          <a:off x="2552179" y="4376010"/>
          <a:ext cx="8927770" cy="1645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ubtitle 2">
            <a:extLst>
              <a:ext uri="{FF2B5EF4-FFF2-40B4-BE49-F238E27FC236}">
                <a16:creationId xmlns:a16="http://schemas.microsoft.com/office/drawing/2014/main" id="{FA3972EF-25E1-4BCF-A2BB-E169DD92ABAE}"/>
              </a:ext>
            </a:extLst>
          </p:cNvPr>
          <p:cNvSpPr>
            <a:spLocks noGrp="1"/>
          </p:cNvSpPr>
          <p:nvPr>
            <p:ph type="subTitle" idx="1"/>
          </p:nvPr>
        </p:nvSpPr>
        <p:spPr>
          <a:xfrm>
            <a:off x="2555887" y="1214311"/>
            <a:ext cx="8433640" cy="696510"/>
          </a:xfrm>
        </p:spPr>
        <p:txBody>
          <a:bodyPr vert="horz" lIns="91440" tIns="45720" rIns="91440" bIns="45720" rtlCol="0" anchor="t">
            <a:noAutofit/>
          </a:bodyPr>
          <a:lstStyle/>
          <a:p>
            <a:pPr>
              <a:lnSpc>
                <a:spcPct val="90000"/>
              </a:lnSpc>
              <a:spcBef>
                <a:spcPct val="0"/>
              </a:spcBef>
            </a:pPr>
            <a:r>
              <a:rPr lang="en-GB" sz="2400" b="1" cap="all" spc="250" dirty="0">
                <a:solidFill>
                  <a:srgbClr val="68A495"/>
                </a:solidFill>
                <a:latin typeface="Roboto" panose="02000000000000000000" pitchFamily="2" charset="0"/>
                <a:ea typeface="+mj-ea"/>
                <a:cs typeface="+mj-cs"/>
              </a:rPr>
              <a:t>How does your theft target impact your incentive payments?</a:t>
            </a: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20" name="Picture 19">
            <a:hlinkClick r:id="" action="ppaction://hlinkshowjump?jump=nextslide"/>
            <a:extLst>
              <a:ext uri="{FF2B5EF4-FFF2-40B4-BE49-F238E27FC236}">
                <a16:creationId xmlns:a16="http://schemas.microsoft.com/office/drawing/2014/main" id="{BA001FDD-FA8E-4F7D-A648-089BAAC50A3E}"/>
              </a:ext>
            </a:extLst>
          </p:cNvPr>
          <p:cNvPicPr>
            <a:picLocks noChangeAspect="1"/>
          </p:cNvPicPr>
          <p:nvPr/>
        </p:nvPicPr>
        <p:blipFill>
          <a:blip r:embed="rId7"/>
          <a:stretch>
            <a:fillRect/>
          </a:stretch>
        </p:blipFill>
        <p:spPr>
          <a:xfrm>
            <a:off x="11127525" y="305316"/>
            <a:ext cx="704850" cy="447675"/>
          </a:xfrm>
          <a:prstGeom prst="rect">
            <a:avLst/>
          </a:prstGeom>
        </p:spPr>
      </p:pic>
      <p:pic>
        <p:nvPicPr>
          <p:cNvPr id="21" name="Picture 20">
            <a:hlinkClick r:id="" action="ppaction://hlinkshowjump?jump=previousslide"/>
            <a:extLst>
              <a:ext uri="{FF2B5EF4-FFF2-40B4-BE49-F238E27FC236}">
                <a16:creationId xmlns:a16="http://schemas.microsoft.com/office/drawing/2014/main" id="{9A3B3CBC-3E46-42F7-A7C3-4644348528FA}"/>
              </a:ext>
            </a:extLst>
          </p:cNvPr>
          <p:cNvPicPr>
            <a:picLocks noChangeAspect="1"/>
          </p:cNvPicPr>
          <p:nvPr/>
        </p:nvPicPr>
        <p:blipFill>
          <a:blip r:embed="rId8"/>
          <a:stretch>
            <a:fillRect/>
          </a:stretch>
        </p:blipFill>
        <p:spPr>
          <a:xfrm>
            <a:off x="5041765" y="305316"/>
            <a:ext cx="676275" cy="533400"/>
          </a:xfrm>
          <a:prstGeom prst="rect">
            <a:avLst/>
          </a:prstGeom>
        </p:spPr>
      </p:pic>
      <p:pic>
        <p:nvPicPr>
          <p:cNvPr id="9" name="Picture 8">
            <a:extLst>
              <a:ext uri="{FF2B5EF4-FFF2-40B4-BE49-F238E27FC236}">
                <a16:creationId xmlns:a16="http://schemas.microsoft.com/office/drawing/2014/main" id="{FE3F8C35-0686-401D-88B7-EB0EEDD5A135}"/>
              </a:ext>
            </a:extLst>
          </p:cNvPr>
          <p:cNvPicPr>
            <a:picLocks noChangeAspect="1"/>
          </p:cNvPicPr>
          <p:nvPr/>
        </p:nvPicPr>
        <p:blipFill rotWithShape="1">
          <a:blip r:embed="rId9"/>
          <a:srcRect r="5961" b="1387"/>
          <a:stretch/>
        </p:blipFill>
        <p:spPr>
          <a:xfrm>
            <a:off x="1" y="1"/>
            <a:ext cx="2355742" cy="6509288"/>
          </a:xfrm>
          <a:prstGeom prst="rect">
            <a:avLst/>
          </a:prstGeom>
        </p:spPr>
      </p:pic>
      <p:pic>
        <p:nvPicPr>
          <p:cNvPr id="12" name="Picture 11">
            <a:hlinkClick r:id="rId10" action="ppaction://hlinksldjump"/>
            <a:extLst>
              <a:ext uri="{FF2B5EF4-FFF2-40B4-BE49-F238E27FC236}">
                <a16:creationId xmlns:a16="http://schemas.microsoft.com/office/drawing/2014/main" id="{EEC63BE4-E61A-4114-AEA3-64CC52A6AD8B}"/>
              </a:ext>
            </a:extLst>
          </p:cNvPr>
          <p:cNvPicPr>
            <a:picLocks noChangeAspect="1"/>
          </p:cNvPicPr>
          <p:nvPr/>
        </p:nvPicPr>
        <p:blipFill>
          <a:blip r:embed="rId11"/>
          <a:stretch>
            <a:fillRect/>
          </a:stretch>
        </p:blipFill>
        <p:spPr>
          <a:xfrm>
            <a:off x="3917185" y="322134"/>
            <a:ext cx="485775" cy="477679"/>
          </a:xfrm>
          <a:prstGeom prst="rect">
            <a:avLst/>
          </a:prstGeom>
        </p:spPr>
      </p:pic>
      <p:pic>
        <p:nvPicPr>
          <p:cNvPr id="13" name="Picture 12">
            <a:hlinkClick r:id="rId12"/>
            <a:extLst>
              <a:ext uri="{FF2B5EF4-FFF2-40B4-BE49-F238E27FC236}">
                <a16:creationId xmlns:a16="http://schemas.microsoft.com/office/drawing/2014/main" id="{E90A361A-E263-49AC-8EF5-B5F7B304FEE1}"/>
              </a:ext>
            </a:extLst>
          </p:cNvPr>
          <p:cNvPicPr>
            <a:picLocks noChangeAspect="1"/>
          </p:cNvPicPr>
          <p:nvPr/>
        </p:nvPicPr>
        <p:blipFill>
          <a:blip r:embed="rId13"/>
          <a:stretch>
            <a:fillRect/>
          </a:stretch>
        </p:blipFill>
        <p:spPr>
          <a:xfrm>
            <a:off x="4453970" y="323563"/>
            <a:ext cx="485775" cy="476250"/>
          </a:xfrm>
          <a:prstGeom prst="rect">
            <a:avLst/>
          </a:prstGeom>
        </p:spPr>
      </p:pic>
    </p:spTree>
    <p:extLst>
      <p:ext uri="{BB962C8B-B14F-4D97-AF65-F5344CB8AC3E}">
        <p14:creationId xmlns:p14="http://schemas.microsoft.com/office/powerpoint/2010/main" val="1399358812"/>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112B4A5A-661E-4C17-AA95-26F5B0258CD2}"/>
              </a:ext>
            </a:extLst>
          </p:cNvPr>
          <p:cNvSpPr>
            <a:spLocks noGrp="1"/>
          </p:cNvSpPr>
          <p:nvPr>
            <p:ph type="subTitle" idx="1"/>
          </p:nvPr>
        </p:nvSpPr>
        <p:spPr>
          <a:xfrm>
            <a:off x="2568484" y="1804904"/>
            <a:ext cx="8913600" cy="1449741"/>
          </a:xfrm>
        </p:spPr>
        <p:txBody>
          <a:bodyPr>
            <a:noAutofit/>
          </a:bodyPr>
          <a:lstStyle/>
          <a:p>
            <a:pPr>
              <a:lnSpc>
                <a:spcPct val="100000"/>
              </a:lnSpc>
            </a:pPr>
            <a:r>
              <a:rPr lang="en-GB" sz="1400">
                <a:latin typeface="Roboto Slab regular"/>
                <a:cs typeface="Times New Roman" panose="02020603050405020304" pitchFamily="18" charset="0"/>
              </a:rPr>
              <a:t>Each month you are required to submit theft files to the REC Code Manager so that the REC Code Manager can administer the incentive scheme. The files submitted to the Code Manager are the monthly outcome files that were historically prepared by Suppliers in relation to the historic TRAS arrangements and the data within these files will be used to determine the size of your incentive payments. The file format can be found below in the Performance Assurance Report Catalogue. </a:t>
            </a:r>
          </a:p>
        </p:txBody>
      </p:sp>
      <p:grpSp>
        <p:nvGrpSpPr>
          <p:cNvPr id="13" name="Group 12">
            <a:extLst>
              <a:ext uri="{FF2B5EF4-FFF2-40B4-BE49-F238E27FC236}">
                <a16:creationId xmlns:a16="http://schemas.microsoft.com/office/drawing/2014/main" id="{A14809D1-6521-45FB-AB85-471BB2E89010}"/>
              </a:ext>
            </a:extLst>
          </p:cNvPr>
          <p:cNvGrpSpPr/>
          <p:nvPr/>
        </p:nvGrpSpPr>
        <p:grpSpPr>
          <a:xfrm>
            <a:off x="2453300" y="3254645"/>
            <a:ext cx="9619654" cy="1352598"/>
            <a:chOff x="806328" y="3225800"/>
            <a:chExt cx="9452097" cy="1360488"/>
          </a:xfrm>
          <a:solidFill>
            <a:srgbClr val="70ADA3"/>
          </a:solidFill>
        </p:grpSpPr>
        <p:sp>
          <p:nvSpPr>
            <p:cNvPr id="14" name="Chevron 10">
              <a:extLst>
                <a:ext uri="{FF2B5EF4-FFF2-40B4-BE49-F238E27FC236}">
                  <a16:creationId xmlns:a16="http://schemas.microsoft.com/office/drawing/2014/main" id="{7B7882F0-267B-4427-B65E-D62E4C5142ED}"/>
                </a:ext>
              </a:extLst>
            </p:cNvPr>
            <p:cNvSpPr>
              <a:spLocks/>
            </p:cNvSpPr>
            <p:nvPr/>
          </p:nvSpPr>
          <p:spPr>
            <a:xfrm>
              <a:off x="806328" y="3225800"/>
              <a:ext cx="2736972" cy="1360488"/>
            </a:xfrm>
            <a:prstGeom prst="chevron">
              <a:avLst/>
            </a:prstGeom>
            <a:grpFill/>
            <a:ln w="12700"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050" dirty="0">
                  <a:solidFill>
                    <a:schemeClr val="bg1"/>
                  </a:solidFill>
                </a:rPr>
                <a:t>You submit report on the REC Portal by the 1st working day of the following month (data for 1-30 Sept submitted by 1 Nov).</a:t>
              </a:r>
            </a:p>
          </p:txBody>
        </p:sp>
        <p:sp>
          <p:nvSpPr>
            <p:cNvPr id="15" name="Chevron 11">
              <a:extLst>
                <a:ext uri="{FF2B5EF4-FFF2-40B4-BE49-F238E27FC236}">
                  <a16:creationId xmlns:a16="http://schemas.microsoft.com/office/drawing/2014/main" id="{10EB355E-E9F7-4443-8136-57BEB1E00E30}"/>
                </a:ext>
              </a:extLst>
            </p:cNvPr>
            <p:cNvSpPr>
              <a:spLocks/>
            </p:cNvSpPr>
            <p:nvPr/>
          </p:nvSpPr>
          <p:spPr>
            <a:xfrm>
              <a:off x="3044703" y="3225800"/>
              <a:ext cx="2736972" cy="1360488"/>
            </a:xfrm>
            <a:prstGeom prst="chevron">
              <a:avLst/>
            </a:prstGeom>
            <a:grpFill/>
            <a:ln w="12700"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Code Manager publishes monthly energy theft report within 20 working days of submission </a:t>
              </a:r>
              <a:r>
                <a:rPr lang="en-GB" sz="1050"/>
                <a:t>deadline.</a:t>
              </a:r>
              <a:endParaRPr lang="en-GB" sz="1050" dirty="0"/>
            </a:p>
          </p:txBody>
        </p:sp>
        <p:sp>
          <p:nvSpPr>
            <p:cNvPr id="16" name="Chevron 12">
              <a:extLst>
                <a:ext uri="{FF2B5EF4-FFF2-40B4-BE49-F238E27FC236}">
                  <a16:creationId xmlns:a16="http://schemas.microsoft.com/office/drawing/2014/main" id="{2343F09C-BEBA-4D3D-8CF3-CE08BF709F98}"/>
                </a:ext>
              </a:extLst>
            </p:cNvPr>
            <p:cNvSpPr>
              <a:spLocks/>
            </p:cNvSpPr>
            <p:nvPr/>
          </p:nvSpPr>
          <p:spPr>
            <a:xfrm>
              <a:off x="5283078" y="3225800"/>
              <a:ext cx="2736972" cy="1360488"/>
            </a:xfrm>
            <a:prstGeom prst="chevron">
              <a:avLst/>
            </a:prstGeom>
            <a:grpFill/>
            <a:ln w="12700"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bg1"/>
                  </a:solidFill>
                  <a:latin typeface="Roboto Slab regular"/>
                  <a:cs typeface="Times New Roman" panose="02020603050405020304" pitchFamily="18" charset="0"/>
                </a:rPr>
                <a:t>You may raise a query or challenge on the report within 5 working days.</a:t>
              </a:r>
            </a:p>
          </p:txBody>
        </p:sp>
        <p:sp>
          <p:nvSpPr>
            <p:cNvPr id="17" name="Chevron 13">
              <a:extLst>
                <a:ext uri="{FF2B5EF4-FFF2-40B4-BE49-F238E27FC236}">
                  <a16:creationId xmlns:a16="http://schemas.microsoft.com/office/drawing/2014/main" id="{877574EE-0DB3-49D5-A39B-C72E73272066}"/>
                </a:ext>
              </a:extLst>
            </p:cNvPr>
            <p:cNvSpPr>
              <a:spLocks/>
            </p:cNvSpPr>
            <p:nvPr/>
          </p:nvSpPr>
          <p:spPr>
            <a:xfrm>
              <a:off x="7521453" y="3225800"/>
              <a:ext cx="2736972" cy="1360488"/>
            </a:xfrm>
            <a:prstGeom prst="chevron">
              <a:avLst/>
            </a:prstGeom>
            <a:grpFill/>
            <a:ln w="12700" cap="flat" cmpd="sng" algn="ctr">
              <a:solidFill>
                <a:schemeClr val="tx2"/>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a:solidFill>
                    <a:schemeClr val="bg1"/>
                  </a:solidFill>
                  <a:latin typeface="Roboto Slab regular"/>
                  <a:cs typeface="Times New Roman" panose="02020603050405020304" pitchFamily="18" charset="0"/>
                </a:rPr>
                <a:t>Challenge investigated and report re-published where applicable.</a:t>
              </a:r>
            </a:p>
          </p:txBody>
        </p:sp>
      </p:grpSp>
      <p:pic>
        <p:nvPicPr>
          <p:cNvPr id="26" name="Picture 25">
            <a:hlinkClick r:id="" action="ppaction://hlinkshowjump?jump=nextslide"/>
            <a:extLst>
              <a:ext uri="{FF2B5EF4-FFF2-40B4-BE49-F238E27FC236}">
                <a16:creationId xmlns:a16="http://schemas.microsoft.com/office/drawing/2014/main" id="{28EBA011-91FC-4D84-B69F-B46456A57954}"/>
              </a:ext>
            </a:extLst>
          </p:cNvPr>
          <p:cNvPicPr>
            <a:picLocks noChangeAspect="1"/>
          </p:cNvPicPr>
          <p:nvPr/>
        </p:nvPicPr>
        <p:blipFill>
          <a:blip r:embed="rId3"/>
          <a:stretch>
            <a:fillRect/>
          </a:stretch>
        </p:blipFill>
        <p:spPr>
          <a:xfrm>
            <a:off x="11127525" y="305316"/>
            <a:ext cx="704850" cy="447675"/>
          </a:xfrm>
          <a:prstGeom prst="rect">
            <a:avLst/>
          </a:prstGeom>
        </p:spPr>
      </p:pic>
      <p:pic>
        <p:nvPicPr>
          <p:cNvPr id="27" name="Picture 26">
            <a:hlinkClick r:id="" action="ppaction://hlinkshowjump?jump=previousslide"/>
            <a:extLst>
              <a:ext uri="{FF2B5EF4-FFF2-40B4-BE49-F238E27FC236}">
                <a16:creationId xmlns:a16="http://schemas.microsoft.com/office/drawing/2014/main" id="{6C07F50D-EBA1-4B04-8893-B0B241CE80AE}"/>
              </a:ext>
            </a:extLst>
          </p:cNvPr>
          <p:cNvPicPr>
            <a:picLocks noChangeAspect="1"/>
          </p:cNvPicPr>
          <p:nvPr/>
        </p:nvPicPr>
        <p:blipFill>
          <a:blip r:embed="rId4"/>
          <a:stretch>
            <a:fillRect/>
          </a:stretch>
        </p:blipFill>
        <p:spPr>
          <a:xfrm>
            <a:off x="5041765" y="305316"/>
            <a:ext cx="676275" cy="533400"/>
          </a:xfrm>
          <a:prstGeom prst="rect">
            <a:avLst/>
          </a:prstGeom>
        </p:spPr>
      </p:pic>
      <p:pic>
        <p:nvPicPr>
          <p:cNvPr id="20" name="Picture 19">
            <a:extLst>
              <a:ext uri="{FF2B5EF4-FFF2-40B4-BE49-F238E27FC236}">
                <a16:creationId xmlns:a16="http://schemas.microsoft.com/office/drawing/2014/main" id="{70A4D3BD-83DA-45A9-A6DA-F120F7E327CA}"/>
              </a:ext>
            </a:extLst>
          </p:cNvPr>
          <p:cNvPicPr>
            <a:picLocks noChangeAspect="1"/>
          </p:cNvPicPr>
          <p:nvPr/>
        </p:nvPicPr>
        <p:blipFill rotWithShape="1">
          <a:blip r:embed="rId5"/>
          <a:srcRect r="5961" b="1387"/>
          <a:stretch/>
        </p:blipFill>
        <p:spPr>
          <a:xfrm>
            <a:off x="1" y="1"/>
            <a:ext cx="2355742" cy="6509288"/>
          </a:xfrm>
          <a:prstGeom prst="rect">
            <a:avLst/>
          </a:prstGeom>
        </p:spPr>
      </p:pic>
      <p:sp>
        <p:nvSpPr>
          <p:cNvPr id="19" name="Subtitle 2">
            <a:extLst>
              <a:ext uri="{FF2B5EF4-FFF2-40B4-BE49-F238E27FC236}">
                <a16:creationId xmlns:a16="http://schemas.microsoft.com/office/drawing/2014/main" id="{A7993289-05D6-4F60-AA66-F7F7E8C87AB3}"/>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Monthly Target reporting </a:t>
            </a:r>
            <a:r>
              <a:rPr lang="en-GB" sz="2400" b="1" cap="all" spc="250">
                <a:solidFill>
                  <a:srgbClr val="93BDB5"/>
                </a:solidFill>
                <a:latin typeface="Roboto" panose="02000000000000000000" pitchFamily="2" charset="0"/>
                <a:ea typeface="+mj-ea"/>
                <a:cs typeface="+mj-cs"/>
              </a:rPr>
              <a:t>1</a:t>
            </a:r>
            <a:r>
              <a:rPr lang="en-GB" sz="2400" b="1" cap="all" spc="250">
                <a:solidFill>
                  <a:srgbClr val="93BDB5"/>
                </a:solidFill>
                <a:latin typeface="Roboto" panose="02000000000000000000" pitchFamily="2" charset="0"/>
              </a:rPr>
              <a:t>/2</a:t>
            </a:r>
            <a:endParaRPr lang="en-GB" sz="2400" b="1" cap="all" spc="250">
              <a:solidFill>
                <a:srgbClr val="68A495"/>
              </a:solidFill>
              <a:latin typeface="Roboto" panose="02000000000000000000" pitchFamily="2" charset="0"/>
            </a:endParaRPr>
          </a:p>
          <a:p>
            <a:pPr>
              <a:lnSpc>
                <a:spcPct val="90000"/>
              </a:lnSpc>
              <a:spcBef>
                <a:spcPct val="0"/>
              </a:spcBef>
            </a:pPr>
            <a:r>
              <a:rPr lang="en-GB" sz="2400" b="1" cap="all" spc="250">
                <a:solidFill>
                  <a:srgbClr val="68A495"/>
                </a:solidFill>
                <a:latin typeface="Roboto" panose="02000000000000000000" pitchFamily="2" charset="0"/>
                <a:ea typeface="+mj-ea"/>
                <a:cs typeface="+mj-cs"/>
              </a:rPr>
              <a:t> </a:t>
            </a: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18" name="Picture 17">
            <a:hlinkClick r:id="rId6" action="ppaction://hlinksldjump"/>
            <a:extLst>
              <a:ext uri="{FF2B5EF4-FFF2-40B4-BE49-F238E27FC236}">
                <a16:creationId xmlns:a16="http://schemas.microsoft.com/office/drawing/2014/main" id="{55107C42-6E56-4D06-AD4B-5AB50F6A2B98}"/>
              </a:ext>
            </a:extLst>
          </p:cNvPr>
          <p:cNvPicPr>
            <a:picLocks noChangeAspect="1"/>
          </p:cNvPicPr>
          <p:nvPr/>
        </p:nvPicPr>
        <p:blipFill>
          <a:blip r:embed="rId7"/>
          <a:stretch>
            <a:fillRect/>
          </a:stretch>
        </p:blipFill>
        <p:spPr>
          <a:xfrm>
            <a:off x="3917185" y="322134"/>
            <a:ext cx="485775" cy="477679"/>
          </a:xfrm>
          <a:prstGeom prst="rect">
            <a:avLst/>
          </a:prstGeom>
        </p:spPr>
      </p:pic>
      <p:sp>
        <p:nvSpPr>
          <p:cNvPr id="22" name="TextBox 21">
            <a:extLst>
              <a:ext uri="{FF2B5EF4-FFF2-40B4-BE49-F238E27FC236}">
                <a16:creationId xmlns:a16="http://schemas.microsoft.com/office/drawing/2014/main" id="{DA1D5ACD-3C70-489D-8B7B-F46111168593}"/>
              </a:ext>
            </a:extLst>
          </p:cNvPr>
          <p:cNvSpPr txBox="1"/>
          <p:nvPr/>
        </p:nvSpPr>
        <p:spPr>
          <a:xfrm>
            <a:off x="2777767" y="5411254"/>
            <a:ext cx="5266063" cy="369332"/>
          </a:xfrm>
          <a:prstGeom prst="rect">
            <a:avLst/>
          </a:prstGeom>
          <a:noFill/>
        </p:spPr>
        <p:txBody>
          <a:bodyPr wrap="square" rtlCol="0">
            <a:spAutoFit/>
          </a:bodyPr>
          <a:lstStyle/>
          <a:p>
            <a:r>
              <a:rPr lang="en-GB">
                <a:solidFill>
                  <a:schemeClr val="bg1"/>
                </a:solidFill>
              </a:rPr>
              <a:t>Animation holder</a:t>
            </a:r>
          </a:p>
        </p:txBody>
      </p:sp>
      <p:pic>
        <p:nvPicPr>
          <p:cNvPr id="28" name="Picture 27">
            <a:hlinkClick r:id="rId8"/>
            <a:extLst>
              <a:ext uri="{FF2B5EF4-FFF2-40B4-BE49-F238E27FC236}">
                <a16:creationId xmlns:a16="http://schemas.microsoft.com/office/drawing/2014/main" id="{527AEC01-EEC2-405D-8615-C65A544E80EE}"/>
              </a:ext>
            </a:extLst>
          </p:cNvPr>
          <p:cNvPicPr>
            <a:picLocks noChangeAspect="1"/>
          </p:cNvPicPr>
          <p:nvPr/>
        </p:nvPicPr>
        <p:blipFill>
          <a:blip r:embed="rId9"/>
          <a:stretch>
            <a:fillRect/>
          </a:stretch>
        </p:blipFill>
        <p:spPr>
          <a:xfrm>
            <a:off x="4453970" y="323563"/>
            <a:ext cx="485775" cy="476250"/>
          </a:xfrm>
          <a:prstGeom prst="rect">
            <a:avLst/>
          </a:prstGeom>
        </p:spPr>
      </p:pic>
      <p:sp>
        <p:nvSpPr>
          <p:cNvPr id="21" name="Rectangle: Rounded Corners 20">
            <a:extLst>
              <a:ext uri="{FF2B5EF4-FFF2-40B4-BE49-F238E27FC236}">
                <a16:creationId xmlns:a16="http://schemas.microsoft.com/office/drawing/2014/main" id="{25D1CEAD-4081-4400-BCBE-634F8BBACF7D}"/>
              </a:ext>
            </a:extLst>
          </p:cNvPr>
          <p:cNvSpPr/>
          <p:nvPr/>
        </p:nvSpPr>
        <p:spPr>
          <a:xfrm>
            <a:off x="10278737" y="5363343"/>
            <a:ext cx="1536081" cy="1206695"/>
          </a:xfrm>
          <a:prstGeom prst="roundRect">
            <a:avLst/>
          </a:prstGeom>
          <a:solidFill>
            <a:srgbClr val="5E9968"/>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900">
                <a:latin typeface="Roboto (Headings)"/>
                <a:cs typeface="Calibri" panose="020F0502020204030204" pitchFamily="34" charset="0"/>
              </a:rPr>
              <a:t>PERFORMANCE ASSURANCE REPORT CATALOGUE</a:t>
            </a:r>
          </a:p>
        </p:txBody>
      </p:sp>
      <p:sp>
        <p:nvSpPr>
          <p:cNvPr id="29" name="Oval 28">
            <a:hlinkClick r:id="rId10"/>
            <a:extLst>
              <a:ext uri="{FF2B5EF4-FFF2-40B4-BE49-F238E27FC236}">
                <a16:creationId xmlns:a16="http://schemas.microsoft.com/office/drawing/2014/main" id="{C83D5B6A-4884-4710-90E1-2F6C181CD2BB}"/>
              </a:ext>
            </a:extLst>
          </p:cNvPr>
          <p:cNvSpPr/>
          <p:nvPr/>
        </p:nvSpPr>
        <p:spPr>
          <a:xfrm>
            <a:off x="10773185" y="5966690"/>
            <a:ext cx="547183" cy="449969"/>
          </a:xfrm>
          <a:prstGeom prst="ellipse">
            <a:avLst/>
          </a:prstGeom>
          <a:solidFill>
            <a:srgbClr val="E7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 b="1">
                <a:latin typeface="Roboto (Headings)"/>
              </a:rPr>
              <a:t>READ MORE</a:t>
            </a:r>
          </a:p>
          <a:p>
            <a:pPr algn="ctr"/>
            <a:r>
              <a:rPr lang="en-GB" sz="200" b="1">
                <a:latin typeface="Roboto (Headings)"/>
              </a:rPr>
              <a:t>CLICK HERE</a:t>
            </a:r>
          </a:p>
        </p:txBody>
      </p:sp>
      <p:sp>
        <p:nvSpPr>
          <p:cNvPr id="23" name="TextBox 22">
            <a:extLst>
              <a:ext uri="{FF2B5EF4-FFF2-40B4-BE49-F238E27FC236}">
                <a16:creationId xmlns:a16="http://schemas.microsoft.com/office/drawing/2014/main" id="{B11FDD7D-6F17-4EF6-84D7-11C48E22D09F}"/>
              </a:ext>
            </a:extLst>
          </p:cNvPr>
          <p:cNvSpPr txBox="1"/>
          <p:nvPr/>
        </p:nvSpPr>
        <p:spPr>
          <a:xfrm>
            <a:off x="2930167" y="5563654"/>
            <a:ext cx="5266063" cy="369332"/>
          </a:xfrm>
          <a:prstGeom prst="rect">
            <a:avLst/>
          </a:prstGeom>
          <a:noFill/>
        </p:spPr>
        <p:txBody>
          <a:bodyPr wrap="square" rtlCol="0">
            <a:spAutoFit/>
          </a:bodyPr>
          <a:lstStyle/>
          <a:p>
            <a:r>
              <a:rPr lang="en-GB">
                <a:solidFill>
                  <a:schemeClr val="bg1"/>
                </a:solidFill>
              </a:rPr>
              <a:t>Animation holder</a:t>
            </a:r>
          </a:p>
        </p:txBody>
      </p:sp>
    </p:spTree>
    <p:extLst>
      <p:ext uri="{BB962C8B-B14F-4D97-AF65-F5344CB8AC3E}">
        <p14:creationId xmlns:p14="http://schemas.microsoft.com/office/powerpoint/2010/main" val="4069885583"/>
      </p:ext>
    </p:extLst>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2500"/>
                                  </p:stCondLst>
                                  <p:childTnLst>
                                    <p:set>
                                      <p:cBhvr>
                                        <p:cTn id="11" dur="1" fill="hold">
                                          <p:stCondLst>
                                            <p:cond delay="58999"/>
                                          </p:stCondLst>
                                        </p:cTn>
                                        <p:tgtEl>
                                          <p:spTgt spid="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2500"/>
                                  </p:stCondLst>
                                  <p:childTnLst>
                                    <p:set>
                                      <p:cBhvr>
                                        <p:cTn id="15" dur="1" fill="hold">
                                          <p:stCondLst>
                                            <p:cond delay="589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a:extLst>
              <a:ext uri="{FF2B5EF4-FFF2-40B4-BE49-F238E27FC236}">
                <a16:creationId xmlns:a16="http://schemas.microsoft.com/office/drawing/2014/main" id="{0ED5E438-9780-4DF3-94B3-707BBF4ECAF4}"/>
              </a:ext>
            </a:extLst>
          </p:cNvPr>
          <p:cNvGraphicFramePr/>
          <p:nvPr>
            <p:extLst>
              <p:ext uri="{D42A27DB-BD31-4B8C-83A1-F6EECF244321}">
                <p14:modId xmlns:p14="http://schemas.microsoft.com/office/powerpoint/2010/main" val="1747961867"/>
              </p:ext>
            </p:extLst>
          </p:nvPr>
        </p:nvGraphicFramePr>
        <p:xfrm>
          <a:off x="3863965" y="2071993"/>
          <a:ext cx="6823721" cy="3571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 name="Picture 25">
            <a:hlinkClick r:id="" action="ppaction://hlinkshowjump?jump=nextslide"/>
            <a:extLst>
              <a:ext uri="{FF2B5EF4-FFF2-40B4-BE49-F238E27FC236}">
                <a16:creationId xmlns:a16="http://schemas.microsoft.com/office/drawing/2014/main" id="{28EBA011-91FC-4D84-B69F-B46456A57954}"/>
              </a:ext>
            </a:extLst>
          </p:cNvPr>
          <p:cNvPicPr>
            <a:picLocks noChangeAspect="1"/>
          </p:cNvPicPr>
          <p:nvPr/>
        </p:nvPicPr>
        <p:blipFill>
          <a:blip r:embed="rId7"/>
          <a:stretch>
            <a:fillRect/>
          </a:stretch>
        </p:blipFill>
        <p:spPr>
          <a:xfrm>
            <a:off x="11127525" y="305316"/>
            <a:ext cx="704850" cy="447675"/>
          </a:xfrm>
          <a:prstGeom prst="rect">
            <a:avLst/>
          </a:prstGeom>
        </p:spPr>
      </p:pic>
      <p:pic>
        <p:nvPicPr>
          <p:cNvPr id="27" name="Picture 26">
            <a:hlinkClick r:id="" action="ppaction://hlinkshowjump?jump=previousslide"/>
            <a:extLst>
              <a:ext uri="{FF2B5EF4-FFF2-40B4-BE49-F238E27FC236}">
                <a16:creationId xmlns:a16="http://schemas.microsoft.com/office/drawing/2014/main" id="{6C07F50D-EBA1-4B04-8893-B0B241CE80AE}"/>
              </a:ext>
            </a:extLst>
          </p:cNvPr>
          <p:cNvPicPr>
            <a:picLocks noChangeAspect="1"/>
          </p:cNvPicPr>
          <p:nvPr/>
        </p:nvPicPr>
        <p:blipFill>
          <a:blip r:embed="rId8"/>
          <a:stretch>
            <a:fillRect/>
          </a:stretch>
        </p:blipFill>
        <p:spPr>
          <a:xfrm>
            <a:off x="5041765" y="305316"/>
            <a:ext cx="676275" cy="533400"/>
          </a:xfrm>
          <a:prstGeom prst="rect">
            <a:avLst/>
          </a:prstGeom>
        </p:spPr>
      </p:pic>
      <p:pic>
        <p:nvPicPr>
          <p:cNvPr id="20" name="Picture 19">
            <a:extLst>
              <a:ext uri="{FF2B5EF4-FFF2-40B4-BE49-F238E27FC236}">
                <a16:creationId xmlns:a16="http://schemas.microsoft.com/office/drawing/2014/main" id="{70A4D3BD-83DA-45A9-A6DA-F120F7E327CA}"/>
              </a:ext>
            </a:extLst>
          </p:cNvPr>
          <p:cNvPicPr>
            <a:picLocks noChangeAspect="1"/>
          </p:cNvPicPr>
          <p:nvPr/>
        </p:nvPicPr>
        <p:blipFill rotWithShape="1">
          <a:blip r:embed="rId9"/>
          <a:srcRect r="5961" b="1387"/>
          <a:stretch/>
        </p:blipFill>
        <p:spPr>
          <a:xfrm>
            <a:off x="1" y="1"/>
            <a:ext cx="2355742" cy="6509288"/>
          </a:xfrm>
          <a:prstGeom prst="rect">
            <a:avLst/>
          </a:prstGeom>
        </p:spPr>
      </p:pic>
      <p:sp>
        <p:nvSpPr>
          <p:cNvPr id="19" name="Subtitle 2">
            <a:extLst>
              <a:ext uri="{FF2B5EF4-FFF2-40B4-BE49-F238E27FC236}">
                <a16:creationId xmlns:a16="http://schemas.microsoft.com/office/drawing/2014/main" id="{A7993289-05D6-4F60-AA66-F7F7E8C87AB3}"/>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a:solidFill>
                  <a:srgbClr val="68A495"/>
                </a:solidFill>
                <a:latin typeface="Roboto" panose="02000000000000000000" pitchFamily="2" charset="0"/>
                <a:ea typeface="+mj-ea"/>
                <a:cs typeface="+mj-cs"/>
              </a:rPr>
              <a:t>Monthly Target reporting </a:t>
            </a:r>
            <a:r>
              <a:rPr lang="en-GB" sz="2400" b="1" cap="all" spc="250">
                <a:solidFill>
                  <a:srgbClr val="93BDB5"/>
                </a:solidFill>
                <a:latin typeface="Roboto" panose="02000000000000000000" pitchFamily="2" charset="0"/>
              </a:rPr>
              <a:t>2/2</a:t>
            </a:r>
            <a:endParaRPr lang="en-GB" sz="2400" b="1" cap="all" spc="250">
              <a:solidFill>
                <a:srgbClr val="68A495"/>
              </a:solidFill>
              <a:latin typeface="Roboto" panose="02000000000000000000" pitchFamily="2" charset="0"/>
            </a:endParaRPr>
          </a:p>
          <a:p>
            <a:pPr>
              <a:lnSpc>
                <a:spcPct val="90000"/>
              </a:lnSpc>
              <a:spcBef>
                <a:spcPct val="0"/>
              </a:spcBef>
            </a:pPr>
            <a:r>
              <a:rPr lang="en-GB" sz="2400" b="1" cap="all" spc="250">
                <a:solidFill>
                  <a:srgbClr val="68A495"/>
                </a:solidFill>
                <a:latin typeface="Roboto" panose="02000000000000000000" pitchFamily="2" charset="0"/>
                <a:ea typeface="+mj-ea"/>
                <a:cs typeface="+mj-cs"/>
              </a:rPr>
              <a:t> </a:t>
            </a:r>
          </a:p>
          <a:p>
            <a:pPr>
              <a:lnSpc>
                <a:spcPct val="90000"/>
              </a:lnSpc>
              <a:spcBef>
                <a:spcPct val="0"/>
              </a:spcBef>
            </a:pPr>
            <a:endParaRPr lang="en-GB" sz="2400" b="1" cap="all" spc="250">
              <a:solidFill>
                <a:srgbClr val="68A495"/>
              </a:solidFill>
              <a:latin typeface="Roboto" panose="02000000000000000000" pitchFamily="2" charset="0"/>
              <a:ea typeface="+mj-ea"/>
              <a:cs typeface="+mj-cs"/>
            </a:endParaRPr>
          </a:p>
        </p:txBody>
      </p:sp>
      <p:pic>
        <p:nvPicPr>
          <p:cNvPr id="9" name="Picture 8">
            <a:hlinkClick r:id="rId10" action="ppaction://hlinksldjump"/>
            <a:extLst>
              <a:ext uri="{FF2B5EF4-FFF2-40B4-BE49-F238E27FC236}">
                <a16:creationId xmlns:a16="http://schemas.microsoft.com/office/drawing/2014/main" id="{B1CC688E-6899-4542-8779-428786165485}"/>
              </a:ext>
            </a:extLst>
          </p:cNvPr>
          <p:cNvPicPr>
            <a:picLocks noChangeAspect="1"/>
          </p:cNvPicPr>
          <p:nvPr/>
        </p:nvPicPr>
        <p:blipFill>
          <a:blip r:embed="rId11"/>
          <a:stretch>
            <a:fillRect/>
          </a:stretch>
        </p:blipFill>
        <p:spPr>
          <a:xfrm>
            <a:off x="3917185" y="322134"/>
            <a:ext cx="485775" cy="477679"/>
          </a:xfrm>
          <a:prstGeom prst="rect">
            <a:avLst/>
          </a:prstGeom>
        </p:spPr>
      </p:pic>
      <p:sp>
        <p:nvSpPr>
          <p:cNvPr id="10" name="TextBox 9">
            <a:extLst>
              <a:ext uri="{FF2B5EF4-FFF2-40B4-BE49-F238E27FC236}">
                <a16:creationId xmlns:a16="http://schemas.microsoft.com/office/drawing/2014/main" id="{ADA7362C-FEA8-4990-8F81-39D1733FBF90}"/>
              </a:ext>
            </a:extLst>
          </p:cNvPr>
          <p:cNvSpPr txBox="1"/>
          <p:nvPr/>
        </p:nvSpPr>
        <p:spPr>
          <a:xfrm>
            <a:off x="4160072" y="5995552"/>
            <a:ext cx="5266063" cy="369332"/>
          </a:xfrm>
          <a:prstGeom prst="rect">
            <a:avLst/>
          </a:prstGeom>
          <a:noFill/>
        </p:spPr>
        <p:txBody>
          <a:bodyPr wrap="square" rtlCol="0">
            <a:spAutoFit/>
          </a:bodyPr>
          <a:lstStyle/>
          <a:p>
            <a:r>
              <a:rPr lang="en-GB" dirty="0">
                <a:solidFill>
                  <a:schemeClr val="bg1"/>
                </a:solidFill>
              </a:rPr>
              <a:t>Animation holder</a:t>
            </a:r>
          </a:p>
        </p:txBody>
      </p:sp>
      <p:pic>
        <p:nvPicPr>
          <p:cNvPr id="11" name="Picture 10">
            <a:hlinkClick r:id="rId12"/>
            <a:extLst>
              <a:ext uri="{FF2B5EF4-FFF2-40B4-BE49-F238E27FC236}">
                <a16:creationId xmlns:a16="http://schemas.microsoft.com/office/drawing/2014/main" id="{ED63FA17-42F7-4D06-8AF8-4189D52091E0}"/>
              </a:ext>
            </a:extLst>
          </p:cNvPr>
          <p:cNvPicPr>
            <a:picLocks noChangeAspect="1"/>
          </p:cNvPicPr>
          <p:nvPr/>
        </p:nvPicPr>
        <p:blipFill>
          <a:blip r:embed="rId13"/>
          <a:stretch>
            <a:fillRect/>
          </a:stretch>
        </p:blipFill>
        <p:spPr>
          <a:xfrm>
            <a:off x="4453970" y="323563"/>
            <a:ext cx="485775" cy="476250"/>
          </a:xfrm>
          <a:prstGeom prst="rect">
            <a:avLst/>
          </a:prstGeom>
        </p:spPr>
      </p:pic>
      <p:sp>
        <p:nvSpPr>
          <p:cNvPr id="12" name="TextBox 11">
            <a:extLst>
              <a:ext uri="{FF2B5EF4-FFF2-40B4-BE49-F238E27FC236}">
                <a16:creationId xmlns:a16="http://schemas.microsoft.com/office/drawing/2014/main" id="{0298DA1C-DFA2-4712-9F88-2292B16B9518}"/>
              </a:ext>
            </a:extLst>
          </p:cNvPr>
          <p:cNvSpPr txBox="1"/>
          <p:nvPr/>
        </p:nvSpPr>
        <p:spPr>
          <a:xfrm>
            <a:off x="4312472" y="6147952"/>
            <a:ext cx="5266063" cy="369332"/>
          </a:xfrm>
          <a:prstGeom prst="rect">
            <a:avLst/>
          </a:prstGeom>
          <a:noFill/>
        </p:spPr>
        <p:txBody>
          <a:bodyPr wrap="square" rtlCol="0">
            <a:spAutoFit/>
          </a:bodyPr>
          <a:lstStyle/>
          <a:p>
            <a:r>
              <a:rPr lang="en-GB" dirty="0">
                <a:solidFill>
                  <a:schemeClr val="bg1"/>
                </a:solidFill>
              </a:rPr>
              <a:t>Animation holder</a:t>
            </a:r>
          </a:p>
        </p:txBody>
      </p:sp>
    </p:spTree>
    <p:extLst>
      <p:ext uri="{BB962C8B-B14F-4D97-AF65-F5344CB8AC3E}">
        <p14:creationId xmlns:p14="http://schemas.microsoft.com/office/powerpoint/2010/main" val="1419097114"/>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graphicEl>
                                              <a:dgm id="{BDCF1481-0CAE-4E31-A987-AAFA7504051D}"/>
                                            </p:graphicEl>
                                          </p:spTgt>
                                        </p:tgtEl>
                                        <p:attrNameLst>
                                          <p:attrName>style.visibility</p:attrName>
                                        </p:attrNameLst>
                                      </p:cBhvr>
                                      <p:to>
                                        <p:strVal val="visible"/>
                                      </p:to>
                                    </p:set>
                                    <p:animEffect transition="in" filter="fade">
                                      <p:cBhvr>
                                        <p:cTn id="7" dur="500"/>
                                        <p:tgtEl>
                                          <p:spTgt spid="18">
                                            <p:graphicEl>
                                              <a:dgm id="{BDCF1481-0CAE-4E31-A987-AAFA7504051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graphicEl>
                                              <a:dgm id="{A525B90E-C5A6-4B0B-B58A-3355CF362032}"/>
                                            </p:graphicEl>
                                          </p:spTgt>
                                        </p:tgtEl>
                                        <p:attrNameLst>
                                          <p:attrName>style.visibility</p:attrName>
                                        </p:attrNameLst>
                                      </p:cBhvr>
                                      <p:to>
                                        <p:strVal val="visible"/>
                                      </p:to>
                                    </p:set>
                                    <p:animEffect transition="in" filter="fade">
                                      <p:cBhvr>
                                        <p:cTn id="12" dur="500"/>
                                        <p:tgtEl>
                                          <p:spTgt spid="18">
                                            <p:graphicEl>
                                              <a:dgm id="{A525B90E-C5A6-4B0B-B58A-3355CF36203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graphicEl>
                                              <a:dgm id="{348D1D8F-9237-4458-8234-3FB57907A94F}"/>
                                            </p:graphicEl>
                                          </p:spTgt>
                                        </p:tgtEl>
                                        <p:attrNameLst>
                                          <p:attrName>style.visibility</p:attrName>
                                        </p:attrNameLst>
                                      </p:cBhvr>
                                      <p:to>
                                        <p:strVal val="visible"/>
                                      </p:to>
                                    </p:set>
                                    <p:animEffect transition="in" filter="fade">
                                      <p:cBhvr>
                                        <p:cTn id="15" dur="500"/>
                                        <p:tgtEl>
                                          <p:spTgt spid="18">
                                            <p:graphicEl>
                                              <a:dgm id="{348D1D8F-9237-4458-8234-3FB57907A94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graphicEl>
                                              <a:dgm id="{249695A6-3668-44FD-A5C0-6229131BBCAF}"/>
                                            </p:graphicEl>
                                          </p:spTgt>
                                        </p:tgtEl>
                                        <p:attrNameLst>
                                          <p:attrName>style.visibility</p:attrName>
                                        </p:attrNameLst>
                                      </p:cBhvr>
                                      <p:to>
                                        <p:strVal val="visible"/>
                                      </p:to>
                                    </p:set>
                                    <p:animEffect transition="in" filter="fade">
                                      <p:cBhvr>
                                        <p:cTn id="20" dur="500"/>
                                        <p:tgtEl>
                                          <p:spTgt spid="18">
                                            <p:graphicEl>
                                              <a:dgm id="{249695A6-3668-44FD-A5C0-6229131BBCA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graphicEl>
                                              <a:dgm id="{224C4D4B-6CE8-4F54-949F-665CCC042D49}"/>
                                            </p:graphicEl>
                                          </p:spTgt>
                                        </p:tgtEl>
                                        <p:attrNameLst>
                                          <p:attrName>style.visibility</p:attrName>
                                        </p:attrNameLst>
                                      </p:cBhvr>
                                      <p:to>
                                        <p:strVal val="visible"/>
                                      </p:to>
                                    </p:set>
                                    <p:animEffect transition="in" filter="fade">
                                      <p:cBhvr>
                                        <p:cTn id="23" dur="500"/>
                                        <p:tgtEl>
                                          <p:spTgt spid="18">
                                            <p:graphicEl>
                                              <a:dgm id="{224C4D4B-6CE8-4F54-949F-665CCC042D4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graphicEl>
                                              <a:dgm id="{A58E5C9C-F2F7-454F-A1DD-A4A488796806}"/>
                                            </p:graphicEl>
                                          </p:spTgt>
                                        </p:tgtEl>
                                        <p:attrNameLst>
                                          <p:attrName>style.visibility</p:attrName>
                                        </p:attrNameLst>
                                      </p:cBhvr>
                                      <p:to>
                                        <p:strVal val="visible"/>
                                      </p:to>
                                    </p:set>
                                    <p:animEffect transition="in" filter="fade">
                                      <p:cBhvr>
                                        <p:cTn id="28" dur="500"/>
                                        <p:tgtEl>
                                          <p:spTgt spid="18">
                                            <p:graphicEl>
                                              <a:dgm id="{A58E5C9C-F2F7-454F-A1DD-A4A48879680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graphicEl>
                                              <a:dgm id="{84873516-FD04-4AF3-A78F-802FF26BC73E}"/>
                                            </p:graphicEl>
                                          </p:spTgt>
                                        </p:tgtEl>
                                        <p:attrNameLst>
                                          <p:attrName>style.visibility</p:attrName>
                                        </p:attrNameLst>
                                      </p:cBhvr>
                                      <p:to>
                                        <p:strVal val="visible"/>
                                      </p:to>
                                    </p:set>
                                    <p:animEffect transition="in" filter="fade">
                                      <p:cBhvr>
                                        <p:cTn id="31" dur="500"/>
                                        <p:tgtEl>
                                          <p:spTgt spid="18">
                                            <p:graphicEl>
                                              <a:dgm id="{84873516-FD04-4AF3-A78F-802FF26BC73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2500"/>
                                  </p:stCondLst>
                                  <p:childTnLst>
                                    <p:set>
                                      <p:cBhvr>
                                        <p:cTn id="35" dur="1" fill="hold">
                                          <p:stCondLst>
                                            <p:cond delay="58999"/>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2500"/>
                                  </p:stCondLst>
                                  <p:childTnLst>
                                    <p:set>
                                      <p:cBhvr>
                                        <p:cTn id="39" dur="1" fill="hold">
                                          <p:stCondLst>
                                            <p:cond delay="589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926D60-1F69-42C6-8F75-C5C03BF792C4}"/>
              </a:ext>
            </a:extLst>
          </p:cNvPr>
          <p:cNvPicPr>
            <a:picLocks noChangeAspect="1"/>
          </p:cNvPicPr>
          <p:nvPr/>
        </p:nvPicPr>
        <p:blipFill rotWithShape="1">
          <a:blip r:embed="rId2"/>
          <a:srcRect r="5961" b="1387"/>
          <a:stretch/>
        </p:blipFill>
        <p:spPr>
          <a:xfrm>
            <a:off x="1" y="1"/>
            <a:ext cx="2355742" cy="6509288"/>
          </a:xfrm>
          <a:prstGeom prst="rect">
            <a:avLst/>
          </a:prstGeom>
        </p:spPr>
      </p:pic>
      <p:sp>
        <p:nvSpPr>
          <p:cNvPr id="4" name="Subtitle 2">
            <a:extLst>
              <a:ext uri="{FF2B5EF4-FFF2-40B4-BE49-F238E27FC236}">
                <a16:creationId xmlns:a16="http://schemas.microsoft.com/office/drawing/2014/main" id="{112B4A5A-661E-4C17-AA95-26F5B0258CD2}"/>
              </a:ext>
            </a:extLst>
          </p:cNvPr>
          <p:cNvSpPr>
            <a:spLocks noGrp="1"/>
          </p:cNvSpPr>
          <p:nvPr>
            <p:ph type="subTitle" idx="1"/>
          </p:nvPr>
        </p:nvSpPr>
        <p:spPr>
          <a:xfrm>
            <a:off x="2555887" y="2032356"/>
            <a:ext cx="5370751" cy="2906236"/>
          </a:xfrm>
        </p:spPr>
        <p:txBody>
          <a:bodyPr>
            <a:noAutofit/>
          </a:bodyPr>
          <a:lstStyle/>
          <a:p>
            <a:pPr>
              <a:lnSpc>
                <a:spcPct val="100000"/>
              </a:lnSpc>
            </a:pPr>
            <a:r>
              <a:rPr lang="en-GB" sz="1400">
                <a:latin typeface="Roboto Slab regular"/>
                <a:cs typeface="Times New Roman" panose="02020603050405020304" pitchFamily="18" charset="0"/>
              </a:rPr>
              <a:t>The REC Code Manager will create an annual report, collating all the monthly reports, to determine whether you met your Theft Target.</a:t>
            </a:r>
          </a:p>
          <a:p>
            <a:pPr>
              <a:lnSpc>
                <a:spcPct val="100000"/>
              </a:lnSpc>
            </a:pPr>
            <a:r>
              <a:rPr lang="en-GB" sz="1400">
                <a:latin typeface="Roboto Slab regular"/>
                <a:cs typeface="Times New Roman" panose="02020603050405020304" pitchFamily="18" charset="0"/>
              </a:rPr>
              <a:t>Each Confirmed Energy Theft will earn you an incentive payment, which will be notified to you 144 days after the end of the scheme year. </a:t>
            </a:r>
          </a:p>
          <a:p>
            <a:pPr>
              <a:lnSpc>
                <a:spcPct val="100000"/>
              </a:lnSpc>
            </a:pPr>
            <a:r>
              <a:rPr lang="en-GB" sz="1400">
                <a:latin typeface="Roboto Slab regular"/>
                <a:cs typeface="Times New Roman" panose="02020603050405020304" pitchFamily="18" charset="0"/>
              </a:rPr>
              <a:t>The annual calculation determines whether you are in a debit or credit position and how much you will pay/receive for that year. </a:t>
            </a:r>
          </a:p>
          <a:p>
            <a:pPr>
              <a:lnSpc>
                <a:spcPct val="100000"/>
              </a:lnSpc>
            </a:pPr>
            <a:endParaRPr lang="en-GB">
              <a:latin typeface="Roboto Slab regular"/>
              <a:cs typeface="Times New Roman" panose="02020603050405020304" pitchFamily="18" charset="0"/>
            </a:endParaRPr>
          </a:p>
        </p:txBody>
      </p:sp>
      <p:sp>
        <p:nvSpPr>
          <p:cNvPr id="25" name="Rectangle 24">
            <a:extLst>
              <a:ext uri="{FF2B5EF4-FFF2-40B4-BE49-F238E27FC236}">
                <a16:creationId xmlns:a16="http://schemas.microsoft.com/office/drawing/2014/main" id="{2ACA9219-46EB-4DC5-B0D1-91F11838F085}"/>
              </a:ext>
            </a:extLst>
          </p:cNvPr>
          <p:cNvSpPr/>
          <p:nvPr/>
        </p:nvSpPr>
        <p:spPr>
          <a:xfrm>
            <a:off x="2374975" y="5196767"/>
            <a:ext cx="344978" cy="160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accent6"/>
              </a:solidFill>
            </a:endParaRPr>
          </a:p>
        </p:txBody>
      </p:sp>
      <p:sp>
        <p:nvSpPr>
          <p:cNvPr id="2" name="Rectangle: Rounded Corners 1">
            <a:extLst>
              <a:ext uri="{FF2B5EF4-FFF2-40B4-BE49-F238E27FC236}">
                <a16:creationId xmlns:a16="http://schemas.microsoft.com/office/drawing/2014/main" id="{16893451-938C-4814-AD6E-271706FC7C72}"/>
              </a:ext>
            </a:extLst>
          </p:cNvPr>
          <p:cNvSpPr/>
          <p:nvPr/>
        </p:nvSpPr>
        <p:spPr>
          <a:xfrm>
            <a:off x="2798490" y="6144313"/>
            <a:ext cx="8681460" cy="364976"/>
          </a:xfrm>
          <a:prstGeom prst="roundRect">
            <a:avLst/>
          </a:prstGeom>
          <a:solidFill>
            <a:srgbClr val="70A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latin typeface="Roboto Slab regular"/>
                <a:cs typeface="Times New Roman" panose="02020603050405020304" pitchFamily="18" charset="0"/>
              </a:rPr>
              <a:t>You will be informed of your debit/credit amount within 144 days after the end of the Scheme Year.</a:t>
            </a:r>
          </a:p>
        </p:txBody>
      </p:sp>
      <p:pic>
        <p:nvPicPr>
          <p:cNvPr id="17" name="Picture 16">
            <a:hlinkClick r:id="" action="ppaction://hlinkshowjump?jump=nextslide"/>
            <a:extLst>
              <a:ext uri="{FF2B5EF4-FFF2-40B4-BE49-F238E27FC236}">
                <a16:creationId xmlns:a16="http://schemas.microsoft.com/office/drawing/2014/main" id="{FB4FAAFE-F43E-438F-BA4A-456ACDD75C0B}"/>
              </a:ext>
            </a:extLst>
          </p:cNvPr>
          <p:cNvPicPr>
            <a:picLocks noChangeAspect="1"/>
          </p:cNvPicPr>
          <p:nvPr/>
        </p:nvPicPr>
        <p:blipFill>
          <a:blip r:embed="rId3"/>
          <a:stretch>
            <a:fillRect/>
          </a:stretch>
        </p:blipFill>
        <p:spPr>
          <a:xfrm>
            <a:off x="11127525" y="305316"/>
            <a:ext cx="704850" cy="447675"/>
          </a:xfrm>
          <a:prstGeom prst="rect">
            <a:avLst/>
          </a:prstGeom>
        </p:spPr>
      </p:pic>
      <p:graphicFrame>
        <p:nvGraphicFramePr>
          <p:cNvPr id="32" name="Content Placeholder 8">
            <a:extLst>
              <a:ext uri="{FF2B5EF4-FFF2-40B4-BE49-F238E27FC236}">
                <a16:creationId xmlns:a16="http://schemas.microsoft.com/office/drawing/2014/main" id="{F7271BFE-E260-41C1-9A1B-C23E2B7D2BE1}"/>
              </a:ext>
            </a:extLst>
          </p:cNvPr>
          <p:cNvGraphicFramePr>
            <a:graphicFrameLocks/>
          </p:cNvGraphicFramePr>
          <p:nvPr>
            <p:extLst>
              <p:ext uri="{D42A27DB-BD31-4B8C-83A1-F6EECF244321}">
                <p14:modId xmlns:p14="http://schemas.microsoft.com/office/powerpoint/2010/main" val="2355235994"/>
              </p:ext>
            </p:extLst>
          </p:nvPr>
        </p:nvGraphicFramePr>
        <p:xfrm>
          <a:off x="7683337" y="1335846"/>
          <a:ext cx="4648201" cy="3838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Picture 17">
            <a:hlinkClick r:id="" action="ppaction://hlinkshowjump?jump=previousslide"/>
            <a:extLst>
              <a:ext uri="{FF2B5EF4-FFF2-40B4-BE49-F238E27FC236}">
                <a16:creationId xmlns:a16="http://schemas.microsoft.com/office/drawing/2014/main" id="{11323E0F-E8CE-4392-B688-76B7E86CE853}"/>
              </a:ext>
            </a:extLst>
          </p:cNvPr>
          <p:cNvPicPr>
            <a:picLocks noChangeAspect="1"/>
          </p:cNvPicPr>
          <p:nvPr/>
        </p:nvPicPr>
        <p:blipFill>
          <a:blip r:embed="rId9"/>
          <a:stretch>
            <a:fillRect/>
          </a:stretch>
        </p:blipFill>
        <p:spPr>
          <a:xfrm>
            <a:off x="5041765" y="305316"/>
            <a:ext cx="676275" cy="533400"/>
          </a:xfrm>
          <a:prstGeom prst="rect">
            <a:avLst/>
          </a:prstGeom>
        </p:spPr>
      </p:pic>
      <p:sp>
        <p:nvSpPr>
          <p:cNvPr id="11" name="Subtitle 2">
            <a:extLst>
              <a:ext uri="{FF2B5EF4-FFF2-40B4-BE49-F238E27FC236}">
                <a16:creationId xmlns:a16="http://schemas.microsoft.com/office/drawing/2014/main" id="{E78516E6-E537-4A37-9255-00629B1BAB0C}"/>
              </a:ext>
            </a:extLst>
          </p:cNvPr>
          <p:cNvSpPr txBox="1">
            <a:spLocks/>
          </p:cNvSpPr>
          <p:nvPr/>
        </p:nvSpPr>
        <p:spPr>
          <a:xfrm>
            <a:off x="2555887" y="1214311"/>
            <a:ext cx="8433640" cy="696510"/>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1000" kern="1200" baseline="0">
                <a:solidFill>
                  <a:schemeClr val="tx1"/>
                </a:solidFill>
                <a:latin typeface="Roboto Slab"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baseline="0">
                <a:solidFill>
                  <a:schemeClr val="tx1"/>
                </a:solidFill>
                <a:latin typeface="Roboto Slab"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spcBef>
                <a:spcPct val="0"/>
              </a:spcBef>
            </a:pPr>
            <a:r>
              <a:rPr lang="en-GB" sz="2400" b="1" cap="all" spc="250" dirty="0">
                <a:solidFill>
                  <a:srgbClr val="68A495"/>
                </a:solidFill>
                <a:latin typeface="Roboto" panose="02000000000000000000" pitchFamily="2" charset="0"/>
                <a:ea typeface="+mj-ea"/>
                <a:cs typeface="+mj-cs"/>
              </a:rPr>
              <a:t>Annual reporting</a:t>
            </a:r>
            <a:endParaRPr lang="en-GB" sz="2400" b="1" cap="all" spc="250" dirty="0">
              <a:solidFill>
                <a:srgbClr val="68A495"/>
              </a:solidFill>
              <a:latin typeface="Roboto" panose="02000000000000000000" pitchFamily="2" charset="0"/>
            </a:endParaRPr>
          </a:p>
          <a:p>
            <a:pPr>
              <a:lnSpc>
                <a:spcPct val="90000"/>
              </a:lnSpc>
              <a:spcBef>
                <a:spcPct val="0"/>
              </a:spcBef>
            </a:pPr>
            <a:r>
              <a:rPr lang="en-GB" sz="2400" b="1" cap="all" spc="250" dirty="0">
                <a:solidFill>
                  <a:srgbClr val="68A495"/>
                </a:solidFill>
                <a:latin typeface="Roboto" panose="02000000000000000000" pitchFamily="2" charset="0"/>
                <a:ea typeface="+mj-ea"/>
                <a:cs typeface="+mj-cs"/>
              </a:rPr>
              <a:t> </a:t>
            </a:r>
          </a:p>
          <a:p>
            <a:pPr>
              <a:lnSpc>
                <a:spcPct val="90000"/>
              </a:lnSpc>
              <a:spcBef>
                <a:spcPct val="0"/>
              </a:spcBef>
            </a:pPr>
            <a:endParaRPr lang="en-GB" sz="2400" b="1" cap="all" spc="250" dirty="0">
              <a:solidFill>
                <a:srgbClr val="68A495"/>
              </a:solidFill>
              <a:latin typeface="Roboto" panose="02000000000000000000" pitchFamily="2" charset="0"/>
              <a:ea typeface="+mj-ea"/>
              <a:cs typeface="+mj-cs"/>
            </a:endParaRPr>
          </a:p>
        </p:txBody>
      </p:sp>
      <p:pic>
        <p:nvPicPr>
          <p:cNvPr id="13" name="Picture 12">
            <a:hlinkClick r:id="rId10" action="ppaction://hlinksldjump"/>
            <a:extLst>
              <a:ext uri="{FF2B5EF4-FFF2-40B4-BE49-F238E27FC236}">
                <a16:creationId xmlns:a16="http://schemas.microsoft.com/office/drawing/2014/main" id="{543C5F58-5440-4ADB-B98C-39DC0476E892}"/>
              </a:ext>
            </a:extLst>
          </p:cNvPr>
          <p:cNvPicPr>
            <a:picLocks noChangeAspect="1"/>
          </p:cNvPicPr>
          <p:nvPr/>
        </p:nvPicPr>
        <p:blipFill>
          <a:blip r:embed="rId11"/>
          <a:stretch>
            <a:fillRect/>
          </a:stretch>
        </p:blipFill>
        <p:spPr>
          <a:xfrm>
            <a:off x="3917185" y="322134"/>
            <a:ext cx="485775" cy="477679"/>
          </a:xfrm>
          <a:prstGeom prst="rect">
            <a:avLst/>
          </a:prstGeom>
        </p:spPr>
      </p:pic>
      <p:pic>
        <p:nvPicPr>
          <p:cNvPr id="14" name="Picture 13">
            <a:hlinkClick r:id="rId12"/>
            <a:extLst>
              <a:ext uri="{FF2B5EF4-FFF2-40B4-BE49-F238E27FC236}">
                <a16:creationId xmlns:a16="http://schemas.microsoft.com/office/drawing/2014/main" id="{6F11C7D9-1B67-492F-9162-CFD8FBBDD22F}"/>
              </a:ext>
            </a:extLst>
          </p:cNvPr>
          <p:cNvPicPr>
            <a:picLocks noChangeAspect="1"/>
          </p:cNvPicPr>
          <p:nvPr/>
        </p:nvPicPr>
        <p:blipFill>
          <a:blip r:embed="rId13"/>
          <a:stretch>
            <a:fillRect/>
          </a:stretch>
        </p:blipFill>
        <p:spPr>
          <a:xfrm>
            <a:off x="4453970" y="323563"/>
            <a:ext cx="485775" cy="476250"/>
          </a:xfrm>
          <a:prstGeom prst="rect">
            <a:avLst/>
          </a:prstGeom>
        </p:spPr>
      </p:pic>
    </p:spTree>
    <p:extLst>
      <p:ext uri="{BB962C8B-B14F-4D97-AF65-F5344CB8AC3E}">
        <p14:creationId xmlns:p14="http://schemas.microsoft.com/office/powerpoint/2010/main" val="3226743900"/>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hglover\AppData\Local\Temp\Templafy\PowerPointVsto\Assets\28645e38-8cd6-4281-b338-9a7fe9ea5791.jpe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epcampbell\AppData\Local\Temp\Templafy\PowerPointVsto\Assets\bzi_inn_glb_ho_2072_lo.pn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REC Colours">
      <a:dk1>
        <a:sysClr val="windowText" lastClr="000000"/>
      </a:dk1>
      <a:lt1>
        <a:sysClr val="window" lastClr="FFFFFF"/>
      </a:lt1>
      <a:dk2>
        <a:srgbClr val="70ADA3"/>
      </a:dk2>
      <a:lt2>
        <a:srgbClr val="FFFFFF"/>
      </a:lt2>
      <a:accent1>
        <a:srgbClr val="4D8934"/>
      </a:accent1>
      <a:accent2>
        <a:srgbClr val="70ADA3"/>
      </a:accent2>
      <a:accent3>
        <a:srgbClr val="7B282E"/>
      </a:accent3>
      <a:accent4>
        <a:srgbClr val="BE6516"/>
      </a:accent4>
      <a:accent5>
        <a:srgbClr val="E7AB00"/>
      </a:accent5>
      <a:accent6>
        <a:srgbClr val="C4D38D"/>
      </a:accent6>
      <a:hlink>
        <a:srgbClr val="4D8934"/>
      </a:hlink>
      <a:folHlink>
        <a:srgbClr val="70ADA3"/>
      </a:folHlink>
    </a:clrScheme>
    <a:fontScheme name="REC">
      <a:majorFont>
        <a:latin typeface="Roboto"/>
        <a:ea typeface=""/>
        <a:cs typeface=""/>
      </a:majorFont>
      <a:minorFont>
        <a:latin typeface="Roboto Sl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9D1BF19C22A248B6F8E3EABC10E12A" ma:contentTypeVersion="12" ma:contentTypeDescription="Create a new document." ma:contentTypeScope="" ma:versionID="744477b36d7a0b342fa9b50b82fd2e22">
  <xsd:schema xmlns:xsd="http://www.w3.org/2001/XMLSchema" xmlns:xs="http://www.w3.org/2001/XMLSchema" xmlns:p="http://schemas.microsoft.com/office/2006/metadata/properties" xmlns:ns2="58dbe026-c2b7-4f74-8c27-82ec413bac0d" xmlns:ns3="9aec8e27-46b6-4dfa-bdad-04f5a9be56ad" targetNamespace="http://schemas.microsoft.com/office/2006/metadata/properties" ma:root="true" ma:fieldsID="102b829024c6affa8e99bd579cbe0eb5" ns2:_="" ns3:_="">
    <xsd:import namespace="58dbe026-c2b7-4f74-8c27-82ec413bac0d"/>
    <xsd:import namespace="9aec8e27-46b6-4dfa-bdad-04f5a9be56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dbe026-c2b7-4f74-8c27-82ec413bac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ec8e27-46b6-4dfa-bdad-04f5a9be56a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7688F7-90A2-4E23-AA2A-139B78BF6A1F}">
  <ds:schemaRefs>
    <ds:schemaRef ds:uri="58dbe026-c2b7-4f74-8c27-82ec413bac0d"/>
    <ds:schemaRef ds:uri="9aec8e27-46b6-4dfa-bdad-04f5a9be56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FF7183A-8B06-4131-A8D4-90B83E396FF4}">
  <ds:schemaRef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purl.org/dc/dcmitype/"/>
    <ds:schemaRef ds:uri="http://schemas.microsoft.com/office/2006/metadata/properties"/>
    <ds:schemaRef ds:uri="9aec8e27-46b6-4dfa-bdad-04f5a9be56ad"/>
    <ds:schemaRef ds:uri="http://purl.org/dc/elements/1.1/"/>
    <ds:schemaRef ds:uri="58dbe026-c2b7-4f74-8c27-82ec413bac0d"/>
    <ds:schemaRef ds:uri="http://www.w3.org/XML/1998/namespace"/>
  </ds:schemaRefs>
</ds:datastoreItem>
</file>

<file path=customXml/itemProps3.xml><?xml version="1.0" encoding="utf-8"?>
<ds:datastoreItem xmlns:ds="http://schemas.openxmlformats.org/officeDocument/2006/customXml" ds:itemID="{C496B8E8-D1AD-4DE7-BCAB-65E09AA9D2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328</TotalTime>
  <Words>1369</Words>
  <Application>Microsoft Office PowerPoint</Application>
  <PresentationFormat>Widescreen</PresentationFormat>
  <Paragraphs>181</Paragraphs>
  <Slides>16</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Arial</vt:lpstr>
      <vt:lpstr>Calibri</vt:lpstr>
      <vt:lpstr>Calibri Light</vt:lpstr>
      <vt:lpstr>Roboto</vt:lpstr>
      <vt:lpstr>Roboto (Headings)</vt:lpstr>
      <vt:lpstr>Roboto Slab</vt:lpstr>
      <vt:lpstr>Roboto Slab regular</vt:lpstr>
      <vt:lpstr>Wingdings</vt:lpstr>
      <vt:lpstr>Wingdings 2</vt:lpstr>
      <vt:lpstr>Office Theme</vt:lpstr>
      <vt:lpstr>CONTENT SLIDE</vt:lpstr>
      <vt:lpstr>PowerPoint Presentation</vt:lpstr>
      <vt:lpstr>PowerPoint Presentation</vt:lpstr>
      <vt:lpstr>Contents page</vt:lpstr>
      <vt:lpstr>PowerPoint Presentation</vt:lpstr>
      <vt:lpstr>PowerPoint Presentation</vt:lpstr>
      <vt:lpstr>PowerPoint Presentation</vt:lpstr>
      <vt:lpstr>PowerPoint Presentation</vt:lpstr>
      <vt:lpstr>PowerPoint Presentation</vt:lpstr>
      <vt:lpstr>PowerPoint Presentation</vt:lpstr>
      <vt:lpstr>ETTOS</vt:lpstr>
      <vt:lpstr>PowerPoint Presentation</vt:lpstr>
      <vt:lpstr>Submitting Energy theft Files 1/4</vt:lpstr>
      <vt:lpstr>Submitting Energy theft Files 2/4</vt:lpstr>
      <vt:lpstr>Submitting Energy theft Files 3/4</vt:lpstr>
      <vt:lpstr>Submitting Energy theft Files 4/4</vt:lpstr>
      <vt:lpstr>Further areas of 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Theft User Guide v.1.0 FINAL</dc:title>
  <dc:creator>Bermudez Alvarez, Cristina</dc:creator>
  <cp:lastModifiedBy>Campbell, Eliana</cp:lastModifiedBy>
  <cp:revision>8</cp:revision>
  <dcterms:created xsi:type="dcterms:W3CDTF">2021-05-24T12:44:42Z</dcterms:created>
  <dcterms:modified xsi:type="dcterms:W3CDTF">2022-01-21T11:11:23Z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2021-05-24T12:44:43Z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7b11192d-b46d-4d9e-883b-12c6654090a9</vt:lpwstr>
  </property>
  <property fmtid="{D5CDD505-2E9C-101B-9397-08002B2CF9AE}" pid="8" name="MSIP_Label_ea60d57e-af5b-4752-ac57-3e4f28ca11dc_ContentBits">
    <vt:lpwstr>0</vt:lpwstr>
  </property>
  <property fmtid="{D5CDD505-2E9C-101B-9397-08002B2CF9AE}" pid="9" name="ContentTypeId">
    <vt:lpwstr>0x0101003A9D1BF19C22A248B6F8E3EABC10E12A</vt:lpwstr>
  </property>
</Properties>
</file>