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26"/>
  </p:handoutMasterIdLst>
  <p:sldIdLst>
    <p:sldId id="256" r:id="rId6"/>
    <p:sldId id="258" r:id="rId7"/>
    <p:sldId id="268" r:id="rId8"/>
    <p:sldId id="278" r:id="rId9"/>
    <p:sldId id="263" r:id="rId10"/>
    <p:sldId id="275" r:id="rId11"/>
    <p:sldId id="264" r:id="rId12"/>
    <p:sldId id="272" r:id="rId13"/>
    <p:sldId id="273" r:id="rId14"/>
    <p:sldId id="274" r:id="rId15"/>
    <p:sldId id="269" r:id="rId16"/>
    <p:sldId id="265" r:id="rId17"/>
    <p:sldId id="270" r:id="rId18"/>
    <p:sldId id="266" r:id="rId19"/>
    <p:sldId id="261" r:id="rId20"/>
    <p:sldId id="276" r:id="rId21"/>
    <p:sldId id="277" r:id="rId22"/>
    <p:sldId id="279" r:id="rId23"/>
    <p:sldId id="257" r:id="rId24"/>
    <p:sldId id="280"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C1CD9A-95D0-13FE-FDD4-EE8E57AABE92}" name="Fiona Murray" initials="FM" userId="S::Fiona.Murray@gemserv.com::52fc7561-9ac9-424e-a8b5-8354b3f6a1e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9BB229-EFF9-4908-95FA-ECEA19090125}" v="1" dt="2022-10-04T10:58:32.226"/>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snapToGrid="0">
      <p:cViewPr>
        <p:scale>
          <a:sx n="60" d="100"/>
          <a:sy n="60" d="100"/>
        </p:scale>
        <p:origin x="92" y="1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e Lauper-Bull" userId="011ff3f8-fd07-46a1-bbdd-6efd07e31ded" providerId="ADAL" clId="{E39BB229-EFF9-4908-95FA-ECEA19090125}"/>
    <pc:docChg chg="modSld">
      <pc:chgData name="Amie Lauper-Bull" userId="011ff3f8-fd07-46a1-bbdd-6efd07e31ded" providerId="ADAL" clId="{E39BB229-EFF9-4908-95FA-ECEA19090125}" dt="2022-10-04T11:03:06.433" v="107" actId="18131"/>
      <pc:docMkLst>
        <pc:docMk/>
      </pc:docMkLst>
      <pc:sldChg chg="addSp delSp modSp mod">
        <pc:chgData name="Amie Lauper-Bull" userId="011ff3f8-fd07-46a1-bbdd-6efd07e31ded" providerId="ADAL" clId="{E39BB229-EFF9-4908-95FA-ECEA19090125}" dt="2022-10-04T11:03:06.433" v="107" actId="18131"/>
        <pc:sldMkLst>
          <pc:docMk/>
          <pc:sldMk cId="684095043" sldId="258"/>
        </pc:sldMkLst>
        <pc:spChg chg="del">
          <ac:chgData name="Amie Lauper-Bull" userId="011ff3f8-fd07-46a1-bbdd-6efd07e31ded" providerId="ADAL" clId="{E39BB229-EFF9-4908-95FA-ECEA19090125}" dt="2022-10-04T10:58:32.223" v="0" actId="931"/>
          <ac:spMkLst>
            <pc:docMk/>
            <pc:sldMk cId="684095043" sldId="258"/>
            <ac:spMk id="7" creationId="{77802067-60A3-2C37-6D79-FA6F0304F8A4}"/>
          </ac:spMkLst>
        </pc:spChg>
        <pc:spChg chg="mod">
          <ac:chgData name="Amie Lauper-Bull" userId="011ff3f8-fd07-46a1-bbdd-6efd07e31ded" providerId="ADAL" clId="{E39BB229-EFF9-4908-95FA-ECEA19090125}" dt="2022-10-04T11:02:46.382" v="105" actId="20577"/>
          <ac:spMkLst>
            <pc:docMk/>
            <pc:sldMk cId="684095043" sldId="258"/>
            <ac:spMk id="8" creationId="{F9E2836F-155D-369A-49DC-9DFD3D7D173B}"/>
          </ac:spMkLst>
        </pc:spChg>
        <pc:picChg chg="mod modCrop">
          <ac:chgData name="Amie Lauper-Bull" userId="011ff3f8-fd07-46a1-bbdd-6efd07e31ded" providerId="ADAL" clId="{E39BB229-EFF9-4908-95FA-ECEA19090125}" dt="2022-10-04T11:03:06.433" v="107" actId="18131"/>
          <ac:picMkLst>
            <pc:docMk/>
            <pc:sldMk cId="684095043" sldId="258"/>
            <ac:picMk id="12" creationId="{476FB928-252B-E19F-8569-580BCF3F47FF}"/>
          </ac:picMkLst>
        </pc:picChg>
        <pc:picChg chg="add mod modCrop">
          <ac:chgData name="Amie Lauper-Bull" userId="011ff3f8-fd07-46a1-bbdd-6efd07e31ded" providerId="ADAL" clId="{E39BB229-EFF9-4908-95FA-ECEA19090125}" dt="2022-10-04T10:59:07.209" v="26" actId="1036"/>
          <ac:picMkLst>
            <pc:docMk/>
            <pc:sldMk cId="684095043" sldId="258"/>
            <ac:picMk id="14" creationId="{1AD29E50-3E27-7828-0928-771BC822AE7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04/10/2022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09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8" r:id="rId13"/>
    <p:sldLayoutId id="2147483669" r:id="rId14"/>
    <p:sldLayoutId id="2147483660" r:id="rId15"/>
    <p:sldLayoutId id="2147483661" r:id="rId16"/>
    <p:sldLayoutId id="2147483662" r:id="rId17"/>
    <p:sldLayoutId id="2147483663" r:id="rId18"/>
    <p:sldLayoutId id="2147483664" r:id="rId19"/>
    <p:sldLayoutId id="2147483665"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br01.safelinks.protection.outlook.com/?url=https%3A%2F%2Frecportal.co.uk%2Fsupplier-performance-reporting&amp;data=05%7C01%7Cfiona.murray%40recmanager.co.uk%7Cefa3720bf37b4522d68f08da94d8a623%7C2c38dc643bd947f79d66168a7f64e0aa%7C0%7C0%7C637985955463371807%7CUnknown%7CTWFpbGZsb3d8eyJWIjoiMC4wLjAwMDAiLCJQIjoiV2luMzIiLCJBTiI6Ik1haWwiLCJXVCI6Mn0%3D%7C3000%7C%7C%7C&amp;sdata=sdrsPFF4V%2FYoQAfQDwro9y7uSvnPtHaRVG0TzisxkcM%3D&amp;reserved=0" TargetMode="External"/><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hyperlink" Target="mailto:support@candc-uk.com" TargetMode="External"/><Relationship Id="rId4" Type="http://schemas.openxmlformats.org/officeDocument/2006/relationships/hyperlink" Target="mailto:bscrelease@elexon.co.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7.jpg"/><Relationship Id="rId5" Type="http://schemas.microsoft.com/office/2007/relationships/hdphoto" Target="../media/hdphoto2.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recportal.co.uk/rec-forms-and-templates" TargetMode="Externa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t>November 2022 REC Release drop-in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05 October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R0033 – Micro-Business Smart Meter Installation Reports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b="51428"/>
          <a:stretch/>
        </p:blipFill>
        <p:spPr>
          <a:xfrm>
            <a:off x="906464" y="1836738"/>
            <a:ext cx="1964924" cy="2166709"/>
          </a:xfrm>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a:noAutofit/>
          </a:bodyPr>
          <a:lstStyle/>
          <a:p>
            <a:pPr marL="0" indent="0">
              <a:lnSpc>
                <a:spcPct val="100000"/>
              </a:lnSpc>
              <a:spcBef>
                <a:spcPts val="0"/>
              </a:spcBef>
              <a:buNone/>
            </a:pPr>
            <a:r>
              <a:rPr lang="en-GB" sz="1200" dirty="0">
                <a:solidFill>
                  <a:srgbClr val="3C3C3B"/>
                </a:solidFill>
              </a:rPr>
              <a:t>Prior to the implementation of the REC, Suppliers had access to both the Domestic and Micro-Business Smart Meter Installation Reports. However, only the Domestic Reports was part of the MRA and as a result the only report transitioned to the REC. This has led to Suppliers no longer having access to the Micro-Business data impacting their ability to understanding their own performance and performance of other Suppliers to further improve the own Smart Meter Installations.</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resolve this issue the Micro-Business Smart Meter Installation Reports will be written into the Code. This will include the reports dating back to September 2021.</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t>Parties impacted by this change:</a:t>
            </a:r>
          </a:p>
          <a:p>
            <a:pPr marL="0" indent="0">
              <a:lnSpc>
                <a:spcPct val="100000"/>
              </a:lnSpc>
              <a:spcBef>
                <a:spcPts val="0"/>
              </a:spcBef>
              <a:buNone/>
            </a:pPr>
            <a:endParaRPr lang="en-GB" sz="1200" b="1" dirty="0"/>
          </a:p>
          <a:p>
            <a:pPr marL="0" indent="0">
              <a:lnSpc>
                <a:spcPct val="100000"/>
              </a:lnSpc>
              <a:spcBef>
                <a:spcPts val="0"/>
              </a:spcBef>
              <a:buNone/>
            </a:pPr>
            <a:r>
              <a:rPr lang="en-GB" sz="1200" dirty="0"/>
              <a:t>Energy Suppliers</a:t>
            </a:r>
          </a:p>
          <a:p>
            <a:pPr marL="0" indent="0">
              <a:lnSpc>
                <a:spcPct val="100000"/>
              </a:lnSpc>
              <a:spcBef>
                <a:spcPts val="0"/>
              </a:spcBef>
              <a:buNone/>
            </a:pPr>
            <a:endParaRPr lang="en-GB" sz="1200" dirty="0"/>
          </a:p>
          <a:p>
            <a:pPr marL="0" indent="0">
              <a:lnSpc>
                <a:spcPct val="100000"/>
              </a:lnSpc>
              <a:spcBef>
                <a:spcPts val="0"/>
              </a:spcBef>
              <a:buNone/>
            </a:pPr>
            <a:r>
              <a:rPr lang="en-GB" sz="1200" b="1" dirty="0"/>
              <a:t>REC Products impacted by this change:</a:t>
            </a:r>
          </a:p>
          <a:p>
            <a:pPr marL="0" indent="0">
              <a:lnSpc>
                <a:spcPct val="100000"/>
              </a:lnSpc>
              <a:spcBef>
                <a:spcPts val="0"/>
              </a:spcBef>
              <a:buNone/>
            </a:pPr>
            <a:endParaRPr lang="en-GB" sz="1200" dirty="0"/>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Schedule 16 – Smart Meter Installation</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t>Implementation:</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This change will be implemented in full on 04 November 2022. </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The Reports from September 2021 to date have been published on the </a:t>
            </a:r>
            <a:r>
              <a:rPr lang="en-GB" sz="1200" dirty="0">
                <a:solidFill>
                  <a:srgbClr val="3C3C3B"/>
                </a:solidFill>
                <a:hlinkClick r:id="rId3"/>
              </a:rPr>
              <a:t>Supplier Performance Reporting </a:t>
            </a:r>
            <a:r>
              <a:rPr lang="en-GB" sz="1200" dirty="0">
                <a:solidFill>
                  <a:srgbClr val="3C3C3B"/>
                </a:solidFill>
              </a:rPr>
              <a:t>page of the REC Portal.</a:t>
            </a:r>
          </a:p>
          <a:p>
            <a:pPr marL="0" indent="0">
              <a:buNone/>
            </a:pPr>
            <a:endParaRPr lang="en-GB" sz="1200" dirty="0"/>
          </a:p>
        </p:txBody>
      </p:sp>
      <p:pic>
        <p:nvPicPr>
          <p:cNvPr id="3" name="Picture 2" descr="A picture containing stove, kitchen appliance, appliance, gear&#10;&#10;Description automatically generated">
            <a:extLst>
              <a:ext uri="{FF2B5EF4-FFF2-40B4-BE49-F238E27FC236}">
                <a16:creationId xmlns:a16="http://schemas.microsoft.com/office/drawing/2014/main" id="{0E70C0F7-C3C6-EA27-1FBB-2F59725ABCDA}"/>
              </a:ext>
            </a:extLst>
          </p:cNvPr>
          <p:cNvPicPr>
            <a:picLocks noChangeAspect="1"/>
          </p:cNvPicPr>
          <p:nvPr/>
        </p:nvPicPr>
        <p:blipFill rotWithShape="1">
          <a:blip r:embed="rId4">
            <a:extLst>
              <a:ext uri="{28A0092B-C50C-407E-A947-70E740481C1C}">
                <a14:useLocalDpi xmlns:a14="http://schemas.microsoft.com/office/drawing/2010/main" val="0"/>
              </a:ext>
            </a:extLst>
          </a:blip>
          <a:srcRect r="59513"/>
          <a:stretch/>
        </p:blipFill>
        <p:spPr>
          <a:xfrm>
            <a:off x="906463" y="4003447"/>
            <a:ext cx="1964925" cy="2294165"/>
          </a:xfrm>
          <a:prstGeom prst="rect">
            <a:avLst/>
          </a:prstGeom>
        </p:spPr>
      </p:pic>
    </p:spTree>
    <p:extLst>
      <p:ext uri="{BB962C8B-B14F-4D97-AF65-F5344CB8AC3E}">
        <p14:creationId xmlns:p14="http://schemas.microsoft.com/office/powerpoint/2010/main" val="77906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Potential changes for this release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Fiona Murray</a:t>
            </a:r>
          </a:p>
        </p:txBody>
      </p:sp>
    </p:spTree>
    <p:extLst>
      <p:ext uri="{BB962C8B-B14F-4D97-AF65-F5344CB8AC3E}">
        <p14:creationId xmlns:p14="http://schemas.microsoft.com/office/powerpoint/2010/main" val="23867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627E38-038A-4AD4-6809-D0C1CA36A595}"/>
              </a:ext>
            </a:extLst>
          </p:cNvPr>
          <p:cNvPicPr>
            <a:picLocks noChangeAspect="1"/>
          </p:cNvPicPr>
          <p:nvPr/>
        </p:nvPicPr>
        <p:blipFill>
          <a:blip r:embed="rId2"/>
          <a:stretch>
            <a:fillRect/>
          </a:stretch>
        </p:blipFill>
        <p:spPr>
          <a:xfrm>
            <a:off x="538602" y="1624747"/>
            <a:ext cx="1963082" cy="4462659"/>
          </a:xfrm>
          <a:prstGeom prst="rect">
            <a:avLst/>
          </a:prstGeom>
        </p:spPr>
      </p:pic>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normAutofit fontScale="90000"/>
          </a:bodyPr>
          <a:lstStyle/>
          <a:p>
            <a:r>
              <a:rPr lang="en-GB" dirty="0"/>
              <a:t>R0036 – Extensive Housekeeping Amendments</a:t>
            </a:r>
          </a:p>
        </p:txBody>
      </p:sp>
      <p:sp>
        <p:nvSpPr>
          <p:cNvPr id="4" name="Text Placeholder 3">
            <a:extLst>
              <a:ext uri="{FF2B5EF4-FFF2-40B4-BE49-F238E27FC236}">
                <a16:creationId xmlns:a16="http://schemas.microsoft.com/office/drawing/2014/main" id="{98AE0953-0E80-765F-7600-7DB3CABC294D}"/>
              </a:ext>
            </a:extLst>
          </p:cNvPr>
          <p:cNvSpPr>
            <a:spLocks noGrp="1"/>
          </p:cNvSpPr>
          <p:nvPr>
            <p:ph type="body" sz="quarter" idx="11"/>
          </p:nvPr>
        </p:nvSpPr>
        <p:spPr>
          <a:xfrm>
            <a:off x="2819895" y="1540665"/>
            <a:ext cx="6764991" cy="4460875"/>
          </a:xfrm>
        </p:spPr>
        <p:txBody>
          <a:bodyPr>
            <a:normAutofit/>
          </a:bodyPr>
          <a:lstStyle/>
          <a:p>
            <a:pPr marL="0" indent="0">
              <a:lnSpc>
                <a:spcPct val="100000"/>
              </a:lnSpc>
              <a:spcBef>
                <a:spcPts val="0"/>
              </a:spcBef>
              <a:buNone/>
            </a:pPr>
            <a:r>
              <a:rPr lang="en-GB" sz="1200" dirty="0">
                <a:solidFill>
                  <a:srgbClr val="3C3C3B"/>
                </a:solidFill>
              </a:rPr>
              <a:t>There are currently inconsistencies between the drafting of the REC, and the processes operated by REC Parties and Service Providers. This could cause issues in the effective operation and assurance of the Retail Energy Market.</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resolve this issue we are making the necessary updates to the REC Products.</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Parties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t>REC Parties</a:t>
            </a:r>
          </a:p>
          <a:p>
            <a:pPr marL="0" indent="0">
              <a:lnSpc>
                <a:spcPct val="100000"/>
              </a:lnSpc>
              <a:spcBef>
                <a:spcPts val="0"/>
              </a:spcBef>
              <a:buNone/>
            </a:pPr>
            <a:endParaRPr lang="en-GB" sz="1200" dirty="0"/>
          </a:p>
          <a:p>
            <a:pPr marL="0" indent="0">
              <a:lnSpc>
                <a:spcPct val="100000"/>
              </a:lnSpc>
              <a:spcBef>
                <a:spcPts val="0"/>
              </a:spcBef>
              <a:buNone/>
            </a:pPr>
            <a:r>
              <a:rPr lang="en-GB" sz="1200" b="1" dirty="0"/>
              <a:t>REC Products impacted by this change:</a:t>
            </a:r>
          </a:p>
        </p:txBody>
      </p:sp>
      <p:graphicFrame>
        <p:nvGraphicFramePr>
          <p:cNvPr id="6" name="Table 7">
            <a:extLst>
              <a:ext uri="{FF2B5EF4-FFF2-40B4-BE49-F238E27FC236}">
                <a16:creationId xmlns:a16="http://schemas.microsoft.com/office/drawing/2014/main" id="{665F96B4-6B60-B4AB-C70E-8B6461545327}"/>
              </a:ext>
            </a:extLst>
          </p:cNvPr>
          <p:cNvGraphicFramePr>
            <a:graphicFrameLocks/>
          </p:cNvGraphicFramePr>
          <p:nvPr>
            <p:extLst>
              <p:ext uri="{D42A27DB-BD31-4B8C-83A1-F6EECF244321}">
                <p14:modId xmlns:p14="http://schemas.microsoft.com/office/powerpoint/2010/main" val="1001619986"/>
              </p:ext>
            </p:extLst>
          </p:nvPr>
        </p:nvGraphicFramePr>
        <p:xfrm>
          <a:off x="2819895" y="3776500"/>
          <a:ext cx="8413335" cy="2225040"/>
        </p:xfrm>
        <a:graphic>
          <a:graphicData uri="http://schemas.openxmlformats.org/drawingml/2006/table">
            <a:tbl>
              <a:tblPr firstRow="1" bandRow="1">
                <a:tableStyleId>{F5AB1C69-6EDB-4FF4-983F-18BD219EF322}</a:tableStyleId>
              </a:tblPr>
              <a:tblGrid>
                <a:gridCol w="2585104">
                  <a:extLst>
                    <a:ext uri="{9D8B030D-6E8A-4147-A177-3AD203B41FA5}">
                      <a16:colId xmlns:a16="http://schemas.microsoft.com/office/drawing/2014/main" val="2119900406"/>
                    </a:ext>
                  </a:extLst>
                </a:gridCol>
                <a:gridCol w="3287056">
                  <a:extLst>
                    <a:ext uri="{9D8B030D-6E8A-4147-A177-3AD203B41FA5}">
                      <a16:colId xmlns:a16="http://schemas.microsoft.com/office/drawing/2014/main" val="1893307877"/>
                    </a:ext>
                  </a:extLst>
                </a:gridCol>
                <a:gridCol w="2541175">
                  <a:extLst>
                    <a:ext uri="{9D8B030D-6E8A-4147-A177-3AD203B41FA5}">
                      <a16:colId xmlns:a16="http://schemas.microsoft.com/office/drawing/2014/main" val="2555400622"/>
                    </a:ext>
                  </a:extLst>
                </a:gridCol>
              </a:tblGrid>
              <a:tr h="216000">
                <a:tc gridSpan="3">
                  <a:txBody>
                    <a:bodyPr/>
                    <a:lstStyle/>
                    <a:p>
                      <a:pPr algn="ctr"/>
                      <a:r>
                        <a:rPr lang="en-GB" sz="1100" cap="all" spc="300" baseline="0" dirty="0">
                          <a:latin typeface="Roboto" panose="02000000000000000000" pitchFamily="2" charset="0"/>
                          <a:ea typeface="Roboto" panose="02000000000000000000" pitchFamily="2" charset="0"/>
                        </a:rPr>
                        <a:t>REC Products</a:t>
                      </a:r>
                    </a:p>
                  </a:txBody>
                  <a:tcPr anchor="ctr"/>
                </a:tc>
                <a:tc hMerge="1">
                  <a:txBody>
                    <a:bodyPr/>
                    <a:lstStyle/>
                    <a:p>
                      <a:r>
                        <a:rPr lang="en-GB" sz="1100" cap="all" spc="300" baseline="0" dirty="0">
                          <a:latin typeface="Roboto Slab"/>
                          <a:ea typeface="Roboto" panose="02000000000000000000" pitchFamily="2" charset="0"/>
                        </a:rPr>
                        <a:t>Presenter</a:t>
                      </a:r>
                    </a:p>
                  </a:txBody>
                  <a:tcPr anchor="ctr"/>
                </a:tc>
                <a:tc hMerge="1">
                  <a:txBody>
                    <a:bodyPr/>
                    <a:lstStyle/>
                    <a:p>
                      <a:pPr algn="ctr"/>
                      <a:endParaRPr lang="en-GB" sz="1100" cap="all" spc="300" baseline="0" dirty="0">
                        <a:latin typeface="Roboto Slab"/>
                        <a:ea typeface="Roboto" panose="02000000000000000000" pitchFamily="2" charset="0"/>
                      </a:endParaRPr>
                    </a:p>
                  </a:txBody>
                  <a:tcPr anchor="ctr"/>
                </a:tc>
                <a:extLst>
                  <a:ext uri="{0D108BD9-81ED-4DB2-BD59-A6C34878D82A}">
                    <a16:rowId xmlns:a16="http://schemas.microsoft.com/office/drawing/2014/main" val="677238016"/>
                  </a:ext>
                </a:extLst>
              </a:tr>
              <a:tr h="216000">
                <a:tc>
                  <a:txBody>
                    <a:bodyPr/>
                    <a:lstStyle/>
                    <a:p>
                      <a:r>
                        <a:rPr lang="en-GB" sz="900" dirty="0">
                          <a:latin typeface="Roboto" panose="02000000000000000000" pitchFamily="2" charset="0"/>
                          <a:ea typeface="Roboto" panose="02000000000000000000" pitchFamily="2" charset="0"/>
                        </a:rPr>
                        <a:t>REC Main Body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Roboto" panose="02000000000000000000" pitchFamily="2" charset="0"/>
                          <a:ea typeface="Roboto" panose="02000000000000000000" pitchFamily="2" charset="0"/>
                        </a:rPr>
                        <a:t>Schedule 15 - Metering Accreditation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Roboto" panose="02000000000000000000" pitchFamily="2" charset="0"/>
                          <a:ea typeface="Roboto" panose="02000000000000000000" pitchFamily="2" charset="0"/>
                        </a:rPr>
                        <a:t>Electricity Enquiry Service Definition</a:t>
                      </a:r>
                    </a:p>
                  </a:txBody>
                  <a:tcPr/>
                </a:tc>
                <a:extLst>
                  <a:ext uri="{0D108BD9-81ED-4DB2-BD59-A6C34878D82A}">
                    <a16:rowId xmlns:a16="http://schemas.microsoft.com/office/drawing/2014/main" val="2099812599"/>
                  </a:ext>
                </a:extLst>
              </a:tr>
              <a:tr h="216000">
                <a:tc>
                  <a:txBody>
                    <a:bodyPr/>
                    <a:lstStyle/>
                    <a:p>
                      <a:r>
                        <a:rPr lang="en-GB" sz="900" dirty="0">
                          <a:latin typeface="Roboto" panose="02000000000000000000" pitchFamily="2" charset="0"/>
                          <a:ea typeface="Roboto" panose="02000000000000000000" pitchFamily="2" charset="0"/>
                        </a:rPr>
                        <a:t>Schedule 1 - Interpretations</a:t>
                      </a:r>
                    </a:p>
                  </a:txBody>
                  <a:tcPr/>
                </a:tc>
                <a:tc>
                  <a:txBody>
                    <a:bodyPr/>
                    <a:lstStyle/>
                    <a:p>
                      <a:r>
                        <a:rPr lang="en-GB" sz="900" dirty="0">
                          <a:latin typeface="Roboto" panose="02000000000000000000" pitchFamily="2" charset="0"/>
                          <a:ea typeface="Roboto" panose="02000000000000000000" pitchFamily="2" charset="0"/>
                        </a:rPr>
                        <a:t>Schedule 18 - Green Deal Arrangements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Roboto" panose="02000000000000000000" pitchFamily="2" charset="0"/>
                          <a:ea typeface="Roboto" panose="02000000000000000000" pitchFamily="2" charset="0"/>
                        </a:rPr>
                        <a:t>Electricity Retail Data Service Definition </a:t>
                      </a:r>
                    </a:p>
                  </a:txBody>
                  <a:tcPr/>
                </a:tc>
                <a:extLst>
                  <a:ext uri="{0D108BD9-81ED-4DB2-BD59-A6C34878D82A}">
                    <a16:rowId xmlns:a16="http://schemas.microsoft.com/office/drawing/2014/main" val="762991431"/>
                  </a:ext>
                </a:extLst>
              </a:tr>
              <a:tr h="216000">
                <a:tc>
                  <a:txBody>
                    <a:bodyPr/>
                    <a:lstStyle/>
                    <a:p>
                      <a:r>
                        <a:rPr lang="en-GB" sz="900" dirty="0">
                          <a:latin typeface="Roboto" panose="02000000000000000000" pitchFamily="2" charset="0"/>
                          <a:ea typeface="Roboto" panose="02000000000000000000" pitchFamily="2" charset="0"/>
                        </a:rPr>
                        <a:t>Schedule 8 - Unbilled Energy Code of Practice</a:t>
                      </a:r>
                    </a:p>
                  </a:txBody>
                  <a:tcPr/>
                </a:tc>
                <a:tc>
                  <a:txBody>
                    <a:bodyPr/>
                    <a:lstStyle/>
                    <a:p>
                      <a:r>
                        <a:rPr lang="en-GB" sz="900" dirty="0">
                          <a:latin typeface="Roboto" panose="02000000000000000000" pitchFamily="2" charset="0"/>
                          <a:ea typeface="Roboto" panose="02000000000000000000" pitchFamily="2" charset="0"/>
                        </a:rPr>
                        <a:t>Schedule 19 - Market Exit and Supplier of Last Resort</a:t>
                      </a:r>
                    </a:p>
                  </a:txBody>
                  <a:tcPr/>
                </a:tc>
                <a:tc>
                  <a:txBody>
                    <a:bodyPr/>
                    <a:lstStyle/>
                    <a:p>
                      <a:r>
                        <a:rPr lang="en-GB" sz="900" dirty="0">
                          <a:latin typeface="Roboto" panose="02000000000000000000" pitchFamily="2" charset="0"/>
                          <a:ea typeface="Roboto" panose="02000000000000000000" pitchFamily="2" charset="0"/>
                        </a:rPr>
                        <a:t>Gas Enquiry Service Definition</a:t>
                      </a:r>
                    </a:p>
                  </a:txBody>
                  <a:tcPr/>
                </a:tc>
                <a:extLst>
                  <a:ext uri="{0D108BD9-81ED-4DB2-BD59-A6C34878D82A}">
                    <a16:rowId xmlns:a16="http://schemas.microsoft.com/office/drawing/2014/main" val="4169403971"/>
                  </a:ext>
                </a:extLst>
              </a:tr>
              <a:tr h="216000">
                <a:tc>
                  <a:txBody>
                    <a:bodyPr/>
                    <a:lstStyle/>
                    <a:p>
                      <a:r>
                        <a:rPr lang="en-GB" sz="900" dirty="0">
                          <a:latin typeface="Roboto" panose="02000000000000000000" pitchFamily="2" charset="0"/>
                          <a:ea typeface="Roboto" panose="02000000000000000000" pitchFamily="2" charset="0"/>
                        </a:rPr>
                        <a:t>Schedule 9 - Qualification and Maintenance</a:t>
                      </a:r>
                    </a:p>
                  </a:txBody>
                  <a:tcPr/>
                </a:tc>
                <a:tc>
                  <a:txBody>
                    <a:bodyPr/>
                    <a:lstStyle/>
                    <a:p>
                      <a:r>
                        <a:rPr lang="en-GB" sz="900" dirty="0">
                          <a:latin typeface="Roboto" panose="02000000000000000000" pitchFamily="2" charset="0"/>
                          <a:ea typeface="Roboto" panose="02000000000000000000" pitchFamily="2" charset="0"/>
                        </a:rPr>
                        <a:t>Schedule 23 - Registration Services </a:t>
                      </a:r>
                    </a:p>
                  </a:txBody>
                  <a:tcPr/>
                </a:tc>
                <a:tc>
                  <a:txBody>
                    <a:bodyPr/>
                    <a:lstStyle/>
                    <a:p>
                      <a:r>
                        <a:rPr lang="en-GB" sz="900" dirty="0">
                          <a:latin typeface="Roboto" panose="02000000000000000000" pitchFamily="2" charset="0"/>
                          <a:ea typeface="Roboto" panose="02000000000000000000" pitchFamily="2" charset="0"/>
                        </a:rPr>
                        <a:t>Gas Retail Data Service Definition </a:t>
                      </a:r>
                    </a:p>
                  </a:txBody>
                  <a:tcPr/>
                </a:tc>
                <a:extLst>
                  <a:ext uri="{0D108BD9-81ED-4DB2-BD59-A6C34878D82A}">
                    <a16:rowId xmlns:a16="http://schemas.microsoft.com/office/drawing/2014/main" val="1960273548"/>
                  </a:ext>
                </a:extLst>
              </a:tr>
              <a:tr h="216000">
                <a:tc>
                  <a:txBody>
                    <a:bodyPr/>
                    <a:lstStyle/>
                    <a:p>
                      <a:r>
                        <a:rPr lang="en-GB" sz="900" dirty="0">
                          <a:latin typeface="Roboto" panose="02000000000000000000" pitchFamily="2" charset="0"/>
                          <a:ea typeface="Roboto" panose="02000000000000000000" pitchFamily="2" charset="0"/>
                        </a:rPr>
                        <a:t>Schedule 10 - Charging Methodology </a:t>
                      </a:r>
                    </a:p>
                  </a:txBody>
                  <a:tcPr/>
                </a:tc>
                <a:tc>
                  <a:txBody>
                    <a:bodyPr/>
                    <a:lstStyle/>
                    <a:p>
                      <a:r>
                        <a:rPr lang="en-GB" sz="900" dirty="0">
                          <a:latin typeface="Roboto" panose="02000000000000000000" pitchFamily="2" charset="0"/>
                          <a:ea typeface="Roboto" panose="02000000000000000000" pitchFamily="2" charset="0"/>
                        </a:rPr>
                        <a:t>Schedule 24 - Switching Data Management</a:t>
                      </a:r>
                    </a:p>
                  </a:txBody>
                  <a:tcPr/>
                </a:tc>
                <a:tc>
                  <a:txBody>
                    <a:bodyPr/>
                    <a:lstStyle/>
                    <a:p>
                      <a:r>
                        <a:rPr lang="en-GB" sz="900" dirty="0">
                          <a:latin typeface="Roboto" panose="02000000000000000000" pitchFamily="2" charset="0"/>
                          <a:ea typeface="Roboto" panose="02000000000000000000" pitchFamily="2" charset="0"/>
                        </a:rPr>
                        <a:t>Central Switching Service Definition</a:t>
                      </a:r>
                    </a:p>
                  </a:txBody>
                  <a:tcPr/>
                </a:tc>
                <a:extLst>
                  <a:ext uri="{0D108BD9-81ED-4DB2-BD59-A6C34878D82A}">
                    <a16:rowId xmlns:a16="http://schemas.microsoft.com/office/drawing/2014/main" val="2904727937"/>
                  </a:ext>
                </a:extLst>
              </a:tr>
              <a:tr h="216000">
                <a:tc>
                  <a:txBody>
                    <a:bodyPr/>
                    <a:lstStyle/>
                    <a:p>
                      <a:r>
                        <a:rPr lang="en-GB" sz="900" dirty="0">
                          <a:latin typeface="Roboto" panose="02000000000000000000" pitchFamily="2" charset="0"/>
                          <a:ea typeface="Roboto" panose="02000000000000000000" pitchFamily="2" charset="0"/>
                        </a:rPr>
                        <a:t>Schedule 11 - Prepayment Arrangements </a:t>
                      </a:r>
                    </a:p>
                  </a:txBody>
                  <a:tcPr/>
                </a:tc>
                <a:tc>
                  <a:txBody>
                    <a:bodyPr/>
                    <a:lstStyle/>
                    <a:p>
                      <a:r>
                        <a:rPr lang="en-GB" sz="900" dirty="0">
                          <a:latin typeface="Roboto" panose="02000000000000000000" pitchFamily="2" charset="0"/>
                          <a:ea typeface="Roboto" panose="02000000000000000000" pitchFamily="2" charset="0"/>
                        </a:rPr>
                        <a:t>Schedule 25 - Central Switching Service </a:t>
                      </a:r>
                    </a:p>
                  </a:txBody>
                  <a:tcPr/>
                </a:tc>
                <a:tc>
                  <a:txBody>
                    <a:bodyPr/>
                    <a:lstStyle/>
                    <a:p>
                      <a:r>
                        <a:rPr lang="en-GB" sz="900" dirty="0">
                          <a:latin typeface="Roboto" panose="02000000000000000000" pitchFamily="2" charset="0"/>
                          <a:ea typeface="Roboto" panose="02000000000000000000" pitchFamily="2" charset="0"/>
                        </a:rPr>
                        <a:t>Switching Operator Service Definition </a:t>
                      </a:r>
                    </a:p>
                  </a:txBody>
                  <a:tcPr/>
                </a:tc>
                <a:extLst>
                  <a:ext uri="{0D108BD9-81ED-4DB2-BD59-A6C34878D82A}">
                    <a16:rowId xmlns:a16="http://schemas.microsoft.com/office/drawing/2014/main" val="855070940"/>
                  </a:ext>
                </a:extLst>
              </a:tr>
              <a:tr h="216000">
                <a:tc>
                  <a:txBody>
                    <a:bodyPr/>
                    <a:lstStyle/>
                    <a:p>
                      <a:r>
                        <a:rPr lang="en-GB" sz="900" dirty="0">
                          <a:latin typeface="Roboto" panose="02000000000000000000" pitchFamily="2" charset="0"/>
                          <a:ea typeface="Roboto" panose="02000000000000000000" pitchFamily="2" charset="0"/>
                        </a:rPr>
                        <a:t>Schedule 12 - Data Access</a:t>
                      </a:r>
                    </a:p>
                  </a:txBody>
                  <a:tcPr/>
                </a:tc>
                <a:tc>
                  <a:txBody>
                    <a:bodyPr/>
                    <a:lstStyle/>
                    <a:p>
                      <a:r>
                        <a:rPr lang="en-GB" sz="900" dirty="0">
                          <a:latin typeface="Roboto" panose="02000000000000000000" pitchFamily="2" charset="0"/>
                          <a:ea typeface="Roboto" panose="02000000000000000000" pitchFamily="2" charset="0"/>
                        </a:rPr>
                        <a:t>Schedule 29 - Address Management</a:t>
                      </a:r>
                    </a:p>
                  </a:txBody>
                  <a:tcPr/>
                </a:tc>
                <a:tc>
                  <a:txBody>
                    <a:bodyPr/>
                    <a:lstStyle/>
                    <a:p>
                      <a:r>
                        <a:rPr lang="en-GB" sz="900" dirty="0">
                          <a:latin typeface="Roboto" panose="02000000000000000000" pitchFamily="2" charset="0"/>
                          <a:ea typeface="Roboto" panose="02000000000000000000" pitchFamily="2" charset="0"/>
                        </a:rPr>
                        <a:t>Data Specification </a:t>
                      </a:r>
                    </a:p>
                  </a:txBody>
                  <a:tcPr/>
                </a:tc>
                <a:extLst>
                  <a:ext uri="{0D108BD9-81ED-4DB2-BD59-A6C34878D82A}">
                    <a16:rowId xmlns:a16="http://schemas.microsoft.com/office/drawing/2014/main" val="2276711481"/>
                  </a:ext>
                </a:extLst>
              </a:tr>
              <a:tr h="0">
                <a:tc>
                  <a:txBody>
                    <a:bodyPr/>
                    <a:lstStyle/>
                    <a:p>
                      <a:r>
                        <a:rPr lang="en-GB" sz="900" dirty="0">
                          <a:latin typeface="Roboto" panose="02000000000000000000" pitchFamily="2" charset="0"/>
                          <a:ea typeface="Roboto" panose="02000000000000000000" pitchFamily="2" charset="0"/>
                        </a:rPr>
                        <a:t>Schedule 14 - Metering Operations </a:t>
                      </a:r>
                    </a:p>
                  </a:txBody>
                  <a:tcPr/>
                </a:tc>
                <a:tc>
                  <a:txBody>
                    <a:bodyPr/>
                    <a:lstStyle/>
                    <a:p>
                      <a:r>
                        <a:rPr lang="en-GB" sz="900" dirty="0">
                          <a:latin typeface="Roboto" panose="02000000000000000000" pitchFamily="2" charset="0"/>
                          <a:ea typeface="Roboto" panose="02000000000000000000" pitchFamily="2" charset="0"/>
                        </a:rPr>
                        <a:t>Schedule 30 - Resolution of Consumer Facing Switching and Billing Issues </a:t>
                      </a:r>
                    </a:p>
                  </a:txBody>
                  <a:tcPr/>
                </a:tc>
                <a:tc>
                  <a:txBody>
                    <a:bodyPr/>
                    <a:lstStyle/>
                    <a:p>
                      <a:r>
                        <a:rPr lang="en-GB" sz="900" dirty="0">
                          <a:latin typeface="Roboto" panose="02000000000000000000" pitchFamily="2" charset="0"/>
                          <a:ea typeface="Roboto" panose="02000000000000000000" pitchFamily="2" charset="0"/>
                        </a:rPr>
                        <a:t>REC Change Panel - Terms of Reference V1.0</a:t>
                      </a:r>
                    </a:p>
                  </a:txBody>
                  <a:tcPr/>
                </a:tc>
                <a:extLst>
                  <a:ext uri="{0D108BD9-81ED-4DB2-BD59-A6C34878D82A}">
                    <a16:rowId xmlns:a16="http://schemas.microsoft.com/office/drawing/2014/main" val="2704849514"/>
                  </a:ext>
                </a:extLst>
              </a:tr>
            </a:tbl>
          </a:graphicData>
        </a:graphic>
      </p:graphicFrame>
    </p:spTree>
    <p:extLst>
      <p:ext uri="{BB962C8B-B14F-4D97-AF65-F5344CB8AC3E}">
        <p14:creationId xmlns:p14="http://schemas.microsoft.com/office/powerpoint/2010/main" val="62999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F7343-919B-6701-9C49-BF8EED1A5162}"/>
              </a:ext>
            </a:extLst>
          </p:cNvPr>
          <p:cNvPicPr>
            <a:picLocks noChangeAspect="1"/>
          </p:cNvPicPr>
          <p:nvPr/>
        </p:nvPicPr>
        <p:blipFill>
          <a:blip r:embed="rId2"/>
          <a:stretch>
            <a:fillRect/>
          </a:stretch>
        </p:blipFill>
        <p:spPr>
          <a:xfrm>
            <a:off x="881328" y="1836737"/>
            <a:ext cx="1963082" cy="4462659"/>
          </a:xfrm>
          <a:prstGeom prst="rect">
            <a:avLst/>
          </a:prstGeom>
        </p:spPr>
      </p:pic>
      <p:sp>
        <p:nvSpPr>
          <p:cNvPr id="2" name="Title 1">
            <a:extLst>
              <a:ext uri="{FF2B5EF4-FFF2-40B4-BE49-F238E27FC236}">
                <a16:creationId xmlns:a16="http://schemas.microsoft.com/office/drawing/2014/main" id="{CE84009F-568E-0811-5476-6FC2C9582C36}"/>
              </a:ext>
            </a:extLst>
          </p:cNvPr>
          <p:cNvSpPr>
            <a:spLocks noGrp="1"/>
          </p:cNvSpPr>
          <p:nvPr>
            <p:ph type="title"/>
          </p:nvPr>
        </p:nvSpPr>
        <p:spPr/>
        <p:txBody>
          <a:bodyPr>
            <a:normAutofit fontScale="90000"/>
          </a:bodyPr>
          <a:lstStyle/>
          <a:p>
            <a:r>
              <a:rPr lang="en-GB" dirty="0"/>
              <a:t>R0036 – Extensive Housekeeping Amendments</a:t>
            </a:r>
          </a:p>
        </p:txBody>
      </p:sp>
      <p:sp>
        <p:nvSpPr>
          <p:cNvPr id="7" name="TextBox 6">
            <a:extLst>
              <a:ext uri="{FF2B5EF4-FFF2-40B4-BE49-F238E27FC236}">
                <a16:creationId xmlns:a16="http://schemas.microsoft.com/office/drawing/2014/main" id="{CE5A2F4D-CC3A-BCBF-F573-7B4F0BD67218}"/>
              </a:ext>
            </a:extLst>
          </p:cNvPr>
          <p:cNvSpPr txBox="1"/>
          <p:nvPr/>
        </p:nvSpPr>
        <p:spPr>
          <a:xfrm>
            <a:off x="2902226" y="1570383"/>
            <a:ext cx="8358809" cy="1003852"/>
          </a:xfrm>
          <a:prstGeom prst="rect">
            <a:avLst/>
          </a:prstGeom>
          <a:noFill/>
        </p:spPr>
        <p:txBody>
          <a:bodyPr wrap="square" rtlCol="0">
            <a:spAutoFit/>
          </a:bodyPr>
          <a:lstStyle/>
          <a:p>
            <a:endParaRPr lang="en-GB" dirty="0"/>
          </a:p>
        </p:txBody>
      </p:sp>
      <p:sp>
        <p:nvSpPr>
          <p:cNvPr id="5" name="Text Placeholder 7">
            <a:extLst>
              <a:ext uri="{FF2B5EF4-FFF2-40B4-BE49-F238E27FC236}">
                <a16:creationId xmlns:a16="http://schemas.microsoft.com/office/drawing/2014/main" id="{C8FBDEAC-0538-EE38-A9BB-28358EF9448F}"/>
              </a:ext>
            </a:extLst>
          </p:cNvPr>
          <p:cNvSpPr>
            <a:spLocks noGrp="1"/>
          </p:cNvSpPr>
          <p:nvPr>
            <p:ph type="body" sz="quarter" idx="11"/>
          </p:nvPr>
        </p:nvSpPr>
        <p:spPr>
          <a:xfrm>
            <a:off x="3002922" y="4398854"/>
            <a:ext cx="8534421" cy="1900542"/>
          </a:xfrm>
        </p:spPr>
        <p:txBody>
          <a:bodyPr>
            <a:noAutofit/>
          </a:bodyPr>
          <a:lstStyle/>
          <a:p>
            <a:pPr marL="0" indent="0">
              <a:lnSpc>
                <a:spcPct val="100000"/>
              </a:lnSpc>
              <a:spcBef>
                <a:spcPts val="0"/>
              </a:spcBef>
              <a:buNone/>
            </a:pPr>
            <a:r>
              <a:rPr lang="en-GB" sz="1200" b="1" dirty="0"/>
              <a:t>Implementation:</a:t>
            </a:r>
          </a:p>
          <a:p>
            <a:pPr marL="0" indent="0">
              <a:lnSpc>
                <a:spcPct val="100000"/>
              </a:lnSpc>
              <a:spcBef>
                <a:spcPts val="0"/>
              </a:spcBef>
              <a:buNone/>
            </a:pPr>
            <a:endParaRPr lang="en-GB" sz="1200" dirty="0">
              <a:solidFill>
                <a:srgbClr val="3C3C3B"/>
              </a:solidFill>
            </a:endParaRPr>
          </a:p>
          <a:p>
            <a:pPr lvl="0">
              <a:lnSpc>
                <a:spcPct val="100000"/>
              </a:lnSpc>
              <a:spcBef>
                <a:spcPts val="0"/>
              </a:spcBef>
            </a:pPr>
            <a:r>
              <a:rPr lang="en-GB" sz="1200" dirty="0">
                <a:solidFill>
                  <a:srgbClr val="3C3C3B"/>
                </a:solidFill>
              </a:rPr>
              <a:t>This is a Code only change.</a:t>
            </a:r>
          </a:p>
          <a:p>
            <a:pPr lvl="0">
              <a:lnSpc>
                <a:spcPct val="100000"/>
              </a:lnSpc>
              <a:spcBef>
                <a:spcPts val="0"/>
              </a:spcBef>
            </a:pPr>
            <a:endParaRPr lang="en-GB" sz="1200" dirty="0">
              <a:solidFill>
                <a:srgbClr val="3C3C3B"/>
              </a:solidFill>
            </a:endParaRPr>
          </a:p>
          <a:p>
            <a:pPr lvl="0">
              <a:lnSpc>
                <a:spcPct val="100000"/>
              </a:lnSpc>
              <a:spcBef>
                <a:spcPts val="0"/>
              </a:spcBef>
            </a:pPr>
            <a:r>
              <a:rPr lang="en-GB" sz="1200" dirty="0">
                <a:solidFill>
                  <a:srgbClr val="3C3C3B"/>
                </a:solidFill>
              </a:rPr>
              <a:t>The Final Change Report will be published on 07 October 2022. </a:t>
            </a:r>
          </a:p>
          <a:p>
            <a:pPr lvl="0">
              <a:lnSpc>
                <a:spcPct val="100000"/>
              </a:lnSpc>
              <a:spcBef>
                <a:spcPts val="0"/>
              </a:spcBef>
            </a:pPr>
            <a:r>
              <a:rPr lang="en-GB" sz="1200" dirty="0">
                <a:solidFill>
                  <a:srgbClr val="3C3C3B"/>
                </a:solidFill>
              </a:rPr>
              <a:t>The Responsible Committee will vote on 18 October 2022.</a:t>
            </a:r>
          </a:p>
          <a:p>
            <a:pPr lvl="0">
              <a:lnSpc>
                <a:spcPct val="100000"/>
              </a:lnSpc>
              <a:spcBef>
                <a:spcPts val="0"/>
              </a:spcBef>
            </a:pPr>
            <a:endParaRPr lang="en-GB" sz="1200" dirty="0">
              <a:solidFill>
                <a:srgbClr val="3C3C3B"/>
              </a:solidFill>
            </a:endParaRPr>
          </a:p>
          <a:p>
            <a:pPr lvl="0">
              <a:lnSpc>
                <a:spcPct val="100000"/>
              </a:lnSpc>
              <a:spcBef>
                <a:spcPts val="0"/>
              </a:spcBef>
            </a:pPr>
            <a:r>
              <a:rPr lang="en-GB" sz="1200" dirty="0">
                <a:solidFill>
                  <a:srgbClr val="3C3C3B"/>
                </a:solidFill>
              </a:rPr>
              <a:t>Should an approval be achieved the amended Release Plan will be published on 19 October 2022. </a:t>
            </a:r>
          </a:p>
        </p:txBody>
      </p:sp>
      <p:graphicFrame>
        <p:nvGraphicFramePr>
          <p:cNvPr id="8" name="Table 7">
            <a:extLst>
              <a:ext uri="{FF2B5EF4-FFF2-40B4-BE49-F238E27FC236}">
                <a16:creationId xmlns:a16="http://schemas.microsoft.com/office/drawing/2014/main" id="{98417921-EED2-2DC7-2741-DDF78393FBA1}"/>
              </a:ext>
            </a:extLst>
          </p:cNvPr>
          <p:cNvGraphicFramePr>
            <a:graphicFrameLocks/>
          </p:cNvGraphicFramePr>
          <p:nvPr>
            <p:extLst>
              <p:ext uri="{D42A27DB-BD31-4B8C-83A1-F6EECF244321}">
                <p14:modId xmlns:p14="http://schemas.microsoft.com/office/powerpoint/2010/main" val="3692284787"/>
              </p:ext>
            </p:extLst>
          </p:nvPr>
        </p:nvGraphicFramePr>
        <p:xfrm>
          <a:off x="3002922" y="1836737"/>
          <a:ext cx="6856695" cy="2446020"/>
        </p:xfrm>
        <a:graphic>
          <a:graphicData uri="http://schemas.openxmlformats.org/drawingml/2006/table">
            <a:tbl>
              <a:tblPr firstRow="1" bandRow="1">
                <a:tableStyleId>{F5AB1C69-6EDB-4FF4-983F-18BD219EF322}</a:tableStyleId>
              </a:tblPr>
              <a:tblGrid>
                <a:gridCol w="5194873">
                  <a:extLst>
                    <a:ext uri="{9D8B030D-6E8A-4147-A177-3AD203B41FA5}">
                      <a16:colId xmlns:a16="http://schemas.microsoft.com/office/drawing/2014/main" val="2119900406"/>
                    </a:ext>
                  </a:extLst>
                </a:gridCol>
                <a:gridCol w="1661822">
                  <a:extLst>
                    <a:ext uri="{9D8B030D-6E8A-4147-A177-3AD203B41FA5}">
                      <a16:colId xmlns:a16="http://schemas.microsoft.com/office/drawing/2014/main" val="1565880516"/>
                    </a:ext>
                  </a:extLst>
                </a:gridCol>
              </a:tblGrid>
              <a:tr h="216000">
                <a:tc>
                  <a:txBody>
                    <a:bodyPr/>
                    <a:lstStyle/>
                    <a:p>
                      <a:pPr algn="ctr"/>
                      <a:r>
                        <a:rPr lang="en-GB" sz="1200" cap="all" spc="300" baseline="0" dirty="0">
                          <a:latin typeface="Roboto" panose="02000000000000000000" pitchFamily="2" charset="0"/>
                          <a:ea typeface="Roboto" panose="02000000000000000000" pitchFamily="2" charset="0"/>
                        </a:rPr>
                        <a:t>Change type</a:t>
                      </a:r>
                    </a:p>
                  </a:txBody>
                  <a:tcPr anchor="ctr"/>
                </a:tc>
                <a:tc>
                  <a:txBody>
                    <a:bodyPr/>
                    <a:lstStyle/>
                    <a:p>
                      <a:pPr algn="ctr"/>
                      <a:r>
                        <a:rPr lang="en-GB" sz="1200" cap="all" spc="300" baseline="0" dirty="0">
                          <a:latin typeface="Roboto" panose="02000000000000000000" pitchFamily="2" charset="0"/>
                          <a:ea typeface="Roboto" panose="02000000000000000000" pitchFamily="2" charset="0"/>
                        </a:rPr>
                        <a:t>total</a:t>
                      </a:r>
                    </a:p>
                  </a:txBody>
                  <a:tcPr anchor="ctr"/>
                </a:tc>
                <a:extLst>
                  <a:ext uri="{0D108BD9-81ED-4DB2-BD59-A6C34878D82A}">
                    <a16:rowId xmlns:a16="http://schemas.microsoft.com/office/drawing/2014/main" val="677238016"/>
                  </a:ext>
                </a:extLst>
              </a:tr>
              <a:tr h="216000">
                <a:tc>
                  <a:txBody>
                    <a:bodyPr/>
                    <a:lstStyle/>
                    <a:p>
                      <a:r>
                        <a:rPr lang="en-GB" sz="1050" dirty="0">
                          <a:latin typeface="Roboto" panose="02000000000000000000" pitchFamily="2" charset="0"/>
                          <a:ea typeface="Roboto" panose="02000000000000000000" pitchFamily="2" charset="0"/>
                        </a:rPr>
                        <a:t>Typographical</a:t>
                      </a:r>
                    </a:p>
                  </a:txBody>
                  <a:tcPr anchor="ctr"/>
                </a:tc>
                <a:tc>
                  <a:txBody>
                    <a:bodyPr/>
                    <a:lstStyle/>
                    <a:p>
                      <a:pPr algn="ctr"/>
                      <a:r>
                        <a:rPr lang="en-GB" sz="1050" dirty="0">
                          <a:latin typeface="Roboto" panose="02000000000000000000" pitchFamily="2" charset="0"/>
                          <a:ea typeface="Roboto" panose="02000000000000000000" pitchFamily="2" charset="0"/>
                        </a:rPr>
                        <a:t>84</a:t>
                      </a:r>
                    </a:p>
                  </a:txBody>
                  <a:tcPr anchor="ctr"/>
                </a:tc>
                <a:extLst>
                  <a:ext uri="{0D108BD9-81ED-4DB2-BD59-A6C34878D82A}">
                    <a16:rowId xmlns:a16="http://schemas.microsoft.com/office/drawing/2014/main" val="2099812599"/>
                  </a:ext>
                </a:extLst>
              </a:tr>
              <a:tr h="216000">
                <a:tc>
                  <a:txBody>
                    <a:bodyPr/>
                    <a:lstStyle/>
                    <a:p>
                      <a:r>
                        <a:rPr lang="en-GB" sz="1050" dirty="0">
                          <a:latin typeface="Roboto" panose="02000000000000000000" pitchFamily="2" charset="0"/>
                          <a:ea typeface="Roboto" panose="02000000000000000000" pitchFamily="2" charset="0"/>
                        </a:rPr>
                        <a:t>Correct use of a Defined term</a:t>
                      </a:r>
                    </a:p>
                  </a:txBody>
                  <a:tcPr anchor="ctr"/>
                </a:tc>
                <a:tc>
                  <a:txBody>
                    <a:bodyPr/>
                    <a:lstStyle/>
                    <a:p>
                      <a:pPr algn="ctr"/>
                      <a:r>
                        <a:rPr lang="en-GB" sz="1050" dirty="0">
                          <a:latin typeface="Roboto" panose="02000000000000000000" pitchFamily="2" charset="0"/>
                          <a:ea typeface="Roboto" panose="02000000000000000000" pitchFamily="2" charset="0"/>
                        </a:rPr>
                        <a:t>35</a:t>
                      </a:r>
                    </a:p>
                  </a:txBody>
                  <a:tcPr anchor="ctr"/>
                </a:tc>
                <a:extLst>
                  <a:ext uri="{0D108BD9-81ED-4DB2-BD59-A6C34878D82A}">
                    <a16:rowId xmlns:a16="http://schemas.microsoft.com/office/drawing/2014/main" val="762991431"/>
                  </a:ext>
                </a:extLst>
              </a:tr>
              <a:tr h="216000">
                <a:tc>
                  <a:txBody>
                    <a:bodyPr/>
                    <a:lstStyle/>
                    <a:p>
                      <a:r>
                        <a:rPr lang="en-GB" sz="1050" dirty="0">
                          <a:latin typeface="Roboto" panose="02000000000000000000" pitchFamily="2" charset="0"/>
                          <a:ea typeface="Roboto" panose="02000000000000000000" pitchFamily="2" charset="0"/>
                        </a:rPr>
                        <a:t>Clarification</a:t>
                      </a:r>
                    </a:p>
                  </a:txBody>
                  <a:tcPr anchor="ctr"/>
                </a:tc>
                <a:tc>
                  <a:txBody>
                    <a:bodyPr/>
                    <a:lstStyle/>
                    <a:p>
                      <a:pPr algn="ctr"/>
                      <a:r>
                        <a:rPr lang="en-GB" sz="1050" dirty="0">
                          <a:latin typeface="Roboto" panose="02000000000000000000" pitchFamily="2" charset="0"/>
                          <a:ea typeface="Roboto" panose="02000000000000000000" pitchFamily="2" charset="0"/>
                        </a:rPr>
                        <a:t>18</a:t>
                      </a:r>
                    </a:p>
                  </a:txBody>
                  <a:tcPr anchor="ctr"/>
                </a:tc>
                <a:extLst>
                  <a:ext uri="{0D108BD9-81ED-4DB2-BD59-A6C34878D82A}">
                    <a16:rowId xmlns:a16="http://schemas.microsoft.com/office/drawing/2014/main" val="4169403971"/>
                  </a:ext>
                </a:extLst>
              </a:tr>
              <a:tr h="216000">
                <a:tc>
                  <a:txBody>
                    <a:bodyPr/>
                    <a:lstStyle/>
                    <a:p>
                      <a:r>
                        <a:rPr lang="en-GB" sz="1050" dirty="0">
                          <a:latin typeface="Roboto" panose="02000000000000000000" pitchFamily="2" charset="0"/>
                          <a:ea typeface="Roboto" panose="02000000000000000000" pitchFamily="2" charset="0"/>
                        </a:rPr>
                        <a:t>SPAA CP Information mission from REC</a:t>
                      </a:r>
                    </a:p>
                  </a:txBody>
                  <a:tcPr anchor="ctr"/>
                </a:tc>
                <a:tc>
                  <a:txBody>
                    <a:bodyPr/>
                    <a:lstStyle/>
                    <a:p>
                      <a:pPr algn="ctr"/>
                      <a:r>
                        <a:rPr lang="en-GB" sz="1050" dirty="0">
                          <a:latin typeface="Roboto" panose="02000000000000000000" pitchFamily="2" charset="0"/>
                          <a:ea typeface="Roboto" panose="02000000000000000000" pitchFamily="2" charset="0"/>
                        </a:rPr>
                        <a:t>9</a:t>
                      </a:r>
                    </a:p>
                  </a:txBody>
                  <a:tcPr anchor="ctr"/>
                </a:tc>
                <a:extLst>
                  <a:ext uri="{0D108BD9-81ED-4DB2-BD59-A6C34878D82A}">
                    <a16:rowId xmlns:a16="http://schemas.microsoft.com/office/drawing/2014/main" val="196027354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Roboto" panose="02000000000000000000" pitchFamily="2" charset="0"/>
                          <a:ea typeface="Roboto" panose="02000000000000000000" pitchFamily="2" charset="0"/>
                        </a:rPr>
                        <a:t>New Interpretation and Definition</a:t>
                      </a:r>
                    </a:p>
                  </a:txBody>
                  <a:tcPr anchor="ctr"/>
                </a:tc>
                <a:tc>
                  <a:txBody>
                    <a:bodyPr/>
                    <a:lstStyle/>
                    <a:p>
                      <a:pPr algn="ctr"/>
                      <a:r>
                        <a:rPr lang="en-GB" sz="1050" dirty="0">
                          <a:latin typeface="Roboto" panose="02000000000000000000" pitchFamily="2" charset="0"/>
                          <a:ea typeface="Roboto" panose="02000000000000000000" pitchFamily="2" charset="0"/>
                        </a:rPr>
                        <a:t>4</a:t>
                      </a:r>
                    </a:p>
                  </a:txBody>
                  <a:tcPr anchor="ctr"/>
                </a:tc>
                <a:extLst>
                  <a:ext uri="{0D108BD9-81ED-4DB2-BD59-A6C34878D82A}">
                    <a16:rowId xmlns:a16="http://schemas.microsoft.com/office/drawing/2014/main" val="290472793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Roboto" panose="02000000000000000000" pitchFamily="2" charset="0"/>
                          <a:ea typeface="Roboto" panose="02000000000000000000" pitchFamily="2" charset="0"/>
                        </a:rPr>
                        <a:t>Process documented incorrectly. However, the process is being correctly followed as per the correction</a:t>
                      </a:r>
                    </a:p>
                  </a:txBody>
                  <a:tcPr anchor="ctr"/>
                </a:tc>
                <a:tc>
                  <a:txBody>
                    <a:bodyPr/>
                    <a:lstStyle/>
                    <a:p>
                      <a:pPr algn="ctr"/>
                      <a:r>
                        <a:rPr lang="en-GB" sz="1050" dirty="0">
                          <a:latin typeface="Roboto" panose="02000000000000000000" pitchFamily="2" charset="0"/>
                          <a:ea typeface="Roboto" panose="02000000000000000000" pitchFamily="2" charset="0"/>
                        </a:rPr>
                        <a:t>2</a:t>
                      </a:r>
                    </a:p>
                  </a:txBody>
                  <a:tcPr anchor="ctr"/>
                </a:tc>
                <a:extLst>
                  <a:ext uri="{0D108BD9-81ED-4DB2-BD59-A6C34878D82A}">
                    <a16:rowId xmlns:a16="http://schemas.microsoft.com/office/drawing/2014/main" val="85507094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Roboto" panose="02000000000000000000" pitchFamily="2" charset="0"/>
                          <a:ea typeface="Roboto" panose="02000000000000000000" pitchFamily="2" charset="0"/>
                        </a:rPr>
                        <a:t>Addition of acronym</a:t>
                      </a:r>
                    </a:p>
                  </a:txBody>
                  <a:tcPr anchor="ctr"/>
                </a:tc>
                <a:tc>
                  <a:txBody>
                    <a:bodyPr/>
                    <a:lstStyle/>
                    <a:p>
                      <a:pPr algn="ctr"/>
                      <a:r>
                        <a:rPr lang="en-GB" sz="1050" dirty="0">
                          <a:latin typeface="Roboto" panose="02000000000000000000" pitchFamily="2" charset="0"/>
                          <a:ea typeface="Roboto" panose="02000000000000000000" pitchFamily="2" charset="0"/>
                        </a:rPr>
                        <a:t>1</a:t>
                      </a:r>
                    </a:p>
                  </a:txBody>
                  <a:tcPr anchor="ctr"/>
                </a:tc>
                <a:extLst>
                  <a:ext uri="{0D108BD9-81ED-4DB2-BD59-A6C34878D82A}">
                    <a16:rowId xmlns:a16="http://schemas.microsoft.com/office/drawing/2014/main" val="227671148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Roboto" panose="02000000000000000000" pitchFamily="2" charset="0"/>
                          <a:ea typeface="Roboto" panose="02000000000000000000" pitchFamily="2" charset="0"/>
                        </a:rPr>
                        <a:t>Formatting</a:t>
                      </a:r>
                    </a:p>
                  </a:txBody>
                  <a:tcPr anchor="ctr"/>
                </a:tc>
                <a:tc>
                  <a:txBody>
                    <a:bodyPr/>
                    <a:lstStyle/>
                    <a:p>
                      <a:pPr algn="ctr"/>
                      <a:r>
                        <a:rPr lang="en-GB" sz="1050" dirty="0">
                          <a:latin typeface="Roboto" panose="02000000000000000000" pitchFamily="2" charset="0"/>
                          <a:ea typeface="Roboto" panose="02000000000000000000" pitchFamily="2" charset="0"/>
                        </a:rPr>
                        <a:t>1</a:t>
                      </a:r>
                    </a:p>
                  </a:txBody>
                  <a:tcPr anchor="ctr"/>
                </a:tc>
                <a:extLst>
                  <a:ext uri="{0D108BD9-81ED-4DB2-BD59-A6C34878D82A}">
                    <a16:rowId xmlns:a16="http://schemas.microsoft.com/office/drawing/2014/main" val="2704849514"/>
                  </a:ext>
                </a:extLst>
              </a:tr>
            </a:tbl>
          </a:graphicData>
        </a:graphic>
      </p:graphicFrame>
    </p:spTree>
    <p:extLst>
      <p:ext uri="{BB962C8B-B14F-4D97-AF65-F5344CB8AC3E}">
        <p14:creationId xmlns:p14="http://schemas.microsoft.com/office/powerpoint/2010/main" val="89523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t>R0054 – EES Access for Virtual Lead Parties</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0" y="1827583"/>
            <a:ext cx="7609367" cy="4460875"/>
          </a:xfrm>
        </p:spPr>
        <p:txBody>
          <a:bodyPr>
            <a:noAutofit/>
          </a:bodyPr>
          <a:lstStyle/>
          <a:p>
            <a:pPr marL="0" indent="0">
              <a:lnSpc>
                <a:spcPct val="100000"/>
              </a:lnSpc>
              <a:spcBef>
                <a:spcPts val="0"/>
              </a:spcBef>
              <a:buNone/>
            </a:pPr>
            <a:r>
              <a:rPr lang="en-GB" sz="1200" dirty="0">
                <a:solidFill>
                  <a:srgbClr val="3C3C3B"/>
                </a:solidFill>
              </a:rPr>
              <a:t>Virtual Lead Parties (VLPs) are required to provide their customer’s MPAN as part of the registration process. However, don’t have access to the Electricity Enquiry Service (EES), a reliable source of this data.</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resolve this issue VLPs will be set up as an EES Category enabling them to gain access to the required Data Items: Address and MPAN Core. </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Parties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t>Virtual Lead Parties</a:t>
            </a:r>
          </a:p>
          <a:p>
            <a:pPr marL="0" indent="0">
              <a:lnSpc>
                <a:spcPct val="100000"/>
              </a:lnSpc>
              <a:spcBef>
                <a:spcPts val="0"/>
              </a:spcBef>
              <a:buNone/>
            </a:pPr>
            <a:endParaRPr lang="en-GB" sz="1200" dirty="0"/>
          </a:p>
          <a:p>
            <a:pPr marL="0" indent="0">
              <a:lnSpc>
                <a:spcPct val="100000"/>
              </a:lnSpc>
              <a:spcBef>
                <a:spcPts val="0"/>
              </a:spcBef>
              <a:buNone/>
            </a:pPr>
            <a:r>
              <a:rPr lang="en-GB" sz="1200" b="1" dirty="0"/>
              <a:t>REC Products impacted by this change:</a:t>
            </a:r>
          </a:p>
          <a:p>
            <a:pPr marL="0" indent="0">
              <a:lnSpc>
                <a:spcPct val="100000"/>
              </a:lnSpc>
              <a:spcBef>
                <a:spcPts val="0"/>
              </a:spcBef>
              <a:buNone/>
            </a:pPr>
            <a:endParaRPr lang="en-GB" sz="1200" dirty="0"/>
          </a:p>
          <a:p>
            <a:pPr marL="0" indent="0">
              <a:lnSpc>
                <a:spcPct val="100000"/>
              </a:lnSpc>
              <a:spcBef>
                <a:spcPts val="0"/>
              </a:spcBef>
              <a:buNone/>
            </a:pPr>
            <a:r>
              <a:rPr lang="en-GB" sz="1200" dirty="0">
                <a:solidFill>
                  <a:srgbClr val="3C3C3B"/>
                </a:solidFill>
              </a:rPr>
              <a:t>Schedule 1 - Interpretation</a:t>
            </a:r>
          </a:p>
          <a:p>
            <a:pPr marL="0" lvl="0" indent="0">
              <a:lnSpc>
                <a:spcPct val="100000"/>
              </a:lnSpc>
              <a:spcBef>
                <a:spcPts val="0"/>
              </a:spcBef>
              <a:buNone/>
            </a:pPr>
            <a:r>
              <a:rPr lang="en-GB" sz="1200" dirty="0">
                <a:solidFill>
                  <a:srgbClr val="3C3C3B"/>
                </a:solidFill>
              </a:rPr>
              <a:t>Data Access Matrix</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t>Implementation:</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This is a Code and Technical change.</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The Final Change Report will be published on 14 October 2022. </a:t>
            </a:r>
          </a:p>
          <a:p>
            <a:pPr marL="0" lvl="0" indent="0">
              <a:lnSpc>
                <a:spcPct val="100000"/>
              </a:lnSpc>
              <a:spcBef>
                <a:spcPts val="0"/>
              </a:spcBef>
              <a:buNone/>
            </a:pPr>
            <a:r>
              <a:rPr lang="en-GB" sz="1200" dirty="0">
                <a:solidFill>
                  <a:srgbClr val="3C3C3B"/>
                </a:solidFill>
              </a:rPr>
              <a:t>The Responsible Committee will vote on 26 October 2022.</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Should an approval be achieved the amended Release Plan will be published on 27 October 2022. </a:t>
            </a:r>
          </a:p>
          <a:p>
            <a:pPr marL="0" lvl="0" indent="0">
              <a:lnSpc>
                <a:spcPct val="100000"/>
              </a:lnSpc>
              <a:spcBef>
                <a:spcPts val="0"/>
              </a:spcBef>
              <a:buNone/>
            </a:pPr>
            <a:r>
              <a:rPr lang="en-GB" sz="1200" dirty="0">
                <a:solidFill>
                  <a:srgbClr val="3C3C3B"/>
                </a:solidFill>
              </a:rPr>
              <a:t>The Code element of this change will be implemented on 04 November 2022, with the technical change delivered as part of R0022.</a:t>
            </a:r>
          </a:p>
          <a:p>
            <a:pPr marL="0" indent="0">
              <a:buNone/>
            </a:pPr>
            <a:endParaRPr lang="en-GB" sz="1200" dirty="0"/>
          </a:p>
        </p:txBody>
      </p:sp>
      <p:pic>
        <p:nvPicPr>
          <p:cNvPr id="5" name="Picture Placeholder 5" descr="A picture containing sky, pylon, outdoor, bridge&#10;&#10;Description automatically generated">
            <a:extLst>
              <a:ext uri="{FF2B5EF4-FFF2-40B4-BE49-F238E27FC236}">
                <a16:creationId xmlns:a16="http://schemas.microsoft.com/office/drawing/2014/main" id="{C27F9508-46BE-0B80-3676-D95E3E6AAAA5}"/>
              </a:ext>
            </a:extLst>
          </p:cNvPr>
          <p:cNvPicPr>
            <a:picLocks noChangeAspect="1"/>
          </p:cNvPicPr>
          <p:nvPr/>
        </p:nvPicPr>
        <p:blipFill rotWithShape="1">
          <a:blip r:embed="rId2">
            <a:extLst>
              <a:ext uri="{28A0092B-C50C-407E-A947-70E740481C1C}">
                <a14:useLocalDpi xmlns:a14="http://schemas.microsoft.com/office/drawing/2010/main" val="0"/>
              </a:ext>
            </a:extLst>
          </a:blip>
          <a:srcRect l="19188" r="19188"/>
          <a:stretch/>
        </p:blipFill>
        <p:spPr>
          <a:xfrm>
            <a:off x="906464" y="1836737"/>
            <a:ext cx="1964924" cy="4460875"/>
          </a:xfrm>
          <a:prstGeom prst="rect">
            <a:avLst/>
          </a:prstGeom>
        </p:spPr>
      </p:pic>
    </p:spTree>
    <p:extLst>
      <p:ext uri="{BB962C8B-B14F-4D97-AF65-F5344CB8AC3E}">
        <p14:creationId xmlns:p14="http://schemas.microsoft.com/office/powerpoint/2010/main" val="23865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dirty="0"/>
              <a:t>Post implementation support</a:t>
            </a:r>
            <a:endParaRPr lang="en-GB" sz="3600" dirty="0"/>
          </a:p>
        </p:txBody>
      </p:sp>
    </p:spTree>
    <p:extLst>
      <p:ext uri="{BB962C8B-B14F-4D97-AF65-F5344CB8AC3E}">
        <p14:creationId xmlns:p14="http://schemas.microsoft.com/office/powerpoint/2010/main" val="5771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AD7D9-B9CB-6066-5656-4225889CCE84}"/>
              </a:ext>
            </a:extLst>
          </p:cNvPr>
          <p:cNvPicPr>
            <a:picLocks noChangeAspect="1"/>
          </p:cNvPicPr>
          <p:nvPr/>
        </p:nvPicPr>
        <p:blipFill>
          <a:blip r:embed="rId2"/>
          <a:stretch>
            <a:fillRect/>
          </a:stretch>
        </p:blipFill>
        <p:spPr>
          <a:xfrm>
            <a:off x="906464" y="1825799"/>
            <a:ext cx="1963082" cy="4462659"/>
          </a:xfrm>
          <a:prstGeom prst="rect">
            <a:avLst/>
          </a:prstGeom>
        </p:spPr>
      </p:pic>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dirty="0"/>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1" y="1827583"/>
            <a:ext cx="7088372" cy="3361105"/>
          </a:xfrm>
        </p:spPr>
        <p:txBody>
          <a:bodyPr>
            <a:normAutofit/>
          </a:bodyPr>
          <a:lstStyle/>
          <a:p>
            <a:pPr marL="0" indent="0">
              <a:lnSpc>
                <a:spcPct val="100000"/>
              </a:lnSpc>
              <a:spcBef>
                <a:spcPts val="0"/>
              </a:spcBef>
              <a:buNone/>
            </a:pPr>
            <a:r>
              <a:rPr lang="en-GB" sz="1600" dirty="0">
                <a:solidFill>
                  <a:srgbClr val="3C3C3B"/>
                </a:solidFill>
              </a:rPr>
              <a:t>If you need support relating to this Release you can:</a:t>
            </a:r>
          </a:p>
          <a:p>
            <a:pPr marL="0" indent="0">
              <a:lnSpc>
                <a:spcPct val="100000"/>
              </a:lnSpc>
              <a:spcBef>
                <a:spcPts val="0"/>
              </a:spcBef>
              <a:buNone/>
            </a:pPr>
            <a:endParaRPr lang="en-GB" sz="1600" dirty="0">
              <a:solidFill>
                <a:srgbClr val="3C3C3B"/>
              </a:solidFill>
            </a:endParaRPr>
          </a:p>
          <a:p>
            <a:pPr marL="0" indent="0">
              <a:lnSpc>
                <a:spcPct val="100000"/>
              </a:lnSpc>
              <a:spcBef>
                <a:spcPts val="0"/>
              </a:spcBef>
              <a:buNone/>
            </a:pPr>
            <a:r>
              <a:rPr lang="en-GB" sz="1600" dirty="0">
                <a:solidFill>
                  <a:srgbClr val="3C3C3B"/>
                </a:solidFill>
              </a:rPr>
              <a:t>Raise a Service Desk Enquiry or email </a:t>
            </a:r>
            <a:r>
              <a:rPr lang="en-GB" sz="1600" dirty="0">
                <a:solidFill>
                  <a:srgbClr val="3C3C3B"/>
                </a:solidFill>
                <a:hlinkClick r:id="rId3"/>
              </a:rPr>
              <a:t>enquiries@recmanager.co.uk</a:t>
            </a:r>
            <a:r>
              <a:rPr lang="en-GB" sz="1600" dirty="0">
                <a:solidFill>
                  <a:srgbClr val="3C3C3B"/>
                </a:solidFill>
              </a:rPr>
              <a:t>. Alternatively, you can contact your Operational Account Manager.</a:t>
            </a:r>
          </a:p>
          <a:p>
            <a:pPr marL="0" indent="0">
              <a:lnSpc>
                <a:spcPct val="100000"/>
              </a:lnSpc>
              <a:spcBef>
                <a:spcPts val="0"/>
              </a:spcBef>
              <a:buNone/>
            </a:pPr>
            <a:endParaRPr lang="en-GB" sz="1600" dirty="0">
              <a:solidFill>
                <a:srgbClr val="3C3C3B"/>
              </a:solidFill>
            </a:endParaRPr>
          </a:p>
          <a:p>
            <a:pPr marL="0" indent="0">
              <a:lnSpc>
                <a:spcPct val="100000"/>
              </a:lnSpc>
              <a:spcBef>
                <a:spcPts val="0"/>
              </a:spcBef>
              <a:buNone/>
            </a:pPr>
            <a:r>
              <a:rPr lang="en-GB" sz="1600" dirty="0">
                <a:solidFill>
                  <a:srgbClr val="3C3C3B"/>
                </a:solidFill>
              </a:rPr>
              <a:t>However, if your enquiry relates to the BSC changes aligned to R0018 and R0031, you can contact </a:t>
            </a:r>
            <a:r>
              <a:rPr lang="en-GB" sz="1600" dirty="0">
                <a:solidFill>
                  <a:srgbClr val="3C3C3B"/>
                </a:solidFill>
                <a:hlinkClick r:id="rId4"/>
              </a:rPr>
              <a:t>bscrelease@elexon.co.uk</a:t>
            </a:r>
            <a:endParaRPr lang="en-GB" sz="1600" dirty="0">
              <a:solidFill>
                <a:srgbClr val="3C3C3B"/>
              </a:solidFill>
            </a:endParaRPr>
          </a:p>
          <a:p>
            <a:pPr marL="0" indent="0">
              <a:lnSpc>
                <a:spcPct val="100000"/>
              </a:lnSpc>
              <a:spcBef>
                <a:spcPts val="0"/>
              </a:spcBef>
              <a:buNone/>
            </a:pPr>
            <a:endParaRPr lang="en-GB" sz="1600" dirty="0">
              <a:solidFill>
                <a:srgbClr val="3C3C3B"/>
              </a:solidFill>
            </a:endParaRPr>
          </a:p>
          <a:p>
            <a:pPr marL="0" indent="0">
              <a:lnSpc>
                <a:spcPct val="100000"/>
              </a:lnSpc>
              <a:spcBef>
                <a:spcPts val="0"/>
              </a:spcBef>
              <a:buNone/>
            </a:pPr>
            <a:r>
              <a:rPr lang="en-GB" sz="1600" dirty="0">
                <a:solidFill>
                  <a:srgbClr val="3C3C3B"/>
                </a:solidFill>
              </a:rPr>
              <a:t>Please mark your email for the attention of Brajesh Thakur and George Crabtree.</a:t>
            </a:r>
          </a:p>
          <a:p>
            <a:pPr marL="0" indent="0">
              <a:lnSpc>
                <a:spcPct val="100000"/>
              </a:lnSpc>
              <a:spcBef>
                <a:spcPts val="0"/>
              </a:spcBef>
              <a:buNone/>
            </a:pPr>
            <a:endParaRPr lang="en-GB" sz="1600" dirty="0">
              <a:solidFill>
                <a:srgbClr val="3C3C3B"/>
              </a:solidFill>
            </a:endParaRPr>
          </a:p>
          <a:p>
            <a:pPr marL="0" indent="0">
              <a:lnSpc>
                <a:spcPct val="100000"/>
              </a:lnSpc>
              <a:spcBef>
                <a:spcPts val="0"/>
              </a:spcBef>
              <a:buNone/>
            </a:pPr>
            <a:r>
              <a:rPr lang="en-GB" sz="1600" dirty="0">
                <a:solidFill>
                  <a:srgbClr val="3C3C3B"/>
                </a:solidFill>
              </a:rPr>
              <a:t>If your enquiry is relating to a technical issue with the Electricity Enquiry Service Portal, you can contact </a:t>
            </a:r>
            <a:r>
              <a:rPr lang="en-GB" sz="1600" dirty="0">
                <a:solidFill>
                  <a:srgbClr val="3C3C3B"/>
                </a:solidFill>
                <a:hlinkClick r:id="rId5"/>
              </a:rPr>
              <a:t>support@candc-uk.com</a:t>
            </a:r>
            <a:endParaRPr lang="en-GB" sz="1600" dirty="0">
              <a:solidFill>
                <a:srgbClr val="3C3C3B"/>
              </a:solidFill>
            </a:endParaRPr>
          </a:p>
          <a:p>
            <a:pPr marL="0" indent="0">
              <a:buNone/>
            </a:pPr>
            <a:endParaRPr lang="en-GB" dirty="0"/>
          </a:p>
        </p:txBody>
      </p:sp>
    </p:spTree>
    <p:extLst>
      <p:ext uri="{BB962C8B-B14F-4D97-AF65-F5344CB8AC3E}">
        <p14:creationId xmlns:p14="http://schemas.microsoft.com/office/powerpoint/2010/main" val="307743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dirty="0"/>
              <a:t>Questions</a:t>
            </a:r>
            <a:endParaRPr lang="en-GB" sz="3600" dirty="0"/>
          </a:p>
        </p:txBody>
      </p:sp>
    </p:spTree>
    <p:extLst>
      <p:ext uri="{BB962C8B-B14F-4D97-AF65-F5344CB8AC3E}">
        <p14:creationId xmlns:p14="http://schemas.microsoft.com/office/powerpoint/2010/main" val="257792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15603-C10C-5E25-698E-49B50B9478B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30FD835-5862-30F5-BC9F-85659617B71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9F135C39-5D94-64C0-CFCA-A6FA0123AA2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7E161948-B883-1DC5-A6A7-A05CBF8D016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70971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dirty="0"/>
              <a:t>Introducing Your presenters</a:t>
            </a:r>
          </a:p>
        </p:txBody>
      </p:sp>
      <p:pic>
        <p:nvPicPr>
          <p:cNvPr id="10" name="Picture Placeholder 9" descr="A person smiling for the camera&#10;&#10;Description automatically generated with medium confidence">
            <a:extLst>
              <a:ext uri="{FF2B5EF4-FFF2-40B4-BE49-F238E27FC236}">
                <a16:creationId xmlns:a16="http://schemas.microsoft.com/office/drawing/2014/main" id="{A00C7A29-6E6F-442A-E847-EF43EA2AD791}"/>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258" r="8258"/>
          <a:stretch>
            <a:fillRect/>
          </a:stretch>
        </p:blipFill>
        <p:spPr/>
      </p:pic>
      <p:pic>
        <p:nvPicPr>
          <p:cNvPr id="12" name="Picture Placeholder 11" descr="A picture containing person, wall, person, black&#10;&#10;Description automatically generated">
            <a:extLst>
              <a:ext uri="{FF2B5EF4-FFF2-40B4-BE49-F238E27FC236}">
                <a16:creationId xmlns:a16="http://schemas.microsoft.com/office/drawing/2014/main" id="{476FB928-252B-E19F-8569-580BCF3F47FF}"/>
              </a:ext>
            </a:extLst>
          </p:cNvPr>
          <p:cNvPicPr>
            <a:picLocks noGrp="1" noChangeAspect="1"/>
          </p:cNvPicPr>
          <p:nvPr>
            <p:ph type="pic" sz="quarter" idx="11"/>
          </p:nvPr>
        </p:nvPicPr>
        <p:blipFill rotWithShape="1">
          <a:blip r:embed="rId4">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30586" t="5541" r="31871" b="21720"/>
          <a:stretch/>
        </p:blipFill>
        <p:spPr>
          <a:xfrm>
            <a:off x="4387850" y="1606550"/>
            <a:ext cx="2632075" cy="3402013"/>
          </a:xfrm>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p:txBody>
          <a:bodyPr/>
          <a:lstStyle/>
          <a:p>
            <a:r>
              <a:rPr lang="en-GB" sz="1800" dirty="0"/>
              <a:t>Amie Lauper-Bull</a:t>
            </a:r>
            <a:endParaRPr lang="en-GB" dirty="0"/>
          </a:p>
          <a:p>
            <a:r>
              <a:rPr lang="en-GB" dirty="0"/>
              <a:t>REC Communications Team</a:t>
            </a:r>
          </a:p>
          <a:p>
            <a:r>
              <a:rPr lang="en-GB" dirty="0"/>
              <a:t>Communications and Events Officer</a:t>
            </a:r>
          </a:p>
        </p:txBody>
      </p:sp>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a:xfrm>
            <a:off x="4685008" y="4440282"/>
            <a:ext cx="2982913" cy="1135107"/>
          </a:xfrm>
        </p:spPr>
        <p:txBody>
          <a:bodyPr/>
          <a:lstStyle/>
          <a:p>
            <a:r>
              <a:rPr lang="en-GB" sz="1800" dirty="0"/>
              <a:t>Fiona Murray</a:t>
            </a:r>
            <a:endParaRPr lang="en-GB" dirty="0"/>
          </a:p>
          <a:p>
            <a:r>
              <a:rPr lang="en-GB" dirty="0"/>
              <a:t>REC Change and Release Team</a:t>
            </a:r>
          </a:p>
          <a:p>
            <a:r>
              <a:rPr lang="en-GB" dirty="0"/>
              <a:t>Release Manager</a:t>
            </a:r>
          </a:p>
        </p:txBody>
      </p:sp>
      <p:pic>
        <p:nvPicPr>
          <p:cNvPr id="14" name="Picture Placeholder 13" descr="A person smiling for the camera&#10;&#10;Description automatically generated with medium confidence">
            <a:extLst>
              <a:ext uri="{FF2B5EF4-FFF2-40B4-BE49-F238E27FC236}">
                <a16:creationId xmlns:a16="http://schemas.microsoft.com/office/drawing/2014/main" id="{1AD29E50-3E27-7828-0928-771BC822AE79}"/>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24352" t="10751" r="14952" b="10751"/>
          <a:stretch/>
        </p:blipFill>
        <p:spPr>
          <a:xfrm>
            <a:off x="7939088" y="1606550"/>
            <a:ext cx="2630487" cy="3402013"/>
          </a:xfrm>
        </p:spPr>
      </p:pic>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a:xfrm>
            <a:off x="8234632" y="4440281"/>
            <a:ext cx="2982913" cy="1135107"/>
          </a:xfrm>
        </p:spPr>
        <p:txBody>
          <a:bodyPr/>
          <a:lstStyle/>
          <a:p>
            <a:r>
              <a:rPr lang="en-GB" sz="1800" dirty="0"/>
              <a:t>Michael Taylor</a:t>
            </a:r>
            <a:endParaRPr lang="en-GB" dirty="0"/>
          </a:p>
          <a:p>
            <a:r>
              <a:rPr lang="en-GB" dirty="0"/>
              <a:t>REC Technical Services Team</a:t>
            </a:r>
          </a:p>
          <a:p>
            <a:r>
              <a:rPr lang="en-GB" dirty="0"/>
              <a:t>Technical Release Lead</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47B80-A889-C902-18DD-D4D6D6BB28A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0D40CA1-5686-17CC-4B4E-8FE5754AF98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5732029-F731-4074-0477-37AE05E0CA2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32F3B183-BEA6-36C4-1127-ACB93E995B6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9025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Slido</a:t>
            </a:r>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98F17-BF4C-6F62-F229-4FF0382467F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8FBED34-2FB3-424F-7D22-173B8329276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42679244-EA0E-1362-3DA0-ED411E62117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#3495819</a:t>
            </a:r>
            <a:endParaRPr lang="en-GB" sz="3600" b="1">
              <a:solidFill>
                <a:srgbClr val="5B5B5B"/>
              </a:solidFill>
            </a:endParaRPr>
          </a:p>
        </p:txBody>
      </p:sp>
      <p:sp>
        <p:nvSpPr>
          <p:cNvPr id="7" name="Rectangle 6">
            <a:extLst>
              <a:ext uri="{FF2B5EF4-FFF2-40B4-BE49-F238E27FC236}">
                <a16:creationId xmlns:a16="http://schemas.microsoft.com/office/drawing/2014/main" id="{05FEFCDD-AA30-81DA-B949-CB27FF842DE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3119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575518514"/>
              </p:ext>
            </p:extLst>
          </p:nvPr>
        </p:nvGraphicFramePr>
        <p:xfrm>
          <a:off x="838200" y="2084388"/>
          <a:ext cx="9284854" cy="3754120"/>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pPr algn="ctr"/>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pPr algn="ctr"/>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R0018 – Complex Sites Process Improvements</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762991431"/>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R0022 – Amendment to REC Data Access Matrix</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4169403971"/>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R0031 – Altering the Trigger Points for CT Commissioning</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1960273548"/>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R0033 – Micro-Business Smart Meter Installation Reports</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2904727937"/>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R0036 – Extensive Housekeeping Amendments</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855070940"/>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R0054 – EES Access for Virtual Lead Parties</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2276711481"/>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Support at Implementation</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Fiona Murray</a:t>
                      </a:r>
                    </a:p>
                  </a:txBody>
                  <a:tcPr anchor="ctr"/>
                </a:tc>
                <a:extLst>
                  <a:ext uri="{0D108BD9-81ED-4DB2-BD59-A6C34878D82A}">
                    <a16:rowId xmlns:a16="http://schemas.microsoft.com/office/drawing/2014/main" val="2704849514"/>
                  </a:ext>
                </a:extLst>
              </a:tr>
              <a:tr h="370840">
                <a:tc>
                  <a:txBody>
                    <a:bodyPr/>
                    <a:lstStyle/>
                    <a:p>
                      <a:pPr algn="l"/>
                      <a:r>
                        <a:rPr lang="en-GB" sz="1600" dirty="0">
                          <a:solidFill>
                            <a:srgbClr val="3C3C3B"/>
                          </a:solidFill>
                          <a:latin typeface="Roboto" panose="02000000000000000000" pitchFamily="2" charset="0"/>
                          <a:ea typeface="Roboto" panose="02000000000000000000" pitchFamily="2" charset="0"/>
                        </a:rPr>
                        <a:t>Q&amp;A</a:t>
                      </a:r>
                    </a:p>
                  </a:txBody>
                  <a:tcPr anchor="ctr"/>
                </a:tc>
                <a:tc>
                  <a:txBody>
                    <a:bodyPr/>
                    <a:lstStyle/>
                    <a:p>
                      <a:pPr algn="ctr"/>
                      <a:r>
                        <a:rPr lang="en-GB" sz="1600" dirty="0">
                          <a:solidFill>
                            <a:srgbClr val="3C3C3B"/>
                          </a:solidFill>
                          <a:latin typeface="Roboto" panose="02000000000000000000" pitchFamily="2" charset="0"/>
                          <a:ea typeface="Roboto" panose="02000000000000000000" pitchFamily="2" charset="0"/>
                        </a:rPr>
                        <a:t>All</a:t>
                      </a:r>
                    </a:p>
                  </a:txBody>
                  <a:tcPr anchor="ctr"/>
                </a:tc>
                <a:extLst>
                  <a:ext uri="{0D108BD9-81ED-4DB2-BD59-A6C34878D82A}">
                    <a16:rowId xmlns:a16="http://schemas.microsoft.com/office/drawing/2014/main" val="2748038412"/>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changes in scope of this release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Fiona Murray</a:t>
            </a:r>
          </a:p>
        </p:txBody>
      </p:sp>
    </p:spTree>
    <p:extLst>
      <p:ext uri="{BB962C8B-B14F-4D97-AF65-F5344CB8AC3E}">
        <p14:creationId xmlns:p14="http://schemas.microsoft.com/office/powerpoint/2010/main" val="350919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R0018 – Complex Sites Process Improvements</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800" y="1836738"/>
            <a:ext cx="6764991" cy="4460875"/>
          </a:xfrm>
        </p:spPr>
        <p:txBody>
          <a:bodyPr>
            <a:noAutofit/>
          </a:bodyPr>
          <a:lstStyle/>
          <a:p>
            <a:pPr marL="0" indent="0">
              <a:lnSpc>
                <a:spcPct val="100000"/>
              </a:lnSpc>
              <a:spcBef>
                <a:spcPts val="0"/>
              </a:spcBef>
              <a:buNone/>
            </a:pPr>
            <a:r>
              <a:rPr lang="en-GB" sz="1200" dirty="0">
                <a:solidFill>
                  <a:srgbClr val="3C3C3B"/>
                </a:solidFill>
              </a:rPr>
              <a:t>The Complex Sites process is not consistent, which can lead to instances where the Complex Sites Supplementary Information Form (CSSIF) is interpreted differently.</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mitigate this issue an amended CSSIF will be implemented, with clear guidance on when a CSSIF should be submitted by a Meter Equipment Manager.</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Parties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Meter Equipment Managers</a:t>
            </a:r>
          </a:p>
          <a:p>
            <a:pPr marL="0" indent="0">
              <a:lnSpc>
                <a:spcPct val="100000"/>
              </a:lnSpc>
              <a:spcBef>
                <a:spcPts val="0"/>
              </a:spcBef>
              <a:buNone/>
            </a:pPr>
            <a:r>
              <a:rPr lang="en-GB" sz="1200" dirty="0">
                <a:solidFill>
                  <a:srgbClr val="3C3C3B"/>
                </a:solidFill>
              </a:rPr>
              <a:t>Electricity Suppliers</a:t>
            </a:r>
          </a:p>
          <a:p>
            <a:pPr marL="0" indent="0">
              <a:lnSpc>
                <a:spcPct val="100000"/>
              </a:lnSpc>
              <a:spcBef>
                <a:spcPts val="0"/>
              </a:spcBef>
              <a:buNone/>
            </a:pPr>
            <a:r>
              <a:rPr lang="en-GB" sz="1200" dirty="0">
                <a:solidFill>
                  <a:srgbClr val="3C3C3B"/>
                </a:solidFill>
              </a:rPr>
              <a:t>Distribution Network Operators</a:t>
            </a:r>
          </a:p>
          <a:p>
            <a:pPr marL="0" indent="0">
              <a:lnSpc>
                <a:spcPct val="100000"/>
              </a:lnSpc>
              <a:spcBef>
                <a:spcPts val="0"/>
              </a:spcBef>
              <a:buNone/>
            </a:pPr>
            <a:r>
              <a:rPr lang="en-GB" sz="1200" dirty="0">
                <a:solidFill>
                  <a:srgbClr val="3C3C3B"/>
                </a:solidFill>
              </a:rPr>
              <a:t>Half Hourly Data Collectors</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REC Products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Schedule 14 – Metering Operations</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Other products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The CSSIF will be hosted on the REC Portal under the </a:t>
            </a:r>
            <a:r>
              <a:rPr lang="en-GB" sz="1200" dirty="0">
                <a:solidFill>
                  <a:srgbClr val="3C3C3B"/>
                </a:solidFill>
                <a:hlinkClick r:id="rId3"/>
              </a:rPr>
              <a:t>Forms and Templates </a:t>
            </a:r>
            <a:r>
              <a:rPr lang="en-GB" sz="1200" dirty="0">
                <a:solidFill>
                  <a:srgbClr val="3C3C3B"/>
                </a:solidFill>
              </a:rPr>
              <a:t>page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Implementation:</a:t>
            </a:r>
          </a:p>
          <a:p>
            <a:pPr marL="0" indent="0">
              <a:lnSpc>
                <a:spcPct val="100000"/>
              </a:lnSpc>
              <a:spcBef>
                <a:spcPts val="0"/>
              </a:spcBef>
              <a:buNone/>
            </a:pPr>
            <a:endParaRPr lang="en-GB" sz="1200" dirty="0"/>
          </a:p>
          <a:p>
            <a:pPr marL="0" indent="0">
              <a:lnSpc>
                <a:spcPct val="100000"/>
              </a:lnSpc>
              <a:spcBef>
                <a:spcPts val="0"/>
              </a:spcBef>
              <a:buNone/>
            </a:pPr>
            <a:r>
              <a:rPr lang="en-GB" sz="1200" dirty="0">
                <a:solidFill>
                  <a:srgbClr val="3C3C3B"/>
                </a:solidFill>
              </a:rPr>
              <a:t>This change will be implemented in full on 04 November 2022.</a:t>
            </a:r>
          </a:p>
          <a:p>
            <a:pPr marL="0" indent="0">
              <a:buNone/>
            </a:pPr>
            <a:endParaRPr lang="en-GB" sz="1200" dirty="0"/>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R0022 – Amendment to REC Data Access Matrix</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7604364" cy="4460875"/>
          </a:xfrm>
        </p:spPr>
        <p:txBody>
          <a:bodyPr>
            <a:noAutofit/>
          </a:bodyPr>
          <a:lstStyle/>
          <a:p>
            <a:pPr marL="0" indent="0">
              <a:lnSpc>
                <a:spcPct val="100000"/>
              </a:lnSpc>
              <a:spcBef>
                <a:spcPts val="0"/>
              </a:spcBef>
              <a:buNone/>
            </a:pPr>
            <a:r>
              <a:rPr lang="en-GB" sz="1200" dirty="0">
                <a:solidFill>
                  <a:srgbClr val="3C3C3B"/>
                </a:solidFill>
              </a:rPr>
              <a:t>The Data Items available to Electricity Enquiry Service (EES) Users are not uniformed across EES User Categories. This causes difficulties in providing EES Users standardised access, which could lead to operational issues for new entrants or, a situation where EES Users within the same Category have access to different Data Items.</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resolve this issue EES Users within the same EES Category will have access to the same Data Items. </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solidFill>
                  <a:srgbClr val="3C3C3B"/>
                </a:solidFill>
              </a:rPr>
              <a:t>Parties impacted by this change: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t>EES Users</a:t>
            </a:r>
          </a:p>
          <a:p>
            <a:pPr marL="0" indent="0">
              <a:lnSpc>
                <a:spcPct val="100000"/>
              </a:lnSpc>
              <a:spcBef>
                <a:spcPts val="0"/>
              </a:spcBef>
              <a:buNone/>
            </a:pPr>
            <a:r>
              <a:rPr lang="en-GB" sz="1200" dirty="0"/>
              <a:t>Non-Domestic Consumers</a:t>
            </a:r>
          </a:p>
          <a:p>
            <a:pPr marL="0" indent="0">
              <a:lnSpc>
                <a:spcPct val="100000"/>
              </a:lnSpc>
              <a:spcBef>
                <a:spcPts val="0"/>
              </a:spcBef>
              <a:buNone/>
            </a:pPr>
            <a:endParaRPr lang="en-GB" sz="1200" dirty="0"/>
          </a:p>
          <a:p>
            <a:pPr marL="0" indent="0">
              <a:lnSpc>
                <a:spcPct val="100000"/>
              </a:lnSpc>
              <a:spcBef>
                <a:spcPts val="0"/>
              </a:spcBef>
              <a:buNone/>
            </a:pPr>
            <a:r>
              <a:rPr lang="en-GB" sz="1200" dirty="0"/>
              <a:t>EES Users will not see any Data Items removed however, may see additional Data Items. </a:t>
            </a:r>
          </a:p>
          <a:p>
            <a:pPr marL="0" indent="0">
              <a:lnSpc>
                <a:spcPct val="100000"/>
              </a:lnSpc>
              <a:spcBef>
                <a:spcPts val="0"/>
              </a:spcBef>
              <a:buNone/>
            </a:pPr>
            <a:r>
              <a:rPr lang="en-GB" sz="1200" dirty="0"/>
              <a:t>A new EES User Category will be added: Electricity Market Reform Settlement Ltd (EMRS). </a:t>
            </a:r>
          </a:p>
          <a:p>
            <a:pPr marL="0" indent="0">
              <a:lnSpc>
                <a:spcPct val="100000"/>
              </a:lnSpc>
              <a:spcBef>
                <a:spcPts val="0"/>
              </a:spcBef>
              <a:buNone/>
            </a:pPr>
            <a:endParaRPr lang="en-GB" sz="1200" dirty="0"/>
          </a:p>
          <a:p>
            <a:pPr marL="0" indent="0">
              <a:lnSpc>
                <a:spcPct val="100000"/>
              </a:lnSpc>
              <a:spcBef>
                <a:spcPts val="0"/>
              </a:spcBef>
              <a:buNone/>
            </a:pPr>
            <a:r>
              <a:rPr lang="en-GB" sz="1200" b="1" dirty="0"/>
              <a:t>REC Products impacted by this change:</a:t>
            </a:r>
          </a:p>
          <a:p>
            <a:pPr marL="0" indent="0">
              <a:lnSpc>
                <a:spcPct val="100000"/>
              </a:lnSpc>
              <a:spcBef>
                <a:spcPts val="0"/>
              </a:spcBef>
              <a:buNone/>
            </a:pPr>
            <a:endParaRPr lang="en-GB" sz="1200" dirty="0"/>
          </a:p>
          <a:p>
            <a:pPr mar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Schedule 12 – Data Access</a:t>
            </a:r>
          </a:p>
          <a:p>
            <a:pPr marL="0" lvl="0" indent="0">
              <a:lnSpc>
                <a:spcPct val="100000"/>
              </a:lnSpc>
              <a:spcBef>
                <a:spcPts val="0"/>
              </a:spcBef>
              <a:buNone/>
            </a:pPr>
            <a:r>
              <a:rPr lang="en-GB" sz="1200" dirty="0">
                <a:solidFill>
                  <a:srgbClr val="3C3C3B"/>
                </a:solidFill>
              </a:rPr>
              <a:t>Data Access Matrix</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solidFill>
                  <a:srgbClr val="3C3C3B"/>
                </a:solidFill>
              </a:rPr>
              <a:t>Implementation:</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The Code elements of this change will be implemented on 04 November 2022. The planning for the technical change has started and once complete, the implementation date will be published via the Release Plan.</a:t>
            </a:r>
          </a:p>
          <a:p>
            <a:pPr marL="0" indent="0">
              <a:buNone/>
            </a:pPr>
            <a:endParaRPr lang="en-GB" sz="1200" dirty="0"/>
          </a:p>
        </p:txBody>
      </p:sp>
    </p:spTree>
    <p:extLst>
      <p:ext uri="{BB962C8B-B14F-4D97-AF65-F5344CB8AC3E}">
        <p14:creationId xmlns:p14="http://schemas.microsoft.com/office/powerpoint/2010/main" val="136931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R0031 – Altering the Trigger Points for CT Commissioning</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a:noAutofit/>
          </a:bodyPr>
          <a:lstStyle/>
          <a:p>
            <a:pPr marL="0" indent="0">
              <a:lnSpc>
                <a:spcPct val="100000"/>
              </a:lnSpc>
              <a:spcBef>
                <a:spcPts val="0"/>
              </a:spcBef>
              <a:buNone/>
            </a:pPr>
            <a:r>
              <a:rPr lang="en-GB" sz="1200" dirty="0">
                <a:solidFill>
                  <a:srgbClr val="3C3C3B"/>
                </a:solidFill>
              </a:rPr>
              <a:t>Distribution Network Operators (DNO) are obligated to send commissioning information to the Meter Equipment Managers (MEM) when they have installed metering equipment with Measuring Transformers. In the instances of a Low Voltage (LV) fused supply where the Energisation is the responsibility of the Registered Supplier and is requested of the MEM, the DNO may not be aware of who is the appointed MEM to be able to send the commissioning information. The DNO will have to wait until the D0383 has been received, which is often outside of the obligated timeframe.</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To resolve this issue the obligation will be amended to allow the DNOs to wait until the receipt of the D0139 before sending the commissioning information (this must be no later than 21 Working Days). </a:t>
            </a:r>
          </a:p>
          <a:p>
            <a:pPr mar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b="1" dirty="0"/>
              <a:t>Parties impacted by this change:</a:t>
            </a:r>
          </a:p>
          <a:p>
            <a:pPr marL="0" indent="0">
              <a:lnSpc>
                <a:spcPct val="100000"/>
              </a:lnSpc>
              <a:spcBef>
                <a:spcPts val="0"/>
              </a:spcBef>
              <a:buNone/>
            </a:pPr>
            <a:endParaRPr lang="en-GB" sz="1200" b="1" dirty="0"/>
          </a:p>
          <a:p>
            <a:pPr marL="0" indent="0">
              <a:lnSpc>
                <a:spcPct val="100000"/>
              </a:lnSpc>
              <a:spcBef>
                <a:spcPts val="0"/>
              </a:spcBef>
              <a:buNone/>
            </a:pPr>
            <a:r>
              <a:rPr lang="en-GB" sz="1200" dirty="0">
                <a:solidFill>
                  <a:srgbClr val="3C3C3B"/>
                </a:solidFill>
              </a:rPr>
              <a:t>Distribution Network Operators</a:t>
            </a:r>
          </a:p>
          <a:p>
            <a:pPr marL="0" indent="0">
              <a:lnSpc>
                <a:spcPct val="100000"/>
              </a:lnSpc>
              <a:spcBef>
                <a:spcPts val="0"/>
              </a:spcBef>
              <a:buNone/>
            </a:pPr>
            <a:r>
              <a:rPr lang="en-GB" sz="1200" dirty="0">
                <a:solidFill>
                  <a:srgbClr val="3C3C3B"/>
                </a:solidFill>
              </a:rPr>
              <a:t>Meter Equipment Managers</a:t>
            </a:r>
          </a:p>
          <a:p>
            <a:pPr marL="0" indent="0">
              <a:lnSpc>
                <a:spcPct val="100000"/>
              </a:lnSpc>
              <a:spcBef>
                <a:spcPts val="0"/>
              </a:spcBef>
              <a:buNone/>
            </a:pPr>
            <a:endParaRPr lang="en-GB" sz="1200" dirty="0"/>
          </a:p>
          <a:p>
            <a:pPr marL="0" indent="0">
              <a:lnSpc>
                <a:spcPct val="100000"/>
              </a:lnSpc>
              <a:spcBef>
                <a:spcPts val="0"/>
              </a:spcBef>
              <a:buNone/>
            </a:pPr>
            <a:r>
              <a:rPr lang="en-GB" sz="1200" b="1" dirty="0"/>
              <a:t>REC Products impacted by this change:</a:t>
            </a:r>
          </a:p>
          <a:p>
            <a:pPr marL="0" indent="0">
              <a:lnSpc>
                <a:spcPct val="100000"/>
              </a:lnSpc>
              <a:spcBef>
                <a:spcPts val="0"/>
              </a:spcBef>
              <a:buNone/>
            </a:pPr>
            <a:endParaRPr lang="en-GB" sz="1200" dirty="0"/>
          </a:p>
          <a:p>
            <a:pPr mar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dirty="0">
                <a:solidFill>
                  <a:srgbClr val="3C3C3B"/>
                </a:solidFill>
              </a:rPr>
              <a:t>Schedule 14 – Metering Operations</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t>Implementation:</a:t>
            </a:r>
          </a:p>
          <a:p>
            <a:pPr marL="0" lvl="0" indent="0">
              <a:lnSpc>
                <a:spcPct val="100000"/>
              </a:lnSpc>
              <a:spcBef>
                <a:spcPts val="0"/>
              </a:spcBef>
              <a:buNone/>
            </a:pPr>
            <a:endParaRPr lang="en-GB" sz="1200" dirty="0">
              <a:solidFill>
                <a:srgbClr val="3C3C3B"/>
              </a:solidFill>
            </a:endParaRPr>
          </a:p>
          <a:p>
            <a:pPr marL="0" indent="0">
              <a:lnSpc>
                <a:spcPct val="100000"/>
              </a:lnSpc>
              <a:spcBef>
                <a:spcPts val="0"/>
              </a:spcBef>
              <a:buNone/>
            </a:pPr>
            <a:r>
              <a:rPr lang="en-GB" sz="1200" dirty="0">
                <a:solidFill>
                  <a:srgbClr val="3C3C3B"/>
                </a:solidFill>
              </a:rPr>
              <a:t>This change will be implemented in full on 04 November 2022.</a:t>
            </a:r>
          </a:p>
          <a:p>
            <a:pPr marL="0" indent="0">
              <a:buNone/>
            </a:pPr>
            <a:endParaRPr lang="en-GB" sz="1200" dirty="0"/>
          </a:p>
        </p:txBody>
      </p:sp>
    </p:spTree>
    <p:extLst>
      <p:ext uri="{BB962C8B-B14F-4D97-AF65-F5344CB8AC3E}">
        <p14:creationId xmlns:p14="http://schemas.microsoft.com/office/powerpoint/2010/main" val="273518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4.1.3212"/>
  <p:tag name="SLIDO_PRESENTATION_ID" val="00000000-0000-0000-0000-000000000000"/>
  <p:tag name="SLIDO_EVENT_UUID" val="8b45a008-bc39-4ace-acf2-f40b0a02d525"/>
  <p:tag name="SLIDO_EVENT_SECTION_UUID" val="21ab78ec-299f-4b6a-be8a-c775b5cc57b1"/>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Q4NzU3ODZ9"/>
  <p:tag name="SLIDO_TYPE" val="SlidoPoll"/>
  <p:tag name="SLIDO_POLL_UUID" val="5a584f47-0e31-49d7-b451-d315e19b5691"/>
  <p:tag name="SLIDO_TIMELINE" val="W3sic2NyZWVuIjoiU3VydmV5SW50cm8iLCJzaG93UmVzdWx0cyI6ZmFsc2UsInNob3dDb3JyZWN0QW5zd2VycyI6ZmFsc2UsInZvdGluZ0xvY2tlZCI6ZmFsc2V9LHsicG9sbFF1ZXN0aW9uVXVpZCI6IjliMDcxMWVjLWM4YzAtNGQ5Yy05YzViLWUzY2E1ODUxYWY2ZiIsInNob3dSZXN1bHRzIjp0cnVlLCJzaG93Q29ycmVjdEFuc3dlcnMiOmZhbHNlLCJ2b3RpbmdMb2NrZWQiOmZhbHNlfSx7InBvbGxRdWVzdGlvblV1aWQiOiI4MTk3ZmE5My1lZTc0LTQwY2EtYmY1ZC00N2NiYzEwN2QzOTM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Q4NzU3NTZ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Q4NzU3NzJ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6FD57-F337-4C84-9888-E5FC9E06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7F3447-4B93-44BA-86EC-08F1999C5A12}">
  <ds:schemaRefs>
    <ds:schemaRef ds:uri="http://purl.org/dc/terms/"/>
    <ds:schemaRef ds:uri="33669984-af94-4b35-9f37-f4574e663bce"/>
    <ds:schemaRef ds:uri="http://www.w3.org/XML/1998/namespace"/>
    <ds:schemaRef ds:uri="d5e8df70-7ba7-462a-92bc-0eb2af61e59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136FFEE-8B3D-47E6-944B-D4B17342C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224</TotalTime>
  <Words>1453</Words>
  <Application>Microsoft Office PowerPoint</Application>
  <PresentationFormat>Widescreen</PresentationFormat>
  <Paragraphs>227</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Roboto</vt:lpstr>
      <vt:lpstr>REC Light Event Theme</vt:lpstr>
      <vt:lpstr>REC Alternative Event Theme</vt:lpstr>
      <vt:lpstr>November 2022 REC Release drop-in session</vt:lpstr>
      <vt:lpstr>Introducing Your presenters</vt:lpstr>
      <vt:lpstr>Housekeeping</vt:lpstr>
      <vt:lpstr>PowerPoint Presentation</vt:lpstr>
      <vt:lpstr>Agenda For today</vt:lpstr>
      <vt:lpstr>changes in scope of this release</vt:lpstr>
      <vt:lpstr>R0018 – Complex Sites Process Improvements</vt:lpstr>
      <vt:lpstr>R0022 – Amendment to REC Data Access Matrix</vt:lpstr>
      <vt:lpstr>R0031 – Altering the Trigger Points for CT Commissioning</vt:lpstr>
      <vt:lpstr>R0033 – Micro-Business Smart Meter Installation Reports</vt:lpstr>
      <vt:lpstr>Potential changes for this release</vt:lpstr>
      <vt:lpstr>R0036 – Extensive Housekeeping Amendments</vt:lpstr>
      <vt:lpstr>R0036 – Extensive Housekeeping Amendments</vt:lpstr>
      <vt:lpstr>R0054 – EES Access for Virtual Lead Parties</vt:lpstr>
      <vt:lpstr>Post implementation support</vt:lpstr>
      <vt:lpstr>support</vt:lpstr>
      <vt:lpstr>Questions</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Amelia Bray</dc:creator>
  <cp:lastModifiedBy>Amie Lauper-Bull</cp:lastModifiedBy>
  <cp:revision>4</cp:revision>
  <dcterms:created xsi:type="dcterms:W3CDTF">2022-06-08T15:31:29Z</dcterms:created>
  <dcterms:modified xsi:type="dcterms:W3CDTF">2022-10-04T11:03:12Z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1.4.1.3212</vt:lpwstr>
  </property>
</Properties>
</file>