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EB4B5-73EF-6E28-447E-1F898950B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238E5-822B-E717-08B2-50B497E7B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4CE25-5462-9763-368A-67407995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AED6F-72F1-96DA-2CDB-54343A40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C0123-AF44-321E-A217-6B5121D0C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4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5D051-0DBB-DC40-AC52-58F41DEAE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C05BC-5D6C-FB4B-6690-B0DCADC68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B8124-B033-9CBA-6F25-E932FFC4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6C6F-0462-34E2-91D4-DB3AFF6F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36A0C-FB11-8F53-6CB2-5467E60C8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81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F8B413-BBA0-63BE-53C9-020043FBC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B34E5-4C1C-DB55-B892-DF22728A4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A5543-02F4-26CE-0DAC-43911942F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6FCAD-9B34-4AB3-42F8-C7AC290A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44E85-352D-91A4-87A6-AD3EF7791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9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4757-26C9-CE95-5992-B9926569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82509-DC9A-6CEF-06DE-9BFB01F66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114FA-6BB3-A8FE-42CD-2258B213C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5BE8D-579E-D014-C301-23299AE7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0BDD4-5AEB-F22E-5E95-AF65E1AD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3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492F-0C33-0FAF-7F8A-268603492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42EC1-2EDD-BC64-CEB7-502AA53A9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BFA89-1C13-39F4-9001-7D2E614A4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713AE-F4C4-6A6A-915B-52A6E8138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AC158-399C-0A54-EFDF-F39EB01D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68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FEE8D-E4C0-075B-9BA8-1C0A4A6E8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6F9B9-5BBB-1066-29A6-EDD9DAA85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CE948-C0E0-1A53-F3B8-1461BFC76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80986-B236-2B0B-DE33-2D3024D81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ADFE4-4910-2436-3C0F-116CADE2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7963A-6EF3-68C0-B8B6-E9F1407C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4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29F06-E651-935B-0B2F-A3DD84CD4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95E7F-5D3B-0A74-2299-113197ED9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6BD825-B853-3555-EB9C-BC44A7D1E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4EFCBC-0A3A-5372-1086-BAE55CD0C3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87250-2EF8-30B2-1FF3-468753BF8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B0BA03-CD75-A7F5-890E-47A151AF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ACD30-AF68-897F-1EFD-2515381C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CA485A-893E-3AF8-559C-81B283AE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92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467FD-15EA-8282-4D04-58A1CC1D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4A7992-5326-DBDF-6D73-582F7471C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FE8E9-E99D-413C-56CD-511F3657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CB89C6-AC99-6634-4FC7-637680F04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6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84287-A8AF-FCFE-197F-A779B986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2D3ABC-D054-555F-C3B2-71370D3F8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84B99-C186-903D-B2AF-B9BA11B1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32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1BFC5-79AF-140A-39AD-DF98C30B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1F5F1-0568-EDEF-B2D8-4E5D71BF7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04DFE-8143-F614-EFA8-256C8A5C3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E816D-A22F-8D0B-7E90-45A3CFB93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62EA2-825B-0A70-123B-2ED0244ED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3023B-5DBF-19AC-4DCD-B03BCB47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95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6CBC5-D94C-B2B0-C0EE-CD4AF2965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AF614E-FA17-7EA9-1078-548C88564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7B89D-05B9-B418-B4B6-767978C95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2C448-53D7-B8D9-13C4-E74230AB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7F687-87F3-8F1C-7755-020D14759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0D34C-6E71-8CB8-3826-D5042A6B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89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2EFC16-4CCC-1AE9-A4D5-A5E6EAA0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460CC-0CBD-E968-D909-CEB600373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296F1-3A52-59DC-1E21-CF7A8BFCA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806AC-859A-46CB-B3F4-C900BDDB0130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192D-008F-BC1B-3781-83D00D66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45A20-8BFD-B1DF-92BF-C5764267D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24DC2-DCDE-42C8-9129-BB4D316A5A3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F78EE5-9DEA-8DCB-1975-8877698EB67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489700"/>
            <a:ext cx="12009438" cy="3048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email/document and its contents have been classified as ‘Internal &amp; Partners’ by RECCo. This data should be handled in line with RECCo data handling requirements. If you have received this data in error, please advise the sender or author and delete the data.</a:t>
            </a:r>
          </a:p>
        </p:txBody>
      </p:sp>
    </p:spTree>
    <p:extLst>
      <p:ext uri="{BB962C8B-B14F-4D97-AF65-F5344CB8AC3E}">
        <p14:creationId xmlns:p14="http://schemas.microsoft.com/office/powerpoint/2010/main" val="179591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83;p16">
            <a:extLst>
              <a:ext uri="{FF2B5EF4-FFF2-40B4-BE49-F238E27FC236}">
                <a16:creationId xmlns:a16="http://schemas.microsoft.com/office/drawing/2014/main" id="{DA5E3C77-CA8E-035A-402E-2B7F693B7FCD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515600" y="268941"/>
            <a:ext cx="1372589" cy="2823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D45636-CD81-5503-899D-AEF11AEF01EB}"/>
              </a:ext>
            </a:extLst>
          </p:cNvPr>
          <p:cNvSpPr txBox="1"/>
          <p:nvPr/>
        </p:nvSpPr>
        <p:spPr>
          <a:xfrm>
            <a:off x="748934" y="1182880"/>
            <a:ext cx="497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utfit" pitchFamily="2" charset="0"/>
                <a:ea typeface="+mn-ea"/>
                <a:cs typeface="+mn-cs"/>
              </a:rPr>
              <a:t>PML Reconciliation Calendar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utfit" pitchFamily="2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4476EB-93B0-02B2-8A13-C85A0E2FF774}"/>
              </a:ext>
            </a:extLst>
          </p:cNvPr>
          <p:cNvSpPr txBox="1"/>
          <p:nvPr/>
        </p:nvSpPr>
        <p:spPr>
          <a:xfrm>
            <a:off x="748933" y="1590657"/>
            <a:ext cx="4970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utfit" pitchFamily="2" charset="0"/>
                <a:ea typeface="+mn-ea"/>
                <a:cs typeface="+mn-cs"/>
              </a:rPr>
              <a:t>PML Reconciliation Invoice Schedule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utfit" pitchFamily="2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AC42FA-CAA7-91ED-B156-ACB43A3F7187}"/>
              </a:ext>
            </a:extLst>
          </p:cNvPr>
          <p:cNvSpPr txBox="1"/>
          <p:nvPr/>
        </p:nvSpPr>
        <p:spPr>
          <a:xfrm>
            <a:off x="748932" y="1936879"/>
            <a:ext cx="49709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utfit" pitchFamily="2" charset="0"/>
                <a:ea typeface="+mn-ea"/>
                <a:cs typeface="+mn-cs"/>
              </a:rPr>
              <a:t>Invoice periods as of: </a:t>
            </a:r>
            <a:r>
              <a:rPr lang="en-US" sz="1050" b="1" dirty="0">
                <a:solidFill>
                  <a:prstClr val="black"/>
                </a:solidFill>
                <a:latin typeface="Outfit" pitchFamily="2" charset="0"/>
              </a:rPr>
              <a:t>01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utfit" pitchFamily="2" charset="0"/>
                <a:ea typeface="+mn-ea"/>
                <a:cs typeface="+mn-cs"/>
              </a:rPr>
              <a:t>/04/2024</a:t>
            </a:r>
            <a:endParaRPr kumimoji="0" lang="en-GB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utfit" pitchFamily="2" charset="0"/>
              <a:ea typeface="+mn-ea"/>
              <a:cs typeface="+mn-cs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68351A1-E882-441A-C610-96D98D8AE2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090977"/>
              </p:ext>
            </p:extLst>
          </p:nvPr>
        </p:nvGraphicFramePr>
        <p:xfrm>
          <a:off x="748932" y="2293649"/>
          <a:ext cx="9980022" cy="31025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93075">
                  <a:extLst>
                    <a:ext uri="{9D8B030D-6E8A-4147-A177-3AD203B41FA5}">
                      <a16:colId xmlns:a16="http://schemas.microsoft.com/office/drawing/2014/main" val="1689224204"/>
                    </a:ext>
                  </a:extLst>
                </a:gridCol>
                <a:gridCol w="1654628">
                  <a:extLst>
                    <a:ext uri="{9D8B030D-6E8A-4147-A177-3AD203B41FA5}">
                      <a16:colId xmlns:a16="http://schemas.microsoft.com/office/drawing/2014/main" val="528341561"/>
                    </a:ext>
                  </a:extLst>
                </a:gridCol>
                <a:gridCol w="1724297">
                  <a:extLst>
                    <a:ext uri="{9D8B030D-6E8A-4147-A177-3AD203B41FA5}">
                      <a16:colId xmlns:a16="http://schemas.microsoft.com/office/drawing/2014/main" val="1524555286"/>
                    </a:ext>
                  </a:extLst>
                </a:gridCol>
                <a:gridCol w="1820092">
                  <a:extLst>
                    <a:ext uri="{9D8B030D-6E8A-4147-A177-3AD203B41FA5}">
                      <a16:colId xmlns:a16="http://schemas.microsoft.com/office/drawing/2014/main" val="3688776398"/>
                    </a:ext>
                  </a:extLst>
                </a:gridCol>
                <a:gridCol w="1654628">
                  <a:extLst>
                    <a:ext uri="{9D8B030D-6E8A-4147-A177-3AD203B41FA5}">
                      <a16:colId xmlns:a16="http://schemas.microsoft.com/office/drawing/2014/main" val="1539433849"/>
                    </a:ext>
                  </a:extLst>
                </a:gridCol>
                <a:gridCol w="1933302">
                  <a:extLst>
                    <a:ext uri="{9D8B030D-6E8A-4147-A177-3AD203B41FA5}">
                      <a16:colId xmlns:a16="http://schemas.microsoft.com/office/drawing/2014/main" val="1246121227"/>
                    </a:ext>
                  </a:extLst>
                </a:gridCol>
              </a:tblGrid>
              <a:tr h="293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Reporting Month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Snapshot Date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Submission Date (15th Day of Month)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Invoice Date (+15WD after Submission Date)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Payment Deadline (+10WD)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Credit Deadline (+10WD)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55663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Apr-24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01/04/2024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15/04/2024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07/05/2024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21/05/2024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05/06/2024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102567138"/>
                  </a:ext>
                </a:extLst>
              </a:tr>
              <a:tr h="39551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May-24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01/05/2024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15/05/2024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06/06/2024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20/06/2024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04/07/2024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15076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Jun-24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01/06/2024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15/06/2024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05/07/2024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19/07/2024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02/08/2024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403603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Jul-24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01/07/2024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15/07/2024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05/08/2024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19/08/2024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03/09/2024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536687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Aug-24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01/08/2024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15/08/2024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06/09/2024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20/09/2024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04/10/2024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4149168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Sep-24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01/09/2024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15/09/2024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04/10/2024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18/10/2024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01/11/2024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473021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Oct-24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01/10/2024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15/10/2024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05/11/2024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19/11/2024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03/12/2024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668309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669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Outfit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Stock</dc:creator>
  <cp:lastModifiedBy>Chris Stock</cp:lastModifiedBy>
  <cp:revision>2</cp:revision>
  <dcterms:created xsi:type="dcterms:W3CDTF">2024-03-06T15:02:56Z</dcterms:created>
  <dcterms:modified xsi:type="dcterms:W3CDTF">2024-03-06T15:05:13Z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e012c00-73e0-4c5a-b205-28a930a96e5e_Enabled">
    <vt:lpwstr>true</vt:lpwstr>
  </property>
  <property fmtid="{D5CDD505-2E9C-101B-9397-08002B2CF9AE}" pid="3" name="MSIP_Label_6e012c00-73e0-4c5a-b205-28a930a96e5e_SetDate">
    <vt:lpwstr>2024-03-06T15:04:12Z</vt:lpwstr>
  </property>
  <property fmtid="{D5CDD505-2E9C-101B-9397-08002B2CF9AE}" pid="4" name="MSIP_Label_6e012c00-73e0-4c5a-b205-28a930a96e5e_Method">
    <vt:lpwstr>Standard</vt:lpwstr>
  </property>
  <property fmtid="{D5CDD505-2E9C-101B-9397-08002B2CF9AE}" pid="5" name="MSIP_Label_6e012c00-73e0-4c5a-b205-28a930a96e5e_Name">
    <vt:lpwstr>Internal and Partners</vt:lpwstr>
  </property>
  <property fmtid="{D5CDD505-2E9C-101B-9397-08002B2CF9AE}" pid="6" name="MSIP_Label_6e012c00-73e0-4c5a-b205-28a930a96e5e_SiteId">
    <vt:lpwstr>f59e1ee2-6e37-44df-b088-2e81f9d1b201</vt:lpwstr>
  </property>
  <property fmtid="{D5CDD505-2E9C-101B-9397-08002B2CF9AE}" pid="7" name="MSIP_Label_6e012c00-73e0-4c5a-b205-28a930a96e5e_ActionId">
    <vt:lpwstr>95cb27c8-247b-49a1-86bf-e8a0e62021ee</vt:lpwstr>
  </property>
  <property fmtid="{D5CDD505-2E9C-101B-9397-08002B2CF9AE}" pid="8" name="MSIP_Label_6e012c00-73e0-4c5a-b205-28a930a96e5e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This email/document and its contents have been classified as ‘Internal &amp; Partners’ by RECCo. This data should be handled in line with RECCo data handling requirements. If you have received this data in error, please advise the sender or author and delete the data.</vt:lpwstr>
  </property>
</Properties>
</file>