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1" r:id="rId5"/>
  </p:sldMasterIdLst>
  <p:notesMasterIdLst>
    <p:notesMasterId r:id="rId31"/>
  </p:notesMasterIdLst>
  <p:sldIdLst>
    <p:sldId id="256" r:id="rId6"/>
    <p:sldId id="460" r:id="rId7"/>
    <p:sldId id="461" r:id="rId8"/>
    <p:sldId id="462" r:id="rId9"/>
    <p:sldId id="272" r:id="rId10"/>
    <p:sldId id="463" r:id="rId11"/>
    <p:sldId id="464" r:id="rId12"/>
    <p:sldId id="277" r:id="rId13"/>
    <p:sldId id="282" r:id="rId14"/>
    <p:sldId id="465" r:id="rId15"/>
    <p:sldId id="466" r:id="rId16"/>
    <p:sldId id="334" r:id="rId17"/>
    <p:sldId id="467" r:id="rId18"/>
    <p:sldId id="342" r:id="rId19"/>
    <p:sldId id="468" r:id="rId20"/>
    <p:sldId id="349" r:id="rId21"/>
    <p:sldId id="473" r:id="rId22"/>
    <p:sldId id="480" r:id="rId23"/>
    <p:sldId id="474" r:id="rId24"/>
    <p:sldId id="481" r:id="rId25"/>
    <p:sldId id="482" r:id="rId26"/>
    <p:sldId id="483" r:id="rId27"/>
    <p:sldId id="485" r:id="rId28"/>
    <p:sldId id="469" r:id="rId29"/>
    <p:sldId id="3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ymer, Daniel" initials="GD" lastIdx="5" clrIdx="6">
    <p:extLst>
      <p:ext uri="{19B8F6BF-5375-455C-9EA6-DF929625EA0E}">
        <p15:presenceInfo xmlns:p15="http://schemas.microsoft.com/office/powerpoint/2012/main" userId="S::dagymer@deloitte.co.uk::676eb54e-3994-4d58-a865-f1db3a1c8a1c" providerId="AD"/>
      </p:ext>
    </p:extLst>
  </p:cmAuthor>
  <p:cmAuthor id="1" name="Moden, Anton" initials="MA" lastIdx="26" clrIdx="0">
    <p:extLst>
      <p:ext uri="{19B8F6BF-5375-455C-9EA6-DF929625EA0E}">
        <p15:presenceInfo xmlns:p15="http://schemas.microsoft.com/office/powerpoint/2012/main" userId="S::amoden@deloitte.co.uk::7b35dd8e-c9e7-4680-8f41-28c9dafada4a" providerId="AD"/>
      </p:ext>
    </p:extLst>
  </p:cmAuthor>
  <p:cmAuthor id="8" name="Williams, Lewis" initials="WL" lastIdx="2" clrIdx="7">
    <p:extLst>
      <p:ext uri="{19B8F6BF-5375-455C-9EA6-DF929625EA0E}">
        <p15:presenceInfo xmlns:p15="http://schemas.microsoft.com/office/powerpoint/2012/main" userId="S::lewiswilliams@deloitte.co.uk::8751e9be-9ee0-4faf-88ce-27fbf84cd6b0" providerId="AD"/>
      </p:ext>
    </p:extLst>
  </p:cmAuthor>
  <p:cmAuthor id="2" name="Bermudez Alvarez, Cristina" initials="BAC" lastIdx="59" clrIdx="1">
    <p:extLst>
      <p:ext uri="{19B8F6BF-5375-455C-9EA6-DF929625EA0E}">
        <p15:presenceInfo xmlns:p15="http://schemas.microsoft.com/office/powerpoint/2012/main" userId="S::cbermudezalvarez@deloitte.co.uk::212f97fe-44f6-4733-9e40-3af687628ecd" providerId="AD"/>
      </p:ext>
    </p:extLst>
  </p:cmAuthor>
  <p:cmAuthor id="9" name="Sembi, Jas" initials="SJ" lastIdx="2" clrIdx="8">
    <p:extLst>
      <p:ext uri="{19B8F6BF-5375-455C-9EA6-DF929625EA0E}">
        <p15:presenceInfo xmlns:p15="http://schemas.microsoft.com/office/powerpoint/2012/main" userId="S::jassembi@deloitte.co.uk::12c3e2b2-4319-46f6-b48f-4d247ac66124" providerId="AD"/>
      </p:ext>
    </p:extLst>
  </p:cmAuthor>
  <p:cmAuthor id="3" name="Carlton, Walter" initials="CW" lastIdx="20" clrIdx="2">
    <p:extLst>
      <p:ext uri="{19B8F6BF-5375-455C-9EA6-DF929625EA0E}">
        <p15:presenceInfo xmlns:p15="http://schemas.microsoft.com/office/powerpoint/2012/main" userId="S::wcarlton@deloitte.co.uk::a95b5c81-c3d7-4b41-881d-c06e0bc4b070" providerId="AD"/>
      </p:ext>
    </p:extLst>
  </p:cmAuthor>
  <p:cmAuthor id="10" name="Dickinson, Alice" initials="DA" lastIdx="2" clrIdx="9">
    <p:extLst>
      <p:ext uri="{19B8F6BF-5375-455C-9EA6-DF929625EA0E}">
        <p15:presenceInfo xmlns:p15="http://schemas.microsoft.com/office/powerpoint/2012/main" userId="S::ardickinson@deloitte.co.uk::eed92ffb-e58a-4f62-af7f-7b49ca479f65" providerId="AD"/>
      </p:ext>
    </p:extLst>
  </p:cmAuthor>
  <p:cmAuthor id="4" name="Campbell, Eliana" initials="CE" lastIdx="15" clrIdx="3">
    <p:extLst>
      <p:ext uri="{19B8F6BF-5375-455C-9EA6-DF929625EA0E}">
        <p15:presenceInfo xmlns:p15="http://schemas.microsoft.com/office/powerpoint/2012/main" userId="S::epcampbell@deloitte.co.uk::31440c79-e180-496b-8c54-25891199ed35" providerId="AD"/>
      </p:ext>
    </p:extLst>
  </p:cmAuthor>
  <p:cmAuthor id="5" name="Mottram, Rebecca" initials="MR" lastIdx="2" clrIdx="4">
    <p:extLst>
      <p:ext uri="{19B8F6BF-5375-455C-9EA6-DF929625EA0E}">
        <p15:presenceInfo xmlns:p15="http://schemas.microsoft.com/office/powerpoint/2012/main" userId="S::rmottram@deloitte.co.uk::b46e9e8b-5d36-4475-9cfd-d85837fc0514" providerId="AD"/>
      </p:ext>
    </p:extLst>
  </p:cmAuthor>
  <p:cmAuthor id="6" name="Waghorn, Andrew M" initials="WAM" lastIdx="8" clrIdx="5">
    <p:extLst>
      <p:ext uri="{19B8F6BF-5375-455C-9EA6-DF929625EA0E}">
        <p15:presenceInfo xmlns:p15="http://schemas.microsoft.com/office/powerpoint/2012/main" userId="S::awaghorn@deloitte.co.uk::81c733e3-9d74-46df-81e6-11f8a5e72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A3"/>
    <a:srgbClr val="4D8934"/>
    <a:srgbClr val="E7AB00"/>
    <a:srgbClr val="C4D38D"/>
    <a:srgbClr val="B3DADF"/>
    <a:srgbClr val="7F7F7F"/>
    <a:srgbClr val="E5E5E5"/>
    <a:srgbClr val="7B2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2616D-C5E7-4D8C-AE69-635169AC0C62}" v="8" dt="2022-05-11T10:38:13.774"/>
    <p1510:client id="{39136967-8FCE-A09A-A536-D43BEA1158D1}" v="1" dt="2022-05-10T13:25:13.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ees" userId="6a49c294-0318-4273-b1fc-4011d6bf9f90" providerId="ADAL" clId="{29C2616D-C5E7-4D8C-AE69-635169AC0C62}"/>
    <pc:docChg chg="modSld">
      <pc:chgData name="James Rees" userId="6a49c294-0318-4273-b1fc-4011d6bf9f90" providerId="ADAL" clId="{29C2616D-C5E7-4D8C-AE69-635169AC0C62}" dt="2022-05-11T10:38:13.774" v="7" actId="20577"/>
      <pc:docMkLst>
        <pc:docMk/>
      </pc:docMkLst>
      <pc:sldChg chg="modSp">
        <pc:chgData name="James Rees" userId="6a49c294-0318-4273-b1fc-4011d6bf9f90" providerId="ADAL" clId="{29C2616D-C5E7-4D8C-AE69-635169AC0C62}" dt="2022-05-11T10:38:13.774" v="7" actId="20577"/>
        <pc:sldMkLst>
          <pc:docMk/>
          <pc:sldMk cId="49629790" sldId="256"/>
        </pc:sldMkLst>
        <pc:spChg chg="mod">
          <ac:chgData name="James Rees" userId="6a49c294-0318-4273-b1fc-4011d6bf9f90" providerId="ADAL" clId="{29C2616D-C5E7-4D8C-AE69-635169AC0C62}" dt="2022-05-11T10:38:13.774" v="7" actId="20577"/>
          <ac:spMkLst>
            <pc:docMk/>
            <pc:sldMk cId="49629790" sldId="256"/>
            <ac:spMk id="2" creationId="{B7D1A18E-7665-41B4-A5E3-241CC85BDC1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0" dt="2022-05-05T15:06:57.279" idx="2">
    <p:pos x="10" y="10"/>
    <p:text>[@Moden, Anton] I have updated the slides to include screenshots from the Portal (slides 17-23). Please can you review?</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614CF-B6ED-4AB9-AEA9-8B5C886A02B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B888039B-6A9D-4FF2-948C-2C48013DEAF4}">
      <dgm:prSet phldrT="[Text]" custT="1"/>
      <dgm:spPr/>
      <dgm:t>
        <a:bodyPr anchor="t"/>
        <a:lstStyle/>
        <a:p>
          <a:pPr algn="l"/>
          <a:r>
            <a:rPr lang="en-GB" sz="2000">
              <a:solidFill>
                <a:schemeClr val="accent1"/>
              </a:solidFill>
            </a:rPr>
            <a:t>Ongoing risk monitoring</a:t>
          </a:r>
        </a:p>
      </dgm:t>
    </dgm:pt>
    <dgm:pt modelId="{8B3E165B-E37D-4C0B-B6E5-AD374317D506}" type="parTrans" cxnId="{C79B25C7-56AC-4FB1-B2C0-B1057AF22954}">
      <dgm:prSet/>
      <dgm:spPr/>
      <dgm:t>
        <a:bodyPr/>
        <a:lstStyle/>
        <a:p>
          <a:endParaRPr lang="en-GB"/>
        </a:p>
      </dgm:t>
    </dgm:pt>
    <dgm:pt modelId="{9CDCC7B9-9478-4EF4-8876-EED0DAB04229}" type="sibTrans" cxnId="{C79B25C7-56AC-4FB1-B2C0-B1057AF22954}">
      <dgm:prSet/>
      <dgm:spPr/>
      <dgm:t>
        <a:bodyPr/>
        <a:lstStyle/>
        <a:p>
          <a:endParaRPr lang="en-GB"/>
        </a:p>
      </dgm:t>
    </dgm:pt>
    <dgm:pt modelId="{326D679D-F339-4742-9728-C522E157F73B}">
      <dgm:prSet phldrT="[Text]"/>
      <dgm:spPr/>
      <dgm:t>
        <a:bodyPr/>
        <a:lstStyle/>
        <a:p>
          <a:r>
            <a:rPr lang="en-GB"/>
            <a:t>Best applied where there are many parties to compare, and performance data exists</a:t>
          </a:r>
        </a:p>
      </dgm:t>
    </dgm:pt>
    <dgm:pt modelId="{40D92B27-F7F6-472C-A741-4EA9F690A04B}" type="parTrans" cxnId="{C60B3533-9725-4FEB-BCFA-164458BB1664}">
      <dgm:prSet/>
      <dgm:spPr/>
      <dgm:t>
        <a:bodyPr/>
        <a:lstStyle/>
        <a:p>
          <a:endParaRPr lang="en-GB"/>
        </a:p>
      </dgm:t>
    </dgm:pt>
    <dgm:pt modelId="{85833E7F-D418-46D9-BF35-15A512A6AAC3}" type="sibTrans" cxnId="{C60B3533-9725-4FEB-BCFA-164458BB1664}">
      <dgm:prSet/>
      <dgm:spPr/>
      <dgm:t>
        <a:bodyPr/>
        <a:lstStyle/>
        <a:p>
          <a:endParaRPr lang="en-GB"/>
        </a:p>
      </dgm:t>
    </dgm:pt>
    <dgm:pt modelId="{A9271240-6E16-4CD2-9AA4-4F8EA60C1EC1}">
      <dgm:prSet phldrT="[Text]"/>
      <dgm:spPr/>
      <dgm:t>
        <a:bodyPr/>
        <a:lstStyle/>
        <a:p>
          <a:r>
            <a:rPr lang="en-GB"/>
            <a:t>Additional intervention is applied when performance is observed to be below standard</a:t>
          </a:r>
        </a:p>
      </dgm:t>
    </dgm:pt>
    <dgm:pt modelId="{B0F465F2-EC28-4C0C-9642-46706C01966F}" type="parTrans" cxnId="{F54FE330-97DC-4333-9509-5113D56AFE64}">
      <dgm:prSet/>
      <dgm:spPr/>
      <dgm:t>
        <a:bodyPr/>
        <a:lstStyle/>
        <a:p>
          <a:endParaRPr lang="en-GB"/>
        </a:p>
      </dgm:t>
    </dgm:pt>
    <dgm:pt modelId="{D061432D-D34F-4204-9BD6-06B390E1A7B2}" type="sibTrans" cxnId="{F54FE330-97DC-4333-9509-5113D56AFE64}">
      <dgm:prSet/>
      <dgm:spPr/>
      <dgm:t>
        <a:bodyPr/>
        <a:lstStyle/>
        <a:p>
          <a:endParaRPr lang="en-GB"/>
        </a:p>
      </dgm:t>
    </dgm:pt>
    <dgm:pt modelId="{303E9BC0-CD51-47E0-9176-EE06E98149DC}">
      <dgm:prSet phldrT="[Text]"/>
      <dgm:spPr/>
      <dgm:t>
        <a:bodyPr/>
        <a:lstStyle/>
        <a:p>
          <a:r>
            <a:rPr lang="en-GB"/>
            <a:t>Puts onus on parties to decide how to meet their obligations, but focus on achieving key outcomes</a:t>
          </a:r>
        </a:p>
      </dgm:t>
    </dgm:pt>
    <dgm:pt modelId="{A41BF940-2F99-418B-B39F-0FE28526FCC1}" type="parTrans" cxnId="{A1593131-C559-48AC-B601-59131DA81C58}">
      <dgm:prSet/>
      <dgm:spPr/>
      <dgm:t>
        <a:bodyPr/>
        <a:lstStyle/>
        <a:p>
          <a:endParaRPr lang="en-GB"/>
        </a:p>
      </dgm:t>
    </dgm:pt>
    <dgm:pt modelId="{B7443554-C8A6-4369-BD9B-A6029676DB1B}" type="sibTrans" cxnId="{A1593131-C559-48AC-B601-59131DA81C58}">
      <dgm:prSet/>
      <dgm:spPr/>
      <dgm:t>
        <a:bodyPr/>
        <a:lstStyle/>
        <a:p>
          <a:endParaRPr lang="en-GB"/>
        </a:p>
      </dgm:t>
    </dgm:pt>
    <dgm:pt modelId="{61F832C4-F0C0-4150-BF63-774FFCCC7355}">
      <dgm:prSet phldrT="[Text]" custT="1"/>
      <dgm:spPr/>
      <dgm:t>
        <a:bodyPr anchor="t"/>
        <a:lstStyle/>
        <a:p>
          <a:pPr algn="l"/>
          <a:r>
            <a:rPr lang="en-GB" sz="2000">
              <a:solidFill>
                <a:schemeClr val="accent1"/>
              </a:solidFill>
            </a:rPr>
            <a:t>Direct application of techniques</a:t>
          </a:r>
        </a:p>
      </dgm:t>
    </dgm:pt>
    <dgm:pt modelId="{0D47C5CD-4A5D-4C85-8057-A7D84D011A75}" type="parTrans" cxnId="{22DDB19D-701D-495A-BD37-70280F789015}">
      <dgm:prSet/>
      <dgm:spPr/>
      <dgm:t>
        <a:bodyPr/>
        <a:lstStyle/>
        <a:p>
          <a:endParaRPr lang="en-GB"/>
        </a:p>
      </dgm:t>
    </dgm:pt>
    <dgm:pt modelId="{69A84587-9BCF-4544-8700-126DDA3E93CE}" type="sibTrans" cxnId="{22DDB19D-701D-495A-BD37-70280F789015}">
      <dgm:prSet/>
      <dgm:spPr/>
      <dgm:t>
        <a:bodyPr/>
        <a:lstStyle/>
        <a:p>
          <a:endParaRPr lang="en-GB"/>
        </a:p>
      </dgm:t>
    </dgm:pt>
    <dgm:pt modelId="{DD932416-2987-4B47-88C6-337F98856D29}">
      <dgm:prSet phldrT="[Text]"/>
      <dgm:spPr/>
      <dgm:t>
        <a:bodyPr/>
        <a:lstStyle/>
        <a:p>
          <a:r>
            <a:rPr lang="en-GB"/>
            <a:t>Appropriate for areas where we seek to prevent, instead of detect and correct (e.g. information security)</a:t>
          </a:r>
        </a:p>
      </dgm:t>
    </dgm:pt>
    <dgm:pt modelId="{A87A53F5-9C47-416A-AB8B-963824BB5A88}" type="parTrans" cxnId="{A1752578-855E-449C-8C0C-CEF6EBB16094}">
      <dgm:prSet/>
      <dgm:spPr/>
      <dgm:t>
        <a:bodyPr/>
        <a:lstStyle/>
        <a:p>
          <a:endParaRPr lang="en-GB"/>
        </a:p>
      </dgm:t>
    </dgm:pt>
    <dgm:pt modelId="{392B7C47-3B69-4356-8977-5F25EBC4C1A2}" type="sibTrans" cxnId="{A1752578-855E-449C-8C0C-CEF6EBB16094}">
      <dgm:prSet/>
      <dgm:spPr/>
      <dgm:t>
        <a:bodyPr/>
        <a:lstStyle/>
        <a:p>
          <a:endParaRPr lang="en-GB"/>
        </a:p>
      </dgm:t>
    </dgm:pt>
    <dgm:pt modelId="{F5E5E1D8-B9D5-45C9-970B-2A9ABE3FFD63}">
      <dgm:prSet phldrT="[Text]"/>
      <dgm:spPr/>
      <dgm:t>
        <a:bodyPr/>
        <a:lstStyle/>
        <a:p>
          <a:r>
            <a:rPr lang="en-GB"/>
            <a:t>Suitable for service providers or code managers, where we may test some areas on a cyclic basis</a:t>
          </a:r>
        </a:p>
      </dgm:t>
    </dgm:pt>
    <dgm:pt modelId="{B32F56B0-F3B8-40E8-B547-72520A9E489B}" type="parTrans" cxnId="{FB1C1D45-4501-4403-A80C-346D8352E566}">
      <dgm:prSet/>
      <dgm:spPr/>
      <dgm:t>
        <a:bodyPr/>
        <a:lstStyle/>
        <a:p>
          <a:endParaRPr lang="en-GB"/>
        </a:p>
      </dgm:t>
    </dgm:pt>
    <dgm:pt modelId="{0536B1DC-8585-40F5-8CED-0B32F7E7976E}" type="sibTrans" cxnId="{FB1C1D45-4501-4403-A80C-346D8352E566}">
      <dgm:prSet/>
      <dgm:spPr/>
      <dgm:t>
        <a:bodyPr/>
        <a:lstStyle/>
        <a:p>
          <a:endParaRPr lang="en-GB"/>
        </a:p>
      </dgm:t>
    </dgm:pt>
    <dgm:pt modelId="{471D82D7-FF69-44A2-9229-525FDC2EEEFB}">
      <dgm:prSet phldrT="[Text]"/>
      <dgm:spPr/>
      <dgm:t>
        <a:bodyPr/>
        <a:lstStyle/>
        <a:p>
          <a:r>
            <a:rPr lang="en-GB"/>
            <a:t>Sets expectations of how outcomes are met, e.g. with specific processes that are of a high standard.</a:t>
          </a:r>
        </a:p>
      </dgm:t>
    </dgm:pt>
    <dgm:pt modelId="{016E74CE-E4F0-4ECB-A3A3-03CE96EF3623}" type="parTrans" cxnId="{CE8E000E-3D07-4096-A927-FAF6219BCC4B}">
      <dgm:prSet/>
      <dgm:spPr/>
      <dgm:t>
        <a:bodyPr/>
        <a:lstStyle/>
        <a:p>
          <a:endParaRPr lang="en-GB"/>
        </a:p>
      </dgm:t>
    </dgm:pt>
    <dgm:pt modelId="{9993CCB8-BE3B-46AB-9732-EB3F5C5F343E}" type="sibTrans" cxnId="{CE8E000E-3D07-4096-A927-FAF6219BCC4B}">
      <dgm:prSet/>
      <dgm:spPr/>
      <dgm:t>
        <a:bodyPr/>
        <a:lstStyle/>
        <a:p>
          <a:endParaRPr lang="en-GB"/>
        </a:p>
      </dgm:t>
    </dgm:pt>
    <dgm:pt modelId="{0A3DFF57-CC8A-4620-AB2C-B7BC4AB91EF7}">
      <dgm:prSet phldrT="[Text]"/>
      <dgm:spPr/>
      <dgm:t>
        <a:bodyPr/>
        <a:lstStyle/>
        <a:p>
          <a:r>
            <a:rPr lang="en-GB"/>
            <a:t>Can involve additional, more detailed monitoring if risk escalates</a:t>
          </a:r>
        </a:p>
      </dgm:t>
    </dgm:pt>
    <dgm:pt modelId="{7BB1D176-8A3C-4A7D-9F48-21AFFF430412}" type="parTrans" cxnId="{DBBF7548-D9FE-403D-B2B3-D52A5E8581AC}">
      <dgm:prSet/>
      <dgm:spPr/>
      <dgm:t>
        <a:bodyPr/>
        <a:lstStyle/>
        <a:p>
          <a:endParaRPr lang="en-GB"/>
        </a:p>
      </dgm:t>
    </dgm:pt>
    <dgm:pt modelId="{216BF07B-B0EA-4E14-87F9-D4E2ECC0DDBB}" type="sibTrans" cxnId="{DBBF7548-D9FE-403D-B2B3-D52A5E8581AC}">
      <dgm:prSet/>
      <dgm:spPr/>
      <dgm:t>
        <a:bodyPr/>
        <a:lstStyle/>
        <a:p>
          <a:endParaRPr lang="en-GB"/>
        </a:p>
      </dgm:t>
    </dgm:pt>
    <dgm:pt modelId="{01E45449-84BE-4438-A8A5-2AF3E8313F8B}">
      <dgm:prSet phldrT="[Text]"/>
      <dgm:spPr/>
      <dgm:t>
        <a:bodyPr/>
        <a:lstStyle/>
        <a:p>
          <a:r>
            <a:rPr lang="en-GB"/>
            <a:t>More frequent, broader or deeper interventions can be completed if risk escalates </a:t>
          </a:r>
        </a:p>
      </dgm:t>
    </dgm:pt>
    <dgm:pt modelId="{AC3D3BDE-1407-424D-BEED-7ED237FA9EC0}" type="parTrans" cxnId="{0827E6FD-D66B-4336-851B-9F669E7C4A54}">
      <dgm:prSet/>
      <dgm:spPr/>
      <dgm:t>
        <a:bodyPr/>
        <a:lstStyle/>
        <a:p>
          <a:endParaRPr lang="en-GB"/>
        </a:p>
      </dgm:t>
    </dgm:pt>
    <dgm:pt modelId="{2FB6E361-BE08-47A6-96DA-03BAE7BC8D28}" type="sibTrans" cxnId="{0827E6FD-D66B-4336-851B-9F669E7C4A54}">
      <dgm:prSet/>
      <dgm:spPr/>
      <dgm:t>
        <a:bodyPr/>
        <a:lstStyle/>
        <a:p>
          <a:endParaRPr lang="en-GB"/>
        </a:p>
      </dgm:t>
    </dgm:pt>
    <dgm:pt modelId="{E9417CA7-BD6A-400B-AB21-32F80805DDA0}" type="pres">
      <dgm:prSet presAssocID="{EF7614CF-B6ED-4AB9-AEA9-8B5C886A02BA}" presName="layout" presStyleCnt="0">
        <dgm:presLayoutVars>
          <dgm:chMax/>
          <dgm:chPref/>
          <dgm:dir/>
          <dgm:resizeHandles/>
        </dgm:presLayoutVars>
      </dgm:prSet>
      <dgm:spPr/>
    </dgm:pt>
    <dgm:pt modelId="{B17E7E1A-580D-42CF-A13F-F9B3204C79D0}" type="pres">
      <dgm:prSet presAssocID="{B888039B-6A9D-4FF2-948C-2C48013DEAF4}" presName="root" presStyleCnt="0">
        <dgm:presLayoutVars>
          <dgm:chMax/>
          <dgm:chPref/>
        </dgm:presLayoutVars>
      </dgm:prSet>
      <dgm:spPr/>
    </dgm:pt>
    <dgm:pt modelId="{2AD86188-CE38-4AB5-8372-62EC27478FA7}" type="pres">
      <dgm:prSet presAssocID="{B888039B-6A9D-4FF2-948C-2C48013DEAF4}" presName="rootComposite" presStyleCnt="0">
        <dgm:presLayoutVars/>
      </dgm:prSet>
      <dgm:spPr/>
    </dgm:pt>
    <dgm:pt modelId="{7E2368F3-651F-40A3-881A-AA20E74CB69B}" type="pres">
      <dgm:prSet presAssocID="{B888039B-6A9D-4FF2-948C-2C48013DEAF4}" presName="ParentAccent" presStyleLbl="alignNode1" presStyleIdx="0" presStyleCnt="2" custLinFactNeighborX="-72" custLinFactNeighborY="7975"/>
      <dgm:spPr/>
    </dgm:pt>
    <dgm:pt modelId="{1551C0A4-0118-4E5D-894D-95239A411939}" type="pres">
      <dgm:prSet presAssocID="{B888039B-6A9D-4FF2-948C-2C48013DEAF4}" presName="ParentSmallAccent" presStyleLbl="fgAcc1" presStyleIdx="0" presStyleCnt="2"/>
      <dgm:spPr/>
    </dgm:pt>
    <dgm:pt modelId="{A9AA6AB7-2607-4BFA-B9AC-F5C17B048A94}" type="pres">
      <dgm:prSet presAssocID="{B888039B-6A9D-4FF2-948C-2C48013DEAF4}" presName="Parent" presStyleLbl="revTx" presStyleIdx="0" presStyleCnt="10" custScaleY="88243" custLinFactNeighborX="-450">
        <dgm:presLayoutVars>
          <dgm:chMax/>
          <dgm:chPref val="4"/>
          <dgm:bulletEnabled val="1"/>
        </dgm:presLayoutVars>
      </dgm:prSet>
      <dgm:spPr/>
    </dgm:pt>
    <dgm:pt modelId="{4D81EC0B-F9A4-498C-9420-49E056498555}" type="pres">
      <dgm:prSet presAssocID="{B888039B-6A9D-4FF2-948C-2C48013DEAF4}" presName="childShape" presStyleCnt="0">
        <dgm:presLayoutVars>
          <dgm:chMax val="0"/>
          <dgm:chPref val="0"/>
        </dgm:presLayoutVars>
      </dgm:prSet>
      <dgm:spPr/>
    </dgm:pt>
    <dgm:pt modelId="{202EB808-F5EE-4580-8093-7FA1CAD0AC3F}" type="pres">
      <dgm:prSet presAssocID="{326D679D-F339-4742-9728-C522E157F73B}" presName="childComposite" presStyleCnt="0">
        <dgm:presLayoutVars>
          <dgm:chMax val="0"/>
          <dgm:chPref val="0"/>
        </dgm:presLayoutVars>
      </dgm:prSet>
      <dgm:spPr/>
    </dgm:pt>
    <dgm:pt modelId="{062F0C29-40B5-4D52-BAC5-B3DF8962E2BB}" type="pres">
      <dgm:prSet presAssocID="{326D679D-F339-4742-9728-C522E157F73B}" presName="ChildAccent" presStyleLbl="solidFgAcc1" presStyleIdx="0" presStyleCnt="8"/>
      <dgm:spPr/>
    </dgm:pt>
    <dgm:pt modelId="{E9C2159D-D855-492C-A491-94688F627ADE}" type="pres">
      <dgm:prSet presAssocID="{326D679D-F339-4742-9728-C522E157F73B}" presName="Child" presStyleLbl="revTx" presStyleIdx="1" presStyleCnt="10">
        <dgm:presLayoutVars>
          <dgm:chMax val="0"/>
          <dgm:chPref val="0"/>
          <dgm:bulletEnabled val="1"/>
        </dgm:presLayoutVars>
      </dgm:prSet>
      <dgm:spPr/>
    </dgm:pt>
    <dgm:pt modelId="{157FD6BE-F99D-4B4F-8EDB-3A4277581C25}" type="pres">
      <dgm:prSet presAssocID="{A9271240-6E16-4CD2-9AA4-4F8EA60C1EC1}" presName="childComposite" presStyleCnt="0">
        <dgm:presLayoutVars>
          <dgm:chMax val="0"/>
          <dgm:chPref val="0"/>
        </dgm:presLayoutVars>
      </dgm:prSet>
      <dgm:spPr/>
    </dgm:pt>
    <dgm:pt modelId="{0D76E90F-64E8-4798-9116-F6F030C0B001}" type="pres">
      <dgm:prSet presAssocID="{A9271240-6E16-4CD2-9AA4-4F8EA60C1EC1}" presName="ChildAccent" presStyleLbl="solidFgAcc1" presStyleIdx="1" presStyleCnt="8"/>
      <dgm:spPr/>
    </dgm:pt>
    <dgm:pt modelId="{B5715BB8-1FFF-4D80-8921-0FB6C7D07A0E}" type="pres">
      <dgm:prSet presAssocID="{A9271240-6E16-4CD2-9AA4-4F8EA60C1EC1}" presName="Child" presStyleLbl="revTx" presStyleIdx="2" presStyleCnt="10">
        <dgm:presLayoutVars>
          <dgm:chMax val="0"/>
          <dgm:chPref val="0"/>
          <dgm:bulletEnabled val="1"/>
        </dgm:presLayoutVars>
      </dgm:prSet>
      <dgm:spPr/>
    </dgm:pt>
    <dgm:pt modelId="{C410F7C2-DD1E-498B-9801-293579643A7E}" type="pres">
      <dgm:prSet presAssocID="{303E9BC0-CD51-47E0-9176-EE06E98149DC}" presName="childComposite" presStyleCnt="0">
        <dgm:presLayoutVars>
          <dgm:chMax val="0"/>
          <dgm:chPref val="0"/>
        </dgm:presLayoutVars>
      </dgm:prSet>
      <dgm:spPr/>
    </dgm:pt>
    <dgm:pt modelId="{A081A101-A3DB-42F8-AF67-9CB54DFB0CD3}" type="pres">
      <dgm:prSet presAssocID="{303E9BC0-CD51-47E0-9176-EE06E98149DC}" presName="ChildAccent" presStyleLbl="solidFgAcc1" presStyleIdx="2" presStyleCnt="8"/>
      <dgm:spPr/>
    </dgm:pt>
    <dgm:pt modelId="{0AFD016A-9A2A-4BB3-BE2D-934D3FF202A8}" type="pres">
      <dgm:prSet presAssocID="{303E9BC0-CD51-47E0-9176-EE06E98149DC}" presName="Child" presStyleLbl="revTx" presStyleIdx="3" presStyleCnt="10">
        <dgm:presLayoutVars>
          <dgm:chMax val="0"/>
          <dgm:chPref val="0"/>
          <dgm:bulletEnabled val="1"/>
        </dgm:presLayoutVars>
      </dgm:prSet>
      <dgm:spPr/>
    </dgm:pt>
    <dgm:pt modelId="{D51119F1-C5F8-43F3-93EB-E9E7E1789C2F}" type="pres">
      <dgm:prSet presAssocID="{0A3DFF57-CC8A-4620-AB2C-B7BC4AB91EF7}" presName="childComposite" presStyleCnt="0">
        <dgm:presLayoutVars>
          <dgm:chMax val="0"/>
          <dgm:chPref val="0"/>
        </dgm:presLayoutVars>
      </dgm:prSet>
      <dgm:spPr/>
    </dgm:pt>
    <dgm:pt modelId="{F3C29168-E0D4-4675-BED4-1B6C9F95A5BC}" type="pres">
      <dgm:prSet presAssocID="{0A3DFF57-CC8A-4620-AB2C-B7BC4AB91EF7}" presName="ChildAccent" presStyleLbl="solidFgAcc1" presStyleIdx="3" presStyleCnt="8"/>
      <dgm:spPr/>
    </dgm:pt>
    <dgm:pt modelId="{012D063E-CDB4-4E0F-9521-739C287C8857}" type="pres">
      <dgm:prSet presAssocID="{0A3DFF57-CC8A-4620-AB2C-B7BC4AB91EF7}" presName="Child" presStyleLbl="revTx" presStyleIdx="4" presStyleCnt="10">
        <dgm:presLayoutVars>
          <dgm:chMax val="0"/>
          <dgm:chPref val="0"/>
          <dgm:bulletEnabled val="1"/>
        </dgm:presLayoutVars>
      </dgm:prSet>
      <dgm:spPr/>
    </dgm:pt>
    <dgm:pt modelId="{62CCC2F8-429B-4E05-A448-EED25A822CED}" type="pres">
      <dgm:prSet presAssocID="{61F832C4-F0C0-4150-BF63-774FFCCC7355}" presName="root" presStyleCnt="0">
        <dgm:presLayoutVars>
          <dgm:chMax/>
          <dgm:chPref/>
        </dgm:presLayoutVars>
      </dgm:prSet>
      <dgm:spPr/>
    </dgm:pt>
    <dgm:pt modelId="{52DB9C82-D989-4932-8957-AD56BA4E1EEE}" type="pres">
      <dgm:prSet presAssocID="{61F832C4-F0C0-4150-BF63-774FFCCC7355}" presName="rootComposite" presStyleCnt="0">
        <dgm:presLayoutVars/>
      </dgm:prSet>
      <dgm:spPr/>
    </dgm:pt>
    <dgm:pt modelId="{B62EB7DD-BEB3-48D5-97BD-23637D98E060}" type="pres">
      <dgm:prSet presAssocID="{61F832C4-F0C0-4150-BF63-774FFCCC7355}" presName="ParentAccent" presStyleLbl="alignNode1" presStyleIdx="1" presStyleCnt="2"/>
      <dgm:spPr/>
    </dgm:pt>
    <dgm:pt modelId="{F5BEDB59-8ABA-45E7-8E77-B0087A2698C8}" type="pres">
      <dgm:prSet presAssocID="{61F832C4-F0C0-4150-BF63-774FFCCC7355}" presName="ParentSmallAccent" presStyleLbl="fgAcc1" presStyleIdx="1" presStyleCnt="2"/>
      <dgm:spPr/>
    </dgm:pt>
    <dgm:pt modelId="{35FEAF38-1519-46B0-8347-E44ED005E31B}" type="pres">
      <dgm:prSet presAssocID="{61F832C4-F0C0-4150-BF63-774FFCCC7355}" presName="Parent" presStyleLbl="revTx" presStyleIdx="5" presStyleCnt="10">
        <dgm:presLayoutVars>
          <dgm:chMax/>
          <dgm:chPref val="4"/>
          <dgm:bulletEnabled val="1"/>
        </dgm:presLayoutVars>
      </dgm:prSet>
      <dgm:spPr/>
    </dgm:pt>
    <dgm:pt modelId="{D68A03CC-7530-4B6B-B43E-E6FE80FF167C}" type="pres">
      <dgm:prSet presAssocID="{61F832C4-F0C0-4150-BF63-774FFCCC7355}" presName="childShape" presStyleCnt="0">
        <dgm:presLayoutVars>
          <dgm:chMax val="0"/>
          <dgm:chPref val="0"/>
        </dgm:presLayoutVars>
      </dgm:prSet>
      <dgm:spPr/>
    </dgm:pt>
    <dgm:pt modelId="{D21BCE03-F384-4808-A3B5-62401737B395}" type="pres">
      <dgm:prSet presAssocID="{DD932416-2987-4B47-88C6-337F98856D29}" presName="childComposite" presStyleCnt="0">
        <dgm:presLayoutVars>
          <dgm:chMax val="0"/>
          <dgm:chPref val="0"/>
        </dgm:presLayoutVars>
      </dgm:prSet>
      <dgm:spPr/>
    </dgm:pt>
    <dgm:pt modelId="{E7701B4D-8541-42C6-A3F7-B19020FC1506}" type="pres">
      <dgm:prSet presAssocID="{DD932416-2987-4B47-88C6-337F98856D29}" presName="ChildAccent" presStyleLbl="solidFgAcc1" presStyleIdx="4" presStyleCnt="8"/>
      <dgm:spPr/>
    </dgm:pt>
    <dgm:pt modelId="{124D0893-7511-4344-ADFD-6B6F20825446}" type="pres">
      <dgm:prSet presAssocID="{DD932416-2987-4B47-88C6-337F98856D29}" presName="Child" presStyleLbl="revTx" presStyleIdx="6" presStyleCnt="10">
        <dgm:presLayoutVars>
          <dgm:chMax val="0"/>
          <dgm:chPref val="0"/>
          <dgm:bulletEnabled val="1"/>
        </dgm:presLayoutVars>
      </dgm:prSet>
      <dgm:spPr/>
    </dgm:pt>
    <dgm:pt modelId="{9CF38F3E-28EA-4379-94F2-6F885C98B21E}" type="pres">
      <dgm:prSet presAssocID="{F5E5E1D8-B9D5-45C9-970B-2A9ABE3FFD63}" presName="childComposite" presStyleCnt="0">
        <dgm:presLayoutVars>
          <dgm:chMax val="0"/>
          <dgm:chPref val="0"/>
        </dgm:presLayoutVars>
      </dgm:prSet>
      <dgm:spPr/>
    </dgm:pt>
    <dgm:pt modelId="{22993A74-5D0C-410A-8082-CDBBE61CAB07}" type="pres">
      <dgm:prSet presAssocID="{F5E5E1D8-B9D5-45C9-970B-2A9ABE3FFD63}" presName="ChildAccent" presStyleLbl="solidFgAcc1" presStyleIdx="5" presStyleCnt="8"/>
      <dgm:spPr/>
    </dgm:pt>
    <dgm:pt modelId="{EB0EACB9-CCAC-499D-8AC7-49E963555928}" type="pres">
      <dgm:prSet presAssocID="{F5E5E1D8-B9D5-45C9-970B-2A9ABE3FFD63}" presName="Child" presStyleLbl="revTx" presStyleIdx="7" presStyleCnt="10">
        <dgm:presLayoutVars>
          <dgm:chMax val="0"/>
          <dgm:chPref val="0"/>
          <dgm:bulletEnabled val="1"/>
        </dgm:presLayoutVars>
      </dgm:prSet>
      <dgm:spPr/>
    </dgm:pt>
    <dgm:pt modelId="{C5C2E75E-F5F1-44BA-BDB5-EE8E9D2100FC}" type="pres">
      <dgm:prSet presAssocID="{471D82D7-FF69-44A2-9229-525FDC2EEEFB}" presName="childComposite" presStyleCnt="0">
        <dgm:presLayoutVars>
          <dgm:chMax val="0"/>
          <dgm:chPref val="0"/>
        </dgm:presLayoutVars>
      </dgm:prSet>
      <dgm:spPr/>
    </dgm:pt>
    <dgm:pt modelId="{AF0A2CA3-2B0A-4B0D-BDDE-2D097623A294}" type="pres">
      <dgm:prSet presAssocID="{471D82D7-FF69-44A2-9229-525FDC2EEEFB}" presName="ChildAccent" presStyleLbl="solidFgAcc1" presStyleIdx="6" presStyleCnt="8"/>
      <dgm:spPr/>
    </dgm:pt>
    <dgm:pt modelId="{AF82BC58-D078-474D-B679-3D5E104A1194}" type="pres">
      <dgm:prSet presAssocID="{471D82D7-FF69-44A2-9229-525FDC2EEEFB}" presName="Child" presStyleLbl="revTx" presStyleIdx="8" presStyleCnt="10">
        <dgm:presLayoutVars>
          <dgm:chMax val="0"/>
          <dgm:chPref val="0"/>
          <dgm:bulletEnabled val="1"/>
        </dgm:presLayoutVars>
      </dgm:prSet>
      <dgm:spPr/>
    </dgm:pt>
    <dgm:pt modelId="{72B21B77-8D40-4F38-936B-FA78E2A95E28}" type="pres">
      <dgm:prSet presAssocID="{01E45449-84BE-4438-A8A5-2AF3E8313F8B}" presName="childComposite" presStyleCnt="0">
        <dgm:presLayoutVars>
          <dgm:chMax val="0"/>
          <dgm:chPref val="0"/>
        </dgm:presLayoutVars>
      </dgm:prSet>
      <dgm:spPr/>
    </dgm:pt>
    <dgm:pt modelId="{35551946-52FD-4AC0-9FB6-16AF9620A689}" type="pres">
      <dgm:prSet presAssocID="{01E45449-84BE-4438-A8A5-2AF3E8313F8B}" presName="ChildAccent" presStyleLbl="solidFgAcc1" presStyleIdx="7" presStyleCnt="8"/>
      <dgm:spPr/>
    </dgm:pt>
    <dgm:pt modelId="{C7EF7690-F8B2-46B0-A7EF-0713C4EA1BDF}" type="pres">
      <dgm:prSet presAssocID="{01E45449-84BE-4438-A8A5-2AF3E8313F8B}" presName="Child" presStyleLbl="revTx" presStyleIdx="9" presStyleCnt="10">
        <dgm:presLayoutVars>
          <dgm:chMax val="0"/>
          <dgm:chPref val="0"/>
          <dgm:bulletEnabled val="1"/>
        </dgm:presLayoutVars>
      </dgm:prSet>
      <dgm:spPr/>
    </dgm:pt>
  </dgm:ptLst>
  <dgm:cxnLst>
    <dgm:cxn modelId="{D6D48F00-6FEB-459B-82FD-2DACC07AF819}" type="presOf" srcId="{326D679D-F339-4742-9728-C522E157F73B}" destId="{E9C2159D-D855-492C-A491-94688F627ADE}" srcOrd="0" destOrd="0" presId="urn:microsoft.com/office/officeart/2008/layout/SquareAccentList"/>
    <dgm:cxn modelId="{88654D05-2B9D-4358-8AB0-08E376F91956}" type="presOf" srcId="{F5E5E1D8-B9D5-45C9-970B-2A9ABE3FFD63}" destId="{EB0EACB9-CCAC-499D-8AC7-49E963555928}" srcOrd="0" destOrd="0" presId="urn:microsoft.com/office/officeart/2008/layout/SquareAccentList"/>
    <dgm:cxn modelId="{CE8E000E-3D07-4096-A927-FAF6219BCC4B}" srcId="{61F832C4-F0C0-4150-BF63-774FFCCC7355}" destId="{471D82D7-FF69-44A2-9229-525FDC2EEEFB}" srcOrd="2" destOrd="0" parTransId="{016E74CE-E4F0-4ECB-A3A3-03CE96EF3623}" sibTransId="{9993CCB8-BE3B-46AB-9732-EB3F5C5F343E}"/>
    <dgm:cxn modelId="{56129D2D-0626-4D82-AA22-9078B5BB7EA8}" type="presOf" srcId="{01E45449-84BE-4438-A8A5-2AF3E8313F8B}" destId="{C7EF7690-F8B2-46B0-A7EF-0713C4EA1BDF}" srcOrd="0" destOrd="0" presId="urn:microsoft.com/office/officeart/2008/layout/SquareAccentList"/>
    <dgm:cxn modelId="{F54FE330-97DC-4333-9509-5113D56AFE64}" srcId="{B888039B-6A9D-4FF2-948C-2C48013DEAF4}" destId="{A9271240-6E16-4CD2-9AA4-4F8EA60C1EC1}" srcOrd="1" destOrd="0" parTransId="{B0F465F2-EC28-4C0C-9642-46706C01966F}" sibTransId="{D061432D-D34F-4204-9BD6-06B390E1A7B2}"/>
    <dgm:cxn modelId="{A1593131-C559-48AC-B601-59131DA81C58}" srcId="{B888039B-6A9D-4FF2-948C-2C48013DEAF4}" destId="{303E9BC0-CD51-47E0-9176-EE06E98149DC}" srcOrd="2" destOrd="0" parTransId="{A41BF940-2F99-418B-B39F-0FE28526FCC1}" sibTransId="{B7443554-C8A6-4369-BD9B-A6029676DB1B}"/>
    <dgm:cxn modelId="{C60B3533-9725-4FEB-BCFA-164458BB1664}" srcId="{B888039B-6A9D-4FF2-948C-2C48013DEAF4}" destId="{326D679D-F339-4742-9728-C522E157F73B}" srcOrd="0" destOrd="0" parTransId="{40D92B27-F7F6-472C-A741-4EA9F690A04B}" sibTransId="{85833E7F-D418-46D9-BF35-15A512A6AAC3}"/>
    <dgm:cxn modelId="{B2F56B62-B091-46FE-A021-637F842E9A1E}" type="presOf" srcId="{DD932416-2987-4B47-88C6-337F98856D29}" destId="{124D0893-7511-4344-ADFD-6B6F20825446}" srcOrd="0" destOrd="0" presId="urn:microsoft.com/office/officeart/2008/layout/SquareAccentList"/>
    <dgm:cxn modelId="{FB1C1D45-4501-4403-A80C-346D8352E566}" srcId="{61F832C4-F0C0-4150-BF63-774FFCCC7355}" destId="{F5E5E1D8-B9D5-45C9-970B-2A9ABE3FFD63}" srcOrd="1" destOrd="0" parTransId="{B32F56B0-F3B8-40E8-B547-72520A9E489B}" sibTransId="{0536B1DC-8585-40F5-8CED-0B32F7E7976E}"/>
    <dgm:cxn modelId="{DBBF7548-D9FE-403D-B2B3-D52A5E8581AC}" srcId="{B888039B-6A9D-4FF2-948C-2C48013DEAF4}" destId="{0A3DFF57-CC8A-4620-AB2C-B7BC4AB91EF7}" srcOrd="3" destOrd="0" parTransId="{7BB1D176-8A3C-4A7D-9F48-21AFFF430412}" sibTransId="{216BF07B-B0EA-4E14-87F9-D4E2ECC0DDBB}"/>
    <dgm:cxn modelId="{B6DE174B-375C-419E-9F81-181508C96344}" type="presOf" srcId="{A9271240-6E16-4CD2-9AA4-4F8EA60C1EC1}" destId="{B5715BB8-1FFF-4D80-8921-0FB6C7D07A0E}" srcOrd="0" destOrd="0" presId="urn:microsoft.com/office/officeart/2008/layout/SquareAccentList"/>
    <dgm:cxn modelId="{A1752578-855E-449C-8C0C-CEF6EBB16094}" srcId="{61F832C4-F0C0-4150-BF63-774FFCCC7355}" destId="{DD932416-2987-4B47-88C6-337F98856D29}" srcOrd="0" destOrd="0" parTransId="{A87A53F5-9C47-416A-AB8B-963824BB5A88}" sibTransId="{392B7C47-3B69-4356-8977-5F25EBC4C1A2}"/>
    <dgm:cxn modelId="{49CDEF87-969F-4B0E-833E-E42D4EF9E46B}" type="presOf" srcId="{B888039B-6A9D-4FF2-948C-2C48013DEAF4}" destId="{A9AA6AB7-2607-4BFA-B9AC-F5C17B048A94}" srcOrd="0" destOrd="0" presId="urn:microsoft.com/office/officeart/2008/layout/SquareAccentList"/>
    <dgm:cxn modelId="{22DDB19D-701D-495A-BD37-70280F789015}" srcId="{EF7614CF-B6ED-4AB9-AEA9-8B5C886A02BA}" destId="{61F832C4-F0C0-4150-BF63-774FFCCC7355}" srcOrd="1" destOrd="0" parTransId="{0D47C5CD-4A5D-4C85-8057-A7D84D011A75}" sibTransId="{69A84587-9BCF-4544-8700-126DDA3E93CE}"/>
    <dgm:cxn modelId="{CE88439E-4DED-4C14-A02B-D9A23EBA14D9}" type="presOf" srcId="{EF7614CF-B6ED-4AB9-AEA9-8B5C886A02BA}" destId="{E9417CA7-BD6A-400B-AB21-32F80805DDA0}" srcOrd="0" destOrd="0" presId="urn:microsoft.com/office/officeart/2008/layout/SquareAccentList"/>
    <dgm:cxn modelId="{B291BBA5-7167-476B-B996-118B9918ED03}" type="presOf" srcId="{61F832C4-F0C0-4150-BF63-774FFCCC7355}" destId="{35FEAF38-1519-46B0-8347-E44ED005E31B}" srcOrd="0" destOrd="0" presId="urn:microsoft.com/office/officeart/2008/layout/SquareAccentList"/>
    <dgm:cxn modelId="{91BFCFC2-E85F-4C0F-8498-9E90326EE6C9}" type="presOf" srcId="{303E9BC0-CD51-47E0-9176-EE06E98149DC}" destId="{0AFD016A-9A2A-4BB3-BE2D-934D3FF202A8}" srcOrd="0" destOrd="0" presId="urn:microsoft.com/office/officeart/2008/layout/SquareAccentList"/>
    <dgm:cxn modelId="{C79B25C7-56AC-4FB1-B2C0-B1057AF22954}" srcId="{EF7614CF-B6ED-4AB9-AEA9-8B5C886A02BA}" destId="{B888039B-6A9D-4FF2-948C-2C48013DEAF4}" srcOrd="0" destOrd="0" parTransId="{8B3E165B-E37D-4C0B-B6E5-AD374317D506}" sibTransId="{9CDCC7B9-9478-4EF4-8876-EED0DAB04229}"/>
    <dgm:cxn modelId="{998D5ADB-9B1E-4DE4-82D4-302F98CB1478}" type="presOf" srcId="{471D82D7-FF69-44A2-9229-525FDC2EEEFB}" destId="{AF82BC58-D078-474D-B679-3D5E104A1194}" srcOrd="0" destOrd="0" presId="urn:microsoft.com/office/officeart/2008/layout/SquareAccentList"/>
    <dgm:cxn modelId="{67189FEA-D67D-4BC1-A06B-71869F7EB371}" type="presOf" srcId="{0A3DFF57-CC8A-4620-AB2C-B7BC4AB91EF7}" destId="{012D063E-CDB4-4E0F-9521-739C287C8857}" srcOrd="0" destOrd="0" presId="urn:microsoft.com/office/officeart/2008/layout/SquareAccentList"/>
    <dgm:cxn modelId="{0827E6FD-D66B-4336-851B-9F669E7C4A54}" srcId="{61F832C4-F0C0-4150-BF63-774FFCCC7355}" destId="{01E45449-84BE-4438-A8A5-2AF3E8313F8B}" srcOrd="3" destOrd="0" parTransId="{AC3D3BDE-1407-424D-BEED-7ED237FA9EC0}" sibTransId="{2FB6E361-BE08-47A6-96DA-03BAE7BC8D28}"/>
    <dgm:cxn modelId="{DB7C51E6-1B0F-4A54-ABC9-2B7C17F28DC4}" type="presParOf" srcId="{E9417CA7-BD6A-400B-AB21-32F80805DDA0}" destId="{B17E7E1A-580D-42CF-A13F-F9B3204C79D0}" srcOrd="0" destOrd="0" presId="urn:microsoft.com/office/officeart/2008/layout/SquareAccentList"/>
    <dgm:cxn modelId="{2B127B70-5C91-4A89-A159-685D85F962EF}" type="presParOf" srcId="{B17E7E1A-580D-42CF-A13F-F9B3204C79D0}" destId="{2AD86188-CE38-4AB5-8372-62EC27478FA7}" srcOrd="0" destOrd="0" presId="urn:microsoft.com/office/officeart/2008/layout/SquareAccentList"/>
    <dgm:cxn modelId="{D1ACDDB4-9E42-431E-A428-6BD3B4D2997D}" type="presParOf" srcId="{2AD86188-CE38-4AB5-8372-62EC27478FA7}" destId="{7E2368F3-651F-40A3-881A-AA20E74CB69B}" srcOrd="0" destOrd="0" presId="urn:microsoft.com/office/officeart/2008/layout/SquareAccentList"/>
    <dgm:cxn modelId="{FD247493-F818-43BA-B673-FB16998A6FC8}" type="presParOf" srcId="{2AD86188-CE38-4AB5-8372-62EC27478FA7}" destId="{1551C0A4-0118-4E5D-894D-95239A411939}" srcOrd="1" destOrd="0" presId="urn:microsoft.com/office/officeart/2008/layout/SquareAccentList"/>
    <dgm:cxn modelId="{EE0559CE-0FD3-46A9-91A4-91D14083B59D}" type="presParOf" srcId="{2AD86188-CE38-4AB5-8372-62EC27478FA7}" destId="{A9AA6AB7-2607-4BFA-B9AC-F5C17B048A94}" srcOrd="2" destOrd="0" presId="urn:microsoft.com/office/officeart/2008/layout/SquareAccentList"/>
    <dgm:cxn modelId="{B8515758-E019-4C22-830E-8FF7EF97208C}" type="presParOf" srcId="{B17E7E1A-580D-42CF-A13F-F9B3204C79D0}" destId="{4D81EC0B-F9A4-498C-9420-49E056498555}" srcOrd="1" destOrd="0" presId="urn:microsoft.com/office/officeart/2008/layout/SquareAccentList"/>
    <dgm:cxn modelId="{7792DC20-3685-469D-9EEA-BDF003290BFB}" type="presParOf" srcId="{4D81EC0B-F9A4-498C-9420-49E056498555}" destId="{202EB808-F5EE-4580-8093-7FA1CAD0AC3F}" srcOrd="0" destOrd="0" presId="urn:microsoft.com/office/officeart/2008/layout/SquareAccentList"/>
    <dgm:cxn modelId="{938EF6CC-9332-4CB6-872B-D06DF40C581F}" type="presParOf" srcId="{202EB808-F5EE-4580-8093-7FA1CAD0AC3F}" destId="{062F0C29-40B5-4D52-BAC5-B3DF8962E2BB}" srcOrd="0" destOrd="0" presId="urn:microsoft.com/office/officeart/2008/layout/SquareAccentList"/>
    <dgm:cxn modelId="{24C60028-8F70-4967-BA17-1FA2F6B43A81}" type="presParOf" srcId="{202EB808-F5EE-4580-8093-7FA1CAD0AC3F}" destId="{E9C2159D-D855-492C-A491-94688F627ADE}" srcOrd="1" destOrd="0" presId="urn:microsoft.com/office/officeart/2008/layout/SquareAccentList"/>
    <dgm:cxn modelId="{A9F57248-B9F6-482A-9AC3-4EE348FE5E6B}" type="presParOf" srcId="{4D81EC0B-F9A4-498C-9420-49E056498555}" destId="{157FD6BE-F99D-4B4F-8EDB-3A4277581C25}" srcOrd="1" destOrd="0" presId="urn:microsoft.com/office/officeart/2008/layout/SquareAccentList"/>
    <dgm:cxn modelId="{9F716360-A409-4E9F-A6DE-1AC60530360F}" type="presParOf" srcId="{157FD6BE-F99D-4B4F-8EDB-3A4277581C25}" destId="{0D76E90F-64E8-4798-9116-F6F030C0B001}" srcOrd="0" destOrd="0" presId="urn:microsoft.com/office/officeart/2008/layout/SquareAccentList"/>
    <dgm:cxn modelId="{87F013F8-CE4F-4244-BA5B-55DB629E16EA}" type="presParOf" srcId="{157FD6BE-F99D-4B4F-8EDB-3A4277581C25}" destId="{B5715BB8-1FFF-4D80-8921-0FB6C7D07A0E}" srcOrd="1" destOrd="0" presId="urn:microsoft.com/office/officeart/2008/layout/SquareAccentList"/>
    <dgm:cxn modelId="{2168AD2B-8863-4DF1-8221-CD20CDBF9B17}" type="presParOf" srcId="{4D81EC0B-F9A4-498C-9420-49E056498555}" destId="{C410F7C2-DD1E-498B-9801-293579643A7E}" srcOrd="2" destOrd="0" presId="urn:microsoft.com/office/officeart/2008/layout/SquareAccentList"/>
    <dgm:cxn modelId="{42BCA390-845B-4109-B5C2-5F9CB602D02C}" type="presParOf" srcId="{C410F7C2-DD1E-498B-9801-293579643A7E}" destId="{A081A101-A3DB-42F8-AF67-9CB54DFB0CD3}" srcOrd="0" destOrd="0" presId="urn:microsoft.com/office/officeart/2008/layout/SquareAccentList"/>
    <dgm:cxn modelId="{72DC433B-F81F-4B70-9F9A-2422D4913083}" type="presParOf" srcId="{C410F7C2-DD1E-498B-9801-293579643A7E}" destId="{0AFD016A-9A2A-4BB3-BE2D-934D3FF202A8}" srcOrd="1" destOrd="0" presId="urn:microsoft.com/office/officeart/2008/layout/SquareAccentList"/>
    <dgm:cxn modelId="{7FF14633-E3D3-48C5-9959-489D381D79C4}" type="presParOf" srcId="{4D81EC0B-F9A4-498C-9420-49E056498555}" destId="{D51119F1-C5F8-43F3-93EB-E9E7E1789C2F}" srcOrd="3" destOrd="0" presId="urn:microsoft.com/office/officeart/2008/layout/SquareAccentList"/>
    <dgm:cxn modelId="{4C00BB00-B69E-4889-812D-1D6F59B8A420}" type="presParOf" srcId="{D51119F1-C5F8-43F3-93EB-E9E7E1789C2F}" destId="{F3C29168-E0D4-4675-BED4-1B6C9F95A5BC}" srcOrd="0" destOrd="0" presId="urn:microsoft.com/office/officeart/2008/layout/SquareAccentList"/>
    <dgm:cxn modelId="{01AE7E49-11E2-4AA4-B3CA-7AAF98A4CB7C}" type="presParOf" srcId="{D51119F1-C5F8-43F3-93EB-E9E7E1789C2F}" destId="{012D063E-CDB4-4E0F-9521-739C287C8857}" srcOrd="1" destOrd="0" presId="urn:microsoft.com/office/officeart/2008/layout/SquareAccentList"/>
    <dgm:cxn modelId="{D302EC3C-C1E3-4593-B2B0-70733BC59608}" type="presParOf" srcId="{E9417CA7-BD6A-400B-AB21-32F80805DDA0}" destId="{62CCC2F8-429B-4E05-A448-EED25A822CED}" srcOrd="1" destOrd="0" presId="urn:microsoft.com/office/officeart/2008/layout/SquareAccentList"/>
    <dgm:cxn modelId="{A8485472-63B7-4D1D-99A4-EDE6315F5202}" type="presParOf" srcId="{62CCC2F8-429B-4E05-A448-EED25A822CED}" destId="{52DB9C82-D989-4932-8957-AD56BA4E1EEE}" srcOrd="0" destOrd="0" presId="urn:microsoft.com/office/officeart/2008/layout/SquareAccentList"/>
    <dgm:cxn modelId="{AAA8B33D-4F9F-4F6C-A1CF-DA9969B60D0C}" type="presParOf" srcId="{52DB9C82-D989-4932-8957-AD56BA4E1EEE}" destId="{B62EB7DD-BEB3-48D5-97BD-23637D98E060}" srcOrd="0" destOrd="0" presId="urn:microsoft.com/office/officeart/2008/layout/SquareAccentList"/>
    <dgm:cxn modelId="{7ECE1513-E7A4-45F3-A21E-84E609F13E94}" type="presParOf" srcId="{52DB9C82-D989-4932-8957-AD56BA4E1EEE}" destId="{F5BEDB59-8ABA-45E7-8E77-B0087A2698C8}" srcOrd="1" destOrd="0" presId="urn:microsoft.com/office/officeart/2008/layout/SquareAccentList"/>
    <dgm:cxn modelId="{86C0CE0B-EA45-4D53-8D1F-465717D74675}" type="presParOf" srcId="{52DB9C82-D989-4932-8957-AD56BA4E1EEE}" destId="{35FEAF38-1519-46B0-8347-E44ED005E31B}" srcOrd="2" destOrd="0" presId="urn:microsoft.com/office/officeart/2008/layout/SquareAccentList"/>
    <dgm:cxn modelId="{55E40A2B-AB8B-4292-9066-8531F9A68BF2}" type="presParOf" srcId="{62CCC2F8-429B-4E05-A448-EED25A822CED}" destId="{D68A03CC-7530-4B6B-B43E-E6FE80FF167C}" srcOrd="1" destOrd="0" presId="urn:microsoft.com/office/officeart/2008/layout/SquareAccentList"/>
    <dgm:cxn modelId="{D188F83E-9A8F-4B1C-8C85-1EAC14A534A1}" type="presParOf" srcId="{D68A03CC-7530-4B6B-B43E-E6FE80FF167C}" destId="{D21BCE03-F384-4808-A3B5-62401737B395}" srcOrd="0" destOrd="0" presId="urn:microsoft.com/office/officeart/2008/layout/SquareAccentList"/>
    <dgm:cxn modelId="{5C4FD146-ED4E-45FD-AD53-33187D9E289B}" type="presParOf" srcId="{D21BCE03-F384-4808-A3B5-62401737B395}" destId="{E7701B4D-8541-42C6-A3F7-B19020FC1506}" srcOrd="0" destOrd="0" presId="urn:microsoft.com/office/officeart/2008/layout/SquareAccentList"/>
    <dgm:cxn modelId="{70B1A553-5BC2-47A1-BBA0-F38BCC5962D4}" type="presParOf" srcId="{D21BCE03-F384-4808-A3B5-62401737B395}" destId="{124D0893-7511-4344-ADFD-6B6F20825446}" srcOrd="1" destOrd="0" presId="urn:microsoft.com/office/officeart/2008/layout/SquareAccentList"/>
    <dgm:cxn modelId="{5FF538E7-3F86-4EDC-ABB9-BF2C5A839647}" type="presParOf" srcId="{D68A03CC-7530-4B6B-B43E-E6FE80FF167C}" destId="{9CF38F3E-28EA-4379-94F2-6F885C98B21E}" srcOrd="1" destOrd="0" presId="urn:microsoft.com/office/officeart/2008/layout/SquareAccentList"/>
    <dgm:cxn modelId="{519C2D53-3E81-48D2-B16B-8C42B8A517B0}" type="presParOf" srcId="{9CF38F3E-28EA-4379-94F2-6F885C98B21E}" destId="{22993A74-5D0C-410A-8082-CDBBE61CAB07}" srcOrd="0" destOrd="0" presId="urn:microsoft.com/office/officeart/2008/layout/SquareAccentList"/>
    <dgm:cxn modelId="{DA57ACA5-BF70-416B-B269-5623EB881AF7}" type="presParOf" srcId="{9CF38F3E-28EA-4379-94F2-6F885C98B21E}" destId="{EB0EACB9-CCAC-499D-8AC7-49E963555928}" srcOrd="1" destOrd="0" presId="urn:microsoft.com/office/officeart/2008/layout/SquareAccentList"/>
    <dgm:cxn modelId="{1622ABF2-12ED-4D68-B4C0-1BDC8F0C1762}" type="presParOf" srcId="{D68A03CC-7530-4B6B-B43E-E6FE80FF167C}" destId="{C5C2E75E-F5F1-44BA-BDB5-EE8E9D2100FC}" srcOrd="2" destOrd="0" presId="urn:microsoft.com/office/officeart/2008/layout/SquareAccentList"/>
    <dgm:cxn modelId="{8FE45F10-5532-46B1-A162-45A28D069D90}" type="presParOf" srcId="{C5C2E75E-F5F1-44BA-BDB5-EE8E9D2100FC}" destId="{AF0A2CA3-2B0A-4B0D-BDDE-2D097623A294}" srcOrd="0" destOrd="0" presId="urn:microsoft.com/office/officeart/2008/layout/SquareAccentList"/>
    <dgm:cxn modelId="{FF23A210-76A4-43C7-A209-1339EBC4BF40}" type="presParOf" srcId="{C5C2E75E-F5F1-44BA-BDB5-EE8E9D2100FC}" destId="{AF82BC58-D078-474D-B679-3D5E104A1194}" srcOrd="1" destOrd="0" presId="urn:microsoft.com/office/officeart/2008/layout/SquareAccentList"/>
    <dgm:cxn modelId="{88C20504-9F62-4F62-8E46-8686E10645E5}" type="presParOf" srcId="{D68A03CC-7530-4B6B-B43E-E6FE80FF167C}" destId="{72B21B77-8D40-4F38-936B-FA78E2A95E28}" srcOrd="3" destOrd="0" presId="urn:microsoft.com/office/officeart/2008/layout/SquareAccentList"/>
    <dgm:cxn modelId="{229AA5F5-DA89-46A3-B6D6-D4ED5BF07C13}" type="presParOf" srcId="{72B21B77-8D40-4F38-936B-FA78E2A95E28}" destId="{35551946-52FD-4AC0-9FB6-16AF9620A689}" srcOrd="0" destOrd="0" presId="urn:microsoft.com/office/officeart/2008/layout/SquareAccentList"/>
    <dgm:cxn modelId="{5E909F35-79C0-4C8B-AF29-B328697FF2B0}" type="presParOf" srcId="{72B21B77-8D40-4F38-936B-FA78E2A95E28}" destId="{C7EF7690-F8B2-46B0-A7EF-0713C4EA1BDF}"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DE7F3-2991-45B0-B4C4-499E65BCF8B6}" type="doc">
      <dgm:prSet loTypeId="urn:microsoft.com/office/officeart/2005/8/layout/chevron1" loCatId="process" qsTypeId="urn:microsoft.com/office/officeart/2005/8/quickstyle/simple1" qsCatId="simple" csTypeId="urn:microsoft.com/office/officeart/2005/8/colors/colorful1" csCatId="colorful" phldr="1"/>
      <dgm:spPr/>
    </dgm:pt>
    <dgm:pt modelId="{C0D3B81B-9EA3-4A69-A6C7-6AAFAC01570E}">
      <dgm:prSet phldrT="[Text]" custT="1"/>
      <dgm:spPr/>
      <dgm:t>
        <a:bodyPr/>
        <a:lstStyle/>
        <a:p>
          <a:r>
            <a:rPr lang="en-GB" sz="1600"/>
            <a:t>Performance data is collated from central systems</a:t>
          </a:r>
        </a:p>
      </dgm:t>
    </dgm:pt>
    <dgm:pt modelId="{73FFC323-D87B-477F-8A08-FD991E38E39C}" type="parTrans" cxnId="{EC5AB3DB-F833-41F1-925A-0BB76A70CD15}">
      <dgm:prSet/>
      <dgm:spPr/>
      <dgm:t>
        <a:bodyPr/>
        <a:lstStyle/>
        <a:p>
          <a:endParaRPr lang="en-GB" sz="1600"/>
        </a:p>
      </dgm:t>
    </dgm:pt>
    <dgm:pt modelId="{0694B905-BBCE-4E96-AD98-47366F220FBA}" type="sibTrans" cxnId="{EC5AB3DB-F833-41F1-925A-0BB76A70CD15}">
      <dgm:prSet/>
      <dgm:spPr/>
      <dgm:t>
        <a:bodyPr/>
        <a:lstStyle/>
        <a:p>
          <a:endParaRPr lang="en-GB" sz="1600"/>
        </a:p>
      </dgm:t>
    </dgm:pt>
    <dgm:pt modelId="{63B39295-479E-4A8C-8569-B8E14107C47E}">
      <dgm:prSet phldrT="[Text]" custT="1"/>
      <dgm:spPr/>
      <dgm:t>
        <a:bodyPr/>
        <a:lstStyle/>
        <a:p>
          <a:r>
            <a:rPr lang="en-GB" sz="1600"/>
            <a:t>This is analysed against a specific organisation’s obligations</a:t>
          </a:r>
        </a:p>
      </dgm:t>
    </dgm:pt>
    <dgm:pt modelId="{C5A9163D-5C30-45AE-93A7-7A36BCEF194F}" type="parTrans" cxnId="{7DE320A0-B564-447B-BBD7-482C57940A95}">
      <dgm:prSet/>
      <dgm:spPr/>
      <dgm:t>
        <a:bodyPr/>
        <a:lstStyle/>
        <a:p>
          <a:endParaRPr lang="en-GB" sz="1600"/>
        </a:p>
      </dgm:t>
    </dgm:pt>
    <dgm:pt modelId="{3F8C788C-6037-4133-8558-B44A49643005}" type="sibTrans" cxnId="{7DE320A0-B564-447B-BBD7-482C57940A95}">
      <dgm:prSet/>
      <dgm:spPr/>
      <dgm:t>
        <a:bodyPr/>
        <a:lstStyle/>
        <a:p>
          <a:endParaRPr lang="en-GB" sz="1600"/>
        </a:p>
      </dgm:t>
    </dgm:pt>
    <dgm:pt modelId="{4B877BDC-077F-4AB9-B020-1130DD3B65BD}">
      <dgm:prSet phldrT="[Text]" custT="1"/>
      <dgm:spPr/>
      <dgm:t>
        <a:bodyPr/>
        <a:lstStyle/>
        <a:p>
          <a:r>
            <a:rPr lang="en-GB" sz="1400"/>
            <a:t>Each area where an organisation does not meet their obligation is scored</a:t>
          </a:r>
        </a:p>
      </dgm:t>
    </dgm:pt>
    <dgm:pt modelId="{D82AE4B3-0A02-429F-9D5F-80F821AA405F}" type="parTrans" cxnId="{DA605685-9B30-4193-ADE8-AF43F3FC7466}">
      <dgm:prSet/>
      <dgm:spPr/>
      <dgm:t>
        <a:bodyPr/>
        <a:lstStyle/>
        <a:p>
          <a:endParaRPr lang="en-GB" sz="1600"/>
        </a:p>
      </dgm:t>
    </dgm:pt>
    <dgm:pt modelId="{04B025B1-4A77-44A0-930B-46A5ADB8DBF1}" type="sibTrans" cxnId="{DA605685-9B30-4193-ADE8-AF43F3FC7466}">
      <dgm:prSet/>
      <dgm:spPr/>
      <dgm:t>
        <a:bodyPr/>
        <a:lstStyle/>
        <a:p>
          <a:endParaRPr lang="en-GB" sz="1600"/>
        </a:p>
      </dgm:t>
    </dgm:pt>
    <dgm:pt modelId="{B7B685A2-D809-4FAB-8F57-B692A620F753}" type="pres">
      <dgm:prSet presAssocID="{6ADDE7F3-2991-45B0-B4C4-499E65BCF8B6}" presName="Name0" presStyleCnt="0">
        <dgm:presLayoutVars>
          <dgm:dir/>
          <dgm:animLvl val="lvl"/>
          <dgm:resizeHandles val="exact"/>
        </dgm:presLayoutVars>
      </dgm:prSet>
      <dgm:spPr/>
    </dgm:pt>
    <dgm:pt modelId="{D5B438C4-EDDC-4298-81B0-A61702EE69E1}" type="pres">
      <dgm:prSet presAssocID="{C0D3B81B-9EA3-4A69-A6C7-6AAFAC01570E}" presName="parTxOnly" presStyleLbl="node1" presStyleIdx="0" presStyleCnt="3">
        <dgm:presLayoutVars>
          <dgm:chMax val="0"/>
          <dgm:chPref val="0"/>
          <dgm:bulletEnabled val="1"/>
        </dgm:presLayoutVars>
      </dgm:prSet>
      <dgm:spPr/>
    </dgm:pt>
    <dgm:pt modelId="{037A297E-F336-4E08-9C9E-7A231238E23E}" type="pres">
      <dgm:prSet presAssocID="{0694B905-BBCE-4E96-AD98-47366F220FBA}" presName="parTxOnlySpace" presStyleCnt="0"/>
      <dgm:spPr/>
    </dgm:pt>
    <dgm:pt modelId="{B0619478-9770-47A9-9FDF-419967A1AC0D}" type="pres">
      <dgm:prSet presAssocID="{63B39295-479E-4A8C-8569-B8E14107C47E}" presName="parTxOnly" presStyleLbl="node1" presStyleIdx="1" presStyleCnt="3">
        <dgm:presLayoutVars>
          <dgm:chMax val="0"/>
          <dgm:chPref val="0"/>
          <dgm:bulletEnabled val="1"/>
        </dgm:presLayoutVars>
      </dgm:prSet>
      <dgm:spPr/>
    </dgm:pt>
    <dgm:pt modelId="{DAA0090E-BF87-4EFA-8FC4-E98F63361D25}" type="pres">
      <dgm:prSet presAssocID="{3F8C788C-6037-4133-8558-B44A49643005}" presName="parTxOnlySpace" presStyleCnt="0"/>
      <dgm:spPr/>
    </dgm:pt>
    <dgm:pt modelId="{65C6DB3A-3611-4F51-A117-B9D2BE8DA223}" type="pres">
      <dgm:prSet presAssocID="{4B877BDC-077F-4AB9-B020-1130DD3B65BD}" presName="parTxOnly" presStyleLbl="node1" presStyleIdx="2" presStyleCnt="3">
        <dgm:presLayoutVars>
          <dgm:chMax val="0"/>
          <dgm:chPref val="0"/>
          <dgm:bulletEnabled val="1"/>
        </dgm:presLayoutVars>
      </dgm:prSet>
      <dgm:spPr/>
    </dgm:pt>
  </dgm:ptLst>
  <dgm:cxnLst>
    <dgm:cxn modelId="{6612CC17-9E8D-472A-9CCA-11A197FFCE70}" type="presOf" srcId="{4B877BDC-077F-4AB9-B020-1130DD3B65BD}" destId="{65C6DB3A-3611-4F51-A117-B9D2BE8DA223}" srcOrd="0" destOrd="0" presId="urn:microsoft.com/office/officeart/2005/8/layout/chevron1"/>
    <dgm:cxn modelId="{DA605685-9B30-4193-ADE8-AF43F3FC7466}" srcId="{6ADDE7F3-2991-45B0-B4C4-499E65BCF8B6}" destId="{4B877BDC-077F-4AB9-B020-1130DD3B65BD}" srcOrd="2" destOrd="0" parTransId="{D82AE4B3-0A02-429F-9D5F-80F821AA405F}" sibTransId="{04B025B1-4A77-44A0-930B-46A5ADB8DBF1}"/>
    <dgm:cxn modelId="{8058F489-958B-42A6-B76C-9D05434595C6}" type="presOf" srcId="{63B39295-479E-4A8C-8569-B8E14107C47E}" destId="{B0619478-9770-47A9-9FDF-419967A1AC0D}" srcOrd="0" destOrd="0" presId="urn:microsoft.com/office/officeart/2005/8/layout/chevron1"/>
    <dgm:cxn modelId="{7DE320A0-B564-447B-BBD7-482C57940A95}" srcId="{6ADDE7F3-2991-45B0-B4C4-499E65BCF8B6}" destId="{63B39295-479E-4A8C-8569-B8E14107C47E}" srcOrd="1" destOrd="0" parTransId="{C5A9163D-5C30-45AE-93A7-7A36BCEF194F}" sibTransId="{3F8C788C-6037-4133-8558-B44A49643005}"/>
    <dgm:cxn modelId="{5C6B00D2-98AC-496F-BD30-E506B9C6F970}" type="presOf" srcId="{6ADDE7F3-2991-45B0-B4C4-499E65BCF8B6}" destId="{B7B685A2-D809-4FAB-8F57-B692A620F753}" srcOrd="0" destOrd="0" presId="urn:microsoft.com/office/officeart/2005/8/layout/chevron1"/>
    <dgm:cxn modelId="{EC5AB3DB-F833-41F1-925A-0BB76A70CD15}" srcId="{6ADDE7F3-2991-45B0-B4C4-499E65BCF8B6}" destId="{C0D3B81B-9EA3-4A69-A6C7-6AAFAC01570E}" srcOrd="0" destOrd="0" parTransId="{73FFC323-D87B-477F-8A08-FD991E38E39C}" sibTransId="{0694B905-BBCE-4E96-AD98-47366F220FBA}"/>
    <dgm:cxn modelId="{5E0CE9DD-138F-46B8-96C3-DE9230E5B076}" type="presOf" srcId="{C0D3B81B-9EA3-4A69-A6C7-6AAFAC01570E}" destId="{D5B438C4-EDDC-4298-81B0-A61702EE69E1}" srcOrd="0" destOrd="0" presId="urn:microsoft.com/office/officeart/2005/8/layout/chevron1"/>
    <dgm:cxn modelId="{C85030FE-F44B-4678-AFCE-A9A4D9662024}" type="presParOf" srcId="{B7B685A2-D809-4FAB-8F57-B692A620F753}" destId="{D5B438C4-EDDC-4298-81B0-A61702EE69E1}" srcOrd="0" destOrd="0" presId="urn:microsoft.com/office/officeart/2005/8/layout/chevron1"/>
    <dgm:cxn modelId="{CE562D72-0AA7-4EB6-8EC6-D343A397ABAF}" type="presParOf" srcId="{B7B685A2-D809-4FAB-8F57-B692A620F753}" destId="{037A297E-F336-4E08-9C9E-7A231238E23E}" srcOrd="1" destOrd="0" presId="urn:microsoft.com/office/officeart/2005/8/layout/chevron1"/>
    <dgm:cxn modelId="{72ADE050-6E60-4263-9368-6521CBD346B4}" type="presParOf" srcId="{B7B685A2-D809-4FAB-8F57-B692A620F753}" destId="{B0619478-9770-47A9-9FDF-419967A1AC0D}" srcOrd="2" destOrd="0" presId="urn:microsoft.com/office/officeart/2005/8/layout/chevron1"/>
    <dgm:cxn modelId="{7BD2333A-63BF-4F88-9D6C-DC1CCB286E88}" type="presParOf" srcId="{B7B685A2-D809-4FAB-8F57-B692A620F753}" destId="{DAA0090E-BF87-4EFA-8FC4-E98F63361D25}" srcOrd="3" destOrd="0" presId="urn:microsoft.com/office/officeart/2005/8/layout/chevron1"/>
    <dgm:cxn modelId="{73F5936D-CEE2-41A6-8EF5-55DEB0B07C03}" type="presParOf" srcId="{B7B685A2-D809-4FAB-8F57-B692A620F753}" destId="{65C6DB3A-3611-4F51-A117-B9D2BE8DA22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22C41-E71F-4EB2-ACD5-84F44F7E54D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7C390E44-3E56-4AB7-A12F-26C80EB04A7C}">
      <dgm:prSet phldrT="[Text]" custT="1"/>
      <dgm:spPr/>
      <dgm:t>
        <a:bodyPr/>
        <a:lstStyle/>
        <a:p>
          <a:r>
            <a:rPr lang="en-GB" sz="1200"/>
            <a:t>Read and understand the register to get a detailed understanding of the areas of focus Assurances for REC Performance</a:t>
          </a:r>
        </a:p>
      </dgm:t>
    </dgm:pt>
    <dgm:pt modelId="{AF8A71AB-796C-430A-B363-DD3CEB8D082C}" type="parTrans" cxnId="{6043299B-D6AE-462C-8975-D74FB8525608}">
      <dgm:prSet/>
      <dgm:spPr/>
      <dgm:t>
        <a:bodyPr/>
        <a:lstStyle/>
        <a:p>
          <a:endParaRPr lang="en-GB"/>
        </a:p>
      </dgm:t>
    </dgm:pt>
    <dgm:pt modelId="{280AA929-C61D-4833-8CAC-9456040040D1}" type="sibTrans" cxnId="{6043299B-D6AE-462C-8975-D74FB8525608}">
      <dgm:prSet/>
      <dgm:spPr/>
      <dgm:t>
        <a:bodyPr/>
        <a:lstStyle/>
        <a:p>
          <a:endParaRPr lang="en-GB"/>
        </a:p>
      </dgm:t>
    </dgm:pt>
    <dgm:pt modelId="{FB6DC5ED-C1CD-4FDF-9F15-1717459C4394}">
      <dgm:prSet phldrT="[Text]" custT="1"/>
      <dgm:spPr/>
      <dgm:t>
        <a:bodyPr/>
        <a:lstStyle/>
        <a:p>
          <a:r>
            <a:rPr lang="en-GB" sz="1200"/>
            <a:t>Suggest new risks, or updates to existing ones to make them better</a:t>
          </a:r>
        </a:p>
      </dgm:t>
    </dgm:pt>
    <dgm:pt modelId="{53EC4D3F-E52F-4A8B-AC39-47BE94E7D451}" type="parTrans" cxnId="{07230F23-F7AB-471E-B214-1A258D563E94}">
      <dgm:prSet/>
      <dgm:spPr/>
      <dgm:t>
        <a:bodyPr/>
        <a:lstStyle/>
        <a:p>
          <a:endParaRPr lang="en-GB"/>
        </a:p>
      </dgm:t>
    </dgm:pt>
    <dgm:pt modelId="{86ED5087-02CB-4FD5-A168-59AE2FDFC6A0}" type="sibTrans" cxnId="{07230F23-F7AB-471E-B214-1A258D563E94}">
      <dgm:prSet/>
      <dgm:spPr/>
      <dgm:t>
        <a:bodyPr/>
        <a:lstStyle/>
        <a:p>
          <a:endParaRPr lang="en-GB"/>
        </a:p>
      </dgm:t>
    </dgm:pt>
    <dgm:pt modelId="{EE3C83DD-83BC-454F-92CB-1FFCB595A73D}">
      <dgm:prSet phldrT="[Text]" custT="1"/>
      <dgm:spPr/>
      <dgm:t>
        <a:bodyPr/>
        <a:lstStyle/>
        <a:p>
          <a:r>
            <a:rPr lang="en-GB" sz="1200"/>
            <a:t>Understand which risks relate to customer vulnerability or the effectiveness of retail markets</a:t>
          </a:r>
        </a:p>
      </dgm:t>
    </dgm:pt>
    <dgm:pt modelId="{90C0E47B-E797-42F9-AA7F-AC12FD68AC14}" type="parTrans" cxnId="{65EB9DEF-4CB8-4108-9C89-062E8DB34BDB}">
      <dgm:prSet/>
      <dgm:spPr/>
      <dgm:t>
        <a:bodyPr/>
        <a:lstStyle/>
        <a:p>
          <a:endParaRPr lang="en-GB"/>
        </a:p>
      </dgm:t>
    </dgm:pt>
    <dgm:pt modelId="{38C40DBF-3977-4B62-8202-D1DA0AE440EC}" type="sibTrans" cxnId="{65EB9DEF-4CB8-4108-9C89-062E8DB34BDB}">
      <dgm:prSet/>
      <dgm:spPr/>
      <dgm:t>
        <a:bodyPr/>
        <a:lstStyle/>
        <a:p>
          <a:endParaRPr lang="en-GB"/>
        </a:p>
      </dgm:t>
    </dgm:pt>
    <dgm:pt modelId="{A7CE788C-723F-4491-8FBF-7FBFBCE0CE29}">
      <dgm:prSet phldrT="[Text]" custT="1"/>
      <dgm:spPr/>
      <dgm:t>
        <a:bodyPr/>
        <a:lstStyle/>
        <a:p>
          <a:r>
            <a:rPr lang="en-GB" sz="1200"/>
            <a:t>Identify the obligations related to risks, as well as who is affected by each risk</a:t>
          </a:r>
        </a:p>
      </dgm:t>
    </dgm:pt>
    <dgm:pt modelId="{8C7928D1-1921-4808-A243-D48270F5E0E8}" type="parTrans" cxnId="{277DC6C0-B8F2-40B0-96A6-29515CF30209}">
      <dgm:prSet/>
      <dgm:spPr/>
      <dgm:t>
        <a:bodyPr/>
        <a:lstStyle/>
        <a:p>
          <a:endParaRPr lang="en-GB"/>
        </a:p>
      </dgm:t>
    </dgm:pt>
    <dgm:pt modelId="{7E7639D0-AC20-4D5C-81F6-74E62C98F044}" type="sibTrans" cxnId="{277DC6C0-B8F2-40B0-96A6-29515CF30209}">
      <dgm:prSet/>
      <dgm:spPr/>
      <dgm:t>
        <a:bodyPr/>
        <a:lstStyle/>
        <a:p>
          <a:endParaRPr lang="en-GB"/>
        </a:p>
      </dgm:t>
    </dgm:pt>
    <dgm:pt modelId="{17C31C51-3404-48FC-842D-362245A044F6}">
      <dgm:prSet phldrT="[Text]" custT="1"/>
      <dgm:spPr/>
      <dgm:t>
        <a:bodyPr/>
        <a:lstStyle/>
        <a:p>
          <a:r>
            <a:rPr lang="en-GB" sz="1200"/>
            <a:t>Recognise performance levels and minimum thresholds</a:t>
          </a:r>
        </a:p>
      </dgm:t>
    </dgm:pt>
    <dgm:pt modelId="{CF78079E-B366-43D3-B294-F41648AA00BE}" type="parTrans" cxnId="{D52EB9DF-FF3A-46E5-9D53-7540516460A4}">
      <dgm:prSet/>
      <dgm:spPr/>
      <dgm:t>
        <a:bodyPr/>
        <a:lstStyle/>
        <a:p>
          <a:endParaRPr lang="en-GB"/>
        </a:p>
      </dgm:t>
    </dgm:pt>
    <dgm:pt modelId="{1A637AF1-E4C2-45E8-8063-D4A549DC4DF9}" type="sibTrans" cxnId="{D52EB9DF-FF3A-46E5-9D53-7540516460A4}">
      <dgm:prSet/>
      <dgm:spPr/>
      <dgm:t>
        <a:bodyPr/>
        <a:lstStyle/>
        <a:p>
          <a:endParaRPr lang="en-GB"/>
        </a:p>
      </dgm:t>
    </dgm:pt>
    <dgm:pt modelId="{A8E28FF8-8464-41B5-AF3F-71CA25A78C18}" type="pres">
      <dgm:prSet presAssocID="{69022C41-E71F-4EB2-ACD5-84F44F7E54D6}" presName="outerComposite" presStyleCnt="0">
        <dgm:presLayoutVars>
          <dgm:chMax val="5"/>
          <dgm:dir/>
          <dgm:resizeHandles val="exact"/>
        </dgm:presLayoutVars>
      </dgm:prSet>
      <dgm:spPr/>
    </dgm:pt>
    <dgm:pt modelId="{8720A39B-C307-4E80-857A-27DCFC242D32}" type="pres">
      <dgm:prSet presAssocID="{69022C41-E71F-4EB2-ACD5-84F44F7E54D6}" presName="dummyMaxCanvas" presStyleCnt="0">
        <dgm:presLayoutVars/>
      </dgm:prSet>
      <dgm:spPr/>
    </dgm:pt>
    <dgm:pt modelId="{12A30F1E-250A-478B-A7BC-BE79203B5FC9}" type="pres">
      <dgm:prSet presAssocID="{69022C41-E71F-4EB2-ACD5-84F44F7E54D6}" presName="FiveNodes_1" presStyleLbl="node1" presStyleIdx="0" presStyleCnt="5">
        <dgm:presLayoutVars>
          <dgm:bulletEnabled val="1"/>
        </dgm:presLayoutVars>
      </dgm:prSet>
      <dgm:spPr/>
    </dgm:pt>
    <dgm:pt modelId="{D40AB0EB-2687-4117-AB6F-DFB63382F28F}" type="pres">
      <dgm:prSet presAssocID="{69022C41-E71F-4EB2-ACD5-84F44F7E54D6}" presName="FiveNodes_2" presStyleLbl="node1" presStyleIdx="1" presStyleCnt="5">
        <dgm:presLayoutVars>
          <dgm:bulletEnabled val="1"/>
        </dgm:presLayoutVars>
      </dgm:prSet>
      <dgm:spPr/>
    </dgm:pt>
    <dgm:pt modelId="{AD9D56AF-E6C6-459D-A77A-D162FBF2F7CB}" type="pres">
      <dgm:prSet presAssocID="{69022C41-E71F-4EB2-ACD5-84F44F7E54D6}" presName="FiveNodes_3" presStyleLbl="node1" presStyleIdx="2" presStyleCnt="5">
        <dgm:presLayoutVars>
          <dgm:bulletEnabled val="1"/>
        </dgm:presLayoutVars>
      </dgm:prSet>
      <dgm:spPr/>
    </dgm:pt>
    <dgm:pt modelId="{AE9BD9A1-015F-4335-8B66-0FC6DAB70C66}" type="pres">
      <dgm:prSet presAssocID="{69022C41-E71F-4EB2-ACD5-84F44F7E54D6}" presName="FiveNodes_4" presStyleLbl="node1" presStyleIdx="3" presStyleCnt="5">
        <dgm:presLayoutVars>
          <dgm:bulletEnabled val="1"/>
        </dgm:presLayoutVars>
      </dgm:prSet>
      <dgm:spPr/>
    </dgm:pt>
    <dgm:pt modelId="{AB94C37F-8C60-46AE-9F0C-EA5CD4095E3E}" type="pres">
      <dgm:prSet presAssocID="{69022C41-E71F-4EB2-ACD5-84F44F7E54D6}" presName="FiveNodes_5" presStyleLbl="node1" presStyleIdx="4" presStyleCnt="5">
        <dgm:presLayoutVars>
          <dgm:bulletEnabled val="1"/>
        </dgm:presLayoutVars>
      </dgm:prSet>
      <dgm:spPr/>
    </dgm:pt>
    <dgm:pt modelId="{C1A59A3C-6B76-4524-9CFF-D6F657846D63}" type="pres">
      <dgm:prSet presAssocID="{69022C41-E71F-4EB2-ACD5-84F44F7E54D6}" presName="FiveConn_1-2" presStyleLbl="fgAccFollowNode1" presStyleIdx="0" presStyleCnt="4">
        <dgm:presLayoutVars>
          <dgm:bulletEnabled val="1"/>
        </dgm:presLayoutVars>
      </dgm:prSet>
      <dgm:spPr/>
    </dgm:pt>
    <dgm:pt modelId="{7A609151-A3D9-4DC8-9C56-3D65F7F910DC}" type="pres">
      <dgm:prSet presAssocID="{69022C41-E71F-4EB2-ACD5-84F44F7E54D6}" presName="FiveConn_2-3" presStyleLbl="fgAccFollowNode1" presStyleIdx="1" presStyleCnt="4">
        <dgm:presLayoutVars>
          <dgm:bulletEnabled val="1"/>
        </dgm:presLayoutVars>
      </dgm:prSet>
      <dgm:spPr/>
    </dgm:pt>
    <dgm:pt modelId="{35F8514A-1B6C-4D25-9AA8-0CF014AC9F95}" type="pres">
      <dgm:prSet presAssocID="{69022C41-E71F-4EB2-ACD5-84F44F7E54D6}" presName="FiveConn_3-4" presStyleLbl="fgAccFollowNode1" presStyleIdx="2" presStyleCnt="4">
        <dgm:presLayoutVars>
          <dgm:bulletEnabled val="1"/>
        </dgm:presLayoutVars>
      </dgm:prSet>
      <dgm:spPr/>
    </dgm:pt>
    <dgm:pt modelId="{05B01423-0423-46D5-B54E-22F7EB909D27}" type="pres">
      <dgm:prSet presAssocID="{69022C41-E71F-4EB2-ACD5-84F44F7E54D6}" presName="FiveConn_4-5" presStyleLbl="fgAccFollowNode1" presStyleIdx="3" presStyleCnt="4">
        <dgm:presLayoutVars>
          <dgm:bulletEnabled val="1"/>
        </dgm:presLayoutVars>
      </dgm:prSet>
      <dgm:spPr/>
    </dgm:pt>
    <dgm:pt modelId="{B2464378-6F3A-4006-BE68-E84ED33D052C}" type="pres">
      <dgm:prSet presAssocID="{69022C41-E71F-4EB2-ACD5-84F44F7E54D6}" presName="FiveNodes_1_text" presStyleLbl="node1" presStyleIdx="4" presStyleCnt="5">
        <dgm:presLayoutVars>
          <dgm:bulletEnabled val="1"/>
        </dgm:presLayoutVars>
      </dgm:prSet>
      <dgm:spPr/>
    </dgm:pt>
    <dgm:pt modelId="{F6B62A99-C5F8-4712-83B9-090984E64B48}" type="pres">
      <dgm:prSet presAssocID="{69022C41-E71F-4EB2-ACD5-84F44F7E54D6}" presName="FiveNodes_2_text" presStyleLbl="node1" presStyleIdx="4" presStyleCnt="5">
        <dgm:presLayoutVars>
          <dgm:bulletEnabled val="1"/>
        </dgm:presLayoutVars>
      </dgm:prSet>
      <dgm:spPr/>
    </dgm:pt>
    <dgm:pt modelId="{3FB7FF3C-796C-456D-8504-A50394020D7E}" type="pres">
      <dgm:prSet presAssocID="{69022C41-E71F-4EB2-ACD5-84F44F7E54D6}" presName="FiveNodes_3_text" presStyleLbl="node1" presStyleIdx="4" presStyleCnt="5">
        <dgm:presLayoutVars>
          <dgm:bulletEnabled val="1"/>
        </dgm:presLayoutVars>
      </dgm:prSet>
      <dgm:spPr/>
    </dgm:pt>
    <dgm:pt modelId="{C2555AF9-2AC3-4C74-BBDF-13497450EF9B}" type="pres">
      <dgm:prSet presAssocID="{69022C41-E71F-4EB2-ACD5-84F44F7E54D6}" presName="FiveNodes_4_text" presStyleLbl="node1" presStyleIdx="4" presStyleCnt="5">
        <dgm:presLayoutVars>
          <dgm:bulletEnabled val="1"/>
        </dgm:presLayoutVars>
      </dgm:prSet>
      <dgm:spPr/>
    </dgm:pt>
    <dgm:pt modelId="{7DB6E603-60CC-4A3E-AC82-4A7BEE1FD74A}" type="pres">
      <dgm:prSet presAssocID="{69022C41-E71F-4EB2-ACD5-84F44F7E54D6}" presName="FiveNodes_5_text" presStyleLbl="node1" presStyleIdx="4" presStyleCnt="5">
        <dgm:presLayoutVars>
          <dgm:bulletEnabled val="1"/>
        </dgm:presLayoutVars>
      </dgm:prSet>
      <dgm:spPr/>
    </dgm:pt>
  </dgm:ptLst>
  <dgm:cxnLst>
    <dgm:cxn modelId="{26C78409-D875-47D1-93C3-D3A8FE9CCABE}" type="presOf" srcId="{EE3C83DD-83BC-454F-92CB-1FFCB595A73D}" destId="{3FB7FF3C-796C-456D-8504-A50394020D7E}" srcOrd="1" destOrd="0" presId="urn:microsoft.com/office/officeart/2005/8/layout/vProcess5"/>
    <dgm:cxn modelId="{539B730C-6D34-4D6B-A001-5066E567D68F}" type="presOf" srcId="{A7CE788C-723F-4491-8FBF-7FBFBCE0CE29}" destId="{AE9BD9A1-015F-4335-8B66-0FC6DAB70C66}" srcOrd="0" destOrd="0" presId="urn:microsoft.com/office/officeart/2005/8/layout/vProcess5"/>
    <dgm:cxn modelId="{A7E9301E-6DB6-40E4-AED4-F3A5800440B1}" type="presOf" srcId="{86ED5087-02CB-4FD5-A168-59AE2FDFC6A0}" destId="{7A609151-A3D9-4DC8-9C56-3D65F7F910DC}" srcOrd="0" destOrd="0" presId="urn:microsoft.com/office/officeart/2005/8/layout/vProcess5"/>
    <dgm:cxn modelId="{07230F23-F7AB-471E-B214-1A258D563E94}" srcId="{69022C41-E71F-4EB2-ACD5-84F44F7E54D6}" destId="{FB6DC5ED-C1CD-4FDF-9F15-1717459C4394}" srcOrd="1" destOrd="0" parTransId="{53EC4D3F-E52F-4A8B-AC39-47BE94E7D451}" sibTransId="{86ED5087-02CB-4FD5-A168-59AE2FDFC6A0}"/>
    <dgm:cxn modelId="{8801B047-5B14-4F9E-B01B-933F3E3DF8FA}" type="presOf" srcId="{7E7639D0-AC20-4D5C-81F6-74E62C98F044}" destId="{05B01423-0423-46D5-B54E-22F7EB909D27}" srcOrd="0" destOrd="0" presId="urn:microsoft.com/office/officeart/2005/8/layout/vProcess5"/>
    <dgm:cxn modelId="{2AA6BD49-3338-4172-BE16-F0CB72223D5E}" type="presOf" srcId="{280AA929-C61D-4833-8CAC-9456040040D1}" destId="{C1A59A3C-6B76-4524-9CFF-D6F657846D63}" srcOrd="0" destOrd="0" presId="urn:microsoft.com/office/officeart/2005/8/layout/vProcess5"/>
    <dgm:cxn modelId="{0AE73D7A-49BA-4E51-810B-A10A243C16C8}" type="presOf" srcId="{FB6DC5ED-C1CD-4FDF-9F15-1717459C4394}" destId="{D40AB0EB-2687-4117-AB6F-DFB63382F28F}" srcOrd="0" destOrd="0" presId="urn:microsoft.com/office/officeart/2005/8/layout/vProcess5"/>
    <dgm:cxn modelId="{9079688D-E4A5-4401-A7A8-790B02484738}" type="presOf" srcId="{17C31C51-3404-48FC-842D-362245A044F6}" destId="{7DB6E603-60CC-4A3E-AC82-4A7BEE1FD74A}" srcOrd="1" destOrd="0" presId="urn:microsoft.com/office/officeart/2005/8/layout/vProcess5"/>
    <dgm:cxn modelId="{7B70B294-3085-4CFA-AEB4-62E4C608E519}" type="presOf" srcId="{A7CE788C-723F-4491-8FBF-7FBFBCE0CE29}" destId="{C2555AF9-2AC3-4C74-BBDF-13497450EF9B}" srcOrd="1" destOrd="0" presId="urn:microsoft.com/office/officeart/2005/8/layout/vProcess5"/>
    <dgm:cxn modelId="{6043299B-D6AE-462C-8975-D74FB8525608}" srcId="{69022C41-E71F-4EB2-ACD5-84F44F7E54D6}" destId="{7C390E44-3E56-4AB7-A12F-26C80EB04A7C}" srcOrd="0" destOrd="0" parTransId="{AF8A71AB-796C-430A-B363-DD3CEB8D082C}" sibTransId="{280AA929-C61D-4833-8CAC-9456040040D1}"/>
    <dgm:cxn modelId="{CF95349C-293E-43C2-ABE3-48F8C0DA276F}" type="presOf" srcId="{69022C41-E71F-4EB2-ACD5-84F44F7E54D6}" destId="{A8E28FF8-8464-41B5-AF3F-71CA25A78C18}" srcOrd="0" destOrd="0" presId="urn:microsoft.com/office/officeart/2005/8/layout/vProcess5"/>
    <dgm:cxn modelId="{3885FCA8-701D-471C-A4BF-EB12EEA04BFA}" type="presOf" srcId="{17C31C51-3404-48FC-842D-362245A044F6}" destId="{AB94C37F-8C60-46AE-9F0C-EA5CD4095E3E}" srcOrd="0" destOrd="0" presId="urn:microsoft.com/office/officeart/2005/8/layout/vProcess5"/>
    <dgm:cxn modelId="{D05551AD-657A-4F0C-94B8-7F73428F0B69}" type="presOf" srcId="{38C40DBF-3977-4B62-8202-D1DA0AE440EC}" destId="{35F8514A-1B6C-4D25-9AA8-0CF014AC9F95}" srcOrd="0" destOrd="0" presId="urn:microsoft.com/office/officeart/2005/8/layout/vProcess5"/>
    <dgm:cxn modelId="{AC6968AF-C27B-4C68-9874-D677A3714497}" type="presOf" srcId="{FB6DC5ED-C1CD-4FDF-9F15-1717459C4394}" destId="{F6B62A99-C5F8-4712-83B9-090984E64B48}" srcOrd="1" destOrd="0" presId="urn:microsoft.com/office/officeart/2005/8/layout/vProcess5"/>
    <dgm:cxn modelId="{4EC72DBC-E26D-428B-B926-00407AEC08F1}" type="presOf" srcId="{7C390E44-3E56-4AB7-A12F-26C80EB04A7C}" destId="{B2464378-6F3A-4006-BE68-E84ED33D052C}" srcOrd="1" destOrd="0" presId="urn:microsoft.com/office/officeart/2005/8/layout/vProcess5"/>
    <dgm:cxn modelId="{277DC6C0-B8F2-40B0-96A6-29515CF30209}" srcId="{69022C41-E71F-4EB2-ACD5-84F44F7E54D6}" destId="{A7CE788C-723F-4491-8FBF-7FBFBCE0CE29}" srcOrd="3" destOrd="0" parTransId="{8C7928D1-1921-4808-A243-D48270F5E0E8}" sibTransId="{7E7639D0-AC20-4D5C-81F6-74E62C98F044}"/>
    <dgm:cxn modelId="{D52EB9DF-FF3A-46E5-9D53-7540516460A4}" srcId="{69022C41-E71F-4EB2-ACD5-84F44F7E54D6}" destId="{17C31C51-3404-48FC-842D-362245A044F6}" srcOrd="4" destOrd="0" parTransId="{CF78079E-B366-43D3-B294-F41648AA00BE}" sibTransId="{1A637AF1-E4C2-45E8-8063-D4A549DC4DF9}"/>
    <dgm:cxn modelId="{D95B56E4-82D1-42A7-8956-E9645966B4CE}" type="presOf" srcId="{7C390E44-3E56-4AB7-A12F-26C80EB04A7C}" destId="{12A30F1E-250A-478B-A7BC-BE79203B5FC9}" srcOrd="0" destOrd="0" presId="urn:microsoft.com/office/officeart/2005/8/layout/vProcess5"/>
    <dgm:cxn modelId="{65EB9DEF-4CB8-4108-9C89-062E8DB34BDB}" srcId="{69022C41-E71F-4EB2-ACD5-84F44F7E54D6}" destId="{EE3C83DD-83BC-454F-92CB-1FFCB595A73D}" srcOrd="2" destOrd="0" parTransId="{90C0E47B-E797-42F9-AA7F-AC12FD68AC14}" sibTransId="{38C40DBF-3977-4B62-8202-D1DA0AE440EC}"/>
    <dgm:cxn modelId="{79911DF2-A195-44A8-AEB5-5EC743595829}" type="presOf" srcId="{EE3C83DD-83BC-454F-92CB-1FFCB595A73D}" destId="{AD9D56AF-E6C6-459D-A77A-D162FBF2F7CB}" srcOrd="0" destOrd="0" presId="urn:microsoft.com/office/officeart/2005/8/layout/vProcess5"/>
    <dgm:cxn modelId="{927B17A6-C63C-4B38-85DA-D2999EEDF9FF}" type="presParOf" srcId="{A8E28FF8-8464-41B5-AF3F-71CA25A78C18}" destId="{8720A39B-C307-4E80-857A-27DCFC242D32}" srcOrd="0" destOrd="0" presId="urn:microsoft.com/office/officeart/2005/8/layout/vProcess5"/>
    <dgm:cxn modelId="{18AEBCC3-8701-49A4-8C4D-9969FE12559B}" type="presParOf" srcId="{A8E28FF8-8464-41B5-AF3F-71CA25A78C18}" destId="{12A30F1E-250A-478B-A7BC-BE79203B5FC9}" srcOrd="1" destOrd="0" presId="urn:microsoft.com/office/officeart/2005/8/layout/vProcess5"/>
    <dgm:cxn modelId="{84197085-3FDA-48C7-BE29-26E535890C55}" type="presParOf" srcId="{A8E28FF8-8464-41B5-AF3F-71CA25A78C18}" destId="{D40AB0EB-2687-4117-AB6F-DFB63382F28F}" srcOrd="2" destOrd="0" presId="urn:microsoft.com/office/officeart/2005/8/layout/vProcess5"/>
    <dgm:cxn modelId="{B7EEA512-DB32-446F-B7DF-0C28DC09BECC}" type="presParOf" srcId="{A8E28FF8-8464-41B5-AF3F-71CA25A78C18}" destId="{AD9D56AF-E6C6-459D-A77A-D162FBF2F7CB}" srcOrd="3" destOrd="0" presId="urn:microsoft.com/office/officeart/2005/8/layout/vProcess5"/>
    <dgm:cxn modelId="{A5F7DA2A-0413-4B65-89F4-558709A403BD}" type="presParOf" srcId="{A8E28FF8-8464-41B5-AF3F-71CA25A78C18}" destId="{AE9BD9A1-015F-4335-8B66-0FC6DAB70C66}" srcOrd="4" destOrd="0" presId="urn:microsoft.com/office/officeart/2005/8/layout/vProcess5"/>
    <dgm:cxn modelId="{B602CD85-DEE1-4A2E-83AF-E8F8A504074A}" type="presParOf" srcId="{A8E28FF8-8464-41B5-AF3F-71CA25A78C18}" destId="{AB94C37F-8C60-46AE-9F0C-EA5CD4095E3E}" srcOrd="5" destOrd="0" presId="urn:microsoft.com/office/officeart/2005/8/layout/vProcess5"/>
    <dgm:cxn modelId="{A3FC67F1-523D-464B-903C-0DEA097153E9}" type="presParOf" srcId="{A8E28FF8-8464-41B5-AF3F-71CA25A78C18}" destId="{C1A59A3C-6B76-4524-9CFF-D6F657846D63}" srcOrd="6" destOrd="0" presId="urn:microsoft.com/office/officeart/2005/8/layout/vProcess5"/>
    <dgm:cxn modelId="{1AE94633-7782-4BDD-A769-AA4A273237C9}" type="presParOf" srcId="{A8E28FF8-8464-41B5-AF3F-71CA25A78C18}" destId="{7A609151-A3D9-4DC8-9C56-3D65F7F910DC}" srcOrd="7" destOrd="0" presId="urn:microsoft.com/office/officeart/2005/8/layout/vProcess5"/>
    <dgm:cxn modelId="{68504292-2B17-46B8-B8C3-16207FB2F866}" type="presParOf" srcId="{A8E28FF8-8464-41B5-AF3F-71CA25A78C18}" destId="{35F8514A-1B6C-4D25-9AA8-0CF014AC9F95}" srcOrd="8" destOrd="0" presId="urn:microsoft.com/office/officeart/2005/8/layout/vProcess5"/>
    <dgm:cxn modelId="{2D2B6E2C-D12C-41BB-AA41-3CAF370A6D1B}" type="presParOf" srcId="{A8E28FF8-8464-41B5-AF3F-71CA25A78C18}" destId="{05B01423-0423-46D5-B54E-22F7EB909D27}" srcOrd="9" destOrd="0" presId="urn:microsoft.com/office/officeart/2005/8/layout/vProcess5"/>
    <dgm:cxn modelId="{60E7F534-28DC-421A-9A77-20B4EDCA2F9D}" type="presParOf" srcId="{A8E28FF8-8464-41B5-AF3F-71CA25A78C18}" destId="{B2464378-6F3A-4006-BE68-E84ED33D052C}" srcOrd="10" destOrd="0" presId="urn:microsoft.com/office/officeart/2005/8/layout/vProcess5"/>
    <dgm:cxn modelId="{1C8C7F92-3ECE-41DC-A8CC-A37436DF6BCA}" type="presParOf" srcId="{A8E28FF8-8464-41B5-AF3F-71CA25A78C18}" destId="{F6B62A99-C5F8-4712-83B9-090984E64B48}" srcOrd="11" destOrd="0" presId="urn:microsoft.com/office/officeart/2005/8/layout/vProcess5"/>
    <dgm:cxn modelId="{DB2707EF-5014-49D9-8CA8-78342051156C}" type="presParOf" srcId="{A8E28FF8-8464-41B5-AF3F-71CA25A78C18}" destId="{3FB7FF3C-796C-456D-8504-A50394020D7E}" srcOrd="12" destOrd="0" presId="urn:microsoft.com/office/officeart/2005/8/layout/vProcess5"/>
    <dgm:cxn modelId="{4EE6B996-358C-4F5C-8504-80EE2AE70292}" type="presParOf" srcId="{A8E28FF8-8464-41B5-AF3F-71CA25A78C18}" destId="{C2555AF9-2AC3-4C74-BBDF-13497450EF9B}" srcOrd="13" destOrd="0" presId="urn:microsoft.com/office/officeart/2005/8/layout/vProcess5"/>
    <dgm:cxn modelId="{F3466D7C-5CE5-42A3-B758-DC59954147B1}" type="presParOf" srcId="{A8E28FF8-8464-41B5-AF3F-71CA25A78C18}" destId="{7DB6E603-60CC-4A3E-AC82-4A7BEE1FD74A}"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84753-9FBA-41D4-BB2A-FB8264F542E5}"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GB"/>
        </a:p>
      </dgm:t>
    </dgm:pt>
    <dgm:pt modelId="{B7E5A131-679B-4D69-B721-883A71A2EDB8}">
      <dgm:prSet phldrT="[Text]"/>
      <dgm:spPr/>
      <dgm:t>
        <a:bodyPr/>
        <a:lstStyle/>
        <a:p>
          <a:r>
            <a:rPr lang="en-GB"/>
            <a:t>A prioritisation of risks at the start of the year</a:t>
          </a:r>
        </a:p>
      </dgm:t>
    </dgm:pt>
    <dgm:pt modelId="{9D1A5677-E6FB-4635-A86B-C90B619B031C}" type="parTrans" cxnId="{9334414B-E924-454D-81AA-78E63DB01DCC}">
      <dgm:prSet/>
      <dgm:spPr/>
      <dgm:t>
        <a:bodyPr/>
        <a:lstStyle/>
        <a:p>
          <a:endParaRPr lang="en-GB"/>
        </a:p>
      </dgm:t>
    </dgm:pt>
    <dgm:pt modelId="{1A606D78-826D-4FEB-9059-E765B4E2556B}" type="sibTrans" cxnId="{9334414B-E924-454D-81AA-78E63DB01DCC}">
      <dgm:prSet/>
      <dgm:spPr/>
      <dgm:t>
        <a:bodyPr/>
        <a:lstStyle/>
        <a:p>
          <a:endParaRPr lang="en-GB"/>
        </a:p>
      </dgm:t>
    </dgm:pt>
    <dgm:pt modelId="{EBAC4781-3E3A-4EC4-8281-2CAC20C4869F}">
      <dgm:prSet phldrT="[Text]"/>
      <dgm:spPr/>
      <dgm:t>
        <a:bodyPr/>
        <a:lstStyle/>
        <a:p>
          <a:r>
            <a:rPr lang="en-GB"/>
            <a:t>How techniques are directly applied to risks, where monitoring is not appropriate</a:t>
          </a:r>
        </a:p>
      </dgm:t>
    </dgm:pt>
    <dgm:pt modelId="{7969912F-1423-4044-84AD-88ED1B22FE33}" type="parTrans" cxnId="{22338070-9036-450D-8DCF-5A669469A300}">
      <dgm:prSet/>
      <dgm:spPr/>
      <dgm:t>
        <a:bodyPr/>
        <a:lstStyle/>
        <a:p>
          <a:endParaRPr lang="en-GB"/>
        </a:p>
      </dgm:t>
    </dgm:pt>
    <dgm:pt modelId="{AD215454-104F-4471-8883-24A41C2213E4}" type="sibTrans" cxnId="{22338070-9036-450D-8DCF-5A669469A300}">
      <dgm:prSet/>
      <dgm:spPr/>
      <dgm:t>
        <a:bodyPr/>
        <a:lstStyle/>
        <a:p>
          <a:endParaRPr lang="en-GB"/>
        </a:p>
      </dgm:t>
    </dgm:pt>
    <dgm:pt modelId="{554F4CC9-4254-43F0-B320-D094A34AD40B}">
      <dgm:prSet phldrT="[Text]"/>
      <dgm:spPr/>
      <dgm:t>
        <a:bodyPr/>
        <a:lstStyle/>
        <a:p>
          <a:r>
            <a:rPr lang="en-GB"/>
            <a:t>How the Code Manager is prioritising its time across different types of organisation</a:t>
          </a:r>
        </a:p>
      </dgm:t>
    </dgm:pt>
    <dgm:pt modelId="{BC6C1FF3-7601-47C0-BBB2-F67D7843B341}" type="parTrans" cxnId="{4AC6C3CC-21CE-4D51-A3C2-D2788B4EE69B}">
      <dgm:prSet/>
      <dgm:spPr/>
      <dgm:t>
        <a:bodyPr/>
        <a:lstStyle/>
        <a:p>
          <a:endParaRPr lang="en-GB"/>
        </a:p>
      </dgm:t>
    </dgm:pt>
    <dgm:pt modelId="{2DBB6901-05C1-4BBB-AD6C-801ACE9FA588}" type="sibTrans" cxnId="{4AC6C3CC-21CE-4D51-A3C2-D2788B4EE69B}">
      <dgm:prSet/>
      <dgm:spPr/>
      <dgm:t>
        <a:bodyPr/>
        <a:lstStyle/>
        <a:p>
          <a:endParaRPr lang="en-GB"/>
        </a:p>
      </dgm:t>
    </dgm:pt>
    <dgm:pt modelId="{E93EFE80-2656-4560-87F6-78D1F56A4631}">
      <dgm:prSet phldrT="[Text]"/>
      <dgm:spPr/>
      <dgm:t>
        <a:bodyPr/>
        <a:lstStyle/>
        <a:p>
          <a:r>
            <a:rPr lang="en-GB"/>
            <a:t>Timeline of assurance improvement activities</a:t>
          </a:r>
        </a:p>
      </dgm:t>
    </dgm:pt>
    <dgm:pt modelId="{BA1AEC69-9E65-4A46-BFD6-C60FCC4517EA}" type="parTrans" cxnId="{4850AC7E-2A23-4F14-8FE0-8CF9E1ACE71D}">
      <dgm:prSet/>
      <dgm:spPr/>
      <dgm:t>
        <a:bodyPr/>
        <a:lstStyle/>
        <a:p>
          <a:endParaRPr lang="en-GB"/>
        </a:p>
      </dgm:t>
    </dgm:pt>
    <dgm:pt modelId="{6E3BE3D5-84C2-49F2-A227-3E90B5AB5D30}" type="sibTrans" cxnId="{4850AC7E-2A23-4F14-8FE0-8CF9E1ACE71D}">
      <dgm:prSet/>
      <dgm:spPr/>
      <dgm:t>
        <a:bodyPr/>
        <a:lstStyle/>
        <a:p>
          <a:endParaRPr lang="en-GB"/>
        </a:p>
      </dgm:t>
    </dgm:pt>
    <dgm:pt modelId="{B1D4E7FB-9886-44CD-B36C-FCAFC7805645}">
      <dgm:prSet phldrT="[Text]"/>
      <dgm:spPr/>
      <dgm:t>
        <a:bodyPr/>
        <a:lstStyle/>
        <a:p>
          <a:r>
            <a:rPr lang="en-GB"/>
            <a:t>Specific considerations for the year</a:t>
          </a:r>
        </a:p>
      </dgm:t>
    </dgm:pt>
    <dgm:pt modelId="{8F151BC7-2354-4B3D-88EE-6B0E4C3EDA19}" type="parTrans" cxnId="{BE6CFCED-9BEA-46F6-8F48-43919B77564F}">
      <dgm:prSet/>
      <dgm:spPr/>
      <dgm:t>
        <a:bodyPr/>
        <a:lstStyle/>
        <a:p>
          <a:endParaRPr lang="en-GB"/>
        </a:p>
      </dgm:t>
    </dgm:pt>
    <dgm:pt modelId="{F6EB07DC-40E1-4A57-9BCD-F58B1BD1AFA4}" type="sibTrans" cxnId="{BE6CFCED-9BEA-46F6-8F48-43919B77564F}">
      <dgm:prSet/>
      <dgm:spPr/>
      <dgm:t>
        <a:bodyPr/>
        <a:lstStyle/>
        <a:p>
          <a:endParaRPr lang="en-GB"/>
        </a:p>
      </dgm:t>
    </dgm:pt>
    <dgm:pt modelId="{2FC7DB1D-FFD7-4702-9A92-CFC2BBD12353}" type="pres">
      <dgm:prSet presAssocID="{CB484753-9FBA-41D4-BB2A-FB8264F542E5}" presName="outerComposite" presStyleCnt="0">
        <dgm:presLayoutVars>
          <dgm:chMax val="5"/>
          <dgm:dir/>
          <dgm:resizeHandles val="exact"/>
        </dgm:presLayoutVars>
      </dgm:prSet>
      <dgm:spPr/>
    </dgm:pt>
    <dgm:pt modelId="{C2EABDD7-1991-4F93-94D6-EA2DF9E9512D}" type="pres">
      <dgm:prSet presAssocID="{CB484753-9FBA-41D4-BB2A-FB8264F542E5}" presName="dummyMaxCanvas" presStyleCnt="0">
        <dgm:presLayoutVars/>
      </dgm:prSet>
      <dgm:spPr/>
    </dgm:pt>
    <dgm:pt modelId="{3C470283-5218-49E1-A472-089279B02A4D}" type="pres">
      <dgm:prSet presAssocID="{CB484753-9FBA-41D4-BB2A-FB8264F542E5}" presName="FiveNodes_1" presStyleLbl="node1" presStyleIdx="0" presStyleCnt="5">
        <dgm:presLayoutVars>
          <dgm:bulletEnabled val="1"/>
        </dgm:presLayoutVars>
      </dgm:prSet>
      <dgm:spPr/>
    </dgm:pt>
    <dgm:pt modelId="{D0318F85-30DF-4AEF-930A-837CCD458C83}" type="pres">
      <dgm:prSet presAssocID="{CB484753-9FBA-41D4-BB2A-FB8264F542E5}" presName="FiveNodes_2" presStyleLbl="node1" presStyleIdx="1" presStyleCnt="5">
        <dgm:presLayoutVars>
          <dgm:bulletEnabled val="1"/>
        </dgm:presLayoutVars>
      </dgm:prSet>
      <dgm:spPr/>
    </dgm:pt>
    <dgm:pt modelId="{7714B545-4ECD-42DC-AAED-EB2BC7C82D79}" type="pres">
      <dgm:prSet presAssocID="{CB484753-9FBA-41D4-BB2A-FB8264F542E5}" presName="FiveNodes_3" presStyleLbl="node1" presStyleIdx="2" presStyleCnt="5">
        <dgm:presLayoutVars>
          <dgm:bulletEnabled val="1"/>
        </dgm:presLayoutVars>
      </dgm:prSet>
      <dgm:spPr/>
    </dgm:pt>
    <dgm:pt modelId="{66CFA36B-417F-4350-AE6A-68A288E33EA2}" type="pres">
      <dgm:prSet presAssocID="{CB484753-9FBA-41D4-BB2A-FB8264F542E5}" presName="FiveNodes_4" presStyleLbl="node1" presStyleIdx="3" presStyleCnt="5">
        <dgm:presLayoutVars>
          <dgm:bulletEnabled val="1"/>
        </dgm:presLayoutVars>
      </dgm:prSet>
      <dgm:spPr/>
    </dgm:pt>
    <dgm:pt modelId="{A4D6629B-B8C8-4499-B9AB-43B34BA74410}" type="pres">
      <dgm:prSet presAssocID="{CB484753-9FBA-41D4-BB2A-FB8264F542E5}" presName="FiveNodes_5" presStyleLbl="node1" presStyleIdx="4" presStyleCnt="5">
        <dgm:presLayoutVars>
          <dgm:bulletEnabled val="1"/>
        </dgm:presLayoutVars>
      </dgm:prSet>
      <dgm:spPr/>
    </dgm:pt>
    <dgm:pt modelId="{BA87B247-5B03-4990-9708-520F5A6025D0}" type="pres">
      <dgm:prSet presAssocID="{CB484753-9FBA-41D4-BB2A-FB8264F542E5}" presName="FiveConn_1-2" presStyleLbl="fgAccFollowNode1" presStyleIdx="0" presStyleCnt="4">
        <dgm:presLayoutVars>
          <dgm:bulletEnabled val="1"/>
        </dgm:presLayoutVars>
      </dgm:prSet>
      <dgm:spPr/>
    </dgm:pt>
    <dgm:pt modelId="{1339AE7C-183C-4C2A-B947-999CF2140242}" type="pres">
      <dgm:prSet presAssocID="{CB484753-9FBA-41D4-BB2A-FB8264F542E5}" presName="FiveConn_2-3" presStyleLbl="fgAccFollowNode1" presStyleIdx="1" presStyleCnt="4">
        <dgm:presLayoutVars>
          <dgm:bulletEnabled val="1"/>
        </dgm:presLayoutVars>
      </dgm:prSet>
      <dgm:spPr/>
    </dgm:pt>
    <dgm:pt modelId="{9CFDBD6A-6E4E-4938-8CB9-E8693E7C046E}" type="pres">
      <dgm:prSet presAssocID="{CB484753-9FBA-41D4-BB2A-FB8264F542E5}" presName="FiveConn_3-4" presStyleLbl="fgAccFollowNode1" presStyleIdx="2" presStyleCnt="4">
        <dgm:presLayoutVars>
          <dgm:bulletEnabled val="1"/>
        </dgm:presLayoutVars>
      </dgm:prSet>
      <dgm:spPr/>
    </dgm:pt>
    <dgm:pt modelId="{124D3F86-DA33-488B-8157-24298E7F1DF6}" type="pres">
      <dgm:prSet presAssocID="{CB484753-9FBA-41D4-BB2A-FB8264F542E5}" presName="FiveConn_4-5" presStyleLbl="fgAccFollowNode1" presStyleIdx="3" presStyleCnt="4">
        <dgm:presLayoutVars>
          <dgm:bulletEnabled val="1"/>
        </dgm:presLayoutVars>
      </dgm:prSet>
      <dgm:spPr/>
    </dgm:pt>
    <dgm:pt modelId="{51D582CB-6E0B-4F47-BE0B-17D77D17ECB0}" type="pres">
      <dgm:prSet presAssocID="{CB484753-9FBA-41D4-BB2A-FB8264F542E5}" presName="FiveNodes_1_text" presStyleLbl="node1" presStyleIdx="4" presStyleCnt="5">
        <dgm:presLayoutVars>
          <dgm:bulletEnabled val="1"/>
        </dgm:presLayoutVars>
      </dgm:prSet>
      <dgm:spPr/>
    </dgm:pt>
    <dgm:pt modelId="{5F46BAF1-D79A-474F-91A9-748BC2149A46}" type="pres">
      <dgm:prSet presAssocID="{CB484753-9FBA-41D4-BB2A-FB8264F542E5}" presName="FiveNodes_2_text" presStyleLbl="node1" presStyleIdx="4" presStyleCnt="5">
        <dgm:presLayoutVars>
          <dgm:bulletEnabled val="1"/>
        </dgm:presLayoutVars>
      </dgm:prSet>
      <dgm:spPr/>
    </dgm:pt>
    <dgm:pt modelId="{5B99695E-F01F-4B02-A8D9-A30827F40EC3}" type="pres">
      <dgm:prSet presAssocID="{CB484753-9FBA-41D4-BB2A-FB8264F542E5}" presName="FiveNodes_3_text" presStyleLbl="node1" presStyleIdx="4" presStyleCnt="5">
        <dgm:presLayoutVars>
          <dgm:bulletEnabled val="1"/>
        </dgm:presLayoutVars>
      </dgm:prSet>
      <dgm:spPr/>
    </dgm:pt>
    <dgm:pt modelId="{93258EC1-B14C-43BA-A73A-9EA95310D906}" type="pres">
      <dgm:prSet presAssocID="{CB484753-9FBA-41D4-BB2A-FB8264F542E5}" presName="FiveNodes_4_text" presStyleLbl="node1" presStyleIdx="4" presStyleCnt="5">
        <dgm:presLayoutVars>
          <dgm:bulletEnabled val="1"/>
        </dgm:presLayoutVars>
      </dgm:prSet>
      <dgm:spPr/>
    </dgm:pt>
    <dgm:pt modelId="{0FAF417B-6870-4CAE-883B-2816453E2B15}" type="pres">
      <dgm:prSet presAssocID="{CB484753-9FBA-41D4-BB2A-FB8264F542E5}" presName="FiveNodes_5_text" presStyleLbl="node1" presStyleIdx="4" presStyleCnt="5">
        <dgm:presLayoutVars>
          <dgm:bulletEnabled val="1"/>
        </dgm:presLayoutVars>
      </dgm:prSet>
      <dgm:spPr/>
    </dgm:pt>
  </dgm:ptLst>
  <dgm:cxnLst>
    <dgm:cxn modelId="{3AF8930C-C7D2-4CE3-BAA4-DE76E3BA6D9C}" type="presOf" srcId="{2DBB6901-05C1-4BBB-AD6C-801ACE9FA588}" destId="{9CFDBD6A-6E4E-4938-8CB9-E8693E7C046E}" srcOrd="0" destOrd="0" presId="urn:microsoft.com/office/officeart/2005/8/layout/vProcess5"/>
    <dgm:cxn modelId="{A8054F20-5A0D-4172-AD2B-D9C615E0CD51}" type="presOf" srcId="{B7E5A131-679B-4D69-B721-883A71A2EDB8}" destId="{51D582CB-6E0B-4F47-BE0B-17D77D17ECB0}" srcOrd="1" destOrd="0" presId="urn:microsoft.com/office/officeart/2005/8/layout/vProcess5"/>
    <dgm:cxn modelId="{7B9F2231-8A6D-47CD-A4EF-47F483EA6A52}" type="presOf" srcId="{B1D4E7FB-9886-44CD-B36C-FCAFC7805645}" destId="{0FAF417B-6870-4CAE-883B-2816453E2B15}" srcOrd="1" destOrd="0" presId="urn:microsoft.com/office/officeart/2005/8/layout/vProcess5"/>
    <dgm:cxn modelId="{D364F85D-0381-4123-858A-D87FDA10C15B}" type="presOf" srcId="{AD215454-104F-4471-8883-24A41C2213E4}" destId="{1339AE7C-183C-4C2A-B947-999CF2140242}" srcOrd="0" destOrd="0" presId="urn:microsoft.com/office/officeart/2005/8/layout/vProcess5"/>
    <dgm:cxn modelId="{27536866-3564-41FE-80FD-2B79E0743BFB}" type="presOf" srcId="{B7E5A131-679B-4D69-B721-883A71A2EDB8}" destId="{3C470283-5218-49E1-A472-089279B02A4D}" srcOrd="0" destOrd="0" presId="urn:microsoft.com/office/officeart/2005/8/layout/vProcess5"/>
    <dgm:cxn modelId="{9334414B-E924-454D-81AA-78E63DB01DCC}" srcId="{CB484753-9FBA-41D4-BB2A-FB8264F542E5}" destId="{B7E5A131-679B-4D69-B721-883A71A2EDB8}" srcOrd="0" destOrd="0" parTransId="{9D1A5677-E6FB-4635-A86B-C90B619B031C}" sibTransId="{1A606D78-826D-4FEB-9059-E765B4E2556B}"/>
    <dgm:cxn modelId="{AFF3BB6C-8B66-4A2A-835A-646465551E07}" type="presOf" srcId="{E93EFE80-2656-4560-87F6-78D1F56A4631}" destId="{66CFA36B-417F-4350-AE6A-68A288E33EA2}" srcOrd="0" destOrd="0" presId="urn:microsoft.com/office/officeart/2005/8/layout/vProcess5"/>
    <dgm:cxn modelId="{22338070-9036-450D-8DCF-5A669469A300}" srcId="{CB484753-9FBA-41D4-BB2A-FB8264F542E5}" destId="{EBAC4781-3E3A-4EC4-8281-2CAC20C4869F}" srcOrd="1" destOrd="0" parTransId="{7969912F-1423-4044-84AD-88ED1B22FE33}" sibTransId="{AD215454-104F-4471-8883-24A41C2213E4}"/>
    <dgm:cxn modelId="{EA2C327A-3847-4CEC-8279-4C9F05AD0537}" type="presOf" srcId="{554F4CC9-4254-43F0-B320-D094A34AD40B}" destId="{5B99695E-F01F-4B02-A8D9-A30827F40EC3}" srcOrd="1" destOrd="0" presId="urn:microsoft.com/office/officeart/2005/8/layout/vProcess5"/>
    <dgm:cxn modelId="{4850AC7E-2A23-4F14-8FE0-8CF9E1ACE71D}" srcId="{CB484753-9FBA-41D4-BB2A-FB8264F542E5}" destId="{E93EFE80-2656-4560-87F6-78D1F56A4631}" srcOrd="3" destOrd="0" parTransId="{BA1AEC69-9E65-4A46-BFD6-C60FCC4517EA}" sibTransId="{6E3BE3D5-84C2-49F2-A227-3E90B5AB5D30}"/>
    <dgm:cxn modelId="{1987BE93-A1A5-47C5-AE66-FDBFAB60E38B}" type="presOf" srcId="{E93EFE80-2656-4560-87F6-78D1F56A4631}" destId="{93258EC1-B14C-43BA-A73A-9EA95310D906}" srcOrd="1" destOrd="0" presId="urn:microsoft.com/office/officeart/2005/8/layout/vProcess5"/>
    <dgm:cxn modelId="{E87455B0-C88A-48F5-90BB-C2759F29FC22}" type="presOf" srcId="{554F4CC9-4254-43F0-B320-D094A34AD40B}" destId="{7714B545-4ECD-42DC-AAED-EB2BC7C82D79}" srcOrd="0" destOrd="0" presId="urn:microsoft.com/office/officeart/2005/8/layout/vProcess5"/>
    <dgm:cxn modelId="{F88A18B1-A292-496A-B42E-066A5D4F4462}" type="presOf" srcId="{EBAC4781-3E3A-4EC4-8281-2CAC20C4869F}" destId="{D0318F85-30DF-4AEF-930A-837CCD458C83}" srcOrd="0" destOrd="0" presId="urn:microsoft.com/office/officeart/2005/8/layout/vProcess5"/>
    <dgm:cxn modelId="{4E1ED9B2-A868-4DB5-95EE-78071D2CC3A0}" type="presOf" srcId="{CB484753-9FBA-41D4-BB2A-FB8264F542E5}" destId="{2FC7DB1D-FFD7-4702-9A92-CFC2BBD12353}" srcOrd="0" destOrd="0" presId="urn:microsoft.com/office/officeart/2005/8/layout/vProcess5"/>
    <dgm:cxn modelId="{68A9AEC0-DB85-45FF-9792-576799D7EE81}" type="presOf" srcId="{B1D4E7FB-9886-44CD-B36C-FCAFC7805645}" destId="{A4D6629B-B8C8-4499-B9AB-43B34BA74410}" srcOrd="0" destOrd="0" presId="urn:microsoft.com/office/officeart/2005/8/layout/vProcess5"/>
    <dgm:cxn modelId="{049616CB-9A1B-46AC-B8FC-49826E4BDA51}" type="presOf" srcId="{EBAC4781-3E3A-4EC4-8281-2CAC20C4869F}" destId="{5F46BAF1-D79A-474F-91A9-748BC2149A46}" srcOrd="1" destOrd="0" presId="urn:microsoft.com/office/officeart/2005/8/layout/vProcess5"/>
    <dgm:cxn modelId="{4AC6C3CC-21CE-4D51-A3C2-D2788B4EE69B}" srcId="{CB484753-9FBA-41D4-BB2A-FB8264F542E5}" destId="{554F4CC9-4254-43F0-B320-D094A34AD40B}" srcOrd="2" destOrd="0" parTransId="{BC6C1FF3-7601-47C0-BBB2-F67D7843B341}" sibTransId="{2DBB6901-05C1-4BBB-AD6C-801ACE9FA588}"/>
    <dgm:cxn modelId="{3CE137DD-F6AB-452E-A490-E62CB223C99B}" type="presOf" srcId="{6E3BE3D5-84C2-49F2-A227-3E90B5AB5D30}" destId="{124D3F86-DA33-488B-8157-24298E7F1DF6}" srcOrd="0" destOrd="0" presId="urn:microsoft.com/office/officeart/2005/8/layout/vProcess5"/>
    <dgm:cxn modelId="{02E78DE2-E51D-4393-98B0-8D53E5169626}" type="presOf" srcId="{1A606D78-826D-4FEB-9059-E765B4E2556B}" destId="{BA87B247-5B03-4990-9708-520F5A6025D0}" srcOrd="0" destOrd="0" presId="urn:microsoft.com/office/officeart/2005/8/layout/vProcess5"/>
    <dgm:cxn modelId="{BE6CFCED-9BEA-46F6-8F48-43919B77564F}" srcId="{CB484753-9FBA-41D4-BB2A-FB8264F542E5}" destId="{B1D4E7FB-9886-44CD-B36C-FCAFC7805645}" srcOrd="4" destOrd="0" parTransId="{8F151BC7-2354-4B3D-88EE-6B0E4C3EDA19}" sibTransId="{F6EB07DC-40E1-4A57-9BCD-F58B1BD1AFA4}"/>
    <dgm:cxn modelId="{BC56D6EE-C5BD-4449-A20B-18EF008EB8D0}" type="presParOf" srcId="{2FC7DB1D-FFD7-4702-9A92-CFC2BBD12353}" destId="{C2EABDD7-1991-4F93-94D6-EA2DF9E9512D}" srcOrd="0" destOrd="0" presId="urn:microsoft.com/office/officeart/2005/8/layout/vProcess5"/>
    <dgm:cxn modelId="{D1B87C4A-AD41-4F4C-83EC-CEDFC0290247}" type="presParOf" srcId="{2FC7DB1D-FFD7-4702-9A92-CFC2BBD12353}" destId="{3C470283-5218-49E1-A472-089279B02A4D}" srcOrd="1" destOrd="0" presId="urn:microsoft.com/office/officeart/2005/8/layout/vProcess5"/>
    <dgm:cxn modelId="{F4B8ADB8-3B83-4BF0-8742-57EC55035997}" type="presParOf" srcId="{2FC7DB1D-FFD7-4702-9A92-CFC2BBD12353}" destId="{D0318F85-30DF-4AEF-930A-837CCD458C83}" srcOrd="2" destOrd="0" presId="urn:microsoft.com/office/officeart/2005/8/layout/vProcess5"/>
    <dgm:cxn modelId="{520C5CDE-1232-410E-BC3C-6669C9E6F910}" type="presParOf" srcId="{2FC7DB1D-FFD7-4702-9A92-CFC2BBD12353}" destId="{7714B545-4ECD-42DC-AAED-EB2BC7C82D79}" srcOrd="3" destOrd="0" presId="urn:microsoft.com/office/officeart/2005/8/layout/vProcess5"/>
    <dgm:cxn modelId="{8BBDA15F-DBF1-48B0-91AC-1AA87CC9E820}" type="presParOf" srcId="{2FC7DB1D-FFD7-4702-9A92-CFC2BBD12353}" destId="{66CFA36B-417F-4350-AE6A-68A288E33EA2}" srcOrd="4" destOrd="0" presId="urn:microsoft.com/office/officeart/2005/8/layout/vProcess5"/>
    <dgm:cxn modelId="{77F6A1C3-F176-4812-A7EF-714A87DE7C85}" type="presParOf" srcId="{2FC7DB1D-FFD7-4702-9A92-CFC2BBD12353}" destId="{A4D6629B-B8C8-4499-B9AB-43B34BA74410}" srcOrd="5" destOrd="0" presId="urn:microsoft.com/office/officeart/2005/8/layout/vProcess5"/>
    <dgm:cxn modelId="{3F7A18D1-E295-41FC-BD2F-E2893B93B8D6}" type="presParOf" srcId="{2FC7DB1D-FFD7-4702-9A92-CFC2BBD12353}" destId="{BA87B247-5B03-4990-9708-520F5A6025D0}" srcOrd="6" destOrd="0" presId="urn:microsoft.com/office/officeart/2005/8/layout/vProcess5"/>
    <dgm:cxn modelId="{09C1213B-0A07-45A8-B517-779D75C80286}" type="presParOf" srcId="{2FC7DB1D-FFD7-4702-9A92-CFC2BBD12353}" destId="{1339AE7C-183C-4C2A-B947-999CF2140242}" srcOrd="7" destOrd="0" presId="urn:microsoft.com/office/officeart/2005/8/layout/vProcess5"/>
    <dgm:cxn modelId="{BF744A3B-9427-488A-A247-49B372EBFB91}" type="presParOf" srcId="{2FC7DB1D-FFD7-4702-9A92-CFC2BBD12353}" destId="{9CFDBD6A-6E4E-4938-8CB9-E8693E7C046E}" srcOrd="8" destOrd="0" presId="urn:microsoft.com/office/officeart/2005/8/layout/vProcess5"/>
    <dgm:cxn modelId="{FC50B023-A74E-4775-8237-BFA4ABAA2FC8}" type="presParOf" srcId="{2FC7DB1D-FFD7-4702-9A92-CFC2BBD12353}" destId="{124D3F86-DA33-488B-8157-24298E7F1DF6}" srcOrd="9" destOrd="0" presId="urn:microsoft.com/office/officeart/2005/8/layout/vProcess5"/>
    <dgm:cxn modelId="{EAD437A7-94CF-4531-9FC5-8B9C544BCB8E}" type="presParOf" srcId="{2FC7DB1D-FFD7-4702-9A92-CFC2BBD12353}" destId="{51D582CB-6E0B-4F47-BE0B-17D77D17ECB0}" srcOrd="10" destOrd="0" presId="urn:microsoft.com/office/officeart/2005/8/layout/vProcess5"/>
    <dgm:cxn modelId="{3C225A12-C2DA-4312-B7FA-91894D4895AA}" type="presParOf" srcId="{2FC7DB1D-FFD7-4702-9A92-CFC2BBD12353}" destId="{5F46BAF1-D79A-474F-91A9-748BC2149A46}" srcOrd="11" destOrd="0" presId="urn:microsoft.com/office/officeart/2005/8/layout/vProcess5"/>
    <dgm:cxn modelId="{AEC42CDE-4067-479E-B2BC-7E8F9F50AAC2}" type="presParOf" srcId="{2FC7DB1D-FFD7-4702-9A92-CFC2BBD12353}" destId="{5B99695E-F01F-4B02-A8D9-A30827F40EC3}" srcOrd="12" destOrd="0" presId="urn:microsoft.com/office/officeart/2005/8/layout/vProcess5"/>
    <dgm:cxn modelId="{6D18DAF3-D337-466A-A717-BC37A83FCEC5}" type="presParOf" srcId="{2FC7DB1D-FFD7-4702-9A92-CFC2BBD12353}" destId="{93258EC1-B14C-43BA-A73A-9EA95310D906}" srcOrd="13" destOrd="0" presId="urn:microsoft.com/office/officeart/2005/8/layout/vProcess5"/>
    <dgm:cxn modelId="{BCEAAAB3-BBBE-42F9-9420-E91F61A56555}" type="presParOf" srcId="{2FC7DB1D-FFD7-4702-9A92-CFC2BBD12353}" destId="{0FAF417B-6870-4CAE-883B-2816453E2B15}"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368F3-651F-40A3-881A-AA20E74CB69B}">
      <dsp:nvSpPr>
        <dsp:cNvPr id="0" name=""/>
        <dsp:cNvSpPr/>
      </dsp:nvSpPr>
      <dsp:spPr>
        <a:xfrm>
          <a:off x="0" y="638246"/>
          <a:ext cx="3064039" cy="3604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1C0A4-0118-4E5D-894D-95239A411939}">
      <dsp:nvSpPr>
        <dsp:cNvPr id="0" name=""/>
        <dsp:cNvSpPr/>
      </dsp:nvSpPr>
      <dsp:spPr>
        <a:xfrm>
          <a:off x="2204" y="744877"/>
          <a:ext cx="225095" cy="2250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A6AB7-2607-4BFA-B9AC-F5C17B048A94}">
      <dsp:nvSpPr>
        <dsp:cNvPr id="0" name=""/>
        <dsp:cNvSpPr/>
      </dsp:nvSpPr>
      <dsp:spPr>
        <a:xfrm>
          <a:off x="0" y="0"/>
          <a:ext cx="3064039" cy="57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ct val="90000"/>
            </a:lnSpc>
            <a:spcBef>
              <a:spcPct val="0"/>
            </a:spcBef>
            <a:spcAft>
              <a:spcPct val="35000"/>
            </a:spcAft>
            <a:buNone/>
          </a:pPr>
          <a:r>
            <a:rPr lang="en-GB" sz="2000" kern="1200">
              <a:solidFill>
                <a:schemeClr val="accent1"/>
              </a:solidFill>
            </a:rPr>
            <a:t>Ongoing risk monitoring</a:t>
          </a:r>
        </a:p>
      </dsp:txBody>
      <dsp:txXfrm>
        <a:off x="0" y="0"/>
        <a:ext cx="3064039" cy="571430"/>
      </dsp:txXfrm>
    </dsp:sp>
    <dsp:sp modelId="{062F0C29-40B5-4D52-BAC5-B3DF8962E2BB}">
      <dsp:nvSpPr>
        <dsp:cNvPr id="0" name=""/>
        <dsp:cNvSpPr/>
      </dsp:nvSpPr>
      <dsp:spPr>
        <a:xfrm>
          <a:off x="2204" y="1269568"/>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2159D-D855-492C-A491-94688F627ADE}">
      <dsp:nvSpPr>
        <dsp:cNvPr id="0" name=""/>
        <dsp:cNvSpPr/>
      </dsp:nvSpPr>
      <dsp:spPr>
        <a:xfrm>
          <a:off x="216687" y="1119770"/>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Best applied where there are many parties to compare, and performance data exists</a:t>
          </a:r>
        </a:p>
      </dsp:txBody>
      <dsp:txXfrm>
        <a:off x="216687" y="1119770"/>
        <a:ext cx="2849557" cy="524685"/>
      </dsp:txXfrm>
    </dsp:sp>
    <dsp:sp modelId="{0D76E90F-64E8-4798-9116-F6F030C0B001}">
      <dsp:nvSpPr>
        <dsp:cNvPr id="0" name=""/>
        <dsp:cNvSpPr/>
      </dsp:nvSpPr>
      <dsp:spPr>
        <a:xfrm>
          <a:off x="2204" y="1794253"/>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715BB8-1FFF-4D80-8921-0FB6C7D07A0E}">
      <dsp:nvSpPr>
        <dsp:cNvPr id="0" name=""/>
        <dsp:cNvSpPr/>
      </dsp:nvSpPr>
      <dsp:spPr>
        <a:xfrm>
          <a:off x="216687" y="1644456"/>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Additional intervention is applied when performance is observed to be below standard</a:t>
          </a:r>
        </a:p>
      </dsp:txBody>
      <dsp:txXfrm>
        <a:off x="216687" y="1644456"/>
        <a:ext cx="2849557" cy="524685"/>
      </dsp:txXfrm>
    </dsp:sp>
    <dsp:sp modelId="{A081A101-A3DB-42F8-AF67-9CB54DFB0CD3}">
      <dsp:nvSpPr>
        <dsp:cNvPr id="0" name=""/>
        <dsp:cNvSpPr/>
      </dsp:nvSpPr>
      <dsp:spPr>
        <a:xfrm>
          <a:off x="2204" y="2318938"/>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FD016A-9A2A-4BB3-BE2D-934D3FF202A8}">
      <dsp:nvSpPr>
        <dsp:cNvPr id="0" name=""/>
        <dsp:cNvSpPr/>
      </dsp:nvSpPr>
      <dsp:spPr>
        <a:xfrm>
          <a:off x="216687" y="2169141"/>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Puts onus on parties to decide how to meet their obligations, but focus on achieving key outcomes</a:t>
          </a:r>
        </a:p>
      </dsp:txBody>
      <dsp:txXfrm>
        <a:off x="216687" y="2169141"/>
        <a:ext cx="2849557" cy="524685"/>
      </dsp:txXfrm>
    </dsp:sp>
    <dsp:sp modelId="{F3C29168-E0D4-4675-BED4-1B6C9F95A5BC}">
      <dsp:nvSpPr>
        <dsp:cNvPr id="0" name=""/>
        <dsp:cNvSpPr/>
      </dsp:nvSpPr>
      <dsp:spPr>
        <a:xfrm>
          <a:off x="2204" y="2843623"/>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2D063E-CDB4-4E0F-9521-739C287C8857}">
      <dsp:nvSpPr>
        <dsp:cNvPr id="0" name=""/>
        <dsp:cNvSpPr/>
      </dsp:nvSpPr>
      <dsp:spPr>
        <a:xfrm>
          <a:off x="216687" y="2693826"/>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Can involve additional, more detailed monitoring if risk escalates</a:t>
          </a:r>
        </a:p>
      </dsp:txBody>
      <dsp:txXfrm>
        <a:off x="216687" y="2693826"/>
        <a:ext cx="2849557" cy="524685"/>
      </dsp:txXfrm>
    </dsp:sp>
    <dsp:sp modelId="{B62EB7DD-BEB3-48D5-97BD-23637D98E060}">
      <dsp:nvSpPr>
        <dsp:cNvPr id="0" name=""/>
        <dsp:cNvSpPr/>
      </dsp:nvSpPr>
      <dsp:spPr>
        <a:xfrm>
          <a:off x="3219446" y="647565"/>
          <a:ext cx="3064039" cy="3604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EDB59-8ABA-45E7-8E77-B0087A2698C8}">
      <dsp:nvSpPr>
        <dsp:cNvPr id="0" name=""/>
        <dsp:cNvSpPr/>
      </dsp:nvSpPr>
      <dsp:spPr>
        <a:xfrm>
          <a:off x="3219446" y="782945"/>
          <a:ext cx="225095" cy="2250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EAF38-1519-46B0-8347-E44ED005E31B}">
      <dsp:nvSpPr>
        <dsp:cNvPr id="0" name=""/>
        <dsp:cNvSpPr/>
      </dsp:nvSpPr>
      <dsp:spPr>
        <a:xfrm>
          <a:off x="3219446" y="0"/>
          <a:ext cx="3064039" cy="64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t" anchorCtr="0">
          <a:noAutofit/>
        </a:bodyPr>
        <a:lstStyle/>
        <a:p>
          <a:pPr marL="0" lvl="0" indent="0" algn="l" defTabSz="889000">
            <a:lnSpc>
              <a:spcPct val="90000"/>
            </a:lnSpc>
            <a:spcBef>
              <a:spcPct val="0"/>
            </a:spcBef>
            <a:spcAft>
              <a:spcPct val="35000"/>
            </a:spcAft>
            <a:buNone/>
          </a:pPr>
          <a:r>
            <a:rPr lang="en-GB" sz="2000" kern="1200">
              <a:solidFill>
                <a:schemeClr val="accent1"/>
              </a:solidFill>
            </a:rPr>
            <a:t>Direct application of techniques</a:t>
          </a:r>
        </a:p>
      </dsp:txBody>
      <dsp:txXfrm>
        <a:off x="3219446" y="0"/>
        <a:ext cx="3064039" cy="647565"/>
      </dsp:txXfrm>
    </dsp:sp>
    <dsp:sp modelId="{E7701B4D-8541-42C6-A3F7-B19020FC1506}">
      <dsp:nvSpPr>
        <dsp:cNvPr id="0" name=""/>
        <dsp:cNvSpPr/>
      </dsp:nvSpPr>
      <dsp:spPr>
        <a:xfrm>
          <a:off x="3219446" y="1307635"/>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4D0893-7511-4344-ADFD-6B6F20825446}">
      <dsp:nvSpPr>
        <dsp:cNvPr id="0" name=""/>
        <dsp:cNvSpPr/>
      </dsp:nvSpPr>
      <dsp:spPr>
        <a:xfrm>
          <a:off x="3433929" y="1157838"/>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Appropriate for areas where we seek to prevent, instead of detect and correct (e.g. information security)</a:t>
          </a:r>
        </a:p>
      </dsp:txBody>
      <dsp:txXfrm>
        <a:off x="3433929" y="1157838"/>
        <a:ext cx="2849557" cy="524685"/>
      </dsp:txXfrm>
    </dsp:sp>
    <dsp:sp modelId="{22993A74-5D0C-410A-8082-CDBBE61CAB07}">
      <dsp:nvSpPr>
        <dsp:cNvPr id="0" name=""/>
        <dsp:cNvSpPr/>
      </dsp:nvSpPr>
      <dsp:spPr>
        <a:xfrm>
          <a:off x="3219446" y="1832320"/>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0EACB9-CCAC-499D-8AC7-49E963555928}">
      <dsp:nvSpPr>
        <dsp:cNvPr id="0" name=""/>
        <dsp:cNvSpPr/>
      </dsp:nvSpPr>
      <dsp:spPr>
        <a:xfrm>
          <a:off x="3433929" y="1682523"/>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Suitable for service providers or code managers, where we may test some areas on a cyclic basis</a:t>
          </a:r>
        </a:p>
      </dsp:txBody>
      <dsp:txXfrm>
        <a:off x="3433929" y="1682523"/>
        <a:ext cx="2849557" cy="524685"/>
      </dsp:txXfrm>
    </dsp:sp>
    <dsp:sp modelId="{AF0A2CA3-2B0A-4B0D-BDDE-2D097623A294}">
      <dsp:nvSpPr>
        <dsp:cNvPr id="0" name=""/>
        <dsp:cNvSpPr/>
      </dsp:nvSpPr>
      <dsp:spPr>
        <a:xfrm>
          <a:off x="3219446" y="2357005"/>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82BC58-D078-474D-B679-3D5E104A1194}">
      <dsp:nvSpPr>
        <dsp:cNvPr id="0" name=""/>
        <dsp:cNvSpPr/>
      </dsp:nvSpPr>
      <dsp:spPr>
        <a:xfrm>
          <a:off x="3433929" y="2207208"/>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Sets expectations of how outcomes are met, e.g. with specific processes that are of a high standard.</a:t>
          </a:r>
        </a:p>
      </dsp:txBody>
      <dsp:txXfrm>
        <a:off x="3433929" y="2207208"/>
        <a:ext cx="2849557" cy="524685"/>
      </dsp:txXfrm>
    </dsp:sp>
    <dsp:sp modelId="{35551946-52FD-4AC0-9FB6-16AF9620A689}">
      <dsp:nvSpPr>
        <dsp:cNvPr id="0" name=""/>
        <dsp:cNvSpPr/>
      </dsp:nvSpPr>
      <dsp:spPr>
        <a:xfrm>
          <a:off x="3219446" y="2881690"/>
          <a:ext cx="225089" cy="22508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EF7690-F8B2-46B0-A7EF-0713C4EA1BDF}">
      <dsp:nvSpPr>
        <dsp:cNvPr id="0" name=""/>
        <dsp:cNvSpPr/>
      </dsp:nvSpPr>
      <dsp:spPr>
        <a:xfrm>
          <a:off x="3433929" y="2731893"/>
          <a:ext cx="2849557" cy="5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GB" sz="900" kern="1200"/>
            <a:t>More frequent, broader or deeper interventions can be completed if risk escalates </a:t>
          </a:r>
        </a:p>
      </dsp:txBody>
      <dsp:txXfrm>
        <a:off x="3433929" y="2731893"/>
        <a:ext cx="2849557" cy="524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38C4-EDDC-4298-81B0-A61702EE69E1}">
      <dsp:nvSpPr>
        <dsp:cNvPr id="0" name=""/>
        <dsp:cNvSpPr/>
      </dsp:nvSpPr>
      <dsp:spPr>
        <a:xfrm>
          <a:off x="2601" y="877348"/>
          <a:ext cx="3169109" cy="126764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a:t>Performance data is collated from central systems</a:t>
          </a:r>
        </a:p>
      </dsp:txBody>
      <dsp:txXfrm>
        <a:off x="636423" y="877348"/>
        <a:ext cx="1901466" cy="1267643"/>
      </dsp:txXfrm>
    </dsp:sp>
    <dsp:sp modelId="{B0619478-9770-47A9-9FDF-419967A1AC0D}">
      <dsp:nvSpPr>
        <dsp:cNvPr id="0" name=""/>
        <dsp:cNvSpPr/>
      </dsp:nvSpPr>
      <dsp:spPr>
        <a:xfrm>
          <a:off x="2854799" y="877348"/>
          <a:ext cx="3169109" cy="126764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a:t>This is analysed against a specific organisation’s obligations</a:t>
          </a:r>
        </a:p>
      </dsp:txBody>
      <dsp:txXfrm>
        <a:off x="3488621" y="877348"/>
        <a:ext cx="1901466" cy="1267643"/>
      </dsp:txXfrm>
    </dsp:sp>
    <dsp:sp modelId="{65C6DB3A-3611-4F51-A117-B9D2BE8DA223}">
      <dsp:nvSpPr>
        <dsp:cNvPr id="0" name=""/>
        <dsp:cNvSpPr/>
      </dsp:nvSpPr>
      <dsp:spPr>
        <a:xfrm>
          <a:off x="5706998" y="877348"/>
          <a:ext cx="3169109" cy="12676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Each area where an organisation does not meet their obligation is scored</a:t>
          </a:r>
        </a:p>
      </dsp:txBody>
      <dsp:txXfrm>
        <a:off x="6340820" y="877348"/>
        <a:ext cx="1901466" cy="126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30F1E-250A-478B-A7BC-BE79203B5FC9}">
      <dsp:nvSpPr>
        <dsp:cNvPr id="0" name=""/>
        <dsp:cNvSpPr/>
      </dsp:nvSpPr>
      <dsp:spPr>
        <a:xfrm>
          <a:off x="0" y="0"/>
          <a:ext cx="5671663" cy="5423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Read and understand the register to get a detailed understanding of the areas of focus Assurances for REC Performance</a:t>
          </a:r>
        </a:p>
      </dsp:txBody>
      <dsp:txXfrm>
        <a:off x="15886" y="15886"/>
        <a:ext cx="5022912" cy="510627"/>
      </dsp:txXfrm>
    </dsp:sp>
    <dsp:sp modelId="{D40AB0EB-2687-4117-AB6F-DFB63382F28F}">
      <dsp:nvSpPr>
        <dsp:cNvPr id="0" name=""/>
        <dsp:cNvSpPr/>
      </dsp:nvSpPr>
      <dsp:spPr>
        <a:xfrm>
          <a:off x="423533" y="617732"/>
          <a:ext cx="5671663" cy="5423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Suggest new risks, or updates to existing ones to make them better</a:t>
          </a:r>
        </a:p>
      </dsp:txBody>
      <dsp:txXfrm>
        <a:off x="439419" y="633618"/>
        <a:ext cx="4863798" cy="510627"/>
      </dsp:txXfrm>
    </dsp:sp>
    <dsp:sp modelId="{AD9D56AF-E6C6-459D-A77A-D162FBF2F7CB}">
      <dsp:nvSpPr>
        <dsp:cNvPr id="0" name=""/>
        <dsp:cNvSpPr/>
      </dsp:nvSpPr>
      <dsp:spPr>
        <a:xfrm>
          <a:off x="847066" y="1235465"/>
          <a:ext cx="5671663" cy="542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Understand which risks relate to customer vulnerability or the effectiveness of retail markets</a:t>
          </a:r>
        </a:p>
      </dsp:txBody>
      <dsp:txXfrm>
        <a:off x="862952" y="1251351"/>
        <a:ext cx="4863798" cy="510627"/>
      </dsp:txXfrm>
    </dsp:sp>
    <dsp:sp modelId="{AE9BD9A1-015F-4335-8B66-0FC6DAB70C66}">
      <dsp:nvSpPr>
        <dsp:cNvPr id="0" name=""/>
        <dsp:cNvSpPr/>
      </dsp:nvSpPr>
      <dsp:spPr>
        <a:xfrm>
          <a:off x="1270599" y="1853198"/>
          <a:ext cx="5671663" cy="5423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Identify the obligations related to risks, as well as who is affected by each risk</a:t>
          </a:r>
        </a:p>
      </dsp:txBody>
      <dsp:txXfrm>
        <a:off x="1286485" y="1869084"/>
        <a:ext cx="4863798" cy="510627"/>
      </dsp:txXfrm>
    </dsp:sp>
    <dsp:sp modelId="{AB94C37F-8C60-46AE-9F0C-EA5CD4095E3E}">
      <dsp:nvSpPr>
        <dsp:cNvPr id="0" name=""/>
        <dsp:cNvSpPr/>
      </dsp:nvSpPr>
      <dsp:spPr>
        <a:xfrm>
          <a:off x="1694133" y="2470931"/>
          <a:ext cx="5671663" cy="54239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Recognise performance levels and minimum thresholds</a:t>
          </a:r>
        </a:p>
      </dsp:txBody>
      <dsp:txXfrm>
        <a:off x="1710019" y="2486817"/>
        <a:ext cx="4863798" cy="510627"/>
      </dsp:txXfrm>
    </dsp:sp>
    <dsp:sp modelId="{C1A59A3C-6B76-4524-9CFF-D6F657846D63}">
      <dsp:nvSpPr>
        <dsp:cNvPr id="0" name=""/>
        <dsp:cNvSpPr/>
      </dsp:nvSpPr>
      <dsp:spPr>
        <a:xfrm>
          <a:off x="5319103" y="396253"/>
          <a:ext cx="352559" cy="35255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398429" y="396253"/>
        <a:ext cx="193907" cy="265301"/>
      </dsp:txXfrm>
    </dsp:sp>
    <dsp:sp modelId="{7A609151-A3D9-4DC8-9C56-3D65F7F910DC}">
      <dsp:nvSpPr>
        <dsp:cNvPr id="0" name=""/>
        <dsp:cNvSpPr/>
      </dsp:nvSpPr>
      <dsp:spPr>
        <a:xfrm>
          <a:off x="5742637" y="1013985"/>
          <a:ext cx="352559" cy="35255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821963" y="1013985"/>
        <a:ext cx="193907" cy="265301"/>
      </dsp:txXfrm>
    </dsp:sp>
    <dsp:sp modelId="{35F8514A-1B6C-4D25-9AA8-0CF014AC9F95}">
      <dsp:nvSpPr>
        <dsp:cNvPr id="0" name=""/>
        <dsp:cNvSpPr/>
      </dsp:nvSpPr>
      <dsp:spPr>
        <a:xfrm>
          <a:off x="6166170" y="1622678"/>
          <a:ext cx="352559" cy="35255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245496" y="1622678"/>
        <a:ext cx="193907" cy="265301"/>
      </dsp:txXfrm>
    </dsp:sp>
    <dsp:sp modelId="{05B01423-0423-46D5-B54E-22F7EB909D27}">
      <dsp:nvSpPr>
        <dsp:cNvPr id="0" name=""/>
        <dsp:cNvSpPr/>
      </dsp:nvSpPr>
      <dsp:spPr>
        <a:xfrm>
          <a:off x="6589703" y="2246438"/>
          <a:ext cx="352559" cy="35255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669029" y="2246438"/>
        <a:ext cx="193907" cy="265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70283-5218-49E1-A472-089279B02A4D}">
      <dsp:nvSpPr>
        <dsp:cNvPr id="0" name=""/>
        <dsp:cNvSpPr/>
      </dsp:nvSpPr>
      <dsp:spPr>
        <a:xfrm>
          <a:off x="0" y="0"/>
          <a:ext cx="5127443" cy="52670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 prioritisation of risks at the start of the year</a:t>
          </a:r>
        </a:p>
      </dsp:txBody>
      <dsp:txXfrm>
        <a:off x="15427" y="15427"/>
        <a:ext cx="4497463" cy="495849"/>
      </dsp:txXfrm>
    </dsp:sp>
    <dsp:sp modelId="{D0318F85-30DF-4AEF-930A-837CCD458C83}">
      <dsp:nvSpPr>
        <dsp:cNvPr id="0" name=""/>
        <dsp:cNvSpPr/>
      </dsp:nvSpPr>
      <dsp:spPr>
        <a:xfrm>
          <a:off x="382893" y="599856"/>
          <a:ext cx="5127443" cy="52670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How techniques are directly applied to risks, where monitoring is not appropriate</a:t>
          </a:r>
        </a:p>
      </dsp:txBody>
      <dsp:txXfrm>
        <a:off x="398320" y="615283"/>
        <a:ext cx="4371338" cy="495849"/>
      </dsp:txXfrm>
    </dsp:sp>
    <dsp:sp modelId="{7714B545-4ECD-42DC-AAED-EB2BC7C82D79}">
      <dsp:nvSpPr>
        <dsp:cNvPr id="0" name=""/>
        <dsp:cNvSpPr/>
      </dsp:nvSpPr>
      <dsp:spPr>
        <a:xfrm>
          <a:off x="765786" y="1199713"/>
          <a:ext cx="5127443" cy="52670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How the Code Manager is prioritising its time across different types of organisation</a:t>
          </a:r>
        </a:p>
      </dsp:txBody>
      <dsp:txXfrm>
        <a:off x="781213" y="1215140"/>
        <a:ext cx="4371338" cy="495849"/>
      </dsp:txXfrm>
    </dsp:sp>
    <dsp:sp modelId="{66CFA36B-417F-4350-AE6A-68A288E33EA2}">
      <dsp:nvSpPr>
        <dsp:cNvPr id="0" name=""/>
        <dsp:cNvSpPr/>
      </dsp:nvSpPr>
      <dsp:spPr>
        <a:xfrm>
          <a:off x="1148680" y="1799570"/>
          <a:ext cx="5127443" cy="52670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Timeline of assurance improvement activities</a:t>
          </a:r>
        </a:p>
      </dsp:txBody>
      <dsp:txXfrm>
        <a:off x="1164107" y="1814997"/>
        <a:ext cx="4371338" cy="495849"/>
      </dsp:txXfrm>
    </dsp:sp>
    <dsp:sp modelId="{A4D6629B-B8C8-4499-B9AB-43B34BA74410}">
      <dsp:nvSpPr>
        <dsp:cNvPr id="0" name=""/>
        <dsp:cNvSpPr/>
      </dsp:nvSpPr>
      <dsp:spPr>
        <a:xfrm>
          <a:off x="1531573" y="2399427"/>
          <a:ext cx="5127443" cy="52670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Specific considerations for the year</a:t>
          </a:r>
        </a:p>
      </dsp:txBody>
      <dsp:txXfrm>
        <a:off x="1547000" y="2414854"/>
        <a:ext cx="4371338" cy="495849"/>
      </dsp:txXfrm>
    </dsp:sp>
    <dsp:sp modelId="{BA87B247-5B03-4990-9708-520F5A6025D0}">
      <dsp:nvSpPr>
        <dsp:cNvPr id="0" name=""/>
        <dsp:cNvSpPr/>
      </dsp:nvSpPr>
      <dsp:spPr>
        <a:xfrm>
          <a:off x="4785085" y="384786"/>
          <a:ext cx="342357" cy="342357"/>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862115" y="384786"/>
        <a:ext cx="188297" cy="257624"/>
      </dsp:txXfrm>
    </dsp:sp>
    <dsp:sp modelId="{1339AE7C-183C-4C2A-B947-999CF2140242}">
      <dsp:nvSpPr>
        <dsp:cNvPr id="0" name=""/>
        <dsp:cNvSpPr/>
      </dsp:nvSpPr>
      <dsp:spPr>
        <a:xfrm>
          <a:off x="5167979" y="984643"/>
          <a:ext cx="342357" cy="34235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245009" y="984643"/>
        <a:ext cx="188297" cy="257624"/>
      </dsp:txXfrm>
    </dsp:sp>
    <dsp:sp modelId="{9CFDBD6A-6E4E-4938-8CB9-E8693E7C046E}">
      <dsp:nvSpPr>
        <dsp:cNvPr id="0" name=""/>
        <dsp:cNvSpPr/>
      </dsp:nvSpPr>
      <dsp:spPr>
        <a:xfrm>
          <a:off x="5550872" y="1575721"/>
          <a:ext cx="342357" cy="34235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627902" y="1575721"/>
        <a:ext cx="188297" cy="257624"/>
      </dsp:txXfrm>
    </dsp:sp>
    <dsp:sp modelId="{124D3F86-DA33-488B-8157-24298E7F1DF6}">
      <dsp:nvSpPr>
        <dsp:cNvPr id="0" name=""/>
        <dsp:cNvSpPr/>
      </dsp:nvSpPr>
      <dsp:spPr>
        <a:xfrm>
          <a:off x="5933766" y="2181430"/>
          <a:ext cx="342357" cy="342357"/>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010796" y="2181430"/>
        <a:ext cx="188297" cy="25762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852C-DDF8-46BE-AD35-5F125FE529EB}"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DAD1-A102-4FDC-AE7E-5C440D45910C}" type="slidenum">
              <a:rPr lang="en-GB" smtClean="0"/>
              <a:t>‹#›</a:t>
            </a:fld>
            <a:endParaRPr lang="en-GB"/>
          </a:p>
        </p:txBody>
      </p:sp>
    </p:spTree>
    <p:extLst>
      <p:ext uri="{BB962C8B-B14F-4D97-AF65-F5344CB8AC3E}">
        <p14:creationId xmlns:p14="http://schemas.microsoft.com/office/powerpoint/2010/main" val="16414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1</a:t>
            </a:fld>
            <a:endParaRPr lang="en-GB"/>
          </a:p>
        </p:txBody>
      </p:sp>
    </p:spTree>
    <p:extLst>
      <p:ext uri="{BB962C8B-B14F-4D97-AF65-F5344CB8AC3E}">
        <p14:creationId xmlns:p14="http://schemas.microsoft.com/office/powerpoint/2010/main" val="240637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314E-93F7-4A24-B0C3-E7D40C09C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BD3452-5947-4699-A0E6-8498967D8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8BC8D-94F7-4492-9141-C9018FD8A939}"/>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EB29F610-D924-452D-A305-5B9491374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369DE-8C8A-45E6-AEDA-08F2144555C2}"/>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392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57DA-F03B-4BB2-A119-787F308F9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167F5-97FA-4DDE-A01C-44A9C68C3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45B04-A25C-493B-911A-C590AF07EAED}"/>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8437E49E-C9E2-493B-8C61-EFAE12E7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212AA-A5DB-4853-ADF2-06C5EC1C884C}"/>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28135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241E7-ECE7-495B-A43F-F4A35B29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3925BC-29CB-4B33-95B3-8A053EB75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48C685-1A43-41F6-912B-E17C090C3E29}"/>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FD1F1306-6A00-46DF-B22F-7C8CFA125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1BC19-E895-4314-A850-963BCF3C9C0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35257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554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4245656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8838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70669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48881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2632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70925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08D-D2D7-4A61-844D-390FCE60D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6E6BD-4494-42D6-A56D-75E062617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3A36E-017D-4AB2-A5B3-21E1AD2E6E78}"/>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F547F76C-DF11-44F1-96AD-9C4A73C74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1A11F-7140-466F-9A5E-36614C50B4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7196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F55E-5CE3-449C-A591-90E5ADBBF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78994-A048-4085-9F00-E3DCF0EDA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1A283-7EE0-4934-8DA7-59D9A5D147A0}"/>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19D011C5-266D-423A-A795-9164507AE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01217-395B-4094-A104-2BD4F8AF375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91061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6B2-EF64-4BD2-BD78-B35A325BC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3D0904-6EDF-4D21-839B-F82EBB3B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C59950-390B-42B6-885D-34D42BF29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A01EE4-2150-4006-B037-E90C60240E4C}"/>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6" name="Footer Placeholder 5">
            <a:extLst>
              <a:ext uri="{FF2B5EF4-FFF2-40B4-BE49-F238E27FC236}">
                <a16:creationId xmlns:a16="http://schemas.microsoft.com/office/drawing/2014/main" id="{D95E876F-1363-4813-BB20-69B90AA8A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4ABC1-1439-4327-9C1C-EF78BB56C3F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6081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0AAF-BF12-4E70-B3FA-EB20C0084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1D1C4-212F-4492-9185-9749109FE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7EFF9-30A4-4A32-8C8A-A36906DB0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E86A9C-A46A-4700-9642-DC185CAC1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1E76E-3E5A-4B65-89CE-9D6E341CF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B4FD09-A85D-4B50-8D5A-FC2A1B6BB3F4}"/>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8" name="Footer Placeholder 7">
            <a:extLst>
              <a:ext uri="{FF2B5EF4-FFF2-40B4-BE49-F238E27FC236}">
                <a16:creationId xmlns:a16="http://schemas.microsoft.com/office/drawing/2014/main" id="{236136ED-8A17-4EF8-8C2E-8259AD94DF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80B2DB-3D2C-4E6F-AC9D-A5989253DDCB}"/>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6116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BEF-C560-4719-855A-B24D69D907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386E2B-BD9A-4929-BADC-480828F85D68}"/>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4" name="Footer Placeholder 3">
            <a:extLst>
              <a:ext uri="{FF2B5EF4-FFF2-40B4-BE49-F238E27FC236}">
                <a16:creationId xmlns:a16="http://schemas.microsoft.com/office/drawing/2014/main" id="{22BA0C01-DA76-4021-8466-6112A017D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EF673D-C843-4BD8-B347-120AD26C0C06}"/>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7305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C3638-E5D3-4876-BFA0-7CCB957839AA}"/>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3" name="Footer Placeholder 2">
            <a:extLst>
              <a:ext uri="{FF2B5EF4-FFF2-40B4-BE49-F238E27FC236}">
                <a16:creationId xmlns:a16="http://schemas.microsoft.com/office/drawing/2014/main" id="{3DB66773-B4D7-4EC2-B65C-AA950EAF44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EDEF79-FA9F-48E1-BAE2-1560656050ED}"/>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4317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46E-FBFB-46EF-B174-E12A3FA42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648E5F-7513-4599-9495-87EE85907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F71BB6-A851-4CD0-B395-CCAD857AA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9661-90EB-44D1-B036-C45735DEB9AD}"/>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6" name="Footer Placeholder 5">
            <a:extLst>
              <a:ext uri="{FF2B5EF4-FFF2-40B4-BE49-F238E27FC236}">
                <a16:creationId xmlns:a16="http://schemas.microsoft.com/office/drawing/2014/main" id="{E7DA04C9-ACC0-451F-9302-647C6B426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45E46-369C-491C-95A9-DC09CEBB01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19597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4571-F354-423E-AD3D-723A2569E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1EFBD1-2FCA-4F12-9A22-900D5EF2B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71B02C-9976-4AF4-8DE3-A411A081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53228-36CE-45D3-AF6B-45DAE9CF8312}"/>
              </a:ext>
            </a:extLst>
          </p:cNvPr>
          <p:cNvSpPr>
            <a:spLocks noGrp="1"/>
          </p:cNvSpPr>
          <p:nvPr>
            <p:ph type="dt" sz="half" idx="10"/>
          </p:nvPr>
        </p:nvSpPr>
        <p:spPr/>
        <p:txBody>
          <a:bodyPr/>
          <a:lstStyle/>
          <a:p>
            <a:fld id="{DC73A3D5-AFD7-43E6-8FEC-609DCEE6D911}" type="datetimeFigureOut">
              <a:rPr lang="en-GB" smtClean="0"/>
              <a:t>11/05/2022</a:t>
            </a:fld>
            <a:endParaRPr lang="en-GB"/>
          </a:p>
        </p:txBody>
      </p:sp>
      <p:sp>
        <p:nvSpPr>
          <p:cNvPr id="6" name="Footer Placeholder 5">
            <a:extLst>
              <a:ext uri="{FF2B5EF4-FFF2-40B4-BE49-F238E27FC236}">
                <a16:creationId xmlns:a16="http://schemas.microsoft.com/office/drawing/2014/main" id="{49863A64-0588-48CC-ACFE-08D9C26F6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4C0C3-0835-4A59-910F-F3C96C50C903}"/>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8268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E932-F703-4928-AC17-E296FBE0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4AC5B-EAA8-4660-B54C-617C7DA69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4F4F9-9D1F-48AC-9680-C4B1FD9C8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3A3D5-AFD7-43E6-8FEC-609DCEE6D911}" type="datetimeFigureOut">
              <a:rPr lang="en-GB" smtClean="0"/>
              <a:t>11/05/2022</a:t>
            </a:fld>
            <a:endParaRPr lang="en-GB"/>
          </a:p>
        </p:txBody>
      </p:sp>
      <p:sp>
        <p:nvSpPr>
          <p:cNvPr id="5" name="Footer Placeholder 4">
            <a:extLst>
              <a:ext uri="{FF2B5EF4-FFF2-40B4-BE49-F238E27FC236}">
                <a16:creationId xmlns:a16="http://schemas.microsoft.com/office/drawing/2014/main" id="{73D4704B-7260-4F93-8718-9DA02727D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3FCA16-0C22-44E4-B5AE-F2543F1E2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B90EF-71F8-4AF8-8FD4-BC68419AF919}" type="slidenum">
              <a:rPr lang="en-GB" smtClean="0"/>
              <a:t>‹#›</a:t>
            </a:fld>
            <a:endParaRPr lang="en-GB"/>
          </a:p>
        </p:txBody>
      </p:sp>
    </p:spTree>
    <p:extLst>
      <p:ext uri="{BB962C8B-B14F-4D97-AF65-F5344CB8AC3E}">
        <p14:creationId xmlns:p14="http://schemas.microsoft.com/office/powerpoint/2010/main" val="85046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a:t>Bodytext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7"/>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16454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gif"/><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hyperlink" Target="https://recportal.co.uk/" TargetMode="External"/><Relationship Id="rId4" Type="http://schemas.openxmlformats.org/officeDocument/2006/relationships/image" Target="../media/image8.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hyperlink" Target="https://recportal.co.uk/documents/20121/0/Performance-Assurance-Techniques-v1.0-Final-Baseline+%281%29.pdf" TargetMode="External"/><Relationship Id="rId4" Type="http://schemas.openxmlformats.org/officeDocument/2006/relationships/image" Target="../media/image7.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diagramData" Target="../diagrams/data4.xml"/><Relationship Id="rId12"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11" Type="http://schemas.microsoft.com/office/2007/relationships/diagramDrawing" Target="../diagrams/drawing4.xml"/><Relationship Id="rId5" Type="http://schemas.openxmlformats.org/officeDocument/2006/relationships/slide" Target="slide3.xml"/><Relationship Id="rId10" Type="http://schemas.openxmlformats.org/officeDocument/2006/relationships/diagramColors" Target="../diagrams/colors4.xml"/><Relationship Id="rId4" Type="http://schemas.openxmlformats.org/officeDocument/2006/relationships/image" Target="../media/image8.png"/><Relationship Id="rId9" Type="http://schemas.openxmlformats.org/officeDocument/2006/relationships/diagramQuickStyle" Target="../diagrams/quickStyle4.xml"/><Relationship Id="rId14" Type="http://schemas.openxmlformats.org/officeDocument/2006/relationships/hyperlink" Target="https://recportal.co.uk/documents/20121/0/Performance-Assurance-Operating-Plan-PAOP-v.1.0-Final-Baseline.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hyperlink" Target="https://recportal.co.uk/documents/20121/0/Performance-Assurance-Board-PAB-Procedures-v2.0-Final+%281%29.pdf" TargetMode="External"/><Relationship Id="rId4" Type="http://schemas.openxmlformats.org/officeDocument/2006/relationships/image" Target="../media/image8.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hyperlink" Target="https://recportal.co.uk/documents/20121/0/Performance-Assurance-Board-PAB-Procedures-v2.0-Final+%281%29.pdf" TargetMode="External"/><Relationship Id="rId4" Type="http://schemas.openxmlformats.org/officeDocument/2006/relationships/image" Target="../media/image8.png"/><Relationship Id="rId9" Type="http://schemas.openxmlformats.org/officeDocument/2006/relationships/hyperlink" Target="https://recportal.co.uk/documents/51918/0/PAB+Appeals+and+Escalations+Form+v1.0.pdf/c26ae9e8-32be-7a8e-3f3f-6e4c04b18c18?t=163042828430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comments" Target="../comments/comment1.xml"/><Relationship Id="rId4" Type="http://schemas.openxmlformats.org/officeDocument/2006/relationships/image" Target="../media/image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recportal.co.uk/"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30.jpeg"/><Relationship Id="rId7" Type="http://schemas.openxmlformats.org/officeDocument/2006/relationships/image" Target="../media/image10.png"/><Relationship Id="rId2" Type="http://schemas.openxmlformats.org/officeDocument/2006/relationships/hyperlink" Target="https://ukdeloitte.sharepoint.com/sites/RECCo-PerformanceAssuranceBid/Shared%20Documents/Mobilisation/2%20Performance%20Assurance%20Framework/2%20PA%20Framework/xyz@reccodemanager.co.uk" TargetMode="External"/><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hyperlink" Target="https://recportal.co.uk/group/guest/service-management" TargetMode="External"/><Relationship Id="rId4" Type="http://schemas.openxmlformats.org/officeDocument/2006/relationships/image" Target="../media/image31.w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png"/><Relationship Id="rId7" Type="http://schemas.openxmlformats.org/officeDocument/2006/relationships/slide" Target="slide14.xml"/><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hyperlink" Target="https://recportal.co.uk/" TargetMode="External"/><Relationship Id="rId5" Type="http://schemas.openxmlformats.org/officeDocument/2006/relationships/slide" Target="slide4.xml"/><Relationship Id="rId10" Type="http://schemas.openxmlformats.org/officeDocument/2006/relationships/slide" Target="slide16.xml"/><Relationship Id="rId4" Type="http://schemas.openxmlformats.org/officeDocument/2006/relationships/image" Target="../media/image8.png"/><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hyperlink" Target="https://recportal.co.uk/documents/20121/0/Performance-Assurance-Methodology-v1.0-Final-Baseline.pdf" TargetMode="External"/><Relationship Id="rId4" Type="http://schemas.openxmlformats.org/officeDocument/2006/relationships/image" Target="../media/image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4.svg"/><Relationship Id="rId18" Type="http://schemas.openxmlformats.org/officeDocument/2006/relationships/hyperlink" Target="https://recportal.co.uk/documents/20121/0/Performance-Assurance-Methodology-v1.0-Final-Baseline.pdf" TargetMode="External"/><Relationship Id="rId3" Type="http://schemas.openxmlformats.org/officeDocument/2006/relationships/image" Target="../media/image7.png"/><Relationship Id="rId7" Type="http://schemas.openxmlformats.org/officeDocument/2006/relationships/diagramData" Target="../diagrams/data1.xml"/><Relationship Id="rId12" Type="http://schemas.openxmlformats.org/officeDocument/2006/relationships/image" Target="../media/image13.png"/><Relationship Id="rId17" Type="http://schemas.openxmlformats.org/officeDocument/2006/relationships/image" Target="../media/image9.png"/><Relationship Id="rId2" Type="http://schemas.openxmlformats.org/officeDocument/2006/relationships/image" Target="../media/image5.png"/><Relationship Id="rId16" Type="http://schemas.openxmlformats.org/officeDocument/2006/relationships/hyperlink" Target="https://recportal.co.uk/" TargetMode="External"/><Relationship Id="rId1" Type="http://schemas.openxmlformats.org/officeDocument/2006/relationships/slideLayout" Target="../slideLayouts/slideLayout15.xml"/><Relationship Id="rId6" Type="http://schemas.openxmlformats.org/officeDocument/2006/relationships/image" Target="../media/image10.png"/><Relationship Id="rId11" Type="http://schemas.microsoft.com/office/2007/relationships/diagramDrawing" Target="../diagrams/drawing1.xml"/><Relationship Id="rId5" Type="http://schemas.openxmlformats.org/officeDocument/2006/relationships/slide" Target="slide3.xml"/><Relationship Id="rId15" Type="http://schemas.openxmlformats.org/officeDocument/2006/relationships/image" Target="../media/image16.sv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diagramData" Target="../diagrams/data2.xml"/><Relationship Id="rId12"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11" Type="http://schemas.microsoft.com/office/2007/relationships/diagramDrawing" Target="../diagrams/drawing2.xml"/><Relationship Id="rId5" Type="http://schemas.openxmlformats.org/officeDocument/2006/relationships/slide" Target="slide3.xml"/><Relationship Id="rId10" Type="http://schemas.openxmlformats.org/officeDocument/2006/relationships/diagramColors" Target="../diagrams/colors2.xml"/><Relationship Id="rId4" Type="http://schemas.openxmlformats.org/officeDocument/2006/relationships/image" Target="../media/image8.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diagramData" Target="../diagrams/data3.xml"/><Relationship Id="rId12" Type="http://schemas.openxmlformats.org/officeDocument/2006/relationships/hyperlink" Target="https://recportal.co.uk/" TargetMode="Externa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11" Type="http://schemas.microsoft.com/office/2007/relationships/diagramDrawing" Target="../diagrams/drawing3.xml"/><Relationship Id="rId5" Type="http://schemas.openxmlformats.org/officeDocument/2006/relationships/slide" Target="slide3.xml"/><Relationship Id="rId10" Type="http://schemas.openxmlformats.org/officeDocument/2006/relationships/diagramColors" Target="../diagrams/colors3.xml"/><Relationship Id="rId4" Type="http://schemas.openxmlformats.org/officeDocument/2006/relationships/image" Target="../media/image8.png"/><Relationship Id="rId9" Type="http://schemas.openxmlformats.org/officeDocument/2006/relationships/diagramQuickStyle" Target="../diagrams/quickStyle3.xml"/><Relationship Id="rId14" Type="http://schemas.openxmlformats.org/officeDocument/2006/relationships/hyperlink" Target="https://recportal.co.uk/group/guest/category-3-products-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3.xml"/><Relationship Id="rId10" Type="http://schemas.openxmlformats.org/officeDocument/2006/relationships/hyperlink" Target="https://recportal.co.uk/documents/20121/0/Performance-Assurance-Techniques-v1.0-Final-Baseline+%281%29.pdf" TargetMode="External"/><Relationship Id="rId4" Type="http://schemas.openxmlformats.org/officeDocument/2006/relationships/image" Target="../media/image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A18E-7665-41B4-A5E3-241CC85BDC1C}"/>
              </a:ext>
            </a:extLst>
          </p:cNvPr>
          <p:cNvSpPr>
            <a:spLocks noGrp="1"/>
          </p:cNvSpPr>
          <p:nvPr>
            <p:ph type="ctrTitle"/>
          </p:nvPr>
        </p:nvSpPr>
        <p:spPr>
          <a:xfrm>
            <a:off x="2098656" y="4812146"/>
            <a:ext cx="6220407" cy="1795748"/>
          </a:xfrm>
        </p:spPr>
        <p:txBody>
          <a:bodyPr anchor="t">
            <a:normAutofit/>
          </a:bodyPr>
          <a:lstStyle/>
          <a:p>
            <a:pPr>
              <a:lnSpc>
                <a:spcPct val="100000"/>
              </a:lnSpc>
            </a:pPr>
            <a:r>
              <a:rPr lang="en-GB" b="1" dirty="0"/>
              <a:t>   </a:t>
            </a:r>
            <a:br>
              <a:rPr lang="en-GB" b="1" dirty="0"/>
            </a:br>
            <a:r>
              <a:rPr lang="en-GB" b="1" dirty="0"/>
              <a:t>   </a:t>
            </a:r>
            <a:r>
              <a:rPr lang="en-GB" b="1" dirty="0">
                <a:latin typeface="Roboto" panose="02000000000000000000"/>
                <a:ea typeface="Roboto Slab" pitchFamily="2" charset="0"/>
              </a:rPr>
              <a:t>REC PERFORMANCE ASSURANCE</a:t>
            </a:r>
            <a:br>
              <a:rPr lang="en-GB" b="1" dirty="0">
                <a:latin typeface="Roboto" panose="02000000000000000000"/>
                <a:ea typeface="Roboto Slab" pitchFamily="2" charset="0"/>
              </a:rPr>
            </a:br>
            <a:r>
              <a:rPr lang="en-GB" b="1" dirty="0">
                <a:latin typeface="Roboto" panose="02000000000000000000"/>
                <a:ea typeface="Roboto Slab" pitchFamily="2" charset="0"/>
              </a:rPr>
              <a:t>   </a:t>
            </a:r>
            <a:r>
              <a:rPr lang="en-GB" sz="1800" b="1" dirty="0">
                <a:latin typeface="Roboto" panose="02000000000000000000"/>
                <a:ea typeface="Roboto Slab" pitchFamily="2" charset="0"/>
              </a:rPr>
              <a:t>USER GUIDE</a:t>
            </a:r>
            <a:br>
              <a:rPr lang="en-GB" sz="1800" b="1" dirty="0">
                <a:latin typeface="Roboto" panose="02000000000000000000"/>
                <a:ea typeface="Roboto Slab" pitchFamily="2" charset="0"/>
              </a:rPr>
            </a:br>
            <a:r>
              <a:rPr lang="en-GB" sz="1800" b="1" dirty="0">
                <a:latin typeface="Roboto" panose="02000000000000000000"/>
                <a:ea typeface="Roboto Slab" pitchFamily="2" charset="0"/>
              </a:rPr>
              <a:t>  </a:t>
            </a:r>
            <a:r>
              <a:rPr lang="en-GB" dirty="0"/>
              <a:t> </a:t>
            </a:r>
            <a:r>
              <a:rPr lang="en-GB" sz="1600" b="1" dirty="0">
                <a:latin typeface="Roboto" panose="02000000000000000000"/>
              </a:rPr>
              <a:t>May 2022</a:t>
            </a:r>
          </a:p>
        </p:txBody>
      </p:sp>
      <p:sp>
        <p:nvSpPr>
          <p:cNvPr id="3" name="Rectangle 2">
            <a:extLst>
              <a:ext uri="{FF2B5EF4-FFF2-40B4-BE49-F238E27FC236}">
                <a16:creationId xmlns:a16="http://schemas.microsoft.com/office/drawing/2014/main" id="{04D80BBB-C5F1-4ADB-A1F2-F23D19087A35}"/>
              </a:ext>
            </a:extLst>
          </p:cNvPr>
          <p:cNvSpPr/>
          <p:nvPr/>
        </p:nvSpPr>
        <p:spPr>
          <a:xfrm>
            <a:off x="2186791" y="5186720"/>
            <a:ext cx="258954" cy="1158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653F579-9F85-46B1-AA9D-3DB770438D57}"/>
              </a:ext>
            </a:extLst>
          </p:cNvPr>
          <p:cNvPicPr>
            <a:picLocks noChangeAspect="1"/>
          </p:cNvPicPr>
          <p:nvPr/>
        </p:nvPicPr>
        <p:blipFill>
          <a:blip r:embed="rId3"/>
          <a:stretch>
            <a:fillRect/>
          </a:stretch>
        </p:blipFill>
        <p:spPr>
          <a:xfrm>
            <a:off x="10079860" y="5710866"/>
            <a:ext cx="1047750" cy="628650"/>
          </a:xfrm>
          <a:prstGeom prst="rect">
            <a:avLst/>
          </a:prstGeom>
        </p:spPr>
      </p:pic>
    </p:spTree>
    <p:extLst>
      <p:ext uri="{BB962C8B-B14F-4D97-AF65-F5344CB8AC3E}">
        <p14:creationId xmlns:p14="http://schemas.microsoft.com/office/powerpoint/2010/main" val="496297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0FC5648-732B-4663-B115-C967F7CA471E}"/>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ASSURANCE TECHNIQUES AND RISK MANAGEMENT DETERMINATIONS </a:t>
            </a:r>
            <a:r>
              <a:rPr lang="en-GB" sz="2400" b="1" cap="all" spc="250">
                <a:solidFill>
                  <a:srgbClr val="93BDB5"/>
                </a:solidFill>
                <a:latin typeface="Roboto" panose="02000000000000000000" pitchFamily="2" charset="0"/>
                <a:ea typeface="+mj-ea"/>
                <a:cs typeface="+mj-cs"/>
              </a:rPr>
              <a:t>2</a:t>
            </a:r>
            <a:r>
              <a:rPr lang="en-GB" sz="2400" b="1" cap="all" spc="250">
                <a:solidFill>
                  <a:srgbClr val="93BDB5"/>
                </a:solidFill>
                <a:latin typeface="Roboto" panose="02000000000000000000" pitchFamily="2" charset="0"/>
              </a:rPr>
              <a:t>/5</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65097ED8-7B60-4C1F-913C-2D9A88861CD7}"/>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A617B873-C19C-4BBD-8B8C-F8F971A5CA03}"/>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FDD74CB1-8C02-4F79-9A29-EB8E6A2C948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79AA6AA3-A2E4-4EC7-A853-B3C20F474B03}"/>
              </a:ext>
            </a:extLst>
          </p:cNvPr>
          <p:cNvPicPr>
            <a:picLocks noChangeAspect="1"/>
          </p:cNvPicPr>
          <p:nvPr/>
        </p:nvPicPr>
        <p:blipFill>
          <a:blip r:embed="rId6"/>
          <a:stretch>
            <a:fillRect/>
          </a:stretch>
        </p:blipFill>
        <p:spPr>
          <a:xfrm>
            <a:off x="3917185" y="322134"/>
            <a:ext cx="485775" cy="477679"/>
          </a:xfrm>
          <a:prstGeom prst="rect">
            <a:avLst/>
          </a:prstGeom>
        </p:spPr>
      </p:pic>
      <p:sp>
        <p:nvSpPr>
          <p:cNvPr id="11" name="TextBox 10">
            <a:extLst>
              <a:ext uri="{FF2B5EF4-FFF2-40B4-BE49-F238E27FC236}">
                <a16:creationId xmlns:a16="http://schemas.microsoft.com/office/drawing/2014/main" id="{5DDAB141-4139-47AD-833B-B95D3FA144C9}"/>
              </a:ext>
            </a:extLst>
          </p:cNvPr>
          <p:cNvSpPr txBox="1"/>
          <p:nvPr/>
        </p:nvSpPr>
        <p:spPr>
          <a:xfrm>
            <a:off x="2555887" y="1929985"/>
            <a:ext cx="8923689" cy="523220"/>
          </a:xfrm>
          <a:prstGeom prst="rect">
            <a:avLst/>
          </a:prstGeom>
          <a:noFill/>
        </p:spPr>
        <p:txBody>
          <a:bodyPr wrap="square" lIns="91440" tIns="45720" rIns="91440" bIns="45720" rtlCol="0" anchor="t">
            <a:spAutoFit/>
          </a:bodyPr>
          <a:lstStyle/>
          <a:p>
            <a:pPr>
              <a:spcBef>
                <a:spcPts val="1000"/>
              </a:spcBef>
            </a:pPr>
            <a:r>
              <a:rPr lang="en-GB" sz="1400"/>
              <a:t>Every month the Code Manager uses data to decide which Performance Assurance Techniques should be applied.  This process is called the monthly Risk Management Determinations.  </a:t>
            </a:r>
          </a:p>
        </p:txBody>
      </p:sp>
      <p:sp>
        <p:nvSpPr>
          <p:cNvPr id="12" name="Rectangle: Rounded Corners 11">
            <a:extLst>
              <a:ext uri="{FF2B5EF4-FFF2-40B4-BE49-F238E27FC236}">
                <a16:creationId xmlns:a16="http://schemas.microsoft.com/office/drawing/2014/main" id="{F431184C-5A9A-43B5-B81E-747DACD669D5}"/>
              </a:ext>
            </a:extLst>
          </p:cNvPr>
          <p:cNvSpPr/>
          <p:nvPr/>
        </p:nvSpPr>
        <p:spPr>
          <a:xfrm>
            <a:off x="3013081" y="3125057"/>
            <a:ext cx="1722669" cy="255947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i="1">
                <a:solidFill>
                  <a:schemeClr val="dk1"/>
                </a:solidFill>
              </a:rPr>
              <a:t>Parties can see their risk data each month on the REC Portal.  They should use this information to understand and improve their performance.</a:t>
            </a:r>
          </a:p>
        </p:txBody>
      </p:sp>
      <p:sp>
        <p:nvSpPr>
          <p:cNvPr id="13" name="Rectangle: Rounded Corners 12">
            <a:extLst>
              <a:ext uri="{FF2B5EF4-FFF2-40B4-BE49-F238E27FC236}">
                <a16:creationId xmlns:a16="http://schemas.microsoft.com/office/drawing/2014/main" id="{A5DA50ED-D5F1-4996-A33C-CFCCE64BD268}"/>
              </a:ext>
            </a:extLst>
          </p:cNvPr>
          <p:cNvSpPr/>
          <p:nvPr/>
        </p:nvSpPr>
        <p:spPr>
          <a:xfrm>
            <a:off x="9828422" y="3100411"/>
            <a:ext cx="1722669" cy="257254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GB" sz="1050" i="1"/>
              <a:t>Performance Assurance Techniques can be used to understand the causes of issues, or to address issues.  </a:t>
            </a:r>
          </a:p>
          <a:p>
            <a:pPr algn="ctr"/>
            <a:endParaRPr lang="en-GB" sz="1050" i="1"/>
          </a:p>
          <a:p>
            <a:pPr algn="ctr"/>
            <a:r>
              <a:rPr lang="en-GB" sz="1050" i="1"/>
              <a:t>Bringing together risk and assurance information will allow the Code Manager to target interventions at the causes of issues.</a:t>
            </a:r>
          </a:p>
        </p:txBody>
      </p:sp>
      <p:sp>
        <p:nvSpPr>
          <p:cNvPr id="14" name="TextBox 13">
            <a:extLst>
              <a:ext uri="{FF2B5EF4-FFF2-40B4-BE49-F238E27FC236}">
                <a16:creationId xmlns:a16="http://schemas.microsoft.com/office/drawing/2014/main" id="{A7D48A74-97E7-4BC0-866A-8F1EFEEEBFC1}"/>
              </a:ext>
            </a:extLst>
          </p:cNvPr>
          <p:cNvSpPr txBox="1"/>
          <p:nvPr/>
        </p:nvSpPr>
        <p:spPr>
          <a:xfrm>
            <a:off x="7625767" y="430481"/>
            <a:ext cx="3275736" cy="369332"/>
          </a:xfrm>
          <a:prstGeom prst="rect">
            <a:avLst/>
          </a:prstGeom>
          <a:noFill/>
        </p:spPr>
        <p:txBody>
          <a:bodyPr wrap="square" rtlCol="0">
            <a:spAutoFit/>
          </a:bodyPr>
          <a:lstStyle/>
          <a:p>
            <a:r>
              <a:rPr lang="en-GB">
                <a:solidFill>
                  <a:schemeClr val="bg1"/>
                </a:solidFill>
              </a:rPr>
              <a:t>Animation holder</a:t>
            </a:r>
          </a:p>
        </p:txBody>
      </p:sp>
      <p:sp>
        <p:nvSpPr>
          <p:cNvPr id="28" name="Rectangle 27">
            <a:extLst>
              <a:ext uri="{FF2B5EF4-FFF2-40B4-BE49-F238E27FC236}">
                <a16:creationId xmlns:a16="http://schemas.microsoft.com/office/drawing/2014/main" id="{491A1703-799E-4522-9455-9E53E1E9AE7F}"/>
              </a:ext>
            </a:extLst>
          </p:cNvPr>
          <p:cNvSpPr/>
          <p:nvPr/>
        </p:nvSpPr>
        <p:spPr>
          <a:xfrm>
            <a:off x="5208496" y="2565310"/>
            <a:ext cx="4044463" cy="175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t>Measurement of the risks in the Risk Register</a:t>
            </a:r>
          </a:p>
        </p:txBody>
      </p:sp>
      <p:grpSp>
        <p:nvGrpSpPr>
          <p:cNvPr id="29" name="Group 28">
            <a:extLst>
              <a:ext uri="{FF2B5EF4-FFF2-40B4-BE49-F238E27FC236}">
                <a16:creationId xmlns:a16="http://schemas.microsoft.com/office/drawing/2014/main" id="{96079446-1787-418A-A93C-C52607A20AD7}"/>
              </a:ext>
            </a:extLst>
          </p:cNvPr>
          <p:cNvGrpSpPr/>
          <p:nvPr/>
        </p:nvGrpSpPr>
        <p:grpSpPr>
          <a:xfrm>
            <a:off x="4916595" y="3327106"/>
            <a:ext cx="4780666" cy="2548354"/>
            <a:chOff x="6683623" y="2203677"/>
            <a:chExt cx="4114970" cy="2193503"/>
          </a:xfrm>
        </p:grpSpPr>
        <p:sp>
          <p:nvSpPr>
            <p:cNvPr id="30" name="AutoShape 3">
              <a:extLst>
                <a:ext uri="{FF2B5EF4-FFF2-40B4-BE49-F238E27FC236}">
                  <a16:creationId xmlns:a16="http://schemas.microsoft.com/office/drawing/2014/main" id="{4353510B-C7E5-4D77-8631-B918A49DD135}"/>
                </a:ext>
              </a:extLst>
            </p:cNvPr>
            <p:cNvSpPr>
              <a:spLocks noChangeArrowheads="1"/>
            </p:cNvSpPr>
            <p:nvPr/>
          </p:nvSpPr>
          <p:spPr bwMode="auto">
            <a:xfrm>
              <a:off x="8132482" y="3367328"/>
              <a:ext cx="1181721" cy="682977"/>
            </a:xfrm>
            <a:prstGeom prst="rect">
              <a:avLst/>
            </a:prstGeom>
            <a:solidFill>
              <a:schemeClr val="accent3"/>
            </a:solidFill>
            <a:ln w="12700" cap="sq">
              <a:noFill/>
              <a:round/>
              <a:headEnd type="none" w="sm" len="sm"/>
              <a:tailEnd type="none" w="sm" len="sm"/>
            </a:ln>
          </p:spPr>
          <p:txBody>
            <a:bodyPr wrap="square" lIns="36000" tIns="36000" rIns="36000" bIns="36000" anchor="ctr">
              <a:noAutofit/>
            </a:bodyPr>
            <a:lstStyle/>
            <a:p>
              <a:pPr algn="ctr">
                <a:defRPr/>
              </a:pPr>
              <a:r>
                <a:rPr lang="en-US" sz="1200">
                  <a:solidFill>
                    <a:schemeClr val="bg1"/>
                  </a:solidFill>
                  <a:ea typeface="ＭＳ Ｐゴシック" pitchFamily="50" charset="-128"/>
                </a:rPr>
                <a:t>Risk Management Determination</a:t>
              </a:r>
            </a:p>
          </p:txBody>
        </p:sp>
        <p:sp>
          <p:nvSpPr>
            <p:cNvPr id="31" name="AutoShape 4">
              <a:extLst>
                <a:ext uri="{FF2B5EF4-FFF2-40B4-BE49-F238E27FC236}">
                  <a16:creationId xmlns:a16="http://schemas.microsoft.com/office/drawing/2014/main" id="{6460E617-64AF-4F08-8372-BEC2BE95F5FA}"/>
                </a:ext>
              </a:extLst>
            </p:cNvPr>
            <p:cNvSpPr>
              <a:spLocks noChangeArrowheads="1"/>
            </p:cNvSpPr>
            <p:nvPr/>
          </p:nvSpPr>
          <p:spPr bwMode="auto">
            <a:xfrm>
              <a:off x="9751098" y="3365354"/>
              <a:ext cx="1047495" cy="682977"/>
            </a:xfrm>
            <a:prstGeom prst="rect">
              <a:avLst/>
            </a:prstGeom>
            <a:solidFill>
              <a:schemeClr val="accent2"/>
            </a:solidFill>
            <a:ln w="12700" cap="sq" algn="ctr">
              <a:noFill/>
              <a:round/>
              <a:headEnd type="none" w="sm" len="sm"/>
              <a:tailEnd type="none" w="sm" len="sm"/>
            </a:ln>
          </p:spPr>
          <p:txBody>
            <a:bodyPr wrap="square" lIns="36000" tIns="36000" rIns="36000" bIns="36000" anchor="ctr">
              <a:noAutofit/>
            </a:bodyPr>
            <a:lstStyle/>
            <a:p>
              <a:pPr algn="ctr">
                <a:defRPr/>
              </a:pPr>
              <a:r>
                <a:rPr lang="en-GB" sz="1200">
                  <a:solidFill>
                    <a:schemeClr val="bg1"/>
                  </a:solidFill>
                  <a:ea typeface="ＭＳ Ｐゴシック" pitchFamily="50" charset="-128"/>
                </a:rPr>
                <a:t>Contextual information on individual Parties</a:t>
              </a:r>
              <a:endParaRPr lang="en-US" sz="1200">
                <a:solidFill>
                  <a:schemeClr val="bg1"/>
                </a:solidFill>
                <a:ea typeface="ＭＳ Ｐゴシック" pitchFamily="50" charset="-128"/>
              </a:endParaRPr>
            </a:p>
          </p:txBody>
        </p:sp>
        <p:sp>
          <p:nvSpPr>
            <p:cNvPr id="32" name="AutoShape 5">
              <a:extLst>
                <a:ext uri="{FF2B5EF4-FFF2-40B4-BE49-F238E27FC236}">
                  <a16:creationId xmlns:a16="http://schemas.microsoft.com/office/drawing/2014/main" id="{E2237846-F5A1-424B-A8AC-C7B923587900}"/>
                </a:ext>
              </a:extLst>
            </p:cNvPr>
            <p:cNvSpPr>
              <a:spLocks noChangeArrowheads="1"/>
            </p:cNvSpPr>
            <p:nvPr/>
          </p:nvSpPr>
          <p:spPr bwMode="auto">
            <a:xfrm>
              <a:off x="6683623" y="3365354"/>
              <a:ext cx="1048810" cy="682977"/>
            </a:xfrm>
            <a:prstGeom prst="rect">
              <a:avLst/>
            </a:prstGeom>
            <a:solidFill>
              <a:schemeClr val="accent2"/>
            </a:solidFill>
            <a:ln w="12700" cap="sq">
              <a:noFill/>
              <a:round/>
              <a:headEnd type="none" w="sm" len="sm"/>
              <a:tailEnd type="none" w="sm" len="sm"/>
            </a:ln>
          </p:spPr>
          <p:txBody>
            <a:bodyPr wrap="square" lIns="36000" tIns="36000" rIns="36000" bIns="36000" anchor="ctr">
              <a:noAutofit/>
            </a:bodyPr>
            <a:lstStyle/>
            <a:p>
              <a:pPr algn="ctr">
                <a:defRPr/>
              </a:pPr>
              <a:r>
                <a:rPr lang="en-US" sz="1050">
                  <a:solidFill>
                    <a:schemeClr val="bg1"/>
                  </a:solidFill>
                  <a:ea typeface="ＭＳ Ｐゴシック" pitchFamily="50" charset="-128"/>
                </a:rPr>
                <a:t>Information from Performance Assurance Techniques</a:t>
              </a:r>
            </a:p>
          </p:txBody>
        </p:sp>
        <p:sp>
          <p:nvSpPr>
            <p:cNvPr id="33" name="AutoShape 6">
              <a:extLst>
                <a:ext uri="{FF2B5EF4-FFF2-40B4-BE49-F238E27FC236}">
                  <a16:creationId xmlns:a16="http://schemas.microsoft.com/office/drawing/2014/main" id="{69A08FD4-8CB8-4C72-A90A-DF51503794BA}"/>
                </a:ext>
              </a:extLst>
            </p:cNvPr>
            <p:cNvSpPr>
              <a:spLocks noChangeArrowheads="1"/>
            </p:cNvSpPr>
            <p:nvPr/>
          </p:nvSpPr>
          <p:spPr bwMode="auto">
            <a:xfrm>
              <a:off x="7341595" y="2203677"/>
              <a:ext cx="1181721" cy="682977"/>
            </a:xfrm>
            <a:prstGeom prst="rect">
              <a:avLst/>
            </a:prstGeom>
            <a:solidFill>
              <a:schemeClr val="accent5"/>
            </a:solidFill>
            <a:ln w="12700" cap="sq" algn="ctr">
              <a:noFill/>
              <a:round/>
              <a:headEnd type="none" w="sm" len="sm"/>
              <a:tailEnd type="none" w="sm" len="sm"/>
            </a:ln>
          </p:spPr>
          <p:txBody>
            <a:bodyPr wrap="square" lIns="36000" tIns="36000" rIns="36000" bIns="36000" anchor="ctr">
              <a:noAutofit/>
            </a:bodyPr>
            <a:lstStyle/>
            <a:p>
              <a:pPr algn="ctr">
                <a:defRPr/>
              </a:pPr>
              <a:r>
                <a:rPr lang="en-US" sz="1200">
                  <a:solidFill>
                    <a:schemeClr val="bg1"/>
                  </a:solidFill>
                  <a:ea typeface="ＭＳ Ｐゴシック" pitchFamily="50" charset="-128"/>
                </a:rPr>
                <a:t>Individual Party Performance </a:t>
              </a:r>
            </a:p>
          </p:txBody>
        </p:sp>
        <p:sp>
          <p:nvSpPr>
            <p:cNvPr id="34" name="AutoShape 7">
              <a:extLst>
                <a:ext uri="{FF2B5EF4-FFF2-40B4-BE49-F238E27FC236}">
                  <a16:creationId xmlns:a16="http://schemas.microsoft.com/office/drawing/2014/main" id="{EEBAB081-AEF2-4572-935D-FA49D65178FC}"/>
                </a:ext>
              </a:extLst>
            </p:cNvPr>
            <p:cNvSpPr>
              <a:spLocks noChangeArrowheads="1"/>
            </p:cNvSpPr>
            <p:nvPr/>
          </p:nvSpPr>
          <p:spPr bwMode="auto">
            <a:xfrm>
              <a:off x="8941789" y="2224461"/>
              <a:ext cx="1181721" cy="682977"/>
            </a:xfrm>
            <a:prstGeom prst="rect">
              <a:avLst/>
            </a:prstGeom>
            <a:solidFill>
              <a:schemeClr val="accent5"/>
            </a:solidFill>
            <a:ln w="12700" cap="sq" algn="ctr">
              <a:noFill/>
              <a:round/>
              <a:headEnd type="none" w="sm" len="sm"/>
              <a:tailEnd type="none" w="sm" len="sm"/>
            </a:ln>
          </p:spPr>
          <p:txBody>
            <a:bodyPr wrap="square" lIns="36000" tIns="36000" rIns="36000" bIns="36000" anchor="ctr">
              <a:noAutofit/>
            </a:bodyPr>
            <a:lstStyle/>
            <a:p>
              <a:pPr algn="ctr">
                <a:defRPr/>
              </a:pPr>
              <a:r>
                <a:rPr lang="en-US" sz="1200">
                  <a:solidFill>
                    <a:schemeClr val="bg1"/>
                  </a:solidFill>
                  <a:ea typeface="ＭＳ Ｐゴシック" pitchFamily="50" charset="-128"/>
                </a:rPr>
                <a:t>Whole market performance</a:t>
              </a:r>
            </a:p>
          </p:txBody>
        </p:sp>
        <p:sp>
          <p:nvSpPr>
            <p:cNvPr id="35" name="AutoShape 11">
              <a:extLst>
                <a:ext uri="{FF2B5EF4-FFF2-40B4-BE49-F238E27FC236}">
                  <a16:creationId xmlns:a16="http://schemas.microsoft.com/office/drawing/2014/main" id="{CBCD8CCF-4E30-48EF-A5B8-E6BBB4F3FED7}"/>
                </a:ext>
              </a:extLst>
            </p:cNvPr>
            <p:cNvSpPr>
              <a:spLocks noChangeArrowheads="1"/>
            </p:cNvSpPr>
            <p:nvPr/>
          </p:nvSpPr>
          <p:spPr bwMode="gray">
            <a:xfrm rot="5400000">
              <a:off x="9370456" y="3574138"/>
              <a:ext cx="324388" cy="265409"/>
            </a:xfrm>
            <a:prstGeom prst="downArrow">
              <a:avLst>
                <a:gd name="adj1" fmla="val 49815"/>
                <a:gd name="adj2" fmla="val 54667"/>
              </a:avLst>
            </a:prstGeom>
            <a:solidFill>
              <a:srgbClr val="AFABAB"/>
            </a:solidFill>
            <a:ln w="28575" algn="ctr">
              <a:noFill/>
              <a:miter lim="800000"/>
              <a:headEnd type="none" w="sm" len="sm"/>
              <a:tailEnd type="none" w="sm" len="sm"/>
            </a:ln>
          </p:spPr>
          <p:txBody>
            <a:bodyPr rot="10800000" vert="eaVert" wrap="none" lIns="44450" tIns="44450" rIns="44450" bIns="44450" anchor="ctr"/>
            <a:lstStyle/>
            <a:p>
              <a:pPr>
                <a:spcBef>
                  <a:spcPct val="20000"/>
                </a:spcBef>
              </a:pPr>
              <a:endParaRPr lang="en-US" sz="1200" b="1">
                <a:solidFill>
                  <a:schemeClr val="tx2"/>
                </a:solidFill>
                <a:cs typeface="Arial" pitchFamily="34" charset="0"/>
              </a:endParaRPr>
            </a:p>
          </p:txBody>
        </p:sp>
        <p:sp>
          <p:nvSpPr>
            <p:cNvPr id="36" name="AutoShape 11">
              <a:extLst>
                <a:ext uri="{FF2B5EF4-FFF2-40B4-BE49-F238E27FC236}">
                  <a16:creationId xmlns:a16="http://schemas.microsoft.com/office/drawing/2014/main" id="{5F5508B9-3E76-403C-BDFE-F7A56B65D856}"/>
                </a:ext>
              </a:extLst>
            </p:cNvPr>
            <p:cNvSpPr>
              <a:spLocks noChangeArrowheads="1"/>
            </p:cNvSpPr>
            <p:nvPr/>
          </p:nvSpPr>
          <p:spPr bwMode="gray">
            <a:xfrm>
              <a:off x="8101659" y="2986373"/>
              <a:ext cx="324388" cy="265409"/>
            </a:xfrm>
            <a:prstGeom prst="downArrow">
              <a:avLst>
                <a:gd name="adj1" fmla="val 49815"/>
                <a:gd name="adj2" fmla="val 54667"/>
              </a:avLst>
            </a:prstGeom>
            <a:solidFill>
              <a:srgbClr val="AFABAB"/>
            </a:solidFill>
            <a:ln w="28575" algn="ctr">
              <a:noFill/>
              <a:miter lim="800000"/>
              <a:headEnd type="none" w="sm" len="sm"/>
              <a:tailEnd type="none" w="sm" len="sm"/>
            </a:ln>
          </p:spPr>
          <p:txBody>
            <a:bodyPr wrap="none" lIns="44450" tIns="44450" rIns="44450" bIns="44450" anchor="ctr"/>
            <a:lstStyle/>
            <a:p>
              <a:pPr>
                <a:spcBef>
                  <a:spcPct val="20000"/>
                </a:spcBef>
              </a:pPr>
              <a:endParaRPr lang="en-US" sz="1200" b="1">
                <a:solidFill>
                  <a:schemeClr val="tx2"/>
                </a:solidFill>
                <a:cs typeface="Arial" pitchFamily="34" charset="0"/>
              </a:endParaRPr>
            </a:p>
          </p:txBody>
        </p:sp>
        <p:sp>
          <p:nvSpPr>
            <p:cNvPr id="37" name="AutoShape 11">
              <a:extLst>
                <a:ext uri="{FF2B5EF4-FFF2-40B4-BE49-F238E27FC236}">
                  <a16:creationId xmlns:a16="http://schemas.microsoft.com/office/drawing/2014/main" id="{94D1865F-B380-48F7-8BDD-FC212C839ECF}"/>
                </a:ext>
              </a:extLst>
            </p:cNvPr>
            <p:cNvSpPr>
              <a:spLocks noChangeArrowheads="1"/>
            </p:cNvSpPr>
            <p:nvPr/>
          </p:nvSpPr>
          <p:spPr bwMode="gray">
            <a:xfrm rot="16200000">
              <a:off x="7770263" y="3574138"/>
              <a:ext cx="324388" cy="265409"/>
            </a:xfrm>
            <a:prstGeom prst="downArrow">
              <a:avLst>
                <a:gd name="adj1" fmla="val 49815"/>
                <a:gd name="adj2" fmla="val 54667"/>
              </a:avLst>
            </a:prstGeom>
            <a:solidFill>
              <a:schemeClr val="bg2">
                <a:lumMod val="75000"/>
              </a:schemeClr>
            </a:solidFill>
            <a:ln w="28575" algn="ctr">
              <a:noFill/>
              <a:miter lim="800000"/>
              <a:headEnd type="none" w="sm" len="sm"/>
              <a:tailEnd type="none" w="sm" len="sm"/>
            </a:ln>
          </p:spPr>
          <p:txBody>
            <a:bodyPr vert="eaVert" wrap="none" lIns="44450" tIns="44450" rIns="44450" bIns="44450" anchor="ctr"/>
            <a:lstStyle/>
            <a:p>
              <a:pPr>
                <a:spcBef>
                  <a:spcPct val="20000"/>
                </a:spcBef>
              </a:pPr>
              <a:endParaRPr lang="en-US" sz="1200" b="1">
                <a:solidFill>
                  <a:schemeClr val="tx2"/>
                </a:solidFill>
                <a:cs typeface="Arial" pitchFamily="34" charset="0"/>
              </a:endParaRPr>
            </a:p>
          </p:txBody>
        </p:sp>
        <p:sp>
          <p:nvSpPr>
            <p:cNvPr id="38" name="AutoShape 11">
              <a:extLst>
                <a:ext uri="{FF2B5EF4-FFF2-40B4-BE49-F238E27FC236}">
                  <a16:creationId xmlns:a16="http://schemas.microsoft.com/office/drawing/2014/main" id="{F7F204EC-4B64-425D-BE2F-6435F1F962E6}"/>
                </a:ext>
              </a:extLst>
            </p:cNvPr>
            <p:cNvSpPr>
              <a:spLocks noChangeArrowheads="1"/>
            </p:cNvSpPr>
            <p:nvPr/>
          </p:nvSpPr>
          <p:spPr bwMode="gray">
            <a:xfrm rot="10800000" flipV="1">
              <a:off x="8561148" y="4131771"/>
              <a:ext cx="324388" cy="265409"/>
            </a:xfrm>
            <a:prstGeom prst="downArrow">
              <a:avLst>
                <a:gd name="adj1" fmla="val 49815"/>
                <a:gd name="adj2" fmla="val 54667"/>
              </a:avLst>
            </a:prstGeom>
            <a:solidFill>
              <a:srgbClr val="AFABAB"/>
            </a:solidFill>
            <a:ln w="28575" algn="ctr">
              <a:noFill/>
              <a:miter lim="800000"/>
              <a:headEnd type="none" w="sm" len="sm"/>
              <a:tailEnd type="none" w="sm" len="sm"/>
            </a:ln>
          </p:spPr>
          <p:txBody>
            <a:bodyPr vert="eaVert" wrap="none" lIns="44450" tIns="44450" rIns="44450" bIns="44450" anchor="ctr"/>
            <a:lstStyle/>
            <a:p>
              <a:pPr>
                <a:spcBef>
                  <a:spcPct val="20000"/>
                </a:spcBef>
              </a:pPr>
              <a:endParaRPr lang="en-US" sz="1200" b="1">
                <a:solidFill>
                  <a:schemeClr val="tx2"/>
                </a:solidFill>
                <a:cs typeface="Arial" pitchFamily="34" charset="0"/>
              </a:endParaRPr>
            </a:p>
          </p:txBody>
        </p:sp>
      </p:grpSp>
      <p:sp>
        <p:nvSpPr>
          <p:cNvPr id="39" name="AutoShape 11">
            <a:extLst>
              <a:ext uri="{FF2B5EF4-FFF2-40B4-BE49-F238E27FC236}">
                <a16:creationId xmlns:a16="http://schemas.microsoft.com/office/drawing/2014/main" id="{75032600-72E4-43A5-995C-B5FAA185DA8B}"/>
              </a:ext>
            </a:extLst>
          </p:cNvPr>
          <p:cNvSpPr>
            <a:spLocks noChangeArrowheads="1"/>
          </p:cNvSpPr>
          <p:nvPr/>
        </p:nvSpPr>
        <p:spPr bwMode="gray">
          <a:xfrm>
            <a:off x="7595869" y="4236420"/>
            <a:ext cx="376866" cy="308345"/>
          </a:xfrm>
          <a:prstGeom prst="downArrow">
            <a:avLst>
              <a:gd name="adj1" fmla="val 49815"/>
              <a:gd name="adj2" fmla="val 54667"/>
            </a:avLst>
          </a:prstGeom>
          <a:solidFill>
            <a:srgbClr val="AFABAB"/>
          </a:solidFill>
          <a:ln w="28575" algn="ctr">
            <a:noFill/>
            <a:miter lim="800000"/>
            <a:headEnd type="none" w="sm" len="sm"/>
            <a:tailEnd type="none" w="sm" len="sm"/>
          </a:ln>
        </p:spPr>
        <p:txBody>
          <a:bodyPr wrap="none" lIns="44450" tIns="44450" rIns="44450" bIns="44450" anchor="ctr"/>
          <a:lstStyle/>
          <a:p>
            <a:pPr>
              <a:spcBef>
                <a:spcPct val="20000"/>
              </a:spcBef>
            </a:pPr>
            <a:endParaRPr lang="en-US" sz="1200" b="1">
              <a:solidFill>
                <a:schemeClr val="tx2"/>
              </a:solidFill>
              <a:cs typeface="Arial" pitchFamily="34" charset="0"/>
            </a:endParaRPr>
          </a:p>
        </p:txBody>
      </p:sp>
      <p:sp>
        <p:nvSpPr>
          <p:cNvPr id="40" name="AutoShape 3">
            <a:extLst>
              <a:ext uri="{FF2B5EF4-FFF2-40B4-BE49-F238E27FC236}">
                <a16:creationId xmlns:a16="http://schemas.microsoft.com/office/drawing/2014/main" id="{F962B4E2-461F-4E4C-94BE-33E3F29F6DE8}"/>
              </a:ext>
            </a:extLst>
          </p:cNvPr>
          <p:cNvSpPr>
            <a:spLocks noChangeArrowheads="1"/>
          </p:cNvSpPr>
          <p:nvPr/>
        </p:nvSpPr>
        <p:spPr bwMode="auto">
          <a:xfrm>
            <a:off x="6599842" y="5974713"/>
            <a:ext cx="1372893" cy="793465"/>
          </a:xfrm>
          <a:prstGeom prst="rect">
            <a:avLst/>
          </a:prstGeom>
          <a:solidFill>
            <a:schemeClr val="accent3"/>
          </a:solidFill>
          <a:ln w="12700" cap="sq">
            <a:noFill/>
            <a:round/>
            <a:headEnd type="none" w="sm" len="sm"/>
            <a:tailEnd type="none" w="sm" len="sm"/>
          </a:ln>
        </p:spPr>
        <p:txBody>
          <a:bodyPr wrap="square" lIns="36000" tIns="36000" rIns="36000" bIns="36000" anchor="ctr">
            <a:noAutofit/>
          </a:bodyPr>
          <a:lstStyle/>
          <a:p>
            <a:pPr algn="ctr">
              <a:defRPr/>
            </a:pPr>
            <a:r>
              <a:rPr lang="en-US" sz="1200">
                <a:solidFill>
                  <a:schemeClr val="bg1"/>
                </a:solidFill>
                <a:ea typeface="ＭＳ Ｐゴシック" pitchFamily="50" charset="-128"/>
              </a:rPr>
              <a:t>Techniques Applied</a:t>
            </a:r>
          </a:p>
        </p:txBody>
      </p:sp>
      <p:pic>
        <p:nvPicPr>
          <p:cNvPr id="25" name="Picture 24">
            <a:hlinkClick r:id="rId7"/>
            <a:extLst>
              <a:ext uri="{FF2B5EF4-FFF2-40B4-BE49-F238E27FC236}">
                <a16:creationId xmlns:a16="http://schemas.microsoft.com/office/drawing/2014/main" id="{CFA74B29-6CF4-4340-B0B7-697AF1FE2E2C}"/>
              </a:ext>
            </a:extLst>
          </p:cNvPr>
          <p:cNvPicPr>
            <a:picLocks noChangeAspect="1"/>
          </p:cNvPicPr>
          <p:nvPr/>
        </p:nvPicPr>
        <p:blipFill>
          <a:blip r:embed="rId8"/>
          <a:stretch>
            <a:fillRect/>
          </a:stretch>
        </p:blipFill>
        <p:spPr>
          <a:xfrm>
            <a:off x="4453970" y="323563"/>
            <a:ext cx="485775" cy="476250"/>
          </a:xfrm>
          <a:prstGeom prst="rect">
            <a:avLst/>
          </a:prstGeom>
        </p:spPr>
      </p:pic>
      <p:sp>
        <p:nvSpPr>
          <p:cNvPr id="26" name="TextBox 25">
            <a:extLst>
              <a:ext uri="{FF2B5EF4-FFF2-40B4-BE49-F238E27FC236}">
                <a16:creationId xmlns:a16="http://schemas.microsoft.com/office/drawing/2014/main" id="{8688EEAD-FFC8-44E7-9551-E58AD4E9E66E}"/>
              </a:ext>
            </a:extLst>
          </p:cNvPr>
          <p:cNvSpPr txBox="1"/>
          <p:nvPr/>
        </p:nvSpPr>
        <p:spPr>
          <a:xfrm>
            <a:off x="7778167" y="582881"/>
            <a:ext cx="3275736"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287442801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0"/>
                                  </p:stCondLst>
                                  <p:childTnLst>
                                    <p:set>
                                      <p:cBhvr>
                                        <p:cTn id="6" dur="1" fill="hold">
                                          <p:stCondLst>
                                            <p:cond delay="109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0"/>
                                  </p:stCondLst>
                                  <p:childTnLst>
                                    <p:set>
                                      <p:cBhvr>
                                        <p:cTn id="10" dur="1" fill="hold">
                                          <p:stCondLst>
                                            <p:cond delay="10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A5E6266-B9AA-4127-863D-A00CC00E724F}"/>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ASSURANCE TECHNIQUES AND RISK MANAGEMENT DETERMINATIONS </a:t>
            </a:r>
            <a:r>
              <a:rPr lang="en-GB" sz="2400" b="1" cap="all" spc="250">
                <a:solidFill>
                  <a:srgbClr val="93BDB5"/>
                </a:solidFill>
                <a:latin typeface="Roboto" panose="02000000000000000000" pitchFamily="2" charset="0"/>
                <a:ea typeface="+mj-ea"/>
                <a:cs typeface="+mj-cs"/>
              </a:rPr>
              <a:t>3</a:t>
            </a:r>
            <a:r>
              <a:rPr lang="en-GB" sz="2400" b="1" cap="all" spc="250">
                <a:solidFill>
                  <a:srgbClr val="93BDB5"/>
                </a:solidFill>
                <a:latin typeface="Roboto" panose="02000000000000000000" pitchFamily="2" charset="0"/>
              </a:rPr>
              <a:t>/5</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790D7F4C-0E71-4FEF-85D2-A966F9DBAB74}"/>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957CEBB8-8A74-4678-B131-0EB3D937430E}"/>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C735755C-02D5-41B7-8C4D-5FB15E3EA603}"/>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102F8083-77E4-49A2-A7ED-894531ABC15A}"/>
              </a:ext>
            </a:extLst>
          </p:cNvPr>
          <p:cNvPicPr>
            <a:picLocks noChangeAspect="1"/>
          </p:cNvPicPr>
          <p:nvPr/>
        </p:nvPicPr>
        <p:blipFill>
          <a:blip r:embed="rId6"/>
          <a:stretch>
            <a:fillRect/>
          </a:stretch>
        </p:blipFill>
        <p:spPr>
          <a:xfrm>
            <a:off x="3917185" y="322134"/>
            <a:ext cx="485775" cy="477679"/>
          </a:xfrm>
          <a:prstGeom prst="rect">
            <a:avLst/>
          </a:prstGeom>
        </p:spPr>
      </p:pic>
      <p:sp>
        <p:nvSpPr>
          <p:cNvPr id="10" name="TextBox 9">
            <a:extLst>
              <a:ext uri="{FF2B5EF4-FFF2-40B4-BE49-F238E27FC236}">
                <a16:creationId xmlns:a16="http://schemas.microsoft.com/office/drawing/2014/main" id="{BF01326C-CE8E-4015-A82B-8CAE92006C73}"/>
              </a:ext>
            </a:extLst>
          </p:cNvPr>
          <p:cNvSpPr txBox="1"/>
          <p:nvPr/>
        </p:nvSpPr>
        <p:spPr>
          <a:xfrm>
            <a:off x="2555887" y="2085094"/>
            <a:ext cx="9060873" cy="1169551"/>
          </a:xfrm>
          <a:prstGeom prst="rect">
            <a:avLst/>
          </a:prstGeom>
          <a:noFill/>
        </p:spPr>
        <p:txBody>
          <a:bodyPr wrap="square" lIns="91440" tIns="45720" rIns="91440" bIns="45720" rtlCol="0" anchor="t">
            <a:spAutoFit/>
          </a:bodyPr>
          <a:lstStyle/>
          <a:p>
            <a:pPr>
              <a:spcBef>
                <a:spcPts val="1000"/>
              </a:spcBef>
            </a:pPr>
            <a:r>
              <a:rPr lang="en-GB" sz="1400">
                <a:latin typeface="Roboto Slab"/>
              </a:rPr>
              <a:t>When the Code Manager applies Performance Assurance Techniques you will always be told why.  The Performance Assurance Techniques document sets out the processes and safeguards in place over the use of these techniques.  For some techniques, such as notifying PAF Participants of identified performance issues, the Code Manager will do this automatically.  More complex Performance Assurance Techniques will only be implemented after PAB approval. </a:t>
            </a:r>
            <a:r>
              <a:rPr lang="en-GB" sz="1400"/>
              <a:t>This document also sets out:</a:t>
            </a:r>
          </a:p>
        </p:txBody>
      </p:sp>
      <p:pic>
        <p:nvPicPr>
          <p:cNvPr id="11" name="Picture 10" descr="{&quot;ChartDesign&quot;:{&quot;General&quot;:{&quot;FontName&quot;:&quot;Calibri Light&quot;,&quot;FontSize&quot;:11.0,&quot;FontColorRef&quot;:&quot;Gray11&quot;},&quot;Gridlines&quot;:{&quot;MajorHorizontal&quot;:false,&quot;MajorVertical&quot;:true,&quot;MinorHorizontal&quot;:false,&quot;MinorVertical&quot;:false,&quot;Weight&quot;:0.25,&quot;ColorRef&quot;:&quot;Gray2&quot;},&quot;Axis&quot;:{&quot;AxisLines&quot;:{&quot;Weight&quot;:0.0,&quot;ColorRef&quot;:&quot;Gray2&quot;,&quot;TickMarks&quot;:false},&quot;AxisText&quot;:{&quot;Rotation&quot;:null},&quot;SeriesOverlap&quot;:0.0,&quot;GapWidth&quot;:50.0},&quot;ChartTitle&quot;:{&quot;FontName&quot;:&quot;Calibri&quot;,&quot;FontSize&quot;:13.0,&quot;FontColorRef&quot;:&quot;Black&quot;,&quot;FontBold&quot;:true,&quot;ChartTitlePosition&quot;:&quot;Left&quot;},&quot;Legend&quot;:{&quot;Position&quot;:&quot;Bottom&quot;},&quot;ChartArea&quot;:{&quot;FillType&quot;:null,&quot;FillColorRef&quot;:null},&quot;PlotArea&quot;:{&quot;FillType&quot;:null},&quot;CustomRules&quot;:null,&quot;DataSeries&quot;:[{&quot;PrimaryColorRef&quot;:&quot;DeloitteGreen&quot;},{&quot;PrimaryColorRef&quot;:&quot;Green4&quot;},{&quot;PrimaryColorRef&quot;:&quot;AccessibleGreen&quot;},{&quot;PrimaryColorRef&quot;:&quot;Green6&quot;},{&quot;PrimaryColorRef&quot;:&quot;AccessibleTeal&quot;},{&quot;PrimaryColorRef&quot;:&quot;AccessibleBlue&quot;},{&quot;PrimaryColorRef&quot;:&quot;Green1&quot;},{&quot;PrimaryColorRef&quot;:&quot;Green2&quot;},{&quot;PrimaryColorRef&quot;:&quot;Green5&quot;},{&quot;PrimaryColorRef&quot;:&quot;Green7&quot;},{&quot;PrimaryColorRef&quot;:&quot;Blue1&quot;},{&quot;PrimaryColorRef&quot;:&quot;Blue2&quot;},{&quot;PrimaryColorRef&quot;:&quot;Blue3&quot;},{&quot;PrimaryColorRef&quot;:&quot;Blue4&quot;},{&quot;PrimaryColorRef&quot;:&quot;Blue5&quot;},{&quot;PrimaryColorRef&quot;:&quot;Blue6&quot;},{&quot;PrimaryColorRef&quot;:&quot;Blue7&quot;},{&quot;PrimaryColorRef&quot;:&quot;Teal1&quot;},{&quot;PrimaryColorRef&quot;:&quot;Teal2&quot;},{&quot;PrimaryColorRef&quot;:&quot;Teal3&quot;},{&quot;PrimaryColorRef&quot;:&quot;Teal4&quot;},{&quot;PrimaryColorRef&quot;:&quot;Teal5&quot;},{&quot;PrimaryColorRef&quot;:&quot;Teal6&quot;},{&quot;PrimaryColorRef&quot;:&quot;Teal7&quot;},{&quot;PrimaryColorRef&quot;:&quot;Gray2&quot;},{&quot;PrimaryColorRef&quot;:&quot;Gray4&quot;},{&quot;PrimaryColorRef&quot;:&quot;Gray6&quot;},{&quot;PrimaryColorRef&quot;:&quot;Gray7&quot;},{&quot;PrimaryColorRef&quot;:&quot;Gray9&quot;},{&quot;PrimaryColorRef&quot;:&quot;Gray10&quot;},{&quot;PrimaryColorRef&quot;:&quot;Gray11&quot;},{&quot;PrimaryColorRef&quot;:&quot;BrightGreen&quot;},{&quot;PrimaryColorRef&quot;:&quot;BrightTeal&quot;},{&quot;PrimaryColorRef&quot;:&quot;BrightBlue&quot;},{&quot;PrimaryColorRef&quot;:&quot;Red&quot;},{&quot;PrimaryColorRef&quot;:&quot;Orange&quot;},{&quot;PrimaryColorRef&quot;:&quot;Yellow&quot;}],&quot;SkipBlankSeries&quot;:true},&quot;ColorSchema&quot;:{&quot;DeloitteGreen&quot;:&quot;134,188,37&quot;,&quot;Green4&quot;:&quot;67,176,42&quot;,&quot;AccessibleGreen&quot;:&quot;38,137,13&quot;,&quot;Green6&quot;:&quot;4,106,56&quot;,&quot;AccessibleTeal&quot;:&quot;13,131,144&quot;,&quot;AccessibleBlue&quot;:&quot;0,124,176&quot;,&quot;Green1&quot;:&quot;227,228,141&quot;,&quot;Green2&quot;:&quot;196,214,0&quot;,&quot;Green5&quot;:&quot;0,154,68&quot;,&quot;Green7&quot;:&quot;44,82,52&quot;,&quot;Blue1&quot;:&quot;160,220,255&quot;,&quot;Blue2&quot;:&quot;98,181,229&quot;,&quot;Blue3&quot;:&quot;0,163,224&quot;,&quot;Blue4&quot;:&quot;0,118,168&quot;,&quot;Blue5&quot;:&quot;0,85,135&quot;,&quot;Blue6&quot;:&quot;1,33,105&quot;,&quot;Blue7&quot;:&quot;4,30,66&quot;,&quot;Teal1&quot;:&quot;221,239,232&quot;,&quot;Teal2&quot;:&quot;157,212,207&quot;,&quot;Teal3&quot;:&quot;111,194,180&quot;,&quot;Teal4&quot;:&quot;0,171,171&quot;,&quot;Teal5&quot;:&quot;0,151,169&quot;,&quot;Teal6&quot;:&quot;0,118,128&quot;,&quot;Teal7&quot;:&quot;0,79,89&quot;,&quot;Gray2&quot;:&quot;208,208,206&quot;,&quot;Gray4&quot;:&quot;187,188,188&quot;,&quot;Gray6&quot;:&quot;167,168,170&quot;,&quot;Gray7&quot;:&quot;151,153,155&quot;,&quot;Gray9&quot;:&quot;117,120,123&quot;,&quot;Gray10&quot;:&quot;99,102,106&quot;,&quot;Gray11&quot;:&quot;83,86,90&quot;,&quot;BrightGreen&quot;:&quot;13,242,0&quot;,&quot;BrightTeal&quot;:&quot;62,250,197&quot;,&quot;BrightBlue&quot;:&quot;51,240,255&quot;,&quot;Red&quot;:&quot;218,41,28&quot;,&quot;Orange&quot;:&quot;237,139,0&quot;,&quot;Yellow&quot;:&quot;255,205,0&quot;,&quot;Black&quot;:&quot;0,0,0&quot;}}">
            <a:extLst>
              <a:ext uri="{FF2B5EF4-FFF2-40B4-BE49-F238E27FC236}">
                <a16:creationId xmlns:a16="http://schemas.microsoft.com/office/drawing/2014/main" id="{EE0989BB-54EF-46E7-A655-6D03636AA630}"/>
              </a:ext>
            </a:extLst>
          </p:cNvPr>
          <p:cNvPicPr/>
          <p:nvPr/>
        </p:nvPicPr>
        <p:blipFill>
          <a:blip r:embed="rId7">
            <a:extLst>
              <a:ext uri="{28A0092B-C50C-407E-A947-70E740481C1C}">
                <a14:useLocalDpi xmlns:a14="http://schemas.microsoft.com/office/drawing/2010/main" val="0"/>
              </a:ext>
            </a:extLst>
          </a:blip>
          <a:stretch>
            <a:fillRect/>
          </a:stretch>
        </p:blipFill>
        <p:spPr>
          <a:xfrm>
            <a:off x="7021848" y="5312580"/>
            <a:ext cx="1948997" cy="1240104"/>
          </a:xfrm>
          <a:prstGeom prst="rect">
            <a:avLst/>
          </a:prstGeom>
        </p:spPr>
      </p:pic>
      <p:pic>
        <p:nvPicPr>
          <p:cNvPr id="12" name="Picture 11">
            <a:extLst>
              <a:ext uri="{FF2B5EF4-FFF2-40B4-BE49-F238E27FC236}">
                <a16:creationId xmlns:a16="http://schemas.microsoft.com/office/drawing/2014/main" id="{1EEBDB65-31E7-48F9-A35A-CE0547205F5F}"/>
              </a:ext>
            </a:extLst>
          </p:cNvPr>
          <p:cNvPicPr/>
          <p:nvPr/>
        </p:nvPicPr>
        <p:blipFill>
          <a:blip r:embed="rId8">
            <a:extLst>
              <a:ext uri="{28A0092B-C50C-407E-A947-70E740481C1C}">
                <a14:useLocalDpi xmlns:a14="http://schemas.microsoft.com/office/drawing/2010/main" val="0"/>
              </a:ext>
            </a:extLst>
          </a:blip>
          <a:stretch>
            <a:fillRect/>
          </a:stretch>
        </p:blipFill>
        <p:spPr>
          <a:xfrm>
            <a:off x="4939745" y="5318313"/>
            <a:ext cx="1948997" cy="1240104"/>
          </a:xfrm>
          <a:prstGeom prst="rect">
            <a:avLst/>
          </a:prstGeom>
        </p:spPr>
      </p:pic>
      <p:pic>
        <p:nvPicPr>
          <p:cNvPr id="13" name="Picture 12">
            <a:extLst>
              <a:ext uri="{FF2B5EF4-FFF2-40B4-BE49-F238E27FC236}">
                <a16:creationId xmlns:a16="http://schemas.microsoft.com/office/drawing/2014/main" id="{8E258A9C-4B68-42CE-AFBF-AE3C3091E29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1868" y="3952464"/>
            <a:ext cx="1948997" cy="1240104"/>
          </a:xfrm>
          <a:prstGeom prst="rect">
            <a:avLst/>
          </a:prstGeom>
          <a:noFill/>
        </p:spPr>
      </p:pic>
      <p:sp>
        <p:nvSpPr>
          <p:cNvPr id="14" name="TextBox 13">
            <a:extLst>
              <a:ext uri="{FF2B5EF4-FFF2-40B4-BE49-F238E27FC236}">
                <a16:creationId xmlns:a16="http://schemas.microsoft.com/office/drawing/2014/main" id="{EEFD1A49-5EE6-42FC-BD84-838A3E258339}"/>
              </a:ext>
            </a:extLst>
          </p:cNvPr>
          <p:cNvSpPr txBox="1"/>
          <p:nvPr/>
        </p:nvSpPr>
        <p:spPr>
          <a:xfrm>
            <a:off x="2555887" y="3550633"/>
            <a:ext cx="7293193" cy="1021883"/>
          </a:xfrm>
          <a:prstGeom prst="rect">
            <a:avLst/>
          </a:prstGeom>
        </p:spPr>
        <p:txBody>
          <a:bodyPr vert="horz" lIns="91440" tIns="45720" rIns="91440" bIns="45720" rtlCol="0">
            <a:noAutofit/>
          </a:bodyPr>
          <a:lstStyle>
            <a:defPPr>
              <a:defRPr lang="en-US"/>
            </a:defPPr>
            <a:lvl1pPr indent="0">
              <a:lnSpc>
                <a:spcPct val="150000"/>
              </a:lnSpc>
              <a:spcBef>
                <a:spcPts val="1000"/>
              </a:spcBef>
              <a:buFont typeface="Arial" panose="020B0604020202020204" pitchFamily="34" charset="0"/>
              <a:buNone/>
              <a:defRPr sz="1400" baseline="0">
                <a:latin typeface="Roboto Slab" pitchFamily="2" charset="0"/>
              </a:defRPr>
            </a:lvl1pPr>
            <a:lvl2pPr indent="0" algn="ctr">
              <a:lnSpc>
                <a:spcPct val="90000"/>
              </a:lnSpc>
              <a:spcBef>
                <a:spcPts val="500"/>
              </a:spcBef>
              <a:buFont typeface="Arial" panose="020B0604020202020204" pitchFamily="34" charset="0"/>
              <a:buNone/>
              <a:defRPr sz="2000" baseline="0">
                <a:latin typeface="Roboto Slab" pitchFamily="2"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GB"/>
              <a:t>How data is used to guide monthly determinations:</a:t>
            </a:r>
          </a:p>
        </p:txBody>
      </p:sp>
      <p:pic>
        <p:nvPicPr>
          <p:cNvPr id="15" name="Picture 14">
            <a:hlinkClick r:id="rId10"/>
            <a:extLst>
              <a:ext uri="{FF2B5EF4-FFF2-40B4-BE49-F238E27FC236}">
                <a16:creationId xmlns:a16="http://schemas.microsoft.com/office/drawing/2014/main" id="{6A5B73E4-EA33-48FD-A3E1-1B82A15727C8}"/>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2975817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C85FF8-DD18-4F3B-91E2-D53B30DB4E85}"/>
              </a:ext>
            </a:extLst>
          </p:cNvPr>
          <p:cNvPicPr/>
          <p:nvPr/>
        </p:nvPicPr>
        <p:blipFill rotWithShape="1">
          <a:blip r:embed="rId2">
            <a:extLst>
              <a:ext uri="{28A0092B-C50C-407E-A947-70E740481C1C}">
                <a14:useLocalDpi xmlns:a14="http://schemas.microsoft.com/office/drawing/2010/main" val="0"/>
              </a:ext>
            </a:extLst>
          </a:blip>
          <a:srcRect b="1689"/>
          <a:stretch/>
        </p:blipFill>
        <p:spPr>
          <a:xfrm>
            <a:off x="2549149" y="2136286"/>
            <a:ext cx="8104161" cy="4198413"/>
          </a:xfrm>
          <a:prstGeom prst="rect">
            <a:avLst/>
          </a:prstGeom>
        </p:spPr>
      </p:pic>
      <p:sp>
        <p:nvSpPr>
          <p:cNvPr id="35" name="TextBox 34">
            <a:extLst>
              <a:ext uri="{FF2B5EF4-FFF2-40B4-BE49-F238E27FC236}">
                <a16:creationId xmlns:a16="http://schemas.microsoft.com/office/drawing/2014/main" id="{A8D2C2E4-96C2-4442-B2B7-8B75B156C4DE}"/>
              </a:ext>
            </a:extLst>
          </p:cNvPr>
          <p:cNvSpPr txBox="1"/>
          <p:nvPr/>
        </p:nvSpPr>
        <p:spPr>
          <a:xfrm>
            <a:off x="2549150" y="1910821"/>
            <a:ext cx="8985510" cy="738665"/>
          </a:xfrm>
          <a:prstGeom prst="rect">
            <a:avLst/>
          </a:prstGeom>
        </p:spPr>
        <p:txBody>
          <a:bodyPr vert="horz" lIns="91440" tIns="45720" rIns="91440" bIns="45720" rtlCol="0">
            <a:noAutofit/>
          </a:bodyPr>
          <a:lstStyle>
            <a:defPPr>
              <a:defRPr lang="en-US"/>
            </a:defPPr>
            <a:lvl1pPr indent="0">
              <a:lnSpc>
                <a:spcPct val="150000"/>
              </a:lnSpc>
              <a:spcBef>
                <a:spcPts val="1000"/>
              </a:spcBef>
              <a:buFont typeface="Arial" panose="020B0604020202020204" pitchFamily="34" charset="0"/>
              <a:buNone/>
              <a:defRPr sz="1400" baseline="0">
                <a:latin typeface="Roboto Slab" pitchFamily="2" charset="0"/>
              </a:defRPr>
            </a:lvl1pPr>
            <a:lvl2pPr indent="0" algn="ctr">
              <a:lnSpc>
                <a:spcPct val="90000"/>
              </a:lnSpc>
              <a:spcBef>
                <a:spcPts val="500"/>
              </a:spcBef>
              <a:buFont typeface="Arial" panose="020B0604020202020204" pitchFamily="34" charset="0"/>
              <a:buNone/>
              <a:defRPr sz="2000" baseline="0">
                <a:latin typeface="Roboto Slab" pitchFamily="2"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Detailed description on the PAT application process and further information on PAB’s involvement:</a:t>
            </a:r>
          </a:p>
        </p:txBody>
      </p:sp>
      <p:sp>
        <p:nvSpPr>
          <p:cNvPr id="34" name="Subtitle 2">
            <a:extLst>
              <a:ext uri="{FF2B5EF4-FFF2-40B4-BE49-F238E27FC236}">
                <a16:creationId xmlns:a16="http://schemas.microsoft.com/office/drawing/2014/main" id="{BC996D86-7B4E-4F90-A797-629AAE8606E5}"/>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ASSURANCE TECHNIQUES AND RISK MANAGEMENT DETERMINATIONS </a:t>
            </a:r>
            <a:r>
              <a:rPr lang="en-GB" sz="2400" b="1" cap="all" spc="250">
                <a:solidFill>
                  <a:srgbClr val="93BDB5"/>
                </a:solidFill>
                <a:latin typeface="Roboto" panose="02000000000000000000" pitchFamily="2" charset="0"/>
                <a:ea typeface="+mj-ea"/>
                <a:cs typeface="+mj-cs"/>
              </a:rPr>
              <a:t>4</a:t>
            </a:r>
            <a:r>
              <a:rPr lang="en-GB" sz="2400" b="1" cap="all" spc="250">
                <a:solidFill>
                  <a:srgbClr val="93BDB5"/>
                </a:solidFill>
                <a:latin typeface="Roboto" panose="02000000000000000000" pitchFamily="2" charset="0"/>
              </a:rPr>
              <a:t>/5</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36" name="Picture 35">
            <a:extLst>
              <a:ext uri="{FF2B5EF4-FFF2-40B4-BE49-F238E27FC236}">
                <a16:creationId xmlns:a16="http://schemas.microsoft.com/office/drawing/2014/main" id="{F92235E2-BC1C-4DD8-9D66-CA164C224BA0}"/>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37" name="Picture 36">
            <a:hlinkClick r:id="" action="ppaction://hlinkshowjump?jump=nextslide"/>
            <a:extLst>
              <a:ext uri="{FF2B5EF4-FFF2-40B4-BE49-F238E27FC236}">
                <a16:creationId xmlns:a16="http://schemas.microsoft.com/office/drawing/2014/main" id="{B60B146D-7701-4269-AA11-5725DDAE1CC0}"/>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38" name="Picture 37">
            <a:hlinkClick r:id="" action="ppaction://hlinkshowjump?jump=previousslide"/>
            <a:extLst>
              <a:ext uri="{FF2B5EF4-FFF2-40B4-BE49-F238E27FC236}">
                <a16:creationId xmlns:a16="http://schemas.microsoft.com/office/drawing/2014/main" id="{88EF7E62-770E-4C0F-B9DB-10B50F7A45A8}"/>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51" name="Picture 50">
            <a:hlinkClick r:id="rId6" action="ppaction://hlinksldjump"/>
            <a:extLst>
              <a:ext uri="{FF2B5EF4-FFF2-40B4-BE49-F238E27FC236}">
                <a16:creationId xmlns:a16="http://schemas.microsoft.com/office/drawing/2014/main" id="{109FCBB3-86C2-4325-BC93-A92DD7D8A777}"/>
              </a:ext>
            </a:extLst>
          </p:cNvPr>
          <p:cNvPicPr>
            <a:picLocks noChangeAspect="1"/>
          </p:cNvPicPr>
          <p:nvPr/>
        </p:nvPicPr>
        <p:blipFill>
          <a:blip r:embed="rId7"/>
          <a:stretch>
            <a:fillRect/>
          </a:stretch>
        </p:blipFill>
        <p:spPr>
          <a:xfrm>
            <a:off x="3917185" y="322134"/>
            <a:ext cx="485775" cy="477679"/>
          </a:xfrm>
          <a:prstGeom prst="rect">
            <a:avLst/>
          </a:prstGeom>
        </p:spPr>
      </p:pic>
      <p:sp>
        <p:nvSpPr>
          <p:cNvPr id="58" name="TextBox 57">
            <a:extLst>
              <a:ext uri="{FF2B5EF4-FFF2-40B4-BE49-F238E27FC236}">
                <a16:creationId xmlns:a16="http://schemas.microsoft.com/office/drawing/2014/main" id="{86D2F567-4F51-4423-A50F-B95F1B337649}"/>
              </a:ext>
            </a:extLst>
          </p:cNvPr>
          <p:cNvSpPr txBox="1"/>
          <p:nvPr/>
        </p:nvSpPr>
        <p:spPr>
          <a:xfrm>
            <a:off x="7625767" y="430481"/>
            <a:ext cx="3275736" cy="369332"/>
          </a:xfrm>
          <a:prstGeom prst="rect">
            <a:avLst/>
          </a:prstGeom>
          <a:noFill/>
        </p:spPr>
        <p:txBody>
          <a:bodyPr wrap="square" rtlCol="0">
            <a:spAutoFit/>
          </a:bodyPr>
          <a:lstStyle/>
          <a:p>
            <a:r>
              <a:rPr lang="en-GB">
                <a:solidFill>
                  <a:schemeClr val="bg1"/>
                </a:solidFill>
              </a:rPr>
              <a:t>Animation holder</a:t>
            </a:r>
          </a:p>
        </p:txBody>
      </p:sp>
      <p:sp>
        <p:nvSpPr>
          <p:cNvPr id="2" name="Rectangle 1">
            <a:extLst>
              <a:ext uri="{FF2B5EF4-FFF2-40B4-BE49-F238E27FC236}">
                <a16:creationId xmlns:a16="http://schemas.microsoft.com/office/drawing/2014/main" id="{79119434-BCCF-408A-8AC4-D50D4C482852}"/>
              </a:ext>
            </a:extLst>
          </p:cNvPr>
          <p:cNvSpPr/>
          <p:nvPr/>
        </p:nvSpPr>
        <p:spPr>
          <a:xfrm>
            <a:off x="2907926" y="3090441"/>
            <a:ext cx="217239" cy="25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hlinkClick r:id="rId8"/>
            <a:extLst>
              <a:ext uri="{FF2B5EF4-FFF2-40B4-BE49-F238E27FC236}">
                <a16:creationId xmlns:a16="http://schemas.microsoft.com/office/drawing/2014/main" id="{E83FA7A1-8E54-4A58-B0B5-36E2A4238AC5}"/>
              </a:ext>
            </a:extLst>
          </p:cNvPr>
          <p:cNvPicPr>
            <a:picLocks noChangeAspect="1"/>
          </p:cNvPicPr>
          <p:nvPr/>
        </p:nvPicPr>
        <p:blipFill>
          <a:blip r:embed="rId9"/>
          <a:stretch>
            <a:fillRect/>
          </a:stretch>
        </p:blipFill>
        <p:spPr>
          <a:xfrm>
            <a:off x="4453970" y="323563"/>
            <a:ext cx="485775" cy="476250"/>
          </a:xfrm>
          <a:prstGeom prst="rect">
            <a:avLst/>
          </a:prstGeom>
        </p:spPr>
      </p:pic>
      <p:sp>
        <p:nvSpPr>
          <p:cNvPr id="16" name="Rectangle: Rounded Corners 15">
            <a:extLst>
              <a:ext uri="{FF2B5EF4-FFF2-40B4-BE49-F238E27FC236}">
                <a16:creationId xmlns:a16="http://schemas.microsoft.com/office/drawing/2014/main" id="{F8C99ACC-F1AD-4431-840D-C4920F370F51}"/>
              </a:ext>
            </a:extLst>
          </p:cNvPr>
          <p:cNvSpPr/>
          <p:nvPr/>
        </p:nvSpPr>
        <p:spPr>
          <a:xfrm>
            <a:off x="10510092" y="5498660"/>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PERFORMANCE ASSURANCE TECHNIQUES</a:t>
            </a:r>
          </a:p>
        </p:txBody>
      </p:sp>
      <p:sp>
        <p:nvSpPr>
          <p:cNvPr id="17" name="Oval 16">
            <a:hlinkClick r:id="rId10"/>
            <a:extLst>
              <a:ext uri="{FF2B5EF4-FFF2-40B4-BE49-F238E27FC236}">
                <a16:creationId xmlns:a16="http://schemas.microsoft.com/office/drawing/2014/main" id="{3C51A1AD-9503-4F24-A68B-15608516E75D}"/>
              </a:ext>
            </a:extLst>
          </p:cNvPr>
          <p:cNvSpPr/>
          <p:nvPr/>
        </p:nvSpPr>
        <p:spPr>
          <a:xfrm>
            <a:off x="10929749" y="6105357"/>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3" name="Rectangle 2">
            <a:extLst>
              <a:ext uri="{FF2B5EF4-FFF2-40B4-BE49-F238E27FC236}">
                <a16:creationId xmlns:a16="http://schemas.microsoft.com/office/drawing/2014/main" id="{5368B20D-2019-4D4D-A380-5DDBB6213E57}"/>
              </a:ext>
            </a:extLst>
          </p:cNvPr>
          <p:cNvSpPr/>
          <p:nvPr/>
        </p:nvSpPr>
        <p:spPr>
          <a:xfrm>
            <a:off x="2555887" y="2916820"/>
            <a:ext cx="217239" cy="173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579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B780DDC-D152-4973-819A-345F5901F58D}"/>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ASSURANCE TECHNIQUES AND RISK MANAGEMENT DETERMINATIONS </a:t>
            </a:r>
            <a:r>
              <a:rPr lang="en-GB" sz="2400" b="1" cap="all" spc="250">
                <a:solidFill>
                  <a:srgbClr val="93BDB5"/>
                </a:solidFill>
                <a:latin typeface="Roboto" panose="02000000000000000000" pitchFamily="2" charset="0"/>
                <a:ea typeface="+mj-ea"/>
                <a:cs typeface="+mj-cs"/>
              </a:rPr>
              <a:t>5</a:t>
            </a:r>
            <a:r>
              <a:rPr lang="en-GB" sz="2400" b="1" cap="all" spc="250">
                <a:solidFill>
                  <a:srgbClr val="93BDB5"/>
                </a:solidFill>
                <a:latin typeface="Roboto" panose="02000000000000000000" pitchFamily="2" charset="0"/>
              </a:rPr>
              <a:t>/5</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DFFBFD6E-4CBD-44A2-8878-71E850604C08}"/>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645A8108-E367-48AB-AB59-0FDEFDBADA8F}"/>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2FB2EAD7-0A7C-4FC5-B6E3-5CAD07BBE8AF}"/>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7E389ED4-6E14-4534-8369-6767944F7982}"/>
              </a:ext>
            </a:extLst>
          </p:cNvPr>
          <p:cNvPicPr>
            <a:picLocks noChangeAspect="1"/>
          </p:cNvPicPr>
          <p:nvPr/>
        </p:nvPicPr>
        <p:blipFill>
          <a:blip r:embed="rId6"/>
          <a:stretch>
            <a:fillRect/>
          </a:stretch>
        </p:blipFill>
        <p:spPr>
          <a:xfrm>
            <a:off x="3917185" y="322134"/>
            <a:ext cx="485775" cy="477679"/>
          </a:xfrm>
          <a:prstGeom prst="rect">
            <a:avLst/>
          </a:prstGeom>
        </p:spPr>
      </p:pic>
      <p:sp>
        <p:nvSpPr>
          <p:cNvPr id="10" name="TextBox 9">
            <a:extLst>
              <a:ext uri="{FF2B5EF4-FFF2-40B4-BE49-F238E27FC236}">
                <a16:creationId xmlns:a16="http://schemas.microsoft.com/office/drawing/2014/main" id="{22127E0D-C1A5-4D9E-94DA-A48A89EFCD33}"/>
              </a:ext>
            </a:extLst>
          </p:cNvPr>
          <p:cNvSpPr txBox="1"/>
          <p:nvPr/>
        </p:nvSpPr>
        <p:spPr>
          <a:xfrm>
            <a:off x="2555887" y="1910821"/>
            <a:ext cx="9060873" cy="738664"/>
          </a:xfrm>
          <a:prstGeom prst="rect">
            <a:avLst/>
          </a:prstGeom>
          <a:noFill/>
        </p:spPr>
        <p:txBody>
          <a:bodyPr wrap="square" rtlCol="0">
            <a:spAutoFit/>
          </a:bodyPr>
          <a:lstStyle/>
          <a:p>
            <a:pPr>
              <a:spcBef>
                <a:spcPts val="1000"/>
              </a:spcBef>
            </a:pPr>
            <a:r>
              <a:rPr lang="en-GB" sz="1400">
                <a:latin typeface="Roboto Slab" pitchFamily="2" charset="0"/>
              </a:rPr>
              <a:t>In addition to the monthly risk determinations the Code Manager produces an annual operating plan.  This sets out the principles of how the Code Manager will apply Performance Assurance Techniques during the year. It covers:</a:t>
            </a:r>
          </a:p>
        </p:txBody>
      </p:sp>
      <p:sp>
        <p:nvSpPr>
          <p:cNvPr id="11" name="TextBox 10">
            <a:extLst>
              <a:ext uri="{FF2B5EF4-FFF2-40B4-BE49-F238E27FC236}">
                <a16:creationId xmlns:a16="http://schemas.microsoft.com/office/drawing/2014/main" id="{41D501EE-7FC0-4FF4-B6DF-ACBC87AA4970}"/>
              </a:ext>
            </a:extLst>
          </p:cNvPr>
          <p:cNvSpPr txBox="1"/>
          <p:nvPr/>
        </p:nvSpPr>
        <p:spPr>
          <a:xfrm>
            <a:off x="2555887" y="5814020"/>
            <a:ext cx="7153742" cy="738664"/>
          </a:xfrm>
          <a:prstGeom prst="rect">
            <a:avLst/>
          </a:prstGeom>
          <a:noFill/>
        </p:spPr>
        <p:txBody>
          <a:bodyPr wrap="square" rtlCol="0">
            <a:spAutoFit/>
          </a:bodyPr>
          <a:lstStyle/>
          <a:p>
            <a:pPr>
              <a:spcBef>
                <a:spcPts val="1000"/>
              </a:spcBef>
            </a:pPr>
            <a:r>
              <a:rPr lang="en-GB" sz="1400">
                <a:latin typeface="Roboto Slab" pitchFamily="2" charset="0"/>
              </a:rPr>
              <a:t>In the first year this also includes the initial techniques that are planned to be applied.  In future years it is likely that techniques will be applied at various points throughout the year as risks arise or are addressed.</a:t>
            </a:r>
          </a:p>
        </p:txBody>
      </p:sp>
      <p:graphicFrame>
        <p:nvGraphicFramePr>
          <p:cNvPr id="16" name="Diagram 15">
            <a:extLst>
              <a:ext uri="{FF2B5EF4-FFF2-40B4-BE49-F238E27FC236}">
                <a16:creationId xmlns:a16="http://schemas.microsoft.com/office/drawing/2014/main" id="{B7C9BD29-67C4-4F2E-BC49-FAFDBEAF4195}"/>
              </a:ext>
            </a:extLst>
          </p:cNvPr>
          <p:cNvGraphicFramePr/>
          <p:nvPr>
            <p:extLst>
              <p:ext uri="{D42A27DB-BD31-4B8C-83A1-F6EECF244321}">
                <p14:modId xmlns:p14="http://schemas.microsoft.com/office/powerpoint/2010/main" val="2531877884"/>
              </p:ext>
            </p:extLst>
          </p:nvPr>
        </p:nvGraphicFramePr>
        <p:xfrm>
          <a:off x="3596250" y="2717558"/>
          <a:ext cx="6659017" cy="2926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a:hlinkClick r:id="rId12"/>
            <a:extLst>
              <a:ext uri="{FF2B5EF4-FFF2-40B4-BE49-F238E27FC236}">
                <a16:creationId xmlns:a16="http://schemas.microsoft.com/office/drawing/2014/main" id="{667BF53B-10E0-4B14-8D7B-CA08001C939A}"/>
              </a:ext>
            </a:extLst>
          </p:cNvPr>
          <p:cNvPicPr>
            <a:picLocks noChangeAspect="1"/>
          </p:cNvPicPr>
          <p:nvPr/>
        </p:nvPicPr>
        <p:blipFill>
          <a:blip r:embed="rId13"/>
          <a:stretch>
            <a:fillRect/>
          </a:stretch>
        </p:blipFill>
        <p:spPr>
          <a:xfrm>
            <a:off x="4453970" y="323563"/>
            <a:ext cx="485775" cy="476250"/>
          </a:xfrm>
          <a:prstGeom prst="rect">
            <a:avLst/>
          </a:prstGeom>
        </p:spPr>
      </p:pic>
      <p:sp>
        <p:nvSpPr>
          <p:cNvPr id="18" name="Rectangle: Rounded Corners 17">
            <a:extLst>
              <a:ext uri="{FF2B5EF4-FFF2-40B4-BE49-F238E27FC236}">
                <a16:creationId xmlns:a16="http://schemas.microsoft.com/office/drawing/2014/main" id="{A48F1572-DAD5-44B7-9A59-4D6F78171DCC}"/>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a:latin typeface="Roboto (Headings)"/>
                <a:cs typeface="Calibri" panose="020F0502020204030204" pitchFamily="34" charset="0"/>
              </a:rPr>
              <a:t>PERFORMANCE ASSURANCE OPERATING PLAN</a:t>
            </a:r>
          </a:p>
        </p:txBody>
      </p:sp>
      <p:sp>
        <p:nvSpPr>
          <p:cNvPr id="19" name="Oval 18">
            <a:hlinkClick r:id="rId14"/>
            <a:extLst>
              <a:ext uri="{FF2B5EF4-FFF2-40B4-BE49-F238E27FC236}">
                <a16:creationId xmlns:a16="http://schemas.microsoft.com/office/drawing/2014/main" id="{D9D278FF-FC0A-4345-AC08-FCE2B7FED143}"/>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4122967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a:extLst>
              <a:ext uri="{FF2B5EF4-FFF2-40B4-BE49-F238E27FC236}">
                <a16:creationId xmlns:a16="http://schemas.microsoft.com/office/drawing/2014/main" id="{964210AE-6375-470F-B58D-C92423AAE96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APPEALS AND ESCALATIONS </a:t>
            </a:r>
            <a:r>
              <a:rPr lang="en-GB" sz="2400" b="1" cap="all" spc="250">
                <a:solidFill>
                  <a:srgbClr val="93BDB5"/>
                </a:solidFill>
                <a:latin typeface="Roboto" panose="02000000000000000000" pitchFamily="2" charset="0"/>
                <a:ea typeface="+mj-ea"/>
                <a:cs typeface="+mj-cs"/>
              </a:rPr>
              <a:t>1</a:t>
            </a:r>
            <a:r>
              <a:rPr lang="en-GB" sz="2400" b="1" cap="all" spc="250">
                <a:solidFill>
                  <a:srgbClr val="93BDB5"/>
                </a:solidFill>
                <a:latin typeface="Roboto" panose="02000000000000000000" pitchFamily="2" charset="0"/>
              </a:rPr>
              <a:t>/2</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25" name="Picture 24">
            <a:extLst>
              <a:ext uri="{FF2B5EF4-FFF2-40B4-BE49-F238E27FC236}">
                <a16:creationId xmlns:a16="http://schemas.microsoft.com/office/drawing/2014/main" id="{C4F28494-45A4-4206-B8C8-5AF1B2E03BAE}"/>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165D9CB9-AC5B-4F0F-8783-DE688F0F4093}"/>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AD621AD8-CF5A-4036-AF97-59A2CBCC45A1}"/>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9" name="Picture 28">
            <a:hlinkClick r:id="rId5" action="ppaction://hlinksldjump"/>
            <a:extLst>
              <a:ext uri="{FF2B5EF4-FFF2-40B4-BE49-F238E27FC236}">
                <a16:creationId xmlns:a16="http://schemas.microsoft.com/office/drawing/2014/main" id="{DB113C8C-4E86-4B54-B07F-5FF97CCD7C3A}"/>
              </a:ext>
            </a:extLst>
          </p:cNvPr>
          <p:cNvPicPr>
            <a:picLocks noChangeAspect="1"/>
          </p:cNvPicPr>
          <p:nvPr/>
        </p:nvPicPr>
        <p:blipFill>
          <a:blip r:embed="rId6"/>
          <a:stretch>
            <a:fillRect/>
          </a:stretch>
        </p:blipFill>
        <p:spPr>
          <a:xfrm>
            <a:off x="3917185" y="322134"/>
            <a:ext cx="485775" cy="477679"/>
          </a:xfrm>
          <a:prstGeom prst="rect">
            <a:avLst/>
          </a:prstGeom>
        </p:spPr>
      </p:pic>
      <p:sp>
        <p:nvSpPr>
          <p:cNvPr id="30" name="TextBox 29">
            <a:extLst>
              <a:ext uri="{FF2B5EF4-FFF2-40B4-BE49-F238E27FC236}">
                <a16:creationId xmlns:a16="http://schemas.microsoft.com/office/drawing/2014/main" id="{029F17FA-0E0B-4943-BB2F-DB0F5FEB101F}"/>
              </a:ext>
            </a:extLst>
          </p:cNvPr>
          <p:cNvSpPr txBox="1"/>
          <p:nvPr/>
        </p:nvSpPr>
        <p:spPr>
          <a:xfrm>
            <a:off x="2548500" y="1562566"/>
            <a:ext cx="6771480" cy="369332"/>
          </a:xfrm>
          <a:prstGeom prst="rect">
            <a:avLst/>
          </a:prstGeom>
        </p:spPr>
        <p:txBody>
          <a:bodyPr vert="horz" lIns="91440" tIns="45720" rIns="91440" bIns="45720" rtlCol="0" anchor="t">
            <a:normAutofit/>
          </a:bodyPr>
          <a:lstStyle>
            <a:lvl1pPr>
              <a:lnSpc>
                <a:spcPct val="90000"/>
              </a:lnSpc>
              <a:spcBef>
                <a:spcPct val="0"/>
              </a:spcBef>
              <a:buNone/>
              <a:defRPr sz="2000" b="1" i="0" cap="all" spc="250" baseline="0">
                <a:solidFill>
                  <a:srgbClr val="68A495"/>
                </a:solidFill>
                <a:latin typeface="Roboto" panose="02000000000000000000" pitchFamily="2" charset="0"/>
                <a:ea typeface="+mj-ea"/>
                <a:cs typeface="+mj-cs"/>
              </a:defRPr>
            </a:lvl1pPr>
          </a:lstStyle>
          <a:p>
            <a:r>
              <a:rPr lang="en-GB"/>
              <a:t>Performance Assurance appeals </a:t>
            </a:r>
          </a:p>
        </p:txBody>
      </p:sp>
      <p:sp>
        <p:nvSpPr>
          <p:cNvPr id="31" name="TextBox 30">
            <a:extLst>
              <a:ext uri="{FF2B5EF4-FFF2-40B4-BE49-F238E27FC236}">
                <a16:creationId xmlns:a16="http://schemas.microsoft.com/office/drawing/2014/main" id="{A0FD7DEE-496A-4740-9398-ECD6E095C840}"/>
              </a:ext>
            </a:extLst>
          </p:cNvPr>
          <p:cNvSpPr txBox="1"/>
          <p:nvPr/>
        </p:nvSpPr>
        <p:spPr>
          <a:xfrm>
            <a:off x="2555887" y="1910821"/>
            <a:ext cx="8868605" cy="1944122"/>
          </a:xfrm>
          <a:prstGeom prst="rect">
            <a:avLst/>
          </a:prstGeom>
          <a:noFill/>
        </p:spPr>
        <p:txBody>
          <a:bodyPr wrap="square" rtlCol="0">
            <a:spAutoFit/>
          </a:bodyPr>
          <a:lstStyle/>
          <a:p>
            <a:pPr marL="0" marR="0" lvl="0" indent="0" algn="l" defTabSz="914400" rtl="0" eaLnBrk="1" fontAlgn="auto" latinLnBrk="0" hangingPunct="1">
              <a:spcBef>
                <a:spcPts val="1000"/>
              </a:spcBef>
              <a:spcAft>
                <a:spcPts val="0"/>
              </a:spcAft>
              <a:buClrTx/>
              <a:buSzTx/>
              <a:buFontTx/>
              <a:buNone/>
              <a:tabLst/>
              <a:defRPr/>
            </a:pPr>
            <a:r>
              <a:rPr kumimoji="0" lang="en-GB" sz="1400" b="0" i="0" u="none" strike="noStrike" kern="1200" cap="none" spc="0" normalizeH="0" baseline="0" noProof="0">
                <a:ln>
                  <a:noFill/>
                </a:ln>
                <a:effectLst/>
                <a:uLnTx/>
                <a:uFillTx/>
                <a:latin typeface="Roboto Slab" pitchFamily="2" charset="0"/>
                <a:ea typeface="+mn-ea"/>
                <a:cs typeface="+mn-cs"/>
              </a:rPr>
              <a:t>If you disagree or would like to raise a query in relation to a decision made by the Code Manager or PAB in relation to Performance Assurance, the first thing you should do is get in touch with the Code Manager using the REC Portal.  If this relates to a Performance Assurance Technique you should do this on the chat associated with that technique.</a:t>
            </a:r>
          </a:p>
          <a:p>
            <a:pPr marL="0" marR="0" lvl="0" indent="0" algn="l" defTabSz="914400" rtl="0" eaLnBrk="1" fontAlgn="auto" latinLnBrk="0" hangingPunct="1">
              <a:spcBef>
                <a:spcPts val="1000"/>
              </a:spcBef>
              <a:spcAft>
                <a:spcPts val="0"/>
              </a:spcAft>
              <a:buClrTx/>
              <a:buSzTx/>
              <a:buFontTx/>
              <a:buNone/>
              <a:tabLst/>
              <a:defRPr/>
            </a:pPr>
            <a:r>
              <a:rPr kumimoji="0" lang="en-GB" sz="1400" b="0" i="0" u="none" strike="noStrike" kern="1200" cap="none" spc="0" normalizeH="0" baseline="0" noProof="0">
                <a:ln>
                  <a:noFill/>
                </a:ln>
                <a:effectLst/>
                <a:uLnTx/>
                <a:uFillTx/>
                <a:latin typeface="Roboto Slab" pitchFamily="2" charset="0"/>
                <a:ea typeface="+mn-ea"/>
                <a:cs typeface="+mn-cs"/>
              </a:rPr>
              <a:t>If you are unable to resolve your query or are still dissatisfied with the decision, you can raise an appeal by completing an appeal and escalation form </a:t>
            </a:r>
            <a:r>
              <a:rPr kumimoji="0" lang="en-GB" sz="1400" b="0" i="0" u="none" strike="noStrike" kern="1200" cap="none" spc="0" normalizeH="0" baseline="0" noProof="0">
                <a:ln>
                  <a:noFill/>
                </a:ln>
                <a:solidFill>
                  <a:prstClr val="black"/>
                </a:solidFill>
                <a:effectLst/>
                <a:uLnTx/>
                <a:uFillTx/>
                <a:latin typeface="Roboto Slab" pitchFamily="2" charset="0"/>
                <a:ea typeface="+mn-ea"/>
                <a:cs typeface="+mn-cs"/>
              </a:rPr>
              <a:t>on the REC Portal.  The route for appeals will depend on the nature of the appeal and the entity that made the initial decision that is being appealed, as outlined in the table below. The timescales for raising appeals are also set out below. </a:t>
            </a:r>
          </a:p>
        </p:txBody>
      </p:sp>
      <p:pic>
        <p:nvPicPr>
          <p:cNvPr id="5" name="Picture 4">
            <a:extLst>
              <a:ext uri="{FF2B5EF4-FFF2-40B4-BE49-F238E27FC236}">
                <a16:creationId xmlns:a16="http://schemas.microsoft.com/office/drawing/2014/main" id="{A03B2069-2B5C-4F95-872A-2A2C3E241729}"/>
              </a:ext>
            </a:extLst>
          </p:cNvPr>
          <p:cNvPicPr>
            <a:picLocks noChangeAspect="1"/>
          </p:cNvPicPr>
          <p:nvPr/>
        </p:nvPicPr>
        <p:blipFill>
          <a:blip r:embed="rId7"/>
          <a:stretch>
            <a:fillRect/>
          </a:stretch>
        </p:blipFill>
        <p:spPr>
          <a:xfrm>
            <a:off x="2727752" y="3900408"/>
            <a:ext cx="6958428" cy="1850398"/>
          </a:xfrm>
          <a:prstGeom prst="rect">
            <a:avLst/>
          </a:prstGeom>
        </p:spPr>
      </p:pic>
      <p:sp>
        <p:nvSpPr>
          <p:cNvPr id="32" name="TextBox 31">
            <a:extLst>
              <a:ext uri="{FF2B5EF4-FFF2-40B4-BE49-F238E27FC236}">
                <a16:creationId xmlns:a16="http://schemas.microsoft.com/office/drawing/2014/main" id="{CED5B57A-739E-42DE-B888-F982DF5B3305}"/>
              </a:ext>
            </a:extLst>
          </p:cNvPr>
          <p:cNvSpPr txBox="1"/>
          <p:nvPr/>
        </p:nvSpPr>
        <p:spPr>
          <a:xfrm>
            <a:off x="2602650" y="5960017"/>
            <a:ext cx="7356598" cy="429766"/>
          </a:xfrm>
          <a:prstGeom prst="rect">
            <a:avLst/>
          </a:prstGeom>
          <a:noFill/>
        </p:spPr>
        <p:txBody>
          <a:bodyPr wrap="square" rtlCol="0">
            <a:spAutoFit/>
          </a:bodyPr>
          <a:lstStyle/>
          <a:p>
            <a:r>
              <a:rPr lang="en-GB" sz="1050"/>
              <a:t>*Metering accreditation appeals are made to the PAB, with the PAB decision being final. This is set out in further detail in the Metering CoP User Guide.  </a:t>
            </a:r>
          </a:p>
        </p:txBody>
      </p:sp>
      <p:pic>
        <p:nvPicPr>
          <p:cNvPr id="15" name="Picture 14">
            <a:hlinkClick r:id="rId8"/>
            <a:extLst>
              <a:ext uri="{FF2B5EF4-FFF2-40B4-BE49-F238E27FC236}">
                <a16:creationId xmlns:a16="http://schemas.microsoft.com/office/drawing/2014/main" id="{34B4FCBC-633F-4795-92A7-6376F5E62905}"/>
              </a:ext>
            </a:extLst>
          </p:cNvPr>
          <p:cNvPicPr>
            <a:picLocks noChangeAspect="1"/>
          </p:cNvPicPr>
          <p:nvPr/>
        </p:nvPicPr>
        <p:blipFill>
          <a:blip r:embed="rId9"/>
          <a:stretch>
            <a:fillRect/>
          </a:stretch>
        </p:blipFill>
        <p:spPr>
          <a:xfrm>
            <a:off x="4453970" y="323563"/>
            <a:ext cx="485775" cy="476250"/>
          </a:xfrm>
          <a:prstGeom prst="rect">
            <a:avLst/>
          </a:prstGeom>
        </p:spPr>
      </p:pic>
      <p:sp>
        <p:nvSpPr>
          <p:cNvPr id="17" name="Rectangle: Rounded Corners 16">
            <a:extLst>
              <a:ext uri="{FF2B5EF4-FFF2-40B4-BE49-F238E27FC236}">
                <a16:creationId xmlns:a16="http://schemas.microsoft.com/office/drawing/2014/main" id="{A7551149-E1EE-40D3-97AC-522E42DA2E9A}"/>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900">
              <a:latin typeface="Roboto (Headings)"/>
              <a:cs typeface="Calibri" panose="020F0502020204030204" pitchFamily="34" charset="0"/>
            </a:endParaRPr>
          </a:p>
          <a:p>
            <a:pPr algn="ctr"/>
            <a:r>
              <a:rPr lang="en-GB" sz="1000">
                <a:latin typeface="Roboto (Headings)"/>
                <a:cs typeface="Calibri" panose="020F0502020204030204" pitchFamily="34" charset="0"/>
              </a:rPr>
              <a:t>APPEALS PROCESS</a:t>
            </a:r>
          </a:p>
        </p:txBody>
      </p:sp>
      <p:sp>
        <p:nvSpPr>
          <p:cNvPr id="18" name="Oval 17">
            <a:hlinkClick r:id="rId10"/>
            <a:extLst>
              <a:ext uri="{FF2B5EF4-FFF2-40B4-BE49-F238E27FC236}">
                <a16:creationId xmlns:a16="http://schemas.microsoft.com/office/drawing/2014/main" id="{45726698-9871-4FEE-8928-D346395440B1}"/>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3058316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2E55014-308F-4521-8010-35AE600EBA49}"/>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APPEALS AND ESCALATIONS </a:t>
            </a:r>
            <a:r>
              <a:rPr lang="en-GB" sz="2400" b="1" cap="all" spc="250">
                <a:solidFill>
                  <a:srgbClr val="93BDB5"/>
                </a:solidFill>
                <a:latin typeface="Roboto" panose="02000000000000000000" pitchFamily="2" charset="0"/>
                <a:ea typeface="+mj-ea"/>
                <a:cs typeface="+mj-cs"/>
              </a:rPr>
              <a:t>2</a:t>
            </a:r>
            <a:r>
              <a:rPr lang="en-GB" sz="2400" b="1" cap="all" spc="250">
                <a:solidFill>
                  <a:srgbClr val="93BDB5"/>
                </a:solidFill>
                <a:latin typeface="Roboto" panose="02000000000000000000" pitchFamily="2" charset="0"/>
              </a:rPr>
              <a:t>/2</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685160FE-F96A-45C3-8D79-D0491AB005FC}"/>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3A76E4BA-9596-4BE5-BB2A-477D94B01F5A}"/>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ECC21A10-39CE-467B-8838-A3A8DC13BC70}"/>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0D175B2B-D453-4A32-993B-389534EA79B8}"/>
              </a:ext>
            </a:extLst>
          </p:cNvPr>
          <p:cNvPicPr>
            <a:picLocks noChangeAspect="1"/>
          </p:cNvPicPr>
          <p:nvPr/>
        </p:nvPicPr>
        <p:blipFill>
          <a:blip r:embed="rId6"/>
          <a:stretch>
            <a:fillRect/>
          </a:stretch>
        </p:blipFill>
        <p:spPr>
          <a:xfrm>
            <a:off x="3917185" y="322134"/>
            <a:ext cx="485775" cy="477679"/>
          </a:xfrm>
          <a:prstGeom prst="rect">
            <a:avLst/>
          </a:prstGeom>
        </p:spPr>
      </p:pic>
      <p:sp>
        <p:nvSpPr>
          <p:cNvPr id="10" name="TextBox 9">
            <a:extLst>
              <a:ext uri="{FF2B5EF4-FFF2-40B4-BE49-F238E27FC236}">
                <a16:creationId xmlns:a16="http://schemas.microsoft.com/office/drawing/2014/main" id="{A45C0F2C-3A9A-4782-99FE-07FD9CE427D2}"/>
              </a:ext>
            </a:extLst>
          </p:cNvPr>
          <p:cNvSpPr txBox="1"/>
          <p:nvPr/>
        </p:nvSpPr>
        <p:spPr>
          <a:xfrm>
            <a:off x="2555887" y="1562566"/>
            <a:ext cx="7094754" cy="369332"/>
          </a:xfrm>
          <a:prstGeom prst="rect">
            <a:avLst/>
          </a:prstGeom>
        </p:spPr>
        <p:txBody>
          <a:bodyPr vert="horz" lIns="91440" tIns="45720" rIns="91440" bIns="45720" rtlCol="0" anchor="t">
            <a:normAutofit/>
          </a:bodyPr>
          <a:lstStyle>
            <a:defPPr>
              <a:defRPr lang="en-US"/>
            </a:defPPr>
            <a:lvl1pPr algn="ctr">
              <a:lnSpc>
                <a:spcPct val="90000"/>
              </a:lnSpc>
              <a:spcBef>
                <a:spcPct val="0"/>
              </a:spcBef>
              <a:buNone/>
              <a:defRPr sz="2000" b="1" i="0" cap="all" spc="250" baseline="0">
                <a:solidFill>
                  <a:srgbClr val="68A495"/>
                </a:solidFill>
                <a:latin typeface="Roboto" panose="02000000000000000000" pitchFamily="2" charset="0"/>
                <a:ea typeface="+mj-ea"/>
                <a:cs typeface="+mj-cs"/>
              </a:defRPr>
            </a:lvl1pPr>
          </a:lstStyle>
          <a:p>
            <a:pPr algn="l"/>
            <a:r>
              <a:rPr lang="en-GB"/>
              <a:t>Operational disputes </a:t>
            </a:r>
          </a:p>
        </p:txBody>
      </p:sp>
      <p:sp>
        <p:nvSpPr>
          <p:cNvPr id="11" name="TextBox 10">
            <a:extLst>
              <a:ext uri="{FF2B5EF4-FFF2-40B4-BE49-F238E27FC236}">
                <a16:creationId xmlns:a16="http://schemas.microsoft.com/office/drawing/2014/main" id="{66433952-C81A-4D79-A1CF-7EDB49994A19}"/>
              </a:ext>
            </a:extLst>
          </p:cNvPr>
          <p:cNvSpPr txBox="1"/>
          <p:nvPr/>
        </p:nvSpPr>
        <p:spPr>
          <a:xfrm>
            <a:off x="2541359" y="2011926"/>
            <a:ext cx="8996218" cy="3631763"/>
          </a:xfrm>
          <a:prstGeom prst="rect">
            <a:avLst/>
          </a:prstGeom>
          <a:noFill/>
        </p:spPr>
        <p:txBody>
          <a:bodyPr wrap="square" rtlCol="0">
            <a:spAutoFit/>
          </a:bodyPr>
          <a:lstStyle/>
          <a:p>
            <a:pPr>
              <a:spcBef>
                <a:spcPts val="600"/>
              </a:spcBef>
            </a:pPr>
            <a:r>
              <a:rPr lang="en-GB" sz="1400">
                <a:solidFill>
                  <a:srgbClr val="3C3C3B"/>
                </a:solidFill>
                <a:ea typeface="Arial" panose="020B0604020202020204" pitchFamily="34" charset="0"/>
                <a:cs typeface="Arial" panose="020B0604020202020204" pitchFamily="34" charset="0"/>
              </a:rPr>
              <a:t>For operational disputes set out in the REC, escalations will go to the Code Manager for resolution in the first instance. All escalations relating to operational disputes must be made through the REC Portal appeal and escalation form. </a:t>
            </a:r>
          </a:p>
          <a:p>
            <a:pPr>
              <a:spcBef>
                <a:spcPts val="600"/>
              </a:spcBef>
            </a:pPr>
            <a:r>
              <a:rPr lang="en-GB" sz="1400">
                <a:solidFill>
                  <a:srgbClr val="3C3C3B"/>
                </a:solidFill>
                <a:ea typeface="Arial" panose="020B0604020202020204" pitchFamily="34" charset="0"/>
                <a:cs typeface="Arial" panose="020B0604020202020204" pitchFamily="34" charset="0"/>
              </a:rPr>
              <a:t>The Code Manager will be responsible for receiving and managing escalations. This will include seeking further information from the appealing organisation or any other relevant stakeholders, to give further context and evidence for the escalation case. The Code Manager will communicate the decision on how to resolve the operational dispute by notifying impacted Parties via the REC Portal. </a:t>
            </a:r>
          </a:p>
          <a:p>
            <a:pPr>
              <a:spcBef>
                <a:spcPts val="600"/>
              </a:spcBef>
            </a:pPr>
            <a:r>
              <a:rPr lang="en-GB" sz="1400">
                <a:solidFill>
                  <a:srgbClr val="3C3C3B"/>
                </a:solidFill>
                <a:ea typeface="Arial" panose="020B0604020202020204" pitchFamily="34" charset="0"/>
                <a:cs typeface="Arial" panose="020B0604020202020204" pitchFamily="34" charset="0"/>
              </a:rPr>
              <a:t>The Code Manager may escalate to the PAB for resolution. The PAB will then determine what the outcome of the dispute should be, including any resulting actions that should take place to resolve the dispute. Relevant organisations will be made aware of the decision through a notification on the REC Portal. </a:t>
            </a:r>
          </a:p>
          <a:p>
            <a:pPr>
              <a:spcBef>
                <a:spcPts val="600"/>
              </a:spcBef>
            </a:pPr>
            <a:r>
              <a:rPr lang="en-GB" sz="1400">
                <a:solidFill>
                  <a:srgbClr val="3C3C3B"/>
                </a:solidFill>
                <a:ea typeface="Arial" panose="020B0604020202020204" pitchFamily="34" charset="0"/>
                <a:cs typeface="Arial" panose="020B0604020202020204" pitchFamily="34" charset="0"/>
              </a:rPr>
              <a:t>If a dispute is considered to be urgent, the Code Manager will prioritise this for resolution. The decision on urgency will be based on whether there is a significant or material impact on customer outcomes and/or the achievement of the REC objectives. </a:t>
            </a:r>
          </a:p>
          <a:p>
            <a:pPr>
              <a:spcBef>
                <a:spcPts val="600"/>
              </a:spcBef>
            </a:pPr>
            <a:endParaRPr lang="en-GB" sz="1400">
              <a:solidFill>
                <a:srgbClr val="3C3C3B"/>
              </a:solidFill>
              <a:ea typeface="Arial" panose="020B0604020202020204" pitchFamily="34" charset="0"/>
              <a:cs typeface="Arial" panose="020B0604020202020204" pitchFamily="34" charset="0"/>
            </a:endParaRPr>
          </a:p>
        </p:txBody>
      </p:sp>
      <p:pic>
        <p:nvPicPr>
          <p:cNvPr id="19" name="Picture 18">
            <a:hlinkClick r:id="rId7"/>
            <a:extLst>
              <a:ext uri="{FF2B5EF4-FFF2-40B4-BE49-F238E27FC236}">
                <a16:creationId xmlns:a16="http://schemas.microsoft.com/office/drawing/2014/main" id="{21C4790A-4D3C-489B-9ACC-0D24A9E212A8}"/>
              </a:ext>
            </a:extLst>
          </p:cNvPr>
          <p:cNvPicPr>
            <a:picLocks noChangeAspect="1"/>
          </p:cNvPicPr>
          <p:nvPr/>
        </p:nvPicPr>
        <p:blipFill>
          <a:blip r:embed="rId8"/>
          <a:stretch>
            <a:fillRect/>
          </a:stretch>
        </p:blipFill>
        <p:spPr>
          <a:xfrm>
            <a:off x="4453970" y="323563"/>
            <a:ext cx="485775" cy="476250"/>
          </a:xfrm>
          <a:prstGeom prst="rect">
            <a:avLst/>
          </a:prstGeom>
        </p:spPr>
      </p:pic>
      <p:sp>
        <p:nvSpPr>
          <p:cNvPr id="20" name="Rectangle: Rounded Corners 19">
            <a:extLst>
              <a:ext uri="{FF2B5EF4-FFF2-40B4-BE49-F238E27FC236}">
                <a16:creationId xmlns:a16="http://schemas.microsoft.com/office/drawing/2014/main" id="{1ADCE9D7-3C25-45DE-86DA-62CAC06CBB0D}"/>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APPEAL AND ESCALATION FORM</a:t>
            </a:r>
          </a:p>
        </p:txBody>
      </p:sp>
      <p:sp>
        <p:nvSpPr>
          <p:cNvPr id="21" name="Oval 20">
            <a:hlinkClick r:id="rId9"/>
            <a:extLst>
              <a:ext uri="{FF2B5EF4-FFF2-40B4-BE49-F238E27FC236}">
                <a16:creationId xmlns:a16="http://schemas.microsoft.com/office/drawing/2014/main" id="{8C739BA1-343F-41C8-ACB4-3B0E9D037EEC}"/>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22" name="Rectangle: Rounded Corners 21">
            <a:extLst>
              <a:ext uri="{FF2B5EF4-FFF2-40B4-BE49-F238E27FC236}">
                <a16:creationId xmlns:a16="http://schemas.microsoft.com/office/drawing/2014/main" id="{E17D260E-4FB7-456A-85D6-4C024BE76225}"/>
              </a:ext>
            </a:extLst>
          </p:cNvPr>
          <p:cNvSpPr/>
          <p:nvPr/>
        </p:nvSpPr>
        <p:spPr>
          <a:xfrm>
            <a:off x="876402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a:latin typeface="Roboto (Headings)"/>
              <a:cs typeface="Calibri" panose="020F0502020204030204" pitchFamily="34" charset="0"/>
            </a:endParaRPr>
          </a:p>
          <a:p>
            <a:pPr algn="ctr"/>
            <a:r>
              <a:rPr lang="en-GB" sz="1000">
                <a:latin typeface="Roboto (Headings)"/>
                <a:cs typeface="Calibri" panose="020F0502020204030204" pitchFamily="34" charset="0"/>
              </a:rPr>
              <a:t>ESCALATION PROCESS</a:t>
            </a:r>
          </a:p>
        </p:txBody>
      </p:sp>
      <p:sp>
        <p:nvSpPr>
          <p:cNvPr id="23" name="Oval 22">
            <a:hlinkClick r:id="rId10"/>
            <a:extLst>
              <a:ext uri="{FF2B5EF4-FFF2-40B4-BE49-F238E27FC236}">
                <a16:creationId xmlns:a16="http://schemas.microsoft.com/office/drawing/2014/main" id="{E1DBEF86-0570-4BF0-917C-D1326469AFD3}"/>
              </a:ext>
            </a:extLst>
          </p:cNvPr>
          <p:cNvSpPr/>
          <p:nvPr/>
        </p:nvSpPr>
        <p:spPr>
          <a:xfrm>
            <a:off x="918368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1309238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a:extLst>
              <a:ext uri="{FF2B5EF4-FFF2-40B4-BE49-F238E27FC236}">
                <a16:creationId xmlns:a16="http://schemas.microsoft.com/office/drawing/2014/main" id="{F25E2A48-1C7D-49B3-9DF0-24FC03FD4838}"/>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Engaging with performance assurance using the rec portal</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9" name="Picture 28">
            <a:hlinkClick r:id="rId5"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6"/>
          <a:stretch>
            <a:fillRect/>
          </a:stretch>
        </p:blipFill>
        <p:spPr>
          <a:xfrm>
            <a:off x="3917185" y="322134"/>
            <a:ext cx="485775" cy="477679"/>
          </a:xfrm>
          <a:prstGeom prst="rect">
            <a:avLst/>
          </a:prstGeom>
        </p:spPr>
      </p:pic>
      <p:sp>
        <p:nvSpPr>
          <p:cNvPr id="30" name="Subtitle 2">
            <a:extLst>
              <a:ext uri="{FF2B5EF4-FFF2-40B4-BE49-F238E27FC236}">
                <a16:creationId xmlns:a16="http://schemas.microsoft.com/office/drawing/2014/main" id="{3120724E-A3AB-4005-9271-53A59F161809}"/>
              </a:ext>
            </a:extLst>
          </p:cNvPr>
          <p:cNvSpPr>
            <a:spLocks noGrp="1"/>
          </p:cNvSpPr>
          <p:nvPr>
            <p:ph type="subTitle" idx="1"/>
          </p:nvPr>
        </p:nvSpPr>
        <p:spPr>
          <a:xfrm>
            <a:off x="2599311" y="2048280"/>
            <a:ext cx="8902299" cy="696510"/>
          </a:xfrm>
        </p:spPr>
        <p:txBody>
          <a:bodyPr vert="horz" lIns="91440" tIns="45720" rIns="91440" bIns="45720" rtlCol="0" anchor="t">
            <a:noAutofit/>
          </a:bodyPr>
          <a:lstStyle/>
          <a:p>
            <a:pPr>
              <a:lnSpc>
                <a:spcPct val="100000"/>
              </a:lnSpc>
            </a:pPr>
            <a:r>
              <a:rPr lang="en-GB" sz="1400">
                <a:latin typeface="Roboto Slab"/>
              </a:rPr>
              <a:t>The REC Portal is the key way you interact with the Code Manager.  It is the place where all your Performance Assurance information and requests are held, and the easiest place to ask a question.</a:t>
            </a:r>
          </a:p>
        </p:txBody>
      </p:sp>
      <p:sp>
        <p:nvSpPr>
          <p:cNvPr id="31" name="Subtitle 2">
            <a:extLst>
              <a:ext uri="{FF2B5EF4-FFF2-40B4-BE49-F238E27FC236}">
                <a16:creationId xmlns:a16="http://schemas.microsoft.com/office/drawing/2014/main" id="{84A0C26E-9E40-45C1-9CA2-386AD1DC5D1D}"/>
              </a:ext>
            </a:extLst>
          </p:cNvPr>
          <p:cNvSpPr txBox="1">
            <a:spLocks/>
          </p:cNvSpPr>
          <p:nvPr/>
        </p:nvSpPr>
        <p:spPr>
          <a:xfrm>
            <a:off x="2599311" y="3254645"/>
            <a:ext cx="8902299" cy="2862327"/>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a:t>On a regular basis, you will log into the REC Portal using your organisation account.</a:t>
            </a:r>
          </a:p>
          <a:p>
            <a:pPr>
              <a:lnSpc>
                <a:spcPct val="100000"/>
              </a:lnSpc>
            </a:pPr>
            <a:r>
              <a:rPr lang="en-GB" sz="1400"/>
              <a:t>Every month, you will find updated risk information on the portal (please refer to ‘Analytic Dashboard’ section for detail). You will be able to understand how your organisation is performing and can use this information to improve your own performance without intervention from the Code Manager.</a:t>
            </a:r>
          </a:p>
          <a:p>
            <a:pPr>
              <a:lnSpc>
                <a:spcPct val="100000"/>
              </a:lnSpc>
            </a:pPr>
            <a:r>
              <a:rPr lang="en-GB" sz="1400">
                <a:latin typeface="Roboto Slab"/>
              </a:rPr>
              <a:t>Parties will have Performance Assurance Techniques applied to them, with better performing organisations having fewer and less intrusive techniques applied. For each technique you will be able to see a similar set of information, such as detail on the reasoning behind the application of the PAT. Moreover, you will be able to directly contact the Code Manager to help with queries you may have.  </a:t>
            </a:r>
            <a:endParaRPr lang="en-GB" sz="1400"/>
          </a:p>
          <a:p>
            <a:pPr>
              <a:lnSpc>
                <a:spcPct val="100000"/>
              </a:lnSpc>
            </a:pPr>
            <a:r>
              <a:rPr lang="en-GB" sz="1400">
                <a:latin typeface="Roboto Slab"/>
              </a:rPr>
              <a:t>Additionally, there will be functionality to submit information required by the Code Manager per the Report Catalogue through your organisation account. Data items previously submitted by your organisation in the last 60 days will be visible to you, including the name of the item and date uploaded.</a:t>
            </a:r>
          </a:p>
        </p:txBody>
      </p:sp>
      <p:sp>
        <p:nvSpPr>
          <p:cNvPr id="32" name="Title 1">
            <a:extLst>
              <a:ext uri="{FF2B5EF4-FFF2-40B4-BE49-F238E27FC236}">
                <a16:creationId xmlns:a16="http://schemas.microsoft.com/office/drawing/2014/main" id="{A319BA2A-5752-4122-B572-DEC6296F2FE4}"/>
              </a:ext>
            </a:extLst>
          </p:cNvPr>
          <p:cNvSpPr>
            <a:spLocks noGrp="1"/>
          </p:cNvSpPr>
          <p:nvPr>
            <p:ph type="ctrTitle"/>
          </p:nvPr>
        </p:nvSpPr>
        <p:spPr>
          <a:xfrm>
            <a:off x="2603651" y="2915422"/>
            <a:ext cx="4876227" cy="678445"/>
          </a:xfrm>
        </p:spPr>
        <p:txBody>
          <a:bodyPr/>
          <a:lstStyle/>
          <a:p>
            <a:r>
              <a:rPr lang="en-GB"/>
              <a:t>What will this look like?</a:t>
            </a:r>
          </a:p>
        </p:txBody>
      </p:sp>
      <p:pic>
        <p:nvPicPr>
          <p:cNvPr id="11" name="Picture 10">
            <a:hlinkClick r:id="rId7"/>
            <a:extLst>
              <a:ext uri="{FF2B5EF4-FFF2-40B4-BE49-F238E27FC236}">
                <a16:creationId xmlns:a16="http://schemas.microsoft.com/office/drawing/2014/main" id="{62EBF4C2-C083-46F6-A931-4A003631992B}"/>
              </a:ext>
            </a:extLst>
          </p:cNvPr>
          <p:cNvPicPr>
            <a:picLocks noChangeAspect="1"/>
          </p:cNvPicPr>
          <p:nvPr/>
        </p:nvPicPr>
        <p:blipFill>
          <a:blip r:embed="rId8"/>
          <a:stretch>
            <a:fillRect/>
          </a:stretch>
        </p:blipFill>
        <p:spPr>
          <a:xfrm>
            <a:off x="4453970" y="323563"/>
            <a:ext cx="485775" cy="476250"/>
          </a:xfrm>
          <a:prstGeom prst="rect">
            <a:avLst/>
          </a:prstGeom>
        </p:spPr>
      </p:pic>
    </p:spTree>
    <p:extLst>
      <p:ext uri="{BB962C8B-B14F-4D97-AF65-F5344CB8AC3E}">
        <p14:creationId xmlns:p14="http://schemas.microsoft.com/office/powerpoint/2010/main" val="676988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9" name="Picture 28">
            <a:hlinkClick r:id="rId5"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11" name="Picture 10">
            <a:hlinkClick r:id="rId7"/>
            <a:extLst>
              <a:ext uri="{FF2B5EF4-FFF2-40B4-BE49-F238E27FC236}">
                <a16:creationId xmlns:a16="http://schemas.microsoft.com/office/drawing/2014/main" id="{62EBF4C2-C083-46F6-A931-4A003631992B}"/>
              </a:ext>
            </a:extLst>
          </p:cNvPr>
          <p:cNvPicPr>
            <a:picLocks noChangeAspect="1"/>
          </p:cNvPicPr>
          <p:nvPr/>
        </p:nvPicPr>
        <p:blipFill>
          <a:blip r:embed="rId8"/>
          <a:stretch>
            <a:fillRect/>
          </a:stretch>
        </p:blipFill>
        <p:spPr>
          <a:xfrm>
            <a:off x="4453970" y="323563"/>
            <a:ext cx="485775" cy="476250"/>
          </a:xfrm>
          <a:prstGeom prst="rect">
            <a:avLst/>
          </a:prstGeom>
        </p:spPr>
      </p:pic>
      <p:pic>
        <p:nvPicPr>
          <p:cNvPr id="6" name="Picture 5">
            <a:extLst>
              <a:ext uri="{FF2B5EF4-FFF2-40B4-BE49-F238E27FC236}">
                <a16:creationId xmlns:a16="http://schemas.microsoft.com/office/drawing/2014/main" id="{7A49A229-7AF2-4DD2-A805-FA41263B69F2}"/>
              </a:ext>
            </a:extLst>
          </p:cNvPr>
          <p:cNvPicPr>
            <a:picLocks noChangeAspect="1"/>
          </p:cNvPicPr>
          <p:nvPr/>
        </p:nvPicPr>
        <p:blipFill>
          <a:blip r:embed="rId9"/>
          <a:stretch>
            <a:fillRect/>
          </a:stretch>
        </p:blipFill>
        <p:spPr>
          <a:xfrm>
            <a:off x="4696856" y="2882387"/>
            <a:ext cx="7253804" cy="3626902"/>
          </a:xfrm>
          <a:prstGeom prst="rect">
            <a:avLst/>
          </a:prstGeom>
        </p:spPr>
      </p:pic>
      <p:sp>
        <p:nvSpPr>
          <p:cNvPr id="8" name="Subtitle 2">
            <a:extLst>
              <a:ext uri="{FF2B5EF4-FFF2-40B4-BE49-F238E27FC236}">
                <a16:creationId xmlns:a16="http://schemas.microsoft.com/office/drawing/2014/main" id="{87A67BDD-B54E-45D1-A28C-26F30CA2ED7D}"/>
              </a:ext>
            </a:extLst>
          </p:cNvPr>
          <p:cNvSpPr txBox="1">
            <a:spLocks/>
          </p:cNvSpPr>
          <p:nvPr/>
        </p:nvSpPr>
        <p:spPr>
          <a:xfrm>
            <a:off x="2172274" y="2869439"/>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Home page </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2" name="Arrow: Up 1">
            <a:extLst>
              <a:ext uri="{FF2B5EF4-FFF2-40B4-BE49-F238E27FC236}">
                <a16:creationId xmlns:a16="http://schemas.microsoft.com/office/drawing/2014/main" id="{D18C9B4C-84F1-4825-BE63-6A9DD70ADC01}"/>
              </a:ext>
            </a:extLst>
          </p:cNvPr>
          <p:cNvSpPr/>
          <p:nvPr/>
        </p:nvSpPr>
        <p:spPr>
          <a:xfrm rot="5400000">
            <a:off x="4157498" y="3662555"/>
            <a:ext cx="273302" cy="75392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766CE12-C90C-4B84-91BD-3603C9B2F503}"/>
              </a:ext>
            </a:extLst>
          </p:cNvPr>
          <p:cNvSpPr txBox="1"/>
          <p:nvPr/>
        </p:nvSpPr>
        <p:spPr>
          <a:xfrm>
            <a:off x="2664934" y="3562466"/>
            <a:ext cx="1334189" cy="954107"/>
          </a:xfrm>
          <a:prstGeom prst="rect">
            <a:avLst/>
          </a:prstGeom>
          <a:noFill/>
        </p:spPr>
        <p:txBody>
          <a:bodyPr wrap="square" rtlCol="0">
            <a:spAutoFit/>
          </a:bodyPr>
          <a:lstStyle/>
          <a:p>
            <a:r>
              <a:rPr lang="en-GB" sz="1400" dirty="0"/>
              <a:t>Select </a:t>
            </a:r>
            <a:r>
              <a:rPr lang="en-GB" sz="1400" b="1" dirty="0">
                <a:solidFill>
                  <a:srgbClr val="70ADA3"/>
                </a:solidFill>
              </a:rPr>
              <a:t>‘Party Operations’ </a:t>
            </a:r>
            <a:r>
              <a:rPr lang="en-GB" sz="1400" dirty="0"/>
              <a:t>on the left hand tab </a:t>
            </a:r>
          </a:p>
        </p:txBody>
      </p:sp>
      <p:sp>
        <p:nvSpPr>
          <p:cNvPr id="12" name="Subtitle 2">
            <a:extLst>
              <a:ext uri="{FF2B5EF4-FFF2-40B4-BE49-F238E27FC236}">
                <a16:creationId xmlns:a16="http://schemas.microsoft.com/office/drawing/2014/main" id="{1DECC5E1-A7AD-437B-86E5-3054025C91C2}"/>
              </a:ext>
            </a:extLst>
          </p:cNvPr>
          <p:cNvSpPr>
            <a:spLocks noGrp="1"/>
          </p:cNvSpPr>
          <p:nvPr>
            <p:ph type="subTitle" idx="1"/>
          </p:nvPr>
        </p:nvSpPr>
        <p:spPr>
          <a:xfrm>
            <a:off x="2664934" y="1463322"/>
            <a:ext cx="8902299" cy="1292090"/>
          </a:xfrm>
        </p:spPr>
        <p:txBody>
          <a:bodyPr vert="horz" lIns="91440" tIns="45720" rIns="91440" bIns="45720" rtlCol="0" anchor="t">
            <a:noAutofit/>
          </a:bodyPr>
          <a:lstStyle/>
          <a:p>
            <a:pPr marL="285750" indent="-285750">
              <a:lnSpc>
                <a:spcPct val="100000"/>
              </a:lnSpc>
              <a:buClr>
                <a:srgbClr val="70ADA3"/>
              </a:buClr>
              <a:buFont typeface="Arial" panose="020B0604020202020204" pitchFamily="34" charset="0"/>
              <a:buChar char="•"/>
            </a:pPr>
            <a:r>
              <a:rPr lang="en-GB" sz="1400" dirty="0">
                <a:latin typeface="Roboto Slab"/>
              </a:rPr>
              <a:t>The REC Portal is the key way you interact with the Code Manager.  It is the place where all your Performance Assurance information and requests are held, and the easiest place to ask a question.</a:t>
            </a:r>
          </a:p>
          <a:p>
            <a:pPr marL="285750" indent="-285750">
              <a:lnSpc>
                <a:spcPct val="100000"/>
              </a:lnSpc>
              <a:buClr>
                <a:srgbClr val="70ADA3"/>
              </a:buClr>
              <a:buFont typeface="Arial" panose="020B0604020202020204" pitchFamily="34" charset="0"/>
              <a:buChar char="•"/>
            </a:pPr>
            <a:r>
              <a:rPr lang="en-GB" sz="1400" dirty="0"/>
              <a:t>The following slides show a step by step guide on how to navigate all Performance Assurance related information on the REC Portal starting with the Home Page below:</a:t>
            </a:r>
            <a:endParaRPr lang="en-GB" sz="1400" dirty="0">
              <a:latin typeface="Roboto Slab"/>
            </a:endParaRPr>
          </a:p>
          <a:p>
            <a:pPr>
              <a:lnSpc>
                <a:spcPct val="100000"/>
              </a:lnSpc>
            </a:pPr>
            <a:endParaRPr lang="en-GB" sz="1400" dirty="0">
              <a:latin typeface="Roboto Slab"/>
            </a:endParaRPr>
          </a:p>
        </p:txBody>
      </p:sp>
      <p:sp>
        <p:nvSpPr>
          <p:cNvPr id="13" name="Subtitle 2">
            <a:extLst>
              <a:ext uri="{FF2B5EF4-FFF2-40B4-BE49-F238E27FC236}">
                <a16:creationId xmlns:a16="http://schemas.microsoft.com/office/drawing/2014/main" id="{12CB7D53-FCF9-42B0-BC8A-5E5D1F920483}"/>
              </a:ext>
            </a:extLst>
          </p:cNvPr>
          <p:cNvSpPr txBox="1">
            <a:spLocks/>
          </p:cNvSpPr>
          <p:nvPr/>
        </p:nvSpPr>
        <p:spPr>
          <a:xfrm>
            <a:off x="2355743" y="1054823"/>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rec portal</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4" name="Rectangle 3">
            <a:extLst>
              <a:ext uri="{FF2B5EF4-FFF2-40B4-BE49-F238E27FC236}">
                <a16:creationId xmlns:a16="http://schemas.microsoft.com/office/drawing/2014/main" id="{59C21079-A3BB-4613-A1BF-096D1B01B623}"/>
              </a:ext>
            </a:extLst>
          </p:cNvPr>
          <p:cNvSpPr/>
          <p:nvPr/>
        </p:nvSpPr>
        <p:spPr>
          <a:xfrm>
            <a:off x="4696856" y="3937850"/>
            <a:ext cx="753930" cy="1623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6710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BC15FF-7177-46AE-822B-B5E944BC9248}"/>
              </a:ext>
            </a:extLst>
          </p:cNvPr>
          <p:cNvPicPr>
            <a:picLocks noChangeAspect="1"/>
          </p:cNvPicPr>
          <p:nvPr/>
        </p:nvPicPr>
        <p:blipFill rotWithShape="1">
          <a:blip r:embed="rId2"/>
          <a:srcRect t="10725"/>
          <a:stretch/>
        </p:blipFill>
        <p:spPr>
          <a:xfrm>
            <a:off x="2555887" y="2601133"/>
            <a:ext cx="9375656" cy="3383550"/>
          </a:xfrm>
          <a:prstGeom prst="rect">
            <a:avLst/>
          </a:prstGeom>
        </p:spPr>
      </p:pic>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9" name="Picture 28">
            <a:hlinkClick r:id="rId6"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1" name="Picture 10">
            <a:hlinkClick r:id="rId8"/>
            <a:extLst>
              <a:ext uri="{FF2B5EF4-FFF2-40B4-BE49-F238E27FC236}">
                <a16:creationId xmlns:a16="http://schemas.microsoft.com/office/drawing/2014/main" id="{62EBF4C2-C083-46F6-A931-4A003631992B}"/>
              </a:ext>
            </a:extLst>
          </p:cNvPr>
          <p:cNvPicPr>
            <a:picLocks noChangeAspect="1"/>
          </p:cNvPicPr>
          <p:nvPr/>
        </p:nvPicPr>
        <p:blipFill>
          <a:blip r:embed="rId9"/>
          <a:stretch>
            <a:fillRect/>
          </a:stretch>
        </p:blipFill>
        <p:spPr>
          <a:xfrm>
            <a:off x="4453970" y="323563"/>
            <a:ext cx="485775" cy="476250"/>
          </a:xfrm>
          <a:prstGeom prst="rect">
            <a:avLst/>
          </a:prstGeom>
        </p:spPr>
      </p:pic>
      <p:sp>
        <p:nvSpPr>
          <p:cNvPr id="8" name="Subtitle 2">
            <a:extLst>
              <a:ext uri="{FF2B5EF4-FFF2-40B4-BE49-F238E27FC236}">
                <a16:creationId xmlns:a16="http://schemas.microsoft.com/office/drawing/2014/main" id="{87A67BDD-B54E-45D1-A28C-26F30CA2ED7D}"/>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Party Operations</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3" name="TextBox 2">
            <a:extLst>
              <a:ext uri="{FF2B5EF4-FFF2-40B4-BE49-F238E27FC236}">
                <a16:creationId xmlns:a16="http://schemas.microsoft.com/office/drawing/2014/main" id="{0766CE12-C90C-4B84-91BD-3603C9B2F503}"/>
              </a:ext>
            </a:extLst>
          </p:cNvPr>
          <p:cNvSpPr txBox="1"/>
          <p:nvPr/>
        </p:nvSpPr>
        <p:spPr>
          <a:xfrm>
            <a:off x="2562970" y="1646112"/>
            <a:ext cx="8178476" cy="307777"/>
          </a:xfrm>
          <a:prstGeom prst="rect">
            <a:avLst/>
          </a:prstGeom>
          <a:noFill/>
        </p:spPr>
        <p:txBody>
          <a:bodyPr wrap="square" rtlCol="0">
            <a:spAutoFit/>
          </a:bodyPr>
          <a:lstStyle/>
          <a:p>
            <a:r>
              <a:rPr lang="en-GB" sz="1400" dirty="0"/>
              <a:t>Once in the Party Operation area of the REC Portal, select the </a:t>
            </a:r>
            <a:r>
              <a:rPr lang="en-GB" sz="1400" b="1" dirty="0">
                <a:solidFill>
                  <a:srgbClr val="70ADA3"/>
                </a:solidFill>
              </a:rPr>
              <a:t>‘Performance Assurance’ tile</a:t>
            </a:r>
          </a:p>
        </p:txBody>
      </p:sp>
      <p:sp>
        <p:nvSpPr>
          <p:cNvPr id="4" name="Rectangle 3">
            <a:extLst>
              <a:ext uri="{FF2B5EF4-FFF2-40B4-BE49-F238E27FC236}">
                <a16:creationId xmlns:a16="http://schemas.microsoft.com/office/drawing/2014/main" id="{FC627503-8799-41C3-96C3-FC0F23BA54FE}"/>
              </a:ext>
            </a:extLst>
          </p:cNvPr>
          <p:cNvSpPr/>
          <p:nvPr/>
        </p:nvSpPr>
        <p:spPr>
          <a:xfrm>
            <a:off x="4840592" y="2599982"/>
            <a:ext cx="2355742" cy="1553379"/>
          </a:xfrm>
          <a:prstGeom prst="rect">
            <a:avLst/>
          </a:prstGeom>
          <a:noFill/>
          <a:ln w="57150">
            <a:solidFill>
              <a:srgbClr val="70AD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5032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E6FAA3C-7C31-49AC-A643-3BF275E848E1}"/>
              </a:ext>
            </a:extLst>
          </p:cNvPr>
          <p:cNvGrpSpPr/>
          <p:nvPr/>
        </p:nvGrpSpPr>
        <p:grpSpPr>
          <a:xfrm>
            <a:off x="2373588" y="1731982"/>
            <a:ext cx="9634797" cy="2255521"/>
            <a:chOff x="3624549" y="1718631"/>
            <a:chExt cx="7678758" cy="1710369"/>
          </a:xfrm>
        </p:grpSpPr>
        <p:pic>
          <p:nvPicPr>
            <p:cNvPr id="8" name="Picture 7">
              <a:extLst>
                <a:ext uri="{FF2B5EF4-FFF2-40B4-BE49-F238E27FC236}">
                  <a16:creationId xmlns:a16="http://schemas.microsoft.com/office/drawing/2014/main" id="{A857B7D4-6570-4E82-B6A5-86FC3785205E}"/>
                </a:ext>
              </a:extLst>
            </p:cNvPr>
            <p:cNvPicPr>
              <a:picLocks noChangeAspect="1"/>
            </p:cNvPicPr>
            <p:nvPr/>
          </p:nvPicPr>
          <p:blipFill rotWithShape="1">
            <a:blip r:embed="rId2"/>
            <a:srcRect l="14397" t="-234" r="7569" b="46136"/>
            <a:stretch/>
          </p:blipFill>
          <p:spPr>
            <a:xfrm>
              <a:off x="3624549" y="1718631"/>
              <a:ext cx="7678758" cy="1710369"/>
            </a:xfrm>
            <a:prstGeom prst="rect">
              <a:avLst/>
            </a:prstGeom>
          </p:spPr>
        </p:pic>
        <p:sp>
          <p:nvSpPr>
            <p:cNvPr id="4" name="Rectangle 3">
              <a:extLst>
                <a:ext uri="{FF2B5EF4-FFF2-40B4-BE49-F238E27FC236}">
                  <a16:creationId xmlns:a16="http://schemas.microsoft.com/office/drawing/2014/main" id="{F51AF923-9ADC-4FE6-BB4B-76FF873AEBB4}"/>
                </a:ext>
              </a:extLst>
            </p:cNvPr>
            <p:cNvSpPr/>
            <p:nvPr/>
          </p:nvSpPr>
          <p:spPr>
            <a:xfrm>
              <a:off x="3917186" y="2126255"/>
              <a:ext cx="605056" cy="330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9" name="Picture 28">
            <a:hlinkClick r:id="rId6"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1" name="Picture 10">
            <a:hlinkClick r:id="rId8"/>
            <a:extLst>
              <a:ext uri="{FF2B5EF4-FFF2-40B4-BE49-F238E27FC236}">
                <a16:creationId xmlns:a16="http://schemas.microsoft.com/office/drawing/2014/main" id="{62EBF4C2-C083-46F6-A931-4A003631992B}"/>
              </a:ext>
            </a:extLst>
          </p:cNvPr>
          <p:cNvPicPr>
            <a:picLocks noChangeAspect="1"/>
          </p:cNvPicPr>
          <p:nvPr/>
        </p:nvPicPr>
        <p:blipFill>
          <a:blip r:embed="rId9"/>
          <a:stretch>
            <a:fillRect/>
          </a:stretch>
        </p:blipFill>
        <p:spPr>
          <a:xfrm>
            <a:off x="4453970" y="323563"/>
            <a:ext cx="485775" cy="476250"/>
          </a:xfrm>
          <a:prstGeom prst="rect">
            <a:avLst/>
          </a:prstGeom>
        </p:spPr>
      </p:pic>
      <p:sp>
        <p:nvSpPr>
          <p:cNvPr id="9" name="Subtitle 2">
            <a:extLst>
              <a:ext uri="{FF2B5EF4-FFF2-40B4-BE49-F238E27FC236}">
                <a16:creationId xmlns:a16="http://schemas.microsoft.com/office/drawing/2014/main" id="{9C8F00CF-C161-4A87-9090-DE099C9B2109}"/>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Performance Assurance Tile</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2" name="Arrow: Up 1">
            <a:extLst>
              <a:ext uri="{FF2B5EF4-FFF2-40B4-BE49-F238E27FC236}">
                <a16:creationId xmlns:a16="http://schemas.microsoft.com/office/drawing/2014/main" id="{04F7EA6A-1DBF-4098-A806-1389D53DF448}"/>
              </a:ext>
            </a:extLst>
          </p:cNvPr>
          <p:cNvSpPr/>
          <p:nvPr/>
        </p:nvSpPr>
        <p:spPr>
          <a:xfrm>
            <a:off x="3171265" y="3384135"/>
            <a:ext cx="290226" cy="140549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3DDF7B0B-19F4-42DF-8174-347FAFA0C451}"/>
              </a:ext>
            </a:extLst>
          </p:cNvPr>
          <p:cNvSpPr/>
          <p:nvPr/>
        </p:nvSpPr>
        <p:spPr>
          <a:xfrm rot="19560209">
            <a:off x="4523581" y="3303140"/>
            <a:ext cx="292624" cy="1284351"/>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55A50B30-F800-4325-8A09-8F378327C045}"/>
              </a:ext>
            </a:extLst>
          </p:cNvPr>
          <p:cNvSpPr/>
          <p:nvPr/>
        </p:nvSpPr>
        <p:spPr>
          <a:xfrm rot="19948321">
            <a:off x="7632105" y="3294320"/>
            <a:ext cx="290226" cy="124095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334FE50D-CC9D-4EAA-8A15-07799857C100}"/>
              </a:ext>
            </a:extLst>
          </p:cNvPr>
          <p:cNvSpPr/>
          <p:nvPr/>
        </p:nvSpPr>
        <p:spPr>
          <a:xfrm rot="16923661">
            <a:off x="9108633" y="3001393"/>
            <a:ext cx="290226" cy="73866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76DAA4B-9AC8-4910-9B46-488F9FB21B98}"/>
              </a:ext>
            </a:extLst>
          </p:cNvPr>
          <p:cNvSpPr txBox="1"/>
          <p:nvPr/>
        </p:nvSpPr>
        <p:spPr>
          <a:xfrm>
            <a:off x="2483902" y="4409140"/>
            <a:ext cx="1841909"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a:solidFill>
                  <a:srgbClr val="70ADA3"/>
                </a:solidFill>
              </a:rPr>
              <a:t>‘Home’ </a:t>
            </a:r>
            <a:r>
              <a:rPr lang="en-GB" sz="1400" dirty="0"/>
              <a:t>tab will list all actions assigned to your organisation </a:t>
            </a:r>
          </a:p>
        </p:txBody>
      </p:sp>
      <p:sp>
        <p:nvSpPr>
          <p:cNvPr id="14" name="TextBox 13">
            <a:extLst>
              <a:ext uri="{FF2B5EF4-FFF2-40B4-BE49-F238E27FC236}">
                <a16:creationId xmlns:a16="http://schemas.microsoft.com/office/drawing/2014/main" id="{2BCCFF10-686C-424E-B28D-6ABE548ACA69}"/>
              </a:ext>
            </a:extLst>
          </p:cNvPr>
          <p:cNvSpPr txBox="1"/>
          <p:nvPr/>
        </p:nvSpPr>
        <p:spPr>
          <a:xfrm>
            <a:off x="4776010" y="4409140"/>
            <a:ext cx="2355741"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a:solidFill>
                  <a:srgbClr val="70ADA3"/>
                </a:solidFill>
              </a:rPr>
              <a:t>‘RFI</a:t>
            </a:r>
            <a:r>
              <a:rPr lang="en-GB" sz="1400" dirty="0"/>
              <a:t>’ tab will include  requests for information, clarification requests and queries</a:t>
            </a:r>
          </a:p>
        </p:txBody>
      </p:sp>
      <p:sp>
        <p:nvSpPr>
          <p:cNvPr id="15" name="TextBox 14">
            <a:extLst>
              <a:ext uri="{FF2B5EF4-FFF2-40B4-BE49-F238E27FC236}">
                <a16:creationId xmlns:a16="http://schemas.microsoft.com/office/drawing/2014/main" id="{C29A1F9A-AD47-445C-90A6-B342195BA398}"/>
              </a:ext>
            </a:extLst>
          </p:cNvPr>
          <p:cNvSpPr txBox="1"/>
          <p:nvPr/>
        </p:nvSpPr>
        <p:spPr>
          <a:xfrm>
            <a:off x="7844662" y="4409140"/>
            <a:ext cx="235574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a:solidFill>
                  <a:srgbClr val="70ADA3"/>
                </a:solidFill>
              </a:rPr>
              <a:t>‘Training / Survey’ </a:t>
            </a:r>
            <a:r>
              <a:rPr lang="en-GB" sz="1400" dirty="0"/>
              <a:t>tab will include links to surveys that Parties need to complete </a:t>
            </a:r>
          </a:p>
        </p:txBody>
      </p:sp>
      <p:sp>
        <p:nvSpPr>
          <p:cNvPr id="16" name="TextBox 15">
            <a:extLst>
              <a:ext uri="{FF2B5EF4-FFF2-40B4-BE49-F238E27FC236}">
                <a16:creationId xmlns:a16="http://schemas.microsoft.com/office/drawing/2014/main" id="{4E8A79EB-E502-45BB-AB0A-53C8847A41F8}"/>
              </a:ext>
            </a:extLst>
          </p:cNvPr>
          <p:cNvSpPr txBox="1"/>
          <p:nvPr/>
        </p:nvSpPr>
        <p:spPr>
          <a:xfrm>
            <a:off x="9597725" y="3254645"/>
            <a:ext cx="235573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b="1" dirty="0">
                <a:solidFill>
                  <a:srgbClr val="70ADA3"/>
                </a:solidFill>
              </a:rPr>
              <a:t>‘Remediation Tracker’ </a:t>
            </a:r>
            <a:r>
              <a:rPr lang="en-GB" sz="1400" dirty="0"/>
              <a:t>tab will include follow up actions to track remediation actions</a:t>
            </a:r>
          </a:p>
        </p:txBody>
      </p:sp>
    </p:spTree>
    <p:extLst>
      <p:ext uri="{BB962C8B-B14F-4D97-AF65-F5344CB8AC3E}">
        <p14:creationId xmlns:p14="http://schemas.microsoft.com/office/powerpoint/2010/main" val="345975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418D5B-AED6-4F39-9C2E-6230A8BCC004}"/>
              </a:ext>
            </a:extLst>
          </p:cNvPr>
          <p:cNvPicPr>
            <a:picLocks noChangeAspect="1"/>
          </p:cNvPicPr>
          <p:nvPr/>
        </p:nvPicPr>
        <p:blipFill rotWithShape="1">
          <a:blip r:embed="rId3"/>
          <a:srcRect r="5961" b="1387"/>
          <a:stretch/>
        </p:blipFill>
        <p:spPr>
          <a:xfrm>
            <a:off x="1" y="1"/>
            <a:ext cx="2355742" cy="6509288"/>
          </a:xfrm>
          <a:prstGeom prst="rect">
            <a:avLst/>
          </a:prstGeom>
        </p:spPr>
      </p:pic>
      <p:sp>
        <p:nvSpPr>
          <p:cNvPr id="13" name="Isosceles Triangle 12">
            <a:extLst>
              <a:ext uri="{FF2B5EF4-FFF2-40B4-BE49-F238E27FC236}">
                <a16:creationId xmlns:a16="http://schemas.microsoft.com/office/drawing/2014/main" id="{1BFAC197-6A9D-4FEC-A36E-CDC0C9AE9947}"/>
              </a:ext>
            </a:extLst>
          </p:cNvPr>
          <p:cNvSpPr/>
          <p:nvPr/>
        </p:nvSpPr>
        <p:spPr>
          <a:xfrm rot="10800000">
            <a:off x="2089229" y="3505184"/>
            <a:ext cx="278087" cy="2508158"/>
          </a:xfrm>
          <a:prstGeom prst="triangle">
            <a:avLst>
              <a:gd name="adj" fmla="val 11231"/>
            </a:avLst>
          </a:prstGeom>
          <a:solidFill>
            <a:srgbClr val="E3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96133F75-514B-4BCF-946E-52C6F4060003}"/>
              </a:ext>
            </a:extLst>
          </p:cNvPr>
          <p:cNvSpPr/>
          <p:nvPr/>
        </p:nvSpPr>
        <p:spPr>
          <a:xfrm rot="10800000">
            <a:off x="2235053" y="4978399"/>
            <a:ext cx="132263" cy="958757"/>
          </a:xfrm>
          <a:prstGeom prst="triangle">
            <a:avLst>
              <a:gd name="adj" fmla="val 26648"/>
            </a:avLst>
          </a:prstGeom>
          <a:solidFill>
            <a:srgbClr val="1E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1864212-DA21-484A-87A2-3DD87BA7164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15152" b="41238"/>
          <a:stretch/>
        </p:blipFill>
        <p:spPr>
          <a:xfrm>
            <a:off x="2316603" y="3505184"/>
            <a:ext cx="8629276" cy="2508158"/>
          </a:xfrm>
          <a:prstGeom prst="rect">
            <a:avLst/>
          </a:prstGeom>
        </p:spPr>
      </p:pic>
      <p:pic>
        <p:nvPicPr>
          <p:cNvPr id="16" name="Picture 15">
            <a:hlinkClick r:id="" action="ppaction://hlinkshowjump?jump=nextslide"/>
            <a:extLst>
              <a:ext uri="{FF2B5EF4-FFF2-40B4-BE49-F238E27FC236}">
                <a16:creationId xmlns:a16="http://schemas.microsoft.com/office/drawing/2014/main" id="{B98A2937-2653-4CD0-A051-BD8668C5602E}"/>
              </a:ext>
            </a:extLst>
          </p:cNvPr>
          <p:cNvPicPr>
            <a:picLocks noChangeAspect="1"/>
          </p:cNvPicPr>
          <p:nvPr/>
        </p:nvPicPr>
        <p:blipFill>
          <a:blip r:embed="rId5"/>
          <a:stretch>
            <a:fillRect/>
          </a:stretch>
        </p:blipFill>
        <p:spPr>
          <a:xfrm>
            <a:off x="11127525" y="305316"/>
            <a:ext cx="704850" cy="447675"/>
          </a:xfrm>
          <a:prstGeom prst="rect">
            <a:avLst/>
          </a:prstGeom>
        </p:spPr>
      </p:pic>
      <p:pic>
        <p:nvPicPr>
          <p:cNvPr id="17" name="Picture 16">
            <a:hlinkClick r:id="" action="ppaction://hlinkshowjump?jump=previousslide"/>
            <a:extLst>
              <a:ext uri="{FF2B5EF4-FFF2-40B4-BE49-F238E27FC236}">
                <a16:creationId xmlns:a16="http://schemas.microsoft.com/office/drawing/2014/main" id="{30D8FA4D-5317-4D71-BE74-FAE33247220C}"/>
              </a:ext>
            </a:extLst>
          </p:cNvPr>
          <p:cNvPicPr>
            <a:picLocks noChangeAspect="1"/>
          </p:cNvPicPr>
          <p:nvPr/>
        </p:nvPicPr>
        <p:blipFill>
          <a:blip r:embed="rId6"/>
          <a:stretch>
            <a:fillRect/>
          </a:stretch>
        </p:blipFill>
        <p:spPr>
          <a:xfrm>
            <a:off x="5041765" y="305316"/>
            <a:ext cx="676275" cy="533400"/>
          </a:xfrm>
          <a:prstGeom prst="rect">
            <a:avLst/>
          </a:prstGeom>
        </p:spPr>
      </p:pic>
      <p:pic>
        <p:nvPicPr>
          <p:cNvPr id="18" name="Picture 17">
            <a:hlinkClick r:id="rId7"/>
            <a:extLst>
              <a:ext uri="{FF2B5EF4-FFF2-40B4-BE49-F238E27FC236}">
                <a16:creationId xmlns:a16="http://schemas.microsoft.com/office/drawing/2014/main" id="{A30DA711-924C-44F9-9595-1F8ABE06500B}"/>
              </a:ext>
            </a:extLst>
          </p:cNvPr>
          <p:cNvPicPr>
            <a:picLocks noChangeAspect="1"/>
          </p:cNvPicPr>
          <p:nvPr/>
        </p:nvPicPr>
        <p:blipFill>
          <a:blip r:embed="rId8"/>
          <a:stretch>
            <a:fillRect/>
          </a:stretch>
        </p:blipFill>
        <p:spPr>
          <a:xfrm>
            <a:off x="4453970" y="323563"/>
            <a:ext cx="485775" cy="476250"/>
          </a:xfrm>
          <a:prstGeom prst="rect">
            <a:avLst/>
          </a:prstGeom>
        </p:spPr>
      </p:pic>
      <p:sp>
        <p:nvSpPr>
          <p:cNvPr id="19" name="TextBox 18">
            <a:extLst>
              <a:ext uri="{FF2B5EF4-FFF2-40B4-BE49-F238E27FC236}">
                <a16:creationId xmlns:a16="http://schemas.microsoft.com/office/drawing/2014/main" id="{A6CCC5AF-8F75-4690-8AB4-29BF21C857CC}"/>
              </a:ext>
            </a:extLst>
          </p:cNvPr>
          <p:cNvSpPr txBox="1"/>
          <p:nvPr/>
        </p:nvSpPr>
        <p:spPr>
          <a:xfrm>
            <a:off x="3286589" y="2836771"/>
            <a:ext cx="7797835" cy="523220"/>
          </a:xfrm>
          <a:prstGeom prst="rect">
            <a:avLst/>
          </a:prstGeom>
          <a:noFill/>
        </p:spPr>
        <p:txBody>
          <a:bodyPr wrap="square" lIns="91440" tIns="45720" rIns="91440" bIns="45720" rtlCol="0" anchor="t">
            <a:spAutoFit/>
          </a:bodyPr>
          <a:lstStyle/>
          <a:p>
            <a:r>
              <a:rPr lang="en-GB" sz="1400">
                <a:latin typeface="Roboto Slab" pitchFamily="2" charset="0"/>
                <a:ea typeface="Roboto Slab" pitchFamily="2" charset="0"/>
              </a:rPr>
              <a:t>This User Guide will help you understand the Performance Assurance Framework (PAF) and the assurance activities that will be conducted by the Code Manager to assess your performance.</a:t>
            </a:r>
          </a:p>
        </p:txBody>
      </p:sp>
      <p:sp>
        <p:nvSpPr>
          <p:cNvPr id="20" name="Rectangle 19">
            <a:extLst>
              <a:ext uri="{FF2B5EF4-FFF2-40B4-BE49-F238E27FC236}">
                <a16:creationId xmlns:a16="http://schemas.microsoft.com/office/drawing/2014/main" id="{8F01D931-4DE7-4C50-8767-D204F90BE354}"/>
              </a:ext>
            </a:extLst>
          </p:cNvPr>
          <p:cNvSpPr/>
          <p:nvPr/>
        </p:nvSpPr>
        <p:spPr>
          <a:xfrm>
            <a:off x="3172834" y="1589160"/>
            <a:ext cx="6834483" cy="1446550"/>
          </a:xfrm>
          <a:prstGeom prst="rect">
            <a:avLst/>
          </a:prstGeom>
          <a:noFill/>
        </p:spPr>
        <p:txBody>
          <a:bodyPr wrap="square" lIns="91440" tIns="45720" rIns="91440" bIns="45720">
            <a:spAutoFit/>
          </a:bodyPr>
          <a:lstStyle/>
          <a:p>
            <a:r>
              <a:rPr lang="en-US" sz="8800" b="1" cap="none" spc="0">
                <a:ln w="0"/>
                <a:solidFill>
                  <a:srgbClr val="70ADA3"/>
                </a:solidFill>
                <a:effectLst>
                  <a:outerShdw blurRad="38100" dist="25400" dir="5400000" algn="ctr" rotWithShape="0">
                    <a:srgbClr val="6E747A">
                      <a:alpha val="43000"/>
                    </a:srgbClr>
                  </a:outerShdw>
                </a:effectLst>
                <a:latin typeface="Roboto"/>
              </a:rPr>
              <a:t>WELCOME</a:t>
            </a:r>
          </a:p>
        </p:txBody>
      </p:sp>
      <p:sp>
        <p:nvSpPr>
          <p:cNvPr id="21" name="TextBox 20">
            <a:extLst>
              <a:ext uri="{FF2B5EF4-FFF2-40B4-BE49-F238E27FC236}">
                <a16:creationId xmlns:a16="http://schemas.microsoft.com/office/drawing/2014/main" id="{4C3461D2-0957-4D18-AC33-CFCDB253BA61}"/>
              </a:ext>
            </a:extLst>
          </p:cNvPr>
          <p:cNvSpPr txBox="1"/>
          <p:nvPr/>
        </p:nvSpPr>
        <p:spPr>
          <a:xfrm>
            <a:off x="4108602" y="6183352"/>
            <a:ext cx="5266063" cy="369332"/>
          </a:xfrm>
          <a:prstGeom prst="rect">
            <a:avLst/>
          </a:prstGeom>
          <a:noFill/>
        </p:spPr>
        <p:txBody>
          <a:bodyPr wrap="square" rtlCol="0">
            <a:spAutoFit/>
          </a:bodyPr>
          <a:lstStyle/>
          <a:p>
            <a:r>
              <a:rPr lang="en-GB">
                <a:solidFill>
                  <a:schemeClr val="bg1"/>
                </a:solidFill>
              </a:rPr>
              <a:t>Animation holder</a:t>
            </a:r>
          </a:p>
        </p:txBody>
      </p:sp>
      <p:sp>
        <p:nvSpPr>
          <p:cNvPr id="22" name="TextBox 21">
            <a:extLst>
              <a:ext uri="{FF2B5EF4-FFF2-40B4-BE49-F238E27FC236}">
                <a16:creationId xmlns:a16="http://schemas.microsoft.com/office/drawing/2014/main" id="{91714C59-2D21-41DA-BFEF-2A18662EA36E}"/>
              </a:ext>
            </a:extLst>
          </p:cNvPr>
          <p:cNvSpPr txBox="1"/>
          <p:nvPr/>
        </p:nvSpPr>
        <p:spPr>
          <a:xfrm>
            <a:off x="4261002" y="6335752"/>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231543972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0"/>
                                  </p:stCondLst>
                                  <p:childTnLst>
                                    <p:set>
                                      <p:cBhvr>
                                        <p:cTn id="16" dur="1" fill="hold">
                                          <p:stCondLst>
                                            <p:cond delay="154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0"/>
                                  </p:stCondLst>
                                  <p:childTnLst>
                                    <p:set>
                                      <p:cBhvr>
                                        <p:cTn id="20" dur="1" fill="hold">
                                          <p:stCondLst>
                                            <p:cond delay="15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9" name="Picture 28">
            <a:hlinkClick r:id="rId5"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11" name="Picture 10">
            <a:hlinkClick r:id="rId7"/>
            <a:extLst>
              <a:ext uri="{FF2B5EF4-FFF2-40B4-BE49-F238E27FC236}">
                <a16:creationId xmlns:a16="http://schemas.microsoft.com/office/drawing/2014/main" id="{62EBF4C2-C083-46F6-A931-4A003631992B}"/>
              </a:ext>
            </a:extLst>
          </p:cNvPr>
          <p:cNvPicPr>
            <a:picLocks noChangeAspect="1"/>
          </p:cNvPicPr>
          <p:nvPr/>
        </p:nvPicPr>
        <p:blipFill>
          <a:blip r:embed="rId8"/>
          <a:stretch>
            <a:fillRect/>
          </a:stretch>
        </p:blipFill>
        <p:spPr>
          <a:xfrm>
            <a:off x="4453970" y="323563"/>
            <a:ext cx="485775" cy="476250"/>
          </a:xfrm>
          <a:prstGeom prst="rect">
            <a:avLst/>
          </a:prstGeom>
        </p:spPr>
      </p:pic>
      <p:sp>
        <p:nvSpPr>
          <p:cNvPr id="9" name="Subtitle 2">
            <a:extLst>
              <a:ext uri="{FF2B5EF4-FFF2-40B4-BE49-F238E27FC236}">
                <a16:creationId xmlns:a16="http://schemas.microsoft.com/office/drawing/2014/main" id="{9C8F00CF-C161-4A87-9090-DE099C9B2109}"/>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Home tab </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3" name="TextBox 2">
            <a:extLst>
              <a:ext uri="{FF2B5EF4-FFF2-40B4-BE49-F238E27FC236}">
                <a16:creationId xmlns:a16="http://schemas.microsoft.com/office/drawing/2014/main" id="{176DAA4B-9AC8-4910-9B46-488F9FB21B98}"/>
              </a:ext>
            </a:extLst>
          </p:cNvPr>
          <p:cNvSpPr txBox="1"/>
          <p:nvPr/>
        </p:nvSpPr>
        <p:spPr>
          <a:xfrm>
            <a:off x="2541083" y="1647163"/>
            <a:ext cx="9026628" cy="584775"/>
          </a:xfrm>
          <a:prstGeom prst="rect">
            <a:avLst/>
          </a:prstGeom>
          <a:noFill/>
        </p:spPr>
        <p:txBody>
          <a:bodyPr wrap="square" rtlCol="0">
            <a:spAutoFit/>
          </a:bodyPr>
          <a:lstStyle/>
          <a:p>
            <a:r>
              <a:rPr lang="en-GB" sz="1600" b="1" dirty="0">
                <a:solidFill>
                  <a:srgbClr val="70ADA3"/>
                </a:solidFill>
              </a:rPr>
              <a:t>‘Home’ </a:t>
            </a:r>
            <a:r>
              <a:rPr lang="en-GB" sz="1600" dirty="0"/>
              <a:t>tab will list all actions assigned to your organisations, these will usually result from the Code Manager monthly risk determinations </a:t>
            </a:r>
          </a:p>
        </p:txBody>
      </p:sp>
      <p:grpSp>
        <p:nvGrpSpPr>
          <p:cNvPr id="6" name="Group 5">
            <a:extLst>
              <a:ext uri="{FF2B5EF4-FFF2-40B4-BE49-F238E27FC236}">
                <a16:creationId xmlns:a16="http://schemas.microsoft.com/office/drawing/2014/main" id="{C4422B66-A29F-4B05-8094-75D15663DDA4}"/>
              </a:ext>
            </a:extLst>
          </p:cNvPr>
          <p:cNvGrpSpPr/>
          <p:nvPr/>
        </p:nvGrpSpPr>
        <p:grpSpPr>
          <a:xfrm>
            <a:off x="2672932" y="2286416"/>
            <a:ext cx="9032677" cy="3729031"/>
            <a:chOff x="2728017" y="2385329"/>
            <a:chExt cx="9032677" cy="3729031"/>
          </a:xfrm>
        </p:grpSpPr>
        <p:pic>
          <p:nvPicPr>
            <p:cNvPr id="5" name="Picture 4">
              <a:extLst>
                <a:ext uri="{FF2B5EF4-FFF2-40B4-BE49-F238E27FC236}">
                  <a16:creationId xmlns:a16="http://schemas.microsoft.com/office/drawing/2014/main" id="{7C69D962-6897-4531-AC92-665900C2050D}"/>
                </a:ext>
              </a:extLst>
            </p:cNvPr>
            <p:cNvPicPr>
              <a:picLocks noChangeAspect="1"/>
            </p:cNvPicPr>
            <p:nvPr/>
          </p:nvPicPr>
          <p:blipFill>
            <a:blip r:embed="rId9"/>
            <a:stretch>
              <a:fillRect/>
            </a:stretch>
          </p:blipFill>
          <p:spPr>
            <a:xfrm>
              <a:off x="2728017" y="2385329"/>
              <a:ext cx="9032677" cy="3729031"/>
            </a:xfrm>
            <a:prstGeom prst="rect">
              <a:avLst/>
            </a:prstGeom>
          </p:spPr>
        </p:pic>
        <p:sp>
          <p:nvSpPr>
            <p:cNvPr id="4" name="Rectangle 3">
              <a:extLst>
                <a:ext uri="{FF2B5EF4-FFF2-40B4-BE49-F238E27FC236}">
                  <a16:creationId xmlns:a16="http://schemas.microsoft.com/office/drawing/2014/main" id="{FFAFA890-67EA-482A-AC92-E1D951438DDB}"/>
                </a:ext>
              </a:extLst>
            </p:cNvPr>
            <p:cNvSpPr/>
            <p:nvPr/>
          </p:nvSpPr>
          <p:spPr>
            <a:xfrm>
              <a:off x="2886419" y="3126110"/>
              <a:ext cx="2053326" cy="432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3034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BAF497-BA21-4305-A59D-996D20D14BF7}"/>
              </a:ext>
            </a:extLst>
          </p:cNvPr>
          <p:cNvGrpSpPr/>
          <p:nvPr/>
        </p:nvGrpSpPr>
        <p:grpSpPr>
          <a:xfrm>
            <a:off x="2677588" y="2039796"/>
            <a:ext cx="8449937" cy="3979322"/>
            <a:chOff x="2677588" y="2039796"/>
            <a:chExt cx="8449937" cy="3979322"/>
          </a:xfrm>
        </p:grpSpPr>
        <p:grpSp>
          <p:nvGrpSpPr>
            <p:cNvPr id="4" name="Group 3">
              <a:extLst>
                <a:ext uri="{FF2B5EF4-FFF2-40B4-BE49-F238E27FC236}">
                  <a16:creationId xmlns:a16="http://schemas.microsoft.com/office/drawing/2014/main" id="{F6E2A27E-007C-456F-9854-2355A6626003}"/>
                </a:ext>
              </a:extLst>
            </p:cNvPr>
            <p:cNvGrpSpPr/>
            <p:nvPr/>
          </p:nvGrpSpPr>
          <p:grpSpPr>
            <a:xfrm>
              <a:off x="2677588" y="2039796"/>
              <a:ext cx="8449937" cy="3979322"/>
              <a:chOff x="2677588" y="2039796"/>
              <a:chExt cx="8449937" cy="3979322"/>
            </a:xfrm>
          </p:grpSpPr>
          <p:pic>
            <p:nvPicPr>
              <p:cNvPr id="6" name="Picture 5">
                <a:extLst>
                  <a:ext uri="{FF2B5EF4-FFF2-40B4-BE49-F238E27FC236}">
                    <a16:creationId xmlns:a16="http://schemas.microsoft.com/office/drawing/2014/main" id="{2C8A62B2-4031-4E73-AC0B-9F4B60605F4C}"/>
                  </a:ext>
                </a:extLst>
              </p:cNvPr>
              <p:cNvPicPr>
                <a:picLocks noChangeAspect="1"/>
              </p:cNvPicPr>
              <p:nvPr/>
            </p:nvPicPr>
            <p:blipFill rotWithShape="1">
              <a:blip r:embed="rId2"/>
              <a:srcRect l="3775" t="6726" r="2404"/>
              <a:stretch/>
            </p:blipFill>
            <p:spPr>
              <a:xfrm>
                <a:off x="2677588" y="2039796"/>
                <a:ext cx="8449937" cy="3979322"/>
              </a:xfrm>
              <a:prstGeom prst="rect">
                <a:avLst/>
              </a:prstGeom>
            </p:spPr>
          </p:pic>
          <p:sp>
            <p:nvSpPr>
              <p:cNvPr id="2" name="Rectangle 1">
                <a:extLst>
                  <a:ext uri="{FF2B5EF4-FFF2-40B4-BE49-F238E27FC236}">
                    <a16:creationId xmlns:a16="http://schemas.microsoft.com/office/drawing/2014/main" id="{E6C32832-33AD-45D4-9FAF-6AD356E214BF}"/>
                  </a:ext>
                </a:extLst>
              </p:cNvPr>
              <p:cNvSpPr/>
              <p:nvPr/>
            </p:nvSpPr>
            <p:spPr>
              <a:xfrm>
                <a:off x="10328704" y="2515572"/>
                <a:ext cx="798821" cy="58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60C3C394-3776-4B1B-8CE5-066A2FB9F840}"/>
                </a:ext>
              </a:extLst>
            </p:cNvPr>
            <p:cNvSpPr/>
            <p:nvPr/>
          </p:nvSpPr>
          <p:spPr>
            <a:xfrm>
              <a:off x="2677588" y="2666082"/>
              <a:ext cx="7854537" cy="622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9" name="Picture 28">
            <a:hlinkClick r:id="rId6"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1" name="Picture 10">
            <a:hlinkClick r:id="rId8"/>
            <a:extLst>
              <a:ext uri="{FF2B5EF4-FFF2-40B4-BE49-F238E27FC236}">
                <a16:creationId xmlns:a16="http://schemas.microsoft.com/office/drawing/2014/main" id="{62EBF4C2-C083-46F6-A931-4A003631992B}"/>
              </a:ext>
            </a:extLst>
          </p:cNvPr>
          <p:cNvPicPr>
            <a:picLocks noChangeAspect="1"/>
          </p:cNvPicPr>
          <p:nvPr/>
        </p:nvPicPr>
        <p:blipFill>
          <a:blip r:embed="rId9"/>
          <a:stretch>
            <a:fillRect/>
          </a:stretch>
        </p:blipFill>
        <p:spPr>
          <a:xfrm>
            <a:off x="4453970" y="323563"/>
            <a:ext cx="485775" cy="476250"/>
          </a:xfrm>
          <a:prstGeom prst="rect">
            <a:avLst/>
          </a:prstGeom>
        </p:spPr>
      </p:pic>
      <p:sp>
        <p:nvSpPr>
          <p:cNvPr id="9" name="Subtitle 2">
            <a:extLst>
              <a:ext uri="{FF2B5EF4-FFF2-40B4-BE49-F238E27FC236}">
                <a16:creationId xmlns:a16="http://schemas.microsoft.com/office/drawing/2014/main" id="{9C8F00CF-C161-4A87-9090-DE099C9B2109}"/>
              </a:ext>
            </a:extLst>
          </p:cNvPr>
          <p:cNvSpPr txBox="1">
            <a:spLocks/>
          </p:cNvSpPr>
          <p:nvPr/>
        </p:nvSpPr>
        <p:spPr>
          <a:xfrm>
            <a:off x="2555887" y="918052"/>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Rfi tab </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3" name="TextBox 2">
            <a:extLst>
              <a:ext uri="{FF2B5EF4-FFF2-40B4-BE49-F238E27FC236}">
                <a16:creationId xmlns:a16="http://schemas.microsoft.com/office/drawing/2014/main" id="{176DAA4B-9AC8-4910-9B46-488F9FB21B98}"/>
              </a:ext>
            </a:extLst>
          </p:cNvPr>
          <p:cNvSpPr txBox="1"/>
          <p:nvPr/>
        </p:nvSpPr>
        <p:spPr>
          <a:xfrm>
            <a:off x="2555887" y="1266307"/>
            <a:ext cx="9142760" cy="584775"/>
          </a:xfrm>
          <a:prstGeom prst="rect">
            <a:avLst/>
          </a:prstGeom>
          <a:noFill/>
        </p:spPr>
        <p:txBody>
          <a:bodyPr wrap="square" rtlCol="0">
            <a:spAutoFit/>
          </a:bodyPr>
          <a:lstStyle/>
          <a:p>
            <a:r>
              <a:rPr lang="en-GB" sz="1600" b="1" dirty="0">
                <a:solidFill>
                  <a:srgbClr val="70ADA3"/>
                </a:solidFill>
              </a:rPr>
              <a:t>‘RFI</a:t>
            </a:r>
            <a:r>
              <a:rPr lang="en-GB" sz="1600" dirty="0"/>
              <a:t>’ tab will list all request for information, clarification requests or any queries for which the Code Manager will require your organisation to provide further information on. </a:t>
            </a:r>
          </a:p>
        </p:txBody>
      </p:sp>
      <p:sp>
        <p:nvSpPr>
          <p:cNvPr id="13" name="Arrow: Up 12">
            <a:extLst>
              <a:ext uri="{FF2B5EF4-FFF2-40B4-BE49-F238E27FC236}">
                <a16:creationId xmlns:a16="http://schemas.microsoft.com/office/drawing/2014/main" id="{052124EB-8F30-48EA-BAA2-7AAC96A5B5D8}"/>
              </a:ext>
            </a:extLst>
          </p:cNvPr>
          <p:cNvSpPr/>
          <p:nvPr/>
        </p:nvSpPr>
        <p:spPr>
          <a:xfrm rot="10800000">
            <a:off x="3649642" y="3162986"/>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F8CEA11-6B7B-4521-813E-61EDC8CBE56D}"/>
              </a:ext>
            </a:extLst>
          </p:cNvPr>
          <p:cNvSpPr txBox="1"/>
          <p:nvPr/>
        </p:nvSpPr>
        <p:spPr>
          <a:xfrm>
            <a:off x="3015094" y="2630119"/>
            <a:ext cx="160163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Due date to be completed by </a:t>
            </a:r>
          </a:p>
        </p:txBody>
      </p:sp>
      <p:sp>
        <p:nvSpPr>
          <p:cNvPr id="16" name="TextBox 15">
            <a:extLst>
              <a:ext uri="{FF2B5EF4-FFF2-40B4-BE49-F238E27FC236}">
                <a16:creationId xmlns:a16="http://schemas.microsoft.com/office/drawing/2014/main" id="{1C85B4A3-FC64-4BCD-91F8-7F276484196F}"/>
              </a:ext>
            </a:extLst>
          </p:cNvPr>
          <p:cNvSpPr txBox="1"/>
          <p:nvPr/>
        </p:nvSpPr>
        <p:spPr>
          <a:xfrm>
            <a:off x="4938573" y="2630119"/>
            <a:ext cx="160163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Title which should provide context </a:t>
            </a:r>
          </a:p>
        </p:txBody>
      </p:sp>
      <p:sp>
        <p:nvSpPr>
          <p:cNvPr id="19" name="Arrow: Up 18">
            <a:extLst>
              <a:ext uri="{FF2B5EF4-FFF2-40B4-BE49-F238E27FC236}">
                <a16:creationId xmlns:a16="http://schemas.microsoft.com/office/drawing/2014/main" id="{548DD515-1944-430C-B857-F553E25DEAEF}"/>
              </a:ext>
            </a:extLst>
          </p:cNvPr>
          <p:cNvSpPr/>
          <p:nvPr/>
        </p:nvSpPr>
        <p:spPr>
          <a:xfrm rot="10800000">
            <a:off x="4954234" y="3153339"/>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5EA87061-8A9E-484C-BFDA-6DE04617598A}"/>
              </a:ext>
            </a:extLst>
          </p:cNvPr>
          <p:cNvSpPr/>
          <p:nvPr/>
        </p:nvSpPr>
        <p:spPr>
          <a:xfrm rot="10800000">
            <a:off x="7958147" y="3153340"/>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5BFD1FF-98E2-44A9-869D-E10EE69B0DB3}"/>
              </a:ext>
            </a:extLst>
          </p:cNvPr>
          <p:cNvSpPr txBox="1"/>
          <p:nvPr/>
        </p:nvSpPr>
        <p:spPr>
          <a:xfrm>
            <a:off x="6936981" y="2608239"/>
            <a:ext cx="2223229"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Rationale to briefly summarise the reason / background </a:t>
            </a:r>
          </a:p>
        </p:txBody>
      </p:sp>
      <p:sp>
        <p:nvSpPr>
          <p:cNvPr id="23" name="Arrow: Up 22">
            <a:extLst>
              <a:ext uri="{FF2B5EF4-FFF2-40B4-BE49-F238E27FC236}">
                <a16:creationId xmlns:a16="http://schemas.microsoft.com/office/drawing/2014/main" id="{3F61D675-DF07-4C8B-96E8-97C064DB1871}"/>
              </a:ext>
            </a:extLst>
          </p:cNvPr>
          <p:cNvSpPr/>
          <p:nvPr/>
        </p:nvSpPr>
        <p:spPr>
          <a:xfrm rot="19762131">
            <a:off x="9622993" y="5066627"/>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568AA9F-3829-4218-8573-1DF1F522DA5B}"/>
              </a:ext>
            </a:extLst>
          </p:cNvPr>
          <p:cNvSpPr txBox="1"/>
          <p:nvPr/>
        </p:nvSpPr>
        <p:spPr>
          <a:xfrm>
            <a:off x="8709225" y="5660789"/>
            <a:ext cx="3238958"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Action to download the file and complete attached requirements before re-uploading response to the Portal</a:t>
            </a:r>
          </a:p>
        </p:txBody>
      </p:sp>
    </p:spTree>
    <p:extLst>
      <p:ext uri="{BB962C8B-B14F-4D97-AF65-F5344CB8AC3E}">
        <p14:creationId xmlns:p14="http://schemas.microsoft.com/office/powerpoint/2010/main" val="124543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9" name="Picture 28">
            <a:hlinkClick r:id="rId5"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6"/>
          <a:stretch>
            <a:fillRect/>
          </a:stretch>
        </p:blipFill>
        <p:spPr>
          <a:xfrm>
            <a:off x="3917185" y="322134"/>
            <a:ext cx="485775" cy="477679"/>
          </a:xfrm>
          <a:prstGeom prst="rect">
            <a:avLst/>
          </a:prstGeom>
        </p:spPr>
      </p:pic>
      <p:pic>
        <p:nvPicPr>
          <p:cNvPr id="11" name="Picture 10">
            <a:hlinkClick r:id="rId7"/>
            <a:extLst>
              <a:ext uri="{FF2B5EF4-FFF2-40B4-BE49-F238E27FC236}">
                <a16:creationId xmlns:a16="http://schemas.microsoft.com/office/drawing/2014/main" id="{62EBF4C2-C083-46F6-A931-4A003631992B}"/>
              </a:ext>
            </a:extLst>
          </p:cNvPr>
          <p:cNvPicPr>
            <a:picLocks noChangeAspect="1"/>
          </p:cNvPicPr>
          <p:nvPr/>
        </p:nvPicPr>
        <p:blipFill>
          <a:blip r:embed="rId8"/>
          <a:stretch>
            <a:fillRect/>
          </a:stretch>
        </p:blipFill>
        <p:spPr>
          <a:xfrm>
            <a:off x="4453970" y="323563"/>
            <a:ext cx="485775" cy="476250"/>
          </a:xfrm>
          <a:prstGeom prst="rect">
            <a:avLst/>
          </a:prstGeom>
        </p:spPr>
      </p:pic>
      <p:sp>
        <p:nvSpPr>
          <p:cNvPr id="9" name="Subtitle 2">
            <a:extLst>
              <a:ext uri="{FF2B5EF4-FFF2-40B4-BE49-F238E27FC236}">
                <a16:creationId xmlns:a16="http://schemas.microsoft.com/office/drawing/2014/main" id="{9C8F00CF-C161-4A87-9090-DE099C9B2109}"/>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Training, surveys &amp; forms tab </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3" name="TextBox 2">
            <a:extLst>
              <a:ext uri="{FF2B5EF4-FFF2-40B4-BE49-F238E27FC236}">
                <a16:creationId xmlns:a16="http://schemas.microsoft.com/office/drawing/2014/main" id="{176DAA4B-9AC8-4910-9B46-488F9FB21B98}"/>
              </a:ext>
            </a:extLst>
          </p:cNvPr>
          <p:cNvSpPr txBox="1"/>
          <p:nvPr/>
        </p:nvSpPr>
        <p:spPr>
          <a:xfrm>
            <a:off x="2542351" y="1649982"/>
            <a:ext cx="8970276" cy="584775"/>
          </a:xfrm>
          <a:prstGeom prst="rect">
            <a:avLst/>
          </a:prstGeom>
          <a:noFill/>
        </p:spPr>
        <p:txBody>
          <a:bodyPr wrap="square" rtlCol="0">
            <a:spAutoFit/>
          </a:bodyPr>
          <a:lstStyle/>
          <a:p>
            <a:r>
              <a:rPr lang="en-GB" sz="1600" b="1" dirty="0">
                <a:solidFill>
                  <a:srgbClr val="70ADA3"/>
                </a:solidFill>
              </a:rPr>
              <a:t>‘Training / Survey’ </a:t>
            </a:r>
            <a:r>
              <a:rPr lang="en-GB" sz="1600" dirty="0"/>
              <a:t>tab will include links to training, forms &amp; surveys that organisations are required to complete </a:t>
            </a:r>
          </a:p>
        </p:txBody>
      </p:sp>
      <p:pic>
        <p:nvPicPr>
          <p:cNvPr id="6" name="Picture 5">
            <a:extLst>
              <a:ext uri="{FF2B5EF4-FFF2-40B4-BE49-F238E27FC236}">
                <a16:creationId xmlns:a16="http://schemas.microsoft.com/office/drawing/2014/main" id="{8E4BC0DD-5253-45BE-9A09-B087EBE000D9}"/>
              </a:ext>
            </a:extLst>
          </p:cNvPr>
          <p:cNvPicPr>
            <a:picLocks noChangeAspect="1"/>
          </p:cNvPicPr>
          <p:nvPr/>
        </p:nvPicPr>
        <p:blipFill>
          <a:blip r:embed="rId9"/>
          <a:stretch>
            <a:fillRect/>
          </a:stretch>
        </p:blipFill>
        <p:spPr>
          <a:xfrm>
            <a:off x="2281217" y="2346492"/>
            <a:ext cx="9492544" cy="2817532"/>
          </a:xfrm>
          <a:prstGeom prst="rect">
            <a:avLst/>
          </a:prstGeom>
        </p:spPr>
      </p:pic>
      <p:sp>
        <p:nvSpPr>
          <p:cNvPr id="13" name="Arrow: Up 12">
            <a:extLst>
              <a:ext uri="{FF2B5EF4-FFF2-40B4-BE49-F238E27FC236}">
                <a16:creationId xmlns:a16="http://schemas.microsoft.com/office/drawing/2014/main" id="{9093F6A8-9DA3-44A8-803C-05251C83D339}"/>
              </a:ext>
            </a:extLst>
          </p:cNvPr>
          <p:cNvSpPr/>
          <p:nvPr/>
        </p:nvSpPr>
        <p:spPr>
          <a:xfrm rot="2864275">
            <a:off x="9797933" y="4713646"/>
            <a:ext cx="280134" cy="90075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A13D8C0-6EAF-4FC8-A5D8-B717AFC51367}"/>
              </a:ext>
            </a:extLst>
          </p:cNvPr>
          <p:cNvSpPr txBox="1"/>
          <p:nvPr/>
        </p:nvSpPr>
        <p:spPr>
          <a:xfrm>
            <a:off x="6076898" y="5326461"/>
            <a:ext cx="3598844"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400" dirty="0"/>
              <a:t>Link will be included for Parties to fill out as instructed in the description by the due date </a:t>
            </a:r>
          </a:p>
        </p:txBody>
      </p:sp>
    </p:spTree>
    <p:extLst>
      <p:ext uri="{BB962C8B-B14F-4D97-AF65-F5344CB8AC3E}">
        <p14:creationId xmlns:p14="http://schemas.microsoft.com/office/powerpoint/2010/main" val="3659909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AF8721C-A4CD-4AFF-AF9C-0EAF843B5AC8}"/>
              </a:ext>
            </a:extLst>
          </p:cNvPr>
          <p:cNvPicPr>
            <a:picLocks noChangeAspect="1"/>
          </p:cNvPicPr>
          <p:nvPr/>
        </p:nvPicPr>
        <p:blipFill>
          <a:blip r:embed="rId2"/>
          <a:stretch>
            <a:fillRect/>
          </a:stretch>
        </p:blipFill>
        <p:spPr>
          <a:xfrm>
            <a:off x="2555887" y="2315901"/>
            <a:ext cx="9268879" cy="2866156"/>
          </a:xfrm>
          <a:prstGeom prst="rect">
            <a:avLst/>
          </a:prstGeom>
        </p:spPr>
      </p:pic>
      <p:pic>
        <p:nvPicPr>
          <p:cNvPr id="25" name="Picture 24">
            <a:extLst>
              <a:ext uri="{FF2B5EF4-FFF2-40B4-BE49-F238E27FC236}">
                <a16:creationId xmlns:a16="http://schemas.microsoft.com/office/drawing/2014/main" id="{091F0621-0F7B-4308-B879-F2EEB801B4BA}"/>
              </a:ext>
            </a:extLst>
          </p:cNvPr>
          <p:cNvPicPr>
            <a:picLocks noChangeAspect="1"/>
          </p:cNvPicPr>
          <p:nvPr/>
        </p:nvPicPr>
        <p:blipFill rotWithShape="1">
          <a:blip r:embed="rId3"/>
          <a:srcRect r="5961" b="1387"/>
          <a:stretch/>
        </p:blipFill>
        <p:spPr>
          <a:xfrm>
            <a:off x="1" y="1"/>
            <a:ext cx="2355742" cy="6509288"/>
          </a:xfrm>
          <a:prstGeom prst="rect">
            <a:avLst/>
          </a:prstGeom>
        </p:spPr>
      </p:pic>
      <p:pic>
        <p:nvPicPr>
          <p:cNvPr id="26" name="Picture 25">
            <a:hlinkClick r:id="" action="ppaction://hlinkshowjump?jump=nextslide"/>
            <a:extLst>
              <a:ext uri="{FF2B5EF4-FFF2-40B4-BE49-F238E27FC236}">
                <a16:creationId xmlns:a16="http://schemas.microsoft.com/office/drawing/2014/main" id="{98E43B5F-ABAB-4AE5-A670-97B9F303E2B8}"/>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291C7D19-1FEE-4B33-BEEF-E82A2C67B3FE}"/>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9" name="Picture 28">
            <a:hlinkClick r:id="rId6" action="ppaction://hlinksldjump"/>
            <a:extLst>
              <a:ext uri="{FF2B5EF4-FFF2-40B4-BE49-F238E27FC236}">
                <a16:creationId xmlns:a16="http://schemas.microsoft.com/office/drawing/2014/main" id="{209B3D74-9DAF-4B6D-89D3-C10990669988}"/>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11" name="Picture 10">
            <a:hlinkClick r:id="rId8"/>
            <a:extLst>
              <a:ext uri="{FF2B5EF4-FFF2-40B4-BE49-F238E27FC236}">
                <a16:creationId xmlns:a16="http://schemas.microsoft.com/office/drawing/2014/main" id="{62EBF4C2-C083-46F6-A931-4A003631992B}"/>
              </a:ext>
            </a:extLst>
          </p:cNvPr>
          <p:cNvPicPr>
            <a:picLocks noChangeAspect="1"/>
          </p:cNvPicPr>
          <p:nvPr/>
        </p:nvPicPr>
        <p:blipFill>
          <a:blip r:embed="rId9"/>
          <a:stretch>
            <a:fillRect/>
          </a:stretch>
        </p:blipFill>
        <p:spPr>
          <a:xfrm>
            <a:off x="4453970" y="323563"/>
            <a:ext cx="485775" cy="476250"/>
          </a:xfrm>
          <a:prstGeom prst="rect">
            <a:avLst/>
          </a:prstGeom>
        </p:spPr>
      </p:pic>
      <p:sp>
        <p:nvSpPr>
          <p:cNvPr id="9" name="Subtitle 2">
            <a:extLst>
              <a:ext uri="{FF2B5EF4-FFF2-40B4-BE49-F238E27FC236}">
                <a16:creationId xmlns:a16="http://schemas.microsoft.com/office/drawing/2014/main" id="{9C8F00CF-C161-4A87-9090-DE099C9B2109}"/>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Remediation tracker tab </a:t>
            </a:r>
            <a:endParaRPr lang="en-GB" sz="2400" b="1" cap="all" spc="250" dirty="0">
              <a:solidFill>
                <a:srgbClr val="68A495"/>
              </a:solidFill>
              <a:latin typeface="Roboto" panose="02000000000000000000" pitchFamily="2" charset="0"/>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sp>
        <p:nvSpPr>
          <p:cNvPr id="3" name="TextBox 2">
            <a:extLst>
              <a:ext uri="{FF2B5EF4-FFF2-40B4-BE49-F238E27FC236}">
                <a16:creationId xmlns:a16="http://schemas.microsoft.com/office/drawing/2014/main" id="{176DAA4B-9AC8-4910-9B46-488F9FB21B98}"/>
              </a:ext>
            </a:extLst>
          </p:cNvPr>
          <p:cNvSpPr txBox="1"/>
          <p:nvPr/>
        </p:nvSpPr>
        <p:spPr>
          <a:xfrm>
            <a:off x="2555887" y="1614863"/>
            <a:ext cx="8932499" cy="584775"/>
          </a:xfrm>
          <a:prstGeom prst="rect">
            <a:avLst/>
          </a:prstGeom>
          <a:noFill/>
        </p:spPr>
        <p:txBody>
          <a:bodyPr wrap="square" rtlCol="0">
            <a:spAutoFit/>
          </a:bodyPr>
          <a:lstStyle/>
          <a:p>
            <a:r>
              <a:rPr lang="en-GB" sz="1600" b="1" dirty="0">
                <a:solidFill>
                  <a:srgbClr val="70ADA3"/>
                </a:solidFill>
              </a:rPr>
              <a:t>‘Remediation Tracker’ </a:t>
            </a:r>
            <a:r>
              <a:rPr lang="en-GB" sz="1600" dirty="0"/>
              <a:t>tab will include any follow up actions that have been identified following underperformance in one of the areas being monitored by the Code Manager </a:t>
            </a:r>
          </a:p>
        </p:txBody>
      </p:sp>
      <p:sp>
        <p:nvSpPr>
          <p:cNvPr id="19" name="Arrow: Up 18">
            <a:extLst>
              <a:ext uri="{FF2B5EF4-FFF2-40B4-BE49-F238E27FC236}">
                <a16:creationId xmlns:a16="http://schemas.microsoft.com/office/drawing/2014/main" id="{548DD515-1944-430C-B857-F553E25DEAEF}"/>
              </a:ext>
            </a:extLst>
          </p:cNvPr>
          <p:cNvSpPr/>
          <p:nvPr/>
        </p:nvSpPr>
        <p:spPr>
          <a:xfrm>
            <a:off x="5330789" y="4879111"/>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5EA87061-8A9E-484C-BFDA-6DE04617598A}"/>
              </a:ext>
            </a:extLst>
          </p:cNvPr>
          <p:cNvSpPr/>
          <p:nvPr/>
        </p:nvSpPr>
        <p:spPr>
          <a:xfrm>
            <a:off x="8011886" y="4728937"/>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5BFD1FF-98E2-44A9-869D-E10EE69B0DB3}"/>
              </a:ext>
            </a:extLst>
          </p:cNvPr>
          <p:cNvSpPr txBox="1"/>
          <p:nvPr/>
        </p:nvSpPr>
        <p:spPr>
          <a:xfrm>
            <a:off x="3309357" y="5186663"/>
            <a:ext cx="2660872"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400" dirty="0"/>
              <a:t>Description to briefly summarise the reason / background </a:t>
            </a:r>
          </a:p>
        </p:txBody>
      </p:sp>
      <p:sp>
        <p:nvSpPr>
          <p:cNvPr id="23" name="Arrow: Up 22">
            <a:extLst>
              <a:ext uri="{FF2B5EF4-FFF2-40B4-BE49-F238E27FC236}">
                <a16:creationId xmlns:a16="http://schemas.microsoft.com/office/drawing/2014/main" id="{3F61D675-DF07-4C8B-96E8-97C064DB1871}"/>
              </a:ext>
            </a:extLst>
          </p:cNvPr>
          <p:cNvSpPr/>
          <p:nvPr/>
        </p:nvSpPr>
        <p:spPr>
          <a:xfrm>
            <a:off x="10053543" y="4748650"/>
            <a:ext cx="98224" cy="4531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568AA9F-3829-4218-8573-1DF1F522DA5B}"/>
              </a:ext>
            </a:extLst>
          </p:cNvPr>
          <p:cNvSpPr txBox="1"/>
          <p:nvPr/>
        </p:nvSpPr>
        <p:spPr>
          <a:xfrm>
            <a:off x="9099929" y="5186663"/>
            <a:ext cx="273244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Action to download the file and complete attached requirements before re-uploading response to the Portal</a:t>
            </a:r>
          </a:p>
        </p:txBody>
      </p:sp>
      <p:sp>
        <p:nvSpPr>
          <p:cNvPr id="30" name="TextBox 29">
            <a:extLst>
              <a:ext uri="{FF2B5EF4-FFF2-40B4-BE49-F238E27FC236}">
                <a16:creationId xmlns:a16="http://schemas.microsoft.com/office/drawing/2014/main" id="{37D1EB1F-35DB-4A67-B830-FD8373A09BAE}"/>
              </a:ext>
            </a:extLst>
          </p:cNvPr>
          <p:cNvSpPr txBox="1"/>
          <p:nvPr/>
        </p:nvSpPr>
        <p:spPr>
          <a:xfrm>
            <a:off x="7260181" y="5178342"/>
            <a:ext cx="1601634"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Due date </a:t>
            </a:r>
          </a:p>
        </p:txBody>
      </p:sp>
    </p:spTree>
    <p:extLst>
      <p:ext uri="{BB962C8B-B14F-4D97-AF65-F5344CB8AC3E}">
        <p14:creationId xmlns:p14="http://schemas.microsoft.com/office/powerpoint/2010/main" val="555264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B6AB78-0A2D-40A6-9ECC-DDC149638271}"/>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ANALYTICS DASHBOARD</a:t>
            </a:r>
            <a:endParaRPr lang="en-GB" sz="2400" b="1" cap="all" spc="250">
              <a:solidFill>
                <a:srgbClr val="68A495"/>
              </a:solidFill>
              <a:latin typeface="Roboto" panose="02000000000000000000" pitchFamily="2" charset="0"/>
            </a:endParaRPr>
          </a:p>
        </p:txBody>
      </p:sp>
      <p:pic>
        <p:nvPicPr>
          <p:cNvPr id="5" name="Picture 4">
            <a:extLst>
              <a:ext uri="{FF2B5EF4-FFF2-40B4-BE49-F238E27FC236}">
                <a16:creationId xmlns:a16="http://schemas.microsoft.com/office/drawing/2014/main" id="{609F494E-1615-430E-8738-F319807ACD44}"/>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9CAEC89B-807F-4CCD-AE5F-A875754D3774}"/>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4138689E-3CF5-4A21-9ED2-E77CDC5A39EF}"/>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7A91979F-7B13-42B4-9C7B-F35751EF36B7}"/>
              </a:ext>
            </a:extLst>
          </p:cNvPr>
          <p:cNvPicPr>
            <a:picLocks noChangeAspect="1"/>
          </p:cNvPicPr>
          <p:nvPr/>
        </p:nvPicPr>
        <p:blipFill>
          <a:blip r:embed="rId6"/>
          <a:stretch>
            <a:fillRect/>
          </a:stretch>
        </p:blipFill>
        <p:spPr>
          <a:xfrm>
            <a:off x="3917185" y="322134"/>
            <a:ext cx="485775" cy="477679"/>
          </a:xfrm>
          <a:prstGeom prst="rect">
            <a:avLst/>
          </a:prstGeom>
        </p:spPr>
      </p:pic>
      <p:sp>
        <p:nvSpPr>
          <p:cNvPr id="10" name="Content Placeholder 1">
            <a:extLst>
              <a:ext uri="{FF2B5EF4-FFF2-40B4-BE49-F238E27FC236}">
                <a16:creationId xmlns:a16="http://schemas.microsoft.com/office/drawing/2014/main" id="{AE5B4A5A-0F2C-4525-8B5A-2C7493C292C5}"/>
              </a:ext>
            </a:extLst>
          </p:cNvPr>
          <p:cNvSpPr txBox="1">
            <a:spLocks/>
          </p:cNvSpPr>
          <p:nvPr/>
        </p:nvSpPr>
        <p:spPr>
          <a:xfrm>
            <a:off x="1670451" y="1770538"/>
            <a:ext cx="9889627" cy="863747"/>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algn="l"/>
            <a:r>
              <a:rPr lang="en-GB" sz="1400"/>
              <a:t>The below analytic outputs are in development and to be made available on the REC Portal. You will also be able to see the status of open actions or assurance activities directly on the Portal.</a:t>
            </a:r>
          </a:p>
        </p:txBody>
      </p:sp>
      <p:sp>
        <p:nvSpPr>
          <p:cNvPr id="17" name="TextBox 16">
            <a:extLst>
              <a:ext uri="{FF2B5EF4-FFF2-40B4-BE49-F238E27FC236}">
                <a16:creationId xmlns:a16="http://schemas.microsoft.com/office/drawing/2014/main" id="{6FD3F676-CF3C-44D9-AFDF-0A11F257CBBF}"/>
              </a:ext>
            </a:extLst>
          </p:cNvPr>
          <p:cNvSpPr txBox="1"/>
          <p:nvPr/>
        </p:nvSpPr>
        <p:spPr>
          <a:xfrm>
            <a:off x="7625767" y="430481"/>
            <a:ext cx="3275736" cy="369332"/>
          </a:xfrm>
          <a:prstGeom prst="rect">
            <a:avLst/>
          </a:prstGeom>
          <a:noFill/>
        </p:spPr>
        <p:txBody>
          <a:bodyPr wrap="square" rtlCol="0">
            <a:spAutoFit/>
          </a:bodyPr>
          <a:lstStyle/>
          <a:p>
            <a:r>
              <a:rPr lang="en-GB">
                <a:solidFill>
                  <a:schemeClr val="bg1"/>
                </a:solidFill>
              </a:rPr>
              <a:t>Animation holder</a:t>
            </a:r>
          </a:p>
        </p:txBody>
      </p:sp>
      <p:graphicFrame>
        <p:nvGraphicFramePr>
          <p:cNvPr id="18" name="Table 5">
            <a:extLst>
              <a:ext uri="{FF2B5EF4-FFF2-40B4-BE49-F238E27FC236}">
                <a16:creationId xmlns:a16="http://schemas.microsoft.com/office/drawing/2014/main" id="{0C7D2CEC-CBEA-4306-BB7B-59C6113521F9}"/>
              </a:ext>
            </a:extLst>
          </p:cNvPr>
          <p:cNvGraphicFramePr>
            <a:graphicFrameLocks noGrp="1"/>
          </p:cNvGraphicFramePr>
          <p:nvPr>
            <p:extLst>
              <p:ext uri="{D42A27DB-BD31-4B8C-83A1-F6EECF244321}">
                <p14:modId xmlns:p14="http://schemas.microsoft.com/office/powerpoint/2010/main" val="2959172622"/>
              </p:ext>
            </p:extLst>
          </p:nvPr>
        </p:nvGraphicFramePr>
        <p:xfrm>
          <a:off x="2462560" y="2358566"/>
          <a:ext cx="7613290" cy="4178505"/>
        </p:xfrm>
        <a:graphic>
          <a:graphicData uri="http://schemas.openxmlformats.org/drawingml/2006/table">
            <a:tbl>
              <a:tblPr firstRow="1" firstCol="1" bandRow="1">
                <a:tableStyleId>{5C22544A-7EE6-4342-B048-85BDC9FD1C3A}</a:tableStyleId>
              </a:tblPr>
              <a:tblGrid>
                <a:gridCol w="2266244">
                  <a:extLst>
                    <a:ext uri="{9D8B030D-6E8A-4147-A177-3AD203B41FA5}">
                      <a16:colId xmlns:a16="http://schemas.microsoft.com/office/drawing/2014/main" val="2853150484"/>
                    </a:ext>
                  </a:extLst>
                </a:gridCol>
                <a:gridCol w="5347046">
                  <a:extLst>
                    <a:ext uri="{9D8B030D-6E8A-4147-A177-3AD203B41FA5}">
                      <a16:colId xmlns:a16="http://schemas.microsoft.com/office/drawing/2014/main" val="3761026782"/>
                    </a:ext>
                  </a:extLst>
                </a:gridCol>
              </a:tblGrid>
              <a:tr h="307629">
                <a:tc>
                  <a:txBody>
                    <a:bodyPr/>
                    <a:lstStyle/>
                    <a:p>
                      <a:pPr algn="ctr"/>
                      <a:r>
                        <a:rPr lang="en-GB" sz="1100"/>
                        <a:t>Output</a:t>
                      </a:r>
                    </a:p>
                  </a:txBody>
                  <a:tcPr/>
                </a:tc>
                <a:tc>
                  <a:txBody>
                    <a:bodyPr/>
                    <a:lstStyle/>
                    <a:p>
                      <a:pPr algn="ctr"/>
                      <a:r>
                        <a:rPr lang="en-GB" sz="1100"/>
                        <a:t>Description</a:t>
                      </a:r>
                    </a:p>
                  </a:txBody>
                  <a:tcPr/>
                </a:tc>
                <a:extLst>
                  <a:ext uri="{0D108BD9-81ED-4DB2-BD59-A6C34878D82A}">
                    <a16:rowId xmlns:a16="http://schemas.microsoft.com/office/drawing/2014/main" val="4292840329"/>
                  </a:ext>
                </a:extLst>
              </a:tr>
              <a:tr h="460366">
                <a:tc>
                  <a:txBody>
                    <a:bodyPr/>
                    <a:lstStyle/>
                    <a:p>
                      <a:r>
                        <a:rPr lang="en-GB" sz="1100"/>
                        <a:t>Retail Risk Summary</a:t>
                      </a:r>
                    </a:p>
                  </a:txBody>
                  <a:tcPr/>
                </a:tc>
                <a:tc>
                  <a:txBody>
                    <a:bodyPr/>
                    <a:lstStyle/>
                    <a:p>
                      <a:r>
                        <a:rPr lang="en-GB" sz="1100"/>
                        <a:t>Analysis of party performance at the Retail Risk level.</a:t>
                      </a:r>
                    </a:p>
                  </a:txBody>
                  <a:tcPr/>
                </a:tc>
                <a:extLst>
                  <a:ext uri="{0D108BD9-81ED-4DB2-BD59-A6C34878D82A}">
                    <a16:rowId xmlns:a16="http://schemas.microsoft.com/office/drawing/2014/main" val="3535910701"/>
                  </a:ext>
                </a:extLst>
              </a:tr>
              <a:tr h="307629">
                <a:tc>
                  <a:txBody>
                    <a:bodyPr/>
                    <a:lstStyle/>
                    <a:p>
                      <a:r>
                        <a:rPr lang="en-GB" sz="1100"/>
                        <a:t>Risk Driver Summary</a:t>
                      </a:r>
                    </a:p>
                  </a:txBody>
                  <a:tcPr/>
                </a:tc>
                <a:tc>
                  <a:txBody>
                    <a:bodyPr/>
                    <a:lstStyle/>
                    <a:p>
                      <a:r>
                        <a:rPr lang="en-GB" sz="1100"/>
                        <a:t>Analysis of party performance at the Risk Driver level.</a:t>
                      </a:r>
                    </a:p>
                  </a:txBody>
                  <a:tcPr/>
                </a:tc>
                <a:extLst>
                  <a:ext uri="{0D108BD9-81ED-4DB2-BD59-A6C34878D82A}">
                    <a16:rowId xmlns:a16="http://schemas.microsoft.com/office/drawing/2014/main" val="2180894618"/>
                  </a:ext>
                </a:extLst>
              </a:tr>
              <a:tr h="307629">
                <a:tc>
                  <a:txBody>
                    <a:bodyPr/>
                    <a:lstStyle/>
                    <a:p>
                      <a:r>
                        <a:rPr lang="en-GB" sz="1100"/>
                        <a:t>Party Summary</a:t>
                      </a:r>
                    </a:p>
                  </a:txBody>
                  <a:tcPr/>
                </a:tc>
                <a:tc>
                  <a:txBody>
                    <a:bodyPr/>
                    <a:lstStyle/>
                    <a:p>
                      <a:r>
                        <a:rPr lang="en-GB" sz="1100"/>
                        <a:t>Overview of party performance at the Risk Driver &amp; Retail Risk level for detailed comparisons.</a:t>
                      </a:r>
                    </a:p>
                  </a:txBody>
                  <a:tcPr/>
                </a:tc>
                <a:extLst>
                  <a:ext uri="{0D108BD9-81ED-4DB2-BD59-A6C34878D82A}">
                    <a16:rowId xmlns:a16="http://schemas.microsoft.com/office/drawing/2014/main" val="1330293177"/>
                  </a:ext>
                </a:extLst>
              </a:tr>
              <a:tr h="307629">
                <a:tc>
                  <a:txBody>
                    <a:bodyPr/>
                    <a:lstStyle/>
                    <a:p>
                      <a:r>
                        <a:rPr lang="en-GB" sz="1100"/>
                        <a:t>Overall Party Score Summary</a:t>
                      </a:r>
                    </a:p>
                  </a:txBody>
                  <a:tcPr/>
                </a:tc>
                <a:tc>
                  <a:txBody>
                    <a:bodyPr/>
                    <a:lstStyle/>
                    <a:p>
                      <a:r>
                        <a:rPr lang="en-GB" sz="1100"/>
                        <a:t>Overall summary of Risk Normalised Score by party.</a:t>
                      </a:r>
                    </a:p>
                  </a:txBody>
                  <a:tcPr/>
                </a:tc>
                <a:extLst>
                  <a:ext uri="{0D108BD9-81ED-4DB2-BD59-A6C34878D82A}">
                    <a16:rowId xmlns:a16="http://schemas.microsoft.com/office/drawing/2014/main" val="4205247709"/>
                  </a:ext>
                </a:extLst>
              </a:tr>
              <a:tr h="460366">
                <a:tc>
                  <a:txBody>
                    <a:bodyPr/>
                    <a:lstStyle/>
                    <a:p>
                      <a:r>
                        <a:rPr lang="en-GB" sz="1100"/>
                        <a:t>Peer Comparison</a:t>
                      </a:r>
                    </a:p>
                  </a:txBody>
                  <a:tcPr/>
                </a:tc>
                <a:tc>
                  <a:txBody>
                    <a:bodyPr/>
                    <a:lstStyle/>
                    <a:p>
                      <a:r>
                        <a:rPr lang="en-GB" sz="1100"/>
                        <a:t>Comparison of party performance for selected metrics to their peers. These metrics are Metering, Erroneous Switches and Address Data Quality Issues.</a:t>
                      </a:r>
                    </a:p>
                  </a:txBody>
                  <a:tcPr/>
                </a:tc>
                <a:extLst>
                  <a:ext uri="{0D108BD9-81ED-4DB2-BD59-A6C34878D82A}">
                    <a16:rowId xmlns:a16="http://schemas.microsoft.com/office/drawing/2014/main" val="1089580725"/>
                  </a:ext>
                </a:extLst>
              </a:tr>
              <a:tr h="460366">
                <a:tc>
                  <a:txBody>
                    <a:bodyPr/>
                    <a:lstStyle/>
                    <a:p>
                      <a:r>
                        <a:rPr lang="en-GB" sz="1100"/>
                        <a:t>SMIS Survey</a:t>
                      </a:r>
                    </a:p>
                  </a:txBody>
                  <a:tcPr/>
                </a:tc>
                <a:tc>
                  <a:txBody>
                    <a:bodyPr/>
                    <a:lstStyle/>
                    <a:p>
                      <a:r>
                        <a:rPr lang="en-GB" sz="1100"/>
                        <a:t>Summary of SMIS survey question responses at an overall or individual supplier level and across Micro-Business &amp; Domestic categories. </a:t>
                      </a:r>
                    </a:p>
                  </a:txBody>
                  <a:tcPr/>
                </a:tc>
                <a:extLst>
                  <a:ext uri="{0D108BD9-81ED-4DB2-BD59-A6C34878D82A}">
                    <a16:rowId xmlns:a16="http://schemas.microsoft.com/office/drawing/2014/main" val="2886888114"/>
                  </a:ext>
                </a:extLst>
              </a:tr>
              <a:tr h="307629">
                <a:tc>
                  <a:txBody>
                    <a:bodyPr/>
                    <a:lstStyle/>
                    <a:p>
                      <a:r>
                        <a:rPr lang="en-GB" sz="1100"/>
                        <a:t>Theft</a:t>
                      </a:r>
                    </a:p>
                  </a:txBody>
                  <a:tcPr/>
                </a:tc>
                <a:tc>
                  <a:txBody>
                    <a:bodyPr/>
                    <a:lstStyle/>
                    <a:p>
                      <a:r>
                        <a:rPr lang="en-GB" sz="1100"/>
                        <a:t>Breakdown of type of Tip Offs, Investigated Thefts and Confirmed Thefts by Supplier, as well as a comparison of confirmed thefts to theft targets by supplier.</a:t>
                      </a:r>
                    </a:p>
                  </a:txBody>
                  <a:tcPr/>
                </a:tc>
                <a:extLst>
                  <a:ext uri="{0D108BD9-81ED-4DB2-BD59-A6C34878D82A}">
                    <a16:rowId xmlns:a16="http://schemas.microsoft.com/office/drawing/2014/main" val="3500769082"/>
                  </a:ext>
                </a:extLst>
              </a:tr>
              <a:tr h="307628">
                <a:tc>
                  <a:txBody>
                    <a:bodyPr/>
                    <a:lstStyle/>
                    <a:p>
                      <a:pPr lvl="0">
                        <a:buNone/>
                      </a:pPr>
                      <a:r>
                        <a:rPr lang="en-GB" sz="1100"/>
                        <a:t>Quantitative SLA Summary  </a:t>
                      </a:r>
                    </a:p>
                  </a:txBody>
                  <a:tcPr/>
                </a:tc>
                <a:tc>
                  <a:txBody>
                    <a:bodyPr/>
                    <a:lstStyle/>
                    <a:p>
                      <a:pPr lvl="0">
                        <a:buNone/>
                      </a:pPr>
                      <a:r>
                        <a:rPr lang="en-GB" sz="1100"/>
                        <a:t>Overview of Quarterly Data Submissions relevant to specific Service Providers supporting the REC, to assess their performance against various metrics.</a:t>
                      </a:r>
                    </a:p>
                  </a:txBody>
                  <a:tcPr/>
                </a:tc>
                <a:extLst>
                  <a:ext uri="{0D108BD9-81ED-4DB2-BD59-A6C34878D82A}">
                    <a16:rowId xmlns:a16="http://schemas.microsoft.com/office/drawing/2014/main" val="1961233144"/>
                  </a:ext>
                </a:extLst>
              </a:tr>
              <a:tr h="307628">
                <a:tc>
                  <a:txBody>
                    <a:bodyPr/>
                    <a:lstStyle/>
                    <a:p>
                      <a:pPr lvl="0">
                        <a:buNone/>
                      </a:pPr>
                      <a:r>
                        <a:rPr lang="en-GB" sz="1100"/>
                        <a:t>Qualitative SLA Summary</a:t>
                      </a:r>
                    </a:p>
                  </a:txBody>
                  <a:tcPr/>
                </a:tc>
                <a:tc>
                  <a:txBody>
                    <a:bodyPr/>
                    <a:lstStyle/>
                    <a:p>
                      <a:pPr lvl="0">
                        <a:buNone/>
                      </a:pPr>
                      <a:r>
                        <a:rPr lang="en-GB" sz="1100"/>
                        <a:t>Overview of Monthly Data Submissions relevant to specific Service Providers supporting the REC, to assess their performance across detailed metrics that are constructed for a monthly output.</a:t>
                      </a:r>
                    </a:p>
                  </a:txBody>
                  <a:tcPr/>
                </a:tc>
                <a:extLst>
                  <a:ext uri="{0D108BD9-81ED-4DB2-BD59-A6C34878D82A}">
                    <a16:rowId xmlns:a16="http://schemas.microsoft.com/office/drawing/2014/main" val="2714080186"/>
                  </a:ext>
                </a:extLst>
              </a:tr>
            </a:tbl>
          </a:graphicData>
        </a:graphic>
      </p:graphicFrame>
      <p:pic>
        <p:nvPicPr>
          <p:cNvPr id="19" name="Picture 18">
            <a:hlinkClick r:id="rId7"/>
            <a:extLst>
              <a:ext uri="{FF2B5EF4-FFF2-40B4-BE49-F238E27FC236}">
                <a16:creationId xmlns:a16="http://schemas.microsoft.com/office/drawing/2014/main" id="{57138483-47FB-4537-A36C-E7E7BD015DBC}"/>
              </a:ext>
            </a:extLst>
          </p:cNvPr>
          <p:cNvPicPr>
            <a:picLocks noChangeAspect="1"/>
          </p:cNvPicPr>
          <p:nvPr/>
        </p:nvPicPr>
        <p:blipFill>
          <a:blip r:embed="rId8"/>
          <a:stretch>
            <a:fillRect/>
          </a:stretch>
        </p:blipFill>
        <p:spPr>
          <a:xfrm>
            <a:off x="4453970" y="323563"/>
            <a:ext cx="485775" cy="476250"/>
          </a:xfrm>
          <a:prstGeom prst="rect">
            <a:avLst/>
          </a:prstGeom>
        </p:spPr>
      </p:pic>
      <p:sp>
        <p:nvSpPr>
          <p:cNvPr id="20" name="Rectangle: Rounded Corners 19">
            <a:extLst>
              <a:ext uri="{FF2B5EF4-FFF2-40B4-BE49-F238E27FC236}">
                <a16:creationId xmlns:a16="http://schemas.microsoft.com/office/drawing/2014/main" id="{DD4E1312-BF71-4132-B3A4-594F1040DD95}"/>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a:latin typeface="Roboto (Headings)"/>
              <a:cs typeface="Calibri" panose="020F0502020204030204" pitchFamily="34" charset="0"/>
            </a:endParaRPr>
          </a:p>
          <a:p>
            <a:pPr algn="ctr"/>
            <a:r>
              <a:rPr lang="en-GB" sz="1000">
                <a:latin typeface="Roboto (Headings)"/>
                <a:cs typeface="Calibri" panose="020F0502020204030204" pitchFamily="34" charset="0"/>
              </a:rPr>
              <a:t>THE REC PORTAL</a:t>
            </a:r>
          </a:p>
        </p:txBody>
      </p:sp>
      <p:sp>
        <p:nvSpPr>
          <p:cNvPr id="21" name="Oval 20">
            <a:hlinkClick r:id="rId7"/>
            <a:extLst>
              <a:ext uri="{FF2B5EF4-FFF2-40B4-BE49-F238E27FC236}">
                <a16:creationId xmlns:a16="http://schemas.microsoft.com/office/drawing/2014/main" id="{9AFBF08B-3474-415A-A2D0-733D26B58C66}"/>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2919605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38">
            <a:extLst>
              <a:ext uri="{FF2B5EF4-FFF2-40B4-BE49-F238E27FC236}">
                <a16:creationId xmlns:a16="http://schemas.microsoft.com/office/drawing/2014/main" id="{E596BEE2-91FD-43B7-9776-F63E0BA2443E}"/>
              </a:ext>
            </a:extLst>
          </p:cNvPr>
          <p:cNvSpPr/>
          <p:nvPr/>
        </p:nvSpPr>
        <p:spPr bwMode="gray">
          <a:xfrm>
            <a:off x="4738524" y="1972330"/>
            <a:ext cx="3695340" cy="4000563"/>
          </a:xfrm>
          <a:prstGeom prst="rect">
            <a:avLst/>
          </a:prstGeom>
          <a:solidFill>
            <a:srgbClr val="93BDB5"/>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buFont typeface="Wingdings 2" pitchFamily="18" charset="2"/>
              <a:buNone/>
            </a:pPr>
            <a:r>
              <a:rPr lang="en-GB" sz="2000" b="1">
                <a:cs typeface="Calibri" panose="020F0502020204030204" pitchFamily="34" charset="0"/>
              </a:rPr>
              <a:t>KEY CONTACT</a:t>
            </a:r>
          </a:p>
        </p:txBody>
      </p:sp>
      <p:sp>
        <p:nvSpPr>
          <p:cNvPr id="16" name="Rounded Rectangle 138">
            <a:extLst>
              <a:ext uri="{FF2B5EF4-FFF2-40B4-BE49-F238E27FC236}">
                <a16:creationId xmlns:a16="http://schemas.microsoft.com/office/drawing/2014/main" id="{0963FE13-2569-4A09-BCF7-61DD764CA218}"/>
              </a:ext>
            </a:extLst>
          </p:cNvPr>
          <p:cNvSpPr/>
          <p:nvPr/>
        </p:nvSpPr>
        <p:spPr bwMode="gray">
          <a:xfrm>
            <a:off x="736170" y="1973481"/>
            <a:ext cx="3695339" cy="4000564"/>
          </a:xfrm>
          <a:prstGeom prst="rect">
            <a:avLst/>
          </a:prstGeom>
          <a:solidFill>
            <a:srgbClr val="6BAEA2"/>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pPr>
            <a:endParaRPr lang="en-GB" sz="2000" b="1"/>
          </a:p>
          <a:p>
            <a:pPr algn="ctr">
              <a:lnSpc>
                <a:spcPct val="106000"/>
              </a:lnSpc>
              <a:buFont typeface="Wingdings 2" pitchFamily="18" charset="2"/>
              <a:buNone/>
            </a:pPr>
            <a:r>
              <a:rPr lang="en-GB" sz="2000" b="1">
                <a:cs typeface="Calibri" panose="020F0502020204030204" pitchFamily="34" charset="0"/>
              </a:rPr>
              <a:t>KEY CONTACT</a:t>
            </a:r>
            <a:endParaRPr lang="en-GB">
              <a:cs typeface="Calibri" panose="020F0502020204030204" pitchFamily="34" charset="0"/>
            </a:endParaRPr>
          </a:p>
        </p:txBody>
      </p:sp>
      <p:sp>
        <p:nvSpPr>
          <p:cNvPr id="2" name="Title 1">
            <a:extLst>
              <a:ext uri="{FF2B5EF4-FFF2-40B4-BE49-F238E27FC236}">
                <a16:creationId xmlns:a16="http://schemas.microsoft.com/office/drawing/2014/main" id="{A6FD5922-6B69-4D94-AB00-69A489BF61F6}"/>
              </a:ext>
            </a:extLst>
          </p:cNvPr>
          <p:cNvSpPr>
            <a:spLocks noGrp="1"/>
          </p:cNvSpPr>
          <p:nvPr>
            <p:ph type="ctrTitle"/>
          </p:nvPr>
        </p:nvSpPr>
        <p:spPr>
          <a:xfrm>
            <a:off x="2537430" y="1084003"/>
            <a:ext cx="5008670" cy="678445"/>
          </a:xfrm>
        </p:spPr>
        <p:txBody>
          <a:bodyPr/>
          <a:lstStyle/>
          <a:p>
            <a:r>
              <a:rPr lang="en-GB">
                <a:latin typeface="+mj-lt"/>
              </a:rPr>
              <a:t>Further areas of Support </a:t>
            </a:r>
          </a:p>
        </p:txBody>
      </p:sp>
      <p:sp>
        <p:nvSpPr>
          <p:cNvPr id="5" name="Rounded Rectangle 40">
            <a:extLst>
              <a:ext uri="{FF2B5EF4-FFF2-40B4-BE49-F238E27FC236}">
                <a16:creationId xmlns:a16="http://schemas.microsoft.com/office/drawing/2014/main" id="{C1D133CE-BCC4-4CD8-8F19-195722E41628}"/>
              </a:ext>
            </a:extLst>
          </p:cNvPr>
          <p:cNvSpPr/>
          <p:nvPr/>
        </p:nvSpPr>
        <p:spPr bwMode="gray">
          <a:xfrm>
            <a:off x="2312005" y="2146249"/>
            <a:ext cx="1939692" cy="763194"/>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GB" sz="1200" b="1">
                <a:latin typeface="Roboto Slab regular"/>
                <a:cs typeface="Times New Roman" panose="02020603050405020304" pitchFamily="18" charset="0"/>
              </a:rPr>
              <a:t>Rebecca Mottram </a:t>
            </a:r>
          </a:p>
          <a:p>
            <a:pPr algn="ctr">
              <a:lnSpc>
                <a:spcPct val="106000"/>
              </a:lnSpc>
            </a:pPr>
            <a:r>
              <a:rPr lang="en-GB" sz="1200" b="1">
                <a:latin typeface="Roboto Slab regular"/>
                <a:cs typeface="Times New Roman" panose="02020603050405020304" pitchFamily="18" charset="0"/>
              </a:rPr>
              <a:t>Industry Stakeholder and Governance Lead / PAB Secretary</a:t>
            </a:r>
          </a:p>
        </p:txBody>
      </p:sp>
      <p:sp>
        <p:nvSpPr>
          <p:cNvPr id="12" name="Subtitle 2">
            <a:extLst>
              <a:ext uri="{FF2B5EF4-FFF2-40B4-BE49-F238E27FC236}">
                <a16:creationId xmlns:a16="http://schemas.microsoft.com/office/drawing/2014/main" id="{2107216B-FE55-424A-97C0-E801AFACDD94}"/>
              </a:ext>
            </a:extLst>
          </p:cNvPr>
          <p:cNvSpPr>
            <a:spLocks noGrp="1"/>
          </p:cNvSpPr>
          <p:nvPr>
            <p:ph type="subTitle" idx="1"/>
          </p:nvPr>
        </p:nvSpPr>
        <p:spPr>
          <a:xfrm>
            <a:off x="2541445" y="1406421"/>
            <a:ext cx="6521784" cy="472844"/>
          </a:xfrm>
        </p:spPr>
        <p:txBody>
          <a:bodyPr>
            <a:noAutofit/>
          </a:bodyPr>
          <a:lstStyle/>
          <a:p>
            <a:r>
              <a:rPr lang="en-GB" sz="1400">
                <a:latin typeface="Roboto Slab regular"/>
                <a:cs typeface="Times New Roman" panose="02020603050405020304" pitchFamily="18" charset="0"/>
              </a:rPr>
              <a:t>The Code Manager also provides further support to the industry.</a:t>
            </a:r>
          </a:p>
        </p:txBody>
      </p:sp>
      <p:sp>
        <p:nvSpPr>
          <p:cNvPr id="17" name="Rounded Rectangle 40">
            <a:extLst>
              <a:ext uri="{FF2B5EF4-FFF2-40B4-BE49-F238E27FC236}">
                <a16:creationId xmlns:a16="http://schemas.microsoft.com/office/drawing/2014/main" id="{6108C6A4-ED43-46EA-BBF2-9F6820B2B5E0}"/>
              </a:ext>
            </a:extLst>
          </p:cNvPr>
          <p:cNvSpPr/>
          <p:nvPr/>
        </p:nvSpPr>
        <p:spPr bwMode="gray">
          <a:xfrm>
            <a:off x="6418495" y="2144442"/>
            <a:ext cx="1904400" cy="76500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pPr>
            <a:r>
              <a:rPr lang="en-GB" sz="1200" b="1">
                <a:latin typeface="Roboto Slab regular"/>
                <a:cs typeface="Times New Roman" panose="02020603050405020304" pitchFamily="18" charset="0"/>
              </a:rPr>
              <a:t>Anton Moden</a:t>
            </a:r>
          </a:p>
          <a:p>
            <a:pPr algn="ctr">
              <a:lnSpc>
                <a:spcPct val="106000"/>
              </a:lnSpc>
            </a:pPr>
            <a:r>
              <a:rPr lang="en-GB" sz="1200" b="1">
                <a:latin typeface="Roboto Slab regular"/>
                <a:cs typeface="Times New Roman" panose="02020603050405020304" pitchFamily="18" charset="0"/>
              </a:rPr>
              <a:t>Assurance Lead</a:t>
            </a:r>
          </a:p>
        </p:txBody>
      </p:sp>
      <p:sp>
        <p:nvSpPr>
          <p:cNvPr id="3" name="Rectangle 2">
            <a:extLst>
              <a:ext uri="{FF2B5EF4-FFF2-40B4-BE49-F238E27FC236}">
                <a16:creationId xmlns:a16="http://schemas.microsoft.com/office/drawing/2014/main" id="{14DE8895-87E0-435D-BB31-9C53A98511E4}"/>
              </a:ext>
            </a:extLst>
          </p:cNvPr>
          <p:cNvSpPr/>
          <p:nvPr/>
        </p:nvSpPr>
        <p:spPr>
          <a:xfrm>
            <a:off x="701473" y="6228453"/>
            <a:ext cx="11347090" cy="307777"/>
          </a:xfrm>
          <a:prstGeom prst="rect">
            <a:avLst/>
          </a:prstGeom>
        </p:spPr>
        <p:txBody>
          <a:bodyPr wrap="square">
            <a:spAutoFit/>
          </a:bodyPr>
          <a:lstStyle/>
          <a:p>
            <a:r>
              <a:rPr lang="en-GB" sz="1400">
                <a:latin typeface="Roboto Slab regular"/>
                <a:cs typeface="Times New Roman" panose="02020603050405020304" pitchFamily="18" charset="0"/>
              </a:rPr>
              <a:t>If you have any feedback on this User Guide, please contact </a:t>
            </a:r>
            <a:r>
              <a:rPr lang="en-GB" sz="1400" u="sng">
                <a:solidFill>
                  <a:srgbClr val="4D8934"/>
                </a:solidFill>
                <a:latin typeface="Roboto Slab regular"/>
                <a:cs typeface="Times New Roman" panose="02020603050405020304" pitchFamily="18" charset="0"/>
              </a:rPr>
              <a:t>performanceassurance@recmanager.co.uk </a:t>
            </a:r>
            <a:endParaRPr lang="en-GB" sz="1400" u="sng">
              <a:solidFill>
                <a:srgbClr val="4D8934"/>
              </a:solidFill>
              <a:latin typeface="Roboto Slab regular"/>
              <a:cs typeface="Times New Roman" panose="02020603050405020304" pitchFamily="18" charset="0"/>
              <a:hlinkClick r:id="rId2"/>
            </a:endParaRPr>
          </a:p>
        </p:txBody>
      </p:sp>
      <p:sp>
        <p:nvSpPr>
          <p:cNvPr id="11" name="TextBox 10">
            <a:extLst>
              <a:ext uri="{FF2B5EF4-FFF2-40B4-BE49-F238E27FC236}">
                <a16:creationId xmlns:a16="http://schemas.microsoft.com/office/drawing/2014/main" id="{EACCFFE7-7B32-432D-845E-E6F42027690B}"/>
              </a:ext>
            </a:extLst>
          </p:cNvPr>
          <p:cNvSpPr txBox="1"/>
          <p:nvPr/>
        </p:nvSpPr>
        <p:spPr>
          <a:xfrm>
            <a:off x="4872524" y="3430652"/>
            <a:ext cx="3307475" cy="1569660"/>
          </a:xfrm>
          <a:prstGeom prst="rect">
            <a:avLst/>
          </a:prstGeom>
          <a:noFill/>
        </p:spPr>
        <p:txBody>
          <a:bodyPr wrap="square" lIns="91440" tIns="45720" rIns="91440" bIns="45720" rtlCol="0" anchor="t">
            <a:spAutoFit/>
          </a:bodyPr>
          <a:lstStyle/>
          <a:p>
            <a:r>
              <a:rPr lang="en-GB" sz="1200">
                <a:solidFill>
                  <a:schemeClr val="bg2"/>
                </a:solidFill>
                <a:latin typeface="Roboto Slab regular"/>
                <a:cs typeface="Times New Roman" panose="02020603050405020304" pitchFamily="18" charset="0"/>
              </a:rPr>
              <a:t>Anton is the single point of contact bringing the work the analytics, regulatory and PAF specific workstreams together. He is a key contact for PAB related matters, and will focus on establishing relations with the PAB. He will also be the designated point of contact for escalations from any of the three workstreams. </a:t>
            </a:r>
            <a:endParaRPr lang="en-GB" sz="1200" b="1">
              <a:solidFill>
                <a:schemeClr val="bg2"/>
              </a:solidFill>
              <a:latin typeface="Roboto Slab regular"/>
              <a:cs typeface="Times New Roman" panose="02020603050405020304" pitchFamily="18" charset="0"/>
            </a:endParaRPr>
          </a:p>
        </p:txBody>
      </p:sp>
      <p:pic>
        <p:nvPicPr>
          <p:cNvPr id="18" name="Picture 17">
            <a:extLst>
              <a:ext uri="{FF2B5EF4-FFF2-40B4-BE49-F238E27FC236}">
                <a16:creationId xmlns:a16="http://schemas.microsoft.com/office/drawing/2014/main" id="{2FA2166E-CFFB-4FE1-9385-0D2F6940ABAD}"/>
              </a:ext>
            </a:extLst>
          </p:cNvPr>
          <p:cNvPicPr/>
          <p:nvPr/>
        </p:nvPicPr>
        <p:blipFill rotWithShape="1">
          <a:blip r:embed="rId3">
            <a:extLst>
              <a:ext uri="{28A0092B-C50C-407E-A947-70E740481C1C}">
                <a14:useLocalDpi xmlns:a14="http://schemas.microsoft.com/office/drawing/2010/main" val="0"/>
              </a:ext>
            </a:extLst>
          </a:blip>
          <a:srcRect l="22726" t="6302" r="24964" b="37568"/>
          <a:stretch/>
        </p:blipFill>
        <p:spPr bwMode="auto">
          <a:xfrm>
            <a:off x="4976782" y="2144442"/>
            <a:ext cx="1285206" cy="1019593"/>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B549B32E-99C6-4E3F-A2B0-C21FB21A313C}"/>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043185" y="2090074"/>
            <a:ext cx="1232535" cy="1160780"/>
          </a:xfrm>
          <a:prstGeom prst="rect">
            <a:avLst/>
          </a:prstGeom>
        </p:spPr>
      </p:pic>
      <p:sp>
        <p:nvSpPr>
          <p:cNvPr id="21" name="TextBox 20">
            <a:extLst>
              <a:ext uri="{FF2B5EF4-FFF2-40B4-BE49-F238E27FC236}">
                <a16:creationId xmlns:a16="http://schemas.microsoft.com/office/drawing/2014/main" id="{27CCA39B-F682-4417-B3BA-93D10DD7FEA0}"/>
              </a:ext>
            </a:extLst>
          </p:cNvPr>
          <p:cNvSpPr txBox="1"/>
          <p:nvPr/>
        </p:nvSpPr>
        <p:spPr>
          <a:xfrm>
            <a:off x="922433" y="3428449"/>
            <a:ext cx="3307475" cy="1754326"/>
          </a:xfrm>
          <a:prstGeom prst="rect">
            <a:avLst/>
          </a:prstGeom>
          <a:noFill/>
        </p:spPr>
        <p:txBody>
          <a:bodyPr wrap="square" lIns="91440" tIns="45720" rIns="91440" bIns="45720" rtlCol="0" anchor="t">
            <a:spAutoFit/>
          </a:bodyPr>
          <a:lstStyle/>
          <a:p>
            <a:r>
              <a:rPr lang="en-GB" sz="1200">
                <a:solidFill>
                  <a:schemeClr val="bg2"/>
                </a:solidFill>
                <a:latin typeface="Roboto Slab regular"/>
                <a:cs typeface="Times New Roman" panose="02020603050405020304" pitchFamily="18" charset="0"/>
              </a:rPr>
              <a:t>Rebecca's primary role is PAB Secretary and will be the single point of contact for the PAB. She is responsible for leading PAB processes and interactions, such as the Change Process, appeals and escalations, and Derogation and Sandbox applications. She will also be the RPA lead for industry stakeholder training and guidance.</a:t>
            </a:r>
            <a:endParaRPr lang="en-US" sz="1600">
              <a:solidFill>
                <a:schemeClr val="bg2"/>
              </a:solidFill>
              <a:latin typeface="Roboto Slab regular"/>
              <a:cs typeface="Times New Roman" panose="02020603050405020304" pitchFamily="18" charset="0"/>
            </a:endParaRPr>
          </a:p>
        </p:txBody>
      </p:sp>
      <p:pic>
        <p:nvPicPr>
          <p:cNvPr id="34" name="Picture 33">
            <a:hlinkClick r:id="" action="ppaction://hlinkshowjump?jump=previousslide"/>
            <a:extLst>
              <a:ext uri="{FF2B5EF4-FFF2-40B4-BE49-F238E27FC236}">
                <a16:creationId xmlns:a16="http://schemas.microsoft.com/office/drawing/2014/main" id="{00A0C213-C7D0-4640-B065-3281544ED3F7}"/>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3" name="Picture 22">
            <a:hlinkClick r:id="rId6" action="ppaction://hlinksldjump"/>
            <a:extLst>
              <a:ext uri="{FF2B5EF4-FFF2-40B4-BE49-F238E27FC236}">
                <a16:creationId xmlns:a16="http://schemas.microsoft.com/office/drawing/2014/main" id="{F3271D92-A9DF-43A8-A5C6-FA8AF2A9FCB6}"/>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25" name="Picture 24">
            <a:hlinkClick r:id="rId8"/>
            <a:extLst>
              <a:ext uri="{FF2B5EF4-FFF2-40B4-BE49-F238E27FC236}">
                <a16:creationId xmlns:a16="http://schemas.microsoft.com/office/drawing/2014/main" id="{F2B9714E-1985-4D49-8A88-913BF91264E3}"/>
              </a:ext>
            </a:extLst>
          </p:cNvPr>
          <p:cNvPicPr>
            <a:picLocks noChangeAspect="1"/>
          </p:cNvPicPr>
          <p:nvPr/>
        </p:nvPicPr>
        <p:blipFill>
          <a:blip r:embed="rId9"/>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29F7299D-460E-4B69-B1AE-EED648DB8741}"/>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THE REC KNOWLEDGE BASE</a:t>
            </a:r>
          </a:p>
        </p:txBody>
      </p:sp>
      <p:sp>
        <p:nvSpPr>
          <p:cNvPr id="27" name="Oval 26">
            <a:hlinkClick r:id="rId10"/>
            <a:extLst>
              <a:ext uri="{FF2B5EF4-FFF2-40B4-BE49-F238E27FC236}">
                <a16:creationId xmlns:a16="http://schemas.microsoft.com/office/drawing/2014/main" id="{B54ACE08-144A-486C-B447-0EA0E2061979}"/>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2482167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228030-0411-4B6E-A9BE-316EA10F8349}"/>
              </a:ext>
            </a:extLst>
          </p:cNvPr>
          <p:cNvSpPr txBox="1"/>
          <p:nvPr/>
        </p:nvSpPr>
        <p:spPr>
          <a:xfrm>
            <a:off x="2994226" y="1665948"/>
            <a:ext cx="9132092" cy="2246769"/>
          </a:xfrm>
          <a:prstGeom prst="rect">
            <a:avLst/>
          </a:prstGeom>
          <a:noFill/>
        </p:spPr>
        <p:txBody>
          <a:bodyPr wrap="square" rtlCol="0">
            <a:spAutoFit/>
          </a:bodyPr>
          <a:lstStyle/>
          <a:p>
            <a:r>
              <a:rPr lang="en-GB" sz="1400">
                <a:latin typeface="Roboto Slab" pitchFamily="2" charset="0"/>
                <a:ea typeface="Roboto Slab" pitchFamily="2" charset="0"/>
              </a:rPr>
              <a:t>The Code Manager monitors and assures the performance of organisations operating in the retail market. These organisations are referred to as PAF Participants and include REC Parties, REC Service Providers and specific Non-Parties that use REC Services. This assurance process focuses on risks to retail energy consumer outcomes and the effectiveness of the retail market. This will be provided through a Performance Assurance Framework (PAF) underpinned by a comprehensive Risk Register and associated interventions. The Performance Assurance Board (PAB) oversees the PAF.</a:t>
            </a:r>
          </a:p>
          <a:p>
            <a:endParaRPr lang="en-GB" sz="1400">
              <a:latin typeface="Roboto Slab" pitchFamily="2" charset="0"/>
              <a:ea typeface="Roboto Slab" pitchFamily="2" charset="0"/>
            </a:endParaRPr>
          </a:p>
          <a:p>
            <a:r>
              <a:rPr lang="en-GB" sz="1400">
                <a:latin typeface="Roboto Slab" pitchFamily="2" charset="0"/>
                <a:ea typeface="Roboto Slab" pitchFamily="2" charset="0"/>
              </a:rPr>
              <a:t>Click on the links below to navigate to the relevant sections. </a:t>
            </a:r>
          </a:p>
          <a:p>
            <a:endParaRPr lang="en-GB" sz="1400">
              <a:ea typeface="Roboto Slab regular" pitchFamily="2" charset="0"/>
            </a:endParaRPr>
          </a:p>
          <a:p>
            <a:endParaRPr lang="en-GB" sz="1400">
              <a:ea typeface="Roboto Slab regular" pitchFamily="2" charset="0"/>
            </a:endParaRPr>
          </a:p>
        </p:txBody>
      </p:sp>
      <p:pic>
        <p:nvPicPr>
          <p:cNvPr id="58" name="Picture 57">
            <a:extLst>
              <a:ext uri="{FF2B5EF4-FFF2-40B4-BE49-F238E27FC236}">
                <a16:creationId xmlns:a16="http://schemas.microsoft.com/office/drawing/2014/main" id="{C43FC10E-4BFD-4F8A-AB74-AE9042A9C624}"/>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59" name="Picture 58">
            <a:hlinkClick r:id="" action="ppaction://hlinkshowjump?jump=nextslide"/>
            <a:extLst>
              <a:ext uri="{FF2B5EF4-FFF2-40B4-BE49-F238E27FC236}">
                <a16:creationId xmlns:a16="http://schemas.microsoft.com/office/drawing/2014/main" id="{EFF75659-3651-40A2-9567-6325FA2DFF7E}"/>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60" name="Picture 59">
            <a:hlinkClick r:id="" action="ppaction://hlinkshowjump?jump=previousslide"/>
            <a:extLst>
              <a:ext uri="{FF2B5EF4-FFF2-40B4-BE49-F238E27FC236}">
                <a16:creationId xmlns:a16="http://schemas.microsoft.com/office/drawing/2014/main" id="{806C4251-18F9-44C2-B3F3-BF9797E3BB9D}"/>
              </a:ext>
            </a:extLst>
          </p:cNvPr>
          <p:cNvPicPr>
            <a:picLocks noChangeAspect="1"/>
          </p:cNvPicPr>
          <p:nvPr/>
        </p:nvPicPr>
        <p:blipFill>
          <a:blip r:embed="rId4"/>
          <a:stretch>
            <a:fillRect/>
          </a:stretch>
        </p:blipFill>
        <p:spPr>
          <a:xfrm>
            <a:off x="5041765" y="305316"/>
            <a:ext cx="676275" cy="533400"/>
          </a:xfrm>
          <a:prstGeom prst="rect">
            <a:avLst/>
          </a:prstGeom>
        </p:spPr>
      </p:pic>
      <p:sp>
        <p:nvSpPr>
          <p:cNvPr id="68" name="Rectangle 67">
            <a:extLst>
              <a:ext uri="{FF2B5EF4-FFF2-40B4-BE49-F238E27FC236}">
                <a16:creationId xmlns:a16="http://schemas.microsoft.com/office/drawing/2014/main" id="{6AD9E873-9115-487F-A807-C6F6F5BA6163}"/>
              </a:ext>
            </a:extLst>
          </p:cNvPr>
          <p:cNvSpPr/>
          <p:nvPr/>
        </p:nvSpPr>
        <p:spPr>
          <a:xfrm>
            <a:off x="1127615" y="964239"/>
            <a:ext cx="6625349" cy="707886"/>
          </a:xfrm>
          <a:prstGeom prst="rect">
            <a:avLst/>
          </a:prstGeom>
          <a:noFill/>
        </p:spPr>
        <p:txBody>
          <a:bodyPr wrap="square" lIns="91440" tIns="45720" rIns="91440" bIns="45720">
            <a:spAutoFit/>
          </a:bodyPr>
          <a:lstStyle/>
          <a:p>
            <a:pPr algn="ctr"/>
            <a:r>
              <a:rPr lang="en-US" sz="4000" b="1" cap="none" spc="0">
                <a:ln w="0"/>
                <a:solidFill>
                  <a:srgbClr val="70ADA3"/>
                </a:solidFill>
                <a:effectLst>
                  <a:outerShdw blurRad="38100" dist="25400" dir="5400000" algn="ctr" rotWithShape="0">
                    <a:srgbClr val="6E747A">
                      <a:alpha val="43000"/>
                    </a:srgbClr>
                  </a:outerShdw>
                </a:effectLst>
                <a:latin typeface="Roboto"/>
              </a:rPr>
              <a:t>CONTENTS</a:t>
            </a:r>
          </a:p>
        </p:txBody>
      </p:sp>
      <p:grpSp>
        <p:nvGrpSpPr>
          <p:cNvPr id="69" name="Group 68">
            <a:extLst>
              <a:ext uri="{FF2B5EF4-FFF2-40B4-BE49-F238E27FC236}">
                <a16:creationId xmlns:a16="http://schemas.microsoft.com/office/drawing/2014/main" id="{AF20284D-CAE2-4BDB-955A-4B5C18CF1244}"/>
              </a:ext>
            </a:extLst>
          </p:cNvPr>
          <p:cNvGrpSpPr/>
          <p:nvPr/>
        </p:nvGrpSpPr>
        <p:grpSpPr>
          <a:xfrm>
            <a:off x="3146615" y="3624445"/>
            <a:ext cx="1386499" cy="1206695"/>
            <a:chOff x="2680371" y="4171848"/>
            <a:chExt cx="1847329" cy="1578957"/>
          </a:xfrm>
          <a:effectLst>
            <a:outerShdw blurRad="50800" dist="139700" dir="7200000" sx="102000" sy="102000" algn="tr" rotWithShape="0">
              <a:prstClr val="black">
                <a:alpha val="24000"/>
              </a:prstClr>
            </a:outerShdw>
          </a:effectLst>
        </p:grpSpPr>
        <p:sp>
          <p:nvSpPr>
            <p:cNvPr id="70" name="Rectangle: Rounded Corners 69">
              <a:extLst>
                <a:ext uri="{FF2B5EF4-FFF2-40B4-BE49-F238E27FC236}">
                  <a16:creationId xmlns:a16="http://schemas.microsoft.com/office/drawing/2014/main" id="{EA89BB10-9F8A-47C6-A901-08B4317B571A}"/>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INTRODUCTION TO THE PA FRAMEWORK</a:t>
              </a:r>
            </a:p>
          </p:txBody>
        </p:sp>
        <p:sp>
          <p:nvSpPr>
            <p:cNvPr id="71" name="Oval 70">
              <a:hlinkClick r:id="rId5" action="ppaction://hlinksldjump"/>
              <a:extLst>
                <a:ext uri="{FF2B5EF4-FFF2-40B4-BE49-F238E27FC236}">
                  <a16:creationId xmlns:a16="http://schemas.microsoft.com/office/drawing/2014/main" id="{9613B2E4-5917-436C-9090-54B0C31179A0}"/>
                </a:ext>
              </a:extLst>
            </p:cNvPr>
            <p:cNvSpPr/>
            <p:nvPr/>
          </p:nvSpPr>
          <p:spPr>
            <a:xfrm>
              <a:off x="3189146" y="4976229"/>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grpSp>
        <p:nvGrpSpPr>
          <p:cNvPr id="72" name="Group 71">
            <a:extLst>
              <a:ext uri="{FF2B5EF4-FFF2-40B4-BE49-F238E27FC236}">
                <a16:creationId xmlns:a16="http://schemas.microsoft.com/office/drawing/2014/main" id="{7C4F39F9-8146-4E5E-86A8-E2B7B4427BB8}"/>
              </a:ext>
            </a:extLst>
          </p:cNvPr>
          <p:cNvGrpSpPr/>
          <p:nvPr/>
        </p:nvGrpSpPr>
        <p:grpSpPr>
          <a:xfrm>
            <a:off x="5884807" y="3637117"/>
            <a:ext cx="1386499" cy="1181351"/>
            <a:chOff x="2680371" y="4171848"/>
            <a:chExt cx="1847329" cy="1578957"/>
          </a:xfrm>
          <a:effectLst>
            <a:outerShdw blurRad="50800" dist="139700" dir="7200000" sx="102000" sy="102000" algn="tr" rotWithShape="0">
              <a:prstClr val="black">
                <a:alpha val="24000"/>
              </a:prstClr>
            </a:outerShdw>
          </a:effectLst>
        </p:grpSpPr>
        <p:sp>
          <p:nvSpPr>
            <p:cNvPr id="73" name="Rectangle: Rounded Corners 72">
              <a:extLst>
                <a:ext uri="{FF2B5EF4-FFF2-40B4-BE49-F238E27FC236}">
                  <a16:creationId xmlns:a16="http://schemas.microsoft.com/office/drawing/2014/main" id="{3C96E4F9-5A15-4C8C-A1D0-65A1A3BDAD67}"/>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a:latin typeface="Roboto (Headings)"/>
                <a:cs typeface="Calibri" panose="020F0502020204030204" pitchFamily="34" charset="0"/>
              </a:endParaRPr>
            </a:p>
            <a:p>
              <a:pPr algn="ctr"/>
              <a:r>
                <a:rPr lang="en-GB" sz="1000">
                  <a:latin typeface="Roboto (Headings)"/>
                  <a:cs typeface="Calibri" panose="020F0502020204030204" pitchFamily="34" charset="0"/>
                </a:rPr>
                <a:t>MEASURING RETAIL RISKS</a:t>
              </a:r>
            </a:p>
          </p:txBody>
        </p:sp>
        <p:sp>
          <p:nvSpPr>
            <p:cNvPr id="74" name="Oval 73">
              <a:hlinkClick r:id="rId6" action="ppaction://hlinksldjump"/>
              <a:extLst>
                <a:ext uri="{FF2B5EF4-FFF2-40B4-BE49-F238E27FC236}">
                  <a16:creationId xmlns:a16="http://schemas.microsoft.com/office/drawing/2014/main" id="{91D669EC-3DBF-4F10-9B5E-3F49F40D106E}"/>
                </a:ext>
              </a:extLst>
            </p:cNvPr>
            <p:cNvSpPr/>
            <p:nvPr/>
          </p:nvSpPr>
          <p:spPr>
            <a:xfrm>
              <a:off x="3189146" y="4976229"/>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grpSp>
        <p:nvGrpSpPr>
          <p:cNvPr id="75" name="Group 74">
            <a:extLst>
              <a:ext uri="{FF2B5EF4-FFF2-40B4-BE49-F238E27FC236}">
                <a16:creationId xmlns:a16="http://schemas.microsoft.com/office/drawing/2014/main" id="{D0188D11-42B4-4BCD-9F97-477DB8CA0CA8}"/>
              </a:ext>
            </a:extLst>
          </p:cNvPr>
          <p:cNvGrpSpPr/>
          <p:nvPr/>
        </p:nvGrpSpPr>
        <p:grpSpPr>
          <a:xfrm>
            <a:off x="8622999" y="3637726"/>
            <a:ext cx="1386500" cy="1180133"/>
            <a:chOff x="2680371" y="4171848"/>
            <a:chExt cx="1847329" cy="1578957"/>
          </a:xfrm>
          <a:effectLst>
            <a:outerShdw blurRad="50800" dist="139700" dir="7200000" sx="102000" sy="102000" algn="tr" rotWithShape="0">
              <a:prstClr val="black">
                <a:alpha val="24000"/>
              </a:prstClr>
            </a:outerShdw>
          </a:effectLst>
        </p:grpSpPr>
        <p:sp>
          <p:nvSpPr>
            <p:cNvPr id="76" name="Rectangle: Rounded Corners 75">
              <a:extLst>
                <a:ext uri="{FF2B5EF4-FFF2-40B4-BE49-F238E27FC236}">
                  <a16:creationId xmlns:a16="http://schemas.microsoft.com/office/drawing/2014/main" id="{959501E5-379E-44AA-B842-CD94A63F565C}"/>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a:latin typeface="Roboto (Headings)"/>
                <a:cs typeface="Calibri" panose="020F0502020204030204" pitchFamily="34" charset="0"/>
              </a:endParaRPr>
            </a:p>
            <a:p>
              <a:pPr algn="ctr"/>
              <a:r>
                <a:rPr lang="en-GB" sz="1000">
                  <a:latin typeface="Roboto (Headings)"/>
                  <a:cs typeface="Calibri" panose="020F0502020204030204" pitchFamily="34" charset="0"/>
                </a:rPr>
                <a:t>APPEALS AND ESCALATIONS</a:t>
              </a:r>
            </a:p>
          </p:txBody>
        </p:sp>
        <p:sp>
          <p:nvSpPr>
            <p:cNvPr id="77" name="Oval 76">
              <a:hlinkClick r:id="rId7" action="ppaction://hlinksldjump"/>
              <a:extLst>
                <a:ext uri="{FF2B5EF4-FFF2-40B4-BE49-F238E27FC236}">
                  <a16:creationId xmlns:a16="http://schemas.microsoft.com/office/drawing/2014/main" id="{45003B31-9B49-4452-8D6C-F8FE0264424C}"/>
                </a:ext>
              </a:extLst>
            </p:cNvPr>
            <p:cNvSpPr/>
            <p:nvPr/>
          </p:nvSpPr>
          <p:spPr>
            <a:xfrm>
              <a:off x="3189146" y="4976229"/>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grpSp>
        <p:nvGrpSpPr>
          <p:cNvPr id="78" name="Group 77">
            <a:extLst>
              <a:ext uri="{FF2B5EF4-FFF2-40B4-BE49-F238E27FC236}">
                <a16:creationId xmlns:a16="http://schemas.microsoft.com/office/drawing/2014/main" id="{50B81F08-30E1-493E-86BB-79B37B2BEB35}"/>
              </a:ext>
            </a:extLst>
          </p:cNvPr>
          <p:cNvGrpSpPr/>
          <p:nvPr/>
        </p:nvGrpSpPr>
        <p:grpSpPr>
          <a:xfrm>
            <a:off x="4533892" y="5219572"/>
            <a:ext cx="1386500" cy="1181351"/>
            <a:chOff x="2680371" y="4171848"/>
            <a:chExt cx="1847329" cy="1578957"/>
          </a:xfrm>
          <a:effectLst>
            <a:outerShdw blurRad="50800" dist="139700" dir="7200000" sx="102000" sy="102000" algn="tr" rotWithShape="0">
              <a:prstClr val="black">
                <a:alpha val="24000"/>
              </a:prstClr>
            </a:outerShdw>
          </a:effectLst>
        </p:grpSpPr>
        <p:sp>
          <p:nvSpPr>
            <p:cNvPr id="79" name="Rectangle: Rounded Corners 78">
              <a:extLst>
                <a:ext uri="{FF2B5EF4-FFF2-40B4-BE49-F238E27FC236}">
                  <a16:creationId xmlns:a16="http://schemas.microsoft.com/office/drawing/2014/main" id="{1D9C80CE-949B-419B-B928-4ABB8E4F75C3}"/>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a:latin typeface="Roboto (Headings)"/>
                  <a:cs typeface="Calibri" panose="020F0502020204030204" pitchFamily="34" charset="0"/>
                </a:rPr>
                <a:t>ASSURANCE TECHNIQUES AND DETERMINATIONS</a:t>
              </a:r>
            </a:p>
          </p:txBody>
        </p:sp>
        <p:sp>
          <p:nvSpPr>
            <p:cNvPr id="80" name="Oval 79">
              <a:hlinkClick r:id="rId8" action="ppaction://hlinksldjump"/>
              <a:extLst>
                <a:ext uri="{FF2B5EF4-FFF2-40B4-BE49-F238E27FC236}">
                  <a16:creationId xmlns:a16="http://schemas.microsoft.com/office/drawing/2014/main" id="{8FAADCC1-8AEC-45C2-ABF3-B519C321F501}"/>
                </a:ext>
              </a:extLst>
            </p:cNvPr>
            <p:cNvSpPr/>
            <p:nvPr/>
          </p:nvSpPr>
          <p:spPr>
            <a:xfrm>
              <a:off x="3190157" y="5005086"/>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grpSp>
        <p:nvGrpSpPr>
          <p:cNvPr id="81" name="Group 80">
            <a:extLst>
              <a:ext uri="{FF2B5EF4-FFF2-40B4-BE49-F238E27FC236}">
                <a16:creationId xmlns:a16="http://schemas.microsoft.com/office/drawing/2014/main" id="{160864AE-4509-4C1B-9A8F-00C422A158F6}"/>
              </a:ext>
            </a:extLst>
          </p:cNvPr>
          <p:cNvGrpSpPr/>
          <p:nvPr/>
        </p:nvGrpSpPr>
        <p:grpSpPr>
          <a:xfrm>
            <a:off x="7344422" y="5220181"/>
            <a:ext cx="1386501" cy="1180133"/>
            <a:chOff x="2680371" y="4171848"/>
            <a:chExt cx="1847329" cy="1578957"/>
          </a:xfrm>
          <a:effectLst>
            <a:outerShdw blurRad="50800" dist="139700" dir="7200000" sx="102000" sy="102000" algn="tr" rotWithShape="0">
              <a:prstClr val="black">
                <a:alpha val="24000"/>
              </a:prstClr>
            </a:outerShdw>
          </a:effectLst>
        </p:grpSpPr>
        <p:sp>
          <p:nvSpPr>
            <p:cNvPr id="82" name="Rectangle: Rounded Corners 81">
              <a:extLst>
                <a:ext uri="{FF2B5EF4-FFF2-40B4-BE49-F238E27FC236}">
                  <a16:creationId xmlns:a16="http://schemas.microsoft.com/office/drawing/2014/main" id="{404F0834-A029-423C-AB11-410F545EE98D}"/>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a:latin typeface="Roboto (Headings)"/>
                <a:cs typeface="Calibri" panose="020F0502020204030204" pitchFamily="34" charset="0"/>
              </a:endParaRPr>
            </a:p>
            <a:p>
              <a:pPr algn="ctr"/>
              <a:r>
                <a:rPr lang="en-GB" sz="1000">
                  <a:latin typeface="Roboto (Headings)"/>
                  <a:cs typeface="Calibri" panose="020F0502020204030204" pitchFamily="34" charset="0"/>
                </a:rPr>
                <a:t>RETAIL RISK REGISTER</a:t>
              </a:r>
            </a:p>
          </p:txBody>
        </p:sp>
        <p:sp>
          <p:nvSpPr>
            <p:cNvPr id="83" name="Oval 82">
              <a:hlinkClick r:id="rId9" action="ppaction://hlinksldjump"/>
              <a:extLst>
                <a:ext uri="{FF2B5EF4-FFF2-40B4-BE49-F238E27FC236}">
                  <a16:creationId xmlns:a16="http://schemas.microsoft.com/office/drawing/2014/main" id="{F8798013-70E6-412B-A690-97C71B187439}"/>
                </a:ext>
              </a:extLst>
            </p:cNvPr>
            <p:cNvSpPr/>
            <p:nvPr/>
          </p:nvSpPr>
          <p:spPr>
            <a:xfrm>
              <a:off x="3189146" y="4976229"/>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grpSp>
        <p:nvGrpSpPr>
          <p:cNvPr id="84" name="Group 83">
            <a:extLst>
              <a:ext uri="{FF2B5EF4-FFF2-40B4-BE49-F238E27FC236}">
                <a16:creationId xmlns:a16="http://schemas.microsoft.com/office/drawing/2014/main" id="{E6CD2647-2A68-43DF-AA49-9F9DA684826A}"/>
              </a:ext>
            </a:extLst>
          </p:cNvPr>
          <p:cNvGrpSpPr/>
          <p:nvPr/>
        </p:nvGrpSpPr>
        <p:grpSpPr>
          <a:xfrm>
            <a:off x="10154953" y="5220181"/>
            <a:ext cx="1386501" cy="1180133"/>
            <a:chOff x="2680371" y="4171848"/>
            <a:chExt cx="1847329" cy="1578957"/>
          </a:xfrm>
          <a:effectLst>
            <a:outerShdw blurRad="50800" dist="139700" dir="7200000" sx="102000" sy="102000" algn="tr" rotWithShape="0">
              <a:prstClr val="black">
                <a:alpha val="24000"/>
              </a:prstClr>
            </a:outerShdw>
          </a:effectLst>
        </p:grpSpPr>
        <p:sp>
          <p:nvSpPr>
            <p:cNvPr id="85" name="Rectangle: Rounded Corners 84">
              <a:extLst>
                <a:ext uri="{FF2B5EF4-FFF2-40B4-BE49-F238E27FC236}">
                  <a16:creationId xmlns:a16="http://schemas.microsoft.com/office/drawing/2014/main" id="{FB26EB9B-95A3-4D70-90A6-A8DE95D03FED}"/>
                </a:ext>
              </a:extLst>
            </p:cNvPr>
            <p:cNvSpPr/>
            <p:nvPr/>
          </p:nvSpPr>
          <p:spPr>
            <a:xfrm>
              <a:off x="2680371" y="4171848"/>
              <a:ext cx="1847329" cy="1578957"/>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ENGAGING WITH PA USING THE REC PORTAL</a:t>
              </a:r>
            </a:p>
          </p:txBody>
        </p:sp>
        <p:sp>
          <p:nvSpPr>
            <p:cNvPr id="86" name="Oval 85">
              <a:hlinkClick r:id="rId10" action="ppaction://hlinksldjump"/>
              <a:extLst>
                <a:ext uri="{FF2B5EF4-FFF2-40B4-BE49-F238E27FC236}">
                  <a16:creationId xmlns:a16="http://schemas.microsoft.com/office/drawing/2014/main" id="{16646EFC-4C89-40AC-A5B1-B5F290870E5F}"/>
                </a:ext>
              </a:extLst>
            </p:cNvPr>
            <p:cNvSpPr/>
            <p:nvPr/>
          </p:nvSpPr>
          <p:spPr>
            <a:xfrm>
              <a:off x="3189146" y="4976229"/>
              <a:ext cx="729050" cy="588783"/>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grpSp>
      <p:pic>
        <p:nvPicPr>
          <p:cNvPr id="26" name="Picture 25">
            <a:hlinkClick r:id="rId11"/>
            <a:extLst>
              <a:ext uri="{FF2B5EF4-FFF2-40B4-BE49-F238E27FC236}">
                <a16:creationId xmlns:a16="http://schemas.microsoft.com/office/drawing/2014/main" id="{D0C478C9-E115-4208-8556-FF1A0B04A15E}"/>
              </a:ext>
            </a:extLst>
          </p:cNvPr>
          <p:cNvPicPr>
            <a:picLocks noChangeAspect="1"/>
          </p:cNvPicPr>
          <p:nvPr/>
        </p:nvPicPr>
        <p:blipFill>
          <a:blip r:embed="rId12"/>
          <a:stretch>
            <a:fillRect/>
          </a:stretch>
        </p:blipFill>
        <p:spPr>
          <a:xfrm>
            <a:off x="4453970" y="323563"/>
            <a:ext cx="485775" cy="476250"/>
          </a:xfrm>
          <a:prstGeom prst="rect">
            <a:avLst/>
          </a:prstGeom>
        </p:spPr>
      </p:pic>
    </p:spTree>
    <p:extLst>
      <p:ext uri="{BB962C8B-B14F-4D97-AF65-F5344CB8AC3E}">
        <p14:creationId xmlns:p14="http://schemas.microsoft.com/office/powerpoint/2010/main" val="2076377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5A18F1A-B7FC-42E9-8818-73B78BEA697C}"/>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15" name="Picture 14">
            <a:hlinkClick r:id="" action="ppaction://hlinkshowjump?jump=nextslide"/>
            <a:extLst>
              <a:ext uri="{FF2B5EF4-FFF2-40B4-BE49-F238E27FC236}">
                <a16:creationId xmlns:a16="http://schemas.microsoft.com/office/drawing/2014/main" id="{BB99EE8C-F611-4A1B-9A56-21FCB13B30D0}"/>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6" name="Picture 15">
            <a:hlinkClick r:id="" action="ppaction://hlinkshowjump?jump=previousslide"/>
            <a:extLst>
              <a:ext uri="{FF2B5EF4-FFF2-40B4-BE49-F238E27FC236}">
                <a16:creationId xmlns:a16="http://schemas.microsoft.com/office/drawing/2014/main" id="{104B722A-D7CA-4D52-95A9-4D4FA91A1057}"/>
              </a:ext>
            </a:extLst>
          </p:cNvPr>
          <p:cNvPicPr>
            <a:picLocks noChangeAspect="1"/>
          </p:cNvPicPr>
          <p:nvPr/>
        </p:nvPicPr>
        <p:blipFill>
          <a:blip r:embed="rId4"/>
          <a:stretch>
            <a:fillRect/>
          </a:stretch>
        </p:blipFill>
        <p:spPr>
          <a:xfrm>
            <a:off x="5041765" y="305316"/>
            <a:ext cx="676275" cy="533400"/>
          </a:xfrm>
          <a:prstGeom prst="rect">
            <a:avLst/>
          </a:prstGeom>
        </p:spPr>
      </p:pic>
      <p:sp>
        <p:nvSpPr>
          <p:cNvPr id="18" name="Subtitle 2">
            <a:extLst>
              <a:ext uri="{FF2B5EF4-FFF2-40B4-BE49-F238E27FC236}">
                <a16:creationId xmlns:a16="http://schemas.microsoft.com/office/drawing/2014/main" id="{47DFBB08-9153-4049-A80A-74D12110CEA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INTRODUCTION TO THE PERFORMANCE ASSURANCE FRAMEWORK (PAF)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19" name="Picture 18">
            <a:hlinkClick r:id="rId5" action="ppaction://hlinksldjump"/>
            <a:extLst>
              <a:ext uri="{FF2B5EF4-FFF2-40B4-BE49-F238E27FC236}">
                <a16:creationId xmlns:a16="http://schemas.microsoft.com/office/drawing/2014/main" id="{43C7BEC7-7FDF-409E-9771-B1939C3298D5}"/>
              </a:ext>
            </a:extLst>
          </p:cNvPr>
          <p:cNvPicPr>
            <a:picLocks noChangeAspect="1"/>
          </p:cNvPicPr>
          <p:nvPr/>
        </p:nvPicPr>
        <p:blipFill>
          <a:blip r:embed="rId6"/>
          <a:stretch>
            <a:fillRect/>
          </a:stretch>
        </p:blipFill>
        <p:spPr>
          <a:xfrm>
            <a:off x="3917185" y="322134"/>
            <a:ext cx="485775" cy="477679"/>
          </a:xfrm>
          <a:prstGeom prst="rect">
            <a:avLst/>
          </a:prstGeom>
        </p:spPr>
      </p:pic>
      <p:sp>
        <p:nvSpPr>
          <p:cNvPr id="22" name="Subtitle 2">
            <a:extLst>
              <a:ext uri="{FF2B5EF4-FFF2-40B4-BE49-F238E27FC236}">
                <a16:creationId xmlns:a16="http://schemas.microsoft.com/office/drawing/2014/main" id="{8156EB05-8ED3-4A0D-A122-5E14FA2A6C3E}"/>
              </a:ext>
            </a:extLst>
          </p:cNvPr>
          <p:cNvSpPr>
            <a:spLocks noGrp="1"/>
          </p:cNvSpPr>
          <p:nvPr>
            <p:ph type="subTitle" idx="1"/>
          </p:nvPr>
        </p:nvSpPr>
        <p:spPr>
          <a:xfrm>
            <a:off x="2616410" y="2204472"/>
            <a:ext cx="8511115" cy="1050173"/>
          </a:xfrm>
        </p:spPr>
        <p:txBody>
          <a:bodyPr>
            <a:normAutofit/>
          </a:bodyPr>
          <a:lstStyle/>
          <a:p>
            <a:pPr>
              <a:lnSpc>
                <a:spcPct val="110000"/>
              </a:lnSpc>
            </a:pPr>
            <a:r>
              <a:rPr lang="en-GB" sz="1400">
                <a:latin typeface="Roboto Slab" pitchFamily="2" charset="0"/>
                <a:ea typeface="Roboto Slab" pitchFamily="2" charset="0"/>
              </a:rPr>
              <a:t>REC Performance Assurance aims to measure and improve market performance. The Performance Assurance Board oversees a risk based Performance Assurance Framework to do so. </a:t>
            </a:r>
          </a:p>
        </p:txBody>
      </p:sp>
      <p:pic>
        <p:nvPicPr>
          <p:cNvPr id="2" name="Picture 1">
            <a:extLst>
              <a:ext uri="{FF2B5EF4-FFF2-40B4-BE49-F238E27FC236}">
                <a16:creationId xmlns:a16="http://schemas.microsoft.com/office/drawing/2014/main" id="{0765201F-C982-4A6E-8612-C17914D72181}"/>
              </a:ext>
            </a:extLst>
          </p:cNvPr>
          <p:cNvPicPr>
            <a:picLocks noChangeAspect="1"/>
          </p:cNvPicPr>
          <p:nvPr/>
        </p:nvPicPr>
        <p:blipFill>
          <a:blip r:embed="rId7"/>
          <a:stretch>
            <a:fillRect/>
          </a:stretch>
        </p:blipFill>
        <p:spPr>
          <a:xfrm>
            <a:off x="2844591" y="3071534"/>
            <a:ext cx="7856232" cy="3269183"/>
          </a:xfrm>
          <a:prstGeom prst="rect">
            <a:avLst/>
          </a:prstGeom>
        </p:spPr>
      </p:pic>
      <p:sp>
        <p:nvSpPr>
          <p:cNvPr id="10" name="TextBox 9">
            <a:extLst>
              <a:ext uri="{FF2B5EF4-FFF2-40B4-BE49-F238E27FC236}">
                <a16:creationId xmlns:a16="http://schemas.microsoft.com/office/drawing/2014/main" id="{609B1762-42EF-417D-AA8D-0BB01AD4D278}"/>
              </a:ext>
            </a:extLst>
          </p:cNvPr>
          <p:cNvSpPr txBox="1"/>
          <p:nvPr/>
        </p:nvSpPr>
        <p:spPr>
          <a:xfrm>
            <a:off x="4858438" y="6368018"/>
            <a:ext cx="5266063" cy="369332"/>
          </a:xfrm>
          <a:prstGeom prst="rect">
            <a:avLst/>
          </a:prstGeom>
          <a:noFill/>
        </p:spPr>
        <p:txBody>
          <a:bodyPr wrap="square" rtlCol="0">
            <a:spAutoFit/>
          </a:bodyPr>
          <a:lstStyle/>
          <a:p>
            <a:r>
              <a:rPr lang="en-GB">
                <a:solidFill>
                  <a:schemeClr val="bg1"/>
                </a:solidFill>
              </a:rPr>
              <a:t>Animation holder</a:t>
            </a:r>
          </a:p>
        </p:txBody>
      </p:sp>
      <p:pic>
        <p:nvPicPr>
          <p:cNvPr id="11" name="Picture 10">
            <a:hlinkClick r:id="rId8"/>
            <a:extLst>
              <a:ext uri="{FF2B5EF4-FFF2-40B4-BE49-F238E27FC236}">
                <a16:creationId xmlns:a16="http://schemas.microsoft.com/office/drawing/2014/main" id="{FF96D9F6-3200-4588-A4D2-5B484841EB4A}"/>
              </a:ext>
            </a:extLst>
          </p:cNvPr>
          <p:cNvPicPr>
            <a:picLocks noChangeAspect="1"/>
          </p:cNvPicPr>
          <p:nvPr/>
        </p:nvPicPr>
        <p:blipFill>
          <a:blip r:embed="rId9"/>
          <a:stretch>
            <a:fillRect/>
          </a:stretch>
        </p:blipFill>
        <p:spPr>
          <a:xfrm>
            <a:off x="4453970" y="323563"/>
            <a:ext cx="485775" cy="476250"/>
          </a:xfrm>
          <a:prstGeom prst="rect">
            <a:avLst/>
          </a:prstGeom>
        </p:spPr>
      </p:pic>
      <p:sp>
        <p:nvSpPr>
          <p:cNvPr id="12" name="TextBox 11">
            <a:extLst>
              <a:ext uri="{FF2B5EF4-FFF2-40B4-BE49-F238E27FC236}">
                <a16:creationId xmlns:a16="http://schemas.microsoft.com/office/drawing/2014/main" id="{22C1EC48-341A-4FEE-AB3E-EF265432BAEC}"/>
              </a:ext>
            </a:extLst>
          </p:cNvPr>
          <p:cNvSpPr txBox="1"/>
          <p:nvPr/>
        </p:nvSpPr>
        <p:spPr>
          <a:xfrm>
            <a:off x="5041765" y="6404656"/>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24188117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0"/>
                                  </p:stCondLst>
                                  <p:childTnLst>
                                    <p:set>
                                      <p:cBhvr>
                                        <p:cTn id="11" dur="1" fill="hold">
                                          <p:stCondLst>
                                            <p:cond delay="30999"/>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0"/>
                                  </p:stCondLst>
                                  <p:childTnLst>
                                    <p:set>
                                      <p:cBhvr>
                                        <p:cTn id="15" dur="1" fill="hold">
                                          <p:stCondLst>
                                            <p:cond delay="30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5496E4D8-B16C-405E-8C99-C555605B604E}"/>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MEASURING RETAIL RISKS </a:t>
            </a:r>
            <a:r>
              <a:rPr lang="en-GB" sz="2400" b="1" cap="all" spc="250">
                <a:solidFill>
                  <a:srgbClr val="93BDB5"/>
                </a:solidFill>
                <a:latin typeface="Roboto" panose="02000000000000000000" pitchFamily="2" charset="0"/>
              </a:rPr>
              <a:t>1/3</a:t>
            </a: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17" name="Picture 16">
            <a:extLst>
              <a:ext uri="{FF2B5EF4-FFF2-40B4-BE49-F238E27FC236}">
                <a16:creationId xmlns:a16="http://schemas.microsoft.com/office/drawing/2014/main" id="{25004A54-F220-490A-8494-D1BE7785B267}"/>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18" name="Picture 17">
            <a:hlinkClick r:id="" action="ppaction://hlinkshowjump?jump=nextslide"/>
            <a:extLst>
              <a:ext uri="{FF2B5EF4-FFF2-40B4-BE49-F238E27FC236}">
                <a16:creationId xmlns:a16="http://schemas.microsoft.com/office/drawing/2014/main" id="{E2E7CBBB-0372-4125-89AF-A14A2217B219}"/>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9" name="Picture 18">
            <a:hlinkClick r:id="" action="ppaction://hlinkshowjump?jump=previousslide"/>
            <a:extLst>
              <a:ext uri="{FF2B5EF4-FFF2-40B4-BE49-F238E27FC236}">
                <a16:creationId xmlns:a16="http://schemas.microsoft.com/office/drawing/2014/main" id="{C0C76F46-FF24-43B6-BA85-824F92E73D55}"/>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hlinkClick r:id="rId5" action="ppaction://hlinksldjump"/>
            <a:extLst>
              <a:ext uri="{FF2B5EF4-FFF2-40B4-BE49-F238E27FC236}">
                <a16:creationId xmlns:a16="http://schemas.microsoft.com/office/drawing/2014/main" id="{C9815119-C820-4A09-97D6-DFC918477376}"/>
              </a:ext>
            </a:extLst>
          </p:cNvPr>
          <p:cNvPicPr>
            <a:picLocks noChangeAspect="1"/>
          </p:cNvPicPr>
          <p:nvPr/>
        </p:nvPicPr>
        <p:blipFill>
          <a:blip r:embed="rId6"/>
          <a:stretch>
            <a:fillRect/>
          </a:stretch>
        </p:blipFill>
        <p:spPr>
          <a:xfrm>
            <a:off x="3917185" y="322134"/>
            <a:ext cx="485775" cy="477679"/>
          </a:xfrm>
          <a:prstGeom prst="rect">
            <a:avLst/>
          </a:prstGeom>
        </p:spPr>
      </p:pic>
      <p:sp>
        <p:nvSpPr>
          <p:cNvPr id="22" name="Subtitle 2">
            <a:extLst>
              <a:ext uri="{FF2B5EF4-FFF2-40B4-BE49-F238E27FC236}">
                <a16:creationId xmlns:a16="http://schemas.microsoft.com/office/drawing/2014/main" id="{461D613A-55C1-4E2C-BF21-0F856DDC5105}"/>
              </a:ext>
            </a:extLst>
          </p:cNvPr>
          <p:cNvSpPr>
            <a:spLocks noGrp="1"/>
          </p:cNvSpPr>
          <p:nvPr>
            <p:ph type="subTitle" idx="1"/>
          </p:nvPr>
        </p:nvSpPr>
        <p:spPr>
          <a:xfrm>
            <a:off x="2577547" y="1982317"/>
            <a:ext cx="8771281" cy="1272328"/>
          </a:xfrm>
        </p:spPr>
        <p:txBody>
          <a:bodyPr vert="horz" lIns="91440" tIns="45720" rIns="91440" bIns="45720" rtlCol="0" anchor="t">
            <a:noAutofit/>
          </a:bodyPr>
          <a:lstStyle/>
          <a:p>
            <a:pPr>
              <a:lnSpc>
                <a:spcPct val="100000"/>
              </a:lnSpc>
            </a:pPr>
            <a:r>
              <a:rPr lang="en-GB" sz="1400">
                <a:latin typeface="Roboto Slab"/>
              </a:rPr>
              <a:t>The Code Manager has put in place a Performance Assurance Methodology which describes how relevant risks are identified, measured and evaluated. This focuses on three levels of risk information:</a:t>
            </a:r>
          </a:p>
          <a:p>
            <a:endParaRPr lang="en-GB" sz="900"/>
          </a:p>
        </p:txBody>
      </p:sp>
      <p:pic>
        <p:nvPicPr>
          <p:cNvPr id="23" name="Picture 22">
            <a:extLst>
              <a:ext uri="{FF2B5EF4-FFF2-40B4-BE49-F238E27FC236}">
                <a16:creationId xmlns:a16="http://schemas.microsoft.com/office/drawing/2014/main" id="{550C2E45-5A98-45E0-9836-EB04921CA1A9}"/>
              </a:ext>
            </a:extLst>
          </p:cNvPr>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96723" y="2668143"/>
            <a:ext cx="4529364" cy="1982052"/>
          </a:xfrm>
          <a:prstGeom prst="rect">
            <a:avLst/>
          </a:prstGeom>
          <a:noFill/>
        </p:spPr>
      </p:pic>
      <p:sp>
        <p:nvSpPr>
          <p:cNvPr id="24" name="Subtitle 2">
            <a:extLst>
              <a:ext uri="{FF2B5EF4-FFF2-40B4-BE49-F238E27FC236}">
                <a16:creationId xmlns:a16="http://schemas.microsoft.com/office/drawing/2014/main" id="{0F860CCD-91D8-465E-A6FA-3451BB08AE42}"/>
              </a:ext>
            </a:extLst>
          </p:cNvPr>
          <p:cNvSpPr txBox="1">
            <a:spLocks/>
          </p:cNvSpPr>
          <p:nvPr/>
        </p:nvSpPr>
        <p:spPr>
          <a:xfrm>
            <a:off x="7345263" y="2618481"/>
            <a:ext cx="3913602" cy="271204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b="1"/>
              <a:t>Retail Risks </a:t>
            </a:r>
            <a:r>
              <a:rPr lang="en-GB" sz="1400"/>
              <a:t>are high level risks focused on consumer outcomes based on the intent and purpose of a given REC objective.</a:t>
            </a:r>
          </a:p>
          <a:p>
            <a:pPr>
              <a:lnSpc>
                <a:spcPct val="100000"/>
              </a:lnSpc>
            </a:pPr>
            <a:r>
              <a:rPr lang="en-GB" sz="1400" b="1"/>
              <a:t>Risk drivers </a:t>
            </a:r>
            <a:r>
              <a:rPr lang="en-GB" sz="1400"/>
              <a:t>associated with a Retail Risk, focus on REC processes and the causes of consumer harm, or non-compliance.</a:t>
            </a:r>
          </a:p>
          <a:p>
            <a:pPr>
              <a:lnSpc>
                <a:spcPct val="100000"/>
              </a:lnSpc>
            </a:pPr>
            <a:r>
              <a:rPr lang="en-GB" sz="1400" b="1"/>
              <a:t>Performance Measures </a:t>
            </a:r>
            <a:r>
              <a:rPr lang="en-GB" sz="1400"/>
              <a:t>are a set of metrics which demonstrate a party’s performance in respect of a risk driver.</a:t>
            </a:r>
          </a:p>
        </p:txBody>
      </p:sp>
      <p:sp>
        <p:nvSpPr>
          <p:cNvPr id="36" name="TextBox 35">
            <a:extLst>
              <a:ext uri="{FF2B5EF4-FFF2-40B4-BE49-F238E27FC236}">
                <a16:creationId xmlns:a16="http://schemas.microsoft.com/office/drawing/2014/main" id="{22638CC3-02C0-4744-8EA1-2367FE1B37D4}"/>
              </a:ext>
            </a:extLst>
          </p:cNvPr>
          <p:cNvSpPr txBox="1"/>
          <p:nvPr/>
        </p:nvSpPr>
        <p:spPr>
          <a:xfrm>
            <a:off x="2555887" y="5156553"/>
            <a:ext cx="7243051" cy="1117263"/>
          </a:xfrm>
          <a:prstGeom prst="rect">
            <a:avLst/>
          </a:prstGeom>
        </p:spPr>
        <p:txBody>
          <a:bodyPr vert="horz" lIns="91440" tIns="45720" rIns="91440" bIns="45720" rtlCol="0">
            <a:noAutofit/>
          </a:bodyPr>
          <a:lstStyle>
            <a:defPPr>
              <a:defRPr lang="en-US"/>
            </a:defPPr>
            <a:lvl1pPr indent="0">
              <a:lnSpc>
                <a:spcPct val="150000"/>
              </a:lnSpc>
              <a:spcBef>
                <a:spcPts val="1000"/>
              </a:spcBef>
              <a:buFont typeface="Arial" panose="020B0604020202020204" pitchFamily="34" charset="0"/>
              <a:buNone/>
              <a:defRPr sz="1600" b="1" baseline="0">
                <a:latin typeface="Roboto Slab" pitchFamily="2" charset="0"/>
              </a:defRPr>
            </a:lvl1pPr>
            <a:lvl2pPr indent="0" algn="ctr">
              <a:lnSpc>
                <a:spcPct val="90000"/>
              </a:lnSpc>
              <a:spcBef>
                <a:spcPts val="500"/>
              </a:spcBef>
              <a:buFont typeface="Arial" panose="020B0604020202020204" pitchFamily="34" charset="0"/>
              <a:buNone/>
              <a:defRPr sz="2000" baseline="0">
                <a:latin typeface="Roboto Slab" pitchFamily="2"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GB" sz="1400" b="0"/>
              <a:t>The Performance Assurance Methodology includes more information on this, including the definition of a Retail Risk, principles in applying this definition and details of the information recorded on each risk.</a:t>
            </a:r>
          </a:p>
        </p:txBody>
      </p:sp>
      <p:sp>
        <p:nvSpPr>
          <p:cNvPr id="39" name="TextBox 38">
            <a:extLst>
              <a:ext uri="{FF2B5EF4-FFF2-40B4-BE49-F238E27FC236}">
                <a16:creationId xmlns:a16="http://schemas.microsoft.com/office/drawing/2014/main" id="{422FCA40-00D7-4AA7-900C-7489414348A1}"/>
              </a:ext>
            </a:extLst>
          </p:cNvPr>
          <p:cNvSpPr txBox="1"/>
          <p:nvPr/>
        </p:nvSpPr>
        <p:spPr>
          <a:xfrm>
            <a:off x="10428319" y="6127621"/>
            <a:ext cx="915771" cy="292388"/>
          </a:xfrm>
          <a:prstGeom prst="rect">
            <a:avLst/>
          </a:prstGeom>
          <a:noFill/>
        </p:spPr>
        <p:txBody>
          <a:bodyPr wrap="square" rtlCol="0">
            <a:spAutoFit/>
          </a:bodyPr>
          <a:lstStyle/>
          <a:p>
            <a:pPr algn="ctr"/>
            <a:r>
              <a:rPr lang="en-GB" sz="800" b="1">
                <a:solidFill>
                  <a:schemeClr val="bg2"/>
                </a:solidFill>
                <a:latin typeface="Roboto (Headings)"/>
              </a:rPr>
              <a:t>READ MORE</a:t>
            </a:r>
          </a:p>
          <a:p>
            <a:pPr algn="ctr"/>
            <a:r>
              <a:rPr lang="en-GB" sz="500" b="1">
                <a:solidFill>
                  <a:schemeClr val="bg2"/>
                </a:solidFill>
                <a:latin typeface="Roboto (Headings)"/>
              </a:rPr>
              <a:t>CLICK HERE</a:t>
            </a:r>
          </a:p>
        </p:txBody>
      </p:sp>
      <p:sp>
        <p:nvSpPr>
          <p:cNvPr id="40" name="TextBox 39">
            <a:extLst>
              <a:ext uri="{FF2B5EF4-FFF2-40B4-BE49-F238E27FC236}">
                <a16:creationId xmlns:a16="http://schemas.microsoft.com/office/drawing/2014/main" id="{0CD348A2-AFFE-4F76-94C8-D778C901636B}"/>
              </a:ext>
            </a:extLst>
          </p:cNvPr>
          <p:cNvSpPr txBox="1"/>
          <p:nvPr/>
        </p:nvSpPr>
        <p:spPr>
          <a:xfrm>
            <a:off x="3544380" y="6127621"/>
            <a:ext cx="5266063" cy="369332"/>
          </a:xfrm>
          <a:prstGeom prst="rect">
            <a:avLst/>
          </a:prstGeom>
          <a:noFill/>
        </p:spPr>
        <p:txBody>
          <a:bodyPr wrap="square" rtlCol="0">
            <a:spAutoFit/>
          </a:bodyPr>
          <a:lstStyle/>
          <a:p>
            <a:r>
              <a:rPr lang="en-GB">
                <a:solidFill>
                  <a:schemeClr val="bg1"/>
                </a:solidFill>
              </a:rPr>
              <a:t>Animation holder</a:t>
            </a:r>
          </a:p>
        </p:txBody>
      </p:sp>
      <p:pic>
        <p:nvPicPr>
          <p:cNvPr id="16" name="Picture 15">
            <a:hlinkClick r:id="rId8"/>
            <a:extLst>
              <a:ext uri="{FF2B5EF4-FFF2-40B4-BE49-F238E27FC236}">
                <a16:creationId xmlns:a16="http://schemas.microsoft.com/office/drawing/2014/main" id="{FA8D3417-03DD-40EC-AE8A-4650983FF0CD}"/>
              </a:ext>
            </a:extLst>
          </p:cNvPr>
          <p:cNvPicPr>
            <a:picLocks noChangeAspect="1"/>
          </p:cNvPicPr>
          <p:nvPr/>
        </p:nvPicPr>
        <p:blipFill>
          <a:blip r:embed="rId9"/>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D435A868-C006-4C2B-A5F9-149E91CF3DBC}"/>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PERFORMANCE ASSURANCE METHODOLOGY</a:t>
            </a:r>
          </a:p>
        </p:txBody>
      </p:sp>
      <p:sp>
        <p:nvSpPr>
          <p:cNvPr id="25" name="Oval 24">
            <a:hlinkClick r:id="rId10"/>
            <a:extLst>
              <a:ext uri="{FF2B5EF4-FFF2-40B4-BE49-F238E27FC236}">
                <a16:creationId xmlns:a16="http://schemas.microsoft.com/office/drawing/2014/main" id="{BE5F0639-1BF8-4026-BDC4-83FC31633782}"/>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20" name="TextBox 19">
            <a:extLst>
              <a:ext uri="{FF2B5EF4-FFF2-40B4-BE49-F238E27FC236}">
                <a16:creationId xmlns:a16="http://schemas.microsoft.com/office/drawing/2014/main" id="{ABAEEA93-0643-44DB-AFE1-98269A28C7BE}"/>
              </a:ext>
            </a:extLst>
          </p:cNvPr>
          <p:cNvSpPr txBox="1"/>
          <p:nvPr/>
        </p:nvSpPr>
        <p:spPr>
          <a:xfrm>
            <a:off x="3696780" y="6280021"/>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6563906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0"/>
                                  </p:stCondLst>
                                  <p:childTnLst>
                                    <p:set>
                                      <p:cBhvr>
                                        <p:cTn id="11" dur="1" fill="hold">
                                          <p:stCondLst>
                                            <p:cond delay="58999"/>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0"/>
                                  </p:stCondLst>
                                  <p:childTnLst>
                                    <p:set>
                                      <p:cBhvr>
                                        <p:cTn id="15" dur="1" fill="hold">
                                          <p:stCondLst>
                                            <p:cond delay="589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3481796-3FEF-426E-B7DC-D6C9660025A0}"/>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MEASURING RETAIL RISKS </a:t>
            </a:r>
            <a:r>
              <a:rPr lang="en-GB" sz="2400" b="1" cap="all" spc="250">
                <a:solidFill>
                  <a:srgbClr val="93BDB5"/>
                </a:solidFill>
                <a:latin typeface="Roboto" panose="02000000000000000000" pitchFamily="2" charset="0"/>
                <a:ea typeface="+mj-ea"/>
                <a:cs typeface="+mj-cs"/>
              </a:rPr>
              <a:t>2</a:t>
            </a:r>
            <a:r>
              <a:rPr lang="en-GB" sz="2400" b="1" cap="all" spc="250">
                <a:solidFill>
                  <a:srgbClr val="93BDB5"/>
                </a:solidFill>
                <a:latin typeface="Roboto" panose="02000000000000000000" pitchFamily="2" charset="0"/>
              </a:rPr>
              <a:t>/3</a:t>
            </a: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85F7C184-9460-499A-8981-DC4F32A6547B}"/>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EF135E11-920E-48D3-8CA6-B93965CF6930}"/>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A4620E5B-1202-4598-8F33-48121B61EBD3}"/>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9" name="Picture 8">
            <a:hlinkClick r:id="rId5" action="ppaction://hlinksldjump"/>
            <a:extLst>
              <a:ext uri="{FF2B5EF4-FFF2-40B4-BE49-F238E27FC236}">
                <a16:creationId xmlns:a16="http://schemas.microsoft.com/office/drawing/2014/main" id="{A8FE0EFA-B735-44DE-BA11-ECF43A4DCAE4}"/>
              </a:ext>
            </a:extLst>
          </p:cNvPr>
          <p:cNvPicPr>
            <a:picLocks noChangeAspect="1"/>
          </p:cNvPicPr>
          <p:nvPr/>
        </p:nvPicPr>
        <p:blipFill>
          <a:blip r:embed="rId6"/>
          <a:stretch>
            <a:fillRect/>
          </a:stretch>
        </p:blipFill>
        <p:spPr>
          <a:xfrm>
            <a:off x="3917185" y="322134"/>
            <a:ext cx="485775" cy="477679"/>
          </a:xfrm>
          <a:prstGeom prst="rect">
            <a:avLst/>
          </a:prstGeom>
        </p:spPr>
      </p:pic>
      <p:sp>
        <p:nvSpPr>
          <p:cNvPr id="12" name="TextBox 11">
            <a:extLst>
              <a:ext uri="{FF2B5EF4-FFF2-40B4-BE49-F238E27FC236}">
                <a16:creationId xmlns:a16="http://schemas.microsoft.com/office/drawing/2014/main" id="{4FCF7C5C-2109-4EF1-80A4-CF52C974623F}"/>
              </a:ext>
            </a:extLst>
          </p:cNvPr>
          <p:cNvSpPr txBox="1"/>
          <p:nvPr/>
        </p:nvSpPr>
        <p:spPr>
          <a:xfrm>
            <a:off x="10402751" y="6127621"/>
            <a:ext cx="915771" cy="292388"/>
          </a:xfrm>
          <a:prstGeom prst="rect">
            <a:avLst/>
          </a:prstGeom>
          <a:noFill/>
        </p:spPr>
        <p:txBody>
          <a:bodyPr wrap="square" rtlCol="0">
            <a:spAutoFit/>
          </a:bodyPr>
          <a:lstStyle/>
          <a:p>
            <a:pPr algn="ctr"/>
            <a:r>
              <a:rPr lang="en-GB" sz="800" b="1">
                <a:solidFill>
                  <a:schemeClr val="bg2"/>
                </a:solidFill>
                <a:latin typeface="Roboto (Headings)"/>
              </a:rPr>
              <a:t>READ MORE</a:t>
            </a:r>
          </a:p>
          <a:p>
            <a:pPr algn="ctr"/>
            <a:r>
              <a:rPr lang="en-GB" sz="500" b="1">
                <a:solidFill>
                  <a:schemeClr val="bg2"/>
                </a:solidFill>
                <a:latin typeface="Roboto (Headings)"/>
              </a:rPr>
              <a:t>CLICK HERE</a:t>
            </a:r>
          </a:p>
        </p:txBody>
      </p:sp>
      <p:sp>
        <p:nvSpPr>
          <p:cNvPr id="13" name="Subtitle 2">
            <a:extLst>
              <a:ext uri="{FF2B5EF4-FFF2-40B4-BE49-F238E27FC236}">
                <a16:creationId xmlns:a16="http://schemas.microsoft.com/office/drawing/2014/main" id="{08F40529-5A2F-4C34-9FAE-D4C7F4ABE198}"/>
              </a:ext>
            </a:extLst>
          </p:cNvPr>
          <p:cNvSpPr>
            <a:spLocks noGrp="1"/>
          </p:cNvSpPr>
          <p:nvPr>
            <p:ph type="subTitle" idx="1"/>
          </p:nvPr>
        </p:nvSpPr>
        <p:spPr>
          <a:xfrm>
            <a:off x="2617250" y="1767717"/>
            <a:ext cx="8771281" cy="447675"/>
          </a:xfrm>
        </p:spPr>
        <p:txBody>
          <a:bodyPr>
            <a:noAutofit/>
          </a:bodyPr>
          <a:lstStyle/>
          <a:p>
            <a:r>
              <a:rPr lang="en-GB" sz="1400"/>
              <a:t>Once risks and their drivers are identified the Code Manager can take one of two approaches:</a:t>
            </a:r>
          </a:p>
          <a:p>
            <a:endParaRPr lang="en-GB" sz="900"/>
          </a:p>
        </p:txBody>
      </p:sp>
      <p:sp>
        <p:nvSpPr>
          <p:cNvPr id="25" name="TextBox 24">
            <a:extLst>
              <a:ext uri="{FF2B5EF4-FFF2-40B4-BE49-F238E27FC236}">
                <a16:creationId xmlns:a16="http://schemas.microsoft.com/office/drawing/2014/main" id="{89D7301C-41D9-470D-BEE3-53EF3FF72D78}"/>
              </a:ext>
            </a:extLst>
          </p:cNvPr>
          <p:cNvSpPr txBox="1"/>
          <p:nvPr/>
        </p:nvSpPr>
        <p:spPr>
          <a:xfrm>
            <a:off x="2617250" y="5701513"/>
            <a:ext cx="7201641" cy="708277"/>
          </a:xfrm>
          <a:prstGeom prst="rect">
            <a:avLst/>
          </a:prstGeom>
        </p:spPr>
        <p:txBody>
          <a:bodyPr vert="horz" lIns="91440" tIns="45720" rIns="91440" bIns="45720" rtlCol="0">
            <a:noAutofit/>
          </a:bodyPr>
          <a:lstStyle>
            <a:defPPr>
              <a:defRPr lang="en-US"/>
            </a:defPPr>
            <a:lvl1pPr indent="0">
              <a:lnSpc>
                <a:spcPct val="150000"/>
              </a:lnSpc>
              <a:spcBef>
                <a:spcPts val="1000"/>
              </a:spcBef>
              <a:buFont typeface="Arial" panose="020B0604020202020204" pitchFamily="34" charset="0"/>
              <a:buNone/>
              <a:defRPr sz="1600" b="1" baseline="0">
                <a:latin typeface="Roboto Slab" pitchFamily="2" charset="0"/>
              </a:defRPr>
            </a:lvl1pPr>
            <a:lvl2pPr indent="0" algn="ctr">
              <a:lnSpc>
                <a:spcPct val="90000"/>
              </a:lnSpc>
              <a:spcBef>
                <a:spcPts val="500"/>
              </a:spcBef>
              <a:buFont typeface="Arial" panose="020B0604020202020204" pitchFamily="34" charset="0"/>
              <a:buNone/>
              <a:defRPr sz="2000" baseline="0">
                <a:latin typeface="Roboto Slab" pitchFamily="2"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GB" sz="1400" b="0"/>
              <a:t>Ongoing risk monitoring is described in more detail in the Performance Assurance Methodology</a:t>
            </a:r>
          </a:p>
        </p:txBody>
      </p:sp>
      <p:sp>
        <p:nvSpPr>
          <p:cNvPr id="26" name="TextBox 25">
            <a:extLst>
              <a:ext uri="{FF2B5EF4-FFF2-40B4-BE49-F238E27FC236}">
                <a16:creationId xmlns:a16="http://schemas.microsoft.com/office/drawing/2014/main" id="{13BFA458-E464-43D5-8124-80EC2796255A}"/>
              </a:ext>
            </a:extLst>
          </p:cNvPr>
          <p:cNvSpPr txBox="1"/>
          <p:nvPr/>
        </p:nvSpPr>
        <p:spPr>
          <a:xfrm>
            <a:off x="3711358" y="6349771"/>
            <a:ext cx="5266063" cy="369332"/>
          </a:xfrm>
          <a:prstGeom prst="rect">
            <a:avLst/>
          </a:prstGeom>
          <a:noFill/>
        </p:spPr>
        <p:txBody>
          <a:bodyPr wrap="square" rtlCol="0">
            <a:spAutoFit/>
          </a:bodyPr>
          <a:lstStyle/>
          <a:p>
            <a:r>
              <a:rPr lang="en-GB">
                <a:solidFill>
                  <a:schemeClr val="bg1"/>
                </a:solidFill>
              </a:rPr>
              <a:t>Animation holder</a:t>
            </a:r>
          </a:p>
        </p:txBody>
      </p:sp>
      <p:grpSp>
        <p:nvGrpSpPr>
          <p:cNvPr id="15" name="Group 14">
            <a:extLst>
              <a:ext uri="{FF2B5EF4-FFF2-40B4-BE49-F238E27FC236}">
                <a16:creationId xmlns:a16="http://schemas.microsoft.com/office/drawing/2014/main" id="{DBBC2D4D-2596-405A-AD93-FEDF0053DFF5}"/>
              </a:ext>
            </a:extLst>
          </p:cNvPr>
          <p:cNvGrpSpPr/>
          <p:nvPr/>
        </p:nvGrpSpPr>
        <p:grpSpPr>
          <a:xfrm>
            <a:off x="3505075" y="2286416"/>
            <a:ext cx="6313816" cy="4204617"/>
            <a:chOff x="1825439" y="2571326"/>
            <a:chExt cx="8164368" cy="5418667"/>
          </a:xfrm>
        </p:grpSpPr>
        <p:graphicFrame>
          <p:nvGraphicFramePr>
            <p:cNvPr id="16" name="Diagram 15">
              <a:extLst>
                <a:ext uri="{FF2B5EF4-FFF2-40B4-BE49-F238E27FC236}">
                  <a16:creationId xmlns:a16="http://schemas.microsoft.com/office/drawing/2014/main" id="{5CD44A03-B4AD-4DA7-959E-9EA9AA931099}"/>
                </a:ext>
              </a:extLst>
            </p:cNvPr>
            <p:cNvGraphicFramePr/>
            <p:nvPr>
              <p:extLst>
                <p:ext uri="{D42A27DB-BD31-4B8C-83A1-F6EECF244321}">
                  <p14:modId xmlns:p14="http://schemas.microsoft.com/office/powerpoint/2010/main" val="589545244"/>
                </p:ext>
              </p:extLst>
            </p:nvPr>
          </p:nvGraphicFramePr>
          <p:xfrm>
            <a:off x="1861807" y="257132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Graphic 16" descr="Magnifying glass">
              <a:extLst>
                <a:ext uri="{FF2B5EF4-FFF2-40B4-BE49-F238E27FC236}">
                  <a16:creationId xmlns:a16="http://schemas.microsoft.com/office/drawing/2014/main" id="{838FF019-77BE-440E-95F9-BEEA7D9E1D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61807" y="3566160"/>
              <a:ext cx="308610" cy="308610"/>
            </a:xfrm>
            <a:prstGeom prst="rect">
              <a:avLst/>
            </a:prstGeom>
          </p:spPr>
        </p:pic>
        <p:pic>
          <p:nvPicPr>
            <p:cNvPr id="18" name="Graphic 17" descr="Bullseye">
              <a:extLst>
                <a:ext uri="{FF2B5EF4-FFF2-40B4-BE49-F238E27FC236}">
                  <a16:creationId xmlns:a16="http://schemas.microsoft.com/office/drawing/2014/main" id="{36EF55CF-C32D-44F9-92C3-DB884B6ADD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17009" y="3566160"/>
              <a:ext cx="308610" cy="308610"/>
            </a:xfrm>
            <a:prstGeom prst="rect">
              <a:avLst/>
            </a:prstGeom>
          </p:spPr>
        </p:pic>
        <p:sp>
          <p:nvSpPr>
            <p:cNvPr id="19" name="Rectangle 18">
              <a:extLst>
                <a:ext uri="{FF2B5EF4-FFF2-40B4-BE49-F238E27FC236}">
                  <a16:creationId xmlns:a16="http://schemas.microsoft.com/office/drawing/2014/main" id="{1718A6A6-9EEE-4855-873B-526B39E6AFD8}"/>
                </a:ext>
              </a:extLst>
            </p:cNvPr>
            <p:cNvSpPr/>
            <p:nvPr/>
          </p:nvSpPr>
          <p:spPr>
            <a:xfrm>
              <a:off x="5982957" y="4354034"/>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sp>
          <p:nvSpPr>
            <p:cNvPr id="20" name="Rectangle 19">
              <a:extLst>
                <a:ext uri="{FF2B5EF4-FFF2-40B4-BE49-F238E27FC236}">
                  <a16:creationId xmlns:a16="http://schemas.microsoft.com/office/drawing/2014/main" id="{00AC4A53-9325-4E36-8FB1-9147C14BA425}"/>
                </a:ext>
              </a:extLst>
            </p:cNvPr>
            <p:cNvSpPr/>
            <p:nvPr/>
          </p:nvSpPr>
          <p:spPr>
            <a:xfrm>
              <a:off x="6017009" y="5058884"/>
              <a:ext cx="276873" cy="13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sp>
          <p:nvSpPr>
            <p:cNvPr id="21" name="Rectangle 20">
              <a:extLst>
                <a:ext uri="{FF2B5EF4-FFF2-40B4-BE49-F238E27FC236}">
                  <a16:creationId xmlns:a16="http://schemas.microsoft.com/office/drawing/2014/main" id="{A5A60339-24C2-4174-AC6E-75B21ABDF105}"/>
                </a:ext>
              </a:extLst>
            </p:cNvPr>
            <p:cNvSpPr/>
            <p:nvPr/>
          </p:nvSpPr>
          <p:spPr>
            <a:xfrm>
              <a:off x="5982957" y="5722776"/>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sp>
          <p:nvSpPr>
            <p:cNvPr id="22" name="Rectangle 21">
              <a:extLst>
                <a:ext uri="{FF2B5EF4-FFF2-40B4-BE49-F238E27FC236}">
                  <a16:creationId xmlns:a16="http://schemas.microsoft.com/office/drawing/2014/main" id="{81F918C6-8C16-41E4-B6CE-9AB0457FF4B6}"/>
                </a:ext>
              </a:extLst>
            </p:cNvPr>
            <p:cNvSpPr/>
            <p:nvPr/>
          </p:nvSpPr>
          <p:spPr>
            <a:xfrm>
              <a:off x="1843623" y="5058884"/>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sp>
          <p:nvSpPr>
            <p:cNvPr id="23" name="Rectangle 22">
              <a:extLst>
                <a:ext uri="{FF2B5EF4-FFF2-40B4-BE49-F238E27FC236}">
                  <a16:creationId xmlns:a16="http://schemas.microsoft.com/office/drawing/2014/main" id="{B47F09DC-7F34-41AB-8A7E-A286684BCA04}"/>
                </a:ext>
              </a:extLst>
            </p:cNvPr>
            <p:cNvSpPr/>
            <p:nvPr/>
          </p:nvSpPr>
          <p:spPr>
            <a:xfrm>
              <a:off x="1843623" y="5722776"/>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sp>
          <p:nvSpPr>
            <p:cNvPr id="27" name="Rectangle 26">
              <a:extLst>
                <a:ext uri="{FF2B5EF4-FFF2-40B4-BE49-F238E27FC236}">
                  <a16:creationId xmlns:a16="http://schemas.microsoft.com/office/drawing/2014/main" id="{7688807E-BCF4-446F-BC90-C3BAFE58C623}"/>
                </a:ext>
              </a:extLst>
            </p:cNvPr>
            <p:cNvSpPr/>
            <p:nvPr/>
          </p:nvSpPr>
          <p:spPr>
            <a:xfrm>
              <a:off x="1825439" y="4378642"/>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6"/>
                  </a:solidFill>
                  <a:sym typeface="Wingdings" panose="05000000000000000000" pitchFamily="2" charset="2"/>
                </a:rPr>
                <a:t></a:t>
              </a:r>
              <a:endParaRPr lang="en-GB" sz="2400">
                <a:solidFill>
                  <a:schemeClr val="accent6"/>
                </a:solidFill>
              </a:endParaRPr>
            </a:p>
          </p:txBody>
        </p:sp>
      </p:grpSp>
      <p:pic>
        <p:nvPicPr>
          <p:cNvPr id="24" name="Picture 23">
            <a:hlinkClick r:id="rId16"/>
            <a:extLst>
              <a:ext uri="{FF2B5EF4-FFF2-40B4-BE49-F238E27FC236}">
                <a16:creationId xmlns:a16="http://schemas.microsoft.com/office/drawing/2014/main" id="{2BF38F59-AA1B-4E32-951E-D6A40A54DF3A}"/>
              </a:ext>
            </a:extLst>
          </p:cNvPr>
          <p:cNvPicPr>
            <a:picLocks noChangeAspect="1"/>
          </p:cNvPicPr>
          <p:nvPr/>
        </p:nvPicPr>
        <p:blipFill>
          <a:blip r:embed="rId17"/>
          <a:stretch>
            <a:fillRect/>
          </a:stretch>
        </p:blipFill>
        <p:spPr>
          <a:xfrm>
            <a:off x="4453970" y="323563"/>
            <a:ext cx="485775" cy="476250"/>
          </a:xfrm>
          <a:prstGeom prst="rect">
            <a:avLst/>
          </a:prstGeom>
        </p:spPr>
      </p:pic>
      <p:sp>
        <p:nvSpPr>
          <p:cNvPr id="28" name="Rectangle: Rounded Corners 27">
            <a:extLst>
              <a:ext uri="{FF2B5EF4-FFF2-40B4-BE49-F238E27FC236}">
                <a16:creationId xmlns:a16="http://schemas.microsoft.com/office/drawing/2014/main" id="{312D9A17-FC23-415C-A791-672B21927EFD}"/>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PERFORMANCE ASSURANCE METHODOLOGY</a:t>
            </a:r>
          </a:p>
        </p:txBody>
      </p:sp>
      <p:sp>
        <p:nvSpPr>
          <p:cNvPr id="29" name="Oval 28">
            <a:hlinkClick r:id="rId18"/>
            <a:extLst>
              <a:ext uri="{FF2B5EF4-FFF2-40B4-BE49-F238E27FC236}">
                <a16:creationId xmlns:a16="http://schemas.microsoft.com/office/drawing/2014/main" id="{085F4526-FF7D-4478-B8D2-C441D2F8676D}"/>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2475608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D92856F-BEDD-4F3B-9497-35747E5B2AE1}"/>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MEASURING RETAIL RISKS </a:t>
            </a:r>
            <a:r>
              <a:rPr lang="en-GB" sz="2400" b="1" cap="all" spc="250">
                <a:solidFill>
                  <a:srgbClr val="93BDB5"/>
                </a:solidFill>
                <a:latin typeface="Roboto" panose="02000000000000000000" pitchFamily="2" charset="0"/>
                <a:ea typeface="+mj-ea"/>
                <a:cs typeface="+mj-cs"/>
              </a:rPr>
              <a:t>3</a:t>
            </a:r>
            <a:r>
              <a:rPr lang="en-GB" sz="2400" b="1" cap="all" spc="250">
                <a:solidFill>
                  <a:srgbClr val="93BDB5"/>
                </a:solidFill>
                <a:latin typeface="Roboto" panose="02000000000000000000" pitchFamily="2" charset="0"/>
              </a:rPr>
              <a:t>/3</a:t>
            </a: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5" name="Picture 4">
            <a:extLst>
              <a:ext uri="{FF2B5EF4-FFF2-40B4-BE49-F238E27FC236}">
                <a16:creationId xmlns:a16="http://schemas.microsoft.com/office/drawing/2014/main" id="{E7CED923-97E6-4ED2-832F-6D1AABE63748}"/>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6" name="Picture 5">
            <a:hlinkClick r:id="" action="ppaction://hlinkshowjump?jump=nextslide"/>
            <a:extLst>
              <a:ext uri="{FF2B5EF4-FFF2-40B4-BE49-F238E27FC236}">
                <a16:creationId xmlns:a16="http://schemas.microsoft.com/office/drawing/2014/main" id="{4D2321AD-9F43-40E8-8D45-DC0CBBA60696}"/>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7" name="Picture 6">
            <a:hlinkClick r:id="" action="ppaction://hlinkshowjump?jump=previousslide"/>
            <a:extLst>
              <a:ext uri="{FF2B5EF4-FFF2-40B4-BE49-F238E27FC236}">
                <a16:creationId xmlns:a16="http://schemas.microsoft.com/office/drawing/2014/main" id="{46662BF0-BE74-4136-8C06-9FE6A28272A5}"/>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10" name="Picture 9">
            <a:hlinkClick r:id="rId5" action="ppaction://hlinksldjump"/>
            <a:extLst>
              <a:ext uri="{FF2B5EF4-FFF2-40B4-BE49-F238E27FC236}">
                <a16:creationId xmlns:a16="http://schemas.microsoft.com/office/drawing/2014/main" id="{A2A10BDE-B938-47A1-9F93-B4AC7C374B03}"/>
              </a:ext>
            </a:extLst>
          </p:cNvPr>
          <p:cNvPicPr>
            <a:picLocks noChangeAspect="1"/>
          </p:cNvPicPr>
          <p:nvPr/>
        </p:nvPicPr>
        <p:blipFill>
          <a:blip r:embed="rId6"/>
          <a:stretch>
            <a:fillRect/>
          </a:stretch>
        </p:blipFill>
        <p:spPr>
          <a:xfrm>
            <a:off x="3917185" y="322134"/>
            <a:ext cx="485775" cy="477679"/>
          </a:xfrm>
          <a:prstGeom prst="rect">
            <a:avLst/>
          </a:prstGeom>
        </p:spPr>
      </p:pic>
      <p:sp>
        <p:nvSpPr>
          <p:cNvPr id="13" name="Subtitle 2">
            <a:extLst>
              <a:ext uri="{FF2B5EF4-FFF2-40B4-BE49-F238E27FC236}">
                <a16:creationId xmlns:a16="http://schemas.microsoft.com/office/drawing/2014/main" id="{286E93E4-9A48-4FA7-A949-559A0F430C3A}"/>
              </a:ext>
            </a:extLst>
          </p:cNvPr>
          <p:cNvSpPr>
            <a:spLocks noGrp="1"/>
          </p:cNvSpPr>
          <p:nvPr>
            <p:ph type="subTitle" idx="1"/>
          </p:nvPr>
        </p:nvSpPr>
        <p:spPr>
          <a:xfrm>
            <a:off x="2603187" y="1892791"/>
            <a:ext cx="8771281" cy="723850"/>
          </a:xfrm>
        </p:spPr>
        <p:txBody>
          <a:bodyPr>
            <a:noAutofit/>
          </a:bodyPr>
          <a:lstStyle/>
          <a:p>
            <a:pPr>
              <a:lnSpc>
                <a:spcPct val="100000"/>
              </a:lnSpc>
            </a:pPr>
            <a:r>
              <a:rPr lang="en-GB" sz="1400"/>
              <a:t>The Performance Assurance Methodology also sets out an approach to scoring risk performance and using this to inform assurance activities.</a:t>
            </a:r>
            <a:endParaRPr lang="en-GB" sz="900"/>
          </a:p>
        </p:txBody>
      </p:sp>
      <p:graphicFrame>
        <p:nvGraphicFramePr>
          <p:cNvPr id="14" name="Diagram 13">
            <a:extLst>
              <a:ext uri="{FF2B5EF4-FFF2-40B4-BE49-F238E27FC236}">
                <a16:creationId xmlns:a16="http://schemas.microsoft.com/office/drawing/2014/main" id="{064C478C-13BE-46A3-96C8-5CDAB705CD78}"/>
              </a:ext>
            </a:extLst>
          </p:cNvPr>
          <p:cNvGraphicFramePr/>
          <p:nvPr>
            <p:extLst>
              <p:ext uri="{D42A27DB-BD31-4B8C-83A1-F6EECF244321}">
                <p14:modId xmlns:p14="http://schemas.microsoft.com/office/powerpoint/2010/main" val="1263396084"/>
              </p:ext>
            </p:extLst>
          </p:nvPr>
        </p:nvGraphicFramePr>
        <p:xfrm>
          <a:off x="2603186" y="1588645"/>
          <a:ext cx="8878709" cy="30223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Subtitle 2">
            <a:extLst>
              <a:ext uri="{FF2B5EF4-FFF2-40B4-BE49-F238E27FC236}">
                <a16:creationId xmlns:a16="http://schemas.microsoft.com/office/drawing/2014/main" id="{2F856743-9AE7-41A1-9BAC-457D850A30A6}"/>
              </a:ext>
            </a:extLst>
          </p:cNvPr>
          <p:cNvSpPr txBox="1">
            <a:spLocks/>
          </p:cNvSpPr>
          <p:nvPr/>
        </p:nvSpPr>
        <p:spPr>
          <a:xfrm>
            <a:off x="2555887" y="3977040"/>
            <a:ext cx="8926008" cy="3172916"/>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a:latin typeface="Roboto Slab"/>
              </a:rPr>
              <a:t>For the most part we expect organisations will either pass or have minor breaches. However for some performance measures an organisation may have major breaches or areas of significant underperformance (referred to as a fail).</a:t>
            </a:r>
          </a:p>
          <a:p>
            <a:pPr>
              <a:lnSpc>
                <a:spcPct val="100000"/>
              </a:lnSpc>
            </a:pPr>
            <a:endParaRPr lang="en-GB" sz="1400"/>
          </a:p>
          <a:p>
            <a:pPr>
              <a:lnSpc>
                <a:spcPct val="100000"/>
              </a:lnSpc>
            </a:pPr>
            <a:r>
              <a:rPr lang="en-GB" sz="1400"/>
              <a:t>				</a:t>
            </a:r>
          </a:p>
          <a:p>
            <a:pPr>
              <a:lnSpc>
                <a:spcPct val="100000"/>
              </a:lnSpc>
            </a:pPr>
            <a:endParaRPr lang="en-GB" sz="1400"/>
          </a:p>
          <a:p>
            <a:pPr>
              <a:lnSpc>
                <a:spcPct val="100000"/>
              </a:lnSpc>
            </a:pPr>
            <a:endParaRPr lang="en-GB" sz="1400">
              <a:latin typeface="Roboto Slab"/>
            </a:endParaRPr>
          </a:p>
          <a:p>
            <a:pPr>
              <a:lnSpc>
                <a:spcPct val="100000"/>
              </a:lnSpc>
            </a:pPr>
            <a:r>
              <a:rPr lang="en-GB" sz="1400">
                <a:latin typeface="Roboto Slab"/>
              </a:rPr>
              <a:t>The Code Manager uses the number of </a:t>
            </a:r>
            <a:r>
              <a:rPr lang="en-GB" sz="1400" b="1">
                <a:latin typeface="Roboto Slab"/>
              </a:rPr>
              <a:t>majors</a:t>
            </a:r>
            <a:r>
              <a:rPr lang="en-GB" sz="1400">
                <a:latin typeface="Roboto Slab"/>
              </a:rPr>
              <a:t> and </a:t>
            </a:r>
            <a:r>
              <a:rPr lang="en-GB" sz="1400" b="1">
                <a:latin typeface="Roboto Slab"/>
              </a:rPr>
              <a:t>minors</a:t>
            </a:r>
            <a:r>
              <a:rPr lang="en-GB" sz="1400">
                <a:latin typeface="Roboto Slab"/>
              </a:rPr>
              <a:t> to determine where to focus its assurance. It uses a threshold set by the PAB for each metric to do so.  Any </a:t>
            </a:r>
            <a:r>
              <a:rPr lang="en-GB" sz="1400" b="1">
                <a:latin typeface="Roboto Slab"/>
              </a:rPr>
              <a:t>fails</a:t>
            </a:r>
            <a:r>
              <a:rPr lang="en-GB" sz="1400">
                <a:latin typeface="Roboto Slab"/>
              </a:rPr>
              <a:t> are immediately acted upon.					</a:t>
            </a:r>
          </a:p>
        </p:txBody>
      </p:sp>
      <p:sp>
        <p:nvSpPr>
          <p:cNvPr id="12" name="Rectangle 11">
            <a:extLst>
              <a:ext uri="{FF2B5EF4-FFF2-40B4-BE49-F238E27FC236}">
                <a16:creationId xmlns:a16="http://schemas.microsoft.com/office/drawing/2014/main" id="{6C6A31E4-F6D0-4C20-8DED-6E4E87C03BFF}"/>
              </a:ext>
            </a:extLst>
          </p:cNvPr>
          <p:cNvSpPr/>
          <p:nvPr/>
        </p:nvSpPr>
        <p:spPr>
          <a:xfrm>
            <a:off x="2613355" y="5111786"/>
            <a:ext cx="2165925" cy="93340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C3F76F64-8CB3-432B-827F-3EC239C7D2B0}"/>
              </a:ext>
            </a:extLst>
          </p:cNvPr>
          <p:cNvSpPr txBox="1"/>
          <p:nvPr/>
        </p:nvSpPr>
        <p:spPr>
          <a:xfrm>
            <a:off x="2760280" y="5239668"/>
            <a:ext cx="1893454" cy="646331"/>
          </a:xfrm>
          <a:prstGeom prst="rect">
            <a:avLst/>
          </a:prstGeom>
          <a:noFill/>
        </p:spPr>
        <p:txBody>
          <a:bodyPr wrap="square" rtlCol="0">
            <a:spAutoFit/>
          </a:bodyPr>
          <a:lstStyle/>
          <a:p>
            <a:r>
              <a:rPr lang="en-GB" sz="1200"/>
              <a:t>REC Party meets minimum threshold of the measurement rule</a:t>
            </a:r>
            <a:endParaRPr lang="en-GB" sz="1200" b="1"/>
          </a:p>
        </p:txBody>
      </p:sp>
      <p:sp>
        <p:nvSpPr>
          <p:cNvPr id="18" name="Rectangle 17">
            <a:extLst>
              <a:ext uri="{FF2B5EF4-FFF2-40B4-BE49-F238E27FC236}">
                <a16:creationId xmlns:a16="http://schemas.microsoft.com/office/drawing/2014/main" id="{24B7DB30-F380-497E-9EE6-7E1ACD0677BF}"/>
              </a:ext>
            </a:extLst>
          </p:cNvPr>
          <p:cNvSpPr/>
          <p:nvPr/>
        </p:nvSpPr>
        <p:spPr>
          <a:xfrm>
            <a:off x="4998072" y="5111786"/>
            <a:ext cx="2165925" cy="933403"/>
          </a:xfrm>
          <a:prstGeom prst="rect">
            <a:avLst/>
          </a:prstGeom>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TextBox 18">
            <a:extLst>
              <a:ext uri="{FF2B5EF4-FFF2-40B4-BE49-F238E27FC236}">
                <a16:creationId xmlns:a16="http://schemas.microsoft.com/office/drawing/2014/main" id="{435DDFF9-461B-43E6-A483-F6CAD2B4E702}"/>
              </a:ext>
            </a:extLst>
          </p:cNvPr>
          <p:cNvSpPr txBox="1"/>
          <p:nvPr/>
        </p:nvSpPr>
        <p:spPr>
          <a:xfrm>
            <a:off x="5040010" y="5155509"/>
            <a:ext cx="2142459" cy="830997"/>
          </a:xfrm>
          <a:prstGeom prst="rect">
            <a:avLst/>
          </a:prstGeom>
          <a:noFill/>
        </p:spPr>
        <p:txBody>
          <a:bodyPr wrap="square" rtlCol="0">
            <a:spAutoFit/>
          </a:bodyPr>
          <a:lstStyle/>
          <a:p>
            <a:r>
              <a:rPr lang="en-GB" sz="1200"/>
              <a:t>REC Party does not meet minimum threshold, but is within the tolerance of the measurement rule</a:t>
            </a:r>
            <a:endParaRPr lang="en-GB" sz="1200" b="1"/>
          </a:p>
        </p:txBody>
      </p:sp>
      <p:sp>
        <p:nvSpPr>
          <p:cNvPr id="20" name="Rectangle 19">
            <a:extLst>
              <a:ext uri="{FF2B5EF4-FFF2-40B4-BE49-F238E27FC236}">
                <a16:creationId xmlns:a16="http://schemas.microsoft.com/office/drawing/2014/main" id="{64F6E87A-6769-4DF2-A8BF-B1F2D751F321}"/>
              </a:ext>
            </a:extLst>
          </p:cNvPr>
          <p:cNvSpPr/>
          <p:nvPr/>
        </p:nvSpPr>
        <p:spPr>
          <a:xfrm>
            <a:off x="7382789" y="5111786"/>
            <a:ext cx="2165925" cy="933403"/>
          </a:xfrm>
          <a:prstGeom prst="rect">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14DCCBC1-67F5-4FFA-8890-BB7290AB3139}"/>
              </a:ext>
            </a:extLst>
          </p:cNvPr>
          <p:cNvSpPr txBox="1"/>
          <p:nvPr/>
        </p:nvSpPr>
        <p:spPr>
          <a:xfrm>
            <a:off x="7424727" y="5155509"/>
            <a:ext cx="2142459" cy="830997"/>
          </a:xfrm>
          <a:prstGeom prst="rect">
            <a:avLst/>
          </a:prstGeom>
          <a:noFill/>
        </p:spPr>
        <p:txBody>
          <a:bodyPr wrap="square" rtlCol="0">
            <a:spAutoFit/>
          </a:bodyPr>
          <a:lstStyle/>
          <a:p>
            <a:r>
              <a:rPr lang="en-GB" sz="1200"/>
              <a:t>REC Party does not meet minimum threshold, and exceeds the tolerance of the measurement rule</a:t>
            </a:r>
            <a:endParaRPr lang="en-GB" sz="1200" b="1"/>
          </a:p>
        </p:txBody>
      </p:sp>
      <p:sp>
        <p:nvSpPr>
          <p:cNvPr id="22" name="Rectangle 21">
            <a:extLst>
              <a:ext uri="{FF2B5EF4-FFF2-40B4-BE49-F238E27FC236}">
                <a16:creationId xmlns:a16="http://schemas.microsoft.com/office/drawing/2014/main" id="{1586B294-5F7E-4C5F-ADE6-3F2B9149070E}"/>
              </a:ext>
            </a:extLst>
          </p:cNvPr>
          <p:cNvSpPr/>
          <p:nvPr/>
        </p:nvSpPr>
        <p:spPr>
          <a:xfrm>
            <a:off x="9767506" y="5117102"/>
            <a:ext cx="2165925" cy="933403"/>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1B053E78-9CE4-433D-8737-C7B486561E98}"/>
              </a:ext>
            </a:extLst>
          </p:cNvPr>
          <p:cNvSpPr txBox="1"/>
          <p:nvPr/>
        </p:nvSpPr>
        <p:spPr>
          <a:xfrm>
            <a:off x="9790972" y="5155509"/>
            <a:ext cx="2142459" cy="830997"/>
          </a:xfrm>
          <a:prstGeom prst="rect">
            <a:avLst/>
          </a:prstGeom>
          <a:noFill/>
        </p:spPr>
        <p:txBody>
          <a:bodyPr wrap="square" rtlCol="0">
            <a:spAutoFit/>
          </a:bodyPr>
          <a:lstStyle/>
          <a:p>
            <a:r>
              <a:rPr lang="en-GB" sz="1200"/>
              <a:t>REC Party does not meet minimum threshold where it has been deemed that they must not fail</a:t>
            </a:r>
            <a:endParaRPr lang="en-GB" sz="1200" b="1"/>
          </a:p>
        </p:txBody>
      </p:sp>
      <p:sp>
        <p:nvSpPr>
          <p:cNvPr id="24" name="Rectangle 23">
            <a:extLst>
              <a:ext uri="{FF2B5EF4-FFF2-40B4-BE49-F238E27FC236}">
                <a16:creationId xmlns:a16="http://schemas.microsoft.com/office/drawing/2014/main" id="{11CF2BDE-4C70-428D-848D-9934553BCF29}"/>
              </a:ext>
            </a:extLst>
          </p:cNvPr>
          <p:cNvSpPr/>
          <p:nvPr/>
        </p:nvSpPr>
        <p:spPr>
          <a:xfrm>
            <a:off x="2650300" y="4913539"/>
            <a:ext cx="611250" cy="245568"/>
          </a:xfrm>
          <a:prstGeom prst="rect">
            <a:avLst/>
          </a:prstGeom>
          <a:ln>
            <a:solidFill>
              <a:srgbClr val="4D8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Pass</a:t>
            </a:r>
          </a:p>
        </p:txBody>
      </p:sp>
      <p:sp>
        <p:nvSpPr>
          <p:cNvPr id="25" name="Rectangle 24">
            <a:extLst>
              <a:ext uri="{FF2B5EF4-FFF2-40B4-BE49-F238E27FC236}">
                <a16:creationId xmlns:a16="http://schemas.microsoft.com/office/drawing/2014/main" id="{D7687DE0-B311-429A-9405-EDF3D6FEAB4F}"/>
              </a:ext>
            </a:extLst>
          </p:cNvPr>
          <p:cNvSpPr/>
          <p:nvPr/>
        </p:nvSpPr>
        <p:spPr>
          <a:xfrm>
            <a:off x="5040009" y="4909941"/>
            <a:ext cx="611251" cy="2455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Minor</a:t>
            </a:r>
          </a:p>
        </p:txBody>
      </p:sp>
      <p:sp>
        <p:nvSpPr>
          <p:cNvPr id="26" name="Rectangle 25">
            <a:extLst>
              <a:ext uri="{FF2B5EF4-FFF2-40B4-BE49-F238E27FC236}">
                <a16:creationId xmlns:a16="http://schemas.microsoft.com/office/drawing/2014/main" id="{17219949-44B0-4AC7-9C6E-12BE1AA6C2A0}"/>
              </a:ext>
            </a:extLst>
          </p:cNvPr>
          <p:cNvSpPr/>
          <p:nvPr/>
        </p:nvSpPr>
        <p:spPr>
          <a:xfrm>
            <a:off x="7433961" y="4909941"/>
            <a:ext cx="611251" cy="2455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Major</a:t>
            </a:r>
          </a:p>
        </p:txBody>
      </p:sp>
      <p:sp>
        <p:nvSpPr>
          <p:cNvPr id="27" name="Rectangle 26">
            <a:extLst>
              <a:ext uri="{FF2B5EF4-FFF2-40B4-BE49-F238E27FC236}">
                <a16:creationId xmlns:a16="http://schemas.microsoft.com/office/drawing/2014/main" id="{71C8E344-8F1D-4823-9C7D-22D36FEC9341}"/>
              </a:ext>
            </a:extLst>
          </p:cNvPr>
          <p:cNvSpPr/>
          <p:nvPr/>
        </p:nvSpPr>
        <p:spPr>
          <a:xfrm>
            <a:off x="9838880" y="4919803"/>
            <a:ext cx="611251" cy="2455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Fail</a:t>
            </a:r>
          </a:p>
        </p:txBody>
      </p:sp>
      <p:sp>
        <p:nvSpPr>
          <p:cNvPr id="28" name="TextBox 27">
            <a:extLst>
              <a:ext uri="{FF2B5EF4-FFF2-40B4-BE49-F238E27FC236}">
                <a16:creationId xmlns:a16="http://schemas.microsoft.com/office/drawing/2014/main" id="{ECD809B7-9584-4D4F-BAED-97011C333EB1}"/>
              </a:ext>
            </a:extLst>
          </p:cNvPr>
          <p:cNvSpPr txBox="1"/>
          <p:nvPr/>
        </p:nvSpPr>
        <p:spPr>
          <a:xfrm>
            <a:off x="6356845" y="485121"/>
            <a:ext cx="5266063" cy="369332"/>
          </a:xfrm>
          <a:prstGeom prst="rect">
            <a:avLst/>
          </a:prstGeom>
          <a:noFill/>
        </p:spPr>
        <p:txBody>
          <a:bodyPr wrap="square" rtlCol="0">
            <a:spAutoFit/>
          </a:bodyPr>
          <a:lstStyle/>
          <a:p>
            <a:r>
              <a:rPr lang="en-GB">
                <a:solidFill>
                  <a:schemeClr val="bg1"/>
                </a:solidFill>
              </a:rPr>
              <a:t>Animation holder</a:t>
            </a:r>
          </a:p>
        </p:txBody>
      </p:sp>
      <p:pic>
        <p:nvPicPr>
          <p:cNvPr id="29" name="Picture 28">
            <a:hlinkClick r:id="rId12"/>
            <a:extLst>
              <a:ext uri="{FF2B5EF4-FFF2-40B4-BE49-F238E27FC236}">
                <a16:creationId xmlns:a16="http://schemas.microsoft.com/office/drawing/2014/main" id="{C63370D1-B2BB-4510-B571-D98717E7F1F6}"/>
              </a:ext>
            </a:extLst>
          </p:cNvPr>
          <p:cNvPicPr>
            <a:picLocks noChangeAspect="1"/>
          </p:cNvPicPr>
          <p:nvPr/>
        </p:nvPicPr>
        <p:blipFill>
          <a:blip r:embed="rId13"/>
          <a:stretch>
            <a:fillRect/>
          </a:stretch>
        </p:blipFill>
        <p:spPr>
          <a:xfrm>
            <a:off x="4453970" y="323563"/>
            <a:ext cx="485775" cy="476250"/>
          </a:xfrm>
          <a:prstGeom prst="rect">
            <a:avLst/>
          </a:prstGeom>
        </p:spPr>
      </p:pic>
      <p:sp>
        <p:nvSpPr>
          <p:cNvPr id="30" name="TextBox 29">
            <a:extLst>
              <a:ext uri="{FF2B5EF4-FFF2-40B4-BE49-F238E27FC236}">
                <a16:creationId xmlns:a16="http://schemas.microsoft.com/office/drawing/2014/main" id="{E1FCCB1D-09B9-4939-9D4B-2BD39F284D31}"/>
              </a:ext>
            </a:extLst>
          </p:cNvPr>
          <p:cNvSpPr txBox="1"/>
          <p:nvPr/>
        </p:nvSpPr>
        <p:spPr>
          <a:xfrm>
            <a:off x="6509245" y="637521"/>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76526392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75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5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75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75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500"/>
                                  </p:stCondLst>
                                  <p:childTnLst>
                                    <p:set>
                                      <p:cBhvr>
                                        <p:cTn id="50" dur="1" fill="hold">
                                          <p:stCondLst>
                                            <p:cond delay="58999"/>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2500"/>
                                  </p:stCondLst>
                                  <p:childTnLst>
                                    <p:set>
                                      <p:cBhvr>
                                        <p:cTn id="54" dur="1" fill="hold">
                                          <p:stCondLst>
                                            <p:cond delay="589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8" grpId="0" animBg="1"/>
      <p:bldP spid="19" grpId="0"/>
      <p:bldP spid="20" grpId="0" animBg="1"/>
      <p:bldP spid="21" grpId="0"/>
      <p:bldP spid="22" grpId="0" animBg="1"/>
      <p:bldP spid="23" grpId="0"/>
      <p:bldP spid="24" grpId="0" animBg="1"/>
      <p:bldP spid="25" grpId="0" animBg="1"/>
      <p:bldP spid="26" grpId="0" animBg="1"/>
      <p:bldP spid="27" grpId="0" animBg="1"/>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A28EB076-CDF7-453C-84B7-E9F0D7DA996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RETAIL RISK REGISTER</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15" name="Picture 14">
            <a:extLst>
              <a:ext uri="{FF2B5EF4-FFF2-40B4-BE49-F238E27FC236}">
                <a16:creationId xmlns:a16="http://schemas.microsoft.com/office/drawing/2014/main" id="{EBC279AF-BC83-4A68-8FA6-18E07DB982F6}"/>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16" name="Picture 15">
            <a:hlinkClick r:id="" action="ppaction://hlinkshowjump?jump=nextslide"/>
            <a:extLst>
              <a:ext uri="{FF2B5EF4-FFF2-40B4-BE49-F238E27FC236}">
                <a16:creationId xmlns:a16="http://schemas.microsoft.com/office/drawing/2014/main" id="{5BEB1187-68EE-49D9-A117-D13AF15BC6D9}"/>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7" name="Picture 16">
            <a:hlinkClick r:id="" action="ppaction://hlinkshowjump?jump=previousslide"/>
            <a:extLst>
              <a:ext uri="{FF2B5EF4-FFF2-40B4-BE49-F238E27FC236}">
                <a16:creationId xmlns:a16="http://schemas.microsoft.com/office/drawing/2014/main" id="{57A2155C-06F7-4DDA-8F9A-DDAA26D4744F}"/>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hlinkClick r:id="rId5" action="ppaction://hlinksldjump"/>
            <a:extLst>
              <a:ext uri="{FF2B5EF4-FFF2-40B4-BE49-F238E27FC236}">
                <a16:creationId xmlns:a16="http://schemas.microsoft.com/office/drawing/2014/main" id="{DFDD4946-2647-482C-917A-DE7418DE4D00}"/>
              </a:ext>
            </a:extLst>
          </p:cNvPr>
          <p:cNvPicPr>
            <a:picLocks noChangeAspect="1"/>
          </p:cNvPicPr>
          <p:nvPr/>
        </p:nvPicPr>
        <p:blipFill>
          <a:blip r:embed="rId6"/>
          <a:stretch>
            <a:fillRect/>
          </a:stretch>
        </p:blipFill>
        <p:spPr>
          <a:xfrm>
            <a:off x="3917185" y="322134"/>
            <a:ext cx="485775" cy="477679"/>
          </a:xfrm>
          <a:prstGeom prst="rect">
            <a:avLst/>
          </a:prstGeom>
        </p:spPr>
      </p:pic>
      <p:sp>
        <p:nvSpPr>
          <p:cNvPr id="33" name="TextBox 32">
            <a:extLst>
              <a:ext uri="{FF2B5EF4-FFF2-40B4-BE49-F238E27FC236}">
                <a16:creationId xmlns:a16="http://schemas.microsoft.com/office/drawing/2014/main" id="{E2702CD1-1055-4677-A69A-A70E3B25AEC4}"/>
              </a:ext>
            </a:extLst>
          </p:cNvPr>
          <p:cNvSpPr txBox="1"/>
          <p:nvPr/>
        </p:nvSpPr>
        <p:spPr>
          <a:xfrm>
            <a:off x="2555887" y="1727784"/>
            <a:ext cx="9562421" cy="1117263"/>
          </a:xfrm>
          <a:prstGeom prst="rect">
            <a:avLst/>
          </a:prstGeom>
        </p:spPr>
        <p:txBody>
          <a:bodyPr vert="horz" lIns="91440" tIns="45720" rIns="91440" bIns="45720" rtlCol="0" anchor="t">
            <a:noAutofit/>
          </a:bodyPr>
          <a:lstStyle>
            <a:defPPr>
              <a:defRPr lang="en-US"/>
            </a:defPPr>
            <a:lvl1pPr indent="0">
              <a:lnSpc>
                <a:spcPct val="150000"/>
              </a:lnSpc>
              <a:spcBef>
                <a:spcPts val="1000"/>
              </a:spcBef>
              <a:buFont typeface="Arial" panose="020B0604020202020204" pitchFamily="34" charset="0"/>
              <a:buNone/>
              <a:defRPr sz="1600" b="1" baseline="0">
                <a:latin typeface="Roboto Slab" pitchFamily="2" charset="0"/>
              </a:defRPr>
            </a:lvl1pPr>
            <a:lvl2pPr indent="0" algn="ctr">
              <a:lnSpc>
                <a:spcPct val="90000"/>
              </a:lnSpc>
              <a:spcBef>
                <a:spcPts val="500"/>
              </a:spcBef>
              <a:buFont typeface="Arial" panose="020B0604020202020204" pitchFamily="34" charset="0"/>
              <a:buNone/>
              <a:defRPr sz="2000" baseline="0">
                <a:latin typeface="Roboto Slab" pitchFamily="2"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pPr>
            <a:r>
              <a:rPr lang="en-GB" sz="1400" b="0">
                <a:latin typeface="Roboto Slab"/>
              </a:rPr>
              <a:t>The areas that the Code Manager is measuring are set out in the Retail Risk Register.  These are prioritised and include the performance measures. Performance measures are data driven and they are used to assess performance against the risk driver to evaluate the likelihood of the Retail Risk causing customer detriment or market inefficiencies.   This register will evolve over time as the market evolves.  You can:</a:t>
            </a:r>
          </a:p>
        </p:txBody>
      </p:sp>
      <p:graphicFrame>
        <p:nvGraphicFramePr>
          <p:cNvPr id="19" name="Diagram 18">
            <a:extLst>
              <a:ext uri="{FF2B5EF4-FFF2-40B4-BE49-F238E27FC236}">
                <a16:creationId xmlns:a16="http://schemas.microsoft.com/office/drawing/2014/main" id="{62DFC30E-1356-46FC-96ED-3F249F696E4F}"/>
              </a:ext>
            </a:extLst>
          </p:cNvPr>
          <p:cNvGraphicFramePr/>
          <p:nvPr>
            <p:extLst>
              <p:ext uri="{D42A27DB-BD31-4B8C-83A1-F6EECF244321}">
                <p14:modId xmlns:p14="http://schemas.microsoft.com/office/powerpoint/2010/main" val="403339298"/>
              </p:ext>
            </p:extLst>
          </p:nvPr>
        </p:nvGraphicFramePr>
        <p:xfrm>
          <a:off x="2929667" y="3001922"/>
          <a:ext cx="7365797" cy="3013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Picture 19">
            <a:hlinkClick r:id="rId12"/>
            <a:extLst>
              <a:ext uri="{FF2B5EF4-FFF2-40B4-BE49-F238E27FC236}">
                <a16:creationId xmlns:a16="http://schemas.microsoft.com/office/drawing/2014/main" id="{150C2B2D-D596-4D36-B0D0-44E3DF8215A1}"/>
              </a:ext>
            </a:extLst>
          </p:cNvPr>
          <p:cNvPicPr>
            <a:picLocks noChangeAspect="1"/>
          </p:cNvPicPr>
          <p:nvPr/>
        </p:nvPicPr>
        <p:blipFill>
          <a:blip r:embed="rId13"/>
          <a:stretch>
            <a:fillRect/>
          </a:stretch>
        </p:blipFill>
        <p:spPr>
          <a:xfrm>
            <a:off x="4453970" y="323563"/>
            <a:ext cx="485775" cy="476250"/>
          </a:xfrm>
          <a:prstGeom prst="rect">
            <a:avLst/>
          </a:prstGeom>
        </p:spPr>
      </p:pic>
      <p:sp>
        <p:nvSpPr>
          <p:cNvPr id="29" name="Rectangle: Rounded Corners 28">
            <a:extLst>
              <a:ext uri="{FF2B5EF4-FFF2-40B4-BE49-F238E27FC236}">
                <a16:creationId xmlns:a16="http://schemas.microsoft.com/office/drawing/2014/main" id="{1859D523-59FC-41B0-8328-42D58E24925E}"/>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RETAIL RISK REGISTER</a:t>
            </a:r>
          </a:p>
        </p:txBody>
      </p:sp>
      <p:sp>
        <p:nvSpPr>
          <p:cNvPr id="30" name="Oval 29">
            <a:hlinkClick r:id="rId14"/>
            <a:extLst>
              <a:ext uri="{FF2B5EF4-FFF2-40B4-BE49-F238E27FC236}">
                <a16:creationId xmlns:a16="http://schemas.microsoft.com/office/drawing/2014/main" id="{D77EB1AC-D153-4B10-9585-85888DD63D04}"/>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710556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C08ADFC-149A-4DC1-8037-6C0B79DB0357}"/>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ASSURANCE TECHNIQUES AND RISK MANAGEMENT DETERMINATIONS </a:t>
            </a:r>
            <a:r>
              <a:rPr lang="en-GB" sz="2400" b="1" cap="all" spc="250">
                <a:solidFill>
                  <a:srgbClr val="93BDB5"/>
                </a:solidFill>
                <a:latin typeface="Roboto" panose="02000000000000000000" pitchFamily="2" charset="0"/>
                <a:ea typeface="+mj-ea"/>
                <a:cs typeface="+mj-cs"/>
              </a:rPr>
              <a:t>1</a:t>
            </a:r>
            <a:r>
              <a:rPr lang="en-GB" sz="2400" b="1" cap="all" spc="250">
                <a:solidFill>
                  <a:srgbClr val="93BDB5"/>
                </a:solidFill>
                <a:latin typeface="Roboto" panose="02000000000000000000" pitchFamily="2" charset="0"/>
              </a:rPr>
              <a:t>/5</a:t>
            </a:r>
            <a:endParaRPr lang="en-GB" sz="2400" b="1" cap="all" spc="250">
              <a:solidFill>
                <a:srgbClr val="68A495"/>
              </a:solidFill>
              <a:latin typeface="Roboto" panose="02000000000000000000" pitchFamily="2" charset="0"/>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15" name="Picture 14">
            <a:extLst>
              <a:ext uri="{FF2B5EF4-FFF2-40B4-BE49-F238E27FC236}">
                <a16:creationId xmlns:a16="http://schemas.microsoft.com/office/drawing/2014/main" id="{9005A94F-762F-4FDD-9B11-E7CF50B6AB85}"/>
              </a:ext>
            </a:extLst>
          </p:cNvPr>
          <p:cNvPicPr>
            <a:picLocks noChangeAspect="1"/>
          </p:cNvPicPr>
          <p:nvPr/>
        </p:nvPicPr>
        <p:blipFill rotWithShape="1">
          <a:blip r:embed="rId2"/>
          <a:srcRect r="5961" b="1387"/>
          <a:stretch/>
        </p:blipFill>
        <p:spPr>
          <a:xfrm>
            <a:off x="1" y="1"/>
            <a:ext cx="2355742" cy="6509288"/>
          </a:xfrm>
          <a:prstGeom prst="rect">
            <a:avLst/>
          </a:prstGeom>
        </p:spPr>
      </p:pic>
      <p:pic>
        <p:nvPicPr>
          <p:cNvPr id="16" name="Picture 15">
            <a:hlinkClick r:id="" action="ppaction://hlinkshowjump?jump=nextslide"/>
            <a:extLst>
              <a:ext uri="{FF2B5EF4-FFF2-40B4-BE49-F238E27FC236}">
                <a16:creationId xmlns:a16="http://schemas.microsoft.com/office/drawing/2014/main" id="{1321C351-8997-4CFB-B9AD-280BF06BFDAC}"/>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7" name="Picture 16">
            <a:hlinkClick r:id="" action="ppaction://hlinkshowjump?jump=previousslide"/>
            <a:extLst>
              <a:ext uri="{FF2B5EF4-FFF2-40B4-BE49-F238E27FC236}">
                <a16:creationId xmlns:a16="http://schemas.microsoft.com/office/drawing/2014/main" id="{B6C79B7A-9122-4A00-826B-BF1F59A012A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hlinkClick r:id="rId5" action="ppaction://hlinksldjump"/>
            <a:extLst>
              <a:ext uri="{FF2B5EF4-FFF2-40B4-BE49-F238E27FC236}">
                <a16:creationId xmlns:a16="http://schemas.microsoft.com/office/drawing/2014/main" id="{DC3A149C-8F38-4A0C-AE1C-87A262A39778}"/>
              </a:ext>
            </a:extLst>
          </p:cNvPr>
          <p:cNvPicPr>
            <a:picLocks noChangeAspect="1"/>
          </p:cNvPicPr>
          <p:nvPr/>
        </p:nvPicPr>
        <p:blipFill>
          <a:blip r:embed="rId6"/>
          <a:stretch>
            <a:fillRect/>
          </a:stretch>
        </p:blipFill>
        <p:spPr>
          <a:xfrm>
            <a:off x="3917185" y="322134"/>
            <a:ext cx="485775" cy="477679"/>
          </a:xfrm>
          <a:prstGeom prst="rect">
            <a:avLst/>
          </a:prstGeom>
        </p:spPr>
      </p:pic>
      <p:sp>
        <p:nvSpPr>
          <p:cNvPr id="33" name="TextBox 32">
            <a:extLst>
              <a:ext uri="{FF2B5EF4-FFF2-40B4-BE49-F238E27FC236}">
                <a16:creationId xmlns:a16="http://schemas.microsoft.com/office/drawing/2014/main" id="{3C73C0C3-20E7-4A00-A96C-7578732ACF11}"/>
              </a:ext>
            </a:extLst>
          </p:cNvPr>
          <p:cNvSpPr txBox="1"/>
          <p:nvPr/>
        </p:nvSpPr>
        <p:spPr>
          <a:xfrm>
            <a:off x="2555001" y="1935609"/>
            <a:ext cx="8924949" cy="1426031"/>
          </a:xfrm>
          <a:prstGeom prst="rect">
            <a:avLst/>
          </a:prstGeom>
          <a:noFill/>
        </p:spPr>
        <p:txBody>
          <a:bodyPr wrap="square" lIns="91440" tIns="45720" rIns="91440" bIns="45720" rtlCol="0" anchor="t">
            <a:spAutoFit/>
          </a:bodyPr>
          <a:lstStyle/>
          <a:p>
            <a:pPr>
              <a:spcBef>
                <a:spcPts val="1000"/>
              </a:spcBef>
            </a:pPr>
            <a:r>
              <a:rPr lang="en-GB" sz="1400">
                <a:latin typeface="Roboto Slab"/>
              </a:rPr>
              <a:t>In response to high, or increasing, risk scores the Code Manager can use Performance Assurance Techniques. </a:t>
            </a:r>
            <a:endParaRPr lang="en-GB" sz="1400">
              <a:latin typeface="Roboto Slab" pitchFamily="2" charset="0"/>
            </a:endParaRPr>
          </a:p>
          <a:p>
            <a:pPr>
              <a:spcBef>
                <a:spcPts val="1000"/>
              </a:spcBef>
            </a:pPr>
            <a:r>
              <a:rPr lang="en-GB" sz="1400">
                <a:latin typeface="Roboto Slab"/>
              </a:rPr>
              <a:t>Each month the Code Manager will review performance data to decide which techniques to apply.  This is referred to as the risk management determination process. </a:t>
            </a:r>
            <a:endParaRPr lang="en-GB" sz="1400">
              <a:latin typeface="Roboto Slab" pitchFamily="2" charset="0"/>
            </a:endParaRPr>
          </a:p>
          <a:p>
            <a:pPr>
              <a:spcBef>
                <a:spcPts val="1000"/>
              </a:spcBef>
            </a:pPr>
            <a:r>
              <a:rPr lang="en-GB" sz="1400">
                <a:latin typeface="Roboto Slab"/>
              </a:rPr>
              <a:t>The Code Manager can apply one of 17 Performance Techniques, and 3 escalations, as set out below.</a:t>
            </a:r>
          </a:p>
        </p:txBody>
      </p:sp>
      <p:pic>
        <p:nvPicPr>
          <p:cNvPr id="5" name="Picture 4">
            <a:extLst>
              <a:ext uri="{FF2B5EF4-FFF2-40B4-BE49-F238E27FC236}">
                <a16:creationId xmlns:a16="http://schemas.microsoft.com/office/drawing/2014/main" id="{52A603D1-F880-485C-A05A-CB7EDF997846}"/>
              </a:ext>
            </a:extLst>
          </p:cNvPr>
          <p:cNvPicPr>
            <a:picLocks noChangeAspect="1"/>
          </p:cNvPicPr>
          <p:nvPr/>
        </p:nvPicPr>
        <p:blipFill>
          <a:blip r:embed="rId7"/>
          <a:stretch>
            <a:fillRect/>
          </a:stretch>
        </p:blipFill>
        <p:spPr>
          <a:xfrm>
            <a:off x="3164653" y="3480804"/>
            <a:ext cx="6581924" cy="3053633"/>
          </a:xfrm>
          <a:prstGeom prst="rect">
            <a:avLst/>
          </a:prstGeom>
        </p:spPr>
      </p:pic>
      <p:sp>
        <p:nvSpPr>
          <p:cNvPr id="37" name="TextBox 36">
            <a:extLst>
              <a:ext uri="{FF2B5EF4-FFF2-40B4-BE49-F238E27FC236}">
                <a16:creationId xmlns:a16="http://schemas.microsoft.com/office/drawing/2014/main" id="{5E69F504-4BC7-4AA7-8806-7AED5FD5E79A}"/>
              </a:ext>
            </a:extLst>
          </p:cNvPr>
          <p:cNvSpPr txBox="1"/>
          <p:nvPr/>
        </p:nvSpPr>
        <p:spPr>
          <a:xfrm>
            <a:off x="7625767" y="430481"/>
            <a:ext cx="3275736" cy="369332"/>
          </a:xfrm>
          <a:prstGeom prst="rect">
            <a:avLst/>
          </a:prstGeom>
          <a:noFill/>
        </p:spPr>
        <p:txBody>
          <a:bodyPr wrap="square" rtlCol="0">
            <a:spAutoFit/>
          </a:bodyPr>
          <a:lstStyle/>
          <a:p>
            <a:r>
              <a:rPr lang="en-GB">
                <a:solidFill>
                  <a:schemeClr val="bg1"/>
                </a:solidFill>
              </a:rPr>
              <a:t>Animation holder</a:t>
            </a:r>
          </a:p>
        </p:txBody>
      </p:sp>
      <p:pic>
        <p:nvPicPr>
          <p:cNvPr id="19" name="Picture 18">
            <a:hlinkClick r:id="rId8"/>
            <a:extLst>
              <a:ext uri="{FF2B5EF4-FFF2-40B4-BE49-F238E27FC236}">
                <a16:creationId xmlns:a16="http://schemas.microsoft.com/office/drawing/2014/main" id="{1FCD10C9-2866-4550-9FA3-9A305382E8B1}"/>
              </a:ext>
            </a:extLst>
          </p:cNvPr>
          <p:cNvPicPr>
            <a:picLocks noChangeAspect="1"/>
          </p:cNvPicPr>
          <p:nvPr/>
        </p:nvPicPr>
        <p:blipFill>
          <a:blip r:embed="rId9"/>
          <a:stretch>
            <a:fillRect/>
          </a:stretch>
        </p:blipFill>
        <p:spPr>
          <a:xfrm>
            <a:off x="4453970" y="323563"/>
            <a:ext cx="485775" cy="476250"/>
          </a:xfrm>
          <a:prstGeom prst="rect">
            <a:avLst/>
          </a:prstGeom>
        </p:spPr>
      </p:pic>
      <p:sp>
        <p:nvSpPr>
          <p:cNvPr id="20" name="Rectangle: Rounded Corners 19">
            <a:extLst>
              <a:ext uri="{FF2B5EF4-FFF2-40B4-BE49-F238E27FC236}">
                <a16:creationId xmlns:a16="http://schemas.microsoft.com/office/drawing/2014/main" id="{DB9FCA01-1D60-43FC-9720-2ACA911DFC19}"/>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PERFORMANCE ASSURANCE TECHNIQUES</a:t>
            </a:r>
          </a:p>
        </p:txBody>
      </p:sp>
      <p:sp>
        <p:nvSpPr>
          <p:cNvPr id="22" name="Oval 21">
            <a:hlinkClick r:id="rId10"/>
            <a:extLst>
              <a:ext uri="{FF2B5EF4-FFF2-40B4-BE49-F238E27FC236}">
                <a16:creationId xmlns:a16="http://schemas.microsoft.com/office/drawing/2014/main" id="{A5D38003-1B37-46E4-80DA-8C099B044EA8}"/>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13" name="TextBox 12">
            <a:extLst>
              <a:ext uri="{FF2B5EF4-FFF2-40B4-BE49-F238E27FC236}">
                <a16:creationId xmlns:a16="http://schemas.microsoft.com/office/drawing/2014/main" id="{2D2F057A-224A-40D0-AD05-7847F27B4CED}"/>
              </a:ext>
            </a:extLst>
          </p:cNvPr>
          <p:cNvSpPr txBox="1"/>
          <p:nvPr/>
        </p:nvSpPr>
        <p:spPr>
          <a:xfrm>
            <a:off x="7778167" y="582881"/>
            <a:ext cx="3275736"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2842308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0"/>
                                  </p:stCondLst>
                                  <p:childTnLst>
                                    <p:set>
                                      <p:cBhvr>
                                        <p:cTn id="11" dur="1" fill="hold">
                                          <p:stCondLst>
                                            <p:cond delay="58999"/>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0"/>
                                  </p:stCondLst>
                                  <p:childTnLst>
                                    <p:set>
                                      <p:cBhvr>
                                        <p:cTn id="15" dur="1" fill="hold">
                                          <p:stCondLst>
                                            <p:cond delay="589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hglover\AppData\Local\Temp\Templafy\PowerPointVsto\Assets\28645e38-8cd6-4281-b338-9a7fe9ea5791.jpe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9D1BF19C22A248B6F8E3EABC10E12A" ma:contentTypeVersion="13" ma:contentTypeDescription="Create a new document." ma:contentTypeScope="" ma:versionID="1f313a215d539e5ed7742ebd113fe5ad">
  <xsd:schema xmlns:xsd="http://www.w3.org/2001/XMLSchema" xmlns:xs="http://www.w3.org/2001/XMLSchema" xmlns:p="http://schemas.microsoft.com/office/2006/metadata/properties" xmlns:ns2="58dbe026-c2b7-4f74-8c27-82ec413bac0d" xmlns:ns3="9aec8e27-46b6-4dfa-bdad-04f5a9be56ad" targetNamespace="http://schemas.microsoft.com/office/2006/metadata/properties" ma:root="true" ma:fieldsID="4bab02206bfdf4e8fc96a89798c7e01e" ns2:_="" ns3:_="">
    <xsd:import namespace="58dbe026-c2b7-4f74-8c27-82ec413bac0d"/>
    <xsd:import namespace="9aec8e27-46b6-4dfa-bdad-04f5a9be5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be026-c2b7-4f74-8c27-82ec413ba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ec8e27-46b6-4dfa-bdad-04f5a9be56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96B8E8-D1AD-4DE7-BCAB-65E09AA9D290}">
  <ds:schemaRefs>
    <ds:schemaRef ds:uri="http://schemas.microsoft.com/sharepoint/v3/contenttype/forms"/>
  </ds:schemaRefs>
</ds:datastoreItem>
</file>

<file path=customXml/itemProps2.xml><?xml version="1.0" encoding="utf-8"?>
<ds:datastoreItem xmlns:ds="http://schemas.openxmlformats.org/officeDocument/2006/customXml" ds:itemID="{3FF7183A-8B06-4131-A8D4-90B83E396FF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9aec8e27-46b6-4dfa-bdad-04f5a9be56ad"/>
    <ds:schemaRef ds:uri="http://schemas.microsoft.com/office/infopath/2007/PartnerControls"/>
    <ds:schemaRef ds:uri="58dbe026-c2b7-4f74-8c27-82ec413bac0d"/>
    <ds:schemaRef ds:uri="http://purl.org/dc/terms/"/>
  </ds:schemaRefs>
</ds:datastoreItem>
</file>

<file path=customXml/itemProps3.xml><?xml version="1.0" encoding="utf-8"?>
<ds:datastoreItem xmlns:ds="http://schemas.openxmlformats.org/officeDocument/2006/customXml" ds:itemID="{34044300-C077-4502-933C-DAB969907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be026-c2b7-4f74-8c27-82ec413bac0d"/>
    <ds:schemaRef ds:uri="9aec8e27-46b6-4dfa-bdad-04f5a9be56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TotalTime>
  <Words>2836</Words>
  <Application>Microsoft Office PowerPoint</Application>
  <PresentationFormat>Widescreen</PresentationFormat>
  <Paragraphs>247</Paragraphs>
  <Slides>25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Roboto</vt:lpstr>
      <vt:lpstr>Roboto (Headings)</vt:lpstr>
      <vt:lpstr>Roboto Slab</vt:lpstr>
      <vt:lpstr>Roboto Slab regular</vt:lpstr>
      <vt:lpstr>Wingdings</vt:lpstr>
      <vt:lpstr>Wingdings 2</vt:lpstr>
      <vt:lpstr>Office Theme</vt:lpstr>
      <vt:lpstr>CONTENT SLIDE</vt:lpstr>
      <vt:lpstr>       REC PERFORMANCE ASSURANCE    USER GUIDE    May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this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areas of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User Guide v1.0</dc:title>
  <dc:creator>Bermudez Alvarez, Cristina</dc:creator>
  <cp:lastModifiedBy>James Rees</cp:lastModifiedBy>
  <cp:revision>6</cp:revision>
  <dcterms:created xsi:type="dcterms:W3CDTF">2021-05-24T12:44:42Z</dcterms:created>
  <dcterms:modified xsi:type="dcterms:W3CDTF">2022-05-11T10:38:20Z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2021-05-24T12:44:43Z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7b11192d-b46d-4d9e-883b-12c6654090a9</vt:lpwstr>
  </property>
  <property fmtid="{D5CDD505-2E9C-101B-9397-08002B2CF9AE}" pid="8" name="MSIP_Label_ea60d57e-af5b-4752-ac57-3e4f28ca11dc_ContentBits">
    <vt:lpwstr>0</vt:lpwstr>
  </property>
  <property fmtid="{D5CDD505-2E9C-101B-9397-08002B2CF9AE}" pid="9" name="ContentTypeId">
    <vt:lpwstr>0x0101003A9D1BF19C22A248B6F8E3EABC10E12A</vt:lpwstr>
  </property>
</Properties>
</file>