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6" r:id="rId5"/>
  </p:sldMasterIdLst>
  <p:handoutMasterIdLst>
    <p:handoutMasterId r:id="rId21"/>
  </p:handoutMasterIdLst>
  <p:sldIdLst>
    <p:sldId id="256" r:id="rId6"/>
    <p:sldId id="258" r:id="rId7"/>
    <p:sldId id="268" r:id="rId8"/>
    <p:sldId id="263" r:id="rId9"/>
    <p:sldId id="260" r:id="rId10"/>
    <p:sldId id="264" r:id="rId11"/>
    <p:sldId id="273" r:id="rId12"/>
    <p:sldId id="269" r:id="rId13"/>
    <p:sldId id="266" r:id="rId14"/>
    <p:sldId id="270" r:id="rId15"/>
    <p:sldId id="274" r:id="rId16"/>
    <p:sldId id="271" r:id="rId17"/>
    <p:sldId id="275" r:id="rId18"/>
    <p:sldId id="272" r:id="rId19"/>
    <p:sldId id="25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A3"/>
    <a:srgbClr val="4D89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83" autoAdjust="0"/>
  </p:normalViewPr>
  <p:slideViewPr>
    <p:cSldViewPr snapToGrid="0">
      <p:cViewPr varScale="1">
        <p:scale>
          <a:sx n="112" d="100"/>
          <a:sy n="112" d="100"/>
        </p:scale>
        <p:origin x="552"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303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08/06/2022</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dirty="0"/>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dirty="0"/>
              <a:t>Thanks for attending</a:t>
            </a:r>
            <a:endParaRPr lang="en-GB" dirty="0"/>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3197542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dirty="0"/>
              <a:t>Section title</a:t>
            </a:r>
            <a:endParaRPr lang="en-GB" dirty="0"/>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dirty="0"/>
              <a:t>Presenter Name</a:t>
            </a:r>
            <a:endParaRPr lang="en-GB" dirty="0"/>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dirty="0"/>
              <a:t>Introducing your presenters</a:t>
            </a:r>
            <a:endParaRPr lang="en-GB" dirty="0"/>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dirty="0"/>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dirty="0"/>
              <a:t>Name, Organisation, and Role</a:t>
            </a:r>
            <a:endParaRPr lang="en-GB" dirty="0"/>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dirty="0"/>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dirty="0"/>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670"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hyperlink" Target="mailto:bsc.change@elexon.co.uk"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hyperlink" Target="mailto:bsc.change@elexon.co.uk"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507415" cy="1939635"/>
          </a:xfrm>
        </p:spPr>
        <p:txBody>
          <a:bodyPr/>
          <a:lstStyle/>
          <a:p>
            <a:r>
              <a:rPr lang="en-GB" dirty="0"/>
              <a:t>30 June 2022 Rec release (2.3.0) drop-in session</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dirty="0"/>
              <a:t> 07 June 2022</a:t>
            </a:r>
          </a:p>
        </p:txBody>
      </p:sp>
    </p:spTree>
    <p:extLst>
      <p:ext uri="{BB962C8B-B14F-4D97-AF65-F5344CB8AC3E}">
        <p14:creationId xmlns:p14="http://schemas.microsoft.com/office/powerpoint/2010/main" val="42496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noAutofit/>
          </a:bodyPr>
          <a:lstStyle/>
          <a:p>
            <a:r>
              <a:rPr lang="en-GB" sz="2400" dirty="0"/>
              <a:t>R0019</a:t>
            </a:r>
            <a:br>
              <a:rPr lang="en-GB" sz="2400" dirty="0"/>
            </a:br>
            <a:br>
              <a:rPr lang="en-GB" sz="2400" dirty="0"/>
            </a:br>
            <a:r>
              <a:rPr lang="en-GB" sz="2400" dirty="0"/>
              <a:t>consequential rec changes for BSC cp1532</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Fiona Murray</a:t>
            </a:r>
          </a:p>
        </p:txBody>
      </p:sp>
    </p:spTree>
    <p:extLst>
      <p:ext uri="{BB962C8B-B14F-4D97-AF65-F5344CB8AC3E}">
        <p14:creationId xmlns:p14="http://schemas.microsoft.com/office/powerpoint/2010/main" val="211070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dirty="0"/>
              <a:t>R0019 – consequential rec changes for BSC cp1532</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741414"/>
            <a:ext cx="9852589" cy="4751461"/>
          </a:xfrm>
        </p:spPr>
        <p:txBody>
          <a:bodyPr>
            <a:normAutofit/>
          </a:bodyPr>
          <a:lstStyle/>
          <a:p>
            <a:pPr marL="0" indent="0">
              <a:buNone/>
            </a:pPr>
            <a:r>
              <a:rPr lang="en-GB" sz="1400" dirty="0"/>
              <a:t>BSC Change CP1532 was due to update the Switch timescales in the following procedures: BSCP505, 504 and 514. To learn more about the BSC changes please contact </a:t>
            </a:r>
            <a:r>
              <a:rPr lang="en-GB" sz="1400" dirty="0">
                <a:hlinkClick r:id="rId2"/>
              </a:rPr>
              <a:t>bsc.change@elexon.co.uk</a:t>
            </a:r>
            <a:endParaRPr lang="en-GB" sz="1400" dirty="0"/>
          </a:p>
          <a:p>
            <a:pPr marL="0" indent="0">
              <a:buNone/>
            </a:pPr>
            <a:endParaRPr lang="en-GB" sz="1400" dirty="0"/>
          </a:p>
          <a:p>
            <a:pPr marL="0" indent="0">
              <a:buNone/>
            </a:pPr>
            <a:r>
              <a:rPr lang="en-GB" sz="1400" dirty="0"/>
              <a:t>The implementation of P420 ‘Retail Code Consolidation Significant Code Review’ has transitioned procedure BSCP514 to the REC. As the change to this procedure was already approved the REC have raised a Change Proposal to formally implement the approved change.</a:t>
            </a:r>
          </a:p>
          <a:p>
            <a:pPr marL="0" indent="0">
              <a:buNone/>
            </a:pPr>
            <a:endParaRPr lang="en-GB" sz="1400" dirty="0"/>
          </a:p>
          <a:p>
            <a:pPr marL="0" indent="0">
              <a:buNone/>
            </a:pPr>
            <a:r>
              <a:rPr lang="en-GB" sz="1400" dirty="0"/>
              <a:t>The purpose of this change is to align the Half Hourly and Non Half Hourly Supplier Agent appointment and de-appointment timescales. This will facilitate the achievement of the Switching Programme objectives.</a:t>
            </a:r>
          </a:p>
          <a:p>
            <a:pPr marL="0" indent="0">
              <a:buNone/>
            </a:pPr>
            <a:endParaRPr lang="en-GB" sz="1400" dirty="0"/>
          </a:p>
          <a:p>
            <a:pPr marL="0" indent="0">
              <a:buNone/>
            </a:pPr>
            <a:r>
              <a:rPr lang="en-GB" sz="1400" dirty="0"/>
              <a:t>There is only one REC product that requires an amendment to reflect this change: </a:t>
            </a:r>
          </a:p>
          <a:p>
            <a:pPr marL="0" indent="0">
              <a:buNone/>
            </a:pPr>
            <a:endParaRPr lang="en-GB" sz="1400" dirty="0"/>
          </a:p>
          <a:p>
            <a:r>
              <a:rPr lang="en-GB" sz="1400" b="1" dirty="0"/>
              <a:t>Schedule 14 – Metering Operations</a:t>
            </a:r>
          </a:p>
          <a:p>
            <a:pPr marL="0" indent="0">
              <a:buNone/>
            </a:pPr>
            <a:endParaRPr lang="en-GB" sz="1400" dirty="0"/>
          </a:p>
          <a:p>
            <a:pPr marL="0" indent="0">
              <a:buNone/>
            </a:pPr>
            <a:r>
              <a:rPr lang="en-GB" sz="1400" dirty="0"/>
              <a:t>This product is available to view now in the EMAR Pre-Release stream. At implementation it will be published on the REC Portal and in the production version of the REC in EMAR.</a:t>
            </a:r>
          </a:p>
          <a:p>
            <a:pPr marL="0" indent="0">
              <a:buNone/>
            </a:pPr>
            <a:endParaRPr lang="en-GB" sz="1400" dirty="0"/>
          </a:p>
          <a:p>
            <a:pPr marL="0" indent="0">
              <a:buNone/>
            </a:pPr>
            <a:endParaRPr lang="en-GB" sz="1400" dirty="0"/>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1470095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dirty="0"/>
              <a:t>R0019 – consequential rec changes for BSC cp1532</a:t>
            </a:r>
          </a:p>
        </p:txBody>
      </p:sp>
      <p:graphicFrame>
        <p:nvGraphicFramePr>
          <p:cNvPr id="5" name="Table 7">
            <a:extLst>
              <a:ext uri="{FF2B5EF4-FFF2-40B4-BE49-F238E27FC236}">
                <a16:creationId xmlns:a16="http://schemas.microsoft.com/office/drawing/2014/main" id="{3F1160E8-7052-57AC-7354-DA84EFCE3578}"/>
              </a:ext>
            </a:extLst>
          </p:cNvPr>
          <p:cNvGraphicFramePr>
            <a:graphicFrameLocks/>
          </p:cNvGraphicFramePr>
          <p:nvPr>
            <p:extLst>
              <p:ext uri="{D42A27DB-BD31-4B8C-83A1-F6EECF244321}">
                <p14:modId xmlns:p14="http://schemas.microsoft.com/office/powerpoint/2010/main" val="942026952"/>
              </p:ext>
            </p:extLst>
          </p:nvPr>
        </p:nvGraphicFramePr>
        <p:xfrm>
          <a:off x="247650" y="1210045"/>
          <a:ext cx="11630026" cy="5359400"/>
        </p:xfrm>
        <a:graphic>
          <a:graphicData uri="http://schemas.openxmlformats.org/drawingml/2006/table">
            <a:tbl>
              <a:tblPr firstRow="1" bandRow="1">
                <a:tableStyleId>{F5AB1C69-6EDB-4FF4-983F-18BD219EF322}</a:tableStyleId>
              </a:tblPr>
              <a:tblGrid>
                <a:gridCol w="1104870">
                  <a:extLst>
                    <a:ext uri="{9D8B030D-6E8A-4147-A177-3AD203B41FA5}">
                      <a16:colId xmlns:a16="http://schemas.microsoft.com/office/drawing/2014/main" val="1893307877"/>
                    </a:ext>
                  </a:extLst>
                </a:gridCol>
                <a:gridCol w="3081708">
                  <a:extLst>
                    <a:ext uri="{9D8B030D-6E8A-4147-A177-3AD203B41FA5}">
                      <a16:colId xmlns:a16="http://schemas.microsoft.com/office/drawing/2014/main" val="4076667337"/>
                    </a:ext>
                  </a:extLst>
                </a:gridCol>
                <a:gridCol w="740570">
                  <a:extLst>
                    <a:ext uri="{9D8B030D-6E8A-4147-A177-3AD203B41FA5}">
                      <a16:colId xmlns:a16="http://schemas.microsoft.com/office/drawing/2014/main" val="1776207869"/>
                    </a:ext>
                  </a:extLst>
                </a:gridCol>
                <a:gridCol w="2025595">
                  <a:extLst>
                    <a:ext uri="{9D8B030D-6E8A-4147-A177-3AD203B41FA5}">
                      <a16:colId xmlns:a16="http://schemas.microsoft.com/office/drawing/2014/main" val="1057365080"/>
                    </a:ext>
                  </a:extLst>
                </a:gridCol>
                <a:gridCol w="1325844">
                  <a:extLst>
                    <a:ext uri="{9D8B030D-6E8A-4147-A177-3AD203B41FA5}">
                      <a16:colId xmlns:a16="http://schemas.microsoft.com/office/drawing/2014/main" val="1717170150"/>
                    </a:ext>
                  </a:extLst>
                </a:gridCol>
                <a:gridCol w="1473160">
                  <a:extLst>
                    <a:ext uri="{9D8B030D-6E8A-4147-A177-3AD203B41FA5}">
                      <a16:colId xmlns:a16="http://schemas.microsoft.com/office/drawing/2014/main" val="512706389"/>
                    </a:ext>
                  </a:extLst>
                </a:gridCol>
                <a:gridCol w="1878279">
                  <a:extLst>
                    <a:ext uri="{9D8B030D-6E8A-4147-A177-3AD203B41FA5}">
                      <a16:colId xmlns:a16="http://schemas.microsoft.com/office/drawing/2014/main" val="769518032"/>
                    </a:ext>
                  </a:extLst>
                </a:gridCol>
              </a:tblGrid>
              <a:tr h="0">
                <a:tc>
                  <a:txBody>
                    <a:bodyPr/>
                    <a:lstStyle/>
                    <a:p>
                      <a:pPr algn="ctr"/>
                      <a:r>
                        <a:rPr lang="en-GB" sz="1100" cap="all" spc="300" baseline="0" dirty="0">
                          <a:latin typeface="Roboto" panose="02000000000000000000" pitchFamily="2" charset="0"/>
                          <a:ea typeface="Roboto" panose="02000000000000000000" pitchFamily="2" charset="0"/>
                        </a:rPr>
                        <a:t>Process step</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Overview of the change</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Data flow</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Market Message reference</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Sender</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Receiver</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Notes</a:t>
                      </a:r>
                    </a:p>
                  </a:txBody>
                  <a:tcPr anchor="ctr"/>
                </a:tc>
                <a:extLst>
                  <a:ext uri="{0D108BD9-81ED-4DB2-BD59-A6C34878D82A}">
                    <a16:rowId xmlns:a16="http://schemas.microsoft.com/office/drawing/2014/main" val="677238016"/>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9.6.2</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5WDs to 2WDs (when sending D0261)</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D0261</a:t>
                      </a:r>
                    </a:p>
                  </a:txBody>
                  <a:tcPr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MM00145</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Metering Equipment Manager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2099812599"/>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9.6.3</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5WDs to 2WDs (when sending D0011) </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D0011</a:t>
                      </a:r>
                    </a:p>
                  </a:txBody>
                  <a:tcPr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MM00386</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Metering Equipment Manager</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855070940"/>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9.6.4</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5 ‘within 5WDs of notification from MPAS or by last date of ‘Electricity Supplier Appointment’. To ‘By Gaining Supplier Effective From Date’ (when sending D0151</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D0151</a:t>
                      </a:r>
                    </a:p>
                  </a:txBody>
                  <a:tcPr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MM00056</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Losing Supplier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Losing MEM</a:t>
                      </a:r>
                    </a:p>
                  </a:txBody>
                  <a:tcPr marL="6350" marR="6350" marT="6350" marB="0" anchor="ctr"/>
                </a:tc>
                <a:tc>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2276711481"/>
                  </a:ext>
                </a:extLst>
              </a:tr>
              <a:tr h="0">
                <a:tc rowSpan="4">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9.6.6</a:t>
                      </a:r>
                    </a:p>
                  </a:txBody>
                  <a:tcPr anchor="ctr"/>
                </a:tc>
                <a:tc rowSpan="4">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5WDs to 1WD (when sending D0148/D0302)</a:t>
                      </a:r>
                    </a:p>
                  </a:txBody>
                  <a:tcPr anchor="ctr"/>
                </a:tc>
                <a:tc rowSpan="2">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D0148</a:t>
                      </a:r>
                    </a:p>
                  </a:txBody>
                  <a:tcPr anchor="ctr"/>
                </a:tc>
                <a:tc rowSpan="2">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MM00043</a:t>
                      </a:r>
                    </a:p>
                  </a:txBody>
                  <a:tcPr anchor="ctr"/>
                </a:tc>
                <a:tc rowSpan="4">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Gaining Metering Equipment Manager</a:t>
                      </a:r>
                    </a:p>
                  </a:txBody>
                  <a:tcPr anchor="ctr"/>
                </a:tc>
                <a:tc>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747612257"/>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D0148</a:t>
                      </a:r>
                    </a:p>
                  </a:txBody>
                  <a:tcPr anchor="ctr"/>
                </a:tc>
                <a:tc vMerge="1">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MM00043</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Half Hourly Data Collector</a:t>
                      </a:r>
                    </a:p>
                  </a:txBody>
                  <a:tcPr anchor="ctr"/>
                </a:tc>
                <a:tc>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313538291"/>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rowSpan="2">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D0302</a:t>
                      </a:r>
                    </a:p>
                  </a:txBody>
                  <a:tcPr anchor="ctr"/>
                </a:tc>
                <a:tc rowSpan="2">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MM00236</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Gaining Metering Equipment Manager</a:t>
                      </a:r>
                    </a:p>
                  </a:txBody>
                  <a:tcPr anchor="ctr"/>
                </a:tc>
                <a:tc>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471177712"/>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D0302</a:t>
                      </a:r>
                    </a:p>
                  </a:txBody>
                  <a:tcPr anchor="ctr"/>
                </a:tc>
                <a:tc vMerge="1">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MM00236</a:t>
                      </a:r>
                    </a:p>
                  </a:txBody>
                  <a:tcPr anchor="ctr"/>
                </a:tc>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Half Hourly Data Collector</a:t>
                      </a:r>
                    </a:p>
                  </a:txBody>
                  <a:tcPr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The D0302 to the HHDC is optional for Supplier Serviced Metering Asset.</a:t>
                      </a:r>
                    </a:p>
                  </a:txBody>
                  <a:tcPr marL="6350" marR="6350" marT="6350" marB="0" anchor="ctr"/>
                </a:tc>
                <a:extLst>
                  <a:ext uri="{0D108BD9-81ED-4DB2-BD59-A6C34878D82A}">
                    <a16:rowId xmlns:a16="http://schemas.microsoft.com/office/drawing/2014/main" val="1751447969"/>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9.6.7</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2WDs to 1WD (when sending D0170)</a:t>
                      </a:r>
                    </a:p>
                  </a:txBody>
                  <a:tcPr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D0171</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MM00085</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Metering Equipment Manager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Losing MEM</a:t>
                      </a:r>
                    </a:p>
                  </a:txBody>
                  <a:tcPr marL="6350" marR="6350" marT="6350" marB="0" anchor="ctr"/>
                </a:tc>
                <a:tc>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extLst>
                  <a:ext uri="{0D108BD9-81ED-4DB2-BD59-A6C34878D82A}">
                    <a16:rowId xmlns:a16="http://schemas.microsoft.com/office/drawing/2014/main" val="2638773150"/>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9.6.8</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5WDs to 2WDs (when sending D0268/Complex Site Supplementary Information Form)</a:t>
                      </a:r>
                    </a:p>
                  </a:txBody>
                  <a:tcPr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D0268</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MM00156</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Losing Metering Equipment Manager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MEM</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If site is Complex Site, send Complex Site Supplementary Information Form</a:t>
                      </a:r>
                    </a:p>
                  </a:txBody>
                  <a:tcPr marL="6350" marR="6350" marT="6350" marB="0" anchor="ctr"/>
                </a:tc>
                <a:extLst>
                  <a:ext uri="{0D108BD9-81ED-4DB2-BD59-A6C34878D82A}">
                    <a16:rowId xmlns:a16="http://schemas.microsoft.com/office/drawing/2014/main" val="3136061094"/>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9.7.4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Roboto" panose="02000000000000000000" pitchFamily="2" charset="0"/>
                          <a:ea typeface="Roboto" panose="02000000000000000000" pitchFamily="2" charset="0"/>
                          <a:cs typeface="+mn-cs"/>
                        </a:rPr>
                        <a:t>‘Within 5WDs of notification from MPAS or by last date of Electricity Supplier appointment’ to ‘By Gaining Supplier Effective From Date’  (when sending D0151)</a:t>
                      </a:r>
                    </a:p>
                  </a:txBody>
                  <a:tcPr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D0151</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MM00056</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Losing Supplier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Losing MEM</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1081250027"/>
                  </a:ext>
                </a:extLst>
              </a:tr>
            </a:tbl>
          </a:graphicData>
        </a:graphic>
      </p:graphicFrame>
    </p:spTree>
    <p:extLst>
      <p:ext uri="{BB962C8B-B14F-4D97-AF65-F5344CB8AC3E}">
        <p14:creationId xmlns:p14="http://schemas.microsoft.com/office/powerpoint/2010/main" val="24939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fontScale="90000"/>
          </a:bodyPr>
          <a:lstStyle/>
          <a:p>
            <a:r>
              <a:rPr lang="en-GB" dirty="0"/>
              <a:t>R0019 – consequential rec changes for BSC cp1532</a:t>
            </a:r>
          </a:p>
        </p:txBody>
      </p:sp>
      <p:graphicFrame>
        <p:nvGraphicFramePr>
          <p:cNvPr id="5" name="Table 7">
            <a:extLst>
              <a:ext uri="{FF2B5EF4-FFF2-40B4-BE49-F238E27FC236}">
                <a16:creationId xmlns:a16="http://schemas.microsoft.com/office/drawing/2014/main" id="{3F1160E8-7052-57AC-7354-DA84EFCE3578}"/>
              </a:ext>
            </a:extLst>
          </p:cNvPr>
          <p:cNvGraphicFramePr>
            <a:graphicFrameLocks/>
          </p:cNvGraphicFramePr>
          <p:nvPr>
            <p:extLst>
              <p:ext uri="{D42A27DB-BD31-4B8C-83A1-F6EECF244321}">
                <p14:modId xmlns:p14="http://schemas.microsoft.com/office/powerpoint/2010/main" val="2176121683"/>
              </p:ext>
            </p:extLst>
          </p:nvPr>
        </p:nvGraphicFramePr>
        <p:xfrm>
          <a:off x="247650" y="1857745"/>
          <a:ext cx="11630026" cy="4013200"/>
        </p:xfrm>
        <a:graphic>
          <a:graphicData uri="http://schemas.openxmlformats.org/drawingml/2006/table">
            <a:tbl>
              <a:tblPr firstRow="1" bandRow="1">
                <a:tableStyleId>{F5AB1C69-6EDB-4FF4-983F-18BD219EF322}</a:tableStyleId>
              </a:tblPr>
              <a:tblGrid>
                <a:gridCol w="1104870">
                  <a:extLst>
                    <a:ext uri="{9D8B030D-6E8A-4147-A177-3AD203B41FA5}">
                      <a16:colId xmlns:a16="http://schemas.microsoft.com/office/drawing/2014/main" val="1893307877"/>
                    </a:ext>
                  </a:extLst>
                </a:gridCol>
                <a:gridCol w="3081708">
                  <a:extLst>
                    <a:ext uri="{9D8B030D-6E8A-4147-A177-3AD203B41FA5}">
                      <a16:colId xmlns:a16="http://schemas.microsoft.com/office/drawing/2014/main" val="4076667337"/>
                    </a:ext>
                  </a:extLst>
                </a:gridCol>
                <a:gridCol w="740570">
                  <a:extLst>
                    <a:ext uri="{9D8B030D-6E8A-4147-A177-3AD203B41FA5}">
                      <a16:colId xmlns:a16="http://schemas.microsoft.com/office/drawing/2014/main" val="1776207869"/>
                    </a:ext>
                  </a:extLst>
                </a:gridCol>
                <a:gridCol w="2025595">
                  <a:extLst>
                    <a:ext uri="{9D8B030D-6E8A-4147-A177-3AD203B41FA5}">
                      <a16:colId xmlns:a16="http://schemas.microsoft.com/office/drawing/2014/main" val="1057365080"/>
                    </a:ext>
                  </a:extLst>
                </a:gridCol>
                <a:gridCol w="1325844">
                  <a:extLst>
                    <a:ext uri="{9D8B030D-6E8A-4147-A177-3AD203B41FA5}">
                      <a16:colId xmlns:a16="http://schemas.microsoft.com/office/drawing/2014/main" val="1717170150"/>
                    </a:ext>
                  </a:extLst>
                </a:gridCol>
                <a:gridCol w="1473160">
                  <a:extLst>
                    <a:ext uri="{9D8B030D-6E8A-4147-A177-3AD203B41FA5}">
                      <a16:colId xmlns:a16="http://schemas.microsoft.com/office/drawing/2014/main" val="512706389"/>
                    </a:ext>
                  </a:extLst>
                </a:gridCol>
                <a:gridCol w="1878279">
                  <a:extLst>
                    <a:ext uri="{9D8B030D-6E8A-4147-A177-3AD203B41FA5}">
                      <a16:colId xmlns:a16="http://schemas.microsoft.com/office/drawing/2014/main" val="769518032"/>
                    </a:ext>
                  </a:extLst>
                </a:gridCol>
              </a:tblGrid>
              <a:tr h="0">
                <a:tc>
                  <a:txBody>
                    <a:bodyPr/>
                    <a:lstStyle/>
                    <a:p>
                      <a:pPr algn="ctr"/>
                      <a:r>
                        <a:rPr lang="en-GB" sz="1100" cap="all" spc="300" baseline="0" dirty="0">
                          <a:latin typeface="Roboto" panose="02000000000000000000" pitchFamily="2" charset="0"/>
                          <a:ea typeface="Roboto" panose="02000000000000000000" pitchFamily="2" charset="0"/>
                        </a:rPr>
                        <a:t>Process step</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Overview of the change</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Data flow</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Market Message reference</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Sender</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Receiver</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Notes</a:t>
                      </a:r>
                    </a:p>
                  </a:txBody>
                  <a:tcPr anchor="ctr"/>
                </a:tc>
                <a:extLst>
                  <a:ext uri="{0D108BD9-81ED-4DB2-BD59-A6C34878D82A}">
                    <a16:rowId xmlns:a16="http://schemas.microsoft.com/office/drawing/2014/main" val="677238016"/>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10.6.2</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5WDs to 2WDs (when sending D0261)</a:t>
                      </a:r>
                    </a:p>
                  </a:txBody>
                  <a:tcPr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D0261</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MM00145</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Metering Equipment Manager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3375655310"/>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10.6.3.</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5WDs to 2WDs (when sending D0011)</a:t>
                      </a:r>
                    </a:p>
                  </a:txBody>
                  <a:tcPr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D0011</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MM00386</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Metering Equipment Manager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2072571581"/>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10.6.4</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kern="1200" dirty="0">
                          <a:solidFill>
                            <a:schemeClr val="dk1"/>
                          </a:solidFill>
                          <a:latin typeface="Roboto" panose="02000000000000000000" pitchFamily="2" charset="0"/>
                          <a:ea typeface="Roboto" panose="02000000000000000000" pitchFamily="2" charset="0"/>
                          <a:cs typeface="+mn-cs"/>
                        </a:rPr>
                        <a:t>‘Within 5WDs of notification from MPAS or by last date of Electricity Supplier appointment’ to ‘By Gaining Supplier Effective From Date’  (when sending D0151)</a:t>
                      </a:r>
                    </a:p>
                  </a:txBody>
                  <a:tcPr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D0151</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MM00056</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Losing Supplier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MEM</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3322514852"/>
                  </a:ext>
                </a:extLst>
              </a:tr>
              <a:tr h="0">
                <a:tc rowSpan="6">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10.6.5</a:t>
                      </a:r>
                    </a:p>
                  </a:txBody>
                  <a:tcPr anchor="ctr"/>
                </a:tc>
                <a:tc rowSpan="6">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‘Between 5WD and 10WD of 10.6.3.’ to ‘Within 1 WD of receiving all applicable D0011s.’ (when sending D0148/D0302)</a:t>
                      </a:r>
                    </a:p>
                  </a:txBody>
                  <a:tcPr anchor="ctr"/>
                </a:tc>
                <a:tc rowSpan="3">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D0148</a:t>
                      </a:r>
                    </a:p>
                  </a:txBody>
                  <a:tcPr marL="6350" marR="6350" marT="6350" marB="0" anchor="ctr"/>
                </a:tc>
                <a:tc rowSpan="3">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MM00043</a:t>
                      </a:r>
                    </a:p>
                  </a:txBody>
                  <a:tcPr marL="6350" marR="6350" marT="6350" marB="0" anchor="ctr"/>
                </a:tc>
                <a:tc rowSpan="3">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fontAlgn="ctr"/>
                      <a:r>
                        <a:rPr lang="en-GB" sz="1100" b="0" i="0" u="none" strike="noStrike">
                          <a:solidFill>
                            <a:srgbClr val="000000"/>
                          </a:solidFill>
                          <a:effectLst/>
                          <a:latin typeface="Calibri" panose="020F0502020204030204" pitchFamily="34" charset="0"/>
                        </a:rPr>
                        <a:t>MEM</a:t>
                      </a:r>
                    </a:p>
                  </a:txBody>
                  <a:tcPr marL="6350" marR="6350" marT="6350" marB="0" anchor="ct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6350" marR="6350" marT="6350" marB="0" anchor="ctr"/>
                </a:tc>
                <a:extLst>
                  <a:ext uri="{0D108BD9-81ED-4DB2-BD59-A6C34878D82A}">
                    <a16:rowId xmlns:a16="http://schemas.microsoft.com/office/drawing/2014/main" val="2782068244"/>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fontAlgn="ctr"/>
                      <a:r>
                        <a:rPr lang="en-GB" sz="1100" b="0" i="0" u="none" strike="noStrike" dirty="0">
                          <a:solidFill>
                            <a:srgbClr val="000000"/>
                          </a:solidFill>
                          <a:effectLst/>
                          <a:latin typeface="Calibri" panose="020F0502020204030204" pitchFamily="34" charset="0"/>
                        </a:rPr>
                        <a:t>D0148</a:t>
                      </a:r>
                    </a:p>
                  </a:txBody>
                  <a:tcPr marL="6350" marR="6350" marT="6350" marB="0" anchor="ctr"/>
                </a:tc>
                <a:tc vMerge="1">
                  <a:txBody>
                    <a:bodyPr/>
                    <a:lstStyle/>
                    <a:p>
                      <a:pPr algn="ctr" fontAlgn="ctr"/>
                      <a:r>
                        <a:rPr lang="en-GB" sz="1100" b="0" i="0" u="none" strike="noStrike" dirty="0">
                          <a:solidFill>
                            <a:srgbClr val="000000"/>
                          </a:solidFill>
                          <a:effectLst/>
                          <a:latin typeface="Calibri" panose="020F0502020204030204" pitchFamily="34" charset="0"/>
                        </a:rPr>
                        <a:t>MM00043</a:t>
                      </a:r>
                    </a:p>
                  </a:txBody>
                  <a:tcPr marL="6350" marR="6350" marT="6350" marB="0" anchor="ctr"/>
                </a:tc>
                <a:tc vMerge="1">
                  <a:txBody>
                    <a:bodyPr/>
                    <a:lstStyle/>
                    <a:p>
                      <a:pPr algn="ctr" fontAlgn="ctr"/>
                      <a:r>
                        <a:rPr lang="en-GB" sz="1100" b="0" i="0" u="none" strike="noStrike" dirty="0">
                          <a:solidFill>
                            <a:srgbClr val="000000"/>
                          </a:solidFill>
                          <a:effectLst/>
                          <a:latin typeface="Calibri" panose="020F0502020204030204" pitchFamily="34" charset="0"/>
                        </a:rPr>
                        <a:t>Gaining Supplier</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HHDC</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779903877"/>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fontAlgn="ctr"/>
                      <a:r>
                        <a:rPr lang="en-GB" sz="1100" b="0" i="0" u="none" strike="noStrike" dirty="0">
                          <a:solidFill>
                            <a:srgbClr val="000000"/>
                          </a:solidFill>
                          <a:effectLst/>
                          <a:latin typeface="Calibri" panose="020F0502020204030204" pitchFamily="34" charset="0"/>
                        </a:rPr>
                        <a:t>D0148</a:t>
                      </a:r>
                    </a:p>
                  </a:txBody>
                  <a:tcPr marL="6350" marR="6350" marT="6350" marB="0" anchor="ctr"/>
                </a:tc>
                <a:tc vMerge="1">
                  <a:txBody>
                    <a:bodyPr/>
                    <a:lstStyle/>
                    <a:p>
                      <a:pPr algn="ctr" fontAlgn="ctr"/>
                      <a:r>
                        <a:rPr lang="en-GB" sz="1100" b="0" i="0" u="none" strike="noStrike" dirty="0">
                          <a:solidFill>
                            <a:srgbClr val="000000"/>
                          </a:solidFill>
                          <a:effectLst/>
                          <a:latin typeface="Calibri" panose="020F0502020204030204" pitchFamily="34" charset="0"/>
                        </a:rPr>
                        <a:t>MM00043</a:t>
                      </a:r>
                    </a:p>
                  </a:txBody>
                  <a:tcPr marL="6350" marR="6350" marT="6350" marB="0" anchor="ctr"/>
                </a:tc>
                <a:tc vMerge="1">
                  <a:txBody>
                    <a:bodyPr/>
                    <a:lstStyle/>
                    <a:p>
                      <a:pPr algn="ctr" fontAlgn="ctr"/>
                      <a:r>
                        <a:rPr lang="en-GB" sz="1100" b="0" i="0" u="none" strike="noStrike" dirty="0">
                          <a:solidFill>
                            <a:srgbClr val="000000"/>
                          </a:solidFill>
                          <a:effectLst/>
                          <a:latin typeface="Calibri" panose="020F0502020204030204" pitchFamily="34" charset="0"/>
                        </a:rPr>
                        <a:t>Gaining Supplier</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DNO</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3167709490"/>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rowSpan="3">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D0302</a:t>
                      </a:r>
                    </a:p>
                  </a:txBody>
                  <a:tcPr marL="6350" marR="6350" marT="6350" marB="0" anchor="ctr"/>
                </a:tc>
                <a:tc rowSpan="3">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MM00236</a:t>
                      </a:r>
                    </a:p>
                  </a:txBody>
                  <a:tcPr marL="6350" marR="6350" marT="6350" marB="0" anchor="ctr"/>
                </a:tc>
                <a:tc rowSpan="3">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MEM</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3101111347"/>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D0302</a:t>
                      </a:r>
                    </a:p>
                  </a:txBody>
                  <a:tcPr marL="6350" marR="6350" marT="6350" marB="0" anchor="ctr"/>
                </a:tc>
                <a:tc vMerge="1">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MM00236</a:t>
                      </a:r>
                    </a:p>
                  </a:txBody>
                  <a:tcPr marL="6350" marR="6350" marT="6350" marB="0" anchor="ctr"/>
                </a:tc>
                <a:tc vMerge="1">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HHDC</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The D0302 to the HHDC is optional for Supplier Serviced Metering Asset.</a:t>
                      </a:r>
                    </a:p>
                  </a:txBody>
                  <a:tcPr marL="6350" marR="6350" marT="6350" marB="0" anchor="ctr"/>
                </a:tc>
                <a:extLst>
                  <a:ext uri="{0D108BD9-81ED-4DB2-BD59-A6C34878D82A}">
                    <a16:rowId xmlns:a16="http://schemas.microsoft.com/office/drawing/2014/main" val="3596462998"/>
                  </a:ext>
                </a:extLst>
              </a:tr>
              <a:tr h="0">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a:endParaRPr lang="en-GB" sz="1100" kern="1200" dirty="0">
                        <a:solidFill>
                          <a:schemeClr val="dk1"/>
                        </a:solidFill>
                        <a:latin typeface="Roboto" panose="02000000000000000000" pitchFamily="2" charset="0"/>
                        <a:ea typeface="Roboto" panose="02000000000000000000" pitchFamily="2" charset="0"/>
                        <a:cs typeface="+mn-cs"/>
                      </a:endParaRPr>
                    </a:p>
                  </a:txBody>
                  <a:tcPr anchor="ctr"/>
                </a:tc>
                <a:tc vMerge="1">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D0302</a:t>
                      </a:r>
                    </a:p>
                  </a:txBody>
                  <a:tcPr marL="6350" marR="6350" marT="6350" marB="0" anchor="ctr"/>
                </a:tc>
                <a:tc vMerge="1">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MM00236</a:t>
                      </a:r>
                    </a:p>
                  </a:txBody>
                  <a:tcPr marL="6350" marR="6350" marT="6350" marB="0" anchor="ctr"/>
                </a:tc>
                <a:tc vMerge="1">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Gaining Supplier</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DNO</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162029403"/>
                  </a:ext>
                </a:extLst>
              </a:tr>
              <a:tr h="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10.7.4</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‘Within 5WDs of notification from MPAS or by last date of Supplier Appointment.’ To “By Gaining Supplier Effective From Date” (when sending D0151)</a:t>
                      </a:r>
                    </a:p>
                  </a:txBody>
                  <a:tcPr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D0151</a:t>
                      </a:r>
                    </a:p>
                  </a:txBody>
                  <a:tcPr marL="6350" marR="6350" marT="6350" marB="0" anchor="ctr"/>
                </a:tc>
                <a:tc>
                  <a:txBody>
                    <a:bodyPr/>
                    <a:lstStyle/>
                    <a:p>
                      <a:pPr algn="ctr" fontAlgn="ctr"/>
                      <a:r>
                        <a:rPr lang="en-GB" sz="1100" kern="1200">
                          <a:solidFill>
                            <a:schemeClr val="dk1"/>
                          </a:solidFill>
                          <a:latin typeface="Roboto" panose="02000000000000000000" pitchFamily="2" charset="0"/>
                          <a:ea typeface="Roboto" panose="02000000000000000000" pitchFamily="2" charset="0"/>
                          <a:cs typeface="+mn-cs"/>
                        </a:rPr>
                        <a:t>MM00056</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Losing Supplier</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MEM</a:t>
                      </a:r>
                    </a:p>
                  </a:txBody>
                  <a:tcPr marL="6350" marR="6350" marT="6350" marB="0" anchor="ctr"/>
                </a:tc>
                <a:tc>
                  <a:txBody>
                    <a:bodyPr/>
                    <a:lstStyle/>
                    <a:p>
                      <a:pPr algn="ctr" fontAlgn="ctr"/>
                      <a:r>
                        <a:rPr lang="en-GB" sz="1100" kern="1200" dirty="0">
                          <a:solidFill>
                            <a:schemeClr val="dk1"/>
                          </a:solidFill>
                          <a:latin typeface="Roboto" panose="02000000000000000000" pitchFamily="2" charset="0"/>
                          <a:ea typeface="Roboto" panose="02000000000000000000" pitchFamily="2" charset="0"/>
                          <a:cs typeface="+mn-cs"/>
                        </a:rPr>
                        <a:t> </a:t>
                      </a:r>
                    </a:p>
                  </a:txBody>
                  <a:tcPr marL="6350" marR="6350" marT="6350" marB="0" anchor="ctr"/>
                </a:tc>
                <a:extLst>
                  <a:ext uri="{0D108BD9-81ED-4DB2-BD59-A6C34878D82A}">
                    <a16:rowId xmlns:a16="http://schemas.microsoft.com/office/drawing/2014/main" val="2003907677"/>
                  </a:ext>
                </a:extLst>
              </a:tr>
            </a:tbl>
          </a:graphicData>
        </a:graphic>
      </p:graphicFrame>
    </p:spTree>
    <p:extLst>
      <p:ext uri="{BB962C8B-B14F-4D97-AF65-F5344CB8AC3E}">
        <p14:creationId xmlns:p14="http://schemas.microsoft.com/office/powerpoint/2010/main" val="65115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Questions</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Paul Rocke</a:t>
            </a:r>
          </a:p>
        </p:txBody>
      </p:sp>
    </p:spTree>
    <p:extLst>
      <p:ext uri="{BB962C8B-B14F-4D97-AF65-F5344CB8AC3E}">
        <p14:creationId xmlns:p14="http://schemas.microsoft.com/office/powerpoint/2010/main" val="56683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dirty="0"/>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82072-0912-1713-2F76-353B333EECAC}"/>
              </a:ext>
            </a:extLst>
          </p:cNvPr>
          <p:cNvSpPr>
            <a:spLocks noGrp="1"/>
          </p:cNvSpPr>
          <p:nvPr>
            <p:ph type="title"/>
          </p:nvPr>
        </p:nvSpPr>
        <p:spPr/>
        <p:txBody>
          <a:bodyPr/>
          <a:lstStyle/>
          <a:p>
            <a:r>
              <a:rPr lang="en-GB" dirty="0"/>
              <a:t>Introducing Your presenters</a:t>
            </a:r>
          </a:p>
        </p:txBody>
      </p:sp>
      <p:pic>
        <p:nvPicPr>
          <p:cNvPr id="8" name="Picture Placeholder 7" descr="A picture containing person, person, wall, standing&#10;&#10;Description automatically generated">
            <a:extLst>
              <a:ext uri="{FF2B5EF4-FFF2-40B4-BE49-F238E27FC236}">
                <a16:creationId xmlns:a16="http://schemas.microsoft.com/office/drawing/2014/main" id="{481A1951-D536-111A-E69B-9356E7EBF568}"/>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2153" r="22153"/>
          <a:stretch>
            <a:fillRect/>
          </a:stretch>
        </p:blipFill>
        <p:spPr>
          <a:xfrm>
            <a:off x="2714625" y="1606550"/>
            <a:ext cx="2632075" cy="3152775"/>
          </a:xfrm>
        </p:spPr>
      </p:pic>
      <p:pic>
        <p:nvPicPr>
          <p:cNvPr id="10" name="Picture Placeholder 9" descr="A picture containing person, wall, person, indoor&#10;&#10;Description automatically generated">
            <a:extLst>
              <a:ext uri="{FF2B5EF4-FFF2-40B4-BE49-F238E27FC236}">
                <a16:creationId xmlns:a16="http://schemas.microsoft.com/office/drawing/2014/main" id="{9141DCEC-C904-ACD5-CF9B-5BF98865AC93}"/>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24209" r="24209"/>
          <a:stretch>
            <a:fillRect/>
          </a:stretch>
        </p:blipFill>
        <p:spPr>
          <a:xfrm>
            <a:off x="5994400" y="1606550"/>
            <a:ext cx="2630488" cy="3402013"/>
          </a:xfrm>
        </p:spPr>
      </p:pic>
      <p:sp>
        <p:nvSpPr>
          <p:cNvPr id="5" name="Text Placeholder 4">
            <a:extLst>
              <a:ext uri="{FF2B5EF4-FFF2-40B4-BE49-F238E27FC236}">
                <a16:creationId xmlns:a16="http://schemas.microsoft.com/office/drawing/2014/main" id="{77DE60CF-96DE-51D2-8B01-D4D02ED3ACDC}"/>
              </a:ext>
            </a:extLst>
          </p:cNvPr>
          <p:cNvSpPr>
            <a:spLocks noGrp="1"/>
          </p:cNvSpPr>
          <p:nvPr>
            <p:ph type="body" sz="quarter" idx="12"/>
          </p:nvPr>
        </p:nvSpPr>
        <p:spPr>
          <a:xfrm>
            <a:off x="3011073" y="4427664"/>
            <a:ext cx="2982912" cy="1135849"/>
          </a:xfrm>
        </p:spPr>
        <p:txBody>
          <a:bodyPr/>
          <a:lstStyle/>
          <a:p>
            <a:r>
              <a:rPr lang="en-GB" sz="1800" dirty="0"/>
              <a:t>Paul Rocke</a:t>
            </a:r>
            <a:endParaRPr lang="en-GB" dirty="0"/>
          </a:p>
          <a:p>
            <a:r>
              <a:rPr lang="en-GB" dirty="0"/>
              <a:t>Code Manager</a:t>
            </a:r>
          </a:p>
          <a:p>
            <a:r>
              <a:rPr lang="en-GB" dirty="0"/>
              <a:t>Head of Communications</a:t>
            </a:r>
          </a:p>
        </p:txBody>
      </p:sp>
      <p:sp>
        <p:nvSpPr>
          <p:cNvPr id="6" name="Text Placeholder 5">
            <a:extLst>
              <a:ext uri="{FF2B5EF4-FFF2-40B4-BE49-F238E27FC236}">
                <a16:creationId xmlns:a16="http://schemas.microsoft.com/office/drawing/2014/main" id="{33F731BB-958D-F336-3C08-3C00B6345C64}"/>
              </a:ext>
            </a:extLst>
          </p:cNvPr>
          <p:cNvSpPr>
            <a:spLocks noGrp="1"/>
          </p:cNvSpPr>
          <p:nvPr>
            <p:ph type="body" sz="quarter" idx="14"/>
          </p:nvPr>
        </p:nvSpPr>
        <p:spPr>
          <a:xfrm>
            <a:off x="6290432" y="4440282"/>
            <a:ext cx="2982913" cy="1135107"/>
          </a:xfrm>
        </p:spPr>
        <p:txBody>
          <a:bodyPr/>
          <a:lstStyle/>
          <a:p>
            <a:r>
              <a:rPr lang="en-GB" sz="1800" dirty="0"/>
              <a:t>Fiona Murray</a:t>
            </a:r>
            <a:endParaRPr lang="en-GB" dirty="0"/>
          </a:p>
          <a:p>
            <a:r>
              <a:rPr lang="en-GB" dirty="0"/>
              <a:t>Code Manager</a:t>
            </a:r>
          </a:p>
          <a:p>
            <a:r>
              <a:rPr lang="en-GB" dirty="0"/>
              <a:t>REC Release Manager</a:t>
            </a:r>
          </a:p>
        </p:txBody>
      </p:sp>
    </p:spTree>
    <p:extLst>
      <p:ext uri="{BB962C8B-B14F-4D97-AF65-F5344CB8AC3E}">
        <p14:creationId xmlns:p14="http://schemas.microsoft.com/office/powerpoint/2010/main" val="684095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dirty="0"/>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dirty="0"/>
              <a:t>Feel free to leave your cameras on or switch them off</a:t>
            </a:r>
          </a:p>
          <a:p>
            <a:r>
              <a:rPr lang="en-GB" dirty="0"/>
              <a:t>Please mute your microphone unless asking a question</a:t>
            </a:r>
          </a:p>
          <a:p>
            <a:r>
              <a:rPr lang="en-GB" dirty="0"/>
              <a:t>This session will be recorded and shared afterwards</a:t>
            </a:r>
          </a:p>
          <a:p>
            <a:r>
              <a:rPr lang="en-GB" dirty="0"/>
              <a:t>Opportunities for Q&amp;A – feel free to raise your hand on Teams</a:t>
            </a:r>
          </a:p>
          <a:p>
            <a:endParaRPr lang="en-GB" dirty="0"/>
          </a:p>
        </p:txBody>
      </p:sp>
    </p:spTree>
    <p:extLst>
      <p:ext uri="{BB962C8B-B14F-4D97-AF65-F5344CB8AC3E}">
        <p14:creationId xmlns:p14="http://schemas.microsoft.com/office/powerpoint/2010/main" val="387981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dirty="0"/>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897761484"/>
              </p:ext>
            </p:extLst>
          </p:nvPr>
        </p:nvGraphicFramePr>
        <p:xfrm>
          <a:off x="838200" y="2084388"/>
          <a:ext cx="10005291" cy="2225040"/>
        </p:xfrm>
        <a:graphic>
          <a:graphicData uri="http://schemas.openxmlformats.org/drawingml/2006/table">
            <a:tbl>
              <a:tblPr firstRow="1" bandRow="1">
                <a:tableStyleId>{F5AB1C69-6EDB-4FF4-983F-18BD219EF322}</a:tableStyleId>
              </a:tblPr>
              <a:tblGrid>
                <a:gridCol w="7314488">
                  <a:extLst>
                    <a:ext uri="{9D8B030D-6E8A-4147-A177-3AD203B41FA5}">
                      <a16:colId xmlns:a16="http://schemas.microsoft.com/office/drawing/2014/main" val="2119900406"/>
                    </a:ext>
                  </a:extLst>
                </a:gridCol>
                <a:gridCol w="2690803">
                  <a:extLst>
                    <a:ext uri="{9D8B030D-6E8A-4147-A177-3AD203B41FA5}">
                      <a16:colId xmlns:a16="http://schemas.microsoft.com/office/drawing/2014/main" val="1893307877"/>
                    </a:ext>
                  </a:extLst>
                </a:gridCol>
              </a:tblGrid>
              <a:tr h="370840">
                <a:tc>
                  <a:txBody>
                    <a:bodyPr/>
                    <a:lstStyle/>
                    <a:p>
                      <a:r>
                        <a:rPr lang="en-GB" sz="1600" cap="all" spc="300" baseline="0" dirty="0">
                          <a:latin typeface="Roboto" panose="02000000000000000000" pitchFamily="2" charset="0"/>
                          <a:ea typeface="Roboto" panose="02000000000000000000" pitchFamily="2" charset="0"/>
                        </a:rPr>
                        <a:t>Agenda Item</a:t>
                      </a:r>
                    </a:p>
                  </a:txBody>
                  <a:tcPr anchor="ctr"/>
                </a:tc>
                <a:tc>
                  <a:txBody>
                    <a:bodyPr/>
                    <a:lstStyle/>
                    <a:p>
                      <a:pPr algn="ctr"/>
                      <a:r>
                        <a:rPr lang="en-GB" sz="1600" cap="all" spc="300" baseline="0" dirty="0">
                          <a:latin typeface="Roboto" panose="02000000000000000000" pitchFamily="2" charset="0"/>
                          <a:ea typeface="Roboto" panose="02000000000000000000" pitchFamily="2" charset="0"/>
                        </a:rPr>
                        <a:t>Presenter</a:t>
                      </a:r>
                    </a:p>
                  </a:txBody>
                  <a:tcPr anchor="ctr"/>
                </a:tc>
                <a:extLst>
                  <a:ext uri="{0D108BD9-81ED-4DB2-BD59-A6C34878D82A}">
                    <a16:rowId xmlns:a16="http://schemas.microsoft.com/office/drawing/2014/main" val="677238016"/>
                  </a:ext>
                </a:extLst>
              </a:tr>
              <a:tr h="370840">
                <a:tc>
                  <a:txBody>
                    <a:bodyPr/>
                    <a:lstStyle/>
                    <a:p>
                      <a:r>
                        <a:rPr lang="en-GB" sz="1400" kern="1200" dirty="0">
                          <a:solidFill>
                            <a:schemeClr val="dk1"/>
                          </a:solidFill>
                          <a:latin typeface="Roboto" panose="02000000000000000000" pitchFamily="2" charset="0"/>
                          <a:ea typeface="Roboto" panose="02000000000000000000" pitchFamily="2" charset="0"/>
                          <a:cs typeface="+mn-cs"/>
                        </a:rPr>
                        <a:t>Introduction</a:t>
                      </a:r>
                    </a:p>
                  </a:txBody>
                  <a:tcPr anchor="ctr"/>
                </a:tc>
                <a:tc>
                  <a:txBody>
                    <a:bodyPr/>
                    <a:lstStyle/>
                    <a:p>
                      <a:pPr algn="ctr"/>
                      <a:r>
                        <a:rPr lang="en-GB" sz="1400" kern="1200" dirty="0">
                          <a:solidFill>
                            <a:schemeClr val="dk1"/>
                          </a:solidFill>
                          <a:latin typeface="Roboto" panose="02000000000000000000" pitchFamily="2" charset="0"/>
                          <a:ea typeface="Roboto" panose="02000000000000000000" pitchFamily="2" charset="0"/>
                          <a:cs typeface="+mn-cs"/>
                        </a:rPr>
                        <a:t>Paul Rocke</a:t>
                      </a:r>
                    </a:p>
                  </a:txBody>
                  <a:tcPr anchor="ctr"/>
                </a:tc>
                <a:extLst>
                  <a:ext uri="{0D108BD9-81ED-4DB2-BD59-A6C34878D82A}">
                    <a16:rowId xmlns:a16="http://schemas.microsoft.com/office/drawing/2014/main" val="2099812599"/>
                  </a:ext>
                </a:extLst>
              </a:tr>
              <a:tr h="370840">
                <a:tc>
                  <a:txBody>
                    <a:bodyPr/>
                    <a:lstStyle/>
                    <a:p>
                      <a:r>
                        <a:rPr lang="en-GB" sz="1400" kern="1200" dirty="0">
                          <a:solidFill>
                            <a:schemeClr val="dk1"/>
                          </a:solidFill>
                          <a:latin typeface="Roboto" panose="02000000000000000000" pitchFamily="2" charset="0"/>
                          <a:ea typeface="Roboto" panose="02000000000000000000" pitchFamily="2" charset="0"/>
                          <a:cs typeface="+mn-cs"/>
                        </a:rPr>
                        <a:t>R0008 – Consequential New and Amended Market Messages for BSC Modification P375</a:t>
                      </a:r>
                    </a:p>
                  </a:txBody>
                  <a:tcPr anchor="ctr"/>
                </a:tc>
                <a:tc>
                  <a:txBody>
                    <a:bodyPr/>
                    <a:lstStyle/>
                    <a:p>
                      <a:pPr algn="ctr"/>
                      <a:r>
                        <a:rPr lang="en-GB" sz="1400" kern="1200" dirty="0">
                          <a:solidFill>
                            <a:schemeClr val="dk1"/>
                          </a:solidFill>
                          <a:latin typeface="Roboto" panose="02000000000000000000" pitchFamily="2" charset="0"/>
                          <a:ea typeface="Roboto" panose="02000000000000000000" pitchFamily="2" charset="0"/>
                          <a:cs typeface="+mn-cs"/>
                        </a:rPr>
                        <a:t>Fiona Murray</a:t>
                      </a:r>
                    </a:p>
                  </a:txBody>
                  <a:tcPr anchor="ctr"/>
                </a:tc>
                <a:extLst>
                  <a:ext uri="{0D108BD9-81ED-4DB2-BD59-A6C34878D82A}">
                    <a16:rowId xmlns:a16="http://schemas.microsoft.com/office/drawing/2014/main" val="2904727937"/>
                  </a:ext>
                </a:extLst>
              </a:tr>
              <a:tr h="370840">
                <a:tc>
                  <a:txBody>
                    <a:bodyPr/>
                    <a:lstStyle/>
                    <a:p>
                      <a:r>
                        <a:rPr lang="en-GB" sz="1400" kern="1200" dirty="0">
                          <a:solidFill>
                            <a:schemeClr val="dk1"/>
                          </a:solidFill>
                          <a:latin typeface="Roboto" panose="02000000000000000000" pitchFamily="2" charset="0"/>
                          <a:ea typeface="Roboto" panose="02000000000000000000" pitchFamily="2" charset="0"/>
                          <a:cs typeface="+mn-cs"/>
                        </a:rPr>
                        <a:t>R0014 – Cable Colour Identification</a:t>
                      </a:r>
                    </a:p>
                  </a:txBody>
                  <a:tcPr anchor="ctr"/>
                </a:tc>
                <a:tc>
                  <a:txBody>
                    <a:bodyPr/>
                    <a:lstStyle/>
                    <a:p>
                      <a:pPr algn="ctr"/>
                      <a:r>
                        <a:rPr lang="en-GB" sz="1400" kern="1200" dirty="0">
                          <a:solidFill>
                            <a:schemeClr val="dk1"/>
                          </a:solidFill>
                          <a:latin typeface="Roboto" panose="02000000000000000000" pitchFamily="2" charset="0"/>
                          <a:ea typeface="Roboto" panose="02000000000000000000" pitchFamily="2" charset="0"/>
                          <a:cs typeface="+mn-cs"/>
                        </a:rPr>
                        <a:t>Fiona Murray</a:t>
                      </a:r>
                    </a:p>
                  </a:txBody>
                  <a:tcPr anchor="ctr"/>
                </a:tc>
                <a:extLst>
                  <a:ext uri="{0D108BD9-81ED-4DB2-BD59-A6C34878D82A}">
                    <a16:rowId xmlns:a16="http://schemas.microsoft.com/office/drawing/2014/main" val="855070940"/>
                  </a:ext>
                </a:extLst>
              </a:tr>
              <a:tr h="370840">
                <a:tc>
                  <a:txBody>
                    <a:bodyPr/>
                    <a:lstStyle/>
                    <a:p>
                      <a:r>
                        <a:rPr lang="en-GB" sz="1400" kern="1200" dirty="0">
                          <a:solidFill>
                            <a:schemeClr val="dk1"/>
                          </a:solidFill>
                          <a:latin typeface="Roboto" panose="02000000000000000000" pitchFamily="2" charset="0"/>
                          <a:ea typeface="Roboto" panose="02000000000000000000" pitchFamily="2" charset="0"/>
                          <a:cs typeface="+mn-cs"/>
                        </a:rPr>
                        <a:t>R0019 – Consequential REC Changes for BSC CP1532</a:t>
                      </a:r>
                    </a:p>
                  </a:txBody>
                  <a:tcPr anchor="ctr"/>
                </a:tc>
                <a:tc>
                  <a:txBody>
                    <a:bodyPr/>
                    <a:lstStyle/>
                    <a:p>
                      <a:pPr algn="ctr"/>
                      <a:r>
                        <a:rPr lang="en-GB" sz="1400" kern="1200" dirty="0">
                          <a:solidFill>
                            <a:schemeClr val="dk1"/>
                          </a:solidFill>
                          <a:latin typeface="Roboto" panose="02000000000000000000" pitchFamily="2" charset="0"/>
                          <a:ea typeface="Roboto" panose="02000000000000000000" pitchFamily="2" charset="0"/>
                          <a:cs typeface="+mn-cs"/>
                        </a:rPr>
                        <a:t>Fiona Murray</a:t>
                      </a:r>
                    </a:p>
                  </a:txBody>
                  <a:tcPr anchor="ctr"/>
                </a:tc>
                <a:extLst>
                  <a:ext uri="{0D108BD9-81ED-4DB2-BD59-A6C34878D82A}">
                    <a16:rowId xmlns:a16="http://schemas.microsoft.com/office/drawing/2014/main" val="2276711481"/>
                  </a:ext>
                </a:extLst>
              </a:tr>
              <a:tr h="370840">
                <a:tc>
                  <a:txBody>
                    <a:bodyPr/>
                    <a:lstStyle/>
                    <a:p>
                      <a:r>
                        <a:rPr lang="en-GB" sz="1400" kern="1200" dirty="0">
                          <a:solidFill>
                            <a:schemeClr val="dk1"/>
                          </a:solidFill>
                          <a:latin typeface="Roboto" panose="02000000000000000000" pitchFamily="2" charset="0"/>
                          <a:ea typeface="Roboto" panose="02000000000000000000" pitchFamily="2" charset="0"/>
                          <a:cs typeface="+mn-cs"/>
                        </a:rPr>
                        <a:t>Questions</a:t>
                      </a:r>
                    </a:p>
                  </a:txBody>
                  <a:tcPr anchor="ctr"/>
                </a:tc>
                <a:tc>
                  <a:txBody>
                    <a:bodyPr/>
                    <a:lstStyle/>
                    <a:p>
                      <a:pPr algn="ctr"/>
                      <a:r>
                        <a:rPr lang="en-GB" sz="1400" kern="1200" dirty="0">
                          <a:solidFill>
                            <a:schemeClr val="dk1"/>
                          </a:solidFill>
                          <a:latin typeface="Roboto" panose="02000000000000000000" pitchFamily="2" charset="0"/>
                          <a:ea typeface="Roboto" panose="02000000000000000000" pitchFamily="2" charset="0"/>
                          <a:cs typeface="+mn-cs"/>
                        </a:rPr>
                        <a:t>Paul Rocke</a:t>
                      </a:r>
                    </a:p>
                  </a:txBody>
                  <a:tcPr anchor="ctr"/>
                </a:tc>
                <a:extLst>
                  <a:ext uri="{0D108BD9-81ED-4DB2-BD59-A6C34878D82A}">
                    <a16:rowId xmlns:a16="http://schemas.microsoft.com/office/drawing/2014/main" val="747612257"/>
                  </a:ext>
                </a:extLst>
              </a:tr>
            </a:tbl>
          </a:graphicData>
        </a:graphic>
      </p:graphicFrame>
    </p:spTree>
    <p:extLst>
      <p:ext uri="{BB962C8B-B14F-4D97-AF65-F5344CB8AC3E}">
        <p14:creationId xmlns:p14="http://schemas.microsoft.com/office/powerpoint/2010/main" val="1116783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noAutofit/>
          </a:bodyPr>
          <a:lstStyle/>
          <a:p>
            <a:r>
              <a:rPr lang="en-GB" sz="2400" dirty="0"/>
              <a:t>R0008</a:t>
            </a:r>
            <a:br>
              <a:rPr lang="en-GB" sz="2400" dirty="0"/>
            </a:br>
            <a:br>
              <a:rPr lang="en-GB" sz="2400" dirty="0"/>
            </a:br>
            <a:r>
              <a:rPr lang="en-GB" sz="2400" dirty="0"/>
              <a:t>Consequential new and amended market messages for BSC modification p375</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Fiona Murray</a:t>
            </a:r>
          </a:p>
        </p:txBody>
      </p:sp>
    </p:spTree>
    <p:extLst>
      <p:ext uri="{BB962C8B-B14F-4D97-AF65-F5344CB8AC3E}">
        <p14:creationId xmlns:p14="http://schemas.microsoft.com/office/powerpoint/2010/main" val="401394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t>R0008 – consequential new and amended market messages foe BSC modification p375</a:t>
            </a:r>
          </a:p>
        </p:txBody>
      </p:sp>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838201" y="1341438"/>
            <a:ext cx="11020424" cy="4460875"/>
          </a:xfrm>
        </p:spPr>
        <p:txBody>
          <a:bodyPr/>
          <a:lstStyle/>
          <a:p>
            <a:pPr marL="0" indent="0">
              <a:buNone/>
            </a:pPr>
            <a:r>
              <a:rPr lang="en-GB" sz="1400" dirty="0"/>
              <a:t>This Change Proposal is a subsequent change to the BSC Modification P375.</a:t>
            </a:r>
          </a:p>
          <a:p>
            <a:pPr marL="0" indent="0">
              <a:buNone/>
            </a:pPr>
            <a:endParaRPr lang="en-GB" sz="1400" dirty="0"/>
          </a:p>
          <a:p>
            <a:pPr marL="0" indent="0">
              <a:buNone/>
            </a:pPr>
            <a:r>
              <a:rPr lang="en-GB" sz="1400" dirty="0"/>
              <a:t>The purpose of Modification P375 is to make the Settlement of Balancing Services for TERRE or the Balancing Mechanism (BM) more accurate. This will be achieved by using metering equipment behind the Boundary Meter Point. To learn more about the BSC change please contact </a:t>
            </a:r>
            <a:r>
              <a:rPr lang="en-GB" sz="1400" dirty="0">
                <a:hlinkClick r:id="rId2"/>
              </a:rPr>
              <a:t>bsc.change@elexon.co.uk</a:t>
            </a:r>
            <a:r>
              <a:rPr lang="en-GB" sz="1400" dirty="0"/>
              <a:t>.</a:t>
            </a:r>
          </a:p>
          <a:p>
            <a:pPr marL="0" indent="0">
              <a:buNone/>
            </a:pPr>
            <a:br>
              <a:rPr lang="en-GB" sz="1400" dirty="0"/>
            </a:br>
            <a:r>
              <a:rPr lang="en-GB" sz="1400" dirty="0"/>
              <a:t>R0008 will implement an amendment to one Data Item and six Market Messages.</a:t>
            </a:r>
          </a:p>
          <a:p>
            <a:pPr marL="0" indent="0">
              <a:buNone/>
            </a:pPr>
            <a:endParaRPr lang="en-GB" dirty="0"/>
          </a:p>
          <a:p>
            <a:pPr marL="0" indent="0">
              <a:buNone/>
            </a:pPr>
            <a:endParaRPr lang="en-GB" dirty="0"/>
          </a:p>
        </p:txBody>
      </p:sp>
      <p:graphicFrame>
        <p:nvGraphicFramePr>
          <p:cNvPr id="5" name="Table 7">
            <a:extLst>
              <a:ext uri="{FF2B5EF4-FFF2-40B4-BE49-F238E27FC236}">
                <a16:creationId xmlns:a16="http://schemas.microsoft.com/office/drawing/2014/main" id="{00BFD6CF-A910-393D-C464-95F9AEE8F6DB}"/>
              </a:ext>
            </a:extLst>
          </p:cNvPr>
          <p:cNvGraphicFramePr>
            <a:graphicFrameLocks/>
          </p:cNvGraphicFramePr>
          <p:nvPr>
            <p:extLst>
              <p:ext uri="{D42A27DB-BD31-4B8C-83A1-F6EECF244321}">
                <p14:modId xmlns:p14="http://schemas.microsoft.com/office/powerpoint/2010/main" val="3018872659"/>
              </p:ext>
            </p:extLst>
          </p:nvPr>
        </p:nvGraphicFramePr>
        <p:xfrm>
          <a:off x="838200" y="3232440"/>
          <a:ext cx="10772774" cy="3449320"/>
        </p:xfrm>
        <a:graphic>
          <a:graphicData uri="http://schemas.openxmlformats.org/drawingml/2006/table">
            <a:tbl>
              <a:tblPr firstRow="1" bandRow="1">
                <a:tableStyleId>{F5AB1C69-6EDB-4FF4-983F-18BD219EF322}</a:tableStyleId>
              </a:tblPr>
              <a:tblGrid>
                <a:gridCol w="1722432">
                  <a:extLst>
                    <a:ext uri="{9D8B030D-6E8A-4147-A177-3AD203B41FA5}">
                      <a16:colId xmlns:a16="http://schemas.microsoft.com/office/drawing/2014/main" val="1893307877"/>
                    </a:ext>
                  </a:extLst>
                </a:gridCol>
                <a:gridCol w="1883514">
                  <a:extLst>
                    <a:ext uri="{9D8B030D-6E8A-4147-A177-3AD203B41FA5}">
                      <a16:colId xmlns:a16="http://schemas.microsoft.com/office/drawing/2014/main" val="4076667337"/>
                    </a:ext>
                  </a:extLst>
                </a:gridCol>
                <a:gridCol w="7166828">
                  <a:extLst>
                    <a:ext uri="{9D8B030D-6E8A-4147-A177-3AD203B41FA5}">
                      <a16:colId xmlns:a16="http://schemas.microsoft.com/office/drawing/2014/main" val="1776207869"/>
                    </a:ext>
                  </a:extLst>
                </a:gridCol>
              </a:tblGrid>
              <a:tr h="370840">
                <a:tc>
                  <a:txBody>
                    <a:bodyPr/>
                    <a:lstStyle/>
                    <a:p>
                      <a:pPr algn="ctr"/>
                      <a:r>
                        <a:rPr lang="en-GB" sz="1100" cap="all" spc="300" baseline="0" dirty="0">
                          <a:latin typeface="Roboto" panose="02000000000000000000" pitchFamily="2" charset="0"/>
                          <a:ea typeface="Roboto" panose="02000000000000000000" pitchFamily="2" charset="0"/>
                        </a:rPr>
                        <a:t>Data item number</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Legacy DTC reference</a:t>
                      </a:r>
                    </a:p>
                  </a:txBody>
                  <a:tcPr anchor="ctr"/>
                </a:tc>
                <a:tc>
                  <a:txBody>
                    <a:bodyPr/>
                    <a:lstStyle/>
                    <a:p>
                      <a:pPr algn="ctr"/>
                      <a:r>
                        <a:rPr lang="en-GB" sz="1100" cap="all" spc="300" baseline="0" dirty="0">
                          <a:latin typeface="Roboto" panose="02000000000000000000" pitchFamily="2" charset="0"/>
                          <a:ea typeface="Roboto" panose="02000000000000000000" pitchFamily="2" charset="0"/>
                        </a:rPr>
                        <a:t>Data item name</a:t>
                      </a:r>
                    </a:p>
                  </a:txBody>
                  <a:tcPr anchor="ctr"/>
                </a:tc>
                <a:extLst>
                  <a:ext uri="{0D108BD9-81ED-4DB2-BD59-A6C34878D82A}">
                    <a16:rowId xmlns:a16="http://schemas.microsoft.com/office/drawing/2014/main" val="677238016"/>
                  </a:ext>
                </a:extLst>
              </a:tr>
              <a:tr h="37084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DI50003</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J0003</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MPAN Core</a:t>
                      </a:r>
                    </a:p>
                  </a:txBody>
                  <a:tcPr anchor="ctr"/>
                </a:tc>
                <a:extLst>
                  <a:ext uri="{0D108BD9-81ED-4DB2-BD59-A6C34878D82A}">
                    <a16:rowId xmlns:a16="http://schemas.microsoft.com/office/drawing/2014/main" val="2099812599"/>
                  </a:ext>
                </a:extLst>
              </a:tr>
              <a:tr h="370840">
                <a:tc>
                  <a:txBody>
                    <a:bodyPr/>
                    <a:lstStyle/>
                    <a:p>
                      <a:pPr marL="0" algn="ctr" defTabSz="914400" rtl="0" eaLnBrk="1" latinLnBrk="0" hangingPunct="1"/>
                      <a:r>
                        <a:rPr lang="en-GB" sz="1100" b="1" kern="1200" cap="all" spc="300" baseline="0" dirty="0">
                          <a:solidFill>
                            <a:schemeClr val="lt1"/>
                          </a:solidFill>
                          <a:latin typeface="Roboto" panose="02000000000000000000" pitchFamily="2" charset="0"/>
                          <a:ea typeface="Roboto" panose="02000000000000000000" pitchFamily="2" charset="0"/>
                          <a:cs typeface="+mn-cs"/>
                        </a:rPr>
                        <a:t>Market message id</a:t>
                      </a:r>
                    </a:p>
                  </a:txBody>
                  <a:tcPr anchor="ctr">
                    <a:solidFill>
                      <a:srgbClr val="70ADA3"/>
                    </a:solidFill>
                  </a:tcPr>
                </a:tc>
                <a:tc>
                  <a:txBody>
                    <a:bodyPr/>
                    <a:lstStyle/>
                    <a:p>
                      <a:pPr marL="0" algn="ctr" defTabSz="914400" rtl="0" eaLnBrk="1" latinLnBrk="0" hangingPunct="1"/>
                      <a:r>
                        <a:rPr lang="en-GB" sz="1100" b="1" kern="1200" cap="all" spc="300" baseline="0" dirty="0">
                          <a:solidFill>
                            <a:schemeClr val="lt1"/>
                          </a:solidFill>
                          <a:latin typeface="Roboto" panose="02000000000000000000" pitchFamily="2" charset="0"/>
                          <a:ea typeface="Roboto" panose="02000000000000000000" pitchFamily="2" charset="0"/>
                          <a:cs typeface="+mn-cs"/>
                        </a:rPr>
                        <a:t>Legacy DTC code</a:t>
                      </a:r>
                    </a:p>
                  </a:txBody>
                  <a:tcPr anchor="ctr">
                    <a:solidFill>
                      <a:srgbClr val="70ADA3"/>
                    </a:solidFill>
                  </a:tcPr>
                </a:tc>
                <a:tc>
                  <a:txBody>
                    <a:bodyPr/>
                    <a:lstStyle/>
                    <a:p>
                      <a:pPr marL="0" algn="ctr" defTabSz="914400" rtl="0" eaLnBrk="1" latinLnBrk="0" hangingPunct="1"/>
                      <a:r>
                        <a:rPr lang="en-GB" sz="1100" b="1" kern="1200" cap="all" spc="300" baseline="0" dirty="0">
                          <a:solidFill>
                            <a:schemeClr val="lt1"/>
                          </a:solidFill>
                          <a:latin typeface="Roboto" panose="02000000000000000000" pitchFamily="2" charset="0"/>
                          <a:ea typeface="Roboto" panose="02000000000000000000" pitchFamily="2" charset="0"/>
                          <a:cs typeface="+mn-cs"/>
                        </a:rPr>
                        <a:t>Market Message Name</a:t>
                      </a:r>
                    </a:p>
                  </a:txBody>
                  <a:tcPr anchor="ctr">
                    <a:solidFill>
                      <a:srgbClr val="70ADA3"/>
                    </a:solidFill>
                  </a:tcPr>
                </a:tc>
                <a:extLst>
                  <a:ext uri="{0D108BD9-81ED-4DB2-BD59-A6C34878D82A}">
                    <a16:rowId xmlns:a16="http://schemas.microsoft.com/office/drawing/2014/main" val="2904727937"/>
                  </a:ext>
                </a:extLst>
              </a:tr>
              <a:tr h="37084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MM00021</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D0143</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Request to change energisation status</a:t>
                      </a:r>
                    </a:p>
                  </a:txBody>
                  <a:tcPr anchor="ctr"/>
                </a:tc>
                <a:extLst>
                  <a:ext uri="{0D108BD9-81ED-4DB2-BD59-A6C34878D82A}">
                    <a16:rowId xmlns:a16="http://schemas.microsoft.com/office/drawing/2014/main" val="855070940"/>
                  </a:ext>
                </a:extLst>
              </a:tr>
              <a:tr h="37084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MM00036</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D0139</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Confirmation or Rejection of Energisation Status Change </a:t>
                      </a:r>
                    </a:p>
                  </a:txBody>
                  <a:tcPr anchor="ctr"/>
                </a:tc>
                <a:extLst>
                  <a:ext uri="{0D108BD9-81ED-4DB2-BD59-A6C34878D82A}">
                    <a16:rowId xmlns:a16="http://schemas.microsoft.com/office/drawing/2014/main" val="2276711481"/>
                  </a:ext>
                </a:extLst>
              </a:tr>
              <a:tr h="37084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MM00042</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D0142</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Request for Installation or Change to a Metering System Functionality or the Removal of All Meters</a:t>
                      </a:r>
                    </a:p>
                  </a:txBody>
                  <a:tcPr anchor="ctr"/>
                </a:tc>
                <a:extLst>
                  <a:ext uri="{0D108BD9-81ED-4DB2-BD59-A6C34878D82A}">
                    <a16:rowId xmlns:a16="http://schemas.microsoft.com/office/drawing/2014/main" val="747612257"/>
                  </a:ext>
                </a:extLst>
              </a:tr>
              <a:tr h="37084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MM00121</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D0221</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Notification of Failure to Install or Energise Metering System</a:t>
                      </a:r>
                    </a:p>
                  </a:txBody>
                  <a:tcPr anchor="ctr"/>
                </a:tc>
                <a:extLst>
                  <a:ext uri="{0D108BD9-81ED-4DB2-BD59-A6C34878D82A}">
                    <a16:rowId xmlns:a16="http://schemas.microsoft.com/office/drawing/2014/main" val="2638773150"/>
                  </a:ext>
                </a:extLst>
              </a:tr>
              <a:tr h="37084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MM00156</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D0268</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Half Hourly Meter Technical Details</a:t>
                      </a:r>
                    </a:p>
                  </a:txBody>
                  <a:tcPr anchor="ctr"/>
                </a:tc>
                <a:extLst>
                  <a:ext uri="{0D108BD9-81ED-4DB2-BD59-A6C34878D82A}">
                    <a16:rowId xmlns:a16="http://schemas.microsoft.com/office/drawing/2014/main" val="3136061094"/>
                  </a:ext>
                </a:extLst>
              </a:tr>
              <a:tr h="370840">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MM00236</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D0302</a:t>
                      </a:r>
                    </a:p>
                  </a:txBody>
                  <a:tcPr anchor="ctr"/>
                </a:tc>
                <a:tc>
                  <a:txBody>
                    <a:bodyPr/>
                    <a:lstStyle/>
                    <a:p>
                      <a:pPr algn="ctr"/>
                      <a:r>
                        <a:rPr lang="en-GB" sz="1100" kern="1200" dirty="0">
                          <a:solidFill>
                            <a:schemeClr val="dk1"/>
                          </a:solidFill>
                          <a:latin typeface="Roboto" panose="02000000000000000000" pitchFamily="2" charset="0"/>
                          <a:ea typeface="Roboto" panose="02000000000000000000" pitchFamily="2" charset="0"/>
                          <a:cs typeface="+mn-cs"/>
                        </a:rPr>
                        <a:t>Notification of Customer Details</a:t>
                      </a:r>
                    </a:p>
                  </a:txBody>
                  <a:tcPr anchor="ctr"/>
                </a:tc>
                <a:extLst>
                  <a:ext uri="{0D108BD9-81ED-4DB2-BD59-A6C34878D82A}">
                    <a16:rowId xmlns:a16="http://schemas.microsoft.com/office/drawing/2014/main" val="1081250027"/>
                  </a:ext>
                </a:extLst>
              </a:tr>
            </a:tbl>
          </a:graphicData>
        </a:graphic>
      </p:graphicFrame>
    </p:spTree>
    <p:extLst>
      <p:ext uri="{BB962C8B-B14F-4D97-AF65-F5344CB8AC3E}">
        <p14:creationId xmlns:p14="http://schemas.microsoft.com/office/powerpoint/2010/main" val="3033858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fontScale="90000"/>
          </a:bodyPr>
          <a:lstStyle/>
          <a:p>
            <a:r>
              <a:rPr lang="en-GB" dirty="0"/>
              <a:t>R0008 – consequential new and amended market messages foe BSC modification p375</a:t>
            </a:r>
          </a:p>
        </p:txBody>
      </p:sp>
      <p:sp>
        <p:nvSpPr>
          <p:cNvPr id="6" name="Text Placeholder 7">
            <a:extLst>
              <a:ext uri="{FF2B5EF4-FFF2-40B4-BE49-F238E27FC236}">
                <a16:creationId xmlns:a16="http://schemas.microsoft.com/office/drawing/2014/main" id="{7B6CECF1-D693-6C21-1C13-A6BB5EFCC9C9}"/>
              </a:ext>
            </a:extLst>
          </p:cNvPr>
          <p:cNvSpPr txBox="1">
            <a:spLocks/>
          </p:cNvSpPr>
          <p:nvPr/>
        </p:nvSpPr>
        <p:spPr>
          <a:xfrm>
            <a:off x="585788" y="1657640"/>
            <a:ext cx="11020424" cy="4460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dirty="0"/>
              <a:t>The REC Products that require amendments to reflect this change are the:</a:t>
            </a:r>
          </a:p>
          <a:p>
            <a:pPr marL="0" indent="0">
              <a:buFont typeface="Arial" panose="020B0604020202020204" pitchFamily="34" charset="0"/>
              <a:buNone/>
            </a:pPr>
            <a:endParaRPr lang="en-GB" sz="1400" dirty="0"/>
          </a:p>
          <a:p>
            <a:pPr>
              <a:lnSpc>
                <a:spcPct val="150000"/>
              </a:lnSpc>
              <a:spcBef>
                <a:spcPts val="0"/>
              </a:spcBef>
            </a:pPr>
            <a:r>
              <a:rPr lang="en-GB" sz="1400" b="1" dirty="0"/>
              <a:t>Standards Definition Document;</a:t>
            </a:r>
          </a:p>
          <a:p>
            <a:pPr>
              <a:lnSpc>
                <a:spcPct val="150000"/>
              </a:lnSpc>
              <a:spcBef>
                <a:spcPts val="0"/>
              </a:spcBef>
            </a:pPr>
            <a:r>
              <a:rPr lang="en-GB" sz="1400" b="1" dirty="0"/>
              <a:t>Data Item Catalogue; and </a:t>
            </a:r>
          </a:p>
          <a:p>
            <a:pPr>
              <a:lnSpc>
                <a:spcPct val="150000"/>
              </a:lnSpc>
              <a:spcBef>
                <a:spcPts val="0"/>
              </a:spcBef>
            </a:pPr>
            <a:r>
              <a:rPr lang="en-GB" sz="1400" b="1" dirty="0"/>
              <a:t>Market Messages Catalogue.</a:t>
            </a:r>
          </a:p>
          <a:p>
            <a:pPr marL="0" indent="0">
              <a:lnSpc>
                <a:spcPct val="150000"/>
              </a:lnSpc>
              <a:spcBef>
                <a:spcPts val="0"/>
              </a:spcBef>
              <a:buNone/>
            </a:pPr>
            <a:endParaRPr lang="en-GB" sz="1400" dirty="0"/>
          </a:p>
          <a:p>
            <a:pPr marL="0" indent="0">
              <a:lnSpc>
                <a:spcPct val="150000"/>
              </a:lnSpc>
              <a:spcBef>
                <a:spcPts val="0"/>
              </a:spcBef>
              <a:buNone/>
            </a:pPr>
            <a:r>
              <a:rPr lang="en-GB" sz="1400" dirty="0"/>
              <a:t>All the above products are available to view in the EMAR Pre-Release stream. </a:t>
            </a:r>
          </a:p>
          <a:p>
            <a:pPr marL="0" indent="0">
              <a:lnSpc>
                <a:spcPct val="150000"/>
              </a:lnSpc>
              <a:spcBef>
                <a:spcPts val="0"/>
              </a:spcBef>
              <a:buNone/>
            </a:pPr>
            <a:endParaRPr lang="en-GB" sz="1400" dirty="0"/>
          </a:p>
          <a:p>
            <a:pPr marL="0" indent="0">
              <a:lnSpc>
                <a:spcPct val="150000"/>
              </a:lnSpc>
              <a:spcBef>
                <a:spcPts val="0"/>
              </a:spcBef>
              <a:buNone/>
            </a:pPr>
            <a:r>
              <a:rPr lang="en-GB" sz="1400" dirty="0"/>
              <a:t>At implementation the Standards Definition Document will be published on the REC Portal and the production version of the REC will be published in EMAR. </a:t>
            </a:r>
          </a:p>
          <a:p>
            <a:pPr marL="0" indent="0">
              <a:lnSpc>
                <a:spcPct val="150000"/>
              </a:lnSpc>
              <a:spcBef>
                <a:spcPts val="0"/>
              </a:spcBef>
              <a:buNone/>
            </a:pPr>
            <a:endParaRPr lang="en-GB" sz="1400" dirty="0"/>
          </a:p>
          <a:p>
            <a:pPr marL="0" indent="0">
              <a:lnSpc>
                <a:spcPct val="150000"/>
              </a:lnSpc>
              <a:spcBef>
                <a:spcPts val="0"/>
              </a:spcBef>
              <a:buNone/>
            </a:pPr>
            <a:r>
              <a:rPr lang="en-GB" sz="1400" dirty="0"/>
              <a:t>The Data Item and Market Messages Catalogue will also be available in the production version of the REC in EMAR.</a:t>
            </a:r>
          </a:p>
          <a:p>
            <a:pPr marL="0" indent="0">
              <a:lnSpc>
                <a:spcPct val="150000"/>
              </a:lnSpc>
              <a:spcBef>
                <a:spcPts val="0"/>
              </a:spcBef>
              <a:buNone/>
            </a:pPr>
            <a:endParaRPr lang="en-GB" sz="1400" dirty="0"/>
          </a:p>
          <a:p>
            <a:pPr marL="0" indent="0">
              <a:lnSpc>
                <a:spcPct val="150000"/>
              </a:lnSpc>
              <a:spcBef>
                <a:spcPts val="0"/>
              </a:spcBef>
              <a:buNone/>
            </a:pPr>
            <a:endParaRPr lang="en-GB" sz="1400" dirty="0"/>
          </a:p>
          <a:p>
            <a:pPr marL="0" indent="0">
              <a:lnSpc>
                <a:spcPct val="150000"/>
              </a:lnSpc>
              <a:spcBef>
                <a:spcPts val="0"/>
              </a:spcBef>
              <a:buNone/>
            </a:pPr>
            <a:endParaRPr lang="en-GB" sz="1400" dirty="0"/>
          </a:p>
        </p:txBody>
      </p:sp>
    </p:spTree>
    <p:extLst>
      <p:ext uri="{BB962C8B-B14F-4D97-AF65-F5344CB8AC3E}">
        <p14:creationId xmlns:p14="http://schemas.microsoft.com/office/powerpoint/2010/main" val="3690709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normAutofit/>
          </a:bodyPr>
          <a:lstStyle/>
          <a:p>
            <a:r>
              <a:rPr lang="en-GB" sz="2400" dirty="0"/>
              <a:t>R0014</a:t>
            </a:r>
            <a:br>
              <a:rPr lang="en-GB" sz="2400" dirty="0"/>
            </a:br>
            <a:br>
              <a:rPr lang="en-GB" sz="2400" dirty="0"/>
            </a:br>
            <a:r>
              <a:rPr lang="en-GB" sz="2400" dirty="0"/>
              <a:t>cable colour identification</a:t>
            </a: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dirty="0"/>
              <a:t>Fiona Murray</a:t>
            </a:r>
          </a:p>
        </p:txBody>
      </p:sp>
    </p:spTree>
    <p:extLst>
      <p:ext uri="{BB962C8B-B14F-4D97-AF65-F5344CB8AC3E}">
        <p14:creationId xmlns:p14="http://schemas.microsoft.com/office/powerpoint/2010/main" val="2386782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lstStyle/>
          <a:p>
            <a:r>
              <a:rPr lang="en-GB" dirty="0"/>
              <a:t>R0014 – colour cable identification</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838200" y="1827583"/>
            <a:ext cx="10108963" cy="4460875"/>
          </a:xfrm>
        </p:spPr>
        <p:txBody>
          <a:bodyPr>
            <a:normAutofit/>
          </a:bodyPr>
          <a:lstStyle/>
          <a:p>
            <a:pPr marL="0" indent="0">
              <a:buNone/>
            </a:pPr>
            <a:r>
              <a:rPr lang="en-GB" sz="1400" dirty="0"/>
              <a:t>The REC Electricity Meter Operation Code of Practice (</a:t>
            </a:r>
            <a:r>
              <a:rPr lang="en-GB" sz="1400" dirty="0" err="1"/>
              <a:t>MOCoP</a:t>
            </a:r>
            <a:r>
              <a:rPr lang="en-GB" sz="1400" dirty="0"/>
              <a:t>) sets out the obligations for the use of cables with a different outer sheath colour from the inner insulation.</a:t>
            </a:r>
          </a:p>
          <a:p>
            <a:pPr marL="0" indent="0">
              <a:buNone/>
            </a:pPr>
            <a:endParaRPr lang="en-GB" sz="1400" dirty="0"/>
          </a:p>
          <a:p>
            <a:pPr marL="0" indent="0">
              <a:buNone/>
            </a:pPr>
            <a:r>
              <a:rPr lang="en-GB" sz="1400" dirty="0"/>
              <a:t>However, during supply shortages it’s not always possible to obtain cables with the correct outer sheath colours.</a:t>
            </a:r>
          </a:p>
          <a:p>
            <a:pPr marL="0" indent="0">
              <a:buNone/>
            </a:pPr>
            <a:endParaRPr lang="en-GB" sz="1400" dirty="0"/>
          </a:p>
          <a:p>
            <a:pPr marL="0" indent="0">
              <a:buNone/>
            </a:pPr>
            <a:r>
              <a:rPr lang="en-GB" sz="1400" dirty="0"/>
              <a:t>This Change Proposal updates the MOCoP to include the labelling of cables when the outer sheath colour differs from the inner insulation. This is in accordance with the Institute of Engineering and Technology wiring regulations. </a:t>
            </a:r>
          </a:p>
          <a:p>
            <a:pPr marL="0" indent="0">
              <a:buNone/>
            </a:pPr>
            <a:endParaRPr lang="en-GB" sz="1400" dirty="0"/>
          </a:p>
          <a:p>
            <a:pPr marL="0" indent="0">
              <a:buNone/>
            </a:pPr>
            <a:r>
              <a:rPr lang="en-GB" sz="1400" dirty="0"/>
              <a:t>There is only one REC Product that requires an amendment to reflect this change: </a:t>
            </a:r>
          </a:p>
          <a:p>
            <a:pPr marL="0" indent="0">
              <a:buNone/>
            </a:pPr>
            <a:endParaRPr lang="en-GB" sz="1400" dirty="0"/>
          </a:p>
          <a:p>
            <a:r>
              <a:rPr lang="en-GB" sz="1400" b="1" dirty="0"/>
              <a:t>The Meter Operation Code of Practice (</a:t>
            </a:r>
            <a:r>
              <a:rPr lang="en-GB" sz="1400" b="1" dirty="0" err="1"/>
              <a:t>MOCoP</a:t>
            </a:r>
            <a:r>
              <a:rPr lang="en-GB" sz="1400" b="1" dirty="0"/>
              <a:t>)</a:t>
            </a:r>
          </a:p>
          <a:p>
            <a:pPr marL="0" indent="0">
              <a:buNone/>
            </a:pPr>
            <a:endParaRPr lang="en-GB" sz="1400" dirty="0"/>
          </a:p>
          <a:p>
            <a:pPr marL="0" indent="0">
              <a:buNone/>
            </a:pPr>
            <a:r>
              <a:rPr lang="en-GB" sz="1400" dirty="0"/>
              <a:t>This product is available to view now in the EMAR Pre-Release stream. At implementation it will be published on the REC Portal and in the production version of the REC in EMAR.</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23865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0 June 2022 REC Release (2.3.0) drop-in session" id="{526AC121-19A8-408C-9F67-75D444A2DAB9}" vid="{60ACBEC3-7D1B-4344-BFE6-E4D0A661CC5F}"/>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0 June 2022 REC Release (2.3.0) drop-in session" id="{526AC121-19A8-408C-9F67-75D444A2DAB9}" vid="{7E586E87-BB31-442E-A872-D15CCD0B2AC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5" ma:contentTypeDescription="Create a new document." ma:contentTypeScope="" ma:versionID="fb0678265f88b09758662b02307ca067">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b17f6d4b24d6f7b845e1a3d47d7e6e59"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Props1.xml><?xml version="1.0" encoding="utf-8"?>
<ds:datastoreItem xmlns:ds="http://schemas.openxmlformats.org/officeDocument/2006/customXml" ds:itemID="{3C993D73-4E78-4C56-8F35-02A810749C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3.xml><?xml version="1.0" encoding="utf-8"?>
<ds:datastoreItem xmlns:ds="http://schemas.openxmlformats.org/officeDocument/2006/customXml" ds:itemID="{227F3447-4B93-44BA-86EC-08F1999C5A12}">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http://schemas.openxmlformats.org/package/2006/metadata/core-properties"/>
    <ds:schemaRef ds:uri="de024e4b-d036-4f51-986c-3d99a20b12c7"/>
    <ds:schemaRef ds:uri="139b53c9-3cd2-425e-81f2-1386a99ad55c"/>
    <ds:schemaRef ds:uri="http://www.w3.org/XML/1998/namespace"/>
    <ds:schemaRef ds:uri="http://purl.org/dc/elements/1.1/"/>
    <ds:schemaRef ds:uri="33669984-af94-4b35-9f37-f4574e663bce"/>
    <ds:schemaRef ds:uri="d5e8df70-7ba7-462a-92bc-0eb2af61e599"/>
  </ds:schemaRefs>
</ds:datastoreItem>
</file>

<file path=docProps/app.xml><?xml version="1.0" encoding="utf-8"?>
<Properties xmlns="http://schemas.openxmlformats.org/officeDocument/2006/extended-properties" xmlns:vt="http://schemas.openxmlformats.org/officeDocument/2006/docPropsVTypes">
  <Template>30 June 2022 REC Release (2.3.0) drop-in session</Template>
  <TotalTime>0</TotalTime>
  <Words>1189</Words>
  <Application>Microsoft Office PowerPoint</Application>
  <PresentationFormat>Widescreen</PresentationFormat>
  <Paragraphs>222</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Roboto</vt:lpstr>
      <vt:lpstr>REC Light Event Theme</vt:lpstr>
      <vt:lpstr>REC Alternative Event Theme</vt:lpstr>
      <vt:lpstr>30 June 2022 Rec release (2.3.0) drop-in session</vt:lpstr>
      <vt:lpstr>Introducing Your presenters</vt:lpstr>
      <vt:lpstr>Housekeeping</vt:lpstr>
      <vt:lpstr>Agenda For today</vt:lpstr>
      <vt:lpstr>R0008  Consequential new and amended market messages for BSC modification p375</vt:lpstr>
      <vt:lpstr>R0008 – consequential new and amended market messages foe BSC modification p375</vt:lpstr>
      <vt:lpstr>R0008 – consequential new and amended market messages foe BSC modification p375</vt:lpstr>
      <vt:lpstr>R0014  cable colour identification</vt:lpstr>
      <vt:lpstr>R0014 – colour cable identification</vt:lpstr>
      <vt:lpstr>R0019  consequential rec changes for BSC cp1532</vt:lpstr>
      <vt:lpstr>R0019 – consequential rec changes for BSC cp1532</vt:lpstr>
      <vt:lpstr>R0019 – consequential rec changes for BSC cp1532</vt:lpstr>
      <vt:lpstr>R0019 – consequential rec changes for BSC cp1532</vt:lpstr>
      <vt:lpstr>Questions</vt:lpstr>
      <vt:lpstr>Thanks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 June 2022 Rec release (2.3.0) drop-in session</dc:title>
  <dc:creator>Paul Rocke</dc:creator>
  <cp:lastModifiedBy>Paul Rocke</cp:lastModifiedBy>
  <cp:revision>1</cp:revision>
  <dcterms:created xsi:type="dcterms:W3CDTF">2022-06-08T07:56:14Z</dcterms:created>
  <dcterms:modified xsi:type="dcterms:W3CDTF">2022-06-08T07:56:37Z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ies>
</file>