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Lst>
  <p:sldIdLst>
    <p:sldId id="257" r:id="rId6"/>
    <p:sldId id="258" r:id="rId7"/>
    <p:sldId id="268" r:id="rId8"/>
    <p:sldId id="303"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04" r:id="rId32"/>
    <p:sldId id="302" r:id="rId33"/>
    <p:sldId id="305" r:id="rId34"/>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B43C2C-40B2-599F-2EDB-F18D03FDA3B1}" name="Steve Brennan" initials="SB" userId="S::steve.brennan@gemserv.com::fa19aef5-5834-4c1c-9b0f-47cd6387ba3f" providerId="AD"/>
  <p188:author id="{39976D57-3819-439D-7535-EE52B70DEB2F}" name="Harriet Truss" initials="HT" userId="S::harriet.truss@gemserv.com::72d40984-8d05-4920-83aa-b550ee91c34c" providerId="AD"/>
  <p188:author id="{2550C9C1-E308-1D95-A6C9-839BBC27CC29}" name="Gemma Dixon" initials="GD" userId="S::gemma.dixon@gemserv.com::47bdee91-8e5f-4d57-b298-bffd8cdc1a7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A5082-D1BB-464E-9FD5-EFCD6176991F}" v="17" dt="2023-05-03T12:42:49.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lia Bray" userId="039ee3fd-3261-4a72-bb7e-f20728caceb7" providerId="ADAL" clId="{B94A5082-D1BB-464E-9FD5-EFCD6176991F}"/>
    <pc:docChg chg="undo custSel addSld delSld modSld sldOrd">
      <pc:chgData name="Amelia Bray" userId="039ee3fd-3261-4a72-bb7e-f20728caceb7" providerId="ADAL" clId="{B94A5082-D1BB-464E-9FD5-EFCD6176991F}" dt="2023-05-03T12:42:49.217" v="191"/>
      <pc:docMkLst>
        <pc:docMk/>
      </pc:docMkLst>
      <pc:sldChg chg="modSp mod">
        <pc:chgData name="Amelia Bray" userId="039ee3fd-3261-4a72-bb7e-f20728caceb7" providerId="ADAL" clId="{B94A5082-D1BB-464E-9FD5-EFCD6176991F}" dt="2023-05-03T09:01:02.592" v="142" actId="1076"/>
        <pc:sldMkLst>
          <pc:docMk/>
          <pc:sldMk cId="684095043" sldId="258"/>
        </pc:sldMkLst>
        <pc:spChg chg="mod">
          <ac:chgData name="Amelia Bray" userId="039ee3fd-3261-4a72-bb7e-f20728caceb7" providerId="ADAL" clId="{B94A5082-D1BB-464E-9FD5-EFCD6176991F}" dt="2023-05-03T08:26:26.773" v="23" actId="20577"/>
          <ac:spMkLst>
            <pc:docMk/>
            <pc:sldMk cId="684095043" sldId="258"/>
            <ac:spMk id="9" creationId="{11BFF2AD-7DCB-A282-C181-BEB8305B2CB1}"/>
          </ac:spMkLst>
        </pc:spChg>
        <pc:picChg chg="mod">
          <ac:chgData name="Amelia Bray" userId="039ee3fd-3261-4a72-bb7e-f20728caceb7" providerId="ADAL" clId="{B94A5082-D1BB-464E-9FD5-EFCD6176991F}" dt="2023-05-03T09:00:55.128" v="140" actId="14826"/>
          <ac:picMkLst>
            <pc:docMk/>
            <pc:sldMk cId="684095043" sldId="258"/>
            <ac:picMk id="7" creationId="{1A8357F0-F250-657B-65F2-45B8713A6D52}"/>
          </ac:picMkLst>
        </pc:picChg>
        <pc:picChg chg="mod">
          <ac:chgData name="Amelia Bray" userId="039ee3fd-3261-4a72-bb7e-f20728caceb7" providerId="ADAL" clId="{B94A5082-D1BB-464E-9FD5-EFCD6176991F}" dt="2023-05-03T09:01:02.592" v="142" actId="1076"/>
          <ac:picMkLst>
            <pc:docMk/>
            <pc:sldMk cId="684095043" sldId="258"/>
            <ac:picMk id="10" creationId="{A00C7A29-6E6F-442A-E847-EF43EA2AD791}"/>
          </ac:picMkLst>
        </pc:picChg>
      </pc:sldChg>
      <pc:sldChg chg="del">
        <pc:chgData name="Amelia Bray" userId="039ee3fd-3261-4a72-bb7e-f20728caceb7" providerId="ADAL" clId="{B94A5082-D1BB-464E-9FD5-EFCD6176991F}" dt="2023-05-03T08:25:10.339" v="4" actId="47"/>
        <pc:sldMkLst>
          <pc:docMk/>
          <pc:sldMk cId="57716413" sldId="261"/>
        </pc:sldMkLst>
      </pc:sldChg>
      <pc:sldChg chg="modSp del mod">
        <pc:chgData name="Amelia Bray" userId="039ee3fd-3261-4a72-bb7e-f20728caceb7" providerId="ADAL" clId="{B94A5082-D1BB-464E-9FD5-EFCD6176991F}" dt="2023-05-03T08:26:07.680" v="8" actId="47"/>
        <pc:sldMkLst>
          <pc:docMk/>
          <pc:sldMk cId="1116783212" sldId="263"/>
        </pc:sldMkLst>
        <pc:graphicFrameChg chg="modGraphic">
          <ac:chgData name="Amelia Bray" userId="039ee3fd-3261-4a72-bb7e-f20728caceb7" providerId="ADAL" clId="{B94A5082-D1BB-464E-9FD5-EFCD6176991F}" dt="2023-05-03T08:26:06.499" v="7" actId="6549"/>
          <ac:graphicFrameMkLst>
            <pc:docMk/>
            <pc:sldMk cId="1116783212" sldId="263"/>
            <ac:graphicFrameMk id="7" creationId="{F86CF725-B62F-45BF-428A-61A8EEF73994}"/>
          </ac:graphicFrameMkLst>
        </pc:graphicFrameChg>
      </pc:sldChg>
      <pc:sldChg chg="del">
        <pc:chgData name="Amelia Bray" userId="039ee3fd-3261-4a72-bb7e-f20728caceb7" providerId="ADAL" clId="{B94A5082-D1BB-464E-9FD5-EFCD6176991F}" dt="2023-05-03T08:25:10.339" v="4" actId="47"/>
        <pc:sldMkLst>
          <pc:docMk/>
          <pc:sldMk cId="3033858403" sldId="264"/>
        </pc:sldMkLst>
      </pc:sldChg>
      <pc:sldChg chg="del">
        <pc:chgData name="Amelia Bray" userId="039ee3fd-3261-4a72-bb7e-f20728caceb7" providerId="ADAL" clId="{B94A5082-D1BB-464E-9FD5-EFCD6176991F}" dt="2023-05-03T08:25:10.339" v="4" actId="47"/>
        <pc:sldMkLst>
          <pc:docMk/>
          <pc:sldMk cId="1369316786" sldId="272"/>
        </pc:sldMkLst>
      </pc:sldChg>
      <pc:sldChg chg="del">
        <pc:chgData name="Amelia Bray" userId="039ee3fd-3261-4a72-bb7e-f20728caceb7" providerId="ADAL" clId="{B94A5082-D1BB-464E-9FD5-EFCD6176991F}" dt="2023-05-03T08:24:39.430" v="3" actId="47"/>
        <pc:sldMkLst>
          <pc:docMk/>
          <pc:sldMk cId="273518564" sldId="273"/>
        </pc:sldMkLst>
      </pc:sldChg>
      <pc:sldChg chg="del">
        <pc:chgData name="Amelia Bray" userId="039ee3fd-3261-4a72-bb7e-f20728caceb7" providerId="ADAL" clId="{B94A5082-D1BB-464E-9FD5-EFCD6176991F}" dt="2023-05-03T08:24:36.783" v="2" actId="47"/>
        <pc:sldMkLst>
          <pc:docMk/>
          <pc:sldMk cId="3509197015" sldId="275"/>
        </pc:sldMkLst>
      </pc:sldChg>
      <pc:sldChg chg="del">
        <pc:chgData name="Amelia Bray" userId="039ee3fd-3261-4a72-bb7e-f20728caceb7" providerId="ADAL" clId="{B94A5082-D1BB-464E-9FD5-EFCD6176991F}" dt="2023-05-03T08:25:10.339" v="4" actId="47"/>
        <pc:sldMkLst>
          <pc:docMk/>
          <pc:sldMk cId="3077432472" sldId="276"/>
        </pc:sldMkLst>
      </pc:sldChg>
      <pc:sldChg chg="del">
        <pc:chgData name="Amelia Bray" userId="039ee3fd-3261-4a72-bb7e-f20728caceb7" providerId="ADAL" clId="{B94A5082-D1BB-464E-9FD5-EFCD6176991F}" dt="2023-05-03T08:25:10.339" v="4" actId="47"/>
        <pc:sldMkLst>
          <pc:docMk/>
          <pc:sldMk cId="2577928474" sldId="277"/>
        </pc:sldMkLst>
      </pc:sldChg>
      <pc:sldChg chg="del">
        <pc:chgData name="Amelia Bray" userId="039ee3fd-3261-4a72-bb7e-f20728caceb7" providerId="ADAL" clId="{B94A5082-D1BB-464E-9FD5-EFCD6176991F}" dt="2023-05-03T08:25:10.339" v="4" actId="47"/>
        <pc:sldMkLst>
          <pc:docMk/>
          <pc:sldMk cId="363590472" sldId="283"/>
        </pc:sldMkLst>
      </pc:sldChg>
      <pc:sldChg chg="del">
        <pc:chgData name="Amelia Bray" userId="039ee3fd-3261-4a72-bb7e-f20728caceb7" providerId="ADAL" clId="{B94A5082-D1BB-464E-9FD5-EFCD6176991F}" dt="2023-05-03T08:25:10.339" v="4" actId="47"/>
        <pc:sldMkLst>
          <pc:docMk/>
          <pc:sldMk cId="2763840938" sldId="284"/>
        </pc:sldMkLst>
      </pc:sldChg>
      <pc:sldChg chg="del">
        <pc:chgData name="Amelia Bray" userId="039ee3fd-3261-4a72-bb7e-f20728caceb7" providerId="ADAL" clId="{B94A5082-D1BB-464E-9FD5-EFCD6176991F}" dt="2023-05-03T08:25:10.339" v="4" actId="47"/>
        <pc:sldMkLst>
          <pc:docMk/>
          <pc:sldMk cId="1389052239" sldId="285"/>
        </pc:sldMkLst>
      </pc:sldChg>
      <pc:sldChg chg="del">
        <pc:chgData name="Amelia Bray" userId="039ee3fd-3261-4a72-bb7e-f20728caceb7" providerId="ADAL" clId="{B94A5082-D1BB-464E-9FD5-EFCD6176991F}" dt="2023-05-03T08:25:10.339" v="4" actId="47"/>
        <pc:sldMkLst>
          <pc:docMk/>
          <pc:sldMk cId="3602719479" sldId="286"/>
        </pc:sldMkLst>
      </pc:sldChg>
      <pc:sldChg chg="del">
        <pc:chgData name="Amelia Bray" userId="039ee3fd-3261-4a72-bb7e-f20728caceb7" providerId="ADAL" clId="{B94A5082-D1BB-464E-9FD5-EFCD6176991F}" dt="2023-05-03T08:25:17.805" v="5" actId="47"/>
        <pc:sldMkLst>
          <pc:docMk/>
          <pc:sldMk cId="2115214249" sldId="287"/>
        </pc:sldMkLst>
      </pc:sldChg>
      <pc:sldChg chg="del">
        <pc:chgData name="Amelia Bray" userId="039ee3fd-3261-4a72-bb7e-f20728caceb7" providerId="ADAL" clId="{B94A5082-D1BB-464E-9FD5-EFCD6176991F}" dt="2023-05-03T08:25:10.339" v="4" actId="47"/>
        <pc:sldMkLst>
          <pc:docMk/>
          <pc:sldMk cId="1301997457" sldId="289"/>
        </pc:sldMkLst>
      </pc:sldChg>
      <pc:sldChg chg="del">
        <pc:chgData name="Amelia Bray" userId="039ee3fd-3261-4a72-bb7e-f20728caceb7" providerId="ADAL" clId="{B94A5082-D1BB-464E-9FD5-EFCD6176991F}" dt="2023-05-03T08:25:10.339" v="4" actId="47"/>
        <pc:sldMkLst>
          <pc:docMk/>
          <pc:sldMk cId="777485525" sldId="290"/>
        </pc:sldMkLst>
      </pc:sldChg>
      <pc:sldChg chg="del">
        <pc:chgData name="Amelia Bray" userId="039ee3fd-3261-4a72-bb7e-f20728caceb7" providerId="ADAL" clId="{B94A5082-D1BB-464E-9FD5-EFCD6176991F}" dt="2023-05-03T08:25:10.339" v="4" actId="47"/>
        <pc:sldMkLst>
          <pc:docMk/>
          <pc:sldMk cId="4119716980" sldId="291"/>
        </pc:sldMkLst>
      </pc:sldChg>
      <pc:sldChg chg="del">
        <pc:chgData name="Amelia Bray" userId="039ee3fd-3261-4a72-bb7e-f20728caceb7" providerId="ADAL" clId="{B94A5082-D1BB-464E-9FD5-EFCD6176991F}" dt="2023-05-03T08:25:10.339" v="4" actId="47"/>
        <pc:sldMkLst>
          <pc:docMk/>
          <pc:sldMk cId="2045088786" sldId="293"/>
        </pc:sldMkLst>
      </pc:sldChg>
      <pc:sldChg chg="del">
        <pc:chgData name="Amelia Bray" userId="039ee3fd-3261-4a72-bb7e-f20728caceb7" providerId="ADAL" clId="{B94A5082-D1BB-464E-9FD5-EFCD6176991F}" dt="2023-05-03T08:25:10.339" v="4" actId="47"/>
        <pc:sldMkLst>
          <pc:docMk/>
          <pc:sldMk cId="975388775" sldId="294"/>
        </pc:sldMkLst>
      </pc:sldChg>
      <pc:sldChg chg="del">
        <pc:chgData name="Amelia Bray" userId="039ee3fd-3261-4a72-bb7e-f20728caceb7" providerId="ADAL" clId="{B94A5082-D1BB-464E-9FD5-EFCD6176991F}" dt="2023-05-03T08:25:10.339" v="4" actId="47"/>
        <pc:sldMkLst>
          <pc:docMk/>
          <pc:sldMk cId="1972700902" sldId="295"/>
        </pc:sldMkLst>
      </pc:sldChg>
      <pc:sldChg chg="del">
        <pc:chgData name="Amelia Bray" userId="039ee3fd-3261-4a72-bb7e-f20728caceb7" providerId="ADAL" clId="{B94A5082-D1BB-464E-9FD5-EFCD6176991F}" dt="2023-05-03T08:25:10.339" v="4" actId="47"/>
        <pc:sldMkLst>
          <pc:docMk/>
          <pc:sldMk cId="2156990602" sldId="297"/>
        </pc:sldMkLst>
      </pc:sldChg>
      <pc:sldChg chg="del">
        <pc:chgData name="Amelia Bray" userId="039ee3fd-3261-4a72-bb7e-f20728caceb7" providerId="ADAL" clId="{B94A5082-D1BB-464E-9FD5-EFCD6176991F}" dt="2023-05-03T08:25:10.339" v="4" actId="47"/>
        <pc:sldMkLst>
          <pc:docMk/>
          <pc:sldMk cId="931594277" sldId="298"/>
        </pc:sldMkLst>
      </pc:sldChg>
      <pc:sldChg chg="del">
        <pc:chgData name="Amelia Bray" userId="039ee3fd-3261-4a72-bb7e-f20728caceb7" providerId="ADAL" clId="{B94A5082-D1BB-464E-9FD5-EFCD6176991F}" dt="2023-05-03T08:25:10.339" v="4" actId="47"/>
        <pc:sldMkLst>
          <pc:docMk/>
          <pc:sldMk cId="775038943" sldId="299"/>
        </pc:sldMkLst>
      </pc:sldChg>
      <pc:sldChg chg="del">
        <pc:chgData name="Amelia Bray" userId="039ee3fd-3261-4a72-bb7e-f20728caceb7" providerId="ADAL" clId="{B94A5082-D1BB-464E-9FD5-EFCD6176991F}" dt="2023-05-03T08:25:10.339" v="4" actId="47"/>
        <pc:sldMkLst>
          <pc:docMk/>
          <pc:sldMk cId="2792789131" sldId="300"/>
        </pc:sldMkLst>
      </pc:sldChg>
      <pc:sldChg chg="del">
        <pc:chgData name="Amelia Bray" userId="039ee3fd-3261-4a72-bb7e-f20728caceb7" providerId="ADAL" clId="{B94A5082-D1BB-464E-9FD5-EFCD6176991F}" dt="2023-05-03T08:25:10.339" v="4" actId="47"/>
        <pc:sldMkLst>
          <pc:docMk/>
          <pc:sldMk cId="1763523484" sldId="301"/>
        </pc:sldMkLst>
      </pc:sldChg>
      <pc:sldChg chg="ord">
        <pc:chgData name="Amelia Bray" userId="039ee3fd-3261-4a72-bb7e-f20728caceb7" providerId="ADAL" clId="{B94A5082-D1BB-464E-9FD5-EFCD6176991F}" dt="2023-05-03T09:14:01.766" v="144"/>
        <pc:sldMkLst>
          <pc:docMk/>
          <pc:sldMk cId="1876557297" sldId="302"/>
        </pc:sldMkLst>
      </pc:sldChg>
      <pc:sldChg chg="del">
        <pc:chgData name="Amelia Bray" userId="039ee3fd-3261-4a72-bb7e-f20728caceb7" providerId="ADAL" clId="{B94A5082-D1BB-464E-9FD5-EFCD6176991F}" dt="2023-05-03T08:25:19.168" v="6" actId="47"/>
        <pc:sldMkLst>
          <pc:docMk/>
          <pc:sldMk cId="2945049556" sldId="306"/>
        </pc:sldMkLst>
      </pc:sldChg>
      <pc:sldChg chg="add del">
        <pc:chgData name="Amelia Bray" userId="039ee3fd-3261-4a72-bb7e-f20728caceb7" providerId="ADAL" clId="{B94A5082-D1BB-464E-9FD5-EFCD6176991F}" dt="2023-05-03T08:24:16.560" v="1"/>
        <pc:sldMkLst>
          <pc:docMk/>
          <pc:sldMk cId="2377716222" sldId="307"/>
        </pc:sldMkLst>
      </pc:sldChg>
      <pc:sldChg chg="add del">
        <pc:chgData name="Amelia Bray" userId="039ee3fd-3261-4a72-bb7e-f20728caceb7" providerId="ADAL" clId="{B94A5082-D1BB-464E-9FD5-EFCD6176991F}" dt="2023-05-03T08:24:16.560" v="1"/>
        <pc:sldMkLst>
          <pc:docMk/>
          <pc:sldMk cId="3268241975" sldId="308"/>
        </pc:sldMkLst>
      </pc:sldChg>
      <pc:sldChg chg="add del">
        <pc:chgData name="Amelia Bray" userId="039ee3fd-3261-4a72-bb7e-f20728caceb7" providerId="ADAL" clId="{B94A5082-D1BB-464E-9FD5-EFCD6176991F}" dt="2023-05-03T08:24:16.560" v="1"/>
        <pc:sldMkLst>
          <pc:docMk/>
          <pc:sldMk cId="1086484135" sldId="309"/>
        </pc:sldMkLst>
      </pc:sldChg>
      <pc:sldChg chg="add del">
        <pc:chgData name="Amelia Bray" userId="039ee3fd-3261-4a72-bb7e-f20728caceb7" providerId="ADAL" clId="{B94A5082-D1BB-464E-9FD5-EFCD6176991F}" dt="2023-05-03T08:24:16.560" v="1"/>
        <pc:sldMkLst>
          <pc:docMk/>
          <pc:sldMk cId="3324857815" sldId="310"/>
        </pc:sldMkLst>
      </pc:sldChg>
      <pc:sldChg chg="add del">
        <pc:chgData name="Amelia Bray" userId="039ee3fd-3261-4a72-bb7e-f20728caceb7" providerId="ADAL" clId="{B94A5082-D1BB-464E-9FD5-EFCD6176991F}" dt="2023-05-03T08:24:16.560" v="1"/>
        <pc:sldMkLst>
          <pc:docMk/>
          <pc:sldMk cId="1132165175" sldId="311"/>
        </pc:sldMkLst>
      </pc:sldChg>
      <pc:sldChg chg="addSp delSp modSp mod">
        <pc:chgData name="Amelia Bray" userId="039ee3fd-3261-4a72-bb7e-f20728caceb7" providerId="ADAL" clId="{B94A5082-D1BB-464E-9FD5-EFCD6176991F}" dt="2023-05-03T08:35:18.163" v="139" actId="478"/>
        <pc:sldMkLst>
          <pc:docMk/>
          <pc:sldMk cId="3310079858" sldId="311"/>
        </pc:sldMkLst>
        <pc:spChg chg="del">
          <ac:chgData name="Amelia Bray" userId="039ee3fd-3261-4a72-bb7e-f20728caceb7" providerId="ADAL" clId="{B94A5082-D1BB-464E-9FD5-EFCD6176991F}" dt="2023-05-03T08:26:51.095" v="25" actId="478"/>
          <ac:spMkLst>
            <pc:docMk/>
            <pc:sldMk cId="3310079858" sldId="311"/>
            <ac:spMk id="4" creationId="{0B47884A-37D4-9095-86C2-78683B5A6E31}"/>
          </ac:spMkLst>
        </pc:spChg>
        <pc:spChg chg="mod">
          <ac:chgData name="Amelia Bray" userId="039ee3fd-3261-4a72-bb7e-f20728caceb7" providerId="ADAL" clId="{B94A5082-D1BB-464E-9FD5-EFCD6176991F}" dt="2023-05-03T08:35:10.642" v="138" actId="1076"/>
          <ac:spMkLst>
            <pc:docMk/>
            <pc:sldMk cId="3310079858" sldId="311"/>
            <ac:spMk id="5" creationId="{E61EA32C-3FB0-CB67-F1E5-610A6CCB4DAE}"/>
          </ac:spMkLst>
        </pc:spChg>
        <pc:graphicFrameChg chg="modGraphic">
          <ac:chgData name="Amelia Bray" userId="039ee3fd-3261-4a72-bb7e-f20728caceb7" providerId="ADAL" clId="{B94A5082-D1BB-464E-9FD5-EFCD6176991F}" dt="2023-05-03T08:34:57.102" v="135" actId="14734"/>
          <ac:graphicFrameMkLst>
            <pc:docMk/>
            <pc:sldMk cId="3310079858" sldId="311"/>
            <ac:graphicFrameMk id="7" creationId="{F86CF725-B62F-45BF-428A-61A8EEF73994}"/>
          </ac:graphicFrameMkLst>
        </pc:graphicFrameChg>
        <pc:picChg chg="add del mod">
          <ac:chgData name="Amelia Bray" userId="039ee3fd-3261-4a72-bb7e-f20728caceb7" providerId="ADAL" clId="{B94A5082-D1BB-464E-9FD5-EFCD6176991F}" dt="2023-05-03T08:35:18.163" v="139" actId="478"/>
          <ac:picMkLst>
            <pc:docMk/>
            <pc:sldMk cId="3310079858" sldId="311"/>
            <ac:picMk id="6" creationId="{4DA9855C-19AB-5BD4-CE16-85BA8BDB9039}"/>
          </ac:picMkLst>
        </pc:picChg>
        <pc:picChg chg="add mod">
          <ac:chgData name="Amelia Bray" userId="039ee3fd-3261-4a72-bb7e-f20728caceb7" providerId="ADAL" clId="{B94A5082-D1BB-464E-9FD5-EFCD6176991F}" dt="2023-05-03T08:32:25.417" v="53" actId="1076"/>
          <ac:picMkLst>
            <pc:docMk/>
            <pc:sldMk cId="3310079858" sldId="311"/>
            <ac:picMk id="8" creationId="{C7833AB6-0F80-E816-696E-CAF2106F1AFC}"/>
          </ac:picMkLst>
        </pc:picChg>
        <pc:picChg chg="add mod">
          <ac:chgData name="Amelia Bray" userId="039ee3fd-3261-4a72-bb7e-f20728caceb7" providerId="ADAL" clId="{B94A5082-D1BB-464E-9FD5-EFCD6176991F}" dt="2023-05-03T08:32:54.345" v="63" actId="1076"/>
          <ac:picMkLst>
            <pc:docMk/>
            <pc:sldMk cId="3310079858" sldId="311"/>
            <ac:picMk id="9" creationId="{22E8F8CD-BE67-6D6C-412E-CE17C47EB85E}"/>
          </ac:picMkLst>
        </pc:picChg>
        <pc:picChg chg="add mod">
          <ac:chgData name="Amelia Bray" userId="039ee3fd-3261-4a72-bb7e-f20728caceb7" providerId="ADAL" clId="{B94A5082-D1BB-464E-9FD5-EFCD6176991F}" dt="2023-05-03T08:33:05.825" v="72" actId="1076"/>
          <ac:picMkLst>
            <pc:docMk/>
            <pc:sldMk cId="3310079858" sldId="311"/>
            <ac:picMk id="10" creationId="{2C6EF3F9-53E1-3D19-9C2A-41AC4B43F33B}"/>
          </ac:picMkLst>
        </pc:picChg>
        <pc:picChg chg="add mod">
          <ac:chgData name="Amelia Bray" userId="039ee3fd-3261-4a72-bb7e-f20728caceb7" providerId="ADAL" clId="{B94A5082-D1BB-464E-9FD5-EFCD6176991F}" dt="2023-05-03T08:34:24.820" v="127" actId="1076"/>
          <ac:picMkLst>
            <pc:docMk/>
            <pc:sldMk cId="3310079858" sldId="311"/>
            <ac:picMk id="11" creationId="{01F57935-3F80-3F18-51A0-4316FD7FF113}"/>
          </ac:picMkLst>
        </pc:picChg>
        <pc:picChg chg="add mod">
          <ac:chgData name="Amelia Bray" userId="039ee3fd-3261-4a72-bb7e-f20728caceb7" providerId="ADAL" clId="{B94A5082-D1BB-464E-9FD5-EFCD6176991F}" dt="2023-05-03T08:33:30.672" v="87" actId="1076"/>
          <ac:picMkLst>
            <pc:docMk/>
            <pc:sldMk cId="3310079858" sldId="311"/>
            <ac:picMk id="12" creationId="{8DEAA096-619B-2741-B8CE-B17110FE68F7}"/>
          </ac:picMkLst>
        </pc:picChg>
        <pc:picChg chg="add mod">
          <ac:chgData name="Amelia Bray" userId="039ee3fd-3261-4a72-bb7e-f20728caceb7" providerId="ADAL" clId="{B94A5082-D1BB-464E-9FD5-EFCD6176991F}" dt="2023-05-03T08:34:35.732" v="131" actId="1076"/>
          <ac:picMkLst>
            <pc:docMk/>
            <pc:sldMk cId="3310079858" sldId="311"/>
            <ac:picMk id="13" creationId="{AB782707-7A27-6A04-F2C1-3A024A2C8AF3}"/>
          </ac:picMkLst>
        </pc:picChg>
        <pc:picChg chg="add mod">
          <ac:chgData name="Amelia Bray" userId="039ee3fd-3261-4a72-bb7e-f20728caceb7" providerId="ADAL" clId="{B94A5082-D1BB-464E-9FD5-EFCD6176991F}" dt="2023-05-03T08:34:33.917" v="130" actId="1076"/>
          <ac:picMkLst>
            <pc:docMk/>
            <pc:sldMk cId="3310079858" sldId="311"/>
            <ac:picMk id="14" creationId="{7C3A0F0D-E44B-4825-F375-19625A5F6EBA}"/>
          </ac:picMkLst>
        </pc:picChg>
        <pc:picChg chg="add mod">
          <ac:chgData name="Amelia Bray" userId="039ee3fd-3261-4a72-bb7e-f20728caceb7" providerId="ADAL" clId="{B94A5082-D1BB-464E-9FD5-EFCD6176991F}" dt="2023-05-03T08:34:32.408" v="129" actId="1076"/>
          <ac:picMkLst>
            <pc:docMk/>
            <pc:sldMk cId="3310079858" sldId="311"/>
            <ac:picMk id="15" creationId="{354951A7-AD53-9E18-F51E-762A6BC03915}"/>
          </ac:picMkLst>
        </pc:picChg>
        <pc:picChg chg="add mod">
          <ac:chgData name="Amelia Bray" userId="039ee3fd-3261-4a72-bb7e-f20728caceb7" providerId="ADAL" clId="{B94A5082-D1BB-464E-9FD5-EFCD6176991F}" dt="2023-05-03T08:34:30.195" v="128" actId="1076"/>
          <ac:picMkLst>
            <pc:docMk/>
            <pc:sldMk cId="3310079858" sldId="311"/>
            <ac:picMk id="16" creationId="{CE875115-EDA2-3689-D4C1-89C996E535BC}"/>
          </ac:picMkLst>
        </pc:picChg>
      </pc:sldChg>
      <pc:sldChg chg="add del">
        <pc:chgData name="Amelia Bray" userId="039ee3fd-3261-4a72-bb7e-f20728caceb7" providerId="ADAL" clId="{B94A5082-D1BB-464E-9FD5-EFCD6176991F}" dt="2023-05-03T08:24:16.560" v="1"/>
        <pc:sldMkLst>
          <pc:docMk/>
          <pc:sldMk cId="3103047816" sldId="312"/>
        </pc:sldMkLst>
      </pc:sldChg>
      <pc:sldChg chg="add del">
        <pc:chgData name="Amelia Bray" userId="039ee3fd-3261-4a72-bb7e-f20728caceb7" providerId="ADAL" clId="{B94A5082-D1BB-464E-9FD5-EFCD6176991F}" dt="2023-05-03T08:24:16.560" v="1"/>
        <pc:sldMkLst>
          <pc:docMk/>
          <pc:sldMk cId="741051963" sldId="313"/>
        </pc:sldMkLst>
      </pc:sldChg>
      <pc:sldChg chg="add del">
        <pc:chgData name="Amelia Bray" userId="039ee3fd-3261-4a72-bb7e-f20728caceb7" providerId="ADAL" clId="{B94A5082-D1BB-464E-9FD5-EFCD6176991F}" dt="2023-05-03T08:24:16.560" v="1"/>
        <pc:sldMkLst>
          <pc:docMk/>
          <pc:sldMk cId="1462656209" sldId="314"/>
        </pc:sldMkLst>
      </pc:sldChg>
      <pc:sldChg chg="add del">
        <pc:chgData name="Amelia Bray" userId="039ee3fd-3261-4a72-bb7e-f20728caceb7" providerId="ADAL" clId="{B94A5082-D1BB-464E-9FD5-EFCD6176991F}" dt="2023-05-03T08:24:16.560" v="1"/>
        <pc:sldMkLst>
          <pc:docMk/>
          <pc:sldMk cId="3841560407" sldId="315"/>
        </pc:sldMkLst>
      </pc:sldChg>
      <pc:sldChg chg="add del">
        <pc:chgData name="Amelia Bray" userId="039ee3fd-3261-4a72-bb7e-f20728caceb7" providerId="ADAL" clId="{B94A5082-D1BB-464E-9FD5-EFCD6176991F}" dt="2023-05-03T08:24:16.560" v="1"/>
        <pc:sldMkLst>
          <pc:docMk/>
          <pc:sldMk cId="893429196" sldId="316"/>
        </pc:sldMkLst>
      </pc:sldChg>
      <pc:sldChg chg="add del">
        <pc:chgData name="Amelia Bray" userId="039ee3fd-3261-4a72-bb7e-f20728caceb7" providerId="ADAL" clId="{B94A5082-D1BB-464E-9FD5-EFCD6176991F}" dt="2023-05-03T08:24:16.560" v="1"/>
        <pc:sldMkLst>
          <pc:docMk/>
          <pc:sldMk cId="3777044735" sldId="317"/>
        </pc:sldMkLst>
      </pc:sldChg>
      <pc:sldChg chg="add del">
        <pc:chgData name="Amelia Bray" userId="039ee3fd-3261-4a72-bb7e-f20728caceb7" providerId="ADAL" clId="{B94A5082-D1BB-464E-9FD5-EFCD6176991F}" dt="2023-05-03T08:24:16.560" v="1"/>
        <pc:sldMkLst>
          <pc:docMk/>
          <pc:sldMk cId="281187293" sldId="318"/>
        </pc:sldMkLst>
      </pc:sldChg>
      <pc:sldChg chg="add del">
        <pc:chgData name="Amelia Bray" userId="039ee3fd-3261-4a72-bb7e-f20728caceb7" providerId="ADAL" clId="{B94A5082-D1BB-464E-9FD5-EFCD6176991F}" dt="2023-05-03T08:24:16.560" v="1"/>
        <pc:sldMkLst>
          <pc:docMk/>
          <pc:sldMk cId="378846065" sldId="319"/>
        </pc:sldMkLst>
      </pc:sldChg>
      <pc:sldChg chg="modSp mod">
        <pc:chgData name="Amelia Bray" userId="039ee3fd-3261-4a72-bb7e-f20728caceb7" providerId="ADAL" clId="{B94A5082-D1BB-464E-9FD5-EFCD6176991F}" dt="2023-05-03T12:42:01.699" v="188" actId="20577"/>
        <pc:sldMkLst>
          <pc:docMk/>
          <pc:sldMk cId="80281854" sldId="320"/>
        </pc:sldMkLst>
        <pc:spChg chg="mod">
          <ac:chgData name="Amelia Bray" userId="039ee3fd-3261-4a72-bb7e-f20728caceb7" providerId="ADAL" clId="{B94A5082-D1BB-464E-9FD5-EFCD6176991F}" dt="2023-05-03T12:42:01.699" v="188" actId="20577"/>
          <ac:spMkLst>
            <pc:docMk/>
            <pc:sldMk cId="80281854" sldId="320"/>
            <ac:spMk id="8" creationId="{E490EDC1-BC83-2672-E4B2-336D25E15534}"/>
          </ac:spMkLst>
        </pc:spChg>
      </pc:sldChg>
      <pc:sldChg chg="add del">
        <pc:chgData name="Amelia Bray" userId="039ee3fd-3261-4a72-bb7e-f20728caceb7" providerId="ADAL" clId="{B94A5082-D1BB-464E-9FD5-EFCD6176991F}" dt="2023-05-03T08:24:16.560" v="1"/>
        <pc:sldMkLst>
          <pc:docMk/>
          <pc:sldMk cId="448086216" sldId="320"/>
        </pc:sldMkLst>
      </pc:sldChg>
      <pc:sldChg chg="add del">
        <pc:chgData name="Amelia Bray" userId="039ee3fd-3261-4a72-bb7e-f20728caceb7" providerId="ADAL" clId="{B94A5082-D1BB-464E-9FD5-EFCD6176991F}" dt="2023-05-03T08:24:16.560" v="1"/>
        <pc:sldMkLst>
          <pc:docMk/>
          <pc:sldMk cId="1296257529" sldId="321"/>
        </pc:sldMkLst>
      </pc:sldChg>
      <pc:sldChg chg="add del">
        <pc:chgData name="Amelia Bray" userId="039ee3fd-3261-4a72-bb7e-f20728caceb7" providerId="ADAL" clId="{B94A5082-D1BB-464E-9FD5-EFCD6176991F}" dt="2023-05-03T08:24:16.560" v="1"/>
        <pc:sldMkLst>
          <pc:docMk/>
          <pc:sldMk cId="1389806673" sldId="322"/>
        </pc:sldMkLst>
      </pc:sldChg>
      <pc:sldChg chg="add del">
        <pc:chgData name="Amelia Bray" userId="039ee3fd-3261-4a72-bb7e-f20728caceb7" providerId="ADAL" clId="{B94A5082-D1BB-464E-9FD5-EFCD6176991F}" dt="2023-05-03T08:24:16.560" v="1"/>
        <pc:sldMkLst>
          <pc:docMk/>
          <pc:sldMk cId="3632563763" sldId="323"/>
        </pc:sldMkLst>
      </pc:sldChg>
      <pc:sldChg chg="addSp delSp modSp mod">
        <pc:chgData name="Amelia Bray" userId="039ee3fd-3261-4a72-bb7e-f20728caceb7" providerId="ADAL" clId="{B94A5082-D1BB-464E-9FD5-EFCD6176991F}" dt="2023-05-03T12:42:49.217" v="191"/>
        <pc:sldMkLst>
          <pc:docMk/>
          <pc:sldMk cId="4118574326" sldId="323"/>
        </pc:sldMkLst>
        <pc:spChg chg="add mod">
          <ac:chgData name="Amelia Bray" userId="039ee3fd-3261-4a72-bb7e-f20728caceb7" providerId="ADAL" clId="{B94A5082-D1BB-464E-9FD5-EFCD6176991F}" dt="2023-05-03T12:42:46.879" v="190" actId="478"/>
          <ac:spMkLst>
            <pc:docMk/>
            <pc:sldMk cId="4118574326" sldId="323"/>
            <ac:spMk id="4" creationId="{766B3039-521F-0D06-4E11-9BB55FAC1511}"/>
          </ac:spMkLst>
        </pc:spChg>
        <pc:graphicFrameChg chg="add mod">
          <ac:chgData name="Amelia Bray" userId="039ee3fd-3261-4a72-bb7e-f20728caceb7" providerId="ADAL" clId="{B94A5082-D1BB-464E-9FD5-EFCD6176991F}" dt="2023-05-03T12:42:49.217" v="191"/>
          <ac:graphicFrameMkLst>
            <pc:docMk/>
            <pc:sldMk cId="4118574326" sldId="323"/>
            <ac:graphicFrameMk id="5" creationId="{D9663233-7E70-D885-C3B8-C313037F2312}"/>
          </ac:graphicFrameMkLst>
        </pc:graphicFrameChg>
        <pc:graphicFrameChg chg="del modGraphic">
          <ac:chgData name="Amelia Bray" userId="039ee3fd-3261-4a72-bb7e-f20728caceb7" providerId="ADAL" clId="{B94A5082-D1BB-464E-9FD5-EFCD6176991F}" dt="2023-05-03T12:42:46.879" v="190" actId="478"/>
          <ac:graphicFrameMkLst>
            <pc:docMk/>
            <pc:sldMk cId="4118574326" sldId="323"/>
            <ac:graphicFrameMk id="7" creationId="{F86CF725-B62F-45BF-428A-61A8EEF73994}"/>
          </ac:graphicFrameMkLst>
        </pc:graphicFrameChg>
      </pc:sldChg>
      <pc:sldChg chg="add del">
        <pc:chgData name="Amelia Bray" userId="039ee3fd-3261-4a72-bb7e-f20728caceb7" providerId="ADAL" clId="{B94A5082-D1BB-464E-9FD5-EFCD6176991F}" dt="2023-05-03T08:24:16.560" v="1"/>
        <pc:sldMkLst>
          <pc:docMk/>
          <pc:sldMk cId="780059269" sldId="324"/>
        </pc:sldMkLst>
      </pc:sldChg>
      <pc:sldChg chg="add del">
        <pc:chgData name="Amelia Bray" userId="039ee3fd-3261-4a72-bb7e-f20728caceb7" providerId="ADAL" clId="{B94A5082-D1BB-464E-9FD5-EFCD6176991F}" dt="2023-05-03T08:24:16.560" v="1"/>
        <pc:sldMkLst>
          <pc:docMk/>
          <pc:sldMk cId="4092345235" sldId="325"/>
        </pc:sldMkLst>
      </pc:sldChg>
      <pc:sldChg chg="add del">
        <pc:chgData name="Amelia Bray" userId="039ee3fd-3261-4a72-bb7e-f20728caceb7" providerId="ADAL" clId="{B94A5082-D1BB-464E-9FD5-EFCD6176991F}" dt="2023-05-03T08:24:16.560" v="1"/>
        <pc:sldMkLst>
          <pc:docMk/>
          <pc:sldMk cId="240976272" sldId="326"/>
        </pc:sldMkLst>
      </pc:sldChg>
      <pc:sldChg chg="modSp add del mod">
        <pc:chgData name="Amelia Bray" userId="039ee3fd-3261-4a72-bb7e-f20728caceb7" providerId="ADAL" clId="{B94A5082-D1BB-464E-9FD5-EFCD6176991F}" dt="2023-05-03T08:29:11.986" v="29" actId="207"/>
        <pc:sldMkLst>
          <pc:docMk/>
          <pc:sldMk cId="1271722885" sldId="327"/>
        </pc:sldMkLst>
        <pc:spChg chg="mod">
          <ac:chgData name="Amelia Bray" userId="039ee3fd-3261-4a72-bb7e-f20728caceb7" providerId="ADAL" clId="{B94A5082-D1BB-464E-9FD5-EFCD6176991F}" dt="2023-05-03T08:28:51.034" v="27" actId="207"/>
          <ac:spMkLst>
            <pc:docMk/>
            <pc:sldMk cId="1271722885" sldId="327"/>
            <ac:spMk id="2" creationId="{F7C56806-C3E1-EFC5-7854-C43DE39ED805}"/>
          </ac:spMkLst>
        </pc:spChg>
        <pc:spChg chg="mod">
          <ac:chgData name="Amelia Bray" userId="039ee3fd-3261-4a72-bb7e-f20728caceb7" providerId="ADAL" clId="{B94A5082-D1BB-464E-9FD5-EFCD6176991F}" dt="2023-05-03T08:28:46.130" v="26" actId="207"/>
          <ac:spMkLst>
            <pc:docMk/>
            <pc:sldMk cId="1271722885" sldId="327"/>
            <ac:spMk id="4" creationId="{EEFDE432-923A-6942-526C-ED3023D0D21A}"/>
          </ac:spMkLst>
        </pc:spChg>
        <pc:spChg chg="mod">
          <ac:chgData name="Amelia Bray" userId="039ee3fd-3261-4a72-bb7e-f20728caceb7" providerId="ADAL" clId="{B94A5082-D1BB-464E-9FD5-EFCD6176991F}" dt="2023-05-03T08:29:11.986" v="29" actId="207"/>
          <ac:spMkLst>
            <pc:docMk/>
            <pc:sldMk cId="1271722885" sldId="327"/>
            <ac:spMk id="8" creationId="{E37A63F7-287A-41ED-924E-8F94C8FBD3A3}"/>
          </ac:spMkLst>
        </pc:spChg>
      </pc:sldChg>
      <pc:sldChg chg="add del">
        <pc:chgData name="Amelia Bray" userId="039ee3fd-3261-4a72-bb7e-f20728caceb7" providerId="ADAL" clId="{B94A5082-D1BB-464E-9FD5-EFCD6176991F}" dt="2023-05-03T08:24:16.560" v="1"/>
        <pc:sldMkLst>
          <pc:docMk/>
          <pc:sldMk cId="4211802721" sldId="32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96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83105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447392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2420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8444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8422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7926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3207054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2137346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1442916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99020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344256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4212078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303822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08327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71747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15382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74349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6332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4431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62251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312611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4"/>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67389914"/>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mailto:enquiries@recmanager.co.uk" TargetMode="External"/><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hyperlink" Target="mailto:support@candc-uk.com" TargetMode="External"/><Relationship Id="rId4" Type="http://schemas.openxmlformats.org/officeDocument/2006/relationships/hyperlink" Target="https://www.xoserve.com/help-and-support/raise-a-new-support-reques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hyperlink" Target="https://emar.energycodes.co.uk/rm/web#action=com.ibm.rdm.web.pages.showArtifactPage&amp;artifactURI=https%3A%2F%2Femar.energycodes.co.uk%2Frm%2Fresources%2FWR_MojMwOQMEe2bYOi3s4yPZQ&amp;componentURI=https%3A%2F%2Femar.energycodes.co.uk%2Frm%2Frm-projects%2F_Xqe2IFBPEeuGWeSXvTEFcQ%2Fcomponents%2F_XwleIFBPEeuGWeSXvTEFcQ&amp;oslc.configuration=https%3A%2F%2Femar.energycodes.co.uk%2Fgc%2Fconfiguration%2F162" TargetMode="External"/><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hyperlink" Target="mailto:enquiries@recmanager.co.u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4.xml"/><Relationship Id="rId7"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tags" Target="../tags/tag1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2955632"/>
            <a:ext cx="6623839" cy="1939635"/>
          </a:xfrm>
        </p:spPr>
        <p:txBody>
          <a:bodyPr/>
          <a:lstStyle/>
          <a:p>
            <a:r>
              <a:rPr lang="en-GB" dirty="0">
                <a:latin typeface="Roboto"/>
                <a:ea typeface="Roboto"/>
                <a:cs typeface="Roboto"/>
              </a:rPr>
              <a:t>JUNE 2023 REC Release drop-in session</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a:latin typeface="Roboto"/>
                <a:ea typeface="Roboto"/>
                <a:cs typeface="Roboto"/>
              </a:rPr>
              <a:t>03 MAY 2023</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latin typeface="Roboto"/>
                <a:ea typeface="Roboto"/>
                <a:cs typeface="Roboto"/>
              </a:rPr>
              <a:t>R0010 – </a:t>
            </a:r>
            <a:r>
              <a:rPr lang="en-GB">
                <a:solidFill>
                  <a:srgbClr val="70ADA3"/>
                </a:solidFill>
                <a:latin typeface="Roboto"/>
                <a:ea typeface="Roboto"/>
                <a:cs typeface="Roboto"/>
              </a:rPr>
              <a:t>New Meter types for Auxiliary Proportional Controllers</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064" y="1774546"/>
            <a:ext cx="6764991" cy="4640169"/>
          </a:xfrm>
        </p:spPr>
        <p:txBody>
          <a:bodyPr vert="horz" lIns="91440" tIns="45720" rIns="91440" bIns="45720" rtlCol="0" anchor="t">
            <a:noAutofit/>
          </a:bodyPr>
          <a:lstStyle/>
          <a:p>
            <a:pPr marL="0" indent="0">
              <a:lnSpc>
                <a:spcPct val="100000"/>
              </a:lnSpc>
              <a:spcBef>
                <a:spcPts val="0"/>
              </a:spcBef>
              <a:buNone/>
            </a:pPr>
            <a:r>
              <a:rPr lang="en-GB" sz="1200">
                <a:solidFill>
                  <a:srgbClr val="000000"/>
                </a:solidFill>
                <a:latin typeface="Roboto"/>
                <a:ea typeface="Roboto"/>
                <a:cs typeface="Roboto"/>
              </a:rPr>
              <a:t>Currently there is no way to identify new meter types that incorporate Auxiliary Proportional Controllers (APCs) outside of the DCC Smart Metering Inventory. Failure to correctly identify these could result in an incorrect meter type being assigned to a supply point. Failure to accurately record where meter types that incorporate Auxiliary Proportional Controllers (APCs) are at a property could result in the meter not being configured correctly by the Supplier.</a:t>
            </a:r>
            <a:endParaRPr lang="en-GB" sz="1200">
              <a:solidFill>
                <a:srgbClr val="000000"/>
              </a:solidFill>
              <a:cs typeface="Roboto"/>
            </a:endParaRPr>
          </a:p>
          <a:p>
            <a:pPr marL="0" indent="0">
              <a:lnSpc>
                <a:spcPct val="100000"/>
              </a:lnSpc>
              <a:spcBef>
                <a:spcPts val="0"/>
              </a:spcBef>
              <a:buNone/>
            </a:pPr>
            <a:endParaRPr lang="en-GB" sz="1200">
              <a:solidFill>
                <a:srgbClr val="000000"/>
              </a:solidFill>
              <a:cs typeface="Roboto"/>
            </a:endParaRPr>
          </a:p>
          <a:p>
            <a:pPr marL="0" indent="0">
              <a:lnSpc>
                <a:spcPct val="100000"/>
              </a:lnSpc>
              <a:spcBef>
                <a:spcPts val="0"/>
              </a:spcBef>
              <a:buNone/>
            </a:pPr>
            <a:r>
              <a:rPr lang="en-GB" sz="1200">
                <a:solidFill>
                  <a:srgbClr val="000000"/>
                </a:solidFill>
                <a:latin typeface="Roboto"/>
                <a:ea typeface="Roboto"/>
                <a:cs typeface="Roboto"/>
              </a:rPr>
              <a:t>This change will introduce a method for industry parties to identify new SMETS2 variant meter types with Auxiliary Proportional Controllers (APCs).</a:t>
            </a:r>
            <a:endParaRPr lang="en-GB">
              <a:solidFill>
                <a:srgbClr val="000000"/>
              </a:solidFill>
            </a:endParaRPr>
          </a:p>
          <a:p>
            <a:pPr marL="0" indent="0">
              <a:lnSpc>
                <a:spcPct val="100000"/>
              </a:lnSpc>
              <a:spcBef>
                <a:spcPts val="0"/>
              </a:spcBef>
              <a:buNone/>
            </a:pPr>
            <a:endParaRPr lang="en-GB" sz="1200">
              <a:solidFill>
                <a:srgbClr val="000000"/>
              </a:solidFill>
              <a:cs typeface="Roboto"/>
            </a:endParaRPr>
          </a:p>
          <a:p>
            <a:pPr marL="0" indent="0">
              <a:lnSpc>
                <a:spcPct val="100000"/>
              </a:lnSpc>
              <a:spcBef>
                <a:spcPts val="0"/>
              </a:spcBef>
              <a:buNone/>
            </a:pPr>
            <a:r>
              <a:rPr lang="en-GB" sz="1200" b="1">
                <a:solidFill>
                  <a:srgbClr val="000000"/>
                </a:solidFill>
                <a:latin typeface="Roboto"/>
                <a:ea typeface="Roboto"/>
                <a:cs typeface="Roboto"/>
              </a:rPr>
              <a:t>Parties impacted by this change:</a:t>
            </a:r>
          </a:p>
          <a:p>
            <a:pPr marL="0" indent="0">
              <a:lnSpc>
                <a:spcPct val="100000"/>
              </a:lnSpc>
              <a:spcBef>
                <a:spcPts val="0"/>
              </a:spcBef>
              <a:buNone/>
            </a:pPr>
            <a:endParaRPr lang="en-GB" sz="1200">
              <a:solidFill>
                <a:srgbClr val="000000"/>
              </a:solidFill>
              <a:cs typeface="Roboto"/>
            </a:endParaRPr>
          </a:p>
          <a:p>
            <a:pPr marL="171450" indent="-171450">
              <a:lnSpc>
                <a:spcPct val="100000"/>
              </a:lnSpc>
              <a:spcBef>
                <a:spcPts val="0"/>
              </a:spcBef>
            </a:pPr>
            <a:r>
              <a:rPr lang="en-GB" sz="1200">
                <a:solidFill>
                  <a:srgbClr val="000000"/>
                </a:solidFill>
                <a:latin typeface="Roboto"/>
                <a:ea typeface="Roboto"/>
                <a:cs typeface="Roboto"/>
              </a:rPr>
              <a:t>Electricity Suppliers</a:t>
            </a:r>
            <a:endParaRPr lang="en-GB">
              <a:solidFill>
                <a:srgbClr val="000000"/>
              </a:solidFill>
              <a:cs typeface="Roboto" panose="02000000000000000000" pitchFamily="2" charset="0"/>
            </a:endParaRPr>
          </a:p>
          <a:p>
            <a:pPr marL="171450" indent="-171450">
              <a:lnSpc>
                <a:spcPct val="100000"/>
              </a:lnSpc>
              <a:spcBef>
                <a:spcPts val="0"/>
              </a:spcBef>
            </a:pPr>
            <a:r>
              <a:rPr lang="en-GB" sz="1200">
                <a:solidFill>
                  <a:srgbClr val="000000"/>
                </a:solidFill>
                <a:latin typeface="Roboto"/>
                <a:ea typeface="Roboto"/>
                <a:cs typeface="Roboto"/>
              </a:rPr>
              <a:t>Distribution Network Operators</a:t>
            </a:r>
            <a:endParaRPr lang="en-GB">
              <a:solidFill>
                <a:srgbClr val="000000"/>
              </a:solidFill>
              <a:cs typeface="Roboto" panose="02000000000000000000" pitchFamily="2" charset="0"/>
            </a:endParaRPr>
          </a:p>
          <a:p>
            <a:pPr marL="171450" indent="-171450">
              <a:lnSpc>
                <a:spcPct val="100000"/>
              </a:lnSpc>
              <a:spcBef>
                <a:spcPts val="0"/>
              </a:spcBef>
            </a:pPr>
            <a:r>
              <a:rPr lang="en-GB" sz="1200">
                <a:solidFill>
                  <a:srgbClr val="000000"/>
                </a:solidFill>
                <a:latin typeface="Roboto"/>
                <a:ea typeface="Roboto"/>
                <a:cs typeface="Roboto"/>
              </a:rPr>
              <a:t>Metering Equipment Managers</a:t>
            </a:r>
            <a:endParaRPr lang="en-GB">
              <a:solidFill>
                <a:srgbClr val="000000"/>
              </a:solidFill>
              <a:cs typeface="Roboto" panose="02000000000000000000" pitchFamily="2" charset="0"/>
            </a:endParaRPr>
          </a:p>
          <a:p>
            <a:pPr marL="171450" indent="-171450">
              <a:lnSpc>
                <a:spcPct val="100000"/>
              </a:lnSpc>
              <a:spcBef>
                <a:spcPts val="0"/>
              </a:spcBef>
            </a:pPr>
            <a:r>
              <a:rPr lang="en-GB" sz="1200">
                <a:solidFill>
                  <a:srgbClr val="000000"/>
                </a:solidFill>
                <a:latin typeface="Roboto"/>
                <a:ea typeface="Roboto"/>
                <a:cs typeface="Roboto"/>
              </a:rPr>
              <a:t>Non-Half Hourly Data Collectors</a:t>
            </a:r>
            <a:endParaRPr lang="en-GB">
              <a:solidFill>
                <a:srgbClr val="000000"/>
              </a:solidFill>
              <a:cs typeface="Roboto" panose="02000000000000000000" pitchFamily="2" charset="0"/>
            </a:endParaRPr>
          </a:p>
          <a:p>
            <a:pPr marL="0" indent="0">
              <a:lnSpc>
                <a:spcPct val="100000"/>
              </a:lnSpc>
              <a:spcBef>
                <a:spcPts val="0"/>
              </a:spcBef>
              <a:buNone/>
            </a:pPr>
            <a:endParaRPr lang="en-GB" sz="1200">
              <a:solidFill>
                <a:srgbClr val="000000"/>
              </a:solidFill>
              <a:latin typeface="Roboto"/>
              <a:ea typeface="Roboto"/>
              <a:cs typeface="Roboto"/>
            </a:endParaRPr>
          </a:p>
          <a:p>
            <a:pPr marL="0" indent="0">
              <a:lnSpc>
                <a:spcPct val="100000"/>
              </a:lnSpc>
              <a:spcBef>
                <a:spcPts val="0"/>
              </a:spcBef>
              <a:buNone/>
            </a:pPr>
            <a:r>
              <a:rPr lang="en-GB" sz="1200" b="1">
                <a:solidFill>
                  <a:srgbClr val="000000"/>
                </a:solidFill>
                <a:latin typeface="Roboto"/>
                <a:ea typeface="Roboto"/>
                <a:cs typeface="Roboto"/>
              </a:rPr>
              <a:t>REC Products impacted by this change:</a:t>
            </a:r>
          </a:p>
          <a:p>
            <a:pPr marL="0" indent="0">
              <a:lnSpc>
                <a:spcPct val="100000"/>
              </a:lnSpc>
              <a:spcBef>
                <a:spcPts val="0"/>
              </a:spcBef>
              <a:buNone/>
            </a:pPr>
            <a:endParaRPr lang="en-GB" sz="1200">
              <a:solidFill>
                <a:srgbClr val="000000"/>
              </a:solidFill>
              <a:latin typeface="Roboto"/>
              <a:ea typeface="Roboto"/>
              <a:cs typeface="Roboto"/>
            </a:endParaRPr>
          </a:p>
          <a:p>
            <a:pPr marL="171450" indent="-171450">
              <a:lnSpc>
                <a:spcPct val="100000"/>
              </a:lnSpc>
              <a:spcBef>
                <a:spcPts val="0"/>
              </a:spcBef>
            </a:pPr>
            <a:r>
              <a:rPr lang="en-GB" sz="1200">
                <a:solidFill>
                  <a:srgbClr val="000000"/>
                </a:solidFill>
                <a:latin typeface="Roboto"/>
                <a:ea typeface="Roboto"/>
                <a:cs typeface="Roboto"/>
              </a:rPr>
              <a:t>REC Data Specification</a:t>
            </a:r>
            <a:endParaRPr lang="en-GB" sz="1200">
              <a:solidFill>
                <a:srgbClr val="000000"/>
              </a:solidFill>
              <a:cs typeface="Roboto"/>
            </a:endParaRPr>
          </a:p>
          <a:p>
            <a:pPr marL="628650" lvl="1" indent="-171450">
              <a:lnSpc>
                <a:spcPct val="100000"/>
              </a:lnSpc>
              <a:spcBef>
                <a:spcPts val="0"/>
              </a:spcBef>
            </a:pPr>
            <a:r>
              <a:rPr lang="en-GB" sz="1200">
                <a:solidFill>
                  <a:srgbClr val="000000"/>
                </a:solidFill>
                <a:latin typeface="Roboto"/>
                <a:ea typeface="Roboto"/>
                <a:cs typeface="Roboto"/>
              </a:rPr>
              <a:t>Add twelve new APC Meter Types to the list of valid enumerations in Meter Type Data Item DI50230 (J0483)</a:t>
            </a:r>
            <a:endParaRPr lang="en-GB" sz="1200">
              <a:solidFill>
                <a:srgbClr val="000000"/>
              </a:solidFill>
              <a:highlight>
                <a:srgbClr val="FFFF00"/>
              </a:highlight>
              <a:cs typeface="Roboto"/>
            </a:endParaRPr>
          </a:p>
          <a:p>
            <a:pPr marL="0" indent="0">
              <a:lnSpc>
                <a:spcPct val="100000"/>
              </a:lnSpc>
              <a:spcBef>
                <a:spcPts val="0"/>
              </a:spcBef>
              <a:buNone/>
            </a:pPr>
            <a:endParaRPr lang="en-GB" sz="1200">
              <a:solidFill>
                <a:srgbClr val="000000"/>
              </a:solidFill>
              <a:cs typeface="Roboto"/>
            </a:endParaRPr>
          </a:p>
          <a:p>
            <a:pPr marL="0" indent="0">
              <a:lnSpc>
                <a:spcPct val="100000"/>
              </a:lnSpc>
              <a:spcBef>
                <a:spcPts val="0"/>
              </a:spcBef>
              <a:buNone/>
            </a:pPr>
            <a:r>
              <a:rPr lang="en-GB" sz="1200" b="1">
                <a:solidFill>
                  <a:srgbClr val="000000"/>
                </a:solidFill>
                <a:latin typeface="Roboto"/>
                <a:ea typeface="Roboto"/>
                <a:cs typeface="Roboto"/>
              </a:rPr>
              <a:t>Implementation:</a:t>
            </a:r>
          </a:p>
          <a:p>
            <a:pPr marL="0" indent="0">
              <a:lnSpc>
                <a:spcPct val="100000"/>
              </a:lnSpc>
              <a:spcBef>
                <a:spcPts val="0"/>
              </a:spcBef>
              <a:buNone/>
            </a:pPr>
            <a:endParaRPr lang="en-GB" sz="1200">
              <a:solidFill>
                <a:srgbClr val="000000"/>
              </a:solidFill>
              <a:cs typeface="Roboto"/>
            </a:endParaRPr>
          </a:p>
          <a:p>
            <a:pPr marL="171450" indent="-171450">
              <a:lnSpc>
                <a:spcPct val="100000"/>
              </a:lnSpc>
              <a:spcBef>
                <a:spcPts val="0"/>
              </a:spcBef>
            </a:pPr>
            <a:r>
              <a:rPr lang="en-GB" sz="1200">
                <a:solidFill>
                  <a:srgbClr val="000000"/>
                </a:solidFill>
                <a:latin typeface="Roboto"/>
                <a:ea typeface="Roboto"/>
                <a:cs typeface="Roboto"/>
              </a:rPr>
              <a:t>This change will be implemented in full on 30 June 2023.</a:t>
            </a:r>
          </a:p>
        </p:txBody>
      </p:sp>
    </p:spTree>
    <p:extLst>
      <p:ext uri="{BB962C8B-B14F-4D97-AF65-F5344CB8AC3E}">
        <p14:creationId xmlns:p14="http://schemas.microsoft.com/office/powerpoint/2010/main" val="1764218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cs typeface="Roboto" panose="02000000000000000000" pitchFamily="2" charset="0"/>
              </a:rPr>
              <a:t>R0011 – </a:t>
            </a:r>
            <a:r>
              <a:rPr lang="en-GB">
                <a:solidFill>
                  <a:srgbClr val="70ADA3"/>
                </a:solidFill>
                <a:cs typeface="Roboto" panose="02000000000000000000" pitchFamily="2" charset="0"/>
              </a:rPr>
              <a:t>Reporting of Additional EMR Backing Data to Suppliers</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49353" y="1879997"/>
            <a:ext cx="7604364" cy="4460875"/>
          </a:xfrm>
        </p:spPr>
        <p:txBody>
          <a:bodyPr vert="horz" lIns="91440" tIns="45720" rIns="91440" bIns="45720" rtlCol="0" anchor="t">
            <a:noAutofit/>
          </a:bodyPr>
          <a:lstStyle/>
          <a:p>
            <a:pPr marL="0" indent="0">
              <a:lnSpc>
                <a:spcPct val="100000"/>
              </a:lnSpc>
              <a:spcBef>
                <a:spcPts val="0"/>
              </a:spcBef>
              <a:buNone/>
            </a:pPr>
            <a:r>
              <a:rPr lang="en-GB" sz="1200">
                <a:solidFill>
                  <a:srgbClr val="000000"/>
                </a:solidFill>
                <a:cs typeface="Roboto" panose="02000000000000000000" pitchFamily="2" charset="0"/>
              </a:rPr>
              <a:t>The aim of this proposal is to improve the information provided to Electricity Market Reform (EMR) parties to enable them to perform validation of their invoices and credits without the need to request additional supporting information. The associated Market Message will be structured and named in line with the actual output of Settlement systems to make it simpler to reconcile the data.</a:t>
            </a:r>
            <a:endParaRPr lang="en-US">
              <a:solidFill>
                <a:srgbClr val="000000"/>
              </a:solidFill>
              <a:cs typeface="Roboto" panose="02000000000000000000" pitchFamily="2" charset="0"/>
            </a:endParaRPr>
          </a:p>
          <a:p>
            <a:pPr marL="0" indent="0">
              <a:lnSpc>
                <a:spcPct val="100000"/>
              </a:lnSpc>
              <a:spcBef>
                <a:spcPts val="0"/>
              </a:spcBef>
              <a:buNone/>
            </a:pPr>
            <a:endParaRPr lang="en-GB" sz="1200">
              <a:solidFill>
                <a:srgbClr val="000000"/>
              </a:solidFill>
              <a:cs typeface="Roboto" panose="02000000000000000000" pitchFamily="2" charset="0"/>
            </a:endParaRPr>
          </a:p>
          <a:p>
            <a:pPr marL="0" indent="0">
              <a:lnSpc>
                <a:spcPct val="100000"/>
              </a:lnSpc>
              <a:spcBef>
                <a:spcPts val="0"/>
              </a:spcBef>
              <a:buNone/>
            </a:pPr>
            <a:r>
              <a:rPr lang="en-GB" sz="1200" b="1">
                <a:solidFill>
                  <a:srgbClr val="000000"/>
                </a:solidFill>
                <a:cs typeface="Roboto" panose="02000000000000000000" pitchFamily="2" charset="0"/>
              </a:rPr>
              <a:t>Parties impacted by this change:</a:t>
            </a:r>
            <a:endParaRPr lang="en-US">
              <a:solidFill>
                <a:srgbClr val="000000"/>
              </a:solidFill>
              <a:cs typeface="Roboto" panose="02000000000000000000" pitchFamily="2" charset="0"/>
            </a:endParaRPr>
          </a:p>
          <a:p>
            <a:pPr marL="0" indent="0">
              <a:lnSpc>
                <a:spcPct val="100000"/>
              </a:lnSpc>
              <a:spcBef>
                <a:spcPts val="0"/>
              </a:spcBef>
              <a:buNone/>
            </a:pPr>
            <a:endParaRPr lang="en-GB" sz="1200">
              <a:solidFill>
                <a:srgbClr val="000000"/>
              </a:solidFill>
              <a:cs typeface="Roboto" panose="02000000000000000000" pitchFamily="2" charset="0"/>
            </a:endParaRPr>
          </a:p>
          <a:p>
            <a:pPr marL="171450" indent="-171450">
              <a:lnSpc>
                <a:spcPct val="100000"/>
              </a:lnSpc>
              <a:spcBef>
                <a:spcPts val="0"/>
              </a:spcBef>
            </a:pPr>
            <a:r>
              <a:rPr lang="en-GB" sz="1200">
                <a:solidFill>
                  <a:srgbClr val="000000"/>
                </a:solidFill>
                <a:cs typeface="Roboto" panose="02000000000000000000" pitchFamily="2" charset="0"/>
              </a:rPr>
              <a:t>Energy Suppliers</a:t>
            </a:r>
          </a:p>
          <a:p>
            <a:pPr marL="171450" indent="-171450">
              <a:lnSpc>
                <a:spcPct val="100000"/>
              </a:lnSpc>
              <a:spcBef>
                <a:spcPts val="0"/>
              </a:spcBef>
            </a:pPr>
            <a:r>
              <a:rPr lang="en-GB" sz="1200">
                <a:solidFill>
                  <a:srgbClr val="000000"/>
                </a:solidFill>
                <a:cs typeface="Roboto" panose="02000000000000000000" pitchFamily="2" charset="0"/>
              </a:rPr>
              <a:t>Generators</a:t>
            </a:r>
            <a:endParaRPr lang="en-GB">
              <a:solidFill>
                <a:srgbClr val="000000"/>
              </a:solidFill>
              <a:cs typeface="Roboto" panose="02000000000000000000" pitchFamily="2" charset="0"/>
            </a:endParaRPr>
          </a:p>
          <a:p>
            <a:pPr marL="171450" indent="-171450">
              <a:lnSpc>
                <a:spcPct val="100000"/>
              </a:lnSpc>
              <a:spcBef>
                <a:spcPts val="0"/>
              </a:spcBef>
            </a:pPr>
            <a:r>
              <a:rPr lang="en-GB" sz="1200">
                <a:solidFill>
                  <a:srgbClr val="000000"/>
                </a:solidFill>
                <a:cs typeface="Roboto" panose="02000000000000000000" pitchFamily="2" charset="0"/>
              </a:rPr>
              <a:t>Capacity Providers</a:t>
            </a:r>
          </a:p>
          <a:p>
            <a:pPr marL="0" indent="0">
              <a:lnSpc>
                <a:spcPct val="100000"/>
              </a:lnSpc>
              <a:spcBef>
                <a:spcPts val="0"/>
              </a:spcBef>
              <a:buNone/>
            </a:pPr>
            <a:endParaRPr lang="en-GB" sz="1200">
              <a:solidFill>
                <a:srgbClr val="000000"/>
              </a:solidFill>
              <a:cs typeface="Roboto" panose="02000000000000000000" pitchFamily="2" charset="0"/>
            </a:endParaRPr>
          </a:p>
          <a:p>
            <a:pPr marL="0" indent="0">
              <a:lnSpc>
                <a:spcPct val="100000"/>
              </a:lnSpc>
              <a:spcBef>
                <a:spcPts val="0"/>
              </a:spcBef>
              <a:buNone/>
            </a:pPr>
            <a:r>
              <a:rPr lang="en-GB" sz="1200" b="1">
                <a:solidFill>
                  <a:srgbClr val="000000"/>
                </a:solidFill>
                <a:cs typeface="Roboto" panose="02000000000000000000" pitchFamily="2" charset="0"/>
              </a:rPr>
              <a:t>REC Products impacted by this change:</a:t>
            </a:r>
            <a:endParaRPr lang="en-GB" sz="1200">
              <a:solidFill>
                <a:srgbClr val="000000"/>
              </a:solidFill>
              <a:cs typeface="Roboto" panose="02000000000000000000" pitchFamily="2" charset="0"/>
            </a:endParaRPr>
          </a:p>
          <a:p>
            <a:pPr marL="0" indent="0">
              <a:lnSpc>
                <a:spcPct val="100000"/>
              </a:lnSpc>
              <a:spcBef>
                <a:spcPts val="0"/>
              </a:spcBef>
              <a:buNone/>
            </a:pPr>
            <a:endParaRPr lang="en-GB" sz="1200">
              <a:solidFill>
                <a:srgbClr val="000000"/>
              </a:solidFill>
              <a:cs typeface="Roboto" panose="02000000000000000000" pitchFamily="2" charset="0"/>
            </a:endParaRPr>
          </a:p>
          <a:p>
            <a:pPr marL="171450" indent="-171450">
              <a:lnSpc>
                <a:spcPct val="100000"/>
              </a:lnSpc>
              <a:spcBef>
                <a:spcPts val="0"/>
              </a:spcBef>
            </a:pPr>
            <a:r>
              <a:rPr lang="en-GB" sz="1200">
                <a:solidFill>
                  <a:srgbClr val="000000"/>
                </a:solidFill>
                <a:cs typeface="Roboto" panose="02000000000000000000" pitchFamily="2" charset="0"/>
              </a:rPr>
              <a:t>REC Data Specification</a:t>
            </a:r>
          </a:p>
          <a:p>
            <a:pPr marL="628650" lvl="1" indent="-171450">
              <a:lnSpc>
                <a:spcPct val="100000"/>
              </a:lnSpc>
              <a:spcBef>
                <a:spcPts val="0"/>
              </a:spcBef>
            </a:pPr>
            <a:r>
              <a:rPr lang="en-GB" sz="1200">
                <a:solidFill>
                  <a:srgbClr val="000000"/>
                </a:solidFill>
                <a:cs typeface="Roboto" panose="02000000000000000000" pitchFamily="2" charset="0"/>
              </a:rPr>
              <a:t>Multiple amends to existing Groups and Data Items in the following Market Messages:</a:t>
            </a:r>
            <a:endParaRPr lang="en-GB" sz="1200">
              <a:solidFill>
                <a:srgbClr val="000000"/>
              </a:solidFill>
              <a:highlight>
                <a:srgbClr val="FFFF00"/>
              </a:highlight>
              <a:cs typeface="Roboto" panose="02000000000000000000" pitchFamily="2" charset="0"/>
            </a:endParaRPr>
          </a:p>
          <a:p>
            <a:pPr marL="1085850" lvl="2" indent="-171450">
              <a:lnSpc>
                <a:spcPct val="100000"/>
              </a:lnSpc>
              <a:spcBef>
                <a:spcPts val="0"/>
              </a:spcBef>
            </a:pPr>
            <a:r>
              <a:rPr lang="en-GB" sz="1200">
                <a:solidFill>
                  <a:srgbClr val="000000"/>
                </a:solidFill>
                <a:cs typeface="Roboto" panose="02000000000000000000" pitchFamily="2" charset="0"/>
              </a:rPr>
              <a:t>MM00329 (D0362)</a:t>
            </a:r>
          </a:p>
          <a:p>
            <a:pPr marL="1085850" lvl="2" indent="-171450">
              <a:lnSpc>
                <a:spcPct val="100000"/>
              </a:lnSpc>
              <a:spcBef>
                <a:spcPts val="0"/>
              </a:spcBef>
            </a:pPr>
            <a:r>
              <a:rPr lang="en-GB" sz="1200">
                <a:solidFill>
                  <a:srgbClr val="000000"/>
                </a:solidFill>
                <a:cs typeface="Roboto" panose="02000000000000000000" pitchFamily="2" charset="0"/>
              </a:rPr>
              <a:t>MM00330 (D0363)</a:t>
            </a:r>
          </a:p>
          <a:p>
            <a:pPr marL="1085850" lvl="2" indent="-171450">
              <a:lnSpc>
                <a:spcPct val="100000"/>
              </a:lnSpc>
              <a:spcBef>
                <a:spcPts val="0"/>
              </a:spcBef>
            </a:pPr>
            <a:r>
              <a:rPr lang="en-GB" sz="1200">
                <a:solidFill>
                  <a:srgbClr val="000000"/>
                </a:solidFill>
                <a:cs typeface="Roboto" panose="02000000000000000000" pitchFamily="2" charset="0"/>
              </a:rPr>
              <a:t>MM00331 (D0364)</a:t>
            </a:r>
            <a:endParaRPr lang="en-GB" sz="1200">
              <a:solidFill>
                <a:srgbClr val="000000"/>
              </a:solidFill>
              <a:highlight>
                <a:srgbClr val="FFFF00"/>
              </a:highlight>
              <a:cs typeface="Roboto" panose="02000000000000000000" pitchFamily="2" charset="0"/>
            </a:endParaRPr>
          </a:p>
          <a:p>
            <a:pPr marL="1085850" lvl="2" indent="-171450">
              <a:lnSpc>
                <a:spcPct val="100000"/>
              </a:lnSpc>
              <a:spcBef>
                <a:spcPts val="0"/>
              </a:spcBef>
            </a:pPr>
            <a:r>
              <a:rPr lang="en-GB" sz="1200">
                <a:solidFill>
                  <a:srgbClr val="000000"/>
                </a:solidFill>
                <a:cs typeface="Roboto" panose="02000000000000000000" pitchFamily="2" charset="0"/>
              </a:rPr>
              <a:t>MM00332 (D0365)</a:t>
            </a:r>
            <a:endParaRPr lang="en-GB" sz="1200">
              <a:solidFill>
                <a:srgbClr val="000000"/>
              </a:solidFill>
              <a:highlight>
                <a:srgbClr val="FFFF00"/>
              </a:highlight>
              <a:cs typeface="Roboto" panose="02000000000000000000" pitchFamily="2" charset="0"/>
            </a:endParaRPr>
          </a:p>
          <a:p>
            <a:pPr marL="1085850" lvl="2" indent="-171450">
              <a:lnSpc>
                <a:spcPct val="100000"/>
              </a:lnSpc>
              <a:spcBef>
                <a:spcPts val="0"/>
              </a:spcBef>
            </a:pPr>
            <a:r>
              <a:rPr lang="en-GB" sz="1200">
                <a:solidFill>
                  <a:srgbClr val="000000"/>
                </a:solidFill>
                <a:cs typeface="Roboto" panose="02000000000000000000" pitchFamily="2" charset="0"/>
              </a:rPr>
              <a:t>MM00333 (D0366)</a:t>
            </a:r>
            <a:endParaRPr lang="en-GB" sz="1200">
              <a:solidFill>
                <a:srgbClr val="000000"/>
              </a:solidFill>
              <a:highlight>
                <a:srgbClr val="FFFF00"/>
              </a:highlight>
              <a:cs typeface="Roboto" panose="02000000000000000000" pitchFamily="2" charset="0"/>
            </a:endParaRPr>
          </a:p>
          <a:p>
            <a:pPr marL="0" indent="0">
              <a:lnSpc>
                <a:spcPct val="100000"/>
              </a:lnSpc>
              <a:spcBef>
                <a:spcPts val="0"/>
              </a:spcBef>
              <a:buNone/>
            </a:pPr>
            <a:endParaRPr lang="en-GB" sz="1200">
              <a:solidFill>
                <a:srgbClr val="000000"/>
              </a:solidFill>
              <a:cs typeface="Roboto" panose="02000000000000000000" pitchFamily="2" charset="0"/>
            </a:endParaRPr>
          </a:p>
          <a:p>
            <a:pPr marL="0" lvl="0" indent="0">
              <a:lnSpc>
                <a:spcPct val="100000"/>
              </a:lnSpc>
              <a:spcBef>
                <a:spcPts val="0"/>
              </a:spcBef>
              <a:buNone/>
            </a:pPr>
            <a:r>
              <a:rPr lang="en-GB" sz="1200" b="1">
                <a:solidFill>
                  <a:srgbClr val="000000"/>
                </a:solidFill>
                <a:cs typeface="Roboto" panose="02000000000000000000" pitchFamily="2" charset="0"/>
              </a:rPr>
              <a:t>Implementation:</a:t>
            </a:r>
            <a:endParaRPr lang="en-GB" sz="1200">
              <a:solidFill>
                <a:srgbClr val="000000"/>
              </a:solidFill>
              <a:cs typeface="Roboto" panose="02000000000000000000" pitchFamily="2" charset="0"/>
            </a:endParaRPr>
          </a:p>
          <a:p>
            <a:pPr marL="171450" indent="-171450"/>
            <a:r>
              <a:rPr lang="en-GB" sz="1200">
                <a:solidFill>
                  <a:srgbClr val="000000"/>
                </a:solidFill>
                <a:cs typeface="Roboto" panose="02000000000000000000" pitchFamily="2" charset="0"/>
              </a:rPr>
              <a:t>This change will be implemented in full on 30 June 2023.</a:t>
            </a:r>
          </a:p>
        </p:txBody>
      </p:sp>
      <p:sp>
        <p:nvSpPr>
          <p:cNvPr id="2" name="Rectangle: Rounded Corners 1">
            <a:extLst>
              <a:ext uri="{FF2B5EF4-FFF2-40B4-BE49-F238E27FC236}">
                <a16:creationId xmlns:a16="http://schemas.microsoft.com/office/drawing/2014/main" id="{986AC128-F43B-472A-1834-C6C98CB509DF}"/>
              </a:ext>
            </a:extLst>
          </p:cNvPr>
          <p:cNvSpPr/>
          <p:nvPr/>
        </p:nvSpPr>
        <p:spPr>
          <a:xfrm>
            <a:off x="7817762" y="6293223"/>
            <a:ext cx="2805952" cy="3496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See related change R0090</a:t>
            </a:r>
          </a:p>
        </p:txBody>
      </p:sp>
    </p:spTree>
    <p:extLst>
      <p:ext uri="{BB962C8B-B14F-4D97-AF65-F5344CB8AC3E}">
        <p14:creationId xmlns:p14="http://schemas.microsoft.com/office/powerpoint/2010/main" val="49849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cs typeface="Roboto" panose="02000000000000000000" pitchFamily="2" charset="0"/>
              </a:rPr>
              <a:t>R0090 – </a:t>
            </a:r>
            <a:r>
              <a:rPr lang="en-GB">
                <a:solidFill>
                  <a:srgbClr val="70ADA3"/>
                </a:solidFill>
                <a:cs typeface="Roboto" panose="02000000000000000000" pitchFamily="2" charset="0"/>
              </a:rPr>
              <a:t>Alignment of Data Specification with Pre-REC Rules and Consequential Impacts on R0011 Legal Text</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49352" y="1424052"/>
            <a:ext cx="7936183" cy="5433948"/>
          </a:xfrm>
        </p:spPr>
        <p:txBody>
          <a:bodyPr vert="horz" lIns="91440" tIns="45720" rIns="91440" bIns="45720" rtlCol="0" anchor="t">
            <a:noAutofit/>
          </a:bodyPr>
          <a:lstStyle/>
          <a:p>
            <a:pPr marL="0" indent="0">
              <a:lnSpc>
                <a:spcPct val="100000"/>
              </a:lnSpc>
              <a:buNone/>
            </a:pPr>
            <a:r>
              <a:rPr lang="en-GB" sz="1200">
                <a:solidFill>
                  <a:srgbClr val="000000"/>
                </a:solidFill>
                <a:cs typeface="Roboto" panose="02000000000000000000" pitchFamily="2" charset="0"/>
              </a:rPr>
              <a:t>When the legal text for REC R0011 was prepared, it was drafted using the REC Data Specification rules. Following approval, organisations raised concerns that the legal drafting was inconsistent with historic (pre-REC) formatting rules and that this could cause confusion in how to implement the R0011 Data Specification changes. This Change Proposal has been raised to address concerns with the R0011 legal text by making the changes listed below.</a:t>
            </a:r>
            <a:endParaRPr lang="en-US">
              <a:solidFill>
                <a:srgbClr val="000000"/>
              </a:solidFill>
              <a:cs typeface="Roboto" panose="02000000000000000000" pitchFamily="2" charset="0"/>
            </a:endParaRPr>
          </a:p>
          <a:p>
            <a:pPr marL="0" indent="0">
              <a:lnSpc>
                <a:spcPct val="100000"/>
              </a:lnSpc>
              <a:spcBef>
                <a:spcPts val="0"/>
              </a:spcBef>
              <a:buNone/>
            </a:pPr>
            <a:endParaRPr lang="en-GB" sz="1200">
              <a:solidFill>
                <a:srgbClr val="000000"/>
              </a:solidFill>
              <a:cs typeface="Roboto" panose="02000000000000000000" pitchFamily="2" charset="0"/>
            </a:endParaRPr>
          </a:p>
          <a:p>
            <a:pPr marL="0" indent="0">
              <a:lnSpc>
                <a:spcPct val="100000"/>
              </a:lnSpc>
              <a:spcBef>
                <a:spcPts val="0"/>
              </a:spcBef>
              <a:buNone/>
            </a:pPr>
            <a:r>
              <a:rPr lang="en-GB" sz="1200" b="1">
                <a:solidFill>
                  <a:srgbClr val="000000"/>
                </a:solidFill>
                <a:cs typeface="Roboto" panose="02000000000000000000" pitchFamily="2" charset="0"/>
              </a:rPr>
              <a:t>Parties impacted by this change:</a:t>
            </a:r>
            <a:endParaRPr lang="en-US">
              <a:solidFill>
                <a:srgbClr val="000000"/>
              </a:solidFill>
              <a:cs typeface="Roboto" panose="02000000000000000000" pitchFamily="2" charset="0"/>
            </a:endParaRPr>
          </a:p>
          <a:p>
            <a:pPr marL="0" indent="0">
              <a:lnSpc>
                <a:spcPct val="100000"/>
              </a:lnSpc>
              <a:spcBef>
                <a:spcPts val="0"/>
              </a:spcBef>
              <a:buNone/>
            </a:pPr>
            <a:endParaRPr lang="en-GB" sz="1200">
              <a:solidFill>
                <a:srgbClr val="000000"/>
              </a:solidFill>
              <a:cs typeface="Roboto" panose="02000000000000000000" pitchFamily="2" charset="0"/>
            </a:endParaRPr>
          </a:p>
          <a:p>
            <a:pPr marL="171450" indent="-171450">
              <a:lnSpc>
                <a:spcPct val="100000"/>
              </a:lnSpc>
              <a:spcBef>
                <a:spcPts val="0"/>
              </a:spcBef>
            </a:pPr>
            <a:r>
              <a:rPr lang="en-GB" sz="1200">
                <a:solidFill>
                  <a:srgbClr val="000000"/>
                </a:solidFill>
                <a:cs typeface="Roboto" panose="02000000000000000000" pitchFamily="2" charset="0"/>
              </a:rPr>
              <a:t>Energy Suppliers</a:t>
            </a:r>
          </a:p>
          <a:p>
            <a:pPr marL="171450" indent="-171450">
              <a:lnSpc>
                <a:spcPct val="100000"/>
              </a:lnSpc>
              <a:spcBef>
                <a:spcPts val="0"/>
              </a:spcBef>
            </a:pPr>
            <a:r>
              <a:rPr lang="en-GB" sz="1200">
                <a:solidFill>
                  <a:srgbClr val="000000"/>
                </a:solidFill>
                <a:cs typeface="Roboto" panose="02000000000000000000" pitchFamily="2" charset="0"/>
              </a:rPr>
              <a:t>Generators</a:t>
            </a:r>
            <a:endParaRPr lang="en-GB">
              <a:solidFill>
                <a:srgbClr val="000000"/>
              </a:solidFill>
              <a:cs typeface="Roboto" panose="02000000000000000000" pitchFamily="2" charset="0"/>
            </a:endParaRPr>
          </a:p>
          <a:p>
            <a:pPr marL="171450" indent="-171450">
              <a:lnSpc>
                <a:spcPct val="100000"/>
              </a:lnSpc>
              <a:spcBef>
                <a:spcPts val="0"/>
              </a:spcBef>
            </a:pPr>
            <a:r>
              <a:rPr lang="en-GB" sz="1200">
                <a:solidFill>
                  <a:srgbClr val="000000"/>
                </a:solidFill>
                <a:cs typeface="Roboto" panose="02000000000000000000" pitchFamily="2" charset="0"/>
              </a:rPr>
              <a:t>Capacity Providers</a:t>
            </a:r>
          </a:p>
          <a:p>
            <a:pPr marL="0" indent="0">
              <a:lnSpc>
                <a:spcPct val="100000"/>
              </a:lnSpc>
              <a:spcBef>
                <a:spcPts val="0"/>
              </a:spcBef>
              <a:buNone/>
            </a:pPr>
            <a:endParaRPr lang="en-GB" sz="1200">
              <a:solidFill>
                <a:srgbClr val="000000"/>
              </a:solidFill>
              <a:cs typeface="Roboto" panose="02000000000000000000" pitchFamily="2" charset="0"/>
            </a:endParaRPr>
          </a:p>
          <a:p>
            <a:pPr marL="0" indent="0">
              <a:lnSpc>
                <a:spcPct val="100000"/>
              </a:lnSpc>
              <a:spcBef>
                <a:spcPts val="0"/>
              </a:spcBef>
              <a:buNone/>
            </a:pPr>
            <a:r>
              <a:rPr lang="en-GB" sz="1200" b="1">
                <a:solidFill>
                  <a:srgbClr val="000000"/>
                </a:solidFill>
                <a:cs typeface="Roboto" panose="02000000000000000000" pitchFamily="2" charset="0"/>
              </a:rPr>
              <a:t>REC Products impacted by this change:</a:t>
            </a:r>
            <a:endParaRPr lang="en-GB" sz="1200">
              <a:solidFill>
                <a:srgbClr val="000000"/>
              </a:solidFill>
              <a:cs typeface="Roboto" panose="02000000000000000000" pitchFamily="2" charset="0"/>
            </a:endParaRPr>
          </a:p>
          <a:p>
            <a:pPr marL="0" indent="0">
              <a:lnSpc>
                <a:spcPct val="100000"/>
              </a:lnSpc>
              <a:spcBef>
                <a:spcPts val="0"/>
              </a:spcBef>
              <a:buNone/>
            </a:pPr>
            <a:endParaRPr lang="en-GB" sz="1200">
              <a:solidFill>
                <a:srgbClr val="000000"/>
              </a:solidFill>
              <a:cs typeface="Roboto" panose="02000000000000000000" pitchFamily="2" charset="0"/>
            </a:endParaRPr>
          </a:p>
          <a:p>
            <a:pPr marL="171450" indent="-171450">
              <a:lnSpc>
                <a:spcPct val="100000"/>
              </a:lnSpc>
              <a:spcBef>
                <a:spcPts val="0"/>
              </a:spcBef>
            </a:pPr>
            <a:r>
              <a:rPr lang="en-GB" sz="1200">
                <a:solidFill>
                  <a:srgbClr val="000000"/>
                </a:solidFill>
                <a:cs typeface="Roboto" panose="02000000000000000000" pitchFamily="2" charset="0"/>
              </a:rPr>
              <a:t>REC Data Specification</a:t>
            </a:r>
          </a:p>
          <a:p>
            <a:pPr marL="628650" lvl="1" indent="-171450">
              <a:lnSpc>
                <a:spcPct val="100000"/>
              </a:lnSpc>
              <a:spcBef>
                <a:spcPts val="0"/>
              </a:spcBef>
            </a:pPr>
            <a:r>
              <a:rPr lang="en-GB" sz="1200">
                <a:solidFill>
                  <a:srgbClr val="000000"/>
                </a:solidFill>
                <a:cs typeface="Roboto" panose="02000000000000000000" pitchFamily="2" charset="0"/>
              </a:rPr>
              <a:t>Multiple amends to existing Groups and Data Items in the following Market Messages:</a:t>
            </a:r>
            <a:endParaRPr lang="en-GB" sz="1200">
              <a:solidFill>
                <a:srgbClr val="000000"/>
              </a:solidFill>
              <a:highlight>
                <a:srgbClr val="FFFF00"/>
              </a:highlight>
              <a:cs typeface="Roboto" panose="02000000000000000000" pitchFamily="2" charset="0"/>
            </a:endParaRPr>
          </a:p>
          <a:p>
            <a:pPr marL="1085850" lvl="2" indent="-171450">
              <a:lnSpc>
                <a:spcPct val="100000"/>
              </a:lnSpc>
              <a:spcBef>
                <a:spcPts val="0"/>
              </a:spcBef>
            </a:pPr>
            <a:r>
              <a:rPr lang="en-GB" sz="1200">
                <a:solidFill>
                  <a:srgbClr val="000000"/>
                </a:solidFill>
                <a:cs typeface="Roboto" panose="02000000000000000000" pitchFamily="2" charset="0"/>
              </a:rPr>
              <a:t>MM00329 (D0362)</a:t>
            </a:r>
            <a:endParaRPr lang="en-GB" sz="1200">
              <a:solidFill>
                <a:srgbClr val="000000"/>
              </a:solidFill>
              <a:highlight>
                <a:srgbClr val="FFFF00"/>
              </a:highlight>
              <a:cs typeface="Roboto" panose="02000000000000000000" pitchFamily="2" charset="0"/>
            </a:endParaRPr>
          </a:p>
          <a:p>
            <a:pPr marL="1085850" lvl="2" indent="-171450">
              <a:lnSpc>
                <a:spcPct val="100000"/>
              </a:lnSpc>
              <a:spcBef>
                <a:spcPts val="0"/>
              </a:spcBef>
            </a:pPr>
            <a:r>
              <a:rPr lang="en-GB" sz="1200">
                <a:solidFill>
                  <a:srgbClr val="000000"/>
                </a:solidFill>
                <a:cs typeface="Roboto" panose="02000000000000000000" pitchFamily="2" charset="0"/>
              </a:rPr>
              <a:t>MM00331 (D0364)</a:t>
            </a:r>
            <a:endParaRPr lang="en-GB" sz="1200">
              <a:solidFill>
                <a:srgbClr val="000000"/>
              </a:solidFill>
              <a:highlight>
                <a:srgbClr val="FFFF00"/>
              </a:highlight>
              <a:cs typeface="Roboto" panose="02000000000000000000" pitchFamily="2" charset="0"/>
            </a:endParaRPr>
          </a:p>
          <a:p>
            <a:pPr marL="1085850" lvl="2" indent="-171450">
              <a:lnSpc>
                <a:spcPct val="100000"/>
              </a:lnSpc>
              <a:spcBef>
                <a:spcPts val="0"/>
              </a:spcBef>
            </a:pPr>
            <a:r>
              <a:rPr lang="en-GB" sz="1200">
                <a:solidFill>
                  <a:srgbClr val="000000"/>
                </a:solidFill>
                <a:cs typeface="Roboto" panose="02000000000000000000" pitchFamily="2" charset="0"/>
              </a:rPr>
              <a:t>MM00332 (D0365)</a:t>
            </a:r>
            <a:endParaRPr lang="en-GB" sz="1200">
              <a:solidFill>
                <a:srgbClr val="000000"/>
              </a:solidFill>
              <a:highlight>
                <a:srgbClr val="FFFF00"/>
              </a:highlight>
              <a:cs typeface="Roboto" panose="02000000000000000000" pitchFamily="2" charset="0"/>
            </a:endParaRPr>
          </a:p>
          <a:p>
            <a:pPr marL="1085850" lvl="2" indent="-171450">
              <a:lnSpc>
                <a:spcPct val="100000"/>
              </a:lnSpc>
              <a:spcBef>
                <a:spcPts val="0"/>
              </a:spcBef>
            </a:pPr>
            <a:r>
              <a:rPr lang="en-GB" sz="1200">
                <a:solidFill>
                  <a:srgbClr val="000000"/>
                </a:solidFill>
                <a:cs typeface="Roboto" panose="02000000000000000000" pitchFamily="2" charset="0"/>
              </a:rPr>
              <a:t>MM00333 (D0366)</a:t>
            </a:r>
            <a:endParaRPr lang="en-GB" sz="1200">
              <a:solidFill>
                <a:srgbClr val="000000"/>
              </a:solidFill>
              <a:highlight>
                <a:srgbClr val="FFFF00"/>
              </a:highlight>
              <a:cs typeface="Roboto" panose="02000000000000000000" pitchFamily="2" charset="0"/>
            </a:endParaRPr>
          </a:p>
          <a:p>
            <a:pPr marL="171450" indent="-171450">
              <a:lnSpc>
                <a:spcPct val="100000"/>
              </a:lnSpc>
              <a:spcBef>
                <a:spcPts val="0"/>
              </a:spcBef>
            </a:pPr>
            <a:r>
              <a:rPr lang="en-GB" sz="1200">
                <a:solidFill>
                  <a:srgbClr val="000000"/>
                </a:solidFill>
                <a:cs typeface="Roboto" panose="02000000000000000000" pitchFamily="2" charset="0"/>
              </a:rPr>
              <a:t>Energy Market Data Specification Standards Definition Document</a:t>
            </a:r>
          </a:p>
          <a:p>
            <a:pPr marL="628650" lvl="1" indent="-171450">
              <a:lnSpc>
                <a:spcPct val="100000"/>
              </a:lnSpc>
              <a:spcBef>
                <a:spcPts val="0"/>
              </a:spcBef>
            </a:pPr>
            <a:r>
              <a:rPr lang="en-GB" sz="1200">
                <a:solidFill>
                  <a:srgbClr val="000000"/>
                </a:solidFill>
                <a:cs typeface="Roboto" panose="02000000000000000000" pitchFamily="2" charset="0"/>
              </a:rPr>
              <a:t>Adding a monetary Datatype Format Rule</a:t>
            </a:r>
          </a:p>
          <a:p>
            <a:pPr marL="628650" lvl="1" indent="-171450">
              <a:lnSpc>
                <a:spcPct val="100000"/>
              </a:lnSpc>
              <a:spcBef>
                <a:spcPts val="0"/>
              </a:spcBef>
            </a:pPr>
            <a:r>
              <a:rPr lang="en-GB" sz="1200">
                <a:solidFill>
                  <a:srgbClr val="000000"/>
                </a:solidFill>
                <a:cs typeface="Roboto" panose="02000000000000000000" pitchFamily="2" charset="0"/>
              </a:rPr>
              <a:t>Amending the Data Item Length definitions</a:t>
            </a:r>
          </a:p>
          <a:p>
            <a:pPr marL="628650" lvl="1" indent="-171450">
              <a:lnSpc>
                <a:spcPct val="100000"/>
              </a:lnSpc>
              <a:spcBef>
                <a:spcPts val="0"/>
              </a:spcBef>
            </a:pPr>
            <a:r>
              <a:rPr lang="en-GB" sz="1200">
                <a:solidFill>
                  <a:srgbClr val="000000"/>
                </a:solidFill>
                <a:cs typeface="Roboto" panose="02000000000000000000" pitchFamily="2" charset="0"/>
              </a:rPr>
              <a:t>Applying corrections to the legal text, e.g., updating the order of Data Items within Market Message groups and amending instances of Data Type Format “EffectiveDate” to “Calendar Date”.</a:t>
            </a:r>
          </a:p>
          <a:p>
            <a:pPr marL="628650" lvl="1" indent="-171450">
              <a:lnSpc>
                <a:spcPct val="100000"/>
              </a:lnSpc>
              <a:spcBef>
                <a:spcPts val="0"/>
              </a:spcBef>
            </a:pPr>
            <a:endParaRPr lang="en-GB" sz="1200">
              <a:solidFill>
                <a:srgbClr val="000000"/>
              </a:solidFill>
              <a:cs typeface="Roboto" panose="02000000000000000000" pitchFamily="2" charset="0"/>
            </a:endParaRPr>
          </a:p>
          <a:p>
            <a:pPr marL="0" lvl="0" indent="0">
              <a:lnSpc>
                <a:spcPct val="100000"/>
              </a:lnSpc>
              <a:spcBef>
                <a:spcPts val="0"/>
              </a:spcBef>
              <a:buNone/>
            </a:pPr>
            <a:r>
              <a:rPr lang="en-GB" sz="1200" b="1">
                <a:solidFill>
                  <a:srgbClr val="000000"/>
                </a:solidFill>
                <a:cs typeface="Roboto" panose="02000000000000000000" pitchFamily="2" charset="0"/>
              </a:rPr>
              <a:t>Implementation:</a:t>
            </a:r>
            <a:endParaRPr lang="en-GB" sz="1200">
              <a:solidFill>
                <a:srgbClr val="000000"/>
              </a:solidFill>
              <a:cs typeface="Roboto" panose="02000000000000000000" pitchFamily="2" charset="0"/>
            </a:endParaRPr>
          </a:p>
          <a:p>
            <a:pPr marL="171450" indent="-171450"/>
            <a:r>
              <a:rPr lang="en-GB" sz="1200">
                <a:solidFill>
                  <a:srgbClr val="000000"/>
                </a:solidFill>
                <a:cs typeface="Roboto" panose="02000000000000000000" pitchFamily="2" charset="0"/>
              </a:rPr>
              <a:t>This change will be implemented in full on 30 June 2023.</a:t>
            </a:r>
          </a:p>
        </p:txBody>
      </p:sp>
      <p:sp>
        <p:nvSpPr>
          <p:cNvPr id="3" name="Rectangle: Rounded Corners 2">
            <a:extLst>
              <a:ext uri="{FF2B5EF4-FFF2-40B4-BE49-F238E27FC236}">
                <a16:creationId xmlns:a16="http://schemas.microsoft.com/office/drawing/2014/main" id="{F2A83A7E-7E02-255B-C035-C1420B765E70}"/>
              </a:ext>
            </a:extLst>
          </p:cNvPr>
          <p:cNvSpPr/>
          <p:nvPr/>
        </p:nvSpPr>
        <p:spPr>
          <a:xfrm>
            <a:off x="7816865" y="6293223"/>
            <a:ext cx="2805952" cy="3496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See related change R0011</a:t>
            </a:r>
          </a:p>
        </p:txBody>
      </p:sp>
    </p:spTree>
    <p:extLst>
      <p:ext uri="{BB962C8B-B14F-4D97-AF65-F5344CB8AC3E}">
        <p14:creationId xmlns:p14="http://schemas.microsoft.com/office/powerpoint/2010/main" val="2235016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latin typeface="Roboto"/>
                <a:ea typeface="Roboto"/>
                <a:cs typeface="Roboto"/>
              </a:rPr>
              <a:t>R0015 – </a:t>
            </a:r>
            <a:r>
              <a:rPr lang="en-GB">
                <a:solidFill>
                  <a:srgbClr val="70ADA3"/>
                </a:solidFill>
                <a:latin typeface="Roboto"/>
                <a:ea typeface="Roboto"/>
                <a:cs typeface="Roboto"/>
              </a:rPr>
              <a:t>Remote Communication Obligations for Electricity Advanced Meters</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064" y="1666115"/>
            <a:ext cx="7451476" cy="4640169"/>
          </a:xfrm>
        </p:spPr>
        <p:txBody>
          <a:bodyPr vert="horz" lIns="91440" tIns="45720" rIns="91440" bIns="45720" rtlCol="0" anchor="t">
            <a:noAutofit/>
          </a:bodyPr>
          <a:lstStyle/>
          <a:p>
            <a:pPr marL="0" indent="0">
              <a:lnSpc>
                <a:spcPct val="100000"/>
              </a:lnSpc>
              <a:spcBef>
                <a:spcPts val="0"/>
              </a:spcBef>
              <a:buNone/>
            </a:pPr>
            <a:r>
              <a:rPr lang="en-GB" sz="1200">
                <a:latin typeface="Roboto"/>
                <a:ea typeface="Roboto"/>
                <a:cs typeface="Roboto"/>
              </a:rPr>
              <a:t>This Proposal will introduce an explicit obligation under the REC regarding the provision of active remote communications for electricity Advanced Meters. This supports an effective transition for the Advanced Meter segment, ahead of the Market-wide Half Hourly Settlement (MHHS) Programme migration deadlines.</a:t>
            </a:r>
            <a:endParaRPr lang="en-US"/>
          </a:p>
          <a:p>
            <a:pPr marL="0" indent="0">
              <a:lnSpc>
                <a:spcPct val="100000"/>
              </a:lnSpc>
              <a:spcBef>
                <a:spcPts val="0"/>
              </a:spcBef>
              <a:buNone/>
            </a:pPr>
            <a:endParaRPr lang="en-GB" sz="1200">
              <a:cs typeface="Roboto"/>
            </a:endParaRPr>
          </a:p>
          <a:p>
            <a:pPr marL="0" indent="0">
              <a:lnSpc>
                <a:spcPct val="100000"/>
              </a:lnSpc>
              <a:spcBef>
                <a:spcPts val="0"/>
              </a:spcBef>
              <a:buNone/>
            </a:pPr>
            <a:r>
              <a:rPr lang="en-GB" sz="1200" b="1">
                <a:latin typeface="Roboto"/>
                <a:ea typeface="Roboto"/>
                <a:cs typeface="Roboto"/>
              </a:rPr>
              <a:t>Parties impacted by this change:</a:t>
            </a:r>
          </a:p>
          <a:p>
            <a:pPr marL="0" indent="0">
              <a:lnSpc>
                <a:spcPct val="100000"/>
              </a:lnSpc>
              <a:spcBef>
                <a:spcPts val="0"/>
              </a:spcBef>
              <a:buNone/>
            </a:pPr>
            <a:endParaRPr lang="en-GB" sz="1200">
              <a:cs typeface="Roboto"/>
            </a:endParaRPr>
          </a:p>
          <a:p>
            <a:pPr marL="171450" indent="-171450">
              <a:lnSpc>
                <a:spcPct val="100000"/>
              </a:lnSpc>
              <a:spcBef>
                <a:spcPts val="0"/>
              </a:spcBef>
            </a:pPr>
            <a:r>
              <a:rPr lang="en-GB" sz="1200">
                <a:latin typeface="Roboto"/>
                <a:ea typeface="Roboto"/>
                <a:cs typeface="Roboto"/>
              </a:rPr>
              <a:t>Metering Equipment Managers</a:t>
            </a:r>
            <a:endParaRPr lang="en-GB">
              <a:cs typeface="Roboto" panose="02000000000000000000" pitchFamily="2" charset="0"/>
            </a:endParaRPr>
          </a:p>
          <a:p>
            <a:pPr marL="171450" indent="-171450">
              <a:lnSpc>
                <a:spcPct val="100000"/>
              </a:lnSpc>
              <a:spcBef>
                <a:spcPts val="0"/>
              </a:spcBef>
            </a:pPr>
            <a:r>
              <a:rPr lang="en-GB" sz="1200">
                <a:latin typeface="Roboto"/>
                <a:ea typeface="Roboto"/>
                <a:cs typeface="Roboto"/>
              </a:rPr>
              <a:t>Electricity Suppliers</a:t>
            </a:r>
          </a:p>
          <a:p>
            <a:pPr marL="171450" indent="-171450">
              <a:lnSpc>
                <a:spcPct val="100000"/>
              </a:lnSpc>
              <a:spcBef>
                <a:spcPts val="0"/>
              </a:spcBef>
            </a:pPr>
            <a:r>
              <a:rPr lang="en-GB" sz="1200">
                <a:latin typeface="Roboto"/>
                <a:ea typeface="Roboto"/>
                <a:cs typeface="Roboto"/>
              </a:rPr>
              <a:t>Half Hourly Data Collectors</a:t>
            </a:r>
            <a:endParaRPr lang="en-GB">
              <a:cs typeface="Roboto"/>
            </a:endParaRPr>
          </a:p>
          <a:p>
            <a:pPr marL="0" indent="0">
              <a:lnSpc>
                <a:spcPct val="100000"/>
              </a:lnSpc>
              <a:spcBef>
                <a:spcPts val="0"/>
              </a:spcBef>
              <a:buNone/>
            </a:pPr>
            <a:endParaRPr lang="en-GB" sz="1200">
              <a:latin typeface="Roboto"/>
              <a:ea typeface="Roboto"/>
              <a:cs typeface="Roboto"/>
            </a:endParaRPr>
          </a:p>
          <a:p>
            <a:pPr marL="0" indent="0">
              <a:lnSpc>
                <a:spcPct val="100000"/>
              </a:lnSpc>
              <a:spcBef>
                <a:spcPts val="0"/>
              </a:spcBef>
              <a:buNone/>
            </a:pPr>
            <a:r>
              <a:rPr lang="en-GB" sz="1200" b="1">
                <a:latin typeface="Roboto"/>
                <a:ea typeface="Roboto"/>
                <a:cs typeface="Roboto"/>
              </a:rPr>
              <a:t>REC Products impacted by this change:</a:t>
            </a:r>
          </a:p>
          <a:p>
            <a:pPr marL="0" indent="0">
              <a:lnSpc>
                <a:spcPct val="100000"/>
              </a:lnSpc>
              <a:spcBef>
                <a:spcPts val="0"/>
              </a:spcBef>
              <a:buNone/>
            </a:pPr>
            <a:endParaRPr lang="en-GB" sz="1200">
              <a:latin typeface="Roboto"/>
              <a:ea typeface="Roboto"/>
              <a:cs typeface="Roboto"/>
            </a:endParaRPr>
          </a:p>
          <a:p>
            <a:pPr marL="171450" indent="-171450">
              <a:lnSpc>
                <a:spcPct val="100000"/>
              </a:lnSpc>
              <a:spcBef>
                <a:spcPts val="0"/>
              </a:spcBef>
            </a:pPr>
            <a:r>
              <a:rPr lang="en-GB" sz="1200">
                <a:latin typeface="Roboto"/>
                <a:ea typeface="Roboto"/>
                <a:cs typeface="Roboto"/>
              </a:rPr>
              <a:t>Schedule 14 – Metering Operations</a:t>
            </a:r>
            <a:endParaRPr lang="en-GB" sz="1200">
              <a:cs typeface="Roboto"/>
            </a:endParaRPr>
          </a:p>
          <a:p>
            <a:pPr marL="628650" lvl="1" indent="-171450">
              <a:lnSpc>
                <a:spcPct val="100000"/>
              </a:lnSpc>
              <a:spcBef>
                <a:spcPts val="0"/>
              </a:spcBef>
            </a:pPr>
            <a:r>
              <a:rPr lang="en-GB" sz="1200">
                <a:latin typeface="Roboto"/>
                <a:ea typeface="Roboto"/>
                <a:cs typeface="Roboto"/>
              </a:rPr>
              <a:t>A new paragraph (2.14) will be added to the Metering Operations Schedule:</a:t>
            </a:r>
            <a:endParaRPr lang="en-GB" sz="1200">
              <a:cs typeface="Roboto"/>
            </a:endParaRPr>
          </a:p>
          <a:p>
            <a:pPr marL="914400" lvl="2" indent="0">
              <a:lnSpc>
                <a:spcPct val="100000"/>
              </a:lnSpc>
              <a:spcBef>
                <a:spcPts val="0"/>
              </a:spcBef>
              <a:buNone/>
            </a:pPr>
            <a:endParaRPr lang="en-GB" sz="1200">
              <a:latin typeface="Roboto"/>
              <a:ea typeface="Roboto"/>
              <a:cs typeface="Roboto"/>
            </a:endParaRPr>
          </a:p>
          <a:p>
            <a:pPr marL="628650" lvl="2" indent="0">
              <a:lnSpc>
                <a:spcPct val="100000"/>
              </a:lnSpc>
              <a:spcBef>
                <a:spcPts val="0"/>
              </a:spcBef>
              <a:buNone/>
            </a:pPr>
            <a:r>
              <a:rPr lang="en-GB" sz="1100" i="1">
                <a:latin typeface="Roboto"/>
                <a:ea typeface="Roboto"/>
                <a:cs typeface="Roboto"/>
              </a:rPr>
              <a:t>2.14 Each electricity Metering Equipment Manager shall take all reasonable steps to ensure that the Communications Equipment for each electricity Advanced Meter is active and maintained to provide continuous remote access to electricity consumption data, from no later than the start of the window during which Electricity Suppliers are obliged to migrate Metering Points with Advanced Meters to the arrangements established via MHHS Implementation (as defined in the BSC).</a:t>
            </a:r>
            <a:endParaRPr lang="en-GB" sz="1100" i="1">
              <a:cs typeface="Roboto"/>
            </a:endParaRPr>
          </a:p>
          <a:p>
            <a:pPr marL="0" indent="0">
              <a:lnSpc>
                <a:spcPct val="100000"/>
              </a:lnSpc>
              <a:spcBef>
                <a:spcPts val="0"/>
              </a:spcBef>
              <a:buNone/>
            </a:pPr>
            <a:endParaRPr lang="en-GB" sz="1200">
              <a:cs typeface="Roboto"/>
            </a:endParaRPr>
          </a:p>
          <a:p>
            <a:pPr marL="0" indent="0">
              <a:lnSpc>
                <a:spcPct val="100000"/>
              </a:lnSpc>
              <a:spcBef>
                <a:spcPts val="0"/>
              </a:spcBef>
              <a:buNone/>
            </a:pPr>
            <a:r>
              <a:rPr lang="en-GB" sz="1200" b="1">
                <a:latin typeface="Roboto"/>
                <a:ea typeface="Roboto"/>
                <a:cs typeface="Roboto"/>
              </a:rPr>
              <a:t>Implementation:</a:t>
            </a:r>
          </a:p>
          <a:p>
            <a:pPr marL="0" indent="0">
              <a:lnSpc>
                <a:spcPct val="100000"/>
              </a:lnSpc>
              <a:spcBef>
                <a:spcPts val="0"/>
              </a:spcBef>
              <a:buNone/>
            </a:pPr>
            <a:endParaRPr lang="en-GB" sz="1200">
              <a:cs typeface="Roboto"/>
            </a:endParaRPr>
          </a:p>
          <a:p>
            <a:pPr marL="171450" indent="-171450">
              <a:lnSpc>
                <a:spcPct val="100000"/>
              </a:lnSpc>
              <a:spcBef>
                <a:spcPts val="0"/>
              </a:spcBef>
            </a:pPr>
            <a:r>
              <a:rPr lang="en-GB" sz="1200">
                <a:latin typeface="Roboto"/>
                <a:ea typeface="Roboto"/>
                <a:cs typeface="Roboto"/>
              </a:rPr>
              <a:t>This change will be implemented in full on 30 June 2023.</a:t>
            </a:r>
          </a:p>
          <a:p>
            <a:pPr marL="171450" indent="-171450">
              <a:lnSpc>
                <a:spcPct val="100000"/>
              </a:lnSpc>
              <a:spcBef>
                <a:spcPts val="0"/>
              </a:spcBef>
            </a:pPr>
            <a:r>
              <a:rPr lang="en-GB" sz="1200">
                <a:latin typeface="Roboto"/>
                <a:ea typeface="Roboto"/>
                <a:cs typeface="Roboto"/>
              </a:rPr>
              <a:t>There are two related CPs P432 and DCP414 (although independent of this change).</a:t>
            </a:r>
          </a:p>
          <a:p>
            <a:pPr marL="171450" indent="-171450">
              <a:lnSpc>
                <a:spcPct val="100000"/>
              </a:lnSpc>
              <a:spcBef>
                <a:spcPts val="0"/>
              </a:spcBef>
            </a:pPr>
            <a:r>
              <a:rPr lang="en-GB" sz="1200">
                <a:latin typeface="Roboto"/>
                <a:ea typeface="Roboto"/>
                <a:cs typeface="Roboto"/>
              </a:rPr>
              <a:t>Note - the current proposal for the start of MHHS migration is April 2025.</a:t>
            </a:r>
          </a:p>
        </p:txBody>
      </p:sp>
    </p:spTree>
    <p:extLst>
      <p:ext uri="{BB962C8B-B14F-4D97-AF65-F5344CB8AC3E}">
        <p14:creationId xmlns:p14="http://schemas.microsoft.com/office/powerpoint/2010/main" val="4110661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7A45-715B-420B-DCD4-F0B89B6F834C}"/>
              </a:ext>
            </a:extLst>
          </p:cNvPr>
          <p:cNvSpPr>
            <a:spLocks noGrp="1"/>
          </p:cNvSpPr>
          <p:nvPr>
            <p:ph type="title"/>
          </p:nvPr>
        </p:nvSpPr>
        <p:spPr/>
        <p:txBody>
          <a:bodyPr/>
          <a:lstStyle/>
          <a:p>
            <a:r>
              <a:rPr lang="en-GB" b="0">
                <a:cs typeface="Roboto"/>
              </a:rPr>
              <a:t>R0015 Timeline</a:t>
            </a:r>
            <a:endParaRPr lang="en-US"/>
          </a:p>
        </p:txBody>
      </p:sp>
      <p:pic>
        <p:nvPicPr>
          <p:cNvPr id="6" name="Picture 6">
            <a:extLst>
              <a:ext uri="{FF2B5EF4-FFF2-40B4-BE49-F238E27FC236}">
                <a16:creationId xmlns:a16="http://schemas.microsoft.com/office/drawing/2014/main" id="{C3DD04EF-BA75-D60F-2A3B-02EFA7730688}"/>
              </a:ext>
            </a:extLst>
          </p:cNvPr>
          <p:cNvPicPr>
            <a:picLocks noChangeAspect="1"/>
          </p:cNvPicPr>
          <p:nvPr/>
        </p:nvPicPr>
        <p:blipFill>
          <a:blip r:embed="rId2"/>
          <a:stretch>
            <a:fillRect/>
          </a:stretch>
        </p:blipFill>
        <p:spPr>
          <a:xfrm>
            <a:off x="695037" y="1719783"/>
            <a:ext cx="11148290" cy="4515252"/>
          </a:xfrm>
          <a:prstGeom prst="rect">
            <a:avLst/>
          </a:prstGeom>
        </p:spPr>
      </p:pic>
    </p:spTree>
    <p:extLst>
      <p:ext uri="{BB962C8B-B14F-4D97-AF65-F5344CB8AC3E}">
        <p14:creationId xmlns:p14="http://schemas.microsoft.com/office/powerpoint/2010/main" val="642216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38200" y="365125"/>
            <a:ext cx="9392431" cy="660111"/>
          </a:xfrm>
        </p:spPr>
        <p:txBody>
          <a:bodyPr vert="horz" lIns="91440" tIns="45720" rIns="91440" bIns="45720" rtlCol="0" anchor="ctr">
            <a:noAutofit/>
          </a:bodyPr>
          <a:lstStyle/>
          <a:p>
            <a:r>
              <a:rPr lang="en-GB" sz="2400">
                <a:solidFill>
                  <a:srgbClr val="70ADA3"/>
                </a:solidFill>
                <a:cs typeface="Roboto" panose="02000000000000000000" pitchFamily="2" charset="0"/>
              </a:rPr>
              <a:t>R0021 | Allowing REC Accredited MEMs to de-energise and re-energise supply points independent of the Supplier</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064" y="1544440"/>
            <a:ext cx="6841258" cy="4876702"/>
          </a:xfrm>
        </p:spPr>
        <p:txBody>
          <a:bodyPr vert="horz" lIns="91440" tIns="45720" rIns="91440" bIns="45720" rtlCol="0" anchor="t">
            <a:noAutofit/>
          </a:bodyPr>
          <a:lstStyle/>
          <a:p>
            <a:pPr marL="0" indent="0">
              <a:lnSpc>
                <a:spcPct val="100000"/>
              </a:lnSpc>
              <a:buNone/>
            </a:pPr>
            <a:r>
              <a:rPr lang="en-GB" sz="1100">
                <a:solidFill>
                  <a:srgbClr val="000000"/>
                </a:solidFill>
                <a:cs typeface="Roboto" panose="02000000000000000000" pitchFamily="2" charset="0"/>
              </a:rPr>
              <a:t>This Change Proposal will introduce a new role of Safe Isolation Provider (SIP) for existing accredited MEMs that will enable them to accept instructions to undertake a limited set of activities at the request of the premise owners, without the need to use the Registered Suppliers’ MEMs.</a:t>
            </a:r>
            <a:endParaRPr lang="en-US" sz="1100">
              <a:solidFill>
                <a:srgbClr val="000000"/>
              </a:solidFill>
              <a:cs typeface="Roboto" panose="02000000000000000000" pitchFamily="2" charset="0"/>
            </a:endParaRPr>
          </a:p>
          <a:p>
            <a:pPr marL="0" indent="0">
              <a:lnSpc>
                <a:spcPct val="100000"/>
              </a:lnSpc>
              <a:spcBef>
                <a:spcPts val="0"/>
              </a:spcBef>
              <a:buNone/>
            </a:pPr>
            <a:endParaRPr lang="en-GB" sz="1100">
              <a:solidFill>
                <a:srgbClr val="000000"/>
              </a:solidFill>
              <a:cs typeface="Roboto" panose="02000000000000000000" pitchFamily="2" charset="0"/>
            </a:endParaRPr>
          </a:p>
          <a:p>
            <a:pPr marL="0" indent="0">
              <a:lnSpc>
                <a:spcPct val="100000"/>
              </a:lnSpc>
              <a:spcBef>
                <a:spcPts val="0"/>
              </a:spcBef>
              <a:buNone/>
            </a:pPr>
            <a:r>
              <a:rPr lang="en-GB" sz="1100" b="1">
                <a:solidFill>
                  <a:srgbClr val="000000"/>
                </a:solidFill>
                <a:cs typeface="Roboto" panose="02000000000000000000" pitchFamily="2" charset="0"/>
              </a:rPr>
              <a:t>Parties impacted by this change:</a:t>
            </a:r>
          </a:p>
          <a:p>
            <a:pPr marL="0" indent="0">
              <a:lnSpc>
                <a:spcPct val="100000"/>
              </a:lnSpc>
              <a:spcBef>
                <a:spcPts val="0"/>
              </a:spcBef>
              <a:buNone/>
            </a:pPr>
            <a:endParaRPr lang="en-GB" sz="1100">
              <a:solidFill>
                <a:srgbClr val="000000"/>
              </a:solidFill>
              <a:cs typeface="Roboto" panose="02000000000000000000" pitchFamily="2" charset="0"/>
            </a:endParaRPr>
          </a:p>
          <a:p>
            <a:pPr marL="171450" indent="-171450">
              <a:lnSpc>
                <a:spcPct val="100000"/>
              </a:lnSpc>
              <a:spcBef>
                <a:spcPts val="0"/>
              </a:spcBef>
            </a:pPr>
            <a:r>
              <a:rPr lang="en-GB" sz="1100">
                <a:solidFill>
                  <a:srgbClr val="000000"/>
                </a:solidFill>
                <a:cs typeface="Roboto" panose="02000000000000000000" pitchFamily="2" charset="0"/>
              </a:rPr>
              <a:t>Metering Equipment Managers</a:t>
            </a:r>
          </a:p>
          <a:p>
            <a:pPr marL="171450" indent="-171450">
              <a:lnSpc>
                <a:spcPct val="100000"/>
              </a:lnSpc>
              <a:spcBef>
                <a:spcPts val="0"/>
              </a:spcBef>
            </a:pPr>
            <a:r>
              <a:rPr lang="en-GB" sz="1100">
                <a:solidFill>
                  <a:srgbClr val="000000"/>
                </a:solidFill>
                <a:cs typeface="Roboto" panose="02000000000000000000" pitchFamily="2" charset="0"/>
              </a:rPr>
              <a:t>Distribution Network Operators</a:t>
            </a:r>
          </a:p>
          <a:p>
            <a:pPr marL="171450" indent="-171450">
              <a:lnSpc>
                <a:spcPct val="100000"/>
              </a:lnSpc>
              <a:spcBef>
                <a:spcPts val="0"/>
              </a:spcBef>
            </a:pPr>
            <a:r>
              <a:rPr lang="en-GB" sz="1100">
                <a:solidFill>
                  <a:srgbClr val="000000"/>
                </a:solidFill>
                <a:cs typeface="Roboto" panose="02000000000000000000" pitchFamily="2" charset="0"/>
              </a:rPr>
              <a:t>Suppliers</a:t>
            </a:r>
          </a:p>
          <a:p>
            <a:pPr marL="0" indent="0">
              <a:lnSpc>
                <a:spcPct val="100000"/>
              </a:lnSpc>
              <a:spcBef>
                <a:spcPts val="0"/>
              </a:spcBef>
              <a:buNone/>
            </a:pPr>
            <a:endParaRPr lang="en-GB" sz="1100">
              <a:solidFill>
                <a:srgbClr val="000000"/>
              </a:solidFill>
              <a:cs typeface="Roboto" panose="02000000000000000000" pitchFamily="2" charset="0"/>
            </a:endParaRPr>
          </a:p>
          <a:p>
            <a:pPr marL="0" indent="0">
              <a:lnSpc>
                <a:spcPct val="100000"/>
              </a:lnSpc>
              <a:spcBef>
                <a:spcPts val="0"/>
              </a:spcBef>
              <a:buNone/>
            </a:pPr>
            <a:r>
              <a:rPr lang="en-GB" sz="1100" b="1">
                <a:solidFill>
                  <a:srgbClr val="000000"/>
                </a:solidFill>
                <a:cs typeface="Roboto" panose="02000000000000000000" pitchFamily="2" charset="0"/>
              </a:rPr>
              <a:t>REC Products impacted by this change:</a:t>
            </a:r>
          </a:p>
          <a:p>
            <a:pPr marL="171450" indent="-171450">
              <a:lnSpc>
                <a:spcPct val="100000"/>
              </a:lnSpc>
              <a:spcBef>
                <a:spcPts val="0"/>
              </a:spcBef>
            </a:pPr>
            <a:endParaRPr lang="en-GB" sz="1100">
              <a:solidFill>
                <a:srgbClr val="000000"/>
              </a:solidFill>
              <a:cs typeface="Roboto" panose="02000000000000000000" pitchFamily="2" charset="0"/>
            </a:endParaRPr>
          </a:p>
          <a:p>
            <a:pPr marL="171450" indent="-171450">
              <a:lnSpc>
                <a:spcPct val="100000"/>
              </a:lnSpc>
              <a:spcBef>
                <a:spcPts val="0"/>
              </a:spcBef>
            </a:pPr>
            <a:r>
              <a:rPr lang="en-GB" sz="1100">
                <a:solidFill>
                  <a:srgbClr val="000000"/>
                </a:solidFill>
                <a:cs typeface="Roboto" panose="02000000000000000000" pitchFamily="2" charset="0"/>
              </a:rPr>
              <a:t>Schedule 1 – Interpretations and Definitions</a:t>
            </a:r>
          </a:p>
          <a:p>
            <a:pPr marL="628650" lvl="1" indent="-171450">
              <a:lnSpc>
                <a:spcPct val="100000"/>
              </a:lnSpc>
              <a:spcBef>
                <a:spcPts val="0"/>
              </a:spcBef>
            </a:pPr>
            <a:r>
              <a:rPr lang="en-GB" sz="1100">
                <a:solidFill>
                  <a:srgbClr val="000000"/>
                </a:solidFill>
                <a:cs typeface="Roboto" panose="02000000000000000000" pitchFamily="2" charset="0"/>
              </a:rPr>
              <a:t>Additional definitions added for SIP and SIP works </a:t>
            </a:r>
          </a:p>
          <a:p>
            <a:pPr marL="171450" indent="-171450">
              <a:lnSpc>
                <a:spcPct val="100000"/>
              </a:lnSpc>
              <a:spcBef>
                <a:spcPts val="0"/>
              </a:spcBef>
            </a:pPr>
            <a:r>
              <a:rPr lang="en-GB" sz="1100">
                <a:solidFill>
                  <a:srgbClr val="000000"/>
                </a:solidFill>
                <a:cs typeface="Roboto" panose="02000000000000000000" pitchFamily="2" charset="0"/>
              </a:rPr>
              <a:t>Schedule 14 - Metering Operations</a:t>
            </a:r>
          </a:p>
          <a:p>
            <a:pPr marL="628650" lvl="1" indent="-171450">
              <a:lnSpc>
                <a:spcPct val="100000"/>
              </a:lnSpc>
              <a:spcBef>
                <a:spcPts val="0"/>
              </a:spcBef>
            </a:pPr>
            <a:r>
              <a:rPr lang="en-GB" sz="1100">
                <a:solidFill>
                  <a:srgbClr val="000000"/>
                </a:solidFill>
                <a:cs typeface="Roboto" panose="02000000000000000000" pitchFamily="2" charset="0"/>
              </a:rPr>
              <a:t>Additional paragraphs added setting out the processes and rules that the SIP should follow</a:t>
            </a:r>
          </a:p>
          <a:p>
            <a:pPr marL="171450" indent="-171450">
              <a:lnSpc>
                <a:spcPct val="100000"/>
              </a:lnSpc>
              <a:spcBef>
                <a:spcPts val="0"/>
              </a:spcBef>
            </a:pPr>
            <a:r>
              <a:rPr lang="en-GB" sz="1100">
                <a:solidFill>
                  <a:srgbClr val="000000"/>
                </a:solidFill>
                <a:cs typeface="Roboto" panose="02000000000000000000" pitchFamily="2" charset="0"/>
              </a:rPr>
              <a:t>Schedule 15 - Metering Accreditation</a:t>
            </a:r>
          </a:p>
          <a:p>
            <a:pPr marL="628650" lvl="1" indent="-171450">
              <a:lnSpc>
                <a:spcPct val="100000"/>
              </a:lnSpc>
              <a:spcBef>
                <a:spcPts val="0"/>
              </a:spcBef>
            </a:pPr>
            <a:r>
              <a:rPr lang="en-GB" sz="1100">
                <a:solidFill>
                  <a:srgbClr val="000000"/>
                </a:solidFill>
                <a:cs typeface="Roboto" panose="02000000000000000000" pitchFamily="2" charset="0"/>
              </a:rPr>
              <a:t>Additional paragraphs added to enable a MEM to apply to become and remain operating as a SIP</a:t>
            </a:r>
          </a:p>
          <a:p>
            <a:pPr marL="171450" indent="-171450">
              <a:lnSpc>
                <a:spcPct val="100000"/>
              </a:lnSpc>
              <a:spcBef>
                <a:spcPts val="0"/>
              </a:spcBef>
            </a:pPr>
            <a:r>
              <a:rPr lang="en-GB" sz="1100">
                <a:solidFill>
                  <a:srgbClr val="000000"/>
                </a:solidFill>
                <a:cs typeface="Roboto" panose="02000000000000000000" pitchFamily="2" charset="0"/>
              </a:rPr>
              <a:t>Energy Market Data Specification Standards Definition Document</a:t>
            </a:r>
          </a:p>
          <a:p>
            <a:pPr marL="628650" lvl="1" indent="-171450">
              <a:lnSpc>
                <a:spcPct val="100000"/>
              </a:lnSpc>
              <a:spcBef>
                <a:spcPts val="0"/>
              </a:spcBef>
            </a:pPr>
            <a:r>
              <a:rPr lang="en-GB" sz="1100">
                <a:solidFill>
                  <a:srgbClr val="000000"/>
                </a:solidFill>
                <a:cs typeface="Roboto" panose="02000000000000000000" pitchFamily="2" charset="0"/>
              </a:rPr>
              <a:t>The inclusion of a new item to include the SIP as a valid Data Service</a:t>
            </a:r>
          </a:p>
          <a:p>
            <a:pPr marL="171450" indent="-171450">
              <a:lnSpc>
                <a:spcPct val="100000"/>
              </a:lnSpc>
              <a:spcBef>
                <a:spcPts val="0"/>
              </a:spcBef>
            </a:pPr>
            <a:r>
              <a:rPr lang="en-GB" sz="1100">
                <a:solidFill>
                  <a:srgbClr val="000000"/>
                </a:solidFill>
                <a:cs typeface="Roboto" panose="02000000000000000000" pitchFamily="2" charset="0"/>
              </a:rPr>
              <a:t>REC Data Specification</a:t>
            </a:r>
          </a:p>
          <a:p>
            <a:pPr marL="628650" lvl="1" indent="-171450">
              <a:lnSpc>
                <a:spcPct val="100000"/>
              </a:lnSpc>
              <a:spcBef>
                <a:spcPts val="0"/>
              </a:spcBef>
            </a:pPr>
            <a:r>
              <a:rPr lang="en-GB" sz="1100">
                <a:solidFill>
                  <a:srgbClr val="000000"/>
                </a:solidFill>
                <a:cs typeface="Roboto" panose="02000000000000000000" pitchFamily="2" charset="0"/>
              </a:rPr>
              <a:t>New Market Message – SIP Event Completed (TBC)</a:t>
            </a:r>
          </a:p>
          <a:p>
            <a:pPr marL="628650" lvl="1" indent="-171450">
              <a:lnSpc>
                <a:spcPct val="100000"/>
              </a:lnSpc>
              <a:spcBef>
                <a:spcPts val="0"/>
              </a:spcBef>
            </a:pPr>
            <a:r>
              <a:rPr lang="en-GB" sz="1100">
                <a:solidFill>
                  <a:srgbClr val="000000"/>
                </a:solidFill>
                <a:cs typeface="Roboto" panose="02000000000000000000" pitchFamily="2" charset="0"/>
              </a:rPr>
              <a:t>New Scenario Variants for MM00013 (D0002) – SIP to Supplier, MM00023 (D0135) – SIP to SFIC, MM00016 (D0126) – SFIC to SIP, MM00036 (D0139) – SIP to Supplier &amp; MM00029 (D0136) SIP to Supplier</a:t>
            </a:r>
          </a:p>
          <a:p>
            <a:pPr marL="171450" indent="-171450">
              <a:lnSpc>
                <a:spcPct val="100000"/>
              </a:lnSpc>
              <a:spcBef>
                <a:spcPts val="0"/>
              </a:spcBef>
            </a:pPr>
            <a:endParaRPr lang="en-GB" sz="1100">
              <a:solidFill>
                <a:srgbClr val="000000"/>
              </a:solidFill>
              <a:cs typeface="Roboto" panose="02000000000000000000" pitchFamily="2" charset="0"/>
            </a:endParaRPr>
          </a:p>
          <a:p>
            <a:pPr marL="0" indent="0">
              <a:lnSpc>
                <a:spcPct val="100000"/>
              </a:lnSpc>
              <a:spcBef>
                <a:spcPts val="0"/>
              </a:spcBef>
              <a:buNone/>
            </a:pPr>
            <a:r>
              <a:rPr lang="en-GB" sz="1100" b="1">
                <a:solidFill>
                  <a:srgbClr val="000000"/>
                </a:solidFill>
                <a:cs typeface="Roboto" panose="02000000000000000000" pitchFamily="2" charset="0"/>
              </a:rPr>
              <a:t>Implementation:</a:t>
            </a:r>
          </a:p>
          <a:p>
            <a:pPr marL="0" indent="0">
              <a:lnSpc>
                <a:spcPct val="100000"/>
              </a:lnSpc>
              <a:spcBef>
                <a:spcPts val="0"/>
              </a:spcBef>
              <a:buNone/>
            </a:pPr>
            <a:endParaRPr lang="en-GB" sz="1100">
              <a:solidFill>
                <a:srgbClr val="000000"/>
              </a:solidFill>
              <a:cs typeface="Roboto" panose="02000000000000000000" pitchFamily="2" charset="0"/>
            </a:endParaRPr>
          </a:p>
          <a:p>
            <a:pPr marL="171450" indent="-171450">
              <a:lnSpc>
                <a:spcPct val="100000"/>
              </a:lnSpc>
              <a:spcBef>
                <a:spcPts val="0"/>
              </a:spcBef>
            </a:pPr>
            <a:r>
              <a:rPr lang="en-GB" sz="1100">
                <a:solidFill>
                  <a:srgbClr val="000000"/>
                </a:solidFill>
                <a:cs typeface="Roboto" panose="02000000000000000000" pitchFamily="2" charset="0"/>
              </a:rPr>
              <a:t>Pre-Release information is expected to be published on 30 May 2023.</a:t>
            </a:r>
            <a:endParaRPr lang="en-US" sz="1100">
              <a:solidFill>
                <a:srgbClr val="000000"/>
              </a:solidFill>
              <a:cs typeface="Roboto" panose="02000000000000000000" pitchFamily="2" charset="0"/>
            </a:endParaRPr>
          </a:p>
          <a:p>
            <a:pPr marL="171450" indent="-171450">
              <a:lnSpc>
                <a:spcPct val="100000"/>
              </a:lnSpc>
              <a:spcBef>
                <a:spcPts val="0"/>
              </a:spcBef>
            </a:pPr>
            <a:r>
              <a:rPr lang="en-GB" sz="1100">
                <a:solidFill>
                  <a:srgbClr val="000000"/>
                </a:solidFill>
                <a:cs typeface="Roboto" panose="02000000000000000000" pitchFamily="2" charset="0"/>
              </a:rPr>
              <a:t>This change will be implemented in full on 30 June 2023.</a:t>
            </a:r>
            <a:endParaRPr lang="en-GB" sz="1100">
              <a:cs typeface="Roboto" panose="02000000000000000000" pitchFamily="2" charset="0"/>
            </a:endParaRPr>
          </a:p>
        </p:txBody>
      </p:sp>
      <p:sp>
        <p:nvSpPr>
          <p:cNvPr id="3" name="Rectangle: Rounded Corners 2">
            <a:extLst>
              <a:ext uri="{FF2B5EF4-FFF2-40B4-BE49-F238E27FC236}">
                <a16:creationId xmlns:a16="http://schemas.microsoft.com/office/drawing/2014/main" id="{65095F9F-8DBB-9C72-353E-A282AF2B48C1}"/>
              </a:ext>
            </a:extLst>
          </p:cNvPr>
          <p:cNvSpPr/>
          <p:nvPr/>
        </p:nvSpPr>
        <p:spPr>
          <a:xfrm>
            <a:off x="7876262" y="6477767"/>
            <a:ext cx="2805952" cy="3496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See related change R0101</a:t>
            </a:r>
          </a:p>
        </p:txBody>
      </p:sp>
      <p:sp>
        <p:nvSpPr>
          <p:cNvPr id="5" name="Rectangle: Rounded Corners 4">
            <a:extLst>
              <a:ext uri="{FF2B5EF4-FFF2-40B4-BE49-F238E27FC236}">
                <a16:creationId xmlns:a16="http://schemas.microsoft.com/office/drawing/2014/main" id="{050F291D-3BAC-6340-0299-396DDB06695A}"/>
              </a:ext>
            </a:extLst>
          </p:cNvPr>
          <p:cNvSpPr/>
          <p:nvPr/>
        </p:nvSpPr>
        <p:spPr>
          <a:xfrm>
            <a:off x="10260044" y="1588259"/>
            <a:ext cx="1932074" cy="3459229"/>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A separate webinar has been scheduled for R0021 / R0101 on 09 May 2023 (1400-1600) to give REC Parties an opportunity to clarify any remaining concerns or raise further questions, before submitting consultation responses.</a:t>
            </a:r>
          </a:p>
        </p:txBody>
      </p:sp>
    </p:spTree>
    <p:extLst>
      <p:ext uri="{BB962C8B-B14F-4D97-AF65-F5344CB8AC3E}">
        <p14:creationId xmlns:p14="http://schemas.microsoft.com/office/powerpoint/2010/main" val="388919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Autofit/>
          </a:bodyPr>
          <a:lstStyle/>
          <a:p>
            <a:r>
              <a:rPr lang="en-GB">
                <a:solidFill>
                  <a:srgbClr val="70ADA3"/>
                </a:solidFill>
                <a:cs typeface="Roboto" panose="02000000000000000000" pitchFamily="2" charset="0"/>
              </a:rPr>
              <a:t>R0101 | Revision of the Implementation Date and approved solution for R0021</a:t>
            </a:r>
            <a:endParaRPr lang="en-US">
              <a:cs typeface="Roboto" panose="02000000000000000000" pitchFamily="2" charset="0"/>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064" y="1821877"/>
            <a:ext cx="6663760" cy="4754739"/>
          </a:xfrm>
        </p:spPr>
        <p:txBody>
          <a:bodyPr vert="horz" lIns="91440" tIns="45720" rIns="91440" bIns="45720" rtlCol="0" anchor="t">
            <a:noAutofit/>
          </a:bodyPr>
          <a:lstStyle/>
          <a:p>
            <a:pPr marL="0" indent="0">
              <a:lnSpc>
                <a:spcPct val="100000"/>
              </a:lnSpc>
              <a:buNone/>
            </a:pPr>
            <a:r>
              <a:rPr lang="en-GB" sz="1200">
                <a:solidFill>
                  <a:srgbClr val="000000"/>
                </a:solidFill>
                <a:cs typeface="Roboto" panose="02000000000000000000" pitchFamily="2" charset="0"/>
              </a:rPr>
              <a:t>The Change Proposal is to provide additional clarity on the Market Messages that formed part of the solution approved under R0021, identified during the Implementation Webinar Event on 02 March 2023. There are no changes to the proposed solution, only clarifications related to the new Market Message, together with the inclusion of an absent new scenario variant of the MM00013 – D0002 Fault Resolution Report, from Supplier to Safe Isolation Provider (SIP).</a:t>
            </a:r>
          </a:p>
          <a:p>
            <a:pPr marL="0" indent="0">
              <a:lnSpc>
                <a:spcPct val="100000"/>
              </a:lnSpc>
              <a:spcBef>
                <a:spcPts val="0"/>
              </a:spcBef>
              <a:buNone/>
            </a:pPr>
            <a:endParaRPr lang="en-GB" sz="1200">
              <a:solidFill>
                <a:srgbClr val="000000"/>
              </a:solidFill>
              <a:cs typeface="Roboto" panose="02000000000000000000" pitchFamily="2" charset="0"/>
            </a:endParaRPr>
          </a:p>
          <a:p>
            <a:pPr marL="0" indent="0">
              <a:lnSpc>
                <a:spcPct val="100000"/>
              </a:lnSpc>
              <a:spcBef>
                <a:spcPts val="0"/>
              </a:spcBef>
              <a:buNone/>
            </a:pPr>
            <a:r>
              <a:rPr lang="en-GB" sz="1200" b="1">
                <a:solidFill>
                  <a:srgbClr val="000000"/>
                </a:solidFill>
                <a:cs typeface="Roboto" panose="02000000000000000000" pitchFamily="2" charset="0"/>
              </a:rPr>
              <a:t>Parties impacted by this change:</a:t>
            </a:r>
          </a:p>
          <a:p>
            <a:pPr marL="171450" indent="-171450">
              <a:lnSpc>
                <a:spcPct val="100000"/>
              </a:lnSpc>
              <a:spcBef>
                <a:spcPts val="0"/>
              </a:spcBef>
            </a:pPr>
            <a:r>
              <a:rPr lang="en-GB" sz="1200">
                <a:solidFill>
                  <a:srgbClr val="000000"/>
                </a:solidFill>
                <a:cs typeface="Roboto" panose="02000000000000000000" pitchFamily="2" charset="0"/>
              </a:rPr>
              <a:t>Metering Equipment Managers</a:t>
            </a:r>
            <a:endParaRPr lang="en-US" sz="1200">
              <a:solidFill>
                <a:srgbClr val="000000"/>
              </a:solidFill>
              <a:cs typeface="Roboto" panose="02000000000000000000" pitchFamily="2" charset="0"/>
            </a:endParaRPr>
          </a:p>
          <a:p>
            <a:pPr marL="171450" indent="-171450">
              <a:lnSpc>
                <a:spcPct val="100000"/>
              </a:lnSpc>
              <a:spcBef>
                <a:spcPts val="0"/>
              </a:spcBef>
            </a:pPr>
            <a:r>
              <a:rPr lang="en-GB" sz="1200">
                <a:solidFill>
                  <a:srgbClr val="000000"/>
                </a:solidFill>
                <a:cs typeface="Roboto" panose="02000000000000000000" pitchFamily="2" charset="0"/>
              </a:rPr>
              <a:t>Distribution Network Operators</a:t>
            </a:r>
          </a:p>
          <a:p>
            <a:pPr marL="171450" indent="-171450">
              <a:lnSpc>
                <a:spcPct val="100000"/>
              </a:lnSpc>
              <a:spcBef>
                <a:spcPts val="0"/>
              </a:spcBef>
            </a:pPr>
            <a:r>
              <a:rPr lang="en-GB" sz="1200">
                <a:solidFill>
                  <a:srgbClr val="000000"/>
                </a:solidFill>
                <a:cs typeface="Roboto" panose="02000000000000000000" pitchFamily="2" charset="0"/>
              </a:rPr>
              <a:t>Suppliers</a:t>
            </a:r>
          </a:p>
          <a:p>
            <a:pPr marL="0" indent="0">
              <a:lnSpc>
                <a:spcPct val="100000"/>
              </a:lnSpc>
              <a:spcBef>
                <a:spcPts val="0"/>
              </a:spcBef>
              <a:buNone/>
            </a:pPr>
            <a:endParaRPr lang="en-GB" sz="1200">
              <a:solidFill>
                <a:srgbClr val="000000"/>
              </a:solidFill>
              <a:cs typeface="Roboto" panose="02000000000000000000" pitchFamily="2" charset="0"/>
            </a:endParaRPr>
          </a:p>
          <a:p>
            <a:pPr marL="0" indent="0">
              <a:lnSpc>
                <a:spcPct val="100000"/>
              </a:lnSpc>
              <a:spcBef>
                <a:spcPts val="0"/>
              </a:spcBef>
              <a:buNone/>
            </a:pPr>
            <a:r>
              <a:rPr lang="en-GB" sz="1200" b="1">
                <a:solidFill>
                  <a:srgbClr val="000000"/>
                </a:solidFill>
                <a:cs typeface="Roboto" panose="02000000000000000000" pitchFamily="2" charset="0"/>
              </a:rPr>
              <a:t>REC Products impacted by this change:</a:t>
            </a:r>
          </a:p>
          <a:p>
            <a:pPr marL="171450" indent="-171450">
              <a:lnSpc>
                <a:spcPct val="100000"/>
              </a:lnSpc>
              <a:spcBef>
                <a:spcPts val="0"/>
              </a:spcBef>
            </a:pPr>
            <a:r>
              <a:rPr lang="en-GB" sz="1200">
                <a:solidFill>
                  <a:srgbClr val="000000"/>
                </a:solidFill>
                <a:cs typeface="Roboto" panose="02000000000000000000" pitchFamily="2" charset="0"/>
              </a:rPr>
              <a:t>See R0021 for details, plus…</a:t>
            </a:r>
          </a:p>
          <a:p>
            <a:pPr marL="171450" indent="-171450">
              <a:lnSpc>
                <a:spcPct val="100000"/>
              </a:lnSpc>
              <a:spcBef>
                <a:spcPts val="0"/>
              </a:spcBef>
            </a:pPr>
            <a:r>
              <a:rPr lang="en-GB" sz="1200">
                <a:solidFill>
                  <a:srgbClr val="000000"/>
                </a:solidFill>
                <a:cs typeface="Roboto" panose="02000000000000000000" pitchFamily="2" charset="0"/>
              </a:rPr>
              <a:t>REC Data Specification</a:t>
            </a:r>
          </a:p>
          <a:p>
            <a:pPr marL="628650" lvl="1" indent="-171450">
              <a:lnSpc>
                <a:spcPct val="100000"/>
              </a:lnSpc>
              <a:spcBef>
                <a:spcPts val="0"/>
              </a:spcBef>
            </a:pPr>
            <a:r>
              <a:rPr lang="en-GB" sz="1200">
                <a:solidFill>
                  <a:srgbClr val="000000"/>
                </a:solidFill>
                <a:cs typeface="Roboto" panose="02000000000000000000" pitchFamily="2" charset="0"/>
              </a:rPr>
              <a:t>New Scenario Variant for MM00013 (D0002) – from Supplier to SIP</a:t>
            </a:r>
          </a:p>
          <a:p>
            <a:pPr marL="171450" indent="-171450">
              <a:lnSpc>
                <a:spcPct val="100000"/>
              </a:lnSpc>
              <a:spcBef>
                <a:spcPts val="0"/>
              </a:spcBef>
            </a:pPr>
            <a:r>
              <a:rPr lang="en-GB" sz="1200">
                <a:solidFill>
                  <a:srgbClr val="000000"/>
                </a:solidFill>
                <a:cs typeface="Roboto" panose="02000000000000000000" pitchFamily="2" charset="0"/>
              </a:rPr>
              <a:t>Schedule 14 - Metering Operations</a:t>
            </a:r>
          </a:p>
          <a:p>
            <a:pPr marL="628650" lvl="1" indent="-171450">
              <a:lnSpc>
                <a:spcPct val="100000"/>
              </a:lnSpc>
              <a:spcBef>
                <a:spcPts val="0"/>
              </a:spcBef>
            </a:pPr>
            <a:r>
              <a:rPr lang="en-GB" sz="1200">
                <a:solidFill>
                  <a:srgbClr val="000000"/>
                </a:solidFill>
                <a:cs typeface="Roboto" panose="02000000000000000000" pitchFamily="2" charset="0"/>
              </a:rPr>
              <a:t>R0101 – Addition of interface tables</a:t>
            </a:r>
          </a:p>
          <a:p>
            <a:pPr marL="171450" indent="-171450">
              <a:lnSpc>
                <a:spcPct val="100000"/>
              </a:lnSpc>
              <a:spcBef>
                <a:spcPts val="0"/>
              </a:spcBef>
            </a:pPr>
            <a:endParaRPr lang="en-GB" sz="1200">
              <a:solidFill>
                <a:srgbClr val="000000"/>
              </a:solidFill>
              <a:cs typeface="Roboto" panose="02000000000000000000" pitchFamily="2" charset="0"/>
            </a:endParaRPr>
          </a:p>
          <a:p>
            <a:pPr marL="0" indent="0">
              <a:lnSpc>
                <a:spcPct val="100000"/>
              </a:lnSpc>
              <a:spcBef>
                <a:spcPts val="0"/>
              </a:spcBef>
              <a:buNone/>
            </a:pPr>
            <a:r>
              <a:rPr lang="en-GB" sz="1200" b="1">
                <a:solidFill>
                  <a:srgbClr val="000000"/>
                </a:solidFill>
                <a:cs typeface="Roboto" panose="02000000000000000000" pitchFamily="2" charset="0"/>
              </a:rPr>
              <a:t>Implementation:</a:t>
            </a:r>
          </a:p>
          <a:p>
            <a:pPr marL="171450" indent="-171450">
              <a:lnSpc>
                <a:spcPct val="100000"/>
              </a:lnSpc>
              <a:spcBef>
                <a:spcPts val="0"/>
              </a:spcBef>
            </a:pPr>
            <a:r>
              <a:rPr lang="en-GB" sz="1200">
                <a:solidFill>
                  <a:srgbClr val="000000"/>
                </a:solidFill>
                <a:cs typeface="Roboto" panose="02000000000000000000" pitchFamily="2" charset="0"/>
              </a:rPr>
              <a:t>This change is expected to be implemented in conjunction with R0021, subject to approval by the Metering Expert Panel on 26 May 2023 (and alignment of DCUSA Change Proposal DCP394, being implemented on 29 June 2023).</a:t>
            </a:r>
          </a:p>
          <a:p>
            <a:pPr marL="171450" indent="-171450">
              <a:lnSpc>
                <a:spcPct val="100000"/>
              </a:lnSpc>
              <a:spcBef>
                <a:spcPts val="0"/>
              </a:spcBef>
            </a:pPr>
            <a:r>
              <a:rPr lang="en-GB" sz="1200">
                <a:solidFill>
                  <a:srgbClr val="000000"/>
                </a:solidFill>
                <a:cs typeface="Roboto" panose="02000000000000000000" pitchFamily="2" charset="0"/>
              </a:rPr>
              <a:t>An interim option will be available for parties who cannot implement the Market Messages by 30 June 2023. All parties must be fully compliant by 03 November 2023.</a:t>
            </a:r>
          </a:p>
          <a:p>
            <a:pPr marL="171450" indent="-171450">
              <a:lnSpc>
                <a:spcPct val="100000"/>
              </a:lnSpc>
              <a:spcBef>
                <a:spcPts val="0"/>
              </a:spcBef>
            </a:pPr>
            <a:r>
              <a:rPr lang="en-GB" sz="1200">
                <a:solidFill>
                  <a:srgbClr val="000000"/>
                </a:solidFill>
                <a:cs typeface="Roboto" panose="02000000000000000000" pitchFamily="2" charset="0"/>
              </a:rPr>
              <a:t>Pre-Release information is expected to be published on 30 May 2023.</a:t>
            </a:r>
          </a:p>
        </p:txBody>
      </p:sp>
      <p:sp>
        <p:nvSpPr>
          <p:cNvPr id="3" name="Rectangle: Rounded Corners 2">
            <a:extLst>
              <a:ext uri="{FF2B5EF4-FFF2-40B4-BE49-F238E27FC236}">
                <a16:creationId xmlns:a16="http://schemas.microsoft.com/office/drawing/2014/main" id="{65095F9F-8DBB-9C72-353E-A282AF2B48C1}"/>
              </a:ext>
            </a:extLst>
          </p:cNvPr>
          <p:cNvSpPr/>
          <p:nvPr/>
        </p:nvSpPr>
        <p:spPr>
          <a:xfrm>
            <a:off x="7745829" y="6477767"/>
            <a:ext cx="2805952" cy="3496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See related change R0021</a:t>
            </a:r>
          </a:p>
        </p:txBody>
      </p:sp>
      <p:sp>
        <p:nvSpPr>
          <p:cNvPr id="5" name="Rectangle: Rounded Corners 4">
            <a:extLst>
              <a:ext uri="{FF2B5EF4-FFF2-40B4-BE49-F238E27FC236}">
                <a16:creationId xmlns:a16="http://schemas.microsoft.com/office/drawing/2014/main" id="{04315AB7-02D3-D2AA-10AC-9791AF43A706}"/>
              </a:ext>
            </a:extLst>
          </p:cNvPr>
          <p:cNvSpPr/>
          <p:nvPr/>
        </p:nvSpPr>
        <p:spPr>
          <a:xfrm>
            <a:off x="10260044" y="1588259"/>
            <a:ext cx="1932074" cy="3459229"/>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A separate webinar has been scheduled for R0021 / R0101 on 09 May 2023 (1400-1600) to give REC Parties an opportunity to clarify any remaining concerns or raise further questions, before submitting consultation responses.</a:t>
            </a:r>
          </a:p>
        </p:txBody>
      </p:sp>
    </p:spTree>
    <p:extLst>
      <p:ext uri="{BB962C8B-B14F-4D97-AF65-F5344CB8AC3E}">
        <p14:creationId xmlns:p14="http://schemas.microsoft.com/office/powerpoint/2010/main" val="3260747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latin typeface="Roboto"/>
                <a:ea typeface="Roboto"/>
                <a:cs typeface="Roboto"/>
              </a:rPr>
              <a:t>R0030</a:t>
            </a:r>
            <a:r>
              <a:rPr lang="en-GB">
                <a:solidFill>
                  <a:srgbClr val="70ADA3"/>
                </a:solidFill>
                <a:latin typeface="Roboto"/>
                <a:ea typeface="Roboto"/>
                <a:cs typeface="Roboto"/>
              </a:rPr>
              <a:t> | Erroneous Transfer Cancellations</a:t>
            </a:r>
            <a:endParaRPr lang="en-US"/>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064" y="1794447"/>
            <a:ext cx="7535955" cy="4640169"/>
          </a:xfrm>
        </p:spPr>
        <p:txBody>
          <a:bodyPr vert="horz" lIns="91440" tIns="45720" rIns="91440" bIns="45720" rtlCol="0" anchor="t">
            <a:noAutofit/>
          </a:bodyPr>
          <a:lstStyle/>
          <a:p>
            <a:pPr marL="0" indent="0">
              <a:lnSpc>
                <a:spcPct val="100000"/>
              </a:lnSpc>
              <a:buNone/>
            </a:pPr>
            <a:r>
              <a:rPr lang="en-GB" sz="1200">
                <a:solidFill>
                  <a:srgbClr val="000000"/>
                </a:solidFill>
                <a:latin typeface="Roboto"/>
                <a:ea typeface="Roboto"/>
                <a:cs typeface="Roboto"/>
              </a:rPr>
              <a:t>Erroneous Transfers are being cancelled by Suppliers, which is currently not permitted under the REC. There is no consistent defined process or audit trail. In the event of a Supplier of Last Resort (SoLR) being appointed, or on a Change of Occupier (CoO) at a premise, a Supplier currently has no way to formally cancel an Erroneous Transfer after it has been initiated. </a:t>
            </a:r>
            <a:endParaRPr lang="en-US">
              <a:solidFill>
                <a:srgbClr val="000000"/>
              </a:solidFill>
              <a:cs typeface="Roboto" panose="02000000000000000000" pitchFamily="2" charset="0"/>
            </a:endParaRPr>
          </a:p>
          <a:p>
            <a:pPr marL="0" indent="0">
              <a:lnSpc>
                <a:spcPct val="100000"/>
              </a:lnSpc>
              <a:buNone/>
            </a:pPr>
            <a:r>
              <a:rPr lang="en-GB" sz="1200">
                <a:solidFill>
                  <a:srgbClr val="000000"/>
                </a:solidFill>
                <a:latin typeface="Roboto"/>
                <a:ea typeface="Roboto"/>
                <a:cs typeface="Roboto"/>
              </a:rPr>
              <a:t>This Change Proposal seeks to introduce a defined process for Energy Suppliers to be able to cancel an Erroneous Transfer in specific scenarios. [As part of the development of the REC, Erroneous Transfers have been renamed as an Erroneous Switch (ES).]</a:t>
            </a:r>
            <a:endParaRPr lang="en-US">
              <a:solidFill>
                <a:srgbClr val="000000"/>
              </a:solidFill>
              <a:cs typeface="Roboto"/>
            </a:endParaRPr>
          </a:p>
          <a:p>
            <a:pPr marL="0" indent="0">
              <a:lnSpc>
                <a:spcPct val="100000"/>
              </a:lnSpc>
              <a:spcBef>
                <a:spcPts val="0"/>
              </a:spcBef>
              <a:buNone/>
            </a:pPr>
            <a:endParaRPr lang="en-GB" sz="1200">
              <a:solidFill>
                <a:srgbClr val="000000"/>
              </a:solidFill>
              <a:latin typeface="Roboto"/>
              <a:ea typeface="Roboto"/>
              <a:cs typeface="Roboto"/>
            </a:endParaRPr>
          </a:p>
          <a:p>
            <a:pPr marL="0" indent="0">
              <a:lnSpc>
                <a:spcPct val="100000"/>
              </a:lnSpc>
              <a:spcBef>
                <a:spcPts val="0"/>
              </a:spcBef>
              <a:buNone/>
            </a:pPr>
            <a:r>
              <a:rPr lang="en-GB" sz="1200" b="1">
                <a:solidFill>
                  <a:srgbClr val="000000"/>
                </a:solidFill>
                <a:latin typeface="Roboto"/>
                <a:ea typeface="Roboto"/>
                <a:cs typeface="Roboto"/>
              </a:rPr>
              <a:t>Parties impacted by this change:</a:t>
            </a:r>
          </a:p>
          <a:p>
            <a:pPr marL="0" indent="0">
              <a:lnSpc>
                <a:spcPct val="100000"/>
              </a:lnSpc>
              <a:spcBef>
                <a:spcPts val="0"/>
              </a:spcBef>
              <a:buNone/>
            </a:pPr>
            <a:endParaRPr lang="en-GB" sz="1200">
              <a:solidFill>
                <a:srgbClr val="000000"/>
              </a:solidFill>
              <a:cs typeface="Roboto"/>
            </a:endParaRPr>
          </a:p>
          <a:p>
            <a:pPr marL="171450" indent="-171450">
              <a:lnSpc>
                <a:spcPct val="100000"/>
              </a:lnSpc>
              <a:spcBef>
                <a:spcPts val="0"/>
              </a:spcBef>
            </a:pPr>
            <a:r>
              <a:rPr lang="en-GB" sz="1200">
                <a:solidFill>
                  <a:srgbClr val="000000"/>
                </a:solidFill>
                <a:latin typeface="Roboto"/>
                <a:ea typeface="Roboto"/>
                <a:cs typeface="Roboto"/>
              </a:rPr>
              <a:t>Energy Suppliers</a:t>
            </a:r>
            <a:endParaRPr lang="en-GB">
              <a:solidFill>
                <a:srgbClr val="000000"/>
              </a:solidFill>
              <a:cs typeface="Roboto" panose="02000000000000000000" pitchFamily="2" charset="0"/>
            </a:endParaRPr>
          </a:p>
          <a:p>
            <a:pPr marL="171450" indent="-171450">
              <a:lnSpc>
                <a:spcPct val="100000"/>
              </a:lnSpc>
              <a:spcBef>
                <a:spcPts val="0"/>
              </a:spcBef>
            </a:pPr>
            <a:r>
              <a:rPr lang="en-GB" sz="1200">
                <a:solidFill>
                  <a:srgbClr val="000000"/>
                </a:solidFill>
                <a:latin typeface="Roboto"/>
                <a:ea typeface="Roboto"/>
                <a:cs typeface="Roboto"/>
              </a:rPr>
              <a:t>REC Code Manager</a:t>
            </a:r>
          </a:p>
          <a:p>
            <a:pPr marL="0" indent="0">
              <a:lnSpc>
                <a:spcPct val="100000"/>
              </a:lnSpc>
              <a:spcBef>
                <a:spcPts val="0"/>
              </a:spcBef>
              <a:buNone/>
            </a:pPr>
            <a:endParaRPr lang="en-GB" sz="1200">
              <a:solidFill>
                <a:srgbClr val="000000"/>
              </a:solidFill>
              <a:latin typeface="Roboto"/>
              <a:ea typeface="Roboto"/>
              <a:cs typeface="Roboto"/>
            </a:endParaRPr>
          </a:p>
          <a:p>
            <a:pPr marL="0" indent="0">
              <a:lnSpc>
                <a:spcPct val="100000"/>
              </a:lnSpc>
              <a:spcBef>
                <a:spcPts val="0"/>
              </a:spcBef>
              <a:buNone/>
            </a:pPr>
            <a:r>
              <a:rPr lang="en-GB" sz="1200" b="1">
                <a:solidFill>
                  <a:srgbClr val="000000"/>
                </a:solidFill>
                <a:latin typeface="Roboto"/>
                <a:ea typeface="Roboto"/>
                <a:cs typeface="Roboto"/>
              </a:rPr>
              <a:t>REC Products impacted by this change:</a:t>
            </a:r>
          </a:p>
          <a:p>
            <a:pPr marL="0" indent="0">
              <a:lnSpc>
                <a:spcPct val="100000"/>
              </a:lnSpc>
              <a:spcBef>
                <a:spcPts val="0"/>
              </a:spcBef>
              <a:buNone/>
            </a:pPr>
            <a:endParaRPr lang="en-GB" sz="1200">
              <a:solidFill>
                <a:srgbClr val="000000"/>
              </a:solidFill>
              <a:latin typeface="Roboto"/>
              <a:ea typeface="Roboto"/>
              <a:cs typeface="Roboto"/>
            </a:endParaRPr>
          </a:p>
          <a:p>
            <a:pPr marL="171450" indent="-171450">
              <a:lnSpc>
                <a:spcPct val="100000"/>
              </a:lnSpc>
              <a:spcBef>
                <a:spcPts val="0"/>
              </a:spcBef>
            </a:pPr>
            <a:r>
              <a:rPr lang="en-GB" sz="1200">
                <a:solidFill>
                  <a:srgbClr val="000000"/>
                </a:solidFill>
                <a:latin typeface="Roboto"/>
                <a:ea typeface="Roboto"/>
                <a:cs typeface="Roboto"/>
              </a:rPr>
              <a:t>Schedule 30 - Resolution of Consumer Facing Switching and Billing Issues (CFSB)</a:t>
            </a:r>
            <a:endParaRPr lang="en-GB" sz="1200">
              <a:solidFill>
                <a:srgbClr val="000000"/>
              </a:solidFill>
              <a:cs typeface="Roboto"/>
            </a:endParaRPr>
          </a:p>
          <a:p>
            <a:pPr marL="628650" lvl="1" indent="-171450">
              <a:lnSpc>
                <a:spcPct val="100000"/>
              </a:lnSpc>
              <a:spcBef>
                <a:spcPts val="0"/>
              </a:spcBef>
            </a:pPr>
            <a:r>
              <a:rPr lang="en-GB" sz="1200">
                <a:solidFill>
                  <a:srgbClr val="000000"/>
                </a:solidFill>
                <a:latin typeface="Roboto"/>
                <a:ea typeface="Roboto"/>
                <a:cs typeface="Roboto"/>
              </a:rPr>
              <a:t>R0030 - Introduce new paragraphs to allow for an ES to be cancelled in the event of a SoLR or CoO.</a:t>
            </a:r>
          </a:p>
          <a:p>
            <a:pPr marL="171450" indent="-171450">
              <a:lnSpc>
                <a:spcPct val="100000"/>
              </a:lnSpc>
              <a:spcBef>
                <a:spcPts val="0"/>
              </a:spcBef>
            </a:pPr>
            <a:r>
              <a:rPr lang="en-GB" sz="1200">
                <a:solidFill>
                  <a:srgbClr val="000000"/>
                </a:solidFill>
                <a:latin typeface="Roboto"/>
                <a:ea typeface="Roboto"/>
                <a:cs typeface="Roboto"/>
              </a:rPr>
              <a:t>REC Data Specification</a:t>
            </a:r>
          </a:p>
          <a:p>
            <a:pPr marL="628650" lvl="1" indent="-171450">
              <a:lnSpc>
                <a:spcPct val="100000"/>
              </a:lnSpc>
              <a:spcBef>
                <a:spcPts val="0"/>
              </a:spcBef>
            </a:pPr>
            <a:r>
              <a:rPr lang="en-GB" sz="1200">
                <a:solidFill>
                  <a:srgbClr val="000000"/>
                </a:solidFill>
                <a:latin typeface="Roboto"/>
                <a:ea typeface="Roboto"/>
                <a:cs typeface="Roboto"/>
              </a:rPr>
              <a:t>Amend the MM00234 (D0301) for Electricity and the MM40007 (RET) Market Messages for Gas, to create additional Data Item Enumerations in both the DI50998 (J1672) and DI40213 (B0030) to allow for the Gaining Supplier to cancel the Erroneous Switch.</a:t>
            </a:r>
          </a:p>
          <a:p>
            <a:pPr marL="171450" indent="-171450">
              <a:lnSpc>
                <a:spcPct val="100000"/>
              </a:lnSpc>
              <a:spcBef>
                <a:spcPts val="0"/>
              </a:spcBef>
            </a:pPr>
            <a:endParaRPr lang="en-GB" sz="1200">
              <a:solidFill>
                <a:srgbClr val="000000"/>
              </a:solidFill>
              <a:latin typeface="Roboto"/>
              <a:ea typeface="Roboto"/>
              <a:cs typeface="Roboto"/>
            </a:endParaRPr>
          </a:p>
          <a:p>
            <a:pPr marL="0" indent="0">
              <a:lnSpc>
                <a:spcPct val="100000"/>
              </a:lnSpc>
              <a:spcBef>
                <a:spcPts val="0"/>
              </a:spcBef>
              <a:buNone/>
            </a:pPr>
            <a:r>
              <a:rPr lang="en-GB" sz="1200" b="1">
                <a:solidFill>
                  <a:srgbClr val="000000"/>
                </a:solidFill>
                <a:latin typeface="Roboto"/>
                <a:ea typeface="Roboto"/>
                <a:cs typeface="Roboto"/>
              </a:rPr>
              <a:t>Implementation:</a:t>
            </a:r>
          </a:p>
          <a:p>
            <a:pPr marL="0" indent="0">
              <a:lnSpc>
                <a:spcPct val="100000"/>
              </a:lnSpc>
              <a:spcBef>
                <a:spcPts val="0"/>
              </a:spcBef>
              <a:buNone/>
            </a:pPr>
            <a:endParaRPr lang="en-GB" sz="1200">
              <a:solidFill>
                <a:srgbClr val="000000"/>
              </a:solidFill>
              <a:cs typeface="Roboto"/>
            </a:endParaRPr>
          </a:p>
          <a:p>
            <a:pPr marL="171450" indent="-171450">
              <a:lnSpc>
                <a:spcPct val="100000"/>
              </a:lnSpc>
              <a:spcBef>
                <a:spcPts val="0"/>
              </a:spcBef>
            </a:pPr>
            <a:r>
              <a:rPr lang="en-GB" sz="1200">
                <a:solidFill>
                  <a:srgbClr val="000000"/>
                </a:solidFill>
                <a:latin typeface="Roboto"/>
                <a:ea typeface="Roboto"/>
                <a:cs typeface="Roboto"/>
              </a:rPr>
              <a:t>This change will be implemented in full on 30 June 2023.</a:t>
            </a:r>
          </a:p>
        </p:txBody>
      </p:sp>
    </p:spTree>
    <p:extLst>
      <p:ext uri="{BB962C8B-B14F-4D97-AF65-F5344CB8AC3E}">
        <p14:creationId xmlns:p14="http://schemas.microsoft.com/office/powerpoint/2010/main" val="846095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Autofit/>
          </a:bodyPr>
          <a:lstStyle/>
          <a:p>
            <a:r>
              <a:rPr lang="en-GB" sz="2400">
                <a:solidFill>
                  <a:srgbClr val="70ADA3"/>
                </a:solidFill>
                <a:cs typeface="Roboto" panose="02000000000000000000" pitchFamily="2" charset="0"/>
              </a:rPr>
              <a:t>R0032 | New Registration data items and processes to support the transition to Market-wide Half-Hourly Settlement</a:t>
            </a:r>
            <a:endParaRPr lang="en-GB" sz="2400">
              <a:cs typeface="Roboto" panose="02000000000000000000" pitchFamily="2" charset="0"/>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064" y="1371134"/>
            <a:ext cx="8026216" cy="5061510"/>
          </a:xfrm>
        </p:spPr>
        <p:txBody>
          <a:bodyPr vert="horz" lIns="91440" tIns="45720" rIns="91440" bIns="45720" rtlCol="0" anchor="t">
            <a:noAutofit/>
          </a:bodyPr>
          <a:lstStyle/>
          <a:p>
            <a:pPr marL="0" indent="0">
              <a:lnSpc>
                <a:spcPct val="100000"/>
              </a:lnSpc>
              <a:buNone/>
            </a:pPr>
            <a:r>
              <a:rPr lang="en-GB" sz="1200" dirty="0">
                <a:solidFill>
                  <a:srgbClr val="000000"/>
                </a:solidFill>
                <a:cs typeface="Roboto" panose="02000000000000000000" pitchFamily="2" charset="0"/>
              </a:rPr>
              <a:t>To facilitate MHHS Programme data cleanse activity, prior to the transition to Half Hourly Settlement, Registration Service Data Items need to be introduced into the existing Supplier Meter Registration Service (SMRS) system and displayed in EES.</a:t>
            </a:r>
            <a:endParaRPr lang="en-US" dirty="0">
              <a:solidFill>
                <a:srgbClr val="000000"/>
              </a:solidFill>
              <a:cs typeface="Roboto" panose="02000000000000000000" pitchFamily="2" charset="0"/>
            </a:endParaRPr>
          </a:p>
          <a:p>
            <a:pPr marL="0" indent="0">
              <a:lnSpc>
                <a:spcPct val="100000"/>
              </a:lnSpc>
              <a:buNone/>
            </a:pPr>
            <a:r>
              <a:rPr lang="en-GB" sz="1200" dirty="0">
                <a:solidFill>
                  <a:srgbClr val="000000"/>
                </a:solidFill>
                <a:cs typeface="Roboto" panose="02000000000000000000" pitchFamily="2" charset="0"/>
              </a:rPr>
              <a:t>This change will introduce Registration Service Data Items that will be needed for MHHS, into the existing Supplier Meter Registration Service (SMRS) systems, before MHHS migration commences in October 2024.</a:t>
            </a:r>
            <a:endParaRPr lang="en-US" dirty="0">
              <a:solidFill>
                <a:srgbClr val="000000"/>
              </a:solidFill>
              <a:cs typeface="Roboto" panose="02000000000000000000" pitchFamily="2" charset="0"/>
            </a:endParaRPr>
          </a:p>
          <a:p>
            <a:pPr marL="0" indent="0">
              <a:lnSpc>
                <a:spcPct val="100000"/>
              </a:lnSpc>
              <a:spcBef>
                <a:spcPts val="0"/>
              </a:spcBef>
              <a:buNone/>
            </a:pPr>
            <a:endParaRPr lang="en-GB" sz="1200" dirty="0">
              <a:solidFill>
                <a:srgbClr val="000000"/>
              </a:solidFill>
              <a:cs typeface="Roboto" panose="02000000000000000000" pitchFamily="2" charset="0"/>
            </a:endParaRPr>
          </a:p>
          <a:p>
            <a:pPr marL="0" indent="0">
              <a:lnSpc>
                <a:spcPct val="100000"/>
              </a:lnSpc>
              <a:spcBef>
                <a:spcPts val="0"/>
              </a:spcBef>
              <a:buNone/>
            </a:pPr>
            <a:r>
              <a:rPr lang="en-GB" sz="1200" b="1" dirty="0">
                <a:solidFill>
                  <a:srgbClr val="000000"/>
                </a:solidFill>
                <a:cs typeface="Roboto" panose="02000000000000000000" pitchFamily="2" charset="0"/>
              </a:rPr>
              <a:t>Parties impacted by this change:</a:t>
            </a:r>
          </a:p>
          <a:p>
            <a:pPr marL="171450" indent="-171450">
              <a:lnSpc>
                <a:spcPct val="100000"/>
              </a:lnSpc>
              <a:spcBef>
                <a:spcPts val="0"/>
              </a:spcBef>
            </a:pPr>
            <a:r>
              <a:rPr lang="en-GB" sz="1200" dirty="0">
                <a:solidFill>
                  <a:srgbClr val="000000"/>
                </a:solidFill>
                <a:cs typeface="Roboto" panose="02000000000000000000" pitchFamily="2" charset="0"/>
              </a:rPr>
              <a:t>Energy Suppliers</a:t>
            </a:r>
            <a:endParaRPr lang="en-GB" dirty="0">
              <a:solidFill>
                <a:srgbClr val="000000"/>
              </a:solidFill>
              <a:cs typeface="Roboto" panose="02000000000000000000" pitchFamily="2" charset="0"/>
            </a:endParaRPr>
          </a:p>
          <a:p>
            <a:pPr marL="171450" indent="-171450">
              <a:lnSpc>
                <a:spcPct val="100000"/>
              </a:lnSpc>
              <a:spcBef>
                <a:spcPts val="0"/>
              </a:spcBef>
            </a:pPr>
            <a:r>
              <a:rPr lang="en-GB" sz="1200" dirty="0">
                <a:solidFill>
                  <a:srgbClr val="000000"/>
                </a:solidFill>
                <a:cs typeface="Roboto" panose="02000000000000000000" pitchFamily="2" charset="0"/>
              </a:rPr>
              <a:t>Distribution Network Operators</a:t>
            </a:r>
          </a:p>
          <a:p>
            <a:pPr marL="171450" indent="-171450">
              <a:lnSpc>
                <a:spcPct val="100000"/>
              </a:lnSpc>
              <a:spcBef>
                <a:spcPts val="0"/>
              </a:spcBef>
            </a:pPr>
            <a:r>
              <a:rPr lang="en-GB" sz="1200" dirty="0">
                <a:solidFill>
                  <a:srgbClr val="000000"/>
                </a:solidFill>
                <a:cs typeface="Roboto" panose="02000000000000000000" pitchFamily="2" charset="0"/>
              </a:rPr>
              <a:t>Metering Equipment Managers</a:t>
            </a:r>
          </a:p>
          <a:p>
            <a:pPr marL="0" indent="0">
              <a:lnSpc>
                <a:spcPct val="100000"/>
              </a:lnSpc>
              <a:spcBef>
                <a:spcPts val="0"/>
              </a:spcBef>
              <a:buNone/>
            </a:pPr>
            <a:endParaRPr lang="en-GB" sz="1200" dirty="0">
              <a:solidFill>
                <a:srgbClr val="000000"/>
              </a:solidFill>
              <a:cs typeface="Roboto" panose="02000000000000000000" pitchFamily="2" charset="0"/>
            </a:endParaRPr>
          </a:p>
          <a:p>
            <a:pPr marL="0" indent="0">
              <a:lnSpc>
                <a:spcPct val="100000"/>
              </a:lnSpc>
              <a:spcBef>
                <a:spcPts val="0"/>
              </a:spcBef>
              <a:buNone/>
            </a:pPr>
            <a:r>
              <a:rPr lang="en-GB" sz="1200" b="1" dirty="0">
                <a:solidFill>
                  <a:srgbClr val="000000"/>
                </a:solidFill>
                <a:cs typeface="Roboto" panose="02000000000000000000" pitchFamily="2" charset="0"/>
              </a:rPr>
              <a:t>REC Products impacted by this change:</a:t>
            </a:r>
          </a:p>
          <a:p>
            <a:pPr marL="171450" indent="-171450">
              <a:lnSpc>
                <a:spcPct val="100000"/>
              </a:lnSpc>
              <a:spcBef>
                <a:spcPts val="0"/>
              </a:spcBef>
            </a:pPr>
            <a:r>
              <a:rPr lang="en-GB" sz="1200" dirty="0">
                <a:solidFill>
                  <a:srgbClr val="000000"/>
                </a:solidFill>
                <a:cs typeface="Roboto" panose="02000000000000000000" pitchFamily="2" charset="0"/>
              </a:rPr>
              <a:t>EES API Tech Spec</a:t>
            </a:r>
          </a:p>
          <a:p>
            <a:pPr marL="628650" lvl="1">
              <a:lnSpc>
                <a:spcPct val="100000"/>
              </a:lnSpc>
              <a:spcBef>
                <a:spcPts val="0"/>
              </a:spcBef>
            </a:pPr>
            <a:r>
              <a:rPr lang="en-GB" sz="1200" dirty="0">
                <a:solidFill>
                  <a:srgbClr val="000000"/>
                </a:solidFill>
                <a:cs typeface="Roboto" panose="02000000000000000000" pitchFamily="2" charset="0"/>
              </a:rPr>
              <a:t>All new Data Items are to be made available in the EES, both in the API and GUID</a:t>
            </a:r>
            <a:endParaRPr lang="en-GB" sz="1200" dirty="0">
              <a:solidFill>
                <a:srgbClr val="000000"/>
              </a:solidFill>
              <a:highlight>
                <a:srgbClr val="FFFF00"/>
              </a:highlight>
              <a:cs typeface="Roboto" panose="02000000000000000000" pitchFamily="2" charset="0"/>
            </a:endParaRPr>
          </a:p>
          <a:p>
            <a:pPr marL="171450" indent="-171450">
              <a:lnSpc>
                <a:spcPct val="100000"/>
              </a:lnSpc>
              <a:spcBef>
                <a:spcPts val="0"/>
              </a:spcBef>
            </a:pPr>
            <a:r>
              <a:rPr lang="en-GB" sz="1200" dirty="0">
                <a:solidFill>
                  <a:srgbClr val="000000"/>
                </a:solidFill>
                <a:cs typeface="Roboto" panose="02000000000000000000" pitchFamily="2" charset="0"/>
              </a:rPr>
              <a:t>REC Data Specification</a:t>
            </a:r>
          </a:p>
          <a:p>
            <a:pPr marL="628650" lvl="1" indent="-171450">
              <a:lnSpc>
                <a:spcPct val="100000"/>
              </a:lnSpc>
              <a:spcBef>
                <a:spcPts val="0"/>
              </a:spcBef>
            </a:pPr>
            <a:r>
              <a:rPr lang="en-GB" sz="1200" dirty="0">
                <a:solidFill>
                  <a:srgbClr val="000000"/>
                </a:solidFill>
                <a:cs typeface="Roboto" panose="02000000000000000000" pitchFamily="2" charset="0"/>
              </a:rPr>
              <a:t>Amend the MM00256 (D0312) Market Message, to introduce new &amp; existing Data Items</a:t>
            </a:r>
          </a:p>
          <a:p>
            <a:pPr marL="1085850" lvl="2" indent="-171450">
              <a:lnSpc>
                <a:spcPct val="100000"/>
              </a:lnSpc>
              <a:spcBef>
                <a:spcPts val="0"/>
              </a:spcBef>
            </a:pPr>
            <a:r>
              <a:rPr lang="en-GB" sz="1200" dirty="0">
                <a:solidFill>
                  <a:srgbClr val="000000"/>
                </a:solidFill>
                <a:cs typeface="Roboto" panose="02000000000000000000" pitchFamily="2" charset="0"/>
              </a:rPr>
              <a:t>New Data Items – DI51599 (J2312) ESME ID &amp; DI51600 (J2313) Number of Displayed Register Digits</a:t>
            </a:r>
          </a:p>
          <a:p>
            <a:pPr marL="1085850" lvl="2" indent="-171450">
              <a:lnSpc>
                <a:spcPct val="100000"/>
              </a:lnSpc>
              <a:spcBef>
                <a:spcPts val="0"/>
              </a:spcBef>
            </a:pPr>
            <a:r>
              <a:rPr lang="en-GB" sz="1200" dirty="0">
                <a:solidFill>
                  <a:srgbClr val="000000"/>
                </a:solidFill>
                <a:cs typeface="Roboto" panose="02000000000000000000" pitchFamily="2" charset="0"/>
              </a:rPr>
              <a:t>Existing Data Item – DI51094 (J0149) Meter Location</a:t>
            </a:r>
          </a:p>
          <a:p>
            <a:pPr marL="171450" indent="-171450">
              <a:lnSpc>
                <a:spcPct val="100000"/>
              </a:lnSpc>
              <a:spcBef>
                <a:spcPts val="0"/>
              </a:spcBef>
            </a:pPr>
            <a:r>
              <a:rPr lang="en-GB" sz="1200" dirty="0">
                <a:solidFill>
                  <a:srgbClr val="000000"/>
                </a:solidFill>
                <a:cs typeface="Roboto" panose="02000000000000000000" pitchFamily="2" charset="0"/>
              </a:rPr>
              <a:t>Data Access Matrix</a:t>
            </a:r>
          </a:p>
          <a:p>
            <a:pPr marL="628650" lvl="1" indent="-171450">
              <a:lnSpc>
                <a:spcPct val="100000"/>
              </a:lnSpc>
              <a:spcBef>
                <a:spcPts val="0"/>
              </a:spcBef>
            </a:pPr>
            <a:r>
              <a:rPr lang="en-GB" sz="1200" dirty="0">
                <a:solidFill>
                  <a:srgbClr val="000000"/>
                </a:solidFill>
                <a:cs typeface="Roboto" panose="02000000000000000000" pitchFamily="2" charset="0"/>
              </a:rPr>
              <a:t>All Data Items will be added to the Electricity Data Access Matrix, with access for all defined user groups</a:t>
            </a:r>
            <a:endParaRPr lang="en-GB" sz="1200" dirty="0">
              <a:solidFill>
                <a:srgbClr val="000000"/>
              </a:solidFill>
              <a:highlight>
                <a:srgbClr val="FFFF00"/>
              </a:highlight>
              <a:cs typeface="Roboto" panose="02000000000000000000" pitchFamily="2" charset="0"/>
            </a:endParaRPr>
          </a:p>
          <a:p>
            <a:pPr marL="628650" lvl="1" indent="-171450">
              <a:lnSpc>
                <a:spcPct val="100000"/>
              </a:lnSpc>
              <a:spcBef>
                <a:spcPts val="0"/>
              </a:spcBef>
            </a:pPr>
            <a:endParaRPr lang="en-GB" sz="1000" dirty="0">
              <a:solidFill>
                <a:srgbClr val="000000"/>
              </a:solidFill>
              <a:cs typeface="Roboto" panose="02000000000000000000" pitchFamily="2" charset="0"/>
            </a:endParaRPr>
          </a:p>
          <a:p>
            <a:pPr marL="0" indent="0">
              <a:lnSpc>
                <a:spcPct val="100000"/>
              </a:lnSpc>
              <a:spcBef>
                <a:spcPts val="0"/>
              </a:spcBef>
              <a:buNone/>
            </a:pPr>
            <a:r>
              <a:rPr lang="en-GB" sz="1200" b="1" dirty="0">
                <a:solidFill>
                  <a:srgbClr val="000000"/>
                </a:solidFill>
                <a:cs typeface="Roboto" panose="02000000000000000000" pitchFamily="2" charset="0"/>
              </a:rPr>
              <a:t>Implementation:</a:t>
            </a:r>
          </a:p>
          <a:p>
            <a:pPr marL="171450" indent="-171450">
              <a:lnSpc>
                <a:spcPct val="100000"/>
              </a:lnSpc>
              <a:spcBef>
                <a:spcPts val="0"/>
              </a:spcBef>
            </a:pPr>
            <a:r>
              <a:rPr lang="en-GB" sz="1200" dirty="0">
                <a:solidFill>
                  <a:srgbClr val="000000"/>
                </a:solidFill>
                <a:cs typeface="Roboto" panose="02000000000000000000" pitchFamily="2" charset="0"/>
              </a:rPr>
              <a:t>These Data Items will be introduced into Market Messages across the Balancing and Settlement Code (BSC), REC and displayed in the Electricity Enquiry Service (EES).</a:t>
            </a:r>
          </a:p>
          <a:p>
            <a:pPr marL="171450" indent="-171450">
              <a:lnSpc>
                <a:spcPct val="100000"/>
              </a:lnSpc>
              <a:spcBef>
                <a:spcPts val="0"/>
              </a:spcBef>
            </a:pPr>
            <a:r>
              <a:rPr lang="en-GB" sz="1200" dirty="0">
                <a:solidFill>
                  <a:srgbClr val="000000"/>
                </a:solidFill>
                <a:cs typeface="Roboto" panose="02000000000000000000" pitchFamily="2" charset="0"/>
              </a:rPr>
              <a:t>BSC CP1558 was raised to progress the BSC elements and was approved for implementation on 30 June 2023, by the Supplier Volume Allocation Group at its meeting on 5 July 2022.</a:t>
            </a:r>
            <a:endParaRPr lang="en-GB" dirty="0">
              <a:solidFill>
                <a:srgbClr val="000000"/>
              </a:solidFill>
              <a:cs typeface="Roboto" panose="02000000000000000000" pitchFamily="2" charset="0"/>
            </a:endParaRPr>
          </a:p>
          <a:p>
            <a:pPr marL="171450" indent="-171450">
              <a:lnSpc>
                <a:spcPct val="100000"/>
              </a:lnSpc>
              <a:spcBef>
                <a:spcPts val="0"/>
              </a:spcBef>
            </a:pPr>
            <a:r>
              <a:rPr lang="en-GB" sz="1200" dirty="0">
                <a:solidFill>
                  <a:srgbClr val="000000"/>
                </a:solidFill>
                <a:cs typeface="Roboto" panose="02000000000000000000" pitchFamily="2" charset="0"/>
              </a:rPr>
              <a:t>This change will be implemented in full on 30 June 2023.</a:t>
            </a:r>
            <a:endParaRPr lang="en-GB" dirty="0">
              <a:solidFill>
                <a:srgbClr val="000000"/>
              </a:solidFill>
              <a:cs typeface="Roboto" panose="02000000000000000000" pitchFamily="2" charset="0"/>
            </a:endParaRPr>
          </a:p>
        </p:txBody>
      </p:sp>
      <p:sp>
        <p:nvSpPr>
          <p:cNvPr id="3" name="Rectangle: Rounded Corners 2">
            <a:extLst>
              <a:ext uri="{FF2B5EF4-FFF2-40B4-BE49-F238E27FC236}">
                <a16:creationId xmlns:a16="http://schemas.microsoft.com/office/drawing/2014/main" id="{65095F9F-8DBB-9C72-353E-A282AF2B48C1}"/>
              </a:ext>
            </a:extLst>
          </p:cNvPr>
          <p:cNvSpPr/>
          <p:nvPr/>
        </p:nvSpPr>
        <p:spPr>
          <a:xfrm>
            <a:off x="7967592" y="6477767"/>
            <a:ext cx="2805952" cy="3496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See related change R0102</a:t>
            </a:r>
          </a:p>
        </p:txBody>
      </p:sp>
    </p:spTree>
    <p:extLst>
      <p:ext uri="{BB962C8B-B14F-4D97-AF65-F5344CB8AC3E}">
        <p14:creationId xmlns:p14="http://schemas.microsoft.com/office/powerpoint/2010/main" val="80281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Autofit/>
          </a:bodyPr>
          <a:lstStyle/>
          <a:p>
            <a:r>
              <a:rPr lang="en-GB">
                <a:solidFill>
                  <a:srgbClr val="70ADA3"/>
                </a:solidFill>
                <a:cs typeface="Roboto" panose="02000000000000000000" pitchFamily="2" charset="0"/>
              </a:rPr>
              <a:t>R0102 | Revision of the Approved Solution for R0032</a:t>
            </a:r>
            <a:endParaRPr lang="en-US">
              <a:cs typeface="Roboto" panose="02000000000000000000" pitchFamily="2" charset="0"/>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064" y="1839270"/>
            <a:ext cx="7087720" cy="4810499"/>
          </a:xfrm>
        </p:spPr>
        <p:txBody>
          <a:bodyPr vert="horz" lIns="91440" tIns="45720" rIns="91440" bIns="45720" rtlCol="0" anchor="t">
            <a:noAutofit/>
          </a:bodyPr>
          <a:lstStyle/>
          <a:p>
            <a:pPr marL="0" indent="0">
              <a:lnSpc>
                <a:spcPct val="100000"/>
              </a:lnSpc>
              <a:buNone/>
            </a:pPr>
            <a:r>
              <a:rPr lang="en-GB" sz="1200">
                <a:solidFill>
                  <a:srgbClr val="000000"/>
                </a:solidFill>
                <a:cs typeface="Roboto" panose="02000000000000000000" pitchFamily="2" charset="0"/>
              </a:rPr>
              <a:t>REC Parties have started to prepare for the release and implementation of R0032, during this preparation the REC Code Manager has received questions about the approved solution, specifically regarding the version of the D0312 (MM00256) Market Message (version 002 has been maintained through R0032) and the number of register digits that should be provided for specific meter types.</a:t>
            </a:r>
            <a:endParaRPr lang="en-US" sz="1200">
              <a:solidFill>
                <a:srgbClr val="000000"/>
              </a:solidFill>
              <a:cs typeface="Roboto" panose="02000000000000000000" pitchFamily="2" charset="0"/>
            </a:endParaRPr>
          </a:p>
          <a:p>
            <a:pPr marL="0" indent="0">
              <a:lnSpc>
                <a:spcPct val="100000"/>
              </a:lnSpc>
              <a:buNone/>
            </a:pPr>
            <a:r>
              <a:rPr lang="en-GB" sz="1200">
                <a:solidFill>
                  <a:srgbClr val="000000"/>
                </a:solidFill>
                <a:cs typeface="Roboto" panose="02000000000000000000" pitchFamily="2" charset="0"/>
              </a:rPr>
              <a:t>The Code Manager has reviewed these questions and determined changes are required to the approved solution. Therefore, this Change Proposal has been raised to progress changes to the approved solution.</a:t>
            </a:r>
          </a:p>
          <a:p>
            <a:pPr marL="0" indent="0">
              <a:lnSpc>
                <a:spcPct val="100000"/>
              </a:lnSpc>
              <a:spcBef>
                <a:spcPts val="0"/>
              </a:spcBef>
              <a:buNone/>
            </a:pPr>
            <a:endParaRPr lang="en-GB" sz="1200">
              <a:solidFill>
                <a:srgbClr val="000000"/>
              </a:solidFill>
              <a:cs typeface="Roboto" panose="02000000000000000000" pitchFamily="2" charset="0"/>
            </a:endParaRPr>
          </a:p>
          <a:p>
            <a:pPr marL="0" indent="0">
              <a:lnSpc>
                <a:spcPct val="100000"/>
              </a:lnSpc>
              <a:spcBef>
                <a:spcPts val="0"/>
              </a:spcBef>
              <a:buNone/>
            </a:pPr>
            <a:r>
              <a:rPr lang="en-GB" sz="1200" b="1">
                <a:solidFill>
                  <a:srgbClr val="000000"/>
                </a:solidFill>
                <a:cs typeface="Roboto" panose="02000000000000000000" pitchFamily="2" charset="0"/>
              </a:rPr>
              <a:t>Parties impacted by this change:</a:t>
            </a:r>
          </a:p>
          <a:p>
            <a:pPr marL="0" indent="0">
              <a:lnSpc>
                <a:spcPct val="100000"/>
              </a:lnSpc>
              <a:spcBef>
                <a:spcPts val="0"/>
              </a:spcBef>
              <a:buNone/>
            </a:pPr>
            <a:endParaRPr lang="en-GB" sz="1200">
              <a:solidFill>
                <a:srgbClr val="000000"/>
              </a:solidFill>
              <a:cs typeface="Roboto" panose="02000000000000000000" pitchFamily="2" charset="0"/>
            </a:endParaRPr>
          </a:p>
          <a:p>
            <a:pPr marL="171450" indent="-171450">
              <a:lnSpc>
                <a:spcPct val="100000"/>
              </a:lnSpc>
              <a:spcBef>
                <a:spcPts val="0"/>
              </a:spcBef>
            </a:pPr>
            <a:r>
              <a:rPr lang="en-GB" sz="1200">
                <a:solidFill>
                  <a:srgbClr val="000000"/>
                </a:solidFill>
                <a:cs typeface="Roboto" panose="02000000000000000000" pitchFamily="2" charset="0"/>
              </a:rPr>
              <a:t>Energy Suppliers</a:t>
            </a:r>
          </a:p>
          <a:p>
            <a:pPr marL="171450" indent="-171450">
              <a:lnSpc>
                <a:spcPct val="100000"/>
              </a:lnSpc>
              <a:spcBef>
                <a:spcPts val="0"/>
              </a:spcBef>
            </a:pPr>
            <a:r>
              <a:rPr lang="en-GB" sz="1200">
                <a:solidFill>
                  <a:srgbClr val="000000"/>
                </a:solidFill>
                <a:cs typeface="Roboto" panose="02000000000000000000" pitchFamily="2" charset="0"/>
              </a:rPr>
              <a:t>Distribution Network Operators</a:t>
            </a:r>
            <a:endParaRPr lang="en-US" sz="1200">
              <a:solidFill>
                <a:srgbClr val="000000"/>
              </a:solidFill>
              <a:cs typeface="Roboto" panose="02000000000000000000" pitchFamily="2" charset="0"/>
            </a:endParaRPr>
          </a:p>
          <a:p>
            <a:pPr marL="171450" indent="-171450">
              <a:lnSpc>
                <a:spcPct val="100000"/>
              </a:lnSpc>
              <a:spcBef>
                <a:spcPts val="0"/>
              </a:spcBef>
            </a:pPr>
            <a:r>
              <a:rPr lang="en-GB" sz="1200">
                <a:solidFill>
                  <a:srgbClr val="000000"/>
                </a:solidFill>
                <a:cs typeface="Roboto" panose="02000000000000000000" pitchFamily="2" charset="0"/>
              </a:rPr>
              <a:t>Metering Equipment Managers</a:t>
            </a:r>
          </a:p>
          <a:p>
            <a:pPr marL="0" indent="0">
              <a:lnSpc>
                <a:spcPct val="100000"/>
              </a:lnSpc>
              <a:spcBef>
                <a:spcPts val="0"/>
              </a:spcBef>
              <a:buNone/>
            </a:pPr>
            <a:endParaRPr lang="en-GB" sz="1200">
              <a:solidFill>
                <a:srgbClr val="000000"/>
              </a:solidFill>
              <a:cs typeface="Roboto" panose="02000000000000000000" pitchFamily="2" charset="0"/>
            </a:endParaRPr>
          </a:p>
          <a:p>
            <a:pPr marL="0" indent="0">
              <a:lnSpc>
                <a:spcPct val="100000"/>
              </a:lnSpc>
              <a:spcBef>
                <a:spcPts val="0"/>
              </a:spcBef>
              <a:buNone/>
            </a:pPr>
            <a:r>
              <a:rPr lang="en-GB" sz="1200" b="1">
                <a:solidFill>
                  <a:srgbClr val="000000"/>
                </a:solidFill>
                <a:cs typeface="Roboto" panose="02000000000000000000" pitchFamily="2" charset="0"/>
              </a:rPr>
              <a:t>REC Products impacted by this change:</a:t>
            </a:r>
          </a:p>
          <a:p>
            <a:pPr marL="0" indent="0">
              <a:lnSpc>
                <a:spcPct val="100000"/>
              </a:lnSpc>
              <a:spcBef>
                <a:spcPts val="0"/>
              </a:spcBef>
              <a:buNone/>
            </a:pPr>
            <a:endParaRPr lang="en-GB" sz="1200" b="1">
              <a:solidFill>
                <a:srgbClr val="000000"/>
              </a:solidFill>
              <a:cs typeface="Roboto" panose="02000000000000000000" pitchFamily="2" charset="0"/>
            </a:endParaRPr>
          </a:p>
          <a:p>
            <a:pPr marL="171450" indent="-171450">
              <a:lnSpc>
                <a:spcPct val="100000"/>
              </a:lnSpc>
              <a:spcBef>
                <a:spcPts val="0"/>
              </a:spcBef>
              <a:buFont typeface="Arial"/>
              <a:buChar char="•"/>
            </a:pPr>
            <a:r>
              <a:rPr lang="en-GB" sz="1200">
                <a:solidFill>
                  <a:srgbClr val="000000"/>
                </a:solidFill>
                <a:cs typeface="Roboto" panose="02000000000000000000" pitchFamily="2" charset="0"/>
              </a:rPr>
              <a:t>REC Data Specification</a:t>
            </a:r>
          </a:p>
          <a:p>
            <a:pPr marL="628650" lvl="1" indent="-171450">
              <a:lnSpc>
                <a:spcPct val="100000"/>
              </a:lnSpc>
              <a:spcBef>
                <a:spcPts val="0"/>
              </a:spcBef>
              <a:buFont typeface="Arial"/>
              <a:buChar char="•"/>
            </a:pPr>
            <a:r>
              <a:rPr lang="en-GB" sz="1200">
                <a:solidFill>
                  <a:srgbClr val="000000"/>
                </a:solidFill>
                <a:cs typeface="Roboto" panose="02000000000000000000" pitchFamily="2" charset="0"/>
              </a:rPr>
              <a:t>Up-version the MM00256 Market Message (D0312) from 002 to 003</a:t>
            </a:r>
          </a:p>
          <a:p>
            <a:pPr marL="628650" lvl="1" indent="-171450">
              <a:lnSpc>
                <a:spcPct val="100000"/>
              </a:lnSpc>
              <a:spcBef>
                <a:spcPts val="0"/>
              </a:spcBef>
              <a:buFont typeface="Arial"/>
              <a:buChar char="•"/>
            </a:pPr>
            <a:r>
              <a:rPr lang="en-GB" sz="1200">
                <a:solidFill>
                  <a:srgbClr val="000000"/>
                </a:solidFill>
                <a:cs typeface="Roboto" panose="02000000000000000000" pitchFamily="2" charset="0"/>
              </a:rPr>
              <a:t>New rules will be added to state the number of register digits that should be displayed for certain types of smart meter.</a:t>
            </a:r>
            <a:endParaRPr lang="en-GB" sz="1200">
              <a:solidFill>
                <a:srgbClr val="000000"/>
              </a:solidFill>
              <a:highlight>
                <a:srgbClr val="FFFF00"/>
              </a:highlight>
              <a:cs typeface="Roboto" panose="02000000000000000000" pitchFamily="2" charset="0"/>
            </a:endParaRPr>
          </a:p>
          <a:p>
            <a:pPr marL="0" indent="0">
              <a:lnSpc>
                <a:spcPct val="100000"/>
              </a:lnSpc>
              <a:spcBef>
                <a:spcPts val="0"/>
              </a:spcBef>
              <a:buNone/>
            </a:pPr>
            <a:endParaRPr lang="en-GB" sz="1200" b="1">
              <a:solidFill>
                <a:srgbClr val="000000"/>
              </a:solidFill>
              <a:cs typeface="Roboto" panose="02000000000000000000" pitchFamily="2" charset="0"/>
            </a:endParaRPr>
          </a:p>
          <a:p>
            <a:pPr marL="0" indent="0">
              <a:lnSpc>
                <a:spcPct val="100000"/>
              </a:lnSpc>
              <a:spcBef>
                <a:spcPts val="0"/>
              </a:spcBef>
              <a:buNone/>
            </a:pPr>
            <a:r>
              <a:rPr lang="en-GB" sz="1200" b="1">
                <a:solidFill>
                  <a:srgbClr val="000000"/>
                </a:solidFill>
                <a:cs typeface="Roboto" panose="02000000000000000000" pitchFamily="2" charset="0"/>
              </a:rPr>
              <a:t>Implementation:</a:t>
            </a:r>
            <a:endParaRPr lang="en-GB">
              <a:cs typeface="Roboto" panose="02000000000000000000" pitchFamily="2" charset="0"/>
            </a:endParaRPr>
          </a:p>
          <a:p>
            <a:pPr marL="0" indent="0">
              <a:lnSpc>
                <a:spcPct val="100000"/>
              </a:lnSpc>
              <a:spcBef>
                <a:spcPts val="0"/>
              </a:spcBef>
              <a:buNone/>
            </a:pPr>
            <a:endParaRPr lang="en-GB" sz="1200">
              <a:solidFill>
                <a:srgbClr val="000000"/>
              </a:solidFill>
              <a:cs typeface="Roboto" panose="02000000000000000000" pitchFamily="2" charset="0"/>
            </a:endParaRPr>
          </a:p>
          <a:p>
            <a:pPr marL="171450" indent="-171450">
              <a:lnSpc>
                <a:spcPct val="100000"/>
              </a:lnSpc>
              <a:spcBef>
                <a:spcPts val="0"/>
              </a:spcBef>
            </a:pPr>
            <a:r>
              <a:rPr lang="en-GB" sz="1200">
                <a:solidFill>
                  <a:srgbClr val="000000"/>
                </a:solidFill>
                <a:cs typeface="Roboto" panose="02000000000000000000" pitchFamily="2" charset="0"/>
              </a:rPr>
              <a:t>This change will be implemented in full on 30 June 2023.</a:t>
            </a:r>
          </a:p>
        </p:txBody>
      </p:sp>
      <p:sp>
        <p:nvSpPr>
          <p:cNvPr id="3" name="Rectangle: Rounded Corners 2">
            <a:extLst>
              <a:ext uri="{FF2B5EF4-FFF2-40B4-BE49-F238E27FC236}">
                <a16:creationId xmlns:a16="http://schemas.microsoft.com/office/drawing/2014/main" id="{65095F9F-8DBB-9C72-353E-A282AF2B48C1}"/>
              </a:ext>
            </a:extLst>
          </p:cNvPr>
          <p:cNvSpPr/>
          <p:nvPr/>
        </p:nvSpPr>
        <p:spPr>
          <a:xfrm>
            <a:off x="7963171" y="6477767"/>
            <a:ext cx="2805952" cy="3496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See related change R0032</a:t>
            </a:r>
          </a:p>
        </p:txBody>
      </p:sp>
    </p:spTree>
    <p:extLst>
      <p:ext uri="{BB962C8B-B14F-4D97-AF65-F5344CB8AC3E}">
        <p14:creationId xmlns:p14="http://schemas.microsoft.com/office/powerpoint/2010/main" val="361552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2072-0912-1713-2F76-353B333EECAC}"/>
              </a:ext>
            </a:extLst>
          </p:cNvPr>
          <p:cNvSpPr>
            <a:spLocks noGrp="1"/>
          </p:cNvSpPr>
          <p:nvPr>
            <p:ph type="title"/>
          </p:nvPr>
        </p:nvSpPr>
        <p:spPr/>
        <p:txBody>
          <a:bodyPr/>
          <a:lstStyle/>
          <a:p>
            <a:r>
              <a:rPr lang="en-GB"/>
              <a:t>Introducing Your presenters</a:t>
            </a:r>
          </a:p>
        </p:txBody>
      </p:sp>
      <p:pic>
        <p:nvPicPr>
          <p:cNvPr id="10" name="Picture Placeholder 9">
            <a:extLst>
              <a:ext uri="{FF2B5EF4-FFF2-40B4-BE49-F238E27FC236}">
                <a16:creationId xmlns:a16="http://schemas.microsoft.com/office/drawing/2014/main" id="{A00C7A29-6E6F-442A-E847-EF43EA2AD7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170" r="22170"/>
          <a:stretch/>
        </p:blipFill>
        <p:spPr>
          <a:xfrm>
            <a:off x="1078579" y="1638448"/>
            <a:ext cx="2631393" cy="3153457"/>
          </a:xfrm>
        </p:spPr>
      </p:pic>
      <p:pic>
        <p:nvPicPr>
          <p:cNvPr id="12" name="Picture Placeholder 11" descr="Screenshot_20230414_204025_Photos.jpg">
            <a:extLst>
              <a:ext uri="{FF2B5EF4-FFF2-40B4-BE49-F238E27FC236}">
                <a16:creationId xmlns:a16="http://schemas.microsoft.com/office/drawing/2014/main" id="{476FB928-252B-E19F-8569-580BCF3F47FF}"/>
              </a:ext>
            </a:extLst>
          </p:cNvPr>
          <p:cNvPicPr>
            <a:picLocks noGrp="1" noChangeAspect="1"/>
          </p:cNvPicPr>
          <p:nvPr>
            <p:ph type="pic" sz="quarter" idx="11"/>
          </p:nvPr>
        </p:nvPicPr>
        <p:blipFill rotWithShape="1">
          <a:blip r:embed="rId3"/>
          <a:srcRect t="1055" b="1055"/>
          <a:stretch/>
        </p:blipFill>
        <p:spPr>
          <a:xfrm>
            <a:off x="4628229" y="1638448"/>
            <a:ext cx="2434852" cy="3159966"/>
          </a:xfrm>
        </p:spPr>
      </p:pic>
      <p:sp>
        <p:nvSpPr>
          <p:cNvPr id="5" name="Text Placeholder 4">
            <a:extLst>
              <a:ext uri="{FF2B5EF4-FFF2-40B4-BE49-F238E27FC236}">
                <a16:creationId xmlns:a16="http://schemas.microsoft.com/office/drawing/2014/main" id="{77DE60CF-96DE-51D2-8B01-D4D02ED3ACDC}"/>
              </a:ext>
            </a:extLst>
          </p:cNvPr>
          <p:cNvSpPr>
            <a:spLocks noGrp="1"/>
          </p:cNvSpPr>
          <p:nvPr>
            <p:ph type="body" sz="quarter" idx="12"/>
          </p:nvPr>
        </p:nvSpPr>
        <p:spPr>
          <a:xfrm>
            <a:off x="1375027" y="4459562"/>
            <a:ext cx="2982912" cy="1135849"/>
          </a:xfrm>
        </p:spPr>
        <p:txBody>
          <a:bodyPr/>
          <a:lstStyle/>
          <a:p>
            <a:r>
              <a:rPr lang="en-GB" sz="1800" dirty="0"/>
              <a:t>Amelia Bray</a:t>
            </a:r>
            <a:endParaRPr lang="en-GB" dirty="0"/>
          </a:p>
          <a:p>
            <a:r>
              <a:rPr lang="en-GB" dirty="0"/>
              <a:t>REC Code Manager</a:t>
            </a:r>
          </a:p>
          <a:p>
            <a:r>
              <a:rPr lang="en-GB" dirty="0"/>
              <a:t>Communications and Events Manager</a:t>
            </a:r>
          </a:p>
        </p:txBody>
      </p:sp>
      <p:sp>
        <p:nvSpPr>
          <p:cNvPr id="6" name="Text Placeholder 5">
            <a:extLst>
              <a:ext uri="{FF2B5EF4-FFF2-40B4-BE49-F238E27FC236}">
                <a16:creationId xmlns:a16="http://schemas.microsoft.com/office/drawing/2014/main" id="{33F731BB-958D-F336-3C08-3C00B6345C64}"/>
              </a:ext>
            </a:extLst>
          </p:cNvPr>
          <p:cNvSpPr>
            <a:spLocks noGrp="1"/>
          </p:cNvSpPr>
          <p:nvPr>
            <p:ph type="body" sz="quarter" idx="14"/>
          </p:nvPr>
        </p:nvSpPr>
        <p:spPr>
          <a:xfrm>
            <a:off x="4925387" y="4472180"/>
            <a:ext cx="2982913" cy="1135107"/>
          </a:xfrm>
        </p:spPr>
        <p:txBody>
          <a:bodyPr/>
          <a:lstStyle/>
          <a:p>
            <a:r>
              <a:rPr lang="en-GB" sz="1800" dirty="0">
                <a:latin typeface="Roboto"/>
                <a:ea typeface="Roboto"/>
                <a:cs typeface="Roboto"/>
              </a:rPr>
              <a:t>Steve Brennan</a:t>
            </a:r>
            <a:endParaRPr lang="en-US" dirty="0"/>
          </a:p>
          <a:p>
            <a:r>
              <a:rPr lang="en-GB" dirty="0"/>
              <a:t>REC Code Manager</a:t>
            </a:r>
          </a:p>
          <a:p>
            <a:r>
              <a:rPr lang="en-GB" dirty="0"/>
              <a:t>Release Manager</a:t>
            </a:r>
          </a:p>
        </p:txBody>
      </p:sp>
      <p:pic>
        <p:nvPicPr>
          <p:cNvPr id="7" name="Picture Placeholder 11">
            <a:extLst>
              <a:ext uri="{FF2B5EF4-FFF2-40B4-BE49-F238E27FC236}">
                <a16:creationId xmlns:a16="http://schemas.microsoft.com/office/drawing/2014/main" id="{1A8357F0-F250-657B-65F2-45B8713A6D52}"/>
              </a:ext>
            </a:extLst>
          </p:cNvPr>
          <p:cNvPicPr>
            <a:picLocks noChangeAspect="1"/>
          </p:cNvPicPr>
          <p:nvPr/>
        </p:nvPicPr>
        <p:blipFill>
          <a:blip r:embed="rId4">
            <a:extLst>
              <a:ext uri="{28A0092B-C50C-407E-A947-70E740481C1C}">
                <a14:useLocalDpi xmlns:a14="http://schemas.microsoft.com/office/drawing/2010/main" val="0"/>
              </a:ext>
            </a:extLst>
          </a:blip>
          <a:srcRect l="1842" r="1842"/>
          <a:stretch/>
        </p:blipFill>
        <p:spPr>
          <a:xfrm>
            <a:off x="8133429" y="1629483"/>
            <a:ext cx="2434852" cy="3159966"/>
          </a:xfrm>
          <a:prstGeom prst="rect">
            <a:avLst/>
          </a:prstGeom>
          <a:ln>
            <a:solidFill>
              <a:schemeClr val="accent3"/>
            </a:solidFill>
          </a:ln>
        </p:spPr>
      </p:pic>
      <p:sp>
        <p:nvSpPr>
          <p:cNvPr id="9" name="Text Placeholder 5">
            <a:extLst>
              <a:ext uri="{FF2B5EF4-FFF2-40B4-BE49-F238E27FC236}">
                <a16:creationId xmlns:a16="http://schemas.microsoft.com/office/drawing/2014/main" id="{11BFF2AD-7DCB-A282-C181-BEB8305B2CB1}"/>
              </a:ext>
            </a:extLst>
          </p:cNvPr>
          <p:cNvSpPr txBox="1">
            <a:spLocks/>
          </p:cNvSpPr>
          <p:nvPr/>
        </p:nvSpPr>
        <p:spPr>
          <a:xfrm>
            <a:off x="8430587" y="4463215"/>
            <a:ext cx="2982913" cy="1135107"/>
          </a:xfrm>
          <a:prstGeom prst="rect">
            <a:avLst/>
          </a:prstGeom>
          <a:solidFill>
            <a:schemeClr val="lt1"/>
          </a:solidFill>
          <a:ln w="38100" cap="flat" cmpd="sng" algn="ctr">
            <a:solidFill>
              <a:schemeClr val="accent3"/>
            </a:solidFill>
            <a:prstDash val="solid"/>
            <a:miter lim="800000"/>
          </a:ln>
          <a:effectLst/>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70ADA3"/>
              </a:buClr>
              <a:buFont typeface="Arial" panose="020B0604020202020204" pitchFamily="34" charset="0"/>
              <a:buNone/>
              <a:defRPr sz="1200" kern="1200">
                <a:solidFill>
                  <a:schemeClr val="dk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a:ea typeface="Roboto"/>
                <a:cs typeface="Roboto"/>
              </a:rPr>
              <a:t>Caroline Milner</a:t>
            </a:r>
            <a:endParaRPr kumimoji="0" lang="en-US"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7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a:ea typeface="Roboto"/>
                <a:cs typeface="Roboto"/>
              </a:rPr>
              <a:t>REC Code Manager</a:t>
            </a:r>
          </a:p>
          <a:p>
            <a:pPr marL="0" marR="0" lvl="0" indent="0" algn="l" defTabSz="914400" rtl="0" eaLnBrk="1" fontAlgn="auto" latinLnBrk="0" hangingPunct="1">
              <a:lnSpc>
                <a:spcPct val="7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a:ea typeface="Roboto"/>
                <a:cs typeface="Roboto"/>
              </a:rPr>
              <a:t>Technical Design Authority Team</a:t>
            </a:r>
          </a:p>
        </p:txBody>
      </p:sp>
    </p:spTree>
    <p:extLst>
      <p:ext uri="{BB962C8B-B14F-4D97-AF65-F5344CB8AC3E}">
        <p14:creationId xmlns:p14="http://schemas.microsoft.com/office/powerpoint/2010/main" val="68409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latin typeface="Roboto"/>
                <a:ea typeface="Roboto"/>
                <a:cs typeface="Roboto"/>
              </a:rPr>
              <a:t>R0066 </a:t>
            </a:r>
            <a:r>
              <a:rPr lang="en-GB">
                <a:solidFill>
                  <a:srgbClr val="70ADA3"/>
                </a:solidFill>
                <a:latin typeface="Roboto"/>
                <a:ea typeface="Roboto"/>
                <a:cs typeface="Roboto"/>
              </a:rPr>
              <a:t>| Inclusion of SMRS Data Items in EES (BSC CP1568 Consequential Change)</a:t>
            </a:r>
            <a:endParaRPr lang="en-US"/>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064" y="1643122"/>
            <a:ext cx="8071936" cy="4812541"/>
          </a:xfrm>
        </p:spPr>
        <p:txBody>
          <a:bodyPr vert="horz" lIns="91440" tIns="45720" rIns="91440" bIns="45720" rtlCol="0" anchor="t">
            <a:noAutofit/>
          </a:bodyPr>
          <a:lstStyle/>
          <a:p>
            <a:pPr marL="0" indent="0">
              <a:lnSpc>
                <a:spcPct val="100000"/>
              </a:lnSpc>
              <a:buNone/>
            </a:pPr>
            <a:r>
              <a:rPr lang="en-GB" sz="1200">
                <a:solidFill>
                  <a:srgbClr val="000000"/>
                </a:solidFill>
                <a:latin typeface="Roboto"/>
                <a:ea typeface="Roboto"/>
                <a:cs typeface="Roboto"/>
              </a:rPr>
              <a:t>BSC CP1558 and CP1568 have been approved for implementation on the 29 June 2023. The BSC CPs introduce Registration Service Data Items that are critical to the MHHS rules and processes. These need to be introduced into the existing Supplier Meter Registration Service (SMRS) system and displayed in the Electricity Enquiry Service (EES) prior to the transition to Half Hourly (HH) Settlement. This is a consequential Change Proposal to deliver the REC elements, to facilitate MHHS Programme data cleanse activity.</a:t>
            </a:r>
            <a:endParaRPr lang="en-GB" sz="1200">
              <a:solidFill>
                <a:srgbClr val="000000"/>
              </a:solidFill>
              <a:latin typeface="Roboto"/>
              <a:cs typeface="Roboto"/>
            </a:endParaRPr>
          </a:p>
          <a:p>
            <a:pPr marL="0" indent="0">
              <a:lnSpc>
                <a:spcPct val="100000"/>
              </a:lnSpc>
              <a:buNone/>
            </a:pPr>
            <a:r>
              <a:rPr lang="en-GB" sz="1200">
                <a:solidFill>
                  <a:srgbClr val="000000"/>
                </a:solidFill>
                <a:latin typeface="Roboto"/>
                <a:ea typeface="Roboto"/>
                <a:cs typeface="Roboto"/>
              </a:rPr>
              <a:t>The solution includes the addition of seven Data Items, which will be added to the daily bulk transfer from Electricity Retail Data Service (ERDS) to EES and made available in both the EES Graphic User Interface (GUI) and API.</a:t>
            </a:r>
          </a:p>
          <a:p>
            <a:pPr marL="0" indent="0">
              <a:lnSpc>
                <a:spcPct val="100000"/>
              </a:lnSpc>
              <a:spcBef>
                <a:spcPts val="0"/>
              </a:spcBef>
              <a:buNone/>
            </a:pPr>
            <a:endParaRPr lang="en-GB" sz="1200">
              <a:solidFill>
                <a:srgbClr val="000000"/>
              </a:solidFill>
              <a:cs typeface="Roboto"/>
            </a:endParaRPr>
          </a:p>
          <a:p>
            <a:pPr marL="0" indent="0">
              <a:lnSpc>
                <a:spcPct val="100000"/>
              </a:lnSpc>
              <a:spcBef>
                <a:spcPts val="0"/>
              </a:spcBef>
              <a:buNone/>
            </a:pPr>
            <a:r>
              <a:rPr lang="en-GB" sz="1200" b="1">
                <a:solidFill>
                  <a:srgbClr val="000000"/>
                </a:solidFill>
                <a:latin typeface="Roboto"/>
                <a:ea typeface="Roboto"/>
                <a:cs typeface="Roboto"/>
              </a:rPr>
              <a:t>Parties impacted by this change:</a:t>
            </a:r>
          </a:p>
          <a:p>
            <a:pPr marL="171450" indent="-171450">
              <a:lnSpc>
                <a:spcPct val="100000"/>
              </a:lnSpc>
              <a:spcBef>
                <a:spcPts val="0"/>
              </a:spcBef>
            </a:pPr>
            <a:r>
              <a:rPr lang="en-GB" sz="1200">
                <a:solidFill>
                  <a:srgbClr val="000000"/>
                </a:solidFill>
                <a:latin typeface="Roboto"/>
                <a:ea typeface="Roboto"/>
                <a:cs typeface="Roboto"/>
              </a:rPr>
              <a:t>Electricity Retail Data Service (ERDS) Providers</a:t>
            </a:r>
          </a:p>
          <a:p>
            <a:pPr marL="171450" indent="-171450">
              <a:lnSpc>
                <a:spcPct val="100000"/>
              </a:lnSpc>
              <a:spcBef>
                <a:spcPts val="0"/>
              </a:spcBef>
            </a:pPr>
            <a:r>
              <a:rPr lang="en-GB" sz="1200">
                <a:solidFill>
                  <a:srgbClr val="000000"/>
                </a:solidFill>
                <a:latin typeface="Roboto"/>
                <a:ea typeface="Roboto"/>
                <a:cs typeface="Roboto"/>
              </a:rPr>
              <a:t>Electricity Enquiry Service (EES) Users</a:t>
            </a:r>
          </a:p>
          <a:p>
            <a:pPr marL="0" indent="0">
              <a:lnSpc>
                <a:spcPct val="100000"/>
              </a:lnSpc>
              <a:spcBef>
                <a:spcPts val="0"/>
              </a:spcBef>
              <a:buNone/>
            </a:pPr>
            <a:endParaRPr lang="en-GB" sz="1200">
              <a:solidFill>
                <a:srgbClr val="000000"/>
              </a:solidFill>
              <a:cs typeface="Roboto"/>
            </a:endParaRPr>
          </a:p>
          <a:p>
            <a:pPr marL="0" indent="0">
              <a:lnSpc>
                <a:spcPct val="100000"/>
              </a:lnSpc>
              <a:spcBef>
                <a:spcPts val="0"/>
              </a:spcBef>
              <a:buNone/>
            </a:pPr>
            <a:r>
              <a:rPr lang="en-GB" sz="1200" b="1">
                <a:solidFill>
                  <a:srgbClr val="000000"/>
                </a:solidFill>
                <a:latin typeface="Roboto"/>
                <a:ea typeface="Roboto"/>
                <a:cs typeface="Roboto"/>
              </a:rPr>
              <a:t>REC Products impacted by this change:</a:t>
            </a:r>
          </a:p>
          <a:p>
            <a:pPr marL="171450" indent="-171450">
              <a:lnSpc>
                <a:spcPct val="100000"/>
              </a:lnSpc>
              <a:spcBef>
                <a:spcPts val="0"/>
              </a:spcBef>
            </a:pPr>
            <a:r>
              <a:rPr lang="en-GB" sz="1200">
                <a:solidFill>
                  <a:srgbClr val="000000"/>
                </a:solidFill>
                <a:latin typeface="Roboto"/>
                <a:ea typeface="Roboto"/>
                <a:cs typeface="Roboto"/>
              </a:rPr>
              <a:t>EES API Tech Spec</a:t>
            </a:r>
            <a:endParaRPr lang="en-GB" sz="1200">
              <a:solidFill>
                <a:srgbClr val="000000"/>
              </a:solidFill>
              <a:cs typeface="Roboto"/>
            </a:endParaRPr>
          </a:p>
          <a:p>
            <a:pPr marL="628650" lvl="1">
              <a:lnSpc>
                <a:spcPct val="100000"/>
              </a:lnSpc>
              <a:spcBef>
                <a:spcPts val="0"/>
              </a:spcBef>
            </a:pPr>
            <a:r>
              <a:rPr lang="en-GB" sz="1200">
                <a:solidFill>
                  <a:srgbClr val="000000"/>
                </a:solidFill>
                <a:latin typeface="Roboto"/>
                <a:ea typeface="Roboto"/>
                <a:cs typeface="Roboto"/>
              </a:rPr>
              <a:t>All new Data Items are to be made available in the EES, both in the API and GUID</a:t>
            </a:r>
          </a:p>
          <a:p>
            <a:pPr marL="171450" indent="-171450">
              <a:lnSpc>
                <a:spcPct val="100000"/>
              </a:lnSpc>
              <a:spcBef>
                <a:spcPts val="0"/>
              </a:spcBef>
            </a:pPr>
            <a:r>
              <a:rPr lang="en-GB" sz="1200">
                <a:solidFill>
                  <a:srgbClr val="000000"/>
                </a:solidFill>
                <a:latin typeface="Roboto"/>
                <a:ea typeface="Roboto"/>
                <a:cs typeface="Roboto"/>
              </a:rPr>
              <a:t>REC Data Specification</a:t>
            </a:r>
            <a:endParaRPr lang="en-GB" sz="1200">
              <a:solidFill>
                <a:srgbClr val="000000"/>
              </a:solidFill>
              <a:cs typeface="Roboto" panose="02000000000000000000" pitchFamily="2" charset="0"/>
            </a:endParaRPr>
          </a:p>
          <a:p>
            <a:pPr marL="628650" lvl="1" indent="-171450">
              <a:lnSpc>
                <a:spcPct val="100000"/>
              </a:lnSpc>
              <a:spcBef>
                <a:spcPts val="0"/>
              </a:spcBef>
            </a:pPr>
            <a:r>
              <a:rPr lang="en-GB" sz="1200">
                <a:solidFill>
                  <a:srgbClr val="000000"/>
                </a:solidFill>
                <a:latin typeface="Roboto"/>
                <a:ea typeface="Roboto"/>
                <a:cs typeface="Roboto"/>
              </a:rPr>
              <a:t>New Data Items DI51601 (J2314) Connection Type, DI51602 (J2315) Connection type EFD, DI51603 (J2316) Connection Type ETD, DI51604 (J2317) Associated Import / Export MSID, DI51605 (J2318) Associated Import / Export MSID EFD, DI51606 (J2319) Associated Import / Export MSID ETD</a:t>
            </a:r>
          </a:p>
          <a:p>
            <a:pPr marL="628650" lvl="1" indent="-171450">
              <a:lnSpc>
                <a:spcPct val="100000"/>
              </a:lnSpc>
              <a:spcBef>
                <a:spcPts val="0"/>
              </a:spcBef>
            </a:pPr>
            <a:r>
              <a:rPr lang="en-GB" sz="1200">
                <a:solidFill>
                  <a:srgbClr val="000000"/>
                </a:solidFill>
                <a:latin typeface="Roboto"/>
                <a:ea typeface="Roboto"/>
                <a:cs typeface="Roboto"/>
              </a:rPr>
              <a:t>Existing Data Item DI50337 (J0727) Direction of Energy Flow</a:t>
            </a:r>
            <a:endParaRPr lang="en-GB" sz="1200">
              <a:solidFill>
                <a:srgbClr val="000000"/>
              </a:solidFill>
              <a:cs typeface="Roboto"/>
            </a:endParaRPr>
          </a:p>
          <a:p>
            <a:pPr marL="171450" indent="-171450">
              <a:lnSpc>
                <a:spcPct val="100000"/>
              </a:lnSpc>
              <a:spcBef>
                <a:spcPts val="0"/>
              </a:spcBef>
            </a:pPr>
            <a:r>
              <a:rPr lang="en-GB" sz="1200">
                <a:solidFill>
                  <a:srgbClr val="000000"/>
                </a:solidFill>
                <a:latin typeface="Roboto"/>
                <a:ea typeface="Roboto"/>
                <a:cs typeface="Roboto"/>
              </a:rPr>
              <a:t>Data Access Matrix</a:t>
            </a:r>
          </a:p>
          <a:p>
            <a:pPr marL="628650" lvl="1" indent="-171450">
              <a:lnSpc>
                <a:spcPct val="100000"/>
              </a:lnSpc>
              <a:spcBef>
                <a:spcPts val="0"/>
              </a:spcBef>
            </a:pPr>
            <a:r>
              <a:rPr lang="en-GB" sz="1200">
                <a:solidFill>
                  <a:srgbClr val="000000"/>
                </a:solidFill>
                <a:latin typeface="Roboto"/>
                <a:ea typeface="Roboto"/>
                <a:cs typeface="Roboto"/>
              </a:rPr>
              <a:t>All Data Items will be added to the Electricity Data Access Matrix, with access for all defined user groups</a:t>
            </a:r>
          </a:p>
          <a:p>
            <a:pPr marL="628650" lvl="1" indent="-171450">
              <a:lnSpc>
                <a:spcPct val="100000"/>
              </a:lnSpc>
              <a:spcBef>
                <a:spcPts val="0"/>
              </a:spcBef>
            </a:pPr>
            <a:endParaRPr lang="en-GB" sz="1200">
              <a:solidFill>
                <a:srgbClr val="000000"/>
              </a:solidFill>
              <a:latin typeface="Roboto"/>
              <a:ea typeface="Roboto"/>
              <a:cs typeface="Roboto"/>
            </a:endParaRPr>
          </a:p>
          <a:p>
            <a:pPr marL="0" indent="0">
              <a:lnSpc>
                <a:spcPct val="100000"/>
              </a:lnSpc>
              <a:spcBef>
                <a:spcPts val="0"/>
              </a:spcBef>
              <a:buNone/>
            </a:pPr>
            <a:r>
              <a:rPr lang="en-GB" sz="1200" b="1">
                <a:solidFill>
                  <a:srgbClr val="000000"/>
                </a:solidFill>
                <a:latin typeface="Roboto"/>
                <a:ea typeface="Roboto"/>
                <a:cs typeface="Roboto"/>
              </a:rPr>
              <a:t>Implementation:</a:t>
            </a:r>
          </a:p>
          <a:p>
            <a:pPr marL="171450" indent="-171450">
              <a:lnSpc>
                <a:spcPct val="100000"/>
              </a:lnSpc>
              <a:spcBef>
                <a:spcPts val="0"/>
              </a:spcBef>
            </a:pPr>
            <a:r>
              <a:rPr lang="en-GB" sz="1200">
                <a:solidFill>
                  <a:srgbClr val="000000"/>
                </a:solidFill>
                <a:latin typeface="Roboto"/>
                <a:ea typeface="Roboto"/>
                <a:cs typeface="Roboto"/>
              </a:rPr>
              <a:t>This change will be implemented in full on 30 June 2023.</a:t>
            </a:r>
          </a:p>
        </p:txBody>
      </p:sp>
    </p:spTree>
    <p:extLst>
      <p:ext uri="{BB962C8B-B14F-4D97-AF65-F5344CB8AC3E}">
        <p14:creationId xmlns:p14="http://schemas.microsoft.com/office/powerpoint/2010/main" val="1011364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normAutofit/>
          </a:bodyPr>
          <a:lstStyle/>
          <a:p>
            <a:r>
              <a:rPr lang="en-GB">
                <a:cs typeface="Roboto" panose="02000000000000000000" pitchFamily="2" charset="0"/>
              </a:rPr>
              <a:t>SUMMARY OF IMPACTED PRODUCTS</a:t>
            </a:r>
            <a:endParaRPr lang="en-US">
              <a:cs typeface="Roboto" panose="02000000000000000000" pitchFamily="2" charset="0"/>
            </a:endParaRPr>
          </a:p>
        </p:txBody>
      </p:sp>
      <p:sp>
        <p:nvSpPr>
          <p:cNvPr id="4" name="Table Placeholder 3">
            <a:extLst>
              <a:ext uri="{FF2B5EF4-FFF2-40B4-BE49-F238E27FC236}">
                <a16:creationId xmlns:a16="http://schemas.microsoft.com/office/drawing/2014/main" id="{766B3039-521F-0D06-4E11-9BB55FAC1511}"/>
              </a:ext>
            </a:extLst>
          </p:cNvPr>
          <p:cNvSpPr>
            <a:spLocks noGrp="1"/>
          </p:cNvSpPr>
          <p:nvPr>
            <p:ph type="tbl" sz="quarter" idx="10"/>
          </p:nvPr>
        </p:nvSpPr>
        <p:spPr/>
      </p:sp>
      <p:graphicFrame>
        <p:nvGraphicFramePr>
          <p:cNvPr id="5" name="Table 7">
            <a:extLst>
              <a:ext uri="{FF2B5EF4-FFF2-40B4-BE49-F238E27FC236}">
                <a16:creationId xmlns:a16="http://schemas.microsoft.com/office/drawing/2014/main" id="{D9663233-7E70-D885-C3B8-C313037F2312}"/>
              </a:ext>
            </a:extLst>
          </p:cNvPr>
          <p:cNvGraphicFramePr>
            <a:graphicFrameLocks/>
          </p:cNvGraphicFramePr>
          <p:nvPr>
            <p:extLst>
              <p:ext uri="{D42A27DB-BD31-4B8C-83A1-F6EECF244321}">
                <p14:modId xmlns:p14="http://schemas.microsoft.com/office/powerpoint/2010/main" val="1979655359"/>
              </p:ext>
            </p:extLst>
          </p:nvPr>
        </p:nvGraphicFramePr>
        <p:xfrm>
          <a:off x="829234" y="1134131"/>
          <a:ext cx="9412045" cy="5452801"/>
        </p:xfrm>
        <a:graphic>
          <a:graphicData uri="http://schemas.openxmlformats.org/drawingml/2006/table">
            <a:tbl>
              <a:tblPr firstRow="1" bandRow="1">
                <a:tableStyleId>{F5AB1C69-6EDB-4FF4-983F-18BD219EF322}</a:tableStyleId>
              </a:tblPr>
              <a:tblGrid>
                <a:gridCol w="2426503">
                  <a:extLst>
                    <a:ext uri="{9D8B030D-6E8A-4147-A177-3AD203B41FA5}">
                      <a16:colId xmlns:a16="http://schemas.microsoft.com/office/drawing/2014/main" val="2119900406"/>
                    </a:ext>
                  </a:extLst>
                </a:gridCol>
                <a:gridCol w="6985542">
                  <a:extLst>
                    <a:ext uri="{9D8B030D-6E8A-4147-A177-3AD203B41FA5}">
                      <a16:colId xmlns:a16="http://schemas.microsoft.com/office/drawing/2014/main" val="3092670779"/>
                    </a:ext>
                  </a:extLst>
                </a:gridCol>
              </a:tblGrid>
              <a:tr h="167615">
                <a:tc>
                  <a:txBody>
                    <a:bodyPr/>
                    <a:lstStyle/>
                    <a:p>
                      <a:pPr algn="ctr"/>
                      <a:r>
                        <a:rPr lang="en-GB" sz="900" cap="all" spc="300" baseline="0">
                          <a:latin typeface="Roboto" panose="02000000000000000000" pitchFamily="2" charset="0"/>
                          <a:ea typeface="Roboto" panose="02000000000000000000" pitchFamily="2" charset="0"/>
                          <a:cs typeface="Roboto" panose="02000000000000000000" pitchFamily="2" charset="0"/>
                        </a:rPr>
                        <a:t>IMPACTED PRODUCTS</a:t>
                      </a:r>
                    </a:p>
                  </a:txBody>
                  <a:tcPr anchor="ctr"/>
                </a:tc>
                <a:tc>
                  <a:txBody>
                    <a:bodyPr/>
                    <a:lstStyle/>
                    <a:p>
                      <a:pPr lvl="0" algn="ctr">
                        <a:buNone/>
                      </a:pPr>
                      <a:r>
                        <a:rPr lang="en-GB" sz="900" cap="all" spc="300" baseline="0">
                          <a:latin typeface="Roboto" panose="02000000000000000000" pitchFamily="2" charset="0"/>
                          <a:ea typeface="Roboto" panose="02000000000000000000" pitchFamily="2" charset="0"/>
                          <a:cs typeface="Roboto" panose="02000000000000000000" pitchFamily="2" charset="0"/>
                        </a:rPr>
                        <a:t>CHANGE</a:t>
                      </a:r>
                    </a:p>
                  </a:txBody>
                  <a:tcPr anchor="ctr"/>
                </a:tc>
                <a:extLst>
                  <a:ext uri="{0D108BD9-81ED-4DB2-BD59-A6C34878D82A}">
                    <a16:rowId xmlns:a16="http://schemas.microsoft.com/office/drawing/2014/main" val="677238016"/>
                  </a:ext>
                </a:extLst>
              </a:tr>
              <a:tr h="167945">
                <a:tc>
                  <a:txBody>
                    <a:bodyPr/>
                    <a:lstStyle/>
                    <a:p>
                      <a:pPr lvl="0" algn="l">
                        <a:buNone/>
                      </a:pPr>
                      <a:r>
                        <a:rPr lang="en-GB" sz="900" b="0" i="0" u="none" strike="noStrike" baseline="0" noProof="0" dirty="0">
                          <a:solidFill>
                            <a:srgbClr val="3C3C3B"/>
                          </a:solidFill>
                          <a:latin typeface="Roboto" panose="02000000000000000000" pitchFamily="2" charset="0"/>
                          <a:ea typeface="Roboto" panose="02000000000000000000" pitchFamily="2" charset="0"/>
                          <a:cs typeface="Roboto" panose="02000000000000000000" pitchFamily="2" charset="0"/>
                        </a:rPr>
                        <a:t>Schedule 1 – Interpretations and Definitions</a:t>
                      </a:r>
                    </a:p>
                  </a:txBody>
                  <a:tcPr anchor="ctr"/>
                </a:tc>
                <a:tc>
                  <a:txBody>
                    <a:bodyPr/>
                    <a:lstStyle/>
                    <a:p>
                      <a:pPr lvl="0" algn="l">
                        <a:buNone/>
                      </a:pPr>
                      <a:r>
                        <a:rPr lang="en-GB" sz="900" b="0" i="0" u="none" strike="noStrike" baseline="0" noProof="0">
                          <a:solidFill>
                            <a:schemeClr val="tx1"/>
                          </a:solidFill>
                          <a:latin typeface="Roboto" panose="02000000000000000000" pitchFamily="2" charset="0"/>
                          <a:ea typeface="Roboto" panose="02000000000000000000" pitchFamily="2" charset="0"/>
                          <a:cs typeface="Roboto" panose="02000000000000000000" pitchFamily="2" charset="0"/>
                        </a:rPr>
                        <a:t>R0021 </a:t>
                      </a:r>
                      <a:r>
                        <a:rPr lang="en-GB" sz="900" b="0" i="0" u="none" strike="noStrike" noProof="0">
                          <a:solidFill>
                            <a:srgbClr val="3C3C3B"/>
                          </a:solidFill>
                          <a:latin typeface="Roboto" panose="02000000000000000000" pitchFamily="2" charset="0"/>
                          <a:ea typeface="Roboto" panose="02000000000000000000" pitchFamily="2" charset="0"/>
                          <a:cs typeface="Roboto" panose="02000000000000000000" pitchFamily="2" charset="0"/>
                        </a:rPr>
                        <a:t>–</a:t>
                      </a:r>
                      <a:r>
                        <a:rPr lang="en-GB" sz="900" b="0" i="0" u="none" strike="noStrike" baseline="0" noProof="0">
                          <a:solidFill>
                            <a:schemeClr val="tx1"/>
                          </a:solidFill>
                          <a:latin typeface="Roboto" panose="02000000000000000000" pitchFamily="2" charset="0"/>
                          <a:ea typeface="Roboto" panose="02000000000000000000" pitchFamily="2" charset="0"/>
                          <a:cs typeface="Roboto" panose="02000000000000000000" pitchFamily="2" charset="0"/>
                        </a:rPr>
                        <a:t> Additional definitions added for SIP and SIP works </a:t>
                      </a:r>
                    </a:p>
                  </a:txBody>
                  <a:tcPr anchor="ctr"/>
                </a:tc>
                <a:extLst>
                  <a:ext uri="{0D108BD9-81ED-4DB2-BD59-A6C34878D82A}">
                    <a16:rowId xmlns:a16="http://schemas.microsoft.com/office/drawing/2014/main" val="1960273548"/>
                  </a:ext>
                </a:extLst>
              </a:tr>
              <a:tr h="268184">
                <a:tc>
                  <a:txBody>
                    <a:bodyPr/>
                    <a:lstStyle/>
                    <a:p>
                      <a:pPr algn="l"/>
                      <a:r>
                        <a:rPr lang="en-GB" sz="900" b="0">
                          <a:solidFill>
                            <a:srgbClr val="3C3C3B"/>
                          </a:solidFill>
                          <a:latin typeface="Roboto" panose="02000000000000000000" pitchFamily="2" charset="0"/>
                          <a:ea typeface="Roboto" panose="02000000000000000000" pitchFamily="2" charset="0"/>
                          <a:cs typeface="Roboto" panose="02000000000000000000" pitchFamily="2" charset="0"/>
                        </a:rPr>
                        <a:t>Schedule 14 – Metering Operations</a:t>
                      </a:r>
                    </a:p>
                  </a:txBody>
                  <a:tcPr anchor="ctr"/>
                </a:tc>
                <a:tc>
                  <a:txBody>
                    <a:bodyPr/>
                    <a:lstStyle/>
                    <a:p>
                      <a:pPr lvl="0" algn="l">
                        <a:buNone/>
                      </a:pPr>
                      <a:r>
                        <a:rPr lang="en-GB" sz="900" b="0" i="0" u="none" strike="noStrike" noProof="0">
                          <a:solidFill>
                            <a:srgbClr val="3C3C3B"/>
                          </a:solidFill>
                          <a:latin typeface="Roboto" panose="02000000000000000000" pitchFamily="2" charset="0"/>
                          <a:ea typeface="Roboto" panose="02000000000000000000" pitchFamily="2" charset="0"/>
                          <a:cs typeface="Roboto" panose="02000000000000000000" pitchFamily="2" charset="0"/>
                        </a:rPr>
                        <a:t>R0015 – </a:t>
                      </a:r>
                      <a:r>
                        <a:rPr lang="en-GB" sz="900" b="0" i="0" u="none" strike="noStrike" noProof="0">
                          <a:solidFill>
                            <a:srgbClr val="000000"/>
                          </a:solidFill>
                          <a:latin typeface="Roboto" panose="02000000000000000000" pitchFamily="2" charset="0"/>
                          <a:ea typeface="Roboto" panose="02000000000000000000" pitchFamily="2" charset="0"/>
                          <a:cs typeface="Roboto" panose="02000000000000000000" pitchFamily="2" charset="0"/>
                        </a:rPr>
                        <a:t>A new paragraph (2.14) will be added to the Metering Operations Schedule</a:t>
                      </a:r>
                      <a:endParaRPr lang="en-GB" sz="900" b="0">
                        <a:solidFill>
                          <a:srgbClr val="3C3C3B"/>
                        </a:solidFill>
                        <a:latin typeface="Roboto" panose="02000000000000000000" pitchFamily="2" charset="0"/>
                        <a:ea typeface="Roboto" panose="02000000000000000000" pitchFamily="2" charset="0"/>
                        <a:cs typeface="Roboto" panose="02000000000000000000" pitchFamily="2" charset="0"/>
                      </a:endParaRPr>
                    </a:p>
                    <a:p>
                      <a:pPr lvl="0" algn="l">
                        <a:buNone/>
                      </a:pPr>
                      <a:r>
                        <a:rPr lang="en-GB" sz="900" b="0" i="0" u="none" strike="noStrike" baseline="0" noProof="0">
                          <a:solidFill>
                            <a:schemeClr val="tx1"/>
                          </a:solidFill>
                          <a:latin typeface="Roboto" panose="02000000000000000000" pitchFamily="2" charset="0"/>
                          <a:ea typeface="Roboto" panose="02000000000000000000" pitchFamily="2" charset="0"/>
                          <a:cs typeface="Roboto" panose="02000000000000000000" pitchFamily="2" charset="0"/>
                        </a:rPr>
                        <a:t>R0021 </a:t>
                      </a:r>
                      <a:r>
                        <a:rPr lang="en-GB" sz="900" b="0" i="0" u="none" strike="noStrike" noProof="0">
                          <a:solidFill>
                            <a:srgbClr val="3C3C3B"/>
                          </a:solidFill>
                          <a:latin typeface="Roboto" panose="02000000000000000000" pitchFamily="2" charset="0"/>
                          <a:ea typeface="Roboto" panose="02000000000000000000" pitchFamily="2" charset="0"/>
                          <a:cs typeface="Roboto" panose="02000000000000000000" pitchFamily="2" charset="0"/>
                        </a:rPr>
                        <a:t>–</a:t>
                      </a:r>
                      <a:r>
                        <a:rPr lang="en-GB" sz="900" b="0" i="0" u="none" strike="noStrike" baseline="0" noProof="0">
                          <a:solidFill>
                            <a:schemeClr val="tx1"/>
                          </a:solidFill>
                          <a:latin typeface="Roboto" panose="02000000000000000000" pitchFamily="2" charset="0"/>
                          <a:ea typeface="Roboto" panose="02000000000000000000" pitchFamily="2" charset="0"/>
                          <a:cs typeface="Roboto" panose="02000000000000000000" pitchFamily="2" charset="0"/>
                        </a:rPr>
                        <a:t> Additional paragraphs added setting out the processes and rules that the SIP should follow</a:t>
                      </a:r>
                    </a:p>
                    <a:p>
                      <a:pPr lvl="0" algn="l">
                        <a:buNone/>
                      </a:pPr>
                      <a:r>
                        <a:rPr lang="en-GB" sz="900" b="0" i="0" u="none" strike="noStrike" baseline="0" noProof="0">
                          <a:solidFill>
                            <a:schemeClr val="tx1"/>
                          </a:solidFill>
                          <a:latin typeface="Roboto" panose="02000000000000000000" pitchFamily="2" charset="0"/>
                          <a:ea typeface="Roboto" panose="02000000000000000000" pitchFamily="2" charset="0"/>
                          <a:cs typeface="Roboto" panose="02000000000000000000" pitchFamily="2" charset="0"/>
                        </a:rPr>
                        <a:t>R0101 – Addition of interface tables</a:t>
                      </a:r>
                    </a:p>
                  </a:txBody>
                  <a:tcPr anchor="ctr"/>
                </a:tc>
                <a:extLst>
                  <a:ext uri="{0D108BD9-81ED-4DB2-BD59-A6C34878D82A}">
                    <a16:rowId xmlns:a16="http://schemas.microsoft.com/office/drawing/2014/main" val="2704849514"/>
                  </a:ext>
                </a:extLst>
              </a:tr>
              <a:tr h="167615">
                <a:tc>
                  <a:txBody>
                    <a:bodyPr/>
                    <a:lstStyle/>
                    <a:p>
                      <a:pPr lvl="0" algn="l">
                        <a:buNone/>
                      </a:pPr>
                      <a:r>
                        <a:rPr lang="en-GB" sz="900" b="0">
                          <a:solidFill>
                            <a:srgbClr val="3C3C3B"/>
                          </a:solidFill>
                          <a:latin typeface="Roboto" panose="02000000000000000000" pitchFamily="2" charset="0"/>
                          <a:ea typeface="Roboto" panose="02000000000000000000" pitchFamily="2" charset="0"/>
                          <a:cs typeface="Roboto" panose="02000000000000000000" pitchFamily="2" charset="0"/>
                        </a:rPr>
                        <a:t>Schedule 15 – Metering Accreditation</a:t>
                      </a:r>
                    </a:p>
                  </a:txBody>
                  <a:tcPr anchor="ctr"/>
                </a:tc>
                <a:tc>
                  <a:txBody>
                    <a:bodyPr/>
                    <a:lstStyle/>
                    <a:p>
                      <a:pPr lvl="0" algn="l">
                        <a:buNone/>
                      </a:pPr>
                      <a:r>
                        <a:rPr lang="en-GB" sz="900" b="0" i="0" u="none" strike="noStrike" baseline="0" noProof="0">
                          <a:solidFill>
                            <a:schemeClr val="tx1"/>
                          </a:solidFill>
                          <a:latin typeface="Roboto" panose="02000000000000000000" pitchFamily="2" charset="0"/>
                          <a:ea typeface="Roboto" panose="02000000000000000000" pitchFamily="2" charset="0"/>
                          <a:cs typeface="Roboto" panose="02000000000000000000" pitchFamily="2" charset="0"/>
                        </a:rPr>
                        <a:t>R0021 </a:t>
                      </a:r>
                      <a:r>
                        <a:rPr lang="en-GB" sz="900" b="0" i="0" u="none" strike="noStrike" noProof="0">
                          <a:solidFill>
                            <a:srgbClr val="3C3C3B"/>
                          </a:solidFill>
                          <a:latin typeface="Roboto" panose="02000000000000000000" pitchFamily="2" charset="0"/>
                          <a:ea typeface="Roboto" panose="02000000000000000000" pitchFamily="2" charset="0"/>
                          <a:cs typeface="Roboto" panose="02000000000000000000" pitchFamily="2" charset="0"/>
                        </a:rPr>
                        <a:t>–</a:t>
                      </a:r>
                      <a:r>
                        <a:rPr lang="en-GB" sz="900" b="0" i="0" u="none" strike="noStrike" baseline="0" noProof="0">
                          <a:solidFill>
                            <a:schemeClr val="tx1"/>
                          </a:solidFill>
                          <a:latin typeface="Roboto" panose="02000000000000000000" pitchFamily="2" charset="0"/>
                          <a:ea typeface="Roboto" panose="02000000000000000000" pitchFamily="2" charset="0"/>
                          <a:cs typeface="Roboto" panose="02000000000000000000" pitchFamily="2" charset="0"/>
                        </a:rPr>
                        <a:t> Additional paragraphs added to enable a MEM to apply to become and remain operating as a SIP</a:t>
                      </a:r>
                    </a:p>
                  </a:txBody>
                  <a:tcPr anchor="ctr"/>
                </a:tc>
                <a:extLst>
                  <a:ext uri="{0D108BD9-81ED-4DB2-BD59-A6C34878D82A}">
                    <a16:rowId xmlns:a16="http://schemas.microsoft.com/office/drawing/2014/main" val="2212622180"/>
                  </a:ext>
                </a:extLst>
              </a:tr>
              <a:tr h="268184">
                <a:tc>
                  <a:txBody>
                    <a:bodyPr/>
                    <a:lstStyle/>
                    <a:p>
                      <a:pPr lvl="0" algn="l">
                        <a:buNone/>
                      </a:pPr>
                      <a:r>
                        <a:rPr lang="en-GB" sz="900" b="0">
                          <a:solidFill>
                            <a:srgbClr val="3C3C3B"/>
                          </a:solidFill>
                          <a:latin typeface="Roboto" panose="02000000000000000000" pitchFamily="2" charset="0"/>
                          <a:ea typeface="Roboto" panose="02000000000000000000" pitchFamily="2" charset="0"/>
                          <a:cs typeface="Roboto" panose="02000000000000000000" pitchFamily="2" charset="0"/>
                        </a:rPr>
                        <a:t>Schedule 30 – Resolution of Consumer Facing Switching and Billing Issues (CFSB)</a:t>
                      </a:r>
                      <a:endParaRPr lang="en-US" sz="90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lvl="0" algn="l">
                        <a:buNone/>
                      </a:pPr>
                      <a:r>
                        <a:rPr lang="en-GB" sz="900" b="0">
                          <a:solidFill>
                            <a:srgbClr val="3C3C3B"/>
                          </a:solidFill>
                          <a:latin typeface="Roboto" panose="02000000000000000000" pitchFamily="2" charset="0"/>
                          <a:ea typeface="Roboto" panose="02000000000000000000" pitchFamily="2" charset="0"/>
                          <a:cs typeface="Roboto" panose="02000000000000000000" pitchFamily="2" charset="0"/>
                        </a:rPr>
                        <a:t>R0030 - Introduce new paragraphs to allow for an ES to be cancelled in the event of a SoLR or CoO</a:t>
                      </a:r>
                    </a:p>
                  </a:txBody>
                  <a:tcPr anchor="ctr"/>
                </a:tc>
                <a:extLst>
                  <a:ext uri="{0D108BD9-81ED-4DB2-BD59-A6C34878D82A}">
                    <a16:rowId xmlns:a16="http://schemas.microsoft.com/office/drawing/2014/main" val="3459121144"/>
                  </a:ext>
                </a:extLst>
              </a:tr>
              <a:tr h="469321">
                <a:tc>
                  <a:txBody>
                    <a:bodyPr/>
                    <a:lstStyle/>
                    <a:p>
                      <a:pPr lvl="0" algn="l">
                        <a:buNone/>
                      </a:pPr>
                      <a:r>
                        <a:rPr lang="en-GB" sz="900" b="0">
                          <a:solidFill>
                            <a:srgbClr val="3C3C3B"/>
                          </a:solidFill>
                          <a:latin typeface="Roboto" panose="02000000000000000000" pitchFamily="2" charset="0"/>
                          <a:ea typeface="Roboto" panose="02000000000000000000" pitchFamily="2" charset="0"/>
                          <a:cs typeface="Roboto" panose="02000000000000000000" pitchFamily="2" charset="0"/>
                        </a:rPr>
                        <a:t>Electricity Data Access Matrix</a:t>
                      </a:r>
                      <a:endParaRPr lang="en-US" sz="90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lvl="0" algn="l">
                        <a:buNone/>
                      </a:pPr>
                      <a:r>
                        <a:rPr lang="en-GB" sz="900" b="0" dirty="0">
                          <a:solidFill>
                            <a:srgbClr val="3C3C3B"/>
                          </a:solidFill>
                          <a:latin typeface="Roboto" panose="02000000000000000000" pitchFamily="2" charset="0"/>
                          <a:ea typeface="Roboto" panose="02000000000000000000" pitchFamily="2" charset="0"/>
                          <a:cs typeface="Roboto" panose="02000000000000000000" pitchFamily="2" charset="0"/>
                        </a:rPr>
                        <a:t>R0032 – All Data Items will be added to the Electricity Data Access Matrix, with access for all defined user groups</a:t>
                      </a:r>
                    </a:p>
                    <a:p>
                      <a:pPr lvl="0" algn="l">
                        <a:buNone/>
                      </a:pPr>
                      <a:r>
                        <a:rPr lang="en-GB" sz="900" b="0" i="0" u="none" strike="noStrike" noProof="0" dirty="0">
                          <a:solidFill>
                            <a:srgbClr val="3C3C3B"/>
                          </a:solidFill>
                          <a:latin typeface="Roboto" panose="02000000000000000000" pitchFamily="2" charset="0"/>
                          <a:ea typeface="Roboto" panose="02000000000000000000" pitchFamily="2" charset="0"/>
                          <a:cs typeface="Roboto" panose="02000000000000000000" pitchFamily="2" charset="0"/>
                        </a:rPr>
                        <a:t>R0066 – </a:t>
                      </a:r>
                      <a:r>
                        <a:rPr lang="en-GB" sz="900" b="0" dirty="0">
                          <a:solidFill>
                            <a:srgbClr val="3C3C3B"/>
                          </a:solidFill>
                          <a:latin typeface="Roboto" panose="02000000000000000000" pitchFamily="2" charset="0"/>
                          <a:ea typeface="Roboto" panose="02000000000000000000" pitchFamily="2" charset="0"/>
                          <a:cs typeface="Roboto" panose="02000000000000000000" pitchFamily="2" charset="0"/>
                        </a:rPr>
                        <a:t>All Data Items will be added to the Electricity Data Access Matrix, </a:t>
                      </a:r>
                      <a:r>
                        <a:rPr lang="en-GB" sz="900" b="0" kern="1200" dirty="0">
                          <a:solidFill>
                            <a:srgbClr val="3C3C3B"/>
                          </a:solidFill>
                          <a:latin typeface="Roboto" panose="02000000000000000000" pitchFamily="2" charset="0"/>
                          <a:ea typeface="Roboto" panose="02000000000000000000" pitchFamily="2" charset="0"/>
                          <a:cs typeface="Roboto" panose="02000000000000000000" pitchFamily="2" charset="0"/>
                        </a:rPr>
                        <a:t>with access for all defined user groups</a:t>
                      </a:r>
                    </a:p>
                  </a:txBody>
                  <a:tcPr anchor="ctr"/>
                </a:tc>
                <a:extLst>
                  <a:ext uri="{0D108BD9-81ED-4DB2-BD59-A6C34878D82A}">
                    <a16:rowId xmlns:a16="http://schemas.microsoft.com/office/drawing/2014/main" val="3406240449"/>
                  </a:ext>
                </a:extLst>
              </a:tr>
              <a:tr h="268184">
                <a:tc>
                  <a:txBody>
                    <a:bodyPr/>
                    <a:lstStyle/>
                    <a:p>
                      <a:pPr lvl="0" algn="l">
                        <a:buNone/>
                      </a:pPr>
                      <a:r>
                        <a:rPr lang="en-GB" sz="900" b="0">
                          <a:solidFill>
                            <a:srgbClr val="3C3C3B"/>
                          </a:solidFill>
                          <a:latin typeface="Roboto" panose="02000000000000000000" pitchFamily="2" charset="0"/>
                          <a:ea typeface="Roboto" panose="02000000000000000000" pitchFamily="2" charset="0"/>
                          <a:cs typeface="Roboto" panose="02000000000000000000" pitchFamily="2" charset="0"/>
                        </a:rPr>
                        <a:t>EES API Technical Specification</a:t>
                      </a:r>
                    </a:p>
                  </a:txBody>
                  <a:tcPr anchor="ctr"/>
                </a:tc>
                <a:tc>
                  <a:txBody>
                    <a:bodyPr/>
                    <a:lstStyle/>
                    <a:p>
                      <a:pPr lvl="0" algn="l">
                        <a:buNone/>
                      </a:pPr>
                      <a:r>
                        <a:rPr lang="en-GB" sz="900" b="0" i="0" u="none" strike="noStrike" noProof="0">
                          <a:solidFill>
                            <a:srgbClr val="3C3C3B"/>
                          </a:solidFill>
                          <a:latin typeface="Roboto" panose="02000000000000000000" pitchFamily="2" charset="0"/>
                          <a:ea typeface="Roboto" panose="02000000000000000000" pitchFamily="2" charset="0"/>
                          <a:cs typeface="Roboto" panose="02000000000000000000" pitchFamily="2" charset="0"/>
                        </a:rPr>
                        <a:t>R0032 – All new Data Items are to be made available in the EES, both in the API and GUID</a:t>
                      </a:r>
                    </a:p>
                    <a:p>
                      <a:pPr lvl="0" algn="l">
                        <a:buNone/>
                      </a:pPr>
                      <a:r>
                        <a:rPr lang="en-GB" sz="900" b="0">
                          <a:solidFill>
                            <a:srgbClr val="3C3C3B"/>
                          </a:solidFill>
                          <a:latin typeface="Roboto" panose="02000000000000000000" pitchFamily="2" charset="0"/>
                          <a:ea typeface="Roboto" panose="02000000000000000000" pitchFamily="2" charset="0"/>
                          <a:cs typeface="Roboto" panose="02000000000000000000" pitchFamily="2" charset="0"/>
                        </a:rPr>
                        <a:t>R0066 </a:t>
                      </a:r>
                      <a:r>
                        <a:rPr lang="en-GB" sz="900" b="0" i="0" u="none" strike="noStrike" noProof="0">
                          <a:solidFill>
                            <a:srgbClr val="3C3C3B"/>
                          </a:solidFill>
                          <a:latin typeface="Roboto" panose="02000000000000000000" pitchFamily="2" charset="0"/>
                          <a:ea typeface="Roboto" panose="02000000000000000000" pitchFamily="2" charset="0"/>
                          <a:cs typeface="Roboto" panose="02000000000000000000" pitchFamily="2" charset="0"/>
                        </a:rPr>
                        <a:t>–</a:t>
                      </a:r>
                      <a:r>
                        <a:rPr lang="en-GB" sz="900" b="0">
                          <a:solidFill>
                            <a:srgbClr val="3C3C3B"/>
                          </a:solidFill>
                          <a:latin typeface="Roboto" panose="02000000000000000000" pitchFamily="2" charset="0"/>
                          <a:ea typeface="Roboto" panose="02000000000000000000" pitchFamily="2" charset="0"/>
                          <a:cs typeface="Roboto" panose="02000000000000000000" pitchFamily="2" charset="0"/>
                        </a:rPr>
                        <a:t> All new Data Items are to be made available in the EES, both in the API and GUID</a:t>
                      </a:r>
                    </a:p>
                  </a:txBody>
                  <a:tcPr anchor="ctr"/>
                </a:tc>
                <a:extLst>
                  <a:ext uri="{0D108BD9-81ED-4DB2-BD59-A6C34878D82A}">
                    <a16:rowId xmlns:a16="http://schemas.microsoft.com/office/drawing/2014/main" val="3359483572"/>
                  </a:ext>
                </a:extLst>
              </a:tr>
              <a:tr h="469321">
                <a:tc>
                  <a:txBody>
                    <a:bodyPr/>
                    <a:lstStyle/>
                    <a:p>
                      <a:pPr lvl="0" algn="l">
                        <a:buNone/>
                      </a:pPr>
                      <a:r>
                        <a:rPr lang="en-GB" sz="900" b="0" dirty="0">
                          <a:solidFill>
                            <a:srgbClr val="3C3C3B"/>
                          </a:solidFill>
                          <a:latin typeface="Roboto" panose="02000000000000000000" pitchFamily="2" charset="0"/>
                          <a:ea typeface="Roboto" panose="02000000000000000000" pitchFamily="2" charset="0"/>
                          <a:cs typeface="Roboto" panose="02000000000000000000" pitchFamily="2" charset="0"/>
                        </a:rPr>
                        <a:t>Energy Market Data Specification Standards Definition Document</a:t>
                      </a:r>
                    </a:p>
                  </a:txBody>
                  <a:tcPr anchor="ctr"/>
                </a:tc>
                <a:tc>
                  <a:txBody>
                    <a:bodyPr/>
                    <a:lstStyle/>
                    <a:p>
                      <a:pPr lvl="0" algn="l">
                        <a:buNone/>
                      </a:pPr>
                      <a:r>
                        <a:rPr lang="en-GB" sz="900" b="0">
                          <a:solidFill>
                            <a:srgbClr val="3C3C3B"/>
                          </a:solidFill>
                          <a:latin typeface="Roboto" panose="02000000000000000000" pitchFamily="2" charset="0"/>
                          <a:ea typeface="Roboto" panose="02000000000000000000" pitchFamily="2" charset="0"/>
                          <a:cs typeface="Roboto" panose="02000000000000000000" pitchFamily="2" charset="0"/>
                        </a:rPr>
                        <a:t>R0021 </a:t>
                      </a:r>
                      <a:r>
                        <a:rPr lang="en-GB" sz="900" b="0" i="0" u="none" strike="noStrike" noProof="0">
                          <a:solidFill>
                            <a:srgbClr val="3C3C3B"/>
                          </a:solidFill>
                          <a:latin typeface="Roboto" panose="02000000000000000000" pitchFamily="2" charset="0"/>
                          <a:ea typeface="Roboto" panose="02000000000000000000" pitchFamily="2" charset="0"/>
                          <a:cs typeface="Roboto" panose="02000000000000000000" pitchFamily="2" charset="0"/>
                        </a:rPr>
                        <a:t>–</a:t>
                      </a:r>
                      <a:r>
                        <a:rPr lang="en-GB" sz="900" b="0">
                          <a:solidFill>
                            <a:srgbClr val="3C3C3B"/>
                          </a:solidFill>
                          <a:latin typeface="Roboto" panose="02000000000000000000" pitchFamily="2" charset="0"/>
                          <a:ea typeface="Roboto" panose="02000000000000000000" pitchFamily="2" charset="0"/>
                          <a:cs typeface="Roboto" panose="02000000000000000000" pitchFamily="2" charset="0"/>
                        </a:rPr>
                        <a:t> The inclusion of a new item to include the SIP as a valid Data Service</a:t>
                      </a:r>
                    </a:p>
                    <a:p>
                      <a:pPr lvl="0" algn="l">
                        <a:buNone/>
                      </a:pPr>
                      <a:r>
                        <a:rPr lang="en-GB" sz="900" b="0">
                          <a:solidFill>
                            <a:srgbClr val="3C3C3B"/>
                          </a:solidFill>
                          <a:latin typeface="Roboto" panose="02000000000000000000" pitchFamily="2" charset="0"/>
                          <a:ea typeface="Roboto" panose="02000000000000000000" pitchFamily="2" charset="0"/>
                          <a:cs typeface="Roboto" panose="02000000000000000000" pitchFamily="2" charset="0"/>
                        </a:rPr>
                        <a:t>R0090</a:t>
                      </a:r>
                      <a:r>
                        <a:rPr lang="en-GB" sz="900" b="0" i="0" u="none" strike="noStrike" noProof="0">
                          <a:solidFill>
                            <a:srgbClr val="3C3C3B"/>
                          </a:solidFill>
                          <a:latin typeface="Roboto" panose="02000000000000000000" pitchFamily="2" charset="0"/>
                          <a:ea typeface="Roboto" panose="02000000000000000000" pitchFamily="2" charset="0"/>
                          <a:cs typeface="Roboto" panose="02000000000000000000" pitchFamily="2" charset="0"/>
                        </a:rPr>
                        <a:t> – Adding a monetary Datatype Format Rule, Amending the Data Item Length definitions, Applying corrections to the legal text, e.g., updating the order of Data Items within Market Message groups and amending instances of Data Type Format “EffectiveDate” to “Calendar Date”.</a:t>
                      </a:r>
                      <a:endParaRPr lang="en-US" sz="900">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1193120292"/>
                  </a:ext>
                </a:extLst>
              </a:tr>
              <a:tr h="1776717">
                <a:tc>
                  <a:txBody>
                    <a:bodyPr/>
                    <a:lstStyle/>
                    <a:p>
                      <a:pPr lvl="0" algn="l">
                        <a:buNone/>
                      </a:pPr>
                      <a:r>
                        <a:rPr lang="en-GB" sz="900" b="0">
                          <a:solidFill>
                            <a:srgbClr val="3C3C3B"/>
                          </a:solidFill>
                          <a:latin typeface="Roboto" panose="02000000000000000000" pitchFamily="2" charset="0"/>
                          <a:ea typeface="Roboto" panose="02000000000000000000" pitchFamily="2" charset="0"/>
                          <a:cs typeface="Roboto" panose="02000000000000000000" pitchFamily="2" charset="0"/>
                        </a:rPr>
                        <a:t>REC Data Specification</a:t>
                      </a:r>
                      <a:endParaRPr lang="en-US" sz="90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lvl="0" algn="l">
                        <a:buNone/>
                      </a:pPr>
                      <a:r>
                        <a:rPr lang="en-GB" sz="900" b="0" dirty="0">
                          <a:solidFill>
                            <a:srgbClr val="3C3C3B"/>
                          </a:solidFill>
                          <a:latin typeface="Roboto" panose="02000000000000000000" pitchFamily="2" charset="0"/>
                          <a:ea typeface="Roboto" panose="02000000000000000000" pitchFamily="2" charset="0"/>
                          <a:cs typeface="Roboto" panose="02000000000000000000" pitchFamily="2" charset="0"/>
                        </a:rPr>
                        <a:t>R0010 </a:t>
                      </a:r>
                      <a:r>
                        <a:rPr lang="en-GB" sz="900" b="0" i="0" u="none" strike="noStrike" noProof="0" dirty="0">
                          <a:solidFill>
                            <a:srgbClr val="3C3C3B"/>
                          </a:solidFill>
                          <a:latin typeface="Roboto" panose="02000000000000000000" pitchFamily="2" charset="0"/>
                          <a:ea typeface="Roboto" panose="02000000000000000000" pitchFamily="2" charset="0"/>
                          <a:cs typeface="Roboto" panose="02000000000000000000" pitchFamily="2" charset="0"/>
                        </a:rPr>
                        <a:t>–</a:t>
                      </a:r>
                      <a:r>
                        <a:rPr lang="en-GB" sz="900" b="0" dirty="0">
                          <a:solidFill>
                            <a:srgbClr val="3C3C3B"/>
                          </a:solidFill>
                          <a:latin typeface="Roboto" panose="02000000000000000000" pitchFamily="2" charset="0"/>
                          <a:ea typeface="Roboto" panose="02000000000000000000" pitchFamily="2" charset="0"/>
                          <a:cs typeface="Roboto" panose="02000000000000000000" pitchFamily="2" charset="0"/>
                        </a:rPr>
                        <a:t> Add twelve new APC Meter Types to the list of valid enumerations in Meter Type Data Item DI50230 (J0483)</a:t>
                      </a:r>
                      <a:endParaRPr lang="en-US" sz="900" dirty="0">
                        <a:latin typeface="Roboto" panose="02000000000000000000" pitchFamily="2" charset="0"/>
                        <a:ea typeface="Roboto" panose="02000000000000000000" pitchFamily="2" charset="0"/>
                        <a:cs typeface="Roboto" panose="02000000000000000000" pitchFamily="2" charset="0"/>
                      </a:endParaRPr>
                    </a:p>
                    <a:p>
                      <a:pPr marL="0" marR="0" lvl="0" indent="0" algn="l">
                        <a:lnSpc>
                          <a:spcPct val="100000"/>
                        </a:lnSpc>
                        <a:buNone/>
                      </a:pPr>
                      <a:r>
                        <a:rPr lang="en-GB" sz="900" b="0" dirty="0">
                          <a:solidFill>
                            <a:srgbClr val="3C3C3B"/>
                          </a:solidFill>
                          <a:latin typeface="Roboto" panose="02000000000000000000" pitchFamily="2" charset="0"/>
                          <a:ea typeface="Roboto" panose="02000000000000000000" pitchFamily="2" charset="0"/>
                          <a:cs typeface="Roboto" panose="02000000000000000000" pitchFamily="2" charset="0"/>
                        </a:rPr>
                        <a:t>R0011 </a:t>
                      </a:r>
                      <a:r>
                        <a:rPr lang="en-GB" sz="900" b="0" i="0" u="none" strike="noStrike" noProof="0" dirty="0">
                          <a:solidFill>
                            <a:srgbClr val="3C3C3B"/>
                          </a:solidFill>
                          <a:latin typeface="Roboto" panose="02000000000000000000" pitchFamily="2" charset="0"/>
                          <a:ea typeface="Roboto" panose="02000000000000000000" pitchFamily="2" charset="0"/>
                          <a:cs typeface="Roboto" panose="02000000000000000000" pitchFamily="2" charset="0"/>
                        </a:rPr>
                        <a:t>–</a:t>
                      </a:r>
                      <a:r>
                        <a:rPr lang="en-GB" sz="900" b="0" dirty="0">
                          <a:solidFill>
                            <a:srgbClr val="3C3C3B"/>
                          </a:solidFill>
                          <a:latin typeface="Roboto" panose="02000000000000000000" pitchFamily="2" charset="0"/>
                          <a:ea typeface="Roboto" panose="02000000000000000000" pitchFamily="2" charset="0"/>
                          <a:cs typeface="Roboto" panose="02000000000000000000" pitchFamily="2" charset="0"/>
                        </a:rPr>
                        <a:t> </a:t>
                      </a:r>
                      <a:r>
                        <a:rPr lang="en-GB" sz="900" b="0" i="0" u="none" strike="noStrike" noProof="0" dirty="0">
                          <a:solidFill>
                            <a:srgbClr val="3C3C3B"/>
                          </a:solidFill>
                          <a:latin typeface="Roboto" panose="02000000000000000000" pitchFamily="2" charset="0"/>
                          <a:ea typeface="Roboto" panose="02000000000000000000" pitchFamily="2" charset="0"/>
                          <a:cs typeface="Roboto" panose="02000000000000000000" pitchFamily="2" charset="0"/>
                        </a:rPr>
                        <a:t>Multiple amends to existing Groups and Data Items in the</a:t>
                      </a:r>
                      <a:r>
                        <a:rPr lang="en-GB" sz="900" b="0" i="0" u="none" strike="noStrike" noProof="0" dirty="0">
                          <a:solidFill>
                            <a:srgbClr val="000000"/>
                          </a:solidFill>
                          <a:latin typeface="Roboto" panose="02000000000000000000" pitchFamily="2" charset="0"/>
                          <a:ea typeface="Roboto" panose="02000000000000000000" pitchFamily="2" charset="0"/>
                          <a:cs typeface="Roboto" panose="02000000000000000000" pitchFamily="2" charset="0"/>
                        </a:rPr>
                        <a:t> MM00329 (D0362), </a:t>
                      </a:r>
                      <a:r>
                        <a:rPr lang="en-GB" sz="900" b="0" i="0" u="none" strike="noStrike" noProof="0" dirty="0">
                          <a:solidFill>
                            <a:srgbClr val="3C3C3B"/>
                          </a:solidFill>
                          <a:latin typeface="Roboto" panose="02000000000000000000" pitchFamily="2" charset="0"/>
                          <a:ea typeface="Roboto" panose="02000000000000000000" pitchFamily="2" charset="0"/>
                          <a:cs typeface="Roboto" panose="02000000000000000000" pitchFamily="2" charset="0"/>
                        </a:rPr>
                        <a:t>MM00330 (D0363), MM00331 (D0364), MM00332 (D0365) and MM00333 (D0366) Market Messages</a:t>
                      </a:r>
                      <a:endParaRPr lang="en-GB" sz="900" dirty="0">
                        <a:latin typeface="Roboto" panose="02000000000000000000" pitchFamily="2" charset="0"/>
                        <a:ea typeface="Roboto" panose="02000000000000000000" pitchFamily="2" charset="0"/>
                        <a:cs typeface="Roboto" panose="02000000000000000000" pitchFamily="2" charset="0"/>
                      </a:endParaRPr>
                    </a:p>
                    <a:p>
                      <a:pPr lvl="0" algn="l">
                        <a:buNone/>
                      </a:pPr>
                      <a:r>
                        <a:rPr lang="en-GB" sz="900" b="0" i="0" u="none" strike="noStrike" noProof="0" dirty="0">
                          <a:solidFill>
                            <a:schemeClr val="tx1"/>
                          </a:solidFill>
                          <a:latin typeface="Roboto" panose="02000000000000000000" pitchFamily="2" charset="0"/>
                          <a:ea typeface="Roboto" panose="02000000000000000000" pitchFamily="2" charset="0"/>
                          <a:cs typeface="Roboto" panose="02000000000000000000" pitchFamily="2" charset="0"/>
                        </a:rPr>
                        <a:t>R0021 </a:t>
                      </a:r>
                      <a:r>
                        <a:rPr lang="en-GB" sz="900" b="0" i="0" u="none" strike="noStrike" noProof="0" dirty="0">
                          <a:solidFill>
                            <a:srgbClr val="3C3C3B"/>
                          </a:solidFill>
                          <a:latin typeface="Roboto" panose="02000000000000000000" pitchFamily="2" charset="0"/>
                          <a:ea typeface="Roboto" panose="02000000000000000000" pitchFamily="2" charset="0"/>
                          <a:cs typeface="Roboto" panose="02000000000000000000" pitchFamily="2" charset="0"/>
                        </a:rPr>
                        <a:t>–</a:t>
                      </a:r>
                      <a:r>
                        <a:rPr lang="en-GB" sz="900" b="0" i="0" u="none" strike="noStrike" noProof="0" dirty="0">
                          <a:solidFill>
                            <a:schemeClr val="tx1"/>
                          </a:solidFill>
                          <a:latin typeface="Roboto" panose="02000000000000000000" pitchFamily="2" charset="0"/>
                          <a:ea typeface="Roboto" panose="02000000000000000000" pitchFamily="2" charset="0"/>
                          <a:cs typeface="Roboto" panose="02000000000000000000" pitchFamily="2" charset="0"/>
                        </a:rPr>
                        <a:t> New Market Message – SIP Event Completed (TBC) &amp; New Scenario Variants for MM00013 (D0002) – SIP to Supplier &amp; Supplier to SIP, MM00023 (D0135) – SIP to SFIC, MM00016 (D0126) – SFIC to SIP, MM00036 (D0139) – SIP to Supplier &amp; MM00029 (D0136) SIP to Supplier</a:t>
                      </a:r>
                    </a:p>
                    <a:p>
                      <a:pPr lvl="0" algn="l">
                        <a:buNone/>
                      </a:pPr>
                      <a:r>
                        <a:rPr lang="en-GB" sz="900" b="0" dirty="0">
                          <a:solidFill>
                            <a:srgbClr val="3C3C3B"/>
                          </a:solidFill>
                          <a:latin typeface="Roboto" panose="02000000000000000000" pitchFamily="2" charset="0"/>
                          <a:ea typeface="Roboto" panose="02000000000000000000" pitchFamily="2" charset="0"/>
                          <a:cs typeface="Roboto" panose="02000000000000000000" pitchFamily="2" charset="0"/>
                        </a:rPr>
                        <a:t>R0030 – Amend the MM00234 (D0301) for Electricity and the MM40007 (RET) Market Messages for Gas, to create additional Data Item Enumerations in both the DI50998 (J1672) and DI40213 (B0030) to allow for the Gaining Supplier to cancel the Erroneous Switch</a:t>
                      </a:r>
                      <a:endParaRPr lang="en-GB" sz="900" dirty="0">
                        <a:latin typeface="Roboto" panose="02000000000000000000" pitchFamily="2" charset="0"/>
                        <a:ea typeface="Roboto" panose="02000000000000000000" pitchFamily="2" charset="0"/>
                        <a:cs typeface="Roboto" panose="02000000000000000000" pitchFamily="2" charset="0"/>
                      </a:endParaRPr>
                    </a:p>
                    <a:p>
                      <a:pPr lvl="0" algn="l">
                        <a:buNone/>
                      </a:pPr>
                      <a:r>
                        <a:rPr lang="en-GB" sz="900" b="0" dirty="0">
                          <a:solidFill>
                            <a:srgbClr val="3C3C3B"/>
                          </a:solidFill>
                          <a:latin typeface="Roboto" panose="02000000000000000000" pitchFamily="2" charset="0"/>
                          <a:ea typeface="Roboto" panose="02000000000000000000" pitchFamily="2" charset="0"/>
                          <a:cs typeface="Roboto" panose="02000000000000000000" pitchFamily="2" charset="0"/>
                        </a:rPr>
                        <a:t>R0032 – </a:t>
                      </a:r>
                      <a:r>
                        <a:rPr lang="en-GB" sz="900" b="0" i="0" u="none" strike="noStrike" noProof="0" dirty="0">
                          <a:solidFill>
                            <a:srgbClr val="3C3C3B"/>
                          </a:solidFill>
                          <a:latin typeface="Roboto" panose="02000000000000000000" pitchFamily="2" charset="0"/>
                          <a:ea typeface="Roboto" panose="02000000000000000000" pitchFamily="2" charset="0"/>
                          <a:cs typeface="Roboto" panose="02000000000000000000" pitchFamily="2" charset="0"/>
                        </a:rPr>
                        <a:t>Amend the MM00256 (D0312) Market Message, to introduce new Data Items - DI51599 (J2312) ESME ID &amp; DI51600 (J2313) Number of Displayed Register Digits and existing Data Item DI51094 (J0149) Meter Location</a:t>
                      </a:r>
                    </a:p>
                    <a:p>
                      <a:pPr lvl="0" algn="l">
                        <a:buNone/>
                      </a:pPr>
                      <a:r>
                        <a:rPr lang="en-GB" sz="900" b="0" dirty="0">
                          <a:solidFill>
                            <a:srgbClr val="3C3C3B"/>
                          </a:solidFill>
                          <a:latin typeface="Roboto" panose="02000000000000000000" pitchFamily="2" charset="0"/>
                          <a:ea typeface="Roboto" panose="02000000000000000000" pitchFamily="2" charset="0"/>
                          <a:cs typeface="Roboto" panose="02000000000000000000" pitchFamily="2" charset="0"/>
                        </a:rPr>
                        <a:t>R0066 – New Data Items DI51601 (J2314) Connection Type, DI51602 (J2315) Connection type EFD, DI51603 (J2316) Connection Type ETD, DI51604 (J2317) Associated Import / Export MSID, DI51605 (J2318) Associated Import / Export MSID EFD, DI51606 (J2319) Associated Import / Export MSID ETD &amp; Existing Data Item DI50337 (J0727) Direction of Energy Flow</a:t>
                      </a:r>
                    </a:p>
                    <a:p>
                      <a:pPr lvl="0" algn="l">
                        <a:buNone/>
                      </a:pPr>
                      <a:r>
                        <a:rPr lang="en-GB" sz="900" b="0" dirty="0">
                          <a:solidFill>
                            <a:srgbClr val="3C3C3B"/>
                          </a:solidFill>
                          <a:latin typeface="Roboto" panose="02000000000000000000" pitchFamily="2" charset="0"/>
                          <a:ea typeface="Roboto" panose="02000000000000000000" pitchFamily="2" charset="0"/>
                          <a:cs typeface="Roboto" panose="02000000000000000000" pitchFamily="2" charset="0"/>
                        </a:rPr>
                        <a:t>R0090 – </a:t>
                      </a:r>
                      <a:r>
                        <a:rPr lang="en-GB" sz="900" b="0" i="0" u="none" strike="noStrike" noProof="0" dirty="0">
                          <a:solidFill>
                            <a:srgbClr val="3C3C3B"/>
                          </a:solidFill>
                          <a:latin typeface="Roboto" panose="02000000000000000000" pitchFamily="2" charset="0"/>
                          <a:ea typeface="Roboto" panose="02000000000000000000" pitchFamily="2" charset="0"/>
                          <a:cs typeface="Roboto" panose="02000000000000000000" pitchFamily="2" charset="0"/>
                        </a:rPr>
                        <a:t>Multiple amends to existing Groups and Data Items - MM00329 (D0362), MM00331 (D0364), MM00332 (D0365), MM00333 (D0366)</a:t>
                      </a:r>
                    </a:p>
                    <a:p>
                      <a:pPr lvl="0" algn="l">
                        <a:buNone/>
                      </a:pPr>
                      <a:r>
                        <a:rPr lang="en-GB" sz="900" b="0" i="0" u="none" strike="noStrike" noProof="0" dirty="0">
                          <a:solidFill>
                            <a:srgbClr val="3C3C3B"/>
                          </a:solidFill>
                          <a:latin typeface="Roboto" panose="02000000000000000000" pitchFamily="2" charset="0"/>
                          <a:ea typeface="Roboto" panose="02000000000000000000" pitchFamily="2" charset="0"/>
                          <a:cs typeface="Roboto" panose="02000000000000000000" pitchFamily="2" charset="0"/>
                        </a:rPr>
                        <a:t>R0102 </a:t>
                      </a:r>
                      <a:r>
                        <a:rPr lang="en-GB" sz="900" b="0" dirty="0">
                          <a:solidFill>
                            <a:srgbClr val="3C3C3B"/>
                          </a:solidFill>
                          <a:latin typeface="Roboto" panose="02000000000000000000" pitchFamily="2" charset="0"/>
                          <a:ea typeface="Roboto" panose="02000000000000000000" pitchFamily="2" charset="0"/>
                          <a:cs typeface="Roboto" panose="02000000000000000000" pitchFamily="2" charset="0"/>
                        </a:rPr>
                        <a:t>–</a:t>
                      </a:r>
                      <a:r>
                        <a:rPr lang="en-GB" sz="900" b="0" i="0" u="none" strike="noStrike" noProof="0" dirty="0">
                          <a:solidFill>
                            <a:srgbClr val="3C3C3B"/>
                          </a:solidFill>
                          <a:latin typeface="Roboto" panose="02000000000000000000" pitchFamily="2" charset="0"/>
                          <a:ea typeface="Roboto" panose="02000000000000000000" pitchFamily="2" charset="0"/>
                          <a:cs typeface="Roboto" panose="02000000000000000000" pitchFamily="2" charset="0"/>
                        </a:rPr>
                        <a:t> Up-version the MM00256 Market Message (D0312) from 002 to 003 and add new rules to state the number of register digits that should be displayed for certain types of smart meter.</a:t>
                      </a:r>
                    </a:p>
                  </a:txBody>
                  <a:tcPr anchor="ctr"/>
                </a:tc>
                <a:extLst>
                  <a:ext uri="{0D108BD9-81ED-4DB2-BD59-A6C34878D82A}">
                    <a16:rowId xmlns:a16="http://schemas.microsoft.com/office/drawing/2014/main" val="409786998"/>
                  </a:ext>
                </a:extLst>
              </a:tr>
            </a:tbl>
          </a:graphicData>
        </a:graphic>
      </p:graphicFrame>
    </p:spTree>
    <p:extLst>
      <p:ext uri="{BB962C8B-B14F-4D97-AF65-F5344CB8AC3E}">
        <p14:creationId xmlns:p14="http://schemas.microsoft.com/office/powerpoint/2010/main" val="4118574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a:t>Post implementation support</a:t>
            </a:r>
            <a:endParaRPr lang="en-GB" sz="3600"/>
          </a:p>
        </p:txBody>
      </p:sp>
    </p:spTree>
    <p:extLst>
      <p:ext uri="{BB962C8B-B14F-4D97-AF65-F5344CB8AC3E}">
        <p14:creationId xmlns:p14="http://schemas.microsoft.com/office/powerpoint/2010/main" val="1467087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AD7D9-B9CB-6066-5656-4225889CCE84}"/>
              </a:ext>
            </a:extLst>
          </p:cNvPr>
          <p:cNvPicPr>
            <a:picLocks noChangeAspect="1"/>
          </p:cNvPicPr>
          <p:nvPr/>
        </p:nvPicPr>
        <p:blipFill>
          <a:blip r:embed="rId2"/>
          <a:stretch>
            <a:fillRect/>
          </a:stretch>
        </p:blipFill>
        <p:spPr>
          <a:xfrm>
            <a:off x="906464" y="1825799"/>
            <a:ext cx="1963082" cy="4462659"/>
          </a:xfrm>
          <a:prstGeom prst="rect">
            <a:avLst/>
          </a:prstGeom>
        </p:spPr>
      </p:pic>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a:t>support</a:t>
            </a:r>
          </a:p>
        </p:txBody>
      </p:sp>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3352801" y="1827583"/>
            <a:ext cx="7088372" cy="3361105"/>
          </a:xfrm>
        </p:spPr>
        <p:txBody>
          <a:bodyPr vert="horz" lIns="91440" tIns="45720" rIns="91440" bIns="45720" rtlCol="0" anchor="t">
            <a:normAutofit/>
          </a:bodyPr>
          <a:lstStyle/>
          <a:p>
            <a:pPr marL="0" indent="0">
              <a:lnSpc>
                <a:spcPct val="100000"/>
              </a:lnSpc>
              <a:spcBef>
                <a:spcPts val="0"/>
              </a:spcBef>
              <a:buNone/>
            </a:pPr>
            <a:r>
              <a:rPr lang="en-GB" sz="1600">
                <a:solidFill>
                  <a:srgbClr val="3C3C3B"/>
                </a:solidFill>
                <a:latin typeface="Roboto"/>
                <a:ea typeface="Roboto"/>
                <a:cs typeface="Roboto"/>
              </a:rPr>
              <a:t>If you need support relating to this Release you can:</a:t>
            </a:r>
          </a:p>
          <a:p>
            <a:pPr marL="0" indent="0">
              <a:lnSpc>
                <a:spcPct val="100000"/>
              </a:lnSpc>
              <a:spcBef>
                <a:spcPts val="0"/>
              </a:spcBef>
              <a:buNone/>
            </a:pPr>
            <a:endParaRPr lang="en-GB" sz="1600">
              <a:solidFill>
                <a:srgbClr val="3C3C3B"/>
              </a:solidFill>
            </a:endParaRPr>
          </a:p>
          <a:p>
            <a:pPr marL="0" indent="0">
              <a:lnSpc>
                <a:spcPct val="100000"/>
              </a:lnSpc>
              <a:spcBef>
                <a:spcPts val="0"/>
              </a:spcBef>
              <a:buNone/>
            </a:pPr>
            <a:r>
              <a:rPr lang="en-GB" sz="1600">
                <a:solidFill>
                  <a:srgbClr val="3C3C3B"/>
                </a:solidFill>
                <a:latin typeface="Roboto"/>
                <a:ea typeface="Roboto"/>
                <a:cs typeface="Roboto"/>
              </a:rPr>
              <a:t>Raise a Service Desk Enquiry or email </a:t>
            </a:r>
            <a:r>
              <a:rPr lang="en-GB" sz="1600">
                <a:solidFill>
                  <a:srgbClr val="3C3C3B"/>
                </a:solidFill>
                <a:latin typeface="Roboto"/>
                <a:ea typeface="Roboto"/>
                <a:cs typeface="Roboto"/>
                <a:hlinkClick r:id="rId3"/>
              </a:rPr>
              <a:t>enquiries@recmanager.co.uk</a:t>
            </a:r>
            <a:r>
              <a:rPr lang="en-GB" sz="1600">
                <a:solidFill>
                  <a:srgbClr val="3C3C3B"/>
                </a:solidFill>
                <a:latin typeface="Roboto"/>
                <a:ea typeface="Roboto"/>
                <a:cs typeface="Roboto"/>
              </a:rPr>
              <a:t>. Alternatively, you can contact your Operational Account Manager.</a:t>
            </a:r>
          </a:p>
          <a:p>
            <a:pPr marL="0" indent="0">
              <a:lnSpc>
                <a:spcPct val="100000"/>
              </a:lnSpc>
              <a:spcBef>
                <a:spcPts val="0"/>
              </a:spcBef>
              <a:buNone/>
            </a:pPr>
            <a:endParaRPr lang="en-GB" sz="1600">
              <a:solidFill>
                <a:srgbClr val="3C3C3B"/>
              </a:solidFill>
            </a:endParaRPr>
          </a:p>
          <a:p>
            <a:pPr marL="0" indent="0">
              <a:lnSpc>
                <a:spcPct val="100000"/>
              </a:lnSpc>
              <a:spcBef>
                <a:spcPts val="0"/>
              </a:spcBef>
              <a:buNone/>
            </a:pPr>
            <a:r>
              <a:rPr lang="en-GB" sz="1600">
                <a:solidFill>
                  <a:srgbClr val="3C3C3B"/>
                </a:solidFill>
                <a:latin typeface="Roboto"/>
                <a:ea typeface="Roboto"/>
                <a:cs typeface="Roboto"/>
              </a:rPr>
              <a:t>If your enquiry is relating to a technical issue with the Gas Enquiry Service Portal, you can contact </a:t>
            </a:r>
            <a:r>
              <a:rPr lang="en-GB" sz="1600">
                <a:solidFill>
                  <a:srgbClr val="3C3C3B"/>
                </a:solidFill>
                <a:latin typeface="Roboto"/>
                <a:ea typeface="Roboto"/>
                <a:cs typeface="Roboto"/>
                <a:hlinkClick r:id="rId4"/>
              </a:rPr>
              <a:t>Xoserve</a:t>
            </a:r>
            <a:r>
              <a:rPr lang="en-GB" sz="1600">
                <a:solidFill>
                  <a:srgbClr val="3C3C3B"/>
                </a:solidFill>
                <a:latin typeface="Roboto"/>
                <a:ea typeface="Roboto"/>
                <a:cs typeface="Roboto"/>
              </a:rPr>
              <a:t>.</a:t>
            </a:r>
          </a:p>
          <a:p>
            <a:pPr marL="0" indent="0">
              <a:lnSpc>
                <a:spcPct val="100000"/>
              </a:lnSpc>
              <a:spcBef>
                <a:spcPts val="0"/>
              </a:spcBef>
              <a:buNone/>
            </a:pPr>
            <a:endParaRPr lang="en-GB" sz="1600">
              <a:solidFill>
                <a:srgbClr val="3C3C3B"/>
              </a:solidFill>
              <a:latin typeface="Roboto"/>
              <a:ea typeface="Roboto"/>
              <a:cs typeface="Roboto"/>
            </a:endParaRPr>
          </a:p>
          <a:p>
            <a:pPr marL="0" indent="0">
              <a:lnSpc>
                <a:spcPct val="100000"/>
              </a:lnSpc>
              <a:spcBef>
                <a:spcPts val="0"/>
              </a:spcBef>
              <a:buNone/>
            </a:pPr>
            <a:r>
              <a:rPr lang="en-GB" sz="1600">
                <a:solidFill>
                  <a:srgbClr val="3C3C3B"/>
                </a:solidFill>
                <a:latin typeface="Roboto"/>
                <a:ea typeface="Roboto"/>
                <a:cs typeface="Roboto"/>
              </a:rPr>
              <a:t>If your enquiry is relating to a technical issue with the Electricity Enquiry Service Portal, you can </a:t>
            </a:r>
            <a:r>
              <a:rPr lang="en-GB" sz="1600">
                <a:solidFill>
                  <a:srgbClr val="3C3C3B"/>
                </a:solidFill>
                <a:latin typeface="Roboto"/>
                <a:ea typeface="Roboto"/>
                <a:cs typeface="Roboto"/>
                <a:hlinkClick r:id="rId5"/>
              </a:rPr>
              <a:t>email support@candc-uk.com</a:t>
            </a:r>
            <a:r>
              <a:rPr lang="en-GB" sz="1600">
                <a:solidFill>
                  <a:srgbClr val="3C3C3B"/>
                </a:solidFill>
                <a:latin typeface="Roboto"/>
                <a:ea typeface="Roboto"/>
                <a:cs typeface="Roboto"/>
              </a:rPr>
              <a:t>.</a:t>
            </a:r>
          </a:p>
        </p:txBody>
      </p:sp>
    </p:spTree>
    <p:extLst>
      <p:ext uri="{BB962C8B-B14F-4D97-AF65-F5344CB8AC3E}">
        <p14:creationId xmlns:p14="http://schemas.microsoft.com/office/powerpoint/2010/main" val="3806060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4034118" y="2766218"/>
            <a:ext cx="6912348" cy="1325563"/>
          </a:xfrm>
        </p:spPr>
        <p:txBody>
          <a:bodyPr>
            <a:normAutofit/>
          </a:bodyPr>
          <a:lstStyle/>
          <a:p>
            <a:r>
              <a:rPr lang="en-GB">
                <a:solidFill>
                  <a:srgbClr val="FFFFFF"/>
                </a:solidFill>
                <a:latin typeface="Roboto"/>
                <a:ea typeface="Roboto"/>
                <a:cs typeface="Roboto"/>
              </a:rPr>
              <a:t>REC Data Specification</a:t>
            </a:r>
            <a:endParaRPr lang="en-US"/>
          </a:p>
        </p:txBody>
      </p:sp>
      <p:sp>
        <p:nvSpPr>
          <p:cNvPr id="4" name="Text Placeholder 2">
            <a:extLst>
              <a:ext uri="{FF2B5EF4-FFF2-40B4-BE49-F238E27FC236}">
                <a16:creationId xmlns:a16="http://schemas.microsoft.com/office/drawing/2014/main" id="{BAD8177E-AC24-03FF-F7DE-3F0C71B71BD6}"/>
              </a:ext>
            </a:extLst>
          </p:cNvPr>
          <p:cNvSpPr>
            <a:spLocks noGrp="1"/>
          </p:cNvSpPr>
          <p:nvPr>
            <p:ph type="body" sz="quarter" idx="10"/>
          </p:nvPr>
        </p:nvSpPr>
        <p:spPr>
          <a:xfrm>
            <a:off x="4032250" y="4316413"/>
            <a:ext cx="6965950" cy="1084262"/>
          </a:xfrm>
        </p:spPr>
        <p:txBody>
          <a:bodyPr/>
          <a:lstStyle/>
          <a:p>
            <a:r>
              <a:rPr lang="en-GB">
                <a:latin typeface="Roboto"/>
                <a:ea typeface="Roboto"/>
                <a:cs typeface="Roboto"/>
              </a:rPr>
              <a:t>Caroline Milner</a:t>
            </a:r>
            <a:endParaRPr lang="en-US"/>
          </a:p>
        </p:txBody>
      </p:sp>
    </p:spTree>
    <p:extLst>
      <p:ext uri="{BB962C8B-B14F-4D97-AF65-F5344CB8AC3E}">
        <p14:creationId xmlns:p14="http://schemas.microsoft.com/office/powerpoint/2010/main" val="533335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Rec Data Specification</a:t>
            </a:r>
            <a:endParaRPr lang="en-US"/>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3" name="Text Placeholder 2">
            <a:extLst>
              <a:ext uri="{FF2B5EF4-FFF2-40B4-BE49-F238E27FC236}">
                <a16:creationId xmlns:a16="http://schemas.microsoft.com/office/drawing/2014/main" id="{582DE839-33D1-1861-3597-248023D292BE}"/>
              </a:ext>
            </a:extLst>
          </p:cNvPr>
          <p:cNvSpPr>
            <a:spLocks noGrp="1"/>
          </p:cNvSpPr>
          <p:nvPr>
            <p:ph type="body" sz="quarter" idx="11"/>
          </p:nvPr>
        </p:nvSpPr>
        <p:spPr>
          <a:xfrm>
            <a:off x="3176527" y="2335044"/>
            <a:ext cx="6764991" cy="1638682"/>
          </a:xfrm>
        </p:spPr>
        <p:txBody>
          <a:bodyPr vert="horz" lIns="91440" tIns="45720" rIns="91440" bIns="45720" rtlCol="0" anchor="t">
            <a:noAutofit/>
          </a:bodyPr>
          <a:lstStyle/>
          <a:p>
            <a:r>
              <a:rPr lang="en-US" sz="1200" dirty="0">
                <a:latin typeface="Roboto"/>
                <a:ea typeface="Roboto"/>
                <a:cs typeface="Roboto"/>
              </a:rPr>
              <a:t>The REC Data Specification Pre-Release V3.5.0 (Implementation Date: 30 June 2023) has been published on the Energy Market Architecture Repository (EMAR) Data Specification Dashboard tab </a:t>
            </a:r>
            <a:r>
              <a:rPr lang="en-US" sz="1200" dirty="0">
                <a:latin typeface="Roboto"/>
                <a:ea typeface="Roboto"/>
                <a:cs typeface="Roboto"/>
                <a:hlinkClick r:id="rId3"/>
              </a:rPr>
              <a:t>here</a:t>
            </a:r>
            <a:r>
              <a:rPr lang="en-US" sz="1200" dirty="0">
                <a:latin typeface="Roboto"/>
                <a:ea typeface="Roboto"/>
                <a:cs typeface="Roboto"/>
              </a:rPr>
              <a:t>.</a:t>
            </a:r>
            <a:endParaRPr lang="en-US" sz="1200" dirty="0">
              <a:cs typeface="Roboto"/>
            </a:endParaRPr>
          </a:p>
          <a:p>
            <a:r>
              <a:rPr lang="en-US" sz="1200" dirty="0">
                <a:solidFill>
                  <a:srgbClr val="000000"/>
                </a:solidFill>
                <a:latin typeface="Roboto"/>
                <a:ea typeface="Roboto"/>
                <a:cs typeface="Roboto"/>
              </a:rPr>
              <a:t>The pre-release contains data specification changes for R0010, R0011, R0030, R0032, R0066, R0090, R0102.</a:t>
            </a:r>
          </a:p>
          <a:p>
            <a:r>
              <a:rPr lang="en-US" sz="1200" dirty="0">
                <a:solidFill>
                  <a:srgbClr val="000000"/>
                </a:solidFill>
                <a:latin typeface="Roboto"/>
                <a:ea typeface="Roboto"/>
                <a:cs typeface="Roboto"/>
              </a:rPr>
              <a:t>Please note that this pre-release will be further updated on 30 May 2023 with the data specification changes for R0021 / R0101, subject to approval.</a:t>
            </a:r>
            <a:endParaRPr lang="en-US" sz="1200" dirty="0">
              <a:cs typeface="Roboto"/>
            </a:endParaRPr>
          </a:p>
        </p:txBody>
      </p:sp>
      <p:sp>
        <p:nvSpPr>
          <p:cNvPr id="2" name="Rectangle 1">
            <a:extLst>
              <a:ext uri="{FF2B5EF4-FFF2-40B4-BE49-F238E27FC236}">
                <a16:creationId xmlns:a16="http://schemas.microsoft.com/office/drawing/2014/main" id="{F7C56806-C3E1-EFC5-7854-C43DE39ED805}"/>
              </a:ext>
            </a:extLst>
          </p:cNvPr>
          <p:cNvSpPr/>
          <p:nvPr/>
        </p:nvSpPr>
        <p:spPr>
          <a:xfrm>
            <a:off x="3423846" y="4160520"/>
            <a:ext cx="6517671" cy="444039"/>
          </a:xfrm>
          <a:prstGeom prst="rect">
            <a:avLst/>
          </a:prstGeom>
          <a:solidFill>
            <a:schemeClr val="accent3"/>
          </a:solidFill>
          <a:ln>
            <a:solidFill>
              <a:srgbClr val="AAD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Data Specification Training Event: 17 May 2023</a:t>
            </a:r>
          </a:p>
        </p:txBody>
      </p:sp>
      <p:sp>
        <p:nvSpPr>
          <p:cNvPr id="8" name="Rectangle 7">
            <a:extLst>
              <a:ext uri="{FF2B5EF4-FFF2-40B4-BE49-F238E27FC236}">
                <a16:creationId xmlns:a16="http://schemas.microsoft.com/office/drawing/2014/main" id="{E37A63F7-287A-41ED-924E-8F94C8FBD3A3}"/>
              </a:ext>
            </a:extLst>
          </p:cNvPr>
          <p:cNvSpPr/>
          <p:nvPr/>
        </p:nvSpPr>
        <p:spPr>
          <a:xfrm>
            <a:off x="3423846" y="5755128"/>
            <a:ext cx="6517671" cy="639553"/>
          </a:xfrm>
          <a:prstGeom prst="rect">
            <a:avLst/>
          </a:prstGeom>
          <a:solidFill>
            <a:schemeClr val="accent3"/>
          </a:solidFill>
          <a:ln>
            <a:solidFill>
              <a:srgbClr val="AAD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Email </a:t>
            </a:r>
            <a:r>
              <a:rPr kumimoji="0" lang="fr-FR"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enquiries@recmanager.co.uk</a:t>
            </a:r>
            <a:r>
              <a:rPr kumimoji="0" lang="fr-FR"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to </a:t>
            </a:r>
            <a:r>
              <a:rPr kumimoji="0" lang="en-GB" sz="1400" b="0" i="0" u="none" strike="noStrike" kern="1200" cap="none" spc="0" normalizeH="0" baseline="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register</a:t>
            </a: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for our Data Specification Distribution List and receive email notifications on REC Data Specification Pre-Releases, events and other related matters </a:t>
            </a:r>
          </a:p>
        </p:txBody>
      </p:sp>
      <p:sp>
        <p:nvSpPr>
          <p:cNvPr id="9" name="Text Placeholder 2">
            <a:extLst>
              <a:ext uri="{FF2B5EF4-FFF2-40B4-BE49-F238E27FC236}">
                <a16:creationId xmlns:a16="http://schemas.microsoft.com/office/drawing/2014/main" id="{689D52B8-3746-6BC2-C1DB-AC7BE9171E22}"/>
              </a:ext>
            </a:extLst>
          </p:cNvPr>
          <p:cNvSpPr txBox="1">
            <a:spLocks/>
          </p:cNvSpPr>
          <p:nvPr/>
        </p:nvSpPr>
        <p:spPr>
          <a:xfrm>
            <a:off x="3176527" y="4693445"/>
            <a:ext cx="6764991" cy="811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a:rPr>
              <a:t>We will be holding a Data Specification training event at 10am on 17 May 2023 to provide an introduction to the REC Data Specification</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a:rPr>
              <a:t>You can register via the REC Portal Events page</a:t>
            </a:r>
          </a:p>
        </p:txBody>
      </p:sp>
      <p:sp>
        <p:nvSpPr>
          <p:cNvPr id="4" name="Rectangle 3">
            <a:extLst>
              <a:ext uri="{FF2B5EF4-FFF2-40B4-BE49-F238E27FC236}">
                <a16:creationId xmlns:a16="http://schemas.microsoft.com/office/drawing/2014/main" id="{EEFDE432-923A-6942-526C-ED3023D0D21A}"/>
              </a:ext>
            </a:extLst>
          </p:cNvPr>
          <p:cNvSpPr/>
          <p:nvPr/>
        </p:nvSpPr>
        <p:spPr>
          <a:xfrm>
            <a:off x="3423845" y="1836738"/>
            <a:ext cx="6517671" cy="444039"/>
          </a:xfrm>
          <a:prstGeom prst="rect">
            <a:avLst/>
          </a:prstGeom>
          <a:solidFill>
            <a:schemeClr val="accent3"/>
          </a:solidFill>
          <a:ln>
            <a:solidFill>
              <a:srgbClr val="AAD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Data Specification Pre-Release</a:t>
            </a:r>
          </a:p>
        </p:txBody>
      </p:sp>
    </p:spTree>
    <p:extLst>
      <p:ext uri="{BB962C8B-B14F-4D97-AF65-F5344CB8AC3E}">
        <p14:creationId xmlns:p14="http://schemas.microsoft.com/office/powerpoint/2010/main" val="1271722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a:t>Questions</a:t>
            </a:r>
            <a:endParaRPr lang="en-GB" sz="3600"/>
          </a:p>
        </p:txBody>
      </p:sp>
    </p:spTree>
    <p:extLst>
      <p:ext uri="{BB962C8B-B14F-4D97-AF65-F5344CB8AC3E}">
        <p14:creationId xmlns:p14="http://schemas.microsoft.com/office/powerpoint/2010/main" val="872748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499E7C-BAA1-FE52-0BFE-71686C695DB0}"/>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A62E0956-BDC2-5162-7007-622897DC8EB2}"/>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1919D65D-990E-7EDD-03D2-8FE06814AE7D}"/>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F61BA664-81FA-3D96-3CF4-8C5CC281BC9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19073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86BBE9-FAB7-3D76-CCE6-A314C3E1BA4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233A3699-51EA-157F-E28B-97380892A37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B288A632-1A80-0407-5626-488A6B47DDE9}"/>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34DA0640-BAF6-A984-9109-397E7C996455}"/>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73206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a:t>Videos and microphones</a:t>
            </a:r>
          </a:p>
          <a:p>
            <a:r>
              <a:rPr lang="en-GB"/>
              <a:t>Event recording</a:t>
            </a:r>
          </a:p>
          <a:p>
            <a:r>
              <a:rPr lang="en-GB"/>
              <a:t>Use of Slido</a:t>
            </a:r>
          </a:p>
          <a:p>
            <a:r>
              <a:rPr lang="en-GB"/>
              <a:t>Opportunities for Q&amp;A</a:t>
            </a:r>
          </a:p>
          <a:p>
            <a:endParaRPr lang="en-GB"/>
          </a:p>
        </p:txBody>
      </p:sp>
    </p:spTree>
    <p:extLst>
      <p:ext uri="{BB962C8B-B14F-4D97-AF65-F5344CB8AC3E}">
        <p14:creationId xmlns:p14="http://schemas.microsoft.com/office/powerpoint/2010/main" val="387981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1787DA-11B7-1924-E328-D14F216BD64A}"/>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580817F0-6D47-9E99-D4C5-0F7A1E3B10B3}"/>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0E25722D-158B-EB60-92D1-22A402EFB930}"/>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#1832467</a:t>
            </a:r>
            <a:endParaRPr lang="en-GB" sz="3600" b="1">
              <a:solidFill>
                <a:srgbClr val="5B5B5B"/>
              </a:solidFill>
            </a:endParaRPr>
          </a:p>
        </p:txBody>
      </p:sp>
      <p:sp>
        <p:nvSpPr>
          <p:cNvPr id="7" name="Rectangle 6">
            <a:extLst>
              <a:ext uri="{FF2B5EF4-FFF2-40B4-BE49-F238E27FC236}">
                <a16:creationId xmlns:a16="http://schemas.microsoft.com/office/drawing/2014/main" id="{05ABD298-D7F1-F59F-FF34-41BF7F3CE277}"/>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157258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nvPr>
        </p:nvGraphicFramePr>
        <p:xfrm>
          <a:off x="829235" y="1905094"/>
          <a:ext cx="9284849" cy="2595877"/>
        </p:xfrm>
        <a:graphic>
          <a:graphicData uri="http://schemas.openxmlformats.org/drawingml/2006/table">
            <a:tbl>
              <a:tblPr firstRow="1" bandRow="1">
                <a:tableStyleId>{F5AB1C69-6EDB-4FF4-983F-18BD219EF322}</a:tableStyleId>
              </a:tblPr>
              <a:tblGrid>
                <a:gridCol w="6974541">
                  <a:extLst>
                    <a:ext uri="{9D8B030D-6E8A-4147-A177-3AD203B41FA5}">
                      <a16:colId xmlns:a16="http://schemas.microsoft.com/office/drawing/2014/main" val="2119900406"/>
                    </a:ext>
                  </a:extLst>
                </a:gridCol>
                <a:gridCol w="2310308">
                  <a:extLst>
                    <a:ext uri="{9D8B030D-6E8A-4147-A177-3AD203B41FA5}">
                      <a16:colId xmlns:a16="http://schemas.microsoft.com/office/drawing/2014/main" val="1893307877"/>
                    </a:ext>
                  </a:extLst>
                </a:gridCol>
              </a:tblGrid>
              <a:tr h="370840">
                <a:tc>
                  <a:txBody>
                    <a:bodyPr/>
                    <a:lstStyle/>
                    <a:p>
                      <a:pPr algn="ctr"/>
                      <a:r>
                        <a:rPr lang="en-GB" sz="1600" cap="all" spc="300" baseline="0">
                          <a:latin typeface="Roboto"/>
                          <a:ea typeface="Roboto"/>
                        </a:rPr>
                        <a:t>Agenda Item</a:t>
                      </a:r>
                    </a:p>
                  </a:txBody>
                  <a:tcPr anchor="ctr"/>
                </a:tc>
                <a:tc>
                  <a:txBody>
                    <a:bodyPr/>
                    <a:lstStyle/>
                    <a:p>
                      <a:pPr algn="ctr"/>
                      <a:r>
                        <a:rPr lang="en-GB" sz="1600" cap="all" spc="300" baseline="0">
                          <a:latin typeface="Roboto"/>
                          <a:ea typeface="Roboto"/>
                        </a:rPr>
                        <a:t>Presenter</a:t>
                      </a:r>
                    </a:p>
                  </a:txBody>
                  <a:tcPr anchor="ctr"/>
                </a:tc>
                <a:extLst>
                  <a:ext uri="{0D108BD9-81ED-4DB2-BD59-A6C34878D82A}">
                    <a16:rowId xmlns:a16="http://schemas.microsoft.com/office/drawing/2014/main" val="677238016"/>
                  </a:ext>
                </a:extLst>
              </a:tr>
              <a:tr h="370839">
                <a:tc>
                  <a:txBody>
                    <a:bodyPr/>
                    <a:lstStyle/>
                    <a:p>
                      <a:pPr lvl="0" algn="l">
                        <a:buNone/>
                      </a:pPr>
                      <a:r>
                        <a:rPr lang="en-GB" sz="1600" b="0" i="0" u="none" strike="noStrike" noProof="0">
                          <a:solidFill>
                            <a:srgbClr val="3C3C3B"/>
                          </a:solidFill>
                          <a:latin typeface="Roboto"/>
                        </a:rPr>
                        <a:t>February 2023 Release | R0074 Technical Implementation</a:t>
                      </a:r>
                      <a:endParaRPr lang="en-US" b="0"/>
                    </a:p>
                  </a:txBody>
                  <a:tcPr anchor="ctr"/>
                </a:tc>
                <a:tc>
                  <a:txBody>
                    <a:bodyPr/>
                    <a:lstStyle/>
                    <a:p>
                      <a:pPr lvl="0" algn="ctr">
                        <a:buNone/>
                      </a:pPr>
                      <a:r>
                        <a:rPr lang="en-GB" sz="1600">
                          <a:solidFill>
                            <a:srgbClr val="3C3C3B"/>
                          </a:solidFill>
                          <a:latin typeface="Roboto"/>
                          <a:ea typeface="Roboto"/>
                        </a:rPr>
                        <a:t>Steve Brennan</a:t>
                      </a:r>
                      <a:endParaRPr lang="en-GB" sz="1600" b="0" i="0" u="none" strike="noStrike" noProof="0">
                        <a:solidFill>
                          <a:srgbClr val="3C3C3B"/>
                        </a:solidFill>
                        <a:highlight>
                          <a:srgbClr val="FFFF00"/>
                        </a:highlight>
                        <a:latin typeface="Roboto"/>
                      </a:endParaRPr>
                    </a:p>
                  </a:txBody>
                  <a:tcPr anchor="ctr"/>
                </a:tc>
                <a:extLst>
                  <a:ext uri="{0D108BD9-81ED-4DB2-BD59-A6C34878D82A}">
                    <a16:rowId xmlns:a16="http://schemas.microsoft.com/office/drawing/2014/main" val="3092354159"/>
                  </a:ext>
                </a:extLst>
              </a:tr>
              <a:tr h="370840">
                <a:tc>
                  <a:txBody>
                    <a:bodyPr/>
                    <a:lstStyle/>
                    <a:p>
                      <a:pPr algn="l"/>
                      <a:r>
                        <a:rPr lang="en-GB" sz="1600" b="0">
                          <a:solidFill>
                            <a:srgbClr val="3C3C3B"/>
                          </a:solidFill>
                          <a:latin typeface="Roboto"/>
                          <a:ea typeface="Roboto"/>
                        </a:rPr>
                        <a:t>June 2023 Release | Changes Planned for June 2023 Delivery</a:t>
                      </a:r>
                      <a:endParaRPr lang="en-US" b="0"/>
                    </a:p>
                  </a:txBody>
                  <a:tcPr anchor="ctr"/>
                </a:tc>
                <a:tc>
                  <a:txBody>
                    <a:bodyPr/>
                    <a:lstStyle/>
                    <a:p>
                      <a:pPr algn="ctr"/>
                      <a:r>
                        <a:rPr lang="en-GB" sz="1600">
                          <a:solidFill>
                            <a:srgbClr val="3C3C3B"/>
                          </a:solidFill>
                          <a:latin typeface="Roboto"/>
                          <a:ea typeface="Roboto"/>
                        </a:rPr>
                        <a:t>Steve Brennan</a:t>
                      </a:r>
                      <a:endParaRPr lang="en-GB" sz="1600" b="0" i="0" u="none" strike="noStrike" noProof="0">
                        <a:solidFill>
                          <a:srgbClr val="3C3C3B"/>
                        </a:solidFill>
                        <a:highlight>
                          <a:srgbClr val="FFFF00"/>
                        </a:highlight>
                        <a:latin typeface="Roboto"/>
                      </a:endParaRPr>
                    </a:p>
                  </a:txBody>
                  <a:tcPr anchor="ctr"/>
                </a:tc>
                <a:extLst>
                  <a:ext uri="{0D108BD9-81ED-4DB2-BD59-A6C34878D82A}">
                    <a16:rowId xmlns:a16="http://schemas.microsoft.com/office/drawing/2014/main" val="762991431"/>
                  </a:ext>
                </a:extLst>
              </a:tr>
              <a:tr h="370840">
                <a:tc>
                  <a:txBody>
                    <a:bodyPr/>
                    <a:lstStyle/>
                    <a:p>
                      <a:pPr lvl="0" algn="l">
                        <a:buNone/>
                      </a:pPr>
                      <a:r>
                        <a:rPr lang="en-GB" sz="1600" b="0" i="0" u="none" strike="noStrike" baseline="0" noProof="0">
                          <a:solidFill>
                            <a:srgbClr val="3C3C3B"/>
                          </a:solidFill>
                          <a:latin typeface="Roboto"/>
                        </a:rPr>
                        <a:t>Post Implementation Support</a:t>
                      </a:r>
                      <a:endParaRPr lang="en-US"/>
                    </a:p>
                  </a:txBody>
                  <a:tcPr anchor="ctr"/>
                </a:tc>
                <a:tc>
                  <a:txBody>
                    <a:bodyPr/>
                    <a:lstStyle/>
                    <a:p>
                      <a:pPr algn="ctr"/>
                      <a:r>
                        <a:rPr lang="en-GB" sz="1600">
                          <a:solidFill>
                            <a:srgbClr val="3C3C3B"/>
                          </a:solidFill>
                          <a:latin typeface="Roboto"/>
                          <a:ea typeface="Roboto"/>
                        </a:rPr>
                        <a:t>Steve Brennan</a:t>
                      </a:r>
                      <a:endParaRPr lang="en-GB" sz="1600">
                        <a:solidFill>
                          <a:srgbClr val="3C3C3B"/>
                        </a:solidFill>
                        <a:highlight>
                          <a:srgbClr val="FFFF00"/>
                        </a:highlight>
                        <a:latin typeface="Roboto"/>
                        <a:ea typeface="Roboto"/>
                      </a:endParaRPr>
                    </a:p>
                  </a:txBody>
                  <a:tcPr anchor="ctr"/>
                </a:tc>
                <a:extLst>
                  <a:ext uri="{0D108BD9-81ED-4DB2-BD59-A6C34878D82A}">
                    <a16:rowId xmlns:a16="http://schemas.microsoft.com/office/drawing/2014/main" val="1960273548"/>
                  </a:ext>
                </a:extLst>
              </a:tr>
              <a:tr h="370840">
                <a:tc>
                  <a:txBody>
                    <a:bodyPr/>
                    <a:lstStyle/>
                    <a:p>
                      <a:pPr lvl="0" algn="l">
                        <a:buNone/>
                      </a:pPr>
                      <a:r>
                        <a:rPr lang="en-GB" sz="1600" b="0" i="0" u="none" strike="noStrike" baseline="0" noProof="0">
                          <a:solidFill>
                            <a:srgbClr val="3C3C3B"/>
                          </a:solidFill>
                          <a:latin typeface="Roboto"/>
                        </a:rPr>
                        <a:t>REC Data Specification</a:t>
                      </a:r>
                    </a:p>
                  </a:txBody>
                  <a:tcPr anchor="ctr"/>
                </a:tc>
                <a:tc>
                  <a:txBody>
                    <a:bodyPr/>
                    <a:lstStyle/>
                    <a:p>
                      <a:pPr algn="ctr"/>
                      <a:r>
                        <a:rPr lang="en-GB" sz="1600">
                          <a:solidFill>
                            <a:srgbClr val="3C3C3B"/>
                          </a:solidFill>
                          <a:latin typeface="Roboto"/>
                          <a:ea typeface="Roboto"/>
                        </a:rPr>
                        <a:t>Caroline Milner</a:t>
                      </a:r>
                    </a:p>
                  </a:txBody>
                  <a:tcPr anchor="ctr"/>
                </a:tc>
                <a:extLst>
                  <a:ext uri="{0D108BD9-81ED-4DB2-BD59-A6C34878D82A}">
                    <a16:rowId xmlns:a16="http://schemas.microsoft.com/office/drawing/2014/main" val="2748038412"/>
                  </a:ext>
                </a:extLst>
              </a:tr>
              <a:tr h="370839">
                <a:tc>
                  <a:txBody>
                    <a:bodyPr/>
                    <a:lstStyle/>
                    <a:p>
                      <a:pPr lvl="0" algn="l">
                        <a:buNone/>
                      </a:pPr>
                      <a:r>
                        <a:rPr lang="en-GB" sz="1600" b="0" i="0" u="none" strike="noStrike" noProof="0">
                          <a:solidFill>
                            <a:srgbClr val="3C3C3B"/>
                          </a:solidFill>
                          <a:latin typeface="Roboto"/>
                        </a:rPr>
                        <a:t>Q&amp;A</a:t>
                      </a:r>
                      <a:endParaRPr lang="en-US"/>
                    </a:p>
                  </a:txBody>
                  <a:tcPr anchor="ctr"/>
                </a:tc>
                <a:tc>
                  <a:txBody>
                    <a:bodyPr/>
                    <a:lstStyle/>
                    <a:p>
                      <a:pPr lvl="0" algn="ctr">
                        <a:buNone/>
                      </a:pPr>
                      <a:r>
                        <a:rPr lang="en-GB" sz="1600" b="0" i="0" u="none" strike="noStrike" noProof="0">
                          <a:solidFill>
                            <a:srgbClr val="3C3C3B"/>
                          </a:solidFill>
                          <a:latin typeface="Roboto"/>
                        </a:rPr>
                        <a:t>All</a:t>
                      </a:r>
                      <a:endParaRPr lang="en-GB" sz="1600">
                        <a:solidFill>
                          <a:srgbClr val="3C3C3B"/>
                        </a:solidFill>
                        <a:latin typeface="Roboto"/>
                        <a:ea typeface="Roboto"/>
                      </a:endParaRPr>
                    </a:p>
                  </a:txBody>
                  <a:tcPr anchor="ctr"/>
                </a:tc>
                <a:extLst>
                  <a:ext uri="{0D108BD9-81ED-4DB2-BD59-A6C34878D82A}">
                    <a16:rowId xmlns:a16="http://schemas.microsoft.com/office/drawing/2014/main" val="1657289025"/>
                  </a:ext>
                </a:extLst>
              </a:tr>
              <a:tr h="370839">
                <a:tc>
                  <a:txBody>
                    <a:bodyPr/>
                    <a:lstStyle/>
                    <a:p>
                      <a:pPr lvl="0" algn="l">
                        <a:buNone/>
                      </a:pPr>
                      <a:r>
                        <a:rPr lang="en-GB" sz="1600" b="0" i="0" u="none" strike="noStrike" baseline="0" noProof="0">
                          <a:solidFill>
                            <a:srgbClr val="3C3C3B"/>
                          </a:solidFill>
                          <a:latin typeface="Roboto"/>
                        </a:rPr>
                        <a:t>Any Other Business</a:t>
                      </a:r>
                    </a:p>
                  </a:txBody>
                  <a:tcPr anchor="ctr"/>
                </a:tc>
                <a:tc>
                  <a:txBody>
                    <a:bodyPr/>
                    <a:lstStyle/>
                    <a:p>
                      <a:pPr lvl="0" algn="ctr">
                        <a:buNone/>
                      </a:pPr>
                      <a:r>
                        <a:rPr lang="en-GB" sz="1600">
                          <a:solidFill>
                            <a:srgbClr val="3C3C3B"/>
                          </a:solidFill>
                          <a:latin typeface="Roboto"/>
                          <a:ea typeface="Roboto"/>
                        </a:rPr>
                        <a:t>All</a:t>
                      </a:r>
                    </a:p>
                  </a:txBody>
                  <a:tcPr anchor="ctr"/>
                </a:tc>
                <a:extLst>
                  <a:ext uri="{0D108BD9-81ED-4DB2-BD59-A6C34878D82A}">
                    <a16:rowId xmlns:a16="http://schemas.microsoft.com/office/drawing/2014/main" val="514479555"/>
                  </a:ext>
                </a:extLst>
              </a:tr>
            </a:tbl>
          </a:graphicData>
        </a:graphic>
      </p:graphicFrame>
    </p:spTree>
    <p:extLst>
      <p:ext uri="{BB962C8B-B14F-4D97-AF65-F5344CB8AC3E}">
        <p14:creationId xmlns:p14="http://schemas.microsoft.com/office/powerpoint/2010/main" val="339051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4031672" y="2766219"/>
            <a:ext cx="7728524" cy="1325563"/>
          </a:xfrm>
        </p:spPr>
        <p:txBody>
          <a:bodyPr>
            <a:normAutofit/>
          </a:bodyPr>
          <a:lstStyle/>
          <a:p>
            <a:r>
              <a:rPr lang="en-GB">
                <a:solidFill>
                  <a:srgbClr val="FFFFFF"/>
                </a:solidFill>
                <a:latin typeface="Roboto"/>
                <a:ea typeface="Roboto"/>
                <a:cs typeface="Roboto"/>
              </a:rPr>
              <a:t>February 2023 Release | R0074 Technical Implementation</a:t>
            </a:r>
            <a:endParaRPr lang="en-US"/>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STEVE BRENNAN</a:t>
            </a:r>
            <a:endParaRPr lang="en-US"/>
          </a:p>
        </p:txBody>
      </p:sp>
    </p:spTree>
    <p:extLst>
      <p:ext uri="{BB962C8B-B14F-4D97-AF65-F5344CB8AC3E}">
        <p14:creationId xmlns:p14="http://schemas.microsoft.com/office/powerpoint/2010/main" val="241310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latin typeface="Roboto"/>
                <a:ea typeface="Roboto"/>
                <a:cs typeface="Roboto"/>
              </a:rPr>
              <a:t>R0074 – Release of Community View Data Items to MEMS in GES</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675373"/>
            <a:ext cx="6764991" cy="4971862"/>
          </a:xfrm>
        </p:spPr>
        <p:txBody>
          <a:bodyPr vert="horz" lIns="91440" tIns="45720" rIns="91440" bIns="45720" rtlCol="0" anchor="t">
            <a:noAutofit/>
          </a:bodyPr>
          <a:lstStyle/>
          <a:p>
            <a:pPr marL="0" indent="0">
              <a:lnSpc>
                <a:spcPct val="100000"/>
              </a:lnSpc>
              <a:spcBef>
                <a:spcPts val="0"/>
              </a:spcBef>
              <a:buNone/>
            </a:pPr>
            <a:r>
              <a:rPr lang="en-GB" sz="1200" dirty="0">
                <a:solidFill>
                  <a:srgbClr val="3C3C3B"/>
                </a:solidFill>
                <a:latin typeface="Roboto"/>
                <a:ea typeface="Roboto"/>
                <a:cs typeface="Roboto"/>
              </a:rPr>
              <a:t>At REC V3.0 Go-Live, the “Community View” access to data in Gas Enquiry Service (GES) was removed for Metering Equipment Managers (MEMs) to align with the Data Access Matrix. This was previously available via the Data Enquiry Service (DES) under the Uniform Network Code (UNC). </a:t>
            </a:r>
            <a:endParaRPr lang="en-GB" sz="1200" dirty="0">
              <a:solidFill>
                <a:srgbClr val="3C3C3B"/>
              </a:solidFill>
            </a:endParaRP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solidFill>
                  <a:srgbClr val="3C3C3B"/>
                </a:solidFill>
                <a:latin typeface="Roboto"/>
                <a:ea typeface="Roboto"/>
                <a:cs typeface="Roboto"/>
              </a:rPr>
              <a:t>This change reinstates this access to ensure that MEMs are able to access the following data items, to enable them to check site </a:t>
            </a:r>
            <a:r>
              <a:rPr lang="en-GB" sz="1200" dirty="0">
                <a:latin typeface="Roboto"/>
                <a:ea typeface="Roboto"/>
                <a:cs typeface="Roboto"/>
              </a:rPr>
              <a:t>details</a:t>
            </a:r>
            <a:r>
              <a:rPr lang="en-GB" sz="1200" dirty="0">
                <a:solidFill>
                  <a:srgbClr val="3C3C3B"/>
                </a:solidFill>
                <a:latin typeface="Roboto"/>
                <a:ea typeface="Roboto"/>
                <a:cs typeface="Roboto"/>
              </a:rPr>
              <a:t> prior to attending emergency metering works:</a:t>
            </a:r>
          </a:p>
          <a:p>
            <a:pPr marL="0" indent="0">
              <a:lnSpc>
                <a:spcPct val="100000"/>
              </a:lnSpc>
              <a:spcBef>
                <a:spcPts val="0"/>
              </a:spcBef>
              <a:buNone/>
            </a:pPr>
            <a:endParaRPr lang="en-GB" sz="1200" dirty="0">
              <a:solidFill>
                <a:srgbClr val="3C3C3B"/>
              </a:solidFill>
              <a:cs typeface="Roboto" panose="02000000000000000000" pitchFamily="2" charset="0"/>
            </a:endParaRPr>
          </a:p>
          <a:p>
            <a:pPr marL="171450" indent="-171450">
              <a:lnSpc>
                <a:spcPct val="100000"/>
              </a:lnSpc>
              <a:spcBef>
                <a:spcPts val="0"/>
              </a:spcBef>
              <a:buFont typeface="Arial"/>
              <a:buChar char="•"/>
            </a:pPr>
            <a:r>
              <a:rPr lang="en-GB" sz="1200" dirty="0">
                <a:solidFill>
                  <a:srgbClr val="3C3C3B"/>
                </a:solidFill>
                <a:latin typeface="Roboto"/>
                <a:ea typeface="Roboto"/>
                <a:cs typeface="Roboto"/>
              </a:rPr>
              <a:t>Meter Serial Number (MSN)</a:t>
            </a:r>
            <a:endParaRPr lang="en-GB" sz="1200" dirty="0">
              <a:solidFill>
                <a:srgbClr val="3C3C3B"/>
              </a:solidFill>
              <a:highlight>
                <a:srgbClr val="FFFF00"/>
              </a:highlight>
              <a:latin typeface="Roboto"/>
              <a:ea typeface="Roboto"/>
              <a:cs typeface="Roboto"/>
            </a:endParaRPr>
          </a:p>
          <a:p>
            <a:pPr marL="171450" indent="-171450">
              <a:lnSpc>
                <a:spcPct val="100000"/>
              </a:lnSpc>
              <a:spcBef>
                <a:spcPts val="0"/>
              </a:spcBef>
              <a:buFont typeface="Arial"/>
              <a:buChar char="•"/>
            </a:pPr>
            <a:r>
              <a:rPr lang="en-GB" sz="1200" dirty="0">
                <a:solidFill>
                  <a:srgbClr val="3C3C3B"/>
                </a:solidFill>
                <a:latin typeface="Roboto"/>
                <a:ea typeface="Roboto"/>
                <a:cs typeface="Roboto"/>
              </a:rPr>
              <a:t>Meter Point Reference Number (MPRN)</a:t>
            </a:r>
          </a:p>
          <a:p>
            <a:pPr marL="171450" indent="-171450">
              <a:lnSpc>
                <a:spcPct val="100000"/>
              </a:lnSpc>
              <a:spcBef>
                <a:spcPts val="0"/>
              </a:spcBef>
              <a:buFont typeface="Arial,Sans-Serif"/>
              <a:buChar char="•"/>
            </a:pPr>
            <a:r>
              <a:rPr lang="en-GB" sz="1200" dirty="0">
                <a:solidFill>
                  <a:srgbClr val="3C3C3B"/>
                </a:solidFill>
                <a:latin typeface="Roboto"/>
                <a:ea typeface="Roboto"/>
                <a:cs typeface="Roboto"/>
              </a:rPr>
              <a:t>LSP Indicator (Large Supply Point)</a:t>
            </a:r>
            <a:endParaRPr lang="en-US" sz="1200" dirty="0">
              <a:solidFill>
                <a:srgbClr val="3C3C3B"/>
              </a:solidFill>
              <a:latin typeface="Roboto"/>
              <a:ea typeface="Roboto"/>
              <a:cs typeface="Roboto"/>
            </a:endParaRPr>
          </a:p>
          <a:p>
            <a:pPr marL="171450" indent="-171450">
              <a:lnSpc>
                <a:spcPct val="100000"/>
              </a:lnSpc>
              <a:spcBef>
                <a:spcPts val="0"/>
              </a:spcBef>
              <a:buFont typeface="Arial,Sans-Serif"/>
              <a:buChar char="•"/>
            </a:pPr>
            <a:r>
              <a:rPr lang="en-GB" sz="1200" dirty="0">
                <a:solidFill>
                  <a:srgbClr val="3C3C3B"/>
                </a:solidFill>
                <a:latin typeface="Roboto"/>
                <a:ea typeface="Roboto"/>
                <a:cs typeface="Roboto"/>
              </a:rPr>
              <a:t>Address &amp; Post Code</a:t>
            </a:r>
            <a:endParaRPr lang="en-GB" dirty="0"/>
          </a:p>
          <a:p>
            <a:pPr marL="0" indent="0">
              <a:lnSpc>
                <a:spcPct val="100000"/>
              </a:lnSpc>
              <a:spcBef>
                <a:spcPts val="0"/>
              </a:spcBef>
              <a:buNone/>
            </a:pPr>
            <a:endParaRPr lang="en-GB" sz="1200" dirty="0">
              <a:solidFill>
                <a:srgbClr val="3C3C3B"/>
              </a:solidFill>
              <a:latin typeface="Roboto"/>
              <a:ea typeface="Roboto"/>
              <a:cs typeface="Roboto"/>
            </a:endParaRPr>
          </a:p>
          <a:p>
            <a:pPr marL="0" indent="0">
              <a:lnSpc>
                <a:spcPct val="100000"/>
              </a:lnSpc>
              <a:spcBef>
                <a:spcPts val="0"/>
              </a:spcBef>
              <a:buNone/>
            </a:pPr>
            <a:r>
              <a:rPr lang="en-GB" sz="1200" b="1" dirty="0">
                <a:latin typeface="Roboto"/>
                <a:ea typeface="Roboto"/>
                <a:cs typeface="Roboto"/>
              </a:rPr>
              <a:t>Parties impacted by this change:</a:t>
            </a:r>
          </a:p>
          <a:p>
            <a:pPr marL="0" indent="0">
              <a:lnSpc>
                <a:spcPct val="100000"/>
              </a:lnSpc>
              <a:spcBef>
                <a:spcPts val="0"/>
              </a:spcBef>
              <a:buNone/>
            </a:pPr>
            <a:endParaRPr lang="en-GB" sz="1200" b="1" dirty="0"/>
          </a:p>
          <a:p>
            <a:pPr marL="171450" indent="-171450">
              <a:lnSpc>
                <a:spcPct val="100000"/>
              </a:lnSpc>
              <a:spcBef>
                <a:spcPts val="0"/>
              </a:spcBef>
            </a:pPr>
            <a:r>
              <a:rPr lang="en-GB" sz="1200" dirty="0">
                <a:solidFill>
                  <a:srgbClr val="3C3C3B"/>
                </a:solidFill>
                <a:latin typeface="Roboto"/>
                <a:ea typeface="Roboto"/>
                <a:cs typeface="Roboto"/>
              </a:rPr>
              <a:t>Gas Metering Equipment Managers</a:t>
            </a:r>
          </a:p>
          <a:p>
            <a:pPr marL="171450" indent="-171450">
              <a:lnSpc>
                <a:spcPct val="100000"/>
              </a:lnSpc>
              <a:spcBef>
                <a:spcPts val="0"/>
              </a:spcBef>
            </a:pPr>
            <a:r>
              <a:rPr lang="en-GB" sz="1200" dirty="0">
                <a:solidFill>
                  <a:srgbClr val="3C3C3B"/>
                </a:solidFill>
                <a:latin typeface="Roboto"/>
                <a:ea typeface="Roboto"/>
                <a:cs typeface="Roboto"/>
              </a:rPr>
              <a:t>Gas Enquiry Service Provider</a:t>
            </a:r>
            <a:endParaRPr lang="en-GB" sz="1200" dirty="0">
              <a:solidFill>
                <a:srgbClr val="3C3C3B"/>
              </a:solidFill>
              <a:cs typeface="Roboto"/>
            </a:endParaRPr>
          </a:p>
          <a:p>
            <a:pPr marL="0" indent="0">
              <a:lnSpc>
                <a:spcPct val="100000"/>
              </a:lnSpc>
              <a:spcBef>
                <a:spcPts val="0"/>
              </a:spcBef>
              <a:buNone/>
            </a:pPr>
            <a:endParaRPr lang="en-GB" sz="1200" dirty="0"/>
          </a:p>
          <a:p>
            <a:pPr marL="0" indent="0">
              <a:lnSpc>
                <a:spcPct val="100000"/>
              </a:lnSpc>
              <a:spcBef>
                <a:spcPts val="0"/>
              </a:spcBef>
              <a:buNone/>
            </a:pPr>
            <a:r>
              <a:rPr lang="en-GB" sz="1200" b="1" dirty="0">
                <a:latin typeface="Roboto"/>
                <a:ea typeface="Roboto"/>
                <a:cs typeface="Roboto"/>
              </a:rPr>
              <a:t>REC Products impacted by this change:</a:t>
            </a:r>
          </a:p>
          <a:p>
            <a:pPr marL="0" indent="0">
              <a:lnSpc>
                <a:spcPct val="100000"/>
              </a:lnSpc>
              <a:spcBef>
                <a:spcPts val="0"/>
              </a:spcBef>
              <a:buNone/>
            </a:pPr>
            <a:endParaRPr lang="en-GB" sz="1200" dirty="0">
              <a:solidFill>
                <a:srgbClr val="3C3C3B"/>
              </a:solidFill>
            </a:endParaRPr>
          </a:p>
          <a:p>
            <a:pPr marL="171450" indent="-171450">
              <a:lnSpc>
                <a:spcPct val="100000"/>
              </a:lnSpc>
              <a:spcBef>
                <a:spcPts val="0"/>
              </a:spcBef>
            </a:pPr>
            <a:r>
              <a:rPr lang="en-GB" sz="1200" dirty="0">
                <a:solidFill>
                  <a:srgbClr val="3C3C3B"/>
                </a:solidFill>
                <a:latin typeface="Roboto"/>
                <a:ea typeface="Roboto"/>
                <a:cs typeface="Roboto"/>
              </a:rPr>
              <a:t>Gas Enquiry Service Data Access Matrix (DAM)</a:t>
            </a:r>
          </a:p>
          <a:p>
            <a:pPr marL="0" lvl="0" indent="0">
              <a:lnSpc>
                <a:spcPct val="100000"/>
              </a:lnSpc>
              <a:spcBef>
                <a:spcPts val="0"/>
              </a:spcBef>
              <a:buNone/>
            </a:pPr>
            <a:endParaRPr lang="en-GB" sz="1200" dirty="0">
              <a:solidFill>
                <a:srgbClr val="3C3C3B"/>
              </a:solidFill>
            </a:endParaRPr>
          </a:p>
          <a:p>
            <a:pPr marL="0" lvl="0" indent="0">
              <a:lnSpc>
                <a:spcPct val="100000"/>
              </a:lnSpc>
              <a:spcBef>
                <a:spcPts val="0"/>
              </a:spcBef>
              <a:buNone/>
            </a:pPr>
            <a:r>
              <a:rPr lang="en-GB" sz="1200" b="1" dirty="0">
                <a:latin typeface="Roboto"/>
                <a:ea typeface="Roboto"/>
                <a:cs typeface="Roboto"/>
              </a:rPr>
              <a:t>Implementation:</a:t>
            </a:r>
          </a:p>
          <a:p>
            <a:pPr marL="0" lvl="0" indent="0">
              <a:lnSpc>
                <a:spcPct val="100000"/>
              </a:lnSpc>
              <a:spcBef>
                <a:spcPts val="0"/>
              </a:spcBef>
              <a:buNone/>
            </a:pPr>
            <a:endParaRPr lang="en-GB" sz="1200" dirty="0">
              <a:solidFill>
                <a:srgbClr val="3C3C3B"/>
              </a:solidFill>
            </a:endParaRPr>
          </a:p>
          <a:p>
            <a:pPr marL="171450" indent="-171450">
              <a:lnSpc>
                <a:spcPct val="100000"/>
              </a:lnSpc>
              <a:spcBef>
                <a:spcPts val="0"/>
              </a:spcBef>
            </a:pPr>
            <a:r>
              <a:rPr lang="en-GB" sz="1200" dirty="0">
                <a:solidFill>
                  <a:srgbClr val="3C3C3B"/>
                </a:solidFill>
                <a:latin typeface="Roboto"/>
                <a:ea typeface="Roboto"/>
                <a:cs typeface="Roboto"/>
              </a:rPr>
              <a:t>The Code change has already been implemented on 24 February 2023.</a:t>
            </a:r>
            <a:endParaRPr lang="en-GB" sz="1200" dirty="0">
              <a:solidFill>
                <a:srgbClr val="3C3C3B"/>
              </a:solidFill>
              <a:cs typeface="Roboto"/>
            </a:endParaRPr>
          </a:p>
          <a:p>
            <a:pPr marL="171450" indent="-171450">
              <a:lnSpc>
                <a:spcPct val="100000"/>
              </a:lnSpc>
              <a:spcBef>
                <a:spcPts val="0"/>
              </a:spcBef>
            </a:pPr>
            <a:r>
              <a:rPr lang="en-GB" sz="1200" dirty="0">
                <a:solidFill>
                  <a:srgbClr val="3C3C3B"/>
                </a:solidFill>
                <a:latin typeface="Roboto"/>
                <a:ea typeface="Roboto"/>
                <a:cs typeface="Roboto"/>
              </a:rPr>
              <a:t>The technical elements will be implemented on 02 Jun 2023. </a:t>
            </a:r>
            <a:endParaRPr lang="en-GB" sz="1200" dirty="0">
              <a:solidFill>
                <a:srgbClr val="3C3C3B"/>
              </a:solidFill>
              <a:cs typeface="Roboto"/>
            </a:endParaRPr>
          </a:p>
          <a:p>
            <a:pPr marL="0" indent="0">
              <a:buNone/>
            </a:pPr>
            <a:endParaRPr lang="en-GB" sz="1200" dirty="0"/>
          </a:p>
        </p:txBody>
      </p:sp>
      <p:sp>
        <p:nvSpPr>
          <p:cNvPr id="10" name="Text Placeholder 7">
            <a:extLst>
              <a:ext uri="{FF2B5EF4-FFF2-40B4-BE49-F238E27FC236}">
                <a16:creationId xmlns:a16="http://schemas.microsoft.com/office/drawing/2014/main" id="{5AB12A33-C479-E7BD-B79B-8F9DC9E5A1C4}"/>
              </a:ext>
            </a:extLst>
          </p:cNvPr>
          <p:cNvSpPr txBox="1">
            <a:spLocks/>
          </p:cNvSpPr>
          <p:nvPr/>
        </p:nvSpPr>
        <p:spPr>
          <a:xfrm>
            <a:off x="6567861" y="3106091"/>
            <a:ext cx="3071533" cy="13232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
                <a:srgbClr val="70ADA3"/>
              </a:buClr>
              <a:buSzTx/>
              <a:buFont typeface="Arial"/>
              <a:buChar char="•"/>
              <a:tabLst/>
              <a:defRPr/>
            </a:pPr>
            <a:r>
              <a:rPr kumimoji="0" lang="en-GB" sz="1200" b="0" i="0" u="none" strike="noStrike" kern="1200" cap="none" spc="0" normalizeH="0" baseline="0" noProof="0">
                <a:ln>
                  <a:noFill/>
                </a:ln>
                <a:solidFill>
                  <a:srgbClr val="3C3C3B"/>
                </a:solidFill>
                <a:effectLst/>
                <a:uLnTx/>
                <a:uFillTx/>
                <a:latin typeface="Roboto"/>
                <a:ea typeface="Roboto"/>
                <a:cs typeface="Roboto"/>
              </a:rPr>
              <a:t>RMP Status</a:t>
            </a:r>
            <a:endParaRPr kumimoji="0" lang="en-US"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171450" marR="0" lvl="0" indent="-171450" algn="l" defTabSz="914400" rtl="0" eaLnBrk="1" fontAlgn="auto" latinLnBrk="0" hangingPunct="1">
              <a:lnSpc>
                <a:spcPct val="100000"/>
              </a:lnSpc>
              <a:spcBef>
                <a:spcPts val="0"/>
              </a:spcBef>
              <a:spcAft>
                <a:spcPts val="0"/>
              </a:spcAft>
              <a:buClr>
                <a:srgbClr val="70ADA3"/>
              </a:buClr>
              <a:buSzTx/>
              <a:buFont typeface="Arial"/>
              <a:buChar char="•"/>
              <a:tabLst/>
              <a:defRPr/>
            </a:pPr>
            <a:r>
              <a:rPr kumimoji="0" lang="en-GB" sz="1200" b="0" i="0" u="none" strike="noStrike" kern="1200" cap="none" spc="0" normalizeH="0" baseline="0" noProof="0">
                <a:ln>
                  <a:noFill/>
                </a:ln>
                <a:solidFill>
                  <a:srgbClr val="3C3C3B"/>
                </a:solidFill>
                <a:effectLst/>
                <a:uLnTx/>
                <a:uFillTx/>
                <a:latin typeface="Roboto"/>
                <a:ea typeface="Roboto"/>
                <a:cs typeface="Roboto"/>
              </a:rPr>
              <a:t>Network Short Code</a:t>
            </a:r>
          </a:p>
          <a:p>
            <a:pPr marL="171450" marR="0" lvl="0" indent="-171450" algn="l" defTabSz="914400" rtl="0" eaLnBrk="1" fontAlgn="auto" latinLnBrk="0" hangingPunct="1">
              <a:lnSpc>
                <a:spcPct val="100000"/>
              </a:lnSpc>
              <a:spcBef>
                <a:spcPts val="0"/>
              </a:spcBef>
              <a:spcAft>
                <a:spcPts val="0"/>
              </a:spcAft>
              <a:buClr>
                <a:srgbClr val="70ADA3"/>
              </a:buClr>
              <a:buSzTx/>
              <a:buFont typeface="Arial"/>
              <a:buChar char="•"/>
              <a:tabLst/>
              <a:defRPr/>
            </a:pPr>
            <a:r>
              <a:rPr kumimoji="0" lang="en-GB" sz="1200" b="0" i="0" u="none" strike="noStrike" kern="1200" cap="none" spc="0" normalizeH="0" baseline="0" noProof="0">
                <a:ln>
                  <a:noFill/>
                </a:ln>
                <a:solidFill>
                  <a:srgbClr val="3C3C3B"/>
                </a:solidFill>
                <a:effectLst/>
                <a:uLnTx/>
                <a:uFillTx/>
                <a:latin typeface="Roboto"/>
                <a:ea typeface="Roboto"/>
                <a:cs typeface="Roboto"/>
              </a:rPr>
              <a:t>Supply Meter Point Status</a:t>
            </a:r>
          </a:p>
        </p:txBody>
      </p:sp>
    </p:spTree>
    <p:extLst>
      <p:ext uri="{BB962C8B-B14F-4D97-AF65-F5344CB8AC3E}">
        <p14:creationId xmlns:p14="http://schemas.microsoft.com/office/powerpoint/2010/main" val="2344859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normAutofit/>
          </a:bodyPr>
          <a:lstStyle/>
          <a:p>
            <a:r>
              <a:rPr lang="en-GB">
                <a:solidFill>
                  <a:srgbClr val="FFFFFF"/>
                </a:solidFill>
                <a:latin typeface="Roboto"/>
                <a:ea typeface="Roboto"/>
                <a:cs typeface="Roboto"/>
              </a:rPr>
              <a:t>JUNE 2023 Release</a:t>
            </a:r>
            <a:endParaRPr lang="en-GB">
              <a:cs typeface="Roboto"/>
            </a:endParaRP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STEVE BRENNAN</a:t>
            </a:r>
            <a:endParaRPr lang="en-US"/>
          </a:p>
        </p:txBody>
      </p:sp>
    </p:spTree>
    <p:extLst>
      <p:ext uri="{BB962C8B-B14F-4D97-AF65-F5344CB8AC3E}">
        <p14:creationId xmlns:p14="http://schemas.microsoft.com/office/powerpoint/2010/main" val="354632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normAutofit fontScale="90000"/>
          </a:bodyPr>
          <a:lstStyle/>
          <a:p>
            <a:r>
              <a:rPr lang="en-GB">
                <a:cs typeface="Roboto" panose="02000000000000000000" pitchFamily="2" charset="0"/>
              </a:rPr>
              <a:t>Changes Planned for June 2023 Delivery</a:t>
            </a:r>
            <a:endParaRPr lang="en-US">
              <a:cs typeface="Roboto" panose="02000000000000000000" pitchFamily="2" charset="0"/>
            </a:endParaRP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3277538459"/>
              </p:ext>
            </p:extLst>
          </p:nvPr>
        </p:nvGraphicFramePr>
        <p:xfrm>
          <a:off x="829235" y="1456859"/>
          <a:ext cx="10557633" cy="4541925"/>
        </p:xfrm>
        <a:graphic>
          <a:graphicData uri="http://schemas.openxmlformats.org/drawingml/2006/table">
            <a:tbl>
              <a:tblPr firstRow="1" bandRow="1">
                <a:tableStyleId>{F5AB1C69-6EDB-4FF4-983F-18BD219EF322}</a:tableStyleId>
              </a:tblPr>
              <a:tblGrid>
                <a:gridCol w="8720118">
                  <a:extLst>
                    <a:ext uri="{9D8B030D-6E8A-4147-A177-3AD203B41FA5}">
                      <a16:colId xmlns:a16="http://schemas.microsoft.com/office/drawing/2014/main" val="2119900406"/>
                    </a:ext>
                  </a:extLst>
                </a:gridCol>
                <a:gridCol w="1837515">
                  <a:extLst>
                    <a:ext uri="{9D8B030D-6E8A-4147-A177-3AD203B41FA5}">
                      <a16:colId xmlns:a16="http://schemas.microsoft.com/office/drawing/2014/main" val="3092670779"/>
                    </a:ext>
                  </a:extLst>
                </a:gridCol>
              </a:tblGrid>
              <a:tr h="233321">
                <a:tc>
                  <a:txBody>
                    <a:bodyPr/>
                    <a:lstStyle/>
                    <a:p>
                      <a:pPr algn="ctr"/>
                      <a:r>
                        <a:rPr lang="en-GB" sz="1400" cap="all" spc="300" baseline="0" dirty="0">
                          <a:latin typeface="Roboto"/>
                          <a:ea typeface="Roboto"/>
                        </a:rPr>
                        <a:t>CHANGE</a:t>
                      </a:r>
                    </a:p>
                  </a:txBody>
                  <a:tcPr anchor="ctr"/>
                </a:tc>
                <a:tc>
                  <a:txBody>
                    <a:bodyPr/>
                    <a:lstStyle/>
                    <a:p>
                      <a:pPr lvl="0" algn="ctr">
                        <a:buNone/>
                      </a:pPr>
                      <a:r>
                        <a:rPr lang="en-GB" sz="1400" cap="all" spc="300" baseline="0">
                          <a:latin typeface="Roboto"/>
                          <a:ea typeface="Roboto"/>
                        </a:rPr>
                        <a:t>STATUS</a:t>
                      </a:r>
                    </a:p>
                  </a:txBody>
                  <a:tcPr anchor="ctr"/>
                </a:tc>
                <a:extLst>
                  <a:ext uri="{0D108BD9-81ED-4DB2-BD59-A6C34878D82A}">
                    <a16:rowId xmlns:a16="http://schemas.microsoft.com/office/drawing/2014/main" val="677238016"/>
                  </a:ext>
                </a:extLst>
              </a:tr>
              <a:tr h="233321">
                <a:tc>
                  <a:txBody>
                    <a:bodyPr/>
                    <a:lstStyle/>
                    <a:p>
                      <a:pPr marL="0" lvl="0" indent="0" algn="l">
                        <a:lnSpc>
                          <a:spcPct val="100000"/>
                        </a:lnSpc>
                        <a:buNone/>
                      </a:pPr>
                      <a:r>
                        <a:rPr lang="en-GB" sz="1400" b="0" i="0" u="none" strike="noStrike" baseline="0" noProof="0" dirty="0">
                          <a:solidFill>
                            <a:srgbClr val="3C3C3B"/>
                          </a:solidFill>
                          <a:latin typeface="Roboto"/>
                        </a:rPr>
                        <a:t>     </a:t>
                      </a:r>
                      <a:r>
                        <a:rPr lang="en-GB" sz="1400" dirty="0">
                          <a:solidFill>
                            <a:srgbClr val="3C3C3B"/>
                          </a:solidFill>
                          <a:latin typeface="Roboto"/>
                          <a:ea typeface="Roboto"/>
                        </a:rPr>
                        <a:t>R0010 | New Meter types for Auxiliary Proportional Controllers</a:t>
                      </a:r>
                      <a:endParaRPr lang="en-US" sz="1400" dirty="0"/>
                    </a:p>
                  </a:txBody>
                  <a:tcPr anchor="ctr"/>
                </a:tc>
                <a:tc>
                  <a:txBody>
                    <a:bodyPr/>
                    <a:lstStyle/>
                    <a:p>
                      <a:pPr lvl="0" algn="ctr">
                        <a:lnSpc>
                          <a:spcPct val="100000"/>
                        </a:lnSpc>
                        <a:spcBef>
                          <a:spcPts val="0"/>
                        </a:spcBef>
                        <a:spcAft>
                          <a:spcPts val="0"/>
                        </a:spcAft>
                        <a:buNone/>
                      </a:pPr>
                      <a:r>
                        <a:rPr lang="en-GB" sz="1400" b="0" i="0" u="none" strike="noStrike" baseline="0" noProof="0">
                          <a:solidFill>
                            <a:srgbClr val="3C3C3B"/>
                          </a:solidFill>
                          <a:latin typeface="Roboto"/>
                        </a:rPr>
                        <a:t>Agreed</a:t>
                      </a:r>
                    </a:p>
                  </a:txBody>
                  <a:tcPr anchor="ctr"/>
                </a:tc>
                <a:extLst>
                  <a:ext uri="{0D108BD9-81ED-4DB2-BD59-A6C34878D82A}">
                    <a16:rowId xmlns:a16="http://schemas.microsoft.com/office/drawing/2014/main" val="762991431"/>
                  </a:ext>
                </a:extLst>
              </a:tr>
              <a:tr h="559970">
                <a:tc>
                  <a:txBody>
                    <a:bodyPr/>
                    <a:lstStyle/>
                    <a:p>
                      <a:pPr marL="0" lvl="0" indent="0" algn="l">
                        <a:lnSpc>
                          <a:spcPct val="100000"/>
                        </a:lnSpc>
                        <a:buNone/>
                      </a:pPr>
                      <a:r>
                        <a:rPr lang="en-GB" sz="1400" b="0" i="0" u="none" strike="noStrike" baseline="0" noProof="0" dirty="0">
                          <a:solidFill>
                            <a:srgbClr val="3C3C3B"/>
                          </a:solidFill>
                          <a:latin typeface="Roboto"/>
                        </a:rPr>
                        <a:t>      R0011 | Reporting of Additional EMR Backing Data to Suppliers</a:t>
                      </a:r>
                    </a:p>
                    <a:p>
                      <a:pPr marL="0" lvl="0" indent="0" algn="l">
                        <a:lnSpc>
                          <a:spcPct val="100000"/>
                        </a:lnSpc>
                        <a:buNone/>
                      </a:pPr>
                      <a:r>
                        <a:rPr lang="en-GB" sz="1400" b="0" i="0" u="none" strike="noStrike" baseline="0" noProof="0" dirty="0">
                          <a:solidFill>
                            <a:srgbClr val="3C3C3B"/>
                          </a:solidFill>
                          <a:latin typeface="Roboto"/>
                        </a:rPr>
                        <a:t>      R0090 | Alignment of Data Specification with Pre-REC Rules and Consequential Impacts on R0011 Legal Text</a:t>
                      </a:r>
                      <a:endParaRPr lang="en-GB" sz="1400" b="0" i="0" u="none" strike="noStrike" baseline="0" noProof="0" dirty="0">
                        <a:solidFill>
                          <a:srgbClr val="3C3C3B"/>
                        </a:solidFill>
                        <a:highlight>
                          <a:srgbClr val="FFFF00"/>
                        </a:highlight>
                        <a:latin typeface="Roboto"/>
                      </a:endParaRPr>
                    </a:p>
                  </a:txBody>
                  <a:tcPr anchor="ctr"/>
                </a:tc>
                <a:tc>
                  <a:txBody>
                    <a:bodyPr/>
                    <a:lstStyle/>
                    <a:p>
                      <a:pPr lvl="0" algn="ctr">
                        <a:lnSpc>
                          <a:spcPct val="100000"/>
                        </a:lnSpc>
                        <a:spcBef>
                          <a:spcPts val="0"/>
                        </a:spcBef>
                        <a:spcAft>
                          <a:spcPts val="0"/>
                        </a:spcAft>
                        <a:buNone/>
                      </a:pPr>
                      <a:r>
                        <a:rPr lang="en-GB" sz="1400" b="0" i="0" u="none" strike="noStrike" baseline="0" noProof="0">
                          <a:solidFill>
                            <a:srgbClr val="3C3C3B"/>
                          </a:solidFill>
                          <a:latin typeface="Roboto"/>
                        </a:rPr>
                        <a:t>Agreed</a:t>
                      </a:r>
                      <a:endParaRPr lang="en-GB" sz="1400" b="0" i="0" u="none" strike="noStrike" baseline="0" noProof="0">
                        <a:solidFill>
                          <a:srgbClr val="3C3C3B"/>
                        </a:solidFill>
                        <a:highlight>
                          <a:srgbClr val="FFFF00"/>
                        </a:highlight>
                        <a:latin typeface="Roboto"/>
                      </a:endParaRPr>
                    </a:p>
                  </a:txBody>
                  <a:tcPr anchor="ctr"/>
                </a:tc>
                <a:extLst>
                  <a:ext uri="{0D108BD9-81ED-4DB2-BD59-A6C34878D82A}">
                    <a16:rowId xmlns:a16="http://schemas.microsoft.com/office/drawing/2014/main" val="1960273548"/>
                  </a:ext>
                </a:extLst>
              </a:tr>
              <a:tr h="233321">
                <a:tc>
                  <a:txBody>
                    <a:bodyPr/>
                    <a:lstStyle/>
                    <a:p>
                      <a:pPr marL="0" lvl="0" indent="0" algn="l">
                        <a:lnSpc>
                          <a:spcPct val="100000"/>
                        </a:lnSpc>
                        <a:buNone/>
                      </a:pPr>
                      <a:r>
                        <a:rPr lang="en-GB" sz="1400" b="0" i="0" u="none" strike="noStrike" noProof="0" dirty="0">
                          <a:solidFill>
                            <a:srgbClr val="3C3C3B"/>
                          </a:solidFill>
                          <a:latin typeface="Roboto"/>
                        </a:rPr>
                        <a:t>      R0015 | Remote Communication Obligations for Electricity Advanced Meters</a:t>
                      </a:r>
                      <a:endParaRPr lang="en-US" sz="1400" b="0" i="0" u="none" strike="noStrike" noProof="0" dirty="0">
                        <a:solidFill>
                          <a:srgbClr val="3C3C3B"/>
                        </a:solidFill>
                        <a:latin typeface="Roboto"/>
                      </a:endParaRPr>
                    </a:p>
                  </a:txBody>
                  <a:tcPr anchor="ctr"/>
                </a:tc>
                <a:tc>
                  <a:txBody>
                    <a:bodyPr/>
                    <a:lstStyle/>
                    <a:p>
                      <a:pPr lvl="0" algn="ctr">
                        <a:lnSpc>
                          <a:spcPct val="100000"/>
                        </a:lnSpc>
                        <a:spcBef>
                          <a:spcPts val="0"/>
                        </a:spcBef>
                        <a:spcAft>
                          <a:spcPts val="0"/>
                        </a:spcAft>
                        <a:buNone/>
                      </a:pPr>
                      <a:r>
                        <a:rPr lang="en-GB" sz="1400" b="0" i="0" u="none" strike="noStrike" noProof="0">
                          <a:solidFill>
                            <a:srgbClr val="3C3C3B"/>
                          </a:solidFill>
                          <a:latin typeface="Roboto"/>
                        </a:rPr>
                        <a:t>Agreed</a:t>
                      </a:r>
                    </a:p>
                  </a:txBody>
                  <a:tcPr anchor="ctr"/>
                </a:tc>
                <a:extLst>
                  <a:ext uri="{0D108BD9-81ED-4DB2-BD59-A6C34878D82A}">
                    <a16:rowId xmlns:a16="http://schemas.microsoft.com/office/drawing/2014/main" val="2704849514"/>
                  </a:ext>
                </a:extLst>
              </a:tr>
              <a:tr h="559970">
                <a:tc>
                  <a:txBody>
                    <a:bodyPr/>
                    <a:lstStyle/>
                    <a:p>
                      <a:pPr marL="0" lvl="0" indent="0" algn="l">
                        <a:lnSpc>
                          <a:spcPct val="100000"/>
                        </a:lnSpc>
                        <a:buNone/>
                      </a:pPr>
                      <a:r>
                        <a:rPr lang="en-GB" sz="1400" b="0" i="0" u="none" strike="noStrike" baseline="0" noProof="0" dirty="0">
                          <a:solidFill>
                            <a:srgbClr val="3C3C3B"/>
                          </a:solidFill>
                          <a:latin typeface="Roboto"/>
                        </a:rPr>
                        <a:t>      R0021 | Allowing REC Accredited MEMs to de-energise and re-energise supply points independent of the Supplier</a:t>
                      </a:r>
                      <a:endParaRPr lang="en-US" dirty="0"/>
                    </a:p>
                    <a:p>
                      <a:pPr marL="0" lvl="0" indent="0" algn="l">
                        <a:lnSpc>
                          <a:spcPct val="100000"/>
                        </a:lnSpc>
                        <a:buNone/>
                      </a:pPr>
                      <a:r>
                        <a:rPr lang="en-GB" sz="1400" b="0" i="0" u="none" strike="noStrike" baseline="0" noProof="0" dirty="0">
                          <a:solidFill>
                            <a:srgbClr val="3C3C3B"/>
                          </a:solidFill>
                          <a:latin typeface="Roboto"/>
                        </a:rPr>
                        <a:t>❓ R0101 | Revision of the Implementation Date and approved solution for R0021</a:t>
                      </a:r>
                      <a:endParaRPr lang="en-GB" sz="1400" b="0" i="0" u="none" strike="noStrike" baseline="0" noProof="0" dirty="0">
                        <a:solidFill>
                          <a:srgbClr val="3C3C3B"/>
                        </a:solidFill>
                        <a:highlight>
                          <a:srgbClr val="FFFF00"/>
                        </a:highlight>
                        <a:latin typeface="Roboto"/>
                      </a:endParaRPr>
                    </a:p>
                  </a:txBody>
                  <a:tcPr anchor="ctr"/>
                </a:tc>
                <a:tc>
                  <a:txBody>
                    <a:bodyPr/>
                    <a:lstStyle/>
                    <a:p>
                      <a:pPr lvl="0" algn="ctr">
                        <a:buNone/>
                      </a:pPr>
                      <a:r>
                        <a:rPr lang="en-GB" sz="1400" b="0" i="0" u="none" strike="noStrike" noProof="0">
                          <a:solidFill>
                            <a:srgbClr val="3C3C3B"/>
                          </a:solidFill>
                          <a:latin typeface="Roboto"/>
                        </a:rPr>
                        <a:t>R0021 Agreed</a:t>
                      </a:r>
                    </a:p>
                    <a:p>
                      <a:pPr lvl="0" algn="ctr">
                        <a:buNone/>
                      </a:pPr>
                      <a:r>
                        <a:rPr lang="en-GB" sz="1400" b="0" i="0" u="none" strike="noStrike" noProof="0">
                          <a:solidFill>
                            <a:srgbClr val="3C3C3B"/>
                          </a:solidFill>
                          <a:latin typeface="Roboto"/>
                        </a:rPr>
                        <a:t>R0101 Approval due 26th May</a:t>
                      </a:r>
                      <a:endParaRPr lang="en-GB" sz="1600" b="0" i="0" u="none" strike="noStrike" noProof="0">
                        <a:solidFill>
                          <a:srgbClr val="3C3C3B"/>
                        </a:solidFill>
                        <a:latin typeface="Roboto"/>
                      </a:endParaRPr>
                    </a:p>
                  </a:txBody>
                  <a:tcPr anchor="ctr"/>
                </a:tc>
                <a:extLst>
                  <a:ext uri="{0D108BD9-81ED-4DB2-BD59-A6C34878D82A}">
                    <a16:rowId xmlns:a16="http://schemas.microsoft.com/office/drawing/2014/main" val="3950810188"/>
                  </a:ext>
                </a:extLst>
              </a:tr>
              <a:tr h="233321">
                <a:tc>
                  <a:txBody>
                    <a:bodyPr/>
                    <a:lstStyle/>
                    <a:p>
                      <a:pPr marL="0" lvl="0" indent="0" algn="l">
                        <a:lnSpc>
                          <a:spcPct val="100000"/>
                        </a:lnSpc>
                        <a:buNone/>
                      </a:pPr>
                      <a:r>
                        <a:rPr lang="en-GB" sz="1400" b="0" i="0" u="none" strike="noStrike" noProof="0" dirty="0">
                          <a:solidFill>
                            <a:srgbClr val="3C3C3B"/>
                          </a:solidFill>
                          <a:latin typeface="Roboto"/>
                        </a:rPr>
                        <a:t>      R0030 | Erroneous Transfer Cancellations</a:t>
                      </a:r>
                      <a:endParaRPr lang="en-US" sz="1400" b="0" i="0" u="none" strike="noStrike" noProof="0" dirty="0">
                        <a:solidFill>
                          <a:srgbClr val="3C3C3B"/>
                        </a:solidFill>
                        <a:latin typeface="Roboto"/>
                      </a:endParaRPr>
                    </a:p>
                  </a:txBody>
                  <a:tcPr anchor="ctr"/>
                </a:tc>
                <a:tc>
                  <a:txBody>
                    <a:bodyPr/>
                    <a:lstStyle/>
                    <a:p>
                      <a:pPr lvl="0" algn="ctr">
                        <a:lnSpc>
                          <a:spcPct val="100000"/>
                        </a:lnSpc>
                        <a:spcBef>
                          <a:spcPts val="0"/>
                        </a:spcBef>
                        <a:spcAft>
                          <a:spcPts val="0"/>
                        </a:spcAft>
                        <a:buNone/>
                      </a:pPr>
                      <a:r>
                        <a:rPr lang="en-GB" sz="1400" b="0" i="0" u="none" strike="noStrike" noProof="0">
                          <a:solidFill>
                            <a:srgbClr val="3C3C3B"/>
                          </a:solidFill>
                          <a:latin typeface="Roboto"/>
                        </a:rPr>
                        <a:t>Agreed</a:t>
                      </a:r>
                      <a:endParaRPr lang="en-GB" sz="1400" b="0" i="0" u="none" strike="noStrike" noProof="0">
                        <a:solidFill>
                          <a:srgbClr val="3C3C3B"/>
                        </a:solidFill>
                        <a:highlight>
                          <a:srgbClr val="FFFF00"/>
                        </a:highlight>
                        <a:latin typeface="Roboto"/>
                      </a:endParaRPr>
                    </a:p>
                  </a:txBody>
                  <a:tcPr anchor="ctr"/>
                </a:tc>
                <a:extLst>
                  <a:ext uri="{0D108BD9-81ED-4DB2-BD59-A6C34878D82A}">
                    <a16:rowId xmlns:a16="http://schemas.microsoft.com/office/drawing/2014/main" val="2748038412"/>
                  </a:ext>
                </a:extLst>
              </a:tr>
              <a:tr h="559970">
                <a:tc>
                  <a:txBody>
                    <a:bodyPr/>
                    <a:lstStyle/>
                    <a:p>
                      <a:pPr marL="0" lvl="0" indent="0" algn="l">
                        <a:lnSpc>
                          <a:spcPct val="100000"/>
                        </a:lnSpc>
                        <a:buNone/>
                      </a:pPr>
                      <a:r>
                        <a:rPr lang="en-GB" sz="1400" b="0" i="0" u="none" strike="noStrike" baseline="0" noProof="0" dirty="0">
                          <a:solidFill>
                            <a:srgbClr val="3C3C3B"/>
                          </a:solidFill>
                          <a:latin typeface="Roboto"/>
                        </a:rPr>
                        <a:t>       R0032 | New Registration data items and processes to support the transition to Market-wide Half-Hourly Settlement (MHHS)</a:t>
                      </a:r>
                      <a:endParaRPr lang="en-US" sz="1400" b="0" i="0" u="none" strike="noStrike" baseline="0" noProof="0" dirty="0">
                        <a:solidFill>
                          <a:srgbClr val="3C3C3B"/>
                        </a:solidFill>
                        <a:latin typeface="Roboto"/>
                      </a:endParaRPr>
                    </a:p>
                    <a:p>
                      <a:pPr marL="0" lvl="0" indent="0" algn="l">
                        <a:lnSpc>
                          <a:spcPct val="100000"/>
                        </a:lnSpc>
                        <a:buNone/>
                      </a:pPr>
                      <a:r>
                        <a:rPr lang="en-GB" sz="1400" b="0" i="0" u="none" strike="noStrike" baseline="0" noProof="0" dirty="0">
                          <a:solidFill>
                            <a:srgbClr val="3C3C3B"/>
                          </a:solidFill>
                          <a:latin typeface="Roboto"/>
                        </a:rPr>
                        <a:t>        R0102 | Revision of the Approved Solution for R0032</a:t>
                      </a:r>
                      <a:endParaRPr lang="en-GB" dirty="0"/>
                    </a:p>
                  </a:txBody>
                  <a:tcPr anchor="ctr"/>
                </a:tc>
                <a:tc>
                  <a:txBody>
                    <a:bodyPr/>
                    <a:lstStyle/>
                    <a:p>
                      <a:pPr lvl="0" algn="ctr">
                        <a:buNone/>
                      </a:pPr>
                      <a:r>
                        <a:rPr lang="en-GB" sz="1400" b="0" i="0" u="none" strike="noStrike" noProof="0">
                          <a:solidFill>
                            <a:srgbClr val="3C3C3B"/>
                          </a:solidFill>
                          <a:latin typeface="Roboto"/>
                        </a:rPr>
                        <a:t>Agreed</a:t>
                      </a:r>
                      <a:endParaRPr lang="en-GB" sz="1400" b="0" i="0" u="none" strike="noStrike" noProof="0">
                        <a:solidFill>
                          <a:srgbClr val="3C3C3B"/>
                        </a:solidFill>
                        <a:highlight>
                          <a:srgbClr val="FFFF00"/>
                        </a:highlight>
                        <a:latin typeface="Roboto"/>
                      </a:endParaRPr>
                    </a:p>
                  </a:txBody>
                  <a:tcPr anchor="ctr"/>
                </a:tc>
                <a:extLst>
                  <a:ext uri="{0D108BD9-81ED-4DB2-BD59-A6C34878D82A}">
                    <a16:rowId xmlns:a16="http://schemas.microsoft.com/office/drawing/2014/main" val="2482264731"/>
                  </a:ext>
                </a:extLst>
              </a:tr>
              <a:tr h="396645">
                <a:tc>
                  <a:txBody>
                    <a:bodyPr/>
                    <a:lstStyle/>
                    <a:p>
                      <a:pPr marL="0" lvl="0" indent="0" algn="l">
                        <a:lnSpc>
                          <a:spcPct val="100000"/>
                        </a:lnSpc>
                        <a:buNone/>
                      </a:pPr>
                      <a:r>
                        <a:rPr lang="en-GB" sz="1400" b="0" i="0" u="none" strike="noStrike" noProof="0" dirty="0">
                          <a:solidFill>
                            <a:srgbClr val="3C3C3B"/>
                          </a:solidFill>
                          <a:latin typeface="Roboto"/>
                        </a:rPr>
                        <a:t>        R0066 | Inclusion of SMRS Data Items in EES (BSC CP1568 Consequential Change)</a:t>
                      </a:r>
                      <a:endParaRPr lang="en-US" sz="1400" b="0" i="0" u="none" strike="noStrike" noProof="0" dirty="0">
                        <a:solidFill>
                          <a:srgbClr val="3C3C3B"/>
                        </a:solidFill>
                        <a:latin typeface="Roboto"/>
                      </a:endParaRPr>
                    </a:p>
                  </a:txBody>
                  <a:tcPr anchor="ctr"/>
                </a:tc>
                <a:tc>
                  <a:txBody>
                    <a:bodyPr/>
                    <a:lstStyle/>
                    <a:p>
                      <a:pPr lvl="0" algn="ctr">
                        <a:lnSpc>
                          <a:spcPct val="100000"/>
                        </a:lnSpc>
                        <a:spcBef>
                          <a:spcPts val="0"/>
                        </a:spcBef>
                        <a:spcAft>
                          <a:spcPts val="0"/>
                        </a:spcAft>
                        <a:buNone/>
                      </a:pPr>
                      <a:r>
                        <a:rPr lang="en-GB" sz="1400" b="0" i="0" u="none" strike="noStrike" noProof="0">
                          <a:solidFill>
                            <a:srgbClr val="3C3C3B"/>
                          </a:solidFill>
                          <a:latin typeface="Roboto"/>
                        </a:rPr>
                        <a:t>Agreed</a:t>
                      </a:r>
                    </a:p>
                  </a:txBody>
                  <a:tcPr anchor="ctr"/>
                </a:tc>
                <a:extLst>
                  <a:ext uri="{0D108BD9-81ED-4DB2-BD59-A6C34878D82A}">
                    <a16:rowId xmlns:a16="http://schemas.microsoft.com/office/drawing/2014/main" val="3659922953"/>
                  </a:ext>
                </a:extLst>
              </a:tr>
              <a:tr h="233321">
                <a:tc>
                  <a:txBody>
                    <a:bodyPr/>
                    <a:lstStyle/>
                    <a:p>
                      <a:pPr marL="0" lvl="0" indent="0" algn="l">
                        <a:lnSpc>
                          <a:spcPct val="100000"/>
                        </a:lnSpc>
                        <a:buNone/>
                      </a:pPr>
                      <a:r>
                        <a:rPr lang="en-GB" sz="1400" b="0" i="0" u="none" strike="noStrike" noProof="0">
                          <a:solidFill>
                            <a:srgbClr val="3C3C3B"/>
                          </a:solidFill>
                          <a:latin typeface="Roboto"/>
                        </a:rPr>
                        <a:t>❓ R0114 | June 2023 Housekeeping Changes</a:t>
                      </a:r>
                      <a:endParaRPr lang="en-US"/>
                    </a:p>
                  </a:txBody>
                  <a:tcPr anchor="ctr"/>
                </a:tc>
                <a:tc>
                  <a:txBody>
                    <a:bodyPr/>
                    <a:lstStyle/>
                    <a:p>
                      <a:pPr lvl="0" algn="ctr">
                        <a:buNone/>
                      </a:pPr>
                      <a:r>
                        <a:rPr lang="en-GB" sz="1400" dirty="0">
                          <a:solidFill>
                            <a:schemeClr val="tx1"/>
                          </a:solidFill>
                          <a:latin typeface="Roboto"/>
                          <a:ea typeface="Roboto"/>
                        </a:rPr>
                        <a:t>Fast Track Housekeeping Process</a:t>
                      </a:r>
                    </a:p>
                  </a:txBody>
                  <a:tcPr anchor="ctr"/>
                </a:tc>
                <a:extLst>
                  <a:ext uri="{0D108BD9-81ED-4DB2-BD59-A6C34878D82A}">
                    <a16:rowId xmlns:a16="http://schemas.microsoft.com/office/drawing/2014/main" val="1326220138"/>
                  </a:ext>
                </a:extLst>
              </a:tr>
            </a:tbl>
          </a:graphicData>
        </a:graphic>
      </p:graphicFrame>
      <p:sp>
        <p:nvSpPr>
          <p:cNvPr id="5" name="Rectangle: Rounded Corners 4">
            <a:extLst>
              <a:ext uri="{FF2B5EF4-FFF2-40B4-BE49-F238E27FC236}">
                <a16:creationId xmlns:a16="http://schemas.microsoft.com/office/drawing/2014/main" id="{E61EA32C-3FB0-CB67-F1E5-610A6CCB4DAE}"/>
              </a:ext>
            </a:extLst>
          </p:cNvPr>
          <p:cNvSpPr/>
          <p:nvPr/>
        </p:nvSpPr>
        <p:spPr>
          <a:xfrm>
            <a:off x="149057" y="6129209"/>
            <a:ext cx="10663139" cy="53655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A separate webinar has been scheduled for R0021 / R0101 on 09 May 2023 (1400-1600) to give REC Parties an opportunity to clarify any remaining concerns or raise further questions, before submitting consultation responses.</a:t>
            </a:r>
          </a:p>
        </p:txBody>
      </p:sp>
      <p:pic>
        <p:nvPicPr>
          <p:cNvPr id="8" name="Graphic 7" descr="Checkmark with solid fill">
            <a:extLst>
              <a:ext uri="{FF2B5EF4-FFF2-40B4-BE49-F238E27FC236}">
                <a16:creationId xmlns:a16="http://schemas.microsoft.com/office/drawing/2014/main" id="{C7833AB6-0F80-E816-696E-CAF2106F1A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11" y="1819373"/>
            <a:ext cx="239598" cy="239598"/>
          </a:xfrm>
          <a:prstGeom prst="rect">
            <a:avLst/>
          </a:prstGeom>
        </p:spPr>
      </p:pic>
      <p:pic>
        <p:nvPicPr>
          <p:cNvPr id="9" name="Graphic 8" descr="Checkmark with solid fill">
            <a:extLst>
              <a:ext uri="{FF2B5EF4-FFF2-40B4-BE49-F238E27FC236}">
                <a16:creationId xmlns:a16="http://schemas.microsoft.com/office/drawing/2014/main" id="{22E8F8CD-BE67-6D6C-412E-CE17C47EB8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11" y="2107651"/>
            <a:ext cx="239598" cy="239598"/>
          </a:xfrm>
          <a:prstGeom prst="rect">
            <a:avLst/>
          </a:prstGeom>
        </p:spPr>
      </p:pic>
      <p:pic>
        <p:nvPicPr>
          <p:cNvPr id="10" name="Graphic 9" descr="Checkmark with solid fill">
            <a:extLst>
              <a:ext uri="{FF2B5EF4-FFF2-40B4-BE49-F238E27FC236}">
                <a16:creationId xmlns:a16="http://schemas.microsoft.com/office/drawing/2014/main" id="{2C6EF3F9-53E1-3D19-9C2A-41AC4B43F3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11" y="2347249"/>
            <a:ext cx="239598" cy="239598"/>
          </a:xfrm>
          <a:prstGeom prst="rect">
            <a:avLst/>
          </a:prstGeom>
        </p:spPr>
      </p:pic>
      <p:pic>
        <p:nvPicPr>
          <p:cNvPr id="11" name="Graphic 10" descr="Checkmark with solid fill">
            <a:extLst>
              <a:ext uri="{FF2B5EF4-FFF2-40B4-BE49-F238E27FC236}">
                <a16:creationId xmlns:a16="http://schemas.microsoft.com/office/drawing/2014/main" id="{01F57935-3F80-3F18-51A0-4316FD7FF1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11" y="2809284"/>
            <a:ext cx="239598" cy="239598"/>
          </a:xfrm>
          <a:prstGeom prst="rect">
            <a:avLst/>
          </a:prstGeom>
        </p:spPr>
      </p:pic>
      <p:pic>
        <p:nvPicPr>
          <p:cNvPr id="12" name="Graphic 11" descr="Checkmark with solid fill">
            <a:extLst>
              <a:ext uri="{FF2B5EF4-FFF2-40B4-BE49-F238E27FC236}">
                <a16:creationId xmlns:a16="http://schemas.microsoft.com/office/drawing/2014/main" id="{8DEAA096-619B-2741-B8CE-B17110FE68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11" y="3072775"/>
            <a:ext cx="239598" cy="239598"/>
          </a:xfrm>
          <a:prstGeom prst="rect">
            <a:avLst/>
          </a:prstGeom>
        </p:spPr>
      </p:pic>
      <p:pic>
        <p:nvPicPr>
          <p:cNvPr id="13" name="Graphic 12" descr="Checkmark with solid fill">
            <a:extLst>
              <a:ext uri="{FF2B5EF4-FFF2-40B4-BE49-F238E27FC236}">
                <a16:creationId xmlns:a16="http://schemas.microsoft.com/office/drawing/2014/main" id="{AB782707-7A27-6A04-F2C1-3A024A2C8A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7229" y="3864940"/>
            <a:ext cx="239598" cy="239598"/>
          </a:xfrm>
          <a:prstGeom prst="rect">
            <a:avLst/>
          </a:prstGeom>
        </p:spPr>
      </p:pic>
      <p:pic>
        <p:nvPicPr>
          <p:cNvPr id="14" name="Graphic 13" descr="Checkmark with solid fill">
            <a:extLst>
              <a:ext uri="{FF2B5EF4-FFF2-40B4-BE49-F238E27FC236}">
                <a16:creationId xmlns:a16="http://schemas.microsoft.com/office/drawing/2014/main" id="{7C3A0F0D-E44B-4825-F375-19625A5F6E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11" y="4157277"/>
            <a:ext cx="239598" cy="239598"/>
          </a:xfrm>
          <a:prstGeom prst="rect">
            <a:avLst/>
          </a:prstGeom>
        </p:spPr>
      </p:pic>
      <p:pic>
        <p:nvPicPr>
          <p:cNvPr id="15" name="Graphic 14" descr="Checkmark with solid fill">
            <a:extLst>
              <a:ext uri="{FF2B5EF4-FFF2-40B4-BE49-F238E27FC236}">
                <a16:creationId xmlns:a16="http://schemas.microsoft.com/office/drawing/2014/main" id="{354951A7-AD53-9E18-F51E-762A6BC039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7229" y="4606608"/>
            <a:ext cx="239598" cy="239598"/>
          </a:xfrm>
          <a:prstGeom prst="rect">
            <a:avLst/>
          </a:prstGeom>
        </p:spPr>
      </p:pic>
      <p:pic>
        <p:nvPicPr>
          <p:cNvPr id="16" name="Graphic 15" descr="Checkmark with solid fill">
            <a:extLst>
              <a:ext uri="{FF2B5EF4-FFF2-40B4-BE49-F238E27FC236}">
                <a16:creationId xmlns:a16="http://schemas.microsoft.com/office/drawing/2014/main" id="{CE875115-EDA2-3689-D4C1-89C996E535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11" y="4927688"/>
            <a:ext cx="239598" cy="239598"/>
          </a:xfrm>
          <a:prstGeom prst="rect">
            <a:avLst/>
          </a:prstGeom>
        </p:spPr>
      </p:pic>
    </p:spTree>
    <p:extLst>
      <p:ext uri="{BB962C8B-B14F-4D97-AF65-F5344CB8AC3E}">
        <p14:creationId xmlns:p14="http://schemas.microsoft.com/office/powerpoint/2010/main" val="3310079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487777bd-7098-4539-bbee-b7bef429b3ba"/>
  <p:tag name="SLIDO_EVENT_SECTION_UUID" val="c6c2ed70-1d54-476b-8c75-082eed303d8f"/>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ODE4OTU4Nzl9"/>
  <p:tag name="SLIDO_TYPE" val="SlidoPoll"/>
  <p:tag name="SLIDO_POLL_UUID" val="e6c8a6ec-eedb-4fbf-9f58-1f2f7111aabc"/>
  <p:tag name="SLIDO_TIMELINE" val="W3sic2NyZWVuIjoiU3VydmV5SW50cm8iLCJzaG93UmVzdWx0cyI6ZmFsc2UsInNob3dDb3JyZWN0QW5zd2VycyI6ZmFsc2UsInZvdGluZ0xvY2tlZCI6ZmFsc2V9LHsicG9sbFF1ZXN0aW9uVXVpZCI6IjQ1ZjkyYzEwLTRiZWYtNGJlNi1iOTZhLTlkOWQyYzQ5MDZhNSIsInNob3dSZXN1bHRzIjp0cnVlLCJzaG93Q29ycmVjdEFuc3dlcnMiOmZhbHNlLCJ2b3RpbmdMb2NrZWQiOmZhbHNlfSx7InBvbGxRdWVzdGlvblV1aWQiOiIyODc0YzdjMS05M2E1LTQzNTItOGNkZi05MGJlMjBhYTQ2MjQiLCJzaG93UmVzdWx0cyI6dHJ1ZSwic2hvd0NvcnJlY3RBbnN3ZXJzIjpmYWxzZSwidm90aW5nTG9ja2VkIjpmYWxzZX1d"/>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ODE4OTU4MDB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ODE4OTU4MzN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1F009803-87A7-4528-8EDC-8F3C323310B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5e8df70-7ba7-462a-92bc-0eb2af61e599" xsi:nil="true"/>
    <lcf76f155ced4ddcb4097134ff3c332f xmlns="33669984-af94-4b35-9f37-f4574e663b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FD9CC6-D5B0-48B7-A461-4CEA94409035}">
  <ds:schemaRefs>
    <ds:schemaRef ds:uri="http://schemas.microsoft.com/sharepoint/v3/contenttype/forms"/>
  </ds:schemaRefs>
</ds:datastoreItem>
</file>

<file path=customXml/itemProps2.xml><?xml version="1.0" encoding="utf-8"?>
<ds:datastoreItem xmlns:ds="http://schemas.openxmlformats.org/officeDocument/2006/customXml" ds:itemID="{2CCB5C11-1957-4379-9558-8EC9E971A1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CBC819-3A4F-4E38-B0E8-D07706ED2CAF}">
  <ds:schemaRefs>
    <ds:schemaRef ds:uri="http://schemas.microsoft.com/office/2006/metadata/properties"/>
    <ds:schemaRef ds:uri="http://schemas.microsoft.com/office/infopath/2007/PartnerControls"/>
    <ds:schemaRef ds:uri="d5e8df70-7ba7-462a-92bc-0eb2af61e599"/>
    <ds:schemaRef ds:uri="33669984-af94-4b35-9f37-f4574e663bce"/>
  </ds:schemaRefs>
</ds:datastoreItem>
</file>

<file path=docProps/app.xml><?xml version="1.0" encoding="utf-8"?>
<Properties xmlns="http://schemas.openxmlformats.org/officeDocument/2006/extended-properties" xmlns:vt="http://schemas.openxmlformats.org/officeDocument/2006/docPropsVTypes">
  <TotalTime>151</TotalTime>
  <Words>3802</Words>
  <Application>Microsoft Office PowerPoint</Application>
  <PresentationFormat>Widescreen</PresentationFormat>
  <Paragraphs>367</Paragraphs>
  <Slides>29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Arial,Sans-Serif</vt:lpstr>
      <vt:lpstr>Calibri</vt:lpstr>
      <vt:lpstr>Roboto</vt:lpstr>
      <vt:lpstr>REC Light Event Theme</vt:lpstr>
      <vt:lpstr>REC Alternative Event Theme</vt:lpstr>
      <vt:lpstr>JUNE 2023 REC Release drop-in session</vt:lpstr>
      <vt:lpstr>Introducing Your presenters</vt:lpstr>
      <vt:lpstr>Housekeeping</vt:lpstr>
      <vt:lpstr>PowerPoint Presentation</vt:lpstr>
      <vt:lpstr>Agenda For today</vt:lpstr>
      <vt:lpstr>February 2023 Release | R0074 Technical Implementation</vt:lpstr>
      <vt:lpstr>R0074 – Release of Community View Data Items to MEMS in GES</vt:lpstr>
      <vt:lpstr>JUNE 2023 Release</vt:lpstr>
      <vt:lpstr>Changes Planned for June 2023 Delivery</vt:lpstr>
      <vt:lpstr>R0010 – New Meter types for Auxiliary Proportional Controllers</vt:lpstr>
      <vt:lpstr>R0011 – Reporting of Additional EMR Backing Data to Suppliers</vt:lpstr>
      <vt:lpstr>R0090 – Alignment of Data Specification with Pre-REC Rules and Consequential Impacts on R0011 Legal Text</vt:lpstr>
      <vt:lpstr>R0015 – Remote Communication Obligations for Electricity Advanced Meters</vt:lpstr>
      <vt:lpstr>R0015 Timeline</vt:lpstr>
      <vt:lpstr>R0021 | Allowing REC Accredited MEMs to de-energise and re-energise supply points independent of the Supplier</vt:lpstr>
      <vt:lpstr>R0101 | Revision of the Implementation Date and approved solution for R0021</vt:lpstr>
      <vt:lpstr>R0030 | Erroneous Transfer Cancellations</vt:lpstr>
      <vt:lpstr>R0032 | New Registration data items and processes to support the transition to Market-wide Half-Hourly Settlement</vt:lpstr>
      <vt:lpstr>R0102 | Revision of the Approved Solution for R0032</vt:lpstr>
      <vt:lpstr>R0066 | Inclusion of SMRS Data Items in EES (BSC CP1568 Consequential Change)</vt:lpstr>
      <vt:lpstr>SUMMARY OF IMPACTED PRODUCTS</vt:lpstr>
      <vt:lpstr>Post implementation support</vt:lpstr>
      <vt:lpstr>support</vt:lpstr>
      <vt:lpstr>REC Data Specification</vt:lpstr>
      <vt:lpstr>Rec Data Specification</vt:lpstr>
      <vt:lpstr>Questions</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2023 REC Release drop-in session</dc:title>
  <dc:creator>Amelia Bray</dc:creator>
  <cp:lastModifiedBy>Amelia Bray</cp:lastModifiedBy>
  <cp:revision>1</cp:revision>
  <dcterms:created xsi:type="dcterms:W3CDTF">2023-04-19T09:15:35Z</dcterms:created>
  <dcterms:modified xsi:type="dcterms:W3CDTF">2023-05-03T12:42:56Z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y fmtid="{D5CDD505-2E9C-101B-9397-08002B2CF9AE}" pid="3" name="MediaServiceImageTags">
    <vt:lpwstr/>
  </property>
  <property fmtid="{D5CDD505-2E9C-101B-9397-08002B2CF9AE}" pid="4" name="ContentTypeId">
    <vt:lpwstr>0x01010064B6ABD153718F40AB257D99BCA5D342</vt:lpwstr>
  </property>
</Properties>
</file>