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666" r:id="rId5"/>
  </p:sldMasterIdLst>
  <p:notesMasterIdLst>
    <p:notesMasterId r:id="rId46"/>
  </p:notesMasterIdLst>
  <p:handoutMasterIdLst>
    <p:handoutMasterId r:id="rId47"/>
  </p:handoutMasterIdLst>
  <p:sldIdLst>
    <p:sldId id="256" r:id="rId6"/>
    <p:sldId id="349" r:id="rId7"/>
    <p:sldId id="268" r:id="rId8"/>
    <p:sldId id="350" r:id="rId9"/>
    <p:sldId id="282" r:id="rId10"/>
    <p:sldId id="269" r:id="rId11"/>
    <p:sldId id="285" r:id="rId12"/>
    <p:sldId id="324" r:id="rId13"/>
    <p:sldId id="338" r:id="rId14"/>
    <p:sldId id="325" r:id="rId15"/>
    <p:sldId id="337" r:id="rId16"/>
    <p:sldId id="339" r:id="rId17"/>
    <p:sldId id="340" r:id="rId18"/>
    <p:sldId id="345" r:id="rId19"/>
    <p:sldId id="289" r:id="rId20"/>
    <p:sldId id="284" r:id="rId21"/>
    <p:sldId id="322" r:id="rId22"/>
    <p:sldId id="323" r:id="rId23"/>
    <p:sldId id="355" r:id="rId24"/>
    <p:sldId id="279" r:id="rId25"/>
    <p:sldId id="264" r:id="rId26"/>
    <p:sldId id="341" r:id="rId27"/>
    <p:sldId id="342" r:id="rId28"/>
    <p:sldId id="356" r:id="rId29"/>
    <p:sldId id="275" r:id="rId30"/>
    <p:sldId id="265" r:id="rId31"/>
    <p:sldId id="346" r:id="rId32"/>
    <p:sldId id="288" r:id="rId33"/>
    <p:sldId id="347" r:id="rId34"/>
    <p:sldId id="287" r:id="rId35"/>
    <p:sldId id="333" r:id="rId36"/>
    <p:sldId id="334" r:id="rId37"/>
    <p:sldId id="336" r:id="rId38"/>
    <p:sldId id="335" r:id="rId39"/>
    <p:sldId id="348" r:id="rId40"/>
    <p:sldId id="343" r:id="rId41"/>
    <p:sldId id="344" r:id="rId42"/>
    <p:sldId id="351" r:id="rId43"/>
    <p:sldId id="257" r:id="rId44"/>
    <p:sldId id="352" r:id="rId45"/>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CB54D4-3977-3A09-3B1E-CF1C00C01DF9}" name="Parnell, Dec" initials="PD" userId="S::dec.parnell@capgemini.com::65b9c948-5c10-4fbb-b3bc-ca7340fc77b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4D38D"/>
    <a:srgbClr val="488A40"/>
    <a:srgbClr val="345B54"/>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55997-BD78-4CA4-BCA9-9961F1A07602}" v="138" dt="2023-05-15T09:17:59.721"/>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690" autoAdjust="0"/>
  </p:normalViewPr>
  <p:slideViewPr>
    <p:cSldViewPr snapToGrid="0">
      <p:cViewPr varScale="1">
        <p:scale>
          <a:sx n="74" d="100"/>
          <a:sy n="74" d="100"/>
        </p:scale>
        <p:origin x="352"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a Bray" userId="039ee3fd-3261-4a72-bb7e-f20728caceb7" providerId="ADAL" clId="{D7855997-BD78-4CA4-BCA9-9961F1A07602}"/>
    <pc:docChg chg="custSel addSld delSld modSld sldOrd replTag">
      <pc:chgData name="Amelia Bray" userId="039ee3fd-3261-4a72-bb7e-f20728caceb7" providerId="ADAL" clId="{D7855997-BD78-4CA4-BCA9-9961F1A07602}" dt="2023-05-17T08:43:31.435" v="488" actId="20577"/>
      <pc:docMkLst>
        <pc:docMk/>
      </pc:docMkLst>
      <pc:sldChg chg="ord">
        <pc:chgData name="Amelia Bray" userId="039ee3fd-3261-4a72-bb7e-f20728caceb7" providerId="ADAL" clId="{D7855997-BD78-4CA4-BCA9-9961F1A07602}" dt="2023-05-11T13:42:15.854" v="307"/>
        <pc:sldMkLst>
          <pc:docMk/>
          <pc:sldMk cId="1876557297" sldId="257"/>
        </pc:sldMkLst>
      </pc:sldChg>
      <pc:sldChg chg="del ord">
        <pc:chgData name="Amelia Bray" userId="039ee3fd-3261-4a72-bb7e-f20728caceb7" providerId="ADAL" clId="{D7855997-BD78-4CA4-BCA9-9961F1A07602}" dt="2023-05-11T13:38:51.687" v="215" actId="47"/>
        <pc:sldMkLst>
          <pc:docMk/>
          <pc:sldMk cId="684095043" sldId="258"/>
        </pc:sldMkLst>
      </pc:sldChg>
      <pc:sldChg chg="modSp mod">
        <pc:chgData name="Amelia Bray" userId="039ee3fd-3261-4a72-bb7e-f20728caceb7" providerId="ADAL" clId="{D7855997-BD78-4CA4-BCA9-9961F1A07602}" dt="2023-05-17T08:22:39.009" v="484" actId="27107"/>
        <pc:sldMkLst>
          <pc:docMk/>
          <pc:sldMk cId="629995870" sldId="265"/>
        </pc:sldMkLst>
        <pc:spChg chg="mod">
          <ac:chgData name="Amelia Bray" userId="039ee3fd-3261-4a72-bb7e-f20728caceb7" providerId="ADAL" clId="{D7855997-BD78-4CA4-BCA9-9961F1A07602}" dt="2023-05-17T08:22:39.009" v="484" actId="27107"/>
          <ac:spMkLst>
            <pc:docMk/>
            <pc:sldMk cId="629995870" sldId="265"/>
            <ac:spMk id="7" creationId="{2B2F0D90-ED17-3B32-C6BD-50D3E89E4BC2}"/>
          </ac:spMkLst>
        </pc:spChg>
      </pc:sldChg>
      <pc:sldChg chg="modSp mod">
        <pc:chgData name="Amelia Bray" userId="039ee3fd-3261-4a72-bb7e-f20728caceb7" providerId="ADAL" clId="{D7855997-BD78-4CA4-BCA9-9961F1A07602}" dt="2023-05-11T13:40:48.508" v="267" actId="20577"/>
        <pc:sldMkLst>
          <pc:docMk/>
          <pc:sldMk cId="320411249" sldId="282"/>
        </pc:sldMkLst>
        <pc:graphicFrameChg chg="modGraphic">
          <ac:chgData name="Amelia Bray" userId="039ee3fd-3261-4a72-bb7e-f20728caceb7" providerId="ADAL" clId="{D7855997-BD78-4CA4-BCA9-9961F1A07602}" dt="2023-05-11T13:40:48.508" v="267" actId="20577"/>
          <ac:graphicFrameMkLst>
            <pc:docMk/>
            <pc:sldMk cId="320411249" sldId="282"/>
            <ac:graphicFrameMk id="7" creationId="{F86CF725-B62F-45BF-428A-61A8EEF73994}"/>
          </ac:graphicFrameMkLst>
        </pc:graphicFrameChg>
      </pc:sldChg>
      <pc:sldChg chg="del">
        <pc:chgData name="Amelia Bray" userId="039ee3fd-3261-4a72-bb7e-f20728caceb7" providerId="ADAL" clId="{D7855997-BD78-4CA4-BCA9-9961F1A07602}" dt="2023-05-11T13:42:25.282" v="347" actId="47"/>
        <pc:sldMkLst>
          <pc:docMk/>
          <pc:sldMk cId="1546461649" sldId="283"/>
        </pc:sldMkLst>
      </pc:sldChg>
      <pc:sldChg chg="modSp mod">
        <pc:chgData name="Amelia Bray" userId="039ee3fd-3261-4a72-bb7e-f20728caceb7" providerId="ADAL" clId="{D7855997-BD78-4CA4-BCA9-9961F1A07602}" dt="2023-05-11T13:44:17.102" v="356" actId="14100"/>
        <pc:sldMkLst>
          <pc:docMk/>
          <pc:sldMk cId="2777737795" sldId="284"/>
        </pc:sldMkLst>
        <pc:spChg chg="mod">
          <ac:chgData name="Amelia Bray" userId="039ee3fd-3261-4a72-bb7e-f20728caceb7" providerId="ADAL" clId="{D7855997-BD78-4CA4-BCA9-9961F1A07602}" dt="2023-05-11T13:44:00.769" v="353" actId="2711"/>
          <ac:spMkLst>
            <pc:docMk/>
            <pc:sldMk cId="2777737795" sldId="284"/>
            <ac:spMk id="7" creationId="{151406DB-0D8C-1A09-3BA8-041002C5A43C}"/>
          </ac:spMkLst>
        </pc:spChg>
        <pc:spChg chg="mod">
          <ac:chgData name="Amelia Bray" userId="039ee3fd-3261-4a72-bb7e-f20728caceb7" providerId="ADAL" clId="{D7855997-BD78-4CA4-BCA9-9961F1A07602}" dt="2023-05-11T13:44:06.559" v="354" actId="2711"/>
          <ac:spMkLst>
            <pc:docMk/>
            <pc:sldMk cId="2777737795" sldId="284"/>
            <ac:spMk id="8" creationId="{CC6D3773-9EA2-8C4D-1B30-040FD73CB259}"/>
          </ac:spMkLst>
        </pc:spChg>
        <pc:spChg chg="mod">
          <ac:chgData name="Amelia Bray" userId="039ee3fd-3261-4a72-bb7e-f20728caceb7" providerId="ADAL" clId="{D7855997-BD78-4CA4-BCA9-9961F1A07602}" dt="2023-05-11T13:44:17.102" v="356" actId="14100"/>
          <ac:spMkLst>
            <pc:docMk/>
            <pc:sldMk cId="2777737795" sldId="284"/>
            <ac:spMk id="10" creationId="{FEF2089D-CBA6-5ACC-A9CA-DE9132799230}"/>
          </ac:spMkLst>
        </pc:spChg>
        <pc:spChg chg="mod">
          <ac:chgData name="Amelia Bray" userId="039ee3fd-3261-4a72-bb7e-f20728caceb7" providerId="ADAL" clId="{D7855997-BD78-4CA4-BCA9-9961F1A07602}" dt="2023-05-11T13:43:53.827" v="352" actId="2711"/>
          <ac:spMkLst>
            <pc:docMk/>
            <pc:sldMk cId="2777737795" sldId="284"/>
            <ac:spMk id="13" creationId="{F704E8D8-8D8B-7384-850B-C5424B7D7FBB}"/>
          </ac:spMkLst>
        </pc:spChg>
      </pc:sldChg>
      <pc:sldChg chg="modSp mod">
        <pc:chgData name="Amelia Bray" userId="039ee3fd-3261-4a72-bb7e-f20728caceb7" providerId="ADAL" clId="{D7855997-BD78-4CA4-BCA9-9961F1A07602}" dt="2023-05-11T13:44:27.901" v="357" actId="2711"/>
        <pc:sldMkLst>
          <pc:docMk/>
          <pc:sldMk cId="1415386186" sldId="322"/>
        </pc:sldMkLst>
        <pc:spChg chg="mod">
          <ac:chgData name="Amelia Bray" userId="039ee3fd-3261-4a72-bb7e-f20728caceb7" providerId="ADAL" clId="{D7855997-BD78-4CA4-BCA9-9961F1A07602}" dt="2023-05-11T13:44:27.901" v="357" actId="2711"/>
          <ac:spMkLst>
            <pc:docMk/>
            <pc:sldMk cId="1415386186" sldId="322"/>
            <ac:spMk id="3" creationId="{C27BB165-4F41-4AE0-902A-1A8C1B3A5358}"/>
          </ac:spMkLst>
        </pc:spChg>
      </pc:sldChg>
      <pc:sldChg chg="modSp mod">
        <pc:chgData name="Amelia Bray" userId="039ee3fd-3261-4a72-bb7e-f20728caceb7" providerId="ADAL" clId="{D7855997-BD78-4CA4-BCA9-9961F1A07602}" dt="2023-05-11T13:51:23.595" v="369" actId="2711"/>
        <pc:sldMkLst>
          <pc:docMk/>
          <pc:sldMk cId="1433406248" sldId="333"/>
        </pc:sldMkLst>
        <pc:spChg chg="mod">
          <ac:chgData name="Amelia Bray" userId="039ee3fd-3261-4a72-bb7e-f20728caceb7" providerId="ADAL" clId="{D7855997-BD78-4CA4-BCA9-9961F1A07602}" dt="2023-05-11T13:51:23.595" v="369" actId="2711"/>
          <ac:spMkLst>
            <pc:docMk/>
            <pc:sldMk cId="1433406248" sldId="333"/>
            <ac:spMk id="8" creationId="{16891407-DA66-41B5-DAFF-539B0C13E4B4}"/>
          </ac:spMkLst>
        </pc:spChg>
      </pc:sldChg>
      <pc:sldChg chg="modSp mod">
        <pc:chgData name="Amelia Bray" userId="039ee3fd-3261-4a72-bb7e-f20728caceb7" providerId="ADAL" clId="{D7855997-BD78-4CA4-BCA9-9961F1A07602}" dt="2023-05-11T13:51:36.891" v="370" actId="2711"/>
        <pc:sldMkLst>
          <pc:docMk/>
          <pc:sldMk cId="2336465551" sldId="334"/>
        </pc:sldMkLst>
        <pc:spChg chg="mod">
          <ac:chgData name="Amelia Bray" userId="039ee3fd-3261-4a72-bb7e-f20728caceb7" providerId="ADAL" clId="{D7855997-BD78-4CA4-BCA9-9961F1A07602}" dt="2023-05-11T13:51:36.891" v="370" actId="2711"/>
          <ac:spMkLst>
            <pc:docMk/>
            <pc:sldMk cId="2336465551" sldId="334"/>
            <ac:spMk id="3" creationId="{F1298722-83C8-779A-99DD-32BA1BDDDD45}"/>
          </ac:spMkLst>
        </pc:spChg>
      </pc:sldChg>
      <pc:sldChg chg="modSp mod">
        <pc:chgData name="Amelia Bray" userId="039ee3fd-3261-4a72-bb7e-f20728caceb7" providerId="ADAL" clId="{D7855997-BD78-4CA4-BCA9-9961F1A07602}" dt="2023-05-11T13:43:15.455" v="351" actId="403"/>
        <pc:sldMkLst>
          <pc:docMk/>
          <pc:sldMk cId="416737103" sldId="338"/>
        </pc:sldMkLst>
        <pc:spChg chg="mod">
          <ac:chgData name="Amelia Bray" userId="039ee3fd-3261-4a72-bb7e-f20728caceb7" providerId="ADAL" clId="{D7855997-BD78-4CA4-BCA9-9961F1A07602}" dt="2023-05-11T13:43:15.455" v="351" actId="403"/>
          <ac:spMkLst>
            <pc:docMk/>
            <pc:sldMk cId="416737103" sldId="338"/>
            <ac:spMk id="4" creationId="{62886924-BB08-0980-462C-8317D5811090}"/>
          </ac:spMkLst>
        </pc:spChg>
        <pc:spChg chg="mod">
          <ac:chgData name="Amelia Bray" userId="039ee3fd-3261-4a72-bb7e-f20728caceb7" providerId="ADAL" clId="{D7855997-BD78-4CA4-BCA9-9961F1A07602}" dt="2023-05-11T13:43:10.473" v="349" actId="403"/>
          <ac:spMkLst>
            <pc:docMk/>
            <pc:sldMk cId="416737103" sldId="338"/>
            <ac:spMk id="15" creationId="{C3962692-FC21-48B6-5C54-9D19BBECFC93}"/>
          </ac:spMkLst>
        </pc:spChg>
      </pc:sldChg>
      <pc:sldChg chg="modSp mod">
        <pc:chgData name="Amelia Bray" userId="039ee3fd-3261-4a72-bb7e-f20728caceb7" providerId="ADAL" clId="{D7855997-BD78-4CA4-BCA9-9961F1A07602}" dt="2023-05-17T08:43:31.435" v="488" actId="20577"/>
        <pc:sldMkLst>
          <pc:docMk/>
          <pc:sldMk cId="61638232" sldId="343"/>
        </pc:sldMkLst>
        <pc:spChg chg="mod">
          <ac:chgData name="Amelia Bray" userId="039ee3fd-3261-4a72-bb7e-f20728caceb7" providerId="ADAL" clId="{D7855997-BD78-4CA4-BCA9-9961F1A07602}" dt="2023-05-17T08:43:31.435" v="488" actId="20577"/>
          <ac:spMkLst>
            <pc:docMk/>
            <pc:sldMk cId="61638232" sldId="343"/>
            <ac:spMk id="5" creationId="{B6BF3995-C085-84F3-F762-191D8263B81D}"/>
          </ac:spMkLst>
        </pc:spChg>
      </pc:sldChg>
      <pc:sldChg chg="delSp mod">
        <pc:chgData name="Amelia Bray" userId="039ee3fd-3261-4a72-bb7e-f20728caceb7" providerId="ADAL" clId="{D7855997-BD78-4CA4-BCA9-9961F1A07602}" dt="2023-05-11T13:40:54.678" v="268" actId="478"/>
        <pc:sldMkLst>
          <pc:docMk/>
          <pc:sldMk cId="2321109974" sldId="344"/>
        </pc:sldMkLst>
        <pc:spChg chg="del">
          <ac:chgData name="Amelia Bray" userId="039ee3fd-3261-4a72-bb7e-f20728caceb7" providerId="ADAL" clId="{D7855997-BD78-4CA4-BCA9-9961F1A07602}" dt="2023-05-11T13:40:54.678" v="268" actId="478"/>
          <ac:spMkLst>
            <pc:docMk/>
            <pc:sldMk cId="2321109974" sldId="344"/>
            <ac:spMk id="3" creationId="{97840FC0-AF5C-70C3-3E8B-1EB8E2E41433}"/>
          </ac:spMkLst>
        </pc:spChg>
      </pc:sldChg>
      <pc:sldChg chg="modSp mod">
        <pc:chgData name="Amelia Bray" userId="039ee3fd-3261-4a72-bb7e-f20728caceb7" providerId="ADAL" clId="{D7855997-BD78-4CA4-BCA9-9961F1A07602}" dt="2023-05-11T13:50:59.917" v="368" actId="207"/>
        <pc:sldMkLst>
          <pc:docMk/>
          <pc:sldMk cId="954754751" sldId="346"/>
        </pc:sldMkLst>
        <pc:spChg chg="mod">
          <ac:chgData name="Amelia Bray" userId="039ee3fd-3261-4a72-bb7e-f20728caceb7" providerId="ADAL" clId="{D7855997-BD78-4CA4-BCA9-9961F1A07602}" dt="2023-05-11T13:50:59.917" v="368" actId="207"/>
          <ac:spMkLst>
            <pc:docMk/>
            <pc:sldMk cId="954754751" sldId="346"/>
            <ac:spMk id="4" creationId="{F127F231-D8C9-DEB7-93DE-DCDDC9B95FD5}"/>
          </ac:spMkLst>
        </pc:spChg>
      </pc:sldChg>
      <pc:sldChg chg="addSp delSp modSp new mod">
        <pc:chgData name="Amelia Bray" userId="039ee3fd-3261-4a72-bb7e-f20728caceb7" providerId="ADAL" clId="{D7855997-BD78-4CA4-BCA9-9961F1A07602}" dt="2023-05-11T13:38:49.775" v="214" actId="20577"/>
        <pc:sldMkLst>
          <pc:docMk/>
          <pc:sldMk cId="182886908" sldId="349"/>
        </pc:sldMkLst>
        <pc:spChg chg="del">
          <ac:chgData name="Amelia Bray" userId="039ee3fd-3261-4a72-bb7e-f20728caceb7" providerId="ADAL" clId="{D7855997-BD78-4CA4-BCA9-9961F1A07602}" dt="2023-05-11T13:32:00.159" v="5" actId="931"/>
          <ac:spMkLst>
            <pc:docMk/>
            <pc:sldMk cId="182886908" sldId="349"/>
            <ac:spMk id="3" creationId="{6D0B6462-3759-1329-221D-01861C7406BB}"/>
          </ac:spMkLst>
        </pc:spChg>
        <pc:spChg chg="mod">
          <ac:chgData name="Amelia Bray" userId="039ee3fd-3261-4a72-bb7e-f20728caceb7" providerId="ADAL" clId="{D7855997-BD78-4CA4-BCA9-9961F1A07602}" dt="2023-05-11T13:37:52.658" v="91" actId="20577"/>
          <ac:spMkLst>
            <pc:docMk/>
            <pc:sldMk cId="182886908" sldId="349"/>
            <ac:spMk id="4" creationId="{39CDDD53-6C59-2776-3115-B8023CAFBF97}"/>
          </ac:spMkLst>
        </pc:spChg>
        <pc:spChg chg="del">
          <ac:chgData name="Amelia Bray" userId="039ee3fd-3261-4a72-bb7e-f20728caceb7" providerId="ADAL" clId="{D7855997-BD78-4CA4-BCA9-9961F1A07602}" dt="2023-05-11T13:32:20.205" v="7" actId="931"/>
          <ac:spMkLst>
            <pc:docMk/>
            <pc:sldMk cId="182886908" sldId="349"/>
            <ac:spMk id="5" creationId="{8E518163-E149-0F68-F9AB-78672BEB22B6}"/>
          </ac:spMkLst>
        </pc:spChg>
        <pc:spChg chg="mod">
          <ac:chgData name="Amelia Bray" userId="039ee3fd-3261-4a72-bb7e-f20728caceb7" providerId="ADAL" clId="{D7855997-BD78-4CA4-BCA9-9961F1A07602}" dt="2023-05-11T13:38:41.646" v="174" actId="20577"/>
          <ac:spMkLst>
            <pc:docMk/>
            <pc:sldMk cId="182886908" sldId="349"/>
            <ac:spMk id="6" creationId="{D7505EB0-37D7-A298-C44A-49FA7D1E9217}"/>
          </ac:spMkLst>
        </pc:spChg>
        <pc:spChg chg="del">
          <ac:chgData name="Amelia Bray" userId="039ee3fd-3261-4a72-bb7e-f20728caceb7" providerId="ADAL" clId="{D7855997-BD78-4CA4-BCA9-9961F1A07602}" dt="2023-05-11T13:32:28.341" v="10" actId="931"/>
          <ac:spMkLst>
            <pc:docMk/>
            <pc:sldMk cId="182886908" sldId="349"/>
            <ac:spMk id="7" creationId="{B86ED9C9-63A3-0216-39E9-48A6598C10FC}"/>
          </ac:spMkLst>
        </pc:spChg>
        <pc:spChg chg="mod">
          <ac:chgData name="Amelia Bray" userId="039ee3fd-3261-4a72-bb7e-f20728caceb7" providerId="ADAL" clId="{D7855997-BD78-4CA4-BCA9-9961F1A07602}" dt="2023-05-11T13:38:32.091" v="173" actId="20577"/>
          <ac:spMkLst>
            <pc:docMk/>
            <pc:sldMk cId="182886908" sldId="349"/>
            <ac:spMk id="8" creationId="{F1E32ABA-DA01-919E-F495-987DB8EC5E0A}"/>
          </ac:spMkLst>
        </pc:spChg>
        <pc:spChg chg="del">
          <ac:chgData name="Amelia Bray" userId="039ee3fd-3261-4a72-bb7e-f20728caceb7" providerId="ADAL" clId="{D7855997-BD78-4CA4-BCA9-9961F1A07602}" dt="2023-05-11T13:37:34.454" v="13" actId="931"/>
          <ac:spMkLst>
            <pc:docMk/>
            <pc:sldMk cId="182886908" sldId="349"/>
            <ac:spMk id="9" creationId="{A9D9C99E-BB49-CF6D-61D4-23D6ECFDB646}"/>
          </ac:spMkLst>
        </pc:spChg>
        <pc:spChg chg="mod">
          <ac:chgData name="Amelia Bray" userId="039ee3fd-3261-4a72-bb7e-f20728caceb7" providerId="ADAL" clId="{D7855997-BD78-4CA4-BCA9-9961F1A07602}" dt="2023-05-11T13:38:49.775" v="214" actId="20577"/>
          <ac:spMkLst>
            <pc:docMk/>
            <pc:sldMk cId="182886908" sldId="349"/>
            <ac:spMk id="10" creationId="{1DF36FE2-62F2-A1FD-0B4B-9FC170A65623}"/>
          </ac:spMkLst>
        </pc:spChg>
        <pc:picChg chg="add mod">
          <ac:chgData name="Amelia Bray" userId="039ee3fd-3261-4a72-bb7e-f20728caceb7" providerId="ADAL" clId="{D7855997-BD78-4CA4-BCA9-9961F1A07602}" dt="2023-05-11T13:32:01.557" v="6" actId="27614"/>
          <ac:picMkLst>
            <pc:docMk/>
            <pc:sldMk cId="182886908" sldId="349"/>
            <ac:picMk id="12" creationId="{BB2220AB-917D-0F6A-5D57-82A9E69BDAB2}"/>
          </ac:picMkLst>
        </pc:picChg>
        <pc:picChg chg="add mod">
          <ac:chgData name="Amelia Bray" userId="039ee3fd-3261-4a72-bb7e-f20728caceb7" providerId="ADAL" clId="{D7855997-BD78-4CA4-BCA9-9961F1A07602}" dt="2023-05-11T13:32:20.891" v="9" actId="962"/>
          <ac:picMkLst>
            <pc:docMk/>
            <pc:sldMk cId="182886908" sldId="349"/>
            <ac:picMk id="14" creationId="{6F2B357E-E318-91B0-B190-FA99EEAE9E26}"/>
          </ac:picMkLst>
        </pc:picChg>
        <pc:picChg chg="add mod">
          <ac:chgData name="Amelia Bray" userId="039ee3fd-3261-4a72-bb7e-f20728caceb7" providerId="ADAL" clId="{D7855997-BD78-4CA4-BCA9-9961F1A07602}" dt="2023-05-11T13:32:28.974" v="12" actId="962"/>
          <ac:picMkLst>
            <pc:docMk/>
            <pc:sldMk cId="182886908" sldId="349"/>
            <ac:picMk id="16" creationId="{CC2C26FC-FBC7-3679-995B-9FC520FE8354}"/>
          </ac:picMkLst>
        </pc:picChg>
        <pc:picChg chg="add mod">
          <ac:chgData name="Amelia Bray" userId="039ee3fd-3261-4a72-bb7e-f20728caceb7" providerId="ADAL" clId="{D7855997-BD78-4CA4-BCA9-9961F1A07602}" dt="2023-05-11T13:37:35.442" v="15" actId="962"/>
          <ac:picMkLst>
            <pc:docMk/>
            <pc:sldMk cId="182886908" sldId="349"/>
            <ac:picMk id="18" creationId="{31C966FB-9599-D66A-6D2C-1F804FFFF0C4}"/>
          </ac:picMkLst>
        </pc:picChg>
      </pc:sldChg>
      <pc:sldChg chg="addSp modSp add mod ord setBg replTag">
        <pc:chgData name="Amelia Bray" userId="039ee3fd-3261-4a72-bb7e-f20728caceb7" providerId="ADAL" clId="{D7855997-BD78-4CA4-BCA9-9961F1A07602}" dt="2023-05-11T13:40:33.958" v="256"/>
        <pc:sldMkLst>
          <pc:docMk/>
          <pc:sldMk cId="3253520998" sldId="350"/>
        </pc:sldMkLst>
        <pc:spChg chg="add mod replST">
          <ac:chgData name="Amelia Bray" userId="039ee3fd-3261-4a72-bb7e-f20728caceb7" providerId="ADAL" clId="{D7855997-BD78-4CA4-BCA9-9961F1A07602}" dt="2023-05-11T13:40:25.207" v="240"/>
          <ac:spMkLst>
            <pc:docMk/>
            <pc:sldMk cId="3253520998" sldId="350"/>
            <ac:spMk id="6" creationId="{08330459-C8EB-65AC-67D7-1CC8044728F0}"/>
          </ac:spMkLst>
        </pc:spChg>
        <pc:spChg chg="add mod replST">
          <ac:chgData name="Amelia Bray" userId="039ee3fd-3261-4a72-bb7e-f20728caceb7" providerId="ADAL" clId="{D7855997-BD78-4CA4-BCA9-9961F1A07602}" dt="2023-05-11T13:40:25.271" v="250"/>
          <ac:spMkLst>
            <pc:docMk/>
            <pc:sldMk cId="3253520998" sldId="350"/>
            <ac:spMk id="7" creationId="{0FD475EB-A640-5693-4467-C1E3019D0F24}"/>
          </ac:spMkLst>
        </pc:spChg>
        <pc:picChg chg="add mod replST">
          <ac:chgData name="Amelia Bray" userId="039ee3fd-3261-4a72-bb7e-f20728caceb7" providerId="ADAL" clId="{D7855997-BD78-4CA4-BCA9-9961F1A07602}" dt="2023-05-11T13:40:25.044" v="227"/>
          <ac:picMkLst>
            <pc:docMk/>
            <pc:sldMk cId="3253520998" sldId="350"/>
            <ac:picMk id="3" creationId="{E7641591-831F-5C7A-3BE5-7D6B99BC724B}"/>
          </ac:picMkLst>
        </pc:picChg>
        <pc:picChg chg="add mod replST">
          <ac:chgData name="Amelia Bray" userId="039ee3fd-3261-4a72-bb7e-f20728caceb7" providerId="ADAL" clId="{D7855997-BD78-4CA4-BCA9-9961F1A07602}" dt="2023-05-11T13:40:25.121" v="231"/>
          <ac:picMkLst>
            <pc:docMk/>
            <pc:sldMk cId="3253520998" sldId="350"/>
            <ac:picMk id="5" creationId="{CBE1CB34-8A0A-24A6-9938-C39D5CA543F1}"/>
          </ac:picMkLst>
        </pc:picChg>
      </pc:sldChg>
      <pc:sldChg chg="addSp modSp add mod ord setBg replTag">
        <pc:chgData name="Amelia Bray" userId="039ee3fd-3261-4a72-bb7e-f20728caceb7" providerId="ADAL" clId="{D7855997-BD78-4CA4-BCA9-9961F1A07602}" dt="2023-05-15T08:56:48.485" v="372"/>
        <pc:sldMkLst>
          <pc:docMk/>
          <pc:sldMk cId="1168372028" sldId="351"/>
        </pc:sldMkLst>
        <pc:spChg chg="add mod replST">
          <ac:chgData name="Amelia Bray" userId="039ee3fd-3261-4a72-bb7e-f20728caceb7" providerId="ADAL" clId="{D7855997-BD78-4CA4-BCA9-9961F1A07602}" dt="2023-05-11T13:40:58.095" v="289"/>
          <ac:spMkLst>
            <pc:docMk/>
            <pc:sldMk cId="1168372028" sldId="351"/>
            <ac:spMk id="6" creationId="{7517D814-3152-493D-DD8E-49EEB809A044}"/>
          </ac:spMkLst>
        </pc:spChg>
        <pc:spChg chg="add mod replST">
          <ac:chgData name="Amelia Bray" userId="039ee3fd-3261-4a72-bb7e-f20728caceb7" providerId="ADAL" clId="{D7855997-BD78-4CA4-BCA9-9961F1A07602}" dt="2023-05-11T13:40:58.141" v="299"/>
          <ac:spMkLst>
            <pc:docMk/>
            <pc:sldMk cId="1168372028" sldId="351"/>
            <ac:spMk id="7" creationId="{B361F742-B43F-093E-DE4E-119B4E1C8A02}"/>
          </ac:spMkLst>
        </pc:spChg>
        <pc:picChg chg="add mod replST">
          <ac:chgData name="Amelia Bray" userId="039ee3fd-3261-4a72-bb7e-f20728caceb7" providerId="ADAL" clId="{D7855997-BD78-4CA4-BCA9-9961F1A07602}" dt="2023-05-11T13:40:57.972" v="276"/>
          <ac:picMkLst>
            <pc:docMk/>
            <pc:sldMk cId="1168372028" sldId="351"/>
            <ac:picMk id="3" creationId="{18FE5CF4-20E6-F72D-90E8-94D7A4016888}"/>
          </ac:picMkLst>
        </pc:picChg>
        <pc:picChg chg="add mod replST">
          <ac:chgData name="Amelia Bray" userId="039ee3fd-3261-4a72-bb7e-f20728caceb7" providerId="ADAL" clId="{D7855997-BD78-4CA4-BCA9-9961F1A07602}" dt="2023-05-11T13:40:58.031" v="280"/>
          <ac:picMkLst>
            <pc:docMk/>
            <pc:sldMk cId="1168372028" sldId="351"/>
            <ac:picMk id="5" creationId="{16F0F750-D308-CA78-3DAC-735527F6B1CB}"/>
          </ac:picMkLst>
        </pc:picChg>
      </pc:sldChg>
      <pc:sldChg chg="addSp modSp add mod setBg modAnim replTag">
        <pc:chgData name="Amelia Bray" userId="039ee3fd-3261-4a72-bb7e-f20728caceb7" providerId="ADAL" clId="{D7855997-BD78-4CA4-BCA9-9961F1A07602}" dt="2023-05-11T13:42:22.315" v="346"/>
        <pc:sldMkLst>
          <pc:docMk/>
          <pc:sldMk cId="426690633" sldId="352"/>
        </pc:sldMkLst>
        <pc:spChg chg="add mod replST">
          <ac:chgData name="Amelia Bray" userId="039ee3fd-3261-4a72-bb7e-f20728caceb7" providerId="ADAL" clId="{D7855997-BD78-4CA4-BCA9-9961F1A07602}" dt="2023-05-11T13:42:22.200" v="328"/>
          <ac:spMkLst>
            <pc:docMk/>
            <pc:sldMk cId="426690633" sldId="352"/>
            <ac:spMk id="6" creationId="{17184DFD-9C05-201F-A2A6-DB712099D505}"/>
          </ac:spMkLst>
        </pc:spChg>
        <pc:spChg chg="add mod replST">
          <ac:chgData name="Amelia Bray" userId="039ee3fd-3261-4a72-bb7e-f20728caceb7" providerId="ADAL" clId="{D7855997-BD78-4CA4-BCA9-9961F1A07602}" dt="2023-05-11T13:42:22.246" v="338"/>
          <ac:spMkLst>
            <pc:docMk/>
            <pc:sldMk cId="426690633" sldId="352"/>
            <ac:spMk id="7" creationId="{DD512F8C-2540-AF3B-F4D7-4FB5A5D886F5}"/>
          </ac:spMkLst>
        </pc:spChg>
        <pc:picChg chg="add mod replST">
          <ac:chgData name="Amelia Bray" userId="039ee3fd-3261-4a72-bb7e-f20728caceb7" providerId="ADAL" clId="{D7855997-BD78-4CA4-BCA9-9961F1A07602}" dt="2023-05-11T13:42:22.078" v="315"/>
          <ac:picMkLst>
            <pc:docMk/>
            <pc:sldMk cId="426690633" sldId="352"/>
            <ac:picMk id="3" creationId="{4A635DA3-E35D-482E-AD3E-0148F654EB96}"/>
          </ac:picMkLst>
        </pc:picChg>
        <pc:picChg chg="add mod replST">
          <ac:chgData name="Amelia Bray" userId="039ee3fd-3261-4a72-bb7e-f20728caceb7" providerId="ADAL" clId="{D7855997-BD78-4CA4-BCA9-9961F1A07602}" dt="2023-05-11T13:42:22.158" v="319"/>
          <ac:picMkLst>
            <pc:docMk/>
            <pc:sldMk cId="426690633" sldId="352"/>
            <ac:picMk id="5" creationId="{5A265041-1481-0D94-CB85-01D02D5D07A7}"/>
          </ac:picMkLst>
        </pc:picChg>
      </pc:sldChg>
      <pc:sldChg chg="modSp new del mod">
        <pc:chgData name="Amelia Bray" userId="039ee3fd-3261-4a72-bb7e-f20728caceb7" providerId="ADAL" clId="{D7855997-BD78-4CA4-BCA9-9961F1A07602}" dt="2023-05-15T09:17:51.074" v="445" actId="47"/>
        <pc:sldMkLst>
          <pc:docMk/>
          <pc:sldMk cId="4228061381" sldId="353"/>
        </pc:sldMkLst>
        <pc:spChg chg="mod">
          <ac:chgData name="Amelia Bray" userId="039ee3fd-3261-4a72-bb7e-f20728caceb7" providerId="ADAL" clId="{D7855997-BD78-4CA4-BCA9-9961F1A07602}" dt="2023-05-15T09:07:55.766" v="393" actId="20577"/>
          <ac:spMkLst>
            <pc:docMk/>
            <pc:sldMk cId="4228061381" sldId="353"/>
            <ac:spMk id="2" creationId="{56952C4B-9F4C-B5D7-B833-17881D747003}"/>
          </ac:spMkLst>
        </pc:spChg>
      </pc:sldChg>
      <pc:sldChg chg="modSp new del mod">
        <pc:chgData name="Amelia Bray" userId="039ee3fd-3261-4a72-bb7e-f20728caceb7" providerId="ADAL" clId="{D7855997-BD78-4CA4-BCA9-9961F1A07602}" dt="2023-05-15T09:18:07.393" v="483" actId="47"/>
        <pc:sldMkLst>
          <pc:docMk/>
          <pc:sldMk cId="4189110416" sldId="354"/>
        </pc:sldMkLst>
        <pc:spChg chg="mod">
          <ac:chgData name="Amelia Bray" userId="039ee3fd-3261-4a72-bb7e-f20728caceb7" providerId="ADAL" clId="{D7855997-BD78-4CA4-BCA9-9961F1A07602}" dt="2023-05-15T09:08:27.342" v="407" actId="20577"/>
          <ac:spMkLst>
            <pc:docMk/>
            <pc:sldMk cId="4189110416" sldId="354"/>
            <ac:spMk id="2" creationId="{B40AD93E-CC6E-E734-0B1B-5886F179238B}"/>
          </ac:spMkLst>
        </pc:spChg>
      </pc:sldChg>
      <pc:sldChg chg="addSp modSp add mod ord setBg replTag">
        <pc:chgData name="Amelia Bray" userId="039ee3fd-3261-4a72-bb7e-f20728caceb7" providerId="ADAL" clId="{D7855997-BD78-4CA4-BCA9-9961F1A07602}" dt="2023-05-15T09:17:49.273" v="444"/>
        <pc:sldMkLst>
          <pc:docMk/>
          <pc:sldMk cId="3379468685" sldId="355"/>
        </pc:sldMkLst>
        <pc:spChg chg="add mod replST">
          <ac:chgData name="Amelia Bray" userId="039ee3fd-3261-4a72-bb7e-f20728caceb7" providerId="ADAL" clId="{D7855997-BD78-4CA4-BCA9-9961F1A07602}" dt="2023-05-15T09:17:40.322" v="428"/>
          <ac:spMkLst>
            <pc:docMk/>
            <pc:sldMk cId="3379468685" sldId="355"/>
            <ac:spMk id="6" creationId="{92009F00-0AA4-6D96-5AE9-BD883E479ABE}"/>
          </ac:spMkLst>
        </pc:spChg>
        <pc:spChg chg="add mod replST">
          <ac:chgData name="Amelia Bray" userId="039ee3fd-3261-4a72-bb7e-f20728caceb7" providerId="ADAL" clId="{D7855997-BD78-4CA4-BCA9-9961F1A07602}" dt="2023-05-15T09:17:40.372" v="438"/>
          <ac:spMkLst>
            <pc:docMk/>
            <pc:sldMk cId="3379468685" sldId="355"/>
            <ac:spMk id="7" creationId="{9E21A461-EA2D-4D43-14AB-6CFC76F3DDD3}"/>
          </ac:spMkLst>
        </pc:spChg>
        <pc:picChg chg="add mod replST">
          <ac:chgData name="Amelia Bray" userId="039ee3fd-3261-4a72-bb7e-f20728caceb7" providerId="ADAL" clId="{D7855997-BD78-4CA4-BCA9-9961F1A07602}" dt="2023-05-15T09:17:40.178" v="415"/>
          <ac:picMkLst>
            <pc:docMk/>
            <pc:sldMk cId="3379468685" sldId="355"/>
            <ac:picMk id="3" creationId="{9E658F93-CC45-AC9A-8997-D9B5BB9562BF}"/>
          </ac:picMkLst>
        </pc:picChg>
        <pc:picChg chg="add mod replST">
          <ac:chgData name="Amelia Bray" userId="039ee3fd-3261-4a72-bb7e-f20728caceb7" providerId="ADAL" clId="{D7855997-BD78-4CA4-BCA9-9961F1A07602}" dt="2023-05-15T09:17:40.255" v="419"/>
          <ac:picMkLst>
            <pc:docMk/>
            <pc:sldMk cId="3379468685" sldId="355"/>
            <ac:picMk id="5" creationId="{5F3E62B6-6DCC-5057-1833-5F49699831EB}"/>
          </ac:picMkLst>
        </pc:picChg>
      </pc:sldChg>
      <pc:sldChg chg="addSp modSp add mod ord setBg replTag">
        <pc:chgData name="Amelia Bray" userId="039ee3fd-3261-4a72-bb7e-f20728caceb7" providerId="ADAL" clId="{D7855997-BD78-4CA4-BCA9-9961F1A07602}" dt="2023-05-15T09:18:05.978" v="482"/>
        <pc:sldMkLst>
          <pc:docMk/>
          <pc:sldMk cId="1632623587" sldId="356"/>
        </pc:sldMkLst>
        <pc:spChg chg="add mod replST">
          <ac:chgData name="Amelia Bray" userId="039ee3fd-3261-4a72-bb7e-f20728caceb7" providerId="ADAL" clId="{D7855997-BD78-4CA4-BCA9-9961F1A07602}" dt="2023-05-15T09:17:59.680" v="466"/>
          <ac:spMkLst>
            <pc:docMk/>
            <pc:sldMk cId="1632623587" sldId="356"/>
            <ac:spMk id="6" creationId="{1F15CA7A-10F3-0907-1BEC-5AD7085FD99D}"/>
          </ac:spMkLst>
        </pc:spChg>
        <pc:spChg chg="add mod replST">
          <ac:chgData name="Amelia Bray" userId="039ee3fd-3261-4a72-bb7e-f20728caceb7" providerId="ADAL" clId="{D7855997-BD78-4CA4-BCA9-9961F1A07602}" dt="2023-05-15T09:17:59.721" v="476"/>
          <ac:spMkLst>
            <pc:docMk/>
            <pc:sldMk cId="1632623587" sldId="356"/>
            <ac:spMk id="7" creationId="{411A4C1B-A824-B03C-5848-CB798EBD1913}"/>
          </ac:spMkLst>
        </pc:spChg>
        <pc:picChg chg="add mod replST">
          <ac:chgData name="Amelia Bray" userId="039ee3fd-3261-4a72-bb7e-f20728caceb7" providerId="ADAL" clId="{D7855997-BD78-4CA4-BCA9-9961F1A07602}" dt="2023-05-15T09:17:59.508" v="453"/>
          <ac:picMkLst>
            <pc:docMk/>
            <pc:sldMk cId="1632623587" sldId="356"/>
            <ac:picMk id="3" creationId="{EA743C14-2264-CFB5-C33E-7431648FD783}"/>
          </ac:picMkLst>
        </pc:picChg>
        <pc:picChg chg="add mod replST">
          <ac:chgData name="Amelia Bray" userId="039ee3fd-3261-4a72-bb7e-f20728caceb7" providerId="ADAL" clId="{D7855997-BD78-4CA4-BCA9-9961F1A07602}" dt="2023-05-15T09:17:59.636" v="457"/>
          <ac:picMkLst>
            <pc:docMk/>
            <pc:sldMk cId="1632623587" sldId="356"/>
            <ac:picMk id="5" creationId="{CA2AF67E-D2DD-F706-3213-21572EEB617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17/05/2023</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79142-A7C3-4858-97E5-D23803DB0605}" type="datetimeFigureOut">
              <a:rPr lang="en-GB" smtClean="0"/>
              <a:t>17/05/2023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C4714-0C77-4849-85D0-2D961797CAF9}" type="slidenum">
              <a:rPr lang="en-GB" smtClean="0"/>
              <a:t>‹#›</a:t>
            </a:fld>
            <a:endParaRPr lang="en-GB"/>
          </a:p>
        </p:txBody>
      </p:sp>
    </p:spTree>
    <p:extLst>
      <p:ext uri="{BB962C8B-B14F-4D97-AF65-F5344CB8AC3E}">
        <p14:creationId xmlns:p14="http://schemas.microsoft.com/office/powerpoint/2010/main" val="108822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C4714-0C77-4849-85D0-2D961797CAF9}" type="slidenum">
              <a:rPr lang="en-GB" smtClean="0"/>
              <a:t>7</a:t>
            </a:fld>
            <a:endParaRPr lang="en-GB"/>
          </a:p>
        </p:txBody>
      </p:sp>
    </p:spTree>
    <p:extLst>
      <p:ext uri="{BB962C8B-B14F-4D97-AF65-F5344CB8AC3E}">
        <p14:creationId xmlns:p14="http://schemas.microsoft.com/office/powerpoint/2010/main" val="3220691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DTC Style Access Database </a:t>
            </a:r>
          </a:p>
        </p:txBody>
      </p:sp>
      <p:sp>
        <p:nvSpPr>
          <p:cNvPr id="4" name="Slide Number Placeholder 3"/>
          <p:cNvSpPr>
            <a:spLocks noGrp="1"/>
          </p:cNvSpPr>
          <p:nvPr>
            <p:ph type="sldNum" sz="quarter" idx="5"/>
          </p:nvPr>
        </p:nvSpPr>
        <p:spPr/>
        <p:txBody>
          <a:bodyPr/>
          <a:lstStyle/>
          <a:p>
            <a:fld id="{F65C4714-0C77-4849-85D0-2D961797CAF9}" type="slidenum">
              <a:rPr lang="en-GB" smtClean="0"/>
              <a:t>25</a:t>
            </a:fld>
            <a:endParaRPr lang="en-GB"/>
          </a:p>
        </p:txBody>
      </p:sp>
    </p:spTree>
    <p:extLst>
      <p:ext uri="{BB962C8B-B14F-4D97-AF65-F5344CB8AC3E}">
        <p14:creationId xmlns:p14="http://schemas.microsoft.com/office/powerpoint/2010/main" val="1939387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C4714-0C77-4849-85D0-2D961797CAF9}" type="slidenum">
              <a:rPr lang="en-GB" smtClean="0"/>
              <a:t>26</a:t>
            </a:fld>
            <a:endParaRPr lang="en-GB"/>
          </a:p>
        </p:txBody>
      </p:sp>
    </p:spTree>
    <p:extLst>
      <p:ext uri="{BB962C8B-B14F-4D97-AF65-F5344CB8AC3E}">
        <p14:creationId xmlns:p14="http://schemas.microsoft.com/office/powerpoint/2010/main" val="2286906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C4714-0C77-4849-85D0-2D961797CAF9}" type="slidenum">
              <a:rPr lang="en-GB" smtClean="0"/>
              <a:t>27</a:t>
            </a:fld>
            <a:endParaRPr lang="en-GB"/>
          </a:p>
        </p:txBody>
      </p:sp>
    </p:spTree>
    <p:extLst>
      <p:ext uri="{BB962C8B-B14F-4D97-AF65-F5344CB8AC3E}">
        <p14:creationId xmlns:p14="http://schemas.microsoft.com/office/powerpoint/2010/main" val="3694597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Confirm dates for workshop will be confirmed as soon as possible. We would encourage parties to attend this workshop so as to ensure that all potential risks can/ are mitigated before this change proposal progresses on it’s pathway.</a:t>
            </a:r>
          </a:p>
          <a:p>
            <a:endParaRPr lang="en-GB" dirty="0"/>
          </a:p>
          <a:p>
            <a:r>
              <a:rPr lang="en-GB" dirty="0"/>
              <a:t>The change proposal pathway will be established following the completion of the Industry workshops. </a:t>
            </a:r>
          </a:p>
        </p:txBody>
      </p:sp>
      <p:sp>
        <p:nvSpPr>
          <p:cNvPr id="4" name="Slide Number Placeholder 3"/>
          <p:cNvSpPr>
            <a:spLocks noGrp="1"/>
          </p:cNvSpPr>
          <p:nvPr>
            <p:ph type="sldNum" sz="quarter" idx="5"/>
          </p:nvPr>
        </p:nvSpPr>
        <p:spPr/>
        <p:txBody>
          <a:bodyPr/>
          <a:lstStyle/>
          <a:p>
            <a:fld id="{F65C4714-0C77-4849-85D0-2D961797CAF9}" type="slidenum">
              <a:rPr lang="en-GB" smtClean="0"/>
              <a:t>28</a:t>
            </a:fld>
            <a:endParaRPr lang="en-GB"/>
          </a:p>
        </p:txBody>
      </p:sp>
    </p:spTree>
    <p:extLst>
      <p:ext uri="{BB962C8B-B14F-4D97-AF65-F5344CB8AC3E}">
        <p14:creationId xmlns:p14="http://schemas.microsoft.com/office/powerpoint/2010/main" val="356441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C4714-0C77-4849-85D0-2D961797CAF9}" type="slidenum">
              <a:rPr lang="en-GB" smtClean="0"/>
              <a:t>29</a:t>
            </a:fld>
            <a:endParaRPr lang="en-GB"/>
          </a:p>
        </p:txBody>
      </p:sp>
    </p:spTree>
    <p:extLst>
      <p:ext uri="{BB962C8B-B14F-4D97-AF65-F5344CB8AC3E}">
        <p14:creationId xmlns:p14="http://schemas.microsoft.com/office/powerpoint/2010/main" val="417064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C4714-0C77-4849-85D0-2D961797CAF9}" type="slidenum">
              <a:rPr lang="en-GB" smtClean="0"/>
              <a:t>30</a:t>
            </a:fld>
            <a:endParaRPr lang="en-GB"/>
          </a:p>
        </p:txBody>
      </p:sp>
    </p:spTree>
    <p:extLst>
      <p:ext uri="{BB962C8B-B14F-4D97-AF65-F5344CB8AC3E}">
        <p14:creationId xmlns:p14="http://schemas.microsoft.com/office/powerpoint/2010/main" val="182491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C4714-0C77-4849-85D0-2D961797CAF9}" type="slidenum">
              <a:rPr lang="en-GB" smtClean="0"/>
              <a:t>31</a:t>
            </a:fld>
            <a:endParaRPr lang="en-GB"/>
          </a:p>
        </p:txBody>
      </p:sp>
    </p:spTree>
    <p:extLst>
      <p:ext uri="{BB962C8B-B14F-4D97-AF65-F5344CB8AC3E}">
        <p14:creationId xmlns:p14="http://schemas.microsoft.com/office/powerpoint/2010/main" val="1995001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C4714-0C77-4849-85D0-2D961797CAF9}" type="slidenum">
              <a:rPr lang="en-GB" smtClean="0"/>
              <a:t>32</a:t>
            </a:fld>
            <a:endParaRPr lang="en-GB"/>
          </a:p>
        </p:txBody>
      </p:sp>
    </p:spTree>
    <p:extLst>
      <p:ext uri="{BB962C8B-B14F-4D97-AF65-F5344CB8AC3E}">
        <p14:creationId xmlns:p14="http://schemas.microsoft.com/office/powerpoint/2010/main" val="3911315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C4714-0C77-4849-85D0-2D961797CAF9}" type="slidenum">
              <a:rPr lang="en-GB" smtClean="0"/>
              <a:t>33</a:t>
            </a:fld>
            <a:endParaRPr lang="en-GB"/>
          </a:p>
        </p:txBody>
      </p:sp>
    </p:spTree>
    <p:extLst>
      <p:ext uri="{BB962C8B-B14F-4D97-AF65-F5344CB8AC3E}">
        <p14:creationId xmlns:p14="http://schemas.microsoft.com/office/powerpoint/2010/main" val="3883286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C4714-0C77-4849-85D0-2D961797CAF9}" type="slidenum">
              <a:rPr lang="en-GB" smtClean="0"/>
              <a:t>34</a:t>
            </a:fld>
            <a:endParaRPr lang="en-GB"/>
          </a:p>
        </p:txBody>
      </p:sp>
    </p:spTree>
    <p:extLst>
      <p:ext uri="{BB962C8B-B14F-4D97-AF65-F5344CB8AC3E}">
        <p14:creationId xmlns:p14="http://schemas.microsoft.com/office/powerpoint/2010/main" val="291867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Dashboard overview: Codes Schedule includes all REC Code Schedules (latest and previous versions) which can be accessed via a click and read within the UI, or you can choose to download (in MS word format). </a:t>
            </a:r>
          </a:p>
          <a:p>
            <a:r>
              <a:rPr lang="en-GB" dirty="0"/>
              <a:t>Dashboard overview: Data Spec</a:t>
            </a:r>
          </a:p>
          <a:p>
            <a:endParaRPr lang="en-US" dirty="0"/>
          </a:p>
        </p:txBody>
      </p:sp>
      <p:sp>
        <p:nvSpPr>
          <p:cNvPr id="4" name="Slide Number Placeholder 3"/>
          <p:cNvSpPr>
            <a:spLocks noGrp="1"/>
          </p:cNvSpPr>
          <p:nvPr>
            <p:ph type="sldNum" sz="quarter" idx="5"/>
          </p:nvPr>
        </p:nvSpPr>
        <p:spPr/>
        <p:txBody>
          <a:bodyPr/>
          <a:lstStyle/>
          <a:p>
            <a:fld id="{F65C4714-0C77-4849-85D0-2D961797CAF9}" type="slidenum">
              <a:rPr lang="en-GB" smtClean="0"/>
              <a:t>8</a:t>
            </a:fld>
            <a:endParaRPr lang="en-GB"/>
          </a:p>
        </p:txBody>
      </p:sp>
    </p:spTree>
    <p:extLst>
      <p:ext uri="{BB962C8B-B14F-4D97-AF65-F5344CB8AC3E}">
        <p14:creationId xmlns:p14="http://schemas.microsoft.com/office/powerpoint/2010/main" val="1197137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C4714-0C77-4849-85D0-2D961797CAF9}" type="slidenum">
              <a:rPr lang="en-GB" smtClean="0"/>
              <a:t>35</a:t>
            </a:fld>
            <a:endParaRPr lang="en-GB"/>
          </a:p>
        </p:txBody>
      </p:sp>
    </p:spTree>
    <p:extLst>
      <p:ext uri="{BB962C8B-B14F-4D97-AF65-F5344CB8AC3E}">
        <p14:creationId xmlns:p14="http://schemas.microsoft.com/office/powerpoint/2010/main" val="4007875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DTC Style Access Database </a:t>
            </a:r>
          </a:p>
        </p:txBody>
      </p:sp>
      <p:sp>
        <p:nvSpPr>
          <p:cNvPr id="4" name="Slide Number Placeholder 3"/>
          <p:cNvSpPr>
            <a:spLocks noGrp="1"/>
          </p:cNvSpPr>
          <p:nvPr>
            <p:ph type="sldNum" sz="quarter" idx="5"/>
          </p:nvPr>
        </p:nvSpPr>
        <p:spPr/>
        <p:txBody>
          <a:bodyPr/>
          <a:lstStyle/>
          <a:p>
            <a:fld id="{F65C4714-0C77-4849-85D0-2D961797CAF9}" type="slidenum">
              <a:rPr lang="en-GB" smtClean="0"/>
              <a:t>37</a:t>
            </a:fld>
            <a:endParaRPr lang="en-GB"/>
          </a:p>
        </p:txBody>
      </p:sp>
    </p:spTree>
    <p:extLst>
      <p:ext uri="{BB962C8B-B14F-4D97-AF65-F5344CB8AC3E}">
        <p14:creationId xmlns:p14="http://schemas.microsoft.com/office/powerpoint/2010/main" val="723128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39</a:t>
            </a:fld>
            <a:endParaRPr lang="en-GB"/>
          </a:p>
        </p:txBody>
      </p:sp>
    </p:spTree>
    <p:extLst>
      <p:ext uri="{BB962C8B-B14F-4D97-AF65-F5344CB8AC3E}">
        <p14:creationId xmlns:p14="http://schemas.microsoft.com/office/powerpoint/2010/main" val="156127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You can search by Market Messages, Scenario Variants or Data Items, where a full list of results is provided on the same page. As the images on screen show. </a:t>
            </a:r>
          </a:p>
          <a:p>
            <a:pPr marL="0" indent="0">
              <a:buNone/>
            </a:pPr>
            <a:r>
              <a:rPr lang="en-GB" dirty="0"/>
              <a:t>You can also further refine results, using the text Search field and Filter options for source / target (for Market Messages and Scenario Variants). The search function allows for EMAR id’s, Legacy id’s and Names, partial search criteria will also return results.</a:t>
            </a:r>
          </a:p>
          <a:p>
            <a:pPr marL="0" indent="0">
              <a:buNone/>
            </a:pPr>
            <a:endParaRPr lang="en-GB" dirty="0"/>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F65C4714-0C77-4849-85D0-2D961797CAF9}" type="slidenum">
              <a:rPr lang="en-GB" smtClean="0"/>
              <a:t>10</a:t>
            </a:fld>
            <a:endParaRPr lang="en-GB"/>
          </a:p>
        </p:txBody>
      </p:sp>
    </p:spTree>
    <p:extLst>
      <p:ext uri="{BB962C8B-B14F-4D97-AF65-F5344CB8AC3E}">
        <p14:creationId xmlns:p14="http://schemas.microsoft.com/office/powerpoint/2010/main" val="220358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C4714-0C77-4849-85D0-2D961797CAF9}" type="slidenum">
              <a:rPr lang="en-GB" smtClean="0"/>
              <a:t>11</a:t>
            </a:fld>
            <a:endParaRPr lang="en-GB"/>
          </a:p>
        </p:txBody>
      </p:sp>
    </p:spTree>
    <p:extLst>
      <p:ext uri="{BB962C8B-B14F-4D97-AF65-F5344CB8AC3E}">
        <p14:creationId xmlns:p14="http://schemas.microsoft.com/office/powerpoint/2010/main" val="7854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we’ve navigated to this page through the Key Transaction Details MM, the same action would be performed from the main detailed search function. You would select Data Items as an option, or use the search tab to refine for the MPAN Core DI reference and the page as shown would be available. </a:t>
            </a:r>
          </a:p>
          <a:p>
            <a:endParaRPr lang="en-GB" dirty="0"/>
          </a:p>
          <a:p>
            <a:r>
              <a:rPr lang="en-GB" dirty="0"/>
              <a:t>In this page, you are shown a number of items. This includes the name/ description of the DI, but also the formatting rules that it needs to adhere to (Logical/ Physical lengths, Data Type, and format) In addition you can identity who the data item owner is (in this case </a:t>
            </a:r>
            <a:r>
              <a:rPr lang="en-GB" dirty="0" err="1"/>
              <a:t>RECCo</a:t>
            </a:r>
            <a:r>
              <a:rPr lang="en-GB" dirty="0"/>
              <a:t>), but as we mentioned earlier this could be BSC/</a:t>
            </a:r>
            <a:r>
              <a:rPr lang="en-GB" dirty="0" err="1"/>
              <a:t>DCuSA</a:t>
            </a:r>
            <a:r>
              <a:rPr lang="en-GB" dirty="0"/>
              <a:t>/ SEC plus any applicable notes which need to be advised or adhered too. </a:t>
            </a:r>
          </a:p>
          <a:p>
            <a:endParaRPr lang="en-GB" dirty="0"/>
          </a:p>
          <a:p>
            <a:r>
              <a:rPr lang="en-GB" dirty="0"/>
              <a:t>The bottom table provides a full overview of all the associated Market Messages where the Data Item is included. MPAN Core is a highly used electricity item and therefore is included in a number of MM’s (only including a snapshot of what has been included on screen) as mentioned previously you can select any of the market messages here and you’ll be navigated back to the Market Message details page. </a:t>
            </a:r>
          </a:p>
          <a:p>
            <a:endParaRPr lang="en-GB" dirty="0"/>
          </a:p>
          <a:p>
            <a:r>
              <a:rPr lang="en-GB" dirty="0"/>
              <a:t>In addition, if a Data Item has multiple enumerations, this information can be sourced through this area of the Data Specification (example PSR Flows) </a:t>
            </a:r>
          </a:p>
        </p:txBody>
      </p:sp>
      <p:sp>
        <p:nvSpPr>
          <p:cNvPr id="4" name="Slide Number Placeholder 3"/>
          <p:cNvSpPr>
            <a:spLocks noGrp="1"/>
          </p:cNvSpPr>
          <p:nvPr>
            <p:ph type="sldNum" sz="quarter" idx="5"/>
          </p:nvPr>
        </p:nvSpPr>
        <p:spPr/>
        <p:txBody>
          <a:bodyPr/>
          <a:lstStyle/>
          <a:p>
            <a:fld id="{F65C4714-0C77-4849-85D0-2D961797CAF9}" type="slidenum">
              <a:rPr lang="en-GB" smtClean="0"/>
              <a:t>12</a:t>
            </a:fld>
            <a:endParaRPr lang="en-GB"/>
          </a:p>
        </p:txBody>
      </p:sp>
    </p:spTree>
    <p:extLst>
      <p:ext uri="{BB962C8B-B14F-4D97-AF65-F5344CB8AC3E}">
        <p14:creationId xmlns:p14="http://schemas.microsoft.com/office/powerpoint/2010/main" val="323218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same example as we’ve been looking at, and much like the Data Items, the Scenario Variants page as shown on screen can be navigated too directly from Market Messages, this is likewise the same screen which is presented if navigated to from the Detailed search page. In this example we only have 1 permitted SV instance, however in other MM’s several SV’s may be permissible based upon the source / target parties. Importantly the SV page confirms the Source (left) and Target (right) (Blue boxes) and the entire message (flow) structure, broken down by group to data item and rules.</a:t>
            </a:r>
          </a:p>
          <a:p>
            <a:endParaRPr lang="en-GB" dirty="0"/>
          </a:p>
          <a:p>
            <a:r>
              <a:rPr lang="en-GB" dirty="0"/>
              <a:t>The flow structure table includes all the relevant information which enables messages to be built within parties' systems and sent to other parties. Confirming aspects such as Grouping ID’s and descriptions. Ranges of Modality (min) and Cardinality (max). Levels and Data Item conditionality (Mandatory/ Optional). There is also a reference to any rules that must be applied to data items in certain conditions. (</a:t>
            </a:r>
            <a:r>
              <a:rPr lang="en-GB" dirty="0" err="1"/>
              <a:t>i.e</a:t>
            </a:r>
            <a:r>
              <a:rPr lang="en-GB" dirty="0"/>
              <a:t> for reading date &amp; time, the time value must be as stated upon first issue of the message for a new meter). </a:t>
            </a: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F65C4714-0C77-4849-85D0-2D961797CAF9}" type="slidenum">
              <a:rPr lang="en-GB" smtClean="0"/>
              <a:t>13</a:t>
            </a:fld>
            <a:endParaRPr lang="en-GB"/>
          </a:p>
        </p:txBody>
      </p:sp>
    </p:spTree>
    <p:extLst>
      <p:ext uri="{BB962C8B-B14F-4D97-AF65-F5344CB8AC3E}">
        <p14:creationId xmlns:p14="http://schemas.microsoft.com/office/powerpoint/2010/main" val="345135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C4714-0C77-4849-85D0-2D961797CAF9}" type="slidenum">
              <a:rPr lang="en-GB" smtClean="0"/>
              <a:t>14</a:t>
            </a:fld>
            <a:endParaRPr lang="en-GB"/>
          </a:p>
        </p:txBody>
      </p:sp>
    </p:spTree>
    <p:extLst>
      <p:ext uri="{BB962C8B-B14F-4D97-AF65-F5344CB8AC3E}">
        <p14:creationId xmlns:p14="http://schemas.microsoft.com/office/powerpoint/2010/main" val="2552882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C4714-0C77-4849-85D0-2D961797CAF9}" type="slidenum">
              <a:rPr lang="en-GB" smtClean="0"/>
              <a:t>16</a:t>
            </a:fld>
            <a:endParaRPr lang="en-GB"/>
          </a:p>
        </p:txBody>
      </p:sp>
    </p:spTree>
    <p:extLst>
      <p:ext uri="{BB962C8B-B14F-4D97-AF65-F5344CB8AC3E}">
        <p14:creationId xmlns:p14="http://schemas.microsoft.com/office/powerpoint/2010/main" val="55131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17</a:t>
            </a:fld>
            <a:endParaRPr lang="en-GB"/>
          </a:p>
        </p:txBody>
      </p:sp>
    </p:spTree>
    <p:extLst>
      <p:ext uri="{BB962C8B-B14F-4D97-AF65-F5344CB8AC3E}">
        <p14:creationId xmlns:p14="http://schemas.microsoft.com/office/powerpoint/2010/main" val="2846068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53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411583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275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2428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974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8041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731"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enquires@recmanager.co.uk"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mailto:enquiries@recmanager.co.uk"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mailto:enquires@recmanager.co.u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9.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0.xml"/><Relationship Id="rId5" Type="http://schemas.openxmlformats.org/officeDocument/2006/relationships/tags" Target="../tags/tag11.xml"/><Relationship Id="rId4"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4.xml"/><Relationship Id="rId7"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0.xml"/><Relationship Id="rId5" Type="http://schemas.openxmlformats.org/officeDocument/2006/relationships/tags" Target="../tags/tag16.xml"/><Relationship Id="rId4"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9.xml"/><Relationship Id="rId7" Type="http://schemas.openxmlformats.org/officeDocument/2006/relationships/image" Target="../media/image1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0.xml"/><Relationship Id="rId5" Type="http://schemas.openxmlformats.org/officeDocument/2006/relationships/tags" Target="../tags/tag21.xml"/><Relationship Id="rId4" Type="http://schemas.openxmlformats.org/officeDocument/2006/relationships/tags" Target="../tags/tag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0.xml"/><Relationship Id="rId5" Type="http://schemas.openxmlformats.org/officeDocument/2006/relationships/tags" Target="../tags/tag6.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4.xml"/><Relationship Id="rId7" Type="http://schemas.openxmlformats.org/officeDocument/2006/relationships/image" Target="../media/image1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0.xml"/><Relationship Id="rId5" Type="http://schemas.openxmlformats.org/officeDocument/2006/relationships/tags" Target="../tags/tag26.xml"/><Relationship Id="rId4" Type="http://schemas.openxmlformats.org/officeDocument/2006/relationships/tags" Target="../tags/tag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p:txBody>
          <a:bodyPr/>
          <a:lstStyle/>
          <a:p>
            <a:r>
              <a:rPr lang="en-GB"/>
              <a:t>Data Specification Workshop</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a:xfrm>
            <a:off x="517227" y="5078148"/>
            <a:ext cx="6059063" cy="1009073"/>
          </a:xfrm>
        </p:spPr>
        <p:txBody>
          <a:bodyPr>
            <a:normAutofit/>
          </a:bodyPr>
          <a:lstStyle/>
          <a:p>
            <a:r>
              <a:rPr lang="en-GB" dirty="0"/>
              <a:t>17 May 2023</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2A78-3CB9-D2B5-3A59-26E948D02E85}"/>
              </a:ext>
            </a:extLst>
          </p:cNvPr>
          <p:cNvSpPr>
            <a:spLocks noGrp="1"/>
          </p:cNvSpPr>
          <p:nvPr>
            <p:ph type="title"/>
          </p:nvPr>
        </p:nvSpPr>
        <p:spPr/>
        <p:txBody>
          <a:bodyPr>
            <a:normAutofit/>
          </a:bodyPr>
          <a:lstStyle/>
          <a:p>
            <a:r>
              <a:rPr lang="en-GB"/>
              <a:t>data specification – detailed search</a:t>
            </a:r>
            <a:endParaRPr lang="en-US"/>
          </a:p>
        </p:txBody>
      </p:sp>
      <p:sp>
        <p:nvSpPr>
          <p:cNvPr id="4" name="Text Placeholder 3">
            <a:extLst>
              <a:ext uri="{FF2B5EF4-FFF2-40B4-BE49-F238E27FC236}">
                <a16:creationId xmlns:a16="http://schemas.microsoft.com/office/drawing/2014/main" id="{E2965198-67DE-8F2B-F672-C442AE5F2ACF}"/>
              </a:ext>
            </a:extLst>
          </p:cNvPr>
          <p:cNvSpPr>
            <a:spLocks noGrp="1"/>
          </p:cNvSpPr>
          <p:nvPr>
            <p:ph type="body" sz="quarter" idx="11"/>
          </p:nvPr>
        </p:nvSpPr>
        <p:spPr>
          <a:xfrm>
            <a:off x="542926" y="1250156"/>
            <a:ext cx="11437144" cy="1928813"/>
          </a:xfrm>
        </p:spPr>
        <p:txBody>
          <a:bodyPr>
            <a:normAutofit/>
          </a:bodyPr>
          <a:lstStyle/>
          <a:p>
            <a:pPr marL="0" indent="0">
              <a:buNone/>
            </a:pPr>
            <a:r>
              <a:rPr lang="en-GB" dirty="0"/>
              <a:t>When using the Detailed Search function, a new page will be displayed, as shown below. Here you have a number of options which will allow you to refine your search and access any data within the Data Specification.</a:t>
            </a:r>
          </a:p>
        </p:txBody>
      </p:sp>
      <p:pic>
        <p:nvPicPr>
          <p:cNvPr id="6" name="Picture 5">
            <a:extLst>
              <a:ext uri="{FF2B5EF4-FFF2-40B4-BE49-F238E27FC236}">
                <a16:creationId xmlns:a16="http://schemas.microsoft.com/office/drawing/2014/main" id="{7206FBA4-5285-6DDA-39F8-0379DA14794A}"/>
              </a:ext>
            </a:extLst>
          </p:cNvPr>
          <p:cNvPicPr>
            <a:picLocks noChangeAspect="1"/>
          </p:cNvPicPr>
          <p:nvPr/>
        </p:nvPicPr>
        <p:blipFill>
          <a:blip r:embed="rId3"/>
          <a:stretch>
            <a:fillRect/>
          </a:stretch>
        </p:blipFill>
        <p:spPr>
          <a:xfrm>
            <a:off x="1636281" y="1824278"/>
            <a:ext cx="8486774" cy="1962825"/>
          </a:xfrm>
          <a:prstGeom prst="rect">
            <a:avLst/>
          </a:prstGeom>
        </p:spPr>
      </p:pic>
      <p:pic>
        <p:nvPicPr>
          <p:cNvPr id="8" name="Picture 7">
            <a:extLst>
              <a:ext uri="{FF2B5EF4-FFF2-40B4-BE49-F238E27FC236}">
                <a16:creationId xmlns:a16="http://schemas.microsoft.com/office/drawing/2014/main" id="{85CF7A1B-CB7F-ED10-B5F5-70A94B8A6BE6}"/>
              </a:ext>
            </a:extLst>
          </p:cNvPr>
          <p:cNvPicPr>
            <a:picLocks noChangeAspect="1"/>
          </p:cNvPicPr>
          <p:nvPr/>
        </p:nvPicPr>
        <p:blipFill>
          <a:blip r:embed="rId4"/>
          <a:stretch>
            <a:fillRect/>
          </a:stretch>
        </p:blipFill>
        <p:spPr>
          <a:xfrm>
            <a:off x="2753434" y="3787103"/>
            <a:ext cx="6413669" cy="926704"/>
          </a:xfrm>
          <a:prstGeom prst="rect">
            <a:avLst/>
          </a:prstGeom>
        </p:spPr>
      </p:pic>
      <p:pic>
        <p:nvPicPr>
          <p:cNvPr id="10" name="Picture 9">
            <a:extLst>
              <a:ext uri="{FF2B5EF4-FFF2-40B4-BE49-F238E27FC236}">
                <a16:creationId xmlns:a16="http://schemas.microsoft.com/office/drawing/2014/main" id="{4CCE52CD-C5C1-BBFC-ADFE-021C49AA5462}"/>
              </a:ext>
            </a:extLst>
          </p:cNvPr>
          <p:cNvPicPr>
            <a:picLocks noChangeAspect="1"/>
          </p:cNvPicPr>
          <p:nvPr/>
        </p:nvPicPr>
        <p:blipFill>
          <a:blip r:embed="rId5"/>
          <a:stretch>
            <a:fillRect/>
          </a:stretch>
        </p:blipFill>
        <p:spPr>
          <a:xfrm>
            <a:off x="1740711" y="4780677"/>
            <a:ext cx="8710578" cy="1082528"/>
          </a:xfrm>
          <a:prstGeom prst="rect">
            <a:avLst/>
          </a:prstGeom>
        </p:spPr>
      </p:pic>
      <p:pic>
        <p:nvPicPr>
          <p:cNvPr id="12" name="Picture 11">
            <a:extLst>
              <a:ext uri="{FF2B5EF4-FFF2-40B4-BE49-F238E27FC236}">
                <a16:creationId xmlns:a16="http://schemas.microsoft.com/office/drawing/2014/main" id="{F2B48CED-0012-F8BF-4774-67DB0512387C}"/>
              </a:ext>
            </a:extLst>
          </p:cNvPr>
          <p:cNvPicPr>
            <a:picLocks noChangeAspect="1"/>
          </p:cNvPicPr>
          <p:nvPr/>
        </p:nvPicPr>
        <p:blipFill>
          <a:blip r:embed="rId6"/>
          <a:stretch>
            <a:fillRect/>
          </a:stretch>
        </p:blipFill>
        <p:spPr>
          <a:xfrm>
            <a:off x="2024040" y="5930075"/>
            <a:ext cx="8418491" cy="777906"/>
          </a:xfrm>
          <a:prstGeom prst="rect">
            <a:avLst/>
          </a:prstGeom>
        </p:spPr>
      </p:pic>
      <p:sp>
        <p:nvSpPr>
          <p:cNvPr id="13" name="Rectangle: Rounded Corners 12">
            <a:extLst>
              <a:ext uri="{FF2B5EF4-FFF2-40B4-BE49-F238E27FC236}">
                <a16:creationId xmlns:a16="http://schemas.microsoft.com/office/drawing/2014/main" id="{0141E589-BC5C-93A8-563D-1FF05F9B5267}"/>
              </a:ext>
            </a:extLst>
          </p:cNvPr>
          <p:cNvSpPr/>
          <p:nvPr/>
        </p:nvSpPr>
        <p:spPr>
          <a:xfrm>
            <a:off x="2850356" y="3787103"/>
            <a:ext cx="907257" cy="1633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C794488-E0AD-8342-D145-B9315DF0A86F}"/>
              </a:ext>
            </a:extLst>
          </p:cNvPr>
          <p:cNvSpPr/>
          <p:nvPr/>
        </p:nvSpPr>
        <p:spPr>
          <a:xfrm>
            <a:off x="1703070" y="4780678"/>
            <a:ext cx="720090" cy="2651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DE1F433-19E1-9A02-0600-4C66A193C727}"/>
              </a:ext>
            </a:extLst>
          </p:cNvPr>
          <p:cNvSpPr/>
          <p:nvPr/>
        </p:nvSpPr>
        <p:spPr>
          <a:xfrm>
            <a:off x="2240756" y="5921979"/>
            <a:ext cx="907257" cy="1633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34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7BD7-2156-4469-7D9F-886F0CF27622}"/>
              </a:ext>
            </a:extLst>
          </p:cNvPr>
          <p:cNvSpPr>
            <a:spLocks noGrp="1"/>
          </p:cNvSpPr>
          <p:nvPr>
            <p:ph type="title"/>
          </p:nvPr>
        </p:nvSpPr>
        <p:spPr/>
        <p:txBody>
          <a:bodyPr>
            <a:normAutofit/>
          </a:bodyPr>
          <a:lstStyle/>
          <a:p>
            <a:r>
              <a:rPr lang="en-GB"/>
              <a:t>data specification – Market messages</a:t>
            </a:r>
            <a:endParaRPr lang="en-US" dirty="0"/>
          </a:p>
        </p:txBody>
      </p:sp>
      <p:pic>
        <p:nvPicPr>
          <p:cNvPr id="8" name="Picture 7">
            <a:extLst>
              <a:ext uri="{FF2B5EF4-FFF2-40B4-BE49-F238E27FC236}">
                <a16:creationId xmlns:a16="http://schemas.microsoft.com/office/drawing/2014/main" id="{0F96B999-D650-7C41-48E7-35137D2EDEF3}"/>
              </a:ext>
            </a:extLst>
          </p:cNvPr>
          <p:cNvPicPr>
            <a:picLocks noChangeAspect="1"/>
          </p:cNvPicPr>
          <p:nvPr/>
        </p:nvPicPr>
        <p:blipFill>
          <a:blip r:embed="rId3"/>
          <a:stretch>
            <a:fillRect/>
          </a:stretch>
        </p:blipFill>
        <p:spPr>
          <a:xfrm>
            <a:off x="559558" y="1219299"/>
            <a:ext cx="10228997" cy="5468918"/>
          </a:xfrm>
          <a:prstGeom prst="rect">
            <a:avLst/>
          </a:prstGeom>
        </p:spPr>
      </p:pic>
    </p:spTree>
    <p:extLst>
      <p:ext uri="{BB962C8B-B14F-4D97-AF65-F5344CB8AC3E}">
        <p14:creationId xmlns:p14="http://schemas.microsoft.com/office/powerpoint/2010/main" val="173159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3E1E-1669-A32E-F6A5-9C013BEDA73D}"/>
              </a:ext>
            </a:extLst>
          </p:cNvPr>
          <p:cNvSpPr>
            <a:spLocks noGrp="1"/>
          </p:cNvSpPr>
          <p:nvPr>
            <p:ph type="title"/>
          </p:nvPr>
        </p:nvSpPr>
        <p:spPr/>
        <p:txBody>
          <a:bodyPr>
            <a:normAutofit/>
          </a:bodyPr>
          <a:lstStyle/>
          <a:p>
            <a:r>
              <a:rPr lang="en-GB"/>
              <a:t>Data specification – data items</a:t>
            </a:r>
            <a:endParaRPr lang="en-US"/>
          </a:p>
        </p:txBody>
      </p:sp>
      <p:pic>
        <p:nvPicPr>
          <p:cNvPr id="6" name="Picture 5">
            <a:extLst>
              <a:ext uri="{FF2B5EF4-FFF2-40B4-BE49-F238E27FC236}">
                <a16:creationId xmlns:a16="http://schemas.microsoft.com/office/drawing/2014/main" id="{C8E1FFF8-7CDD-31B4-320D-B26C5DB8B931}"/>
              </a:ext>
            </a:extLst>
          </p:cNvPr>
          <p:cNvPicPr>
            <a:picLocks noChangeAspect="1"/>
          </p:cNvPicPr>
          <p:nvPr/>
        </p:nvPicPr>
        <p:blipFill>
          <a:blip r:embed="rId3"/>
          <a:stretch>
            <a:fillRect/>
          </a:stretch>
        </p:blipFill>
        <p:spPr>
          <a:xfrm>
            <a:off x="82446" y="1194847"/>
            <a:ext cx="11599241" cy="4778734"/>
          </a:xfrm>
          <a:prstGeom prst="rect">
            <a:avLst/>
          </a:prstGeom>
        </p:spPr>
      </p:pic>
    </p:spTree>
    <p:extLst>
      <p:ext uri="{BB962C8B-B14F-4D97-AF65-F5344CB8AC3E}">
        <p14:creationId xmlns:p14="http://schemas.microsoft.com/office/powerpoint/2010/main" val="2744759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1ED1-A916-FD99-2F8A-D40CC1EF9E51}"/>
              </a:ext>
            </a:extLst>
          </p:cNvPr>
          <p:cNvSpPr>
            <a:spLocks noGrp="1"/>
          </p:cNvSpPr>
          <p:nvPr>
            <p:ph type="title"/>
          </p:nvPr>
        </p:nvSpPr>
        <p:spPr>
          <a:xfrm>
            <a:off x="838200" y="351271"/>
            <a:ext cx="9284855" cy="660111"/>
          </a:xfrm>
        </p:spPr>
        <p:txBody>
          <a:bodyPr>
            <a:normAutofit/>
          </a:bodyPr>
          <a:lstStyle/>
          <a:p>
            <a:r>
              <a:rPr lang="en-GB"/>
              <a:t>Data specification – scenario variants</a:t>
            </a:r>
            <a:endParaRPr lang="en-US"/>
          </a:p>
        </p:txBody>
      </p:sp>
      <p:pic>
        <p:nvPicPr>
          <p:cNvPr id="6" name="Picture 5">
            <a:extLst>
              <a:ext uri="{FF2B5EF4-FFF2-40B4-BE49-F238E27FC236}">
                <a16:creationId xmlns:a16="http://schemas.microsoft.com/office/drawing/2014/main" id="{174C7472-AA80-940D-E3AE-C3B44126E026}"/>
              </a:ext>
            </a:extLst>
          </p:cNvPr>
          <p:cNvPicPr>
            <a:picLocks noChangeAspect="1"/>
          </p:cNvPicPr>
          <p:nvPr/>
        </p:nvPicPr>
        <p:blipFill>
          <a:blip r:embed="rId3"/>
          <a:stretch>
            <a:fillRect/>
          </a:stretch>
        </p:blipFill>
        <p:spPr>
          <a:xfrm>
            <a:off x="324191" y="1248913"/>
            <a:ext cx="11543617" cy="4710453"/>
          </a:xfrm>
          <a:prstGeom prst="rect">
            <a:avLst/>
          </a:prstGeom>
        </p:spPr>
      </p:pic>
    </p:spTree>
    <p:extLst>
      <p:ext uri="{BB962C8B-B14F-4D97-AF65-F5344CB8AC3E}">
        <p14:creationId xmlns:p14="http://schemas.microsoft.com/office/powerpoint/2010/main" val="336374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2EBE-B11F-E7F5-4B83-C282D2D4CB1B}"/>
              </a:ext>
            </a:extLst>
          </p:cNvPr>
          <p:cNvSpPr>
            <a:spLocks noGrp="1"/>
          </p:cNvSpPr>
          <p:nvPr>
            <p:ph type="title"/>
          </p:nvPr>
        </p:nvSpPr>
        <p:spPr/>
        <p:txBody>
          <a:bodyPr>
            <a:normAutofit/>
          </a:bodyPr>
          <a:lstStyle/>
          <a:p>
            <a:r>
              <a:rPr lang="en-GB" dirty="0"/>
              <a:t>Data Specification - Guidance</a:t>
            </a:r>
            <a:endParaRPr lang="en-US" dirty="0"/>
          </a:p>
        </p:txBody>
      </p:sp>
      <p:sp>
        <p:nvSpPr>
          <p:cNvPr id="4" name="Text Placeholder 3">
            <a:extLst>
              <a:ext uri="{FF2B5EF4-FFF2-40B4-BE49-F238E27FC236}">
                <a16:creationId xmlns:a16="http://schemas.microsoft.com/office/drawing/2014/main" id="{86817798-1818-DF5D-301F-6B56CD88D2B3}"/>
              </a:ext>
            </a:extLst>
          </p:cNvPr>
          <p:cNvSpPr>
            <a:spLocks noGrp="1"/>
          </p:cNvSpPr>
          <p:nvPr>
            <p:ph type="body" sz="quarter" idx="11"/>
          </p:nvPr>
        </p:nvSpPr>
        <p:spPr>
          <a:xfrm>
            <a:off x="731520" y="1720903"/>
            <a:ext cx="10119360" cy="4460875"/>
          </a:xfrm>
        </p:spPr>
        <p:txBody>
          <a:bodyPr/>
          <a:lstStyle/>
          <a:p>
            <a:pPr marL="0" indent="0">
              <a:buNone/>
            </a:pPr>
            <a:r>
              <a:rPr lang="en-GB" dirty="0"/>
              <a:t>As of May 2023, a new Data Specification Guidance document has been created and will be released imminently. </a:t>
            </a:r>
          </a:p>
          <a:p>
            <a:pPr marL="0" indent="0">
              <a:buNone/>
            </a:pPr>
            <a:endParaRPr lang="en-GB" dirty="0"/>
          </a:p>
          <a:p>
            <a:pPr marL="0" indent="0">
              <a:buNone/>
            </a:pPr>
            <a:r>
              <a:rPr lang="en-GB" dirty="0"/>
              <a:t>This will be available through the REC Portal Wiki. It includes a knowledge article and a downloadable guidance document. </a:t>
            </a:r>
          </a:p>
          <a:p>
            <a:pPr marL="0" indent="0">
              <a:buNone/>
            </a:pPr>
            <a:endParaRPr lang="en-GB" dirty="0"/>
          </a:p>
          <a:p>
            <a:pPr marL="0" indent="0">
              <a:buNone/>
            </a:pPr>
            <a:r>
              <a:rPr lang="en-GB" dirty="0"/>
              <a:t>The Code Manager will review and improve this guidance to ensure parties are empowered and enabled to conduct their actions within the Data Specification. </a:t>
            </a:r>
          </a:p>
          <a:p>
            <a:pPr marL="0" indent="0">
              <a:buNone/>
            </a:pPr>
            <a:endParaRPr lang="en-GB" dirty="0"/>
          </a:p>
          <a:p>
            <a:pPr marL="0" indent="0">
              <a:buNone/>
            </a:pPr>
            <a:r>
              <a:rPr lang="en-GB" dirty="0"/>
              <a:t>If you would like to receive email updates on the REC Data Specification, such as when a pre-release has been published or if you have any queries in future, or require any support with the Data Specification, please direct these to: </a:t>
            </a:r>
            <a:r>
              <a:rPr lang="en-GB" dirty="0">
                <a:cs typeface="Calibri"/>
                <a:hlinkClick r:id="rId3"/>
              </a:rPr>
              <a:t>enquiries@recmanager.co.uk</a:t>
            </a:r>
            <a:r>
              <a:rPr lang="en-GB" dirty="0">
                <a:cs typeface="Calibri"/>
              </a:rPr>
              <a:t> </a:t>
            </a:r>
          </a:p>
          <a:p>
            <a:pPr marL="0" indent="0">
              <a:buNone/>
            </a:pPr>
            <a:endParaRPr lang="en-US" dirty="0"/>
          </a:p>
        </p:txBody>
      </p:sp>
    </p:spTree>
    <p:extLst>
      <p:ext uri="{BB962C8B-B14F-4D97-AF65-F5344CB8AC3E}">
        <p14:creationId xmlns:p14="http://schemas.microsoft.com/office/powerpoint/2010/main" val="125274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panose="02000000000000000000" pitchFamily="2" charset="0"/>
                <a:ea typeface="Roboto" panose="02000000000000000000" pitchFamily="2" charset="0"/>
              </a:rPr>
              <a:t>Non-REC Owned Data Items</a:t>
            </a:r>
            <a:endParaRPr lang="en-GB"/>
          </a:p>
        </p:txBody>
      </p:sp>
    </p:spTree>
    <p:extLst>
      <p:ext uri="{BB962C8B-B14F-4D97-AF65-F5344CB8AC3E}">
        <p14:creationId xmlns:p14="http://schemas.microsoft.com/office/powerpoint/2010/main" val="413721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a:xfrm>
            <a:off x="838200" y="310533"/>
            <a:ext cx="9525000" cy="660111"/>
          </a:xfrm>
        </p:spPr>
        <p:txBody>
          <a:bodyPr>
            <a:noAutofit/>
          </a:bodyPr>
          <a:lstStyle/>
          <a:p>
            <a:r>
              <a:rPr lang="en-US"/>
              <a:t>Non-REC Owned Data Items and Messages</a:t>
            </a:r>
            <a:endParaRPr lang="en-GB"/>
          </a:p>
        </p:txBody>
      </p:sp>
      <p:sp>
        <p:nvSpPr>
          <p:cNvPr id="6" name="Rectangle: Rounded Corners 5">
            <a:extLst>
              <a:ext uri="{FF2B5EF4-FFF2-40B4-BE49-F238E27FC236}">
                <a16:creationId xmlns:a16="http://schemas.microsoft.com/office/drawing/2014/main" id="{2A995FD0-6962-8103-4AFE-FFDB585DD161}"/>
              </a:ext>
            </a:extLst>
          </p:cNvPr>
          <p:cNvSpPr/>
          <p:nvPr/>
        </p:nvSpPr>
        <p:spPr>
          <a:xfrm>
            <a:off x="540951" y="2297206"/>
            <a:ext cx="4386649" cy="2923013"/>
          </a:xfrm>
          <a:prstGeom prst="roundRect">
            <a:avLst/>
          </a:prstGeom>
          <a:solidFill>
            <a:srgbClr val="C6DEDA"/>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51406DB-0D8C-1A09-3BA8-041002C5A43C}"/>
              </a:ext>
            </a:extLst>
          </p:cNvPr>
          <p:cNvSpPr txBox="1"/>
          <p:nvPr/>
        </p:nvSpPr>
        <p:spPr>
          <a:xfrm>
            <a:off x="704146" y="2434222"/>
            <a:ext cx="3992949" cy="923330"/>
          </a:xfrm>
          <a:prstGeom prst="rect">
            <a:avLst/>
          </a:prstGeom>
          <a:noFill/>
        </p:spPr>
        <p:txBody>
          <a:bodyPr wrap="square" rtlCol="0">
            <a:spAutoFit/>
          </a:bodyPr>
          <a:lstStyle/>
          <a:p>
            <a:pPr algn="ctr"/>
            <a:r>
              <a:rPr lang="en-GB" dirty="0">
                <a:latin typeface="Roboto" panose="02000000000000000000" pitchFamily="2" charset="0"/>
                <a:ea typeface="Roboto" panose="02000000000000000000" pitchFamily="2" charset="0"/>
                <a:cs typeface="Roboto" panose="02000000000000000000" pitchFamily="2" charset="0"/>
              </a:rPr>
              <a:t>The REC Data Spec contains message information for both REC and Non-REC industry flows</a:t>
            </a:r>
          </a:p>
        </p:txBody>
      </p:sp>
      <p:sp>
        <p:nvSpPr>
          <p:cNvPr id="8" name="TextBox 7">
            <a:extLst>
              <a:ext uri="{FF2B5EF4-FFF2-40B4-BE49-F238E27FC236}">
                <a16:creationId xmlns:a16="http://schemas.microsoft.com/office/drawing/2014/main" id="{CC6D3773-9EA2-8C4D-1B30-040FD73CB259}"/>
              </a:ext>
            </a:extLst>
          </p:cNvPr>
          <p:cNvSpPr txBox="1"/>
          <p:nvPr/>
        </p:nvSpPr>
        <p:spPr>
          <a:xfrm>
            <a:off x="838200" y="3354733"/>
            <a:ext cx="3721100" cy="374571"/>
          </a:xfrm>
          <a:prstGeom prst="flowChartAlternateProcess">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solidFill>
                  <a:schemeClr val="bg1"/>
                </a:solidFill>
                <a:latin typeface="Roboto" panose="02000000000000000000" pitchFamily="2" charset="0"/>
                <a:ea typeface="Roboto" panose="02000000000000000000" pitchFamily="2" charset="0"/>
                <a:cs typeface="Roboto" panose="02000000000000000000" pitchFamily="2" charset="0"/>
              </a:rPr>
              <a:t>REC      BSC      DCUSA        SEC      UNC</a:t>
            </a:r>
            <a:endParaRPr lang="en-US" sz="1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Flowchart: Merge 8">
            <a:extLst>
              <a:ext uri="{FF2B5EF4-FFF2-40B4-BE49-F238E27FC236}">
                <a16:creationId xmlns:a16="http://schemas.microsoft.com/office/drawing/2014/main" id="{C0F4FF67-9194-7E75-CDD8-24D2411CC866}"/>
              </a:ext>
            </a:extLst>
          </p:cNvPr>
          <p:cNvSpPr/>
          <p:nvPr/>
        </p:nvSpPr>
        <p:spPr>
          <a:xfrm>
            <a:off x="988239" y="3750223"/>
            <a:ext cx="3276600" cy="499077"/>
          </a:xfrm>
          <a:prstGeom prst="flowChartMerge">
            <a:avLst/>
          </a:prstGeom>
          <a:solidFill>
            <a:schemeClr val="accent4"/>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FEF2089D-CBA6-5ACC-A9CA-DE9132799230}"/>
              </a:ext>
            </a:extLst>
          </p:cNvPr>
          <p:cNvSpPr txBox="1"/>
          <p:nvPr/>
        </p:nvSpPr>
        <p:spPr>
          <a:xfrm>
            <a:off x="1882408" y="4353645"/>
            <a:ext cx="1583806" cy="646331"/>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REC Data Specification </a:t>
            </a:r>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a:extLst>
              <a:ext uri="{FF2B5EF4-FFF2-40B4-BE49-F238E27FC236}">
                <a16:creationId xmlns:a16="http://schemas.microsoft.com/office/drawing/2014/main" id="{FBDB5EE8-D5F3-64BF-F997-716A45BFF446}"/>
              </a:ext>
            </a:extLst>
          </p:cNvPr>
          <p:cNvPicPr>
            <a:picLocks noChangeAspect="1"/>
          </p:cNvPicPr>
          <p:nvPr/>
        </p:nvPicPr>
        <p:blipFill rotWithShape="1">
          <a:blip r:embed="rId3"/>
          <a:srcRect l="833" t="36111" r="39584" b="9074"/>
          <a:stretch/>
        </p:blipFill>
        <p:spPr>
          <a:xfrm>
            <a:off x="5374888" y="2178861"/>
            <a:ext cx="6105912" cy="3159702"/>
          </a:xfrm>
          <a:prstGeom prst="rect">
            <a:avLst/>
          </a:prstGeom>
        </p:spPr>
      </p:pic>
      <p:cxnSp>
        <p:nvCxnSpPr>
          <p:cNvPr id="12" name="Straight Arrow Connector 11">
            <a:extLst>
              <a:ext uri="{FF2B5EF4-FFF2-40B4-BE49-F238E27FC236}">
                <a16:creationId xmlns:a16="http://schemas.microsoft.com/office/drawing/2014/main" id="{A8757376-65F3-AFEC-2D81-2F943A248E9F}"/>
              </a:ext>
            </a:extLst>
          </p:cNvPr>
          <p:cNvCxnSpPr/>
          <p:nvPr/>
        </p:nvCxnSpPr>
        <p:spPr>
          <a:xfrm>
            <a:off x="7721600" y="1942374"/>
            <a:ext cx="0" cy="4897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704E8D8-8D8B-7384-850B-C5424B7D7FBB}"/>
              </a:ext>
            </a:extLst>
          </p:cNvPr>
          <p:cNvSpPr txBox="1"/>
          <p:nvPr/>
        </p:nvSpPr>
        <p:spPr>
          <a:xfrm>
            <a:off x="5727700" y="1340538"/>
            <a:ext cx="4233843" cy="646331"/>
          </a:xfrm>
          <a:prstGeom prst="rect">
            <a:avLst/>
          </a:prstGeom>
          <a:noFill/>
        </p:spPr>
        <p:txBody>
          <a:bodyPr wrap="square" rtlCol="0">
            <a:spAutoFit/>
          </a:bodyPr>
          <a:lstStyle/>
          <a:p>
            <a:pPr algn="ctr"/>
            <a:r>
              <a:rPr lang="en-GB" b="1" dirty="0">
                <a:solidFill>
                  <a:schemeClr val="accent5"/>
                </a:solidFill>
                <a:latin typeface="Roboto" panose="02000000000000000000" pitchFamily="2" charset="0"/>
                <a:ea typeface="Roboto" panose="02000000000000000000" pitchFamily="2" charset="0"/>
                <a:cs typeface="Roboto" panose="02000000000000000000" pitchFamily="2" charset="0"/>
              </a:rPr>
              <a:t>Updates are initiated by the Market Message or Data Item Owner </a:t>
            </a:r>
          </a:p>
        </p:txBody>
      </p:sp>
    </p:spTree>
    <p:extLst>
      <p:ext uri="{BB962C8B-B14F-4D97-AF65-F5344CB8AC3E}">
        <p14:creationId xmlns:p14="http://schemas.microsoft.com/office/powerpoint/2010/main" val="277773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A5E1-CCCF-45D9-B2A4-C48CED43F9F1}"/>
              </a:ext>
            </a:extLst>
          </p:cNvPr>
          <p:cNvSpPr>
            <a:spLocks noGrp="1"/>
          </p:cNvSpPr>
          <p:nvPr>
            <p:ph type="title"/>
          </p:nvPr>
        </p:nvSpPr>
        <p:spPr/>
        <p:txBody>
          <a:bodyPr/>
          <a:lstStyle/>
          <a:p>
            <a:r>
              <a:rPr lang="en-GB"/>
              <a:t>data Specification Updates</a:t>
            </a:r>
          </a:p>
        </p:txBody>
      </p:sp>
      <p:sp>
        <p:nvSpPr>
          <p:cNvPr id="3" name="TextBox 2">
            <a:extLst>
              <a:ext uri="{FF2B5EF4-FFF2-40B4-BE49-F238E27FC236}">
                <a16:creationId xmlns:a16="http://schemas.microsoft.com/office/drawing/2014/main" id="{C27BB165-4F41-4AE0-902A-1A8C1B3A5358}"/>
              </a:ext>
            </a:extLst>
          </p:cNvPr>
          <p:cNvSpPr txBox="1"/>
          <p:nvPr/>
        </p:nvSpPr>
        <p:spPr>
          <a:xfrm>
            <a:off x="457200" y="1137563"/>
            <a:ext cx="11557000" cy="5355312"/>
          </a:xfrm>
          <a:prstGeom prst="rect">
            <a:avLst/>
          </a:prstGeom>
          <a:noFill/>
        </p:spPr>
        <p:txBody>
          <a:bodyPr wrap="square" lIns="91440" tIns="45720" rIns="91440" bIns="45720" rtlCol="0" anchor="t">
            <a:spAutoFit/>
          </a:bodyPr>
          <a:lstStyle/>
          <a:p>
            <a:r>
              <a:rPr lang="en-GB" dirty="0">
                <a:latin typeface="Roboto" panose="02000000000000000000" pitchFamily="2" charset="0"/>
                <a:ea typeface="Roboto" panose="02000000000000000000" pitchFamily="2" charset="0"/>
                <a:cs typeface="Roboto" panose="02000000000000000000" pitchFamily="2" charset="0"/>
              </a:rPr>
              <a:t>There are a number of scenarios under which the REC Data Specification might be updated:</a:t>
            </a:r>
            <a:endParaRPr lang="en-US" dirty="0">
              <a:latin typeface="Roboto" panose="02000000000000000000" pitchFamily="2" charset="0"/>
              <a:ea typeface="Roboto" panose="02000000000000000000" pitchFamily="2" charset="0"/>
              <a:cs typeface="Roboto" panose="02000000000000000000" pitchFamily="2" charset="0"/>
            </a:endParaRPr>
          </a:p>
          <a:p>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b="1" dirty="0">
                <a:latin typeface="Roboto" panose="02000000000000000000" pitchFamily="2" charset="0"/>
                <a:ea typeface="Roboto" panose="02000000000000000000" pitchFamily="2" charset="0"/>
                <a:cs typeface="Roboto" panose="02000000000000000000" pitchFamily="2" charset="0"/>
              </a:rPr>
              <a:t>Non-REC Owned, with No REC Impacts: </a:t>
            </a:r>
            <a:r>
              <a:rPr lang="en-GB" dirty="0">
                <a:latin typeface="Roboto" panose="02000000000000000000" pitchFamily="2" charset="0"/>
                <a:ea typeface="Roboto" panose="02000000000000000000" pitchFamily="2" charset="0"/>
                <a:cs typeface="Roboto" panose="02000000000000000000" pitchFamily="2" charset="0"/>
              </a:rPr>
              <a:t>If you have a known Data Specification change and the message/data items are non-REC owned and there are no potential REC impacts, go directly to the Code Manager/Administrator that is the Owner. The Owner should ensure approval under the appropriate governance mechanism. We will then implement the change on the approved implementation date. </a:t>
            </a:r>
          </a:p>
          <a:p>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b="1" dirty="0">
                <a:latin typeface="Roboto" panose="02000000000000000000" pitchFamily="2" charset="0"/>
                <a:ea typeface="Roboto" panose="02000000000000000000" pitchFamily="2" charset="0"/>
                <a:cs typeface="Roboto" panose="02000000000000000000" pitchFamily="2" charset="0"/>
              </a:rPr>
              <a:t>Non-REC Owned, plus</a:t>
            </a:r>
            <a:r>
              <a:rPr lang="en-GB" b="1" i="1" dirty="0">
                <a:latin typeface="Roboto" panose="02000000000000000000" pitchFamily="2" charset="0"/>
                <a:ea typeface="Roboto" panose="02000000000000000000" pitchFamily="2" charset="0"/>
                <a:cs typeface="Roboto" panose="02000000000000000000" pitchFamily="2" charset="0"/>
              </a:rPr>
              <a:t> </a:t>
            </a:r>
            <a:r>
              <a:rPr lang="en-GB" b="1" dirty="0">
                <a:latin typeface="Roboto" panose="02000000000000000000" pitchFamily="2" charset="0"/>
                <a:ea typeface="Roboto" panose="02000000000000000000" pitchFamily="2" charset="0"/>
                <a:cs typeface="Roboto" panose="02000000000000000000" pitchFamily="2" charset="0"/>
              </a:rPr>
              <a:t>REC System, Legal Text or Data Specification Impact: </a:t>
            </a:r>
            <a:r>
              <a:rPr lang="en-GB" dirty="0">
                <a:latin typeface="Roboto" panose="02000000000000000000" pitchFamily="2" charset="0"/>
                <a:ea typeface="Roboto" panose="02000000000000000000" pitchFamily="2" charset="0"/>
                <a:cs typeface="Roboto" panose="02000000000000000000" pitchFamily="2" charset="0"/>
              </a:rPr>
              <a:t>As above, the non-REC Owned Data Specification changes should be progressed via the Owner. If there is also a </a:t>
            </a:r>
            <a:r>
              <a:rPr lang="en-GB" b="1" u="sng" dirty="0">
                <a:latin typeface="Roboto" panose="02000000000000000000" pitchFamily="2" charset="0"/>
                <a:ea typeface="Roboto" panose="02000000000000000000" pitchFamily="2" charset="0"/>
                <a:cs typeface="Roboto" panose="02000000000000000000" pitchFamily="2" charset="0"/>
              </a:rPr>
              <a:t>known or suspected</a:t>
            </a:r>
            <a:r>
              <a:rPr lang="en-GB" dirty="0">
                <a:latin typeface="Roboto" panose="02000000000000000000" pitchFamily="2" charset="0"/>
                <a:ea typeface="Roboto" panose="02000000000000000000" pitchFamily="2" charset="0"/>
                <a:cs typeface="Roboto" panose="02000000000000000000" pitchFamily="2" charset="0"/>
              </a:rPr>
              <a:t> REC system, legal text or Data Specification impact email </a:t>
            </a:r>
            <a:r>
              <a:rPr lang="en-GB" dirty="0">
                <a:latin typeface="Roboto" panose="02000000000000000000" pitchFamily="2" charset="0"/>
                <a:ea typeface="Roboto" panose="02000000000000000000" pitchFamily="2" charset="0"/>
                <a:cs typeface="Roboto" panose="02000000000000000000" pitchFamily="2" charset="0"/>
                <a:hlinkClick r:id="rId3"/>
              </a:rPr>
              <a:t>enquiries@recmanager.co.uk</a:t>
            </a:r>
            <a:r>
              <a:rPr lang="en-GB" dirty="0">
                <a:latin typeface="Roboto" panose="02000000000000000000" pitchFamily="2" charset="0"/>
                <a:ea typeface="Roboto" panose="02000000000000000000" pitchFamily="2" charset="0"/>
                <a:cs typeface="Roboto" panose="02000000000000000000" pitchFamily="2" charset="0"/>
              </a:rPr>
              <a:t> for support in raising a REC Change Proposal. This will be progressed in collaboration with the other impacted Code modification, via the Cross Code Steering Group</a:t>
            </a:r>
          </a:p>
          <a:p>
            <a:pPr marL="285750" indent="-285750">
              <a:buFont typeface="Arial" panose="020B0604020202020204" pitchFamily="34" charset="0"/>
              <a:buChar char="•"/>
            </a:pPr>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b="1" dirty="0">
                <a:latin typeface="Roboto" panose="02000000000000000000" pitchFamily="2" charset="0"/>
                <a:ea typeface="Roboto" panose="02000000000000000000" pitchFamily="2" charset="0"/>
                <a:cs typeface="Roboto" panose="02000000000000000000" pitchFamily="2" charset="0"/>
              </a:rPr>
              <a:t>Only REC Owned Data Specification Impact (with or without REC System and/or legal text Impacts): </a:t>
            </a:r>
            <a:r>
              <a:rPr lang="en-GB" dirty="0">
                <a:latin typeface="Roboto" panose="02000000000000000000" pitchFamily="2" charset="0"/>
                <a:ea typeface="Roboto" panose="02000000000000000000" pitchFamily="2" charset="0"/>
                <a:cs typeface="Roboto" panose="02000000000000000000" pitchFamily="2" charset="0"/>
              </a:rPr>
              <a:t>If the only Message/Data Item(s) that require changing are owned by REC, email </a:t>
            </a:r>
            <a:r>
              <a:rPr lang="en-GB" dirty="0">
                <a:latin typeface="Roboto" panose="02000000000000000000" pitchFamily="2" charset="0"/>
                <a:ea typeface="Roboto" panose="02000000000000000000" pitchFamily="2" charset="0"/>
                <a:cs typeface="Roboto" panose="02000000000000000000" pitchFamily="2" charset="0"/>
                <a:hlinkClick r:id="rId3"/>
              </a:rPr>
              <a:t>enquiries@recmanager.co.uk</a:t>
            </a:r>
            <a:r>
              <a:rPr lang="en-GB" dirty="0">
                <a:latin typeface="Roboto" panose="02000000000000000000" pitchFamily="2" charset="0"/>
                <a:ea typeface="Roboto" panose="02000000000000000000" pitchFamily="2" charset="0"/>
                <a:cs typeface="Roboto" panose="02000000000000000000" pitchFamily="2" charset="0"/>
              </a:rPr>
              <a:t> for support in raising a REC Change Proposal. The REC Change process will also consider any cross-code impacts.  </a:t>
            </a:r>
          </a:p>
          <a:p>
            <a:pPr marL="285750" indent="-285750">
              <a:buFont typeface="Arial" panose="020B0604020202020204" pitchFamily="34" charset="0"/>
              <a:buChar char="•"/>
            </a:pPr>
            <a:endParaRPr lang="en-GB" dirty="0">
              <a:latin typeface="Roboto" panose="02000000000000000000" pitchFamily="2" charset="0"/>
              <a:ea typeface="Roboto" panose="02000000000000000000" pitchFamily="2" charset="0"/>
              <a:cs typeface="Roboto" panose="02000000000000000000" pitchFamily="2" charset="0"/>
            </a:endParaRPr>
          </a:p>
          <a:p>
            <a:r>
              <a:rPr lang="en-GB" dirty="0">
                <a:latin typeface="Roboto" panose="02000000000000000000" pitchFamily="2" charset="0"/>
                <a:ea typeface="Roboto" panose="02000000000000000000" pitchFamily="2" charset="0"/>
                <a:cs typeface="Roboto" panose="02000000000000000000" pitchFamily="2" charset="0"/>
              </a:rPr>
              <a:t>If you are unsure and would like any guidance or support, email </a:t>
            </a:r>
            <a:r>
              <a:rPr lang="en-GB" dirty="0">
                <a:latin typeface="Roboto" panose="02000000000000000000" pitchFamily="2" charset="0"/>
                <a:ea typeface="Roboto" panose="02000000000000000000" pitchFamily="2" charset="0"/>
                <a:cs typeface="Roboto" panose="02000000000000000000" pitchFamily="2" charset="0"/>
                <a:hlinkClick r:id="rId4"/>
              </a:rPr>
              <a:t>enquiries@recmanager.co.uk</a:t>
            </a:r>
            <a:r>
              <a:rPr lang="en-GB" dirty="0">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141538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149D-FEFE-97EC-1322-C31FA9258D10}"/>
              </a:ext>
            </a:extLst>
          </p:cNvPr>
          <p:cNvSpPr>
            <a:spLocks noGrp="1"/>
          </p:cNvSpPr>
          <p:nvPr>
            <p:ph type="title"/>
          </p:nvPr>
        </p:nvSpPr>
        <p:spPr/>
        <p:txBody>
          <a:bodyPr/>
          <a:lstStyle/>
          <a:p>
            <a:r>
              <a:rPr lang="en-GB"/>
              <a:t>The Principles</a:t>
            </a:r>
          </a:p>
        </p:txBody>
      </p:sp>
      <p:sp>
        <p:nvSpPr>
          <p:cNvPr id="4" name="TextBox 3">
            <a:extLst>
              <a:ext uri="{FF2B5EF4-FFF2-40B4-BE49-F238E27FC236}">
                <a16:creationId xmlns:a16="http://schemas.microsoft.com/office/drawing/2014/main" id="{D8EA8BB1-976D-982E-09C3-F24815CD51A1}"/>
              </a:ext>
            </a:extLst>
          </p:cNvPr>
          <p:cNvSpPr txBox="1"/>
          <p:nvPr/>
        </p:nvSpPr>
        <p:spPr>
          <a:xfrm>
            <a:off x="614189" y="1356908"/>
            <a:ext cx="10854370" cy="5110310"/>
          </a:xfrm>
          <a:prstGeom prst="rect">
            <a:avLst/>
          </a:prstGeom>
          <a:noFill/>
        </p:spPr>
        <p:txBody>
          <a:bodyPr wrap="square">
            <a:spAutoFit/>
          </a:bodyPr>
          <a:lstStyle/>
          <a:p>
            <a:r>
              <a:rPr lang="en-GB">
                <a:latin typeface="Roboto" panose="02000000000000000000" pitchFamily="2" charset="0"/>
                <a:ea typeface="Roboto" panose="02000000000000000000" pitchFamily="2" charset="0"/>
                <a:cs typeface="Roboto" panose="02000000000000000000" pitchFamily="2" charset="0"/>
              </a:rPr>
              <a:t>We are liaising with the other Code Managers that own data items to agree a set of principles, which would provide consistency in approach across the codes. The draft principles are:</a:t>
            </a:r>
          </a:p>
          <a:p>
            <a:endParaRPr lang="en-GB">
              <a:cs typeface="Calibri"/>
            </a:endParaRPr>
          </a:p>
          <a:p>
            <a:pPr>
              <a:lnSpc>
                <a:spcPct val="107000"/>
              </a:lnSpc>
              <a:spcAft>
                <a:spcPts val="800"/>
              </a:spcAft>
            </a:pPr>
            <a:r>
              <a:rPr lang="en-GB" sz="1600" b="1">
                <a:solidFill>
                  <a:srgbClr val="000000"/>
                </a:solidFill>
                <a:effectLst/>
                <a:latin typeface="Roboto" panose="02000000000000000000" pitchFamily="2" charset="0"/>
                <a:ea typeface="Roboto" panose="02000000000000000000" pitchFamily="2" charset="0"/>
                <a:cs typeface="Roboto" panose="02000000000000000000" pitchFamily="2" charset="0"/>
              </a:rPr>
              <a:t>Principle 1:   No Ad-hoc releases: </a:t>
            </a:r>
            <a:r>
              <a:rPr lang="en-GB" sz="1600">
                <a:solidFill>
                  <a:srgbClr val="000000"/>
                </a:solidFill>
                <a:effectLst/>
                <a:latin typeface="Roboto" panose="02000000000000000000" pitchFamily="2" charset="0"/>
                <a:ea typeface="Roboto" panose="02000000000000000000" pitchFamily="2" charset="0"/>
                <a:cs typeface="Roboto" panose="02000000000000000000" pitchFamily="2" charset="0"/>
              </a:rPr>
              <a:t>Data Specification changes will be applied in the three standard industry releases (February, June, November). </a:t>
            </a:r>
            <a:endParaRPr lang="en-GB" sz="1600">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r>
              <a:rPr lang="en-GB" sz="1600" b="1">
                <a:solidFill>
                  <a:srgbClr val="000000"/>
                </a:solidFill>
                <a:effectLst/>
                <a:latin typeface="Roboto" panose="02000000000000000000" pitchFamily="2" charset="0"/>
                <a:ea typeface="Roboto" panose="02000000000000000000" pitchFamily="2" charset="0"/>
                <a:cs typeface="Roboto" panose="02000000000000000000" pitchFamily="2" charset="0"/>
              </a:rPr>
              <a:t>Principle 2: Minimum Lead Time (approval): </a:t>
            </a:r>
            <a:r>
              <a:rPr lang="en-GB" sz="1600">
                <a:solidFill>
                  <a:srgbClr val="000000"/>
                </a:solidFill>
                <a:effectLst/>
                <a:latin typeface="Roboto" panose="02000000000000000000" pitchFamily="2" charset="0"/>
                <a:ea typeface="Roboto" panose="02000000000000000000" pitchFamily="2" charset="0"/>
                <a:cs typeface="Roboto" panose="02000000000000000000" pitchFamily="2" charset="0"/>
              </a:rPr>
              <a:t>there will be a minimum of four months between approval of a data specification change under the relevant Code and its implementation.</a:t>
            </a:r>
            <a:endParaRPr lang="en-GB" sz="1600">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r>
              <a:rPr lang="en-GB" sz="1600" b="1">
                <a:solidFill>
                  <a:srgbClr val="000000"/>
                </a:solidFill>
                <a:effectLst/>
                <a:latin typeface="Roboto" panose="02000000000000000000" pitchFamily="2" charset="0"/>
                <a:ea typeface="Roboto" panose="02000000000000000000" pitchFamily="2" charset="0"/>
                <a:cs typeface="Roboto" panose="02000000000000000000" pitchFamily="2" charset="0"/>
              </a:rPr>
              <a:t>Principle 3: Minimum Lead Time (pre-release): </a:t>
            </a:r>
            <a:r>
              <a:rPr lang="en-GB" sz="1600">
                <a:solidFill>
                  <a:srgbClr val="000000"/>
                </a:solidFill>
                <a:effectLst/>
                <a:latin typeface="Roboto" panose="02000000000000000000" pitchFamily="2" charset="0"/>
                <a:ea typeface="Roboto" panose="02000000000000000000" pitchFamily="2" charset="0"/>
                <a:cs typeface="Roboto" panose="02000000000000000000" pitchFamily="2" charset="0"/>
              </a:rPr>
              <a:t>there will be a minimum of three months between the publication of the data specification pre-release  information and implementation.</a:t>
            </a:r>
            <a:endParaRPr lang="en-GB" sz="1600">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r>
              <a:rPr lang="en-GB" sz="1600" b="1">
                <a:effectLst/>
                <a:latin typeface="Roboto" panose="02000000000000000000" pitchFamily="2" charset="0"/>
                <a:ea typeface="Roboto" panose="02000000000000000000" pitchFamily="2" charset="0"/>
                <a:cs typeface="Roboto" panose="02000000000000000000" pitchFamily="2" charset="0"/>
              </a:rPr>
              <a:t>Principle 4: Communication of changes: </a:t>
            </a:r>
            <a:r>
              <a:rPr lang="en-GB" sz="1600">
                <a:effectLst/>
                <a:latin typeface="Roboto" panose="02000000000000000000" pitchFamily="2" charset="0"/>
                <a:ea typeface="Roboto" panose="02000000000000000000" pitchFamily="2" charset="0"/>
                <a:cs typeface="Roboto" panose="02000000000000000000" pitchFamily="2" charset="0"/>
              </a:rPr>
              <a:t>the Code Manager/Administrator that owns the items being updated will be responsible for issuing communications to industry on data specification changes, as part of its own change and release processes. </a:t>
            </a:r>
          </a:p>
          <a:p>
            <a:pPr>
              <a:lnSpc>
                <a:spcPct val="107000"/>
              </a:lnSpc>
              <a:spcAft>
                <a:spcPts val="800"/>
              </a:spcAft>
            </a:pPr>
            <a:r>
              <a:rPr lang="en-GB" sz="1600" b="1">
                <a:effectLst/>
                <a:latin typeface="Roboto" panose="02000000000000000000" pitchFamily="2" charset="0"/>
                <a:ea typeface="Roboto" panose="02000000000000000000" pitchFamily="2" charset="0"/>
                <a:cs typeface="Roboto" panose="02000000000000000000" pitchFamily="2" charset="0"/>
              </a:rPr>
              <a:t>Principle 5: Communication of Releases and Pre-Releases: </a:t>
            </a:r>
            <a:r>
              <a:rPr lang="en-GB" sz="1600">
                <a:effectLst/>
                <a:latin typeface="Roboto" panose="02000000000000000000" pitchFamily="2" charset="0"/>
                <a:ea typeface="Roboto" panose="02000000000000000000" pitchFamily="2" charset="0"/>
                <a:cs typeface="Roboto" panose="02000000000000000000" pitchFamily="2" charset="0"/>
              </a:rPr>
              <a:t>the REC Code Manager will issue communications to industry when a pre-release to the Data Specification is available and when the release has gone live, as will the Code under which the change was approved. </a:t>
            </a:r>
          </a:p>
          <a:p>
            <a:pPr>
              <a:lnSpc>
                <a:spcPct val="107000"/>
              </a:lnSpc>
              <a:spcAft>
                <a:spcPts val="800"/>
              </a:spcAft>
            </a:pPr>
            <a:r>
              <a:rPr lang="en-GB" sz="1600" b="1">
                <a:effectLst/>
                <a:latin typeface="Roboto" panose="02000000000000000000" pitchFamily="2" charset="0"/>
                <a:ea typeface="Roboto" panose="02000000000000000000" pitchFamily="2" charset="0"/>
                <a:cs typeface="Roboto" panose="02000000000000000000" pitchFamily="2" charset="0"/>
              </a:rPr>
              <a:t>Principle 6:  Code Managers will endeavour to co-ordinate communications: </a:t>
            </a:r>
            <a:r>
              <a:rPr lang="en-GB" sz="1600">
                <a:effectLst/>
                <a:latin typeface="Roboto" panose="02000000000000000000" pitchFamily="2" charset="0"/>
                <a:ea typeface="Roboto" panose="02000000000000000000" pitchFamily="2" charset="0"/>
                <a:cs typeface="Roboto" panose="02000000000000000000" pitchFamily="2" charset="0"/>
              </a:rPr>
              <a:t>the Code Manager/Administrator that owns the items being updated and the REC Code Manager will co-ordinate to ensure consistent communications. </a:t>
            </a:r>
          </a:p>
        </p:txBody>
      </p:sp>
    </p:spTree>
    <p:extLst>
      <p:ext uri="{BB962C8B-B14F-4D97-AF65-F5344CB8AC3E}">
        <p14:creationId xmlns:p14="http://schemas.microsoft.com/office/powerpoint/2010/main" val="79151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58F93-CC45-AC9A-8997-D9B5BB9562BF}"/>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5F3E62B6-6DCC-5057-1833-5F49699831EB}"/>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92009F00-0AA4-6D96-5AE9-BD883E479ABE}"/>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9E21A461-EA2D-4D43-14AB-6CFC76F3DDD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37946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4636-640D-FEBF-E464-7AAE948541CA}"/>
              </a:ext>
            </a:extLst>
          </p:cNvPr>
          <p:cNvSpPr>
            <a:spLocks noGrp="1"/>
          </p:cNvSpPr>
          <p:nvPr>
            <p:ph type="title"/>
          </p:nvPr>
        </p:nvSpPr>
        <p:spPr/>
        <p:txBody>
          <a:bodyPr/>
          <a:lstStyle/>
          <a:p>
            <a:endParaRPr lang="en-GB"/>
          </a:p>
        </p:txBody>
      </p:sp>
      <p:pic>
        <p:nvPicPr>
          <p:cNvPr id="12" name="Picture Placeholder 11" descr="A person with blonde hair wearing a black jacket&#10;&#10;Description automatically generated with low confidence">
            <a:extLst>
              <a:ext uri="{FF2B5EF4-FFF2-40B4-BE49-F238E27FC236}">
                <a16:creationId xmlns:a16="http://schemas.microsoft.com/office/drawing/2014/main" id="{BB2220AB-917D-0F6A-5D57-82A9E69BDAB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794" r="21794"/>
          <a:stretch>
            <a:fillRect/>
          </a:stretch>
        </p:blipFill>
        <p:spPr/>
      </p:pic>
      <p:sp>
        <p:nvSpPr>
          <p:cNvPr id="4" name="Text Placeholder 3">
            <a:extLst>
              <a:ext uri="{FF2B5EF4-FFF2-40B4-BE49-F238E27FC236}">
                <a16:creationId xmlns:a16="http://schemas.microsoft.com/office/drawing/2014/main" id="{39CDDD53-6C59-2776-3115-B8023CAFBF97}"/>
              </a:ext>
            </a:extLst>
          </p:cNvPr>
          <p:cNvSpPr>
            <a:spLocks noGrp="1"/>
          </p:cNvSpPr>
          <p:nvPr>
            <p:ph type="body" sz="quarter" idx="12"/>
          </p:nvPr>
        </p:nvSpPr>
        <p:spPr/>
        <p:txBody>
          <a:bodyPr/>
          <a:lstStyle/>
          <a:p>
            <a:r>
              <a:rPr lang="en-GB" dirty="0"/>
              <a:t>Amelia Bray</a:t>
            </a:r>
          </a:p>
          <a:p>
            <a:r>
              <a:rPr lang="en-GB" dirty="0"/>
              <a:t>REC Code Manager</a:t>
            </a:r>
          </a:p>
          <a:p>
            <a:r>
              <a:rPr lang="en-GB" dirty="0"/>
              <a:t>Communications and Events Manager</a:t>
            </a:r>
          </a:p>
        </p:txBody>
      </p:sp>
      <p:pic>
        <p:nvPicPr>
          <p:cNvPr id="14" name="Picture Placeholder 13" descr="A person wearing glasses and a suit&#10;&#10;Description automatically generated with low confidence">
            <a:extLst>
              <a:ext uri="{FF2B5EF4-FFF2-40B4-BE49-F238E27FC236}">
                <a16:creationId xmlns:a16="http://schemas.microsoft.com/office/drawing/2014/main" id="{6F2B357E-E318-91B0-B190-FA99EEAE9E2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602" r="7602"/>
          <a:stretch>
            <a:fillRect/>
          </a:stretch>
        </p:blipFill>
        <p:spPr/>
      </p:pic>
      <p:sp>
        <p:nvSpPr>
          <p:cNvPr id="6" name="Text Placeholder 5">
            <a:extLst>
              <a:ext uri="{FF2B5EF4-FFF2-40B4-BE49-F238E27FC236}">
                <a16:creationId xmlns:a16="http://schemas.microsoft.com/office/drawing/2014/main" id="{D7505EB0-37D7-A298-C44A-49FA7D1E9217}"/>
              </a:ext>
            </a:extLst>
          </p:cNvPr>
          <p:cNvSpPr>
            <a:spLocks noGrp="1"/>
          </p:cNvSpPr>
          <p:nvPr>
            <p:ph type="body" sz="quarter" idx="14"/>
          </p:nvPr>
        </p:nvSpPr>
        <p:spPr/>
        <p:txBody>
          <a:bodyPr/>
          <a:lstStyle/>
          <a:p>
            <a:r>
              <a:rPr lang="en-GB" dirty="0"/>
              <a:t>Neil Brinkley</a:t>
            </a:r>
          </a:p>
          <a:p>
            <a:r>
              <a:rPr lang="en-GB" dirty="0"/>
              <a:t>REC Code Manager</a:t>
            </a:r>
          </a:p>
          <a:p>
            <a:endParaRPr lang="en-GB" dirty="0"/>
          </a:p>
        </p:txBody>
      </p:sp>
      <p:pic>
        <p:nvPicPr>
          <p:cNvPr id="16" name="Picture Placeholder 15" descr="A person with long hair smiling&#10;&#10;Description automatically generated with low confidence">
            <a:extLst>
              <a:ext uri="{FF2B5EF4-FFF2-40B4-BE49-F238E27FC236}">
                <a16:creationId xmlns:a16="http://schemas.microsoft.com/office/drawing/2014/main" id="{CC2C26FC-FBC7-3679-995B-9FC520FE8354}"/>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4010" b="4010"/>
          <a:stretch>
            <a:fillRect/>
          </a:stretch>
        </p:blipFill>
        <p:spPr/>
      </p:pic>
      <p:sp>
        <p:nvSpPr>
          <p:cNvPr id="8" name="Text Placeholder 7">
            <a:extLst>
              <a:ext uri="{FF2B5EF4-FFF2-40B4-BE49-F238E27FC236}">
                <a16:creationId xmlns:a16="http://schemas.microsoft.com/office/drawing/2014/main" id="{F1E32ABA-DA01-919E-F495-987DB8EC5E0A}"/>
              </a:ext>
            </a:extLst>
          </p:cNvPr>
          <p:cNvSpPr>
            <a:spLocks noGrp="1"/>
          </p:cNvSpPr>
          <p:nvPr>
            <p:ph type="body" sz="quarter" idx="16"/>
          </p:nvPr>
        </p:nvSpPr>
        <p:spPr/>
        <p:txBody>
          <a:bodyPr/>
          <a:lstStyle/>
          <a:p>
            <a:r>
              <a:rPr lang="en-GB" dirty="0"/>
              <a:t>Roz Timperley </a:t>
            </a:r>
          </a:p>
          <a:p>
            <a:r>
              <a:rPr lang="en-GB" dirty="0"/>
              <a:t>REC Code Manager</a:t>
            </a:r>
          </a:p>
        </p:txBody>
      </p:sp>
      <p:pic>
        <p:nvPicPr>
          <p:cNvPr id="18" name="Picture Placeholder 17" descr="A close-up of a person smiling&#10;&#10;Description automatically generated">
            <a:extLst>
              <a:ext uri="{FF2B5EF4-FFF2-40B4-BE49-F238E27FC236}">
                <a16:creationId xmlns:a16="http://schemas.microsoft.com/office/drawing/2014/main" id="{31C966FB-9599-D66A-6D2C-1F804FFFF0C4}"/>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633" b="633"/>
          <a:stretch>
            <a:fillRect/>
          </a:stretch>
        </p:blipFill>
        <p:spPr/>
      </p:pic>
      <p:sp>
        <p:nvSpPr>
          <p:cNvPr id="10" name="Text Placeholder 9">
            <a:extLst>
              <a:ext uri="{FF2B5EF4-FFF2-40B4-BE49-F238E27FC236}">
                <a16:creationId xmlns:a16="http://schemas.microsoft.com/office/drawing/2014/main" id="{1DF36FE2-62F2-A1FD-0B4B-9FC170A65623}"/>
              </a:ext>
            </a:extLst>
          </p:cNvPr>
          <p:cNvSpPr>
            <a:spLocks noGrp="1"/>
          </p:cNvSpPr>
          <p:nvPr>
            <p:ph type="body" sz="quarter" idx="18"/>
          </p:nvPr>
        </p:nvSpPr>
        <p:spPr/>
        <p:txBody>
          <a:bodyPr/>
          <a:lstStyle/>
          <a:p>
            <a:r>
              <a:rPr lang="en-GB" dirty="0"/>
              <a:t>April Harbour</a:t>
            </a:r>
          </a:p>
          <a:p>
            <a:r>
              <a:rPr lang="en-GB" dirty="0"/>
              <a:t>REC Code Manager</a:t>
            </a:r>
          </a:p>
        </p:txBody>
      </p:sp>
    </p:spTree>
    <p:extLst>
      <p:ext uri="{BB962C8B-B14F-4D97-AF65-F5344CB8AC3E}">
        <p14:creationId xmlns:p14="http://schemas.microsoft.com/office/powerpoint/2010/main" val="182886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Machine readable access – new SQL Version</a:t>
            </a:r>
          </a:p>
        </p:txBody>
      </p:sp>
    </p:spTree>
    <p:extLst>
      <p:ext uri="{BB962C8B-B14F-4D97-AF65-F5344CB8AC3E}">
        <p14:creationId xmlns:p14="http://schemas.microsoft.com/office/powerpoint/2010/main" val="4205297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38200" y="365125"/>
            <a:ext cx="9284855" cy="660111"/>
          </a:xfrm>
        </p:spPr>
        <p:txBody>
          <a:bodyPr anchor="ctr">
            <a:normAutofit/>
          </a:bodyPr>
          <a:lstStyle/>
          <a:p>
            <a:r>
              <a:rPr lang="en-US"/>
              <a:t>REC Data Specification – SQL version</a:t>
            </a:r>
            <a:endParaRPr lang="en-GB"/>
          </a:p>
        </p:txBody>
      </p:sp>
      <p:pic>
        <p:nvPicPr>
          <p:cNvPr id="3" name="Picture 2">
            <a:extLst>
              <a:ext uri="{FF2B5EF4-FFF2-40B4-BE49-F238E27FC236}">
                <a16:creationId xmlns:a16="http://schemas.microsoft.com/office/drawing/2014/main" id="{69D84C50-5F52-A44A-B631-ED67600E7C3B}"/>
              </a:ext>
            </a:extLst>
          </p:cNvPr>
          <p:cNvPicPr>
            <a:picLocks noChangeAspect="1"/>
          </p:cNvPicPr>
          <p:nvPr/>
        </p:nvPicPr>
        <p:blipFill>
          <a:blip r:embed="rId2"/>
          <a:stretch>
            <a:fillRect/>
          </a:stretch>
        </p:blipFill>
        <p:spPr>
          <a:xfrm>
            <a:off x="6698730" y="3749041"/>
            <a:ext cx="4035052" cy="2743834"/>
          </a:xfrm>
          <a:prstGeom prst="rect">
            <a:avLst/>
          </a:prstGeom>
          <a:noFill/>
        </p:spPr>
      </p:pic>
      <p:sp>
        <p:nvSpPr>
          <p:cNvPr id="6" name="Text Placeholder 5">
            <a:extLst>
              <a:ext uri="{FF2B5EF4-FFF2-40B4-BE49-F238E27FC236}">
                <a16:creationId xmlns:a16="http://schemas.microsoft.com/office/drawing/2014/main" id="{D2B94D82-DED6-2EF9-A01B-0AD25C4C1D3B}"/>
              </a:ext>
            </a:extLst>
          </p:cNvPr>
          <p:cNvSpPr txBox="1">
            <a:spLocks/>
          </p:cNvSpPr>
          <p:nvPr/>
        </p:nvSpPr>
        <p:spPr>
          <a:xfrm>
            <a:off x="937390" y="1310641"/>
            <a:ext cx="9748261" cy="1798319"/>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At present MS Access is the current method for viewing/ accessing the Full REC Data Specification. </a:t>
            </a:r>
          </a:p>
          <a:p>
            <a:pPr marL="0" indent="0">
              <a:buNone/>
            </a:pPr>
            <a:r>
              <a:rPr lang="en-GB"/>
              <a:t>The February 2023 release (v3.3.0) was the final ‘full REC’ version to be released in the MS Access format. To view the ‘machine readable’ versions </a:t>
            </a:r>
            <a:r>
              <a:rPr lang="en-GB" dirty="0"/>
              <a:t>of </a:t>
            </a:r>
            <a:r>
              <a:rPr lang="en-GB"/>
              <a:t>the full REC Catalogue going forward,</a:t>
            </a:r>
            <a:r>
              <a:rPr lang="en-GB" dirty="0"/>
              <a:t> parties will need to download and install the SQL Database </a:t>
            </a:r>
            <a:r>
              <a:rPr lang="en-GB" dirty="0" err="1"/>
              <a:t>bacpac</a:t>
            </a:r>
            <a:r>
              <a:rPr lang="en-GB" dirty="0"/>
              <a:t> v3.5.0 to access the same level of data. </a:t>
            </a:r>
          </a:p>
          <a:p>
            <a:pPr marL="0" indent="0">
              <a:buNone/>
            </a:pPr>
            <a:endParaRPr lang="en-GB" dirty="0"/>
          </a:p>
        </p:txBody>
      </p:sp>
      <p:sp>
        <p:nvSpPr>
          <p:cNvPr id="8" name="Text Placeholder 5">
            <a:extLst>
              <a:ext uri="{FF2B5EF4-FFF2-40B4-BE49-F238E27FC236}">
                <a16:creationId xmlns:a16="http://schemas.microsoft.com/office/drawing/2014/main" id="{C0228E3F-8BA0-80B9-2CE8-E6DD03E160E1}"/>
              </a:ext>
            </a:extLst>
          </p:cNvPr>
          <p:cNvSpPr txBox="1">
            <a:spLocks/>
          </p:cNvSpPr>
          <p:nvPr/>
        </p:nvSpPr>
        <p:spPr>
          <a:xfrm>
            <a:off x="937390" y="3394365"/>
            <a:ext cx="5625970" cy="2972716"/>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Why Change? </a:t>
            </a:r>
          </a:p>
          <a:p>
            <a:r>
              <a:rPr lang="en-GB" dirty="0"/>
              <a:t>SQL Server is a more robust database solution</a:t>
            </a:r>
          </a:p>
          <a:p>
            <a:r>
              <a:rPr lang="en-GB" dirty="0"/>
              <a:t>The solution is available to both Windows &amp; Mac users (no degradation of use)</a:t>
            </a:r>
          </a:p>
          <a:p>
            <a:r>
              <a:rPr lang="en-GB" dirty="0"/>
              <a:t>Secure &amp; future proof method for sharing data structures</a:t>
            </a:r>
          </a:p>
          <a:p>
            <a:r>
              <a:rPr lang="en-GB" dirty="0"/>
              <a:t>Can handle large and complex queries</a:t>
            </a:r>
          </a:p>
          <a:p>
            <a:r>
              <a:rPr lang="en-GB" dirty="0"/>
              <a:t>Easier to manage data integration between different applications</a:t>
            </a:r>
          </a:p>
        </p:txBody>
      </p:sp>
    </p:spTree>
    <p:extLst>
      <p:ext uri="{BB962C8B-B14F-4D97-AF65-F5344CB8AC3E}">
        <p14:creationId xmlns:p14="http://schemas.microsoft.com/office/powerpoint/2010/main" val="3033858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3268-9D44-A809-A1CA-77C75F07BACD}"/>
              </a:ext>
            </a:extLst>
          </p:cNvPr>
          <p:cNvSpPr>
            <a:spLocks noGrp="1"/>
          </p:cNvSpPr>
          <p:nvPr>
            <p:ph type="title"/>
          </p:nvPr>
        </p:nvSpPr>
        <p:spPr>
          <a:xfrm>
            <a:off x="838200" y="365125"/>
            <a:ext cx="9284855" cy="660111"/>
          </a:xfrm>
        </p:spPr>
        <p:txBody>
          <a:bodyPr anchor="ctr">
            <a:normAutofit/>
          </a:bodyPr>
          <a:lstStyle/>
          <a:p>
            <a:r>
              <a:rPr lang="en-GB" dirty="0"/>
              <a:t>SQL Guidance </a:t>
            </a:r>
          </a:p>
        </p:txBody>
      </p:sp>
      <p:pic>
        <p:nvPicPr>
          <p:cNvPr id="5" name="Picture 4">
            <a:extLst>
              <a:ext uri="{FF2B5EF4-FFF2-40B4-BE49-F238E27FC236}">
                <a16:creationId xmlns:a16="http://schemas.microsoft.com/office/drawing/2014/main" id="{935C8D8D-D948-516A-7626-A7A19D85B344}"/>
              </a:ext>
            </a:extLst>
          </p:cNvPr>
          <p:cNvPicPr>
            <a:picLocks noChangeAspect="1"/>
          </p:cNvPicPr>
          <p:nvPr/>
        </p:nvPicPr>
        <p:blipFill>
          <a:blip r:embed="rId2"/>
          <a:stretch>
            <a:fillRect/>
          </a:stretch>
        </p:blipFill>
        <p:spPr>
          <a:xfrm>
            <a:off x="330100" y="1677821"/>
            <a:ext cx="5765900" cy="3920810"/>
          </a:xfrm>
          <a:prstGeom prst="rect">
            <a:avLst/>
          </a:prstGeom>
          <a:noFill/>
        </p:spPr>
      </p:pic>
      <p:sp>
        <p:nvSpPr>
          <p:cNvPr id="4" name="Text Placeholder 3">
            <a:extLst>
              <a:ext uri="{FF2B5EF4-FFF2-40B4-BE49-F238E27FC236}">
                <a16:creationId xmlns:a16="http://schemas.microsoft.com/office/drawing/2014/main" id="{3FC39F64-9FA5-7F10-420F-EB15A844C1FC}"/>
              </a:ext>
            </a:extLst>
          </p:cNvPr>
          <p:cNvSpPr>
            <a:spLocks noGrp="1"/>
          </p:cNvSpPr>
          <p:nvPr>
            <p:ph type="body" sz="quarter" idx="11"/>
          </p:nvPr>
        </p:nvSpPr>
        <p:spPr>
          <a:xfrm>
            <a:off x="6753009" y="1366091"/>
            <a:ext cx="4654180" cy="4460875"/>
          </a:xfrm>
        </p:spPr>
        <p:txBody>
          <a:bodyPr vert="horz" lIns="91440" tIns="45720" rIns="91440" bIns="45720" rtlCol="0">
            <a:normAutofit/>
          </a:bodyPr>
          <a:lstStyle/>
          <a:p>
            <a:pPr marL="457200" lvl="1" indent="0">
              <a:buNone/>
            </a:pPr>
            <a:endParaRPr lang="en-GB" sz="1800" dirty="0"/>
          </a:p>
          <a:p>
            <a:pPr marL="0" indent="0">
              <a:buNone/>
            </a:pPr>
            <a:endParaRPr lang="en-GB" dirty="0"/>
          </a:p>
        </p:txBody>
      </p:sp>
      <p:sp>
        <p:nvSpPr>
          <p:cNvPr id="7" name="Rectangle: Rounded Corners 6">
            <a:extLst>
              <a:ext uri="{FF2B5EF4-FFF2-40B4-BE49-F238E27FC236}">
                <a16:creationId xmlns:a16="http://schemas.microsoft.com/office/drawing/2014/main" id="{AD51255B-1C3D-D26A-1424-716EB747DFB6}"/>
              </a:ext>
            </a:extLst>
          </p:cNvPr>
          <p:cNvSpPr/>
          <p:nvPr/>
        </p:nvSpPr>
        <p:spPr>
          <a:xfrm>
            <a:off x="495300" y="4251960"/>
            <a:ext cx="1272540" cy="15240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35E3A1E-7D00-6C39-C0BD-34D9FCDA9B70}"/>
              </a:ext>
            </a:extLst>
          </p:cNvPr>
          <p:cNvSpPr/>
          <p:nvPr/>
        </p:nvSpPr>
        <p:spPr>
          <a:xfrm>
            <a:off x="3337560" y="5318760"/>
            <a:ext cx="1257300" cy="14478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5">
            <a:extLst>
              <a:ext uri="{FF2B5EF4-FFF2-40B4-BE49-F238E27FC236}">
                <a16:creationId xmlns:a16="http://schemas.microsoft.com/office/drawing/2014/main" id="{543B3F4C-4D87-3B65-10E7-A699622A353E}"/>
              </a:ext>
            </a:extLst>
          </p:cNvPr>
          <p:cNvSpPr txBox="1">
            <a:spLocks/>
          </p:cNvSpPr>
          <p:nvPr/>
        </p:nvSpPr>
        <p:spPr>
          <a:xfrm>
            <a:off x="6544170" y="1677820"/>
            <a:ext cx="4245750" cy="4460875"/>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3"/>
                </a:solidFill>
              </a:rPr>
              <a:t>Guidance Document </a:t>
            </a:r>
          </a:p>
          <a:p>
            <a:r>
              <a:rPr lang="en-GB" dirty="0"/>
              <a:t>This can be found within the Data Specification Dashboard, under ‘Guidance Document’ section</a:t>
            </a:r>
          </a:p>
          <a:p>
            <a:r>
              <a:rPr lang="en-GB" dirty="0"/>
              <a:t>To download, just select the item</a:t>
            </a:r>
          </a:p>
          <a:p>
            <a:endParaRPr lang="en-GB" dirty="0">
              <a:solidFill>
                <a:schemeClr val="accent3"/>
              </a:solidFill>
            </a:endParaRPr>
          </a:p>
          <a:p>
            <a:pPr marL="0" indent="0">
              <a:buNone/>
            </a:pPr>
            <a:r>
              <a:rPr lang="en-GB" b="1" dirty="0">
                <a:solidFill>
                  <a:schemeClr val="accent3"/>
                </a:solidFill>
              </a:rPr>
              <a:t>Live Database</a:t>
            </a:r>
          </a:p>
          <a:p>
            <a:r>
              <a:rPr lang="en-GB" dirty="0"/>
              <a:t>The live database is a .</a:t>
            </a:r>
            <a:r>
              <a:rPr lang="en-GB" dirty="0" err="1"/>
              <a:t>bacpac</a:t>
            </a:r>
            <a:r>
              <a:rPr lang="en-GB" dirty="0"/>
              <a:t> file</a:t>
            </a:r>
          </a:p>
          <a:p>
            <a:r>
              <a:rPr lang="en-GB" dirty="0"/>
              <a:t>This is found under the ‘Data Specification Pre-Release Information’ section</a:t>
            </a:r>
          </a:p>
          <a:p>
            <a:r>
              <a:rPr lang="en-GB" dirty="0"/>
              <a:t>To download, just select the item</a:t>
            </a:r>
          </a:p>
        </p:txBody>
      </p:sp>
    </p:spTree>
    <p:extLst>
      <p:ext uri="{BB962C8B-B14F-4D97-AF65-F5344CB8AC3E}">
        <p14:creationId xmlns:p14="http://schemas.microsoft.com/office/powerpoint/2010/main" val="486354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4C5AA-6FDE-898D-F425-91BE9AA2B812}"/>
              </a:ext>
            </a:extLst>
          </p:cNvPr>
          <p:cNvSpPr>
            <a:spLocks noGrp="1"/>
          </p:cNvSpPr>
          <p:nvPr>
            <p:ph type="title"/>
          </p:nvPr>
        </p:nvSpPr>
        <p:spPr/>
        <p:txBody>
          <a:bodyPr/>
          <a:lstStyle/>
          <a:p>
            <a:r>
              <a:rPr lang="en-GB"/>
              <a:t>SQL Use</a:t>
            </a:r>
          </a:p>
        </p:txBody>
      </p:sp>
      <p:sp>
        <p:nvSpPr>
          <p:cNvPr id="3" name="Picture Placeholder 2">
            <a:extLst>
              <a:ext uri="{FF2B5EF4-FFF2-40B4-BE49-F238E27FC236}">
                <a16:creationId xmlns:a16="http://schemas.microsoft.com/office/drawing/2014/main" id="{05F9E396-4BEB-0222-1D3D-6F81967304B3}"/>
              </a:ext>
            </a:extLst>
          </p:cNvPr>
          <p:cNvSpPr>
            <a:spLocks noGrp="1"/>
          </p:cNvSpPr>
          <p:nvPr>
            <p:ph type="pic" sz="quarter" idx="10"/>
          </p:nvPr>
        </p:nvSpPr>
        <p:spPr/>
      </p:sp>
      <p:pic>
        <p:nvPicPr>
          <p:cNvPr id="6" name="Picture 5">
            <a:extLst>
              <a:ext uri="{FF2B5EF4-FFF2-40B4-BE49-F238E27FC236}">
                <a16:creationId xmlns:a16="http://schemas.microsoft.com/office/drawing/2014/main" id="{B1454740-C825-6ECE-24E7-1F953D549157}"/>
              </a:ext>
            </a:extLst>
          </p:cNvPr>
          <p:cNvPicPr>
            <a:picLocks noChangeAspect="1"/>
          </p:cNvPicPr>
          <p:nvPr/>
        </p:nvPicPr>
        <p:blipFill>
          <a:blip r:embed="rId2"/>
          <a:stretch>
            <a:fillRect/>
          </a:stretch>
        </p:blipFill>
        <p:spPr>
          <a:xfrm>
            <a:off x="5982160" y="1236446"/>
            <a:ext cx="4408365" cy="2559696"/>
          </a:xfrm>
          <a:prstGeom prst="rect">
            <a:avLst/>
          </a:prstGeom>
        </p:spPr>
      </p:pic>
      <p:pic>
        <p:nvPicPr>
          <p:cNvPr id="8" name="Picture 7">
            <a:extLst>
              <a:ext uri="{FF2B5EF4-FFF2-40B4-BE49-F238E27FC236}">
                <a16:creationId xmlns:a16="http://schemas.microsoft.com/office/drawing/2014/main" id="{984B9E52-9AC4-3BEB-0034-B0A4E8C7D6C6}"/>
              </a:ext>
            </a:extLst>
          </p:cNvPr>
          <p:cNvPicPr>
            <a:picLocks noChangeAspect="1"/>
          </p:cNvPicPr>
          <p:nvPr/>
        </p:nvPicPr>
        <p:blipFill>
          <a:blip r:embed="rId3"/>
          <a:stretch>
            <a:fillRect/>
          </a:stretch>
        </p:blipFill>
        <p:spPr>
          <a:xfrm>
            <a:off x="5885867" y="3932772"/>
            <a:ext cx="5322014" cy="2357425"/>
          </a:xfrm>
          <a:prstGeom prst="rect">
            <a:avLst/>
          </a:prstGeom>
        </p:spPr>
      </p:pic>
      <p:sp>
        <p:nvSpPr>
          <p:cNvPr id="9" name="Text Placeholder 5">
            <a:extLst>
              <a:ext uri="{FF2B5EF4-FFF2-40B4-BE49-F238E27FC236}">
                <a16:creationId xmlns:a16="http://schemas.microsoft.com/office/drawing/2014/main" id="{584F456C-F084-3544-D761-20FF05063EC1}"/>
              </a:ext>
            </a:extLst>
          </p:cNvPr>
          <p:cNvSpPr txBox="1">
            <a:spLocks/>
          </p:cNvSpPr>
          <p:nvPr/>
        </p:nvSpPr>
        <p:spPr>
          <a:xfrm>
            <a:off x="984119" y="1373021"/>
            <a:ext cx="4245750" cy="4460876"/>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3"/>
                </a:solidFill>
              </a:rPr>
              <a:t>Who can complete this action? </a:t>
            </a:r>
          </a:p>
          <a:p>
            <a:r>
              <a:rPr lang="en-GB" dirty="0"/>
              <a:t>Technical members who build and maintain systems within your organisation</a:t>
            </a:r>
          </a:p>
          <a:p>
            <a:endParaRPr lang="en-GB" dirty="0"/>
          </a:p>
          <a:p>
            <a:pPr marL="0" indent="0">
              <a:buNone/>
            </a:pPr>
            <a:r>
              <a:rPr lang="en-GB" b="1" dirty="0">
                <a:solidFill>
                  <a:schemeClr val="accent3"/>
                </a:solidFill>
              </a:rPr>
              <a:t>Who will use it?</a:t>
            </a:r>
          </a:p>
          <a:p>
            <a:r>
              <a:rPr lang="en-GB" dirty="0"/>
              <a:t>Members of your organisation who want to conduct complex queries against the data</a:t>
            </a:r>
            <a:endParaRPr lang="en-GB" dirty="0">
              <a:solidFill>
                <a:schemeClr val="accent3"/>
              </a:solidFill>
            </a:endParaRPr>
          </a:p>
          <a:p>
            <a:pPr marL="0" indent="0">
              <a:buNone/>
            </a:pPr>
            <a:endParaRPr lang="en-GB" b="1" dirty="0">
              <a:solidFill>
                <a:schemeClr val="accent3"/>
              </a:solidFill>
            </a:endParaRPr>
          </a:p>
          <a:p>
            <a:pPr marL="0" indent="0">
              <a:buNone/>
            </a:pPr>
            <a:r>
              <a:rPr lang="en-GB" b="1" dirty="0">
                <a:solidFill>
                  <a:schemeClr val="accent3"/>
                </a:solidFill>
              </a:rPr>
              <a:t>How can this be used? </a:t>
            </a:r>
          </a:p>
          <a:p>
            <a:r>
              <a:rPr lang="en-GB" dirty="0"/>
              <a:t>SQL Server uses the SQL syntax to build queries</a:t>
            </a:r>
          </a:p>
        </p:txBody>
      </p:sp>
    </p:spTree>
    <p:extLst>
      <p:ext uri="{BB962C8B-B14F-4D97-AF65-F5344CB8AC3E}">
        <p14:creationId xmlns:p14="http://schemas.microsoft.com/office/powerpoint/2010/main" val="246152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743C14-2264-CFB5-C33E-7431648FD78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CA2AF67E-D2DD-F706-3213-21572EEB617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F15CA7A-10F3-0907-1BEC-5AD7085FD99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411A4C1B-A824-B03C-5848-CB798EBD191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632623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Future Changes to data specification - Code Manager initiated</a:t>
            </a:r>
          </a:p>
        </p:txBody>
      </p:sp>
    </p:spTree>
    <p:extLst>
      <p:ext uri="{BB962C8B-B14F-4D97-AF65-F5344CB8AC3E}">
        <p14:creationId xmlns:p14="http://schemas.microsoft.com/office/powerpoint/2010/main" val="214183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a:t>Data specification – Upcoming Changes</a:t>
            </a:r>
          </a:p>
        </p:txBody>
      </p:sp>
      <p:sp>
        <p:nvSpPr>
          <p:cNvPr id="7" name="Text Placeholder 3">
            <a:extLst>
              <a:ext uri="{FF2B5EF4-FFF2-40B4-BE49-F238E27FC236}">
                <a16:creationId xmlns:a16="http://schemas.microsoft.com/office/drawing/2014/main" id="{2B2F0D90-ED17-3B32-C6BD-50D3E89E4BC2}"/>
              </a:ext>
            </a:extLst>
          </p:cNvPr>
          <p:cNvSpPr>
            <a:spLocks noGrp="1"/>
          </p:cNvSpPr>
          <p:nvPr>
            <p:ph type="body" sz="quarter" idx="11"/>
          </p:nvPr>
        </p:nvSpPr>
        <p:spPr>
          <a:xfrm>
            <a:off x="705998" y="1366178"/>
            <a:ext cx="11083290" cy="4849387"/>
          </a:xfrm>
        </p:spPr>
        <p:txBody>
          <a:bodyPr>
            <a:normAutofit/>
          </a:bodyPr>
          <a:lstStyle/>
          <a:p>
            <a:pPr marL="0" indent="0">
              <a:buNone/>
            </a:pPr>
            <a:r>
              <a:rPr lang="en-US" dirty="0"/>
              <a:t>The REC Code Manager are working on a number of future changes to the REC data specification </a:t>
            </a:r>
          </a:p>
          <a:p>
            <a:pPr marL="0" indent="0">
              <a:buNone/>
            </a:pPr>
            <a:endParaRPr lang="en-US" b="1" dirty="0">
              <a:solidFill>
                <a:schemeClr val="accent3"/>
              </a:solidFill>
            </a:endParaRPr>
          </a:p>
          <a:p>
            <a:pPr marL="0" indent="0">
              <a:buNone/>
            </a:pPr>
            <a:endParaRPr lang="en-GB" dirty="0"/>
          </a:p>
          <a:p>
            <a:pPr marL="0" indent="0">
              <a:buNone/>
            </a:pPr>
            <a:endParaRPr lang="en-GB" dirty="0"/>
          </a:p>
        </p:txBody>
      </p:sp>
      <p:sp>
        <p:nvSpPr>
          <p:cNvPr id="4" name="Text Placeholder 5">
            <a:extLst>
              <a:ext uri="{FF2B5EF4-FFF2-40B4-BE49-F238E27FC236}">
                <a16:creationId xmlns:a16="http://schemas.microsoft.com/office/drawing/2014/main" id="{F127F231-D8C9-DEB7-93DE-DCDDC9B95FD5}"/>
              </a:ext>
            </a:extLst>
          </p:cNvPr>
          <p:cNvSpPr txBox="1">
            <a:spLocks/>
          </p:cNvSpPr>
          <p:nvPr/>
        </p:nvSpPr>
        <p:spPr>
          <a:xfrm>
            <a:off x="838200" y="2118733"/>
            <a:ext cx="3138056" cy="3373089"/>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3"/>
                </a:solidFill>
              </a:rPr>
              <a:t>R0113 - </a:t>
            </a:r>
            <a:r>
              <a:rPr lang="en-GB" b="1">
                <a:solidFill>
                  <a:schemeClr val="accent3"/>
                </a:solidFill>
              </a:rPr>
              <a:t>Housekeeping and Clarifications Change Proposal</a:t>
            </a:r>
          </a:p>
          <a:p>
            <a:pPr marL="0" indent="0">
              <a:buNone/>
            </a:pPr>
            <a:r>
              <a:rPr lang="en-US" sz="1800" b="1"/>
              <a:t>Purpose</a:t>
            </a:r>
            <a:r>
              <a:rPr lang="en-US" sz="1800"/>
              <a:t>: To remove ambiguity in the data specification, reducing the risk of incorrect interpretation of the data specification. </a:t>
            </a:r>
          </a:p>
          <a:p>
            <a:pPr marL="0" indent="0">
              <a:buNone/>
            </a:pPr>
            <a:endParaRPr lang="en-GB" b="1">
              <a:solidFill>
                <a:schemeClr val="accent3"/>
              </a:solidFill>
            </a:endParaRPr>
          </a:p>
        </p:txBody>
      </p:sp>
      <p:sp>
        <p:nvSpPr>
          <p:cNvPr id="5" name="Text Placeholder 5">
            <a:extLst>
              <a:ext uri="{FF2B5EF4-FFF2-40B4-BE49-F238E27FC236}">
                <a16:creationId xmlns:a16="http://schemas.microsoft.com/office/drawing/2014/main" id="{5BFF0F20-E5EB-9A4D-98F7-3B12C71BEB06}"/>
              </a:ext>
            </a:extLst>
          </p:cNvPr>
          <p:cNvSpPr txBox="1">
            <a:spLocks/>
          </p:cNvSpPr>
          <p:nvPr/>
        </p:nvSpPr>
        <p:spPr>
          <a:xfrm>
            <a:off x="4410570" y="2118733"/>
            <a:ext cx="3138056" cy="3373089"/>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accent3"/>
                </a:solidFill>
              </a:rPr>
              <a:t>MHHS – Changes to the REC Data Specification</a:t>
            </a:r>
          </a:p>
          <a:p>
            <a:pPr marL="0" indent="0">
              <a:buNone/>
            </a:pPr>
            <a:r>
              <a:rPr lang="en-US" sz="1800" b="1"/>
              <a:t>Purpose</a:t>
            </a:r>
            <a:r>
              <a:rPr lang="en-US" sz="1800"/>
              <a:t>: </a:t>
            </a:r>
            <a:r>
              <a:rPr lang="en-GB" sz="1800"/>
              <a:t>To update the REC Data Specification for Market Wide Half-Hourly Settlement Impacts.</a:t>
            </a:r>
            <a:endParaRPr lang="en-GB" b="1">
              <a:solidFill>
                <a:schemeClr val="accent3"/>
              </a:solidFill>
            </a:endParaRPr>
          </a:p>
        </p:txBody>
      </p:sp>
      <p:sp>
        <p:nvSpPr>
          <p:cNvPr id="6" name="Text Placeholder 5">
            <a:extLst>
              <a:ext uri="{FF2B5EF4-FFF2-40B4-BE49-F238E27FC236}">
                <a16:creationId xmlns:a16="http://schemas.microsoft.com/office/drawing/2014/main" id="{7E3E0C0A-A429-9E72-2691-A773AFDB933B}"/>
              </a:ext>
            </a:extLst>
          </p:cNvPr>
          <p:cNvSpPr txBox="1">
            <a:spLocks/>
          </p:cNvSpPr>
          <p:nvPr/>
        </p:nvSpPr>
        <p:spPr>
          <a:xfrm>
            <a:off x="7982940" y="2118732"/>
            <a:ext cx="3138056" cy="3373089"/>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accent3"/>
                </a:solidFill>
              </a:rPr>
              <a:t>Data Specification Roadmap Changes</a:t>
            </a:r>
          </a:p>
          <a:p>
            <a:pPr marL="0" indent="0">
              <a:buNone/>
            </a:pPr>
            <a:r>
              <a:rPr lang="en-US" sz="1800" b="1"/>
              <a:t> Purpose</a:t>
            </a:r>
            <a:r>
              <a:rPr lang="en-US" sz="1800"/>
              <a:t>: </a:t>
            </a:r>
            <a:r>
              <a:rPr lang="en-GB" sz="1800"/>
              <a:t>To carry out a cleanse of the REC Data Specification to ensure accuracy, quality and consistency in the contents of the specification. </a:t>
            </a:r>
            <a:endParaRPr lang="en-GB" b="1">
              <a:solidFill>
                <a:schemeClr val="accent3"/>
              </a:solidFill>
            </a:endParaRPr>
          </a:p>
        </p:txBody>
      </p:sp>
    </p:spTree>
    <p:extLst>
      <p:ext uri="{BB962C8B-B14F-4D97-AF65-F5344CB8AC3E}">
        <p14:creationId xmlns:p14="http://schemas.microsoft.com/office/powerpoint/2010/main" val="62999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a:t>Data specification – Upcoming Changes</a:t>
            </a:r>
          </a:p>
        </p:txBody>
      </p:sp>
      <p:sp>
        <p:nvSpPr>
          <p:cNvPr id="7" name="Text Placeholder 3">
            <a:extLst>
              <a:ext uri="{FF2B5EF4-FFF2-40B4-BE49-F238E27FC236}">
                <a16:creationId xmlns:a16="http://schemas.microsoft.com/office/drawing/2014/main" id="{2B2F0D90-ED17-3B32-C6BD-50D3E89E4BC2}"/>
              </a:ext>
            </a:extLst>
          </p:cNvPr>
          <p:cNvSpPr>
            <a:spLocks noGrp="1"/>
          </p:cNvSpPr>
          <p:nvPr>
            <p:ph type="body" sz="quarter" idx="11"/>
          </p:nvPr>
        </p:nvSpPr>
        <p:spPr>
          <a:xfrm>
            <a:off x="705998" y="1366178"/>
            <a:ext cx="11083290" cy="4849387"/>
          </a:xfrm>
        </p:spPr>
        <p:txBody>
          <a:bodyPr>
            <a:normAutofit/>
          </a:bodyPr>
          <a:lstStyle/>
          <a:p>
            <a:pPr marL="0" indent="0">
              <a:buNone/>
            </a:pPr>
            <a:r>
              <a:rPr lang="en-US" dirty="0"/>
              <a:t>The REC Code Manager are working on a number of future changes to the REC data specification </a:t>
            </a:r>
          </a:p>
          <a:p>
            <a:pPr marL="0" indent="0">
              <a:buNone/>
            </a:pPr>
            <a:endParaRPr lang="en-US" b="1" dirty="0">
              <a:solidFill>
                <a:schemeClr val="accent3"/>
              </a:solidFill>
            </a:endParaRPr>
          </a:p>
          <a:p>
            <a:pPr marL="0" indent="0">
              <a:buNone/>
            </a:pPr>
            <a:endParaRPr lang="en-GB" dirty="0"/>
          </a:p>
          <a:p>
            <a:pPr marL="0" indent="0">
              <a:buNone/>
            </a:pPr>
            <a:endParaRPr lang="en-GB" dirty="0"/>
          </a:p>
        </p:txBody>
      </p:sp>
      <p:sp>
        <p:nvSpPr>
          <p:cNvPr id="4" name="Text Placeholder 5">
            <a:extLst>
              <a:ext uri="{FF2B5EF4-FFF2-40B4-BE49-F238E27FC236}">
                <a16:creationId xmlns:a16="http://schemas.microsoft.com/office/drawing/2014/main" id="{F127F231-D8C9-DEB7-93DE-DCDDC9B95FD5}"/>
              </a:ext>
            </a:extLst>
          </p:cNvPr>
          <p:cNvSpPr txBox="1">
            <a:spLocks/>
          </p:cNvSpPr>
          <p:nvPr/>
        </p:nvSpPr>
        <p:spPr>
          <a:xfrm>
            <a:off x="838200" y="2118733"/>
            <a:ext cx="3138056" cy="3373089"/>
          </a:xfrm>
          <a:prstGeom prst="rect">
            <a:avLst/>
          </a:prstGeom>
          <a:solidFill>
            <a:schemeClr val="tx2">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3"/>
                </a:solidFill>
              </a:rPr>
              <a:t>R0113 - </a:t>
            </a:r>
            <a:r>
              <a:rPr lang="en-GB" b="1" dirty="0">
                <a:solidFill>
                  <a:schemeClr val="accent3"/>
                </a:solidFill>
              </a:rPr>
              <a:t>Housekeeping and Clarifications Change Proposal</a:t>
            </a:r>
          </a:p>
          <a:p>
            <a:pPr marL="0" indent="0">
              <a:buNone/>
            </a:pPr>
            <a:r>
              <a:rPr lang="en-US" sz="1800" b="1" dirty="0"/>
              <a:t>Purpose</a:t>
            </a:r>
            <a:r>
              <a:rPr lang="en-US" sz="1800" dirty="0"/>
              <a:t>: To remove ambiguity in the data specification, reducing the risk of incorrect interpretation of the data specification. </a:t>
            </a:r>
          </a:p>
          <a:p>
            <a:pPr marL="0" indent="0">
              <a:buNone/>
            </a:pPr>
            <a:endParaRPr lang="en-GB" b="1" dirty="0">
              <a:solidFill>
                <a:schemeClr val="accent3"/>
              </a:solidFill>
            </a:endParaRPr>
          </a:p>
        </p:txBody>
      </p:sp>
      <p:sp>
        <p:nvSpPr>
          <p:cNvPr id="5" name="Text Placeholder 5">
            <a:extLst>
              <a:ext uri="{FF2B5EF4-FFF2-40B4-BE49-F238E27FC236}">
                <a16:creationId xmlns:a16="http://schemas.microsoft.com/office/drawing/2014/main" id="{5BFF0F20-E5EB-9A4D-98F7-3B12C71BEB06}"/>
              </a:ext>
            </a:extLst>
          </p:cNvPr>
          <p:cNvSpPr txBox="1">
            <a:spLocks/>
          </p:cNvSpPr>
          <p:nvPr/>
        </p:nvSpPr>
        <p:spPr>
          <a:xfrm>
            <a:off x="4410570" y="2118733"/>
            <a:ext cx="3138056" cy="3373089"/>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3"/>
                </a:solidFill>
              </a:rPr>
              <a:t>MHHS – Changes to the REC Data Specification</a:t>
            </a:r>
          </a:p>
          <a:p>
            <a:pPr marL="0" indent="0">
              <a:buNone/>
            </a:pPr>
            <a:r>
              <a:rPr lang="en-US" sz="1800" b="1" dirty="0"/>
              <a:t>Purpose</a:t>
            </a:r>
            <a:r>
              <a:rPr lang="en-US" sz="1800" dirty="0"/>
              <a:t>: </a:t>
            </a:r>
            <a:r>
              <a:rPr lang="en-GB" sz="1800" dirty="0"/>
              <a:t>To update the REC Data Specification for Market Wide Half-Hourly Settlement Impacts.</a:t>
            </a:r>
            <a:endParaRPr lang="en-GB" b="1" dirty="0">
              <a:solidFill>
                <a:schemeClr val="accent3"/>
              </a:solidFill>
            </a:endParaRPr>
          </a:p>
        </p:txBody>
      </p:sp>
      <p:sp>
        <p:nvSpPr>
          <p:cNvPr id="6" name="Text Placeholder 5">
            <a:extLst>
              <a:ext uri="{FF2B5EF4-FFF2-40B4-BE49-F238E27FC236}">
                <a16:creationId xmlns:a16="http://schemas.microsoft.com/office/drawing/2014/main" id="{7E3E0C0A-A429-9E72-2691-A773AFDB933B}"/>
              </a:ext>
            </a:extLst>
          </p:cNvPr>
          <p:cNvSpPr txBox="1">
            <a:spLocks/>
          </p:cNvSpPr>
          <p:nvPr/>
        </p:nvSpPr>
        <p:spPr>
          <a:xfrm>
            <a:off x="7982940" y="2118732"/>
            <a:ext cx="3138056" cy="3373089"/>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accent3"/>
                </a:solidFill>
              </a:rPr>
              <a:t>Data Specification Roadmap Changes</a:t>
            </a:r>
          </a:p>
          <a:p>
            <a:pPr marL="0" indent="0">
              <a:buNone/>
            </a:pPr>
            <a:r>
              <a:rPr lang="en-US" sz="1800" b="1"/>
              <a:t> Purpose</a:t>
            </a:r>
            <a:r>
              <a:rPr lang="en-US" sz="1800"/>
              <a:t>: </a:t>
            </a:r>
            <a:r>
              <a:rPr lang="en-GB" sz="1800"/>
              <a:t>To carry out a cleanse of the REC Data Specification to ensure accuracy, quality and consistency in the contents of the specification. </a:t>
            </a:r>
            <a:endParaRPr lang="en-GB" b="1">
              <a:solidFill>
                <a:schemeClr val="accent3"/>
              </a:solidFill>
            </a:endParaRPr>
          </a:p>
        </p:txBody>
      </p:sp>
    </p:spTree>
    <p:extLst>
      <p:ext uri="{BB962C8B-B14F-4D97-AF65-F5344CB8AC3E}">
        <p14:creationId xmlns:p14="http://schemas.microsoft.com/office/powerpoint/2010/main" val="95475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t>R0113 - Data specification – housekeeping and clarifications change proposal</a:t>
            </a:r>
          </a:p>
        </p:txBody>
      </p:sp>
      <p:sp>
        <p:nvSpPr>
          <p:cNvPr id="7" name="Text Placeholder 3">
            <a:extLst>
              <a:ext uri="{FF2B5EF4-FFF2-40B4-BE49-F238E27FC236}">
                <a16:creationId xmlns:a16="http://schemas.microsoft.com/office/drawing/2014/main" id="{2B2F0D90-ED17-3B32-C6BD-50D3E89E4BC2}"/>
              </a:ext>
            </a:extLst>
          </p:cNvPr>
          <p:cNvSpPr>
            <a:spLocks noGrp="1"/>
          </p:cNvSpPr>
          <p:nvPr>
            <p:ph type="body" sz="quarter" idx="11"/>
          </p:nvPr>
        </p:nvSpPr>
        <p:spPr>
          <a:xfrm>
            <a:off x="783020" y="1329613"/>
            <a:ext cx="10788869" cy="5163262"/>
          </a:xfrm>
        </p:spPr>
        <p:txBody>
          <a:bodyPr/>
          <a:lstStyle/>
          <a:p>
            <a:pPr marL="0" indent="0">
              <a:buNone/>
            </a:pPr>
            <a:r>
              <a:rPr lang="en-US" dirty="0"/>
              <a:t>The purpose of this Change Proposal is to remove any ambiguity, especially for new entrants/ parties looking to build systems under the REC. This CP will look to align/ remove gaps between the REC Data Specification and pre-REC legacy documents. It includes aspects such as: </a:t>
            </a:r>
          </a:p>
          <a:p>
            <a:pPr marL="0" indent="0">
              <a:buNone/>
            </a:pPr>
            <a:endParaRPr lang="en-US" dirty="0"/>
          </a:p>
          <a:p>
            <a:r>
              <a:rPr lang="en-US" b="1" dirty="0"/>
              <a:t>Updates to the REC Standards Definition Document to</a:t>
            </a:r>
            <a:r>
              <a:rPr lang="en-US" dirty="0"/>
              <a:t>:</a:t>
            </a:r>
          </a:p>
          <a:p>
            <a:pPr lvl="1"/>
            <a:r>
              <a:rPr lang="en-US" dirty="0"/>
              <a:t>Ensuring alignment between pre-REC products and REC, removing any ambiguity. </a:t>
            </a:r>
          </a:p>
          <a:p>
            <a:pPr lvl="1"/>
            <a:r>
              <a:rPr lang="en-US" dirty="0"/>
              <a:t>Include clarifications on Data Type Formats for unit of measurements (for applicable data items).</a:t>
            </a:r>
          </a:p>
          <a:p>
            <a:pPr lvl="1"/>
            <a:r>
              <a:rPr lang="en-US" dirty="0"/>
              <a:t>Signpost where readers can find appropriate information to different products. </a:t>
            </a:r>
          </a:p>
          <a:p>
            <a:pPr lvl="1"/>
            <a:endParaRPr lang="en-US" dirty="0"/>
          </a:p>
          <a:p>
            <a:r>
              <a:rPr lang="en-US" b="1" dirty="0"/>
              <a:t>Updates to relevant Market Messages/ Scenario Variants to: </a:t>
            </a:r>
          </a:p>
          <a:p>
            <a:pPr lvl="1"/>
            <a:r>
              <a:rPr lang="en-US" dirty="0"/>
              <a:t>Remove references which are no longer relevant</a:t>
            </a:r>
          </a:p>
          <a:p>
            <a:pPr lvl="1"/>
            <a:r>
              <a:rPr lang="en-US" dirty="0"/>
              <a:t>Update references which have typo’s which may cause confusion</a:t>
            </a:r>
          </a:p>
          <a:p>
            <a:pPr lvl="1"/>
            <a:endParaRPr lang="en-US" dirty="0"/>
          </a:p>
          <a:p>
            <a:r>
              <a:rPr lang="en-US" b="1" dirty="0"/>
              <a:t>Further additions may be included following Industry Workshop(s) to be held with parties to ensure there are no unforeseen potential impacts for parties who will build their systems upon issuing market messages to parties whose systems have been built under legacy system rules.</a:t>
            </a:r>
          </a:p>
          <a:p>
            <a:pPr lvl="1"/>
            <a:endParaRPr lang="en-US" dirty="0"/>
          </a:p>
          <a:p>
            <a:endParaRPr lang="en-US" dirty="0"/>
          </a:p>
        </p:txBody>
      </p:sp>
    </p:spTree>
    <p:extLst>
      <p:ext uri="{BB962C8B-B14F-4D97-AF65-F5344CB8AC3E}">
        <p14:creationId xmlns:p14="http://schemas.microsoft.com/office/powerpoint/2010/main" val="339581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a:t>Data specification – Upcoming Changes</a:t>
            </a:r>
          </a:p>
        </p:txBody>
      </p:sp>
      <p:sp>
        <p:nvSpPr>
          <p:cNvPr id="7" name="Text Placeholder 3">
            <a:extLst>
              <a:ext uri="{FF2B5EF4-FFF2-40B4-BE49-F238E27FC236}">
                <a16:creationId xmlns:a16="http://schemas.microsoft.com/office/drawing/2014/main" id="{2B2F0D90-ED17-3B32-C6BD-50D3E89E4BC2}"/>
              </a:ext>
            </a:extLst>
          </p:cNvPr>
          <p:cNvSpPr>
            <a:spLocks noGrp="1"/>
          </p:cNvSpPr>
          <p:nvPr>
            <p:ph type="body" sz="quarter" idx="11"/>
          </p:nvPr>
        </p:nvSpPr>
        <p:spPr>
          <a:xfrm>
            <a:off x="705998" y="1366178"/>
            <a:ext cx="11083290" cy="4849387"/>
          </a:xfrm>
        </p:spPr>
        <p:txBody>
          <a:bodyPr>
            <a:normAutofit/>
          </a:bodyPr>
          <a:lstStyle/>
          <a:p>
            <a:pPr marL="0" indent="0">
              <a:buNone/>
            </a:pPr>
            <a:r>
              <a:rPr lang="en-US"/>
              <a:t>The REC Code Manager are working on a number of future changes to the REC data specification </a:t>
            </a:r>
          </a:p>
          <a:p>
            <a:pPr marL="0" indent="0">
              <a:buNone/>
            </a:pPr>
            <a:endParaRPr lang="en-US" b="1">
              <a:solidFill>
                <a:schemeClr val="accent3"/>
              </a:solidFill>
            </a:endParaRPr>
          </a:p>
          <a:p>
            <a:pPr marL="0" indent="0">
              <a:buNone/>
            </a:pPr>
            <a:endParaRPr lang="en-GB"/>
          </a:p>
          <a:p>
            <a:pPr marL="0" indent="0">
              <a:buNone/>
            </a:pPr>
            <a:endParaRPr lang="en-GB"/>
          </a:p>
        </p:txBody>
      </p:sp>
      <p:sp>
        <p:nvSpPr>
          <p:cNvPr id="4" name="Text Placeholder 5">
            <a:extLst>
              <a:ext uri="{FF2B5EF4-FFF2-40B4-BE49-F238E27FC236}">
                <a16:creationId xmlns:a16="http://schemas.microsoft.com/office/drawing/2014/main" id="{F127F231-D8C9-DEB7-93DE-DCDDC9B95FD5}"/>
              </a:ext>
            </a:extLst>
          </p:cNvPr>
          <p:cNvSpPr txBox="1">
            <a:spLocks/>
          </p:cNvSpPr>
          <p:nvPr/>
        </p:nvSpPr>
        <p:spPr>
          <a:xfrm>
            <a:off x="838200" y="2118733"/>
            <a:ext cx="3138056" cy="3373089"/>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3"/>
                </a:solidFill>
              </a:rPr>
              <a:t>R0113 - </a:t>
            </a:r>
            <a:r>
              <a:rPr lang="en-GB" b="1">
                <a:solidFill>
                  <a:schemeClr val="accent3"/>
                </a:solidFill>
              </a:rPr>
              <a:t>Housekeeping and Clarifications Change Proposal</a:t>
            </a:r>
          </a:p>
          <a:p>
            <a:pPr marL="0" indent="0">
              <a:buNone/>
            </a:pPr>
            <a:r>
              <a:rPr lang="en-US" sz="1800" b="1"/>
              <a:t>Purpose</a:t>
            </a:r>
            <a:r>
              <a:rPr lang="en-US" sz="1800"/>
              <a:t>: To remove ambiguity in the data specification, reducing the risk of incorrect interpretation of the data specification. </a:t>
            </a:r>
          </a:p>
          <a:p>
            <a:pPr marL="0" indent="0">
              <a:buNone/>
            </a:pPr>
            <a:endParaRPr lang="en-GB" b="1">
              <a:solidFill>
                <a:schemeClr val="accent3"/>
              </a:solidFill>
            </a:endParaRPr>
          </a:p>
        </p:txBody>
      </p:sp>
      <p:sp>
        <p:nvSpPr>
          <p:cNvPr id="5" name="Text Placeholder 5">
            <a:extLst>
              <a:ext uri="{FF2B5EF4-FFF2-40B4-BE49-F238E27FC236}">
                <a16:creationId xmlns:a16="http://schemas.microsoft.com/office/drawing/2014/main" id="{5BFF0F20-E5EB-9A4D-98F7-3B12C71BEB06}"/>
              </a:ext>
            </a:extLst>
          </p:cNvPr>
          <p:cNvSpPr txBox="1">
            <a:spLocks/>
          </p:cNvSpPr>
          <p:nvPr/>
        </p:nvSpPr>
        <p:spPr>
          <a:xfrm>
            <a:off x="4410570" y="2118733"/>
            <a:ext cx="3138056" cy="3373089"/>
          </a:xfrm>
          <a:prstGeom prst="rect">
            <a:avLst/>
          </a:prstGeom>
          <a:solidFill>
            <a:schemeClr val="tx2">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accent3"/>
                </a:solidFill>
              </a:rPr>
              <a:t>MHHS – Changes to the REC Data Specification</a:t>
            </a:r>
          </a:p>
          <a:p>
            <a:pPr marL="0" indent="0">
              <a:buNone/>
            </a:pPr>
            <a:r>
              <a:rPr lang="en-US" sz="1800" b="1"/>
              <a:t>Purpose</a:t>
            </a:r>
            <a:r>
              <a:rPr lang="en-US" sz="1800"/>
              <a:t>: </a:t>
            </a:r>
            <a:r>
              <a:rPr lang="en-GB" sz="1800"/>
              <a:t>To update the REC Data Specification for Market Wide Half-Hourly Settlement Impacts.</a:t>
            </a:r>
            <a:endParaRPr lang="en-GB" b="1">
              <a:solidFill>
                <a:schemeClr val="accent3"/>
              </a:solidFill>
            </a:endParaRPr>
          </a:p>
        </p:txBody>
      </p:sp>
      <p:sp>
        <p:nvSpPr>
          <p:cNvPr id="6" name="Text Placeholder 5">
            <a:extLst>
              <a:ext uri="{FF2B5EF4-FFF2-40B4-BE49-F238E27FC236}">
                <a16:creationId xmlns:a16="http://schemas.microsoft.com/office/drawing/2014/main" id="{7E3E0C0A-A429-9E72-2691-A773AFDB933B}"/>
              </a:ext>
            </a:extLst>
          </p:cNvPr>
          <p:cNvSpPr txBox="1">
            <a:spLocks/>
          </p:cNvSpPr>
          <p:nvPr/>
        </p:nvSpPr>
        <p:spPr>
          <a:xfrm>
            <a:off x="7982940" y="2118732"/>
            <a:ext cx="3138056" cy="3373089"/>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accent3"/>
                </a:solidFill>
              </a:rPr>
              <a:t>Data Specification Roadmap Changes</a:t>
            </a:r>
          </a:p>
          <a:p>
            <a:pPr marL="0" indent="0">
              <a:buNone/>
            </a:pPr>
            <a:r>
              <a:rPr lang="en-US" sz="1800" b="1"/>
              <a:t> Purpose</a:t>
            </a:r>
            <a:r>
              <a:rPr lang="en-US" sz="1800"/>
              <a:t>: </a:t>
            </a:r>
            <a:r>
              <a:rPr lang="en-GB" sz="1800"/>
              <a:t>To carry out a cleanse of the REC Data Specification to ensure accuracy, quality and consistency in the contents of the specification. </a:t>
            </a:r>
            <a:endParaRPr lang="en-GB" b="1">
              <a:solidFill>
                <a:schemeClr val="accent3"/>
              </a:solidFill>
            </a:endParaRPr>
          </a:p>
        </p:txBody>
      </p:sp>
    </p:spTree>
    <p:extLst>
      <p:ext uri="{BB962C8B-B14F-4D97-AF65-F5344CB8AC3E}">
        <p14:creationId xmlns:p14="http://schemas.microsoft.com/office/powerpoint/2010/main" val="306907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Slido</a:t>
            </a:r>
          </a:p>
          <a:p>
            <a:r>
              <a:rPr lang="en-GB"/>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a:t>Data specification – changes as a result of </a:t>
            </a:r>
            <a:r>
              <a:rPr lang="en-GB" err="1"/>
              <a:t>mhhs</a:t>
            </a:r>
            <a:r>
              <a:rPr lang="en-GB"/>
              <a:t> implementation/ release</a:t>
            </a:r>
          </a:p>
        </p:txBody>
      </p:sp>
      <p:sp>
        <p:nvSpPr>
          <p:cNvPr id="7" name="Text Placeholder 3">
            <a:extLst>
              <a:ext uri="{FF2B5EF4-FFF2-40B4-BE49-F238E27FC236}">
                <a16:creationId xmlns:a16="http://schemas.microsoft.com/office/drawing/2014/main" id="{2B2F0D90-ED17-3B32-C6BD-50D3E89E4BC2}"/>
              </a:ext>
            </a:extLst>
          </p:cNvPr>
          <p:cNvSpPr>
            <a:spLocks noGrp="1"/>
          </p:cNvSpPr>
          <p:nvPr>
            <p:ph type="body" sz="quarter" idx="11"/>
          </p:nvPr>
        </p:nvSpPr>
        <p:spPr>
          <a:xfrm>
            <a:off x="426720" y="1542448"/>
            <a:ext cx="10904220" cy="4881212"/>
          </a:xfrm>
        </p:spPr>
        <p:txBody>
          <a:bodyPr>
            <a:normAutofit fontScale="92500" lnSpcReduction="10000"/>
          </a:bodyPr>
          <a:lstStyle/>
          <a:p>
            <a:pPr marL="285750" indent="-285750">
              <a:buFont typeface="Arial" panose="020B0604020202020204" pitchFamily="34" charset="0"/>
              <a:buChar char="•"/>
            </a:pPr>
            <a:r>
              <a:rPr lang="en-US" sz="1800"/>
              <a:t>The REC Data Specification brings together multiple ‘local’ catalogues, with various owners, ranging from the Retail Energy Code itself, to the BSC and DCUSA</a:t>
            </a:r>
          </a:p>
          <a:p>
            <a:pPr marL="285750" indent="-285750">
              <a:buFont typeface="Arial" panose="020B0604020202020204" pitchFamily="34" charset="0"/>
              <a:buChar char="•"/>
            </a:pPr>
            <a:r>
              <a:rPr lang="en-US" sz="1800"/>
              <a:t>These catalogues cover dual-fuel industry systems and processes including the Central Switching Service, Retail Gas Metering Arrangements, the legacy MRA ‘Data Transfer Catalogue (DTC)’ and Settlement Arrangements</a:t>
            </a:r>
          </a:p>
          <a:p>
            <a:pPr marL="285750" indent="-285750">
              <a:buFont typeface="Arial" panose="020B0604020202020204" pitchFamily="34" charset="0"/>
              <a:buChar char="•"/>
            </a:pPr>
            <a:r>
              <a:rPr lang="en-US" sz="1800"/>
              <a:t>The REC Technical Design Authority (TDA) has been requested to add the DIP Interface messages, and Reporting Catalogue to the REC Data Specification, in order to provide a one-stop-shop for all industry messages, as well as removing duplication and potentially costly development of a standalone DIP data catalogue</a:t>
            </a:r>
          </a:p>
          <a:p>
            <a:pPr marL="285750" indent="-285750">
              <a:buFont typeface="Arial" panose="020B0604020202020204" pitchFamily="34" charset="0"/>
              <a:buChar char="•"/>
            </a:pPr>
            <a:r>
              <a:rPr lang="en-US" sz="1800"/>
              <a:t>The TDA has begun to break down and translate the DIP IFs into the current Data Specification model, as well as making structural updates to the format where required</a:t>
            </a:r>
          </a:p>
          <a:p>
            <a:pPr marL="0" indent="0">
              <a:buNone/>
            </a:pPr>
            <a:endParaRPr lang="en-US" sz="1800"/>
          </a:p>
          <a:p>
            <a:pPr marL="0" indent="0">
              <a:buNone/>
            </a:pPr>
            <a:r>
              <a:rPr lang="en-US" sz="1800" b="1"/>
              <a:t>Please note:</a:t>
            </a:r>
          </a:p>
          <a:p>
            <a:pPr marL="285750" indent="-285750">
              <a:buFont typeface="Arial" panose="020B0604020202020204" pitchFamily="34" charset="0"/>
              <a:buChar char="•"/>
            </a:pPr>
            <a:r>
              <a:rPr lang="en-US" sz="1800"/>
              <a:t>We are working with the </a:t>
            </a:r>
            <a:r>
              <a:rPr lang="en-US" sz="1800" err="1"/>
              <a:t>programme</a:t>
            </a:r>
            <a:r>
              <a:rPr lang="en-US" sz="1800"/>
              <a:t> to work through a number of questions so the following slides are based on current understanding. Some minor changes may be made to the structure and content prior to consultation. </a:t>
            </a:r>
          </a:p>
          <a:p>
            <a:pPr marL="285750" indent="-285750">
              <a:buFont typeface="Arial" panose="020B0604020202020204" pitchFamily="34" charset="0"/>
              <a:buChar char="•"/>
            </a:pPr>
            <a:r>
              <a:rPr lang="en-US" sz="1800"/>
              <a:t>We are working to an assumption that Business and Validation rules will be hosted in separate documents. The hosting and provision of those documents is yet to be defined.</a:t>
            </a:r>
          </a:p>
          <a:p>
            <a:pPr marL="285750" indent="-285750">
              <a:buFont typeface="Arial" panose="020B0604020202020204" pitchFamily="34" charset="0"/>
              <a:buChar char="•"/>
            </a:pPr>
            <a:endParaRPr lang="en-US" sz="1800"/>
          </a:p>
          <a:p>
            <a:endParaRPr lang="en-US"/>
          </a:p>
        </p:txBody>
      </p:sp>
    </p:spTree>
    <p:extLst>
      <p:ext uri="{BB962C8B-B14F-4D97-AF65-F5344CB8AC3E}">
        <p14:creationId xmlns:p14="http://schemas.microsoft.com/office/powerpoint/2010/main" val="1685901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a:t>Market Message Meta-Data</a:t>
            </a:r>
          </a:p>
        </p:txBody>
      </p:sp>
      <p:pic>
        <p:nvPicPr>
          <p:cNvPr id="5" name="Picture 4">
            <a:extLst>
              <a:ext uri="{FF2B5EF4-FFF2-40B4-BE49-F238E27FC236}">
                <a16:creationId xmlns:a16="http://schemas.microsoft.com/office/drawing/2014/main" id="{B71198CC-93E7-7ED5-76D4-649C19CC5F57}"/>
              </a:ext>
            </a:extLst>
          </p:cNvPr>
          <p:cNvPicPr>
            <a:picLocks noChangeAspect="1"/>
          </p:cNvPicPr>
          <p:nvPr/>
        </p:nvPicPr>
        <p:blipFill>
          <a:blip r:embed="rId3"/>
          <a:stretch>
            <a:fillRect/>
          </a:stretch>
        </p:blipFill>
        <p:spPr>
          <a:xfrm>
            <a:off x="486711" y="1219511"/>
            <a:ext cx="6972658" cy="169553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85033718-C396-F1B0-3EF6-45DC32906A0F}"/>
              </a:ext>
            </a:extLst>
          </p:cNvPr>
          <p:cNvPicPr>
            <a:picLocks noChangeAspect="1"/>
          </p:cNvPicPr>
          <p:nvPr/>
        </p:nvPicPr>
        <p:blipFill>
          <a:blip r:embed="rId4"/>
          <a:stretch>
            <a:fillRect/>
          </a:stretch>
        </p:blipFill>
        <p:spPr>
          <a:xfrm>
            <a:off x="6294120" y="2571892"/>
            <a:ext cx="5263123" cy="381733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6891407-DA66-41B5-DAFF-539B0C13E4B4}"/>
              </a:ext>
            </a:extLst>
          </p:cNvPr>
          <p:cNvSpPr txBox="1"/>
          <p:nvPr/>
        </p:nvSpPr>
        <p:spPr>
          <a:xfrm>
            <a:off x="785949" y="3458858"/>
            <a:ext cx="4711959"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Market Message Meta-Data is displayed in a clear and consistent manner</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Version number structure to continue as per REC Data Specification structure (to be validated)</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From and To Parties are split out into Scenario Variants (see next slide)</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Notes are taken from the bottom of each IF (in IF Catalogue)</a:t>
            </a:r>
          </a:p>
        </p:txBody>
      </p:sp>
    </p:spTree>
    <p:extLst>
      <p:ext uri="{BB962C8B-B14F-4D97-AF65-F5344CB8AC3E}">
        <p14:creationId xmlns:p14="http://schemas.microsoft.com/office/powerpoint/2010/main" val="1433406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a:t>Display of routing options</a:t>
            </a:r>
          </a:p>
        </p:txBody>
      </p:sp>
      <p:sp>
        <p:nvSpPr>
          <p:cNvPr id="3" name="TextBox 2">
            <a:extLst>
              <a:ext uri="{FF2B5EF4-FFF2-40B4-BE49-F238E27FC236}">
                <a16:creationId xmlns:a16="http://schemas.microsoft.com/office/drawing/2014/main" id="{F1298722-83C8-779A-99DD-32BA1BDDDD45}"/>
              </a:ext>
            </a:extLst>
          </p:cNvPr>
          <p:cNvSpPr txBox="1"/>
          <p:nvPr/>
        </p:nvSpPr>
        <p:spPr>
          <a:xfrm>
            <a:off x="773249" y="3528060"/>
            <a:ext cx="4711959"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Routing of DIP IFs has been split into ‘Scenario Variants’</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Each SV is unique to the business process (</a:t>
            </a:r>
            <a:r>
              <a:rPr lang="en-GB" dirty="0" err="1">
                <a:latin typeface="Roboto" panose="02000000000000000000" pitchFamily="2" charset="0"/>
                <a:ea typeface="Roboto" panose="02000000000000000000" pitchFamily="2" charset="0"/>
                <a:cs typeface="Roboto" panose="02000000000000000000" pitchFamily="2" charset="0"/>
              </a:rPr>
              <a:t>MSDeApp</a:t>
            </a:r>
            <a:r>
              <a:rPr lang="en-GB" dirty="0">
                <a:latin typeface="Roboto" panose="02000000000000000000" pitchFamily="2" charset="0"/>
                <a:ea typeface="Roboto" panose="02000000000000000000" pitchFamily="2" charset="0"/>
                <a:cs typeface="Roboto" panose="02000000000000000000" pitchFamily="2" charset="0"/>
              </a:rPr>
              <a:t> etc) as well as to the combination of Primary and Secondary Routing</a:t>
            </a:r>
          </a:p>
          <a:p>
            <a:endParaRPr lang="en-GB"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4B77DAFB-A562-971F-0C3A-8D7FD4EC2DF9}"/>
              </a:ext>
            </a:extLst>
          </p:cNvPr>
          <p:cNvPicPr>
            <a:picLocks noChangeAspect="1"/>
          </p:cNvPicPr>
          <p:nvPr/>
        </p:nvPicPr>
        <p:blipFill>
          <a:blip r:embed="rId3"/>
          <a:stretch>
            <a:fillRect/>
          </a:stretch>
        </p:blipFill>
        <p:spPr>
          <a:xfrm>
            <a:off x="564347" y="1101873"/>
            <a:ext cx="9396800" cy="119921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AAA3EF5-E20A-91CA-89A0-5A7D0685C95D}"/>
              </a:ext>
            </a:extLst>
          </p:cNvPr>
          <p:cNvPicPr>
            <a:picLocks noChangeAspect="1"/>
          </p:cNvPicPr>
          <p:nvPr/>
        </p:nvPicPr>
        <p:blipFill>
          <a:blip r:embed="rId4"/>
          <a:stretch>
            <a:fillRect/>
          </a:stretch>
        </p:blipFill>
        <p:spPr>
          <a:xfrm>
            <a:off x="6408420" y="2358471"/>
            <a:ext cx="5427135" cy="4422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646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a:t>Market Message Structure</a:t>
            </a:r>
          </a:p>
        </p:txBody>
      </p:sp>
      <p:grpSp>
        <p:nvGrpSpPr>
          <p:cNvPr id="23" name="Group 22">
            <a:extLst>
              <a:ext uri="{FF2B5EF4-FFF2-40B4-BE49-F238E27FC236}">
                <a16:creationId xmlns:a16="http://schemas.microsoft.com/office/drawing/2014/main" id="{F5DA444B-ABAF-AD28-F24F-7848A33B7670}"/>
              </a:ext>
            </a:extLst>
          </p:cNvPr>
          <p:cNvGrpSpPr/>
          <p:nvPr/>
        </p:nvGrpSpPr>
        <p:grpSpPr>
          <a:xfrm>
            <a:off x="838200" y="1097280"/>
            <a:ext cx="9076550" cy="5584841"/>
            <a:chOff x="982786" y="849086"/>
            <a:chExt cx="9611207" cy="5833035"/>
          </a:xfrm>
        </p:grpSpPr>
        <p:pic>
          <p:nvPicPr>
            <p:cNvPr id="24" name="Picture 23">
              <a:extLst>
                <a:ext uri="{FF2B5EF4-FFF2-40B4-BE49-F238E27FC236}">
                  <a16:creationId xmlns:a16="http://schemas.microsoft.com/office/drawing/2014/main" id="{8ED1A8C4-5965-3A23-2458-988E98F8A956}"/>
                </a:ext>
              </a:extLst>
            </p:cNvPr>
            <p:cNvPicPr>
              <a:picLocks noChangeAspect="1"/>
            </p:cNvPicPr>
            <p:nvPr/>
          </p:nvPicPr>
          <p:blipFill rotWithShape="1">
            <a:blip r:embed="rId3"/>
            <a:srcRect b="13359"/>
            <a:stretch/>
          </p:blipFill>
          <p:spPr>
            <a:xfrm>
              <a:off x="2506604" y="849086"/>
              <a:ext cx="5666974" cy="5833035"/>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046C606B-0CB9-D232-837D-D0F84D459A7A}"/>
                </a:ext>
              </a:extLst>
            </p:cNvPr>
            <p:cNvSpPr txBox="1"/>
            <p:nvPr/>
          </p:nvSpPr>
          <p:spPr>
            <a:xfrm>
              <a:off x="8526625" y="2324701"/>
              <a:ext cx="1399591" cy="261610"/>
            </a:xfrm>
            <a:prstGeom prst="rect">
              <a:avLst/>
            </a:prstGeom>
            <a:noFill/>
          </p:spPr>
          <p:txBody>
            <a:bodyPr wrap="square" rtlCol="0">
              <a:spAutoFit/>
            </a:bodyPr>
            <a:lstStyle/>
            <a:p>
              <a:r>
                <a:rPr lang="en-GB" sz="1100" b="1">
                  <a:latin typeface="Arial" panose="020B0604020202020204" pitchFamily="34" charset="0"/>
                  <a:cs typeface="Arial" panose="020B0604020202020204" pitchFamily="34" charset="0"/>
                </a:rPr>
                <a:t>Data Items</a:t>
              </a:r>
            </a:p>
          </p:txBody>
        </p:sp>
        <p:cxnSp>
          <p:nvCxnSpPr>
            <p:cNvPr id="26" name="Straight Arrow Connector 25">
              <a:extLst>
                <a:ext uri="{FF2B5EF4-FFF2-40B4-BE49-F238E27FC236}">
                  <a16:creationId xmlns:a16="http://schemas.microsoft.com/office/drawing/2014/main" id="{89C7FE6D-3247-40A7-1869-B7202D31D213}"/>
                </a:ext>
              </a:extLst>
            </p:cNvPr>
            <p:cNvCxnSpPr>
              <a:cxnSpLocks/>
              <a:stCxn id="25" idx="1"/>
            </p:cNvCxnSpPr>
            <p:nvPr/>
          </p:nvCxnSpPr>
          <p:spPr>
            <a:xfrm flipH="1">
              <a:off x="7264957" y="2455506"/>
              <a:ext cx="1261668" cy="2308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EC1CE0A-A0D3-259E-D76F-9AD1A7907FED}"/>
                </a:ext>
              </a:extLst>
            </p:cNvPr>
            <p:cNvSpPr txBox="1"/>
            <p:nvPr/>
          </p:nvSpPr>
          <p:spPr>
            <a:xfrm>
              <a:off x="1282921" y="2193896"/>
              <a:ext cx="1471126" cy="261610"/>
            </a:xfrm>
            <a:prstGeom prst="rect">
              <a:avLst/>
            </a:prstGeom>
            <a:noFill/>
          </p:spPr>
          <p:txBody>
            <a:bodyPr wrap="square" rtlCol="0">
              <a:spAutoFit/>
            </a:bodyPr>
            <a:lstStyle/>
            <a:p>
              <a:r>
                <a:rPr lang="en-GB" sz="1100" b="1">
                  <a:latin typeface="Arial" panose="020B0604020202020204" pitchFamily="34" charset="0"/>
                  <a:cs typeface="Arial" panose="020B0604020202020204" pitchFamily="34" charset="0"/>
                </a:rPr>
                <a:t>Group Names</a:t>
              </a:r>
            </a:p>
          </p:txBody>
        </p:sp>
        <p:cxnSp>
          <p:nvCxnSpPr>
            <p:cNvPr id="28" name="Straight Arrow Connector 27">
              <a:extLst>
                <a:ext uri="{FF2B5EF4-FFF2-40B4-BE49-F238E27FC236}">
                  <a16:creationId xmlns:a16="http://schemas.microsoft.com/office/drawing/2014/main" id="{396F190A-C78A-E52B-8CE6-9C3EA700DC54}"/>
                </a:ext>
              </a:extLst>
            </p:cNvPr>
            <p:cNvCxnSpPr>
              <a:cxnSpLocks/>
              <a:stCxn id="27" idx="2"/>
            </p:cNvCxnSpPr>
            <p:nvPr/>
          </p:nvCxnSpPr>
          <p:spPr>
            <a:xfrm>
              <a:off x="2018484" y="2455506"/>
              <a:ext cx="1191247" cy="3343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8EB730C-5FCF-F1A9-6105-CA02355D2F3B}"/>
                </a:ext>
              </a:extLst>
            </p:cNvPr>
            <p:cNvSpPr txBox="1"/>
            <p:nvPr/>
          </p:nvSpPr>
          <p:spPr>
            <a:xfrm>
              <a:off x="982786" y="2827700"/>
              <a:ext cx="1471126" cy="261610"/>
            </a:xfrm>
            <a:prstGeom prst="rect">
              <a:avLst/>
            </a:prstGeom>
            <a:noFill/>
          </p:spPr>
          <p:txBody>
            <a:bodyPr wrap="square" rtlCol="0">
              <a:spAutoFit/>
            </a:bodyPr>
            <a:lstStyle/>
            <a:p>
              <a:r>
                <a:rPr lang="en-GB" sz="1100" b="1">
                  <a:latin typeface="Arial" panose="020B0604020202020204" pitchFamily="34" charset="0"/>
                  <a:cs typeface="Arial" panose="020B0604020202020204" pitchFamily="34" charset="0"/>
                </a:rPr>
                <a:t>Group / ‘Block’ IDs</a:t>
              </a:r>
            </a:p>
          </p:txBody>
        </p:sp>
        <p:cxnSp>
          <p:nvCxnSpPr>
            <p:cNvPr id="30" name="Straight Arrow Connector 29">
              <a:extLst>
                <a:ext uri="{FF2B5EF4-FFF2-40B4-BE49-F238E27FC236}">
                  <a16:creationId xmlns:a16="http://schemas.microsoft.com/office/drawing/2014/main" id="{3AD78048-68ED-6A7C-25AB-1328831C31E3}"/>
                </a:ext>
              </a:extLst>
            </p:cNvPr>
            <p:cNvCxnSpPr>
              <a:cxnSpLocks/>
            </p:cNvCxnSpPr>
            <p:nvPr/>
          </p:nvCxnSpPr>
          <p:spPr>
            <a:xfrm>
              <a:off x="1718349" y="3127158"/>
              <a:ext cx="1035698" cy="3359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9B3E847-E169-B2BA-A3FB-B463485A320B}"/>
                </a:ext>
              </a:extLst>
            </p:cNvPr>
            <p:cNvSpPr txBox="1"/>
            <p:nvPr/>
          </p:nvSpPr>
          <p:spPr>
            <a:xfrm>
              <a:off x="1088118" y="4619215"/>
              <a:ext cx="1471126" cy="430887"/>
            </a:xfrm>
            <a:prstGeom prst="rect">
              <a:avLst/>
            </a:prstGeom>
            <a:noFill/>
          </p:spPr>
          <p:txBody>
            <a:bodyPr wrap="square" rtlCol="0">
              <a:spAutoFit/>
            </a:bodyPr>
            <a:lstStyle/>
            <a:p>
              <a:r>
                <a:rPr lang="en-GB" sz="1100" b="1">
                  <a:latin typeface="Arial" panose="020B0604020202020204" pitchFamily="34" charset="0"/>
                  <a:cs typeface="Arial" panose="020B0604020202020204" pitchFamily="34" charset="0"/>
                </a:rPr>
                <a:t>Group Cardinality &amp; Range</a:t>
              </a:r>
            </a:p>
          </p:txBody>
        </p:sp>
        <p:cxnSp>
          <p:nvCxnSpPr>
            <p:cNvPr id="32" name="Straight Arrow Connector 31">
              <a:extLst>
                <a:ext uri="{FF2B5EF4-FFF2-40B4-BE49-F238E27FC236}">
                  <a16:creationId xmlns:a16="http://schemas.microsoft.com/office/drawing/2014/main" id="{C9BCD63A-CA8E-8348-27EF-CD58B28F6F59}"/>
                </a:ext>
              </a:extLst>
            </p:cNvPr>
            <p:cNvCxnSpPr>
              <a:cxnSpLocks/>
              <a:stCxn id="31" idx="0"/>
            </p:cNvCxnSpPr>
            <p:nvPr/>
          </p:nvCxnSpPr>
          <p:spPr>
            <a:xfrm flipV="1">
              <a:off x="1823681" y="4273420"/>
              <a:ext cx="2039192" cy="3457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97EF7F3-CC7D-1666-EAE1-59AED3749946}"/>
                </a:ext>
              </a:extLst>
            </p:cNvPr>
            <p:cNvSpPr txBox="1"/>
            <p:nvPr/>
          </p:nvSpPr>
          <p:spPr>
            <a:xfrm>
              <a:off x="8619931" y="3555312"/>
              <a:ext cx="1974062" cy="450036"/>
            </a:xfrm>
            <a:prstGeom prst="rect">
              <a:avLst/>
            </a:prstGeom>
            <a:noFill/>
          </p:spPr>
          <p:txBody>
            <a:bodyPr wrap="square" rtlCol="0">
              <a:spAutoFit/>
            </a:bodyPr>
            <a:lstStyle/>
            <a:p>
              <a:r>
                <a:rPr lang="en-GB" sz="1100" b="1">
                  <a:latin typeface="Arial" panose="020B0604020202020204" pitchFamily="34" charset="0"/>
                  <a:cs typeface="Arial" panose="020B0604020202020204" pitchFamily="34" charset="0"/>
                </a:rPr>
                <a:t>Data Item Optionality/Obfuscation</a:t>
              </a:r>
            </a:p>
          </p:txBody>
        </p:sp>
        <p:cxnSp>
          <p:nvCxnSpPr>
            <p:cNvPr id="34" name="Straight Arrow Connector 33">
              <a:extLst>
                <a:ext uri="{FF2B5EF4-FFF2-40B4-BE49-F238E27FC236}">
                  <a16:creationId xmlns:a16="http://schemas.microsoft.com/office/drawing/2014/main" id="{EBD5876D-2E4D-DF9B-4FC5-D755F8EBED4D}"/>
                </a:ext>
              </a:extLst>
            </p:cNvPr>
            <p:cNvCxnSpPr>
              <a:cxnSpLocks/>
              <a:stCxn id="33" idx="1"/>
            </p:cNvCxnSpPr>
            <p:nvPr/>
          </p:nvCxnSpPr>
          <p:spPr>
            <a:xfrm flipH="1" flipV="1">
              <a:off x="5402424" y="3770756"/>
              <a:ext cx="3217507" cy="9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D700FAB-CFF8-A444-C77F-469AD79EF1D0}"/>
                </a:ext>
              </a:extLst>
            </p:cNvPr>
            <p:cNvSpPr txBox="1"/>
            <p:nvPr/>
          </p:nvSpPr>
          <p:spPr>
            <a:xfrm>
              <a:off x="9080241" y="1423825"/>
              <a:ext cx="1399591" cy="600164"/>
            </a:xfrm>
            <a:prstGeom prst="rect">
              <a:avLst/>
            </a:prstGeom>
            <a:noFill/>
          </p:spPr>
          <p:txBody>
            <a:bodyPr wrap="square" rtlCol="0">
              <a:spAutoFit/>
            </a:bodyPr>
            <a:lstStyle/>
            <a:p>
              <a:r>
                <a:rPr lang="en-GB" sz="1100" b="1">
                  <a:latin typeface="Arial" panose="020B0604020202020204" pitchFamily="34" charset="0"/>
                  <a:cs typeface="Arial" panose="020B0604020202020204" pitchFamily="34" charset="0"/>
                </a:rPr>
                <a:t>Value Rules to help with population </a:t>
              </a:r>
            </a:p>
          </p:txBody>
        </p:sp>
        <p:cxnSp>
          <p:nvCxnSpPr>
            <p:cNvPr id="36" name="Straight Arrow Connector 35">
              <a:extLst>
                <a:ext uri="{FF2B5EF4-FFF2-40B4-BE49-F238E27FC236}">
                  <a16:creationId xmlns:a16="http://schemas.microsoft.com/office/drawing/2014/main" id="{C5F617AF-E4F2-4403-952D-3D2D70C93C45}"/>
                </a:ext>
              </a:extLst>
            </p:cNvPr>
            <p:cNvCxnSpPr>
              <a:cxnSpLocks/>
              <a:stCxn id="35" idx="1"/>
            </p:cNvCxnSpPr>
            <p:nvPr/>
          </p:nvCxnSpPr>
          <p:spPr>
            <a:xfrm flipH="1" flipV="1">
              <a:off x="7818573" y="1577713"/>
              <a:ext cx="1261668" cy="1461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37" name="Picture 36">
            <a:extLst>
              <a:ext uri="{FF2B5EF4-FFF2-40B4-BE49-F238E27FC236}">
                <a16:creationId xmlns:a16="http://schemas.microsoft.com/office/drawing/2014/main" id="{FF419137-CF4D-0F8F-5473-DA052948A3A6}"/>
              </a:ext>
            </a:extLst>
          </p:cNvPr>
          <p:cNvPicPr>
            <a:picLocks noChangeAspect="1"/>
          </p:cNvPicPr>
          <p:nvPr/>
        </p:nvPicPr>
        <p:blipFill rotWithShape="1">
          <a:blip r:embed="rId4"/>
          <a:srcRect t="4163"/>
          <a:stretch/>
        </p:blipFill>
        <p:spPr>
          <a:xfrm>
            <a:off x="2269630" y="4828398"/>
            <a:ext cx="5243690" cy="1769075"/>
          </a:xfrm>
          <a:prstGeom prst="rect">
            <a:avLst/>
          </a:prstGeom>
        </p:spPr>
      </p:pic>
      <p:sp>
        <p:nvSpPr>
          <p:cNvPr id="38" name="TextBox 37">
            <a:extLst>
              <a:ext uri="{FF2B5EF4-FFF2-40B4-BE49-F238E27FC236}">
                <a16:creationId xmlns:a16="http://schemas.microsoft.com/office/drawing/2014/main" id="{1885A715-8A2A-5506-EB3C-FD9AD8F5CCF1}"/>
              </a:ext>
            </a:extLst>
          </p:cNvPr>
          <p:cNvSpPr txBox="1"/>
          <p:nvPr/>
        </p:nvSpPr>
        <p:spPr>
          <a:xfrm>
            <a:off x="8197982" y="4726352"/>
            <a:ext cx="1321734" cy="600164"/>
          </a:xfrm>
          <a:prstGeom prst="rect">
            <a:avLst/>
          </a:prstGeom>
          <a:noFill/>
        </p:spPr>
        <p:txBody>
          <a:bodyPr wrap="square" rtlCol="0">
            <a:spAutoFit/>
          </a:bodyPr>
          <a:lstStyle/>
          <a:p>
            <a:r>
              <a:rPr lang="en-GB" sz="1100" b="1">
                <a:latin typeface="Arial" panose="020B0604020202020204" pitchFamily="34" charset="0"/>
                <a:cs typeface="Arial" panose="020B0604020202020204" pitchFamily="34" charset="0"/>
              </a:rPr>
              <a:t>Conditional Population Rules</a:t>
            </a:r>
          </a:p>
        </p:txBody>
      </p:sp>
      <p:cxnSp>
        <p:nvCxnSpPr>
          <p:cNvPr id="39" name="Straight Arrow Connector 38">
            <a:extLst>
              <a:ext uri="{FF2B5EF4-FFF2-40B4-BE49-F238E27FC236}">
                <a16:creationId xmlns:a16="http://schemas.microsoft.com/office/drawing/2014/main" id="{5DA9F8F1-682D-0BAA-6CD6-12352E172F79}"/>
              </a:ext>
            </a:extLst>
          </p:cNvPr>
          <p:cNvCxnSpPr>
            <a:cxnSpLocks/>
            <a:stCxn id="38" idx="1"/>
          </p:cNvCxnSpPr>
          <p:nvPr/>
        </p:nvCxnSpPr>
        <p:spPr>
          <a:xfrm flipH="1" flipV="1">
            <a:off x="4671060" y="4923462"/>
            <a:ext cx="3526922" cy="1029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447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a:t>Data Item Structure</a:t>
            </a:r>
          </a:p>
        </p:txBody>
      </p:sp>
      <p:grpSp>
        <p:nvGrpSpPr>
          <p:cNvPr id="5" name="Group 4">
            <a:extLst>
              <a:ext uri="{FF2B5EF4-FFF2-40B4-BE49-F238E27FC236}">
                <a16:creationId xmlns:a16="http://schemas.microsoft.com/office/drawing/2014/main" id="{7C33B37F-C806-BD5F-6EA8-9362FA679874}"/>
              </a:ext>
            </a:extLst>
          </p:cNvPr>
          <p:cNvGrpSpPr/>
          <p:nvPr/>
        </p:nvGrpSpPr>
        <p:grpSpPr>
          <a:xfrm>
            <a:off x="679309" y="1411752"/>
            <a:ext cx="9227815" cy="4034495"/>
            <a:chOff x="2259293" y="1214780"/>
            <a:chExt cx="9227815" cy="4034495"/>
          </a:xfrm>
        </p:grpSpPr>
        <p:pic>
          <p:nvPicPr>
            <p:cNvPr id="6" name="Picture 5">
              <a:extLst>
                <a:ext uri="{FF2B5EF4-FFF2-40B4-BE49-F238E27FC236}">
                  <a16:creationId xmlns:a16="http://schemas.microsoft.com/office/drawing/2014/main" id="{2FE16790-479B-AE06-6291-0420C7142C0B}"/>
                </a:ext>
              </a:extLst>
            </p:cNvPr>
            <p:cNvPicPr>
              <a:picLocks noChangeAspect="1"/>
            </p:cNvPicPr>
            <p:nvPr/>
          </p:nvPicPr>
          <p:blipFill>
            <a:blip r:embed="rId3"/>
            <a:stretch>
              <a:fillRect/>
            </a:stretch>
          </p:blipFill>
          <p:spPr>
            <a:xfrm>
              <a:off x="4177882" y="2169367"/>
              <a:ext cx="7309226" cy="3079908"/>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0735B7D9-F014-B211-9A8E-887B069E6B29}"/>
                </a:ext>
              </a:extLst>
            </p:cNvPr>
            <p:cNvCxnSpPr>
              <a:cxnSpLocks/>
            </p:cNvCxnSpPr>
            <p:nvPr/>
          </p:nvCxnSpPr>
          <p:spPr>
            <a:xfrm flipH="1">
              <a:off x="7175241" y="1734656"/>
              <a:ext cx="247678" cy="12231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3661DD-B58E-7CDB-E625-3AA330A47F4A}"/>
                </a:ext>
              </a:extLst>
            </p:cNvPr>
            <p:cNvPicPr>
              <a:picLocks noChangeAspect="1"/>
            </p:cNvPicPr>
            <p:nvPr/>
          </p:nvPicPr>
          <p:blipFill>
            <a:blip r:embed="rId4"/>
            <a:stretch>
              <a:fillRect/>
            </a:stretch>
          </p:blipFill>
          <p:spPr>
            <a:xfrm>
              <a:off x="6190940" y="3758580"/>
              <a:ext cx="984301" cy="273064"/>
            </a:xfrm>
            <a:prstGeom prst="rect">
              <a:avLst/>
            </a:prstGeom>
          </p:spPr>
        </p:pic>
        <p:cxnSp>
          <p:nvCxnSpPr>
            <p:cNvPr id="10" name="Straight Arrow Connector 9">
              <a:extLst>
                <a:ext uri="{FF2B5EF4-FFF2-40B4-BE49-F238E27FC236}">
                  <a16:creationId xmlns:a16="http://schemas.microsoft.com/office/drawing/2014/main" id="{09B8E5D4-2D27-B4E7-26F9-E8E1B3BA5293}"/>
                </a:ext>
              </a:extLst>
            </p:cNvPr>
            <p:cNvCxnSpPr>
              <a:cxnSpLocks/>
            </p:cNvCxnSpPr>
            <p:nvPr/>
          </p:nvCxnSpPr>
          <p:spPr>
            <a:xfrm flipH="1">
              <a:off x="10319658" y="1831263"/>
              <a:ext cx="100621" cy="11265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1ECDCE5-4C37-A0CA-4578-32A5A7002552}"/>
                </a:ext>
              </a:extLst>
            </p:cNvPr>
            <p:cNvCxnSpPr>
              <a:cxnSpLocks/>
            </p:cNvCxnSpPr>
            <p:nvPr/>
          </p:nvCxnSpPr>
          <p:spPr>
            <a:xfrm>
              <a:off x="10420279" y="1831263"/>
              <a:ext cx="646605" cy="11265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5A8747E-A1D7-155F-65A4-6FCC917D2672}"/>
                </a:ext>
              </a:extLst>
            </p:cNvPr>
            <p:cNvCxnSpPr>
              <a:cxnSpLocks/>
              <a:stCxn id="9" idx="0"/>
            </p:cNvCxnSpPr>
            <p:nvPr/>
          </p:nvCxnSpPr>
          <p:spPr>
            <a:xfrm flipH="1" flipV="1">
              <a:off x="6288833" y="3429000"/>
              <a:ext cx="394258" cy="3295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C51CFC9-76FA-E540-9C8F-0F90BE1FC50D}"/>
                </a:ext>
              </a:extLst>
            </p:cNvPr>
            <p:cNvPicPr>
              <a:picLocks noChangeAspect="1"/>
            </p:cNvPicPr>
            <p:nvPr/>
          </p:nvPicPr>
          <p:blipFill>
            <a:blip r:embed="rId5"/>
            <a:stretch>
              <a:fillRect/>
            </a:stretch>
          </p:blipFill>
          <p:spPr>
            <a:xfrm>
              <a:off x="7048250" y="1214780"/>
              <a:ext cx="749339" cy="495325"/>
            </a:xfrm>
            <a:prstGeom prst="rect">
              <a:avLst/>
            </a:prstGeom>
          </p:spPr>
        </p:pic>
        <p:pic>
          <p:nvPicPr>
            <p:cNvPr id="14" name="Picture 13">
              <a:extLst>
                <a:ext uri="{FF2B5EF4-FFF2-40B4-BE49-F238E27FC236}">
                  <a16:creationId xmlns:a16="http://schemas.microsoft.com/office/drawing/2014/main" id="{E979B2E9-E347-21F8-C2BC-4470A5E8EF8A}"/>
                </a:ext>
              </a:extLst>
            </p:cNvPr>
            <p:cNvPicPr>
              <a:picLocks noChangeAspect="1"/>
            </p:cNvPicPr>
            <p:nvPr/>
          </p:nvPicPr>
          <p:blipFill>
            <a:blip r:embed="rId6"/>
            <a:stretch>
              <a:fillRect/>
            </a:stretch>
          </p:blipFill>
          <p:spPr>
            <a:xfrm>
              <a:off x="10182141" y="1582198"/>
              <a:ext cx="476274" cy="234962"/>
            </a:xfrm>
            <a:prstGeom prst="rect">
              <a:avLst/>
            </a:prstGeom>
          </p:spPr>
        </p:pic>
        <p:sp>
          <p:nvSpPr>
            <p:cNvPr id="15" name="TextBox 14">
              <a:extLst>
                <a:ext uri="{FF2B5EF4-FFF2-40B4-BE49-F238E27FC236}">
                  <a16:creationId xmlns:a16="http://schemas.microsoft.com/office/drawing/2014/main" id="{369D5DCA-8575-B21F-2AC8-43A84FE89D54}"/>
                </a:ext>
              </a:extLst>
            </p:cNvPr>
            <p:cNvSpPr txBox="1"/>
            <p:nvPr/>
          </p:nvSpPr>
          <p:spPr>
            <a:xfrm>
              <a:off x="7977335" y="3570603"/>
              <a:ext cx="1210964" cy="600164"/>
            </a:xfrm>
            <a:prstGeom prst="rect">
              <a:avLst/>
            </a:prstGeom>
            <a:noFill/>
          </p:spPr>
          <p:txBody>
            <a:bodyPr wrap="square" rtlCol="0">
              <a:spAutoFit/>
            </a:bodyPr>
            <a:lstStyle/>
            <a:p>
              <a:r>
                <a:rPr lang="en-GB" sz="1100" b="1">
                  <a:latin typeface="Arial" panose="020B0604020202020204" pitchFamily="34" charset="0"/>
                  <a:cs typeface="Arial" panose="020B0604020202020204" pitchFamily="34" charset="0"/>
                </a:rPr>
                <a:t>No Data Item Enumerations for DI-999</a:t>
              </a:r>
            </a:p>
          </p:txBody>
        </p:sp>
        <p:cxnSp>
          <p:nvCxnSpPr>
            <p:cNvPr id="16" name="Straight Arrow Connector 15">
              <a:extLst>
                <a:ext uri="{FF2B5EF4-FFF2-40B4-BE49-F238E27FC236}">
                  <a16:creationId xmlns:a16="http://schemas.microsoft.com/office/drawing/2014/main" id="{4D421E5C-DE98-D0D5-4192-DCC2F4832B9C}"/>
                </a:ext>
              </a:extLst>
            </p:cNvPr>
            <p:cNvCxnSpPr>
              <a:cxnSpLocks/>
              <a:stCxn id="15" idx="1"/>
            </p:cNvCxnSpPr>
            <p:nvPr/>
          </p:nvCxnSpPr>
          <p:spPr>
            <a:xfrm flipH="1">
              <a:off x="7422919" y="3870685"/>
              <a:ext cx="554416" cy="48835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5C861B6-D800-A984-CB1E-5BA2D455FFCA}"/>
                </a:ext>
              </a:extLst>
            </p:cNvPr>
            <p:cNvSpPr txBox="1"/>
            <p:nvPr/>
          </p:nvSpPr>
          <p:spPr>
            <a:xfrm>
              <a:off x="2762632" y="3041780"/>
              <a:ext cx="1210964" cy="430887"/>
            </a:xfrm>
            <a:prstGeom prst="rect">
              <a:avLst/>
            </a:prstGeom>
            <a:noFill/>
          </p:spPr>
          <p:txBody>
            <a:bodyPr wrap="square" rtlCol="0">
              <a:spAutoFit/>
            </a:bodyPr>
            <a:lstStyle/>
            <a:p>
              <a:r>
                <a:rPr lang="en-GB" sz="1100" b="1">
                  <a:latin typeface="Arial" panose="020B0604020202020204" pitchFamily="34" charset="0"/>
                  <a:cs typeface="Arial" panose="020B0604020202020204" pitchFamily="34" charset="0"/>
                </a:rPr>
                <a:t>REC Catalogue Reference</a:t>
              </a:r>
            </a:p>
          </p:txBody>
        </p:sp>
        <p:cxnSp>
          <p:nvCxnSpPr>
            <p:cNvPr id="18" name="Straight Arrow Connector 17">
              <a:extLst>
                <a:ext uri="{FF2B5EF4-FFF2-40B4-BE49-F238E27FC236}">
                  <a16:creationId xmlns:a16="http://schemas.microsoft.com/office/drawing/2014/main" id="{C5BCE902-4815-0040-2EBE-C433290C7572}"/>
                </a:ext>
              </a:extLst>
            </p:cNvPr>
            <p:cNvCxnSpPr>
              <a:cxnSpLocks/>
              <a:stCxn id="17" idx="3"/>
            </p:cNvCxnSpPr>
            <p:nvPr/>
          </p:nvCxnSpPr>
          <p:spPr>
            <a:xfrm flipV="1">
              <a:off x="3973596" y="3186438"/>
              <a:ext cx="204286" cy="707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6A5963B-4747-C014-C11E-B11FDE78FDB0}"/>
                </a:ext>
              </a:extLst>
            </p:cNvPr>
            <p:cNvSpPr txBox="1"/>
            <p:nvPr/>
          </p:nvSpPr>
          <p:spPr>
            <a:xfrm>
              <a:off x="2259293" y="4359040"/>
              <a:ext cx="1210964" cy="877163"/>
            </a:xfrm>
            <a:prstGeom prst="rect">
              <a:avLst/>
            </a:prstGeom>
            <a:noFill/>
          </p:spPr>
          <p:txBody>
            <a:bodyPr wrap="square" rtlCol="0">
              <a:spAutoFit/>
            </a:bodyPr>
            <a:lstStyle/>
            <a:p>
              <a:r>
                <a:rPr lang="en-GB" sz="1100" b="1">
                  <a:latin typeface="Arial" panose="020B0604020202020204" pitchFamily="34" charset="0"/>
                  <a:cs typeface="Arial" panose="020B0604020202020204" pitchFamily="34" charset="0"/>
                </a:rPr>
                <a:t>List of Messages Item is contained in </a:t>
              </a:r>
              <a:r>
                <a:rPr lang="en-GB" sz="800" b="1">
                  <a:latin typeface="Arial" panose="020B0604020202020204" pitchFamily="34" charset="0"/>
                  <a:cs typeface="Arial" panose="020B0604020202020204" pitchFamily="34" charset="0"/>
                </a:rPr>
                <a:t>(not exhaustive in example)</a:t>
              </a:r>
              <a:endParaRPr lang="en-GB" sz="1100" b="1">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6DBA8CC3-398C-6325-B9A9-C17B67D0D3DF}"/>
                </a:ext>
              </a:extLst>
            </p:cNvPr>
            <p:cNvCxnSpPr>
              <a:cxnSpLocks/>
              <a:stCxn id="19" idx="3"/>
            </p:cNvCxnSpPr>
            <p:nvPr/>
          </p:nvCxnSpPr>
          <p:spPr>
            <a:xfrm>
              <a:off x="3470257" y="4797622"/>
              <a:ext cx="707625" cy="1654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3115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a:t>Data specification – Upcoming Changes</a:t>
            </a:r>
          </a:p>
        </p:txBody>
      </p:sp>
      <p:sp>
        <p:nvSpPr>
          <p:cNvPr id="7" name="Text Placeholder 3">
            <a:extLst>
              <a:ext uri="{FF2B5EF4-FFF2-40B4-BE49-F238E27FC236}">
                <a16:creationId xmlns:a16="http://schemas.microsoft.com/office/drawing/2014/main" id="{2B2F0D90-ED17-3B32-C6BD-50D3E89E4BC2}"/>
              </a:ext>
            </a:extLst>
          </p:cNvPr>
          <p:cNvSpPr>
            <a:spLocks noGrp="1"/>
          </p:cNvSpPr>
          <p:nvPr>
            <p:ph type="body" sz="quarter" idx="11"/>
          </p:nvPr>
        </p:nvSpPr>
        <p:spPr>
          <a:xfrm>
            <a:off x="705998" y="1366178"/>
            <a:ext cx="11083290" cy="4849387"/>
          </a:xfrm>
        </p:spPr>
        <p:txBody>
          <a:bodyPr>
            <a:normAutofit/>
          </a:bodyPr>
          <a:lstStyle/>
          <a:p>
            <a:pPr marL="0" indent="0">
              <a:buNone/>
            </a:pPr>
            <a:r>
              <a:rPr lang="en-US"/>
              <a:t>The REC Code Manager are working on a number of future changes to the REC data specification </a:t>
            </a:r>
          </a:p>
          <a:p>
            <a:pPr marL="0" indent="0">
              <a:buNone/>
            </a:pPr>
            <a:endParaRPr lang="en-US" b="1">
              <a:solidFill>
                <a:schemeClr val="accent3"/>
              </a:solidFill>
            </a:endParaRPr>
          </a:p>
          <a:p>
            <a:pPr marL="0" indent="0">
              <a:buNone/>
            </a:pPr>
            <a:endParaRPr lang="en-GB"/>
          </a:p>
          <a:p>
            <a:pPr marL="0" indent="0">
              <a:buNone/>
            </a:pPr>
            <a:endParaRPr lang="en-GB"/>
          </a:p>
        </p:txBody>
      </p:sp>
      <p:sp>
        <p:nvSpPr>
          <p:cNvPr id="4" name="Text Placeholder 5">
            <a:extLst>
              <a:ext uri="{FF2B5EF4-FFF2-40B4-BE49-F238E27FC236}">
                <a16:creationId xmlns:a16="http://schemas.microsoft.com/office/drawing/2014/main" id="{F127F231-D8C9-DEB7-93DE-DCDDC9B95FD5}"/>
              </a:ext>
            </a:extLst>
          </p:cNvPr>
          <p:cNvSpPr txBox="1">
            <a:spLocks/>
          </p:cNvSpPr>
          <p:nvPr/>
        </p:nvSpPr>
        <p:spPr>
          <a:xfrm>
            <a:off x="838200" y="2118733"/>
            <a:ext cx="3138056" cy="3373089"/>
          </a:xfrm>
          <a:prstGeom prst="rect">
            <a:avLst/>
          </a:prstGeom>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3"/>
                </a:solidFill>
              </a:rPr>
              <a:t>R0113 - </a:t>
            </a:r>
            <a:r>
              <a:rPr lang="en-GB" b="1">
                <a:solidFill>
                  <a:schemeClr val="accent3"/>
                </a:solidFill>
              </a:rPr>
              <a:t>Housekeeping and Clarifications Change Proposal</a:t>
            </a:r>
          </a:p>
          <a:p>
            <a:pPr marL="0" indent="0">
              <a:buNone/>
            </a:pPr>
            <a:r>
              <a:rPr lang="en-US" sz="1800" b="1"/>
              <a:t>Purpose</a:t>
            </a:r>
            <a:r>
              <a:rPr lang="en-US" sz="1800"/>
              <a:t>: To remove ambiguity in the data specification, reducing the risk of incorrect interpretation of the data specification. </a:t>
            </a:r>
          </a:p>
          <a:p>
            <a:pPr marL="0" indent="0">
              <a:buNone/>
            </a:pPr>
            <a:endParaRPr lang="en-GB" b="1">
              <a:solidFill>
                <a:schemeClr val="accent3"/>
              </a:solidFill>
            </a:endParaRPr>
          </a:p>
        </p:txBody>
      </p:sp>
      <p:sp>
        <p:nvSpPr>
          <p:cNvPr id="5" name="Text Placeholder 5">
            <a:extLst>
              <a:ext uri="{FF2B5EF4-FFF2-40B4-BE49-F238E27FC236}">
                <a16:creationId xmlns:a16="http://schemas.microsoft.com/office/drawing/2014/main" id="{5BFF0F20-E5EB-9A4D-98F7-3B12C71BEB06}"/>
              </a:ext>
            </a:extLst>
          </p:cNvPr>
          <p:cNvSpPr txBox="1">
            <a:spLocks/>
          </p:cNvSpPr>
          <p:nvPr/>
        </p:nvSpPr>
        <p:spPr>
          <a:xfrm>
            <a:off x="4410570" y="2118733"/>
            <a:ext cx="3138056" cy="3373089"/>
          </a:xfrm>
          <a:prstGeom prst="rect">
            <a:avLst/>
          </a:prstGeom>
          <a:noFill/>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accent3"/>
                </a:solidFill>
              </a:rPr>
              <a:t>MHHS – Changes to the REC Data Specification</a:t>
            </a:r>
          </a:p>
          <a:p>
            <a:pPr marL="0" indent="0">
              <a:buNone/>
            </a:pPr>
            <a:r>
              <a:rPr lang="en-US" sz="1800" b="1"/>
              <a:t>Purpose</a:t>
            </a:r>
            <a:r>
              <a:rPr lang="en-US" sz="1800"/>
              <a:t>: </a:t>
            </a:r>
            <a:r>
              <a:rPr lang="en-GB" sz="1800"/>
              <a:t>To update the REC Data Specification for Market Wide Half-Hourly Settlement Impacts.</a:t>
            </a:r>
            <a:endParaRPr lang="en-GB" b="1">
              <a:solidFill>
                <a:schemeClr val="accent3"/>
              </a:solidFill>
            </a:endParaRPr>
          </a:p>
        </p:txBody>
      </p:sp>
      <p:sp>
        <p:nvSpPr>
          <p:cNvPr id="6" name="Text Placeholder 5">
            <a:extLst>
              <a:ext uri="{FF2B5EF4-FFF2-40B4-BE49-F238E27FC236}">
                <a16:creationId xmlns:a16="http://schemas.microsoft.com/office/drawing/2014/main" id="{7E3E0C0A-A429-9E72-2691-A773AFDB933B}"/>
              </a:ext>
            </a:extLst>
          </p:cNvPr>
          <p:cNvSpPr txBox="1">
            <a:spLocks/>
          </p:cNvSpPr>
          <p:nvPr/>
        </p:nvSpPr>
        <p:spPr>
          <a:xfrm>
            <a:off x="7982940" y="2118732"/>
            <a:ext cx="3138056" cy="3373089"/>
          </a:xfrm>
          <a:prstGeom prst="rect">
            <a:avLst/>
          </a:prstGeom>
          <a:solidFill>
            <a:schemeClr val="tx2">
              <a:lumMod val="20000"/>
              <a:lumOff val="80000"/>
            </a:schemeClr>
          </a:solidFill>
          <a:ln w="38100"/>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chemeClr val="accent3"/>
                </a:solidFill>
              </a:rPr>
              <a:t>Data Specification Roadmap Changes</a:t>
            </a:r>
          </a:p>
          <a:p>
            <a:pPr marL="0" indent="0">
              <a:buNone/>
            </a:pPr>
            <a:r>
              <a:rPr lang="en-US" sz="1800" b="1"/>
              <a:t> Purpose</a:t>
            </a:r>
            <a:r>
              <a:rPr lang="en-US" sz="1800"/>
              <a:t>: </a:t>
            </a:r>
            <a:r>
              <a:rPr lang="en-GB" sz="1800"/>
              <a:t>To carry out a cleanse of the REC Data Specification to ensure accuracy, quality and consistency in the contents of the specification. </a:t>
            </a:r>
            <a:endParaRPr lang="en-GB" b="1">
              <a:solidFill>
                <a:schemeClr val="accent3"/>
              </a:solidFill>
            </a:endParaRPr>
          </a:p>
        </p:txBody>
      </p:sp>
    </p:spTree>
    <p:extLst>
      <p:ext uri="{BB962C8B-B14F-4D97-AF65-F5344CB8AC3E}">
        <p14:creationId xmlns:p14="http://schemas.microsoft.com/office/powerpoint/2010/main" val="1175863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6CFA-2870-766B-2283-D9C1F308A290}"/>
              </a:ext>
            </a:extLst>
          </p:cNvPr>
          <p:cNvSpPr>
            <a:spLocks noGrp="1"/>
          </p:cNvSpPr>
          <p:nvPr>
            <p:ph type="title"/>
          </p:nvPr>
        </p:nvSpPr>
        <p:spPr/>
        <p:txBody>
          <a:bodyPr>
            <a:normAutofit fontScale="90000"/>
          </a:bodyPr>
          <a:lstStyle/>
          <a:p>
            <a:r>
              <a:rPr lang="en-GB"/>
              <a:t>Codes Roadmap Data Specification Changes</a:t>
            </a:r>
          </a:p>
        </p:txBody>
      </p:sp>
      <p:sp>
        <p:nvSpPr>
          <p:cNvPr id="5" name="Text Placeholder 3">
            <a:extLst>
              <a:ext uri="{FF2B5EF4-FFF2-40B4-BE49-F238E27FC236}">
                <a16:creationId xmlns:a16="http://schemas.microsoft.com/office/drawing/2014/main" id="{B6BF3995-C085-84F3-F762-191D8263B81D}"/>
              </a:ext>
            </a:extLst>
          </p:cNvPr>
          <p:cNvSpPr>
            <a:spLocks noGrp="1"/>
          </p:cNvSpPr>
          <p:nvPr>
            <p:ph type="body" sz="quarter" idx="11"/>
          </p:nvPr>
        </p:nvSpPr>
        <p:spPr>
          <a:xfrm>
            <a:off x="783020" y="1329613"/>
            <a:ext cx="10788869" cy="5163262"/>
          </a:xfrm>
        </p:spPr>
        <p:txBody>
          <a:bodyPr/>
          <a:lstStyle/>
          <a:p>
            <a:pPr marL="0" indent="0">
              <a:buNone/>
            </a:pPr>
            <a:r>
              <a:rPr lang="en-US" dirty="0"/>
              <a:t>Once R0113 ‘</a:t>
            </a:r>
            <a:r>
              <a:rPr lang="en-GB" dirty="0"/>
              <a:t>Housekeeping and Clarifications Change Proposal’ and the MHHS changes are baselined, the Code Manager will be raising a further CP, under the Codes Roadmap, to address errors and gaps in the data specification not covered </a:t>
            </a:r>
            <a:r>
              <a:rPr lang="en-GB"/>
              <a:t>under R0113</a:t>
            </a:r>
            <a:r>
              <a:rPr lang="en-GB" dirty="0"/>
              <a:t>. </a:t>
            </a:r>
          </a:p>
          <a:p>
            <a:pPr marL="0" indent="0">
              <a:buNone/>
            </a:pPr>
            <a:endParaRPr lang="en-US" dirty="0"/>
          </a:p>
          <a:p>
            <a:r>
              <a:rPr lang="en-US" dirty="0"/>
              <a:t>This CP will include: </a:t>
            </a:r>
          </a:p>
          <a:p>
            <a:pPr lvl="1"/>
            <a:r>
              <a:rPr lang="en-US" dirty="0"/>
              <a:t>Adding missing data items descriptions</a:t>
            </a:r>
          </a:p>
          <a:p>
            <a:pPr lvl="1"/>
            <a:r>
              <a:rPr lang="en-US" dirty="0"/>
              <a:t>Ensuring that no descriptions are ambiguous </a:t>
            </a:r>
          </a:p>
          <a:p>
            <a:pPr lvl="1"/>
            <a:r>
              <a:rPr lang="en-US" dirty="0"/>
              <a:t>Correcting typos, spelling errors and incorrect characters (e.g. text with “</a:t>
            </a:r>
            <a:r>
              <a:rPr lang="en-GB" i="1" dirty="0"/>
              <a:t>'This is the reason for the work â€</a:t>
            </a:r>
            <a:r>
              <a:rPr lang="en-GB" dirty="0"/>
              <a:t>”)</a:t>
            </a:r>
          </a:p>
          <a:p>
            <a:pPr lvl="1"/>
            <a:r>
              <a:rPr lang="en-GB" dirty="0"/>
              <a:t>Removing/correcting incorrect references (e.g. “MRA” in the DTC Access database and amending the ‘Supplier Volume </a:t>
            </a:r>
            <a:r>
              <a:rPr lang="en-GB" i="1" dirty="0"/>
              <a:t>Aggregation</a:t>
            </a:r>
            <a:r>
              <a:rPr lang="en-GB" dirty="0"/>
              <a:t> Agent" to "Supplier Volume </a:t>
            </a:r>
            <a:r>
              <a:rPr lang="en-GB" i="1" dirty="0"/>
              <a:t>Allocation</a:t>
            </a:r>
            <a:r>
              <a:rPr lang="en-GB" dirty="0"/>
              <a:t> Agent“)</a:t>
            </a:r>
          </a:p>
          <a:p>
            <a:pPr marL="457200" lvl="1" indent="0">
              <a:buNone/>
            </a:pPr>
            <a:endParaRPr lang="en-GB" dirty="0"/>
          </a:p>
          <a:p>
            <a:pPr marL="0" lvl="1" indent="0">
              <a:buNone/>
            </a:pPr>
            <a:r>
              <a:rPr lang="en-US" sz="1800" dirty="0"/>
              <a:t>It is intended that changes will be housekeeping only, with no impact on party systems. </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61638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Questions &amp; answers</a:t>
            </a:r>
          </a:p>
        </p:txBody>
      </p:sp>
    </p:spTree>
    <p:extLst>
      <p:ext uri="{BB962C8B-B14F-4D97-AF65-F5344CB8AC3E}">
        <p14:creationId xmlns:p14="http://schemas.microsoft.com/office/powerpoint/2010/main" val="2321109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E5CF4-20E6-F72D-90E8-94D7A401688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16F0F750-D308-CA78-3DAC-735527F6B1CB}"/>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7517D814-3152-493D-DD8E-49EEB809A04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B361F742-B43F-093E-DE4E-119B4E1C8A02}"/>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168372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641591-831F-5C7A-3BE5-7D6B99BC724B}"/>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CBE1CB34-8A0A-24A6-9938-C39D5CA543F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08330459-C8EB-65AC-67D7-1CC8044728F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#2377496</a:t>
            </a:r>
            <a:endParaRPr lang="en-GB" sz="3600" b="1">
              <a:solidFill>
                <a:srgbClr val="5B5B5B"/>
              </a:solidFill>
            </a:endParaRPr>
          </a:p>
        </p:txBody>
      </p:sp>
      <p:sp>
        <p:nvSpPr>
          <p:cNvPr id="7" name="Rectangle 6">
            <a:extLst>
              <a:ext uri="{FF2B5EF4-FFF2-40B4-BE49-F238E27FC236}">
                <a16:creationId xmlns:a16="http://schemas.microsoft.com/office/drawing/2014/main" id="{0FD475EB-A640-5693-4467-C1E3019D0F2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253520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635DA3-E35D-482E-AD3E-0148F654EB9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5A265041-1481-0D94-CB85-01D02D5D07A7}"/>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7184DFD-9C05-201F-A2A6-DB712099D505}"/>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DD512F8C-2540-AF3B-F4D7-4FB5A5D886F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2669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474393433"/>
              </p:ext>
            </p:extLst>
          </p:nvPr>
        </p:nvGraphicFramePr>
        <p:xfrm>
          <a:off x="838200" y="2084388"/>
          <a:ext cx="9284854" cy="2763520"/>
        </p:xfrm>
        <a:graphic>
          <a:graphicData uri="http://schemas.openxmlformats.org/drawingml/2006/table">
            <a:tbl>
              <a:tblPr firstRow="1" bandRow="1">
                <a:tableStyleId>{F5AB1C69-6EDB-4FF4-983F-18BD219EF322}</a:tableStyleId>
              </a:tblPr>
              <a:tblGrid>
                <a:gridCol w="4637690">
                  <a:extLst>
                    <a:ext uri="{9D8B030D-6E8A-4147-A177-3AD203B41FA5}">
                      <a16:colId xmlns:a16="http://schemas.microsoft.com/office/drawing/2014/main" val="2119900406"/>
                    </a:ext>
                  </a:extLst>
                </a:gridCol>
                <a:gridCol w="4647164">
                  <a:extLst>
                    <a:ext uri="{9D8B030D-6E8A-4147-A177-3AD203B41FA5}">
                      <a16:colId xmlns:a16="http://schemas.microsoft.com/office/drawing/2014/main" val="1893307877"/>
                    </a:ext>
                  </a:extLst>
                </a:gridCol>
              </a:tblGrid>
              <a:tr h="370840">
                <a:tc>
                  <a:txBody>
                    <a:bodyPr/>
                    <a:lstStyle/>
                    <a:p>
                      <a:r>
                        <a:rPr lang="en-GB" sz="1600" cap="all" spc="300" baseline="0">
                          <a:latin typeface="Roboto" panose="02000000000000000000" pitchFamily="2" charset="0"/>
                          <a:ea typeface="Roboto" panose="02000000000000000000" pitchFamily="2" charset="0"/>
                        </a:rPr>
                        <a:t>Agenda Item</a:t>
                      </a:r>
                    </a:p>
                  </a:txBody>
                  <a:tcPr anchor="ctr"/>
                </a:tc>
                <a:tc>
                  <a:txBody>
                    <a:bodyPr/>
                    <a:lstStyle/>
                    <a:p>
                      <a:r>
                        <a:rPr lang="en-GB" sz="1600" cap="all" spc="300" baseline="0">
                          <a:latin typeface="Roboto" panose="02000000000000000000" pitchFamily="2" charset="0"/>
                          <a:ea typeface="Roboto" panose="02000000000000000000" pitchFamily="2" charset="0"/>
                        </a:rPr>
                        <a:t>Presenter</a:t>
                      </a:r>
                    </a:p>
                  </a:txBody>
                  <a:tcPr anchor="ctr"/>
                </a:tc>
                <a:extLst>
                  <a:ext uri="{0D108BD9-81ED-4DB2-BD59-A6C34878D82A}">
                    <a16:rowId xmlns:a16="http://schemas.microsoft.com/office/drawing/2014/main" val="677238016"/>
                  </a:ext>
                </a:extLst>
              </a:tr>
              <a:tr h="370840">
                <a:tc>
                  <a:txBody>
                    <a:bodyPr/>
                    <a:lstStyle/>
                    <a:p>
                      <a:r>
                        <a:rPr lang="en-GB" dirty="0">
                          <a:latin typeface="Roboto" panose="02000000000000000000" pitchFamily="2" charset="0"/>
                          <a:ea typeface="Roboto" panose="02000000000000000000" pitchFamily="2" charset="0"/>
                        </a:rPr>
                        <a:t>The Data Specification</a:t>
                      </a:r>
                    </a:p>
                  </a:txBody>
                  <a:tcPr anchor="ctr"/>
                </a:tc>
                <a:tc>
                  <a:txBody>
                    <a:bodyPr/>
                    <a:lstStyle/>
                    <a:p>
                      <a:r>
                        <a:rPr lang="en-GB">
                          <a:latin typeface="Roboto" panose="02000000000000000000" pitchFamily="2" charset="0"/>
                          <a:ea typeface="Roboto" panose="02000000000000000000" pitchFamily="2" charset="0"/>
                        </a:rPr>
                        <a:t>April Harbour</a:t>
                      </a:r>
                    </a:p>
                  </a:txBody>
                  <a:tcPr anchor="ctr"/>
                </a:tc>
                <a:extLst>
                  <a:ext uri="{0D108BD9-81ED-4DB2-BD59-A6C34878D82A}">
                    <a16:rowId xmlns:a16="http://schemas.microsoft.com/office/drawing/2014/main" val="2904727937"/>
                  </a:ext>
                </a:extLst>
              </a:tr>
              <a:tr h="370840">
                <a:tc>
                  <a:txBody>
                    <a:bodyPr/>
                    <a:lstStyle/>
                    <a:p>
                      <a:r>
                        <a:rPr lang="en-GB" dirty="0">
                          <a:latin typeface="Roboto" panose="02000000000000000000" pitchFamily="2" charset="0"/>
                          <a:ea typeface="Roboto" panose="02000000000000000000" pitchFamily="2" charset="0"/>
                        </a:rPr>
                        <a:t>Non-REC Owned Data &amp; Messages</a:t>
                      </a:r>
                    </a:p>
                  </a:txBody>
                  <a:tcPr anchor="ctr"/>
                </a:tc>
                <a:tc>
                  <a:txBody>
                    <a:bodyPr/>
                    <a:lstStyle/>
                    <a:p>
                      <a:r>
                        <a:rPr lang="en-GB">
                          <a:latin typeface="Roboto" panose="02000000000000000000" pitchFamily="2" charset="0"/>
                          <a:ea typeface="Roboto" panose="02000000000000000000" pitchFamily="2" charset="0"/>
                        </a:rPr>
                        <a:t>Rosalind Timperley</a:t>
                      </a:r>
                    </a:p>
                  </a:txBody>
                  <a:tcPr anchor="ctr"/>
                </a:tc>
                <a:extLst>
                  <a:ext uri="{0D108BD9-81ED-4DB2-BD59-A6C34878D82A}">
                    <a16:rowId xmlns:a16="http://schemas.microsoft.com/office/drawing/2014/main" val="855070940"/>
                  </a:ext>
                </a:extLst>
              </a:tr>
              <a:tr h="370840">
                <a:tc>
                  <a:txBody>
                    <a:bodyPr/>
                    <a:lstStyle/>
                    <a:p>
                      <a:r>
                        <a:rPr lang="en-GB" dirty="0">
                          <a:solidFill>
                            <a:schemeClr val="tx1"/>
                          </a:solidFill>
                          <a:latin typeface="Roboto" panose="02000000000000000000" pitchFamily="2" charset="0"/>
                          <a:ea typeface="Roboto" panose="02000000000000000000" pitchFamily="2" charset="0"/>
                        </a:rPr>
                        <a:t>Machine Readable Access – New SQL version guidance document</a:t>
                      </a:r>
                    </a:p>
                  </a:txBody>
                  <a:tcPr anchor="ctr"/>
                </a:tc>
                <a:tc>
                  <a:txBody>
                    <a:bodyPr/>
                    <a:lstStyle/>
                    <a:p>
                      <a:r>
                        <a:rPr lang="en-GB" dirty="0">
                          <a:solidFill>
                            <a:schemeClr val="tx1"/>
                          </a:solidFill>
                          <a:latin typeface="Roboto" panose="02000000000000000000" pitchFamily="2" charset="0"/>
                          <a:ea typeface="Roboto" panose="02000000000000000000" pitchFamily="2" charset="0"/>
                        </a:rPr>
                        <a:t>Neil Brinkley</a:t>
                      </a:r>
                    </a:p>
                  </a:txBody>
                  <a:tcPr anchor="ctr"/>
                </a:tc>
                <a:extLst>
                  <a:ext uri="{0D108BD9-81ED-4DB2-BD59-A6C34878D82A}">
                    <a16:rowId xmlns:a16="http://schemas.microsoft.com/office/drawing/2014/main" val="3559666675"/>
                  </a:ext>
                </a:extLst>
              </a:tr>
              <a:tr h="370840">
                <a:tc>
                  <a:txBody>
                    <a:bodyPr/>
                    <a:lstStyle/>
                    <a:p>
                      <a:r>
                        <a:rPr lang="en-GB" dirty="0">
                          <a:latin typeface="Roboto" panose="02000000000000000000" pitchFamily="2" charset="0"/>
                          <a:ea typeface="Roboto" panose="02000000000000000000" pitchFamily="2" charset="0"/>
                        </a:rPr>
                        <a:t>Upcoming Data Specification Changes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Roboto" panose="02000000000000000000" pitchFamily="2" charset="0"/>
                          <a:ea typeface="Roboto" panose="02000000000000000000" pitchFamily="2" charset="0"/>
                        </a:rPr>
                        <a:t>April Harbour,  Rosalind Timperley, Neil Brinkley </a:t>
                      </a:r>
                    </a:p>
                  </a:txBody>
                  <a:tcPr anchor="ctr"/>
                </a:tc>
                <a:extLst>
                  <a:ext uri="{0D108BD9-81ED-4DB2-BD59-A6C34878D82A}">
                    <a16:rowId xmlns:a16="http://schemas.microsoft.com/office/drawing/2014/main" val="2987775903"/>
                  </a:ext>
                </a:extLst>
              </a:tr>
              <a:tr h="370840">
                <a:tc>
                  <a:txBody>
                    <a:bodyPr/>
                    <a:lstStyle/>
                    <a:p>
                      <a:r>
                        <a:rPr lang="en-GB" dirty="0">
                          <a:latin typeface="Roboto" panose="02000000000000000000" pitchFamily="2" charset="0"/>
                          <a:ea typeface="Roboto" panose="02000000000000000000" pitchFamily="2" charset="0"/>
                        </a:rPr>
                        <a:t>Q&amp;A and request for feedback</a:t>
                      </a:r>
                    </a:p>
                  </a:txBody>
                  <a:tcPr anchor="ctr"/>
                </a:tc>
                <a:tc>
                  <a:txBody>
                    <a:bodyPr/>
                    <a:lstStyle/>
                    <a:p>
                      <a:r>
                        <a:rPr lang="en-GB" dirty="0">
                          <a:latin typeface="Roboto" panose="02000000000000000000" pitchFamily="2" charset="0"/>
                          <a:ea typeface="Roboto" panose="02000000000000000000" pitchFamily="2" charset="0"/>
                        </a:rPr>
                        <a:t>Amelia Bray</a:t>
                      </a:r>
                    </a:p>
                  </a:txBody>
                  <a:tcPr anchor="ctr"/>
                </a:tc>
                <a:extLst>
                  <a:ext uri="{0D108BD9-81ED-4DB2-BD59-A6C34878D82A}">
                    <a16:rowId xmlns:a16="http://schemas.microsoft.com/office/drawing/2014/main" val="2276711481"/>
                  </a:ext>
                </a:extLst>
              </a:tr>
            </a:tbl>
          </a:graphicData>
        </a:graphic>
      </p:graphicFrame>
    </p:spTree>
    <p:extLst>
      <p:ext uri="{BB962C8B-B14F-4D97-AF65-F5344CB8AC3E}">
        <p14:creationId xmlns:p14="http://schemas.microsoft.com/office/powerpoint/2010/main" val="32041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panose="02000000000000000000" pitchFamily="2" charset="0"/>
                <a:ea typeface="Roboto" panose="02000000000000000000" pitchFamily="2" charset="0"/>
              </a:rPr>
              <a:t>The Data Specification </a:t>
            </a:r>
            <a:endParaRPr lang="en-GB"/>
          </a:p>
        </p:txBody>
      </p:sp>
    </p:spTree>
    <p:extLst>
      <p:ext uri="{BB962C8B-B14F-4D97-AF65-F5344CB8AC3E}">
        <p14:creationId xmlns:p14="http://schemas.microsoft.com/office/powerpoint/2010/main" val="238678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321B-3AA0-4D2B-B277-82F7F7D44ACE}"/>
              </a:ext>
            </a:extLst>
          </p:cNvPr>
          <p:cNvSpPr>
            <a:spLocks noGrp="1"/>
          </p:cNvSpPr>
          <p:nvPr>
            <p:ph type="title"/>
          </p:nvPr>
        </p:nvSpPr>
        <p:spPr/>
        <p:txBody>
          <a:bodyPr>
            <a:normAutofit/>
          </a:bodyPr>
          <a:lstStyle/>
          <a:p>
            <a:r>
              <a:rPr lang="en-GB"/>
              <a:t>Data specification –overview &amp; access</a:t>
            </a:r>
          </a:p>
        </p:txBody>
      </p:sp>
      <p:sp>
        <p:nvSpPr>
          <p:cNvPr id="4" name="Text Placeholder 3">
            <a:extLst>
              <a:ext uri="{FF2B5EF4-FFF2-40B4-BE49-F238E27FC236}">
                <a16:creationId xmlns:a16="http://schemas.microsoft.com/office/drawing/2014/main" id="{FCDE317D-F68E-998B-8E33-A8567DF2AF52}"/>
              </a:ext>
            </a:extLst>
          </p:cNvPr>
          <p:cNvSpPr>
            <a:spLocks noGrp="1"/>
          </p:cNvSpPr>
          <p:nvPr>
            <p:ph type="body" sz="quarter" idx="11"/>
          </p:nvPr>
        </p:nvSpPr>
        <p:spPr>
          <a:xfrm>
            <a:off x="555172" y="1198562"/>
            <a:ext cx="9372600" cy="3314655"/>
          </a:xfrm>
        </p:spPr>
        <p:txBody>
          <a:bodyPr>
            <a:normAutofit fontScale="92500" lnSpcReduction="10000"/>
          </a:bodyPr>
          <a:lstStyle/>
          <a:p>
            <a:pPr marL="0" indent="0">
              <a:buNone/>
            </a:pPr>
            <a:r>
              <a:rPr lang="en-GB" b="1" dirty="0"/>
              <a:t>What is the REC Data Specification?</a:t>
            </a:r>
          </a:p>
          <a:p>
            <a:pPr marL="0" indent="0">
              <a:buNone/>
            </a:pPr>
            <a:r>
              <a:rPr lang="en-GB" dirty="0"/>
              <a:t>The REC Data Specification describes the Data Items and Market Messages that used by industry parties to send and receive information. It includes not only REC owned items but also messages and data items which are owned and governed under the Balancing and Settlement Code (BSC), Distribution, Connection and Use of System Agreement (DCUSA) and Smart Energy Code (SEC). </a:t>
            </a:r>
          </a:p>
          <a:p>
            <a:pPr marL="0" indent="0">
              <a:buNone/>
            </a:pPr>
            <a:endParaRPr lang="en-GB" dirty="0"/>
          </a:p>
          <a:p>
            <a:pPr marL="0" indent="0">
              <a:buNone/>
            </a:pPr>
            <a:r>
              <a:rPr lang="en-GB" b="1" dirty="0"/>
              <a:t>Accessing the Data Specification</a:t>
            </a:r>
          </a:p>
          <a:p>
            <a:pPr marL="0" indent="0">
              <a:buNone/>
            </a:pPr>
            <a:r>
              <a:rPr lang="en-GB" dirty="0"/>
              <a:t>The REC Data Specification is available to view within the Energy Market Architecture Repository (EMAR) Digital Navigator. Users are able to access this via the REC Portal home page. You do not need to sign into the REC Portal to access this, however users that are not signed in to the REC Portal will only be able to access the Digital Navigator, not IBM Jazz.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3" name="Picture 2">
            <a:extLst>
              <a:ext uri="{FF2B5EF4-FFF2-40B4-BE49-F238E27FC236}">
                <a16:creationId xmlns:a16="http://schemas.microsoft.com/office/drawing/2014/main" id="{AC6AE9BE-CD7D-9C2B-7CB0-D68B83D85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81" y="4837566"/>
            <a:ext cx="1563370" cy="1741805"/>
          </a:xfrm>
          <a:prstGeom prst="rect">
            <a:avLst/>
          </a:prstGeom>
        </p:spPr>
      </p:pic>
      <p:sp>
        <p:nvSpPr>
          <p:cNvPr id="5" name="Rectangle: Rounded Corners 4">
            <a:extLst>
              <a:ext uri="{FF2B5EF4-FFF2-40B4-BE49-F238E27FC236}">
                <a16:creationId xmlns:a16="http://schemas.microsoft.com/office/drawing/2014/main" id="{C430A4C4-AF2C-A080-858B-CC06C50390E3}"/>
              </a:ext>
            </a:extLst>
          </p:cNvPr>
          <p:cNvSpPr/>
          <p:nvPr/>
        </p:nvSpPr>
        <p:spPr>
          <a:xfrm>
            <a:off x="631281" y="6309361"/>
            <a:ext cx="1563370" cy="276542"/>
          </a:xfrm>
          <a:prstGeom prst="roundRect">
            <a:avLst/>
          </a:prstGeom>
          <a:noFill/>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B5DBB1A-2BAE-1C3C-50D2-6D8B7DEDBB31}"/>
              </a:ext>
            </a:extLst>
          </p:cNvPr>
          <p:cNvSpPr/>
          <p:nvPr/>
        </p:nvSpPr>
        <p:spPr>
          <a:xfrm>
            <a:off x="2311866" y="5505993"/>
            <a:ext cx="1136469" cy="40494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F9C78C7-AA61-1425-5FCF-B71E5E7238EC}"/>
              </a:ext>
            </a:extLst>
          </p:cNvPr>
          <p:cNvPicPr>
            <a:picLocks noChangeAspect="1"/>
          </p:cNvPicPr>
          <p:nvPr/>
        </p:nvPicPr>
        <p:blipFill>
          <a:blip r:embed="rId4"/>
          <a:stretch>
            <a:fillRect/>
          </a:stretch>
        </p:blipFill>
        <p:spPr>
          <a:xfrm>
            <a:off x="3691105" y="4686543"/>
            <a:ext cx="5118685" cy="1899360"/>
          </a:xfrm>
          <a:prstGeom prst="rect">
            <a:avLst/>
          </a:prstGeom>
        </p:spPr>
      </p:pic>
    </p:spTree>
    <p:extLst>
      <p:ext uri="{BB962C8B-B14F-4D97-AF65-F5344CB8AC3E}">
        <p14:creationId xmlns:p14="http://schemas.microsoft.com/office/powerpoint/2010/main" val="211622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64F2-777B-4F6D-79C5-02578E3ACF9C}"/>
              </a:ext>
            </a:extLst>
          </p:cNvPr>
          <p:cNvSpPr>
            <a:spLocks noGrp="1"/>
          </p:cNvSpPr>
          <p:nvPr>
            <p:ph type="title"/>
          </p:nvPr>
        </p:nvSpPr>
        <p:spPr/>
        <p:txBody>
          <a:bodyPr>
            <a:normAutofit/>
          </a:bodyPr>
          <a:lstStyle/>
          <a:p>
            <a:r>
              <a:rPr lang="en-GB"/>
              <a:t>Navigating The data specification</a:t>
            </a:r>
            <a:endParaRPr lang="en-US"/>
          </a:p>
        </p:txBody>
      </p:sp>
      <p:sp>
        <p:nvSpPr>
          <p:cNvPr id="4" name="Text Placeholder 3">
            <a:extLst>
              <a:ext uri="{FF2B5EF4-FFF2-40B4-BE49-F238E27FC236}">
                <a16:creationId xmlns:a16="http://schemas.microsoft.com/office/drawing/2014/main" id="{4937002F-BB82-0B35-1ABE-C66BA595F418}"/>
              </a:ext>
            </a:extLst>
          </p:cNvPr>
          <p:cNvSpPr>
            <a:spLocks noGrp="1"/>
          </p:cNvSpPr>
          <p:nvPr>
            <p:ph type="body" sz="quarter" idx="11"/>
          </p:nvPr>
        </p:nvSpPr>
        <p:spPr>
          <a:xfrm>
            <a:off x="438149" y="2460119"/>
            <a:ext cx="11584826" cy="4255006"/>
          </a:xfrm>
        </p:spPr>
        <p:txBody>
          <a:bodyPr>
            <a:normAutofit/>
          </a:bodyPr>
          <a:lstStyle/>
          <a:p>
            <a:pPr marL="0" indent="0">
              <a:buNone/>
            </a:pPr>
            <a:r>
              <a:rPr lang="en-GB" dirty="0"/>
              <a:t>The Digital Navigator home page will display two rows, as shown above. You are given the option to select between the Codes Schedules and Data Specification as well as the Dashboard and Detailed Search. </a:t>
            </a:r>
            <a:r>
              <a:rPr lang="en-US" dirty="0"/>
              <a:t>Your selected options will turn into a darker green. </a:t>
            </a:r>
          </a:p>
          <a:p>
            <a:pPr marL="0" indent="0">
              <a:buNone/>
            </a:pPr>
            <a:endParaRPr lang="en-US" dirty="0"/>
          </a:p>
          <a:p>
            <a:pPr marL="0" indent="0">
              <a:buNone/>
            </a:pPr>
            <a:r>
              <a:rPr lang="en-US" dirty="0"/>
              <a:t>The Data Specification dashboard includes 6 sections: </a:t>
            </a:r>
          </a:p>
          <a:p>
            <a:r>
              <a:rPr lang="en-US" b="1" dirty="0"/>
              <a:t>Data Specification Catalogue(s): </a:t>
            </a:r>
            <a:r>
              <a:rPr lang="en-US" dirty="0"/>
              <a:t>contains the full REC Data Specification in HTML and Access formats. </a:t>
            </a:r>
          </a:p>
          <a:p>
            <a:r>
              <a:rPr lang="en-US" b="1" dirty="0"/>
              <a:t>Data Access Matrices: </a:t>
            </a:r>
            <a:r>
              <a:rPr lang="en-US" dirty="0"/>
              <a:t>contains both electricity and gas access matrices</a:t>
            </a:r>
          </a:p>
          <a:p>
            <a:r>
              <a:rPr lang="en-US" b="1" dirty="0"/>
              <a:t>Data Specification Documents: </a:t>
            </a:r>
            <a:r>
              <a:rPr lang="en-US" dirty="0"/>
              <a:t>contains multiple documents which outline rules and information related to the data specification build</a:t>
            </a:r>
          </a:p>
          <a:p>
            <a:r>
              <a:rPr lang="en-US" b="1" dirty="0"/>
              <a:t>Meter Product Data (MPD) Table(s): </a:t>
            </a:r>
            <a:r>
              <a:rPr lang="en-US" dirty="0"/>
              <a:t>contains the latest Gas Meter Products tables and response codes</a:t>
            </a:r>
          </a:p>
          <a:p>
            <a:r>
              <a:rPr lang="en-US" b="1" dirty="0"/>
              <a:t>Guidance Documents: </a:t>
            </a:r>
            <a:r>
              <a:rPr lang="en-US" dirty="0"/>
              <a:t>contains legacy documents (such as DTC annexes)</a:t>
            </a:r>
          </a:p>
          <a:p>
            <a:r>
              <a:rPr lang="en-US" b="1" dirty="0"/>
              <a:t>Data Specification Pre-Release Information: </a:t>
            </a:r>
            <a:r>
              <a:rPr lang="en-US" dirty="0"/>
              <a:t>contains upcoming versions of the Data Specification</a:t>
            </a:r>
          </a:p>
          <a:p>
            <a:endParaRPr lang="en-US" dirty="0"/>
          </a:p>
          <a:p>
            <a:pPr marL="0" indent="0">
              <a:buNone/>
            </a:pPr>
            <a:endParaRPr lang="en-US" dirty="0"/>
          </a:p>
          <a:p>
            <a:pPr marL="0" indent="0">
              <a:buNone/>
            </a:pPr>
            <a:endParaRPr lang="en-GB" dirty="0"/>
          </a:p>
        </p:txBody>
      </p:sp>
      <p:pic>
        <p:nvPicPr>
          <p:cNvPr id="10" name="Picture 9">
            <a:extLst>
              <a:ext uri="{FF2B5EF4-FFF2-40B4-BE49-F238E27FC236}">
                <a16:creationId xmlns:a16="http://schemas.microsoft.com/office/drawing/2014/main" id="{BB1FF31B-6653-D570-39AD-5999946F58B2}"/>
              </a:ext>
            </a:extLst>
          </p:cNvPr>
          <p:cNvPicPr>
            <a:picLocks noChangeAspect="1"/>
          </p:cNvPicPr>
          <p:nvPr/>
        </p:nvPicPr>
        <p:blipFill>
          <a:blip r:embed="rId3"/>
          <a:stretch>
            <a:fillRect/>
          </a:stretch>
        </p:blipFill>
        <p:spPr>
          <a:xfrm>
            <a:off x="550069" y="1324651"/>
            <a:ext cx="11472908" cy="1119696"/>
          </a:xfrm>
          <a:prstGeom prst="rect">
            <a:avLst/>
          </a:prstGeom>
        </p:spPr>
      </p:pic>
    </p:spTree>
    <p:extLst>
      <p:ext uri="{BB962C8B-B14F-4D97-AF65-F5344CB8AC3E}">
        <p14:creationId xmlns:p14="http://schemas.microsoft.com/office/powerpoint/2010/main" val="343568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B1CD-F386-1550-1947-A7AD9C0E3122}"/>
              </a:ext>
            </a:extLst>
          </p:cNvPr>
          <p:cNvSpPr>
            <a:spLocks noGrp="1"/>
          </p:cNvSpPr>
          <p:nvPr>
            <p:ph type="title"/>
          </p:nvPr>
        </p:nvSpPr>
        <p:spPr>
          <a:xfrm>
            <a:off x="838200" y="365125"/>
            <a:ext cx="9284855" cy="660111"/>
          </a:xfrm>
        </p:spPr>
        <p:txBody>
          <a:bodyPr anchor="ctr">
            <a:normAutofit/>
          </a:bodyPr>
          <a:lstStyle/>
          <a:p>
            <a:r>
              <a:rPr lang="en-GB" dirty="0"/>
              <a:t>Data Specification - dashboards</a:t>
            </a:r>
            <a:endParaRPr lang="en-US" dirty="0"/>
          </a:p>
        </p:txBody>
      </p:sp>
      <p:pic>
        <p:nvPicPr>
          <p:cNvPr id="10" name="Picture 9">
            <a:extLst>
              <a:ext uri="{FF2B5EF4-FFF2-40B4-BE49-F238E27FC236}">
                <a16:creationId xmlns:a16="http://schemas.microsoft.com/office/drawing/2014/main" id="{6F2E759F-91DB-738B-440A-78692C307549}"/>
              </a:ext>
            </a:extLst>
          </p:cNvPr>
          <p:cNvPicPr>
            <a:picLocks noChangeAspect="1"/>
          </p:cNvPicPr>
          <p:nvPr/>
        </p:nvPicPr>
        <p:blipFill>
          <a:blip r:embed="rId2"/>
          <a:stretch>
            <a:fillRect/>
          </a:stretch>
        </p:blipFill>
        <p:spPr>
          <a:xfrm>
            <a:off x="838200" y="1173734"/>
            <a:ext cx="2149189" cy="3384550"/>
          </a:xfrm>
          <a:prstGeom prst="rect">
            <a:avLst/>
          </a:prstGeom>
          <a:noFill/>
          <a:ln>
            <a:solidFill>
              <a:schemeClr val="accent3"/>
            </a:solidFill>
          </a:ln>
        </p:spPr>
      </p:pic>
      <p:pic>
        <p:nvPicPr>
          <p:cNvPr id="8" name="Picture 7">
            <a:extLst>
              <a:ext uri="{FF2B5EF4-FFF2-40B4-BE49-F238E27FC236}">
                <a16:creationId xmlns:a16="http://schemas.microsoft.com/office/drawing/2014/main" id="{F149AC6F-5E95-EAB5-B0B7-A332D467B4E8}"/>
              </a:ext>
            </a:extLst>
          </p:cNvPr>
          <p:cNvPicPr>
            <a:picLocks noChangeAspect="1"/>
          </p:cNvPicPr>
          <p:nvPr/>
        </p:nvPicPr>
        <p:blipFill>
          <a:blip r:embed="rId3"/>
          <a:stretch>
            <a:fillRect/>
          </a:stretch>
        </p:blipFill>
        <p:spPr>
          <a:xfrm>
            <a:off x="3268078" y="1173734"/>
            <a:ext cx="2411491" cy="3384550"/>
          </a:xfrm>
          <a:prstGeom prst="rect">
            <a:avLst/>
          </a:prstGeom>
          <a:noFill/>
          <a:ln>
            <a:solidFill>
              <a:schemeClr val="accent3"/>
            </a:solidFill>
          </a:ln>
        </p:spPr>
      </p:pic>
      <p:sp>
        <p:nvSpPr>
          <p:cNvPr id="4" name="Text Placeholder 3">
            <a:extLst>
              <a:ext uri="{FF2B5EF4-FFF2-40B4-BE49-F238E27FC236}">
                <a16:creationId xmlns:a16="http://schemas.microsoft.com/office/drawing/2014/main" id="{62886924-BB08-0980-462C-8317D5811090}"/>
              </a:ext>
            </a:extLst>
          </p:cNvPr>
          <p:cNvSpPr>
            <a:spLocks noGrp="1"/>
          </p:cNvSpPr>
          <p:nvPr>
            <p:ph type="body" sz="quarter" idx="12"/>
          </p:nvPr>
        </p:nvSpPr>
        <p:spPr>
          <a:xfrm>
            <a:off x="838200" y="4845411"/>
            <a:ext cx="6402572" cy="1358038"/>
          </a:xfrm>
        </p:spPr>
        <p:txBody>
          <a:bodyPr anchor="ctr">
            <a:normAutofit/>
          </a:bodyPr>
          <a:lstStyle/>
          <a:p>
            <a:pPr marL="0" indent="0">
              <a:buNone/>
            </a:pPr>
            <a:r>
              <a:rPr lang="en-GB" sz="1400" b="1" dirty="0"/>
              <a:t>TIP</a:t>
            </a:r>
            <a:r>
              <a:rPr lang="en-GB" sz="1400" dirty="0"/>
              <a:t>: Unless an automatic download is occurring, the artefact will open within the same browser window. You can navigate back to the dashboard by selecting the back button within your browser. </a:t>
            </a:r>
          </a:p>
          <a:p>
            <a:pPr marL="0" indent="0">
              <a:buNone/>
            </a:pPr>
            <a:r>
              <a:rPr lang="en-GB" sz="1400" dirty="0"/>
              <a:t>However, if you need multiple items we recommend ‘opening link in new browser window’ by using the right finger tab on your laptop/ mouse. </a:t>
            </a:r>
            <a:endParaRPr lang="en-US" sz="1400" dirty="0"/>
          </a:p>
        </p:txBody>
      </p:sp>
      <p:sp>
        <p:nvSpPr>
          <p:cNvPr id="15" name="Text Placeholder 5">
            <a:extLst>
              <a:ext uri="{FF2B5EF4-FFF2-40B4-BE49-F238E27FC236}">
                <a16:creationId xmlns:a16="http://schemas.microsoft.com/office/drawing/2014/main" id="{C3962692-FC21-48B6-5C54-9D19BBECFC93}"/>
              </a:ext>
            </a:extLst>
          </p:cNvPr>
          <p:cNvSpPr>
            <a:spLocks noGrp="1"/>
          </p:cNvSpPr>
          <p:nvPr>
            <p:ph type="body" sz="quarter" idx="14"/>
          </p:nvPr>
        </p:nvSpPr>
        <p:spPr>
          <a:xfrm>
            <a:off x="6095999" y="1173734"/>
            <a:ext cx="4632251" cy="3384550"/>
          </a:xfrm>
        </p:spPr>
        <p:txBody>
          <a:bodyPr>
            <a:normAutofit/>
          </a:bodyPr>
          <a:lstStyle/>
          <a:p>
            <a:r>
              <a:rPr lang="en-GB" sz="1400" dirty="0"/>
              <a:t>In order to view or download any of the artefacts within the dashboard sections, you select the item. </a:t>
            </a:r>
          </a:p>
          <a:p>
            <a:r>
              <a:rPr lang="en-GB" sz="1400" dirty="0"/>
              <a:t>Once selected, one of three things will occur: </a:t>
            </a:r>
          </a:p>
          <a:p>
            <a:pPr marL="228600" indent="-228600">
              <a:buAutoNum type="arabicParenR"/>
            </a:pPr>
            <a:r>
              <a:rPr lang="en-GB" sz="1400" dirty="0"/>
              <a:t>In cases where a downloadable file is the only manner to access, it will automatically start the download in your internet browser download history. Once download has completed you can select to open or save. </a:t>
            </a:r>
          </a:p>
          <a:p>
            <a:pPr marL="228600" indent="-228600">
              <a:buAutoNum type="arabicParenR"/>
            </a:pPr>
            <a:r>
              <a:rPr lang="en-GB" sz="1400" dirty="0"/>
              <a:t>You will be re-directed to another page within EMAR which will provide all relevant information. </a:t>
            </a:r>
          </a:p>
          <a:p>
            <a:pPr marL="228600" indent="-228600">
              <a:buAutoNum type="arabicParenR"/>
            </a:pPr>
            <a:r>
              <a:rPr lang="en-GB" sz="1400" dirty="0"/>
              <a:t>In most instances, your browser page will automatically open the document or image where you will be able to download or print in a non-editable format.</a:t>
            </a:r>
            <a:endParaRPr lang="en-US" sz="1400" dirty="0"/>
          </a:p>
        </p:txBody>
      </p:sp>
    </p:spTree>
    <p:extLst>
      <p:ext uri="{BB962C8B-B14F-4D97-AF65-F5344CB8AC3E}">
        <p14:creationId xmlns:p14="http://schemas.microsoft.com/office/powerpoint/2010/main" val="416737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c81ddf9e-8e18-4e06-947a-cd8c864a9fea"/>
  <p:tag name="SLIDO_EVENT_SECTION_UUID" val="77c3a410-880c-4f17-809a-75de4511d356"/>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ODQxNDIyNzl9"/>
  <p:tag name="SLIDO_TYPE" val="SlidoQA"/>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ODM4MTI0NTd9"/>
  <p:tag name="SLIDO_TYPE" val="SlidoQA"/>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DM4MTI0MjR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ODM4MTI1NDF9"/>
  <p:tag name="SLIDO_TYPE" val="SlidoPoll"/>
  <p:tag name="SLIDO_POLL_UUID" val="9ab7291d-e4b1-448f-879c-168a4154655f"/>
  <p:tag name="SLIDO_TIMELINE" val="W3sic2NyZWVuIjoiU3VydmV5SW50cm8iLCJzaG93UmVzdWx0cyI6ZmFsc2UsInNob3dDb3JyZWN0QW5zd2VycyI6ZmFsc2UsInZvdGluZ0xvY2tlZCI6ZmFsc2V9LHsicG9sbFF1ZXN0aW9uVXVpZCI6ImEzYWZjZDdhLWNmNjktNDJjNi05MWM2LTU2OWMzYjBkMTBkMiIsInNob3dSZXN1bHRzIjp0cnVlLCJzaG93Q29ycmVjdEFuc3dlcnMiOmZhbHNlLCJ2b3RpbmdMb2NrZWQiOmZhbHNlfSx7InBvbGxRdWVzdGlvblV1aWQiOiIwNDg4OTgwNS0xYTQ4LTQ3ZWUtYmRhZS1kZjNiNzQ0ZjQ5MzUiLCJzaG93UmVzdWx0cyI6dHJ1ZSwic2hvd0NvcnJlY3RBbnN3ZXJzIjpmYWxzZSwidm90aW5nTG9ja2VkIjpmYWxzZX1d"/>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ODQxNDIyNTl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SharedWithUsers xmlns="d5e8df70-7ba7-462a-92bc-0eb2af61e599">
      <UserInfo>
        <DisplayName>Timperley, Rosalind</DisplayName>
        <AccountId>43</AccountId>
        <AccountType/>
      </UserInfo>
      <UserInfo>
        <DisplayName>Pearce, Mark</DisplayName>
        <AccountId>127</AccountId>
        <AccountType/>
      </UserInfo>
      <UserInfo>
        <DisplayName>Parnell, Dec</DisplayName>
        <AccountId>94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7F3447-4B93-44BA-86EC-08F1999C5A12}">
  <ds:schemaRefs>
    <ds:schemaRef ds:uri="6ab47b92-1247-4538-936d-367c1fde9864"/>
    <ds:schemaRef ds:uri="c2f174b7-c164-40fa-bb5e-16842b6614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3669984-af94-4b35-9f37-f4574e663bce"/>
    <ds:schemaRef ds:uri="d5e8df70-7ba7-462a-92bc-0eb2af61e599"/>
  </ds:schemaRefs>
</ds:datastoreItem>
</file>

<file path=customXml/itemProps2.xml><?xml version="1.0" encoding="utf-8"?>
<ds:datastoreItem xmlns:ds="http://schemas.openxmlformats.org/officeDocument/2006/customXml" ds:itemID="{0FDA0E52-31C2-42CB-B415-96C062F35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36FFEE-8B3D-47E6-944B-D4B17342C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REC Code Manager Template</Template>
  <TotalTime>55</TotalTime>
  <Words>3470</Words>
  <Application>Microsoft Office PowerPoint</Application>
  <PresentationFormat>Widescreen</PresentationFormat>
  <Paragraphs>270</Paragraphs>
  <Slides>40</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Calibri</vt:lpstr>
      <vt:lpstr>Roboto</vt:lpstr>
      <vt:lpstr>REC Light Event Theme</vt:lpstr>
      <vt:lpstr>REC Alternative Event Theme</vt:lpstr>
      <vt:lpstr>Data Specification Workshop</vt:lpstr>
      <vt:lpstr>PowerPoint Presentation</vt:lpstr>
      <vt:lpstr>Housekeeping</vt:lpstr>
      <vt:lpstr>PowerPoint Presentation</vt:lpstr>
      <vt:lpstr>Agenda For today</vt:lpstr>
      <vt:lpstr>The Data Specification </vt:lpstr>
      <vt:lpstr>Data specification –overview &amp; access</vt:lpstr>
      <vt:lpstr>Navigating The data specification</vt:lpstr>
      <vt:lpstr>Data Specification - dashboards</vt:lpstr>
      <vt:lpstr>data specification – detailed search</vt:lpstr>
      <vt:lpstr>data specification – Market messages</vt:lpstr>
      <vt:lpstr>Data specification – data items</vt:lpstr>
      <vt:lpstr>Data specification – scenario variants</vt:lpstr>
      <vt:lpstr>Data Specification - Guidance</vt:lpstr>
      <vt:lpstr>Non-REC Owned Data Items</vt:lpstr>
      <vt:lpstr>Non-REC Owned Data Items and Messages</vt:lpstr>
      <vt:lpstr>data Specification Updates</vt:lpstr>
      <vt:lpstr>The Principles</vt:lpstr>
      <vt:lpstr>PowerPoint Presentation</vt:lpstr>
      <vt:lpstr>Machine readable access – new SQL Version</vt:lpstr>
      <vt:lpstr>REC Data Specification – SQL version</vt:lpstr>
      <vt:lpstr>SQL Guidance </vt:lpstr>
      <vt:lpstr>SQL Use</vt:lpstr>
      <vt:lpstr>PowerPoint Presentation</vt:lpstr>
      <vt:lpstr>Future Changes to data specification - Code Manager initiated</vt:lpstr>
      <vt:lpstr>Data specification – Upcoming Changes</vt:lpstr>
      <vt:lpstr>Data specification – Upcoming Changes</vt:lpstr>
      <vt:lpstr>R0113 - Data specification – housekeeping and clarifications change proposal</vt:lpstr>
      <vt:lpstr>Data specification – Upcoming Changes</vt:lpstr>
      <vt:lpstr>Data specification – changes as a result of mhhs implementation/ release</vt:lpstr>
      <vt:lpstr>Market Message Meta-Data</vt:lpstr>
      <vt:lpstr>Display of routing options</vt:lpstr>
      <vt:lpstr>Market Message Structure</vt:lpstr>
      <vt:lpstr>Data Item Structure</vt:lpstr>
      <vt:lpstr>Data specification – Upcoming Changes</vt:lpstr>
      <vt:lpstr>Codes Roadmap Data Specification Changes</vt:lpstr>
      <vt:lpstr>Questions &amp; answers</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Amelia Bray</dc:creator>
  <cp:lastModifiedBy>Amelia Bray</cp:lastModifiedBy>
  <cp:revision>2</cp:revision>
  <dcterms:created xsi:type="dcterms:W3CDTF">2022-06-08T15:31:29Z</dcterms:created>
  <dcterms:modified xsi:type="dcterms:W3CDTF">2023-05-17T08:43:38Z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0x01010001ECC460DB640C4DBE07CA7CCA0B4CB0</vt:lpwstr>
  </property>
  <property fmtid="{D5CDD505-2E9C-101B-9397-08002B2CF9AE}" pid="3" name="MediaServiceImageTags">
    <vt:lpwstr/>
  </property>
  <property fmtid="{D5CDD505-2E9C-101B-9397-08002B2CF9AE}" pid="4" name="SlidoAppVersion">
    <vt:lpwstr>1.5.3.3511</vt:lpwstr>
  </property>
</Properties>
</file>