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 id="2147483703" r:id="rId6"/>
  </p:sldMasterIdLst>
  <p:notesMasterIdLst>
    <p:notesMasterId r:id="rId51"/>
  </p:notesMasterIdLst>
  <p:sldIdLst>
    <p:sldId id="257" r:id="rId7"/>
    <p:sldId id="2146848749" r:id="rId8"/>
    <p:sldId id="268" r:id="rId9"/>
    <p:sldId id="2146848748" r:id="rId10"/>
    <p:sldId id="263" r:id="rId11"/>
    <p:sldId id="260" r:id="rId12"/>
    <p:sldId id="300" r:id="rId13"/>
    <p:sldId id="327" r:id="rId14"/>
    <p:sldId id="301" r:id="rId15"/>
    <p:sldId id="302" r:id="rId16"/>
    <p:sldId id="2146848742" r:id="rId17"/>
    <p:sldId id="269" r:id="rId18"/>
    <p:sldId id="2146848751" r:id="rId19"/>
    <p:sldId id="312" r:id="rId20"/>
    <p:sldId id="2146848750" r:id="rId21"/>
    <p:sldId id="320" r:id="rId22"/>
    <p:sldId id="338" r:id="rId23"/>
    <p:sldId id="340" r:id="rId24"/>
    <p:sldId id="292" r:id="rId25"/>
    <p:sldId id="332" r:id="rId26"/>
    <p:sldId id="294" r:id="rId27"/>
    <p:sldId id="298" r:id="rId28"/>
    <p:sldId id="2146848743" r:id="rId29"/>
    <p:sldId id="306" r:id="rId30"/>
    <p:sldId id="2146848744" r:id="rId31"/>
    <p:sldId id="2146848746" r:id="rId32"/>
    <p:sldId id="321" r:id="rId33"/>
    <p:sldId id="322" r:id="rId34"/>
    <p:sldId id="341" r:id="rId35"/>
    <p:sldId id="2146848745" r:id="rId36"/>
    <p:sldId id="323" r:id="rId37"/>
    <p:sldId id="2146848747" r:id="rId38"/>
    <p:sldId id="324" r:id="rId39"/>
    <p:sldId id="336" r:id="rId40"/>
    <p:sldId id="329" r:id="rId41"/>
    <p:sldId id="330" r:id="rId42"/>
    <p:sldId id="334" r:id="rId43"/>
    <p:sldId id="335" r:id="rId44"/>
    <p:sldId id="333" r:id="rId45"/>
    <p:sldId id="337" r:id="rId46"/>
    <p:sldId id="325" r:id="rId47"/>
    <p:sldId id="291" r:id="rId48"/>
    <p:sldId id="319" r:id="rId49"/>
    <p:sldId id="289"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300920-B9D7-0051-BC16-9A8CFC2B48AB}" name="Ward, Mark" initials="WM" userId="S::markward@deloitte.co.uk::d27c521e-ae64-4858-83f3-d5fa5317de43" providerId="AD"/>
  <p188:author id="{1AD8E861-EEEF-E2CC-0656-32F82287F07F}" name="Avis, Thomas" initials="AT" userId="S::twavis@deloitte.co.uk::c0db91b6-8193-4bc5-bd07-57f16d68f3d9" providerId="AD"/>
  <p188:author id="{38AC4062-77D9-4061-9E17-D6FA311C9178}" name="Carlton, Walter" initials="CW" userId="S::wcarlton@deloitte.co.uk::a95b5c81-c3d7-4b41-881d-c06e0bc4b070" providerId="AD"/>
  <p188:author id="{3FB7DF79-73C0-3E93-CE72-6C804600D96F}" name="Williams, Lewis" initials="WL" userId="S::lewiswilliams@deloitte.co.uk::8751e9be-9ee0-4faf-88ce-27fbf84cd6b0" providerId="AD"/>
  <p188:author id="{83E97C7E-EE36-FD2C-007B-C8BD7271793E}" name="Sharma, Vaishnavi Y" initials="SY" userId="S::vaishnsharma@deloitte.co.uk::089ce4cd-3a36-4e62-8f11-410ac0e9afdd" providerId="AD"/>
  <p188:author id="{5C31537F-276A-E0A0-377C-05A46A927BB4}" name="Waghorn, Andrew M" initials="WAM" userId="S::awaghorn@deloitte.co.uk::81c733e3-9d74-46df-81e6-11f8a5e7275e" providerId="AD"/>
  <p188:author id="{9040898D-64CE-1916-0418-5E9191314D41}" name="Moden, Anton" initials="MA" userId="S::amoden@deloitte.co.uk::7b35dd8e-c9e7-4680-8f41-28c9dafada4a" providerId="AD"/>
  <p188:author id="{EDD324A7-4B82-85A8-02FB-E42A87DF671F}" name="Crowe-Lamont, Amy" initials="CA" userId="S::acrowelamont@deloitte.co.uk::380f60ef-f09e-48fa-88ac-ebaaa8acf0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A3"/>
    <a:srgbClr val="7B282E"/>
    <a:srgbClr val="FFFFFF"/>
    <a:srgbClr val="96BEB7"/>
    <a:srgbClr val="B4CF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128E3-6C62-43D9-9E04-B9D3706EB628}" v="33" dt="2023-05-25T09:48:30.021"/>
    <p1510:client id="{4E71AD1E-392B-4310-8B9B-83F82457FA3B}" v="110" dt="2023-05-24T10:47:24.7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guide orient="horz" pos="2160"/>
        <p:guide pos="381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2EE128E3-6C62-43D9-9E04-B9D3706EB628}"/>
    <pc:docChg chg="undo custSel delSld modSld">
      <pc:chgData name="Jenny Hyskaj" userId="2a0cae01-d990-4fec-87a2-7d3184512457" providerId="ADAL" clId="{2EE128E3-6C62-43D9-9E04-B9D3706EB628}" dt="2023-05-25T09:48:40.039" v="47" actId="47"/>
      <pc:docMkLst>
        <pc:docMk/>
      </pc:docMkLst>
      <pc:sldChg chg="del">
        <pc:chgData name="Jenny Hyskaj" userId="2a0cae01-d990-4fec-87a2-7d3184512457" providerId="ADAL" clId="{2EE128E3-6C62-43D9-9E04-B9D3706EB628}" dt="2023-05-24T10:52:08.923" v="29" actId="47"/>
        <pc:sldMkLst>
          <pc:docMk/>
          <pc:sldMk cId="36845414" sldId="267"/>
        </pc:sldMkLst>
      </pc:sldChg>
      <pc:sldChg chg="modSp mod">
        <pc:chgData name="Jenny Hyskaj" userId="2a0cae01-d990-4fec-87a2-7d3184512457" providerId="ADAL" clId="{2EE128E3-6C62-43D9-9E04-B9D3706EB628}" dt="2023-05-24T09:41:28.342" v="7" actId="2711"/>
        <pc:sldMkLst>
          <pc:docMk/>
          <pc:sldMk cId="2937262445" sldId="298"/>
        </pc:sldMkLst>
        <pc:spChg chg="mod">
          <ac:chgData name="Jenny Hyskaj" userId="2a0cae01-d990-4fec-87a2-7d3184512457" providerId="ADAL" clId="{2EE128E3-6C62-43D9-9E04-B9D3706EB628}" dt="2023-05-24T09:41:28.342" v="7" actId="2711"/>
          <ac:spMkLst>
            <pc:docMk/>
            <pc:sldMk cId="2937262445" sldId="298"/>
            <ac:spMk id="2" creationId="{5E69F552-98A8-7B6D-CDB0-DB93F5EA3A07}"/>
          </ac:spMkLst>
        </pc:spChg>
      </pc:sldChg>
      <pc:sldChg chg="del">
        <pc:chgData name="Jenny Hyskaj" userId="2a0cae01-d990-4fec-87a2-7d3184512457" providerId="ADAL" clId="{2EE128E3-6C62-43D9-9E04-B9D3706EB628}" dt="2023-05-25T09:48:40.039" v="47" actId="47"/>
        <pc:sldMkLst>
          <pc:docMk/>
          <pc:sldMk cId="4265537596" sldId="310"/>
        </pc:sldMkLst>
      </pc:sldChg>
      <pc:sldChg chg="modSp mod">
        <pc:chgData name="Jenny Hyskaj" userId="2a0cae01-d990-4fec-87a2-7d3184512457" providerId="ADAL" clId="{2EE128E3-6C62-43D9-9E04-B9D3706EB628}" dt="2023-05-24T10:53:32.962" v="32" actId="20577"/>
        <pc:sldMkLst>
          <pc:docMk/>
          <pc:sldMk cId="1700561857" sldId="322"/>
        </pc:sldMkLst>
        <pc:spChg chg="mod">
          <ac:chgData name="Jenny Hyskaj" userId="2a0cae01-d990-4fec-87a2-7d3184512457" providerId="ADAL" clId="{2EE128E3-6C62-43D9-9E04-B9D3706EB628}" dt="2023-05-24T10:53:32.962" v="32" actId="20577"/>
          <ac:spMkLst>
            <pc:docMk/>
            <pc:sldMk cId="1700561857" sldId="322"/>
            <ac:spMk id="3" creationId="{DCD1E9A1-6D4D-4804-9BF1-3579E12AE0BC}"/>
          </ac:spMkLst>
        </pc:spChg>
      </pc:sldChg>
      <pc:sldChg chg="modSp mod">
        <pc:chgData name="Jenny Hyskaj" userId="2a0cae01-d990-4fec-87a2-7d3184512457" providerId="ADAL" clId="{2EE128E3-6C62-43D9-9E04-B9D3706EB628}" dt="2023-05-24T10:47:38.908" v="28" actId="13926"/>
        <pc:sldMkLst>
          <pc:docMk/>
          <pc:sldMk cId="1984339395" sldId="325"/>
        </pc:sldMkLst>
        <pc:spChg chg="mod">
          <ac:chgData name="Jenny Hyskaj" userId="2a0cae01-d990-4fec-87a2-7d3184512457" providerId="ADAL" clId="{2EE128E3-6C62-43D9-9E04-B9D3706EB628}" dt="2023-05-24T10:47:38.908" v="28" actId="13926"/>
          <ac:spMkLst>
            <pc:docMk/>
            <pc:sldMk cId="1984339395" sldId="325"/>
            <ac:spMk id="3" creationId="{E8FB7BAF-6755-BC79-CC7E-FE410FFB3621}"/>
          </ac:spMkLst>
        </pc:spChg>
      </pc:sldChg>
      <pc:sldChg chg="modSp mod">
        <pc:chgData name="Jenny Hyskaj" userId="2a0cae01-d990-4fec-87a2-7d3184512457" providerId="ADAL" clId="{2EE128E3-6C62-43D9-9E04-B9D3706EB628}" dt="2023-05-24T09:39:52.670" v="6" actId="20577"/>
        <pc:sldMkLst>
          <pc:docMk/>
          <pc:sldMk cId="4293927284" sldId="333"/>
        </pc:sldMkLst>
        <pc:spChg chg="mod">
          <ac:chgData name="Jenny Hyskaj" userId="2a0cae01-d990-4fec-87a2-7d3184512457" providerId="ADAL" clId="{2EE128E3-6C62-43D9-9E04-B9D3706EB628}" dt="2023-05-24T09:39:52.670" v="6" actId="20577"/>
          <ac:spMkLst>
            <pc:docMk/>
            <pc:sldMk cId="4293927284" sldId="333"/>
            <ac:spMk id="5" creationId="{F146928D-9801-5FAD-8F16-09C5777A14CF}"/>
          </ac:spMkLst>
        </pc:spChg>
      </pc:sldChg>
      <pc:sldChg chg="modSp mod">
        <pc:chgData name="Jenny Hyskaj" userId="2a0cae01-d990-4fec-87a2-7d3184512457" providerId="ADAL" clId="{2EE128E3-6C62-43D9-9E04-B9D3706EB628}" dt="2023-05-24T10:47:13.915" v="15" actId="33524"/>
        <pc:sldMkLst>
          <pc:docMk/>
          <pc:sldMk cId="1976130517" sldId="334"/>
        </pc:sldMkLst>
        <pc:spChg chg="mod">
          <ac:chgData name="Jenny Hyskaj" userId="2a0cae01-d990-4fec-87a2-7d3184512457" providerId="ADAL" clId="{2EE128E3-6C62-43D9-9E04-B9D3706EB628}" dt="2023-05-24T10:47:13.915" v="15" actId="33524"/>
          <ac:spMkLst>
            <pc:docMk/>
            <pc:sldMk cId="1976130517" sldId="334"/>
            <ac:spMk id="3" creationId="{60922956-8598-7C6B-46BC-5D2F7DBE7D60}"/>
          </ac:spMkLst>
        </pc:spChg>
      </pc:sldChg>
      <pc:sldChg chg="modSp mod">
        <pc:chgData name="Jenny Hyskaj" userId="2a0cae01-d990-4fec-87a2-7d3184512457" providerId="ADAL" clId="{2EE128E3-6C62-43D9-9E04-B9D3706EB628}" dt="2023-05-24T10:54:31.821" v="46" actId="13926"/>
        <pc:sldMkLst>
          <pc:docMk/>
          <pc:sldMk cId="1444987038" sldId="336"/>
        </pc:sldMkLst>
        <pc:spChg chg="mod">
          <ac:chgData name="Jenny Hyskaj" userId="2a0cae01-d990-4fec-87a2-7d3184512457" providerId="ADAL" clId="{2EE128E3-6C62-43D9-9E04-B9D3706EB628}" dt="2023-05-24T10:54:31.821" v="46" actId="13926"/>
          <ac:spMkLst>
            <pc:docMk/>
            <pc:sldMk cId="1444987038" sldId="336"/>
            <ac:spMk id="6" creationId="{5EED8CA0-0D55-2B1E-EC01-3ED99969E98B}"/>
          </ac:spMkLst>
        </pc:spChg>
      </pc:sldChg>
      <pc:sldChg chg="modSp mod">
        <pc:chgData name="Jenny Hyskaj" userId="2a0cae01-d990-4fec-87a2-7d3184512457" providerId="ADAL" clId="{2EE128E3-6C62-43D9-9E04-B9D3706EB628}" dt="2023-05-24T09:56:56.929" v="13" actId="2711"/>
        <pc:sldMkLst>
          <pc:docMk/>
          <pc:sldMk cId="2078860112" sldId="2146848742"/>
        </pc:sldMkLst>
        <pc:spChg chg="mod">
          <ac:chgData name="Jenny Hyskaj" userId="2a0cae01-d990-4fec-87a2-7d3184512457" providerId="ADAL" clId="{2EE128E3-6C62-43D9-9E04-B9D3706EB628}" dt="2023-05-24T09:56:40.581" v="11" actId="2711"/>
          <ac:spMkLst>
            <pc:docMk/>
            <pc:sldMk cId="2078860112" sldId="2146848742"/>
            <ac:spMk id="14" creationId="{2182B0CC-589B-DED6-41CD-E961D0A1A1A7}"/>
          </ac:spMkLst>
        </pc:spChg>
        <pc:spChg chg="mod">
          <ac:chgData name="Jenny Hyskaj" userId="2a0cae01-d990-4fec-87a2-7d3184512457" providerId="ADAL" clId="{2EE128E3-6C62-43D9-9E04-B9D3706EB628}" dt="2023-05-24T09:56:51.053" v="12" actId="2711"/>
          <ac:spMkLst>
            <pc:docMk/>
            <pc:sldMk cId="2078860112" sldId="2146848742"/>
            <ac:spMk id="16" creationId="{59B18C11-B400-21C6-0AC7-7C9284AE8BDD}"/>
          </ac:spMkLst>
        </pc:spChg>
        <pc:spChg chg="mod">
          <ac:chgData name="Jenny Hyskaj" userId="2a0cae01-d990-4fec-87a2-7d3184512457" providerId="ADAL" clId="{2EE128E3-6C62-43D9-9E04-B9D3706EB628}" dt="2023-05-24T09:56:56.929" v="13" actId="2711"/>
          <ac:spMkLst>
            <pc:docMk/>
            <pc:sldMk cId="2078860112" sldId="2146848742"/>
            <ac:spMk id="18" creationId="{DEEA34A3-907E-B1D9-B02C-089DBE0B513B}"/>
          </ac:spMkLst>
        </pc:spChg>
      </pc:sldChg>
      <pc:sldChg chg="modSp mod">
        <pc:chgData name="Jenny Hyskaj" userId="2a0cae01-d990-4fec-87a2-7d3184512457" providerId="ADAL" clId="{2EE128E3-6C62-43D9-9E04-B9D3706EB628}" dt="2023-05-24T09:41:37.447" v="8" actId="2711"/>
        <pc:sldMkLst>
          <pc:docMk/>
          <pc:sldMk cId="2371341617" sldId="2146848743"/>
        </pc:sldMkLst>
        <pc:spChg chg="mod">
          <ac:chgData name="Jenny Hyskaj" userId="2a0cae01-d990-4fec-87a2-7d3184512457" providerId="ADAL" clId="{2EE128E3-6C62-43D9-9E04-B9D3706EB628}" dt="2023-05-24T09:41:37.447" v="8" actId="2711"/>
          <ac:spMkLst>
            <pc:docMk/>
            <pc:sldMk cId="2371341617" sldId="2146848743"/>
            <ac:spMk id="2" creationId="{5E69F552-98A8-7B6D-CDB0-DB93F5EA3A07}"/>
          </ac:spMkLst>
        </pc:spChg>
      </pc:sldChg>
      <pc:sldChg chg="modSp mod">
        <pc:chgData name="Jenny Hyskaj" userId="2a0cae01-d990-4fec-87a2-7d3184512457" providerId="ADAL" clId="{2EE128E3-6C62-43D9-9E04-B9D3706EB628}" dt="2023-05-24T09:41:47.159" v="9" actId="2711"/>
        <pc:sldMkLst>
          <pc:docMk/>
          <pc:sldMk cId="380977743" sldId="2146848744"/>
        </pc:sldMkLst>
        <pc:spChg chg="mod">
          <ac:chgData name="Jenny Hyskaj" userId="2a0cae01-d990-4fec-87a2-7d3184512457" providerId="ADAL" clId="{2EE128E3-6C62-43D9-9E04-B9D3706EB628}" dt="2023-05-24T09:41:47.159" v="9" actId="2711"/>
          <ac:spMkLst>
            <pc:docMk/>
            <pc:sldMk cId="380977743" sldId="2146848744"/>
            <ac:spMk id="2" creationId="{5E69F552-98A8-7B6D-CDB0-DB93F5EA3A07}"/>
          </ac:spMkLst>
        </pc:spChg>
      </pc:sldChg>
      <pc:sldChg chg="modSp mod">
        <pc:chgData name="Jenny Hyskaj" userId="2a0cae01-d990-4fec-87a2-7d3184512457" providerId="ADAL" clId="{2EE128E3-6C62-43D9-9E04-B9D3706EB628}" dt="2023-05-24T10:53:00.088" v="31" actId="20577"/>
        <pc:sldMkLst>
          <pc:docMk/>
          <pc:sldMk cId="2571882656" sldId="2146848746"/>
        </pc:sldMkLst>
        <pc:spChg chg="mod">
          <ac:chgData name="Jenny Hyskaj" userId="2a0cae01-d990-4fec-87a2-7d3184512457" providerId="ADAL" clId="{2EE128E3-6C62-43D9-9E04-B9D3706EB628}" dt="2023-05-24T09:41:54.242" v="10" actId="2711"/>
          <ac:spMkLst>
            <pc:docMk/>
            <pc:sldMk cId="2571882656" sldId="2146848746"/>
            <ac:spMk id="2" creationId="{5E69F552-98A8-7B6D-CDB0-DB93F5EA3A07}"/>
          </ac:spMkLst>
        </pc:spChg>
        <pc:spChg chg="mod">
          <ac:chgData name="Jenny Hyskaj" userId="2a0cae01-d990-4fec-87a2-7d3184512457" providerId="ADAL" clId="{2EE128E3-6C62-43D9-9E04-B9D3706EB628}" dt="2023-05-24T10:53:00.088" v="31" actId="20577"/>
          <ac:spMkLst>
            <pc:docMk/>
            <pc:sldMk cId="2571882656" sldId="2146848746"/>
            <ac:spMk id="17" creationId="{10A33E20-15A2-4D18-E420-95C4A41B9EE1}"/>
          </ac:spMkLst>
        </pc:spChg>
      </pc:sldChg>
      <pc:sldChg chg="modSp mod">
        <pc:chgData name="Jenny Hyskaj" userId="2a0cae01-d990-4fec-87a2-7d3184512457" providerId="ADAL" clId="{2EE128E3-6C62-43D9-9E04-B9D3706EB628}" dt="2023-05-24T10:00:39.071" v="14" actId="20577"/>
        <pc:sldMkLst>
          <pc:docMk/>
          <pc:sldMk cId="2005530386" sldId="2146848749"/>
        </pc:sldMkLst>
        <pc:spChg chg="mod">
          <ac:chgData name="Jenny Hyskaj" userId="2a0cae01-d990-4fec-87a2-7d3184512457" providerId="ADAL" clId="{2EE128E3-6C62-43D9-9E04-B9D3706EB628}" dt="2023-05-24T09:37:23.456" v="5"/>
          <ac:spMkLst>
            <pc:docMk/>
            <pc:sldMk cId="2005530386" sldId="2146848749"/>
            <ac:spMk id="2" creationId="{40E4163E-CE7E-8DE8-18EF-8EED5294C3ED}"/>
          </ac:spMkLst>
        </pc:spChg>
        <pc:spChg chg="mod">
          <ac:chgData name="Jenny Hyskaj" userId="2a0cae01-d990-4fec-87a2-7d3184512457" providerId="ADAL" clId="{2EE128E3-6C62-43D9-9E04-B9D3706EB628}" dt="2023-05-24T10:00:39.071" v="14" actId="20577"/>
          <ac:spMkLst>
            <pc:docMk/>
            <pc:sldMk cId="2005530386" sldId="2146848749"/>
            <ac:spMk id="6" creationId="{C32D2962-7A6F-D9D8-6F1C-469EA2E60C8E}"/>
          </ac:spMkLst>
        </pc:spChg>
        <pc:picChg chg="mod">
          <ac:chgData name="Jenny Hyskaj" userId="2a0cae01-d990-4fec-87a2-7d3184512457" providerId="ADAL" clId="{2EE128E3-6C62-43D9-9E04-B9D3706EB628}" dt="2023-05-24T09:36:49.803" v="1" actId="1076"/>
          <ac:picMkLst>
            <pc:docMk/>
            <pc:sldMk cId="2005530386" sldId="2146848749"/>
            <ac:picMk id="35" creationId="{B2F3B2D5-C8D0-A6FB-8A63-779C6CCF36F9}"/>
          </ac:picMkLst>
        </pc:picChg>
        <pc:picChg chg="mod">
          <ac:chgData name="Jenny Hyskaj" userId="2a0cae01-d990-4fec-87a2-7d3184512457" providerId="ADAL" clId="{2EE128E3-6C62-43D9-9E04-B9D3706EB628}" dt="2023-05-24T09:36:43.970" v="0" actId="1076"/>
          <ac:picMkLst>
            <pc:docMk/>
            <pc:sldMk cId="2005530386" sldId="2146848749"/>
            <ac:picMk id="45" creationId="{3C1D4EC8-AAB5-95EB-162B-AC7C804A48D6}"/>
          </ac:picMkLst>
        </pc:picChg>
        <pc:picChg chg="mod">
          <ac:chgData name="Jenny Hyskaj" userId="2a0cae01-d990-4fec-87a2-7d3184512457" providerId="ADAL" clId="{2EE128E3-6C62-43D9-9E04-B9D3706EB628}" dt="2023-05-24T09:37:10.350" v="4" actId="1076"/>
          <ac:picMkLst>
            <pc:docMk/>
            <pc:sldMk cId="2005530386" sldId="2146848749"/>
            <ac:picMk id="48" creationId="{B99412E0-D4FF-60CB-53C6-48E9F1ED55E6}"/>
          </ac:picMkLst>
        </pc:picChg>
        <pc:picChg chg="mod">
          <ac:chgData name="Jenny Hyskaj" userId="2a0cae01-d990-4fec-87a2-7d3184512457" providerId="ADAL" clId="{2EE128E3-6C62-43D9-9E04-B9D3706EB628}" dt="2023-05-24T09:36:54.685" v="2" actId="1076"/>
          <ac:picMkLst>
            <pc:docMk/>
            <pc:sldMk cId="2005530386" sldId="2146848749"/>
            <ac:picMk id="51" creationId="{41E3E6D6-A438-7C73-5CC5-337BCC1B7956}"/>
          </ac:picMkLst>
        </pc:picChg>
      </pc:sldChg>
    </pc:docChg>
  </pc:docChgLst>
  <pc:docChgLst>
    <pc:chgData name="Amelia Bray" userId="039ee3fd-3261-4a72-bb7e-f20728caceb7" providerId="ADAL" clId="{4E71AD1E-392B-4310-8B9B-83F82457FA3B}"/>
    <pc:docChg chg="custSel addSld delSld modSld">
      <pc:chgData name="Amelia Bray" userId="039ee3fd-3261-4a72-bb7e-f20728caceb7" providerId="ADAL" clId="{4E71AD1E-392B-4310-8B9B-83F82457FA3B}" dt="2023-05-24T14:37:43.519" v="250" actId="20577"/>
      <pc:docMkLst>
        <pc:docMk/>
      </pc:docMkLst>
      <pc:sldChg chg="del">
        <pc:chgData name="Amelia Bray" userId="039ee3fd-3261-4a72-bb7e-f20728caceb7" providerId="ADAL" clId="{4E71AD1E-392B-4310-8B9B-83F82457FA3B}" dt="2023-05-24T10:11:45.628" v="32" actId="47"/>
        <pc:sldMkLst>
          <pc:docMk/>
          <pc:sldMk cId="57716413" sldId="261"/>
        </pc:sldMkLst>
      </pc:sldChg>
      <pc:sldChg chg="modSp mod">
        <pc:chgData name="Amelia Bray" userId="039ee3fd-3261-4a72-bb7e-f20728caceb7" providerId="ADAL" clId="{4E71AD1E-392B-4310-8B9B-83F82457FA3B}" dt="2023-05-24T10:09:58.359" v="11" actId="1076"/>
        <pc:sldMkLst>
          <pc:docMk/>
          <pc:sldMk cId="1116783212" sldId="263"/>
        </pc:sldMkLst>
        <pc:graphicFrameChg chg="mod modGraphic">
          <ac:chgData name="Amelia Bray" userId="039ee3fd-3261-4a72-bb7e-f20728caceb7" providerId="ADAL" clId="{4E71AD1E-392B-4310-8B9B-83F82457FA3B}" dt="2023-05-24T10:09:58.359" v="11" actId="1076"/>
          <ac:graphicFrameMkLst>
            <pc:docMk/>
            <pc:sldMk cId="1116783212" sldId="263"/>
            <ac:graphicFrameMk id="7" creationId="{F86CF725-B62F-45BF-428A-61A8EEF73994}"/>
          </ac:graphicFrameMkLst>
        </pc:graphicFrameChg>
      </pc:sldChg>
      <pc:sldChg chg="modSp mod">
        <pc:chgData name="Amelia Bray" userId="039ee3fd-3261-4a72-bb7e-f20728caceb7" providerId="ADAL" clId="{4E71AD1E-392B-4310-8B9B-83F82457FA3B}" dt="2023-05-24T10:11:16.271" v="16" actId="403"/>
        <pc:sldMkLst>
          <pc:docMk/>
          <pc:sldMk cId="533952532" sldId="312"/>
        </pc:sldMkLst>
        <pc:spChg chg="mod">
          <ac:chgData name="Amelia Bray" userId="039ee3fd-3261-4a72-bb7e-f20728caceb7" providerId="ADAL" clId="{4E71AD1E-392B-4310-8B9B-83F82457FA3B}" dt="2023-05-24T10:11:16.271" v="16" actId="403"/>
          <ac:spMkLst>
            <pc:docMk/>
            <pc:sldMk cId="533952532" sldId="312"/>
            <ac:spMk id="8" creationId="{7274A06E-F394-4728-96ED-6434B9699FFD}"/>
          </ac:spMkLst>
        </pc:spChg>
      </pc:sldChg>
      <pc:sldChg chg="modSp mod">
        <pc:chgData name="Amelia Bray" userId="039ee3fd-3261-4a72-bb7e-f20728caceb7" providerId="ADAL" clId="{4E71AD1E-392B-4310-8B9B-83F82457FA3B}" dt="2023-05-24T10:12:51.586" v="41" actId="403"/>
        <pc:sldMkLst>
          <pc:docMk/>
          <pc:sldMk cId="93325017" sldId="320"/>
        </pc:sldMkLst>
        <pc:spChg chg="mod">
          <ac:chgData name="Amelia Bray" userId="039ee3fd-3261-4a72-bb7e-f20728caceb7" providerId="ADAL" clId="{4E71AD1E-392B-4310-8B9B-83F82457FA3B}" dt="2023-05-24T10:12:37.578" v="37" actId="403"/>
          <ac:spMkLst>
            <pc:docMk/>
            <pc:sldMk cId="93325017" sldId="320"/>
            <ac:spMk id="41" creationId="{34D3CE44-EF70-5F94-DEDC-E7E94A6E9A67}"/>
          </ac:spMkLst>
        </pc:spChg>
        <pc:spChg chg="mod">
          <ac:chgData name="Amelia Bray" userId="039ee3fd-3261-4a72-bb7e-f20728caceb7" providerId="ADAL" clId="{4E71AD1E-392B-4310-8B9B-83F82457FA3B}" dt="2023-05-24T10:12:41.542" v="38" actId="403"/>
          <ac:spMkLst>
            <pc:docMk/>
            <pc:sldMk cId="93325017" sldId="320"/>
            <ac:spMk id="42" creationId="{F1992EE5-47D0-4B0A-4787-3F5A4CCE5400}"/>
          </ac:spMkLst>
        </pc:spChg>
        <pc:spChg chg="mod">
          <ac:chgData name="Amelia Bray" userId="039ee3fd-3261-4a72-bb7e-f20728caceb7" providerId="ADAL" clId="{4E71AD1E-392B-4310-8B9B-83F82457FA3B}" dt="2023-05-24T10:12:45.611" v="39" actId="403"/>
          <ac:spMkLst>
            <pc:docMk/>
            <pc:sldMk cId="93325017" sldId="320"/>
            <ac:spMk id="43" creationId="{B50644FC-D573-7C88-FD90-A153C044F11C}"/>
          </ac:spMkLst>
        </pc:spChg>
        <pc:spChg chg="mod">
          <ac:chgData name="Amelia Bray" userId="039ee3fd-3261-4a72-bb7e-f20728caceb7" providerId="ADAL" clId="{4E71AD1E-392B-4310-8B9B-83F82457FA3B}" dt="2023-05-24T10:12:48.949" v="40" actId="403"/>
          <ac:spMkLst>
            <pc:docMk/>
            <pc:sldMk cId="93325017" sldId="320"/>
            <ac:spMk id="44" creationId="{73A95000-381B-0A78-5464-ED565FBADA07}"/>
          </ac:spMkLst>
        </pc:spChg>
        <pc:spChg chg="mod">
          <ac:chgData name="Amelia Bray" userId="039ee3fd-3261-4a72-bb7e-f20728caceb7" providerId="ADAL" clId="{4E71AD1E-392B-4310-8B9B-83F82457FA3B}" dt="2023-05-24T10:12:51.586" v="41" actId="403"/>
          <ac:spMkLst>
            <pc:docMk/>
            <pc:sldMk cId="93325017" sldId="320"/>
            <ac:spMk id="46" creationId="{6BFA5843-A52D-4C51-EE16-BD46F58F6CA9}"/>
          </ac:spMkLst>
        </pc:spChg>
      </pc:sldChg>
      <pc:sldChg chg="modSp mod">
        <pc:chgData name="Amelia Bray" userId="039ee3fd-3261-4a72-bb7e-f20728caceb7" providerId="ADAL" clId="{4E71AD1E-392B-4310-8B9B-83F82457FA3B}" dt="2023-05-24T10:14:06.382" v="42" actId="20577"/>
        <pc:sldMkLst>
          <pc:docMk/>
          <pc:sldMk cId="1700561857" sldId="322"/>
        </pc:sldMkLst>
        <pc:spChg chg="mod">
          <ac:chgData name="Amelia Bray" userId="039ee3fd-3261-4a72-bb7e-f20728caceb7" providerId="ADAL" clId="{4E71AD1E-392B-4310-8B9B-83F82457FA3B}" dt="2023-05-24T10:14:06.382" v="42" actId="20577"/>
          <ac:spMkLst>
            <pc:docMk/>
            <pc:sldMk cId="1700561857" sldId="322"/>
            <ac:spMk id="3" creationId="{DCD1E9A1-6D4D-4804-9BF1-3579E12AE0BC}"/>
          </ac:spMkLst>
        </pc:spChg>
      </pc:sldChg>
      <pc:sldChg chg="modSp mod">
        <pc:chgData name="Amelia Bray" userId="039ee3fd-3261-4a72-bb7e-f20728caceb7" providerId="ADAL" clId="{4E71AD1E-392B-4310-8B9B-83F82457FA3B}" dt="2023-05-24T10:14:59.289" v="47" actId="14100"/>
        <pc:sldMkLst>
          <pc:docMk/>
          <pc:sldMk cId="1571712469" sldId="324"/>
        </pc:sldMkLst>
        <pc:spChg chg="mod">
          <ac:chgData name="Amelia Bray" userId="039ee3fd-3261-4a72-bb7e-f20728caceb7" providerId="ADAL" clId="{4E71AD1E-392B-4310-8B9B-83F82457FA3B}" dt="2023-05-24T10:14:59.289" v="47" actId="14100"/>
          <ac:spMkLst>
            <pc:docMk/>
            <pc:sldMk cId="1571712469" sldId="324"/>
            <ac:spMk id="8" creationId="{27A2D8DA-D46A-6B81-1500-48A20BBB9A19}"/>
          </ac:spMkLst>
        </pc:spChg>
      </pc:sldChg>
      <pc:sldChg chg="modSp mod">
        <pc:chgData name="Amelia Bray" userId="039ee3fd-3261-4a72-bb7e-f20728caceb7" providerId="ADAL" clId="{4E71AD1E-392B-4310-8B9B-83F82457FA3B}" dt="2023-05-24T10:20:54.931" v="101" actId="13926"/>
        <pc:sldMkLst>
          <pc:docMk/>
          <pc:sldMk cId="1984339395" sldId="325"/>
        </pc:sldMkLst>
        <pc:spChg chg="mod">
          <ac:chgData name="Amelia Bray" userId="039ee3fd-3261-4a72-bb7e-f20728caceb7" providerId="ADAL" clId="{4E71AD1E-392B-4310-8B9B-83F82457FA3B}" dt="2023-05-24T10:20:50.920" v="100" actId="20577"/>
          <ac:spMkLst>
            <pc:docMk/>
            <pc:sldMk cId="1984339395" sldId="325"/>
            <ac:spMk id="2" creationId="{4310DABB-9296-FDB0-E562-D1B45488F158}"/>
          </ac:spMkLst>
        </pc:spChg>
        <pc:spChg chg="mod">
          <ac:chgData name="Amelia Bray" userId="039ee3fd-3261-4a72-bb7e-f20728caceb7" providerId="ADAL" clId="{4E71AD1E-392B-4310-8B9B-83F82457FA3B}" dt="2023-05-24T10:20:54.931" v="101" actId="13926"/>
          <ac:spMkLst>
            <pc:docMk/>
            <pc:sldMk cId="1984339395" sldId="325"/>
            <ac:spMk id="3" creationId="{E8FB7BAF-6755-BC79-CC7E-FE410FFB3621}"/>
          </ac:spMkLst>
        </pc:spChg>
      </pc:sldChg>
      <pc:sldChg chg="modSp mod">
        <pc:chgData name="Amelia Bray" userId="039ee3fd-3261-4a72-bb7e-f20728caceb7" providerId="ADAL" clId="{4E71AD1E-392B-4310-8B9B-83F82457FA3B}" dt="2023-05-24T10:15:32.643" v="52" actId="33524"/>
        <pc:sldMkLst>
          <pc:docMk/>
          <pc:sldMk cId="1930872055" sldId="329"/>
        </pc:sldMkLst>
        <pc:spChg chg="mod">
          <ac:chgData name="Amelia Bray" userId="039ee3fd-3261-4a72-bb7e-f20728caceb7" providerId="ADAL" clId="{4E71AD1E-392B-4310-8B9B-83F82457FA3B}" dt="2023-05-24T10:15:32.643" v="52" actId="33524"/>
          <ac:spMkLst>
            <pc:docMk/>
            <pc:sldMk cId="1930872055" sldId="329"/>
            <ac:spMk id="6" creationId="{8619FE92-F8F9-36AA-EEA6-84AA5F11A970}"/>
          </ac:spMkLst>
        </pc:spChg>
      </pc:sldChg>
      <pc:sldChg chg="modSp mod">
        <pc:chgData name="Amelia Bray" userId="039ee3fd-3261-4a72-bb7e-f20728caceb7" providerId="ADAL" clId="{4E71AD1E-392B-4310-8B9B-83F82457FA3B}" dt="2023-05-24T10:19:06.031" v="87"/>
        <pc:sldMkLst>
          <pc:docMk/>
          <pc:sldMk cId="2980261724" sldId="330"/>
        </pc:sldMkLst>
        <pc:spChg chg="mod">
          <ac:chgData name="Amelia Bray" userId="039ee3fd-3261-4a72-bb7e-f20728caceb7" providerId="ADAL" clId="{4E71AD1E-392B-4310-8B9B-83F82457FA3B}" dt="2023-05-24T10:15:41.655" v="53" actId="313"/>
          <ac:spMkLst>
            <pc:docMk/>
            <pc:sldMk cId="2980261724" sldId="330"/>
            <ac:spMk id="2" creationId="{215FEFE6-CBCA-6D7D-EF5C-B24B88DC5010}"/>
          </ac:spMkLst>
        </pc:spChg>
        <pc:spChg chg="mod">
          <ac:chgData name="Amelia Bray" userId="039ee3fd-3261-4a72-bb7e-f20728caceb7" providerId="ADAL" clId="{4E71AD1E-392B-4310-8B9B-83F82457FA3B}" dt="2023-05-24T10:15:46.809" v="54" actId="14100"/>
          <ac:spMkLst>
            <pc:docMk/>
            <pc:sldMk cId="2980261724" sldId="330"/>
            <ac:spMk id="8" creationId="{5D7C74A8-B325-8D0E-2DC2-79DCCD2029F0}"/>
          </ac:spMkLst>
        </pc:spChg>
        <pc:graphicFrameChg chg="mod modGraphic">
          <ac:chgData name="Amelia Bray" userId="039ee3fd-3261-4a72-bb7e-f20728caceb7" providerId="ADAL" clId="{4E71AD1E-392B-4310-8B9B-83F82457FA3B}" dt="2023-05-24T10:19:06.031" v="87"/>
          <ac:graphicFrameMkLst>
            <pc:docMk/>
            <pc:sldMk cId="2980261724" sldId="330"/>
            <ac:graphicFrameMk id="4" creationId="{B1F538CC-0A84-B2A1-D812-595D314E77D3}"/>
          </ac:graphicFrameMkLst>
        </pc:graphicFrameChg>
      </pc:sldChg>
      <pc:sldChg chg="modSp mod">
        <pc:chgData name="Amelia Bray" userId="039ee3fd-3261-4a72-bb7e-f20728caceb7" providerId="ADAL" clId="{4E71AD1E-392B-4310-8B9B-83F82457FA3B}" dt="2023-05-24T10:20:23.286" v="95" actId="20577"/>
        <pc:sldMkLst>
          <pc:docMk/>
          <pc:sldMk cId="4293927284" sldId="333"/>
        </pc:sldMkLst>
        <pc:spChg chg="mod">
          <ac:chgData name="Amelia Bray" userId="039ee3fd-3261-4a72-bb7e-f20728caceb7" providerId="ADAL" clId="{4E71AD1E-392B-4310-8B9B-83F82457FA3B}" dt="2023-05-24T10:20:23.286" v="95" actId="20577"/>
          <ac:spMkLst>
            <pc:docMk/>
            <pc:sldMk cId="4293927284" sldId="333"/>
            <ac:spMk id="5" creationId="{F146928D-9801-5FAD-8F16-09C5777A14CF}"/>
          </ac:spMkLst>
        </pc:spChg>
      </pc:sldChg>
      <pc:sldChg chg="modSp mod">
        <pc:chgData name="Amelia Bray" userId="039ee3fd-3261-4a72-bb7e-f20728caceb7" providerId="ADAL" clId="{4E71AD1E-392B-4310-8B9B-83F82457FA3B}" dt="2023-05-24T10:19:25.055" v="88" actId="403"/>
        <pc:sldMkLst>
          <pc:docMk/>
          <pc:sldMk cId="3171306419" sldId="335"/>
        </pc:sldMkLst>
        <pc:graphicFrameChg chg="modGraphic">
          <ac:chgData name="Amelia Bray" userId="039ee3fd-3261-4a72-bb7e-f20728caceb7" providerId="ADAL" clId="{4E71AD1E-392B-4310-8B9B-83F82457FA3B}" dt="2023-05-24T10:19:25.055" v="88" actId="403"/>
          <ac:graphicFrameMkLst>
            <pc:docMk/>
            <pc:sldMk cId="3171306419" sldId="335"/>
            <ac:graphicFrameMk id="4" creationId="{42D1610F-3BFD-F0F0-AE9D-AEE496E97620}"/>
          </ac:graphicFrameMkLst>
        </pc:graphicFrameChg>
      </pc:sldChg>
      <pc:sldChg chg="modSp mod">
        <pc:chgData name="Amelia Bray" userId="039ee3fd-3261-4a72-bb7e-f20728caceb7" providerId="ADAL" clId="{4E71AD1E-392B-4310-8B9B-83F82457FA3B}" dt="2023-05-24T10:15:18.344" v="50" actId="2711"/>
        <pc:sldMkLst>
          <pc:docMk/>
          <pc:sldMk cId="1444987038" sldId="336"/>
        </pc:sldMkLst>
        <pc:spChg chg="mod">
          <ac:chgData name="Amelia Bray" userId="039ee3fd-3261-4a72-bb7e-f20728caceb7" providerId="ADAL" clId="{4E71AD1E-392B-4310-8B9B-83F82457FA3B}" dt="2023-05-24T10:15:12.083" v="49" actId="14100"/>
          <ac:spMkLst>
            <pc:docMk/>
            <pc:sldMk cId="1444987038" sldId="336"/>
            <ac:spMk id="6" creationId="{5EED8CA0-0D55-2B1E-EC01-3ED99969E98B}"/>
          </ac:spMkLst>
        </pc:spChg>
        <pc:graphicFrameChg chg="mod">
          <ac:chgData name="Amelia Bray" userId="039ee3fd-3261-4a72-bb7e-f20728caceb7" providerId="ADAL" clId="{4E71AD1E-392B-4310-8B9B-83F82457FA3B}" dt="2023-05-24T10:15:18.344" v="50" actId="2711"/>
          <ac:graphicFrameMkLst>
            <pc:docMk/>
            <pc:sldMk cId="1444987038" sldId="336"/>
            <ac:graphicFrameMk id="4" creationId="{95085560-7A6E-204E-CB5D-AA2FFF04D0C6}"/>
          </ac:graphicFrameMkLst>
        </pc:graphicFrameChg>
      </pc:sldChg>
      <pc:sldChg chg="modSp mod">
        <pc:chgData name="Amelia Bray" userId="039ee3fd-3261-4a72-bb7e-f20728caceb7" providerId="ADAL" clId="{4E71AD1E-392B-4310-8B9B-83F82457FA3B}" dt="2023-05-24T10:20:43.480" v="98" actId="403"/>
        <pc:sldMkLst>
          <pc:docMk/>
          <pc:sldMk cId="2260886194" sldId="337"/>
        </pc:sldMkLst>
        <pc:spChg chg="mod">
          <ac:chgData name="Amelia Bray" userId="039ee3fd-3261-4a72-bb7e-f20728caceb7" providerId="ADAL" clId="{4E71AD1E-392B-4310-8B9B-83F82457FA3B}" dt="2023-05-24T10:20:43.480" v="98" actId="403"/>
          <ac:spMkLst>
            <pc:docMk/>
            <pc:sldMk cId="2260886194" sldId="337"/>
            <ac:spMk id="3" creationId="{ACC7BC3A-AD82-4ABC-19F4-6BD5702003EE}"/>
          </ac:spMkLst>
        </pc:spChg>
      </pc:sldChg>
      <pc:sldChg chg="modSp mod">
        <pc:chgData name="Amelia Bray" userId="039ee3fd-3261-4a72-bb7e-f20728caceb7" providerId="ADAL" clId="{4E71AD1E-392B-4310-8B9B-83F82457FA3B}" dt="2023-05-24T10:11:59.567" v="33" actId="403"/>
        <pc:sldMkLst>
          <pc:docMk/>
          <pc:sldMk cId="2700272025" sldId="338"/>
        </pc:sldMkLst>
        <pc:spChg chg="mod">
          <ac:chgData name="Amelia Bray" userId="039ee3fd-3261-4a72-bb7e-f20728caceb7" providerId="ADAL" clId="{4E71AD1E-392B-4310-8B9B-83F82457FA3B}" dt="2023-05-24T10:11:59.567" v="33" actId="403"/>
          <ac:spMkLst>
            <pc:docMk/>
            <pc:sldMk cId="2700272025" sldId="338"/>
            <ac:spMk id="3" creationId="{DCD1E9A1-6D4D-4804-9BF1-3579E12AE0BC}"/>
          </ac:spMkLst>
        </pc:spChg>
      </pc:sldChg>
      <pc:sldChg chg="modSp mod">
        <pc:chgData name="Amelia Bray" userId="039ee3fd-3261-4a72-bb7e-f20728caceb7" providerId="ADAL" clId="{4E71AD1E-392B-4310-8B9B-83F82457FA3B}" dt="2023-05-24T10:12:06.128" v="34" actId="403"/>
        <pc:sldMkLst>
          <pc:docMk/>
          <pc:sldMk cId="3329859028" sldId="340"/>
        </pc:sldMkLst>
        <pc:spChg chg="mod">
          <ac:chgData name="Amelia Bray" userId="039ee3fd-3261-4a72-bb7e-f20728caceb7" providerId="ADAL" clId="{4E71AD1E-392B-4310-8B9B-83F82457FA3B}" dt="2023-05-24T10:12:06.128" v="34" actId="403"/>
          <ac:spMkLst>
            <pc:docMk/>
            <pc:sldMk cId="3329859028" sldId="340"/>
            <ac:spMk id="8" creationId="{7274A06E-F394-4728-96ED-6434B9699FFD}"/>
          </ac:spMkLst>
        </pc:spChg>
      </pc:sldChg>
      <pc:sldChg chg="modSp mod">
        <pc:chgData name="Amelia Bray" userId="039ee3fd-3261-4a72-bb7e-f20728caceb7" providerId="ADAL" clId="{4E71AD1E-392B-4310-8B9B-83F82457FA3B}" dt="2023-05-24T10:14:14.920" v="43" actId="20577"/>
        <pc:sldMkLst>
          <pc:docMk/>
          <pc:sldMk cId="3257358989" sldId="341"/>
        </pc:sldMkLst>
        <pc:spChg chg="mod">
          <ac:chgData name="Amelia Bray" userId="039ee3fd-3261-4a72-bb7e-f20728caceb7" providerId="ADAL" clId="{4E71AD1E-392B-4310-8B9B-83F82457FA3B}" dt="2023-05-24T10:14:14.920" v="43" actId="20577"/>
          <ac:spMkLst>
            <pc:docMk/>
            <pc:sldMk cId="3257358989" sldId="341"/>
            <ac:spMk id="3" creationId="{3B35F276-64B9-1FE9-1C57-4220D8A0B185}"/>
          </ac:spMkLst>
        </pc:spChg>
      </pc:sldChg>
      <pc:sldChg chg="modSp mod">
        <pc:chgData name="Amelia Bray" userId="039ee3fd-3261-4a72-bb7e-f20728caceb7" providerId="ADAL" clId="{4E71AD1E-392B-4310-8B9B-83F82457FA3B}" dt="2023-05-24T10:14:39.201" v="44" actId="403"/>
        <pc:sldMkLst>
          <pc:docMk/>
          <pc:sldMk cId="2863398658" sldId="2146848747"/>
        </pc:sldMkLst>
        <pc:spChg chg="mod">
          <ac:chgData name="Amelia Bray" userId="039ee3fd-3261-4a72-bb7e-f20728caceb7" providerId="ADAL" clId="{4E71AD1E-392B-4310-8B9B-83F82457FA3B}" dt="2023-05-24T10:14:39.201" v="44" actId="403"/>
          <ac:spMkLst>
            <pc:docMk/>
            <pc:sldMk cId="2863398658" sldId="2146848747"/>
            <ac:spMk id="3" creationId="{0382DA7C-70AE-375E-6689-A20E025FC4DC}"/>
          </ac:spMkLst>
        </pc:spChg>
      </pc:sldChg>
      <pc:sldChg chg="modSp mod">
        <pc:chgData name="Amelia Bray" userId="039ee3fd-3261-4a72-bb7e-f20728caceb7" providerId="ADAL" clId="{4E71AD1E-392B-4310-8B9B-83F82457FA3B}" dt="2023-05-24T14:37:43.519" v="250" actId="20577"/>
        <pc:sldMkLst>
          <pc:docMk/>
          <pc:sldMk cId="2005530386" sldId="2146848749"/>
        </pc:sldMkLst>
        <pc:spChg chg="mod">
          <ac:chgData name="Amelia Bray" userId="039ee3fd-3261-4a72-bb7e-f20728caceb7" providerId="ADAL" clId="{4E71AD1E-392B-4310-8B9B-83F82457FA3B}" dt="2023-05-24T14:36:58.443" v="151" actId="27636"/>
          <ac:spMkLst>
            <pc:docMk/>
            <pc:sldMk cId="2005530386" sldId="2146848749"/>
            <ac:spMk id="6" creationId="{C32D2962-7A6F-D9D8-6F1C-469EA2E60C8E}"/>
          </ac:spMkLst>
        </pc:spChg>
        <pc:spChg chg="mod">
          <ac:chgData name="Amelia Bray" userId="039ee3fd-3261-4a72-bb7e-f20728caceb7" providerId="ADAL" clId="{4E71AD1E-392B-4310-8B9B-83F82457FA3B}" dt="2023-05-24T14:37:14.725" v="176" actId="20577"/>
          <ac:spMkLst>
            <pc:docMk/>
            <pc:sldMk cId="2005530386" sldId="2146848749"/>
            <ac:spMk id="8" creationId="{25E0E2E1-8973-388F-F8A0-15FBCC743644}"/>
          </ac:spMkLst>
        </pc:spChg>
        <pc:spChg chg="mod">
          <ac:chgData name="Amelia Bray" userId="039ee3fd-3261-4a72-bb7e-f20728caceb7" providerId="ADAL" clId="{4E71AD1E-392B-4310-8B9B-83F82457FA3B}" dt="2023-05-24T14:37:43.519" v="250" actId="20577"/>
          <ac:spMkLst>
            <pc:docMk/>
            <pc:sldMk cId="2005530386" sldId="2146848749"/>
            <ac:spMk id="10" creationId="{59220706-3681-67A3-8617-C05B960E5872}"/>
          </ac:spMkLst>
        </pc:spChg>
        <pc:spChg chg="mod">
          <ac:chgData name="Amelia Bray" userId="039ee3fd-3261-4a72-bb7e-f20728caceb7" providerId="ADAL" clId="{4E71AD1E-392B-4310-8B9B-83F82457FA3B}" dt="2023-05-24T14:37:32.952" v="216" actId="20577"/>
          <ac:spMkLst>
            <pc:docMk/>
            <pc:sldMk cId="2005530386" sldId="2146848749"/>
            <ac:spMk id="12" creationId="{5C53BD26-02AA-F628-E2AD-B0B2B22829C1}"/>
          </ac:spMkLst>
        </pc:spChg>
        <pc:picChg chg="mod">
          <ac:chgData name="Amelia Bray" userId="039ee3fd-3261-4a72-bb7e-f20728caceb7" providerId="ADAL" clId="{4E71AD1E-392B-4310-8B9B-83F82457FA3B}" dt="2023-05-24T10:08:01.348" v="0" actId="14100"/>
          <ac:picMkLst>
            <pc:docMk/>
            <pc:sldMk cId="2005530386" sldId="2146848749"/>
            <ac:picMk id="45" creationId="{3C1D4EC8-AAB5-95EB-162B-AC7C804A48D6}"/>
          </ac:picMkLst>
        </pc:picChg>
      </pc:sldChg>
      <pc:sldChg chg="add del">
        <pc:chgData name="Amelia Bray" userId="039ee3fd-3261-4a72-bb7e-f20728caceb7" providerId="ADAL" clId="{4E71AD1E-392B-4310-8B9B-83F82457FA3B}" dt="2023-05-24T10:11:34.530" v="18"/>
        <pc:sldMkLst>
          <pc:docMk/>
          <pc:sldMk cId="3209671624" sldId="2146848750"/>
        </pc:sldMkLst>
      </pc:sldChg>
      <pc:sldChg chg="modSp mod">
        <pc:chgData name="Amelia Bray" userId="039ee3fd-3261-4a72-bb7e-f20728caceb7" providerId="ADAL" clId="{4E71AD1E-392B-4310-8B9B-83F82457FA3B}" dt="2023-05-24T10:11:42.510" v="31" actId="20577"/>
        <pc:sldMkLst>
          <pc:docMk/>
          <pc:sldMk cId="4166522313" sldId="2146848750"/>
        </pc:sldMkLst>
        <pc:spChg chg="mod">
          <ac:chgData name="Amelia Bray" userId="039ee3fd-3261-4a72-bb7e-f20728caceb7" providerId="ADAL" clId="{4E71AD1E-392B-4310-8B9B-83F82457FA3B}" dt="2023-05-24T10:11:42.510" v="31" actId="20577"/>
          <ac:spMkLst>
            <pc:docMk/>
            <pc:sldMk cId="4166522313" sldId="2146848750"/>
            <ac:spMk id="2" creationId="{4310DABB-9296-FDB0-E562-D1B45488F15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kdeloitte-my.sharepoint.com/personal/markward_deloitte_co_uk/Documents/Mark's%20Files/Project%20Folders/REC/Data%20for%20P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PATS ISSUED BY TYPE SINCE JANUARY 2023</a:t>
            </a:r>
          </a:p>
        </c:rich>
      </c:tx>
      <c:layout>
        <c:manualLayout>
          <c:xMode val="edge"/>
          <c:yMode val="edge"/>
          <c:x val="0.23998048064462971"/>
          <c:y val="1.4295654552465927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6264651611422723"/>
          <c:y val="0.18351847373901373"/>
          <c:w val="0.45193560923394327"/>
          <c:h val="0.73538868910441013"/>
        </c:manualLayout>
      </c:layout>
      <c:pieChart>
        <c:varyColors val="1"/>
        <c:ser>
          <c:idx val="0"/>
          <c:order val="0"/>
          <c:dPt>
            <c:idx val="0"/>
            <c:bubble3D val="0"/>
            <c:spPr>
              <a:solidFill>
                <a:schemeClr val="accent3">
                  <a:shade val="47000"/>
                </a:schemeClr>
              </a:solidFill>
              <a:ln w="19050">
                <a:solidFill>
                  <a:schemeClr val="lt1"/>
                </a:solidFill>
              </a:ln>
              <a:effectLst/>
            </c:spPr>
            <c:extLst>
              <c:ext xmlns:c16="http://schemas.microsoft.com/office/drawing/2014/chart" uri="{C3380CC4-5D6E-409C-BE32-E72D297353CC}">
                <c16:uniqueId val="{00000001-CB20-41B3-A1B5-F2D1B92BE50D}"/>
              </c:ext>
            </c:extLst>
          </c:dPt>
          <c:dPt>
            <c:idx val="1"/>
            <c:bubble3D val="0"/>
            <c:spPr>
              <a:solidFill>
                <a:schemeClr val="accent3">
                  <a:shade val="65000"/>
                </a:schemeClr>
              </a:solidFill>
              <a:ln w="19050">
                <a:solidFill>
                  <a:schemeClr val="lt1"/>
                </a:solidFill>
              </a:ln>
              <a:effectLst/>
            </c:spPr>
            <c:extLst>
              <c:ext xmlns:c16="http://schemas.microsoft.com/office/drawing/2014/chart" uri="{C3380CC4-5D6E-409C-BE32-E72D297353CC}">
                <c16:uniqueId val="{00000003-CB20-41B3-A1B5-F2D1B92BE50D}"/>
              </c:ext>
            </c:extLst>
          </c:dPt>
          <c:dPt>
            <c:idx val="2"/>
            <c:bubble3D val="0"/>
            <c:spPr>
              <a:solidFill>
                <a:schemeClr val="accent3">
                  <a:shade val="82000"/>
                </a:schemeClr>
              </a:solidFill>
              <a:ln w="19050">
                <a:solidFill>
                  <a:schemeClr val="lt1"/>
                </a:solidFill>
              </a:ln>
              <a:effectLst/>
            </c:spPr>
            <c:extLst>
              <c:ext xmlns:c16="http://schemas.microsoft.com/office/drawing/2014/chart" uri="{C3380CC4-5D6E-409C-BE32-E72D297353CC}">
                <c16:uniqueId val="{00000005-CB20-41B3-A1B5-F2D1B92BE50D}"/>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CB20-41B3-A1B5-F2D1B92BE50D}"/>
              </c:ext>
            </c:extLst>
          </c:dPt>
          <c:dPt>
            <c:idx val="4"/>
            <c:bubble3D val="0"/>
            <c:spPr>
              <a:solidFill>
                <a:schemeClr val="accent3">
                  <a:tint val="83000"/>
                </a:schemeClr>
              </a:solidFill>
              <a:ln w="19050">
                <a:solidFill>
                  <a:schemeClr val="lt1"/>
                </a:solidFill>
              </a:ln>
              <a:effectLst/>
            </c:spPr>
            <c:extLst>
              <c:ext xmlns:c16="http://schemas.microsoft.com/office/drawing/2014/chart" uri="{C3380CC4-5D6E-409C-BE32-E72D297353CC}">
                <c16:uniqueId val="{00000009-CB20-41B3-A1B5-F2D1B92BE50D}"/>
              </c:ext>
            </c:extLst>
          </c:dPt>
          <c:dPt>
            <c:idx val="5"/>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B-CB20-41B3-A1B5-F2D1B92BE50D}"/>
              </c:ext>
            </c:extLst>
          </c:dPt>
          <c:dPt>
            <c:idx val="6"/>
            <c:bubble3D val="0"/>
            <c:spPr>
              <a:solidFill>
                <a:schemeClr val="accent3">
                  <a:tint val="48000"/>
                </a:schemeClr>
              </a:solidFill>
              <a:ln w="19050">
                <a:solidFill>
                  <a:schemeClr val="lt1"/>
                </a:solidFill>
              </a:ln>
              <a:effectLst/>
            </c:spPr>
            <c:extLst>
              <c:ext xmlns:c16="http://schemas.microsoft.com/office/drawing/2014/chart" uri="{C3380CC4-5D6E-409C-BE32-E72D297353CC}">
                <c16:uniqueId val="{0000000D-CB20-41B3-A1B5-F2D1B92BE50D}"/>
              </c:ext>
            </c:extLst>
          </c:dPt>
          <c:dLbls>
            <c:dLbl>
              <c:idx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20-41B3-A1B5-F2D1B92BE50D}"/>
                </c:ext>
              </c:extLst>
            </c:dLbl>
            <c:dLbl>
              <c:idx val="1"/>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20-41B3-A1B5-F2D1B92BE50D}"/>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20-41B3-A1B5-F2D1B92BE50D}"/>
                </c:ext>
              </c:extLst>
            </c:dLbl>
            <c:dLbl>
              <c:idx val="3"/>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20-41B3-A1B5-F2D1B92BE50D}"/>
                </c:ext>
              </c:extLst>
            </c:dLbl>
            <c:dLbl>
              <c:idx val="4"/>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B20-41B3-A1B5-F2D1B92BE50D}"/>
                </c:ext>
              </c:extLst>
            </c:dLbl>
            <c:dLbl>
              <c:idx val="5"/>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B20-41B3-A1B5-F2D1B92BE50D}"/>
                </c:ext>
              </c:extLst>
            </c:dLbl>
            <c:dLbl>
              <c:idx val="6"/>
              <c:layout>
                <c:manualLayout>
                  <c:x val="5.0154027585603334E-2"/>
                  <c:y val="-3.507762690348470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CB20-41B3-A1B5-F2D1B92BE50D}"/>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Sheet6!$C$2:$C$8</c:f>
              <c:strCache>
                <c:ptCount val="7"/>
                <c:pt idx="0">
                  <c:v>Request for Information</c:v>
                </c:pt>
                <c:pt idx="1">
                  <c:v>Notification</c:v>
                </c:pt>
                <c:pt idx="2">
                  <c:v>Remediation Action</c:v>
                </c:pt>
                <c:pt idx="3">
                  <c:v>Request for Clarification</c:v>
                </c:pt>
                <c:pt idx="4">
                  <c:v>Issue of Notice</c:v>
                </c:pt>
                <c:pt idx="5">
                  <c:v>Management Assertion</c:v>
                </c:pt>
                <c:pt idx="6">
                  <c:v>Self-assessment</c:v>
                </c:pt>
              </c:strCache>
            </c:strRef>
          </c:cat>
          <c:val>
            <c:numRef>
              <c:f>Sheet6!$F$2:$F$8</c:f>
              <c:numCache>
                <c:formatCode>General</c:formatCode>
                <c:ptCount val="7"/>
                <c:pt idx="0">
                  <c:v>77</c:v>
                </c:pt>
                <c:pt idx="1">
                  <c:v>44</c:v>
                </c:pt>
                <c:pt idx="2">
                  <c:v>12</c:v>
                </c:pt>
                <c:pt idx="3">
                  <c:v>7</c:v>
                </c:pt>
                <c:pt idx="4">
                  <c:v>5</c:v>
                </c:pt>
                <c:pt idx="5">
                  <c:v>5</c:v>
                </c:pt>
                <c:pt idx="6">
                  <c:v>3</c:v>
                </c:pt>
              </c:numCache>
            </c:numRef>
          </c:val>
          <c:extLst>
            <c:ext xmlns:c16="http://schemas.microsoft.com/office/drawing/2014/chart" uri="{C3380CC4-5D6E-409C-BE32-E72D297353CC}">
              <c16:uniqueId val="{0000000E-CB20-41B3-A1B5-F2D1B92BE50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F5A6D-389A-4EF1-A2D0-6001DBA39EC8}" type="doc">
      <dgm:prSet loTypeId="urn:microsoft.com/office/officeart/2005/8/layout/process1" loCatId="process" qsTypeId="urn:microsoft.com/office/officeart/2005/8/quickstyle/simple1" qsCatId="simple" csTypeId="urn:microsoft.com/office/officeart/2005/8/colors/colorful5" csCatId="colorful" phldr="1"/>
      <dgm:spPr/>
    </dgm:pt>
    <dgm:pt modelId="{3E7B98D4-21C6-4CCA-9246-1BFB569952D2}">
      <dgm:prSet phldrT="[Text]"/>
      <dgm:spPr/>
      <dgm:t>
        <a:bodyPr/>
        <a:lstStyle/>
        <a:p>
          <a:r>
            <a:rPr lang="en-GB" b="1">
              <a:latin typeface="Arial" panose="020B0604020202020204" pitchFamily="34" charset="0"/>
              <a:cs typeface="Arial" panose="020B0604020202020204" pitchFamily="34" charset="0"/>
            </a:rPr>
            <a:t>1 June 2023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Submit April 2023 data</a:t>
          </a:r>
        </a:p>
      </dgm:t>
    </dgm:pt>
    <dgm:pt modelId="{A1393244-C607-422D-88DC-C0569F38B963}" type="parTrans" cxnId="{0F07CDA1-D445-4ABC-86ED-89B9D660DFFE}">
      <dgm:prSet/>
      <dgm:spPr/>
      <dgm:t>
        <a:bodyPr/>
        <a:lstStyle/>
        <a:p>
          <a:endParaRPr lang="en-GB"/>
        </a:p>
      </dgm:t>
    </dgm:pt>
    <dgm:pt modelId="{ACB4110C-E47B-4E58-8175-4F6E5C7D9BC9}" type="sibTrans" cxnId="{0F07CDA1-D445-4ABC-86ED-89B9D660DFFE}">
      <dgm:prSet/>
      <dgm:spPr/>
      <dgm:t>
        <a:bodyPr/>
        <a:lstStyle/>
        <a:p>
          <a:endParaRPr lang="en-GB"/>
        </a:p>
      </dgm:t>
    </dgm:pt>
    <dgm:pt modelId="{A3D4057A-56E9-497B-B86B-FC9F3CF7EF00}">
      <dgm:prSet phldrT="[Text]"/>
      <dgm:spPr/>
      <dgm:t>
        <a:bodyPr/>
        <a:lstStyle/>
        <a:p>
          <a:r>
            <a:rPr lang="en-GB" b="1">
              <a:latin typeface="Arial" panose="020B0604020202020204" pitchFamily="34" charset="0"/>
              <a:cs typeface="Arial" panose="020B0604020202020204" pitchFamily="34" charset="0"/>
            </a:rPr>
            <a:t>20 June 2023</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Totals available on the dashboard</a:t>
          </a:r>
        </a:p>
      </dgm:t>
    </dgm:pt>
    <dgm:pt modelId="{95B2733E-12AC-41CF-95C7-94677923F22A}" type="parTrans" cxnId="{57BB92FB-27D5-4D88-940A-74E978D660FC}">
      <dgm:prSet/>
      <dgm:spPr/>
      <dgm:t>
        <a:bodyPr/>
        <a:lstStyle/>
        <a:p>
          <a:endParaRPr lang="en-GB"/>
        </a:p>
      </dgm:t>
    </dgm:pt>
    <dgm:pt modelId="{89997398-0DC8-40A3-B22D-DFB983A2BD51}" type="sibTrans" cxnId="{57BB92FB-27D5-4D88-940A-74E978D660FC}">
      <dgm:prSet/>
      <dgm:spPr/>
      <dgm:t>
        <a:bodyPr/>
        <a:lstStyle/>
        <a:p>
          <a:endParaRPr lang="en-GB"/>
        </a:p>
      </dgm:t>
    </dgm:pt>
    <dgm:pt modelId="{84932D37-8283-4709-804A-B5A86A1DED34}">
      <dgm:prSet phldrT="[Text]"/>
      <dgm:spPr/>
      <dgm:t>
        <a:bodyPr/>
        <a:lstStyle/>
        <a:p>
          <a:r>
            <a:rPr lang="en-GB">
              <a:latin typeface="Arial" panose="020B0604020202020204" pitchFamily="34" charset="0"/>
              <a:cs typeface="Arial" panose="020B0604020202020204" pitchFamily="34" charset="0"/>
            </a:rPr>
            <a:t>Review and query totals within </a:t>
          </a:r>
          <a:r>
            <a:rPr lang="en-GB" b="1">
              <a:latin typeface="Arial" panose="020B0604020202020204" pitchFamily="34" charset="0"/>
              <a:cs typeface="Arial" panose="020B0604020202020204" pitchFamily="34" charset="0"/>
            </a:rPr>
            <a:t>10 WDs</a:t>
          </a:r>
        </a:p>
      </dgm:t>
    </dgm:pt>
    <dgm:pt modelId="{DDBDA0A3-FD2F-46A2-AF04-B8125A4A981A}" type="parTrans" cxnId="{47FEECD7-336A-4D3F-B7A9-0B8B86B4A5F8}">
      <dgm:prSet/>
      <dgm:spPr/>
      <dgm:t>
        <a:bodyPr/>
        <a:lstStyle/>
        <a:p>
          <a:endParaRPr lang="en-GB"/>
        </a:p>
      </dgm:t>
    </dgm:pt>
    <dgm:pt modelId="{50E64459-ABA4-47A3-A450-6F04F04000EC}" type="sibTrans" cxnId="{47FEECD7-336A-4D3F-B7A9-0B8B86B4A5F8}">
      <dgm:prSet/>
      <dgm:spPr/>
      <dgm:t>
        <a:bodyPr/>
        <a:lstStyle/>
        <a:p>
          <a:endParaRPr lang="en-GB"/>
        </a:p>
      </dgm:t>
    </dgm:pt>
    <dgm:pt modelId="{0AF20B46-D4A7-44E1-915E-E45993F4B2D6}">
      <dgm:prSet phldrT="[Text]"/>
      <dgm:spPr/>
      <dgm:t>
        <a:bodyPr/>
        <a:lstStyle/>
        <a:p>
          <a:r>
            <a:rPr lang="en-GB" b="1">
              <a:latin typeface="Arial" panose="020B0604020202020204" pitchFamily="34" charset="0"/>
              <a:cs typeface="Arial" panose="020B0604020202020204" pitchFamily="34" charset="0"/>
            </a:rPr>
            <a:t>3 July 2023</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Submit May data and any updates to April data</a:t>
          </a:r>
        </a:p>
      </dgm:t>
    </dgm:pt>
    <dgm:pt modelId="{B948F6E3-D6A1-4A06-A65A-91F7507AF2CD}" type="parTrans" cxnId="{A7757BE1-CB77-4DC7-A39B-00798A32EA0C}">
      <dgm:prSet/>
      <dgm:spPr/>
      <dgm:t>
        <a:bodyPr/>
        <a:lstStyle/>
        <a:p>
          <a:endParaRPr lang="en-GB"/>
        </a:p>
      </dgm:t>
    </dgm:pt>
    <dgm:pt modelId="{8DBA8265-5083-4FC4-8A67-83334D0DC64F}" type="sibTrans" cxnId="{A7757BE1-CB77-4DC7-A39B-00798A32EA0C}">
      <dgm:prSet/>
      <dgm:spPr/>
      <dgm:t>
        <a:bodyPr/>
        <a:lstStyle/>
        <a:p>
          <a:endParaRPr lang="en-GB"/>
        </a:p>
      </dgm:t>
    </dgm:pt>
    <dgm:pt modelId="{1D393001-9694-456D-8595-423068C2C484}" type="pres">
      <dgm:prSet presAssocID="{2E1F5A6D-389A-4EF1-A2D0-6001DBA39EC8}" presName="Name0" presStyleCnt="0">
        <dgm:presLayoutVars>
          <dgm:dir/>
          <dgm:resizeHandles val="exact"/>
        </dgm:presLayoutVars>
      </dgm:prSet>
      <dgm:spPr/>
    </dgm:pt>
    <dgm:pt modelId="{30953A21-778C-4BF7-8A6F-278876034367}" type="pres">
      <dgm:prSet presAssocID="{3E7B98D4-21C6-4CCA-9246-1BFB569952D2}" presName="node" presStyleLbl="node1" presStyleIdx="0" presStyleCnt="4">
        <dgm:presLayoutVars>
          <dgm:bulletEnabled val="1"/>
        </dgm:presLayoutVars>
      </dgm:prSet>
      <dgm:spPr/>
    </dgm:pt>
    <dgm:pt modelId="{D07F44C7-B3CF-45CA-B2F2-FCD8E8898EE8}" type="pres">
      <dgm:prSet presAssocID="{ACB4110C-E47B-4E58-8175-4F6E5C7D9BC9}" presName="sibTrans" presStyleLbl="sibTrans2D1" presStyleIdx="0" presStyleCnt="3"/>
      <dgm:spPr/>
    </dgm:pt>
    <dgm:pt modelId="{3790E8AF-69B3-4B50-8401-CDF43445D1FC}" type="pres">
      <dgm:prSet presAssocID="{ACB4110C-E47B-4E58-8175-4F6E5C7D9BC9}" presName="connectorText" presStyleLbl="sibTrans2D1" presStyleIdx="0" presStyleCnt="3"/>
      <dgm:spPr/>
    </dgm:pt>
    <dgm:pt modelId="{B7FCD77C-8982-47BC-AAF1-988084ED9D19}" type="pres">
      <dgm:prSet presAssocID="{A3D4057A-56E9-497B-B86B-FC9F3CF7EF00}" presName="node" presStyleLbl="node1" presStyleIdx="1" presStyleCnt="4">
        <dgm:presLayoutVars>
          <dgm:bulletEnabled val="1"/>
        </dgm:presLayoutVars>
      </dgm:prSet>
      <dgm:spPr/>
    </dgm:pt>
    <dgm:pt modelId="{F3575EFB-EC06-453C-B51A-AC77E100D0A3}" type="pres">
      <dgm:prSet presAssocID="{89997398-0DC8-40A3-B22D-DFB983A2BD51}" presName="sibTrans" presStyleLbl="sibTrans2D1" presStyleIdx="1" presStyleCnt="3"/>
      <dgm:spPr/>
    </dgm:pt>
    <dgm:pt modelId="{67A82B73-C6F0-4069-A15B-A1C7210CC24A}" type="pres">
      <dgm:prSet presAssocID="{89997398-0DC8-40A3-B22D-DFB983A2BD51}" presName="connectorText" presStyleLbl="sibTrans2D1" presStyleIdx="1" presStyleCnt="3"/>
      <dgm:spPr/>
    </dgm:pt>
    <dgm:pt modelId="{1AD73AE2-894E-4860-9E28-F9DEBF9D5AFB}" type="pres">
      <dgm:prSet presAssocID="{84932D37-8283-4709-804A-B5A86A1DED34}" presName="node" presStyleLbl="node1" presStyleIdx="2" presStyleCnt="4">
        <dgm:presLayoutVars>
          <dgm:bulletEnabled val="1"/>
        </dgm:presLayoutVars>
      </dgm:prSet>
      <dgm:spPr/>
    </dgm:pt>
    <dgm:pt modelId="{B8C35200-6B36-462E-92D5-2AD2AEB99FAE}" type="pres">
      <dgm:prSet presAssocID="{50E64459-ABA4-47A3-A450-6F04F04000EC}" presName="sibTrans" presStyleLbl="sibTrans2D1" presStyleIdx="2" presStyleCnt="3"/>
      <dgm:spPr/>
    </dgm:pt>
    <dgm:pt modelId="{A51D6240-82BD-4380-9948-195D76B78987}" type="pres">
      <dgm:prSet presAssocID="{50E64459-ABA4-47A3-A450-6F04F04000EC}" presName="connectorText" presStyleLbl="sibTrans2D1" presStyleIdx="2" presStyleCnt="3"/>
      <dgm:spPr/>
    </dgm:pt>
    <dgm:pt modelId="{86FE05D1-3C48-4203-80FE-07566E67A633}" type="pres">
      <dgm:prSet presAssocID="{0AF20B46-D4A7-44E1-915E-E45993F4B2D6}" presName="node" presStyleLbl="node1" presStyleIdx="3" presStyleCnt="4" custScaleX="97533">
        <dgm:presLayoutVars>
          <dgm:bulletEnabled val="1"/>
        </dgm:presLayoutVars>
      </dgm:prSet>
      <dgm:spPr/>
    </dgm:pt>
  </dgm:ptLst>
  <dgm:cxnLst>
    <dgm:cxn modelId="{7E8D8600-603D-4D48-9773-8BD57A223582}" type="presOf" srcId="{89997398-0DC8-40A3-B22D-DFB983A2BD51}" destId="{F3575EFB-EC06-453C-B51A-AC77E100D0A3}" srcOrd="0" destOrd="0" presId="urn:microsoft.com/office/officeart/2005/8/layout/process1"/>
    <dgm:cxn modelId="{22049124-E8C4-4D22-82DE-F1017A57AB07}" type="presOf" srcId="{84932D37-8283-4709-804A-B5A86A1DED34}" destId="{1AD73AE2-894E-4860-9E28-F9DEBF9D5AFB}" srcOrd="0" destOrd="0" presId="urn:microsoft.com/office/officeart/2005/8/layout/process1"/>
    <dgm:cxn modelId="{8A2ACE41-3A4C-42F6-98E6-B28C8AADF055}" type="presOf" srcId="{2E1F5A6D-389A-4EF1-A2D0-6001DBA39EC8}" destId="{1D393001-9694-456D-8595-423068C2C484}" srcOrd="0" destOrd="0" presId="urn:microsoft.com/office/officeart/2005/8/layout/process1"/>
    <dgm:cxn modelId="{8382B848-AFD4-42AB-B857-075C5DD7EE72}" type="presOf" srcId="{50E64459-ABA4-47A3-A450-6F04F04000EC}" destId="{A51D6240-82BD-4380-9948-195D76B78987}" srcOrd="1" destOrd="0" presId="urn:microsoft.com/office/officeart/2005/8/layout/process1"/>
    <dgm:cxn modelId="{7562E34B-AE66-4BC1-84C7-5DFB7CC05651}" type="presOf" srcId="{ACB4110C-E47B-4E58-8175-4F6E5C7D9BC9}" destId="{D07F44C7-B3CF-45CA-B2F2-FCD8E8898EE8}" srcOrd="0" destOrd="0" presId="urn:microsoft.com/office/officeart/2005/8/layout/process1"/>
    <dgm:cxn modelId="{2182A74C-7170-4F51-B9AA-1A21E46AE31C}" type="presOf" srcId="{A3D4057A-56E9-497B-B86B-FC9F3CF7EF00}" destId="{B7FCD77C-8982-47BC-AAF1-988084ED9D19}" srcOrd="0" destOrd="0" presId="urn:microsoft.com/office/officeart/2005/8/layout/process1"/>
    <dgm:cxn modelId="{36A3D482-2A4D-4141-8262-747111B0E9FF}" type="presOf" srcId="{50E64459-ABA4-47A3-A450-6F04F04000EC}" destId="{B8C35200-6B36-462E-92D5-2AD2AEB99FAE}" srcOrd="0" destOrd="0" presId="urn:microsoft.com/office/officeart/2005/8/layout/process1"/>
    <dgm:cxn modelId="{0F07CDA1-D445-4ABC-86ED-89B9D660DFFE}" srcId="{2E1F5A6D-389A-4EF1-A2D0-6001DBA39EC8}" destId="{3E7B98D4-21C6-4CCA-9246-1BFB569952D2}" srcOrd="0" destOrd="0" parTransId="{A1393244-C607-422D-88DC-C0569F38B963}" sibTransId="{ACB4110C-E47B-4E58-8175-4F6E5C7D9BC9}"/>
    <dgm:cxn modelId="{53CF13CD-B864-4EAF-9A48-688681D6018F}" type="presOf" srcId="{89997398-0DC8-40A3-B22D-DFB983A2BD51}" destId="{67A82B73-C6F0-4069-A15B-A1C7210CC24A}" srcOrd="1" destOrd="0" presId="urn:microsoft.com/office/officeart/2005/8/layout/process1"/>
    <dgm:cxn modelId="{9E9A25D0-E3C9-4A1B-934F-0CC403E1419C}" type="presOf" srcId="{0AF20B46-D4A7-44E1-915E-E45993F4B2D6}" destId="{86FE05D1-3C48-4203-80FE-07566E67A633}" srcOrd="0" destOrd="0" presId="urn:microsoft.com/office/officeart/2005/8/layout/process1"/>
    <dgm:cxn modelId="{47FEECD7-336A-4D3F-B7A9-0B8B86B4A5F8}" srcId="{2E1F5A6D-389A-4EF1-A2D0-6001DBA39EC8}" destId="{84932D37-8283-4709-804A-B5A86A1DED34}" srcOrd="2" destOrd="0" parTransId="{DDBDA0A3-FD2F-46A2-AF04-B8125A4A981A}" sibTransId="{50E64459-ABA4-47A3-A450-6F04F04000EC}"/>
    <dgm:cxn modelId="{BBF142D8-38C8-4532-B3B3-24E177511302}" type="presOf" srcId="{ACB4110C-E47B-4E58-8175-4F6E5C7D9BC9}" destId="{3790E8AF-69B3-4B50-8401-CDF43445D1FC}" srcOrd="1" destOrd="0" presId="urn:microsoft.com/office/officeart/2005/8/layout/process1"/>
    <dgm:cxn modelId="{A7757BE1-CB77-4DC7-A39B-00798A32EA0C}" srcId="{2E1F5A6D-389A-4EF1-A2D0-6001DBA39EC8}" destId="{0AF20B46-D4A7-44E1-915E-E45993F4B2D6}" srcOrd="3" destOrd="0" parTransId="{B948F6E3-D6A1-4A06-A65A-91F7507AF2CD}" sibTransId="{8DBA8265-5083-4FC4-8A67-83334D0DC64F}"/>
    <dgm:cxn modelId="{7E1086F6-6239-44E9-9D05-B6E2FF8D4701}" type="presOf" srcId="{3E7B98D4-21C6-4CCA-9246-1BFB569952D2}" destId="{30953A21-778C-4BF7-8A6F-278876034367}" srcOrd="0" destOrd="0" presId="urn:microsoft.com/office/officeart/2005/8/layout/process1"/>
    <dgm:cxn modelId="{57BB92FB-27D5-4D88-940A-74E978D660FC}" srcId="{2E1F5A6D-389A-4EF1-A2D0-6001DBA39EC8}" destId="{A3D4057A-56E9-497B-B86B-FC9F3CF7EF00}" srcOrd="1" destOrd="0" parTransId="{95B2733E-12AC-41CF-95C7-94677923F22A}" sibTransId="{89997398-0DC8-40A3-B22D-DFB983A2BD51}"/>
    <dgm:cxn modelId="{079AAE89-A36C-4213-AE4F-D66553B219E9}" type="presParOf" srcId="{1D393001-9694-456D-8595-423068C2C484}" destId="{30953A21-778C-4BF7-8A6F-278876034367}" srcOrd="0" destOrd="0" presId="urn:microsoft.com/office/officeart/2005/8/layout/process1"/>
    <dgm:cxn modelId="{228A98E5-8752-454A-9197-0B068FEC8BF6}" type="presParOf" srcId="{1D393001-9694-456D-8595-423068C2C484}" destId="{D07F44C7-B3CF-45CA-B2F2-FCD8E8898EE8}" srcOrd="1" destOrd="0" presId="urn:microsoft.com/office/officeart/2005/8/layout/process1"/>
    <dgm:cxn modelId="{523DA7BD-ABD1-4DAA-B2A9-DC6BD4DDEA73}" type="presParOf" srcId="{D07F44C7-B3CF-45CA-B2F2-FCD8E8898EE8}" destId="{3790E8AF-69B3-4B50-8401-CDF43445D1FC}" srcOrd="0" destOrd="0" presId="urn:microsoft.com/office/officeart/2005/8/layout/process1"/>
    <dgm:cxn modelId="{054F79C9-9F2C-4309-BA5F-AA099407F5F9}" type="presParOf" srcId="{1D393001-9694-456D-8595-423068C2C484}" destId="{B7FCD77C-8982-47BC-AAF1-988084ED9D19}" srcOrd="2" destOrd="0" presId="urn:microsoft.com/office/officeart/2005/8/layout/process1"/>
    <dgm:cxn modelId="{2CC9519D-52B0-423C-AF79-95710C71810D}" type="presParOf" srcId="{1D393001-9694-456D-8595-423068C2C484}" destId="{F3575EFB-EC06-453C-B51A-AC77E100D0A3}" srcOrd="3" destOrd="0" presId="urn:microsoft.com/office/officeart/2005/8/layout/process1"/>
    <dgm:cxn modelId="{B8919F16-1C23-458B-B7FD-48273D1F7766}" type="presParOf" srcId="{F3575EFB-EC06-453C-B51A-AC77E100D0A3}" destId="{67A82B73-C6F0-4069-A15B-A1C7210CC24A}" srcOrd="0" destOrd="0" presId="urn:microsoft.com/office/officeart/2005/8/layout/process1"/>
    <dgm:cxn modelId="{8FC8BBA4-E8A0-447C-9926-AB4D3546A458}" type="presParOf" srcId="{1D393001-9694-456D-8595-423068C2C484}" destId="{1AD73AE2-894E-4860-9E28-F9DEBF9D5AFB}" srcOrd="4" destOrd="0" presId="urn:microsoft.com/office/officeart/2005/8/layout/process1"/>
    <dgm:cxn modelId="{5417EEEF-7700-4B5A-9A4B-1C65C31B350C}" type="presParOf" srcId="{1D393001-9694-456D-8595-423068C2C484}" destId="{B8C35200-6B36-462E-92D5-2AD2AEB99FAE}" srcOrd="5" destOrd="0" presId="urn:microsoft.com/office/officeart/2005/8/layout/process1"/>
    <dgm:cxn modelId="{2CF02697-CEF9-4EBE-BCF1-8181AB196092}" type="presParOf" srcId="{B8C35200-6B36-462E-92D5-2AD2AEB99FAE}" destId="{A51D6240-82BD-4380-9948-195D76B78987}" srcOrd="0" destOrd="0" presId="urn:microsoft.com/office/officeart/2005/8/layout/process1"/>
    <dgm:cxn modelId="{C84A699C-D912-4C3D-88AE-5CA9311E7B5D}" type="presParOf" srcId="{1D393001-9694-456D-8595-423068C2C484}" destId="{86FE05D1-3C48-4203-80FE-07566E67A63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1F5A6D-389A-4EF1-A2D0-6001DBA39EC8}" type="doc">
      <dgm:prSet loTypeId="urn:microsoft.com/office/officeart/2005/8/layout/process4" loCatId="process" qsTypeId="urn:microsoft.com/office/officeart/2005/8/quickstyle/simple1" qsCatId="simple" csTypeId="urn:microsoft.com/office/officeart/2005/8/colors/accent3_4" csCatId="accent3" phldr="1"/>
      <dgm:spPr/>
    </dgm:pt>
    <dgm:pt modelId="{3E7B98D4-21C6-4CCA-9246-1BFB569952D2}">
      <dgm:prSet phldrT="[Text]" custT="1"/>
      <dgm:spPr/>
      <dgm:t>
        <a:bodyPr/>
        <a:lstStyle/>
        <a:p>
          <a:pPr rtl="0"/>
          <a:r>
            <a:rPr lang="en-GB" sz="1400" b="1">
              <a:latin typeface="Arial"/>
              <a:cs typeface="Arial"/>
            </a:rPr>
            <a:t>9 June 2023 </a:t>
          </a:r>
          <a:br>
            <a:rPr lang="en-GB" sz="1400">
              <a:latin typeface="Arial"/>
              <a:cs typeface="Arial"/>
            </a:rPr>
          </a:br>
          <a:r>
            <a:rPr lang="en-GB" sz="1400">
              <a:latin typeface="Arial"/>
              <a:cs typeface="Arial"/>
            </a:rPr>
            <a:t>The Code Manager will issue the MEM RFI template to 'Your Files' section of the REC Portal.</a:t>
          </a:r>
        </a:p>
      </dgm:t>
    </dgm:pt>
    <dgm:pt modelId="{A1393244-C607-422D-88DC-C0569F38B963}" type="parTrans" cxnId="{0F07CDA1-D445-4ABC-86ED-89B9D660DFFE}">
      <dgm:prSet/>
      <dgm:spPr/>
      <dgm:t>
        <a:bodyPr/>
        <a:lstStyle/>
        <a:p>
          <a:endParaRPr lang="en-GB" sz="1400">
            <a:latin typeface="Arial" panose="020B0604020202020204" pitchFamily="34" charset="0"/>
            <a:cs typeface="Arial" panose="020B0604020202020204" pitchFamily="34" charset="0"/>
          </a:endParaRPr>
        </a:p>
      </dgm:t>
    </dgm:pt>
    <dgm:pt modelId="{ACB4110C-E47B-4E58-8175-4F6E5C7D9BC9}" type="sibTrans" cxnId="{0F07CDA1-D445-4ABC-86ED-89B9D660DFFE}">
      <dgm:prSet custT="1"/>
      <dgm:spPr/>
      <dgm:t>
        <a:bodyPr/>
        <a:lstStyle/>
        <a:p>
          <a:endParaRPr lang="en-GB" sz="1400">
            <a:latin typeface="Arial" panose="020B0604020202020204" pitchFamily="34" charset="0"/>
            <a:cs typeface="Arial" panose="020B0604020202020204" pitchFamily="34" charset="0"/>
          </a:endParaRPr>
        </a:p>
      </dgm:t>
    </dgm:pt>
    <dgm:pt modelId="{A3D4057A-56E9-497B-B86B-FC9F3CF7EF00}">
      <dgm:prSet phldrT="[Text]" custT="1"/>
      <dgm:spPr/>
      <dgm:t>
        <a:bodyPr/>
        <a:lstStyle/>
        <a:p>
          <a:r>
            <a:rPr lang="en-GB" sz="1400" b="1">
              <a:latin typeface="Arial"/>
              <a:cs typeface="Arial"/>
            </a:rPr>
            <a:t>21 July 2023</a:t>
          </a:r>
          <a:br>
            <a:rPr lang="en-GB" sz="1400">
              <a:latin typeface="Arial"/>
              <a:cs typeface="Arial"/>
            </a:rPr>
          </a:br>
          <a:r>
            <a:rPr lang="en-GB" sz="1400">
              <a:latin typeface="Arial"/>
              <a:cs typeface="Arial"/>
            </a:rPr>
            <a:t>All Electricity and Gas MEMs are required to completed and return these data requests via the REC Portal</a:t>
          </a:r>
        </a:p>
      </dgm:t>
    </dgm:pt>
    <dgm:pt modelId="{95B2733E-12AC-41CF-95C7-94677923F22A}" type="parTrans" cxnId="{57BB92FB-27D5-4D88-940A-74E978D660FC}">
      <dgm:prSet/>
      <dgm:spPr/>
      <dgm:t>
        <a:bodyPr/>
        <a:lstStyle/>
        <a:p>
          <a:endParaRPr lang="en-GB" sz="1400">
            <a:latin typeface="Arial" panose="020B0604020202020204" pitchFamily="34" charset="0"/>
            <a:cs typeface="Arial" panose="020B0604020202020204" pitchFamily="34" charset="0"/>
          </a:endParaRPr>
        </a:p>
      </dgm:t>
    </dgm:pt>
    <dgm:pt modelId="{89997398-0DC8-40A3-B22D-DFB983A2BD51}" type="sibTrans" cxnId="{57BB92FB-27D5-4D88-940A-74E978D660FC}">
      <dgm:prSet custT="1"/>
      <dgm:spPr/>
      <dgm:t>
        <a:bodyPr/>
        <a:lstStyle/>
        <a:p>
          <a:endParaRPr lang="en-GB" sz="1400">
            <a:latin typeface="Arial" panose="020B0604020202020204" pitchFamily="34" charset="0"/>
            <a:cs typeface="Arial" panose="020B0604020202020204" pitchFamily="34" charset="0"/>
          </a:endParaRPr>
        </a:p>
      </dgm:t>
    </dgm:pt>
    <dgm:pt modelId="{84932D37-8283-4709-804A-B5A86A1DED34}">
      <dgm:prSet phldrT="[Text]" custT="1"/>
      <dgm:spPr/>
      <dgm:t>
        <a:bodyPr/>
        <a:lstStyle/>
        <a:p>
          <a:r>
            <a:rPr lang="en-GB" sz="1400" b="1">
              <a:latin typeface="Arial"/>
              <a:cs typeface="Arial"/>
            </a:rPr>
            <a:t>July and August</a:t>
          </a:r>
        </a:p>
        <a:p>
          <a:r>
            <a:rPr lang="en-GB" sz="1400">
              <a:latin typeface="Arial"/>
              <a:cs typeface="Arial"/>
            </a:rPr>
            <a:t>Reporting to PAB and application of PATs.</a:t>
          </a:r>
        </a:p>
      </dgm:t>
    </dgm:pt>
    <dgm:pt modelId="{DDBDA0A3-FD2F-46A2-AF04-B8125A4A981A}" type="parTrans" cxnId="{47FEECD7-336A-4D3F-B7A9-0B8B86B4A5F8}">
      <dgm:prSet/>
      <dgm:spPr/>
      <dgm:t>
        <a:bodyPr/>
        <a:lstStyle/>
        <a:p>
          <a:endParaRPr lang="en-GB" sz="1400">
            <a:latin typeface="Arial" panose="020B0604020202020204" pitchFamily="34" charset="0"/>
            <a:cs typeface="Arial" panose="020B0604020202020204" pitchFamily="34" charset="0"/>
          </a:endParaRPr>
        </a:p>
      </dgm:t>
    </dgm:pt>
    <dgm:pt modelId="{50E64459-ABA4-47A3-A450-6F04F04000EC}" type="sibTrans" cxnId="{47FEECD7-336A-4D3F-B7A9-0B8B86B4A5F8}">
      <dgm:prSet/>
      <dgm:spPr/>
      <dgm:t>
        <a:bodyPr/>
        <a:lstStyle/>
        <a:p>
          <a:endParaRPr lang="en-GB" sz="1400">
            <a:latin typeface="Arial" panose="020B0604020202020204" pitchFamily="34" charset="0"/>
            <a:cs typeface="Arial" panose="020B0604020202020204" pitchFamily="34" charset="0"/>
          </a:endParaRPr>
        </a:p>
      </dgm:t>
    </dgm:pt>
    <dgm:pt modelId="{AD0203C9-39F6-44FD-8392-1CFAE7FA47AD}" type="pres">
      <dgm:prSet presAssocID="{2E1F5A6D-389A-4EF1-A2D0-6001DBA39EC8}" presName="Name0" presStyleCnt="0">
        <dgm:presLayoutVars>
          <dgm:dir/>
          <dgm:animLvl val="lvl"/>
          <dgm:resizeHandles val="exact"/>
        </dgm:presLayoutVars>
      </dgm:prSet>
      <dgm:spPr/>
    </dgm:pt>
    <dgm:pt modelId="{26853D0C-A3B7-4528-895E-73FEE4F1BBA0}" type="pres">
      <dgm:prSet presAssocID="{84932D37-8283-4709-804A-B5A86A1DED34}" presName="boxAndChildren" presStyleCnt="0"/>
      <dgm:spPr/>
    </dgm:pt>
    <dgm:pt modelId="{959D9127-A590-4643-852E-A922ABA535F1}" type="pres">
      <dgm:prSet presAssocID="{84932D37-8283-4709-804A-B5A86A1DED34}" presName="parentTextBox" presStyleLbl="node1" presStyleIdx="0" presStyleCnt="3" custScaleY="158160"/>
      <dgm:spPr/>
    </dgm:pt>
    <dgm:pt modelId="{AB94981A-4D09-48C7-AFE9-8668650A429A}" type="pres">
      <dgm:prSet presAssocID="{89997398-0DC8-40A3-B22D-DFB983A2BD51}" presName="sp" presStyleCnt="0"/>
      <dgm:spPr/>
    </dgm:pt>
    <dgm:pt modelId="{E6855712-8745-4B07-B971-FB85A51EFC56}" type="pres">
      <dgm:prSet presAssocID="{A3D4057A-56E9-497B-B86B-FC9F3CF7EF00}" presName="arrowAndChildren" presStyleCnt="0"/>
      <dgm:spPr/>
    </dgm:pt>
    <dgm:pt modelId="{46B83B10-E7F8-419E-A74D-E31F428C912B}" type="pres">
      <dgm:prSet presAssocID="{A3D4057A-56E9-497B-B86B-FC9F3CF7EF00}" presName="parentTextArrow" presStyleLbl="node1" presStyleIdx="1" presStyleCnt="3" custScaleY="207744"/>
      <dgm:spPr/>
    </dgm:pt>
    <dgm:pt modelId="{84D6D10B-DFB6-4E47-92A5-256778F13A7D}" type="pres">
      <dgm:prSet presAssocID="{ACB4110C-E47B-4E58-8175-4F6E5C7D9BC9}" presName="sp" presStyleCnt="0"/>
      <dgm:spPr/>
    </dgm:pt>
    <dgm:pt modelId="{A147DC44-50D7-4019-BDD9-7CEE94B18D2F}" type="pres">
      <dgm:prSet presAssocID="{3E7B98D4-21C6-4CCA-9246-1BFB569952D2}" presName="arrowAndChildren" presStyleCnt="0"/>
      <dgm:spPr/>
    </dgm:pt>
    <dgm:pt modelId="{90A5F750-7FF9-4422-8772-531907C736BD}" type="pres">
      <dgm:prSet presAssocID="{3E7B98D4-21C6-4CCA-9246-1BFB569952D2}" presName="parentTextArrow" presStyleLbl="node1" presStyleIdx="2" presStyleCnt="3" custScaleY="185070"/>
      <dgm:spPr/>
    </dgm:pt>
  </dgm:ptLst>
  <dgm:cxnLst>
    <dgm:cxn modelId="{33AE9005-6789-4785-95D8-1FD66913BB97}" type="presOf" srcId="{A3D4057A-56E9-497B-B86B-FC9F3CF7EF00}" destId="{46B83B10-E7F8-419E-A74D-E31F428C912B}" srcOrd="0" destOrd="0" presId="urn:microsoft.com/office/officeart/2005/8/layout/process4"/>
    <dgm:cxn modelId="{0F07CDA1-D445-4ABC-86ED-89B9D660DFFE}" srcId="{2E1F5A6D-389A-4EF1-A2D0-6001DBA39EC8}" destId="{3E7B98D4-21C6-4CCA-9246-1BFB569952D2}" srcOrd="0" destOrd="0" parTransId="{A1393244-C607-422D-88DC-C0569F38B963}" sibTransId="{ACB4110C-E47B-4E58-8175-4F6E5C7D9BC9}"/>
    <dgm:cxn modelId="{98FD88A5-16DD-4FF1-9FC0-BE90CDA2A562}" type="presOf" srcId="{84932D37-8283-4709-804A-B5A86A1DED34}" destId="{959D9127-A590-4643-852E-A922ABA535F1}" srcOrd="0" destOrd="0" presId="urn:microsoft.com/office/officeart/2005/8/layout/process4"/>
    <dgm:cxn modelId="{BFFB4CCB-AC5F-4736-BB3A-9993DBD92452}" type="presOf" srcId="{2E1F5A6D-389A-4EF1-A2D0-6001DBA39EC8}" destId="{AD0203C9-39F6-44FD-8392-1CFAE7FA47AD}" srcOrd="0" destOrd="0" presId="urn:microsoft.com/office/officeart/2005/8/layout/process4"/>
    <dgm:cxn modelId="{47FEECD7-336A-4D3F-B7A9-0B8B86B4A5F8}" srcId="{2E1F5A6D-389A-4EF1-A2D0-6001DBA39EC8}" destId="{84932D37-8283-4709-804A-B5A86A1DED34}" srcOrd="2" destOrd="0" parTransId="{DDBDA0A3-FD2F-46A2-AF04-B8125A4A981A}" sibTransId="{50E64459-ABA4-47A3-A450-6F04F04000EC}"/>
    <dgm:cxn modelId="{4DA022EC-C945-4C90-AF0D-75944D6EB5A8}" type="presOf" srcId="{3E7B98D4-21C6-4CCA-9246-1BFB569952D2}" destId="{90A5F750-7FF9-4422-8772-531907C736BD}" srcOrd="0" destOrd="0" presId="urn:microsoft.com/office/officeart/2005/8/layout/process4"/>
    <dgm:cxn modelId="{57BB92FB-27D5-4D88-940A-74E978D660FC}" srcId="{2E1F5A6D-389A-4EF1-A2D0-6001DBA39EC8}" destId="{A3D4057A-56E9-497B-B86B-FC9F3CF7EF00}" srcOrd="1" destOrd="0" parTransId="{95B2733E-12AC-41CF-95C7-94677923F22A}" sibTransId="{89997398-0DC8-40A3-B22D-DFB983A2BD51}"/>
    <dgm:cxn modelId="{B3B477B3-C65F-4B8E-A0D0-359E08F88285}" type="presParOf" srcId="{AD0203C9-39F6-44FD-8392-1CFAE7FA47AD}" destId="{26853D0C-A3B7-4528-895E-73FEE4F1BBA0}" srcOrd="0" destOrd="0" presId="urn:microsoft.com/office/officeart/2005/8/layout/process4"/>
    <dgm:cxn modelId="{AB6BB112-41FA-4AEF-82E6-F36624AACDE6}" type="presParOf" srcId="{26853D0C-A3B7-4528-895E-73FEE4F1BBA0}" destId="{959D9127-A590-4643-852E-A922ABA535F1}" srcOrd="0" destOrd="0" presId="urn:microsoft.com/office/officeart/2005/8/layout/process4"/>
    <dgm:cxn modelId="{B7F77495-E6B6-473E-ABA5-5441436F89E2}" type="presParOf" srcId="{AD0203C9-39F6-44FD-8392-1CFAE7FA47AD}" destId="{AB94981A-4D09-48C7-AFE9-8668650A429A}" srcOrd="1" destOrd="0" presId="urn:microsoft.com/office/officeart/2005/8/layout/process4"/>
    <dgm:cxn modelId="{D7C5121B-F2E5-4C0C-9FE2-6A0C477C841B}" type="presParOf" srcId="{AD0203C9-39F6-44FD-8392-1CFAE7FA47AD}" destId="{E6855712-8745-4B07-B971-FB85A51EFC56}" srcOrd="2" destOrd="0" presId="urn:microsoft.com/office/officeart/2005/8/layout/process4"/>
    <dgm:cxn modelId="{DE427CD4-52CE-43C7-922F-FFCD11AAC799}" type="presParOf" srcId="{E6855712-8745-4B07-B971-FB85A51EFC56}" destId="{46B83B10-E7F8-419E-A74D-E31F428C912B}" srcOrd="0" destOrd="0" presId="urn:microsoft.com/office/officeart/2005/8/layout/process4"/>
    <dgm:cxn modelId="{218CCAB1-3DBB-4ACD-AC53-DA287778F3DA}" type="presParOf" srcId="{AD0203C9-39F6-44FD-8392-1CFAE7FA47AD}" destId="{84D6D10B-DFB6-4E47-92A5-256778F13A7D}" srcOrd="3" destOrd="0" presId="urn:microsoft.com/office/officeart/2005/8/layout/process4"/>
    <dgm:cxn modelId="{27D93235-2282-4A74-95B8-DE48891024F0}" type="presParOf" srcId="{AD0203C9-39F6-44FD-8392-1CFAE7FA47AD}" destId="{A147DC44-50D7-4019-BDD9-7CEE94B18D2F}" srcOrd="4" destOrd="0" presId="urn:microsoft.com/office/officeart/2005/8/layout/process4"/>
    <dgm:cxn modelId="{D6541E09-7390-4F85-AFC0-3B022BD2AFCD}" type="presParOf" srcId="{A147DC44-50D7-4019-BDD9-7CEE94B18D2F}" destId="{90A5F750-7FF9-4422-8772-531907C736B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9B6E3F-768F-4EE8-8538-967F402FE2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4FE14C6-735C-4637-BBB7-6D092AA64E25}">
      <dgm:prSet phldrT="[Text]"/>
      <dgm:spPr/>
      <dgm:t>
        <a:bodyPr/>
        <a:lstStyle/>
        <a:p>
          <a:r>
            <a:rPr lang="en-GB" dirty="0">
              <a:latin typeface="Arial" panose="020B0604020202020204" pitchFamily="34" charset="0"/>
              <a:cs typeface="Arial" panose="020B0604020202020204" pitchFamily="34" charset="0"/>
            </a:rPr>
            <a:t>Overall Party Score</a:t>
          </a:r>
        </a:p>
      </dgm:t>
    </dgm:pt>
    <dgm:pt modelId="{9FAEE797-55CE-4346-BFC1-AFF00AB45B02}" type="parTrans" cxnId="{A839EF08-D0A0-44F4-A5AA-3E3FC0095949}">
      <dgm:prSet/>
      <dgm:spPr/>
      <dgm:t>
        <a:bodyPr/>
        <a:lstStyle/>
        <a:p>
          <a:endParaRPr lang="en-GB"/>
        </a:p>
      </dgm:t>
    </dgm:pt>
    <dgm:pt modelId="{06C7CEC4-A422-48BD-8518-69EDF6FDC033}" type="sibTrans" cxnId="{A839EF08-D0A0-44F4-A5AA-3E3FC0095949}">
      <dgm:prSet/>
      <dgm:spPr/>
      <dgm:t>
        <a:bodyPr/>
        <a:lstStyle/>
        <a:p>
          <a:endParaRPr lang="en-GB"/>
        </a:p>
      </dgm:t>
    </dgm:pt>
    <dgm:pt modelId="{4A8CE342-CA10-4F45-9A6E-2EB87BD35573}">
      <dgm:prSet phldrT="[Text]"/>
      <dgm:spPr/>
      <dgm:t>
        <a:bodyPr/>
        <a:lstStyle/>
        <a:p>
          <a:r>
            <a:rPr lang="en-GB" dirty="0">
              <a:latin typeface="Arial" panose="020B0604020202020204" pitchFamily="34" charset="0"/>
              <a:cs typeface="Arial" panose="020B0604020202020204" pitchFamily="34" charset="0"/>
            </a:rPr>
            <a:t>SMIS Survey Performance</a:t>
          </a:r>
        </a:p>
      </dgm:t>
    </dgm:pt>
    <dgm:pt modelId="{BC6DBD5B-C6E7-4426-9707-51364BD557CD}" type="parTrans" cxnId="{0A2E2ACB-908F-486A-B8A3-4871DBA4D981}">
      <dgm:prSet/>
      <dgm:spPr/>
      <dgm:t>
        <a:bodyPr/>
        <a:lstStyle/>
        <a:p>
          <a:endParaRPr lang="en-GB"/>
        </a:p>
      </dgm:t>
    </dgm:pt>
    <dgm:pt modelId="{EC72F16A-D281-420D-BE8E-4E526FF02643}" type="sibTrans" cxnId="{0A2E2ACB-908F-486A-B8A3-4871DBA4D981}">
      <dgm:prSet/>
      <dgm:spPr/>
      <dgm:t>
        <a:bodyPr/>
        <a:lstStyle/>
        <a:p>
          <a:endParaRPr lang="en-GB"/>
        </a:p>
      </dgm:t>
    </dgm:pt>
    <dgm:pt modelId="{492CADC3-B5E3-4FC7-B12F-D1A75EC875AA}">
      <dgm:prSet phldrT="[Text]"/>
      <dgm:spPr/>
      <dgm:t>
        <a:bodyPr/>
        <a:lstStyle/>
        <a:p>
          <a:r>
            <a:rPr lang="en-GB" dirty="0">
              <a:latin typeface="Arial" panose="020B0604020202020204" pitchFamily="34" charset="0"/>
              <a:cs typeface="Arial" panose="020B0604020202020204" pitchFamily="34" charset="0"/>
            </a:rPr>
            <a:t>ES Resolution Rate</a:t>
          </a:r>
        </a:p>
      </dgm:t>
    </dgm:pt>
    <dgm:pt modelId="{E8E6D6A4-0237-42CB-B23E-1AEA3D282802}" type="parTrans" cxnId="{13C2B91F-49ED-41CD-8CCE-9FAA85E558B0}">
      <dgm:prSet/>
      <dgm:spPr/>
      <dgm:t>
        <a:bodyPr/>
        <a:lstStyle/>
        <a:p>
          <a:endParaRPr lang="en-GB"/>
        </a:p>
      </dgm:t>
    </dgm:pt>
    <dgm:pt modelId="{73A74174-E529-4DE8-A7E3-8A07B9159715}" type="sibTrans" cxnId="{13C2B91F-49ED-41CD-8CCE-9FAA85E558B0}">
      <dgm:prSet/>
      <dgm:spPr/>
      <dgm:t>
        <a:bodyPr/>
        <a:lstStyle/>
        <a:p>
          <a:endParaRPr lang="en-GB"/>
        </a:p>
      </dgm:t>
    </dgm:pt>
    <dgm:pt modelId="{0BF6633E-3076-4BEC-82DC-7382D25ACE50}">
      <dgm:prSet phldrT="[Text]"/>
      <dgm:spPr/>
      <dgm:t>
        <a:bodyPr/>
        <a:lstStyle/>
        <a:p>
          <a:r>
            <a:rPr lang="en-GB" dirty="0">
              <a:latin typeface="Arial" panose="020B0604020202020204" pitchFamily="34" charset="0"/>
              <a:cs typeface="Arial" panose="020B0604020202020204" pitchFamily="34" charset="0"/>
            </a:rPr>
            <a:t>ES Rate</a:t>
          </a:r>
        </a:p>
      </dgm:t>
    </dgm:pt>
    <dgm:pt modelId="{43068200-9A72-4867-A042-9D2A6A77377B}" type="parTrans" cxnId="{39D25825-5548-4B9B-96D6-0EF6488D2863}">
      <dgm:prSet/>
      <dgm:spPr/>
      <dgm:t>
        <a:bodyPr/>
        <a:lstStyle/>
        <a:p>
          <a:endParaRPr lang="en-GB"/>
        </a:p>
      </dgm:t>
    </dgm:pt>
    <dgm:pt modelId="{805A89B3-3A2B-45D1-ABA5-35D0866242E3}" type="sibTrans" cxnId="{39D25825-5548-4B9B-96D6-0EF6488D2863}">
      <dgm:prSet/>
      <dgm:spPr/>
      <dgm:t>
        <a:bodyPr/>
        <a:lstStyle/>
        <a:p>
          <a:endParaRPr lang="en-GB"/>
        </a:p>
      </dgm:t>
    </dgm:pt>
    <dgm:pt modelId="{BB7EFB63-2E17-4BAB-BB85-0917ABF989A4}">
      <dgm:prSet phldrT="[Text]"/>
      <dgm:spPr/>
      <dgm:t>
        <a:bodyPr/>
        <a:lstStyle/>
        <a:p>
          <a:r>
            <a:rPr lang="en-GB">
              <a:latin typeface="Arial" panose="020B0604020202020204" pitchFamily="34" charset="0"/>
              <a:cs typeface="Arial" panose="020B0604020202020204" pitchFamily="34" charset="0"/>
            </a:rPr>
            <a:t>Energy Theft performance</a:t>
          </a:r>
        </a:p>
      </dgm:t>
    </dgm:pt>
    <dgm:pt modelId="{F9F39D58-732B-471F-BF79-366694E60890}" type="parTrans" cxnId="{7084D40C-0824-4ABE-8DC7-A56289E8E1CD}">
      <dgm:prSet/>
      <dgm:spPr/>
      <dgm:t>
        <a:bodyPr/>
        <a:lstStyle/>
        <a:p>
          <a:endParaRPr lang="en-GB"/>
        </a:p>
      </dgm:t>
    </dgm:pt>
    <dgm:pt modelId="{DC5545EA-D8AE-4A3E-A2BD-456CBE71C035}" type="sibTrans" cxnId="{7084D40C-0824-4ABE-8DC7-A56289E8E1CD}">
      <dgm:prSet/>
      <dgm:spPr/>
      <dgm:t>
        <a:bodyPr/>
        <a:lstStyle/>
        <a:p>
          <a:endParaRPr lang="en-GB"/>
        </a:p>
      </dgm:t>
    </dgm:pt>
    <dgm:pt modelId="{C89B9770-9058-4B06-97EE-8811F46103E4}" type="pres">
      <dgm:prSet presAssocID="{5A9B6E3F-768F-4EE8-8538-967F402FE2E4}" presName="diagram" presStyleCnt="0">
        <dgm:presLayoutVars>
          <dgm:dir/>
          <dgm:resizeHandles val="exact"/>
        </dgm:presLayoutVars>
      </dgm:prSet>
      <dgm:spPr/>
    </dgm:pt>
    <dgm:pt modelId="{0F233614-03B5-4AE2-B628-AF19610D695F}" type="pres">
      <dgm:prSet presAssocID="{D4FE14C6-735C-4637-BBB7-6D092AA64E25}" presName="node" presStyleLbl="node1" presStyleIdx="0" presStyleCnt="5">
        <dgm:presLayoutVars>
          <dgm:bulletEnabled val="1"/>
        </dgm:presLayoutVars>
      </dgm:prSet>
      <dgm:spPr/>
    </dgm:pt>
    <dgm:pt modelId="{CD704AA7-E550-45A9-BCF2-131C77B85B69}" type="pres">
      <dgm:prSet presAssocID="{06C7CEC4-A422-48BD-8518-69EDF6FDC033}" presName="sibTrans" presStyleCnt="0"/>
      <dgm:spPr/>
    </dgm:pt>
    <dgm:pt modelId="{214021A6-5882-4F4E-A452-B769BF5CCA42}" type="pres">
      <dgm:prSet presAssocID="{4A8CE342-CA10-4F45-9A6E-2EB87BD35573}" presName="node" presStyleLbl="node1" presStyleIdx="1" presStyleCnt="5">
        <dgm:presLayoutVars>
          <dgm:bulletEnabled val="1"/>
        </dgm:presLayoutVars>
      </dgm:prSet>
      <dgm:spPr/>
    </dgm:pt>
    <dgm:pt modelId="{8F74F4B3-4E71-49C2-A239-77CD9573E864}" type="pres">
      <dgm:prSet presAssocID="{EC72F16A-D281-420D-BE8E-4E526FF02643}" presName="sibTrans" presStyleCnt="0"/>
      <dgm:spPr/>
    </dgm:pt>
    <dgm:pt modelId="{36728CA7-C32B-49D5-89D4-9ACDE4C8FA95}" type="pres">
      <dgm:prSet presAssocID="{492CADC3-B5E3-4FC7-B12F-D1A75EC875AA}" presName="node" presStyleLbl="node1" presStyleIdx="2" presStyleCnt="5">
        <dgm:presLayoutVars>
          <dgm:bulletEnabled val="1"/>
        </dgm:presLayoutVars>
      </dgm:prSet>
      <dgm:spPr/>
    </dgm:pt>
    <dgm:pt modelId="{4FFB264F-7882-4ABE-A508-96424F966B80}" type="pres">
      <dgm:prSet presAssocID="{73A74174-E529-4DE8-A7E3-8A07B9159715}" presName="sibTrans" presStyleCnt="0"/>
      <dgm:spPr/>
    </dgm:pt>
    <dgm:pt modelId="{35E29FAF-082C-4F87-A465-78AD038540CD}" type="pres">
      <dgm:prSet presAssocID="{0BF6633E-3076-4BEC-82DC-7382D25ACE50}" presName="node" presStyleLbl="node1" presStyleIdx="3" presStyleCnt="5">
        <dgm:presLayoutVars>
          <dgm:bulletEnabled val="1"/>
        </dgm:presLayoutVars>
      </dgm:prSet>
      <dgm:spPr/>
    </dgm:pt>
    <dgm:pt modelId="{F3778DBE-8749-4BE2-B0C7-9B4938F46F90}" type="pres">
      <dgm:prSet presAssocID="{805A89B3-3A2B-45D1-ABA5-35D0866242E3}" presName="sibTrans" presStyleCnt="0"/>
      <dgm:spPr/>
    </dgm:pt>
    <dgm:pt modelId="{661AE707-60FD-4ADC-A16C-A850ABE7DAC0}" type="pres">
      <dgm:prSet presAssocID="{BB7EFB63-2E17-4BAB-BB85-0917ABF989A4}" presName="node" presStyleLbl="node1" presStyleIdx="4" presStyleCnt="5">
        <dgm:presLayoutVars>
          <dgm:bulletEnabled val="1"/>
        </dgm:presLayoutVars>
      </dgm:prSet>
      <dgm:spPr/>
    </dgm:pt>
  </dgm:ptLst>
  <dgm:cxnLst>
    <dgm:cxn modelId="{A839EF08-D0A0-44F4-A5AA-3E3FC0095949}" srcId="{5A9B6E3F-768F-4EE8-8538-967F402FE2E4}" destId="{D4FE14C6-735C-4637-BBB7-6D092AA64E25}" srcOrd="0" destOrd="0" parTransId="{9FAEE797-55CE-4346-BFC1-AFF00AB45B02}" sibTransId="{06C7CEC4-A422-48BD-8518-69EDF6FDC033}"/>
    <dgm:cxn modelId="{7084D40C-0824-4ABE-8DC7-A56289E8E1CD}" srcId="{5A9B6E3F-768F-4EE8-8538-967F402FE2E4}" destId="{BB7EFB63-2E17-4BAB-BB85-0917ABF989A4}" srcOrd="4" destOrd="0" parTransId="{F9F39D58-732B-471F-BF79-366694E60890}" sibTransId="{DC5545EA-D8AE-4A3E-A2BD-456CBE71C035}"/>
    <dgm:cxn modelId="{13C2B91F-49ED-41CD-8CCE-9FAA85E558B0}" srcId="{5A9B6E3F-768F-4EE8-8538-967F402FE2E4}" destId="{492CADC3-B5E3-4FC7-B12F-D1A75EC875AA}" srcOrd="2" destOrd="0" parTransId="{E8E6D6A4-0237-42CB-B23E-1AEA3D282802}" sibTransId="{73A74174-E529-4DE8-A7E3-8A07B9159715}"/>
    <dgm:cxn modelId="{39D25825-5548-4B9B-96D6-0EF6488D2863}" srcId="{5A9B6E3F-768F-4EE8-8538-967F402FE2E4}" destId="{0BF6633E-3076-4BEC-82DC-7382D25ACE50}" srcOrd="3" destOrd="0" parTransId="{43068200-9A72-4867-A042-9D2A6A77377B}" sibTransId="{805A89B3-3A2B-45D1-ABA5-35D0866242E3}"/>
    <dgm:cxn modelId="{4F170335-9AAC-4039-8DF6-4689E86A0DAE}" type="presOf" srcId="{492CADC3-B5E3-4FC7-B12F-D1A75EC875AA}" destId="{36728CA7-C32B-49D5-89D4-9ACDE4C8FA95}" srcOrd="0" destOrd="0" presId="urn:microsoft.com/office/officeart/2005/8/layout/default"/>
    <dgm:cxn modelId="{97A0495B-2AC0-4A1D-B7E0-C765F71AF8BB}" type="presOf" srcId="{0BF6633E-3076-4BEC-82DC-7382D25ACE50}" destId="{35E29FAF-082C-4F87-A465-78AD038540CD}" srcOrd="0" destOrd="0" presId="urn:microsoft.com/office/officeart/2005/8/layout/default"/>
    <dgm:cxn modelId="{474F55A0-6889-4159-9D56-3ECAC7F724B1}" type="presOf" srcId="{4A8CE342-CA10-4F45-9A6E-2EB87BD35573}" destId="{214021A6-5882-4F4E-A452-B769BF5CCA42}" srcOrd="0" destOrd="0" presId="urn:microsoft.com/office/officeart/2005/8/layout/default"/>
    <dgm:cxn modelId="{37265DC8-B888-4062-819C-0C4E942B73C1}" type="presOf" srcId="{D4FE14C6-735C-4637-BBB7-6D092AA64E25}" destId="{0F233614-03B5-4AE2-B628-AF19610D695F}" srcOrd="0" destOrd="0" presId="urn:microsoft.com/office/officeart/2005/8/layout/default"/>
    <dgm:cxn modelId="{0A2E2ACB-908F-486A-B8A3-4871DBA4D981}" srcId="{5A9B6E3F-768F-4EE8-8538-967F402FE2E4}" destId="{4A8CE342-CA10-4F45-9A6E-2EB87BD35573}" srcOrd="1" destOrd="0" parTransId="{BC6DBD5B-C6E7-4426-9707-51364BD557CD}" sibTransId="{EC72F16A-D281-420D-BE8E-4E526FF02643}"/>
    <dgm:cxn modelId="{67DEB7DA-2EBD-48CB-8B35-880A96C7C69F}" type="presOf" srcId="{BB7EFB63-2E17-4BAB-BB85-0917ABF989A4}" destId="{661AE707-60FD-4ADC-A16C-A850ABE7DAC0}" srcOrd="0" destOrd="0" presId="urn:microsoft.com/office/officeart/2005/8/layout/default"/>
    <dgm:cxn modelId="{DEA535E7-7CFC-481D-8E79-00385F940747}" type="presOf" srcId="{5A9B6E3F-768F-4EE8-8538-967F402FE2E4}" destId="{C89B9770-9058-4B06-97EE-8811F46103E4}" srcOrd="0" destOrd="0" presId="urn:microsoft.com/office/officeart/2005/8/layout/default"/>
    <dgm:cxn modelId="{C04A4BFF-39CC-499C-86A1-E1AE93332316}" type="presParOf" srcId="{C89B9770-9058-4B06-97EE-8811F46103E4}" destId="{0F233614-03B5-4AE2-B628-AF19610D695F}" srcOrd="0" destOrd="0" presId="urn:microsoft.com/office/officeart/2005/8/layout/default"/>
    <dgm:cxn modelId="{BDA81C1B-3155-4DE6-8F43-7688261E5B88}" type="presParOf" srcId="{C89B9770-9058-4B06-97EE-8811F46103E4}" destId="{CD704AA7-E550-45A9-BCF2-131C77B85B69}" srcOrd="1" destOrd="0" presId="urn:microsoft.com/office/officeart/2005/8/layout/default"/>
    <dgm:cxn modelId="{6231C58D-AE2A-45CD-B1B0-56BBF7071A70}" type="presParOf" srcId="{C89B9770-9058-4B06-97EE-8811F46103E4}" destId="{214021A6-5882-4F4E-A452-B769BF5CCA42}" srcOrd="2" destOrd="0" presId="urn:microsoft.com/office/officeart/2005/8/layout/default"/>
    <dgm:cxn modelId="{EC319938-76C3-4ECC-AAE2-F35C0EF1B30B}" type="presParOf" srcId="{C89B9770-9058-4B06-97EE-8811F46103E4}" destId="{8F74F4B3-4E71-49C2-A239-77CD9573E864}" srcOrd="3" destOrd="0" presId="urn:microsoft.com/office/officeart/2005/8/layout/default"/>
    <dgm:cxn modelId="{5B33325A-85CC-44E1-9CEC-5AB9F5A5AB83}" type="presParOf" srcId="{C89B9770-9058-4B06-97EE-8811F46103E4}" destId="{36728CA7-C32B-49D5-89D4-9ACDE4C8FA95}" srcOrd="4" destOrd="0" presId="urn:microsoft.com/office/officeart/2005/8/layout/default"/>
    <dgm:cxn modelId="{82BF95ED-5BC9-4B81-A0C7-00A81F2939BF}" type="presParOf" srcId="{C89B9770-9058-4B06-97EE-8811F46103E4}" destId="{4FFB264F-7882-4ABE-A508-96424F966B80}" srcOrd="5" destOrd="0" presId="urn:microsoft.com/office/officeart/2005/8/layout/default"/>
    <dgm:cxn modelId="{566E5D9B-969C-4128-8AA4-F58B810FDD11}" type="presParOf" srcId="{C89B9770-9058-4B06-97EE-8811F46103E4}" destId="{35E29FAF-082C-4F87-A465-78AD038540CD}" srcOrd="6" destOrd="0" presId="urn:microsoft.com/office/officeart/2005/8/layout/default"/>
    <dgm:cxn modelId="{E9AEA92B-92D1-4E93-8F9D-72BB7EB81988}" type="presParOf" srcId="{C89B9770-9058-4B06-97EE-8811F46103E4}" destId="{F3778DBE-8749-4BE2-B0C7-9B4938F46F90}" srcOrd="7" destOrd="0" presId="urn:microsoft.com/office/officeart/2005/8/layout/default"/>
    <dgm:cxn modelId="{EBA2C085-2C4B-403E-8818-7BD818FC4D2C}" type="presParOf" srcId="{C89B9770-9058-4B06-97EE-8811F46103E4}" destId="{661AE707-60FD-4ADC-A16C-A850ABE7DAC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9B6E3F-768F-4EE8-8538-967F402FE2E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92CADC3-B5E3-4FC7-B12F-D1A75EC875AA}">
      <dgm:prSet phldrT="[Text]"/>
      <dgm:spPr/>
      <dgm:t>
        <a:bodyPr/>
        <a:lstStyle/>
        <a:p>
          <a:r>
            <a:rPr lang="en-GB" dirty="0">
              <a:latin typeface="Arial" panose="020B0604020202020204" pitchFamily="34" charset="0"/>
              <a:cs typeface="Arial" panose="020B0604020202020204" pitchFamily="34" charset="0"/>
            </a:rPr>
            <a:t>ES Resolution Rate</a:t>
          </a:r>
        </a:p>
      </dgm:t>
    </dgm:pt>
    <dgm:pt modelId="{E8E6D6A4-0237-42CB-B23E-1AEA3D282802}" type="parTrans" cxnId="{13C2B91F-49ED-41CD-8CCE-9FAA85E558B0}">
      <dgm:prSet/>
      <dgm:spPr/>
      <dgm:t>
        <a:bodyPr/>
        <a:lstStyle/>
        <a:p>
          <a:endParaRPr lang="en-GB"/>
        </a:p>
      </dgm:t>
    </dgm:pt>
    <dgm:pt modelId="{73A74174-E529-4DE8-A7E3-8A07B9159715}" type="sibTrans" cxnId="{13C2B91F-49ED-41CD-8CCE-9FAA85E558B0}">
      <dgm:prSet/>
      <dgm:spPr/>
      <dgm:t>
        <a:bodyPr/>
        <a:lstStyle/>
        <a:p>
          <a:endParaRPr lang="en-GB"/>
        </a:p>
      </dgm:t>
    </dgm:pt>
    <dgm:pt modelId="{0BF6633E-3076-4BEC-82DC-7382D25ACE50}">
      <dgm:prSet phldrT="[Text]"/>
      <dgm:spPr/>
      <dgm:t>
        <a:bodyPr/>
        <a:lstStyle/>
        <a:p>
          <a:r>
            <a:rPr lang="en-GB" dirty="0">
              <a:latin typeface="Arial" panose="020B0604020202020204" pitchFamily="34" charset="0"/>
              <a:cs typeface="Arial" panose="020B0604020202020204" pitchFamily="34" charset="0"/>
            </a:rPr>
            <a:t>ES Rate</a:t>
          </a:r>
        </a:p>
      </dgm:t>
    </dgm:pt>
    <dgm:pt modelId="{43068200-9A72-4867-A042-9D2A6A77377B}" type="parTrans" cxnId="{39D25825-5548-4B9B-96D6-0EF6488D2863}">
      <dgm:prSet/>
      <dgm:spPr/>
      <dgm:t>
        <a:bodyPr/>
        <a:lstStyle/>
        <a:p>
          <a:endParaRPr lang="en-GB"/>
        </a:p>
      </dgm:t>
    </dgm:pt>
    <dgm:pt modelId="{805A89B3-3A2B-45D1-ABA5-35D0866242E3}" type="sibTrans" cxnId="{39D25825-5548-4B9B-96D6-0EF6488D2863}">
      <dgm:prSet/>
      <dgm:spPr/>
      <dgm:t>
        <a:bodyPr/>
        <a:lstStyle/>
        <a:p>
          <a:endParaRPr lang="en-GB"/>
        </a:p>
      </dgm:t>
    </dgm:pt>
    <dgm:pt modelId="{C89B9770-9058-4B06-97EE-8811F46103E4}" type="pres">
      <dgm:prSet presAssocID="{5A9B6E3F-768F-4EE8-8538-967F402FE2E4}" presName="diagram" presStyleCnt="0">
        <dgm:presLayoutVars>
          <dgm:dir/>
          <dgm:resizeHandles val="exact"/>
        </dgm:presLayoutVars>
      </dgm:prSet>
      <dgm:spPr/>
    </dgm:pt>
    <dgm:pt modelId="{36728CA7-C32B-49D5-89D4-9ACDE4C8FA95}" type="pres">
      <dgm:prSet presAssocID="{492CADC3-B5E3-4FC7-B12F-D1A75EC875AA}" presName="node" presStyleLbl="node1" presStyleIdx="0" presStyleCnt="2">
        <dgm:presLayoutVars>
          <dgm:bulletEnabled val="1"/>
        </dgm:presLayoutVars>
      </dgm:prSet>
      <dgm:spPr/>
    </dgm:pt>
    <dgm:pt modelId="{4FFB264F-7882-4ABE-A508-96424F966B80}" type="pres">
      <dgm:prSet presAssocID="{73A74174-E529-4DE8-A7E3-8A07B9159715}" presName="sibTrans" presStyleCnt="0"/>
      <dgm:spPr/>
    </dgm:pt>
    <dgm:pt modelId="{35E29FAF-082C-4F87-A465-78AD038540CD}" type="pres">
      <dgm:prSet presAssocID="{0BF6633E-3076-4BEC-82DC-7382D25ACE50}" presName="node" presStyleLbl="node1" presStyleIdx="1" presStyleCnt="2">
        <dgm:presLayoutVars>
          <dgm:bulletEnabled val="1"/>
        </dgm:presLayoutVars>
      </dgm:prSet>
      <dgm:spPr/>
    </dgm:pt>
  </dgm:ptLst>
  <dgm:cxnLst>
    <dgm:cxn modelId="{13C2B91F-49ED-41CD-8CCE-9FAA85E558B0}" srcId="{5A9B6E3F-768F-4EE8-8538-967F402FE2E4}" destId="{492CADC3-B5E3-4FC7-B12F-D1A75EC875AA}" srcOrd="0" destOrd="0" parTransId="{E8E6D6A4-0237-42CB-B23E-1AEA3D282802}" sibTransId="{73A74174-E529-4DE8-A7E3-8A07B9159715}"/>
    <dgm:cxn modelId="{39D25825-5548-4B9B-96D6-0EF6488D2863}" srcId="{5A9B6E3F-768F-4EE8-8538-967F402FE2E4}" destId="{0BF6633E-3076-4BEC-82DC-7382D25ACE50}" srcOrd="1" destOrd="0" parTransId="{43068200-9A72-4867-A042-9D2A6A77377B}" sibTransId="{805A89B3-3A2B-45D1-ABA5-35D0866242E3}"/>
    <dgm:cxn modelId="{4F170335-9AAC-4039-8DF6-4689E86A0DAE}" type="presOf" srcId="{492CADC3-B5E3-4FC7-B12F-D1A75EC875AA}" destId="{36728CA7-C32B-49D5-89D4-9ACDE4C8FA95}" srcOrd="0" destOrd="0" presId="urn:microsoft.com/office/officeart/2005/8/layout/default"/>
    <dgm:cxn modelId="{97A0495B-2AC0-4A1D-B7E0-C765F71AF8BB}" type="presOf" srcId="{0BF6633E-3076-4BEC-82DC-7382D25ACE50}" destId="{35E29FAF-082C-4F87-A465-78AD038540CD}" srcOrd="0" destOrd="0" presId="urn:microsoft.com/office/officeart/2005/8/layout/default"/>
    <dgm:cxn modelId="{DEA535E7-7CFC-481D-8E79-00385F940747}" type="presOf" srcId="{5A9B6E3F-768F-4EE8-8538-967F402FE2E4}" destId="{C89B9770-9058-4B06-97EE-8811F46103E4}" srcOrd="0" destOrd="0" presId="urn:microsoft.com/office/officeart/2005/8/layout/default"/>
    <dgm:cxn modelId="{5B33325A-85CC-44E1-9CEC-5AB9F5A5AB83}" type="presParOf" srcId="{C89B9770-9058-4B06-97EE-8811F46103E4}" destId="{36728CA7-C32B-49D5-89D4-9ACDE4C8FA95}" srcOrd="0" destOrd="0" presId="urn:microsoft.com/office/officeart/2005/8/layout/default"/>
    <dgm:cxn modelId="{82BF95ED-5BC9-4B81-A0C7-00A81F2939BF}" type="presParOf" srcId="{C89B9770-9058-4B06-97EE-8811F46103E4}" destId="{4FFB264F-7882-4ABE-A508-96424F966B80}" srcOrd="1" destOrd="0" presId="urn:microsoft.com/office/officeart/2005/8/layout/default"/>
    <dgm:cxn modelId="{566E5D9B-969C-4128-8AA4-F58B810FDD11}" type="presParOf" srcId="{C89B9770-9058-4B06-97EE-8811F46103E4}" destId="{35E29FAF-082C-4F87-A465-78AD038540CD}"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07BF7C-1F94-43B5-86D6-3159BEAEC51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A45E4E11-93AA-4431-ACBE-022850824787}">
      <dgm:prSet phldrT="[Text]"/>
      <dgm:spPr/>
      <dgm:t>
        <a:bodyPr/>
        <a:lstStyle/>
        <a:p>
          <a:r>
            <a:rPr lang="en-GB" dirty="0">
              <a:latin typeface="Arial" panose="020B0604020202020204" pitchFamily="34" charset="0"/>
              <a:cs typeface="Arial" panose="020B0604020202020204" pitchFamily="34" charset="0"/>
            </a:rPr>
            <a:t>Seeing your own</a:t>
          </a:r>
        </a:p>
      </dgm:t>
    </dgm:pt>
    <dgm:pt modelId="{7AA0B85E-123A-4B1F-8AEF-A33BCCF67FA6}" type="parTrans" cxnId="{8B8DA30C-232D-490C-BEA3-D8FC09725F80}">
      <dgm:prSet/>
      <dgm:spPr/>
      <dgm:t>
        <a:bodyPr/>
        <a:lstStyle/>
        <a:p>
          <a:endParaRPr lang="en-GB"/>
        </a:p>
      </dgm:t>
    </dgm:pt>
    <dgm:pt modelId="{888A3C62-45D5-4FD9-9DE0-5857CF491149}" type="sibTrans" cxnId="{8B8DA30C-232D-490C-BEA3-D8FC09725F80}">
      <dgm:prSet/>
      <dgm:spPr/>
      <dgm:t>
        <a:bodyPr/>
        <a:lstStyle/>
        <a:p>
          <a:endParaRPr lang="en-GB"/>
        </a:p>
      </dgm:t>
    </dgm:pt>
    <dgm:pt modelId="{D2FA29E2-4532-4C65-A8EB-4DCCBC0D1C9B}">
      <dgm:prSet phldrT="[Text]" custT="1"/>
      <dgm:spPr/>
      <dgm:t>
        <a:bodyPr/>
        <a:lstStyle/>
        <a:p>
          <a:r>
            <a:rPr lang="en-GB" sz="1100">
              <a:latin typeface="Arial" panose="020B0604020202020204" pitchFamily="34" charset="0"/>
              <a:cs typeface="Arial" panose="020B0604020202020204" pitchFamily="34" charset="0"/>
            </a:rPr>
            <a:t>This was provided in November 2022</a:t>
          </a:r>
        </a:p>
      </dgm:t>
    </dgm:pt>
    <dgm:pt modelId="{382D7D25-CB19-415D-869D-21E80723239B}" type="parTrans" cxnId="{4C048382-8D83-457D-9F78-D337FBC91641}">
      <dgm:prSet/>
      <dgm:spPr/>
      <dgm:t>
        <a:bodyPr/>
        <a:lstStyle/>
        <a:p>
          <a:endParaRPr lang="en-GB"/>
        </a:p>
      </dgm:t>
    </dgm:pt>
    <dgm:pt modelId="{189AEE9B-9BE5-4A18-9975-C6A6819BB9AD}" type="sibTrans" cxnId="{4C048382-8D83-457D-9F78-D337FBC91641}">
      <dgm:prSet/>
      <dgm:spPr/>
      <dgm:t>
        <a:bodyPr/>
        <a:lstStyle/>
        <a:p>
          <a:endParaRPr lang="en-GB"/>
        </a:p>
      </dgm:t>
    </dgm:pt>
    <dgm:pt modelId="{ADE12748-E2C0-4BB8-8349-9122F3331679}">
      <dgm:prSet phldrT="[Text]" custT="1"/>
      <dgm:spPr/>
      <dgm:t>
        <a:bodyPr/>
        <a:lstStyle/>
        <a:p>
          <a:r>
            <a:rPr lang="en-GB" sz="1100">
              <a:latin typeface="Arial" panose="020B0604020202020204" pitchFamily="34" charset="0"/>
              <a:cs typeface="Arial" panose="020B0604020202020204" pitchFamily="34" charset="0"/>
            </a:rPr>
            <a:t>You will have been working since then to drive performance improvements</a:t>
          </a:r>
        </a:p>
      </dgm:t>
    </dgm:pt>
    <dgm:pt modelId="{65AD5285-ECF7-45CC-A534-CEDEDE6BE4CF}" type="parTrans" cxnId="{AAF5002A-D7B5-421B-B2AF-8E679CEB943D}">
      <dgm:prSet/>
      <dgm:spPr/>
      <dgm:t>
        <a:bodyPr/>
        <a:lstStyle/>
        <a:p>
          <a:endParaRPr lang="en-GB"/>
        </a:p>
      </dgm:t>
    </dgm:pt>
    <dgm:pt modelId="{824C07F2-E7C5-4005-81BE-258E6F643D9E}" type="sibTrans" cxnId="{AAF5002A-D7B5-421B-B2AF-8E679CEB943D}">
      <dgm:prSet/>
      <dgm:spPr/>
      <dgm:t>
        <a:bodyPr/>
        <a:lstStyle/>
        <a:p>
          <a:endParaRPr lang="en-GB"/>
        </a:p>
      </dgm:t>
    </dgm:pt>
    <dgm:pt modelId="{A4CBF974-63F1-408B-9AAB-DFA4BE475C3A}">
      <dgm:prSet phldrT="[Text]"/>
      <dgm:spPr/>
      <dgm:t>
        <a:bodyPr/>
        <a:lstStyle/>
        <a:p>
          <a:r>
            <a:rPr lang="en-GB" dirty="0">
              <a:latin typeface="Arial" panose="020B0604020202020204" pitchFamily="34" charset="0"/>
              <a:cs typeface="Arial" panose="020B0604020202020204" pitchFamily="34" charset="0"/>
            </a:rPr>
            <a:t>Seeing your peers</a:t>
          </a:r>
        </a:p>
      </dgm:t>
    </dgm:pt>
    <dgm:pt modelId="{795B8B93-21B8-4A80-8877-9EBB38DB9A70}" type="parTrans" cxnId="{9A617908-EA19-4115-9274-3A04FD16CFA6}">
      <dgm:prSet/>
      <dgm:spPr/>
      <dgm:t>
        <a:bodyPr/>
        <a:lstStyle/>
        <a:p>
          <a:endParaRPr lang="en-GB"/>
        </a:p>
      </dgm:t>
    </dgm:pt>
    <dgm:pt modelId="{7A3BCC51-F74D-4BC7-8BAC-913FCF784656}" type="sibTrans" cxnId="{9A617908-EA19-4115-9274-3A04FD16CFA6}">
      <dgm:prSet/>
      <dgm:spPr/>
      <dgm:t>
        <a:bodyPr/>
        <a:lstStyle/>
        <a:p>
          <a:endParaRPr lang="en-GB"/>
        </a:p>
      </dgm:t>
    </dgm:pt>
    <dgm:pt modelId="{092A5B9D-121B-4B18-A9FA-F992D774C898}">
      <dgm:prSet phldrT="[Text]" custT="1"/>
      <dgm:spPr/>
      <dgm:t>
        <a:bodyPr/>
        <a:lstStyle/>
        <a:p>
          <a:r>
            <a:rPr lang="en-GB" sz="1200">
              <a:latin typeface="Arial" panose="020B0604020202020204" pitchFamily="34" charset="0"/>
              <a:cs typeface="Arial" panose="020B0604020202020204" pitchFamily="34" charset="0"/>
            </a:rPr>
            <a:t>From June dashboard publication we will amend our current Party score so that you can see your monthly performance relative to others on an anonymised basis.</a:t>
          </a:r>
        </a:p>
      </dgm:t>
    </dgm:pt>
    <dgm:pt modelId="{3442DBB4-FB96-4CCE-8393-825228E9EE4A}" type="parTrans" cxnId="{BD6414E5-6D3D-46DB-A41E-009F04068570}">
      <dgm:prSet/>
      <dgm:spPr/>
      <dgm:t>
        <a:bodyPr/>
        <a:lstStyle/>
        <a:p>
          <a:endParaRPr lang="en-GB"/>
        </a:p>
      </dgm:t>
    </dgm:pt>
    <dgm:pt modelId="{3B0DFEDB-ECA7-49F9-9F16-8D9C51662EA9}" type="sibTrans" cxnId="{BD6414E5-6D3D-46DB-A41E-009F04068570}">
      <dgm:prSet/>
      <dgm:spPr/>
      <dgm:t>
        <a:bodyPr/>
        <a:lstStyle/>
        <a:p>
          <a:endParaRPr lang="en-GB"/>
        </a:p>
      </dgm:t>
    </dgm:pt>
    <dgm:pt modelId="{C0845D45-A600-4BDE-ACC0-FE9FBB7328EC}">
      <dgm:prSet phldrT="[Text]"/>
      <dgm:spPr/>
      <dgm:t>
        <a:bodyPr/>
        <a:lstStyle/>
        <a:p>
          <a:r>
            <a:rPr lang="en-GB" dirty="0">
              <a:latin typeface="Arial" panose="020B0604020202020204" pitchFamily="34" charset="0"/>
              <a:cs typeface="Arial" panose="020B0604020202020204" pitchFamily="34" charset="0"/>
            </a:rPr>
            <a:t>Early view of your annual performance</a:t>
          </a:r>
        </a:p>
      </dgm:t>
    </dgm:pt>
    <dgm:pt modelId="{16BDE2D3-E54F-4EE1-A03C-96EC095E0E7D}" type="parTrans" cxnId="{4F56B96B-4F09-4A29-BDA4-FE5BC2C22C19}">
      <dgm:prSet/>
      <dgm:spPr/>
      <dgm:t>
        <a:bodyPr/>
        <a:lstStyle/>
        <a:p>
          <a:endParaRPr lang="en-GB"/>
        </a:p>
      </dgm:t>
    </dgm:pt>
    <dgm:pt modelId="{4891D3EB-34A0-4E68-9818-E45C8CF583D7}" type="sibTrans" cxnId="{4F56B96B-4F09-4A29-BDA4-FE5BC2C22C19}">
      <dgm:prSet/>
      <dgm:spPr/>
      <dgm:t>
        <a:bodyPr/>
        <a:lstStyle/>
        <a:p>
          <a:endParaRPr lang="en-GB"/>
        </a:p>
      </dgm:t>
    </dgm:pt>
    <dgm:pt modelId="{7F36DD33-934A-4DD3-B052-5622C7EDF91F}">
      <dgm:prSet phldrT="[Text]" custT="1"/>
      <dgm:spPr/>
      <dgm:t>
        <a:bodyPr/>
        <a:lstStyle/>
        <a:p>
          <a:r>
            <a:rPr lang="en-GB" sz="1100">
              <a:latin typeface="Arial" panose="020B0604020202020204" pitchFamily="34" charset="0"/>
              <a:cs typeface="Arial" panose="020B0604020202020204" pitchFamily="34" charset="0"/>
            </a:rPr>
            <a:t>We will provide you an early view on your performance against the annual rating in September 2023. </a:t>
          </a:r>
        </a:p>
      </dgm:t>
    </dgm:pt>
    <dgm:pt modelId="{C84AFEE0-9768-4462-B708-A5AE9690AAE8}" type="parTrans" cxnId="{63CB6126-4FD9-4CF7-8EA3-654FAE47EFA6}">
      <dgm:prSet/>
      <dgm:spPr/>
      <dgm:t>
        <a:bodyPr/>
        <a:lstStyle/>
        <a:p>
          <a:endParaRPr lang="en-GB"/>
        </a:p>
      </dgm:t>
    </dgm:pt>
    <dgm:pt modelId="{94328914-57FB-46E8-8B8F-20E4EFF701A0}" type="sibTrans" cxnId="{63CB6126-4FD9-4CF7-8EA3-654FAE47EFA6}">
      <dgm:prSet/>
      <dgm:spPr/>
      <dgm:t>
        <a:bodyPr/>
        <a:lstStyle/>
        <a:p>
          <a:endParaRPr lang="en-GB"/>
        </a:p>
      </dgm:t>
    </dgm:pt>
    <dgm:pt modelId="{EA93D223-EA51-4E5D-94A7-33B6404E241F}">
      <dgm:prSet phldrT="[Text]"/>
      <dgm:spPr/>
      <dgm:t>
        <a:bodyPr/>
        <a:lstStyle/>
        <a:p>
          <a:r>
            <a:rPr lang="en-GB" dirty="0">
              <a:latin typeface="Arial" panose="020B0604020202020204" pitchFamily="34" charset="0"/>
              <a:cs typeface="Arial" panose="020B0604020202020204" pitchFamily="34" charset="0"/>
            </a:rPr>
            <a:t>Peers annual performance</a:t>
          </a:r>
        </a:p>
      </dgm:t>
    </dgm:pt>
    <dgm:pt modelId="{579C5B44-5F6B-46F0-8CC1-D3A2A7B0C97C}" type="parTrans" cxnId="{D437C8B8-C2C6-4A2F-96A6-4743DB4CDD1A}">
      <dgm:prSet/>
      <dgm:spPr/>
      <dgm:t>
        <a:bodyPr/>
        <a:lstStyle/>
        <a:p>
          <a:endParaRPr lang="en-GB"/>
        </a:p>
      </dgm:t>
    </dgm:pt>
    <dgm:pt modelId="{839FE286-9EC7-44D0-8831-531CA6234100}" type="sibTrans" cxnId="{D437C8B8-C2C6-4A2F-96A6-4743DB4CDD1A}">
      <dgm:prSet/>
      <dgm:spPr/>
      <dgm:t>
        <a:bodyPr/>
        <a:lstStyle/>
        <a:p>
          <a:endParaRPr lang="en-GB"/>
        </a:p>
      </dgm:t>
    </dgm:pt>
    <dgm:pt modelId="{7FF4FD05-30AB-43FC-9AE2-9792791E9B18}">
      <dgm:prSet phldrT="[Text]" custT="1"/>
      <dgm:spPr/>
      <dgm:t>
        <a:bodyPr/>
        <a:lstStyle/>
        <a:p>
          <a:r>
            <a:rPr lang="en-GB" sz="1250">
              <a:latin typeface="Arial" panose="020B0604020202020204" pitchFamily="34" charset="0"/>
              <a:cs typeface="Arial" panose="020B0604020202020204" pitchFamily="34" charset="0"/>
            </a:rPr>
            <a:t>We will share with you other Parties performance from 1 April 2024.</a:t>
          </a:r>
        </a:p>
      </dgm:t>
    </dgm:pt>
    <dgm:pt modelId="{EFA6FF51-AE17-466F-B164-11EC73608CED}" type="parTrans" cxnId="{848700D6-BE33-47CA-86B2-0E84D5017780}">
      <dgm:prSet/>
      <dgm:spPr/>
      <dgm:t>
        <a:bodyPr/>
        <a:lstStyle/>
        <a:p>
          <a:endParaRPr lang="en-GB"/>
        </a:p>
      </dgm:t>
    </dgm:pt>
    <dgm:pt modelId="{E96768E4-4BB6-4752-AA41-78D597ADFA76}" type="sibTrans" cxnId="{848700D6-BE33-47CA-86B2-0E84D5017780}">
      <dgm:prSet/>
      <dgm:spPr/>
      <dgm:t>
        <a:bodyPr/>
        <a:lstStyle/>
        <a:p>
          <a:endParaRPr lang="en-GB"/>
        </a:p>
      </dgm:t>
    </dgm:pt>
    <dgm:pt modelId="{1D4991A5-85DB-43E9-B423-36FBD18283B9}">
      <dgm:prSet phldrT="[Text]" custT="1"/>
      <dgm:spPr/>
      <dgm:t>
        <a:bodyPr/>
        <a:lstStyle/>
        <a:p>
          <a:r>
            <a:rPr lang="en-GB" sz="1100">
              <a:latin typeface="Arial" panose="020B0604020202020204" pitchFamily="34" charset="0"/>
              <a:cs typeface="Arial" panose="020B0604020202020204" pitchFamily="34" charset="0"/>
            </a:rPr>
            <a:t> Anonymised data will be shared in the PA annual report to the public.</a:t>
          </a:r>
        </a:p>
      </dgm:t>
    </dgm:pt>
    <dgm:pt modelId="{B85707D7-09EC-4C46-A026-CD60E75C4141}" type="parTrans" cxnId="{D939CCB1-DA02-48BC-B845-F49DA48561E5}">
      <dgm:prSet/>
      <dgm:spPr/>
      <dgm:t>
        <a:bodyPr/>
        <a:lstStyle/>
        <a:p>
          <a:endParaRPr lang="en-GB"/>
        </a:p>
      </dgm:t>
    </dgm:pt>
    <dgm:pt modelId="{DC418DC1-9F34-43E7-9ABA-6EC3D15657DC}" type="sibTrans" cxnId="{D939CCB1-DA02-48BC-B845-F49DA48561E5}">
      <dgm:prSet/>
      <dgm:spPr/>
      <dgm:t>
        <a:bodyPr/>
        <a:lstStyle/>
        <a:p>
          <a:endParaRPr lang="en-GB"/>
        </a:p>
      </dgm:t>
    </dgm:pt>
    <dgm:pt modelId="{0E41B0A1-36CE-4CA5-AE9C-725D37FD0710}">
      <dgm:prSet phldrT="[Text]" custT="1"/>
      <dgm:spPr/>
      <dgm:t>
        <a:bodyPr/>
        <a:lstStyle/>
        <a:p>
          <a:r>
            <a:rPr lang="en-GB" sz="1200" dirty="0">
              <a:latin typeface="Arial" panose="020B0604020202020204" pitchFamily="34" charset="0"/>
              <a:cs typeface="Arial" panose="020B0604020202020204" pitchFamily="34" charset="0"/>
            </a:rPr>
            <a:t>Public data sharing</a:t>
          </a:r>
        </a:p>
      </dgm:t>
    </dgm:pt>
    <dgm:pt modelId="{4ED776C5-7F2C-4C91-88DD-B3AC19060673}" type="parTrans" cxnId="{744B57C2-063D-46CF-B046-A909E2ED5AE2}">
      <dgm:prSet/>
      <dgm:spPr/>
      <dgm:t>
        <a:bodyPr/>
        <a:lstStyle/>
        <a:p>
          <a:endParaRPr lang="en-GB"/>
        </a:p>
      </dgm:t>
    </dgm:pt>
    <dgm:pt modelId="{22776C05-669C-491A-A490-65943D2F8709}" type="sibTrans" cxnId="{744B57C2-063D-46CF-B046-A909E2ED5AE2}">
      <dgm:prSet/>
      <dgm:spPr/>
      <dgm:t>
        <a:bodyPr/>
        <a:lstStyle/>
        <a:p>
          <a:endParaRPr lang="en-GB"/>
        </a:p>
      </dgm:t>
    </dgm:pt>
    <dgm:pt modelId="{466E95BF-7847-4AF8-B72E-B2497C591BF0}">
      <dgm:prSet phldrT="[Text]" custT="1"/>
      <dgm:spPr/>
      <dgm:t>
        <a:bodyPr/>
        <a:lstStyle/>
        <a:p>
          <a:r>
            <a:rPr lang="en-GB" sz="1200">
              <a:latin typeface="Arial" panose="020B0604020202020204" pitchFamily="34" charset="0"/>
              <a:cs typeface="Arial" panose="020B0604020202020204" pitchFamily="34" charset="0"/>
            </a:rPr>
            <a:t>We will share annual performance with the public from 1 September 2024</a:t>
          </a:r>
        </a:p>
      </dgm:t>
    </dgm:pt>
    <dgm:pt modelId="{D9881B68-E4F9-43FB-8B21-40C1972148A1}" type="parTrans" cxnId="{4FA06F2C-5F28-4DD1-8B59-0975032B3400}">
      <dgm:prSet/>
      <dgm:spPr/>
      <dgm:t>
        <a:bodyPr/>
        <a:lstStyle/>
        <a:p>
          <a:endParaRPr lang="en-GB"/>
        </a:p>
      </dgm:t>
    </dgm:pt>
    <dgm:pt modelId="{1C8F337A-0D3C-4E13-8737-6EF117C0D101}" type="sibTrans" cxnId="{4FA06F2C-5F28-4DD1-8B59-0975032B3400}">
      <dgm:prSet/>
      <dgm:spPr/>
      <dgm:t>
        <a:bodyPr/>
        <a:lstStyle/>
        <a:p>
          <a:endParaRPr lang="en-GB"/>
        </a:p>
      </dgm:t>
    </dgm:pt>
    <dgm:pt modelId="{438EDCD3-9BDA-4B96-8FBD-63767EED6358}" type="pres">
      <dgm:prSet presAssocID="{3107BF7C-1F94-43B5-86D6-3159BEAEC515}" presName="Name0" presStyleCnt="0">
        <dgm:presLayoutVars>
          <dgm:dir/>
          <dgm:animLvl val="lvl"/>
          <dgm:resizeHandles val="exact"/>
        </dgm:presLayoutVars>
      </dgm:prSet>
      <dgm:spPr/>
    </dgm:pt>
    <dgm:pt modelId="{4BDEE82F-DDAC-4010-AF2C-E85F9B0C1492}" type="pres">
      <dgm:prSet presAssocID="{3107BF7C-1F94-43B5-86D6-3159BEAEC515}" presName="tSp" presStyleCnt="0"/>
      <dgm:spPr/>
    </dgm:pt>
    <dgm:pt modelId="{72492ACA-A93F-4211-AA80-3DADE927A902}" type="pres">
      <dgm:prSet presAssocID="{3107BF7C-1F94-43B5-86D6-3159BEAEC515}" presName="bSp" presStyleCnt="0"/>
      <dgm:spPr/>
    </dgm:pt>
    <dgm:pt modelId="{27BFE24F-EED9-4DCE-BB9A-A0C621D13823}" type="pres">
      <dgm:prSet presAssocID="{3107BF7C-1F94-43B5-86D6-3159BEAEC515}" presName="process" presStyleCnt="0"/>
      <dgm:spPr/>
    </dgm:pt>
    <dgm:pt modelId="{0D8AB30A-A859-4EB6-9C55-FE0FB799018D}" type="pres">
      <dgm:prSet presAssocID="{A45E4E11-93AA-4431-ACBE-022850824787}" presName="composite1" presStyleCnt="0"/>
      <dgm:spPr/>
    </dgm:pt>
    <dgm:pt modelId="{BD753AC7-5081-4942-A787-4659F04EAC44}" type="pres">
      <dgm:prSet presAssocID="{A45E4E11-93AA-4431-ACBE-022850824787}" presName="dummyNode1" presStyleLbl="node1" presStyleIdx="0" presStyleCnt="5"/>
      <dgm:spPr/>
    </dgm:pt>
    <dgm:pt modelId="{6F1D5A47-4816-43A9-B33C-D58C060EE13D}" type="pres">
      <dgm:prSet presAssocID="{A45E4E11-93AA-4431-ACBE-022850824787}" presName="childNode1" presStyleLbl="bgAcc1" presStyleIdx="0" presStyleCnt="5">
        <dgm:presLayoutVars>
          <dgm:bulletEnabled val="1"/>
        </dgm:presLayoutVars>
      </dgm:prSet>
      <dgm:spPr/>
    </dgm:pt>
    <dgm:pt modelId="{45118524-EAAF-4565-9520-84D98714D351}" type="pres">
      <dgm:prSet presAssocID="{A45E4E11-93AA-4431-ACBE-022850824787}" presName="childNode1tx" presStyleLbl="bgAcc1" presStyleIdx="0" presStyleCnt="5">
        <dgm:presLayoutVars>
          <dgm:bulletEnabled val="1"/>
        </dgm:presLayoutVars>
      </dgm:prSet>
      <dgm:spPr/>
    </dgm:pt>
    <dgm:pt modelId="{2BF025DF-D400-40C2-AC86-45166F2994F2}" type="pres">
      <dgm:prSet presAssocID="{A45E4E11-93AA-4431-ACBE-022850824787}" presName="parentNode1" presStyleLbl="node1" presStyleIdx="0" presStyleCnt="5">
        <dgm:presLayoutVars>
          <dgm:chMax val="1"/>
          <dgm:bulletEnabled val="1"/>
        </dgm:presLayoutVars>
      </dgm:prSet>
      <dgm:spPr/>
    </dgm:pt>
    <dgm:pt modelId="{70E44F79-F5F0-44D0-8102-E6CCC63B9A77}" type="pres">
      <dgm:prSet presAssocID="{A45E4E11-93AA-4431-ACBE-022850824787}" presName="connSite1" presStyleCnt="0"/>
      <dgm:spPr/>
    </dgm:pt>
    <dgm:pt modelId="{060E9AFF-E361-4BAD-9999-56A7B5AE910A}" type="pres">
      <dgm:prSet presAssocID="{888A3C62-45D5-4FD9-9DE0-5857CF491149}" presName="Name9" presStyleLbl="sibTrans2D1" presStyleIdx="0" presStyleCnt="4"/>
      <dgm:spPr/>
    </dgm:pt>
    <dgm:pt modelId="{F8B493A5-8D1A-47FA-A82A-790279A6E912}" type="pres">
      <dgm:prSet presAssocID="{A4CBF974-63F1-408B-9AAB-DFA4BE475C3A}" presName="composite2" presStyleCnt="0"/>
      <dgm:spPr/>
    </dgm:pt>
    <dgm:pt modelId="{B3B5D5BC-4937-4CC5-9FE1-2669AA533C57}" type="pres">
      <dgm:prSet presAssocID="{A4CBF974-63F1-408B-9AAB-DFA4BE475C3A}" presName="dummyNode2" presStyleLbl="node1" presStyleIdx="0" presStyleCnt="5"/>
      <dgm:spPr/>
    </dgm:pt>
    <dgm:pt modelId="{62D48CDF-96F0-42A0-A2BF-56E18682B19C}" type="pres">
      <dgm:prSet presAssocID="{A4CBF974-63F1-408B-9AAB-DFA4BE475C3A}" presName="childNode2" presStyleLbl="bgAcc1" presStyleIdx="1" presStyleCnt="5" custScaleX="119908" custScaleY="143809">
        <dgm:presLayoutVars>
          <dgm:bulletEnabled val="1"/>
        </dgm:presLayoutVars>
      </dgm:prSet>
      <dgm:spPr/>
    </dgm:pt>
    <dgm:pt modelId="{544E251D-BED2-475B-B55C-C015E6C76F87}" type="pres">
      <dgm:prSet presAssocID="{A4CBF974-63F1-408B-9AAB-DFA4BE475C3A}" presName="childNode2tx" presStyleLbl="bgAcc1" presStyleIdx="1" presStyleCnt="5">
        <dgm:presLayoutVars>
          <dgm:bulletEnabled val="1"/>
        </dgm:presLayoutVars>
      </dgm:prSet>
      <dgm:spPr/>
    </dgm:pt>
    <dgm:pt modelId="{4C796A7C-EAD3-4E82-A9B9-40D0F640E96C}" type="pres">
      <dgm:prSet presAssocID="{A4CBF974-63F1-408B-9AAB-DFA4BE475C3A}" presName="parentNode2" presStyleLbl="node1" presStyleIdx="1" presStyleCnt="5" custLinFactNeighborY="-18201">
        <dgm:presLayoutVars>
          <dgm:chMax val="0"/>
          <dgm:bulletEnabled val="1"/>
        </dgm:presLayoutVars>
      </dgm:prSet>
      <dgm:spPr/>
    </dgm:pt>
    <dgm:pt modelId="{9AB52616-F157-47AB-B6CA-3B7525DA4A5E}" type="pres">
      <dgm:prSet presAssocID="{A4CBF974-63F1-408B-9AAB-DFA4BE475C3A}" presName="connSite2" presStyleCnt="0"/>
      <dgm:spPr/>
    </dgm:pt>
    <dgm:pt modelId="{25C726C4-454E-4F0D-9A10-C2D652042429}" type="pres">
      <dgm:prSet presAssocID="{7A3BCC51-F74D-4BC7-8BAC-913FCF784656}" presName="Name18" presStyleLbl="sibTrans2D1" presStyleIdx="1" presStyleCnt="4"/>
      <dgm:spPr/>
    </dgm:pt>
    <dgm:pt modelId="{268F1411-0A0F-410C-B4D9-5031D4D5DC24}" type="pres">
      <dgm:prSet presAssocID="{C0845D45-A600-4BDE-ACC0-FE9FBB7328EC}" presName="composite1" presStyleCnt="0"/>
      <dgm:spPr/>
    </dgm:pt>
    <dgm:pt modelId="{912876C8-3825-4B25-A1AA-B822714D1DEC}" type="pres">
      <dgm:prSet presAssocID="{C0845D45-A600-4BDE-ACC0-FE9FBB7328EC}" presName="dummyNode1" presStyleLbl="node1" presStyleIdx="1" presStyleCnt="5"/>
      <dgm:spPr/>
    </dgm:pt>
    <dgm:pt modelId="{237ADC1D-3D79-43E4-859D-EA09B29405B8}" type="pres">
      <dgm:prSet presAssocID="{C0845D45-A600-4BDE-ACC0-FE9FBB7328EC}" presName="childNode1" presStyleLbl="bgAcc1" presStyleIdx="2" presStyleCnt="5" custScaleX="115703" custScaleY="132962" custLinFactNeighborY="-4576">
        <dgm:presLayoutVars>
          <dgm:bulletEnabled val="1"/>
        </dgm:presLayoutVars>
      </dgm:prSet>
      <dgm:spPr/>
    </dgm:pt>
    <dgm:pt modelId="{BB6C83B8-B816-4F24-9719-7822583434F7}" type="pres">
      <dgm:prSet presAssocID="{C0845D45-A600-4BDE-ACC0-FE9FBB7328EC}" presName="childNode1tx" presStyleLbl="bgAcc1" presStyleIdx="2" presStyleCnt="5">
        <dgm:presLayoutVars>
          <dgm:bulletEnabled val="1"/>
        </dgm:presLayoutVars>
      </dgm:prSet>
      <dgm:spPr/>
    </dgm:pt>
    <dgm:pt modelId="{95E7DBBF-F305-4DF2-BA93-25453CC3A6DA}" type="pres">
      <dgm:prSet presAssocID="{C0845D45-A600-4BDE-ACC0-FE9FBB7328EC}" presName="parentNode1" presStyleLbl="node1" presStyleIdx="2" presStyleCnt="5" custLinFactNeighborX="-2063" custLinFactNeighborY="26321">
        <dgm:presLayoutVars>
          <dgm:chMax val="1"/>
          <dgm:bulletEnabled val="1"/>
        </dgm:presLayoutVars>
      </dgm:prSet>
      <dgm:spPr/>
    </dgm:pt>
    <dgm:pt modelId="{0893903F-C83E-49BE-8E73-797E0F6D4C35}" type="pres">
      <dgm:prSet presAssocID="{C0845D45-A600-4BDE-ACC0-FE9FBB7328EC}" presName="connSite1" presStyleCnt="0"/>
      <dgm:spPr/>
    </dgm:pt>
    <dgm:pt modelId="{CB4C838E-0E21-4829-B0E7-72BB76586B55}" type="pres">
      <dgm:prSet presAssocID="{4891D3EB-34A0-4E68-9818-E45C8CF583D7}" presName="Name9" presStyleLbl="sibTrans2D1" presStyleIdx="2" presStyleCnt="4"/>
      <dgm:spPr/>
    </dgm:pt>
    <dgm:pt modelId="{53B53EE5-A360-41C7-85A8-0355F7C9E2E2}" type="pres">
      <dgm:prSet presAssocID="{EA93D223-EA51-4E5D-94A7-33B6404E241F}" presName="composite2" presStyleCnt="0"/>
      <dgm:spPr/>
    </dgm:pt>
    <dgm:pt modelId="{5906862A-CAA4-4275-B822-2EAE019061D8}" type="pres">
      <dgm:prSet presAssocID="{EA93D223-EA51-4E5D-94A7-33B6404E241F}" presName="dummyNode2" presStyleLbl="node1" presStyleIdx="2" presStyleCnt="5"/>
      <dgm:spPr/>
    </dgm:pt>
    <dgm:pt modelId="{B4B9C7F5-9760-450E-979D-EB227D2F5D91}" type="pres">
      <dgm:prSet presAssocID="{EA93D223-EA51-4E5D-94A7-33B6404E241F}" presName="childNode2" presStyleLbl="bgAcc1" presStyleIdx="3" presStyleCnt="5" custScaleY="128447">
        <dgm:presLayoutVars>
          <dgm:bulletEnabled val="1"/>
        </dgm:presLayoutVars>
      </dgm:prSet>
      <dgm:spPr/>
    </dgm:pt>
    <dgm:pt modelId="{A09DC8D3-8B2A-4748-94CD-6E5FF7915A74}" type="pres">
      <dgm:prSet presAssocID="{EA93D223-EA51-4E5D-94A7-33B6404E241F}" presName="childNode2tx" presStyleLbl="bgAcc1" presStyleIdx="3" presStyleCnt="5">
        <dgm:presLayoutVars>
          <dgm:bulletEnabled val="1"/>
        </dgm:presLayoutVars>
      </dgm:prSet>
      <dgm:spPr/>
    </dgm:pt>
    <dgm:pt modelId="{06F7EB07-D885-4AC6-A615-B479A62E6988}" type="pres">
      <dgm:prSet presAssocID="{EA93D223-EA51-4E5D-94A7-33B6404E241F}" presName="parentNode2" presStyleLbl="node1" presStyleIdx="3" presStyleCnt="5">
        <dgm:presLayoutVars>
          <dgm:chMax val="0"/>
          <dgm:bulletEnabled val="1"/>
        </dgm:presLayoutVars>
      </dgm:prSet>
      <dgm:spPr/>
    </dgm:pt>
    <dgm:pt modelId="{2DED2D44-C4EA-441B-AF31-A6EE4AEAA713}" type="pres">
      <dgm:prSet presAssocID="{EA93D223-EA51-4E5D-94A7-33B6404E241F}" presName="connSite2" presStyleCnt="0"/>
      <dgm:spPr/>
    </dgm:pt>
    <dgm:pt modelId="{D387AD0C-E3BE-417D-A8D8-ED3E62578FDC}" type="pres">
      <dgm:prSet presAssocID="{839FE286-9EC7-44D0-8831-531CA6234100}" presName="Name18" presStyleLbl="sibTrans2D1" presStyleIdx="3" presStyleCnt="4"/>
      <dgm:spPr/>
    </dgm:pt>
    <dgm:pt modelId="{0716120C-715C-480A-AAF6-C1BA233DFFBE}" type="pres">
      <dgm:prSet presAssocID="{0E41B0A1-36CE-4CA5-AE9C-725D37FD0710}" presName="composite1" presStyleCnt="0"/>
      <dgm:spPr/>
    </dgm:pt>
    <dgm:pt modelId="{D773EE8E-866F-4B5C-AAC7-AB576155CD8F}" type="pres">
      <dgm:prSet presAssocID="{0E41B0A1-36CE-4CA5-AE9C-725D37FD0710}" presName="dummyNode1" presStyleLbl="node1" presStyleIdx="3" presStyleCnt="5"/>
      <dgm:spPr/>
    </dgm:pt>
    <dgm:pt modelId="{872121AF-DBCE-451E-AEEF-02BA880C854B}" type="pres">
      <dgm:prSet presAssocID="{0E41B0A1-36CE-4CA5-AE9C-725D37FD0710}" presName="childNode1" presStyleLbl="bgAcc1" presStyleIdx="4" presStyleCnt="5" custLinFactNeighborX="1799" custLinFactNeighborY="-1643">
        <dgm:presLayoutVars>
          <dgm:bulletEnabled val="1"/>
        </dgm:presLayoutVars>
      </dgm:prSet>
      <dgm:spPr/>
    </dgm:pt>
    <dgm:pt modelId="{83E8925D-A5A0-4AFC-BC3C-47F8C601D9B8}" type="pres">
      <dgm:prSet presAssocID="{0E41B0A1-36CE-4CA5-AE9C-725D37FD0710}" presName="childNode1tx" presStyleLbl="bgAcc1" presStyleIdx="4" presStyleCnt="5">
        <dgm:presLayoutVars>
          <dgm:bulletEnabled val="1"/>
        </dgm:presLayoutVars>
      </dgm:prSet>
      <dgm:spPr/>
    </dgm:pt>
    <dgm:pt modelId="{1405A509-3259-409D-89E1-6A7787669B7C}" type="pres">
      <dgm:prSet presAssocID="{0E41B0A1-36CE-4CA5-AE9C-725D37FD0710}" presName="parentNode1" presStyleLbl="node1" presStyleIdx="4" presStyleCnt="5">
        <dgm:presLayoutVars>
          <dgm:chMax val="1"/>
          <dgm:bulletEnabled val="1"/>
        </dgm:presLayoutVars>
      </dgm:prSet>
      <dgm:spPr/>
    </dgm:pt>
    <dgm:pt modelId="{FA6DA69F-FC8F-4E2D-A2DF-48ED7981A2AA}" type="pres">
      <dgm:prSet presAssocID="{0E41B0A1-36CE-4CA5-AE9C-725D37FD0710}" presName="connSite1" presStyleCnt="0"/>
      <dgm:spPr/>
    </dgm:pt>
  </dgm:ptLst>
  <dgm:cxnLst>
    <dgm:cxn modelId="{9A617908-EA19-4115-9274-3A04FD16CFA6}" srcId="{3107BF7C-1F94-43B5-86D6-3159BEAEC515}" destId="{A4CBF974-63F1-408B-9AAB-DFA4BE475C3A}" srcOrd="1" destOrd="0" parTransId="{795B8B93-21B8-4A80-8877-9EBB38DB9A70}" sibTransId="{7A3BCC51-F74D-4BC7-8BAC-913FCF784656}"/>
    <dgm:cxn modelId="{91DADD0B-53FA-4720-8048-0BD15660834F}" type="presOf" srcId="{ADE12748-E2C0-4BB8-8349-9122F3331679}" destId="{45118524-EAAF-4565-9520-84D98714D351}" srcOrd="1" destOrd="1" presId="urn:microsoft.com/office/officeart/2005/8/layout/hProcess4"/>
    <dgm:cxn modelId="{8B8DA30C-232D-490C-BEA3-D8FC09725F80}" srcId="{3107BF7C-1F94-43B5-86D6-3159BEAEC515}" destId="{A45E4E11-93AA-4431-ACBE-022850824787}" srcOrd="0" destOrd="0" parTransId="{7AA0B85E-123A-4B1F-8AEF-A33BCCF67FA6}" sibTransId="{888A3C62-45D5-4FD9-9DE0-5857CF491149}"/>
    <dgm:cxn modelId="{934F3215-8AA8-4F5B-AF91-B0D3B7BF4597}" type="presOf" srcId="{A4CBF974-63F1-408B-9AAB-DFA4BE475C3A}" destId="{4C796A7C-EAD3-4E82-A9B9-40D0F640E96C}" srcOrd="0" destOrd="0" presId="urn:microsoft.com/office/officeart/2005/8/layout/hProcess4"/>
    <dgm:cxn modelId="{9B92FC1A-EC90-4CF9-B987-C662F0CD393B}" type="presOf" srcId="{1D4991A5-85DB-43E9-B423-36FBD18283B9}" destId="{BB6C83B8-B816-4F24-9719-7822583434F7}" srcOrd="1" destOrd="1" presId="urn:microsoft.com/office/officeart/2005/8/layout/hProcess4"/>
    <dgm:cxn modelId="{ECB5FD1B-F77E-400C-A03C-AA394391AF29}" type="presOf" srcId="{D2FA29E2-4532-4C65-A8EB-4DCCBC0D1C9B}" destId="{45118524-EAAF-4565-9520-84D98714D351}" srcOrd="1" destOrd="0" presId="urn:microsoft.com/office/officeart/2005/8/layout/hProcess4"/>
    <dgm:cxn modelId="{63CB6126-4FD9-4CF7-8EA3-654FAE47EFA6}" srcId="{C0845D45-A600-4BDE-ACC0-FE9FBB7328EC}" destId="{7F36DD33-934A-4DD3-B052-5622C7EDF91F}" srcOrd="0" destOrd="0" parTransId="{C84AFEE0-9768-4462-B708-A5AE9690AAE8}" sibTransId="{94328914-57FB-46E8-8B8F-20E4EFF701A0}"/>
    <dgm:cxn modelId="{6C741827-8B30-48F4-8815-423B25393850}" type="presOf" srcId="{C0845D45-A600-4BDE-ACC0-FE9FBB7328EC}" destId="{95E7DBBF-F305-4DF2-BA93-25453CC3A6DA}" srcOrd="0" destOrd="0" presId="urn:microsoft.com/office/officeart/2005/8/layout/hProcess4"/>
    <dgm:cxn modelId="{AAF5002A-D7B5-421B-B2AF-8E679CEB943D}" srcId="{A45E4E11-93AA-4431-ACBE-022850824787}" destId="{ADE12748-E2C0-4BB8-8349-9122F3331679}" srcOrd="1" destOrd="0" parTransId="{65AD5285-ECF7-45CC-A534-CEDEDE6BE4CF}" sibTransId="{824C07F2-E7C5-4005-81BE-258E6F643D9E}"/>
    <dgm:cxn modelId="{4FA06F2C-5F28-4DD1-8B59-0975032B3400}" srcId="{0E41B0A1-36CE-4CA5-AE9C-725D37FD0710}" destId="{466E95BF-7847-4AF8-B72E-B2497C591BF0}" srcOrd="0" destOrd="0" parTransId="{D9881B68-E4F9-43FB-8B21-40C1972148A1}" sibTransId="{1C8F337A-0D3C-4E13-8737-6EF117C0D101}"/>
    <dgm:cxn modelId="{B4EB5A2E-EEA1-47BB-B881-A3563401741D}" type="presOf" srcId="{7A3BCC51-F74D-4BC7-8BAC-913FCF784656}" destId="{25C726C4-454E-4F0D-9A10-C2D652042429}" srcOrd="0" destOrd="0" presId="urn:microsoft.com/office/officeart/2005/8/layout/hProcess4"/>
    <dgm:cxn modelId="{E3874A2F-9387-4AF4-8AD5-D24FE3CF897A}" type="presOf" srcId="{ADE12748-E2C0-4BB8-8349-9122F3331679}" destId="{6F1D5A47-4816-43A9-B33C-D58C060EE13D}" srcOrd="0" destOrd="1" presId="urn:microsoft.com/office/officeart/2005/8/layout/hProcess4"/>
    <dgm:cxn modelId="{05AB8133-5E78-41D3-9D01-ECB3F12B2E20}" type="presOf" srcId="{7F36DD33-934A-4DD3-B052-5622C7EDF91F}" destId="{BB6C83B8-B816-4F24-9719-7822583434F7}" srcOrd="1" destOrd="0" presId="urn:microsoft.com/office/officeart/2005/8/layout/hProcess4"/>
    <dgm:cxn modelId="{3E2C0C60-1D9B-4EB8-829A-4783C20CC0BA}" type="presOf" srcId="{7F36DD33-934A-4DD3-B052-5622C7EDF91F}" destId="{237ADC1D-3D79-43E4-859D-EA09B29405B8}" srcOrd="0" destOrd="0" presId="urn:microsoft.com/office/officeart/2005/8/layout/hProcess4"/>
    <dgm:cxn modelId="{E009DA66-6796-41EE-8423-DBD8E5274659}" type="presOf" srcId="{466E95BF-7847-4AF8-B72E-B2497C591BF0}" destId="{872121AF-DBCE-451E-AEEF-02BA880C854B}" srcOrd="0" destOrd="0" presId="urn:microsoft.com/office/officeart/2005/8/layout/hProcess4"/>
    <dgm:cxn modelId="{4F56B96B-4F09-4A29-BDA4-FE5BC2C22C19}" srcId="{3107BF7C-1F94-43B5-86D6-3159BEAEC515}" destId="{C0845D45-A600-4BDE-ACC0-FE9FBB7328EC}" srcOrd="2" destOrd="0" parTransId="{16BDE2D3-E54F-4EE1-A03C-96EC095E0E7D}" sibTransId="{4891D3EB-34A0-4E68-9818-E45C8CF583D7}"/>
    <dgm:cxn modelId="{4CF42C56-2644-4904-8AAC-0A59C459A3B1}" type="presOf" srcId="{D2FA29E2-4532-4C65-A8EB-4DCCBC0D1C9B}" destId="{6F1D5A47-4816-43A9-B33C-D58C060EE13D}" srcOrd="0" destOrd="0" presId="urn:microsoft.com/office/officeart/2005/8/layout/hProcess4"/>
    <dgm:cxn modelId="{518D4576-B239-401C-B996-E08D2AC3CCA4}" type="presOf" srcId="{092A5B9D-121B-4B18-A9FA-F992D774C898}" destId="{62D48CDF-96F0-42A0-A2BF-56E18682B19C}" srcOrd="0" destOrd="0" presId="urn:microsoft.com/office/officeart/2005/8/layout/hProcess4"/>
    <dgm:cxn modelId="{214D9558-9211-478E-B460-E0B50B8177B2}" type="presOf" srcId="{0E41B0A1-36CE-4CA5-AE9C-725D37FD0710}" destId="{1405A509-3259-409D-89E1-6A7787669B7C}" srcOrd="0" destOrd="0" presId="urn:microsoft.com/office/officeart/2005/8/layout/hProcess4"/>
    <dgm:cxn modelId="{4C048382-8D83-457D-9F78-D337FBC91641}" srcId="{A45E4E11-93AA-4431-ACBE-022850824787}" destId="{D2FA29E2-4532-4C65-A8EB-4DCCBC0D1C9B}" srcOrd="0" destOrd="0" parTransId="{382D7D25-CB19-415D-869D-21E80723239B}" sibTransId="{189AEE9B-9BE5-4A18-9975-C6A6819BB9AD}"/>
    <dgm:cxn modelId="{BE0DBD84-DB38-4212-8383-15C924DD2248}" type="presOf" srcId="{3107BF7C-1F94-43B5-86D6-3159BEAEC515}" destId="{438EDCD3-9BDA-4B96-8FBD-63767EED6358}" srcOrd="0" destOrd="0" presId="urn:microsoft.com/office/officeart/2005/8/layout/hProcess4"/>
    <dgm:cxn modelId="{D3C40098-1245-44F6-8F9F-E335AD641A1E}" type="presOf" srcId="{7FF4FD05-30AB-43FC-9AE2-9792791E9B18}" destId="{B4B9C7F5-9760-450E-979D-EB227D2F5D91}" srcOrd="0" destOrd="0" presId="urn:microsoft.com/office/officeart/2005/8/layout/hProcess4"/>
    <dgm:cxn modelId="{A3AB629F-923F-45D3-B011-72CE708EB96A}" type="presOf" srcId="{1D4991A5-85DB-43E9-B423-36FBD18283B9}" destId="{237ADC1D-3D79-43E4-859D-EA09B29405B8}" srcOrd="0" destOrd="1" presId="urn:microsoft.com/office/officeart/2005/8/layout/hProcess4"/>
    <dgm:cxn modelId="{8AAA04A3-4691-464D-B22C-2E87F74E5997}" type="presOf" srcId="{839FE286-9EC7-44D0-8831-531CA6234100}" destId="{D387AD0C-E3BE-417D-A8D8-ED3E62578FDC}" srcOrd="0" destOrd="0" presId="urn:microsoft.com/office/officeart/2005/8/layout/hProcess4"/>
    <dgm:cxn modelId="{6B09C2AB-88F4-4326-AAD1-C0D79D50CA89}" type="presOf" srcId="{092A5B9D-121B-4B18-A9FA-F992D774C898}" destId="{544E251D-BED2-475B-B55C-C015E6C76F87}" srcOrd="1" destOrd="0" presId="urn:microsoft.com/office/officeart/2005/8/layout/hProcess4"/>
    <dgm:cxn modelId="{1AFF4EB1-C1C2-41D4-85E3-8068085EC8EB}" type="presOf" srcId="{4891D3EB-34A0-4E68-9818-E45C8CF583D7}" destId="{CB4C838E-0E21-4829-B0E7-72BB76586B55}" srcOrd="0" destOrd="0" presId="urn:microsoft.com/office/officeart/2005/8/layout/hProcess4"/>
    <dgm:cxn modelId="{D939CCB1-DA02-48BC-B845-F49DA48561E5}" srcId="{C0845D45-A600-4BDE-ACC0-FE9FBB7328EC}" destId="{1D4991A5-85DB-43E9-B423-36FBD18283B9}" srcOrd="1" destOrd="0" parTransId="{B85707D7-09EC-4C46-A026-CD60E75C4141}" sibTransId="{DC418DC1-9F34-43E7-9ABA-6EC3D15657DC}"/>
    <dgm:cxn modelId="{D437C8B8-C2C6-4A2F-96A6-4743DB4CDD1A}" srcId="{3107BF7C-1F94-43B5-86D6-3159BEAEC515}" destId="{EA93D223-EA51-4E5D-94A7-33B6404E241F}" srcOrd="3" destOrd="0" parTransId="{579C5B44-5F6B-46F0-8CC1-D3A2A7B0C97C}" sibTransId="{839FE286-9EC7-44D0-8831-531CA6234100}"/>
    <dgm:cxn modelId="{EC8A91C0-24C8-4023-82E8-5B0FB4A015A3}" type="presOf" srcId="{EA93D223-EA51-4E5D-94A7-33B6404E241F}" destId="{06F7EB07-D885-4AC6-A615-B479A62E6988}" srcOrd="0" destOrd="0" presId="urn:microsoft.com/office/officeart/2005/8/layout/hProcess4"/>
    <dgm:cxn modelId="{21CBF9C1-B29C-4C32-812A-31B14B6660BB}" type="presOf" srcId="{7FF4FD05-30AB-43FC-9AE2-9792791E9B18}" destId="{A09DC8D3-8B2A-4748-94CD-6E5FF7915A74}" srcOrd="1" destOrd="0" presId="urn:microsoft.com/office/officeart/2005/8/layout/hProcess4"/>
    <dgm:cxn modelId="{744B57C2-063D-46CF-B046-A909E2ED5AE2}" srcId="{3107BF7C-1F94-43B5-86D6-3159BEAEC515}" destId="{0E41B0A1-36CE-4CA5-AE9C-725D37FD0710}" srcOrd="4" destOrd="0" parTransId="{4ED776C5-7F2C-4C91-88DD-B3AC19060673}" sibTransId="{22776C05-669C-491A-A490-65943D2F8709}"/>
    <dgm:cxn modelId="{863686C4-D9A7-428B-9210-E9DE2B15F5AC}" type="presOf" srcId="{888A3C62-45D5-4FD9-9DE0-5857CF491149}" destId="{060E9AFF-E361-4BAD-9999-56A7B5AE910A}" srcOrd="0" destOrd="0" presId="urn:microsoft.com/office/officeart/2005/8/layout/hProcess4"/>
    <dgm:cxn modelId="{848700D6-BE33-47CA-86B2-0E84D5017780}" srcId="{EA93D223-EA51-4E5D-94A7-33B6404E241F}" destId="{7FF4FD05-30AB-43FC-9AE2-9792791E9B18}" srcOrd="0" destOrd="0" parTransId="{EFA6FF51-AE17-466F-B164-11EC73608CED}" sibTransId="{E96768E4-4BB6-4752-AA41-78D597ADFA76}"/>
    <dgm:cxn modelId="{BD6414E5-6D3D-46DB-A41E-009F04068570}" srcId="{A4CBF974-63F1-408B-9AAB-DFA4BE475C3A}" destId="{092A5B9D-121B-4B18-A9FA-F992D774C898}" srcOrd="0" destOrd="0" parTransId="{3442DBB4-FB96-4CCE-8393-825228E9EE4A}" sibTransId="{3B0DFEDB-ECA7-49F9-9F16-8D9C51662EA9}"/>
    <dgm:cxn modelId="{8B246AE6-4422-46C5-81FB-22B9268B4874}" type="presOf" srcId="{466E95BF-7847-4AF8-B72E-B2497C591BF0}" destId="{83E8925D-A5A0-4AFC-BC3C-47F8C601D9B8}" srcOrd="1" destOrd="0" presId="urn:microsoft.com/office/officeart/2005/8/layout/hProcess4"/>
    <dgm:cxn modelId="{40F836E8-4060-4801-9353-8D0B3D86F36A}" type="presOf" srcId="{A45E4E11-93AA-4431-ACBE-022850824787}" destId="{2BF025DF-D400-40C2-AC86-45166F2994F2}" srcOrd="0" destOrd="0" presId="urn:microsoft.com/office/officeart/2005/8/layout/hProcess4"/>
    <dgm:cxn modelId="{8A63284F-7AF7-4AC3-BCF0-EBE13E5AC6A4}" type="presParOf" srcId="{438EDCD3-9BDA-4B96-8FBD-63767EED6358}" destId="{4BDEE82F-DDAC-4010-AF2C-E85F9B0C1492}" srcOrd="0" destOrd="0" presId="urn:microsoft.com/office/officeart/2005/8/layout/hProcess4"/>
    <dgm:cxn modelId="{11FF5719-04A8-4292-ABD6-5DFEB062F09C}" type="presParOf" srcId="{438EDCD3-9BDA-4B96-8FBD-63767EED6358}" destId="{72492ACA-A93F-4211-AA80-3DADE927A902}" srcOrd="1" destOrd="0" presId="urn:microsoft.com/office/officeart/2005/8/layout/hProcess4"/>
    <dgm:cxn modelId="{D6FC6718-50BB-4BF0-BA54-A399849D441E}" type="presParOf" srcId="{438EDCD3-9BDA-4B96-8FBD-63767EED6358}" destId="{27BFE24F-EED9-4DCE-BB9A-A0C621D13823}" srcOrd="2" destOrd="0" presId="urn:microsoft.com/office/officeart/2005/8/layout/hProcess4"/>
    <dgm:cxn modelId="{DE1333F4-4E4E-446D-B4BF-14E4E957AA09}" type="presParOf" srcId="{27BFE24F-EED9-4DCE-BB9A-A0C621D13823}" destId="{0D8AB30A-A859-4EB6-9C55-FE0FB799018D}" srcOrd="0" destOrd="0" presId="urn:microsoft.com/office/officeart/2005/8/layout/hProcess4"/>
    <dgm:cxn modelId="{D81EBC9C-FDE3-4C4D-8AFD-1134C298E71D}" type="presParOf" srcId="{0D8AB30A-A859-4EB6-9C55-FE0FB799018D}" destId="{BD753AC7-5081-4942-A787-4659F04EAC44}" srcOrd="0" destOrd="0" presId="urn:microsoft.com/office/officeart/2005/8/layout/hProcess4"/>
    <dgm:cxn modelId="{29A80305-92CF-465F-98E2-31AB34CB2E52}" type="presParOf" srcId="{0D8AB30A-A859-4EB6-9C55-FE0FB799018D}" destId="{6F1D5A47-4816-43A9-B33C-D58C060EE13D}" srcOrd="1" destOrd="0" presId="urn:microsoft.com/office/officeart/2005/8/layout/hProcess4"/>
    <dgm:cxn modelId="{5B0D3213-1389-45A2-A1F4-1C18DB6450C2}" type="presParOf" srcId="{0D8AB30A-A859-4EB6-9C55-FE0FB799018D}" destId="{45118524-EAAF-4565-9520-84D98714D351}" srcOrd="2" destOrd="0" presId="urn:microsoft.com/office/officeart/2005/8/layout/hProcess4"/>
    <dgm:cxn modelId="{3A3902EE-0A92-4521-B1F5-5FD64911EEAC}" type="presParOf" srcId="{0D8AB30A-A859-4EB6-9C55-FE0FB799018D}" destId="{2BF025DF-D400-40C2-AC86-45166F2994F2}" srcOrd="3" destOrd="0" presId="urn:microsoft.com/office/officeart/2005/8/layout/hProcess4"/>
    <dgm:cxn modelId="{EB9FA9E8-2857-4E2E-AB04-4E3834CF8FCD}" type="presParOf" srcId="{0D8AB30A-A859-4EB6-9C55-FE0FB799018D}" destId="{70E44F79-F5F0-44D0-8102-E6CCC63B9A77}" srcOrd="4" destOrd="0" presId="urn:microsoft.com/office/officeart/2005/8/layout/hProcess4"/>
    <dgm:cxn modelId="{CDDDDBEA-DAD2-4E5F-AF73-147D082ED547}" type="presParOf" srcId="{27BFE24F-EED9-4DCE-BB9A-A0C621D13823}" destId="{060E9AFF-E361-4BAD-9999-56A7B5AE910A}" srcOrd="1" destOrd="0" presId="urn:microsoft.com/office/officeart/2005/8/layout/hProcess4"/>
    <dgm:cxn modelId="{90433EAC-CA2D-4BFD-BDFD-652D81DAB4AB}" type="presParOf" srcId="{27BFE24F-EED9-4DCE-BB9A-A0C621D13823}" destId="{F8B493A5-8D1A-47FA-A82A-790279A6E912}" srcOrd="2" destOrd="0" presId="urn:microsoft.com/office/officeart/2005/8/layout/hProcess4"/>
    <dgm:cxn modelId="{25DDF6D4-4E26-42FC-9DC5-A0BB301C4F35}" type="presParOf" srcId="{F8B493A5-8D1A-47FA-A82A-790279A6E912}" destId="{B3B5D5BC-4937-4CC5-9FE1-2669AA533C57}" srcOrd="0" destOrd="0" presId="urn:microsoft.com/office/officeart/2005/8/layout/hProcess4"/>
    <dgm:cxn modelId="{8257A020-7041-497A-B536-CB6BAB59BC99}" type="presParOf" srcId="{F8B493A5-8D1A-47FA-A82A-790279A6E912}" destId="{62D48CDF-96F0-42A0-A2BF-56E18682B19C}" srcOrd="1" destOrd="0" presId="urn:microsoft.com/office/officeart/2005/8/layout/hProcess4"/>
    <dgm:cxn modelId="{6CBA2153-5922-4E03-805D-303C801FC0E5}" type="presParOf" srcId="{F8B493A5-8D1A-47FA-A82A-790279A6E912}" destId="{544E251D-BED2-475B-B55C-C015E6C76F87}" srcOrd="2" destOrd="0" presId="urn:microsoft.com/office/officeart/2005/8/layout/hProcess4"/>
    <dgm:cxn modelId="{B2C58B21-FDC9-4E2E-BC4D-8060CCD8E645}" type="presParOf" srcId="{F8B493A5-8D1A-47FA-A82A-790279A6E912}" destId="{4C796A7C-EAD3-4E82-A9B9-40D0F640E96C}" srcOrd="3" destOrd="0" presId="urn:microsoft.com/office/officeart/2005/8/layout/hProcess4"/>
    <dgm:cxn modelId="{4E8B37A5-1B40-4332-8299-CEFAF547F6E2}" type="presParOf" srcId="{F8B493A5-8D1A-47FA-A82A-790279A6E912}" destId="{9AB52616-F157-47AB-B6CA-3B7525DA4A5E}" srcOrd="4" destOrd="0" presId="urn:microsoft.com/office/officeart/2005/8/layout/hProcess4"/>
    <dgm:cxn modelId="{1DD2769E-398A-47BA-8E8F-BF99A3A4747D}" type="presParOf" srcId="{27BFE24F-EED9-4DCE-BB9A-A0C621D13823}" destId="{25C726C4-454E-4F0D-9A10-C2D652042429}" srcOrd="3" destOrd="0" presId="urn:microsoft.com/office/officeart/2005/8/layout/hProcess4"/>
    <dgm:cxn modelId="{367FD18B-B548-4400-B4E1-ECB27728C3FE}" type="presParOf" srcId="{27BFE24F-EED9-4DCE-BB9A-A0C621D13823}" destId="{268F1411-0A0F-410C-B4D9-5031D4D5DC24}" srcOrd="4" destOrd="0" presId="urn:microsoft.com/office/officeart/2005/8/layout/hProcess4"/>
    <dgm:cxn modelId="{C28E47A2-4FAA-46A2-926B-3E56E65D3204}" type="presParOf" srcId="{268F1411-0A0F-410C-B4D9-5031D4D5DC24}" destId="{912876C8-3825-4B25-A1AA-B822714D1DEC}" srcOrd="0" destOrd="0" presId="urn:microsoft.com/office/officeart/2005/8/layout/hProcess4"/>
    <dgm:cxn modelId="{3E677604-A19F-455F-B139-18FDABB3BCB1}" type="presParOf" srcId="{268F1411-0A0F-410C-B4D9-5031D4D5DC24}" destId="{237ADC1D-3D79-43E4-859D-EA09B29405B8}" srcOrd="1" destOrd="0" presId="urn:microsoft.com/office/officeart/2005/8/layout/hProcess4"/>
    <dgm:cxn modelId="{CF18BAA5-FF74-46DA-B9E9-A6A11A19460C}" type="presParOf" srcId="{268F1411-0A0F-410C-B4D9-5031D4D5DC24}" destId="{BB6C83B8-B816-4F24-9719-7822583434F7}" srcOrd="2" destOrd="0" presId="urn:microsoft.com/office/officeart/2005/8/layout/hProcess4"/>
    <dgm:cxn modelId="{4A1E62D9-C8BF-46EB-8603-72B11DA4C01B}" type="presParOf" srcId="{268F1411-0A0F-410C-B4D9-5031D4D5DC24}" destId="{95E7DBBF-F305-4DF2-BA93-25453CC3A6DA}" srcOrd="3" destOrd="0" presId="urn:microsoft.com/office/officeart/2005/8/layout/hProcess4"/>
    <dgm:cxn modelId="{2F70010D-DBC5-43AC-80D1-6F6322A79231}" type="presParOf" srcId="{268F1411-0A0F-410C-B4D9-5031D4D5DC24}" destId="{0893903F-C83E-49BE-8E73-797E0F6D4C35}" srcOrd="4" destOrd="0" presId="urn:microsoft.com/office/officeart/2005/8/layout/hProcess4"/>
    <dgm:cxn modelId="{B8BCA479-8F94-4229-AE57-ECF3D0266DA9}" type="presParOf" srcId="{27BFE24F-EED9-4DCE-BB9A-A0C621D13823}" destId="{CB4C838E-0E21-4829-B0E7-72BB76586B55}" srcOrd="5" destOrd="0" presId="urn:microsoft.com/office/officeart/2005/8/layout/hProcess4"/>
    <dgm:cxn modelId="{391BD261-D8DA-4D06-B87F-FBBDAC57528A}" type="presParOf" srcId="{27BFE24F-EED9-4DCE-BB9A-A0C621D13823}" destId="{53B53EE5-A360-41C7-85A8-0355F7C9E2E2}" srcOrd="6" destOrd="0" presId="urn:microsoft.com/office/officeart/2005/8/layout/hProcess4"/>
    <dgm:cxn modelId="{F2D4A218-74E9-408E-8470-E81772F71A83}" type="presParOf" srcId="{53B53EE5-A360-41C7-85A8-0355F7C9E2E2}" destId="{5906862A-CAA4-4275-B822-2EAE019061D8}" srcOrd="0" destOrd="0" presId="urn:microsoft.com/office/officeart/2005/8/layout/hProcess4"/>
    <dgm:cxn modelId="{46D8EEAA-2C82-4892-A6EF-54E7DCCDA68C}" type="presParOf" srcId="{53B53EE5-A360-41C7-85A8-0355F7C9E2E2}" destId="{B4B9C7F5-9760-450E-979D-EB227D2F5D91}" srcOrd="1" destOrd="0" presId="urn:microsoft.com/office/officeart/2005/8/layout/hProcess4"/>
    <dgm:cxn modelId="{DC335C01-9E20-4032-9ACC-8BB4FCFE1636}" type="presParOf" srcId="{53B53EE5-A360-41C7-85A8-0355F7C9E2E2}" destId="{A09DC8D3-8B2A-4748-94CD-6E5FF7915A74}" srcOrd="2" destOrd="0" presId="urn:microsoft.com/office/officeart/2005/8/layout/hProcess4"/>
    <dgm:cxn modelId="{7D4F46C6-21B2-42E0-A08C-301C1663D291}" type="presParOf" srcId="{53B53EE5-A360-41C7-85A8-0355F7C9E2E2}" destId="{06F7EB07-D885-4AC6-A615-B479A62E6988}" srcOrd="3" destOrd="0" presId="urn:microsoft.com/office/officeart/2005/8/layout/hProcess4"/>
    <dgm:cxn modelId="{D4372817-8FBE-4814-A037-DD3B0C20A103}" type="presParOf" srcId="{53B53EE5-A360-41C7-85A8-0355F7C9E2E2}" destId="{2DED2D44-C4EA-441B-AF31-A6EE4AEAA713}" srcOrd="4" destOrd="0" presId="urn:microsoft.com/office/officeart/2005/8/layout/hProcess4"/>
    <dgm:cxn modelId="{B7B706A2-AB0C-45AC-BE67-2ECCD1A41CFB}" type="presParOf" srcId="{27BFE24F-EED9-4DCE-BB9A-A0C621D13823}" destId="{D387AD0C-E3BE-417D-A8D8-ED3E62578FDC}" srcOrd="7" destOrd="0" presId="urn:microsoft.com/office/officeart/2005/8/layout/hProcess4"/>
    <dgm:cxn modelId="{1150EE61-16AF-4140-8D86-2D10F5CB5A3A}" type="presParOf" srcId="{27BFE24F-EED9-4DCE-BB9A-A0C621D13823}" destId="{0716120C-715C-480A-AAF6-C1BA233DFFBE}" srcOrd="8" destOrd="0" presId="urn:microsoft.com/office/officeart/2005/8/layout/hProcess4"/>
    <dgm:cxn modelId="{E03DCD68-126F-4D8B-AB6C-640117AE9A9F}" type="presParOf" srcId="{0716120C-715C-480A-AAF6-C1BA233DFFBE}" destId="{D773EE8E-866F-4B5C-AAC7-AB576155CD8F}" srcOrd="0" destOrd="0" presId="urn:microsoft.com/office/officeart/2005/8/layout/hProcess4"/>
    <dgm:cxn modelId="{3304041E-3E98-4C84-8664-51B341A89FC7}" type="presParOf" srcId="{0716120C-715C-480A-AAF6-C1BA233DFFBE}" destId="{872121AF-DBCE-451E-AEEF-02BA880C854B}" srcOrd="1" destOrd="0" presId="urn:microsoft.com/office/officeart/2005/8/layout/hProcess4"/>
    <dgm:cxn modelId="{5F920010-FD89-4656-B7D9-BFDA35E595D5}" type="presParOf" srcId="{0716120C-715C-480A-AAF6-C1BA233DFFBE}" destId="{83E8925D-A5A0-4AFC-BC3C-47F8C601D9B8}" srcOrd="2" destOrd="0" presId="urn:microsoft.com/office/officeart/2005/8/layout/hProcess4"/>
    <dgm:cxn modelId="{A30F417A-D33E-41F9-B2BF-43C939252A1E}" type="presParOf" srcId="{0716120C-715C-480A-AAF6-C1BA233DFFBE}" destId="{1405A509-3259-409D-89E1-6A7787669B7C}" srcOrd="3" destOrd="0" presId="urn:microsoft.com/office/officeart/2005/8/layout/hProcess4"/>
    <dgm:cxn modelId="{8BD5A5A2-72CC-4452-ADF9-3F013EA43B2D}" type="presParOf" srcId="{0716120C-715C-480A-AAF6-C1BA233DFFBE}" destId="{FA6DA69F-FC8F-4E2D-A2DF-48ED7981A2A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1F5A6D-389A-4EF1-A2D0-6001DBA39EC8}" type="doc">
      <dgm:prSet loTypeId="urn:microsoft.com/office/officeart/2005/8/layout/process1" loCatId="process" qsTypeId="urn:microsoft.com/office/officeart/2005/8/quickstyle/simple1" qsCatId="simple" csTypeId="urn:microsoft.com/office/officeart/2005/8/colors/colorful5" csCatId="colorful" phldr="1"/>
      <dgm:spPr/>
    </dgm:pt>
    <dgm:pt modelId="{3E7B98D4-21C6-4CCA-9246-1BFB569952D2}">
      <dgm:prSet phldrT="[Text]"/>
      <dgm:spPr/>
      <dgm:t>
        <a:bodyPr/>
        <a:lstStyle/>
        <a:p>
          <a:r>
            <a:rPr lang="en-GB" dirty="0">
              <a:latin typeface="Arial" panose="020B0604020202020204" pitchFamily="34" charset="0"/>
              <a:cs typeface="Arial" panose="020B0604020202020204" pitchFamily="34" charset="0"/>
            </a:rPr>
            <a:t>Have a plan in place for how to deal with this</a:t>
          </a:r>
        </a:p>
      </dgm:t>
    </dgm:pt>
    <dgm:pt modelId="{A1393244-C607-422D-88DC-C0569F38B963}" type="parTrans" cxnId="{0F07CDA1-D445-4ABC-86ED-89B9D660DFFE}">
      <dgm:prSet/>
      <dgm:spPr/>
      <dgm:t>
        <a:bodyPr/>
        <a:lstStyle/>
        <a:p>
          <a:endParaRPr lang="en-GB"/>
        </a:p>
      </dgm:t>
    </dgm:pt>
    <dgm:pt modelId="{ACB4110C-E47B-4E58-8175-4F6E5C7D9BC9}" type="sibTrans" cxnId="{0F07CDA1-D445-4ABC-86ED-89B9D660DFFE}">
      <dgm:prSet/>
      <dgm:spPr/>
      <dgm:t>
        <a:bodyPr/>
        <a:lstStyle/>
        <a:p>
          <a:endParaRPr lang="en-GB"/>
        </a:p>
      </dgm:t>
    </dgm:pt>
    <dgm:pt modelId="{A3D4057A-56E9-497B-B86B-FC9F3CF7EF00}">
      <dgm:prSet phldrT="[Text]"/>
      <dgm:spPr/>
      <dgm:t>
        <a:bodyPr/>
        <a:lstStyle/>
        <a:p>
          <a:r>
            <a:rPr lang="en-GB" dirty="0">
              <a:latin typeface="Arial" panose="020B0604020202020204" pitchFamily="34" charset="0"/>
              <a:cs typeface="Arial" panose="020B0604020202020204" pitchFamily="34" charset="0"/>
            </a:rPr>
            <a:t>Identify the key priority areas you must get right</a:t>
          </a:r>
        </a:p>
      </dgm:t>
    </dgm:pt>
    <dgm:pt modelId="{95B2733E-12AC-41CF-95C7-94677923F22A}" type="parTrans" cxnId="{57BB92FB-27D5-4D88-940A-74E978D660FC}">
      <dgm:prSet/>
      <dgm:spPr/>
      <dgm:t>
        <a:bodyPr/>
        <a:lstStyle/>
        <a:p>
          <a:endParaRPr lang="en-GB"/>
        </a:p>
      </dgm:t>
    </dgm:pt>
    <dgm:pt modelId="{89997398-0DC8-40A3-B22D-DFB983A2BD51}" type="sibTrans" cxnId="{57BB92FB-27D5-4D88-940A-74E978D660FC}">
      <dgm:prSet/>
      <dgm:spPr/>
      <dgm:t>
        <a:bodyPr/>
        <a:lstStyle/>
        <a:p>
          <a:endParaRPr lang="en-GB"/>
        </a:p>
      </dgm:t>
    </dgm:pt>
    <dgm:pt modelId="{84932D37-8283-4709-804A-B5A86A1DED34}">
      <dgm:prSet phldrT="[Text]" custT="1"/>
      <dgm:spPr/>
      <dgm:t>
        <a:bodyPr/>
        <a:lstStyle/>
        <a:p>
          <a:r>
            <a:rPr lang="en-GB" sz="1800" dirty="0">
              <a:latin typeface="Arial" panose="020B0604020202020204" pitchFamily="34" charset="0"/>
              <a:cs typeface="Arial" panose="020B0604020202020204" pitchFamily="34" charset="0"/>
            </a:rPr>
            <a:t>Be proactive when you have an issue, don’t wait for an RFI</a:t>
          </a:r>
        </a:p>
      </dgm:t>
    </dgm:pt>
    <dgm:pt modelId="{DDBDA0A3-FD2F-46A2-AF04-B8125A4A981A}" type="parTrans" cxnId="{47FEECD7-336A-4D3F-B7A9-0B8B86B4A5F8}">
      <dgm:prSet/>
      <dgm:spPr/>
      <dgm:t>
        <a:bodyPr/>
        <a:lstStyle/>
        <a:p>
          <a:endParaRPr lang="en-GB"/>
        </a:p>
      </dgm:t>
    </dgm:pt>
    <dgm:pt modelId="{50E64459-ABA4-47A3-A450-6F04F04000EC}" type="sibTrans" cxnId="{47FEECD7-336A-4D3F-B7A9-0B8B86B4A5F8}">
      <dgm:prSet/>
      <dgm:spPr/>
      <dgm:t>
        <a:bodyPr/>
        <a:lstStyle/>
        <a:p>
          <a:endParaRPr lang="en-GB"/>
        </a:p>
      </dgm:t>
    </dgm:pt>
    <dgm:pt modelId="{1D393001-9694-456D-8595-423068C2C484}" type="pres">
      <dgm:prSet presAssocID="{2E1F5A6D-389A-4EF1-A2D0-6001DBA39EC8}" presName="Name0" presStyleCnt="0">
        <dgm:presLayoutVars>
          <dgm:dir/>
          <dgm:resizeHandles val="exact"/>
        </dgm:presLayoutVars>
      </dgm:prSet>
      <dgm:spPr/>
    </dgm:pt>
    <dgm:pt modelId="{30953A21-778C-4BF7-8A6F-278876034367}" type="pres">
      <dgm:prSet presAssocID="{3E7B98D4-21C6-4CCA-9246-1BFB569952D2}" presName="node" presStyleLbl="node1" presStyleIdx="0" presStyleCnt="3">
        <dgm:presLayoutVars>
          <dgm:bulletEnabled val="1"/>
        </dgm:presLayoutVars>
      </dgm:prSet>
      <dgm:spPr/>
    </dgm:pt>
    <dgm:pt modelId="{D07F44C7-B3CF-45CA-B2F2-FCD8E8898EE8}" type="pres">
      <dgm:prSet presAssocID="{ACB4110C-E47B-4E58-8175-4F6E5C7D9BC9}" presName="sibTrans" presStyleLbl="sibTrans2D1" presStyleIdx="0" presStyleCnt="2"/>
      <dgm:spPr/>
    </dgm:pt>
    <dgm:pt modelId="{3790E8AF-69B3-4B50-8401-CDF43445D1FC}" type="pres">
      <dgm:prSet presAssocID="{ACB4110C-E47B-4E58-8175-4F6E5C7D9BC9}" presName="connectorText" presStyleLbl="sibTrans2D1" presStyleIdx="0" presStyleCnt="2"/>
      <dgm:spPr/>
    </dgm:pt>
    <dgm:pt modelId="{B7FCD77C-8982-47BC-AAF1-988084ED9D19}" type="pres">
      <dgm:prSet presAssocID="{A3D4057A-56E9-497B-B86B-FC9F3CF7EF00}" presName="node" presStyleLbl="node1" presStyleIdx="1" presStyleCnt="3">
        <dgm:presLayoutVars>
          <dgm:bulletEnabled val="1"/>
        </dgm:presLayoutVars>
      </dgm:prSet>
      <dgm:spPr/>
    </dgm:pt>
    <dgm:pt modelId="{F3575EFB-EC06-453C-B51A-AC77E100D0A3}" type="pres">
      <dgm:prSet presAssocID="{89997398-0DC8-40A3-B22D-DFB983A2BD51}" presName="sibTrans" presStyleLbl="sibTrans2D1" presStyleIdx="1" presStyleCnt="2"/>
      <dgm:spPr/>
    </dgm:pt>
    <dgm:pt modelId="{67A82B73-C6F0-4069-A15B-A1C7210CC24A}" type="pres">
      <dgm:prSet presAssocID="{89997398-0DC8-40A3-B22D-DFB983A2BD51}" presName="connectorText" presStyleLbl="sibTrans2D1" presStyleIdx="1" presStyleCnt="2"/>
      <dgm:spPr/>
    </dgm:pt>
    <dgm:pt modelId="{1AD73AE2-894E-4860-9E28-F9DEBF9D5AFB}" type="pres">
      <dgm:prSet presAssocID="{84932D37-8283-4709-804A-B5A86A1DED34}" presName="node" presStyleLbl="node1" presStyleIdx="2" presStyleCnt="3">
        <dgm:presLayoutVars>
          <dgm:bulletEnabled val="1"/>
        </dgm:presLayoutVars>
      </dgm:prSet>
      <dgm:spPr/>
    </dgm:pt>
  </dgm:ptLst>
  <dgm:cxnLst>
    <dgm:cxn modelId="{7E8D8600-603D-4D48-9773-8BD57A223582}" type="presOf" srcId="{89997398-0DC8-40A3-B22D-DFB983A2BD51}" destId="{F3575EFB-EC06-453C-B51A-AC77E100D0A3}" srcOrd="0" destOrd="0" presId="urn:microsoft.com/office/officeart/2005/8/layout/process1"/>
    <dgm:cxn modelId="{22049124-E8C4-4D22-82DE-F1017A57AB07}" type="presOf" srcId="{84932D37-8283-4709-804A-B5A86A1DED34}" destId="{1AD73AE2-894E-4860-9E28-F9DEBF9D5AFB}" srcOrd="0" destOrd="0" presId="urn:microsoft.com/office/officeart/2005/8/layout/process1"/>
    <dgm:cxn modelId="{8A2ACE41-3A4C-42F6-98E6-B28C8AADF055}" type="presOf" srcId="{2E1F5A6D-389A-4EF1-A2D0-6001DBA39EC8}" destId="{1D393001-9694-456D-8595-423068C2C484}" srcOrd="0" destOrd="0" presId="urn:microsoft.com/office/officeart/2005/8/layout/process1"/>
    <dgm:cxn modelId="{7562E34B-AE66-4BC1-84C7-5DFB7CC05651}" type="presOf" srcId="{ACB4110C-E47B-4E58-8175-4F6E5C7D9BC9}" destId="{D07F44C7-B3CF-45CA-B2F2-FCD8E8898EE8}" srcOrd="0" destOrd="0" presId="urn:microsoft.com/office/officeart/2005/8/layout/process1"/>
    <dgm:cxn modelId="{2182A74C-7170-4F51-B9AA-1A21E46AE31C}" type="presOf" srcId="{A3D4057A-56E9-497B-B86B-FC9F3CF7EF00}" destId="{B7FCD77C-8982-47BC-AAF1-988084ED9D19}" srcOrd="0" destOrd="0" presId="urn:microsoft.com/office/officeart/2005/8/layout/process1"/>
    <dgm:cxn modelId="{0F07CDA1-D445-4ABC-86ED-89B9D660DFFE}" srcId="{2E1F5A6D-389A-4EF1-A2D0-6001DBA39EC8}" destId="{3E7B98D4-21C6-4CCA-9246-1BFB569952D2}" srcOrd="0" destOrd="0" parTransId="{A1393244-C607-422D-88DC-C0569F38B963}" sibTransId="{ACB4110C-E47B-4E58-8175-4F6E5C7D9BC9}"/>
    <dgm:cxn modelId="{53CF13CD-B864-4EAF-9A48-688681D6018F}" type="presOf" srcId="{89997398-0DC8-40A3-B22D-DFB983A2BD51}" destId="{67A82B73-C6F0-4069-A15B-A1C7210CC24A}" srcOrd="1" destOrd="0" presId="urn:microsoft.com/office/officeart/2005/8/layout/process1"/>
    <dgm:cxn modelId="{47FEECD7-336A-4D3F-B7A9-0B8B86B4A5F8}" srcId="{2E1F5A6D-389A-4EF1-A2D0-6001DBA39EC8}" destId="{84932D37-8283-4709-804A-B5A86A1DED34}" srcOrd="2" destOrd="0" parTransId="{DDBDA0A3-FD2F-46A2-AF04-B8125A4A981A}" sibTransId="{50E64459-ABA4-47A3-A450-6F04F04000EC}"/>
    <dgm:cxn modelId="{BBF142D8-38C8-4532-B3B3-24E177511302}" type="presOf" srcId="{ACB4110C-E47B-4E58-8175-4F6E5C7D9BC9}" destId="{3790E8AF-69B3-4B50-8401-CDF43445D1FC}" srcOrd="1" destOrd="0" presId="urn:microsoft.com/office/officeart/2005/8/layout/process1"/>
    <dgm:cxn modelId="{7E1086F6-6239-44E9-9D05-B6E2FF8D4701}" type="presOf" srcId="{3E7B98D4-21C6-4CCA-9246-1BFB569952D2}" destId="{30953A21-778C-4BF7-8A6F-278876034367}" srcOrd="0" destOrd="0" presId="urn:microsoft.com/office/officeart/2005/8/layout/process1"/>
    <dgm:cxn modelId="{57BB92FB-27D5-4D88-940A-74E978D660FC}" srcId="{2E1F5A6D-389A-4EF1-A2D0-6001DBA39EC8}" destId="{A3D4057A-56E9-497B-B86B-FC9F3CF7EF00}" srcOrd="1" destOrd="0" parTransId="{95B2733E-12AC-41CF-95C7-94677923F22A}" sibTransId="{89997398-0DC8-40A3-B22D-DFB983A2BD51}"/>
    <dgm:cxn modelId="{079AAE89-A36C-4213-AE4F-D66553B219E9}" type="presParOf" srcId="{1D393001-9694-456D-8595-423068C2C484}" destId="{30953A21-778C-4BF7-8A6F-278876034367}" srcOrd="0" destOrd="0" presId="urn:microsoft.com/office/officeart/2005/8/layout/process1"/>
    <dgm:cxn modelId="{228A98E5-8752-454A-9197-0B068FEC8BF6}" type="presParOf" srcId="{1D393001-9694-456D-8595-423068C2C484}" destId="{D07F44C7-B3CF-45CA-B2F2-FCD8E8898EE8}" srcOrd="1" destOrd="0" presId="urn:microsoft.com/office/officeart/2005/8/layout/process1"/>
    <dgm:cxn modelId="{523DA7BD-ABD1-4DAA-B2A9-DC6BD4DDEA73}" type="presParOf" srcId="{D07F44C7-B3CF-45CA-B2F2-FCD8E8898EE8}" destId="{3790E8AF-69B3-4B50-8401-CDF43445D1FC}" srcOrd="0" destOrd="0" presId="urn:microsoft.com/office/officeart/2005/8/layout/process1"/>
    <dgm:cxn modelId="{054F79C9-9F2C-4309-BA5F-AA099407F5F9}" type="presParOf" srcId="{1D393001-9694-456D-8595-423068C2C484}" destId="{B7FCD77C-8982-47BC-AAF1-988084ED9D19}" srcOrd="2" destOrd="0" presId="urn:microsoft.com/office/officeart/2005/8/layout/process1"/>
    <dgm:cxn modelId="{2CC9519D-52B0-423C-AF79-95710C71810D}" type="presParOf" srcId="{1D393001-9694-456D-8595-423068C2C484}" destId="{F3575EFB-EC06-453C-B51A-AC77E100D0A3}" srcOrd="3" destOrd="0" presId="urn:microsoft.com/office/officeart/2005/8/layout/process1"/>
    <dgm:cxn modelId="{B8919F16-1C23-458B-B7FD-48273D1F7766}" type="presParOf" srcId="{F3575EFB-EC06-453C-B51A-AC77E100D0A3}" destId="{67A82B73-C6F0-4069-A15B-A1C7210CC24A}" srcOrd="0" destOrd="0" presId="urn:microsoft.com/office/officeart/2005/8/layout/process1"/>
    <dgm:cxn modelId="{8FC8BBA4-E8A0-447C-9926-AB4D3546A458}" type="presParOf" srcId="{1D393001-9694-456D-8595-423068C2C484}" destId="{1AD73AE2-894E-4860-9E28-F9DEBF9D5AF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1F5A6D-389A-4EF1-A2D0-6001DBA39EC8}" type="doc">
      <dgm:prSet loTypeId="urn:microsoft.com/office/officeart/2005/8/layout/process3" loCatId="process" qsTypeId="urn:microsoft.com/office/officeart/2005/8/quickstyle/simple1" qsCatId="simple" csTypeId="urn:microsoft.com/office/officeart/2005/8/colors/colorful5" csCatId="colorful" phldr="1"/>
      <dgm:spPr/>
    </dgm:pt>
    <dgm:pt modelId="{3E7B98D4-21C6-4CCA-9246-1BFB569952D2}">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Have a plan in place for how to deal with this</a:t>
          </a:r>
        </a:p>
      </dgm:t>
    </dgm:pt>
    <dgm:pt modelId="{A1393244-C607-422D-88DC-C0569F38B963}" type="parTrans" cxnId="{0F07CDA1-D445-4ABC-86ED-89B9D660DFFE}">
      <dgm:prSet/>
      <dgm:spPr/>
      <dgm:t>
        <a:bodyPr/>
        <a:lstStyle/>
        <a:p>
          <a:endParaRPr lang="en-GB"/>
        </a:p>
      </dgm:t>
    </dgm:pt>
    <dgm:pt modelId="{ACB4110C-E47B-4E58-8175-4F6E5C7D9BC9}" type="sibTrans" cxnId="{0F07CDA1-D445-4ABC-86ED-89B9D660DFFE}">
      <dgm:prSet/>
      <dgm:spPr/>
      <dgm:t>
        <a:bodyPr/>
        <a:lstStyle/>
        <a:p>
          <a:endParaRPr lang="en-GB"/>
        </a:p>
      </dgm:t>
    </dgm:pt>
    <dgm:pt modelId="{A3D4057A-56E9-497B-B86B-FC9F3CF7EF00}">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Identify the key priority areas you must get right</a:t>
          </a:r>
        </a:p>
      </dgm:t>
    </dgm:pt>
    <dgm:pt modelId="{95B2733E-12AC-41CF-95C7-94677923F22A}" type="parTrans" cxnId="{57BB92FB-27D5-4D88-940A-74E978D660FC}">
      <dgm:prSet/>
      <dgm:spPr/>
      <dgm:t>
        <a:bodyPr/>
        <a:lstStyle/>
        <a:p>
          <a:endParaRPr lang="en-GB"/>
        </a:p>
      </dgm:t>
    </dgm:pt>
    <dgm:pt modelId="{89997398-0DC8-40A3-B22D-DFB983A2BD51}" type="sibTrans" cxnId="{57BB92FB-27D5-4D88-940A-74E978D660FC}">
      <dgm:prSet/>
      <dgm:spPr/>
      <dgm:t>
        <a:bodyPr/>
        <a:lstStyle/>
        <a:p>
          <a:endParaRPr lang="en-GB"/>
        </a:p>
      </dgm:t>
    </dgm:pt>
    <dgm:pt modelId="{84932D37-8283-4709-804A-B5A86A1DED34}">
      <dgm:prSet phldrT="[Text]" custT="1"/>
      <dgm:spPr/>
      <dgm:t>
        <a:bodyPr/>
        <a:lstStyle/>
        <a:p>
          <a:r>
            <a:rPr lang="en-GB" sz="1400" dirty="0">
              <a:latin typeface="Roboto" panose="02000000000000000000" pitchFamily="2" charset="0"/>
              <a:ea typeface="Roboto" panose="02000000000000000000" pitchFamily="2" charset="0"/>
              <a:cs typeface="Roboto" panose="02000000000000000000" pitchFamily="2" charset="0"/>
            </a:rPr>
            <a:t>Be proactive when you have an issue, don’t wait for an RFI</a:t>
          </a:r>
        </a:p>
      </dgm:t>
    </dgm:pt>
    <dgm:pt modelId="{DDBDA0A3-FD2F-46A2-AF04-B8125A4A981A}" type="parTrans" cxnId="{47FEECD7-336A-4D3F-B7A9-0B8B86B4A5F8}">
      <dgm:prSet/>
      <dgm:spPr/>
      <dgm:t>
        <a:bodyPr/>
        <a:lstStyle/>
        <a:p>
          <a:endParaRPr lang="en-GB"/>
        </a:p>
      </dgm:t>
    </dgm:pt>
    <dgm:pt modelId="{50E64459-ABA4-47A3-A450-6F04F04000EC}" type="sibTrans" cxnId="{47FEECD7-336A-4D3F-B7A9-0B8B86B4A5F8}">
      <dgm:prSet/>
      <dgm:spPr/>
      <dgm:t>
        <a:bodyPr/>
        <a:lstStyle/>
        <a:p>
          <a:endParaRPr lang="en-GB"/>
        </a:p>
      </dgm:t>
    </dgm:pt>
    <dgm:pt modelId="{4C725FB9-5FD8-4E08-A813-61D80C13235B}">
      <dgm:prSet phldrT="[Text]" custT="1"/>
      <dgm:spPr/>
      <dgm:t>
        <a:bodyPr/>
        <a:lstStyle/>
        <a:p>
          <a:r>
            <a:rPr lang="en-GB" sz="1400">
              <a:latin typeface="Roboto" panose="02000000000000000000" pitchFamily="2" charset="0"/>
              <a:ea typeface="Roboto" panose="02000000000000000000" pitchFamily="2" charset="0"/>
              <a:cs typeface="Roboto" panose="02000000000000000000" pitchFamily="2" charset="0"/>
            </a:rPr>
            <a:t>Having a clear plan will help you get support from around your business.</a:t>
          </a:r>
        </a:p>
      </dgm:t>
    </dgm:pt>
    <dgm:pt modelId="{F8982B10-5EE8-419C-83DD-A1952F359F69}" type="parTrans" cxnId="{BD092643-0853-489C-87C5-A96952D540B7}">
      <dgm:prSet/>
      <dgm:spPr/>
      <dgm:t>
        <a:bodyPr/>
        <a:lstStyle/>
        <a:p>
          <a:endParaRPr lang="en-GB"/>
        </a:p>
      </dgm:t>
    </dgm:pt>
    <dgm:pt modelId="{7624C761-2403-41FC-9314-3275833C84AE}" type="sibTrans" cxnId="{BD092643-0853-489C-87C5-A96952D540B7}">
      <dgm:prSet/>
      <dgm:spPr/>
      <dgm:t>
        <a:bodyPr/>
        <a:lstStyle/>
        <a:p>
          <a:endParaRPr lang="en-GB"/>
        </a:p>
      </dgm:t>
    </dgm:pt>
    <dgm:pt modelId="{580B1E3B-0527-4D9F-90F7-1E0BF7D90505}">
      <dgm:prSet phldrT="[Text]" custT="1"/>
      <dgm:spPr/>
      <dgm:t>
        <a:bodyPr/>
        <a:lstStyle/>
        <a:p>
          <a:r>
            <a:rPr lang="en-GB" sz="1400">
              <a:latin typeface="Roboto" panose="02000000000000000000" pitchFamily="2" charset="0"/>
              <a:ea typeface="Roboto" panose="02000000000000000000" pitchFamily="2" charset="0"/>
              <a:cs typeface="Roboto" panose="02000000000000000000" pitchFamily="2" charset="0"/>
            </a:rPr>
            <a:t>It will help you avoid compliance issues.</a:t>
          </a:r>
        </a:p>
      </dgm:t>
    </dgm:pt>
    <dgm:pt modelId="{58944147-9C3B-4719-94A0-67C637A937AA}" type="parTrans" cxnId="{915F70ED-5435-433D-8122-5E94B38DE5D4}">
      <dgm:prSet/>
      <dgm:spPr/>
      <dgm:t>
        <a:bodyPr/>
        <a:lstStyle/>
        <a:p>
          <a:endParaRPr lang="en-GB"/>
        </a:p>
      </dgm:t>
    </dgm:pt>
    <dgm:pt modelId="{7EF76BFF-0EBF-4599-A01C-70BFA29D0A76}" type="sibTrans" cxnId="{915F70ED-5435-433D-8122-5E94B38DE5D4}">
      <dgm:prSet/>
      <dgm:spPr/>
      <dgm:t>
        <a:bodyPr/>
        <a:lstStyle/>
        <a:p>
          <a:endParaRPr lang="en-GB"/>
        </a:p>
      </dgm:t>
    </dgm:pt>
    <dgm:pt modelId="{A7ECACB1-A612-435F-9049-453207F92C0E}">
      <dgm:prSet phldrT="[Text]" custT="1"/>
      <dgm:spPr/>
      <dgm:t>
        <a:bodyPr/>
        <a:lstStyle/>
        <a:p>
          <a:r>
            <a:rPr lang="en-GB" sz="1400">
              <a:latin typeface="Roboto" panose="02000000000000000000" pitchFamily="2" charset="0"/>
              <a:ea typeface="Roboto" panose="02000000000000000000" pitchFamily="2" charset="0"/>
              <a:cs typeface="Roboto" panose="02000000000000000000" pitchFamily="2" charset="0"/>
            </a:rPr>
            <a:t>If you do have issues, you can demonstrate to the PAB that you were diligent and took your obligations seriously.</a:t>
          </a:r>
        </a:p>
      </dgm:t>
    </dgm:pt>
    <dgm:pt modelId="{E59896C6-30C1-40FE-83A5-D3BEF997E60B}" type="parTrans" cxnId="{64934662-7079-483E-A087-215D7E2B0B8E}">
      <dgm:prSet/>
      <dgm:spPr/>
      <dgm:t>
        <a:bodyPr/>
        <a:lstStyle/>
        <a:p>
          <a:endParaRPr lang="en-GB"/>
        </a:p>
      </dgm:t>
    </dgm:pt>
    <dgm:pt modelId="{ED670F77-8144-4CD9-B10B-B82B07A7DBBC}" type="sibTrans" cxnId="{64934662-7079-483E-A087-215D7E2B0B8E}">
      <dgm:prSet/>
      <dgm:spPr/>
      <dgm:t>
        <a:bodyPr/>
        <a:lstStyle/>
        <a:p>
          <a:endParaRPr lang="en-GB"/>
        </a:p>
      </dgm:t>
    </dgm:pt>
    <dgm:pt modelId="{3AFFE50C-1A31-4E9B-8234-F44E1DA948F6}">
      <dgm:prSet phldrT="[Text]" custT="1"/>
      <dgm:spPr/>
      <dgm:t>
        <a:bodyPr/>
        <a:lstStyle/>
        <a:p>
          <a:r>
            <a:rPr lang="en-GB" sz="1200" dirty="0">
              <a:latin typeface="Roboto" panose="02000000000000000000" pitchFamily="2" charset="0"/>
              <a:ea typeface="Roboto" panose="02000000000000000000" pitchFamily="2" charset="0"/>
              <a:cs typeface="Roboto" panose="02000000000000000000" pitchFamily="2" charset="0"/>
            </a:rPr>
            <a:t>As a Party you have committed to meet the REC requirements 100% of the time.</a:t>
          </a:r>
        </a:p>
      </dgm:t>
    </dgm:pt>
    <dgm:pt modelId="{E5C7DF16-DF1F-4B9B-8DAA-D0680783EBDE}" type="parTrans" cxnId="{881AADFD-B978-4DC4-BDA0-DBA0B4D59667}">
      <dgm:prSet/>
      <dgm:spPr/>
      <dgm:t>
        <a:bodyPr/>
        <a:lstStyle/>
        <a:p>
          <a:endParaRPr lang="en-GB"/>
        </a:p>
      </dgm:t>
    </dgm:pt>
    <dgm:pt modelId="{1F32BA3D-5958-4932-868E-FB676493978B}" type="sibTrans" cxnId="{881AADFD-B978-4DC4-BDA0-DBA0B4D59667}">
      <dgm:prSet/>
      <dgm:spPr/>
      <dgm:t>
        <a:bodyPr/>
        <a:lstStyle/>
        <a:p>
          <a:endParaRPr lang="en-GB"/>
        </a:p>
      </dgm:t>
    </dgm:pt>
    <dgm:pt modelId="{832D24CC-0B73-45F1-9D30-5047A13D08B0}">
      <dgm:prSet phldrT="[Text]" custT="1"/>
      <dgm:spPr/>
      <dgm:t>
        <a:bodyPr/>
        <a:lstStyle/>
        <a:p>
          <a:r>
            <a:rPr lang="en-GB" sz="1400">
              <a:latin typeface="Roboto" panose="02000000000000000000" pitchFamily="2" charset="0"/>
              <a:ea typeface="Roboto" panose="02000000000000000000" pitchFamily="2" charset="0"/>
              <a:cs typeface="Roboto" panose="02000000000000000000" pitchFamily="2" charset="0"/>
            </a:rPr>
            <a:t>You may need to scale up very quickly, preparatory work can make this easier.</a:t>
          </a:r>
        </a:p>
      </dgm:t>
    </dgm:pt>
    <dgm:pt modelId="{0AC67ED5-ADE7-4053-B130-6B42A9DECF58}" type="parTrans" cxnId="{3BC9067D-39C5-400C-A755-D857694855F8}">
      <dgm:prSet/>
      <dgm:spPr/>
      <dgm:t>
        <a:bodyPr/>
        <a:lstStyle/>
        <a:p>
          <a:endParaRPr lang="en-GB"/>
        </a:p>
      </dgm:t>
    </dgm:pt>
    <dgm:pt modelId="{BF08D8D6-53F5-47DB-BB85-C7BCCCBBB0D4}" type="sibTrans" cxnId="{3BC9067D-39C5-400C-A755-D857694855F8}">
      <dgm:prSet/>
      <dgm:spPr/>
      <dgm:t>
        <a:bodyPr/>
        <a:lstStyle/>
        <a:p>
          <a:endParaRPr lang="en-GB"/>
        </a:p>
      </dgm:t>
    </dgm:pt>
    <dgm:pt modelId="{549F5552-1B02-45BF-B6A0-FA89FE480F45}">
      <dgm:prSet phldrT="[Text]" custT="1"/>
      <dgm:spPr/>
      <dgm:t>
        <a:bodyPr/>
        <a:lstStyle/>
        <a:p>
          <a:r>
            <a:rPr lang="en-GB" sz="1200" dirty="0">
              <a:latin typeface="Roboto" panose="02000000000000000000" pitchFamily="2" charset="0"/>
              <a:ea typeface="Roboto" panose="02000000000000000000" pitchFamily="2" charset="0"/>
              <a:cs typeface="Roboto" panose="02000000000000000000" pitchFamily="2" charset="0"/>
            </a:rPr>
            <a:t>If you do become really stretched, you might have to make difficult choices.  You should identify in advance what is essential and prioritising key consumer outcomes, including those beyond the REC.</a:t>
          </a:r>
        </a:p>
      </dgm:t>
    </dgm:pt>
    <dgm:pt modelId="{07F12D11-4417-4469-BA56-EE133D69A517}" type="parTrans" cxnId="{C46920B2-306D-45A6-865A-BF995A754E3A}">
      <dgm:prSet/>
      <dgm:spPr/>
      <dgm:t>
        <a:bodyPr/>
        <a:lstStyle/>
        <a:p>
          <a:endParaRPr lang="en-GB"/>
        </a:p>
      </dgm:t>
    </dgm:pt>
    <dgm:pt modelId="{0066352F-A84D-49F2-A963-161DA04B1AEC}" type="sibTrans" cxnId="{C46920B2-306D-45A6-865A-BF995A754E3A}">
      <dgm:prSet/>
      <dgm:spPr/>
      <dgm:t>
        <a:bodyPr/>
        <a:lstStyle/>
        <a:p>
          <a:endParaRPr lang="en-GB"/>
        </a:p>
      </dgm:t>
    </dgm:pt>
    <dgm:pt modelId="{6730D441-026E-4995-AF1A-C59DC4F5E660}">
      <dgm:prSet phldrT="[Text]" custT="1"/>
      <dgm:spPr/>
      <dgm:t>
        <a:bodyPr/>
        <a:lstStyle/>
        <a:p>
          <a:r>
            <a:rPr lang="en-GB" sz="1200" dirty="0">
              <a:latin typeface="Roboto" panose="02000000000000000000" pitchFamily="2" charset="0"/>
              <a:ea typeface="Roboto" panose="02000000000000000000" pitchFamily="2" charset="0"/>
              <a:cs typeface="Roboto" panose="02000000000000000000" pitchFamily="2" charset="0"/>
            </a:rPr>
            <a:t>If you have to make difficult choices, having set these priorities out clearly in advance will demonstrate your commitment to doing the right thing, even if you have compliance issues should you encounter unexpected challenges.</a:t>
          </a:r>
        </a:p>
      </dgm:t>
    </dgm:pt>
    <dgm:pt modelId="{47F3702B-AB9B-43E6-B280-F05246966167}" type="parTrans" cxnId="{090A4E6F-D52E-47E1-89C6-ACD030C1DAA6}">
      <dgm:prSet/>
      <dgm:spPr/>
      <dgm:t>
        <a:bodyPr/>
        <a:lstStyle/>
        <a:p>
          <a:endParaRPr lang="en-GB"/>
        </a:p>
      </dgm:t>
    </dgm:pt>
    <dgm:pt modelId="{4D2F7147-3432-4DCA-AB4A-F254093021A7}" type="sibTrans" cxnId="{090A4E6F-D52E-47E1-89C6-ACD030C1DAA6}">
      <dgm:prSet/>
      <dgm:spPr/>
      <dgm:t>
        <a:bodyPr/>
        <a:lstStyle/>
        <a:p>
          <a:endParaRPr lang="en-GB"/>
        </a:p>
      </dgm:t>
    </dgm:pt>
    <dgm:pt modelId="{83963CB6-9408-4C4A-9252-778D43477261}">
      <dgm:prSet phldrT="[Text]"/>
      <dgm:spPr/>
      <dgm:t>
        <a:bodyPr/>
        <a:lstStyle/>
        <a:p>
          <a:r>
            <a:rPr lang="en-GB" dirty="0">
              <a:latin typeface="Roboto" panose="02000000000000000000" pitchFamily="2" charset="0"/>
              <a:ea typeface="Roboto" panose="02000000000000000000" pitchFamily="2" charset="0"/>
              <a:cs typeface="Roboto" panose="02000000000000000000" pitchFamily="2" charset="0"/>
            </a:rPr>
            <a:t>We expect Parties to take the REC seriously and actively manage their compliance.  You should know about performance issues before we do.</a:t>
          </a:r>
        </a:p>
      </dgm:t>
    </dgm:pt>
    <dgm:pt modelId="{C7498A6C-992E-44DE-AF37-7729980061E5}" type="parTrans" cxnId="{7ABF130B-3A62-4EB7-B9F6-E14C22BEBE36}">
      <dgm:prSet/>
      <dgm:spPr/>
      <dgm:t>
        <a:bodyPr/>
        <a:lstStyle/>
        <a:p>
          <a:endParaRPr lang="en-GB"/>
        </a:p>
      </dgm:t>
    </dgm:pt>
    <dgm:pt modelId="{4E469DA0-7D71-4A49-BD1F-E2B888D25533}" type="sibTrans" cxnId="{7ABF130B-3A62-4EB7-B9F6-E14C22BEBE36}">
      <dgm:prSet/>
      <dgm:spPr/>
      <dgm:t>
        <a:bodyPr/>
        <a:lstStyle/>
        <a:p>
          <a:endParaRPr lang="en-GB"/>
        </a:p>
      </dgm:t>
    </dgm:pt>
    <dgm:pt modelId="{4B25E8E6-822D-4908-8A93-AECB910A826F}">
      <dgm:prSet phldrT="[Text]"/>
      <dgm:spPr/>
      <dgm:t>
        <a:bodyPr/>
        <a:lstStyle/>
        <a:p>
          <a:r>
            <a:rPr lang="en-GB" dirty="0">
              <a:latin typeface="Roboto" panose="02000000000000000000" pitchFamily="2" charset="0"/>
              <a:ea typeface="Roboto" panose="02000000000000000000" pitchFamily="2" charset="0"/>
              <a:cs typeface="Roboto" panose="02000000000000000000" pitchFamily="2" charset="0"/>
            </a:rPr>
            <a:t>If you have an issue, letting us know that you are aware of it and actively working to address it creates a totally different dynamic to waiting for an RFI.</a:t>
          </a:r>
        </a:p>
      </dgm:t>
    </dgm:pt>
    <dgm:pt modelId="{D12DC6D4-B25F-44EA-98AC-9546D01E7173}" type="parTrans" cxnId="{5AA1A101-099B-471C-B91A-BDEC7FA7ACC9}">
      <dgm:prSet/>
      <dgm:spPr/>
      <dgm:t>
        <a:bodyPr/>
        <a:lstStyle/>
        <a:p>
          <a:endParaRPr lang="en-GB"/>
        </a:p>
      </dgm:t>
    </dgm:pt>
    <dgm:pt modelId="{4B2E87B9-117E-44E8-8F34-52EE560A8A22}" type="sibTrans" cxnId="{5AA1A101-099B-471C-B91A-BDEC7FA7ACC9}">
      <dgm:prSet/>
      <dgm:spPr/>
      <dgm:t>
        <a:bodyPr/>
        <a:lstStyle/>
        <a:p>
          <a:endParaRPr lang="en-GB"/>
        </a:p>
      </dgm:t>
    </dgm:pt>
    <dgm:pt modelId="{F6D01126-9DC9-4CA4-9AB8-7C7D1A9A8D58}">
      <dgm:prSet phldrT="[Text]"/>
      <dgm:spPr/>
      <dgm:t>
        <a:bodyPr/>
        <a:lstStyle/>
        <a:p>
          <a:r>
            <a:rPr lang="en-GB" dirty="0">
              <a:latin typeface="Roboto" panose="02000000000000000000" pitchFamily="2" charset="0"/>
              <a:ea typeface="Roboto" panose="02000000000000000000" pitchFamily="2" charset="0"/>
              <a:cs typeface="Roboto" panose="02000000000000000000" pitchFamily="2" charset="0"/>
            </a:rPr>
            <a:t>When deciding which PATs to apply a critical factor is if you demonstrate ownership of your performance and properly engage in the assurance process</a:t>
          </a:r>
          <a:r>
            <a:rPr lang="en-GB" dirty="0"/>
            <a:t>.</a:t>
          </a:r>
        </a:p>
      </dgm:t>
    </dgm:pt>
    <dgm:pt modelId="{16331895-14AB-4581-9C76-C083D56FC8F5}" type="parTrans" cxnId="{60B1911C-667F-4682-9144-53EB7E7C9139}">
      <dgm:prSet/>
      <dgm:spPr/>
      <dgm:t>
        <a:bodyPr/>
        <a:lstStyle/>
        <a:p>
          <a:endParaRPr lang="en-GB"/>
        </a:p>
      </dgm:t>
    </dgm:pt>
    <dgm:pt modelId="{AA986F32-AFA4-453B-82C2-E406C905D009}" type="sibTrans" cxnId="{60B1911C-667F-4682-9144-53EB7E7C9139}">
      <dgm:prSet/>
      <dgm:spPr/>
      <dgm:t>
        <a:bodyPr/>
        <a:lstStyle/>
        <a:p>
          <a:endParaRPr lang="en-GB"/>
        </a:p>
      </dgm:t>
    </dgm:pt>
    <dgm:pt modelId="{AB94D43E-E2E0-4534-81EF-42F0E3BB676D}" type="pres">
      <dgm:prSet presAssocID="{2E1F5A6D-389A-4EF1-A2D0-6001DBA39EC8}" presName="linearFlow" presStyleCnt="0">
        <dgm:presLayoutVars>
          <dgm:dir/>
          <dgm:animLvl val="lvl"/>
          <dgm:resizeHandles val="exact"/>
        </dgm:presLayoutVars>
      </dgm:prSet>
      <dgm:spPr/>
    </dgm:pt>
    <dgm:pt modelId="{99929531-6D49-47B8-80ED-1C59A0D8EF9A}" type="pres">
      <dgm:prSet presAssocID="{3E7B98D4-21C6-4CCA-9246-1BFB569952D2}" presName="composite" presStyleCnt="0"/>
      <dgm:spPr/>
    </dgm:pt>
    <dgm:pt modelId="{332BA29A-E119-4081-B1FE-205BBAC81563}" type="pres">
      <dgm:prSet presAssocID="{3E7B98D4-21C6-4CCA-9246-1BFB569952D2}" presName="parTx" presStyleLbl="node1" presStyleIdx="0" presStyleCnt="3">
        <dgm:presLayoutVars>
          <dgm:chMax val="0"/>
          <dgm:chPref val="0"/>
          <dgm:bulletEnabled val="1"/>
        </dgm:presLayoutVars>
      </dgm:prSet>
      <dgm:spPr/>
    </dgm:pt>
    <dgm:pt modelId="{35B1DE1D-5D47-4E91-B714-B5852C973934}" type="pres">
      <dgm:prSet presAssocID="{3E7B98D4-21C6-4CCA-9246-1BFB569952D2}" presName="parSh" presStyleLbl="node1" presStyleIdx="0" presStyleCnt="3"/>
      <dgm:spPr/>
    </dgm:pt>
    <dgm:pt modelId="{FDEC7CB1-5107-49B7-AD06-8D0F0521881E}" type="pres">
      <dgm:prSet presAssocID="{3E7B98D4-21C6-4CCA-9246-1BFB569952D2}" presName="desTx" presStyleLbl="fgAcc1" presStyleIdx="0" presStyleCnt="3">
        <dgm:presLayoutVars>
          <dgm:bulletEnabled val="1"/>
        </dgm:presLayoutVars>
      </dgm:prSet>
      <dgm:spPr/>
    </dgm:pt>
    <dgm:pt modelId="{4C1DE5F4-B038-4807-A163-32802FA3506C}" type="pres">
      <dgm:prSet presAssocID="{ACB4110C-E47B-4E58-8175-4F6E5C7D9BC9}" presName="sibTrans" presStyleLbl="sibTrans2D1" presStyleIdx="0" presStyleCnt="2"/>
      <dgm:spPr/>
    </dgm:pt>
    <dgm:pt modelId="{ADC43F48-1307-4EFE-84D5-B3D0E46A8C04}" type="pres">
      <dgm:prSet presAssocID="{ACB4110C-E47B-4E58-8175-4F6E5C7D9BC9}" presName="connTx" presStyleLbl="sibTrans2D1" presStyleIdx="0" presStyleCnt="2"/>
      <dgm:spPr/>
    </dgm:pt>
    <dgm:pt modelId="{5395D123-B074-48B2-867D-A476EFA37458}" type="pres">
      <dgm:prSet presAssocID="{A3D4057A-56E9-497B-B86B-FC9F3CF7EF00}" presName="composite" presStyleCnt="0"/>
      <dgm:spPr/>
    </dgm:pt>
    <dgm:pt modelId="{C66C0FA9-1ACB-4284-94A3-46E723692E59}" type="pres">
      <dgm:prSet presAssocID="{A3D4057A-56E9-497B-B86B-FC9F3CF7EF00}" presName="parTx" presStyleLbl="node1" presStyleIdx="0" presStyleCnt="3">
        <dgm:presLayoutVars>
          <dgm:chMax val="0"/>
          <dgm:chPref val="0"/>
          <dgm:bulletEnabled val="1"/>
        </dgm:presLayoutVars>
      </dgm:prSet>
      <dgm:spPr/>
    </dgm:pt>
    <dgm:pt modelId="{CB0AA86C-C7D1-4A2B-A3CD-F33644E3C71C}" type="pres">
      <dgm:prSet presAssocID="{A3D4057A-56E9-497B-B86B-FC9F3CF7EF00}" presName="parSh" presStyleLbl="node1" presStyleIdx="1" presStyleCnt="3"/>
      <dgm:spPr/>
    </dgm:pt>
    <dgm:pt modelId="{6D352A31-647B-4445-8A0F-FD207CFD046D}" type="pres">
      <dgm:prSet presAssocID="{A3D4057A-56E9-497B-B86B-FC9F3CF7EF00}" presName="desTx" presStyleLbl="fgAcc1" presStyleIdx="1" presStyleCnt="3">
        <dgm:presLayoutVars>
          <dgm:bulletEnabled val="1"/>
        </dgm:presLayoutVars>
      </dgm:prSet>
      <dgm:spPr/>
    </dgm:pt>
    <dgm:pt modelId="{5011AB84-2C3E-48D8-BF24-50BC59CBD61D}" type="pres">
      <dgm:prSet presAssocID="{89997398-0DC8-40A3-B22D-DFB983A2BD51}" presName="sibTrans" presStyleLbl="sibTrans2D1" presStyleIdx="1" presStyleCnt="2"/>
      <dgm:spPr/>
    </dgm:pt>
    <dgm:pt modelId="{5EFD66DF-F8E6-4266-A09A-97A4DD35D711}" type="pres">
      <dgm:prSet presAssocID="{89997398-0DC8-40A3-B22D-DFB983A2BD51}" presName="connTx" presStyleLbl="sibTrans2D1" presStyleIdx="1" presStyleCnt="2"/>
      <dgm:spPr/>
    </dgm:pt>
    <dgm:pt modelId="{784DB9A9-85AD-4BB1-B78A-44E146D0AB64}" type="pres">
      <dgm:prSet presAssocID="{84932D37-8283-4709-804A-B5A86A1DED34}" presName="composite" presStyleCnt="0"/>
      <dgm:spPr/>
    </dgm:pt>
    <dgm:pt modelId="{B60BE6D8-A0DB-423E-BD45-EAD8684010E4}" type="pres">
      <dgm:prSet presAssocID="{84932D37-8283-4709-804A-B5A86A1DED34}" presName="parTx" presStyleLbl="node1" presStyleIdx="1" presStyleCnt="3">
        <dgm:presLayoutVars>
          <dgm:chMax val="0"/>
          <dgm:chPref val="0"/>
          <dgm:bulletEnabled val="1"/>
        </dgm:presLayoutVars>
      </dgm:prSet>
      <dgm:spPr/>
    </dgm:pt>
    <dgm:pt modelId="{75E00071-BE6D-4982-B5B2-D5AEE028DEFA}" type="pres">
      <dgm:prSet presAssocID="{84932D37-8283-4709-804A-B5A86A1DED34}" presName="parSh" presStyleLbl="node1" presStyleIdx="2" presStyleCnt="3"/>
      <dgm:spPr/>
    </dgm:pt>
    <dgm:pt modelId="{251519D9-B817-45D5-94DE-0BE801DDFB83}" type="pres">
      <dgm:prSet presAssocID="{84932D37-8283-4709-804A-B5A86A1DED34}" presName="desTx" presStyleLbl="fgAcc1" presStyleIdx="2" presStyleCnt="3">
        <dgm:presLayoutVars>
          <dgm:bulletEnabled val="1"/>
        </dgm:presLayoutVars>
      </dgm:prSet>
      <dgm:spPr/>
    </dgm:pt>
  </dgm:ptLst>
  <dgm:cxnLst>
    <dgm:cxn modelId="{5AA1A101-099B-471C-B91A-BDEC7FA7ACC9}" srcId="{84932D37-8283-4709-804A-B5A86A1DED34}" destId="{4B25E8E6-822D-4908-8A93-AECB910A826F}" srcOrd="1" destOrd="0" parTransId="{D12DC6D4-B25F-44EA-98AC-9546D01E7173}" sibTransId="{4B2E87B9-117E-44E8-8F34-52EE560A8A22}"/>
    <dgm:cxn modelId="{5C53D701-647F-42F7-81DB-5074C2069234}" type="presOf" srcId="{549F5552-1B02-45BF-B6A0-FA89FE480F45}" destId="{6D352A31-647B-4445-8A0F-FD207CFD046D}" srcOrd="0" destOrd="1" presId="urn:microsoft.com/office/officeart/2005/8/layout/process3"/>
    <dgm:cxn modelId="{38F7BC07-BE99-48C7-8FCF-BAF56135D515}" type="presOf" srcId="{4C725FB9-5FD8-4E08-A813-61D80C13235B}" destId="{FDEC7CB1-5107-49B7-AD06-8D0F0521881E}" srcOrd="0" destOrd="0" presId="urn:microsoft.com/office/officeart/2005/8/layout/process3"/>
    <dgm:cxn modelId="{7ABF130B-3A62-4EB7-B9F6-E14C22BEBE36}" srcId="{84932D37-8283-4709-804A-B5A86A1DED34}" destId="{83963CB6-9408-4C4A-9252-778D43477261}" srcOrd="0" destOrd="0" parTransId="{C7498A6C-992E-44DE-AF37-7729980061E5}" sibTransId="{4E469DA0-7D71-4A49-BD1F-E2B888D25533}"/>
    <dgm:cxn modelId="{8BB81D10-953B-4921-9AB9-9F085F239A46}" type="presOf" srcId="{580B1E3B-0527-4D9F-90F7-1E0BF7D90505}" destId="{FDEC7CB1-5107-49B7-AD06-8D0F0521881E}" srcOrd="0" destOrd="1" presId="urn:microsoft.com/office/officeart/2005/8/layout/process3"/>
    <dgm:cxn modelId="{60B1911C-667F-4682-9144-53EB7E7C9139}" srcId="{84932D37-8283-4709-804A-B5A86A1DED34}" destId="{F6D01126-9DC9-4CA4-9AB8-7C7D1A9A8D58}" srcOrd="2" destOrd="0" parTransId="{16331895-14AB-4581-9C76-C083D56FC8F5}" sibTransId="{AA986F32-AFA4-453B-82C2-E406C905D009}"/>
    <dgm:cxn modelId="{39336E32-9361-4BDE-9028-7711CBEB1787}" type="presOf" srcId="{4B25E8E6-822D-4908-8A93-AECB910A826F}" destId="{251519D9-B817-45D5-94DE-0BE801DDFB83}" srcOrd="0" destOrd="1" presId="urn:microsoft.com/office/officeart/2005/8/layout/process3"/>
    <dgm:cxn modelId="{64934662-7079-483E-A087-215D7E2B0B8E}" srcId="{3E7B98D4-21C6-4CCA-9246-1BFB569952D2}" destId="{A7ECACB1-A612-435F-9049-453207F92C0E}" srcOrd="2" destOrd="0" parTransId="{E59896C6-30C1-40FE-83A5-D3BEF997E60B}" sibTransId="{ED670F77-8144-4CD9-B10B-B82B07A7DBBC}"/>
    <dgm:cxn modelId="{BD092643-0853-489C-87C5-A96952D540B7}" srcId="{3E7B98D4-21C6-4CCA-9246-1BFB569952D2}" destId="{4C725FB9-5FD8-4E08-A813-61D80C13235B}" srcOrd="0" destOrd="0" parTransId="{F8982B10-5EE8-419C-83DD-A1952F359F69}" sibTransId="{7624C761-2403-41FC-9314-3275833C84AE}"/>
    <dgm:cxn modelId="{DC055B4F-338F-40B6-B377-27966CBE43BA}" type="presOf" srcId="{89997398-0DC8-40A3-B22D-DFB983A2BD51}" destId="{5011AB84-2C3E-48D8-BF24-50BC59CBD61D}" srcOrd="0" destOrd="0" presId="urn:microsoft.com/office/officeart/2005/8/layout/process3"/>
    <dgm:cxn modelId="{090A4E6F-D52E-47E1-89C6-ACD030C1DAA6}" srcId="{A3D4057A-56E9-497B-B86B-FC9F3CF7EF00}" destId="{6730D441-026E-4995-AF1A-C59DC4F5E660}" srcOrd="2" destOrd="0" parTransId="{47F3702B-AB9B-43E6-B280-F05246966167}" sibTransId="{4D2F7147-3432-4DCA-AB4A-F254093021A7}"/>
    <dgm:cxn modelId="{6B9D9371-A7ED-4A97-8963-2A0D83D977F9}" type="presOf" srcId="{832D24CC-0B73-45F1-9D30-5047A13D08B0}" destId="{FDEC7CB1-5107-49B7-AD06-8D0F0521881E}" srcOrd="0" destOrd="3" presId="urn:microsoft.com/office/officeart/2005/8/layout/process3"/>
    <dgm:cxn modelId="{2B5C4453-74A7-4727-83B8-C61B2554039A}" type="presOf" srcId="{83963CB6-9408-4C4A-9252-778D43477261}" destId="{251519D9-B817-45D5-94DE-0BE801DDFB83}" srcOrd="0" destOrd="0" presId="urn:microsoft.com/office/officeart/2005/8/layout/process3"/>
    <dgm:cxn modelId="{E8767F53-FE27-4EA7-88B2-4F5BF01D1A95}" type="presOf" srcId="{A3D4057A-56E9-497B-B86B-FC9F3CF7EF00}" destId="{CB0AA86C-C7D1-4A2B-A3CD-F33644E3C71C}" srcOrd="1" destOrd="0" presId="urn:microsoft.com/office/officeart/2005/8/layout/process3"/>
    <dgm:cxn modelId="{B4EA8B77-2683-4304-8F21-BD8BC205FAFC}" type="presOf" srcId="{6730D441-026E-4995-AF1A-C59DC4F5E660}" destId="{6D352A31-647B-4445-8A0F-FD207CFD046D}" srcOrd="0" destOrd="2" presId="urn:microsoft.com/office/officeart/2005/8/layout/process3"/>
    <dgm:cxn modelId="{9862EF79-AB5B-4DBA-A426-5C7694FD9535}" type="presOf" srcId="{84932D37-8283-4709-804A-B5A86A1DED34}" destId="{B60BE6D8-A0DB-423E-BD45-EAD8684010E4}" srcOrd="0" destOrd="0" presId="urn:microsoft.com/office/officeart/2005/8/layout/process3"/>
    <dgm:cxn modelId="{3BC9067D-39C5-400C-A755-D857694855F8}" srcId="{3E7B98D4-21C6-4CCA-9246-1BFB569952D2}" destId="{832D24CC-0B73-45F1-9D30-5047A13D08B0}" srcOrd="3" destOrd="0" parTransId="{0AC67ED5-ADE7-4053-B130-6B42A9DECF58}" sibTransId="{BF08D8D6-53F5-47DB-BB85-C7BCCCBBB0D4}"/>
    <dgm:cxn modelId="{9112F280-9BF7-44F0-95CB-42679B5F2995}" type="presOf" srcId="{3AFFE50C-1A31-4E9B-8234-F44E1DA948F6}" destId="{6D352A31-647B-4445-8A0F-FD207CFD046D}" srcOrd="0" destOrd="0" presId="urn:microsoft.com/office/officeart/2005/8/layout/process3"/>
    <dgm:cxn modelId="{3AF1F384-4E84-4BE2-A2B0-F8327B594645}" type="presOf" srcId="{3E7B98D4-21C6-4CCA-9246-1BFB569952D2}" destId="{35B1DE1D-5D47-4E91-B714-B5852C973934}" srcOrd="1" destOrd="0" presId="urn:microsoft.com/office/officeart/2005/8/layout/process3"/>
    <dgm:cxn modelId="{84AA618F-FA7C-443E-983D-8CA54504A05F}" type="presOf" srcId="{A3D4057A-56E9-497B-B86B-FC9F3CF7EF00}" destId="{C66C0FA9-1ACB-4284-94A3-46E723692E59}" srcOrd="0" destOrd="0" presId="urn:microsoft.com/office/officeart/2005/8/layout/process3"/>
    <dgm:cxn modelId="{B4965994-66FF-4233-8A26-702813FE48A6}" type="presOf" srcId="{ACB4110C-E47B-4E58-8175-4F6E5C7D9BC9}" destId="{ADC43F48-1307-4EFE-84D5-B3D0E46A8C04}" srcOrd="1" destOrd="0" presId="urn:microsoft.com/office/officeart/2005/8/layout/process3"/>
    <dgm:cxn modelId="{0F07CDA1-D445-4ABC-86ED-89B9D660DFFE}" srcId="{2E1F5A6D-389A-4EF1-A2D0-6001DBA39EC8}" destId="{3E7B98D4-21C6-4CCA-9246-1BFB569952D2}" srcOrd="0" destOrd="0" parTransId="{A1393244-C607-422D-88DC-C0569F38B963}" sibTransId="{ACB4110C-E47B-4E58-8175-4F6E5C7D9BC9}"/>
    <dgm:cxn modelId="{5D84A9AD-82D0-469B-A447-59A466AFD358}" type="presOf" srcId="{2E1F5A6D-389A-4EF1-A2D0-6001DBA39EC8}" destId="{AB94D43E-E2E0-4534-81EF-42F0E3BB676D}" srcOrd="0" destOrd="0" presId="urn:microsoft.com/office/officeart/2005/8/layout/process3"/>
    <dgm:cxn modelId="{C46920B2-306D-45A6-865A-BF995A754E3A}" srcId="{A3D4057A-56E9-497B-B86B-FC9F3CF7EF00}" destId="{549F5552-1B02-45BF-B6A0-FA89FE480F45}" srcOrd="1" destOrd="0" parTransId="{07F12D11-4417-4469-BA56-EE133D69A517}" sibTransId="{0066352F-A84D-49F2-A963-161DA04B1AEC}"/>
    <dgm:cxn modelId="{CA1B59B6-CFA6-449C-BBC5-EF8CB2C90437}" type="presOf" srcId="{F6D01126-9DC9-4CA4-9AB8-7C7D1A9A8D58}" destId="{251519D9-B817-45D5-94DE-0BE801DDFB83}" srcOrd="0" destOrd="2" presId="urn:microsoft.com/office/officeart/2005/8/layout/process3"/>
    <dgm:cxn modelId="{D8033FC4-EB2A-4B96-979D-50F8F702E19B}" type="presOf" srcId="{ACB4110C-E47B-4E58-8175-4F6E5C7D9BC9}" destId="{4C1DE5F4-B038-4807-A163-32802FA3506C}" srcOrd="0" destOrd="0" presId="urn:microsoft.com/office/officeart/2005/8/layout/process3"/>
    <dgm:cxn modelId="{5F0522CE-7035-41CE-9111-9BA0452DCF25}" type="presOf" srcId="{84932D37-8283-4709-804A-B5A86A1DED34}" destId="{75E00071-BE6D-4982-B5B2-D5AEE028DEFA}" srcOrd="1" destOrd="0" presId="urn:microsoft.com/office/officeart/2005/8/layout/process3"/>
    <dgm:cxn modelId="{272B22D2-6A8E-4951-97C6-5D142B8A7EA9}" type="presOf" srcId="{3E7B98D4-21C6-4CCA-9246-1BFB569952D2}" destId="{332BA29A-E119-4081-B1FE-205BBAC81563}" srcOrd="0" destOrd="0" presId="urn:microsoft.com/office/officeart/2005/8/layout/process3"/>
    <dgm:cxn modelId="{47FEECD7-336A-4D3F-B7A9-0B8B86B4A5F8}" srcId="{2E1F5A6D-389A-4EF1-A2D0-6001DBA39EC8}" destId="{84932D37-8283-4709-804A-B5A86A1DED34}" srcOrd="2" destOrd="0" parTransId="{DDBDA0A3-FD2F-46A2-AF04-B8125A4A981A}" sibTransId="{50E64459-ABA4-47A3-A450-6F04F04000EC}"/>
    <dgm:cxn modelId="{58FB2DDF-8C02-48B2-BE9D-6C575485C5CD}" type="presOf" srcId="{A7ECACB1-A612-435F-9049-453207F92C0E}" destId="{FDEC7CB1-5107-49B7-AD06-8D0F0521881E}" srcOrd="0" destOrd="2" presId="urn:microsoft.com/office/officeart/2005/8/layout/process3"/>
    <dgm:cxn modelId="{C044B5E2-9504-4A29-93EB-5DA424E8A2A5}" type="presOf" srcId="{89997398-0DC8-40A3-B22D-DFB983A2BD51}" destId="{5EFD66DF-F8E6-4266-A09A-97A4DD35D711}" srcOrd="1" destOrd="0" presId="urn:microsoft.com/office/officeart/2005/8/layout/process3"/>
    <dgm:cxn modelId="{915F70ED-5435-433D-8122-5E94B38DE5D4}" srcId="{3E7B98D4-21C6-4CCA-9246-1BFB569952D2}" destId="{580B1E3B-0527-4D9F-90F7-1E0BF7D90505}" srcOrd="1" destOrd="0" parTransId="{58944147-9C3B-4719-94A0-67C637A937AA}" sibTransId="{7EF76BFF-0EBF-4599-A01C-70BFA29D0A76}"/>
    <dgm:cxn modelId="{57BB92FB-27D5-4D88-940A-74E978D660FC}" srcId="{2E1F5A6D-389A-4EF1-A2D0-6001DBA39EC8}" destId="{A3D4057A-56E9-497B-B86B-FC9F3CF7EF00}" srcOrd="1" destOrd="0" parTransId="{95B2733E-12AC-41CF-95C7-94677923F22A}" sibTransId="{89997398-0DC8-40A3-B22D-DFB983A2BD51}"/>
    <dgm:cxn modelId="{881AADFD-B978-4DC4-BDA0-DBA0B4D59667}" srcId="{A3D4057A-56E9-497B-B86B-FC9F3CF7EF00}" destId="{3AFFE50C-1A31-4E9B-8234-F44E1DA948F6}" srcOrd="0" destOrd="0" parTransId="{E5C7DF16-DF1F-4B9B-8DAA-D0680783EBDE}" sibTransId="{1F32BA3D-5958-4932-868E-FB676493978B}"/>
    <dgm:cxn modelId="{602BE22D-9A6E-442D-AFF4-CB91D6518357}" type="presParOf" srcId="{AB94D43E-E2E0-4534-81EF-42F0E3BB676D}" destId="{99929531-6D49-47B8-80ED-1C59A0D8EF9A}" srcOrd="0" destOrd="0" presId="urn:microsoft.com/office/officeart/2005/8/layout/process3"/>
    <dgm:cxn modelId="{F6CEA24C-9A38-4F85-92B6-728B54D4510F}" type="presParOf" srcId="{99929531-6D49-47B8-80ED-1C59A0D8EF9A}" destId="{332BA29A-E119-4081-B1FE-205BBAC81563}" srcOrd="0" destOrd="0" presId="urn:microsoft.com/office/officeart/2005/8/layout/process3"/>
    <dgm:cxn modelId="{1583A5DD-3438-4107-A53D-EF67EECAA983}" type="presParOf" srcId="{99929531-6D49-47B8-80ED-1C59A0D8EF9A}" destId="{35B1DE1D-5D47-4E91-B714-B5852C973934}" srcOrd="1" destOrd="0" presId="urn:microsoft.com/office/officeart/2005/8/layout/process3"/>
    <dgm:cxn modelId="{C57A4853-F79F-4386-BEC9-50B712635249}" type="presParOf" srcId="{99929531-6D49-47B8-80ED-1C59A0D8EF9A}" destId="{FDEC7CB1-5107-49B7-AD06-8D0F0521881E}" srcOrd="2" destOrd="0" presId="urn:microsoft.com/office/officeart/2005/8/layout/process3"/>
    <dgm:cxn modelId="{42AFEE15-9DA3-4878-8A53-17D16481A3A9}" type="presParOf" srcId="{AB94D43E-E2E0-4534-81EF-42F0E3BB676D}" destId="{4C1DE5F4-B038-4807-A163-32802FA3506C}" srcOrd="1" destOrd="0" presId="urn:microsoft.com/office/officeart/2005/8/layout/process3"/>
    <dgm:cxn modelId="{6C7EE593-6A0E-4113-9C1A-B4BB31B0261E}" type="presParOf" srcId="{4C1DE5F4-B038-4807-A163-32802FA3506C}" destId="{ADC43F48-1307-4EFE-84D5-B3D0E46A8C04}" srcOrd="0" destOrd="0" presId="urn:microsoft.com/office/officeart/2005/8/layout/process3"/>
    <dgm:cxn modelId="{756A533E-FBBE-48F1-97F0-2EE4F1EBF000}" type="presParOf" srcId="{AB94D43E-E2E0-4534-81EF-42F0E3BB676D}" destId="{5395D123-B074-48B2-867D-A476EFA37458}" srcOrd="2" destOrd="0" presId="urn:microsoft.com/office/officeart/2005/8/layout/process3"/>
    <dgm:cxn modelId="{1F1D0E83-7E19-403D-8537-2E2DF62196BA}" type="presParOf" srcId="{5395D123-B074-48B2-867D-A476EFA37458}" destId="{C66C0FA9-1ACB-4284-94A3-46E723692E59}" srcOrd="0" destOrd="0" presId="urn:microsoft.com/office/officeart/2005/8/layout/process3"/>
    <dgm:cxn modelId="{2E394223-2D15-4D19-8CA1-79D9E1FEA714}" type="presParOf" srcId="{5395D123-B074-48B2-867D-A476EFA37458}" destId="{CB0AA86C-C7D1-4A2B-A3CD-F33644E3C71C}" srcOrd="1" destOrd="0" presId="urn:microsoft.com/office/officeart/2005/8/layout/process3"/>
    <dgm:cxn modelId="{C7CD1D09-679C-4020-91DA-2C5AEB87EA79}" type="presParOf" srcId="{5395D123-B074-48B2-867D-A476EFA37458}" destId="{6D352A31-647B-4445-8A0F-FD207CFD046D}" srcOrd="2" destOrd="0" presId="urn:microsoft.com/office/officeart/2005/8/layout/process3"/>
    <dgm:cxn modelId="{2F53DC7D-C01E-420E-BA46-E70AE038460B}" type="presParOf" srcId="{AB94D43E-E2E0-4534-81EF-42F0E3BB676D}" destId="{5011AB84-2C3E-48D8-BF24-50BC59CBD61D}" srcOrd="3" destOrd="0" presId="urn:microsoft.com/office/officeart/2005/8/layout/process3"/>
    <dgm:cxn modelId="{9108506A-C6ED-4D95-83B1-6307B731D10B}" type="presParOf" srcId="{5011AB84-2C3E-48D8-BF24-50BC59CBD61D}" destId="{5EFD66DF-F8E6-4266-A09A-97A4DD35D711}" srcOrd="0" destOrd="0" presId="urn:microsoft.com/office/officeart/2005/8/layout/process3"/>
    <dgm:cxn modelId="{499A933B-D482-4ED4-847E-4827DB26D1AF}" type="presParOf" srcId="{AB94D43E-E2E0-4534-81EF-42F0E3BB676D}" destId="{784DB9A9-85AD-4BB1-B78A-44E146D0AB64}" srcOrd="4" destOrd="0" presId="urn:microsoft.com/office/officeart/2005/8/layout/process3"/>
    <dgm:cxn modelId="{BF875B4D-9625-43E3-BB73-9E7D9F79FFF1}" type="presParOf" srcId="{784DB9A9-85AD-4BB1-B78A-44E146D0AB64}" destId="{B60BE6D8-A0DB-423E-BD45-EAD8684010E4}" srcOrd="0" destOrd="0" presId="urn:microsoft.com/office/officeart/2005/8/layout/process3"/>
    <dgm:cxn modelId="{318FA5D3-AB7A-478F-AA09-921B0B91C5BA}" type="presParOf" srcId="{784DB9A9-85AD-4BB1-B78A-44E146D0AB64}" destId="{75E00071-BE6D-4982-B5B2-D5AEE028DEFA}" srcOrd="1" destOrd="0" presId="urn:microsoft.com/office/officeart/2005/8/layout/process3"/>
    <dgm:cxn modelId="{49900AF2-BF0A-4E1E-9B1D-8767289F821A}" type="presParOf" srcId="{784DB9A9-85AD-4BB1-B78A-44E146D0AB64}" destId="{251519D9-B817-45D5-94DE-0BE801DDFB8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53A21-778C-4BF7-8A6F-278876034367}">
      <dsp:nvSpPr>
        <dsp:cNvPr id="0" name=""/>
        <dsp:cNvSpPr/>
      </dsp:nvSpPr>
      <dsp:spPr>
        <a:xfrm>
          <a:off x="2819" y="647797"/>
          <a:ext cx="1927680" cy="121082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latin typeface="Arial" panose="020B0604020202020204" pitchFamily="34" charset="0"/>
              <a:cs typeface="Arial" panose="020B0604020202020204" pitchFamily="34" charset="0"/>
            </a:rPr>
            <a:t>1 June 2023 </a:t>
          </a:r>
          <a:br>
            <a:rPr lang="en-GB" sz="1700" kern="1200">
              <a:latin typeface="Arial" panose="020B0604020202020204" pitchFamily="34" charset="0"/>
              <a:cs typeface="Arial" panose="020B0604020202020204" pitchFamily="34" charset="0"/>
            </a:rPr>
          </a:br>
          <a:r>
            <a:rPr lang="en-GB" sz="1700" kern="1200">
              <a:latin typeface="Arial" panose="020B0604020202020204" pitchFamily="34" charset="0"/>
              <a:cs typeface="Arial" panose="020B0604020202020204" pitchFamily="34" charset="0"/>
            </a:rPr>
            <a:t>Submit April 2023 data</a:t>
          </a:r>
        </a:p>
      </dsp:txBody>
      <dsp:txXfrm>
        <a:off x="38283" y="683261"/>
        <a:ext cx="1856752" cy="1139896"/>
      </dsp:txXfrm>
    </dsp:sp>
    <dsp:sp modelId="{D07F44C7-B3CF-45CA-B2F2-FCD8E8898EE8}">
      <dsp:nvSpPr>
        <dsp:cNvPr id="0" name=""/>
        <dsp:cNvSpPr/>
      </dsp:nvSpPr>
      <dsp:spPr>
        <a:xfrm>
          <a:off x="2123268" y="1014177"/>
          <a:ext cx="408668" cy="47806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123268" y="1109790"/>
        <a:ext cx="286068" cy="286838"/>
      </dsp:txXfrm>
    </dsp:sp>
    <dsp:sp modelId="{B7FCD77C-8982-47BC-AAF1-988084ED9D19}">
      <dsp:nvSpPr>
        <dsp:cNvPr id="0" name=""/>
        <dsp:cNvSpPr/>
      </dsp:nvSpPr>
      <dsp:spPr>
        <a:xfrm>
          <a:off x="2701572" y="647797"/>
          <a:ext cx="1927680" cy="1210824"/>
        </a:xfrm>
        <a:prstGeom prst="roundRect">
          <a:avLst>
            <a:gd name="adj" fmla="val 10000"/>
          </a:avLst>
        </a:prstGeom>
        <a:solidFill>
          <a:schemeClr val="accent5">
            <a:hueOff val="-678487"/>
            <a:satOff val="882"/>
            <a:lumOff val="1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latin typeface="Arial" panose="020B0604020202020204" pitchFamily="34" charset="0"/>
              <a:cs typeface="Arial" panose="020B0604020202020204" pitchFamily="34" charset="0"/>
            </a:rPr>
            <a:t>20 June 2023</a:t>
          </a:r>
          <a:br>
            <a:rPr lang="en-GB" sz="1700" kern="1200">
              <a:latin typeface="Arial" panose="020B0604020202020204" pitchFamily="34" charset="0"/>
              <a:cs typeface="Arial" panose="020B0604020202020204" pitchFamily="34" charset="0"/>
            </a:rPr>
          </a:br>
          <a:r>
            <a:rPr lang="en-GB" sz="1700" kern="1200">
              <a:latin typeface="Arial" panose="020B0604020202020204" pitchFamily="34" charset="0"/>
              <a:cs typeface="Arial" panose="020B0604020202020204" pitchFamily="34" charset="0"/>
            </a:rPr>
            <a:t>Totals available on the dashboard</a:t>
          </a:r>
        </a:p>
      </dsp:txBody>
      <dsp:txXfrm>
        <a:off x="2737036" y="683261"/>
        <a:ext cx="1856752" cy="1139896"/>
      </dsp:txXfrm>
    </dsp:sp>
    <dsp:sp modelId="{F3575EFB-EC06-453C-B51A-AC77E100D0A3}">
      <dsp:nvSpPr>
        <dsp:cNvPr id="0" name=""/>
        <dsp:cNvSpPr/>
      </dsp:nvSpPr>
      <dsp:spPr>
        <a:xfrm>
          <a:off x="4822021" y="1014177"/>
          <a:ext cx="408668" cy="478064"/>
        </a:xfrm>
        <a:prstGeom prst="rightArrow">
          <a:avLst>
            <a:gd name="adj1" fmla="val 60000"/>
            <a:gd name="adj2" fmla="val 50000"/>
          </a:avLst>
        </a:prstGeom>
        <a:solidFill>
          <a:schemeClr val="accent5">
            <a:hueOff val="-1017731"/>
            <a:satOff val="1323"/>
            <a:lumOff val="15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822021" y="1109790"/>
        <a:ext cx="286068" cy="286838"/>
      </dsp:txXfrm>
    </dsp:sp>
    <dsp:sp modelId="{1AD73AE2-894E-4860-9E28-F9DEBF9D5AFB}">
      <dsp:nvSpPr>
        <dsp:cNvPr id="0" name=""/>
        <dsp:cNvSpPr/>
      </dsp:nvSpPr>
      <dsp:spPr>
        <a:xfrm>
          <a:off x="5400326" y="647797"/>
          <a:ext cx="1927680" cy="1210824"/>
        </a:xfrm>
        <a:prstGeom prst="roundRect">
          <a:avLst>
            <a:gd name="adj" fmla="val 10000"/>
          </a:avLst>
        </a:prstGeom>
        <a:solidFill>
          <a:schemeClr val="accent5">
            <a:hueOff val="-1356975"/>
            <a:satOff val="1763"/>
            <a:lumOff val="2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Review and query totals within </a:t>
          </a:r>
          <a:r>
            <a:rPr lang="en-GB" sz="1700" b="1" kern="1200">
              <a:latin typeface="Arial" panose="020B0604020202020204" pitchFamily="34" charset="0"/>
              <a:cs typeface="Arial" panose="020B0604020202020204" pitchFamily="34" charset="0"/>
            </a:rPr>
            <a:t>10 WDs</a:t>
          </a:r>
        </a:p>
      </dsp:txBody>
      <dsp:txXfrm>
        <a:off x="5435790" y="683261"/>
        <a:ext cx="1856752" cy="1139896"/>
      </dsp:txXfrm>
    </dsp:sp>
    <dsp:sp modelId="{B8C35200-6B36-462E-92D5-2AD2AEB99FAE}">
      <dsp:nvSpPr>
        <dsp:cNvPr id="0" name=""/>
        <dsp:cNvSpPr/>
      </dsp:nvSpPr>
      <dsp:spPr>
        <a:xfrm>
          <a:off x="7520775" y="1014177"/>
          <a:ext cx="408668" cy="478064"/>
        </a:xfrm>
        <a:prstGeom prst="rightArrow">
          <a:avLst>
            <a:gd name="adj1" fmla="val 60000"/>
            <a:gd name="adj2" fmla="val 50000"/>
          </a:avLst>
        </a:prstGeom>
        <a:solidFill>
          <a:schemeClr val="accent5">
            <a:hueOff val="-2035462"/>
            <a:satOff val="2645"/>
            <a:lumOff val="30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520775" y="1109790"/>
        <a:ext cx="286068" cy="286838"/>
      </dsp:txXfrm>
    </dsp:sp>
    <dsp:sp modelId="{86FE05D1-3C48-4203-80FE-07566E67A633}">
      <dsp:nvSpPr>
        <dsp:cNvPr id="0" name=""/>
        <dsp:cNvSpPr/>
      </dsp:nvSpPr>
      <dsp:spPr>
        <a:xfrm>
          <a:off x="8099079" y="647797"/>
          <a:ext cx="1880125" cy="1210824"/>
        </a:xfrm>
        <a:prstGeom prst="roundRect">
          <a:avLst>
            <a:gd name="adj" fmla="val 10000"/>
          </a:avLst>
        </a:prstGeom>
        <a:solidFill>
          <a:schemeClr val="accent5">
            <a:hueOff val="-2035462"/>
            <a:satOff val="2645"/>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1" kern="1200">
              <a:latin typeface="Arial" panose="020B0604020202020204" pitchFamily="34" charset="0"/>
              <a:cs typeface="Arial" panose="020B0604020202020204" pitchFamily="34" charset="0"/>
            </a:rPr>
            <a:t>3 July 2023</a:t>
          </a:r>
          <a:br>
            <a:rPr lang="en-GB" sz="1700" kern="1200">
              <a:latin typeface="Arial" panose="020B0604020202020204" pitchFamily="34" charset="0"/>
              <a:cs typeface="Arial" panose="020B0604020202020204" pitchFamily="34" charset="0"/>
            </a:rPr>
          </a:br>
          <a:r>
            <a:rPr lang="en-GB" sz="1700" kern="1200">
              <a:latin typeface="Arial" panose="020B0604020202020204" pitchFamily="34" charset="0"/>
              <a:cs typeface="Arial" panose="020B0604020202020204" pitchFamily="34" charset="0"/>
            </a:rPr>
            <a:t>Submit May data and any updates to April data</a:t>
          </a:r>
        </a:p>
      </dsp:txBody>
      <dsp:txXfrm>
        <a:off x="8134543" y="683261"/>
        <a:ext cx="1809197" cy="1139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D9127-A590-4643-852E-A922ABA535F1}">
      <dsp:nvSpPr>
        <dsp:cNvPr id="0" name=""/>
        <dsp:cNvSpPr/>
      </dsp:nvSpPr>
      <dsp:spPr>
        <a:xfrm>
          <a:off x="0" y="1861335"/>
          <a:ext cx="6764991" cy="489459"/>
        </a:xfrm>
        <a:prstGeom prst="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a:cs typeface="Arial"/>
            </a:rPr>
            <a:t>July and August</a:t>
          </a:r>
        </a:p>
        <a:p>
          <a:pPr marL="0" lvl="0" indent="0" algn="ctr" defTabSz="622300">
            <a:lnSpc>
              <a:spcPct val="90000"/>
            </a:lnSpc>
            <a:spcBef>
              <a:spcPct val="0"/>
            </a:spcBef>
            <a:spcAft>
              <a:spcPct val="35000"/>
            </a:spcAft>
            <a:buNone/>
          </a:pPr>
          <a:r>
            <a:rPr lang="en-GB" sz="1400" kern="1200">
              <a:latin typeface="Arial"/>
              <a:cs typeface="Arial"/>
            </a:rPr>
            <a:t>Reporting to PAB and application of PATs.</a:t>
          </a:r>
        </a:p>
      </dsp:txBody>
      <dsp:txXfrm>
        <a:off x="0" y="1861335"/>
        <a:ext cx="6764991" cy="489459"/>
      </dsp:txXfrm>
    </dsp:sp>
    <dsp:sp modelId="{46B83B10-E7F8-419E-A74D-E31F428C912B}">
      <dsp:nvSpPr>
        <dsp:cNvPr id="0" name=""/>
        <dsp:cNvSpPr/>
      </dsp:nvSpPr>
      <dsp:spPr>
        <a:xfrm rot="10800000">
          <a:off x="0" y="877185"/>
          <a:ext cx="6764991" cy="988792"/>
        </a:xfrm>
        <a:prstGeom prst="upArrowCallout">
          <a:avLst/>
        </a:prstGeom>
        <a:solidFill>
          <a:schemeClr val="accent3">
            <a:shade val="50000"/>
            <a:hueOff val="-65718"/>
            <a:satOff val="-832"/>
            <a:lumOff val="264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a:cs typeface="Arial"/>
            </a:rPr>
            <a:t>21 July 2023</a:t>
          </a:r>
          <a:br>
            <a:rPr lang="en-GB" sz="1400" kern="1200">
              <a:latin typeface="Arial"/>
              <a:cs typeface="Arial"/>
            </a:rPr>
          </a:br>
          <a:r>
            <a:rPr lang="en-GB" sz="1400" kern="1200">
              <a:latin typeface="Arial"/>
              <a:cs typeface="Arial"/>
            </a:rPr>
            <a:t>All Electricity and Gas MEMs are required to completed and return these data requests via the REC Portal</a:t>
          </a:r>
        </a:p>
      </dsp:txBody>
      <dsp:txXfrm rot="10800000">
        <a:off x="0" y="877185"/>
        <a:ext cx="6764991" cy="642487"/>
      </dsp:txXfrm>
    </dsp:sp>
    <dsp:sp modelId="{90A5F750-7FF9-4422-8772-531907C736BD}">
      <dsp:nvSpPr>
        <dsp:cNvPr id="0" name=""/>
        <dsp:cNvSpPr/>
      </dsp:nvSpPr>
      <dsp:spPr>
        <a:xfrm rot="10800000">
          <a:off x="0" y="956"/>
          <a:ext cx="6764991" cy="880871"/>
        </a:xfrm>
        <a:prstGeom prst="upArrowCallout">
          <a:avLst/>
        </a:prstGeom>
        <a:solidFill>
          <a:schemeClr val="accent3">
            <a:shade val="50000"/>
            <a:hueOff val="-65718"/>
            <a:satOff val="-832"/>
            <a:lumOff val="264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GB" sz="1400" b="1" kern="1200">
              <a:latin typeface="Arial"/>
              <a:cs typeface="Arial"/>
            </a:rPr>
            <a:t>9 June 2023 </a:t>
          </a:r>
          <a:br>
            <a:rPr lang="en-GB" sz="1400" kern="1200">
              <a:latin typeface="Arial"/>
              <a:cs typeface="Arial"/>
            </a:rPr>
          </a:br>
          <a:r>
            <a:rPr lang="en-GB" sz="1400" kern="1200">
              <a:latin typeface="Arial"/>
              <a:cs typeface="Arial"/>
            </a:rPr>
            <a:t>The Code Manager will issue the MEM RFI template to 'Your Files' section of the REC Portal.</a:t>
          </a:r>
        </a:p>
      </dsp:txBody>
      <dsp:txXfrm rot="10800000">
        <a:off x="0" y="956"/>
        <a:ext cx="6764991" cy="572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33614-03B5-4AE2-B628-AF19610D695F}">
      <dsp:nvSpPr>
        <dsp:cNvPr id="0" name=""/>
        <dsp:cNvSpPr/>
      </dsp:nvSpPr>
      <dsp:spPr>
        <a:xfrm>
          <a:off x="3284" y="193943"/>
          <a:ext cx="1778066" cy="10668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Overall Party Score</a:t>
          </a:r>
        </a:p>
      </dsp:txBody>
      <dsp:txXfrm>
        <a:off x="3284" y="193943"/>
        <a:ext cx="1778066" cy="1066840"/>
      </dsp:txXfrm>
    </dsp:sp>
    <dsp:sp modelId="{214021A6-5882-4F4E-A452-B769BF5CCA42}">
      <dsp:nvSpPr>
        <dsp:cNvPr id="0" name=""/>
        <dsp:cNvSpPr/>
      </dsp:nvSpPr>
      <dsp:spPr>
        <a:xfrm>
          <a:off x="1959157" y="193943"/>
          <a:ext cx="1778066" cy="10668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SMIS Survey Performance</a:t>
          </a:r>
        </a:p>
      </dsp:txBody>
      <dsp:txXfrm>
        <a:off x="1959157" y="193943"/>
        <a:ext cx="1778066" cy="1066840"/>
      </dsp:txXfrm>
    </dsp:sp>
    <dsp:sp modelId="{36728CA7-C32B-49D5-89D4-9ACDE4C8FA95}">
      <dsp:nvSpPr>
        <dsp:cNvPr id="0" name=""/>
        <dsp:cNvSpPr/>
      </dsp:nvSpPr>
      <dsp:spPr>
        <a:xfrm>
          <a:off x="3915031" y="193943"/>
          <a:ext cx="1778066" cy="10668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ES Resolution Rate</a:t>
          </a:r>
        </a:p>
      </dsp:txBody>
      <dsp:txXfrm>
        <a:off x="3915031" y="193943"/>
        <a:ext cx="1778066" cy="1066840"/>
      </dsp:txXfrm>
    </dsp:sp>
    <dsp:sp modelId="{35E29FAF-082C-4F87-A465-78AD038540CD}">
      <dsp:nvSpPr>
        <dsp:cNvPr id="0" name=""/>
        <dsp:cNvSpPr/>
      </dsp:nvSpPr>
      <dsp:spPr>
        <a:xfrm>
          <a:off x="5870904" y="193943"/>
          <a:ext cx="1778066" cy="10668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Arial" panose="020B0604020202020204" pitchFamily="34" charset="0"/>
              <a:cs typeface="Arial" panose="020B0604020202020204" pitchFamily="34" charset="0"/>
            </a:rPr>
            <a:t>ES Rate</a:t>
          </a:r>
        </a:p>
      </dsp:txBody>
      <dsp:txXfrm>
        <a:off x="5870904" y="193943"/>
        <a:ext cx="1778066" cy="1066840"/>
      </dsp:txXfrm>
    </dsp:sp>
    <dsp:sp modelId="{661AE707-60FD-4ADC-A16C-A850ABE7DAC0}">
      <dsp:nvSpPr>
        <dsp:cNvPr id="0" name=""/>
        <dsp:cNvSpPr/>
      </dsp:nvSpPr>
      <dsp:spPr>
        <a:xfrm>
          <a:off x="7826778" y="193943"/>
          <a:ext cx="1778066" cy="10668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latin typeface="Arial" panose="020B0604020202020204" pitchFamily="34" charset="0"/>
              <a:cs typeface="Arial" panose="020B0604020202020204" pitchFamily="34" charset="0"/>
            </a:rPr>
            <a:t>Energy Theft performance</a:t>
          </a:r>
        </a:p>
      </dsp:txBody>
      <dsp:txXfrm>
        <a:off x="7826778" y="193943"/>
        <a:ext cx="1778066" cy="1066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28CA7-C32B-49D5-89D4-9ACDE4C8FA95}">
      <dsp:nvSpPr>
        <dsp:cNvPr id="0" name=""/>
        <dsp:cNvSpPr/>
      </dsp:nvSpPr>
      <dsp:spPr>
        <a:xfrm>
          <a:off x="830665" y="933"/>
          <a:ext cx="2380763" cy="14284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latin typeface="Arial" panose="020B0604020202020204" pitchFamily="34" charset="0"/>
              <a:cs typeface="Arial" panose="020B0604020202020204" pitchFamily="34" charset="0"/>
            </a:rPr>
            <a:t>ES Resolution Rate</a:t>
          </a:r>
        </a:p>
      </dsp:txBody>
      <dsp:txXfrm>
        <a:off x="830665" y="933"/>
        <a:ext cx="2380763" cy="1428458"/>
      </dsp:txXfrm>
    </dsp:sp>
    <dsp:sp modelId="{35E29FAF-082C-4F87-A465-78AD038540CD}">
      <dsp:nvSpPr>
        <dsp:cNvPr id="0" name=""/>
        <dsp:cNvSpPr/>
      </dsp:nvSpPr>
      <dsp:spPr>
        <a:xfrm>
          <a:off x="3449505" y="933"/>
          <a:ext cx="2380763" cy="14284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latin typeface="Arial" panose="020B0604020202020204" pitchFamily="34" charset="0"/>
              <a:cs typeface="Arial" panose="020B0604020202020204" pitchFamily="34" charset="0"/>
            </a:rPr>
            <a:t>ES Rate</a:t>
          </a:r>
        </a:p>
      </dsp:txBody>
      <dsp:txXfrm>
        <a:off x="3449505" y="933"/>
        <a:ext cx="2380763" cy="1428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D5A47-4816-43A9-B33C-D58C060EE13D}">
      <dsp:nvSpPr>
        <dsp:cNvPr id="0" name=""/>
        <dsp:cNvSpPr/>
      </dsp:nvSpPr>
      <dsp:spPr>
        <a:xfrm>
          <a:off x="1515" y="1473668"/>
          <a:ext cx="1649513" cy="1360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GB" sz="1100" kern="1200">
              <a:latin typeface="Arial" panose="020B0604020202020204" pitchFamily="34" charset="0"/>
              <a:cs typeface="Arial" panose="020B0604020202020204" pitchFamily="34" charset="0"/>
            </a:rPr>
            <a:t>This was provided in November 2022</a:t>
          </a:r>
        </a:p>
        <a:p>
          <a:pPr marL="57150" lvl="1" indent="-57150" algn="l" defTabSz="488950">
            <a:lnSpc>
              <a:spcPct val="90000"/>
            </a:lnSpc>
            <a:spcBef>
              <a:spcPct val="0"/>
            </a:spcBef>
            <a:spcAft>
              <a:spcPct val="15000"/>
            </a:spcAft>
            <a:buChar char="•"/>
          </a:pPr>
          <a:r>
            <a:rPr lang="en-GB" sz="1100" kern="1200">
              <a:latin typeface="Arial" panose="020B0604020202020204" pitchFamily="34" charset="0"/>
              <a:cs typeface="Arial" panose="020B0604020202020204" pitchFamily="34" charset="0"/>
            </a:rPr>
            <a:t>You will have been working since then to drive performance improvements</a:t>
          </a:r>
        </a:p>
      </dsp:txBody>
      <dsp:txXfrm>
        <a:off x="32824" y="1504977"/>
        <a:ext cx="1586895" cy="1006348"/>
      </dsp:txXfrm>
    </dsp:sp>
    <dsp:sp modelId="{060E9AFF-E361-4BAD-9999-56A7B5AE910A}">
      <dsp:nvSpPr>
        <dsp:cNvPr id="0" name=""/>
        <dsp:cNvSpPr/>
      </dsp:nvSpPr>
      <dsp:spPr>
        <a:xfrm>
          <a:off x="894170" y="1575395"/>
          <a:ext cx="2131133" cy="2131133"/>
        </a:xfrm>
        <a:prstGeom prst="leftCircularArrow">
          <a:avLst>
            <a:gd name="adj1" fmla="val 3449"/>
            <a:gd name="adj2" fmla="val 427408"/>
            <a:gd name="adj3" fmla="val 2211454"/>
            <a:gd name="adj4" fmla="val 9033025"/>
            <a:gd name="adj5" fmla="val 40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F025DF-D400-40C2-AC86-45166F2994F2}">
      <dsp:nvSpPr>
        <dsp:cNvPr id="0" name=""/>
        <dsp:cNvSpPr/>
      </dsp:nvSpPr>
      <dsp:spPr>
        <a:xfrm>
          <a:off x="368073" y="2542635"/>
          <a:ext cx="1466233" cy="5830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Seeing your own</a:t>
          </a:r>
        </a:p>
      </dsp:txBody>
      <dsp:txXfrm>
        <a:off x="385151" y="2559713"/>
        <a:ext cx="1432077" cy="548916"/>
      </dsp:txXfrm>
    </dsp:sp>
    <dsp:sp modelId="{62D48CDF-96F0-42A0-A2BF-56E18682B19C}">
      <dsp:nvSpPr>
        <dsp:cNvPr id="0" name=""/>
        <dsp:cNvSpPr/>
      </dsp:nvSpPr>
      <dsp:spPr>
        <a:xfrm>
          <a:off x="2184311" y="1175656"/>
          <a:ext cx="1977898" cy="195652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From June dashboard publication we will amend our current Party score so that you can see your monthly performance relative to others on an anonymised basis.</a:t>
          </a:r>
        </a:p>
      </dsp:txBody>
      <dsp:txXfrm>
        <a:off x="2229336" y="1639937"/>
        <a:ext cx="1887848" cy="1447220"/>
      </dsp:txXfrm>
    </dsp:sp>
    <dsp:sp modelId="{25C726C4-454E-4F0D-9A10-C2D652042429}">
      <dsp:nvSpPr>
        <dsp:cNvPr id="0" name=""/>
        <dsp:cNvSpPr/>
      </dsp:nvSpPr>
      <dsp:spPr>
        <a:xfrm>
          <a:off x="3216530" y="474924"/>
          <a:ext cx="2302566" cy="2302566"/>
        </a:xfrm>
        <a:prstGeom prst="circularArrow">
          <a:avLst>
            <a:gd name="adj1" fmla="val 3192"/>
            <a:gd name="adj2" fmla="val 393183"/>
            <a:gd name="adj3" fmla="val 19509275"/>
            <a:gd name="adj4" fmla="val 12653480"/>
            <a:gd name="adj5" fmla="val 37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96A7C-EAD3-4E82-A9B9-40D0F640E96C}">
      <dsp:nvSpPr>
        <dsp:cNvPr id="0" name=""/>
        <dsp:cNvSpPr/>
      </dsp:nvSpPr>
      <dsp:spPr>
        <a:xfrm>
          <a:off x="2715062" y="1076006"/>
          <a:ext cx="1466233" cy="5830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Seeing your peers</a:t>
          </a:r>
        </a:p>
      </dsp:txBody>
      <dsp:txXfrm>
        <a:off x="2732140" y="1093084"/>
        <a:ext cx="1432077" cy="548916"/>
      </dsp:txXfrm>
    </dsp:sp>
    <dsp:sp modelId="{237ADC1D-3D79-43E4-859D-EA09B29405B8}">
      <dsp:nvSpPr>
        <dsp:cNvPr id="0" name=""/>
        <dsp:cNvSpPr/>
      </dsp:nvSpPr>
      <dsp:spPr>
        <a:xfrm>
          <a:off x="4531299" y="1188788"/>
          <a:ext cx="1908536" cy="18089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en-GB" sz="1100" kern="1200">
              <a:latin typeface="Arial" panose="020B0604020202020204" pitchFamily="34" charset="0"/>
              <a:cs typeface="Arial" panose="020B0604020202020204" pitchFamily="34" charset="0"/>
            </a:rPr>
            <a:t>We will provide you an early view on your performance against the annual rating in September 2023. </a:t>
          </a:r>
        </a:p>
        <a:p>
          <a:pPr marL="57150" lvl="1" indent="-57150" algn="l" defTabSz="488950">
            <a:lnSpc>
              <a:spcPct val="90000"/>
            </a:lnSpc>
            <a:spcBef>
              <a:spcPct val="0"/>
            </a:spcBef>
            <a:spcAft>
              <a:spcPct val="15000"/>
            </a:spcAft>
            <a:buChar char="•"/>
          </a:pPr>
          <a:r>
            <a:rPr lang="en-GB" sz="1100" kern="1200">
              <a:latin typeface="Arial" panose="020B0604020202020204" pitchFamily="34" charset="0"/>
              <a:cs typeface="Arial" panose="020B0604020202020204" pitchFamily="34" charset="0"/>
            </a:rPr>
            <a:t> Anonymised data will be shared in the PA annual report to the public.</a:t>
          </a:r>
        </a:p>
      </dsp:txBody>
      <dsp:txXfrm>
        <a:off x="4572928" y="1230417"/>
        <a:ext cx="1825278" cy="1338061"/>
      </dsp:txXfrm>
    </dsp:sp>
    <dsp:sp modelId="{CB4C838E-0E21-4829-B0E7-72BB76586B55}">
      <dsp:nvSpPr>
        <dsp:cNvPr id="0" name=""/>
        <dsp:cNvSpPr/>
      </dsp:nvSpPr>
      <dsp:spPr>
        <a:xfrm>
          <a:off x="5484131" y="1762262"/>
          <a:ext cx="1985663" cy="1985663"/>
        </a:xfrm>
        <a:prstGeom prst="leftCircularArrow">
          <a:avLst>
            <a:gd name="adj1" fmla="val 3702"/>
            <a:gd name="adj2" fmla="val 461500"/>
            <a:gd name="adj3" fmla="val 1903815"/>
            <a:gd name="adj4" fmla="val 8691294"/>
            <a:gd name="adj5" fmla="val 431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E7DBBF-F305-4DF2-BA93-25453CC3A6DA}">
      <dsp:nvSpPr>
        <dsp:cNvPr id="0" name=""/>
        <dsp:cNvSpPr/>
      </dsp:nvSpPr>
      <dsp:spPr>
        <a:xfrm>
          <a:off x="4997120" y="2697707"/>
          <a:ext cx="1466233" cy="5830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Early view of your annual performance</a:t>
          </a:r>
        </a:p>
      </dsp:txBody>
      <dsp:txXfrm>
        <a:off x="5014198" y="2714785"/>
        <a:ext cx="1432077" cy="548916"/>
      </dsp:txXfrm>
    </dsp:sp>
    <dsp:sp modelId="{B4B9C7F5-9760-450E-979D-EB227D2F5D91}">
      <dsp:nvSpPr>
        <dsp:cNvPr id="0" name=""/>
        <dsp:cNvSpPr/>
      </dsp:nvSpPr>
      <dsp:spPr>
        <a:xfrm>
          <a:off x="6843606" y="1278774"/>
          <a:ext cx="1649513" cy="17475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55625">
            <a:lnSpc>
              <a:spcPct val="90000"/>
            </a:lnSpc>
            <a:spcBef>
              <a:spcPct val="0"/>
            </a:spcBef>
            <a:spcAft>
              <a:spcPct val="15000"/>
            </a:spcAft>
            <a:buChar char="•"/>
          </a:pPr>
          <a:r>
            <a:rPr lang="en-GB" sz="1250" kern="1200">
              <a:latin typeface="Arial" panose="020B0604020202020204" pitchFamily="34" charset="0"/>
              <a:cs typeface="Arial" panose="020B0604020202020204" pitchFamily="34" charset="0"/>
            </a:rPr>
            <a:t>We will share with you other Parties performance from 1 April 2024.</a:t>
          </a:r>
        </a:p>
      </dsp:txBody>
      <dsp:txXfrm>
        <a:off x="6883821" y="1693459"/>
        <a:ext cx="1569083" cy="1292625"/>
      </dsp:txXfrm>
    </dsp:sp>
    <dsp:sp modelId="{D387AD0C-E3BE-417D-A8D8-ED3E62578FDC}">
      <dsp:nvSpPr>
        <dsp:cNvPr id="0" name=""/>
        <dsp:cNvSpPr/>
      </dsp:nvSpPr>
      <dsp:spPr>
        <a:xfrm>
          <a:off x="7737281" y="577310"/>
          <a:ext cx="2187346" cy="2187346"/>
        </a:xfrm>
        <a:prstGeom prst="circularArrow">
          <a:avLst>
            <a:gd name="adj1" fmla="val 3360"/>
            <a:gd name="adj2" fmla="val 415547"/>
            <a:gd name="adj3" fmla="val 19368062"/>
            <a:gd name="adj4" fmla="val 12534631"/>
            <a:gd name="adj5" fmla="val 39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F7EB07-D885-4AC6-A615-B479A62E6988}">
      <dsp:nvSpPr>
        <dsp:cNvPr id="0" name=""/>
        <dsp:cNvSpPr/>
      </dsp:nvSpPr>
      <dsp:spPr>
        <a:xfrm>
          <a:off x="7210165" y="1180749"/>
          <a:ext cx="1466233" cy="5830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panose="020B0604020202020204" pitchFamily="34" charset="0"/>
              <a:cs typeface="Arial" panose="020B0604020202020204" pitchFamily="34" charset="0"/>
            </a:rPr>
            <a:t>Peers annual performance</a:t>
          </a:r>
        </a:p>
      </dsp:txBody>
      <dsp:txXfrm>
        <a:off x="7227243" y="1197827"/>
        <a:ext cx="1432077" cy="548916"/>
      </dsp:txXfrm>
    </dsp:sp>
    <dsp:sp modelId="{872121AF-DBCE-451E-AEEF-02BA880C854B}">
      <dsp:nvSpPr>
        <dsp:cNvPr id="0" name=""/>
        <dsp:cNvSpPr/>
      </dsp:nvSpPr>
      <dsp:spPr>
        <a:xfrm>
          <a:off x="9056077" y="1451315"/>
          <a:ext cx="1649513" cy="13605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GB" sz="1200" kern="1200">
              <a:latin typeface="Arial" panose="020B0604020202020204" pitchFamily="34" charset="0"/>
              <a:cs typeface="Arial" panose="020B0604020202020204" pitchFamily="34" charset="0"/>
            </a:rPr>
            <a:t>We will share annual performance with the public from 1 September 2024</a:t>
          </a:r>
        </a:p>
      </dsp:txBody>
      <dsp:txXfrm>
        <a:off x="9087386" y="1482624"/>
        <a:ext cx="1586895" cy="1006348"/>
      </dsp:txXfrm>
    </dsp:sp>
    <dsp:sp modelId="{1405A509-3259-409D-89E1-6A7787669B7C}">
      <dsp:nvSpPr>
        <dsp:cNvPr id="0" name=""/>
        <dsp:cNvSpPr/>
      </dsp:nvSpPr>
      <dsp:spPr>
        <a:xfrm>
          <a:off x="9392960" y="2542635"/>
          <a:ext cx="1466233" cy="5830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Public data sharing</a:t>
          </a:r>
        </a:p>
      </dsp:txBody>
      <dsp:txXfrm>
        <a:off x="9410038" y="2559713"/>
        <a:ext cx="1432077" cy="5489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53A21-778C-4BF7-8A6F-278876034367}">
      <dsp:nvSpPr>
        <dsp:cNvPr id="0" name=""/>
        <dsp:cNvSpPr/>
      </dsp:nvSpPr>
      <dsp:spPr>
        <a:xfrm>
          <a:off x="7143" y="387373"/>
          <a:ext cx="2135187" cy="12811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Have a plan in place for how to deal with this</a:t>
          </a:r>
        </a:p>
      </dsp:txBody>
      <dsp:txXfrm>
        <a:off x="44665" y="424895"/>
        <a:ext cx="2060143" cy="1206068"/>
      </dsp:txXfrm>
    </dsp:sp>
    <dsp:sp modelId="{D07F44C7-B3CF-45CA-B2F2-FCD8E8898EE8}">
      <dsp:nvSpPr>
        <dsp:cNvPr id="0" name=""/>
        <dsp:cNvSpPr/>
      </dsp:nvSpPr>
      <dsp:spPr>
        <a:xfrm>
          <a:off x="2355850" y="763166"/>
          <a:ext cx="452659" cy="52952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2355850" y="869071"/>
        <a:ext cx="316861" cy="317716"/>
      </dsp:txXfrm>
    </dsp:sp>
    <dsp:sp modelId="{B7FCD77C-8982-47BC-AAF1-988084ED9D19}">
      <dsp:nvSpPr>
        <dsp:cNvPr id="0" name=""/>
        <dsp:cNvSpPr/>
      </dsp:nvSpPr>
      <dsp:spPr>
        <a:xfrm>
          <a:off x="2996406" y="387373"/>
          <a:ext cx="2135187" cy="1281112"/>
        </a:xfrm>
        <a:prstGeom prst="roundRect">
          <a:avLst>
            <a:gd name="adj" fmla="val 10000"/>
          </a:avLst>
        </a:prstGeom>
        <a:solidFill>
          <a:schemeClr val="accent5">
            <a:hueOff val="-1017731"/>
            <a:satOff val="1323"/>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Identify the key priority areas you must get right</a:t>
          </a:r>
        </a:p>
      </dsp:txBody>
      <dsp:txXfrm>
        <a:off x="3033928" y="424895"/>
        <a:ext cx="2060143" cy="1206068"/>
      </dsp:txXfrm>
    </dsp:sp>
    <dsp:sp modelId="{F3575EFB-EC06-453C-B51A-AC77E100D0A3}">
      <dsp:nvSpPr>
        <dsp:cNvPr id="0" name=""/>
        <dsp:cNvSpPr/>
      </dsp:nvSpPr>
      <dsp:spPr>
        <a:xfrm>
          <a:off x="5345112" y="763166"/>
          <a:ext cx="452659" cy="529526"/>
        </a:xfrm>
        <a:prstGeom prst="rightArrow">
          <a:avLst>
            <a:gd name="adj1" fmla="val 60000"/>
            <a:gd name="adj2" fmla="val 50000"/>
          </a:avLst>
        </a:prstGeom>
        <a:solidFill>
          <a:schemeClr val="accent5">
            <a:hueOff val="-2035462"/>
            <a:satOff val="2645"/>
            <a:lumOff val="30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5345112" y="869071"/>
        <a:ext cx="316861" cy="317716"/>
      </dsp:txXfrm>
    </dsp:sp>
    <dsp:sp modelId="{1AD73AE2-894E-4860-9E28-F9DEBF9D5AFB}">
      <dsp:nvSpPr>
        <dsp:cNvPr id="0" name=""/>
        <dsp:cNvSpPr/>
      </dsp:nvSpPr>
      <dsp:spPr>
        <a:xfrm>
          <a:off x="5985668" y="387373"/>
          <a:ext cx="2135187" cy="1281112"/>
        </a:xfrm>
        <a:prstGeom prst="roundRect">
          <a:avLst>
            <a:gd name="adj" fmla="val 10000"/>
          </a:avLst>
        </a:prstGeom>
        <a:solidFill>
          <a:schemeClr val="accent5">
            <a:hueOff val="-2035462"/>
            <a:satOff val="2645"/>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Be proactive when you have an issue, don’t wait for an RFI</a:t>
          </a:r>
        </a:p>
      </dsp:txBody>
      <dsp:txXfrm>
        <a:off x="6023190" y="424895"/>
        <a:ext cx="2060143" cy="12060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1DE1D-5D47-4E91-B714-B5852C973934}">
      <dsp:nvSpPr>
        <dsp:cNvPr id="0" name=""/>
        <dsp:cNvSpPr/>
      </dsp:nvSpPr>
      <dsp:spPr>
        <a:xfrm>
          <a:off x="4938" y="255505"/>
          <a:ext cx="2245390" cy="10940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Roboto" panose="02000000000000000000" pitchFamily="2" charset="0"/>
              <a:ea typeface="Roboto" panose="02000000000000000000" pitchFamily="2" charset="0"/>
              <a:cs typeface="Roboto" panose="02000000000000000000" pitchFamily="2" charset="0"/>
            </a:rPr>
            <a:t>Have a plan in place for how to deal with this</a:t>
          </a:r>
        </a:p>
      </dsp:txBody>
      <dsp:txXfrm>
        <a:off x="4938" y="255505"/>
        <a:ext cx="2245390" cy="729367"/>
      </dsp:txXfrm>
    </dsp:sp>
    <dsp:sp modelId="{FDEC7CB1-5107-49B7-AD06-8D0F0521881E}">
      <dsp:nvSpPr>
        <dsp:cNvPr id="0" name=""/>
        <dsp:cNvSpPr/>
      </dsp:nvSpPr>
      <dsp:spPr>
        <a:xfrm>
          <a:off x="464837" y="984872"/>
          <a:ext cx="2245390" cy="42237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latin typeface="Roboto" panose="02000000000000000000" pitchFamily="2" charset="0"/>
              <a:ea typeface="Roboto" panose="02000000000000000000" pitchFamily="2" charset="0"/>
              <a:cs typeface="Roboto" panose="02000000000000000000" pitchFamily="2" charset="0"/>
            </a:rPr>
            <a:t>Having a clear plan will help you get support from around your business.</a:t>
          </a:r>
        </a:p>
        <a:p>
          <a:pPr marL="114300" lvl="1" indent="-114300" algn="l" defTabSz="622300">
            <a:lnSpc>
              <a:spcPct val="90000"/>
            </a:lnSpc>
            <a:spcBef>
              <a:spcPct val="0"/>
            </a:spcBef>
            <a:spcAft>
              <a:spcPct val="15000"/>
            </a:spcAft>
            <a:buChar char="•"/>
          </a:pPr>
          <a:r>
            <a:rPr lang="en-GB" sz="1400" kern="1200">
              <a:latin typeface="Roboto" panose="02000000000000000000" pitchFamily="2" charset="0"/>
              <a:ea typeface="Roboto" panose="02000000000000000000" pitchFamily="2" charset="0"/>
              <a:cs typeface="Roboto" panose="02000000000000000000" pitchFamily="2" charset="0"/>
            </a:rPr>
            <a:t>It will help you avoid compliance issues.</a:t>
          </a:r>
        </a:p>
        <a:p>
          <a:pPr marL="114300" lvl="1" indent="-114300" algn="l" defTabSz="622300">
            <a:lnSpc>
              <a:spcPct val="90000"/>
            </a:lnSpc>
            <a:spcBef>
              <a:spcPct val="0"/>
            </a:spcBef>
            <a:spcAft>
              <a:spcPct val="15000"/>
            </a:spcAft>
            <a:buChar char="•"/>
          </a:pPr>
          <a:r>
            <a:rPr lang="en-GB" sz="1400" kern="1200">
              <a:latin typeface="Roboto" panose="02000000000000000000" pitchFamily="2" charset="0"/>
              <a:ea typeface="Roboto" panose="02000000000000000000" pitchFamily="2" charset="0"/>
              <a:cs typeface="Roboto" panose="02000000000000000000" pitchFamily="2" charset="0"/>
            </a:rPr>
            <a:t>If you do have issues, you can demonstrate to the PAB that you were diligent and took your obligations seriously.</a:t>
          </a:r>
        </a:p>
        <a:p>
          <a:pPr marL="114300" lvl="1" indent="-114300" algn="l" defTabSz="622300">
            <a:lnSpc>
              <a:spcPct val="90000"/>
            </a:lnSpc>
            <a:spcBef>
              <a:spcPct val="0"/>
            </a:spcBef>
            <a:spcAft>
              <a:spcPct val="15000"/>
            </a:spcAft>
            <a:buChar char="•"/>
          </a:pPr>
          <a:r>
            <a:rPr lang="en-GB" sz="1400" kern="1200">
              <a:latin typeface="Roboto" panose="02000000000000000000" pitchFamily="2" charset="0"/>
              <a:ea typeface="Roboto" panose="02000000000000000000" pitchFamily="2" charset="0"/>
              <a:cs typeface="Roboto" panose="02000000000000000000" pitchFamily="2" charset="0"/>
            </a:rPr>
            <a:t>You may need to scale up very quickly, preparatory work can make this easier.</a:t>
          </a:r>
        </a:p>
      </dsp:txBody>
      <dsp:txXfrm>
        <a:off x="530602" y="1050637"/>
        <a:ext cx="2113860" cy="4092170"/>
      </dsp:txXfrm>
    </dsp:sp>
    <dsp:sp modelId="{4C1DE5F4-B038-4807-A163-32802FA3506C}">
      <dsp:nvSpPr>
        <dsp:cNvPr id="0" name=""/>
        <dsp:cNvSpPr/>
      </dsp:nvSpPr>
      <dsp:spPr>
        <a:xfrm>
          <a:off x="2590721" y="340670"/>
          <a:ext cx="721633" cy="55903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590721" y="452477"/>
        <a:ext cx="553922" cy="335423"/>
      </dsp:txXfrm>
    </dsp:sp>
    <dsp:sp modelId="{CB0AA86C-C7D1-4A2B-A3CD-F33644E3C71C}">
      <dsp:nvSpPr>
        <dsp:cNvPr id="0" name=""/>
        <dsp:cNvSpPr/>
      </dsp:nvSpPr>
      <dsp:spPr>
        <a:xfrm>
          <a:off x="3611900" y="255505"/>
          <a:ext cx="2245390" cy="1094051"/>
        </a:xfrm>
        <a:prstGeom prst="roundRect">
          <a:avLst>
            <a:gd name="adj" fmla="val 10000"/>
          </a:avLst>
        </a:prstGeom>
        <a:solidFill>
          <a:schemeClr val="accent5">
            <a:hueOff val="-1017731"/>
            <a:satOff val="1323"/>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Roboto" panose="02000000000000000000" pitchFamily="2" charset="0"/>
              <a:ea typeface="Roboto" panose="02000000000000000000" pitchFamily="2" charset="0"/>
              <a:cs typeface="Roboto" panose="02000000000000000000" pitchFamily="2" charset="0"/>
            </a:rPr>
            <a:t>Identify the key priority areas you must get right</a:t>
          </a:r>
        </a:p>
      </dsp:txBody>
      <dsp:txXfrm>
        <a:off x="3611900" y="255505"/>
        <a:ext cx="2245390" cy="729367"/>
      </dsp:txXfrm>
    </dsp:sp>
    <dsp:sp modelId="{6D352A31-647B-4445-8A0F-FD207CFD046D}">
      <dsp:nvSpPr>
        <dsp:cNvPr id="0" name=""/>
        <dsp:cNvSpPr/>
      </dsp:nvSpPr>
      <dsp:spPr>
        <a:xfrm>
          <a:off x="4071799" y="984872"/>
          <a:ext cx="2245390" cy="42237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017731"/>
              <a:satOff val="1323"/>
              <a:lumOff val="150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Roboto" panose="02000000000000000000" pitchFamily="2" charset="0"/>
              <a:ea typeface="Roboto" panose="02000000000000000000" pitchFamily="2" charset="0"/>
              <a:cs typeface="Roboto" panose="02000000000000000000" pitchFamily="2" charset="0"/>
            </a:rPr>
            <a:t>As a Party you have committed to meet the REC requirements 100% of the time.</a:t>
          </a:r>
        </a:p>
        <a:p>
          <a:pPr marL="114300" lvl="1" indent="-114300" algn="l" defTabSz="533400">
            <a:lnSpc>
              <a:spcPct val="90000"/>
            </a:lnSpc>
            <a:spcBef>
              <a:spcPct val="0"/>
            </a:spcBef>
            <a:spcAft>
              <a:spcPct val="15000"/>
            </a:spcAft>
            <a:buChar char="•"/>
          </a:pPr>
          <a:r>
            <a:rPr lang="en-GB" sz="1200" kern="1200" dirty="0">
              <a:latin typeface="Roboto" panose="02000000000000000000" pitchFamily="2" charset="0"/>
              <a:ea typeface="Roboto" panose="02000000000000000000" pitchFamily="2" charset="0"/>
              <a:cs typeface="Roboto" panose="02000000000000000000" pitchFamily="2" charset="0"/>
            </a:rPr>
            <a:t>If you do become really stretched, you might have to make difficult choices.  You should identify in advance what is essential and prioritising key consumer outcomes, including those beyond the REC.</a:t>
          </a:r>
        </a:p>
        <a:p>
          <a:pPr marL="114300" lvl="1" indent="-114300" algn="l" defTabSz="533400">
            <a:lnSpc>
              <a:spcPct val="90000"/>
            </a:lnSpc>
            <a:spcBef>
              <a:spcPct val="0"/>
            </a:spcBef>
            <a:spcAft>
              <a:spcPct val="15000"/>
            </a:spcAft>
            <a:buChar char="•"/>
          </a:pPr>
          <a:r>
            <a:rPr lang="en-GB" sz="1200" kern="1200" dirty="0">
              <a:latin typeface="Roboto" panose="02000000000000000000" pitchFamily="2" charset="0"/>
              <a:ea typeface="Roboto" panose="02000000000000000000" pitchFamily="2" charset="0"/>
              <a:cs typeface="Roboto" panose="02000000000000000000" pitchFamily="2" charset="0"/>
            </a:rPr>
            <a:t>If you have to make difficult choices, having set these priorities out clearly in advance will demonstrate your commitment to doing the right thing, even if you have compliance issues should you encounter unexpected challenges.</a:t>
          </a:r>
        </a:p>
      </dsp:txBody>
      <dsp:txXfrm>
        <a:off x="4137564" y="1050637"/>
        <a:ext cx="2113860" cy="4092170"/>
      </dsp:txXfrm>
    </dsp:sp>
    <dsp:sp modelId="{5011AB84-2C3E-48D8-BF24-50BC59CBD61D}">
      <dsp:nvSpPr>
        <dsp:cNvPr id="0" name=""/>
        <dsp:cNvSpPr/>
      </dsp:nvSpPr>
      <dsp:spPr>
        <a:xfrm>
          <a:off x="6197683" y="340670"/>
          <a:ext cx="721633" cy="559037"/>
        </a:xfrm>
        <a:prstGeom prst="rightArrow">
          <a:avLst>
            <a:gd name="adj1" fmla="val 60000"/>
            <a:gd name="adj2" fmla="val 50000"/>
          </a:avLst>
        </a:prstGeom>
        <a:solidFill>
          <a:schemeClr val="accent5">
            <a:hueOff val="-2035462"/>
            <a:satOff val="2645"/>
            <a:lumOff val="300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197683" y="452477"/>
        <a:ext cx="553922" cy="335423"/>
      </dsp:txXfrm>
    </dsp:sp>
    <dsp:sp modelId="{75E00071-BE6D-4982-B5B2-D5AEE028DEFA}">
      <dsp:nvSpPr>
        <dsp:cNvPr id="0" name=""/>
        <dsp:cNvSpPr/>
      </dsp:nvSpPr>
      <dsp:spPr>
        <a:xfrm>
          <a:off x="7218862" y="255505"/>
          <a:ext cx="2245390" cy="1094051"/>
        </a:xfrm>
        <a:prstGeom prst="roundRect">
          <a:avLst>
            <a:gd name="adj" fmla="val 10000"/>
          </a:avLst>
        </a:prstGeom>
        <a:solidFill>
          <a:schemeClr val="accent5">
            <a:hueOff val="-2035462"/>
            <a:satOff val="2645"/>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GB" sz="1400" kern="1200" dirty="0">
              <a:latin typeface="Roboto" panose="02000000000000000000" pitchFamily="2" charset="0"/>
              <a:ea typeface="Roboto" panose="02000000000000000000" pitchFamily="2" charset="0"/>
              <a:cs typeface="Roboto" panose="02000000000000000000" pitchFamily="2" charset="0"/>
            </a:rPr>
            <a:t>Be proactive when you have an issue, don’t wait for an RFI</a:t>
          </a:r>
        </a:p>
      </dsp:txBody>
      <dsp:txXfrm>
        <a:off x="7218862" y="255505"/>
        <a:ext cx="2245390" cy="729367"/>
      </dsp:txXfrm>
    </dsp:sp>
    <dsp:sp modelId="{251519D9-B817-45D5-94DE-0BE801DDFB83}">
      <dsp:nvSpPr>
        <dsp:cNvPr id="0" name=""/>
        <dsp:cNvSpPr/>
      </dsp:nvSpPr>
      <dsp:spPr>
        <a:xfrm>
          <a:off x="7678761" y="984872"/>
          <a:ext cx="2245390" cy="42237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035462"/>
              <a:satOff val="2645"/>
              <a:lumOff val="300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latin typeface="Roboto" panose="02000000000000000000" pitchFamily="2" charset="0"/>
              <a:ea typeface="Roboto" panose="02000000000000000000" pitchFamily="2" charset="0"/>
              <a:cs typeface="Roboto" panose="02000000000000000000" pitchFamily="2" charset="0"/>
            </a:rPr>
            <a:t>We expect Parties to take the REC seriously and actively manage their compliance.  You should know about performance issues before we do.</a:t>
          </a:r>
        </a:p>
        <a:p>
          <a:pPr marL="114300" lvl="1" indent="-114300" algn="l" defTabSz="577850">
            <a:lnSpc>
              <a:spcPct val="90000"/>
            </a:lnSpc>
            <a:spcBef>
              <a:spcPct val="0"/>
            </a:spcBef>
            <a:spcAft>
              <a:spcPct val="15000"/>
            </a:spcAft>
            <a:buChar char="•"/>
          </a:pPr>
          <a:r>
            <a:rPr lang="en-GB" sz="1300" kern="1200" dirty="0">
              <a:latin typeface="Roboto" panose="02000000000000000000" pitchFamily="2" charset="0"/>
              <a:ea typeface="Roboto" panose="02000000000000000000" pitchFamily="2" charset="0"/>
              <a:cs typeface="Roboto" panose="02000000000000000000" pitchFamily="2" charset="0"/>
            </a:rPr>
            <a:t>If you have an issue, letting us know that you are aware of it and actively working to address it creates a totally different dynamic to waiting for an RFI.</a:t>
          </a:r>
        </a:p>
        <a:p>
          <a:pPr marL="114300" lvl="1" indent="-114300" algn="l" defTabSz="577850">
            <a:lnSpc>
              <a:spcPct val="90000"/>
            </a:lnSpc>
            <a:spcBef>
              <a:spcPct val="0"/>
            </a:spcBef>
            <a:spcAft>
              <a:spcPct val="15000"/>
            </a:spcAft>
            <a:buChar char="•"/>
          </a:pPr>
          <a:r>
            <a:rPr lang="en-GB" sz="1300" kern="1200" dirty="0">
              <a:latin typeface="Roboto" panose="02000000000000000000" pitchFamily="2" charset="0"/>
              <a:ea typeface="Roboto" panose="02000000000000000000" pitchFamily="2" charset="0"/>
              <a:cs typeface="Roboto" panose="02000000000000000000" pitchFamily="2" charset="0"/>
            </a:rPr>
            <a:t>When deciding which PATs to apply a critical factor is if you demonstrate ownership of your performance and properly engage in the assurance process</a:t>
          </a:r>
          <a:r>
            <a:rPr lang="en-GB" sz="1300" kern="1200" dirty="0"/>
            <a:t>.</a:t>
          </a:r>
        </a:p>
      </dsp:txBody>
      <dsp:txXfrm>
        <a:off x="7744526" y="1050637"/>
        <a:ext cx="2113860" cy="40921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D3153-75B4-4C8E-B8F7-26DE4142C1C0}" type="datetimeFigureOut">
              <a:rPr lang="en-GB" smtClean="0"/>
              <a:t>25/05/2023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F9CE9-D17F-474A-8A2C-2DD36CAF6339}" type="slidenum">
              <a:rPr lang="en-GB" smtClean="0"/>
              <a:t>‹#›</a:t>
            </a:fld>
            <a:endParaRPr lang="en-GB"/>
          </a:p>
        </p:txBody>
      </p:sp>
    </p:spTree>
    <p:extLst>
      <p:ext uri="{BB962C8B-B14F-4D97-AF65-F5344CB8AC3E}">
        <p14:creationId xmlns:p14="http://schemas.microsoft.com/office/powerpoint/2010/main" val="65343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613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54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776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55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66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28</a:t>
            </a:fld>
            <a:endParaRPr lang="en-GB"/>
          </a:p>
        </p:txBody>
      </p:sp>
    </p:spTree>
    <p:extLst>
      <p:ext uri="{BB962C8B-B14F-4D97-AF65-F5344CB8AC3E}">
        <p14:creationId xmlns:p14="http://schemas.microsoft.com/office/powerpoint/2010/main" val="3998621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36</a:t>
            </a:fld>
            <a:endParaRPr lang="en-GB"/>
          </a:p>
        </p:txBody>
      </p:sp>
    </p:spTree>
    <p:extLst>
      <p:ext uri="{BB962C8B-B14F-4D97-AF65-F5344CB8AC3E}">
        <p14:creationId xmlns:p14="http://schemas.microsoft.com/office/powerpoint/2010/main" val="1174476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40</a:t>
            </a:fld>
            <a:endParaRPr lang="en-GB"/>
          </a:p>
        </p:txBody>
      </p:sp>
    </p:spTree>
    <p:extLst>
      <p:ext uri="{BB962C8B-B14F-4D97-AF65-F5344CB8AC3E}">
        <p14:creationId xmlns:p14="http://schemas.microsoft.com/office/powerpoint/2010/main" val="427813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23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84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57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F2F9CE9-D17F-474A-8A2C-2DD36CAF6339}" type="slidenum">
              <a:rPr lang="en-GB" smtClean="0"/>
              <a:t>12</a:t>
            </a:fld>
            <a:endParaRPr lang="en-GB"/>
          </a:p>
        </p:txBody>
      </p:sp>
    </p:spTree>
    <p:extLst>
      <p:ext uri="{BB962C8B-B14F-4D97-AF65-F5344CB8AC3E}">
        <p14:creationId xmlns:p14="http://schemas.microsoft.com/office/powerpoint/2010/main" val="3056788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52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587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F9CE9-D17F-474A-8A2C-2DD36CAF63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753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FA402-6623-4D9A-A7DD-AF510179933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619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9248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76338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3716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88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7806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0421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202186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518680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355555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125257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422084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18321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704407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759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1538663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783836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919283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989432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251408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025819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38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931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825795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553176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205123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7730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4219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216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1608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1118629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1827073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832644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23243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704524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540311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863645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2315776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82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26559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7460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152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155813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43120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1719798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7239444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1794658934"/>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recportal.co.uk/rec-wiki-rec-events/-/knowledge_base/november-2022/performance-assurance-dashboards-rec-parties--webinar--08-november-2022?_com_liferay_knowledge_base_web_portlet_DisplayPortlet_kbFolderId=736876384" TargetMode="External"/><Relationship Id="rId7" Type="http://schemas.openxmlformats.org/officeDocument/2006/relationships/hyperlink" Target="https://recportal.co.uk/rec-user-guide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recportal.co.uk/rec-wiki-rec-events/-/knowledge_base/758450945/performance-assurance-webinar-12-january-2023" TargetMode="External"/><Relationship Id="rId5" Type="http://schemas.openxmlformats.org/officeDocument/2006/relationships/hyperlink" Target="https://recportal.co.uk/rec-wiki-rec-events/-/knowledge_base/november-2022/performance-assurance-dashboards-post-go-live-webinar-18-november-2022" TargetMode="External"/><Relationship Id="rId4" Type="http://schemas.openxmlformats.org/officeDocument/2006/relationships/hyperlink" Target="https://recportal.co.uk/rec-wiki-rec-events/-/knowledge_base/november-2022/performance-assurance-dashboards-service-providers-webinar-11-november-2022"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hyperlink" Target="https://recportal.co.uk/documents/20121/224177964/Schedule+7+-+Energy+Theft+Reduction.pdf/872d62fd-5df8-9625-4ca7-98746e94e26b?t=1680276810666&amp;download=true"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hyperlink" Target="https://recportal.co.uk/rec-wiki-party-management/-/knowledge_base/party-management/file-validation" TargetMode="External"/><Relationship Id="rId4" Type="http://schemas.openxmlformats.org/officeDocument/2006/relationships/hyperlink" Target="https://recportal.co.uk/documents/20121/0/Energy+Theft+Detection+Incentive+Scheme+Reporting+Timeframe+v1.0.pdf/94bc30ce-bd52-1d69-1d7d-56b52f08f0da?t=167758583889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mailto:enquiries@recmanager.co.uk"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hyperlink" Target="https://recportal.co.uk/group/guest/-/service-provider-performance-charges-erds-grds-dcc-?p_l_back_url=%2Fsearch%3Fq%3Dr0025"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hyperlink" Target="https://recportal.co.uk/group/guest/-/dcc-service-level-agreements-for-the-switching-incentive-regime" TargetMode="Externa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mailto:elise.handy@recmanager.co.uk" TargetMode="Externa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4.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hyperlink" Target="https://www.mhhsprogramme.co.uk/" TargetMode="External"/><Relationship Id="rId7" Type="http://schemas.openxmlformats.org/officeDocument/2006/relationships/hyperlink" Target="https://www.mhhsprogramme.co.uk/programme-information/planning"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hyperlink" Target="mailto:PMO@mhhsprogramme.co.uk" TargetMode="External"/><Relationship Id="rId5" Type="http://schemas.openxmlformats.org/officeDocument/2006/relationships/hyperlink" Target="https://mhhsprogramme.sharepoint.com/sites/Market-wideHalfHourlySettlement/SitePages/QWG.aspx" TargetMode="External"/><Relationship Id="rId4" Type="http://schemas.openxmlformats.org/officeDocument/2006/relationships/hyperlink" Target="https://www.mhhsprogramme.co.uk/testing/qualificatio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9.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43.xml"/><Relationship Id="rId5" Type="http://schemas.openxmlformats.org/officeDocument/2006/relationships/tags" Target="../tags/tag11.xml"/><Relationship Id="rId4" Type="http://schemas.openxmlformats.org/officeDocument/2006/relationships/tags" Target="../tags/tag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recportal.co.uk/documents/20121/0/Switch+Meter+Reads+Process+Guidance+.pptx"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9263770" cy="1939635"/>
          </a:xfrm>
        </p:spPr>
        <p:txBody>
          <a:bodyPr/>
          <a:lstStyle/>
          <a:p>
            <a:r>
              <a:rPr lang="en-GB">
                <a:latin typeface="ROBOTO MEDIUM"/>
                <a:ea typeface="ROBOTO MEDIUM"/>
              </a:rPr>
              <a:t>Performance Assurance </a:t>
            </a:r>
            <a:br>
              <a:rPr lang="en-GB">
                <a:latin typeface="ROBOTO MEDIUM"/>
                <a:ea typeface="ROBOTO MEDIUM"/>
              </a:rPr>
            </a:br>
            <a:r>
              <a:rPr lang="en-GB">
                <a:latin typeface="ROBOTO MEDIUM"/>
                <a:ea typeface="ROBOTO MEDIUM"/>
              </a:rPr>
              <a:t>Webinar</a:t>
            </a:r>
            <a:endParaRPr lang="en-GB"/>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a:xfrm>
            <a:off x="517228" y="4904417"/>
            <a:ext cx="6059063" cy="1009073"/>
          </a:xfrm>
        </p:spPr>
        <p:txBody>
          <a:bodyPr/>
          <a:lstStyle/>
          <a:p>
            <a:r>
              <a:rPr lang="en-GB"/>
              <a:t>25 May 2023</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CC6E-A5A2-4503-8960-8EE2219D7E39}"/>
              </a:ext>
            </a:extLst>
          </p:cNvPr>
          <p:cNvSpPr>
            <a:spLocks noGrp="1"/>
          </p:cNvSpPr>
          <p:nvPr>
            <p:ph type="title"/>
          </p:nvPr>
        </p:nvSpPr>
        <p:spPr/>
        <p:txBody>
          <a:bodyPr>
            <a:normAutofit/>
          </a:bodyPr>
          <a:lstStyle/>
          <a:p>
            <a:r>
              <a:rPr lang="en-GB" sz="1800" dirty="0">
                <a:latin typeface="Arial" panose="020B0604020202020204" pitchFamily="34" charset="0"/>
                <a:cs typeface="Arial" panose="020B0604020202020204" pitchFamily="34" charset="0"/>
              </a:rPr>
              <a:t>Performance Assurance Activities over the last quarter</a:t>
            </a:r>
          </a:p>
        </p:txBody>
      </p:sp>
      <p:grpSp>
        <p:nvGrpSpPr>
          <p:cNvPr id="4" name="Group 3">
            <a:extLst>
              <a:ext uri="{FF2B5EF4-FFF2-40B4-BE49-F238E27FC236}">
                <a16:creationId xmlns:a16="http://schemas.microsoft.com/office/drawing/2014/main" id="{C04E9A9F-3B18-40FC-8BDF-D94EAD17151B}"/>
              </a:ext>
            </a:extLst>
          </p:cNvPr>
          <p:cNvGrpSpPr/>
          <p:nvPr/>
        </p:nvGrpSpPr>
        <p:grpSpPr>
          <a:xfrm>
            <a:off x="566056" y="2019713"/>
            <a:ext cx="4499429" cy="3586573"/>
            <a:chOff x="963112" y="1876927"/>
            <a:chExt cx="1732998" cy="1996852"/>
          </a:xfrm>
        </p:grpSpPr>
        <p:sp>
          <p:nvSpPr>
            <p:cNvPr id="9" name="AutoShape 4">
              <a:extLst>
                <a:ext uri="{FF2B5EF4-FFF2-40B4-BE49-F238E27FC236}">
                  <a16:creationId xmlns:a16="http://schemas.microsoft.com/office/drawing/2014/main" id="{B338C6AC-E3F1-45B3-AE9A-B9AC9506B819}"/>
                </a:ext>
              </a:extLst>
            </p:cNvPr>
            <p:cNvSpPr>
              <a:spLocks noChangeArrowheads="1"/>
            </p:cNvSpPr>
            <p:nvPr/>
          </p:nvSpPr>
          <p:spPr bwMode="gray">
            <a:xfrm>
              <a:off x="963112" y="1876927"/>
              <a:ext cx="1732998" cy="591194"/>
            </a:xfrm>
            <a:prstGeom prst="chevron">
              <a:avLst>
                <a:gd name="adj" fmla="val 3497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88900" tIns="88900" rIns="88900" bIns="88900" anchor="ctr" anchorCtr="0"/>
            <a:lstStyle/>
            <a:p>
              <a:pPr>
                <a:lnSpc>
                  <a:spcPct val="106000"/>
                </a:lnSpc>
                <a:defRPr/>
              </a:pPr>
              <a:r>
                <a:rPr kumimoji="0" lang="en-US" sz="1600" b="0" i="0" u="none" strike="noStrike" kern="1200" cap="none" spc="0" normalizeH="0" baseline="0" noProof="0">
                  <a:ln>
                    <a:noFill/>
                  </a:ln>
                  <a:solidFill>
                    <a:schemeClr val="bg1"/>
                  </a:solidFill>
                  <a:effectLst/>
                  <a:uLnTx/>
                  <a:uFillTx/>
                  <a:latin typeface="Arial" panose="020B0604020202020204" pitchFamily="34" charset="0"/>
                  <a:ea typeface="Roboto"/>
                  <a:cs typeface="Arial" panose="020B0604020202020204" pitchFamily="34" charset="0"/>
                </a:rPr>
                <a:t>We</a:t>
              </a:r>
              <a:r>
                <a:rPr lang="en-US" sz="1600">
                  <a:solidFill>
                    <a:schemeClr val="bg1"/>
                  </a:solidFill>
                  <a:latin typeface="Arial" panose="020B0604020202020204" pitchFamily="34" charset="0"/>
                  <a:ea typeface="Roboto"/>
                  <a:cs typeface="Arial" panose="020B0604020202020204" pitchFamily="34" charset="0"/>
                </a:rPr>
                <a:t> currently monitor performance against 14 Risk Drivers.</a:t>
              </a:r>
              <a:endParaRPr lang="en-US" sz="2400">
                <a:solidFill>
                  <a:schemeClr val="bg1"/>
                </a:solidFill>
                <a:latin typeface="Arial" panose="020B0604020202020204" pitchFamily="34" charset="0"/>
                <a:cs typeface="Arial" panose="020B0604020202020204" pitchFamily="34" charset="0"/>
              </a:endParaRPr>
            </a:p>
          </p:txBody>
        </p:sp>
        <p:sp>
          <p:nvSpPr>
            <p:cNvPr id="10" name="AutoShape 5">
              <a:extLst>
                <a:ext uri="{FF2B5EF4-FFF2-40B4-BE49-F238E27FC236}">
                  <a16:creationId xmlns:a16="http://schemas.microsoft.com/office/drawing/2014/main" id="{592DC2B1-88F6-4BB8-A656-A7443806132A}"/>
                </a:ext>
              </a:extLst>
            </p:cNvPr>
            <p:cNvSpPr>
              <a:spLocks noChangeArrowheads="1"/>
            </p:cNvSpPr>
            <p:nvPr/>
          </p:nvSpPr>
          <p:spPr bwMode="gray">
            <a:xfrm>
              <a:off x="963112" y="2554537"/>
              <a:ext cx="1732998" cy="615478"/>
            </a:xfrm>
            <a:prstGeom prst="chevron">
              <a:avLst>
                <a:gd name="adj" fmla="val 3497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88900" tIns="88900" rIns="88900" bIns="88900" anchor="ctr" anchorCtr="0"/>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1600">
                  <a:solidFill>
                    <a:schemeClr val="bg1"/>
                  </a:solidFill>
                  <a:latin typeface="Arial" panose="020B0604020202020204" pitchFamily="34" charset="0"/>
                  <a:ea typeface="Roboto" panose="02000000000000000000" pitchFamily="2" charset="0"/>
                  <a:cs typeface="Arial" panose="020B0604020202020204" pitchFamily="34" charset="0"/>
                </a:rPr>
                <a:t>The Normalised Risk Score across the industry has remained consistent over the last quarter. </a:t>
              </a:r>
              <a:endParaRPr kumimoji="0" lang="en-GB" sz="1600" b="0" i="0" u="none" strike="noStrike" kern="1200" cap="none" spc="0" normalizeH="0" baseline="0" noProof="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3" name="AutoShape 5">
              <a:extLst>
                <a:ext uri="{FF2B5EF4-FFF2-40B4-BE49-F238E27FC236}">
                  <a16:creationId xmlns:a16="http://schemas.microsoft.com/office/drawing/2014/main" id="{856C2B57-0D76-4D44-051A-3544AEBD34DF}"/>
                </a:ext>
              </a:extLst>
            </p:cNvPr>
            <p:cNvSpPr>
              <a:spLocks noChangeArrowheads="1"/>
            </p:cNvSpPr>
            <p:nvPr/>
          </p:nvSpPr>
          <p:spPr bwMode="gray">
            <a:xfrm>
              <a:off x="963112" y="3258301"/>
              <a:ext cx="1732998" cy="615478"/>
            </a:xfrm>
            <a:prstGeom prst="chevron">
              <a:avLst>
                <a:gd name="adj" fmla="val 3497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88900" tIns="88900" rIns="88900" bIns="88900" anchor="ctr" anchorCtr="0"/>
            <a:lstStyle/>
            <a:p>
              <a:pPr>
                <a:lnSpc>
                  <a:spcPct val="106000"/>
                </a:lnSpc>
                <a:defRPr/>
              </a:pPr>
              <a:endParaRPr lang="en-GB" sz="1600">
                <a:solidFill>
                  <a:schemeClr val="bg1"/>
                </a:solidFill>
                <a:latin typeface="Arial" panose="020B0604020202020204" pitchFamily="34" charset="0"/>
                <a:ea typeface="Roboto" panose="02000000000000000000" pitchFamily="2" charset="0"/>
                <a:cs typeface="Arial" panose="020B0604020202020204" pitchFamily="34" charset="0"/>
              </a:endParaRPr>
            </a:p>
            <a:p>
              <a:pPr>
                <a:lnSpc>
                  <a:spcPct val="106000"/>
                </a:lnSpc>
                <a:defRPr/>
              </a:pPr>
              <a:r>
                <a:rPr lang="en-GB" sz="1600">
                  <a:solidFill>
                    <a:schemeClr val="bg1"/>
                  </a:solidFill>
                  <a:latin typeface="Arial" panose="020B0604020202020204" pitchFamily="34" charset="0"/>
                  <a:ea typeface="Roboto" panose="02000000000000000000" pitchFamily="2" charset="0"/>
                  <a:cs typeface="Arial" panose="020B0604020202020204" pitchFamily="34" charset="0"/>
                </a:rPr>
                <a:t>Greater utilisation of Notifications when Parties breach a threshold has enabled them to proactively improve their performance.</a:t>
              </a:r>
              <a:endParaRPr kumimoji="0" lang="en-GB" sz="1600" b="0" i="0" u="none" strike="noStrike" kern="1200" cap="none" spc="0" normalizeH="0" baseline="0" noProof="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1600">
                <a:solidFill>
                  <a:schemeClr val="bg1"/>
                </a:solidFill>
                <a:latin typeface="Arial" panose="020B0604020202020204" pitchFamily="34" charset="0"/>
                <a:ea typeface="Roboto" panose="02000000000000000000" pitchFamily="2" charset="0"/>
                <a:cs typeface="Arial" panose="020B0604020202020204" pitchFamily="34" charset="0"/>
              </a:endParaRPr>
            </a:p>
          </p:txBody>
        </p:sp>
      </p:grpSp>
      <p:graphicFrame>
        <p:nvGraphicFramePr>
          <p:cNvPr id="6" name="Chart 5">
            <a:extLst>
              <a:ext uri="{FF2B5EF4-FFF2-40B4-BE49-F238E27FC236}">
                <a16:creationId xmlns:a16="http://schemas.microsoft.com/office/drawing/2014/main" id="{550305DA-FCD1-3ADE-404E-534B987E6132}"/>
              </a:ext>
            </a:extLst>
          </p:cNvPr>
          <p:cNvGraphicFramePr>
            <a:graphicFrameLocks/>
          </p:cNvGraphicFramePr>
          <p:nvPr>
            <p:extLst>
              <p:ext uri="{D42A27DB-BD31-4B8C-83A1-F6EECF244321}">
                <p14:modId xmlns:p14="http://schemas.microsoft.com/office/powerpoint/2010/main" val="189340416"/>
              </p:ext>
            </p:extLst>
          </p:nvPr>
        </p:nvGraphicFramePr>
        <p:xfrm>
          <a:off x="4429391" y="1685291"/>
          <a:ext cx="6924409" cy="42554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839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CC6E-A5A2-4503-8960-8EE2219D7E39}"/>
              </a:ext>
            </a:extLst>
          </p:cNvPr>
          <p:cNvSpPr>
            <a:spLocks noGrp="1"/>
          </p:cNvSpPr>
          <p:nvPr>
            <p:ph type="title"/>
          </p:nvPr>
        </p:nvSpPr>
        <p:spPr/>
        <p:txBody>
          <a:bodyPr>
            <a:normAutofit/>
          </a:bodyPr>
          <a:lstStyle/>
          <a:p>
            <a:r>
              <a:rPr lang="en-GB" sz="1800" dirty="0">
                <a:cs typeface="Roboto" panose="02000000000000000000" pitchFamily="2" charset="0"/>
              </a:rPr>
              <a:t>Performance Assurance Activities over the last quarter</a:t>
            </a:r>
          </a:p>
        </p:txBody>
      </p:sp>
      <p:sp>
        <p:nvSpPr>
          <p:cNvPr id="3" name="Rectangle 2">
            <a:extLst>
              <a:ext uri="{FF2B5EF4-FFF2-40B4-BE49-F238E27FC236}">
                <a16:creationId xmlns:a16="http://schemas.microsoft.com/office/drawing/2014/main" id="{70313631-B5EE-3B9F-A822-73EC78FB02FD}"/>
              </a:ext>
            </a:extLst>
          </p:cNvPr>
          <p:cNvSpPr/>
          <p:nvPr/>
        </p:nvSpPr>
        <p:spPr>
          <a:xfrm>
            <a:off x="506086" y="1207439"/>
            <a:ext cx="7066289" cy="653731"/>
          </a:xfrm>
          <a:prstGeom prst="rect">
            <a:avLst/>
          </a:prstGeom>
          <a:noFill/>
          <a:ln>
            <a:noFill/>
          </a:ln>
        </p:spPr>
        <p:style>
          <a:lnRef idx="0">
            <a:scrgbClr r="0" g="0" b="0"/>
          </a:lnRef>
          <a:fillRef idx="0">
            <a:scrgbClr r="0" g="0" b="0"/>
          </a:fillRef>
          <a:effectRef idx="0">
            <a:scrgbClr r="0" g="0" b="0"/>
          </a:effectRef>
          <a:fontRef idx="minor">
            <a:schemeClr val="dk1"/>
          </a:fontRef>
        </p:style>
        <p:txBody>
          <a:bodyPr lIns="91440" tIns="45720" rIns="91440" bIns="45720" rtlCol="0" anchor="t"/>
          <a:lstStyle/>
          <a:p>
            <a:r>
              <a:rPr lang="en-US" dirty="0">
                <a:solidFill>
                  <a:schemeClr val="tx1"/>
                </a:solidFill>
                <a:latin typeface="Arial"/>
                <a:cs typeface="Arial"/>
              </a:rPr>
              <a:t>In the last quarter, we have seen through our interventions where Parties are engaging well with the Performance Assurance process.</a:t>
            </a:r>
          </a:p>
        </p:txBody>
      </p:sp>
      <p:sp>
        <p:nvSpPr>
          <p:cNvPr id="5" name="Right Arrow 48">
            <a:extLst>
              <a:ext uri="{FF2B5EF4-FFF2-40B4-BE49-F238E27FC236}">
                <a16:creationId xmlns:a16="http://schemas.microsoft.com/office/drawing/2014/main" id="{2DB6BB95-6E85-27F9-D2F7-358F0F03B617}"/>
              </a:ext>
            </a:extLst>
          </p:cNvPr>
          <p:cNvSpPr/>
          <p:nvPr/>
        </p:nvSpPr>
        <p:spPr>
          <a:xfrm>
            <a:off x="506086" y="1866568"/>
            <a:ext cx="7209641" cy="1760220"/>
          </a:xfrm>
          <a:prstGeom prst="rightArrow">
            <a:avLst>
              <a:gd name="adj1" fmla="val 66450"/>
              <a:gd name="adj2"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7" name="Right Arrow 49">
            <a:extLst>
              <a:ext uri="{FF2B5EF4-FFF2-40B4-BE49-F238E27FC236}">
                <a16:creationId xmlns:a16="http://schemas.microsoft.com/office/drawing/2014/main" id="{1AFE326B-82ED-FD9D-D1DA-3C377357C17D}"/>
              </a:ext>
            </a:extLst>
          </p:cNvPr>
          <p:cNvSpPr/>
          <p:nvPr/>
        </p:nvSpPr>
        <p:spPr>
          <a:xfrm>
            <a:off x="516215" y="3405808"/>
            <a:ext cx="7561524" cy="1760220"/>
          </a:xfrm>
          <a:prstGeom prst="rightArrow">
            <a:avLst>
              <a:gd name="adj1" fmla="val 66450"/>
              <a:gd name="adj2" fmla="val 5000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8" name="Right Arrow 50">
            <a:extLst>
              <a:ext uri="{FF2B5EF4-FFF2-40B4-BE49-F238E27FC236}">
                <a16:creationId xmlns:a16="http://schemas.microsoft.com/office/drawing/2014/main" id="{373816E7-F9D1-DAF8-B167-214015E0BC2C}"/>
              </a:ext>
            </a:extLst>
          </p:cNvPr>
          <p:cNvSpPr/>
          <p:nvPr/>
        </p:nvSpPr>
        <p:spPr>
          <a:xfrm>
            <a:off x="493598" y="4922188"/>
            <a:ext cx="7965080" cy="1760220"/>
          </a:xfrm>
          <a:prstGeom prst="rightArrow">
            <a:avLst>
              <a:gd name="adj1" fmla="val 66450"/>
              <a:gd name="adj2" fmla="val 50000"/>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91440" tIns="91440" rIns="91440" bIns="91440" rtlCol="0" anchor="ctr">
            <a:noAutofit/>
          </a:bodyPr>
          <a:lstStyle/>
          <a:p>
            <a:pPr algn="ctr"/>
            <a:endParaRPr lang="en-US" sz="1400">
              <a:solidFill>
                <a:schemeClr val="tx2"/>
              </a:solidFill>
            </a:endParaRPr>
          </a:p>
        </p:txBody>
      </p:sp>
      <p:sp>
        <p:nvSpPr>
          <p:cNvPr id="11" name="Flowchart: Data 9">
            <a:extLst>
              <a:ext uri="{FF2B5EF4-FFF2-40B4-BE49-F238E27FC236}">
                <a16:creationId xmlns:a16="http://schemas.microsoft.com/office/drawing/2014/main" id="{0617CCC6-BF19-0DBE-D5F8-F5707404971A}"/>
              </a:ext>
            </a:extLst>
          </p:cNvPr>
          <p:cNvSpPr/>
          <p:nvPr/>
        </p:nvSpPr>
        <p:spPr>
          <a:xfrm>
            <a:off x="1423896" y="1963405"/>
            <a:ext cx="1988820" cy="471360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3050"/>
              <a:gd name="connsiteY0" fmla="*/ 10000 h 10000"/>
              <a:gd name="connsiteX1" fmla="*/ 2000 w 13050"/>
              <a:gd name="connsiteY1" fmla="*/ 0 h 10000"/>
              <a:gd name="connsiteX2" fmla="*/ 13050 w 13050"/>
              <a:gd name="connsiteY2" fmla="*/ 0 h 10000"/>
              <a:gd name="connsiteX3" fmla="*/ 8000 w 13050"/>
              <a:gd name="connsiteY3" fmla="*/ 10000 h 10000"/>
              <a:gd name="connsiteX4" fmla="*/ 0 w 13050"/>
              <a:gd name="connsiteY4" fmla="*/ 10000 h 10000"/>
              <a:gd name="connsiteX0" fmla="*/ 0 w 13050"/>
              <a:gd name="connsiteY0" fmla="*/ 10000 h 10000"/>
              <a:gd name="connsiteX1" fmla="*/ 5300 w 13050"/>
              <a:gd name="connsiteY1" fmla="*/ 0 h 10000"/>
              <a:gd name="connsiteX2" fmla="*/ 13050 w 13050"/>
              <a:gd name="connsiteY2" fmla="*/ 0 h 10000"/>
              <a:gd name="connsiteX3" fmla="*/ 8000 w 13050"/>
              <a:gd name="connsiteY3" fmla="*/ 10000 h 10000"/>
              <a:gd name="connsiteX4" fmla="*/ 0 w 1305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0" h="10000">
                <a:moveTo>
                  <a:pt x="0" y="10000"/>
                </a:moveTo>
                <a:lnTo>
                  <a:pt x="5300" y="0"/>
                </a:lnTo>
                <a:lnTo>
                  <a:pt x="13050" y="0"/>
                </a:lnTo>
                <a:lnTo>
                  <a:pt x="8000" y="10000"/>
                </a:lnTo>
                <a:lnTo>
                  <a:pt x="0" y="10000"/>
                </a:lnTo>
                <a:close/>
              </a:path>
            </a:pathLst>
          </a:custGeom>
          <a:solidFill>
            <a:schemeClr val="bg1">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a:solidFill>
                <a:schemeClr val="tx2"/>
              </a:solidFill>
            </a:endParaRPr>
          </a:p>
        </p:txBody>
      </p:sp>
      <p:sp>
        <p:nvSpPr>
          <p:cNvPr id="13" name="Half Frame 12">
            <a:extLst>
              <a:ext uri="{FF2B5EF4-FFF2-40B4-BE49-F238E27FC236}">
                <a16:creationId xmlns:a16="http://schemas.microsoft.com/office/drawing/2014/main" id="{A87BB202-CE5F-3E4C-2294-623D9E88853B}"/>
              </a:ext>
            </a:extLst>
          </p:cNvPr>
          <p:cNvSpPr/>
          <p:nvPr/>
        </p:nvSpPr>
        <p:spPr>
          <a:xfrm rot="8142470">
            <a:off x="2826462" y="2339363"/>
            <a:ext cx="281314" cy="288147"/>
          </a:xfrm>
          <a:prstGeom prst="halfFrame">
            <a:avLst>
              <a:gd name="adj1" fmla="val 26576"/>
              <a:gd name="adj2" fmla="val 25856"/>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spAutoFit/>
          </a:bodyPr>
          <a:lstStyle/>
          <a:p>
            <a:pPr algn="ctr"/>
            <a:endParaRPr lang="en-US" sz="1400" err="1">
              <a:solidFill>
                <a:schemeClr val="tx1"/>
              </a:solidFill>
            </a:endParaRPr>
          </a:p>
        </p:txBody>
      </p:sp>
      <p:sp>
        <p:nvSpPr>
          <p:cNvPr id="14" name="TextBox 13">
            <a:extLst>
              <a:ext uri="{FF2B5EF4-FFF2-40B4-BE49-F238E27FC236}">
                <a16:creationId xmlns:a16="http://schemas.microsoft.com/office/drawing/2014/main" id="{2182B0CC-589B-DED6-41CD-E961D0A1A1A7}"/>
              </a:ext>
            </a:extLst>
          </p:cNvPr>
          <p:cNvSpPr txBox="1"/>
          <p:nvPr/>
        </p:nvSpPr>
        <p:spPr>
          <a:xfrm>
            <a:off x="2210612" y="2131125"/>
            <a:ext cx="756507" cy="1231106"/>
          </a:xfrm>
          <a:prstGeom prst="rect">
            <a:avLst/>
          </a:prstGeom>
          <a:noFill/>
        </p:spPr>
        <p:txBody>
          <a:bodyPr wrap="square" lIns="0" tIns="0" rIns="0" bIns="0" rtlCol="0">
            <a:spAutoFit/>
          </a:bodyPr>
          <a:lstStyle/>
          <a:p>
            <a:pPr algn="ctr"/>
            <a:r>
              <a:rPr lang="en-US" sz="8000" dirty="0">
                <a:solidFill>
                  <a:schemeClr val="accent1"/>
                </a:solidFill>
                <a:latin typeface="Arial" panose="020B0604020202020204" pitchFamily="34" charset="0"/>
                <a:cs typeface="Arial" panose="020B0604020202020204" pitchFamily="34" charset="0"/>
              </a:rPr>
              <a:t>1</a:t>
            </a:r>
          </a:p>
        </p:txBody>
      </p:sp>
      <p:sp>
        <p:nvSpPr>
          <p:cNvPr id="15" name="Half Frame 14">
            <a:extLst>
              <a:ext uri="{FF2B5EF4-FFF2-40B4-BE49-F238E27FC236}">
                <a16:creationId xmlns:a16="http://schemas.microsoft.com/office/drawing/2014/main" id="{2BB28C36-3AB9-30B6-FE46-6F2C30BAFB0C}"/>
              </a:ext>
            </a:extLst>
          </p:cNvPr>
          <p:cNvSpPr/>
          <p:nvPr/>
        </p:nvSpPr>
        <p:spPr>
          <a:xfrm rot="8142470">
            <a:off x="2655902" y="3885829"/>
            <a:ext cx="281314" cy="288147"/>
          </a:xfrm>
          <a:prstGeom prst="halfFrame">
            <a:avLst>
              <a:gd name="adj1" fmla="val 26576"/>
              <a:gd name="adj2" fmla="val 25856"/>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spAutoFit/>
          </a:bodyPr>
          <a:lstStyle/>
          <a:p>
            <a:pPr algn="ctr"/>
            <a:endParaRPr lang="en-US" sz="1400" err="1">
              <a:solidFill>
                <a:schemeClr val="bg2"/>
              </a:solidFill>
            </a:endParaRPr>
          </a:p>
        </p:txBody>
      </p:sp>
      <p:sp>
        <p:nvSpPr>
          <p:cNvPr id="16" name="TextBox 15">
            <a:extLst>
              <a:ext uri="{FF2B5EF4-FFF2-40B4-BE49-F238E27FC236}">
                <a16:creationId xmlns:a16="http://schemas.microsoft.com/office/drawing/2014/main" id="{59B18C11-B400-21C6-0AC7-7C9284AE8BDD}"/>
              </a:ext>
            </a:extLst>
          </p:cNvPr>
          <p:cNvSpPr txBox="1"/>
          <p:nvPr/>
        </p:nvSpPr>
        <p:spPr>
          <a:xfrm>
            <a:off x="1994332" y="3670365"/>
            <a:ext cx="756507" cy="1231106"/>
          </a:xfrm>
          <a:prstGeom prst="rect">
            <a:avLst/>
          </a:prstGeom>
          <a:noFill/>
        </p:spPr>
        <p:txBody>
          <a:bodyPr wrap="square" lIns="0" tIns="0" rIns="0" bIns="0" rtlCol="0">
            <a:spAutoFit/>
          </a:bodyPr>
          <a:lstStyle/>
          <a:p>
            <a:pPr algn="ctr"/>
            <a:r>
              <a:rPr lang="en-US" sz="8000" dirty="0">
                <a:solidFill>
                  <a:schemeClr val="accent2"/>
                </a:solidFill>
                <a:latin typeface="Arial" panose="020B0604020202020204" pitchFamily="34" charset="0"/>
                <a:cs typeface="Arial" panose="020B0604020202020204" pitchFamily="34" charset="0"/>
              </a:rPr>
              <a:t>2</a:t>
            </a:r>
          </a:p>
        </p:txBody>
      </p:sp>
      <p:sp>
        <p:nvSpPr>
          <p:cNvPr id="17" name="Half Frame 16">
            <a:extLst>
              <a:ext uri="{FF2B5EF4-FFF2-40B4-BE49-F238E27FC236}">
                <a16:creationId xmlns:a16="http://schemas.microsoft.com/office/drawing/2014/main" id="{0CFF708C-DBD5-D913-4157-F2F9CDF6C344}"/>
              </a:ext>
            </a:extLst>
          </p:cNvPr>
          <p:cNvSpPr/>
          <p:nvPr/>
        </p:nvSpPr>
        <p:spPr>
          <a:xfrm rot="8142470">
            <a:off x="2390043" y="5371730"/>
            <a:ext cx="281314" cy="288147"/>
          </a:xfrm>
          <a:prstGeom prst="halfFrame">
            <a:avLst>
              <a:gd name="adj1" fmla="val 26576"/>
              <a:gd name="adj2" fmla="val 2585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lIns="36000" tIns="36000" rIns="36000" bIns="36000" rtlCol="0" anchor="ctr">
            <a:spAutoFit/>
          </a:bodyPr>
          <a:lstStyle/>
          <a:p>
            <a:pPr algn="ctr"/>
            <a:endParaRPr lang="en-US" sz="1400" err="1">
              <a:solidFill>
                <a:schemeClr val="bg2"/>
              </a:solidFill>
            </a:endParaRPr>
          </a:p>
        </p:txBody>
      </p:sp>
      <p:sp>
        <p:nvSpPr>
          <p:cNvPr id="18" name="TextBox 17">
            <a:extLst>
              <a:ext uri="{FF2B5EF4-FFF2-40B4-BE49-F238E27FC236}">
                <a16:creationId xmlns:a16="http://schemas.microsoft.com/office/drawing/2014/main" id="{DEEA34A3-907E-B1D9-B02C-089DBE0B513B}"/>
              </a:ext>
            </a:extLst>
          </p:cNvPr>
          <p:cNvSpPr txBox="1"/>
          <p:nvPr/>
        </p:nvSpPr>
        <p:spPr>
          <a:xfrm>
            <a:off x="1736093" y="5186745"/>
            <a:ext cx="756507" cy="1231106"/>
          </a:xfrm>
          <a:prstGeom prst="rect">
            <a:avLst/>
          </a:prstGeom>
          <a:noFill/>
        </p:spPr>
        <p:txBody>
          <a:bodyPr wrap="square" lIns="0" tIns="0" rIns="0" bIns="0" rtlCol="0">
            <a:spAutoFit/>
          </a:bodyPr>
          <a:lstStyle/>
          <a:p>
            <a:pPr algn="ctr"/>
            <a:r>
              <a:rPr lang="en-US" sz="8000" dirty="0">
                <a:solidFill>
                  <a:schemeClr val="accent5"/>
                </a:solidFill>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D0A1417D-172B-37B9-953D-073EC6FE9AFF}"/>
              </a:ext>
            </a:extLst>
          </p:cNvPr>
          <p:cNvSpPr/>
          <p:nvPr/>
        </p:nvSpPr>
        <p:spPr>
          <a:xfrm>
            <a:off x="3482685" y="2223458"/>
            <a:ext cx="3880563" cy="984885"/>
          </a:xfrm>
          <a:prstGeom prst="rect">
            <a:avLst/>
          </a:prstGeom>
        </p:spPr>
        <p:txBody>
          <a:bodyPr wrap="square" lIns="0" tIns="0" rIns="0" bIns="0">
            <a:spAutoFit/>
          </a:bodyPr>
          <a:lstStyle/>
          <a:p>
            <a:r>
              <a:rPr lang="en-US" sz="1600" b="1" dirty="0">
                <a:solidFill>
                  <a:schemeClr val="bg1"/>
                </a:solidFill>
                <a:latin typeface="Arial" panose="020B0604020202020204" pitchFamily="34" charset="0"/>
                <a:cs typeface="Arial" panose="020B0604020202020204" pitchFamily="34" charset="0"/>
              </a:rPr>
              <a:t>Identify</a:t>
            </a:r>
          </a:p>
          <a:p>
            <a:r>
              <a:rPr lang="en-US" sz="1200" dirty="0">
                <a:solidFill>
                  <a:schemeClr val="bg1"/>
                </a:solidFill>
                <a:latin typeface="Arial" panose="020B0604020202020204" pitchFamily="34" charset="0"/>
                <a:cs typeface="Arial" panose="020B0604020202020204" pitchFamily="34" charset="0"/>
              </a:rPr>
              <a:t>Following the risk monitoring activities in December, the Code Manager issued a Request for Clarification to a Party to understand reasons for dip in their Erroneous Switch (ES) process performance.</a:t>
            </a:r>
          </a:p>
        </p:txBody>
      </p:sp>
      <p:sp>
        <p:nvSpPr>
          <p:cNvPr id="21" name="Rectangle 20">
            <a:extLst>
              <a:ext uri="{FF2B5EF4-FFF2-40B4-BE49-F238E27FC236}">
                <a16:creationId xmlns:a16="http://schemas.microsoft.com/office/drawing/2014/main" id="{1473FD0F-E596-EFBB-5275-C154CB540500}"/>
              </a:ext>
            </a:extLst>
          </p:cNvPr>
          <p:cNvSpPr/>
          <p:nvPr/>
        </p:nvSpPr>
        <p:spPr>
          <a:xfrm>
            <a:off x="3228844" y="3762698"/>
            <a:ext cx="2743754" cy="984885"/>
          </a:xfrm>
          <a:prstGeom prst="rect">
            <a:avLst/>
          </a:prstGeom>
        </p:spPr>
        <p:txBody>
          <a:bodyPr wrap="square" lIns="0" tIns="0" rIns="0" bIns="0">
            <a:spAutoFit/>
          </a:bodyPr>
          <a:lstStyle/>
          <a:p>
            <a:r>
              <a:rPr lang="en-US" sz="1600" b="1" dirty="0">
                <a:solidFill>
                  <a:schemeClr val="bg1"/>
                </a:solidFill>
                <a:latin typeface="Arial" panose="020B0604020202020204" pitchFamily="34" charset="0"/>
                <a:cs typeface="Arial" panose="020B0604020202020204" pitchFamily="34" charset="0"/>
              </a:rPr>
              <a:t>Intervene</a:t>
            </a:r>
          </a:p>
          <a:p>
            <a:r>
              <a:rPr lang="en-US" sz="1200" dirty="0">
                <a:solidFill>
                  <a:schemeClr val="bg1"/>
                </a:solidFill>
                <a:latin typeface="Arial" panose="020B0604020202020204" pitchFamily="34" charset="0"/>
                <a:cs typeface="Arial" panose="020B0604020202020204" pitchFamily="34" charset="0"/>
              </a:rPr>
              <a:t>Based on insights from the RFC, the Code Manager issued an Action Plan to this Party in February to drive improvement in performance.</a:t>
            </a:r>
          </a:p>
        </p:txBody>
      </p:sp>
      <p:sp>
        <p:nvSpPr>
          <p:cNvPr id="22" name="Rectangle 21">
            <a:extLst>
              <a:ext uri="{FF2B5EF4-FFF2-40B4-BE49-F238E27FC236}">
                <a16:creationId xmlns:a16="http://schemas.microsoft.com/office/drawing/2014/main" id="{56234A88-D58B-4B48-E8FC-4137FB17C818}"/>
              </a:ext>
            </a:extLst>
          </p:cNvPr>
          <p:cNvSpPr/>
          <p:nvPr/>
        </p:nvSpPr>
        <p:spPr>
          <a:xfrm>
            <a:off x="2998537" y="5278684"/>
            <a:ext cx="5079202" cy="984885"/>
          </a:xfrm>
          <a:prstGeom prst="rect">
            <a:avLst/>
          </a:prstGeom>
        </p:spPr>
        <p:txBody>
          <a:bodyPr wrap="square" lIns="0" tIns="0" rIns="0" bIns="0">
            <a:spAutoFit/>
          </a:bodyPr>
          <a:lstStyle/>
          <a:p>
            <a:r>
              <a:rPr lang="en-US" sz="1600" b="1" dirty="0">
                <a:solidFill>
                  <a:schemeClr val="bg1"/>
                </a:solidFill>
                <a:latin typeface="Arial" panose="020B0604020202020204" pitchFamily="34" charset="0"/>
                <a:cs typeface="Arial" panose="020B0604020202020204" pitchFamily="34" charset="0"/>
              </a:rPr>
              <a:t>Improve</a:t>
            </a:r>
          </a:p>
          <a:p>
            <a:r>
              <a:rPr lang="en-US" sz="1200" dirty="0">
                <a:solidFill>
                  <a:schemeClr val="bg1"/>
                </a:solidFill>
                <a:latin typeface="Arial" panose="020B0604020202020204" pitchFamily="34" charset="0"/>
                <a:cs typeface="Arial" panose="020B0604020202020204" pitchFamily="34" charset="0"/>
              </a:rPr>
              <a:t>The Party engaged with the Code Manager since February to report progress against the Action Plan. They demonstrated reduction in % of total Gains resulting in an ES and % of total ES requiring SDEP escalations for resolution, and improved response times to ES data flows.</a:t>
            </a:r>
          </a:p>
        </p:txBody>
      </p:sp>
      <p:sp>
        <p:nvSpPr>
          <p:cNvPr id="23" name="Oval 22">
            <a:extLst>
              <a:ext uri="{FF2B5EF4-FFF2-40B4-BE49-F238E27FC236}">
                <a16:creationId xmlns:a16="http://schemas.microsoft.com/office/drawing/2014/main" id="{267419AE-7112-C813-660E-12DB8322E9B6}"/>
              </a:ext>
            </a:extLst>
          </p:cNvPr>
          <p:cNvSpPr/>
          <p:nvPr/>
        </p:nvSpPr>
        <p:spPr bwMode="gray">
          <a:xfrm>
            <a:off x="711081" y="2371209"/>
            <a:ext cx="778280" cy="778280"/>
          </a:xfrm>
          <a:prstGeom prst="ellipse">
            <a:avLst/>
          </a:prstGeom>
          <a:no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24" name="Oval 23">
            <a:extLst>
              <a:ext uri="{FF2B5EF4-FFF2-40B4-BE49-F238E27FC236}">
                <a16:creationId xmlns:a16="http://schemas.microsoft.com/office/drawing/2014/main" id="{086F4952-FC41-8AE8-2890-986636533FD9}"/>
              </a:ext>
            </a:extLst>
          </p:cNvPr>
          <p:cNvSpPr/>
          <p:nvPr/>
        </p:nvSpPr>
        <p:spPr bwMode="gray">
          <a:xfrm>
            <a:off x="711081" y="3928584"/>
            <a:ext cx="778280" cy="778280"/>
          </a:xfrm>
          <a:prstGeom prst="ellipse">
            <a:avLst/>
          </a:prstGeom>
          <a:no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sp>
        <p:nvSpPr>
          <p:cNvPr id="25" name="Oval 24">
            <a:extLst>
              <a:ext uri="{FF2B5EF4-FFF2-40B4-BE49-F238E27FC236}">
                <a16:creationId xmlns:a16="http://schemas.microsoft.com/office/drawing/2014/main" id="{1858342C-5F40-38F9-345E-804B42FED46F}"/>
              </a:ext>
            </a:extLst>
          </p:cNvPr>
          <p:cNvSpPr/>
          <p:nvPr/>
        </p:nvSpPr>
        <p:spPr bwMode="gray">
          <a:xfrm>
            <a:off x="711081" y="5413158"/>
            <a:ext cx="778280" cy="778280"/>
          </a:xfrm>
          <a:prstGeom prst="ellipse">
            <a:avLst/>
          </a:prstGeom>
          <a:no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a:solidFill>
                <a:schemeClr val="bg1"/>
              </a:solidFill>
            </a:endParaRPr>
          </a:p>
        </p:txBody>
      </p:sp>
      <p:pic>
        <p:nvPicPr>
          <p:cNvPr id="26" name="Graphic 25" descr="Magnifying glass with solid fill">
            <a:extLst>
              <a:ext uri="{FF2B5EF4-FFF2-40B4-BE49-F238E27FC236}">
                <a16:creationId xmlns:a16="http://schemas.microsoft.com/office/drawing/2014/main" id="{C62FB25C-8E2F-9EBE-CF4A-A2FAB76444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3187" y="2494691"/>
            <a:ext cx="525552" cy="525552"/>
          </a:xfrm>
          <a:prstGeom prst="rect">
            <a:avLst/>
          </a:prstGeom>
        </p:spPr>
      </p:pic>
      <p:pic>
        <p:nvPicPr>
          <p:cNvPr id="27" name="Graphic 26" descr="Target with solid fill">
            <a:extLst>
              <a:ext uri="{FF2B5EF4-FFF2-40B4-BE49-F238E27FC236}">
                <a16:creationId xmlns:a16="http://schemas.microsoft.com/office/drawing/2014/main" id="{C7CA04BD-9C48-2B27-9145-D64D77F50D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0496" y="3992706"/>
            <a:ext cx="645873" cy="645873"/>
          </a:xfrm>
          <a:prstGeom prst="rect">
            <a:avLst/>
          </a:prstGeom>
        </p:spPr>
      </p:pic>
      <p:grpSp>
        <p:nvGrpSpPr>
          <p:cNvPr id="28" name="Group 27">
            <a:extLst>
              <a:ext uri="{FF2B5EF4-FFF2-40B4-BE49-F238E27FC236}">
                <a16:creationId xmlns:a16="http://schemas.microsoft.com/office/drawing/2014/main" id="{42E57426-E680-086A-136E-52959E8CA8F0}"/>
              </a:ext>
            </a:extLst>
          </p:cNvPr>
          <p:cNvGrpSpPr/>
          <p:nvPr/>
        </p:nvGrpSpPr>
        <p:grpSpPr>
          <a:xfrm>
            <a:off x="899679" y="5642449"/>
            <a:ext cx="452444" cy="377287"/>
            <a:chOff x="10987088" y="1993900"/>
            <a:chExt cx="477837" cy="398463"/>
          </a:xfrm>
          <a:solidFill>
            <a:schemeClr val="bg1"/>
          </a:solidFill>
        </p:grpSpPr>
        <p:sp>
          <p:nvSpPr>
            <p:cNvPr id="29" name="Freeform 107">
              <a:extLst>
                <a:ext uri="{FF2B5EF4-FFF2-40B4-BE49-F238E27FC236}">
                  <a16:creationId xmlns:a16="http://schemas.microsoft.com/office/drawing/2014/main" id="{381035BC-0843-2BC7-644E-905DC3FCB0C3}"/>
                </a:ext>
              </a:extLst>
            </p:cNvPr>
            <p:cNvSpPr>
              <a:spLocks/>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08">
              <a:extLst>
                <a:ext uri="{FF2B5EF4-FFF2-40B4-BE49-F238E27FC236}">
                  <a16:creationId xmlns:a16="http://schemas.microsoft.com/office/drawing/2014/main" id="{899CFBA9-50F0-6EB1-081E-AA52D31D2E1B}"/>
                </a:ext>
              </a:extLst>
            </p:cNvPr>
            <p:cNvSpPr>
              <a:spLocks/>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 name="Rectangle 30">
            <a:extLst>
              <a:ext uri="{FF2B5EF4-FFF2-40B4-BE49-F238E27FC236}">
                <a16:creationId xmlns:a16="http://schemas.microsoft.com/office/drawing/2014/main" id="{B30E028D-058A-3754-9A46-67B842CDFF8C}"/>
              </a:ext>
            </a:extLst>
          </p:cNvPr>
          <p:cNvSpPr/>
          <p:nvPr/>
        </p:nvSpPr>
        <p:spPr>
          <a:xfrm>
            <a:off x="8458679" y="1742310"/>
            <a:ext cx="3342796" cy="4521259"/>
          </a:xfrm>
          <a:prstGeom prst="rect">
            <a:avLst/>
          </a:prstGeom>
          <a:noFill/>
          <a:ln>
            <a:noFill/>
          </a:ln>
        </p:spPr>
        <p:style>
          <a:lnRef idx="0">
            <a:scrgbClr r="0" g="0" b="0"/>
          </a:lnRef>
          <a:fillRef idx="0">
            <a:scrgbClr r="0" g="0" b="0"/>
          </a:fillRef>
          <a:effectRef idx="0">
            <a:scrgbClr r="0" g="0" b="0"/>
          </a:effectRef>
          <a:fontRef idx="minor">
            <a:schemeClr val="dk1"/>
          </a:fontRef>
        </p:style>
        <p:txBody>
          <a:bodyPr lIns="91440" tIns="45720" rIns="91440" bIns="45720" rtlCol="0" anchor="t"/>
          <a:lstStyle/>
          <a:p>
            <a:pPr marL="285750" indent="-285750">
              <a:buFont typeface="Arial" panose="020B0604020202020204" pitchFamily="34" charset="0"/>
              <a:buChar char="•"/>
            </a:pPr>
            <a:r>
              <a:rPr lang="en-US" dirty="0">
                <a:solidFill>
                  <a:schemeClr val="tx1"/>
                </a:solidFill>
                <a:latin typeface="Arial"/>
                <a:cs typeface="Arial"/>
              </a:rPr>
              <a:t>We have also seen examples of where Parties are proactively reviewing Performance Assurance Dashboards to support their internal monitoring and improvement efforts.</a:t>
            </a:r>
          </a:p>
          <a:p>
            <a:endParaRPr lang="en-US" dirty="0">
              <a:solidFill>
                <a:schemeClr val="tx1"/>
              </a:solidFill>
              <a:latin typeface="Arial"/>
              <a:cs typeface="Arial"/>
            </a:endParaRPr>
          </a:p>
          <a:p>
            <a:pPr marL="285750" indent="-285750">
              <a:buFont typeface="Arial" panose="020B0604020202020204" pitchFamily="34" charset="0"/>
              <a:buChar char="•"/>
            </a:pPr>
            <a:r>
              <a:rPr lang="en-US" dirty="0">
                <a:solidFill>
                  <a:schemeClr val="tx1"/>
                </a:solidFill>
                <a:latin typeface="Arial"/>
                <a:cs typeface="Arial"/>
              </a:rPr>
              <a:t>Where Parties repeatedly fail to engage with the Performance Assurance process, the Code Manager, with approval from PAB, has revoked their access to REC Services, and applied an acquisition cap.</a:t>
            </a:r>
          </a:p>
          <a:p>
            <a:pPr marL="285750" indent="-285750">
              <a:buFont typeface="Arial" panose="020B0604020202020204" pitchFamily="34" charset="0"/>
              <a:buChar char="•"/>
            </a:pPr>
            <a:endParaRPr lang="en-US" dirty="0">
              <a:solidFill>
                <a:schemeClr val="tx1"/>
              </a:solidFill>
              <a:latin typeface="Arial"/>
              <a:cs typeface="Arial"/>
            </a:endParaRPr>
          </a:p>
        </p:txBody>
      </p:sp>
    </p:spTree>
    <p:extLst>
      <p:ext uri="{BB962C8B-B14F-4D97-AF65-F5344CB8AC3E}">
        <p14:creationId xmlns:p14="http://schemas.microsoft.com/office/powerpoint/2010/main" val="207886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Performance Assurance Dashboard Developments</a:t>
            </a:r>
            <a:endParaRPr lang="en-GB"/>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LEWIS WILLIAMS</a:t>
            </a:r>
            <a:endParaRPr lang="en-GB"/>
          </a:p>
        </p:txBody>
      </p:sp>
    </p:spTree>
    <p:extLst>
      <p:ext uri="{BB962C8B-B14F-4D97-AF65-F5344CB8AC3E}">
        <p14:creationId xmlns:p14="http://schemas.microsoft.com/office/powerpoint/2010/main" val="238678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Dashboard UPDATES</a:t>
            </a:r>
          </a:p>
        </p:txBody>
      </p:sp>
      <p:graphicFrame>
        <p:nvGraphicFramePr>
          <p:cNvPr id="3" name="Table 3">
            <a:extLst>
              <a:ext uri="{FF2B5EF4-FFF2-40B4-BE49-F238E27FC236}">
                <a16:creationId xmlns:a16="http://schemas.microsoft.com/office/drawing/2014/main" id="{E0DEA869-6EF1-3B6F-90F6-F9F3CC0DE1F0}"/>
              </a:ext>
            </a:extLst>
          </p:cNvPr>
          <p:cNvGraphicFramePr>
            <a:graphicFrameLocks noGrp="1"/>
          </p:cNvGraphicFramePr>
          <p:nvPr/>
        </p:nvGraphicFramePr>
        <p:xfrm>
          <a:off x="838199" y="1391918"/>
          <a:ext cx="9284856" cy="5100957"/>
        </p:xfrm>
        <a:graphic>
          <a:graphicData uri="http://schemas.openxmlformats.org/drawingml/2006/table">
            <a:tbl>
              <a:tblPr firstRow="1" bandRow="1">
                <a:tableStyleId>{F5AB1C69-6EDB-4FF4-983F-18BD219EF322}</a:tableStyleId>
              </a:tblPr>
              <a:tblGrid>
                <a:gridCol w="4162426">
                  <a:extLst>
                    <a:ext uri="{9D8B030D-6E8A-4147-A177-3AD203B41FA5}">
                      <a16:colId xmlns:a16="http://schemas.microsoft.com/office/drawing/2014/main" val="368568037"/>
                    </a:ext>
                  </a:extLst>
                </a:gridCol>
                <a:gridCol w="2616663">
                  <a:extLst>
                    <a:ext uri="{9D8B030D-6E8A-4147-A177-3AD203B41FA5}">
                      <a16:colId xmlns:a16="http://schemas.microsoft.com/office/drawing/2014/main" val="824314701"/>
                    </a:ext>
                  </a:extLst>
                </a:gridCol>
                <a:gridCol w="2505767">
                  <a:extLst>
                    <a:ext uri="{9D8B030D-6E8A-4147-A177-3AD203B41FA5}">
                      <a16:colId xmlns:a16="http://schemas.microsoft.com/office/drawing/2014/main" val="2956218710"/>
                    </a:ext>
                  </a:extLst>
                </a:gridCol>
              </a:tblGrid>
              <a:tr h="495653">
                <a:tc>
                  <a:txBody>
                    <a:bodyPr/>
                    <a:lstStyle/>
                    <a:p>
                      <a:r>
                        <a:rPr lang="en-GB">
                          <a:latin typeface="Arial" panose="020B0604020202020204" pitchFamily="34" charset="0"/>
                          <a:cs typeface="Arial" panose="020B0604020202020204" pitchFamily="34" charset="0"/>
                        </a:rPr>
                        <a:t>UPDATE</a:t>
                      </a:r>
                    </a:p>
                  </a:txBody>
                  <a:tcPr/>
                </a:tc>
                <a:tc>
                  <a:txBody>
                    <a:bodyPr/>
                    <a:lstStyle/>
                    <a:p>
                      <a:r>
                        <a:rPr lang="en-GB">
                          <a:latin typeface="Arial" panose="020B0604020202020204" pitchFamily="34" charset="0"/>
                          <a:cs typeface="Arial" panose="020B0604020202020204" pitchFamily="34" charset="0"/>
                        </a:rPr>
                        <a:t>PARTIES AFFECTED</a:t>
                      </a:r>
                    </a:p>
                  </a:txBody>
                  <a:tcPr/>
                </a:tc>
                <a:tc>
                  <a:txBody>
                    <a:bodyPr/>
                    <a:lstStyle/>
                    <a:p>
                      <a:r>
                        <a:rPr lang="en-GB">
                          <a:latin typeface="Arial" panose="020B0604020202020204" pitchFamily="34" charset="0"/>
                          <a:cs typeface="Arial" panose="020B0604020202020204" pitchFamily="34" charset="0"/>
                        </a:rPr>
                        <a:t>RELEASE DATE</a:t>
                      </a:r>
                    </a:p>
                  </a:txBody>
                  <a:tcPr/>
                </a:tc>
                <a:extLst>
                  <a:ext uri="{0D108BD9-81ED-4DB2-BD59-A6C34878D82A}">
                    <a16:rowId xmlns:a16="http://schemas.microsoft.com/office/drawing/2014/main" val="2296623767"/>
                  </a:ext>
                </a:extLst>
              </a:tr>
              <a:tr h="495653">
                <a:tc>
                  <a:txBody>
                    <a:bodyPr/>
                    <a:lstStyle/>
                    <a:p>
                      <a:r>
                        <a:rPr lang="en-GB" b="1">
                          <a:latin typeface="Arial" panose="020B0604020202020204" pitchFamily="34" charset="0"/>
                          <a:cs typeface="Arial" panose="020B0604020202020204" pitchFamily="34" charset="0"/>
                        </a:rPr>
                        <a:t>Theft Target Publication</a:t>
                      </a:r>
                    </a:p>
                  </a:txBody>
                  <a:tcPr/>
                </a:tc>
                <a:tc>
                  <a:txBody>
                    <a:bodyPr/>
                    <a:lstStyle/>
                    <a:p>
                      <a:r>
                        <a:rPr lang="en-GB">
                          <a:latin typeface="Arial" panose="020B0604020202020204" pitchFamily="34" charset="0"/>
                          <a:cs typeface="Arial" panose="020B0604020202020204" pitchFamily="34" charset="0"/>
                        </a:rPr>
                        <a:t>Energy Suppliers</a:t>
                      </a:r>
                    </a:p>
                  </a:txBody>
                  <a:tcPr/>
                </a:tc>
                <a:tc>
                  <a:txBody>
                    <a:bodyPr/>
                    <a:lstStyle/>
                    <a:p>
                      <a:r>
                        <a:rPr lang="en-GB">
                          <a:latin typeface="Arial" panose="020B0604020202020204" pitchFamily="34" charset="0"/>
                          <a:cs typeface="Arial" panose="020B0604020202020204" pitchFamily="34" charset="0"/>
                        </a:rPr>
                        <a:t>February 2023</a:t>
                      </a:r>
                    </a:p>
                  </a:txBody>
                  <a:tcPr/>
                </a:tc>
                <a:extLst>
                  <a:ext uri="{0D108BD9-81ED-4DB2-BD59-A6C34878D82A}">
                    <a16:rowId xmlns:a16="http://schemas.microsoft.com/office/drawing/2014/main" val="2551706091"/>
                  </a:ext>
                </a:extLst>
              </a:tr>
              <a:tr h="495653">
                <a:tc>
                  <a:txBody>
                    <a:bodyPr/>
                    <a:lstStyle/>
                    <a:p>
                      <a:r>
                        <a:rPr lang="en-GB" b="1" dirty="0">
                          <a:latin typeface="Arial" panose="020B0604020202020204" pitchFamily="34" charset="0"/>
                          <a:cs typeface="Arial" panose="020B0604020202020204" pitchFamily="34" charset="0"/>
                        </a:rPr>
                        <a:t>Release Notes Tab</a:t>
                      </a:r>
                    </a:p>
                  </a:txBody>
                  <a:tcPr/>
                </a:tc>
                <a:tc>
                  <a:txBody>
                    <a:bodyPr/>
                    <a:lstStyle/>
                    <a:p>
                      <a:r>
                        <a:rPr lang="en-GB">
                          <a:latin typeface="Arial" panose="020B0604020202020204" pitchFamily="34" charset="0"/>
                          <a:cs typeface="Arial" panose="020B0604020202020204" pitchFamily="34" charset="0"/>
                        </a:rPr>
                        <a:t>All</a:t>
                      </a:r>
                    </a:p>
                  </a:txBody>
                  <a:tcPr/>
                </a:tc>
                <a:tc>
                  <a:txBody>
                    <a:bodyPr/>
                    <a:lstStyle/>
                    <a:p>
                      <a:r>
                        <a:rPr lang="en-GB">
                          <a:latin typeface="Arial" panose="020B0604020202020204" pitchFamily="34" charset="0"/>
                          <a:cs typeface="Arial" panose="020B0604020202020204" pitchFamily="34" charset="0"/>
                        </a:rPr>
                        <a:t>March 2023</a:t>
                      </a:r>
                    </a:p>
                  </a:txBody>
                  <a:tcPr/>
                </a:tc>
                <a:extLst>
                  <a:ext uri="{0D108BD9-81ED-4DB2-BD59-A6C34878D82A}">
                    <a16:rowId xmlns:a16="http://schemas.microsoft.com/office/drawing/2014/main" val="1095553633"/>
                  </a:ext>
                </a:extLst>
              </a:tr>
              <a:tr h="495653">
                <a:tc>
                  <a:txBody>
                    <a:bodyPr/>
                    <a:lstStyle/>
                    <a:p>
                      <a:r>
                        <a:rPr lang="en-GB" b="1" dirty="0">
                          <a:latin typeface="Arial" panose="020B0604020202020204" pitchFamily="34" charset="0"/>
                          <a:cs typeface="Arial" panose="020B0604020202020204" pitchFamily="34" charset="0"/>
                        </a:rPr>
                        <a:t>Theft Row Detail Tab</a:t>
                      </a:r>
                    </a:p>
                  </a:txBody>
                  <a:tcPr/>
                </a:tc>
                <a:tc>
                  <a:txBody>
                    <a:bodyPr/>
                    <a:lstStyle/>
                    <a:p>
                      <a:r>
                        <a:rPr lang="en-GB">
                          <a:latin typeface="Arial" panose="020B0604020202020204" pitchFamily="34" charset="0"/>
                          <a:cs typeface="Arial" panose="020B0604020202020204" pitchFamily="34" charset="0"/>
                        </a:rPr>
                        <a:t>Energy Suppliers</a:t>
                      </a:r>
                    </a:p>
                  </a:txBody>
                  <a:tcPr/>
                </a:tc>
                <a:tc>
                  <a:txBody>
                    <a:bodyPr/>
                    <a:lstStyle/>
                    <a:p>
                      <a:r>
                        <a:rPr lang="en-GB">
                          <a:latin typeface="Arial" panose="020B0604020202020204" pitchFamily="34" charset="0"/>
                          <a:cs typeface="Arial" panose="020B0604020202020204" pitchFamily="34" charset="0"/>
                        </a:rPr>
                        <a:t>May 2023</a:t>
                      </a:r>
                    </a:p>
                  </a:txBody>
                  <a:tcPr/>
                </a:tc>
                <a:extLst>
                  <a:ext uri="{0D108BD9-81ED-4DB2-BD59-A6C34878D82A}">
                    <a16:rowId xmlns:a16="http://schemas.microsoft.com/office/drawing/2014/main" val="1557335192"/>
                  </a:ext>
                </a:extLst>
              </a:tr>
              <a:tr h="495653">
                <a:tc>
                  <a:txBody>
                    <a:bodyPr/>
                    <a:lstStyle/>
                    <a:p>
                      <a:r>
                        <a:rPr lang="en-GB" b="1">
                          <a:latin typeface="Arial" panose="020B0604020202020204" pitchFamily="34" charset="0"/>
                          <a:cs typeface="Arial" panose="020B0604020202020204" pitchFamily="34" charset="0"/>
                        </a:rPr>
                        <a:t>Additional Theft Visuals</a:t>
                      </a:r>
                    </a:p>
                  </a:txBody>
                  <a:tcPr/>
                </a:tc>
                <a:tc>
                  <a:txBody>
                    <a:bodyPr/>
                    <a:lstStyle/>
                    <a:p>
                      <a:r>
                        <a:rPr lang="en-GB" dirty="0">
                          <a:latin typeface="Arial" panose="020B0604020202020204" pitchFamily="34" charset="0"/>
                          <a:cs typeface="Arial" panose="020B0604020202020204" pitchFamily="34" charset="0"/>
                        </a:rPr>
                        <a:t>Energy Suppliers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May/June 2023</a:t>
                      </a:r>
                    </a:p>
                  </a:txBody>
                  <a:tcPr/>
                </a:tc>
                <a:extLst>
                  <a:ext uri="{0D108BD9-81ED-4DB2-BD59-A6C34878D82A}">
                    <a16:rowId xmlns:a16="http://schemas.microsoft.com/office/drawing/2014/main" val="3237574736"/>
                  </a:ext>
                </a:extLst>
              </a:tr>
              <a:tr h="495653">
                <a:tc>
                  <a:txBody>
                    <a:bodyPr/>
                    <a:lstStyle/>
                    <a:p>
                      <a:r>
                        <a:rPr lang="en-GB" b="1" dirty="0">
                          <a:latin typeface="Arial" panose="020B0604020202020204" pitchFamily="34" charset="0"/>
                          <a:cs typeface="Arial" panose="020B0604020202020204" pitchFamily="34" charset="0"/>
                        </a:rPr>
                        <a:t>Data Cleanse Summary Tab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panose="020B0604020202020204" pitchFamily="34" charset="0"/>
                          <a:cs typeface="Arial" panose="020B0604020202020204" pitchFamily="34" charset="0"/>
                        </a:rPr>
                        <a:t>Suppliers &amp; DNOs</a:t>
                      </a:r>
                    </a:p>
                    <a:p>
                      <a:endParaRPr lang="en-GB">
                        <a:latin typeface="Arial" panose="020B0604020202020204" pitchFamily="34" charset="0"/>
                        <a:cs typeface="Arial" panose="020B0604020202020204" pitchFamily="34" charset="0"/>
                      </a:endParaRPr>
                    </a:p>
                  </a:txBody>
                  <a:tcPr/>
                </a:tc>
                <a:tc>
                  <a:txBody>
                    <a:bodyPr/>
                    <a:lstStyle/>
                    <a:p>
                      <a:r>
                        <a:rPr lang="en-GB">
                          <a:latin typeface="Arial" panose="020B0604020202020204" pitchFamily="34" charset="0"/>
                          <a:cs typeface="Arial" panose="020B0604020202020204" pitchFamily="34" charset="0"/>
                        </a:rPr>
                        <a:t>May 2023</a:t>
                      </a:r>
                    </a:p>
                  </a:txBody>
                  <a:tcPr/>
                </a:tc>
                <a:extLst>
                  <a:ext uri="{0D108BD9-81ED-4DB2-BD59-A6C34878D82A}">
                    <a16:rowId xmlns:a16="http://schemas.microsoft.com/office/drawing/2014/main" val="104955419"/>
                  </a:ext>
                </a:extLst>
              </a:tr>
              <a:tr h="495653">
                <a:tc>
                  <a:txBody>
                    <a:bodyPr/>
                    <a:lstStyle/>
                    <a:p>
                      <a:r>
                        <a:rPr lang="en-GB" b="1">
                          <a:latin typeface="Arial" panose="020B0604020202020204" pitchFamily="34" charset="0"/>
                          <a:cs typeface="Arial" panose="020B0604020202020204" pitchFamily="34" charset="0"/>
                        </a:rPr>
                        <a:t>Data Export/Download Functionality</a:t>
                      </a:r>
                    </a:p>
                  </a:txBody>
                  <a:tcPr/>
                </a:tc>
                <a:tc>
                  <a:txBody>
                    <a:bodyPr/>
                    <a:lstStyle/>
                    <a:p>
                      <a:r>
                        <a:rPr lang="en-GB">
                          <a:latin typeface="Arial" panose="020B0604020202020204" pitchFamily="34" charset="0"/>
                          <a:cs typeface="Arial" panose="020B0604020202020204" pitchFamily="34" charset="0"/>
                        </a:rPr>
                        <a:t>All</a:t>
                      </a:r>
                    </a:p>
                  </a:txBody>
                  <a:tcPr/>
                </a:tc>
                <a:tc>
                  <a:txBody>
                    <a:bodyPr/>
                    <a:lstStyle/>
                    <a:p>
                      <a:r>
                        <a:rPr lang="en-GB">
                          <a:latin typeface="Arial" panose="020B0604020202020204" pitchFamily="34" charset="0"/>
                          <a:cs typeface="Arial" panose="020B0604020202020204" pitchFamily="34" charset="0"/>
                        </a:rPr>
                        <a:t>May/June 2023</a:t>
                      </a:r>
                    </a:p>
                  </a:txBody>
                  <a:tcPr/>
                </a:tc>
                <a:extLst>
                  <a:ext uri="{0D108BD9-81ED-4DB2-BD59-A6C34878D82A}">
                    <a16:rowId xmlns:a16="http://schemas.microsoft.com/office/drawing/2014/main" val="3751737097"/>
                  </a:ext>
                </a:extLst>
              </a:tr>
              <a:tr h="495653">
                <a:tc>
                  <a:txBody>
                    <a:bodyPr/>
                    <a:lstStyle/>
                    <a:p>
                      <a:r>
                        <a:rPr lang="en-GB" b="1">
                          <a:latin typeface="Arial" panose="020B0604020202020204" pitchFamily="34" charset="0"/>
                          <a:cs typeface="Arial" panose="020B0604020202020204" pitchFamily="34" charset="0"/>
                        </a:rPr>
                        <a:t>Use Case Walkthroughs</a:t>
                      </a:r>
                    </a:p>
                  </a:txBody>
                  <a:tcPr/>
                </a:tc>
                <a:tc>
                  <a:txBody>
                    <a:bodyPr/>
                    <a:lstStyle/>
                    <a:p>
                      <a:r>
                        <a:rPr lang="en-GB">
                          <a:latin typeface="Arial" panose="020B0604020202020204" pitchFamily="34" charset="0"/>
                          <a:cs typeface="Arial" panose="020B0604020202020204" pitchFamily="34" charset="0"/>
                        </a:rPr>
                        <a:t>All</a:t>
                      </a:r>
                    </a:p>
                  </a:txBody>
                  <a:tcPr/>
                </a:tc>
                <a:tc>
                  <a:txBody>
                    <a:bodyPr/>
                    <a:lstStyle/>
                    <a:p>
                      <a:r>
                        <a:rPr lang="en-GB">
                          <a:latin typeface="Arial" panose="020B0604020202020204" pitchFamily="34" charset="0"/>
                          <a:cs typeface="Arial" panose="020B0604020202020204" pitchFamily="34" charset="0"/>
                        </a:rPr>
                        <a:t>June 2023</a:t>
                      </a:r>
                    </a:p>
                  </a:txBody>
                  <a:tcPr/>
                </a:tc>
                <a:extLst>
                  <a:ext uri="{0D108BD9-81ED-4DB2-BD59-A6C34878D82A}">
                    <a16:rowId xmlns:a16="http://schemas.microsoft.com/office/drawing/2014/main" val="2734868205"/>
                  </a:ext>
                </a:extLst>
              </a:tr>
              <a:tr h="495653">
                <a:tc>
                  <a:txBody>
                    <a:bodyPr/>
                    <a:lstStyle/>
                    <a:p>
                      <a:r>
                        <a:rPr lang="en-GB" b="1" dirty="0" err="1">
                          <a:latin typeface="Arial" panose="020B0604020202020204" pitchFamily="34" charset="0"/>
                          <a:cs typeface="Arial" panose="020B0604020202020204" pitchFamily="34" charset="0"/>
                        </a:rPr>
                        <a:t>MPxN</a:t>
                      </a:r>
                      <a:r>
                        <a:rPr lang="en-GB" b="1" dirty="0">
                          <a:latin typeface="Arial" panose="020B0604020202020204" pitchFamily="34" charset="0"/>
                          <a:cs typeface="Arial" panose="020B0604020202020204" pitchFamily="34" charset="0"/>
                        </a:rPr>
                        <a:t> Publication by Default</a:t>
                      </a:r>
                    </a:p>
                  </a:txBody>
                  <a:tcPr/>
                </a:tc>
                <a:tc>
                  <a:txBody>
                    <a:bodyPr/>
                    <a:lstStyle/>
                    <a:p>
                      <a:r>
                        <a:rPr lang="en-GB">
                          <a:latin typeface="Arial" panose="020B0604020202020204" pitchFamily="34" charset="0"/>
                          <a:cs typeface="Arial" panose="020B0604020202020204" pitchFamily="34" charset="0"/>
                        </a:rPr>
                        <a:t>Suppliers &amp; DNOs</a:t>
                      </a:r>
                    </a:p>
                  </a:txBody>
                  <a:tcPr/>
                </a:tc>
                <a:tc>
                  <a:txBody>
                    <a:bodyPr/>
                    <a:lstStyle/>
                    <a:p>
                      <a:r>
                        <a:rPr lang="en-GB" dirty="0">
                          <a:latin typeface="Arial" panose="020B0604020202020204" pitchFamily="34" charset="0"/>
                          <a:cs typeface="Arial" panose="020B0604020202020204" pitchFamily="34" charset="0"/>
                        </a:rPr>
                        <a:t>July 2023</a:t>
                      </a:r>
                      <a:endParaRPr lang="en-GB"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74541959"/>
                  </a:ext>
                </a:extLst>
              </a:tr>
              <a:tr h="495653">
                <a:tc>
                  <a:txBody>
                    <a:bodyPr/>
                    <a:lstStyle/>
                    <a:p>
                      <a:r>
                        <a:rPr lang="en-GB" b="1">
                          <a:latin typeface="Arial" panose="020B0604020202020204" pitchFamily="34" charset="0"/>
                          <a:cs typeface="Arial" panose="020B0604020202020204" pitchFamily="34" charset="0"/>
                        </a:rPr>
                        <a:t>Dashboard Viewer Permissions</a:t>
                      </a:r>
                    </a:p>
                  </a:txBody>
                  <a:tcPr/>
                </a:tc>
                <a:tc>
                  <a:txBody>
                    <a:bodyPr/>
                    <a:lstStyle/>
                    <a:p>
                      <a:r>
                        <a:rPr lang="en-GB">
                          <a:latin typeface="Arial" panose="020B0604020202020204" pitchFamily="34" charset="0"/>
                          <a:cs typeface="Arial" panose="020B0604020202020204" pitchFamily="34" charset="0"/>
                        </a:rPr>
                        <a:t>All</a:t>
                      </a:r>
                    </a:p>
                  </a:txBody>
                  <a:tcPr/>
                </a:tc>
                <a:tc>
                  <a:txBody>
                    <a:bodyPr/>
                    <a:lstStyle/>
                    <a:p>
                      <a:r>
                        <a:rPr lang="en-GB" dirty="0">
                          <a:latin typeface="Arial" panose="020B0604020202020204" pitchFamily="34" charset="0"/>
                          <a:cs typeface="Arial" panose="020B0604020202020204" pitchFamily="34" charset="0"/>
                        </a:rPr>
                        <a:t>TBC</a:t>
                      </a:r>
                    </a:p>
                  </a:txBody>
                  <a:tcPr/>
                </a:tc>
                <a:extLst>
                  <a:ext uri="{0D108BD9-81ED-4DB2-BD59-A6C34878D82A}">
                    <a16:rowId xmlns:a16="http://schemas.microsoft.com/office/drawing/2014/main" val="2235726091"/>
                  </a:ext>
                </a:extLst>
              </a:tr>
            </a:tbl>
          </a:graphicData>
        </a:graphic>
      </p:graphicFrame>
    </p:spTree>
    <p:extLst>
      <p:ext uri="{BB962C8B-B14F-4D97-AF65-F5344CB8AC3E}">
        <p14:creationId xmlns:p14="http://schemas.microsoft.com/office/powerpoint/2010/main" val="81179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Useful Resources</a:t>
            </a:r>
          </a:p>
        </p:txBody>
      </p:sp>
      <p:sp>
        <p:nvSpPr>
          <p:cNvPr id="6" name="Text Placeholder 3">
            <a:extLst>
              <a:ext uri="{FF2B5EF4-FFF2-40B4-BE49-F238E27FC236}">
                <a16:creationId xmlns:a16="http://schemas.microsoft.com/office/drawing/2014/main" id="{97F11763-31F3-4E2B-A677-A816560FDF9B}"/>
              </a:ext>
            </a:extLst>
          </p:cNvPr>
          <p:cNvSpPr txBox="1">
            <a:spLocks/>
          </p:cNvSpPr>
          <p:nvPr/>
        </p:nvSpPr>
        <p:spPr>
          <a:xfrm>
            <a:off x="838200" y="1827583"/>
            <a:ext cx="9284855" cy="4460875"/>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8" name="Text Placeholder 3">
            <a:extLst>
              <a:ext uri="{FF2B5EF4-FFF2-40B4-BE49-F238E27FC236}">
                <a16:creationId xmlns:a16="http://schemas.microsoft.com/office/drawing/2014/main" id="{7274A06E-F394-4728-96ED-6434B9699FFD}"/>
              </a:ext>
            </a:extLst>
          </p:cNvPr>
          <p:cNvSpPr txBox="1">
            <a:spLocks/>
          </p:cNvSpPr>
          <p:nvPr/>
        </p:nvSpPr>
        <p:spPr>
          <a:xfrm>
            <a:off x="856962" y="1827583"/>
            <a:ext cx="9404638" cy="2338017"/>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 recordings of the various webinars held on dashboard go-live are available on the  REC Portal:</a:t>
            </a:r>
          </a:p>
          <a:p>
            <a:pPr marL="0" marR="0" lvl="0" indent="0" algn="l" defTabSz="914400" rtl="0" eaLnBrk="1" fontAlgn="auto" latinLnBrk="0" hangingPunct="1">
              <a:lnSpc>
                <a:spcPct val="90000"/>
              </a:lnSpc>
              <a:spcBef>
                <a:spcPts val="1000"/>
              </a:spcBef>
              <a:spcAft>
                <a:spcPts val="0"/>
              </a:spcAft>
              <a:buClr>
                <a:srgbClr val="70ADA3"/>
              </a:buClr>
              <a:buSzTx/>
              <a:buNone/>
              <a:tabLst/>
              <a:defRPr/>
            </a:pPr>
            <a:endPar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mn-cs"/>
                <a:hlinkClick r:id="rId3">
                  <a:extLst>
                    <a:ext uri="{A12FA001-AC4F-418D-AE19-62706E023703}">
                      <ahyp:hlinkClr xmlns:ahyp="http://schemas.microsoft.com/office/drawing/2018/hyperlinkcolor" val="tx"/>
                    </a:ext>
                  </a:extLst>
                </a:hlinkClick>
              </a:rPr>
              <a:t>Performance Assurance Dashboards (REC Parties) Webinar</a:t>
            </a:r>
            <a:endParaRPr kumimoji="0" lang="en-GB" sz="1800" b="0"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mn-cs"/>
                <a:hlinkClick r:id="rId4">
                  <a:extLst>
                    <a:ext uri="{A12FA001-AC4F-418D-AE19-62706E023703}">
                      <ahyp:hlinkClr xmlns:ahyp="http://schemas.microsoft.com/office/drawing/2018/hyperlinkcolor" val="tx"/>
                    </a:ext>
                  </a:extLst>
                </a:hlinkClick>
              </a:rPr>
              <a:t>Performance Assurance Dashboard (Service Providers) Webinar</a:t>
            </a:r>
            <a:endParaRPr kumimoji="0" lang="en-GB" sz="1800" b="0"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mn-cs"/>
                <a:hlinkClick r:id="rId5">
                  <a:extLst>
                    <a:ext uri="{A12FA001-AC4F-418D-AE19-62706E023703}">
                      <ahyp:hlinkClr xmlns:ahyp="http://schemas.microsoft.com/office/drawing/2018/hyperlinkcolor" val="tx"/>
                    </a:ext>
                  </a:extLst>
                </a:hlinkClick>
              </a:rPr>
              <a:t>Performance Assurance Dashboards Post Go-Live Webinar</a:t>
            </a:r>
            <a:endParaRPr kumimoji="0" lang="en-GB" sz="1800" b="0"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mn-cs"/>
                <a:hlinkClick r:id="rId6">
                  <a:extLst>
                    <a:ext uri="{A12FA001-AC4F-418D-AE19-62706E023703}">
                      <ahyp:hlinkClr xmlns:ahyp="http://schemas.microsoft.com/office/drawing/2018/hyperlinkcolor" val="tx"/>
                    </a:ext>
                  </a:extLst>
                </a:hlinkClick>
              </a:rPr>
              <a:t>Performance Assurance Webinar (12 January 2023)</a:t>
            </a:r>
            <a:endParaRPr kumimoji="0" lang="en-GB" sz="1800" b="0"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
                <a:srgbClr val="70ADA3"/>
              </a:buClr>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 dashboard user guide, detailing the process for accessing and using the functionality available within the dashboards is also available on the User Guides area of the </a:t>
            </a:r>
            <a:r>
              <a:rPr kumimoji="0" lang="en-GB" sz="2000" b="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Portal </a:t>
            </a:r>
            <a:r>
              <a:rPr kumimoji="0" lang="en-GB" sz="2000" b="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mn-cs"/>
                <a:hlinkClick r:id="rId7">
                  <a:extLst>
                    <a:ext uri="{A12FA001-AC4F-418D-AE19-62706E023703}">
                      <ahyp:hlinkClr xmlns:ahyp="http://schemas.microsoft.com/office/drawing/2018/hyperlinkcolor" val="tx"/>
                    </a:ext>
                  </a:extLst>
                </a:hlinkClick>
              </a:rPr>
              <a:t>here</a:t>
            </a:r>
            <a:r>
              <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For any specific issues, or to share any suggestions on future improvement, please contact the </a:t>
            </a:r>
            <a:r>
              <a:rPr kumimoji="0" lang="en-GB" sz="2000" b="0" i="0" u="none" strike="noStrike" kern="1200" cap="none" spc="0" normalizeH="0" baseline="0" noProof="0">
                <a:ln>
                  <a:noFill/>
                </a:ln>
                <a:solidFill>
                  <a:schemeClr val="accent3"/>
                </a:solidFill>
                <a:effectLst/>
                <a:uLnTx/>
                <a:uFillTx/>
                <a:latin typeface="Roboto"/>
                <a:ea typeface="Roboto"/>
                <a:cs typeface="Roboto"/>
              </a:rPr>
              <a:t>REC Service Desk</a:t>
            </a:r>
            <a:r>
              <a:rPr kumimoji="0" lang="en-GB" sz="2000" b="0" i="0" u="none" strike="noStrike" kern="1200" cap="none" spc="0" normalizeH="0" baseline="0" noProof="0">
                <a:ln>
                  <a:noFill/>
                </a:ln>
                <a:effectLst/>
                <a:uLnTx/>
                <a:uFillTx/>
                <a:latin typeface="Roboto"/>
                <a:ea typeface="Roboto"/>
                <a:cs typeface="Roboto"/>
              </a:rPr>
              <a:t>.</a:t>
            </a:r>
            <a:endParaRPr kumimoji="0" lang="en-GB" sz="2000" b="0" i="0" u="none" strike="noStrike" kern="1200" cap="none" spc="0" normalizeH="0" baseline="0" noProof="0">
              <a:ln>
                <a:noFill/>
              </a:ln>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533952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Energy Theft</a:t>
            </a:r>
            <a:endParaRPr lang="en-GB"/>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LEWIS WILLIAMS</a:t>
            </a:r>
            <a:endParaRPr lang="en-GB"/>
          </a:p>
        </p:txBody>
      </p:sp>
    </p:spTree>
    <p:extLst>
      <p:ext uri="{BB962C8B-B14F-4D97-AF65-F5344CB8AC3E}">
        <p14:creationId xmlns:p14="http://schemas.microsoft.com/office/powerpoint/2010/main" val="416652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321F-4090-4C60-84AA-308D085EE4F2}"/>
              </a:ext>
            </a:extLst>
          </p:cNvPr>
          <p:cNvSpPr>
            <a:spLocks noGrp="1"/>
          </p:cNvSpPr>
          <p:nvPr>
            <p:ph type="title"/>
          </p:nvPr>
        </p:nvSpPr>
        <p:spPr/>
        <p:txBody>
          <a:bodyPr/>
          <a:lstStyle/>
          <a:p>
            <a:r>
              <a:rPr lang="en-GB" dirty="0"/>
              <a:t>2022-23 Reporting Year</a:t>
            </a:r>
          </a:p>
        </p:txBody>
      </p:sp>
      <p:sp>
        <p:nvSpPr>
          <p:cNvPr id="37" name="AutoShape 3">
            <a:extLst>
              <a:ext uri="{FF2B5EF4-FFF2-40B4-BE49-F238E27FC236}">
                <a16:creationId xmlns:a16="http://schemas.microsoft.com/office/drawing/2014/main" id="{706B64A9-9970-9051-5B91-1ED0B81E435C}"/>
              </a:ext>
            </a:extLst>
          </p:cNvPr>
          <p:cNvSpPr>
            <a:spLocks noChangeArrowheads="1"/>
          </p:cNvSpPr>
          <p:nvPr/>
        </p:nvSpPr>
        <p:spPr bwMode="gray">
          <a:xfrm>
            <a:off x="838200" y="2614613"/>
            <a:ext cx="2194560" cy="548640"/>
          </a:xfrm>
          <a:prstGeom prst="chevron">
            <a:avLst>
              <a:gd name="adj" fmla="val 34952"/>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88900" tIns="88900" rIns="88900" bIns="88900" anchor="ctr" anchorCtr="0"/>
          <a:lstStyle/>
          <a:p>
            <a:pPr>
              <a:lnSpc>
                <a:spcPct val="106000"/>
              </a:lnSpc>
              <a:defRPr/>
            </a:pPr>
            <a:r>
              <a:rPr lang="en-US" sz="1400">
                <a:latin typeface="Roboto" panose="02000000000000000000" pitchFamily="2" charset="0"/>
                <a:ea typeface="Roboto" panose="02000000000000000000" pitchFamily="2" charset="0"/>
                <a:cs typeface="Arial" panose="020B0604020202020204" pitchFamily="34" charset="0"/>
              </a:rPr>
              <a:t>Final Data Submission</a:t>
            </a:r>
          </a:p>
        </p:txBody>
      </p:sp>
      <p:sp>
        <p:nvSpPr>
          <p:cNvPr id="38" name="AutoShape 4">
            <a:extLst>
              <a:ext uri="{FF2B5EF4-FFF2-40B4-BE49-F238E27FC236}">
                <a16:creationId xmlns:a16="http://schemas.microsoft.com/office/drawing/2014/main" id="{92D545A1-7E26-5123-A6C3-264FA4EC0F61}"/>
              </a:ext>
            </a:extLst>
          </p:cNvPr>
          <p:cNvSpPr>
            <a:spLocks noChangeArrowheads="1"/>
          </p:cNvSpPr>
          <p:nvPr/>
        </p:nvSpPr>
        <p:spPr bwMode="gray">
          <a:xfrm>
            <a:off x="2912379" y="2614613"/>
            <a:ext cx="2194560" cy="548640"/>
          </a:xfrm>
          <a:prstGeom prst="chevron">
            <a:avLst>
              <a:gd name="adj" fmla="val 34975"/>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lIns="88900" tIns="88900" rIns="88900" bIns="88900" anchor="ctr" anchorCtr="0"/>
          <a:lstStyle/>
          <a:p>
            <a:pPr>
              <a:lnSpc>
                <a:spcPct val="106000"/>
              </a:lnSpc>
              <a:defRPr/>
            </a:pPr>
            <a:r>
              <a:rPr lang="en-US" sz="1400">
                <a:latin typeface="Roboto" panose="02000000000000000000" pitchFamily="2" charset="0"/>
                <a:ea typeface="Roboto" panose="02000000000000000000" pitchFamily="2" charset="0"/>
                <a:cs typeface="Arial" panose="020B0604020202020204" pitchFamily="34" charset="0"/>
              </a:rPr>
              <a:t>Provisional Totals</a:t>
            </a:r>
          </a:p>
        </p:txBody>
      </p:sp>
      <p:sp>
        <p:nvSpPr>
          <p:cNvPr id="39" name="AutoShape 5">
            <a:extLst>
              <a:ext uri="{FF2B5EF4-FFF2-40B4-BE49-F238E27FC236}">
                <a16:creationId xmlns:a16="http://schemas.microsoft.com/office/drawing/2014/main" id="{BDD1C3E0-F310-8D5B-CD07-40A9D2DBAEEB}"/>
              </a:ext>
            </a:extLst>
          </p:cNvPr>
          <p:cNvSpPr>
            <a:spLocks noChangeArrowheads="1"/>
          </p:cNvSpPr>
          <p:nvPr/>
        </p:nvSpPr>
        <p:spPr bwMode="gray">
          <a:xfrm>
            <a:off x="4986558" y="2614613"/>
            <a:ext cx="2194560" cy="548640"/>
          </a:xfrm>
          <a:prstGeom prst="chevron">
            <a:avLst>
              <a:gd name="adj" fmla="val 3497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88900" tIns="88900" rIns="88900" bIns="88900" anchor="ctr" anchorCtr="0"/>
          <a:lstStyle/>
          <a:p>
            <a:pPr>
              <a:lnSpc>
                <a:spcPct val="106000"/>
              </a:lnSpc>
              <a:defRPr/>
            </a:pPr>
            <a:r>
              <a:rPr lang="en-US" sz="1400">
                <a:latin typeface="Roboto" panose="02000000000000000000" pitchFamily="2" charset="0"/>
                <a:ea typeface="Roboto" panose="02000000000000000000" pitchFamily="2" charset="0"/>
                <a:cs typeface="Arial" panose="020B0604020202020204" pitchFamily="34" charset="0"/>
              </a:rPr>
              <a:t>Review &amp; Query Window</a:t>
            </a:r>
          </a:p>
        </p:txBody>
      </p:sp>
      <p:sp>
        <p:nvSpPr>
          <p:cNvPr id="40" name="AutoShape 6">
            <a:extLst>
              <a:ext uri="{FF2B5EF4-FFF2-40B4-BE49-F238E27FC236}">
                <a16:creationId xmlns:a16="http://schemas.microsoft.com/office/drawing/2014/main" id="{A7D21578-40D0-1759-301E-14A5C9CB7751}"/>
              </a:ext>
            </a:extLst>
          </p:cNvPr>
          <p:cNvSpPr>
            <a:spLocks noChangeArrowheads="1"/>
          </p:cNvSpPr>
          <p:nvPr/>
        </p:nvSpPr>
        <p:spPr bwMode="gray">
          <a:xfrm>
            <a:off x="7060737" y="2614613"/>
            <a:ext cx="2194560" cy="548640"/>
          </a:xfrm>
          <a:prstGeom prst="chevron">
            <a:avLst>
              <a:gd name="adj" fmla="val 3497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88900" tIns="88900" rIns="88900" bIns="88900" anchor="ctr" anchorCtr="0"/>
          <a:lstStyle/>
          <a:p>
            <a:pPr>
              <a:lnSpc>
                <a:spcPct val="106000"/>
              </a:lnSpc>
              <a:defRPr/>
            </a:pPr>
            <a:r>
              <a:rPr lang="en-US" sz="1400">
                <a:latin typeface="Roboto" panose="02000000000000000000" pitchFamily="2" charset="0"/>
                <a:ea typeface="Roboto" panose="02000000000000000000" pitchFamily="2" charset="0"/>
                <a:cs typeface="Arial" panose="020B0604020202020204" pitchFamily="34" charset="0"/>
              </a:rPr>
              <a:t>Final Totals</a:t>
            </a:r>
          </a:p>
        </p:txBody>
      </p:sp>
      <p:sp>
        <p:nvSpPr>
          <p:cNvPr id="41" name="Text Placeholder 5">
            <a:extLst>
              <a:ext uri="{FF2B5EF4-FFF2-40B4-BE49-F238E27FC236}">
                <a16:creationId xmlns:a16="http://schemas.microsoft.com/office/drawing/2014/main" id="{34D3CE44-EF70-5F94-DEDC-E7E94A6E9A67}"/>
              </a:ext>
            </a:extLst>
          </p:cNvPr>
          <p:cNvSpPr txBox="1">
            <a:spLocks/>
          </p:cNvSpPr>
          <p:nvPr/>
        </p:nvSpPr>
        <p:spPr>
          <a:xfrm>
            <a:off x="838200" y="3300905"/>
            <a:ext cx="1920240" cy="1169551"/>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14300" lvl="1" indent="-114300">
              <a:spcBef>
                <a:spcPts val="600"/>
              </a:spcBef>
              <a:buSzPct val="100000"/>
              <a:buFont typeface="Arial"/>
              <a:buChar char="•"/>
              <a:tabLst>
                <a:tab pos="176213" algn="l"/>
              </a:tabLst>
            </a:pPr>
            <a:r>
              <a:rPr lang="en-GB">
                <a:solidFill>
                  <a:schemeClr val="tx1"/>
                </a:solidFill>
                <a:latin typeface="Roboto" panose="02000000000000000000" pitchFamily="2" charset="0"/>
                <a:ea typeface="Roboto" panose="02000000000000000000" pitchFamily="2" charset="0"/>
                <a:cs typeface="Arial" panose="020B0604020202020204" pitchFamily="34" charset="0"/>
              </a:rPr>
              <a:t>The final submission deadline has passed, with submissions due by</a:t>
            </a:r>
            <a:br>
              <a:rPr lang="en-GB">
                <a:solidFill>
                  <a:schemeClr val="tx1"/>
                </a:solidFill>
                <a:latin typeface="Roboto" panose="02000000000000000000" pitchFamily="2" charset="0"/>
                <a:ea typeface="Roboto" panose="02000000000000000000" pitchFamily="2" charset="0"/>
                <a:cs typeface="Arial" panose="020B0604020202020204" pitchFamily="34" charset="0"/>
              </a:rPr>
            </a:br>
            <a:r>
              <a:rPr lang="en-GB">
                <a:solidFill>
                  <a:schemeClr val="accent3"/>
                </a:solidFill>
                <a:latin typeface="Roboto" panose="02000000000000000000" pitchFamily="2" charset="0"/>
                <a:ea typeface="Roboto" panose="02000000000000000000" pitchFamily="2" charset="0"/>
                <a:cs typeface="Arial" panose="020B0604020202020204" pitchFamily="34" charset="0"/>
              </a:rPr>
              <a:t>02 May 2023</a:t>
            </a:r>
            <a:r>
              <a:rPr lang="en-GB">
                <a:solidFill>
                  <a:schemeClr val="tx1"/>
                </a:solidFill>
                <a:latin typeface="Roboto" panose="02000000000000000000" pitchFamily="2" charset="0"/>
                <a:ea typeface="Roboto" panose="02000000000000000000" pitchFamily="2" charset="0"/>
                <a:cs typeface="Arial" panose="020B0604020202020204" pitchFamily="34" charset="0"/>
              </a:rPr>
              <a:t>.</a:t>
            </a:r>
            <a:endParaRPr lang="en-US">
              <a:solidFill>
                <a:schemeClr val="tx1"/>
              </a:solidFill>
              <a:latin typeface="Roboto" panose="02000000000000000000" pitchFamily="2" charset="0"/>
              <a:ea typeface="Roboto" panose="02000000000000000000" pitchFamily="2" charset="0"/>
              <a:cs typeface="Arial" panose="020B0604020202020204" pitchFamily="34" charset="0"/>
            </a:endParaRPr>
          </a:p>
        </p:txBody>
      </p:sp>
      <p:sp>
        <p:nvSpPr>
          <p:cNvPr id="42" name="Text Placeholder 5">
            <a:extLst>
              <a:ext uri="{FF2B5EF4-FFF2-40B4-BE49-F238E27FC236}">
                <a16:creationId xmlns:a16="http://schemas.microsoft.com/office/drawing/2014/main" id="{F1992EE5-47D0-4B0A-4787-3F5A4CCE5400}"/>
              </a:ext>
            </a:extLst>
          </p:cNvPr>
          <p:cNvSpPr txBox="1">
            <a:spLocks/>
          </p:cNvSpPr>
          <p:nvPr/>
        </p:nvSpPr>
        <p:spPr>
          <a:xfrm>
            <a:off x="2912379" y="3300905"/>
            <a:ext cx="1920240" cy="1169551"/>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14300" lvl="1" indent="-114300">
              <a:spcBef>
                <a:spcPts val="600"/>
              </a:spcBef>
              <a:buSzPct val="100000"/>
              <a:buFont typeface="Arial"/>
              <a:buChar char="•"/>
              <a:tabLst>
                <a:tab pos="176213" algn="l"/>
              </a:tabLst>
            </a:pPr>
            <a:r>
              <a:rPr lang="en-GB">
                <a:solidFill>
                  <a:schemeClr val="tx1"/>
                </a:solidFill>
                <a:latin typeface="Roboto" panose="02000000000000000000" pitchFamily="2" charset="0"/>
                <a:ea typeface="Roboto" panose="02000000000000000000" pitchFamily="2" charset="0"/>
                <a:cs typeface="Arial" panose="020B0604020202020204" pitchFamily="34" charset="0"/>
              </a:rPr>
              <a:t>The Code Manager published provisional total confirmed theft figures via the Dashboard on </a:t>
            </a:r>
            <a:br>
              <a:rPr lang="en-GB">
                <a:solidFill>
                  <a:schemeClr val="tx1"/>
                </a:solidFill>
                <a:latin typeface="Roboto" panose="02000000000000000000" pitchFamily="2" charset="0"/>
                <a:ea typeface="Roboto" panose="02000000000000000000" pitchFamily="2" charset="0"/>
                <a:cs typeface="Arial" panose="020B0604020202020204" pitchFamily="34" charset="0"/>
              </a:rPr>
            </a:br>
            <a:r>
              <a:rPr lang="en-GB">
                <a:solidFill>
                  <a:schemeClr val="accent3"/>
                </a:solidFill>
                <a:latin typeface="Roboto" panose="02000000000000000000" pitchFamily="2" charset="0"/>
                <a:ea typeface="Roboto" panose="02000000000000000000" pitchFamily="2" charset="0"/>
                <a:cs typeface="Arial" panose="020B0604020202020204" pitchFamily="34" charset="0"/>
              </a:rPr>
              <a:t>23 May 2023</a:t>
            </a:r>
            <a:r>
              <a:rPr lang="en-GB">
                <a:solidFill>
                  <a:schemeClr val="tx1"/>
                </a:solidFill>
                <a:latin typeface="Roboto" panose="02000000000000000000" pitchFamily="2" charset="0"/>
                <a:ea typeface="Roboto" panose="02000000000000000000" pitchFamily="2" charset="0"/>
                <a:cs typeface="Arial" panose="020B0604020202020204" pitchFamily="34" charset="0"/>
              </a:rPr>
              <a:t>.</a:t>
            </a:r>
            <a:endParaRPr lang="en-GB">
              <a:solidFill>
                <a:schemeClr val="accent3"/>
              </a:solidFill>
              <a:latin typeface="Roboto" panose="02000000000000000000" pitchFamily="2" charset="0"/>
              <a:ea typeface="Roboto" panose="02000000000000000000" pitchFamily="2" charset="0"/>
              <a:cs typeface="Arial" panose="020B0604020202020204" pitchFamily="34" charset="0"/>
            </a:endParaRPr>
          </a:p>
        </p:txBody>
      </p:sp>
      <p:sp>
        <p:nvSpPr>
          <p:cNvPr id="43" name="Text Placeholder 5">
            <a:extLst>
              <a:ext uri="{FF2B5EF4-FFF2-40B4-BE49-F238E27FC236}">
                <a16:creationId xmlns:a16="http://schemas.microsoft.com/office/drawing/2014/main" id="{B50644FC-D573-7C88-FD90-A153C044F11C}"/>
              </a:ext>
            </a:extLst>
          </p:cNvPr>
          <p:cNvSpPr txBox="1">
            <a:spLocks/>
          </p:cNvSpPr>
          <p:nvPr/>
        </p:nvSpPr>
        <p:spPr>
          <a:xfrm>
            <a:off x="4986558" y="3300905"/>
            <a:ext cx="1920240" cy="1169551"/>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14300" lvl="1" indent="-114300">
              <a:spcBef>
                <a:spcPts val="600"/>
              </a:spcBef>
              <a:buSzPct val="100000"/>
              <a:buFont typeface="Arial"/>
              <a:buChar char="•"/>
              <a:tabLst>
                <a:tab pos="176213" algn="l"/>
              </a:tabLst>
            </a:pPr>
            <a:r>
              <a:rPr lang="en-GB">
                <a:solidFill>
                  <a:schemeClr val="tx1"/>
                </a:solidFill>
                <a:latin typeface="Roboto" panose="02000000000000000000" pitchFamily="2" charset="0"/>
                <a:ea typeface="Roboto" panose="02000000000000000000" pitchFamily="2" charset="0"/>
                <a:cs typeface="Arial" panose="020B0604020202020204" pitchFamily="34" charset="0"/>
              </a:rPr>
              <a:t>The review and query window is open for 20 WDs, closing on </a:t>
            </a:r>
            <a:br>
              <a:rPr lang="en-GB">
                <a:solidFill>
                  <a:schemeClr val="tx1"/>
                </a:solidFill>
                <a:latin typeface="Roboto" panose="02000000000000000000" pitchFamily="2" charset="0"/>
                <a:ea typeface="Roboto" panose="02000000000000000000" pitchFamily="2" charset="0"/>
                <a:cs typeface="Arial" panose="020B0604020202020204" pitchFamily="34" charset="0"/>
              </a:rPr>
            </a:br>
            <a:r>
              <a:rPr lang="en-GB">
                <a:solidFill>
                  <a:schemeClr val="accent3"/>
                </a:solidFill>
                <a:latin typeface="Roboto" panose="02000000000000000000" pitchFamily="2" charset="0"/>
                <a:ea typeface="Roboto" panose="02000000000000000000" pitchFamily="2" charset="0"/>
                <a:cs typeface="Arial" panose="020B0604020202020204" pitchFamily="34" charset="0"/>
              </a:rPr>
              <a:t>21 June 2023</a:t>
            </a:r>
            <a:r>
              <a:rPr lang="en-GB">
                <a:solidFill>
                  <a:schemeClr val="tx1"/>
                </a:solidFill>
                <a:latin typeface="Roboto" panose="02000000000000000000" pitchFamily="2" charset="0"/>
                <a:ea typeface="Roboto" panose="02000000000000000000" pitchFamily="2" charset="0"/>
                <a:cs typeface="Arial" panose="020B0604020202020204" pitchFamily="34" charset="0"/>
              </a:rPr>
              <a:t>.</a:t>
            </a:r>
          </a:p>
          <a:p>
            <a:pPr marL="114300" lvl="1" indent="-114300">
              <a:spcBef>
                <a:spcPts val="600"/>
              </a:spcBef>
              <a:buSzPct val="100000"/>
              <a:buFont typeface="Arial"/>
              <a:buChar char="•"/>
              <a:tabLst>
                <a:tab pos="176213" algn="l"/>
              </a:tabLst>
            </a:pPr>
            <a:r>
              <a:rPr lang="en-GB">
                <a:solidFill>
                  <a:schemeClr val="tx1"/>
                </a:solidFill>
                <a:latin typeface="Roboto" panose="02000000000000000000" pitchFamily="2" charset="0"/>
                <a:ea typeface="Roboto" panose="02000000000000000000" pitchFamily="2" charset="0"/>
                <a:cs typeface="Arial" panose="020B0604020202020204" pitchFamily="34" charset="0"/>
              </a:rPr>
              <a:t>New functionality has been provided to allow for reviewing of individual Supplier Investigation IDs</a:t>
            </a:r>
            <a:endParaRPr lang="en-US">
              <a:solidFill>
                <a:schemeClr val="tx1"/>
              </a:solidFill>
              <a:latin typeface="Roboto" panose="02000000000000000000" pitchFamily="2" charset="0"/>
              <a:ea typeface="Roboto" panose="02000000000000000000" pitchFamily="2" charset="0"/>
              <a:cs typeface="Arial" panose="020B0604020202020204" pitchFamily="34" charset="0"/>
            </a:endParaRPr>
          </a:p>
        </p:txBody>
      </p:sp>
      <p:sp>
        <p:nvSpPr>
          <p:cNvPr id="44" name="Text Placeholder 5">
            <a:extLst>
              <a:ext uri="{FF2B5EF4-FFF2-40B4-BE49-F238E27FC236}">
                <a16:creationId xmlns:a16="http://schemas.microsoft.com/office/drawing/2014/main" id="{73A95000-381B-0A78-5464-ED565FBADA07}"/>
              </a:ext>
            </a:extLst>
          </p:cNvPr>
          <p:cNvSpPr txBox="1">
            <a:spLocks/>
          </p:cNvSpPr>
          <p:nvPr/>
        </p:nvSpPr>
        <p:spPr>
          <a:xfrm>
            <a:off x="7060737" y="3300905"/>
            <a:ext cx="1920240" cy="1169551"/>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14300" lvl="1" indent="-114300">
              <a:spcBef>
                <a:spcPts val="600"/>
              </a:spcBef>
              <a:buSzPct val="100000"/>
              <a:buFont typeface="Arial"/>
              <a:buChar char="•"/>
              <a:tabLst>
                <a:tab pos="176213" algn="l"/>
              </a:tabLst>
            </a:pPr>
            <a:r>
              <a:rPr lang="en-GB">
                <a:solidFill>
                  <a:schemeClr val="tx1"/>
                </a:solidFill>
                <a:latin typeface="Roboto" panose="02000000000000000000" pitchFamily="2" charset="0"/>
                <a:ea typeface="Roboto" panose="02000000000000000000" pitchFamily="2" charset="0"/>
                <a:cs typeface="Arial" panose="020B0604020202020204" pitchFamily="34" charset="0"/>
              </a:rPr>
              <a:t>The Code Manager aims to publish final total confirmed theft figures via the Dashboard on </a:t>
            </a:r>
            <a:br>
              <a:rPr lang="en-GB">
                <a:solidFill>
                  <a:schemeClr val="tx1"/>
                </a:solidFill>
                <a:latin typeface="Roboto" panose="02000000000000000000" pitchFamily="2" charset="0"/>
                <a:ea typeface="Roboto" panose="02000000000000000000" pitchFamily="2" charset="0"/>
                <a:cs typeface="Arial" panose="020B0604020202020204" pitchFamily="34" charset="0"/>
              </a:rPr>
            </a:br>
            <a:r>
              <a:rPr lang="en-GB">
                <a:solidFill>
                  <a:schemeClr val="accent3"/>
                </a:solidFill>
                <a:latin typeface="Roboto" panose="02000000000000000000" pitchFamily="2" charset="0"/>
                <a:ea typeface="Roboto" panose="02000000000000000000" pitchFamily="2" charset="0"/>
                <a:cs typeface="Arial" panose="020B0604020202020204" pitchFamily="34" charset="0"/>
              </a:rPr>
              <a:t>18 July 2023</a:t>
            </a:r>
            <a:br>
              <a:rPr lang="en-GB">
                <a:solidFill>
                  <a:schemeClr val="tx1"/>
                </a:solidFill>
                <a:latin typeface="Roboto" panose="02000000000000000000" pitchFamily="2" charset="0"/>
                <a:ea typeface="Roboto" panose="02000000000000000000" pitchFamily="2" charset="0"/>
                <a:cs typeface="Arial" panose="020B0604020202020204" pitchFamily="34" charset="0"/>
              </a:rPr>
            </a:br>
            <a:r>
              <a:rPr lang="en-GB">
                <a:solidFill>
                  <a:schemeClr val="tx1"/>
                </a:solidFill>
                <a:latin typeface="Roboto" panose="02000000000000000000" pitchFamily="2" charset="0"/>
                <a:ea typeface="Roboto" panose="02000000000000000000" pitchFamily="2" charset="0"/>
                <a:cs typeface="Arial" panose="020B0604020202020204" pitchFamily="34" charset="0"/>
              </a:rPr>
              <a:t>subject to any unresolved disputes or queries.</a:t>
            </a:r>
            <a:endParaRPr lang="en-US">
              <a:solidFill>
                <a:schemeClr val="tx1"/>
              </a:solidFill>
              <a:latin typeface="Roboto" panose="02000000000000000000" pitchFamily="2" charset="0"/>
              <a:ea typeface="Roboto" panose="02000000000000000000" pitchFamily="2" charset="0"/>
              <a:cs typeface="Arial" panose="020B0604020202020204" pitchFamily="34" charset="0"/>
            </a:endParaRPr>
          </a:p>
        </p:txBody>
      </p:sp>
      <p:sp>
        <p:nvSpPr>
          <p:cNvPr id="45" name="AutoShape 6">
            <a:extLst>
              <a:ext uri="{FF2B5EF4-FFF2-40B4-BE49-F238E27FC236}">
                <a16:creationId xmlns:a16="http://schemas.microsoft.com/office/drawing/2014/main" id="{8B1B7F89-3F1E-63FC-883E-E7351D0C94C2}"/>
              </a:ext>
            </a:extLst>
          </p:cNvPr>
          <p:cNvSpPr>
            <a:spLocks noChangeArrowheads="1"/>
          </p:cNvSpPr>
          <p:nvPr/>
        </p:nvSpPr>
        <p:spPr bwMode="gray">
          <a:xfrm>
            <a:off x="9175474" y="2614613"/>
            <a:ext cx="2194560" cy="548640"/>
          </a:xfrm>
          <a:prstGeom prst="chevron">
            <a:avLst>
              <a:gd name="adj" fmla="val 3497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88900" tIns="88900" rIns="88900" bIns="88900" anchor="ctr" anchorCtr="0"/>
          <a:lstStyle/>
          <a:p>
            <a:pPr>
              <a:lnSpc>
                <a:spcPct val="106000"/>
              </a:lnSpc>
              <a:defRPr/>
            </a:pPr>
            <a:r>
              <a:rPr lang="en-US" sz="1400">
                <a:latin typeface="Roboto" panose="02000000000000000000" pitchFamily="2" charset="0"/>
                <a:ea typeface="Roboto" panose="02000000000000000000" pitchFamily="2" charset="0"/>
                <a:cs typeface="Arial" panose="020B0604020202020204" pitchFamily="34" charset="0"/>
              </a:rPr>
              <a:t>Payments Communicated</a:t>
            </a:r>
          </a:p>
        </p:txBody>
      </p:sp>
      <p:sp>
        <p:nvSpPr>
          <p:cNvPr id="46" name="Text Placeholder 5">
            <a:extLst>
              <a:ext uri="{FF2B5EF4-FFF2-40B4-BE49-F238E27FC236}">
                <a16:creationId xmlns:a16="http://schemas.microsoft.com/office/drawing/2014/main" id="{6BFA5843-A52D-4C51-EE16-BD46F58F6CA9}"/>
              </a:ext>
            </a:extLst>
          </p:cNvPr>
          <p:cNvSpPr txBox="1">
            <a:spLocks/>
          </p:cNvSpPr>
          <p:nvPr/>
        </p:nvSpPr>
        <p:spPr>
          <a:xfrm>
            <a:off x="9175474" y="3300905"/>
            <a:ext cx="1920240" cy="1169551"/>
          </a:xfrm>
          <a:prstGeom prst="rect">
            <a:avLst/>
          </a:prstGeom>
        </p:spPr>
        <p:txBody>
          <a:bodyPr wrap="square" lIns="0" tIns="0" rIns="0" bIns="0">
            <a:noAutofit/>
          </a:bodyP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marL="114300" lvl="1" indent="-114300">
              <a:spcBef>
                <a:spcPts val="600"/>
              </a:spcBef>
              <a:buSzPct val="100000"/>
              <a:buFont typeface="Arial"/>
              <a:buChar char="•"/>
              <a:tabLst>
                <a:tab pos="176213" algn="l"/>
              </a:tabLst>
            </a:pPr>
            <a:r>
              <a:rPr lang="en-GB">
                <a:solidFill>
                  <a:schemeClr val="tx1"/>
                </a:solidFill>
                <a:latin typeface="Roboto" panose="02000000000000000000" pitchFamily="2" charset="0"/>
                <a:ea typeface="Roboto" panose="02000000000000000000" pitchFamily="2" charset="0"/>
                <a:cs typeface="Arial" panose="020B0604020202020204" pitchFamily="34" charset="0"/>
              </a:rPr>
              <a:t>Incentive payment amounts will be communicated within 144 days of the end of the Reporting Year, i.e. by </a:t>
            </a:r>
            <a:br>
              <a:rPr lang="en-GB">
                <a:solidFill>
                  <a:schemeClr val="tx1"/>
                </a:solidFill>
                <a:latin typeface="Roboto" panose="02000000000000000000" pitchFamily="2" charset="0"/>
                <a:ea typeface="Roboto" panose="02000000000000000000" pitchFamily="2" charset="0"/>
                <a:cs typeface="Arial" panose="020B0604020202020204" pitchFamily="34" charset="0"/>
              </a:rPr>
            </a:br>
            <a:r>
              <a:rPr lang="en-GB">
                <a:solidFill>
                  <a:schemeClr val="accent3"/>
                </a:solidFill>
                <a:latin typeface="Roboto" panose="02000000000000000000" pitchFamily="2" charset="0"/>
                <a:ea typeface="Roboto" panose="02000000000000000000" pitchFamily="2" charset="0"/>
                <a:cs typeface="Arial" panose="020B0604020202020204" pitchFamily="34" charset="0"/>
              </a:rPr>
              <a:t>23 August 2023</a:t>
            </a:r>
            <a:r>
              <a:rPr lang="en-GB">
                <a:solidFill>
                  <a:schemeClr val="tx1"/>
                </a:solidFill>
                <a:latin typeface="Roboto" panose="02000000000000000000" pitchFamily="2" charset="0"/>
                <a:ea typeface="Roboto" panose="02000000000000000000" pitchFamily="2" charset="0"/>
                <a:cs typeface="Arial" panose="020B0604020202020204" pitchFamily="34" charset="0"/>
              </a:rPr>
              <a:t>.</a:t>
            </a:r>
          </a:p>
          <a:p>
            <a:pPr marL="114300" lvl="1" indent="-114300">
              <a:spcBef>
                <a:spcPts val="600"/>
              </a:spcBef>
              <a:buSzPct val="100000"/>
              <a:buFont typeface="Arial"/>
              <a:buChar char="•"/>
              <a:tabLst>
                <a:tab pos="176213" algn="l"/>
              </a:tabLst>
            </a:pPr>
            <a:r>
              <a:rPr lang="en-GB">
                <a:solidFill>
                  <a:schemeClr val="tx1"/>
                </a:solidFill>
                <a:latin typeface="Roboto" panose="02000000000000000000" pitchFamily="2" charset="0"/>
                <a:ea typeface="Roboto" panose="02000000000000000000" pitchFamily="2" charset="0"/>
                <a:cs typeface="Arial" panose="020B0604020202020204" pitchFamily="34" charset="0"/>
              </a:rPr>
              <a:t>Invoices will be provided by RECCo Finance.</a:t>
            </a:r>
          </a:p>
        </p:txBody>
      </p:sp>
    </p:spTree>
    <p:extLst>
      <p:ext uri="{BB962C8B-B14F-4D97-AF65-F5344CB8AC3E}">
        <p14:creationId xmlns:p14="http://schemas.microsoft.com/office/powerpoint/2010/main" val="93325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321F-4090-4C60-84AA-308D085EE4F2}"/>
              </a:ext>
            </a:extLst>
          </p:cNvPr>
          <p:cNvSpPr>
            <a:spLocks noGrp="1"/>
          </p:cNvSpPr>
          <p:nvPr>
            <p:ph type="title"/>
          </p:nvPr>
        </p:nvSpPr>
        <p:spPr/>
        <p:txBody>
          <a:bodyPr/>
          <a:lstStyle/>
          <a:p>
            <a:r>
              <a:rPr lang="en-GB" dirty="0"/>
              <a:t>2023-24 Reporting Year</a:t>
            </a:r>
          </a:p>
        </p:txBody>
      </p:sp>
      <p:sp>
        <p:nvSpPr>
          <p:cNvPr id="3" name="Content Placeholder 2">
            <a:extLst>
              <a:ext uri="{FF2B5EF4-FFF2-40B4-BE49-F238E27FC236}">
                <a16:creationId xmlns:a16="http://schemas.microsoft.com/office/drawing/2014/main" id="{DCD1E9A1-6D4D-4804-9BF1-3579E12AE0BC}"/>
              </a:ext>
            </a:extLst>
          </p:cNvPr>
          <p:cNvSpPr>
            <a:spLocks noGrp="1"/>
          </p:cNvSpPr>
          <p:nvPr>
            <p:ph sz="quarter" idx="10"/>
          </p:nvPr>
        </p:nvSpPr>
        <p:spPr>
          <a:xfrm>
            <a:off x="559450" y="1504390"/>
            <a:ext cx="11073100" cy="4178330"/>
          </a:xfrm>
        </p:spPr>
        <p:txBody>
          <a:bodyPr>
            <a:normAutofit/>
          </a:bodyPr>
          <a:lstStyle/>
          <a:p>
            <a:pPr marL="0" indent="0">
              <a:buNone/>
            </a:pPr>
            <a:r>
              <a:rPr lang="en-GB" sz="2000"/>
              <a:t>Changes made for the 2023-24 Scheme Year:</a:t>
            </a:r>
          </a:p>
          <a:p>
            <a:r>
              <a:rPr lang="en-GB" sz="2000"/>
              <a:t>Introduction of a </a:t>
            </a:r>
            <a:r>
              <a:rPr lang="en-GB" sz="2000">
                <a:solidFill>
                  <a:schemeClr val="accent3"/>
                </a:solidFill>
              </a:rPr>
              <a:t>data submission cut-off </a:t>
            </a:r>
            <a:r>
              <a:rPr lang="en-GB" sz="2000"/>
              <a:t>for confirmed thefts</a:t>
            </a:r>
          </a:p>
          <a:p>
            <a:r>
              <a:rPr lang="en-GB" sz="2000"/>
              <a:t>Results published by the Code Manager solely via the </a:t>
            </a:r>
            <a:r>
              <a:rPr lang="en-GB" sz="2000">
                <a:solidFill>
                  <a:schemeClr val="accent3"/>
                </a:solidFill>
              </a:rPr>
              <a:t>Performance Assurance dashboards</a:t>
            </a:r>
          </a:p>
          <a:p>
            <a:r>
              <a:rPr lang="en-GB" sz="2000"/>
              <a:t>Introduction of a </a:t>
            </a:r>
            <a:r>
              <a:rPr lang="en-GB" sz="2000">
                <a:solidFill>
                  <a:schemeClr val="accent3"/>
                </a:solidFill>
              </a:rPr>
              <a:t>formal query window</a:t>
            </a:r>
          </a:p>
          <a:p>
            <a:r>
              <a:rPr lang="en-GB" sz="2000"/>
              <a:t>Theft investigations to be </a:t>
            </a:r>
            <a:r>
              <a:rPr lang="en-GB" sz="2000">
                <a:solidFill>
                  <a:schemeClr val="accent3"/>
                </a:solidFill>
              </a:rPr>
              <a:t>reported once initiated</a:t>
            </a:r>
            <a:r>
              <a:rPr lang="en-GB" sz="2000"/>
              <a:t>, with updates submitted in subsequent months if appropriate</a:t>
            </a:r>
          </a:p>
        </p:txBody>
      </p:sp>
      <p:graphicFrame>
        <p:nvGraphicFramePr>
          <p:cNvPr id="4" name="Diagram 3">
            <a:extLst>
              <a:ext uri="{FF2B5EF4-FFF2-40B4-BE49-F238E27FC236}">
                <a16:creationId xmlns:a16="http://schemas.microsoft.com/office/drawing/2014/main" id="{EA71549C-323A-70DC-2AF6-FE8A278D3FDD}"/>
              </a:ext>
            </a:extLst>
          </p:cNvPr>
          <p:cNvGraphicFramePr/>
          <p:nvPr>
            <p:extLst>
              <p:ext uri="{D42A27DB-BD31-4B8C-83A1-F6EECF244321}">
                <p14:modId xmlns:p14="http://schemas.microsoft.com/office/powerpoint/2010/main" val="2971093473"/>
              </p:ext>
            </p:extLst>
          </p:nvPr>
        </p:nvGraphicFramePr>
        <p:xfrm>
          <a:off x="838200" y="3676721"/>
          <a:ext cx="9982024" cy="2506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272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Useful Resources</a:t>
            </a:r>
          </a:p>
        </p:txBody>
      </p:sp>
      <p:sp>
        <p:nvSpPr>
          <p:cNvPr id="6" name="Text Placeholder 3">
            <a:extLst>
              <a:ext uri="{FF2B5EF4-FFF2-40B4-BE49-F238E27FC236}">
                <a16:creationId xmlns:a16="http://schemas.microsoft.com/office/drawing/2014/main" id="{97F11763-31F3-4E2B-A677-A816560FDF9B}"/>
              </a:ext>
            </a:extLst>
          </p:cNvPr>
          <p:cNvSpPr txBox="1">
            <a:spLocks/>
          </p:cNvSpPr>
          <p:nvPr/>
        </p:nvSpPr>
        <p:spPr>
          <a:xfrm>
            <a:off x="838200" y="1827583"/>
            <a:ext cx="9284855" cy="4460875"/>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8" name="Text Placeholder 3">
            <a:extLst>
              <a:ext uri="{FF2B5EF4-FFF2-40B4-BE49-F238E27FC236}">
                <a16:creationId xmlns:a16="http://schemas.microsoft.com/office/drawing/2014/main" id="{7274A06E-F394-4728-96ED-6434B9699FFD}"/>
              </a:ext>
            </a:extLst>
          </p:cNvPr>
          <p:cNvSpPr txBox="1">
            <a:spLocks/>
          </p:cNvSpPr>
          <p:nvPr/>
        </p:nvSpPr>
        <p:spPr>
          <a:xfrm>
            <a:off x="856962" y="1827583"/>
            <a:ext cx="9404638" cy="2338017"/>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hlinkClick r:id="rId3"/>
              </a:rPr>
              <a:t>Schedule 7 – Energy Theft Reduction</a:t>
            </a:r>
            <a:endPar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lang="en-GB" sz="2000">
                <a:solidFill>
                  <a:srgbClr val="000000"/>
                </a:solidFill>
                <a:hlinkClick r:id="rId4"/>
              </a:rPr>
              <a:t>Energy Theft Incentive Scheme Reporting Timeframes</a:t>
            </a:r>
            <a:endParaRPr lang="en-GB" sz="2000">
              <a:solidFill>
                <a:srgbClr val="000000"/>
              </a:solidFill>
            </a:endParaRP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lang="en-GB" sz="2000">
                <a:solidFill>
                  <a:srgbClr val="000000"/>
                </a:solidFill>
                <a:hlinkClick r:id="rId5"/>
              </a:rPr>
              <a:t>File Validation Wiki</a:t>
            </a:r>
            <a:endPar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None/>
              <a:tabLst/>
              <a:defRPr/>
            </a:pPr>
            <a:endPar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None/>
              <a:tabLst/>
              <a:defRPr/>
            </a:pPr>
            <a:r>
              <a:rPr kumimoji="0" lang="en-GB" sz="2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For any specific issues, or to share any suggestions on future improvement, please contact the </a:t>
            </a:r>
            <a:r>
              <a:rPr kumimoji="0" lang="en-GB" sz="2000" b="0" i="0" u="none" strike="noStrike" kern="1200" cap="none" spc="0" normalizeH="0" baseline="0" noProof="0">
                <a:ln>
                  <a:noFill/>
                </a:ln>
                <a:solidFill>
                  <a:schemeClr val="tx2"/>
                </a:solidFill>
                <a:effectLst/>
                <a:uLnTx/>
                <a:uFillTx/>
                <a:latin typeface="Roboto"/>
                <a:ea typeface="Roboto"/>
                <a:cs typeface="Roboto"/>
              </a:rPr>
              <a:t>REC Service Desk</a:t>
            </a:r>
            <a:r>
              <a:rPr kumimoji="0" lang="en-GB" sz="2000" b="0" i="0" u="none" strike="noStrike" kern="1200" cap="none" spc="0" normalizeH="0" baseline="0" noProof="0">
                <a:ln>
                  <a:noFill/>
                </a:ln>
                <a:effectLst/>
                <a:uLnTx/>
                <a:uFillTx/>
                <a:latin typeface="Roboto"/>
                <a:ea typeface="Roboto"/>
                <a:cs typeface="Roboto"/>
              </a:rPr>
              <a:t>.</a:t>
            </a:r>
            <a:endParaRPr kumimoji="0" lang="en-GB" sz="2000" b="0" i="0" u="none" strike="noStrike" kern="1200" cap="none" spc="0" normalizeH="0" baseline="0" noProof="0">
              <a:ln>
                <a:noFill/>
              </a:ln>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32985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Roboto"/>
                <a:ea typeface="Roboto"/>
                <a:cs typeface="Roboto"/>
              </a:rPr>
              <a:t>Data Cleanse Approach</a:t>
            </a:r>
            <a:r>
              <a:rPr lang="en-GB" b="0">
                <a:latin typeface="Roboto"/>
                <a:ea typeface="Roboto"/>
                <a:cs typeface="Roboto"/>
              </a:rPr>
              <a:t> </a:t>
            </a:r>
            <a:endParaRPr lang="en-US"/>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LEWIS WILLIAMS</a:t>
            </a:r>
            <a:endParaRPr lang="en-GB"/>
          </a:p>
        </p:txBody>
      </p:sp>
    </p:spTree>
    <p:extLst>
      <p:ext uri="{BB962C8B-B14F-4D97-AF65-F5344CB8AC3E}">
        <p14:creationId xmlns:p14="http://schemas.microsoft.com/office/powerpoint/2010/main" val="272959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163E-CE7E-8DE8-18EF-8EED5294C3ED}"/>
              </a:ext>
            </a:extLst>
          </p:cNvPr>
          <p:cNvSpPr>
            <a:spLocks noGrp="1"/>
          </p:cNvSpPr>
          <p:nvPr>
            <p:ph type="title"/>
          </p:nvPr>
        </p:nvSpPr>
        <p:spPr/>
        <p:txBody>
          <a:bodyPr/>
          <a:lstStyle/>
          <a:p>
            <a:r>
              <a:rPr lang="en-GB" dirty="0"/>
              <a:t>Introducing Your presenters</a:t>
            </a:r>
          </a:p>
        </p:txBody>
      </p:sp>
      <p:sp>
        <p:nvSpPr>
          <p:cNvPr id="4" name="Text Placeholder 3">
            <a:extLst>
              <a:ext uri="{FF2B5EF4-FFF2-40B4-BE49-F238E27FC236}">
                <a16:creationId xmlns:a16="http://schemas.microsoft.com/office/drawing/2014/main" id="{0B7D815B-5B66-A3AD-5076-3ACAF5AAD42F}"/>
              </a:ext>
            </a:extLst>
          </p:cNvPr>
          <p:cNvSpPr>
            <a:spLocks noGrp="1"/>
          </p:cNvSpPr>
          <p:nvPr>
            <p:ph type="body" sz="quarter" idx="12"/>
          </p:nvPr>
        </p:nvSpPr>
        <p:spPr/>
        <p:txBody>
          <a:bodyPr/>
          <a:lstStyle/>
          <a:p>
            <a:r>
              <a:rPr lang="en-GB" dirty="0"/>
              <a:t>Jenny Hyskaj</a:t>
            </a:r>
          </a:p>
          <a:p>
            <a:r>
              <a:rPr lang="en-GB" dirty="0"/>
              <a:t>REC Code Manager</a:t>
            </a:r>
          </a:p>
          <a:p>
            <a:r>
              <a:rPr lang="en-GB" dirty="0"/>
              <a:t>Communications and Events Analyst</a:t>
            </a:r>
          </a:p>
        </p:txBody>
      </p:sp>
      <p:sp>
        <p:nvSpPr>
          <p:cNvPr id="6" name="Text Placeholder 5">
            <a:extLst>
              <a:ext uri="{FF2B5EF4-FFF2-40B4-BE49-F238E27FC236}">
                <a16:creationId xmlns:a16="http://schemas.microsoft.com/office/drawing/2014/main" id="{C32D2962-7A6F-D9D8-6F1C-469EA2E60C8E}"/>
              </a:ext>
            </a:extLst>
          </p:cNvPr>
          <p:cNvSpPr>
            <a:spLocks noGrp="1"/>
          </p:cNvSpPr>
          <p:nvPr>
            <p:ph type="body" sz="quarter" idx="14"/>
          </p:nvPr>
        </p:nvSpPr>
        <p:spPr/>
        <p:txBody>
          <a:bodyPr>
            <a:normAutofit/>
          </a:bodyPr>
          <a:lstStyle/>
          <a:p>
            <a:pPr marL="0" marR="0" lvl="0" indent="0"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endParaRPr lang="en-GB" dirty="0"/>
          </a:p>
          <a:p>
            <a:pPr marL="0" marR="0" lvl="0" indent="0"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GB" dirty="0"/>
              <a:t>Katie Costa Fernandes</a:t>
            </a:r>
          </a:p>
          <a:p>
            <a:pPr marL="0" marR="0" lvl="0" indent="0"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GB" dirty="0">
                <a:solidFill>
                  <a:srgbClr val="000000"/>
                </a:solidFill>
              </a:rPr>
              <a:t>REC Code Manager</a:t>
            </a: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Performance Assurance Engagement Lead</a:t>
            </a:r>
          </a:p>
          <a:p>
            <a:endParaRPr lang="en-GB" dirty="0"/>
          </a:p>
        </p:txBody>
      </p:sp>
      <p:sp>
        <p:nvSpPr>
          <p:cNvPr id="8" name="Text Placeholder 7">
            <a:extLst>
              <a:ext uri="{FF2B5EF4-FFF2-40B4-BE49-F238E27FC236}">
                <a16:creationId xmlns:a16="http://schemas.microsoft.com/office/drawing/2014/main" id="{25E0E2E1-8973-388F-F8A0-15FBCC743644}"/>
              </a:ext>
            </a:extLst>
          </p:cNvPr>
          <p:cNvSpPr>
            <a:spLocks noGrp="1"/>
          </p:cNvSpPr>
          <p:nvPr>
            <p:ph type="body" sz="quarter" idx="16"/>
          </p:nvPr>
        </p:nvSpPr>
        <p:spPr/>
        <p:txBody>
          <a:bodyPr>
            <a:normAutofit/>
          </a:body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Andrew Waghorn</a:t>
            </a:r>
          </a:p>
          <a:p>
            <a:pPr marL="0" marR="0" lvl="0" indent="0"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GB" dirty="0">
                <a:solidFill>
                  <a:srgbClr val="000000"/>
                </a:solidFill>
              </a:rPr>
              <a:t>REC Code Manager</a:t>
            </a:r>
            <a:endPar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Performance </a:t>
            </a:r>
            <a:r>
              <a:rPr lang="en-GB" dirty="0">
                <a:solidFill>
                  <a:srgbClr val="000000"/>
                </a:solidFill>
              </a:rPr>
              <a:t>Assurance </a:t>
            </a: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Analytics &amp; Technology Lead</a:t>
            </a:r>
          </a:p>
        </p:txBody>
      </p:sp>
      <p:sp>
        <p:nvSpPr>
          <p:cNvPr id="10" name="Text Placeholder 9">
            <a:extLst>
              <a:ext uri="{FF2B5EF4-FFF2-40B4-BE49-F238E27FC236}">
                <a16:creationId xmlns:a16="http://schemas.microsoft.com/office/drawing/2014/main" id="{59220706-3681-67A3-8617-C05B960E5872}"/>
              </a:ext>
            </a:extLst>
          </p:cNvPr>
          <p:cNvSpPr>
            <a:spLocks noGrp="1"/>
          </p:cNvSpPr>
          <p:nvPr>
            <p:ph type="body" sz="quarter" idx="18"/>
          </p:nvPr>
        </p:nvSpPr>
        <p:spPr/>
        <p:txBody>
          <a:bodyPr/>
          <a:lstStyle/>
          <a:p>
            <a:r>
              <a:rPr lang="en-GB" dirty="0"/>
              <a:t>Lewis Williams</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REC Code Manager</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GB">
                <a:solidFill>
                  <a:srgbClr val="000000"/>
                </a:solidFill>
              </a:rPr>
              <a:t>Performance Assurance </a:t>
            </a:r>
            <a:r>
              <a:rPr kumimoji="0" lang="en-GB" sz="12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Analytics </a:t>
            </a: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Manager </a:t>
            </a:r>
          </a:p>
        </p:txBody>
      </p:sp>
      <p:sp>
        <p:nvSpPr>
          <p:cNvPr id="12" name="Text Placeholder 11">
            <a:extLst>
              <a:ext uri="{FF2B5EF4-FFF2-40B4-BE49-F238E27FC236}">
                <a16:creationId xmlns:a16="http://schemas.microsoft.com/office/drawing/2014/main" id="{5C53BD26-02AA-F628-E2AD-B0B2B22829C1}"/>
              </a:ext>
            </a:extLst>
          </p:cNvPr>
          <p:cNvSpPr>
            <a:spLocks noGrp="1"/>
          </p:cNvSpPr>
          <p:nvPr>
            <p:ph type="body" sz="quarter" idx="20"/>
          </p:nvPr>
        </p:nvSpPr>
        <p:spPr/>
        <p:txBody>
          <a:bodyPr/>
          <a:lstStyle/>
          <a:p>
            <a:r>
              <a:rPr lang="en-GB" dirty="0"/>
              <a:t>Vaishnavi Sharma</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REC Code Manager</a:t>
            </a:r>
          </a:p>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mn-cs"/>
              </a:rPr>
              <a:t>Party Assurance Manager</a:t>
            </a:r>
          </a:p>
        </p:txBody>
      </p:sp>
      <p:pic>
        <p:nvPicPr>
          <p:cNvPr id="32" name="Picture 4">
            <a:extLst>
              <a:ext uri="{FF2B5EF4-FFF2-40B4-BE49-F238E27FC236}">
                <a16:creationId xmlns:a16="http://schemas.microsoft.com/office/drawing/2014/main" id="{252A3267-79D6-1910-D522-02782489DA52}"/>
              </a:ext>
            </a:extLst>
          </p:cNvPr>
          <p:cNvPicPr>
            <a:picLocks noGrp="1" noChangeAspect="1"/>
          </p:cNvPicPr>
          <p:nvPr>
            <p:ph type="pic" sz="quarter" idx="19"/>
          </p:nvPr>
        </p:nvPicPr>
        <p:blipFill rotWithShape="1">
          <a:blip r:embed="rId2"/>
          <a:srcRect l="14027" r="14027"/>
          <a:stretch/>
        </p:blipFill>
        <p:spPr>
          <a:xfrm>
            <a:off x="9651772" y="1874645"/>
            <a:ext cx="1965325" cy="2351088"/>
          </a:xfrm>
          <a:prstGeom prst="rect">
            <a:avLst/>
          </a:prstGeom>
        </p:spPr>
      </p:pic>
      <p:pic>
        <p:nvPicPr>
          <p:cNvPr id="35" name="Picture Placeholder 16">
            <a:extLst>
              <a:ext uri="{FF2B5EF4-FFF2-40B4-BE49-F238E27FC236}">
                <a16:creationId xmlns:a16="http://schemas.microsoft.com/office/drawing/2014/main" id="{B2F3B2D5-C8D0-A6FB-8A63-779C6CCF36F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714" r="11714"/>
          <a:stretch>
            <a:fillRect/>
          </a:stretch>
        </p:blipFill>
        <p:spPr>
          <a:xfrm>
            <a:off x="3050011" y="1874260"/>
            <a:ext cx="1965325" cy="2351088"/>
          </a:xfrm>
        </p:spPr>
      </p:pic>
      <p:pic>
        <p:nvPicPr>
          <p:cNvPr id="45" name="Picture Placeholder 44" descr="A picture containing human face, person, outdoor, sky&#10;&#10;Description automatically generated">
            <a:extLst>
              <a:ext uri="{FF2B5EF4-FFF2-40B4-BE49-F238E27FC236}">
                <a16:creationId xmlns:a16="http://schemas.microsoft.com/office/drawing/2014/main" id="{3C1D4EC8-AAB5-95EB-162B-AC7C804A48D6}"/>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84" t="18235" r="-84" b="3110"/>
          <a:stretch/>
        </p:blipFill>
        <p:spPr>
          <a:xfrm>
            <a:off x="837696" y="1874260"/>
            <a:ext cx="1965325" cy="2351473"/>
          </a:xfrm>
        </p:spPr>
      </p:pic>
      <p:pic>
        <p:nvPicPr>
          <p:cNvPr id="48" name="Picture Placeholder 47">
            <a:extLst>
              <a:ext uri="{FF2B5EF4-FFF2-40B4-BE49-F238E27FC236}">
                <a16:creationId xmlns:a16="http://schemas.microsoft.com/office/drawing/2014/main" id="{B99412E0-D4FF-60CB-53C6-48E9F1ED55E6}"/>
              </a:ext>
            </a:extLst>
          </p:cNvPr>
          <p:cNvPicPr>
            <a:picLocks noGrp="1" noChangeAspect="1"/>
          </p:cNvPicPr>
          <p:nvPr>
            <p:ph type="pic" sz="quarter" idx="17"/>
          </p:nvPr>
        </p:nvPicPr>
        <p:blipFill rotWithShape="1">
          <a:blip r:embed="rId5">
            <a:extLst>
              <a:ext uri="{28A0092B-C50C-407E-A947-70E740481C1C}">
                <a14:useLocalDpi xmlns:a14="http://schemas.microsoft.com/office/drawing/2010/main" val="0"/>
              </a:ext>
            </a:extLst>
          </a:blip>
          <a:srcRect l="7719" r="7719"/>
          <a:stretch/>
        </p:blipFill>
        <p:spPr>
          <a:xfrm>
            <a:off x="7439456" y="1874646"/>
            <a:ext cx="1965325" cy="2351088"/>
          </a:xfrm>
          <a:prstGeom prst="rect">
            <a:avLst/>
          </a:prstGeom>
        </p:spPr>
      </p:pic>
      <p:pic>
        <p:nvPicPr>
          <p:cNvPr id="51" name="Picture Placeholder 6">
            <a:extLst>
              <a:ext uri="{FF2B5EF4-FFF2-40B4-BE49-F238E27FC236}">
                <a16:creationId xmlns:a16="http://schemas.microsoft.com/office/drawing/2014/main" id="{41E3E6D6-A438-7C73-5CC5-337BCC1B7956}"/>
              </a:ext>
            </a:extLst>
          </p:cNvPr>
          <p:cNvPicPr>
            <a:picLocks noGrp="1" noChangeAspect="1"/>
          </p:cNvPicPr>
          <p:nvPr>
            <p:ph type="pic" sz="quarter" idx="15"/>
          </p:nvPr>
        </p:nvPicPr>
        <p:blipFill rotWithShape="1">
          <a:blip r:embed="rId6">
            <a:extLst>
              <a:ext uri="{28A0092B-C50C-407E-A947-70E740481C1C}">
                <a14:useLocalDpi xmlns:a14="http://schemas.microsoft.com/office/drawing/2010/main" val="0"/>
              </a:ext>
            </a:extLst>
          </a:blip>
          <a:srcRect l="21878" r="21878"/>
          <a:stretch/>
        </p:blipFill>
        <p:spPr>
          <a:xfrm>
            <a:off x="5244482" y="1874260"/>
            <a:ext cx="1965325" cy="2351088"/>
          </a:xfrm>
          <a:prstGeom prst="rect">
            <a:avLst/>
          </a:prstGeom>
          <a:ln>
            <a:solidFill>
              <a:schemeClr val="accent3"/>
            </a:solidFill>
          </a:ln>
        </p:spPr>
      </p:pic>
    </p:spTree>
    <p:extLst>
      <p:ext uri="{BB962C8B-B14F-4D97-AF65-F5344CB8AC3E}">
        <p14:creationId xmlns:p14="http://schemas.microsoft.com/office/powerpoint/2010/main" val="2005530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4920-6165-5826-D9F5-BAF7EEAE6136}"/>
              </a:ext>
            </a:extLst>
          </p:cNvPr>
          <p:cNvSpPr>
            <a:spLocks noGrp="1"/>
          </p:cNvSpPr>
          <p:nvPr>
            <p:ph type="title"/>
          </p:nvPr>
        </p:nvSpPr>
        <p:spPr/>
        <p:txBody>
          <a:bodyPr/>
          <a:lstStyle/>
          <a:p>
            <a:r>
              <a:rPr lang="en-GB" dirty="0"/>
              <a:t>Data cleanse sprints</a:t>
            </a:r>
          </a:p>
        </p:txBody>
      </p:sp>
      <p:sp>
        <p:nvSpPr>
          <p:cNvPr id="3" name="Content Placeholder 2">
            <a:extLst>
              <a:ext uri="{FF2B5EF4-FFF2-40B4-BE49-F238E27FC236}">
                <a16:creationId xmlns:a16="http://schemas.microsoft.com/office/drawing/2014/main" id="{A6AE77E8-8D60-7F2F-FDBB-CBE3CE36932D}"/>
              </a:ext>
            </a:extLst>
          </p:cNvPr>
          <p:cNvSpPr>
            <a:spLocks noGrp="1"/>
          </p:cNvSpPr>
          <p:nvPr>
            <p:ph sz="quarter" idx="10"/>
          </p:nvPr>
        </p:nvSpPr>
        <p:spPr>
          <a:xfrm>
            <a:off x="946151" y="5191070"/>
            <a:ext cx="10769599" cy="806450"/>
          </a:xfrm>
        </p:spPr>
        <p:txBody>
          <a:bodyPr numCol="3">
            <a:normAutofit fontScale="92500" lnSpcReduction="20000"/>
          </a:bodyPr>
          <a:lstStyle/>
          <a:p>
            <a:pPr marL="0" indent="0">
              <a:buNone/>
            </a:pPr>
            <a:r>
              <a:rPr lang="en-GB">
                <a:solidFill>
                  <a:schemeClr val="tx2"/>
                </a:solidFill>
                <a:latin typeface="Roboto"/>
                <a:ea typeface="Roboto"/>
                <a:cs typeface="Roboto"/>
              </a:rPr>
              <a:t>Reports Selected – Sprint 1</a:t>
            </a:r>
          </a:p>
          <a:p>
            <a:r>
              <a:rPr lang="en-GB" sz="1600">
                <a:latin typeface="Roboto"/>
                <a:ea typeface="Roboto"/>
                <a:cs typeface="Roboto"/>
              </a:rPr>
              <a:t>Invalid Electricity MAP ID</a:t>
            </a:r>
          </a:p>
          <a:p>
            <a:endParaRPr lang="en-GB" sz="1600">
              <a:latin typeface="Roboto"/>
              <a:ea typeface="Roboto"/>
              <a:cs typeface="Roboto"/>
            </a:endParaRPr>
          </a:p>
          <a:p>
            <a:r>
              <a:rPr lang="en-GB" sz="1600">
                <a:latin typeface="Roboto"/>
                <a:ea typeface="Roboto"/>
                <a:cs typeface="Roboto"/>
              </a:rPr>
              <a:t>Report AR3C</a:t>
            </a:r>
          </a:p>
          <a:p>
            <a:endParaRPr lang="en-GB" sz="1600">
              <a:latin typeface="Roboto"/>
              <a:ea typeface="Roboto"/>
            </a:endParaRPr>
          </a:p>
          <a:p>
            <a:r>
              <a:rPr lang="en-GB" sz="1600">
                <a:latin typeface="Roboto"/>
                <a:ea typeface="Roboto"/>
              </a:rPr>
              <a:t>Report 3A Unflagged</a:t>
            </a:r>
            <a:endParaRPr lang="en-GB" sz="1600"/>
          </a:p>
          <a:p>
            <a:pPr lvl="1"/>
            <a:endParaRPr lang="en-GB"/>
          </a:p>
        </p:txBody>
      </p:sp>
      <p:sp>
        <p:nvSpPr>
          <p:cNvPr id="4" name="Text Placeholder 3">
            <a:extLst>
              <a:ext uri="{FF2B5EF4-FFF2-40B4-BE49-F238E27FC236}">
                <a16:creationId xmlns:a16="http://schemas.microsoft.com/office/drawing/2014/main" id="{B9E24182-BAE0-D19B-3C08-BCC9B9714017}"/>
              </a:ext>
            </a:extLst>
          </p:cNvPr>
          <p:cNvSpPr txBox="1">
            <a:spLocks/>
          </p:cNvSpPr>
          <p:nvPr/>
        </p:nvSpPr>
        <p:spPr>
          <a:xfrm>
            <a:off x="8014277" y="1663356"/>
            <a:ext cx="3064165" cy="2889594"/>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tx2"/>
                </a:solidFill>
              </a:rPr>
              <a:t>Key Actions &amp; Dates</a:t>
            </a:r>
          </a:p>
          <a:p>
            <a:r>
              <a:rPr lang="en-GB" sz="1600" dirty="0"/>
              <a:t>PAB to approve targets for the first sprint - </a:t>
            </a:r>
            <a:r>
              <a:rPr lang="en-GB" sz="1600" dirty="0">
                <a:solidFill>
                  <a:schemeClr val="accent3"/>
                </a:solidFill>
              </a:rPr>
              <a:t>30 May 2023</a:t>
            </a:r>
          </a:p>
          <a:p>
            <a:r>
              <a:rPr lang="en-GB" sz="1600" dirty="0"/>
              <a:t>Code Manager to communicate targets to industry - </a:t>
            </a:r>
            <a:r>
              <a:rPr lang="en-GB" sz="1600" dirty="0">
                <a:solidFill>
                  <a:schemeClr val="accent3"/>
                </a:solidFill>
              </a:rPr>
              <a:t>9 June 2023 newsletter &amp; RIG meeting </a:t>
            </a:r>
          </a:p>
          <a:p>
            <a:r>
              <a:rPr lang="en-GB" sz="1600" dirty="0"/>
              <a:t>3-month performance review -  </a:t>
            </a:r>
            <a:r>
              <a:rPr lang="en-GB" sz="1600" dirty="0">
                <a:solidFill>
                  <a:schemeClr val="accent3"/>
                </a:solidFill>
              </a:rPr>
              <a:t>September 2023</a:t>
            </a:r>
          </a:p>
          <a:p>
            <a:r>
              <a:rPr lang="en-GB" sz="1600" dirty="0"/>
              <a:t>Sprint ends – </a:t>
            </a:r>
            <a:r>
              <a:rPr lang="en-GB" sz="1600" dirty="0">
                <a:solidFill>
                  <a:schemeClr val="accent3"/>
                </a:solidFill>
              </a:rPr>
              <a:t>December 2023</a:t>
            </a:r>
          </a:p>
        </p:txBody>
      </p:sp>
      <p:sp>
        <p:nvSpPr>
          <p:cNvPr id="5" name="Text Placeholder 3">
            <a:extLst>
              <a:ext uri="{FF2B5EF4-FFF2-40B4-BE49-F238E27FC236}">
                <a16:creationId xmlns:a16="http://schemas.microsoft.com/office/drawing/2014/main" id="{4DF32656-C899-5E44-F892-ACB86A87D304}"/>
              </a:ext>
            </a:extLst>
          </p:cNvPr>
          <p:cNvSpPr txBox="1">
            <a:spLocks/>
          </p:cNvSpPr>
          <p:nvPr/>
        </p:nvSpPr>
        <p:spPr>
          <a:xfrm>
            <a:off x="4393626" y="1663355"/>
            <a:ext cx="3064165" cy="233801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tx2"/>
                </a:solidFill>
                <a:latin typeface="Roboto"/>
                <a:ea typeface="Roboto"/>
                <a:cs typeface="Roboto"/>
              </a:rPr>
              <a:t>Benefits</a:t>
            </a:r>
          </a:p>
          <a:p>
            <a:r>
              <a:rPr lang="en-GB" sz="1600" dirty="0">
                <a:latin typeface="Roboto"/>
                <a:ea typeface="Roboto"/>
                <a:cs typeface="Roboto"/>
              </a:rPr>
              <a:t>Alignment of efforts across industry</a:t>
            </a:r>
          </a:p>
          <a:p>
            <a:r>
              <a:rPr lang="en-GB" sz="1600" dirty="0">
                <a:latin typeface="Roboto"/>
                <a:ea typeface="Roboto"/>
                <a:cs typeface="Roboto"/>
              </a:rPr>
              <a:t>Focused resourcing</a:t>
            </a:r>
          </a:p>
          <a:p>
            <a:r>
              <a:rPr lang="en-GB" sz="1600" dirty="0">
                <a:latin typeface="Roboto"/>
                <a:ea typeface="Roboto"/>
                <a:cs typeface="Roboto"/>
              </a:rPr>
              <a:t>Long-term and sustainable reduction </a:t>
            </a:r>
            <a:endParaRPr lang="en-GB" sz="1600" dirty="0">
              <a:cs typeface="Roboto"/>
            </a:endParaRPr>
          </a:p>
        </p:txBody>
      </p:sp>
      <p:sp>
        <p:nvSpPr>
          <p:cNvPr id="6" name="Text Placeholder 3">
            <a:extLst>
              <a:ext uri="{FF2B5EF4-FFF2-40B4-BE49-F238E27FC236}">
                <a16:creationId xmlns:a16="http://schemas.microsoft.com/office/drawing/2014/main" id="{1D82DACF-4F95-DA46-9C6F-A7C54DB28F38}"/>
              </a:ext>
            </a:extLst>
          </p:cNvPr>
          <p:cNvSpPr txBox="1">
            <a:spLocks/>
          </p:cNvSpPr>
          <p:nvPr/>
        </p:nvSpPr>
        <p:spPr>
          <a:xfrm>
            <a:off x="946151" y="1663355"/>
            <a:ext cx="3064165" cy="233801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tx2"/>
                </a:solidFill>
                <a:latin typeface="Roboto"/>
                <a:ea typeface="Roboto"/>
                <a:cs typeface="Roboto"/>
              </a:rPr>
              <a:t>Approach</a:t>
            </a:r>
          </a:p>
          <a:p>
            <a:r>
              <a:rPr lang="en-GB" sz="1600" dirty="0">
                <a:latin typeface="Roboto"/>
                <a:ea typeface="Roboto"/>
                <a:cs typeface="Roboto"/>
              </a:rPr>
              <a:t>A sprint-based approach, selecting a small number of reports per sprint</a:t>
            </a:r>
          </a:p>
          <a:p>
            <a:r>
              <a:rPr lang="en-GB" sz="1600" dirty="0">
                <a:latin typeface="Roboto"/>
                <a:ea typeface="Roboto"/>
                <a:cs typeface="Roboto"/>
              </a:rPr>
              <a:t>Sprints of 3-6 months</a:t>
            </a:r>
          </a:p>
          <a:p>
            <a:r>
              <a:rPr lang="en-GB" sz="1600" dirty="0">
                <a:latin typeface="Roboto"/>
                <a:ea typeface="Roboto"/>
                <a:cs typeface="Roboto"/>
              </a:rPr>
              <a:t>Pot reduction targets approved by the PAB</a:t>
            </a:r>
          </a:p>
          <a:p>
            <a:r>
              <a:rPr lang="en-GB" sz="1600" dirty="0">
                <a:latin typeface="Roboto"/>
                <a:ea typeface="Roboto"/>
                <a:cs typeface="Roboto"/>
              </a:rPr>
              <a:t>Monthly progress updates shared by the Code Manager at the RIG</a:t>
            </a:r>
          </a:p>
          <a:p>
            <a:endParaRPr lang="en-GB" sz="1600" dirty="0">
              <a:cs typeface="Roboto"/>
            </a:endParaRPr>
          </a:p>
        </p:txBody>
      </p:sp>
    </p:spTree>
    <p:extLst>
      <p:ext uri="{BB962C8B-B14F-4D97-AF65-F5344CB8AC3E}">
        <p14:creationId xmlns:p14="http://schemas.microsoft.com/office/powerpoint/2010/main" val="3366984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MEM Flow Assurance​</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Vaishnavi sharma</a:t>
            </a:r>
          </a:p>
        </p:txBody>
      </p:sp>
    </p:spTree>
    <p:extLst>
      <p:ext uri="{BB962C8B-B14F-4D97-AF65-F5344CB8AC3E}">
        <p14:creationId xmlns:p14="http://schemas.microsoft.com/office/powerpoint/2010/main" val="48634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a:bodyPr>
          <a:lstStyle/>
          <a:p>
            <a:r>
              <a:rPr lang="en-GB" dirty="0">
                <a:cs typeface="Roboto" panose="02000000000000000000" pitchFamily="2" charset="0"/>
              </a:rPr>
              <a:t>MEM Flow Assurance</a:t>
            </a:r>
          </a:p>
        </p:txBody>
      </p:sp>
      <p:sp>
        <p:nvSpPr>
          <p:cNvPr id="3" name="Text Placeholder 3">
            <a:extLst>
              <a:ext uri="{FF2B5EF4-FFF2-40B4-BE49-F238E27FC236}">
                <a16:creationId xmlns:a16="http://schemas.microsoft.com/office/drawing/2014/main" id="{3FBFD75B-60EA-B579-3FB9-76C5D36A900B}"/>
              </a:ext>
            </a:extLst>
          </p:cNvPr>
          <p:cNvSpPr txBox="1">
            <a:spLocks/>
          </p:cNvSpPr>
          <p:nvPr/>
        </p:nvSpPr>
        <p:spPr>
          <a:xfrm>
            <a:off x="3358497" y="1240326"/>
            <a:ext cx="6764991" cy="5057288"/>
          </a:xfrm>
          <a:prstGeom prst="rect">
            <a:avLst/>
          </a:prstGeom>
        </p:spPr>
        <p:txBody>
          <a:bodyPr>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8" name="TextBox 7">
            <a:extLst>
              <a:ext uri="{FF2B5EF4-FFF2-40B4-BE49-F238E27FC236}">
                <a16:creationId xmlns:a16="http://schemas.microsoft.com/office/drawing/2014/main" id="{20EB7B5E-4E3B-20CC-1AE3-0F9E48E79034}"/>
              </a:ext>
            </a:extLst>
          </p:cNvPr>
          <p:cNvSpPr txBox="1"/>
          <p:nvPr/>
        </p:nvSpPr>
        <p:spPr>
          <a:xfrm>
            <a:off x="459137" y="1286502"/>
            <a:ext cx="11291429" cy="5226202"/>
          </a:xfrm>
          <a:prstGeom prst="rect">
            <a:avLst/>
          </a:prstGeom>
        </p:spPr>
        <p:txBody>
          <a:bodyPr/>
          <a:lstStyle>
            <a:defPPr>
              <a:defRPr lang="en-US"/>
            </a:defPPr>
            <a:lvl1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solidFill>
                  <a:srgbClr val="000000"/>
                </a:solidFill>
                <a:latin typeface="Arial" panose="020B0604020202020204" pitchFamily="34" charset="0"/>
                <a:ea typeface="Roboto" panose="02000000000000000000" pitchFamily="2" charset="0"/>
                <a:cs typeface="Arial" panose="020B0604020202020204" pitchFamily="34" charset="0"/>
              </a:defRPr>
            </a:lvl1pPr>
            <a:lvl2pPr marL="685800" indent="-228600">
              <a:lnSpc>
                <a:spcPct val="90000"/>
              </a:lnSpc>
              <a:spcBef>
                <a:spcPts val="500"/>
              </a:spcBef>
              <a:buClr>
                <a:srgbClr val="70ADA3"/>
              </a:buClr>
              <a:buFont typeface="Arial" panose="020B0604020202020204" pitchFamily="34" charset="0"/>
              <a:buChar char="•"/>
              <a:defRPr sz="1600">
                <a:latin typeface="Roboto" panose="02000000000000000000" pitchFamily="2" charset="0"/>
                <a:ea typeface="Roboto" panose="02000000000000000000" pitchFamily="2" charset="0"/>
              </a:defRPr>
            </a:lvl2pPr>
            <a:lvl3pPr marL="1143000" indent="-228600">
              <a:lnSpc>
                <a:spcPct val="90000"/>
              </a:lnSpc>
              <a:spcBef>
                <a:spcPts val="500"/>
              </a:spcBef>
              <a:buClr>
                <a:srgbClr val="70ADA3"/>
              </a:buClr>
              <a:buFont typeface="Arial" panose="020B0604020202020204" pitchFamily="34" charset="0"/>
              <a:buChar char="•"/>
              <a:defRPr sz="1400">
                <a:latin typeface="Roboto" panose="02000000000000000000" pitchFamily="2" charset="0"/>
                <a:ea typeface="Roboto" panose="02000000000000000000" pitchFamily="2" charset="0"/>
              </a:defRPr>
            </a:lvl3pPr>
            <a:lvl4pPr marL="1600200" indent="-228600">
              <a:lnSpc>
                <a:spcPct val="90000"/>
              </a:lnSpc>
              <a:spcBef>
                <a:spcPts val="500"/>
              </a:spcBef>
              <a:buClr>
                <a:srgbClr val="70ADA3"/>
              </a:buClr>
              <a:buFont typeface="Arial" panose="020B0604020202020204" pitchFamily="34" charset="0"/>
              <a:buChar char="•"/>
              <a:defRPr sz="1200">
                <a:latin typeface="Roboto" panose="02000000000000000000" pitchFamily="2" charset="0"/>
                <a:ea typeface="Roboto" panose="02000000000000000000" pitchFamily="2" charset="0"/>
              </a:defRPr>
            </a:lvl4pPr>
            <a:lvl5pPr marL="2057400" indent="-228600">
              <a:lnSpc>
                <a:spcPct val="90000"/>
              </a:lnSpc>
              <a:spcBef>
                <a:spcPts val="500"/>
              </a:spcBef>
              <a:buClr>
                <a:srgbClr val="70ADA3"/>
              </a:buClr>
              <a:buFont typeface="Arial" panose="020B0604020202020204" pitchFamily="34" charset="0"/>
              <a:buChar char="•"/>
              <a:defRPr sz="1100">
                <a:latin typeface="Roboto" panose="02000000000000000000" pitchFamily="2" charset="0"/>
                <a:ea typeface="Roboto" panose="020000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t>The REC Code Manager’s risk monitoring procedures include specific topic monitoring on particular areas to observe the behaviours of certain groups of Parties (i.e. Suppliers, DNOs, MEMs, etc.).</a:t>
            </a:r>
          </a:p>
          <a:p>
            <a:r>
              <a:rPr lang="en-GB"/>
              <a:t>The Metering Specific Topic Monitoring provides assurance over MEM flows focusing on installations, removals, exchanges, smart meter configurations, energisation, de-energisation and fault resolution.</a:t>
            </a:r>
          </a:p>
          <a:p>
            <a:r>
              <a:rPr lang="en-GB"/>
              <a:t>The current analysis utilises DTN and RGMA data to reduce the data collection burden and standardise the data collected. However, the Code Manager is aware that the use of DTN/RGMA is not mandated in all cases. </a:t>
            </a:r>
          </a:p>
          <a:p>
            <a:r>
              <a:rPr lang="en-GB"/>
              <a:t>Therefore, the Code Manager has developed a Request for Information for Electricity and Gas MEMs to improve coverage of our Metering Specific Topic Monitoring.</a:t>
            </a:r>
          </a:p>
          <a:p>
            <a:r>
              <a:rPr lang="en-GB"/>
              <a:t>The first exercise focuses on the following REC obligations:</a:t>
            </a:r>
          </a:p>
          <a:p>
            <a:endParaRPr lang="en-GB"/>
          </a:p>
          <a:p>
            <a:endParaRPr lang="en-GB"/>
          </a:p>
          <a:p>
            <a:endParaRPr lang="en-GB"/>
          </a:p>
          <a:p>
            <a:endParaRPr lang="en-GB"/>
          </a:p>
          <a:p>
            <a:r>
              <a:rPr lang="en-GB"/>
              <a:t>In subsequent cycles, we may look to expand to cover Meter Installations, Removals, Configuration, Energisation and De-energisation.</a:t>
            </a:r>
          </a:p>
        </p:txBody>
      </p:sp>
      <p:grpSp>
        <p:nvGrpSpPr>
          <p:cNvPr id="39" name="Group 38">
            <a:extLst>
              <a:ext uri="{FF2B5EF4-FFF2-40B4-BE49-F238E27FC236}">
                <a16:creationId xmlns:a16="http://schemas.microsoft.com/office/drawing/2014/main" id="{7B7CD248-BA43-BAED-0F01-40A207C11881}"/>
              </a:ext>
            </a:extLst>
          </p:cNvPr>
          <p:cNvGrpSpPr/>
          <p:nvPr/>
        </p:nvGrpSpPr>
        <p:grpSpPr>
          <a:xfrm>
            <a:off x="1562100" y="4409789"/>
            <a:ext cx="9285283" cy="1429611"/>
            <a:chOff x="1639344" y="6309124"/>
            <a:chExt cx="3532064" cy="6023093"/>
          </a:xfrm>
        </p:grpSpPr>
        <p:sp>
          <p:nvSpPr>
            <p:cNvPr id="31" name="Rectangle 30">
              <a:extLst>
                <a:ext uri="{FF2B5EF4-FFF2-40B4-BE49-F238E27FC236}">
                  <a16:creationId xmlns:a16="http://schemas.microsoft.com/office/drawing/2014/main" id="{44A1D56F-DD34-41DC-7CE3-7D685952FD5A}"/>
                </a:ext>
              </a:extLst>
            </p:cNvPr>
            <p:cNvSpPr/>
            <p:nvPr/>
          </p:nvSpPr>
          <p:spPr>
            <a:xfrm>
              <a:off x="1639344" y="6309124"/>
              <a:ext cx="1232999" cy="13941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a:latin typeface="Arial" panose="020B0604020202020204" pitchFamily="34" charset="0"/>
                  <a:cs typeface="Arial" panose="020B0604020202020204" pitchFamily="34" charset="0"/>
                </a:rPr>
                <a:t>REPORT TYPE</a:t>
              </a:r>
            </a:p>
          </p:txBody>
        </p:sp>
        <p:sp>
          <p:nvSpPr>
            <p:cNvPr id="32" name="Rectangle 31">
              <a:extLst>
                <a:ext uri="{FF2B5EF4-FFF2-40B4-BE49-F238E27FC236}">
                  <a16:creationId xmlns:a16="http://schemas.microsoft.com/office/drawing/2014/main" id="{324E4F7D-5128-9B54-E8CC-D5EDA901290C}"/>
                </a:ext>
              </a:extLst>
            </p:cNvPr>
            <p:cNvSpPr/>
            <p:nvPr/>
          </p:nvSpPr>
          <p:spPr>
            <a:xfrm>
              <a:off x="1639344" y="7854125"/>
              <a:ext cx="1232999" cy="447809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a:latin typeface="Arial" panose="020B0604020202020204" pitchFamily="34" charset="0"/>
                  <a:cs typeface="Arial" panose="020B0604020202020204" pitchFamily="34" charset="0"/>
                </a:rPr>
                <a:t>Aggregate data but we may ask for </a:t>
              </a:r>
              <a:r>
                <a:rPr lang="en-GB" sz="1400" err="1">
                  <a:latin typeface="Arial" panose="020B0604020202020204" pitchFamily="34" charset="0"/>
                  <a:cs typeface="Arial" panose="020B0604020202020204" pitchFamily="34" charset="0"/>
                </a:rPr>
                <a:t>MPxN</a:t>
              </a:r>
              <a:r>
                <a:rPr lang="en-GB" sz="1400">
                  <a:latin typeface="Arial" panose="020B0604020202020204" pitchFamily="34" charset="0"/>
                  <a:cs typeface="Arial" panose="020B0604020202020204" pitchFamily="34" charset="0"/>
                </a:rPr>
                <a:t>-level data from some parties to validate the aggregate data submitted or where further analysis is required.</a:t>
              </a:r>
            </a:p>
          </p:txBody>
        </p:sp>
        <p:sp>
          <p:nvSpPr>
            <p:cNvPr id="33" name="Rectangle 32">
              <a:extLst>
                <a:ext uri="{FF2B5EF4-FFF2-40B4-BE49-F238E27FC236}">
                  <a16:creationId xmlns:a16="http://schemas.microsoft.com/office/drawing/2014/main" id="{E756E846-557C-B4B7-E8E2-A439A93F236A}"/>
                </a:ext>
              </a:extLst>
            </p:cNvPr>
            <p:cNvSpPr/>
            <p:nvPr/>
          </p:nvSpPr>
          <p:spPr>
            <a:xfrm>
              <a:off x="2940171" y="6309124"/>
              <a:ext cx="810127" cy="13941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a:latin typeface="Arial" panose="020B0604020202020204" pitchFamily="34" charset="0"/>
                  <a:cs typeface="Arial" panose="020B0604020202020204" pitchFamily="34" charset="0"/>
                </a:rPr>
                <a:t>TOPIC COVERED</a:t>
              </a:r>
            </a:p>
          </p:txBody>
        </p:sp>
        <p:sp>
          <p:nvSpPr>
            <p:cNvPr id="34" name="Rectangle 33">
              <a:extLst>
                <a:ext uri="{FF2B5EF4-FFF2-40B4-BE49-F238E27FC236}">
                  <a16:creationId xmlns:a16="http://schemas.microsoft.com/office/drawing/2014/main" id="{6CEF73F6-C555-CD16-7CB6-1F799F8C8EE8}"/>
                </a:ext>
              </a:extLst>
            </p:cNvPr>
            <p:cNvSpPr/>
            <p:nvPr/>
          </p:nvSpPr>
          <p:spPr>
            <a:xfrm>
              <a:off x="2940171" y="7854125"/>
              <a:ext cx="810127" cy="21513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a:latin typeface="Arial" panose="020B0604020202020204" pitchFamily="34" charset="0"/>
                  <a:cs typeface="Arial" panose="020B0604020202020204" pitchFamily="34" charset="0"/>
                </a:rPr>
                <a:t>Faults</a:t>
              </a:r>
            </a:p>
          </p:txBody>
        </p:sp>
        <p:sp>
          <p:nvSpPr>
            <p:cNvPr id="35" name="Rectangle 34">
              <a:extLst>
                <a:ext uri="{FF2B5EF4-FFF2-40B4-BE49-F238E27FC236}">
                  <a16:creationId xmlns:a16="http://schemas.microsoft.com/office/drawing/2014/main" id="{294A6D4D-E88C-4447-B2B0-FD7F324CD54D}"/>
                </a:ext>
              </a:extLst>
            </p:cNvPr>
            <p:cNvSpPr/>
            <p:nvPr/>
          </p:nvSpPr>
          <p:spPr>
            <a:xfrm>
              <a:off x="2940171" y="10180912"/>
              <a:ext cx="810127" cy="21513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a:latin typeface="Arial" panose="020B0604020202020204" pitchFamily="34" charset="0"/>
                  <a:cs typeface="Arial" panose="020B0604020202020204" pitchFamily="34" charset="0"/>
                </a:rPr>
                <a:t>Meter Exchanges</a:t>
              </a:r>
            </a:p>
          </p:txBody>
        </p:sp>
        <p:sp>
          <p:nvSpPr>
            <p:cNvPr id="36" name="Rectangle 35">
              <a:extLst>
                <a:ext uri="{FF2B5EF4-FFF2-40B4-BE49-F238E27FC236}">
                  <a16:creationId xmlns:a16="http://schemas.microsoft.com/office/drawing/2014/main" id="{7EFBA030-ABA7-939E-8ADC-57621DC6B1CB}"/>
                </a:ext>
              </a:extLst>
            </p:cNvPr>
            <p:cNvSpPr/>
            <p:nvPr/>
          </p:nvSpPr>
          <p:spPr>
            <a:xfrm>
              <a:off x="3818126" y="6309124"/>
              <a:ext cx="1353282" cy="13941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a:latin typeface="Arial" panose="020B0604020202020204" pitchFamily="34" charset="0"/>
                  <a:cs typeface="Arial" panose="020B0604020202020204" pitchFamily="34" charset="0"/>
                </a:rPr>
                <a:t>REC Reference</a:t>
              </a:r>
            </a:p>
          </p:txBody>
        </p:sp>
        <p:sp>
          <p:nvSpPr>
            <p:cNvPr id="37" name="Rectangle 36">
              <a:extLst>
                <a:ext uri="{FF2B5EF4-FFF2-40B4-BE49-F238E27FC236}">
                  <a16:creationId xmlns:a16="http://schemas.microsoft.com/office/drawing/2014/main" id="{EE8759B4-384F-65A0-8A65-78367380FAC2}"/>
                </a:ext>
              </a:extLst>
            </p:cNvPr>
            <p:cNvSpPr/>
            <p:nvPr/>
          </p:nvSpPr>
          <p:spPr>
            <a:xfrm>
              <a:off x="3818126" y="7854125"/>
              <a:ext cx="1353282" cy="21513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a:latin typeface="Arial" panose="020B0604020202020204" pitchFamily="34" charset="0"/>
                  <a:cs typeface="Arial" panose="020B0604020202020204" pitchFamily="34" charset="0"/>
                </a:rPr>
                <a:t>REC Schedule 14, Clause 18.4 and 18.8</a:t>
              </a:r>
            </a:p>
          </p:txBody>
        </p:sp>
        <p:sp>
          <p:nvSpPr>
            <p:cNvPr id="38" name="Rectangle 37">
              <a:extLst>
                <a:ext uri="{FF2B5EF4-FFF2-40B4-BE49-F238E27FC236}">
                  <a16:creationId xmlns:a16="http://schemas.microsoft.com/office/drawing/2014/main" id="{8E881D2B-23FC-CE61-8C3E-40FAE7DCE43B}"/>
                </a:ext>
              </a:extLst>
            </p:cNvPr>
            <p:cNvSpPr/>
            <p:nvPr/>
          </p:nvSpPr>
          <p:spPr>
            <a:xfrm>
              <a:off x="3818126" y="10180912"/>
              <a:ext cx="1353282" cy="21513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a:latin typeface="Arial" panose="020B0604020202020204" pitchFamily="34" charset="0"/>
                  <a:cs typeface="Arial" panose="020B0604020202020204" pitchFamily="34" charset="0"/>
                </a:rPr>
                <a:t>REC Schedule 14, Clause 8.5</a:t>
              </a:r>
            </a:p>
          </p:txBody>
        </p:sp>
      </p:grpSp>
    </p:spTree>
    <p:extLst>
      <p:ext uri="{BB962C8B-B14F-4D97-AF65-F5344CB8AC3E}">
        <p14:creationId xmlns:p14="http://schemas.microsoft.com/office/powerpoint/2010/main" val="2937262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a:bodyPr>
          <a:lstStyle/>
          <a:p>
            <a:r>
              <a:rPr lang="en-GB" dirty="0">
                <a:cs typeface="Roboto" panose="02000000000000000000" pitchFamily="2" charset="0"/>
              </a:rPr>
              <a:t>MEM Flow Assurance - RFI</a:t>
            </a:r>
          </a:p>
        </p:txBody>
      </p:sp>
      <p:sp>
        <p:nvSpPr>
          <p:cNvPr id="3" name="Text Placeholder 3">
            <a:extLst>
              <a:ext uri="{FF2B5EF4-FFF2-40B4-BE49-F238E27FC236}">
                <a16:creationId xmlns:a16="http://schemas.microsoft.com/office/drawing/2014/main" id="{3FBFD75B-60EA-B579-3FB9-76C5D36A900B}"/>
              </a:ext>
            </a:extLst>
          </p:cNvPr>
          <p:cNvSpPr txBox="1">
            <a:spLocks/>
          </p:cNvSpPr>
          <p:nvPr/>
        </p:nvSpPr>
        <p:spPr>
          <a:xfrm>
            <a:off x="3358497" y="1240326"/>
            <a:ext cx="6764991" cy="5057288"/>
          </a:xfrm>
          <a:prstGeom prst="rect">
            <a:avLst/>
          </a:prstGeom>
        </p:spPr>
        <p:txBody>
          <a:bodyPr>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5" name="TextBox 4">
            <a:extLst>
              <a:ext uri="{FF2B5EF4-FFF2-40B4-BE49-F238E27FC236}">
                <a16:creationId xmlns:a16="http://schemas.microsoft.com/office/drawing/2014/main" id="{D6FEF042-F628-9B2B-8D29-1DF438461F09}"/>
              </a:ext>
            </a:extLst>
          </p:cNvPr>
          <p:cNvSpPr txBox="1"/>
          <p:nvPr/>
        </p:nvSpPr>
        <p:spPr>
          <a:xfrm>
            <a:off x="512955" y="3771793"/>
            <a:ext cx="1943100" cy="369332"/>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TIMELINES:</a:t>
            </a:r>
          </a:p>
        </p:txBody>
      </p:sp>
      <p:sp>
        <p:nvSpPr>
          <p:cNvPr id="6" name="TextBox 5">
            <a:extLst>
              <a:ext uri="{FF2B5EF4-FFF2-40B4-BE49-F238E27FC236}">
                <a16:creationId xmlns:a16="http://schemas.microsoft.com/office/drawing/2014/main" id="{93CBA3DC-4CFE-BC87-A8BF-35BE8F255F71}"/>
              </a:ext>
            </a:extLst>
          </p:cNvPr>
          <p:cNvSpPr txBox="1"/>
          <p:nvPr/>
        </p:nvSpPr>
        <p:spPr>
          <a:xfrm>
            <a:off x="7445869" y="3771793"/>
            <a:ext cx="1727200" cy="369332"/>
          </a:xfrm>
          <a:prstGeom prst="rect">
            <a:avLst/>
          </a:prstGeom>
          <a:noFill/>
        </p:spPr>
        <p:txBody>
          <a:bodyPr wrap="square">
            <a:spAutoFit/>
          </a:bodyPr>
          <a:lstStyle/>
          <a:p>
            <a:r>
              <a:rPr lang="en-GB" b="1">
                <a:latin typeface="Arial" panose="020B0604020202020204" pitchFamily="34" charset="0"/>
                <a:cs typeface="Arial" panose="020B0604020202020204" pitchFamily="34" charset="0"/>
              </a:rPr>
              <a:t>PROCESS:</a:t>
            </a:r>
          </a:p>
        </p:txBody>
      </p:sp>
      <p:graphicFrame>
        <p:nvGraphicFramePr>
          <p:cNvPr id="7" name="Diagram 6">
            <a:extLst>
              <a:ext uri="{FF2B5EF4-FFF2-40B4-BE49-F238E27FC236}">
                <a16:creationId xmlns:a16="http://schemas.microsoft.com/office/drawing/2014/main" id="{23E046E4-3501-C8FA-92DA-23DA832309C5}"/>
              </a:ext>
            </a:extLst>
          </p:cNvPr>
          <p:cNvGraphicFramePr/>
          <p:nvPr>
            <p:extLst>
              <p:ext uri="{D42A27DB-BD31-4B8C-83A1-F6EECF244321}">
                <p14:modId xmlns:p14="http://schemas.microsoft.com/office/powerpoint/2010/main" val="2980999998"/>
              </p:ext>
            </p:extLst>
          </p:nvPr>
        </p:nvGraphicFramePr>
        <p:xfrm>
          <a:off x="512955" y="4081023"/>
          <a:ext cx="6764991" cy="2351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a:extLst>
              <a:ext uri="{FF2B5EF4-FFF2-40B4-BE49-F238E27FC236}">
                <a16:creationId xmlns:a16="http://schemas.microsoft.com/office/drawing/2014/main" id="{7D490AF5-EFCF-0023-5EF1-9C5CD0FDC1CB}"/>
              </a:ext>
            </a:extLst>
          </p:cNvPr>
          <p:cNvSpPr txBox="1"/>
          <p:nvPr/>
        </p:nvSpPr>
        <p:spPr>
          <a:xfrm>
            <a:off x="7445869" y="4141125"/>
            <a:ext cx="3693142" cy="2231549"/>
          </a:xfrm>
          <a:prstGeom prst="rect">
            <a:avLst/>
          </a:prstGeom>
        </p:spPr>
        <p:txBody>
          <a:bodyPr/>
          <a:lstStyle>
            <a:defPPr>
              <a:defRPr lang="en-US"/>
            </a:defPPr>
            <a:lvl1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solidFill>
                  <a:srgbClr val="000000"/>
                </a:solidFill>
                <a:latin typeface="Arial" panose="020B0604020202020204" pitchFamily="34" charset="0"/>
                <a:ea typeface="Roboto" panose="02000000000000000000" pitchFamily="2" charset="0"/>
                <a:cs typeface="Arial" panose="020B0604020202020204" pitchFamily="34" charset="0"/>
              </a:defRPr>
            </a:lvl1pPr>
            <a:lvl2pPr marL="685800" indent="-228600">
              <a:lnSpc>
                <a:spcPct val="90000"/>
              </a:lnSpc>
              <a:spcBef>
                <a:spcPts val="500"/>
              </a:spcBef>
              <a:buClr>
                <a:srgbClr val="70ADA3"/>
              </a:buClr>
              <a:buFont typeface="Arial" panose="020B0604020202020204" pitchFamily="34" charset="0"/>
              <a:buChar char="•"/>
              <a:defRPr sz="1600">
                <a:latin typeface="Roboto" panose="02000000000000000000" pitchFamily="2" charset="0"/>
                <a:ea typeface="Roboto" panose="02000000000000000000" pitchFamily="2" charset="0"/>
              </a:defRPr>
            </a:lvl2pPr>
            <a:lvl3pPr marL="1143000" indent="-228600">
              <a:lnSpc>
                <a:spcPct val="90000"/>
              </a:lnSpc>
              <a:spcBef>
                <a:spcPts val="500"/>
              </a:spcBef>
              <a:buClr>
                <a:srgbClr val="70ADA3"/>
              </a:buClr>
              <a:buFont typeface="Arial" panose="020B0604020202020204" pitchFamily="34" charset="0"/>
              <a:buChar char="•"/>
              <a:defRPr sz="1400">
                <a:latin typeface="Roboto" panose="02000000000000000000" pitchFamily="2" charset="0"/>
                <a:ea typeface="Roboto" panose="02000000000000000000" pitchFamily="2" charset="0"/>
              </a:defRPr>
            </a:lvl3pPr>
            <a:lvl4pPr marL="1600200" indent="-228600">
              <a:lnSpc>
                <a:spcPct val="90000"/>
              </a:lnSpc>
              <a:spcBef>
                <a:spcPts val="500"/>
              </a:spcBef>
              <a:buClr>
                <a:srgbClr val="70ADA3"/>
              </a:buClr>
              <a:buFont typeface="Arial" panose="020B0604020202020204" pitchFamily="34" charset="0"/>
              <a:buChar char="•"/>
              <a:defRPr sz="1200">
                <a:latin typeface="Roboto" panose="02000000000000000000" pitchFamily="2" charset="0"/>
                <a:ea typeface="Roboto" panose="02000000000000000000" pitchFamily="2" charset="0"/>
              </a:defRPr>
            </a:lvl4pPr>
            <a:lvl5pPr marL="2057400" indent="-228600">
              <a:lnSpc>
                <a:spcPct val="90000"/>
              </a:lnSpc>
              <a:spcBef>
                <a:spcPts val="500"/>
              </a:spcBef>
              <a:buClr>
                <a:srgbClr val="70ADA3"/>
              </a:buClr>
              <a:buFont typeface="Arial" panose="020B0604020202020204" pitchFamily="34" charset="0"/>
              <a:buChar char="•"/>
              <a:defRPr sz="1100">
                <a:latin typeface="Roboto" panose="02000000000000000000" pitchFamily="2" charset="0"/>
                <a:ea typeface="Roboto" panose="020000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400"/>
              <a:t>The reporting template will be uploaded to ‘Your Files’ section of the REC Portal by 09 June 2023.</a:t>
            </a:r>
          </a:p>
          <a:p>
            <a:r>
              <a:rPr lang="en-GB" sz="1400"/>
              <a:t>Parties are required to complete these templates and return their submission via the REC Portal. Please upload these to the ‘Your Files’ section by 5 PM on 21 July 2023.</a:t>
            </a:r>
          </a:p>
          <a:p>
            <a:r>
              <a:rPr lang="en-GB" sz="1400"/>
              <a:t>Any queries on the RFI can be submitted via </a:t>
            </a:r>
            <a:r>
              <a:rPr lang="en-GB" sz="1400">
                <a:hlinkClick r:id="rId8"/>
              </a:rPr>
              <a:t>enquiries@recmanager.co.uk</a:t>
            </a:r>
            <a:r>
              <a:rPr lang="en-GB" sz="1400"/>
              <a:t>.</a:t>
            </a:r>
          </a:p>
          <a:p>
            <a:endParaRPr lang="en-GB" sz="1400"/>
          </a:p>
        </p:txBody>
      </p:sp>
      <p:grpSp>
        <p:nvGrpSpPr>
          <p:cNvPr id="21" name="Group 20">
            <a:extLst>
              <a:ext uri="{FF2B5EF4-FFF2-40B4-BE49-F238E27FC236}">
                <a16:creationId xmlns:a16="http://schemas.microsoft.com/office/drawing/2014/main" id="{F8C572EA-8273-9BEF-B992-EFD4A4682385}"/>
              </a:ext>
            </a:extLst>
          </p:cNvPr>
          <p:cNvGrpSpPr/>
          <p:nvPr/>
        </p:nvGrpSpPr>
        <p:grpSpPr>
          <a:xfrm rot="16200000">
            <a:off x="5675796" y="-3366601"/>
            <a:ext cx="840405" cy="10515596"/>
            <a:chOff x="5493922" y="1041441"/>
            <a:chExt cx="1204157" cy="4552443"/>
          </a:xfrm>
        </p:grpSpPr>
        <p:grpSp>
          <p:nvGrpSpPr>
            <p:cNvPr id="22" name="Group 21">
              <a:extLst>
                <a:ext uri="{FF2B5EF4-FFF2-40B4-BE49-F238E27FC236}">
                  <a16:creationId xmlns:a16="http://schemas.microsoft.com/office/drawing/2014/main" id="{6BC5A932-8688-CC7E-FDE3-150687849B5F}"/>
                </a:ext>
              </a:extLst>
            </p:cNvPr>
            <p:cNvGrpSpPr/>
            <p:nvPr/>
          </p:nvGrpSpPr>
          <p:grpSpPr>
            <a:xfrm>
              <a:off x="5493923" y="1041441"/>
              <a:ext cx="1204156" cy="1238243"/>
              <a:chOff x="0" y="2543"/>
              <a:chExt cx="1204156" cy="1238243"/>
            </a:xfrm>
          </p:grpSpPr>
          <p:sp>
            <p:nvSpPr>
              <p:cNvPr id="32" name="Arrow: Chevron 31">
                <a:extLst>
                  <a:ext uri="{FF2B5EF4-FFF2-40B4-BE49-F238E27FC236}">
                    <a16:creationId xmlns:a16="http://schemas.microsoft.com/office/drawing/2014/main" id="{60205F92-2DFD-EA46-EC49-4FE1AD41F8F5}"/>
                  </a:ext>
                </a:extLst>
              </p:cNvPr>
              <p:cNvSpPr/>
              <p:nvPr/>
            </p:nvSpPr>
            <p:spPr>
              <a:xfrm rot="5400000">
                <a:off x="-17045" y="19588"/>
                <a:ext cx="1238243" cy="1204154"/>
              </a:xfrm>
              <a:prstGeom prst="chevron">
                <a:avLst/>
              </a:prstGeom>
              <a:solidFill>
                <a:schemeClr val="accent3"/>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vert="vert"/>
              <a:lstStyle/>
              <a:p>
                <a:endParaRPr lang="en-GB">
                  <a:latin typeface="Arial" panose="020B0604020202020204" pitchFamily="34" charset="0"/>
                  <a:cs typeface="Arial" panose="020B0604020202020204" pitchFamily="34" charset="0"/>
                </a:endParaRPr>
              </a:p>
            </p:txBody>
          </p:sp>
          <p:sp>
            <p:nvSpPr>
              <p:cNvPr id="33" name="Arrow: Chevron 4">
                <a:extLst>
                  <a:ext uri="{FF2B5EF4-FFF2-40B4-BE49-F238E27FC236}">
                    <a16:creationId xmlns:a16="http://schemas.microsoft.com/office/drawing/2014/main" id="{E00955E8-442E-863E-24D5-C333F203E998}"/>
                  </a:ext>
                </a:extLst>
              </p:cNvPr>
              <p:cNvSpPr txBox="1"/>
              <p:nvPr/>
            </p:nvSpPr>
            <p:spPr>
              <a:xfrm>
                <a:off x="2" y="282343"/>
                <a:ext cx="1204154" cy="73859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vert"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One-off Request for Information (RFI)</a:t>
                </a:r>
              </a:p>
            </p:txBody>
          </p:sp>
        </p:grpSp>
        <p:grpSp>
          <p:nvGrpSpPr>
            <p:cNvPr id="23" name="Group 22">
              <a:extLst>
                <a:ext uri="{FF2B5EF4-FFF2-40B4-BE49-F238E27FC236}">
                  <a16:creationId xmlns:a16="http://schemas.microsoft.com/office/drawing/2014/main" id="{A9C22452-904B-B1A8-CE38-7E5A71133380}"/>
                </a:ext>
              </a:extLst>
            </p:cNvPr>
            <p:cNvGrpSpPr/>
            <p:nvPr/>
          </p:nvGrpSpPr>
          <p:grpSpPr>
            <a:xfrm>
              <a:off x="5493922" y="2130331"/>
              <a:ext cx="1204154" cy="1381254"/>
              <a:chOff x="-1" y="1091433"/>
              <a:chExt cx="1204154" cy="1381254"/>
            </a:xfrm>
          </p:grpSpPr>
          <p:sp>
            <p:nvSpPr>
              <p:cNvPr id="30" name="Arrow: Chevron 29">
                <a:extLst>
                  <a:ext uri="{FF2B5EF4-FFF2-40B4-BE49-F238E27FC236}">
                    <a16:creationId xmlns:a16="http://schemas.microsoft.com/office/drawing/2014/main" id="{945D45BD-9C3F-497B-0A9C-1559568CAC0D}"/>
                  </a:ext>
                </a:extLst>
              </p:cNvPr>
              <p:cNvSpPr/>
              <p:nvPr/>
            </p:nvSpPr>
            <p:spPr>
              <a:xfrm rot="5400000">
                <a:off x="-88551" y="1179983"/>
                <a:ext cx="1381254" cy="1204154"/>
              </a:xfrm>
              <a:prstGeom prst="chevron">
                <a:avLst/>
              </a:prstGeom>
              <a:solidFill>
                <a:schemeClr val="accent3">
                  <a:lumMod val="75000"/>
                </a:schemeClr>
              </a:solidFill>
              <a:ln>
                <a:no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vert"/>
              <a:lstStyle/>
              <a:p>
                <a:endParaRPr lang="en-GB">
                  <a:latin typeface="Arial" panose="020B0604020202020204" pitchFamily="34" charset="0"/>
                  <a:cs typeface="Arial" panose="020B0604020202020204" pitchFamily="34" charset="0"/>
                </a:endParaRPr>
              </a:p>
            </p:txBody>
          </p:sp>
          <p:sp>
            <p:nvSpPr>
              <p:cNvPr id="31" name="Arrow: Chevron 6">
                <a:extLst>
                  <a:ext uri="{FF2B5EF4-FFF2-40B4-BE49-F238E27FC236}">
                    <a16:creationId xmlns:a16="http://schemas.microsoft.com/office/drawing/2014/main" id="{A3FF4E9C-B0DD-C054-4BA3-569CA04FD412}"/>
                  </a:ext>
                </a:extLst>
              </p:cNvPr>
              <p:cNvSpPr txBox="1"/>
              <p:nvPr/>
            </p:nvSpPr>
            <p:spPr>
              <a:xfrm>
                <a:off x="-1" y="1520586"/>
                <a:ext cx="1204154" cy="516066"/>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vert"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Pilot detailed monitoring</a:t>
                </a:r>
              </a:p>
            </p:txBody>
          </p:sp>
        </p:grpSp>
        <p:grpSp>
          <p:nvGrpSpPr>
            <p:cNvPr id="25" name="Group 24">
              <a:extLst>
                <a:ext uri="{FF2B5EF4-FFF2-40B4-BE49-F238E27FC236}">
                  <a16:creationId xmlns:a16="http://schemas.microsoft.com/office/drawing/2014/main" id="{1CD674B5-2C24-92AC-AF50-B5975EB9FBA3}"/>
                </a:ext>
              </a:extLst>
            </p:cNvPr>
            <p:cNvGrpSpPr/>
            <p:nvPr/>
          </p:nvGrpSpPr>
          <p:grpSpPr>
            <a:xfrm>
              <a:off x="5493922" y="3368573"/>
              <a:ext cx="1204155" cy="2225311"/>
              <a:chOff x="-1" y="2329675"/>
              <a:chExt cx="1204155" cy="2225311"/>
            </a:xfrm>
          </p:grpSpPr>
          <p:sp>
            <p:nvSpPr>
              <p:cNvPr id="27" name="Arrow: Chevron 26">
                <a:extLst>
                  <a:ext uri="{FF2B5EF4-FFF2-40B4-BE49-F238E27FC236}">
                    <a16:creationId xmlns:a16="http://schemas.microsoft.com/office/drawing/2014/main" id="{606C8FA0-4166-25CA-2F3E-DAF0758D1AB5}"/>
                  </a:ext>
                </a:extLst>
              </p:cNvPr>
              <p:cNvSpPr/>
              <p:nvPr/>
            </p:nvSpPr>
            <p:spPr>
              <a:xfrm rot="5400000">
                <a:off x="-510580" y="2840254"/>
                <a:ext cx="2225311" cy="1204154"/>
              </a:xfrm>
              <a:prstGeom prst="chevron">
                <a:avLst/>
              </a:prstGeom>
              <a:solidFill>
                <a:schemeClr val="accent3">
                  <a:lumMod val="50000"/>
                </a:schemeClr>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vert="vert"/>
              <a:lstStyle/>
              <a:p>
                <a:endParaRPr lang="en-GB">
                  <a:latin typeface="Arial" panose="020B0604020202020204" pitchFamily="34" charset="0"/>
                  <a:cs typeface="Arial" panose="020B0604020202020204" pitchFamily="34" charset="0"/>
                </a:endParaRPr>
              </a:p>
            </p:txBody>
          </p:sp>
          <p:sp>
            <p:nvSpPr>
              <p:cNvPr id="29" name="Arrow: Chevron 8">
                <a:extLst>
                  <a:ext uri="{FF2B5EF4-FFF2-40B4-BE49-F238E27FC236}">
                    <a16:creationId xmlns:a16="http://schemas.microsoft.com/office/drawing/2014/main" id="{E041F7C8-9A4F-642F-0C5C-CD92CA17565B}"/>
                  </a:ext>
                </a:extLst>
              </p:cNvPr>
              <p:cNvSpPr txBox="1"/>
              <p:nvPr/>
            </p:nvSpPr>
            <p:spPr>
              <a:xfrm>
                <a:off x="0" y="2859547"/>
                <a:ext cx="1204154" cy="103361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vert"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kern="1200">
                    <a:latin typeface="Arial" panose="020B0604020202020204" pitchFamily="34" charset="0"/>
                    <a:cs typeface="Arial" panose="020B0604020202020204" pitchFamily="34" charset="0"/>
                  </a:rPr>
                  <a:t>PAB decision on ongoing usefulness</a:t>
                </a:r>
              </a:p>
            </p:txBody>
          </p:sp>
        </p:grpSp>
      </p:grpSp>
      <p:sp>
        <p:nvSpPr>
          <p:cNvPr id="34" name="Rectangle: Top Corners Rounded 4">
            <a:extLst>
              <a:ext uri="{FF2B5EF4-FFF2-40B4-BE49-F238E27FC236}">
                <a16:creationId xmlns:a16="http://schemas.microsoft.com/office/drawing/2014/main" id="{3E94FA32-3DD5-5AE3-3BFE-CD0B269B79CA}"/>
              </a:ext>
            </a:extLst>
          </p:cNvPr>
          <p:cNvSpPr txBox="1"/>
          <p:nvPr/>
        </p:nvSpPr>
        <p:spPr>
          <a:xfrm>
            <a:off x="837200" y="2395072"/>
            <a:ext cx="2353374" cy="11412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8255" rIns="8255" bIns="8255" numCol="1" spcCol="1270" anchor="t" anchorCtr="0">
            <a:noAutofit/>
          </a:bodyPr>
          <a:lstStyle/>
          <a:p>
            <a:pPr marL="285750" lvl="1" indent="-285750" algn="l" defTabSz="577850">
              <a:lnSpc>
                <a:spcPct val="90000"/>
              </a:lnSpc>
              <a:spcAft>
                <a:spcPts val="600"/>
              </a:spcAft>
              <a:buFont typeface="Arial" panose="020B0604020202020204" pitchFamily="34" charset="0"/>
              <a:buChar char="–"/>
            </a:pPr>
            <a:r>
              <a:rPr lang="en-GB" sz="1200" kern="1200">
                <a:latin typeface="Arial" panose="020B0604020202020204" pitchFamily="34" charset="0"/>
                <a:cs typeface="Arial" panose="020B0604020202020204" pitchFamily="34" charset="0"/>
              </a:rPr>
              <a:t>The pilot MEM RFI will be issued to all Electricity and Gas MEMs.</a:t>
            </a:r>
          </a:p>
          <a:p>
            <a:pPr marL="285750" lvl="1" indent="-285750" algn="l" defTabSz="577850">
              <a:lnSpc>
                <a:spcPct val="90000"/>
              </a:lnSpc>
              <a:spcAft>
                <a:spcPts val="600"/>
              </a:spcAft>
              <a:buFont typeface="Arial" panose="020B0604020202020204" pitchFamily="34" charset="0"/>
              <a:buChar char="–"/>
            </a:pPr>
            <a:r>
              <a:rPr lang="en-GB" sz="1200">
                <a:latin typeface="Arial" panose="020B0604020202020204" pitchFamily="34" charset="0"/>
                <a:cs typeface="Arial" panose="020B0604020202020204" pitchFamily="34" charset="0"/>
              </a:rPr>
              <a:t>This covers obligations related to Fault resolution and Meter Exchanges.</a:t>
            </a:r>
            <a:endParaRPr lang="en-GB" sz="1200" kern="1200">
              <a:latin typeface="Arial" panose="020B0604020202020204" pitchFamily="34" charset="0"/>
              <a:cs typeface="Arial" panose="020B0604020202020204" pitchFamily="34" charset="0"/>
            </a:endParaRPr>
          </a:p>
        </p:txBody>
      </p:sp>
      <p:sp>
        <p:nvSpPr>
          <p:cNvPr id="35" name="Rectangle: Top Corners Rounded 6">
            <a:extLst>
              <a:ext uri="{FF2B5EF4-FFF2-40B4-BE49-F238E27FC236}">
                <a16:creationId xmlns:a16="http://schemas.microsoft.com/office/drawing/2014/main" id="{590CA59F-FD38-CF5A-A38D-4662DE2F54D6}"/>
              </a:ext>
            </a:extLst>
          </p:cNvPr>
          <p:cNvSpPr txBox="1"/>
          <p:nvPr/>
        </p:nvSpPr>
        <p:spPr>
          <a:xfrm>
            <a:off x="3353405" y="2405386"/>
            <a:ext cx="2860190" cy="11412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8255" rIns="8255" bIns="8255" numCol="1" spcCol="1270" anchor="t" anchorCtr="0">
            <a:noAutofit/>
          </a:bodyPr>
          <a:lstStyle>
            <a:defPPr>
              <a:defRPr lang="en-US"/>
            </a:defPPr>
            <a:lvl2pPr marL="285750" lvl="1" indent="-285750" defTabSz="577850">
              <a:lnSpc>
                <a:spcPct val="90000"/>
              </a:lnSpc>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2pPr>
          </a:lstStyle>
          <a:p>
            <a:pPr lvl="1"/>
            <a:r>
              <a:rPr lang="en-GB"/>
              <a:t>The data returned by MEMs will be analysed and presented on performance dashboards.</a:t>
            </a:r>
          </a:p>
          <a:p>
            <a:pPr lvl="1"/>
            <a:r>
              <a:rPr lang="en-GB"/>
              <a:t>Organisations with performance concerns will be asked to explain and improve their performance.</a:t>
            </a:r>
          </a:p>
        </p:txBody>
      </p:sp>
      <p:sp>
        <p:nvSpPr>
          <p:cNvPr id="36" name="Rectangle: Top Corners Rounded 8">
            <a:extLst>
              <a:ext uri="{FF2B5EF4-FFF2-40B4-BE49-F238E27FC236}">
                <a16:creationId xmlns:a16="http://schemas.microsoft.com/office/drawing/2014/main" id="{A75DD15F-3AF1-B827-C061-3CCC69C9A749}"/>
              </a:ext>
            </a:extLst>
          </p:cNvPr>
          <p:cNvSpPr txBox="1"/>
          <p:nvPr/>
        </p:nvSpPr>
        <p:spPr>
          <a:xfrm>
            <a:off x="6213595" y="2405387"/>
            <a:ext cx="4835405" cy="1130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8255" rIns="8255" bIns="8255" numCol="1" spcCol="1270" anchor="t" anchorCtr="0">
            <a:noAutofit/>
          </a:bodyPr>
          <a:lstStyle>
            <a:defPPr>
              <a:defRPr lang="en-US"/>
            </a:defPPr>
            <a:lvl2pPr marL="285750" lvl="1" indent="-285750" defTabSz="577850">
              <a:lnSpc>
                <a:spcPct val="90000"/>
              </a:lnSpc>
              <a:spcAft>
                <a:spcPts val="600"/>
              </a:spcAft>
              <a:buFont typeface="Arial" panose="020B0604020202020204" pitchFamily="34" charset="0"/>
              <a:buChar char="–"/>
              <a:defRPr sz="1200">
                <a:latin typeface="Arial" panose="020B0604020202020204" pitchFamily="34" charset="0"/>
                <a:cs typeface="Arial" panose="020B0604020202020204" pitchFamily="34" charset="0"/>
              </a:defRPr>
            </a:lvl2pPr>
          </a:lstStyle>
          <a:p>
            <a:pPr lvl="1"/>
            <a:r>
              <a:rPr lang="en-GB"/>
              <a:t>We will present the results to the PAB, who will determine either to make this a regular assessment, complete this work annually or stop at this stage.</a:t>
            </a:r>
          </a:p>
          <a:p>
            <a:pPr lvl="1"/>
            <a:r>
              <a:rPr lang="en-GB"/>
              <a:t>Any need to report this regularly would be formally captured in the PARC and hence subject to the REC Category 2 Change Process (with consultation including on timeframes to implement).</a:t>
            </a:r>
          </a:p>
        </p:txBody>
      </p:sp>
    </p:spTree>
    <p:extLst>
      <p:ext uri="{BB962C8B-B14F-4D97-AF65-F5344CB8AC3E}">
        <p14:creationId xmlns:p14="http://schemas.microsoft.com/office/powerpoint/2010/main" val="2371341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0960-D632-41DC-8CB9-E37828AD2DBF}"/>
              </a:ext>
            </a:extLst>
          </p:cNvPr>
          <p:cNvSpPr>
            <a:spLocks noGrp="1"/>
          </p:cNvSpPr>
          <p:nvPr>
            <p:ph type="title"/>
          </p:nvPr>
        </p:nvSpPr>
        <p:spPr/>
        <p:txBody>
          <a:bodyPr/>
          <a:lstStyle/>
          <a:p>
            <a:r>
              <a:rPr lang="en-GB"/>
              <a:t>Priority Service Register </a:t>
            </a:r>
          </a:p>
        </p:txBody>
      </p:sp>
      <p:sp>
        <p:nvSpPr>
          <p:cNvPr id="4" name="Text Placeholder 3">
            <a:extLst>
              <a:ext uri="{FF2B5EF4-FFF2-40B4-BE49-F238E27FC236}">
                <a16:creationId xmlns:a16="http://schemas.microsoft.com/office/drawing/2014/main" id="{EE9C27C2-6A66-4A88-8990-DBC2E12BEC8E}"/>
              </a:ext>
            </a:extLst>
          </p:cNvPr>
          <p:cNvSpPr>
            <a:spLocks noGrp="1"/>
          </p:cNvSpPr>
          <p:nvPr>
            <p:ph type="body" sz="quarter" idx="10"/>
          </p:nvPr>
        </p:nvSpPr>
        <p:spPr/>
        <p:txBody>
          <a:bodyPr/>
          <a:lstStyle/>
          <a:p>
            <a:r>
              <a:rPr lang="en-GB"/>
              <a:t>Vaishnavi Sharma</a:t>
            </a:r>
          </a:p>
        </p:txBody>
      </p:sp>
    </p:spTree>
    <p:extLst>
      <p:ext uri="{BB962C8B-B14F-4D97-AF65-F5344CB8AC3E}">
        <p14:creationId xmlns:p14="http://schemas.microsoft.com/office/powerpoint/2010/main" val="56333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a:bodyPr>
          <a:lstStyle/>
          <a:p>
            <a:r>
              <a:rPr lang="en-GB" dirty="0">
                <a:cs typeface="Roboto" panose="02000000000000000000" pitchFamily="2" charset="0"/>
              </a:rPr>
              <a:t>Priority Service Register (PSR)</a:t>
            </a:r>
          </a:p>
        </p:txBody>
      </p:sp>
      <p:sp>
        <p:nvSpPr>
          <p:cNvPr id="3" name="Text Placeholder 3">
            <a:extLst>
              <a:ext uri="{FF2B5EF4-FFF2-40B4-BE49-F238E27FC236}">
                <a16:creationId xmlns:a16="http://schemas.microsoft.com/office/drawing/2014/main" id="{3FBFD75B-60EA-B579-3FB9-76C5D36A900B}"/>
              </a:ext>
            </a:extLst>
          </p:cNvPr>
          <p:cNvSpPr txBox="1">
            <a:spLocks/>
          </p:cNvSpPr>
          <p:nvPr/>
        </p:nvSpPr>
        <p:spPr>
          <a:xfrm>
            <a:off x="3358497" y="1240326"/>
            <a:ext cx="6764991" cy="5057288"/>
          </a:xfrm>
          <a:prstGeom prst="rect">
            <a:avLst/>
          </a:prstGeom>
        </p:spPr>
        <p:txBody>
          <a:bodyPr>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8" name="TextBox 7">
            <a:extLst>
              <a:ext uri="{FF2B5EF4-FFF2-40B4-BE49-F238E27FC236}">
                <a16:creationId xmlns:a16="http://schemas.microsoft.com/office/drawing/2014/main" id="{20EB7B5E-4E3B-20CC-1AE3-0F9E48E79034}"/>
              </a:ext>
            </a:extLst>
          </p:cNvPr>
          <p:cNvSpPr txBox="1"/>
          <p:nvPr/>
        </p:nvSpPr>
        <p:spPr>
          <a:xfrm>
            <a:off x="459137" y="1538646"/>
            <a:ext cx="11029949" cy="660112"/>
          </a:xfrm>
          <a:prstGeom prst="rect">
            <a:avLst/>
          </a:prstGeom>
        </p:spPr>
        <p:txBody>
          <a:bodyPr/>
          <a:lstStyle>
            <a:defPPr>
              <a:defRPr lang="en-US"/>
            </a:defPPr>
            <a:lvl1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solidFill>
                  <a:srgbClr val="000000"/>
                </a:solidFill>
                <a:latin typeface="Arial" panose="020B0604020202020204" pitchFamily="34" charset="0"/>
                <a:ea typeface="Roboto" panose="02000000000000000000" pitchFamily="2" charset="0"/>
                <a:cs typeface="Arial" panose="020B0604020202020204" pitchFamily="34" charset="0"/>
              </a:defRPr>
            </a:lvl1pPr>
            <a:lvl2pPr marL="685800" indent="-228600">
              <a:lnSpc>
                <a:spcPct val="90000"/>
              </a:lnSpc>
              <a:spcBef>
                <a:spcPts val="500"/>
              </a:spcBef>
              <a:buClr>
                <a:srgbClr val="70ADA3"/>
              </a:buClr>
              <a:buFont typeface="Arial" panose="020B0604020202020204" pitchFamily="34" charset="0"/>
              <a:buChar char="•"/>
              <a:defRPr sz="1600">
                <a:latin typeface="Roboto" panose="02000000000000000000" pitchFamily="2" charset="0"/>
                <a:ea typeface="Roboto" panose="02000000000000000000" pitchFamily="2" charset="0"/>
              </a:defRPr>
            </a:lvl2pPr>
            <a:lvl3pPr marL="1143000" indent="-228600">
              <a:lnSpc>
                <a:spcPct val="90000"/>
              </a:lnSpc>
              <a:spcBef>
                <a:spcPts val="500"/>
              </a:spcBef>
              <a:buClr>
                <a:srgbClr val="70ADA3"/>
              </a:buClr>
              <a:buFont typeface="Arial" panose="020B0604020202020204" pitchFamily="34" charset="0"/>
              <a:buChar char="•"/>
              <a:defRPr sz="1400">
                <a:latin typeface="Roboto" panose="02000000000000000000" pitchFamily="2" charset="0"/>
                <a:ea typeface="Roboto" panose="02000000000000000000" pitchFamily="2" charset="0"/>
              </a:defRPr>
            </a:lvl3pPr>
            <a:lvl4pPr marL="1600200" indent="-228600">
              <a:lnSpc>
                <a:spcPct val="90000"/>
              </a:lnSpc>
              <a:spcBef>
                <a:spcPts val="500"/>
              </a:spcBef>
              <a:buClr>
                <a:srgbClr val="70ADA3"/>
              </a:buClr>
              <a:buFont typeface="Arial" panose="020B0604020202020204" pitchFamily="34" charset="0"/>
              <a:buChar char="•"/>
              <a:defRPr sz="1200">
                <a:latin typeface="Roboto" panose="02000000000000000000" pitchFamily="2" charset="0"/>
                <a:ea typeface="Roboto" panose="02000000000000000000" pitchFamily="2" charset="0"/>
              </a:defRPr>
            </a:lvl4pPr>
            <a:lvl5pPr marL="2057400" indent="-228600">
              <a:lnSpc>
                <a:spcPct val="90000"/>
              </a:lnSpc>
              <a:spcBef>
                <a:spcPts val="500"/>
              </a:spcBef>
              <a:buClr>
                <a:srgbClr val="70ADA3"/>
              </a:buClr>
              <a:buFont typeface="Arial" panose="020B0604020202020204" pitchFamily="34" charset="0"/>
              <a:buChar char="•"/>
              <a:defRPr sz="1100">
                <a:latin typeface="Roboto" panose="02000000000000000000" pitchFamily="2" charset="0"/>
                <a:ea typeface="Roboto" panose="020000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GB"/>
              <a:t>In March, The Code Manager issued a self-assessment on Priority Services Register requirements to all GTs/IGTs and DNOs/IDNOs to assure the PSR information management process and identify key challenges experienced across the industry. </a:t>
            </a:r>
          </a:p>
        </p:txBody>
      </p:sp>
      <p:sp>
        <p:nvSpPr>
          <p:cNvPr id="11" name="TextBox 10">
            <a:extLst>
              <a:ext uri="{FF2B5EF4-FFF2-40B4-BE49-F238E27FC236}">
                <a16:creationId xmlns:a16="http://schemas.microsoft.com/office/drawing/2014/main" id="{E65C0ABB-A691-E912-44EE-87C959F9BBB2}"/>
              </a:ext>
            </a:extLst>
          </p:cNvPr>
          <p:cNvSpPr txBox="1"/>
          <p:nvPr/>
        </p:nvSpPr>
        <p:spPr>
          <a:xfrm>
            <a:off x="459137" y="2437044"/>
            <a:ext cx="5421381" cy="369332"/>
          </a:xfrm>
          <a:prstGeom prst="rect">
            <a:avLst/>
          </a:prstGeom>
          <a:noFill/>
        </p:spPr>
        <p:txBody>
          <a:bodyPr wrap="square">
            <a:spAutoFit/>
          </a:bodyPr>
          <a:lstStyle/>
          <a:p>
            <a:r>
              <a:rPr lang="en-GB" b="1">
                <a:latin typeface="Arial" panose="020B0604020202020204" pitchFamily="34" charset="0"/>
                <a:ea typeface="Roboto" panose="02000000000000000000" pitchFamily="2" charset="0"/>
                <a:cs typeface="Arial" panose="020B0604020202020204" pitchFamily="34" charset="0"/>
              </a:rPr>
              <a:t>The assessment covered the following areas:</a:t>
            </a:r>
            <a:r>
              <a:rPr lang="en-GB">
                <a:latin typeface="Arial" panose="020B0604020202020204" pitchFamily="34" charset="0"/>
                <a:ea typeface="Roboto" panose="02000000000000000000" pitchFamily="2" charset="0"/>
                <a:cs typeface="Arial" panose="020B0604020202020204" pitchFamily="34" charset="0"/>
              </a:rPr>
              <a:t> </a:t>
            </a:r>
          </a:p>
        </p:txBody>
      </p:sp>
      <p:sp>
        <p:nvSpPr>
          <p:cNvPr id="12" name="TextBox 11">
            <a:extLst>
              <a:ext uri="{FF2B5EF4-FFF2-40B4-BE49-F238E27FC236}">
                <a16:creationId xmlns:a16="http://schemas.microsoft.com/office/drawing/2014/main" id="{FA7EC6E9-26A3-F399-7BF6-C00432C0932F}"/>
              </a:ext>
            </a:extLst>
          </p:cNvPr>
          <p:cNvSpPr txBox="1"/>
          <p:nvPr/>
        </p:nvSpPr>
        <p:spPr>
          <a:xfrm>
            <a:off x="459137" y="3979898"/>
            <a:ext cx="4853092" cy="369332"/>
          </a:xfrm>
          <a:prstGeom prst="rect">
            <a:avLst/>
          </a:prstGeom>
          <a:noFill/>
        </p:spPr>
        <p:txBody>
          <a:bodyPr wrap="square">
            <a:spAutoFit/>
          </a:bodyPr>
          <a:lstStyle/>
          <a:p>
            <a:r>
              <a:rPr lang="en-GB" b="1">
                <a:latin typeface="Arial" panose="020B0604020202020204" pitchFamily="34" charset="0"/>
                <a:ea typeface="Roboto" panose="02000000000000000000" pitchFamily="2" charset="0"/>
                <a:cs typeface="Arial" panose="020B0604020202020204" pitchFamily="34" charset="0"/>
              </a:rPr>
              <a:t>Rate of engagement with this exercise:</a:t>
            </a:r>
            <a:endParaRPr lang="en-GB">
              <a:latin typeface="Arial" panose="020B0604020202020204" pitchFamily="34" charset="0"/>
              <a:ea typeface="Roboto" panose="02000000000000000000" pitchFamily="2" charset="0"/>
              <a:cs typeface="Arial" panose="020B0604020202020204" pitchFamily="34" charset="0"/>
            </a:endParaRPr>
          </a:p>
        </p:txBody>
      </p:sp>
      <p:grpSp>
        <p:nvGrpSpPr>
          <p:cNvPr id="15" name="Group 14">
            <a:extLst>
              <a:ext uri="{FF2B5EF4-FFF2-40B4-BE49-F238E27FC236}">
                <a16:creationId xmlns:a16="http://schemas.microsoft.com/office/drawing/2014/main" id="{4FE1608E-D426-BBC6-03D7-71A68D7805F6}"/>
              </a:ext>
            </a:extLst>
          </p:cNvPr>
          <p:cNvGrpSpPr/>
          <p:nvPr/>
        </p:nvGrpSpPr>
        <p:grpSpPr>
          <a:xfrm>
            <a:off x="3106824" y="4512658"/>
            <a:ext cx="5978352" cy="1854189"/>
            <a:chOff x="2927533" y="2742580"/>
            <a:chExt cx="5978352" cy="1854189"/>
          </a:xfrm>
        </p:grpSpPr>
        <p:sp>
          <p:nvSpPr>
            <p:cNvPr id="13" name="TextBox 12">
              <a:extLst>
                <a:ext uri="{FF2B5EF4-FFF2-40B4-BE49-F238E27FC236}">
                  <a16:creationId xmlns:a16="http://schemas.microsoft.com/office/drawing/2014/main" id="{393A04E0-AF9F-2D94-B5B4-39A53370D86C}"/>
                </a:ext>
              </a:extLst>
            </p:cNvPr>
            <p:cNvSpPr txBox="1"/>
            <p:nvPr/>
          </p:nvSpPr>
          <p:spPr>
            <a:xfrm>
              <a:off x="2927533" y="2742580"/>
              <a:ext cx="2773694" cy="1838801"/>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GB" sz="6000" b="1">
                  <a:effectLst/>
                  <a:latin typeface="Arial" panose="020B0604020202020204" pitchFamily="34" charset="0"/>
                  <a:ea typeface="Calibri" panose="020F0502020204030204" pitchFamily="34" charset="0"/>
                  <a:cs typeface="Arial" panose="020B0604020202020204" pitchFamily="34" charset="0"/>
                </a:rPr>
                <a:t>100% </a:t>
              </a:r>
              <a:r>
                <a:rPr lang="en-GB" sz="2400" b="1">
                  <a:effectLst/>
                  <a:latin typeface="Arial" panose="020B0604020202020204" pitchFamily="34" charset="0"/>
                  <a:ea typeface="Calibri" panose="020F0502020204030204" pitchFamily="34" charset="0"/>
                  <a:cs typeface="Arial" panose="020B0604020202020204" pitchFamily="34" charset="0"/>
                </a:rPr>
                <a:t>DNOs / IDNOs</a:t>
              </a:r>
            </a:p>
            <a:p>
              <a:pPr algn="ctr"/>
              <a:r>
                <a:rPr lang="en-GB">
                  <a:latin typeface="Arial" panose="020B0604020202020204" pitchFamily="34" charset="0"/>
                  <a:cs typeface="Arial" panose="020B0604020202020204" pitchFamily="34" charset="0"/>
                </a:rPr>
                <a:t>responded on time</a:t>
              </a:r>
              <a:endParaRPr lang="en-GB"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E783DDC-B8BF-FD03-EC8B-252D2CD57457}"/>
                </a:ext>
              </a:extLst>
            </p:cNvPr>
            <p:cNvSpPr txBox="1"/>
            <p:nvPr/>
          </p:nvSpPr>
          <p:spPr>
            <a:xfrm>
              <a:off x="6132191" y="2757968"/>
              <a:ext cx="2773694" cy="1838801"/>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en-GB" sz="6000" b="1">
                  <a:effectLst/>
                  <a:latin typeface="Arial" panose="020B0604020202020204" pitchFamily="34" charset="0"/>
                  <a:ea typeface="Calibri" panose="020F0502020204030204" pitchFamily="34" charset="0"/>
                  <a:cs typeface="Arial" panose="020B0604020202020204" pitchFamily="34" charset="0"/>
                </a:rPr>
                <a:t>72%</a:t>
              </a:r>
            </a:p>
            <a:p>
              <a:pPr algn="ctr"/>
              <a:r>
                <a:rPr lang="en-GB" sz="2400" b="1">
                  <a:latin typeface="Arial" panose="020B0604020202020204" pitchFamily="34" charset="0"/>
                  <a:ea typeface="Calibri" panose="020F0502020204030204" pitchFamily="34" charset="0"/>
                  <a:cs typeface="Arial" panose="020B0604020202020204" pitchFamily="34" charset="0"/>
                </a:rPr>
                <a:t>GT</a:t>
              </a:r>
              <a:r>
                <a:rPr lang="en-GB" sz="2400" b="1">
                  <a:effectLst/>
                  <a:latin typeface="Arial" panose="020B0604020202020204" pitchFamily="34" charset="0"/>
                  <a:ea typeface="Calibri" panose="020F0502020204030204" pitchFamily="34" charset="0"/>
                  <a:cs typeface="Arial" panose="020B0604020202020204" pitchFamily="34" charset="0"/>
                </a:rPr>
                <a:t>s / IGTs</a:t>
              </a:r>
            </a:p>
            <a:p>
              <a:pPr algn="ctr"/>
              <a:r>
                <a:rPr lang="en-GB">
                  <a:latin typeface="Arial" panose="020B0604020202020204" pitchFamily="34" charset="0"/>
                  <a:cs typeface="Arial" panose="020B0604020202020204" pitchFamily="34" charset="0"/>
                </a:rPr>
                <a:t>responded on time</a:t>
              </a:r>
            </a:p>
          </p:txBody>
        </p:sp>
      </p:grpSp>
      <p:grpSp>
        <p:nvGrpSpPr>
          <p:cNvPr id="45" name="Group 44">
            <a:extLst>
              <a:ext uri="{FF2B5EF4-FFF2-40B4-BE49-F238E27FC236}">
                <a16:creationId xmlns:a16="http://schemas.microsoft.com/office/drawing/2014/main" id="{E3C742CE-8620-B169-F1F4-EE1F2EA32DD8}"/>
              </a:ext>
            </a:extLst>
          </p:cNvPr>
          <p:cNvGrpSpPr/>
          <p:nvPr/>
        </p:nvGrpSpPr>
        <p:grpSpPr>
          <a:xfrm>
            <a:off x="490721" y="2859469"/>
            <a:ext cx="11341756" cy="923330"/>
            <a:chOff x="490721" y="2912171"/>
            <a:chExt cx="11341756" cy="923330"/>
          </a:xfrm>
        </p:grpSpPr>
        <p:sp>
          <p:nvSpPr>
            <p:cNvPr id="16" name="Oval 15">
              <a:extLst>
                <a:ext uri="{FF2B5EF4-FFF2-40B4-BE49-F238E27FC236}">
                  <a16:creationId xmlns:a16="http://schemas.microsoft.com/office/drawing/2014/main" id="{15FB1ACF-4025-258F-43BE-EF0AF9955C33}"/>
                </a:ext>
              </a:extLst>
            </p:cNvPr>
            <p:cNvSpPr/>
            <p:nvPr/>
          </p:nvSpPr>
          <p:spPr>
            <a:xfrm>
              <a:off x="490721" y="3006707"/>
              <a:ext cx="694957" cy="694957"/>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8" name="Graphic 17" descr="Head with gears with solid fill">
              <a:extLst>
                <a:ext uri="{FF2B5EF4-FFF2-40B4-BE49-F238E27FC236}">
                  <a16:creationId xmlns:a16="http://schemas.microsoft.com/office/drawing/2014/main" id="{9939A5F7-1062-7CD1-C7D0-DD8507AFBF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652" y="3050553"/>
              <a:ext cx="603094" cy="603094"/>
            </a:xfrm>
            <a:prstGeom prst="rect">
              <a:avLst/>
            </a:prstGeom>
          </p:spPr>
        </p:pic>
        <p:sp>
          <p:nvSpPr>
            <p:cNvPr id="20" name="TextBox 19">
              <a:extLst>
                <a:ext uri="{FF2B5EF4-FFF2-40B4-BE49-F238E27FC236}">
                  <a16:creationId xmlns:a16="http://schemas.microsoft.com/office/drawing/2014/main" id="{407116BF-B523-1647-0D2B-1BF9B36D8AC0}"/>
                </a:ext>
              </a:extLst>
            </p:cNvPr>
            <p:cNvSpPr txBox="1"/>
            <p:nvPr/>
          </p:nvSpPr>
          <p:spPr>
            <a:xfrm>
              <a:off x="1327767" y="3050553"/>
              <a:ext cx="2030730" cy="646331"/>
            </a:xfrm>
            <a:prstGeom prst="rect">
              <a:avLst/>
            </a:prstGeom>
            <a:noFill/>
          </p:spPr>
          <p:txBody>
            <a:bodyPr wrap="square" anchor="ctr">
              <a:spAutoFit/>
            </a:bodyPr>
            <a:lstStyle/>
            <a:p>
              <a:pPr>
                <a:buClr>
                  <a:schemeClr val="accent3"/>
                </a:buClr>
              </a:pPr>
              <a:r>
                <a:rPr lang="en-GB">
                  <a:latin typeface="Arial" panose="020B0604020202020204" pitchFamily="34" charset="0"/>
                  <a:ea typeface="Roboto" panose="02000000000000000000" pitchFamily="2" charset="0"/>
                  <a:cs typeface="Arial" panose="020B0604020202020204" pitchFamily="34" charset="0"/>
                </a:rPr>
                <a:t>Awareness of REC Obligations</a:t>
              </a:r>
            </a:p>
          </p:txBody>
        </p:sp>
        <p:sp>
          <p:nvSpPr>
            <p:cNvPr id="21" name="Oval 20">
              <a:extLst>
                <a:ext uri="{FF2B5EF4-FFF2-40B4-BE49-F238E27FC236}">
                  <a16:creationId xmlns:a16="http://schemas.microsoft.com/office/drawing/2014/main" id="{E7F662C8-F65A-C18F-666D-4E0E05F16ED6}"/>
                </a:ext>
              </a:extLst>
            </p:cNvPr>
            <p:cNvSpPr/>
            <p:nvPr/>
          </p:nvSpPr>
          <p:spPr>
            <a:xfrm>
              <a:off x="3267911" y="3006707"/>
              <a:ext cx="694957" cy="694957"/>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7B009625-2E31-4814-A2D1-873A23921E21}"/>
                </a:ext>
              </a:extLst>
            </p:cNvPr>
            <p:cNvSpPr txBox="1"/>
            <p:nvPr/>
          </p:nvSpPr>
          <p:spPr>
            <a:xfrm>
              <a:off x="4104957" y="2912171"/>
              <a:ext cx="2030730" cy="923330"/>
            </a:xfrm>
            <a:prstGeom prst="rect">
              <a:avLst/>
            </a:prstGeom>
            <a:noFill/>
          </p:spPr>
          <p:txBody>
            <a:bodyPr wrap="square" anchor="ctr">
              <a:spAutoFit/>
            </a:bodyPr>
            <a:lstStyle/>
            <a:p>
              <a:pPr>
                <a:buClr>
                  <a:schemeClr val="accent3"/>
                </a:buClr>
              </a:pPr>
              <a:r>
                <a:rPr lang="en-GB">
                  <a:latin typeface="Arial" panose="020B0604020202020204" pitchFamily="34" charset="0"/>
                  <a:ea typeface="Roboto" panose="02000000000000000000" pitchFamily="2" charset="0"/>
                  <a:cs typeface="Arial" panose="020B0604020202020204" pitchFamily="34" charset="0"/>
                </a:rPr>
                <a:t>Identification and Maintenance of PSR Records</a:t>
              </a:r>
            </a:p>
          </p:txBody>
        </p:sp>
        <p:sp>
          <p:nvSpPr>
            <p:cNvPr id="24" name="Oval 23">
              <a:extLst>
                <a:ext uri="{FF2B5EF4-FFF2-40B4-BE49-F238E27FC236}">
                  <a16:creationId xmlns:a16="http://schemas.microsoft.com/office/drawing/2014/main" id="{705FE32E-260E-E6CD-70D3-ACAC48765EC1}"/>
                </a:ext>
              </a:extLst>
            </p:cNvPr>
            <p:cNvSpPr/>
            <p:nvPr/>
          </p:nvSpPr>
          <p:spPr>
            <a:xfrm>
              <a:off x="6116306" y="3006707"/>
              <a:ext cx="694957" cy="694957"/>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6" name="TextBox 25">
              <a:extLst>
                <a:ext uri="{FF2B5EF4-FFF2-40B4-BE49-F238E27FC236}">
                  <a16:creationId xmlns:a16="http://schemas.microsoft.com/office/drawing/2014/main" id="{6D739BD3-9997-5826-1923-5FC824945AA2}"/>
                </a:ext>
              </a:extLst>
            </p:cNvPr>
            <p:cNvSpPr txBox="1"/>
            <p:nvPr/>
          </p:nvSpPr>
          <p:spPr>
            <a:xfrm>
              <a:off x="6953352" y="3050553"/>
              <a:ext cx="2030730" cy="646331"/>
            </a:xfrm>
            <a:prstGeom prst="rect">
              <a:avLst/>
            </a:prstGeom>
            <a:noFill/>
          </p:spPr>
          <p:txBody>
            <a:bodyPr wrap="square" anchor="ctr">
              <a:spAutoFit/>
            </a:bodyPr>
            <a:lstStyle/>
            <a:p>
              <a:pPr>
                <a:buClr>
                  <a:schemeClr val="accent3"/>
                </a:buClr>
              </a:pPr>
              <a:r>
                <a:rPr lang="en-GB">
                  <a:latin typeface="Arial" panose="020B0604020202020204" pitchFamily="34" charset="0"/>
                  <a:ea typeface="Roboto" panose="02000000000000000000" pitchFamily="2" charset="0"/>
                  <a:cs typeface="Arial" panose="020B0604020202020204" pitchFamily="34" charset="0"/>
                </a:rPr>
                <a:t>Sharing of PSR Information</a:t>
              </a:r>
            </a:p>
          </p:txBody>
        </p:sp>
        <p:sp>
          <p:nvSpPr>
            <p:cNvPr id="27" name="Oval 26">
              <a:extLst>
                <a:ext uri="{FF2B5EF4-FFF2-40B4-BE49-F238E27FC236}">
                  <a16:creationId xmlns:a16="http://schemas.microsoft.com/office/drawing/2014/main" id="{F58E549A-1ACF-0248-EBB9-02975FA17ECB}"/>
                </a:ext>
              </a:extLst>
            </p:cNvPr>
            <p:cNvSpPr/>
            <p:nvPr/>
          </p:nvSpPr>
          <p:spPr>
            <a:xfrm>
              <a:off x="8964701" y="3006707"/>
              <a:ext cx="694957" cy="694957"/>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9" name="TextBox 28">
              <a:extLst>
                <a:ext uri="{FF2B5EF4-FFF2-40B4-BE49-F238E27FC236}">
                  <a16:creationId xmlns:a16="http://schemas.microsoft.com/office/drawing/2014/main" id="{DE068974-5A16-877A-3DED-C9BDE7C3B257}"/>
                </a:ext>
              </a:extLst>
            </p:cNvPr>
            <p:cNvSpPr txBox="1"/>
            <p:nvPr/>
          </p:nvSpPr>
          <p:spPr>
            <a:xfrm>
              <a:off x="9801747" y="3185977"/>
              <a:ext cx="2030730" cy="369332"/>
            </a:xfrm>
            <a:prstGeom prst="rect">
              <a:avLst/>
            </a:prstGeom>
            <a:noFill/>
          </p:spPr>
          <p:txBody>
            <a:bodyPr wrap="square" anchor="ctr">
              <a:spAutoFit/>
            </a:bodyPr>
            <a:lstStyle/>
            <a:p>
              <a:pPr>
                <a:buClr>
                  <a:schemeClr val="accent3"/>
                </a:buClr>
              </a:pPr>
              <a:r>
                <a:rPr lang="en-GB">
                  <a:latin typeface="Arial" panose="020B0604020202020204" pitchFamily="34" charset="0"/>
                  <a:ea typeface="Roboto" panose="02000000000000000000" pitchFamily="2" charset="0"/>
                  <a:cs typeface="Arial" panose="020B0604020202020204" pitchFamily="34" charset="0"/>
                </a:rPr>
                <a:t>Macro issues</a:t>
              </a:r>
            </a:p>
          </p:txBody>
        </p:sp>
        <p:pic>
          <p:nvPicPr>
            <p:cNvPr id="40" name="Graphic 39" descr="Address Book with solid fill">
              <a:extLst>
                <a:ext uri="{FF2B5EF4-FFF2-40B4-BE49-F238E27FC236}">
                  <a16:creationId xmlns:a16="http://schemas.microsoft.com/office/drawing/2014/main" id="{F1AD401A-08CD-7D15-CA68-78D50590BF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12565" y="3067497"/>
              <a:ext cx="603094" cy="603094"/>
            </a:xfrm>
            <a:prstGeom prst="rect">
              <a:avLst/>
            </a:prstGeom>
          </p:spPr>
        </p:pic>
        <p:pic>
          <p:nvPicPr>
            <p:cNvPr id="42" name="Graphic 41" descr="Share with solid fill">
              <a:extLst>
                <a:ext uri="{FF2B5EF4-FFF2-40B4-BE49-F238E27FC236}">
                  <a16:creationId xmlns:a16="http://schemas.microsoft.com/office/drawing/2014/main" id="{1BD66708-8F74-8997-D991-899F5B30C47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8198" y="3091439"/>
              <a:ext cx="521322" cy="521322"/>
            </a:xfrm>
            <a:prstGeom prst="rect">
              <a:avLst/>
            </a:prstGeom>
          </p:spPr>
        </p:pic>
        <p:pic>
          <p:nvPicPr>
            <p:cNvPr id="44" name="Graphic 43" descr="Warning with solid fill">
              <a:extLst>
                <a:ext uri="{FF2B5EF4-FFF2-40B4-BE49-F238E27FC236}">
                  <a16:creationId xmlns:a16="http://schemas.microsoft.com/office/drawing/2014/main" id="{C36AF3B4-7595-9155-D472-D7A9810FF5C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74668" y="3119301"/>
              <a:ext cx="465598" cy="465598"/>
            </a:xfrm>
            <a:prstGeom prst="rect">
              <a:avLst/>
            </a:prstGeom>
          </p:spPr>
        </p:pic>
      </p:grpSp>
    </p:spTree>
    <p:extLst>
      <p:ext uri="{BB962C8B-B14F-4D97-AF65-F5344CB8AC3E}">
        <p14:creationId xmlns:p14="http://schemas.microsoft.com/office/powerpoint/2010/main" val="380977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normAutofit/>
          </a:bodyPr>
          <a:lstStyle/>
          <a:p>
            <a:r>
              <a:rPr lang="en-GB" dirty="0">
                <a:cs typeface="Roboto" panose="02000000000000000000" pitchFamily="2" charset="0"/>
              </a:rPr>
              <a:t>Priority Service Register (PSR)</a:t>
            </a:r>
          </a:p>
        </p:txBody>
      </p:sp>
      <p:sp>
        <p:nvSpPr>
          <p:cNvPr id="3" name="Text Placeholder 3">
            <a:extLst>
              <a:ext uri="{FF2B5EF4-FFF2-40B4-BE49-F238E27FC236}">
                <a16:creationId xmlns:a16="http://schemas.microsoft.com/office/drawing/2014/main" id="{3FBFD75B-60EA-B579-3FB9-76C5D36A900B}"/>
              </a:ext>
            </a:extLst>
          </p:cNvPr>
          <p:cNvSpPr txBox="1">
            <a:spLocks/>
          </p:cNvSpPr>
          <p:nvPr/>
        </p:nvSpPr>
        <p:spPr>
          <a:xfrm>
            <a:off x="3358497" y="1240326"/>
            <a:ext cx="6764991" cy="5057288"/>
          </a:xfrm>
          <a:prstGeom prst="rect">
            <a:avLst/>
          </a:prstGeom>
        </p:spPr>
        <p:txBody>
          <a:bodyPr>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p>
        </p:txBody>
      </p:sp>
      <p:sp>
        <p:nvSpPr>
          <p:cNvPr id="8" name="TextBox 7">
            <a:extLst>
              <a:ext uri="{FF2B5EF4-FFF2-40B4-BE49-F238E27FC236}">
                <a16:creationId xmlns:a16="http://schemas.microsoft.com/office/drawing/2014/main" id="{20EB7B5E-4E3B-20CC-1AE3-0F9E48E79034}"/>
              </a:ext>
            </a:extLst>
          </p:cNvPr>
          <p:cNvSpPr txBox="1"/>
          <p:nvPr/>
        </p:nvSpPr>
        <p:spPr>
          <a:xfrm>
            <a:off x="459137" y="1538646"/>
            <a:ext cx="11029949" cy="660112"/>
          </a:xfrm>
          <a:prstGeom prst="rect">
            <a:avLst/>
          </a:prstGeom>
        </p:spPr>
        <p:txBody>
          <a:bodyPr/>
          <a:lstStyle>
            <a:defPPr>
              <a:defRPr lang="en-US"/>
            </a:defPPr>
            <a:lvl1pPr marL="228600" marR="0" lvl="0" indent="-228600" fontAlgn="auto">
              <a:lnSpc>
                <a:spcPct val="90000"/>
              </a:lnSpc>
              <a:spcBef>
                <a:spcPts val="1000"/>
              </a:spcBef>
              <a:spcAft>
                <a:spcPts val="0"/>
              </a:spcAft>
              <a:buClr>
                <a:srgbClr val="70ADA3"/>
              </a:buClr>
              <a:buSzTx/>
              <a:buFont typeface="Arial" panose="020B0604020202020204" pitchFamily="34" charset="0"/>
              <a:buChar char="•"/>
              <a:tabLst/>
              <a:defRPr>
                <a:solidFill>
                  <a:srgbClr val="000000"/>
                </a:solidFill>
                <a:latin typeface="Arial" panose="020B0604020202020204" pitchFamily="34" charset="0"/>
                <a:ea typeface="Roboto" panose="02000000000000000000" pitchFamily="2" charset="0"/>
                <a:cs typeface="Arial" panose="020B0604020202020204" pitchFamily="34" charset="0"/>
              </a:defRPr>
            </a:lvl1pPr>
            <a:lvl2pPr marL="685800" indent="-228600">
              <a:lnSpc>
                <a:spcPct val="90000"/>
              </a:lnSpc>
              <a:spcBef>
                <a:spcPts val="500"/>
              </a:spcBef>
              <a:buClr>
                <a:srgbClr val="70ADA3"/>
              </a:buClr>
              <a:buFont typeface="Arial" panose="020B0604020202020204" pitchFamily="34" charset="0"/>
              <a:buChar char="•"/>
              <a:defRPr sz="1600">
                <a:latin typeface="Roboto" panose="02000000000000000000" pitchFamily="2" charset="0"/>
                <a:ea typeface="Roboto" panose="02000000000000000000" pitchFamily="2" charset="0"/>
              </a:defRPr>
            </a:lvl2pPr>
            <a:lvl3pPr marL="1143000" indent="-228600">
              <a:lnSpc>
                <a:spcPct val="90000"/>
              </a:lnSpc>
              <a:spcBef>
                <a:spcPts val="500"/>
              </a:spcBef>
              <a:buClr>
                <a:srgbClr val="70ADA3"/>
              </a:buClr>
              <a:buFont typeface="Arial" panose="020B0604020202020204" pitchFamily="34" charset="0"/>
              <a:buChar char="•"/>
              <a:defRPr sz="1400">
                <a:latin typeface="Roboto" panose="02000000000000000000" pitchFamily="2" charset="0"/>
                <a:ea typeface="Roboto" panose="02000000000000000000" pitchFamily="2" charset="0"/>
              </a:defRPr>
            </a:lvl3pPr>
            <a:lvl4pPr marL="1600200" indent="-228600">
              <a:lnSpc>
                <a:spcPct val="90000"/>
              </a:lnSpc>
              <a:spcBef>
                <a:spcPts val="500"/>
              </a:spcBef>
              <a:buClr>
                <a:srgbClr val="70ADA3"/>
              </a:buClr>
              <a:buFont typeface="Arial" panose="020B0604020202020204" pitchFamily="34" charset="0"/>
              <a:buChar char="•"/>
              <a:defRPr sz="1200">
                <a:latin typeface="Roboto" panose="02000000000000000000" pitchFamily="2" charset="0"/>
                <a:ea typeface="Roboto" panose="02000000000000000000" pitchFamily="2" charset="0"/>
              </a:defRPr>
            </a:lvl4pPr>
            <a:lvl5pPr marL="2057400" indent="-228600">
              <a:lnSpc>
                <a:spcPct val="90000"/>
              </a:lnSpc>
              <a:spcBef>
                <a:spcPts val="500"/>
              </a:spcBef>
              <a:buClr>
                <a:srgbClr val="70ADA3"/>
              </a:buClr>
              <a:buFont typeface="Arial" panose="020B0604020202020204" pitchFamily="34" charset="0"/>
              <a:buChar char="•"/>
              <a:defRPr sz="1100">
                <a:latin typeface="Roboto" panose="02000000000000000000" pitchFamily="2" charset="0"/>
                <a:ea typeface="Roboto" panose="020000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GB" dirty="0"/>
              <a:t>The following insights were noted and shared with REC PAB, and RECCo to support their work in this area:</a:t>
            </a:r>
          </a:p>
        </p:txBody>
      </p:sp>
      <p:sp>
        <p:nvSpPr>
          <p:cNvPr id="5" name="TextBox 4">
            <a:extLst>
              <a:ext uri="{FF2B5EF4-FFF2-40B4-BE49-F238E27FC236}">
                <a16:creationId xmlns:a16="http://schemas.microsoft.com/office/drawing/2014/main" id="{29FB76D0-E6DF-E9B9-A958-7BD14E4B70EE}"/>
              </a:ext>
            </a:extLst>
          </p:cNvPr>
          <p:cNvSpPr txBox="1"/>
          <p:nvPr/>
        </p:nvSpPr>
        <p:spPr>
          <a:xfrm>
            <a:off x="1790698" y="3879392"/>
            <a:ext cx="6096000" cy="383823"/>
          </a:xfrm>
          <a:prstGeom prst="rect">
            <a:avLst/>
          </a:prstGeom>
          <a:noFill/>
        </p:spPr>
        <p:txBody>
          <a:bodyPr wrap="square">
            <a:spAutoFit/>
          </a:bodyPr>
          <a:lstStyle/>
          <a:p>
            <a:pPr lvl="0">
              <a:lnSpc>
                <a:spcPct val="115000"/>
              </a:lnSpc>
              <a:spcBef>
                <a:spcPts val="600"/>
              </a:spcBef>
              <a:spcAft>
                <a:spcPts val="600"/>
              </a:spcAft>
              <a:buClr>
                <a:srgbClr val="68A495"/>
              </a:buClr>
            </a:pPr>
            <a:r>
              <a:rPr lang="en-GB" sz="1800">
                <a:solidFill>
                  <a:srgbClr val="000000"/>
                </a:solidFill>
                <a:effectLst/>
                <a:latin typeface="Arial" panose="020B0604020202020204" pitchFamily="34" charset="0"/>
                <a:ea typeface="Monotype Sorts" panose="01010601010101010101" pitchFamily="2" charset="2"/>
                <a:cs typeface="Arial" panose="020B0604020202020204" pitchFamily="34" charset="0"/>
              </a:rPr>
              <a:t>Consumers are unaware of the role of DNOs and GTs.</a:t>
            </a:r>
            <a:endParaRPr lang="en-GB" sz="1800">
              <a:solidFill>
                <a:srgbClr val="000000"/>
              </a:solidFill>
              <a:effectLst/>
              <a:latin typeface="Arial" panose="020B0604020202020204" pitchFamily="34" charset="0"/>
              <a:ea typeface="Monotype Sorts" panose="01010601010101010101" pitchFamily="2" charset="2"/>
              <a:cs typeface="Monotype Sorts" panose="01010601010101010101" pitchFamily="2" charset="2"/>
            </a:endParaRPr>
          </a:p>
        </p:txBody>
      </p:sp>
      <p:sp>
        <p:nvSpPr>
          <p:cNvPr id="6" name="Oval 5">
            <a:extLst>
              <a:ext uri="{FF2B5EF4-FFF2-40B4-BE49-F238E27FC236}">
                <a16:creationId xmlns:a16="http://schemas.microsoft.com/office/drawing/2014/main" id="{DB616ABD-3A33-ECBA-93D4-993181E40D4C}"/>
              </a:ext>
            </a:extLst>
          </p:cNvPr>
          <p:cNvSpPr/>
          <p:nvPr/>
        </p:nvSpPr>
        <p:spPr>
          <a:xfrm>
            <a:off x="681038" y="2198758"/>
            <a:ext cx="971762" cy="971762"/>
          </a:xfrm>
          <a:prstGeom prst="ellipse">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2F3D3951-2CB9-5CEA-2BCF-8066B21365C3}"/>
              </a:ext>
            </a:extLst>
          </p:cNvPr>
          <p:cNvSpPr txBox="1"/>
          <p:nvPr/>
        </p:nvSpPr>
        <p:spPr>
          <a:xfrm>
            <a:off x="1790699" y="2149599"/>
            <a:ext cx="9782175" cy="1020921"/>
          </a:xfrm>
          <a:prstGeom prst="rect">
            <a:avLst/>
          </a:prstGeom>
          <a:noFill/>
        </p:spPr>
        <p:txBody>
          <a:bodyPr wrap="square">
            <a:spAutoFit/>
          </a:bodyPr>
          <a:lstStyle/>
          <a:p>
            <a:pPr lvl="0">
              <a:lnSpc>
                <a:spcPct val="115000"/>
              </a:lnSpc>
              <a:spcBef>
                <a:spcPts val="600"/>
              </a:spcBef>
              <a:spcAft>
                <a:spcPts val="600"/>
              </a:spcAft>
              <a:buClr>
                <a:srgbClr val="68A495"/>
              </a:buClr>
            </a:pPr>
            <a:r>
              <a:rPr lang="en-GB" sz="1800" dirty="0">
                <a:solidFill>
                  <a:srgbClr val="000000"/>
                </a:solidFill>
                <a:effectLst/>
                <a:latin typeface="Arial" panose="020B0604020202020204" pitchFamily="34" charset="0"/>
                <a:ea typeface="Monotype Sorts" panose="01010601010101010101" pitchFamily="2" charset="2"/>
                <a:cs typeface="Arial" panose="020B0604020202020204" pitchFamily="34" charset="0"/>
              </a:rPr>
              <a:t>Data quality issues such as incorrectly populated D0225 flow, inconsistencies over Needs Code used across the market and lack of data alignment across registers held and maintained by Registered Suppliers, DNOs and IDNOs.</a:t>
            </a:r>
            <a:endParaRPr lang="en-GB" sz="1800" dirty="0">
              <a:solidFill>
                <a:srgbClr val="000000"/>
              </a:solidFill>
              <a:effectLst/>
              <a:latin typeface="Arial" panose="020B0604020202020204" pitchFamily="34" charset="0"/>
              <a:ea typeface="Monotype Sorts" panose="01010601010101010101" pitchFamily="2" charset="2"/>
              <a:cs typeface="Monotype Sorts" panose="01010601010101010101" pitchFamily="2" charset="2"/>
            </a:endParaRPr>
          </a:p>
        </p:txBody>
      </p:sp>
      <p:sp>
        <p:nvSpPr>
          <p:cNvPr id="17" name="TextBox 16">
            <a:extLst>
              <a:ext uri="{FF2B5EF4-FFF2-40B4-BE49-F238E27FC236}">
                <a16:creationId xmlns:a16="http://schemas.microsoft.com/office/drawing/2014/main" id="{10A33E20-15A2-4D18-E420-95C4A41B9EE1}"/>
              </a:ext>
            </a:extLst>
          </p:cNvPr>
          <p:cNvSpPr txBox="1"/>
          <p:nvPr/>
        </p:nvSpPr>
        <p:spPr>
          <a:xfrm>
            <a:off x="1790698" y="5134803"/>
            <a:ext cx="9698387" cy="646331"/>
          </a:xfrm>
          <a:prstGeom prst="rect">
            <a:avLst/>
          </a:prstGeom>
          <a:noFill/>
        </p:spPr>
        <p:txBody>
          <a:bodyPr wrap="square">
            <a:spAutoFit/>
          </a:bodyPr>
          <a:lstStyle/>
          <a:p>
            <a:pPr lvl="0">
              <a:buClr>
                <a:srgbClr val="68A495"/>
              </a:buClr>
            </a:pPr>
            <a:r>
              <a:rPr lang="en-GB" sz="1800" dirty="0">
                <a:solidFill>
                  <a:srgbClr val="000000"/>
                </a:solidFill>
                <a:effectLst/>
                <a:latin typeface="Arial" panose="020B0604020202020204" pitchFamily="34" charset="0"/>
                <a:ea typeface="Monotype Sorts" panose="01010601010101010101" pitchFamily="2" charset="2"/>
                <a:cs typeface="Arial" panose="020B0604020202020204" pitchFamily="34" charset="0"/>
              </a:rPr>
              <a:t>Lack of standardised process or system for sharing PSR information across and between industry e.g. Gas, Electricity, Water.</a:t>
            </a:r>
            <a:endParaRPr lang="en-GB"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Oval 18">
            <a:extLst>
              <a:ext uri="{FF2B5EF4-FFF2-40B4-BE49-F238E27FC236}">
                <a16:creationId xmlns:a16="http://schemas.microsoft.com/office/drawing/2014/main" id="{60263BAF-7A2F-48E3-A236-6073C94166ED}"/>
              </a:ext>
            </a:extLst>
          </p:cNvPr>
          <p:cNvSpPr/>
          <p:nvPr/>
        </p:nvSpPr>
        <p:spPr>
          <a:xfrm>
            <a:off x="681038" y="3585423"/>
            <a:ext cx="971762" cy="971762"/>
          </a:xfrm>
          <a:prstGeom prst="ellipse">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2" name="Oval 21">
            <a:extLst>
              <a:ext uri="{FF2B5EF4-FFF2-40B4-BE49-F238E27FC236}">
                <a16:creationId xmlns:a16="http://schemas.microsoft.com/office/drawing/2014/main" id="{8C4C4AE6-CCFD-5671-89B4-6B63F5045513}"/>
              </a:ext>
            </a:extLst>
          </p:cNvPr>
          <p:cNvSpPr/>
          <p:nvPr/>
        </p:nvSpPr>
        <p:spPr>
          <a:xfrm>
            <a:off x="681038" y="4972088"/>
            <a:ext cx="971762" cy="971762"/>
          </a:xfrm>
          <a:prstGeom prst="ellipse">
            <a:avLst/>
          </a:prstGeom>
          <a:ln w="3810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28" name="Graphic 27" descr="Research with solid fill">
            <a:extLst>
              <a:ext uri="{FF2B5EF4-FFF2-40B4-BE49-F238E27FC236}">
                <a16:creationId xmlns:a16="http://schemas.microsoft.com/office/drawing/2014/main" id="{D37655D3-715F-A858-5538-E42ADD9A4C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856" y="2327056"/>
            <a:ext cx="715165" cy="715165"/>
          </a:xfrm>
          <a:prstGeom prst="rect">
            <a:avLst/>
          </a:prstGeom>
        </p:spPr>
      </p:pic>
      <p:pic>
        <p:nvPicPr>
          <p:cNvPr id="37" name="Graphic 36" descr="Connections with solid fill">
            <a:extLst>
              <a:ext uri="{FF2B5EF4-FFF2-40B4-BE49-F238E27FC236}">
                <a16:creationId xmlns:a16="http://schemas.microsoft.com/office/drawing/2014/main" id="{A38F47CF-01C2-763B-27C9-8919CE7D58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947" y="5029996"/>
            <a:ext cx="855944" cy="855944"/>
          </a:xfrm>
          <a:prstGeom prst="rect">
            <a:avLst/>
          </a:prstGeom>
        </p:spPr>
      </p:pic>
      <p:pic>
        <p:nvPicPr>
          <p:cNvPr id="39" name="Graphic 38" descr="Customer review with solid fill">
            <a:extLst>
              <a:ext uri="{FF2B5EF4-FFF2-40B4-BE49-F238E27FC236}">
                <a16:creationId xmlns:a16="http://schemas.microsoft.com/office/drawing/2014/main" id="{F8FC3521-BBD6-91B4-2246-E1F8765558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3426" y="3710291"/>
            <a:ext cx="722023" cy="722023"/>
          </a:xfrm>
          <a:prstGeom prst="rect">
            <a:avLst/>
          </a:prstGeom>
        </p:spPr>
      </p:pic>
    </p:spTree>
    <p:extLst>
      <p:ext uri="{BB962C8B-B14F-4D97-AF65-F5344CB8AC3E}">
        <p14:creationId xmlns:p14="http://schemas.microsoft.com/office/powerpoint/2010/main" val="2571882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fontScale="90000"/>
          </a:bodyPr>
          <a:lstStyle/>
          <a:p>
            <a:r>
              <a:rPr lang="en-GB" sz="3600" dirty="0"/>
              <a:t>Implementation of R0025 Service Provider Performance Charges (DCC)​​</a:t>
            </a:r>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a:latin typeface="Roboto"/>
                <a:ea typeface="Roboto"/>
                <a:cs typeface="Roboto"/>
              </a:rPr>
              <a:t>Vaishnavi Sharma</a:t>
            </a:r>
            <a:endParaRPr lang="en-GB"/>
          </a:p>
        </p:txBody>
      </p:sp>
    </p:spTree>
    <p:extLst>
      <p:ext uri="{BB962C8B-B14F-4D97-AF65-F5344CB8AC3E}">
        <p14:creationId xmlns:p14="http://schemas.microsoft.com/office/powerpoint/2010/main" val="329622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1E9A1-6D4D-4804-9BF1-3579E12AE0BC}"/>
              </a:ext>
            </a:extLst>
          </p:cNvPr>
          <p:cNvSpPr>
            <a:spLocks noGrp="1"/>
          </p:cNvSpPr>
          <p:nvPr>
            <p:ph sz="quarter" idx="10"/>
          </p:nvPr>
        </p:nvSpPr>
        <p:spPr>
          <a:xfrm>
            <a:off x="475667" y="1210221"/>
            <a:ext cx="10878133" cy="5282653"/>
          </a:xfrm>
        </p:spPr>
        <p:txBody>
          <a:bodyPr>
            <a:noAutofit/>
          </a:bodyPr>
          <a:lstStyle/>
          <a:p>
            <a:pPr marL="0" indent="0">
              <a:buNone/>
            </a:pPr>
            <a:r>
              <a:rPr lang="en-GB" b="1" dirty="0">
                <a:latin typeface="Arial" panose="020B0604020202020204" pitchFamily="34" charset="0"/>
                <a:cs typeface="Arial" panose="020B0604020202020204" pitchFamily="34" charset="0"/>
              </a:rPr>
              <a:t>BACKGROUND:</a:t>
            </a:r>
          </a:p>
          <a:p>
            <a:r>
              <a:rPr lang="en-GB" dirty="0">
                <a:latin typeface="Arial" panose="020B0604020202020204" pitchFamily="34" charset="0"/>
                <a:cs typeface="Arial" panose="020B0604020202020204" pitchFamily="34" charset="0"/>
              </a:rPr>
              <a:t>All Parties to the Code are subject to Performance Assurance, including Service Providers.</a:t>
            </a:r>
          </a:p>
          <a:p>
            <a:r>
              <a:rPr lang="en-GB" dirty="0">
                <a:latin typeface="Arial" panose="020B0604020202020204" pitchFamily="34" charset="0"/>
                <a:cs typeface="Arial" panose="020B0604020202020204" pitchFamily="34" charset="0"/>
              </a:rPr>
              <a:t>RECCo provide many of these services, with the following provided by REC Parties:</a:t>
            </a:r>
          </a:p>
          <a:p>
            <a:pPr lvl="1">
              <a:buFont typeface="Courier New" panose="02070309020205020404" pitchFamily="49" charset="0"/>
              <a:buChar char="o"/>
            </a:pPr>
            <a:endParaRPr lang="en-GB" sz="18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GB" sz="18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GB" sz="18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GB" sz="1800" dirty="0">
              <a:latin typeface="Arial" panose="020B0604020202020204" pitchFamily="34" charset="0"/>
              <a:cs typeface="Arial" panose="020B0604020202020204" pitchFamily="34" charset="0"/>
            </a:endParaRPr>
          </a:p>
          <a:p>
            <a:pPr marL="0" indent="0">
              <a:buNone/>
            </a:pPr>
            <a:endParaRPr lang="en-GB"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SERVICE PROVIDER PERFORMANCE CHARGES:</a:t>
            </a:r>
          </a:p>
          <a:p>
            <a:r>
              <a:rPr lang="en-GB" dirty="0">
                <a:latin typeface="Arial" panose="020B0604020202020204" pitchFamily="34" charset="0"/>
                <a:cs typeface="Arial" panose="020B0604020202020204" pitchFamily="34" charset="0"/>
              </a:rPr>
              <a:t>The Code Manager put in place a financial incentivisation process for the Centralised Registration Service Provider (DCC) from 01 April 2023, which involves margin at risk based on performance against service definitions. These were introduced by </a:t>
            </a:r>
            <a:r>
              <a:rPr lang="en-GB" dirty="0">
                <a:latin typeface="Arial" panose="020B0604020202020204" pitchFamily="34" charset="0"/>
                <a:cs typeface="Arial" panose="020B0604020202020204" pitchFamily="34" charset="0"/>
                <a:hlinkClick r:id="rId3"/>
              </a:rPr>
              <a:t>REC Change Proposal R0025</a:t>
            </a:r>
            <a:r>
              <a:rPr lang="en-GB" dirty="0">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Since this time, we have seen improvements in DCC’s reported SLA performance.</a:t>
            </a:r>
          </a:p>
          <a:p>
            <a:r>
              <a:rPr lang="en-GB" dirty="0">
                <a:latin typeface="Arial" panose="020B0604020202020204" pitchFamily="34" charset="0"/>
                <a:cs typeface="Arial" panose="020B0604020202020204" pitchFamily="34" charset="0"/>
              </a:rPr>
              <a:t>This incentivisation regime is in its early days, and we will continue to assess its effectiveness.</a:t>
            </a:r>
          </a:p>
          <a:p>
            <a:r>
              <a:rPr lang="en-GB" dirty="0">
                <a:latin typeface="Arial" panose="020B0604020202020204" pitchFamily="34" charset="0"/>
                <a:cs typeface="Arial" panose="020B0604020202020204" pitchFamily="34" charset="0"/>
              </a:rPr>
              <a:t>This approach fundamentally focuses on the performance levels required in the REC Service Definitions. These are also continually under review, for example, as part of R0092.</a:t>
            </a:r>
          </a:p>
          <a:p>
            <a:pPr marL="0" indent="0">
              <a:buNone/>
            </a:pPr>
            <a:endParaRPr lang="en-GB"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DF0321F-4090-4C60-84AA-308D085EE4F2}"/>
              </a:ext>
            </a:extLst>
          </p:cNvPr>
          <p:cNvSpPr>
            <a:spLocks noGrp="1"/>
          </p:cNvSpPr>
          <p:nvPr>
            <p:ph type="title"/>
          </p:nvPr>
        </p:nvSpPr>
        <p:spPr/>
        <p:txBody>
          <a:bodyPr/>
          <a:lstStyle/>
          <a:p>
            <a:r>
              <a:rPr lang="en-GB" dirty="0"/>
              <a:t>Our role with service providers</a:t>
            </a:r>
          </a:p>
        </p:txBody>
      </p:sp>
      <p:grpSp>
        <p:nvGrpSpPr>
          <p:cNvPr id="14" name="Group 13">
            <a:extLst>
              <a:ext uri="{FF2B5EF4-FFF2-40B4-BE49-F238E27FC236}">
                <a16:creationId xmlns:a16="http://schemas.microsoft.com/office/drawing/2014/main" id="{F2CB5134-725F-623B-421B-8782BF108BF9}"/>
              </a:ext>
            </a:extLst>
          </p:cNvPr>
          <p:cNvGrpSpPr/>
          <p:nvPr/>
        </p:nvGrpSpPr>
        <p:grpSpPr>
          <a:xfrm>
            <a:off x="838200" y="2336801"/>
            <a:ext cx="10515601" cy="1368025"/>
            <a:chOff x="838200" y="2525485"/>
            <a:chExt cx="10515601" cy="1368025"/>
          </a:xfrm>
        </p:grpSpPr>
        <p:sp>
          <p:nvSpPr>
            <p:cNvPr id="11" name="Rectangle: Rounded Corners 10">
              <a:extLst>
                <a:ext uri="{FF2B5EF4-FFF2-40B4-BE49-F238E27FC236}">
                  <a16:creationId xmlns:a16="http://schemas.microsoft.com/office/drawing/2014/main" id="{1692157C-7940-0490-9C35-4328F9B2EABB}"/>
                </a:ext>
              </a:extLst>
            </p:cNvPr>
            <p:cNvSpPr/>
            <p:nvPr/>
          </p:nvSpPr>
          <p:spPr>
            <a:xfrm>
              <a:off x="838200" y="2525485"/>
              <a:ext cx="3396345" cy="136802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FAAD56FB-2468-629D-145B-09571F56471D}"/>
                </a:ext>
              </a:extLst>
            </p:cNvPr>
            <p:cNvSpPr/>
            <p:nvPr/>
          </p:nvSpPr>
          <p:spPr>
            <a:xfrm>
              <a:off x="4397826" y="2525485"/>
              <a:ext cx="3396345" cy="136802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620FE8F-1485-0BCC-76A4-AA4A084BC5FD}"/>
                </a:ext>
              </a:extLst>
            </p:cNvPr>
            <p:cNvSpPr/>
            <p:nvPr/>
          </p:nvSpPr>
          <p:spPr>
            <a:xfrm>
              <a:off x="7957455" y="2525485"/>
              <a:ext cx="3396345" cy="136802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8C6D3C-AF8E-F108-1972-F08EF69FB20B}"/>
                </a:ext>
              </a:extLst>
            </p:cNvPr>
            <p:cNvSpPr txBox="1"/>
            <p:nvPr/>
          </p:nvSpPr>
          <p:spPr>
            <a:xfrm>
              <a:off x="896257" y="2747831"/>
              <a:ext cx="3338284" cy="923330"/>
            </a:xfrm>
            <a:prstGeom prst="rect">
              <a:avLst/>
            </a:prstGeom>
            <a:noFill/>
          </p:spPr>
          <p:txBody>
            <a:bodyPr wrap="square">
              <a:spAutoFit/>
            </a:bodyPr>
            <a:lstStyle/>
            <a:p>
              <a:pPr marL="0" lvl="1" algn="ctr"/>
              <a:r>
                <a:rPr lang="en-GB" sz="1800">
                  <a:solidFill>
                    <a:schemeClr val="bg1"/>
                  </a:solidFill>
                  <a:latin typeface="Arial" panose="020B0604020202020204" pitchFamily="34" charset="0"/>
                  <a:cs typeface="Arial" panose="020B0604020202020204" pitchFamily="34" charset="0"/>
                </a:rPr>
                <a:t>Electricity Retail Data Service (ERDS) by Distribution Network Operators</a:t>
              </a:r>
            </a:p>
          </p:txBody>
        </p:sp>
        <p:sp>
          <p:nvSpPr>
            <p:cNvPr id="8" name="TextBox 7">
              <a:extLst>
                <a:ext uri="{FF2B5EF4-FFF2-40B4-BE49-F238E27FC236}">
                  <a16:creationId xmlns:a16="http://schemas.microsoft.com/office/drawing/2014/main" id="{0C036B0C-50AC-B795-B961-44ADD4918187}"/>
                </a:ext>
              </a:extLst>
            </p:cNvPr>
            <p:cNvSpPr txBox="1"/>
            <p:nvPr/>
          </p:nvSpPr>
          <p:spPr>
            <a:xfrm>
              <a:off x="4787441" y="2747831"/>
              <a:ext cx="2584910" cy="923330"/>
            </a:xfrm>
            <a:prstGeom prst="rect">
              <a:avLst/>
            </a:prstGeom>
            <a:noFill/>
          </p:spPr>
          <p:txBody>
            <a:bodyPr wrap="square">
              <a:spAutoFit/>
            </a:bodyPr>
            <a:lstStyle/>
            <a:p>
              <a:pPr marL="0" lvl="1" algn="ctr"/>
              <a:r>
                <a:rPr lang="en-GB" sz="1800">
                  <a:solidFill>
                    <a:schemeClr val="bg1"/>
                  </a:solidFill>
                  <a:latin typeface="Arial" panose="020B0604020202020204" pitchFamily="34" charset="0"/>
                  <a:cs typeface="Arial" panose="020B0604020202020204" pitchFamily="34" charset="0"/>
                </a:rPr>
                <a:t>Gas Retail Data Service (GRDS) by Gas Transporters</a:t>
              </a:r>
            </a:p>
          </p:txBody>
        </p:sp>
        <p:sp>
          <p:nvSpPr>
            <p:cNvPr id="10" name="TextBox 9">
              <a:extLst>
                <a:ext uri="{FF2B5EF4-FFF2-40B4-BE49-F238E27FC236}">
                  <a16:creationId xmlns:a16="http://schemas.microsoft.com/office/drawing/2014/main" id="{36A00D5F-9508-E169-4679-7014BDF09F52}"/>
                </a:ext>
              </a:extLst>
            </p:cNvPr>
            <p:cNvSpPr txBox="1"/>
            <p:nvPr/>
          </p:nvSpPr>
          <p:spPr>
            <a:xfrm>
              <a:off x="7957453" y="2609332"/>
              <a:ext cx="3396348" cy="1200329"/>
            </a:xfrm>
            <a:prstGeom prst="rect">
              <a:avLst/>
            </a:prstGeom>
            <a:noFill/>
          </p:spPr>
          <p:txBody>
            <a:bodyPr wrap="square">
              <a:spAutoFit/>
            </a:bodyPr>
            <a:lstStyle/>
            <a:p>
              <a:pPr marL="0" lvl="1" algn="ctr"/>
              <a:r>
                <a:rPr lang="en-GB" sz="1800">
                  <a:solidFill>
                    <a:schemeClr val="bg1"/>
                  </a:solidFill>
                  <a:latin typeface="Arial" panose="020B0604020202020204" pitchFamily="34" charset="0"/>
                  <a:cs typeface="Arial" panose="020B0604020202020204" pitchFamily="34" charset="0"/>
                </a:rPr>
                <a:t>Central Switching Service (CSS), CSS Certificate Authority and Switching Operator Service by DCC</a:t>
              </a:r>
            </a:p>
          </p:txBody>
        </p:sp>
      </p:grpSp>
    </p:spTree>
    <p:extLst>
      <p:ext uri="{BB962C8B-B14F-4D97-AF65-F5344CB8AC3E}">
        <p14:creationId xmlns:p14="http://schemas.microsoft.com/office/powerpoint/2010/main" val="170056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32B784-D72C-0573-2119-298B1EA0073B}"/>
              </a:ext>
            </a:extLst>
          </p:cNvPr>
          <p:cNvSpPr/>
          <p:nvPr/>
        </p:nvSpPr>
        <p:spPr>
          <a:xfrm>
            <a:off x="0" y="1240731"/>
            <a:ext cx="12192000" cy="20109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CF4BC81-2546-B94F-1A41-7CEABCEE2778}"/>
              </a:ext>
            </a:extLst>
          </p:cNvPr>
          <p:cNvSpPr>
            <a:spLocks noGrp="1"/>
          </p:cNvSpPr>
          <p:nvPr>
            <p:ph type="title"/>
          </p:nvPr>
        </p:nvSpPr>
        <p:spPr/>
        <p:txBody>
          <a:bodyPr/>
          <a:lstStyle/>
          <a:p>
            <a:r>
              <a:rPr lang="en-GB" dirty="0"/>
              <a:t>Background on R0092</a:t>
            </a:r>
          </a:p>
        </p:txBody>
      </p:sp>
      <p:sp>
        <p:nvSpPr>
          <p:cNvPr id="3" name="Rectangle 1">
            <a:extLst>
              <a:ext uri="{FF2B5EF4-FFF2-40B4-BE49-F238E27FC236}">
                <a16:creationId xmlns:a16="http://schemas.microsoft.com/office/drawing/2014/main" id="{3B35F276-64B9-1FE9-1C57-4220D8A0B185}"/>
              </a:ext>
            </a:extLst>
          </p:cNvPr>
          <p:cNvSpPr>
            <a:spLocks noChangeArrowheads="1"/>
          </p:cNvSpPr>
          <p:nvPr/>
        </p:nvSpPr>
        <p:spPr bwMode="auto">
          <a:xfrm>
            <a:off x="431239" y="1240731"/>
            <a:ext cx="115970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R0092</a:t>
            </a:r>
            <a:r>
              <a:rPr kumimoji="0" lang="en-GB" altLang="en-US" b="1"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 DCC Service Level Agreements for the Switching Incentive Regime.</a:t>
            </a:r>
            <a:endParaRPr kumimoji="0" lang="en-GB" altLang="en-US"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Under the REC, and as part of R0025 – Service Provider Performance Charges (DCC), from </a:t>
            </a:r>
            <a:r>
              <a:rPr kumimoji="0" lang="en-GB" altLang="en-US" b="0" i="0" u="none" strike="noStrike" cap="none" normalizeH="0" baseline="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01</a:t>
            </a:r>
            <a:r>
              <a:rPr kumimoji="0" lang="en-GB" altLang="en-US"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April 2023 performance charges apply related to the CRS Provider’s performance against current SLAs under the Ofgem-led Switching Programme. As these SLAs were based on assumptions made in the early phases of the Programme, the DCC has proposed these be reviewed to ensure they are realistic regarding physical systems design and user behaviour.</a:t>
            </a:r>
            <a:endParaRPr kumimoji="0" lang="en-GB" altLang="en-US" b="0" i="0" u="none" strike="noStrike" cap="none" normalizeH="0" baseline="0" dirty="0">
              <a:ln>
                <a:noFill/>
              </a:ln>
              <a:solidFill>
                <a:srgbClr val="FFFFFF"/>
              </a:solidFill>
              <a:effectLst/>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950CE235-8746-5A24-145A-27A11A2F8219}"/>
              </a:ext>
            </a:extLst>
          </p:cNvPr>
          <p:cNvSpPr>
            <a:spLocks noChangeArrowheads="1"/>
          </p:cNvSpPr>
          <p:nvPr/>
        </p:nvSpPr>
        <p:spPr bwMode="auto">
          <a:xfrm>
            <a:off x="431239" y="3477639"/>
            <a:ext cx="112237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three areas proposed for SLAs to be reviewed are:</a:t>
            </a: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2F893D14-ED44-AE37-0507-7F184CAA262B}"/>
              </a:ext>
            </a:extLst>
          </p:cNvPr>
          <p:cNvGrpSpPr/>
          <p:nvPr/>
        </p:nvGrpSpPr>
        <p:grpSpPr>
          <a:xfrm>
            <a:off x="3163885" y="3985077"/>
            <a:ext cx="5864230" cy="1800000"/>
            <a:chOff x="3193026" y="4101191"/>
            <a:chExt cx="5864230" cy="1800000"/>
          </a:xfrm>
        </p:grpSpPr>
        <p:sp>
          <p:nvSpPr>
            <p:cNvPr id="8" name="Rectangle: Rounded Corners 7">
              <a:extLst>
                <a:ext uri="{FF2B5EF4-FFF2-40B4-BE49-F238E27FC236}">
                  <a16:creationId xmlns:a16="http://schemas.microsoft.com/office/drawing/2014/main" id="{7194BDB5-CB5C-0469-FD7F-E8CB66E3608D}"/>
                </a:ext>
              </a:extLst>
            </p:cNvPr>
            <p:cNvSpPr/>
            <p:nvPr/>
          </p:nvSpPr>
          <p:spPr>
            <a:xfrm>
              <a:off x="3193026" y="4101191"/>
              <a:ext cx="1800000" cy="180000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Message Response Targets</a:t>
              </a:r>
            </a:p>
          </p:txBody>
        </p:sp>
        <p:sp>
          <p:nvSpPr>
            <p:cNvPr id="9" name="Rectangle: Rounded Corners 8">
              <a:extLst>
                <a:ext uri="{FF2B5EF4-FFF2-40B4-BE49-F238E27FC236}">
                  <a16:creationId xmlns:a16="http://schemas.microsoft.com/office/drawing/2014/main" id="{561FAC8D-363A-3F40-0C0B-D00C1A0D0837}"/>
                </a:ext>
              </a:extLst>
            </p:cNvPr>
            <p:cNvSpPr/>
            <p:nvPr/>
          </p:nvSpPr>
          <p:spPr>
            <a:xfrm>
              <a:off x="5225141" y="4101191"/>
              <a:ext cx="1800000" cy="180000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Gate Closure Targets</a:t>
              </a:r>
            </a:p>
          </p:txBody>
        </p:sp>
        <p:sp>
          <p:nvSpPr>
            <p:cNvPr id="10" name="Rectangle: Rounded Corners 9">
              <a:extLst>
                <a:ext uri="{FF2B5EF4-FFF2-40B4-BE49-F238E27FC236}">
                  <a16:creationId xmlns:a16="http://schemas.microsoft.com/office/drawing/2014/main" id="{3ED2ABB5-4CEB-A024-7489-C56D43F6B73D}"/>
                </a:ext>
              </a:extLst>
            </p:cNvPr>
            <p:cNvSpPr/>
            <p:nvPr/>
          </p:nvSpPr>
          <p:spPr>
            <a:xfrm>
              <a:off x="7257256" y="4101191"/>
              <a:ext cx="1800000" cy="180000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a:latin typeface="Arial" panose="020B0604020202020204" pitchFamily="34" charset="0"/>
                  <a:cs typeface="Arial" panose="020B0604020202020204" pitchFamily="34" charset="0"/>
                </a:rPr>
                <a:t>Incident Management Targets</a:t>
              </a:r>
            </a:p>
          </p:txBody>
        </p:sp>
      </p:grpSp>
      <p:sp>
        <p:nvSpPr>
          <p:cNvPr id="15" name="TextBox 14">
            <a:extLst>
              <a:ext uri="{FF2B5EF4-FFF2-40B4-BE49-F238E27FC236}">
                <a16:creationId xmlns:a16="http://schemas.microsoft.com/office/drawing/2014/main" id="{2CA6C3E1-B8E1-888A-3C44-E829DD187C7C}"/>
              </a:ext>
            </a:extLst>
          </p:cNvPr>
          <p:cNvSpPr txBox="1"/>
          <p:nvPr/>
        </p:nvSpPr>
        <p:spPr>
          <a:xfrm>
            <a:off x="431239" y="5923183"/>
            <a:ext cx="10367390" cy="369332"/>
          </a:xfrm>
          <a:prstGeom prst="rect">
            <a:avLst/>
          </a:prstGeom>
          <a:noFill/>
        </p:spPr>
        <p:txBody>
          <a:bodyPr wrap="square">
            <a:spAutoFit/>
          </a:bodyPr>
          <a:lstStyle/>
          <a:p>
            <a:r>
              <a:rPr lang="en-GB" sz="1800" dirty="0">
                <a:effectLst/>
                <a:latin typeface="Arial" panose="020B0604020202020204" pitchFamily="34" charset="0"/>
                <a:ea typeface="Calibri" panose="020F0502020204030204" pitchFamily="34" charset="0"/>
              </a:rPr>
              <a:t>There are also a number of exclusions proposed</a:t>
            </a:r>
            <a:r>
              <a:rPr lang="en-GB" sz="1800" dirty="0">
                <a:solidFill>
                  <a:srgbClr val="00B050"/>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by DCC.</a:t>
            </a:r>
            <a:endParaRPr lang="en-GB" dirty="0"/>
          </a:p>
        </p:txBody>
      </p:sp>
    </p:spTree>
    <p:extLst>
      <p:ext uri="{BB962C8B-B14F-4D97-AF65-F5344CB8AC3E}">
        <p14:creationId xmlns:p14="http://schemas.microsoft.com/office/powerpoint/2010/main" val="3257358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79" r="33479"/>
          <a:stretch/>
        </p:blipFill>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dirty="0"/>
              <a:t>Videos and microphones</a:t>
            </a:r>
          </a:p>
          <a:p>
            <a:r>
              <a:rPr lang="en-GB" dirty="0"/>
              <a:t>Event recording</a:t>
            </a:r>
          </a:p>
          <a:p>
            <a:r>
              <a:rPr lang="en-GB" dirty="0"/>
              <a:t>Use of </a:t>
            </a:r>
            <a:r>
              <a:rPr lang="en-GB" dirty="0" err="1"/>
              <a:t>Slido</a:t>
            </a:r>
            <a:endParaRPr lang="en-GB" dirty="0"/>
          </a:p>
          <a:p>
            <a:r>
              <a:rPr lang="en-GB"/>
              <a:t>Opportunities for Q&amp;A</a:t>
            </a:r>
          </a:p>
          <a:p>
            <a:endParaRPr lang="en-GB" dirty="0"/>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BC81-2546-B94F-1A41-7CEABCEE2778}"/>
              </a:ext>
            </a:extLst>
          </p:cNvPr>
          <p:cNvSpPr>
            <a:spLocks noGrp="1"/>
          </p:cNvSpPr>
          <p:nvPr>
            <p:ph type="title"/>
          </p:nvPr>
        </p:nvSpPr>
        <p:spPr/>
        <p:txBody>
          <a:bodyPr/>
          <a:lstStyle/>
          <a:p>
            <a:r>
              <a:rPr lang="en-GB" dirty="0"/>
              <a:t>Industry Consultation for R0092</a:t>
            </a:r>
          </a:p>
        </p:txBody>
      </p:sp>
      <p:sp>
        <p:nvSpPr>
          <p:cNvPr id="4" name="Rectangle 1">
            <a:extLst>
              <a:ext uri="{FF2B5EF4-FFF2-40B4-BE49-F238E27FC236}">
                <a16:creationId xmlns:a16="http://schemas.microsoft.com/office/drawing/2014/main" id="{4F37981C-AAEC-6EDD-60D7-CE37DB8A17C7}"/>
              </a:ext>
            </a:extLst>
          </p:cNvPr>
          <p:cNvSpPr>
            <a:spLocks noChangeArrowheads="1"/>
          </p:cNvSpPr>
          <p:nvPr/>
        </p:nvSpPr>
        <p:spPr bwMode="auto">
          <a:xfrm>
            <a:off x="474782" y="1276063"/>
            <a:ext cx="8436989"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INDUSTRY CONSULTATION</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b="1"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b="1"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ensure the solution that is taken forward is fair and reasonable for the DCC and leads to good consumer outcomes, there will be regular updates provided to industry forums as well as Party Impact Assessments and Consultations triggered with notifications provided through the weekly Change Bulletin. To feed into the solution outside of these opportunities, contact </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2"/>
              </a:rPr>
              <a:t>elise.handy@recmanager.co.uk</a:t>
            </a: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GB"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GB"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REC CHANGE PANEL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Initial Assessment Report and Change Proposal Plan will be taken to the Change Panel for decision on 06 June 2023 and this will kickstart the solution development phase. The Initial Assessment Report proposes that the Responsible Committee be the Performance Assurance Board</a:t>
            </a:r>
            <a:r>
              <a:rPr lang="en-GB" altLang="en-US" dirty="0">
                <a:latin typeface="Arial" panose="020B0604020202020204" pitchFamily="34" charset="0"/>
                <a:ea typeface="Calibri" panose="020F0502020204030204" pitchFamily="34" charset="0"/>
                <a:cs typeface="Arial" panose="020B0604020202020204" pitchFamily="34" charset="0"/>
              </a:rPr>
              <a:t>.</a:t>
            </a:r>
            <a:endParaRPr kumimoji="0" lang="en-GB"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2" descr="Have Your Say Survey">
            <a:extLst>
              <a:ext uri="{FF2B5EF4-FFF2-40B4-BE49-F238E27FC236}">
                <a16:creationId xmlns:a16="http://schemas.microsoft.com/office/drawing/2014/main" id="{0B66C966-B74F-2CFC-826E-F55A3C440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912" y="3591720"/>
            <a:ext cx="3087088" cy="32662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DB0C453-E377-1424-8C77-0460AE3D3C83}"/>
              </a:ext>
            </a:extLst>
          </p:cNvPr>
          <p:cNvSpPr/>
          <p:nvPr/>
        </p:nvSpPr>
        <p:spPr>
          <a:xfrm>
            <a:off x="576943" y="1751517"/>
            <a:ext cx="9284855" cy="1514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numCol="1" rtlCol="0" anchor="ct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A review of these proposals will be conducted via a workgroup with representatives from:</a:t>
            </a:r>
            <a:endParaRPr kumimoji="0" lang="en-GB" alt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a:p>
            <a:pPr algn="ct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6485C0D-B42D-02D9-FAF0-97A9C1FA7291}"/>
              </a:ext>
            </a:extLst>
          </p:cNvPr>
          <p:cNvSpPr txBox="1"/>
          <p:nvPr/>
        </p:nvSpPr>
        <p:spPr>
          <a:xfrm>
            <a:off x="1701931" y="2246118"/>
            <a:ext cx="7557392" cy="923330"/>
          </a:xfrm>
          <a:prstGeom prst="rect">
            <a:avLst/>
          </a:prstGeom>
          <a:noFill/>
        </p:spPr>
        <p:txBody>
          <a:bodyPr wrap="square" lIns="91440" tIns="45720" rIns="91440" bIns="45720" numCol="3" anchor="t">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Arial"/>
                <a:ea typeface="Times New Roman" panose="02020603050405020304" pitchFamily="18" charset="0"/>
                <a:cs typeface="Arial"/>
              </a:rPr>
              <a:t>ERDA</a:t>
            </a:r>
            <a:endParaRPr kumimoji="0" lang="en-GB" altLang="en-US" b="0" i="0" u="none" strike="noStrike" cap="none" normalizeH="0" baseline="0" dirty="0">
              <a:ln>
                <a:noFill/>
              </a:ln>
              <a:solidFill>
                <a:schemeClr val="bg1"/>
              </a:solidFill>
              <a:effectLst/>
              <a:latin typeface="Arial"/>
              <a:ea typeface="Calibri" panose="020F0502020204030204" pitchFamily="34" charset="0"/>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Arial"/>
                <a:ea typeface="Times New Roman" panose="02020603050405020304" pitchFamily="18" charset="0"/>
                <a:cs typeface="Arial"/>
              </a:rPr>
              <a:t>GRDA</a:t>
            </a:r>
            <a:endParaRPr kumimoji="0" lang="en-GB" altLang="en-US" b="0" i="0" u="none" strike="noStrike" cap="none" normalizeH="0" baseline="0" dirty="0">
              <a:ln>
                <a:noFill/>
              </a:ln>
              <a:solidFill>
                <a:schemeClr val="bg1"/>
              </a:solidFill>
              <a:effectLst/>
              <a:latin typeface="Arial"/>
              <a:ea typeface="Calibri" panose="020F0502020204030204" pitchFamily="34" charset="0"/>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Arial"/>
                <a:ea typeface="Times New Roman" panose="02020603050405020304" pitchFamily="18" charset="0"/>
                <a:cs typeface="Arial"/>
              </a:rPr>
              <a:t>EES Provider</a:t>
            </a:r>
            <a:endParaRPr kumimoji="0" lang="en-GB" altLang="en-US" b="0" i="0" u="none" strike="noStrike" cap="none" normalizeH="0" baseline="0" dirty="0">
              <a:ln>
                <a:noFill/>
              </a:ln>
              <a:solidFill>
                <a:schemeClr val="bg1"/>
              </a:solidFill>
              <a:effectLst/>
              <a:latin typeface="Arial"/>
              <a:ea typeface="Calibri" panose="020F0502020204030204" pitchFamily="34" charset="0"/>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Arial"/>
                <a:ea typeface="Times New Roman" panose="02020603050405020304" pitchFamily="18" charset="0"/>
                <a:cs typeface="Arial"/>
              </a:rPr>
              <a:t>One DNO</a:t>
            </a:r>
            <a:endParaRPr kumimoji="0" lang="en-GB" altLang="en-US" b="0" i="0" u="none" strike="noStrike" cap="none" normalizeH="0" baseline="0" dirty="0">
              <a:ln>
                <a:noFill/>
              </a:ln>
              <a:solidFill>
                <a:schemeClr val="bg1"/>
              </a:solidFill>
              <a:effectLst/>
              <a:latin typeface="Arial"/>
              <a:ea typeface="Calibri" panose="020F0502020204030204" pitchFamily="34" charset="0"/>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Arial"/>
                <a:ea typeface="Times New Roman" panose="02020603050405020304" pitchFamily="18" charset="0"/>
                <a:cs typeface="Arial"/>
              </a:rPr>
              <a:t>Three Suppliers</a:t>
            </a:r>
            <a:endParaRPr kumimoji="0" lang="en-GB" altLang="en-US" b="0" i="0" u="none" strike="noStrike" cap="none" normalizeH="0" baseline="0" dirty="0">
              <a:ln>
                <a:noFill/>
              </a:ln>
              <a:solidFill>
                <a:schemeClr val="bg1"/>
              </a:solidFill>
              <a:effectLst/>
              <a:latin typeface="Arial"/>
              <a:ea typeface="Calibri" panose="020F0502020204030204" pitchFamily="34" charset="0"/>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Arial"/>
                <a:ea typeface="Times New Roman" panose="02020603050405020304" pitchFamily="18" charset="0"/>
                <a:cs typeface="Arial"/>
              </a:rPr>
              <a:t>RECCo</a:t>
            </a:r>
            <a:endParaRPr kumimoji="0" lang="en-GB" altLang="en-US" b="0" i="0" u="none" strike="noStrike" cap="none" normalizeH="0" baseline="0" dirty="0">
              <a:ln>
                <a:noFill/>
              </a:ln>
              <a:solidFill>
                <a:schemeClr val="bg1"/>
              </a:solidFill>
              <a:effectLst/>
              <a:latin typeface="Arial"/>
              <a:ea typeface="Calibri" panose="020F0502020204030204" pitchFamily="34" charset="0"/>
              <a:cs typeface="Ari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Arial"/>
                <a:ea typeface="Times New Roman" panose="02020603050405020304" pitchFamily="18" charset="0"/>
                <a:cs typeface="Arial"/>
              </a:rPr>
              <a:t>Code Manager</a:t>
            </a:r>
            <a:endParaRPr kumimoji="0" lang="en-GB" altLang="en-US" b="0" i="0" u="none" strike="noStrike" cap="none" normalizeH="0" baseline="0" dirty="0">
              <a:ln>
                <a:noFill/>
              </a:ln>
              <a:solidFill>
                <a:schemeClr val="bg1"/>
              </a:solidFill>
              <a:effectLst/>
              <a:latin typeface="Arial"/>
              <a:cs typeface="Arial"/>
            </a:endParaRPr>
          </a:p>
        </p:txBody>
      </p:sp>
    </p:spTree>
    <p:extLst>
      <p:ext uri="{BB962C8B-B14F-4D97-AF65-F5344CB8AC3E}">
        <p14:creationId xmlns:p14="http://schemas.microsoft.com/office/powerpoint/2010/main" val="663333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fontScale="90000"/>
          </a:bodyPr>
          <a:lstStyle/>
          <a:p>
            <a:r>
              <a:rPr lang="en-GB" sz="3600" dirty="0"/>
              <a:t>Forward look at Performance Assurance activity ​​​</a:t>
            </a:r>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a:latin typeface="Roboto"/>
                <a:ea typeface="Roboto"/>
                <a:cs typeface="Roboto"/>
              </a:rPr>
              <a:t>Andrew Waghorn</a:t>
            </a:r>
            <a:endParaRPr lang="en-GB"/>
          </a:p>
        </p:txBody>
      </p:sp>
    </p:spTree>
    <p:extLst>
      <p:ext uri="{BB962C8B-B14F-4D97-AF65-F5344CB8AC3E}">
        <p14:creationId xmlns:p14="http://schemas.microsoft.com/office/powerpoint/2010/main" val="1977411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A9F2-38C7-3A9A-744F-FD4078711557}"/>
              </a:ext>
            </a:extLst>
          </p:cNvPr>
          <p:cNvSpPr>
            <a:spLocks noGrp="1"/>
          </p:cNvSpPr>
          <p:nvPr>
            <p:ph type="title"/>
          </p:nvPr>
        </p:nvSpPr>
        <p:spPr/>
        <p:txBody>
          <a:bodyPr>
            <a:normAutofit fontScale="90000"/>
          </a:bodyPr>
          <a:lstStyle/>
          <a:p>
            <a:r>
              <a:rPr lang="en-GB" sz="2800" dirty="0"/>
              <a:t>Forward look at Performance Assurance activity</a:t>
            </a:r>
            <a:endParaRPr lang="en-GB" dirty="0"/>
          </a:p>
        </p:txBody>
      </p:sp>
      <p:sp>
        <p:nvSpPr>
          <p:cNvPr id="3" name="Content Placeholder 2">
            <a:extLst>
              <a:ext uri="{FF2B5EF4-FFF2-40B4-BE49-F238E27FC236}">
                <a16:creationId xmlns:a16="http://schemas.microsoft.com/office/drawing/2014/main" id="{0382DA7C-70AE-375E-6689-A20E025FC4DC}"/>
              </a:ext>
            </a:extLst>
          </p:cNvPr>
          <p:cNvSpPr>
            <a:spLocks noGrp="1"/>
          </p:cNvSpPr>
          <p:nvPr>
            <p:ph sz="quarter" idx="10"/>
          </p:nvPr>
        </p:nvSpPr>
        <p:spPr/>
        <p:txBody>
          <a:bodyPr>
            <a:normAutofit/>
          </a:bodyPr>
          <a:lstStyle/>
          <a:p>
            <a:r>
              <a:rPr lang="en-GB" sz="2000"/>
              <a:t>Data Sharing / Publication</a:t>
            </a:r>
          </a:p>
          <a:p>
            <a:r>
              <a:rPr lang="en-GB" sz="2000"/>
              <a:t>The Return of Mass Market Switching</a:t>
            </a:r>
          </a:p>
          <a:p>
            <a:r>
              <a:rPr lang="en-GB" sz="2000"/>
              <a:t>The Performance Assurance operating plan</a:t>
            </a:r>
          </a:p>
          <a:p>
            <a:r>
              <a:rPr lang="en-GB" sz="2000"/>
              <a:t>MHHS Programme</a:t>
            </a:r>
          </a:p>
        </p:txBody>
      </p:sp>
    </p:spTree>
    <p:extLst>
      <p:ext uri="{BB962C8B-B14F-4D97-AF65-F5344CB8AC3E}">
        <p14:creationId xmlns:p14="http://schemas.microsoft.com/office/powerpoint/2010/main" val="2863398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321F-4090-4C60-84AA-308D085EE4F2}"/>
              </a:ext>
            </a:extLst>
          </p:cNvPr>
          <p:cNvSpPr>
            <a:spLocks noGrp="1"/>
          </p:cNvSpPr>
          <p:nvPr>
            <p:ph type="title"/>
          </p:nvPr>
        </p:nvSpPr>
        <p:spPr/>
        <p:txBody>
          <a:bodyPr/>
          <a:lstStyle/>
          <a:p>
            <a:r>
              <a:rPr lang="en-GB" dirty="0"/>
              <a:t>Overview</a:t>
            </a:r>
          </a:p>
        </p:txBody>
      </p:sp>
      <p:sp>
        <p:nvSpPr>
          <p:cNvPr id="7" name="Content Placeholder 6">
            <a:extLst>
              <a:ext uri="{FF2B5EF4-FFF2-40B4-BE49-F238E27FC236}">
                <a16:creationId xmlns:a16="http://schemas.microsoft.com/office/drawing/2014/main" id="{50B20116-5273-D615-170B-32F9B8537DF9}"/>
              </a:ext>
            </a:extLst>
          </p:cNvPr>
          <p:cNvSpPr>
            <a:spLocks noGrp="1"/>
          </p:cNvSpPr>
          <p:nvPr>
            <p:ph sz="quarter" idx="10"/>
          </p:nvPr>
        </p:nvSpPr>
        <p:spPr>
          <a:xfrm>
            <a:off x="838200" y="1470760"/>
            <a:ext cx="4053464" cy="5301414"/>
          </a:xfrm>
        </p:spPr>
        <p:txBody>
          <a:bodyPr>
            <a:normAutofit/>
          </a:bodyPr>
          <a:lstStyle/>
          <a:p>
            <a:r>
              <a:rPr lang="en-GB" dirty="0"/>
              <a:t>Transparency and accountability are key priorities of the PAB.  They are focusing on increasing data sharing to drive this accountability.</a:t>
            </a:r>
          </a:p>
          <a:p>
            <a:r>
              <a:rPr lang="en-GB" dirty="0"/>
              <a:t>The REC Performance Assurance dashboards were the key first step.</a:t>
            </a:r>
          </a:p>
          <a:p>
            <a:r>
              <a:rPr lang="en-GB" dirty="0"/>
              <a:t>We have agreed with the PAB an incremental approach to sharing data more widely.  A critical element of this is the reputational incentive, firstly of your peers knowing your performance level, but also your customers.</a:t>
            </a:r>
          </a:p>
          <a:p>
            <a:r>
              <a:rPr lang="en-GB" dirty="0"/>
              <a:t>We are taking a gradual approach so that you can understand your data, work with us to improve the data we track, and you can act to improve your performance.</a:t>
            </a:r>
          </a:p>
        </p:txBody>
      </p:sp>
      <p:pic>
        <p:nvPicPr>
          <p:cNvPr id="4" name="Picture 3">
            <a:extLst>
              <a:ext uri="{FF2B5EF4-FFF2-40B4-BE49-F238E27FC236}">
                <a16:creationId xmlns:a16="http://schemas.microsoft.com/office/drawing/2014/main" id="{A677BAE2-E329-1767-4149-2246E3410D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4999" y="1343082"/>
            <a:ext cx="5706110" cy="4742815"/>
          </a:xfrm>
          <a:prstGeom prst="rect">
            <a:avLst/>
          </a:prstGeom>
          <a:noFill/>
        </p:spPr>
      </p:pic>
      <p:sp>
        <p:nvSpPr>
          <p:cNvPr id="8" name="TextBox 7">
            <a:extLst>
              <a:ext uri="{FF2B5EF4-FFF2-40B4-BE49-F238E27FC236}">
                <a16:creationId xmlns:a16="http://schemas.microsoft.com/office/drawing/2014/main" id="{27A2D8DA-D46A-6B81-1500-48A20BBB9A19}"/>
              </a:ext>
            </a:extLst>
          </p:cNvPr>
          <p:cNvSpPr txBox="1"/>
          <p:nvPr/>
        </p:nvSpPr>
        <p:spPr>
          <a:xfrm>
            <a:off x="7031736" y="6219077"/>
            <a:ext cx="3858767"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Overall transparency strategy</a:t>
            </a:r>
          </a:p>
        </p:txBody>
      </p:sp>
    </p:spTree>
    <p:extLst>
      <p:ext uri="{BB962C8B-B14F-4D97-AF65-F5344CB8AC3E}">
        <p14:creationId xmlns:p14="http://schemas.microsoft.com/office/powerpoint/2010/main" val="1571712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EED8CA0-0D55-2B1E-EC01-3ED99969E98B}"/>
              </a:ext>
            </a:extLst>
          </p:cNvPr>
          <p:cNvSpPr txBox="1">
            <a:spLocks/>
          </p:cNvSpPr>
          <p:nvPr/>
        </p:nvSpPr>
        <p:spPr>
          <a:xfrm>
            <a:off x="871681" y="3673351"/>
            <a:ext cx="9217025" cy="2910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We also envisage de-anonymising the following data, when shared with your peers:</a:t>
            </a:r>
          </a:p>
          <a:p>
            <a:endParaRPr lang="en-GB" dirty="0"/>
          </a:p>
          <a:p>
            <a:endParaRPr lang="en-GB" dirty="0"/>
          </a:p>
          <a:p>
            <a:endParaRPr lang="en-GB" dirty="0"/>
          </a:p>
          <a:p>
            <a:endParaRPr lang="en-GB" dirty="0"/>
          </a:p>
          <a:p>
            <a:endParaRPr lang="en-GB" dirty="0"/>
          </a:p>
          <a:p>
            <a:r>
              <a:rPr lang="en-GB" dirty="0"/>
              <a:t>We will continue to review our approach, considering levels of performance.</a:t>
            </a:r>
          </a:p>
        </p:txBody>
      </p:sp>
      <p:sp>
        <p:nvSpPr>
          <p:cNvPr id="2" name="Title 1">
            <a:extLst>
              <a:ext uri="{FF2B5EF4-FFF2-40B4-BE49-F238E27FC236}">
                <a16:creationId xmlns:a16="http://schemas.microsoft.com/office/drawing/2014/main" id="{48821522-B0B6-E254-F8ED-C0546AF223D4}"/>
              </a:ext>
            </a:extLst>
          </p:cNvPr>
          <p:cNvSpPr>
            <a:spLocks noGrp="1"/>
          </p:cNvSpPr>
          <p:nvPr>
            <p:ph type="title"/>
          </p:nvPr>
        </p:nvSpPr>
        <p:spPr/>
        <p:txBody>
          <a:bodyPr/>
          <a:lstStyle/>
          <a:p>
            <a:r>
              <a:rPr lang="en-GB" dirty="0">
                <a:latin typeface="Roboto"/>
                <a:ea typeface="Roboto"/>
                <a:cs typeface="Roboto"/>
              </a:rPr>
              <a:t>Key areas of data sharing</a:t>
            </a:r>
            <a:endParaRPr lang="en-GB" dirty="0"/>
          </a:p>
        </p:txBody>
      </p:sp>
      <p:sp>
        <p:nvSpPr>
          <p:cNvPr id="3" name="Content Placeholder 2">
            <a:extLst>
              <a:ext uri="{FF2B5EF4-FFF2-40B4-BE49-F238E27FC236}">
                <a16:creationId xmlns:a16="http://schemas.microsoft.com/office/drawing/2014/main" id="{BC189D2B-3561-8139-9875-81C118E7360C}"/>
              </a:ext>
            </a:extLst>
          </p:cNvPr>
          <p:cNvSpPr>
            <a:spLocks noGrp="1"/>
          </p:cNvSpPr>
          <p:nvPr>
            <p:ph sz="quarter" idx="10"/>
          </p:nvPr>
        </p:nvSpPr>
        <p:spPr>
          <a:xfrm>
            <a:off x="906030" y="1436041"/>
            <a:ext cx="9217025" cy="794069"/>
          </a:xfrm>
        </p:spPr>
        <p:txBody>
          <a:bodyPr>
            <a:normAutofit/>
          </a:bodyPr>
          <a:lstStyle/>
          <a:p>
            <a:r>
              <a:rPr lang="en-GB" dirty="0"/>
              <a:t>Over time we expect the following data shared with the public.  Some of this will be anonymised.</a:t>
            </a:r>
          </a:p>
        </p:txBody>
      </p:sp>
      <p:graphicFrame>
        <p:nvGraphicFramePr>
          <p:cNvPr id="4" name="Diagram 3">
            <a:extLst>
              <a:ext uri="{FF2B5EF4-FFF2-40B4-BE49-F238E27FC236}">
                <a16:creationId xmlns:a16="http://schemas.microsoft.com/office/drawing/2014/main" id="{95085560-7A6E-204E-CB5D-AA2FFF04D0C6}"/>
              </a:ext>
            </a:extLst>
          </p:cNvPr>
          <p:cNvGraphicFramePr/>
          <p:nvPr>
            <p:extLst>
              <p:ext uri="{D42A27DB-BD31-4B8C-83A1-F6EECF244321}">
                <p14:modId xmlns:p14="http://schemas.microsoft.com/office/powerpoint/2010/main" val="2100228320"/>
              </p:ext>
            </p:extLst>
          </p:nvPr>
        </p:nvGraphicFramePr>
        <p:xfrm>
          <a:off x="1676975" y="2025850"/>
          <a:ext cx="9608129" cy="1454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030C889-C14A-0910-F579-E101D2071013}"/>
              </a:ext>
            </a:extLst>
          </p:cNvPr>
          <p:cNvGraphicFramePr/>
          <p:nvPr>
            <p:extLst>
              <p:ext uri="{D42A27DB-BD31-4B8C-83A1-F6EECF244321}">
                <p14:modId xmlns:p14="http://schemas.microsoft.com/office/powerpoint/2010/main" val="3396607724"/>
              </p:ext>
            </p:extLst>
          </p:nvPr>
        </p:nvGraphicFramePr>
        <p:xfrm>
          <a:off x="2765100" y="4208655"/>
          <a:ext cx="6660934" cy="1430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44987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BF598-4473-618C-215F-779B9C58262D}"/>
              </a:ext>
            </a:extLst>
          </p:cNvPr>
          <p:cNvSpPr>
            <a:spLocks noGrp="1"/>
          </p:cNvSpPr>
          <p:nvPr>
            <p:ph type="title"/>
          </p:nvPr>
        </p:nvSpPr>
        <p:spPr/>
        <p:txBody>
          <a:bodyPr/>
          <a:lstStyle/>
          <a:p>
            <a:r>
              <a:rPr lang="en-GB"/>
              <a:t>An annual rating</a:t>
            </a:r>
          </a:p>
        </p:txBody>
      </p:sp>
      <p:graphicFrame>
        <p:nvGraphicFramePr>
          <p:cNvPr id="4" name="Table 3">
            <a:extLst>
              <a:ext uri="{FF2B5EF4-FFF2-40B4-BE49-F238E27FC236}">
                <a16:creationId xmlns:a16="http://schemas.microsoft.com/office/drawing/2014/main" id="{60E39662-864F-44F9-C5BE-668AE9B20FE3}"/>
              </a:ext>
            </a:extLst>
          </p:cNvPr>
          <p:cNvGraphicFramePr>
            <a:graphicFrameLocks noGrp="1"/>
          </p:cNvGraphicFramePr>
          <p:nvPr>
            <p:extLst>
              <p:ext uri="{D42A27DB-BD31-4B8C-83A1-F6EECF244321}">
                <p14:modId xmlns:p14="http://schemas.microsoft.com/office/powerpoint/2010/main" val="2461675843"/>
              </p:ext>
            </p:extLst>
          </p:nvPr>
        </p:nvGraphicFramePr>
        <p:xfrm>
          <a:off x="468085" y="2717222"/>
          <a:ext cx="10613570" cy="3537716"/>
        </p:xfrm>
        <a:graphic>
          <a:graphicData uri="http://schemas.openxmlformats.org/drawingml/2006/table">
            <a:tbl>
              <a:tblPr firstRow="1" firstCol="1" bandRow="1">
                <a:tableStyleId>{5C22544A-7EE6-4342-B048-85BDC9FD1C3A}</a:tableStyleId>
              </a:tblPr>
              <a:tblGrid>
                <a:gridCol w="2528658">
                  <a:extLst>
                    <a:ext uri="{9D8B030D-6E8A-4147-A177-3AD203B41FA5}">
                      <a16:colId xmlns:a16="http://schemas.microsoft.com/office/drawing/2014/main" val="3298474378"/>
                    </a:ext>
                  </a:extLst>
                </a:gridCol>
                <a:gridCol w="2021228">
                  <a:extLst>
                    <a:ext uri="{9D8B030D-6E8A-4147-A177-3AD203B41FA5}">
                      <a16:colId xmlns:a16="http://schemas.microsoft.com/office/drawing/2014/main" val="2296126615"/>
                    </a:ext>
                  </a:extLst>
                </a:gridCol>
                <a:gridCol w="2021228">
                  <a:extLst>
                    <a:ext uri="{9D8B030D-6E8A-4147-A177-3AD203B41FA5}">
                      <a16:colId xmlns:a16="http://schemas.microsoft.com/office/drawing/2014/main" val="3253734307"/>
                    </a:ext>
                  </a:extLst>
                </a:gridCol>
                <a:gridCol w="2021228">
                  <a:extLst>
                    <a:ext uri="{9D8B030D-6E8A-4147-A177-3AD203B41FA5}">
                      <a16:colId xmlns:a16="http://schemas.microsoft.com/office/drawing/2014/main" val="1744715559"/>
                    </a:ext>
                  </a:extLst>
                </a:gridCol>
                <a:gridCol w="2021228">
                  <a:extLst>
                    <a:ext uri="{9D8B030D-6E8A-4147-A177-3AD203B41FA5}">
                      <a16:colId xmlns:a16="http://schemas.microsoft.com/office/drawing/2014/main" val="1346498312"/>
                    </a:ext>
                  </a:extLst>
                </a:gridCol>
              </a:tblGrid>
              <a:tr h="334313">
                <a:tc>
                  <a:txBody>
                    <a:bodyPr/>
                    <a:lstStyle/>
                    <a:p>
                      <a:pPr>
                        <a:spcBef>
                          <a:spcPts val="300"/>
                        </a:spcBef>
                        <a:spcAft>
                          <a:spcPts val="300"/>
                        </a:spcAft>
                      </a:pPr>
                      <a:r>
                        <a:rPr lang="en-GB" sz="1400" dirty="0">
                          <a:effectLst/>
                          <a:latin typeface="Arial" panose="020B0604020202020204" pitchFamily="34" charset="0"/>
                          <a:cs typeface="Arial" panose="020B0604020202020204" pitchFamily="34" charset="0"/>
                        </a:rPr>
                        <a:t>Criteria</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en-GB" sz="1400" dirty="0">
                          <a:effectLst/>
                          <a:latin typeface="Arial" panose="020B0604020202020204" pitchFamily="34" charset="0"/>
                          <a:cs typeface="Arial" panose="020B0604020202020204" pitchFamily="34" charset="0"/>
                        </a:rPr>
                        <a:t>No material weakness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en-GB" sz="1400" dirty="0">
                          <a:effectLst/>
                          <a:latin typeface="Arial" panose="020B0604020202020204" pitchFamily="34" charset="0"/>
                          <a:cs typeface="Arial" panose="020B0604020202020204" pitchFamily="34" charset="0"/>
                        </a:rPr>
                        <a:t>Minor weakness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en-GB" sz="1400" dirty="0">
                          <a:effectLst/>
                          <a:latin typeface="Arial" panose="020B0604020202020204" pitchFamily="34" charset="0"/>
                          <a:cs typeface="Arial" panose="020B0604020202020204" pitchFamily="34" charset="0"/>
                        </a:rPr>
                        <a:t>Moderate weakness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en-GB" sz="1400" dirty="0">
                          <a:effectLst/>
                          <a:latin typeface="Arial" panose="020B0604020202020204" pitchFamily="34" charset="0"/>
                          <a:cs typeface="Arial" panose="020B0604020202020204" pitchFamily="34" charset="0"/>
                        </a:rPr>
                        <a:t>Severe weakness</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10094354"/>
                  </a:ext>
                </a:extLst>
              </a:tr>
              <a:tr h="334313">
                <a:tc>
                  <a:txBody>
                    <a:bodyPr/>
                    <a:lstStyle/>
                    <a:p>
                      <a:pPr>
                        <a:spcBef>
                          <a:spcPts val="300"/>
                        </a:spcBef>
                        <a:spcAft>
                          <a:spcPts val="300"/>
                        </a:spcAft>
                      </a:pPr>
                      <a:r>
                        <a:rPr lang="en-GB" sz="1400" dirty="0">
                          <a:effectLst/>
                          <a:latin typeface="Arial" panose="020B0604020202020204" pitchFamily="34" charset="0"/>
                          <a:cs typeface="Arial" panose="020B0604020202020204" pitchFamily="34" charset="0"/>
                        </a:rPr>
                        <a:t>Maximum risk drivers over threshold</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Bef>
                          <a:spcPts val="300"/>
                        </a:spcBef>
                        <a:spcAft>
                          <a:spcPts val="300"/>
                        </a:spcAft>
                      </a:pPr>
                      <a:r>
                        <a:rPr lang="en-GB" sz="1400" dirty="0">
                          <a:effectLst/>
                          <a:latin typeface="Arial" panose="020B0604020202020204" pitchFamily="34" charset="0"/>
                          <a:cs typeface="Arial" panose="020B0604020202020204" pitchFamily="34" charset="0"/>
                        </a:rPr>
                        <a:t>0%</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Bef>
                          <a:spcPts val="300"/>
                        </a:spcBef>
                        <a:spcAft>
                          <a:spcPts val="300"/>
                        </a:spcAft>
                      </a:pPr>
                      <a:r>
                        <a:rPr lang="en-GB" sz="1400" dirty="0">
                          <a:effectLst/>
                          <a:latin typeface="Arial" panose="020B0604020202020204" pitchFamily="34" charset="0"/>
                          <a:cs typeface="Arial" panose="020B0604020202020204" pitchFamily="34" charset="0"/>
                        </a:rPr>
                        <a:t>10%</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Bef>
                          <a:spcPts val="300"/>
                        </a:spcBef>
                        <a:spcAft>
                          <a:spcPts val="300"/>
                        </a:spcAft>
                      </a:pPr>
                      <a:r>
                        <a:rPr lang="en-GB" sz="1400" dirty="0">
                          <a:effectLst/>
                          <a:latin typeface="Arial" panose="020B0604020202020204" pitchFamily="34" charset="0"/>
                          <a:cs typeface="Arial" panose="020B0604020202020204" pitchFamily="34" charset="0"/>
                        </a:rPr>
                        <a:t>25%</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Bef>
                          <a:spcPts val="300"/>
                        </a:spcBef>
                        <a:spcAft>
                          <a:spcPts val="300"/>
                        </a:spcAft>
                      </a:pPr>
                      <a:r>
                        <a:rPr lang="en-GB" sz="1400" dirty="0">
                          <a:effectLst/>
                          <a:latin typeface="Arial" panose="020B0604020202020204" pitchFamily="34" charset="0"/>
                          <a:cs typeface="Arial" panose="020B0604020202020204" pitchFamily="34" charset="0"/>
                        </a:rPr>
                        <a:t>50%</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29350566"/>
                  </a:ext>
                </a:extLst>
              </a:tr>
              <a:tr h="668627">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Minimum performance against theft target</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Bef>
                          <a:spcPts val="300"/>
                        </a:spcBef>
                        <a:spcAft>
                          <a:spcPts val="300"/>
                        </a:spcAft>
                      </a:pPr>
                      <a:r>
                        <a:rPr lang="en-GB" sz="1400">
                          <a:effectLst/>
                          <a:latin typeface="Arial" panose="020B0604020202020204" pitchFamily="34" charset="0"/>
                          <a:cs typeface="Arial" panose="020B0604020202020204" pitchFamily="34" charset="0"/>
                        </a:rPr>
                        <a:t>75%</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Bef>
                          <a:spcPts val="300"/>
                        </a:spcBef>
                        <a:spcAft>
                          <a:spcPts val="300"/>
                        </a:spcAft>
                      </a:pPr>
                      <a:r>
                        <a:rPr lang="en-GB" sz="1400" dirty="0">
                          <a:effectLst/>
                          <a:latin typeface="Arial" panose="020B0604020202020204" pitchFamily="34" charset="0"/>
                          <a:cs typeface="Arial" panose="020B0604020202020204" pitchFamily="34" charset="0"/>
                        </a:rPr>
                        <a:t>75%</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Bef>
                          <a:spcPts val="300"/>
                        </a:spcBef>
                        <a:spcAft>
                          <a:spcPts val="300"/>
                        </a:spcAft>
                      </a:pPr>
                      <a:r>
                        <a:rPr lang="en-GB" sz="1400" dirty="0">
                          <a:effectLst/>
                          <a:latin typeface="Arial" panose="020B0604020202020204" pitchFamily="34" charset="0"/>
                          <a:cs typeface="Arial" panose="020B0604020202020204" pitchFamily="34" charset="0"/>
                        </a:rPr>
                        <a:t>50%</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spcBef>
                          <a:spcPts val="300"/>
                        </a:spcBef>
                        <a:spcAft>
                          <a:spcPts val="300"/>
                        </a:spcAft>
                      </a:pPr>
                      <a:r>
                        <a:rPr lang="en-GB" sz="1400" dirty="0">
                          <a:effectLst/>
                          <a:latin typeface="Arial" panose="020B0604020202020204" pitchFamily="34" charset="0"/>
                          <a:cs typeface="Arial" panose="020B0604020202020204" pitchFamily="34" charset="0"/>
                        </a:rPr>
                        <a:t>10%</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37817816"/>
                  </a:ext>
                </a:extLst>
              </a:tr>
              <a:tr h="401176">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Maintenance of Qualification Delay</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en-GB" sz="1600">
                          <a:effectLst/>
                        </a:rPr>
                        <a:t> </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GB" sz="2400">
                        <a:effectLst/>
                        <a:latin typeface="Calibri" panose="020F0502020204030204" pitchFamily="34" charset="0"/>
                        <a:cs typeface="Arial" panose="020B0604020202020204" pitchFamily="34" charset="0"/>
                      </a:endParaRPr>
                    </a:p>
                  </a:txBody>
                  <a:tcPr marL="68580" marR="68580" marT="0" marB="0" anchor="ctr"/>
                </a:tc>
                <a:tc>
                  <a:txBody>
                    <a:bodyPr/>
                    <a:lstStyle/>
                    <a:p>
                      <a:pPr algn="ctr">
                        <a:spcBef>
                          <a:spcPts val="300"/>
                        </a:spcBef>
                        <a:spcAft>
                          <a:spcPts val="300"/>
                        </a:spcAft>
                      </a:pPr>
                      <a:r>
                        <a:rPr lang="en-GB" sz="1600" dirty="0">
                          <a:effectLst/>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GB" sz="1600" dirty="0">
                          <a:effectLst/>
                          <a:sym typeface="Wingdings" panose="05000000000000000000" pitchFamily="2" charset="2"/>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25226919"/>
                  </a:ext>
                </a:extLst>
              </a:tr>
              <a:tr h="401176">
                <a:tc>
                  <a:txBody>
                    <a:bodyPr/>
                    <a:lstStyle/>
                    <a:p>
                      <a:pPr marL="0" algn="l" defTabSz="914400" rtl="0" eaLnBrk="1" latinLnBrk="0" hangingPunct="1">
                        <a:spcBef>
                          <a:spcPts val="300"/>
                        </a:spcBef>
                        <a:spcAft>
                          <a:spcPts val="300"/>
                        </a:spcAft>
                      </a:pPr>
                      <a:r>
                        <a:rPr lang="en-GB" sz="1400" b="1" kern="1200">
                          <a:solidFill>
                            <a:schemeClr val="lt1"/>
                          </a:solidFill>
                          <a:effectLst/>
                          <a:latin typeface="Arial" panose="020B0604020202020204" pitchFamily="34" charset="0"/>
                          <a:ea typeface="+mn-ea"/>
                          <a:cs typeface="Arial" panose="020B0604020202020204" pitchFamily="34" charset="0"/>
                        </a:rPr>
                        <a:t>Action plan PAT applied? </a:t>
                      </a: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a:ln>
                            <a:noFill/>
                          </a:ln>
                          <a:solidFill>
                            <a:srgbClr val="000000"/>
                          </a:solidFill>
                          <a:effectLst/>
                          <a:uLnTx/>
                          <a:uFillTx/>
                          <a:latin typeface="Calibri" panose="020F0502020204030204"/>
                          <a:ea typeface="+mn-ea"/>
                          <a:cs typeface="+mn-cs"/>
                        </a:rPr>
                        <a:t> </a:t>
                      </a: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a:t>
                      </a:r>
                      <a:endParaRPr kumimoji="0" lang="en-GB" sz="1600" b="0" i="0" u="none" strike="noStrike" kern="1200" cap="none" spc="0" normalizeH="0" baseline="0" noProof="0">
                        <a:ln>
                          <a:noFill/>
                        </a:ln>
                        <a:solidFill>
                          <a:srgbClr val="000000"/>
                        </a:solidFill>
                        <a:effectLst/>
                        <a:uLnTx/>
                        <a:uFillTx/>
                        <a:latin typeface="Calibri" panose="020F0502020204030204"/>
                        <a:ea typeface="+mn-ea"/>
                        <a:cs typeface="+mn-cs"/>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05011763"/>
                  </a:ext>
                </a:extLst>
              </a:tr>
              <a:tr h="334313">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b="1" kern="1200">
                          <a:solidFill>
                            <a:schemeClr val="lt1"/>
                          </a:solidFill>
                          <a:effectLst/>
                          <a:latin typeface="Arial" panose="020B0604020202020204" pitchFamily="34" charset="0"/>
                          <a:ea typeface="+mn-ea"/>
                          <a:cs typeface="Arial" panose="020B0604020202020204" pitchFamily="34" charset="0"/>
                        </a:rPr>
                        <a:t>Management assertion PAT applied?</a:t>
                      </a:r>
                    </a:p>
                  </a:txBody>
                  <a:tcPr marL="68580" marR="68580" marT="0" marB="0" anchor="ctr"/>
                </a:tc>
                <a:tc>
                  <a:txBody>
                    <a:bodyPr/>
                    <a:lstStyle/>
                    <a:p>
                      <a:pPr>
                        <a:spcBef>
                          <a:spcPts val="300"/>
                        </a:spcBef>
                        <a:spcAft>
                          <a:spcPts val="300"/>
                        </a:spcAft>
                      </a:pP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a:t>
                      </a: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15489333"/>
                  </a:ext>
                </a:extLst>
              </a:tr>
              <a:tr h="401176">
                <a:tc>
                  <a:txBody>
                    <a:bodyPr/>
                    <a:lstStyle/>
                    <a:p>
                      <a:pPr>
                        <a:spcBef>
                          <a:spcPts val="300"/>
                        </a:spcBef>
                        <a:spcAft>
                          <a:spcPts val="300"/>
                        </a:spcAft>
                      </a:pPr>
                      <a:r>
                        <a:rPr lang="en-GB" sz="1400">
                          <a:effectLst/>
                          <a:latin typeface="Arial" panose="020B0604020202020204" pitchFamily="34" charset="0"/>
                          <a:cs typeface="Arial" panose="020B0604020202020204" pitchFamily="34" charset="0"/>
                        </a:rPr>
                        <a:t>Missed data cleanse sprint target</a:t>
                      </a:r>
                      <a:endParaRPr lang="en-GB" sz="2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spcBef>
                          <a:spcPts val="300"/>
                        </a:spcBef>
                        <a:spcAft>
                          <a:spcPts val="300"/>
                        </a:spcAft>
                      </a:pPr>
                      <a:r>
                        <a:rPr lang="en-GB" sz="1600">
                          <a:effectLst/>
                        </a:rPr>
                        <a:t> </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GB" sz="24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panose="020F0502020204030204"/>
                          <a:ea typeface="+mn-ea"/>
                          <a:cs typeface="+mn-cs"/>
                          <a:sym typeface="Wingdings" panose="05000000000000000000" pitchFamily="2" charset="2"/>
                        </a:rPr>
                        <a:t></a:t>
                      </a: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304050"/>
                  </a:ext>
                </a:extLst>
              </a:tr>
              <a:tr h="401176">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b="1" kern="1200" dirty="0">
                          <a:solidFill>
                            <a:schemeClr val="lt1"/>
                          </a:solidFill>
                          <a:effectLst/>
                          <a:latin typeface="Arial" panose="020B0604020202020204" pitchFamily="34" charset="0"/>
                          <a:ea typeface="+mn-ea"/>
                          <a:cs typeface="Arial" panose="020B0604020202020204" pitchFamily="34" charset="0"/>
                        </a:rPr>
                        <a:t>Specific conditions PAT applied / CME breach?</a:t>
                      </a:r>
                    </a:p>
                  </a:txBody>
                  <a:tcPr marL="68580" marR="68580" marT="0" marB="0" anchor="ctr"/>
                </a:tc>
                <a:tc>
                  <a:txBody>
                    <a:bodyPr/>
                    <a:lstStyle/>
                    <a:p>
                      <a:pPr>
                        <a:spcBef>
                          <a:spcPts val="300"/>
                        </a:spcBef>
                        <a:spcAft>
                          <a:spcPts val="300"/>
                        </a:spcAft>
                      </a:pP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GB" sz="2400">
                        <a:effectLst/>
                        <a:latin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GB" sz="1600" b="0" i="0" u="none" strike="noStrike" kern="1200" cap="none" spc="0" normalizeH="0" baseline="0" dirty="0">
                          <a:ln>
                            <a:noFill/>
                          </a:ln>
                          <a:solidFill>
                            <a:srgbClr val="000000"/>
                          </a:solidFill>
                          <a:effectLst/>
                          <a:uLnTx/>
                          <a:uFillTx/>
                          <a:latin typeface="Calibri" panose="020F0502020204030204"/>
                          <a:ea typeface="+mn-ea"/>
                          <a:cs typeface="+mn-cs"/>
                          <a:sym typeface="Wingdings" panose="05000000000000000000" pitchFamily="2" charset="2"/>
                        </a:rPr>
                        <a:t></a:t>
                      </a:r>
                      <a:endParaRPr kumimoji="0" lang="en-GB" sz="1600" b="0" i="0" u="none" strike="noStrike" kern="1200" cap="none" spc="0" normalizeH="0" baseline="0" dirty="0">
                        <a:ln>
                          <a:noFill/>
                        </a:ln>
                        <a:solidFill>
                          <a:srgbClr val="000000"/>
                        </a:solidFill>
                        <a:effectLst/>
                        <a:uLnTx/>
                        <a:uFillTx/>
                        <a:latin typeface="Calibri" panose="020F0502020204030204"/>
                        <a:ea typeface="+mn-ea"/>
                        <a:cs typeface="+mn-cs"/>
                      </a:endParaRPr>
                    </a:p>
                  </a:txBody>
                  <a:tcPr marL="68580" marR="68580" marT="0" marB="0" anchor="ctr"/>
                </a:tc>
                <a:extLst>
                  <a:ext uri="{0D108BD9-81ED-4DB2-BD59-A6C34878D82A}">
                    <a16:rowId xmlns:a16="http://schemas.microsoft.com/office/drawing/2014/main" val="299868895"/>
                  </a:ext>
                </a:extLst>
              </a:tr>
            </a:tbl>
          </a:graphicData>
        </a:graphic>
      </p:graphicFrame>
      <p:sp>
        <p:nvSpPr>
          <p:cNvPr id="6" name="Content Placeholder 2">
            <a:extLst>
              <a:ext uri="{FF2B5EF4-FFF2-40B4-BE49-F238E27FC236}">
                <a16:creationId xmlns:a16="http://schemas.microsoft.com/office/drawing/2014/main" id="{8619FE92-F8F9-36AA-EEA6-84AA5F11A970}"/>
              </a:ext>
            </a:extLst>
          </p:cNvPr>
          <p:cNvSpPr>
            <a:spLocks noGrp="1"/>
          </p:cNvSpPr>
          <p:nvPr>
            <p:ph sz="quarter" idx="10"/>
          </p:nvPr>
        </p:nvSpPr>
        <p:spPr>
          <a:xfrm>
            <a:off x="906030" y="1126676"/>
            <a:ext cx="9217025" cy="1489105"/>
          </a:xfrm>
        </p:spPr>
        <p:txBody>
          <a:bodyPr/>
          <a:lstStyle/>
          <a:p>
            <a:r>
              <a:rPr lang="en-GB" dirty="0"/>
              <a:t>We will provide an annual rating on a </a:t>
            </a:r>
            <a:r>
              <a:rPr lang="en-GB"/>
              <a:t>four-point </a:t>
            </a:r>
            <a:r>
              <a:rPr lang="en-GB" dirty="0"/>
              <a:t>scale.  This will cover both your performance demonstrated through performance data, as well as your conduct and wider performance.</a:t>
            </a:r>
          </a:p>
          <a:p>
            <a:r>
              <a:rPr lang="en-GB" dirty="0"/>
              <a:t>We’ve set out below the criteria by which we will assign Parties to a specific rating. Criteria are applied independently</a:t>
            </a:r>
            <a:r>
              <a:rPr lang="en-GB"/>
              <a:t>,</a:t>
            </a:r>
            <a:r>
              <a:rPr lang="en-GB" dirty="0"/>
              <a:t> and the most significant rating is selected.</a:t>
            </a:r>
          </a:p>
        </p:txBody>
      </p:sp>
    </p:spTree>
    <p:extLst>
      <p:ext uri="{BB962C8B-B14F-4D97-AF65-F5344CB8AC3E}">
        <p14:creationId xmlns:p14="http://schemas.microsoft.com/office/powerpoint/2010/main" val="1930872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EFE6-CBCA-6D7D-EF5C-B24B88DC5010}"/>
              </a:ext>
            </a:extLst>
          </p:cNvPr>
          <p:cNvSpPr>
            <a:spLocks noGrp="1"/>
          </p:cNvSpPr>
          <p:nvPr>
            <p:ph type="title"/>
          </p:nvPr>
        </p:nvSpPr>
        <p:spPr/>
        <p:txBody>
          <a:bodyPr/>
          <a:lstStyle/>
          <a:p>
            <a:r>
              <a:rPr lang="en-GB"/>
              <a:t>The timeline for data sharing</a:t>
            </a:r>
          </a:p>
        </p:txBody>
      </p:sp>
      <p:graphicFrame>
        <p:nvGraphicFramePr>
          <p:cNvPr id="4" name="Diagram 3">
            <a:extLst>
              <a:ext uri="{FF2B5EF4-FFF2-40B4-BE49-F238E27FC236}">
                <a16:creationId xmlns:a16="http://schemas.microsoft.com/office/drawing/2014/main" id="{B1F538CC-0A84-B2A1-D812-595D314E77D3}"/>
              </a:ext>
            </a:extLst>
          </p:cNvPr>
          <p:cNvGraphicFramePr/>
          <p:nvPr>
            <p:extLst>
              <p:ext uri="{D42A27DB-BD31-4B8C-83A1-F6EECF244321}">
                <p14:modId xmlns:p14="http://schemas.microsoft.com/office/powerpoint/2010/main" val="1155995512"/>
              </p:ext>
            </p:extLst>
          </p:nvPr>
        </p:nvGraphicFramePr>
        <p:xfrm>
          <a:off x="365760" y="2550160"/>
          <a:ext cx="10860710" cy="430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a:extLst>
              <a:ext uri="{FF2B5EF4-FFF2-40B4-BE49-F238E27FC236}">
                <a16:creationId xmlns:a16="http://schemas.microsoft.com/office/drawing/2014/main" id="{5D7C74A8-B325-8D0E-2DC2-79DCCD2029F0}"/>
              </a:ext>
            </a:extLst>
          </p:cNvPr>
          <p:cNvSpPr>
            <a:spLocks noGrp="1"/>
          </p:cNvSpPr>
          <p:nvPr>
            <p:ph sz="quarter" idx="10"/>
          </p:nvPr>
        </p:nvSpPr>
        <p:spPr>
          <a:xfrm>
            <a:off x="906030" y="1478077"/>
            <a:ext cx="9217025" cy="1275283"/>
          </a:xfrm>
        </p:spPr>
        <p:txBody>
          <a:bodyPr>
            <a:normAutofit/>
          </a:bodyPr>
          <a:lstStyle/>
          <a:p>
            <a:r>
              <a:rPr lang="en-GB" dirty="0"/>
              <a:t>You have access to the underlying performance data currently, giving you the opportunity to improve your performance, understand the underlying data and work with the Code Manager to refine the underlying metric if relevant.</a:t>
            </a:r>
          </a:p>
          <a:p>
            <a:r>
              <a:rPr lang="en-GB" dirty="0"/>
              <a:t>We will roll out data sharing in a phased way:</a:t>
            </a:r>
          </a:p>
        </p:txBody>
      </p:sp>
    </p:spTree>
    <p:extLst>
      <p:ext uri="{BB962C8B-B14F-4D97-AF65-F5344CB8AC3E}">
        <p14:creationId xmlns:p14="http://schemas.microsoft.com/office/powerpoint/2010/main" val="2980261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D7BD-C4AE-AE9A-E432-AD444D814390}"/>
              </a:ext>
            </a:extLst>
          </p:cNvPr>
          <p:cNvSpPr>
            <a:spLocks noGrp="1"/>
          </p:cNvSpPr>
          <p:nvPr>
            <p:ph type="title"/>
          </p:nvPr>
        </p:nvSpPr>
        <p:spPr/>
        <p:txBody>
          <a:bodyPr/>
          <a:lstStyle/>
          <a:p>
            <a:r>
              <a:rPr lang="en-GB"/>
              <a:t>The return of mass market switching</a:t>
            </a:r>
          </a:p>
        </p:txBody>
      </p:sp>
      <p:sp>
        <p:nvSpPr>
          <p:cNvPr id="3" name="Content Placeholder 2">
            <a:extLst>
              <a:ext uri="{FF2B5EF4-FFF2-40B4-BE49-F238E27FC236}">
                <a16:creationId xmlns:a16="http://schemas.microsoft.com/office/drawing/2014/main" id="{60922956-8598-7C6B-46BC-5D2F7DBE7D60}"/>
              </a:ext>
            </a:extLst>
          </p:cNvPr>
          <p:cNvSpPr>
            <a:spLocks noGrp="1"/>
          </p:cNvSpPr>
          <p:nvPr>
            <p:ph sz="quarter" idx="10"/>
          </p:nvPr>
        </p:nvSpPr>
        <p:spPr/>
        <p:txBody>
          <a:bodyPr/>
          <a:lstStyle/>
          <a:p>
            <a:r>
              <a:rPr lang="en-GB" dirty="0"/>
              <a:t>Wholesale energy prices continue to fluctuate and are affected by unpredictable global factors.  Switching could continue to stay at low levels, gradually climb, or dramatically increase.</a:t>
            </a:r>
          </a:p>
          <a:p>
            <a:r>
              <a:rPr lang="en-GB" dirty="0"/>
              <a:t>We understand this creates some real operational and compliance challenges, particularly having the right levels of resource to respond to the various flows involved in switching, as well as the different data quality and customer service challenges involved.  </a:t>
            </a:r>
          </a:p>
          <a:p>
            <a:r>
              <a:rPr lang="en-GB" dirty="0"/>
              <a:t>The Code requires Parties to comply with all areas 100% of the time, however you may end up with real compliance issues.  There are three key things you can do:</a:t>
            </a:r>
          </a:p>
          <a:p>
            <a:endParaRPr lang="en-GB" dirty="0"/>
          </a:p>
        </p:txBody>
      </p:sp>
      <p:graphicFrame>
        <p:nvGraphicFramePr>
          <p:cNvPr id="5" name="Diagram 4">
            <a:extLst>
              <a:ext uri="{FF2B5EF4-FFF2-40B4-BE49-F238E27FC236}">
                <a16:creationId xmlns:a16="http://schemas.microsoft.com/office/drawing/2014/main" id="{2E9E149D-9326-3939-AD64-CF3A39CFA61E}"/>
              </a:ext>
            </a:extLst>
          </p:cNvPr>
          <p:cNvGraphicFramePr/>
          <p:nvPr>
            <p:extLst>
              <p:ext uri="{D42A27DB-BD31-4B8C-83A1-F6EECF244321}">
                <p14:modId xmlns:p14="http://schemas.microsoft.com/office/powerpoint/2010/main" val="2200317033"/>
              </p:ext>
            </p:extLst>
          </p:nvPr>
        </p:nvGraphicFramePr>
        <p:xfrm>
          <a:off x="1607128" y="4590473"/>
          <a:ext cx="8128000" cy="2055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13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90CB-9464-1E3F-987B-A271C2D8AC21}"/>
              </a:ext>
            </a:extLst>
          </p:cNvPr>
          <p:cNvSpPr>
            <a:spLocks noGrp="1"/>
          </p:cNvSpPr>
          <p:nvPr>
            <p:ph type="title"/>
          </p:nvPr>
        </p:nvSpPr>
        <p:spPr/>
        <p:txBody>
          <a:bodyPr/>
          <a:lstStyle/>
          <a:p>
            <a:r>
              <a:rPr lang="en-GB"/>
              <a:t>Your key actions</a:t>
            </a:r>
          </a:p>
        </p:txBody>
      </p:sp>
      <p:graphicFrame>
        <p:nvGraphicFramePr>
          <p:cNvPr id="4" name="Diagram 3">
            <a:extLst>
              <a:ext uri="{FF2B5EF4-FFF2-40B4-BE49-F238E27FC236}">
                <a16:creationId xmlns:a16="http://schemas.microsoft.com/office/drawing/2014/main" id="{42D1610F-3BFD-F0F0-AE9D-AEE496E97620}"/>
              </a:ext>
            </a:extLst>
          </p:cNvPr>
          <p:cNvGraphicFramePr/>
          <p:nvPr>
            <p:extLst>
              <p:ext uri="{D42A27DB-BD31-4B8C-83A1-F6EECF244321}">
                <p14:modId xmlns:p14="http://schemas.microsoft.com/office/powerpoint/2010/main" val="3453877694"/>
              </p:ext>
            </p:extLst>
          </p:nvPr>
        </p:nvGraphicFramePr>
        <p:xfrm>
          <a:off x="838200" y="1237673"/>
          <a:ext cx="9929090" cy="5464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306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4920-6165-5826-D9F5-BAF7EEAE6136}"/>
              </a:ext>
            </a:extLst>
          </p:cNvPr>
          <p:cNvSpPr>
            <a:spLocks noGrp="1"/>
          </p:cNvSpPr>
          <p:nvPr>
            <p:ph type="title"/>
          </p:nvPr>
        </p:nvSpPr>
        <p:spPr>
          <a:xfrm>
            <a:off x="838200" y="365125"/>
            <a:ext cx="9284855" cy="1192585"/>
          </a:xfrm>
        </p:spPr>
        <p:txBody>
          <a:bodyPr>
            <a:normAutofit/>
          </a:bodyPr>
          <a:lstStyle/>
          <a:p>
            <a:r>
              <a:rPr lang="en-GB" dirty="0"/>
              <a:t>The Performance Assurance operating plan</a:t>
            </a:r>
          </a:p>
        </p:txBody>
      </p:sp>
      <p:sp>
        <p:nvSpPr>
          <p:cNvPr id="5" name="Content Placeholder 2">
            <a:extLst>
              <a:ext uri="{FF2B5EF4-FFF2-40B4-BE49-F238E27FC236}">
                <a16:creationId xmlns:a16="http://schemas.microsoft.com/office/drawing/2014/main" id="{F146928D-9801-5FAD-8F16-09C5777A14CF}"/>
              </a:ext>
            </a:extLst>
          </p:cNvPr>
          <p:cNvSpPr>
            <a:spLocks noGrp="1"/>
          </p:cNvSpPr>
          <p:nvPr>
            <p:ph sz="quarter" idx="10"/>
          </p:nvPr>
        </p:nvSpPr>
        <p:spPr>
          <a:xfrm>
            <a:off x="707232" y="1748802"/>
            <a:ext cx="9166441" cy="4178330"/>
          </a:xfrm>
        </p:spPr>
        <p:txBody>
          <a:bodyPr vert="horz" lIns="91440" tIns="45720" rIns="91440" bIns="45720" rtlCol="0" anchor="t">
            <a:normAutofit/>
          </a:bodyPr>
          <a:lstStyle/>
          <a:p>
            <a:r>
              <a:rPr lang="en-GB" dirty="0">
                <a:latin typeface="Roboto"/>
                <a:ea typeface="Roboto"/>
                <a:cs typeface="Roboto"/>
              </a:rPr>
              <a:t>The Performance Assurance Operating Plan (PAOP) sets out our work plan for the year. Particularly,  it includes things like our key direct assurance priorities.</a:t>
            </a:r>
          </a:p>
          <a:p>
            <a:r>
              <a:rPr lang="en-GB" dirty="0">
                <a:latin typeface="Roboto"/>
                <a:ea typeface="Roboto"/>
                <a:cs typeface="Roboto"/>
              </a:rPr>
              <a:t>Your view on the key factors affecting the market and the priorities we should have are essential and we will be engaging with consumer representatives, REC Parties, affected organisations outside of REC governance, RECCo and the REC PAB in order to gain meaningful insight and ensure priority focus is given to the right areas.</a:t>
            </a:r>
          </a:p>
          <a:p>
            <a:r>
              <a:rPr lang="en-GB" dirty="0"/>
              <a:t>Throughout June, we will be sharing a link to a survey as well as hosting two drop-in sessions to discuss key priorities and obtain feedback on the POAP</a:t>
            </a:r>
            <a:r>
              <a:rPr lang="en-GB"/>
              <a:t>.</a:t>
            </a:r>
            <a:endParaRPr lang="en-GB" dirty="0"/>
          </a:p>
          <a:p>
            <a:r>
              <a:rPr lang="en-GB" dirty="0">
                <a:latin typeface="Roboto"/>
                <a:ea typeface="Roboto"/>
                <a:cs typeface="Roboto"/>
              </a:rPr>
              <a:t>When we have completed our work, we will publish the PAOP on the REC Portal.</a:t>
            </a:r>
          </a:p>
          <a:p>
            <a:endParaRPr lang="en-GB" dirty="0"/>
          </a:p>
        </p:txBody>
      </p:sp>
      <p:pic>
        <p:nvPicPr>
          <p:cNvPr id="4" name="Picture 2" descr="Have Your Say Survey">
            <a:extLst>
              <a:ext uri="{FF2B5EF4-FFF2-40B4-BE49-F238E27FC236}">
                <a16:creationId xmlns:a16="http://schemas.microsoft.com/office/drawing/2014/main" id="{F3422713-C925-9B8E-52A8-18669F430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3062" y="3991770"/>
            <a:ext cx="1648813" cy="174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2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54A05-C756-519F-3E2D-E34BD687F3F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351E430-D2FA-C578-4312-5B8824E13CF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A152A78-0026-5FDC-14BE-23B3FB43CB56}"/>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#1099044</a:t>
            </a:r>
            <a:endParaRPr lang="en-GB" sz="3600" b="1">
              <a:solidFill>
                <a:srgbClr val="5B5B5B"/>
              </a:solidFill>
            </a:endParaRPr>
          </a:p>
        </p:txBody>
      </p:sp>
      <p:sp>
        <p:nvSpPr>
          <p:cNvPr id="7" name="Rectangle 6">
            <a:extLst>
              <a:ext uri="{FF2B5EF4-FFF2-40B4-BE49-F238E27FC236}">
                <a16:creationId xmlns:a16="http://schemas.microsoft.com/office/drawing/2014/main" id="{E1C4E92D-15A3-6790-FE26-893E150E99A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479007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5BDA8-06D0-9FC3-DBAB-12F0FB56A203}"/>
              </a:ext>
            </a:extLst>
          </p:cNvPr>
          <p:cNvSpPr>
            <a:spLocks noGrp="1"/>
          </p:cNvSpPr>
          <p:nvPr>
            <p:ph type="title"/>
          </p:nvPr>
        </p:nvSpPr>
        <p:spPr/>
        <p:txBody>
          <a:bodyPr/>
          <a:lstStyle/>
          <a:p>
            <a:r>
              <a:rPr lang="en-GB" dirty="0"/>
              <a:t>MHHS Qualification</a:t>
            </a:r>
          </a:p>
        </p:txBody>
      </p:sp>
      <p:sp>
        <p:nvSpPr>
          <p:cNvPr id="3" name="Content Placeholder 2">
            <a:extLst>
              <a:ext uri="{FF2B5EF4-FFF2-40B4-BE49-F238E27FC236}">
                <a16:creationId xmlns:a16="http://schemas.microsoft.com/office/drawing/2014/main" id="{ACC7BC3A-AD82-4ABC-19F4-6BD5702003EE}"/>
              </a:ext>
            </a:extLst>
          </p:cNvPr>
          <p:cNvSpPr>
            <a:spLocks noGrp="1"/>
          </p:cNvSpPr>
          <p:nvPr>
            <p:ph sz="quarter" idx="10"/>
          </p:nvPr>
        </p:nvSpPr>
        <p:spPr>
          <a:xfrm>
            <a:off x="544512" y="1285875"/>
            <a:ext cx="10885487" cy="5207000"/>
          </a:xfrm>
        </p:spPr>
        <p:txBody>
          <a:bodyPr>
            <a:noAutofit/>
          </a:bodyPr>
          <a:lstStyle/>
          <a:p>
            <a:r>
              <a:rPr lang="en-GB" sz="1600">
                <a:latin typeface="Arial" panose="020B0604020202020204" pitchFamily="34" charset="0"/>
                <a:cs typeface="Arial" panose="020B0604020202020204" pitchFamily="34" charset="0"/>
              </a:rPr>
              <a:t>The </a:t>
            </a:r>
            <a:r>
              <a:rPr lang="en-GB" sz="1600">
                <a:latin typeface="Arial" panose="020B0604020202020204" pitchFamily="34" charset="0"/>
                <a:cs typeface="Arial" panose="020B0604020202020204" pitchFamily="34" charset="0"/>
                <a:hlinkClick r:id="rId3"/>
              </a:rPr>
              <a:t>Market-wide Half-Hourly Settlement (MHHS) Programme </a:t>
            </a:r>
            <a:r>
              <a:rPr lang="en-GB" sz="1600">
                <a:latin typeface="Arial" panose="020B0604020202020204" pitchFamily="34" charset="0"/>
                <a:cs typeface="Arial" panose="020B0604020202020204" pitchFamily="34" charset="0"/>
              </a:rPr>
              <a:t>is a major reform within the Electricity sector sponsored by Ofgem with the objective to develop and then implement an enduring process for MHHS that delivers benefits for consumers by maximising the opportunities provided by smart metering in enabling an intelligent, flexible electricity system.</a:t>
            </a:r>
          </a:p>
          <a:p>
            <a:r>
              <a:rPr lang="en-GB" sz="1600">
                <a:latin typeface="Arial" panose="020B0604020202020204" pitchFamily="34" charset="0"/>
                <a:cs typeface="Arial" panose="020B0604020202020204" pitchFamily="34" charset="0"/>
              </a:rPr>
              <a:t>MHHS will change many processes that are governed under the BSC.  However, it will also result in changes under the REC, which will need changes to processes for Suppliers, electricity MEMs, DNOs, EES and CSS, with associated technology changes.</a:t>
            </a:r>
          </a:p>
          <a:p>
            <a:r>
              <a:rPr lang="en-GB" sz="1600">
                <a:latin typeface="Arial" panose="020B0604020202020204" pitchFamily="34" charset="0"/>
                <a:cs typeface="Arial" panose="020B0604020202020204" pitchFamily="34" charset="0"/>
                <a:hlinkClick r:id="rId4"/>
              </a:rPr>
              <a:t>MHHS Qualification</a:t>
            </a:r>
            <a:r>
              <a:rPr lang="en-GB" sz="1600">
                <a:latin typeface="Arial" panose="020B0604020202020204" pitchFamily="34" charset="0"/>
                <a:cs typeface="Arial" panose="020B0604020202020204" pitchFamily="34" charset="0"/>
              </a:rPr>
              <a:t> assesses whether Programme participants that plan to operate in MHHS, have the appropriate systems, processes and controls in place to undertake the Balancing and Settlement Code (BSC) and the Retail Energy Code (REC) requirements for the MHHS Design.</a:t>
            </a:r>
          </a:p>
          <a:p>
            <a:r>
              <a:rPr lang="en-GB" sz="1600">
                <a:latin typeface="Arial" panose="020B0604020202020204" pitchFamily="34" charset="0"/>
                <a:cs typeface="Arial" panose="020B0604020202020204" pitchFamily="34" charset="0"/>
              </a:rPr>
              <a:t>The MHHS Programme does not deliver Qualification activities, with this responsibility remaining with the </a:t>
            </a:r>
            <a:r>
              <a:rPr lang="en-GB" sz="1600" err="1">
                <a:latin typeface="Arial" panose="020B0604020202020204" pitchFamily="34" charset="0"/>
                <a:cs typeface="Arial" panose="020B0604020202020204" pitchFamily="34" charset="0"/>
              </a:rPr>
              <a:t>BSCCo</a:t>
            </a:r>
            <a:r>
              <a:rPr lang="en-GB" sz="1600">
                <a:latin typeface="Arial" panose="020B0604020202020204" pitchFamily="34" charset="0"/>
                <a:cs typeface="Arial" panose="020B0604020202020204" pitchFamily="34" charset="0"/>
              </a:rPr>
              <a:t> and the REC Code Manager.</a:t>
            </a:r>
          </a:p>
          <a:p>
            <a:r>
              <a:rPr lang="en-GB" sz="1600">
                <a:latin typeface="Arial" panose="020B0604020202020204" pitchFamily="34" charset="0"/>
                <a:cs typeface="Arial" panose="020B0604020202020204" pitchFamily="34" charset="0"/>
              </a:rPr>
              <a:t>To assess this, the Code Bodies are jointly developing the Qualification process in consultation with Programme participants through the </a:t>
            </a:r>
            <a:r>
              <a:rPr lang="en-GB" sz="1600">
                <a:latin typeface="Arial" panose="020B0604020202020204" pitchFamily="34" charset="0"/>
                <a:cs typeface="Arial" panose="020B0604020202020204" pitchFamily="34" charset="0"/>
                <a:hlinkClick r:id="rId5"/>
              </a:rPr>
              <a:t>Qualification Working Group (QWG)</a:t>
            </a:r>
            <a:r>
              <a:rPr lang="en-GB" sz="1600">
                <a:latin typeface="Arial" panose="020B0604020202020204" pitchFamily="34" charset="0"/>
                <a:cs typeface="Arial" panose="020B0604020202020204" pitchFamily="34" charset="0"/>
              </a:rPr>
              <a:t>. If you are interested in joining this working group as a subject matter expert, please contact </a:t>
            </a:r>
            <a:r>
              <a:rPr lang="en-GB" sz="1600">
                <a:latin typeface="Arial" panose="020B0604020202020204" pitchFamily="34" charset="0"/>
                <a:cs typeface="Arial" panose="020B0604020202020204" pitchFamily="34" charset="0"/>
                <a:hlinkClick r:id="rId6"/>
              </a:rPr>
              <a:t>PMO@mhhsprogramme.co.uk</a:t>
            </a:r>
            <a:r>
              <a:rPr lang="en-GB" sz="1600">
                <a:latin typeface="Arial" panose="020B0604020202020204" pitchFamily="34" charset="0"/>
                <a:cs typeface="Arial" panose="020B0604020202020204" pitchFamily="34" charset="0"/>
              </a:rPr>
              <a:t>.</a:t>
            </a:r>
          </a:p>
          <a:p>
            <a:r>
              <a:rPr lang="en-GB" sz="1600">
                <a:latin typeface="Arial" panose="020B0604020202020204" pitchFamily="34" charset="0"/>
                <a:cs typeface="Arial" panose="020B0604020202020204" pitchFamily="34" charset="0"/>
              </a:rPr>
              <a:t>Participants will be required to complete MHHS Qualification in order to operate within the MHHS arrangements.</a:t>
            </a:r>
          </a:p>
          <a:p>
            <a:r>
              <a:rPr lang="en-GB" sz="1600">
                <a:latin typeface="Arial" panose="020B0604020202020204" pitchFamily="34" charset="0"/>
                <a:cs typeface="Arial" panose="020B0604020202020204" pitchFamily="34" charset="0"/>
              </a:rPr>
              <a:t>As all MPANs are due to have moved to the new arrangements by the end of the migration period, agents will be unable to continue to operate within the Supplier Volume Allocation (SVA) arrangements if they have not completed MHHS Qualification by </a:t>
            </a:r>
            <a:r>
              <a:rPr lang="en-GB" sz="1600">
                <a:latin typeface="Arial" panose="020B0604020202020204" pitchFamily="34" charset="0"/>
                <a:cs typeface="Arial" panose="020B0604020202020204" pitchFamily="34" charset="0"/>
                <a:hlinkClick r:id="rId7"/>
              </a:rPr>
              <a:t>05 October 2026 (Milestone M15)</a:t>
            </a:r>
            <a:r>
              <a:rPr lang="en-GB" sz="16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608861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472665" y="2766218"/>
            <a:ext cx="7572053" cy="1325563"/>
          </a:xfrm>
        </p:spPr>
        <p:txBody>
          <a:bodyPr>
            <a:normAutofit/>
          </a:bodyPr>
          <a:lstStyle/>
          <a:p>
            <a:r>
              <a:rPr lang="en-GB" sz="3600" dirty="0" err="1"/>
              <a:t>Q&amp;a</a:t>
            </a:r>
            <a:r>
              <a:rPr lang="en-GB" sz="3600" dirty="0"/>
              <a:t> ​​​</a:t>
            </a:r>
          </a:p>
        </p:txBody>
      </p:sp>
      <p:sp>
        <p:nvSpPr>
          <p:cNvPr id="3" name="Text Placeholder 2">
            <a:extLst>
              <a:ext uri="{FF2B5EF4-FFF2-40B4-BE49-F238E27FC236}">
                <a16:creationId xmlns:a16="http://schemas.microsoft.com/office/drawing/2014/main" id="{E8FB7BAF-6755-BC79-CC7E-FE410FFB3621}"/>
              </a:ext>
            </a:extLst>
          </p:cNvPr>
          <p:cNvSpPr>
            <a:spLocks noGrp="1"/>
          </p:cNvSpPr>
          <p:nvPr>
            <p:ph type="body" sz="quarter" idx="10"/>
          </p:nvPr>
        </p:nvSpPr>
        <p:spPr>
          <a:xfrm>
            <a:off x="3472665" y="4275317"/>
            <a:ext cx="6965950" cy="1084262"/>
          </a:xfrm>
        </p:spPr>
        <p:txBody>
          <a:bodyPr/>
          <a:lstStyle/>
          <a:p>
            <a:r>
              <a:rPr lang="en-GB" dirty="0">
                <a:latin typeface="Roboto"/>
                <a:ea typeface="Roboto"/>
                <a:cs typeface="Roboto"/>
              </a:rPr>
              <a:t>Jenny Hyskaj</a:t>
            </a:r>
            <a:endParaRPr lang="en-GB" dirty="0"/>
          </a:p>
        </p:txBody>
      </p:sp>
    </p:spTree>
    <p:extLst>
      <p:ext uri="{BB962C8B-B14F-4D97-AF65-F5344CB8AC3E}">
        <p14:creationId xmlns:p14="http://schemas.microsoft.com/office/powerpoint/2010/main" val="1984339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03AD39-2AB5-53D5-7728-6DE4B71343F0}"/>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FFDB24BB-2762-3880-23AB-578B0F00B9CF}"/>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83DC8C4-4C87-875A-0FA4-7FEB01E02D1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5B5B5B"/>
                </a:solidFill>
                <a:effectLst/>
                <a:uLnTx/>
                <a:uFillTx/>
                <a:latin typeface="Calibri" panose="020F0502020204030204"/>
                <a:ea typeface="+mn-ea"/>
                <a:cs typeface="+mn-cs"/>
              </a:rPr>
              <a:t>Audience Q&amp;A Session</a:t>
            </a:r>
          </a:p>
        </p:txBody>
      </p:sp>
      <p:sp>
        <p:nvSpPr>
          <p:cNvPr id="7" name="Rectangle 6">
            <a:extLst>
              <a:ext uri="{FF2B5EF4-FFF2-40B4-BE49-F238E27FC236}">
                <a16:creationId xmlns:a16="http://schemas.microsoft.com/office/drawing/2014/main" id="{9478FE12-3902-5CCC-F64B-4282DE9FB2F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5B5B5B"/>
                </a:solidFill>
                <a:effectLst/>
                <a:uLnTx/>
                <a:uFillTx/>
                <a:latin typeface="Calibri" panose="020F0502020204030204"/>
                <a:ea typeface="+mn-ea"/>
                <a:cs typeface="+mn-cs"/>
              </a:rPr>
              <a:t>ⓘ</a:t>
            </a:r>
            <a:r>
              <a:rPr kumimoji="0" lang="en-GB" sz="1400" b="0" i="0" u="none" strike="noStrike" kern="1200" cap="none" spc="0" normalizeH="0" baseline="0" noProof="0">
                <a:ln>
                  <a:noFill/>
                </a:ln>
                <a:solidFill>
                  <a:srgbClr val="5B5B5B"/>
                </a:solidFill>
                <a:effectLst/>
                <a:uLnTx/>
                <a:uFillTx/>
                <a:latin typeface="Calibri" panose="020F0502020204030204"/>
                <a:ea typeface="+mn-ea"/>
                <a:cs typeface="+mn-cs"/>
              </a:rPr>
              <a:t> Start presenting to display the audience questions on this slide.</a:t>
            </a:r>
          </a:p>
        </p:txBody>
      </p:sp>
    </p:spTree>
    <p:custDataLst>
      <p:tags r:id="rId1"/>
    </p:custDataLst>
    <p:extLst>
      <p:ext uri="{BB962C8B-B14F-4D97-AF65-F5344CB8AC3E}">
        <p14:creationId xmlns:p14="http://schemas.microsoft.com/office/powerpoint/2010/main" val="2954637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dirty="0"/>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dirty="0"/>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ED023-0C7C-2C55-D9CC-7FBC02C203D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D32ECE2-8E19-828F-654E-E07CEA6A81B2}"/>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B1155AFD-FCAD-73AB-92B6-13256147DA7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5B5B5B"/>
                </a:solidFill>
                <a:effectLst/>
                <a:uLnTx/>
                <a:uFillTx/>
                <a:latin typeface="Calibri" panose="020F0502020204030204"/>
                <a:ea typeface="+mn-ea"/>
                <a:cs typeface="+mn-cs"/>
              </a:rPr>
              <a:t>Feedback</a:t>
            </a:r>
          </a:p>
        </p:txBody>
      </p:sp>
      <p:sp>
        <p:nvSpPr>
          <p:cNvPr id="7" name="Rectangle 6">
            <a:extLst>
              <a:ext uri="{FF2B5EF4-FFF2-40B4-BE49-F238E27FC236}">
                <a16:creationId xmlns:a16="http://schemas.microsoft.com/office/drawing/2014/main" id="{D0ADC0A5-FB68-ECFE-2173-2BCCD03BCB9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5B5B5B"/>
                </a:solidFill>
                <a:effectLst/>
                <a:uLnTx/>
                <a:uFillTx/>
                <a:latin typeface="Calibri" panose="020F0502020204030204"/>
                <a:ea typeface="+mn-ea"/>
                <a:cs typeface="+mn-cs"/>
              </a:rPr>
              <a:t>ⓘ</a:t>
            </a:r>
            <a:r>
              <a:rPr kumimoji="0" lang="en-GB" sz="1400" b="0" i="0" u="none" strike="noStrike" kern="1200" cap="none" spc="0" normalizeH="0" baseline="0" noProof="0">
                <a:ln>
                  <a:noFill/>
                </a:ln>
                <a:solidFill>
                  <a:srgbClr val="5B5B5B"/>
                </a:solidFill>
                <a:effectLst/>
                <a:uLnTx/>
                <a:uFillTx/>
                <a:latin typeface="Calibri" panose="020F0502020204030204"/>
                <a:ea typeface="+mn-ea"/>
                <a:cs typeface="+mn-cs"/>
              </a:rPr>
              <a:t> Start presenting to display the poll results on this slide.</a:t>
            </a:r>
          </a:p>
        </p:txBody>
      </p:sp>
    </p:spTree>
    <p:custDataLst>
      <p:tags r:id="rId1"/>
    </p:custDataLst>
    <p:extLst>
      <p:ext uri="{BB962C8B-B14F-4D97-AF65-F5344CB8AC3E}">
        <p14:creationId xmlns:p14="http://schemas.microsoft.com/office/powerpoint/2010/main" val="533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16821870"/>
              </p:ext>
            </p:extLst>
          </p:nvPr>
        </p:nvGraphicFramePr>
        <p:xfrm>
          <a:off x="838200" y="1336131"/>
          <a:ext cx="9365477" cy="4757082"/>
        </p:xfrm>
        <a:graphic>
          <a:graphicData uri="http://schemas.openxmlformats.org/drawingml/2006/table">
            <a:tbl>
              <a:tblPr firstRow="1" bandRow="1">
                <a:tableStyleId>{F5AB1C69-6EDB-4FF4-983F-18BD219EF322}</a:tableStyleId>
              </a:tblPr>
              <a:tblGrid>
                <a:gridCol w="7518389">
                  <a:extLst>
                    <a:ext uri="{9D8B030D-6E8A-4147-A177-3AD203B41FA5}">
                      <a16:colId xmlns:a16="http://schemas.microsoft.com/office/drawing/2014/main" val="2119900406"/>
                    </a:ext>
                  </a:extLst>
                </a:gridCol>
                <a:gridCol w="1847088">
                  <a:extLst>
                    <a:ext uri="{9D8B030D-6E8A-4147-A177-3AD203B41FA5}">
                      <a16:colId xmlns:a16="http://schemas.microsoft.com/office/drawing/2014/main" val="1893307877"/>
                    </a:ext>
                  </a:extLst>
                </a:gridCol>
              </a:tblGrid>
              <a:tr h="381897">
                <a:tc>
                  <a:txBody>
                    <a:bodyPr/>
                    <a:lstStyle/>
                    <a:p>
                      <a:r>
                        <a:rPr lang="en-GB" sz="1600" cap="all" spc="300" baseline="0">
                          <a:latin typeface="Arial"/>
                          <a:ea typeface="Roboto"/>
                          <a:cs typeface="Arial"/>
                        </a:rPr>
                        <a:t>Agenda Item</a:t>
                      </a:r>
                    </a:p>
                  </a:txBody>
                  <a:tcPr anchor="ctr"/>
                </a:tc>
                <a:tc>
                  <a:txBody>
                    <a:bodyPr/>
                    <a:lstStyle/>
                    <a:p>
                      <a:r>
                        <a:rPr lang="en-GB" sz="1600" cap="all" spc="300" baseline="0">
                          <a:latin typeface="Arial"/>
                          <a:ea typeface="Roboto"/>
                          <a:cs typeface="Arial"/>
                        </a:rPr>
                        <a:t>Presenter</a:t>
                      </a:r>
                    </a:p>
                  </a:txBody>
                  <a:tcPr anchor="ctr"/>
                </a:tc>
                <a:extLst>
                  <a:ext uri="{0D108BD9-81ED-4DB2-BD59-A6C34878D82A}">
                    <a16:rowId xmlns:a16="http://schemas.microsoft.com/office/drawing/2014/main" val="677238016"/>
                  </a:ext>
                </a:extLst>
              </a:tr>
              <a:tr h="381897">
                <a:tc>
                  <a:txBody>
                    <a:bodyPr/>
                    <a:lstStyle/>
                    <a:p>
                      <a:r>
                        <a:rPr lang="en-GB" sz="1400" b="1">
                          <a:latin typeface="Arial"/>
                          <a:ea typeface="Roboto"/>
                          <a:cs typeface="Arial"/>
                        </a:rPr>
                        <a:t>Introduction</a:t>
                      </a:r>
                    </a:p>
                  </a:txBody>
                  <a:tcPr anchor="ctr"/>
                </a:tc>
                <a:tc>
                  <a:txBody>
                    <a:bodyPr/>
                    <a:lstStyle/>
                    <a:p>
                      <a:r>
                        <a:rPr lang="en-GB" sz="1400" dirty="0">
                          <a:latin typeface="Arial"/>
                          <a:ea typeface="Roboto"/>
                          <a:cs typeface="Arial"/>
                        </a:rPr>
                        <a:t>Jenny Hyskaj</a:t>
                      </a:r>
                      <a:endParaRPr lang="en-GB" sz="1400" dirty="0">
                        <a:latin typeface="Arial" panose="020B0604020202020204" pitchFamily="34" charset="0"/>
                        <a:ea typeface="Roboto" panose="02000000000000000000" pitchFamily="2" charset="0"/>
                        <a:cs typeface="Arial" panose="020B0604020202020204" pitchFamily="34" charset="0"/>
                      </a:endParaRPr>
                    </a:p>
                  </a:txBody>
                  <a:tcPr anchor="ctr"/>
                </a:tc>
                <a:extLst>
                  <a:ext uri="{0D108BD9-81ED-4DB2-BD59-A6C34878D82A}">
                    <a16:rowId xmlns:a16="http://schemas.microsoft.com/office/drawing/2014/main" val="2099812599"/>
                  </a:ext>
                </a:extLst>
              </a:tr>
              <a:tr h="418462">
                <a:tc>
                  <a:txBody>
                    <a:bodyPr/>
                    <a:lstStyle/>
                    <a:p>
                      <a:pPr marL="0" lvl="0" algn="l" defTabSz="914400" rtl="0" eaLnBrk="1" latinLnBrk="0" hangingPunct="1"/>
                      <a:r>
                        <a:rPr lang="en-GB" sz="1400" b="1" kern="1200">
                          <a:solidFill>
                            <a:schemeClr val="dk1"/>
                          </a:solidFill>
                          <a:latin typeface="Arial"/>
                          <a:ea typeface="Roboto"/>
                          <a:cs typeface="Arial"/>
                        </a:rPr>
                        <a:t>Performance Assurance overview</a:t>
                      </a:r>
                    </a:p>
                  </a:txBody>
                  <a:tcPr anchor="ctr"/>
                </a:tc>
                <a:tc>
                  <a:txBody>
                    <a:bodyPr/>
                    <a:lstStyle/>
                    <a:p>
                      <a:r>
                        <a:rPr lang="en-GB" sz="1400">
                          <a:latin typeface="Arial"/>
                          <a:ea typeface="Roboto"/>
                          <a:cs typeface="Arial"/>
                        </a:rPr>
                        <a:t>Vaishnavi Sharma</a:t>
                      </a:r>
                    </a:p>
                  </a:txBody>
                  <a:tcPr anchor="ctr"/>
                </a:tc>
                <a:extLst>
                  <a:ext uri="{0D108BD9-81ED-4DB2-BD59-A6C34878D82A}">
                    <a16:rowId xmlns:a16="http://schemas.microsoft.com/office/drawing/2014/main" val="2904727937"/>
                  </a:ext>
                </a:extLst>
              </a:tr>
              <a:tr h="487242">
                <a:tc>
                  <a:txBody>
                    <a:bodyPr/>
                    <a:lstStyle/>
                    <a:p>
                      <a:r>
                        <a:rPr lang="en-GB" sz="1400" b="1">
                          <a:latin typeface="Arial"/>
                          <a:ea typeface="Roboto"/>
                          <a:cs typeface="Arial"/>
                        </a:rPr>
                        <a:t>Performance Assurance Dashboard Developments</a:t>
                      </a:r>
                      <a:endParaRPr lang="en-GB" sz="1400" b="1">
                        <a:latin typeface="Arial" panose="020B0604020202020204" pitchFamily="34" charset="0"/>
                        <a:ea typeface="Roboto" panose="02000000000000000000" pitchFamily="2" charset="0"/>
                        <a:cs typeface="Arial" panose="020B0604020202020204" pitchFamily="34" charset="0"/>
                      </a:endParaRPr>
                    </a:p>
                  </a:txBody>
                  <a:tcPr anchor="ctr"/>
                </a:tc>
                <a:tc>
                  <a:txBody>
                    <a:bodyPr/>
                    <a:lstStyle/>
                    <a:p>
                      <a:r>
                        <a:rPr lang="en-GB" sz="1400">
                          <a:latin typeface="Arial"/>
                          <a:ea typeface="Roboto"/>
                          <a:cs typeface="Arial"/>
                        </a:rPr>
                        <a:t>Lewis Williams </a:t>
                      </a:r>
                      <a:endParaRPr lang="en-GB" sz="1400">
                        <a:latin typeface="Arial" panose="020B0604020202020204" pitchFamily="34" charset="0"/>
                        <a:ea typeface="Roboto" panose="02000000000000000000" pitchFamily="2" charset="0"/>
                        <a:cs typeface="Arial" panose="020B0604020202020204" pitchFamily="34" charset="0"/>
                      </a:endParaRPr>
                    </a:p>
                  </a:txBody>
                  <a:tcPr anchor="ctr"/>
                </a:tc>
                <a:extLst>
                  <a:ext uri="{0D108BD9-81ED-4DB2-BD59-A6C34878D82A}">
                    <a16:rowId xmlns:a16="http://schemas.microsoft.com/office/drawing/2014/main" val="855070940"/>
                  </a:ext>
                </a:extLst>
              </a:tr>
              <a:tr h="487242">
                <a:tc>
                  <a:txBody>
                    <a:bodyPr/>
                    <a:lstStyle/>
                    <a:p>
                      <a:pPr marL="0" algn="l" rtl="0" eaLnBrk="1" latinLnBrk="0" hangingPunct="1"/>
                      <a:r>
                        <a:rPr lang="en-GB" sz="1400" b="1" kern="1200">
                          <a:solidFill>
                            <a:schemeClr val="dk1"/>
                          </a:solidFill>
                          <a:latin typeface="Arial" panose="020B0604020202020204" pitchFamily="34" charset="0"/>
                          <a:ea typeface="Roboto" panose="02000000000000000000" pitchFamily="2" charset="0"/>
                          <a:cs typeface="Arial" panose="020B0604020202020204" pitchFamily="34" charset="0"/>
                        </a:rPr>
                        <a:t>Energy Theft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ea typeface="Roboto"/>
                          <a:cs typeface="Arial"/>
                        </a:rPr>
                        <a:t>Lewis Williams </a:t>
                      </a:r>
                      <a:endParaRPr lang="en-GB" sz="1400">
                        <a:latin typeface="Arial" panose="020B0604020202020204" pitchFamily="34" charset="0"/>
                        <a:ea typeface="Roboto" panose="02000000000000000000" pitchFamily="2" charset="0"/>
                        <a:cs typeface="Arial" panose="020B0604020202020204" pitchFamily="34" charset="0"/>
                      </a:endParaRPr>
                    </a:p>
                  </a:txBody>
                  <a:tcPr anchor="ctr"/>
                </a:tc>
                <a:extLst>
                  <a:ext uri="{0D108BD9-81ED-4DB2-BD59-A6C34878D82A}">
                    <a16:rowId xmlns:a16="http://schemas.microsoft.com/office/drawing/2014/main" val="1316969999"/>
                  </a:ext>
                </a:extLst>
              </a:tr>
              <a:tr h="397053">
                <a:tc>
                  <a:txBody>
                    <a:bodyPr/>
                    <a:lstStyle/>
                    <a:p>
                      <a:r>
                        <a:rPr lang="en-GB" sz="1400" b="1">
                          <a:latin typeface="Arial"/>
                          <a:ea typeface="Roboto"/>
                          <a:cs typeface="Arial"/>
                        </a:rPr>
                        <a:t>Data Cleanse Approach</a:t>
                      </a:r>
                      <a:endParaRPr lang="en-GB" sz="1400" b="1">
                        <a:latin typeface="Arial" panose="020B0604020202020204" pitchFamily="34" charset="0"/>
                        <a:ea typeface="Roboto" panose="02000000000000000000" pitchFamily="2" charset="0"/>
                        <a:cs typeface="Arial" panose="020B0604020202020204" pitchFamily="34" charset="0"/>
                      </a:endParaRPr>
                    </a:p>
                  </a:txBody>
                  <a:tcPr anchor="ctr"/>
                </a:tc>
                <a:tc>
                  <a:txBody>
                    <a:bodyPr/>
                    <a:lstStyle/>
                    <a:p>
                      <a:r>
                        <a:rPr lang="en-GB" sz="1400">
                          <a:latin typeface="Arial"/>
                          <a:ea typeface="Roboto"/>
                          <a:cs typeface="Arial"/>
                        </a:rPr>
                        <a:t>Lewis Williams </a:t>
                      </a:r>
                      <a:endParaRPr lang="en-GB" sz="1400">
                        <a:latin typeface="Arial" panose="020B0604020202020204" pitchFamily="34" charset="0"/>
                        <a:ea typeface="Roboto" panose="02000000000000000000" pitchFamily="2" charset="0"/>
                        <a:cs typeface="Arial" panose="020B0604020202020204" pitchFamily="34" charset="0"/>
                      </a:endParaRPr>
                    </a:p>
                  </a:txBody>
                  <a:tcPr anchor="ctr"/>
                </a:tc>
                <a:extLst>
                  <a:ext uri="{0D108BD9-81ED-4DB2-BD59-A6C34878D82A}">
                    <a16:rowId xmlns:a16="http://schemas.microsoft.com/office/drawing/2014/main" val="2276711481"/>
                  </a:ext>
                </a:extLst>
              </a:tr>
              <a:tr h="519300">
                <a:tc>
                  <a:txBody>
                    <a:bodyPr/>
                    <a:lstStyle/>
                    <a:p>
                      <a:pPr marL="0" algn="l" rtl="0" eaLnBrk="1" latinLnBrk="0" hangingPunct="1"/>
                      <a:r>
                        <a:rPr lang="en-GB" sz="1400" b="1" kern="1200">
                          <a:solidFill>
                            <a:schemeClr val="dk1"/>
                          </a:solidFill>
                          <a:latin typeface="Arial"/>
                          <a:ea typeface="Roboto"/>
                          <a:cs typeface="Arial"/>
                        </a:rPr>
                        <a:t>MEM Flow Assurance</a:t>
                      </a:r>
                      <a:endParaRPr lang="en-GB" sz="1400" b="1" kern="1200">
                        <a:solidFill>
                          <a:schemeClr val="dk1"/>
                        </a:solidFill>
                        <a:latin typeface="Arial" panose="020B0604020202020204" pitchFamily="34" charset="0"/>
                        <a:ea typeface="Roboto" panose="02000000000000000000" pitchFamily="2" charset="0"/>
                        <a:cs typeface="Arial" panose="020B0604020202020204" pitchFamily="34" charset="0"/>
                      </a:endParaRPr>
                    </a:p>
                  </a:txBody>
                  <a:tcPr anchor="ctr"/>
                </a:tc>
                <a:tc>
                  <a:txBody>
                    <a:bodyPr/>
                    <a:lstStyle/>
                    <a:p>
                      <a:r>
                        <a:rPr lang="en-GB" sz="1400">
                          <a:latin typeface="Arial"/>
                          <a:ea typeface="Roboto"/>
                          <a:cs typeface="Arial"/>
                        </a:rPr>
                        <a:t>Vaishnavi Sharma</a:t>
                      </a:r>
                    </a:p>
                  </a:txBody>
                  <a:tcPr anchor="ctr"/>
                </a:tc>
                <a:extLst>
                  <a:ext uri="{0D108BD9-81ED-4DB2-BD59-A6C34878D82A}">
                    <a16:rowId xmlns:a16="http://schemas.microsoft.com/office/drawing/2014/main" val="1486605683"/>
                  </a:ext>
                </a:extLst>
              </a:tr>
              <a:tr h="427952">
                <a:tc>
                  <a:txBody>
                    <a:bodyPr/>
                    <a:lstStyle/>
                    <a:p>
                      <a:pPr marL="0" algn="l" rtl="0" eaLnBrk="1" latinLnBrk="0" hangingPunct="1"/>
                      <a:r>
                        <a:rPr lang="en-GB" sz="1400" b="1" kern="1200">
                          <a:solidFill>
                            <a:schemeClr val="dk1"/>
                          </a:solidFill>
                          <a:latin typeface="Arial" panose="020B0604020202020204" pitchFamily="34" charset="0"/>
                          <a:ea typeface="Roboto" panose="02000000000000000000" pitchFamily="2" charset="0"/>
                          <a:cs typeface="Arial" panose="020B0604020202020204" pitchFamily="34" charset="0"/>
                        </a:rPr>
                        <a:t>Priority Service Register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ea typeface="Roboto"/>
                          <a:cs typeface="Arial"/>
                        </a:rPr>
                        <a:t>Vaishnavi Sharma</a:t>
                      </a:r>
                    </a:p>
                  </a:txBody>
                  <a:tcPr anchor="ctr"/>
                </a:tc>
                <a:extLst>
                  <a:ext uri="{0D108BD9-81ED-4DB2-BD59-A6C34878D82A}">
                    <a16:rowId xmlns:a16="http://schemas.microsoft.com/office/drawing/2014/main" val="4106120176"/>
                  </a:ext>
                </a:extLst>
              </a:tr>
              <a:tr h="269456">
                <a:tc>
                  <a:txBody>
                    <a:bodyPr/>
                    <a:lstStyle/>
                    <a:p>
                      <a:pPr marL="0" algn="l" rtl="0" eaLnBrk="1" latinLnBrk="0" hangingPunct="1"/>
                      <a:r>
                        <a:rPr lang="en-GB" sz="1400" b="1" kern="1200">
                          <a:solidFill>
                            <a:schemeClr val="dk1"/>
                          </a:solidFill>
                          <a:latin typeface="Arial" panose="020B0604020202020204" pitchFamily="34" charset="0"/>
                          <a:ea typeface="Roboto" panose="02000000000000000000" pitchFamily="2" charset="0"/>
                          <a:cs typeface="Arial" panose="020B0604020202020204" pitchFamily="34" charset="0"/>
                        </a:rPr>
                        <a:t>Upcoming Change Proposals- R0025 Service Provider Performance Charges (DCC)</a:t>
                      </a:r>
                    </a:p>
                  </a:txBody>
                  <a:tcPr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a:latin typeface="Arial"/>
                          <a:ea typeface="Roboto"/>
                          <a:cs typeface="Arial"/>
                        </a:rPr>
                        <a:t>Vaishnavi Sharma</a:t>
                      </a:r>
                    </a:p>
                  </a:txBody>
                  <a:tcPr anchor="ctr"/>
                </a:tc>
                <a:extLst>
                  <a:ext uri="{0D108BD9-81ED-4DB2-BD59-A6C34878D82A}">
                    <a16:rowId xmlns:a16="http://schemas.microsoft.com/office/drawing/2014/main" val="2979079954"/>
                  </a:ext>
                </a:extLst>
              </a:tr>
              <a:tr h="502220">
                <a:tc>
                  <a:txBody>
                    <a:bodyPr/>
                    <a:lstStyle/>
                    <a:p>
                      <a:pPr marL="0" marR="0" lvl="1"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400" b="1" kern="1200">
                          <a:solidFill>
                            <a:schemeClr val="dk1"/>
                          </a:solidFill>
                          <a:latin typeface="Arial"/>
                          <a:ea typeface="Roboto"/>
                          <a:cs typeface="Arial"/>
                        </a:rPr>
                        <a:t>Forward look at Performance Assurance activity </a:t>
                      </a:r>
                    </a:p>
                  </a:txBody>
                  <a:tcPr anchor="ctr"/>
                </a:tc>
                <a:tc>
                  <a:txBody>
                    <a:bodyPr/>
                    <a:lstStyle/>
                    <a:p>
                      <a:r>
                        <a:rPr lang="en-GB" sz="1400">
                          <a:latin typeface="Arial"/>
                          <a:ea typeface="Roboto"/>
                          <a:cs typeface="Arial"/>
                        </a:rPr>
                        <a:t>Andrew Waghorn</a:t>
                      </a:r>
                    </a:p>
                  </a:txBody>
                  <a:tcPr anchor="ctr"/>
                </a:tc>
                <a:extLst>
                  <a:ext uri="{0D108BD9-81ED-4DB2-BD59-A6C34878D82A}">
                    <a16:rowId xmlns:a16="http://schemas.microsoft.com/office/drawing/2014/main" val="2502340274"/>
                  </a:ext>
                </a:extLst>
              </a:tr>
              <a:tr h="381897">
                <a:tc>
                  <a:txBody>
                    <a:bodyPr/>
                    <a:lstStyle/>
                    <a:p>
                      <a:r>
                        <a:rPr lang="en-GB" sz="1400" b="1" i="0">
                          <a:latin typeface="Arial"/>
                          <a:ea typeface="Roboto"/>
                          <a:cs typeface="Arial"/>
                        </a:rPr>
                        <a:t>Q&amp;A</a:t>
                      </a:r>
                    </a:p>
                  </a:txBody>
                  <a:tcPr anchor="ctr"/>
                </a:tc>
                <a:tc>
                  <a:txBody>
                    <a:bodyPr/>
                    <a:lstStyle/>
                    <a:p>
                      <a:r>
                        <a:rPr lang="en-GB" sz="1400" dirty="0">
                          <a:latin typeface="Arial"/>
                          <a:ea typeface="Roboto"/>
                          <a:cs typeface="Arial"/>
                        </a:rPr>
                        <a:t>Jenny Hyskaj</a:t>
                      </a:r>
                      <a:endParaRPr lang="en-GB" sz="1400" dirty="0">
                        <a:latin typeface="Arial" panose="020B0604020202020204" pitchFamily="34" charset="0"/>
                        <a:ea typeface="Roboto" panose="02000000000000000000" pitchFamily="2" charset="0"/>
                        <a:cs typeface="Arial" panose="020B0604020202020204" pitchFamily="34" charset="0"/>
                      </a:endParaRPr>
                    </a:p>
                  </a:txBody>
                  <a:tcPr anchor="ctr"/>
                </a:tc>
                <a:extLst>
                  <a:ext uri="{0D108BD9-81ED-4DB2-BD59-A6C34878D82A}">
                    <a16:rowId xmlns:a16="http://schemas.microsoft.com/office/drawing/2014/main" val="3179293903"/>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t>Performance Assurance Overview</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t>Vaishnavi Sharma</a:t>
            </a:r>
          </a:p>
        </p:txBody>
      </p:sp>
    </p:spTree>
    <p:extLst>
      <p:ext uri="{BB962C8B-B14F-4D97-AF65-F5344CB8AC3E}">
        <p14:creationId xmlns:p14="http://schemas.microsoft.com/office/powerpoint/2010/main" val="401394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6D4D-0B8A-4946-A813-9C4C89075B71}"/>
              </a:ext>
            </a:extLst>
          </p:cNvPr>
          <p:cNvSpPr>
            <a:spLocks noGrp="1"/>
          </p:cNvSpPr>
          <p:nvPr>
            <p:ph type="title"/>
          </p:nvPr>
        </p:nvSpPr>
        <p:spPr/>
        <p:txBody>
          <a:bodyPr anchor="ctr">
            <a:normAutofit/>
          </a:bodyPr>
          <a:lstStyle/>
          <a:p>
            <a:r>
              <a:rPr lang="en-GB" dirty="0">
                <a:latin typeface="Arial" panose="020B0604020202020204" pitchFamily="34" charset="0"/>
                <a:cs typeface="Arial" panose="020B0604020202020204" pitchFamily="34" charset="0"/>
              </a:rPr>
              <a:t>Switching Performance - Domestic</a:t>
            </a:r>
          </a:p>
        </p:txBody>
      </p:sp>
      <p:pic>
        <p:nvPicPr>
          <p:cNvPr id="5" name="Picture 5" descr="Chart&#10;&#10;Description automatically generated">
            <a:extLst>
              <a:ext uri="{FF2B5EF4-FFF2-40B4-BE49-F238E27FC236}">
                <a16:creationId xmlns:a16="http://schemas.microsoft.com/office/drawing/2014/main" id="{AE8C385C-D251-78D1-14D6-E8ECB600B4FE}"/>
              </a:ext>
            </a:extLst>
          </p:cNvPr>
          <p:cNvPicPr>
            <a:picLocks noChangeAspect="1"/>
          </p:cNvPicPr>
          <p:nvPr/>
        </p:nvPicPr>
        <p:blipFill>
          <a:blip r:embed="rId3"/>
          <a:stretch>
            <a:fillRect/>
          </a:stretch>
        </p:blipFill>
        <p:spPr>
          <a:xfrm>
            <a:off x="532146" y="1834129"/>
            <a:ext cx="7883639" cy="4178330"/>
          </a:xfrm>
          <a:prstGeom prst="rect">
            <a:avLst/>
          </a:prstGeom>
          <a:noFill/>
        </p:spPr>
      </p:pic>
      <p:sp>
        <p:nvSpPr>
          <p:cNvPr id="3" name="Text Placeholder 3">
            <a:extLst>
              <a:ext uri="{FF2B5EF4-FFF2-40B4-BE49-F238E27FC236}">
                <a16:creationId xmlns:a16="http://schemas.microsoft.com/office/drawing/2014/main" id="{F19B1C57-768C-C6D0-F715-FE0624BB35C4}"/>
              </a:ext>
            </a:extLst>
          </p:cNvPr>
          <p:cNvSpPr txBox="1">
            <a:spLocks/>
          </p:cNvSpPr>
          <p:nvPr/>
        </p:nvSpPr>
        <p:spPr>
          <a:xfrm>
            <a:off x="8582572" y="1426653"/>
            <a:ext cx="3077282" cy="4585805"/>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lang="en-GB" dirty="0">
                <a:solidFill>
                  <a:srgbClr val="000000"/>
                </a:solidFill>
                <a:latin typeface="Arial" panose="020B0604020202020204" pitchFamily="34" charset="0"/>
                <a:cs typeface="Arial" panose="020B0604020202020204" pitchFamily="34" charset="0"/>
              </a:rPr>
              <a:t>In the last quarter</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switching volumes across the market remained low.</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Total switching volumes were driven up by internal migration activity by two REC Parties, with actual switching volumes remaining low at c.200,000 switches per month.</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use of </a:t>
            </a:r>
            <a:r>
              <a:rPr lang="en-GB" dirty="0">
                <a:solidFill>
                  <a:srgbClr val="000000"/>
                </a:solidFill>
                <a:latin typeface="Arial" panose="020B0604020202020204" pitchFamily="34" charset="0"/>
                <a:cs typeface="Arial" panose="020B0604020202020204" pitchFamily="34" charset="0"/>
              </a:rPr>
              <a:t>Objections, Withdrawals and Annulments is increasing despite the low volume of switching.</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endPar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D4AB978-3A12-5865-FB50-5B4ABFFB6749}"/>
              </a:ext>
            </a:extLst>
          </p:cNvPr>
          <p:cNvSpPr txBox="1"/>
          <p:nvPr/>
        </p:nvSpPr>
        <p:spPr>
          <a:xfrm>
            <a:off x="532146" y="6012459"/>
            <a:ext cx="6096000" cy="383823"/>
          </a:xfrm>
          <a:prstGeom prst="rect">
            <a:avLst/>
          </a:prstGeom>
          <a:noFill/>
        </p:spPr>
        <p:txBody>
          <a:bodyPr wrap="square">
            <a:spAutoFit/>
          </a:bodyPr>
          <a:lstStyle/>
          <a:p>
            <a:pPr>
              <a:lnSpc>
                <a:spcPct val="115000"/>
              </a:lnSpc>
              <a:spcBef>
                <a:spcPts val="600"/>
              </a:spcBef>
              <a:spcAft>
                <a:spcPts val="600"/>
              </a:spcAft>
            </a:pPr>
            <a:r>
              <a:rPr lang="en-GB" sz="1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Figure 1</a:t>
            </a:r>
            <a:r>
              <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Switching trends amongst domestic customers</a:t>
            </a:r>
          </a:p>
        </p:txBody>
      </p:sp>
    </p:spTree>
    <p:extLst>
      <p:ext uri="{BB962C8B-B14F-4D97-AF65-F5344CB8AC3E}">
        <p14:creationId xmlns:p14="http://schemas.microsoft.com/office/powerpoint/2010/main" val="258214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6D4D-0B8A-4946-A813-9C4C89075B71}"/>
              </a:ext>
            </a:extLst>
          </p:cNvPr>
          <p:cNvSpPr>
            <a:spLocks noGrp="1"/>
          </p:cNvSpPr>
          <p:nvPr>
            <p:ph type="title"/>
          </p:nvPr>
        </p:nvSpPr>
        <p:spPr/>
        <p:txBody>
          <a:bodyPr anchor="ctr">
            <a:normAutofit fontScale="90000"/>
          </a:bodyPr>
          <a:lstStyle/>
          <a:p>
            <a:r>
              <a:rPr lang="en-GB" dirty="0">
                <a:latin typeface="Arial" panose="020B0604020202020204" pitchFamily="34" charset="0"/>
                <a:cs typeface="Arial" panose="020B0604020202020204" pitchFamily="34" charset="0"/>
              </a:rPr>
              <a:t>Switching Performance – Non-Domestic</a:t>
            </a:r>
          </a:p>
        </p:txBody>
      </p:sp>
      <p:pic>
        <p:nvPicPr>
          <p:cNvPr id="4" name="Picture 4" descr="A picture containing diagram&#10;&#10;Description automatically generated">
            <a:extLst>
              <a:ext uri="{FF2B5EF4-FFF2-40B4-BE49-F238E27FC236}">
                <a16:creationId xmlns:a16="http://schemas.microsoft.com/office/drawing/2014/main" id="{448F2965-FE0E-21EC-23E7-9DA2FF40881E}"/>
              </a:ext>
            </a:extLst>
          </p:cNvPr>
          <p:cNvPicPr>
            <a:picLocks noChangeAspect="1"/>
          </p:cNvPicPr>
          <p:nvPr/>
        </p:nvPicPr>
        <p:blipFill>
          <a:blip r:embed="rId3"/>
          <a:stretch>
            <a:fillRect/>
          </a:stretch>
        </p:blipFill>
        <p:spPr>
          <a:xfrm>
            <a:off x="605824" y="1834129"/>
            <a:ext cx="7809961" cy="4178330"/>
          </a:xfrm>
          <a:prstGeom prst="rect">
            <a:avLst/>
          </a:prstGeom>
          <a:noFill/>
        </p:spPr>
      </p:pic>
      <p:sp>
        <p:nvSpPr>
          <p:cNvPr id="5" name="TextBox 4">
            <a:extLst>
              <a:ext uri="{FF2B5EF4-FFF2-40B4-BE49-F238E27FC236}">
                <a16:creationId xmlns:a16="http://schemas.microsoft.com/office/drawing/2014/main" id="{68AA828F-A0D8-C3FB-2CEE-068763C01CA7}"/>
              </a:ext>
            </a:extLst>
          </p:cNvPr>
          <p:cNvSpPr txBox="1"/>
          <p:nvPr/>
        </p:nvSpPr>
        <p:spPr>
          <a:xfrm>
            <a:off x="532145" y="6012459"/>
            <a:ext cx="7078329" cy="383823"/>
          </a:xfrm>
          <a:prstGeom prst="rect">
            <a:avLst/>
          </a:prstGeom>
          <a:noFill/>
        </p:spPr>
        <p:txBody>
          <a:bodyPr wrap="square">
            <a:spAutoFit/>
          </a:bodyPr>
          <a:lstStyle/>
          <a:p>
            <a:pPr>
              <a:lnSpc>
                <a:spcPct val="115000"/>
              </a:lnSpc>
              <a:spcBef>
                <a:spcPts val="600"/>
              </a:spcBef>
              <a:spcAft>
                <a:spcPts val="600"/>
              </a:spcAft>
            </a:pPr>
            <a:r>
              <a:rPr lang="en-GB" sz="18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Figure 2 – Switching trends amongst non-domestic customers</a:t>
            </a:r>
            <a:endParaRPr lang="en-GB" sz="1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 Placeholder 3">
            <a:extLst>
              <a:ext uri="{FF2B5EF4-FFF2-40B4-BE49-F238E27FC236}">
                <a16:creationId xmlns:a16="http://schemas.microsoft.com/office/drawing/2014/main" id="{B79C951E-64E0-0E68-87E9-768B481A1401}"/>
              </a:ext>
            </a:extLst>
          </p:cNvPr>
          <p:cNvSpPr txBox="1">
            <a:spLocks/>
          </p:cNvSpPr>
          <p:nvPr/>
        </p:nvSpPr>
        <p:spPr>
          <a:xfrm>
            <a:off x="8582572" y="1426653"/>
            <a:ext cx="3080966" cy="4585805"/>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lang="en-GB">
                <a:solidFill>
                  <a:srgbClr val="000000"/>
                </a:solidFill>
                <a:latin typeface="Arial" panose="020B0604020202020204" pitchFamily="34" charset="0"/>
                <a:cs typeface="Arial" panose="020B0604020202020204" pitchFamily="34" charset="0"/>
              </a:rPr>
              <a:t>For the non-domestic market segment, the objection volumes nearly doubled in March.</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Code Manager issued RFCs to understand the drivers for the increase in the use of Objections despite the volume of switches remaining low.</a:t>
            </a:r>
          </a:p>
          <a:p>
            <a:pPr marL="228600" marR="0" lvl="0" indent="-22860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Char char="•"/>
              <a:tabLst/>
              <a:defRPr/>
            </a:pPr>
            <a:r>
              <a:rPr lang="en-GB">
                <a:solidFill>
                  <a:srgbClr val="000000"/>
                </a:solidFill>
                <a:latin typeface="Arial" panose="020B0604020202020204" pitchFamily="34" charset="0"/>
                <a:cs typeface="Arial" panose="020B0604020202020204" pitchFamily="34" charset="0"/>
              </a:rPr>
              <a:t>RFCs were also issued to understand whether Parties are using Annulments and Withdrawals appropriately and in accordance with the Code.</a:t>
            </a:r>
            <a:endParaRPr kumimoji="0" lang="en-GB" sz="18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04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031D-69C5-4443-BA1D-6A85806551C2}"/>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Market Observations – Performance Assurance Priorities</a:t>
            </a:r>
          </a:p>
        </p:txBody>
      </p:sp>
      <p:sp>
        <p:nvSpPr>
          <p:cNvPr id="27" name="TextBox 26">
            <a:extLst>
              <a:ext uri="{FF2B5EF4-FFF2-40B4-BE49-F238E27FC236}">
                <a16:creationId xmlns:a16="http://schemas.microsoft.com/office/drawing/2014/main" id="{9A49C23D-FE12-4689-8BA5-F9420FB54C4A}"/>
              </a:ext>
            </a:extLst>
          </p:cNvPr>
          <p:cNvSpPr txBox="1"/>
          <p:nvPr/>
        </p:nvSpPr>
        <p:spPr>
          <a:xfrm>
            <a:off x="6343652" y="3686072"/>
            <a:ext cx="5333999" cy="369332"/>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algn="ctr">
              <a:defRPr/>
            </a:pPr>
            <a:r>
              <a:rPr lang="en-GB" dirty="0">
                <a:solidFill>
                  <a:srgbClr val="000000"/>
                </a:solidFill>
                <a:latin typeface="Arial" panose="020B0604020202020204" pitchFamily="34" charset="0"/>
                <a:cs typeface="Arial" panose="020B0604020202020204" pitchFamily="34" charset="0"/>
              </a:rPr>
              <a:t>Data Cleanse</a:t>
            </a:r>
            <a:endParaRPr lang="en-GB"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3963454-741B-46AF-9F89-B55DB72D3F5A}"/>
              </a:ext>
            </a:extLst>
          </p:cNvPr>
          <p:cNvSpPr txBox="1"/>
          <p:nvPr/>
        </p:nvSpPr>
        <p:spPr>
          <a:xfrm>
            <a:off x="6343654" y="2041512"/>
            <a:ext cx="5333998" cy="369332"/>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algn="ctr">
              <a:defRPr/>
            </a:pPr>
            <a:r>
              <a:rPr lang="en-GB" dirty="0">
                <a:solidFill>
                  <a:srgbClr val="000000"/>
                </a:solidFill>
                <a:latin typeface="Arial" panose="020B0604020202020204" pitchFamily="34" charset="0"/>
                <a:cs typeface="Arial" panose="020B0604020202020204" pitchFamily="34" charset="0"/>
              </a:rPr>
              <a:t>MEM RFI</a:t>
            </a:r>
          </a:p>
        </p:txBody>
      </p:sp>
      <p:sp>
        <p:nvSpPr>
          <p:cNvPr id="36" name="TextBox 35">
            <a:extLst>
              <a:ext uri="{FF2B5EF4-FFF2-40B4-BE49-F238E27FC236}">
                <a16:creationId xmlns:a16="http://schemas.microsoft.com/office/drawing/2014/main" id="{4ADD0C75-3325-40B4-A6E0-C9274C810DAA}"/>
              </a:ext>
            </a:extLst>
          </p:cNvPr>
          <p:cNvSpPr txBox="1"/>
          <p:nvPr/>
        </p:nvSpPr>
        <p:spPr>
          <a:xfrm>
            <a:off x="514350" y="1307468"/>
            <a:ext cx="5333999"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GB" dirty="0">
                <a:latin typeface="Arial" panose="020B0604020202020204" pitchFamily="34" charset="0"/>
                <a:cs typeface="Arial" panose="020B0604020202020204" pitchFamily="34" charset="0"/>
              </a:rPr>
              <a:t>Our priorities in the last quarter:</a:t>
            </a:r>
            <a:endPar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1B9224B-1FEC-60C0-6BEF-FC0D322439BD}"/>
              </a:ext>
            </a:extLst>
          </p:cNvPr>
          <p:cNvSpPr txBox="1"/>
          <p:nvPr/>
        </p:nvSpPr>
        <p:spPr>
          <a:xfrm>
            <a:off x="6343653" y="4672040"/>
            <a:ext cx="5333999" cy="369332"/>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algn="ctr">
              <a:defRPr/>
            </a:pPr>
            <a:r>
              <a:rPr lang="en-GB" dirty="0">
                <a:solidFill>
                  <a:srgbClr val="000000"/>
                </a:solidFill>
                <a:latin typeface="Arial" panose="020B0604020202020204" pitchFamily="34" charset="0"/>
                <a:cs typeface="Arial" panose="020B0604020202020204" pitchFamily="34" charset="0"/>
              </a:rPr>
              <a:t>Objections</a:t>
            </a:r>
            <a:r>
              <a:rPr lang="en-US" dirty="0">
                <a:solidFill>
                  <a:srgbClr val="000000"/>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Annulments</a:t>
            </a:r>
          </a:p>
        </p:txBody>
      </p:sp>
      <p:sp>
        <p:nvSpPr>
          <p:cNvPr id="8" name="TextBox 7">
            <a:extLst>
              <a:ext uri="{FF2B5EF4-FFF2-40B4-BE49-F238E27FC236}">
                <a16:creationId xmlns:a16="http://schemas.microsoft.com/office/drawing/2014/main" id="{14D08C77-27DD-BAAF-34B3-61DA2FC48530}"/>
              </a:ext>
            </a:extLst>
          </p:cNvPr>
          <p:cNvSpPr txBox="1"/>
          <p:nvPr/>
        </p:nvSpPr>
        <p:spPr>
          <a:xfrm>
            <a:off x="6343653" y="1307468"/>
            <a:ext cx="5333999"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Area of focus for the coming months</a:t>
            </a:r>
            <a:r>
              <a:rPr lang="en-GB" dirty="0">
                <a:latin typeface="Arial" panose="020B0604020202020204" pitchFamily="34" charset="0"/>
                <a:cs typeface="Arial" panose="020B0604020202020204" pitchFamily="34" charset="0"/>
              </a:rPr>
              <a:t>:</a:t>
            </a:r>
            <a:endParaRPr kumimoji="0" lang="en-GB" sz="18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DFDB74D-5FBC-2B2A-BD88-8580A932B9F6}"/>
              </a:ext>
            </a:extLst>
          </p:cNvPr>
          <p:cNvSpPr txBox="1"/>
          <p:nvPr/>
        </p:nvSpPr>
        <p:spPr>
          <a:xfrm>
            <a:off x="514350" y="2041512"/>
            <a:ext cx="5333998" cy="369332"/>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algn="ctr">
              <a:defRPr/>
            </a:pPr>
            <a:r>
              <a:rPr lang="en-GB" dirty="0">
                <a:solidFill>
                  <a:srgbClr val="000000"/>
                </a:solidFill>
                <a:latin typeface="Arial" panose="020B0604020202020204" pitchFamily="34" charset="0"/>
                <a:cs typeface="Arial" panose="020B0604020202020204" pitchFamily="34" charset="0"/>
              </a:rPr>
              <a:t>Switch Meter Reading Dispute Resolution</a:t>
            </a:r>
          </a:p>
        </p:txBody>
      </p:sp>
      <p:sp>
        <p:nvSpPr>
          <p:cNvPr id="11" name="TextBox 10">
            <a:extLst>
              <a:ext uri="{FF2B5EF4-FFF2-40B4-BE49-F238E27FC236}">
                <a16:creationId xmlns:a16="http://schemas.microsoft.com/office/drawing/2014/main" id="{FA00E0A7-F38A-B79E-35C9-516FB45B61D0}"/>
              </a:ext>
            </a:extLst>
          </p:cNvPr>
          <p:cNvSpPr txBox="1"/>
          <p:nvPr/>
        </p:nvSpPr>
        <p:spPr>
          <a:xfrm>
            <a:off x="514348" y="4085207"/>
            <a:ext cx="5333999" cy="369332"/>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algn="ctr">
              <a:defRPr/>
            </a:pPr>
            <a:r>
              <a:rPr lang="en-GB" dirty="0">
                <a:solidFill>
                  <a:srgbClr val="000000"/>
                </a:solidFill>
                <a:latin typeface="Arial" panose="020B0604020202020204" pitchFamily="34" charset="0"/>
                <a:cs typeface="Arial" panose="020B0604020202020204" pitchFamily="34" charset="0"/>
              </a:rPr>
              <a:t>Maintenance and Sharing of PSR Information</a:t>
            </a:r>
            <a:endParaRPr lang="en-GB"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E8BD31B-6739-85F7-64A4-44B4A56F027D}"/>
              </a:ext>
            </a:extLst>
          </p:cNvPr>
          <p:cNvSpPr txBox="1"/>
          <p:nvPr/>
        </p:nvSpPr>
        <p:spPr>
          <a:xfrm>
            <a:off x="514350" y="2504304"/>
            <a:ext cx="5333998" cy="138499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285750" indent="-2857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The Code Manager has issued guidance on how Parties can improve their performance in this area. This was taken to the REC Issues Group (RIG) in March and has since been </a:t>
            </a:r>
            <a:r>
              <a:rPr lang="en-GB" sz="1400" dirty="0">
                <a:solidFill>
                  <a:srgbClr val="000000"/>
                </a:solidFill>
                <a:latin typeface="Arial" panose="020B0604020202020204" pitchFamily="34" charset="0"/>
                <a:cs typeface="Arial" panose="020B0604020202020204" pitchFamily="34" charset="0"/>
                <a:hlinkClick r:id="rId3"/>
              </a:rPr>
              <a:t>published on the Portal.</a:t>
            </a:r>
            <a:endParaRPr lang="en-GB" sz="14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We are allowing time for Parties to improve their processes.</a:t>
            </a:r>
          </a:p>
          <a:p>
            <a:pPr marL="285750" indent="-2857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We will apply further PATs where no improvement is evident.</a:t>
            </a:r>
          </a:p>
        </p:txBody>
      </p:sp>
      <p:sp>
        <p:nvSpPr>
          <p:cNvPr id="13" name="TextBox 12">
            <a:extLst>
              <a:ext uri="{FF2B5EF4-FFF2-40B4-BE49-F238E27FC236}">
                <a16:creationId xmlns:a16="http://schemas.microsoft.com/office/drawing/2014/main" id="{E792EA23-7443-58C2-2ED6-3627B1B87D82}"/>
              </a:ext>
            </a:extLst>
          </p:cNvPr>
          <p:cNvSpPr txBox="1"/>
          <p:nvPr/>
        </p:nvSpPr>
        <p:spPr>
          <a:xfrm>
            <a:off x="6343652" y="5129085"/>
            <a:ext cx="5333998" cy="16891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Through current PATs, </a:t>
            </a:r>
            <a:r>
              <a:rPr lang="en-GB" sz="1400" dirty="0">
                <a:latin typeface="Arial" panose="020B0604020202020204" pitchFamily="34" charset="0"/>
                <a:ea typeface="Calibri" panose="020F0502020204030204" pitchFamily="34" charset="0"/>
                <a:cs typeface="Arial" panose="020B0604020202020204" pitchFamily="34" charset="0"/>
              </a:rPr>
              <a:t>we have identified </a:t>
            </a:r>
            <a:r>
              <a:rPr lang="en-GB" sz="1400" dirty="0">
                <a:effectLst/>
                <a:latin typeface="Arial" panose="020B0604020202020204" pitchFamily="34" charset="0"/>
                <a:ea typeface="Calibri" panose="020F0502020204030204" pitchFamily="34" charset="0"/>
                <a:cs typeface="Arial" panose="020B0604020202020204" pitchFamily="34" charset="0"/>
              </a:rPr>
              <a:t>an opportunity to issue guidance to Parties on appropriate use of Objections and Annulments as permitted within the Code.</a:t>
            </a:r>
          </a:p>
          <a:p>
            <a:pPr marL="342900" lvl="0" indent="-342900">
              <a:lnSpc>
                <a:spcPct val="107000"/>
              </a:lnSpc>
              <a:buFont typeface="Symbol" panose="05050102010706020507" pitchFamily="18" charset="2"/>
              <a:buChar char=""/>
            </a:pPr>
            <a:r>
              <a:rPr lang="en-GB" sz="1400" dirty="0">
                <a:latin typeface="Arial" panose="020B0604020202020204" pitchFamily="34" charset="0"/>
                <a:ea typeface="Calibri" panose="020F0502020204030204" pitchFamily="34" charset="0"/>
                <a:cs typeface="Arial" panose="020B0604020202020204" pitchFamily="34" charset="0"/>
              </a:rPr>
              <a:t>Where Parties are found to misuse these processes to prevent switching, further escalations will be applied,</a:t>
            </a:r>
            <a:br>
              <a:rPr lang="en-GB" sz="1400" dirty="0">
                <a:latin typeface="Arial" panose="020B0604020202020204" pitchFamily="34" charset="0"/>
                <a:ea typeface="Calibri" panose="020F0502020204030204" pitchFamily="34" charset="0"/>
                <a:cs typeface="Arial" panose="020B0604020202020204" pitchFamily="34" charset="0"/>
              </a:rPr>
            </a:br>
            <a:r>
              <a:rPr lang="en-GB" sz="1400" dirty="0">
                <a:latin typeface="Arial" panose="020B0604020202020204" pitchFamily="34" charset="0"/>
                <a:ea typeface="Calibri" panose="020F0502020204030204" pitchFamily="34" charset="0"/>
                <a:cs typeface="Arial" panose="020B0604020202020204" pitchFamily="34" charset="0"/>
              </a:rPr>
              <a:t>which may include referral to Ofgem with approval</a:t>
            </a:r>
            <a:br>
              <a:rPr lang="en-GB" sz="1400" dirty="0">
                <a:latin typeface="Arial" panose="020B0604020202020204" pitchFamily="34" charset="0"/>
                <a:ea typeface="Calibri" panose="020F0502020204030204" pitchFamily="34" charset="0"/>
                <a:cs typeface="Arial" panose="020B0604020202020204" pitchFamily="34" charset="0"/>
              </a:rPr>
            </a:br>
            <a:r>
              <a:rPr lang="en-GB" sz="1400" dirty="0">
                <a:latin typeface="Arial" panose="020B0604020202020204" pitchFamily="34" charset="0"/>
                <a:ea typeface="Calibri" panose="020F0502020204030204" pitchFamily="34" charset="0"/>
                <a:cs typeface="Arial" panose="020B0604020202020204" pitchFamily="34" charset="0"/>
              </a:rPr>
              <a:t>from PAB.</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1E1C97E-A123-C192-83DF-40A5B2213503}"/>
              </a:ext>
            </a:extLst>
          </p:cNvPr>
          <p:cNvSpPr txBox="1"/>
          <p:nvPr/>
        </p:nvSpPr>
        <p:spPr>
          <a:xfrm>
            <a:off x="6343652" y="4149018"/>
            <a:ext cx="5333998" cy="5366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342900" lvl="0" indent="-342900">
              <a:lnSpc>
                <a:spcPct val="107000"/>
              </a:lnSpc>
              <a:buFont typeface="Symbol" panose="05050102010706020507" pitchFamily="18" charset="2"/>
              <a:buChar char=""/>
            </a:pPr>
            <a:r>
              <a:rPr lang="en-GB" sz="1400" dirty="0">
                <a:latin typeface="Arial" panose="020B0604020202020204" pitchFamily="34" charset="0"/>
                <a:ea typeface="Calibri" panose="020F0502020204030204" pitchFamily="34" charset="0"/>
                <a:cs typeface="Arial" panose="020B0604020202020204" pitchFamily="34" charset="0"/>
              </a:rPr>
              <a:t>Data Cleanse sprints will focus efforts to drive a reduction in volumes across market.</a:t>
            </a:r>
            <a:endParaRPr lang="en-GB"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5176FED-1D5B-00E1-99A1-8E6D279E58DA}"/>
              </a:ext>
            </a:extLst>
          </p:cNvPr>
          <p:cNvSpPr txBox="1"/>
          <p:nvPr/>
        </p:nvSpPr>
        <p:spPr>
          <a:xfrm>
            <a:off x="6343652" y="2463082"/>
            <a:ext cx="5333998" cy="12281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342900" lvl="0" indent="-342900">
              <a:lnSpc>
                <a:spcPct val="107000"/>
              </a:lnSpc>
              <a:buFont typeface="Symbol" panose="05050102010706020507" pitchFamily="18" charset="2"/>
              <a:buChar char=""/>
            </a:pPr>
            <a:r>
              <a:rPr lang="en-GB" sz="1400" dirty="0">
                <a:effectLst/>
                <a:latin typeface="Arial" panose="020B0604020202020204" pitchFamily="34" charset="0"/>
                <a:ea typeface="Calibri" panose="020F0502020204030204" pitchFamily="34" charset="0"/>
                <a:cs typeface="Arial" panose="020B0604020202020204" pitchFamily="34" charset="0"/>
              </a:rPr>
              <a:t>As the use of the DTN/RGMA is not mandated in all cases, reports from central data sources do not provide a complete view of how MEMs across the industry are performing against their REC obligations. To improve coverage of our risk monitoring, we are requesting information from MEMs.</a:t>
            </a:r>
          </a:p>
        </p:txBody>
      </p:sp>
      <p:sp>
        <p:nvSpPr>
          <p:cNvPr id="17" name="TextBox 16">
            <a:extLst>
              <a:ext uri="{FF2B5EF4-FFF2-40B4-BE49-F238E27FC236}">
                <a16:creationId xmlns:a16="http://schemas.microsoft.com/office/drawing/2014/main" id="{B7D168D1-8F73-40A6-1447-96D75A0DD6EA}"/>
              </a:ext>
            </a:extLst>
          </p:cNvPr>
          <p:cNvSpPr txBox="1"/>
          <p:nvPr/>
        </p:nvSpPr>
        <p:spPr>
          <a:xfrm>
            <a:off x="514350" y="4542252"/>
            <a:ext cx="5333998" cy="181588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40" tIns="45720" rIns="91440" bIns="45720" rtlCol="0" anchor="t">
            <a:spAutoFit/>
          </a:bodyPr>
          <a:lstStyle/>
          <a:p>
            <a:pPr marL="285750" indent="-2857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The Code Manager issued self-assessments to Distribution Network Operations and Gas Transporters to understand whether the processes they operate meet the Code requirements around maintenance and sharing of PSR data.</a:t>
            </a:r>
          </a:p>
          <a:p>
            <a:pPr marL="285750" indent="-2857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This has also helped identify challenges faced across the industry when appropriately providing Priority Services.</a:t>
            </a:r>
          </a:p>
          <a:p>
            <a:pPr marL="285750" indent="-2857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The insights from this have been presented to PAB and shared with RECCo.</a:t>
            </a:r>
          </a:p>
        </p:txBody>
      </p:sp>
    </p:spTree>
    <p:extLst>
      <p:ext uri="{BB962C8B-B14F-4D97-AF65-F5344CB8AC3E}">
        <p14:creationId xmlns:p14="http://schemas.microsoft.com/office/powerpoint/2010/main" val="23341701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cb8270db-cf94-4fbc-847a-cc5eeaab953a"/>
  <p:tag name="SLIDO_EVENT_SECTION_UUID" val="614414fb-9e12-410f-9af4-fe0032796536"/>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A4MzYwNzZ9"/>
  <p:tag name="SLIDO_TYPE" val="SlidoPoll"/>
  <p:tag name="SLIDO_POLL_UUID" val="65d191c8-e632-444f-aa4e-f5bab3608d57"/>
  <p:tag name="SLIDO_TIMELINE" val="W3sic2NyZWVuIjoiU3VydmV5SW50cm8iLCJzaG93UmVzdWx0cyI6ZmFsc2UsInNob3dDb3JyZWN0QW5zd2VycyI6ZmFsc2UsInZvdGluZ0xvY2tlZCI6ZmFsc2V9LHsicG9sbFF1ZXN0aW9uVXVpZCI6Ijc3NDA5MjA2LTYxNDEtNDI1Mi1iN2NkLTU2YTFlOGNiNzFkYiIsInNob3dSZXN1bHRzIjp0cnVlLCJzaG93Q29ycmVjdEFuc3dlcnMiOmZhbHNlLCJ2b3RpbmdMb2NrZWQiOmZhbHNlfSx7InBvbGxRdWVzdGlvblV1aWQiOiJhOGM2NjJmYi1mY2ViLTRkMmQtOTJjNS1hYzFhZmQzZDg1ZDUiLCJzaG93UmVzdWx0cyI6dHJ1ZSwic2hvd0NvcnJlY3RBbnN3ZXJzIjpmYWxz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ODQ5MTgyMDl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A4MzYxMjF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2.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SharedWithUsers xmlns="d5e8df70-7ba7-462a-92bc-0eb2af61e599">
      <UserInfo>
        <DisplayName>Carlton, Walter</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B68DAB-921C-43BD-B57A-1E6E29E59A31}">
  <ds:schemaRefs>
    <ds:schemaRef ds:uri="33669984-af94-4b35-9f37-f4574e663bce"/>
    <ds:schemaRef ds:uri="58dbe026-c2b7-4f74-8c27-82ec413bac0d"/>
    <ds:schemaRef ds:uri="9aec8e27-46b6-4dfa-bdad-04f5a9be56ad"/>
    <ds:schemaRef ds:uri="d5e8df70-7ba7-462a-92bc-0eb2af61e5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E1DA66B-D4A4-419A-9C77-56236328EA0C}">
  <ds:schemaRefs>
    <ds:schemaRef ds:uri="http://schemas.microsoft.com/sharepoint/v3/contenttype/forms"/>
  </ds:schemaRefs>
</ds:datastoreItem>
</file>

<file path=customXml/itemProps3.xml><?xml version="1.0" encoding="utf-8"?>
<ds:datastoreItem xmlns:ds="http://schemas.openxmlformats.org/officeDocument/2006/customXml" ds:itemID="{097C75B7-3ED9-4E90-8B65-B8208EBBBB1B}">
  <ds:schemaRefs>
    <ds:schemaRef ds:uri="33669984-af94-4b35-9f37-f4574e663bce"/>
    <ds:schemaRef ds:uri="d5e8df70-7ba7-462a-92bc-0eb2af61e5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254</TotalTime>
  <Words>4005</Words>
  <Application>Microsoft Office PowerPoint</Application>
  <PresentationFormat>Widescreen</PresentationFormat>
  <Paragraphs>448</Paragraphs>
  <Slides>44</Slides>
  <Notes>16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Courier New</vt:lpstr>
      <vt:lpstr>Roboto</vt:lpstr>
      <vt:lpstr>ROBOTO MEDIUM</vt:lpstr>
      <vt:lpstr>Symbol</vt:lpstr>
      <vt:lpstr>Wingdings</vt:lpstr>
      <vt:lpstr>Wingdings 2</vt:lpstr>
      <vt:lpstr>REC Light Event Theme</vt:lpstr>
      <vt:lpstr>1_REC Light Event Theme</vt:lpstr>
      <vt:lpstr>REC Alternative Event Theme</vt:lpstr>
      <vt:lpstr>Performance Assurance  Webinar</vt:lpstr>
      <vt:lpstr>Introducing Your presenters</vt:lpstr>
      <vt:lpstr>Housekeeping</vt:lpstr>
      <vt:lpstr>PowerPoint Presentation</vt:lpstr>
      <vt:lpstr>Agenda For today</vt:lpstr>
      <vt:lpstr>Performance Assurance Overview</vt:lpstr>
      <vt:lpstr>Switching Performance - Domestic</vt:lpstr>
      <vt:lpstr>Switching Performance – Non-Domestic</vt:lpstr>
      <vt:lpstr>Market Observations – Performance Assurance Priorities</vt:lpstr>
      <vt:lpstr>Performance Assurance Activities over the last quarter</vt:lpstr>
      <vt:lpstr>Performance Assurance Activities over the last quarter</vt:lpstr>
      <vt:lpstr>Performance Assurance Dashboard Developments</vt:lpstr>
      <vt:lpstr>Dashboard UPDATES</vt:lpstr>
      <vt:lpstr>Useful Resources</vt:lpstr>
      <vt:lpstr>Energy Theft</vt:lpstr>
      <vt:lpstr>2022-23 Reporting Year</vt:lpstr>
      <vt:lpstr>2023-24 Reporting Year</vt:lpstr>
      <vt:lpstr>Useful Resources</vt:lpstr>
      <vt:lpstr>Data Cleanse Approach </vt:lpstr>
      <vt:lpstr>Data cleanse sprints</vt:lpstr>
      <vt:lpstr>MEM Flow Assurance​</vt:lpstr>
      <vt:lpstr>MEM Flow Assurance</vt:lpstr>
      <vt:lpstr>MEM Flow Assurance - RFI</vt:lpstr>
      <vt:lpstr>Priority Service Register </vt:lpstr>
      <vt:lpstr>Priority Service Register (PSR)</vt:lpstr>
      <vt:lpstr>Priority Service Register (PSR)</vt:lpstr>
      <vt:lpstr>Implementation of R0025 Service Provider Performance Charges (DCC)​​</vt:lpstr>
      <vt:lpstr>Our role with service providers</vt:lpstr>
      <vt:lpstr>Background on R0092</vt:lpstr>
      <vt:lpstr>Industry Consultation for R0092</vt:lpstr>
      <vt:lpstr>Forward look at Performance Assurance activity ​​​</vt:lpstr>
      <vt:lpstr>Forward look at Performance Assurance activity</vt:lpstr>
      <vt:lpstr>Overview</vt:lpstr>
      <vt:lpstr>Key areas of data sharing</vt:lpstr>
      <vt:lpstr>An annual rating</vt:lpstr>
      <vt:lpstr>The timeline for data sharing</vt:lpstr>
      <vt:lpstr>The return of mass market switching</vt:lpstr>
      <vt:lpstr>Your key actions</vt:lpstr>
      <vt:lpstr>The Performance Assurance operating plan</vt:lpstr>
      <vt:lpstr>MHHS Qualification</vt:lpstr>
      <vt:lpstr>Q&amp;a ​​​</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Assurance  Webinar</dc:title>
  <dc:creator>Crowe-Lamont, Amy</dc:creator>
  <cp:lastModifiedBy>Jenny Hyskaj</cp:lastModifiedBy>
  <cp:revision>5</cp:revision>
  <dcterms:created xsi:type="dcterms:W3CDTF">2023-05-11T12:52:35Z</dcterms:created>
  <dcterms:modified xsi:type="dcterms:W3CDTF">2023-05-25T09:48:50Z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2023-05-11T12:52:36Z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551bf7da-98bc-4208-9263-e612c96a77cf</vt:lpwstr>
  </property>
  <property fmtid="{D5CDD505-2E9C-101B-9397-08002B2CF9AE}" pid="8" name="MSIP_Label_ea60d57e-af5b-4752-ac57-3e4f28ca11dc_ContentBits">
    <vt:lpwstr>0</vt:lpwstr>
  </property>
  <property fmtid="{D5CDD505-2E9C-101B-9397-08002B2CF9AE}" pid="9" name="MediaServiceImageTags">
    <vt:lpwstr/>
  </property>
  <property fmtid="{D5CDD505-2E9C-101B-9397-08002B2CF9AE}" pid="10" name="SlidoAppVersion">
    <vt:lpwstr>1.6.1.4122</vt:lpwstr>
  </property>
  <property fmtid="{D5CDD505-2E9C-101B-9397-08002B2CF9AE}" pid="11" name="ContentTypeId">
    <vt:lpwstr>0x01010064B6ABD153718F40AB257D99BCA5D342</vt:lpwstr>
  </property>
</Properties>
</file>