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 id="2147483704" r:id="rId6"/>
    <p:sldMasterId id="2147483710" r:id="rId7"/>
  </p:sldMasterIdLst>
  <p:notesMasterIdLst>
    <p:notesMasterId r:id="rId55"/>
  </p:notesMasterIdLst>
  <p:sldIdLst>
    <p:sldId id="257" r:id="rId8"/>
    <p:sldId id="2146848788" r:id="rId9"/>
    <p:sldId id="269" r:id="rId10"/>
    <p:sldId id="270" r:id="rId11"/>
    <p:sldId id="263" r:id="rId12"/>
    <p:sldId id="2146848748" r:id="rId13"/>
    <p:sldId id="2146848776" r:id="rId14"/>
    <p:sldId id="2146848777" r:id="rId15"/>
    <p:sldId id="2146848779" r:id="rId16"/>
    <p:sldId id="2146848782" r:id="rId17"/>
    <p:sldId id="2146848780" r:id="rId18"/>
    <p:sldId id="2146848753" r:id="rId19"/>
    <p:sldId id="2146848767" r:id="rId20"/>
    <p:sldId id="2146848768" r:id="rId21"/>
    <p:sldId id="2146848769" r:id="rId22"/>
    <p:sldId id="2146848770" r:id="rId23"/>
    <p:sldId id="2146848771" r:id="rId24"/>
    <p:sldId id="2146848781" r:id="rId25"/>
    <p:sldId id="2146848749" r:id="rId26"/>
    <p:sldId id="2146848775" r:id="rId27"/>
    <p:sldId id="2146848774" r:id="rId28"/>
    <p:sldId id="2146848773" r:id="rId29"/>
    <p:sldId id="2146848772" r:id="rId30"/>
    <p:sldId id="2146848783" r:id="rId31"/>
    <p:sldId id="292" r:id="rId32"/>
    <p:sldId id="300" r:id="rId33"/>
    <p:sldId id="327" r:id="rId34"/>
    <p:sldId id="301" r:id="rId35"/>
    <p:sldId id="302" r:id="rId36"/>
    <p:sldId id="2146848752" r:id="rId37"/>
    <p:sldId id="318" r:id="rId38"/>
    <p:sldId id="2146848784" r:id="rId39"/>
    <p:sldId id="294" r:id="rId40"/>
    <p:sldId id="2146848751" r:id="rId41"/>
    <p:sldId id="306" r:id="rId42"/>
    <p:sldId id="2146848750" r:id="rId43"/>
    <p:sldId id="2146848785" r:id="rId44"/>
    <p:sldId id="323" r:id="rId45"/>
    <p:sldId id="2146848759" r:id="rId46"/>
    <p:sldId id="2146848760" r:id="rId47"/>
    <p:sldId id="2146848763" r:id="rId48"/>
    <p:sldId id="2146848764" r:id="rId49"/>
    <p:sldId id="2146848765" r:id="rId50"/>
    <p:sldId id="325" r:id="rId51"/>
    <p:sldId id="2146848786" r:id="rId52"/>
    <p:sldId id="319" r:id="rId53"/>
    <p:sldId id="2146848787" r:id="rId54"/>
  </p:sldIdLst>
  <p:sldSz cx="12192000" cy="6858000"/>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7" autoAdjust="0"/>
    <p:restoredTop sz="94660"/>
  </p:normalViewPr>
  <p:slideViewPr>
    <p:cSldViewPr snapToGrid="0">
      <p:cViewPr>
        <p:scale>
          <a:sx n="74" d="100"/>
          <a:sy n="74" d="100"/>
        </p:scale>
        <p:origin x="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k.deloitte.com\FlexDrive\Client_Eng\RET00106-01_REC_RPA\1_Data\2_For_SQL_Import\MEM%20RFI\Findings\Uptake%20of%20responses%20by%20Sheet%20of%20MEM%20RF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kdeloitte.sharepoint.com/sites/RECCo-PerformanceAssuranceBid/Shared%20Documents/5%20Operate/Performance%20Assurance%20Framework%20(PAF)/Performance%20Assurance%20Techniques%20(PATs)/04%20Trackers/Portal%20watchlis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'Gas2'!$L$2</c:f>
              <c:strCache>
                <c:ptCount val="1"/>
                <c:pt idx="0">
                  <c:v>Full Response</c:v>
                </c:pt>
              </c:strCache>
            </c:strRef>
          </c:tx>
          <c:spPr>
            <a:solidFill>
              <a:srgbClr val="4D8934">
                <a:alpha val="70000"/>
              </a:srgb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Roboto" panose="02000000000000000000" pitchFamily="2" charset="0"/>
                    <a:ea typeface="Roboto" panose="02000000000000000000" pitchFamily="2" charset="0"/>
                    <a:cs typeface="Roboto" panose="020000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'Gas2'!$N$1:$O$1</c:f>
              <c:strCache>
                <c:ptCount val="2"/>
                <c:pt idx="0">
                  <c:v>Gas</c:v>
                </c:pt>
                <c:pt idx="1">
                  <c:v>Electricity </c:v>
                </c:pt>
              </c:strCache>
            </c:strRef>
          </c:cat>
          <c:val>
            <c:numRef>
              <c:f>'Gas2'!$N$2:$O$2</c:f>
              <c:numCache>
                <c:formatCode>0.00%</c:formatCode>
                <c:ptCount val="2"/>
                <c:pt idx="0">
                  <c:v>0.52500000000000002</c:v>
                </c:pt>
                <c:pt idx="1">
                  <c:v>0.5</c:v>
                </c:pt>
              </c:numCache>
            </c:numRef>
          </c:val>
          <c:extLst>
            <c:ext xmlns:c16="http://schemas.microsoft.com/office/drawing/2014/chart" uri="{C3380CC4-5D6E-409C-BE32-E72D297353CC}">
              <c16:uniqueId val="{00000000-7481-43F7-8D9D-630778592E22}"/>
            </c:ext>
          </c:extLst>
        </c:ser>
        <c:ser>
          <c:idx val="1"/>
          <c:order val="1"/>
          <c:tx>
            <c:strRef>
              <c:f>'Gas2'!$L$3</c:f>
              <c:strCache>
                <c:ptCount val="1"/>
                <c:pt idx="0">
                  <c:v>Partial Response</c:v>
                </c:pt>
              </c:strCache>
            </c:strRef>
          </c:tx>
          <c:spPr>
            <a:solidFill>
              <a:srgbClr val="70ADA3">
                <a:alpha val="69804"/>
              </a:srgb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Roboto" panose="02000000000000000000" pitchFamily="2" charset="0"/>
                    <a:ea typeface="Roboto" panose="02000000000000000000" pitchFamily="2" charset="0"/>
                    <a:cs typeface="Roboto" panose="020000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'Gas2'!$N$1:$O$1</c:f>
              <c:strCache>
                <c:ptCount val="2"/>
                <c:pt idx="0">
                  <c:v>Gas</c:v>
                </c:pt>
                <c:pt idx="1">
                  <c:v>Electricity </c:v>
                </c:pt>
              </c:strCache>
            </c:strRef>
          </c:cat>
          <c:val>
            <c:numRef>
              <c:f>'Gas2'!$N$3:$O$3</c:f>
              <c:numCache>
                <c:formatCode>0.00%</c:formatCode>
                <c:ptCount val="2"/>
                <c:pt idx="0">
                  <c:v>0.05</c:v>
                </c:pt>
                <c:pt idx="1">
                  <c:v>0.27272727272727271</c:v>
                </c:pt>
              </c:numCache>
            </c:numRef>
          </c:val>
          <c:extLst>
            <c:ext xmlns:c16="http://schemas.microsoft.com/office/drawing/2014/chart" uri="{C3380CC4-5D6E-409C-BE32-E72D297353CC}">
              <c16:uniqueId val="{00000001-7481-43F7-8D9D-630778592E22}"/>
            </c:ext>
          </c:extLst>
        </c:ser>
        <c:ser>
          <c:idx val="2"/>
          <c:order val="2"/>
          <c:tx>
            <c:strRef>
              <c:f>'Gas2'!$L$4</c:f>
              <c:strCache>
                <c:ptCount val="1"/>
                <c:pt idx="0">
                  <c:v>No Response</c:v>
                </c:pt>
              </c:strCache>
            </c:strRef>
          </c:tx>
          <c:spPr>
            <a:solidFill>
              <a:srgbClr val="7B282E">
                <a:alpha val="69804"/>
              </a:srgb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Roboto" panose="02000000000000000000" pitchFamily="2" charset="0"/>
                    <a:ea typeface="Roboto" panose="02000000000000000000" pitchFamily="2" charset="0"/>
                    <a:cs typeface="Roboto" panose="020000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'Gas2'!$N$1:$O$1</c:f>
              <c:strCache>
                <c:ptCount val="2"/>
                <c:pt idx="0">
                  <c:v>Gas</c:v>
                </c:pt>
                <c:pt idx="1">
                  <c:v>Electricity </c:v>
                </c:pt>
              </c:strCache>
            </c:strRef>
          </c:cat>
          <c:val>
            <c:numRef>
              <c:f>'Gas2'!$N$4:$O$4</c:f>
              <c:numCache>
                <c:formatCode>0.00%</c:formatCode>
                <c:ptCount val="2"/>
                <c:pt idx="0">
                  <c:v>0.42499999999999999</c:v>
                </c:pt>
                <c:pt idx="1">
                  <c:v>0.22727272727272727</c:v>
                </c:pt>
              </c:numCache>
            </c:numRef>
          </c:val>
          <c:extLst>
            <c:ext xmlns:c16="http://schemas.microsoft.com/office/drawing/2014/chart" uri="{C3380CC4-5D6E-409C-BE32-E72D297353CC}">
              <c16:uniqueId val="{00000002-7481-43F7-8D9D-630778592E22}"/>
            </c:ext>
          </c:extLst>
        </c:ser>
        <c:dLbls>
          <c:dLblPos val="ctr"/>
          <c:showLegendKey val="0"/>
          <c:showVal val="1"/>
          <c:showCatName val="0"/>
          <c:showSerName val="0"/>
          <c:showPercent val="0"/>
          <c:showBubbleSize val="0"/>
        </c:dLbls>
        <c:gapWidth val="72"/>
        <c:overlap val="100"/>
        <c:axId val="978956512"/>
        <c:axId val="978956928"/>
      </c:barChart>
      <c:catAx>
        <c:axId val="978956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crossAx val="978956928"/>
        <c:crosses val="autoZero"/>
        <c:auto val="1"/>
        <c:lblAlgn val="ctr"/>
        <c:lblOffset val="100"/>
        <c:noMultiLvlLbl val="0"/>
      </c:catAx>
      <c:valAx>
        <c:axId val="9789569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crossAx val="97895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r>
              <a:rPr lang="en-GB" b="1">
                <a:latin typeface="Roboto" panose="02000000000000000000" pitchFamily="2" charset="0"/>
                <a:ea typeface="Roboto" panose="02000000000000000000" pitchFamily="2" charset="0"/>
                <a:cs typeface="Roboto" panose="02000000000000000000" pitchFamily="2" charset="0"/>
              </a:rPr>
              <a:t>PATs applied since May 2023</a:t>
            </a:r>
          </a:p>
        </c:rich>
      </c:tx>
      <c:layout>
        <c:manualLayout>
          <c:xMode val="edge"/>
          <c:yMode val="edge"/>
          <c:x val="0.29601621748500945"/>
          <c:y val="5.5788017831959026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title>
    <c:autoTitleDeleted val="0"/>
    <c:plotArea>
      <c:layout>
        <c:manualLayout>
          <c:layoutTarget val="inner"/>
          <c:xMode val="edge"/>
          <c:yMode val="edge"/>
          <c:x val="6.6044765237678618E-2"/>
          <c:y val="0.18198006261796171"/>
          <c:w val="0.56805537328667255"/>
          <c:h val="0.8389743156267085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D0-499D-9760-6A41D9FE89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D0-499D-9760-6A41D9FE89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7D0-499D-9760-6A41D9FE89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7D0-499D-9760-6A41D9FE894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7D0-499D-9760-6A41D9FE894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639-4670-A7F5-184E4A5D110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A-B334-4BF2-A4F3-63D8C0E345CB}"/>
              </c:ext>
            </c:extLst>
          </c:dPt>
          <c:dLbls>
            <c:dLbl>
              <c:idx val="0"/>
              <c:layout>
                <c:manualLayout>
                  <c:x val="-4.2023184601924758E-2"/>
                  <c:y val="-6.73392748983300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D0-499D-9760-6A41D9FE8945}"/>
                </c:ext>
              </c:extLst>
            </c:dLbl>
            <c:dLbl>
              <c:idx val="1"/>
              <c:layout>
                <c:manualLayout>
                  <c:x val="1.5271066726415216E-2"/>
                  <c:y val="1.430611236804978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D0-499D-9760-6A41D9FE8945}"/>
                </c:ext>
              </c:extLst>
            </c:dLbl>
            <c:dLbl>
              <c:idx val="3"/>
              <c:layout>
                <c:manualLayout>
                  <c:x val="-0.10381944444444453"/>
                  <c:y val="-0.1030818839952698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D0-499D-9760-6A41D9FE8945}"/>
                </c:ext>
              </c:extLst>
            </c:dLbl>
            <c:dLbl>
              <c:idx val="4"/>
              <c:layout>
                <c:manualLayout>
                  <c:x val="9.4736986001749776E-2"/>
                  <c:y val="1.359144176371250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7D0-499D-9760-6A41D9FE8945}"/>
                </c:ext>
              </c:extLst>
            </c:dLbl>
            <c:dLbl>
              <c:idx val="6"/>
              <c:layout>
                <c:manualLayout>
                  <c:x val="-0.12917632691746864"/>
                  <c:y val="-2.930633670791178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334-4BF2-A4F3-63D8C0E345CB}"/>
                </c:ext>
              </c:extLst>
            </c:dLbl>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Sheet5!$G$3:$G$9</c:f>
              <c:strCache>
                <c:ptCount val="7"/>
                <c:pt idx="0">
                  <c:v>Action Plan</c:v>
                </c:pt>
                <c:pt idx="1">
                  <c:v>Management Assertion</c:v>
                </c:pt>
                <c:pt idx="2">
                  <c:v>Request for Information</c:v>
                </c:pt>
                <c:pt idx="3">
                  <c:v>Request for Clarification </c:v>
                </c:pt>
                <c:pt idx="4">
                  <c:v>Self Assessment </c:v>
                </c:pt>
                <c:pt idx="5">
                  <c:v>Notifications</c:v>
                </c:pt>
                <c:pt idx="6">
                  <c:v>High Quality Guidance</c:v>
                </c:pt>
              </c:strCache>
            </c:strRef>
          </c:cat>
          <c:val>
            <c:numRef>
              <c:f>Sheet5!$H$3:$H$9</c:f>
              <c:numCache>
                <c:formatCode>General</c:formatCode>
                <c:ptCount val="7"/>
                <c:pt idx="0">
                  <c:v>8</c:v>
                </c:pt>
                <c:pt idx="1">
                  <c:v>2</c:v>
                </c:pt>
                <c:pt idx="2">
                  <c:v>34</c:v>
                </c:pt>
                <c:pt idx="3">
                  <c:v>15</c:v>
                </c:pt>
                <c:pt idx="4">
                  <c:v>3</c:v>
                </c:pt>
                <c:pt idx="5">
                  <c:v>59</c:v>
                </c:pt>
                <c:pt idx="6">
                  <c:v>1</c:v>
                </c:pt>
              </c:numCache>
            </c:numRef>
          </c:val>
          <c:extLst>
            <c:ext xmlns:c16="http://schemas.microsoft.com/office/drawing/2014/chart" uri="{C3380CC4-5D6E-409C-BE32-E72D297353CC}">
              <c16:uniqueId val="{0000000A-57D0-499D-9760-6A41D9FE8945}"/>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9551509186351701"/>
          <c:y val="0.42330754809494964"/>
          <c:w val="0.29059601924759404"/>
          <c:h val="0.3500149404401373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r>
              <a:rPr lang="en-GB"/>
              <a:t>Service Provider Performance</a:t>
            </a:r>
          </a:p>
        </c:rich>
      </c:tx>
      <c:layout>
        <c:manualLayout>
          <c:xMode val="edge"/>
          <c:yMode val="edge"/>
          <c:x val="0.2976355709773567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title>
    <c:autoTitleDeleted val="0"/>
    <c:plotArea>
      <c:layout/>
      <c:stockChart>
        <c:ser>
          <c:idx val="0"/>
          <c:order val="0"/>
          <c:tx>
            <c:strRef>
              <c:f>Sheet1!$B$1</c:f>
              <c:strCache>
                <c:ptCount val="1"/>
                <c:pt idx="0">
                  <c:v>Low</c:v>
                </c:pt>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mmm\-yy</c:formatCode>
                <c:ptCount val="4"/>
                <c:pt idx="0">
                  <c:v>45047</c:v>
                </c:pt>
                <c:pt idx="1">
                  <c:v>45078</c:v>
                </c:pt>
                <c:pt idx="2">
                  <c:v>45108</c:v>
                </c:pt>
                <c:pt idx="3">
                  <c:v>45139</c:v>
                </c:pt>
              </c:numCache>
            </c:numRef>
          </c:cat>
          <c:val>
            <c:numRef>
              <c:f>Sheet1!$B$2:$B$5</c:f>
              <c:numCache>
                <c:formatCode>0</c:formatCode>
                <c:ptCount val="4"/>
                <c:pt idx="0">
                  <c:v>60</c:v>
                </c:pt>
                <c:pt idx="1">
                  <c:v>66.66</c:v>
                </c:pt>
                <c:pt idx="2">
                  <c:v>59.26</c:v>
                </c:pt>
                <c:pt idx="3">
                  <c:v>47.05</c:v>
                </c:pt>
              </c:numCache>
            </c:numRef>
          </c:val>
          <c:smooth val="0"/>
          <c:extLst>
            <c:ext xmlns:c16="http://schemas.microsoft.com/office/drawing/2014/chart" uri="{C3380CC4-5D6E-409C-BE32-E72D297353CC}">
              <c16:uniqueId val="{00000000-0FAF-4129-8D61-0BA0AC5F58A4}"/>
            </c:ext>
          </c:extLst>
        </c:ser>
        <c:ser>
          <c:idx val="1"/>
          <c:order val="1"/>
          <c:tx>
            <c:strRef>
              <c:f>Sheet1!$C$1</c:f>
              <c:strCache>
                <c:ptCount val="1"/>
                <c:pt idx="0">
                  <c:v>Average</c:v>
                </c:pt>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mmm\-yy</c:formatCode>
                <c:ptCount val="4"/>
                <c:pt idx="0">
                  <c:v>45047</c:v>
                </c:pt>
                <c:pt idx="1">
                  <c:v>45078</c:v>
                </c:pt>
                <c:pt idx="2">
                  <c:v>45108</c:v>
                </c:pt>
                <c:pt idx="3">
                  <c:v>45139</c:v>
                </c:pt>
              </c:numCache>
            </c:numRef>
          </c:cat>
          <c:val>
            <c:numRef>
              <c:f>Sheet1!$C$2:$C$5</c:f>
              <c:numCache>
                <c:formatCode>0</c:formatCode>
                <c:ptCount val="4"/>
                <c:pt idx="0">
                  <c:v>80.59</c:v>
                </c:pt>
                <c:pt idx="1">
                  <c:v>83.71</c:v>
                </c:pt>
                <c:pt idx="2">
                  <c:v>78.25</c:v>
                </c:pt>
                <c:pt idx="3">
                  <c:v>80.69</c:v>
                </c:pt>
              </c:numCache>
            </c:numRef>
          </c:val>
          <c:smooth val="0"/>
          <c:extLst>
            <c:ext xmlns:c16="http://schemas.microsoft.com/office/drawing/2014/chart" uri="{C3380CC4-5D6E-409C-BE32-E72D297353CC}">
              <c16:uniqueId val="{00000001-0FAF-4129-8D61-0BA0AC5F58A4}"/>
            </c:ext>
          </c:extLst>
        </c:ser>
        <c:ser>
          <c:idx val="2"/>
          <c:order val="2"/>
          <c:tx>
            <c:strRef>
              <c:f>Sheet1!$D$1</c:f>
              <c:strCache>
                <c:ptCount val="1"/>
                <c:pt idx="0">
                  <c:v>High</c:v>
                </c:pt>
              </c:strCache>
            </c:strRef>
          </c:tx>
          <c:spPr>
            <a:ln w="25400" cap="rnd">
              <a:noFill/>
              <a:round/>
            </a:ln>
            <a:effectLst/>
          </c:spPr>
          <c:marker>
            <c:symbol val="dot"/>
            <c:size val="3"/>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mmm\-yy</c:formatCode>
                <c:ptCount val="4"/>
                <c:pt idx="0">
                  <c:v>45047</c:v>
                </c:pt>
                <c:pt idx="1">
                  <c:v>45078</c:v>
                </c:pt>
                <c:pt idx="2">
                  <c:v>45108</c:v>
                </c:pt>
                <c:pt idx="3">
                  <c:v>45139</c:v>
                </c:pt>
              </c:numCache>
            </c:numRef>
          </c:cat>
          <c:val>
            <c:numRef>
              <c:f>Sheet1!$D$2:$D$5</c:f>
              <c:numCache>
                <c:formatCode>0</c:formatCode>
                <c:ptCount val="4"/>
                <c:pt idx="0">
                  <c:v>100</c:v>
                </c:pt>
                <c:pt idx="1">
                  <c:v>100</c:v>
                </c:pt>
                <c:pt idx="2">
                  <c:v>100</c:v>
                </c:pt>
                <c:pt idx="3">
                  <c:v>100</c:v>
                </c:pt>
              </c:numCache>
            </c:numRef>
          </c:val>
          <c:smooth val="0"/>
          <c:extLst>
            <c:ext xmlns:c16="http://schemas.microsoft.com/office/drawing/2014/chart" uri="{C3380CC4-5D6E-409C-BE32-E72D297353CC}">
              <c16:uniqueId val="{00000002-0FAF-4129-8D61-0BA0AC5F58A4}"/>
            </c:ext>
          </c:extLst>
        </c:ser>
        <c:dLbls>
          <c:showLegendKey val="0"/>
          <c:showVal val="1"/>
          <c:showCatName val="0"/>
          <c:showSerName val="0"/>
          <c:showPercent val="0"/>
          <c:showBubbleSize val="0"/>
        </c:dLbls>
        <c:hiLowLines>
          <c:spPr>
            <a:ln w="50800" cap="flat" cmpd="sng" algn="ctr">
              <a:gradFill flip="none" rotWithShape="1">
                <a:gsLst>
                  <a:gs pos="0">
                    <a:schemeClr val="accent4"/>
                  </a:gs>
                  <a:gs pos="60000">
                    <a:schemeClr val="accent6">
                      <a:lumMod val="95000"/>
                      <a:lumOff val="5000"/>
                    </a:schemeClr>
                  </a:gs>
                  <a:gs pos="100000">
                    <a:schemeClr val="accent6">
                      <a:lumMod val="60000"/>
                    </a:schemeClr>
                  </a:gs>
                </a:gsLst>
                <a:path path="circle">
                  <a:fillToRect l="100000" t="100000"/>
                </a:path>
                <a:tileRect r="-100000" b="-100000"/>
              </a:gradFill>
              <a:round/>
            </a:ln>
            <a:effectLst/>
          </c:spPr>
        </c:hiLowLines>
        <c:axId val="1066337967"/>
        <c:axId val="1066340463"/>
      </c:stockChart>
      <c:dateAx>
        <c:axId val="106633796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crossAx val="1066340463"/>
        <c:crosses val="autoZero"/>
        <c:auto val="1"/>
        <c:lblOffset val="100"/>
        <c:baseTimeUnit val="months"/>
      </c:dateAx>
      <c:valAx>
        <c:axId val="106634046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r>
                  <a:rPr lang="en-GB"/>
                  <a:t>Percentage of SLAs met or exceeded by Service Providers (%)</a:t>
                </a:r>
                <a:br>
                  <a:rPr lang="en-GB"/>
                </a:br>
                <a:r>
                  <a:rPr lang="en-GB"/>
                  <a:t>Range of Performance: Low – Average – High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pPr>
            <a:endParaRPr lang="en-US"/>
          </a:p>
        </c:txPr>
        <c:crossAx val="1066337967"/>
        <c:crosses val="autoZero"/>
        <c:crossBetween val="between"/>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Roboto" panose="02000000000000000000" pitchFamily="2" charset="0"/>
          <a:ea typeface="Roboto" panose="02000000000000000000" pitchFamily="2" charset="0"/>
          <a:cs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D06B11-11D3-473D-BF85-D0C12643BBA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26F2C1B3-E92A-4AA4-832A-35606B9DAC92}">
      <dgm:prSet phldrT="[Text]" custT="1"/>
      <dgm:spPr/>
      <dgm:t>
        <a:bodyPr/>
        <a:lstStyle/>
        <a:p>
          <a:r>
            <a:rPr lang="en-GB" sz="2800" dirty="0">
              <a:latin typeface="Roboto" panose="02000000000000000000" pitchFamily="2" charset="0"/>
              <a:ea typeface="Roboto" panose="02000000000000000000" pitchFamily="2" charset="0"/>
              <a:cs typeface="Roboto" panose="02000000000000000000" pitchFamily="2" charset="0"/>
            </a:rPr>
            <a:t>Switching is working</a:t>
          </a:r>
        </a:p>
      </dgm:t>
    </dgm:pt>
    <dgm:pt modelId="{0308F79E-FEFE-404C-A550-9CB5EE543646}" type="parTrans" cxnId="{C6F7F23B-1312-49D7-BDAA-5716CD68F28D}">
      <dgm:prSet/>
      <dgm:spPr/>
      <dgm:t>
        <a:bodyPr/>
        <a:lstStyle/>
        <a:p>
          <a:endParaRPr lang="en-GB"/>
        </a:p>
      </dgm:t>
    </dgm:pt>
    <dgm:pt modelId="{A433A1AE-CCB8-4613-BFA1-AEF0CBB7BEAA}" type="sibTrans" cxnId="{C6F7F23B-1312-49D7-BDAA-5716CD68F28D}">
      <dgm:prSet/>
      <dgm:spPr/>
      <dgm:t>
        <a:bodyPr/>
        <a:lstStyle/>
        <a:p>
          <a:endParaRPr lang="en-GB"/>
        </a:p>
      </dgm:t>
    </dgm:pt>
    <dgm:pt modelId="{93BF8AD6-B07B-4DE7-986C-41107F3C4DDD}">
      <dgm:prSet phldrT="[Text]"/>
      <dgm:spPr/>
      <dgm:t>
        <a:bodyPr/>
        <a:lstStyle/>
        <a:p>
          <a:r>
            <a:rPr lang="en-GB" dirty="0">
              <a:latin typeface="Roboto" panose="02000000000000000000" pitchFamily="2" charset="0"/>
              <a:ea typeface="Roboto" panose="02000000000000000000" pitchFamily="2" charset="0"/>
              <a:cs typeface="Roboto" panose="02000000000000000000" pitchFamily="2" charset="0"/>
            </a:rPr>
            <a:t>But real performance challenge remain  with REC Services</a:t>
          </a:r>
        </a:p>
      </dgm:t>
    </dgm:pt>
    <dgm:pt modelId="{17E6E30E-6F0E-4670-90AB-1B88980A5B6D}" type="parTrans" cxnId="{3667F5A1-F8D0-4176-A101-2D71D3FA16CD}">
      <dgm:prSet/>
      <dgm:spPr/>
      <dgm:t>
        <a:bodyPr/>
        <a:lstStyle/>
        <a:p>
          <a:endParaRPr lang="en-GB"/>
        </a:p>
      </dgm:t>
    </dgm:pt>
    <dgm:pt modelId="{A4C9F5B2-5243-4CA6-9025-D8E1A8B7106A}" type="sibTrans" cxnId="{3667F5A1-F8D0-4176-A101-2D71D3FA16CD}">
      <dgm:prSet/>
      <dgm:spPr/>
      <dgm:t>
        <a:bodyPr/>
        <a:lstStyle/>
        <a:p>
          <a:endParaRPr lang="en-GB"/>
        </a:p>
      </dgm:t>
    </dgm:pt>
    <dgm:pt modelId="{CE49DD08-1BE5-4F87-BBE1-F2B69763D15E}">
      <dgm:prSet phldrT="[Text]" custT="1"/>
      <dgm:spPr/>
      <dgm:t>
        <a:bodyPr/>
        <a:lstStyle/>
        <a:p>
          <a:r>
            <a:rPr lang="en-GB" sz="2800" dirty="0">
              <a:latin typeface="Roboto" panose="02000000000000000000" pitchFamily="2" charset="0"/>
              <a:ea typeface="Roboto" panose="02000000000000000000" pitchFamily="2" charset="0"/>
              <a:cs typeface="Roboto" panose="02000000000000000000" pitchFamily="2" charset="0"/>
            </a:rPr>
            <a:t>There is a huge demand for REC data from outside REC Parties</a:t>
          </a:r>
        </a:p>
      </dgm:t>
    </dgm:pt>
    <dgm:pt modelId="{71C28BA5-A168-490B-905E-BA1C771D22B7}" type="parTrans" cxnId="{B7C1BB3D-E5DC-47F9-B2C7-B77580C5A433}">
      <dgm:prSet/>
      <dgm:spPr/>
      <dgm:t>
        <a:bodyPr/>
        <a:lstStyle/>
        <a:p>
          <a:endParaRPr lang="en-GB"/>
        </a:p>
      </dgm:t>
    </dgm:pt>
    <dgm:pt modelId="{21280414-D5A1-4482-BFF2-6B1D99B077B8}" type="sibTrans" cxnId="{B7C1BB3D-E5DC-47F9-B2C7-B77580C5A433}">
      <dgm:prSet/>
      <dgm:spPr/>
      <dgm:t>
        <a:bodyPr/>
        <a:lstStyle/>
        <a:p>
          <a:endParaRPr lang="en-GB"/>
        </a:p>
      </dgm:t>
    </dgm:pt>
    <dgm:pt modelId="{F09F5E8B-8A06-42BD-BCBF-0AB7AFE49C2C}">
      <dgm:prSet phldrT="[Text]" custT="1"/>
      <dgm:spPr/>
      <dgm:t>
        <a:bodyPr/>
        <a:lstStyle/>
        <a:p>
          <a:r>
            <a:rPr lang="en-GB" sz="2900" dirty="0">
              <a:latin typeface="Roboto" panose="02000000000000000000" pitchFamily="2" charset="0"/>
              <a:ea typeface="Roboto" panose="02000000000000000000" pitchFamily="2" charset="0"/>
              <a:cs typeface="Roboto" panose="02000000000000000000" pitchFamily="2" charset="0"/>
            </a:rPr>
            <a:t>Engaging in the right way has driven real valuable change</a:t>
          </a:r>
        </a:p>
      </dgm:t>
    </dgm:pt>
    <dgm:pt modelId="{65BA3C26-F3D7-4156-BE29-53FE40333446}" type="parTrans" cxnId="{473322C9-B067-4373-B9B7-35AAA5A95373}">
      <dgm:prSet/>
      <dgm:spPr/>
      <dgm:t>
        <a:bodyPr/>
        <a:lstStyle/>
        <a:p>
          <a:endParaRPr lang="en-GB"/>
        </a:p>
      </dgm:t>
    </dgm:pt>
    <dgm:pt modelId="{BFC57DA3-63C4-42E1-808C-306FD235D234}" type="sibTrans" cxnId="{473322C9-B067-4373-B9B7-35AAA5A95373}">
      <dgm:prSet/>
      <dgm:spPr/>
      <dgm:t>
        <a:bodyPr/>
        <a:lstStyle/>
        <a:p>
          <a:endParaRPr lang="en-GB"/>
        </a:p>
      </dgm:t>
    </dgm:pt>
    <dgm:pt modelId="{4FCCC115-B55A-4529-9460-FBCBF4DF9A4D}" type="pres">
      <dgm:prSet presAssocID="{38D06B11-11D3-473D-BF85-D0C12643BBA4}" presName="diagram" presStyleCnt="0">
        <dgm:presLayoutVars>
          <dgm:dir/>
          <dgm:resizeHandles val="exact"/>
        </dgm:presLayoutVars>
      </dgm:prSet>
      <dgm:spPr/>
    </dgm:pt>
    <dgm:pt modelId="{CF2C368E-F050-473E-9D1A-4B121F3F7AC4}" type="pres">
      <dgm:prSet presAssocID="{26F2C1B3-E92A-4AA4-832A-35606B9DAC92}" presName="node" presStyleLbl="node1" presStyleIdx="0" presStyleCnt="4">
        <dgm:presLayoutVars>
          <dgm:bulletEnabled val="1"/>
        </dgm:presLayoutVars>
      </dgm:prSet>
      <dgm:spPr/>
    </dgm:pt>
    <dgm:pt modelId="{C27E5754-65F5-4D87-B267-A59CC19566BF}" type="pres">
      <dgm:prSet presAssocID="{A433A1AE-CCB8-4613-BFA1-AEF0CBB7BEAA}" presName="sibTrans" presStyleCnt="0"/>
      <dgm:spPr/>
    </dgm:pt>
    <dgm:pt modelId="{0C8DF1F1-694B-4268-80B1-3405CD171327}" type="pres">
      <dgm:prSet presAssocID="{93BF8AD6-B07B-4DE7-986C-41107F3C4DDD}" presName="node" presStyleLbl="node1" presStyleIdx="1" presStyleCnt="4">
        <dgm:presLayoutVars>
          <dgm:bulletEnabled val="1"/>
        </dgm:presLayoutVars>
      </dgm:prSet>
      <dgm:spPr/>
    </dgm:pt>
    <dgm:pt modelId="{D45C43E9-980F-4F66-9DA3-8F7BC6592618}" type="pres">
      <dgm:prSet presAssocID="{A4C9F5B2-5243-4CA6-9025-D8E1A8B7106A}" presName="sibTrans" presStyleCnt="0"/>
      <dgm:spPr/>
    </dgm:pt>
    <dgm:pt modelId="{E2860945-03BF-4C12-972A-B16613760017}" type="pres">
      <dgm:prSet presAssocID="{CE49DD08-1BE5-4F87-BBE1-F2B69763D15E}" presName="node" presStyleLbl="node1" presStyleIdx="2" presStyleCnt="4">
        <dgm:presLayoutVars>
          <dgm:bulletEnabled val="1"/>
        </dgm:presLayoutVars>
      </dgm:prSet>
      <dgm:spPr/>
    </dgm:pt>
    <dgm:pt modelId="{E4673D52-F066-4130-8AA9-EA60962E2E9F}" type="pres">
      <dgm:prSet presAssocID="{21280414-D5A1-4482-BFF2-6B1D99B077B8}" presName="sibTrans" presStyleCnt="0"/>
      <dgm:spPr/>
    </dgm:pt>
    <dgm:pt modelId="{3BE49483-4286-4AE0-9737-E2A69857C08A}" type="pres">
      <dgm:prSet presAssocID="{F09F5E8B-8A06-42BD-BCBF-0AB7AFE49C2C}" presName="node" presStyleLbl="node1" presStyleIdx="3" presStyleCnt="4">
        <dgm:presLayoutVars>
          <dgm:bulletEnabled val="1"/>
        </dgm:presLayoutVars>
      </dgm:prSet>
      <dgm:spPr/>
    </dgm:pt>
  </dgm:ptLst>
  <dgm:cxnLst>
    <dgm:cxn modelId="{25107E32-7E9A-4BD2-BC1F-B1C638368389}" type="presOf" srcId="{F09F5E8B-8A06-42BD-BCBF-0AB7AFE49C2C}" destId="{3BE49483-4286-4AE0-9737-E2A69857C08A}" srcOrd="0" destOrd="0" presId="urn:microsoft.com/office/officeart/2005/8/layout/default"/>
    <dgm:cxn modelId="{C6F7F23B-1312-49D7-BDAA-5716CD68F28D}" srcId="{38D06B11-11D3-473D-BF85-D0C12643BBA4}" destId="{26F2C1B3-E92A-4AA4-832A-35606B9DAC92}" srcOrd="0" destOrd="0" parTransId="{0308F79E-FEFE-404C-A550-9CB5EE543646}" sibTransId="{A433A1AE-CCB8-4613-BFA1-AEF0CBB7BEAA}"/>
    <dgm:cxn modelId="{B7C1BB3D-E5DC-47F9-B2C7-B77580C5A433}" srcId="{38D06B11-11D3-473D-BF85-D0C12643BBA4}" destId="{CE49DD08-1BE5-4F87-BBE1-F2B69763D15E}" srcOrd="2" destOrd="0" parTransId="{71C28BA5-A168-490B-905E-BA1C771D22B7}" sibTransId="{21280414-D5A1-4482-BFF2-6B1D99B077B8}"/>
    <dgm:cxn modelId="{E1551F84-F932-4F35-A94C-D42F0778C7E7}" type="presOf" srcId="{CE49DD08-1BE5-4F87-BBE1-F2B69763D15E}" destId="{E2860945-03BF-4C12-972A-B16613760017}" srcOrd="0" destOrd="0" presId="urn:microsoft.com/office/officeart/2005/8/layout/default"/>
    <dgm:cxn modelId="{4B744686-6DC9-42E6-804C-A2F4178E28BA}" type="presOf" srcId="{26F2C1B3-E92A-4AA4-832A-35606B9DAC92}" destId="{CF2C368E-F050-473E-9D1A-4B121F3F7AC4}" srcOrd="0" destOrd="0" presId="urn:microsoft.com/office/officeart/2005/8/layout/default"/>
    <dgm:cxn modelId="{B10F0B9F-0D3A-4DE8-8241-7D5F26635BFE}" type="presOf" srcId="{38D06B11-11D3-473D-BF85-D0C12643BBA4}" destId="{4FCCC115-B55A-4529-9460-FBCBF4DF9A4D}" srcOrd="0" destOrd="0" presId="urn:microsoft.com/office/officeart/2005/8/layout/default"/>
    <dgm:cxn modelId="{3667F5A1-F8D0-4176-A101-2D71D3FA16CD}" srcId="{38D06B11-11D3-473D-BF85-D0C12643BBA4}" destId="{93BF8AD6-B07B-4DE7-986C-41107F3C4DDD}" srcOrd="1" destOrd="0" parTransId="{17E6E30E-6F0E-4670-90AB-1B88980A5B6D}" sibTransId="{A4C9F5B2-5243-4CA6-9025-D8E1A8B7106A}"/>
    <dgm:cxn modelId="{473322C9-B067-4373-B9B7-35AAA5A95373}" srcId="{38D06B11-11D3-473D-BF85-D0C12643BBA4}" destId="{F09F5E8B-8A06-42BD-BCBF-0AB7AFE49C2C}" srcOrd="3" destOrd="0" parTransId="{65BA3C26-F3D7-4156-BE29-53FE40333446}" sibTransId="{BFC57DA3-63C4-42E1-808C-306FD235D234}"/>
    <dgm:cxn modelId="{34B1E5F3-AB77-40FF-A838-C19E8BA8C5CE}" type="presOf" srcId="{93BF8AD6-B07B-4DE7-986C-41107F3C4DDD}" destId="{0C8DF1F1-694B-4268-80B1-3405CD171327}" srcOrd="0" destOrd="0" presId="urn:microsoft.com/office/officeart/2005/8/layout/default"/>
    <dgm:cxn modelId="{C44E2CB9-A6EA-46F3-BA66-E0B58EEF96CF}" type="presParOf" srcId="{4FCCC115-B55A-4529-9460-FBCBF4DF9A4D}" destId="{CF2C368E-F050-473E-9D1A-4B121F3F7AC4}" srcOrd="0" destOrd="0" presId="urn:microsoft.com/office/officeart/2005/8/layout/default"/>
    <dgm:cxn modelId="{DBFB6444-8787-45A1-AD0F-595FDFA2DDCF}" type="presParOf" srcId="{4FCCC115-B55A-4529-9460-FBCBF4DF9A4D}" destId="{C27E5754-65F5-4D87-B267-A59CC19566BF}" srcOrd="1" destOrd="0" presId="urn:microsoft.com/office/officeart/2005/8/layout/default"/>
    <dgm:cxn modelId="{D45D6986-0E1A-44C6-AFE1-6277848E9217}" type="presParOf" srcId="{4FCCC115-B55A-4529-9460-FBCBF4DF9A4D}" destId="{0C8DF1F1-694B-4268-80B1-3405CD171327}" srcOrd="2" destOrd="0" presId="urn:microsoft.com/office/officeart/2005/8/layout/default"/>
    <dgm:cxn modelId="{775C00AB-D9DF-46A8-B585-3BA8E4D8F225}" type="presParOf" srcId="{4FCCC115-B55A-4529-9460-FBCBF4DF9A4D}" destId="{D45C43E9-980F-4F66-9DA3-8F7BC6592618}" srcOrd="3" destOrd="0" presId="urn:microsoft.com/office/officeart/2005/8/layout/default"/>
    <dgm:cxn modelId="{28746AFF-DF68-4FF9-820B-49010092E5D8}" type="presParOf" srcId="{4FCCC115-B55A-4529-9460-FBCBF4DF9A4D}" destId="{E2860945-03BF-4C12-972A-B16613760017}" srcOrd="4" destOrd="0" presId="urn:microsoft.com/office/officeart/2005/8/layout/default"/>
    <dgm:cxn modelId="{290D413F-622A-4E97-A810-B4BC8EBA036A}" type="presParOf" srcId="{4FCCC115-B55A-4529-9460-FBCBF4DF9A4D}" destId="{E4673D52-F066-4130-8AA9-EA60962E2E9F}" srcOrd="5" destOrd="0" presId="urn:microsoft.com/office/officeart/2005/8/layout/default"/>
    <dgm:cxn modelId="{3935098B-5987-4289-ADA0-8B89496F43CE}" type="presParOf" srcId="{4FCCC115-B55A-4529-9460-FBCBF4DF9A4D}" destId="{3BE49483-4286-4AE0-9737-E2A69857C08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C368E-F050-473E-9D1A-4B121F3F7AC4}">
      <dsp:nvSpPr>
        <dsp:cNvPr id="0" name=""/>
        <dsp:cNvSpPr/>
      </dsp:nvSpPr>
      <dsp:spPr>
        <a:xfrm>
          <a:off x="638571" y="925"/>
          <a:ext cx="3262312" cy="19573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Roboto" panose="02000000000000000000" pitchFamily="2" charset="0"/>
              <a:ea typeface="Roboto" panose="02000000000000000000" pitchFamily="2" charset="0"/>
              <a:cs typeface="Roboto" panose="02000000000000000000" pitchFamily="2" charset="0"/>
            </a:rPr>
            <a:t>Switching is working</a:t>
          </a:r>
        </a:p>
      </dsp:txBody>
      <dsp:txXfrm>
        <a:off x="638571" y="925"/>
        <a:ext cx="3262312" cy="1957387"/>
      </dsp:txXfrm>
    </dsp:sp>
    <dsp:sp modelId="{0C8DF1F1-694B-4268-80B1-3405CD171327}">
      <dsp:nvSpPr>
        <dsp:cNvPr id="0" name=""/>
        <dsp:cNvSpPr/>
      </dsp:nvSpPr>
      <dsp:spPr>
        <a:xfrm>
          <a:off x="4227115" y="925"/>
          <a:ext cx="3262312" cy="19573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latin typeface="Roboto" panose="02000000000000000000" pitchFamily="2" charset="0"/>
              <a:ea typeface="Roboto" panose="02000000000000000000" pitchFamily="2" charset="0"/>
              <a:cs typeface="Roboto" panose="02000000000000000000" pitchFamily="2" charset="0"/>
            </a:rPr>
            <a:t>But real performance challenge remain  with REC Services</a:t>
          </a:r>
        </a:p>
      </dsp:txBody>
      <dsp:txXfrm>
        <a:off x="4227115" y="925"/>
        <a:ext cx="3262312" cy="1957387"/>
      </dsp:txXfrm>
    </dsp:sp>
    <dsp:sp modelId="{E2860945-03BF-4C12-972A-B16613760017}">
      <dsp:nvSpPr>
        <dsp:cNvPr id="0" name=""/>
        <dsp:cNvSpPr/>
      </dsp:nvSpPr>
      <dsp:spPr>
        <a:xfrm>
          <a:off x="638571" y="2284544"/>
          <a:ext cx="3262312" cy="195738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Roboto" panose="02000000000000000000" pitchFamily="2" charset="0"/>
              <a:ea typeface="Roboto" panose="02000000000000000000" pitchFamily="2" charset="0"/>
              <a:cs typeface="Roboto" panose="02000000000000000000" pitchFamily="2" charset="0"/>
            </a:rPr>
            <a:t>There is a huge demand for REC data from outside REC Parties</a:t>
          </a:r>
        </a:p>
      </dsp:txBody>
      <dsp:txXfrm>
        <a:off x="638571" y="2284544"/>
        <a:ext cx="3262312" cy="1957387"/>
      </dsp:txXfrm>
    </dsp:sp>
    <dsp:sp modelId="{3BE49483-4286-4AE0-9737-E2A69857C08A}">
      <dsp:nvSpPr>
        <dsp:cNvPr id="0" name=""/>
        <dsp:cNvSpPr/>
      </dsp:nvSpPr>
      <dsp:spPr>
        <a:xfrm>
          <a:off x="4227115" y="2284544"/>
          <a:ext cx="3262312" cy="195738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latin typeface="Roboto" panose="02000000000000000000" pitchFamily="2" charset="0"/>
              <a:ea typeface="Roboto" panose="02000000000000000000" pitchFamily="2" charset="0"/>
              <a:cs typeface="Roboto" panose="02000000000000000000" pitchFamily="2" charset="0"/>
            </a:rPr>
            <a:t>Engaging in the right way has driven real valuable change</a:t>
          </a:r>
        </a:p>
      </dsp:txBody>
      <dsp:txXfrm>
        <a:off x="4227115" y="2284544"/>
        <a:ext cx="3262312" cy="19573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4E179-1205-4A1F-89B7-9915E88E774A}" type="datetimeFigureOut">
              <a:rPr lang="en-GB" smtClean="0"/>
              <a:t>28/09/2023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D58FE-68DF-49DC-9F40-DDD3025A49CA}" type="slidenum">
              <a:rPr lang="en-GB" smtClean="0"/>
              <a:t>‹#›</a:t>
            </a:fld>
            <a:endParaRPr lang="en-GB"/>
          </a:p>
        </p:txBody>
      </p:sp>
    </p:spTree>
    <p:extLst>
      <p:ext uri="{BB962C8B-B14F-4D97-AF65-F5344CB8AC3E}">
        <p14:creationId xmlns:p14="http://schemas.microsoft.com/office/powerpoint/2010/main" val="2395463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61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F9CE9-D17F-474A-8A2C-2DD36CAF63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0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522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31CE0E-19FB-4FA7-AAAF-53F934B0FE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87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233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84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574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254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244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316483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63704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4616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8018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3753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0707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181332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73722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859254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195599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404507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929829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625479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230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390069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918863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290649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703645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18078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711581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1776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409933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5348974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468455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946186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1449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9337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7765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5586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3460778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3489937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378282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93269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957830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28937296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966684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94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42009787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435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2181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289725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a:prstGeom prst="rect">
            <a:avLst/>
          </a:prstGeo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51079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13290933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a:prstGeom prst="rect">
            <a:avLst/>
          </a:prstGeo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76091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7588409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prstGeom prst="rect">
            <a:avLst/>
          </a:prstGeo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011999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prstGeom prst="rect">
            <a:avLst/>
          </a:prstGeo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prstGeom prst="rect">
            <a:avLst/>
          </a:prstGeo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257485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96528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9729187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8359000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42650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967676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a:prstGeom prst="rect">
            <a:avLst/>
          </a:prstGeo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22200107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a:prstGeom prst="rect">
            <a:avLst/>
          </a:prstGeo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7867394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a:prstGeom prst="rect">
            <a:avLst/>
          </a:prstGeo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165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6329337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a:prstGeom prst="rect">
            <a:avLst/>
          </a:prstGeo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10170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10634330" cy="38821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9D3DFE69-8733-4155-B558-FF1C22B4B0AB}"/>
              </a:ext>
            </a:extLst>
          </p:cNvPr>
          <p:cNvSpPr/>
          <p:nvPr userDrawn="1"/>
        </p:nvSpPr>
        <p:spPr>
          <a:xfrm>
            <a:off x="838199" y="5831831"/>
            <a:ext cx="9837301" cy="661044"/>
          </a:xfrm>
          <a:prstGeom prst="rect">
            <a:avLst/>
          </a:prstGeom>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pPr marL="0" marR="0" lvl="0" indent="0" defTabSz="457200" eaLnBrk="1" fontAlgn="base"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PAB Members are invited to approve:</a:t>
            </a:r>
          </a:p>
          <a:p>
            <a:pPr marL="628650" marR="0" lvl="1" indent="-171450" defTabSz="45720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3" name="Picture 34">
            <a:extLst>
              <a:ext uri="{FF2B5EF4-FFF2-40B4-BE49-F238E27FC236}">
                <a16:creationId xmlns:a16="http://schemas.microsoft.com/office/drawing/2014/main" id="{EEE13943-DE10-BF37-F9C3-D796160862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5491" y="5968713"/>
            <a:ext cx="385763"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0564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a:prstGeom prst="rect">
            <a:avLst/>
          </a:prstGeo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05668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a:prstGeom prst="rect">
            <a:avLst/>
          </a:prstGeom>
        </p:spPr>
        <p:txBody>
          <a:bodyPr/>
          <a:lstStyle/>
          <a:p>
            <a:r>
              <a:rPr lang="en-US"/>
              <a:t>Click icon to add media</a:t>
            </a:r>
            <a:endParaRPr lang="en-GB"/>
          </a:p>
        </p:txBody>
      </p:sp>
    </p:spTree>
    <p:extLst>
      <p:ext uri="{BB962C8B-B14F-4D97-AF65-F5344CB8AC3E}">
        <p14:creationId xmlns:p14="http://schemas.microsoft.com/office/powerpoint/2010/main" val="4227159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a:prstGeom prst="rect">
            <a:avLst/>
          </a:prstGeo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17227948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a:prstGeom prst="rect">
            <a:avLst/>
          </a:prstGeo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1387229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a:prstGeom prst="rect">
            <a:avLst/>
          </a:prstGeo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a:prstGeom prst="rect">
            <a:avLst/>
          </a:prstGeo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801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a:prstGeom prst="rect">
            <a:avLst/>
          </a:prstGeo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17150200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21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5558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289206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60601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theme" Target="../theme/theme4.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image" Target="../media/image2.png"/><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603421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422885274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9"/>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40418616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31" r:id="rId6"/>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89588696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9.xml"/><Relationship Id="rId7" Type="http://schemas.openxmlformats.org/officeDocument/2006/relationships/image" Target="../media/image1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68.xml"/><Relationship Id="rId5" Type="http://schemas.openxmlformats.org/officeDocument/2006/relationships/tags" Target="../tags/tag11.xml"/><Relationship Id="rId4" Type="http://schemas.openxmlformats.org/officeDocument/2006/relationships/tags" Target="../tags/tag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hyperlink" Target="mailto:enquiries@recmanager.co.uk" TargetMode="External"/><Relationship Id="rId2" Type="http://schemas.openxmlformats.org/officeDocument/2006/relationships/image" Target="../media/image23.png"/><Relationship Id="rId1" Type="http://schemas.openxmlformats.org/officeDocument/2006/relationships/slideLayout" Target="../slideLayouts/slideLayout60.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4.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68.xml"/><Relationship Id="rId5" Type="http://schemas.openxmlformats.org/officeDocument/2006/relationships/tags" Target="../tags/tag16.xml"/><Relationship Id="rId4" Type="http://schemas.openxmlformats.org/officeDocument/2006/relationships/tags" Target="../tags/tag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hyperlink" Target="https://secure-web.cisco.com/11thTUALdG8WLF2MW2PLhrm7bLDiqjljUswwmNRlUUPbzRdUFl2qY_gvHtrvk-kZ3lvibCp9TubGGVZsnqtmnnv5DMw3Z3x1PkxqfkOUdjiLjmERK1KeWd-0RcHh4CNY0blepwopgidG1OM3dUkh9hklPbgWufa99VJnyIQVUNEQ-azpG6i2M1XlfblZE0G3DwIM1RULkaizfBmi7E_fct6ssOHeqkvq7nRIbN-EDmAyJcDUij20mviz1zuHqjzV4pxEokWNJSSVWgRUhGW9Lazu9upOOeHsehsQpr_pDLjcrJbbb5WiuJSeEfF6ll6CH/https%3A%2F%2Frecportal.co.uk%2Fdocuments%2F20121%2F0%2FTTM%2B2024-25%2BResponse%2BTemplate.xlsx%2F24c5ab34-2672-c9ec-067e-b2cb424dd74f%3Ft%3D1695394185789" TargetMode="External"/><Relationship Id="rId2" Type="http://schemas.openxmlformats.org/officeDocument/2006/relationships/hyperlink" Target="https://secure-web.cisco.com/1MjL6xttBmvfRgiO-jhiyNkBJfviF5Mkczc4Us0qNq_2UXnOovZGdjdJcwP8plk2gWH4kKtL0aKD2FXSdv60tMn3qQwpO7S-KgWu2Q0cYBkmCFbMYf0S5Oq8Oizy_Ijxu6KM3c316gLI1kMggITvgyuivNS-Wr5jkhubVCgI_iVQ0DHWHxDRV_UCStkfhV1fV7pZbJ_iTA0ySbW0dMImKRoQjZ_RZT1qtpO7nerqqJ6GfMjLLQxvUFS32aQ_7u_gIk7ragcCdh_-rgWeWScu0_6S1v3tzD0HBBrADKjgTMZYUIyNnQ8q-QdgQZciW1_mH/https%3A%2F%2Frecportal.co.uk%2Fdocuments%2F20121%2F0%2FREC%2BTheft%2BTarget%2BMethodology%2B2024-25%2BOptions%2BPaper.pdf%2F287ad6ef-c80f-fe55-f445-24fe04b51a47%3Ft%3D1695394145843" TargetMode="External"/><Relationship Id="rId1" Type="http://schemas.openxmlformats.org/officeDocument/2006/relationships/slideLayout" Target="../slideLayouts/slideLayout55.xml"/><Relationship Id="rId4" Type="http://schemas.openxmlformats.org/officeDocument/2006/relationships/hyperlink" Target="mailto:enquiries@recmanager.co.uk"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9.xml"/><Relationship Id="rId7" Type="http://schemas.openxmlformats.org/officeDocument/2006/relationships/image" Target="../media/image1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44.xml"/><Relationship Id="rId5" Type="http://schemas.openxmlformats.org/officeDocument/2006/relationships/tags" Target="../tags/tag21.xml"/><Relationship Id="rId4" Type="http://schemas.openxmlformats.org/officeDocument/2006/relationships/tags" Target="../tags/tag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recportal.co.uk/documents/20121/0/Guidance+on+REC+requirements+for+Annulments+and+Objections.pptx/b5e8cfbf-394f-9dcf-10b3-279b312490db?t=1692713489848" TargetMode="Externa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4.xml"/><Relationship Id="rId7" Type="http://schemas.openxmlformats.org/officeDocument/2006/relationships/image" Target="../media/image1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1.xml"/><Relationship Id="rId5" Type="http://schemas.openxmlformats.org/officeDocument/2006/relationships/tags" Target="../tags/tag26.xml"/><Relationship Id="rId4" Type="http://schemas.openxmlformats.org/officeDocument/2006/relationships/tags" Target="../tags/tag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hyperlink" Target="mailto:PMO@mhhsprogramme.co.uk" TargetMode="External"/><Relationship Id="rId7" Type="http://schemas.openxmlformats.org/officeDocument/2006/relationships/image" Target="../media/image30.png"/><Relationship Id="rId2" Type="http://schemas.openxmlformats.org/officeDocument/2006/relationships/hyperlink" Target="https://mhhsprogramme.sharepoint.com/sites/Market-wideHalfHourlySettlement/SitePages/QWG.aspx" TargetMode="External"/><Relationship Id="rId1" Type="http://schemas.openxmlformats.org/officeDocument/2006/relationships/slideLayout" Target="../slideLayouts/slideLayout16.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hyperlink" Target="https://recportal.co.uk/documents/20121/0/MHHS+Qualification+Assessment+Criteria.pdf/dcaf1d12-02c9-e086-83d7-0ecea5fa8b66?t=1695380321615" TargetMode="External"/><Relationship Id="rId9"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8" Type="http://schemas.openxmlformats.org/officeDocument/2006/relationships/hyperlink" Target="https://recportal.co.uk/group/guest/consultation-register" TargetMode="External"/><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9.xml"/><Relationship Id="rId7" Type="http://schemas.openxmlformats.org/officeDocument/2006/relationships/image" Target="../media/image12.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1.xml"/><Relationship Id="rId5" Type="http://schemas.openxmlformats.org/officeDocument/2006/relationships/tags" Target="../tags/tag31.xml"/><Relationship Id="rId4" Type="http://schemas.openxmlformats.org/officeDocument/2006/relationships/tags" Target="../tags/tag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42.xml"/><Relationship Id="rId5" Type="http://schemas.openxmlformats.org/officeDocument/2006/relationships/tags" Target="../tags/tag6.xml"/><Relationship Id="rId4"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34.xml"/><Relationship Id="rId7" Type="http://schemas.openxmlformats.org/officeDocument/2006/relationships/image" Target="../media/image1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44.xml"/><Relationship Id="rId5" Type="http://schemas.openxmlformats.org/officeDocument/2006/relationships/tags" Target="../tags/tag36.xml"/><Relationship Id="rId4" Type="http://schemas.openxmlformats.org/officeDocument/2006/relationships/tags" Target="../tags/tag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39.xml"/><Relationship Id="rId7" Type="http://schemas.openxmlformats.org/officeDocument/2006/relationships/image" Target="../media/image12.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44.xml"/><Relationship Id="rId5" Type="http://schemas.openxmlformats.org/officeDocument/2006/relationships/tags" Target="../tags/tag41.xml"/><Relationship Id="rId4" Type="http://schemas.openxmlformats.org/officeDocument/2006/relationships/tags" Target="../tags/tag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slideLayout" Target="../slideLayouts/slideLayout60.xml"/><Relationship Id="rId1" Type="http://schemas.openxmlformats.org/officeDocument/2006/relationships/themeOverride" Target="../theme/themeOverride1.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8" y="2955632"/>
            <a:ext cx="9263770" cy="1939635"/>
          </a:xfrm>
        </p:spPr>
        <p:txBody>
          <a:bodyPr/>
          <a:lstStyle/>
          <a:p>
            <a:r>
              <a:rPr lang="en-GB">
                <a:latin typeface="Arial" panose="020B0604020202020204" pitchFamily="34" charset="0"/>
                <a:ea typeface="ROBOTO MEDIUM"/>
                <a:cs typeface="Arial" panose="020B0604020202020204" pitchFamily="34" charset="0"/>
              </a:rPr>
              <a:t>Performance Assurance </a:t>
            </a:r>
            <a:br>
              <a:rPr lang="en-GB">
                <a:latin typeface="Arial" panose="020B0604020202020204" pitchFamily="34" charset="0"/>
                <a:ea typeface="ROBOTO MEDIUM"/>
                <a:cs typeface="Arial" panose="020B0604020202020204" pitchFamily="34" charset="0"/>
              </a:rPr>
            </a:br>
            <a:r>
              <a:rPr lang="en-GB">
                <a:latin typeface="Arial" panose="020B0604020202020204" pitchFamily="34" charset="0"/>
                <a:ea typeface="ROBOTO MEDIUM"/>
                <a:cs typeface="Arial" panose="020B0604020202020204" pitchFamily="34" charset="0"/>
              </a:rPr>
              <a:t>Webinar</a:t>
            </a:r>
            <a:endParaRPr lang="en-GB">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a:xfrm>
            <a:off x="517228" y="4562672"/>
            <a:ext cx="6059063" cy="1009073"/>
          </a:xfrm>
        </p:spPr>
        <p:txBody>
          <a:bodyPr/>
          <a:lstStyle/>
          <a:p>
            <a:r>
              <a:rPr lang="en-GB">
                <a:latin typeface="Arial" panose="020B0604020202020204" pitchFamily="34" charset="0"/>
                <a:cs typeface="Arial" panose="020B0604020202020204" pitchFamily="34" charset="0"/>
              </a:rPr>
              <a:t>28 September 2023</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FEE8-2C2A-B377-14B2-993D4FBE07E3}"/>
              </a:ext>
            </a:extLst>
          </p:cNvPr>
          <p:cNvSpPr>
            <a:spLocks noGrp="1"/>
          </p:cNvSpPr>
          <p:nvPr>
            <p:ph type="title"/>
          </p:nvPr>
        </p:nvSpPr>
        <p:spPr/>
        <p:txBody>
          <a:bodyPr/>
          <a:lstStyle/>
          <a:p>
            <a:r>
              <a:rPr lang="en-GB"/>
              <a:t>How are we evolving our work?</a:t>
            </a:r>
          </a:p>
        </p:txBody>
      </p:sp>
      <p:sp>
        <p:nvSpPr>
          <p:cNvPr id="4" name="Text Placeholder 3">
            <a:extLst>
              <a:ext uri="{FF2B5EF4-FFF2-40B4-BE49-F238E27FC236}">
                <a16:creationId xmlns:a16="http://schemas.microsoft.com/office/drawing/2014/main" id="{39BAA9A9-239B-CDC8-4DF7-8C47488DEA01}"/>
              </a:ext>
            </a:extLst>
          </p:cNvPr>
          <p:cNvSpPr>
            <a:spLocks noGrp="1"/>
          </p:cNvSpPr>
          <p:nvPr>
            <p:ph type="body" sz="quarter" idx="11"/>
          </p:nvPr>
        </p:nvSpPr>
        <p:spPr>
          <a:xfrm>
            <a:off x="666751" y="1836738"/>
            <a:ext cx="9456738" cy="3544887"/>
          </a:xfrm>
        </p:spPr>
        <p:txBody>
          <a:bodyPr/>
          <a:lstStyle/>
          <a:p>
            <a:r>
              <a:rPr lang="en-GB" dirty="0"/>
              <a:t>It needs to evolve with REC arrangements – which have developed over the last 2 years ago.</a:t>
            </a:r>
          </a:p>
          <a:p>
            <a:endParaRPr lang="en-GB" dirty="0"/>
          </a:p>
          <a:p>
            <a:r>
              <a:rPr lang="en-GB" dirty="0"/>
              <a:t>It needs to build trust that REC Services are delivering great service and value.</a:t>
            </a:r>
          </a:p>
          <a:p>
            <a:endParaRPr lang="en-GB" dirty="0"/>
          </a:p>
          <a:p>
            <a:r>
              <a:rPr lang="en-GB" dirty="0"/>
              <a:t>It needs to be more visible.  Some of our key achievements are not ones in which we are able to share specific details and in other areas we can do more.</a:t>
            </a:r>
          </a:p>
          <a:p>
            <a:endParaRPr lang="en-GB" dirty="0"/>
          </a:p>
          <a:p>
            <a:r>
              <a:rPr lang="en-GB" dirty="0"/>
              <a:t>We need to find ways to encourage digitalisation and efficient data collection but be pragmatic with the data requests we issue today.</a:t>
            </a:r>
          </a:p>
        </p:txBody>
      </p:sp>
    </p:spTree>
    <p:extLst>
      <p:ext uri="{BB962C8B-B14F-4D97-AF65-F5344CB8AC3E}">
        <p14:creationId xmlns:p14="http://schemas.microsoft.com/office/powerpoint/2010/main" val="198524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4B5393-810C-BE45-3350-2E4CAE480356}"/>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60CD5A7-CAFD-BF75-C632-197DDCE11683}"/>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30B20C47-1B25-F488-CEF4-F77DDD81CB2E}"/>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2A271C20-129B-4C2D-4125-0517775FE7EB}"/>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87917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Annual Rating</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Lewis Williams</a:t>
            </a:r>
          </a:p>
        </p:txBody>
      </p:sp>
    </p:spTree>
    <p:extLst>
      <p:ext uri="{BB962C8B-B14F-4D97-AF65-F5344CB8AC3E}">
        <p14:creationId xmlns:p14="http://schemas.microsoft.com/office/powerpoint/2010/main" val="4029921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65124"/>
            <a:ext cx="6182083" cy="660111"/>
          </a:xfrm>
        </p:spPr>
        <p:txBody>
          <a:bodyPr>
            <a:normAutofit fontScale="90000"/>
          </a:bodyPr>
          <a:lstStyle/>
          <a:p>
            <a:r>
              <a:rPr lang="en-GB" sz="2800" b="1">
                <a:effectLst/>
                <a:latin typeface="Arial" panose="020B0604020202020204" pitchFamily="34" charset="0"/>
                <a:ea typeface="Calibri" panose="020F0502020204030204" pitchFamily="34" charset="0"/>
                <a:cs typeface="Arial" panose="020B0604020202020204" pitchFamily="34" charset="0"/>
              </a:rPr>
              <a:t>What is th</a:t>
            </a:r>
            <a:r>
              <a:rPr lang="en-GB">
                <a:latin typeface="Arial" panose="020B0604020202020204" pitchFamily="34" charset="0"/>
                <a:ea typeface="Calibri" panose="020F0502020204030204" pitchFamily="34" charset="0"/>
                <a:cs typeface="Arial" panose="020B0604020202020204" pitchFamily="34" charset="0"/>
              </a:rPr>
              <a:t>e Annual Rating?</a:t>
            </a:r>
            <a:endParaRPr lang="en-US"/>
          </a:p>
        </p:txBody>
      </p:sp>
      <p:pic>
        <p:nvPicPr>
          <p:cNvPr id="6" name="Picture 5">
            <a:extLst>
              <a:ext uri="{FF2B5EF4-FFF2-40B4-BE49-F238E27FC236}">
                <a16:creationId xmlns:a16="http://schemas.microsoft.com/office/drawing/2014/main" id="{B291D02B-2687-4898-9A55-6DC663EBE8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4075" y="4027106"/>
            <a:ext cx="1018530" cy="1018530"/>
          </a:xfrm>
          <a:prstGeom prst="rect">
            <a:avLst/>
          </a:prstGeom>
          <a:noFill/>
          <a:ln>
            <a:noFill/>
          </a:ln>
        </p:spPr>
      </p:pic>
      <p:sp>
        <p:nvSpPr>
          <p:cNvPr id="5" name="TextBox 4">
            <a:extLst>
              <a:ext uri="{FF2B5EF4-FFF2-40B4-BE49-F238E27FC236}">
                <a16:creationId xmlns:a16="http://schemas.microsoft.com/office/drawing/2014/main" id="{F43BB163-809D-4132-DE8D-EF31863702B9}"/>
              </a:ext>
            </a:extLst>
          </p:cNvPr>
          <p:cNvSpPr txBox="1"/>
          <p:nvPr/>
        </p:nvSpPr>
        <p:spPr>
          <a:xfrm>
            <a:off x="592051" y="1381015"/>
            <a:ext cx="11007898" cy="4504823"/>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Roboto"/>
                <a:ea typeface="Roboto"/>
                <a:cs typeface="Roboto"/>
              </a:rPr>
              <a:t>The Annual Rating is a new methodology introduced this year to assess the performance of </a:t>
            </a:r>
            <a:r>
              <a:rPr kumimoji="0" lang="en-GB" sz="1800" b="0" i="0" u="none" strike="noStrike" kern="1200" cap="none" spc="0" normalizeH="0" baseline="0" noProof="0" dirty="0">
                <a:ln>
                  <a:noFill/>
                </a:ln>
                <a:solidFill>
                  <a:srgbClr val="70ADA3"/>
                </a:solidFill>
                <a:effectLst/>
                <a:uLnTx/>
                <a:uFillTx/>
                <a:latin typeface="Roboto"/>
                <a:ea typeface="Roboto"/>
                <a:cs typeface="Roboto"/>
              </a:rPr>
              <a:t>Supplier and DNO Parties </a:t>
            </a:r>
            <a:r>
              <a:rPr kumimoji="0" lang="en-GB" sz="1800" b="0" i="0" u="none" strike="noStrike" kern="1200" cap="none" spc="0" normalizeH="0" baseline="0" noProof="0" dirty="0">
                <a:ln>
                  <a:noFill/>
                </a:ln>
                <a:solidFill>
                  <a:srgbClr val="000000"/>
                </a:solidFill>
                <a:effectLst/>
                <a:uLnTx/>
                <a:uFillTx/>
                <a:latin typeface="Roboto"/>
                <a:ea typeface="Roboto"/>
                <a:cs typeface="Roboto"/>
              </a:rPr>
              <a:t>on an annual basis.</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Roboto"/>
                <a:ea typeface="Roboto"/>
                <a:cs typeface="Roboto"/>
              </a:rPr>
              <a:t>The assessment criteria used in determination of Annual Rating was developed through PAB consultation. It may change each year depending on the PAB’s focus areas.</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Roboto"/>
                <a:ea typeface="Roboto"/>
                <a:cs typeface="Roboto"/>
              </a:rPr>
              <a:t>The application of the criteria results in Parties being rated on a four-point scale:</a:t>
            </a:r>
          </a:p>
          <a:p>
            <a:pPr marL="0" marR="0" lvl="0" indent="0" algn="l" defTabSz="914400" rtl="0" eaLnBrk="1" fontAlgn="auto" latinLnBrk="0" hangingPunct="1">
              <a:lnSpc>
                <a:spcPct val="90000"/>
              </a:lnSpc>
              <a:spcBef>
                <a:spcPts val="1000"/>
              </a:spcBef>
              <a:spcAft>
                <a:spcPts val="0"/>
              </a:spcAft>
              <a:buClr>
                <a:srgbClr val="70ADA3"/>
              </a:buClr>
              <a:buSzTx/>
              <a:buFontTx/>
              <a:buNone/>
              <a:tabLst/>
              <a:defRPr/>
            </a:pPr>
            <a:endParaRPr kumimoji="0" lang="en-GB" sz="1800" b="0" i="0" u="none" strike="noStrike" kern="1200" cap="none" spc="0" normalizeH="0" baseline="0" noProof="0" dirty="0">
              <a:ln>
                <a:noFill/>
              </a:ln>
              <a:solidFill>
                <a:srgbClr val="000000"/>
              </a:solidFill>
              <a:effectLst/>
              <a:uLnTx/>
              <a:uFillTx/>
              <a:latin typeface="Roboto"/>
              <a:ea typeface="Roboto"/>
              <a:cs typeface="Roboto"/>
            </a:endParaRPr>
          </a:p>
          <a:p>
            <a:pPr marL="685800" marR="0" lvl="1"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600" b="1" i="0" u="none" strike="noStrike" kern="1200" cap="none" spc="0" normalizeH="0" baseline="0" noProof="0" dirty="0">
                <a:ln>
                  <a:noFill/>
                </a:ln>
                <a:solidFill>
                  <a:srgbClr val="70ADA3"/>
                </a:solidFill>
                <a:effectLst/>
                <a:uLnTx/>
                <a:uFillTx/>
                <a:latin typeface="Roboto"/>
                <a:ea typeface="Roboto"/>
                <a:cs typeface="Roboto"/>
              </a:rPr>
              <a:t>No Material Weaknesses: </a:t>
            </a:r>
            <a:r>
              <a:rPr kumimoji="0" lang="en-GB" sz="1600" b="0" i="0" u="none" strike="noStrike" kern="1200" cap="none" spc="0" normalizeH="0" baseline="0" noProof="0" dirty="0">
                <a:ln>
                  <a:noFill/>
                </a:ln>
                <a:solidFill>
                  <a:srgbClr val="000000"/>
                </a:solidFill>
                <a:effectLst/>
                <a:uLnTx/>
                <a:uFillTx/>
                <a:latin typeface="Roboto"/>
                <a:ea typeface="Roboto"/>
                <a:cs typeface="Roboto"/>
              </a:rPr>
              <a:t>No significant issues identified with the Party’s processes, and they have met their Code compliance obligations. </a:t>
            </a:r>
          </a:p>
          <a:p>
            <a:pPr marL="685800" marR="0" lvl="1"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600" b="1" i="0" u="none" strike="noStrike" kern="1200" cap="none" spc="0" normalizeH="0" baseline="0" noProof="0" dirty="0">
                <a:ln>
                  <a:noFill/>
                </a:ln>
                <a:solidFill>
                  <a:srgbClr val="70ADA3"/>
                </a:solidFill>
                <a:effectLst/>
                <a:uLnTx/>
                <a:uFillTx/>
                <a:latin typeface="Roboto"/>
                <a:ea typeface="Roboto"/>
                <a:cs typeface="Roboto"/>
              </a:rPr>
              <a:t>Minor Weaknesses: </a:t>
            </a:r>
            <a:r>
              <a:rPr kumimoji="0" lang="en-GB" sz="1600" b="0" i="0" u="none" strike="noStrike" kern="1200" cap="none" spc="0" normalizeH="0" baseline="0" noProof="0" dirty="0">
                <a:ln>
                  <a:noFill/>
                </a:ln>
                <a:solidFill>
                  <a:srgbClr val="000000"/>
                </a:solidFill>
                <a:effectLst/>
                <a:uLnTx/>
                <a:uFillTx/>
                <a:latin typeface="Roboto"/>
                <a:ea typeface="Roboto"/>
                <a:cs typeface="Roboto"/>
              </a:rPr>
              <a:t>Some of the Party’s processes did not meet Code requirements in a minor way, but no evidence of any significant concern was identified. </a:t>
            </a:r>
          </a:p>
          <a:p>
            <a:pPr marL="685800" marR="0" lvl="1"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600" b="1" i="0" u="none" strike="noStrike" kern="1200" cap="none" spc="0" normalizeH="0" baseline="0" noProof="0" dirty="0">
                <a:ln>
                  <a:noFill/>
                </a:ln>
                <a:solidFill>
                  <a:srgbClr val="70ADA3"/>
                </a:solidFill>
                <a:effectLst/>
                <a:uLnTx/>
                <a:uFillTx/>
                <a:latin typeface="Roboto"/>
                <a:ea typeface="Roboto"/>
                <a:cs typeface="Roboto"/>
              </a:rPr>
              <a:t>Moderate Weaknesses: </a:t>
            </a:r>
            <a:r>
              <a:rPr kumimoji="0" lang="en-GB" sz="1600" b="0" i="0" u="none" strike="noStrike" kern="1200" cap="none" spc="0" normalizeH="0" baseline="0" noProof="0" dirty="0">
                <a:ln>
                  <a:noFill/>
                </a:ln>
                <a:solidFill>
                  <a:srgbClr val="000000"/>
                </a:solidFill>
                <a:effectLst/>
                <a:uLnTx/>
                <a:uFillTx/>
                <a:latin typeface="Roboto"/>
                <a:ea typeface="Roboto"/>
                <a:cs typeface="Roboto"/>
              </a:rPr>
              <a:t>The Party has either multiple minor Code compliance issues, or a single significant Code compliance issue, or data indicated an increased risk of providing poor consumer outcomes. </a:t>
            </a:r>
          </a:p>
          <a:p>
            <a:pPr marL="685800" marR="0" lvl="1"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600" b="1" i="0" u="none" strike="noStrike" kern="1200" cap="none" spc="0" normalizeH="0" baseline="0" noProof="0" dirty="0">
                <a:ln>
                  <a:noFill/>
                </a:ln>
                <a:solidFill>
                  <a:srgbClr val="70ADA3"/>
                </a:solidFill>
                <a:effectLst/>
                <a:uLnTx/>
                <a:uFillTx/>
                <a:latin typeface="Roboto"/>
                <a:ea typeface="Roboto"/>
                <a:cs typeface="Roboto"/>
              </a:rPr>
              <a:t>Severe Weaknesses: </a:t>
            </a:r>
            <a:r>
              <a:rPr kumimoji="0" lang="en-GB" sz="1600" b="0" i="0" u="none" strike="noStrike" kern="1200" cap="none" spc="0" normalizeH="0" baseline="0" noProof="0" dirty="0">
                <a:ln>
                  <a:noFill/>
                </a:ln>
                <a:solidFill>
                  <a:srgbClr val="000000"/>
                </a:solidFill>
                <a:effectLst/>
                <a:uLnTx/>
                <a:uFillTx/>
                <a:latin typeface="Roboto"/>
                <a:ea typeface="Roboto"/>
                <a:cs typeface="Roboto"/>
              </a:rPr>
              <a:t>It has been identified that a significant proportion of the Party processes have failed to meet the requirements of the Code, or their data indicated providing poor consumer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4961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65124"/>
            <a:ext cx="8712846" cy="660111"/>
          </a:xfrm>
        </p:spPr>
        <p:txBody>
          <a:bodyPr>
            <a:normAutofit fontScale="90000"/>
          </a:bodyPr>
          <a:lstStyle/>
          <a:p>
            <a:r>
              <a:rPr lang="en-GB" sz="2800" b="1">
                <a:effectLst/>
                <a:latin typeface="Arial" panose="020B0604020202020204" pitchFamily="34" charset="0"/>
                <a:ea typeface="Calibri" panose="020F0502020204030204" pitchFamily="34" charset="0"/>
                <a:cs typeface="Arial" panose="020B0604020202020204" pitchFamily="34" charset="0"/>
              </a:rPr>
              <a:t>How Has the </a:t>
            </a:r>
            <a:r>
              <a:rPr lang="en-GB">
                <a:latin typeface="Arial" panose="020B0604020202020204" pitchFamily="34" charset="0"/>
                <a:ea typeface="Calibri" panose="020F0502020204030204" pitchFamily="34" charset="0"/>
                <a:cs typeface="Arial" panose="020B0604020202020204" pitchFamily="34" charset="0"/>
              </a:rPr>
              <a:t>Rating Been Calculated?</a:t>
            </a:r>
            <a:endParaRPr lang="en-US"/>
          </a:p>
        </p:txBody>
      </p:sp>
      <p:pic>
        <p:nvPicPr>
          <p:cNvPr id="6" name="Picture 5">
            <a:extLst>
              <a:ext uri="{FF2B5EF4-FFF2-40B4-BE49-F238E27FC236}">
                <a16:creationId xmlns:a16="http://schemas.microsoft.com/office/drawing/2014/main" id="{B291D02B-2687-4898-9A55-6DC663EBE8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4075" y="4027106"/>
            <a:ext cx="1018530" cy="1018530"/>
          </a:xfrm>
          <a:prstGeom prst="rect">
            <a:avLst/>
          </a:prstGeom>
          <a:noFill/>
          <a:ln>
            <a:noFill/>
          </a:ln>
        </p:spPr>
      </p:pic>
      <p:sp>
        <p:nvSpPr>
          <p:cNvPr id="5" name="TextBox 4">
            <a:extLst>
              <a:ext uri="{FF2B5EF4-FFF2-40B4-BE49-F238E27FC236}">
                <a16:creationId xmlns:a16="http://schemas.microsoft.com/office/drawing/2014/main" id="{F43BB163-809D-4132-DE8D-EF31863702B9}"/>
              </a:ext>
            </a:extLst>
          </p:cNvPr>
          <p:cNvSpPr txBox="1"/>
          <p:nvPr/>
        </p:nvSpPr>
        <p:spPr>
          <a:xfrm>
            <a:off x="592051" y="1381015"/>
            <a:ext cx="11007898" cy="940770"/>
          </a:xfrm>
          <a:prstGeom prst="rect">
            <a:avLst/>
          </a:prstGeom>
          <a:noFill/>
        </p:spPr>
        <p:txBody>
          <a:bodyPr wrap="square">
            <a:spAutoFit/>
          </a:bodyPr>
          <a:lstStyle/>
          <a:p>
            <a:pPr marL="228600" marR="0" lvl="0" indent="-228600" fontAlgn="auto">
              <a:lnSpc>
                <a:spcPct val="90000"/>
              </a:lnSpc>
              <a:spcBef>
                <a:spcPts val="1000"/>
              </a:spcBef>
              <a:spcAft>
                <a:spcPts val="0"/>
              </a:spcAft>
              <a:buClr>
                <a:srgbClr val="70ADA3"/>
              </a:buClr>
              <a:buSzTx/>
              <a:buFont typeface="Arial" panose="020B0604020202020204" pitchFamily="34" charset="0"/>
              <a:buChar char="•"/>
              <a:tabLst/>
              <a:defRPr/>
            </a:pPr>
            <a:r>
              <a:rPr lang="en-GB" dirty="0">
                <a:latin typeface="Roboto"/>
                <a:ea typeface="Roboto"/>
                <a:cs typeface="Roboto"/>
              </a:rPr>
              <a:t>The Annual Rating has been calculated by assessing Supplier and DNO Parties against the following criteria over the period </a:t>
            </a:r>
            <a:r>
              <a:rPr lang="en-GB" dirty="0">
                <a:solidFill>
                  <a:srgbClr val="70ADA3"/>
                </a:solidFill>
                <a:latin typeface="Roboto"/>
                <a:ea typeface="Roboto"/>
                <a:cs typeface="Roboto"/>
              </a:rPr>
              <a:t>1 April 2022 – 31 March 2023</a:t>
            </a:r>
            <a:r>
              <a:rPr lang="en-GB" dirty="0">
                <a:latin typeface="Roboto"/>
                <a:ea typeface="Roboto"/>
                <a:cs typeface="Roboto"/>
              </a:rPr>
              <a:t>:</a:t>
            </a:r>
          </a:p>
          <a:p>
            <a:pPr marR="0" lvl="0" fontAlgn="auto">
              <a:lnSpc>
                <a:spcPct val="90000"/>
              </a:lnSpc>
              <a:spcBef>
                <a:spcPts val="1000"/>
              </a:spcBef>
              <a:spcAft>
                <a:spcPts val="0"/>
              </a:spcAft>
              <a:buClr>
                <a:srgbClr val="70ADA3"/>
              </a:buClr>
              <a:buSzTx/>
              <a:tabLst/>
              <a:defRPr/>
            </a:pPr>
            <a:endParaRPr kumimoji="0" lang="en-GB" sz="1600" b="0" i="0" u="none" strike="noStrike" kern="1200" cap="none" spc="0" normalizeH="0" baseline="0" noProof="0" dirty="0">
              <a:ln>
                <a:noFill/>
              </a:ln>
              <a:solidFill>
                <a:srgbClr val="000000"/>
              </a:solidFill>
              <a:effectLst/>
              <a:uLnTx/>
              <a:uFillTx/>
              <a:latin typeface="Roboto"/>
              <a:ea typeface="Roboto"/>
              <a:cs typeface="Roboto"/>
            </a:endParaRPr>
          </a:p>
        </p:txBody>
      </p:sp>
      <p:graphicFrame>
        <p:nvGraphicFramePr>
          <p:cNvPr id="11" name="Table 3">
            <a:extLst>
              <a:ext uri="{FF2B5EF4-FFF2-40B4-BE49-F238E27FC236}">
                <a16:creationId xmlns:a16="http://schemas.microsoft.com/office/drawing/2014/main" id="{5248E875-8143-DF8D-6ABC-3CAFCD28418C}"/>
              </a:ext>
            </a:extLst>
          </p:cNvPr>
          <p:cNvGraphicFramePr>
            <a:graphicFrameLocks noGrp="1"/>
          </p:cNvGraphicFramePr>
          <p:nvPr>
            <p:extLst>
              <p:ext uri="{D42A27DB-BD31-4B8C-83A1-F6EECF244321}">
                <p14:modId xmlns:p14="http://schemas.microsoft.com/office/powerpoint/2010/main" val="2894906913"/>
              </p:ext>
            </p:extLst>
          </p:nvPr>
        </p:nvGraphicFramePr>
        <p:xfrm>
          <a:off x="874498" y="2186245"/>
          <a:ext cx="9848921" cy="4299092"/>
        </p:xfrm>
        <a:graphic>
          <a:graphicData uri="http://schemas.openxmlformats.org/drawingml/2006/table">
            <a:tbl>
              <a:tblPr firstRow="1" bandRow="1">
                <a:tableStyleId>{F5AB1C69-6EDB-4FF4-983F-18BD219EF322}</a:tableStyleId>
              </a:tblPr>
              <a:tblGrid>
                <a:gridCol w="4282922">
                  <a:extLst>
                    <a:ext uri="{9D8B030D-6E8A-4147-A177-3AD203B41FA5}">
                      <a16:colId xmlns:a16="http://schemas.microsoft.com/office/drawing/2014/main" val="368568037"/>
                    </a:ext>
                  </a:extLst>
                </a:gridCol>
                <a:gridCol w="1545912">
                  <a:extLst>
                    <a:ext uri="{9D8B030D-6E8A-4147-A177-3AD203B41FA5}">
                      <a16:colId xmlns:a16="http://schemas.microsoft.com/office/drawing/2014/main" val="824314701"/>
                    </a:ext>
                  </a:extLst>
                </a:gridCol>
                <a:gridCol w="1340029">
                  <a:extLst>
                    <a:ext uri="{9D8B030D-6E8A-4147-A177-3AD203B41FA5}">
                      <a16:colId xmlns:a16="http://schemas.microsoft.com/office/drawing/2014/main" val="2956218710"/>
                    </a:ext>
                  </a:extLst>
                </a:gridCol>
                <a:gridCol w="1340029">
                  <a:extLst>
                    <a:ext uri="{9D8B030D-6E8A-4147-A177-3AD203B41FA5}">
                      <a16:colId xmlns:a16="http://schemas.microsoft.com/office/drawing/2014/main" val="3999332593"/>
                    </a:ext>
                  </a:extLst>
                </a:gridCol>
                <a:gridCol w="1340029">
                  <a:extLst>
                    <a:ext uri="{9D8B030D-6E8A-4147-A177-3AD203B41FA5}">
                      <a16:colId xmlns:a16="http://schemas.microsoft.com/office/drawing/2014/main" val="1347383054"/>
                    </a:ext>
                  </a:extLst>
                </a:gridCol>
              </a:tblGrid>
              <a:tr h="495653">
                <a:tc>
                  <a:txBody>
                    <a:bodyPr/>
                    <a:lstStyle/>
                    <a:p>
                      <a:r>
                        <a:rPr lang="en-GB" sz="1600" dirty="0">
                          <a:latin typeface="Roboto" panose="02000000000000000000" pitchFamily="2" charset="0"/>
                          <a:ea typeface="Roboto" panose="02000000000000000000" pitchFamily="2" charset="0"/>
                          <a:cs typeface="Roboto" panose="02000000000000000000" pitchFamily="2" charset="0"/>
                        </a:rPr>
                        <a:t>Criteria</a:t>
                      </a:r>
                    </a:p>
                  </a:txBody>
                  <a:tcPr/>
                </a:tc>
                <a:tc>
                  <a:txBody>
                    <a:bodyPr/>
                    <a:lstStyle/>
                    <a:p>
                      <a:pPr algn="ctr"/>
                      <a:r>
                        <a:rPr lang="en-GB" sz="1600">
                          <a:latin typeface="Roboto" panose="02000000000000000000" pitchFamily="2" charset="0"/>
                          <a:ea typeface="Roboto" panose="02000000000000000000" pitchFamily="2" charset="0"/>
                          <a:cs typeface="Roboto" panose="02000000000000000000" pitchFamily="2" charset="0"/>
                        </a:rPr>
                        <a:t>No Material Weakness</a:t>
                      </a:r>
                    </a:p>
                  </a:txBody>
                  <a:tcPr/>
                </a:tc>
                <a:tc>
                  <a:txBody>
                    <a:bodyPr/>
                    <a:lstStyle/>
                    <a:p>
                      <a:pPr algn="ctr"/>
                      <a:r>
                        <a:rPr lang="en-GB" sz="1600">
                          <a:latin typeface="Roboto" panose="02000000000000000000" pitchFamily="2" charset="0"/>
                          <a:ea typeface="Roboto" panose="02000000000000000000" pitchFamily="2" charset="0"/>
                          <a:cs typeface="Roboto" panose="02000000000000000000" pitchFamily="2" charset="0"/>
                        </a:rPr>
                        <a:t>Minor Weakness</a:t>
                      </a:r>
                    </a:p>
                  </a:txBody>
                  <a:tcPr/>
                </a:tc>
                <a:tc>
                  <a:txBody>
                    <a:bodyPr/>
                    <a:lstStyle/>
                    <a:p>
                      <a:pPr algn="ctr"/>
                      <a:r>
                        <a:rPr lang="en-GB" sz="1600">
                          <a:latin typeface="Roboto" panose="02000000000000000000" pitchFamily="2" charset="0"/>
                          <a:ea typeface="Roboto" panose="02000000000000000000" pitchFamily="2" charset="0"/>
                          <a:cs typeface="Roboto" panose="02000000000000000000" pitchFamily="2" charset="0"/>
                        </a:rPr>
                        <a:t>Moderate Weakness</a:t>
                      </a:r>
                    </a:p>
                  </a:txBody>
                  <a:tcPr/>
                </a:tc>
                <a:tc>
                  <a:txBody>
                    <a:bodyPr/>
                    <a:lstStyle/>
                    <a:p>
                      <a:pPr algn="ctr"/>
                      <a:r>
                        <a:rPr lang="en-GB" sz="1600" dirty="0">
                          <a:latin typeface="Roboto" panose="02000000000000000000" pitchFamily="2" charset="0"/>
                          <a:ea typeface="Roboto" panose="02000000000000000000" pitchFamily="2" charset="0"/>
                          <a:cs typeface="Roboto" panose="02000000000000000000" pitchFamily="2" charset="0"/>
                        </a:rPr>
                        <a:t>Severe Weakness</a:t>
                      </a:r>
                    </a:p>
                  </a:txBody>
                  <a:tcPr/>
                </a:tc>
                <a:extLst>
                  <a:ext uri="{0D108BD9-81ED-4DB2-BD59-A6C34878D82A}">
                    <a16:rowId xmlns:a16="http://schemas.microsoft.com/office/drawing/2014/main" val="2296623767"/>
                  </a:ext>
                </a:extLst>
              </a:tr>
              <a:tr h="495653">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Percentage of Risk Drivers over Threshold</a:t>
                      </a:r>
                    </a:p>
                  </a:txBody>
                  <a:tcPr anchor="ctr"/>
                </a:tc>
                <a:tc>
                  <a:txBody>
                    <a:bodyPr/>
                    <a:lstStyle/>
                    <a:p>
                      <a:pPr algn="ctr" rtl="0" fontAlgn="base"/>
                      <a:r>
                        <a:rPr lang="en-GB" sz="1600" kern="1200">
                          <a:solidFill>
                            <a:schemeClr val="dk1"/>
                          </a:solidFill>
                          <a:latin typeface="Roboto" panose="02000000000000000000" pitchFamily="2" charset="0"/>
                          <a:ea typeface="Roboto" panose="02000000000000000000" pitchFamily="2" charset="0"/>
                          <a:cs typeface="Roboto" panose="02000000000000000000" pitchFamily="2" charset="0"/>
                        </a:rPr>
                        <a:t>0 &lt; 10%  </a:t>
                      </a:r>
                    </a:p>
                  </a:txBody>
                  <a:tcPr anchor="ctr"/>
                </a:tc>
                <a:tc>
                  <a:txBody>
                    <a:bodyPr/>
                    <a:lstStyle/>
                    <a:p>
                      <a:pPr algn="ctr" rtl="0" fontAlgn="base"/>
                      <a:r>
                        <a:rPr lang="en-GB" sz="1600" kern="1200" dirty="0">
                          <a:solidFill>
                            <a:schemeClr val="dk1"/>
                          </a:solidFill>
                          <a:latin typeface="Roboto" panose="02000000000000000000" pitchFamily="2" charset="0"/>
                          <a:ea typeface="Roboto" panose="02000000000000000000" pitchFamily="2" charset="0"/>
                          <a:cs typeface="Roboto" panose="02000000000000000000" pitchFamily="2" charset="0"/>
                        </a:rPr>
                        <a:t>&gt;= 10 and &lt; 25%  </a:t>
                      </a:r>
                    </a:p>
                  </a:txBody>
                  <a:tcPr anchor="ctr"/>
                </a:tc>
                <a:tc>
                  <a:txBody>
                    <a:bodyPr/>
                    <a:lstStyle/>
                    <a:p>
                      <a:pPr algn="ctr" rtl="0" fontAlgn="base"/>
                      <a:r>
                        <a:rPr lang="en-GB" sz="1600" kern="1200">
                          <a:solidFill>
                            <a:schemeClr val="dk1"/>
                          </a:solidFill>
                          <a:latin typeface="Roboto" panose="02000000000000000000" pitchFamily="2" charset="0"/>
                          <a:ea typeface="Roboto" panose="02000000000000000000" pitchFamily="2" charset="0"/>
                          <a:cs typeface="Roboto" panose="02000000000000000000" pitchFamily="2" charset="0"/>
                        </a:rPr>
                        <a:t>&gt;= 25 and &lt; 50%  </a:t>
                      </a:r>
                    </a:p>
                  </a:txBody>
                  <a:tcPr anchor="ctr"/>
                </a:tc>
                <a:tc>
                  <a:txBody>
                    <a:bodyPr/>
                    <a:lstStyle/>
                    <a:p>
                      <a:pPr algn="ctr" rtl="0" fontAlgn="base"/>
                      <a:r>
                        <a:rPr lang="en-GB" sz="1600" kern="1200" dirty="0">
                          <a:solidFill>
                            <a:schemeClr val="dk1"/>
                          </a:solidFill>
                          <a:latin typeface="Roboto" panose="02000000000000000000" pitchFamily="2" charset="0"/>
                          <a:ea typeface="Roboto" panose="02000000000000000000" pitchFamily="2" charset="0"/>
                          <a:cs typeface="Roboto" panose="02000000000000000000" pitchFamily="2" charset="0"/>
                        </a:rPr>
                        <a:t>&gt;= 50%  </a:t>
                      </a:r>
                    </a:p>
                  </a:txBody>
                  <a:tcPr anchor="ctr"/>
                </a:tc>
                <a:extLst>
                  <a:ext uri="{0D108BD9-81ED-4DB2-BD59-A6C34878D82A}">
                    <a16:rowId xmlns:a16="http://schemas.microsoft.com/office/drawing/2014/main" val="2551706091"/>
                  </a:ext>
                </a:extLst>
              </a:tr>
              <a:tr h="495653">
                <a:tc>
                  <a:txBody>
                    <a:bodyPr/>
                    <a:lstStyle/>
                    <a:p>
                      <a:r>
                        <a:rPr lang="en-GB" sz="1600" b="0">
                          <a:latin typeface="Roboto" panose="02000000000000000000" pitchFamily="2" charset="0"/>
                          <a:ea typeface="Roboto" panose="02000000000000000000" pitchFamily="2" charset="0"/>
                          <a:cs typeface="Roboto" panose="02000000000000000000" pitchFamily="2" charset="0"/>
                        </a:rPr>
                        <a:t>Percentage of Theft Target Achieved (de-minimus applied for small market share)</a:t>
                      </a:r>
                    </a:p>
                  </a:txBody>
                  <a:tcPr anchor="ctr"/>
                </a:tc>
                <a:tc>
                  <a:txBody>
                    <a:bodyPr/>
                    <a:lstStyle/>
                    <a:p>
                      <a:pPr algn="ctr" rtl="0" fontAlgn="base"/>
                      <a:r>
                        <a:rPr lang="en-GB" sz="1600" kern="1200">
                          <a:solidFill>
                            <a:schemeClr val="dk1"/>
                          </a:solidFill>
                          <a:latin typeface="Roboto" panose="02000000000000000000" pitchFamily="2" charset="0"/>
                          <a:ea typeface="Roboto" panose="02000000000000000000" pitchFamily="2" charset="0"/>
                          <a:cs typeface="Roboto" panose="02000000000000000000" pitchFamily="2" charset="0"/>
                        </a:rPr>
                        <a:t>&gt; 60%  </a:t>
                      </a:r>
                    </a:p>
                  </a:txBody>
                  <a:tcPr anchor="ctr"/>
                </a:tc>
                <a:tc>
                  <a:txBody>
                    <a:bodyPr/>
                    <a:lstStyle/>
                    <a:p>
                      <a:pPr algn="ctr" rtl="0" fontAlgn="base"/>
                      <a:r>
                        <a:rPr lang="en-GB" sz="1600" kern="1200">
                          <a:solidFill>
                            <a:schemeClr val="dk1"/>
                          </a:solidFill>
                          <a:latin typeface="Roboto" panose="02000000000000000000" pitchFamily="2" charset="0"/>
                          <a:ea typeface="Roboto" panose="02000000000000000000" pitchFamily="2" charset="0"/>
                          <a:cs typeface="Roboto" panose="02000000000000000000" pitchFamily="2" charset="0"/>
                        </a:rPr>
                        <a:t>&gt; 40 and &lt;= 60%  </a:t>
                      </a:r>
                    </a:p>
                  </a:txBody>
                  <a:tcPr anchor="ctr"/>
                </a:tc>
                <a:tc>
                  <a:txBody>
                    <a:bodyPr/>
                    <a:lstStyle/>
                    <a:p>
                      <a:pPr algn="ctr" rtl="0" fontAlgn="base"/>
                      <a:r>
                        <a:rPr lang="en-GB" sz="1600" kern="1200" dirty="0">
                          <a:solidFill>
                            <a:schemeClr val="dk1"/>
                          </a:solidFill>
                          <a:latin typeface="Roboto" panose="02000000000000000000" pitchFamily="2" charset="0"/>
                          <a:ea typeface="Roboto" panose="02000000000000000000" pitchFamily="2" charset="0"/>
                          <a:cs typeface="Roboto" panose="02000000000000000000" pitchFamily="2" charset="0"/>
                        </a:rPr>
                        <a:t>0 &lt;= 40%  </a:t>
                      </a:r>
                    </a:p>
                  </a:txBody>
                  <a:tcPr anchor="ctr"/>
                </a:tc>
                <a:tc>
                  <a:txBody>
                    <a:bodyPr/>
                    <a:lstStyle/>
                    <a:p>
                      <a:pPr algn="ctr"/>
                      <a:r>
                        <a:rPr lang="en-GB" sz="160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1095553633"/>
                  </a:ext>
                </a:extLst>
              </a:tr>
              <a:tr h="495653">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Maintenance and Qualification Delay</a:t>
                      </a:r>
                    </a:p>
                  </a:txBody>
                  <a:tcPr anchor="ctr"/>
                </a:tc>
                <a:tc>
                  <a:txBody>
                    <a:bodyPr/>
                    <a:lstStyle/>
                    <a:p>
                      <a:pPr algn="ctr"/>
                      <a:r>
                        <a:rPr lang="en-GB" sz="1600">
                          <a:latin typeface="Arial" panose="020B0604020202020204" pitchFamily="34" charset="0"/>
                          <a:cs typeface="Arial" panose="020B0604020202020204" pitchFamily="34" charset="0"/>
                        </a:rPr>
                        <a:t>-</a:t>
                      </a:r>
                    </a:p>
                  </a:txBody>
                  <a:tcPr anchor="ctr"/>
                </a:tc>
                <a:tc>
                  <a:txBody>
                    <a:bodyPr/>
                    <a:lstStyle/>
                    <a:p>
                      <a:pPr algn="ctr"/>
                      <a:r>
                        <a:rPr lang="en-GB" sz="1600">
                          <a:latin typeface="Arial" panose="020B0604020202020204" pitchFamily="34" charset="0"/>
                          <a:cs typeface="Arial" panose="020B0604020202020204" pitchFamily="34" charset="0"/>
                        </a:rPr>
                        <a:t>-</a:t>
                      </a:r>
                    </a:p>
                  </a:txBody>
                  <a:tcPr anchor="ctr"/>
                </a:tc>
                <a:tc>
                  <a:txBody>
                    <a:bodyPr/>
                    <a:lstStyle/>
                    <a:p>
                      <a:pPr algn="ctr"/>
                      <a:r>
                        <a:rPr lang="en-GB" sz="1600">
                          <a:solidFill>
                            <a:srgbClr val="000000"/>
                          </a:solidFill>
                          <a:effectLst/>
                          <a:latin typeface="Wingdings"/>
                          <a:ea typeface="Roboto" panose="02000000000000000000" pitchFamily="2" charset="0"/>
                          <a:cs typeface="Segoe UI"/>
                          <a:sym typeface="Wingdings"/>
                        </a:rPr>
                        <a:t>ü</a:t>
                      </a:r>
                      <a:endParaRPr lang="en-GB" sz="1600">
                        <a:latin typeface="Wingdings"/>
                        <a:cs typeface="Segoe UI"/>
                        <a:sym typeface="Wingding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000000"/>
                          </a:solidFill>
                          <a:effectLst/>
                          <a:latin typeface="Wingdings"/>
                          <a:ea typeface="Roboto" panose="02000000000000000000" pitchFamily="2" charset="0"/>
                          <a:cs typeface="Segoe UI"/>
                          <a:sym typeface="Wingdings"/>
                        </a:rPr>
                        <a:t>ü</a:t>
                      </a:r>
                      <a:endParaRPr lang="en-GB" sz="1600">
                        <a:latin typeface="Wingdings"/>
                        <a:cs typeface="Segoe UI"/>
                        <a:sym typeface="Wingdings"/>
                      </a:endParaRPr>
                    </a:p>
                  </a:txBody>
                  <a:tcPr anchor="ctr"/>
                </a:tc>
                <a:extLst>
                  <a:ext uri="{0D108BD9-81ED-4DB2-BD59-A6C34878D82A}">
                    <a16:rowId xmlns:a16="http://schemas.microsoft.com/office/drawing/2014/main" val="1557335192"/>
                  </a:ext>
                </a:extLst>
              </a:tr>
              <a:tr h="495653">
                <a:tc>
                  <a:txBody>
                    <a:bodyPr/>
                    <a:lstStyle/>
                    <a:p>
                      <a:r>
                        <a:rPr lang="en-GB" sz="1600" b="0">
                          <a:latin typeface="Roboto" panose="02000000000000000000" pitchFamily="2" charset="0"/>
                          <a:ea typeface="Roboto" panose="02000000000000000000" pitchFamily="2" charset="0"/>
                          <a:cs typeface="Roboto" panose="02000000000000000000" pitchFamily="2" charset="0"/>
                        </a:rPr>
                        <a:t>Action Plan PAT Issued</a:t>
                      </a:r>
                    </a:p>
                  </a:txBody>
                  <a:tcPr anchor="ctr"/>
                </a:tc>
                <a:tc>
                  <a:txBody>
                    <a:bodyPr/>
                    <a:lstStyle/>
                    <a:p>
                      <a:pPr algn="ctr"/>
                      <a:r>
                        <a:rPr lang="en-GB" sz="1600">
                          <a:latin typeface="Arial" panose="020B0604020202020204" pitchFamily="34" charset="0"/>
                          <a:cs typeface="Arial" panose="020B06040202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000000"/>
                          </a:solidFill>
                          <a:effectLst/>
                          <a:latin typeface="Wingdings"/>
                          <a:ea typeface="Roboto" panose="02000000000000000000" pitchFamily="2" charset="0"/>
                          <a:cs typeface="Segoe UI"/>
                          <a:sym typeface="Wingdings"/>
                        </a:rPr>
                        <a:t>ü</a:t>
                      </a:r>
                      <a:endParaRPr lang="en-GB" sz="1600">
                        <a:latin typeface="Wingdings"/>
                        <a:cs typeface="Segoe UI"/>
                        <a:sym typeface="Wingding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000000"/>
                          </a:solidFill>
                          <a:effectLst/>
                          <a:latin typeface="Wingdings"/>
                          <a:ea typeface="Roboto" panose="02000000000000000000" pitchFamily="2" charset="0"/>
                          <a:cs typeface="Segoe UI"/>
                          <a:sym typeface="Wingdings"/>
                        </a:rPr>
                        <a:t>ü</a:t>
                      </a:r>
                      <a:endParaRPr lang="en-GB" sz="1600">
                        <a:latin typeface="Wingdings"/>
                        <a:cs typeface="Segoe UI"/>
                        <a:sym typeface="Wingdings"/>
                      </a:endParaRPr>
                    </a:p>
                  </a:txBody>
                  <a:tcPr anchor="ctr"/>
                </a:tc>
                <a:extLst>
                  <a:ext uri="{0D108BD9-81ED-4DB2-BD59-A6C34878D82A}">
                    <a16:rowId xmlns:a16="http://schemas.microsoft.com/office/drawing/2014/main" val="3237574736"/>
                  </a:ext>
                </a:extLst>
              </a:tr>
              <a:tr h="495653">
                <a:tc>
                  <a:txBody>
                    <a:bodyPr/>
                    <a:lstStyle/>
                    <a:p>
                      <a:r>
                        <a:rPr lang="en-GB" sz="1600" b="0">
                          <a:latin typeface="Roboto" panose="02000000000000000000" pitchFamily="2" charset="0"/>
                          <a:ea typeface="Roboto" panose="02000000000000000000" pitchFamily="2" charset="0"/>
                          <a:cs typeface="Roboto" panose="02000000000000000000" pitchFamily="2" charset="0"/>
                        </a:rPr>
                        <a:t>Management Assertion PAT Issued</a:t>
                      </a:r>
                    </a:p>
                  </a:txBody>
                  <a:tcPr anchor="ctr"/>
                </a:tc>
                <a:tc>
                  <a:txBody>
                    <a:bodyPr/>
                    <a:lstStyle/>
                    <a:p>
                      <a:pPr algn="ctr"/>
                      <a:r>
                        <a:rPr lang="en-GB" sz="1600">
                          <a:latin typeface="Arial" panose="020B0604020202020204" pitchFamily="34" charset="0"/>
                          <a:cs typeface="Arial" panose="020B06040202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000000"/>
                          </a:solidFill>
                          <a:effectLst/>
                          <a:latin typeface="Wingdings"/>
                          <a:ea typeface="Roboto" panose="02000000000000000000" pitchFamily="2" charset="0"/>
                          <a:cs typeface="Segoe UI"/>
                          <a:sym typeface="Wingdings"/>
                        </a:rPr>
                        <a:t>ü</a:t>
                      </a:r>
                      <a:endParaRPr lang="en-GB" sz="1600">
                        <a:latin typeface="Wingdings"/>
                        <a:cs typeface="Segoe UI"/>
                        <a:sym typeface="Wingding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000000"/>
                          </a:solidFill>
                          <a:effectLst/>
                          <a:latin typeface="Wingdings"/>
                          <a:ea typeface="Roboto" panose="02000000000000000000" pitchFamily="2" charset="0"/>
                          <a:cs typeface="Segoe UI"/>
                          <a:sym typeface="Wingdings"/>
                        </a:rPr>
                        <a:t>ü</a:t>
                      </a:r>
                      <a:endParaRPr lang="en-GB" sz="1600">
                        <a:latin typeface="Wingdings"/>
                        <a:cs typeface="Segoe UI"/>
                        <a:sym typeface="Wingding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000000"/>
                          </a:solidFill>
                          <a:effectLst/>
                          <a:latin typeface="Wingdings"/>
                          <a:ea typeface="Roboto" panose="02000000000000000000" pitchFamily="2" charset="0"/>
                          <a:cs typeface="Segoe UI"/>
                          <a:sym typeface="Wingdings"/>
                        </a:rPr>
                        <a:t>ü</a:t>
                      </a:r>
                      <a:endParaRPr lang="en-GB" sz="1600">
                        <a:latin typeface="Wingdings"/>
                        <a:cs typeface="Segoe UI"/>
                        <a:sym typeface="Wingdings"/>
                      </a:endParaRPr>
                    </a:p>
                  </a:txBody>
                  <a:tcPr anchor="ctr"/>
                </a:tc>
                <a:extLst>
                  <a:ext uri="{0D108BD9-81ED-4DB2-BD59-A6C34878D82A}">
                    <a16:rowId xmlns:a16="http://schemas.microsoft.com/office/drawing/2014/main" val="104955419"/>
                  </a:ext>
                </a:extLst>
              </a:tr>
              <a:tr h="495653">
                <a:tc>
                  <a:txBody>
                    <a:bodyPr/>
                    <a:lstStyle/>
                    <a:p>
                      <a:r>
                        <a:rPr lang="en-GB" sz="1600" b="0">
                          <a:latin typeface="Roboto" panose="02000000000000000000" pitchFamily="2" charset="0"/>
                          <a:ea typeface="Roboto" panose="02000000000000000000" pitchFamily="2" charset="0"/>
                          <a:cs typeface="Roboto" panose="02000000000000000000" pitchFamily="2" charset="0"/>
                        </a:rPr>
                        <a:t>Specific Condition PAT Issued</a:t>
                      </a:r>
                    </a:p>
                  </a:txBody>
                  <a:tcPr anchor="ctr"/>
                </a:tc>
                <a:tc>
                  <a:txBody>
                    <a:bodyPr/>
                    <a:lstStyle/>
                    <a:p>
                      <a:pPr algn="ctr"/>
                      <a:r>
                        <a:rPr lang="en-GB" sz="1600">
                          <a:latin typeface="Arial" panose="020B0604020202020204" pitchFamily="34" charset="0"/>
                          <a:cs typeface="Arial" panose="020B0604020202020204" pitchFamily="34" charset="0"/>
                        </a:rPr>
                        <a:t>-</a:t>
                      </a:r>
                    </a:p>
                  </a:txBody>
                  <a:tcPr anchor="ctr"/>
                </a:tc>
                <a:tc>
                  <a:txBody>
                    <a:bodyPr/>
                    <a:lstStyle/>
                    <a:p>
                      <a:pPr algn="ctr"/>
                      <a:r>
                        <a:rPr lang="en-GB" sz="1600">
                          <a:latin typeface="Arial" panose="020B0604020202020204" pitchFamily="34" charset="0"/>
                          <a:cs typeface="Arial" panose="020B06040202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000000"/>
                          </a:solidFill>
                          <a:effectLst/>
                          <a:latin typeface="Wingdings"/>
                          <a:ea typeface="Roboto" panose="02000000000000000000" pitchFamily="2" charset="0"/>
                          <a:cs typeface="Segoe UI"/>
                          <a:sym typeface="Wingdings"/>
                        </a:rPr>
                        <a:t>ü</a:t>
                      </a:r>
                      <a:endParaRPr lang="en-GB" sz="1600">
                        <a:latin typeface="Wingdings"/>
                        <a:cs typeface="Segoe UI"/>
                        <a:sym typeface="Wingdings"/>
                      </a:endParaRPr>
                    </a:p>
                    <a:p>
                      <a:pPr algn="ctr"/>
                      <a:endParaRPr lang="en-GB" sz="160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000000"/>
                          </a:solidFill>
                          <a:effectLst/>
                          <a:latin typeface="Wingdings"/>
                          <a:ea typeface="Roboto" panose="02000000000000000000" pitchFamily="2" charset="0"/>
                          <a:cs typeface="Segoe UI"/>
                          <a:sym typeface="Wingdings"/>
                        </a:rPr>
                        <a:t>ü</a:t>
                      </a:r>
                      <a:endParaRPr lang="en-GB" sz="1600">
                        <a:latin typeface="Wingdings"/>
                        <a:cs typeface="Segoe UI"/>
                        <a:sym typeface="Wingdings"/>
                      </a:endParaRPr>
                    </a:p>
                  </a:txBody>
                  <a:tcPr anchor="ctr"/>
                </a:tc>
                <a:extLst>
                  <a:ext uri="{0D108BD9-81ED-4DB2-BD59-A6C34878D82A}">
                    <a16:rowId xmlns:a16="http://schemas.microsoft.com/office/drawing/2014/main" val="3751737097"/>
                  </a:ext>
                </a:extLst>
              </a:tr>
              <a:tr h="495653">
                <a:tc>
                  <a:txBody>
                    <a:bodyPr/>
                    <a:lstStyle/>
                    <a:p>
                      <a:r>
                        <a:rPr lang="en-GB" sz="1600" b="0" dirty="0">
                          <a:latin typeface="Roboto" panose="02000000000000000000" pitchFamily="2" charset="0"/>
                          <a:ea typeface="Roboto" panose="02000000000000000000" pitchFamily="2" charset="0"/>
                          <a:cs typeface="Roboto" panose="02000000000000000000" pitchFamily="2" charset="0"/>
                        </a:rPr>
                        <a:t>CME Condition Breach</a:t>
                      </a:r>
                    </a:p>
                  </a:txBody>
                  <a:tcPr anchor="ctr"/>
                </a:tc>
                <a:tc>
                  <a:txBody>
                    <a:bodyPr/>
                    <a:lstStyle/>
                    <a:p>
                      <a:pPr algn="ctr"/>
                      <a:r>
                        <a:rPr lang="en-GB" sz="1600">
                          <a:latin typeface="Arial" panose="020B0604020202020204" pitchFamily="34" charset="0"/>
                          <a:cs typeface="Arial" panose="020B0604020202020204" pitchFamily="34" charset="0"/>
                        </a:rPr>
                        <a:t>-</a:t>
                      </a:r>
                    </a:p>
                  </a:txBody>
                  <a:tcPr anchor="ctr"/>
                </a:tc>
                <a:tc>
                  <a:txBody>
                    <a:bodyPr/>
                    <a:lstStyle/>
                    <a:p>
                      <a:pPr algn="ctr"/>
                      <a:r>
                        <a:rPr lang="en-GB" sz="1600">
                          <a:latin typeface="Arial" panose="020B0604020202020204" pitchFamily="34" charset="0"/>
                          <a:cs typeface="Arial" panose="020B0604020202020204" pitchFamily="34" charset="0"/>
                        </a:rPr>
                        <a:t>-</a:t>
                      </a:r>
                    </a:p>
                  </a:txBody>
                  <a:tcPr anchor="ctr"/>
                </a:tc>
                <a:tc>
                  <a:txBody>
                    <a:bodyPr/>
                    <a:lstStyle/>
                    <a:p>
                      <a:pPr algn="ctr"/>
                      <a:r>
                        <a:rPr lang="en-GB" sz="1600">
                          <a:latin typeface="Arial" panose="020B0604020202020204" pitchFamily="34" charset="0"/>
                          <a:cs typeface="Arial" panose="020B06040202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000000"/>
                          </a:solidFill>
                          <a:effectLst/>
                          <a:latin typeface="Wingdings"/>
                          <a:ea typeface="Roboto" panose="02000000000000000000" pitchFamily="2" charset="0"/>
                          <a:cs typeface="Segoe UI"/>
                          <a:sym typeface="Wingdings"/>
                        </a:rPr>
                        <a:t>ü</a:t>
                      </a:r>
                      <a:endParaRPr lang="en-GB" sz="1600" dirty="0">
                        <a:latin typeface="Wingdings"/>
                        <a:cs typeface="Segoe UI"/>
                        <a:sym typeface="Wingdings"/>
                      </a:endParaRPr>
                    </a:p>
                  </a:txBody>
                  <a:tcPr anchor="ctr"/>
                </a:tc>
                <a:extLst>
                  <a:ext uri="{0D108BD9-81ED-4DB2-BD59-A6C34878D82A}">
                    <a16:rowId xmlns:a16="http://schemas.microsoft.com/office/drawing/2014/main" val="1198678279"/>
                  </a:ext>
                </a:extLst>
              </a:tr>
            </a:tbl>
          </a:graphicData>
        </a:graphic>
      </p:graphicFrame>
    </p:spTree>
    <p:extLst>
      <p:ext uri="{BB962C8B-B14F-4D97-AF65-F5344CB8AC3E}">
        <p14:creationId xmlns:p14="http://schemas.microsoft.com/office/powerpoint/2010/main" val="1874480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65124"/>
            <a:ext cx="6182083" cy="660111"/>
          </a:xfrm>
        </p:spPr>
        <p:txBody>
          <a:bodyPr>
            <a:normAutofit/>
          </a:bodyPr>
          <a:lstStyle/>
          <a:p>
            <a:r>
              <a:rPr lang="en-GB" sz="2800" b="1">
                <a:effectLst/>
                <a:latin typeface="Arial" panose="020B0604020202020204" pitchFamily="34" charset="0"/>
                <a:ea typeface="Calibri" panose="020F0502020204030204" pitchFamily="34" charset="0"/>
                <a:cs typeface="Arial" panose="020B0604020202020204" pitchFamily="34" charset="0"/>
              </a:rPr>
              <a:t>What's Next?</a:t>
            </a:r>
            <a:endParaRPr lang="en-US"/>
          </a:p>
        </p:txBody>
      </p:sp>
      <p:pic>
        <p:nvPicPr>
          <p:cNvPr id="6" name="Picture 5">
            <a:extLst>
              <a:ext uri="{FF2B5EF4-FFF2-40B4-BE49-F238E27FC236}">
                <a16:creationId xmlns:a16="http://schemas.microsoft.com/office/drawing/2014/main" id="{B291D02B-2687-4898-9A55-6DC663EBE8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4075" y="4027106"/>
            <a:ext cx="1018530" cy="1018530"/>
          </a:xfrm>
          <a:prstGeom prst="rect">
            <a:avLst/>
          </a:prstGeom>
          <a:noFill/>
          <a:ln>
            <a:noFill/>
          </a:ln>
        </p:spPr>
      </p:pic>
      <p:sp>
        <p:nvSpPr>
          <p:cNvPr id="5" name="TextBox 4">
            <a:extLst>
              <a:ext uri="{FF2B5EF4-FFF2-40B4-BE49-F238E27FC236}">
                <a16:creationId xmlns:a16="http://schemas.microsoft.com/office/drawing/2014/main" id="{F43BB163-809D-4132-DE8D-EF31863702B9}"/>
              </a:ext>
            </a:extLst>
          </p:cNvPr>
          <p:cNvSpPr txBox="1"/>
          <p:nvPr/>
        </p:nvSpPr>
        <p:spPr>
          <a:xfrm>
            <a:off x="663002" y="2008097"/>
            <a:ext cx="5244322" cy="3596882"/>
          </a:xfrm>
          <a:prstGeom prst="rect">
            <a:avLst/>
          </a:prstGeom>
          <a:noFill/>
        </p:spPr>
        <p:txBody>
          <a:bodyPr wrap="square">
            <a:spAutoFit/>
          </a:bodyPr>
          <a:lstStyle/>
          <a:p>
            <a:pPr marL="228600" marR="0" lvl="0" indent="-228600" fontAlgn="auto">
              <a:lnSpc>
                <a:spcPct val="90000"/>
              </a:lnSpc>
              <a:spcBef>
                <a:spcPts val="1000"/>
              </a:spcBef>
              <a:spcAft>
                <a:spcPts val="0"/>
              </a:spcAft>
              <a:buClr>
                <a:srgbClr val="70ADA3"/>
              </a:buClr>
              <a:buSzTx/>
              <a:buFont typeface="Arial" panose="020B0604020202020204" pitchFamily="34" charset="0"/>
              <a:buChar char="•"/>
              <a:tabLst/>
              <a:defRPr/>
            </a:pPr>
            <a:r>
              <a:rPr lang="en-GB" dirty="0">
                <a:latin typeface="Roboto"/>
                <a:ea typeface="Roboto"/>
                <a:cs typeface="Roboto"/>
              </a:rPr>
              <a:t>If applicable, the Annual Rating for your organisation is available in the Table within the </a:t>
            </a:r>
            <a:r>
              <a:rPr lang="en-GB" dirty="0">
                <a:solidFill>
                  <a:srgbClr val="70ADA3"/>
                </a:solidFill>
                <a:latin typeface="Roboto"/>
                <a:ea typeface="Roboto"/>
                <a:cs typeface="Roboto"/>
              </a:rPr>
              <a:t>Overall Score tab</a:t>
            </a:r>
            <a:r>
              <a:rPr lang="en-GB" dirty="0">
                <a:latin typeface="Roboto"/>
                <a:ea typeface="Roboto"/>
                <a:cs typeface="Roboto"/>
              </a:rPr>
              <a:t> of the Performance Assurance (PA) Dashboard.</a:t>
            </a:r>
          </a:p>
          <a:p>
            <a:pPr marL="228600" marR="0" lvl="0" indent="-228600" fontAlgn="auto">
              <a:lnSpc>
                <a:spcPct val="90000"/>
              </a:lnSpc>
              <a:spcBef>
                <a:spcPts val="1000"/>
              </a:spcBef>
              <a:spcAft>
                <a:spcPts val="0"/>
              </a:spcAft>
              <a:buClr>
                <a:srgbClr val="70ADA3"/>
              </a:buClr>
              <a:buSzTx/>
              <a:buFont typeface="Arial" panose="020B0604020202020204" pitchFamily="34" charset="0"/>
              <a:buChar char="•"/>
              <a:tabLst/>
              <a:defRPr/>
            </a:pPr>
            <a:endParaRPr lang="en-GB" dirty="0">
              <a:latin typeface="Roboto"/>
              <a:ea typeface="Roboto"/>
              <a:cs typeface="Roboto"/>
            </a:endParaRPr>
          </a:p>
          <a:p>
            <a:pPr marL="228600" marR="0" lvl="0" indent="-228600" fontAlgn="auto">
              <a:lnSpc>
                <a:spcPct val="90000"/>
              </a:lnSpc>
              <a:spcBef>
                <a:spcPts val="1000"/>
              </a:spcBef>
              <a:spcAft>
                <a:spcPts val="0"/>
              </a:spcAft>
              <a:buClr>
                <a:srgbClr val="70ADA3"/>
              </a:buClr>
              <a:buSzTx/>
              <a:buFont typeface="Arial" panose="020B0604020202020204" pitchFamily="34" charset="0"/>
              <a:buChar char="•"/>
              <a:tabLst/>
              <a:defRPr/>
            </a:pPr>
            <a:r>
              <a:rPr lang="en-GB" dirty="0">
                <a:latin typeface="Roboto"/>
                <a:ea typeface="Roboto"/>
                <a:cs typeface="Roboto"/>
              </a:rPr>
              <a:t>Review </a:t>
            </a:r>
            <a:r>
              <a:rPr lang="en-GB" dirty="0">
                <a:highlight>
                  <a:srgbClr val="FFFFFF"/>
                </a:highlight>
                <a:latin typeface="Roboto"/>
                <a:ea typeface="Roboto"/>
                <a:cs typeface="Roboto"/>
              </a:rPr>
              <a:t>the Annual Rating REC Wiki Page </a:t>
            </a:r>
            <a:r>
              <a:rPr lang="en-GB" dirty="0">
                <a:latin typeface="Roboto"/>
                <a:ea typeface="Roboto"/>
                <a:cs typeface="Roboto"/>
              </a:rPr>
              <a:t>for further background.</a:t>
            </a:r>
          </a:p>
          <a:p>
            <a:pPr marL="228600" marR="0" lvl="0" indent="-228600" fontAlgn="auto">
              <a:lnSpc>
                <a:spcPct val="90000"/>
              </a:lnSpc>
              <a:spcBef>
                <a:spcPts val="1000"/>
              </a:spcBef>
              <a:spcAft>
                <a:spcPts val="0"/>
              </a:spcAft>
              <a:buClr>
                <a:srgbClr val="70ADA3"/>
              </a:buClr>
              <a:buSzTx/>
              <a:buFont typeface="Arial" panose="020B0604020202020204" pitchFamily="34" charset="0"/>
              <a:buChar char="•"/>
              <a:tabLst/>
              <a:defRPr/>
            </a:pPr>
            <a:endParaRPr lang="en-GB" dirty="0">
              <a:latin typeface="Roboto"/>
              <a:ea typeface="Roboto"/>
              <a:cs typeface="Roboto"/>
            </a:endParaRPr>
          </a:p>
          <a:p>
            <a:pPr marL="228600" marR="0" lvl="0" indent="-228600" fontAlgn="auto">
              <a:lnSpc>
                <a:spcPct val="90000"/>
              </a:lnSpc>
              <a:spcBef>
                <a:spcPts val="1000"/>
              </a:spcBef>
              <a:spcAft>
                <a:spcPts val="0"/>
              </a:spcAft>
              <a:buClr>
                <a:srgbClr val="70ADA3"/>
              </a:buClr>
              <a:buSzTx/>
              <a:buFont typeface="Arial" panose="020B0604020202020204" pitchFamily="34" charset="0"/>
              <a:buChar char="•"/>
              <a:tabLst/>
              <a:defRPr/>
            </a:pPr>
            <a:r>
              <a:rPr lang="en-GB" dirty="0">
                <a:latin typeface="Roboto"/>
                <a:ea typeface="Roboto"/>
                <a:cs typeface="Roboto"/>
              </a:rPr>
              <a:t>Please review you Annual Rating as soon as convenient and raise any queries you may have with the Code Manager via the REC Service Desk (</a:t>
            </a:r>
            <a:r>
              <a:rPr lang="en-GB" dirty="0">
                <a:latin typeface="Roboto"/>
                <a:ea typeface="Roboto"/>
                <a:cs typeface="Roboto"/>
                <a:hlinkClick r:id="rId3"/>
              </a:rPr>
              <a:t>enquiries@recmanager.co.uk</a:t>
            </a:r>
            <a:r>
              <a:rPr lang="en-GB" dirty="0">
                <a:latin typeface="Roboto"/>
                <a:ea typeface="Roboto"/>
                <a:cs typeface="Roboto"/>
              </a:rPr>
              <a:t>). </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473C383F-1E66-9510-3258-E045667493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28792"/>
            <a:ext cx="5432998" cy="3600415"/>
          </a:xfrm>
          <a:prstGeom prst="rect">
            <a:avLst/>
          </a:prstGeom>
        </p:spPr>
      </p:pic>
    </p:spTree>
    <p:extLst>
      <p:ext uri="{BB962C8B-B14F-4D97-AF65-F5344CB8AC3E}">
        <p14:creationId xmlns:p14="http://schemas.microsoft.com/office/powerpoint/2010/main" val="257168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Performance Assurance DASHBOARD UPDATE</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Lewis Williams</a:t>
            </a:r>
          </a:p>
        </p:txBody>
      </p:sp>
    </p:spTree>
    <p:extLst>
      <p:ext uri="{BB962C8B-B14F-4D97-AF65-F5344CB8AC3E}">
        <p14:creationId xmlns:p14="http://schemas.microsoft.com/office/powerpoint/2010/main" val="1499303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dirty="0"/>
              <a:t>Dashboard UPDATES</a:t>
            </a:r>
          </a:p>
        </p:txBody>
      </p:sp>
      <p:graphicFrame>
        <p:nvGraphicFramePr>
          <p:cNvPr id="3" name="Table 3">
            <a:extLst>
              <a:ext uri="{FF2B5EF4-FFF2-40B4-BE49-F238E27FC236}">
                <a16:creationId xmlns:a16="http://schemas.microsoft.com/office/drawing/2014/main" id="{E0DEA869-6EF1-3B6F-90F6-F9F3CC0DE1F0}"/>
              </a:ext>
            </a:extLst>
          </p:cNvPr>
          <p:cNvGraphicFramePr>
            <a:graphicFrameLocks noGrp="1"/>
          </p:cNvGraphicFramePr>
          <p:nvPr>
            <p:extLst>
              <p:ext uri="{D42A27DB-BD31-4B8C-83A1-F6EECF244321}">
                <p14:modId xmlns:p14="http://schemas.microsoft.com/office/powerpoint/2010/main" val="4178184047"/>
              </p:ext>
            </p:extLst>
          </p:nvPr>
        </p:nvGraphicFramePr>
        <p:xfrm>
          <a:off x="838200" y="1334768"/>
          <a:ext cx="9284856" cy="4749731"/>
        </p:xfrm>
        <a:graphic>
          <a:graphicData uri="http://schemas.openxmlformats.org/drawingml/2006/table">
            <a:tbl>
              <a:tblPr firstRow="1" bandRow="1">
                <a:tableStyleId>{F5AB1C69-6EDB-4FF4-983F-18BD219EF322}</a:tableStyleId>
              </a:tblPr>
              <a:tblGrid>
                <a:gridCol w="4162426">
                  <a:extLst>
                    <a:ext uri="{9D8B030D-6E8A-4147-A177-3AD203B41FA5}">
                      <a16:colId xmlns:a16="http://schemas.microsoft.com/office/drawing/2014/main" val="368568037"/>
                    </a:ext>
                  </a:extLst>
                </a:gridCol>
                <a:gridCol w="2616663">
                  <a:extLst>
                    <a:ext uri="{9D8B030D-6E8A-4147-A177-3AD203B41FA5}">
                      <a16:colId xmlns:a16="http://schemas.microsoft.com/office/drawing/2014/main" val="824314701"/>
                    </a:ext>
                  </a:extLst>
                </a:gridCol>
                <a:gridCol w="2505767">
                  <a:extLst>
                    <a:ext uri="{9D8B030D-6E8A-4147-A177-3AD203B41FA5}">
                      <a16:colId xmlns:a16="http://schemas.microsoft.com/office/drawing/2014/main" val="2956218710"/>
                    </a:ext>
                  </a:extLst>
                </a:gridCol>
              </a:tblGrid>
              <a:tr h="495653">
                <a:tc>
                  <a:txBody>
                    <a:bodyPr/>
                    <a:lstStyle/>
                    <a:p>
                      <a:r>
                        <a:rPr lang="en-GB" dirty="0">
                          <a:latin typeface="Roboto" panose="02000000000000000000" pitchFamily="2" charset="0"/>
                          <a:ea typeface="Roboto" panose="02000000000000000000" pitchFamily="2" charset="0"/>
                          <a:cs typeface="Roboto" panose="02000000000000000000" pitchFamily="2" charset="0"/>
                        </a:rPr>
                        <a:t>Update</a:t>
                      </a:r>
                    </a:p>
                  </a:txBody>
                  <a:tcPr/>
                </a:tc>
                <a:tc>
                  <a:txBody>
                    <a:bodyPr/>
                    <a:lstStyle/>
                    <a:p>
                      <a:r>
                        <a:rPr lang="en-GB" dirty="0">
                          <a:latin typeface="Roboto" panose="02000000000000000000" pitchFamily="2" charset="0"/>
                          <a:ea typeface="Roboto" panose="02000000000000000000" pitchFamily="2" charset="0"/>
                          <a:cs typeface="Roboto" panose="02000000000000000000" pitchFamily="2" charset="0"/>
                        </a:rPr>
                        <a:t>Parties Affected</a:t>
                      </a:r>
                    </a:p>
                  </a:txBody>
                  <a:tcPr/>
                </a:tc>
                <a:tc>
                  <a:txBody>
                    <a:bodyPr/>
                    <a:lstStyle/>
                    <a:p>
                      <a:r>
                        <a:rPr lang="en-GB" dirty="0">
                          <a:latin typeface="Roboto" panose="02000000000000000000" pitchFamily="2" charset="0"/>
                          <a:ea typeface="Roboto" panose="02000000000000000000" pitchFamily="2" charset="0"/>
                          <a:cs typeface="Roboto" panose="02000000000000000000" pitchFamily="2" charset="0"/>
                        </a:rPr>
                        <a:t>Release Date</a:t>
                      </a:r>
                    </a:p>
                  </a:txBody>
                  <a:tcPr/>
                </a:tc>
                <a:extLst>
                  <a:ext uri="{0D108BD9-81ED-4DB2-BD59-A6C34878D82A}">
                    <a16:rowId xmlns:a16="http://schemas.microsoft.com/office/drawing/2014/main" val="2296623767"/>
                  </a:ext>
                </a:extLst>
              </a:tr>
              <a:tr h="495653">
                <a:tc>
                  <a:txBody>
                    <a:bodyPr/>
                    <a:lstStyle/>
                    <a:p>
                      <a:r>
                        <a:rPr lang="en-GB" b="1">
                          <a:latin typeface="Roboto" panose="02000000000000000000" pitchFamily="2" charset="0"/>
                          <a:ea typeface="Roboto" panose="02000000000000000000" pitchFamily="2" charset="0"/>
                          <a:cs typeface="Roboto" panose="02000000000000000000" pitchFamily="2" charset="0"/>
                        </a:rPr>
                        <a:t>Overall Score of Peers made available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Roboto" panose="02000000000000000000" pitchFamily="2" charset="0"/>
                          <a:ea typeface="Roboto" panose="02000000000000000000" pitchFamily="2" charset="0"/>
                          <a:cs typeface="Roboto" panose="02000000000000000000" pitchFamily="2" charset="0"/>
                        </a:rPr>
                        <a:t>Suppliers &amp; DNOs</a:t>
                      </a:r>
                    </a:p>
                  </a:txBody>
                  <a:tcPr anchor="ctr"/>
                </a:tc>
                <a:tc>
                  <a:txBody>
                    <a:bodyPr/>
                    <a:lstStyle/>
                    <a:p>
                      <a:r>
                        <a:rPr lang="en-GB">
                          <a:latin typeface="Roboto" panose="02000000000000000000" pitchFamily="2" charset="0"/>
                          <a:ea typeface="Roboto" panose="02000000000000000000" pitchFamily="2" charset="0"/>
                          <a:cs typeface="Roboto" panose="02000000000000000000" pitchFamily="2" charset="0"/>
                        </a:rPr>
                        <a:t>July 2023</a:t>
                      </a:r>
                    </a:p>
                  </a:txBody>
                  <a:tcPr anchor="ctr"/>
                </a:tc>
                <a:extLst>
                  <a:ext uri="{0D108BD9-81ED-4DB2-BD59-A6C34878D82A}">
                    <a16:rowId xmlns:a16="http://schemas.microsoft.com/office/drawing/2014/main" val="1557335192"/>
                  </a:ext>
                </a:extLst>
              </a:tr>
              <a:tr h="495653">
                <a:tc>
                  <a:txBody>
                    <a:bodyPr/>
                    <a:lstStyle/>
                    <a:p>
                      <a:r>
                        <a:rPr lang="en-GB" b="1">
                          <a:latin typeface="Roboto" panose="02000000000000000000" pitchFamily="2" charset="0"/>
                          <a:ea typeface="Roboto" panose="02000000000000000000" pitchFamily="2" charset="0"/>
                          <a:cs typeface="Roboto" panose="02000000000000000000" pitchFamily="2" charset="0"/>
                        </a:rPr>
                        <a:t>Publication of Theft Payments</a:t>
                      </a:r>
                    </a:p>
                  </a:txBody>
                  <a:tcPr anchor="ctr"/>
                </a:tc>
                <a:tc>
                  <a:txBody>
                    <a:bodyPr/>
                    <a:lstStyle/>
                    <a:p>
                      <a:r>
                        <a:rPr lang="en-GB">
                          <a:latin typeface="Roboto" panose="02000000000000000000" pitchFamily="2" charset="0"/>
                          <a:ea typeface="Roboto" panose="02000000000000000000" pitchFamily="2" charset="0"/>
                          <a:cs typeface="Roboto" panose="02000000000000000000" pitchFamily="2" charset="0"/>
                        </a:rPr>
                        <a:t>Suppliers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Roboto" panose="02000000000000000000" pitchFamily="2" charset="0"/>
                          <a:ea typeface="Roboto" panose="02000000000000000000" pitchFamily="2" charset="0"/>
                          <a:cs typeface="Roboto" panose="02000000000000000000" pitchFamily="2" charset="0"/>
                        </a:rPr>
                        <a:t>August 2023</a:t>
                      </a:r>
                    </a:p>
                  </a:txBody>
                  <a:tcPr anchor="ctr"/>
                </a:tc>
                <a:extLst>
                  <a:ext uri="{0D108BD9-81ED-4DB2-BD59-A6C34878D82A}">
                    <a16:rowId xmlns:a16="http://schemas.microsoft.com/office/drawing/2014/main" val="3237574736"/>
                  </a:ext>
                </a:extLst>
              </a:tr>
              <a:tr h="495653">
                <a:tc>
                  <a:txBody>
                    <a:bodyPr/>
                    <a:lstStyle/>
                    <a:p>
                      <a:r>
                        <a:rPr lang="en-GB" b="1">
                          <a:latin typeface="Roboto" panose="02000000000000000000" pitchFamily="2" charset="0"/>
                          <a:ea typeface="Roboto" panose="02000000000000000000" pitchFamily="2" charset="0"/>
                          <a:cs typeface="Roboto" panose="02000000000000000000" pitchFamily="2" charset="0"/>
                        </a:rPr>
                        <a:t>Publication of Annual Rating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Roboto" panose="02000000000000000000" pitchFamily="2" charset="0"/>
                          <a:ea typeface="Roboto" panose="02000000000000000000" pitchFamily="2" charset="0"/>
                          <a:cs typeface="Roboto" panose="02000000000000000000" pitchFamily="2" charset="0"/>
                        </a:rPr>
                        <a:t>Suppliers &amp; DNOs</a:t>
                      </a:r>
                    </a:p>
                  </a:txBody>
                  <a:tcPr anchor="ctr"/>
                </a:tc>
                <a:tc>
                  <a:txBody>
                    <a:bodyPr/>
                    <a:lstStyle/>
                    <a:p>
                      <a:r>
                        <a:rPr lang="en-GB">
                          <a:latin typeface="Roboto" panose="02000000000000000000" pitchFamily="2" charset="0"/>
                          <a:ea typeface="Roboto" panose="02000000000000000000" pitchFamily="2" charset="0"/>
                          <a:cs typeface="Roboto" panose="02000000000000000000" pitchFamily="2" charset="0"/>
                        </a:rPr>
                        <a:t>September 2023</a:t>
                      </a:r>
                    </a:p>
                  </a:txBody>
                  <a:tcPr anchor="ctr"/>
                </a:tc>
                <a:extLst>
                  <a:ext uri="{0D108BD9-81ED-4DB2-BD59-A6C34878D82A}">
                    <a16:rowId xmlns:a16="http://schemas.microsoft.com/office/drawing/2014/main" val="104955419"/>
                  </a:ext>
                </a:extLst>
              </a:tr>
              <a:tr h="495653">
                <a:tc>
                  <a:txBody>
                    <a:bodyPr/>
                    <a:lstStyle/>
                    <a:p>
                      <a:r>
                        <a:rPr lang="en-GB" b="1">
                          <a:latin typeface="Roboto" panose="02000000000000000000" pitchFamily="2" charset="0"/>
                          <a:ea typeface="Roboto" panose="02000000000000000000" pitchFamily="2" charset="0"/>
                          <a:cs typeface="Roboto" panose="02000000000000000000" pitchFamily="2" charset="0"/>
                        </a:rPr>
                        <a:t>Updated User Guide</a:t>
                      </a:r>
                    </a:p>
                  </a:txBody>
                  <a:tcPr anchor="ctr"/>
                </a:tc>
                <a:tc>
                  <a:txBody>
                    <a:bodyPr/>
                    <a:lstStyle/>
                    <a:p>
                      <a:r>
                        <a:rPr lang="en-GB">
                          <a:latin typeface="Roboto" panose="02000000000000000000" pitchFamily="2" charset="0"/>
                          <a:ea typeface="Roboto" panose="02000000000000000000" pitchFamily="2" charset="0"/>
                          <a:cs typeface="Roboto" panose="02000000000000000000" pitchFamily="2" charset="0"/>
                        </a:rPr>
                        <a:t>All</a:t>
                      </a:r>
                    </a:p>
                  </a:txBody>
                  <a:tcPr anchor="ctr"/>
                </a:tc>
                <a:tc>
                  <a:txBody>
                    <a:bodyPr/>
                    <a:lstStyle/>
                    <a:p>
                      <a:r>
                        <a:rPr lang="en-GB">
                          <a:latin typeface="Roboto" panose="02000000000000000000" pitchFamily="2" charset="0"/>
                          <a:ea typeface="Roboto" panose="02000000000000000000" pitchFamily="2" charset="0"/>
                          <a:cs typeface="Roboto" panose="02000000000000000000" pitchFamily="2" charset="0"/>
                        </a:rPr>
                        <a:t>September 2023</a:t>
                      </a:r>
                    </a:p>
                  </a:txBody>
                  <a:tcPr anchor="ctr"/>
                </a:tc>
                <a:extLst>
                  <a:ext uri="{0D108BD9-81ED-4DB2-BD59-A6C34878D82A}">
                    <a16:rowId xmlns:a16="http://schemas.microsoft.com/office/drawing/2014/main" val="3751737097"/>
                  </a:ext>
                </a:extLst>
              </a:tr>
              <a:tr h="520445">
                <a:tc>
                  <a:txBody>
                    <a:bodyPr/>
                    <a:lstStyle/>
                    <a:p>
                      <a:r>
                        <a:rPr lang="en-GB" b="1" err="1">
                          <a:latin typeface="Roboto" panose="02000000000000000000" pitchFamily="2" charset="0"/>
                          <a:ea typeface="Roboto" panose="02000000000000000000" pitchFamily="2" charset="0"/>
                          <a:cs typeface="Roboto" panose="02000000000000000000" pitchFamily="2" charset="0"/>
                        </a:rPr>
                        <a:t>MPxN</a:t>
                      </a:r>
                      <a:r>
                        <a:rPr lang="en-GB" b="1">
                          <a:latin typeface="Roboto" panose="02000000000000000000" pitchFamily="2" charset="0"/>
                          <a:ea typeface="Roboto" panose="02000000000000000000" pitchFamily="2" charset="0"/>
                          <a:cs typeface="Roboto" panose="02000000000000000000" pitchFamily="2" charset="0"/>
                        </a:rPr>
                        <a:t> Publication by Default (depending on survey response)</a:t>
                      </a:r>
                    </a:p>
                  </a:txBody>
                  <a:tcPr anchor="ctr"/>
                </a:tc>
                <a:tc>
                  <a:txBody>
                    <a:bodyPr/>
                    <a:lstStyle/>
                    <a:p>
                      <a:r>
                        <a:rPr lang="en-GB">
                          <a:latin typeface="Roboto" panose="02000000000000000000" pitchFamily="2" charset="0"/>
                          <a:ea typeface="Roboto" panose="02000000000000000000" pitchFamily="2" charset="0"/>
                          <a:cs typeface="Roboto" panose="02000000000000000000" pitchFamily="2" charset="0"/>
                        </a:rPr>
                        <a:t>Suppliers &amp; DNOs</a:t>
                      </a:r>
                    </a:p>
                  </a:txBody>
                  <a:tcPr anchor="ctr"/>
                </a:tc>
                <a:tc>
                  <a:txBody>
                    <a:bodyPr/>
                    <a:lstStyle/>
                    <a:p>
                      <a:r>
                        <a:rPr lang="en-GB">
                          <a:latin typeface="Roboto" panose="02000000000000000000" pitchFamily="2" charset="0"/>
                          <a:ea typeface="Roboto" panose="02000000000000000000" pitchFamily="2" charset="0"/>
                          <a:cs typeface="Roboto" panose="02000000000000000000" pitchFamily="2" charset="0"/>
                        </a:rPr>
                        <a:t>October 2023</a:t>
                      </a:r>
                      <a:endParaRPr lang="en-GB">
                        <a:highlight>
                          <a:srgbClr val="FFFF00"/>
                        </a:highlight>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2263345275"/>
                  </a:ext>
                </a:extLst>
              </a:tr>
              <a:tr h="495653">
                <a:tc>
                  <a:txBody>
                    <a:bodyPr/>
                    <a:lstStyle/>
                    <a:p>
                      <a:r>
                        <a:rPr lang="en-GB" b="1">
                          <a:latin typeface="Roboto" panose="02000000000000000000" pitchFamily="2" charset="0"/>
                          <a:ea typeface="Roboto" panose="02000000000000000000" pitchFamily="2" charset="0"/>
                          <a:cs typeface="Roboto" panose="02000000000000000000" pitchFamily="2" charset="0"/>
                        </a:rPr>
                        <a:t>Video Walkthroughs</a:t>
                      </a:r>
                    </a:p>
                  </a:txBody>
                  <a:tcPr anchor="ctr"/>
                </a:tc>
                <a:tc>
                  <a:txBody>
                    <a:bodyPr/>
                    <a:lstStyle/>
                    <a:p>
                      <a:r>
                        <a:rPr lang="en-GB">
                          <a:latin typeface="Roboto" panose="02000000000000000000" pitchFamily="2" charset="0"/>
                          <a:ea typeface="Roboto" panose="02000000000000000000" pitchFamily="2" charset="0"/>
                          <a:cs typeface="Roboto" panose="02000000000000000000" pitchFamily="2" charset="0"/>
                        </a:rPr>
                        <a:t>All</a:t>
                      </a:r>
                    </a:p>
                  </a:txBody>
                  <a:tcPr anchor="ctr"/>
                </a:tc>
                <a:tc>
                  <a:txBody>
                    <a:bodyPr/>
                    <a:lstStyle/>
                    <a:p>
                      <a:r>
                        <a:rPr lang="en-GB">
                          <a:latin typeface="Roboto" panose="02000000000000000000" pitchFamily="2" charset="0"/>
                          <a:ea typeface="Roboto" panose="02000000000000000000" pitchFamily="2" charset="0"/>
                          <a:cs typeface="Roboto" panose="02000000000000000000" pitchFamily="2" charset="0"/>
                        </a:rPr>
                        <a:t>October/November 2023</a:t>
                      </a:r>
                    </a:p>
                  </a:txBody>
                  <a:tcPr anchor="ctr"/>
                </a:tc>
                <a:extLst>
                  <a:ext uri="{0D108BD9-81ED-4DB2-BD59-A6C34878D82A}">
                    <a16:rowId xmlns:a16="http://schemas.microsoft.com/office/drawing/2014/main" val="2734868205"/>
                  </a:ext>
                </a:extLst>
              </a:tr>
              <a:tr h="495653">
                <a:tc>
                  <a:txBody>
                    <a:bodyPr/>
                    <a:lstStyle/>
                    <a:p>
                      <a:r>
                        <a:rPr lang="en-GB" b="1">
                          <a:latin typeface="Roboto" panose="02000000000000000000" pitchFamily="2" charset="0"/>
                          <a:ea typeface="Roboto" panose="02000000000000000000" pitchFamily="2" charset="0"/>
                          <a:cs typeface="Roboto" panose="02000000000000000000" pitchFamily="2" charset="0"/>
                        </a:rPr>
                        <a:t>Annual Dashboard Review</a:t>
                      </a:r>
                    </a:p>
                  </a:txBody>
                  <a:tcPr anchor="ctr"/>
                </a:tc>
                <a:tc>
                  <a:txBody>
                    <a:bodyPr/>
                    <a:lstStyle/>
                    <a:p>
                      <a:r>
                        <a:rPr lang="en-GB">
                          <a:latin typeface="Roboto" panose="02000000000000000000" pitchFamily="2" charset="0"/>
                          <a:ea typeface="Roboto" panose="02000000000000000000" pitchFamily="2" charset="0"/>
                          <a:cs typeface="Roboto" panose="02000000000000000000" pitchFamily="2" charset="0"/>
                        </a:rPr>
                        <a:t>All</a:t>
                      </a:r>
                    </a:p>
                  </a:txBody>
                  <a:tcPr anchor="ctr"/>
                </a:tc>
                <a:tc>
                  <a:txBody>
                    <a:bodyPr/>
                    <a:lstStyle/>
                    <a:p>
                      <a:r>
                        <a:rPr lang="en-GB">
                          <a:latin typeface="Roboto" panose="02000000000000000000" pitchFamily="2" charset="0"/>
                          <a:ea typeface="Roboto" panose="02000000000000000000" pitchFamily="2" charset="0"/>
                          <a:cs typeface="Roboto" panose="02000000000000000000" pitchFamily="2" charset="0"/>
                        </a:rPr>
                        <a:t>November 2023</a:t>
                      </a:r>
                    </a:p>
                  </a:txBody>
                  <a:tcPr anchor="ctr"/>
                </a:tc>
                <a:extLst>
                  <a:ext uri="{0D108BD9-81ED-4DB2-BD59-A6C34878D82A}">
                    <a16:rowId xmlns:a16="http://schemas.microsoft.com/office/drawing/2014/main" val="3794904737"/>
                  </a:ext>
                </a:extLst>
              </a:tr>
              <a:tr h="495653">
                <a:tc>
                  <a:txBody>
                    <a:bodyPr/>
                    <a:lstStyle/>
                    <a:p>
                      <a:r>
                        <a:rPr lang="en-GB" b="1">
                          <a:latin typeface="Roboto" panose="02000000000000000000" pitchFamily="2" charset="0"/>
                          <a:ea typeface="Roboto" panose="02000000000000000000" pitchFamily="2" charset="0"/>
                          <a:cs typeface="Roboto" panose="02000000000000000000" pitchFamily="2" charset="0"/>
                        </a:rPr>
                        <a:t>Dashboard Viewer Permissions</a:t>
                      </a:r>
                    </a:p>
                  </a:txBody>
                  <a:tcPr anchor="ctr"/>
                </a:tc>
                <a:tc>
                  <a:txBody>
                    <a:bodyPr/>
                    <a:lstStyle/>
                    <a:p>
                      <a:r>
                        <a:rPr lang="en-GB">
                          <a:latin typeface="Roboto" panose="02000000000000000000" pitchFamily="2" charset="0"/>
                          <a:ea typeface="Roboto" panose="02000000000000000000" pitchFamily="2" charset="0"/>
                          <a:cs typeface="Roboto" panose="02000000000000000000" pitchFamily="2" charset="0"/>
                        </a:rPr>
                        <a:t>All</a:t>
                      </a:r>
                    </a:p>
                  </a:txBody>
                  <a:tcPr anchor="ctr"/>
                </a:tc>
                <a:tc>
                  <a:txBody>
                    <a:bodyPr/>
                    <a:lstStyle/>
                    <a:p>
                      <a:r>
                        <a:rPr lang="en-GB" dirty="0">
                          <a:latin typeface="Roboto" panose="02000000000000000000" pitchFamily="2" charset="0"/>
                          <a:ea typeface="Roboto" panose="02000000000000000000" pitchFamily="2" charset="0"/>
                          <a:cs typeface="Roboto" panose="02000000000000000000" pitchFamily="2" charset="0"/>
                        </a:rPr>
                        <a:t>TBC</a:t>
                      </a:r>
                    </a:p>
                  </a:txBody>
                  <a:tcPr anchor="ctr"/>
                </a:tc>
                <a:extLst>
                  <a:ext uri="{0D108BD9-81ED-4DB2-BD59-A6C34878D82A}">
                    <a16:rowId xmlns:a16="http://schemas.microsoft.com/office/drawing/2014/main" val="2235726091"/>
                  </a:ext>
                </a:extLst>
              </a:tr>
            </a:tbl>
          </a:graphicData>
        </a:graphic>
      </p:graphicFrame>
    </p:spTree>
    <p:extLst>
      <p:ext uri="{BB962C8B-B14F-4D97-AF65-F5344CB8AC3E}">
        <p14:creationId xmlns:p14="http://schemas.microsoft.com/office/powerpoint/2010/main" val="99377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72C252-AEC4-8545-A432-46644DAA4EB0}"/>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43DD8C83-DFB0-43E3-FD5B-A0AEA65231C2}"/>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B5BA996C-35D5-7136-15C4-8E1A7FD9F369}"/>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23F50CF1-F13F-F3CA-EB2B-5CAAFE613A92}"/>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2726556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a:ea typeface="Roboto"/>
                <a:cs typeface="Roboto"/>
              </a:rPr>
              <a:t>Theft Target Methodology 2024-25 options paper</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Nirav Vyas</a:t>
            </a:r>
          </a:p>
        </p:txBody>
      </p:sp>
    </p:spTree>
    <p:extLst>
      <p:ext uri="{BB962C8B-B14F-4D97-AF65-F5344CB8AC3E}">
        <p14:creationId xmlns:p14="http://schemas.microsoft.com/office/powerpoint/2010/main" val="1722923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C690B-5F6B-BC9E-619D-8CEFEC51A19D}"/>
              </a:ext>
            </a:extLst>
          </p:cNvPr>
          <p:cNvSpPr>
            <a:spLocks noGrp="1"/>
          </p:cNvSpPr>
          <p:nvPr>
            <p:ph type="title"/>
          </p:nvPr>
        </p:nvSpPr>
        <p:spPr/>
        <p:txBody>
          <a:bodyPr/>
          <a:lstStyle/>
          <a:p>
            <a:r>
              <a:rPr lang="en-GB" dirty="0"/>
              <a:t>Introducing Your presenters</a:t>
            </a:r>
          </a:p>
        </p:txBody>
      </p:sp>
      <p:pic>
        <p:nvPicPr>
          <p:cNvPr id="18" name="Picture Placeholder 17" descr="A person smiling for the camera&#10;&#10;Description automatically generated">
            <a:extLst>
              <a:ext uri="{FF2B5EF4-FFF2-40B4-BE49-F238E27FC236}">
                <a16:creationId xmlns:a16="http://schemas.microsoft.com/office/drawing/2014/main" id="{1311BED8-9202-E863-289D-F2E4E2B0E6F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463" b="8463"/>
          <a:stretch>
            <a:fillRect/>
          </a:stretch>
        </p:blipFill>
        <p:spPr/>
      </p:pic>
      <p:sp>
        <p:nvSpPr>
          <p:cNvPr id="4" name="Text Placeholder 3">
            <a:extLst>
              <a:ext uri="{FF2B5EF4-FFF2-40B4-BE49-F238E27FC236}">
                <a16:creationId xmlns:a16="http://schemas.microsoft.com/office/drawing/2014/main" id="{6091E95A-CE15-DEAC-927F-94EE461822D9}"/>
              </a:ext>
            </a:extLst>
          </p:cNvPr>
          <p:cNvSpPr>
            <a:spLocks noGrp="1"/>
          </p:cNvSpPr>
          <p:nvPr>
            <p:ph type="body" sz="quarter" idx="12"/>
          </p:nvPr>
        </p:nvSpPr>
        <p:spPr/>
        <p:txBody>
          <a:bodyPr/>
          <a:lstStyle/>
          <a:p>
            <a:r>
              <a:rPr lang="en-GB" dirty="0"/>
              <a:t>Jenny Hyskaj</a:t>
            </a:r>
          </a:p>
          <a:p>
            <a:r>
              <a:rPr lang="en-GB" dirty="0"/>
              <a:t>REC Code Manager</a:t>
            </a:r>
          </a:p>
          <a:p>
            <a:r>
              <a:rPr lang="en-GB" dirty="0"/>
              <a:t>Communications and Events Analyst</a:t>
            </a:r>
          </a:p>
        </p:txBody>
      </p:sp>
      <p:sp>
        <p:nvSpPr>
          <p:cNvPr id="6" name="Text Placeholder 5">
            <a:extLst>
              <a:ext uri="{FF2B5EF4-FFF2-40B4-BE49-F238E27FC236}">
                <a16:creationId xmlns:a16="http://schemas.microsoft.com/office/drawing/2014/main" id="{1E8C5872-6E04-00E2-3BC4-DEEF68452C80}"/>
              </a:ext>
            </a:extLst>
          </p:cNvPr>
          <p:cNvSpPr>
            <a:spLocks noGrp="1"/>
          </p:cNvSpPr>
          <p:nvPr>
            <p:ph type="body" sz="quarter" idx="14"/>
          </p:nvPr>
        </p:nvSpPr>
        <p:spPr/>
        <p:txBody>
          <a:body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Anton Moden</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REC Code Manager</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Performance Assurance Lead</a:t>
            </a:r>
          </a:p>
        </p:txBody>
      </p:sp>
      <p:sp>
        <p:nvSpPr>
          <p:cNvPr id="8" name="Text Placeholder 7">
            <a:extLst>
              <a:ext uri="{FF2B5EF4-FFF2-40B4-BE49-F238E27FC236}">
                <a16:creationId xmlns:a16="http://schemas.microsoft.com/office/drawing/2014/main" id="{0F645B5C-2CA4-1226-3458-23DCF3B3D33A}"/>
              </a:ext>
            </a:extLst>
          </p:cNvPr>
          <p:cNvSpPr>
            <a:spLocks noGrp="1"/>
          </p:cNvSpPr>
          <p:nvPr>
            <p:ph type="body" sz="quarter" idx="16"/>
          </p:nvPr>
        </p:nvSpPr>
        <p:spPr/>
        <p:txBody>
          <a:body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Vaishnavi Sharma</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REC Code Manager</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Party Assurance Manager</a:t>
            </a:r>
          </a:p>
        </p:txBody>
      </p:sp>
      <p:sp>
        <p:nvSpPr>
          <p:cNvPr id="10" name="Text Placeholder 9">
            <a:extLst>
              <a:ext uri="{FF2B5EF4-FFF2-40B4-BE49-F238E27FC236}">
                <a16:creationId xmlns:a16="http://schemas.microsoft.com/office/drawing/2014/main" id="{978BB209-0E88-DCE0-65E0-B7FFA20C9189}"/>
              </a:ext>
            </a:extLst>
          </p:cNvPr>
          <p:cNvSpPr>
            <a:spLocks noGrp="1"/>
          </p:cNvSpPr>
          <p:nvPr>
            <p:ph type="body" sz="quarter" idx="18"/>
          </p:nvPr>
        </p:nvSpPr>
        <p:spPr/>
        <p:txBody>
          <a:bodyPr>
            <a:normAutofit/>
          </a:body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Lewis Williams </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REC Code Manager</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Analytics Manager </a:t>
            </a:r>
          </a:p>
        </p:txBody>
      </p:sp>
      <p:sp>
        <p:nvSpPr>
          <p:cNvPr id="12" name="Text Placeholder 11">
            <a:extLst>
              <a:ext uri="{FF2B5EF4-FFF2-40B4-BE49-F238E27FC236}">
                <a16:creationId xmlns:a16="http://schemas.microsoft.com/office/drawing/2014/main" id="{7A0F685E-4B05-BADE-11D5-2BAAD31675D4}"/>
              </a:ext>
            </a:extLst>
          </p:cNvPr>
          <p:cNvSpPr>
            <a:spLocks noGrp="1"/>
          </p:cNvSpPr>
          <p:nvPr>
            <p:ph type="body" sz="quarter" idx="20"/>
          </p:nvPr>
        </p:nvSpPr>
        <p:spPr/>
        <p:txBody>
          <a:bodyPr>
            <a:normAutofit/>
          </a:body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Nirav Vyas</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Performance Assurance Team</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GB" dirty="0">
                <a:solidFill>
                  <a:srgbClr val="000000"/>
                </a:solidFill>
              </a:rPr>
              <a:t>A</a:t>
            </a:r>
            <a:r>
              <a:rPr kumimoji="0" lang="en-GB"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mn-cs"/>
              </a:rPr>
              <a:t>nalytics</a:t>
            </a:r>
            <a:r>
              <a:rPr kumimoji="0" lang="en-GB"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 Manager </a:t>
            </a:r>
          </a:p>
        </p:txBody>
      </p:sp>
      <p:pic>
        <p:nvPicPr>
          <p:cNvPr id="13" name="Picture 2">
            <a:extLst>
              <a:ext uri="{FF2B5EF4-FFF2-40B4-BE49-F238E27FC236}">
                <a16:creationId xmlns:a16="http://schemas.microsoft.com/office/drawing/2014/main" id="{AD3302EF-62CC-4768-0CF9-C015F9B3E817}"/>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2509" r="12509"/>
          <a:stretch/>
        </p:blipFill>
        <p:spPr bwMode="auto">
          <a:xfrm>
            <a:off x="3041650" y="1922463"/>
            <a:ext cx="1965325"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37064A32-5378-99C4-2300-CDFA16E89E10}"/>
              </a:ext>
            </a:extLst>
          </p:cNvPr>
          <p:cNvPicPr>
            <a:picLocks noGrp="1" noChangeAspect="1"/>
          </p:cNvPicPr>
          <p:nvPr>
            <p:ph type="pic" sz="quarter" idx="15"/>
          </p:nvPr>
        </p:nvPicPr>
        <p:blipFill rotWithShape="1">
          <a:blip r:embed="rId4"/>
          <a:srcRect l="14027" r="14027"/>
          <a:stretch/>
        </p:blipFill>
        <p:spPr>
          <a:xfrm>
            <a:off x="5245100" y="1922463"/>
            <a:ext cx="1965325" cy="2324100"/>
          </a:xfrm>
          <a:prstGeom prst="rect">
            <a:avLst/>
          </a:prstGeom>
        </p:spPr>
      </p:pic>
      <p:pic>
        <p:nvPicPr>
          <p:cNvPr id="15" name="Picture Placeholder 14">
            <a:extLst>
              <a:ext uri="{FF2B5EF4-FFF2-40B4-BE49-F238E27FC236}">
                <a16:creationId xmlns:a16="http://schemas.microsoft.com/office/drawing/2014/main" id="{5BEFE272-FCD9-FF74-D7F3-9067704917BD}"/>
              </a:ext>
            </a:extLst>
          </p:cNvPr>
          <p:cNvPicPr>
            <a:picLocks noGrp="1" noChangeAspect="1"/>
          </p:cNvPicPr>
          <p:nvPr>
            <p:ph type="pic" sz="quarter" idx="17"/>
          </p:nvPr>
        </p:nvPicPr>
        <p:blipFill rotWithShape="1">
          <a:blip r:embed="rId5">
            <a:extLst>
              <a:ext uri="{28A0092B-C50C-407E-A947-70E740481C1C}">
                <a14:useLocalDpi xmlns:a14="http://schemas.microsoft.com/office/drawing/2010/main" val="0"/>
              </a:ext>
            </a:extLst>
          </a:blip>
          <a:srcRect l="7719" r="7719"/>
          <a:stretch/>
        </p:blipFill>
        <p:spPr>
          <a:xfrm>
            <a:off x="7448550" y="1922463"/>
            <a:ext cx="1965325" cy="2324100"/>
          </a:xfrm>
          <a:prstGeom prst="rect">
            <a:avLst/>
          </a:prstGeom>
        </p:spPr>
      </p:pic>
      <p:pic>
        <p:nvPicPr>
          <p:cNvPr id="16" name="Picture Placeholder 15">
            <a:extLst>
              <a:ext uri="{FF2B5EF4-FFF2-40B4-BE49-F238E27FC236}">
                <a16:creationId xmlns:a16="http://schemas.microsoft.com/office/drawing/2014/main" id="{493E7C78-352D-4372-AF56-46858AA5B1E8}"/>
              </a:ext>
            </a:extLst>
          </p:cNvPr>
          <p:cNvPicPr>
            <a:picLocks noGrp="1" noChangeAspect="1"/>
          </p:cNvPicPr>
          <p:nvPr>
            <p:ph type="pic" sz="quarter" idx="19"/>
          </p:nvPr>
        </p:nvPicPr>
        <p:blipFill rotWithShape="1">
          <a:blip r:embed="rId6"/>
          <a:srcRect l="7719" r="7719"/>
          <a:stretch/>
        </p:blipFill>
        <p:spPr>
          <a:xfrm>
            <a:off x="9652000" y="1922463"/>
            <a:ext cx="1965325" cy="2324100"/>
          </a:xfrm>
          <a:prstGeom prst="rect">
            <a:avLst/>
          </a:prstGeom>
        </p:spPr>
      </p:pic>
    </p:spTree>
    <p:extLst>
      <p:ext uri="{BB962C8B-B14F-4D97-AF65-F5344CB8AC3E}">
        <p14:creationId xmlns:p14="http://schemas.microsoft.com/office/powerpoint/2010/main" val="1478853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FC81-0F4D-3BFC-976D-2716C92A4E3A}"/>
              </a:ext>
            </a:extLst>
          </p:cNvPr>
          <p:cNvSpPr>
            <a:spLocks noGrp="1"/>
          </p:cNvSpPr>
          <p:nvPr>
            <p:ph type="title"/>
          </p:nvPr>
        </p:nvSpPr>
        <p:spPr/>
        <p:txBody>
          <a:bodyPr/>
          <a:lstStyle/>
          <a:p>
            <a:r>
              <a:rPr lang="en-GB" dirty="0"/>
              <a:t>Change Options</a:t>
            </a:r>
          </a:p>
        </p:txBody>
      </p:sp>
      <p:sp>
        <p:nvSpPr>
          <p:cNvPr id="5" name="Text Placeholder 3">
            <a:extLst>
              <a:ext uri="{FF2B5EF4-FFF2-40B4-BE49-F238E27FC236}">
                <a16:creationId xmlns:a16="http://schemas.microsoft.com/office/drawing/2014/main" id="{4D47ACD8-492C-B6AD-DA6E-51B864880CB5}"/>
              </a:ext>
            </a:extLst>
          </p:cNvPr>
          <p:cNvSpPr txBox="1">
            <a:spLocks/>
          </p:cNvSpPr>
          <p:nvPr/>
        </p:nvSpPr>
        <p:spPr>
          <a:xfrm>
            <a:off x="573835" y="1391717"/>
            <a:ext cx="9936842" cy="190275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US" sz="1400" b="1" i="0" u="none" strike="noStrike" kern="1200" cap="none" spc="0" normalizeH="0" baseline="0" noProof="0" dirty="0">
                <a:ln>
                  <a:noFill/>
                </a:ln>
                <a:solidFill>
                  <a:srgbClr val="000000"/>
                </a:solidFill>
                <a:effectLst/>
                <a:uLnTx/>
                <a:uFillTx/>
                <a:cs typeface="Roboto" panose="02000000000000000000" pitchFamily="2" charset="0"/>
              </a:rPr>
              <a:t>Change options for Incentive pots:</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cs typeface="Roboto" panose="02000000000000000000" pitchFamily="2" charset="0"/>
              </a:rPr>
              <a:t>The Domestic customer segment would have an additional split by meter type and include Traditional Prepayment, Traditional Credit and Smart/AMR</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cs typeface="Roboto" panose="02000000000000000000" pitchFamily="2" charset="0"/>
              </a:rPr>
              <a:t>Introduce disaggregation of the Non-Domestic customer segment into Small Medium Enterprise (SME), Industrial &amp; Commercial (I&amp;C) and Domestic Type customers</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cs typeface="Roboto" panose="02000000000000000000" pitchFamily="2" charset="0"/>
              </a:rPr>
              <a:t>Introduce further splitting of the SME customer type in the Non-Domestic customer segment is further split between Smart/AMR and Traditional meters</a:t>
            </a:r>
            <a:endParaRPr kumimoji="0" lang="en-US" sz="1200" b="0" i="0" u="none" strike="noStrike" kern="1200" cap="none" spc="0" normalizeH="0" baseline="0" noProof="0" dirty="0">
              <a:ln>
                <a:noFill/>
              </a:ln>
              <a:solidFill>
                <a:srgbClr val="000000"/>
              </a:solidFill>
              <a:effectLst/>
              <a:uLnTx/>
              <a:uFillTx/>
              <a:cs typeface="Roboto" panose="02000000000000000000" pitchFamily="2" charset="0"/>
            </a:endParaRPr>
          </a:p>
        </p:txBody>
      </p:sp>
      <p:sp>
        <p:nvSpPr>
          <p:cNvPr id="7" name="Text Placeholder 3">
            <a:extLst>
              <a:ext uri="{FF2B5EF4-FFF2-40B4-BE49-F238E27FC236}">
                <a16:creationId xmlns:a16="http://schemas.microsoft.com/office/drawing/2014/main" id="{45879846-D1C4-3DD3-AF8B-5EEC234A0A7C}"/>
              </a:ext>
            </a:extLst>
          </p:cNvPr>
          <p:cNvSpPr txBox="1">
            <a:spLocks/>
          </p:cNvSpPr>
          <p:nvPr/>
        </p:nvSpPr>
        <p:spPr>
          <a:xfrm>
            <a:off x="573834" y="3503192"/>
            <a:ext cx="9936841" cy="127752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US" sz="1400" b="1" i="0" u="none" strike="noStrike" kern="1200" cap="none" spc="0" normalizeH="0" baseline="0" noProof="0" dirty="0">
                <a:ln>
                  <a:noFill/>
                </a:ln>
                <a:solidFill>
                  <a:srgbClr val="000000"/>
                </a:solidFill>
                <a:effectLst/>
                <a:uLnTx/>
                <a:uFillTx/>
                <a:cs typeface="Roboto" panose="02000000000000000000" pitchFamily="2" charset="0"/>
              </a:rPr>
              <a:t>Change options for Theft Detection Values:</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cs typeface="Roboto" panose="02000000000000000000" pitchFamily="2" charset="0"/>
              </a:rPr>
              <a:t>Considering the incentive pot split options, the TDV would be revisited to determine appropriate values</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cs typeface="Roboto" panose="02000000000000000000" pitchFamily="2" charset="0"/>
              </a:rPr>
              <a:t>For the avoidance of doubt, no change is proposed to the underlying definition of the TDV – such as basing it on the value of theft avoided or setting it in a way designed to incentivise specific behaviours</a:t>
            </a:r>
            <a:endParaRPr kumimoji="0" lang="en-US" sz="1200" b="0" i="0" u="none" strike="noStrike" kern="1200" cap="none" spc="0" normalizeH="0" baseline="0" noProof="0" dirty="0">
              <a:ln>
                <a:noFill/>
              </a:ln>
              <a:solidFill>
                <a:srgbClr val="000000"/>
              </a:solidFill>
              <a:effectLst/>
              <a:uLnTx/>
              <a:uFillTx/>
              <a:cs typeface="Roboto" panose="02000000000000000000" pitchFamily="2" charset="0"/>
            </a:endParaRPr>
          </a:p>
        </p:txBody>
      </p:sp>
      <p:sp>
        <p:nvSpPr>
          <p:cNvPr id="8" name="Text Placeholder 3">
            <a:extLst>
              <a:ext uri="{FF2B5EF4-FFF2-40B4-BE49-F238E27FC236}">
                <a16:creationId xmlns:a16="http://schemas.microsoft.com/office/drawing/2014/main" id="{85609FCB-29ED-16CC-516E-39087C2FE9AC}"/>
              </a:ext>
            </a:extLst>
          </p:cNvPr>
          <p:cNvSpPr txBox="1">
            <a:spLocks/>
          </p:cNvSpPr>
          <p:nvPr/>
        </p:nvSpPr>
        <p:spPr>
          <a:xfrm>
            <a:off x="573835" y="5037242"/>
            <a:ext cx="9936840" cy="117502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US" sz="1400" b="1" i="0" u="none" strike="noStrike" kern="1200" cap="none" spc="0" normalizeH="0" baseline="0" noProof="0" dirty="0">
                <a:ln>
                  <a:noFill/>
                </a:ln>
                <a:effectLst/>
                <a:uLnTx/>
                <a:uFillTx/>
                <a:cs typeface="Roboto" panose="02000000000000000000" pitchFamily="2" charset="0"/>
              </a:rPr>
              <a:t>Change options for Theft target:</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cs typeface="Roboto" panose="02000000000000000000" pitchFamily="2" charset="0"/>
              </a:rPr>
              <a:t>Considering the incentive pot split options, the Theft Targets would be revisited to determine appropriate values</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cs typeface="Roboto" panose="02000000000000000000" pitchFamily="2" charset="0"/>
              </a:rPr>
              <a:t>Propose retaining the overall target of 41,000 confirmed thefts</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cs typeface="Roboto" panose="02000000000000000000" pitchFamily="2" charset="0"/>
              </a:rPr>
              <a:t>Adjustment of targets for the existing customer segments and new additional splits</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endParaRPr>
          </a:p>
        </p:txBody>
      </p:sp>
    </p:spTree>
    <p:extLst>
      <p:ext uri="{BB962C8B-B14F-4D97-AF65-F5344CB8AC3E}">
        <p14:creationId xmlns:p14="http://schemas.microsoft.com/office/powerpoint/2010/main" val="1977045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C74B4-CF15-732B-DEB1-BE4D7F4BFD99}"/>
              </a:ext>
            </a:extLst>
          </p:cNvPr>
          <p:cNvSpPr>
            <a:spLocks noGrp="1"/>
          </p:cNvSpPr>
          <p:nvPr>
            <p:ph type="title"/>
          </p:nvPr>
        </p:nvSpPr>
        <p:spPr/>
        <p:txBody>
          <a:bodyPr/>
          <a:lstStyle/>
          <a:p>
            <a:r>
              <a:rPr lang="en-US" sz="2800" b="1" dirty="0">
                <a:cs typeface="Roboto" panose="02000000000000000000" pitchFamily="2" charset="0"/>
              </a:rPr>
              <a:t>Incentive pots and TDV</a:t>
            </a:r>
            <a:endParaRPr lang="en-GB" dirty="0">
              <a:cs typeface="Roboto" panose="02000000000000000000" pitchFamily="2" charset="0"/>
            </a:endParaRPr>
          </a:p>
        </p:txBody>
      </p:sp>
      <p:sp>
        <p:nvSpPr>
          <p:cNvPr id="3" name="Content Placeholder 2">
            <a:extLst>
              <a:ext uri="{FF2B5EF4-FFF2-40B4-BE49-F238E27FC236}">
                <a16:creationId xmlns:a16="http://schemas.microsoft.com/office/drawing/2014/main" id="{88E890BA-1AF1-C912-192A-5644E241BCE8}"/>
              </a:ext>
            </a:extLst>
          </p:cNvPr>
          <p:cNvSpPr>
            <a:spLocks noGrp="1"/>
          </p:cNvSpPr>
          <p:nvPr>
            <p:ph sz="quarter" idx="10"/>
          </p:nvPr>
        </p:nvSpPr>
        <p:spPr>
          <a:xfrm>
            <a:off x="608241" y="1743776"/>
            <a:ext cx="5090595" cy="1791381"/>
          </a:xfrm>
        </p:spPr>
        <p:txBody>
          <a:bodyPr/>
          <a:lstStyle/>
          <a:p>
            <a:r>
              <a:rPr lang="en-GB" sz="1400" dirty="0">
                <a:cs typeface="Roboto" panose="02000000000000000000" pitchFamily="2" charset="0"/>
              </a:rPr>
              <a:t>Each option can be considered individually</a:t>
            </a:r>
          </a:p>
          <a:p>
            <a:r>
              <a:rPr lang="en-GB" sz="1400" dirty="0">
                <a:effectLst/>
                <a:cs typeface="Roboto" panose="02000000000000000000" pitchFamily="2" charset="0"/>
              </a:rPr>
              <a:t>The Domestic type customer split is proposed as these meters would be expected to exhibit levels of theft and investigation costs more closely aligned to the wider domestic sector and hence suppliers with a significant number of meters in this population would otherwise have a significant potential advantage in identifying and confirming thefts compared to the wider non-domestic pot</a:t>
            </a:r>
          </a:p>
        </p:txBody>
      </p:sp>
      <p:pic>
        <p:nvPicPr>
          <p:cNvPr id="4" name="Picture 3">
            <a:extLst>
              <a:ext uri="{FF2B5EF4-FFF2-40B4-BE49-F238E27FC236}">
                <a16:creationId xmlns:a16="http://schemas.microsoft.com/office/drawing/2014/main" id="{CF370F76-6AE8-DC09-1067-F23260DB80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6277" y="1371697"/>
            <a:ext cx="6085297" cy="2535541"/>
          </a:xfrm>
          <a:prstGeom prst="rect">
            <a:avLst/>
          </a:prstGeom>
          <a:noFill/>
        </p:spPr>
      </p:pic>
      <p:sp>
        <p:nvSpPr>
          <p:cNvPr id="5" name="Content Placeholder 2">
            <a:extLst>
              <a:ext uri="{FF2B5EF4-FFF2-40B4-BE49-F238E27FC236}">
                <a16:creationId xmlns:a16="http://schemas.microsoft.com/office/drawing/2014/main" id="{181E89D1-ED4A-2EE1-7F1C-B61E18F362EF}"/>
              </a:ext>
            </a:extLst>
          </p:cNvPr>
          <p:cNvSpPr txBox="1">
            <a:spLocks/>
          </p:cNvSpPr>
          <p:nvPr/>
        </p:nvSpPr>
        <p:spPr>
          <a:xfrm>
            <a:off x="608241" y="3907238"/>
            <a:ext cx="10623177" cy="228628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cs typeface="Roboto" panose="02000000000000000000" pitchFamily="2" charset="0"/>
              </a:rPr>
              <a:t>TDV has not significantly changed from 2022/23 to 2023/24, with only an inflation adjustment using the Consumer Price Index (CPI)</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cs typeface="Roboto" panose="02000000000000000000" pitchFamily="2" charset="0"/>
              </a:rPr>
              <a:t>Given the incentive pot change options and the limited update to TDV over the past scheme years we believe it is important to refresh the evidence base for the setting of the TDV</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cs typeface="Roboto" panose="02000000000000000000" pitchFamily="2" charset="0"/>
              </a:rPr>
              <a:t>For the avoidance of doubt, no change is proposed to the underlying definition of the TDV – such as basing it on the value of theft avoided or setting it in a way designed to incentivise specific behaviours</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cs typeface="Roboto" panose="02000000000000000000" pitchFamily="2" charset="0"/>
              </a:rPr>
              <a:t>TDIS Survey indicated a majority agreed that weighting should be applied in order to incentivise detection activity</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cs typeface="Roboto" panose="02000000000000000000" pitchFamily="2" charset="0"/>
              </a:rPr>
              <a:t>Request that participants provide as much information as possible in response to the TDV consultation questions</a:t>
            </a:r>
          </a:p>
        </p:txBody>
      </p:sp>
    </p:spTree>
    <p:extLst>
      <p:ext uri="{BB962C8B-B14F-4D97-AF65-F5344CB8AC3E}">
        <p14:creationId xmlns:p14="http://schemas.microsoft.com/office/powerpoint/2010/main" val="351291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4055-0CD0-CE05-45E4-25A437F476C4}"/>
              </a:ext>
            </a:extLst>
          </p:cNvPr>
          <p:cNvSpPr>
            <a:spLocks noGrp="1"/>
          </p:cNvSpPr>
          <p:nvPr>
            <p:ph type="title"/>
          </p:nvPr>
        </p:nvSpPr>
        <p:spPr/>
        <p:txBody>
          <a:bodyPr/>
          <a:lstStyle/>
          <a:p>
            <a:r>
              <a:rPr lang="en-GB" dirty="0"/>
              <a:t>Theft Targets</a:t>
            </a:r>
          </a:p>
        </p:txBody>
      </p:sp>
      <p:graphicFrame>
        <p:nvGraphicFramePr>
          <p:cNvPr id="7" name="Content Placeholder 6">
            <a:extLst>
              <a:ext uri="{FF2B5EF4-FFF2-40B4-BE49-F238E27FC236}">
                <a16:creationId xmlns:a16="http://schemas.microsoft.com/office/drawing/2014/main" id="{6BAF3C4A-5692-A687-4D94-0979F9C6899D}"/>
              </a:ext>
            </a:extLst>
          </p:cNvPr>
          <p:cNvGraphicFramePr>
            <a:graphicFrameLocks noGrp="1"/>
          </p:cNvGraphicFramePr>
          <p:nvPr>
            <p:ph sz="quarter" idx="10"/>
            <p:extLst>
              <p:ext uri="{D42A27DB-BD31-4B8C-83A1-F6EECF244321}">
                <p14:modId xmlns:p14="http://schemas.microsoft.com/office/powerpoint/2010/main" val="4276242015"/>
              </p:ext>
            </p:extLst>
          </p:nvPr>
        </p:nvGraphicFramePr>
        <p:xfrm>
          <a:off x="6260981" y="1330036"/>
          <a:ext cx="5487757" cy="1762040"/>
        </p:xfrm>
        <a:graphic>
          <a:graphicData uri="http://schemas.openxmlformats.org/drawingml/2006/table">
            <a:tbl>
              <a:tblPr firstRow="1" firstCol="1" bandRow="1">
                <a:tableStyleId>{F5AB1C69-6EDB-4FF4-983F-18BD219EF322}</a:tableStyleId>
              </a:tblPr>
              <a:tblGrid>
                <a:gridCol w="1125197">
                  <a:extLst>
                    <a:ext uri="{9D8B030D-6E8A-4147-A177-3AD203B41FA5}">
                      <a16:colId xmlns:a16="http://schemas.microsoft.com/office/drawing/2014/main" val="3486762872"/>
                    </a:ext>
                  </a:extLst>
                </a:gridCol>
                <a:gridCol w="1579950">
                  <a:extLst>
                    <a:ext uri="{9D8B030D-6E8A-4147-A177-3AD203B41FA5}">
                      <a16:colId xmlns:a16="http://schemas.microsoft.com/office/drawing/2014/main" val="1223725064"/>
                    </a:ext>
                  </a:extLst>
                </a:gridCol>
                <a:gridCol w="1391305">
                  <a:extLst>
                    <a:ext uri="{9D8B030D-6E8A-4147-A177-3AD203B41FA5}">
                      <a16:colId xmlns:a16="http://schemas.microsoft.com/office/drawing/2014/main" val="1428966261"/>
                    </a:ext>
                  </a:extLst>
                </a:gridCol>
                <a:gridCol w="1391305">
                  <a:extLst>
                    <a:ext uri="{9D8B030D-6E8A-4147-A177-3AD203B41FA5}">
                      <a16:colId xmlns:a16="http://schemas.microsoft.com/office/drawing/2014/main" val="606464200"/>
                    </a:ext>
                  </a:extLst>
                </a:gridCol>
              </a:tblGrid>
              <a:tr h="599988">
                <a:tc>
                  <a:txBody>
                    <a:bodyPr/>
                    <a:lstStyle/>
                    <a:p>
                      <a:pPr>
                        <a:lnSpc>
                          <a:spcPct val="115000"/>
                        </a:lnSpc>
                        <a:spcBef>
                          <a:spcPts val="600"/>
                        </a:spcBef>
                        <a:spcAft>
                          <a:spcPts val="600"/>
                        </a:spcAft>
                      </a:pPr>
                      <a:r>
                        <a:rPr lang="en-GB" sz="1400">
                          <a:effectLst/>
                          <a:latin typeface="Roboto" panose="02000000000000000000" pitchFamily="2" charset="0"/>
                          <a:ea typeface="Roboto" panose="02000000000000000000" pitchFamily="2" charset="0"/>
                          <a:cs typeface="Roboto" panose="02000000000000000000" pitchFamily="2" charset="0"/>
                        </a:rPr>
                        <a:t>Fuel Type</a:t>
                      </a:r>
                      <a:endParaRPr lang="en-GB" sz="140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tc>
                <a:tc>
                  <a:txBody>
                    <a:bodyPr/>
                    <a:lstStyle/>
                    <a:p>
                      <a:pPr>
                        <a:lnSpc>
                          <a:spcPct val="115000"/>
                        </a:lnSpc>
                        <a:spcBef>
                          <a:spcPts val="600"/>
                        </a:spcBef>
                        <a:spcAft>
                          <a:spcPts val="600"/>
                        </a:spcAft>
                      </a:pPr>
                      <a:r>
                        <a:rPr lang="en-GB" sz="1400">
                          <a:effectLst/>
                          <a:latin typeface="Roboto" panose="02000000000000000000" pitchFamily="2" charset="0"/>
                          <a:ea typeface="Roboto" panose="02000000000000000000" pitchFamily="2" charset="0"/>
                          <a:cs typeface="Roboto" panose="02000000000000000000" pitchFamily="2" charset="0"/>
                        </a:rPr>
                        <a:t>Customer Segment</a:t>
                      </a:r>
                      <a:endParaRPr lang="en-GB" sz="140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tc>
                <a:tc>
                  <a:txBody>
                    <a:bodyPr/>
                    <a:lstStyle/>
                    <a:p>
                      <a:pPr>
                        <a:lnSpc>
                          <a:spcPct val="115000"/>
                        </a:lnSpc>
                        <a:spcBef>
                          <a:spcPts val="600"/>
                        </a:spcBef>
                        <a:spcAft>
                          <a:spcPts val="600"/>
                        </a:spcAft>
                      </a:pPr>
                      <a:r>
                        <a:rPr lang="en-GB" sz="1400">
                          <a:effectLst/>
                          <a:latin typeface="Roboto" panose="02000000000000000000" pitchFamily="2" charset="0"/>
                          <a:ea typeface="Roboto" panose="02000000000000000000" pitchFamily="2" charset="0"/>
                          <a:cs typeface="Roboto" panose="02000000000000000000" pitchFamily="2" charset="0"/>
                        </a:rPr>
                        <a:t>Current</a:t>
                      </a:r>
                      <a:endParaRPr lang="en-GB" sz="140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tc>
                <a:tc>
                  <a:txBody>
                    <a:bodyPr/>
                    <a:lstStyle/>
                    <a:p>
                      <a:pPr>
                        <a:lnSpc>
                          <a:spcPct val="115000"/>
                        </a:lnSpc>
                        <a:spcBef>
                          <a:spcPts val="600"/>
                        </a:spcBef>
                        <a:spcAft>
                          <a:spcPts val="600"/>
                        </a:spcAft>
                      </a:pPr>
                      <a:r>
                        <a:rPr lang="en-GB" sz="1400">
                          <a:effectLst/>
                          <a:latin typeface="Roboto" panose="02000000000000000000" pitchFamily="2" charset="0"/>
                          <a:ea typeface="Roboto" panose="02000000000000000000" pitchFamily="2" charset="0"/>
                          <a:cs typeface="Roboto" panose="02000000000000000000" pitchFamily="2" charset="0"/>
                        </a:rPr>
                        <a:t>Option</a:t>
                      </a:r>
                      <a:endParaRPr lang="en-GB" sz="140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tc>
                <a:extLst>
                  <a:ext uri="{0D108BD9-81ED-4DB2-BD59-A6C34878D82A}">
                    <a16:rowId xmlns:a16="http://schemas.microsoft.com/office/drawing/2014/main" val="952564206"/>
                  </a:ext>
                </a:extLst>
              </a:tr>
              <a:tr h="290513">
                <a:tc rowSpan="2">
                  <a:txBody>
                    <a:bodyPr/>
                    <a:lstStyle/>
                    <a:p>
                      <a:pPr>
                        <a:lnSpc>
                          <a:spcPct val="115000"/>
                        </a:lnSpc>
                        <a:spcBef>
                          <a:spcPts val="600"/>
                        </a:spcBef>
                        <a:spcAft>
                          <a:spcPts val="600"/>
                        </a:spcAft>
                      </a:pPr>
                      <a:r>
                        <a:rPr lang="en-GB" sz="1400">
                          <a:effectLst/>
                          <a:latin typeface="Roboto" panose="02000000000000000000" pitchFamily="2" charset="0"/>
                          <a:ea typeface="Roboto" panose="02000000000000000000" pitchFamily="2" charset="0"/>
                          <a:cs typeface="Roboto" panose="02000000000000000000" pitchFamily="2" charset="0"/>
                        </a:rPr>
                        <a:t>Electricity</a:t>
                      </a:r>
                      <a:endParaRPr lang="en-GB" sz="140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tc>
                <a:tc>
                  <a:txBody>
                    <a:bodyPr/>
                    <a:lstStyle/>
                    <a:p>
                      <a:pP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Domestic</a:t>
                      </a:r>
                    </a:p>
                  </a:txBody>
                  <a:tcPr marL="68580" marR="68580" marT="0" marB="0"/>
                </a:tc>
                <a:tc>
                  <a:txBody>
                    <a:bodyPr/>
                    <a:lstStyle/>
                    <a:p>
                      <a:pPr algn="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30,000</a:t>
                      </a:r>
                    </a:p>
                  </a:txBody>
                  <a:tcPr marL="68580" marR="68580" marT="0" marB="0" anchor="b"/>
                </a:tc>
                <a:tc>
                  <a:txBody>
                    <a:bodyPr/>
                    <a:lstStyle/>
                    <a:p>
                      <a:pPr algn="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31,500</a:t>
                      </a:r>
                    </a:p>
                  </a:txBody>
                  <a:tcPr marL="68580" marR="68580" marT="0" marB="0" anchor="b"/>
                </a:tc>
                <a:extLst>
                  <a:ext uri="{0D108BD9-81ED-4DB2-BD59-A6C34878D82A}">
                    <a16:rowId xmlns:a16="http://schemas.microsoft.com/office/drawing/2014/main" val="889992614"/>
                  </a:ext>
                </a:extLst>
              </a:tr>
              <a:tr h="290513">
                <a:tc vMerge="1">
                  <a:txBody>
                    <a:bodyPr/>
                    <a:lstStyle/>
                    <a:p>
                      <a:endParaRPr lang="en-GB"/>
                    </a:p>
                  </a:txBody>
                  <a:tcPr/>
                </a:tc>
                <a:tc>
                  <a:txBody>
                    <a:bodyPr/>
                    <a:lstStyle/>
                    <a:p>
                      <a:pP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Non-Domestic</a:t>
                      </a:r>
                    </a:p>
                  </a:txBody>
                  <a:tcPr marL="68580" marR="68580" marT="0" marB="0"/>
                </a:tc>
                <a:tc>
                  <a:txBody>
                    <a:bodyPr/>
                    <a:lstStyle/>
                    <a:p>
                      <a:pPr algn="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4,000</a:t>
                      </a:r>
                    </a:p>
                  </a:txBody>
                  <a:tcPr marL="68580" marR="68580" marT="0" marB="0" anchor="b"/>
                </a:tc>
                <a:tc>
                  <a:txBody>
                    <a:bodyPr/>
                    <a:lstStyle/>
                    <a:p>
                      <a:pPr algn="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3,000</a:t>
                      </a:r>
                    </a:p>
                  </a:txBody>
                  <a:tcPr marL="68580" marR="68580" marT="0" marB="0" anchor="b"/>
                </a:tc>
                <a:extLst>
                  <a:ext uri="{0D108BD9-81ED-4DB2-BD59-A6C34878D82A}">
                    <a16:rowId xmlns:a16="http://schemas.microsoft.com/office/drawing/2014/main" val="4168097473"/>
                  </a:ext>
                </a:extLst>
              </a:tr>
              <a:tr h="290513">
                <a:tc rowSpan="2">
                  <a:txBody>
                    <a:bodyPr/>
                    <a:lstStyle/>
                    <a:p>
                      <a:pPr>
                        <a:lnSpc>
                          <a:spcPct val="115000"/>
                        </a:lnSpc>
                        <a:spcBef>
                          <a:spcPts val="600"/>
                        </a:spcBef>
                        <a:spcAft>
                          <a:spcPts val="600"/>
                        </a:spcAft>
                      </a:pPr>
                      <a:r>
                        <a:rPr lang="en-GB" sz="1400">
                          <a:effectLst/>
                          <a:latin typeface="Roboto" panose="02000000000000000000" pitchFamily="2" charset="0"/>
                          <a:ea typeface="Roboto" panose="02000000000000000000" pitchFamily="2" charset="0"/>
                          <a:cs typeface="Roboto" panose="02000000000000000000" pitchFamily="2" charset="0"/>
                        </a:rPr>
                        <a:t>Gas</a:t>
                      </a:r>
                      <a:endParaRPr lang="en-GB" sz="140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tc>
                <a:tc>
                  <a:txBody>
                    <a:bodyPr/>
                    <a:lstStyle/>
                    <a:p>
                      <a:pP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Domestic</a:t>
                      </a:r>
                    </a:p>
                  </a:txBody>
                  <a:tcPr marL="68580" marR="68580" marT="0" marB="0"/>
                </a:tc>
                <a:tc>
                  <a:txBody>
                    <a:bodyPr/>
                    <a:lstStyle/>
                    <a:p>
                      <a:pPr algn="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5,110</a:t>
                      </a:r>
                    </a:p>
                  </a:txBody>
                  <a:tcPr marL="68580" marR="68580" marT="0" marB="0" anchor="b"/>
                </a:tc>
                <a:tc>
                  <a:txBody>
                    <a:bodyPr/>
                    <a:lstStyle/>
                    <a:p>
                      <a:pPr algn="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5,500</a:t>
                      </a:r>
                    </a:p>
                  </a:txBody>
                  <a:tcPr marL="68580" marR="68580" marT="0" marB="0" anchor="b"/>
                </a:tc>
                <a:extLst>
                  <a:ext uri="{0D108BD9-81ED-4DB2-BD59-A6C34878D82A}">
                    <a16:rowId xmlns:a16="http://schemas.microsoft.com/office/drawing/2014/main" val="2703598691"/>
                  </a:ext>
                </a:extLst>
              </a:tr>
              <a:tr h="290513">
                <a:tc vMerge="1">
                  <a:txBody>
                    <a:bodyPr/>
                    <a:lstStyle/>
                    <a:p>
                      <a:endParaRPr lang="en-GB"/>
                    </a:p>
                  </a:txBody>
                  <a:tcPr/>
                </a:tc>
                <a:tc>
                  <a:txBody>
                    <a:bodyPr/>
                    <a:lstStyle/>
                    <a:p>
                      <a:pP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Non-Domestic</a:t>
                      </a:r>
                    </a:p>
                  </a:txBody>
                  <a:tcPr marL="68580" marR="68580" marT="0" marB="0"/>
                </a:tc>
                <a:tc>
                  <a:txBody>
                    <a:bodyPr/>
                    <a:lstStyle/>
                    <a:p>
                      <a:pPr algn="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1,890</a:t>
                      </a:r>
                    </a:p>
                  </a:txBody>
                  <a:tcPr marL="68580" marR="68580" marT="0" marB="0" anchor="b"/>
                </a:tc>
                <a:tc>
                  <a:txBody>
                    <a:bodyPr/>
                    <a:lstStyle/>
                    <a:p>
                      <a:pPr algn="r">
                        <a:lnSpc>
                          <a:spcPct val="115000"/>
                        </a:lnSpc>
                        <a:spcBef>
                          <a:spcPts val="600"/>
                        </a:spcBef>
                        <a:spcAft>
                          <a:spcPts val="600"/>
                        </a:spcAft>
                      </a:pPr>
                      <a:r>
                        <a:rPr lang="en-GB" sz="1400" kern="1200" dirty="0">
                          <a:solidFill>
                            <a:srgbClr val="3C3C3B"/>
                          </a:solidFill>
                          <a:effectLst/>
                          <a:latin typeface="Roboto" panose="02000000000000000000" pitchFamily="2" charset="0"/>
                          <a:ea typeface="Roboto" panose="02000000000000000000" pitchFamily="2" charset="0"/>
                          <a:cs typeface="Roboto" panose="02000000000000000000" pitchFamily="2" charset="0"/>
                        </a:rPr>
                        <a:t>1,000</a:t>
                      </a:r>
                    </a:p>
                  </a:txBody>
                  <a:tcPr marL="68580" marR="68580" marT="0" marB="0" anchor="b"/>
                </a:tc>
                <a:extLst>
                  <a:ext uri="{0D108BD9-81ED-4DB2-BD59-A6C34878D82A}">
                    <a16:rowId xmlns:a16="http://schemas.microsoft.com/office/drawing/2014/main" val="2185210851"/>
                  </a:ext>
                </a:extLst>
              </a:tr>
            </a:tbl>
          </a:graphicData>
        </a:graphic>
      </p:graphicFrame>
      <p:sp>
        <p:nvSpPr>
          <p:cNvPr id="8" name="Content Placeholder 2">
            <a:extLst>
              <a:ext uri="{FF2B5EF4-FFF2-40B4-BE49-F238E27FC236}">
                <a16:creationId xmlns:a16="http://schemas.microsoft.com/office/drawing/2014/main" id="{F31934B8-7DBE-54B6-A8EC-BC60D4063DFE}"/>
              </a:ext>
            </a:extLst>
          </p:cNvPr>
          <p:cNvSpPr txBox="1">
            <a:spLocks/>
          </p:cNvSpPr>
          <p:nvPr/>
        </p:nvSpPr>
        <p:spPr>
          <a:xfrm>
            <a:off x="240144" y="4149306"/>
            <a:ext cx="5855855" cy="258792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cs typeface="Roboto" panose="02000000000000000000" pitchFamily="2" charset="0"/>
              </a:rPr>
              <a:t>Will be necessary to further split down the targets for the new proposed incentive pots</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cs typeface="Roboto" panose="02000000000000000000" pitchFamily="2" charset="0"/>
              </a:rPr>
              <a:t>Approach based on market share with a weighting applied to segments where there could be a disproportionate focus applied – based on TDIS survey and TEM analysis</a:t>
            </a:r>
          </a:p>
          <a:p>
            <a:pPr marL="685800" marR="0" lvl="1" indent="-22860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cs typeface="Roboto" panose="02000000000000000000" pitchFamily="2" charset="0"/>
              </a:rPr>
              <a:t>There is a bias in investigation of theft in prepayment meters and a higher conversion rate of investigations to confirmed thefts</a:t>
            </a:r>
          </a:p>
          <a:p>
            <a:pPr marL="685800" marR="0" lvl="1" indent="-22860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cs typeface="Roboto" panose="02000000000000000000" pitchFamily="2" charset="0"/>
              </a:rPr>
              <a:t>Smart / AMR meters are expected to exhibit a lower level of theft vs traditional metering and hence a reduced weighting</a:t>
            </a:r>
          </a:p>
          <a:p>
            <a:pPr marL="685800" marR="0" lvl="1" indent="-22860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cs typeface="Roboto" panose="02000000000000000000" pitchFamily="2" charset="0"/>
              </a:rPr>
              <a:t>Feedback is that there is limited theft in the I&amp;C market and hence a reduced weighting is applied</a:t>
            </a:r>
          </a:p>
        </p:txBody>
      </p:sp>
      <p:graphicFrame>
        <p:nvGraphicFramePr>
          <p:cNvPr id="9" name="Table 8">
            <a:extLst>
              <a:ext uri="{FF2B5EF4-FFF2-40B4-BE49-F238E27FC236}">
                <a16:creationId xmlns:a16="http://schemas.microsoft.com/office/drawing/2014/main" id="{354A3DF8-4C3D-00D1-AD6A-75FB59D5FE49}"/>
              </a:ext>
            </a:extLst>
          </p:cNvPr>
          <p:cNvGraphicFramePr>
            <a:graphicFrameLocks noGrp="1"/>
          </p:cNvGraphicFramePr>
          <p:nvPr>
            <p:extLst>
              <p:ext uri="{D42A27DB-BD31-4B8C-83A1-F6EECF244321}">
                <p14:modId xmlns:p14="http://schemas.microsoft.com/office/powerpoint/2010/main" val="4074954491"/>
              </p:ext>
            </p:extLst>
          </p:nvPr>
        </p:nvGraphicFramePr>
        <p:xfrm>
          <a:off x="6260981" y="3521153"/>
          <a:ext cx="5487756" cy="2739695"/>
        </p:xfrm>
        <a:graphic>
          <a:graphicData uri="http://schemas.openxmlformats.org/drawingml/2006/table">
            <a:tbl>
              <a:tblPr firstRow="1" firstCol="1" bandRow="1">
                <a:tableStyleId>{F5AB1C69-6EDB-4FF4-983F-18BD219EF322}</a:tableStyleId>
              </a:tblPr>
              <a:tblGrid>
                <a:gridCol w="1017954">
                  <a:extLst>
                    <a:ext uri="{9D8B030D-6E8A-4147-A177-3AD203B41FA5}">
                      <a16:colId xmlns:a16="http://schemas.microsoft.com/office/drawing/2014/main" val="2336206148"/>
                    </a:ext>
                  </a:extLst>
                </a:gridCol>
                <a:gridCol w="1711350">
                  <a:extLst>
                    <a:ext uri="{9D8B030D-6E8A-4147-A177-3AD203B41FA5}">
                      <a16:colId xmlns:a16="http://schemas.microsoft.com/office/drawing/2014/main" val="2192094110"/>
                    </a:ext>
                  </a:extLst>
                </a:gridCol>
                <a:gridCol w="1711350">
                  <a:extLst>
                    <a:ext uri="{9D8B030D-6E8A-4147-A177-3AD203B41FA5}">
                      <a16:colId xmlns:a16="http://schemas.microsoft.com/office/drawing/2014/main" val="2747237320"/>
                    </a:ext>
                  </a:extLst>
                </a:gridCol>
                <a:gridCol w="1047102">
                  <a:extLst>
                    <a:ext uri="{9D8B030D-6E8A-4147-A177-3AD203B41FA5}">
                      <a16:colId xmlns:a16="http://schemas.microsoft.com/office/drawing/2014/main" val="2966555975"/>
                    </a:ext>
                  </a:extLst>
                </a:gridCol>
              </a:tblGrid>
              <a:tr h="512631">
                <a:tc>
                  <a:txBody>
                    <a:bodyPr/>
                    <a:lstStyle/>
                    <a:p>
                      <a:pPr>
                        <a:lnSpc>
                          <a:spcPct val="115000"/>
                        </a:lnSpc>
                        <a:spcBef>
                          <a:spcPts val="600"/>
                        </a:spcBef>
                        <a:spcAft>
                          <a:spcPts val="600"/>
                        </a:spcAft>
                      </a:pPr>
                      <a:r>
                        <a:rPr lang="en-GB" sz="1400" dirty="0">
                          <a:effectLst/>
                          <a:latin typeface="Roboto" panose="02000000000000000000" pitchFamily="2" charset="0"/>
                          <a:ea typeface="Roboto" panose="02000000000000000000" pitchFamily="2" charset="0"/>
                          <a:cs typeface="Roboto" panose="02000000000000000000" pitchFamily="2" charset="0"/>
                        </a:rPr>
                        <a:t>Customer Segment</a:t>
                      </a:r>
                      <a:endParaRPr lang="en-GB" sz="14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tc>
                <a:tc>
                  <a:txBody>
                    <a:bodyPr/>
                    <a:lstStyle/>
                    <a:p>
                      <a:pPr>
                        <a:lnSpc>
                          <a:spcPct val="115000"/>
                        </a:lnSpc>
                        <a:spcBef>
                          <a:spcPts val="600"/>
                        </a:spcBef>
                        <a:spcAft>
                          <a:spcPts val="600"/>
                        </a:spcAft>
                      </a:pPr>
                      <a:r>
                        <a:rPr lang="en-GB" sz="1400" dirty="0">
                          <a:effectLst/>
                          <a:latin typeface="Roboto" panose="02000000000000000000" pitchFamily="2" charset="0"/>
                          <a:ea typeface="Roboto" panose="02000000000000000000" pitchFamily="2" charset="0"/>
                          <a:cs typeface="Roboto" panose="02000000000000000000" pitchFamily="2" charset="0"/>
                        </a:rPr>
                        <a:t>Customer Type</a:t>
                      </a:r>
                      <a:endParaRPr lang="en-GB" sz="14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tc>
                <a:tc>
                  <a:txBody>
                    <a:bodyPr/>
                    <a:lstStyle/>
                    <a:p>
                      <a:pPr>
                        <a:lnSpc>
                          <a:spcPct val="115000"/>
                        </a:lnSpc>
                        <a:spcBef>
                          <a:spcPts val="600"/>
                        </a:spcBef>
                        <a:spcAft>
                          <a:spcPts val="600"/>
                        </a:spcAft>
                      </a:pPr>
                      <a:r>
                        <a:rPr lang="en-GB" sz="1400">
                          <a:effectLst/>
                          <a:latin typeface="Roboto" panose="02000000000000000000" pitchFamily="2" charset="0"/>
                          <a:ea typeface="Roboto" panose="02000000000000000000" pitchFamily="2" charset="0"/>
                          <a:cs typeface="Roboto" panose="02000000000000000000" pitchFamily="2" charset="0"/>
                        </a:rPr>
                        <a:t>Meter Type</a:t>
                      </a:r>
                      <a:endParaRPr lang="en-GB" sz="140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tc>
                <a:tc>
                  <a:txBody>
                    <a:bodyPr/>
                    <a:lstStyle/>
                    <a:p>
                      <a:pPr>
                        <a:lnSpc>
                          <a:spcPct val="115000"/>
                        </a:lnSpc>
                        <a:spcBef>
                          <a:spcPts val="600"/>
                        </a:spcBef>
                        <a:spcAft>
                          <a:spcPts val="600"/>
                        </a:spcAft>
                      </a:pPr>
                      <a:r>
                        <a:rPr lang="en-GB" sz="1400">
                          <a:effectLst/>
                          <a:latin typeface="Roboto" panose="02000000000000000000" pitchFamily="2" charset="0"/>
                          <a:ea typeface="Roboto" panose="02000000000000000000" pitchFamily="2" charset="0"/>
                          <a:cs typeface="Roboto" panose="02000000000000000000" pitchFamily="2" charset="0"/>
                        </a:rPr>
                        <a:t>Weighting</a:t>
                      </a:r>
                      <a:endParaRPr lang="en-GB" sz="140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tc>
                <a:extLst>
                  <a:ext uri="{0D108BD9-81ED-4DB2-BD59-A6C34878D82A}">
                    <a16:rowId xmlns:a16="http://schemas.microsoft.com/office/drawing/2014/main" val="743967923"/>
                  </a:ext>
                </a:extLst>
              </a:tr>
              <a:tr h="512631">
                <a:tc rowSpan="3">
                  <a:txBody>
                    <a:bodyPr/>
                    <a:lstStyle/>
                    <a:p>
                      <a:pPr>
                        <a:lnSpc>
                          <a:spcPct val="115000"/>
                        </a:lnSpc>
                        <a:spcBef>
                          <a:spcPts val="600"/>
                        </a:spcBef>
                        <a:spcAft>
                          <a:spcPts val="600"/>
                        </a:spcAft>
                      </a:pPr>
                      <a:r>
                        <a:rPr lang="en-GB" sz="1400" b="1" kern="1200">
                          <a:solidFill>
                            <a:schemeClr val="lt1"/>
                          </a:solidFill>
                          <a:effectLst/>
                          <a:latin typeface="Roboto" panose="02000000000000000000" pitchFamily="2" charset="0"/>
                          <a:ea typeface="Roboto" panose="02000000000000000000" pitchFamily="2" charset="0"/>
                          <a:cs typeface="Roboto" panose="02000000000000000000" pitchFamily="2" charset="0"/>
                        </a:rPr>
                        <a:t>Domestic</a:t>
                      </a:r>
                    </a:p>
                  </a:txBody>
                  <a:tcPr marL="68580" marR="68580" marT="0" marB="0"/>
                </a:tc>
                <a:tc>
                  <a:txBody>
                    <a:bodyPr/>
                    <a:lstStyle/>
                    <a:p>
                      <a:pPr algn="ctr">
                        <a:lnSpc>
                          <a:spcPct val="115000"/>
                        </a:lnSpc>
                        <a:spcBef>
                          <a:spcPts val="600"/>
                        </a:spcBef>
                        <a:spcAft>
                          <a:spcPts val="600"/>
                        </a:spcAft>
                      </a:pPr>
                      <a:r>
                        <a:rPr lang="en-GB" sz="1400" kern="1200" dirty="0">
                          <a:solidFill>
                            <a:srgbClr val="3C3C3B"/>
                          </a:solidFill>
                          <a:effectLst/>
                          <a:latin typeface="Roboto" panose="02000000000000000000" pitchFamily="2" charset="0"/>
                          <a:ea typeface="Roboto" panose="02000000000000000000" pitchFamily="2" charset="0"/>
                          <a:cs typeface="Roboto" panose="02000000000000000000" pitchFamily="2" charset="0"/>
                        </a:rPr>
                        <a:t>-</a:t>
                      </a:r>
                    </a:p>
                  </a:txBody>
                  <a:tcPr marL="68580" marR="68580" marT="0" marB="0"/>
                </a:tc>
                <a:tc>
                  <a:txBody>
                    <a:bodyPr/>
                    <a:lstStyle/>
                    <a:p>
                      <a:pPr algn="l">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Traditional Prepayment</a:t>
                      </a:r>
                    </a:p>
                  </a:txBody>
                  <a:tcPr marL="68580" marR="68580" marT="0" marB="0"/>
                </a:tc>
                <a:tc>
                  <a:txBody>
                    <a:bodyPr/>
                    <a:lstStyle/>
                    <a:p>
                      <a:pPr algn="ct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0.8</a:t>
                      </a:r>
                    </a:p>
                  </a:txBody>
                  <a:tcPr marL="68580" marR="68580" marT="0" marB="0"/>
                </a:tc>
                <a:extLst>
                  <a:ext uri="{0D108BD9-81ED-4DB2-BD59-A6C34878D82A}">
                    <a16:rowId xmlns:a16="http://schemas.microsoft.com/office/drawing/2014/main" val="1694165218"/>
                  </a:ext>
                </a:extLst>
              </a:tr>
              <a:tr h="244919">
                <a:tc vMerge="1">
                  <a:txBody>
                    <a:bodyPr/>
                    <a:lstStyle/>
                    <a:p>
                      <a:endParaRPr lang="en-GB"/>
                    </a:p>
                  </a:txBody>
                  <a:tcPr/>
                </a:tc>
                <a:tc>
                  <a:txBody>
                    <a:bodyPr/>
                    <a:lstStyle/>
                    <a:p>
                      <a:pPr algn="ct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a:t>
                      </a:r>
                    </a:p>
                  </a:txBody>
                  <a:tcPr marL="68580" marR="68580" marT="0" marB="0"/>
                </a:tc>
                <a:tc>
                  <a:txBody>
                    <a:bodyPr/>
                    <a:lstStyle/>
                    <a:p>
                      <a:pPr algn="l">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Traditional Credit</a:t>
                      </a:r>
                    </a:p>
                  </a:txBody>
                  <a:tcPr marL="68580" marR="68580" marT="0" marB="0"/>
                </a:tc>
                <a:tc>
                  <a:txBody>
                    <a:bodyPr/>
                    <a:lstStyle/>
                    <a:p>
                      <a:pPr algn="ct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1</a:t>
                      </a:r>
                    </a:p>
                  </a:txBody>
                  <a:tcPr marL="68580" marR="68580" marT="0" marB="0"/>
                </a:tc>
                <a:extLst>
                  <a:ext uri="{0D108BD9-81ED-4DB2-BD59-A6C34878D82A}">
                    <a16:rowId xmlns:a16="http://schemas.microsoft.com/office/drawing/2014/main" val="3056486600"/>
                  </a:ext>
                </a:extLst>
              </a:tr>
              <a:tr h="244919">
                <a:tc vMerge="1">
                  <a:txBody>
                    <a:bodyPr/>
                    <a:lstStyle/>
                    <a:p>
                      <a:endParaRPr lang="en-GB"/>
                    </a:p>
                  </a:txBody>
                  <a:tcPr/>
                </a:tc>
                <a:tc>
                  <a:txBody>
                    <a:bodyPr/>
                    <a:lstStyle/>
                    <a:p>
                      <a:pPr algn="ct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a:t>
                      </a:r>
                    </a:p>
                  </a:txBody>
                  <a:tcPr marL="68580" marR="68580" marT="0" marB="0"/>
                </a:tc>
                <a:tc>
                  <a:txBody>
                    <a:bodyPr/>
                    <a:lstStyle/>
                    <a:p>
                      <a:pPr algn="l">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Smart</a:t>
                      </a:r>
                    </a:p>
                  </a:txBody>
                  <a:tcPr marL="68580" marR="68580" marT="0" marB="0"/>
                </a:tc>
                <a:tc>
                  <a:txBody>
                    <a:bodyPr/>
                    <a:lstStyle/>
                    <a:p>
                      <a:pPr algn="ct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0.6</a:t>
                      </a:r>
                    </a:p>
                  </a:txBody>
                  <a:tcPr marL="68580" marR="68580" marT="0" marB="0"/>
                </a:tc>
                <a:extLst>
                  <a:ext uri="{0D108BD9-81ED-4DB2-BD59-A6C34878D82A}">
                    <a16:rowId xmlns:a16="http://schemas.microsoft.com/office/drawing/2014/main" val="1736628023"/>
                  </a:ext>
                </a:extLst>
              </a:tr>
              <a:tr h="244919">
                <a:tc rowSpan="5">
                  <a:txBody>
                    <a:bodyPr/>
                    <a:lstStyle/>
                    <a:p>
                      <a:pPr>
                        <a:lnSpc>
                          <a:spcPct val="115000"/>
                        </a:lnSpc>
                        <a:spcBef>
                          <a:spcPts val="600"/>
                        </a:spcBef>
                        <a:spcAft>
                          <a:spcPts val="600"/>
                        </a:spcAft>
                      </a:pPr>
                      <a:r>
                        <a:rPr lang="en-GB" sz="1400" b="1" kern="1200">
                          <a:solidFill>
                            <a:schemeClr val="lt1"/>
                          </a:solidFill>
                          <a:effectLst/>
                          <a:latin typeface="Roboto" panose="02000000000000000000" pitchFamily="2" charset="0"/>
                          <a:ea typeface="Roboto" panose="02000000000000000000" pitchFamily="2" charset="0"/>
                          <a:cs typeface="Roboto" panose="02000000000000000000" pitchFamily="2" charset="0"/>
                        </a:rPr>
                        <a:t>Non-Domestic</a:t>
                      </a:r>
                    </a:p>
                  </a:txBody>
                  <a:tcPr marL="68580" marR="68580" marT="0" marB="0"/>
                </a:tc>
                <a:tc>
                  <a:txBody>
                    <a:bodyPr/>
                    <a:lstStyle/>
                    <a:p>
                      <a:pPr algn="l">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SME</a:t>
                      </a:r>
                    </a:p>
                  </a:txBody>
                  <a:tcPr marL="68580" marR="68580" marT="0" marB="0"/>
                </a:tc>
                <a:tc>
                  <a:txBody>
                    <a:bodyPr/>
                    <a:lstStyle/>
                    <a:p>
                      <a:pPr algn="ct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a:t>
                      </a:r>
                    </a:p>
                  </a:txBody>
                  <a:tcPr marL="68580" marR="68580" marT="0" marB="0"/>
                </a:tc>
                <a:tc>
                  <a:txBody>
                    <a:bodyPr/>
                    <a:lstStyle/>
                    <a:p>
                      <a:pPr algn="ct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1</a:t>
                      </a:r>
                    </a:p>
                  </a:txBody>
                  <a:tcPr marL="68580" marR="68580" marT="0" marB="0"/>
                </a:tc>
                <a:extLst>
                  <a:ext uri="{0D108BD9-81ED-4DB2-BD59-A6C34878D82A}">
                    <a16:rowId xmlns:a16="http://schemas.microsoft.com/office/drawing/2014/main" val="505553509"/>
                  </a:ext>
                </a:extLst>
              </a:tr>
              <a:tr h="244919">
                <a:tc vMerge="1">
                  <a:txBody>
                    <a:bodyPr/>
                    <a:lstStyle/>
                    <a:p>
                      <a:endParaRPr lang="en-GB"/>
                    </a:p>
                  </a:txBody>
                  <a:tcPr/>
                </a:tc>
                <a:tc>
                  <a:txBody>
                    <a:bodyPr/>
                    <a:lstStyle/>
                    <a:p>
                      <a:pPr algn="l">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SME</a:t>
                      </a:r>
                    </a:p>
                  </a:txBody>
                  <a:tcPr marL="68580" marR="68580" marT="0" marB="0"/>
                </a:tc>
                <a:tc>
                  <a:txBody>
                    <a:bodyPr/>
                    <a:lstStyle/>
                    <a:p>
                      <a:pPr algn="l">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Smart / AMR</a:t>
                      </a:r>
                    </a:p>
                  </a:txBody>
                  <a:tcPr marL="68580" marR="68580" marT="0" marB="0"/>
                </a:tc>
                <a:tc>
                  <a:txBody>
                    <a:bodyPr/>
                    <a:lstStyle/>
                    <a:p>
                      <a:pPr algn="ct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0.6</a:t>
                      </a:r>
                    </a:p>
                  </a:txBody>
                  <a:tcPr marL="68580" marR="68580" marT="0" marB="0"/>
                </a:tc>
                <a:extLst>
                  <a:ext uri="{0D108BD9-81ED-4DB2-BD59-A6C34878D82A}">
                    <a16:rowId xmlns:a16="http://schemas.microsoft.com/office/drawing/2014/main" val="2140098661"/>
                  </a:ext>
                </a:extLst>
              </a:tr>
              <a:tr h="244919">
                <a:tc vMerge="1">
                  <a:txBody>
                    <a:bodyPr/>
                    <a:lstStyle/>
                    <a:p>
                      <a:endParaRPr lang="en-GB"/>
                    </a:p>
                  </a:txBody>
                  <a:tcPr/>
                </a:tc>
                <a:tc>
                  <a:txBody>
                    <a:bodyPr/>
                    <a:lstStyle/>
                    <a:p>
                      <a:pPr algn="l">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SME</a:t>
                      </a:r>
                    </a:p>
                  </a:txBody>
                  <a:tcPr marL="68580" marR="68580" marT="0" marB="0"/>
                </a:tc>
                <a:tc>
                  <a:txBody>
                    <a:bodyPr/>
                    <a:lstStyle/>
                    <a:p>
                      <a:pPr algn="l">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Traditional</a:t>
                      </a:r>
                    </a:p>
                  </a:txBody>
                  <a:tcPr marL="68580" marR="68580" marT="0" marB="0"/>
                </a:tc>
                <a:tc>
                  <a:txBody>
                    <a:bodyPr/>
                    <a:lstStyle/>
                    <a:p>
                      <a:pPr algn="ct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1</a:t>
                      </a:r>
                    </a:p>
                  </a:txBody>
                  <a:tcPr marL="68580" marR="68580" marT="0" marB="0"/>
                </a:tc>
                <a:extLst>
                  <a:ext uri="{0D108BD9-81ED-4DB2-BD59-A6C34878D82A}">
                    <a16:rowId xmlns:a16="http://schemas.microsoft.com/office/drawing/2014/main" val="2251995602"/>
                  </a:ext>
                </a:extLst>
              </a:tr>
              <a:tr h="244919">
                <a:tc vMerge="1">
                  <a:txBody>
                    <a:bodyPr/>
                    <a:lstStyle/>
                    <a:p>
                      <a:endParaRPr lang="en-GB"/>
                    </a:p>
                  </a:txBody>
                  <a:tcPr/>
                </a:tc>
                <a:tc>
                  <a:txBody>
                    <a:bodyPr/>
                    <a:lstStyle/>
                    <a:p>
                      <a:pPr algn="l">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I&amp;C</a:t>
                      </a:r>
                    </a:p>
                  </a:txBody>
                  <a:tcPr marL="68580" marR="68580" marT="0" marB="0"/>
                </a:tc>
                <a:tc>
                  <a:txBody>
                    <a:bodyPr/>
                    <a:lstStyle/>
                    <a:p>
                      <a:pPr algn="ct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a:t>
                      </a:r>
                    </a:p>
                  </a:txBody>
                  <a:tcPr marL="68580" marR="68580" marT="0" marB="0"/>
                </a:tc>
                <a:tc>
                  <a:txBody>
                    <a:bodyPr/>
                    <a:lstStyle/>
                    <a:p>
                      <a:pPr algn="ct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0.5</a:t>
                      </a:r>
                    </a:p>
                  </a:txBody>
                  <a:tcPr marL="68580" marR="68580" marT="0" marB="0"/>
                </a:tc>
                <a:extLst>
                  <a:ext uri="{0D108BD9-81ED-4DB2-BD59-A6C34878D82A}">
                    <a16:rowId xmlns:a16="http://schemas.microsoft.com/office/drawing/2014/main" val="908408602"/>
                  </a:ext>
                </a:extLst>
              </a:tr>
              <a:tr h="244919">
                <a:tc vMerge="1">
                  <a:txBody>
                    <a:bodyPr/>
                    <a:lstStyle/>
                    <a:p>
                      <a:endParaRPr lang="en-GB"/>
                    </a:p>
                  </a:txBody>
                  <a:tcPr/>
                </a:tc>
                <a:tc>
                  <a:txBody>
                    <a:bodyPr/>
                    <a:lstStyle/>
                    <a:p>
                      <a:pPr algn="l">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Domestic Type</a:t>
                      </a:r>
                    </a:p>
                  </a:txBody>
                  <a:tcPr marL="68580" marR="68580" marT="0" marB="0"/>
                </a:tc>
                <a:tc>
                  <a:txBody>
                    <a:bodyPr/>
                    <a:lstStyle/>
                    <a:p>
                      <a:pPr algn="ctr">
                        <a:lnSpc>
                          <a:spcPct val="115000"/>
                        </a:lnSpc>
                        <a:spcBef>
                          <a:spcPts val="600"/>
                        </a:spcBef>
                        <a:spcAft>
                          <a:spcPts val="600"/>
                        </a:spcAft>
                      </a:pPr>
                      <a:r>
                        <a:rPr lang="en-GB" sz="1400" kern="1200">
                          <a:solidFill>
                            <a:srgbClr val="3C3C3B"/>
                          </a:solidFill>
                          <a:effectLst/>
                          <a:latin typeface="Roboto" panose="02000000000000000000" pitchFamily="2" charset="0"/>
                          <a:ea typeface="Roboto" panose="02000000000000000000" pitchFamily="2" charset="0"/>
                          <a:cs typeface="Roboto" panose="02000000000000000000" pitchFamily="2" charset="0"/>
                        </a:rPr>
                        <a:t>-</a:t>
                      </a:r>
                    </a:p>
                  </a:txBody>
                  <a:tcPr marL="68580" marR="68580" marT="0" marB="0"/>
                </a:tc>
                <a:tc>
                  <a:txBody>
                    <a:bodyPr/>
                    <a:lstStyle/>
                    <a:p>
                      <a:pPr algn="ctr">
                        <a:lnSpc>
                          <a:spcPct val="115000"/>
                        </a:lnSpc>
                        <a:spcBef>
                          <a:spcPts val="600"/>
                        </a:spcBef>
                        <a:spcAft>
                          <a:spcPts val="600"/>
                        </a:spcAft>
                      </a:pPr>
                      <a:r>
                        <a:rPr lang="en-GB" sz="1400" kern="1200" dirty="0">
                          <a:solidFill>
                            <a:srgbClr val="3C3C3B"/>
                          </a:solidFill>
                          <a:effectLst/>
                          <a:latin typeface="Roboto" panose="02000000000000000000" pitchFamily="2" charset="0"/>
                          <a:ea typeface="Roboto" panose="02000000000000000000" pitchFamily="2" charset="0"/>
                          <a:cs typeface="Roboto" panose="02000000000000000000" pitchFamily="2" charset="0"/>
                        </a:rPr>
                        <a:t>1</a:t>
                      </a:r>
                    </a:p>
                  </a:txBody>
                  <a:tcPr marL="68580" marR="68580" marT="0" marB="0"/>
                </a:tc>
                <a:extLst>
                  <a:ext uri="{0D108BD9-81ED-4DB2-BD59-A6C34878D82A}">
                    <a16:rowId xmlns:a16="http://schemas.microsoft.com/office/drawing/2014/main" val="75915876"/>
                  </a:ext>
                </a:extLst>
              </a:tr>
            </a:tbl>
          </a:graphicData>
        </a:graphic>
      </p:graphicFrame>
      <p:sp>
        <p:nvSpPr>
          <p:cNvPr id="10" name="Content Placeholder 2">
            <a:extLst>
              <a:ext uri="{FF2B5EF4-FFF2-40B4-BE49-F238E27FC236}">
                <a16:creationId xmlns:a16="http://schemas.microsoft.com/office/drawing/2014/main" id="{7D2BEEC0-8BC6-18FA-9F1A-59FE656A065D}"/>
              </a:ext>
            </a:extLst>
          </p:cNvPr>
          <p:cNvSpPr txBox="1">
            <a:spLocks/>
          </p:cNvSpPr>
          <p:nvPr/>
        </p:nvSpPr>
        <p:spPr>
          <a:xfrm>
            <a:off x="240144" y="1161442"/>
            <a:ext cx="5855855" cy="2223504"/>
          </a:xfrm>
          <a:prstGeom prst="rect">
            <a:avLst/>
          </a:prstGeom>
        </p:spPr>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500" b="0" i="0" u="none" strike="noStrike" kern="1200" cap="none" spc="0" normalizeH="0" baseline="0" noProof="0" dirty="0">
                <a:ln>
                  <a:noFill/>
                </a:ln>
                <a:effectLst/>
                <a:uLnTx/>
                <a:uFillTx/>
                <a:cs typeface="Roboto" panose="02000000000000000000" pitchFamily="2" charset="0"/>
              </a:rPr>
              <a:t>The new Theft Targets would be based on the market share of each Supplier in the relevant segment and not industry averages.</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500" b="0" i="0" u="none" strike="noStrike" kern="1200" cap="none" spc="0" normalizeH="0" baseline="0" noProof="0" dirty="0">
                <a:ln>
                  <a:noFill/>
                </a:ln>
                <a:effectLst/>
                <a:uLnTx/>
                <a:uFillTx/>
                <a:cs typeface="Roboto" panose="02000000000000000000" pitchFamily="2" charset="0"/>
              </a:rPr>
              <a:t>We propose retaining the overall target of 41,000 confirmed thefts</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500" b="0" i="0" u="none" strike="noStrike" kern="1200" cap="none" spc="0" normalizeH="0" baseline="0" noProof="0" dirty="0">
                <a:ln>
                  <a:noFill/>
                </a:ln>
                <a:effectLst/>
                <a:uLnTx/>
                <a:uFillTx/>
                <a:cs typeface="Roboto" panose="02000000000000000000" pitchFamily="2" charset="0"/>
              </a:rPr>
              <a:t>Performance against target does not directly impact the calculation of credits/debits positions of Parties – rather this is based on performance of Suppliers relative to others in the same segment, but the pot value impacts the scale of the credits/debits.</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500" b="0" i="0" u="none" strike="noStrike" kern="1200" cap="none" spc="0" normalizeH="0" baseline="0" noProof="0" dirty="0">
                <a:ln>
                  <a:noFill/>
                </a:ln>
                <a:effectLst/>
                <a:uLnTx/>
                <a:uFillTx/>
                <a:cs typeface="Roboto" panose="02000000000000000000" pitchFamily="2" charset="0"/>
              </a:rPr>
              <a:t>Adjustment of the current targets for the existing customer segments</a:t>
            </a:r>
          </a:p>
        </p:txBody>
      </p:sp>
    </p:spTree>
    <p:extLst>
      <p:ext uri="{BB962C8B-B14F-4D97-AF65-F5344CB8AC3E}">
        <p14:creationId xmlns:p14="http://schemas.microsoft.com/office/powerpoint/2010/main" val="3194498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73BB-3FF8-9496-8FC2-60D76DE0B10A}"/>
              </a:ext>
            </a:extLst>
          </p:cNvPr>
          <p:cNvSpPr>
            <a:spLocks noGrp="1"/>
          </p:cNvSpPr>
          <p:nvPr>
            <p:ph type="title"/>
          </p:nvPr>
        </p:nvSpPr>
        <p:spPr/>
        <p:txBody>
          <a:bodyPr/>
          <a:lstStyle/>
          <a:p>
            <a:r>
              <a:rPr lang="en-GB" dirty="0"/>
              <a:t>Consultation</a:t>
            </a:r>
          </a:p>
        </p:txBody>
      </p:sp>
      <p:sp>
        <p:nvSpPr>
          <p:cNvPr id="3" name="Content Placeholder 2">
            <a:extLst>
              <a:ext uri="{FF2B5EF4-FFF2-40B4-BE49-F238E27FC236}">
                <a16:creationId xmlns:a16="http://schemas.microsoft.com/office/drawing/2014/main" id="{D152E81E-E937-C700-4408-963049C0E68D}"/>
              </a:ext>
            </a:extLst>
          </p:cNvPr>
          <p:cNvSpPr>
            <a:spLocks noGrp="1"/>
          </p:cNvSpPr>
          <p:nvPr>
            <p:ph sz="quarter" idx="10"/>
          </p:nvPr>
        </p:nvSpPr>
        <p:spPr>
          <a:xfrm>
            <a:off x="906463" y="1394691"/>
            <a:ext cx="10186410" cy="5098184"/>
          </a:xfrm>
        </p:spPr>
        <p:txBody>
          <a:bodyPr lIns="91440" tIns="45720" rIns="91440" bIns="45720" anchor="t"/>
          <a:lstStyle/>
          <a:p>
            <a:pPr>
              <a:lnSpc>
                <a:spcPct val="150000"/>
              </a:lnSpc>
              <a:spcAft>
                <a:spcPts val="600"/>
              </a:spcAft>
            </a:pPr>
            <a:r>
              <a:rPr lang="en-GB" sz="1600" dirty="0">
                <a:effectLst/>
                <a:cs typeface="Roboto" panose="02000000000000000000" pitchFamily="2" charset="0"/>
              </a:rPr>
              <a:t>The purpose of this is both to gather </a:t>
            </a:r>
            <a:r>
              <a:rPr lang="en-GB" sz="1600" b="1" dirty="0">
                <a:effectLst/>
                <a:cs typeface="Roboto" panose="02000000000000000000" pitchFamily="2" charset="0"/>
              </a:rPr>
              <a:t>feedback</a:t>
            </a:r>
            <a:r>
              <a:rPr lang="en-GB" sz="1600" dirty="0">
                <a:effectLst/>
                <a:cs typeface="Roboto" panose="02000000000000000000" pitchFamily="2" charset="0"/>
              </a:rPr>
              <a:t> on the proposed options and be a </a:t>
            </a:r>
            <a:r>
              <a:rPr lang="en-GB" sz="1600" b="1" dirty="0">
                <a:effectLst/>
                <a:cs typeface="Roboto" panose="02000000000000000000" pitchFamily="2" charset="0"/>
              </a:rPr>
              <a:t>call for</a:t>
            </a:r>
            <a:r>
              <a:rPr lang="en-GB" sz="1600" dirty="0">
                <a:effectLst/>
                <a:cs typeface="Roboto" panose="02000000000000000000" pitchFamily="2" charset="0"/>
              </a:rPr>
              <a:t> </a:t>
            </a:r>
            <a:r>
              <a:rPr lang="en-GB" sz="1600" b="1" dirty="0">
                <a:effectLst/>
                <a:cs typeface="Roboto" panose="02000000000000000000" pitchFamily="2" charset="0"/>
              </a:rPr>
              <a:t>evidence</a:t>
            </a:r>
            <a:r>
              <a:rPr lang="en-GB" sz="1600" dirty="0">
                <a:effectLst/>
                <a:cs typeface="Roboto" panose="02000000000000000000" pitchFamily="2" charset="0"/>
              </a:rPr>
              <a:t> to support the determination of specific aspects of the potential changes.</a:t>
            </a:r>
          </a:p>
          <a:p>
            <a:pPr>
              <a:lnSpc>
                <a:spcPct val="150000"/>
              </a:lnSpc>
              <a:spcAft>
                <a:spcPts val="600"/>
              </a:spcAft>
            </a:pPr>
            <a:r>
              <a:rPr lang="en-GB" sz="1600" dirty="0">
                <a:cs typeface="Roboto" panose="02000000000000000000" pitchFamily="2" charset="0"/>
              </a:rPr>
              <a:t>The</a:t>
            </a:r>
            <a:r>
              <a:rPr lang="en-GB" sz="1600" dirty="0">
                <a:effectLst/>
                <a:cs typeface="Roboto" panose="02000000000000000000" pitchFamily="2" charset="0"/>
              </a:rPr>
              <a:t> </a:t>
            </a:r>
            <a:r>
              <a:rPr lang="en-GB" sz="1600" u="sng" dirty="0">
                <a:effectLst/>
                <a:cs typeface="Roboto" panose="02000000000000000000" pitchFamily="2" charset="0"/>
                <a:hlinkClick r:id="rId2">
                  <a:extLst>
                    <a:ext uri="{A12FA001-AC4F-418D-AE19-62706E023703}">
                      <ahyp:hlinkClr xmlns:ahyp="http://schemas.microsoft.com/office/drawing/2018/hyperlinkcolor" val="tx"/>
                    </a:ext>
                  </a:extLst>
                </a:hlinkClick>
              </a:rPr>
              <a:t>REC Theft Target Methodology 2024/25 Options Paper</a:t>
            </a:r>
            <a:r>
              <a:rPr lang="en-GB" sz="1600" dirty="0">
                <a:effectLst/>
                <a:cs typeface="Roboto" panose="02000000000000000000" pitchFamily="2" charset="0"/>
              </a:rPr>
              <a:t> </a:t>
            </a:r>
            <a:r>
              <a:rPr lang="en-GB" sz="1600" dirty="0">
                <a:cs typeface="Roboto" panose="02000000000000000000" pitchFamily="2" charset="0"/>
              </a:rPr>
              <a:t>has been published on the REC Portal alongside a </a:t>
            </a:r>
            <a:r>
              <a:rPr lang="en-GB" sz="1600" dirty="0">
                <a:cs typeface="Roboto" panose="02000000000000000000" pitchFamily="2" charset="0"/>
                <a:hlinkClick r:id="rId3">
                  <a:extLst>
                    <a:ext uri="{A12FA001-AC4F-418D-AE19-62706E023703}">
                      <ahyp:hlinkClr xmlns:ahyp="http://schemas.microsoft.com/office/drawing/2018/hyperlinkcolor" val="tx"/>
                    </a:ext>
                  </a:extLst>
                </a:hlinkClick>
              </a:rPr>
              <a:t>TTM 2024-25 Response Template</a:t>
            </a:r>
            <a:endParaRPr lang="en-GB" sz="1600" dirty="0">
              <a:cs typeface="Roboto" panose="02000000000000000000" pitchFamily="2" charset="0"/>
            </a:endParaRPr>
          </a:p>
          <a:p>
            <a:pPr>
              <a:lnSpc>
                <a:spcPct val="150000"/>
              </a:lnSpc>
              <a:spcAft>
                <a:spcPts val="600"/>
              </a:spcAft>
            </a:pPr>
            <a:r>
              <a:rPr lang="en-GB" sz="1600" dirty="0">
                <a:effectLst/>
                <a:cs typeface="Roboto" panose="02000000000000000000" pitchFamily="2" charset="0"/>
              </a:rPr>
              <a:t>The information gathered through this process will be used to develop an updated TTM for the 2024/25 Theft Scheme Year which as a Category 3 document will go through a formal change process including industry consultation later in 2023/early 2024.</a:t>
            </a:r>
          </a:p>
          <a:p>
            <a:pPr>
              <a:lnSpc>
                <a:spcPct val="150000"/>
              </a:lnSpc>
              <a:spcAft>
                <a:spcPts val="600"/>
              </a:spcAft>
            </a:pPr>
            <a:r>
              <a:rPr lang="en-GB" sz="1600" dirty="0">
                <a:effectLst/>
                <a:cs typeface="Roboto" panose="02000000000000000000" pitchFamily="2" charset="0"/>
              </a:rPr>
              <a:t>All feedback should be provided by return of the questions template to </a:t>
            </a:r>
            <a:r>
              <a:rPr lang="en-GB" sz="1600" dirty="0">
                <a:effectLst/>
                <a:cs typeface="Roboto" panose="02000000000000000000" pitchFamily="2" charset="0"/>
                <a:hlinkClick r:id="rId4"/>
              </a:rPr>
              <a:t>enquiries@recmanager.co.uk</a:t>
            </a:r>
            <a:r>
              <a:rPr lang="en-GB" sz="1600" dirty="0">
                <a:effectLst/>
                <a:cs typeface="Roboto" panose="02000000000000000000" pitchFamily="2" charset="0"/>
              </a:rPr>
              <a:t> with the email title as “TTM Options Paper 2024/25” by 27  October 2023.</a:t>
            </a:r>
          </a:p>
        </p:txBody>
      </p:sp>
    </p:spTree>
    <p:extLst>
      <p:ext uri="{BB962C8B-B14F-4D97-AF65-F5344CB8AC3E}">
        <p14:creationId xmlns:p14="http://schemas.microsoft.com/office/powerpoint/2010/main" val="2743176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BE4A11-B66C-517A-4F87-7A6425682048}"/>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11858F5A-E34D-F36A-811C-14B716FF0CE7}"/>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E5B8BF5A-0D1B-C812-8736-1F7F55978322}"/>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441AA1E6-D517-390D-A185-B378D8F534D1}"/>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566924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a:ea typeface="Roboto"/>
                <a:cs typeface="Roboto"/>
              </a:rPr>
              <a:t>Performance Assurance Quarterly Update</a:t>
            </a:r>
            <a:endParaRPr lang="en-US"/>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sz="1800">
                <a:latin typeface="Arial"/>
                <a:ea typeface="Roboto"/>
                <a:cs typeface="Arial"/>
              </a:rPr>
              <a:t>Vaishnavi Sharma</a:t>
            </a:r>
          </a:p>
        </p:txBody>
      </p:sp>
    </p:spTree>
    <p:extLst>
      <p:ext uri="{BB962C8B-B14F-4D97-AF65-F5344CB8AC3E}">
        <p14:creationId xmlns:p14="http://schemas.microsoft.com/office/powerpoint/2010/main" val="2729590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86D4D-0B8A-4946-A813-9C4C89075B71}"/>
              </a:ext>
            </a:extLst>
          </p:cNvPr>
          <p:cNvSpPr>
            <a:spLocks noGrp="1"/>
          </p:cNvSpPr>
          <p:nvPr>
            <p:ph type="title"/>
          </p:nvPr>
        </p:nvSpPr>
        <p:spPr/>
        <p:txBody>
          <a:bodyPr anchor="ctr">
            <a:normAutofit/>
          </a:bodyPr>
          <a:lstStyle/>
          <a:p>
            <a:r>
              <a:rPr lang="en-GB" dirty="0">
                <a:cs typeface="Roboto" panose="02000000000000000000" pitchFamily="2" charset="0"/>
              </a:rPr>
              <a:t>Switching Performance - Domestic</a:t>
            </a:r>
          </a:p>
        </p:txBody>
      </p:sp>
      <p:sp>
        <p:nvSpPr>
          <p:cNvPr id="3" name="Text Placeholder 3">
            <a:extLst>
              <a:ext uri="{FF2B5EF4-FFF2-40B4-BE49-F238E27FC236}">
                <a16:creationId xmlns:a16="http://schemas.microsoft.com/office/drawing/2014/main" id="{F19B1C57-768C-C6D0-F715-FE0624BB35C4}"/>
              </a:ext>
            </a:extLst>
          </p:cNvPr>
          <p:cNvSpPr txBox="1">
            <a:spLocks/>
          </p:cNvSpPr>
          <p:nvPr/>
        </p:nvSpPr>
        <p:spPr>
          <a:xfrm>
            <a:off x="448575" y="5029200"/>
            <a:ext cx="10648050" cy="1657561"/>
          </a:xfrm>
          <a:prstGeom prst="rect">
            <a:avLst/>
          </a:prstGeom>
        </p:spPr>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cs typeface="Roboto" panose="02000000000000000000" pitchFamily="2" charset="0"/>
              </a:rPr>
              <a:t>In the last quarter, switching volumes across the market remained low.</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cs typeface="Roboto" panose="02000000000000000000" pitchFamily="2" charset="0"/>
              </a:rPr>
              <a:t>The actual switching volumes across the market have increased to c.615,440, after deducting known internal migration activity. </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cs typeface="Roboto" panose="02000000000000000000" pitchFamily="2" charset="0"/>
              </a:rPr>
              <a:t>The data from July 2023, reflects the changes to switching volumes resulting from changes to the price cap and we have seen actual switching volumes nearly double in comparison to June.</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cs typeface="Roboto" panose="02000000000000000000" pitchFamily="2" charset="0"/>
              </a:rPr>
              <a:t>Despite the increase in domestic switching volumes, the number of erroneous switches, objections, annulments and withdrawals has remained consistent in the last quarter.</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6" name="TextBox 5">
            <a:extLst>
              <a:ext uri="{FF2B5EF4-FFF2-40B4-BE49-F238E27FC236}">
                <a16:creationId xmlns:a16="http://schemas.microsoft.com/office/drawing/2014/main" id="{2D4AB978-3A12-5865-FB50-5B4ABFFB6749}"/>
              </a:ext>
            </a:extLst>
          </p:cNvPr>
          <p:cNvSpPr txBox="1"/>
          <p:nvPr/>
        </p:nvSpPr>
        <p:spPr>
          <a:xfrm>
            <a:off x="1953169" y="4697884"/>
            <a:ext cx="9143456" cy="585097"/>
          </a:xfrm>
          <a:prstGeom prst="rect">
            <a:avLst/>
          </a:prstGeom>
          <a:noFill/>
        </p:spPr>
        <p:txBody>
          <a:bodyPr wrap="square">
            <a:spAutoFit/>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Figure 1</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 Switching trends amongst domestic customers. </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NB: Objection data for July was not provided by CSS and hence not included within this figure.</a:t>
            </a:r>
          </a:p>
          <a:p>
            <a:pPr marL="0" marR="0" lvl="0" indent="0" algn="l" defTabSz="914400" rtl="0" eaLnBrk="1" fontAlgn="auto" latinLnBrk="0" hangingPunct="1">
              <a:lnSpc>
                <a:spcPct val="115000"/>
              </a:lnSpc>
              <a:spcBef>
                <a:spcPts val="600"/>
              </a:spcBef>
              <a:spcAft>
                <a:spcPts val="60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91DC977-DC9F-9080-DC31-3E7F1D3EB68C}"/>
              </a:ext>
            </a:extLst>
          </p:cNvPr>
          <p:cNvPicPr>
            <a:picLocks noChangeAspect="1"/>
          </p:cNvPicPr>
          <p:nvPr/>
        </p:nvPicPr>
        <p:blipFill>
          <a:blip r:embed="rId3"/>
          <a:stretch>
            <a:fillRect/>
          </a:stretch>
        </p:blipFill>
        <p:spPr>
          <a:xfrm>
            <a:off x="2648308" y="961897"/>
            <a:ext cx="7219047" cy="3797139"/>
          </a:xfrm>
          <a:prstGeom prst="rect">
            <a:avLst/>
          </a:prstGeom>
        </p:spPr>
      </p:pic>
    </p:spTree>
    <p:extLst>
      <p:ext uri="{BB962C8B-B14F-4D97-AF65-F5344CB8AC3E}">
        <p14:creationId xmlns:p14="http://schemas.microsoft.com/office/powerpoint/2010/main" val="2582149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86D4D-0B8A-4946-A813-9C4C89075B71}"/>
              </a:ext>
            </a:extLst>
          </p:cNvPr>
          <p:cNvSpPr>
            <a:spLocks noGrp="1"/>
          </p:cNvSpPr>
          <p:nvPr>
            <p:ph type="title"/>
          </p:nvPr>
        </p:nvSpPr>
        <p:spPr/>
        <p:txBody>
          <a:bodyPr anchor="ctr">
            <a:normAutofit/>
          </a:bodyPr>
          <a:lstStyle/>
          <a:p>
            <a:r>
              <a:rPr lang="en-GB" dirty="0">
                <a:cs typeface="Roboto" panose="02000000000000000000" pitchFamily="2" charset="0"/>
              </a:rPr>
              <a:t>Switching Performance – Non-Domestic</a:t>
            </a:r>
          </a:p>
        </p:txBody>
      </p:sp>
      <p:sp>
        <p:nvSpPr>
          <p:cNvPr id="5" name="TextBox 4">
            <a:extLst>
              <a:ext uri="{FF2B5EF4-FFF2-40B4-BE49-F238E27FC236}">
                <a16:creationId xmlns:a16="http://schemas.microsoft.com/office/drawing/2014/main" id="{68AA828F-A0D8-C3FB-2CEE-068763C01CA7}"/>
              </a:ext>
            </a:extLst>
          </p:cNvPr>
          <p:cNvSpPr txBox="1"/>
          <p:nvPr/>
        </p:nvSpPr>
        <p:spPr>
          <a:xfrm>
            <a:off x="1714789" y="4901704"/>
            <a:ext cx="9478447" cy="254237"/>
          </a:xfrm>
          <a:prstGeom prst="rect">
            <a:avLst/>
          </a:prstGeom>
          <a:noFill/>
        </p:spPr>
        <p:txBody>
          <a:bodyPr wrap="square">
            <a:spAutoFit/>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Figure 2 – </a:t>
            </a:r>
            <a:r>
              <a:rPr kumimoji="0" lang="en-GB"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Switching trends amongst non-domestic customers. NB: Objection data for July was not provided by CSS and hence not included within this figure</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a:t>
            </a:r>
          </a:p>
        </p:txBody>
      </p:sp>
      <p:sp>
        <p:nvSpPr>
          <p:cNvPr id="6" name="Text Placeholder 3">
            <a:extLst>
              <a:ext uri="{FF2B5EF4-FFF2-40B4-BE49-F238E27FC236}">
                <a16:creationId xmlns:a16="http://schemas.microsoft.com/office/drawing/2014/main" id="{B79C951E-64E0-0E68-87E9-768B481A1401}"/>
              </a:ext>
            </a:extLst>
          </p:cNvPr>
          <p:cNvSpPr txBox="1">
            <a:spLocks/>
          </p:cNvSpPr>
          <p:nvPr/>
        </p:nvSpPr>
        <p:spPr>
          <a:xfrm>
            <a:off x="838201" y="5194252"/>
            <a:ext cx="10420350" cy="1114425"/>
          </a:xfrm>
          <a:prstGeom prst="rect">
            <a:avLst/>
          </a:prstGeom>
        </p:spPr>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cs typeface="Roboto" panose="02000000000000000000" pitchFamily="2" charset="0"/>
              </a:rPr>
              <a:t>For the non-domestic market segment, we have seen switching in July return to similar volumes noted previously as the significant increase in switching during October and April coincides with contract renewals period.</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cs typeface="Roboto" panose="02000000000000000000" pitchFamily="2" charset="0"/>
              </a:rPr>
              <a:t>RFCs were also issued to understand whether Parties are using Annulments and Withdrawals appropriately and in accordance with the Code and the Code Manager created guidance to provide clarity of the process.</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cs typeface="Roboto" panose="02000000000000000000" pitchFamily="2" charset="0"/>
              </a:rPr>
              <a:t>As a result, we have seen annulments and objections decrease in volumes in July.</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cs typeface="Roboto" panose="02000000000000000000" pitchFamily="2" charset="0"/>
              </a:rPr>
              <a:t>The increase in number of withdrawals is coincidental with the CSS P1.</a:t>
            </a:r>
          </a:p>
        </p:txBody>
      </p:sp>
      <p:pic>
        <p:nvPicPr>
          <p:cNvPr id="8" name="Picture 7">
            <a:extLst>
              <a:ext uri="{FF2B5EF4-FFF2-40B4-BE49-F238E27FC236}">
                <a16:creationId xmlns:a16="http://schemas.microsoft.com/office/drawing/2014/main" id="{51265C5A-81AC-5BC1-A37A-72D218474ADC}"/>
              </a:ext>
            </a:extLst>
          </p:cNvPr>
          <p:cNvPicPr>
            <a:picLocks noChangeAspect="1"/>
          </p:cNvPicPr>
          <p:nvPr/>
        </p:nvPicPr>
        <p:blipFill>
          <a:blip r:embed="rId3"/>
          <a:stretch>
            <a:fillRect/>
          </a:stretch>
        </p:blipFill>
        <p:spPr>
          <a:xfrm>
            <a:off x="1780103" y="1021565"/>
            <a:ext cx="7401045" cy="3880139"/>
          </a:xfrm>
          <a:prstGeom prst="rect">
            <a:avLst/>
          </a:prstGeom>
        </p:spPr>
      </p:pic>
    </p:spTree>
    <p:extLst>
      <p:ext uri="{BB962C8B-B14F-4D97-AF65-F5344CB8AC3E}">
        <p14:creationId xmlns:p14="http://schemas.microsoft.com/office/powerpoint/2010/main" val="957041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1445177-FF99-C8EA-EF01-CB62DB96FB70}"/>
              </a:ext>
            </a:extLst>
          </p:cNvPr>
          <p:cNvSpPr/>
          <p:nvPr/>
        </p:nvSpPr>
        <p:spPr>
          <a:xfrm>
            <a:off x="8296792" y="1850085"/>
            <a:ext cx="3181350" cy="4497710"/>
          </a:xfrm>
          <a:prstGeom prst="rect">
            <a:avLst/>
          </a:prstGeom>
          <a:solidFill>
            <a:srgbClr val="FFFFFF"/>
          </a:solidFill>
          <a:ln w="28575">
            <a:solidFill>
              <a:srgbClr val="68A495"/>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C1591CC8-50B6-9188-899E-9F8F485EFC1E}"/>
              </a:ext>
            </a:extLst>
          </p:cNvPr>
          <p:cNvSpPr/>
          <p:nvPr/>
        </p:nvSpPr>
        <p:spPr>
          <a:xfrm>
            <a:off x="434398" y="1850085"/>
            <a:ext cx="4152541" cy="4497710"/>
          </a:xfrm>
          <a:prstGeom prst="rect">
            <a:avLst/>
          </a:prstGeom>
          <a:solidFill>
            <a:srgbClr val="FFFFFF"/>
          </a:solidFill>
          <a:ln w="28575">
            <a:solidFill>
              <a:srgbClr val="68A495"/>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94FC146-B57D-4BEC-A5EF-75DF868E17F5}"/>
              </a:ext>
            </a:extLst>
          </p:cNvPr>
          <p:cNvSpPr/>
          <p:nvPr/>
        </p:nvSpPr>
        <p:spPr>
          <a:xfrm>
            <a:off x="4779034" y="1850085"/>
            <a:ext cx="3325663" cy="4497710"/>
          </a:xfrm>
          <a:prstGeom prst="rect">
            <a:avLst/>
          </a:prstGeom>
          <a:solidFill>
            <a:srgbClr val="EAF2F0"/>
          </a:solidFill>
          <a:ln w="28575">
            <a:solidFill>
              <a:srgbClr val="68A495"/>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We are halfway through the first Data Cleanse sprint, which began in June and will run until December, so have carried out a progress review by Party for the 3 reports identified to be prioritised.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The purpose of the sprint was to align industry efforts to reduce the number of reported MPANs with achievable targets agreed for each of the reports,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Invalid Electricity MAP 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AR3C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MTC 3A Unflagged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We are issuing PATs to Parties who are at risk of not meeting the targets for Data Cleanse set by PAB.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Parties that fail to meet their target by the end of this sprint will be escalated to PAB.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CBB2031D-69C5-4443-BA1D-6A85806551C2}"/>
              </a:ext>
            </a:extLst>
          </p:cNvPr>
          <p:cNvSpPr>
            <a:spLocks noGrp="1"/>
          </p:cNvSpPr>
          <p:nvPr>
            <p:ph type="title"/>
          </p:nvPr>
        </p:nvSpPr>
        <p:spPr/>
        <p:txBody>
          <a:bodyPr>
            <a:noAutofit/>
          </a:bodyPr>
          <a:lstStyle/>
          <a:p>
            <a:r>
              <a:rPr lang="en-GB" dirty="0">
                <a:cs typeface="Roboto" panose="02000000000000000000" pitchFamily="2" charset="0"/>
              </a:rPr>
              <a:t>Market Observations – Performance Assurance Priorities</a:t>
            </a:r>
          </a:p>
        </p:txBody>
      </p:sp>
      <p:sp>
        <p:nvSpPr>
          <p:cNvPr id="36" name="TextBox 35">
            <a:extLst>
              <a:ext uri="{FF2B5EF4-FFF2-40B4-BE49-F238E27FC236}">
                <a16:creationId xmlns:a16="http://schemas.microsoft.com/office/drawing/2014/main" id="{4ADD0C75-3325-40B4-A6E0-C9274C810DAA}"/>
              </a:ext>
            </a:extLst>
          </p:cNvPr>
          <p:cNvSpPr txBox="1"/>
          <p:nvPr/>
        </p:nvSpPr>
        <p:spPr>
          <a:xfrm>
            <a:off x="514350" y="1307468"/>
            <a:ext cx="11571258" cy="4214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Areas of focus in the last quarter:</a:t>
            </a:r>
          </a:p>
        </p:txBody>
      </p:sp>
      <p:sp>
        <p:nvSpPr>
          <p:cNvPr id="7" name="TextBox 6">
            <a:extLst>
              <a:ext uri="{FF2B5EF4-FFF2-40B4-BE49-F238E27FC236}">
                <a16:creationId xmlns:a16="http://schemas.microsoft.com/office/drawing/2014/main" id="{1349966C-698A-88F6-0192-1E409AFED54C}"/>
              </a:ext>
            </a:extLst>
          </p:cNvPr>
          <p:cNvSpPr txBox="1"/>
          <p:nvPr/>
        </p:nvSpPr>
        <p:spPr>
          <a:xfrm>
            <a:off x="514349" y="1957939"/>
            <a:ext cx="3911002" cy="276999"/>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MEM RFI</a:t>
            </a:r>
          </a:p>
        </p:txBody>
      </p:sp>
      <p:sp>
        <p:nvSpPr>
          <p:cNvPr id="19" name="TextBox 18">
            <a:extLst>
              <a:ext uri="{FF2B5EF4-FFF2-40B4-BE49-F238E27FC236}">
                <a16:creationId xmlns:a16="http://schemas.microsoft.com/office/drawing/2014/main" id="{BA4F2F29-D01B-6892-9125-F2B2FE1BB359}"/>
              </a:ext>
            </a:extLst>
          </p:cNvPr>
          <p:cNvSpPr txBox="1"/>
          <p:nvPr/>
        </p:nvSpPr>
        <p:spPr>
          <a:xfrm>
            <a:off x="514349" y="2242863"/>
            <a:ext cx="3988640" cy="121796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As the use of the DTN/RGMA is not mandated in all cases, reports from central data sources do not provide a complete view of how MEMs across the industry are performing against their REC obligations. To improve coverage of our risk monitoring, we requested information from MEMs via the MEM RFI issued in June.</a:t>
            </a:r>
          </a:p>
        </p:txBody>
      </p:sp>
      <p:sp>
        <p:nvSpPr>
          <p:cNvPr id="26" name="TextBox 25">
            <a:extLst>
              <a:ext uri="{FF2B5EF4-FFF2-40B4-BE49-F238E27FC236}">
                <a16:creationId xmlns:a16="http://schemas.microsoft.com/office/drawing/2014/main" id="{56A43A48-3066-0D8E-E7E9-12799AB8FAE2}"/>
              </a:ext>
            </a:extLst>
          </p:cNvPr>
          <p:cNvSpPr txBox="1"/>
          <p:nvPr/>
        </p:nvSpPr>
        <p:spPr>
          <a:xfrm>
            <a:off x="4927390" y="1915041"/>
            <a:ext cx="3028950" cy="276999"/>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Data Cleanse Sprints</a:t>
            </a:r>
          </a:p>
        </p:txBody>
      </p:sp>
      <p:sp>
        <p:nvSpPr>
          <p:cNvPr id="29" name="TextBox 28">
            <a:extLst>
              <a:ext uri="{FF2B5EF4-FFF2-40B4-BE49-F238E27FC236}">
                <a16:creationId xmlns:a16="http://schemas.microsoft.com/office/drawing/2014/main" id="{A110AF4A-EEF0-E8F3-A51A-3FC06ECF714A}"/>
              </a:ext>
            </a:extLst>
          </p:cNvPr>
          <p:cNvSpPr txBox="1"/>
          <p:nvPr/>
        </p:nvSpPr>
        <p:spPr>
          <a:xfrm>
            <a:off x="8372992" y="1941177"/>
            <a:ext cx="3028950" cy="276999"/>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Objections and Annulments</a:t>
            </a:r>
          </a:p>
        </p:txBody>
      </p:sp>
      <p:graphicFrame>
        <p:nvGraphicFramePr>
          <p:cNvPr id="32" name="Picture Placeholder 2">
            <a:extLst>
              <a:ext uri="{FF2B5EF4-FFF2-40B4-BE49-F238E27FC236}">
                <a16:creationId xmlns:a16="http://schemas.microsoft.com/office/drawing/2014/main" id="{DF003169-BA39-D24E-65FE-FB19A76BDF02}"/>
              </a:ext>
            </a:extLst>
          </p:cNvPr>
          <p:cNvGraphicFramePr>
            <a:graphicFrameLocks/>
          </p:cNvGraphicFramePr>
          <p:nvPr>
            <p:extLst>
              <p:ext uri="{D42A27DB-BD31-4B8C-83A1-F6EECF244321}">
                <p14:modId xmlns:p14="http://schemas.microsoft.com/office/powerpoint/2010/main" val="2219882350"/>
              </p:ext>
            </p:extLst>
          </p:nvPr>
        </p:nvGraphicFramePr>
        <p:xfrm>
          <a:off x="993905" y="3468750"/>
          <a:ext cx="3029527" cy="1175944"/>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436BB190-15E9-7487-68CA-64EC65F8752D}"/>
              </a:ext>
            </a:extLst>
          </p:cNvPr>
          <p:cNvSpPr txBox="1"/>
          <p:nvPr/>
        </p:nvSpPr>
        <p:spPr>
          <a:xfrm>
            <a:off x="514349" y="4565756"/>
            <a:ext cx="3988640" cy="178600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Electricity MEMs using DTN in more than 95% of their process were exempt from providing certain data items within the RFI.</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Where MEMs have not responded to the MEM RFI, we are applying the Management Assertion PAT to enforce submission.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We are also applying PATs where MEMs have demonstrated poor performance against fault resolution and meter exchange processes.</a:t>
            </a:r>
          </a:p>
        </p:txBody>
      </p:sp>
      <p:sp>
        <p:nvSpPr>
          <p:cNvPr id="35" name="TextBox 34">
            <a:extLst>
              <a:ext uri="{FF2B5EF4-FFF2-40B4-BE49-F238E27FC236}">
                <a16:creationId xmlns:a16="http://schemas.microsoft.com/office/drawing/2014/main" id="{2874E95C-69EA-7AFD-79A5-F565C7E9D7F7}"/>
              </a:ext>
            </a:extLst>
          </p:cNvPr>
          <p:cNvSpPr txBox="1"/>
          <p:nvPr/>
        </p:nvSpPr>
        <p:spPr>
          <a:xfrm>
            <a:off x="8372992" y="2265476"/>
            <a:ext cx="3028950" cy="376699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As we noted anomalous use of Objections and Annulments through our risk monitoring, we developed guidance for Parties on the use of these processes.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This was taken to the REC Issues Group (RIG) and </a:t>
            </a: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hlinkClick r:id="rId4"/>
              </a:rPr>
              <a:t>published on the REC Portal</a:t>
            </a: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under Useful Documents within the Party Operations section.</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Where Parties were found to misuse these processes to prevent switching, further escalations were applied, which included referral to Ofgem with approval​ from PAB.​</a:t>
            </a:r>
          </a:p>
        </p:txBody>
      </p:sp>
    </p:spTree>
    <p:extLst>
      <p:ext uri="{BB962C8B-B14F-4D97-AF65-F5344CB8AC3E}">
        <p14:creationId xmlns:p14="http://schemas.microsoft.com/office/powerpoint/2010/main" val="2334170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CC6E-A5A2-4503-8960-8EE2219D7E39}"/>
              </a:ext>
            </a:extLst>
          </p:cNvPr>
          <p:cNvSpPr>
            <a:spLocks noGrp="1"/>
          </p:cNvSpPr>
          <p:nvPr>
            <p:ph type="title"/>
          </p:nvPr>
        </p:nvSpPr>
        <p:spPr>
          <a:xfrm>
            <a:off x="838200" y="365125"/>
            <a:ext cx="8703669" cy="660111"/>
          </a:xfrm>
        </p:spPr>
        <p:txBody>
          <a:bodyPr>
            <a:noAutofit/>
          </a:bodyPr>
          <a:lstStyle/>
          <a:p>
            <a:r>
              <a:rPr lang="en-GB" dirty="0">
                <a:cs typeface="Roboto" panose="02000000000000000000" pitchFamily="2" charset="0"/>
              </a:rPr>
              <a:t>Performance Assurance Activities over the last quarter</a:t>
            </a:r>
          </a:p>
        </p:txBody>
      </p:sp>
      <p:grpSp>
        <p:nvGrpSpPr>
          <p:cNvPr id="4" name="Group 3">
            <a:extLst>
              <a:ext uri="{FF2B5EF4-FFF2-40B4-BE49-F238E27FC236}">
                <a16:creationId xmlns:a16="http://schemas.microsoft.com/office/drawing/2014/main" id="{C04E9A9F-3B18-40FC-8BDF-D94EAD17151B}"/>
              </a:ext>
            </a:extLst>
          </p:cNvPr>
          <p:cNvGrpSpPr/>
          <p:nvPr/>
        </p:nvGrpSpPr>
        <p:grpSpPr>
          <a:xfrm>
            <a:off x="838200" y="1890917"/>
            <a:ext cx="4499429" cy="4242498"/>
            <a:chOff x="963112" y="1876927"/>
            <a:chExt cx="1732998" cy="2696533"/>
          </a:xfrm>
        </p:grpSpPr>
        <p:sp>
          <p:nvSpPr>
            <p:cNvPr id="9" name="AutoShape 4">
              <a:extLst>
                <a:ext uri="{FF2B5EF4-FFF2-40B4-BE49-F238E27FC236}">
                  <a16:creationId xmlns:a16="http://schemas.microsoft.com/office/drawing/2014/main" id="{B338C6AC-E3F1-45B3-AE9A-B9AC9506B819}"/>
                </a:ext>
              </a:extLst>
            </p:cNvPr>
            <p:cNvSpPr>
              <a:spLocks noChangeArrowheads="1"/>
            </p:cNvSpPr>
            <p:nvPr/>
          </p:nvSpPr>
          <p:spPr bwMode="gray">
            <a:xfrm>
              <a:off x="963112" y="1876927"/>
              <a:ext cx="1732998" cy="591194"/>
            </a:xfrm>
            <a:prstGeom prst="chevron">
              <a:avLst>
                <a:gd name="adj" fmla="val 34975"/>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88900" tIns="88900" rIns="88900" bIns="88900" anchor="ctr" anchorCtr="0"/>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We currently monitor performance against 20 Risk Drivers monthly.</a:t>
              </a:r>
            </a:p>
          </p:txBody>
        </p:sp>
        <p:sp>
          <p:nvSpPr>
            <p:cNvPr id="10" name="AutoShape 5">
              <a:extLst>
                <a:ext uri="{FF2B5EF4-FFF2-40B4-BE49-F238E27FC236}">
                  <a16:creationId xmlns:a16="http://schemas.microsoft.com/office/drawing/2014/main" id="{592DC2B1-88F6-4BB8-A656-A7443806132A}"/>
                </a:ext>
              </a:extLst>
            </p:cNvPr>
            <p:cNvSpPr>
              <a:spLocks noChangeArrowheads="1"/>
            </p:cNvSpPr>
            <p:nvPr/>
          </p:nvSpPr>
          <p:spPr bwMode="gray">
            <a:xfrm>
              <a:off x="963112" y="2554537"/>
              <a:ext cx="1732998" cy="615478"/>
            </a:xfrm>
            <a:prstGeom prst="chevron">
              <a:avLst>
                <a:gd name="adj" fmla="val 34975"/>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88900" tIns="88900" rIns="88900" bIns="88900" anchor="ctr" anchorCtr="0"/>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The Normalised Risk Score across the industry has demonstrated a slight reduction from 0.48 in March to 0.40 in July – i.e. overall performance is improving. </a:t>
              </a:r>
            </a:p>
          </p:txBody>
        </p:sp>
        <p:sp>
          <p:nvSpPr>
            <p:cNvPr id="3" name="AutoShape 5">
              <a:extLst>
                <a:ext uri="{FF2B5EF4-FFF2-40B4-BE49-F238E27FC236}">
                  <a16:creationId xmlns:a16="http://schemas.microsoft.com/office/drawing/2014/main" id="{856C2B57-0D76-4D44-051A-3544AEBD34DF}"/>
                </a:ext>
              </a:extLst>
            </p:cNvPr>
            <p:cNvSpPr>
              <a:spLocks noChangeArrowheads="1"/>
            </p:cNvSpPr>
            <p:nvPr/>
          </p:nvSpPr>
          <p:spPr bwMode="gray">
            <a:xfrm>
              <a:off x="963112" y="3258301"/>
              <a:ext cx="1732998" cy="615478"/>
            </a:xfrm>
            <a:prstGeom prst="chevron">
              <a:avLst>
                <a:gd name="adj" fmla="val 34975"/>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88900" tIns="88900" rIns="88900" bIns="88900" anchor="ctr" anchorCtr="0"/>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Greater utilisation of Notifications when Parties breach a threshold has enabled them to proactively improve their performance.</a:t>
              </a:r>
            </a:p>
          </p:txBody>
        </p:sp>
        <p:sp>
          <p:nvSpPr>
            <p:cNvPr id="13" name="AutoShape 5">
              <a:extLst>
                <a:ext uri="{FF2B5EF4-FFF2-40B4-BE49-F238E27FC236}">
                  <a16:creationId xmlns:a16="http://schemas.microsoft.com/office/drawing/2014/main" id="{32C9C784-5A7D-04DA-7580-8038C5951A70}"/>
                </a:ext>
              </a:extLst>
            </p:cNvPr>
            <p:cNvSpPr>
              <a:spLocks noChangeArrowheads="1"/>
            </p:cNvSpPr>
            <p:nvPr/>
          </p:nvSpPr>
          <p:spPr bwMode="gray">
            <a:xfrm>
              <a:off x="963112" y="3957982"/>
              <a:ext cx="1732998" cy="615478"/>
            </a:xfrm>
            <a:prstGeom prst="chevron">
              <a:avLst>
                <a:gd name="adj" fmla="val 34975"/>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88900" tIns="88900" rIns="88900" bIns="88900" anchor="ctr" anchorCtr="0"/>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We have applied 50% fewer RFIs while doubling the use for the “softer” RFCs in comparison to the previous quarter.</a:t>
              </a:r>
            </a:p>
          </p:txBody>
        </p:sp>
      </p:grpSp>
      <p:graphicFrame>
        <p:nvGraphicFramePr>
          <p:cNvPr id="8" name="Chart 7">
            <a:extLst>
              <a:ext uri="{FF2B5EF4-FFF2-40B4-BE49-F238E27FC236}">
                <a16:creationId xmlns:a16="http://schemas.microsoft.com/office/drawing/2014/main" id="{DC35B304-8CFD-E229-7709-F34C88EB3566}"/>
              </a:ext>
            </a:extLst>
          </p:cNvPr>
          <p:cNvGraphicFramePr>
            <a:graphicFrameLocks/>
          </p:cNvGraphicFramePr>
          <p:nvPr>
            <p:extLst>
              <p:ext uri="{D42A27DB-BD31-4B8C-83A1-F6EECF244321}">
                <p14:modId xmlns:p14="http://schemas.microsoft.com/office/powerpoint/2010/main" val="3074962702"/>
              </p:ext>
            </p:extLst>
          </p:nvPr>
        </p:nvGraphicFramePr>
        <p:xfrm>
          <a:off x="5559272" y="1522278"/>
          <a:ext cx="5486400" cy="4611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839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dirty="0"/>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79" r="33479"/>
          <a:stretch/>
        </p:blipFill>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dirty="0"/>
              <a:t>Videos and microphones</a:t>
            </a:r>
          </a:p>
          <a:p>
            <a:r>
              <a:rPr lang="en-GB" dirty="0"/>
              <a:t>Event recording</a:t>
            </a:r>
          </a:p>
          <a:p>
            <a:r>
              <a:rPr lang="en-GB" dirty="0"/>
              <a:t>Use of </a:t>
            </a:r>
            <a:r>
              <a:rPr lang="en-GB" dirty="0" err="1"/>
              <a:t>Slido</a:t>
            </a:r>
            <a:endParaRPr lang="en-GB" dirty="0"/>
          </a:p>
          <a:p>
            <a:r>
              <a:rPr lang="en-GB" dirty="0"/>
              <a:t>Opportunities for Q&amp;A</a:t>
            </a:r>
          </a:p>
          <a:p>
            <a:endParaRPr lang="en-GB" dirty="0"/>
          </a:p>
        </p:txBody>
      </p:sp>
    </p:spTree>
    <p:extLst>
      <p:ext uri="{BB962C8B-B14F-4D97-AF65-F5344CB8AC3E}">
        <p14:creationId xmlns:p14="http://schemas.microsoft.com/office/powerpoint/2010/main" val="3879811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62D9C1E-01E4-61CA-9BD8-E03A6E4A9EBB}"/>
              </a:ext>
            </a:extLst>
          </p:cNvPr>
          <p:cNvSpPr/>
          <p:nvPr/>
        </p:nvSpPr>
        <p:spPr>
          <a:xfrm>
            <a:off x="514349" y="3435830"/>
            <a:ext cx="11502246" cy="1587393"/>
          </a:xfrm>
          <a:prstGeom prst="rect">
            <a:avLst/>
          </a:prstGeom>
          <a:solidFill>
            <a:srgbClr val="EAF2F0"/>
          </a:solidFill>
          <a:ln w="28575">
            <a:solidFill>
              <a:srgbClr val="68A495"/>
            </a:solidFill>
          </a:ln>
        </p:spPr>
        <p:style>
          <a:lnRef idx="2">
            <a:schemeClr val="accent5"/>
          </a:lnRef>
          <a:fillRef idx="1">
            <a:schemeClr val="lt1"/>
          </a:fillRef>
          <a:effectRef idx="0">
            <a:schemeClr val="accent5"/>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06652FA2-5372-5DAC-D7EC-00C37B48B2F7}"/>
              </a:ext>
            </a:extLst>
          </p:cNvPr>
          <p:cNvSpPr/>
          <p:nvPr/>
        </p:nvSpPr>
        <p:spPr>
          <a:xfrm>
            <a:off x="514348" y="5073732"/>
            <a:ext cx="11502245" cy="1587393"/>
          </a:xfrm>
          <a:prstGeom prst="rect">
            <a:avLst/>
          </a:prstGeom>
          <a:solidFill>
            <a:srgbClr val="FFFFFF"/>
          </a:solidFill>
          <a:ln w="28575">
            <a:solidFill>
              <a:srgbClr val="68A495"/>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62B4377-9BD1-E9F3-0DF1-CE2758DC3AE2}"/>
              </a:ext>
            </a:extLst>
          </p:cNvPr>
          <p:cNvSpPr/>
          <p:nvPr/>
        </p:nvSpPr>
        <p:spPr>
          <a:xfrm>
            <a:off x="514348" y="1797928"/>
            <a:ext cx="11502247" cy="1587393"/>
          </a:xfrm>
          <a:prstGeom prst="rect">
            <a:avLst/>
          </a:prstGeom>
          <a:solidFill>
            <a:srgbClr val="FFFFFF"/>
          </a:solidFill>
          <a:ln w="28575">
            <a:solidFill>
              <a:srgbClr val="68A495"/>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B2031D-69C5-4443-BA1D-6A85806551C2}"/>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Market Observations – Performance Assurance Priorities</a:t>
            </a:r>
          </a:p>
        </p:txBody>
      </p:sp>
      <p:sp>
        <p:nvSpPr>
          <p:cNvPr id="3" name="TextBox 2">
            <a:extLst>
              <a:ext uri="{FF2B5EF4-FFF2-40B4-BE49-F238E27FC236}">
                <a16:creationId xmlns:a16="http://schemas.microsoft.com/office/drawing/2014/main" id="{4D8C3367-64D1-3F3F-1B2E-6F6F2BAA1834}"/>
              </a:ext>
            </a:extLst>
          </p:cNvPr>
          <p:cNvSpPr txBox="1"/>
          <p:nvPr/>
        </p:nvSpPr>
        <p:spPr>
          <a:xfrm>
            <a:off x="514350" y="1307468"/>
            <a:ext cx="11502243" cy="4214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Areas of focus in the coming months:</a:t>
            </a:r>
          </a:p>
        </p:txBody>
      </p:sp>
      <p:sp>
        <p:nvSpPr>
          <p:cNvPr id="22" name="TextBox 21">
            <a:extLst>
              <a:ext uri="{FF2B5EF4-FFF2-40B4-BE49-F238E27FC236}">
                <a16:creationId xmlns:a16="http://schemas.microsoft.com/office/drawing/2014/main" id="{650C6A42-EF78-6853-2002-6CA5937A304E}"/>
              </a:ext>
            </a:extLst>
          </p:cNvPr>
          <p:cNvSpPr txBox="1"/>
          <p:nvPr/>
        </p:nvSpPr>
        <p:spPr>
          <a:xfrm>
            <a:off x="590549" y="2185298"/>
            <a:ext cx="1631951" cy="830997"/>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Performance Assurance Framework (PAF) Refresh</a:t>
            </a:r>
          </a:p>
        </p:txBody>
      </p:sp>
      <p:sp>
        <p:nvSpPr>
          <p:cNvPr id="23" name="TextBox 22">
            <a:extLst>
              <a:ext uri="{FF2B5EF4-FFF2-40B4-BE49-F238E27FC236}">
                <a16:creationId xmlns:a16="http://schemas.microsoft.com/office/drawing/2014/main" id="{94F29121-77D0-CA0A-AE64-430126B76373}"/>
              </a:ext>
            </a:extLst>
          </p:cNvPr>
          <p:cNvSpPr txBox="1"/>
          <p:nvPr/>
        </p:nvSpPr>
        <p:spPr>
          <a:xfrm>
            <a:off x="590549" y="3998693"/>
            <a:ext cx="1631951" cy="461665"/>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Performance of REC Services</a:t>
            </a:r>
          </a:p>
        </p:txBody>
      </p:sp>
      <p:sp>
        <p:nvSpPr>
          <p:cNvPr id="24" name="TextBox 23">
            <a:extLst>
              <a:ext uri="{FF2B5EF4-FFF2-40B4-BE49-F238E27FC236}">
                <a16:creationId xmlns:a16="http://schemas.microsoft.com/office/drawing/2014/main" id="{4EAAA879-6B73-B11F-9C16-C9690C870867}"/>
              </a:ext>
            </a:extLst>
          </p:cNvPr>
          <p:cNvSpPr txBox="1"/>
          <p:nvPr/>
        </p:nvSpPr>
        <p:spPr>
          <a:xfrm>
            <a:off x="590549" y="5636596"/>
            <a:ext cx="1631951" cy="461665"/>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Resumption of Domestic Switching</a:t>
            </a:r>
          </a:p>
        </p:txBody>
      </p:sp>
      <p:sp>
        <p:nvSpPr>
          <p:cNvPr id="29" name="TextBox 28">
            <a:extLst>
              <a:ext uri="{FF2B5EF4-FFF2-40B4-BE49-F238E27FC236}">
                <a16:creationId xmlns:a16="http://schemas.microsoft.com/office/drawing/2014/main" id="{C7AECBA9-657A-B421-8DF9-223A159DB1D2}"/>
              </a:ext>
            </a:extLst>
          </p:cNvPr>
          <p:cNvSpPr txBox="1"/>
          <p:nvPr/>
        </p:nvSpPr>
        <p:spPr>
          <a:xfrm>
            <a:off x="2355848" y="1880797"/>
            <a:ext cx="9660745" cy="153144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In our continuous strive for improvement, we are identifying opportunities to streamline the Performance Assurance process: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We have previously introduced the Request for Clarification (RFC) as a “softer” alternative to the Request for Information (RFI) where we’re looking to obtain further information or understanding on an emerging potential issue.</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We have been making use of the RIG and similar groups to discuss and build an understanding of emerging issues. We will continue to develop this route to limit the volume of RFIs/RFCs being raised. We will also consult with the PAB where appropriate prior to raising RFIs to obtain the benefit of their knowledge and experience.</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Through the PAF products review, we are proposing to move to a two-tier data review process, monthly, where urgent things will get acted upon, and quarterly, where we will then batch up RFCs for industry consultation first, then issue. </a:t>
            </a:r>
          </a:p>
        </p:txBody>
      </p:sp>
      <p:sp>
        <p:nvSpPr>
          <p:cNvPr id="32" name="TextBox 31">
            <a:extLst>
              <a:ext uri="{FF2B5EF4-FFF2-40B4-BE49-F238E27FC236}">
                <a16:creationId xmlns:a16="http://schemas.microsoft.com/office/drawing/2014/main" id="{C5B172C9-2D01-A229-2D06-A0109AD6D434}"/>
              </a:ext>
            </a:extLst>
          </p:cNvPr>
          <p:cNvSpPr txBox="1"/>
          <p:nvPr/>
        </p:nvSpPr>
        <p:spPr>
          <a:xfrm>
            <a:off x="2386807" y="3580633"/>
            <a:ext cx="9457260" cy="126714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We will drive accountability for performance of both Parties and Service Providers by enhancing reporting via Dashboards and finding opportunities for direct involvement of the PAB, making the impact we have more visible.</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In recent months, major Centralised Registration Service incidents have impacted ability of customers to switch effectively.</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As a first step towards this, we have revised the priority score of the Retail Risk which measures performance of REC Services that may prevent a Customer from switching Suppliers effectively.</a:t>
            </a:r>
            <a:endParaRPr kumimoji="0" lang="en-GB" sz="2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We will continue to apply focussed PATs on REC Service Providers, whilst also covering their performance through direct assurance.</a:t>
            </a:r>
          </a:p>
        </p:txBody>
      </p:sp>
      <p:sp>
        <p:nvSpPr>
          <p:cNvPr id="33" name="TextBox 32">
            <a:extLst>
              <a:ext uri="{FF2B5EF4-FFF2-40B4-BE49-F238E27FC236}">
                <a16:creationId xmlns:a16="http://schemas.microsoft.com/office/drawing/2014/main" id="{777C9F95-D13A-BBC2-F572-4A852787D425}"/>
              </a:ext>
            </a:extLst>
          </p:cNvPr>
          <p:cNvSpPr txBox="1"/>
          <p:nvPr/>
        </p:nvSpPr>
        <p:spPr>
          <a:xfrm>
            <a:off x="2355848" y="5168026"/>
            <a:ext cx="9476312" cy="14627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We will continue with our detailed monitoring of REC processes, ready for mass market switching and will intervene when required.</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July data demonstrates that the price cap change effective from 01 July 2023 has resulted in domestic switching volumes doubling. As switching volumes rise, our focus will be to ensure that volumes of switching-related events such as erroneous switches, switch meter read issues, which may lead to a negative consumer outcome, remain within permissible levels.</a:t>
            </a:r>
          </a:p>
        </p:txBody>
      </p:sp>
    </p:spTree>
    <p:extLst>
      <p:ext uri="{BB962C8B-B14F-4D97-AF65-F5344CB8AC3E}">
        <p14:creationId xmlns:p14="http://schemas.microsoft.com/office/powerpoint/2010/main" val="448819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2031D-69C5-4443-BA1D-6A85806551C2}"/>
              </a:ext>
            </a:extLst>
          </p:cNvPr>
          <p:cNvSpPr>
            <a:spLocks noGrp="1"/>
          </p:cNvSpPr>
          <p:nvPr>
            <p:ph type="title"/>
          </p:nvPr>
        </p:nvSpPr>
        <p:spPr/>
        <p:txBody>
          <a:bodyPr>
            <a:noAutofit/>
          </a:bodyPr>
          <a:lstStyle/>
          <a:p>
            <a:r>
              <a:rPr lang="en-GB" sz="2500" dirty="0"/>
              <a:t>Market Observations – Service Providers Performance</a:t>
            </a:r>
          </a:p>
        </p:txBody>
      </p:sp>
      <p:sp>
        <p:nvSpPr>
          <p:cNvPr id="3" name="Content Placeholder 2">
            <a:extLst>
              <a:ext uri="{FF2B5EF4-FFF2-40B4-BE49-F238E27FC236}">
                <a16:creationId xmlns:a16="http://schemas.microsoft.com/office/drawing/2014/main" id="{0E112975-00ED-42B0-8037-B089E7F9B6AE}"/>
              </a:ext>
            </a:extLst>
          </p:cNvPr>
          <p:cNvSpPr>
            <a:spLocks noGrp="1"/>
          </p:cNvSpPr>
          <p:nvPr>
            <p:ph sz="quarter" idx="10"/>
          </p:nvPr>
        </p:nvSpPr>
        <p:spPr/>
        <p:txBody>
          <a:bodyPr>
            <a:normAutofit/>
          </a:bodyPr>
          <a:lstStyle/>
          <a:p>
            <a:endParaRPr lang="en-GB"/>
          </a:p>
          <a:p>
            <a:endParaRPr lang="en-GB"/>
          </a:p>
        </p:txBody>
      </p:sp>
      <p:graphicFrame>
        <p:nvGraphicFramePr>
          <p:cNvPr id="12" name="Chart 11">
            <a:extLst>
              <a:ext uri="{FF2B5EF4-FFF2-40B4-BE49-F238E27FC236}">
                <a16:creationId xmlns:a16="http://schemas.microsoft.com/office/drawing/2014/main" id="{D4B74BEB-66BE-40E8-B3B0-914705AA2EBF}"/>
              </a:ext>
            </a:extLst>
          </p:cNvPr>
          <p:cNvGraphicFramePr/>
          <p:nvPr>
            <p:extLst>
              <p:ext uri="{D42A27DB-BD31-4B8C-83A1-F6EECF244321}">
                <p14:modId xmlns:p14="http://schemas.microsoft.com/office/powerpoint/2010/main" val="3114511035"/>
              </p:ext>
            </p:extLst>
          </p:nvPr>
        </p:nvGraphicFramePr>
        <p:xfrm>
          <a:off x="541020" y="1219199"/>
          <a:ext cx="11239500" cy="392620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4CF5294-B2AA-57EF-EB0A-9E80A8853F55}"/>
              </a:ext>
            </a:extLst>
          </p:cNvPr>
          <p:cNvSpPr txBox="1"/>
          <p:nvPr/>
        </p:nvSpPr>
        <p:spPr>
          <a:xfrm>
            <a:off x="436245" y="5204380"/>
            <a:ext cx="11109960" cy="169277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
                <a:srgbClr val="68A495"/>
              </a:buClr>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These include:</a:t>
            </a:r>
          </a:p>
          <a:p>
            <a:pPr marL="342900" marR="0" lvl="0" indent="-342900" algn="l" defTabSz="914400" rtl="0" eaLnBrk="1" fontAlgn="auto" latinLnBrk="0" hangingPunct="1">
              <a:lnSpc>
                <a:spcPct val="100000"/>
              </a:lnSpc>
              <a:spcBef>
                <a:spcPts val="600"/>
              </a:spcBef>
              <a:spcAft>
                <a:spcPts val="600"/>
              </a:spcAft>
              <a:buClr>
                <a:srgbClr val="68A495"/>
              </a:buClr>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Switching Services, covering Central Switching Service (CSS) and CSS Certificate Authority (provided by DCC), as well as related data services Electricity Registration Data Service (ERDS) (provided by DNOs) and Gas Registration Data Service (GRDS) (provided by Xoserve on behalf of GTs) and the Switching Operator (provided by DCC).</a:t>
            </a:r>
          </a:p>
          <a:p>
            <a:pPr marL="342900" marR="0" lvl="0" indent="-342900" algn="l" defTabSz="914400" rtl="0" eaLnBrk="1" fontAlgn="auto" latinLnBrk="0" hangingPunct="1">
              <a:lnSpc>
                <a:spcPct val="100000"/>
              </a:lnSpc>
              <a:spcBef>
                <a:spcPts val="600"/>
              </a:spcBef>
              <a:spcAft>
                <a:spcPts val="600"/>
              </a:spcAft>
              <a:buClr>
                <a:srgbClr val="68A495"/>
              </a:buClr>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Enquiry Services, covering Electricity Enquiry Service (EES) (provided by C&amp;C) and Gas Enquiry Service (GES) (provided by Xoserve). </a:t>
            </a:r>
          </a:p>
        </p:txBody>
      </p:sp>
    </p:spTree>
    <p:extLst>
      <p:ext uri="{BB962C8B-B14F-4D97-AF65-F5344CB8AC3E}">
        <p14:creationId xmlns:p14="http://schemas.microsoft.com/office/powerpoint/2010/main" val="1700479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78928B-CEA8-E260-D91F-C5AD36AE0CB7}"/>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61A22F64-3E2E-BEEF-07DA-6FF01FF8CD1D}"/>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6E845A91-912C-D066-5C0F-D6874CC50DFE}"/>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F167C2BE-23AA-82A7-BBC4-3476D951D3CC}"/>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037310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MHHS Updates​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Vaishnavi </a:t>
            </a:r>
            <a:r>
              <a:rPr lang="en-GB" err="1"/>
              <a:t>sharma</a:t>
            </a:r>
            <a:endParaRPr lang="en-GB"/>
          </a:p>
        </p:txBody>
      </p:sp>
    </p:spTree>
    <p:extLst>
      <p:ext uri="{BB962C8B-B14F-4D97-AF65-F5344CB8AC3E}">
        <p14:creationId xmlns:p14="http://schemas.microsoft.com/office/powerpoint/2010/main" val="486346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93436-7EE4-438D-6E3C-3E327C434FEA}"/>
              </a:ext>
            </a:extLst>
          </p:cNvPr>
          <p:cNvSpPr>
            <a:spLocks noGrp="1"/>
          </p:cNvSpPr>
          <p:nvPr>
            <p:ph type="title"/>
          </p:nvPr>
        </p:nvSpPr>
        <p:spPr/>
        <p:txBody>
          <a:bodyPr/>
          <a:lstStyle/>
          <a:p>
            <a:r>
              <a:rPr lang="en-GB" dirty="0"/>
              <a:t>MHHS Update</a:t>
            </a:r>
          </a:p>
        </p:txBody>
      </p:sp>
      <p:sp>
        <p:nvSpPr>
          <p:cNvPr id="4" name="Text Placeholder 3">
            <a:extLst>
              <a:ext uri="{FF2B5EF4-FFF2-40B4-BE49-F238E27FC236}">
                <a16:creationId xmlns:a16="http://schemas.microsoft.com/office/drawing/2014/main" id="{E4884D8F-864B-5385-9C84-892369A56CAE}"/>
              </a:ext>
            </a:extLst>
          </p:cNvPr>
          <p:cNvSpPr>
            <a:spLocks noGrp="1"/>
          </p:cNvSpPr>
          <p:nvPr>
            <p:ph type="body" sz="quarter" idx="10"/>
          </p:nvPr>
        </p:nvSpPr>
        <p:spPr>
          <a:xfrm>
            <a:off x="558800" y="1720443"/>
            <a:ext cx="10710862" cy="1314450"/>
          </a:xfrm>
        </p:spPr>
        <p:txBody>
          <a:bodyPr numCol="1">
            <a:normAutofit/>
          </a:bodyPr>
          <a:lstStyle/>
          <a:p>
            <a:r>
              <a:rPr lang="en-GB" sz="1400" dirty="0">
                <a:cs typeface="Roboto" panose="02000000000000000000" pitchFamily="2" charset="0"/>
              </a:rPr>
              <a:t>We continue to work closely with the </a:t>
            </a:r>
            <a:r>
              <a:rPr lang="en-GB" sz="1400" dirty="0" err="1">
                <a:cs typeface="Roboto" panose="02000000000000000000" pitchFamily="2" charset="0"/>
              </a:rPr>
              <a:t>BSCCo</a:t>
            </a:r>
            <a:r>
              <a:rPr lang="en-GB" sz="1400" dirty="0">
                <a:cs typeface="Roboto" panose="02000000000000000000" pitchFamily="2" charset="0"/>
              </a:rPr>
              <a:t> to develop the MHHS Qualification process that Suppliers, DNOs and MEMs (governed under the REC) will undergo to demonstrate their ability to operate under the new arrangements.</a:t>
            </a:r>
          </a:p>
          <a:p>
            <a:r>
              <a:rPr lang="en-GB" sz="1400" b="0" i="0" u="none" strike="noStrike" dirty="0">
                <a:solidFill>
                  <a:srgbClr val="000000"/>
                </a:solidFill>
                <a:effectLst/>
                <a:cs typeface="Roboto" panose="02000000000000000000" pitchFamily="2" charset="0"/>
              </a:rPr>
              <a:t>We encourage all Parties to participate in the </a:t>
            </a:r>
            <a:r>
              <a:rPr lang="en-GB" sz="1400" b="0" i="0" u="sng" strike="noStrike" dirty="0">
                <a:solidFill>
                  <a:srgbClr val="70ADA3"/>
                </a:solidFill>
                <a:effectLst/>
                <a:cs typeface="Roboto" panose="02000000000000000000" pitchFamily="2" charset="0"/>
                <a:hlinkClick r:id="rId2"/>
              </a:rPr>
              <a:t>Qualification Working Group (QWG)</a:t>
            </a:r>
            <a:r>
              <a:rPr lang="en-GB" sz="1400" b="0" i="0" u="none" strike="noStrike" dirty="0">
                <a:solidFill>
                  <a:srgbClr val="000000"/>
                </a:solidFill>
                <a:effectLst/>
                <a:cs typeface="Roboto" panose="02000000000000000000" pitchFamily="2" charset="0"/>
              </a:rPr>
              <a:t> facilitated by the MHHS Programme to feed into </a:t>
            </a:r>
            <a:r>
              <a:rPr lang="en-GB" sz="1400" dirty="0">
                <a:solidFill>
                  <a:srgbClr val="000000"/>
                </a:solidFill>
                <a:cs typeface="Roboto" panose="02000000000000000000" pitchFamily="2" charset="0"/>
              </a:rPr>
              <a:t>discussions relating to development </a:t>
            </a:r>
            <a:r>
              <a:rPr lang="en-GB" sz="1400" b="0" i="0" u="none" strike="noStrike" dirty="0">
                <a:solidFill>
                  <a:srgbClr val="000000"/>
                </a:solidFill>
                <a:effectLst/>
                <a:cs typeface="Roboto" panose="02000000000000000000" pitchFamily="2" charset="0"/>
              </a:rPr>
              <a:t>of MHHS Qualification. If your organisation is not already </a:t>
            </a:r>
            <a:r>
              <a:rPr lang="en-GB" sz="1400" dirty="0">
                <a:solidFill>
                  <a:srgbClr val="000000"/>
                </a:solidFill>
                <a:cs typeface="Roboto" panose="02000000000000000000" pitchFamily="2" charset="0"/>
              </a:rPr>
              <a:t>a part of this working group, you can join by contacting the</a:t>
            </a:r>
            <a:r>
              <a:rPr lang="en-GB" sz="1400" b="0" i="0" u="none" strike="noStrike" dirty="0">
                <a:solidFill>
                  <a:srgbClr val="000000"/>
                </a:solidFill>
                <a:effectLst/>
                <a:cs typeface="Roboto" panose="02000000000000000000" pitchFamily="2" charset="0"/>
              </a:rPr>
              <a:t> </a:t>
            </a:r>
            <a:r>
              <a:rPr lang="en-GB" sz="1400" b="0" i="0" u="sng" strike="noStrike" dirty="0">
                <a:solidFill>
                  <a:srgbClr val="70ADA3"/>
                </a:solidFill>
                <a:effectLst/>
                <a:cs typeface="Roboto" panose="02000000000000000000" pitchFamily="2" charset="0"/>
                <a:hlinkClick r:id="rId3"/>
              </a:rPr>
              <a:t>PMO@mhhsprogramme.co.uk</a:t>
            </a:r>
            <a:r>
              <a:rPr lang="en-GB" sz="1400" b="0" i="0" u="none" strike="noStrike" dirty="0">
                <a:solidFill>
                  <a:srgbClr val="000000"/>
                </a:solidFill>
                <a:effectLst/>
                <a:cs typeface="Roboto" panose="02000000000000000000" pitchFamily="2" charset="0"/>
              </a:rPr>
              <a:t>.</a:t>
            </a:r>
          </a:p>
        </p:txBody>
      </p:sp>
      <p:sp>
        <p:nvSpPr>
          <p:cNvPr id="5" name="Text Placeholder 3">
            <a:extLst>
              <a:ext uri="{FF2B5EF4-FFF2-40B4-BE49-F238E27FC236}">
                <a16:creationId xmlns:a16="http://schemas.microsoft.com/office/drawing/2014/main" id="{1EBB9133-69C4-A2BD-C589-5B99B96492CE}"/>
              </a:ext>
            </a:extLst>
          </p:cNvPr>
          <p:cNvSpPr txBox="1">
            <a:spLocks/>
          </p:cNvSpPr>
          <p:nvPr/>
        </p:nvSpPr>
        <p:spPr>
          <a:xfrm>
            <a:off x="7692378" y="3484436"/>
            <a:ext cx="3577284" cy="1257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numCol="1" spcCol="360000" rtlCol="0">
            <a:noAutofit/>
          </a:bodyPr>
          <a:lstStyle>
            <a:lvl1pPr marL="0" indent="0" algn="l" defTabSz="914400" rtl="0" eaLnBrk="1" latinLnBrk="0" hangingPunct="1">
              <a:lnSpc>
                <a:spcPct val="90000"/>
              </a:lnSpc>
              <a:spcBef>
                <a:spcPts val="1000"/>
              </a:spcBef>
              <a:buClr>
                <a:srgbClr val="70ADA3"/>
              </a:buClr>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90000"/>
              </a:lnSpc>
              <a:spcBef>
                <a:spcPts val="500"/>
              </a:spcBef>
              <a:buClr>
                <a:srgbClr val="70ADA3"/>
              </a:buClr>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Clr>
                <a:srgbClr val="70ADA3"/>
              </a:buClr>
              <a:buFont typeface="Arial" panose="020B0604020202020204" pitchFamily="34" charset="0"/>
              <a:buNone/>
              <a:defRPr sz="1400" kern="1200">
                <a:solidFill>
                  <a:schemeClr val="tx1"/>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Clr>
                <a:srgbClr val="70ADA3"/>
              </a:buClr>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Clr>
                <a:srgbClr val="70ADA3"/>
              </a:buClr>
              <a:buFont typeface="Arial" panose="020B0604020202020204" pitchFamily="34" charset="0"/>
              <a:buNone/>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400" b="0" i="0" u="none" strike="noStrike" kern="1200" cap="none" spc="0" normalizeH="0" baseline="0" noProof="0" dirty="0">
                <a:ln>
                  <a:noFill/>
                </a:ln>
                <a:solidFill>
                  <a:prstClr val="white"/>
                </a:solidFill>
                <a:effectLst/>
                <a:uLnTx/>
                <a:uFillTx/>
                <a:cs typeface="Roboto" panose="02000000000000000000" pitchFamily="2" charset="0"/>
              </a:rPr>
              <a:t>For MHHS Qualification under REC, the PAB have approved the high-level assessment criteria that is </a:t>
            </a:r>
            <a:r>
              <a:rPr kumimoji="0" lang="en-GB" sz="1400" b="0" i="0" u="none" strike="noStrike" kern="1200" cap="none" spc="0" normalizeH="0" baseline="0" noProof="0" dirty="0">
                <a:ln>
                  <a:noFill/>
                </a:ln>
                <a:solidFill>
                  <a:prstClr val="white"/>
                </a:solidFill>
                <a:effectLst/>
                <a:uLnTx/>
                <a:uFillTx/>
                <a:cs typeface="Roboto" panose="02000000000000000000" pitchFamily="2" charset="0"/>
                <a:hlinkClick r:id="rId4">
                  <a:extLst>
                    <a:ext uri="{A12FA001-AC4F-418D-AE19-62706E023703}">
                      <ahyp:hlinkClr xmlns:ahyp="http://schemas.microsoft.com/office/drawing/2018/hyperlinkcolor" val="tx"/>
                    </a:ext>
                  </a:extLst>
                </a:hlinkClick>
              </a:rPr>
              <a:t>published on the REC portal</a:t>
            </a:r>
            <a:r>
              <a:rPr kumimoji="0" lang="en-GB" sz="1400" b="0" i="0" u="none" strike="noStrike" kern="1200" cap="none" spc="0" normalizeH="0" baseline="0" noProof="0" dirty="0">
                <a:ln>
                  <a:noFill/>
                </a:ln>
                <a:solidFill>
                  <a:prstClr val="white"/>
                </a:solidFill>
                <a:effectLst/>
                <a:uLnTx/>
                <a:uFillTx/>
                <a:cs typeface="Roboto" panose="02000000000000000000" pitchFamily="2" charset="0"/>
              </a:rPr>
              <a:t>. This will be reviewed and updated as lower-level MHHS Design is published.</a:t>
            </a:r>
          </a:p>
        </p:txBody>
      </p:sp>
      <p:sp>
        <p:nvSpPr>
          <p:cNvPr id="6" name="Text Placeholder 3">
            <a:extLst>
              <a:ext uri="{FF2B5EF4-FFF2-40B4-BE49-F238E27FC236}">
                <a16:creationId xmlns:a16="http://schemas.microsoft.com/office/drawing/2014/main" id="{BD8C8560-7248-322A-0033-FA135CD54F60}"/>
              </a:ext>
            </a:extLst>
          </p:cNvPr>
          <p:cNvSpPr txBox="1">
            <a:spLocks/>
          </p:cNvSpPr>
          <p:nvPr/>
        </p:nvSpPr>
        <p:spPr>
          <a:xfrm>
            <a:off x="922338" y="3487667"/>
            <a:ext cx="6610576" cy="2508137"/>
          </a:xfrm>
          <a:prstGeom prst="rect">
            <a:avLst/>
          </a:prstGeom>
        </p:spPr>
        <p:txBody>
          <a:bodyPr vert="horz" lIns="91440" tIns="45720" rIns="91440" bIns="45720" numCol="1" spcCol="360000" rtlCol="0">
            <a:normAutofit/>
          </a:bodyPr>
          <a:lstStyle>
            <a:lvl1pPr marL="0" indent="0" algn="l" defTabSz="914400" rtl="0" eaLnBrk="1" latinLnBrk="0" hangingPunct="1">
              <a:lnSpc>
                <a:spcPct val="90000"/>
              </a:lnSpc>
              <a:spcBef>
                <a:spcPts val="1000"/>
              </a:spcBef>
              <a:buClr>
                <a:srgbClr val="70ADA3"/>
              </a:buClr>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90000"/>
              </a:lnSpc>
              <a:spcBef>
                <a:spcPts val="500"/>
              </a:spcBef>
              <a:buClr>
                <a:srgbClr val="70ADA3"/>
              </a:buClr>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Clr>
                <a:srgbClr val="70ADA3"/>
              </a:buClr>
              <a:buFont typeface="Arial" panose="020B0604020202020204" pitchFamily="34" charset="0"/>
              <a:buNone/>
              <a:defRPr sz="1400" kern="1200">
                <a:solidFill>
                  <a:schemeClr val="tx1"/>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Clr>
                <a:srgbClr val="70ADA3"/>
              </a:buClr>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Clr>
                <a:srgbClr val="70ADA3"/>
              </a:buClr>
              <a:buFont typeface="Arial" panose="020B0604020202020204" pitchFamily="34" charset="0"/>
              <a:buNone/>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cs typeface="Roboto" panose="02000000000000000000" pitchFamily="2" charset="0"/>
              </a:rPr>
              <a:t>All DNOs are required to be qualified before M11 (April 2025) to support the start of migration to the new arrangements.</a:t>
            </a:r>
          </a:p>
          <a:p>
            <a:pPr marL="0" marR="0" lvl="0" indent="0" algn="l" defTabSz="914400" rtl="0" eaLnBrk="1" fontAlgn="base"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cs typeface="Roboto" panose="02000000000000000000" pitchFamily="2" charset="0"/>
              </a:rPr>
              <a:t>Migrated MPANs will not be allowed to be moved back to NHH regime on Change of Supplier from M14 (March 2026). Therefore, all Suppliers must complete their Qualification and be ready to operate in the new arrangements by M14 to be able to accept new customers.</a:t>
            </a:r>
            <a:r>
              <a:rPr kumimoji="0" lang="en-US" sz="1400" b="0" i="0" u="none" strike="noStrike" kern="1200" cap="none" spc="0" normalizeH="0" baseline="0" noProof="0" dirty="0">
                <a:ln>
                  <a:noFill/>
                </a:ln>
                <a:solidFill>
                  <a:srgbClr val="000000"/>
                </a:solidFill>
                <a:effectLst/>
                <a:uLnTx/>
                <a:uFillTx/>
                <a:cs typeface="Roboto" panose="02000000000000000000" pitchFamily="2" charset="0"/>
              </a:rPr>
              <a:t>​ Ofgem is considering sanctions that will apply on Suppliers who have not qualified by this date.</a:t>
            </a:r>
          </a:p>
          <a:p>
            <a:pPr marL="0" marR="0" lvl="0" indent="0" algn="l" defTabSz="914400" rtl="0" eaLnBrk="1" fontAlgn="base"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cs typeface="Roboto" panose="02000000000000000000" pitchFamily="2" charset="0"/>
              </a:rPr>
              <a:t>As all MPANs are due to have moved to the new arrangements by the end of the migration period (M15, October 2026), Parties will be unable to continue to operate within the Supplier Volume Allocation (SVA) arrangements if they have not completed MHHS Qualification.</a:t>
            </a:r>
            <a:endParaRPr kumimoji="0" lang="en-US" sz="1400" b="0" i="0" u="none" strike="noStrike" kern="1200" cap="none" spc="0" normalizeH="0" baseline="0" noProof="0" dirty="0">
              <a:ln>
                <a:noFill/>
              </a:ln>
              <a:solidFill>
                <a:srgbClr val="000000"/>
              </a:solidFill>
              <a:effectLst/>
              <a:uLnTx/>
              <a:uFillTx/>
              <a:cs typeface="Roboto" panose="02000000000000000000" pitchFamily="2" charset="0"/>
            </a:endParaRPr>
          </a:p>
        </p:txBody>
      </p:sp>
      <p:sp>
        <p:nvSpPr>
          <p:cNvPr id="7" name="Oval 6">
            <a:extLst>
              <a:ext uri="{FF2B5EF4-FFF2-40B4-BE49-F238E27FC236}">
                <a16:creationId xmlns:a16="http://schemas.microsoft.com/office/drawing/2014/main" id="{4B7E214B-DD03-A6F8-9DDB-55612CB7E673}"/>
              </a:ext>
            </a:extLst>
          </p:cNvPr>
          <p:cNvSpPr/>
          <p:nvPr/>
        </p:nvSpPr>
        <p:spPr>
          <a:xfrm>
            <a:off x="410806" y="3487667"/>
            <a:ext cx="427394" cy="42739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EFC14505-7C19-3570-1CD2-5884B068B443}"/>
              </a:ext>
            </a:extLst>
          </p:cNvPr>
          <p:cNvSpPr/>
          <p:nvPr/>
        </p:nvSpPr>
        <p:spPr>
          <a:xfrm>
            <a:off x="410806" y="4027417"/>
            <a:ext cx="427394" cy="42739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1FB5055A-31AA-0DC0-7FEE-827104B1A486}"/>
              </a:ext>
            </a:extLst>
          </p:cNvPr>
          <p:cNvSpPr/>
          <p:nvPr/>
        </p:nvSpPr>
        <p:spPr>
          <a:xfrm>
            <a:off x="410806" y="5114849"/>
            <a:ext cx="427394" cy="42739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1" name="Graphic 10" descr="Speedometer Middle with solid fill">
            <a:extLst>
              <a:ext uri="{FF2B5EF4-FFF2-40B4-BE49-F238E27FC236}">
                <a16:creationId xmlns:a16="http://schemas.microsoft.com/office/drawing/2014/main" id="{79E2379B-1D74-1095-DD55-0A14ABD39E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9009" y="5114849"/>
            <a:ext cx="325431" cy="325431"/>
          </a:xfrm>
          <a:prstGeom prst="rect">
            <a:avLst/>
          </a:prstGeom>
        </p:spPr>
      </p:pic>
      <p:pic>
        <p:nvPicPr>
          <p:cNvPr id="13" name="Graphic 12" descr="Fluorescent Light Bulb with solid fill">
            <a:extLst>
              <a:ext uri="{FF2B5EF4-FFF2-40B4-BE49-F238E27FC236}">
                <a16:creationId xmlns:a16="http://schemas.microsoft.com/office/drawing/2014/main" id="{0523EFED-86DF-6A9E-3FDA-22AEC526B6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2868" y="4105077"/>
            <a:ext cx="280006" cy="280006"/>
          </a:xfrm>
          <a:prstGeom prst="rect">
            <a:avLst/>
          </a:prstGeom>
        </p:spPr>
      </p:pic>
      <p:pic>
        <p:nvPicPr>
          <p:cNvPr id="15" name="Graphic 14" descr="Electric Tower with solid fill">
            <a:extLst>
              <a:ext uri="{FF2B5EF4-FFF2-40B4-BE49-F238E27FC236}">
                <a16:creationId xmlns:a16="http://schemas.microsoft.com/office/drawing/2014/main" id="{C6ED01FE-D21F-8C0E-D68B-E5E71F38D6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9009" y="3541904"/>
            <a:ext cx="310988" cy="310988"/>
          </a:xfrm>
          <a:prstGeom prst="rect">
            <a:avLst/>
          </a:prstGeom>
        </p:spPr>
      </p:pic>
      <p:sp>
        <p:nvSpPr>
          <p:cNvPr id="16" name="Rectangle: Rounded Corners 15">
            <a:extLst>
              <a:ext uri="{FF2B5EF4-FFF2-40B4-BE49-F238E27FC236}">
                <a16:creationId xmlns:a16="http://schemas.microsoft.com/office/drawing/2014/main" id="{6584AD05-57A6-F434-1203-6A79E0F18877}"/>
              </a:ext>
            </a:extLst>
          </p:cNvPr>
          <p:cNvSpPr/>
          <p:nvPr/>
        </p:nvSpPr>
        <p:spPr>
          <a:xfrm>
            <a:off x="8900033" y="4826000"/>
            <a:ext cx="1223022" cy="2199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REC Portal</a:t>
            </a:r>
          </a:p>
        </p:txBody>
      </p:sp>
      <p:sp>
        <p:nvSpPr>
          <p:cNvPr id="18" name="Rectangle: Rounded Corners 17">
            <a:extLst>
              <a:ext uri="{FF2B5EF4-FFF2-40B4-BE49-F238E27FC236}">
                <a16:creationId xmlns:a16="http://schemas.microsoft.com/office/drawing/2014/main" id="{31566CCD-0502-1679-25FA-18936B311D2F}"/>
              </a:ext>
            </a:extLst>
          </p:cNvPr>
          <p:cNvSpPr/>
          <p:nvPr/>
        </p:nvSpPr>
        <p:spPr>
          <a:xfrm>
            <a:off x="8506333" y="5338221"/>
            <a:ext cx="1909762" cy="21991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Party Operations</a:t>
            </a:r>
          </a:p>
        </p:txBody>
      </p:sp>
      <p:sp>
        <p:nvSpPr>
          <p:cNvPr id="19" name="Arrow: Right 18">
            <a:extLst>
              <a:ext uri="{FF2B5EF4-FFF2-40B4-BE49-F238E27FC236}">
                <a16:creationId xmlns:a16="http://schemas.microsoft.com/office/drawing/2014/main" id="{7464B309-6DC5-0004-2496-98D05345788B}"/>
              </a:ext>
            </a:extLst>
          </p:cNvPr>
          <p:cNvSpPr/>
          <p:nvPr/>
        </p:nvSpPr>
        <p:spPr>
          <a:xfrm rot="5400000">
            <a:off x="9395069" y="5144426"/>
            <a:ext cx="137700" cy="9525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599FCCFD-4B51-9FEB-D27C-C054C32CFEFA}"/>
              </a:ext>
            </a:extLst>
          </p:cNvPr>
          <p:cNvSpPr/>
          <p:nvPr/>
        </p:nvSpPr>
        <p:spPr>
          <a:xfrm>
            <a:off x="8506333" y="5855580"/>
            <a:ext cx="1909762" cy="21991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Useful Documents</a:t>
            </a:r>
          </a:p>
        </p:txBody>
      </p:sp>
      <p:sp>
        <p:nvSpPr>
          <p:cNvPr id="22" name="Arrow: Right 21">
            <a:extLst>
              <a:ext uri="{FF2B5EF4-FFF2-40B4-BE49-F238E27FC236}">
                <a16:creationId xmlns:a16="http://schemas.microsoft.com/office/drawing/2014/main" id="{85AB85EC-2A46-9B6A-E7FB-28B603FCC496}"/>
              </a:ext>
            </a:extLst>
          </p:cNvPr>
          <p:cNvSpPr/>
          <p:nvPr/>
        </p:nvSpPr>
        <p:spPr>
          <a:xfrm rot="5400000">
            <a:off x="9395069" y="5663231"/>
            <a:ext cx="137700" cy="9525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Arrow: Right 23">
            <a:extLst>
              <a:ext uri="{FF2B5EF4-FFF2-40B4-BE49-F238E27FC236}">
                <a16:creationId xmlns:a16="http://schemas.microsoft.com/office/drawing/2014/main" id="{6AC14862-8EF7-8C51-520C-68E29CB5971D}"/>
              </a:ext>
            </a:extLst>
          </p:cNvPr>
          <p:cNvSpPr/>
          <p:nvPr/>
        </p:nvSpPr>
        <p:spPr>
          <a:xfrm rot="5400000">
            <a:off x="9395069" y="6172200"/>
            <a:ext cx="137700" cy="9525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8FFC370B-5BE1-EB27-D6FB-66DCA86CF9E2}"/>
              </a:ext>
            </a:extLst>
          </p:cNvPr>
          <p:cNvSpPr/>
          <p:nvPr/>
        </p:nvSpPr>
        <p:spPr>
          <a:xfrm>
            <a:off x="8166284" y="6372939"/>
            <a:ext cx="2629472" cy="21991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MHHS Qualification Assessment Criteria</a:t>
            </a:r>
          </a:p>
        </p:txBody>
      </p:sp>
      <p:sp>
        <p:nvSpPr>
          <p:cNvPr id="26" name="Rectangle 25">
            <a:extLst>
              <a:ext uri="{FF2B5EF4-FFF2-40B4-BE49-F238E27FC236}">
                <a16:creationId xmlns:a16="http://schemas.microsoft.com/office/drawing/2014/main" id="{9E87BBA8-BE72-5DF1-00DD-D1F1D1ABEF4D}"/>
              </a:ext>
            </a:extLst>
          </p:cNvPr>
          <p:cNvSpPr/>
          <p:nvPr/>
        </p:nvSpPr>
        <p:spPr>
          <a:xfrm>
            <a:off x="469009" y="1420261"/>
            <a:ext cx="1662112" cy="30018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Background:</a:t>
            </a:r>
          </a:p>
        </p:txBody>
      </p:sp>
      <p:sp>
        <p:nvSpPr>
          <p:cNvPr id="27" name="Rectangle 26">
            <a:extLst>
              <a:ext uri="{FF2B5EF4-FFF2-40B4-BE49-F238E27FC236}">
                <a16:creationId xmlns:a16="http://schemas.microsoft.com/office/drawing/2014/main" id="{D696B40C-1212-623E-A82D-C5EFBEE1A8F4}"/>
              </a:ext>
            </a:extLst>
          </p:cNvPr>
          <p:cNvSpPr/>
          <p:nvPr/>
        </p:nvSpPr>
        <p:spPr>
          <a:xfrm>
            <a:off x="469009" y="3102011"/>
            <a:ext cx="1662112" cy="30018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Important Dates:</a:t>
            </a:r>
          </a:p>
        </p:txBody>
      </p:sp>
      <p:sp>
        <p:nvSpPr>
          <p:cNvPr id="28" name="Rectangle 27">
            <a:extLst>
              <a:ext uri="{FF2B5EF4-FFF2-40B4-BE49-F238E27FC236}">
                <a16:creationId xmlns:a16="http://schemas.microsoft.com/office/drawing/2014/main" id="{0D25F3C0-3DA3-0B4A-7D67-FF392D28FF8C}"/>
              </a:ext>
            </a:extLst>
          </p:cNvPr>
          <p:cNvSpPr/>
          <p:nvPr/>
        </p:nvSpPr>
        <p:spPr>
          <a:xfrm>
            <a:off x="7675277" y="3109573"/>
            <a:ext cx="3594385" cy="30018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REC Assessment Criteria:</a:t>
            </a:r>
          </a:p>
        </p:txBody>
      </p:sp>
    </p:spTree>
    <p:extLst>
      <p:ext uri="{BB962C8B-B14F-4D97-AF65-F5344CB8AC3E}">
        <p14:creationId xmlns:p14="http://schemas.microsoft.com/office/powerpoint/2010/main" val="2191231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0960-D632-41DC-8CB9-E37828AD2DBF}"/>
              </a:ext>
            </a:extLst>
          </p:cNvPr>
          <p:cNvSpPr>
            <a:spLocks noGrp="1"/>
          </p:cNvSpPr>
          <p:nvPr>
            <p:ph type="title"/>
          </p:nvPr>
        </p:nvSpPr>
        <p:spPr/>
        <p:txBody>
          <a:bodyPr/>
          <a:lstStyle/>
          <a:p>
            <a:r>
              <a:rPr lang="en-GB"/>
              <a:t>Risk Register Consultation</a:t>
            </a:r>
          </a:p>
        </p:txBody>
      </p:sp>
      <p:sp>
        <p:nvSpPr>
          <p:cNvPr id="4" name="Text Placeholder 3">
            <a:extLst>
              <a:ext uri="{FF2B5EF4-FFF2-40B4-BE49-F238E27FC236}">
                <a16:creationId xmlns:a16="http://schemas.microsoft.com/office/drawing/2014/main" id="{EE9C27C2-6A66-4A88-8990-DBC2E12BEC8E}"/>
              </a:ext>
            </a:extLst>
          </p:cNvPr>
          <p:cNvSpPr>
            <a:spLocks noGrp="1"/>
          </p:cNvSpPr>
          <p:nvPr>
            <p:ph type="body" sz="quarter" idx="10"/>
          </p:nvPr>
        </p:nvSpPr>
        <p:spPr/>
        <p:txBody>
          <a:bodyPr/>
          <a:lstStyle/>
          <a:p>
            <a:r>
              <a:rPr lang="en-GB"/>
              <a:t>Vaishnavi Sharma</a:t>
            </a:r>
          </a:p>
        </p:txBody>
      </p:sp>
    </p:spTree>
    <p:extLst>
      <p:ext uri="{BB962C8B-B14F-4D97-AF65-F5344CB8AC3E}">
        <p14:creationId xmlns:p14="http://schemas.microsoft.com/office/powerpoint/2010/main" val="563333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167E-AE53-5526-25AA-5C1BAFAEFEA0}"/>
              </a:ext>
            </a:extLst>
          </p:cNvPr>
          <p:cNvSpPr>
            <a:spLocks noGrp="1"/>
          </p:cNvSpPr>
          <p:nvPr>
            <p:ph type="title"/>
          </p:nvPr>
        </p:nvSpPr>
        <p:spPr/>
        <p:txBody>
          <a:bodyPr/>
          <a:lstStyle/>
          <a:p>
            <a:r>
              <a:rPr lang="en-GB" dirty="0"/>
              <a:t>Risk Register Consultation</a:t>
            </a:r>
          </a:p>
        </p:txBody>
      </p:sp>
      <p:sp>
        <p:nvSpPr>
          <p:cNvPr id="8" name="Inhaltsplatzhalter 4">
            <a:extLst>
              <a:ext uri="{FF2B5EF4-FFF2-40B4-BE49-F238E27FC236}">
                <a16:creationId xmlns:a16="http://schemas.microsoft.com/office/drawing/2014/main" id="{BC0ED3FB-7F6D-0277-01CE-046B3913F454}"/>
              </a:ext>
            </a:extLst>
          </p:cNvPr>
          <p:cNvSpPr txBox="1">
            <a:spLocks/>
          </p:cNvSpPr>
          <p:nvPr/>
        </p:nvSpPr>
        <p:spPr>
          <a:xfrm>
            <a:off x="3452044" y="1686365"/>
            <a:ext cx="7463779" cy="96994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15000"/>
              </a:lnSpc>
              <a:spcBef>
                <a:spcPts val="600"/>
              </a:spcBef>
              <a:spcAft>
                <a:spcPts val="600"/>
              </a:spcAft>
              <a:buClrTx/>
              <a:buSzTx/>
              <a:buFont typeface="Wingdings" panose="05000000000000000000" pitchFamily="2" charset="2"/>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MHHS Design Artefacts currently available have been reviewed along with REC Code drafting for MHHS to add MHHS considerations. As next steps, the Code Manager will work with the DIP Manager, </a:t>
            </a:r>
            <a:r>
              <a:rPr kumimoji="0" lang="en-GB" sz="14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Electralink</a:t>
            </a: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and the Registration Services to agree appropriate reporting to monitor Retail Risks.</a:t>
            </a:r>
          </a:p>
        </p:txBody>
      </p:sp>
      <p:sp>
        <p:nvSpPr>
          <p:cNvPr id="9" name="Inhaltsplatzhalter 4">
            <a:extLst>
              <a:ext uri="{FF2B5EF4-FFF2-40B4-BE49-F238E27FC236}">
                <a16:creationId xmlns:a16="http://schemas.microsoft.com/office/drawing/2014/main" id="{84463A66-9410-53F7-F18A-5A78F368C3AD}"/>
              </a:ext>
            </a:extLst>
          </p:cNvPr>
          <p:cNvSpPr txBox="1">
            <a:spLocks/>
          </p:cNvSpPr>
          <p:nvPr/>
        </p:nvSpPr>
        <p:spPr>
          <a:xfrm>
            <a:off x="3417513" y="4411321"/>
            <a:ext cx="5496702" cy="43088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Retail Risks and Risk Drivers have been updated to focus on areas of greater impact to consumers and/or to the retail energy market. </a:t>
            </a:r>
            <a:endParaRPr kumimoji="0" lang="en-US"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39D9DF2B-CC71-CF19-3AF6-2C68CA60FCA3}"/>
              </a:ext>
            </a:extLst>
          </p:cNvPr>
          <p:cNvSpPr txBox="1"/>
          <p:nvPr/>
        </p:nvSpPr>
        <p:spPr>
          <a:xfrm>
            <a:off x="3931294" y="2978161"/>
            <a:ext cx="6857529" cy="814518"/>
          </a:xfrm>
          <a:prstGeom prst="rect">
            <a:avLst/>
          </a:prstGeom>
          <a:noFill/>
        </p:spPr>
        <p:txBody>
          <a:bodyPr wrap="square">
            <a:spAutoFit/>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Retail Risk Priority Score has been reviewed and updated. The Priority Score for Retail Risk 9, which looks that performance of REC Service impacting the ability of customers to switch, has been increased based on recent market events.</a:t>
            </a:r>
          </a:p>
        </p:txBody>
      </p:sp>
      <p:sp>
        <p:nvSpPr>
          <p:cNvPr id="26" name="TextBox 25">
            <a:extLst>
              <a:ext uri="{FF2B5EF4-FFF2-40B4-BE49-F238E27FC236}">
                <a16:creationId xmlns:a16="http://schemas.microsoft.com/office/drawing/2014/main" id="{AA10FC56-3E08-2894-04E1-754D26ADF2EF}"/>
              </a:ext>
            </a:extLst>
          </p:cNvPr>
          <p:cNvSpPr txBox="1"/>
          <p:nvPr/>
        </p:nvSpPr>
        <p:spPr>
          <a:xfrm>
            <a:off x="546813" y="1117606"/>
            <a:ext cx="9799581" cy="566758"/>
          </a:xfrm>
          <a:prstGeom prst="rect">
            <a:avLst/>
          </a:prstGeom>
          <a:noFill/>
        </p:spPr>
        <p:txBody>
          <a:bodyPr wrap="square">
            <a:spAutoFit/>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In line with the PAOP, the Code Manager has reviewed the Retail Risk Register and made the following changes, along with housekeeping updates:</a:t>
            </a:r>
          </a:p>
        </p:txBody>
      </p:sp>
      <p:grpSp>
        <p:nvGrpSpPr>
          <p:cNvPr id="31" name="Group 30">
            <a:extLst>
              <a:ext uri="{FF2B5EF4-FFF2-40B4-BE49-F238E27FC236}">
                <a16:creationId xmlns:a16="http://schemas.microsoft.com/office/drawing/2014/main" id="{3161C64B-F416-8936-DAF0-2CC80EF6160C}"/>
              </a:ext>
            </a:extLst>
          </p:cNvPr>
          <p:cNvGrpSpPr>
            <a:grpSpLocks noChangeAspect="1"/>
          </p:cNvGrpSpPr>
          <p:nvPr/>
        </p:nvGrpSpPr>
        <p:grpSpPr>
          <a:xfrm>
            <a:off x="546813" y="1793165"/>
            <a:ext cx="3486416" cy="3202450"/>
            <a:chOff x="1048288" y="1731500"/>
            <a:chExt cx="4203633" cy="3861250"/>
          </a:xfrm>
        </p:grpSpPr>
        <p:sp>
          <p:nvSpPr>
            <p:cNvPr id="4" name="Inhaltsplatzhalter 4">
              <a:extLst>
                <a:ext uri="{FF2B5EF4-FFF2-40B4-BE49-F238E27FC236}">
                  <a16:creationId xmlns:a16="http://schemas.microsoft.com/office/drawing/2014/main" id="{3AE8429E-674A-5953-096D-0357D1C56E3C}"/>
                </a:ext>
              </a:extLst>
            </p:cNvPr>
            <p:cNvSpPr txBox="1">
              <a:spLocks/>
            </p:cNvSpPr>
            <p:nvPr/>
          </p:nvSpPr>
          <p:spPr>
            <a:xfrm>
              <a:off x="3738758" y="1784738"/>
              <a:ext cx="885241" cy="66796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3600" b="1" i="0" u="none" strike="noStrike" kern="1200" cap="none" spc="0" normalizeH="0" baseline="0" noProof="0" dirty="0">
                  <a:ln>
                    <a:noFill/>
                  </a:ln>
                  <a:solidFill>
                    <a:srgbClr val="7B282E"/>
                  </a:solidFill>
                  <a:effectLst/>
                  <a:uLnTx/>
                  <a:uFillTx/>
                  <a:latin typeface="Roboto" panose="02000000000000000000" pitchFamily="2" charset="0"/>
                  <a:ea typeface="Roboto" panose="02000000000000000000" pitchFamily="2" charset="0"/>
                  <a:cs typeface="Roboto" panose="02000000000000000000" pitchFamily="2" charset="0"/>
                </a:rPr>
                <a:t>1</a:t>
              </a:r>
              <a:endParaRPr kumimoji="0" lang="en-US" sz="2800" b="0" i="0" u="none" strike="noStrike" kern="1200" cap="none" spc="0" normalizeH="0" baseline="0" noProof="0" dirty="0">
                <a:ln>
                  <a:noFill/>
                </a:ln>
                <a:solidFill>
                  <a:srgbClr val="7B282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Inhaltsplatzhalter 4">
              <a:extLst>
                <a:ext uri="{FF2B5EF4-FFF2-40B4-BE49-F238E27FC236}">
                  <a16:creationId xmlns:a16="http://schemas.microsoft.com/office/drawing/2014/main" id="{95DA590E-7C9E-435D-6EF9-F4C62F090A81}"/>
                </a:ext>
              </a:extLst>
            </p:cNvPr>
            <p:cNvSpPr txBox="1">
              <a:spLocks/>
            </p:cNvSpPr>
            <p:nvPr/>
          </p:nvSpPr>
          <p:spPr>
            <a:xfrm>
              <a:off x="4366680" y="3254699"/>
              <a:ext cx="885241" cy="66796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3600" b="1" i="0" u="none" strike="noStrike" kern="1200" cap="none" spc="0" normalizeH="0" baseline="0" noProof="0" dirty="0">
                  <a:ln>
                    <a:noFill/>
                  </a:ln>
                  <a:solidFill>
                    <a:srgbClr val="BE6516"/>
                  </a:solidFill>
                  <a:effectLst/>
                  <a:uLnTx/>
                  <a:uFillTx/>
                  <a:latin typeface="Roboto" panose="02000000000000000000" pitchFamily="2" charset="0"/>
                  <a:ea typeface="Roboto" panose="02000000000000000000" pitchFamily="2" charset="0"/>
                  <a:cs typeface="Roboto" panose="02000000000000000000" pitchFamily="2" charset="0"/>
                </a:rPr>
                <a:t>2</a:t>
              </a:r>
              <a:endParaRPr kumimoji="0" lang="en-US" sz="2800" b="0" i="0" u="none" strike="noStrike" kern="1200" cap="none" spc="0" normalizeH="0" baseline="0" noProof="0" dirty="0">
                <a:ln>
                  <a:noFill/>
                </a:ln>
                <a:solidFill>
                  <a:srgbClr val="BE6516"/>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6" name="Inhaltsplatzhalter 4">
              <a:extLst>
                <a:ext uri="{FF2B5EF4-FFF2-40B4-BE49-F238E27FC236}">
                  <a16:creationId xmlns:a16="http://schemas.microsoft.com/office/drawing/2014/main" id="{60ACFB3B-F70E-1D8C-C5B4-4855C4E16227}"/>
                </a:ext>
              </a:extLst>
            </p:cNvPr>
            <p:cNvSpPr txBox="1">
              <a:spLocks/>
            </p:cNvSpPr>
            <p:nvPr/>
          </p:nvSpPr>
          <p:spPr>
            <a:xfrm>
              <a:off x="3635841" y="4814037"/>
              <a:ext cx="885241" cy="66796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3600" b="1" i="0" u="none" strike="noStrike" kern="1200" cap="none" spc="0" normalizeH="0" baseline="0" noProof="0" dirty="0">
                  <a:ln>
                    <a:noFill/>
                  </a:ln>
                  <a:solidFill>
                    <a:srgbClr val="70ADA3"/>
                  </a:solidFill>
                  <a:effectLst/>
                  <a:uLnTx/>
                  <a:uFillTx/>
                  <a:latin typeface="Roboto" panose="02000000000000000000" pitchFamily="2" charset="0"/>
                  <a:ea typeface="Roboto" panose="02000000000000000000" pitchFamily="2" charset="0"/>
                  <a:cs typeface="Roboto" panose="02000000000000000000" pitchFamily="2" charset="0"/>
                </a:rPr>
                <a:t>3</a:t>
              </a:r>
              <a:endParaRPr kumimoji="0" lang="en-US" sz="2800" b="0" i="0" u="none" strike="noStrike" kern="1200" cap="none" spc="0" normalizeH="0" baseline="0" noProof="0" dirty="0">
                <a:ln>
                  <a:noFill/>
                </a:ln>
                <a:solidFill>
                  <a:srgbClr val="70ADA3"/>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04A8C4F9-F69C-1C6B-F00E-CDFBDFDF3D0D}"/>
                </a:ext>
              </a:extLst>
            </p:cNvPr>
            <p:cNvGrpSpPr/>
            <p:nvPr/>
          </p:nvGrpSpPr>
          <p:grpSpPr>
            <a:xfrm>
              <a:off x="1048288" y="1731500"/>
              <a:ext cx="3320973" cy="3861250"/>
              <a:chOff x="1048288" y="1731499"/>
              <a:chExt cx="3938506" cy="4579249"/>
            </a:xfrm>
          </p:grpSpPr>
          <p:sp>
            <p:nvSpPr>
              <p:cNvPr id="12" name="Freeform 5">
                <a:extLst>
                  <a:ext uri="{FF2B5EF4-FFF2-40B4-BE49-F238E27FC236}">
                    <a16:creationId xmlns:a16="http://schemas.microsoft.com/office/drawing/2014/main" id="{37D9E41F-A2CA-348C-F9DD-93DFA1968709}"/>
                  </a:ext>
                </a:extLst>
              </p:cNvPr>
              <p:cNvSpPr>
                <a:spLocks/>
              </p:cNvSpPr>
              <p:nvPr/>
            </p:nvSpPr>
            <p:spPr bwMode="auto">
              <a:xfrm flipH="1">
                <a:off x="2239055" y="1927398"/>
                <a:ext cx="2184442" cy="4383350"/>
              </a:xfrm>
              <a:custGeom>
                <a:avLst/>
                <a:gdLst>
                  <a:gd name="T0" fmla="*/ 761 w 761"/>
                  <a:gd name="T1" fmla="*/ 1493 h 1528"/>
                  <a:gd name="T2" fmla="*/ 709 w 761"/>
                  <a:gd name="T3" fmla="*/ 1458 h 1528"/>
                  <a:gd name="T4" fmla="*/ 709 w 761"/>
                  <a:gd name="T5" fmla="*/ 1486 h 1528"/>
                  <a:gd name="T6" fmla="*/ 13 w 761"/>
                  <a:gd name="T7" fmla="*/ 761 h 1528"/>
                  <a:gd name="T8" fmla="*/ 696 w 761"/>
                  <a:gd name="T9" fmla="*/ 37 h 1528"/>
                  <a:gd name="T10" fmla="*/ 725 w 761"/>
                  <a:gd name="T11" fmla="*/ 61 h 1528"/>
                  <a:gd name="T12" fmla="*/ 755 w 761"/>
                  <a:gd name="T13" fmla="*/ 31 h 1528"/>
                  <a:gd name="T14" fmla="*/ 725 w 761"/>
                  <a:gd name="T15" fmla="*/ 0 h 1528"/>
                  <a:gd name="T16" fmla="*/ 696 w 761"/>
                  <a:gd name="T17" fmla="*/ 24 h 1528"/>
                  <a:gd name="T18" fmla="*/ 0 w 761"/>
                  <a:gd name="T19" fmla="*/ 761 h 1528"/>
                  <a:gd name="T20" fmla="*/ 709 w 761"/>
                  <a:gd name="T21" fmla="*/ 1498 h 1528"/>
                  <a:gd name="T22" fmla="*/ 709 w 761"/>
                  <a:gd name="T23" fmla="*/ 1528 h 1528"/>
                  <a:gd name="T24" fmla="*/ 761 w 761"/>
                  <a:gd name="T25" fmla="*/ 1493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1" h="1528">
                    <a:moveTo>
                      <a:pt x="761" y="1493"/>
                    </a:moveTo>
                    <a:cubicBezTo>
                      <a:pt x="709" y="1458"/>
                      <a:pt x="709" y="1458"/>
                      <a:pt x="709" y="1458"/>
                    </a:cubicBezTo>
                    <a:cubicBezTo>
                      <a:pt x="709" y="1486"/>
                      <a:pt x="709" y="1486"/>
                      <a:pt x="709" y="1486"/>
                    </a:cubicBezTo>
                    <a:cubicBezTo>
                      <a:pt x="323" y="1470"/>
                      <a:pt x="13" y="1151"/>
                      <a:pt x="13" y="761"/>
                    </a:cubicBezTo>
                    <a:cubicBezTo>
                      <a:pt x="13" y="375"/>
                      <a:pt x="316" y="59"/>
                      <a:pt x="696" y="37"/>
                    </a:cubicBezTo>
                    <a:cubicBezTo>
                      <a:pt x="699" y="51"/>
                      <a:pt x="711" y="61"/>
                      <a:pt x="725" y="61"/>
                    </a:cubicBezTo>
                    <a:cubicBezTo>
                      <a:pt x="742" y="61"/>
                      <a:pt x="755" y="47"/>
                      <a:pt x="755" y="31"/>
                    </a:cubicBezTo>
                    <a:cubicBezTo>
                      <a:pt x="755" y="14"/>
                      <a:pt x="742" y="0"/>
                      <a:pt x="725" y="0"/>
                    </a:cubicBezTo>
                    <a:cubicBezTo>
                      <a:pt x="711" y="0"/>
                      <a:pt x="698" y="11"/>
                      <a:pt x="696" y="24"/>
                    </a:cubicBezTo>
                    <a:cubicBezTo>
                      <a:pt x="308" y="46"/>
                      <a:pt x="0" y="368"/>
                      <a:pt x="0" y="761"/>
                    </a:cubicBezTo>
                    <a:cubicBezTo>
                      <a:pt x="0" y="1158"/>
                      <a:pt x="315" y="1483"/>
                      <a:pt x="709" y="1498"/>
                    </a:cubicBezTo>
                    <a:cubicBezTo>
                      <a:pt x="709" y="1528"/>
                      <a:pt x="709" y="1528"/>
                      <a:pt x="709" y="1528"/>
                    </a:cubicBezTo>
                    <a:lnTo>
                      <a:pt x="761" y="1493"/>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6EE9A82F-4D8C-A6A7-C59B-B79EBBC3588A}"/>
                  </a:ext>
                </a:extLst>
              </p:cNvPr>
              <p:cNvGrpSpPr/>
              <p:nvPr/>
            </p:nvGrpSpPr>
            <p:grpSpPr>
              <a:xfrm>
                <a:off x="3080831" y="1731499"/>
                <a:ext cx="1148279" cy="1146470"/>
                <a:chOff x="2568254" y="1916548"/>
                <a:chExt cx="1148279" cy="1146470"/>
              </a:xfrm>
            </p:grpSpPr>
            <p:sp>
              <p:nvSpPr>
                <p:cNvPr id="24" name="Oval 6">
                  <a:extLst>
                    <a:ext uri="{FF2B5EF4-FFF2-40B4-BE49-F238E27FC236}">
                      <a16:creationId xmlns:a16="http://schemas.microsoft.com/office/drawing/2014/main" id="{AFB548F8-D461-8C52-D55B-909EE8127595}"/>
                    </a:ext>
                  </a:extLst>
                </p:cNvPr>
                <p:cNvSpPr>
                  <a:spLocks noChangeArrowheads="1"/>
                </p:cNvSpPr>
                <p:nvPr/>
              </p:nvSpPr>
              <p:spPr bwMode="auto">
                <a:xfrm flipH="1">
                  <a:off x="2568254" y="1916548"/>
                  <a:ext cx="1148279" cy="1146470"/>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val 9">
                  <a:extLst>
                    <a:ext uri="{FF2B5EF4-FFF2-40B4-BE49-F238E27FC236}">
                      <a16:creationId xmlns:a16="http://schemas.microsoft.com/office/drawing/2014/main" id="{776F4337-54E3-2352-B7E9-8E675DA176EC}"/>
                    </a:ext>
                  </a:extLst>
                </p:cNvPr>
                <p:cNvSpPr>
                  <a:spLocks noChangeArrowheads="1"/>
                </p:cNvSpPr>
                <p:nvPr/>
              </p:nvSpPr>
              <p:spPr bwMode="auto">
                <a:xfrm flipH="1">
                  <a:off x="2680369" y="2026856"/>
                  <a:ext cx="924049" cy="924048"/>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E6665E68-BF6B-4702-AD5F-2267B19C1FC1}"/>
                  </a:ext>
                </a:extLst>
              </p:cNvPr>
              <p:cNvGrpSpPr/>
              <p:nvPr/>
            </p:nvGrpSpPr>
            <p:grpSpPr>
              <a:xfrm>
                <a:off x="3838515" y="3326431"/>
                <a:ext cx="1148279" cy="1150087"/>
                <a:chOff x="3325938" y="3511480"/>
                <a:chExt cx="1148279" cy="1150087"/>
              </a:xfrm>
            </p:grpSpPr>
            <p:sp>
              <p:nvSpPr>
                <p:cNvPr id="22" name="Oval 7">
                  <a:extLst>
                    <a:ext uri="{FF2B5EF4-FFF2-40B4-BE49-F238E27FC236}">
                      <a16:creationId xmlns:a16="http://schemas.microsoft.com/office/drawing/2014/main" id="{5588DE46-EF39-67B7-6AE9-C238A92B5EDC}"/>
                    </a:ext>
                  </a:extLst>
                </p:cNvPr>
                <p:cNvSpPr>
                  <a:spLocks noChangeArrowheads="1"/>
                </p:cNvSpPr>
                <p:nvPr/>
              </p:nvSpPr>
              <p:spPr bwMode="auto">
                <a:xfrm flipH="1">
                  <a:off x="3325938" y="3511480"/>
                  <a:ext cx="1148279" cy="1150087"/>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10">
                  <a:extLst>
                    <a:ext uri="{FF2B5EF4-FFF2-40B4-BE49-F238E27FC236}">
                      <a16:creationId xmlns:a16="http://schemas.microsoft.com/office/drawing/2014/main" id="{B19B2F30-7B00-9BA0-150B-F783C67DBE71}"/>
                    </a:ext>
                  </a:extLst>
                </p:cNvPr>
                <p:cNvSpPr>
                  <a:spLocks noChangeArrowheads="1"/>
                </p:cNvSpPr>
                <p:nvPr/>
              </p:nvSpPr>
              <p:spPr bwMode="auto">
                <a:xfrm flipH="1">
                  <a:off x="3438053" y="3621787"/>
                  <a:ext cx="924049" cy="92766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AC9AAABC-2D03-DAA7-3757-6596B3127214}"/>
                  </a:ext>
                </a:extLst>
              </p:cNvPr>
              <p:cNvGrpSpPr/>
              <p:nvPr/>
            </p:nvGrpSpPr>
            <p:grpSpPr>
              <a:xfrm>
                <a:off x="3090770" y="5108221"/>
                <a:ext cx="1148279" cy="1148279"/>
                <a:chOff x="2568254" y="5108221"/>
                <a:chExt cx="1148279" cy="1148279"/>
              </a:xfrm>
            </p:grpSpPr>
            <p:sp>
              <p:nvSpPr>
                <p:cNvPr id="20" name="Oval 8">
                  <a:extLst>
                    <a:ext uri="{FF2B5EF4-FFF2-40B4-BE49-F238E27FC236}">
                      <a16:creationId xmlns:a16="http://schemas.microsoft.com/office/drawing/2014/main" id="{2A15929A-02D5-E153-E16C-DEB104CA09EB}"/>
                    </a:ext>
                  </a:extLst>
                </p:cNvPr>
                <p:cNvSpPr>
                  <a:spLocks noChangeArrowheads="1"/>
                </p:cNvSpPr>
                <p:nvPr/>
              </p:nvSpPr>
              <p:spPr bwMode="auto">
                <a:xfrm flipH="1">
                  <a:off x="2568254" y="5108221"/>
                  <a:ext cx="1148279" cy="1148279"/>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11">
                  <a:extLst>
                    <a:ext uri="{FF2B5EF4-FFF2-40B4-BE49-F238E27FC236}">
                      <a16:creationId xmlns:a16="http://schemas.microsoft.com/office/drawing/2014/main" id="{9FEF571D-9A54-3099-5638-E09A73EF3CB2}"/>
                    </a:ext>
                  </a:extLst>
                </p:cNvPr>
                <p:cNvSpPr>
                  <a:spLocks noChangeArrowheads="1"/>
                </p:cNvSpPr>
                <p:nvPr/>
              </p:nvSpPr>
              <p:spPr bwMode="auto">
                <a:xfrm flipH="1">
                  <a:off x="2680369" y="5220336"/>
                  <a:ext cx="924049" cy="92404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6" name="Oval 12">
                <a:extLst>
                  <a:ext uri="{FF2B5EF4-FFF2-40B4-BE49-F238E27FC236}">
                    <a16:creationId xmlns:a16="http://schemas.microsoft.com/office/drawing/2014/main" id="{73B53561-7BEE-0CCE-7C4D-2908552576D4}"/>
                  </a:ext>
                </a:extLst>
              </p:cNvPr>
              <p:cNvSpPr>
                <a:spLocks noChangeArrowheads="1"/>
              </p:cNvSpPr>
              <p:nvPr/>
            </p:nvSpPr>
            <p:spPr bwMode="auto">
              <a:xfrm flipH="1">
                <a:off x="1048288" y="2695330"/>
                <a:ext cx="2462922" cy="2461114"/>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7677FE4-EA23-A487-F1F5-CA68E236F560}"/>
                  </a:ext>
                </a:extLst>
              </p:cNvPr>
              <p:cNvGrpSpPr/>
              <p:nvPr/>
            </p:nvGrpSpPr>
            <p:grpSpPr>
              <a:xfrm>
                <a:off x="1678820" y="3334496"/>
                <a:ext cx="1195642" cy="1199055"/>
                <a:chOff x="7216775" y="2687638"/>
                <a:chExt cx="555625" cy="557212"/>
              </a:xfrm>
              <a:solidFill>
                <a:schemeClr val="bg1">
                  <a:lumMod val="65000"/>
                </a:schemeClr>
              </a:solidFill>
            </p:grpSpPr>
            <p:sp>
              <p:nvSpPr>
                <p:cNvPr id="18" name="Freeform 123">
                  <a:extLst>
                    <a:ext uri="{FF2B5EF4-FFF2-40B4-BE49-F238E27FC236}">
                      <a16:creationId xmlns:a16="http://schemas.microsoft.com/office/drawing/2014/main" id="{47FF2A4C-5324-B701-4A16-FD3F58849186}"/>
                    </a:ext>
                  </a:extLst>
                </p:cNvPr>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Freeform 124">
                  <a:extLst>
                    <a:ext uri="{FF2B5EF4-FFF2-40B4-BE49-F238E27FC236}">
                      <a16:creationId xmlns:a16="http://schemas.microsoft.com/office/drawing/2014/main" id="{EC6360AB-B0B0-97F0-B8C5-0E885D83105F}"/>
                    </a:ext>
                  </a:extLst>
                </p:cNvPr>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pic>
          <p:nvPicPr>
            <p:cNvPr id="27" name="Graphic 26" descr="Internet Of Things with solid fill">
              <a:extLst>
                <a:ext uri="{FF2B5EF4-FFF2-40B4-BE49-F238E27FC236}">
                  <a16:creationId xmlns:a16="http://schemas.microsoft.com/office/drawing/2014/main" id="{20B35C9F-153B-C9B6-9F79-23512A7AD9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3845" y="1912753"/>
              <a:ext cx="594417" cy="594417"/>
            </a:xfrm>
            <a:prstGeom prst="rect">
              <a:avLst/>
            </a:prstGeom>
          </p:spPr>
        </p:pic>
        <p:pic>
          <p:nvPicPr>
            <p:cNvPr id="28" name="Graphic 27" descr="Priorities with solid fill">
              <a:extLst>
                <a:ext uri="{FF2B5EF4-FFF2-40B4-BE49-F238E27FC236}">
                  <a16:creationId xmlns:a16="http://schemas.microsoft.com/office/drawing/2014/main" id="{536F5EAE-B098-716C-2B3F-01CF746DC0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29026" y="3258758"/>
              <a:ext cx="619125" cy="619125"/>
            </a:xfrm>
            <a:prstGeom prst="rect">
              <a:avLst/>
            </a:prstGeom>
          </p:spPr>
        </p:pic>
        <p:pic>
          <p:nvPicPr>
            <p:cNvPr id="29" name="Graphic 28" descr="Repeat with solid fill">
              <a:extLst>
                <a:ext uri="{FF2B5EF4-FFF2-40B4-BE49-F238E27FC236}">
                  <a16:creationId xmlns:a16="http://schemas.microsoft.com/office/drawing/2014/main" id="{2610E348-0970-4D4E-48EC-B0F8C18A1E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44827" y="4726752"/>
              <a:ext cx="645674" cy="645674"/>
            </a:xfrm>
            <a:prstGeom prst="rect">
              <a:avLst/>
            </a:prstGeom>
          </p:spPr>
        </p:pic>
      </p:grpSp>
      <p:sp>
        <p:nvSpPr>
          <p:cNvPr id="30" name="TextBox 29">
            <a:extLst>
              <a:ext uri="{FF2B5EF4-FFF2-40B4-BE49-F238E27FC236}">
                <a16:creationId xmlns:a16="http://schemas.microsoft.com/office/drawing/2014/main" id="{C4764AA1-07E5-CA3B-2ED3-8A8830E7B129}"/>
              </a:ext>
            </a:extLst>
          </p:cNvPr>
          <p:cNvSpPr txBox="1"/>
          <p:nvPr/>
        </p:nvSpPr>
        <p:spPr>
          <a:xfrm>
            <a:off x="546813" y="5195619"/>
            <a:ext cx="10495837" cy="81451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As next steps, we have initiated the Category 3 Change Process. As a part of this process, the Code Manager will imminently issue </a:t>
            </a: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hlinkClick r:id="rId8"/>
              </a:rPr>
              <a:t>an industry-wide consultation</a:t>
            </a: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and encourages Parties to respond to it. The key dates will be communicated within the REC Weekly Bulletin.</a:t>
            </a:r>
          </a:p>
        </p:txBody>
      </p:sp>
    </p:spTree>
    <p:extLst>
      <p:ext uri="{BB962C8B-B14F-4D97-AF65-F5344CB8AC3E}">
        <p14:creationId xmlns:p14="http://schemas.microsoft.com/office/powerpoint/2010/main" val="1336527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F9F54-25B2-B371-D565-3654A6E1C3E9}"/>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4712F447-8FFC-34A0-6844-5E335C588B8B}"/>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CE376AC8-7164-E933-735C-35BF2F724EA2}"/>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08938E52-8CB9-9BEC-BB42-9C7EBE9C98C2}"/>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664806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472665" y="2766218"/>
            <a:ext cx="7572053" cy="1325563"/>
          </a:xfrm>
        </p:spPr>
        <p:txBody>
          <a:bodyPr>
            <a:normAutofit fontScale="90000"/>
          </a:bodyPr>
          <a:lstStyle/>
          <a:p>
            <a:r>
              <a:rPr lang="en-GB" sz="3600"/>
              <a:t>Forward look at Performance Assurance activity ​​​</a:t>
            </a:r>
          </a:p>
        </p:txBody>
      </p:sp>
      <p:sp>
        <p:nvSpPr>
          <p:cNvPr id="3" name="Text Placeholder 2">
            <a:extLst>
              <a:ext uri="{FF2B5EF4-FFF2-40B4-BE49-F238E27FC236}">
                <a16:creationId xmlns:a16="http://schemas.microsoft.com/office/drawing/2014/main" id="{E8FB7BAF-6755-BC79-CC7E-FE410FFB3621}"/>
              </a:ext>
            </a:extLst>
          </p:cNvPr>
          <p:cNvSpPr>
            <a:spLocks noGrp="1"/>
          </p:cNvSpPr>
          <p:nvPr>
            <p:ph type="body" sz="quarter" idx="10"/>
          </p:nvPr>
        </p:nvSpPr>
        <p:spPr>
          <a:xfrm>
            <a:off x="3472665" y="4275317"/>
            <a:ext cx="6965950" cy="1084262"/>
          </a:xfrm>
        </p:spPr>
        <p:txBody>
          <a:bodyPr/>
          <a:lstStyle/>
          <a:p>
            <a:r>
              <a:rPr lang="en-GB">
                <a:latin typeface="Roboto"/>
                <a:ea typeface="Roboto"/>
                <a:cs typeface="Roboto"/>
              </a:rPr>
              <a:t>Anton Moden</a:t>
            </a:r>
            <a:endParaRPr lang="en-GB"/>
          </a:p>
        </p:txBody>
      </p:sp>
    </p:spTree>
    <p:extLst>
      <p:ext uri="{BB962C8B-B14F-4D97-AF65-F5344CB8AC3E}">
        <p14:creationId xmlns:p14="http://schemas.microsoft.com/office/powerpoint/2010/main" val="1977411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65124"/>
            <a:ext cx="5674083" cy="660111"/>
          </a:xfrm>
        </p:spPr>
        <p:txBody>
          <a:bodyPr>
            <a:normAutofit/>
          </a:bodyPr>
          <a:lstStyle/>
          <a:p>
            <a:r>
              <a:rPr lang="en-GB" sz="2800" b="1" dirty="0">
                <a:effectLst/>
                <a:cs typeface="Roboto" panose="02000000000000000000" pitchFamily="2" charset="0"/>
              </a:rPr>
              <a:t>What is th</a:t>
            </a:r>
            <a:r>
              <a:rPr lang="en-GB" dirty="0">
                <a:cs typeface="Roboto" panose="02000000000000000000" pitchFamily="2" charset="0"/>
              </a:rPr>
              <a:t>e PAOP?</a:t>
            </a:r>
            <a:endParaRPr lang="en-US" dirty="0">
              <a:cs typeface="Roboto" panose="02000000000000000000" pitchFamily="2" charset="0"/>
            </a:endParaRPr>
          </a:p>
        </p:txBody>
      </p:sp>
      <p:pic>
        <p:nvPicPr>
          <p:cNvPr id="6" name="Picture 5">
            <a:extLst>
              <a:ext uri="{FF2B5EF4-FFF2-40B4-BE49-F238E27FC236}">
                <a16:creationId xmlns:a16="http://schemas.microsoft.com/office/drawing/2014/main" id="{B291D02B-2687-4898-9A55-6DC663EBE8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4075" y="4027106"/>
            <a:ext cx="1018530" cy="1018530"/>
          </a:xfrm>
          <a:prstGeom prst="rect">
            <a:avLst/>
          </a:prstGeom>
          <a:noFill/>
          <a:ln>
            <a:noFill/>
          </a:ln>
        </p:spPr>
      </p:pic>
      <p:sp>
        <p:nvSpPr>
          <p:cNvPr id="5" name="TextBox 4">
            <a:extLst>
              <a:ext uri="{FF2B5EF4-FFF2-40B4-BE49-F238E27FC236}">
                <a16:creationId xmlns:a16="http://schemas.microsoft.com/office/drawing/2014/main" id="{F43BB163-809D-4132-DE8D-EF31863702B9}"/>
              </a:ext>
            </a:extLst>
          </p:cNvPr>
          <p:cNvSpPr txBox="1"/>
          <p:nvPr/>
        </p:nvSpPr>
        <p:spPr>
          <a:xfrm>
            <a:off x="592051" y="2228047"/>
            <a:ext cx="11007898"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Performance Assurance Operating Plan (PAOP) sets out Performance Assurance activity planned for the upcoming year. It identifies areas that are particular priorities for the Performance Assurance Board (PAB) and will be focus areas to improve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As the PAOP is a Category 3 document, an industry wide consultation is not required as part of updating the document. Notwithstanding, we have identified that engaging with industry is a key part of making sure we get our Operating Plan right and are therefore seeking feedback in order to support our Performance Assurance activity in Year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2959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93EE4A-CB13-EFE2-1202-FF74914F37C8}"/>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E954CC69-99CA-A773-5AC3-A26AC6C20FC9}"/>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6FF6E10D-8F9E-F785-453A-6A2A1458935F}"/>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#1941677</a:t>
            </a:r>
            <a:endParaRPr lang="en-GB" sz="3600" b="1">
              <a:solidFill>
                <a:srgbClr val="5B5B5B"/>
              </a:solidFill>
            </a:endParaRPr>
          </a:p>
        </p:txBody>
      </p:sp>
      <p:sp>
        <p:nvSpPr>
          <p:cNvPr id="7" name="Rectangle 6">
            <a:extLst>
              <a:ext uri="{FF2B5EF4-FFF2-40B4-BE49-F238E27FC236}">
                <a16:creationId xmlns:a16="http://schemas.microsoft.com/office/drawing/2014/main" id="{EFF74FF1-9CFE-C308-AA38-0EA34D922ACA}"/>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3061269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65124"/>
            <a:ext cx="5674083" cy="660111"/>
          </a:xfrm>
        </p:spPr>
        <p:txBody>
          <a:bodyPr>
            <a:normAutofit/>
          </a:bodyPr>
          <a:lstStyle/>
          <a:p>
            <a:r>
              <a:rPr lang="en-GB" sz="2800" b="1">
                <a:effectLst/>
                <a:cs typeface="Roboto" panose="02000000000000000000" pitchFamily="2" charset="0"/>
              </a:rPr>
              <a:t>Areas of Focus</a:t>
            </a:r>
            <a:endParaRPr lang="en-US">
              <a:cs typeface="Roboto" panose="02000000000000000000" pitchFamily="2" charset="0"/>
            </a:endParaRPr>
          </a:p>
        </p:txBody>
      </p:sp>
      <p:pic>
        <p:nvPicPr>
          <p:cNvPr id="12" name="Picture 11">
            <a:extLst>
              <a:ext uri="{FF2B5EF4-FFF2-40B4-BE49-F238E27FC236}">
                <a16:creationId xmlns:a16="http://schemas.microsoft.com/office/drawing/2014/main" id="{0B1D32F9-3B21-700E-5FB1-EE30583C42DB}"/>
              </a:ext>
            </a:extLst>
          </p:cNvPr>
          <p:cNvPicPr>
            <a:picLocks noChangeAspect="1"/>
          </p:cNvPicPr>
          <p:nvPr/>
        </p:nvPicPr>
        <p:blipFill>
          <a:blip r:embed="rId2"/>
          <a:stretch>
            <a:fillRect/>
          </a:stretch>
        </p:blipFill>
        <p:spPr>
          <a:xfrm>
            <a:off x="2229130" y="1692363"/>
            <a:ext cx="7245796" cy="4714132"/>
          </a:xfrm>
          <a:prstGeom prst="rect">
            <a:avLst/>
          </a:prstGeom>
        </p:spPr>
      </p:pic>
      <p:sp>
        <p:nvSpPr>
          <p:cNvPr id="14" name="TextBox 13">
            <a:extLst>
              <a:ext uri="{FF2B5EF4-FFF2-40B4-BE49-F238E27FC236}">
                <a16:creationId xmlns:a16="http://schemas.microsoft.com/office/drawing/2014/main" id="{838ECAAA-F5FA-0620-561D-40D882AE4E9F}"/>
              </a:ext>
            </a:extLst>
          </p:cNvPr>
          <p:cNvSpPr txBox="1"/>
          <p:nvPr/>
        </p:nvSpPr>
        <p:spPr>
          <a:xfrm>
            <a:off x="492726" y="1245366"/>
            <a:ext cx="995416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For 2023/24 Performance Assurance will have three key strategic areas of focus:</a:t>
            </a:r>
          </a:p>
        </p:txBody>
      </p:sp>
    </p:spTree>
    <p:extLst>
      <p:ext uri="{BB962C8B-B14F-4D97-AF65-F5344CB8AC3E}">
        <p14:creationId xmlns:p14="http://schemas.microsoft.com/office/powerpoint/2010/main" val="345560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65124"/>
            <a:ext cx="5674083" cy="660111"/>
          </a:xfrm>
        </p:spPr>
        <p:txBody>
          <a:bodyPr>
            <a:normAutofit/>
          </a:bodyPr>
          <a:lstStyle/>
          <a:p>
            <a:r>
              <a:rPr lang="en-GB" sz="2800" b="1" dirty="0">
                <a:effectLst/>
                <a:cs typeface="Roboto" panose="02000000000000000000" pitchFamily="2" charset="0"/>
              </a:rPr>
              <a:t>Areas of focus</a:t>
            </a:r>
            <a:endParaRPr lang="en-US" dirty="0">
              <a:cs typeface="Roboto" panose="02000000000000000000" pitchFamily="2" charset="0"/>
            </a:endParaRPr>
          </a:p>
        </p:txBody>
      </p:sp>
      <p:pic>
        <p:nvPicPr>
          <p:cNvPr id="10" name="Picture 9">
            <a:extLst>
              <a:ext uri="{FF2B5EF4-FFF2-40B4-BE49-F238E27FC236}">
                <a16:creationId xmlns:a16="http://schemas.microsoft.com/office/drawing/2014/main" id="{EA914266-EC02-21C6-0017-6A80A26F09F9}"/>
              </a:ext>
            </a:extLst>
          </p:cNvPr>
          <p:cNvPicPr>
            <a:picLocks noChangeAspect="1"/>
          </p:cNvPicPr>
          <p:nvPr/>
        </p:nvPicPr>
        <p:blipFill rotWithShape="1">
          <a:blip r:embed="rId2"/>
          <a:srcRect l="7240" t="1758" r="7287" b="2719"/>
          <a:stretch/>
        </p:blipFill>
        <p:spPr>
          <a:xfrm>
            <a:off x="6354083" y="2000948"/>
            <a:ext cx="5228316" cy="3785653"/>
          </a:xfrm>
          <a:prstGeom prst="rect">
            <a:avLst/>
          </a:prstGeom>
        </p:spPr>
      </p:pic>
      <p:sp>
        <p:nvSpPr>
          <p:cNvPr id="16" name="TextBox 15">
            <a:extLst>
              <a:ext uri="{FF2B5EF4-FFF2-40B4-BE49-F238E27FC236}">
                <a16:creationId xmlns:a16="http://schemas.microsoft.com/office/drawing/2014/main" id="{0AE3C3E3-937E-1D11-7C6C-D4D56167CFD2}"/>
              </a:ext>
            </a:extLst>
          </p:cNvPr>
          <p:cNvSpPr txBox="1"/>
          <p:nvPr/>
        </p:nvSpPr>
        <p:spPr>
          <a:xfrm>
            <a:off x="670561" y="1302231"/>
            <a:ext cx="4990011" cy="4253537"/>
          </a:xfrm>
          <a:prstGeom prst="rect">
            <a:avLst/>
          </a:prstGeom>
          <a:noFill/>
        </p:spPr>
        <p:txBody>
          <a:bodyPr wrap="square">
            <a:spAutoFit/>
          </a:bodyPr>
          <a:lstStyle>
            <a:defPPr>
              <a:defRPr lang="en-US"/>
            </a:defPPr>
            <a:lvl1pPr>
              <a:defRPr sz="1600" b="0" i="0">
                <a:solidFill>
                  <a:srgbClr val="000000"/>
                </a:solidFill>
                <a:effectLst/>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As we move into Year 3, we expect that MHHS will become a more prominent focus for Performance Assurance as the market prepares to transition to the new arrangements. As a result of this, it is expected that there is a shift from new entrants into the market towards companies focusing on qualifying for MHHS.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Through effective use of PATs and deep dive reviews, the Code Manager will be adopting a forward-looking risk management approach which will help to underpin proactive prevention of Service Provider issues, reducing the need for application of reactive techniques in response to incidents.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9862B4FF-17D5-F84F-A82B-43CCA98B4BDD}"/>
              </a:ext>
            </a:extLst>
          </p:cNvPr>
          <p:cNvSpPr txBox="1"/>
          <p:nvPr/>
        </p:nvSpPr>
        <p:spPr>
          <a:xfrm>
            <a:off x="6270173" y="1302231"/>
            <a:ext cx="5921827" cy="698717"/>
          </a:xfrm>
          <a:prstGeom prst="rect">
            <a:avLst/>
          </a:prstGeom>
          <a:noFill/>
        </p:spPr>
        <p:txBody>
          <a:bodyPr wrap="square">
            <a:spAutoFit/>
          </a:bodyPr>
          <a:lstStyle>
            <a:defPPr>
              <a:defRPr lang="en-US"/>
            </a:defPPr>
            <a:lvl1pPr>
              <a:lnSpc>
                <a:spcPct val="150000"/>
              </a:lnSpc>
              <a:defRPr sz="1400" b="0" i="0">
                <a:solidFill>
                  <a:srgbClr val="000000"/>
                </a:solidFill>
                <a:effectLst/>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We therefore have created a plan based on an overall time allocation as follows:</a:t>
            </a:r>
          </a:p>
        </p:txBody>
      </p:sp>
    </p:spTree>
    <p:extLst>
      <p:ext uri="{BB962C8B-B14F-4D97-AF65-F5344CB8AC3E}">
        <p14:creationId xmlns:p14="http://schemas.microsoft.com/office/powerpoint/2010/main" val="1239212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193674"/>
            <a:ext cx="8604479" cy="660111"/>
          </a:xfrm>
        </p:spPr>
        <p:txBody>
          <a:bodyPr>
            <a:normAutofit/>
          </a:bodyPr>
          <a:lstStyle/>
          <a:p>
            <a:r>
              <a:rPr lang="en-GB" sz="2800" b="1" dirty="0">
                <a:effectLst/>
                <a:cs typeface="Roboto" panose="02000000000000000000" pitchFamily="2" charset="0"/>
              </a:rPr>
              <a:t>What are our key activities</a:t>
            </a:r>
            <a:r>
              <a:rPr lang="en-GB" dirty="0">
                <a:cs typeface="Roboto" panose="02000000000000000000" pitchFamily="2" charset="0"/>
              </a:rPr>
              <a:t>?</a:t>
            </a:r>
            <a:endParaRPr lang="en-US" dirty="0">
              <a:cs typeface="Roboto" panose="02000000000000000000" pitchFamily="2" charset="0"/>
            </a:endParaRPr>
          </a:p>
        </p:txBody>
      </p:sp>
      <p:graphicFrame>
        <p:nvGraphicFramePr>
          <p:cNvPr id="11" name="Table 10">
            <a:extLst>
              <a:ext uri="{FF2B5EF4-FFF2-40B4-BE49-F238E27FC236}">
                <a16:creationId xmlns:a16="http://schemas.microsoft.com/office/drawing/2014/main" id="{82071272-6C14-99A0-A761-59810CFE47BA}"/>
              </a:ext>
            </a:extLst>
          </p:cNvPr>
          <p:cNvGraphicFramePr>
            <a:graphicFrameLocks noGrp="1"/>
          </p:cNvGraphicFramePr>
          <p:nvPr/>
        </p:nvGraphicFramePr>
        <p:xfrm>
          <a:off x="874501" y="853785"/>
          <a:ext cx="9028414" cy="5915117"/>
        </p:xfrm>
        <a:graphic>
          <a:graphicData uri="http://schemas.openxmlformats.org/drawingml/2006/table">
            <a:tbl>
              <a:tblPr firstRow="1" firstCol="1" bandRow="1"/>
              <a:tblGrid>
                <a:gridCol w="5329941">
                  <a:extLst>
                    <a:ext uri="{9D8B030D-6E8A-4147-A177-3AD203B41FA5}">
                      <a16:colId xmlns:a16="http://schemas.microsoft.com/office/drawing/2014/main" val="3203064841"/>
                    </a:ext>
                  </a:extLst>
                </a:gridCol>
                <a:gridCol w="394584">
                  <a:extLst>
                    <a:ext uri="{9D8B030D-6E8A-4147-A177-3AD203B41FA5}">
                      <a16:colId xmlns:a16="http://schemas.microsoft.com/office/drawing/2014/main" val="1415681552"/>
                    </a:ext>
                  </a:extLst>
                </a:gridCol>
                <a:gridCol w="323850">
                  <a:extLst>
                    <a:ext uri="{9D8B030D-6E8A-4147-A177-3AD203B41FA5}">
                      <a16:colId xmlns:a16="http://schemas.microsoft.com/office/drawing/2014/main" val="3598911575"/>
                    </a:ext>
                  </a:extLst>
                </a:gridCol>
                <a:gridCol w="310258">
                  <a:extLst>
                    <a:ext uri="{9D8B030D-6E8A-4147-A177-3AD203B41FA5}">
                      <a16:colId xmlns:a16="http://schemas.microsoft.com/office/drawing/2014/main" val="694179713"/>
                    </a:ext>
                  </a:extLst>
                </a:gridCol>
                <a:gridCol w="318392">
                  <a:extLst>
                    <a:ext uri="{9D8B030D-6E8A-4147-A177-3AD203B41FA5}">
                      <a16:colId xmlns:a16="http://schemas.microsoft.com/office/drawing/2014/main" val="2565710956"/>
                    </a:ext>
                  </a:extLst>
                </a:gridCol>
                <a:gridCol w="294005">
                  <a:extLst>
                    <a:ext uri="{9D8B030D-6E8A-4147-A177-3AD203B41FA5}">
                      <a16:colId xmlns:a16="http://schemas.microsoft.com/office/drawing/2014/main" val="2810065653"/>
                    </a:ext>
                  </a:extLst>
                </a:gridCol>
                <a:gridCol w="232671">
                  <a:extLst>
                    <a:ext uri="{9D8B030D-6E8A-4147-A177-3AD203B41FA5}">
                      <a16:colId xmlns:a16="http://schemas.microsoft.com/office/drawing/2014/main" val="3720651784"/>
                    </a:ext>
                  </a:extLst>
                </a:gridCol>
                <a:gridCol w="281675">
                  <a:extLst>
                    <a:ext uri="{9D8B030D-6E8A-4147-A177-3AD203B41FA5}">
                      <a16:colId xmlns:a16="http://schemas.microsoft.com/office/drawing/2014/main" val="2306063591"/>
                    </a:ext>
                  </a:extLst>
                </a:gridCol>
                <a:gridCol w="251725">
                  <a:extLst>
                    <a:ext uri="{9D8B030D-6E8A-4147-A177-3AD203B41FA5}">
                      <a16:colId xmlns:a16="http://schemas.microsoft.com/office/drawing/2014/main" val="3283346269"/>
                    </a:ext>
                  </a:extLst>
                </a:gridCol>
                <a:gridCol w="262621">
                  <a:extLst>
                    <a:ext uri="{9D8B030D-6E8A-4147-A177-3AD203B41FA5}">
                      <a16:colId xmlns:a16="http://schemas.microsoft.com/office/drawing/2014/main" val="563108104"/>
                    </a:ext>
                  </a:extLst>
                </a:gridCol>
                <a:gridCol w="242204">
                  <a:extLst>
                    <a:ext uri="{9D8B030D-6E8A-4147-A177-3AD203B41FA5}">
                      <a16:colId xmlns:a16="http://schemas.microsoft.com/office/drawing/2014/main" val="1249030987"/>
                    </a:ext>
                  </a:extLst>
                </a:gridCol>
                <a:gridCol w="272142">
                  <a:extLst>
                    <a:ext uri="{9D8B030D-6E8A-4147-A177-3AD203B41FA5}">
                      <a16:colId xmlns:a16="http://schemas.microsoft.com/office/drawing/2014/main" val="1526133606"/>
                    </a:ext>
                  </a:extLst>
                </a:gridCol>
                <a:gridCol w="280308">
                  <a:extLst>
                    <a:ext uri="{9D8B030D-6E8A-4147-A177-3AD203B41FA5}">
                      <a16:colId xmlns:a16="http://schemas.microsoft.com/office/drawing/2014/main" val="3089915526"/>
                    </a:ext>
                  </a:extLst>
                </a:gridCol>
                <a:gridCol w="234038">
                  <a:extLst>
                    <a:ext uri="{9D8B030D-6E8A-4147-A177-3AD203B41FA5}">
                      <a16:colId xmlns:a16="http://schemas.microsoft.com/office/drawing/2014/main" val="2353953517"/>
                    </a:ext>
                  </a:extLst>
                </a:gridCol>
              </a:tblGrid>
              <a:tr h="172676">
                <a:tc>
                  <a:txBody>
                    <a:bodyPr/>
                    <a:lstStyle/>
                    <a:p>
                      <a:pPr>
                        <a:lnSpc>
                          <a:spcPct val="107000"/>
                        </a:lnSpc>
                      </a:pPr>
                      <a:endParaRPr lang="en-GB" sz="800">
                        <a:effectLst/>
                        <a:latin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Sep</a:t>
                      </a:r>
                    </a:p>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23</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Oct</a:t>
                      </a:r>
                    </a:p>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23</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Nov</a:t>
                      </a:r>
                    </a:p>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23</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Dec</a:t>
                      </a:r>
                    </a:p>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23</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Jan</a:t>
                      </a:r>
                    </a:p>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24</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Feb</a:t>
                      </a:r>
                    </a:p>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24</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Mar</a:t>
                      </a:r>
                    </a:p>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24</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Apr</a:t>
                      </a:r>
                    </a:p>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24</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May24</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Jun24</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Jul</a:t>
                      </a:r>
                    </a:p>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24</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Aug</a:t>
                      </a:r>
                    </a:p>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24</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Sep</a:t>
                      </a:r>
                    </a:p>
                    <a:p>
                      <a:pPr algn="ctr">
                        <a:lnSpc>
                          <a:spcPct val="150000"/>
                        </a:lnSpc>
                      </a:pPr>
                      <a:r>
                        <a:rPr lang="en-GB"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24</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868182912"/>
                  </a:ext>
                </a:extLst>
              </a:tr>
              <a:tr h="146775">
                <a:tc gridSpan="14">
                  <a:txBody>
                    <a:bodyPr/>
                    <a:lstStyle/>
                    <a:p>
                      <a:pPr>
                        <a:lnSpc>
                          <a:spcPct val="150000"/>
                        </a:lnSpc>
                      </a:pPr>
                      <a:r>
                        <a:rPr lang="en-GB"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Baseline Techniques </a:t>
                      </a:r>
                      <a:endParaRPr lang="en-GB" sz="10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c hMerge="1">
                  <a:txBody>
                    <a:bodyPr/>
                    <a:lstStyle/>
                    <a:p>
                      <a:endParaRPr lang="en-GB"/>
                    </a:p>
                  </a:txBody>
                  <a:tcPr/>
                </a:tc>
                <a:tc hMerge="1">
                  <a:txBody>
                    <a:bodyPr/>
                    <a:lstStyle/>
                    <a:p>
                      <a:endParaRPr lang="en-GB"/>
                    </a:p>
                  </a:txBody>
                  <a:tcPr>
                    <a:lnT w="12700" cap="flat" cmpd="sng" algn="ctr">
                      <a:solidFill>
                        <a:srgbClr val="FFFFFF"/>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c hMerge="1">
                  <a:txBody>
                    <a:bodyPr/>
                    <a:lstStyle/>
                    <a:p>
                      <a:endParaRPr lang="en-GB"/>
                    </a:p>
                  </a:txBody>
                  <a:tcPr/>
                </a:tc>
                <a:tc hMerge="1">
                  <a:txBody>
                    <a:bodyPr/>
                    <a:lstStyle/>
                    <a:p>
                      <a:endParaRPr lang="en-GB"/>
                    </a:p>
                  </a:txBody>
                  <a:tcPr>
                    <a:lnT w="12700" cap="flat" cmpd="sng" algn="ctr">
                      <a:solidFill>
                        <a:srgbClr val="FFFFFF"/>
                      </a:solidFill>
                      <a:prstDash val="solid"/>
                      <a:round/>
                      <a:headEnd type="none" w="med" len="med"/>
                      <a:tailEnd type="none" w="med" len="med"/>
                    </a:lnT>
                  </a:tcPr>
                </a:tc>
                <a:tc hMerge="1">
                  <a:txBody>
                    <a:bodyPr/>
                    <a:lstStyle/>
                    <a:p>
                      <a:pPr>
                        <a:lnSpc>
                          <a:spcPct val="150000"/>
                        </a:lnSpc>
                      </a:pPr>
                      <a:endParaRPr lang="en-GB" sz="9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000000"/>
                    </a:solidFill>
                  </a:tcPr>
                </a:tc>
                <a:extLst>
                  <a:ext uri="{0D108BD9-81ED-4DB2-BD59-A6C34878D82A}">
                    <a16:rowId xmlns:a16="http://schemas.microsoft.com/office/drawing/2014/main" val="2958491752"/>
                  </a:ext>
                </a:extLst>
              </a:tr>
              <a:tr h="103078">
                <a:tc>
                  <a:txBody>
                    <a:bodyPr/>
                    <a:lstStyle/>
                    <a:p>
                      <a:pPr>
                        <a:lnSpc>
                          <a:spcPct val="150000"/>
                        </a:lnSpc>
                      </a:pPr>
                      <a:r>
                        <a:rPr lang="en-GB"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Market entry assessment</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1409675618"/>
                  </a:ext>
                </a:extLst>
              </a:tr>
              <a:tr h="146775">
                <a:tc>
                  <a:txBody>
                    <a:bodyPr/>
                    <a:lstStyle/>
                    <a:p>
                      <a:pPr>
                        <a:lnSpc>
                          <a:spcPct val="150000"/>
                        </a:lnSpc>
                      </a:pPr>
                      <a:r>
                        <a:rPr lang="en-GB"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Maintenance of Qualification</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1931595030"/>
                  </a:ext>
                </a:extLst>
              </a:tr>
              <a:tr h="215846">
                <a:tc>
                  <a:txBody>
                    <a:bodyPr/>
                    <a:lstStyle/>
                    <a:p>
                      <a:pPr>
                        <a:lnSpc>
                          <a:spcPct val="150000"/>
                        </a:lnSpc>
                      </a:pPr>
                      <a:r>
                        <a:rPr lang="en-GB"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Re-communicating Maintenance deadlines for 1 Jan 2024 – 31 Dec 2024</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4261705"/>
                  </a:ext>
                </a:extLst>
              </a:tr>
              <a:tr h="146775">
                <a:tc gridSpan="14">
                  <a:txBody>
                    <a:bodyPr/>
                    <a:lstStyle/>
                    <a:p>
                      <a:pPr>
                        <a:lnSpc>
                          <a:spcPct val="150000"/>
                        </a:lnSpc>
                      </a:pPr>
                      <a:r>
                        <a:rPr lang="en-GB"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Core Party Monitoring, Assessment and Remediation</a:t>
                      </a:r>
                      <a:endParaRPr lang="en-GB" sz="10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T w="12700" cap="flat" cmpd="sng" algn="ctr">
                      <a:solidFill>
                        <a:srgbClr val="000000"/>
                      </a:solidFill>
                      <a:prstDash val="solid"/>
                      <a:round/>
                      <a:headEnd type="none" w="med" len="med"/>
                      <a:tailEnd type="none" w="med" len="med"/>
                    </a:lnT>
                  </a:tcPr>
                </a:tc>
                <a:tc hMerge="1">
                  <a:txBody>
                    <a:bodyPr/>
                    <a:lstStyle/>
                    <a:p>
                      <a:pPr>
                        <a:lnSpc>
                          <a:spcPct val="150000"/>
                        </a:lnSpc>
                      </a:pPr>
                      <a:endParaRPr lang="en-GB" sz="9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0000"/>
                    </a:solidFill>
                  </a:tcPr>
                </a:tc>
                <a:extLst>
                  <a:ext uri="{0D108BD9-81ED-4DB2-BD59-A6C34878D82A}">
                    <a16:rowId xmlns:a16="http://schemas.microsoft.com/office/drawing/2014/main" val="4017404812"/>
                  </a:ext>
                </a:extLst>
              </a:tr>
              <a:tr h="215846">
                <a:tc>
                  <a:txBody>
                    <a:bodyPr/>
                    <a:lstStyle/>
                    <a:p>
                      <a:pPr>
                        <a:lnSpc>
                          <a:spcPct val="150000"/>
                        </a:lnSpc>
                      </a:pPr>
                      <a:r>
                        <a:rPr lang="en-GB"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Monthly risk determinations where all Retail Risks are monitored </a:t>
                      </a:r>
                      <a:endParaRPr lang="en-GB" sz="105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1290741129"/>
                  </a:ext>
                </a:extLst>
              </a:tr>
              <a:tr h="146775">
                <a:tc>
                  <a:txBody>
                    <a:bodyPr/>
                    <a:lstStyle/>
                    <a:p>
                      <a:pPr>
                        <a:lnSpc>
                          <a:spcPct val="150000"/>
                        </a:lnSpc>
                      </a:pPr>
                      <a:r>
                        <a:rPr lang="en-GB"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Additional Performance Assurance Techniques</a:t>
                      </a:r>
                      <a:endParaRPr lang="en-GB" sz="105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112175954"/>
                  </a:ext>
                </a:extLst>
              </a:tr>
              <a:tr h="146775">
                <a:tc>
                  <a:txBody>
                    <a:bodyPr/>
                    <a:lstStyle/>
                    <a:p>
                      <a:pPr>
                        <a:lnSpc>
                          <a:spcPct val="150000"/>
                        </a:lnSpc>
                      </a:pPr>
                      <a:r>
                        <a:rPr lang="en-GB"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Annual Rating of Party Performance</a:t>
                      </a:r>
                      <a:endParaRPr lang="en-GB" sz="105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152748853"/>
                  </a:ext>
                </a:extLst>
              </a:tr>
              <a:tr h="146775">
                <a:tc gridSpan="14">
                  <a:txBody>
                    <a:bodyPr/>
                    <a:lstStyle/>
                    <a:p>
                      <a:pPr>
                        <a:lnSpc>
                          <a:spcPct val="150000"/>
                        </a:lnSpc>
                      </a:pPr>
                      <a:r>
                        <a:rPr lang="en-GB"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Additional PATs Applied</a:t>
                      </a:r>
                      <a:endParaRPr lang="en-GB" sz="10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T w="12700" cap="flat" cmpd="sng" algn="ctr">
                      <a:solidFill>
                        <a:srgbClr val="000000"/>
                      </a:solidFill>
                      <a:prstDash val="solid"/>
                      <a:round/>
                      <a:headEnd type="none" w="med" len="med"/>
                      <a:tailEnd type="none" w="med" len="med"/>
                    </a:lnT>
                  </a:tcPr>
                </a:tc>
                <a:tc hMerge="1">
                  <a:txBody>
                    <a:bodyPr/>
                    <a:lstStyle/>
                    <a:p>
                      <a:pPr>
                        <a:lnSpc>
                          <a:spcPct val="150000"/>
                        </a:lnSpc>
                      </a:pPr>
                      <a:endParaRPr lang="en-GB" sz="9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0000"/>
                    </a:solidFill>
                  </a:tcPr>
                </a:tc>
                <a:extLst>
                  <a:ext uri="{0D108BD9-81ED-4DB2-BD59-A6C34878D82A}">
                    <a16:rowId xmlns:a16="http://schemas.microsoft.com/office/drawing/2014/main" val="3360580020"/>
                  </a:ext>
                </a:extLst>
              </a:tr>
              <a:tr h="146775">
                <a:tc>
                  <a:txBody>
                    <a:bodyPr/>
                    <a:lstStyle/>
                    <a:p>
                      <a:pPr>
                        <a:lnSpc>
                          <a:spcPct val="150000"/>
                        </a:lnSpc>
                      </a:pPr>
                      <a:r>
                        <a:rPr lang="en-GB"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Direct assessment of data access to CSS</a:t>
                      </a:r>
                      <a:endParaRPr lang="en-GB" sz="105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260954"/>
                  </a:ext>
                </a:extLst>
              </a:tr>
              <a:tr h="146775">
                <a:tc>
                  <a:txBody>
                    <a:bodyPr/>
                    <a:lstStyle/>
                    <a:p>
                      <a:pPr>
                        <a:lnSpc>
                          <a:spcPct val="150000"/>
                        </a:lnSpc>
                      </a:pPr>
                      <a:r>
                        <a:rPr lang="en-GB"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Peer comparison on Erroneous Switches </a:t>
                      </a:r>
                      <a:endParaRPr lang="en-GB" sz="105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3995572172"/>
                  </a:ext>
                </a:extLst>
              </a:tr>
              <a:tr h="146775">
                <a:tc>
                  <a:txBody>
                    <a:bodyPr/>
                    <a:lstStyle/>
                    <a:p>
                      <a:pPr>
                        <a:lnSpc>
                          <a:spcPct val="150000"/>
                        </a:lnSpc>
                      </a:pPr>
                      <a:r>
                        <a:rPr lang="en-GB"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Specific topic monitoring on Metering updates </a:t>
                      </a:r>
                      <a:endParaRPr lang="en-GB" sz="105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1668570002"/>
                  </a:ext>
                </a:extLst>
              </a:tr>
              <a:tr h="146775">
                <a:tc>
                  <a:txBody>
                    <a:bodyPr/>
                    <a:lstStyle/>
                    <a:p>
                      <a:pPr>
                        <a:lnSpc>
                          <a:spcPct val="150000"/>
                        </a:lnSpc>
                      </a:pPr>
                      <a:r>
                        <a:rPr lang="en-GB"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Analysis of MEM data reconciliation by CDSP</a:t>
                      </a:r>
                      <a:endParaRPr lang="en-GB" sz="105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1074260384"/>
                  </a:ext>
                </a:extLst>
              </a:tr>
              <a:tr h="146775">
                <a:tc gridSpan="14">
                  <a:txBody>
                    <a:bodyPr/>
                    <a:lstStyle/>
                    <a:p>
                      <a:pPr>
                        <a:lnSpc>
                          <a:spcPct val="150000"/>
                        </a:lnSpc>
                      </a:pPr>
                      <a:r>
                        <a:rPr lang="en-GB"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Theft Detection Incentive Schemes</a:t>
                      </a:r>
                      <a:endParaRPr lang="en-GB" sz="10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T w="12700" cap="flat" cmpd="sng" algn="ctr">
                      <a:solidFill>
                        <a:srgbClr val="000000"/>
                      </a:solidFill>
                      <a:prstDash val="solid"/>
                      <a:round/>
                      <a:headEnd type="none" w="med" len="med"/>
                      <a:tailEnd type="none" w="med" len="med"/>
                    </a:lnT>
                  </a:tcPr>
                </a:tc>
                <a:tc hMerge="1">
                  <a:txBody>
                    <a:bodyPr/>
                    <a:lstStyle/>
                    <a:p>
                      <a:pPr>
                        <a:lnSpc>
                          <a:spcPct val="150000"/>
                        </a:lnSpc>
                      </a:pPr>
                      <a:endParaRPr lang="en-GB" sz="9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0000"/>
                    </a:solidFill>
                  </a:tcPr>
                </a:tc>
                <a:extLst>
                  <a:ext uri="{0D108BD9-81ED-4DB2-BD59-A6C34878D82A}">
                    <a16:rowId xmlns:a16="http://schemas.microsoft.com/office/drawing/2014/main" val="2516192588"/>
                  </a:ext>
                </a:extLst>
              </a:tr>
              <a:tr h="146775">
                <a:tc>
                  <a:txBody>
                    <a:bodyPr/>
                    <a:lstStyle/>
                    <a:p>
                      <a:pPr>
                        <a:lnSpc>
                          <a:spcPct val="150000"/>
                        </a:lnSpc>
                      </a:pPr>
                      <a:r>
                        <a:rPr lang="en-GB"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Theft </a:t>
                      </a:r>
                      <a:r>
                        <a:rPr lang="en-GB" sz="1050" u="sng">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target</a:t>
                      </a:r>
                      <a:r>
                        <a:rPr lang="en-GB"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published</a:t>
                      </a:r>
                      <a:endParaRPr lang="en-GB" sz="105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429161"/>
                  </a:ext>
                </a:extLst>
              </a:tr>
              <a:tr h="146775">
                <a:tc>
                  <a:txBody>
                    <a:bodyPr/>
                    <a:lstStyle/>
                    <a:p>
                      <a:pPr>
                        <a:lnSpc>
                          <a:spcPct val="150000"/>
                        </a:lnSpc>
                      </a:pPr>
                      <a:r>
                        <a:rPr lang="en-GB"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Final theft submission for the reporting year</a:t>
                      </a:r>
                      <a:endParaRPr lang="en-GB" sz="105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113335"/>
                  </a:ext>
                </a:extLst>
              </a:tr>
              <a:tr h="146775">
                <a:tc>
                  <a:txBody>
                    <a:bodyPr/>
                    <a:lstStyle/>
                    <a:p>
                      <a:pPr>
                        <a:lnSpc>
                          <a:spcPct val="150000"/>
                        </a:lnSpc>
                      </a:pPr>
                      <a:r>
                        <a:rPr lang="en-GB"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Theft credits / debits communicated</a:t>
                      </a:r>
                      <a:endParaRPr lang="en-GB" sz="105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340572"/>
                  </a:ext>
                </a:extLst>
              </a:tr>
              <a:tr h="146775">
                <a:tc>
                  <a:txBody>
                    <a:bodyPr/>
                    <a:lstStyle/>
                    <a:p>
                      <a:pPr>
                        <a:lnSpc>
                          <a:spcPct val="150000"/>
                        </a:lnSpc>
                      </a:pPr>
                      <a:r>
                        <a:rPr lang="en-GB"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TDIS reporting </a:t>
                      </a:r>
                      <a:endParaRPr lang="en-GB" sz="105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3930765402"/>
                  </a:ext>
                </a:extLst>
              </a:tr>
              <a:tr h="146775">
                <a:tc gridSpan="14">
                  <a:txBody>
                    <a:bodyPr/>
                    <a:lstStyle/>
                    <a:p>
                      <a:pPr>
                        <a:lnSpc>
                          <a:spcPct val="150000"/>
                        </a:lnSpc>
                      </a:pPr>
                      <a:r>
                        <a:rPr lang="en-GB"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Associated Operational Processes</a:t>
                      </a:r>
                      <a:endParaRPr lang="en-GB" sz="10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T w="12700" cap="flat" cmpd="sng" algn="ctr">
                      <a:solidFill>
                        <a:srgbClr val="000000"/>
                      </a:solidFill>
                      <a:prstDash val="solid"/>
                      <a:round/>
                      <a:headEnd type="none" w="med" len="med"/>
                      <a:tailEnd type="none" w="med" len="med"/>
                    </a:lnT>
                  </a:tcPr>
                </a:tc>
                <a:tc hMerge="1">
                  <a:txBody>
                    <a:bodyPr/>
                    <a:lstStyle/>
                    <a:p>
                      <a:pPr>
                        <a:lnSpc>
                          <a:spcPct val="150000"/>
                        </a:lnSpc>
                      </a:pPr>
                      <a:endParaRPr lang="en-GB" sz="9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0000"/>
                    </a:solidFill>
                  </a:tcPr>
                </a:tc>
                <a:extLst>
                  <a:ext uri="{0D108BD9-81ED-4DB2-BD59-A6C34878D82A}">
                    <a16:rowId xmlns:a16="http://schemas.microsoft.com/office/drawing/2014/main" val="1377199002"/>
                  </a:ext>
                </a:extLst>
              </a:tr>
              <a:tr h="146775">
                <a:tc>
                  <a:txBody>
                    <a:bodyPr/>
                    <a:lstStyle/>
                    <a:p>
                      <a:pPr>
                        <a:lnSpc>
                          <a:spcPct val="150000"/>
                        </a:lnSpc>
                      </a:pPr>
                      <a:r>
                        <a:rPr lang="en-GB"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Meter Accreditation</a:t>
                      </a:r>
                      <a:endParaRPr lang="en-GB" sz="105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1443273756"/>
                  </a:ext>
                </a:extLst>
              </a:tr>
              <a:tr h="146775">
                <a:tc gridSpan="14">
                  <a:txBody>
                    <a:bodyPr/>
                    <a:lstStyle/>
                    <a:p>
                      <a:pPr>
                        <a:lnSpc>
                          <a:spcPct val="150000"/>
                        </a:lnSpc>
                      </a:pPr>
                      <a:r>
                        <a:rPr lang="en-GB"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Communication and improvement</a:t>
                      </a:r>
                      <a:endParaRPr lang="en-GB" sz="10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T w="12700" cap="flat" cmpd="sng" algn="ctr">
                      <a:solidFill>
                        <a:srgbClr val="000000"/>
                      </a:solidFill>
                      <a:prstDash val="solid"/>
                      <a:round/>
                      <a:headEnd type="none" w="med" len="med"/>
                      <a:tailEnd type="none" w="med" len="med"/>
                    </a:lnT>
                  </a:tcPr>
                </a:tc>
                <a:tc hMerge="1">
                  <a:txBody>
                    <a:bodyPr/>
                    <a:lstStyle/>
                    <a:p>
                      <a:pPr>
                        <a:lnSpc>
                          <a:spcPct val="150000"/>
                        </a:lnSpc>
                      </a:pPr>
                      <a:endParaRPr lang="en-GB" sz="9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0000"/>
                    </a:solidFill>
                  </a:tcPr>
                </a:tc>
                <a:extLst>
                  <a:ext uri="{0D108BD9-81ED-4DB2-BD59-A6C34878D82A}">
                    <a16:rowId xmlns:a16="http://schemas.microsoft.com/office/drawing/2014/main" val="313166471"/>
                  </a:ext>
                </a:extLst>
              </a:tr>
              <a:tr h="241747">
                <a:tc>
                  <a:txBody>
                    <a:bodyPr/>
                    <a:lstStyle/>
                    <a:p>
                      <a:pPr>
                        <a:lnSpc>
                          <a:spcPct val="150000"/>
                        </a:lnSpc>
                      </a:pPr>
                      <a:r>
                        <a:rPr lang="en-GB"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Performance Assurance engagement session, providing insight to the market</a:t>
                      </a:r>
                      <a:endParaRPr lang="en-GB" sz="105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2324529483"/>
                  </a:ext>
                </a:extLst>
              </a:tr>
              <a:tr h="146775">
                <a:tc>
                  <a:txBody>
                    <a:bodyPr/>
                    <a:lstStyle/>
                    <a:p>
                      <a:pPr>
                        <a:lnSpc>
                          <a:spcPct val="150000"/>
                        </a:lnSpc>
                      </a:pPr>
                      <a:r>
                        <a:rPr lang="en-GB"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Market entry training sessions</a:t>
                      </a:r>
                      <a:endParaRPr lang="en-GB" sz="105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3871263425"/>
                  </a:ext>
                </a:extLst>
              </a:tr>
              <a:tr h="146775">
                <a:tc>
                  <a:txBody>
                    <a:bodyPr/>
                    <a:lstStyle/>
                    <a:p>
                      <a:pPr>
                        <a:lnSpc>
                          <a:spcPct val="150000"/>
                        </a:lnSpc>
                      </a:pPr>
                      <a:r>
                        <a:rPr lang="en-GB"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Dashboard engagement and feedback</a:t>
                      </a:r>
                      <a:endParaRPr lang="en-GB" sz="105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741537"/>
                  </a:ext>
                </a:extLst>
              </a:tr>
              <a:tr h="215846">
                <a:tc>
                  <a:txBody>
                    <a:bodyPr/>
                    <a:lstStyle/>
                    <a:p>
                      <a:pPr>
                        <a:lnSpc>
                          <a:spcPct val="150000"/>
                        </a:lnSpc>
                      </a:pPr>
                      <a:r>
                        <a:rPr lang="en-GB"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Reporting on Change Process improvement and integration to PAB</a:t>
                      </a:r>
                      <a:endParaRPr lang="en-GB" sz="105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extLst>
                  <a:ext uri="{0D108BD9-81ED-4DB2-BD59-A6C34878D82A}">
                    <a16:rowId xmlns:a16="http://schemas.microsoft.com/office/drawing/2014/main" val="3342851770"/>
                  </a:ext>
                </a:extLst>
              </a:tr>
              <a:tr h="146775">
                <a:tc>
                  <a:txBody>
                    <a:bodyPr/>
                    <a:lstStyle/>
                    <a:p>
                      <a:pPr>
                        <a:lnSpc>
                          <a:spcPct val="150000"/>
                        </a:lnSpc>
                      </a:pPr>
                      <a:r>
                        <a:rPr lang="en-GB" sz="105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PAB self-assessment</a:t>
                      </a:r>
                      <a:endParaRPr lang="en-GB" sz="105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A3"/>
                    </a:solidFill>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GB" sz="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Arial" panose="020B0604020202020204" pitchFamily="34" charset="0"/>
                      </a:endParaRPr>
                    </a:p>
                  </a:txBody>
                  <a:tcPr marL="38863" marR="38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793347"/>
                  </a:ext>
                </a:extLst>
              </a:tr>
            </a:tbl>
          </a:graphicData>
        </a:graphic>
      </p:graphicFrame>
      <p:sp>
        <p:nvSpPr>
          <p:cNvPr id="2" name="Rectangle 1">
            <a:extLst>
              <a:ext uri="{FF2B5EF4-FFF2-40B4-BE49-F238E27FC236}">
                <a16:creationId xmlns:a16="http://schemas.microsoft.com/office/drawing/2014/main" id="{C4198F90-6FBC-E542-1C93-070E88E86E8F}"/>
              </a:ext>
            </a:extLst>
          </p:cNvPr>
          <p:cNvSpPr/>
          <p:nvPr/>
        </p:nvSpPr>
        <p:spPr>
          <a:xfrm>
            <a:off x="874499" y="2686693"/>
            <a:ext cx="9028415" cy="2565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DE6EBCB2-5B8D-1313-16CC-C88A5FFAFB76}"/>
              </a:ext>
            </a:extLst>
          </p:cNvPr>
          <p:cNvSpPr/>
          <p:nvPr/>
        </p:nvSpPr>
        <p:spPr>
          <a:xfrm>
            <a:off x="874499" y="3116563"/>
            <a:ext cx="9028415" cy="2565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CFBE069-FF89-1586-FB1A-F4CF4723A5FD}"/>
              </a:ext>
            </a:extLst>
          </p:cNvPr>
          <p:cNvSpPr/>
          <p:nvPr/>
        </p:nvSpPr>
        <p:spPr>
          <a:xfrm>
            <a:off x="874499" y="3754241"/>
            <a:ext cx="9028416" cy="25658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5372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F5E4-A0C7-ADB4-8B91-511F51108636}"/>
              </a:ext>
            </a:extLst>
          </p:cNvPr>
          <p:cNvSpPr>
            <a:spLocks noGrp="1"/>
          </p:cNvSpPr>
          <p:nvPr>
            <p:ph type="title"/>
          </p:nvPr>
        </p:nvSpPr>
        <p:spPr/>
        <p:txBody>
          <a:bodyPr/>
          <a:lstStyle/>
          <a:p>
            <a:r>
              <a:rPr lang="en-GB" sz="2800" b="1" dirty="0">
                <a:effectLst/>
                <a:cs typeface="Roboto" panose="02000000000000000000" pitchFamily="2" charset="0"/>
              </a:rPr>
              <a:t>What are our key activities</a:t>
            </a:r>
            <a:r>
              <a:rPr lang="en-GB" dirty="0">
                <a:cs typeface="Roboto" panose="02000000000000000000" pitchFamily="2" charset="0"/>
              </a:rPr>
              <a:t>?</a:t>
            </a:r>
            <a:endParaRPr lang="en-US" dirty="0">
              <a:cs typeface="Roboto" panose="02000000000000000000" pitchFamily="2" charset="0"/>
            </a:endParaRPr>
          </a:p>
        </p:txBody>
      </p:sp>
      <p:pic>
        <p:nvPicPr>
          <p:cNvPr id="3" name="Picture 2">
            <a:extLst>
              <a:ext uri="{FF2B5EF4-FFF2-40B4-BE49-F238E27FC236}">
                <a16:creationId xmlns:a16="http://schemas.microsoft.com/office/drawing/2014/main" id="{9D51EB41-22A4-59BF-A8E3-6CCB6B81087B}"/>
              </a:ext>
            </a:extLst>
          </p:cNvPr>
          <p:cNvPicPr>
            <a:picLocks noChangeAspect="1"/>
          </p:cNvPicPr>
          <p:nvPr/>
        </p:nvPicPr>
        <p:blipFill>
          <a:blip r:embed="rId2"/>
          <a:stretch>
            <a:fillRect/>
          </a:stretch>
        </p:blipFill>
        <p:spPr>
          <a:xfrm>
            <a:off x="540320" y="1088610"/>
            <a:ext cx="8477669" cy="5653565"/>
          </a:xfrm>
          <a:prstGeom prst="rect">
            <a:avLst/>
          </a:prstGeom>
        </p:spPr>
      </p:pic>
      <p:sp>
        <p:nvSpPr>
          <p:cNvPr id="4" name="Rectangle 3">
            <a:extLst>
              <a:ext uri="{FF2B5EF4-FFF2-40B4-BE49-F238E27FC236}">
                <a16:creationId xmlns:a16="http://schemas.microsoft.com/office/drawing/2014/main" id="{FEEB4851-F2F6-65DD-D418-80A172B24270}"/>
              </a:ext>
            </a:extLst>
          </p:cNvPr>
          <p:cNvSpPr/>
          <p:nvPr/>
        </p:nvSpPr>
        <p:spPr>
          <a:xfrm>
            <a:off x="540320" y="1894769"/>
            <a:ext cx="8477669" cy="4410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D7FE3D3-772D-43A0-A67B-07D5520862EC}"/>
              </a:ext>
            </a:extLst>
          </p:cNvPr>
          <p:cNvSpPr/>
          <p:nvPr/>
        </p:nvSpPr>
        <p:spPr>
          <a:xfrm>
            <a:off x="540320" y="4671588"/>
            <a:ext cx="8477669" cy="93250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04E0FE7-D39A-3CFE-908D-6AE18EACEFB7}"/>
              </a:ext>
            </a:extLst>
          </p:cNvPr>
          <p:cNvSpPr/>
          <p:nvPr/>
        </p:nvSpPr>
        <p:spPr>
          <a:xfrm>
            <a:off x="540319" y="5745722"/>
            <a:ext cx="8477669" cy="99645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ED3B395-F241-B423-F9DE-6532687C4FCE}"/>
              </a:ext>
            </a:extLst>
          </p:cNvPr>
          <p:cNvSpPr/>
          <p:nvPr/>
        </p:nvSpPr>
        <p:spPr>
          <a:xfrm>
            <a:off x="9505290" y="1936310"/>
            <a:ext cx="2248560" cy="366778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Plus a review of all of the deliverables, including the PARC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Please note this month there is also recommunication of the 2024 </a:t>
            </a:r>
            <a:r>
              <a:rPr kumimoji="0" lang="en-GB" sz="1700" b="0"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MoQ</a:t>
            </a:r>
            <a:r>
              <a:rPr kumimoji="0" lang="en-GB" sz="17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 deadlines</a:t>
            </a:r>
          </a:p>
        </p:txBody>
      </p:sp>
      <p:sp>
        <p:nvSpPr>
          <p:cNvPr id="9" name="Rectangle 8">
            <a:extLst>
              <a:ext uri="{FF2B5EF4-FFF2-40B4-BE49-F238E27FC236}">
                <a16:creationId xmlns:a16="http://schemas.microsoft.com/office/drawing/2014/main" id="{7AF30B5A-AB7B-683B-7E1F-8353FEAA44C2}"/>
              </a:ext>
            </a:extLst>
          </p:cNvPr>
          <p:cNvSpPr/>
          <p:nvPr/>
        </p:nvSpPr>
        <p:spPr>
          <a:xfrm>
            <a:off x="540319" y="2494810"/>
            <a:ext cx="8477669" cy="194035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887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472665" y="2766218"/>
            <a:ext cx="7572053" cy="1325563"/>
          </a:xfrm>
        </p:spPr>
        <p:txBody>
          <a:bodyPr>
            <a:normAutofit/>
          </a:bodyPr>
          <a:lstStyle/>
          <a:p>
            <a:r>
              <a:rPr lang="en-GB" sz="3600" dirty="0" err="1"/>
              <a:t>Q&amp;a</a:t>
            </a:r>
            <a:r>
              <a:rPr lang="en-GB" sz="3600" dirty="0"/>
              <a:t> ​​​</a:t>
            </a:r>
          </a:p>
        </p:txBody>
      </p:sp>
      <p:sp>
        <p:nvSpPr>
          <p:cNvPr id="3" name="Text Placeholder 2">
            <a:extLst>
              <a:ext uri="{FF2B5EF4-FFF2-40B4-BE49-F238E27FC236}">
                <a16:creationId xmlns:a16="http://schemas.microsoft.com/office/drawing/2014/main" id="{E8FB7BAF-6755-BC79-CC7E-FE410FFB3621}"/>
              </a:ext>
            </a:extLst>
          </p:cNvPr>
          <p:cNvSpPr>
            <a:spLocks noGrp="1"/>
          </p:cNvSpPr>
          <p:nvPr>
            <p:ph type="body" sz="quarter" idx="10"/>
          </p:nvPr>
        </p:nvSpPr>
        <p:spPr>
          <a:xfrm>
            <a:off x="3472665" y="4275317"/>
            <a:ext cx="6965950" cy="1084262"/>
          </a:xfrm>
        </p:spPr>
        <p:txBody>
          <a:bodyPr/>
          <a:lstStyle/>
          <a:p>
            <a:r>
              <a:rPr lang="en-GB" dirty="0">
                <a:latin typeface="Roboto"/>
                <a:ea typeface="Roboto"/>
                <a:cs typeface="Roboto"/>
              </a:rPr>
              <a:t>Jenny Hyskaj</a:t>
            </a:r>
            <a:endParaRPr lang="en-GB" dirty="0"/>
          </a:p>
        </p:txBody>
      </p:sp>
    </p:spTree>
    <p:extLst>
      <p:ext uri="{BB962C8B-B14F-4D97-AF65-F5344CB8AC3E}">
        <p14:creationId xmlns:p14="http://schemas.microsoft.com/office/powerpoint/2010/main" val="1984339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8EC9BC-4F94-5085-F0B5-9BF6FC8FFAD4}"/>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ADF2655A-911A-D79B-9AB5-163D28284AA4}"/>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403F5AAD-374C-2EBA-FE8A-4A7D650C9930}"/>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9155E04C-7D98-E021-1B4E-69BE9B81E383}"/>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966552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E5DFB8-64A2-5388-1441-DD2B1508C6C3}"/>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203E500F-5280-4A28-D2F8-B8563A157BAF}"/>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4194DE50-85F8-36D3-6644-8250948C258D}"/>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37E6D31D-2E5E-36A6-5D5B-98DD9D813933}"/>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98140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537396520"/>
              </p:ext>
            </p:extLst>
          </p:nvPr>
        </p:nvGraphicFramePr>
        <p:xfrm>
          <a:off x="838199" y="1468581"/>
          <a:ext cx="9746411" cy="4928406"/>
        </p:xfrm>
        <a:graphic>
          <a:graphicData uri="http://schemas.openxmlformats.org/drawingml/2006/table">
            <a:tbl>
              <a:tblPr firstRow="1" bandRow="1">
                <a:tableStyleId>{F5AB1C69-6EDB-4FF4-983F-18BD219EF322}</a:tableStyleId>
              </a:tblPr>
              <a:tblGrid>
                <a:gridCol w="5088148">
                  <a:extLst>
                    <a:ext uri="{9D8B030D-6E8A-4147-A177-3AD203B41FA5}">
                      <a16:colId xmlns:a16="http://schemas.microsoft.com/office/drawing/2014/main" val="2119900406"/>
                    </a:ext>
                  </a:extLst>
                </a:gridCol>
                <a:gridCol w="4658263">
                  <a:extLst>
                    <a:ext uri="{9D8B030D-6E8A-4147-A177-3AD203B41FA5}">
                      <a16:colId xmlns:a16="http://schemas.microsoft.com/office/drawing/2014/main" val="1893307877"/>
                    </a:ext>
                  </a:extLst>
                </a:gridCol>
              </a:tblGrid>
              <a:tr h="381897">
                <a:tc>
                  <a:txBody>
                    <a:bodyPr/>
                    <a:lstStyle/>
                    <a:p>
                      <a:r>
                        <a:rPr lang="en-GB" sz="1600" cap="all" spc="300" baseline="0">
                          <a:latin typeface="Roboto" panose="02000000000000000000" pitchFamily="2" charset="0"/>
                          <a:ea typeface="Roboto" panose="02000000000000000000" pitchFamily="2" charset="0"/>
                          <a:cs typeface="Roboto" panose="02000000000000000000" pitchFamily="2" charset="0"/>
                        </a:rPr>
                        <a:t>Agenda Item</a:t>
                      </a:r>
                    </a:p>
                  </a:txBody>
                  <a:tcPr anchor="ctr"/>
                </a:tc>
                <a:tc>
                  <a:txBody>
                    <a:bodyPr/>
                    <a:lstStyle/>
                    <a:p>
                      <a:r>
                        <a:rPr lang="en-GB" sz="1600" cap="all" spc="300" baseline="0">
                          <a:latin typeface="Roboto" panose="02000000000000000000" pitchFamily="2" charset="0"/>
                          <a:ea typeface="Roboto" panose="02000000000000000000" pitchFamily="2" charset="0"/>
                          <a:cs typeface="Roboto" panose="02000000000000000000" pitchFamily="2" charset="0"/>
                        </a:rPr>
                        <a:t>Presenter</a:t>
                      </a:r>
                    </a:p>
                  </a:txBody>
                  <a:tcPr anchor="ctr"/>
                </a:tc>
                <a:extLst>
                  <a:ext uri="{0D108BD9-81ED-4DB2-BD59-A6C34878D82A}">
                    <a16:rowId xmlns:a16="http://schemas.microsoft.com/office/drawing/2014/main" val="677238016"/>
                  </a:ext>
                </a:extLst>
              </a:tr>
              <a:tr h="381897">
                <a:tc>
                  <a:txBody>
                    <a:bodyPr/>
                    <a:lstStyle/>
                    <a:p>
                      <a:r>
                        <a:rPr lang="en-GB" sz="1400" b="0">
                          <a:latin typeface="Roboto" panose="02000000000000000000" pitchFamily="2" charset="0"/>
                          <a:ea typeface="Roboto" panose="02000000000000000000" pitchFamily="2" charset="0"/>
                          <a:cs typeface="Roboto" panose="02000000000000000000" pitchFamily="2" charset="0"/>
                        </a:rPr>
                        <a:t>Introduction</a:t>
                      </a:r>
                    </a:p>
                  </a:txBody>
                  <a:tcPr anchor="ctr"/>
                </a:tc>
                <a:tc>
                  <a:txBody>
                    <a:bodyPr/>
                    <a:lstStyle/>
                    <a:p>
                      <a:r>
                        <a:rPr lang="en-GB" sz="1400" dirty="0">
                          <a:latin typeface="Roboto" panose="02000000000000000000" pitchFamily="2" charset="0"/>
                          <a:ea typeface="Roboto" panose="02000000000000000000" pitchFamily="2" charset="0"/>
                          <a:cs typeface="Roboto" panose="02000000000000000000" pitchFamily="2" charset="0"/>
                        </a:rPr>
                        <a:t>Jenny Hyskaj</a:t>
                      </a:r>
                    </a:p>
                  </a:txBody>
                  <a:tcPr anchor="ctr"/>
                </a:tc>
                <a:extLst>
                  <a:ext uri="{0D108BD9-81ED-4DB2-BD59-A6C34878D82A}">
                    <a16:rowId xmlns:a16="http://schemas.microsoft.com/office/drawing/2014/main" val="2099812599"/>
                  </a:ext>
                </a:extLst>
              </a:tr>
              <a:tr h="418462">
                <a:tc>
                  <a:txBody>
                    <a:bodyPr/>
                    <a:lstStyle/>
                    <a:p>
                      <a:pPr marL="0" algn="l" rtl="0" eaLnBrk="1" latinLnBrk="0" hangingPunct="1"/>
                      <a:r>
                        <a:rPr lang="en-GB" sz="1400" b="0" kern="1200" dirty="0">
                          <a:solidFill>
                            <a:schemeClr val="dk1"/>
                          </a:solidFill>
                          <a:latin typeface="Roboto" panose="02000000000000000000" pitchFamily="2" charset="0"/>
                          <a:ea typeface="Roboto" panose="02000000000000000000" pitchFamily="2" charset="0"/>
                          <a:cs typeface="Roboto" panose="02000000000000000000" pitchFamily="2" charset="0"/>
                        </a:rPr>
                        <a:t>Performance Assurance – Why Is It There?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Roboto" panose="02000000000000000000" pitchFamily="2" charset="0"/>
                          <a:ea typeface="Roboto" panose="02000000000000000000" pitchFamily="2" charset="0"/>
                          <a:cs typeface="Roboto" panose="02000000000000000000" pitchFamily="2" charset="0"/>
                        </a:rPr>
                        <a:t>Anton Moden</a:t>
                      </a:r>
                    </a:p>
                  </a:txBody>
                  <a:tcPr anchor="ctr"/>
                </a:tc>
                <a:extLst>
                  <a:ext uri="{0D108BD9-81ED-4DB2-BD59-A6C34878D82A}">
                    <a16:rowId xmlns:a16="http://schemas.microsoft.com/office/drawing/2014/main" val="20750942"/>
                  </a:ext>
                </a:extLst>
              </a:tr>
              <a:tr h="418462">
                <a:tc>
                  <a:txBody>
                    <a:bodyPr/>
                    <a:lstStyle/>
                    <a:p>
                      <a:pPr marL="0" lvl="0" algn="l" defTabSz="914400" rtl="0" eaLnBrk="1" latinLnBrk="0" hangingPunct="1"/>
                      <a:r>
                        <a:rPr lang="en-GB" sz="1400" b="0" kern="1200">
                          <a:solidFill>
                            <a:schemeClr val="dk1"/>
                          </a:solidFill>
                          <a:latin typeface="Roboto" panose="02000000000000000000" pitchFamily="2" charset="0"/>
                          <a:ea typeface="Roboto" panose="02000000000000000000" pitchFamily="2" charset="0"/>
                          <a:cs typeface="Roboto" panose="02000000000000000000" pitchFamily="2" charset="0"/>
                        </a:rPr>
                        <a:t>Annual Rating</a:t>
                      </a:r>
                    </a:p>
                  </a:txBody>
                  <a:tcPr anchor="ctr"/>
                </a:tc>
                <a:tc>
                  <a:txBody>
                    <a:bodyPr/>
                    <a:lstStyle/>
                    <a:p>
                      <a:r>
                        <a:rPr lang="en-GB" sz="1400" dirty="0">
                          <a:latin typeface="Roboto" panose="02000000000000000000" pitchFamily="2" charset="0"/>
                          <a:ea typeface="Roboto" panose="02000000000000000000" pitchFamily="2" charset="0"/>
                          <a:cs typeface="Roboto" panose="02000000000000000000" pitchFamily="2" charset="0"/>
                        </a:rPr>
                        <a:t>Lewis Williams </a:t>
                      </a:r>
                    </a:p>
                  </a:txBody>
                  <a:tcPr anchor="ctr"/>
                </a:tc>
                <a:extLst>
                  <a:ext uri="{0D108BD9-81ED-4DB2-BD59-A6C34878D82A}">
                    <a16:rowId xmlns:a16="http://schemas.microsoft.com/office/drawing/2014/main" val="2904727937"/>
                  </a:ext>
                </a:extLst>
              </a:tr>
              <a:tr h="487242">
                <a:tc>
                  <a:txBody>
                    <a:bodyPr/>
                    <a:lstStyle/>
                    <a:p>
                      <a:r>
                        <a:rPr lang="en-GB" sz="1400" b="0">
                          <a:latin typeface="Roboto" panose="02000000000000000000" pitchFamily="2" charset="0"/>
                          <a:ea typeface="Roboto" panose="02000000000000000000" pitchFamily="2" charset="0"/>
                          <a:cs typeface="Roboto" panose="02000000000000000000" pitchFamily="2" charset="0"/>
                        </a:rPr>
                        <a:t>Performance Assurance Dashboard Developments</a:t>
                      </a:r>
                    </a:p>
                  </a:txBody>
                  <a:tcPr anchor="ctr"/>
                </a:tc>
                <a:tc>
                  <a:txBody>
                    <a:bodyPr/>
                    <a:lstStyle/>
                    <a:p>
                      <a:r>
                        <a:rPr lang="en-GB" sz="1400">
                          <a:latin typeface="Roboto" panose="02000000000000000000" pitchFamily="2" charset="0"/>
                          <a:ea typeface="Roboto" panose="02000000000000000000" pitchFamily="2" charset="0"/>
                          <a:cs typeface="Roboto" panose="02000000000000000000" pitchFamily="2" charset="0"/>
                        </a:rPr>
                        <a:t>Lewis Williams </a:t>
                      </a:r>
                    </a:p>
                  </a:txBody>
                  <a:tcPr anchor="ctr"/>
                </a:tc>
                <a:extLst>
                  <a:ext uri="{0D108BD9-81ED-4DB2-BD59-A6C34878D82A}">
                    <a16:rowId xmlns:a16="http://schemas.microsoft.com/office/drawing/2014/main" val="855070940"/>
                  </a:ext>
                </a:extLst>
              </a:tr>
              <a:tr h="487242">
                <a:tc>
                  <a:txBody>
                    <a:bodyPr/>
                    <a:lstStyle/>
                    <a:p>
                      <a:pPr marL="0" algn="l" rtl="0" eaLnBrk="1" latinLnBrk="0" hangingPunct="1"/>
                      <a:r>
                        <a:rPr lang="en-GB" sz="1400" b="0" kern="1200">
                          <a:solidFill>
                            <a:schemeClr val="dk1"/>
                          </a:solidFill>
                          <a:latin typeface="Roboto" panose="02000000000000000000" pitchFamily="2" charset="0"/>
                          <a:ea typeface="Roboto" panose="02000000000000000000" pitchFamily="2" charset="0"/>
                          <a:cs typeface="Roboto" panose="02000000000000000000" pitchFamily="2" charset="0"/>
                        </a:rPr>
                        <a:t>Theft Target Methodology Options Paper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Roboto" panose="02000000000000000000" pitchFamily="2" charset="0"/>
                          <a:ea typeface="Roboto" panose="02000000000000000000" pitchFamily="2" charset="0"/>
                          <a:cs typeface="Roboto" panose="02000000000000000000" pitchFamily="2" charset="0"/>
                        </a:rPr>
                        <a:t>Nirav Vyas</a:t>
                      </a:r>
                    </a:p>
                  </a:txBody>
                  <a:tcPr anchor="ctr"/>
                </a:tc>
                <a:extLst>
                  <a:ext uri="{0D108BD9-81ED-4DB2-BD59-A6C34878D82A}">
                    <a16:rowId xmlns:a16="http://schemas.microsoft.com/office/drawing/2014/main" val="1959201456"/>
                  </a:ext>
                </a:extLst>
              </a:tr>
              <a:tr h="466389">
                <a:tc>
                  <a:txBody>
                    <a:bodyPr/>
                    <a:lstStyle/>
                    <a:p>
                      <a:r>
                        <a:rPr lang="en-GB" sz="1400" b="0">
                          <a:latin typeface="Roboto" panose="02000000000000000000" pitchFamily="2" charset="0"/>
                          <a:ea typeface="Roboto" panose="02000000000000000000" pitchFamily="2" charset="0"/>
                          <a:cs typeface="Roboto" panose="02000000000000000000" pitchFamily="2" charset="0"/>
                        </a:rPr>
                        <a:t>Performance Assurance Update</a:t>
                      </a:r>
                    </a:p>
                  </a:txBody>
                  <a:tcPr anchor="ctr"/>
                </a:tc>
                <a:tc>
                  <a:txBody>
                    <a:bodyPr/>
                    <a:lstStyle/>
                    <a:p>
                      <a:r>
                        <a:rPr lang="en-GB" sz="1400">
                          <a:latin typeface="Roboto" panose="02000000000000000000" pitchFamily="2" charset="0"/>
                          <a:ea typeface="Roboto" panose="02000000000000000000" pitchFamily="2" charset="0"/>
                          <a:cs typeface="Roboto" panose="02000000000000000000" pitchFamily="2" charset="0"/>
                        </a:rPr>
                        <a:t>Vaishnavi Sharma</a:t>
                      </a:r>
                    </a:p>
                  </a:txBody>
                  <a:tcPr anchor="ctr"/>
                </a:tc>
                <a:extLst>
                  <a:ext uri="{0D108BD9-81ED-4DB2-BD59-A6C34878D82A}">
                    <a16:rowId xmlns:a16="http://schemas.microsoft.com/office/drawing/2014/main" val="2276711481"/>
                  </a:ext>
                </a:extLst>
              </a:tr>
              <a:tr h="519300">
                <a:tc>
                  <a:txBody>
                    <a:bodyPr/>
                    <a:lstStyle/>
                    <a:p>
                      <a:pPr marL="0" algn="l" rtl="0" eaLnBrk="1" latinLnBrk="0" hangingPunct="1"/>
                      <a:r>
                        <a:rPr lang="en-GB" sz="1400" b="0" kern="1200">
                          <a:solidFill>
                            <a:schemeClr val="dk1"/>
                          </a:solidFill>
                          <a:latin typeface="Roboto" panose="02000000000000000000" pitchFamily="2" charset="0"/>
                          <a:ea typeface="Roboto" panose="02000000000000000000" pitchFamily="2" charset="0"/>
                          <a:cs typeface="Roboto" panose="02000000000000000000" pitchFamily="2" charset="0"/>
                        </a:rPr>
                        <a:t>MHHS Update</a:t>
                      </a:r>
                    </a:p>
                  </a:txBody>
                  <a:tcPr anchor="ctr"/>
                </a:tc>
                <a:tc>
                  <a:txBody>
                    <a:bodyPr/>
                    <a:lstStyle/>
                    <a:p>
                      <a:r>
                        <a:rPr lang="en-GB" sz="1400">
                          <a:latin typeface="Roboto" panose="02000000000000000000" pitchFamily="2" charset="0"/>
                          <a:ea typeface="Roboto" panose="02000000000000000000" pitchFamily="2" charset="0"/>
                          <a:cs typeface="Roboto" panose="02000000000000000000" pitchFamily="2" charset="0"/>
                        </a:rPr>
                        <a:t>Vaishnavi Sharma</a:t>
                      </a:r>
                    </a:p>
                  </a:txBody>
                  <a:tcPr anchor="ctr"/>
                </a:tc>
                <a:extLst>
                  <a:ext uri="{0D108BD9-81ED-4DB2-BD59-A6C34878D82A}">
                    <a16:rowId xmlns:a16="http://schemas.microsoft.com/office/drawing/2014/main" val="1486605683"/>
                  </a:ext>
                </a:extLst>
              </a:tr>
              <a:tr h="483398">
                <a:tc>
                  <a:txBody>
                    <a:bodyPr/>
                    <a:lstStyle/>
                    <a:p>
                      <a:pPr marL="0" algn="l" rtl="0" eaLnBrk="1" latinLnBrk="0" hangingPunct="1"/>
                      <a:r>
                        <a:rPr lang="en-GB" sz="1400" b="0" kern="1200">
                          <a:solidFill>
                            <a:schemeClr val="dk1"/>
                          </a:solidFill>
                          <a:latin typeface="Roboto" panose="02000000000000000000" pitchFamily="2" charset="0"/>
                          <a:ea typeface="Roboto" panose="02000000000000000000" pitchFamily="2" charset="0"/>
                          <a:cs typeface="Roboto" panose="02000000000000000000" pitchFamily="2" charset="0"/>
                        </a:rPr>
                        <a:t>Risk Register Consultation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Roboto" panose="02000000000000000000" pitchFamily="2" charset="0"/>
                          <a:ea typeface="Roboto" panose="02000000000000000000" pitchFamily="2" charset="0"/>
                          <a:cs typeface="Roboto" panose="02000000000000000000" pitchFamily="2" charset="0"/>
                        </a:rPr>
                        <a:t>Vaishnavi Sharma</a:t>
                      </a:r>
                    </a:p>
                  </a:txBody>
                  <a:tcPr anchor="ctr"/>
                </a:tc>
                <a:extLst>
                  <a:ext uri="{0D108BD9-81ED-4DB2-BD59-A6C34878D82A}">
                    <a16:rowId xmlns:a16="http://schemas.microsoft.com/office/drawing/2014/main" val="4106120176"/>
                  </a:ext>
                </a:extLst>
              </a:tr>
              <a:tr h="502220">
                <a:tc>
                  <a:txBody>
                    <a:bodyPr/>
                    <a:lstStyle/>
                    <a:p>
                      <a:pPr marL="0" marR="0" lvl="1"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400" b="0" kern="1200">
                          <a:solidFill>
                            <a:schemeClr val="dk1"/>
                          </a:solidFill>
                          <a:latin typeface="Roboto" panose="02000000000000000000" pitchFamily="2" charset="0"/>
                          <a:ea typeface="Roboto" panose="02000000000000000000" pitchFamily="2" charset="0"/>
                          <a:cs typeface="Roboto" panose="02000000000000000000" pitchFamily="2" charset="0"/>
                        </a:rPr>
                        <a:t>Forward look at Performance Assurance activity (PAOP)</a:t>
                      </a:r>
                    </a:p>
                  </a:txBody>
                  <a:tcPr anchor="ctr"/>
                </a:tc>
                <a:tc>
                  <a:txBody>
                    <a:bodyPr/>
                    <a:lstStyle/>
                    <a:p>
                      <a:r>
                        <a:rPr lang="en-GB" sz="1400">
                          <a:latin typeface="Roboto" panose="02000000000000000000" pitchFamily="2" charset="0"/>
                          <a:ea typeface="Roboto" panose="02000000000000000000" pitchFamily="2" charset="0"/>
                          <a:cs typeface="Roboto" panose="02000000000000000000" pitchFamily="2" charset="0"/>
                        </a:rPr>
                        <a:t>Anton Moden</a:t>
                      </a:r>
                    </a:p>
                  </a:txBody>
                  <a:tcPr anchor="ctr"/>
                </a:tc>
                <a:extLst>
                  <a:ext uri="{0D108BD9-81ED-4DB2-BD59-A6C34878D82A}">
                    <a16:rowId xmlns:a16="http://schemas.microsoft.com/office/drawing/2014/main" val="2502340274"/>
                  </a:ext>
                </a:extLst>
              </a:tr>
              <a:tr h="381897">
                <a:tc>
                  <a:txBody>
                    <a:bodyPr/>
                    <a:lstStyle/>
                    <a:p>
                      <a:r>
                        <a:rPr lang="en-GB" sz="1400" b="0" i="0" dirty="0">
                          <a:latin typeface="Roboto" panose="02000000000000000000" pitchFamily="2" charset="0"/>
                          <a:ea typeface="Roboto" panose="02000000000000000000" pitchFamily="2" charset="0"/>
                          <a:cs typeface="Roboto" panose="02000000000000000000" pitchFamily="2" charset="0"/>
                        </a:rPr>
                        <a:t>Q&amp;A</a:t>
                      </a:r>
                    </a:p>
                  </a:txBody>
                  <a:tcPr anchor="ctr"/>
                </a:tc>
                <a:tc>
                  <a:txBody>
                    <a:bodyPr/>
                    <a:lstStyle/>
                    <a:p>
                      <a:r>
                        <a:rPr lang="en-GB" sz="1400" dirty="0">
                          <a:latin typeface="Roboto" panose="02000000000000000000" pitchFamily="2" charset="0"/>
                          <a:ea typeface="Roboto" panose="02000000000000000000" pitchFamily="2" charset="0"/>
                          <a:cs typeface="Roboto" panose="02000000000000000000" pitchFamily="2" charset="0"/>
                        </a:rPr>
                        <a:t>Jenny Hyskaj</a:t>
                      </a:r>
                    </a:p>
                  </a:txBody>
                  <a:tcPr anchor="ctr"/>
                </a:tc>
                <a:extLst>
                  <a:ext uri="{0D108BD9-81ED-4DB2-BD59-A6C34878D82A}">
                    <a16:rowId xmlns:a16="http://schemas.microsoft.com/office/drawing/2014/main" val="3179293903"/>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normAutofit/>
          </a:bodyPr>
          <a:lstStyle/>
          <a:p>
            <a:r>
              <a:rPr lang="en-GB" dirty="0">
                <a:latin typeface="Roboto"/>
                <a:ea typeface="Roboto"/>
                <a:cs typeface="Roboto"/>
              </a:rPr>
              <a:t>Performance Assurance - why is it there?</a:t>
            </a:r>
            <a:endParaRPr lang="en-GB" dirty="0"/>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Anton Moden</a:t>
            </a:r>
            <a:endParaRPr lang="en-GB"/>
          </a:p>
        </p:txBody>
      </p:sp>
    </p:spTree>
    <p:extLst>
      <p:ext uri="{BB962C8B-B14F-4D97-AF65-F5344CB8AC3E}">
        <p14:creationId xmlns:p14="http://schemas.microsoft.com/office/powerpoint/2010/main" val="3817361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65124"/>
            <a:ext cx="9269626" cy="660111"/>
          </a:xfrm>
        </p:spPr>
        <p:txBody>
          <a:bodyPr>
            <a:normAutofit/>
          </a:bodyPr>
          <a:lstStyle/>
          <a:p>
            <a:r>
              <a:rPr lang="en-US"/>
              <a:t>Our purpose</a:t>
            </a:r>
          </a:p>
        </p:txBody>
      </p:sp>
      <p:sp>
        <p:nvSpPr>
          <p:cNvPr id="5" name="TextBox 4">
            <a:extLst>
              <a:ext uri="{FF2B5EF4-FFF2-40B4-BE49-F238E27FC236}">
                <a16:creationId xmlns:a16="http://schemas.microsoft.com/office/drawing/2014/main" id="{F43BB163-809D-4132-DE8D-EF31863702B9}"/>
              </a:ext>
            </a:extLst>
          </p:cNvPr>
          <p:cNvSpPr txBox="1"/>
          <p:nvPr/>
        </p:nvSpPr>
        <p:spPr>
          <a:xfrm>
            <a:off x="592051" y="1247665"/>
            <a:ext cx="11007898" cy="15922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70ADA3"/>
              </a:buClr>
              <a:buSzTx/>
              <a:buFontTx/>
              <a:buNone/>
              <a:tabLst/>
              <a:defRPr/>
            </a:pPr>
            <a:r>
              <a:rPr kumimoji="0" lang="en-GB" sz="1800" b="0"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Active monitoring of market participant and service provider performance, using an effective tool kit of techniques to drive improvements.</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ts val="1000"/>
              </a:spcBef>
              <a:spcAft>
                <a:spcPts val="0"/>
              </a:spcAft>
              <a:buClr>
                <a:srgbClr val="70ADA3"/>
              </a:buClr>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How do we actually do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Graphic 2" descr="Money outline">
            <a:extLst>
              <a:ext uri="{FF2B5EF4-FFF2-40B4-BE49-F238E27FC236}">
                <a16:creationId xmlns:a16="http://schemas.microsoft.com/office/drawing/2014/main" id="{45D8C330-05E7-0D5A-79B4-58C327B067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476" y="3994142"/>
            <a:ext cx="914400" cy="914400"/>
          </a:xfrm>
          <a:prstGeom prst="rect">
            <a:avLst/>
          </a:prstGeom>
        </p:spPr>
      </p:pic>
      <p:pic>
        <p:nvPicPr>
          <p:cNvPr id="4" name="Graphic 3" descr="Lock with solid fill">
            <a:extLst>
              <a:ext uri="{FF2B5EF4-FFF2-40B4-BE49-F238E27FC236}">
                <a16:creationId xmlns:a16="http://schemas.microsoft.com/office/drawing/2014/main" id="{CD3F6D78-A76F-D419-BA61-8524C6958D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0725" y="2984707"/>
            <a:ext cx="914400" cy="914400"/>
          </a:xfrm>
          <a:prstGeom prst="rect">
            <a:avLst/>
          </a:prstGeom>
        </p:spPr>
      </p:pic>
      <p:pic>
        <p:nvPicPr>
          <p:cNvPr id="8" name="Graphic 7" descr="Logarithmic Graph with solid fill">
            <a:extLst>
              <a:ext uri="{FF2B5EF4-FFF2-40B4-BE49-F238E27FC236}">
                <a16:creationId xmlns:a16="http://schemas.microsoft.com/office/drawing/2014/main" id="{9196FF4C-72C0-F347-6C39-0AAAADCC12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4851" y="5878951"/>
            <a:ext cx="914400" cy="914400"/>
          </a:xfrm>
          <a:prstGeom prst="rect">
            <a:avLst/>
          </a:prstGeom>
        </p:spPr>
      </p:pic>
      <p:pic>
        <p:nvPicPr>
          <p:cNvPr id="9" name="Graphic 8" descr="Aspiration outline">
            <a:extLst>
              <a:ext uri="{FF2B5EF4-FFF2-40B4-BE49-F238E27FC236}">
                <a16:creationId xmlns:a16="http://schemas.microsoft.com/office/drawing/2014/main" id="{6A56BEC3-39FD-6287-B1C0-667616B5F6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4851" y="4801711"/>
            <a:ext cx="914400" cy="914400"/>
          </a:xfrm>
          <a:prstGeom prst="rect">
            <a:avLst/>
          </a:prstGeom>
        </p:spPr>
      </p:pic>
      <p:sp>
        <p:nvSpPr>
          <p:cNvPr id="11" name="TextBox 10">
            <a:extLst>
              <a:ext uri="{FF2B5EF4-FFF2-40B4-BE49-F238E27FC236}">
                <a16:creationId xmlns:a16="http://schemas.microsoft.com/office/drawing/2014/main" id="{B995D57A-C80A-B445-8312-D5530933B45E}"/>
              </a:ext>
            </a:extLst>
          </p:cNvPr>
          <p:cNvSpPr txBox="1"/>
          <p:nvPr/>
        </p:nvSpPr>
        <p:spPr>
          <a:xfrm>
            <a:off x="1068301" y="3066761"/>
            <a:ext cx="37132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Active gatekeepers – relating to entry, data access and metering codes of practice</a:t>
            </a:r>
          </a:p>
        </p:txBody>
      </p:sp>
      <p:sp>
        <p:nvSpPr>
          <p:cNvPr id="12" name="TextBox 11">
            <a:extLst>
              <a:ext uri="{FF2B5EF4-FFF2-40B4-BE49-F238E27FC236}">
                <a16:creationId xmlns:a16="http://schemas.microsoft.com/office/drawing/2014/main" id="{4A512901-5F78-ED0B-37EE-6DA5D2FF916D}"/>
              </a:ext>
            </a:extLst>
          </p:cNvPr>
          <p:cNvSpPr txBox="1"/>
          <p:nvPr/>
        </p:nvSpPr>
        <p:spPr>
          <a:xfrm>
            <a:off x="1068301" y="4155380"/>
            <a:ext cx="371324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Assessing value – particularly in service provider performance</a:t>
            </a:r>
          </a:p>
        </p:txBody>
      </p:sp>
      <p:sp>
        <p:nvSpPr>
          <p:cNvPr id="13" name="TextBox 12">
            <a:extLst>
              <a:ext uri="{FF2B5EF4-FFF2-40B4-BE49-F238E27FC236}">
                <a16:creationId xmlns:a16="http://schemas.microsoft.com/office/drawing/2014/main" id="{56F13597-30E6-BFB1-9381-2DF006F331FB}"/>
              </a:ext>
            </a:extLst>
          </p:cNvPr>
          <p:cNvSpPr txBox="1"/>
          <p:nvPr/>
        </p:nvSpPr>
        <p:spPr>
          <a:xfrm>
            <a:off x="1068301" y="5074245"/>
            <a:ext cx="371324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Incentivising others, both financially and reputationally</a:t>
            </a:r>
          </a:p>
        </p:txBody>
      </p:sp>
      <p:sp>
        <p:nvSpPr>
          <p:cNvPr id="14" name="TextBox 13">
            <a:extLst>
              <a:ext uri="{FF2B5EF4-FFF2-40B4-BE49-F238E27FC236}">
                <a16:creationId xmlns:a16="http://schemas.microsoft.com/office/drawing/2014/main" id="{A67BE7E9-FC98-6BD1-463D-3FB64239CCA2}"/>
              </a:ext>
            </a:extLst>
          </p:cNvPr>
          <p:cNvSpPr txBox="1"/>
          <p:nvPr/>
        </p:nvSpPr>
        <p:spPr>
          <a:xfrm>
            <a:off x="1068301" y="6172199"/>
            <a:ext cx="371324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Actively driving improvements</a:t>
            </a:r>
          </a:p>
        </p:txBody>
      </p:sp>
      <p:sp>
        <p:nvSpPr>
          <p:cNvPr id="15" name="TextBox 14">
            <a:extLst>
              <a:ext uri="{FF2B5EF4-FFF2-40B4-BE49-F238E27FC236}">
                <a16:creationId xmlns:a16="http://schemas.microsoft.com/office/drawing/2014/main" id="{DCC18490-D438-23B8-7121-9906A4238405}"/>
              </a:ext>
            </a:extLst>
          </p:cNvPr>
          <p:cNvSpPr txBox="1"/>
          <p:nvPr/>
        </p:nvSpPr>
        <p:spPr>
          <a:xfrm>
            <a:off x="5287876" y="3043043"/>
            <a:ext cx="485624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Our key focus is on REC obligations – our vires is tightly defined</a:t>
            </a:r>
          </a:p>
        </p:txBody>
      </p:sp>
      <p:sp>
        <p:nvSpPr>
          <p:cNvPr id="16" name="Rectangle 15">
            <a:extLst>
              <a:ext uri="{FF2B5EF4-FFF2-40B4-BE49-F238E27FC236}">
                <a16:creationId xmlns:a16="http://schemas.microsoft.com/office/drawing/2014/main" id="{DC4E939E-7C6B-059E-A634-609070A2CCB8}"/>
              </a:ext>
            </a:extLst>
          </p:cNvPr>
          <p:cNvSpPr/>
          <p:nvPr/>
        </p:nvSpPr>
        <p:spPr>
          <a:xfrm>
            <a:off x="5400271" y="3830966"/>
            <a:ext cx="4876800" cy="1349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Retail Energy Code</a:t>
            </a:r>
          </a:p>
        </p:txBody>
      </p:sp>
      <p:sp>
        <p:nvSpPr>
          <p:cNvPr id="18" name="Rectangle 17">
            <a:extLst>
              <a:ext uri="{FF2B5EF4-FFF2-40B4-BE49-F238E27FC236}">
                <a16:creationId xmlns:a16="http://schemas.microsoft.com/office/drawing/2014/main" id="{9173D6A1-3A33-A9B4-C379-DF720E982373}"/>
              </a:ext>
            </a:extLst>
          </p:cNvPr>
          <p:cNvSpPr/>
          <p:nvPr/>
        </p:nvSpPr>
        <p:spPr>
          <a:xfrm>
            <a:off x="5400271" y="5503984"/>
            <a:ext cx="1524000" cy="600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Each other</a:t>
            </a:r>
          </a:p>
        </p:txBody>
      </p:sp>
      <p:sp>
        <p:nvSpPr>
          <p:cNvPr id="19" name="Rectangle 18">
            <a:extLst>
              <a:ext uri="{FF2B5EF4-FFF2-40B4-BE49-F238E27FC236}">
                <a16:creationId xmlns:a16="http://schemas.microsoft.com/office/drawing/2014/main" id="{6B8CE6A0-90C3-F25A-0628-3E9C0E606F32}"/>
              </a:ext>
            </a:extLst>
          </p:cNvPr>
          <p:cNvSpPr/>
          <p:nvPr/>
        </p:nvSpPr>
        <p:spPr>
          <a:xfrm>
            <a:off x="7052109" y="5503982"/>
            <a:ext cx="1524000" cy="6000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Consumers</a:t>
            </a:r>
          </a:p>
        </p:txBody>
      </p:sp>
      <p:sp>
        <p:nvSpPr>
          <p:cNvPr id="20" name="Rectangle 19">
            <a:extLst>
              <a:ext uri="{FF2B5EF4-FFF2-40B4-BE49-F238E27FC236}">
                <a16:creationId xmlns:a16="http://schemas.microsoft.com/office/drawing/2014/main" id="{12669F6F-860D-DB6B-C07C-CEE5DE1CBEC5}"/>
              </a:ext>
            </a:extLst>
          </p:cNvPr>
          <p:cNvSpPr/>
          <p:nvPr/>
        </p:nvSpPr>
        <p:spPr>
          <a:xfrm>
            <a:off x="8753071" y="5503983"/>
            <a:ext cx="1524000" cy="60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Other Codes</a:t>
            </a:r>
          </a:p>
        </p:txBody>
      </p:sp>
      <p:sp>
        <p:nvSpPr>
          <p:cNvPr id="21" name="TextBox 20">
            <a:extLst>
              <a:ext uri="{FF2B5EF4-FFF2-40B4-BE49-F238E27FC236}">
                <a16:creationId xmlns:a16="http://schemas.microsoft.com/office/drawing/2014/main" id="{97A76E34-CC24-BE2E-95FE-C98FDA029746}"/>
              </a:ext>
            </a:extLst>
          </p:cNvPr>
          <p:cNvSpPr txBox="1"/>
          <p:nvPr/>
        </p:nvSpPr>
        <p:spPr>
          <a:xfrm>
            <a:off x="10404909" y="4364238"/>
            <a:ext cx="11795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Our scope</a:t>
            </a:r>
          </a:p>
        </p:txBody>
      </p:sp>
      <p:sp>
        <p:nvSpPr>
          <p:cNvPr id="22" name="TextBox 21">
            <a:extLst>
              <a:ext uri="{FF2B5EF4-FFF2-40B4-BE49-F238E27FC236}">
                <a16:creationId xmlns:a16="http://schemas.microsoft.com/office/drawing/2014/main" id="{67A3AA95-056B-819F-2A26-49C158497930}"/>
              </a:ext>
            </a:extLst>
          </p:cNvPr>
          <p:cNvSpPr txBox="1"/>
          <p:nvPr/>
        </p:nvSpPr>
        <p:spPr>
          <a:xfrm>
            <a:off x="10404909" y="5580739"/>
            <a:ext cx="14573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Beneficiaries</a:t>
            </a: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4161319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2A23-AB26-3078-02A6-FC1AA7080B3A}"/>
              </a:ext>
            </a:extLst>
          </p:cNvPr>
          <p:cNvSpPr>
            <a:spLocks noGrp="1"/>
          </p:cNvSpPr>
          <p:nvPr>
            <p:ph type="title"/>
          </p:nvPr>
        </p:nvSpPr>
        <p:spPr/>
        <p:txBody>
          <a:bodyPr/>
          <a:lstStyle/>
          <a:p>
            <a:r>
              <a:rPr lang="en-GB"/>
              <a:t>What does Our annual report tell us?</a:t>
            </a:r>
          </a:p>
        </p:txBody>
      </p:sp>
      <p:graphicFrame>
        <p:nvGraphicFramePr>
          <p:cNvPr id="6" name="Diagram 5">
            <a:extLst>
              <a:ext uri="{FF2B5EF4-FFF2-40B4-BE49-F238E27FC236}">
                <a16:creationId xmlns:a16="http://schemas.microsoft.com/office/drawing/2014/main" id="{83895F4D-CFBF-508D-152E-87E5E0D5D139}"/>
              </a:ext>
            </a:extLst>
          </p:cNvPr>
          <p:cNvGraphicFramePr/>
          <p:nvPr>
            <p:extLst>
              <p:ext uri="{D42A27DB-BD31-4B8C-83A1-F6EECF244321}">
                <p14:modId xmlns:p14="http://schemas.microsoft.com/office/powerpoint/2010/main" val="3850428190"/>
              </p:ext>
            </p:extLst>
          </p:nvPr>
        </p:nvGraphicFramePr>
        <p:xfrm>
          <a:off x="1908175" y="1647825"/>
          <a:ext cx="8128000" cy="4242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296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981F-850E-8849-7ADA-B65DFA838CCB}"/>
              </a:ext>
            </a:extLst>
          </p:cNvPr>
          <p:cNvSpPr>
            <a:spLocks noGrp="1"/>
          </p:cNvSpPr>
          <p:nvPr>
            <p:ph type="title"/>
          </p:nvPr>
        </p:nvSpPr>
        <p:spPr/>
        <p:txBody>
          <a:bodyPr/>
          <a:lstStyle/>
          <a:p>
            <a:r>
              <a:rPr lang="en-GB" dirty="0"/>
              <a:t>What good news is there?</a:t>
            </a:r>
          </a:p>
        </p:txBody>
      </p:sp>
      <p:sp>
        <p:nvSpPr>
          <p:cNvPr id="6" name="Text Placeholder 3">
            <a:extLst>
              <a:ext uri="{FF2B5EF4-FFF2-40B4-BE49-F238E27FC236}">
                <a16:creationId xmlns:a16="http://schemas.microsoft.com/office/drawing/2014/main" id="{8F8FBE78-0DF1-DBDF-1601-540932976661}"/>
              </a:ext>
            </a:extLst>
          </p:cNvPr>
          <p:cNvSpPr>
            <a:spLocks noGrp="1"/>
          </p:cNvSpPr>
          <p:nvPr>
            <p:ph type="body" sz="quarter" idx="11"/>
          </p:nvPr>
        </p:nvSpPr>
        <p:spPr>
          <a:xfrm>
            <a:off x="595630" y="1552893"/>
            <a:ext cx="10702289" cy="4939982"/>
          </a:xfrm>
        </p:spPr>
        <p:txBody>
          <a:bodyPr/>
          <a:lstStyle/>
          <a:p>
            <a:r>
              <a:rPr lang="en-GB" dirty="0"/>
              <a:t>Whilst there were some issues in the first month of switching, switching timelines, erroneous switch rates have improved – and most importantly of the processes work in reality!</a:t>
            </a:r>
          </a:p>
          <a:p>
            <a:endParaRPr lang="en-GB" dirty="0"/>
          </a:p>
          <a:p>
            <a:r>
              <a:rPr lang="en-GB" dirty="0"/>
              <a:t>Switch Meter Reads have improved significantly after we provided better guidance – and we will be taking this through to Code clarifications.</a:t>
            </a:r>
          </a:p>
          <a:p>
            <a:endParaRPr lang="en-GB" dirty="0"/>
          </a:p>
          <a:p>
            <a:r>
              <a:rPr lang="en-GB" dirty="0"/>
              <a:t>There were issues with Annulments and Withdrawals, again caused by unclear drafting, which we have supported industry with.</a:t>
            </a:r>
          </a:p>
          <a:p>
            <a:endParaRPr lang="en-GB" dirty="0"/>
          </a:p>
          <a:p>
            <a:r>
              <a:rPr lang="en-GB" dirty="0"/>
              <a:t>We have taken action in relation to inappropriate objections, and pin pointed an area where policy needs development.</a:t>
            </a:r>
          </a:p>
          <a:p>
            <a:endParaRPr lang="en-GB" dirty="0"/>
          </a:p>
          <a:p>
            <a:r>
              <a:rPr lang="en-GB" dirty="0"/>
              <a:t>Theft detection has stayed consistent, but we have provided much better tools to validate inputs and improved the process.</a:t>
            </a:r>
          </a:p>
        </p:txBody>
      </p:sp>
    </p:spTree>
    <p:extLst>
      <p:ext uri="{BB962C8B-B14F-4D97-AF65-F5344CB8AC3E}">
        <p14:creationId xmlns:p14="http://schemas.microsoft.com/office/powerpoint/2010/main" val="41878611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fd1dfd35-59a9-4cf7-9117-5cd31213503a"/>
  <p:tag name="SLIDO_EVENT_SECTION_UUID" val="31e49fe9-cefb-4966-81ba-c3f6cce9407b"/>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OTU4Mjc0NzB9"/>
  <p:tag name="SLIDO_TYPE" val="SlidoQA"/>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OTU4Mjg4OTZ9"/>
  <p:tag name="SLIDO_TYPE" val="SlidoQA"/>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OTU4MjY1NjZ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OTU4Mjk0ODB9"/>
  <p:tag name="SLIDO_TYPE" val="SlidoQA"/>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7.xml><?xml version="1.0" encoding="utf-8"?>
<p:tagLst xmlns:a="http://schemas.openxmlformats.org/drawingml/2006/main" xmlns:r="http://schemas.openxmlformats.org/officeDocument/2006/relationships" xmlns:p="http://schemas.openxmlformats.org/presentationml/2006/main">
  <p:tag name="SLIDO_METADATA" val="eyJUaW1lc3RhbXAiOjE2OTU4Mjk3NDJ9"/>
  <p:tag name="SLIDO_TYPE" val="SlidoQA"/>
</p:tagLst>
</file>

<file path=ppt/tags/tag28.xml><?xml version="1.0" encoding="utf-8"?>
<p:tagLst xmlns:a="http://schemas.openxmlformats.org/drawingml/2006/main" xmlns:r="http://schemas.openxmlformats.org/officeDocument/2006/relationships" xmlns:p="http://schemas.openxmlformats.org/presentationml/2006/main">
  <p:tag name="SLIDO_ELEMENT" val="logo"/>
</p:tagLst>
</file>

<file path=ppt/tags/tag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ELEMENT" val="title"/>
</p:tagLst>
</file>

<file path=ppt/tags/tag3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2.xml><?xml version="1.0" encoding="utf-8"?>
<p:tagLst xmlns:a="http://schemas.openxmlformats.org/drawingml/2006/main" xmlns:r="http://schemas.openxmlformats.org/officeDocument/2006/relationships" xmlns:p="http://schemas.openxmlformats.org/presentationml/2006/main">
  <p:tag name="SLIDO_METADATA" val="eyJUaW1lc3RhbXAiOjE2OTU4MzAzMzF9"/>
  <p:tag name="SLIDO_TYPE" val="SlidoQA"/>
</p:tagLst>
</file>

<file path=ppt/tags/tag33.xml><?xml version="1.0" encoding="utf-8"?>
<p:tagLst xmlns:a="http://schemas.openxmlformats.org/drawingml/2006/main" xmlns:r="http://schemas.openxmlformats.org/officeDocument/2006/relationships" xmlns:p="http://schemas.openxmlformats.org/presentationml/2006/main">
  <p:tag name="SLIDO_ELEMENT" val="logo"/>
</p:tagLst>
</file>

<file path=ppt/tags/tag3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35.xml><?xml version="1.0" encoding="utf-8"?>
<p:tagLst xmlns:a="http://schemas.openxmlformats.org/drawingml/2006/main" xmlns:r="http://schemas.openxmlformats.org/officeDocument/2006/relationships" xmlns:p="http://schemas.openxmlformats.org/presentationml/2006/main">
  <p:tag name="SLIDO_ELEMENT" val="title"/>
</p:tagLst>
</file>

<file path=ppt/tags/tag36.xml><?xml version="1.0" encoding="utf-8"?>
<p:tagLst xmlns:a="http://schemas.openxmlformats.org/drawingml/2006/main" xmlns:r="http://schemas.openxmlformats.org/officeDocument/2006/relationships" xmlns:p="http://schemas.openxmlformats.org/presentationml/2006/main">
  <p:tag name="SLIDO_ELEMENT" val="footer"/>
</p:tagLst>
</file>

<file path=ppt/tags/tag37.xml><?xml version="1.0" encoding="utf-8"?>
<p:tagLst xmlns:a="http://schemas.openxmlformats.org/drawingml/2006/main" xmlns:r="http://schemas.openxmlformats.org/officeDocument/2006/relationships" xmlns:p="http://schemas.openxmlformats.org/presentationml/2006/main">
  <p:tag name="SLIDO_METADATA" val="eyJUaW1lc3RhbXAiOjE2OTU4MzAzNTF9"/>
  <p:tag name="SLIDO_TYPE" val="SlidoPoll"/>
  <p:tag name="SLIDO_POLL_UUID" val="dae6b5ba-e331-47c3-b97a-4cbc2e0e249a"/>
  <p:tag name="SLIDO_TIMELINE" val="W3sic2NyZWVuIjoiU3VydmV5SW50cm8iLCJzaG93UmVzdWx0cyI6ZmFsc2UsInNob3dDb3JyZWN0QW5zd2VycyI6ZmFsc2UsInZvdGluZ0xvY2tlZCI6ZmFsc2V9LHsicG9sbFF1ZXN0aW9uVXVpZCI6ImM4MDVjZmU2LTE1YzYtNGIwZC05MDk4LTNiNzdlNmM5NDkyNCIsInNob3dSZXN1bHRzIjp0cnVlLCJzaG93Q29ycmVjdEFuc3dlcnMiOmZhbHNlLCJ2b3RpbmdMb2NrZWQiOmZhbHNlfSx7InBvbGxRdWVzdGlvblV1aWQiOiIzM2UzYmVkZi0xZDA2LTRmMjQtYTVjNi00NWIzZjg3ZTc0OGYiLCJzaG93UmVzdWx0cyI6dHJ1ZSwic2hvd0NvcnJlY3RBbnN3ZXJzIjpmYWxzZSwidm90aW5nTG9ja2VkIjpmYWxzZX1d"/>
</p:tagLst>
</file>

<file path=ppt/tags/tag38.xml><?xml version="1.0" encoding="utf-8"?>
<p:tagLst xmlns:a="http://schemas.openxmlformats.org/drawingml/2006/main" xmlns:r="http://schemas.openxmlformats.org/officeDocument/2006/relationships" xmlns:p="http://schemas.openxmlformats.org/presentationml/2006/main">
  <p:tag name="SLIDO_ELEMENT" val="logo"/>
</p:tagLst>
</file>

<file path=ppt/tags/tag3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40.xml><?xml version="1.0" encoding="utf-8"?>
<p:tagLst xmlns:a="http://schemas.openxmlformats.org/drawingml/2006/main" xmlns:r="http://schemas.openxmlformats.org/officeDocument/2006/relationships" xmlns:p="http://schemas.openxmlformats.org/presentationml/2006/main">
  <p:tag name="SLIDO_ELEMENT" val="title"/>
</p:tagLst>
</file>

<file path=ppt/tags/tag41.xml><?xml version="1.0" encoding="utf-8"?>
<p:tagLst xmlns:a="http://schemas.openxmlformats.org/drawingml/2006/main" xmlns:r="http://schemas.openxmlformats.org/officeDocument/2006/relationships" xmlns:p="http://schemas.openxmlformats.org/presentationml/2006/main">
  <p:tag name="SLIDO_ELEMENT" val="footer"/>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OTU4MjcyMTF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1EAB65F2-04EF-4D79-9E87-F7D6E0961EFD}"/>
    </a:ext>
  </a:extLst>
</a:theme>
</file>

<file path=ppt/theme/theme2.xml><?xml version="1.0" encoding="utf-8"?>
<a:theme xmlns:a="http://schemas.openxmlformats.org/drawingml/2006/main" name="1_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3.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011F7A2F-2778-4C5E-AA01-4CE206B490D1}"/>
    </a:ext>
  </a:extLst>
</a:theme>
</file>

<file path=ppt/theme/theme4.xml><?xml version="1.0" encoding="utf-8"?>
<a:theme xmlns:a="http://schemas.openxmlformats.org/drawingml/2006/main" name="2_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1EAB65F2-04EF-4D79-9E87-F7D6E0961EF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6" ma:contentTypeDescription="Create a new document." ma:contentTypeScope="" ma:versionID="054da06208d2fae31879611ad2892881">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4db1b05883021a9433411da48fb1f87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Props1.xml><?xml version="1.0" encoding="utf-8"?>
<ds:datastoreItem xmlns:ds="http://schemas.openxmlformats.org/officeDocument/2006/customXml" ds:itemID="{E8643929-FDA1-42C0-8CA6-CAB04F915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9984-af94-4b35-9f37-f4574e663bce"/>
    <ds:schemaRef ds:uri="d5e8df70-7ba7-462a-92bc-0eb2af61e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568285-B9BE-4841-8262-70CF40276768}">
  <ds:schemaRefs>
    <ds:schemaRef ds:uri="http://schemas.microsoft.com/sharepoint/v3/contenttype/forms"/>
  </ds:schemaRefs>
</ds:datastoreItem>
</file>

<file path=customXml/itemProps3.xml><?xml version="1.0" encoding="utf-8"?>
<ds:datastoreItem xmlns:ds="http://schemas.openxmlformats.org/officeDocument/2006/customXml" ds:itemID="{7DF695DC-93E2-4EBE-9F38-3C0426F5C00B}">
  <ds:schemaRefs>
    <ds:schemaRef ds:uri="http://schemas.microsoft.com/office/2006/metadata/properties"/>
    <ds:schemaRef ds:uri="http://schemas.microsoft.com/office/infopath/2007/PartnerControls"/>
    <ds:schemaRef ds:uri="33669984-af94-4b35-9f37-f4574e663bce"/>
    <ds:schemaRef ds:uri="d5e8df70-7ba7-462a-92bc-0eb2af61e599"/>
  </ds:schemaRefs>
</ds:datastoreItem>
</file>

<file path=docProps/app.xml><?xml version="1.0" encoding="utf-8"?>
<Properties xmlns="http://schemas.openxmlformats.org/officeDocument/2006/extended-properties" xmlns:vt="http://schemas.openxmlformats.org/officeDocument/2006/docPropsVTypes">
  <TotalTime>14</TotalTime>
  <Words>4338</Words>
  <Application>Microsoft Office PowerPoint</Application>
  <PresentationFormat>Widescreen</PresentationFormat>
  <Paragraphs>718</Paragraphs>
  <Slides>47</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47</vt:i4>
      </vt:variant>
    </vt:vector>
  </HeadingPairs>
  <TitlesOfParts>
    <vt:vector size="56" baseType="lpstr">
      <vt:lpstr>Arial</vt:lpstr>
      <vt:lpstr>Calibri</vt:lpstr>
      <vt:lpstr>Roboto</vt:lpstr>
      <vt:lpstr>Symbol</vt:lpstr>
      <vt:lpstr>Wingdings</vt:lpstr>
      <vt:lpstr>REC Light Event Theme</vt:lpstr>
      <vt:lpstr>1_REC Light Event Theme</vt:lpstr>
      <vt:lpstr>REC Alternative Event Theme</vt:lpstr>
      <vt:lpstr>2_REC Light Event Theme</vt:lpstr>
      <vt:lpstr>Performance Assurance  Webinar</vt:lpstr>
      <vt:lpstr>Introducing Your presenters</vt:lpstr>
      <vt:lpstr>Housekeeping</vt:lpstr>
      <vt:lpstr>PowerPoint Presentation</vt:lpstr>
      <vt:lpstr>Agenda For today</vt:lpstr>
      <vt:lpstr>Performance Assurance - why is it there?</vt:lpstr>
      <vt:lpstr>Our purpose</vt:lpstr>
      <vt:lpstr>What does Our annual report tell us?</vt:lpstr>
      <vt:lpstr>What good news is there?</vt:lpstr>
      <vt:lpstr>How are we evolving our work?</vt:lpstr>
      <vt:lpstr>PowerPoint Presentation</vt:lpstr>
      <vt:lpstr>Annual Rating</vt:lpstr>
      <vt:lpstr>What is the Annual Rating?</vt:lpstr>
      <vt:lpstr>How Has the Rating Been Calculated?</vt:lpstr>
      <vt:lpstr>What's Next?</vt:lpstr>
      <vt:lpstr>Performance Assurance DASHBOARD UPDATE</vt:lpstr>
      <vt:lpstr>Dashboard UPDATES</vt:lpstr>
      <vt:lpstr>PowerPoint Presentation</vt:lpstr>
      <vt:lpstr>Theft Target Methodology 2024-25 options paper</vt:lpstr>
      <vt:lpstr>Change Options</vt:lpstr>
      <vt:lpstr>Incentive pots and TDV</vt:lpstr>
      <vt:lpstr>Theft Targets</vt:lpstr>
      <vt:lpstr>Consultation</vt:lpstr>
      <vt:lpstr>PowerPoint Presentation</vt:lpstr>
      <vt:lpstr>Performance Assurance Quarterly Update</vt:lpstr>
      <vt:lpstr>Switching Performance - Domestic</vt:lpstr>
      <vt:lpstr>Switching Performance – Non-Domestic</vt:lpstr>
      <vt:lpstr>Market Observations – Performance Assurance Priorities</vt:lpstr>
      <vt:lpstr>Performance Assurance Activities over the last quarter</vt:lpstr>
      <vt:lpstr>Market Observations – Performance Assurance Priorities</vt:lpstr>
      <vt:lpstr>Market Observations – Service Providers Performance</vt:lpstr>
      <vt:lpstr>PowerPoint Presentation</vt:lpstr>
      <vt:lpstr>MHHS Updates​</vt:lpstr>
      <vt:lpstr>MHHS Update</vt:lpstr>
      <vt:lpstr>Risk Register Consultation</vt:lpstr>
      <vt:lpstr>Risk Register Consultation</vt:lpstr>
      <vt:lpstr>PowerPoint Presentation</vt:lpstr>
      <vt:lpstr>Forward look at Performance Assurance activity ​​​</vt:lpstr>
      <vt:lpstr>What is the PAOP?</vt:lpstr>
      <vt:lpstr>Areas of Focus</vt:lpstr>
      <vt:lpstr>Areas of focus</vt:lpstr>
      <vt:lpstr>What are our key activities?</vt:lpstr>
      <vt:lpstr>What are our key activities?</vt:lpstr>
      <vt:lpstr>Q&amp;a ​​​</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Assurance  Webinar</dc:title>
  <dc:creator>Jenny Hyskaj</dc:creator>
  <cp:lastModifiedBy>Amelia Bray</cp:lastModifiedBy>
  <cp:revision>2</cp:revision>
  <dcterms:created xsi:type="dcterms:W3CDTF">2023-09-27T14:54:28Z</dcterms:created>
  <dcterms:modified xsi:type="dcterms:W3CDTF">2023-09-28T08:11:21Z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1.6.1.4122</vt:lpwstr>
  </property>
  <property fmtid="{D5CDD505-2E9C-101B-9397-08002B2CF9AE}" pid="3" name="MSIP_Label_2d7f055f-5347-41d4-8cbe-c035e83f4f3c_Enabled">
    <vt:lpwstr>true</vt:lpwstr>
  </property>
  <property fmtid="{D5CDD505-2E9C-101B-9397-08002B2CF9AE}" pid="4" name="MSIP_Label_2d7f055f-5347-41d4-8cbe-c035e83f4f3c_SetDate">
    <vt:lpwstr>2023-09-27T16:07:36Z</vt:lpwstr>
  </property>
  <property fmtid="{D5CDD505-2E9C-101B-9397-08002B2CF9AE}" pid="5" name="MSIP_Label_2d7f055f-5347-41d4-8cbe-c035e83f4f3c_Method">
    <vt:lpwstr>Standard</vt:lpwstr>
  </property>
  <property fmtid="{D5CDD505-2E9C-101B-9397-08002B2CF9AE}" pid="6" name="MSIP_Label_2d7f055f-5347-41d4-8cbe-c035e83f4f3c_Name">
    <vt:lpwstr>defa4170-0d19-0005-0004-bc88714345d2</vt:lpwstr>
  </property>
  <property fmtid="{D5CDD505-2E9C-101B-9397-08002B2CF9AE}" pid="7" name="MSIP_Label_2d7f055f-5347-41d4-8cbe-c035e83f4f3c_SiteId">
    <vt:lpwstr>883dbbc0-a334-4b54-87cf-04fa94aeafb8</vt:lpwstr>
  </property>
  <property fmtid="{D5CDD505-2E9C-101B-9397-08002B2CF9AE}" pid="8" name="MSIP_Label_2d7f055f-5347-41d4-8cbe-c035e83f4f3c_ActionId">
    <vt:lpwstr>e0c0c8b9-f6a1-4156-982b-b7659da0cee1</vt:lpwstr>
  </property>
  <property fmtid="{D5CDD505-2E9C-101B-9397-08002B2CF9AE}" pid="9" name="MSIP_Label_2d7f055f-5347-41d4-8cbe-c035e83f4f3c_ContentBits">
    <vt:lpwstr>0</vt:lpwstr>
  </property>
  <property fmtid="{D5CDD505-2E9C-101B-9397-08002B2CF9AE}" pid="10" name="ContentTypeId">
    <vt:lpwstr>0x01010064B6ABD153718F40AB257D99BCA5D342</vt:lpwstr>
  </property>
  <property fmtid="{D5CDD505-2E9C-101B-9397-08002B2CF9AE}" pid="11" name="MediaServiceImageTags">
    <vt:lpwstr/>
  </property>
</Properties>
</file>