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26"/>
  </p:notesMasterIdLst>
  <p:sldIdLst>
    <p:sldId id="329" r:id="rId6"/>
    <p:sldId id="321" r:id="rId7"/>
    <p:sldId id="268" r:id="rId8"/>
    <p:sldId id="327" r:id="rId9"/>
    <p:sldId id="263" r:id="rId10"/>
    <p:sldId id="285" r:id="rId11"/>
    <p:sldId id="283" r:id="rId12"/>
    <p:sldId id="323" r:id="rId13"/>
    <p:sldId id="325" r:id="rId14"/>
    <p:sldId id="317" r:id="rId15"/>
    <p:sldId id="289" r:id="rId16"/>
    <p:sldId id="322" r:id="rId17"/>
    <p:sldId id="324" r:id="rId18"/>
    <p:sldId id="310" r:id="rId19"/>
    <p:sldId id="315" r:id="rId20"/>
    <p:sldId id="276" r:id="rId21"/>
    <p:sldId id="277" r:id="rId22"/>
    <p:sldId id="328" r:id="rId23"/>
    <p:sldId id="257" r:id="rId24"/>
    <p:sldId id="326"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03096-934C-43AA-BB67-92616C039FCA}" v="7" dt="2023-11-22T14:04:42.500"/>
    <p1510:client id="{BCEA5D9D-4DBD-44B1-A168-31175D642591}" v="1" dt="2023-11-23T12:54:44.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74" d="100"/>
          <a:sy n="74" d="100"/>
        </p:scale>
        <p:origin x="4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yskaj" userId="2a0cae01-d990-4fec-87a2-7d3184512457" providerId="ADAL" clId="{BCEA5D9D-4DBD-44B1-A168-31175D642591}"/>
    <pc:docChg chg="addSld delSld modSld">
      <pc:chgData name="Jenny Hyskaj" userId="2a0cae01-d990-4fec-87a2-7d3184512457" providerId="ADAL" clId="{BCEA5D9D-4DBD-44B1-A168-31175D642591}" dt="2023-11-23T13:42:31.784" v="33" actId="20577"/>
      <pc:docMkLst>
        <pc:docMk/>
      </pc:docMkLst>
      <pc:sldChg chg="del">
        <pc:chgData name="Jenny Hyskaj" userId="2a0cae01-d990-4fec-87a2-7d3184512457" providerId="ADAL" clId="{BCEA5D9D-4DBD-44B1-A168-31175D642591}" dt="2023-11-23T12:54:46.762" v="1" actId="47"/>
        <pc:sldMkLst>
          <pc:docMk/>
          <pc:sldMk cId="424965022" sldId="256"/>
        </pc:sldMkLst>
      </pc:sldChg>
      <pc:sldChg chg="modSp mod">
        <pc:chgData name="Jenny Hyskaj" userId="2a0cae01-d990-4fec-87a2-7d3184512457" providerId="ADAL" clId="{BCEA5D9D-4DBD-44B1-A168-31175D642591}" dt="2023-11-23T13:42:31.784" v="33" actId="20577"/>
        <pc:sldMkLst>
          <pc:docMk/>
          <pc:sldMk cId="1301997457" sldId="289"/>
        </pc:sldMkLst>
        <pc:spChg chg="mod">
          <ac:chgData name="Jenny Hyskaj" userId="2a0cae01-d990-4fec-87a2-7d3184512457" providerId="ADAL" clId="{BCEA5D9D-4DBD-44B1-A168-31175D642591}" dt="2023-11-23T13:42:31.784" v="33" actId="20577"/>
          <ac:spMkLst>
            <pc:docMk/>
            <pc:sldMk cId="1301997457" sldId="289"/>
            <ac:spMk id="8" creationId="{E490EDC1-BC83-2672-E4B2-336D25E15534}"/>
          </ac:spMkLst>
        </pc:spChg>
      </pc:sldChg>
      <pc:sldChg chg="modSp mod">
        <pc:chgData name="Jenny Hyskaj" userId="2a0cae01-d990-4fec-87a2-7d3184512457" providerId="ADAL" clId="{BCEA5D9D-4DBD-44B1-A168-31175D642591}" dt="2023-11-23T12:55:42.861" v="2" actId="1076"/>
        <pc:sldMkLst>
          <pc:docMk/>
          <pc:sldMk cId="1501684240" sldId="321"/>
        </pc:sldMkLst>
        <pc:picChg chg="mod">
          <ac:chgData name="Jenny Hyskaj" userId="2a0cae01-d990-4fec-87a2-7d3184512457" providerId="ADAL" clId="{BCEA5D9D-4DBD-44B1-A168-31175D642591}" dt="2023-11-23T12:55:42.861" v="2" actId="1076"/>
          <ac:picMkLst>
            <pc:docMk/>
            <pc:sldMk cId="1501684240" sldId="321"/>
            <ac:picMk id="11" creationId="{219924D9-2EC8-F118-E736-8234AE0A80E2}"/>
          </ac:picMkLst>
        </pc:picChg>
      </pc:sldChg>
      <pc:sldChg chg="add">
        <pc:chgData name="Jenny Hyskaj" userId="2a0cae01-d990-4fec-87a2-7d3184512457" providerId="ADAL" clId="{BCEA5D9D-4DBD-44B1-A168-31175D642591}" dt="2023-11-23T12:54:44.868" v="0"/>
        <pc:sldMkLst>
          <pc:docMk/>
          <pc:sldMk cId="3357846103" sldId="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AFF85-0F25-405B-9D31-76ED9E10D239}" type="datetimeFigureOut">
              <a:rPr lang="en-GB" smtClean="0"/>
              <a:t>23/11/2023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ED63B-9FD1-4F76-A0CC-A13A0AB61103}" type="slidenum">
              <a:rPr lang="en-GB" smtClean="0"/>
              <a:t>‹#›</a:t>
            </a:fld>
            <a:endParaRPr lang="en-GB"/>
          </a:p>
        </p:txBody>
      </p:sp>
    </p:spTree>
    <p:extLst>
      <p:ext uri="{BB962C8B-B14F-4D97-AF65-F5344CB8AC3E}">
        <p14:creationId xmlns:p14="http://schemas.microsoft.com/office/powerpoint/2010/main" val="311429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162901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356453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331528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947356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7866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4126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219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7125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3093075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887003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06879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661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2534525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2024882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17463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425653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41621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68246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57151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67203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0452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3978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4.pn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3.pn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4"/>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230058342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4170248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tailenergycode.co.uk/fs/wp-content/uploads/2023/07/Final-Open-Data-Review-v.1.pdf" TargetMode="External"/><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enquiries@recmanager.co.uk" TargetMode="External"/><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hyperlink" Target="https://dccprod.service-now.com/csm" TargetMode="External"/><Relationship Id="rId5" Type="http://schemas.openxmlformats.org/officeDocument/2006/relationships/hyperlink" Target="mailto:support@candc-uk.com" TargetMode="External"/><Relationship Id="rId4" Type="http://schemas.openxmlformats.org/officeDocument/2006/relationships/hyperlink" Target="https://www.xoserve.com/help-and-support/raise-a-new-support-reques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4.xml"/><Relationship Id="rId7"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955632"/>
            <a:ext cx="6623839" cy="1939635"/>
          </a:xfrm>
        </p:spPr>
        <p:txBody>
          <a:bodyPr/>
          <a:lstStyle/>
          <a:p>
            <a:r>
              <a:rPr lang="en-GB" dirty="0">
                <a:latin typeface="Roboto"/>
                <a:ea typeface="Roboto"/>
                <a:cs typeface="Roboto"/>
              </a:rPr>
              <a:t>December 2023 extraordinary Release drop-in session</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dirty="0">
                <a:latin typeface="Roboto"/>
                <a:ea typeface="Roboto"/>
                <a:cs typeface="Roboto"/>
              </a:rPr>
              <a:t>23 November 2023</a:t>
            </a:r>
          </a:p>
        </p:txBody>
      </p:sp>
    </p:spTree>
    <p:extLst>
      <p:ext uri="{BB962C8B-B14F-4D97-AF65-F5344CB8AC3E}">
        <p14:creationId xmlns:p14="http://schemas.microsoft.com/office/powerpoint/2010/main" val="335784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dirty="0">
                <a:cs typeface="Roboto" panose="02000000000000000000" pitchFamily="2" charset="0"/>
              </a:rPr>
              <a:t>R0128 – </a:t>
            </a:r>
            <a:r>
              <a:rPr lang="en-GB" dirty="0">
                <a:solidFill>
                  <a:srgbClr val="70ADA3"/>
                </a:solidFill>
                <a:cs typeface="Roboto" panose="02000000000000000000" pitchFamily="2" charset="0"/>
              </a:rPr>
              <a:t>Removal of css business rule 1177 to reflect ofaf optionality  </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49353" y="1836738"/>
            <a:ext cx="7936183" cy="4079601"/>
          </a:xfrm>
        </p:spPr>
        <p:txBody>
          <a:bodyPr vert="horz" lIns="91440" tIns="45720" rIns="91440" bIns="45720" rtlCol="0" anchor="t">
            <a:noAutofit/>
          </a:bodyPr>
          <a:lstStyle/>
          <a:p>
            <a:pPr marL="0" indent="0">
              <a:lnSpc>
                <a:spcPct val="100000"/>
              </a:lnSpc>
              <a:buNone/>
            </a:pPr>
            <a:r>
              <a:rPr lang="en-GB" sz="1300" dirty="0"/>
              <a:t>This change looks to remove business rule 1177, from the Central Switching Service (CSS) Message Business Data Validation Rules, which mandates that all Suppliers have a ‘One Fail All Fail’ (OFAF) reference included in their Switching Operational Data record in CSS. This was not the intended design. The Switching Operator has scheduled an update to the functionality to meet the original design. On implementation of the system update, the REC Data Specification needs to reflect the updated functionality.</a:t>
            </a:r>
          </a:p>
          <a:p>
            <a:pPr marL="0" indent="0">
              <a:lnSpc>
                <a:spcPct val="100000"/>
              </a:lnSpc>
              <a:buNone/>
            </a:pPr>
            <a:endParaRPr lang="en-GB" sz="1300" dirty="0">
              <a:solidFill>
                <a:srgbClr val="000000"/>
              </a:solidFill>
              <a:cs typeface="Roboto" panose="02000000000000000000" pitchFamily="2" charset="0"/>
            </a:endParaRPr>
          </a:p>
          <a:p>
            <a:pPr marL="0" indent="0">
              <a:lnSpc>
                <a:spcPct val="100000"/>
              </a:lnSpc>
              <a:spcBef>
                <a:spcPts val="0"/>
              </a:spcBef>
              <a:buNone/>
            </a:pPr>
            <a:r>
              <a:rPr lang="en-GB" sz="1300" b="1" dirty="0">
                <a:latin typeface="Roboto"/>
                <a:ea typeface="Roboto"/>
                <a:cs typeface="Roboto"/>
              </a:rPr>
              <a:t>Parties impacted by this change:</a:t>
            </a:r>
          </a:p>
          <a:p>
            <a:pPr marL="0" indent="0">
              <a:lnSpc>
                <a:spcPct val="100000"/>
              </a:lnSpc>
              <a:spcBef>
                <a:spcPts val="0"/>
              </a:spcBef>
              <a:buNone/>
            </a:pPr>
            <a:endParaRPr lang="en-GB" sz="1300" b="1" dirty="0"/>
          </a:p>
          <a:p>
            <a:pPr marL="171450" indent="-171450">
              <a:lnSpc>
                <a:spcPct val="100000"/>
              </a:lnSpc>
              <a:spcBef>
                <a:spcPts val="0"/>
              </a:spcBef>
            </a:pPr>
            <a:r>
              <a:rPr lang="en-GB" sz="1300" dirty="0">
                <a:solidFill>
                  <a:srgbClr val="3C3C3B"/>
                </a:solidFill>
                <a:latin typeface="Roboto"/>
                <a:ea typeface="Roboto"/>
                <a:cs typeface="Roboto"/>
              </a:rPr>
              <a:t>REC Code Manager </a:t>
            </a:r>
          </a:p>
          <a:p>
            <a:pPr marL="0" indent="0">
              <a:lnSpc>
                <a:spcPct val="100000"/>
              </a:lnSpc>
              <a:spcBef>
                <a:spcPts val="0"/>
              </a:spcBef>
              <a:buNone/>
            </a:pPr>
            <a:endParaRPr lang="en-GB" sz="1300" dirty="0"/>
          </a:p>
          <a:p>
            <a:pPr marL="0" indent="0">
              <a:lnSpc>
                <a:spcPct val="100000"/>
              </a:lnSpc>
              <a:spcBef>
                <a:spcPts val="0"/>
              </a:spcBef>
              <a:buNone/>
            </a:pPr>
            <a:r>
              <a:rPr lang="en-GB" sz="1300" b="1" dirty="0">
                <a:latin typeface="Roboto"/>
                <a:ea typeface="Roboto"/>
                <a:cs typeface="Roboto"/>
              </a:rPr>
              <a:t>REC Products impacted by this change:</a:t>
            </a:r>
          </a:p>
          <a:p>
            <a:pPr marL="0" indent="0">
              <a:lnSpc>
                <a:spcPct val="100000"/>
              </a:lnSpc>
              <a:spcBef>
                <a:spcPts val="0"/>
              </a:spcBef>
              <a:buNone/>
            </a:pPr>
            <a:endParaRPr lang="en-GB" sz="1300" dirty="0">
              <a:solidFill>
                <a:srgbClr val="3C3C3B"/>
              </a:solidFill>
              <a:highlight>
                <a:srgbClr val="FFFF00"/>
              </a:highlight>
            </a:endParaRPr>
          </a:p>
          <a:p>
            <a:pPr marL="171450" indent="-171450">
              <a:lnSpc>
                <a:spcPct val="100000"/>
              </a:lnSpc>
              <a:spcBef>
                <a:spcPts val="0"/>
              </a:spcBef>
            </a:pPr>
            <a:r>
              <a:rPr lang="en-GB" sz="1300" dirty="0"/>
              <a:t>Data Specification: CSS Message Business Data Validation Rules</a:t>
            </a:r>
          </a:p>
          <a:p>
            <a:pPr marL="171450" indent="-171450">
              <a:lnSpc>
                <a:spcPct val="100000"/>
              </a:lnSpc>
              <a:spcBef>
                <a:spcPts val="0"/>
              </a:spcBef>
            </a:pPr>
            <a:endParaRPr lang="en-GB" sz="1300" dirty="0">
              <a:solidFill>
                <a:srgbClr val="3C3C3B"/>
              </a:solidFill>
            </a:endParaRPr>
          </a:p>
          <a:p>
            <a:pPr marL="0" lvl="0" indent="0">
              <a:lnSpc>
                <a:spcPct val="100000"/>
              </a:lnSpc>
              <a:spcBef>
                <a:spcPts val="0"/>
              </a:spcBef>
              <a:buNone/>
            </a:pPr>
            <a:r>
              <a:rPr lang="en-GB" sz="1300" b="1" dirty="0">
                <a:latin typeface="Roboto"/>
                <a:ea typeface="Roboto"/>
                <a:cs typeface="Roboto"/>
              </a:rPr>
              <a:t>Implementation:</a:t>
            </a:r>
          </a:p>
          <a:p>
            <a:pPr marL="0" lvl="0" indent="0">
              <a:lnSpc>
                <a:spcPct val="100000"/>
              </a:lnSpc>
              <a:spcBef>
                <a:spcPts val="0"/>
              </a:spcBef>
              <a:buNone/>
            </a:pPr>
            <a:endParaRPr lang="en-GB" sz="1300" dirty="0">
              <a:solidFill>
                <a:srgbClr val="3C3C3B"/>
              </a:solidFill>
            </a:endParaRPr>
          </a:p>
          <a:p>
            <a:pPr marL="171450" indent="-171450">
              <a:lnSpc>
                <a:spcPct val="100000"/>
              </a:lnSpc>
              <a:spcBef>
                <a:spcPts val="0"/>
              </a:spcBef>
            </a:pPr>
            <a:r>
              <a:rPr lang="en-GB" sz="1300" dirty="0">
                <a:solidFill>
                  <a:srgbClr val="3C3C3B"/>
                </a:solidFill>
                <a:latin typeface="Roboto"/>
                <a:ea typeface="Roboto"/>
                <a:cs typeface="Roboto"/>
              </a:rPr>
              <a:t>This change will be implemented in full on 06 December 2023 as an extraordinary REC release. </a:t>
            </a:r>
          </a:p>
        </p:txBody>
      </p:sp>
    </p:spTree>
    <p:extLst>
      <p:ext uri="{BB962C8B-B14F-4D97-AF65-F5344CB8AC3E}">
        <p14:creationId xmlns:p14="http://schemas.microsoft.com/office/powerpoint/2010/main" val="379553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dirty="0">
                <a:cs typeface="Roboto" panose="02000000000000000000" pitchFamily="2" charset="0"/>
              </a:rPr>
              <a:t>R0136 – </a:t>
            </a:r>
            <a:r>
              <a:rPr lang="en-GB" dirty="0">
                <a:solidFill>
                  <a:srgbClr val="70ADA3"/>
                </a:solidFill>
                <a:cs typeface="Roboto" panose="02000000000000000000" pitchFamily="2" charset="0"/>
              </a:rPr>
              <a:t>Change to REC Schedule Change to Market Stabilisation Charge (MSC)</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49352" y="1424052"/>
            <a:ext cx="7936183" cy="5433948"/>
          </a:xfrm>
        </p:spPr>
        <p:txBody>
          <a:bodyPr vert="horz" lIns="91440" tIns="45720" rIns="91440" bIns="45720" rtlCol="0" anchor="t">
            <a:noAutofit/>
          </a:bodyPr>
          <a:lstStyle/>
          <a:p>
            <a:pPr marL="0" indent="0">
              <a:lnSpc>
                <a:spcPct val="100000"/>
              </a:lnSpc>
              <a:buNone/>
            </a:pPr>
            <a:r>
              <a:rPr lang="en-GB" sz="1300" dirty="0"/>
              <a:t>This Change Proposal seeks to deliver two changes to REC Schedule 22 – Market Stabilisation Charge. </a:t>
            </a:r>
          </a:p>
          <a:p>
            <a:pPr marL="0" indent="0">
              <a:lnSpc>
                <a:spcPct val="100000"/>
              </a:lnSpc>
              <a:buNone/>
            </a:pPr>
            <a:r>
              <a:rPr lang="en-GB" sz="1300" dirty="0"/>
              <a:t>The first change will update the statement timescales in Schedule 22 to ensure that this is appropriately aligned with the statement Schedule. It currently says that within 10 Working Days after the end of each MSC-4-Week Cycle, RECCo shall send each Energy Supplier a statement in respect of that MSC-4-Week Cycle which contradicts the 15 days set out in Process Maps shared with Parties during the development of the administration arrangements of the Market Stabilisation Charge. </a:t>
            </a:r>
          </a:p>
          <a:p>
            <a:pPr marL="0" indent="0">
              <a:lnSpc>
                <a:spcPct val="100000"/>
              </a:lnSpc>
              <a:buNone/>
            </a:pPr>
            <a:r>
              <a:rPr lang="en-GB" sz="1300" dirty="0"/>
              <a:t>The second change seeks to update the disputes Section (section 7) of Schedule 22 to include reference to Credit Advice Notes. Suppliers are querying how they may raise a dispute when they believe they are not entitled to the monies stated on Credit Advice Notices as this process is not set out in the Schedule.</a:t>
            </a:r>
          </a:p>
          <a:p>
            <a:pPr marL="0" indent="0">
              <a:lnSpc>
                <a:spcPct val="100000"/>
              </a:lnSpc>
              <a:buNone/>
            </a:pPr>
            <a:endParaRPr lang="en-GB" sz="1300" dirty="0">
              <a:solidFill>
                <a:srgbClr val="000000"/>
              </a:solidFill>
              <a:cs typeface="Roboto" panose="02000000000000000000" pitchFamily="2" charset="0"/>
            </a:endParaRPr>
          </a:p>
          <a:p>
            <a:pPr marL="0" indent="0">
              <a:lnSpc>
                <a:spcPct val="100000"/>
              </a:lnSpc>
              <a:spcBef>
                <a:spcPts val="0"/>
              </a:spcBef>
              <a:buNone/>
            </a:pPr>
            <a:r>
              <a:rPr lang="en-GB" sz="1300" b="1" dirty="0">
                <a:latin typeface="Roboto"/>
                <a:ea typeface="Roboto"/>
                <a:cs typeface="Roboto"/>
              </a:rPr>
              <a:t>Parties impacted by this change:</a:t>
            </a:r>
          </a:p>
          <a:p>
            <a:pPr marL="0" indent="0">
              <a:lnSpc>
                <a:spcPct val="100000"/>
              </a:lnSpc>
              <a:spcBef>
                <a:spcPts val="0"/>
              </a:spcBef>
              <a:buNone/>
            </a:pPr>
            <a:endParaRPr lang="en-GB" sz="1300" b="1" dirty="0"/>
          </a:p>
          <a:p>
            <a:pPr marL="171450" indent="-171450">
              <a:lnSpc>
                <a:spcPct val="100000"/>
              </a:lnSpc>
              <a:spcBef>
                <a:spcPts val="0"/>
              </a:spcBef>
            </a:pPr>
            <a:r>
              <a:rPr lang="en-GB" sz="1300">
                <a:solidFill>
                  <a:srgbClr val="3C3C3B"/>
                </a:solidFill>
                <a:latin typeface="Roboto"/>
                <a:ea typeface="Roboto"/>
                <a:cs typeface="Roboto"/>
              </a:rPr>
              <a:t>Energy Suppliers</a:t>
            </a:r>
            <a:endParaRPr lang="en-GB" sz="1300" dirty="0">
              <a:solidFill>
                <a:srgbClr val="3C3C3B"/>
              </a:solidFill>
              <a:latin typeface="Roboto"/>
              <a:ea typeface="Roboto"/>
              <a:cs typeface="Roboto"/>
            </a:endParaRPr>
          </a:p>
          <a:p>
            <a:pPr marL="0" indent="0">
              <a:lnSpc>
                <a:spcPct val="100000"/>
              </a:lnSpc>
              <a:spcBef>
                <a:spcPts val="0"/>
              </a:spcBef>
              <a:buNone/>
            </a:pPr>
            <a:endParaRPr lang="en-GB" sz="1300" dirty="0"/>
          </a:p>
          <a:p>
            <a:pPr marL="0" indent="0">
              <a:lnSpc>
                <a:spcPct val="100000"/>
              </a:lnSpc>
              <a:spcBef>
                <a:spcPts val="0"/>
              </a:spcBef>
              <a:buNone/>
            </a:pPr>
            <a:r>
              <a:rPr lang="en-GB" sz="1300" b="1" dirty="0">
                <a:latin typeface="Roboto"/>
                <a:ea typeface="Roboto"/>
                <a:cs typeface="Roboto"/>
              </a:rPr>
              <a:t>REC Products impacted by this change:</a:t>
            </a:r>
          </a:p>
          <a:p>
            <a:pPr marL="0" indent="0">
              <a:lnSpc>
                <a:spcPct val="100000"/>
              </a:lnSpc>
              <a:spcBef>
                <a:spcPts val="0"/>
              </a:spcBef>
              <a:buNone/>
            </a:pPr>
            <a:endParaRPr lang="en-GB" sz="1300" dirty="0">
              <a:solidFill>
                <a:srgbClr val="3C3C3B"/>
              </a:solidFill>
            </a:endParaRPr>
          </a:p>
          <a:p>
            <a:pPr marL="171450" indent="-171450">
              <a:lnSpc>
                <a:spcPct val="100000"/>
              </a:lnSpc>
              <a:spcBef>
                <a:spcPts val="0"/>
              </a:spcBef>
            </a:pPr>
            <a:r>
              <a:rPr lang="en-GB" sz="1300" dirty="0"/>
              <a:t>Schedule 22 – Market Stabilisation Charge</a:t>
            </a:r>
            <a:endParaRPr lang="en-GB" sz="1300" dirty="0">
              <a:solidFill>
                <a:srgbClr val="3C3C3B"/>
              </a:solidFill>
              <a:latin typeface="Roboto"/>
              <a:ea typeface="Roboto"/>
              <a:cs typeface="Roboto"/>
            </a:endParaRPr>
          </a:p>
          <a:p>
            <a:pPr marL="0" lvl="0" indent="0">
              <a:lnSpc>
                <a:spcPct val="100000"/>
              </a:lnSpc>
              <a:spcBef>
                <a:spcPts val="0"/>
              </a:spcBef>
              <a:buNone/>
            </a:pPr>
            <a:endParaRPr lang="en-GB" sz="1300" dirty="0">
              <a:solidFill>
                <a:srgbClr val="3C3C3B"/>
              </a:solidFill>
            </a:endParaRPr>
          </a:p>
          <a:p>
            <a:pPr marL="0" lvl="0" indent="0">
              <a:lnSpc>
                <a:spcPct val="100000"/>
              </a:lnSpc>
              <a:spcBef>
                <a:spcPts val="0"/>
              </a:spcBef>
              <a:buNone/>
            </a:pPr>
            <a:r>
              <a:rPr lang="en-GB" sz="1300" b="1" dirty="0">
                <a:latin typeface="Roboto"/>
                <a:ea typeface="Roboto"/>
                <a:cs typeface="Roboto"/>
              </a:rPr>
              <a:t>Implementation:</a:t>
            </a:r>
          </a:p>
          <a:p>
            <a:pPr marL="0" lvl="0" indent="0">
              <a:lnSpc>
                <a:spcPct val="100000"/>
              </a:lnSpc>
              <a:spcBef>
                <a:spcPts val="0"/>
              </a:spcBef>
              <a:buNone/>
            </a:pPr>
            <a:endParaRPr lang="en-GB" sz="1300" dirty="0">
              <a:solidFill>
                <a:srgbClr val="3C3C3B"/>
              </a:solidFill>
            </a:endParaRPr>
          </a:p>
          <a:p>
            <a:pPr marL="171450" indent="-171450">
              <a:lnSpc>
                <a:spcPct val="100000"/>
              </a:lnSpc>
              <a:spcBef>
                <a:spcPts val="0"/>
              </a:spcBef>
            </a:pPr>
            <a:r>
              <a:rPr lang="en-GB" sz="1300" dirty="0">
                <a:solidFill>
                  <a:srgbClr val="3C3C3B"/>
                </a:solidFill>
                <a:latin typeface="Roboto"/>
                <a:ea typeface="Roboto"/>
                <a:cs typeface="Roboto"/>
              </a:rPr>
              <a:t>This change will be implemented in full on 06 December 2023 as an extraordinary REC release. </a:t>
            </a:r>
          </a:p>
        </p:txBody>
      </p:sp>
    </p:spTree>
    <p:extLst>
      <p:ext uri="{BB962C8B-B14F-4D97-AF65-F5344CB8AC3E}">
        <p14:creationId xmlns:p14="http://schemas.microsoft.com/office/powerpoint/2010/main" val="130199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dirty="0">
                <a:cs typeface="Roboto" panose="02000000000000000000" pitchFamily="2" charset="0"/>
              </a:rPr>
              <a:t>R0118 – </a:t>
            </a:r>
            <a:r>
              <a:rPr lang="en-GB" dirty="0">
                <a:solidFill>
                  <a:srgbClr val="70ADA3"/>
                </a:solidFill>
                <a:cs typeface="Roboto" panose="02000000000000000000" pitchFamily="2" charset="0"/>
              </a:rPr>
              <a:t>Review of Schedule 12 and processes to manage access to data</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49353" y="1242897"/>
            <a:ext cx="7936183" cy="5433948"/>
          </a:xfrm>
        </p:spPr>
        <p:txBody>
          <a:bodyPr vert="horz" lIns="91440" tIns="45720" rIns="91440" bIns="45720" rtlCol="0" anchor="t">
            <a:noAutofit/>
          </a:bodyPr>
          <a:lstStyle/>
          <a:p>
            <a:pPr marL="0" indent="0">
              <a:lnSpc>
                <a:spcPct val="100000"/>
              </a:lnSpc>
              <a:buNone/>
            </a:pPr>
            <a:r>
              <a:rPr lang="en-GB" sz="1200" dirty="0"/>
              <a:t>RECCo has also identified an opportunity for Consumers to benefit from improved product and service offerings through an Open First Culture. Further work is being progressed and is highlighted in </a:t>
            </a:r>
            <a:r>
              <a:rPr lang="en-GB" sz="1200" dirty="0" err="1">
                <a:hlinkClick r:id="rId3"/>
              </a:rPr>
              <a:t>RECCo’s</a:t>
            </a:r>
            <a:r>
              <a:rPr lang="en-GB" sz="1200" dirty="0">
                <a:hlinkClick r:id="rId3"/>
              </a:rPr>
              <a:t> Open Data Review </a:t>
            </a:r>
            <a:r>
              <a:rPr lang="en-GB" sz="1200" dirty="0"/>
              <a:t>paper. The implementation of R0118 will assist in the move towards classification-based access within the REC which will be addressed through a later Change Proposal. </a:t>
            </a:r>
          </a:p>
          <a:p>
            <a:pPr marL="0" indent="0">
              <a:lnSpc>
                <a:spcPct val="100000"/>
              </a:lnSpc>
              <a:spcBef>
                <a:spcPts val="0"/>
              </a:spcBef>
              <a:buNone/>
            </a:pPr>
            <a:endParaRPr lang="en-GB" sz="1200" b="1" dirty="0">
              <a:latin typeface="Roboto"/>
              <a:ea typeface="Roboto"/>
              <a:cs typeface="Roboto"/>
            </a:endParaRPr>
          </a:p>
          <a:p>
            <a:pPr marL="0" indent="0">
              <a:lnSpc>
                <a:spcPct val="100000"/>
              </a:lnSpc>
              <a:spcBef>
                <a:spcPts val="0"/>
              </a:spcBef>
              <a:buNone/>
            </a:pPr>
            <a:r>
              <a:rPr lang="en-GB" sz="1200" b="1" dirty="0">
                <a:latin typeface="Roboto"/>
                <a:ea typeface="Roboto"/>
                <a:cs typeface="Roboto"/>
              </a:rPr>
              <a:t>Summary of changes:</a:t>
            </a:r>
          </a:p>
          <a:p>
            <a:pPr marL="0" indent="0">
              <a:lnSpc>
                <a:spcPct val="100000"/>
              </a:lnSpc>
              <a:spcBef>
                <a:spcPts val="0"/>
              </a:spcBef>
              <a:buNone/>
            </a:pPr>
            <a:endParaRPr lang="en-GB" sz="1200" b="1" dirty="0"/>
          </a:p>
          <a:p>
            <a:pPr marL="171450" indent="-171450">
              <a:lnSpc>
                <a:spcPct val="100000"/>
              </a:lnSpc>
              <a:spcBef>
                <a:spcPts val="0"/>
              </a:spcBef>
            </a:pPr>
            <a:r>
              <a:rPr lang="en-GB" sz="1200" dirty="0"/>
              <a:t>The Gas DAM and Electricity DAM will both move from a Category 2 to a Category 3 Document</a:t>
            </a:r>
          </a:p>
          <a:p>
            <a:pPr marL="171450" indent="-171450">
              <a:lnSpc>
                <a:spcPct val="100000"/>
              </a:lnSpc>
              <a:spcBef>
                <a:spcPts val="0"/>
              </a:spcBef>
            </a:pPr>
            <a:r>
              <a:rPr lang="en-GB" sz="1200" dirty="0"/>
              <a:t>A new appendix to the DAMs will also be added; the Enquiry Service User Category which will list the categories of Data Access and the purposes of the access</a:t>
            </a:r>
          </a:p>
          <a:p>
            <a:pPr marL="171450" indent="-171450">
              <a:lnSpc>
                <a:spcPct val="100000"/>
              </a:lnSpc>
              <a:spcBef>
                <a:spcPts val="0"/>
              </a:spcBef>
            </a:pPr>
            <a:r>
              <a:rPr lang="en-GB" sz="1200" dirty="0"/>
              <a:t>REC PAB will be the owner of the DAMs (and the new appendix).</a:t>
            </a:r>
          </a:p>
          <a:p>
            <a:pPr marL="171450" indent="-171450">
              <a:lnSpc>
                <a:spcPct val="100000"/>
              </a:lnSpc>
              <a:spcBef>
                <a:spcPts val="0"/>
              </a:spcBef>
            </a:pPr>
            <a:r>
              <a:rPr lang="en-GB" sz="1200" dirty="0"/>
              <a:t>Schedule 12 and the REC Baseline Statement will be amended to reflect these new responsibilities</a:t>
            </a:r>
          </a:p>
          <a:p>
            <a:pPr marL="171450" indent="-171450">
              <a:lnSpc>
                <a:spcPct val="100000"/>
              </a:lnSpc>
              <a:spcBef>
                <a:spcPts val="0"/>
              </a:spcBef>
            </a:pPr>
            <a:r>
              <a:rPr lang="en-GB" sz="1200" dirty="0"/>
              <a:t>The PAB Procedures document will also be updated with a broad statement that the PAB will accept/reject any changes to the Category 3 documents in which it is responsible</a:t>
            </a:r>
          </a:p>
          <a:p>
            <a:pPr marL="171450" indent="-171450">
              <a:lnSpc>
                <a:spcPct val="100000"/>
              </a:lnSpc>
              <a:spcBef>
                <a:spcPts val="0"/>
              </a:spcBef>
            </a:pPr>
            <a:endParaRPr lang="en-GB" sz="1200" dirty="0"/>
          </a:p>
          <a:p>
            <a:pPr marL="0" indent="0">
              <a:lnSpc>
                <a:spcPct val="100000"/>
              </a:lnSpc>
              <a:spcBef>
                <a:spcPts val="0"/>
              </a:spcBef>
              <a:buNone/>
            </a:pPr>
            <a:r>
              <a:rPr lang="en-GB" sz="1200" b="1" dirty="0">
                <a:latin typeface="Roboto"/>
                <a:ea typeface="Roboto"/>
                <a:cs typeface="Roboto"/>
              </a:rPr>
              <a:t>Parties impacted by this change:</a:t>
            </a:r>
          </a:p>
          <a:p>
            <a:pPr marL="0" indent="0">
              <a:lnSpc>
                <a:spcPct val="100000"/>
              </a:lnSpc>
              <a:spcBef>
                <a:spcPts val="0"/>
              </a:spcBef>
              <a:buNone/>
            </a:pPr>
            <a:endParaRPr lang="en-GB" sz="1200" b="1" dirty="0"/>
          </a:p>
          <a:p>
            <a:pPr marL="171450" indent="-171450">
              <a:lnSpc>
                <a:spcPct val="100000"/>
              </a:lnSpc>
              <a:spcBef>
                <a:spcPts val="0"/>
              </a:spcBef>
            </a:pPr>
            <a:r>
              <a:rPr lang="en-GB" sz="1200" dirty="0"/>
              <a:t>Gas and Electricity Enquiry Service Provider’s and users </a:t>
            </a:r>
          </a:p>
          <a:p>
            <a:pPr marL="171450" indent="-171450">
              <a:lnSpc>
                <a:spcPct val="100000"/>
              </a:lnSpc>
              <a:spcBef>
                <a:spcPts val="0"/>
              </a:spcBef>
            </a:pPr>
            <a:r>
              <a:rPr lang="en-GB" sz="1200" dirty="0">
                <a:solidFill>
                  <a:srgbClr val="3C3C3B"/>
                </a:solidFill>
                <a:latin typeface="Roboto"/>
                <a:ea typeface="Roboto"/>
                <a:cs typeface="Roboto"/>
              </a:rPr>
              <a:t>Code Manager </a:t>
            </a:r>
          </a:p>
          <a:p>
            <a:pPr marL="0" indent="0">
              <a:lnSpc>
                <a:spcPct val="100000"/>
              </a:lnSpc>
              <a:spcBef>
                <a:spcPts val="0"/>
              </a:spcBef>
              <a:buNone/>
            </a:pPr>
            <a:endParaRPr lang="en-GB" sz="1200" dirty="0"/>
          </a:p>
          <a:p>
            <a:pPr marL="0" indent="0">
              <a:lnSpc>
                <a:spcPct val="100000"/>
              </a:lnSpc>
              <a:spcBef>
                <a:spcPts val="0"/>
              </a:spcBef>
              <a:buNone/>
            </a:pPr>
            <a:r>
              <a:rPr lang="en-GB" sz="1200" b="1" dirty="0">
                <a:latin typeface="Roboto"/>
                <a:ea typeface="Roboto"/>
                <a:cs typeface="Roboto"/>
              </a:rPr>
              <a:t>REC Products impacted by this change:</a:t>
            </a:r>
          </a:p>
          <a:p>
            <a:pPr marL="0" indent="0">
              <a:lnSpc>
                <a:spcPct val="100000"/>
              </a:lnSpc>
              <a:spcBef>
                <a:spcPts val="0"/>
              </a:spcBef>
              <a:buNone/>
            </a:pPr>
            <a:endParaRPr lang="en-GB" sz="1200" dirty="0">
              <a:solidFill>
                <a:srgbClr val="3C3C3B"/>
              </a:solidFill>
            </a:endParaRPr>
          </a:p>
          <a:p>
            <a:pPr marL="171450" indent="-171450">
              <a:lnSpc>
                <a:spcPct val="100000"/>
              </a:lnSpc>
              <a:spcBef>
                <a:spcPts val="0"/>
              </a:spcBef>
            </a:pPr>
            <a:r>
              <a:rPr lang="en-GB" sz="1200" dirty="0">
                <a:solidFill>
                  <a:srgbClr val="3C3C3B"/>
                </a:solidFill>
                <a:latin typeface="Roboto"/>
                <a:ea typeface="Roboto"/>
                <a:cs typeface="Roboto"/>
              </a:rPr>
              <a:t>Schedule 12 – Data Access</a:t>
            </a:r>
          </a:p>
          <a:p>
            <a:pPr marL="171450" indent="-171450">
              <a:lnSpc>
                <a:spcPct val="100000"/>
              </a:lnSpc>
              <a:spcBef>
                <a:spcPts val="0"/>
              </a:spcBef>
            </a:pPr>
            <a:r>
              <a:rPr lang="en-GB" sz="1200" dirty="0">
                <a:solidFill>
                  <a:srgbClr val="3C3C3B"/>
                </a:solidFill>
                <a:latin typeface="Roboto"/>
                <a:ea typeface="Roboto"/>
                <a:cs typeface="Roboto"/>
              </a:rPr>
              <a:t>Gas &amp; Elec DAM</a:t>
            </a:r>
          </a:p>
          <a:p>
            <a:pPr marL="171450" indent="-171450">
              <a:lnSpc>
                <a:spcPct val="100000"/>
              </a:lnSpc>
              <a:spcBef>
                <a:spcPts val="0"/>
              </a:spcBef>
            </a:pPr>
            <a:r>
              <a:rPr lang="en-GB" sz="1200" dirty="0">
                <a:solidFill>
                  <a:srgbClr val="3C3C3B"/>
                </a:solidFill>
                <a:latin typeface="Roboto"/>
                <a:ea typeface="Roboto"/>
                <a:cs typeface="Roboto"/>
              </a:rPr>
              <a:t>PAB Procedures</a:t>
            </a:r>
          </a:p>
          <a:p>
            <a:pPr marL="0" lv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b="1" dirty="0">
                <a:latin typeface="Roboto"/>
                <a:ea typeface="Roboto"/>
                <a:cs typeface="Roboto"/>
              </a:rPr>
              <a:t>Implementation:</a:t>
            </a:r>
          </a:p>
          <a:p>
            <a:pPr marL="0" lvl="0" indent="0">
              <a:lnSpc>
                <a:spcPct val="100000"/>
              </a:lnSpc>
              <a:spcBef>
                <a:spcPts val="0"/>
              </a:spcBef>
              <a:buNone/>
            </a:pPr>
            <a:endParaRPr lang="en-GB" sz="1200" dirty="0">
              <a:solidFill>
                <a:srgbClr val="3C3C3B"/>
              </a:solidFill>
            </a:endParaRPr>
          </a:p>
          <a:p>
            <a:pPr marL="171450" indent="-171450">
              <a:lnSpc>
                <a:spcPct val="100000"/>
              </a:lnSpc>
              <a:spcBef>
                <a:spcPts val="0"/>
              </a:spcBef>
            </a:pPr>
            <a:r>
              <a:rPr lang="en-GB" sz="1200" dirty="0">
                <a:solidFill>
                  <a:srgbClr val="3C3C3B"/>
                </a:solidFill>
                <a:latin typeface="Roboto"/>
                <a:ea typeface="Roboto"/>
                <a:cs typeface="Roboto"/>
              </a:rPr>
              <a:t>This change will be implemented in full on 06 December 2023 as an extraordinary REC release. </a:t>
            </a:r>
          </a:p>
        </p:txBody>
      </p:sp>
    </p:spTree>
    <p:extLst>
      <p:ext uri="{BB962C8B-B14F-4D97-AF65-F5344CB8AC3E}">
        <p14:creationId xmlns:p14="http://schemas.microsoft.com/office/powerpoint/2010/main" val="11636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sz="2800" dirty="0">
                <a:solidFill>
                  <a:srgbClr val="70ADA3"/>
                </a:solidFill>
                <a:cs typeface="Roboto" panose="02000000000000000000" pitchFamily="2" charset="0"/>
              </a:rPr>
              <a:t>R0149 | Updates to the EES API Interface Specification </a:t>
            </a:r>
            <a:endParaRPr lang="en-GB" dirty="0">
              <a:solidFill>
                <a:srgbClr val="70ADA3"/>
              </a:solidFill>
              <a:cs typeface="Roboto" panose="02000000000000000000" pitchFamily="2" charset="0"/>
            </a:endParaRP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49352" y="1424052"/>
            <a:ext cx="7936183" cy="5433948"/>
          </a:xfrm>
        </p:spPr>
        <p:txBody>
          <a:bodyPr vert="horz" lIns="91440" tIns="45720" rIns="91440" bIns="45720" rtlCol="0" anchor="t">
            <a:noAutofit/>
          </a:bodyPr>
          <a:lstStyle/>
          <a:p>
            <a:pPr marL="0" indent="0">
              <a:lnSpc>
                <a:spcPct val="100000"/>
              </a:lnSpc>
              <a:buNone/>
            </a:pPr>
            <a:r>
              <a:rPr lang="en-GB" sz="1300" dirty="0"/>
              <a:t>The EES Provider has made some alterations to the EES API Interface Specification to incorporate new data items that support Market-wide Half Hourly Settlement (MHHS) Stage 0 as well as some housekeeping changes and clarifications to the methods within the API. </a:t>
            </a:r>
          </a:p>
          <a:p>
            <a:pPr marL="0" indent="0">
              <a:lnSpc>
                <a:spcPct val="100000"/>
              </a:lnSpc>
              <a:buNone/>
            </a:pPr>
            <a:r>
              <a:rPr lang="en-GB" sz="1300" dirty="0"/>
              <a:t>Without the updated Technical Specification, EES API users will not be able to utilise the new data items or have further detail on the data items returned in the methods.</a:t>
            </a:r>
          </a:p>
          <a:p>
            <a:pPr marL="0" indent="0">
              <a:lnSpc>
                <a:spcPct val="100000"/>
              </a:lnSpc>
              <a:buNone/>
            </a:pPr>
            <a:endParaRPr lang="en-GB" sz="1300" dirty="0">
              <a:solidFill>
                <a:srgbClr val="000000"/>
              </a:solidFill>
              <a:cs typeface="Roboto" panose="02000000000000000000" pitchFamily="2" charset="0"/>
            </a:endParaRPr>
          </a:p>
          <a:p>
            <a:pPr marL="0" indent="0">
              <a:lnSpc>
                <a:spcPct val="100000"/>
              </a:lnSpc>
              <a:spcBef>
                <a:spcPts val="0"/>
              </a:spcBef>
              <a:buNone/>
            </a:pPr>
            <a:r>
              <a:rPr lang="en-GB" sz="1300" b="1" dirty="0">
                <a:latin typeface="Roboto"/>
                <a:ea typeface="Roboto"/>
                <a:cs typeface="Roboto"/>
              </a:rPr>
              <a:t>Parties impacted by this change:</a:t>
            </a:r>
          </a:p>
          <a:p>
            <a:pPr marL="0" indent="0">
              <a:lnSpc>
                <a:spcPct val="100000"/>
              </a:lnSpc>
              <a:spcBef>
                <a:spcPts val="0"/>
              </a:spcBef>
              <a:buNone/>
            </a:pPr>
            <a:endParaRPr lang="en-GB" sz="1300" b="1" dirty="0"/>
          </a:p>
          <a:p>
            <a:pPr marL="171450" indent="-171450">
              <a:lnSpc>
                <a:spcPct val="100000"/>
              </a:lnSpc>
              <a:spcBef>
                <a:spcPts val="0"/>
              </a:spcBef>
            </a:pPr>
            <a:r>
              <a:rPr lang="en-GB" sz="1300" dirty="0">
                <a:solidFill>
                  <a:srgbClr val="3C3C3B"/>
                </a:solidFill>
                <a:latin typeface="Roboto"/>
                <a:ea typeface="Roboto"/>
                <a:cs typeface="Roboto"/>
              </a:rPr>
              <a:t>EES API Users</a:t>
            </a:r>
          </a:p>
          <a:p>
            <a:pPr marL="171450" indent="-171450">
              <a:lnSpc>
                <a:spcPct val="100000"/>
              </a:lnSpc>
              <a:spcBef>
                <a:spcPts val="0"/>
              </a:spcBef>
            </a:pPr>
            <a:r>
              <a:rPr lang="en-GB" sz="1300" dirty="0">
                <a:solidFill>
                  <a:srgbClr val="3C3C3B"/>
                </a:solidFill>
                <a:latin typeface="Roboto"/>
                <a:ea typeface="Roboto"/>
                <a:cs typeface="Roboto"/>
              </a:rPr>
              <a:t>EES Provider</a:t>
            </a:r>
          </a:p>
          <a:p>
            <a:pPr marL="0" indent="0">
              <a:lnSpc>
                <a:spcPct val="100000"/>
              </a:lnSpc>
              <a:spcBef>
                <a:spcPts val="0"/>
              </a:spcBef>
              <a:buNone/>
            </a:pPr>
            <a:endParaRPr lang="en-GB" sz="1300" dirty="0"/>
          </a:p>
          <a:p>
            <a:pPr marL="0" indent="0">
              <a:lnSpc>
                <a:spcPct val="100000"/>
              </a:lnSpc>
              <a:spcBef>
                <a:spcPts val="0"/>
              </a:spcBef>
              <a:buNone/>
            </a:pPr>
            <a:r>
              <a:rPr lang="en-GB" sz="1300" b="1" dirty="0">
                <a:latin typeface="Roboto"/>
                <a:ea typeface="Roboto"/>
                <a:cs typeface="Roboto"/>
              </a:rPr>
              <a:t>REC Products impacted by this change:</a:t>
            </a:r>
          </a:p>
          <a:p>
            <a:pPr marL="0" indent="0">
              <a:lnSpc>
                <a:spcPct val="100000"/>
              </a:lnSpc>
              <a:spcBef>
                <a:spcPts val="0"/>
              </a:spcBef>
              <a:buNone/>
            </a:pPr>
            <a:endParaRPr lang="en-GB" sz="1300" dirty="0">
              <a:solidFill>
                <a:srgbClr val="3C3C3B"/>
              </a:solidFill>
            </a:endParaRPr>
          </a:p>
          <a:p>
            <a:pPr marL="171450" indent="-171450">
              <a:lnSpc>
                <a:spcPct val="100000"/>
              </a:lnSpc>
              <a:spcBef>
                <a:spcPts val="0"/>
              </a:spcBef>
            </a:pPr>
            <a:r>
              <a:rPr lang="en-GB" sz="1300" dirty="0"/>
              <a:t>EES API Interface Specification</a:t>
            </a:r>
          </a:p>
          <a:p>
            <a:pPr marL="171450" indent="-171450">
              <a:lnSpc>
                <a:spcPct val="100000"/>
              </a:lnSpc>
              <a:spcBef>
                <a:spcPts val="0"/>
              </a:spcBef>
            </a:pPr>
            <a:endParaRPr lang="en-GB" sz="1300" dirty="0">
              <a:solidFill>
                <a:srgbClr val="3C3C3B"/>
              </a:solidFill>
            </a:endParaRPr>
          </a:p>
          <a:p>
            <a:pPr marL="0" lvl="0" indent="0">
              <a:lnSpc>
                <a:spcPct val="100000"/>
              </a:lnSpc>
              <a:spcBef>
                <a:spcPts val="0"/>
              </a:spcBef>
              <a:buNone/>
            </a:pPr>
            <a:r>
              <a:rPr lang="en-GB" sz="1300" b="1" dirty="0">
                <a:latin typeface="Roboto"/>
                <a:ea typeface="Roboto"/>
                <a:cs typeface="Roboto"/>
              </a:rPr>
              <a:t>Implementation:</a:t>
            </a:r>
          </a:p>
          <a:p>
            <a:pPr marL="0" lvl="0" indent="0">
              <a:lnSpc>
                <a:spcPct val="100000"/>
              </a:lnSpc>
              <a:spcBef>
                <a:spcPts val="0"/>
              </a:spcBef>
              <a:buNone/>
            </a:pPr>
            <a:endParaRPr lang="en-GB" sz="1300" dirty="0">
              <a:solidFill>
                <a:srgbClr val="3C3C3B"/>
              </a:solidFill>
            </a:endParaRPr>
          </a:p>
          <a:p>
            <a:pPr marL="171450" indent="-171450">
              <a:lnSpc>
                <a:spcPct val="100000"/>
              </a:lnSpc>
              <a:spcBef>
                <a:spcPts val="0"/>
              </a:spcBef>
            </a:pPr>
            <a:r>
              <a:rPr lang="en-GB" sz="1300" dirty="0">
                <a:solidFill>
                  <a:srgbClr val="3C3C3B"/>
                </a:solidFill>
                <a:latin typeface="Roboto"/>
                <a:ea typeface="Roboto"/>
                <a:cs typeface="Roboto"/>
              </a:rPr>
              <a:t>This change is a targeting an implementation in full on 06 December 2023 as an extraordinary REC release. </a:t>
            </a:r>
          </a:p>
        </p:txBody>
      </p:sp>
    </p:spTree>
    <p:extLst>
      <p:ext uri="{BB962C8B-B14F-4D97-AF65-F5344CB8AC3E}">
        <p14:creationId xmlns:p14="http://schemas.microsoft.com/office/powerpoint/2010/main" val="237442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normAutofit/>
          </a:bodyPr>
          <a:lstStyle/>
          <a:p>
            <a:r>
              <a:rPr lang="en-GB">
                <a:cs typeface="Roboto" panose="02000000000000000000" pitchFamily="2" charset="0"/>
              </a:rPr>
              <a:t>SUMMARY OF IMPACTED PRODUCTS</a:t>
            </a:r>
            <a:endParaRPr lang="en-US">
              <a:cs typeface="Roboto" panose="02000000000000000000" pitchFamily="2" charset="0"/>
            </a:endParaRP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3501367332"/>
              </p:ext>
            </p:extLst>
          </p:nvPr>
        </p:nvGraphicFramePr>
        <p:xfrm>
          <a:off x="838200" y="1229021"/>
          <a:ext cx="9412045" cy="5349240"/>
        </p:xfrm>
        <a:graphic>
          <a:graphicData uri="http://schemas.openxmlformats.org/drawingml/2006/table">
            <a:tbl>
              <a:tblPr firstRow="1" bandRow="1">
                <a:tableStyleId>{F5AB1C69-6EDB-4FF4-983F-18BD219EF322}</a:tableStyleId>
              </a:tblPr>
              <a:tblGrid>
                <a:gridCol w="2578200">
                  <a:extLst>
                    <a:ext uri="{9D8B030D-6E8A-4147-A177-3AD203B41FA5}">
                      <a16:colId xmlns:a16="http://schemas.microsoft.com/office/drawing/2014/main" val="2119900406"/>
                    </a:ext>
                  </a:extLst>
                </a:gridCol>
                <a:gridCol w="6833845">
                  <a:extLst>
                    <a:ext uri="{9D8B030D-6E8A-4147-A177-3AD203B41FA5}">
                      <a16:colId xmlns:a16="http://schemas.microsoft.com/office/drawing/2014/main" val="3092670779"/>
                    </a:ext>
                  </a:extLst>
                </a:gridCol>
              </a:tblGrid>
              <a:tr h="167615">
                <a:tc>
                  <a:txBody>
                    <a:bodyPr/>
                    <a:lstStyle/>
                    <a:p>
                      <a:pPr algn="ctr"/>
                      <a:r>
                        <a:rPr lang="en-GB" sz="900" cap="all" spc="300" baseline="0" dirty="0">
                          <a:latin typeface="Roboto" panose="02000000000000000000" pitchFamily="2" charset="0"/>
                          <a:ea typeface="Roboto" panose="02000000000000000000" pitchFamily="2" charset="0"/>
                          <a:cs typeface="Roboto" panose="02000000000000000000" pitchFamily="2" charset="0"/>
                        </a:rPr>
                        <a:t>IMPACTED PRODUCTS</a:t>
                      </a:r>
                    </a:p>
                  </a:txBody>
                  <a:tcPr anchor="ctr"/>
                </a:tc>
                <a:tc>
                  <a:txBody>
                    <a:bodyPr/>
                    <a:lstStyle/>
                    <a:p>
                      <a:pPr lvl="0" algn="ctr">
                        <a:buNone/>
                      </a:pPr>
                      <a:r>
                        <a:rPr lang="en-GB" sz="900" cap="all" spc="300" baseline="0">
                          <a:latin typeface="Roboto" panose="02000000000000000000" pitchFamily="2" charset="0"/>
                          <a:ea typeface="Roboto" panose="02000000000000000000" pitchFamily="2" charset="0"/>
                          <a:cs typeface="Roboto" panose="02000000000000000000" pitchFamily="2" charset="0"/>
                        </a:rPr>
                        <a:t>CHANGE</a:t>
                      </a:r>
                    </a:p>
                  </a:txBody>
                  <a:tcPr anchor="ctr"/>
                </a:tc>
                <a:extLst>
                  <a:ext uri="{0D108BD9-81ED-4DB2-BD59-A6C34878D82A}">
                    <a16:rowId xmlns:a16="http://schemas.microsoft.com/office/drawing/2014/main" val="677238016"/>
                  </a:ext>
                </a:extLst>
              </a:tr>
              <a:tr h="159561">
                <a:tc>
                  <a:txBody>
                    <a:bodyPr/>
                    <a:lstStyle/>
                    <a:p>
                      <a:pPr lvl="0" algn="l">
                        <a:buNone/>
                      </a:pPr>
                      <a:r>
                        <a:rPr lang="en-GB" sz="1200" b="0" i="0" u="none" strike="noStrike" baseline="0" noProof="0" dirty="0">
                          <a:solidFill>
                            <a:srgbClr val="3C3C3B"/>
                          </a:solidFill>
                          <a:latin typeface="Roboto" panose="02000000000000000000" pitchFamily="2" charset="0"/>
                          <a:ea typeface="Roboto" panose="02000000000000000000" pitchFamily="2" charset="0"/>
                          <a:cs typeface="Roboto" panose="02000000000000000000" pitchFamily="2" charset="0"/>
                        </a:rPr>
                        <a:t>Schedule 1 – Interpretations and Definitions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noProof="0" dirty="0">
                          <a:solidFill>
                            <a:srgbClr val="3C3C3B"/>
                          </a:solidFill>
                          <a:latin typeface="Roboto" panose="02000000000000000000" pitchFamily="2" charset="0"/>
                          <a:ea typeface="Roboto" panose="02000000000000000000" pitchFamily="2" charset="0"/>
                          <a:cs typeface="Roboto" panose="02000000000000000000" pitchFamily="2" charset="0"/>
                        </a:rPr>
                        <a:t>R0067 – Introduction of a new defined term for Resend which refers to the act of sending a Market Message again to its intended recipient after it may have not been successfully delivered or received.</a:t>
                      </a:r>
                    </a:p>
                  </a:txBody>
                  <a:tcPr anchor="ctr"/>
                </a:tc>
                <a:extLst>
                  <a:ext uri="{0D108BD9-81ED-4DB2-BD59-A6C34878D82A}">
                    <a16:rowId xmlns:a16="http://schemas.microsoft.com/office/drawing/2014/main" val="1960273548"/>
                  </a:ext>
                </a:extLst>
              </a:tr>
              <a:tr h="268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rgbClr val="3C3C3B"/>
                          </a:solidFill>
                          <a:latin typeface="Roboto" panose="02000000000000000000" pitchFamily="2" charset="0"/>
                          <a:ea typeface="Roboto" panose="02000000000000000000" pitchFamily="2" charset="0"/>
                          <a:cs typeface="Roboto" panose="02000000000000000000" pitchFamily="2" charset="0"/>
                        </a:rPr>
                        <a:t>Schedule 12 – Data Access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rgbClr val="3C3C3B"/>
                          </a:solidFill>
                          <a:latin typeface="Roboto" panose="02000000000000000000" pitchFamily="2" charset="0"/>
                          <a:ea typeface="Roboto" panose="02000000000000000000" pitchFamily="2" charset="0"/>
                          <a:cs typeface="Roboto" panose="02000000000000000000" pitchFamily="2" charset="0"/>
                        </a:rPr>
                        <a:t>R0118 </a:t>
                      </a:r>
                      <a:r>
                        <a:rPr lang="en-GB" sz="1200" b="0" i="0" u="none" strike="noStrike" kern="1200" noProof="0" dirty="0">
                          <a:solidFill>
                            <a:srgbClr val="3C3C3B"/>
                          </a:solidFill>
                          <a:latin typeface="Roboto" panose="02000000000000000000" pitchFamily="2" charset="0"/>
                          <a:ea typeface="Roboto" panose="02000000000000000000" pitchFamily="2" charset="0"/>
                          <a:cs typeface="Roboto" panose="02000000000000000000" pitchFamily="2" charset="0"/>
                        </a:rPr>
                        <a:t>– Paragraphs 1.1, 4.1, 4.3, 4.4, 5.3, 7.4, 7.5, 8.4, 8.5, 9.1 &amp; 9.2 updated to reflect the changes to Data Access as part of the implantation of R0118. </a:t>
                      </a:r>
                      <a:endParaRPr lang="en-GB" sz="1200" b="0" i="0" u="none" strike="noStrike" kern="1200" dirty="0">
                        <a:solidFill>
                          <a:srgbClr val="3C3C3B"/>
                        </a:solidFill>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2704849514"/>
                  </a:ext>
                </a:extLst>
              </a:tr>
              <a:tr h="167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3C3C3B"/>
                          </a:solidFill>
                          <a:latin typeface="Roboto" panose="02000000000000000000" pitchFamily="2" charset="0"/>
                          <a:ea typeface="Roboto" panose="02000000000000000000" pitchFamily="2" charset="0"/>
                          <a:cs typeface="Roboto" panose="02000000000000000000" pitchFamily="2" charset="0"/>
                        </a:rPr>
                        <a:t>Schedule 22 – </a:t>
                      </a:r>
                      <a:r>
                        <a:rPr lang="en-GB" sz="1200" dirty="0">
                          <a:solidFill>
                            <a:srgbClr val="3C3C3B"/>
                          </a:solidFill>
                          <a:latin typeface="Roboto"/>
                          <a:ea typeface="Roboto"/>
                          <a:cs typeface="Roboto"/>
                        </a:rPr>
                        <a:t>Market Stabilisation Charge</a:t>
                      </a:r>
                      <a:endParaRPr lang="en-GB" sz="1200" b="0" dirty="0">
                        <a:solidFill>
                          <a:srgbClr val="3C3C3B"/>
                        </a:solidFill>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noProof="0" dirty="0">
                          <a:solidFill>
                            <a:srgbClr val="3C3C3B"/>
                          </a:solidFill>
                          <a:latin typeface="Roboto" panose="02000000000000000000" pitchFamily="2" charset="0"/>
                          <a:ea typeface="Roboto" panose="02000000000000000000" pitchFamily="2" charset="0"/>
                          <a:cs typeface="Roboto" panose="02000000000000000000" pitchFamily="2" charset="0"/>
                        </a:rPr>
                        <a:t>R0136 – Paragraph 5.1 updated from- “within 10 Working Days after the end of each MSC-4-Week Cycle, RECCo shall send each Energy Supplier a statement in respect of that MSC-4-Week Cycle” to “within 15 Working days” &amp; Paragraph 7.2 updated to include reference to Credit Advice Notes. </a:t>
                      </a:r>
                      <a:endParaRPr lang="en-GB" sz="1200" b="0" i="0" u="none" strike="noStrike" kern="1200" dirty="0">
                        <a:solidFill>
                          <a:srgbClr val="3C3C3B"/>
                        </a:solidFill>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2359273225"/>
                  </a:ext>
                </a:extLst>
              </a:tr>
              <a:tr h="167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3C3C3B"/>
                          </a:solidFill>
                          <a:latin typeface="Roboto" panose="02000000000000000000" pitchFamily="2" charset="0"/>
                          <a:ea typeface="Roboto" panose="02000000000000000000" pitchFamily="2" charset="0"/>
                          <a:cs typeface="Roboto" panose="02000000000000000000" pitchFamily="2" charset="0"/>
                        </a:rPr>
                        <a:t>Schedule 24 – </a:t>
                      </a:r>
                      <a:r>
                        <a:rPr lang="en-GB" sz="1200" dirty="0">
                          <a:solidFill>
                            <a:srgbClr val="3C3C3B"/>
                          </a:solidFill>
                          <a:latin typeface="Roboto"/>
                          <a:ea typeface="Roboto"/>
                          <a:cs typeface="Roboto"/>
                        </a:rPr>
                        <a:t>Switching Data Management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noProof="0" dirty="0">
                          <a:solidFill>
                            <a:srgbClr val="3C3C3B"/>
                          </a:solidFill>
                          <a:latin typeface="Roboto" panose="02000000000000000000" pitchFamily="2" charset="0"/>
                          <a:ea typeface="Roboto" panose="02000000000000000000" pitchFamily="2" charset="0"/>
                          <a:cs typeface="Roboto" panose="02000000000000000000" pitchFamily="2" charset="0"/>
                        </a:rPr>
                        <a:t>R0067 – Paragraph 2.5 (e)- added new categorisation for Market Messages sent to and from the CSS. </a:t>
                      </a:r>
                    </a:p>
                  </a:txBody>
                  <a:tcPr anchor="ctr"/>
                </a:tc>
                <a:extLst>
                  <a:ext uri="{0D108BD9-81ED-4DB2-BD59-A6C34878D82A}">
                    <a16:rowId xmlns:a16="http://schemas.microsoft.com/office/drawing/2014/main" val="2212622180"/>
                  </a:ext>
                </a:extLst>
              </a:tr>
              <a:tr h="161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rgbClr val="3C3C3B"/>
                          </a:solidFill>
                          <a:latin typeface="Roboto" panose="02000000000000000000" pitchFamily="2" charset="0"/>
                          <a:ea typeface="Roboto" panose="02000000000000000000" pitchFamily="2" charset="0"/>
                          <a:cs typeface="Roboto" panose="02000000000000000000" pitchFamily="2" charset="0"/>
                        </a:rPr>
                        <a:t>Schedule 27 – RMP Lifecycle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rgbClr val="3C3C3B"/>
                          </a:solidFill>
                          <a:latin typeface="Roboto" panose="02000000000000000000" pitchFamily="2" charset="0"/>
                          <a:ea typeface="Roboto" panose="02000000000000000000" pitchFamily="2" charset="0"/>
                          <a:cs typeface="Roboto" panose="02000000000000000000" pitchFamily="2" charset="0"/>
                        </a:rPr>
                        <a:t>R0067 </a:t>
                      </a:r>
                      <a:r>
                        <a:rPr lang="en-GB" sz="1200" b="0" i="0" u="none" strike="noStrike" kern="1200" noProof="0" dirty="0">
                          <a:solidFill>
                            <a:srgbClr val="3C3C3B"/>
                          </a:solidFill>
                          <a:latin typeface="Roboto" panose="02000000000000000000" pitchFamily="2" charset="0"/>
                          <a:ea typeface="Roboto" panose="02000000000000000000" pitchFamily="2" charset="0"/>
                          <a:cs typeface="Roboto" panose="02000000000000000000" pitchFamily="2" charset="0"/>
                        </a:rPr>
                        <a:t>– Updated to include details of the process for refresh of Market Messages from the Central Switching Service (updates to contents, introduction 1.1 (f) and new paragraph 8 added). </a:t>
                      </a:r>
                      <a:endParaRPr lang="en-GB" sz="1200" b="0" i="0" u="none" strike="noStrike" kern="1200" dirty="0">
                        <a:solidFill>
                          <a:srgbClr val="3C3C3B"/>
                        </a:solidFill>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3406240449"/>
                  </a:ext>
                </a:extLst>
              </a:tr>
              <a:tr h="161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rgbClr val="3C3C3B"/>
                          </a:solidFill>
                          <a:latin typeface="Roboto" panose="02000000000000000000" pitchFamily="2" charset="0"/>
                          <a:ea typeface="Roboto" panose="02000000000000000000" pitchFamily="2" charset="0"/>
                          <a:cs typeface="Roboto" panose="02000000000000000000" pitchFamily="2" charset="0"/>
                        </a:rPr>
                        <a:t>Gas Data Access Matrix</a:t>
                      </a:r>
                      <a:endParaRPr lang="en-US" sz="1200" b="0" i="0" u="none" strike="noStrike" kern="1200" baseline="0" dirty="0">
                        <a:solidFill>
                          <a:srgbClr val="3C3C3B"/>
                        </a:solidFill>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rgbClr val="3C3C3B"/>
                          </a:solidFill>
                          <a:latin typeface="Roboto" panose="02000000000000000000" pitchFamily="2" charset="0"/>
                          <a:ea typeface="Roboto" panose="02000000000000000000" pitchFamily="2" charset="0"/>
                          <a:cs typeface="Roboto" panose="02000000000000000000" pitchFamily="2" charset="0"/>
                        </a:rPr>
                        <a:t>R0118 – Addition of new appendix: the Enquiry Service User Category and move from a Category 2 to a Category 3 Document. </a:t>
                      </a:r>
                    </a:p>
                  </a:txBody>
                  <a:tcPr anchor="ctr"/>
                </a:tc>
                <a:extLst>
                  <a:ext uri="{0D108BD9-81ED-4DB2-BD59-A6C34878D82A}">
                    <a16:rowId xmlns:a16="http://schemas.microsoft.com/office/drawing/2014/main" val="1133452088"/>
                  </a:ext>
                </a:extLst>
              </a:tr>
              <a:tr h="161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rgbClr val="3C3C3B"/>
                          </a:solidFill>
                          <a:latin typeface="Roboto" panose="02000000000000000000" pitchFamily="2" charset="0"/>
                          <a:ea typeface="Roboto" panose="02000000000000000000" pitchFamily="2" charset="0"/>
                          <a:cs typeface="Roboto" panose="02000000000000000000" pitchFamily="2" charset="0"/>
                        </a:rPr>
                        <a:t>Electricity Data Access Matrix</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rgbClr val="3C3C3B"/>
                          </a:solidFill>
                          <a:latin typeface="Roboto" panose="02000000000000000000" pitchFamily="2" charset="0"/>
                          <a:ea typeface="Roboto" panose="02000000000000000000" pitchFamily="2" charset="0"/>
                          <a:cs typeface="Roboto" panose="02000000000000000000" pitchFamily="2" charset="0"/>
                        </a:rPr>
                        <a:t>R0118 – Addition of new appendix: the Enquiry Service User Category and move from a Category 2 to a Category 3 Document. </a:t>
                      </a:r>
                    </a:p>
                  </a:txBody>
                  <a:tcPr anchor="ctr"/>
                </a:tc>
                <a:extLst>
                  <a:ext uri="{0D108BD9-81ED-4DB2-BD59-A6C34878D82A}">
                    <a16:rowId xmlns:a16="http://schemas.microsoft.com/office/drawing/2014/main" val="3052028161"/>
                  </a:ext>
                </a:extLst>
              </a:tr>
              <a:tr h="161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rgbClr val="3C3C3B"/>
                          </a:solidFill>
                          <a:latin typeface="Roboto" panose="02000000000000000000" pitchFamily="2" charset="0"/>
                          <a:ea typeface="Roboto" panose="02000000000000000000" pitchFamily="2" charset="0"/>
                          <a:cs typeface="Roboto" panose="02000000000000000000" pitchFamily="2" charset="0"/>
                        </a:rPr>
                        <a:t>Data Specification: CSS Message Business Data Validation Rules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rgbClr val="3C3C3B"/>
                          </a:solidFill>
                          <a:latin typeface="Roboto" panose="02000000000000000000" pitchFamily="2" charset="0"/>
                          <a:ea typeface="Roboto" panose="02000000000000000000" pitchFamily="2" charset="0"/>
                          <a:cs typeface="Roboto" panose="02000000000000000000" pitchFamily="2" charset="0"/>
                        </a:rPr>
                        <a:t>R0128 – Removed business rule 1177 from the Central Switching Service (CSS) Message Business Data Validation Rules</a:t>
                      </a:r>
                    </a:p>
                  </a:txBody>
                  <a:tcPr anchor="ctr"/>
                </a:tc>
                <a:extLst>
                  <a:ext uri="{0D108BD9-81ED-4DB2-BD59-A6C34878D82A}">
                    <a16:rowId xmlns:a16="http://schemas.microsoft.com/office/drawing/2014/main" val="2616111923"/>
                  </a:ext>
                </a:extLst>
              </a:tr>
              <a:tr h="161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rgbClr val="3C3C3B"/>
                          </a:solidFill>
                          <a:latin typeface="Roboto" panose="02000000000000000000" pitchFamily="2" charset="0"/>
                          <a:ea typeface="Roboto" panose="02000000000000000000" pitchFamily="2" charset="0"/>
                          <a:cs typeface="Roboto" panose="02000000000000000000" pitchFamily="2" charset="0"/>
                        </a:rPr>
                        <a:t>PAB Procedures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rgbClr val="3C3C3B"/>
                          </a:solidFill>
                          <a:latin typeface="Roboto" panose="02000000000000000000" pitchFamily="2" charset="0"/>
                          <a:ea typeface="Roboto" panose="02000000000000000000" pitchFamily="2" charset="0"/>
                          <a:cs typeface="Roboto" panose="02000000000000000000" pitchFamily="2" charset="0"/>
                        </a:rPr>
                        <a:t>R0118 – Updated to reflect  that the PAB will accept/reject any changes to the Category 3 documents in which it is responsible. </a:t>
                      </a:r>
                    </a:p>
                  </a:txBody>
                  <a:tcPr anchor="ctr"/>
                </a:tc>
                <a:extLst>
                  <a:ext uri="{0D108BD9-81ED-4DB2-BD59-A6C34878D82A}">
                    <a16:rowId xmlns:a16="http://schemas.microsoft.com/office/drawing/2014/main" val="2474343108"/>
                  </a:ext>
                </a:extLst>
              </a:tr>
              <a:tr h="161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rgbClr val="3C3C3B"/>
                          </a:solidFill>
                          <a:latin typeface="Roboto" panose="02000000000000000000" pitchFamily="2" charset="0"/>
                          <a:ea typeface="Roboto" panose="02000000000000000000" pitchFamily="2" charset="0"/>
                          <a:cs typeface="Roboto" panose="02000000000000000000" pitchFamily="2" charset="0"/>
                        </a:rPr>
                        <a:t>EES API Interface Specification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rgbClr val="3C3C3B"/>
                          </a:solidFill>
                          <a:latin typeface="Roboto" panose="02000000000000000000" pitchFamily="2" charset="0"/>
                          <a:ea typeface="Roboto" panose="02000000000000000000" pitchFamily="2" charset="0"/>
                          <a:cs typeface="Roboto" panose="02000000000000000000" pitchFamily="2" charset="0"/>
                        </a:rPr>
                        <a:t>R0149 – Updated to incorporate new data items that support Market-wide Half Hourly Settlement (MHHS) Stage 0 as well as housekeeping changes and clarifications to the methods within the API. </a:t>
                      </a:r>
                    </a:p>
                  </a:txBody>
                  <a:tcPr anchor="ctr"/>
                </a:tc>
                <a:extLst>
                  <a:ext uri="{0D108BD9-81ED-4DB2-BD59-A6C34878D82A}">
                    <a16:rowId xmlns:a16="http://schemas.microsoft.com/office/drawing/2014/main" val="2597270427"/>
                  </a:ext>
                </a:extLst>
              </a:tr>
            </a:tbl>
          </a:graphicData>
        </a:graphic>
      </p:graphicFrame>
    </p:spTree>
    <p:extLst>
      <p:ext uri="{BB962C8B-B14F-4D97-AF65-F5344CB8AC3E}">
        <p14:creationId xmlns:p14="http://schemas.microsoft.com/office/powerpoint/2010/main" val="3602719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4031672" y="2766219"/>
            <a:ext cx="7728524" cy="1325563"/>
          </a:xfrm>
        </p:spPr>
        <p:txBody>
          <a:bodyPr>
            <a:normAutofit/>
          </a:bodyPr>
          <a:lstStyle/>
          <a:p>
            <a:r>
              <a:rPr lang="en-GB" dirty="0">
                <a:solidFill>
                  <a:srgbClr val="FFFFFF"/>
                </a:solidFill>
                <a:latin typeface="Roboto"/>
                <a:ea typeface="Roboto"/>
                <a:cs typeface="Roboto"/>
              </a:rPr>
              <a:t>Post Implementation Support</a:t>
            </a:r>
            <a:endParaRPr lang="en-US" dirty="0"/>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latin typeface="Roboto"/>
                <a:ea typeface="Roboto"/>
                <a:cs typeface="Roboto"/>
              </a:rPr>
              <a:t>Holly Law</a:t>
            </a:r>
            <a:endParaRPr lang="en-US" dirty="0"/>
          </a:p>
        </p:txBody>
      </p:sp>
    </p:spTree>
    <p:extLst>
      <p:ext uri="{BB962C8B-B14F-4D97-AF65-F5344CB8AC3E}">
        <p14:creationId xmlns:p14="http://schemas.microsoft.com/office/powerpoint/2010/main" val="1625281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AD7D9-B9CB-6066-5656-4225889CCE84}"/>
              </a:ext>
            </a:extLst>
          </p:cNvPr>
          <p:cNvPicPr>
            <a:picLocks noChangeAspect="1"/>
          </p:cNvPicPr>
          <p:nvPr/>
        </p:nvPicPr>
        <p:blipFill>
          <a:blip r:embed="rId2"/>
          <a:stretch>
            <a:fillRect/>
          </a:stretch>
        </p:blipFill>
        <p:spPr>
          <a:xfrm>
            <a:off x="906464" y="1825799"/>
            <a:ext cx="1963082" cy="4462659"/>
          </a:xfrm>
          <a:prstGeom prst="rect">
            <a:avLst/>
          </a:prstGeom>
        </p:spPr>
      </p:pic>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a:t>support</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3352801" y="1827583"/>
            <a:ext cx="7088372" cy="3361105"/>
          </a:xfrm>
        </p:spPr>
        <p:txBody>
          <a:bodyPr vert="horz" lIns="91440" tIns="45720" rIns="91440" bIns="45720" rtlCol="0" anchor="t">
            <a:normAutofit lnSpcReduction="10000"/>
          </a:bodyPr>
          <a:lstStyle/>
          <a:p>
            <a:pPr marL="0" indent="0">
              <a:lnSpc>
                <a:spcPct val="100000"/>
              </a:lnSpc>
              <a:spcBef>
                <a:spcPts val="0"/>
              </a:spcBef>
              <a:buNone/>
            </a:pPr>
            <a:r>
              <a:rPr lang="en-GB" sz="1600" dirty="0">
                <a:latin typeface="Roboto"/>
                <a:ea typeface="Roboto"/>
                <a:cs typeface="Roboto"/>
              </a:rPr>
              <a:t>If you need support relating to this Release you can:</a:t>
            </a:r>
          </a:p>
          <a:p>
            <a:pPr marL="0" indent="0">
              <a:lnSpc>
                <a:spcPct val="100000"/>
              </a:lnSpc>
              <a:spcBef>
                <a:spcPts val="0"/>
              </a:spcBef>
              <a:buNone/>
            </a:pPr>
            <a:endParaRPr lang="en-GB" sz="1600" dirty="0"/>
          </a:p>
          <a:p>
            <a:pPr marL="0" indent="0">
              <a:lnSpc>
                <a:spcPct val="100000"/>
              </a:lnSpc>
              <a:spcBef>
                <a:spcPts val="0"/>
              </a:spcBef>
              <a:buNone/>
            </a:pPr>
            <a:r>
              <a:rPr lang="en-GB" sz="1600" dirty="0">
                <a:latin typeface="Roboto"/>
                <a:ea typeface="Roboto"/>
                <a:cs typeface="Roboto"/>
              </a:rPr>
              <a:t>Raise a Service Desk enquiry or email </a:t>
            </a:r>
            <a:r>
              <a:rPr lang="en-GB" sz="1600" dirty="0">
                <a:solidFill>
                  <a:srgbClr val="3C3C3B"/>
                </a:solidFill>
                <a:latin typeface="Roboto"/>
                <a:ea typeface="Roboto"/>
                <a:cs typeface="Roboto"/>
                <a:hlinkClick r:id="rId3"/>
              </a:rPr>
              <a:t>enquiries@recmanager.co.uk</a:t>
            </a:r>
            <a:r>
              <a:rPr lang="en-GB" sz="1600" dirty="0">
                <a:solidFill>
                  <a:srgbClr val="3C3C3B"/>
                </a:solidFill>
                <a:latin typeface="Roboto"/>
                <a:ea typeface="Roboto"/>
                <a:cs typeface="Roboto"/>
              </a:rPr>
              <a:t>. </a:t>
            </a:r>
            <a:r>
              <a:rPr lang="en-GB" sz="1600" dirty="0">
                <a:latin typeface="Roboto"/>
                <a:ea typeface="Roboto"/>
                <a:cs typeface="Roboto"/>
              </a:rPr>
              <a:t>Alternatively, you can contact your Operational Account Manager.</a:t>
            </a:r>
          </a:p>
          <a:p>
            <a:pPr marL="0" indent="0">
              <a:lnSpc>
                <a:spcPct val="100000"/>
              </a:lnSpc>
              <a:spcBef>
                <a:spcPts val="0"/>
              </a:spcBef>
              <a:buNone/>
            </a:pPr>
            <a:endParaRPr lang="en-GB" sz="1600" dirty="0">
              <a:solidFill>
                <a:srgbClr val="3C3C3B"/>
              </a:solidFill>
            </a:endParaRPr>
          </a:p>
          <a:p>
            <a:pPr marL="0" indent="0">
              <a:lnSpc>
                <a:spcPct val="100000"/>
              </a:lnSpc>
              <a:spcBef>
                <a:spcPts val="0"/>
              </a:spcBef>
              <a:buNone/>
            </a:pPr>
            <a:r>
              <a:rPr lang="en-GB" sz="1600" dirty="0">
                <a:latin typeface="Roboto"/>
                <a:ea typeface="Roboto"/>
                <a:cs typeface="Roboto"/>
              </a:rPr>
              <a:t>If your enquiry is relating to a technical issue with the Gas Enquiry Service Portal, you can contact </a:t>
            </a:r>
            <a:r>
              <a:rPr lang="en-GB" sz="1600" dirty="0">
                <a:solidFill>
                  <a:srgbClr val="3C3C3B"/>
                </a:solidFill>
                <a:latin typeface="Roboto"/>
                <a:ea typeface="Roboto"/>
                <a:cs typeface="Roboto"/>
                <a:hlinkClick r:id="rId4"/>
              </a:rPr>
              <a:t>Xoserve</a:t>
            </a:r>
            <a:r>
              <a:rPr lang="en-GB" sz="1600" dirty="0">
                <a:solidFill>
                  <a:srgbClr val="3C3C3B"/>
                </a:solidFill>
                <a:latin typeface="Roboto"/>
                <a:ea typeface="Roboto"/>
                <a:cs typeface="Roboto"/>
              </a:rPr>
              <a:t>.</a:t>
            </a:r>
          </a:p>
          <a:p>
            <a:pPr marL="0" indent="0">
              <a:lnSpc>
                <a:spcPct val="100000"/>
              </a:lnSpc>
              <a:spcBef>
                <a:spcPts val="0"/>
              </a:spcBef>
              <a:buNone/>
            </a:pPr>
            <a:endParaRPr lang="en-GB" sz="1600" dirty="0">
              <a:solidFill>
                <a:srgbClr val="3C3C3B"/>
              </a:solidFill>
              <a:latin typeface="Roboto"/>
              <a:ea typeface="Roboto"/>
              <a:cs typeface="Roboto"/>
            </a:endParaRPr>
          </a:p>
          <a:p>
            <a:pPr marL="0" indent="0">
              <a:lnSpc>
                <a:spcPct val="100000"/>
              </a:lnSpc>
              <a:spcBef>
                <a:spcPts val="0"/>
              </a:spcBef>
              <a:buNone/>
            </a:pPr>
            <a:r>
              <a:rPr lang="en-GB" sz="1600" dirty="0">
                <a:latin typeface="Roboto"/>
                <a:ea typeface="Roboto"/>
                <a:cs typeface="Roboto"/>
              </a:rPr>
              <a:t>If your enquiry is relating to a technical issue with the Electricity Enquiry Service Portal, you can email </a:t>
            </a:r>
            <a:r>
              <a:rPr lang="en-GB" sz="1600" dirty="0">
                <a:solidFill>
                  <a:srgbClr val="3C3C3B"/>
                </a:solidFill>
                <a:latin typeface="Roboto"/>
                <a:ea typeface="Roboto"/>
                <a:cs typeface="Roboto"/>
                <a:hlinkClick r:id="rId5"/>
              </a:rPr>
              <a:t>support@candc-uk.com</a:t>
            </a:r>
            <a:r>
              <a:rPr lang="en-GB" sz="1600" dirty="0">
                <a:solidFill>
                  <a:srgbClr val="3C3C3B"/>
                </a:solidFill>
                <a:latin typeface="Roboto"/>
                <a:ea typeface="Roboto"/>
                <a:cs typeface="Roboto"/>
              </a:rPr>
              <a:t>.</a:t>
            </a:r>
          </a:p>
          <a:p>
            <a:pPr marL="0" indent="0">
              <a:lnSpc>
                <a:spcPct val="100000"/>
              </a:lnSpc>
              <a:spcBef>
                <a:spcPts val="0"/>
              </a:spcBef>
              <a:buNone/>
            </a:pPr>
            <a:endParaRPr lang="en-GB" sz="1600" dirty="0">
              <a:solidFill>
                <a:srgbClr val="3C3C3B"/>
              </a:solidFill>
              <a:latin typeface="Roboto"/>
              <a:ea typeface="Roboto"/>
              <a:cs typeface="Roboto"/>
            </a:endParaRPr>
          </a:p>
          <a:p>
            <a:pPr marL="0" indent="0">
              <a:lnSpc>
                <a:spcPct val="100000"/>
              </a:lnSpc>
              <a:spcBef>
                <a:spcPts val="0"/>
              </a:spcBef>
              <a:buNone/>
            </a:pPr>
            <a:r>
              <a:rPr lang="en-GB" sz="1600" b="0" i="0" dirty="0">
                <a:effectLst/>
                <a:latin typeface="Roboto-regular"/>
              </a:rPr>
              <a:t>Use the Switching Service Management System to get help and support with any technical queries about switching</a:t>
            </a:r>
            <a:r>
              <a:rPr lang="en-GB" sz="1600" b="0" i="0" dirty="0">
                <a:effectLst/>
                <a:latin typeface="Roboto"/>
                <a:ea typeface="Roboto"/>
                <a:cs typeface="Roboto"/>
              </a:rPr>
              <a:t> </a:t>
            </a:r>
            <a:r>
              <a:rPr lang="en-GB" sz="1600" dirty="0">
                <a:effectLst/>
                <a:hlinkClick r:id="rId6" tooltip="https://dccprod.service-now.com/csm"/>
              </a:rPr>
              <a:t>https://dccprod.service-now.com/csm</a:t>
            </a:r>
            <a:endParaRPr lang="en-GB" sz="1600" dirty="0">
              <a:solidFill>
                <a:srgbClr val="3C3C3B"/>
              </a:solidFill>
              <a:latin typeface="Roboto"/>
              <a:ea typeface="Roboto"/>
              <a:cs typeface="Roboto"/>
            </a:endParaRPr>
          </a:p>
        </p:txBody>
      </p:sp>
    </p:spTree>
    <p:extLst>
      <p:ext uri="{BB962C8B-B14F-4D97-AF65-F5344CB8AC3E}">
        <p14:creationId xmlns:p14="http://schemas.microsoft.com/office/powerpoint/2010/main" val="307743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Questions</a:t>
            </a:r>
            <a:endParaRPr lang="en-GB" sz="3600"/>
          </a:p>
        </p:txBody>
      </p:sp>
    </p:spTree>
    <p:extLst>
      <p:ext uri="{BB962C8B-B14F-4D97-AF65-F5344CB8AC3E}">
        <p14:creationId xmlns:p14="http://schemas.microsoft.com/office/powerpoint/2010/main" val="257792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B762BD-7CC0-0989-A67D-61BEEDFCF26B}"/>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D7B5111-7AF4-A3E0-9F48-A1EB4A0CD6C6}"/>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60ED6DC-CC3D-6EF1-3733-D72AC0D68F7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E8620399-A115-F7C1-5B75-3FCE9F3A2C98}"/>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34755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6673-9D61-33DD-755C-1E9E4ED0CBB0}"/>
              </a:ext>
            </a:extLst>
          </p:cNvPr>
          <p:cNvSpPr>
            <a:spLocks noGrp="1"/>
          </p:cNvSpPr>
          <p:nvPr>
            <p:ph type="title"/>
          </p:nvPr>
        </p:nvSpPr>
        <p:spPr/>
        <p:txBody>
          <a:bodyPr/>
          <a:lstStyle/>
          <a:p>
            <a:r>
              <a:rPr lang="en-GB" dirty="0">
                <a:cs typeface="Roboto" panose="02000000000000000000" pitchFamily="2" charset="0"/>
              </a:rPr>
              <a:t>Introducing Your presenters</a:t>
            </a:r>
            <a:endParaRPr lang="en-GB" dirty="0"/>
          </a:p>
        </p:txBody>
      </p:sp>
      <p:pic>
        <p:nvPicPr>
          <p:cNvPr id="14" name="Picture Placeholder 13" descr="A person smiling for the camera&#10;&#10;Description automatically generated">
            <a:extLst>
              <a:ext uri="{FF2B5EF4-FFF2-40B4-BE49-F238E27FC236}">
                <a16:creationId xmlns:a16="http://schemas.microsoft.com/office/drawing/2014/main" id="{8C1DFB3F-0A89-6F76-8D30-0410A40D9B2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463" b="8463"/>
          <a:stretch>
            <a:fillRect/>
          </a:stretch>
        </p:blipFill>
        <p:spPr/>
      </p:pic>
      <p:sp>
        <p:nvSpPr>
          <p:cNvPr id="4" name="Text Placeholder 3">
            <a:extLst>
              <a:ext uri="{FF2B5EF4-FFF2-40B4-BE49-F238E27FC236}">
                <a16:creationId xmlns:a16="http://schemas.microsoft.com/office/drawing/2014/main" id="{7E9EB3B2-10B8-5169-0E00-27BEF7DB7EFA}"/>
              </a:ext>
            </a:extLst>
          </p:cNvPr>
          <p:cNvSpPr>
            <a:spLocks noGrp="1"/>
          </p:cNvSpPr>
          <p:nvPr>
            <p:ph type="body" sz="quarter" idx="12"/>
          </p:nvPr>
        </p:nvSpPr>
        <p:spPr/>
        <p:txBody>
          <a:bodyPr/>
          <a:lstStyle/>
          <a:p>
            <a:r>
              <a:rPr lang="en-GB" dirty="0"/>
              <a:t>Jenny Hyskaj</a:t>
            </a:r>
          </a:p>
          <a:p>
            <a:r>
              <a:rPr lang="en-GB" dirty="0"/>
              <a:t>REC Code Manager</a:t>
            </a:r>
          </a:p>
          <a:p>
            <a:r>
              <a:rPr lang="en-GB" dirty="0"/>
              <a:t>Communications and Events Analyst</a:t>
            </a:r>
          </a:p>
        </p:txBody>
      </p:sp>
      <p:sp>
        <p:nvSpPr>
          <p:cNvPr id="6" name="Text Placeholder 5">
            <a:extLst>
              <a:ext uri="{FF2B5EF4-FFF2-40B4-BE49-F238E27FC236}">
                <a16:creationId xmlns:a16="http://schemas.microsoft.com/office/drawing/2014/main" id="{C1390D25-2F4C-6CEB-C173-4F76E03F75FB}"/>
              </a:ext>
            </a:extLst>
          </p:cNvPr>
          <p:cNvSpPr>
            <a:spLocks noGrp="1"/>
          </p:cNvSpPr>
          <p:nvPr>
            <p:ph type="body" sz="quarter" idx="14"/>
          </p:nvPr>
        </p:nvSpPr>
        <p:spPr>
          <a:xfrm>
            <a:off x="4553131" y="4246563"/>
            <a:ext cx="1964821" cy="1374930"/>
          </a:xfrm>
        </p:spPr>
        <p:txBody>
          <a:bodyPr/>
          <a:lstStyle/>
          <a:p>
            <a:r>
              <a:rPr lang="en-GB" dirty="0"/>
              <a:t>Holly Law</a:t>
            </a:r>
          </a:p>
          <a:p>
            <a:r>
              <a:rPr lang="en-GB" dirty="0"/>
              <a:t>REC Code Manager </a:t>
            </a:r>
          </a:p>
          <a:p>
            <a:r>
              <a:rPr lang="en-GB" dirty="0"/>
              <a:t>Release Manager</a:t>
            </a:r>
          </a:p>
        </p:txBody>
      </p:sp>
      <p:sp>
        <p:nvSpPr>
          <p:cNvPr id="8" name="Text Placeholder 7">
            <a:extLst>
              <a:ext uri="{FF2B5EF4-FFF2-40B4-BE49-F238E27FC236}">
                <a16:creationId xmlns:a16="http://schemas.microsoft.com/office/drawing/2014/main" id="{E8C0D91F-8889-0457-4B1E-DC26EA448418}"/>
              </a:ext>
            </a:extLst>
          </p:cNvPr>
          <p:cNvSpPr>
            <a:spLocks noGrp="1"/>
          </p:cNvSpPr>
          <p:nvPr>
            <p:ph type="body" sz="quarter" idx="16"/>
          </p:nvPr>
        </p:nvSpPr>
        <p:spPr>
          <a:xfrm>
            <a:off x="8269143" y="4247289"/>
            <a:ext cx="1964821" cy="1374930"/>
          </a:xfrm>
        </p:spPr>
        <p:txBody>
          <a:bodyPr>
            <a:normAutofit fontScale="92500" lnSpcReduction="20000"/>
          </a:bodyPr>
          <a:lstStyle/>
          <a:p>
            <a:endParaRPr lang="en-GB" dirty="0"/>
          </a:p>
          <a:p>
            <a:endParaRPr lang="en-GB" dirty="0"/>
          </a:p>
          <a:p>
            <a:r>
              <a:rPr lang="en-GB" dirty="0"/>
              <a:t>Michael Taylor</a:t>
            </a:r>
          </a:p>
          <a:p>
            <a:r>
              <a:rPr lang="en-GB" dirty="0"/>
              <a:t>REC Code Manager</a:t>
            </a:r>
          </a:p>
          <a:p>
            <a:r>
              <a:rPr lang="en-GB" dirty="0"/>
              <a:t>RTS Change and Release Lead</a:t>
            </a:r>
          </a:p>
          <a:p>
            <a:endParaRPr lang="en-GB" dirty="0"/>
          </a:p>
          <a:p>
            <a:endParaRPr lang="en-GB" dirty="0"/>
          </a:p>
        </p:txBody>
      </p:sp>
      <p:pic>
        <p:nvPicPr>
          <p:cNvPr id="11" name="Picture Placeholder 10">
            <a:extLst>
              <a:ext uri="{FF2B5EF4-FFF2-40B4-BE49-F238E27FC236}">
                <a16:creationId xmlns:a16="http://schemas.microsoft.com/office/drawing/2014/main" id="{219924D9-2EC8-F118-E736-8234AE0A80E2}"/>
              </a:ext>
            </a:extLst>
          </p:cNvPr>
          <p:cNvPicPr>
            <a:picLocks noGrp="1" noChangeAspect="1"/>
          </p:cNvPicPr>
          <p:nvPr>
            <p:ph type="pic" sz="quarter" idx="13"/>
          </p:nvPr>
        </p:nvPicPr>
        <p:blipFill>
          <a:blip r:embed="rId3"/>
          <a:srcRect l="1277" r="1277"/>
          <a:stretch>
            <a:fillRect/>
          </a:stretch>
        </p:blipFill>
        <p:spPr>
          <a:xfrm>
            <a:off x="4554214" y="1912938"/>
            <a:ext cx="1963738" cy="2324100"/>
          </a:xfrm>
          <a:prstGeom prst="rect">
            <a:avLst/>
          </a:prstGeom>
        </p:spPr>
      </p:pic>
      <p:pic>
        <p:nvPicPr>
          <p:cNvPr id="3" name="Picture Placeholder 2" descr="image">
            <a:extLst>
              <a:ext uri="{FF2B5EF4-FFF2-40B4-BE49-F238E27FC236}">
                <a16:creationId xmlns:a16="http://schemas.microsoft.com/office/drawing/2014/main" id="{E4112ED4-99CA-E11F-47F5-431C74AEEAC2}"/>
              </a:ext>
            </a:extLst>
          </p:cNvPr>
          <p:cNvPicPr>
            <a:picLocks noGrp="1" noChangeAspect="1" noChangeArrowheads="1"/>
          </p:cNvPicPr>
          <p:nvPr>
            <p:ph type="pic" sz="quarter" idx="15"/>
          </p:nvPr>
        </p:nvPicPr>
        <p:blipFill>
          <a:blip r:embed="rId4">
            <a:extLst>
              <a:ext uri="{28A0092B-C50C-407E-A947-70E740481C1C}">
                <a14:useLocalDpi xmlns:a14="http://schemas.microsoft.com/office/drawing/2010/main" val="0"/>
              </a:ext>
            </a:extLst>
          </a:blip>
          <a:srcRect l="6564" r="6564"/>
          <a:stretch>
            <a:fillRect/>
          </a:stretch>
        </p:blipFill>
        <p:spPr bwMode="auto">
          <a:xfrm>
            <a:off x="8269288" y="1912938"/>
            <a:ext cx="1965325" cy="2324100"/>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68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66571A-6956-44B9-AF57-FC171EC99713}"/>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3FE122E3-CE87-D66F-4CC6-3A4B2CF4D17E}"/>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EC8563E8-172F-7EAE-D649-474B764ED35F}"/>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ECC0AD6D-6F10-61D1-7D4B-D72E31182538}"/>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70286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a:t>Videos and microphones</a:t>
            </a:r>
          </a:p>
          <a:p>
            <a:r>
              <a:rPr lang="en-GB"/>
              <a:t>Event recording</a:t>
            </a:r>
          </a:p>
          <a:p>
            <a:r>
              <a:rPr lang="en-GB"/>
              <a:t>Use of </a:t>
            </a:r>
            <a:r>
              <a:rPr lang="en-GB" err="1"/>
              <a:t>Slido</a:t>
            </a:r>
            <a:endParaRPr lang="en-GB"/>
          </a:p>
          <a:p>
            <a:r>
              <a:rPr lang="en-GB"/>
              <a:t>Opportunities for Q&amp;A</a:t>
            </a:r>
          </a:p>
          <a:p>
            <a:endParaRPr lang="en-GB"/>
          </a:p>
        </p:txBody>
      </p:sp>
    </p:spTree>
    <p:extLst>
      <p:ext uri="{BB962C8B-B14F-4D97-AF65-F5344CB8AC3E}">
        <p14:creationId xmlns:p14="http://schemas.microsoft.com/office/powerpoint/2010/main" val="38798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9C3159-2912-18B6-384D-F4E3C25A8055}"/>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BC10E6D-FB6F-A48F-7885-14B313C652F5}"/>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1E479688-5029-9781-D522-852DC596711A}"/>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#6860423</a:t>
            </a:r>
            <a:endParaRPr lang="en-GB" sz="3600" b="1">
              <a:solidFill>
                <a:srgbClr val="5B5B5B"/>
              </a:solidFill>
            </a:endParaRPr>
          </a:p>
        </p:txBody>
      </p:sp>
      <p:sp>
        <p:nvSpPr>
          <p:cNvPr id="7" name="Rectangle 6">
            <a:extLst>
              <a:ext uri="{FF2B5EF4-FFF2-40B4-BE49-F238E27FC236}">
                <a16:creationId xmlns:a16="http://schemas.microsoft.com/office/drawing/2014/main" id="{C44697ED-03F6-D03A-6834-38E3F8255B87}"/>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51779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2477933902"/>
              </p:ext>
            </p:extLst>
          </p:nvPr>
        </p:nvGraphicFramePr>
        <p:xfrm>
          <a:off x="829235" y="1905094"/>
          <a:ext cx="9284849" cy="1483359"/>
        </p:xfrm>
        <a:graphic>
          <a:graphicData uri="http://schemas.openxmlformats.org/drawingml/2006/table">
            <a:tbl>
              <a:tblPr firstRow="1" bandRow="1">
                <a:tableStyleId>{F5AB1C69-6EDB-4FF4-983F-18BD219EF322}</a:tableStyleId>
              </a:tblPr>
              <a:tblGrid>
                <a:gridCol w="6974541">
                  <a:extLst>
                    <a:ext uri="{9D8B030D-6E8A-4147-A177-3AD203B41FA5}">
                      <a16:colId xmlns:a16="http://schemas.microsoft.com/office/drawing/2014/main" val="2119900406"/>
                    </a:ext>
                  </a:extLst>
                </a:gridCol>
                <a:gridCol w="2310308">
                  <a:extLst>
                    <a:ext uri="{9D8B030D-6E8A-4147-A177-3AD203B41FA5}">
                      <a16:colId xmlns:a16="http://schemas.microsoft.com/office/drawing/2014/main" val="1893307877"/>
                    </a:ext>
                  </a:extLst>
                </a:gridCol>
              </a:tblGrid>
              <a:tr h="370840">
                <a:tc>
                  <a:txBody>
                    <a:bodyPr/>
                    <a:lstStyle/>
                    <a:p>
                      <a:pPr algn="ctr"/>
                      <a:r>
                        <a:rPr lang="en-GB" sz="1600" cap="all" spc="300" baseline="0">
                          <a:latin typeface="Roboto"/>
                          <a:ea typeface="Roboto"/>
                        </a:rPr>
                        <a:t>Agenda Item</a:t>
                      </a:r>
                    </a:p>
                  </a:txBody>
                  <a:tcPr anchor="ctr"/>
                </a:tc>
                <a:tc>
                  <a:txBody>
                    <a:bodyPr/>
                    <a:lstStyle/>
                    <a:p>
                      <a:pPr algn="ctr"/>
                      <a:r>
                        <a:rPr lang="en-GB" sz="1600" cap="all" spc="300" baseline="0">
                          <a:latin typeface="Roboto"/>
                          <a:ea typeface="Roboto"/>
                        </a:rPr>
                        <a:t>Presenter</a:t>
                      </a:r>
                    </a:p>
                  </a:txBody>
                  <a:tcPr anchor="ctr"/>
                </a:tc>
                <a:extLst>
                  <a:ext uri="{0D108BD9-81ED-4DB2-BD59-A6C34878D82A}">
                    <a16:rowId xmlns:a16="http://schemas.microsoft.com/office/drawing/2014/main" val="677238016"/>
                  </a:ext>
                </a:extLst>
              </a:tr>
              <a:tr h="370840">
                <a:tc>
                  <a:txBody>
                    <a:bodyPr/>
                    <a:lstStyle/>
                    <a:p>
                      <a:pPr lvl="0" algn="l">
                        <a:buNone/>
                      </a:pPr>
                      <a:r>
                        <a:rPr lang="en-GB" sz="1600" b="0" i="0" u="none" strike="noStrike" baseline="0" noProof="0" dirty="0">
                          <a:solidFill>
                            <a:srgbClr val="3C3C3B"/>
                          </a:solidFill>
                          <a:latin typeface="Roboto" panose="02000000000000000000" pitchFamily="2" charset="0"/>
                          <a:ea typeface="Roboto" panose="02000000000000000000" pitchFamily="2" charset="0"/>
                          <a:cs typeface="Roboto" panose="02000000000000000000" pitchFamily="2" charset="0"/>
                        </a:rPr>
                        <a:t>December 2023 Extraordinary Release</a:t>
                      </a:r>
                    </a:p>
                  </a:txBody>
                  <a:tcPr anchor="ctr"/>
                </a:tc>
                <a:tc>
                  <a:txBody>
                    <a:bodyPr/>
                    <a:lstStyle/>
                    <a:p>
                      <a:pPr algn="ctr"/>
                      <a:r>
                        <a:rPr lang="en-GB" sz="1600" dirty="0">
                          <a:solidFill>
                            <a:srgbClr val="3C3C3B"/>
                          </a:solidFill>
                          <a:latin typeface="Roboto"/>
                          <a:ea typeface="Roboto"/>
                        </a:rPr>
                        <a:t>Holly Law</a:t>
                      </a:r>
                    </a:p>
                  </a:txBody>
                  <a:tcPr anchor="ctr"/>
                </a:tc>
                <a:extLst>
                  <a:ext uri="{0D108BD9-81ED-4DB2-BD59-A6C34878D82A}">
                    <a16:rowId xmlns:a16="http://schemas.microsoft.com/office/drawing/2014/main" val="19602735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baseline="0" noProof="0" dirty="0">
                          <a:solidFill>
                            <a:srgbClr val="3C3C3B"/>
                          </a:solidFill>
                          <a:latin typeface="Roboto" panose="02000000000000000000" pitchFamily="2" charset="0"/>
                          <a:ea typeface="Roboto" panose="02000000000000000000" pitchFamily="2" charset="0"/>
                          <a:cs typeface="Roboto" panose="02000000000000000000" pitchFamily="2" charset="0"/>
                        </a:rPr>
                        <a:t>Post Implementation Support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3C3C3B"/>
                          </a:solidFill>
                          <a:latin typeface="Roboto"/>
                          <a:ea typeface="Roboto"/>
                        </a:rPr>
                        <a:t>Holly Law</a:t>
                      </a:r>
                    </a:p>
                  </a:txBody>
                  <a:tcPr anchor="ctr"/>
                </a:tc>
                <a:extLst>
                  <a:ext uri="{0D108BD9-81ED-4DB2-BD59-A6C34878D82A}">
                    <a16:rowId xmlns:a16="http://schemas.microsoft.com/office/drawing/2014/main" val="2009025572"/>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solidFill>
                            <a:srgbClr val="3C3C3B"/>
                          </a:solidFill>
                          <a:latin typeface="Roboto" panose="02000000000000000000" pitchFamily="2" charset="0"/>
                          <a:ea typeface="Roboto" panose="02000000000000000000" pitchFamily="2" charset="0"/>
                          <a:cs typeface="Roboto" panose="02000000000000000000" pitchFamily="2" charset="0"/>
                        </a:rPr>
                        <a:t>Q&amp;A</a:t>
                      </a:r>
                      <a:endParaRPr lang="en-US" sz="1600" dirty="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u="none" strike="noStrike" noProof="0" dirty="0">
                          <a:solidFill>
                            <a:srgbClr val="3C3C3B"/>
                          </a:solidFill>
                          <a:latin typeface="Roboto"/>
                        </a:rPr>
                        <a:t>All</a:t>
                      </a:r>
                      <a:endParaRPr lang="en-GB" sz="1600" dirty="0">
                        <a:solidFill>
                          <a:srgbClr val="3C3C3B"/>
                        </a:solidFill>
                        <a:latin typeface="Roboto"/>
                        <a:ea typeface="Roboto"/>
                      </a:endParaRPr>
                    </a:p>
                  </a:txBody>
                  <a:tcPr anchor="ctr"/>
                </a:tc>
                <a:extLst>
                  <a:ext uri="{0D108BD9-81ED-4DB2-BD59-A6C34878D82A}">
                    <a16:rowId xmlns:a16="http://schemas.microsoft.com/office/drawing/2014/main" val="4139386349"/>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normAutofit/>
          </a:bodyPr>
          <a:lstStyle/>
          <a:p>
            <a:r>
              <a:rPr lang="en-GB" dirty="0">
                <a:solidFill>
                  <a:srgbClr val="FFFFFF"/>
                </a:solidFill>
                <a:latin typeface="Roboto"/>
                <a:ea typeface="Roboto"/>
                <a:cs typeface="Roboto"/>
              </a:rPr>
              <a:t>December 2023 Extraordinary Release</a:t>
            </a:r>
            <a:endParaRPr lang="en-GB" dirty="0">
              <a:cs typeface="Roboto"/>
            </a:endParaRP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latin typeface="Roboto"/>
                <a:ea typeface="Roboto"/>
                <a:cs typeface="Roboto"/>
              </a:rPr>
              <a:t>Holly law</a:t>
            </a:r>
            <a:endParaRPr lang="en-US" dirty="0"/>
          </a:p>
        </p:txBody>
      </p:sp>
    </p:spTree>
    <p:extLst>
      <p:ext uri="{BB962C8B-B14F-4D97-AF65-F5344CB8AC3E}">
        <p14:creationId xmlns:p14="http://schemas.microsoft.com/office/powerpoint/2010/main" val="138905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normAutofit fontScale="90000"/>
          </a:bodyPr>
          <a:lstStyle/>
          <a:p>
            <a:r>
              <a:rPr lang="en-GB" dirty="0">
                <a:cs typeface="Roboto" panose="02000000000000000000" pitchFamily="2" charset="0"/>
              </a:rPr>
              <a:t>Changes Planned for November 2023 Delivery</a:t>
            </a:r>
            <a:endParaRPr lang="en-US" dirty="0">
              <a:cs typeface="Roboto" panose="02000000000000000000" pitchFamily="2" charset="0"/>
            </a:endParaRP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2254689683"/>
              </p:ext>
            </p:extLst>
          </p:nvPr>
        </p:nvGraphicFramePr>
        <p:xfrm>
          <a:off x="829235" y="1456859"/>
          <a:ext cx="9161943" cy="1880701"/>
        </p:xfrm>
        <a:graphic>
          <a:graphicData uri="http://schemas.openxmlformats.org/drawingml/2006/table">
            <a:tbl>
              <a:tblPr firstRow="1" bandRow="1">
                <a:tableStyleId>{F5AB1C69-6EDB-4FF4-983F-18BD219EF322}</a:tableStyleId>
              </a:tblPr>
              <a:tblGrid>
                <a:gridCol w="6641413">
                  <a:extLst>
                    <a:ext uri="{9D8B030D-6E8A-4147-A177-3AD203B41FA5}">
                      <a16:colId xmlns:a16="http://schemas.microsoft.com/office/drawing/2014/main" val="2119900406"/>
                    </a:ext>
                  </a:extLst>
                </a:gridCol>
                <a:gridCol w="2520530">
                  <a:extLst>
                    <a:ext uri="{9D8B030D-6E8A-4147-A177-3AD203B41FA5}">
                      <a16:colId xmlns:a16="http://schemas.microsoft.com/office/drawing/2014/main" val="3092670779"/>
                    </a:ext>
                  </a:extLst>
                </a:gridCol>
              </a:tblGrid>
              <a:tr h="233321">
                <a:tc>
                  <a:txBody>
                    <a:bodyPr/>
                    <a:lstStyle/>
                    <a:p>
                      <a:pPr algn="ctr"/>
                      <a:r>
                        <a:rPr lang="en-GB" sz="1400" cap="all" spc="300" baseline="0" dirty="0">
                          <a:latin typeface="Roboto"/>
                          <a:ea typeface="Roboto"/>
                        </a:rPr>
                        <a:t>CHANGE</a:t>
                      </a:r>
                    </a:p>
                  </a:txBody>
                  <a:tcPr anchor="ctr"/>
                </a:tc>
                <a:tc>
                  <a:txBody>
                    <a:bodyPr/>
                    <a:lstStyle/>
                    <a:p>
                      <a:pPr lvl="0" algn="ctr">
                        <a:buNone/>
                      </a:pPr>
                      <a:r>
                        <a:rPr lang="en-GB" sz="1400" cap="all" spc="300" baseline="0">
                          <a:latin typeface="Roboto"/>
                          <a:ea typeface="Roboto"/>
                        </a:rPr>
                        <a:t>STATUS</a:t>
                      </a:r>
                    </a:p>
                  </a:txBody>
                  <a:tcPr anchor="ctr"/>
                </a:tc>
                <a:extLst>
                  <a:ext uri="{0D108BD9-81ED-4DB2-BD59-A6C34878D82A}">
                    <a16:rowId xmlns:a16="http://schemas.microsoft.com/office/drawing/2014/main" val="677238016"/>
                  </a:ext>
                </a:extLst>
              </a:tr>
              <a:tr h="233321">
                <a:tc>
                  <a:txBody>
                    <a:bodyPr/>
                    <a:lstStyle/>
                    <a:p>
                      <a:pPr marL="0" lvl="0" indent="0" algn="l">
                        <a:lnSpc>
                          <a:spcPct val="100000"/>
                        </a:lnSpc>
                        <a:buNone/>
                      </a:pPr>
                      <a:r>
                        <a:rPr lang="en-GB" sz="1400" dirty="0">
                          <a:solidFill>
                            <a:srgbClr val="3C3C3B"/>
                          </a:solidFill>
                          <a:latin typeface="Roboto"/>
                          <a:ea typeface="Roboto"/>
                        </a:rPr>
                        <a:t>R0067 | Introduction of CSS Refresh Functionality</a:t>
                      </a:r>
                      <a:endParaRPr lang="en-US" sz="1400" dirty="0"/>
                    </a:p>
                  </a:txBody>
                  <a:tcPr anchor="ctr"/>
                </a:tc>
                <a:tc>
                  <a:txBody>
                    <a:bodyPr/>
                    <a:lstStyle/>
                    <a:p>
                      <a:pPr lvl="0" algn="ctr">
                        <a:lnSpc>
                          <a:spcPct val="100000"/>
                        </a:lnSpc>
                        <a:spcBef>
                          <a:spcPts val="0"/>
                        </a:spcBef>
                        <a:spcAft>
                          <a:spcPts val="0"/>
                        </a:spcAft>
                        <a:buNone/>
                      </a:pPr>
                      <a:r>
                        <a:rPr lang="en-GB" sz="1400" b="0" i="0" u="none" strike="noStrike" baseline="0" noProof="0">
                          <a:solidFill>
                            <a:srgbClr val="3C3C3B"/>
                          </a:solidFill>
                          <a:latin typeface="Roboto"/>
                        </a:rPr>
                        <a:t>Agreed</a:t>
                      </a:r>
                    </a:p>
                  </a:txBody>
                  <a:tcPr anchor="ctr"/>
                </a:tc>
                <a:extLst>
                  <a:ext uri="{0D108BD9-81ED-4DB2-BD59-A6C34878D82A}">
                    <a16:rowId xmlns:a16="http://schemas.microsoft.com/office/drawing/2014/main" val="762991431"/>
                  </a:ext>
                </a:extLst>
              </a:tr>
              <a:tr h="356701">
                <a:tc>
                  <a:txBody>
                    <a:bodyPr/>
                    <a:lstStyle/>
                    <a:p>
                      <a:pPr marL="0" lvl="0" indent="0" algn="l">
                        <a:lnSpc>
                          <a:spcPct val="100000"/>
                        </a:lnSpc>
                        <a:buNone/>
                      </a:pPr>
                      <a:r>
                        <a:rPr lang="en-GB" sz="1400" b="0" i="0" u="none" strike="noStrike" baseline="0" noProof="0" dirty="0">
                          <a:solidFill>
                            <a:srgbClr val="3C3C3B"/>
                          </a:solidFill>
                          <a:latin typeface="Roboto"/>
                        </a:rPr>
                        <a:t>R0128 | Removal of CSS Business Rule 1177 to reflect OFAF Optionality </a:t>
                      </a:r>
                    </a:p>
                  </a:txBody>
                  <a:tcPr anchor="ctr"/>
                </a:tc>
                <a:tc>
                  <a:txBody>
                    <a:bodyPr/>
                    <a:lstStyle/>
                    <a:p>
                      <a:pPr lvl="0" algn="ctr">
                        <a:lnSpc>
                          <a:spcPct val="100000"/>
                        </a:lnSpc>
                        <a:spcBef>
                          <a:spcPts val="0"/>
                        </a:spcBef>
                        <a:spcAft>
                          <a:spcPts val="0"/>
                        </a:spcAft>
                        <a:buNone/>
                      </a:pPr>
                      <a:r>
                        <a:rPr lang="en-GB" sz="1400" b="0" i="0" u="none" strike="noStrike" baseline="0" noProof="0">
                          <a:solidFill>
                            <a:srgbClr val="3C3C3B"/>
                          </a:solidFill>
                          <a:latin typeface="Roboto"/>
                        </a:rPr>
                        <a:t>Agreed</a:t>
                      </a:r>
                      <a:endParaRPr lang="en-GB" sz="1400" b="0" i="0" u="none" strike="noStrike" baseline="0" noProof="0">
                        <a:solidFill>
                          <a:srgbClr val="3C3C3B"/>
                        </a:solidFill>
                        <a:highlight>
                          <a:srgbClr val="FFFF00"/>
                        </a:highlight>
                        <a:latin typeface="Roboto"/>
                      </a:endParaRPr>
                    </a:p>
                  </a:txBody>
                  <a:tcPr anchor="ctr"/>
                </a:tc>
                <a:extLst>
                  <a:ext uri="{0D108BD9-81ED-4DB2-BD59-A6C34878D82A}">
                    <a16:rowId xmlns:a16="http://schemas.microsoft.com/office/drawing/2014/main" val="1960273548"/>
                  </a:ext>
                </a:extLst>
              </a:tr>
              <a:tr h="233321">
                <a:tc>
                  <a:txBody>
                    <a:bodyPr/>
                    <a:lstStyle/>
                    <a:p>
                      <a:pPr marL="0" lvl="0" indent="0" algn="l">
                        <a:lnSpc>
                          <a:spcPct val="100000"/>
                        </a:lnSpc>
                        <a:buNone/>
                      </a:pPr>
                      <a:r>
                        <a:rPr lang="en-GB" sz="1400" b="0" i="0" u="none" strike="noStrike" noProof="0" dirty="0">
                          <a:solidFill>
                            <a:srgbClr val="3C3C3B"/>
                          </a:solidFill>
                          <a:latin typeface="Roboto"/>
                        </a:rPr>
                        <a:t>R0136 | Change to REC Schedule Change to Market Stabilisation Charge (MSC)</a:t>
                      </a:r>
                      <a:endParaRPr lang="en-US" sz="1400" b="0" i="0" u="none" strike="noStrike" noProof="0" dirty="0">
                        <a:solidFill>
                          <a:srgbClr val="3C3C3B"/>
                        </a:solidFill>
                        <a:latin typeface="Roboto"/>
                      </a:endParaRPr>
                    </a:p>
                  </a:txBody>
                  <a:tcPr anchor="ctr"/>
                </a:tc>
                <a:tc>
                  <a:txBody>
                    <a:bodyPr/>
                    <a:lstStyle/>
                    <a:p>
                      <a:pPr lvl="0" algn="ctr">
                        <a:lnSpc>
                          <a:spcPct val="100000"/>
                        </a:lnSpc>
                        <a:spcBef>
                          <a:spcPts val="0"/>
                        </a:spcBef>
                        <a:spcAft>
                          <a:spcPts val="0"/>
                        </a:spcAft>
                        <a:buNone/>
                      </a:pPr>
                      <a:r>
                        <a:rPr lang="en-GB" sz="1400" b="0" i="0" u="none" strike="noStrike" noProof="0">
                          <a:solidFill>
                            <a:srgbClr val="3C3C3B"/>
                          </a:solidFill>
                          <a:latin typeface="Roboto"/>
                        </a:rPr>
                        <a:t>Agreed</a:t>
                      </a:r>
                      <a:endParaRPr lang="en-GB" sz="1400" b="0" i="0" u="none" strike="noStrike" noProof="0" dirty="0">
                        <a:solidFill>
                          <a:srgbClr val="3C3C3B"/>
                        </a:solidFill>
                        <a:latin typeface="Roboto"/>
                      </a:endParaRPr>
                    </a:p>
                  </a:txBody>
                  <a:tcPr anchor="ctr"/>
                </a:tc>
                <a:extLst>
                  <a:ext uri="{0D108BD9-81ED-4DB2-BD59-A6C34878D82A}">
                    <a16:rowId xmlns:a16="http://schemas.microsoft.com/office/drawing/2014/main" val="2704849514"/>
                  </a:ext>
                </a:extLst>
              </a:tr>
              <a:tr h="233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noProof="0" dirty="0">
                          <a:solidFill>
                            <a:srgbClr val="3C3C3B"/>
                          </a:solidFill>
                          <a:latin typeface="Roboto"/>
                        </a:rPr>
                        <a:t>R0118 | Review of Schedule 12 and processes to manage access to data</a:t>
                      </a:r>
                      <a:endParaRPr lang="en-US" sz="1400" b="0" dirty="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lvl="0" algn="ctr">
                        <a:lnSpc>
                          <a:spcPct val="100000"/>
                        </a:lnSpc>
                        <a:spcBef>
                          <a:spcPts val="0"/>
                        </a:spcBef>
                        <a:spcAft>
                          <a:spcPts val="0"/>
                        </a:spcAft>
                        <a:buNone/>
                      </a:pPr>
                      <a:r>
                        <a:rPr lang="en-GB" sz="1400" b="0" i="0" u="none" strike="noStrike" noProof="0" dirty="0">
                          <a:solidFill>
                            <a:srgbClr val="3C3C3B"/>
                          </a:solidFill>
                          <a:latin typeface="Roboto"/>
                        </a:rPr>
                        <a:t>Agreed</a:t>
                      </a:r>
                    </a:p>
                  </a:txBody>
                  <a:tcPr anchor="ctr"/>
                </a:tc>
                <a:extLst>
                  <a:ext uri="{0D108BD9-81ED-4DB2-BD59-A6C34878D82A}">
                    <a16:rowId xmlns:a16="http://schemas.microsoft.com/office/drawing/2014/main" val="2748038412"/>
                  </a:ext>
                </a:extLst>
              </a:tr>
              <a:tr h="2333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noProof="0" dirty="0">
                          <a:solidFill>
                            <a:srgbClr val="3C3C3B"/>
                          </a:solidFill>
                          <a:latin typeface="Roboto"/>
                        </a:rPr>
                        <a:t>R01</a:t>
                      </a:r>
                      <a:r>
                        <a:rPr lang="en-GB" sz="1400" b="0" i="0" u="none" strike="noStrike" kern="1200" noProof="0" dirty="0">
                          <a:solidFill>
                            <a:srgbClr val="3C3C3B"/>
                          </a:solidFill>
                          <a:latin typeface="Roboto"/>
                          <a:ea typeface="+mn-ea"/>
                          <a:cs typeface="+mn-cs"/>
                        </a:rPr>
                        <a:t>49 | </a:t>
                      </a:r>
                      <a:r>
                        <a:rPr lang="en-US" sz="1400" b="0" i="0" u="none" strike="noStrike" kern="1200" noProof="0" dirty="0">
                          <a:solidFill>
                            <a:srgbClr val="3C3C3B"/>
                          </a:solidFill>
                          <a:latin typeface="Roboto"/>
                          <a:ea typeface="+mn-ea"/>
                          <a:cs typeface="+mn-cs"/>
                        </a:rPr>
                        <a:t>Updates to the EES API Interface Specification </a:t>
                      </a:r>
                      <a:endParaRPr lang="en-US" sz="1400" b="0" i="0" u="none" strike="noStrike" kern="1200" dirty="0">
                        <a:solidFill>
                          <a:srgbClr val="3C3C3B"/>
                        </a:solidFill>
                        <a:latin typeface="Roboto"/>
                        <a:ea typeface="+mn-ea"/>
                        <a:cs typeface="+mn-cs"/>
                      </a:endParaRPr>
                    </a:p>
                  </a:txBody>
                  <a:tcPr anchor="ctr"/>
                </a:tc>
                <a:tc>
                  <a:txBody>
                    <a:bodyPr/>
                    <a:lstStyle/>
                    <a:p>
                      <a:pPr lvl="0" algn="ctr">
                        <a:lnSpc>
                          <a:spcPct val="100000"/>
                        </a:lnSpc>
                        <a:spcBef>
                          <a:spcPts val="0"/>
                        </a:spcBef>
                        <a:spcAft>
                          <a:spcPts val="0"/>
                        </a:spcAft>
                        <a:buNone/>
                      </a:pPr>
                      <a:r>
                        <a:rPr lang="en-GB" sz="1400" b="0" i="0" u="none" strike="noStrike" noProof="0" dirty="0">
                          <a:solidFill>
                            <a:srgbClr val="3C3C3B"/>
                          </a:solidFill>
                          <a:latin typeface="Roboto"/>
                        </a:rPr>
                        <a:t>To be Agreed</a:t>
                      </a:r>
                    </a:p>
                  </a:txBody>
                  <a:tcPr anchor="ctr"/>
                </a:tc>
                <a:extLst>
                  <a:ext uri="{0D108BD9-81ED-4DB2-BD59-A6C34878D82A}">
                    <a16:rowId xmlns:a16="http://schemas.microsoft.com/office/drawing/2014/main" val="2133054592"/>
                  </a:ext>
                </a:extLst>
              </a:tr>
            </a:tbl>
          </a:graphicData>
        </a:graphic>
      </p:graphicFrame>
    </p:spTree>
    <p:extLst>
      <p:ext uri="{BB962C8B-B14F-4D97-AF65-F5344CB8AC3E}">
        <p14:creationId xmlns:p14="http://schemas.microsoft.com/office/powerpoint/2010/main" val="36359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dirty="0">
                <a:cs typeface="Roboto" panose="02000000000000000000" pitchFamily="2" charset="0"/>
              </a:rPr>
              <a:t>R0067 – </a:t>
            </a:r>
            <a:r>
              <a:rPr lang="en-GB" dirty="0">
                <a:solidFill>
                  <a:srgbClr val="70ADA3"/>
                </a:solidFill>
                <a:cs typeface="Roboto" panose="02000000000000000000" pitchFamily="2" charset="0"/>
              </a:rPr>
              <a:t>Introduction of </a:t>
            </a:r>
            <a:r>
              <a:rPr lang="en-GB" dirty="0" err="1">
                <a:solidFill>
                  <a:srgbClr val="70ADA3"/>
                </a:solidFill>
                <a:cs typeface="Roboto" panose="02000000000000000000" pitchFamily="2" charset="0"/>
              </a:rPr>
              <a:t>css</a:t>
            </a:r>
            <a:r>
              <a:rPr lang="en-GB" dirty="0">
                <a:solidFill>
                  <a:srgbClr val="70ADA3"/>
                </a:solidFill>
                <a:cs typeface="Roboto" panose="02000000000000000000" pitchFamily="2" charset="0"/>
              </a:rPr>
              <a:t> refresh functionality </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2" name="Text Placeholder 7">
            <a:extLst>
              <a:ext uri="{FF2B5EF4-FFF2-40B4-BE49-F238E27FC236}">
                <a16:creationId xmlns:a16="http://schemas.microsoft.com/office/drawing/2014/main" id="{74995ED9-91E3-19AC-57D0-FEF5FC06E65D}"/>
              </a:ext>
            </a:extLst>
          </p:cNvPr>
          <p:cNvSpPr>
            <a:spLocks noGrp="1"/>
          </p:cNvSpPr>
          <p:nvPr>
            <p:ph type="body" sz="quarter" idx="11"/>
          </p:nvPr>
        </p:nvSpPr>
        <p:spPr>
          <a:xfrm>
            <a:off x="3349353" y="1277748"/>
            <a:ext cx="7936183" cy="5580252"/>
          </a:xfrm>
        </p:spPr>
        <p:txBody>
          <a:bodyPr vert="horz" lIns="91440" tIns="45720" rIns="91440" bIns="45720" rtlCol="0" anchor="t">
            <a:noAutofit/>
          </a:bodyPr>
          <a:lstStyle/>
          <a:p>
            <a:pPr marL="0" indent="0">
              <a:lnSpc>
                <a:spcPct val="100000"/>
              </a:lnSpc>
              <a:buNone/>
            </a:pPr>
            <a:r>
              <a:rPr lang="en-GB" sz="1200" dirty="0"/>
              <a:t>CSS Market Messages sent by the Central Switching Service (CSS) to Switching Data Service Providers (SDSPs) are either not being received, being received after Gate Closure, or are being received out of the order that they were originally sent in. This Change Proposal seeks to introduce a refresh and resend functionality to mitigate these issues for SDSPs however, it is being tested initially for the Gas Retail Data Agent (GRDA) as the impacts are most prominent within its service. Once delivered, the refresh and resend functionality will be available for other SDSPs who may wish to connect their systems. </a:t>
            </a:r>
          </a:p>
          <a:p>
            <a:pPr marL="0" indent="0">
              <a:lnSpc>
                <a:spcPct val="100000"/>
              </a:lnSpc>
              <a:buNone/>
            </a:pPr>
            <a:r>
              <a:rPr lang="en-GB" sz="1200" dirty="0"/>
              <a:t>The resend or refresh messages to be included in the solution for this Change Proposal are: </a:t>
            </a:r>
          </a:p>
          <a:p>
            <a:pPr marL="0" indent="0">
              <a:lnSpc>
                <a:spcPct val="100000"/>
              </a:lnSpc>
              <a:buNone/>
            </a:pPr>
            <a:endParaRPr lang="en-GB" sz="100" dirty="0"/>
          </a:p>
          <a:p>
            <a:pPr marL="171450" indent="-171450">
              <a:lnSpc>
                <a:spcPct val="100000"/>
              </a:lnSpc>
              <a:spcBef>
                <a:spcPts val="0"/>
              </a:spcBef>
            </a:pPr>
            <a:r>
              <a:rPr lang="en-GB" sz="1200" dirty="0">
                <a:solidFill>
                  <a:srgbClr val="3C3C3B"/>
                </a:solidFill>
                <a:latin typeface="Roboto"/>
                <a:ea typeface="Roboto"/>
                <a:cs typeface="Roboto"/>
              </a:rPr>
              <a:t>Registration </a:t>
            </a:r>
            <a:r>
              <a:rPr lang="en-GB" sz="1200" dirty="0" err="1">
                <a:solidFill>
                  <a:srgbClr val="3C3C3B"/>
                </a:solidFill>
                <a:latin typeface="Roboto"/>
                <a:ea typeface="Roboto"/>
                <a:cs typeface="Roboto"/>
              </a:rPr>
              <a:t>SecuredActive</a:t>
            </a:r>
            <a:r>
              <a:rPr lang="en-GB" sz="1200" dirty="0">
                <a:solidFill>
                  <a:srgbClr val="3C3C3B"/>
                </a:solidFill>
                <a:latin typeface="Roboto"/>
                <a:ea typeface="Roboto"/>
                <a:cs typeface="Roboto"/>
              </a:rPr>
              <a:t> Synchronisation (resend) </a:t>
            </a:r>
          </a:p>
          <a:p>
            <a:pPr marL="171450" indent="-171450">
              <a:lnSpc>
                <a:spcPct val="100000"/>
              </a:lnSpc>
              <a:spcBef>
                <a:spcPts val="0"/>
              </a:spcBef>
            </a:pPr>
            <a:r>
              <a:rPr lang="en-GB" sz="1200" dirty="0">
                <a:solidFill>
                  <a:srgbClr val="3C3C3B"/>
                </a:solidFill>
                <a:latin typeface="Roboto"/>
                <a:ea typeface="Roboto"/>
                <a:cs typeface="Roboto"/>
              </a:rPr>
              <a:t>Registration Cancelled Synchronisation (resend)</a:t>
            </a:r>
          </a:p>
          <a:p>
            <a:pPr marL="171450" indent="-171450">
              <a:lnSpc>
                <a:spcPct val="100000"/>
              </a:lnSpc>
              <a:spcBef>
                <a:spcPts val="0"/>
              </a:spcBef>
            </a:pPr>
            <a:r>
              <a:rPr lang="en-GB" sz="1200" dirty="0">
                <a:solidFill>
                  <a:srgbClr val="3C3C3B"/>
                </a:solidFill>
                <a:latin typeface="Roboto"/>
                <a:ea typeface="Roboto"/>
                <a:cs typeface="Roboto"/>
              </a:rPr>
              <a:t>Registration Event Synchronisation (refresh)</a:t>
            </a:r>
          </a:p>
          <a:p>
            <a:pPr marL="0" indent="0">
              <a:lnSpc>
                <a:spcPct val="100000"/>
              </a:lnSpc>
              <a:spcBef>
                <a:spcPts val="0"/>
              </a:spcBef>
              <a:buNone/>
            </a:pPr>
            <a:endParaRPr lang="en-GB" sz="1200" dirty="0">
              <a:solidFill>
                <a:srgbClr val="000000"/>
              </a:solidFill>
              <a:cs typeface="Roboto" panose="02000000000000000000" pitchFamily="2" charset="0"/>
            </a:endParaRPr>
          </a:p>
          <a:p>
            <a:pPr marL="0" indent="0">
              <a:lnSpc>
                <a:spcPct val="100000"/>
              </a:lnSpc>
              <a:spcBef>
                <a:spcPts val="0"/>
              </a:spcBef>
              <a:buNone/>
            </a:pPr>
            <a:r>
              <a:rPr lang="en-GB" sz="1200" b="1" dirty="0">
                <a:latin typeface="Roboto"/>
                <a:ea typeface="Roboto"/>
                <a:cs typeface="Roboto"/>
              </a:rPr>
              <a:t>Parties impacted by this change:</a:t>
            </a:r>
          </a:p>
          <a:p>
            <a:pPr marL="0" indent="0">
              <a:lnSpc>
                <a:spcPct val="100000"/>
              </a:lnSpc>
              <a:spcBef>
                <a:spcPts val="0"/>
              </a:spcBef>
              <a:buNone/>
            </a:pPr>
            <a:endParaRPr lang="en-GB" sz="1200" b="1" dirty="0"/>
          </a:p>
          <a:p>
            <a:pPr marL="171450" indent="-171450">
              <a:lnSpc>
                <a:spcPct val="100000"/>
              </a:lnSpc>
              <a:spcBef>
                <a:spcPts val="0"/>
              </a:spcBef>
            </a:pPr>
            <a:r>
              <a:rPr lang="en-GB" sz="1200" dirty="0">
                <a:solidFill>
                  <a:srgbClr val="3C3C3B"/>
                </a:solidFill>
                <a:latin typeface="Roboto"/>
                <a:ea typeface="Roboto"/>
                <a:cs typeface="Roboto"/>
              </a:rPr>
              <a:t>Gas Retail Data Agent</a:t>
            </a:r>
          </a:p>
          <a:p>
            <a:pPr marL="171450" indent="-171450">
              <a:lnSpc>
                <a:spcPct val="100000"/>
              </a:lnSpc>
              <a:spcBef>
                <a:spcPts val="0"/>
              </a:spcBef>
            </a:pPr>
            <a:r>
              <a:rPr lang="en-GB" sz="1200" dirty="0">
                <a:solidFill>
                  <a:srgbClr val="3C3C3B"/>
                </a:solidFill>
                <a:latin typeface="Roboto"/>
                <a:ea typeface="Roboto"/>
                <a:cs typeface="Roboto"/>
              </a:rPr>
              <a:t>Gas Shippers</a:t>
            </a:r>
          </a:p>
          <a:p>
            <a:pPr marL="171450" indent="-171450">
              <a:lnSpc>
                <a:spcPct val="100000"/>
              </a:lnSpc>
              <a:spcBef>
                <a:spcPts val="0"/>
              </a:spcBef>
            </a:pPr>
            <a:r>
              <a:rPr lang="en-GB" sz="1200" dirty="0">
                <a:solidFill>
                  <a:srgbClr val="3C3C3B"/>
                </a:solidFill>
                <a:latin typeface="Roboto"/>
                <a:ea typeface="Roboto"/>
                <a:cs typeface="Roboto"/>
              </a:rPr>
              <a:t>Central Switching Service Provider</a:t>
            </a:r>
          </a:p>
          <a:p>
            <a:pPr marL="0" indent="0">
              <a:lnSpc>
                <a:spcPct val="100000"/>
              </a:lnSpc>
              <a:spcBef>
                <a:spcPts val="0"/>
              </a:spcBef>
              <a:buNone/>
            </a:pPr>
            <a:endParaRPr lang="en-GB" sz="1200" dirty="0"/>
          </a:p>
          <a:p>
            <a:pPr marL="0" indent="0">
              <a:lnSpc>
                <a:spcPct val="100000"/>
              </a:lnSpc>
              <a:spcBef>
                <a:spcPts val="0"/>
              </a:spcBef>
              <a:buNone/>
            </a:pPr>
            <a:r>
              <a:rPr lang="en-GB" sz="1200" b="1" dirty="0">
                <a:latin typeface="Roboto"/>
                <a:ea typeface="Roboto"/>
                <a:cs typeface="Roboto"/>
              </a:rPr>
              <a:t>REC Products impacted by this change:</a:t>
            </a:r>
          </a:p>
          <a:p>
            <a:pPr marL="0" indent="0">
              <a:lnSpc>
                <a:spcPct val="100000"/>
              </a:lnSpc>
              <a:spcBef>
                <a:spcPts val="0"/>
              </a:spcBef>
              <a:buNone/>
            </a:pPr>
            <a:endParaRPr lang="en-GB" sz="1200" dirty="0">
              <a:solidFill>
                <a:srgbClr val="3C3C3B"/>
              </a:solidFill>
            </a:endParaRPr>
          </a:p>
          <a:p>
            <a:pPr marL="171450" indent="-171450">
              <a:lnSpc>
                <a:spcPct val="100000"/>
              </a:lnSpc>
              <a:spcBef>
                <a:spcPts val="0"/>
              </a:spcBef>
            </a:pPr>
            <a:r>
              <a:rPr lang="en-GB" sz="1200" dirty="0">
                <a:solidFill>
                  <a:srgbClr val="3C3C3B"/>
                </a:solidFill>
                <a:latin typeface="Roboto"/>
                <a:ea typeface="Roboto"/>
                <a:cs typeface="Roboto"/>
              </a:rPr>
              <a:t>Schedule 1 – Interpretations and definitions </a:t>
            </a:r>
          </a:p>
          <a:p>
            <a:pPr marL="171450" indent="-171450">
              <a:lnSpc>
                <a:spcPct val="100000"/>
              </a:lnSpc>
              <a:spcBef>
                <a:spcPts val="0"/>
              </a:spcBef>
            </a:pPr>
            <a:r>
              <a:rPr lang="en-GB" sz="1200" dirty="0">
                <a:solidFill>
                  <a:srgbClr val="3C3C3B"/>
                </a:solidFill>
                <a:latin typeface="Roboto"/>
                <a:ea typeface="Roboto"/>
                <a:cs typeface="Roboto"/>
              </a:rPr>
              <a:t>Schedule 24 – Switching Data Management </a:t>
            </a:r>
          </a:p>
          <a:p>
            <a:pPr marL="171450" indent="-171450">
              <a:lnSpc>
                <a:spcPct val="100000"/>
              </a:lnSpc>
              <a:spcBef>
                <a:spcPts val="0"/>
              </a:spcBef>
            </a:pPr>
            <a:r>
              <a:rPr lang="en-GB" sz="1200" dirty="0">
                <a:solidFill>
                  <a:srgbClr val="3C3C3B"/>
                </a:solidFill>
                <a:latin typeface="Roboto"/>
                <a:ea typeface="Roboto"/>
                <a:cs typeface="Roboto"/>
              </a:rPr>
              <a:t>Schedule 27 – RMP Lifecycle</a:t>
            </a:r>
          </a:p>
          <a:p>
            <a:pPr marL="0" lvl="0" indent="0">
              <a:lnSpc>
                <a:spcPct val="100000"/>
              </a:lnSpc>
              <a:spcBef>
                <a:spcPts val="0"/>
              </a:spcBef>
              <a:buNone/>
            </a:pPr>
            <a:endParaRPr lang="en-GB" sz="1200" dirty="0">
              <a:solidFill>
                <a:srgbClr val="3C3C3B"/>
              </a:solidFill>
            </a:endParaRPr>
          </a:p>
          <a:p>
            <a:pPr marL="0" lvl="0" indent="0">
              <a:lnSpc>
                <a:spcPct val="100000"/>
              </a:lnSpc>
              <a:spcBef>
                <a:spcPts val="0"/>
              </a:spcBef>
              <a:buNone/>
            </a:pPr>
            <a:r>
              <a:rPr lang="en-GB" sz="1200" b="1" dirty="0">
                <a:latin typeface="Roboto"/>
                <a:ea typeface="Roboto"/>
                <a:cs typeface="Roboto"/>
              </a:rPr>
              <a:t>Implementation:</a:t>
            </a:r>
          </a:p>
          <a:p>
            <a:pPr marL="0" lvl="0" indent="0">
              <a:lnSpc>
                <a:spcPct val="100000"/>
              </a:lnSpc>
              <a:spcBef>
                <a:spcPts val="0"/>
              </a:spcBef>
              <a:buNone/>
            </a:pPr>
            <a:endParaRPr lang="en-GB" sz="1200" dirty="0">
              <a:solidFill>
                <a:srgbClr val="3C3C3B"/>
              </a:solidFill>
            </a:endParaRPr>
          </a:p>
          <a:p>
            <a:pPr marL="171450" indent="-171450">
              <a:lnSpc>
                <a:spcPct val="100000"/>
              </a:lnSpc>
              <a:spcBef>
                <a:spcPts val="0"/>
              </a:spcBef>
            </a:pPr>
            <a:r>
              <a:rPr lang="en-GB" sz="1200" dirty="0">
                <a:solidFill>
                  <a:srgbClr val="3C3C3B"/>
                </a:solidFill>
                <a:latin typeface="Roboto"/>
                <a:ea typeface="Roboto"/>
                <a:cs typeface="Roboto"/>
              </a:rPr>
              <a:t>This change will be implemented in full on 06 December 2023 as an extraordinary REC release. </a:t>
            </a:r>
          </a:p>
        </p:txBody>
      </p:sp>
    </p:spTree>
    <p:extLst>
      <p:ext uri="{BB962C8B-B14F-4D97-AF65-F5344CB8AC3E}">
        <p14:creationId xmlns:p14="http://schemas.microsoft.com/office/powerpoint/2010/main" val="420043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EC3C-1CAB-1763-4CD8-793496221824}"/>
              </a:ext>
            </a:extLst>
          </p:cNvPr>
          <p:cNvSpPr>
            <a:spLocks noGrp="1"/>
          </p:cNvSpPr>
          <p:nvPr>
            <p:ph type="title"/>
          </p:nvPr>
        </p:nvSpPr>
        <p:spPr/>
        <p:txBody>
          <a:bodyPr>
            <a:normAutofit fontScale="90000"/>
          </a:bodyPr>
          <a:lstStyle/>
          <a:p>
            <a:r>
              <a:rPr lang="en-GB" dirty="0">
                <a:cs typeface="Roboto" panose="02000000000000000000" pitchFamily="2" charset="0"/>
              </a:rPr>
              <a:t>R0067 – </a:t>
            </a:r>
            <a:r>
              <a:rPr lang="en-GB" dirty="0">
                <a:solidFill>
                  <a:srgbClr val="70ADA3"/>
                </a:solidFill>
                <a:cs typeface="Roboto" panose="02000000000000000000" pitchFamily="2" charset="0"/>
              </a:rPr>
              <a:t>Introduction of </a:t>
            </a:r>
            <a:r>
              <a:rPr lang="en-GB" dirty="0" err="1">
                <a:solidFill>
                  <a:srgbClr val="70ADA3"/>
                </a:solidFill>
                <a:cs typeface="Roboto" panose="02000000000000000000" pitchFamily="2" charset="0"/>
              </a:rPr>
              <a:t>css</a:t>
            </a:r>
            <a:r>
              <a:rPr lang="en-GB" dirty="0">
                <a:solidFill>
                  <a:srgbClr val="70ADA3"/>
                </a:solidFill>
                <a:cs typeface="Roboto" panose="02000000000000000000" pitchFamily="2" charset="0"/>
              </a:rPr>
              <a:t> refresh functionality </a:t>
            </a:r>
            <a:endParaRPr lang="en-GB" dirty="0"/>
          </a:p>
        </p:txBody>
      </p:sp>
      <p:sp>
        <p:nvSpPr>
          <p:cNvPr id="5" name="Subtitle 2">
            <a:extLst>
              <a:ext uri="{FF2B5EF4-FFF2-40B4-BE49-F238E27FC236}">
                <a16:creationId xmlns:a16="http://schemas.microsoft.com/office/drawing/2014/main" id="{83EBFDC3-F04D-E836-8936-3AC190DA5C66}"/>
              </a:ext>
            </a:extLst>
          </p:cNvPr>
          <p:cNvSpPr txBox="1">
            <a:spLocks/>
          </p:cNvSpPr>
          <p:nvPr/>
        </p:nvSpPr>
        <p:spPr>
          <a:xfrm>
            <a:off x="520428" y="1471437"/>
            <a:ext cx="4798663" cy="5631169"/>
          </a:xfrm>
          <a:prstGeom prst="rect">
            <a:avLst/>
          </a:prstGeom>
        </p:spPr>
        <p:txBody>
          <a:bodyPr>
            <a:no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This Change Proposal aims to introduce functionality to three CSS messages. </a:t>
            </a:r>
          </a:p>
          <a:p>
            <a:pPr marL="0" marR="0" lvl="0" indent="0" algn="just"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This functionality will be made available to the GRDA to ensure high impact incidents, such as late Gate Closure messages, can be resolved.</a:t>
            </a:r>
          </a:p>
          <a:p>
            <a:pPr marL="0" marR="0" lvl="0" indent="0" algn="just"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As part of the Switching Programme, all switch requests with an effective date on the following day should receive the Secured Active or Cancellation message within the gate closure window. </a:t>
            </a:r>
          </a:p>
          <a:p>
            <a:pPr marL="0" marR="0" lvl="0" indent="0" algn="just"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Below are the messages expected from the CSS:</a:t>
            </a:r>
          </a:p>
          <a:p>
            <a:pPr marL="285750" marR="0" lvl="0" indent="-285750" algn="l" defTabSz="914400" rtl="0" eaLnBrk="1" fontAlgn="auto" latinLnBrk="0" hangingPunct="1">
              <a:lnSpc>
                <a:spcPct val="90000"/>
              </a:lnSpc>
              <a:spcBef>
                <a:spcPts val="1000"/>
              </a:spcBef>
              <a:spcAft>
                <a:spcPts val="0"/>
              </a:spcAft>
              <a:buClr>
                <a:srgbClr val="68A495"/>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Registration </a:t>
            </a:r>
            <a:r>
              <a:rPr kumimoji="0" lang="en-GB" sz="1400" b="0" i="0" u="none" strike="noStrike" kern="1200" cap="none" spc="0" normalizeH="0" baseline="0" noProof="0" dirty="0" err="1">
                <a:ln>
                  <a:noFill/>
                </a:ln>
                <a:effectLst/>
                <a:uLnTx/>
                <a:uFillTx/>
                <a:latin typeface="Roboto" panose="02000000000000000000" pitchFamily="2" charset="0"/>
                <a:ea typeface="Roboto" panose="02000000000000000000" pitchFamily="2" charset="0"/>
                <a:cs typeface="Roboto" panose="02000000000000000000" pitchFamily="2" charset="0"/>
              </a:rPr>
              <a:t>SecuredActive</a:t>
            </a:r>
            <a:r>
              <a:rPr kumimoji="0" lang="en-GB"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Synchronisation </a:t>
            </a:r>
          </a:p>
          <a:p>
            <a:pPr marL="285750" marR="0" lvl="0" indent="-285750" algn="l" defTabSz="914400" rtl="0" eaLnBrk="1" fontAlgn="auto" latinLnBrk="0" hangingPunct="1">
              <a:lnSpc>
                <a:spcPct val="90000"/>
              </a:lnSpc>
              <a:spcBef>
                <a:spcPts val="1000"/>
              </a:spcBef>
              <a:spcAft>
                <a:spcPts val="0"/>
              </a:spcAft>
              <a:buClr>
                <a:srgbClr val="68A495"/>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Registration Cancelled Synchronisation and;</a:t>
            </a:r>
          </a:p>
          <a:p>
            <a:pPr marL="285750" marR="0" lvl="0" indent="-285750" algn="l" defTabSz="914400" rtl="0" eaLnBrk="1" fontAlgn="auto" latinLnBrk="0" hangingPunct="1">
              <a:lnSpc>
                <a:spcPct val="90000"/>
              </a:lnSpc>
              <a:spcBef>
                <a:spcPts val="1000"/>
              </a:spcBef>
              <a:spcAft>
                <a:spcPts val="0"/>
              </a:spcAft>
              <a:buClr>
                <a:srgbClr val="68A495"/>
              </a:buClr>
              <a:buSzTx/>
              <a:buFont typeface="Arial" panose="020B0604020202020204" pitchFamily="34" charset="0"/>
              <a:buChar char="•"/>
              <a:tabLst/>
              <a:defRPr/>
            </a:pPr>
            <a:r>
              <a:rPr kumimoji="0" lang="en-GB"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Registration Event Synchronisation </a:t>
            </a:r>
          </a:p>
          <a:p>
            <a:pPr marL="0" marR="0" lvl="0" indent="0" algn="just"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This change will introduce the capability for the Gas Retail Data Agent (GRDA - the role that the Central Data Service Provider (CDSP) performs in REC) to request a </a:t>
            </a:r>
            <a:r>
              <a:rPr kumimoji="0" lang="en-GB" sz="14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Resend</a:t>
            </a:r>
            <a:r>
              <a:rPr kumimoji="0" lang="en-GB"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of a missing message or request a </a:t>
            </a:r>
            <a:r>
              <a:rPr kumimoji="0" lang="en-GB" sz="14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Refresh</a:t>
            </a:r>
            <a:r>
              <a:rPr kumimoji="0" lang="en-GB" sz="1400" b="0" i="0" u="none" strike="noStrike" kern="1200" cap="none" spc="0" normalizeH="0" baseline="0" noProof="0" dirty="0">
                <a:ln>
                  <a:noFill/>
                </a:ln>
                <a:effectLst/>
                <a:uLnTx/>
                <a:uFillTx/>
                <a:latin typeface="Roboto" panose="02000000000000000000" pitchFamily="2" charset="0"/>
                <a:ea typeface="Roboto" panose="02000000000000000000" pitchFamily="2" charset="0"/>
                <a:cs typeface="Roboto" panose="02000000000000000000" pitchFamily="2" charset="0"/>
              </a:rPr>
              <a:t> of an individual Supply Meter Point’s Registration data from CSS in instances where it is suspected that UK Link and CSS data are misaligned.</a:t>
            </a:r>
          </a:p>
        </p:txBody>
      </p:sp>
      <p:grpSp>
        <p:nvGrpSpPr>
          <p:cNvPr id="6" name="Group 5">
            <a:extLst>
              <a:ext uri="{FF2B5EF4-FFF2-40B4-BE49-F238E27FC236}">
                <a16:creationId xmlns:a16="http://schemas.microsoft.com/office/drawing/2014/main" id="{4407463D-1763-70EB-6F3F-179287DE22F5}"/>
              </a:ext>
            </a:extLst>
          </p:cNvPr>
          <p:cNvGrpSpPr/>
          <p:nvPr/>
        </p:nvGrpSpPr>
        <p:grpSpPr>
          <a:xfrm>
            <a:off x="5319091" y="1959476"/>
            <a:ext cx="6462360" cy="3614994"/>
            <a:chOff x="5503656" y="1621503"/>
            <a:chExt cx="6462360" cy="3614994"/>
          </a:xfrm>
        </p:grpSpPr>
        <p:pic>
          <p:nvPicPr>
            <p:cNvPr id="7" name="Picture 6">
              <a:extLst>
                <a:ext uri="{FF2B5EF4-FFF2-40B4-BE49-F238E27FC236}">
                  <a16:creationId xmlns:a16="http://schemas.microsoft.com/office/drawing/2014/main" id="{2003FE55-7CC9-1AF2-196C-BCD43B28A24C}"/>
                </a:ext>
              </a:extLst>
            </p:cNvPr>
            <p:cNvPicPr>
              <a:picLocks noChangeAspect="1"/>
            </p:cNvPicPr>
            <p:nvPr/>
          </p:nvPicPr>
          <p:blipFill>
            <a:blip r:embed="rId2"/>
            <a:stretch>
              <a:fillRect/>
            </a:stretch>
          </p:blipFill>
          <p:spPr>
            <a:xfrm>
              <a:off x="5503656" y="1621503"/>
              <a:ext cx="6462360" cy="3614994"/>
            </a:xfrm>
            <a:prstGeom prst="rect">
              <a:avLst/>
            </a:prstGeom>
          </p:spPr>
        </p:pic>
        <p:sp>
          <p:nvSpPr>
            <p:cNvPr id="8" name="Rectangle 7">
              <a:extLst>
                <a:ext uri="{FF2B5EF4-FFF2-40B4-BE49-F238E27FC236}">
                  <a16:creationId xmlns:a16="http://schemas.microsoft.com/office/drawing/2014/main" id="{DA670772-56CB-0C1B-A030-AAB1042D22BE}"/>
                </a:ext>
              </a:extLst>
            </p:cNvPr>
            <p:cNvSpPr/>
            <p:nvPr/>
          </p:nvSpPr>
          <p:spPr>
            <a:xfrm>
              <a:off x="8320085" y="2045110"/>
              <a:ext cx="923921" cy="186813"/>
            </a:xfrm>
            <a:prstGeom prst="rect">
              <a:avLst/>
            </a:prstGeom>
            <a:solidFill>
              <a:srgbClr val="E2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ysClr val="windowText" lastClr="000000"/>
                  </a:solidFill>
                  <a:effectLst/>
                  <a:uLnTx/>
                  <a:uFillTx/>
                  <a:latin typeface="Calibri" panose="020F0502020204030204"/>
                  <a:ea typeface="+mn-ea"/>
                  <a:cs typeface="+mn-cs"/>
                </a:rPr>
                <a:t>Resend</a:t>
              </a:r>
            </a:p>
          </p:txBody>
        </p:sp>
        <p:sp>
          <p:nvSpPr>
            <p:cNvPr id="9" name="Rectangle 8">
              <a:extLst>
                <a:ext uri="{FF2B5EF4-FFF2-40B4-BE49-F238E27FC236}">
                  <a16:creationId xmlns:a16="http://schemas.microsoft.com/office/drawing/2014/main" id="{9FFED761-0EA1-FA90-8837-B90BDF860389}"/>
                </a:ext>
              </a:extLst>
            </p:cNvPr>
            <p:cNvSpPr/>
            <p:nvPr/>
          </p:nvSpPr>
          <p:spPr>
            <a:xfrm>
              <a:off x="8320084" y="2521360"/>
              <a:ext cx="923921" cy="186813"/>
            </a:xfrm>
            <a:prstGeom prst="rect">
              <a:avLst/>
            </a:prstGeom>
            <a:solidFill>
              <a:srgbClr val="E2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ysClr val="windowText" lastClr="000000"/>
                  </a:solidFill>
                  <a:effectLst/>
                  <a:uLnTx/>
                  <a:uFillTx/>
                  <a:latin typeface="Calibri" panose="020F0502020204030204"/>
                  <a:ea typeface="+mn-ea"/>
                  <a:cs typeface="+mn-cs"/>
                </a:rPr>
                <a:t>Message</a:t>
              </a:r>
            </a:p>
          </p:txBody>
        </p:sp>
        <p:sp>
          <p:nvSpPr>
            <p:cNvPr id="10" name="Rectangle 9">
              <a:extLst>
                <a:ext uri="{FF2B5EF4-FFF2-40B4-BE49-F238E27FC236}">
                  <a16:creationId xmlns:a16="http://schemas.microsoft.com/office/drawing/2014/main" id="{982BB283-F1AD-7208-7CD2-B910707896F7}"/>
                </a:ext>
              </a:extLst>
            </p:cNvPr>
            <p:cNvSpPr/>
            <p:nvPr/>
          </p:nvSpPr>
          <p:spPr>
            <a:xfrm>
              <a:off x="8320083" y="3209413"/>
              <a:ext cx="923921" cy="186813"/>
            </a:xfrm>
            <a:prstGeom prst="rect">
              <a:avLst/>
            </a:prstGeom>
            <a:solidFill>
              <a:srgbClr val="E2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ysClr val="windowText" lastClr="000000"/>
                  </a:solidFill>
                  <a:effectLst/>
                  <a:uLnTx/>
                  <a:uFillTx/>
                  <a:latin typeface="Calibri" panose="020F0502020204030204"/>
                  <a:ea typeface="+mn-ea"/>
                  <a:cs typeface="+mn-cs"/>
                </a:rPr>
                <a:t>Resend</a:t>
              </a:r>
            </a:p>
          </p:txBody>
        </p:sp>
        <p:sp>
          <p:nvSpPr>
            <p:cNvPr id="11" name="Rectangle 10">
              <a:extLst>
                <a:ext uri="{FF2B5EF4-FFF2-40B4-BE49-F238E27FC236}">
                  <a16:creationId xmlns:a16="http://schemas.microsoft.com/office/drawing/2014/main" id="{9F321EF3-03EF-4E8F-0890-74512443EA0C}"/>
                </a:ext>
              </a:extLst>
            </p:cNvPr>
            <p:cNvSpPr/>
            <p:nvPr/>
          </p:nvSpPr>
          <p:spPr>
            <a:xfrm>
              <a:off x="8320082" y="3726426"/>
              <a:ext cx="923921" cy="186813"/>
            </a:xfrm>
            <a:prstGeom prst="rect">
              <a:avLst/>
            </a:prstGeom>
            <a:solidFill>
              <a:srgbClr val="E2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ysClr val="windowText" lastClr="000000"/>
                  </a:solidFill>
                  <a:effectLst/>
                  <a:uLnTx/>
                  <a:uFillTx/>
                  <a:latin typeface="Calibri" panose="020F0502020204030204"/>
                  <a:ea typeface="+mn-ea"/>
                  <a:cs typeface="+mn-cs"/>
                </a:rPr>
                <a:t>Message</a:t>
              </a:r>
            </a:p>
          </p:txBody>
        </p:sp>
        <p:sp>
          <p:nvSpPr>
            <p:cNvPr id="12" name="Rectangle 11">
              <a:extLst>
                <a:ext uri="{FF2B5EF4-FFF2-40B4-BE49-F238E27FC236}">
                  <a16:creationId xmlns:a16="http://schemas.microsoft.com/office/drawing/2014/main" id="{CE97E76F-5ABC-DE9A-573D-3DFC0778E47C}"/>
                </a:ext>
              </a:extLst>
            </p:cNvPr>
            <p:cNvSpPr/>
            <p:nvPr/>
          </p:nvSpPr>
          <p:spPr>
            <a:xfrm>
              <a:off x="8320085" y="4388054"/>
              <a:ext cx="923921" cy="186813"/>
            </a:xfrm>
            <a:prstGeom prst="rect">
              <a:avLst/>
            </a:prstGeom>
            <a:solidFill>
              <a:srgbClr val="E2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ysClr val="windowText" lastClr="000000"/>
                  </a:solidFill>
                  <a:effectLst/>
                  <a:uLnTx/>
                  <a:uFillTx/>
                  <a:latin typeface="Calibri" panose="020F0502020204030204"/>
                  <a:ea typeface="+mn-ea"/>
                  <a:cs typeface="+mn-cs"/>
                </a:rPr>
                <a:t>Refresh</a:t>
              </a:r>
            </a:p>
          </p:txBody>
        </p:sp>
        <p:sp>
          <p:nvSpPr>
            <p:cNvPr id="13" name="Rectangle 12">
              <a:extLst>
                <a:ext uri="{FF2B5EF4-FFF2-40B4-BE49-F238E27FC236}">
                  <a16:creationId xmlns:a16="http://schemas.microsoft.com/office/drawing/2014/main" id="{A89C245E-BED2-33C9-8965-6655FD8F4FBB}"/>
                </a:ext>
              </a:extLst>
            </p:cNvPr>
            <p:cNvSpPr/>
            <p:nvPr/>
          </p:nvSpPr>
          <p:spPr>
            <a:xfrm>
              <a:off x="8320085" y="4889295"/>
              <a:ext cx="923921" cy="160388"/>
            </a:xfrm>
            <a:prstGeom prst="rect">
              <a:avLst/>
            </a:prstGeom>
            <a:solidFill>
              <a:srgbClr val="E2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ysClr val="windowText" lastClr="000000"/>
                  </a:solidFill>
                  <a:effectLst/>
                  <a:uLnTx/>
                  <a:uFillTx/>
                  <a:latin typeface="Calibri" panose="020F0502020204030204"/>
                  <a:ea typeface="+mn-ea"/>
                  <a:cs typeface="+mn-cs"/>
                </a:rPr>
                <a:t>Message</a:t>
              </a:r>
            </a:p>
          </p:txBody>
        </p:sp>
      </p:grpSp>
    </p:spTree>
    <p:extLst>
      <p:ext uri="{BB962C8B-B14F-4D97-AF65-F5344CB8AC3E}">
        <p14:creationId xmlns:p14="http://schemas.microsoft.com/office/powerpoint/2010/main" val="710263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7805f29c-e389-460a-adc1-49955cce1ed9"/>
  <p:tag name="SLIDO_EVENT_SECTION_UUID" val="94a086f6-ace9-4818-875d-0895d7fd97bc"/>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3MDA2NjIyMzF9"/>
  <p:tag name="SLIDO_TYPE" val="SlidoPoll"/>
  <p:tag name="SLIDO_POLL_UUID" val="bc981392-6543-4497-835e-826403e56652"/>
  <p:tag name="SLIDO_TIMELINE" val="W3sic2NyZWVuIjoiU3VydmV5SW50cm8iLCJzaG93UmVzdWx0cyI6ZmFsc2UsInNob3dDb3JyZWN0QW5zd2VycyI6ZmFsc2UsInZvdGluZ0xvY2tlZCI6ZmFsc2V9LHsicG9sbFF1ZXN0aW9uVXVpZCI6ImE4NmZmNjAwLTRhZDktNDA3NS05NzZmLTFkYjQ4NTM1NDRiNCIsInNob3dSZXN1bHRzIjp0cnVlLCJzaG93Q29ycmVjdEFuc3dlcnMiOmZhbHNlLCJ2b3RpbmdMb2NrZWQiOmZhbHNlfSx7InBvbGxRdWVzdGlvblV1aWQiOiI1ZDJiMTRiYi1hNWUwLTQ1ZjktYjY2OC02ZTNlYjQ5ODM2NDYiLCJzaG93UmVzdWx0cyI6dHJ1ZSwic2hvd0NvcnJlY3RBbnN3ZXJzIjpmYWxzZSwidm90aW5nTG9ja2VkIjpmYWxzZX1d"/>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DA2NjIyNDF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3MDA2NjIyNjV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2.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6" ma:contentTypeDescription="Create a new document." ma:contentTypeScope="" ma:versionID="054da06208d2fae31879611ad2892881">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4db1b05883021a9433411da48fb1f87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C945D2-B6F2-4604-9C01-FCD9E4B9547B}">
  <ds:schemaRefs>
    <ds:schemaRef ds:uri="http://schemas.openxmlformats.org/package/2006/metadata/core-properties"/>
    <ds:schemaRef ds:uri="http://schemas.microsoft.com/office/2006/metadata/properties"/>
    <ds:schemaRef ds:uri="http://purl.org/dc/terms/"/>
    <ds:schemaRef ds:uri="http://purl.org/dc/elements/1.1/"/>
    <ds:schemaRef ds:uri="33669984-af94-4b35-9f37-f4574e663bce"/>
    <ds:schemaRef ds:uri="http://schemas.microsoft.com/office/2006/documentManagement/types"/>
    <ds:schemaRef ds:uri="http://schemas.microsoft.com/office/infopath/2007/PartnerControls"/>
    <ds:schemaRef ds:uri="d5e8df70-7ba7-462a-92bc-0eb2af61e599"/>
    <ds:schemaRef ds:uri="http://www.w3.org/XML/1998/namespace"/>
    <ds:schemaRef ds:uri="http://purl.org/dc/dcmitype/"/>
  </ds:schemaRefs>
</ds:datastoreItem>
</file>

<file path=customXml/itemProps2.xml><?xml version="1.0" encoding="utf-8"?>
<ds:datastoreItem xmlns:ds="http://schemas.openxmlformats.org/officeDocument/2006/customXml" ds:itemID="{C44079B1-CF66-4789-A210-AFEECEBEC917}">
  <ds:schemaRefs>
    <ds:schemaRef ds:uri="http://schemas.microsoft.com/sharepoint/v3/contenttype/forms"/>
  </ds:schemaRefs>
</ds:datastoreItem>
</file>

<file path=customXml/itemProps3.xml><?xml version="1.0" encoding="utf-8"?>
<ds:datastoreItem xmlns:ds="http://schemas.openxmlformats.org/officeDocument/2006/customXml" ds:itemID="{E3020BB4-9506-4C34-A30C-F804BB51B3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2381</TotalTime>
  <Words>1802</Words>
  <Application>Microsoft Office PowerPoint</Application>
  <PresentationFormat>Widescreen</PresentationFormat>
  <Paragraphs>196</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Roboto</vt:lpstr>
      <vt:lpstr>Roboto-regular</vt:lpstr>
      <vt:lpstr>REC Alternative Event Theme</vt:lpstr>
      <vt:lpstr>REC Light Event Theme</vt:lpstr>
      <vt:lpstr>December 2023 extraordinary Release drop-in session</vt:lpstr>
      <vt:lpstr>Introducing Your presenters</vt:lpstr>
      <vt:lpstr>Housekeeping</vt:lpstr>
      <vt:lpstr>PowerPoint Presentation</vt:lpstr>
      <vt:lpstr>Agenda For today</vt:lpstr>
      <vt:lpstr>December 2023 Extraordinary Release</vt:lpstr>
      <vt:lpstr>Changes Planned for November 2023 Delivery</vt:lpstr>
      <vt:lpstr>R0067 – Introduction of css refresh functionality </vt:lpstr>
      <vt:lpstr>R0067 – Introduction of css refresh functionality </vt:lpstr>
      <vt:lpstr>R0128 – Removal of css business rule 1177 to reflect ofaf optionality  </vt:lpstr>
      <vt:lpstr>R0136 – Change to REC Schedule Change to Market Stabilisation Charge (MSC)</vt:lpstr>
      <vt:lpstr>R0118 – Review of Schedule 12 and processes to manage access to data</vt:lpstr>
      <vt:lpstr>R0149 | Updates to the EES API Interface Specification </vt:lpstr>
      <vt:lpstr>SUMMARY OF IMPACTED PRODUCTS</vt:lpstr>
      <vt:lpstr>Post Implementation Support</vt:lpstr>
      <vt:lpstr>support</vt:lpstr>
      <vt:lpstr>Questions</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November 2023 REC Release Webinar</dc:title>
  <dc:creator>Jenny Hyskaj</dc:creator>
  <cp:lastModifiedBy>Jenny Hyskaj</cp:lastModifiedBy>
  <cp:revision>12</cp:revision>
  <dcterms:created xsi:type="dcterms:W3CDTF">2023-08-29T09:43:24Z</dcterms:created>
  <dcterms:modified xsi:type="dcterms:W3CDTF">2023-11-23T13:42:35Z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1.6.1.4122</vt:lpwstr>
  </property>
  <property fmtid="{D5CDD505-2E9C-101B-9397-08002B2CF9AE}" pid="3" name="MSIP_Label_2d7f055f-5347-41d4-8cbe-c035e83f4f3c_Enabled">
    <vt:lpwstr>true</vt:lpwstr>
  </property>
  <property fmtid="{D5CDD505-2E9C-101B-9397-08002B2CF9AE}" pid="4" name="MSIP_Label_2d7f055f-5347-41d4-8cbe-c035e83f4f3c_SetDate">
    <vt:lpwstr>2023-08-29T10:33:41Z</vt:lpwstr>
  </property>
  <property fmtid="{D5CDD505-2E9C-101B-9397-08002B2CF9AE}" pid="5" name="MSIP_Label_2d7f055f-5347-41d4-8cbe-c035e83f4f3c_Method">
    <vt:lpwstr>Standard</vt:lpwstr>
  </property>
  <property fmtid="{D5CDD505-2E9C-101B-9397-08002B2CF9AE}" pid="6" name="MSIP_Label_2d7f055f-5347-41d4-8cbe-c035e83f4f3c_Name">
    <vt:lpwstr>defa4170-0d19-0005-0004-bc88714345d2</vt:lpwstr>
  </property>
  <property fmtid="{D5CDD505-2E9C-101B-9397-08002B2CF9AE}" pid="7" name="MSIP_Label_2d7f055f-5347-41d4-8cbe-c035e83f4f3c_SiteId">
    <vt:lpwstr>883dbbc0-a334-4b54-87cf-04fa94aeafb8</vt:lpwstr>
  </property>
  <property fmtid="{D5CDD505-2E9C-101B-9397-08002B2CF9AE}" pid="8" name="MSIP_Label_2d7f055f-5347-41d4-8cbe-c035e83f4f3c_ActionId">
    <vt:lpwstr>73231cda-85aa-4533-bea8-5802a48e7d0c</vt:lpwstr>
  </property>
  <property fmtid="{D5CDD505-2E9C-101B-9397-08002B2CF9AE}" pid="9" name="MSIP_Label_2d7f055f-5347-41d4-8cbe-c035e83f4f3c_ContentBits">
    <vt:lpwstr>0</vt:lpwstr>
  </property>
  <property fmtid="{D5CDD505-2E9C-101B-9397-08002B2CF9AE}" pid="10" name="ContentTypeId">
    <vt:lpwstr>0x01010064B6ABD153718F40AB257D99BCA5D342</vt:lpwstr>
  </property>
  <property fmtid="{D5CDD505-2E9C-101B-9397-08002B2CF9AE}" pid="11" name="MediaServiceImageTags">
    <vt:lpwstr/>
  </property>
</Properties>
</file>