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3" r:id="rId6"/>
    <p:sldMasterId id="2147483708" r:id="rId7"/>
  </p:sldMasterIdLst>
  <p:notesMasterIdLst>
    <p:notesMasterId r:id="rId51"/>
  </p:notesMasterIdLst>
  <p:sldIdLst>
    <p:sldId id="257" r:id="rId8"/>
    <p:sldId id="2147475623" r:id="rId9"/>
    <p:sldId id="268" r:id="rId10"/>
    <p:sldId id="2147475626" r:id="rId11"/>
    <p:sldId id="263" r:id="rId12"/>
    <p:sldId id="2146848791" r:id="rId13"/>
    <p:sldId id="2146848793" r:id="rId14"/>
    <p:sldId id="2147475631" r:id="rId15"/>
    <p:sldId id="2146848748" r:id="rId16"/>
    <p:sldId id="2147475611" r:id="rId17"/>
    <p:sldId id="2146848770" r:id="rId18"/>
    <p:sldId id="2146848781" r:id="rId19"/>
    <p:sldId id="323" r:id="rId20"/>
    <p:sldId id="2147475615" r:id="rId21"/>
    <p:sldId id="2147475618" r:id="rId22"/>
    <p:sldId id="2147475619" r:id="rId23"/>
    <p:sldId id="2147475620" r:id="rId24"/>
    <p:sldId id="2147475621" r:id="rId25"/>
    <p:sldId id="2147475629" r:id="rId26"/>
    <p:sldId id="2147475632" r:id="rId27"/>
    <p:sldId id="2146848753" r:id="rId28"/>
    <p:sldId id="2147475622" r:id="rId29"/>
    <p:sldId id="2146848749" r:id="rId30"/>
    <p:sldId id="2147475624" r:id="rId31"/>
    <p:sldId id="2147475625" r:id="rId32"/>
    <p:sldId id="306" r:id="rId33"/>
    <p:sldId id="264" r:id="rId34"/>
    <p:sldId id="465" r:id="rId35"/>
    <p:sldId id="2146848785" r:id="rId36"/>
    <p:sldId id="2146848786" r:id="rId37"/>
    <p:sldId id="2147475630" r:id="rId38"/>
    <p:sldId id="2147475633" r:id="rId39"/>
    <p:sldId id="2146848799" r:id="rId40"/>
    <p:sldId id="2146848800" r:id="rId41"/>
    <p:sldId id="2146848802" r:id="rId42"/>
    <p:sldId id="2146848801" r:id="rId43"/>
    <p:sldId id="2147475634" r:id="rId44"/>
    <p:sldId id="294" r:id="rId45"/>
    <p:sldId id="2146848783" r:id="rId46"/>
    <p:sldId id="325" r:id="rId47"/>
    <p:sldId id="2147475627" r:id="rId48"/>
    <p:sldId id="319" r:id="rId49"/>
    <p:sldId id="2147475628"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00920-B9D7-0051-BC16-9A8CFC2B48AB}" name="Ward, Mark" initials="WM" userId="S::markward@deloitte.co.uk::d27c521e-ae64-4858-83f3-d5fa5317de43" providerId="AD"/>
  <p188:author id="{1AD8E861-EEEF-E2CC-0656-32F82287F07F}" name="Avis, Thomas" initials="AT" userId="S::twavis@deloitte.co.uk::c0db91b6-8193-4bc5-bd07-57f16d68f3d9" providerId="AD"/>
  <p188:author id="{38AC4062-77D9-4061-9E17-D6FA311C9178}" name="Carlton, Walter" initials="CW" userId="S::wcarlton@deloitte.co.uk::a95b5c81-c3d7-4b41-881d-c06e0bc4b070" providerId="AD"/>
  <p188:author id="{3FB7DF79-73C0-3E93-CE72-6C804600D96F}" name="Williams, Lewis" initials="WL" userId="S::lewiswilliams@deloitte.co.uk::8751e9be-9ee0-4faf-88ce-27fbf84cd6b0" providerId="AD"/>
  <p188:author id="{83E97C7E-EE36-FD2C-007B-C8BD7271793E}" name="Sharma, Vaishnavi Y" initials="SY" userId="S::vaishnsharma@deloitte.co.uk::089ce4cd-3a36-4e62-8f11-410ac0e9afdd" providerId="AD"/>
  <p188:author id="{5C31537F-276A-E0A0-377C-05A46A927BB4}" name="Waghorn, Andrew M" initials="WAM" userId="S::awaghorn@deloitte.co.uk::81c733e3-9d74-46df-81e6-11f8a5e7275e" providerId="AD"/>
  <p188:author id="{9040898D-64CE-1916-0418-5E9191314D41}" name="Moden, Anton" initials="MA" userId="S::amoden@deloitte.co.uk::7b35dd8e-c9e7-4680-8f41-28c9dafada4a" providerId="AD"/>
  <p188:author id="{6A97BF9F-453A-51BF-AB95-5D72966F3A11}" name="Vyas, Nirav" initials="VN" userId="S::niravvyas@deloitte.co.uk::c70aaace-e6e8-4851-b01d-0f188817cfd9" providerId="AD"/>
  <p188:author id="{EDD324A7-4B82-85A8-02FB-E42A87DF671F}" name="Crowe-Lamont, Amy" initials="CA" userId="S::acrowelamont@deloitte.co.uk::380f60ef-f09e-48fa-88ac-ebaaa8acf0dc" providerId="AD"/>
  <p188:author id="{CC8F5BCB-4F87-E7B9-AA2F-513D9C66C4A0}" name="Costa Fernandes, Katie" initials="CFK" userId="S::kcostafernandes@deloitte.co.uk::44ada65a-bff4-457b-a60e-72edd81ed9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82E"/>
    <a:srgbClr val="498934"/>
    <a:srgbClr val="D5E3E0"/>
    <a:srgbClr val="E6E6E6"/>
    <a:srgbClr val="70ADA3"/>
    <a:srgbClr val="FFFFFF"/>
    <a:srgbClr val="96BEB7"/>
    <a:srgbClr val="B4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EB603-CEE7-28EB-D310-342A07F03948}" v="185" dt="2023-12-13T09:18:30.755"/>
    <p1510:client id="{5126F50A-0196-1F33-753C-5F12EC48993E}" v="1" dt="2023-12-12T16:26:38.054"/>
    <p1510:client id="{566FD774-833C-4782-905B-19A744C656F3}" v="510" dt="2023-12-13T14:29:35.446"/>
    <p1510:client id="{6A4F3FBB-58D5-4A0D-ADE7-D38F8F2CE675}" v="138" dt="2023-12-13T15:59:42.336"/>
    <p1510:client id="{899BE2BC-82C0-49F6-8BD8-397172C00877}" v="23" dt="2023-12-13T13:13:04.159"/>
    <p1510:client id="{8DC6A69C-6298-B2FF-A200-0BD2C8235CDF}" v="258" dt="2023-12-12T16:32:51.773"/>
    <p1510:client id="{96AEC723-5B60-4EED-9902-518E45B8D092}" v="595" dt="2023-12-13T11:59:53.595"/>
    <p1510:client id="{A1CB98B8-2E07-7F7B-8CFB-21D46DDCAE65}" v="36" dt="2023-12-13T11:55:09.733"/>
    <p1510:client id="{A67DC3AC-CF07-4FDD-9E07-2E482A10D23F}" v="167" dt="2023-12-13T15:04:29.914"/>
    <p1510:client id="{CC2DADBD-5EDB-7753-D17D-650343458F0E}" v="396" dt="2023-12-13T13:06:42.446"/>
    <p1510:client id="{DA745632-D749-4673-9E42-7BC1A9CC7C1C}" v="2673" dt="2023-12-13T12:03:03.728"/>
    <p1510:client id="{DDCFCB3D-B7CA-45C0-9155-7FCD2A66761E}" v="898" vWet="900" dt="2023-12-13T12:53:34.940"/>
    <p1510:client id="{F2FA1C73-B31A-4CFF-8844-DD57DABE0BC2}" v="16" dt="2023-12-13T12:25:03.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6A4F3FBB-58D5-4A0D-ADE7-D38F8F2CE675}"/>
    <pc:docChg chg="custSel addSld delSld modSld sldOrd replTag">
      <pc:chgData name="Jenny Hyskaj" userId="2a0cae01-d990-4fec-87a2-7d3184512457" providerId="ADAL" clId="{6A4F3FBB-58D5-4A0D-ADE7-D38F8F2CE675}" dt="2023-12-13T16:01:32.826" v="231" actId="255"/>
      <pc:docMkLst>
        <pc:docMk/>
      </pc:docMkLst>
      <pc:sldChg chg="modSp mod">
        <pc:chgData name="Jenny Hyskaj" userId="2a0cae01-d990-4fec-87a2-7d3184512457" providerId="ADAL" clId="{6A4F3FBB-58D5-4A0D-ADE7-D38F8F2CE675}" dt="2023-12-13T15:53:10.183" v="10" actId="1076"/>
        <pc:sldMkLst>
          <pc:docMk/>
          <pc:sldMk cId="1116783212" sldId="263"/>
        </pc:sldMkLst>
        <pc:graphicFrameChg chg="mod modGraphic">
          <ac:chgData name="Jenny Hyskaj" userId="2a0cae01-d990-4fec-87a2-7d3184512457" providerId="ADAL" clId="{6A4F3FBB-58D5-4A0D-ADE7-D38F8F2CE675}" dt="2023-12-13T15:53:10.183" v="10" actId="1076"/>
          <ac:graphicFrameMkLst>
            <pc:docMk/>
            <pc:sldMk cId="1116783212" sldId="263"/>
            <ac:graphicFrameMk id="7" creationId="{F86CF725-B62F-45BF-428A-61A8EEF73994}"/>
          </ac:graphicFrameMkLst>
        </pc:graphicFrameChg>
      </pc:sldChg>
      <pc:sldChg chg="modSp del mod">
        <pc:chgData name="Jenny Hyskaj" userId="2a0cae01-d990-4fec-87a2-7d3184512457" providerId="ADAL" clId="{6A4F3FBB-58D5-4A0D-ADE7-D38F8F2CE675}" dt="2023-12-13T15:57:53.840" v="214" actId="47"/>
        <pc:sldMkLst>
          <pc:docMk/>
          <pc:sldMk cId="2051810200" sldId="2146848794"/>
        </pc:sldMkLst>
        <pc:spChg chg="mod">
          <ac:chgData name="Jenny Hyskaj" userId="2a0cae01-d990-4fec-87a2-7d3184512457" providerId="ADAL" clId="{6A4F3FBB-58D5-4A0D-ADE7-D38F8F2CE675}" dt="2023-12-13T15:57:28.153" v="211" actId="20577"/>
          <ac:spMkLst>
            <pc:docMk/>
            <pc:sldMk cId="2051810200" sldId="2146848794"/>
            <ac:spMk id="2" creationId="{4310DABB-9296-FDB0-E562-D1B45488F158}"/>
          </ac:spMkLst>
        </pc:spChg>
      </pc:sldChg>
      <pc:sldChg chg="del">
        <pc:chgData name="Jenny Hyskaj" userId="2a0cae01-d990-4fec-87a2-7d3184512457" providerId="ADAL" clId="{6A4F3FBB-58D5-4A0D-ADE7-D38F8F2CE675}" dt="2023-12-13T15:58:32.386" v="218" actId="47"/>
        <pc:sldMkLst>
          <pc:docMk/>
          <pc:sldMk cId="2865370074" sldId="2146848796"/>
        </pc:sldMkLst>
      </pc:sldChg>
      <pc:sldChg chg="del">
        <pc:chgData name="Jenny Hyskaj" userId="2a0cae01-d990-4fec-87a2-7d3184512457" providerId="ADAL" clId="{6A4F3FBB-58D5-4A0D-ADE7-D38F8F2CE675}" dt="2023-12-13T15:59:20.689" v="223" actId="47"/>
        <pc:sldMkLst>
          <pc:docMk/>
          <pc:sldMk cId="3250623253" sldId="2146848797"/>
        </pc:sldMkLst>
      </pc:sldChg>
      <pc:sldChg chg="del">
        <pc:chgData name="Jenny Hyskaj" userId="2a0cae01-d990-4fec-87a2-7d3184512457" providerId="ADAL" clId="{6A4F3FBB-58D5-4A0D-ADE7-D38F8F2CE675}" dt="2023-12-13T15:59:44.596" v="226" actId="47"/>
        <pc:sldMkLst>
          <pc:docMk/>
          <pc:sldMk cId="3097223" sldId="2146848798"/>
        </pc:sldMkLst>
      </pc:sldChg>
      <pc:sldChg chg="modSp mod">
        <pc:chgData name="Jenny Hyskaj" userId="2a0cae01-d990-4fec-87a2-7d3184512457" providerId="ADAL" clId="{6A4F3FBB-58D5-4A0D-ADE7-D38F8F2CE675}" dt="2023-12-13T16:01:32.826" v="231" actId="255"/>
        <pc:sldMkLst>
          <pc:docMk/>
          <pc:sldMk cId="2599612420" sldId="2147475623"/>
        </pc:sldMkLst>
        <pc:spChg chg="mod">
          <ac:chgData name="Jenny Hyskaj" userId="2a0cae01-d990-4fec-87a2-7d3184512457" providerId="ADAL" clId="{6A4F3FBB-58D5-4A0D-ADE7-D38F8F2CE675}" dt="2023-12-13T16:01:32.826" v="231" actId="255"/>
          <ac:spMkLst>
            <pc:docMk/>
            <pc:sldMk cId="2599612420" sldId="2147475623"/>
            <ac:spMk id="4" creationId="{059163AA-C540-BB5C-1465-59F40E9965C2}"/>
          </ac:spMkLst>
        </pc:spChg>
      </pc:sldChg>
      <pc:sldChg chg="modSp mod">
        <pc:chgData name="Jenny Hyskaj" userId="2a0cae01-d990-4fec-87a2-7d3184512457" providerId="ADAL" clId="{6A4F3FBB-58D5-4A0D-ADE7-D38F8F2CE675}" dt="2023-12-13T15:56:05.904" v="171" actId="208"/>
        <pc:sldMkLst>
          <pc:docMk/>
          <pc:sldMk cId="687748679" sldId="2147475625"/>
        </pc:sldMkLst>
        <pc:spChg chg="mod">
          <ac:chgData name="Jenny Hyskaj" userId="2a0cae01-d990-4fec-87a2-7d3184512457" providerId="ADAL" clId="{6A4F3FBB-58D5-4A0D-ADE7-D38F8F2CE675}" dt="2023-12-13T15:56:05.904" v="171" actId="208"/>
          <ac:spMkLst>
            <pc:docMk/>
            <pc:sldMk cId="687748679" sldId="2147475625"/>
            <ac:spMk id="9" creationId="{A067A907-5ACA-95BB-4570-7154EC45815C}"/>
          </ac:spMkLst>
        </pc:spChg>
        <pc:spChg chg="mod">
          <ac:chgData name="Jenny Hyskaj" userId="2a0cae01-d990-4fec-87a2-7d3184512457" providerId="ADAL" clId="{6A4F3FBB-58D5-4A0D-ADE7-D38F8F2CE675}" dt="2023-12-13T15:56:05.904" v="171" actId="208"/>
          <ac:spMkLst>
            <pc:docMk/>
            <pc:sldMk cId="687748679" sldId="2147475625"/>
            <ac:spMk id="10" creationId="{8B81F022-12C4-6645-EFA4-353102526E56}"/>
          </ac:spMkLst>
        </pc:spChg>
        <pc:grpChg chg="mod">
          <ac:chgData name="Jenny Hyskaj" userId="2a0cae01-d990-4fec-87a2-7d3184512457" providerId="ADAL" clId="{6A4F3FBB-58D5-4A0D-ADE7-D38F8F2CE675}" dt="2023-12-13T15:55:44.953" v="169" actId="207"/>
          <ac:grpSpMkLst>
            <pc:docMk/>
            <pc:sldMk cId="687748679" sldId="2147475625"/>
            <ac:grpSpMk id="8" creationId="{71FCB09C-2976-DE6B-8E80-32C66F9F79CB}"/>
          </ac:grpSpMkLst>
        </pc:grpChg>
      </pc:sldChg>
      <pc:sldChg chg="addSp modSp add mod ord setBg replTag">
        <pc:chgData name="Jenny Hyskaj" userId="2a0cae01-d990-4fec-87a2-7d3184512457" providerId="ADAL" clId="{6A4F3FBB-58D5-4A0D-ADE7-D38F8F2CE675}" dt="2023-12-13T15:53:26.797" v="51"/>
        <pc:sldMkLst>
          <pc:docMk/>
          <pc:sldMk cId="3802292529" sldId="2147475626"/>
        </pc:sldMkLst>
        <pc:spChg chg="add mod replST">
          <ac:chgData name="Jenny Hyskaj" userId="2a0cae01-d990-4fec-87a2-7d3184512457" providerId="ADAL" clId="{6A4F3FBB-58D5-4A0D-ADE7-D38F8F2CE675}" dt="2023-12-13T15:53:22.230" v="35"/>
          <ac:spMkLst>
            <pc:docMk/>
            <pc:sldMk cId="3802292529" sldId="2147475626"/>
            <ac:spMk id="6" creationId="{0FFE91B9-EF12-BD53-8593-E6CBA9ECD3BA}"/>
          </ac:spMkLst>
        </pc:spChg>
        <pc:spChg chg="add mod replST">
          <ac:chgData name="Jenny Hyskaj" userId="2a0cae01-d990-4fec-87a2-7d3184512457" providerId="ADAL" clId="{6A4F3FBB-58D5-4A0D-ADE7-D38F8F2CE675}" dt="2023-12-13T15:53:22.270" v="45"/>
          <ac:spMkLst>
            <pc:docMk/>
            <pc:sldMk cId="3802292529" sldId="2147475626"/>
            <ac:spMk id="7" creationId="{061840FA-F184-D9E8-2065-1535BF2172AF}"/>
          </ac:spMkLst>
        </pc:spChg>
        <pc:picChg chg="add mod replST">
          <ac:chgData name="Jenny Hyskaj" userId="2a0cae01-d990-4fec-87a2-7d3184512457" providerId="ADAL" clId="{6A4F3FBB-58D5-4A0D-ADE7-D38F8F2CE675}" dt="2023-12-13T15:53:22.138" v="22"/>
          <ac:picMkLst>
            <pc:docMk/>
            <pc:sldMk cId="3802292529" sldId="2147475626"/>
            <ac:picMk id="3" creationId="{3C3BB923-F6CE-97CD-D963-58B6265E6F81}"/>
          </ac:picMkLst>
        </pc:picChg>
        <pc:picChg chg="add mod replST">
          <ac:chgData name="Jenny Hyskaj" userId="2a0cae01-d990-4fec-87a2-7d3184512457" providerId="ADAL" clId="{6A4F3FBB-58D5-4A0D-ADE7-D38F8F2CE675}" dt="2023-12-13T15:53:22.188" v="26"/>
          <ac:picMkLst>
            <pc:docMk/>
            <pc:sldMk cId="3802292529" sldId="2147475626"/>
            <ac:picMk id="5" creationId="{EB81EF05-E1A0-9BF6-4778-3E7772856E0C}"/>
          </ac:picMkLst>
        </pc:picChg>
      </pc:sldChg>
      <pc:sldChg chg="addSp modSp add mod ord setBg replTag">
        <pc:chgData name="Jenny Hyskaj" userId="2a0cae01-d990-4fec-87a2-7d3184512457" providerId="ADAL" clId="{6A4F3FBB-58D5-4A0D-ADE7-D38F8F2CE675}" dt="2023-12-13T15:53:47.252" v="88"/>
        <pc:sldMkLst>
          <pc:docMk/>
          <pc:sldMk cId="1181934490" sldId="2147475627"/>
        </pc:sldMkLst>
        <pc:spChg chg="add mod replST">
          <ac:chgData name="Jenny Hyskaj" userId="2a0cae01-d990-4fec-87a2-7d3184512457" providerId="ADAL" clId="{6A4F3FBB-58D5-4A0D-ADE7-D38F8F2CE675}" dt="2023-12-13T15:53:38.744" v="72"/>
          <ac:spMkLst>
            <pc:docMk/>
            <pc:sldMk cId="1181934490" sldId="2147475627"/>
            <ac:spMk id="6" creationId="{BC0DC1BE-0CC2-E394-13F1-66F49AE2871D}"/>
          </ac:spMkLst>
        </pc:spChg>
        <pc:spChg chg="add mod replST">
          <ac:chgData name="Jenny Hyskaj" userId="2a0cae01-d990-4fec-87a2-7d3184512457" providerId="ADAL" clId="{6A4F3FBB-58D5-4A0D-ADE7-D38F8F2CE675}" dt="2023-12-13T15:53:38.783" v="82"/>
          <ac:spMkLst>
            <pc:docMk/>
            <pc:sldMk cId="1181934490" sldId="2147475627"/>
            <ac:spMk id="7" creationId="{3214462D-4FCA-C5E6-E9CA-31322B99C851}"/>
          </ac:spMkLst>
        </pc:spChg>
        <pc:picChg chg="add mod replST">
          <ac:chgData name="Jenny Hyskaj" userId="2a0cae01-d990-4fec-87a2-7d3184512457" providerId="ADAL" clId="{6A4F3FBB-58D5-4A0D-ADE7-D38F8F2CE675}" dt="2023-12-13T15:53:38.656" v="59"/>
          <ac:picMkLst>
            <pc:docMk/>
            <pc:sldMk cId="1181934490" sldId="2147475627"/>
            <ac:picMk id="3" creationId="{D4AB97D2-B54A-43EE-D99D-1454847C2D06}"/>
          </ac:picMkLst>
        </pc:picChg>
        <pc:picChg chg="add mod replST">
          <ac:chgData name="Jenny Hyskaj" userId="2a0cae01-d990-4fec-87a2-7d3184512457" providerId="ADAL" clId="{6A4F3FBB-58D5-4A0D-ADE7-D38F8F2CE675}" dt="2023-12-13T15:53:38.704" v="63"/>
          <ac:picMkLst>
            <pc:docMk/>
            <pc:sldMk cId="1181934490" sldId="2147475627"/>
            <ac:picMk id="5" creationId="{1E8F28F6-BC7D-EFBC-1886-28268A966059}"/>
          </ac:picMkLst>
        </pc:picChg>
      </pc:sldChg>
      <pc:sldChg chg="addSp modSp add mod ord setBg modAnim replTag">
        <pc:chgData name="Jenny Hyskaj" userId="2a0cae01-d990-4fec-87a2-7d3184512457" providerId="ADAL" clId="{6A4F3FBB-58D5-4A0D-ADE7-D38F8F2CE675}" dt="2023-12-13T15:53:59.402" v="129"/>
        <pc:sldMkLst>
          <pc:docMk/>
          <pc:sldMk cId="2523429599" sldId="2147475628"/>
        </pc:sldMkLst>
        <pc:spChg chg="add mod replST">
          <ac:chgData name="Jenny Hyskaj" userId="2a0cae01-d990-4fec-87a2-7d3184512457" providerId="ADAL" clId="{6A4F3FBB-58D5-4A0D-ADE7-D38F8F2CE675}" dt="2023-12-13T15:53:55.389" v="109"/>
          <ac:spMkLst>
            <pc:docMk/>
            <pc:sldMk cId="2523429599" sldId="2147475628"/>
            <ac:spMk id="6" creationId="{57F93B09-E10D-7784-90DF-5DC54298123B}"/>
          </ac:spMkLst>
        </pc:spChg>
        <pc:spChg chg="add mod replST">
          <ac:chgData name="Jenny Hyskaj" userId="2a0cae01-d990-4fec-87a2-7d3184512457" providerId="ADAL" clId="{6A4F3FBB-58D5-4A0D-ADE7-D38F8F2CE675}" dt="2023-12-13T15:53:55.422" v="119"/>
          <ac:spMkLst>
            <pc:docMk/>
            <pc:sldMk cId="2523429599" sldId="2147475628"/>
            <ac:spMk id="7" creationId="{92AE1283-87ED-47DD-E8AA-94701B8A71EC}"/>
          </ac:spMkLst>
        </pc:spChg>
        <pc:picChg chg="add mod replST">
          <ac:chgData name="Jenny Hyskaj" userId="2a0cae01-d990-4fec-87a2-7d3184512457" providerId="ADAL" clId="{6A4F3FBB-58D5-4A0D-ADE7-D38F8F2CE675}" dt="2023-12-13T15:53:55.303" v="96"/>
          <ac:picMkLst>
            <pc:docMk/>
            <pc:sldMk cId="2523429599" sldId="2147475628"/>
            <ac:picMk id="3" creationId="{A63F5798-AF96-A8A0-E4AE-131285836BE9}"/>
          </ac:picMkLst>
        </pc:picChg>
        <pc:picChg chg="add mod replST">
          <ac:chgData name="Jenny Hyskaj" userId="2a0cae01-d990-4fec-87a2-7d3184512457" providerId="ADAL" clId="{6A4F3FBB-58D5-4A0D-ADE7-D38F8F2CE675}" dt="2023-12-13T15:53:55.345" v="100"/>
          <ac:picMkLst>
            <pc:docMk/>
            <pc:sldMk cId="2523429599" sldId="2147475628"/>
            <ac:picMk id="5" creationId="{9F98BE27-C786-144C-5B14-7121FF128454}"/>
          </ac:picMkLst>
        </pc:picChg>
      </pc:sldChg>
      <pc:sldChg chg="addSp modSp add mod ord setBg replTag">
        <pc:chgData name="Jenny Hyskaj" userId="2a0cae01-d990-4fec-87a2-7d3184512457" providerId="ADAL" clId="{6A4F3FBB-58D5-4A0D-ADE7-D38F8F2CE675}" dt="2023-12-13T15:55:20.239" v="168"/>
        <pc:sldMkLst>
          <pc:docMk/>
          <pc:sldMk cId="627820404" sldId="2147475629"/>
        </pc:sldMkLst>
        <pc:spChg chg="add mod replST">
          <ac:chgData name="Jenny Hyskaj" userId="2a0cae01-d990-4fec-87a2-7d3184512457" providerId="ADAL" clId="{6A4F3FBB-58D5-4A0D-ADE7-D38F8F2CE675}" dt="2023-12-13T15:54:46.230" v="150"/>
          <ac:spMkLst>
            <pc:docMk/>
            <pc:sldMk cId="627820404" sldId="2147475629"/>
            <ac:spMk id="6" creationId="{AA2CCD16-FB70-92A1-9E1F-F70532A6FB49}"/>
          </ac:spMkLst>
        </pc:spChg>
        <pc:spChg chg="add mod replST">
          <ac:chgData name="Jenny Hyskaj" userId="2a0cae01-d990-4fec-87a2-7d3184512457" providerId="ADAL" clId="{6A4F3FBB-58D5-4A0D-ADE7-D38F8F2CE675}" dt="2023-12-13T15:54:46.276" v="160"/>
          <ac:spMkLst>
            <pc:docMk/>
            <pc:sldMk cId="627820404" sldId="2147475629"/>
            <ac:spMk id="7" creationId="{0CDC6DDB-505D-3E6F-3A0C-1B7A4398CEB5}"/>
          </ac:spMkLst>
        </pc:spChg>
        <pc:picChg chg="add mod replST">
          <ac:chgData name="Jenny Hyskaj" userId="2a0cae01-d990-4fec-87a2-7d3184512457" providerId="ADAL" clId="{6A4F3FBB-58D5-4A0D-ADE7-D38F8F2CE675}" dt="2023-12-13T15:54:46.148" v="137"/>
          <ac:picMkLst>
            <pc:docMk/>
            <pc:sldMk cId="627820404" sldId="2147475629"/>
            <ac:picMk id="3" creationId="{422691D0-F056-C5A0-A699-DBC742907586}"/>
          </ac:picMkLst>
        </pc:picChg>
        <pc:picChg chg="add mod replST">
          <ac:chgData name="Jenny Hyskaj" userId="2a0cae01-d990-4fec-87a2-7d3184512457" providerId="ADAL" clId="{6A4F3FBB-58D5-4A0D-ADE7-D38F8F2CE675}" dt="2023-12-13T15:54:46.197" v="141"/>
          <ac:picMkLst>
            <pc:docMk/>
            <pc:sldMk cId="627820404" sldId="2147475629"/>
            <ac:picMk id="5" creationId="{2AA73174-C277-7D86-74DE-0EC2A893EB36}"/>
          </ac:picMkLst>
        </pc:picChg>
      </pc:sldChg>
      <pc:sldChg chg="addSp modSp add mod ord setBg replTag">
        <pc:chgData name="Jenny Hyskaj" userId="2a0cae01-d990-4fec-87a2-7d3184512457" providerId="ADAL" clId="{6A4F3FBB-58D5-4A0D-ADE7-D38F8F2CE675}" dt="2023-12-13T15:56:38.378" v="208"/>
        <pc:sldMkLst>
          <pc:docMk/>
          <pc:sldMk cId="3910388484" sldId="2147475630"/>
        </pc:sldMkLst>
        <pc:spChg chg="add mod replST">
          <ac:chgData name="Jenny Hyskaj" userId="2a0cae01-d990-4fec-87a2-7d3184512457" providerId="ADAL" clId="{6A4F3FBB-58D5-4A0D-ADE7-D38F8F2CE675}" dt="2023-12-13T15:56:26.800" v="192"/>
          <ac:spMkLst>
            <pc:docMk/>
            <pc:sldMk cId="3910388484" sldId="2147475630"/>
            <ac:spMk id="6" creationId="{C753BADD-754E-DECE-1E4B-3F6A0DEE9383}"/>
          </ac:spMkLst>
        </pc:spChg>
        <pc:spChg chg="add mod replST">
          <ac:chgData name="Jenny Hyskaj" userId="2a0cae01-d990-4fec-87a2-7d3184512457" providerId="ADAL" clId="{6A4F3FBB-58D5-4A0D-ADE7-D38F8F2CE675}" dt="2023-12-13T15:56:26.851" v="202"/>
          <ac:spMkLst>
            <pc:docMk/>
            <pc:sldMk cId="3910388484" sldId="2147475630"/>
            <ac:spMk id="7" creationId="{ACB5E267-F2A3-489E-FA28-3331AEAFEABD}"/>
          </ac:spMkLst>
        </pc:spChg>
        <pc:picChg chg="add mod replST">
          <ac:chgData name="Jenny Hyskaj" userId="2a0cae01-d990-4fec-87a2-7d3184512457" providerId="ADAL" clId="{6A4F3FBB-58D5-4A0D-ADE7-D38F8F2CE675}" dt="2023-12-13T15:56:26.265" v="179"/>
          <ac:picMkLst>
            <pc:docMk/>
            <pc:sldMk cId="3910388484" sldId="2147475630"/>
            <ac:picMk id="3" creationId="{39821FFE-1DA9-4C15-5691-B6CD55996533}"/>
          </ac:picMkLst>
        </pc:picChg>
        <pc:picChg chg="add mod replST">
          <ac:chgData name="Jenny Hyskaj" userId="2a0cae01-d990-4fec-87a2-7d3184512457" providerId="ADAL" clId="{6A4F3FBB-58D5-4A0D-ADE7-D38F8F2CE675}" dt="2023-12-13T15:56:26.760" v="183"/>
          <ac:picMkLst>
            <pc:docMk/>
            <pc:sldMk cId="3910388484" sldId="2147475630"/>
            <ac:picMk id="5" creationId="{DB98597E-98ED-5DE3-EB59-D8ABDCB7866F}"/>
          </ac:picMkLst>
        </pc:picChg>
      </pc:sldChg>
      <pc:sldChg chg="addSp modSp new mod">
        <pc:chgData name="Jenny Hyskaj" userId="2a0cae01-d990-4fec-87a2-7d3184512457" providerId="ADAL" clId="{6A4F3FBB-58D5-4A0D-ADE7-D38F8F2CE675}" dt="2023-12-13T15:58:05.898" v="215" actId="1076"/>
        <pc:sldMkLst>
          <pc:docMk/>
          <pc:sldMk cId="964806784" sldId="2147475631"/>
        </pc:sldMkLst>
        <pc:spChg chg="add mod">
          <ac:chgData name="Jenny Hyskaj" userId="2a0cae01-d990-4fec-87a2-7d3184512457" providerId="ADAL" clId="{6A4F3FBB-58D5-4A0D-ADE7-D38F8F2CE675}" dt="2023-12-13T15:58:05.898" v="215" actId="1076"/>
          <ac:spMkLst>
            <pc:docMk/>
            <pc:sldMk cId="964806784" sldId="2147475631"/>
            <ac:spMk id="2" creationId="{77BBDE32-91C1-46E1-EE70-7AF61168EF59}"/>
          </ac:spMkLst>
        </pc:spChg>
      </pc:sldChg>
      <pc:sldChg chg="addSp modSp new mod">
        <pc:chgData name="Jenny Hyskaj" userId="2a0cae01-d990-4fec-87a2-7d3184512457" providerId="ADAL" clId="{6A4F3FBB-58D5-4A0D-ADE7-D38F8F2CE675}" dt="2023-12-13T15:58:48.014" v="220" actId="1076"/>
        <pc:sldMkLst>
          <pc:docMk/>
          <pc:sldMk cId="1521618387" sldId="2147475632"/>
        </pc:sldMkLst>
        <pc:spChg chg="add mod">
          <ac:chgData name="Jenny Hyskaj" userId="2a0cae01-d990-4fec-87a2-7d3184512457" providerId="ADAL" clId="{6A4F3FBB-58D5-4A0D-ADE7-D38F8F2CE675}" dt="2023-12-13T15:58:48.014" v="220" actId="1076"/>
          <ac:spMkLst>
            <pc:docMk/>
            <pc:sldMk cId="1521618387" sldId="2147475632"/>
            <ac:spMk id="2" creationId="{71909A4F-5701-77F4-3FCE-B36C53A8A4AB}"/>
          </ac:spMkLst>
        </pc:spChg>
      </pc:sldChg>
      <pc:sldChg chg="addSp modSp new mod">
        <pc:chgData name="Jenny Hyskaj" userId="2a0cae01-d990-4fec-87a2-7d3184512457" providerId="ADAL" clId="{6A4F3FBB-58D5-4A0D-ADE7-D38F8F2CE675}" dt="2023-12-13T16:00:15.051" v="230" actId="1076"/>
        <pc:sldMkLst>
          <pc:docMk/>
          <pc:sldMk cId="3040577766" sldId="2147475633"/>
        </pc:sldMkLst>
        <pc:spChg chg="add mod">
          <ac:chgData name="Jenny Hyskaj" userId="2a0cae01-d990-4fec-87a2-7d3184512457" providerId="ADAL" clId="{6A4F3FBB-58D5-4A0D-ADE7-D38F8F2CE675}" dt="2023-12-13T16:00:15.051" v="230" actId="1076"/>
          <ac:spMkLst>
            <pc:docMk/>
            <pc:sldMk cId="3040577766" sldId="2147475633"/>
            <ac:spMk id="2" creationId="{F789DC25-8EBC-1565-2B54-C4A40FC71CBA}"/>
          </ac:spMkLst>
        </pc:spChg>
      </pc:sldChg>
      <pc:sldChg chg="addSp modSp new mod">
        <pc:chgData name="Jenny Hyskaj" userId="2a0cae01-d990-4fec-87a2-7d3184512457" providerId="ADAL" clId="{6A4F3FBB-58D5-4A0D-ADE7-D38F8F2CE675}" dt="2023-12-13T15:59:53.890" v="227" actId="1076"/>
        <pc:sldMkLst>
          <pc:docMk/>
          <pc:sldMk cId="1308513787" sldId="2147475634"/>
        </pc:sldMkLst>
        <pc:spChg chg="add mod">
          <ac:chgData name="Jenny Hyskaj" userId="2a0cae01-d990-4fec-87a2-7d3184512457" providerId="ADAL" clId="{6A4F3FBB-58D5-4A0D-ADE7-D38F8F2CE675}" dt="2023-12-13T15:59:53.890" v="227" actId="1076"/>
          <ac:spMkLst>
            <pc:docMk/>
            <pc:sldMk cId="1308513787" sldId="2147475634"/>
            <ac:spMk id="2" creationId="{E7D212DF-2A9A-F42B-85E9-2C24E509EF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a:solidFill>
                  <a:schemeClr val="tx1"/>
                </a:solidFill>
              </a:rPr>
              <a:t>Service Provider Performance</a:t>
            </a:r>
          </a:p>
        </c:rich>
      </c:tx>
      <c:layout>
        <c:manualLayout>
          <c:xMode val="edge"/>
          <c:yMode val="edge"/>
          <c:x val="0.2976355709773567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tockChart>
        <c:ser>
          <c:idx val="0"/>
          <c:order val="0"/>
          <c:tx>
            <c:strRef>
              <c:f>Sheet1!$B$1</c:f>
              <c:strCache>
                <c:ptCount val="1"/>
                <c:pt idx="0">
                  <c:v>Low</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45108</c:v>
                </c:pt>
                <c:pt idx="1">
                  <c:v>45139</c:v>
                </c:pt>
                <c:pt idx="2">
                  <c:v>45170</c:v>
                </c:pt>
                <c:pt idx="3">
                  <c:v>45200</c:v>
                </c:pt>
              </c:numCache>
            </c:numRef>
          </c:cat>
          <c:val>
            <c:numRef>
              <c:f>Sheet1!$B$2:$B$5</c:f>
              <c:numCache>
                <c:formatCode>0</c:formatCode>
                <c:ptCount val="4"/>
                <c:pt idx="0">
                  <c:v>59.26</c:v>
                </c:pt>
                <c:pt idx="1">
                  <c:v>47.05</c:v>
                </c:pt>
                <c:pt idx="2">
                  <c:v>54.540000000000006</c:v>
                </c:pt>
                <c:pt idx="3">
                  <c:v>57.9</c:v>
                </c:pt>
              </c:numCache>
            </c:numRef>
          </c:val>
          <c:smooth val="0"/>
          <c:extLst>
            <c:ext xmlns:c16="http://schemas.microsoft.com/office/drawing/2014/chart" uri="{C3380CC4-5D6E-409C-BE32-E72D297353CC}">
              <c16:uniqueId val="{00000000-728E-4D79-A001-8085F265A9CF}"/>
            </c:ext>
          </c:extLst>
        </c:ser>
        <c:ser>
          <c:idx val="1"/>
          <c:order val="1"/>
          <c:tx>
            <c:strRef>
              <c:f>Sheet1!$C$1</c:f>
              <c:strCache>
                <c:ptCount val="1"/>
                <c:pt idx="0">
                  <c:v>Average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45108</c:v>
                </c:pt>
                <c:pt idx="1">
                  <c:v>45139</c:v>
                </c:pt>
                <c:pt idx="2">
                  <c:v>45170</c:v>
                </c:pt>
                <c:pt idx="3">
                  <c:v>45200</c:v>
                </c:pt>
              </c:numCache>
            </c:numRef>
          </c:cat>
          <c:val>
            <c:numRef>
              <c:f>Sheet1!$C$2:$C$5</c:f>
              <c:numCache>
                <c:formatCode>0</c:formatCode>
                <c:ptCount val="4"/>
                <c:pt idx="0">
                  <c:v>78.25</c:v>
                </c:pt>
                <c:pt idx="1">
                  <c:v>80.69</c:v>
                </c:pt>
                <c:pt idx="2">
                  <c:v>79.545714285714297</c:v>
                </c:pt>
                <c:pt idx="3">
                  <c:v>83.507142857142853</c:v>
                </c:pt>
              </c:numCache>
            </c:numRef>
          </c:val>
          <c:smooth val="0"/>
          <c:extLst>
            <c:ext xmlns:c16="http://schemas.microsoft.com/office/drawing/2014/chart" uri="{C3380CC4-5D6E-409C-BE32-E72D297353CC}">
              <c16:uniqueId val="{00000001-728E-4D79-A001-8085F265A9CF}"/>
            </c:ext>
          </c:extLst>
        </c:ser>
        <c:ser>
          <c:idx val="2"/>
          <c:order val="2"/>
          <c:tx>
            <c:strRef>
              <c:f>Sheet1!$D$1</c:f>
              <c:strCache>
                <c:ptCount val="1"/>
                <c:pt idx="0">
                  <c:v>High</c:v>
                </c:pt>
              </c:strCache>
            </c:strRef>
          </c:tx>
          <c:spPr>
            <a:ln w="25400" cap="rnd">
              <a:noFill/>
              <a:round/>
            </a:ln>
            <a:effectLst/>
          </c:spPr>
          <c:marker>
            <c:symbol val="dot"/>
            <c:size val="3"/>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45108</c:v>
                </c:pt>
                <c:pt idx="1">
                  <c:v>45139</c:v>
                </c:pt>
                <c:pt idx="2">
                  <c:v>45170</c:v>
                </c:pt>
                <c:pt idx="3">
                  <c:v>45200</c:v>
                </c:pt>
              </c:numCache>
            </c:numRef>
          </c:cat>
          <c:val>
            <c:numRef>
              <c:f>Sheet1!$D$2:$D$5</c:f>
              <c:numCache>
                <c:formatCode>0</c:formatCode>
                <c:ptCount val="4"/>
                <c:pt idx="0">
                  <c:v>100</c:v>
                </c:pt>
                <c:pt idx="1">
                  <c:v>100</c:v>
                </c:pt>
                <c:pt idx="2">
                  <c:v>100</c:v>
                </c:pt>
                <c:pt idx="3">
                  <c:v>100</c:v>
                </c:pt>
              </c:numCache>
            </c:numRef>
          </c:val>
          <c:smooth val="0"/>
          <c:extLst>
            <c:ext xmlns:c16="http://schemas.microsoft.com/office/drawing/2014/chart" uri="{C3380CC4-5D6E-409C-BE32-E72D297353CC}">
              <c16:uniqueId val="{00000002-728E-4D79-A001-8085F265A9CF}"/>
            </c:ext>
          </c:extLst>
        </c:ser>
        <c:dLbls>
          <c:showLegendKey val="0"/>
          <c:showVal val="1"/>
          <c:showCatName val="0"/>
          <c:showSerName val="0"/>
          <c:showPercent val="0"/>
          <c:showBubbleSize val="0"/>
        </c:dLbls>
        <c:hiLowLines>
          <c:spPr>
            <a:ln w="50800" cap="flat" cmpd="sng" algn="ctr">
              <a:gradFill flip="none" rotWithShape="1">
                <a:gsLst>
                  <a:gs pos="0">
                    <a:schemeClr val="accent4"/>
                  </a:gs>
                  <a:gs pos="60000">
                    <a:schemeClr val="accent6">
                      <a:lumMod val="95000"/>
                      <a:lumOff val="5000"/>
                    </a:schemeClr>
                  </a:gs>
                  <a:gs pos="100000">
                    <a:schemeClr val="accent6">
                      <a:lumMod val="60000"/>
                    </a:schemeClr>
                  </a:gs>
                </a:gsLst>
                <a:path path="circle">
                  <a:fillToRect l="100000" t="100000"/>
                </a:path>
                <a:tileRect r="-100000" b="-100000"/>
              </a:gradFill>
              <a:round/>
            </a:ln>
            <a:effectLst/>
          </c:spPr>
        </c:hiLowLines>
        <c:axId val="1066337967"/>
        <c:axId val="1066340463"/>
      </c:stockChart>
      <c:dateAx>
        <c:axId val="106633796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6340463"/>
        <c:crosses val="autoZero"/>
        <c:auto val="1"/>
        <c:lblOffset val="100"/>
        <c:baseTimeUnit val="months"/>
      </c:dateAx>
      <c:valAx>
        <c:axId val="106634046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sz="1200">
                    <a:solidFill>
                      <a:schemeClr val="tx1"/>
                    </a:solidFill>
                  </a:rPr>
                  <a:t>Percentage of SLAs met or exceeded by Service Providers (%)</a:t>
                </a:r>
                <a:br>
                  <a:rPr lang="en-GB" sz="1200">
                    <a:solidFill>
                      <a:schemeClr val="tx1"/>
                    </a:solidFill>
                  </a:rPr>
                </a:br>
                <a:r>
                  <a:rPr lang="en-GB" sz="1200">
                    <a:solidFill>
                      <a:schemeClr val="tx1"/>
                    </a:solidFill>
                  </a:rPr>
                  <a:t>Range of Performance: Low – Average – High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6337967"/>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DE7F3-2991-45B0-B4C4-499E65BCF8B6}" type="doc">
      <dgm:prSet loTypeId="urn:microsoft.com/office/officeart/2005/8/layout/chevron1" loCatId="process" qsTypeId="urn:microsoft.com/office/officeart/2005/8/quickstyle/simple1" qsCatId="simple" csTypeId="urn:microsoft.com/office/officeart/2005/8/colors/colorful1" csCatId="colorful" phldr="1"/>
      <dgm:spPr/>
    </dgm:pt>
    <dgm:pt modelId="{C0D3B81B-9EA3-4A69-A6C7-6AAFAC01570E}">
      <dgm:prSet phldrT="[Text]" custT="1"/>
      <dgm:spPr/>
      <dgm:t>
        <a:bodyPr/>
        <a:lstStyle/>
        <a:p>
          <a:r>
            <a:rPr lang="en-GB" sz="1100" dirty="0">
              <a:latin typeface="Roboto" panose="02000000000000000000" pitchFamily="2" charset="0"/>
              <a:ea typeface="Roboto" panose="02000000000000000000" pitchFamily="2" charset="0"/>
              <a:cs typeface="Roboto" panose="02000000000000000000" pitchFamily="2" charset="0"/>
            </a:rPr>
            <a:t>We held a working group in November which focused on understanding the as is process in the code. We are focusing on Gas first as Electricity is more mature.</a:t>
          </a:r>
        </a:p>
      </dgm:t>
    </dgm:pt>
    <dgm:pt modelId="{73FFC323-D87B-477F-8A08-FD991E38E39C}" type="parTrans" cxnId="{EC5AB3DB-F833-41F1-925A-0BB76A70CD15}">
      <dgm:prSet/>
      <dgm:spPr/>
      <dgm:t>
        <a:bodyPr/>
        <a:lstStyle/>
        <a:p>
          <a:endParaRPr lang="en-GB" sz="2000">
            <a:latin typeface="Arial" panose="020B0604020202020204" pitchFamily="34" charset="0"/>
            <a:cs typeface="Arial" panose="020B0604020202020204" pitchFamily="34" charset="0"/>
          </a:endParaRPr>
        </a:p>
      </dgm:t>
    </dgm:pt>
    <dgm:pt modelId="{0694B905-BBCE-4E96-AD98-47366F220FBA}" type="sibTrans" cxnId="{EC5AB3DB-F833-41F1-925A-0BB76A70CD15}">
      <dgm:prSet/>
      <dgm:spPr/>
      <dgm:t>
        <a:bodyPr/>
        <a:lstStyle/>
        <a:p>
          <a:endParaRPr lang="en-GB" sz="2000">
            <a:latin typeface="Arial" panose="020B0604020202020204" pitchFamily="34" charset="0"/>
            <a:cs typeface="Arial" panose="020B0604020202020204" pitchFamily="34" charset="0"/>
          </a:endParaRPr>
        </a:p>
      </dgm:t>
    </dgm:pt>
    <dgm:pt modelId="{63B39295-479E-4A8C-8569-B8E14107C47E}">
      <dgm:prSet phldrT="[Text]" custT="1"/>
      <dgm:spPr/>
      <dgm:t>
        <a:bodyPr/>
        <a:lstStyle/>
        <a:p>
          <a:pPr rtl="0"/>
          <a:r>
            <a:rPr lang="en-GB" sz="1100" dirty="0">
              <a:latin typeface="Roboto" panose="02000000000000000000" pitchFamily="2" charset="0"/>
              <a:ea typeface="Roboto" panose="02000000000000000000" pitchFamily="2" charset="0"/>
              <a:cs typeface="Roboto" panose="02000000000000000000" pitchFamily="2" charset="0"/>
            </a:rPr>
            <a:t>Here it included representatives from other relevant Codes and Supplier organisations (ensuring coverage of both Domestic and Non-Domestic sector, as well as organisation scale).</a:t>
          </a:r>
        </a:p>
      </dgm:t>
    </dgm:pt>
    <dgm:pt modelId="{C5A9163D-5C30-45AE-93A7-7A36BCEF194F}" type="parTrans" cxnId="{7DE320A0-B564-447B-BBD7-482C57940A95}">
      <dgm:prSet/>
      <dgm:spPr/>
      <dgm:t>
        <a:bodyPr/>
        <a:lstStyle/>
        <a:p>
          <a:endParaRPr lang="en-GB" sz="2000">
            <a:latin typeface="Arial" panose="020B0604020202020204" pitchFamily="34" charset="0"/>
            <a:cs typeface="Arial" panose="020B0604020202020204" pitchFamily="34" charset="0"/>
          </a:endParaRPr>
        </a:p>
      </dgm:t>
    </dgm:pt>
    <dgm:pt modelId="{3F8C788C-6037-4133-8558-B44A49643005}" type="sibTrans" cxnId="{7DE320A0-B564-447B-BBD7-482C57940A95}">
      <dgm:prSet/>
      <dgm:spPr/>
      <dgm:t>
        <a:bodyPr/>
        <a:lstStyle/>
        <a:p>
          <a:endParaRPr lang="en-GB" sz="2000">
            <a:latin typeface="Arial" panose="020B0604020202020204" pitchFamily="34" charset="0"/>
            <a:cs typeface="Arial" panose="020B0604020202020204" pitchFamily="34" charset="0"/>
          </a:endParaRPr>
        </a:p>
      </dgm:t>
    </dgm:pt>
    <dgm:pt modelId="{4B877BDC-077F-4AB9-B020-1130DD3B65BD}">
      <dgm:prSet phldrT="[Text]" custT="1"/>
      <dgm:spPr/>
      <dgm:t>
        <a:bodyPr/>
        <a:lstStyle/>
        <a:p>
          <a:r>
            <a:rPr lang="en-GB" sz="1100" dirty="0">
              <a:latin typeface="Roboto" panose="02000000000000000000" pitchFamily="2" charset="0"/>
              <a:ea typeface="Roboto" panose="02000000000000000000" pitchFamily="2" charset="0"/>
              <a:cs typeface="Roboto" panose="02000000000000000000" pitchFamily="2" charset="0"/>
            </a:rPr>
            <a:t>We will hold follow-up workshops with the working group to explore potential solutions and evaluate their cost-benefits.</a:t>
          </a:r>
        </a:p>
      </dgm:t>
    </dgm:pt>
    <dgm:pt modelId="{D82AE4B3-0A02-429F-9D5F-80F821AA405F}" type="parTrans" cxnId="{DA605685-9B30-4193-ADE8-AF43F3FC7466}">
      <dgm:prSet/>
      <dgm:spPr/>
      <dgm:t>
        <a:bodyPr/>
        <a:lstStyle/>
        <a:p>
          <a:endParaRPr lang="en-GB" sz="2000">
            <a:latin typeface="Arial" panose="020B0604020202020204" pitchFamily="34" charset="0"/>
            <a:cs typeface="Arial" panose="020B0604020202020204" pitchFamily="34" charset="0"/>
          </a:endParaRPr>
        </a:p>
      </dgm:t>
    </dgm:pt>
    <dgm:pt modelId="{04B025B1-4A77-44A0-930B-46A5ADB8DBF1}" type="sibTrans" cxnId="{DA605685-9B30-4193-ADE8-AF43F3FC7466}">
      <dgm:prSet/>
      <dgm:spPr/>
      <dgm:t>
        <a:bodyPr/>
        <a:lstStyle/>
        <a:p>
          <a:endParaRPr lang="en-GB" sz="2000">
            <a:latin typeface="Arial" panose="020B0604020202020204" pitchFamily="34" charset="0"/>
            <a:cs typeface="Arial" panose="020B0604020202020204" pitchFamily="34" charset="0"/>
          </a:endParaRPr>
        </a:p>
      </dgm:t>
    </dgm:pt>
    <dgm:pt modelId="{DFC5AD0C-D8DF-404A-A8FF-068EA58C3B27}">
      <dgm:prSet custT="1"/>
      <dgm:spPr/>
      <dgm:t>
        <a:bodyPr/>
        <a:lstStyle/>
        <a:p>
          <a:r>
            <a:rPr lang="en-GB" sz="1100" dirty="0">
              <a:latin typeface="Roboto" panose="02000000000000000000" pitchFamily="2" charset="0"/>
              <a:ea typeface="Roboto" panose="02000000000000000000" pitchFamily="2" charset="0"/>
              <a:cs typeface="Roboto" panose="02000000000000000000" pitchFamily="2" charset="0"/>
            </a:rPr>
            <a:t>Develop proposal for Standards of Service for MEMs</a:t>
          </a:r>
          <a:endParaRPr lang="en-US" sz="1100" dirty="0">
            <a:latin typeface="Roboto" panose="02000000000000000000" pitchFamily="2" charset="0"/>
            <a:ea typeface="Roboto" panose="02000000000000000000" pitchFamily="2" charset="0"/>
            <a:cs typeface="Roboto" panose="02000000000000000000" pitchFamily="2" charset="0"/>
          </a:endParaRPr>
        </a:p>
      </dgm:t>
    </dgm:pt>
    <dgm:pt modelId="{5A242171-D585-4E52-AE4E-616E4FB4320C}" type="parTrans" cxnId="{65B12537-D8E5-4B0E-B233-42832F6CA177}">
      <dgm:prSet/>
      <dgm:spPr/>
      <dgm:t>
        <a:bodyPr/>
        <a:lstStyle/>
        <a:p>
          <a:endParaRPr lang="en-GB" sz="2400"/>
        </a:p>
      </dgm:t>
    </dgm:pt>
    <dgm:pt modelId="{710A887A-692F-487B-8C58-EFE4C9460A0A}" type="sibTrans" cxnId="{65B12537-D8E5-4B0E-B233-42832F6CA177}">
      <dgm:prSet/>
      <dgm:spPr/>
      <dgm:t>
        <a:bodyPr/>
        <a:lstStyle/>
        <a:p>
          <a:endParaRPr lang="en-GB" sz="2400"/>
        </a:p>
      </dgm:t>
    </dgm:pt>
    <dgm:pt modelId="{B7B685A2-D809-4FAB-8F57-B692A620F753}" type="pres">
      <dgm:prSet presAssocID="{6ADDE7F3-2991-45B0-B4C4-499E65BCF8B6}" presName="Name0" presStyleCnt="0">
        <dgm:presLayoutVars>
          <dgm:dir/>
          <dgm:animLvl val="lvl"/>
          <dgm:resizeHandles val="exact"/>
        </dgm:presLayoutVars>
      </dgm:prSet>
      <dgm:spPr/>
    </dgm:pt>
    <dgm:pt modelId="{D5B438C4-EDDC-4298-81B0-A61702EE69E1}" type="pres">
      <dgm:prSet presAssocID="{C0D3B81B-9EA3-4A69-A6C7-6AAFAC01570E}" presName="parTxOnly" presStyleLbl="node1" presStyleIdx="0" presStyleCnt="4">
        <dgm:presLayoutVars>
          <dgm:chMax val="0"/>
          <dgm:chPref val="0"/>
          <dgm:bulletEnabled val="1"/>
        </dgm:presLayoutVars>
      </dgm:prSet>
      <dgm:spPr/>
    </dgm:pt>
    <dgm:pt modelId="{037A297E-F336-4E08-9C9E-7A231238E23E}" type="pres">
      <dgm:prSet presAssocID="{0694B905-BBCE-4E96-AD98-47366F220FBA}" presName="parTxOnlySpace" presStyleCnt="0"/>
      <dgm:spPr/>
    </dgm:pt>
    <dgm:pt modelId="{B0619478-9770-47A9-9FDF-419967A1AC0D}" type="pres">
      <dgm:prSet presAssocID="{63B39295-479E-4A8C-8569-B8E14107C47E}" presName="parTxOnly" presStyleLbl="node1" presStyleIdx="1" presStyleCnt="4" custScaleY="97649">
        <dgm:presLayoutVars>
          <dgm:chMax val="0"/>
          <dgm:chPref val="0"/>
          <dgm:bulletEnabled val="1"/>
        </dgm:presLayoutVars>
      </dgm:prSet>
      <dgm:spPr/>
    </dgm:pt>
    <dgm:pt modelId="{DAA0090E-BF87-4EFA-8FC4-E98F63361D25}" type="pres">
      <dgm:prSet presAssocID="{3F8C788C-6037-4133-8558-B44A49643005}" presName="parTxOnlySpace" presStyleCnt="0"/>
      <dgm:spPr/>
    </dgm:pt>
    <dgm:pt modelId="{65C6DB3A-3611-4F51-A117-B9D2BE8DA223}" type="pres">
      <dgm:prSet presAssocID="{4B877BDC-077F-4AB9-B020-1130DD3B65BD}" presName="parTxOnly" presStyleLbl="node1" presStyleIdx="2" presStyleCnt="4">
        <dgm:presLayoutVars>
          <dgm:chMax val="0"/>
          <dgm:chPref val="0"/>
          <dgm:bulletEnabled val="1"/>
        </dgm:presLayoutVars>
      </dgm:prSet>
      <dgm:spPr/>
    </dgm:pt>
    <dgm:pt modelId="{1751065A-B2BC-4A44-BAA3-4110445B540C}" type="pres">
      <dgm:prSet presAssocID="{04B025B1-4A77-44A0-930B-46A5ADB8DBF1}" presName="parTxOnlySpace" presStyleCnt="0"/>
      <dgm:spPr/>
    </dgm:pt>
    <dgm:pt modelId="{E1029219-A65E-4611-99C6-5EF39B153555}" type="pres">
      <dgm:prSet presAssocID="{DFC5AD0C-D8DF-404A-A8FF-068EA58C3B27}" presName="parTxOnly" presStyleLbl="node1" presStyleIdx="3" presStyleCnt="4" custLinFactNeighborX="36834" custLinFactNeighborY="1546">
        <dgm:presLayoutVars>
          <dgm:chMax val="0"/>
          <dgm:chPref val="0"/>
          <dgm:bulletEnabled val="1"/>
        </dgm:presLayoutVars>
      </dgm:prSet>
      <dgm:spPr/>
    </dgm:pt>
  </dgm:ptLst>
  <dgm:cxnLst>
    <dgm:cxn modelId="{6612CC17-9E8D-472A-9CCA-11A197FFCE70}" type="presOf" srcId="{4B877BDC-077F-4AB9-B020-1130DD3B65BD}" destId="{65C6DB3A-3611-4F51-A117-B9D2BE8DA223}" srcOrd="0" destOrd="0" presId="urn:microsoft.com/office/officeart/2005/8/layout/chevron1"/>
    <dgm:cxn modelId="{65B12537-D8E5-4B0E-B233-42832F6CA177}" srcId="{6ADDE7F3-2991-45B0-B4C4-499E65BCF8B6}" destId="{DFC5AD0C-D8DF-404A-A8FF-068EA58C3B27}" srcOrd="3" destOrd="0" parTransId="{5A242171-D585-4E52-AE4E-616E4FB4320C}" sibTransId="{710A887A-692F-487B-8C58-EFE4C9460A0A}"/>
    <dgm:cxn modelId="{B474F864-D9E6-41EC-9E0B-E8D42ECE3748}" type="presOf" srcId="{DFC5AD0C-D8DF-404A-A8FF-068EA58C3B27}" destId="{E1029219-A65E-4611-99C6-5EF39B153555}" srcOrd="0" destOrd="0" presId="urn:microsoft.com/office/officeart/2005/8/layout/chevron1"/>
    <dgm:cxn modelId="{DA605685-9B30-4193-ADE8-AF43F3FC7466}" srcId="{6ADDE7F3-2991-45B0-B4C4-499E65BCF8B6}" destId="{4B877BDC-077F-4AB9-B020-1130DD3B65BD}" srcOrd="2" destOrd="0" parTransId="{D82AE4B3-0A02-429F-9D5F-80F821AA405F}" sibTransId="{04B025B1-4A77-44A0-930B-46A5ADB8DBF1}"/>
    <dgm:cxn modelId="{8058F489-958B-42A6-B76C-9D05434595C6}" type="presOf" srcId="{63B39295-479E-4A8C-8569-B8E14107C47E}" destId="{B0619478-9770-47A9-9FDF-419967A1AC0D}" srcOrd="0" destOrd="0" presId="urn:microsoft.com/office/officeart/2005/8/layout/chevron1"/>
    <dgm:cxn modelId="{7DE320A0-B564-447B-BBD7-482C57940A95}" srcId="{6ADDE7F3-2991-45B0-B4C4-499E65BCF8B6}" destId="{63B39295-479E-4A8C-8569-B8E14107C47E}" srcOrd="1" destOrd="0" parTransId="{C5A9163D-5C30-45AE-93A7-7A36BCEF194F}" sibTransId="{3F8C788C-6037-4133-8558-B44A49643005}"/>
    <dgm:cxn modelId="{5C6B00D2-98AC-496F-BD30-E506B9C6F970}" type="presOf" srcId="{6ADDE7F3-2991-45B0-B4C4-499E65BCF8B6}" destId="{B7B685A2-D809-4FAB-8F57-B692A620F753}" srcOrd="0" destOrd="0" presId="urn:microsoft.com/office/officeart/2005/8/layout/chevron1"/>
    <dgm:cxn modelId="{EC5AB3DB-F833-41F1-925A-0BB76A70CD15}" srcId="{6ADDE7F3-2991-45B0-B4C4-499E65BCF8B6}" destId="{C0D3B81B-9EA3-4A69-A6C7-6AAFAC01570E}" srcOrd="0" destOrd="0" parTransId="{73FFC323-D87B-477F-8A08-FD991E38E39C}" sibTransId="{0694B905-BBCE-4E96-AD98-47366F220FBA}"/>
    <dgm:cxn modelId="{5E0CE9DD-138F-46B8-96C3-DE9230E5B076}" type="presOf" srcId="{C0D3B81B-9EA3-4A69-A6C7-6AAFAC01570E}" destId="{D5B438C4-EDDC-4298-81B0-A61702EE69E1}" srcOrd="0" destOrd="0" presId="urn:microsoft.com/office/officeart/2005/8/layout/chevron1"/>
    <dgm:cxn modelId="{C85030FE-F44B-4678-AFCE-A9A4D9662024}" type="presParOf" srcId="{B7B685A2-D809-4FAB-8F57-B692A620F753}" destId="{D5B438C4-EDDC-4298-81B0-A61702EE69E1}" srcOrd="0" destOrd="0" presId="urn:microsoft.com/office/officeart/2005/8/layout/chevron1"/>
    <dgm:cxn modelId="{CE562D72-0AA7-4EB6-8EC6-D343A397ABAF}" type="presParOf" srcId="{B7B685A2-D809-4FAB-8F57-B692A620F753}" destId="{037A297E-F336-4E08-9C9E-7A231238E23E}" srcOrd="1" destOrd="0" presId="urn:microsoft.com/office/officeart/2005/8/layout/chevron1"/>
    <dgm:cxn modelId="{72ADE050-6E60-4263-9368-6521CBD346B4}" type="presParOf" srcId="{B7B685A2-D809-4FAB-8F57-B692A620F753}" destId="{B0619478-9770-47A9-9FDF-419967A1AC0D}" srcOrd="2" destOrd="0" presId="urn:microsoft.com/office/officeart/2005/8/layout/chevron1"/>
    <dgm:cxn modelId="{7BD2333A-63BF-4F88-9D6C-DC1CCB286E88}" type="presParOf" srcId="{B7B685A2-D809-4FAB-8F57-B692A620F753}" destId="{DAA0090E-BF87-4EFA-8FC4-E98F63361D25}" srcOrd="3" destOrd="0" presId="urn:microsoft.com/office/officeart/2005/8/layout/chevron1"/>
    <dgm:cxn modelId="{73F5936D-CEE2-41A6-8EF5-55DEB0B07C03}" type="presParOf" srcId="{B7B685A2-D809-4FAB-8F57-B692A620F753}" destId="{65C6DB3A-3611-4F51-A117-B9D2BE8DA223}" srcOrd="4" destOrd="0" presId="urn:microsoft.com/office/officeart/2005/8/layout/chevron1"/>
    <dgm:cxn modelId="{CD15537F-1FEB-4404-9C79-9CCD981155AF}" type="presParOf" srcId="{B7B685A2-D809-4FAB-8F57-B692A620F753}" destId="{1751065A-B2BC-4A44-BAA3-4110445B540C}" srcOrd="5" destOrd="0" presId="urn:microsoft.com/office/officeart/2005/8/layout/chevron1"/>
    <dgm:cxn modelId="{2F27BFDD-DFB4-472E-9AE3-251376361311}" type="presParOf" srcId="{B7B685A2-D809-4FAB-8F57-B692A620F753}" destId="{E1029219-A65E-4611-99C6-5EF39B15355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17E87-355D-4954-9779-A207184F2B22}" type="doc">
      <dgm:prSet loTypeId="urn:microsoft.com/office/officeart/2005/8/layout/hList9" loCatId="list" qsTypeId="urn:microsoft.com/office/officeart/2005/8/quickstyle/simple1" qsCatId="simple" csTypeId="urn:microsoft.com/office/officeart/2005/8/colors/accent3_2" csCatId="accent3" phldr="1"/>
      <dgm:spPr/>
      <dgm:t>
        <a:bodyPr/>
        <a:lstStyle/>
        <a:p>
          <a:endParaRPr lang="en-GB"/>
        </a:p>
      </dgm:t>
    </dgm:pt>
    <dgm:pt modelId="{F68AFC55-8194-4054-971F-7E60A7393744}">
      <dgm:prSet phldrT="[Text]" custT="1"/>
      <dgm:spPr/>
      <dgm:t>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1</a:t>
          </a:r>
        </a:p>
      </dgm:t>
    </dgm:pt>
    <dgm:pt modelId="{812EF1A8-25C1-400B-BF65-1F425287A357}" type="parTrans" cxnId="{25E319D0-8CE8-4EC0-A114-A3B900049371}">
      <dgm:prSet/>
      <dgm:spPr/>
      <dgm:t>
        <a:bodyPr/>
        <a:lstStyle/>
        <a:p>
          <a:endParaRPr lang="en-GB">
            <a:latin typeface="Arial" panose="020B0604020202020204" pitchFamily="34" charset="0"/>
            <a:cs typeface="Arial" panose="020B0604020202020204" pitchFamily="34" charset="0"/>
          </a:endParaRPr>
        </a:p>
      </dgm:t>
    </dgm:pt>
    <dgm:pt modelId="{C341C03B-10D8-4AC2-88C5-B9FEFB1A4C01}" type="sibTrans" cxnId="{25E319D0-8CE8-4EC0-A114-A3B900049371}">
      <dgm:prSet/>
      <dgm:spPr/>
      <dgm:t>
        <a:bodyPr/>
        <a:lstStyle/>
        <a:p>
          <a:endParaRPr lang="en-GB">
            <a:latin typeface="Arial" panose="020B0604020202020204" pitchFamily="34" charset="0"/>
            <a:cs typeface="Arial" panose="020B0604020202020204" pitchFamily="34" charset="0"/>
          </a:endParaRPr>
        </a:p>
      </dgm:t>
    </dgm:pt>
    <dgm:pt modelId="{F76C6C88-F569-4240-8DB6-66D5401AB0C9}">
      <dgm:prSet phldrT="[Text]" custT="1"/>
      <dgm:spPr/>
      <dgm:t>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2</a:t>
          </a:r>
        </a:p>
      </dgm:t>
    </dgm:pt>
    <dgm:pt modelId="{17B4EA18-4A77-427F-A4AD-6B1BE811AD94}" type="parTrans" cxnId="{C306560A-928C-4F93-B110-A8F5F6046A97}">
      <dgm:prSet/>
      <dgm:spPr/>
      <dgm:t>
        <a:bodyPr/>
        <a:lstStyle/>
        <a:p>
          <a:endParaRPr lang="en-GB">
            <a:latin typeface="Arial" panose="020B0604020202020204" pitchFamily="34" charset="0"/>
            <a:cs typeface="Arial" panose="020B0604020202020204" pitchFamily="34" charset="0"/>
          </a:endParaRPr>
        </a:p>
      </dgm:t>
    </dgm:pt>
    <dgm:pt modelId="{DE8ABC69-FD65-478A-A265-6DC83D5C52FD}" type="sibTrans" cxnId="{C306560A-928C-4F93-B110-A8F5F6046A97}">
      <dgm:prSet/>
      <dgm:spPr/>
      <dgm:t>
        <a:bodyPr/>
        <a:lstStyle/>
        <a:p>
          <a:endParaRPr lang="en-GB">
            <a:latin typeface="Arial" panose="020B0604020202020204" pitchFamily="34" charset="0"/>
            <a:cs typeface="Arial" panose="020B0604020202020204" pitchFamily="34" charset="0"/>
          </a:endParaRPr>
        </a:p>
      </dgm:t>
    </dgm:pt>
    <dgm:pt modelId="{73BE00BB-DEAC-47D8-B91B-C2736A7E6AFA}">
      <dgm:prSet phldrT="[Text]" custT="1"/>
      <dgm:spPr/>
      <dgm:t>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3</a:t>
          </a:r>
        </a:p>
      </dgm:t>
    </dgm:pt>
    <dgm:pt modelId="{2297B6B1-8F1D-4D5A-B386-13BD6D909781}" type="parTrans" cxnId="{635C2E3A-6A4C-4AC7-A662-03EE661DB000}">
      <dgm:prSet/>
      <dgm:spPr/>
      <dgm:t>
        <a:bodyPr/>
        <a:lstStyle/>
        <a:p>
          <a:endParaRPr lang="en-GB">
            <a:latin typeface="Arial" panose="020B0604020202020204" pitchFamily="34" charset="0"/>
            <a:cs typeface="Arial" panose="020B0604020202020204" pitchFamily="34" charset="0"/>
          </a:endParaRPr>
        </a:p>
      </dgm:t>
    </dgm:pt>
    <dgm:pt modelId="{B3BEDECE-3640-4254-A7DF-B06244FD8809}" type="sibTrans" cxnId="{635C2E3A-6A4C-4AC7-A662-03EE661DB000}">
      <dgm:prSet/>
      <dgm:spPr/>
      <dgm:t>
        <a:bodyPr/>
        <a:lstStyle/>
        <a:p>
          <a:endParaRPr lang="en-GB">
            <a:latin typeface="Arial" panose="020B0604020202020204" pitchFamily="34" charset="0"/>
            <a:cs typeface="Arial" panose="020B0604020202020204" pitchFamily="34" charset="0"/>
          </a:endParaRPr>
        </a:p>
      </dgm:t>
    </dgm:pt>
    <dgm:pt modelId="{88830DFA-2356-46BE-8D10-6482977C14E2}">
      <dgm:prSet custT="1"/>
      <dgm:spPr/>
      <dgm:t>
        <a:bodyPr/>
        <a:lstStyle/>
        <a:p>
          <a:r>
            <a:rPr lang="en-GB" sz="1100" b="0">
              <a:solidFill>
                <a:schemeClr val="tx1"/>
              </a:solidFill>
              <a:latin typeface="Arial" panose="020B0604020202020204" pitchFamily="34" charset="0"/>
              <a:cs typeface="Arial" panose="020B0604020202020204" pitchFamily="34" charset="0"/>
            </a:rPr>
            <a:t>As-Is process and data mapping </a:t>
          </a:r>
          <a:endParaRPr lang="en-GB" sz="1100" b="0">
            <a:latin typeface="Arial" panose="020B0604020202020204" pitchFamily="34" charset="0"/>
            <a:cs typeface="Arial" panose="020B0604020202020204" pitchFamily="34" charset="0"/>
          </a:endParaRPr>
        </a:p>
        <a:p>
          <a:endParaRPr lang="en-GB" sz="1100" b="0">
            <a:latin typeface="Arial" panose="020B0604020202020204" pitchFamily="34" charset="0"/>
            <a:cs typeface="Arial" panose="020B0604020202020204" pitchFamily="34" charset="0"/>
          </a:endParaRPr>
        </a:p>
      </dgm:t>
    </dgm:pt>
    <dgm:pt modelId="{22265D74-1A84-4753-8541-CFE6A0043EF3}" type="parTrans" cxnId="{FB64BD31-99C0-4DEB-9BA0-341D1F05C613}">
      <dgm:prSet/>
      <dgm:spPr/>
      <dgm:t>
        <a:bodyPr/>
        <a:lstStyle/>
        <a:p>
          <a:endParaRPr lang="en-GB">
            <a:latin typeface="Arial" panose="020B0604020202020204" pitchFamily="34" charset="0"/>
            <a:cs typeface="Arial" panose="020B0604020202020204" pitchFamily="34" charset="0"/>
          </a:endParaRPr>
        </a:p>
      </dgm:t>
    </dgm:pt>
    <dgm:pt modelId="{FF0EAB70-08C4-4FE5-96AD-4531F983128F}" type="sibTrans" cxnId="{FB64BD31-99C0-4DEB-9BA0-341D1F05C613}">
      <dgm:prSet/>
      <dgm:spPr/>
      <dgm:t>
        <a:bodyPr/>
        <a:lstStyle/>
        <a:p>
          <a:endParaRPr lang="en-GB">
            <a:latin typeface="Arial" panose="020B0604020202020204" pitchFamily="34" charset="0"/>
            <a:cs typeface="Arial" panose="020B0604020202020204" pitchFamily="34" charset="0"/>
          </a:endParaRPr>
        </a:p>
      </dgm:t>
    </dgm:pt>
    <dgm:pt modelId="{F479EF9A-9FF2-4508-83A6-096FE2D05874}">
      <dgm:prSet custT="1"/>
      <dgm:spPr/>
      <dgm:t>
        <a:bodyPr/>
        <a:lstStyle/>
        <a:p>
          <a:r>
            <a:rPr lang="en-GB" sz="1100" b="0">
              <a:solidFill>
                <a:schemeClr val="tx1"/>
              </a:solidFill>
              <a:latin typeface="Arial" panose="020B0604020202020204" pitchFamily="34" charset="0"/>
              <a:cs typeface="Arial" panose="020B0604020202020204" pitchFamily="34" charset="0"/>
            </a:rPr>
            <a:t>An articulation of issues at each process points.</a:t>
          </a:r>
          <a:endParaRPr lang="en-GB" sz="1100" b="0">
            <a:latin typeface="Arial" panose="020B0604020202020204" pitchFamily="34" charset="0"/>
            <a:cs typeface="Arial" panose="020B0604020202020204" pitchFamily="34" charset="0"/>
          </a:endParaRPr>
        </a:p>
      </dgm:t>
    </dgm:pt>
    <dgm:pt modelId="{4837BA07-552F-49EA-B394-AD15DEADE74C}" type="parTrans" cxnId="{2BA03583-04B2-481D-9307-3B82F53E2D68}">
      <dgm:prSet/>
      <dgm:spPr/>
      <dgm:t>
        <a:bodyPr/>
        <a:lstStyle/>
        <a:p>
          <a:endParaRPr lang="en-GB">
            <a:latin typeface="Arial" panose="020B0604020202020204" pitchFamily="34" charset="0"/>
            <a:cs typeface="Arial" panose="020B0604020202020204" pitchFamily="34" charset="0"/>
          </a:endParaRPr>
        </a:p>
      </dgm:t>
    </dgm:pt>
    <dgm:pt modelId="{C01985C1-225D-4F56-A441-D9908184C0D9}" type="sibTrans" cxnId="{2BA03583-04B2-481D-9307-3B82F53E2D68}">
      <dgm:prSet/>
      <dgm:spPr/>
      <dgm:t>
        <a:bodyPr/>
        <a:lstStyle/>
        <a:p>
          <a:endParaRPr lang="en-GB">
            <a:latin typeface="Arial" panose="020B0604020202020204" pitchFamily="34" charset="0"/>
            <a:cs typeface="Arial" panose="020B0604020202020204" pitchFamily="34" charset="0"/>
          </a:endParaRPr>
        </a:p>
      </dgm:t>
    </dgm:pt>
    <dgm:pt modelId="{0670E0B4-8268-405D-AD2A-40381C8DCD36}">
      <dgm:prSet custT="1"/>
      <dgm:spPr/>
      <dgm:t>
        <a:bodyPr/>
        <a:lstStyle/>
        <a:p>
          <a:r>
            <a:rPr lang="en-GB" sz="1100" b="0">
              <a:solidFill>
                <a:schemeClr val="tx1"/>
              </a:solidFill>
              <a:latin typeface="Arial" panose="020B0604020202020204" pitchFamily="34" charset="0"/>
              <a:cs typeface="Arial" panose="020B0604020202020204" pitchFamily="34" charset="0"/>
            </a:rPr>
            <a:t>Recommendations on changes to systems or data required for REC Change</a:t>
          </a:r>
        </a:p>
      </dgm:t>
    </dgm:pt>
    <dgm:pt modelId="{FE112D13-2BB6-41D3-95C5-5F74381F823C}" type="parTrans" cxnId="{2ABA8669-65CC-4E4A-B329-80523A3CFFCD}">
      <dgm:prSet/>
      <dgm:spPr/>
      <dgm:t>
        <a:bodyPr/>
        <a:lstStyle/>
        <a:p>
          <a:endParaRPr lang="en-GB">
            <a:latin typeface="Arial" panose="020B0604020202020204" pitchFamily="34" charset="0"/>
            <a:cs typeface="Arial" panose="020B0604020202020204" pitchFamily="34" charset="0"/>
          </a:endParaRPr>
        </a:p>
      </dgm:t>
    </dgm:pt>
    <dgm:pt modelId="{001B3220-DD19-459D-92CB-F6FA4A779BE8}" type="sibTrans" cxnId="{2ABA8669-65CC-4E4A-B329-80523A3CFFCD}">
      <dgm:prSet/>
      <dgm:spPr/>
      <dgm:t>
        <a:bodyPr/>
        <a:lstStyle/>
        <a:p>
          <a:endParaRPr lang="en-GB">
            <a:latin typeface="Arial" panose="020B0604020202020204" pitchFamily="34" charset="0"/>
            <a:cs typeface="Arial" panose="020B0604020202020204" pitchFamily="34" charset="0"/>
          </a:endParaRPr>
        </a:p>
      </dgm:t>
    </dgm:pt>
    <dgm:pt modelId="{10EAC555-60D1-493D-9A23-D319138CBACB}">
      <dgm:prSet custT="1"/>
      <dgm:spPr/>
      <dgm:t>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4</a:t>
          </a:r>
        </a:p>
      </dgm:t>
    </dgm:pt>
    <dgm:pt modelId="{717380C0-1226-4992-9A6F-EC3BC403C2A5}" type="parTrans" cxnId="{CC89D0EE-B6C9-4318-85A9-D1F15520366E}">
      <dgm:prSet/>
      <dgm:spPr/>
      <dgm:t>
        <a:bodyPr/>
        <a:lstStyle/>
        <a:p>
          <a:endParaRPr lang="en-GB"/>
        </a:p>
      </dgm:t>
    </dgm:pt>
    <dgm:pt modelId="{2E393A78-0F0F-44C4-BFA4-141A9646F78E}" type="sibTrans" cxnId="{CC89D0EE-B6C9-4318-85A9-D1F15520366E}">
      <dgm:prSet/>
      <dgm:spPr/>
      <dgm:t>
        <a:bodyPr/>
        <a:lstStyle/>
        <a:p>
          <a:endParaRPr lang="en-GB"/>
        </a:p>
      </dgm:t>
    </dgm:pt>
    <dgm:pt modelId="{53477083-B644-444A-9BAD-A2E57ACA95F5}">
      <dgm:prSet custT="1"/>
      <dgm:spPr/>
      <dgm:t>
        <a:bodyPr/>
        <a:lstStyle/>
        <a:p>
          <a:pPr>
            <a:buFont typeface="Wingdings" panose="05000000000000000000" pitchFamily="2" charset="2"/>
            <a:buChar char="ü"/>
          </a:pPr>
          <a:r>
            <a:rPr lang="en-GB" sz="1100" b="0">
              <a:solidFill>
                <a:schemeClr val="tx1"/>
              </a:solidFill>
              <a:latin typeface="Arial" panose="020B0604020202020204" pitchFamily="34" charset="0"/>
              <a:cs typeface="Arial" panose="020B0604020202020204" pitchFamily="34" charset="0"/>
            </a:rPr>
            <a:t>Recommendations on the appropriate assurance approaches for each requirement that does not meet required performance levels. </a:t>
          </a:r>
        </a:p>
      </dgm:t>
    </dgm:pt>
    <dgm:pt modelId="{B22E48EC-E1A4-4D0E-9216-E0524BCCCC77}" type="parTrans" cxnId="{0C673339-F486-41F3-8C38-EF23B8355AA4}">
      <dgm:prSet/>
      <dgm:spPr/>
      <dgm:t>
        <a:bodyPr/>
        <a:lstStyle/>
        <a:p>
          <a:endParaRPr lang="en-GB"/>
        </a:p>
      </dgm:t>
    </dgm:pt>
    <dgm:pt modelId="{CC1B251E-7302-4F21-9C11-E76984657C3B}" type="sibTrans" cxnId="{0C673339-F486-41F3-8C38-EF23B8355AA4}">
      <dgm:prSet/>
      <dgm:spPr/>
      <dgm:t>
        <a:bodyPr/>
        <a:lstStyle/>
        <a:p>
          <a:endParaRPr lang="en-GB"/>
        </a:p>
      </dgm:t>
    </dgm:pt>
    <dgm:pt modelId="{3ACCB4FA-4466-4B5C-B6F7-9B8EF079C60B}" type="pres">
      <dgm:prSet presAssocID="{64817E87-355D-4954-9779-A207184F2B22}" presName="list" presStyleCnt="0">
        <dgm:presLayoutVars>
          <dgm:dir/>
          <dgm:animLvl val="lvl"/>
        </dgm:presLayoutVars>
      </dgm:prSet>
      <dgm:spPr/>
    </dgm:pt>
    <dgm:pt modelId="{4549D7F9-AD99-4506-A0EA-85D36D6C2985}" type="pres">
      <dgm:prSet presAssocID="{F68AFC55-8194-4054-971F-7E60A7393744}" presName="posSpace" presStyleCnt="0"/>
      <dgm:spPr/>
    </dgm:pt>
    <dgm:pt modelId="{81835767-0ABF-4721-90AB-D0C745E393C4}" type="pres">
      <dgm:prSet presAssocID="{F68AFC55-8194-4054-971F-7E60A7393744}" presName="vertFlow" presStyleCnt="0"/>
      <dgm:spPr/>
    </dgm:pt>
    <dgm:pt modelId="{AF29E911-0EBD-4397-9FE3-6FD150BF5A9D}" type="pres">
      <dgm:prSet presAssocID="{F68AFC55-8194-4054-971F-7E60A7393744}" presName="topSpace" presStyleCnt="0"/>
      <dgm:spPr/>
    </dgm:pt>
    <dgm:pt modelId="{C6764629-53BC-4C5A-84CB-8B4BECC496EA}" type="pres">
      <dgm:prSet presAssocID="{F68AFC55-8194-4054-971F-7E60A7393744}" presName="firstComp" presStyleCnt="0"/>
      <dgm:spPr/>
    </dgm:pt>
    <dgm:pt modelId="{2EE103BD-E659-4DAC-904D-3422DA436FC9}" type="pres">
      <dgm:prSet presAssocID="{F68AFC55-8194-4054-971F-7E60A7393744}" presName="firstChild" presStyleLbl="bgAccFollowNode1" presStyleIdx="0" presStyleCnt="4" custScaleY="135635"/>
      <dgm:spPr/>
    </dgm:pt>
    <dgm:pt modelId="{5003ED1D-10EF-465B-8E43-CF23342CF86F}" type="pres">
      <dgm:prSet presAssocID="{F68AFC55-8194-4054-971F-7E60A7393744}" presName="firstChildTx" presStyleLbl="bgAccFollowNode1" presStyleIdx="0" presStyleCnt="4">
        <dgm:presLayoutVars>
          <dgm:bulletEnabled val="1"/>
        </dgm:presLayoutVars>
      </dgm:prSet>
      <dgm:spPr/>
    </dgm:pt>
    <dgm:pt modelId="{D80B9F44-86C6-4EE6-A6C5-7987476F1F1D}" type="pres">
      <dgm:prSet presAssocID="{F68AFC55-8194-4054-971F-7E60A7393744}" presName="negSpace" presStyleCnt="0"/>
      <dgm:spPr/>
    </dgm:pt>
    <dgm:pt modelId="{90E03435-DEA3-4625-9D88-CABD9396F37D}" type="pres">
      <dgm:prSet presAssocID="{F68AFC55-8194-4054-971F-7E60A7393744}" presName="circle" presStyleLbl="node1" presStyleIdx="0" presStyleCnt="4"/>
      <dgm:spPr/>
    </dgm:pt>
    <dgm:pt modelId="{62FE5DB7-169F-4D95-84EC-53E21F435BC2}" type="pres">
      <dgm:prSet presAssocID="{C341C03B-10D8-4AC2-88C5-B9FEFB1A4C01}" presName="transSpace" presStyleCnt="0"/>
      <dgm:spPr/>
    </dgm:pt>
    <dgm:pt modelId="{6D2E265B-3692-4BB2-9A3C-A1CDA76AE383}" type="pres">
      <dgm:prSet presAssocID="{F76C6C88-F569-4240-8DB6-66D5401AB0C9}" presName="posSpace" presStyleCnt="0"/>
      <dgm:spPr/>
    </dgm:pt>
    <dgm:pt modelId="{AC0AC4F7-4176-4913-8337-67AD50AD1EE5}" type="pres">
      <dgm:prSet presAssocID="{F76C6C88-F569-4240-8DB6-66D5401AB0C9}" presName="vertFlow" presStyleCnt="0"/>
      <dgm:spPr/>
    </dgm:pt>
    <dgm:pt modelId="{76E5AA8F-32A3-4FD3-96A5-DFE55B8D604D}" type="pres">
      <dgm:prSet presAssocID="{F76C6C88-F569-4240-8DB6-66D5401AB0C9}" presName="topSpace" presStyleCnt="0"/>
      <dgm:spPr/>
    </dgm:pt>
    <dgm:pt modelId="{0B09A5F9-AF43-4D2E-BE0E-F50C67919894}" type="pres">
      <dgm:prSet presAssocID="{F76C6C88-F569-4240-8DB6-66D5401AB0C9}" presName="firstComp" presStyleCnt="0"/>
      <dgm:spPr/>
    </dgm:pt>
    <dgm:pt modelId="{97D04EF2-E388-465E-AEDA-7BD34F22025C}" type="pres">
      <dgm:prSet presAssocID="{F76C6C88-F569-4240-8DB6-66D5401AB0C9}" presName="firstChild" presStyleLbl="bgAccFollowNode1" presStyleIdx="1" presStyleCnt="4" custScaleY="135635"/>
      <dgm:spPr/>
    </dgm:pt>
    <dgm:pt modelId="{7556FC3E-2136-48F2-B392-C64AEE2097CC}" type="pres">
      <dgm:prSet presAssocID="{F76C6C88-F569-4240-8DB6-66D5401AB0C9}" presName="firstChildTx" presStyleLbl="bgAccFollowNode1" presStyleIdx="1" presStyleCnt="4">
        <dgm:presLayoutVars>
          <dgm:bulletEnabled val="1"/>
        </dgm:presLayoutVars>
      </dgm:prSet>
      <dgm:spPr/>
    </dgm:pt>
    <dgm:pt modelId="{AE93DBB2-FF25-41E1-9BDB-6876B190831F}" type="pres">
      <dgm:prSet presAssocID="{F76C6C88-F569-4240-8DB6-66D5401AB0C9}" presName="negSpace" presStyleCnt="0"/>
      <dgm:spPr/>
    </dgm:pt>
    <dgm:pt modelId="{928BC71E-5539-414D-A513-FC92AD8C4FA0}" type="pres">
      <dgm:prSet presAssocID="{F76C6C88-F569-4240-8DB6-66D5401AB0C9}" presName="circle" presStyleLbl="node1" presStyleIdx="1" presStyleCnt="4"/>
      <dgm:spPr/>
    </dgm:pt>
    <dgm:pt modelId="{31CB8FE1-86A3-4482-BCC1-00ADAD2F8A51}" type="pres">
      <dgm:prSet presAssocID="{DE8ABC69-FD65-478A-A265-6DC83D5C52FD}" presName="transSpace" presStyleCnt="0"/>
      <dgm:spPr/>
    </dgm:pt>
    <dgm:pt modelId="{479BDE68-8FF4-4C71-BAEB-C6BC1DFB630B}" type="pres">
      <dgm:prSet presAssocID="{73BE00BB-DEAC-47D8-B91B-C2736A7E6AFA}" presName="posSpace" presStyleCnt="0"/>
      <dgm:spPr/>
    </dgm:pt>
    <dgm:pt modelId="{53CA9CD1-15A4-4DCD-9928-C36B0241A92C}" type="pres">
      <dgm:prSet presAssocID="{73BE00BB-DEAC-47D8-B91B-C2736A7E6AFA}" presName="vertFlow" presStyleCnt="0"/>
      <dgm:spPr/>
    </dgm:pt>
    <dgm:pt modelId="{AD5AF07D-902C-48EF-8276-0BACEEDB3B18}" type="pres">
      <dgm:prSet presAssocID="{73BE00BB-DEAC-47D8-B91B-C2736A7E6AFA}" presName="topSpace" presStyleCnt="0"/>
      <dgm:spPr/>
    </dgm:pt>
    <dgm:pt modelId="{DFCB4A8D-6F62-4A58-9CB1-A31B7BDD1E13}" type="pres">
      <dgm:prSet presAssocID="{73BE00BB-DEAC-47D8-B91B-C2736A7E6AFA}" presName="firstComp" presStyleCnt="0"/>
      <dgm:spPr/>
    </dgm:pt>
    <dgm:pt modelId="{D134D9F0-B6C1-414F-80AB-E90DCA01F57F}" type="pres">
      <dgm:prSet presAssocID="{73BE00BB-DEAC-47D8-B91B-C2736A7E6AFA}" presName="firstChild" presStyleLbl="bgAccFollowNode1" presStyleIdx="2" presStyleCnt="4" custScaleY="135635"/>
      <dgm:spPr/>
    </dgm:pt>
    <dgm:pt modelId="{60AB6468-2F4C-4FD7-917C-17DCCED35A71}" type="pres">
      <dgm:prSet presAssocID="{73BE00BB-DEAC-47D8-B91B-C2736A7E6AFA}" presName="firstChildTx" presStyleLbl="bgAccFollowNode1" presStyleIdx="2" presStyleCnt="4">
        <dgm:presLayoutVars>
          <dgm:bulletEnabled val="1"/>
        </dgm:presLayoutVars>
      </dgm:prSet>
      <dgm:spPr/>
    </dgm:pt>
    <dgm:pt modelId="{A0CFB5C4-4228-41C2-AEAB-488081364445}" type="pres">
      <dgm:prSet presAssocID="{73BE00BB-DEAC-47D8-B91B-C2736A7E6AFA}" presName="negSpace" presStyleCnt="0"/>
      <dgm:spPr/>
    </dgm:pt>
    <dgm:pt modelId="{6417CFBC-1C73-4D15-A134-B82BCAFF99C3}" type="pres">
      <dgm:prSet presAssocID="{73BE00BB-DEAC-47D8-B91B-C2736A7E6AFA}" presName="circle" presStyleLbl="node1" presStyleIdx="2" presStyleCnt="4"/>
      <dgm:spPr/>
    </dgm:pt>
    <dgm:pt modelId="{593D1290-D9FF-4EB1-BBE3-DA30A3F8F3E4}" type="pres">
      <dgm:prSet presAssocID="{B3BEDECE-3640-4254-A7DF-B06244FD8809}" presName="transSpace" presStyleCnt="0"/>
      <dgm:spPr/>
    </dgm:pt>
    <dgm:pt modelId="{69ACFD55-19F4-4E5B-BF96-15F382C38673}" type="pres">
      <dgm:prSet presAssocID="{10EAC555-60D1-493D-9A23-D319138CBACB}" presName="posSpace" presStyleCnt="0"/>
      <dgm:spPr/>
    </dgm:pt>
    <dgm:pt modelId="{CACFA427-5692-4C85-A40D-37C763D255F8}" type="pres">
      <dgm:prSet presAssocID="{10EAC555-60D1-493D-9A23-D319138CBACB}" presName="vertFlow" presStyleCnt="0"/>
      <dgm:spPr/>
    </dgm:pt>
    <dgm:pt modelId="{8AFF879C-1E62-4D69-B877-7FE5DF6ABF1C}" type="pres">
      <dgm:prSet presAssocID="{10EAC555-60D1-493D-9A23-D319138CBACB}" presName="topSpace" presStyleCnt="0"/>
      <dgm:spPr/>
    </dgm:pt>
    <dgm:pt modelId="{2B1B88A7-384E-41B8-B9EC-3F3817EC7F1A}" type="pres">
      <dgm:prSet presAssocID="{10EAC555-60D1-493D-9A23-D319138CBACB}" presName="firstComp" presStyleCnt="0"/>
      <dgm:spPr/>
    </dgm:pt>
    <dgm:pt modelId="{36532342-0617-4009-A60C-2FB8609ECD1C}" type="pres">
      <dgm:prSet presAssocID="{10EAC555-60D1-493D-9A23-D319138CBACB}" presName="firstChild" presStyleLbl="bgAccFollowNode1" presStyleIdx="3" presStyleCnt="4" custScaleX="143579" custScaleY="132774"/>
      <dgm:spPr/>
    </dgm:pt>
    <dgm:pt modelId="{961CEB6F-2450-4EF1-A551-74801BD06C7D}" type="pres">
      <dgm:prSet presAssocID="{10EAC555-60D1-493D-9A23-D319138CBACB}" presName="firstChildTx" presStyleLbl="bgAccFollowNode1" presStyleIdx="3" presStyleCnt="4">
        <dgm:presLayoutVars>
          <dgm:bulletEnabled val="1"/>
        </dgm:presLayoutVars>
      </dgm:prSet>
      <dgm:spPr/>
    </dgm:pt>
    <dgm:pt modelId="{2C65447B-346D-4C44-9BDE-E1D965B195F2}" type="pres">
      <dgm:prSet presAssocID="{10EAC555-60D1-493D-9A23-D319138CBACB}" presName="negSpace" presStyleCnt="0"/>
      <dgm:spPr/>
    </dgm:pt>
    <dgm:pt modelId="{930C8333-2C8B-4DA2-9549-45B405BFAA3C}" type="pres">
      <dgm:prSet presAssocID="{10EAC555-60D1-493D-9A23-D319138CBACB}" presName="circle" presStyleLbl="node1" presStyleIdx="3" presStyleCnt="4" custLinFactNeighborX="-60715" custLinFactNeighborY="-45"/>
      <dgm:spPr/>
    </dgm:pt>
  </dgm:ptLst>
  <dgm:cxnLst>
    <dgm:cxn modelId="{D0D69409-AF04-4EDC-9069-42E8DE8FE37C}" type="presOf" srcId="{88830DFA-2356-46BE-8D10-6482977C14E2}" destId="{2EE103BD-E659-4DAC-904D-3422DA436FC9}" srcOrd="0" destOrd="0" presId="urn:microsoft.com/office/officeart/2005/8/layout/hList9"/>
    <dgm:cxn modelId="{C306560A-928C-4F93-B110-A8F5F6046A97}" srcId="{64817E87-355D-4954-9779-A207184F2B22}" destId="{F76C6C88-F569-4240-8DB6-66D5401AB0C9}" srcOrd="1" destOrd="0" parTransId="{17B4EA18-4A77-427F-A4AD-6B1BE811AD94}" sibTransId="{DE8ABC69-FD65-478A-A265-6DC83D5C52FD}"/>
    <dgm:cxn modelId="{49E91B0E-E877-4E0E-92BC-EAB3B821B628}" type="presOf" srcId="{F479EF9A-9FF2-4508-83A6-096FE2D05874}" destId="{97D04EF2-E388-465E-AEDA-7BD34F22025C}" srcOrd="0" destOrd="0" presId="urn:microsoft.com/office/officeart/2005/8/layout/hList9"/>
    <dgm:cxn modelId="{BA84AA0F-3124-47FE-AB8F-E77507C15ECD}" type="presOf" srcId="{10EAC555-60D1-493D-9A23-D319138CBACB}" destId="{930C8333-2C8B-4DA2-9549-45B405BFAA3C}" srcOrd="0" destOrd="0" presId="urn:microsoft.com/office/officeart/2005/8/layout/hList9"/>
    <dgm:cxn modelId="{FF0A6110-88BF-4321-8C45-F395474E2572}" type="presOf" srcId="{73BE00BB-DEAC-47D8-B91B-C2736A7E6AFA}" destId="{6417CFBC-1C73-4D15-A134-B82BCAFF99C3}" srcOrd="0" destOrd="0" presId="urn:microsoft.com/office/officeart/2005/8/layout/hList9"/>
    <dgm:cxn modelId="{D96DDA13-E1B8-4591-BEC6-765678ED37ED}" type="presOf" srcId="{F479EF9A-9FF2-4508-83A6-096FE2D05874}" destId="{7556FC3E-2136-48F2-B392-C64AEE2097CC}" srcOrd="1" destOrd="0" presId="urn:microsoft.com/office/officeart/2005/8/layout/hList9"/>
    <dgm:cxn modelId="{E0301820-3CAC-4CDE-9B33-3485061DC179}" type="presOf" srcId="{F76C6C88-F569-4240-8DB6-66D5401AB0C9}" destId="{928BC71E-5539-414D-A513-FC92AD8C4FA0}" srcOrd="0" destOrd="0" presId="urn:microsoft.com/office/officeart/2005/8/layout/hList9"/>
    <dgm:cxn modelId="{FB64BD31-99C0-4DEB-9BA0-341D1F05C613}" srcId="{F68AFC55-8194-4054-971F-7E60A7393744}" destId="{88830DFA-2356-46BE-8D10-6482977C14E2}" srcOrd="0" destOrd="0" parTransId="{22265D74-1A84-4753-8541-CFE6A0043EF3}" sibTransId="{FF0EAB70-08C4-4FE5-96AD-4531F983128F}"/>
    <dgm:cxn modelId="{67AA7438-6A76-47B9-A2C0-869A94767A21}" type="presOf" srcId="{53477083-B644-444A-9BAD-A2E57ACA95F5}" destId="{961CEB6F-2450-4EF1-A551-74801BD06C7D}" srcOrd="1" destOrd="0" presId="urn:microsoft.com/office/officeart/2005/8/layout/hList9"/>
    <dgm:cxn modelId="{0C673339-F486-41F3-8C38-EF23B8355AA4}" srcId="{10EAC555-60D1-493D-9A23-D319138CBACB}" destId="{53477083-B644-444A-9BAD-A2E57ACA95F5}" srcOrd="0" destOrd="0" parTransId="{B22E48EC-E1A4-4D0E-9216-E0524BCCCC77}" sibTransId="{CC1B251E-7302-4F21-9C11-E76984657C3B}"/>
    <dgm:cxn modelId="{635C2E3A-6A4C-4AC7-A662-03EE661DB000}" srcId="{64817E87-355D-4954-9779-A207184F2B22}" destId="{73BE00BB-DEAC-47D8-B91B-C2736A7E6AFA}" srcOrd="2" destOrd="0" parTransId="{2297B6B1-8F1D-4D5A-B386-13BD6D909781}" sibTransId="{B3BEDECE-3640-4254-A7DF-B06244FD8809}"/>
    <dgm:cxn modelId="{D6C0155B-F60D-4892-B237-E147F40932CB}" type="presOf" srcId="{0670E0B4-8268-405D-AD2A-40381C8DCD36}" destId="{D134D9F0-B6C1-414F-80AB-E90DCA01F57F}" srcOrd="0" destOrd="0" presId="urn:microsoft.com/office/officeart/2005/8/layout/hList9"/>
    <dgm:cxn modelId="{2ABA8669-65CC-4E4A-B329-80523A3CFFCD}" srcId="{73BE00BB-DEAC-47D8-B91B-C2736A7E6AFA}" destId="{0670E0B4-8268-405D-AD2A-40381C8DCD36}" srcOrd="0" destOrd="0" parTransId="{FE112D13-2BB6-41D3-95C5-5F74381F823C}" sibTransId="{001B3220-DD19-459D-92CB-F6FA4A779BE8}"/>
    <dgm:cxn modelId="{2BA03583-04B2-481D-9307-3B82F53E2D68}" srcId="{F76C6C88-F569-4240-8DB6-66D5401AB0C9}" destId="{F479EF9A-9FF2-4508-83A6-096FE2D05874}" srcOrd="0" destOrd="0" parTransId="{4837BA07-552F-49EA-B394-AD15DEADE74C}" sibTransId="{C01985C1-225D-4F56-A441-D9908184C0D9}"/>
    <dgm:cxn modelId="{F98A8E99-A775-40BB-828C-1F7A496E4E99}" type="presOf" srcId="{64817E87-355D-4954-9779-A207184F2B22}" destId="{3ACCB4FA-4466-4B5C-B6F7-9B8EF079C60B}" srcOrd="0" destOrd="0" presId="urn:microsoft.com/office/officeart/2005/8/layout/hList9"/>
    <dgm:cxn modelId="{CE44049C-38D8-4375-AE78-F7A8AD7B4257}" type="presOf" srcId="{F68AFC55-8194-4054-971F-7E60A7393744}" destId="{90E03435-DEA3-4625-9D88-CABD9396F37D}" srcOrd="0" destOrd="0" presId="urn:microsoft.com/office/officeart/2005/8/layout/hList9"/>
    <dgm:cxn modelId="{171B2ACA-E3D8-4A43-9181-AA1859DBFD2A}" type="presOf" srcId="{0670E0B4-8268-405D-AD2A-40381C8DCD36}" destId="{60AB6468-2F4C-4FD7-917C-17DCCED35A71}" srcOrd="1" destOrd="0" presId="urn:microsoft.com/office/officeart/2005/8/layout/hList9"/>
    <dgm:cxn modelId="{25E319D0-8CE8-4EC0-A114-A3B900049371}" srcId="{64817E87-355D-4954-9779-A207184F2B22}" destId="{F68AFC55-8194-4054-971F-7E60A7393744}" srcOrd="0" destOrd="0" parTransId="{812EF1A8-25C1-400B-BF65-1F425287A357}" sibTransId="{C341C03B-10D8-4AC2-88C5-B9FEFB1A4C01}"/>
    <dgm:cxn modelId="{1A72A0EB-33DF-49CA-999E-BE9C935CCAE7}" type="presOf" srcId="{53477083-B644-444A-9BAD-A2E57ACA95F5}" destId="{36532342-0617-4009-A60C-2FB8609ECD1C}" srcOrd="0" destOrd="0" presId="urn:microsoft.com/office/officeart/2005/8/layout/hList9"/>
    <dgm:cxn modelId="{CC89D0EE-B6C9-4318-85A9-D1F15520366E}" srcId="{64817E87-355D-4954-9779-A207184F2B22}" destId="{10EAC555-60D1-493D-9A23-D319138CBACB}" srcOrd="3" destOrd="0" parTransId="{717380C0-1226-4992-9A6F-EC3BC403C2A5}" sibTransId="{2E393A78-0F0F-44C4-BFA4-141A9646F78E}"/>
    <dgm:cxn modelId="{D4D78FFE-802C-4D37-BB65-F64D11A1C065}" type="presOf" srcId="{88830DFA-2356-46BE-8D10-6482977C14E2}" destId="{5003ED1D-10EF-465B-8E43-CF23342CF86F}" srcOrd="1" destOrd="0" presId="urn:microsoft.com/office/officeart/2005/8/layout/hList9"/>
    <dgm:cxn modelId="{EEBFDE2E-7083-421B-AB34-6B873128C468}" type="presParOf" srcId="{3ACCB4FA-4466-4B5C-B6F7-9B8EF079C60B}" destId="{4549D7F9-AD99-4506-A0EA-85D36D6C2985}" srcOrd="0" destOrd="0" presId="urn:microsoft.com/office/officeart/2005/8/layout/hList9"/>
    <dgm:cxn modelId="{F161E36C-1E72-42B5-BFA3-D852A29940DA}" type="presParOf" srcId="{3ACCB4FA-4466-4B5C-B6F7-9B8EF079C60B}" destId="{81835767-0ABF-4721-90AB-D0C745E393C4}" srcOrd="1" destOrd="0" presId="urn:microsoft.com/office/officeart/2005/8/layout/hList9"/>
    <dgm:cxn modelId="{38DD461B-5C74-43FA-A73C-50CFF9759E3E}" type="presParOf" srcId="{81835767-0ABF-4721-90AB-D0C745E393C4}" destId="{AF29E911-0EBD-4397-9FE3-6FD150BF5A9D}" srcOrd="0" destOrd="0" presId="urn:microsoft.com/office/officeart/2005/8/layout/hList9"/>
    <dgm:cxn modelId="{563343C8-DBA8-4544-AEEC-CCF7C22785D3}" type="presParOf" srcId="{81835767-0ABF-4721-90AB-D0C745E393C4}" destId="{C6764629-53BC-4C5A-84CB-8B4BECC496EA}" srcOrd="1" destOrd="0" presId="urn:microsoft.com/office/officeart/2005/8/layout/hList9"/>
    <dgm:cxn modelId="{6C25C126-0703-44AC-BED9-F10882B13A05}" type="presParOf" srcId="{C6764629-53BC-4C5A-84CB-8B4BECC496EA}" destId="{2EE103BD-E659-4DAC-904D-3422DA436FC9}" srcOrd="0" destOrd="0" presId="urn:microsoft.com/office/officeart/2005/8/layout/hList9"/>
    <dgm:cxn modelId="{B45DE211-DCD1-43B5-AD40-7C084C6D0B74}" type="presParOf" srcId="{C6764629-53BC-4C5A-84CB-8B4BECC496EA}" destId="{5003ED1D-10EF-465B-8E43-CF23342CF86F}" srcOrd="1" destOrd="0" presId="urn:microsoft.com/office/officeart/2005/8/layout/hList9"/>
    <dgm:cxn modelId="{6612D1F7-64E3-4A46-8E1F-C12874928CE5}" type="presParOf" srcId="{3ACCB4FA-4466-4B5C-B6F7-9B8EF079C60B}" destId="{D80B9F44-86C6-4EE6-A6C5-7987476F1F1D}" srcOrd="2" destOrd="0" presId="urn:microsoft.com/office/officeart/2005/8/layout/hList9"/>
    <dgm:cxn modelId="{C7D41F77-64FF-4B6F-B1D9-4D65E1E1815E}" type="presParOf" srcId="{3ACCB4FA-4466-4B5C-B6F7-9B8EF079C60B}" destId="{90E03435-DEA3-4625-9D88-CABD9396F37D}" srcOrd="3" destOrd="0" presId="urn:microsoft.com/office/officeart/2005/8/layout/hList9"/>
    <dgm:cxn modelId="{E86E7FF1-AD51-430A-B765-5F3487B87A6F}" type="presParOf" srcId="{3ACCB4FA-4466-4B5C-B6F7-9B8EF079C60B}" destId="{62FE5DB7-169F-4D95-84EC-53E21F435BC2}" srcOrd="4" destOrd="0" presId="urn:microsoft.com/office/officeart/2005/8/layout/hList9"/>
    <dgm:cxn modelId="{7B801E6A-CF9C-459D-BFE0-C5F14FC3DF98}" type="presParOf" srcId="{3ACCB4FA-4466-4B5C-B6F7-9B8EF079C60B}" destId="{6D2E265B-3692-4BB2-9A3C-A1CDA76AE383}" srcOrd="5" destOrd="0" presId="urn:microsoft.com/office/officeart/2005/8/layout/hList9"/>
    <dgm:cxn modelId="{EDB36C1A-875F-4F99-BB00-1F15DF828C2E}" type="presParOf" srcId="{3ACCB4FA-4466-4B5C-B6F7-9B8EF079C60B}" destId="{AC0AC4F7-4176-4913-8337-67AD50AD1EE5}" srcOrd="6" destOrd="0" presId="urn:microsoft.com/office/officeart/2005/8/layout/hList9"/>
    <dgm:cxn modelId="{8A720652-2D60-4119-AD60-03D2715B2BE1}" type="presParOf" srcId="{AC0AC4F7-4176-4913-8337-67AD50AD1EE5}" destId="{76E5AA8F-32A3-4FD3-96A5-DFE55B8D604D}" srcOrd="0" destOrd="0" presId="urn:microsoft.com/office/officeart/2005/8/layout/hList9"/>
    <dgm:cxn modelId="{69C790D6-AE73-4E9D-86BA-09425A925C4B}" type="presParOf" srcId="{AC0AC4F7-4176-4913-8337-67AD50AD1EE5}" destId="{0B09A5F9-AF43-4D2E-BE0E-F50C67919894}" srcOrd="1" destOrd="0" presId="urn:microsoft.com/office/officeart/2005/8/layout/hList9"/>
    <dgm:cxn modelId="{DD06BBF7-2DF8-48DB-9762-444446FBEA5E}" type="presParOf" srcId="{0B09A5F9-AF43-4D2E-BE0E-F50C67919894}" destId="{97D04EF2-E388-465E-AEDA-7BD34F22025C}" srcOrd="0" destOrd="0" presId="urn:microsoft.com/office/officeart/2005/8/layout/hList9"/>
    <dgm:cxn modelId="{E9E810AF-3034-4BE4-8CB7-11AABCE070AC}" type="presParOf" srcId="{0B09A5F9-AF43-4D2E-BE0E-F50C67919894}" destId="{7556FC3E-2136-48F2-B392-C64AEE2097CC}" srcOrd="1" destOrd="0" presId="urn:microsoft.com/office/officeart/2005/8/layout/hList9"/>
    <dgm:cxn modelId="{392A2244-8D8A-4A2E-82E8-0BDCDE6F5F89}" type="presParOf" srcId="{3ACCB4FA-4466-4B5C-B6F7-9B8EF079C60B}" destId="{AE93DBB2-FF25-41E1-9BDB-6876B190831F}" srcOrd="7" destOrd="0" presId="urn:microsoft.com/office/officeart/2005/8/layout/hList9"/>
    <dgm:cxn modelId="{27D5BADD-67BE-4D0B-B579-5206CF638A4B}" type="presParOf" srcId="{3ACCB4FA-4466-4B5C-B6F7-9B8EF079C60B}" destId="{928BC71E-5539-414D-A513-FC92AD8C4FA0}" srcOrd="8" destOrd="0" presId="urn:microsoft.com/office/officeart/2005/8/layout/hList9"/>
    <dgm:cxn modelId="{F3B03685-E1CE-4D41-9D4A-E782E26114DB}" type="presParOf" srcId="{3ACCB4FA-4466-4B5C-B6F7-9B8EF079C60B}" destId="{31CB8FE1-86A3-4482-BCC1-00ADAD2F8A51}" srcOrd="9" destOrd="0" presId="urn:microsoft.com/office/officeart/2005/8/layout/hList9"/>
    <dgm:cxn modelId="{81D34FCD-C339-49E4-819F-8DBE16FC8108}" type="presParOf" srcId="{3ACCB4FA-4466-4B5C-B6F7-9B8EF079C60B}" destId="{479BDE68-8FF4-4C71-BAEB-C6BC1DFB630B}" srcOrd="10" destOrd="0" presId="urn:microsoft.com/office/officeart/2005/8/layout/hList9"/>
    <dgm:cxn modelId="{8368B23C-46BD-4C20-894C-29674F9B9994}" type="presParOf" srcId="{3ACCB4FA-4466-4B5C-B6F7-9B8EF079C60B}" destId="{53CA9CD1-15A4-4DCD-9928-C36B0241A92C}" srcOrd="11" destOrd="0" presId="urn:microsoft.com/office/officeart/2005/8/layout/hList9"/>
    <dgm:cxn modelId="{6A114CB5-3E97-4ABC-B6FE-6324E6504D97}" type="presParOf" srcId="{53CA9CD1-15A4-4DCD-9928-C36B0241A92C}" destId="{AD5AF07D-902C-48EF-8276-0BACEEDB3B18}" srcOrd="0" destOrd="0" presId="urn:microsoft.com/office/officeart/2005/8/layout/hList9"/>
    <dgm:cxn modelId="{7153A761-02AB-4113-8984-111CE0970B0B}" type="presParOf" srcId="{53CA9CD1-15A4-4DCD-9928-C36B0241A92C}" destId="{DFCB4A8D-6F62-4A58-9CB1-A31B7BDD1E13}" srcOrd="1" destOrd="0" presId="urn:microsoft.com/office/officeart/2005/8/layout/hList9"/>
    <dgm:cxn modelId="{C25D38AE-2F16-4FE2-9ADA-6907A29B5E24}" type="presParOf" srcId="{DFCB4A8D-6F62-4A58-9CB1-A31B7BDD1E13}" destId="{D134D9F0-B6C1-414F-80AB-E90DCA01F57F}" srcOrd="0" destOrd="0" presId="urn:microsoft.com/office/officeart/2005/8/layout/hList9"/>
    <dgm:cxn modelId="{DE020DA0-859A-4DEE-BA87-1A342C5E857C}" type="presParOf" srcId="{DFCB4A8D-6F62-4A58-9CB1-A31B7BDD1E13}" destId="{60AB6468-2F4C-4FD7-917C-17DCCED35A71}" srcOrd="1" destOrd="0" presId="urn:microsoft.com/office/officeart/2005/8/layout/hList9"/>
    <dgm:cxn modelId="{D6D7FB34-7CB5-4660-85EB-C7FE94F4E450}" type="presParOf" srcId="{3ACCB4FA-4466-4B5C-B6F7-9B8EF079C60B}" destId="{A0CFB5C4-4228-41C2-AEAB-488081364445}" srcOrd="12" destOrd="0" presId="urn:microsoft.com/office/officeart/2005/8/layout/hList9"/>
    <dgm:cxn modelId="{AD52D655-64C5-446F-9119-E5F26CC96776}" type="presParOf" srcId="{3ACCB4FA-4466-4B5C-B6F7-9B8EF079C60B}" destId="{6417CFBC-1C73-4D15-A134-B82BCAFF99C3}" srcOrd="13" destOrd="0" presId="urn:microsoft.com/office/officeart/2005/8/layout/hList9"/>
    <dgm:cxn modelId="{EC322D3D-28DD-4698-A2F0-8899FF4CB1E9}" type="presParOf" srcId="{3ACCB4FA-4466-4B5C-B6F7-9B8EF079C60B}" destId="{593D1290-D9FF-4EB1-BBE3-DA30A3F8F3E4}" srcOrd="14" destOrd="0" presId="urn:microsoft.com/office/officeart/2005/8/layout/hList9"/>
    <dgm:cxn modelId="{86C55EF6-B065-4666-B35B-95D0CC674241}" type="presParOf" srcId="{3ACCB4FA-4466-4B5C-B6F7-9B8EF079C60B}" destId="{69ACFD55-19F4-4E5B-BF96-15F382C38673}" srcOrd="15" destOrd="0" presId="urn:microsoft.com/office/officeart/2005/8/layout/hList9"/>
    <dgm:cxn modelId="{C8D625E4-0555-4A85-95FC-9C09867FCB2A}" type="presParOf" srcId="{3ACCB4FA-4466-4B5C-B6F7-9B8EF079C60B}" destId="{CACFA427-5692-4C85-A40D-37C763D255F8}" srcOrd="16" destOrd="0" presId="urn:microsoft.com/office/officeart/2005/8/layout/hList9"/>
    <dgm:cxn modelId="{0A450491-EA32-4A5D-976D-03ED3E333201}" type="presParOf" srcId="{CACFA427-5692-4C85-A40D-37C763D255F8}" destId="{8AFF879C-1E62-4D69-B877-7FE5DF6ABF1C}" srcOrd="0" destOrd="0" presId="urn:microsoft.com/office/officeart/2005/8/layout/hList9"/>
    <dgm:cxn modelId="{78A26953-A521-4706-99A4-8B226ACF9D68}" type="presParOf" srcId="{CACFA427-5692-4C85-A40D-37C763D255F8}" destId="{2B1B88A7-384E-41B8-B9EC-3F3817EC7F1A}" srcOrd="1" destOrd="0" presId="urn:microsoft.com/office/officeart/2005/8/layout/hList9"/>
    <dgm:cxn modelId="{C1ABEC02-BAE4-4BCC-B832-CD2DD485769A}" type="presParOf" srcId="{2B1B88A7-384E-41B8-B9EC-3F3817EC7F1A}" destId="{36532342-0617-4009-A60C-2FB8609ECD1C}" srcOrd="0" destOrd="0" presId="urn:microsoft.com/office/officeart/2005/8/layout/hList9"/>
    <dgm:cxn modelId="{86E300C9-FEC4-47D1-8D46-EF3D3E729F70}" type="presParOf" srcId="{2B1B88A7-384E-41B8-B9EC-3F3817EC7F1A}" destId="{961CEB6F-2450-4EF1-A551-74801BD06C7D}" srcOrd="1" destOrd="0" presId="urn:microsoft.com/office/officeart/2005/8/layout/hList9"/>
    <dgm:cxn modelId="{C545E4A7-7A97-4403-9040-7B6CA9ED7F8E}" type="presParOf" srcId="{3ACCB4FA-4466-4B5C-B6F7-9B8EF079C60B}" destId="{2C65447B-346D-4C44-9BDE-E1D965B195F2}" srcOrd="17" destOrd="0" presId="urn:microsoft.com/office/officeart/2005/8/layout/hList9"/>
    <dgm:cxn modelId="{E749A29F-4ADA-4807-86A4-FD48510CA0B2}" type="presParOf" srcId="{3ACCB4FA-4466-4B5C-B6F7-9B8EF079C60B}" destId="{930C8333-2C8B-4DA2-9549-45B405BFAA3C}" srcOrd="1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38C4-EDDC-4298-81B0-A61702EE69E1}">
      <dsp:nvSpPr>
        <dsp:cNvPr id="0" name=""/>
        <dsp:cNvSpPr/>
      </dsp:nvSpPr>
      <dsp:spPr>
        <a:xfrm>
          <a:off x="5280" y="464690"/>
          <a:ext cx="3074047" cy="122961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Roboto" panose="02000000000000000000" pitchFamily="2" charset="0"/>
              <a:ea typeface="Roboto" panose="02000000000000000000" pitchFamily="2" charset="0"/>
              <a:cs typeface="Roboto" panose="02000000000000000000" pitchFamily="2" charset="0"/>
            </a:rPr>
            <a:t>We held a working group in November which focused on understanding the as is process in the code. We are focusing on Gas first as Electricity is more mature.</a:t>
          </a:r>
        </a:p>
      </dsp:txBody>
      <dsp:txXfrm>
        <a:off x="620090" y="464690"/>
        <a:ext cx="1844428" cy="1229619"/>
      </dsp:txXfrm>
    </dsp:sp>
    <dsp:sp modelId="{B0619478-9770-47A9-9FDF-419967A1AC0D}">
      <dsp:nvSpPr>
        <dsp:cNvPr id="0" name=""/>
        <dsp:cNvSpPr/>
      </dsp:nvSpPr>
      <dsp:spPr>
        <a:xfrm>
          <a:off x="2771923" y="479144"/>
          <a:ext cx="3074047" cy="120071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Roboto" panose="02000000000000000000" pitchFamily="2" charset="0"/>
              <a:ea typeface="Roboto" panose="02000000000000000000" pitchFamily="2" charset="0"/>
              <a:cs typeface="Roboto" panose="02000000000000000000" pitchFamily="2" charset="0"/>
            </a:rPr>
            <a:t>Here it included representatives from other relevant Codes and Supplier organisations (ensuring coverage of both Domestic and Non-Domestic sector, as well as organisation scale).</a:t>
          </a:r>
        </a:p>
      </dsp:txBody>
      <dsp:txXfrm>
        <a:off x="3372278" y="479144"/>
        <a:ext cx="1873337" cy="1200710"/>
      </dsp:txXfrm>
    </dsp:sp>
    <dsp:sp modelId="{65C6DB3A-3611-4F51-A117-B9D2BE8DA223}">
      <dsp:nvSpPr>
        <dsp:cNvPr id="0" name=""/>
        <dsp:cNvSpPr/>
      </dsp:nvSpPr>
      <dsp:spPr>
        <a:xfrm>
          <a:off x="5538566" y="464690"/>
          <a:ext cx="3074047" cy="12296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Roboto" panose="02000000000000000000" pitchFamily="2" charset="0"/>
              <a:ea typeface="Roboto" panose="02000000000000000000" pitchFamily="2" charset="0"/>
              <a:cs typeface="Roboto" panose="02000000000000000000" pitchFamily="2" charset="0"/>
            </a:rPr>
            <a:t>We will hold follow-up workshops with the working group to explore potential solutions and evaluate their cost-benefits.</a:t>
          </a:r>
        </a:p>
      </dsp:txBody>
      <dsp:txXfrm>
        <a:off x="6153376" y="464690"/>
        <a:ext cx="1844428" cy="1229619"/>
      </dsp:txXfrm>
    </dsp:sp>
    <dsp:sp modelId="{E1029219-A65E-4611-99C6-5EF39B153555}">
      <dsp:nvSpPr>
        <dsp:cNvPr id="0" name=""/>
        <dsp:cNvSpPr/>
      </dsp:nvSpPr>
      <dsp:spPr>
        <a:xfrm>
          <a:off x="8310490" y="483700"/>
          <a:ext cx="3074047" cy="122961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Roboto" panose="02000000000000000000" pitchFamily="2" charset="0"/>
              <a:ea typeface="Roboto" panose="02000000000000000000" pitchFamily="2" charset="0"/>
              <a:cs typeface="Roboto" panose="02000000000000000000" pitchFamily="2" charset="0"/>
            </a:rPr>
            <a:t>Develop proposal for Standards of Service for MEMs</a:t>
          </a:r>
          <a:endParaRPr lang="en-US" sz="1100" kern="1200" dirty="0">
            <a:latin typeface="Roboto" panose="02000000000000000000" pitchFamily="2" charset="0"/>
            <a:ea typeface="Roboto" panose="02000000000000000000" pitchFamily="2" charset="0"/>
            <a:cs typeface="Roboto" panose="02000000000000000000" pitchFamily="2" charset="0"/>
          </a:endParaRPr>
        </a:p>
      </dsp:txBody>
      <dsp:txXfrm>
        <a:off x="8925300" y="483700"/>
        <a:ext cx="1844428" cy="122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03BD-E659-4DAC-904D-3422DA436FC9}">
      <dsp:nvSpPr>
        <dsp:cNvPr id="0" name=""/>
        <dsp:cNvSpPr/>
      </dsp:nvSpPr>
      <dsp:spPr>
        <a:xfrm>
          <a:off x="834139" y="397523"/>
          <a:ext cx="1488516" cy="134663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GB" sz="1100" b="0" kern="1200">
              <a:solidFill>
                <a:schemeClr val="tx1"/>
              </a:solidFill>
              <a:latin typeface="Arial" panose="020B0604020202020204" pitchFamily="34" charset="0"/>
              <a:cs typeface="Arial" panose="020B0604020202020204" pitchFamily="34" charset="0"/>
            </a:rPr>
            <a:t>As-Is process and data mapping </a:t>
          </a:r>
          <a:endParaRPr lang="en-GB" sz="1100" b="0" kern="1200">
            <a:latin typeface="Arial" panose="020B0604020202020204" pitchFamily="34" charset="0"/>
            <a:cs typeface="Arial" panose="020B0604020202020204" pitchFamily="34" charset="0"/>
          </a:endParaRPr>
        </a:p>
        <a:p>
          <a:pPr marL="0" lvl="0" indent="0" algn="l" defTabSz="488950">
            <a:lnSpc>
              <a:spcPct val="90000"/>
            </a:lnSpc>
            <a:spcBef>
              <a:spcPct val="0"/>
            </a:spcBef>
            <a:spcAft>
              <a:spcPct val="35000"/>
            </a:spcAft>
            <a:buNone/>
          </a:pPr>
          <a:endParaRPr lang="en-GB" sz="1100" b="0" kern="1200">
            <a:latin typeface="Arial" panose="020B0604020202020204" pitchFamily="34" charset="0"/>
            <a:cs typeface="Arial" panose="020B0604020202020204" pitchFamily="34" charset="0"/>
          </a:endParaRPr>
        </a:p>
      </dsp:txBody>
      <dsp:txXfrm>
        <a:off x="1072302" y="397523"/>
        <a:ext cx="1250353" cy="1346638"/>
      </dsp:txXfrm>
    </dsp:sp>
    <dsp:sp modelId="{90E03435-DEA3-4625-9D88-CABD9396F37D}">
      <dsp:nvSpPr>
        <dsp:cNvPr id="0" name=""/>
        <dsp:cNvSpPr/>
      </dsp:nvSpPr>
      <dsp:spPr>
        <a:xfrm>
          <a:off x="40264" y="586"/>
          <a:ext cx="992344" cy="9923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Roboto" panose="02000000000000000000" pitchFamily="2" charset="0"/>
              <a:ea typeface="Roboto" panose="02000000000000000000" pitchFamily="2" charset="0"/>
              <a:cs typeface="Roboto" panose="02000000000000000000" pitchFamily="2" charset="0"/>
            </a:rPr>
            <a:t>1</a:t>
          </a:r>
        </a:p>
      </dsp:txBody>
      <dsp:txXfrm>
        <a:off x="185589" y="145911"/>
        <a:ext cx="701694" cy="701694"/>
      </dsp:txXfrm>
    </dsp:sp>
    <dsp:sp modelId="{97D04EF2-E388-465E-AEDA-7BD34F22025C}">
      <dsp:nvSpPr>
        <dsp:cNvPr id="0" name=""/>
        <dsp:cNvSpPr/>
      </dsp:nvSpPr>
      <dsp:spPr>
        <a:xfrm>
          <a:off x="3314999" y="397523"/>
          <a:ext cx="1488516" cy="134663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GB" sz="1100" b="0" kern="1200">
              <a:solidFill>
                <a:schemeClr val="tx1"/>
              </a:solidFill>
              <a:latin typeface="Arial" panose="020B0604020202020204" pitchFamily="34" charset="0"/>
              <a:cs typeface="Arial" panose="020B0604020202020204" pitchFamily="34" charset="0"/>
            </a:rPr>
            <a:t>An articulation of issues at each process points.</a:t>
          </a:r>
          <a:endParaRPr lang="en-GB" sz="1100" b="0" kern="1200">
            <a:latin typeface="Arial" panose="020B0604020202020204" pitchFamily="34" charset="0"/>
            <a:cs typeface="Arial" panose="020B0604020202020204" pitchFamily="34" charset="0"/>
          </a:endParaRPr>
        </a:p>
      </dsp:txBody>
      <dsp:txXfrm>
        <a:off x="3553162" y="397523"/>
        <a:ext cx="1250353" cy="1346638"/>
      </dsp:txXfrm>
    </dsp:sp>
    <dsp:sp modelId="{928BC71E-5539-414D-A513-FC92AD8C4FA0}">
      <dsp:nvSpPr>
        <dsp:cNvPr id="0" name=""/>
        <dsp:cNvSpPr/>
      </dsp:nvSpPr>
      <dsp:spPr>
        <a:xfrm>
          <a:off x="2521124" y="586"/>
          <a:ext cx="992344" cy="9923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Roboto" panose="02000000000000000000" pitchFamily="2" charset="0"/>
              <a:ea typeface="Roboto" panose="02000000000000000000" pitchFamily="2" charset="0"/>
              <a:cs typeface="Roboto" panose="02000000000000000000" pitchFamily="2" charset="0"/>
            </a:rPr>
            <a:t>2</a:t>
          </a:r>
        </a:p>
      </dsp:txBody>
      <dsp:txXfrm>
        <a:off x="2666449" y="145911"/>
        <a:ext cx="701694" cy="701694"/>
      </dsp:txXfrm>
    </dsp:sp>
    <dsp:sp modelId="{D134D9F0-B6C1-414F-80AB-E90DCA01F57F}">
      <dsp:nvSpPr>
        <dsp:cNvPr id="0" name=""/>
        <dsp:cNvSpPr/>
      </dsp:nvSpPr>
      <dsp:spPr>
        <a:xfrm>
          <a:off x="5795860" y="397523"/>
          <a:ext cx="1488516" cy="134663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GB" sz="1100" b="0" kern="1200">
              <a:solidFill>
                <a:schemeClr val="tx1"/>
              </a:solidFill>
              <a:latin typeface="Arial" panose="020B0604020202020204" pitchFamily="34" charset="0"/>
              <a:cs typeface="Arial" panose="020B0604020202020204" pitchFamily="34" charset="0"/>
            </a:rPr>
            <a:t>Recommendations on changes to systems or data required for REC Change</a:t>
          </a:r>
        </a:p>
      </dsp:txBody>
      <dsp:txXfrm>
        <a:off x="6034022" y="397523"/>
        <a:ext cx="1250353" cy="1346638"/>
      </dsp:txXfrm>
    </dsp:sp>
    <dsp:sp modelId="{6417CFBC-1C73-4D15-A134-B82BCAFF99C3}">
      <dsp:nvSpPr>
        <dsp:cNvPr id="0" name=""/>
        <dsp:cNvSpPr/>
      </dsp:nvSpPr>
      <dsp:spPr>
        <a:xfrm>
          <a:off x="5001984" y="586"/>
          <a:ext cx="992344" cy="9923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Roboto" panose="02000000000000000000" pitchFamily="2" charset="0"/>
              <a:ea typeface="Roboto" panose="02000000000000000000" pitchFamily="2" charset="0"/>
              <a:cs typeface="Roboto" panose="02000000000000000000" pitchFamily="2" charset="0"/>
            </a:rPr>
            <a:t>3</a:t>
          </a:r>
        </a:p>
      </dsp:txBody>
      <dsp:txXfrm>
        <a:off x="5147309" y="145911"/>
        <a:ext cx="701694" cy="701694"/>
      </dsp:txXfrm>
    </dsp:sp>
    <dsp:sp modelId="{36532342-0617-4009-A60C-2FB8609ECD1C}">
      <dsp:nvSpPr>
        <dsp:cNvPr id="0" name=""/>
        <dsp:cNvSpPr/>
      </dsp:nvSpPr>
      <dsp:spPr>
        <a:xfrm>
          <a:off x="8276720" y="397523"/>
          <a:ext cx="3068565" cy="131823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GB" sz="1100" b="0" kern="1200">
              <a:solidFill>
                <a:schemeClr val="tx1"/>
              </a:solidFill>
              <a:latin typeface="Arial" panose="020B0604020202020204" pitchFamily="34" charset="0"/>
              <a:cs typeface="Arial" panose="020B0604020202020204" pitchFamily="34" charset="0"/>
            </a:rPr>
            <a:t>Recommendations on the appropriate assurance approaches for each requirement that does not meet required performance levels. </a:t>
          </a:r>
        </a:p>
      </dsp:txBody>
      <dsp:txXfrm>
        <a:off x="8767690" y="397523"/>
        <a:ext cx="2577594" cy="1318233"/>
      </dsp:txXfrm>
    </dsp:sp>
    <dsp:sp modelId="{930C8333-2C8B-4DA2-9549-45B405BFAA3C}">
      <dsp:nvSpPr>
        <dsp:cNvPr id="0" name=""/>
        <dsp:cNvSpPr/>
      </dsp:nvSpPr>
      <dsp:spPr>
        <a:xfrm>
          <a:off x="7677140" y="139"/>
          <a:ext cx="992344" cy="9923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Roboto" panose="02000000000000000000" pitchFamily="2" charset="0"/>
              <a:ea typeface="Roboto" panose="02000000000000000000" pitchFamily="2" charset="0"/>
              <a:cs typeface="Roboto" panose="02000000000000000000" pitchFamily="2" charset="0"/>
            </a:rPr>
            <a:t>4</a:t>
          </a:r>
        </a:p>
      </dsp:txBody>
      <dsp:txXfrm>
        <a:off x="7822465" y="145464"/>
        <a:ext cx="701694" cy="7016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D3153-75B4-4C8E-B8F7-26DE4142C1C0}"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9CE9-D17F-474A-8A2C-2DD36CAF6339}" type="slidenum">
              <a:rPr lang="en-GB" smtClean="0"/>
              <a:t>‹#›</a:t>
            </a:fld>
            <a:endParaRPr lang="en-GB"/>
          </a:p>
        </p:txBody>
      </p:sp>
    </p:spTree>
    <p:extLst>
      <p:ext uri="{BB962C8B-B14F-4D97-AF65-F5344CB8AC3E}">
        <p14:creationId xmlns:p14="http://schemas.microsoft.com/office/powerpoint/2010/main" val="65343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9</a:t>
            </a:fld>
            <a:endParaRPr lang="en-GB"/>
          </a:p>
        </p:txBody>
      </p:sp>
    </p:spTree>
    <p:extLst>
      <p:ext uri="{BB962C8B-B14F-4D97-AF65-F5344CB8AC3E}">
        <p14:creationId xmlns:p14="http://schemas.microsoft.com/office/powerpoint/2010/main" val="16700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10</a:t>
            </a:fld>
            <a:endParaRPr lang="en-GB"/>
          </a:p>
        </p:txBody>
      </p:sp>
    </p:spTree>
    <p:extLst>
      <p:ext uri="{BB962C8B-B14F-4D97-AF65-F5344CB8AC3E}">
        <p14:creationId xmlns:p14="http://schemas.microsoft.com/office/powerpoint/2010/main" val="34569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2F9CE9-D17F-474A-8A2C-2DD36CAF6339}" type="slidenum">
              <a:rPr lang="en-GB" smtClean="0"/>
              <a:t>18</a:t>
            </a:fld>
            <a:endParaRPr lang="en-GB"/>
          </a:p>
        </p:txBody>
      </p:sp>
    </p:spTree>
    <p:extLst>
      <p:ext uri="{BB962C8B-B14F-4D97-AF65-F5344CB8AC3E}">
        <p14:creationId xmlns:p14="http://schemas.microsoft.com/office/powerpoint/2010/main" val="14801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22</a:t>
            </a:fld>
            <a:endParaRPr lang="en-GB"/>
          </a:p>
        </p:txBody>
      </p:sp>
    </p:spTree>
    <p:extLst>
      <p:ext uri="{BB962C8B-B14F-4D97-AF65-F5344CB8AC3E}">
        <p14:creationId xmlns:p14="http://schemas.microsoft.com/office/powerpoint/2010/main" val="1130450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924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76338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16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88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80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4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02186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518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55555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2525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2208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1832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70440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5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53866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8383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1928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8943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5140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025819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8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93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825795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553176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205123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773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1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16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1608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118629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827073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832644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23243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0452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54031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863645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31577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829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0012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772210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045199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910851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prstGeom prst="rect">
            <a:avLst/>
          </a:prstGeo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557927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17222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65591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62373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538301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1506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768120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628546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a:prstGeom prst="rect">
            <a:avLst/>
          </a:prstGeo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471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5819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2951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10634330" cy="38821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D3DFE69-8733-4155-B558-FF1C22B4B0AB}"/>
              </a:ext>
            </a:extLst>
          </p:cNvPr>
          <p:cNvSpPr/>
          <p:nvPr userDrawn="1"/>
        </p:nvSpPr>
        <p:spPr>
          <a:xfrm>
            <a:off x="838199" y="5831831"/>
            <a:ext cx="9837301" cy="661044"/>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defTabSz="457200" eaLnBrk="1" fontAlgn="base"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PAB Members are invited to approve:</a:t>
            </a:r>
          </a:p>
          <a:p>
            <a:pPr marL="628650" marR="0" lvl="1" indent="-171450" defTabSz="4572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Picture 34">
            <a:extLst>
              <a:ext uri="{FF2B5EF4-FFF2-40B4-BE49-F238E27FC236}">
                <a16:creationId xmlns:a16="http://schemas.microsoft.com/office/drawing/2014/main" id="{EEE13943-DE10-BF37-F9C3-D796160862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5491" y="5968713"/>
            <a:ext cx="38576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75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60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74609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a:prstGeom prst="rect">
            <a:avLst/>
          </a:prstGeom>
        </p:spPr>
        <p:txBody>
          <a:bodyPr/>
          <a:lstStyle/>
          <a:p>
            <a:r>
              <a:rPr lang="en-US"/>
              <a:t>Click icon to add media</a:t>
            </a:r>
            <a:endParaRPr lang="en-GB"/>
          </a:p>
        </p:txBody>
      </p:sp>
    </p:spTree>
    <p:extLst>
      <p:ext uri="{BB962C8B-B14F-4D97-AF65-F5344CB8AC3E}">
        <p14:creationId xmlns:p14="http://schemas.microsoft.com/office/powerpoint/2010/main" val="1145354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a:prstGeom prst="rect">
            <a:avLst/>
          </a:prstGeo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220709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a:prstGeom prst="rect">
            <a:avLst/>
          </a:prstGeo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889838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a:prstGeom prst="rect">
            <a:avLst/>
          </a:prstGeo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989603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88242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5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55813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4312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1.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719798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723944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7"/>
          <a:srcRect r="44153" b="40965"/>
          <a:stretch/>
        </p:blipFill>
        <p:spPr>
          <a:xfrm>
            <a:off x="10978999" y="5238309"/>
            <a:ext cx="1213002" cy="1619691"/>
          </a:xfrm>
          <a:prstGeom prst="rect">
            <a:avLst/>
          </a:prstGeom>
          <a:solidFill>
            <a:schemeClr val="accent4"/>
          </a:solidFill>
        </p:spPr>
      </p:pic>
    </p:spTree>
    <p:extLst>
      <p:ext uri="{BB962C8B-B14F-4D97-AF65-F5344CB8AC3E}">
        <p14:creationId xmlns:p14="http://schemas.microsoft.com/office/powerpoint/2010/main" val="17946589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349354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https://recportal.co.uk/group/guest/-/performance-assurance-report-catalogue-v5.1-1" TargetMode="Externa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hyperlink" Target="https://recportal.co.uk/documents/51918/388671502/RECPAB_23_1128_04+-+Derogation+Report+-+CoMCoP+Revision.pdf/e0420b7e-96af-efe5-cd8b-e1a0600a4f46?version=1.0&amp;t=1701879776090&amp;download=true"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hyperlink" Target="mailto:enquiries@recmanager.co.uk"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hyperlink" Target="https://recportal.co.uk/documents/20121/147251563/Central+Data+Service+Provider+Further+Services+Service+Definition.pdf/1421a848-98cd-1c63-6ecd-f969c04f8675?t=1649932261132&amp;download=true" TargetMode="External"/><Relationship Id="rId2" Type="http://schemas.openxmlformats.org/officeDocument/2006/relationships/hyperlink" Target="https://recportal.co.uk/documents/20121/224177964/Schedule+14+-+Metering+Operations.pdf/59901570-ff02-3166-a55f-2e29876043d9?t=1688048159047&amp;download=true"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emar.energycodes.co.uk/rm/web#action=com.ibm.rdm.web.pages.showArtifactPage&amp;artifactURI=https%3A%2F%2Femar.energycodes.co.uk%2Frm%2Fresources%2FTX_mquy1NEIEeyVWN8GQEvbdA&amp;oslc_config.context=https%3A%2F%2Femar.energycodes.co.uk%2Fgc%2Fconfiguration%2F13&amp;componentURI=https%3A%2F%2Femar.energycodes.co.uk%2Frm%2Frm-projects%2F_Xqe2IFBPEeuGWeSXvTEFcQ%2Fcomponents%2F_XwleIFBPEeuGWeSXvTEFcQ" TargetMode="External"/><Relationship Id="rId2" Type="http://schemas.openxmlformats.org/officeDocument/2006/relationships/image" Target="../media/image15.png"/><Relationship Id="rId1" Type="http://schemas.openxmlformats.org/officeDocument/2006/relationships/slideLayout" Target="../slideLayouts/slideLayout57.xml"/><Relationship Id="rId5" Type="http://schemas.openxmlformats.org/officeDocument/2006/relationships/hyperlink" Target="https://recportal.co.uk/the-rec-public" TargetMode="External"/><Relationship Id="rId4" Type="http://schemas.openxmlformats.org/officeDocument/2006/relationships/hyperlink" Target="https://emar.energycodes.co.uk/rm/web#action=com.ibm.rdm.web.pages.showArtifactPage&amp;artifactURI=https%3A%2F%2Femar.energycodes.co.uk%2Frm%2Fresources%2FTX_98_ZUdHBEeyVWN8GQEvbdA&amp;oslc_config.context=https%3A%2F%2Femar.energycodes.co.uk%2Fgc%2Fconfiguration%2F13&amp;componentURI=https%3A%2F%2Femar.energycodes.co.uk%2Frm%2Frm-projects%2F_Xqe2IFBPEeuGWeSXvTEFcQ%2Fcomponents%2F_XwleIFBPEeuGWeSXvTEFcQ"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1.xml"/><Relationship Id="rId5" Type="http://schemas.openxmlformats.org/officeDocument/2006/relationships/tags" Target="../tags/tag26.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263770" cy="1939635"/>
          </a:xfrm>
        </p:spPr>
        <p:txBody>
          <a:bodyPr/>
          <a:lstStyle/>
          <a:p>
            <a:r>
              <a:rPr lang="en-GB" dirty="0">
                <a:cs typeface="Roboto" panose="02000000000000000000" pitchFamily="2" charset="0"/>
              </a:rPr>
              <a:t>Performance Assurance </a:t>
            </a:r>
            <a:br>
              <a:rPr lang="en-GB" dirty="0">
                <a:cs typeface="Roboto" panose="02000000000000000000" pitchFamily="2" charset="0"/>
              </a:rPr>
            </a:br>
            <a:r>
              <a:rPr lang="en-GB" dirty="0">
                <a:cs typeface="Roboto" panose="02000000000000000000" pitchFamily="2" charset="0"/>
              </a:rPr>
              <a:t>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562672"/>
            <a:ext cx="6059063" cy="1009073"/>
          </a:xfrm>
        </p:spPr>
        <p:txBody>
          <a:bodyPr/>
          <a:lstStyle/>
          <a:p>
            <a:r>
              <a:rPr lang="en-GB" dirty="0">
                <a:cs typeface="Roboto" panose="02000000000000000000" pitchFamily="2" charset="0"/>
              </a:rPr>
              <a:t>14 December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31AD-7F55-1690-367C-3C6BFD295BDB}"/>
              </a:ext>
            </a:extLst>
          </p:cNvPr>
          <p:cNvSpPr>
            <a:spLocks noGrp="1"/>
          </p:cNvSpPr>
          <p:nvPr>
            <p:ph type="title"/>
          </p:nvPr>
        </p:nvSpPr>
        <p:spPr>
          <a:xfrm>
            <a:off x="860047" y="343410"/>
            <a:ext cx="9284855" cy="660111"/>
          </a:xfrm>
        </p:spPr>
        <p:txBody>
          <a:bodyPr>
            <a:normAutofit/>
          </a:bodyPr>
          <a:lstStyle/>
          <a:p>
            <a:r>
              <a:rPr lang="en-GB" dirty="0"/>
              <a:t>Update on RFI Approach</a:t>
            </a:r>
          </a:p>
        </p:txBody>
      </p:sp>
      <p:graphicFrame>
        <p:nvGraphicFramePr>
          <p:cNvPr id="61" name="Table 60">
            <a:extLst>
              <a:ext uri="{FF2B5EF4-FFF2-40B4-BE49-F238E27FC236}">
                <a16:creationId xmlns:a16="http://schemas.microsoft.com/office/drawing/2014/main" id="{F015105B-83A6-1E24-1CEF-7A18328427D6}"/>
              </a:ext>
            </a:extLst>
          </p:cNvPr>
          <p:cNvGraphicFramePr>
            <a:graphicFrameLocks noGrp="1"/>
          </p:cNvGraphicFramePr>
          <p:nvPr/>
        </p:nvGraphicFramePr>
        <p:xfrm>
          <a:off x="873466" y="1994738"/>
          <a:ext cx="9239758" cy="2667276"/>
        </p:xfrm>
        <a:graphic>
          <a:graphicData uri="http://schemas.openxmlformats.org/drawingml/2006/table">
            <a:tbl>
              <a:tblPr firstRow="1" bandRow="1"/>
              <a:tblGrid>
                <a:gridCol w="1137195">
                  <a:extLst>
                    <a:ext uri="{9D8B030D-6E8A-4147-A177-3AD203B41FA5}">
                      <a16:colId xmlns:a16="http://schemas.microsoft.com/office/drawing/2014/main" val="2043498401"/>
                    </a:ext>
                  </a:extLst>
                </a:gridCol>
                <a:gridCol w="916083">
                  <a:extLst>
                    <a:ext uri="{9D8B030D-6E8A-4147-A177-3AD203B41FA5}">
                      <a16:colId xmlns:a16="http://schemas.microsoft.com/office/drawing/2014/main" val="258581784"/>
                    </a:ext>
                  </a:extLst>
                </a:gridCol>
                <a:gridCol w="1026640">
                  <a:extLst>
                    <a:ext uri="{9D8B030D-6E8A-4147-A177-3AD203B41FA5}">
                      <a16:colId xmlns:a16="http://schemas.microsoft.com/office/drawing/2014/main" val="1662017530"/>
                    </a:ext>
                  </a:extLst>
                </a:gridCol>
                <a:gridCol w="1026640">
                  <a:extLst>
                    <a:ext uri="{9D8B030D-6E8A-4147-A177-3AD203B41FA5}">
                      <a16:colId xmlns:a16="http://schemas.microsoft.com/office/drawing/2014/main" val="2261964039"/>
                    </a:ext>
                  </a:extLst>
                </a:gridCol>
                <a:gridCol w="1026640">
                  <a:extLst>
                    <a:ext uri="{9D8B030D-6E8A-4147-A177-3AD203B41FA5}">
                      <a16:colId xmlns:a16="http://schemas.microsoft.com/office/drawing/2014/main" val="500251282"/>
                    </a:ext>
                  </a:extLst>
                </a:gridCol>
                <a:gridCol w="1026640">
                  <a:extLst>
                    <a:ext uri="{9D8B030D-6E8A-4147-A177-3AD203B41FA5}">
                      <a16:colId xmlns:a16="http://schemas.microsoft.com/office/drawing/2014/main" val="3982508531"/>
                    </a:ext>
                  </a:extLst>
                </a:gridCol>
                <a:gridCol w="1026640">
                  <a:extLst>
                    <a:ext uri="{9D8B030D-6E8A-4147-A177-3AD203B41FA5}">
                      <a16:colId xmlns:a16="http://schemas.microsoft.com/office/drawing/2014/main" val="738275123"/>
                    </a:ext>
                  </a:extLst>
                </a:gridCol>
                <a:gridCol w="1026640">
                  <a:extLst>
                    <a:ext uri="{9D8B030D-6E8A-4147-A177-3AD203B41FA5}">
                      <a16:colId xmlns:a16="http://schemas.microsoft.com/office/drawing/2014/main" val="1270841548"/>
                    </a:ext>
                  </a:extLst>
                </a:gridCol>
                <a:gridCol w="1026640">
                  <a:extLst>
                    <a:ext uri="{9D8B030D-6E8A-4147-A177-3AD203B41FA5}">
                      <a16:colId xmlns:a16="http://schemas.microsoft.com/office/drawing/2014/main" val="2204616147"/>
                    </a:ext>
                  </a:extLst>
                </a:gridCol>
              </a:tblGrid>
              <a:tr h="286813">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a:ln>
                            <a:noFill/>
                          </a:ln>
                          <a:solidFill>
                            <a:schemeClr val="tx1"/>
                          </a:solidFill>
                          <a:effectLst/>
                          <a:uLnTx/>
                          <a:uFillTx/>
                          <a:latin typeface="Arial"/>
                          <a:ea typeface="+mn-ea"/>
                          <a:cs typeface="Arial"/>
                          <a:sym typeface="Calibri"/>
                        </a:rPr>
                        <a:t>Dec 23</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tx1"/>
                          </a:solidFill>
                          <a:effectLst/>
                          <a:uLnTx/>
                          <a:uFillTx/>
                          <a:latin typeface="Arial"/>
                          <a:cs typeface="Arial"/>
                          <a:sym typeface="Calibri"/>
                        </a:rPr>
                        <a:t>Jan 24</a:t>
                      </a:r>
                      <a:endParaRPr kumimoji="0" lang="en-US">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sz="1350" b="1" kern="1200">
                          <a:solidFill>
                            <a:schemeClr val="lt1"/>
                          </a:solidFill>
                          <a:latin typeface="Open Sans"/>
                        </a:defRPr>
                      </a:lvl1pPr>
                      <a:lvl2pPr marL="342900" algn="l" defTabSz="685800" rtl="0" eaLnBrk="1" latinLnBrk="0" hangingPunct="1">
                        <a:defRPr sz="1350" b="1" kern="1200">
                          <a:solidFill>
                            <a:schemeClr val="lt1"/>
                          </a:solidFill>
                          <a:latin typeface="Open Sans"/>
                        </a:defRPr>
                      </a:lvl2pPr>
                      <a:lvl3pPr marL="685800" algn="l" defTabSz="685800" rtl="0" eaLnBrk="1" latinLnBrk="0" hangingPunct="1">
                        <a:defRPr sz="1350" b="1" kern="1200">
                          <a:solidFill>
                            <a:schemeClr val="lt1"/>
                          </a:solidFill>
                          <a:latin typeface="Open Sans"/>
                        </a:defRPr>
                      </a:lvl3pPr>
                      <a:lvl4pPr marL="1028700" algn="l" defTabSz="685800" rtl="0" eaLnBrk="1" latinLnBrk="0" hangingPunct="1">
                        <a:defRPr sz="1350" b="1" kern="1200">
                          <a:solidFill>
                            <a:schemeClr val="lt1"/>
                          </a:solidFill>
                          <a:latin typeface="Open Sans"/>
                        </a:defRPr>
                      </a:lvl4pPr>
                      <a:lvl5pPr marL="1371600" algn="l" defTabSz="685800" rtl="0" eaLnBrk="1" latinLnBrk="0" hangingPunct="1">
                        <a:defRPr sz="1350" b="1" kern="1200">
                          <a:solidFill>
                            <a:schemeClr val="lt1"/>
                          </a:solidFill>
                          <a:latin typeface="Open Sans"/>
                        </a:defRPr>
                      </a:lvl5pPr>
                      <a:lvl6pPr marL="1714500" algn="l" defTabSz="685800" rtl="0" eaLnBrk="1" latinLnBrk="0" hangingPunct="1">
                        <a:defRPr sz="1350" b="1" kern="1200">
                          <a:solidFill>
                            <a:schemeClr val="lt1"/>
                          </a:solidFill>
                          <a:latin typeface="Open Sans"/>
                        </a:defRPr>
                      </a:lvl6pPr>
                      <a:lvl7pPr marL="2057400" algn="l" defTabSz="685800" rtl="0" eaLnBrk="1" latinLnBrk="0" hangingPunct="1">
                        <a:defRPr sz="1350" b="1" kern="1200">
                          <a:solidFill>
                            <a:schemeClr val="lt1"/>
                          </a:solidFill>
                          <a:latin typeface="Open Sans"/>
                        </a:defRPr>
                      </a:lvl7pPr>
                      <a:lvl8pPr marL="2400300" algn="l" defTabSz="685800" rtl="0" eaLnBrk="1" latinLnBrk="0" hangingPunct="1">
                        <a:defRPr sz="1350" b="1" kern="1200">
                          <a:solidFill>
                            <a:schemeClr val="lt1"/>
                          </a:solidFill>
                          <a:latin typeface="Open Sans"/>
                        </a:defRPr>
                      </a:lvl8pPr>
                      <a:lvl9pPr marL="2743200" algn="l" defTabSz="685800" rtl="0" eaLnBrk="1" latinLnBrk="0" hangingPunct="1">
                        <a:defRPr sz="1350" b="1" kern="1200">
                          <a:solidFill>
                            <a:schemeClr val="lt1"/>
                          </a:solidFill>
                          <a:latin typeface="Open Sans"/>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Feb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a:cs typeface="Arial"/>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Mar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a:cs typeface="Arial"/>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Apr 24</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May 24</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Jun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1" i="0" u="none" strike="noStrike" kern="0" cap="none" spc="0" normalizeH="0" baseline="0" noProof="0">
                          <a:ln>
                            <a:noFill/>
                          </a:ln>
                          <a:solidFill>
                            <a:schemeClr val="tx1"/>
                          </a:solidFill>
                          <a:effectLst/>
                          <a:uLnTx/>
                          <a:uFillTx/>
                          <a:latin typeface="Arial"/>
                          <a:cs typeface="Arial"/>
                          <a:sym typeface="Calibri"/>
                        </a:rPr>
                        <a:t>Jul 24</a:t>
                      </a:r>
                      <a:r>
                        <a:rPr lang="en-GB" sz="800" b="1" i="0" u="none" strike="noStrike" kern="0" cap="none" spc="0" normalizeH="0" baseline="0" noProof="0">
                          <a:ln>
                            <a:noFill/>
                          </a:ln>
                          <a:solidFill>
                            <a:schemeClr val="tx1"/>
                          </a:solidFill>
                          <a:effectLst/>
                          <a:uLnTx/>
                          <a:uFillTx/>
                          <a:latin typeface="Arial"/>
                          <a:cs typeface="Arial"/>
                        </a:rPr>
                        <a:t> </a:t>
                      </a:r>
                      <a:endParaRPr kumimoji="0" lang="en-GB" sz="8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Calibri"/>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457209"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tx1"/>
                          </a:solidFill>
                          <a:effectLst/>
                          <a:uLnTx/>
                          <a:uFillTx/>
                          <a:latin typeface="Arial"/>
                          <a:cs typeface="Arial"/>
                          <a:sym typeface="Calibri"/>
                        </a:rPr>
                        <a:t>Aug 24</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90946414"/>
                  </a:ext>
                </a:extLst>
              </a:tr>
              <a:tr h="705944">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685800" rtl="0" eaLnBrk="1" latinLnBrk="0" hangingPunct="1">
                        <a:defRPr sz="1350" kern="1200">
                          <a:solidFill>
                            <a:schemeClr val="dk1"/>
                          </a:solidFill>
                          <a:latin typeface="Open Sans"/>
                        </a:defRPr>
                      </a:lvl1pPr>
                      <a:lvl2pPr marL="342900" algn="l" defTabSz="685800" rtl="0" eaLnBrk="1" latinLnBrk="0" hangingPunct="1">
                        <a:defRPr sz="1350" kern="1200">
                          <a:solidFill>
                            <a:schemeClr val="dk1"/>
                          </a:solidFill>
                          <a:latin typeface="Open Sans"/>
                        </a:defRPr>
                      </a:lvl2pPr>
                      <a:lvl3pPr marL="685800" algn="l" defTabSz="685800" rtl="0" eaLnBrk="1" latinLnBrk="0" hangingPunct="1">
                        <a:defRPr sz="1350" kern="1200">
                          <a:solidFill>
                            <a:schemeClr val="dk1"/>
                          </a:solidFill>
                          <a:latin typeface="Open Sans"/>
                        </a:defRPr>
                      </a:lvl3pPr>
                      <a:lvl4pPr marL="1028700" algn="l" defTabSz="685800" rtl="0" eaLnBrk="1" latinLnBrk="0" hangingPunct="1">
                        <a:defRPr sz="1350" kern="1200">
                          <a:solidFill>
                            <a:schemeClr val="dk1"/>
                          </a:solidFill>
                          <a:latin typeface="Open Sans"/>
                        </a:defRPr>
                      </a:lvl4pPr>
                      <a:lvl5pPr marL="1371600" algn="l" defTabSz="685800" rtl="0" eaLnBrk="1" latinLnBrk="0" hangingPunct="1">
                        <a:defRPr sz="1350" kern="1200">
                          <a:solidFill>
                            <a:schemeClr val="dk1"/>
                          </a:solidFill>
                          <a:latin typeface="Open Sans"/>
                        </a:defRPr>
                      </a:lvl5pPr>
                      <a:lvl6pPr marL="1714500" algn="l" defTabSz="685800" rtl="0" eaLnBrk="1" latinLnBrk="0" hangingPunct="1">
                        <a:defRPr sz="1350" kern="1200">
                          <a:solidFill>
                            <a:schemeClr val="dk1"/>
                          </a:solidFill>
                          <a:latin typeface="Open Sans"/>
                        </a:defRPr>
                      </a:lvl6pPr>
                      <a:lvl7pPr marL="2057400" algn="l" defTabSz="685800" rtl="0" eaLnBrk="1" latinLnBrk="0" hangingPunct="1">
                        <a:defRPr sz="1350" kern="1200">
                          <a:solidFill>
                            <a:schemeClr val="dk1"/>
                          </a:solidFill>
                          <a:latin typeface="Open Sans"/>
                        </a:defRPr>
                      </a:lvl7pPr>
                      <a:lvl8pPr marL="2400300" algn="l" defTabSz="685800" rtl="0" eaLnBrk="1" latinLnBrk="0" hangingPunct="1">
                        <a:defRPr sz="1350" kern="1200">
                          <a:solidFill>
                            <a:schemeClr val="dk1"/>
                          </a:solidFill>
                          <a:latin typeface="Open Sans"/>
                        </a:defRPr>
                      </a:lvl8pPr>
                      <a:lvl9pPr marL="2743200" algn="l" defTabSz="685800" rtl="0" eaLnBrk="1" latinLnBrk="0" hangingPunct="1">
                        <a:defRPr sz="1350" kern="1200">
                          <a:solidFill>
                            <a:schemeClr val="dk1"/>
                          </a:solidFill>
                          <a:latin typeface="Open Sans"/>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E2EFED"/>
                      </a:solidFill>
                      <a:prstDash val="solid"/>
                      <a:round/>
                      <a:headEnd type="none" w="med" len="med"/>
                      <a:tailEnd type="none" w="med" len="med"/>
                    </a:lnB>
                    <a:lnTlToBr w="12700" cmpd="sng">
                      <a:noFill/>
                      <a:prstDash val="solid"/>
                    </a:lnTlToBr>
                    <a:lnBlToTr w="12700" cmpd="sng">
                      <a:noFill/>
                      <a:prstDash val="solid"/>
                    </a:lnBlToTr>
                    <a:solidFill>
                      <a:srgbClr val="E2EFED"/>
                    </a:solidFill>
                  </a:tcPr>
                </a:tc>
                <a:extLst>
                  <a:ext uri="{0D108BD9-81ED-4DB2-BD59-A6C34878D82A}">
                    <a16:rowId xmlns:a16="http://schemas.microsoft.com/office/drawing/2014/main" val="3834981590"/>
                  </a:ext>
                </a:extLst>
              </a:tr>
              <a:tr h="1674519">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tc>
                  <a:txBody>
                    <a:bodyPr/>
                    <a:lstStyle/>
                    <a:p>
                      <a:endParaRPr lang="en-GB" sz="1100" b="1">
                        <a:latin typeface="Arial" panose="020B0604020202020204" pitchFamily="34" charset="0"/>
                        <a:cs typeface="Arial" panose="020B0604020202020204" pitchFamily="34" charset="0"/>
                      </a:endParaRPr>
                    </a:p>
                  </a:txBody>
                  <a:tcPr marL="110041" marR="110041" marT="55019" marB="55019">
                    <a:lnL w="12700" cap="flat" cmpd="sng" algn="ctr">
                      <a:solidFill>
                        <a:srgbClr val="E2EFED"/>
                      </a:solidFill>
                      <a:prstDash val="solid"/>
                      <a:round/>
                      <a:headEnd type="none" w="med" len="med"/>
                      <a:tailEnd type="none" w="med" len="med"/>
                    </a:lnL>
                    <a:lnR w="12700" cap="flat" cmpd="sng" algn="ctr">
                      <a:solidFill>
                        <a:srgbClr val="E2EFED"/>
                      </a:solidFill>
                      <a:prstDash val="solid"/>
                      <a:round/>
                      <a:headEnd type="none" w="med" len="med"/>
                      <a:tailEnd type="none" w="med" len="med"/>
                    </a:lnR>
                    <a:lnT w="12700" cap="flat" cmpd="sng" algn="ctr">
                      <a:solidFill>
                        <a:srgbClr val="E2EFE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EFED"/>
                    </a:solidFill>
                  </a:tcPr>
                </a:tc>
                <a:extLst>
                  <a:ext uri="{0D108BD9-81ED-4DB2-BD59-A6C34878D82A}">
                    <a16:rowId xmlns:a16="http://schemas.microsoft.com/office/drawing/2014/main" val="353627059"/>
                  </a:ext>
                </a:extLst>
              </a:tr>
            </a:tbl>
          </a:graphicData>
        </a:graphic>
      </p:graphicFrame>
      <p:grpSp>
        <p:nvGrpSpPr>
          <p:cNvPr id="3" name="Group 2">
            <a:extLst>
              <a:ext uri="{FF2B5EF4-FFF2-40B4-BE49-F238E27FC236}">
                <a16:creationId xmlns:a16="http://schemas.microsoft.com/office/drawing/2014/main" id="{3E5CAF71-C724-449D-4339-6315FFAC214C}"/>
              </a:ext>
            </a:extLst>
          </p:cNvPr>
          <p:cNvGrpSpPr/>
          <p:nvPr/>
        </p:nvGrpSpPr>
        <p:grpSpPr>
          <a:xfrm>
            <a:off x="860047" y="2410377"/>
            <a:ext cx="9239757" cy="3665282"/>
            <a:chOff x="2982561" y="2614278"/>
            <a:chExt cx="5672106" cy="3665282"/>
          </a:xfrm>
        </p:grpSpPr>
        <p:sp>
          <p:nvSpPr>
            <p:cNvPr id="63" name="Pentagon 15">
              <a:extLst>
                <a:ext uri="{FF2B5EF4-FFF2-40B4-BE49-F238E27FC236}">
                  <a16:creationId xmlns:a16="http://schemas.microsoft.com/office/drawing/2014/main" id="{E59CC040-20D1-EDA8-2314-F0D648A491DC}"/>
                </a:ext>
              </a:extLst>
            </p:cNvPr>
            <p:cNvSpPr/>
            <p:nvPr/>
          </p:nvSpPr>
          <p:spPr>
            <a:xfrm>
              <a:off x="2982561" y="5169845"/>
              <a:ext cx="5672106" cy="1109715"/>
            </a:xfrm>
            <a:prstGeom prst="homePlate">
              <a:avLst/>
            </a:prstGeom>
            <a:solidFill>
              <a:sysClr val="window" lastClr="FFFFFF"/>
            </a:solidFill>
            <a:ln w="19050" cap="flat" cmpd="sng" algn="ctr">
              <a:solidFill>
                <a:srgbClr val="70ADA3"/>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Continuous monitoring on Parties’ performance with regards to Risk Drivers will continue to be carried out monthly and reported to PAB.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We will notify Parties to make them aware of their performance where they are above threshold. This notification will signpost them to their dashboard and highlight any relevant guidance that is available on the REC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Where serious non-compliances or performance issues are identified, we will continue to raise as identified, with appropriate PATs applied.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8" name="Pentagon 15">
              <a:extLst>
                <a:ext uri="{FF2B5EF4-FFF2-40B4-BE49-F238E27FC236}">
                  <a16:creationId xmlns:a16="http://schemas.microsoft.com/office/drawing/2014/main" id="{870A2C7C-A448-896F-3C5A-E3ED3B4EBE2E}"/>
                </a:ext>
              </a:extLst>
            </p:cNvPr>
            <p:cNvSpPr/>
            <p:nvPr/>
          </p:nvSpPr>
          <p:spPr>
            <a:xfrm>
              <a:off x="4254795" y="2614278"/>
              <a:ext cx="603232"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SMIS</a:t>
              </a:r>
            </a:p>
          </p:txBody>
        </p:sp>
      </p:grpSp>
      <p:sp>
        <p:nvSpPr>
          <p:cNvPr id="75" name="Pentagon 15">
            <a:extLst>
              <a:ext uri="{FF2B5EF4-FFF2-40B4-BE49-F238E27FC236}">
                <a16:creationId xmlns:a16="http://schemas.microsoft.com/office/drawing/2014/main" id="{4B3BA758-7382-1F79-A8A2-5C2240712489}"/>
              </a:ext>
            </a:extLst>
          </p:cNvPr>
          <p:cNvSpPr/>
          <p:nvPr/>
        </p:nvSpPr>
        <p:spPr>
          <a:xfrm>
            <a:off x="2928497" y="3344523"/>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PATs</a:t>
            </a:r>
          </a:p>
        </p:txBody>
      </p:sp>
      <p:sp>
        <p:nvSpPr>
          <p:cNvPr id="76" name="TextBox 75">
            <a:extLst>
              <a:ext uri="{FF2B5EF4-FFF2-40B4-BE49-F238E27FC236}">
                <a16:creationId xmlns:a16="http://schemas.microsoft.com/office/drawing/2014/main" id="{82AEFA42-D080-A16A-0952-8D01CC0F934C}"/>
              </a:ext>
            </a:extLst>
          </p:cNvPr>
          <p:cNvSpPr txBox="1"/>
          <p:nvPr/>
        </p:nvSpPr>
        <p:spPr>
          <a:xfrm>
            <a:off x="828367" y="1307451"/>
            <a:ext cx="9284855"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From feedback received, we have updated the cadence of when PATs will be issued. The timeline below highlights that we will align the issuing of PATs (i.e. Queries/ RFIs etc) with SMIS reporting on a quarterly basis with the aim to improve the effectiveness of </a:t>
            </a:r>
            <a:r>
              <a:rPr kumimoji="0" lang="en-GB" sz="11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PATs.</a:t>
            </a: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p:txBody>
      </p:sp>
      <p:sp>
        <p:nvSpPr>
          <p:cNvPr id="47" name="Pentagon 15">
            <a:extLst>
              <a:ext uri="{FF2B5EF4-FFF2-40B4-BE49-F238E27FC236}">
                <a16:creationId xmlns:a16="http://schemas.microsoft.com/office/drawing/2014/main" id="{80F5E049-2E5E-A753-651A-EB3451E80784}"/>
              </a:ext>
            </a:extLst>
          </p:cNvPr>
          <p:cNvSpPr/>
          <p:nvPr/>
        </p:nvSpPr>
        <p:spPr>
          <a:xfrm>
            <a:off x="6189857" y="2421739"/>
            <a:ext cx="986650"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SMIS</a:t>
            </a:r>
          </a:p>
        </p:txBody>
      </p:sp>
      <p:sp>
        <p:nvSpPr>
          <p:cNvPr id="48" name="Pentagon 15">
            <a:extLst>
              <a:ext uri="{FF2B5EF4-FFF2-40B4-BE49-F238E27FC236}">
                <a16:creationId xmlns:a16="http://schemas.microsoft.com/office/drawing/2014/main" id="{67A5F371-0310-2F02-CB86-976613988CBD}"/>
              </a:ext>
            </a:extLst>
          </p:cNvPr>
          <p:cNvSpPr/>
          <p:nvPr/>
        </p:nvSpPr>
        <p:spPr>
          <a:xfrm>
            <a:off x="6189857" y="3355884"/>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PATs</a:t>
            </a:r>
          </a:p>
        </p:txBody>
      </p:sp>
      <p:sp>
        <p:nvSpPr>
          <p:cNvPr id="49" name="Pentagon 15">
            <a:extLst>
              <a:ext uri="{FF2B5EF4-FFF2-40B4-BE49-F238E27FC236}">
                <a16:creationId xmlns:a16="http://schemas.microsoft.com/office/drawing/2014/main" id="{AC12191A-3C95-8D1C-B19B-FF6B646B98C2}"/>
              </a:ext>
            </a:extLst>
          </p:cNvPr>
          <p:cNvSpPr/>
          <p:nvPr/>
        </p:nvSpPr>
        <p:spPr>
          <a:xfrm>
            <a:off x="9126572" y="2410378"/>
            <a:ext cx="986650" cy="569911"/>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SMIS</a:t>
            </a:r>
          </a:p>
        </p:txBody>
      </p:sp>
      <p:sp>
        <p:nvSpPr>
          <p:cNvPr id="50" name="Pentagon 15">
            <a:extLst>
              <a:ext uri="{FF2B5EF4-FFF2-40B4-BE49-F238E27FC236}">
                <a16:creationId xmlns:a16="http://schemas.microsoft.com/office/drawing/2014/main" id="{77AB10D0-2F26-D33D-B23F-6032A5624FCA}"/>
              </a:ext>
            </a:extLst>
          </p:cNvPr>
          <p:cNvSpPr/>
          <p:nvPr/>
        </p:nvSpPr>
        <p:spPr>
          <a:xfrm>
            <a:off x="9126572" y="3344523"/>
            <a:ext cx="986650" cy="569910"/>
          </a:xfrm>
          <a:prstGeom prst="homePlate">
            <a:avLst/>
          </a:prstGeom>
          <a:solidFill>
            <a:sysClr val="window" lastClr="FFFFFF"/>
          </a:solidFill>
          <a:ln w="19050" cap="flat" cmpd="sng" algn="ctr">
            <a:solidFill>
              <a:srgbClr val="BE6516"/>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PATs</a:t>
            </a:r>
          </a:p>
        </p:txBody>
      </p:sp>
    </p:spTree>
    <p:extLst>
      <p:ext uri="{BB962C8B-B14F-4D97-AF65-F5344CB8AC3E}">
        <p14:creationId xmlns:p14="http://schemas.microsoft.com/office/powerpoint/2010/main" val="330562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Clarity on PARC changes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Lewis Williams</a:t>
            </a:r>
          </a:p>
        </p:txBody>
      </p:sp>
    </p:spTree>
    <p:extLst>
      <p:ext uri="{BB962C8B-B14F-4D97-AF65-F5344CB8AC3E}">
        <p14:creationId xmlns:p14="http://schemas.microsoft.com/office/powerpoint/2010/main" val="149930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8" y="365124"/>
            <a:ext cx="7775725" cy="660111"/>
          </a:xfrm>
        </p:spPr>
        <p:txBody>
          <a:bodyPr>
            <a:noAutofit/>
          </a:bodyPr>
          <a:lstStyle/>
          <a:p>
            <a:r>
              <a:rPr lang="en-US" dirty="0"/>
              <a:t>Clarity on PARC Change – R0154</a:t>
            </a:r>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592051" y="1381015"/>
            <a:ext cx="11007898" cy="4743863"/>
          </a:xfrm>
          <a:prstGeom prst="rect">
            <a:avLst/>
          </a:prstGeom>
          <a:noFill/>
        </p:spPr>
        <p:txBody>
          <a:bodyPr wrap="square" lIns="91440" tIns="45720" rIns="91440" bIns="45720" anchor="t">
            <a:spAutoFit/>
          </a:bodyPr>
          <a:lstStyle/>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r>
              <a:rPr lang="en-GB" dirty="0">
                <a:latin typeface="Roboto"/>
                <a:ea typeface="Roboto"/>
                <a:cs typeface="Roboto"/>
              </a:rPr>
              <a:t>Last month we raised a change to the Performance Assurance Report Catalogue (PARC)</a:t>
            </a:r>
          </a:p>
          <a:p>
            <a:pPr marL="228600" indent="-228600">
              <a:lnSpc>
                <a:spcPct val="90000"/>
              </a:lnSpc>
              <a:spcBef>
                <a:spcPts val="1000"/>
              </a:spcBef>
              <a:buClr>
                <a:srgbClr val="70ADA3"/>
              </a:buClr>
              <a:buFont typeface="Arial" panose="020B0604020202020204" pitchFamily="34" charset="0"/>
              <a:buChar char="•"/>
              <a:defRPr/>
            </a:pPr>
            <a:endParaRPr lang="en-GB" dirty="0">
              <a:solidFill>
                <a:srgbClr val="000000"/>
              </a:solidFill>
              <a:latin typeface="Arial"/>
              <a:ea typeface="Roboto"/>
              <a:cs typeface="Arial"/>
            </a:endParaRPr>
          </a:p>
          <a:p>
            <a:pPr marL="228600" indent="-228600">
              <a:lnSpc>
                <a:spcPct val="90000"/>
              </a:lnSpc>
              <a:spcBef>
                <a:spcPts val="1000"/>
              </a:spcBef>
              <a:buClr>
                <a:srgbClr val="70ADA3"/>
              </a:buClr>
              <a:buFont typeface="Arial" panose="020B0604020202020204" pitchFamily="34" charset="0"/>
              <a:buChar char="•"/>
              <a:defRPr/>
            </a:pPr>
            <a:r>
              <a:rPr lang="en-GB" dirty="0">
                <a:solidFill>
                  <a:srgbClr val="000000"/>
                </a:solidFill>
                <a:latin typeface="Arial"/>
                <a:ea typeface="Roboto"/>
                <a:cs typeface="Arial"/>
                <a:hlinkClick r:id="rId3">
                  <a:extLst>
                    <a:ext uri="{A12FA001-AC4F-418D-AE19-62706E023703}">
                      <ahyp:hlinkClr xmlns:ahyp="http://schemas.microsoft.com/office/drawing/2018/hyperlinkcolor" val="tx"/>
                    </a:ext>
                  </a:extLst>
                </a:hlinkClick>
              </a:rPr>
              <a:t>R0154</a:t>
            </a:r>
            <a:r>
              <a:rPr lang="en-GB" dirty="0">
                <a:solidFill>
                  <a:srgbClr val="000000"/>
                </a:solidFill>
                <a:latin typeface="Arial"/>
                <a:ea typeface="Roboto"/>
                <a:cs typeface="Arial"/>
              </a:rPr>
              <a:t> has now</a:t>
            </a:r>
            <a:r>
              <a:rPr lang="en-GB" dirty="0">
                <a:solidFill>
                  <a:srgbClr val="000000"/>
                </a:solidFill>
                <a:latin typeface="Roboto"/>
                <a:ea typeface="Roboto"/>
                <a:cs typeface="Roboto"/>
              </a:rPr>
              <a:t> been published and industry consultation is expected in the New Year</a:t>
            </a:r>
          </a:p>
          <a:p>
            <a:pPr marL="228600" indent="-228600">
              <a:lnSpc>
                <a:spcPct val="90000"/>
              </a:lnSpc>
              <a:spcBef>
                <a:spcPts val="1000"/>
              </a:spcBef>
              <a:buClr>
                <a:srgbClr val="70ADA3"/>
              </a:buClr>
              <a:buFont typeface="Arial" panose="020B0604020202020204" pitchFamily="34" charset="0"/>
              <a:buChar char="•"/>
              <a:defRPr/>
            </a:pPr>
            <a:endParaRPr lang="en-GB" dirty="0">
              <a:solidFill>
                <a:srgbClr val="000000"/>
              </a:solidFill>
              <a:latin typeface="Roboto"/>
              <a:ea typeface="Roboto"/>
              <a:cs typeface="Roboto"/>
            </a:endParaRPr>
          </a:p>
          <a:p>
            <a:pPr marL="228600" marR="0" lvl="0" indent="-228600">
              <a:lnSpc>
                <a:spcPct val="90000"/>
              </a:lnSpc>
              <a:spcBef>
                <a:spcPts val="1000"/>
              </a:spcBef>
              <a:spcAft>
                <a:spcPts val="0"/>
              </a:spcAft>
              <a:buClr>
                <a:srgbClr val="70ADA3"/>
              </a:buClr>
              <a:buSzTx/>
              <a:buFont typeface="Arial" panose="020B0604020202020204" pitchFamily="34" charset="0"/>
              <a:buChar char="•"/>
              <a:tabLst/>
              <a:defRPr/>
            </a:pPr>
            <a:r>
              <a:rPr lang="en-GB" dirty="0">
                <a:solidFill>
                  <a:srgbClr val="000000"/>
                </a:solidFill>
                <a:latin typeface="Roboto"/>
                <a:ea typeface="Roboto"/>
                <a:cs typeface="Roboto"/>
              </a:rPr>
              <a:t>The change includes a full redlined version of the PARC</a:t>
            </a:r>
            <a:endParaRPr lang="en-GB" dirty="0"/>
          </a:p>
          <a:p>
            <a:pPr marL="228600" indent="-228600">
              <a:lnSpc>
                <a:spcPct val="90000"/>
              </a:lnSpc>
              <a:spcBef>
                <a:spcPts val="1000"/>
              </a:spcBef>
              <a:buClr>
                <a:srgbClr val="70ADA3"/>
              </a:buClr>
              <a:buFont typeface="Arial" panose="020B0604020202020204" pitchFamily="34" charset="0"/>
              <a:buChar char="•"/>
              <a:defRPr/>
            </a:pPr>
            <a:endParaRPr lang="en-GB" dirty="0">
              <a:solidFill>
                <a:srgbClr val="000000"/>
              </a:solidFill>
              <a:latin typeface="Roboto"/>
              <a:ea typeface="Roboto"/>
              <a:cs typeface="Roboto"/>
            </a:endParaRPr>
          </a:p>
          <a:p>
            <a:pPr marL="228600" marR="0" lvl="0" indent="-228600">
              <a:lnSpc>
                <a:spcPct val="90000"/>
              </a:lnSpc>
              <a:spcBef>
                <a:spcPts val="1000"/>
              </a:spcBef>
              <a:spcAft>
                <a:spcPts val="0"/>
              </a:spcAft>
              <a:buClr>
                <a:srgbClr val="70ADA3"/>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Roboto"/>
                <a:ea typeface="Roboto"/>
                <a:cs typeface="Roboto"/>
              </a:rPr>
              <a:t>It </a:t>
            </a:r>
            <a:r>
              <a:rPr lang="en-GB" dirty="0">
                <a:solidFill>
                  <a:srgbClr val="000000"/>
                </a:solidFill>
                <a:latin typeface="Roboto"/>
                <a:ea typeface="Roboto"/>
                <a:cs typeface="Roboto"/>
              </a:rPr>
              <a:t>focuses</a:t>
            </a:r>
            <a:r>
              <a:rPr kumimoji="0" lang="en-GB" b="0" i="0" u="none" strike="noStrike" kern="1200" cap="none" spc="0" normalizeH="0" baseline="0" noProof="0" dirty="0">
                <a:ln>
                  <a:noFill/>
                </a:ln>
                <a:solidFill>
                  <a:srgbClr val="000000"/>
                </a:solidFill>
                <a:effectLst/>
                <a:uLnTx/>
                <a:uFillTx/>
                <a:latin typeface="Roboto"/>
                <a:ea typeface="Roboto"/>
                <a:cs typeface="Roboto"/>
              </a:rPr>
              <a:t> on reducing the burden on REC Parties by:</a:t>
            </a:r>
            <a:endParaRPr lang="en-GB" dirty="0"/>
          </a:p>
          <a:p>
            <a:pPr marL="685800" lvl="1" indent="-228600">
              <a:lnSpc>
                <a:spcPct val="90000"/>
              </a:lnSpc>
              <a:spcBef>
                <a:spcPts val="1000"/>
              </a:spcBef>
              <a:buClr>
                <a:srgbClr val="70ADA3"/>
              </a:buClr>
              <a:buFont typeface="Arial" panose="020B0604020202020204" pitchFamily="34" charset="0"/>
              <a:buChar char="•"/>
              <a:defRPr/>
            </a:pPr>
            <a:r>
              <a:rPr lang="en-GB" dirty="0">
                <a:solidFill>
                  <a:srgbClr val="000000"/>
                </a:solidFill>
                <a:latin typeface="Roboto"/>
                <a:ea typeface="Roboto"/>
                <a:cs typeface="Roboto"/>
              </a:rPr>
              <a:t>R</a:t>
            </a:r>
            <a:r>
              <a:rPr kumimoji="0" lang="en-GB" b="0" i="0" u="none" strike="noStrike" kern="1200" cap="none" spc="0" normalizeH="0" baseline="0" noProof="0" dirty="0" err="1">
                <a:ln>
                  <a:noFill/>
                </a:ln>
                <a:solidFill>
                  <a:srgbClr val="000000"/>
                </a:solidFill>
                <a:effectLst/>
                <a:uLnTx/>
                <a:uFillTx/>
                <a:latin typeface="Roboto"/>
                <a:ea typeface="Roboto"/>
                <a:cs typeface="Roboto"/>
              </a:rPr>
              <a:t>emoving</a:t>
            </a:r>
            <a:r>
              <a:rPr kumimoji="0" lang="en-GB" b="0" i="0" u="none" strike="noStrike" kern="1200" cap="none" spc="0" normalizeH="0" baseline="0" noProof="0" dirty="0">
                <a:ln>
                  <a:noFill/>
                </a:ln>
                <a:solidFill>
                  <a:srgbClr val="000000"/>
                </a:solidFill>
                <a:effectLst/>
                <a:uLnTx/>
                <a:uFillTx/>
                <a:latin typeface="Roboto"/>
                <a:ea typeface="Roboto"/>
                <a:cs typeface="Roboto"/>
              </a:rPr>
              <a:t> several items </a:t>
            </a:r>
            <a:r>
              <a:rPr lang="en-GB" dirty="0">
                <a:solidFill>
                  <a:srgbClr val="000000"/>
                </a:solidFill>
                <a:latin typeface="Roboto"/>
                <a:ea typeface="Roboto"/>
                <a:cs typeface="Roboto"/>
              </a:rPr>
              <a:t>for </a:t>
            </a:r>
            <a:r>
              <a:rPr kumimoji="0" lang="en-GB" b="0" i="0" u="none" strike="noStrike" kern="1200" cap="none" spc="0" normalizeH="0" baseline="0" noProof="0" dirty="0">
                <a:ln>
                  <a:noFill/>
                </a:ln>
                <a:solidFill>
                  <a:srgbClr val="000000"/>
                </a:solidFill>
                <a:effectLst/>
                <a:uLnTx/>
                <a:uFillTx/>
                <a:latin typeface="Roboto"/>
                <a:ea typeface="Roboto"/>
                <a:cs typeface="Roboto"/>
              </a:rPr>
              <a:t>Suppliers, DNOs, GTs and MAMs</a:t>
            </a:r>
            <a:endParaRPr lang="en-GB" b="0" i="0" u="none" strike="noStrike" kern="1200" cap="none" spc="0" normalizeH="0" baseline="0" noProof="0" dirty="0">
              <a:ln>
                <a:noFill/>
              </a:ln>
              <a:solidFill>
                <a:srgbClr val="000000"/>
              </a:solidFill>
              <a:effectLst/>
              <a:uLnTx/>
              <a:uFillTx/>
              <a:latin typeface="Roboto"/>
              <a:ea typeface="Roboto"/>
              <a:cs typeface="Roboto"/>
            </a:endParaRPr>
          </a:p>
          <a:p>
            <a:pPr marL="685800" lvl="1" indent="-228600">
              <a:lnSpc>
                <a:spcPct val="90000"/>
              </a:lnSpc>
              <a:spcBef>
                <a:spcPts val="1000"/>
              </a:spcBef>
              <a:buClr>
                <a:srgbClr val="70ADA3"/>
              </a:buClr>
              <a:buFont typeface="Arial" panose="020B0604020202020204" pitchFamily="34" charset="0"/>
              <a:buChar char="•"/>
              <a:defRPr/>
            </a:pPr>
            <a:r>
              <a:rPr lang="en-GB" dirty="0">
                <a:solidFill>
                  <a:srgbClr val="000000"/>
                </a:solidFill>
                <a:latin typeface="Roboto"/>
                <a:ea typeface="Roboto"/>
                <a:cs typeface="Roboto"/>
              </a:rPr>
              <a:t>Proposing a simplified version of the Energy Theft file for the 2024-25 Reporting Year</a:t>
            </a:r>
          </a:p>
          <a:p>
            <a:pPr marL="685800" lvl="1" indent="-228600">
              <a:lnSpc>
                <a:spcPct val="90000"/>
              </a:lnSpc>
              <a:spcBef>
                <a:spcPts val="1000"/>
              </a:spcBef>
              <a:buClr>
                <a:srgbClr val="70ADA3"/>
              </a:buClr>
              <a:buFont typeface="Arial" panose="020B0604020202020204" pitchFamily="34" charset="0"/>
              <a:buChar char="•"/>
              <a:defRPr/>
            </a:pPr>
            <a:endParaRPr lang="en-GB" dirty="0">
              <a:solidFill>
                <a:srgbClr val="000000"/>
              </a:solidFill>
              <a:latin typeface="Roboto"/>
              <a:ea typeface="Roboto"/>
              <a:cs typeface="Roboto"/>
            </a:endParaRPr>
          </a:p>
          <a:p>
            <a:pPr marL="228600" lvl="1" indent="-228600">
              <a:lnSpc>
                <a:spcPct val="90000"/>
              </a:lnSpc>
              <a:spcBef>
                <a:spcPts val="1000"/>
              </a:spcBef>
              <a:buClr>
                <a:srgbClr val="70ADA3"/>
              </a:buClr>
              <a:buFont typeface="Arial" panose="020B0604020202020204" pitchFamily="34" charset="0"/>
              <a:buChar char="•"/>
              <a:defRPr/>
            </a:pPr>
            <a:r>
              <a:rPr lang="en-GB" dirty="0">
                <a:latin typeface="Roboto"/>
                <a:ea typeface="Roboto"/>
                <a:cs typeface="Roboto"/>
              </a:rPr>
              <a:t>We will also ask Parties if there are alternative data sources that we could use that would be lower impact, but achieve a similar or better result.</a:t>
            </a:r>
          </a:p>
          <a:p>
            <a:pPr marL="685800" lvl="1" indent="-228600">
              <a:lnSpc>
                <a:spcPct val="90000"/>
              </a:lnSpc>
              <a:spcBef>
                <a:spcPts val="1000"/>
              </a:spcBef>
              <a:buClr>
                <a:srgbClr val="70ADA3"/>
              </a:buClr>
              <a:buFont typeface="Arial" panose="020B0604020202020204" pitchFamily="34" charset="0"/>
              <a:buChar char="•"/>
              <a:defRPr/>
            </a:pPr>
            <a:endParaRPr lang="en-GB" dirty="0">
              <a:solidFill>
                <a:srgbClr val="000000"/>
              </a:solidFill>
              <a:latin typeface="Arial" panose="020B0604020202020204" pitchFamily="34" charset="0"/>
              <a:ea typeface="Roboto"/>
              <a:cs typeface="Arial" panose="020B0604020202020204" pitchFamily="34" charset="0"/>
            </a:endParaRPr>
          </a:p>
        </p:txBody>
      </p:sp>
    </p:spTree>
    <p:extLst>
      <p:ext uri="{BB962C8B-B14F-4D97-AF65-F5344CB8AC3E}">
        <p14:creationId xmlns:p14="http://schemas.microsoft.com/office/powerpoint/2010/main" val="165546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dirty="0"/>
              <a:t>Dashboard Review Responses</a:t>
            </a:r>
            <a:r>
              <a:rPr lang="en-GB" sz="3600" dirty="0"/>
              <a:t>​​​</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Nirav Vyas</a:t>
            </a:r>
            <a:endParaRPr lang="en-GB"/>
          </a:p>
        </p:txBody>
      </p:sp>
    </p:spTree>
    <p:extLst>
      <p:ext uri="{BB962C8B-B14F-4D97-AF65-F5344CB8AC3E}">
        <p14:creationId xmlns:p14="http://schemas.microsoft.com/office/powerpoint/2010/main" val="197741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7671624" cy="660111"/>
          </a:xfrm>
        </p:spPr>
        <p:txBody>
          <a:bodyPr>
            <a:normAutofit/>
          </a:bodyPr>
          <a:lstStyle/>
          <a:p>
            <a:r>
              <a:rPr lang="en-GB" sz="2800" b="1">
                <a:effectLst/>
                <a:cs typeface="Roboto" panose="02000000000000000000" pitchFamily="2" charset="0"/>
              </a:rPr>
              <a:t>Dashboard Review Responses</a:t>
            </a:r>
            <a:endParaRPr lang="en-US">
              <a:cs typeface="Roboto" panose="02000000000000000000" pitchFamily="2" charset="0"/>
            </a:endParaRPr>
          </a:p>
        </p:txBody>
      </p:sp>
      <p:sp>
        <p:nvSpPr>
          <p:cNvPr id="5" name="TextBox 4">
            <a:extLst>
              <a:ext uri="{FF2B5EF4-FFF2-40B4-BE49-F238E27FC236}">
                <a16:creationId xmlns:a16="http://schemas.microsoft.com/office/drawing/2014/main" id="{F43BB163-809D-4132-DE8D-EF31863702B9}"/>
              </a:ext>
            </a:extLst>
          </p:cNvPr>
          <p:cNvSpPr txBox="1"/>
          <p:nvPr/>
        </p:nvSpPr>
        <p:spPr>
          <a:xfrm>
            <a:off x="592051" y="1243063"/>
            <a:ext cx="11007898" cy="16835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Performance Assurance Dashboards were launched in November 2022</a:t>
            </a:r>
            <a:r>
              <a:rPr lang="en-GB" sz="1600" dirty="0">
                <a:solidFill>
                  <a:srgbClr val="000000"/>
                </a:solidFill>
                <a:latin typeface="Roboto" panose="02000000000000000000" pitchFamily="2" charset="0"/>
                <a:ea typeface="Roboto" panose="02000000000000000000" pitchFamily="2" charset="0"/>
                <a:cs typeface="Roboto" panose="02000000000000000000" pitchFamily="2" charset="0"/>
              </a:rPr>
              <a:t>.</a:t>
            </a:r>
            <a:endPar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fontAlgn="base">
              <a:lnSpc>
                <a:spcPct val="115000"/>
              </a:lnSpc>
              <a:spcBef>
                <a:spcPts val="600"/>
              </a:spcBef>
              <a:spcAft>
                <a:spcPts val="600"/>
              </a:spcAft>
              <a:buClr>
                <a:srgbClr val="70ADA3"/>
              </a:buClr>
              <a:buSzPts val="1100"/>
            </a:pPr>
            <a:r>
              <a:rPr lang="en-GB" sz="16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Survey was in November 2023 with a purpose to gather feedback to help make the dashboards better and easier to use.</a:t>
            </a:r>
          </a:p>
          <a:p>
            <a:pPr fontAlgn="base">
              <a:spcBef>
                <a:spcPts val="600"/>
              </a:spcBef>
              <a:spcAft>
                <a:spcPts val="600"/>
              </a:spcAft>
              <a:buClr>
                <a:srgbClr val="70ADA3"/>
              </a:buClr>
              <a:buSzPts val="1100"/>
            </a:pPr>
            <a:r>
              <a:rPr lang="en-GB" sz="16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Feedback was received from 7 organisations, including four from Suppliers, and one each </a:t>
            </a:r>
            <a:r>
              <a:rPr lang="en-GB" sz="1600" dirty="0">
                <a:solidFill>
                  <a:srgbClr val="000000"/>
                </a:solidFill>
                <a:latin typeface="Roboto" panose="02000000000000000000" pitchFamily="2" charset="0"/>
                <a:ea typeface="Roboto" panose="02000000000000000000" pitchFamily="2" charset="0"/>
                <a:cs typeface="Roboto" panose="02000000000000000000" pitchFamily="2" charset="0"/>
              </a:rPr>
              <a:t>from a </a:t>
            </a:r>
            <a:r>
              <a:rPr lang="en-GB" sz="16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Gas Transporter (GT), Gas and Electricity Meter Equipment Manager (MEM) and a Gas-only MEM.</a:t>
            </a:r>
            <a:r>
              <a:rPr lang="en-GB" sz="1600" dirty="0">
                <a:solidFill>
                  <a:srgbClr val="000000"/>
                </a:solidFill>
                <a:latin typeface="Roboto" panose="02000000000000000000" pitchFamily="2" charset="0"/>
                <a:ea typeface="Roboto" panose="02000000000000000000" pitchFamily="2" charset="0"/>
                <a:cs typeface="Roboto" panose="02000000000000000000" pitchFamily="2" charset="0"/>
              </a:rPr>
              <a:t> </a:t>
            </a:r>
          </a:p>
          <a:p>
            <a:pPr fontAlgn="base">
              <a:spcBef>
                <a:spcPts val="600"/>
              </a:spcBef>
              <a:spcAft>
                <a:spcPts val="600"/>
              </a:spcAft>
              <a:buClr>
                <a:srgbClr val="70ADA3"/>
              </a:buClr>
              <a:buSzPts val="1100"/>
            </a:pPr>
            <a:endParaRPr lang="en-GB" sz="1200" u="none" strike="noStrike"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AB367A26-18BE-9B1F-5F61-DA72C18E6E22}"/>
              </a:ext>
            </a:extLst>
          </p:cNvPr>
          <p:cNvGraphicFramePr>
            <a:graphicFrameLocks noGrp="1"/>
          </p:cNvGraphicFramePr>
          <p:nvPr>
            <p:extLst>
              <p:ext uri="{D42A27DB-BD31-4B8C-83A1-F6EECF244321}">
                <p14:modId xmlns:p14="http://schemas.microsoft.com/office/powerpoint/2010/main" val="3069499424"/>
              </p:ext>
            </p:extLst>
          </p:nvPr>
        </p:nvGraphicFramePr>
        <p:xfrm>
          <a:off x="667512" y="2826017"/>
          <a:ext cx="8973566" cy="3361152"/>
        </p:xfrm>
        <a:graphic>
          <a:graphicData uri="http://schemas.openxmlformats.org/drawingml/2006/table">
            <a:tbl>
              <a:tblPr firstRow="1" bandRow="1">
                <a:tableStyleId>{5C22544A-7EE6-4342-B048-85BDC9FD1C3A}</a:tableStyleId>
              </a:tblPr>
              <a:tblGrid>
                <a:gridCol w="8973566">
                  <a:extLst>
                    <a:ext uri="{9D8B030D-6E8A-4147-A177-3AD203B41FA5}">
                      <a16:colId xmlns:a16="http://schemas.microsoft.com/office/drawing/2014/main" val="2172920975"/>
                    </a:ext>
                  </a:extLst>
                </a:gridCol>
              </a:tblGrid>
              <a:tr h="46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Key challenges and/or requests for changes included:</a:t>
                      </a:r>
                    </a:p>
                  </a:txBody>
                  <a:tcPr>
                    <a:solidFill>
                      <a:schemeClr val="accent3"/>
                    </a:solidFill>
                  </a:tcPr>
                </a:tc>
                <a:extLst>
                  <a:ext uri="{0D108BD9-81ED-4DB2-BD59-A6C34878D82A}">
                    <a16:rowId xmlns:a16="http://schemas.microsoft.com/office/drawing/2014/main" val="3438239261"/>
                  </a:ext>
                </a:extLst>
              </a:tr>
              <a:tr h="2897326">
                <a:tc>
                  <a:txBody>
                    <a:bodyPr/>
                    <a:lstStyle/>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Simplified layouts / navigation.</a:t>
                      </a:r>
                    </a:p>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Additional functionality to permit downloading of information and provision of un-anonymised </a:t>
                      </a:r>
                      <a:r>
                        <a:rPr lang="en-GB"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MPxN</a:t>
                      </a: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data.</a:t>
                      </a:r>
                    </a:p>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Clearer guidance on the usage of dashboards and linkage to specific requirements / KPIs within the REC.</a:t>
                      </a:r>
                    </a:p>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Having access to more up-to-date data.</a:t>
                      </a:r>
                    </a:p>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Availability of data for all risk drivers (note that not all risk drivers can be measured through the regular data analytics cycle).</a:t>
                      </a:r>
                    </a:p>
                    <a:p>
                      <a:pPr marL="171450" lvl="0" indent="-171450">
                        <a:spcBef>
                          <a:spcPts val="600"/>
                        </a:spcBef>
                        <a:spcAft>
                          <a:spcPts val="600"/>
                        </a:spcAft>
                        <a:buFont typeface="Arial" panose="020B0604020202020204" pitchFamily="34" charset="0"/>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The option to perform peer comparison against all risk drivers and the annual rating (with conflicting feedback requesting that only party specific information is displayed).</a:t>
                      </a:r>
                    </a:p>
                  </a:txBody>
                  <a:tcPr>
                    <a:solidFill>
                      <a:srgbClr val="D5E3E0"/>
                    </a:solidFill>
                  </a:tcPr>
                </a:tc>
                <a:extLst>
                  <a:ext uri="{0D108BD9-81ED-4DB2-BD59-A6C34878D82A}">
                    <a16:rowId xmlns:a16="http://schemas.microsoft.com/office/drawing/2014/main" val="394891996"/>
                  </a:ext>
                </a:extLst>
              </a:tr>
            </a:tbl>
          </a:graphicData>
        </a:graphic>
      </p:graphicFrame>
    </p:spTree>
    <p:extLst>
      <p:ext uri="{BB962C8B-B14F-4D97-AF65-F5344CB8AC3E}">
        <p14:creationId xmlns:p14="http://schemas.microsoft.com/office/powerpoint/2010/main" val="272940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058B-2503-14EC-5716-A14F2018C1A4}"/>
              </a:ext>
            </a:extLst>
          </p:cNvPr>
          <p:cNvSpPr>
            <a:spLocks noGrp="1"/>
          </p:cNvSpPr>
          <p:nvPr>
            <p:ph type="title"/>
          </p:nvPr>
        </p:nvSpPr>
        <p:spPr/>
        <p:txBody>
          <a:bodyPr/>
          <a:lstStyle/>
          <a:p>
            <a:r>
              <a:rPr lang="en-GB" dirty="0"/>
              <a:t>Exporting Data</a:t>
            </a:r>
          </a:p>
        </p:txBody>
      </p:sp>
      <p:pic>
        <p:nvPicPr>
          <p:cNvPr id="5" name="Picture 4">
            <a:extLst>
              <a:ext uri="{FF2B5EF4-FFF2-40B4-BE49-F238E27FC236}">
                <a16:creationId xmlns:a16="http://schemas.microsoft.com/office/drawing/2014/main" id="{37F8821D-E2D9-39EE-3A91-A8D59529833F}"/>
              </a:ext>
            </a:extLst>
          </p:cNvPr>
          <p:cNvPicPr>
            <a:picLocks noChangeAspect="1"/>
          </p:cNvPicPr>
          <p:nvPr/>
        </p:nvPicPr>
        <p:blipFill>
          <a:blip r:embed="rId2"/>
          <a:stretch>
            <a:fillRect/>
          </a:stretch>
        </p:blipFill>
        <p:spPr>
          <a:xfrm>
            <a:off x="872862" y="1881928"/>
            <a:ext cx="6643509" cy="2555919"/>
          </a:xfrm>
          <a:prstGeom prst="rect">
            <a:avLst/>
          </a:prstGeom>
        </p:spPr>
      </p:pic>
      <p:pic>
        <p:nvPicPr>
          <p:cNvPr id="6" name="Picture 5">
            <a:extLst>
              <a:ext uri="{FF2B5EF4-FFF2-40B4-BE49-F238E27FC236}">
                <a16:creationId xmlns:a16="http://schemas.microsoft.com/office/drawing/2014/main" id="{511D65F2-D523-D3E7-48B2-4A6639A21A4C}"/>
              </a:ext>
            </a:extLst>
          </p:cNvPr>
          <p:cNvPicPr>
            <a:picLocks noChangeAspect="1"/>
          </p:cNvPicPr>
          <p:nvPr/>
        </p:nvPicPr>
        <p:blipFill>
          <a:blip r:embed="rId3"/>
          <a:stretch>
            <a:fillRect/>
          </a:stretch>
        </p:blipFill>
        <p:spPr>
          <a:xfrm>
            <a:off x="6864912" y="2147169"/>
            <a:ext cx="3537804" cy="2976248"/>
          </a:xfrm>
          <a:prstGeom prst="rect">
            <a:avLst/>
          </a:prstGeom>
        </p:spPr>
      </p:pic>
      <p:sp>
        <p:nvSpPr>
          <p:cNvPr id="7" name="Arrow: Up 6">
            <a:extLst>
              <a:ext uri="{FF2B5EF4-FFF2-40B4-BE49-F238E27FC236}">
                <a16:creationId xmlns:a16="http://schemas.microsoft.com/office/drawing/2014/main" id="{177C8AE3-BE16-C02A-5CFC-6FF5F2DF9E72}"/>
              </a:ext>
            </a:extLst>
          </p:cNvPr>
          <p:cNvSpPr/>
          <p:nvPr/>
        </p:nvSpPr>
        <p:spPr>
          <a:xfrm rot="6569673">
            <a:off x="5806768" y="1339207"/>
            <a:ext cx="280134" cy="1284029"/>
          </a:xfrm>
          <a:prstGeom prst="upArrow">
            <a:avLst>
              <a:gd name="adj1" fmla="val 51642"/>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D4EB829-69F8-CE2C-0AB0-32B79455FE4A}"/>
              </a:ext>
            </a:extLst>
          </p:cNvPr>
          <p:cNvSpPr txBox="1"/>
          <p:nvPr/>
        </p:nvSpPr>
        <p:spPr>
          <a:xfrm>
            <a:off x="3181130" y="1667769"/>
            <a:ext cx="2774190" cy="40011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000"/>
              <a:t>1. Hover over the three dots until ‘More options’ appears</a:t>
            </a:r>
          </a:p>
        </p:txBody>
      </p:sp>
      <p:sp>
        <p:nvSpPr>
          <p:cNvPr id="9" name="Arrow: Up 8">
            <a:extLst>
              <a:ext uri="{FF2B5EF4-FFF2-40B4-BE49-F238E27FC236}">
                <a16:creationId xmlns:a16="http://schemas.microsoft.com/office/drawing/2014/main" id="{5CC49E28-AEB7-FE95-CB68-1CB58F429C07}"/>
              </a:ext>
            </a:extLst>
          </p:cNvPr>
          <p:cNvSpPr/>
          <p:nvPr/>
        </p:nvSpPr>
        <p:spPr>
          <a:xfrm rot="10800000">
            <a:off x="9039904" y="1543440"/>
            <a:ext cx="280134" cy="875959"/>
          </a:xfrm>
          <a:prstGeom prst="upArrow">
            <a:avLst>
              <a:gd name="adj1" fmla="val 51642"/>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3718A4D-85EC-E86A-E7E2-2239538932AB}"/>
              </a:ext>
            </a:extLst>
          </p:cNvPr>
          <p:cNvSpPr txBox="1"/>
          <p:nvPr/>
        </p:nvSpPr>
        <p:spPr>
          <a:xfrm>
            <a:off x="7723525" y="1537097"/>
            <a:ext cx="2026807" cy="40011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000"/>
              <a:t>3. Follow instructions to export data into preferred folder</a:t>
            </a:r>
          </a:p>
        </p:txBody>
      </p:sp>
      <p:pic>
        <p:nvPicPr>
          <p:cNvPr id="11" name="Picture 10">
            <a:extLst>
              <a:ext uri="{FF2B5EF4-FFF2-40B4-BE49-F238E27FC236}">
                <a16:creationId xmlns:a16="http://schemas.microsoft.com/office/drawing/2014/main" id="{A4CBAA90-8685-57A4-A5C6-9934BD31F1C8}"/>
              </a:ext>
            </a:extLst>
          </p:cNvPr>
          <p:cNvPicPr>
            <a:picLocks noChangeAspect="1"/>
          </p:cNvPicPr>
          <p:nvPr/>
        </p:nvPicPr>
        <p:blipFill>
          <a:blip r:embed="rId4"/>
          <a:stretch>
            <a:fillRect/>
          </a:stretch>
        </p:blipFill>
        <p:spPr>
          <a:xfrm>
            <a:off x="5198066" y="4062532"/>
            <a:ext cx="2027189" cy="1646285"/>
          </a:xfrm>
          <a:prstGeom prst="rect">
            <a:avLst/>
          </a:prstGeom>
        </p:spPr>
      </p:pic>
      <p:sp>
        <p:nvSpPr>
          <p:cNvPr id="12" name="Arrow: Up 11">
            <a:extLst>
              <a:ext uri="{FF2B5EF4-FFF2-40B4-BE49-F238E27FC236}">
                <a16:creationId xmlns:a16="http://schemas.microsoft.com/office/drawing/2014/main" id="{C04ED788-5FC3-7CE2-9D8E-CC2C0423D55F}"/>
              </a:ext>
            </a:extLst>
          </p:cNvPr>
          <p:cNvSpPr/>
          <p:nvPr/>
        </p:nvSpPr>
        <p:spPr>
          <a:xfrm rot="5400000">
            <a:off x="4957927" y="3890125"/>
            <a:ext cx="280134" cy="875959"/>
          </a:xfrm>
          <a:prstGeom prst="upArrow">
            <a:avLst>
              <a:gd name="adj1" fmla="val 51642"/>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E5BF2C0-7565-4588-B382-624B96A4DE9E}"/>
              </a:ext>
            </a:extLst>
          </p:cNvPr>
          <p:cNvSpPr txBox="1"/>
          <p:nvPr/>
        </p:nvSpPr>
        <p:spPr>
          <a:xfrm>
            <a:off x="3869128" y="4188037"/>
            <a:ext cx="1208866" cy="24981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000"/>
              <a:t>2. Click Export data</a:t>
            </a:r>
          </a:p>
        </p:txBody>
      </p:sp>
    </p:spTree>
    <p:extLst>
      <p:ext uri="{BB962C8B-B14F-4D97-AF65-F5344CB8AC3E}">
        <p14:creationId xmlns:p14="http://schemas.microsoft.com/office/powerpoint/2010/main" val="271464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22BB-438D-2741-140C-824046AEF05D}"/>
              </a:ext>
            </a:extLst>
          </p:cNvPr>
          <p:cNvSpPr>
            <a:spLocks noGrp="1"/>
          </p:cNvSpPr>
          <p:nvPr>
            <p:ph type="title"/>
          </p:nvPr>
        </p:nvSpPr>
        <p:spPr/>
        <p:txBody>
          <a:bodyPr/>
          <a:lstStyle/>
          <a:p>
            <a:r>
              <a:rPr lang="en-GB" sz="2800" b="1" cap="all" spc="250">
                <a:solidFill>
                  <a:srgbClr val="68A495"/>
                </a:solidFill>
                <a:latin typeface="Roboto" panose="02000000000000000000" pitchFamily="2" charset="0"/>
                <a:ea typeface="+mj-ea"/>
                <a:cs typeface="+mj-cs"/>
              </a:rPr>
              <a:t>HOW OFTEN IS EACH DASHBOARD REFRESHED</a:t>
            </a:r>
            <a:endParaRPr lang="en-GB"/>
          </a:p>
        </p:txBody>
      </p:sp>
      <p:graphicFrame>
        <p:nvGraphicFramePr>
          <p:cNvPr id="9" name="Table 5">
            <a:extLst>
              <a:ext uri="{FF2B5EF4-FFF2-40B4-BE49-F238E27FC236}">
                <a16:creationId xmlns:a16="http://schemas.microsoft.com/office/drawing/2014/main" id="{32F470C6-DF38-CF41-88C6-FCE0B7ECFCD1}"/>
              </a:ext>
            </a:extLst>
          </p:cNvPr>
          <p:cNvGraphicFramePr>
            <a:graphicFrameLocks noGrp="1"/>
          </p:cNvGraphicFramePr>
          <p:nvPr>
            <p:extLst>
              <p:ext uri="{D42A27DB-BD31-4B8C-83A1-F6EECF244321}">
                <p14:modId xmlns:p14="http://schemas.microsoft.com/office/powerpoint/2010/main" val="1349290212"/>
              </p:ext>
            </p:extLst>
          </p:nvPr>
        </p:nvGraphicFramePr>
        <p:xfrm>
          <a:off x="2953512" y="1294814"/>
          <a:ext cx="6104459" cy="4301307"/>
        </p:xfrm>
        <a:graphic>
          <a:graphicData uri="http://schemas.openxmlformats.org/drawingml/2006/table">
            <a:tbl>
              <a:tblPr firstRow="1" firstCol="1" bandRow="1"/>
              <a:tblGrid>
                <a:gridCol w="2212848">
                  <a:extLst>
                    <a:ext uri="{9D8B030D-6E8A-4147-A177-3AD203B41FA5}">
                      <a16:colId xmlns:a16="http://schemas.microsoft.com/office/drawing/2014/main" val="2853150484"/>
                    </a:ext>
                  </a:extLst>
                </a:gridCol>
                <a:gridCol w="3891611">
                  <a:extLst>
                    <a:ext uri="{9D8B030D-6E8A-4147-A177-3AD203B41FA5}">
                      <a16:colId xmlns:a16="http://schemas.microsoft.com/office/drawing/2014/main" val="354377828"/>
                    </a:ext>
                  </a:extLst>
                </a:gridCol>
              </a:tblGrid>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ase"/>
                      <a:r>
                        <a:rPr lang="en-GB" sz="1000" b="1">
                          <a:solidFill>
                            <a:srgbClr val="FFFFFF"/>
                          </a:solidFill>
                          <a:effectLst/>
                          <a:latin typeface="Roboto" panose="02000000000000000000" pitchFamily="2" charset="0"/>
                          <a:ea typeface="Roboto" panose="02000000000000000000" pitchFamily="2" charset="0"/>
                          <a:cs typeface="Roboto" panose="02000000000000000000" pitchFamily="2" charset="0"/>
                        </a:rPr>
                        <a:t>Dashboard Tab</a:t>
                      </a:r>
                      <a:endParaRPr lang="en-GB" sz="1000">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ase"/>
                      <a:r>
                        <a:rPr lang="en-GB" sz="1000" b="1">
                          <a:solidFill>
                            <a:srgbClr val="FEFEFE"/>
                          </a:solidFill>
                          <a:effectLst/>
                          <a:latin typeface="Roboto" panose="02000000000000000000" pitchFamily="2" charset="0"/>
                          <a:ea typeface="Roboto" panose="02000000000000000000" pitchFamily="2" charset="0"/>
                          <a:cs typeface="Roboto" panose="02000000000000000000" pitchFamily="2" charset="0"/>
                        </a:rPr>
                        <a:t>Data Available Up To</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A3"/>
                    </a:solidFill>
                  </a:tcPr>
                </a:tc>
                <a:extLst>
                  <a:ext uri="{0D108BD9-81ED-4DB2-BD59-A6C34878D82A}">
                    <a16:rowId xmlns:a16="http://schemas.microsoft.com/office/drawing/2014/main" val="4292840329"/>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Release Notes</a:t>
                      </a: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a:t>
                      </a:r>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2979765329"/>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Overall Score</a:t>
                      </a:r>
                      <a:r>
                        <a:rPr lang="en-US"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3535910701"/>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Retail Risk Summary</a:t>
                      </a:r>
                      <a:r>
                        <a:rPr lang="en-US"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2180894618"/>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Risk Driver Summary</a:t>
                      </a:r>
                      <a:r>
                        <a:rPr lang="en-US"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1330293177"/>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Risk Driver – MPxN Level</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3752032537"/>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Peer Comparison</a:t>
                      </a:r>
                      <a:r>
                        <a:rPr lang="en-US"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4280326909"/>
                  </a:ext>
                </a:extLst>
              </a:tr>
              <a:tr h="4250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914400" rtl="0" eaLnBrk="1" fontAlgn="base" latinLnBrk="0" hangingPunct="1"/>
                      <a:r>
                        <a:rPr lang="en-GB" sz="1000" b="0" kern="1200">
                          <a:solidFill>
                            <a:srgbClr val="FFFFFF"/>
                          </a:solidFill>
                          <a:effectLst/>
                          <a:latin typeface="Roboto" panose="02000000000000000000" pitchFamily="2" charset="0"/>
                          <a:ea typeface="Roboto" panose="02000000000000000000" pitchFamily="2" charset="0"/>
                          <a:cs typeface="Roboto" panose="02000000000000000000" pitchFamily="2" charset="0"/>
                        </a:rPr>
                        <a:t>Meter Specific Topic Monitoring Summary</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ase" latinLnBrk="0" hangingPunct="1"/>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2 Months Prior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4205247709"/>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solidFill>
                            <a:srgbClr val="FFFFFF"/>
                          </a:solidFill>
                          <a:effectLst/>
                          <a:latin typeface="Roboto" panose="02000000000000000000" pitchFamily="2" charset="0"/>
                          <a:ea typeface="Roboto" panose="02000000000000000000" pitchFamily="2" charset="0"/>
                          <a:cs typeface="Roboto" panose="02000000000000000000" pitchFamily="2" charset="0"/>
                        </a:rPr>
                        <a:t>SMIS Overview</a:t>
                      </a:r>
                      <a:r>
                        <a:rPr lang="en-US" sz="1000" b="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ase"/>
                      <a:r>
                        <a:rPr lang="en-GB" sz="1000" b="0">
                          <a:solidFill>
                            <a:schemeClr val="tx1"/>
                          </a:solidFill>
                          <a:effectLst/>
                          <a:latin typeface="Roboto" panose="02000000000000000000" pitchFamily="2" charset="0"/>
                          <a:ea typeface="Roboto" panose="02000000000000000000" pitchFamily="2" charset="0"/>
                          <a:cs typeface="Roboto" panose="02000000000000000000" pitchFamily="2" charset="0"/>
                        </a:rPr>
                        <a:t>Previous Quarter - 2 Month Delay</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2886888114"/>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solidFill>
                            <a:srgbClr val="FFFFFF"/>
                          </a:solidFill>
                          <a:effectLst/>
                          <a:latin typeface="Roboto" panose="02000000000000000000" pitchFamily="2" charset="0"/>
                          <a:ea typeface="Roboto" panose="02000000000000000000" pitchFamily="2" charset="0"/>
                          <a:cs typeface="Roboto" panose="02000000000000000000" pitchFamily="2" charset="0"/>
                        </a:rPr>
                        <a:t>Theft</a:t>
                      </a:r>
                      <a:r>
                        <a:rPr lang="en-US" sz="1000" b="0">
                          <a:solidFill>
                            <a:srgbClr val="FFFFFF"/>
                          </a:solidFill>
                          <a:effectLst/>
                          <a:latin typeface="Roboto" panose="02000000000000000000" pitchFamily="2" charset="0"/>
                          <a:ea typeface="Roboto" panose="02000000000000000000" pitchFamily="2" charset="0"/>
                          <a:cs typeface="Roboto" panose="02000000000000000000" pitchFamily="2" charset="0"/>
                        </a:rPr>
                        <a:t>​ Summary</a:t>
                      </a:r>
                      <a:endParaRPr lang="en-GB" sz="1000" b="0">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3500769082"/>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effectLst/>
                          <a:latin typeface="Roboto" panose="02000000000000000000" pitchFamily="2" charset="0"/>
                          <a:ea typeface="Roboto" panose="02000000000000000000" pitchFamily="2" charset="0"/>
                          <a:cs typeface="Roboto" panose="02000000000000000000" pitchFamily="2" charset="0"/>
                        </a:rPr>
                        <a:t>Theft Row Details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1296851981"/>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effectLst/>
                          <a:latin typeface="Roboto" panose="02000000000000000000" pitchFamily="2" charset="0"/>
                          <a:ea typeface="Roboto" panose="02000000000000000000" pitchFamily="2" charset="0"/>
                          <a:cs typeface="Roboto" panose="02000000000000000000" pitchFamily="2" charset="0"/>
                        </a:rPr>
                        <a:t>Theft Targets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 </a:t>
                      </a:r>
                      <a:r>
                        <a:rPr lang="en-GB" sz="1000" b="0">
                          <a:solidFill>
                            <a:schemeClr val="tx1"/>
                          </a:solidFill>
                          <a:effectLst/>
                          <a:latin typeface="Roboto" panose="02000000000000000000" pitchFamily="2" charset="0"/>
                          <a:ea typeface="Roboto" panose="02000000000000000000" pitchFamily="2" charset="0"/>
                          <a:cs typeface="Roboto" panose="02000000000000000000" pitchFamily="2" charset="0"/>
                        </a:rPr>
                        <a:t>(except Debit/Credits, which is annually)</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277990247"/>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effectLst/>
                          <a:latin typeface="Roboto" panose="02000000000000000000" pitchFamily="2" charset="0"/>
                          <a:ea typeface="Roboto" panose="02000000000000000000" pitchFamily="2" charset="0"/>
                          <a:cs typeface="Roboto" panose="02000000000000000000" pitchFamily="2" charset="0"/>
                        </a:rPr>
                        <a:t>Data Cleanse Summary</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2497949362"/>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solidFill>
                            <a:srgbClr val="FFFFFF"/>
                          </a:solidFill>
                          <a:effectLst/>
                          <a:latin typeface="Roboto" panose="02000000000000000000" pitchFamily="2" charset="0"/>
                          <a:ea typeface="Roboto" panose="02000000000000000000" pitchFamily="2" charset="0"/>
                          <a:cs typeface="Roboto" panose="02000000000000000000" pitchFamily="2" charset="0"/>
                        </a:rPr>
                        <a:t>Quantitative SLA Summary  </a:t>
                      </a:r>
                      <a:r>
                        <a:rPr lang="en-US" sz="1000" b="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ase"/>
                      <a:r>
                        <a:rPr lang="en-GB" sz="10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Previous Month</a:t>
                      </a:r>
                      <a:endParaRPr lang="en-GB" sz="1000" b="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40000"/>
                      </a:srgbClr>
                    </a:solidFill>
                  </a:tcPr>
                </a:tc>
                <a:extLst>
                  <a:ext uri="{0D108BD9-81ED-4DB2-BD59-A6C34878D82A}">
                    <a16:rowId xmlns:a16="http://schemas.microsoft.com/office/drawing/2014/main" val="2918372224"/>
                  </a:ext>
                </a:extLst>
              </a:tr>
              <a:tr h="2768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base"/>
                      <a:r>
                        <a:rPr lang="en-GB" sz="1000" b="0">
                          <a:solidFill>
                            <a:srgbClr val="FFFFFF"/>
                          </a:solidFill>
                          <a:effectLst/>
                          <a:latin typeface="Roboto" panose="02000000000000000000" pitchFamily="2" charset="0"/>
                          <a:ea typeface="Roboto" panose="02000000000000000000" pitchFamily="2" charset="0"/>
                          <a:cs typeface="Roboto" panose="02000000000000000000" pitchFamily="2" charset="0"/>
                        </a:rPr>
                        <a:t>Qualitative SLA Summary</a:t>
                      </a:r>
                      <a:r>
                        <a:rPr lang="en-US" sz="1000" b="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000" b="0">
                        <a:effectLst/>
                        <a:latin typeface="Roboto" panose="02000000000000000000" pitchFamily="2" charset="0"/>
                        <a:ea typeface="Roboto" panose="02000000000000000000" pitchFamily="2" charset="0"/>
                        <a:cs typeface="Roboto" panose="02000000000000000000" pitchFamily="2" charset="0"/>
                      </a:endParaRP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ase"/>
                      <a:r>
                        <a:rPr lang="en-GB" sz="1000" b="0" dirty="0">
                          <a:solidFill>
                            <a:schemeClr val="tx1"/>
                          </a:solidFill>
                          <a:effectLst/>
                          <a:latin typeface="Roboto" panose="02000000000000000000" pitchFamily="2" charset="0"/>
                          <a:ea typeface="Roboto" panose="02000000000000000000" pitchFamily="2" charset="0"/>
                          <a:cs typeface="Roboto" panose="02000000000000000000" pitchFamily="2" charset="0"/>
                        </a:rPr>
                        <a:t>Previous Quarter</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A3">
                        <a:tint val="20000"/>
                      </a:srgbClr>
                    </a:solidFill>
                  </a:tcPr>
                </a:tc>
                <a:extLst>
                  <a:ext uri="{0D108BD9-81ED-4DB2-BD59-A6C34878D82A}">
                    <a16:rowId xmlns:a16="http://schemas.microsoft.com/office/drawing/2014/main" val="2532536723"/>
                  </a:ext>
                </a:extLst>
              </a:tr>
            </a:tbl>
          </a:graphicData>
        </a:graphic>
      </p:graphicFrame>
    </p:spTree>
    <p:extLst>
      <p:ext uri="{BB962C8B-B14F-4D97-AF65-F5344CB8AC3E}">
        <p14:creationId xmlns:p14="http://schemas.microsoft.com/office/powerpoint/2010/main" val="298867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0960-D632-41DC-8CB9-E37828AD2DBF}"/>
              </a:ext>
            </a:extLst>
          </p:cNvPr>
          <p:cNvSpPr>
            <a:spLocks noGrp="1"/>
          </p:cNvSpPr>
          <p:nvPr>
            <p:ph type="title"/>
          </p:nvPr>
        </p:nvSpPr>
        <p:spPr/>
        <p:txBody>
          <a:bodyPr/>
          <a:lstStyle/>
          <a:p>
            <a:r>
              <a:rPr lang="en-GB" dirty="0" err="1"/>
              <a:t>Comcop</a:t>
            </a:r>
            <a:r>
              <a:rPr lang="en-GB" dirty="0"/>
              <a:t> Derogation</a:t>
            </a:r>
          </a:p>
        </p:txBody>
      </p:sp>
      <p:sp>
        <p:nvSpPr>
          <p:cNvPr id="4" name="Text Placeholder 3">
            <a:extLst>
              <a:ext uri="{FF2B5EF4-FFF2-40B4-BE49-F238E27FC236}">
                <a16:creationId xmlns:a16="http://schemas.microsoft.com/office/drawing/2014/main" id="{EE9C27C2-6A66-4A88-8990-DBC2E12BEC8E}"/>
              </a:ext>
            </a:extLst>
          </p:cNvPr>
          <p:cNvSpPr>
            <a:spLocks noGrp="1"/>
          </p:cNvSpPr>
          <p:nvPr>
            <p:ph type="body" sz="quarter" idx="10"/>
          </p:nvPr>
        </p:nvSpPr>
        <p:spPr/>
        <p:txBody>
          <a:bodyPr/>
          <a:lstStyle/>
          <a:p>
            <a:r>
              <a:rPr lang="en-GB" dirty="0"/>
              <a:t>Anton Moden</a:t>
            </a:r>
          </a:p>
        </p:txBody>
      </p:sp>
    </p:spTree>
    <p:extLst>
      <p:ext uri="{BB962C8B-B14F-4D97-AF65-F5344CB8AC3E}">
        <p14:creationId xmlns:p14="http://schemas.microsoft.com/office/powerpoint/2010/main" val="356047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22BB-438D-2741-140C-824046AEF05D}"/>
              </a:ext>
            </a:extLst>
          </p:cNvPr>
          <p:cNvSpPr>
            <a:spLocks noGrp="1"/>
          </p:cNvSpPr>
          <p:nvPr>
            <p:ph type="title"/>
          </p:nvPr>
        </p:nvSpPr>
        <p:spPr/>
        <p:txBody>
          <a:bodyPr/>
          <a:lstStyle/>
          <a:p>
            <a:r>
              <a:rPr lang="en-GB" sz="2800" b="1" cap="all" spc="250" dirty="0" err="1">
                <a:solidFill>
                  <a:srgbClr val="68A495"/>
                </a:solidFill>
                <a:latin typeface="Roboto" panose="02000000000000000000" pitchFamily="2" charset="0"/>
                <a:ea typeface="+mj-ea"/>
                <a:cs typeface="+mj-cs"/>
              </a:rPr>
              <a:t>Comcop</a:t>
            </a:r>
            <a:r>
              <a:rPr lang="en-GB" sz="2800" b="1" cap="all" spc="250" dirty="0">
                <a:solidFill>
                  <a:srgbClr val="68A495"/>
                </a:solidFill>
                <a:latin typeface="Roboto" panose="02000000000000000000" pitchFamily="2" charset="0"/>
                <a:ea typeface="+mj-ea"/>
                <a:cs typeface="+mj-cs"/>
              </a:rPr>
              <a:t> Derogation</a:t>
            </a:r>
            <a:endParaRPr lang="en-GB" dirty="0"/>
          </a:p>
        </p:txBody>
      </p:sp>
      <p:sp>
        <p:nvSpPr>
          <p:cNvPr id="6" name="TextBox 5">
            <a:extLst>
              <a:ext uri="{FF2B5EF4-FFF2-40B4-BE49-F238E27FC236}">
                <a16:creationId xmlns:a16="http://schemas.microsoft.com/office/drawing/2014/main" id="{E77EB18E-169B-BEF3-AA54-A824A5C05A92}"/>
              </a:ext>
            </a:extLst>
          </p:cNvPr>
          <p:cNvSpPr txBox="1"/>
          <p:nvPr/>
        </p:nvSpPr>
        <p:spPr>
          <a:xfrm>
            <a:off x="5197393" y="5450632"/>
            <a:ext cx="6373265" cy="338554"/>
          </a:xfrm>
          <a:prstGeom prst="rect">
            <a:avLst/>
          </a:prstGeom>
          <a:noFill/>
        </p:spPr>
        <p:txBody>
          <a:bodyPr wrap="square" lIns="91440" tIns="45720" rIns="91440" bIns="45720" anchor="t">
            <a:spAutoFit/>
          </a:bodyPr>
          <a:lstStyle/>
          <a:p>
            <a:r>
              <a:rPr lang="en-GB" sz="1600" dirty="0">
                <a:latin typeface="Roboto" panose="02000000000000000000" pitchFamily="2" charset="0"/>
                <a:ea typeface="Roboto" panose="02000000000000000000" pitchFamily="2" charset="0"/>
                <a:cs typeface="Roboto" panose="02000000000000000000" pitchFamily="2" charset="0"/>
              </a:rPr>
              <a:t>The Derogation Report is published </a:t>
            </a:r>
            <a:r>
              <a:rPr lang="en-GB" sz="1600" dirty="0">
                <a:latin typeface="Roboto" panose="02000000000000000000" pitchFamily="2" charset="0"/>
                <a:ea typeface="Roboto" panose="02000000000000000000" pitchFamily="2" charset="0"/>
                <a:cs typeface="Roboto" panose="02000000000000000000" pitchFamily="2" charset="0"/>
                <a:hlinkClick r:id="rId3"/>
              </a:rPr>
              <a:t>on the REC Portal</a:t>
            </a:r>
            <a:r>
              <a:rPr lang="en-GB" sz="1600" dirty="0">
                <a:latin typeface="Roboto" panose="02000000000000000000" pitchFamily="2" charset="0"/>
                <a:ea typeface="Roboto" panose="02000000000000000000" pitchFamily="2" charset="0"/>
                <a:cs typeface="Roboto" panose="02000000000000000000" pitchFamily="2" charset="0"/>
              </a:rPr>
              <a:t>.</a:t>
            </a:r>
          </a:p>
        </p:txBody>
      </p:sp>
      <p:pic>
        <p:nvPicPr>
          <p:cNvPr id="10" name="Picture 9">
            <a:extLst>
              <a:ext uri="{FF2B5EF4-FFF2-40B4-BE49-F238E27FC236}">
                <a16:creationId xmlns:a16="http://schemas.microsoft.com/office/drawing/2014/main" id="{EDD919C9-443F-0343-A6D6-6F6E5AE46BF9}"/>
              </a:ext>
            </a:extLst>
          </p:cNvPr>
          <p:cNvPicPr>
            <a:picLocks noChangeAspect="1"/>
          </p:cNvPicPr>
          <p:nvPr/>
        </p:nvPicPr>
        <p:blipFill rotWithShape="1">
          <a:blip r:embed="rId4"/>
          <a:srcRect l="1375" t="3290" r="2596" b="5494"/>
          <a:stretch/>
        </p:blipFill>
        <p:spPr>
          <a:xfrm>
            <a:off x="4230147" y="1338995"/>
            <a:ext cx="7642986" cy="3746012"/>
          </a:xfrm>
          <a:prstGeom prst="rect">
            <a:avLst/>
          </a:prstGeom>
        </p:spPr>
      </p:pic>
      <p:sp>
        <p:nvSpPr>
          <p:cNvPr id="11" name="TextBox 10">
            <a:extLst>
              <a:ext uri="{FF2B5EF4-FFF2-40B4-BE49-F238E27FC236}">
                <a16:creationId xmlns:a16="http://schemas.microsoft.com/office/drawing/2014/main" id="{C30CB63B-8975-0D02-BF81-BB2EA953648D}"/>
              </a:ext>
            </a:extLst>
          </p:cNvPr>
          <p:cNvSpPr txBox="1"/>
          <p:nvPr/>
        </p:nvSpPr>
        <p:spPr>
          <a:xfrm>
            <a:off x="224058" y="1340324"/>
            <a:ext cx="4044671" cy="5262979"/>
          </a:xfrm>
          <a:prstGeom prst="rect">
            <a:avLst/>
          </a:prstGeom>
          <a:noFill/>
        </p:spPr>
        <p:txBody>
          <a:bodyPr wrap="square" lIns="91440" tIns="45720" rIns="91440" bIns="45720" rtlCol="0" anchor="t">
            <a:spAutoFit/>
          </a:bodyPr>
          <a:lstStyle/>
          <a:p>
            <a:r>
              <a:rPr lang="en-GB" sz="1600" dirty="0">
                <a:latin typeface="Roboto" panose="02000000000000000000" pitchFamily="2" charset="0"/>
                <a:ea typeface="Roboto" panose="02000000000000000000" pitchFamily="2" charset="0"/>
                <a:cs typeface="Roboto" panose="02000000000000000000" pitchFamily="2" charset="0"/>
              </a:rPr>
              <a:t>Following consolidation of metering codes, several clauses were identified with issues with the drafting. </a:t>
            </a:r>
          </a:p>
          <a:p>
            <a:endParaRPr lang="en-GB" sz="1600" dirty="0">
              <a:latin typeface="Roboto" panose="02000000000000000000" pitchFamily="2" charset="0"/>
              <a:ea typeface="Roboto" panose="02000000000000000000" pitchFamily="2" charset="0"/>
              <a:cs typeface="Roboto" panose="02000000000000000000" pitchFamily="2" charset="0"/>
            </a:endParaRPr>
          </a:p>
          <a:p>
            <a:r>
              <a:rPr lang="en-GB" sz="1600" dirty="0">
                <a:latin typeface="Roboto" panose="02000000000000000000" pitchFamily="2" charset="0"/>
                <a:ea typeface="Roboto" panose="02000000000000000000" pitchFamily="2" charset="0"/>
                <a:cs typeface="Roboto" panose="02000000000000000000" pitchFamily="2" charset="0"/>
              </a:rPr>
              <a:t>A derogation on 63 specific clauses has been agreed at the PAB. We request all Parties to:</a:t>
            </a:r>
          </a:p>
          <a:p>
            <a:endParaRPr lang="en-GB" sz="1600"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r>
              <a:rPr lang="en-GB" sz="1600" dirty="0">
                <a:latin typeface="Roboto" panose="02000000000000000000" pitchFamily="2" charset="0"/>
                <a:ea typeface="Roboto" panose="02000000000000000000" pitchFamily="2" charset="0"/>
                <a:cs typeface="Roboto" panose="02000000000000000000" pitchFamily="2" charset="0"/>
              </a:rPr>
              <a:t>Please review the derogation and how it affects you.</a:t>
            </a:r>
          </a:p>
          <a:p>
            <a:pPr marL="342900" indent="-342900">
              <a:buAutoNum type="arabicPeriod"/>
            </a:pPr>
            <a:endParaRPr lang="en-GB" sz="1600"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r>
              <a:rPr lang="en-GB" sz="1600" dirty="0">
                <a:latin typeface="Roboto" panose="02000000000000000000" pitchFamily="2" charset="0"/>
                <a:ea typeface="Roboto" panose="02000000000000000000" pitchFamily="2" charset="0"/>
                <a:cs typeface="Roboto" panose="02000000000000000000" pitchFamily="2" charset="0"/>
              </a:rPr>
              <a:t>Please engage in the R0152 change process that seeks to address the issues identified.</a:t>
            </a:r>
          </a:p>
          <a:p>
            <a:pPr marL="342900" indent="-342900">
              <a:buAutoNum type="arabicPeriod"/>
            </a:pPr>
            <a:endParaRPr lang="en-GB" sz="1600"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r>
              <a:rPr lang="en-GB" sz="1600" dirty="0">
                <a:latin typeface="Roboto" panose="02000000000000000000" pitchFamily="2" charset="0"/>
                <a:ea typeface="Roboto" panose="02000000000000000000" pitchFamily="2" charset="0"/>
                <a:cs typeface="Roboto" panose="02000000000000000000" pitchFamily="2" charset="0"/>
              </a:rPr>
              <a:t>Be clear if you think that there are other clauses that are not possible to comply with and share them with </a:t>
            </a:r>
            <a:r>
              <a:rPr lang="en-GB" sz="1600" dirty="0">
                <a:latin typeface="Roboto" panose="02000000000000000000" pitchFamily="2" charset="0"/>
                <a:ea typeface="Roboto" panose="02000000000000000000" pitchFamily="2" charset="0"/>
                <a:cs typeface="Roboto" panose="02000000000000000000" pitchFamily="2" charset="0"/>
                <a:hlinkClick r:id="rId5"/>
              </a:rPr>
              <a:t>enquiries@recmanager.co.uk</a:t>
            </a:r>
            <a:r>
              <a:rPr lang="en-GB" sz="1600" dirty="0">
                <a:latin typeface="Roboto" panose="02000000000000000000" pitchFamily="2" charset="0"/>
                <a:ea typeface="Roboto" panose="02000000000000000000" pitchFamily="2" charset="0"/>
                <a:cs typeface="Roboto" panose="02000000000000000000" pitchFamily="2" charset="0"/>
              </a:rPr>
              <a:t>.</a:t>
            </a:r>
          </a:p>
          <a:p>
            <a:pPr marL="342900" indent="-342900">
              <a:buAutoNum type="arabicPeriod"/>
            </a:pPr>
            <a:endParaRPr lang="en-GB" sz="1600" dirty="0">
              <a:latin typeface="Roboto" panose="02000000000000000000" pitchFamily="2" charset="0"/>
              <a:ea typeface="Roboto" panose="02000000000000000000" pitchFamily="2" charset="0"/>
              <a:cs typeface="Roboto" panose="02000000000000000000" pitchFamily="2" charset="0"/>
            </a:endParaRPr>
          </a:p>
          <a:p>
            <a:r>
              <a:rPr lang="en-GB" sz="1600" dirty="0">
                <a:latin typeface="Roboto" panose="02000000000000000000" pitchFamily="2" charset="0"/>
                <a:ea typeface="Roboto" panose="02000000000000000000" pitchFamily="2" charset="0"/>
                <a:cs typeface="Roboto" panose="02000000000000000000" pitchFamily="2" charset="0"/>
              </a:rPr>
              <a:t>PAB will be further reviewing this area.</a:t>
            </a:r>
          </a:p>
        </p:txBody>
      </p:sp>
    </p:spTree>
    <p:extLst>
      <p:ext uri="{BB962C8B-B14F-4D97-AF65-F5344CB8AC3E}">
        <p14:creationId xmlns:p14="http://schemas.microsoft.com/office/powerpoint/2010/main" val="398230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691D0-F056-C5A0-A699-DBC74290758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AA73174-C277-7D86-74DE-0EC2A893EB3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A2CCD16-FB70-92A1-9E1F-F70532A6FB4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CDC6DDB-505D-3E6F-3A0C-1B7A4398CEB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62782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7F43-F825-F299-4B29-1DE02249E45D}"/>
              </a:ext>
            </a:extLst>
          </p:cNvPr>
          <p:cNvSpPr>
            <a:spLocks noGrp="1"/>
          </p:cNvSpPr>
          <p:nvPr>
            <p:ph type="title"/>
          </p:nvPr>
        </p:nvSpPr>
        <p:spPr/>
        <p:txBody>
          <a:bodyPr/>
          <a:lstStyle/>
          <a:p>
            <a:r>
              <a:rPr lang="en-GB" dirty="0"/>
              <a:t>Introducing Your presenters</a:t>
            </a:r>
          </a:p>
        </p:txBody>
      </p:sp>
      <p:pic>
        <p:nvPicPr>
          <p:cNvPr id="28" name="Picture Placeholder 27" descr="A person smiling for the camera&#10;&#10;Description automatically generated">
            <a:extLst>
              <a:ext uri="{FF2B5EF4-FFF2-40B4-BE49-F238E27FC236}">
                <a16:creationId xmlns:a16="http://schemas.microsoft.com/office/drawing/2014/main" id="{EA58539E-E472-61A3-11EB-361DFD1ADBD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463" b="8463"/>
          <a:stretch>
            <a:fillRect/>
          </a:stretch>
        </p:blipFill>
        <p:spPr/>
      </p:pic>
      <p:sp>
        <p:nvSpPr>
          <p:cNvPr id="4" name="Text Placeholder 3">
            <a:extLst>
              <a:ext uri="{FF2B5EF4-FFF2-40B4-BE49-F238E27FC236}">
                <a16:creationId xmlns:a16="http://schemas.microsoft.com/office/drawing/2014/main" id="{059163AA-C540-BB5C-1465-59F40E9965C2}"/>
              </a:ext>
            </a:extLst>
          </p:cNvPr>
          <p:cNvSpPr>
            <a:spLocks noGrp="1"/>
          </p:cNvSpPr>
          <p:nvPr>
            <p:ph type="body" sz="quarter" idx="12"/>
          </p:nvPr>
        </p:nvSpPr>
        <p:spPr/>
        <p:txBody>
          <a:bodyPr/>
          <a:lstStyle/>
          <a:p>
            <a:r>
              <a:rPr lang="en-GB" sz="1600" dirty="0"/>
              <a:t>Jenny Hyskaj</a:t>
            </a:r>
          </a:p>
          <a:p>
            <a:r>
              <a:rPr lang="en-GB" dirty="0"/>
              <a:t>Communications Team</a:t>
            </a:r>
          </a:p>
          <a:p>
            <a:r>
              <a:rPr lang="en-GB" dirty="0"/>
              <a:t>Communications and Events Analyst</a:t>
            </a:r>
          </a:p>
        </p:txBody>
      </p:sp>
      <p:sp>
        <p:nvSpPr>
          <p:cNvPr id="6" name="Text Placeholder 5">
            <a:extLst>
              <a:ext uri="{FF2B5EF4-FFF2-40B4-BE49-F238E27FC236}">
                <a16:creationId xmlns:a16="http://schemas.microsoft.com/office/drawing/2014/main" id="{3703C837-0E22-1460-1B99-31B10F56A3E3}"/>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Anton Moden</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Lead</a:t>
            </a:r>
          </a:p>
        </p:txBody>
      </p:sp>
      <p:sp>
        <p:nvSpPr>
          <p:cNvPr id="8" name="Text Placeholder 7">
            <a:extLst>
              <a:ext uri="{FF2B5EF4-FFF2-40B4-BE49-F238E27FC236}">
                <a16:creationId xmlns:a16="http://schemas.microsoft.com/office/drawing/2014/main" id="{12D2E07D-14D4-02CD-D768-A0E80BCE3426}"/>
              </a:ext>
            </a:extLst>
          </p:cNvPr>
          <p:cNvSpPr>
            <a:spLocks noGrp="1"/>
          </p:cNvSpPr>
          <p:nvPr>
            <p:ph type="body" sz="quarter" idx="16"/>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Vaishnavi Sharma</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Party Assurance Manager</a:t>
            </a:r>
          </a:p>
        </p:txBody>
      </p:sp>
      <p:sp>
        <p:nvSpPr>
          <p:cNvPr id="10" name="Text Placeholder 9">
            <a:extLst>
              <a:ext uri="{FF2B5EF4-FFF2-40B4-BE49-F238E27FC236}">
                <a16:creationId xmlns:a16="http://schemas.microsoft.com/office/drawing/2014/main" id="{5771A359-C7E6-3CAD-4805-2CFC81C90AF6}"/>
              </a:ext>
            </a:extLst>
          </p:cNvPr>
          <p:cNvSpPr>
            <a:spLocks noGrp="1"/>
          </p:cNvSpPr>
          <p:nvPr>
            <p:ph type="body" sz="quarter" idx="18"/>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Nirav Vyas</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Analytics Manager </a:t>
            </a:r>
          </a:p>
        </p:txBody>
      </p:sp>
      <p:sp>
        <p:nvSpPr>
          <p:cNvPr id="12" name="Text Placeholder 11">
            <a:extLst>
              <a:ext uri="{FF2B5EF4-FFF2-40B4-BE49-F238E27FC236}">
                <a16:creationId xmlns:a16="http://schemas.microsoft.com/office/drawing/2014/main" id="{315F32CB-2B1F-9938-14DC-94EC50B17A43}"/>
              </a:ext>
            </a:extLst>
          </p:cNvPr>
          <p:cNvSpPr>
            <a:spLocks noGrp="1"/>
          </p:cNvSpPr>
          <p:nvPr>
            <p:ph type="body" sz="quarter" idx="20"/>
          </p:nvPr>
        </p:nvSpPr>
        <p:spPr/>
        <p:txBody>
          <a:bodyPr/>
          <a:lstStyle/>
          <a:p>
            <a:pPr>
              <a:defRPr/>
            </a:pPr>
            <a:r>
              <a:rPr lang="en-GB" sz="1600" dirty="0">
                <a:solidFill>
                  <a:srgbClr val="000000"/>
                </a:solidFill>
              </a:rPr>
              <a:t>Lewis Williams</a:t>
            </a:r>
          </a:p>
          <a:p>
            <a:pPr>
              <a:defRPr/>
            </a:pPr>
            <a:r>
              <a:rPr lang="en-GB" dirty="0">
                <a:solidFill>
                  <a:srgbClr val="000000"/>
                </a:solidFill>
              </a:rPr>
              <a:t>Performance Assurance Team</a:t>
            </a:r>
          </a:p>
          <a:p>
            <a:pPr>
              <a:defRPr/>
            </a:pPr>
            <a:r>
              <a:rPr lang="en-GB" dirty="0">
                <a:solidFill>
                  <a:srgbClr val="000000"/>
                </a:solidFill>
              </a:rPr>
              <a:t>Analytics Manager </a:t>
            </a:r>
          </a:p>
        </p:txBody>
      </p:sp>
      <p:pic>
        <p:nvPicPr>
          <p:cNvPr id="14" name="Picture 4">
            <a:extLst>
              <a:ext uri="{FF2B5EF4-FFF2-40B4-BE49-F238E27FC236}">
                <a16:creationId xmlns:a16="http://schemas.microsoft.com/office/drawing/2014/main" id="{463B0507-2E9B-80D3-70F0-E90AF61B4087}"/>
              </a:ext>
            </a:extLst>
          </p:cNvPr>
          <p:cNvPicPr>
            <a:picLocks noGrp="1" noChangeAspect="1"/>
          </p:cNvPicPr>
          <p:nvPr>
            <p:ph type="pic" sz="quarter" idx="15"/>
          </p:nvPr>
        </p:nvPicPr>
        <p:blipFill rotWithShape="1">
          <a:blip r:embed="rId3"/>
          <a:srcRect l="14027" r="14027"/>
          <a:stretch/>
        </p:blipFill>
        <p:spPr>
          <a:xfrm>
            <a:off x="5245100" y="1922463"/>
            <a:ext cx="1965325" cy="2324100"/>
          </a:xfrm>
          <a:prstGeom prst="rect">
            <a:avLst/>
          </a:prstGeom>
        </p:spPr>
      </p:pic>
      <p:pic>
        <p:nvPicPr>
          <p:cNvPr id="16" name="Picture 2">
            <a:extLst>
              <a:ext uri="{FF2B5EF4-FFF2-40B4-BE49-F238E27FC236}">
                <a16:creationId xmlns:a16="http://schemas.microsoft.com/office/drawing/2014/main" id="{BA2FF668-9B05-7DC0-4B7F-44BC17EACF25}"/>
              </a:ext>
            </a:extLst>
          </p:cNvPr>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rcRect l="12207" r="12207"/>
          <a:stretch>
            <a:fillRect/>
          </a:stretch>
        </p:blipFill>
        <p:spPr bwMode="auto">
          <a:xfrm>
            <a:off x="9652000" y="1922463"/>
            <a:ext cx="196532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Placeholder 18" descr="A person in a suit and tie&#10;&#10;Description automatically generated">
            <a:extLst>
              <a:ext uri="{FF2B5EF4-FFF2-40B4-BE49-F238E27FC236}">
                <a16:creationId xmlns:a16="http://schemas.microsoft.com/office/drawing/2014/main" id="{859E0AA6-47CF-6627-8181-45357B5DB55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509" r="12509"/>
          <a:stretch>
            <a:fillRect/>
          </a:stretch>
        </p:blipFill>
        <p:spPr/>
      </p:pic>
      <p:pic>
        <p:nvPicPr>
          <p:cNvPr id="26" name="Picture Placeholder 25">
            <a:extLst>
              <a:ext uri="{FF2B5EF4-FFF2-40B4-BE49-F238E27FC236}">
                <a16:creationId xmlns:a16="http://schemas.microsoft.com/office/drawing/2014/main" id="{59AD2134-8061-A2E1-C3AD-113EAA943D6F}"/>
              </a:ext>
            </a:extLst>
          </p:cNvPr>
          <p:cNvPicPr>
            <a:picLocks noGrp="1" noChangeAspect="1"/>
          </p:cNvPicPr>
          <p:nvPr>
            <p:ph type="pic" sz="quarter" idx="17"/>
          </p:nvPr>
        </p:nvPicPr>
        <p:blipFill rotWithShape="1">
          <a:blip r:embed="rId6"/>
          <a:srcRect l="7719" r="7719"/>
          <a:stretch/>
        </p:blipFill>
        <p:spPr>
          <a:xfrm>
            <a:off x="7448550" y="1922463"/>
            <a:ext cx="1965325" cy="2324100"/>
          </a:xfrm>
          <a:prstGeom prst="rect">
            <a:avLst/>
          </a:prstGeom>
        </p:spPr>
      </p:pic>
    </p:spTree>
    <p:extLst>
      <p:ext uri="{BB962C8B-B14F-4D97-AF65-F5344CB8AC3E}">
        <p14:creationId xmlns:p14="http://schemas.microsoft.com/office/powerpoint/2010/main" val="259961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9A4F-5701-77F4-3FCE-B36C53A8A4AB}"/>
              </a:ext>
            </a:extLst>
          </p:cNvPr>
          <p:cNvSpPr txBox="1">
            <a:spLocks/>
          </p:cNvSpPr>
          <p:nvPr/>
        </p:nvSpPr>
        <p:spPr>
          <a:xfrm>
            <a:off x="3669722" y="3429000"/>
            <a:ext cx="6966527" cy="1325563"/>
          </a:xfrm>
          <a:prstGeom prst="rect">
            <a:avLst/>
          </a:prstGeom>
        </p:spPr>
        <p:txBody>
          <a:bodyPr/>
          <a:lst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a:lstStyle>
          <a:p>
            <a:r>
              <a:rPr lang="en-GB" dirty="0">
                <a:cs typeface="Roboto" panose="02000000000000000000" pitchFamily="2" charset="0"/>
              </a:rPr>
              <a:t>How is the REC improving things for me?</a:t>
            </a:r>
          </a:p>
        </p:txBody>
      </p:sp>
    </p:spTree>
    <p:extLst>
      <p:ext uri="{BB962C8B-B14F-4D97-AF65-F5344CB8AC3E}">
        <p14:creationId xmlns:p14="http://schemas.microsoft.com/office/powerpoint/2010/main" val="152161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Key Successes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4029921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c 20">
            <a:extLst>
              <a:ext uri="{FF2B5EF4-FFF2-40B4-BE49-F238E27FC236}">
                <a16:creationId xmlns:a16="http://schemas.microsoft.com/office/drawing/2014/main" id="{52FB91E5-91E0-CC8E-3E86-B83F009CBCE5}"/>
              </a:ext>
            </a:extLst>
          </p:cNvPr>
          <p:cNvSpPr/>
          <p:nvPr/>
        </p:nvSpPr>
        <p:spPr>
          <a:xfrm>
            <a:off x="-1429708" y="2174510"/>
            <a:ext cx="3813689" cy="3813689"/>
          </a:xfrm>
          <a:prstGeom prst="arc">
            <a:avLst>
              <a:gd name="adj1" fmla="val 16200000"/>
              <a:gd name="adj2" fmla="val 5327013"/>
            </a:avLst>
          </a:prstGeom>
          <a:ln w="2603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9635457" cy="660111"/>
          </a:xfrm>
        </p:spPr>
        <p:txBody>
          <a:bodyPr>
            <a:normAutofit/>
          </a:bodyPr>
          <a:lstStyle/>
          <a:p>
            <a:r>
              <a:rPr lang="en-GB" sz="2400" b="1" dirty="0">
                <a:cs typeface="Roboto" panose="02000000000000000000" pitchFamily="2" charset="0"/>
              </a:rPr>
              <a:t>How is the REC improving things for me?</a:t>
            </a:r>
          </a:p>
        </p:txBody>
      </p:sp>
      <p:sp>
        <p:nvSpPr>
          <p:cNvPr id="2" name="Rectangle 1">
            <a:extLst>
              <a:ext uri="{FF2B5EF4-FFF2-40B4-BE49-F238E27FC236}">
                <a16:creationId xmlns:a16="http://schemas.microsoft.com/office/drawing/2014/main" id="{8885108B-D74F-A626-012C-C603373D6BAC}"/>
              </a:ext>
            </a:extLst>
          </p:cNvPr>
          <p:cNvSpPr/>
          <p:nvPr/>
        </p:nvSpPr>
        <p:spPr>
          <a:xfrm>
            <a:off x="8139206" y="1412875"/>
            <a:ext cx="3758108" cy="531246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nSpc>
                <a:spcPct val="150000"/>
              </a:lnSpc>
            </a:pPr>
            <a:r>
              <a:rPr lang="en-GB" sz="1200" b="1" cap="all" dirty="0">
                <a:solidFill>
                  <a:schemeClr val="tx1"/>
                </a:solidFill>
                <a:latin typeface="Roboto" panose="02000000000000000000" pitchFamily="2" charset="0"/>
                <a:ea typeface="Roboto" panose="02000000000000000000" pitchFamily="2" charset="0"/>
                <a:cs typeface="Roboto" panose="02000000000000000000" pitchFamily="2" charset="0"/>
              </a:rPr>
              <a:t>Improving consumer outcomes through positive engagement</a:t>
            </a:r>
          </a:p>
          <a:p>
            <a:pPr>
              <a:lnSpc>
                <a:spcPct val="150000"/>
              </a:lnSpc>
            </a:pPr>
            <a:endParaRPr lang="en-GB" sz="1200" b="1" cap="all"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50000"/>
              </a:lnSpc>
              <a:buFont typeface="Wingdings" panose="05000000000000000000" pitchFamily="2" charset="2"/>
              <a:buChar char="ü"/>
            </a:pPr>
            <a:r>
              <a:rPr lang="en-GB" sz="1050" dirty="0">
                <a:solidFill>
                  <a:schemeClr val="tx1"/>
                </a:solidFill>
                <a:latin typeface="Roboto" panose="02000000000000000000" pitchFamily="2" charset="0"/>
                <a:ea typeface="Roboto" panose="02000000000000000000" pitchFamily="2" charset="0"/>
                <a:cs typeface="Roboto" panose="02000000000000000000" pitchFamily="2" charset="0"/>
              </a:rPr>
              <a:t>Based on April’s data a large Supplier was breaching the threshold for Risk Driver 5.6 Delays in responding Switch Meter Read Disputes.</a:t>
            </a:r>
          </a:p>
          <a:p>
            <a:pPr marL="171450" indent="-171450">
              <a:lnSpc>
                <a:spcPct val="150000"/>
              </a:lnSpc>
              <a:buFont typeface="Wingdings" panose="05000000000000000000" pitchFamily="2" charset="2"/>
              <a:buChar char="ü"/>
            </a:pPr>
            <a:r>
              <a:rPr lang="en-GB" sz="1050" dirty="0">
                <a:solidFill>
                  <a:schemeClr val="tx1"/>
                </a:solidFill>
                <a:latin typeface="Roboto" panose="02000000000000000000" pitchFamily="2" charset="0"/>
                <a:ea typeface="Roboto" panose="02000000000000000000" pitchFamily="2" charset="0"/>
                <a:cs typeface="Roboto" panose="02000000000000000000" pitchFamily="2" charset="0"/>
              </a:rPr>
              <a:t>Request for Clarification was issued to the Party to understand if they were aware of the issue and if they have put any controls in place to resolve the issue.</a:t>
            </a:r>
          </a:p>
          <a:p>
            <a:pPr marL="171450" indent="-171450">
              <a:lnSpc>
                <a:spcPct val="150000"/>
              </a:lnSpc>
              <a:buFont typeface="Wingdings" panose="05000000000000000000" pitchFamily="2" charset="2"/>
              <a:buChar char="ü"/>
            </a:pPr>
            <a:r>
              <a:rPr lang="en-GB" sz="1050" b="1" dirty="0">
                <a:solidFill>
                  <a:schemeClr val="tx1"/>
                </a:solidFill>
                <a:latin typeface="Roboto" panose="02000000000000000000" pitchFamily="2" charset="0"/>
                <a:ea typeface="Roboto" panose="02000000000000000000" pitchFamily="2" charset="0"/>
                <a:cs typeface="Roboto" panose="02000000000000000000" pitchFamily="2" charset="0"/>
              </a:rPr>
              <a:t>This large Supplier responded that they were not aware of the issue. </a:t>
            </a:r>
          </a:p>
          <a:p>
            <a:pPr marL="171450" indent="-171450">
              <a:lnSpc>
                <a:spcPct val="150000"/>
              </a:lnSpc>
              <a:buFont typeface="Wingdings" panose="05000000000000000000" pitchFamily="2" charset="2"/>
              <a:buChar char="ü"/>
            </a:pPr>
            <a:r>
              <a:rPr lang="en-GB" sz="1050" dirty="0">
                <a:solidFill>
                  <a:schemeClr val="tx1"/>
                </a:solidFill>
                <a:latin typeface="Roboto" panose="02000000000000000000" pitchFamily="2" charset="0"/>
                <a:ea typeface="Roboto" panose="02000000000000000000" pitchFamily="2" charset="0"/>
                <a:cs typeface="Roboto" panose="02000000000000000000" pitchFamily="2" charset="0"/>
              </a:rPr>
              <a:t>Party identified further issues with their disputed reads processes that were impacting their SLAs for D0300s (Disputed Readings or Missing Readings on Change of Supplier) and Supplier Agreed Read (SAR) gas flows. </a:t>
            </a:r>
          </a:p>
          <a:p>
            <a:pPr marL="171450" indent="-171450">
              <a:lnSpc>
                <a:spcPct val="150000"/>
              </a:lnSpc>
              <a:buFont typeface="Wingdings" panose="05000000000000000000" pitchFamily="2" charset="2"/>
              <a:buChar char="ü"/>
            </a:pPr>
            <a:r>
              <a:rPr lang="en-GB" sz="1050" dirty="0">
                <a:solidFill>
                  <a:schemeClr val="tx1"/>
                </a:solidFill>
                <a:latin typeface="Roboto" panose="02000000000000000000" pitchFamily="2" charset="0"/>
                <a:ea typeface="Roboto" panose="02000000000000000000" pitchFamily="2" charset="0"/>
                <a:cs typeface="Roboto" panose="02000000000000000000" pitchFamily="2" charset="0"/>
              </a:rPr>
              <a:t>Party provided information on the appropriate actions that are being taken to ensure that the issues are being managed. </a:t>
            </a:r>
          </a:p>
          <a:p>
            <a:pPr marL="171450" indent="-171450">
              <a:lnSpc>
                <a:spcPct val="150000"/>
              </a:lnSpc>
              <a:buFont typeface="Wingdings" panose="05000000000000000000" pitchFamily="2" charset="2"/>
              <a:buChar char="ü"/>
            </a:pPr>
            <a:r>
              <a:rPr lang="en-GB" sz="1050" dirty="0">
                <a:solidFill>
                  <a:schemeClr val="tx1"/>
                </a:solidFill>
                <a:latin typeface="Roboto" panose="02000000000000000000" pitchFamily="2" charset="0"/>
                <a:ea typeface="Roboto" panose="02000000000000000000" pitchFamily="2" charset="0"/>
                <a:cs typeface="Roboto" panose="02000000000000000000" pitchFamily="2" charset="0"/>
              </a:rPr>
              <a:t>We have seen improvement in the Party’s performance and large Supplier confirmed that all fixes were planned to be implemented by October. </a:t>
            </a:r>
          </a:p>
        </p:txBody>
      </p:sp>
      <p:grpSp>
        <p:nvGrpSpPr>
          <p:cNvPr id="4" name="Group 3">
            <a:extLst>
              <a:ext uri="{FF2B5EF4-FFF2-40B4-BE49-F238E27FC236}">
                <a16:creationId xmlns:a16="http://schemas.microsoft.com/office/drawing/2014/main" id="{BB7A78D8-6F94-2DA8-3740-0075645B3AC5}"/>
              </a:ext>
            </a:extLst>
          </p:cNvPr>
          <p:cNvGrpSpPr/>
          <p:nvPr/>
        </p:nvGrpSpPr>
        <p:grpSpPr>
          <a:xfrm>
            <a:off x="69042" y="1412875"/>
            <a:ext cx="7821891" cy="5268721"/>
            <a:chOff x="69042" y="1412875"/>
            <a:chExt cx="7821891" cy="5268721"/>
          </a:xfrm>
        </p:grpSpPr>
        <p:sp>
          <p:nvSpPr>
            <p:cNvPr id="5" name="Freeform 9">
              <a:extLst>
                <a:ext uri="{FF2B5EF4-FFF2-40B4-BE49-F238E27FC236}">
                  <a16:creationId xmlns:a16="http://schemas.microsoft.com/office/drawing/2014/main" id="{9022E64D-912E-400B-D81F-AFC59E79FB2D}"/>
                </a:ext>
              </a:extLst>
            </p:cNvPr>
            <p:cNvSpPr>
              <a:spLocks/>
            </p:cNvSpPr>
            <p:nvPr/>
          </p:nvSpPr>
          <p:spPr bwMode="auto">
            <a:xfrm>
              <a:off x="69042" y="1769269"/>
              <a:ext cx="862013" cy="862013"/>
            </a:xfrm>
            <a:custGeom>
              <a:avLst/>
              <a:gdLst>
                <a:gd name="T0" fmla="*/ 354 w 452"/>
                <a:gd name="T1" fmla="*/ 70 h 452"/>
                <a:gd name="T2" fmla="*/ 381 w 452"/>
                <a:gd name="T3" fmla="*/ 354 h 452"/>
                <a:gd name="T4" fmla="*/ 98 w 452"/>
                <a:gd name="T5" fmla="*/ 381 h 452"/>
                <a:gd name="T6" fmla="*/ 71 w 452"/>
                <a:gd name="T7" fmla="*/ 97 h 452"/>
                <a:gd name="T8" fmla="*/ 354 w 452"/>
                <a:gd name="T9" fmla="*/ 70 h 452"/>
              </a:gdLst>
              <a:ahLst/>
              <a:cxnLst>
                <a:cxn ang="0">
                  <a:pos x="T0" y="T1"/>
                </a:cxn>
                <a:cxn ang="0">
                  <a:pos x="T2" y="T3"/>
                </a:cxn>
                <a:cxn ang="0">
                  <a:pos x="T4" y="T5"/>
                </a:cxn>
                <a:cxn ang="0">
                  <a:pos x="T6" y="T7"/>
                </a:cxn>
                <a:cxn ang="0">
                  <a:pos x="T8" y="T9"/>
                </a:cxn>
              </a:cxnLst>
              <a:rect l="0" t="0" r="r" b="b"/>
              <a:pathLst>
                <a:path w="452" h="452">
                  <a:moveTo>
                    <a:pt x="354" y="70"/>
                  </a:moveTo>
                  <a:cubicBezTo>
                    <a:pt x="440" y="141"/>
                    <a:pt x="452" y="268"/>
                    <a:pt x="381" y="354"/>
                  </a:cubicBezTo>
                  <a:cubicBezTo>
                    <a:pt x="310" y="439"/>
                    <a:pt x="183" y="452"/>
                    <a:pt x="98" y="381"/>
                  </a:cubicBezTo>
                  <a:cubicBezTo>
                    <a:pt x="12" y="310"/>
                    <a:pt x="0" y="183"/>
                    <a:pt x="71" y="97"/>
                  </a:cubicBezTo>
                  <a:cubicBezTo>
                    <a:pt x="141" y="12"/>
                    <a:pt x="268" y="0"/>
                    <a:pt x="354" y="70"/>
                  </a:cubicBezTo>
                  <a:close/>
                </a:path>
              </a:pathLst>
            </a:custGeom>
            <a:solidFill>
              <a:schemeClr val="accent1"/>
            </a:solidFill>
            <a:ln w="76200">
              <a:solidFill>
                <a:schemeClr val="bg2">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6" name="Freeform 10">
              <a:extLst>
                <a:ext uri="{FF2B5EF4-FFF2-40B4-BE49-F238E27FC236}">
                  <a16:creationId xmlns:a16="http://schemas.microsoft.com/office/drawing/2014/main" id="{ACFB4F2F-F876-B007-1739-535D44928044}"/>
                </a:ext>
              </a:extLst>
            </p:cNvPr>
            <p:cNvSpPr>
              <a:spLocks/>
            </p:cNvSpPr>
            <p:nvPr/>
          </p:nvSpPr>
          <p:spPr bwMode="auto">
            <a:xfrm>
              <a:off x="1391430" y="2297907"/>
              <a:ext cx="860425" cy="862013"/>
            </a:xfrm>
            <a:custGeom>
              <a:avLst/>
              <a:gdLst>
                <a:gd name="T0" fmla="*/ 354 w 452"/>
                <a:gd name="T1" fmla="*/ 70 h 452"/>
                <a:gd name="T2" fmla="*/ 381 w 452"/>
                <a:gd name="T3" fmla="*/ 354 h 452"/>
                <a:gd name="T4" fmla="*/ 97 w 452"/>
                <a:gd name="T5" fmla="*/ 381 h 452"/>
                <a:gd name="T6" fmla="*/ 70 w 452"/>
                <a:gd name="T7" fmla="*/ 97 h 452"/>
                <a:gd name="T8" fmla="*/ 354 w 452"/>
                <a:gd name="T9" fmla="*/ 70 h 452"/>
              </a:gdLst>
              <a:ahLst/>
              <a:cxnLst>
                <a:cxn ang="0">
                  <a:pos x="T0" y="T1"/>
                </a:cxn>
                <a:cxn ang="0">
                  <a:pos x="T2" y="T3"/>
                </a:cxn>
                <a:cxn ang="0">
                  <a:pos x="T4" y="T5"/>
                </a:cxn>
                <a:cxn ang="0">
                  <a:pos x="T6" y="T7"/>
                </a:cxn>
                <a:cxn ang="0">
                  <a:pos x="T8" y="T9"/>
                </a:cxn>
              </a:cxnLst>
              <a:rect l="0" t="0" r="r" b="b"/>
              <a:pathLst>
                <a:path w="452" h="452">
                  <a:moveTo>
                    <a:pt x="354" y="70"/>
                  </a:moveTo>
                  <a:cubicBezTo>
                    <a:pt x="439" y="141"/>
                    <a:pt x="452" y="268"/>
                    <a:pt x="381" y="354"/>
                  </a:cubicBezTo>
                  <a:cubicBezTo>
                    <a:pt x="310" y="439"/>
                    <a:pt x="183" y="452"/>
                    <a:pt x="97" y="381"/>
                  </a:cubicBezTo>
                  <a:cubicBezTo>
                    <a:pt x="12" y="310"/>
                    <a:pt x="0" y="183"/>
                    <a:pt x="70" y="97"/>
                  </a:cubicBezTo>
                  <a:cubicBezTo>
                    <a:pt x="141" y="12"/>
                    <a:pt x="268" y="0"/>
                    <a:pt x="354" y="70"/>
                  </a:cubicBezTo>
                  <a:close/>
                </a:path>
              </a:pathLst>
            </a:custGeom>
            <a:solidFill>
              <a:schemeClr val="accent2"/>
            </a:solidFill>
            <a:ln w="76200">
              <a:solidFill>
                <a:schemeClr val="bg2">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8" name="Freeform 13">
              <a:extLst>
                <a:ext uri="{FF2B5EF4-FFF2-40B4-BE49-F238E27FC236}">
                  <a16:creationId xmlns:a16="http://schemas.microsoft.com/office/drawing/2014/main" id="{C190E720-466A-63C1-9184-B9BD62C44452}"/>
                </a:ext>
              </a:extLst>
            </p:cNvPr>
            <p:cNvSpPr>
              <a:spLocks/>
            </p:cNvSpPr>
            <p:nvPr/>
          </p:nvSpPr>
          <p:spPr bwMode="auto">
            <a:xfrm>
              <a:off x="1924830" y="3609182"/>
              <a:ext cx="858838" cy="860425"/>
            </a:xfrm>
            <a:custGeom>
              <a:avLst/>
              <a:gdLst>
                <a:gd name="T0" fmla="*/ 354 w 451"/>
                <a:gd name="T1" fmla="*/ 70 h 451"/>
                <a:gd name="T2" fmla="*/ 381 w 451"/>
                <a:gd name="T3" fmla="*/ 354 h 451"/>
                <a:gd name="T4" fmla="*/ 97 w 451"/>
                <a:gd name="T5" fmla="*/ 381 h 451"/>
                <a:gd name="T6" fmla="*/ 70 w 451"/>
                <a:gd name="T7" fmla="*/ 97 h 451"/>
                <a:gd name="T8" fmla="*/ 354 w 451"/>
                <a:gd name="T9" fmla="*/ 70 h 451"/>
              </a:gdLst>
              <a:ahLst/>
              <a:cxnLst>
                <a:cxn ang="0">
                  <a:pos x="T0" y="T1"/>
                </a:cxn>
                <a:cxn ang="0">
                  <a:pos x="T2" y="T3"/>
                </a:cxn>
                <a:cxn ang="0">
                  <a:pos x="T4" y="T5"/>
                </a:cxn>
                <a:cxn ang="0">
                  <a:pos x="T6" y="T7"/>
                </a:cxn>
                <a:cxn ang="0">
                  <a:pos x="T8" y="T9"/>
                </a:cxn>
              </a:cxnLst>
              <a:rect l="0" t="0" r="r" b="b"/>
              <a:pathLst>
                <a:path w="451" h="451">
                  <a:moveTo>
                    <a:pt x="354" y="70"/>
                  </a:moveTo>
                  <a:cubicBezTo>
                    <a:pt x="439" y="141"/>
                    <a:pt x="451" y="268"/>
                    <a:pt x="381" y="354"/>
                  </a:cubicBezTo>
                  <a:cubicBezTo>
                    <a:pt x="310" y="439"/>
                    <a:pt x="183" y="451"/>
                    <a:pt x="97" y="381"/>
                  </a:cubicBezTo>
                  <a:cubicBezTo>
                    <a:pt x="12" y="310"/>
                    <a:pt x="0" y="183"/>
                    <a:pt x="70" y="97"/>
                  </a:cubicBezTo>
                  <a:cubicBezTo>
                    <a:pt x="141" y="12"/>
                    <a:pt x="268" y="0"/>
                    <a:pt x="354" y="70"/>
                  </a:cubicBezTo>
                  <a:close/>
                </a:path>
              </a:pathLst>
            </a:custGeom>
            <a:solidFill>
              <a:schemeClr val="accent3"/>
            </a:solidFill>
            <a:ln w="76200">
              <a:solidFill>
                <a:schemeClr val="bg2">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9" name="Freeform 15">
              <a:extLst>
                <a:ext uri="{FF2B5EF4-FFF2-40B4-BE49-F238E27FC236}">
                  <a16:creationId xmlns:a16="http://schemas.microsoft.com/office/drawing/2014/main" id="{D1864B9E-9E72-98B8-FFBE-FE6EEC971169}"/>
                </a:ext>
              </a:extLst>
            </p:cNvPr>
            <p:cNvSpPr>
              <a:spLocks/>
            </p:cNvSpPr>
            <p:nvPr/>
          </p:nvSpPr>
          <p:spPr bwMode="auto">
            <a:xfrm>
              <a:off x="1388255" y="4914107"/>
              <a:ext cx="860425" cy="862013"/>
            </a:xfrm>
            <a:custGeom>
              <a:avLst/>
              <a:gdLst>
                <a:gd name="T0" fmla="*/ 354 w 451"/>
                <a:gd name="T1" fmla="*/ 71 h 452"/>
                <a:gd name="T2" fmla="*/ 381 w 451"/>
                <a:gd name="T3" fmla="*/ 355 h 452"/>
                <a:gd name="T4" fmla="*/ 97 w 451"/>
                <a:gd name="T5" fmla="*/ 381 h 452"/>
                <a:gd name="T6" fmla="*/ 70 w 451"/>
                <a:gd name="T7" fmla="*/ 98 h 452"/>
                <a:gd name="T8" fmla="*/ 354 w 451"/>
                <a:gd name="T9" fmla="*/ 71 h 452"/>
              </a:gdLst>
              <a:ahLst/>
              <a:cxnLst>
                <a:cxn ang="0">
                  <a:pos x="T0" y="T1"/>
                </a:cxn>
                <a:cxn ang="0">
                  <a:pos x="T2" y="T3"/>
                </a:cxn>
                <a:cxn ang="0">
                  <a:pos x="T4" y="T5"/>
                </a:cxn>
                <a:cxn ang="0">
                  <a:pos x="T6" y="T7"/>
                </a:cxn>
                <a:cxn ang="0">
                  <a:pos x="T8" y="T9"/>
                </a:cxn>
              </a:cxnLst>
              <a:rect l="0" t="0" r="r" b="b"/>
              <a:pathLst>
                <a:path w="451" h="452">
                  <a:moveTo>
                    <a:pt x="354" y="71"/>
                  </a:moveTo>
                  <a:cubicBezTo>
                    <a:pt x="439" y="142"/>
                    <a:pt x="451" y="269"/>
                    <a:pt x="381" y="355"/>
                  </a:cubicBezTo>
                  <a:cubicBezTo>
                    <a:pt x="310" y="440"/>
                    <a:pt x="183" y="452"/>
                    <a:pt x="97" y="381"/>
                  </a:cubicBezTo>
                  <a:cubicBezTo>
                    <a:pt x="12" y="311"/>
                    <a:pt x="0" y="184"/>
                    <a:pt x="70" y="98"/>
                  </a:cubicBezTo>
                  <a:cubicBezTo>
                    <a:pt x="141" y="13"/>
                    <a:pt x="268" y="0"/>
                    <a:pt x="354" y="71"/>
                  </a:cubicBezTo>
                  <a:close/>
                </a:path>
              </a:pathLst>
            </a:custGeom>
            <a:solidFill>
              <a:schemeClr val="accent4"/>
            </a:solidFill>
            <a:ln w="76200">
              <a:solidFill>
                <a:schemeClr val="bg2">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 name="Freeform 17">
              <a:extLst>
                <a:ext uri="{FF2B5EF4-FFF2-40B4-BE49-F238E27FC236}">
                  <a16:creationId xmlns:a16="http://schemas.microsoft.com/office/drawing/2014/main" id="{81A72EC0-8A43-6CF2-3170-B20C49742F98}"/>
                </a:ext>
              </a:extLst>
            </p:cNvPr>
            <p:cNvSpPr>
              <a:spLocks/>
            </p:cNvSpPr>
            <p:nvPr/>
          </p:nvSpPr>
          <p:spPr bwMode="auto">
            <a:xfrm>
              <a:off x="88092" y="5447507"/>
              <a:ext cx="862013" cy="862013"/>
            </a:xfrm>
            <a:custGeom>
              <a:avLst/>
              <a:gdLst>
                <a:gd name="T0" fmla="*/ 354 w 452"/>
                <a:gd name="T1" fmla="*/ 70 h 451"/>
                <a:gd name="T2" fmla="*/ 381 w 452"/>
                <a:gd name="T3" fmla="*/ 354 h 451"/>
                <a:gd name="T4" fmla="*/ 98 w 452"/>
                <a:gd name="T5" fmla="*/ 381 h 451"/>
                <a:gd name="T6" fmla="*/ 71 w 452"/>
                <a:gd name="T7" fmla="*/ 97 h 451"/>
                <a:gd name="T8" fmla="*/ 354 w 452"/>
                <a:gd name="T9" fmla="*/ 70 h 451"/>
              </a:gdLst>
              <a:ahLst/>
              <a:cxnLst>
                <a:cxn ang="0">
                  <a:pos x="T0" y="T1"/>
                </a:cxn>
                <a:cxn ang="0">
                  <a:pos x="T2" y="T3"/>
                </a:cxn>
                <a:cxn ang="0">
                  <a:pos x="T4" y="T5"/>
                </a:cxn>
                <a:cxn ang="0">
                  <a:pos x="T6" y="T7"/>
                </a:cxn>
                <a:cxn ang="0">
                  <a:pos x="T8" y="T9"/>
                </a:cxn>
              </a:cxnLst>
              <a:rect l="0" t="0" r="r" b="b"/>
              <a:pathLst>
                <a:path w="452" h="451">
                  <a:moveTo>
                    <a:pt x="354" y="70"/>
                  </a:moveTo>
                  <a:cubicBezTo>
                    <a:pt x="440" y="141"/>
                    <a:pt x="452" y="268"/>
                    <a:pt x="381" y="354"/>
                  </a:cubicBezTo>
                  <a:cubicBezTo>
                    <a:pt x="311" y="439"/>
                    <a:pt x="184" y="451"/>
                    <a:pt x="98" y="381"/>
                  </a:cubicBezTo>
                  <a:cubicBezTo>
                    <a:pt x="12" y="310"/>
                    <a:pt x="0" y="183"/>
                    <a:pt x="71" y="97"/>
                  </a:cubicBezTo>
                  <a:cubicBezTo>
                    <a:pt x="142" y="12"/>
                    <a:pt x="269" y="0"/>
                    <a:pt x="354" y="70"/>
                  </a:cubicBezTo>
                  <a:close/>
                </a:path>
              </a:pathLst>
            </a:custGeom>
            <a:solidFill>
              <a:srgbClr val="498934"/>
            </a:solidFill>
            <a:ln w="76200">
              <a:solidFill>
                <a:schemeClr val="bg2">
                  <a:lumMod val="85000"/>
                </a:schemeClr>
              </a:solidFill>
            </a:ln>
          </p:spPr>
          <p:txBody>
            <a:bodyPr vert="horz" wrap="square" lIns="91440" tIns="45720" rIns="91440" bIns="45720" numCol="1" anchor="t" anchorCtr="0" compatLnSpc="1">
              <a:prstTxWarp prst="textNoShape">
                <a:avLst/>
              </a:prstTxWarp>
            </a:bodyPr>
            <a:lstStyle/>
            <a:p>
              <a:endParaRPr lang="en-US"/>
            </a:p>
          </p:txBody>
        </p:sp>
        <p:sp>
          <p:nvSpPr>
            <p:cNvPr id="11" name="Inhaltsplatzhalter 4">
              <a:extLst>
                <a:ext uri="{FF2B5EF4-FFF2-40B4-BE49-F238E27FC236}">
                  <a16:creationId xmlns:a16="http://schemas.microsoft.com/office/drawing/2014/main" id="{AE88FEAF-E4D0-949B-D99B-E53797274A09}"/>
                </a:ext>
              </a:extLst>
            </p:cNvPr>
            <p:cNvSpPr txBox="1">
              <a:spLocks/>
            </p:cNvSpPr>
            <p:nvPr/>
          </p:nvSpPr>
          <p:spPr>
            <a:xfrm>
              <a:off x="1115209" y="1412875"/>
              <a:ext cx="6775724" cy="6694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GB" sz="1200" b="1" dirty="0">
                  <a:solidFill>
                    <a:schemeClr val="accent1"/>
                  </a:solidFill>
                  <a:latin typeface="Roboto" panose="02000000000000000000" pitchFamily="2" charset="0"/>
                  <a:ea typeface="Roboto" panose="02000000000000000000" pitchFamily="2" charset="0"/>
                  <a:cs typeface="Roboto" panose="02000000000000000000" pitchFamily="2" charset="0"/>
                </a:rPr>
                <a:t>PREPAYMENT (PPM) LEVELISATION PROJECT​</a:t>
              </a:r>
              <a:b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b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Being involved in the prepayment </a:t>
              </a:r>
              <a:r>
                <a:rPr lang="en-GB" sz="1050" dirty="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levelisation</a:t>
              </a: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project. This involves RECCo or the REC Code Manager developing a calculator to level the cost of standing charges on PPM by socialising (or '</a:t>
              </a:r>
              <a:r>
                <a:rPr lang="en-GB" sz="1050" dirty="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levelising</a:t>
              </a: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prices across payment types, to make them more equal or equitable (but less cost-reflective).</a:t>
              </a:r>
              <a:endParaRPr lang="en-US"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 name="Inhaltsplatzhalter 4">
              <a:extLst>
                <a:ext uri="{FF2B5EF4-FFF2-40B4-BE49-F238E27FC236}">
                  <a16:creationId xmlns:a16="http://schemas.microsoft.com/office/drawing/2014/main" id="{BDAE5C4A-12F0-D24E-CCEA-B4FBADA642D0}"/>
                </a:ext>
              </a:extLst>
            </p:cNvPr>
            <p:cNvSpPr txBox="1">
              <a:spLocks/>
            </p:cNvSpPr>
            <p:nvPr/>
          </p:nvSpPr>
          <p:spPr>
            <a:xfrm>
              <a:off x="1115208" y="6012182"/>
              <a:ext cx="6775725" cy="6694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b="1" dirty="0">
                  <a:solidFill>
                    <a:schemeClr val="accent5"/>
                  </a:solidFill>
                  <a:latin typeface="Roboto" panose="02000000000000000000" pitchFamily="2" charset="0"/>
                  <a:ea typeface="Roboto" panose="02000000000000000000" pitchFamily="2" charset="0"/>
                  <a:cs typeface="Roboto" panose="02000000000000000000" pitchFamily="2" charset="0"/>
                </a:rPr>
                <a:t>DATA CLEANSE</a:t>
              </a:r>
              <a:b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br>
              <a:r>
                <a:rPr lang="en-US"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We thank Parties for supporting the first sprint of Data Cleanse, which recently concluded. Many Parties have demonstrated significant progress. The Code Manager will be providing further communications on next steps in the new year.</a:t>
              </a:r>
              <a:endParaRPr lang="en-US"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3" name="Inhaltsplatzhalter 4">
              <a:extLst>
                <a:ext uri="{FF2B5EF4-FFF2-40B4-BE49-F238E27FC236}">
                  <a16:creationId xmlns:a16="http://schemas.microsoft.com/office/drawing/2014/main" id="{FD521F0D-9D7F-3D44-B143-CDC10C66D956}"/>
                </a:ext>
              </a:extLst>
            </p:cNvPr>
            <p:cNvSpPr txBox="1">
              <a:spLocks/>
            </p:cNvSpPr>
            <p:nvPr/>
          </p:nvSpPr>
          <p:spPr>
            <a:xfrm>
              <a:off x="2429805" y="2436526"/>
              <a:ext cx="5461128" cy="6694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b="1" dirty="0">
                  <a:solidFill>
                    <a:schemeClr val="accent2"/>
                  </a:solidFill>
                  <a:latin typeface="Roboto" panose="02000000000000000000" pitchFamily="2" charset="0"/>
                  <a:ea typeface="Roboto" panose="02000000000000000000" pitchFamily="2" charset="0"/>
                  <a:cs typeface="Roboto" panose="02000000000000000000" pitchFamily="2" charset="0"/>
                </a:rPr>
                <a:t>CODE MANAGER LED PROGRAMME</a:t>
              </a:r>
              <a:b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b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Active participation in improvements in the Codes Roadmap, Change Improvement Project and RECCo Forward Work Programme. These are all key activities led by different parts of RECCo and the Code Manager.</a:t>
              </a:r>
              <a:endParaRPr lang="en-US"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Inhaltsplatzhalter 4">
              <a:extLst>
                <a:ext uri="{FF2B5EF4-FFF2-40B4-BE49-F238E27FC236}">
                  <a16:creationId xmlns:a16="http://schemas.microsoft.com/office/drawing/2014/main" id="{87BDBC3D-3D85-752E-2447-D84D5F153F11}"/>
                </a:ext>
              </a:extLst>
            </p:cNvPr>
            <p:cNvSpPr txBox="1">
              <a:spLocks/>
            </p:cNvSpPr>
            <p:nvPr/>
          </p:nvSpPr>
          <p:spPr>
            <a:xfrm>
              <a:off x="2489027" y="4704252"/>
              <a:ext cx="5401906" cy="131574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GB" sz="1200" b="1" dirty="0">
                  <a:solidFill>
                    <a:schemeClr val="accent4"/>
                  </a:solidFill>
                  <a:latin typeface="Roboto" panose="02000000000000000000" pitchFamily="2" charset="0"/>
                  <a:ea typeface="Roboto" panose="02000000000000000000" pitchFamily="2" charset="0"/>
                  <a:cs typeface="Roboto" panose="02000000000000000000" pitchFamily="2" charset="0"/>
                </a:rPr>
                <a:t>THIRD PARTY INTERMEDIARY (TPI) CODE OF PRACTICE</a:t>
              </a:r>
              <a:b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b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Inputting into </a:t>
              </a:r>
              <a:r>
                <a:rPr lang="en-GB" sz="1050" dirty="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RECCo’s</a:t>
              </a: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establishment of a TPI Code of Practice, as well as the establishment of an assurance regime for this Code of Practice. Given the large number of TPIs and diversity of their business models this will require a separate scheme to assess compliance. This could be analogous to the </a:t>
              </a:r>
              <a:r>
                <a:rPr lang="en-GB" sz="1050" dirty="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CoMCoP</a:t>
              </a: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metering accreditation, where the organisation pays for a targeted assurance activity. The Code Manager has fed into the nature of requirements,  the design of a risk-based assurance scheme, thematic reporting and the technology required to efficiently deliver such a scheme. </a:t>
              </a:r>
              <a:endParaRPr lang="en-US"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5" name="Inhaltsplatzhalter 4">
              <a:extLst>
                <a:ext uri="{FF2B5EF4-FFF2-40B4-BE49-F238E27FC236}">
                  <a16:creationId xmlns:a16="http://schemas.microsoft.com/office/drawing/2014/main" id="{E64C99B4-DD4D-7CF5-956D-880B13631CE5}"/>
                </a:ext>
              </a:extLst>
            </p:cNvPr>
            <p:cNvSpPr txBox="1">
              <a:spLocks/>
            </p:cNvSpPr>
            <p:nvPr/>
          </p:nvSpPr>
          <p:spPr>
            <a:xfrm>
              <a:off x="2940952" y="3429000"/>
              <a:ext cx="4949981" cy="99257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b="1" dirty="0">
                  <a:solidFill>
                    <a:schemeClr val="accent3"/>
                  </a:solidFill>
                  <a:latin typeface="Roboto" panose="02000000000000000000" pitchFamily="2" charset="0"/>
                  <a:ea typeface="Roboto" panose="02000000000000000000" pitchFamily="2" charset="0"/>
                  <a:cs typeface="Roboto" panose="02000000000000000000" pitchFamily="2" charset="0"/>
                </a:rPr>
                <a:t>CHANGE OF TENANCY RULES</a:t>
              </a:r>
              <a:br>
                <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rPr>
              </a:br>
              <a:r>
                <a:rPr lang="en-GB" sz="105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Supporting the development of new microbusiness change of tenancy rules. This was an issue identified through assurance activities, of which RECCo has led the development. We anticipate that there will be a need for assurance of compliance with new Code requirements once they are implemented.  We anticipate that this activity would be prioritised through the usual PAOP processes.</a:t>
              </a:r>
              <a:endParaRPr lang="en-US"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1C6B249B-79AB-03AF-73FA-A7BDD829A812}"/>
                </a:ext>
              </a:extLst>
            </p:cNvPr>
            <p:cNvSpPr txBox="1"/>
            <p:nvPr/>
          </p:nvSpPr>
          <p:spPr>
            <a:xfrm>
              <a:off x="294687" y="2023272"/>
              <a:ext cx="410721" cy="338554"/>
            </a:xfrm>
            <a:prstGeom prst="rect">
              <a:avLst/>
            </a:prstGeom>
            <a:noFill/>
          </p:spPr>
          <p:txBody>
            <a:bodyPr wrap="square" rtlCol="0">
              <a:spAutoFit/>
            </a:bodyPr>
            <a:lstStyle/>
            <a:p>
              <a:pPr algn="ctr"/>
              <a:r>
                <a:rPr lang="en-GB" sz="1600" b="1" dirty="0">
                  <a:solidFill>
                    <a:schemeClr val="bg2"/>
                  </a:solidFill>
                  <a:latin typeface="Roboto" panose="02000000000000000000" pitchFamily="2" charset="0"/>
                  <a:ea typeface="Roboto" panose="02000000000000000000" pitchFamily="2" charset="0"/>
                  <a:cs typeface="Roboto" panose="02000000000000000000" pitchFamily="2" charset="0"/>
                </a:rPr>
                <a:t>1</a:t>
              </a:r>
            </a:p>
          </p:txBody>
        </p:sp>
        <p:sp>
          <p:nvSpPr>
            <p:cNvPr id="17" name="TextBox 16">
              <a:extLst>
                <a:ext uri="{FF2B5EF4-FFF2-40B4-BE49-F238E27FC236}">
                  <a16:creationId xmlns:a16="http://schemas.microsoft.com/office/drawing/2014/main" id="{590A53CC-99AE-AEA4-215E-24941510C590}"/>
                </a:ext>
              </a:extLst>
            </p:cNvPr>
            <p:cNvSpPr txBox="1"/>
            <p:nvPr/>
          </p:nvSpPr>
          <p:spPr>
            <a:xfrm>
              <a:off x="1613106" y="2540393"/>
              <a:ext cx="410721" cy="338554"/>
            </a:xfrm>
            <a:prstGeom prst="rect">
              <a:avLst/>
            </a:prstGeom>
            <a:noFill/>
          </p:spPr>
          <p:txBody>
            <a:bodyPr wrap="square" rtlCol="0">
              <a:spAutoFit/>
            </a:bodyPr>
            <a:lstStyle/>
            <a:p>
              <a:pPr algn="ctr"/>
              <a:r>
                <a:rPr lang="en-GB" sz="1600" b="1" dirty="0">
                  <a:solidFill>
                    <a:schemeClr val="bg2"/>
                  </a:solidFill>
                  <a:latin typeface="Roboto" panose="02000000000000000000" pitchFamily="2" charset="0"/>
                  <a:ea typeface="Roboto" panose="02000000000000000000" pitchFamily="2" charset="0"/>
                  <a:cs typeface="Roboto" panose="02000000000000000000" pitchFamily="2" charset="0"/>
                </a:rPr>
                <a:t>2</a:t>
              </a:r>
            </a:p>
          </p:txBody>
        </p:sp>
        <p:sp>
          <p:nvSpPr>
            <p:cNvPr id="18" name="TextBox 17">
              <a:extLst>
                <a:ext uri="{FF2B5EF4-FFF2-40B4-BE49-F238E27FC236}">
                  <a16:creationId xmlns:a16="http://schemas.microsoft.com/office/drawing/2014/main" id="{11F0E65D-1756-779D-1DD1-A8C481659455}"/>
                </a:ext>
              </a:extLst>
            </p:cNvPr>
            <p:cNvSpPr txBox="1"/>
            <p:nvPr/>
          </p:nvSpPr>
          <p:spPr>
            <a:xfrm>
              <a:off x="2173103" y="3870117"/>
              <a:ext cx="410721" cy="338554"/>
            </a:xfrm>
            <a:prstGeom prst="rect">
              <a:avLst/>
            </a:prstGeom>
            <a:noFill/>
          </p:spPr>
          <p:txBody>
            <a:bodyPr wrap="square" rtlCol="0">
              <a:spAutoFit/>
            </a:bodyPr>
            <a:lstStyle/>
            <a:p>
              <a:pPr algn="ctr"/>
              <a:r>
                <a:rPr lang="en-GB" sz="1600" b="1">
                  <a:solidFill>
                    <a:schemeClr val="bg2"/>
                  </a:solidFill>
                  <a:latin typeface="Roboto" panose="02000000000000000000" pitchFamily="2" charset="0"/>
                  <a:ea typeface="Roboto" panose="02000000000000000000" pitchFamily="2" charset="0"/>
                  <a:cs typeface="Roboto" panose="02000000000000000000" pitchFamily="2" charset="0"/>
                </a:rPr>
                <a:t>3</a:t>
              </a:r>
            </a:p>
          </p:txBody>
        </p:sp>
        <p:sp>
          <p:nvSpPr>
            <p:cNvPr id="19" name="TextBox 18">
              <a:extLst>
                <a:ext uri="{FF2B5EF4-FFF2-40B4-BE49-F238E27FC236}">
                  <a16:creationId xmlns:a16="http://schemas.microsoft.com/office/drawing/2014/main" id="{7A1B9D0F-A5BE-21E8-A9C4-45645862FA50}"/>
                </a:ext>
              </a:extLst>
            </p:cNvPr>
            <p:cNvSpPr txBox="1"/>
            <p:nvPr/>
          </p:nvSpPr>
          <p:spPr>
            <a:xfrm>
              <a:off x="1613106" y="5175836"/>
              <a:ext cx="410721" cy="338554"/>
            </a:xfrm>
            <a:prstGeom prst="rect">
              <a:avLst/>
            </a:prstGeom>
            <a:noFill/>
          </p:spPr>
          <p:txBody>
            <a:bodyPr wrap="square" rtlCol="0">
              <a:spAutoFit/>
            </a:bodyPr>
            <a:lstStyle/>
            <a:p>
              <a:pPr algn="ctr"/>
              <a:r>
                <a:rPr lang="en-GB" sz="1600" b="1" dirty="0">
                  <a:solidFill>
                    <a:schemeClr val="bg2"/>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96302F7E-FED0-FC2A-2E6A-1577ABB55B98}"/>
                </a:ext>
              </a:extLst>
            </p:cNvPr>
            <p:cNvSpPr txBox="1"/>
            <p:nvPr/>
          </p:nvSpPr>
          <p:spPr>
            <a:xfrm>
              <a:off x="294686" y="5709236"/>
              <a:ext cx="410721" cy="338554"/>
            </a:xfrm>
            <a:prstGeom prst="rect">
              <a:avLst/>
            </a:prstGeom>
            <a:noFill/>
          </p:spPr>
          <p:txBody>
            <a:bodyPr wrap="square" rtlCol="0">
              <a:spAutoFit/>
            </a:bodyPr>
            <a:lstStyle/>
            <a:p>
              <a:pPr algn="ctr"/>
              <a:r>
                <a:rPr lang="en-GB" sz="1600" b="1">
                  <a:solidFill>
                    <a:schemeClr val="bg2"/>
                  </a:solidFill>
                  <a:latin typeface="Roboto" panose="02000000000000000000" pitchFamily="2" charset="0"/>
                  <a:ea typeface="Roboto" panose="02000000000000000000" pitchFamily="2" charset="0"/>
                  <a:cs typeface="Roboto" panose="02000000000000000000" pitchFamily="2" charset="0"/>
                </a:rPr>
                <a:t>5</a:t>
              </a:r>
            </a:p>
          </p:txBody>
        </p:sp>
      </p:grpSp>
    </p:spTree>
    <p:extLst>
      <p:ext uri="{BB962C8B-B14F-4D97-AF65-F5344CB8AC3E}">
        <p14:creationId xmlns:p14="http://schemas.microsoft.com/office/powerpoint/2010/main" val="313895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MEM Updates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172292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91EA-E1A9-2AB9-25C4-B26B3B59C48B}"/>
              </a:ext>
            </a:extLst>
          </p:cNvPr>
          <p:cNvSpPr>
            <a:spLocks noGrp="1"/>
          </p:cNvSpPr>
          <p:nvPr>
            <p:ph type="title"/>
          </p:nvPr>
        </p:nvSpPr>
        <p:spPr/>
        <p:txBody>
          <a:bodyPr>
            <a:normAutofit fontScale="90000"/>
          </a:bodyPr>
          <a:lstStyle/>
          <a:p>
            <a:r>
              <a:rPr lang="en-GB" sz="2800" b="1" u="none" strike="noStrike" cap="all" dirty="0">
                <a:solidFill>
                  <a:srgbClr val="70ADA3"/>
                </a:solidFill>
                <a:effectLst/>
                <a:latin typeface="Arial" panose="020B0604020202020204" pitchFamily="34" charset="0"/>
                <a:ea typeface="Calibri" panose="020F0502020204030204" pitchFamily="34" charset="0"/>
              </a:rPr>
              <a:t>Schedule 14 metering operations engagement UPDATE</a:t>
            </a:r>
            <a:endParaRPr lang="en-GB" dirty="0"/>
          </a:p>
        </p:txBody>
      </p:sp>
      <p:sp>
        <p:nvSpPr>
          <p:cNvPr id="5" name="TextBox 4">
            <a:extLst>
              <a:ext uri="{FF2B5EF4-FFF2-40B4-BE49-F238E27FC236}">
                <a16:creationId xmlns:a16="http://schemas.microsoft.com/office/drawing/2014/main" id="{57E771BB-6B95-2D4C-F800-6A423FAFF56E}"/>
              </a:ext>
            </a:extLst>
          </p:cNvPr>
          <p:cNvSpPr txBox="1"/>
          <p:nvPr/>
        </p:nvSpPr>
        <p:spPr>
          <a:xfrm>
            <a:off x="465318" y="1505280"/>
            <a:ext cx="11660641" cy="44504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200" b="1" i="0" u="none" strike="noStrike" kern="1200" cap="none" spc="0" normalizeH="0" baseline="0" noProof="0" dirty="0">
                <a:ln>
                  <a:noFill/>
                </a:ln>
                <a:solidFill>
                  <a:srgbClr val="498934"/>
                </a:solidFill>
                <a:effectLst/>
                <a:uLnTx/>
                <a:uFillTx/>
                <a:latin typeface="Roboto" panose="02000000000000000000" pitchFamily="2" charset="0"/>
                <a:ea typeface="Roboto" panose="02000000000000000000" pitchFamily="2" charset="0"/>
                <a:cs typeface="Roboto" panose="02000000000000000000" pitchFamily="2" charset="0"/>
              </a:rPr>
              <a:t>Background: </a:t>
            </a: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REC </a:t>
            </a: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Schedule 14</a:t>
            </a: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sets out the obligations on Metering Equipment Managers (MEMs) and Energy Suppliers in respect of metering operations, covering management of MEM appointments and maintenance of Meter Technical Details (MTD) across Parties. These involve updating central systems in gas, namely the Central Data Service Provider (CDSP), a role performed by Xoserve primarily governed by the Joint Office of Gas Transporters. The Code Manager and PAB monitor performance in relation to these obligations to mitigate Retail Risk 7: Inaccurate meter point master data results in errors that impact consumers.</a:t>
            </a: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 accordance with the </a:t>
            </a: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Central Data Service Provider (CDSP) Further Services Service Definition</a:t>
            </a: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which sets out CDSP responsibilities under the REC, the CDSP conducts an annual comparison exercise between the gas MTD data provided directly by each gas MEM and the MTD data held within the Central Gas Register. The findings from this reconciliation activity are shared with the appointed Gas MEM, the Gas Supplier that has appointed the MEM, and the Code Manager.</a:t>
            </a:r>
          </a:p>
          <a:p>
            <a:pPr marL="0" marR="0" lvl="0" indent="0" algn="l" defTabSz="914400" rtl="0" eaLnBrk="1" fontAlgn="auto" latinLnBrk="0" hangingPunct="1">
              <a:lnSpc>
                <a:spcPct val="115000"/>
              </a:lnSpc>
              <a:spcBef>
                <a:spcPts val="600"/>
              </a:spcBef>
              <a:spcAft>
                <a:spcPts val="600"/>
              </a:spcAft>
              <a:buClrTx/>
              <a:buSzTx/>
              <a:buFontTx/>
              <a:buNone/>
              <a:tabLst/>
              <a:defRPr/>
            </a:pPr>
            <a:endParaRPr kumimoji="0" lang="en-US" sz="1200" b="1" i="0" u="none" strike="noStrike" kern="1200" cap="none" spc="0" normalizeH="0" baseline="0" noProof="0" dirty="0">
              <a:ln>
                <a:noFill/>
              </a:ln>
              <a:solidFill>
                <a:srgbClr val="43B02A"/>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498934"/>
                </a:solidFill>
                <a:effectLst/>
                <a:uLnTx/>
                <a:uFillTx/>
                <a:latin typeface="Roboto" panose="02000000000000000000" pitchFamily="2" charset="0"/>
                <a:ea typeface="Roboto" panose="02000000000000000000" pitchFamily="2" charset="0"/>
                <a:cs typeface="Roboto" panose="02000000000000000000" pitchFamily="2" charset="0"/>
              </a:rPr>
              <a:t>Problem Statement: </a:t>
            </a:r>
          </a:p>
          <a:p>
            <a:pPr marL="171450" marR="0" lvl="0" indent="-1714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 are aware of performance issues in relation to MEMs from the CDSP reconciliation, MEM RFI and Metering-specific topic monitoring.  We think that for this issue to be resolved the requirements defined within the Code and how operational processes are delivered by MEMs will need to change.</a:t>
            </a:r>
          </a:p>
          <a:p>
            <a:pPr marL="171450" marR="0" lvl="0" indent="-1714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Current requirements do not obligate data retention for effective performance monitoring and reporting, so a more Party-focused approach will not work.</a:t>
            </a:r>
          </a:p>
          <a:p>
            <a:pPr marL="171450" marR="0" lvl="0" indent="-1714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Non-domestic customers may have direct contracts with MEMs, reducing the ability of Suppliers to ensure MEMs meet standards of service through contract management.</a:t>
            </a:r>
          </a:p>
          <a:p>
            <a:pPr marL="171450" marR="0" lvl="0" indent="-1714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Smaller Suppliers often have limited ability to incentivise MEM performance.</a:t>
            </a:r>
          </a:p>
        </p:txBody>
      </p:sp>
    </p:spTree>
    <p:extLst>
      <p:ext uri="{BB962C8B-B14F-4D97-AF65-F5344CB8AC3E}">
        <p14:creationId xmlns:p14="http://schemas.microsoft.com/office/powerpoint/2010/main" val="243423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899E-ACC7-31D6-C96B-AB3694F31C68}"/>
              </a:ext>
            </a:extLst>
          </p:cNvPr>
          <p:cNvSpPr>
            <a:spLocks noGrp="1"/>
          </p:cNvSpPr>
          <p:nvPr>
            <p:ph type="title"/>
          </p:nvPr>
        </p:nvSpPr>
        <p:spPr/>
        <p:txBody>
          <a:bodyPr>
            <a:normAutofit fontScale="90000"/>
          </a:bodyPr>
          <a:lstStyle/>
          <a:p>
            <a:r>
              <a:rPr lang="en-GB" sz="2800" b="1" u="none" strike="noStrike" cap="all" dirty="0">
                <a:solidFill>
                  <a:srgbClr val="70ADA3"/>
                </a:solidFill>
                <a:effectLst/>
                <a:latin typeface="Arial" panose="020B0604020202020204" pitchFamily="34" charset="0"/>
                <a:ea typeface="Calibri" panose="020F0502020204030204" pitchFamily="34" charset="0"/>
                <a:cs typeface="Arial" panose="020B0604020202020204" pitchFamily="34" charset="0"/>
              </a:rPr>
              <a:t>Schedule 14 metering operations engagement UPDATE continued…</a:t>
            </a:r>
            <a:endParaRPr lang="en-GB" dirty="0"/>
          </a:p>
        </p:txBody>
      </p:sp>
      <p:sp>
        <p:nvSpPr>
          <p:cNvPr id="5" name="TextBox 4">
            <a:extLst>
              <a:ext uri="{FF2B5EF4-FFF2-40B4-BE49-F238E27FC236}">
                <a16:creationId xmlns:a16="http://schemas.microsoft.com/office/drawing/2014/main" id="{85550EF9-2AA6-DA34-C701-0F89387A1CCE}"/>
              </a:ext>
            </a:extLst>
          </p:cNvPr>
          <p:cNvSpPr txBox="1"/>
          <p:nvPr/>
        </p:nvSpPr>
        <p:spPr>
          <a:xfrm>
            <a:off x="468378" y="1170808"/>
            <a:ext cx="6096000" cy="318998"/>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98934"/>
                </a:solidFill>
                <a:effectLst/>
                <a:uLnTx/>
                <a:uFillTx/>
                <a:latin typeface="Arial" panose="020B0604020202020204" pitchFamily="34" charset="0"/>
                <a:cs typeface="Arial" panose="020B0604020202020204" pitchFamily="34" charset="0"/>
              </a:rPr>
              <a:t>Actionable Deliverables:</a:t>
            </a:r>
            <a:endParaRPr kumimoji="0" lang="en-GB" sz="1400" b="0" i="0" u="none" strike="noStrike" kern="1200" cap="none" spc="0" normalizeH="0" baseline="0" noProof="0" dirty="0">
              <a:ln>
                <a:noFill/>
              </a:ln>
              <a:solidFill>
                <a:srgbClr val="498934"/>
              </a:solidFill>
              <a:effectLst/>
              <a:uLnTx/>
              <a:uFillTx/>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9F595A1-F59E-007E-4D30-FF8877E6ED01}"/>
              </a:ext>
            </a:extLst>
          </p:cNvPr>
          <p:cNvGraphicFramePr/>
          <p:nvPr>
            <p:extLst>
              <p:ext uri="{D42A27DB-BD31-4B8C-83A1-F6EECF244321}">
                <p14:modId xmlns:p14="http://schemas.microsoft.com/office/powerpoint/2010/main" val="101245552"/>
              </p:ext>
            </p:extLst>
          </p:nvPr>
        </p:nvGraphicFramePr>
        <p:xfrm>
          <a:off x="468378" y="1028649"/>
          <a:ext cx="11384538"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9746FD4-0A20-89AA-9A93-2365D35BF040}"/>
              </a:ext>
            </a:extLst>
          </p:cNvPr>
          <p:cNvGraphicFramePr/>
          <p:nvPr>
            <p:extLst>
              <p:ext uri="{D42A27DB-BD31-4B8C-83A1-F6EECF244321}">
                <p14:modId xmlns:p14="http://schemas.microsoft.com/office/powerpoint/2010/main" val="2521793744"/>
              </p:ext>
            </p:extLst>
          </p:nvPr>
        </p:nvGraphicFramePr>
        <p:xfrm>
          <a:off x="541530" y="2357042"/>
          <a:ext cx="11385550" cy="17447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a:extLst>
              <a:ext uri="{FF2B5EF4-FFF2-40B4-BE49-F238E27FC236}">
                <a16:creationId xmlns:a16="http://schemas.microsoft.com/office/drawing/2014/main" id="{71FCB09C-2976-DE6B-8E80-32C66F9F79CB}"/>
              </a:ext>
            </a:extLst>
          </p:cNvPr>
          <p:cNvGrpSpPr/>
          <p:nvPr/>
        </p:nvGrpSpPr>
        <p:grpSpPr>
          <a:xfrm>
            <a:off x="402718" y="4160750"/>
            <a:ext cx="11386564" cy="1616554"/>
            <a:chOff x="5453" y="444558"/>
            <a:chExt cx="3174707" cy="1269883"/>
          </a:xfrm>
          <a:solidFill>
            <a:srgbClr val="7B282E"/>
          </a:solidFill>
        </p:grpSpPr>
        <p:sp>
          <p:nvSpPr>
            <p:cNvPr id="9" name="Arrow: Chevron 8">
              <a:extLst>
                <a:ext uri="{FF2B5EF4-FFF2-40B4-BE49-F238E27FC236}">
                  <a16:creationId xmlns:a16="http://schemas.microsoft.com/office/drawing/2014/main" id="{A067A907-5ACA-95BB-4570-7154EC45815C}"/>
                </a:ext>
              </a:extLst>
            </p:cNvPr>
            <p:cNvSpPr/>
            <p:nvPr/>
          </p:nvSpPr>
          <p:spPr>
            <a:xfrm>
              <a:off x="5453" y="444558"/>
              <a:ext cx="3174707" cy="1269883"/>
            </a:xfrm>
            <a:prstGeom prst="chevron">
              <a:avLst/>
            </a:prstGeom>
            <a:grpFill/>
            <a:ln>
              <a:solidFill>
                <a:srgbClr val="7B282E"/>
              </a:solidFill>
            </a:ln>
          </p:spPr>
          <p:style>
            <a:lnRef idx="2">
              <a:schemeClr val="accent6"/>
            </a:lnRef>
            <a:fillRef idx="1">
              <a:schemeClr val="lt1"/>
            </a:fillRef>
            <a:effectRef idx="0">
              <a:schemeClr val="accent6"/>
            </a:effectRef>
            <a:fontRef idx="minor">
              <a:schemeClr val="dk1"/>
            </a:fontRef>
          </p:style>
          <p:txBody>
            <a:bodyPr/>
            <a:lstStyle/>
            <a:p>
              <a:endParaRPr lang="en-GB" sz="1600">
                <a:latin typeface="Arial" panose="020B0604020202020204" pitchFamily="34" charset="0"/>
                <a:cs typeface="Arial" panose="020B0604020202020204" pitchFamily="34" charset="0"/>
              </a:endParaRPr>
            </a:p>
          </p:txBody>
        </p:sp>
        <p:sp>
          <p:nvSpPr>
            <p:cNvPr id="10" name="Arrow: Chevron 4">
              <a:extLst>
                <a:ext uri="{FF2B5EF4-FFF2-40B4-BE49-F238E27FC236}">
                  <a16:creationId xmlns:a16="http://schemas.microsoft.com/office/drawing/2014/main" id="{8B81F022-12C4-6645-EFA4-353102526E56}"/>
                </a:ext>
              </a:extLst>
            </p:cNvPr>
            <p:cNvSpPr txBox="1"/>
            <p:nvPr/>
          </p:nvSpPr>
          <p:spPr>
            <a:xfrm>
              <a:off x="313121" y="991605"/>
              <a:ext cx="2443682" cy="339422"/>
            </a:xfrm>
            <a:prstGeom prst="rect">
              <a:avLst/>
            </a:prstGeom>
            <a:grpFill/>
            <a:ln>
              <a:solidFill>
                <a:srgbClr val="7B282E"/>
              </a:solidFill>
            </a:ln>
          </p:spPr>
          <p:style>
            <a:lnRef idx="2">
              <a:schemeClr val="accent6"/>
            </a:lnRef>
            <a:fillRef idx="1">
              <a:schemeClr val="lt1"/>
            </a:fillRef>
            <a:effectRef idx="0">
              <a:schemeClr val="accent6"/>
            </a:effectRef>
            <a:fontRef idx="minor">
              <a:schemeClr val="dk1"/>
            </a:fontRef>
          </p:style>
          <p:txBody>
            <a:bodyPr spcFirstLastPara="0" vert="horz" wrap="square" lIns="44006" tIns="14669" rIns="14669" bIns="1466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1" i="0" u="sng"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NEXT STEPS: </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Based on feedback provided, it was clear that we need to ensure our working group is driven by the data. It has been made apparent to us that the reconciliation work completed by the CDSP was inherited from Supply Point Administration Agreement (SPAA). With this in mind, we must review what information is currently requested and how we could improve the data to ensure it is fit for purpose under the Retail Energy Code (REC). The work currently carried out, investigates the following data line items:  </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Model           Manufacture         MSN </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GB" sz="120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Box 10">
            <a:extLst>
              <a:ext uri="{FF2B5EF4-FFF2-40B4-BE49-F238E27FC236}">
                <a16:creationId xmlns:a16="http://schemas.microsoft.com/office/drawing/2014/main" id="{936DC0E6-D43E-783E-EA00-B7531E7FE99E}"/>
              </a:ext>
            </a:extLst>
          </p:cNvPr>
          <p:cNvSpPr txBox="1"/>
          <p:nvPr/>
        </p:nvSpPr>
        <p:spPr>
          <a:xfrm>
            <a:off x="145784" y="5985608"/>
            <a:ext cx="11485496" cy="424732"/>
          </a:xfrm>
          <a:prstGeom prst="rect">
            <a:avLst/>
          </a:prstGeom>
          <a:noFill/>
        </p:spPr>
        <p:txBody>
          <a:bodyPr wrap="square">
            <a:sp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We plan on doing a review of the data items requested to understand if we should be focusing our review here or if industry feel that there are other data line items which are more appropriate under REC governance. For this we need insights from various market participants on which piece of information are most critical for them. </a:t>
            </a:r>
          </a:p>
        </p:txBody>
      </p:sp>
    </p:spTree>
    <p:extLst>
      <p:ext uri="{BB962C8B-B14F-4D97-AF65-F5344CB8AC3E}">
        <p14:creationId xmlns:p14="http://schemas.microsoft.com/office/powerpoint/2010/main" val="68774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0960-D632-41DC-8CB9-E37828AD2DBF}"/>
              </a:ext>
            </a:extLst>
          </p:cNvPr>
          <p:cNvSpPr>
            <a:spLocks noGrp="1"/>
          </p:cNvSpPr>
          <p:nvPr>
            <p:ph type="title"/>
          </p:nvPr>
        </p:nvSpPr>
        <p:spPr/>
        <p:txBody>
          <a:bodyPr/>
          <a:lstStyle/>
          <a:p>
            <a:r>
              <a:rPr lang="en-GB"/>
              <a:t>Theft Target Methodology</a:t>
            </a:r>
          </a:p>
        </p:txBody>
      </p:sp>
      <p:sp>
        <p:nvSpPr>
          <p:cNvPr id="4" name="Text Placeholder 3">
            <a:extLst>
              <a:ext uri="{FF2B5EF4-FFF2-40B4-BE49-F238E27FC236}">
                <a16:creationId xmlns:a16="http://schemas.microsoft.com/office/drawing/2014/main" id="{EE9C27C2-6A66-4A88-8990-DBC2E12BEC8E}"/>
              </a:ext>
            </a:extLst>
          </p:cNvPr>
          <p:cNvSpPr>
            <a:spLocks noGrp="1"/>
          </p:cNvSpPr>
          <p:nvPr>
            <p:ph type="body" sz="quarter" idx="10"/>
          </p:nvPr>
        </p:nvSpPr>
        <p:spPr/>
        <p:txBody>
          <a:bodyPr/>
          <a:lstStyle/>
          <a:p>
            <a:r>
              <a:rPr lang="en-GB"/>
              <a:t>Nirav Vyas</a:t>
            </a:r>
          </a:p>
        </p:txBody>
      </p:sp>
    </p:spTree>
    <p:extLst>
      <p:ext uri="{BB962C8B-B14F-4D97-AF65-F5344CB8AC3E}">
        <p14:creationId xmlns:p14="http://schemas.microsoft.com/office/powerpoint/2010/main" val="56333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dirty="0">
                <a:latin typeface="Roboto"/>
                <a:ea typeface="Roboto"/>
              </a:rPr>
              <a:t>Change Options Survey </a:t>
            </a:r>
          </a:p>
        </p:txBody>
      </p:sp>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712797" y="1085431"/>
            <a:ext cx="9535659" cy="3106282"/>
          </a:xfrm>
        </p:spPr>
        <p:txBody>
          <a:bodyPr>
            <a:normAutofit/>
          </a:bodyPr>
          <a:lstStyle/>
          <a:p>
            <a:pPr marL="0" indent="0">
              <a:buNone/>
            </a:pPr>
            <a:r>
              <a:rPr lang="en-GB" sz="1400" dirty="0"/>
              <a:t>This is the first year that responsibility for the Theft Target Methodology was with the Code Manager. </a:t>
            </a:r>
          </a:p>
          <a:p>
            <a:pPr marL="0" indent="0">
              <a:buNone/>
            </a:pPr>
            <a:r>
              <a:rPr lang="en-GB" sz="1400" dirty="0"/>
              <a:t>Options paper and call for evidence was released in September 2023. </a:t>
            </a:r>
          </a:p>
          <a:p>
            <a:r>
              <a:rPr lang="en-GB" sz="1400" dirty="0"/>
              <a:t>Survey questions scope covered all areas of the TTM with the intention to gather as much feedback and evidence as possible and explore a wide range of possible changes.</a:t>
            </a:r>
          </a:p>
          <a:p>
            <a:r>
              <a:rPr lang="en-GB" sz="1400" dirty="0"/>
              <a:t>13 organisations responded, including </a:t>
            </a:r>
            <a:r>
              <a:rPr lang="en-GB" sz="1400" dirty="0" err="1"/>
              <a:t>ICoSS</a:t>
            </a:r>
            <a:r>
              <a:rPr lang="en-GB" sz="1400" dirty="0"/>
              <a:t>.</a:t>
            </a:r>
          </a:p>
          <a:p>
            <a:r>
              <a:rPr lang="en-GB" sz="1400" dirty="0"/>
              <a:t>Many responses received were of mixed opinions on key questions.</a:t>
            </a:r>
          </a:p>
          <a:p>
            <a:r>
              <a:rPr lang="en-GB" sz="1400" dirty="0"/>
              <a:t>Limited evidence provided to form a basis for change on many aspects, notably:</a:t>
            </a:r>
          </a:p>
          <a:p>
            <a:pPr lvl="1"/>
            <a:r>
              <a:rPr lang="en-GB" sz="1200" dirty="0"/>
              <a:t>Splitting of the Non-Domestic pot to facilitate differential TDV and focussing of target</a:t>
            </a:r>
          </a:p>
          <a:p>
            <a:pPr lvl="1"/>
            <a:r>
              <a:rPr lang="en-GB" sz="1200" dirty="0"/>
              <a:t>Updating the TDV to reflect current costs and differential costs by segment</a:t>
            </a:r>
          </a:p>
          <a:p>
            <a:r>
              <a:rPr lang="en-GB" sz="1400" dirty="0"/>
              <a:t>TTM changes are developed based on the nature and detail of the responses received, availability of sufficient and suitable evidence to support change and constraints within the wider industry data model. </a:t>
            </a:r>
          </a:p>
        </p:txBody>
      </p:sp>
      <p:graphicFrame>
        <p:nvGraphicFramePr>
          <p:cNvPr id="2" name="Table 2">
            <a:extLst>
              <a:ext uri="{FF2B5EF4-FFF2-40B4-BE49-F238E27FC236}">
                <a16:creationId xmlns:a16="http://schemas.microsoft.com/office/drawing/2014/main" id="{59F024D0-9685-B88B-9A90-1E53508AF3A1}"/>
              </a:ext>
            </a:extLst>
          </p:cNvPr>
          <p:cNvGraphicFramePr>
            <a:graphicFrameLocks noGrp="1"/>
          </p:cNvGraphicFramePr>
          <p:nvPr>
            <p:extLst>
              <p:ext uri="{D42A27DB-BD31-4B8C-83A1-F6EECF244321}">
                <p14:modId xmlns:p14="http://schemas.microsoft.com/office/powerpoint/2010/main" val="59359852"/>
              </p:ext>
            </p:extLst>
          </p:nvPr>
        </p:nvGraphicFramePr>
        <p:xfrm>
          <a:off x="1038225" y="4191713"/>
          <a:ext cx="9084830" cy="2504306"/>
        </p:xfrm>
        <a:graphic>
          <a:graphicData uri="http://schemas.openxmlformats.org/drawingml/2006/table">
            <a:tbl>
              <a:tblPr firstRow="1" bandRow="1">
                <a:tableStyleId>{F5AB1C69-6EDB-4FF4-983F-18BD219EF322}</a:tableStyleId>
              </a:tblPr>
              <a:tblGrid>
                <a:gridCol w="1921149">
                  <a:extLst>
                    <a:ext uri="{9D8B030D-6E8A-4147-A177-3AD203B41FA5}">
                      <a16:colId xmlns:a16="http://schemas.microsoft.com/office/drawing/2014/main" val="1618331706"/>
                    </a:ext>
                  </a:extLst>
                </a:gridCol>
                <a:gridCol w="7163681">
                  <a:extLst>
                    <a:ext uri="{9D8B030D-6E8A-4147-A177-3AD203B41FA5}">
                      <a16:colId xmlns:a16="http://schemas.microsoft.com/office/drawing/2014/main" val="4263665139"/>
                    </a:ext>
                  </a:extLst>
                </a:gridCol>
              </a:tblGrid>
              <a:tr h="309746">
                <a:tc>
                  <a:txBody>
                    <a:bodyPr/>
                    <a:lstStyle/>
                    <a:p>
                      <a:r>
                        <a:rPr lang="en-GB" sz="1200">
                          <a:latin typeface="Roboto" panose="02000000000000000000" pitchFamily="2" charset="0"/>
                          <a:ea typeface="Roboto" panose="02000000000000000000" pitchFamily="2" charset="0"/>
                          <a:cs typeface="Roboto" panose="02000000000000000000" pitchFamily="2" charset="0"/>
                        </a:rPr>
                        <a:t>Item</a:t>
                      </a:r>
                    </a:p>
                  </a:txBody>
                  <a:tcPr/>
                </a:tc>
                <a:tc>
                  <a:txBody>
                    <a:bodyPr/>
                    <a:lstStyle/>
                    <a:p>
                      <a:r>
                        <a:rPr lang="en-GB" sz="1200">
                          <a:latin typeface="Roboto" panose="02000000000000000000" pitchFamily="2" charset="0"/>
                          <a:ea typeface="Roboto" panose="02000000000000000000" pitchFamily="2" charset="0"/>
                          <a:cs typeface="Roboto" panose="02000000000000000000" pitchFamily="2" charset="0"/>
                        </a:rPr>
                        <a:t>Summary of Changes</a:t>
                      </a:r>
                    </a:p>
                  </a:txBody>
                  <a:tcPr/>
                </a:tc>
                <a:extLst>
                  <a:ext uri="{0D108BD9-81ED-4DB2-BD59-A6C34878D82A}">
                    <a16:rowId xmlns:a16="http://schemas.microsoft.com/office/drawing/2014/main" val="3979516761"/>
                  </a:ext>
                </a:extLst>
              </a:tr>
              <a:tr h="381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Roboto" panose="02000000000000000000" pitchFamily="2" charset="0"/>
                          <a:ea typeface="Roboto" panose="02000000000000000000" pitchFamily="2" charset="0"/>
                          <a:cs typeface="Roboto" panose="02000000000000000000" pitchFamily="2" charset="0"/>
                        </a:rPr>
                        <a:t>Incentive Pots Split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Roboto" panose="02000000000000000000" pitchFamily="2" charset="0"/>
                          <a:ea typeface="Roboto" panose="02000000000000000000" pitchFamily="2" charset="0"/>
                          <a:cs typeface="Roboto" panose="02000000000000000000" pitchFamily="2" charset="0"/>
                        </a:rPr>
                        <a:t>Gas/Electricity Domestic customer segment to be split further by Smart and Non-Smart meter types. Support in responses received for the view that a Smart meter itself should be a deterrent for meter tampering.</a:t>
                      </a:r>
                    </a:p>
                  </a:txBody>
                  <a:tcPr/>
                </a:tc>
                <a:extLst>
                  <a:ext uri="{0D108BD9-81ED-4DB2-BD59-A6C34878D82A}">
                    <a16:rowId xmlns:a16="http://schemas.microsoft.com/office/drawing/2014/main" val="1294422258"/>
                  </a:ext>
                </a:extLst>
              </a:tr>
              <a:tr h="381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Roboto" panose="02000000000000000000" pitchFamily="2" charset="0"/>
                          <a:ea typeface="Roboto" panose="02000000000000000000" pitchFamily="2" charset="0"/>
                          <a:cs typeface="Roboto" panose="02000000000000000000" pitchFamily="2" charset="0"/>
                        </a:rPr>
                        <a:t>Theft Detection Value</a:t>
                      </a:r>
                    </a:p>
                  </a:txBody>
                  <a:tcPr/>
                </a:tc>
                <a:tc>
                  <a:txBody>
                    <a:bodyPr/>
                    <a:lstStyle/>
                    <a:p>
                      <a:r>
                        <a:rPr lang="en-GB" sz="1200" b="0">
                          <a:latin typeface="Roboto" panose="02000000000000000000" pitchFamily="2" charset="0"/>
                          <a:ea typeface="Roboto" panose="02000000000000000000" pitchFamily="2" charset="0"/>
                          <a:cs typeface="Roboto" panose="02000000000000000000" pitchFamily="2" charset="0"/>
                        </a:rPr>
                        <a:t>Adjusted for inflation using December 2023 CPI figure published by the Office for National Statistics (December CPI figure will be used once published).</a:t>
                      </a:r>
                      <a:endParaRPr lang="en-GB" sz="12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105372278"/>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Roboto" panose="02000000000000000000" pitchFamily="2" charset="0"/>
                          <a:ea typeface="Roboto" panose="02000000000000000000" pitchFamily="2" charset="0"/>
                          <a:cs typeface="Roboto" panose="02000000000000000000" pitchFamily="2" charset="0"/>
                        </a:rPr>
                        <a:t>Theft Targets</a:t>
                      </a:r>
                    </a:p>
                  </a:txBody>
                  <a:tcPr/>
                </a:tc>
                <a:tc>
                  <a:txBody>
                    <a:bodyPr/>
                    <a:lstStyle/>
                    <a:p>
                      <a:r>
                        <a:rPr lang="en-GB" sz="1200" b="0">
                          <a:latin typeface="Roboto" panose="02000000000000000000" pitchFamily="2" charset="0"/>
                          <a:ea typeface="Roboto" panose="02000000000000000000" pitchFamily="2" charset="0"/>
                          <a:cs typeface="Roboto" panose="02000000000000000000" pitchFamily="2" charset="0"/>
                        </a:rPr>
                        <a:t>Addition of Smart and Non-Smart meter type targets within Domestic customer segment, with weighting applied to focus target on traditional metering.</a:t>
                      </a:r>
                    </a:p>
                    <a:p>
                      <a:r>
                        <a:rPr lang="en-GB" sz="1200" b="0">
                          <a:latin typeface="Roboto" panose="02000000000000000000" pitchFamily="2" charset="0"/>
                          <a:ea typeface="Roboto" panose="02000000000000000000" pitchFamily="2" charset="0"/>
                          <a:cs typeface="Roboto" panose="02000000000000000000" pitchFamily="2" charset="0"/>
                        </a:rPr>
                        <a:t>Overall target levels maintained to preserve scheme value.</a:t>
                      </a:r>
                      <a:endParaRPr lang="en-GB" sz="12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624549657"/>
                  </a:ext>
                </a:extLst>
              </a:tr>
              <a:tr h="381879">
                <a:tc>
                  <a:txBody>
                    <a:bodyPr/>
                    <a:lstStyle/>
                    <a:p>
                      <a:r>
                        <a:rPr lang="en-GB" sz="1200">
                          <a:latin typeface="Roboto" panose="02000000000000000000" pitchFamily="2" charset="0"/>
                          <a:ea typeface="Roboto" panose="02000000000000000000" pitchFamily="2" charset="0"/>
                          <a:cs typeface="Roboto" panose="02000000000000000000" pitchFamily="2" charset="0"/>
                        </a:rPr>
                        <a:t>Attribution Methodology</a:t>
                      </a:r>
                    </a:p>
                  </a:txBody>
                  <a:tcPr/>
                </a:tc>
                <a:tc>
                  <a:txBody>
                    <a:bodyPr/>
                    <a:lstStyle/>
                    <a:p>
                      <a:r>
                        <a:rPr lang="en-GB" sz="120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Addition of data used to split pots between Smart/Non-Smart incentive pots.</a:t>
                      </a:r>
                    </a:p>
                    <a:p>
                      <a:r>
                        <a:rPr lang="en-GB" sz="120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Acknowledgement of potential issue with domestic premise indicator (under investigation).</a:t>
                      </a:r>
                      <a:endParaRPr lang="en-GB"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982228259"/>
                  </a:ext>
                </a:extLst>
              </a:tr>
            </a:tbl>
          </a:graphicData>
        </a:graphic>
      </p:graphicFrame>
    </p:spTree>
    <p:extLst>
      <p:ext uri="{BB962C8B-B14F-4D97-AF65-F5344CB8AC3E}">
        <p14:creationId xmlns:p14="http://schemas.microsoft.com/office/powerpoint/2010/main" val="303385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latin typeface="Roboto"/>
                <a:ea typeface="Roboto"/>
              </a:rPr>
              <a:t>Change Options not taken Forward and Future Plans </a:t>
            </a:r>
          </a:p>
        </p:txBody>
      </p:sp>
      <p:sp>
        <p:nvSpPr>
          <p:cNvPr id="5" name="Text Placeholder 2">
            <a:extLst>
              <a:ext uri="{FF2B5EF4-FFF2-40B4-BE49-F238E27FC236}">
                <a16:creationId xmlns:a16="http://schemas.microsoft.com/office/drawing/2014/main" id="{439C92A0-EBFB-6962-9590-1F3EEF0053E9}"/>
              </a:ext>
            </a:extLst>
          </p:cNvPr>
          <p:cNvSpPr txBox="1">
            <a:spLocks/>
          </p:cNvSpPr>
          <p:nvPr/>
        </p:nvSpPr>
        <p:spPr>
          <a:xfrm>
            <a:off x="837767" y="1166177"/>
            <a:ext cx="9285288" cy="55755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dirty="0">
                <a:latin typeface="Roboto"/>
                <a:ea typeface="Roboto"/>
                <a:cs typeface="Roboto"/>
              </a:rPr>
              <a:t>For those options that were considered but not progressed at the current time, we will be gathering additional data and engaging further with Parties.</a:t>
            </a:r>
          </a:p>
          <a:p>
            <a:pPr marL="0" indent="0">
              <a:buNone/>
            </a:pPr>
            <a:endParaRPr lang="en-GB" sz="1500" dirty="0">
              <a:latin typeface="Roboto"/>
              <a:ea typeface="Roboto"/>
              <a:cs typeface="Roboto"/>
            </a:endParaRPr>
          </a:p>
          <a:p>
            <a:pPr marL="0" indent="0">
              <a:buNone/>
            </a:pPr>
            <a:r>
              <a:rPr lang="en-GB" sz="1500" dirty="0">
                <a:cs typeface="Roboto" panose="02000000000000000000" pitchFamily="2" charset="0"/>
              </a:rPr>
              <a:t>Splitting for </a:t>
            </a:r>
            <a:r>
              <a:rPr lang="en-GB" sz="1500" b="0" kern="1200" dirty="0">
                <a:cs typeface="Roboto" panose="02000000000000000000" pitchFamily="2" charset="0"/>
              </a:rPr>
              <a:t>Traditional Domestic Meter Type further between Prepayment, and Credit</a:t>
            </a:r>
          </a:p>
          <a:p>
            <a:r>
              <a:rPr lang="en-GB" sz="1500" b="0" kern="1200" dirty="0">
                <a:cs typeface="Roboto" panose="02000000000000000000" pitchFamily="2" charset="0"/>
              </a:rPr>
              <a:t>We will consider results from the periodic refresh of the TEM to gather additional information that may support need for split</a:t>
            </a:r>
          </a:p>
          <a:p>
            <a:endParaRPr lang="en-GB" sz="1500" b="0" kern="1200" dirty="0">
              <a:cs typeface="Roboto" panose="02000000000000000000" pitchFamily="2" charset="0"/>
            </a:endParaRPr>
          </a:p>
          <a:p>
            <a:pPr marL="0" indent="0">
              <a:buNone/>
            </a:pPr>
            <a:r>
              <a:rPr lang="en-GB" sz="1500" b="0" kern="1200" dirty="0">
                <a:cs typeface="Roboto" panose="02000000000000000000" pitchFamily="2" charset="0"/>
              </a:rPr>
              <a:t>Non-Domestic customer Type splits to include SME, I&amp;C and Domestic Type customers and </a:t>
            </a:r>
          </a:p>
          <a:p>
            <a:pPr marL="0" indent="0">
              <a:buNone/>
            </a:pPr>
            <a:r>
              <a:rPr lang="en-GB" sz="1500" b="0" kern="1200" dirty="0">
                <a:cs typeface="Roboto" panose="02000000000000000000" pitchFamily="2" charset="0"/>
              </a:rPr>
              <a:t>Non-Domestic Meter Type Splits to include ”domestic like”, Traditional and Smart/AMR</a:t>
            </a:r>
          </a:p>
          <a:p>
            <a:r>
              <a:rPr lang="en-GB" sz="1500" b="0" kern="1200" dirty="0">
                <a:cs typeface="Roboto" panose="02000000000000000000" pitchFamily="2" charset="0"/>
              </a:rPr>
              <a:t>Engage with Ofgem and DESNZ on their work to define Non-Domestic thresholds</a:t>
            </a:r>
          </a:p>
          <a:p>
            <a:endParaRPr lang="en-GB" sz="1500" b="0" kern="1200" dirty="0">
              <a:cs typeface="Roboto" panose="02000000000000000000" pitchFamily="2" charset="0"/>
            </a:endParaRPr>
          </a:p>
          <a:p>
            <a:pPr marL="0" indent="0">
              <a:buNone/>
            </a:pPr>
            <a:r>
              <a:rPr lang="en-GB" sz="1500" dirty="0">
                <a:effectLst/>
                <a:cs typeface="Roboto" panose="02000000000000000000" pitchFamily="2" charset="0"/>
              </a:rPr>
              <a:t>Theft Detection Value </a:t>
            </a:r>
          </a:p>
          <a:p>
            <a:r>
              <a:rPr lang="en-GB" sz="1500" dirty="0">
                <a:cs typeface="Roboto" panose="02000000000000000000" pitchFamily="2" charset="0"/>
              </a:rPr>
              <a:t>E</a:t>
            </a:r>
            <a:r>
              <a:rPr lang="en-GB" sz="1500" dirty="0">
                <a:effectLst/>
                <a:cs typeface="Roboto" panose="02000000000000000000" pitchFamily="2" charset="0"/>
              </a:rPr>
              <a:t>xtended evidence gathering to commence</a:t>
            </a:r>
            <a:r>
              <a:rPr lang="en-GB" sz="1500" b="0" kern="1200" dirty="0">
                <a:cs typeface="Roboto" panose="02000000000000000000" pitchFamily="2" charset="0"/>
              </a:rPr>
              <a:t> following publication of 2024/25 targets</a:t>
            </a:r>
          </a:p>
          <a:p>
            <a:endParaRPr lang="en-GB" sz="1500" dirty="0">
              <a:cs typeface="Roboto" panose="02000000000000000000" pitchFamily="2" charset="0"/>
            </a:endParaRPr>
          </a:p>
          <a:p>
            <a:pPr marL="0" indent="0">
              <a:buNone/>
            </a:pPr>
            <a:r>
              <a:rPr lang="en-GB" sz="1500" dirty="0">
                <a:effectLst/>
                <a:cs typeface="Roboto" panose="02000000000000000000" pitchFamily="2" charset="0"/>
              </a:rPr>
              <a:t>Theft Targets</a:t>
            </a:r>
          </a:p>
          <a:p>
            <a:r>
              <a:rPr lang="en-GB" sz="1500" b="0" kern="1200" dirty="0">
                <a:cs typeface="Roboto" panose="02000000000000000000" pitchFamily="2" charset="0"/>
              </a:rPr>
              <a:t>Continue to monitor industry performance against targets and following updates to TDV we will consider the need for any consequential change</a:t>
            </a:r>
            <a:endParaRPr lang="en-GB" sz="1500" dirty="0">
              <a:latin typeface="Roboto"/>
              <a:ea typeface="Roboto"/>
              <a:cs typeface="Roboto"/>
            </a:endParaRPr>
          </a:p>
          <a:p>
            <a:pPr marL="0" indent="0" algn="r">
              <a:buNone/>
            </a:pPr>
            <a:endParaRPr lang="en-GB" sz="1500" dirty="0">
              <a:latin typeface="Roboto"/>
              <a:ea typeface="Roboto"/>
              <a:cs typeface="Roboto"/>
            </a:endParaRPr>
          </a:p>
          <a:p>
            <a:pPr marL="0" indent="0" algn="r">
              <a:buNone/>
            </a:pPr>
            <a:endParaRPr lang="en-GB" sz="1500" dirty="0">
              <a:cs typeface="Roboto"/>
            </a:endParaRPr>
          </a:p>
          <a:p>
            <a:pPr marL="0" indent="0">
              <a:buNone/>
            </a:pPr>
            <a:endParaRPr lang="en-GB" sz="1500" dirty="0">
              <a:cs typeface="Roboto"/>
            </a:endParaRPr>
          </a:p>
        </p:txBody>
      </p:sp>
    </p:spTree>
    <p:extLst>
      <p:ext uri="{BB962C8B-B14F-4D97-AF65-F5344CB8AC3E}">
        <p14:creationId xmlns:p14="http://schemas.microsoft.com/office/powerpoint/2010/main" val="95633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dirty="0">
                <a:latin typeface="Roboto"/>
                <a:ea typeface="Roboto"/>
                <a:cs typeface="Roboto"/>
              </a:rPr>
              <a:t>Domestic Premise Indicator</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Lewis Williams</a:t>
            </a:r>
            <a:endParaRPr lang="en-GB"/>
          </a:p>
        </p:txBody>
      </p:sp>
    </p:spTree>
    <p:extLst>
      <p:ext uri="{BB962C8B-B14F-4D97-AF65-F5344CB8AC3E}">
        <p14:creationId xmlns:p14="http://schemas.microsoft.com/office/powerpoint/2010/main" val="243659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7671624" cy="660111"/>
          </a:xfrm>
        </p:spPr>
        <p:txBody>
          <a:bodyPr>
            <a:normAutofit/>
          </a:bodyPr>
          <a:lstStyle/>
          <a:p>
            <a:r>
              <a:rPr lang="en-GB" sz="2800" b="1" dirty="0">
                <a:effectLst/>
                <a:cs typeface="Roboto" panose="02000000000000000000" pitchFamily="2" charset="0"/>
              </a:rPr>
              <a:t>Domestic Premise Indicator</a:t>
            </a:r>
            <a:endParaRPr lang="en-US" dirty="0">
              <a:cs typeface="Roboto" panose="02000000000000000000" pitchFamily="2" charset="0"/>
            </a:endParaRPr>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592051" y="1370129"/>
            <a:ext cx="11007898" cy="259968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The version of the Domestic Premise Indicator (DPI) used in CSS is: </a:t>
            </a:r>
            <a:r>
              <a:rPr kumimoji="0" lang="en-GB" sz="1800"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mn-cs"/>
                <a:hlinkClick r:id="rId3"/>
              </a:rPr>
              <a:t>DI90016</a:t>
            </a:r>
            <a:endParaRPr kumimoji="0" lang="en-GB" sz="1800"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To update/maintain the data item:</a:t>
            </a: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Use the CSS Market Message: </a:t>
            </a:r>
            <a:r>
              <a:rPr kumimoji="0" lang="en-GB"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hlinkClick r:id="rId4"/>
              </a:rPr>
              <a:t>CSS02000</a:t>
            </a:r>
            <a:endParaRPr kumimoji="0" lang="en-GB"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Refer to </a:t>
            </a:r>
            <a:r>
              <a:rPr kumimoji="0" lang="en-GB"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hlinkClick r:id="rId5"/>
              </a:rPr>
              <a:t>REC Schedule 23 – Registration Services</a:t>
            </a: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Section 16 for further guidance on the process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dirty="0">
                <a:solidFill>
                  <a:srgbClr val="000000"/>
                </a:solidFill>
                <a:latin typeface="Roboto" panose="02000000000000000000" pitchFamily="2" charset="0"/>
                <a:ea typeface="Roboto" panose="02000000000000000000" pitchFamily="2" charset="0"/>
              </a:rPr>
              <a:t>We’re currently investigating concerns around the accuracy and reliability of the DPI and trying to gain access to further data to allow us to confirm whether there is a real issue or not.</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dirty="0">
                <a:solidFill>
                  <a:srgbClr val="000000"/>
                </a:solidFill>
                <a:latin typeface="Roboto" panose="02000000000000000000" pitchFamily="2" charset="0"/>
                <a:ea typeface="Roboto" panose="02000000000000000000" pitchFamily="2" charset="0"/>
              </a:rPr>
              <a:t>Subject to the investigation, we may run a specific sprint to make sure the DPI is accurate for use in the Energy Theft Target calculations and our wider risk monitoring.</a:t>
            </a:r>
          </a:p>
        </p:txBody>
      </p:sp>
    </p:spTree>
    <p:extLst>
      <p:ext uri="{BB962C8B-B14F-4D97-AF65-F5344CB8AC3E}">
        <p14:creationId xmlns:p14="http://schemas.microsoft.com/office/powerpoint/2010/main" val="39332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21FFE-1DA9-4C15-5691-B6CD5599653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B98597E-98ED-5DE3-EB59-D8ABDCB7866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753BADD-754E-DECE-1E4B-3F6A0DEE938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ACB5E267-F2A3-489E-FA28-3331AEAFEAB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91038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DC25-8EBC-1565-2B54-C4A40FC71CBA}"/>
              </a:ext>
            </a:extLst>
          </p:cNvPr>
          <p:cNvSpPr txBox="1">
            <a:spLocks/>
          </p:cNvSpPr>
          <p:nvPr/>
        </p:nvSpPr>
        <p:spPr>
          <a:xfrm>
            <a:off x="3194234" y="3429000"/>
            <a:ext cx="6966527" cy="1325563"/>
          </a:xfrm>
          <a:prstGeom prst="rect">
            <a:avLst/>
          </a:prstGeom>
        </p:spPr>
        <p:txBody>
          <a:bodyPr/>
          <a:lst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a:lstStyle>
          <a:p>
            <a:r>
              <a:rPr lang="en-GB" dirty="0">
                <a:cs typeface="Roboto" panose="02000000000000000000" pitchFamily="2" charset="0"/>
              </a:rPr>
              <a:t>Do I get the services I expect for the money I spend on REC services? </a:t>
            </a:r>
          </a:p>
        </p:txBody>
      </p:sp>
    </p:spTree>
    <p:extLst>
      <p:ext uri="{BB962C8B-B14F-4D97-AF65-F5344CB8AC3E}">
        <p14:creationId xmlns:p14="http://schemas.microsoft.com/office/powerpoint/2010/main" val="304057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dirty="0">
                <a:latin typeface="Roboto"/>
                <a:ea typeface="Roboto"/>
                <a:cs typeface="Roboto"/>
              </a:rPr>
              <a:t>Service provider performance</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Anton </a:t>
            </a:r>
            <a:r>
              <a:rPr lang="en-GB" err="1">
                <a:latin typeface="Roboto"/>
                <a:ea typeface="Roboto"/>
                <a:cs typeface="Roboto"/>
              </a:rPr>
              <a:t>moden</a:t>
            </a:r>
            <a:endParaRPr lang="en-GB"/>
          </a:p>
        </p:txBody>
      </p:sp>
    </p:spTree>
    <p:extLst>
      <p:ext uri="{BB962C8B-B14F-4D97-AF65-F5344CB8AC3E}">
        <p14:creationId xmlns:p14="http://schemas.microsoft.com/office/powerpoint/2010/main" val="2552637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C81-0F4D-3BFC-976D-2716C92A4E3A}"/>
              </a:ext>
            </a:extLst>
          </p:cNvPr>
          <p:cNvSpPr>
            <a:spLocks noGrp="1"/>
          </p:cNvSpPr>
          <p:nvPr>
            <p:ph type="title"/>
          </p:nvPr>
        </p:nvSpPr>
        <p:spPr/>
        <p:txBody>
          <a:bodyPr/>
          <a:lstStyle/>
          <a:p>
            <a:r>
              <a:rPr lang="en-GB" dirty="0"/>
              <a:t>Service Provider assurance</a:t>
            </a:r>
          </a:p>
        </p:txBody>
      </p:sp>
      <p:sp>
        <p:nvSpPr>
          <p:cNvPr id="5" name="Text Placeholder 3">
            <a:extLst>
              <a:ext uri="{FF2B5EF4-FFF2-40B4-BE49-F238E27FC236}">
                <a16:creationId xmlns:a16="http://schemas.microsoft.com/office/drawing/2014/main" id="{4D47ACD8-492C-B6AD-DA6E-51B864880CB5}"/>
              </a:ext>
            </a:extLst>
          </p:cNvPr>
          <p:cNvSpPr txBox="1">
            <a:spLocks/>
          </p:cNvSpPr>
          <p:nvPr/>
        </p:nvSpPr>
        <p:spPr>
          <a:xfrm>
            <a:off x="573835" y="1391717"/>
            <a:ext cx="9936842" cy="46191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cs typeface="Roboto" panose="02000000000000000000" pitchFamily="2" charset="0"/>
              </a:rPr>
              <a:t>There are 10 REC Services plus the Code Manager, provided by RECCo, DCC, DNOs and GTs.  The PAB aims to:</a:t>
            </a:r>
          </a:p>
          <a:p>
            <a:pPr>
              <a:buFont typeface="Arial" panose="020B0604020202020204" pitchFamily="34" charset="0"/>
              <a:buAutoNum type="arabicPeriod"/>
            </a:pPr>
            <a:r>
              <a:rPr lang="en-GB" sz="1400" dirty="0">
                <a:cs typeface="Roboto" panose="02000000000000000000" pitchFamily="2" charset="0"/>
              </a:rPr>
              <a:t>Drive accountability through reporting</a:t>
            </a:r>
          </a:p>
          <a:p>
            <a:pPr>
              <a:buAutoNum type="arabicPeriod"/>
            </a:pPr>
            <a:r>
              <a:rPr lang="en-GB" sz="1400" dirty="0">
                <a:cs typeface="Roboto" panose="02000000000000000000" pitchFamily="2" charset="0"/>
              </a:rPr>
              <a:t>Intervene to improve specific organisations</a:t>
            </a:r>
          </a:p>
          <a:p>
            <a:pPr>
              <a:buAutoNum type="arabicPeriod"/>
            </a:pPr>
            <a:r>
              <a:rPr lang="en-GB" sz="1400" dirty="0">
                <a:cs typeface="Roboto" panose="02000000000000000000" pitchFamily="2" charset="0"/>
              </a:rPr>
              <a:t>Get direct updates from the responsible Party, including scrutiny of where performance needs to improve</a:t>
            </a:r>
            <a:endParaRPr lang="en-US" sz="1400" dirty="0">
              <a:cs typeface="Roboto" panose="02000000000000000000" pitchFamily="2" charset="0"/>
            </a:endParaRPr>
          </a:p>
          <a:p>
            <a:pPr marL="0" indent="0">
              <a:buNone/>
            </a:pPr>
            <a:endParaRPr lang="en-US" sz="1400" dirty="0">
              <a:cs typeface="Roboto" panose="02000000000000000000" pitchFamily="2" charset="0"/>
            </a:endParaRPr>
          </a:p>
          <a:p>
            <a:pPr marL="0" indent="0">
              <a:buNone/>
            </a:pPr>
            <a:endParaRPr lang="en-US" sz="1400" dirty="0">
              <a:cs typeface="Roboto" panose="02000000000000000000" pitchFamily="2" charset="0"/>
            </a:endParaRPr>
          </a:p>
          <a:p>
            <a:pPr marL="0" indent="0">
              <a:buNone/>
            </a:pPr>
            <a:endParaRPr lang="en-US" sz="1400" dirty="0">
              <a:cs typeface="Roboto" panose="02000000000000000000" pitchFamily="2" charset="0"/>
            </a:endParaRPr>
          </a:p>
          <a:p>
            <a:endParaRPr lang="en-US" sz="1400" dirty="0">
              <a:cs typeface="Roboto" panose="02000000000000000000" pitchFamily="2" charset="0"/>
            </a:endParaRPr>
          </a:p>
          <a:p>
            <a:pPr marL="0" indent="0">
              <a:buNone/>
            </a:pPr>
            <a:r>
              <a:rPr lang="en-US" sz="1400" dirty="0">
                <a:cs typeface="Roboto" panose="02000000000000000000" pitchFamily="2" charset="0"/>
              </a:rPr>
              <a:t>The most recent update on assurance activities and improvements covered:</a:t>
            </a:r>
          </a:p>
          <a:p>
            <a:r>
              <a:rPr lang="en-US" sz="1400" dirty="0">
                <a:cs typeface="Roboto" panose="02000000000000000000" pitchFamily="2" charset="0"/>
              </a:rPr>
              <a:t>Market Entry</a:t>
            </a:r>
          </a:p>
          <a:p>
            <a:r>
              <a:rPr lang="en-US" sz="1400" dirty="0">
                <a:cs typeface="Roboto" panose="02000000000000000000" pitchFamily="2" charset="0"/>
              </a:rPr>
              <a:t>Metering accreditation</a:t>
            </a:r>
          </a:p>
          <a:p>
            <a:r>
              <a:rPr lang="en-US" sz="1400" dirty="0">
                <a:cs typeface="Roboto" panose="02000000000000000000" pitchFamily="2" charset="0"/>
              </a:rPr>
              <a:t>Party Assurance</a:t>
            </a:r>
          </a:p>
          <a:p>
            <a:r>
              <a:rPr lang="en-US" sz="1400" dirty="0">
                <a:cs typeface="Roboto" panose="02000000000000000000" pitchFamily="2" charset="0"/>
              </a:rPr>
              <a:t>Service Provider Assurance</a:t>
            </a:r>
          </a:p>
          <a:p>
            <a:r>
              <a:rPr lang="en-US" sz="1400" dirty="0">
                <a:cs typeface="Roboto" panose="02000000000000000000" pitchFamily="2" charset="0"/>
              </a:rPr>
              <a:t>Communication and the REC Helpdesk</a:t>
            </a:r>
          </a:p>
          <a:p>
            <a:r>
              <a:rPr lang="en-US" sz="1400" dirty="0">
                <a:cs typeface="Roboto" panose="02000000000000000000" pitchFamily="2" charset="0"/>
              </a:rPr>
              <a:t>Key forwards looking activities</a:t>
            </a:r>
          </a:p>
        </p:txBody>
      </p:sp>
      <p:sp>
        <p:nvSpPr>
          <p:cNvPr id="3" name="Rectangle 2">
            <a:extLst>
              <a:ext uri="{FF2B5EF4-FFF2-40B4-BE49-F238E27FC236}">
                <a16:creationId xmlns:a16="http://schemas.microsoft.com/office/drawing/2014/main" id="{08B79076-A501-4076-E2DD-0CA7EA867EF1}"/>
              </a:ext>
            </a:extLst>
          </p:cNvPr>
          <p:cNvSpPr/>
          <p:nvPr/>
        </p:nvSpPr>
        <p:spPr>
          <a:xfrm>
            <a:off x="573835" y="3019831"/>
            <a:ext cx="9772650" cy="8183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buNone/>
            </a:pPr>
            <a:r>
              <a:rPr lang="en-US" sz="1400" dirty="0">
                <a:latin typeface="Roboto" panose="02000000000000000000" pitchFamily="2" charset="0"/>
                <a:ea typeface="Roboto" panose="02000000000000000000" pitchFamily="2" charset="0"/>
                <a:cs typeface="Roboto" panose="02000000000000000000" pitchFamily="2" charset="0"/>
              </a:rPr>
              <a:t>The PAB has a schedule of performance deep dives:</a:t>
            </a:r>
          </a:p>
          <a:p>
            <a:r>
              <a:rPr lang="en-US" sz="1400" dirty="0">
                <a:latin typeface="Roboto" panose="02000000000000000000" pitchFamily="2" charset="0"/>
                <a:ea typeface="Roboto" panose="02000000000000000000" pitchFamily="2" charset="0"/>
                <a:cs typeface="Roboto" panose="02000000000000000000" pitchFamily="2" charset="0"/>
              </a:rPr>
              <a:t>CSS / SO quarterly				Operational Updates from the Code Manager 5 times a year</a:t>
            </a:r>
          </a:p>
          <a:p>
            <a:r>
              <a:rPr lang="en-US" sz="1400" dirty="0">
                <a:latin typeface="Roboto" panose="02000000000000000000" pitchFamily="2" charset="0"/>
                <a:ea typeface="Roboto" panose="02000000000000000000" pitchFamily="2" charset="0"/>
                <a:cs typeface="Roboto" panose="02000000000000000000" pitchFamily="2" charset="0"/>
              </a:rPr>
              <a:t>EES / GES annually				Other RECCO Services annually</a:t>
            </a:r>
          </a:p>
        </p:txBody>
      </p:sp>
    </p:spTree>
    <p:extLst>
      <p:ext uri="{BB962C8B-B14F-4D97-AF65-F5344CB8AC3E}">
        <p14:creationId xmlns:p14="http://schemas.microsoft.com/office/powerpoint/2010/main" val="10091729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13B-80DE-18A2-6E8A-157AD29F60A0}"/>
              </a:ext>
            </a:extLst>
          </p:cNvPr>
          <p:cNvSpPr>
            <a:spLocks noGrp="1"/>
          </p:cNvSpPr>
          <p:nvPr>
            <p:ph type="title"/>
          </p:nvPr>
        </p:nvSpPr>
        <p:spPr/>
        <p:txBody>
          <a:bodyPr/>
          <a:lstStyle/>
          <a:p>
            <a:r>
              <a:rPr lang="en-GB"/>
              <a:t>Overview of performance levels</a:t>
            </a:r>
          </a:p>
        </p:txBody>
      </p:sp>
      <p:graphicFrame>
        <p:nvGraphicFramePr>
          <p:cNvPr id="4" name="Chart 3">
            <a:extLst>
              <a:ext uri="{FF2B5EF4-FFF2-40B4-BE49-F238E27FC236}">
                <a16:creationId xmlns:a16="http://schemas.microsoft.com/office/drawing/2014/main" id="{E6E5E06B-5FB5-2142-A8C4-51B97D5A152B}"/>
              </a:ext>
            </a:extLst>
          </p:cNvPr>
          <p:cNvGraphicFramePr/>
          <p:nvPr>
            <p:extLst>
              <p:ext uri="{D42A27DB-BD31-4B8C-83A1-F6EECF244321}">
                <p14:modId xmlns:p14="http://schemas.microsoft.com/office/powerpoint/2010/main" val="1933461268"/>
              </p:ext>
            </p:extLst>
          </p:nvPr>
        </p:nvGraphicFramePr>
        <p:xfrm>
          <a:off x="217170" y="1695449"/>
          <a:ext cx="11239500" cy="392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557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F7F4-1196-937F-3274-3EE88E2514D6}"/>
              </a:ext>
            </a:extLst>
          </p:cNvPr>
          <p:cNvSpPr>
            <a:spLocks noGrp="1"/>
          </p:cNvSpPr>
          <p:nvPr>
            <p:ph type="title"/>
          </p:nvPr>
        </p:nvSpPr>
        <p:spPr/>
        <p:txBody>
          <a:bodyPr/>
          <a:lstStyle/>
          <a:p>
            <a:r>
              <a:rPr lang="en-GB" dirty="0"/>
              <a:t>Assurance activities</a:t>
            </a:r>
          </a:p>
        </p:txBody>
      </p:sp>
      <p:sp>
        <p:nvSpPr>
          <p:cNvPr id="3" name="Content Placeholder 2">
            <a:extLst>
              <a:ext uri="{FF2B5EF4-FFF2-40B4-BE49-F238E27FC236}">
                <a16:creationId xmlns:a16="http://schemas.microsoft.com/office/drawing/2014/main" id="{B4FC1F78-E004-A678-D70D-3A63253B3B21}"/>
              </a:ext>
            </a:extLst>
          </p:cNvPr>
          <p:cNvSpPr>
            <a:spLocks noGrp="1"/>
          </p:cNvSpPr>
          <p:nvPr>
            <p:ph sz="quarter" idx="10"/>
          </p:nvPr>
        </p:nvSpPr>
        <p:spPr>
          <a:xfrm>
            <a:off x="906030" y="1539845"/>
            <a:ext cx="9217025" cy="4178330"/>
          </a:xfrm>
        </p:spPr>
        <p:txBody>
          <a:bodyPr lIns="91440" tIns="45720" rIns="91440" bIns="45720" anchor="t"/>
          <a:lstStyle/>
          <a:p>
            <a:r>
              <a:rPr lang="en-GB" dirty="0">
                <a:latin typeface="Roboto"/>
                <a:ea typeface="Roboto"/>
                <a:cs typeface="Roboto"/>
              </a:rPr>
              <a:t>The PAB has approved the highest level of CRS Performance Charge for 2 consecutive quarters.</a:t>
            </a:r>
          </a:p>
          <a:p>
            <a:r>
              <a:rPr lang="en-GB" dirty="0">
                <a:latin typeface="Roboto"/>
                <a:ea typeface="Roboto"/>
                <a:cs typeface="Roboto"/>
              </a:rPr>
              <a:t>The PAB reviewed the Change Improvement Plan, and agreed five actions to improve</a:t>
            </a:r>
          </a:p>
          <a:p>
            <a:r>
              <a:rPr lang="en-GB" dirty="0">
                <a:latin typeface="Roboto"/>
                <a:ea typeface="Roboto"/>
                <a:cs typeface="Roboto"/>
              </a:rPr>
              <a:t>The Performance Assurance team has reviewed the accuracy of reporting across the Code Manager and DCC, recommending improvements.</a:t>
            </a:r>
          </a:p>
          <a:p>
            <a:r>
              <a:rPr lang="en-GB" dirty="0">
                <a:latin typeface="Roboto"/>
                <a:ea typeface="Roboto"/>
                <a:cs typeface="Roboto"/>
              </a:rPr>
              <a:t>RECCo and the Code Manager have taken a deep dive into the CSS P1 lessons learned and the PAB have agreed an action plan.  This involved meetings with 32 organisations</a:t>
            </a:r>
            <a:r>
              <a:rPr lang="en-GB" dirty="0">
                <a:solidFill>
                  <a:srgbClr val="FF0000"/>
                </a:solidFill>
                <a:latin typeface="Roboto"/>
                <a:ea typeface="Roboto"/>
                <a:cs typeface="Roboto"/>
              </a:rPr>
              <a:t> </a:t>
            </a:r>
            <a:r>
              <a:rPr lang="en-GB" dirty="0">
                <a:latin typeface="Roboto"/>
                <a:ea typeface="Roboto"/>
                <a:cs typeface="Roboto"/>
              </a:rPr>
              <a:t>people, 7 organisations responding to a survey, review of 110</a:t>
            </a:r>
            <a:r>
              <a:rPr lang="en-GB" dirty="0">
                <a:solidFill>
                  <a:srgbClr val="FF0000"/>
                </a:solidFill>
                <a:latin typeface="Roboto"/>
                <a:ea typeface="Roboto"/>
                <a:cs typeface="Roboto"/>
              </a:rPr>
              <a:t> </a:t>
            </a:r>
            <a:r>
              <a:rPr lang="en-GB" dirty="0">
                <a:latin typeface="Roboto"/>
                <a:ea typeface="Roboto"/>
                <a:cs typeface="Roboto"/>
              </a:rPr>
              <a:t>comments and resulted in 24</a:t>
            </a:r>
            <a:r>
              <a:rPr lang="en-GB" dirty="0">
                <a:solidFill>
                  <a:srgbClr val="FF0000"/>
                </a:solidFill>
                <a:latin typeface="Roboto"/>
                <a:ea typeface="Roboto"/>
                <a:cs typeface="Roboto"/>
              </a:rPr>
              <a:t> </a:t>
            </a:r>
            <a:r>
              <a:rPr lang="en-GB" dirty="0">
                <a:latin typeface="Roboto"/>
                <a:ea typeface="Roboto"/>
                <a:cs typeface="Roboto"/>
              </a:rPr>
              <a:t>key actions.  Webinars to feed these back to industry will be provided in January.</a:t>
            </a:r>
          </a:p>
          <a:p>
            <a:r>
              <a:rPr lang="en-GB" dirty="0">
                <a:latin typeface="Roboto"/>
                <a:ea typeface="Roboto"/>
                <a:cs typeface="Roboto"/>
              </a:rPr>
              <a:t>Every month the Code Manager provides analysis of performance issues with other service providers and commentary on the improvement activity being undertaken.  PATs have not currently been applied, due to the action in flight to address the underlying causes.</a:t>
            </a:r>
          </a:p>
        </p:txBody>
      </p:sp>
    </p:spTree>
    <p:extLst>
      <p:ext uri="{BB962C8B-B14F-4D97-AF65-F5344CB8AC3E}">
        <p14:creationId xmlns:p14="http://schemas.microsoft.com/office/powerpoint/2010/main" val="702917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12DF-2A9A-F42B-85E9-2C24E509EFCF}"/>
              </a:ext>
            </a:extLst>
          </p:cNvPr>
          <p:cNvSpPr txBox="1">
            <a:spLocks/>
          </p:cNvSpPr>
          <p:nvPr/>
        </p:nvSpPr>
        <p:spPr>
          <a:xfrm>
            <a:off x="3126797" y="3429000"/>
            <a:ext cx="6966527" cy="1325563"/>
          </a:xfrm>
          <a:prstGeom prst="rect">
            <a:avLst/>
          </a:prstGeom>
        </p:spPr>
        <p:txBody>
          <a:bodyPr/>
          <a:lst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a:lstStyle>
          <a:p>
            <a:r>
              <a:rPr lang="en-GB" dirty="0">
                <a:cs typeface="Roboto" panose="02000000000000000000" pitchFamily="2" charset="0"/>
              </a:rPr>
              <a:t>How is my reputation being protected?</a:t>
            </a:r>
          </a:p>
        </p:txBody>
      </p:sp>
    </p:spTree>
    <p:extLst>
      <p:ext uri="{BB962C8B-B14F-4D97-AF65-F5344CB8AC3E}">
        <p14:creationId xmlns:p14="http://schemas.microsoft.com/office/powerpoint/2010/main" val="1308513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rmAutofit/>
          </a:bodyPr>
          <a:lstStyle/>
          <a:p>
            <a:r>
              <a:rPr lang="en-GB" dirty="0">
                <a:latin typeface="Roboto"/>
                <a:ea typeface="Roboto"/>
                <a:cs typeface="Roboto"/>
              </a:rPr>
              <a:t>Information Security Breaches and Interventions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Moden</a:t>
            </a:r>
          </a:p>
        </p:txBody>
      </p:sp>
    </p:spTree>
    <p:extLst>
      <p:ext uri="{BB962C8B-B14F-4D97-AF65-F5344CB8AC3E}">
        <p14:creationId xmlns:p14="http://schemas.microsoft.com/office/powerpoint/2010/main" val="48634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C81-0F4D-3BFC-976D-2716C92A4E3A}"/>
              </a:ext>
            </a:extLst>
          </p:cNvPr>
          <p:cNvSpPr>
            <a:spLocks noGrp="1"/>
          </p:cNvSpPr>
          <p:nvPr>
            <p:ph type="title"/>
          </p:nvPr>
        </p:nvSpPr>
        <p:spPr/>
        <p:txBody>
          <a:bodyPr>
            <a:normAutofit fontScale="90000"/>
          </a:bodyPr>
          <a:lstStyle/>
          <a:p>
            <a:r>
              <a:rPr lang="en-GB"/>
              <a:t>Information Security Breaches and Interventions</a:t>
            </a:r>
          </a:p>
        </p:txBody>
      </p:sp>
      <p:sp>
        <p:nvSpPr>
          <p:cNvPr id="5" name="Text Placeholder 3">
            <a:extLst>
              <a:ext uri="{FF2B5EF4-FFF2-40B4-BE49-F238E27FC236}">
                <a16:creationId xmlns:a16="http://schemas.microsoft.com/office/drawing/2014/main" id="{4D47ACD8-492C-B6AD-DA6E-51B864880CB5}"/>
              </a:ext>
            </a:extLst>
          </p:cNvPr>
          <p:cNvSpPr txBox="1">
            <a:spLocks/>
          </p:cNvSpPr>
          <p:nvPr/>
        </p:nvSpPr>
        <p:spPr>
          <a:xfrm>
            <a:off x="573835" y="1391717"/>
            <a:ext cx="9936842" cy="46191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cs typeface="Roboto" panose="02000000000000000000" pitchFamily="2" charset="0"/>
              </a:rPr>
              <a:t>One of the Code Manager’s roles is on protecting your information, and the reputation of industry. </a:t>
            </a:r>
          </a:p>
          <a:p>
            <a:pPr marL="0" indent="0">
              <a:buNone/>
            </a:pPr>
            <a:r>
              <a:rPr lang="en-GB" sz="1600" dirty="0">
                <a:cs typeface="Roboto" panose="02000000000000000000" pitchFamily="2" charset="0"/>
              </a:rPr>
              <a:t>This work has some confidential elements, however in the past quarter we have:</a:t>
            </a:r>
          </a:p>
        </p:txBody>
      </p:sp>
      <p:grpSp>
        <p:nvGrpSpPr>
          <p:cNvPr id="3" name="Group 2">
            <a:extLst>
              <a:ext uri="{FF2B5EF4-FFF2-40B4-BE49-F238E27FC236}">
                <a16:creationId xmlns:a16="http://schemas.microsoft.com/office/drawing/2014/main" id="{77FF95A4-0432-7552-FD44-1BF97E3ED1CD}"/>
              </a:ext>
            </a:extLst>
          </p:cNvPr>
          <p:cNvGrpSpPr/>
          <p:nvPr/>
        </p:nvGrpSpPr>
        <p:grpSpPr>
          <a:xfrm>
            <a:off x="2238375" y="2274757"/>
            <a:ext cx="6858003" cy="3603946"/>
            <a:chOff x="0" y="1287390"/>
            <a:chExt cx="9144000" cy="4805258"/>
          </a:xfrm>
        </p:grpSpPr>
        <p:sp>
          <p:nvSpPr>
            <p:cNvPr id="4" name="Block Arc 3">
              <a:extLst>
                <a:ext uri="{FF2B5EF4-FFF2-40B4-BE49-F238E27FC236}">
                  <a16:creationId xmlns:a16="http://schemas.microsoft.com/office/drawing/2014/main" id="{5C38CFAE-9974-4054-73EB-D000D55406F8}"/>
                </a:ext>
              </a:extLst>
            </p:cNvPr>
            <p:cNvSpPr/>
            <p:nvPr/>
          </p:nvSpPr>
          <p:spPr bwMode="gray">
            <a:xfrm>
              <a:off x="2490710" y="1371211"/>
              <a:ext cx="1558678" cy="1558679"/>
            </a:xfrm>
            <a:prstGeom prst="blockArc">
              <a:avLst>
                <a:gd name="adj1" fmla="val 10823994"/>
                <a:gd name="adj2" fmla="val 5529932"/>
                <a:gd name="adj3" fmla="val 14080"/>
              </a:avLst>
            </a:prstGeom>
            <a:solidFill>
              <a:schemeClr val="accent1"/>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6" name="Rounded Rectangle 5">
              <a:extLst>
                <a:ext uri="{FF2B5EF4-FFF2-40B4-BE49-F238E27FC236}">
                  <a16:creationId xmlns:a16="http://schemas.microsoft.com/office/drawing/2014/main" id="{47CC849D-5937-F022-4356-2D7501E0F178}"/>
                </a:ext>
              </a:extLst>
            </p:cNvPr>
            <p:cNvSpPr/>
            <p:nvPr/>
          </p:nvSpPr>
          <p:spPr bwMode="gray">
            <a:xfrm>
              <a:off x="3303118" y="1764027"/>
              <a:ext cx="2784482" cy="773047"/>
            </a:xfrm>
            <a:prstGeom prst="roundRect">
              <a:avLst>
                <a:gd name="adj" fmla="val 50000"/>
              </a:avLst>
            </a:prstGeom>
            <a:solidFill>
              <a:schemeClr val="bg1">
                <a:lumMod val="95000"/>
              </a:schemeClr>
            </a:solidFill>
            <a:ln w="9525" algn="ctr">
              <a:solidFill>
                <a:schemeClr val="accent1"/>
              </a:solidFill>
              <a:miter lim="800000"/>
              <a:headEnd/>
              <a:tailEnd/>
            </a:ln>
          </p:spPr>
          <p:txBody>
            <a:bodyPr wrap="square" lIns="342900"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r>
                <a:rPr lang="en-US" sz="900" b="1" dirty="0">
                  <a:latin typeface="Roboto" panose="02000000000000000000" pitchFamily="2" charset="0"/>
                  <a:ea typeface="Roboto" panose="02000000000000000000" pitchFamily="2" charset="0"/>
                  <a:cs typeface="Roboto" panose="02000000000000000000" pitchFamily="2" charset="0"/>
                </a:rPr>
                <a:t>Identified and addressed a Supplier who was over sharing EES and GES data via API</a:t>
              </a:r>
            </a:p>
          </p:txBody>
        </p:sp>
        <p:sp>
          <p:nvSpPr>
            <p:cNvPr id="7" name="Oval 6">
              <a:extLst>
                <a:ext uri="{FF2B5EF4-FFF2-40B4-BE49-F238E27FC236}">
                  <a16:creationId xmlns:a16="http://schemas.microsoft.com/office/drawing/2014/main" id="{84E24E77-9E9E-C7A5-ACEA-73303322F20C}"/>
                </a:ext>
              </a:extLst>
            </p:cNvPr>
            <p:cNvSpPr/>
            <p:nvPr/>
          </p:nvSpPr>
          <p:spPr bwMode="gray">
            <a:xfrm>
              <a:off x="2708208" y="1588710"/>
              <a:ext cx="1123683" cy="1123681"/>
            </a:xfrm>
            <a:prstGeom prst="ellipse">
              <a:avLst/>
            </a:prstGeom>
            <a:solidFill>
              <a:schemeClr val="bg1"/>
            </a:solidFill>
            <a:ln w="9525" algn="ctr">
              <a:no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900">
                <a:solidFill>
                  <a:prstClr val="black"/>
                </a:solidFill>
                <a:latin typeface="Calibri Light"/>
              </a:endParaRPr>
            </a:p>
          </p:txBody>
        </p:sp>
        <p:sp>
          <p:nvSpPr>
            <p:cNvPr id="8" name="Oval 7">
              <a:extLst>
                <a:ext uri="{FF2B5EF4-FFF2-40B4-BE49-F238E27FC236}">
                  <a16:creationId xmlns:a16="http://schemas.microsoft.com/office/drawing/2014/main" id="{A5971CC0-8411-5E76-2FEC-4E2ED6643A43}"/>
                </a:ext>
              </a:extLst>
            </p:cNvPr>
            <p:cNvSpPr/>
            <p:nvPr/>
          </p:nvSpPr>
          <p:spPr bwMode="gray">
            <a:xfrm>
              <a:off x="2870125" y="1750626"/>
              <a:ext cx="799848" cy="799848"/>
            </a:xfrm>
            <a:prstGeom prst="ellipse">
              <a:avLst/>
            </a:prstGeom>
            <a:solidFill>
              <a:schemeClr val="accent1">
                <a:lumMod val="20000"/>
                <a:lumOff val="80000"/>
              </a:schemeClr>
            </a:solidFill>
            <a:ln w="9525" algn="ctr">
              <a:solidFill>
                <a:schemeClr val="accent1"/>
              </a:solid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01</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9" name="Block Arc 8">
              <a:extLst>
                <a:ext uri="{FF2B5EF4-FFF2-40B4-BE49-F238E27FC236}">
                  <a16:creationId xmlns:a16="http://schemas.microsoft.com/office/drawing/2014/main" id="{6B95F5DC-9969-7630-3A28-B2E1ECECE972}"/>
                </a:ext>
              </a:extLst>
            </p:cNvPr>
            <p:cNvSpPr/>
            <p:nvPr/>
          </p:nvSpPr>
          <p:spPr bwMode="gray">
            <a:xfrm>
              <a:off x="2490710" y="2715184"/>
              <a:ext cx="1558679" cy="1558679"/>
            </a:xfrm>
            <a:prstGeom prst="blockArc">
              <a:avLst>
                <a:gd name="adj1" fmla="val 10296"/>
                <a:gd name="adj2" fmla="val 16171692"/>
                <a:gd name="adj3" fmla="val 13840"/>
              </a:avLst>
            </a:prstGeom>
            <a:solidFill>
              <a:schemeClr val="accent4"/>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10" name="Rounded Rectangle 9">
              <a:extLst>
                <a:ext uri="{FF2B5EF4-FFF2-40B4-BE49-F238E27FC236}">
                  <a16:creationId xmlns:a16="http://schemas.microsoft.com/office/drawing/2014/main" id="{7A6221F7-7062-29DC-46AA-94C8AB8A5DFC}"/>
                </a:ext>
              </a:extLst>
            </p:cNvPr>
            <p:cNvSpPr/>
            <p:nvPr/>
          </p:nvSpPr>
          <p:spPr bwMode="gray">
            <a:xfrm>
              <a:off x="392724" y="3108000"/>
              <a:ext cx="2784481" cy="773046"/>
            </a:xfrm>
            <a:prstGeom prst="roundRect">
              <a:avLst>
                <a:gd name="adj" fmla="val 50000"/>
              </a:avLst>
            </a:prstGeom>
            <a:solidFill>
              <a:schemeClr val="bg1">
                <a:lumMod val="95000"/>
              </a:schemeClr>
            </a:solidFill>
            <a:ln w="9525" algn="ctr">
              <a:solidFill>
                <a:srgbClr val="00A3E0"/>
              </a:solidFill>
              <a:miter lim="800000"/>
              <a:headEnd/>
              <a:tailEnd/>
            </a:ln>
          </p:spPr>
          <p:txBody>
            <a:bodyPr wrap="square" lIns="68580" tIns="66675" rIns="205740"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r>
                <a:rPr lang="en-US" sz="900" b="1" dirty="0">
                  <a:latin typeface="Roboto" panose="02000000000000000000" pitchFamily="2" charset="0"/>
                  <a:ea typeface="Roboto" panose="02000000000000000000" pitchFamily="2" charset="0"/>
                  <a:cs typeface="Roboto" panose="02000000000000000000" pitchFamily="2" charset="0"/>
                </a:rPr>
                <a:t>Confirmed that GES wasn’t oversharing information</a:t>
              </a:r>
              <a:endParaRPr lang="en-US" sz="900" dirty="0">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2844771A-072B-9ED0-34E4-F39C6E2ABECB}"/>
                </a:ext>
              </a:extLst>
            </p:cNvPr>
            <p:cNvSpPr/>
            <p:nvPr/>
          </p:nvSpPr>
          <p:spPr bwMode="gray">
            <a:xfrm>
              <a:off x="2708209" y="2932683"/>
              <a:ext cx="1123683" cy="1123681"/>
            </a:xfrm>
            <a:prstGeom prst="ellipse">
              <a:avLst/>
            </a:prstGeom>
            <a:solidFill>
              <a:schemeClr val="bg1"/>
            </a:solidFill>
            <a:ln w="9525" algn="ctr">
              <a:no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900">
                <a:solidFill>
                  <a:prstClr val="black"/>
                </a:solidFill>
                <a:latin typeface="Calibri Light"/>
              </a:endParaRPr>
            </a:p>
          </p:txBody>
        </p:sp>
        <p:sp>
          <p:nvSpPr>
            <p:cNvPr id="12" name="Oval 11">
              <a:extLst>
                <a:ext uri="{FF2B5EF4-FFF2-40B4-BE49-F238E27FC236}">
                  <a16:creationId xmlns:a16="http://schemas.microsoft.com/office/drawing/2014/main" id="{9D70035E-F8D2-9927-47C0-F46679528FB4}"/>
                </a:ext>
              </a:extLst>
            </p:cNvPr>
            <p:cNvSpPr/>
            <p:nvPr/>
          </p:nvSpPr>
          <p:spPr bwMode="gray">
            <a:xfrm>
              <a:off x="2870125" y="3094599"/>
              <a:ext cx="799848" cy="799848"/>
            </a:xfrm>
            <a:prstGeom prst="ellipse">
              <a:avLst/>
            </a:prstGeom>
            <a:solidFill>
              <a:schemeClr val="accent6">
                <a:lumMod val="20000"/>
                <a:lumOff val="80000"/>
              </a:schemeClr>
            </a:solidFill>
            <a:ln w="9525" algn="ctr">
              <a:solidFill>
                <a:srgbClr val="00A3E0"/>
              </a:solid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02</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3" name="Block Arc 12">
              <a:extLst>
                <a:ext uri="{FF2B5EF4-FFF2-40B4-BE49-F238E27FC236}">
                  <a16:creationId xmlns:a16="http://schemas.microsoft.com/office/drawing/2014/main" id="{2BC45604-6B71-6BE1-9592-61B58B26C531}"/>
                </a:ext>
              </a:extLst>
            </p:cNvPr>
            <p:cNvSpPr/>
            <p:nvPr/>
          </p:nvSpPr>
          <p:spPr bwMode="gray">
            <a:xfrm>
              <a:off x="3831456" y="2723442"/>
              <a:ext cx="1558678" cy="1558679"/>
            </a:xfrm>
            <a:prstGeom prst="blockArc">
              <a:avLst>
                <a:gd name="adj1" fmla="val 10823994"/>
                <a:gd name="adj2" fmla="val 5529932"/>
                <a:gd name="adj3" fmla="val 14080"/>
              </a:avLst>
            </a:prstGeom>
            <a:solidFill>
              <a:schemeClr val="accent6"/>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14" name="Rounded Rectangle 13">
              <a:extLst>
                <a:ext uri="{FF2B5EF4-FFF2-40B4-BE49-F238E27FC236}">
                  <a16:creationId xmlns:a16="http://schemas.microsoft.com/office/drawing/2014/main" id="{72448C3C-F9E8-8867-3493-137AECD6F403}"/>
                </a:ext>
              </a:extLst>
            </p:cNvPr>
            <p:cNvSpPr/>
            <p:nvPr/>
          </p:nvSpPr>
          <p:spPr bwMode="gray">
            <a:xfrm>
              <a:off x="4643863" y="3116258"/>
              <a:ext cx="2784482" cy="773047"/>
            </a:xfrm>
            <a:prstGeom prst="roundRect">
              <a:avLst>
                <a:gd name="adj" fmla="val 50000"/>
              </a:avLst>
            </a:prstGeom>
            <a:solidFill>
              <a:schemeClr val="bg1">
                <a:lumMod val="95000"/>
              </a:schemeClr>
            </a:solidFill>
            <a:ln w="9525" algn="ctr">
              <a:solidFill>
                <a:srgbClr val="009A44"/>
              </a:solidFill>
              <a:miter lim="800000"/>
              <a:headEnd/>
              <a:tailEnd/>
            </a:ln>
          </p:spPr>
          <p:txBody>
            <a:bodyPr wrap="square" lIns="342900"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lvl="0">
                <a:lnSpc>
                  <a:spcPct val="106000"/>
                </a:lnSpc>
              </a:pPr>
              <a:r>
                <a:rPr lang="en-US" sz="800" b="1" dirty="0">
                  <a:latin typeface="Roboto" panose="02000000000000000000" pitchFamily="2" charset="0"/>
                  <a:ea typeface="Roboto" panose="02000000000000000000" pitchFamily="2" charset="0"/>
                  <a:cs typeface="Roboto" panose="02000000000000000000" pitchFamily="2" charset="0"/>
                </a:rPr>
                <a:t>Supported the resolution of a Supplier who had been attacked, and this resulted in excessive EES and GES API calls</a:t>
              </a:r>
              <a:endParaRPr lang="en-US" sz="80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5" name="Oval 14">
              <a:extLst>
                <a:ext uri="{FF2B5EF4-FFF2-40B4-BE49-F238E27FC236}">
                  <a16:creationId xmlns:a16="http://schemas.microsoft.com/office/drawing/2014/main" id="{0EE8CED4-39F7-550F-38C2-CA85F996CF76}"/>
                </a:ext>
              </a:extLst>
            </p:cNvPr>
            <p:cNvSpPr/>
            <p:nvPr/>
          </p:nvSpPr>
          <p:spPr bwMode="gray">
            <a:xfrm>
              <a:off x="4048954" y="2940941"/>
              <a:ext cx="1123683" cy="1123681"/>
            </a:xfrm>
            <a:prstGeom prst="ellipse">
              <a:avLst/>
            </a:prstGeom>
            <a:solidFill>
              <a:schemeClr val="bg1"/>
            </a:solidFill>
            <a:ln w="9525" algn="ctr">
              <a:no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900">
                <a:solidFill>
                  <a:prstClr val="black"/>
                </a:solidFill>
                <a:latin typeface="Calibri Light"/>
              </a:endParaRPr>
            </a:p>
          </p:txBody>
        </p:sp>
        <p:sp>
          <p:nvSpPr>
            <p:cNvPr id="16" name="Oval 15">
              <a:extLst>
                <a:ext uri="{FF2B5EF4-FFF2-40B4-BE49-F238E27FC236}">
                  <a16:creationId xmlns:a16="http://schemas.microsoft.com/office/drawing/2014/main" id="{C499711F-10C8-4BD2-C46C-3A2CC7C3ABC3}"/>
                </a:ext>
              </a:extLst>
            </p:cNvPr>
            <p:cNvSpPr/>
            <p:nvPr/>
          </p:nvSpPr>
          <p:spPr bwMode="gray">
            <a:xfrm>
              <a:off x="4210871" y="3102857"/>
              <a:ext cx="799848" cy="799847"/>
            </a:xfrm>
            <a:prstGeom prst="ellipse">
              <a:avLst/>
            </a:prstGeom>
            <a:solidFill>
              <a:srgbClr val="DDEFE8"/>
            </a:solidFill>
            <a:ln w="9525" algn="ctr">
              <a:solidFill>
                <a:srgbClr val="009A44"/>
              </a:solid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03</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7" name="Block Arc 16">
              <a:extLst>
                <a:ext uri="{FF2B5EF4-FFF2-40B4-BE49-F238E27FC236}">
                  <a16:creationId xmlns:a16="http://schemas.microsoft.com/office/drawing/2014/main" id="{836E3D08-4902-9565-0A7E-B81F1F247D28}"/>
                </a:ext>
              </a:extLst>
            </p:cNvPr>
            <p:cNvSpPr/>
            <p:nvPr/>
          </p:nvSpPr>
          <p:spPr bwMode="gray">
            <a:xfrm>
              <a:off x="3830898" y="4064619"/>
              <a:ext cx="1558679" cy="1558679"/>
            </a:xfrm>
            <a:prstGeom prst="blockArc">
              <a:avLst>
                <a:gd name="adj1" fmla="val 10296"/>
                <a:gd name="adj2" fmla="val 16171692"/>
                <a:gd name="adj3" fmla="val 13840"/>
              </a:avLst>
            </a:prstGeom>
            <a:solidFill>
              <a:srgbClr val="012169"/>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18" name="Rounded Rectangle 17">
              <a:extLst>
                <a:ext uri="{FF2B5EF4-FFF2-40B4-BE49-F238E27FC236}">
                  <a16:creationId xmlns:a16="http://schemas.microsoft.com/office/drawing/2014/main" id="{3B49D7B0-0D8B-D3E4-0EF9-F9ABD8E3B9D8}"/>
                </a:ext>
              </a:extLst>
            </p:cNvPr>
            <p:cNvSpPr/>
            <p:nvPr/>
          </p:nvSpPr>
          <p:spPr bwMode="gray">
            <a:xfrm>
              <a:off x="1732912" y="4457435"/>
              <a:ext cx="2784482" cy="773047"/>
            </a:xfrm>
            <a:prstGeom prst="roundRect">
              <a:avLst>
                <a:gd name="adj" fmla="val 50000"/>
              </a:avLst>
            </a:prstGeom>
            <a:solidFill>
              <a:schemeClr val="bg1">
                <a:lumMod val="95000"/>
              </a:schemeClr>
            </a:solidFill>
            <a:ln w="9525" algn="ctr">
              <a:solidFill>
                <a:srgbClr val="012169"/>
              </a:solidFill>
              <a:miter lim="800000"/>
              <a:headEnd/>
              <a:tailEnd/>
            </a:ln>
          </p:spPr>
          <p:txBody>
            <a:bodyPr wrap="square" lIns="68580" tIns="66675" rIns="274320"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lvl="0">
                <a:lnSpc>
                  <a:spcPct val="106000"/>
                </a:lnSpc>
              </a:pPr>
              <a:r>
                <a:rPr lang="en-US" sz="900" b="1" dirty="0">
                  <a:latin typeface="Roboto" panose="02000000000000000000" pitchFamily="2" charset="0"/>
                  <a:ea typeface="Roboto" panose="02000000000000000000" pitchFamily="2" charset="0"/>
                  <a:cs typeface="Roboto" panose="02000000000000000000" pitchFamily="2" charset="0"/>
                </a:rPr>
                <a:t>Acted on identified REC Portal issues, to avoid accidental sharing of data</a:t>
              </a:r>
              <a:endParaRPr lang="en-US" sz="90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9" name="Oval 18">
              <a:extLst>
                <a:ext uri="{FF2B5EF4-FFF2-40B4-BE49-F238E27FC236}">
                  <a16:creationId xmlns:a16="http://schemas.microsoft.com/office/drawing/2014/main" id="{51BC595D-0127-5F5A-89FC-2EF84B5471FB}"/>
                </a:ext>
              </a:extLst>
            </p:cNvPr>
            <p:cNvSpPr/>
            <p:nvPr/>
          </p:nvSpPr>
          <p:spPr bwMode="gray">
            <a:xfrm>
              <a:off x="4048397" y="4282118"/>
              <a:ext cx="1123683" cy="1123681"/>
            </a:xfrm>
            <a:prstGeom prst="ellipse">
              <a:avLst/>
            </a:prstGeom>
            <a:solidFill>
              <a:schemeClr val="bg1"/>
            </a:solidFill>
            <a:ln w="9525" algn="ctr">
              <a:no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900">
                <a:solidFill>
                  <a:prstClr val="black"/>
                </a:solidFill>
                <a:latin typeface="Calibri Light"/>
              </a:endParaRPr>
            </a:p>
          </p:txBody>
        </p:sp>
        <p:sp>
          <p:nvSpPr>
            <p:cNvPr id="20" name="Oval 19">
              <a:extLst>
                <a:ext uri="{FF2B5EF4-FFF2-40B4-BE49-F238E27FC236}">
                  <a16:creationId xmlns:a16="http://schemas.microsoft.com/office/drawing/2014/main" id="{F9DBE7EA-B463-C824-2FFD-92E1A5A0952A}"/>
                </a:ext>
              </a:extLst>
            </p:cNvPr>
            <p:cNvSpPr/>
            <p:nvPr/>
          </p:nvSpPr>
          <p:spPr bwMode="gray">
            <a:xfrm>
              <a:off x="4210313" y="4444034"/>
              <a:ext cx="799848" cy="799848"/>
            </a:xfrm>
            <a:prstGeom prst="ellipse">
              <a:avLst/>
            </a:prstGeom>
            <a:solidFill>
              <a:srgbClr val="A0DCFF"/>
            </a:solidFill>
            <a:ln w="9525" algn="ctr">
              <a:solidFill>
                <a:srgbClr val="012169"/>
              </a:solid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04</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1" name="Block Arc 20">
              <a:extLst>
                <a:ext uri="{FF2B5EF4-FFF2-40B4-BE49-F238E27FC236}">
                  <a16:creationId xmlns:a16="http://schemas.microsoft.com/office/drawing/2014/main" id="{CEA346C7-C2FE-6260-0614-80572CCA5444}"/>
                </a:ext>
              </a:extLst>
            </p:cNvPr>
            <p:cNvSpPr/>
            <p:nvPr/>
          </p:nvSpPr>
          <p:spPr bwMode="gray">
            <a:xfrm>
              <a:off x="5170873" y="4084493"/>
              <a:ext cx="1558678" cy="1558679"/>
            </a:xfrm>
            <a:prstGeom prst="blockArc">
              <a:avLst>
                <a:gd name="adj1" fmla="val 10823994"/>
                <a:gd name="adj2" fmla="val 5529932"/>
                <a:gd name="adj3" fmla="val 14080"/>
              </a:avLst>
            </a:prstGeom>
            <a:solidFill>
              <a:schemeClr val="accent5"/>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22" name="Rounded Rectangle 21">
              <a:extLst>
                <a:ext uri="{FF2B5EF4-FFF2-40B4-BE49-F238E27FC236}">
                  <a16:creationId xmlns:a16="http://schemas.microsoft.com/office/drawing/2014/main" id="{CD3FDDA4-780C-4618-583F-01F25B338F02}"/>
                </a:ext>
              </a:extLst>
            </p:cNvPr>
            <p:cNvSpPr/>
            <p:nvPr/>
          </p:nvSpPr>
          <p:spPr bwMode="gray">
            <a:xfrm>
              <a:off x="5983281" y="4477309"/>
              <a:ext cx="2784482" cy="773047"/>
            </a:xfrm>
            <a:prstGeom prst="roundRect">
              <a:avLst>
                <a:gd name="adj" fmla="val 50000"/>
              </a:avLst>
            </a:prstGeom>
            <a:solidFill>
              <a:schemeClr val="bg1">
                <a:lumMod val="95000"/>
              </a:schemeClr>
            </a:solidFill>
            <a:ln w="9525" algn="ctr">
              <a:solidFill>
                <a:schemeClr val="accent5"/>
              </a:solidFill>
              <a:miter lim="800000"/>
              <a:headEnd/>
              <a:tailEnd/>
            </a:ln>
          </p:spPr>
          <p:txBody>
            <a:bodyPr wrap="square" lIns="342900"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lvl="0">
                <a:lnSpc>
                  <a:spcPct val="106000"/>
                </a:lnSpc>
              </a:pPr>
              <a:r>
                <a:rPr lang="en-US" sz="800" b="1" dirty="0">
                  <a:latin typeface="Roboto" panose="02000000000000000000" pitchFamily="2" charset="0"/>
                  <a:ea typeface="Roboto" panose="02000000000000000000" pitchFamily="2" charset="0"/>
                  <a:cs typeface="Roboto" panose="02000000000000000000" pitchFamily="2" charset="0"/>
                </a:rPr>
                <a:t>Reviewed an information security incident involving a TPI to ensure enquiry services data was not compromised.</a:t>
              </a:r>
              <a:endParaRPr lang="en-US" sz="80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3" name="Oval 22">
              <a:extLst>
                <a:ext uri="{FF2B5EF4-FFF2-40B4-BE49-F238E27FC236}">
                  <a16:creationId xmlns:a16="http://schemas.microsoft.com/office/drawing/2014/main" id="{369B8C8F-C3C3-6C4C-4BFA-591AF90A8099}"/>
                </a:ext>
              </a:extLst>
            </p:cNvPr>
            <p:cNvSpPr/>
            <p:nvPr/>
          </p:nvSpPr>
          <p:spPr bwMode="gray">
            <a:xfrm>
              <a:off x="5388371" y="4301992"/>
              <a:ext cx="1123683" cy="1123681"/>
            </a:xfrm>
            <a:prstGeom prst="ellipse">
              <a:avLst/>
            </a:prstGeom>
            <a:solidFill>
              <a:schemeClr val="bg1"/>
            </a:solidFill>
            <a:ln w="9525" algn="ctr">
              <a:no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900">
                <a:solidFill>
                  <a:prstClr val="black"/>
                </a:solidFill>
                <a:latin typeface="Calibri Light"/>
              </a:endParaRPr>
            </a:p>
          </p:txBody>
        </p:sp>
        <p:sp>
          <p:nvSpPr>
            <p:cNvPr id="24" name="Oval 23">
              <a:extLst>
                <a:ext uri="{FF2B5EF4-FFF2-40B4-BE49-F238E27FC236}">
                  <a16:creationId xmlns:a16="http://schemas.microsoft.com/office/drawing/2014/main" id="{A1E6D570-4EDA-1320-F9FF-8EDB5036DF34}"/>
                </a:ext>
              </a:extLst>
            </p:cNvPr>
            <p:cNvSpPr/>
            <p:nvPr/>
          </p:nvSpPr>
          <p:spPr bwMode="gray">
            <a:xfrm>
              <a:off x="5550288" y="4463908"/>
              <a:ext cx="799848" cy="799848"/>
            </a:xfrm>
            <a:prstGeom prst="ellipse">
              <a:avLst/>
            </a:prstGeom>
            <a:solidFill>
              <a:srgbClr val="DDEFE8"/>
            </a:solidFill>
            <a:ln w="9525" algn="ctr">
              <a:solidFill>
                <a:schemeClr val="accent5"/>
              </a:solidFill>
              <a:miter lim="800000"/>
              <a:headEnd/>
              <a:tailEnd/>
            </a:ln>
          </p:spPr>
          <p:txBody>
            <a:bodyPr wrap="non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r>
                <a:rPr lang="en-GB" sz="1500" b="1" dirty="0">
                  <a:solidFill>
                    <a:prstClr val="black"/>
                  </a:solidFill>
                  <a:latin typeface="Roboto" panose="02000000000000000000" pitchFamily="2" charset="0"/>
                  <a:ea typeface="Roboto" panose="02000000000000000000" pitchFamily="2" charset="0"/>
                  <a:cs typeface="Roboto" panose="02000000000000000000" pitchFamily="2" charset="0"/>
                </a:rPr>
                <a:t>05</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5" name="Rounded Rectangle 24">
              <a:extLst>
                <a:ext uri="{FF2B5EF4-FFF2-40B4-BE49-F238E27FC236}">
                  <a16:creationId xmlns:a16="http://schemas.microsoft.com/office/drawing/2014/main" id="{D9C4A1F5-9CDC-6E8F-DF0C-A4391B3369B6}"/>
                </a:ext>
              </a:extLst>
            </p:cNvPr>
            <p:cNvSpPr/>
            <p:nvPr/>
          </p:nvSpPr>
          <p:spPr bwMode="gray">
            <a:xfrm>
              <a:off x="0" y="2262188"/>
              <a:ext cx="2377691" cy="216487"/>
            </a:xfrm>
            <a:prstGeom prst="roundRect">
              <a:avLst>
                <a:gd name="adj" fmla="val 0"/>
              </a:avLst>
            </a:prstGeom>
            <a:solidFill>
              <a:schemeClr val="accent1"/>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26" name="Block Arc 25">
              <a:extLst>
                <a:ext uri="{FF2B5EF4-FFF2-40B4-BE49-F238E27FC236}">
                  <a16:creationId xmlns:a16="http://schemas.microsoft.com/office/drawing/2014/main" id="{69183F35-6C44-FE4E-828B-C726EB866172}"/>
                </a:ext>
              </a:extLst>
            </p:cNvPr>
            <p:cNvSpPr/>
            <p:nvPr/>
          </p:nvSpPr>
          <p:spPr bwMode="gray">
            <a:xfrm>
              <a:off x="2047175" y="1820034"/>
              <a:ext cx="661032" cy="661032"/>
            </a:xfrm>
            <a:prstGeom prst="blockArc">
              <a:avLst>
                <a:gd name="adj1" fmla="val 21381499"/>
                <a:gd name="adj2" fmla="val 5466996"/>
                <a:gd name="adj3" fmla="val 33084"/>
              </a:avLst>
            </a:prstGeom>
            <a:solidFill>
              <a:schemeClr val="accent1"/>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27" name="Rounded Rectangle 26">
              <a:extLst>
                <a:ext uri="{FF2B5EF4-FFF2-40B4-BE49-F238E27FC236}">
                  <a16:creationId xmlns:a16="http://schemas.microsoft.com/office/drawing/2014/main" id="{F9BC02E4-ECEC-3FB2-EB12-7DB118CF6876}"/>
                </a:ext>
              </a:extLst>
            </p:cNvPr>
            <p:cNvSpPr/>
            <p:nvPr/>
          </p:nvSpPr>
          <p:spPr bwMode="gray">
            <a:xfrm>
              <a:off x="5901264" y="5876161"/>
              <a:ext cx="3236912" cy="216487"/>
            </a:xfrm>
            <a:prstGeom prst="roundRect">
              <a:avLst>
                <a:gd name="adj" fmla="val 0"/>
              </a:avLst>
            </a:prstGeom>
            <a:solidFill>
              <a:schemeClr val="accent5"/>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28" name="Block Arc 27">
              <a:extLst>
                <a:ext uri="{FF2B5EF4-FFF2-40B4-BE49-F238E27FC236}">
                  <a16:creationId xmlns:a16="http://schemas.microsoft.com/office/drawing/2014/main" id="{500570EC-D8F9-0EEF-332F-F0B7D29CAA44}"/>
                </a:ext>
              </a:extLst>
            </p:cNvPr>
            <p:cNvSpPr/>
            <p:nvPr/>
          </p:nvSpPr>
          <p:spPr bwMode="gray">
            <a:xfrm>
              <a:off x="5566697" y="5425792"/>
              <a:ext cx="661032" cy="661032"/>
            </a:xfrm>
            <a:prstGeom prst="blockArc">
              <a:avLst>
                <a:gd name="adj1" fmla="val 5256614"/>
                <a:gd name="adj2" fmla="val 17132510"/>
                <a:gd name="adj3" fmla="val 32408"/>
              </a:avLst>
            </a:prstGeom>
            <a:solidFill>
              <a:schemeClr val="accent5"/>
            </a:solidFill>
            <a:ln w="19050" algn="ctr">
              <a:noFill/>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39" name="Arc 38">
              <a:extLst>
                <a:ext uri="{FF2B5EF4-FFF2-40B4-BE49-F238E27FC236}">
                  <a16:creationId xmlns:a16="http://schemas.microsoft.com/office/drawing/2014/main" id="{F498FFB7-3AF4-321E-5B0B-72E7C354080A}"/>
                </a:ext>
              </a:extLst>
            </p:cNvPr>
            <p:cNvSpPr/>
            <p:nvPr/>
          </p:nvSpPr>
          <p:spPr bwMode="gray">
            <a:xfrm>
              <a:off x="2400288" y="2665379"/>
              <a:ext cx="1714547" cy="1714547"/>
            </a:xfrm>
            <a:prstGeom prst="arc">
              <a:avLst>
                <a:gd name="adj1" fmla="val 476881"/>
                <a:gd name="adj2" fmla="val 8893727"/>
              </a:avLst>
            </a:prstGeom>
            <a:noFill/>
            <a:ln w="12700" algn="ctr">
              <a:solidFill>
                <a:srgbClr val="00A3E0"/>
              </a:solidFill>
              <a:prstDash val="dash"/>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40" name="Arc 39">
              <a:extLst>
                <a:ext uri="{FF2B5EF4-FFF2-40B4-BE49-F238E27FC236}">
                  <a16:creationId xmlns:a16="http://schemas.microsoft.com/office/drawing/2014/main" id="{F358D1A6-2722-98FF-6ED9-19C2A60E1A8E}"/>
                </a:ext>
              </a:extLst>
            </p:cNvPr>
            <p:cNvSpPr/>
            <p:nvPr/>
          </p:nvSpPr>
          <p:spPr bwMode="gray">
            <a:xfrm>
              <a:off x="5090730" y="3992988"/>
              <a:ext cx="1714547" cy="1714547"/>
            </a:xfrm>
            <a:prstGeom prst="arc">
              <a:avLst>
                <a:gd name="adj1" fmla="val 10851493"/>
                <a:gd name="adj2" fmla="val 19983526"/>
              </a:avLst>
            </a:prstGeom>
            <a:noFill/>
            <a:ln w="12700" algn="ctr">
              <a:solidFill>
                <a:schemeClr val="accent5"/>
              </a:solidFill>
              <a:prstDash val="dash"/>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41" name="Arc 40">
              <a:extLst>
                <a:ext uri="{FF2B5EF4-FFF2-40B4-BE49-F238E27FC236}">
                  <a16:creationId xmlns:a16="http://schemas.microsoft.com/office/drawing/2014/main" id="{35B6C8BA-6EFA-6E7C-507B-B092056F0C24}"/>
                </a:ext>
              </a:extLst>
            </p:cNvPr>
            <p:cNvSpPr/>
            <p:nvPr/>
          </p:nvSpPr>
          <p:spPr bwMode="gray">
            <a:xfrm>
              <a:off x="2417292" y="1287390"/>
              <a:ext cx="1714547" cy="1714547"/>
            </a:xfrm>
            <a:prstGeom prst="arc">
              <a:avLst>
                <a:gd name="adj1" fmla="val 10944444"/>
                <a:gd name="adj2" fmla="val 19861694"/>
              </a:avLst>
            </a:prstGeom>
            <a:noFill/>
            <a:ln w="12700" algn="ctr">
              <a:solidFill>
                <a:schemeClr val="tx1">
                  <a:lumMod val="65000"/>
                  <a:lumOff val="35000"/>
                </a:schemeClr>
              </a:solidFill>
              <a:prstDash val="dash"/>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sp>
          <p:nvSpPr>
            <p:cNvPr id="42" name="Arc 41">
              <a:extLst>
                <a:ext uri="{FF2B5EF4-FFF2-40B4-BE49-F238E27FC236}">
                  <a16:creationId xmlns:a16="http://schemas.microsoft.com/office/drawing/2014/main" id="{37FD7EE5-1B26-367B-26D1-0E8076AF0F57}"/>
                </a:ext>
              </a:extLst>
            </p:cNvPr>
            <p:cNvSpPr/>
            <p:nvPr/>
          </p:nvSpPr>
          <p:spPr bwMode="gray">
            <a:xfrm>
              <a:off x="3752030" y="4009203"/>
              <a:ext cx="1714547" cy="1714547"/>
            </a:xfrm>
            <a:prstGeom prst="arc">
              <a:avLst>
                <a:gd name="adj1" fmla="val 2767028"/>
                <a:gd name="adj2" fmla="val 8942080"/>
              </a:avLst>
            </a:prstGeom>
            <a:noFill/>
            <a:ln w="12700" algn="ctr">
              <a:solidFill>
                <a:schemeClr val="tx1">
                  <a:lumMod val="65000"/>
                  <a:lumOff val="35000"/>
                </a:schemeClr>
              </a:solidFill>
              <a:prstDash val="dash"/>
              <a:miter lim="800000"/>
              <a:headEnd/>
              <a:tailEnd/>
            </a:ln>
          </p:spPr>
          <p:txBody>
            <a:bodyPr wrap="square" lIns="66675" tIns="66675" rIns="66675" bIns="66675" rtlCol="0" anchor="ctr"/>
            <a:lstStyle>
              <a:defPPr>
                <a:defRPr lang="en-US"/>
              </a:defPPr>
              <a:lvl1pPr marL="0" algn="l" defTabSz="993587" rtl="0" eaLnBrk="1" latinLnBrk="0" hangingPunct="1">
                <a:defRPr sz="1956" kern="1200">
                  <a:solidFill>
                    <a:schemeClr val="tx1"/>
                  </a:solidFill>
                  <a:latin typeface="+mn-lt"/>
                  <a:ea typeface="+mn-ea"/>
                  <a:cs typeface="+mn-cs"/>
                </a:defRPr>
              </a:lvl1pPr>
              <a:lvl2pPr marL="496794" algn="l" defTabSz="993587" rtl="0" eaLnBrk="1" latinLnBrk="0" hangingPunct="1">
                <a:defRPr sz="1956" kern="1200">
                  <a:solidFill>
                    <a:schemeClr val="tx1"/>
                  </a:solidFill>
                  <a:latin typeface="+mn-lt"/>
                  <a:ea typeface="+mn-ea"/>
                  <a:cs typeface="+mn-cs"/>
                </a:defRPr>
              </a:lvl2pPr>
              <a:lvl3pPr marL="993587" algn="l" defTabSz="993587" rtl="0" eaLnBrk="1" latinLnBrk="0" hangingPunct="1">
                <a:defRPr sz="1956" kern="1200">
                  <a:solidFill>
                    <a:schemeClr val="tx1"/>
                  </a:solidFill>
                  <a:latin typeface="+mn-lt"/>
                  <a:ea typeface="+mn-ea"/>
                  <a:cs typeface="+mn-cs"/>
                </a:defRPr>
              </a:lvl3pPr>
              <a:lvl4pPr marL="1490381" algn="l" defTabSz="993587" rtl="0" eaLnBrk="1" latinLnBrk="0" hangingPunct="1">
                <a:defRPr sz="1956" kern="1200">
                  <a:solidFill>
                    <a:schemeClr val="tx1"/>
                  </a:solidFill>
                  <a:latin typeface="+mn-lt"/>
                  <a:ea typeface="+mn-ea"/>
                  <a:cs typeface="+mn-cs"/>
                </a:defRPr>
              </a:lvl4pPr>
              <a:lvl5pPr marL="1987174" algn="l" defTabSz="993587" rtl="0" eaLnBrk="1" latinLnBrk="0" hangingPunct="1">
                <a:defRPr sz="1956" kern="1200">
                  <a:solidFill>
                    <a:schemeClr val="tx1"/>
                  </a:solidFill>
                  <a:latin typeface="+mn-lt"/>
                  <a:ea typeface="+mn-ea"/>
                  <a:cs typeface="+mn-cs"/>
                </a:defRPr>
              </a:lvl5pPr>
              <a:lvl6pPr marL="2483968" algn="l" defTabSz="993587" rtl="0" eaLnBrk="1" latinLnBrk="0" hangingPunct="1">
                <a:defRPr sz="1956" kern="1200">
                  <a:solidFill>
                    <a:schemeClr val="tx1"/>
                  </a:solidFill>
                  <a:latin typeface="+mn-lt"/>
                  <a:ea typeface="+mn-ea"/>
                  <a:cs typeface="+mn-cs"/>
                </a:defRPr>
              </a:lvl6pPr>
              <a:lvl7pPr marL="2980761" algn="l" defTabSz="993587" rtl="0" eaLnBrk="1" latinLnBrk="0" hangingPunct="1">
                <a:defRPr sz="1956" kern="1200">
                  <a:solidFill>
                    <a:schemeClr val="tx1"/>
                  </a:solidFill>
                  <a:latin typeface="+mn-lt"/>
                  <a:ea typeface="+mn-ea"/>
                  <a:cs typeface="+mn-cs"/>
                </a:defRPr>
              </a:lvl7pPr>
              <a:lvl8pPr marL="3477555" algn="l" defTabSz="993587" rtl="0" eaLnBrk="1" latinLnBrk="0" hangingPunct="1">
                <a:defRPr sz="1956" kern="1200">
                  <a:solidFill>
                    <a:schemeClr val="tx1"/>
                  </a:solidFill>
                  <a:latin typeface="+mn-lt"/>
                  <a:ea typeface="+mn-ea"/>
                  <a:cs typeface="+mn-cs"/>
                </a:defRPr>
              </a:lvl8pPr>
              <a:lvl9pPr marL="3974348" algn="l" defTabSz="993587" rtl="0" eaLnBrk="1" latinLnBrk="0" hangingPunct="1">
                <a:defRPr sz="1956" kern="1200">
                  <a:solidFill>
                    <a:schemeClr val="tx1"/>
                  </a:solidFill>
                  <a:latin typeface="+mn-lt"/>
                  <a:ea typeface="+mn-ea"/>
                  <a:cs typeface="+mn-cs"/>
                </a:defRPr>
              </a:lvl9pPr>
            </a:lstStyle>
            <a:p>
              <a:pPr algn="ctr" defTabSz="685800">
                <a:lnSpc>
                  <a:spcPct val="106000"/>
                </a:lnSpc>
                <a:defRPr/>
              </a:pPr>
              <a:endParaRPr lang="en-GB" sz="1200" b="1">
                <a:solidFill>
                  <a:prstClr val="white"/>
                </a:solidFill>
                <a:latin typeface="Calibri Light"/>
              </a:endParaRPr>
            </a:p>
          </p:txBody>
        </p:sp>
        <p:cxnSp>
          <p:nvCxnSpPr>
            <p:cNvPr id="43" name="Straight Connector 42">
              <a:extLst>
                <a:ext uri="{FF2B5EF4-FFF2-40B4-BE49-F238E27FC236}">
                  <a16:creationId xmlns:a16="http://schemas.microsoft.com/office/drawing/2014/main" id="{C1A2086E-2EC2-2BD9-8C6B-D6B280204F28}"/>
                </a:ext>
              </a:extLst>
            </p:cNvPr>
            <p:cNvCxnSpPr/>
            <p:nvPr/>
          </p:nvCxnSpPr>
          <p:spPr>
            <a:xfrm>
              <a:off x="6512054" y="5756308"/>
              <a:ext cx="2631946"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37370-46EB-08BE-C63C-83D67FE195A3}"/>
                </a:ext>
              </a:extLst>
            </p:cNvPr>
            <p:cNvCxnSpPr/>
            <p:nvPr/>
          </p:nvCxnSpPr>
          <p:spPr>
            <a:xfrm>
              <a:off x="1228294" y="2563570"/>
              <a:ext cx="1149397" cy="0"/>
            </a:xfrm>
            <a:prstGeom prst="line">
              <a:avLst/>
            </a:prstGeom>
            <a:noFill/>
            <a:ln w="12700" algn="ctr">
              <a:solidFill>
                <a:schemeClr val="tx1">
                  <a:lumMod val="65000"/>
                  <a:lumOff val="35000"/>
                </a:schemeClr>
              </a:solidFill>
              <a:prstDash val="dash"/>
              <a:miter lim="800000"/>
              <a:headEnd/>
              <a:tailEnd/>
            </a:ln>
          </p:spPr>
        </p:cxnSp>
      </p:grpSp>
    </p:spTree>
    <p:extLst>
      <p:ext uri="{BB962C8B-B14F-4D97-AF65-F5344CB8AC3E}">
        <p14:creationId xmlns:p14="http://schemas.microsoft.com/office/powerpoint/2010/main" val="199958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BB923-F6CE-97CD-D963-58B6265E6F8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B81EF05-E1A0-9BF6-4778-3E7772856E0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FFE91B9-EF12-BD53-8593-E6CBA9ECD3B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#1207528</a:t>
            </a:r>
            <a:endParaRPr lang="en-GB" sz="3600" b="1">
              <a:solidFill>
                <a:srgbClr val="5B5B5B"/>
              </a:solidFill>
            </a:endParaRPr>
          </a:p>
        </p:txBody>
      </p:sp>
      <p:sp>
        <p:nvSpPr>
          <p:cNvPr id="7" name="Rectangle 6">
            <a:extLst>
              <a:ext uri="{FF2B5EF4-FFF2-40B4-BE49-F238E27FC236}">
                <a16:creationId xmlns:a16="http://schemas.microsoft.com/office/drawing/2014/main" id="{061840FA-F184-D9E8-2065-1535BF2172A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802292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sz="3600" dirty="0" err="1"/>
              <a:t>Q&amp;a</a:t>
            </a:r>
            <a:r>
              <a:rPr lang="en-GB" sz="3600" dirty="0"/>
              <a:t>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dirty="0">
                <a:latin typeface="Roboto"/>
                <a:ea typeface="Roboto"/>
                <a:cs typeface="Roboto"/>
              </a:rPr>
              <a:t>Jenny </a:t>
            </a:r>
            <a:r>
              <a:rPr lang="en-GB" dirty="0" err="1">
                <a:latin typeface="Roboto"/>
                <a:ea typeface="Roboto"/>
                <a:cs typeface="Roboto"/>
              </a:rPr>
              <a:t>hyskaj</a:t>
            </a:r>
            <a:endParaRPr lang="en-GB" dirty="0"/>
          </a:p>
        </p:txBody>
      </p:sp>
    </p:spTree>
    <p:extLst>
      <p:ext uri="{BB962C8B-B14F-4D97-AF65-F5344CB8AC3E}">
        <p14:creationId xmlns:p14="http://schemas.microsoft.com/office/powerpoint/2010/main" val="1984339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B97D2-B54A-43EE-D99D-1454847C2D0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E8F28F6-BC7D-EFBC-1886-28268A96605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C0DC1BE-0CC2-E394-13F1-66F49AE2871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214462D-4FCA-C5E6-E9CA-31322B99C85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18193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F5798-AF96-A8A0-E4AE-131285836BE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F98BE27-C786-144C-5B14-7121FF12845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7F93B09-E10D-7784-90DF-5DC54298123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92AE1283-87ED-47DD-E8AA-94701B8A71E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5234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949919497"/>
              </p:ext>
            </p:extLst>
          </p:nvPr>
        </p:nvGraphicFramePr>
        <p:xfrm>
          <a:off x="838200" y="1114424"/>
          <a:ext cx="9284855" cy="5529534"/>
        </p:xfrm>
        <a:graphic>
          <a:graphicData uri="http://schemas.openxmlformats.org/drawingml/2006/table">
            <a:tbl>
              <a:tblPr firstRow="1" bandRow="1">
                <a:tableStyleId>{F5AB1C69-6EDB-4FF4-983F-18BD219EF322}</a:tableStyleId>
              </a:tblPr>
              <a:tblGrid>
                <a:gridCol w="9284855">
                  <a:extLst>
                    <a:ext uri="{9D8B030D-6E8A-4147-A177-3AD203B41FA5}">
                      <a16:colId xmlns:a16="http://schemas.microsoft.com/office/drawing/2014/main" val="2119900406"/>
                    </a:ext>
                  </a:extLst>
                </a:gridCol>
              </a:tblGrid>
              <a:tr h="368865">
                <a:tc>
                  <a:txBody>
                    <a:bodyPr/>
                    <a:lstStyle/>
                    <a:p>
                      <a:r>
                        <a:rPr lang="en-GB" sz="1400" cap="all" spc="300" baseline="0" dirty="0">
                          <a:latin typeface="Roboto" panose="02000000000000000000" pitchFamily="2" charset="0"/>
                          <a:ea typeface="Roboto" panose="02000000000000000000" pitchFamily="2" charset="0"/>
                          <a:cs typeface="Roboto" panose="02000000000000000000" pitchFamily="2" charset="0"/>
                        </a:rPr>
                        <a:t>Agenda Item</a:t>
                      </a:r>
                    </a:p>
                  </a:txBody>
                  <a:tcPr anchor="ctr"/>
                </a:tc>
                <a:extLst>
                  <a:ext uri="{0D108BD9-81ED-4DB2-BD59-A6C34878D82A}">
                    <a16:rowId xmlns:a16="http://schemas.microsoft.com/office/drawing/2014/main" val="677238016"/>
                  </a:ext>
                </a:extLst>
              </a:tr>
              <a:tr h="372204">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Introduction</a:t>
                      </a:r>
                    </a:p>
                  </a:txBody>
                  <a:tcPr anchor="ctr"/>
                </a:tc>
                <a:extLst>
                  <a:ext uri="{0D108BD9-81ED-4DB2-BD59-A6C34878D82A}">
                    <a16:rowId xmlns:a16="http://schemas.microsoft.com/office/drawing/2014/main" val="2099812599"/>
                  </a:ext>
                </a:extLst>
              </a:tr>
              <a:tr h="1349549">
                <a:tc>
                  <a:txBody>
                    <a:bodyPr/>
                    <a:lstStyle/>
                    <a:p>
                      <a:pPr marL="0" algn="l" rtl="0" eaLnBrk="1" latinLnBrk="0" hangingPunct="1"/>
                      <a:r>
                        <a:rPr lang="en-GB" sz="1400" b="1" kern="1200" dirty="0">
                          <a:solidFill>
                            <a:schemeClr val="dk1"/>
                          </a:solidFill>
                          <a:latin typeface="Roboto" panose="02000000000000000000" pitchFamily="2" charset="0"/>
                          <a:ea typeface="Roboto" panose="02000000000000000000" pitchFamily="2" charset="0"/>
                          <a:cs typeface="Roboto" panose="02000000000000000000" pitchFamily="2" charset="0"/>
                        </a:rPr>
                        <a:t>What do I need to do?</a:t>
                      </a:r>
                    </a:p>
                    <a:p>
                      <a:pPr marL="171450" indent="-171450" algn="l" rtl="0" eaLnBrk="1" latinLnBrk="0" hangingPunct="1">
                        <a:buFont typeface="Arial" panose="020B0604020202020204" pitchFamily="34" charset="0"/>
                        <a:buChar cha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Update of RFI approach</a:t>
                      </a:r>
                    </a:p>
                    <a:p>
                      <a:pPr marL="171450" indent="-171450" algn="l" rtl="0" eaLnBrk="1" latinLnBrk="0" hangingPunct="1">
                        <a:buFont typeface="Arial" panose="020B0604020202020204" pitchFamily="34" charset="0"/>
                        <a:buChar cha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Clarity on the PARC changes</a:t>
                      </a:r>
                    </a:p>
                    <a:p>
                      <a:pPr marL="171450" indent="-171450" algn="l" rtl="0" eaLnBrk="1" latinLnBrk="0" hangingPunct="1">
                        <a:buFont typeface="Arial" panose="020B0604020202020204" pitchFamily="34" charset="0"/>
                        <a:buChar cha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Performance Dashboard Updates</a:t>
                      </a:r>
                    </a:p>
                    <a:p>
                      <a:pPr marL="171450" indent="-171450" algn="l" rtl="0" eaLnBrk="1" latinLnBrk="0" hangingPunct="1">
                        <a:buFont typeface="Arial" panose="020B0604020202020204" pitchFamily="34" charset="0"/>
                        <a:buChar char="•"/>
                      </a:pPr>
                      <a:r>
                        <a:rPr lang="en-GB" sz="1400" b="0" kern="1200" dirty="0" err="1">
                          <a:solidFill>
                            <a:schemeClr val="dk1"/>
                          </a:solidFill>
                          <a:latin typeface="Roboto" panose="02000000000000000000" pitchFamily="2" charset="0"/>
                          <a:ea typeface="Roboto" panose="02000000000000000000" pitchFamily="2" charset="0"/>
                          <a:cs typeface="Roboto" panose="02000000000000000000" pitchFamily="2" charset="0"/>
                        </a:rPr>
                        <a:t>CoMCoP</a:t>
                      </a: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 Derogation</a:t>
                      </a:r>
                    </a:p>
                    <a:p>
                      <a:pPr marL="171450" indent="-171450" algn="l" rtl="0" eaLnBrk="1" latinLnBrk="0" hangingPunct="1">
                        <a:buFont typeface="Arial" panose="020B0604020202020204" pitchFamily="34" charset="0"/>
                        <a:buChar char="•"/>
                      </a:pPr>
                      <a:endPar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523583418"/>
                  </a:ext>
                </a:extLst>
              </a:tr>
              <a:tr h="1349549">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How is the REC improving things for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latin typeface="Roboto" panose="02000000000000000000" pitchFamily="2" charset="0"/>
                          <a:ea typeface="Roboto" panose="02000000000000000000" pitchFamily="2" charset="0"/>
                          <a:cs typeface="Roboto" panose="02000000000000000000" pitchFamily="2" charset="0"/>
                        </a:rPr>
                        <a:t>Reviewing end to end MEM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latin typeface="Roboto" panose="02000000000000000000" pitchFamily="2" charset="0"/>
                          <a:ea typeface="Roboto" panose="02000000000000000000" pitchFamily="2" charset="0"/>
                          <a:cs typeface="Roboto" panose="02000000000000000000" pitchFamily="2" charset="0"/>
                        </a:rPr>
                        <a:t>Key successes of Party Assurance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Theft Target Methodology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Domestic Premise Indicator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943293885"/>
                  </a:ext>
                </a:extLst>
              </a:tr>
              <a:tr h="929689">
                <a:tc>
                  <a:txBody>
                    <a:bodyPr/>
                    <a:lstStyle/>
                    <a:p>
                      <a:pPr marL="0" algn="l" rtl="0" eaLnBrk="1" latinLnBrk="0" hangingPunct="1"/>
                      <a:r>
                        <a:rPr lang="en-GB" sz="1400" b="1">
                          <a:latin typeface="Roboto" panose="02000000000000000000" pitchFamily="2" charset="0"/>
                          <a:ea typeface="Roboto" panose="02000000000000000000" pitchFamily="2" charset="0"/>
                          <a:cs typeface="Roboto" panose="02000000000000000000" pitchFamily="2" charset="0"/>
                        </a:rPr>
                        <a:t>Do I get the services I expect for the money I spend on </a:t>
                      </a:r>
                    </a:p>
                    <a:p>
                      <a:pPr marL="0" algn="l" rtl="0" eaLnBrk="1" latinLnBrk="0" hangingPunct="1"/>
                      <a:r>
                        <a:rPr lang="en-GB" sz="1400" b="1">
                          <a:latin typeface="Roboto" panose="02000000000000000000" pitchFamily="2" charset="0"/>
                          <a:ea typeface="Roboto" panose="02000000000000000000" pitchFamily="2" charset="0"/>
                          <a:cs typeface="Roboto" panose="02000000000000000000" pitchFamily="2" charset="0"/>
                        </a:rPr>
                        <a:t>REC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Service Provider Update</a:t>
                      </a:r>
                    </a:p>
                    <a:p>
                      <a:pPr marL="171450" indent="-171450" algn="l" rtl="0" eaLnBrk="1" latinLnBrk="0" hangingPunct="1">
                        <a:buFont typeface="Arial" panose="020B0604020202020204" pitchFamily="34" charset="0"/>
                        <a:buChar char="•"/>
                      </a:pPr>
                      <a:endParaRPr lang="en-GB" sz="1400" b="1" kern="120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515938027"/>
                  </a:ext>
                </a:extLst>
              </a:tr>
              <a:tr h="719759">
                <a:tc>
                  <a:txBody>
                    <a:bodyPr/>
                    <a:lstStyle/>
                    <a:p>
                      <a:pPr marL="0" marR="0" lvl="1"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1" dirty="0">
                          <a:effectLst/>
                          <a:latin typeface="Roboto" panose="02000000000000000000" pitchFamily="2" charset="0"/>
                          <a:ea typeface="Roboto" panose="02000000000000000000" pitchFamily="2" charset="0"/>
                          <a:cs typeface="Roboto" panose="02000000000000000000" pitchFamily="2" charset="0"/>
                        </a:rPr>
                        <a:t>How is my reputation being protected?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Information Security Breaches and Interventions</a:t>
                      </a:r>
                    </a:p>
                    <a:p>
                      <a:pPr marL="0" marR="0" lvl="1"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1" kern="1200" dirty="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609787408"/>
                  </a:ext>
                </a:extLst>
              </a:tr>
              <a:tr h="368865">
                <a:tc>
                  <a:txBody>
                    <a:bodyPr/>
                    <a:lstStyle/>
                    <a:p>
                      <a:r>
                        <a:rPr lang="en-GB" sz="1400" b="1" i="0" dirty="0">
                          <a:latin typeface="Roboto" panose="02000000000000000000" pitchFamily="2" charset="0"/>
                          <a:ea typeface="Roboto" panose="02000000000000000000" pitchFamily="2" charset="0"/>
                          <a:cs typeface="Roboto" panose="02000000000000000000" pitchFamily="2" charset="0"/>
                        </a:rPr>
                        <a:t>Q&amp;A</a:t>
                      </a: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effectLst/>
                <a:cs typeface="Roboto" panose="02000000000000000000" pitchFamily="2" charset="0"/>
              </a:rPr>
              <a:t>Introduction</a:t>
            </a:r>
            <a:endParaRPr lang="en-US" dirty="0">
              <a:cs typeface="Roboto" panose="02000000000000000000" pitchFamily="2" charset="0"/>
            </a:endParaRPr>
          </a:p>
        </p:txBody>
      </p:sp>
      <p:pic>
        <p:nvPicPr>
          <p:cNvPr id="2060" name="Picture 3">
            <a:extLst>
              <a:ext uri="{FF2B5EF4-FFF2-40B4-BE49-F238E27FC236}">
                <a16:creationId xmlns:a16="http://schemas.microsoft.com/office/drawing/2014/main" id="{17E03C2E-9DE3-DEEB-1922-4BABDDE4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647" y="2564412"/>
            <a:ext cx="688996" cy="68899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1D9CD37D-87DE-6408-10AC-A2986901856E}"/>
              </a:ext>
            </a:extLst>
          </p:cNvPr>
          <p:cNvGrpSpPr/>
          <p:nvPr/>
        </p:nvGrpSpPr>
        <p:grpSpPr>
          <a:xfrm>
            <a:off x="1194181" y="4624336"/>
            <a:ext cx="556675" cy="522131"/>
            <a:chOff x="0" y="0"/>
            <a:chExt cx="361674" cy="361971"/>
          </a:xfrm>
          <a:solidFill>
            <a:schemeClr val="bg1"/>
          </a:solidFill>
        </p:grpSpPr>
        <p:sp>
          <p:nvSpPr>
            <p:cNvPr id="17" name="Graphic 4">
              <a:extLst>
                <a:ext uri="{FF2B5EF4-FFF2-40B4-BE49-F238E27FC236}">
                  <a16:creationId xmlns:a16="http://schemas.microsoft.com/office/drawing/2014/main" id="{C2DF3886-E8A2-ADE6-B2A1-B08C8382A0B6}"/>
                </a:ext>
              </a:extLst>
            </p:cNvPr>
            <p:cNvSpPr/>
            <p:nvPr/>
          </p:nvSpPr>
          <p:spPr>
            <a:xfrm>
              <a:off x="92015" y="134702"/>
              <a:ext cx="46646" cy="82353"/>
            </a:xfrm>
            <a:custGeom>
              <a:avLst/>
              <a:gdLst>
                <a:gd name="connsiteX0" fmla="*/ 0 w 46646"/>
                <a:gd name="connsiteY0" fmla="*/ 82353 h 82353"/>
                <a:gd name="connsiteX1" fmla="*/ 46646 w 46646"/>
                <a:gd name="connsiteY1" fmla="*/ 82353 h 82353"/>
                <a:gd name="connsiteX2" fmla="*/ 26199 w 46646"/>
                <a:gd name="connsiteY2" fmla="*/ 0 h 82353"/>
              </a:gdLst>
              <a:ahLst/>
              <a:cxnLst>
                <a:cxn ang="0">
                  <a:pos x="connsiteX0" y="connsiteY0"/>
                </a:cxn>
                <a:cxn ang="0">
                  <a:pos x="connsiteX1" y="connsiteY1"/>
                </a:cxn>
                <a:cxn ang="0">
                  <a:pos x="connsiteX2" y="connsiteY2"/>
                </a:cxn>
              </a:cxnLst>
              <a:rect l="l" t="t" r="r" b="b"/>
              <a:pathLst>
                <a:path w="46646" h="82353">
                  <a:moveTo>
                    <a:pt x="0" y="82353"/>
                  </a:moveTo>
                  <a:lnTo>
                    <a:pt x="46646" y="82353"/>
                  </a:lnTo>
                  <a:lnTo>
                    <a:pt x="26199" y="0"/>
                  </a:lnTo>
                  <a:close/>
                </a:path>
              </a:pathLst>
            </a:custGeom>
            <a:grpFill/>
            <a:ln w="6390" cap="flat">
              <a:noFill/>
              <a:prstDash val="solid"/>
              <a:miter/>
            </a:ln>
          </p:spPr>
          <p:txBody>
            <a:bodyPr rtlCol="0" anchor="ctr"/>
            <a:lstStyle/>
            <a:p>
              <a:endParaRPr lang="en-GB"/>
            </a:p>
          </p:txBody>
        </p:sp>
        <p:sp>
          <p:nvSpPr>
            <p:cNvPr id="18" name="Graphic 4">
              <a:extLst>
                <a:ext uri="{FF2B5EF4-FFF2-40B4-BE49-F238E27FC236}">
                  <a16:creationId xmlns:a16="http://schemas.microsoft.com/office/drawing/2014/main" id="{A8B537E9-B301-CC8D-0B6F-D67A3E4B4BC1}"/>
                </a:ext>
              </a:extLst>
            </p:cNvPr>
            <p:cNvSpPr/>
            <p:nvPr/>
          </p:nvSpPr>
          <p:spPr>
            <a:xfrm>
              <a:off x="225565" y="134702"/>
              <a:ext cx="46646" cy="82353"/>
            </a:xfrm>
            <a:custGeom>
              <a:avLst/>
              <a:gdLst>
                <a:gd name="connsiteX0" fmla="*/ 0 w 46646"/>
                <a:gd name="connsiteY0" fmla="*/ 82353 h 82353"/>
                <a:gd name="connsiteX1" fmla="*/ 46646 w 46646"/>
                <a:gd name="connsiteY1" fmla="*/ 82353 h 82353"/>
                <a:gd name="connsiteX2" fmla="*/ 26199 w 46646"/>
                <a:gd name="connsiteY2" fmla="*/ 0 h 82353"/>
              </a:gdLst>
              <a:ahLst/>
              <a:cxnLst>
                <a:cxn ang="0">
                  <a:pos x="connsiteX0" y="connsiteY0"/>
                </a:cxn>
                <a:cxn ang="0">
                  <a:pos x="connsiteX1" y="connsiteY1"/>
                </a:cxn>
                <a:cxn ang="0">
                  <a:pos x="connsiteX2" y="connsiteY2"/>
                </a:cxn>
              </a:cxnLst>
              <a:rect l="l" t="t" r="r" b="b"/>
              <a:pathLst>
                <a:path w="46646" h="82353">
                  <a:moveTo>
                    <a:pt x="0" y="82353"/>
                  </a:moveTo>
                  <a:lnTo>
                    <a:pt x="46646" y="82353"/>
                  </a:lnTo>
                  <a:lnTo>
                    <a:pt x="26199" y="0"/>
                  </a:lnTo>
                  <a:close/>
                </a:path>
              </a:pathLst>
            </a:custGeom>
            <a:grpFill/>
            <a:ln w="6390" cap="flat">
              <a:noFill/>
              <a:prstDash val="solid"/>
              <a:miter/>
            </a:ln>
          </p:spPr>
          <p:txBody>
            <a:bodyPr rtlCol="0" anchor="ctr"/>
            <a:lstStyle/>
            <a:p>
              <a:endParaRPr lang="en-GB"/>
            </a:p>
          </p:txBody>
        </p:sp>
        <p:sp>
          <p:nvSpPr>
            <p:cNvPr id="19" name="Graphic 4">
              <a:extLst>
                <a:ext uri="{FF2B5EF4-FFF2-40B4-BE49-F238E27FC236}">
                  <a16:creationId xmlns:a16="http://schemas.microsoft.com/office/drawing/2014/main" id="{2065793F-15B0-34F9-15ED-BBC7FA0C59D9}"/>
                </a:ext>
              </a:extLst>
            </p:cNvPr>
            <p:cNvSpPr/>
            <p:nvPr/>
          </p:nvSpPr>
          <p:spPr>
            <a:xfrm>
              <a:off x="0" y="0"/>
              <a:ext cx="361674" cy="361971"/>
            </a:xfrm>
            <a:custGeom>
              <a:avLst/>
              <a:gdLst>
                <a:gd name="connsiteX0" fmla="*/ 285630 w 361674"/>
                <a:gd name="connsiteY0" fmla="*/ 227270 h 361971"/>
                <a:gd name="connsiteX1" fmla="*/ 280518 w 361674"/>
                <a:gd name="connsiteY1" fmla="*/ 229823 h 361971"/>
                <a:gd name="connsiteX2" fmla="*/ 217258 w 361674"/>
                <a:gd name="connsiteY2" fmla="*/ 229823 h 361971"/>
                <a:gd name="connsiteX3" fmla="*/ 210868 w 361674"/>
                <a:gd name="connsiteY3" fmla="*/ 223439 h 361971"/>
                <a:gd name="connsiteX4" fmla="*/ 210868 w 361674"/>
                <a:gd name="connsiteY4" fmla="*/ 221524 h 361971"/>
                <a:gd name="connsiteX5" fmla="*/ 243456 w 361674"/>
                <a:gd name="connsiteY5" fmla="*/ 117465 h 361971"/>
                <a:gd name="connsiteX6" fmla="*/ 187864 w 361674"/>
                <a:gd name="connsiteY6" fmla="*/ 117465 h 361971"/>
                <a:gd name="connsiteX7" fmla="*/ 187864 w 361674"/>
                <a:gd name="connsiteY7" fmla="*/ 273234 h 361971"/>
                <a:gd name="connsiteX8" fmla="*/ 223648 w 361674"/>
                <a:gd name="connsiteY8" fmla="*/ 273234 h 361971"/>
                <a:gd name="connsiteX9" fmla="*/ 230038 w 361674"/>
                <a:gd name="connsiteY9" fmla="*/ 279618 h 361971"/>
                <a:gd name="connsiteX10" fmla="*/ 223648 w 361674"/>
                <a:gd name="connsiteY10" fmla="*/ 286002 h 361971"/>
                <a:gd name="connsiteX11" fmla="*/ 139301 w 361674"/>
                <a:gd name="connsiteY11" fmla="*/ 286002 h 361971"/>
                <a:gd name="connsiteX12" fmla="*/ 132911 w 361674"/>
                <a:gd name="connsiteY12" fmla="*/ 279618 h 361971"/>
                <a:gd name="connsiteX13" fmla="*/ 139301 w 361674"/>
                <a:gd name="connsiteY13" fmla="*/ 273234 h 361971"/>
                <a:gd name="connsiteX14" fmla="*/ 175084 w 361674"/>
                <a:gd name="connsiteY14" fmla="*/ 273234 h 361971"/>
                <a:gd name="connsiteX15" fmla="*/ 175084 w 361674"/>
                <a:gd name="connsiteY15" fmla="*/ 117465 h 361971"/>
                <a:gd name="connsiteX16" fmla="*/ 126521 w 361674"/>
                <a:gd name="connsiteY16" fmla="*/ 117465 h 361971"/>
                <a:gd name="connsiteX17" fmla="*/ 152720 w 361674"/>
                <a:gd name="connsiteY17" fmla="*/ 222163 h 361971"/>
                <a:gd name="connsiteX18" fmla="*/ 151441 w 361674"/>
                <a:gd name="connsiteY18" fmla="*/ 227908 h 361971"/>
                <a:gd name="connsiteX19" fmla="*/ 146330 w 361674"/>
                <a:gd name="connsiteY19" fmla="*/ 230462 h 361971"/>
                <a:gd name="connsiteX20" fmla="*/ 83069 w 361674"/>
                <a:gd name="connsiteY20" fmla="*/ 230462 h 361971"/>
                <a:gd name="connsiteX21" fmla="*/ 76679 w 361674"/>
                <a:gd name="connsiteY21" fmla="*/ 224078 h 361971"/>
                <a:gd name="connsiteX22" fmla="*/ 76679 w 361674"/>
                <a:gd name="connsiteY22" fmla="*/ 222163 h 361971"/>
                <a:gd name="connsiteX23" fmla="*/ 111824 w 361674"/>
                <a:gd name="connsiteY23" fmla="*/ 109804 h 361971"/>
                <a:gd name="connsiteX24" fmla="*/ 111824 w 361674"/>
                <a:gd name="connsiteY24" fmla="*/ 109166 h 361971"/>
                <a:gd name="connsiteX25" fmla="*/ 112463 w 361674"/>
                <a:gd name="connsiteY25" fmla="*/ 108528 h 361971"/>
                <a:gd name="connsiteX26" fmla="*/ 113102 w 361674"/>
                <a:gd name="connsiteY26" fmla="*/ 107251 h 361971"/>
                <a:gd name="connsiteX27" fmla="*/ 113741 w 361674"/>
                <a:gd name="connsiteY27" fmla="*/ 106612 h 361971"/>
                <a:gd name="connsiteX28" fmla="*/ 115019 w 361674"/>
                <a:gd name="connsiteY28" fmla="*/ 105974 h 361971"/>
                <a:gd name="connsiteX29" fmla="*/ 115658 w 361674"/>
                <a:gd name="connsiteY29" fmla="*/ 105336 h 361971"/>
                <a:gd name="connsiteX30" fmla="*/ 117575 w 361674"/>
                <a:gd name="connsiteY30" fmla="*/ 104697 h 361971"/>
                <a:gd name="connsiteX31" fmla="*/ 118214 w 361674"/>
                <a:gd name="connsiteY31" fmla="*/ 104697 h 361971"/>
                <a:gd name="connsiteX32" fmla="*/ 175084 w 361674"/>
                <a:gd name="connsiteY32" fmla="*/ 104697 h 361971"/>
                <a:gd name="connsiteX33" fmla="*/ 175084 w 361674"/>
                <a:gd name="connsiteY33" fmla="*/ 82992 h 361971"/>
                <a:gd name="connsiteX34" fmla="*/ 181474 w 361674"/>
                <a:gd name="connsiteY34" fmla="*/ 76608 h 361971"/>
                <a:gd name="connsiteX35" fmla="*/ 187864 w 361674"/>
                <a:gd name="connsiteY35" fmla="*/ 82992 h 361971"/>
                <a:gd name="connsiteX36" fmla="*/ 187864 w 361674"/>
                <a:gd name="connsiteY36" fmla="*/ 104697 h 361971"/>
                <a:gd name="connsiteX37" fmla="*/ 251764 w 361674"/>
                <a:gd name="connsiteY37" fmla="*/ 104697 h 361971"/>
                <a:gd name="connsiteX38" fmla="*/ 253680 w 361674"/>
                <a:gd name="connsiteY38" fmla="*/ 105336 h 361971"/>
                <a:gd name="connsiteX39" fmla="*/ 254320 w 361674"/>
                <a:gd name="connsiteY39" fmla="*/ 105336 h 361971"/>
                <a:gd name="connsiteX40" fmla="*/ 255597 w 361674"/>
                <a:gd name="connsiteY40" fmla="*/ 105974 h 361971"/>
                <a:gd name="connsiteX41" fmla="*/ 256236 w 361674"/>
                <a:gd name="connsiteY41" fmla="*/ 106612 h 361971"/>
                <a:gd name="connsiteX42" fmla="*/ 256875 w 361674"/>
                <a:gd name="connsiteY42" fmla="*/ 107889 h 361971"/>
                <a:gd name="connsiteX43" fmla="*/ 257515 w 361674"/>
                <a:gd name="connsiteY43" fmla="*/ 108528 h 361971"/>
                <a:gd name="connsiteX44" fmla="*/ 257515 w 361674"/>
                <a:gd name="connsiteY44" fmla="*/ 109166 h 361971"/>
                <a:gd name="connsiteX45" fmla="*/ 285630 w 361674"/>
                <a:gd name="connsiteY45" fmla="*/ 221524 h 361971"/>
                <a:gd name="connsiteX46" fmla="*/ 284352 w 361674"/>
                <a:gd name="connsiteY46" fmla="*/ 227270 h 361971"/>
                <a:gd name="connsiteX47" fmla="*/ 180836 w 361674"/>
                <a:gd name="connsiteY47" fmla="*/ 0 h 361971"/>
                <a:gd name="connsiteX48" fmla="*/ 0 w 361674"/>
                <a:gd name="connsiteY48" fmla="*/ 180667 h 361971"/>
                <a:gd name="connsiteX49" fmla="*/ 180836 w 361674"/>
                <a:gd name="connsiteY49" fmla="*/ 361972 h 361971"/>
                <a:gd name="connsiteX50" fmla="*/ 361670 w 361674"/>
                <a:gd name="connsiteY50" fmla="*/ 181305 h 361971"/>
                <a:gd name="connsiteX51" fmla="*/ 361670 w 361674"/>
                <a:gd name="connsiteY51" fmla="*/ 181305 h 361971"/>
                <a:gd name="connsiteX52" fmla="*/ 180836 w 361674"/>
                <a:gd name="connsiteY52" fmla="*/ 0 h 361971"/>
                <a:gd name="connsiteX53" fmla="*/ 180836 w 361674"/>
                <a:gd name="connsiteY53"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674" h="361971">
                  <a:moveTo>
                    <a:pt x="285630" y="227270"/>
                  </a:moveTo>
                  <a:cubicBezTo>
                    <a:pt x="284352" y="228546"/>
                    <a:pt x="282435" y="229823"/>
                    <a:pt x="280518" y="229823"/>
                  </a:cubicBezTo>
                  <a:lnTo>
                    <a:pt x="217258" y="229823"/>
                  </a:lnTo>
                  <a:cubicBezTo>
                    <a:pt x="213424" y="229823"/>
                    <a:pt x="210868" y="227270"/>
                    <a:pt x="210868" y="223439"/>
                  </a:cubicBezTo>
                  <a:cubicBezTo>
                    <a:pt x="210868" y="222801"/>
                    <a:pt x="210868" y="222163"/>
                    <a:pt x="210868" y="221524"/>
                  </a:cubicBezTo>
                  <a:lnTo>
                    <a:pt x="243456" y="117465"/>
                  </a:lnTo>
                  <a:lnTo>
                    <a:pt x="187864" y="117465"/>
                  </a:lnTo>
                  <a:lnTo>
                    <a:pt x="187864" y="273234"/>
                  </a:lnTo>
                  <a:lnTo>
                    <a:pt x="223648" y="273234"/>
                  </a:lnTo>
                  <a:cubicBezTo>
                    <a:pt x="227482" y="273234"/>
                    <a:pt x="230038" y="275788"/>
                    <a:pt x="230038" y="279618"/>
                  </a:cubicBezTo>
                  <a:cubicBezTo>
                    <a:pt x="230038" y="283449"/>
                    <a:pt x="227482" y="286002"/>
                    <a:pt x="223648" y="286002"/>
                  </a:cubicBezTo>
                  <a:lnTo>
                    <a:pt x="139301" y="286002"/>
                  </a:lnTo>
                  <a:cubicBezTo>
                    <a:pt x="135466" y="286002"/>
                    <a:pt x="132911" y="283449"/>
                    <a:pt x="132911" y="279618"/>
                  </a:cubicBezTo>
                  <a:cubicBezTo>
                    <a:pt x="132911" y="275788"/>
                    <a:pt x="135466" y="273234"/>
                    <a:pt x="139301" y="273234"/>
                  </a:cubicBezTo>
                  <a:lnTo>
                    <a:pt x="175084" y="273234"/>
                  </a:lnTo>
                  <a:lnTo>
                    <a:pt x="175084" y="117465"/>
                  </a:lnTo>
                  <a:lnTo>
                    <a:pt x="126521" y="117465"/>
                  </a:lnTo>
                  <a:lnTo>
                    <a:pt x="152720" y="222163"/>
                  </a:lnTo>
                  <a:cubicBezTo>
                    <a:pt x="153358" y="224078"/>
                    <a:pt x="152720" y="225993"/>
                    <a:pt x="151441" y="227908"/>
                  </a:cubicBezTo>
                  <a:cubicBezTo>
                    <a:pt x="150164" y="229185"/>
                    <a:pt x="148246" y="230462"/>
                    <a:pt x="146330" y="230462"/>
                  </a:cubicBezTo>
                  <a:lnTo>
                    <a:pt x="83069" y="230462"/>
                  </a:lnTo>
                  <a:cubicBezTo>
                    <a:pt x="79235" y="230462"/>
                    <a:pt x="76679" y="227908"/>
                    <a:pt x="76679" y="224078"/>
                  </a:cubicBezTo>
                  <a:cubicBezTo>
                    <a:pt x="76679" y="223439"/>
                    <a:pt x="76679" y="222801"/>
                    <a:pt x="76679" y="222163"/>
                  </a:cubicBezTo>
                  <a:lnTo>
                    <a:pt x="111824" y="109804"/>
                  </a:lnTo>
                  <a:cubicBezTo>
                    <a:pt x="111824" y="109804"/>
                    <a:pt x="111824" y="109804"/>
                    <a:pt x="111824" y="109166"/>
                  </a:cubicBezTo>
                  <a:lnTo>
                    <a:pt x="112463" y="108528"/>
                  </a:lnTo>
                  <a:lnTo>
                    <a:pt x="113102" y="107251"/>
                  </a:lnTo>
                  <a:lnTo>
                    <a:pt x="113741" y="106612"/>
                  </a:lnTo>
                  <a:lnTo>
                    <a:pt x="115019" y="105974"/>
                  </a:lnTo>
                  <a:lnTo>
                    <a:pt x="115658" y="105336"/>
                  </a:lnTo>
                  <a:cubicBezTo>
                    <a:pt x="116297" y="105336"/>
                    <a:pt x="116936" y="105336"/>
                    <a:pt x="117575" y="104697"/>
                  </a:cubicBezTo>
                  <a:lnTo>
                    <a:pt x="118214" y="104697"/>
                  </a:lnTo>
                  <a:lnTo>
                    <a:pt x="175084" y="104697"/>
                  </a:lnTo>
                  <a:lnTo>
                    <a:pt x="175084" y="82992"/>
                  </a:lnTo>
                  <a:cubicBezTo>
                    <a:pt x="175084" y="79161"/>
                    <a:pt x="177641" y="76608"/>
                    <a:pt x="181474" y="76608"/>
                  </a:cubicBezTo>
                  <a:cubicBezTo>
                    <a:pt x="185308" y="76608"/>
                    <a:pt x="187864" y="79161"/>
                    <a:pt x="187864" y="82992"/>
                  </a:cubicBezTo>
                  <a:lnTo>
                    <a:pt x="187864" y="104697"/>
                  </a:lnTo>
                  <a:lnTo>
                    <a:pt x="251764" y="104697"/>
                  </a:lnTo>
                  <a:cubicBezTo>
                    <a:pt x="252403" y="104697"/>
                    <a:pt x="253041" y="104697"/>
                    <a:pt x="253680" y="105336"/>
                  </a:cubicBezTo>
                  <a:lnTo>
                    <a:pt x="254320" y="105336"/>
                  </a:lnTo>
                  <a:cubicBezTo>
                    <a:pt x="254959" y="105336"/>
                    <a:pt x="254959" y="105974"/>
                    <a:pt x="255597" y="105974"/>
                  </a:cubicBezTo>
                  <a:cubicBezTo>
                    <a:pt x="255597" y="105974"/>
                    <a:pt x="256236" y="106612"/>
                    <a:pt x="256236" y="106612"/>
                  </a:cubicBezTo>
                  <a:cubicBezTo>
                    <a:pt x="256875" y="107251"/>
                    <a:pt x="256875" y="107251"/>
                    <a:pt x="256875" y="107889"/>
                  </a:cubicBezTo>
                  <a:lnTo>
                    <a:pt x="257515" y="108528"/>
                  </a:lnTo>
                  <a:cubicBezTo>
                    <a:pt x="257515" y="108528"/>
                    <a:pt x="257515" y="109166"/>
                    <a:pt x="257515" y="109166"/>
                  </a:cubicBezTo>
                  <a:lnTo>
                    <a:pt x="285630" y="221524"/>
                  </a:lnTo>
                  <a:cubicBezTo>
                    <a:pt x="286270" y="223439"/>
                    <a:pt x="285630" y="225355"/>
                    <a:pt x="284352" y="227270"/>
                  </a:cubicBezTo>
                  <a:moveTo>
                    <a:pt x="180836" y="0"/>
                  </a:moveTo>
                  <a:cubicBezTo>
                    <a:pt x="80513" y="0"/>
                    <a:pt x="0" y="81077"/>
                    <a:pt x="0" y="180667"/>
                  </a:cubicBezTo>
                  <a:cubicBezTo>
                    <a:pt x="0" y="280895"/>
                    <a:pt x="81152" y="361972"/>
                    <a:pt x="180836" y="361972"/>
                  </a:cubicBezTo>
                  <a:cubicBezTo>
                    <a:pt x="281157" y="361972"/>
                    <a:pt x="361670" y="280895"/>
                    <a:pt x="361670" y="181305"/>
                  </a:cubicBezTo>
                  <a:lnTo>
                    <a:pt x="361670" y="181305"/>
                  </a:lnTo>
                  <a:cubicBezTo>
                    <a:pt x="362309" y="81077"/>
                    <a:pt x="281157" y="0"/>
                    <a:pt x="180836" y="0"/>
                  </a:cubicBezTo>
                  <a:cubicBezTo>
                    <a:pt x="180836" y="0"/>
                    <a:pt x="180836" y="0"/>
                    <a:pt x="180836" y="0"/>
                  </a:cubicBezTo>
                </a:path>
              </a:pathLst>
            </a:custGeom>
            <a:grpFill/>
            <a:ln w="6390"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FA5AA67D-79D9-9C2E-2033-64C41C4B98A6}"/>
              </a:ext>
            </a:extLst>
          </p:cNvPr>
          <p:cNvGrpSpPr/>
          <p:nvPr/>
        </p:nvGrpSpPr>
        <p:grpSpPr>
          <a:xfrm>
            <a:off x="7188345" y="2050473"/>
            <a:ext cx="4727658" cy="3312519"/>
            <a:chOff x="6579281" y="1680729"/>
            <a:chExt cx="5336723" cy="3607131"/>
          </a:xfrm>
        </p:grpSpPr>
        <p:sp>
          <p:nvSpPr>
            <p:cNvPr id="5" name="Hexagon 4">
              <a:extLst>
                <a:ext uri="{FF2B5EF4-FFF2-40B4-BE49-F238E27FC236}">
                  <a16:creationId xmlns:a16="http://schemas.microsoft.com/office/drawing/2014/main" id="{893ACA88-B436-D29E-6A20-D54B82925AE9}"/>
                </a:ext>
              </a:extLst>
            </p:cNvPr>
            <p:cNvSpPr/>
            <p:nvPr/>
          </p:nvSpPr>
          <p:spPr>
            <a:xfrm>
              <a:off x="9892145" y="1680729"/>
              <a:ext cx="2023859" cy="176736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Do I get the services I expect for the money I spend on REC services? </a:t>
              </a:r>
              <a:endParaRPr lang="en-GB" sz="1050" dirty="0">
                <a:latin typeface="Roboto" panose="02000000000000000000" pitchFamily="2" charset="0"/>
                <a:ea typeface="Roboto" panose="02000000000000000000" pitchFamily="2" charset="0"/>
                <a:cs typeface="Roboto" panose="02000000000000000000" pitchFamily="2" charset="0"/>
              </a:endParaRPr>
            </a:p>
          </p:txBody>
        </p:sp>
        <p:sp>
          <p:nvSpPr>
            <p:cNvPr id="6" name="Hexagon 5">
              <a:extLst>
                <a:ext uri="{FF2B5EF4-FFF2-40B4-BE49-F238E27FC236}">
                  <a16:creationId xmlns:a16="http://schemas.microsoft.com/office/drawing/2014/main" id="{3573B176-D8BE-C288-ACA3-CBD7DD361DF2}"/>
                </a:ext>
              </a:extLst>
            </p:cNvPr>
            <p:cNvSpPr/>
            <p:nvPr/>
          </p:nvSpPr>
          <p:spPr>
            <a:xfrm>
              <a:off x="6579282" y="3520494"/>
              <a:ext cx="2023859" cy="17673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Roboto" panose="02000000000000000000" pitchFamily="2" charset="0"/>
                  <a:ea typeface="Roboto" panose="02000000000000000000" pitchFamily="2" charset="0"/>
                  <a:cs typeface="Roboto" panose="02000000000000000000" pitchFamily="2" charset="0"/>
                </a:rPr>
                <a:t>How is my reputation being protected?</a:t>
              </a:r>
              <a:endParaRPr lang="en-GB" sz="1400" dirty="0">
                <a:latin typeface="Roboto" panose="02000000000000000000" pitchFamily="2" charset="0"/>
                <a:ea typeface="Roboto" panose="02000000000000000000" pitchFamily="2" charset="0"/>
                <a:cs typeface="Roboto" panose="02000000000000000000" pitchFamily="2" charset="0"/>
              </a:endParaRPr>
            </a:p>
          </p:txBody>
        </p:sp>
        <p:sp>
          <p:nvSpPr>
            <p:cNvPr id="8" name="Hexagon 7">
              <a:extLst>
                <a:ext uri="{FF2B5EF4-FFF2-40B4-BE49-F238E27FC236}">
                  <a16:creationId xmlns:a16="http://schemas.microsoft.com/office/drawing/2014/main" id="{237DB479-E397-9A65-463E-BE1F5C104F71}"/>
                </a:ext>
              </a:extLst>
            </p:cNvPr>
            <p:cNvSpPr/>
            <p:nvPr/>
          </p:nvSpPr>
          <p:spPr>
            <a:xfrm>
              <a:off x="6579281" y="1680729"/>
              <a:ext cx="2023859" cy="17673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What do I need to do?</a:t>
              </a:r>
            </a:p>
          </p:txBody>
        </p:sp>
        <p:sp>
          <p:nvSpPr>
            <p:cNvPr id="25" name="Hexagon 24">
              <a:extLst>
                <a:ext uri="{FF2B5EF4-FFF2-40B4-BE49-F238E27FC236}">
                  <a16:creationId xmlns:a16="http://schemas.microsoft.com/office/drawing/2014/main" id="{0501B39F-B70A-C631-175D-07B86EE381A1}"/>
                </a:ext>
              </a:extLst>
            </p:cNvPr>
            <p:cNvSpPr/>
            <p:nvPr/>
          </p:nvSpPr>
          <p:spPr>
            <a:xfrm>
              <a:off x="8235841" y="2600612"/>
              <a:ext cx="2023859" cy="176736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latin typeface="Roboto" panose="02000000000000000000" pitchFamily="2" charset="0"/>
                  <a:ea typeface="Roboto" panose="02000000000000000000" pitchFamily="2" charset="0"/>
                  <a:cs typeface="Roboto" panose="02000000000000000000" pitchFamily="2" charset="0"/>
                </a:rPr>
                <a:t>How is the REC improving things for me?</a:t>
              </a:r>
            </a:p>
          </p:txBody>
        </p:sp>
      </p:grpSp>
      <p:sp>
        <p:nvSpPr>
          <p:cNvPr id="26" name="TextBox 25">
            <a:extLst>
              <a:ext uri="{FF2B5EF4-FFF2-40B4-BE49-F238E27FC236}">
                <a16:creationId xmlns:a16="http://schemas.microsoft.com/office/drawing/2014/main" id="{FC6A370E-16F0-7B07-F418-7D36E6A9CE11}"/>
              </a:ext>
            </a:extLst>
          </p:cNvPr>
          <p:cNvSpPr txBox="1"/>
          <p:nvPr/>
        </p:nvSpPr>
        <p:spPr>
          <a:xfrm>
            <a:off x="529613" y="1347045"/>
            <a:ext cx="5178460" cy="4113947"/>
          </a:xfrm>
          <a:prstGeom prst="rect">
            <a:avLst/>
          </a:prstGeom>
          <a:noFill/>
        </p:spPr>
        <p:txBody>
          <a:bodyPr wrap="square" rtlCol="0">
            <a:spAutoFit/>
          </a:bodyPr>
          <a:lstStyle/>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We are structuring our webinar around the 4 key questions that we think REC Service Users have of us.</a:t>
            </a:r>
          </a:p>
          <a:p>
            <a:pPr marL="285750" indent="-285750">
              <a:lnSpc>
                <a:spcPct val="150000"/>
              </a:lnSpc>
              <a:buClr>
                <a:srgbClr val="68A495"/>
              </a:buClr>
              <a:buFont typeface="Arial" panose="020B0604020202020204" pitchFamily="34" charset="0"/>
              <a:buChar cha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Performance Assurance is a complex service – that does many different things with many different types of organisation – we aim to provide you an update on the breadth of this activity.</a:t>
            </a:r>
          </a:p>
          <a:p>
            <a:pPr>
              <a:lnSpc>
                <a:spcPct val="150000"/>
              </a:lnSpc>
              <a:buClr>
                <a:srgbClr val="68A495"/>
              </a:buClr>
            </a:pP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Clr>
                <a:srgbClr val="68A49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We’d welcome your feedback after the webinar if there are other questions you have of us.</a:t>
            </a:r>
          </a:p>
        </p:txBody>
      </p:sp>
    </p:spTree>
    <p:extLst>
      <p:ext uri="{BB962C8B-B14F-4D97-AF65-F5344CB8AC3E}">
        <p14:creationId xmlns:p14="http://schemas.microsoft.com/office/powerpoint/2010/main" val="51530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8F10-FE9B-6FE2-10F2-1661299A727C}"/>
              </a:ext>
            </a:extLst>
          </p:cNvPr>
          <p:cNvSpPr>
            <a:spLocks noGrp="1"/>
          </p:cNvSpPr>
          <p:nvPr>
            <p:ph type="title"/>
          </p:nvPr>
        </p:nvSpPr>
        <p:spPr/>
        <p:txBody>
          <a:bodyPr>
            <a:normAutofit/>
          </a:bodyPr>
          <a:lstStyle/>
          <a:p>
            <a:r>
              <a:rPr lang="en-GB" sz="2700" dirty="0">
                <a:cs typeface="Roboto" panose="02000000000000000000" pitchFamily="2" charset="0"/>
              </a:rPr>
              <a:t>What have PAB been doing this quarter?</a:t>
            </a:r>
          </a:p>
        </p:txBody>
      </p:sp>
      <p:sp>
        <p:nvSpPr>
          <p:cNvPr id="5" name="AutoShape 3">
            <a:extLst>
              <a:ext uri="{FF2B5EF4-FFF2-40B4-BE49-F238E27FC236}">
                <a16:creationId xmlns:a16="http://schemas.microsoft.com/office/drawing/2014/main" id="{47966644-6A7D-CF69-CE93-939A3E69AABF}"/>
              </a:ext>
            </a:extLst>
          </p:cNvPr>
          <p:cNvSpPr>
            <a:spLocks noChangeArrowheads="1"/>
          </p:cNvSpPr>
          <p:nvPr/>
        </p:nvSpPr>
        <p:spPr bwMode="auto">
          <a:xfrm>
            <a:off x="469900" y="1168192"/>
            <a:ext cx="1953493" cy="1064340"/>
          </a:xfrm>
          <a:prstGeom prst="wedgeRectCallout">
            <a:avLst>
              <a:gd name="adj1" fmla="val -2578"/>
              <a:gd name="adj2" fmla="val 86212"/>
            </a:avLst>
          </a:prstGeom>
          <a:solidFill>
            <a:schemeClr val="accent1"/>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Annual Report and this year’s Operating Plan (PAOP)</a:t>
            </a: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AutoShape 4">
            <a:extLst>
              <a:ext uri="{FF2B5EF4-FFF2-40B4-BE49-F238E27FC236}">
                <a16:creationId xmlns:a16="http://schemas.microsoft.com/office/drawing/2014/main" id="{E4B9DF95-6019-9774-A949-0709B35669A2}"/>
              </a:ext>
            </a:extLst>
          </p:cNvPr>
          <p:cNvSpPr>
            <a:spLocks noChangeArrowheads="1"/>
          </p:cNvSpPr>
          <p:nvPr/>
        </p:nvSpPr>
        <p:spPr bwMode="auto">
          <a:xfrm>
            <a:off x="4178982" y="4828681"/>
            <a:ext cx="2485695" cy="1036955"/>
          </a:xfrm>
          <a:prstGeom prst="wedgeRectCallout">
            <a:avLst>
              <a:gd name="adj1" fmla="val -8399"/>
              <a:gd name="adj2" fmla="val 86838"/>
            </a:avLst>
          </a:prstGeom>
          <a:solidFill>
            <a:schemeClr val="accent4"/>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Applying Performance Charges to the CRS Provider</a:t>
            </a:r>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AutoShape 6">
            <a:extLst>
              <a:ext uri="{FF2B5EF4-FFF2-40B4-BE49-F238E27FC236}">
                <a16:creationId xmlns:a16="http://schemas.microsoft.com/office/drawing/2014/main" id="{96766B5B-1780-4708-101F-6E9AA1FA7FD6}"/>
              </a:ext>
            </a:extLst>
          </p:cNvPr>
          <p:cNvSpPr>
            <a:spLocks noChangeArrowheads="1"/>
          </p:cNvSpPr>
          <p:nvPr/>
        </p:nvSpPr>
        <p:spPr bwMode="auto">
          <a:xfrm>
            <a:off x="3262103" y="1701002"/>
            <a:ext cx="2901022" cy="1383824"/>
          </a:xfrm>
          <a:prstGeom prst="wedgeRectCallout">
            <a:avLst>
              <a:gd name="adj1" fmla="val -2804"/>
              <a:gd name="adj2" fmla="val 70099"/>
            </a:avLst>
          </a:prstGeom>
          <a:solidFill>
            <a:schemeClr val="accent2"/>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Significant focus on addressing the CSS P1</a:t>
            </a:r>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AutoShape 7">
            <a:extLst>
              <a:ext uri="{FF2B5EF4-FFF2-40B4-BE49-F238E27FC236}">
                <a16:creationId xmlns:a16="http://schemas.microsoft.com/office/drawing/2014/main" id="{AB2E2D17-8D4F-9C07-17B1-990A9125DC17}"/>
              </a:ext>
            </a:extLst>
          </p:cNvPr>
          <p:cNvSpPr>
            <a:spLocks noChangeArrowheads="1"/>
          </p:cNvSpPr>
          <p:nvPr/>
        </p:nvSpPr>
        <p:spPr bwMode="auto">
          <a:xfrm>
            <a:off x="6464105" y="3082007"/>
            <a:ext cx="2356510" cy="1036955"/>
          </a:xfrm>
          <a:prstGeom prst="wedgeRectCallout">
            <a:avLst>
              <a:gd name="adj1" fmla="val -1535"/>
              <a:gd name="adj2" fmla="val 79408"/>
            </a:avLst>
          </a:prstGeom>
          <a:solidFill>
            <a:srgbClr val="70ADA3"/>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Establishing a direct role for PAB in managing service provider performance</a:t>
            </a:r>
          </a:p>
        </p:txBody>
      </p:sp>
      <p:sp>
        <p:nvSpPr>
          <p:cNvPr id="10" name="AutoShape 8">
            <a:extLst>
              <a:ext uri="{FF2B5EF4-FFF2-40B4-BE49-F238E27FC236}">
                <a16:creationId xmlns:a16="http://schemas.microsoft.com/office/drawing/2014/main" id="{1D550A2C-6E0D-6D75-1E95-7B99775F8563}"/>
              </a:ext>
            </a:extLst>
          </p:cNvPr>
          <p:cNvSpPr>
            <a:spLocks noChangeArrowheads="1"/>
          </p:cNvSpPr>
          <p:nvPr/>
        </p:nvSpPr>
        <p:spPr bwMode="auto">
          <a:xfrm>
            <a:off x="7050202" y="4908095"/>
            <a:ext cx="4518498" cy="878126"/>
          </a:xfrm>
          <a:prstGeom prst="wedgeRectCallout">
            <a:avLst>
              <a:gd name="adj1" fmla="val -38196"/>
              <a:gd name="adj2" fmla="val 108005"/>
            </a:avLst>
          </a:prstGeom>
          <a:solidFill>
            <a:schemeClr val="accent1"/>
          </a:solidFill>
          <a:ln w="6350" algn="ctr">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Review of the change process</a:t>
            </a:r>
          </a:p>
        </p:txBody>
      </p:sp>
      <p:sp>
        <p:nvSpPr>
          <p:cNvPr id="11" name="AutoShape 9">
            <a:extLst>
              <a:ext uri="{FF2B5EF4-FFF2-40B4-BE49-F238E27FC236}">
                <a16:creationId xmlns:a16="http://schemas.microsoft.com/office/drawing/2014/main" id="{791A32A2-6675-7A81-C872-A777BC568045}"/>
              </a:ext>
            </a:extLst>
          </p:cNvPr>
          <p:cNvSpPr>
            <a:spLocks noChangeArrowheads="1"/>
          </p:cNvSpPr>
          <p:nvPr/>
        </p:nvSpPr>
        <p:spPr bwMode="auto">
          <a:xfrm>
            <a:off x="9617293" y="3414317"/>
            <a:ext cx="1951407" cy="626190"/>
          </a:xfrm>
          <a:prstGeom prst="wedgeRectCallout">
            <a:avLst>
              <a:gd name="adj1" fmla="val 4143"/>
              <a:gd name="adj2" fmla="val 82652"/>
            </a:avLst>
          </a:prstGeom>
          <a:solidFill>
            <a:schemeClr val="accent4"/>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Review of security issues</a:t>
            </a: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AutoShape 10">
            <a:extLst>
              <a:ext uri="{FF2B5EF4-FFF2-40B4-BE49-F238E27FC236}">
                <a16:creationId xmlns:a16="http://schemas.microsoft.com/office/drawing/2014/main" id="{639C39D0-4418-45EE-0B62-0695C946A1A3}"/>
              </a:ext>
            </a:extLst>
          </p:cNvPr>
          <p:cNvSpPr>
            <a:spLocks noChangeArrowheads="1"/>
          </p:cNvSpPr>
          <p:nvPr/>
        </p:nvSpPr>
        <p:spPr bwMode="auto">
          <a:xfrm>
            <a:off x="8820615" y="1233031"/>
            <a:ext cx="2258205" cy="1628662"/>
          </a:xfrm>
          <a:prstGeom prst="wedgeRectCallout">
            <a:avLst>
              <a:gd name="adj1" fmla="val -6094"/>
              <a:gd name="adj2" fmla="val 69728"/>
            </a:avLst>
          </a:prstGeom>
          <a:solidFill>
            <a:schemeClr val="accent2"/>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bg2"/>
                </a:solidFill>
                <a:latin typeface="Roboto" panose="02000000000000000000" pitchFamily="2" charset="0"/>
                <a:ea typeface="Roboto" panose="02000000000000000000" pitchFamily="2" charset="0"/>
                <a:cs typeface="Roboto" panose="02000000000000000000" pitchFamily="2" charset="0"/>
              </a:rPr>
              <a:t>Operational review of the assurance process</a:t>
            </a:r>
          </a:p>
        </p:txBody>
      </p:sp>
      <p:sp>
        <p:nvSpPr>
          <p:cNvPr id="13" name="AutoShape 11">
            <a:extLst>
              <a:ext uri="{FF2B5EF4-FFF2-40B4-BE49-F238E27FC236}">
                <a16:creationId xmlns:a16="http://schemas.microsoft.com/office/drawing/2014/main" id="{76DB252A-C391-F58A-6D26-27C843F4ECC6}"/>
              </a:ext>
            </a:extLst>
          </p:cNvPr>
          <p:cNvSpPr>
            <a:spLocks noChangeArrowheads="1"/>
          </p:cNvSpPr>
          <p:nvPr/>
        </p:nvSpPr>
        <p:spPr bwMode="auto">
          <a:xfrm>
            <a:off x="838200" y="4698150"/>
            <a:ext cx="2629702" cy="1298019"/>
          </a:xfrm>
          <a:prstGeom prst="wedgeRectCallout">
            <a:avLst>
              <a:gd name="adj1" fmla="val -34846"/>
              <a:gd name="adj2" fmla="val 73032"/>
            </a:avLst>
          </a:prstGeom>
          <a:solidFill>
            <a:schemeClr val="accent1"/>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Derogations to cover ES experimentation and </a:t>
            </a:r>
            <a:r>
              <a:rPr lang="en-GB" sz="1600" b="1" dirty="0" err="1">
                <a:solidFill>
                  <a:schemeClr val="bg1"/>
                </a:solidFill>
                <a:latin typeface="Roboto" panose="02000000000000000000" pitchFamily="2" charset="0"/>
                <a:ea typeface="Roboto" panose="02000000000000000000" pitchFamily="2" charset="0"/>
                <a:cs typeface="Roboto" panose="02000000000000000000" pitchFamily="2" charset="0"/>
              </a:rPr>
              <a:t>CoMCoP</a:t>
            </a:r>
            <a:endParaRPr lang="en-GB"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4" name="AutoShape 12">
            <a:extLst>
              <a:ext uri="{FF2B5EF4-FFF2-40B4-BE49-F238E27FC236}">
                <a16:creationId xmlns:a16="http://schemas.microsoft.com/office/drawing/2014/main" id="{A4D0E825-5CBF-91EB-04B8-39F7C2D07E3C}"/>
              </a:ext>
            </a:extLst>
          </p:cNvPr>
          <p:cNvSpPr>
            <a:spLocks noChangeArrowheads="1"/>
          </p:cNvSpPr>
          <p:nvPr/>
        </p:nvSpPr>
        <p:spPr bwMode="auto">
          <a:xfrm>
            <a:off x="1401675" y="3126802"/>
            <a:ext cx="1387900" cy="799624"/>
          </a:xfrm>
          <a:prstGeom prst="wedgeRectCallout">
            <a:avLst>
              <a:gd name="adj1" fmla="val -34537"/>
              <a:gd name="adj2" fmla="val 91432"/>
            </a:avLst>
          </a:prstGeom>
          <a:solidFill>
            <a:srgbClr val="70ADA3"/>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Reviewing in flight derogations</a:t>
            </a:r>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6" name="AutoShape 10">
            <a:extLst>
              <a:ext uri="{FF2B5EF4-FFF2-40B4-BE49-F238E27FC236}">
                <a16:creationId xmlns:a16="http://schemas.microsoft.com/office/drawing/2014/main" id="{7C1182DD-E04C-C4CA-6DEB-6D510701F384}"/>
              </a:ext>
            </a:extLst>
          </p:cNvPr>
          <p:cNvSpPr>
            <a:spLocks noChangeArrowheads="1"/>
          </p:cNvSpPr>
          <p:nvPr/>
        </p:nvSpPr>
        <p:spPr bwMode="auto">
          <a:xfrm>
            <a:off x="6664677" y="1108628"/>
            <a:ext cx="1698566" cy="1383824"/>
          </a:xfrm>
          <a:prstGeom prst="wedgeRectCallout">
            <a:avLst>
              <a:gd name="adj1" fmla="val -6094"/>
              <a:gd name="adj2" fmla="val 69728"/>
            </a:avLst>
          </a:prstGeom>
          <a:solidFill>
            <a:schemeClr val="accent5"/>
          </a:solidFill>
          <a:ln w="6350">
            <a:noFill/>
            <a:miter lim="800000"/>
            <a:headEnd/>
            <a:tailEnd/>
          </a:ln>
        </p:spPr>
        <p:txBody>
          <a:bodyPr wrap="square" lIns="88900" tIns="88900" rIns="88900" bIns="889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bg2"/>
                </a:solidFill>
                <a:latin typeface="Roboto" panose="02000000000000000000" pitchFamily="2" charset="0"/>
                <a:ea typeface="Roboto" panose="02000000000000000000" pitchFamily="2" charset="0"/>
                <a:cs typeface="Roboto" panose="02000000000000000000" pitchFamily="2" charset="0"/>
              </a:rPr>
              <a:t>Identifying positive ways to improve Gas MEM performance</a:t>
            </a:r>
          </a:p>
        </p:txBody>
      </p:sp>
    </p:spTree>
    <p:extLst>
      <p:ext uri="{BB962C8B-B14F-4D97-AF65-F5344CB8AC3E}">
        <p14:creationId xmlns:p14="http://schemas.microsoft.com/office/powerpoint/2010/main" val="86165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DE32-91C1-46E1-EE70-7AF61168EF59}"/>
              </a:ext>
            </a:extLst>
          </p:cNvPr>
          <p:cNvSpPr txBox="1">
            <a:spLocks/>
          </p:cNvSpPr>
          <p:nvPr/>
        </p:nvSpPr>
        <p:spPr>
          <a:xfrm>
            <a:off x="4022147" y="3571875"/>
            <a:ext cx="6966527" cy="1325563"/>
          </a:xfrm>
          <a:prstGeom prst="rect">
            <a:avLst/>
          </a:prstGeom>
        </p:spPr>
        <p:txBody>
          <a:bodyPr/>
          <a:lst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a:lstStyle>
          <a:p>
            <a:r>
              <a:rPr lang="en-GB" dirty="0">
                <a:latin typeface="Roboto"/>
                <a:ea typeface="Roboto"/>
                <a:cs typeface="Roboto"/>
              </a:rPr>
              <a:t>What do I need to do?</a:t>
            </a:r>
          </a:p>
        </p:txBody>
      </p:sp>
    </p:spTree>
    <p:extLst>
      <p:ext uri="{BB962C8B-B14F-4D97-AF65-F5344CB8AC3E}">
        <p14:creationId xmlns:p14="http://schemas.microsoft.com/office/powerpoint/2010/main" val="96480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Update on RFI approach</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Vaishnavi Sharma</a:t>
            </a:r>
          </a:p>
        </p:txBody>
      </p:sp>
    </p:spTree>
    <p:extLst>
      <p:ext uri="{BB962C8B-B14F-4D97-AF65-F5344CB8AC3E}">
        <p14:creationId xmlns:p14="http://schemas.microsoft.com/office/powerpoint/2010/main" val="3817361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67ac5683-9c09-4f01-bf92-1abae69da4e4"/>
  <p:tag name="SLIDO_EVENT_SECTION_UUID" val="dcf5c57e-73d5-4f53-8474-e7cfe8352fe6"/>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DI0ODI5ODZ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MDI0ODI4MTh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I0ODI4MD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3MDI0ODI4MzV9"/>
  <p:tag name="SLIDO_TYPE" val="SlidoPoll"/>
  <p:tag name="SLIDO_POLL_UUID" val="117b25b5-ac2a-41f2-9b34-40e2898ee35d"/>
  <p:tag name="SLIDO_TIMELINE" val="W3sic2NyZWVuIjoiU3VydmV5SW50cm8iLCJzaG93UmVzdWx0cyI6ZmFsc2UsInNob3dDb3JyZWN0QW5zd2VycyI6ZmFsc2UsInZvdGluZ0xvY2tlZCI6ZmFsc2V9LHsicG9sbFF1ZXN0aW9uVXVpZCI6ImQ1OTRkYjRhLTQ3YmMtNDgwOC04M2QyLWVkZDQxNGJmYzc4NCIsInNob3dSZXN1bHRzIjp0cnVlLCJzaG93Q29ycmVjdEFuc3dlcnMiOmZhbHNlLCJ2b3RpbmdMb2NrZWQiOmZhbHNlfSx7InBvbGxRdWVzdGlvblV1aWQiOiI0Y2E0ZTkyYS0wMjA0LTQ1MjctYjlkNC00YTQyZTMyNGJhMTYiLCJzaG93UmVzdWx0cyI6dHJ1ZSwic2hvd0NvcnJlY3RBbnN3ZXJzIjpmYWxzZSwidm90aW5nTG9ja2VkIjpmYWxzZX1d"/>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DI0ODI4ODZ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4.xml><?xml version="1.0" encoding="utf-8"?>
<a:theme xmlns:a="http://schemas.openxmlformats.org/drawingml/2006/main" name="2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6" ma:contentTypeDescription="Create a new document." ma:contentTypeScope="" ma:versionID="054da06208d2fae31879611ad289288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4db1b05883021a9433411da48fb1f87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Carlton, Walter</DisplayName>
        <AccountId>14</AccountId>
        <AccountType/>
      </UserInfo>
      <UserInfo>
        <DisplayName>Costa Fernandes, Katie</DisplayName>
        <AccountId>233</AccountId>
        <AccountType/>
      </UserInfo>
      <UserInfo>
        <DisplayName>Crowe-Lamont, Amy</DisplayName>
        <AccountId>95</AccountId>
        <AccountType/>
      </UserInfo>
    </SharedWithUsers>
  </documentManagement>
</p:properties>
</file>

<file path=customXml/itemProps1.xml><?xml version="1.0" encoding="utf-8"?>
<ds:datastoreItem xmlns:ds="http://schemas.openxmlformats.org/officeDocument/2006/customXml" ds:itemID="{F8A78C72-0CEB-4B7E-B326-2EE9FC202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DA66B-D4A4-419A-9C77-56236328EA0C}">
  <ds:schemaRefs>
    <ds:schemaRef ds:uri="http://schemas.microsoft.com/sharepoint/v3/contenttype/forms"/>
  </ds:schemaRefs>
</ds:datastoreItem>
</file>

<file path=customXml/itemProps3.xml><?xml version="1.0" encoding="utf-8"?>
<ds:datastoreItem xmlns:ds="http://schemas.openxmlformats.org/officeDocument/2006/customXml" ds:itemID="{84B68DAB-921C-43BD-B57A-1E6E29E59A31}">
  <ds:schemaRefs>
    <ds:schemaRef ds:uri="http://schemas.microsoft.com/office/infopath/2007/PartnerControls"/>
    <ds:schemaRef ds:uri="http://purl.org/dc/terms/"/>
    <ds:schemaRef ds:uri="58dbe026-c2b7-4f74-8c27-82ec413bac0d"/>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9aec8e27-46b6-4dfa-bdad-04f5a9be56ad"/>
    <ds:schemaRef ds:uri="http://purl.org/dc/elements/1.1/"/>
    <ds:schemaRef ds:uri="33669984-af94-4b35-9f37-f4574e663bce"/>
    <ds:schemaRef ds:uri="d5e8df70-7ba7-462a-92bc-0eb2af61e599"/>
  </ds:schemaRefs>
</ds:datastoreItem>
</file>

<file path=docProps/app.xml><?xml version="1.0" encoding="utf-8"?>
<Properties xmlns="http://schemas.openxmlformats.org/officeDocument/2006/extended-properties" xmlns:vt="http://schemas.openxmlformats.org/officeDocument/2006/docPropsVTypes">
  <TotalTime>9</TotalTime>
  <Words>3298</Words>
  <Application>Microsoft Office PowerPoint</Application>
  <PresentationFormat>Widescreen</PresentationFormat>
  <Paragraphs>332</Paragraphs>
  <Slides>43</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43</vt:i4>
      </vt:variant>
    </vt:vector>
  </HeadingPairs>
  <TitlesOfParts>
    <vt:vector size="53" baseType="lpstr">
      <vt:lpstr>Arial</vt:lpstr>
      <vt:lpstr>Calibri</vt:lpstr>
      <vt:lpstr>Calibri Light</vt:lpstr>
      <vt:lpstr>Open Sans</vt:lpstr>
      <vt:lpstr>Roboto</vt:lpstr>
      <vt:lpstr>Wingdings</vt:lpstr>
      <vt:lpstr>REC Light Event Theme</vt:lpstr>
      <vt:lpstr>1_REC Light Event Theme</vt:lpstr>
      <vt:lpstr>REC Alternative Event Theme</vt:lpstr>
      <vt:lpstr>2_REC Light Event Theme</vt:lpstr>
      <vt:lpstr>Performance Assurance  Webinar</vt:lpstr>
      <vt:lpstr>Introducing Your presenters</vt:lpstr>
      <vt:lpstr>Housekeeping</vt:lpstr>
      <vt:lpstr>PowerPoint Presentation</vt:lpstr>
      <vt:lpstr>Agenda For today</vt:lpstr>
      <vt:lpstr>Introduction</vt:lpstr>
      <vt:lpstr>What have PAB been doing this quarter?</vt:lpstr>
      <vt:lpstr>PowerPoint Presentation</vt:lpstr>
      <vt:lpstr>Update on RFI approach</vt:lpstr>
      <vt:lpstr>Update on RFI Approach</vt:lpstr>
      <vt:lpstr>Clarity on PARC changes</vt:lpstr>
      <vt:lpstr>Clarity on PARC Change – R0154</vt:lpstr>
      <vt:lpstr>Dashboard Review Responses​​​</vt:lpstr>
      <vt:lpstr>Dashboard Review Responses</vt:lpstr>
      <vt:lpstr>Exporting Data</vt:lpstr>
      <vt:lpstr>HOW OFTEN IS EACH DASHBOARD REFRESHED</vt:lpstr>
      <vt:lpstr>Comcop Derogation</vt:lpstr>
      <vt:lpstr>Comcop Derogation</vt:lpstr>
      <vt:lpstr>PowerPoint Presentation</vt:lpstr>
      <vt:lpstr>PowerPoint Presentation</vt:lpstr>
      <vt:lpstr>Key Successes</vt:lpstr>
      <vt:lpstr>How is the REC improving things for me?</vt:lpstr>
      <vt:lpstr>MEM Updates</vt:lpstr>
      <vt:lpstr>Schedule 14 metering operations engagement UPDATE</vt:lpstr>
      <vt:lpstr>Schedule 14 metering operations engagement UPDATE continued…</vt:lpstr>
      <vt:lpstr>Theft Target Methodology</vt:lpstr>
      <vt:lpstr>Change Options Survey </vt:lpstr>
      <vt:lpstr>Change Options not taken Forward and Future Plans </vt:lpstr>
      <vt:lpstr>Domestic Premise Indicator</vt:lpstr>
      <vt:lpstr>Domestic Premise Indicator</vt:lpstr>
      <vt:lpstr>PowerPoint Presentation</vt:lpstr>
      <vt:lpstr>PowerPoint Presentation</vt:lpstr>
      <vt:lpstr>Service provider performance</vt:lpstr>
      <vt:lpstr>Service Provider assurance</vt:lpstr>
      <vt:lpstr>Overview of performance levels</vt:lpstr>
      <vt:lpstr>Assurance activities</vt:lpstr>
      <vt:lpstr>PowerPoint Presentation</vt:lpstr>
      <vt:lpstr>Information Security Breaches and Interventions</vt:lpstr>
      <vt:lpstr>Information Security Breaches and Interventions</vt:lpstr>
      <vt:lpstr>Q&amp;a ​​​</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Webinar</dc:title>
  <dc:creator>Crowe-Lamont, Amy</dc:creator>
  <cp:lastModifiedBy>Jenny Hyskaj</cp:lastModifiedBy>
  <cp:revision>2</cp:revision>
  <dcterms:created xsi:type="dcterms:W3CDTF">2023-05-11T12:52:35Z</dcterms:created>
  <dcterms:modified xsi:type="dcterms:W3CDTF">2023-12-13T16:01:41Z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2023-05-11T12:52:36Z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551bf7da-98bc-4208-9263-e612c96a77cf</vt:lpwstr>
  </property>
  <property fmtid="{D5CDD505-2E9C-101B-9397-08002B2CF9AE}" pid="8" name="MSIP_Label_ea60d57e-af5b-4752-ac57-3e4f28ca11dc_ContentBits">
    <vt:lpwstr>0</vt:lpwstr>
  </property>
  <property fmtid="{D5CDD505-2E9C-101B-9397-08002B2CF9AE}" pid="9" name="ContentTypeId">
    <vt:lpwstr>0x01010064B6ABD153718F40AB257D99BCA5D342</vt:lpwstr>
  </property>
  <property fmtid="{D5CDD505-2E9C-101B-9397-08002B2CF9AE}" pid="10" name="MediaServiceImageTags">
    <vt:lpwstr/>
  </property>
  <property fmtid="{D5CDD505-2E9C-101B-9397-08002B2CF9AE}" pid="11" name="MSIP_Label_2d7f055f-5347-41d4-8cbe-c035e83f4f3c_Enabled">
    <vt:lpwstr>true</vt:lpwstr>
  </property>
  <property fmtid="{D5CDD505-2E9C-101B-9397-08002B2CF9AE}" pid="12" name="MSIP_Label_2d7f055f-5347-41d4-8cbe-c035e83f4f3c_SetDate">
    <vt:lpwstr>2023-12-13T15:49:30Z</vt:lpwstr>
  </property>
  <property fmtid="{D5CDD505-2E9C-101B-9397-08002B2CF9AE}" pid="13" name="MSIP_Label_2d7f055f-5347-41d4-8cbe-c035e83f4f3c_Method">
    <vt:lpwstr>Standard</vt:lpwstr>
  </property>
  <property fmtid="{D5CDD505-2E9C-101B-9397-08002B2CF9AE}" pid="14" name="MSIP_Label_2d7f055f-5347-41d4-8cbe-c035e83f4f3c_Name">
    <vt:lpwstr>defa4170-0d19-0005-0004-bc88714345d2</vt:lpwstr>
  </property>
  <property fmtid="{D5CDD505-2E9C-101B-9397-08002B2CF9AE}" pid="15" name="MSIP_Label_2d7f055f-5347-41d4-8cbe-c035e83f4f3c_SiteId">
    <vt:lpwstr>883dbbc0-a334-4b54-87cf-04fa94aeafb8</vt:lpwstr>
  </property>
  <property fmtid="{D5CDD505-2E9C-101B-9397-08002B2CF9AE}" pid="16" name="MSIP_Label_2d7f055f-5347-41d4-8cbe-c035e83f4f3c_ActionId">
    <vt:lpwstr>fe39d432-bf98-4f20-9259-fc878759f068</vt:lpwstr>
  </property>
  <property fmtid="{D5CDD505-2E9C-101B-9397-08002B2CF9AE}" pid="17" name="MSIP_Label_2d7f055f-5347-41d4-8cbe-c035e83f4f3c_ContentBits">
    <vt:lpwstr>0</vt:lpwstr>
  </property>
  <property fmtid="{D5CDD505-2E9C-101B-9397-08002B2CF9AE}" pid="18" name="SlidoAppVersion">
    <vt:lpwstr>1.6.1.4122</vt:lpwstr>
  </property>
</Properties>
</file>