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3" r:id="rId6"/>
  </p:sldMasterIdLst>
  <p:sldIdLst>
    <p:sldId id="257" r:id="rId7"/>
    <p:sldId id="267" r:id="rId8"/>
    <p:sldId id="268" r:id="rId9"/>
    <p:sldId id="2076138193" r:id="rId10"/>
    <p:sldId id="263" r:id="rId11"/>
    <p:sldId id="260" r:id="rId12"/>
    <p:sldId id="2076138201" r:id="rId13"/>
    <p:sldId id="2076138169" r:id="rId14"/>
    <p:sldId id="2076138174" r:id="rId15"/>
    <p:sldId id="2076138175" r:id="rId16"/>
    <p:sldId id="2076138176" r:id="rId17"/>
    <p:sldId id="265" r:id="rId18"/>
    <p:sldId id="272" r:id="rId19"/>
    <p:sldId id="273" r:id="rId20"/>
    <p:sldId id="2076138177" r:id="rId21"/>
    <p:sldId id="275" r:id="rId22"/>
    <p:sldId id="2076138178" r:id="rId23"/>
    <p:sldId id="2076138179" r:id="rId24"/>
    <p:sldId id="2076138190" r:id="rId25"/>
    <p:sldId id="2076138194" r:id="rId26"/>
    <p:sldId id="2076138171" r:id="rId27"/>
    <p:sldId id="2076138180" r:id="rId28"/>
    <p:sldId id="2076138181" r:id="rId29"/>
    <p:sldId id="277" r:id="rId30"/>
    <p:sldId id="2076138195" r:id="rId31"/>
    <p:sldId id="269" r:id="rId32"/>
    <p:sldId id="266" r:id="rId33"/>
    <p:sldId id="2076138182" r:id="rId34"/>
    <p:sldId id="2076138183" r:id="rId35"/>
    <p:sldId id="2076138184" r:id="rId36"/>
    <p:sldId id="2076138185" r:id="rId37"/>
    <p:sldId id="2076138186" r:id="rId38"/>
    <p:sldId id="2076138187" r:id="rId39"/>
    <p:sldId id="2076138191" r:id="rId40"/>
    <p:sldId id="2076138196" r:id="rId41"/>
    <p:sldId id="2076138166" r:id="rId42"/>
    <p:sldId id="2076138173" r:id="rId43"/>
    <p:sldId id="2076138188" r:id="rId44"/>
    <p:sldId id="2076138197" r:id="rId45"/>
    <p:sldId id="2076138172" r:id="rId46"/>
    <p:sldId id="2076138189" r:id="rId47"/>
    <p:sldId id="2076138164" r:id="rId48"/>
    <p:sldId id="2076138199" r:id="rId49"/>
    <p:sldId id="2076138192" r:id="rId50"/>
    <p:sldId id="2076138200" r:id="rId51"/>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6651A-F181-43CE-BD09-706BD7EA7E6A}" v="4" dt="2024-01-18T10:39:42.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9446651A-F181-43CE-BD09-706BD7EA7E6A}"/>
    <pc:docChg chg="delSld modSld">
      <pc:chgData name="Jenny Hyskaj" userId="2a0cae01-d990-4fec-87a2-7d3184512457" providerId="ADAL" clId="{9446651A-F181-43CE-BD09-706BD7EA7E6A}" dt="2024-01-18T10:47:01.846" v="8" actId="47"/>
      <pc:docMkLst>
        <pc:docMk/>
      </pc:docMkLst>
      <pc:sldChg chg="modSp mod">
        <pc:chgData name="Jenny Hyskaj" userId="2a0cae01-d990-4fec-87a2-7d3184512457" providerId="ADAL" clId="{9446651A-F181-43CE-BD09-706BD7EA7E6A}" dt="2024-01-17T15:53:12.855" v="3" actId="403"/>
        <pc:sldMkLst>
          <pc:docMk/>
          <pc:sldMk cId="36845414" sldId="267"/>
        </pc:sldMkLst>
        <pc:spChg chg="mod">
          <ac:chgData name="Jenny Hyskaj" userId="2a0cae01-d990-4fec-87a2-7d3184512457" providerId="ADAL" clId="{9446651A-F181-43CE-BD09-706BD7EA7E6A}" dt="2024-01-17T15:53:12.855" v="3" actId="403"/>
          <ac:spMkLst>
            <pc:docMk/>
            <pc:sldMk cId="36845414" sldId="267"/>
            <ac:spMk id="3" creationId="{F623B135-A1F7-10FB-C493-214A369691D9}"/>
          </ac:spMkLst>
        </pc:spChg>
        <pc:spChg chg="mod">
          <ac:chgData name="Jenny Hyskaj" userId="2a0cae01-d990-4fec-87a2-7d3184512457" providerId="ADAL" clId="{9446651A-F181-43CE-BD09-706BD7EA7E6A}" dt="2024-01-17T15:53:07.533" v="2" actId="403"/>
          <ac:spMkLst>
            <pc:docMk/>
            <pc:sldMk cId="36845414" sldId="267"/>
            <ac:spMk id="6" creationId="{0EB5EE82-773E-0C10-7952-A505D74D3CA5}"/>
          </ac:spMkLst>
        </pc:spChg>
      </pc:sldChg>
      <pc:sldChg chg="del">
        <pc:chgData name="Jenny Hyskaj" userId="2a0cae01-d990-4fec-87a2-7d3184512457" providerId="ADAL" clId="{9446651A-F181-43CE-BD09-706BD7EA7E6A}" dt="2024-01-18T09:49:44.483" v="6" actId="47"/>
        <pc:sldMkLst>
          <pc:docMk/>
          <pc:sldMk cId="4183818936" sldId="287"/>
        </pc:sldMkLst>
      </pc:sldChg>
      <pc:sldChg chg="modSp">
        <pc:chgData name="Jenny Hyskaj" userId="2a0cae01-d990-4fec-87a2-7d3184512457" providerId="ADAL" clId="{9446651A-F181-43CE-BD09-706BD7EA7E6A}" dt="2024-01-18T10:39:42.889" v="7" actId="207"/>
        <pc:sldMkLst>
          <pc:docMk/>
          <pc:sldMk cId="2999719307" sldId="2076138175"/>
        </pc:sldMkLst>
        <pc:graphicFrameChg chg="mod">
          <ac:chgData name="Jenny Hyskaj" userId="2a0cae01-d990-4fec-87a2-7d3184512457" providerId="ADAL" clId="{9446651A-F181-43CE-BD09-706BD7EA7E6A}" dt="2024-01-18T10:39:42.889" v="7" actId="207"/>
          <ac:graphicFrameMkLst>
            <pc:docMk/>
            <pc:sldMk cId="2999719307" sldId="2076138175"/>
            <ac:graphicFrameMk id="6" creationId="{854D2887-40BD-4FD0-8D46-B0A53F0CAE0F}"/>
          </ac:graphicFrameMkLst>
        </pc:graphicFrameChg>
      </pc:sldChg>
      <pc:sldChg chg="del">
        <pc:chgData name="Jenny Hyskaj" userId="2a0cae01-d990-4fec-87a2-7d3184512457" providerId="ADAL" clId="{9446651A-F181-43CE-BD09-706BD7EA7E6A}" dt="2024-01-18T10:47:01.846" v="8" actId="47"/>
        <pc:sldMkLst>
          <pc:docMk/>
          <pc:sldMk cId="3031911899" sldId="2076138198"/>
        </pc:sldMkLst>
      </pc:sldChg>
      <pc:sldChg chg="modSp mod">
        <pc:chgData name="Jenny Hyskaj" userId="2a0cae01-d990-4fec-87a2-7d3184512457" providerId="ADAL" clId="{9446651A-F181-43CE-BD09-706BD7EA7E6A}" dt="2024-01-18T09:49:40.719" v="5" actId="2711"/>
        <pc:sldMkLst>
          <pc:docMk/>
          <pc:sldMk cId="472059953" sldId="2076138201"/>
        </pc:sldMkLst>
        <pc:spChg chg="mod">
          <ac:chgData name="Jenny Hyskaj" userId="2a0cae01-d990-4fec-87a2-7d3184512457" providerId="ADAL" clId="{9446651A-F181-43CE-BD09-706BD7EA7E6A}" dt="2024-01-18T09:49:40.719" v="5" actId="2711"/>
          <ac:spMkLst>
            <pc:docMk/>
            <pc:sldMk cId="472059953" sldId="2076138201"/>
            <ac:spMk id="2" creationId="{87B75DC1-6B4C-3339-E767-88796785377B}"/>
          </ac:spMkLst>
        </pc:spChg>
      </pc:sldChg>
      <pc:sldChg chg="del">
        <pc:chgData name="Jenny Hyskaj" userId="2a0cae01-d990-4fec-87a2-7d3184512457" providerId="ADAL" clId="{9446651A-F181-43CE-BD09-706BD7EA7E6A}" dt="2024-01-18T09:49:21.499" v="4"/>
        <pc:sldMkLst>
          <pc:docMk/>
          <pc:sldMk cId="607313781" sldId="20761382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dgm:spPr>
        <a:solidFill>
          <a:schemeClr val="accent3">
            <a:lumMod val="60000"/>
            <a:lumOff val="40000"/>
          </a:schemeClr>
        </a:solidFill>
        <a:ln w="19050">
          <a:noFill/>
        </a:ln>
      </dgm:spPr>
      <dgm:t>
        <a:bodyPr/>
        <a:lstStyle/>
        <a:p>
          <a:r>
            <a:rPr lang="en-GB" b="1" i="0" u="sng" dirty="0">
              <a:solidFill>
                <a:schemeClr val="bg1"/>
              </a:solidFill>
              <a:latin typeface="Arial" panose="020B0604020202020204" pitchFamily="34" charset="0"/>
              <a:ea typeface="Roboto Slab" pitchFamily="2" charset="0"/>
            </a:rPr>
            <a:t>Receipt of BSA</a:t>
          </a:r>
        </a:p>
        <a:p>
          <a:r>
            <a:rPr lang="en-GB" dirty="0">
              <a:solidFill>
                <a:schemeClr val="bg1"/>
              </a:solidFill>
              <a:latin typeface="Arial" panose="020B0604020202020204" pitchFamily="34" charset="0"/>
              <a:ea typeface="Roboto Slab" pitchFamily="2" charset="0"/>
            </a:rPr>
            <a:t>The applicant uploads the submission to the REC Portal for Code Manager Review.</a:t>
          </a:r>
        </a:p>
      </dgm:t>
    </dgm:pt>
    <dgm:pt modelId="{7815EE5A-6A6B-48C8-BBBB-ACC0AFDF14F3}" type="parTrans" cxnId="{CEFE4EAB-CC08-41AF-A716-88061B182105}">
      <dgm:prSet/>
      <dgm:spPr/>
      <dgm:t>
        <a:bodyPr/>
        <a:lstStyle/>
        <a:p>
          <a:endParaRPr lang="en-GB">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a:latin typeface="Roboto Slab" pitchFamily="2" charset="0"/>
            <a:ea typeface="Roboto Slab" pitchFamily="2" charset="0"/>
          </a:endParaRPr>
        </a:p>
      </dgm:t>
    </dgm:pt>
    <dgm:pt modelId="{48C1C214-F12F-406D-9210-7EC085364EA2}">
      <dgm:prSet phldrT="[Text]"/>
      <dgm:spPr>
        <a:solidFill>
          <a:srgbClr val="8AB9B1"/>
        </a:solidFill>
        <a:ln w="19050">
          <a:noFill/>
        </a:ln>
      </dgm:spPr>
      <dgm:t>
        <a:bodyPr/>
        <a:lstStyle/>
        <a:p>
          <a:r>
            <a:rPr lang="en-GB" b="1" i="0" u="sng" dirty="0">
              <a:solidFill>
                <a:schemeClr val="bg1"/>
              </a:solidFill>
              <a:latin typeface="Arial" panose="020B0604020202020204" pitchFamily="34" charset="0"/>
              <a:ea typeface="Roboto Slab" pitchFamily="2" charset="0"/>
            </a:rPr>
            <a:t>Assessment</a:t>
          </a:r>
        </a:p>
        <a:p>
          <a:r>
            <a:rPr lang="en-GB" b="0" i="0" dirty="0">
              <a:solidFill>
                <a:schemeClr val="bg1"/>
              </a:solidFill>
              <a:latin typeface="Arial" panose="020B0604020202020204" pitchFamily="34" charset="0"/>
              <a:ea typeface="Roboto Slab" pitchFamily="2" charset="0"/>
            </a:rPr>
            <a:t>The Code Manager assesses the applicant’s submission, ensuring</a:t>
          </a:r>
          <a:r>
            <a:rPr lang="en-GB" b="0" i="0" u="none" dirty="0">
              <a:solidFill>
                <a:schemeClr val="bg1"/>
              </a:solidFill>
              <a:latin typeface="Arial" panose="020B0604020202020204" pitchFamily="34" charset="0"/>
              <a:ea typeface="Roboto Slab" pitchFamily="2" charset="0"/>
            </a:rPr>
            <a:t> it contains sufficient information and evidence.</a:t>
          </a:r>
          <a:endParaRPr lang="en-GB" b="0" u="none" dirty="0">
            <a:solidFill>
              <a:schemeClr val="bg1"/>
            </a:solidFill>
            <a:latin typeface="Arial" panose="020B0604020202020204" pitchFamily="34" charset="0"/>
            <a:ea typeface="Roboto Slab" pitchFamily="2" charset="0"/>
          </a:endParaRPr>
        </a:p>
      </dgm:t>
    </dgm:pt>
    <dgm:pt modelId="{7BC78E5E-C990-402A-A516-58E143C1D2C2}" type="parTrans" cxnId="{F776CA3C-D8BA-4518-A1DD-4A91D54DADA6}">
      <dgm:prSet/>
      <dgm:spPr/>
      <dgm:t>
        <a:bodyPr/>
        <a:lstStyle/>
        <a:p>
          <a:endParaRPr lang="en-GB">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a:latin typeface="Roboto Slab" pitchFamily="2" charset="0"/>
            <a:ea typeface="Roboto Slab" pitchFamily="2" charset="0"/>
          </a:endParaRPr>
        </a:p>
      </dgm:t>
    </dgm:pt>
    <dgm:pt modelId="{A83F035B-8ADE-497E-B9BD-863B29341A8D}">
      <dgm:prSet phldrT="[Text]"/>
      <dgm:spPr>
        <a:solidFill>
          <a:srgbClr val="68A495"/>
        </a:solidFill>
        <a:ln w="19050">
          <a:noFill/>
        </a:ln>
      </dgm:spPr>
      <dgm:t>
        <a:bodyPr/>
        <a:lstStyle/>
        <a:p>
          <a:r>
            <a:rPr lang="en-GB" b="1" i="0" u="sng" dirty="0">
              <a:solidFill>
                <a:schemeClr val="bg1"/>
              </a:solidFill>
              <a:latin typeface="Arial" panose="020B0604020202020204" pitchFamily="34" charset="0"/>
              <a:ea typeface="Roboto Slab" pitchFamily="2" charset="0"/>
            </a:rPr>
            <a:t>Remediation</a:t>
          </a:r>
        </a:p>
        <a:p>
          <a:r>
            <a:rPr lang="en-GB" b="0" i="0" u="none" dirty="0">
              <a:solidFill>
                <a:schemeClr val="bg1"/>
              </a:solidFill>
              <a:latin typeface="Arial" panose="020B0604020202020204" pitchFamily="34" charset="0"/>
              <a:ea typeface="Roboto Slab" pitchFamily="2" charset="0"/>
            </a:rPr>
            <a:t>A risk-based approach </a:t>
          </a:r>
          <a:r>
            <a:rPr lang="en-GB" b="0" i="0" dirty="0">
              <a:solidFill>
                <a:schemeClr val="bg1"/>
              </a:solidFill>
              <a:latin typeface="Arial" panose="020B0604020202020204" pitchFamily="34" charset="0"/>
              <a:ea typeface="Roboto Slab" pitchFamily="2" charset="0"/>
            </a:rPr>
            <a:t>is used to assess the submission. Outcome is communicated back to applicant.</a:t>
          </a:r>
          <a:endParaRPr lang="en-GB" dirty="0">
            <a:solidFill>
              <a:schemeClr val="bg1"/>
            </a:solidFill>
            <a:latin typeface="Arial" panose="020B0604020202020204" pitchFamily="34" charset="0"/>
            <a:ea typeface="Roboto Slab" pitchFamily="2" charset="0"/>
          </a:endParaRPr>
        </a:p>
      </dgm:t>
    </dgm:pt>
    <dgm:pt modelId="{91B1CDDE-ED62-41E7-A247-FABC1171CC99}" type="parTrans" cxnId="{C8A004E8-5529-40E9-9560-FFEFABA8172A}">
      <dgm:prSet/>
      <dgm:spPr/>
      <dgm:t>
        <a:bodyPr/>
        <a:lstStyle/>
        <a:p>
          <a:endParaRPr lang="en-GB">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a:latin typeface="Roboto Slab" pitchFamily="2" charset="0"/>
            <a:ea typeface="Roboto Slab" pitchFamily="2" charset="0"/>
          </a:endParaRPr>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3" custScaleX="96992">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FA8A3196-B7E8-4880-A9BC-AEEE4EE7B939}" type="pres">
      <dgm:prSet presAssocID="{48C1C214-F12F-406D-9210-7EC085364EA2}" presName="parTxOnly" presStyleLbl="node1" presStyleIdx="1" presStyleCnt="3">
        <dgm:presLayoutVars>
          <dgm:chMax val="0"/>
          <dgm:chPref val="0"/>
          <dgm:bulletEnabled val="1"/>
        </dgm:presLayoutVars>
      </dgm:prSet>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2" presStyleCnt="3">
        <dgm:presLayoutVars>
          <dgm:chMax val="0"/>
          <dgm:chPref val="0"/>
          <dgm:bulletEnabled val="1"/>
        </dgm:presLayoutVars>
      </dgm:prSet>
      <dgm:spPr/>
    </dgm:pt>
  </dgm:ptLst>
  <dgm:cxnLst>
    <dgm:cxn modelId="{F776CA3C-D8BA-4518-A1DD-4A91D54DADA6}" srcId="{07403620-DD88-4154-B504-FDCE4A0D4843}" destId="{48C1C214-F12F-406D-9210-7EC085364EA2}" srcOrd="1"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C8A004E8-5529-40E9-9560-FFEFABA8172A}" srcId="{07403620-DD88-4154-B504-FDCE4A0D4843}" destId="{A83F035B-8ADE-497E-B9BD-863B29341A8D}" srcOrd="2" destOrd="0" parTransId="{91B1CDDE-ED62-41E7-A247-FABC1171CC99}" sibTransId="{6475736E-A26C-4819-8B87-E90BBFFF4D47}"/>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CF2EF3A2-C57D-4983-836C-020B8EB531B8}" type="presParOf" srcId="{D7F1BCF0-12A3-40ED-B8C2-890845F5F038}" destId="{FA8A3196-B7E8-4880-A9BC-AEEE4EE7B939}" srcOrd="2" destOrd="0" presId="urn:microsoft.com/office/officeart/2005/8/layout/chevron1"/>
    <dgm:cxn modelId="{6A21EE8F-3F5D-4BF0-BD05-EF98456C8FB7}" type="presParOf" srcId="{D7F1BCF0-12A3-40ED-B8C2-890845F5F038}" destId="{82AE61D5-DD73-43ED-B9AE-378E64B8D74C}" srcOrd="3" destOrd="0" presId="urn:microsoft.com/office/officeart/2005/8/layout/chevron1"/>
    <dgm:cxn modelId="{0A827C0E-7968-4BAA-A976-B9E1AC724F2F}" type="presParOf" srcId="{D7F1BCF0-12A3-40ED-B8C2-890845F5F038}" destId="{E99BA3C7-4728-45C0-851B-B64F341541C5}"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8E03B-5E63-441C-8285-12F0C3A474B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4C56D29A-972C-4067-83A2-2A40F9D18B15}">
      <dgm:prSet phldrT="[Text]"/>
      <dgm:spPr/>
      <dgm:t>
        <a:bodyPr/>
        <a:lstStyle/>
        <a:p>
          <a:r>
            <a:rPr lang="en-GB" dirty="0">
              <a:latin typeface="Roboto" panose="02000000000000000000" pitchFamily="2" charset="0"/>
              <a:ea typeface="Roboto" panose="02000000000000000000" pitchFamily="2" charset="0"/>
              <a:cs typeface="Roboto" panose="02000000000000000000" pitchFamily="2" charset="0"/>
            </a:rPr>
            <a:t>Consolidated Metering Code of Practice</a:t>
          </a:r>
        </a:p>
      </dgm:t>
    </dgm:pt>
    <dgm:pt modelId="{DD109C42-1236-46BA-AE48-3228C6EBF6BC}" type="parTrans" cxnId="{E5044CCA-4243-48EF-8BDC-8C777AA8DFC4}">
      <dgm:prSet/>
      <dgm:spPr/>
      <dgm:t>
        <a:bodyPr/>
        <a:lstStyle/>
        <a:p>
          <a:endParaRPr lang="en-GB"/>
        </a:p>
      </dgm:t>
    </dgm:pt>
    <dgm:pt modelId="{B2ADEE9B-12FA-410D-8211-FBFE7B80767C}" type="sibTrans" cxnId="{E5044CCA-4243-48EF-8BDC-8C777AA8DFC4}">
      <dgm:prSet/>
      <dgm:spPr/>
      <dgm:t>
        <a:bodyPr/>
        <a:lstStyle/>
        <a:p>
          <a:endParaRPr lang="en-GB"/>
        </a:p>
      </dgm:t>
    </dgm:pt>
    <dgm:pt modelId="{BF72F8B9-EC4D-4F02-9B74-E5ED7E5FD25A}">
      <dgm:prSet phldrT="[Text]" phldr="1"/>
      <dgm:spPr>
        <a:solidFill>
          <a:schemeClr val="bg1"/>
        </a:solidFill>
        <a:ln>
          <a:solidFill>
            <a:srgbClr val="25993B"/>
          </a:solidFill>
        </a:ln>
      </dgm:spPr>
      <dgm:t>
        <a:bodyPr/>
        <a:lstStyle/>
        <a:p>
          <a:endParaRPr lang="en-GB" dirty="0"/>
        </a:p>
      </dgm:t>
    </dgm:pt>
    <dgm:pt modelId="{A764FE70-608E-42FD-BB2C-E3731AB801F8}" type="parTrans" cxnId="{1BAEE7B5-ED04-4DD6-87FC-EB582BC45336}">
      <dgm:prSet/>
      <dgm:spPr/>
      <dgm:t>
        <a:bodyPr/>
        <a:lstStyle/>
        <a:p>
          <a:endParaRPr lang="en-GB"/>
        </a:p>
      </dgm:t>
    </dgm:pt>
    <dgm:pt modelId="{9BBBE1EA-30BF-4B64-B5D1-16FCCEE2176E}" type="sibTrans" cxnId="{1BAEE7B5-ED04-4DD6-87FC-EB582BC45336}">
      <dgm:prSet/>
      <dgm:spPr/>
      <dgm:t>
        <a:bodyPr/>
        <a:lstStyle/>
        <a:p>
          <a:endParaRPr lang="en-GB"/>
        </a:p>
      </dgm:t>
    </dgm:pt>
    <dgm:pt modelId="{FEFBC974-7EF9-4A48-99A9-F592B0CC54F8}">
      <dgm:prSet phldrT="[Text]" phldr="1"/>
      <dgm:spPr>
        <a:solidFill>
          <a:schemeClr val="bg1"/>
        </a:solidFill>
        <a:ln>
          <a:solidFill>
            <a:srgbClr val="25993B"/>
          </a:solidFill>
        </a:ln>
      </dgm:spPr>
      <dgm:t>
        <a:bodyPr/>
        <a:lstStyle/>
        <a:p>
          <a:endParaRPr lang="en-GB"/>
        </a:p>
      </dgm:t>
    </dgm:pt>
    <dgm:pt modelId="{6C16AFF3-81AF-4C45-BFFE-57E15B433BC6}" type="parTrans" cxnId="{788965BE-A878-44F3-86CC-ECD2BC25F1C8}">
      <dgm:prSet/>
      <dgm:spPr/>
      <dgm:t>
        <a:bodyPr/>
        <a:lstStyle/>
        <a:p>
          <a:endParaRPr lang="en-GB"/>
        </a:p>
      </dgm:t>
    </dgm:pt>
    <dgm:pt modelId="{71E6D8D4-3975-43EF-A91C-21CD8AF4A267}" type="sibTrans" cxnId="{788965BE-A878-44F3-86CC-ECD2BC25F1C8}">
      <dgm:prSet/>
      <dgm:spPr/>
      <dgm:t>
        <a:bodyPr/>
        <a:lstStyle/>
        <a:p>
          <a:endParaRPr lang="en-GB"/>
        </a:p>
      </dgm:t>
    </dgm:pt>
    <dgm:pt modelId="{ED0B884A-68DD-48D8-820F-46E0DBF040CF}">
      <dgm:prSet phldrT="[Text]" phldr="1"/>
      <dgm:spPr>
        <a:solidFill>
          <a:schemeClr val="bg1"/>
        </a:solidFill>
        <a:ln>
          <a:solidFill>
            <a:srgbClr val="25993B"/>
          </a:solidFill>
        </a:ln>
      </dgm:spPr>
      <dgm:t>
        <a:bodyPr/>
        <a:lstStyle/>
        <a:p>
          <a:endParaRPr lang="en-GB"/>
        </a:p>
      </dgm:t>
    </dgm:pt>
    <dgm:pt modelId="{4DB77E88-C04A-46F0-89DD-E487BA828B7F}" type="parTrans" cxnId="{4341D256-67D4-4102-A5D3-08161BB66B36}">
      <dgm:prSet/>
      <dgm:spPr/>
      <dgm:t>
        <a:bodyPr/>
        <a:lstStyle/>
        <a:p>
          <a:endParaRPr lang="en-GB"/>
        </a:p>
      </dgm:t>
    </dgm:pt>
    <dgm:pt modelId="{3DE92B78-1CD4-4666-B723-7763611393EB}" type="sibTrans" cxnId="{4341D256-67D4-4102-A5D3-08161BB66B36}">
      <dgm:prSet/>
      <dgm:spPr/>
      <dgm:t>
        <a:bodyPr/>
        <a:lstStyle/>
        <a:p>
          <a:endParaRPr lang="en-GB"/>
        </a:p>
      </dgm:t>
    </dgm:pt>
    <dgm:pt modelId="{3D2F36A6-B05C-437E-B850-B7D254C90B97}">
      <dgm:prSet phldrT="[Text]" phldr="1"/>
      <dgm:spPr>
        <a:solidFill>
          <a:schemeClr val="bg1"/>
        </a:solidFill>
        <a:ln>
          <a:solidFill>
            <a:srgbClr val="25993B"/>
          </a:solidFill>
        </a:ln>
      </dgm:spPr>
      <dgm:t>
        <a:bodyPr/>
        <a:lstStyle/>
        <a:p>
          <a:endParaRPr lang="en-GB"/>
        </a:p>
      </dgm:t>
    </dgm:pt>
    <dgm:pt modelId="{E427DF45-C96A-49FC-A1C5-133FE085ED92}" type="parTrans" cxnId="{9D25CA18-83B1-4647-A869-7239AC1D4955}">
      <dgm:prSet/>
      <dgm:spPr/>
      <dgm:t>
        <a:bodyPr/>
        <a:lstStyle/>
        <a:p>
          <a:endParaRPr lang="en-GB"/>
        </a:p>
      </dgm:t>
    </dgm:pt>
    <dgm:pt modelId="{BB3B2C1D-6726-47A3-BDD2-55F7D16B03F3}" type="sibTrans" cxnId="{9D25CA18-83B1-4647-A869-7239AC1D4955}">
      <dgm:prSet/>
      <dgm:spPr/>
      <dgm:t>
        <a:bodyPr/>
        <a:lstStyle/>
        <a:p>
          <a:endParaRPr lang="en-GB"/>
        </a:p>
      </dgm:t>
    </dgm:pt>
    <dgm:pt modelId="{F4F998E2-398F-4028-8996-5F7928DE6C14}" type="pres">
      <dgm:prSet presAssocID="{6E78E03B-5E63-441C-8285-12F0C3A474B4}" presName="diagram" presStyleCnt="0">
        <dgm:presLayoutVars>
          <dgm:chMax val="1"/>
          <dgm:dir/>
          <dgm:animLvl val="ctr"/>
          <dgm:resizeHandles val="exact"/>
        </dgm:presLayoutVars>
      </dgm:prSet>
      <dgm:spPr/>
    </dgm:pt>
    <dgm:pt modelId="{626715F5-D097-473F-BBBB-0582648BD634}" type="pres">
      <dgm:prSet presAssocID="{6E78E03B-5E63-441C-8285-12F0C3A474B4}" presName="matrix" presStyleCnt="0"/>
      <dgm:spPr/>
    </dgm:pt>
    <dgm:pt modelId="{9E4688F9-400E-440D-8F62-693C6B558A27}" type="pres">
      <dgm:prSet presAssocID="{6E78E03B-5E63-441C-8285-12F0C3A474B4}" presName="tile1" presStyleLbl="node1" presStyleIdx="0" presStyleCnt="4"/>
      <dgm:spPr/>
    </dgm:pt>
    <dgm:pt modelId="{854E544E-CA53-489B-83F0-587FEC7E1664}" type="pres">
      <dgm:prSet presAssocID="{6E78E03B-5E63-441C-8285-12F0C3A474B4}" presName="tile1text" presStyleLbl="node1" presStyleIdx="0" presStyleCnt="4">
        <dgm:presLayoutVars>
          <dgm:chMax val="0"/>
          <dgm:chPref val="0"/>
          <dgm:bulletEnabled val="1"/>
        </dgm:presLayoutVars>
      </dgm:prSet>
      <dgm:spPr/>
    </dgm:pt>
    <dgm:pt modelId="{8640173F-4A43-4BD5-B923-EB45267E9FFB}" type="pres">
      <dgm:prSet presAssocID="{6E78E03B-5E63-441C-8285-12F0C3A474B4}" presName="tile2" presStyleLbl="node1" presStyleIdx="1" presStyleCnt="4"/>
      <dgm:spPr/>
    </dgm:pt>
    <dgm:pt modelId="{60940C4D-9E5F-4225-9ABB-F838077DB6CC}" type="pres">
      <dgm:prSet presAssocID="{6E78E03B-5E63-441C-8285-12F0C3A474B4}" presName="tile2text" presStyleLbl="node1" presStyleIdx="1" presStyleCnt="4">
        <dgm:presLayoutVars>
          <dgm:chMax val="0"/>
          <dgm:chPref val="0"/>
          <dgm:bulletEnabled val="1"/>
        </dgm:presLayoutVars>
      </dgm:prSet>
      <dgm:spPr/>
    </dgm:pt>
    <dgm:pt modelId="{EC8922A5-7634-4257-9593-9D3DDFDC5A3A}" type="pres">
      <dgm:prSet presAssocID="{6E78E03B-5E63-441C-8285-12F0C3A474B4}" presName="tile3" presStyleLbl="node1" presStyleIdx="2" presStyleCnt="4"/>
      <dgm:spPr/>
    </dgm:pt>
    <dgm:pt modelId="{0FD720B9-CAEE-4259-8677-989BE026560B}" type="pres">
      <dgm:prSet presAssocID="{6E78E03B-5E63-441C-8285-12F0C3A474B4}" presName="tile3text" presStyleLbl="node1" presStyleIdx="2" presStyleCnt="4">
        <dgm:presLayoutVars>
          <dgm:chMax val="0"/>
          <dgm:chPref val="0"/>
          <dgm:bulletEnabled val="1"/>
        </dgm:presLayoutVars>
      </dgm:prSet>
      <dgm:spPr/>
    </dgm:pt>
    <dgm:pt modelId="{E4274F46-5B0C-4759-9B46-85F8B7597812}" type="pres">
      <dgm:prSet presAssocID="{6E78E03B-5E63-441C-8285-12F0C3A474B4}" presName="tile4" presStyleLbl="node1" presStyleIdx="3" presStyleCnt="4"/>
      <dgm:spPr/>
    </dgm:pt>
    <dgm:pt modelId="{2A747C30-9CB8-46A2-93A5-391D6D193184}" type="pres">
      <dgm:prSet presAssocID="{6E78E03B-5E63-441C-8285-12F0C3A474B4}" presName="tile4text" presStyleLbl="node1" presStyleIdx="3" presStyleCnt="4">
        <dgm:presLayoutVars>
          <dgm:chMax val="0"/>
          <dgm:chPref val="0"/>
          <dgm:bulletEnabled val="1"/>
        </dgm:presLayoutVars>
      </dgm:prSet>
      <dgm:spPr/>
    </dgm:pt>
    <dgm:pt modelId="{BDE1F2E9-FC25-4801-BBE9-A3364C6D480C}" type="pres">
      <dgm:prSet presAssocID="{6E78E03B-5E63-441C-8285-12F0C3A474B4}" presName="centerTile" presStyleLbl="fgShp" presStyleIdx="0" presStyleCnt="1">
        <dgm:presLayoutVars>
          <dgm:chMax val="0"/>
          <dgm:chPref val="0"/>
        </dgm:presLayoutVars>
      </dgm:prSet>
      <dgm:spPr/>
    </dgm:pt>
  </dgm:ptLst>
  <dgm:cxnLst>
    <dgm:cxn modelId="{3CC20710-CEE4-44B0-9F1E-049325AD14D8}" type="presOf" srcId="{ED0B884A-68DD-48D8-820F-46E0DBF040CF}" destId="{EC8922A5-7634-4257-9593-9D3DDFDC5A3A}" srcOrd="0" destOrd="0" presId="urn:microsoft.com/office/officeart/2005/8/layout/matrix1"/>
    <dgm:cxn modelId="{9D25CA18-83B1-4647-A869-7239AC1D4955}" srcId="{4C56D29A-972C-4067-83A2-2A40F9D18B15}" destId="{3D2F36A6-B05C-437E-B850-B7D254C90B97}" srcOrd="3" destOrd="0" parTransId="{E427DF45-C96A-49FC-A1C5-133FE085ED92}" sibTransId="{BB3B2C1D-6726-47A3-BDD2-55F7D16B03F3}"/>
    <dgm:cxn modelId="{C3F9AD40-36A7-421D-A7BF-E499AC7C1CF9}" type="presOf" srcId="{FEFBC974-7EF9-4A48-99A9-F592B0CC54F8}" destId="{8640173F-4A43-4BD5-B923-EB45267E9FFB}" srcOrd="0" destOrd="0" presId="urn:microsoft.com/office/officeart/2005/8/layout/matrix1"/>
    <dgm:cxn modelId="{B701D15C-0531-4E37-B698-68E59EF11B4E}" type="presOf" srcId="{6E78E03B-5E63-441C-8285-12F0C3A474B4}" destId="{F4F998E2-398F-4028-8996-5F7928DE6C14}" srcOrd="0" destOrd="0" presId="urn:microsoft.com/office/officeart/2005/8/layout/matrix1"/>
    <dgm:cxn modelId="{34551265-2551-4144-89CB-194C14F60BC4}" type="presOf" srcId="{BF72F8B9-EC4D-4F02-9B74-E5ED7E5FD25A}" destId="{854E544E-CA53-489B-83F0-587FEC7E1664}" srcOrd="1" destOrd="0" presId="urn:microsoft.com/office/officeart/2005/8/layout/matrix1"/>
    <dgm:cxn modelId="{4341D256-67D4-4102-A5D3-08161BB66B36}" srcId="{4C56D29A-972C-4067-83A2-2A40F9D18B15}" destId="{ED0B884A-68DD-48D8-820F-46E0DBF040CF}" srcOrd="2" destOrd="0" parTransId="{4DB77E88-C04A-46F0-89DD-E487BA828B7F}" sibTransId="{3DE92B78-1CD4-4666-B723-7763611393EB}"/>
    <dgm:cxn modelId="{48CD428E-59AE-4F4B-A95E-E71E86002E92}" type="presOf" srcId="{ED0B884A-68DD-48D8-820F-46E0DBF040CF}" destId="{0FD720B9-CAEE-4259-8677-989BE026560B}" srcOrd="1" destOrd="0" presId="urn:microsoft.com/office/officeart/2005/8/layout/matrix1"/>
    <dgm:cxn modelId="{FBEBE292-78F5-4166-A3D2-E52FCC867BCD}" type="presOf" srcId="{FEFBC974-7EF9-4A48-99A9-F592B0CC54F8}" destId="{60940C4D-9E5F-4225-9ABB-F838077DB6CC}" srcOrd="1" destOrd="0" presId="urn:microsoft.com/office/officeart/2005/8/layout/matrix1"/>
    <dgm:cxn modelId="{1BAEE7B5-ED04-4DD6-87FC-EB582BC45336}" srcId="{4C56D29A-972C-4067-83A2-2A40F9D18B15}" destId="{BF72F8B9-EC4D-4F02-9B74-E5ED7E5FD25A}" srcOrd="0" destOrd="0" parTransId="{A764FE70-608E-42FD-BB2C-E3731AB801F8}" sibTransId="{9BBBE1EA-30BF-4B64-B5D1-16FCCEE2176E}"/>
    <dgm:cxn modelId="{788965BE-A878-44F3-86CC-ECD2BC25F1C8}" srcId="{4C56D29A-972C-4067-83A2-2A40F9D18B15}" destId="{FEFBC974-7EF9-4A48-99A9-F592B0CC54F8}" srcOrd="1" destOrd="0" parTransId="{6C16AFF3-81AF-4C45-BFFE-57E15B433BC6}" sibTransId="{71E6D8D4-3975-43EF-A91C-21CD8AF4A267}"/>
    <dgm:cxn modelId="{EF7289BF-98A6-4703-8C8C-4435809AF227}" type="presOf" srcId="{3D2F36A6-B05C-437E-B850-B7D254C90B97}" destId="{E4274F46-5B0C-4759-9B46-85F8B7597812}" srcOrd="0" destOrd="0" presId="urn:microsoft.com/office/officeart/2005/8/layout/matrix1"/>
    <dgm:cxn modelId="{EC83BCC9-F62C-4550-898D-F701828F075C}" type="presOf" srcId="{3D2F36A6-B05C-437E-B850-B7D254C90B97}" destId="{2A747C30-9CB8-46A2-93A5-391D6D193184}" srcOrd="1" destOrd="0" presId="urn:microsoft.com/office/officeart/2005/8/layout/matrix1"/>
    <dgm:cxn modelId="{E5044CCA-4243-48EF-8BDC-8C777AA8DFC4}" srcId="{6E78E03B-5E63-441C-8285-12F0C3A474B4}" destId="{4C56D29A-972C-4067-83A2-2A40F9D18B15}" srcOrd="0" destOrd="0" parTransId="{DD109C42-1236-46BA-AE48-3228C6EBF6BC}" sibTransId="{B2ADEE9B-12FA-410D-8211-FBFE7B80767C}"/>
    <dgm:cxn modelId="{D80551DD-C148-4E9C-971B-EC0146E9533F}" type="presOf" srcId="{BF72F8B9-EC4D-4F02-9B74-E5ED7E5FD25A}" destId="{9E4688F9-400E-440D-8F62-693C6B558A27}" srcOrd="0" destOrd="0" presId="urn:microsoft.com/office/officeart/2005/8/layout/matrix1"/>
    <dgm:cxn modelId="{23380AFE-5BE1-4D17-845F-2B475D606B18}" type="presOf" srcId="{4C56D29A-972C-4067-83A2-2A40F9D18B15}" destId="{BDE1F2E9-FC25-4801-BBE9-A3364C6D480C}" srcOrd="0" destOrd="0" presId="urn:microsoft.com/office/officeart/2005/8/layout/matrix1"/>
    <dgm:cxn modelId="{18FA3935-6BDF-42D8-ABEB-C1E415231A91}" type="presParOf" srcId="{F4F998E2-398F-4028-8996-5F7928DE6C14}" destId="{626715F5-D097-473F-BBBB-0582648BD634}" srcOrd="0" destOrd="0" presId="urn:microsoft.com/office/officeart/2005/8/layout/matrix1"/>
    <dgm:cxn modelId="{02E5524E-6A46-4FDC-B4C2-E1ABCE44A8D1}" type="presParOf" srcId="{626715F5-D097-473F-BBBB-0582648BD634}" destId="{9E4688F9-400E-440D-8F62-693C6B558A27}" srcOrd="0" destOrd="0" presId="urn:microsoft.com/office/officeart/2005/8/layout/matrix1"/>
    <dgm:cxn modelId="{34448BDD-744A-46E5-BFE7-09DD08F04ED2}" type="presParOf" srcId="{626715F5-D097-473F-BBBB-0582648BD634}" destId="{854E544E-CA53-489B-83F0-587FEC7E1664}" srcOrd="1" destOrd="0" presId="urn:microsoft.com/office/officeart/2005/8/layout/matrix1"/>
    <dgm:cxn modelId="{E2E3E1BE-3326-4D83-A519-543D6E517590}" type="presParOf" srcId="{626715F5-D097-473F-BBBB-0582648BD634}" destId="{8640173F-4A43-4BD5-B923-EB45267E9FFB}" srcOrd="2" destOrd="0" presId="urn:microsoft.com/office/officeart/2005/8/layout/matrix1"/>
    <dgm:cxn modelId="{BF32CB4F-301C-46CD-AFCE-B1C4A330A491}" type="presParOf" srcId="{626715F5-D097-473F-BBBB-0582648BD634}" destId="{60940C4D-9E5F-4225-9ABB-F838077DB6CC}" srcOrd="3" destOrd="0" presId="urn:microsoft.com/office/officeart/2005/8/layout/matrix1"/>
    <dgm:cxn modelId="{4ED3DD03-5429-4229-8B3D-784C06940873}" type="presParOf" srcId="{626715F5-D097-473F-BBBB-0582648BD634}" destId="{EC8922A5-7634-4257-9593-9D3DDFDC5A3A}" srcOrd="4" destOrd="0" presId="urn:microsoft.com/office/officeart/2005/8/layout/matrix1"/>
    <dgm:cxn modelId="{199616D4-78BD-4C53-86F3-59DE4D81163C}" type="presParOf" srcId="{626715F5-D097-473F-BBBB-0582648BD634}" destId="{0FD720B9-CAEE-4259-8677-989BE026560B}" srcOrd="5" destOrd="0" presId="urn:microsoft.com/office/officeart/2005/8/layout/matrix1"/>
    <dgm:cxn modelId="{F3F564FB-1F3F-43E3-8AA7-56969F790186}" type="presParOf" srcId="{626715F5-D097-473F-BBBB-0582648BD634}" destId="{E4274F46-5B0C-4759-9B46-85F8B7597812}" srcOrd="6" destOrd="0" presId="urn:microsoft.com/office/officeart/2005/8/layout/matrix1"/>
    <dgm:cxn modelId="{E3DE8EE4-2689-46FA-9831-051FBDF6BEE9}" type="presParOf" srcId="{626715F5-D097-473F-BBBB-0582648BD634}" destId="{2A747C30-9CB8-46A2-93A5-391D6D193184}" srcOrd="7" destOrd="0" presId="urn:microsoft.com/office/officeart/2005/8/layout/matrix1"/>
    <dgm:cxn modelId="{84666228-1E1D-4600-8A46-0BBE56964080}" type="presParOf" srcId="{F4F998E2-398F-4028-8996-5F7928DE6C14}" destId="{BDE1F2E9-FC25-4801-BBE9-A3364C6D480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2513" y="431479"/>
          <a:ext cx="3500986" cy="1443824"/>
        </a:xfrm>
        <a:prstGeom prst="chevron">
          <a:avLst/>
        </a:prstGeom>
        <a:solidFill>
          <a:schemeClr val="accent3">
            <a:lumMod val="60000"/>
            <a:lumOff val="4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u="sng" kern="1200" dirty="0">
              <a:solidFill>
                <a:schemeClr val="bg1"/>
              </a:solidFill>
              <a:latin typeface="Arial" panose="020B0604020202020204" pitchFamily="34" charset="0"/>
              <a:ea typeface="Roboto Slab" pitchFamily="2" charset="0"/>
            </a:rPr>
            <a:t>Receipt of BSA</a:t>
          </a:r>
        </a:p>
        <a:p>
          <a:pPr marL="0" lvl="0" indent="0" algn="ctr" defTabSz="622300">
            <a:lnSpc>
              <a:spcPct val="90000"/>
            </a:lnSpc>
            <a:spcBef>
              <a:spcPct val="0"/>
            </a:spcBef>
            <a:spcAft>
              <a:spcPct val="35000"/>
            </a:spcAft>
            <a:buNone/>
          </a:pPr>
          <a:r>
            <a:rPr lang="en-GB" sz="1400" kern="1200" dirty="0">
              <a:solidFill>
                <a:schemeClr val="bg1"/>
              </a:solidFill>
              <a:latin typeface="Arial" panose="020B0604020202020204" pitchFamily="34" charset="0"/>
              <a:ea typeface="Roboto Slab" pitchFamily="2" charset="0"/>
            </a:rPr>
            <a:t>The applicant uploads the submission to the REC Portal for Code Manager Review.</a:t>
          </a:r>
        </a:p>
      </dsp:txBody>
      <dsp:txXfrm>
        <a:off x="724425" y="431479"/>
        <a:ext cx="2057162" cy="1443824"/>
      </dsp:txXfrm>
    </dsp:sp>
    <dsp:sp modelId="{FA8A3196-B7E8-4880-A9BC-AEEE4EE7B939}">
      <dsp:nvSpPr>
        <dsp:cNvPr id="0" name=""/>
        <dsp:cNvSpPr/>
      </dsp:nvSpPr>
      <dsp:spPr>
        <a:xfrm>
          <a:off x="3142543" y="431479"/>
          <a:ext cx="3609562" cy="1443824"/>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u="sng" kern="1200" dirty="0">
              <a:solidFill>
                <a:schemeClr val="bg1"/>
              </a:solidFill>
              <a:latin typeface="Arial" panose="020B0604020202020204" pitchFamily="34" charset="0"/>
              <a:ea typeface="Roboto Slab" pitchFamily="2" charset="0"/>
            </a:rPr>
            <a:t>Assessment</a:t>
          </a:r>
        </a:p>
        <a:p>
          <a:pPr marL="0" lvl="0" indent="0" algn="ctr" defTabSz="622300">
            <a:lnSpc>
              <a:spcPct val="90000"/>
            </a:lnSpc>
            <a:spcBef>
              <a:spcPct val="0"/>
            </a:spcBef>
            <a:spcAft>
              <a:spcPct val="35000"/>
            </a:spcAft>
            <a:buNone/>
          </a:pPr>
          <a:r>
            <a:rPr lang="en-GB" sz="1400" b="0" i="0" kern="1200" dirty="0">
              <a:solidFill>
                <a:schemeClr val="bg1"/>
              </a:solidFill>
              <a:latin typeface="Arial" panose="020B0604020202020204" pitchFamily="34" charset="0"/>
              <a:ea typeface="Roboto Slab" pitchFamily="2" charset="0"/>
            </a:rPr>
            <a:t>The Code Manager assesses the applicant’s submission, ensuring</a:t>
          </a:r>
          <a:r>
            <a:rPr lang="en-GB" sz="1400" b="0" i="0" u="none" kern="1200" dirty="0">
              <a:solidFill>
                <a:schemeClr val="bg1"/>
              </a:solidFill>
              <a:latin typeface="Arial" panose="020B0604020202020204" pitchFamily="34" charset="0"/>
              <a:ea typeface="Roboto Slab" pitchFamily="2" charset="0"/>
            </a:rPr>
            <a:t> it contains sufficient information and evidence.</a:t>
          </a:r>
          <a:endParaRPr lang="en-GB" sz="1400" b="0" u="none" kern="1200" dirty="0">
            <a:solidFill>
              <a:schemeClr val="bg1"/>
            </a:solidFill>
            <a:latin typeface="Arial" panose="020B0604020202020204" pitchFamily="34" charset="0"/>
            <a:ea typeface="Roboto Slab" pitchFamily="2" charset="0"/>
          </a:endParaRPr>
        </a:p>
      </dsp:txBody>
      <dsp:txXfrm>
        <a:off x="3864455" y="431479"/>
        <a:ext cx="2165738" cy="1443824"/>
      </dsp:txXfrm>
    </dsp:sp>
    <dsp:sp modelId="{E99BA3C7-4728-45C0-851B-B64F341541C5}">
      <dsp:nvSpPr>
        <dsp:cNvPr id="0" name=""/>
        <dsp:cNvSpPr/>
      </dsp:nvSpPr>
      <dsp:spPr>
        <a:xfrm>
          <a:off x="6391149" y="431479"/>
          <a:ext cx="3609562" cy="1443824"/>
        </a:xfrm>
        <a:prstGeom prst="chevron">
          <a:avLst/>
        </a:prstGeom>
        <a:solidFill>
          <a:srgbClr val="68A49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u="sng" kern="1200" dirty="0">
              <a:solidFill>
                <a:schemeClr val="bg1"/>
              </a:solidFill>
              <a:latin typeface="Arial" panose="020B0604020202020204" pitchFamily="34" charset="0"/>
              <a:ea typeface="Roboto Slab" pitchFamily="2" charset="0"/>
            </a:rPr>
            <a:t>Remediation</a:t>
          </a:r>
        </a:p>
        <a:p>
          <a:pPr marL="0" lvl="0" indent="0" algn="ctr" defTabSz="622300">
            <a:lnSpc>
              <a:spcPct val="90000"/>
            </a:lnSpc>
            <a:spcBef>
              <a:spcPct val="0"/>
            </a:spcBef>
            <a:spcAft>
              <a:spcPct val="35000"/>
            </a:spcAft>
            <a:buNone/>
          </a:pPr>
          <a:r>
            <a:rPr lang="en-GB" sz="1400" b="0" i="0" u="none" kern="1200" dirty="0">
              <a:solidFill>
                <a:schemeClr val="bg1"/>
              </a:solidFill>
              <a:latin typeface="Arial" panose="020B0604020202020204" pitchFamily="34" charset="0"/>
              <a:ea typeface="Roboto Slab" pitchFamily="2" charset="0"/>
            </a:rPr>
            <a:t>A risk-based approach </a:t>
          </a:r>
          <a:r>
            <a:rPr lang="en-GB" sz="1400" b="0" i="0" kern="1200" dirty="0">
              <a:solidFill>
                <a:schemeClr val="bg1"/>
              </a:solidFill>
              <a:latin typeface="Arial" panose="020B0604020202020204" pitchFamily="34" charset="0"/>
              <a:ea typeface="Roboto Slab" pitchFamily="2" charset="0"/>
            </a:rPr>
            <a:t>is used to assess the submission. Outcome is communicated back to applicant.</a:t>
          </a:r>
          <a:endParaRPr lang="en-GB" sz="1400" kern="1200" dirty="0">
            <a:solidFill>
              <a:schemeClr val="bg1"/>
            </a:solidFill>
            <a:latin typeface="Arial" panose="020B0604020202020204" pitchFamily="34" charset="0"/>
            <a:ea typeface="Roboto Slab" pitchFamily="2" charset="0"/>
          </a:endParaRPr>
        </a:p>
      </dsp:txBody>
      <dsp:txXfrm>
        <a:off x="7113061" y="431479"/>
        <a:ext cx="2165738" cy="144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688F9-400E-440D-8F62-693C6B558A27}">
      <dsp:nvSpPr>
        <dsp:cNvPr id="0" name=""/>
        <dsp:cNvSpPr/>
      </dsp:nvSpPr>
      <dsp:spPr>
        <a:xfrm rot="16200000">
          <a:off x="535701" y="-535701"/>
          <a:ext cx="2107784" cy="3179187"/>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GB" sz="1900" kern="1200" dirty="0"/>
        </a:p>
      </dsp:txBody>
      <dsp:txXfrm rot="5400000">
        <a:off x="0" y="0"/>
        <a:ext cx="3179187" cy="1580838"/>
      </dsp:txXfrm>
    </dsp:sp>
    <dsp:sp modelId="{8640173F-4A43-4BD5-B923-EB45267E9FFB}">
      <dsp:nvSpPr>
        <dsp:cNvPr id="0" name=""/>
        <dsp:cNvSpPr/>
      </dsp:nvSpPr>
      <dsp:spPr>
        <a:xfrm>
          <a:off x="3179187" y="0"/>
          <a:ext cx="3179187" cy="2107784"/>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179187" y="0"/>
        <a:ext cx="3179187" cy="1580838"/>
      </dsp:txXfrm>
    </dsp:sp>
    <dsp:sp modelId="{EC8922A5-7634-4257-9593-9D3DDFDC5A3A}">
      <dsp:nvSpPr>
        <dsp:cNvPr id="0" name=""/>
        <dsp:cNvSpPr/>
      </dsp:nvSpPr>
      <dsp:spPr>
        <a:xfrm rot="10800000">
          <a:off x="0" y="2107784"/>
          <a:ext cx="3179187" cy="2107784"/>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0" y="2634730"/>
        <a:ext cx="3179187" cy="1580838"/>
      </dsp:txXfrm>
    </dsp:sp>
    <dsp:sp modelId="{E4274F46-5B0C-4759-9B46-85F8B7597812}">
      <dsp:nvSpPr>
        <dsp:cNvPr id="0" name=""/>
        <dsp:cNvSpPr/>
      </dsp:nvSpPr>
      <dsp:spPr>
        <a:xfrm rot="5400000">
          <a:off x="3714888" y="1572083"/>
          <a:ext cx="2107784" cy="3179187"/>
        </a:xfrm>
        <a:prstGeom prst="round1Rect">
          <a:avLst/>
        </a:prstGeom>
        <a:solidFill>
          <a:schemeClr val="bg1"/>
        </a:solidFill>
        <a:ln w="12700" cap="flat" cmpd="sng" algn="ctr">
          <a:solidFill>
            <a:srgbClr val="25993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5400000">
        <a:off x="3179187" y="2634730"/>
        <a:ext cx="3179187" cy="1580838"/>
      </dsp:txXfrm>
    </dsp:sp>
    <dsp:sp modelId="{BDE1F2E9-FC25-4801-BBE9-A3364C6D480C}">
      <dsp:nvSpPr>
        <dsp:cNvPr id="0" name=""/>
        <dsp:cNvSpPr/>
      </dsp:nvSpPr>
      <dsp:spPr>
        <a:xfrm>
          <a:off x="2225430" y="1580838"/>
          <a:ext cx="1907512" cy="105389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Roboto" panose="02000000000000000000" pitchFamily="2" charset="0"/>
              <a:ea typeface="Roboto" panose="02000000000000000000" pitchFamily="2" charset="0"/>
              <a:cs typeface="Roboto" panose="02000000000000000000" pitchFamily="2" charset="0"/>
            </a:rPr>
            <a:t>Consolidated Metering Code of Practice</a:t>
          </a:r>
        </a:p>
      </dsp:txBody>
      <dsp:txXfrm>
        <a:off x="2276877" y="1632285"/>
        <a:ext cx="1804618" cy="9509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89945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17750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99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486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7361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837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lvl1pPr>
              <a:defRPr/>
            </a:lvl1pPr>
          </a:lstStyle>
          <a:p>
            <a:r>
              <a:rPr lang="en-US" dirty="0"/>
              <a:t>Click icon to add media</a:t>
            </a:r>
            <a:endParaRPr lang="en-GB" dirty="0"/>
          </a:p>
        </p:txBody>
      </p:sp>
    </p:spTree>
    <p:extLst>
      <p:ext uri="{BB962C8B-B14F-4D97-AF65-F5344CB8AC3E}">
        <p14:creationId xmlns:p14="http://schemas.microsoft.com/office/powerpoint/2010/main" val="2259060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dirty="0"/>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dirty="0"/>
              <a:t>Second level</a:t>
            </a:r>
          </a:p>
        </p:txBody>
      </p:sp>
    </p:spTree>
    <p:extLst>
      <p:ext uri="{BB962C8B-B14F-4D97-AF65-F5344CB8AC3E}">
        <p14:creationId xmlns:p14="http://schemas.microsoft.com/office/powerpoint/2010/main" val="207416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lvl1pPr>
              <a:defRPr/>
            </a:lvl1pPr>
          </a:lstStyle>
          <a:p>
            <a:r>
              <a:rPr lang="en-US" dirty="0"/>
              <a:t>Click icon to add table</a:t>
            </a:r>
            <a:endParaRPr lang="en-GB" dirty="0"/>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3225567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95726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31017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lvl1pPr>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4665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256292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24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86444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lvl1pPr>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190518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lvl1pPr>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lvl1pPr>
              <a:defRPr/>
            </a:lvl1pPr>
          </a:lstStyle>
          <a:p>
            <a:r>
              <a:rPr lang="en-US" dirty="0"/>
              <a:t>Click icon to add picture</a:t>
            </a:r>
            <a:endParaRPr lang="en-GB" dirty="0"/>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1755810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574062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1448509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136925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8311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104962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lvl1pPr>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lvl1pPr>
              <a:defRPr/>
            </a:lvl1pPr>
          </a:lstStyle>
          <a:p>
            <a:r>
              <a:rPr lang="en-US" dirty="0"/>
              <a:t>Click icon to add picture</a:t>
            </a:r>
            <a:endParaRPr lang="en-GB" dirty="0"/>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001440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3904707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628285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06793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5753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1967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2362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lvl1pPr>
              <a:defRPr/>
            </a:lvl1pPr>
          </a:lstStyle>
          <a:p>
            <a:r>
              <a:rPr lang="en-US" dirty="0"/>
              <a:t>Click icon to add media</a:t>
            </a:r>
            <a:endParaRPr lang="en-GB" dirty="0"/>
          </a:p>
        </p:txBody>
      </p:sp>
    </p:spTree>
    <p:extLst>
      <p:ext uri="{BB962C8B-B14F-4D97-AF65-F5344CB8AC3E}">
        <p14:creationId xmlns:p14="http://schemas.microsoft.com/office/powerpoint/2010/main" val="257096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dirty="0"/>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dirty="0"/>
              <a:t>Second level</a:t>
            </a:r>
          </a:p>
        </p:txBody>
      </p:sp>
    </p:spTree>
    <p:extLst>
      <p:ext uri="{BB962C8B-B14F-4D97-AF65-F5344CB8AC3E}">
        <p14:creationId xmlns:p14="http://schemas.microsoft.com/office/powerpoint/2010/main" val="3794411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lvl1pPr>
              <a:defRPr/>
            </a:lvl1pPr>
          </a:lstStyle>
          <a:p>
            <a:r>
              <a:rPr lang="en-US" dirty="0"/>
              <a:t>Click icon to add table</a:t>
            </a:r>
            <a:endParaRPr lang="en-GB" dirty="0"/>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2913421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lvl1pPr>
              <a:defRPr/>
            </a:lvl1pPr>
          </a:lstStyle>
          <a:p>
            <a:r>
              <a:rPr lang="en-US" dirty="0"/>
              <a:t>Click icon to add picture</a:t>
            </a:r>
            <a:endParaRPr lang="en-GB" dirty="0"/>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233762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140563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1119049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2245613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3794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3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75160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dirty="0"/>
              <a:t>Click icon to add picture</a:t>
            </a:r>
            <a:endParaRPr lang="en-GB" dirty="0"/>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Arial" panose="020B0604020202020204" pitchFamily="34"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97656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0918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120175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lvl1pPr>
              <a:defRPr/>
            </a:lvl1pPr>
          </a:lstStyle>
          <a:p>
            <a:r>
              <a:rPr lang="en-US" dirty="0"/>
              <a:t>Click icon to add table</a:t>
            </a:r>
            <a:endParaRPr lang="en-GB" dirty="0"/>
          </a:p>
        </p:txBody>
      </p:sp>
    </p:spTree>
    <p:extLst>
      <p:ext uri="{BB962C8B-B14F-4D97-AF65-F5344CB8AC3E}">
        <p14:creationId xmlns:p14="http://schemas.microsoft.com/office/powerpoint/2010/main" val="26121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663231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Arial" panose="020B0604020202020204" pitchFamily="34"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Arial" panose="020B0604020202020204" pitchFamily="34"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Arial" panose="020B0604020202020204" pitchFamily="34"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Arial" panose="020B0604020202020204" pitchFamily="34"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Arial" panose="020B0604020202020204"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1045497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Arial" panose="020B0604020202020204" pitchFamily="34"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Arial" panose="020B0604020202020204" pitchFamily="34"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Arial" panose="020B0604020202020204" pitchFamily="34"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Arial" panose="020B0604020202020204" pitchFamily="34"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Arial" panose="020B0604020202020204"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271815802"/>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Arial" panose="020B0604020202020204" pitchFamily="34"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Arial" panose="020B0604020202020204" pitchFamily="34"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Arial" panose="020B0604020202020204" pitchFamily="34"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Arial" panose="020B0604020202020204" pitchFamily="34"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Arial" panose="020B0604020202020204"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recportal.co.uk/category-3-products" TargetMode="External"/><Relationship Id="rId2" Type="http://schemas.openxmlformats.org/officeDocument/2006/relationships/hyperlink" Target="https://recportal.co.uk/documents/20121/224214017/CSS+External+Testing+Guidance.pdf/db311175-1f43-2f07-1d02-d4852dacf6e1?t=1659526414903"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1.xml"/><Relationship Id="rId5" Type="http://schemas.openxmlformats.org/officeDocument/2006/relationships/tags" Target="../tags/tag12.xml"/><Relationship Id="rId4" Type="http://schemas.openxmlformats.org/officeDocument/2006/relationships/tags" Target="../tags/tag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1.xml"/><Relationship Id="rId5" Type="http://schemas.openxmlformats.org/officeDocument/2006/relationships/tags" Target="../tags/tag17.xml"/><Relationship Id="rId4" Type="http://schemas.openxmlformats.org/officeDocument/2006/relationships/tags" Target="../tags/tag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0.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1.xml"/><Relationship Id="rId5" Type="http://schemas.openxmlformats.org/officeDocument/2006/relationships/tags" Target="../tags/tag22.xml"/><Relationship Id="rId4" Type="http://schemas.openxmlformats.org/officeDocument/2006/relationships/tags" Target="../tags/tag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5.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1.xml"/><Relationship Id="rId5" Type="http://schemas.openxmlformats.org/officeDocument/2006/relationships/tags" Target="../tags/tag27.xml"/><Relationship Id="rId4" Type="http://schemas.openxmlformats.org/officeDocument/2006/relationships/tags" Target="../tags/tag2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hyperlink" Target="mailto:PMO@mhhsprogramme.co.uk"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0.xml"/><Relationship Id="rId7" Type="http://schemas.openxmlformats.org/officeDocument/2006/relationships/image" Target="../media/image8.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43.xml"/><Relationship Id="rId5" Type="http://schemas.openxmlformats.org/officeDocument/2006/relationships/tags" Target="../tags/tag32.xml"/><Relationship Id="rId4" Type="http://schemas.openxmlformats.org/officeDocument/2006/relationships/tags" Target="../tags/tag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5.xml"/><Relationship Id="rId7" Type="http://schemas.openxmlformats.org/officeDocument/2006/relationships/image" Target="../media/image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1.xml"/><Relationship Id="rId5" Type="http://schemas.openxmlformats.org/officeDocument/2006/relationships/tags" Target="../tags/tag37.xml"/><Relationship Id="rId4" Type="http://schemas.openxmlformats.org/officeDocument/2006/relationships/tags" Target="../tags/tag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dirty="0">
                <a:latin typeface="Roboto" panose="02000000000000000000" pitchFamily="2" charset="0"/>
                <a:cs typeface="Roboto" panose="02000000000000000000" pitchFamily="2" charset="0"/>
              </a:rPr>
              <a:t>MARKET ENTRY ENGAGEMENT SESSION</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latin typeface="Roboto" panose="02000000000000000000" pitchFamily="2" charset="0"/>
                <a:cs typeface="Roboto" panose="02000000000000000000" pitchFamily="2" charset="0"/>
              </a:rPr>
              <a:t>18 January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Market entry – overview (Submissions)</a:t>
            </a:r>
          </a:p>
        </p:txBody>
      </p:sp>
      <p:sp>
        <p:nvSpPr>
          <p:cNvPr id="5" name="Subtitle 2">
            <a:extLst>
              <a:ext uri="{FF2B5EF4-FFF2-40B4-BE49-F238E27FC236}">
                <a16:creationId xmlns:a16="http://schemas.microsoft.com/office/drawing/2014/main" id="{014DD3E4-E527-43C8-9EC9-742612CAEF45}"/>
              </a:ext>
            </a:extLst>
          </p:cNvPr>
          <p:cNvSpPr txBox="1">
            <a:spLocks/>
          </p:cNvSpPr>
          <p:nvPr/>
        </p:nvSpPr>
        <p:spPr>
          <a:xfrm>
            <a:off x="268529" y="1378485"/>
            <a:ext cx="11654942" cy="5999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68A495"/>
                </a:solidFill>
                <a:effectLst/>
                <a:uLnTx/>
                <a:uFillTx/>
                <a:latin typeface="Arial" panose="020B0604020202020204" pitchFamily="34" charset="0"/>
                <a:ea typeface="Roboto" panose="02000000000000000000" pitchFamily="2" charset="0"/>
                <a:cs typeface="+mn-cs"/>
              </a:rPr>
              <a:t>Process</a:t>
            </a:r>
            <a:endParaRPr kumimoji="0" lang="en-GB" sz="1800" b="0" i="0" u="none" strike="noStrike" kern="1200" cap="none" spc="0" normalizeH="0" baseline="0" noProof="0" dirty="0">
              <a:ln>
                <a:noFill/>
              </a:ln>
              <a:solidFill>
                <a:srgbClr val="68A495"/>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68A495"/>
                </a:solidFill>
                <a:effectLst/>
                <a:uLnTx/>
                <a:uFillTx/>
                <a:latin typeface="Arial" panose="020B0604020202020204" pitchFamily="34" charset="0"/>
                <a:ea typeface="Roboto" panose="02000000000000000000" pitchFamily="2" charset="0"/>
                <a:cs typeface="+mn-cs"/>
              </a:rPr>
              <a:t>Outcome</a:t>
            </a:r>
          </a:p>
        </p:txBody>
      </p:sp>
      <p:graphicFrame>
        <p:nvGraphicFramePr>
          <p:cNvPr id="6" name="Diagram 5">
            <a:extLst>
              <a:ext uri="{FF2B5EF4-FFF2-40B4-BE49-F238E27FC236}">
                <a16:creationId xmlns:a16="http://schemas.microsoft.com/office/drawing/2014/main" id="{854D2887-40BD-4FD0-8D46-B0A53F0CAE0F}"/>
              </a:ext>
            </a:extLst>
          </p:cNvPr>
          <p:cNvGraphicFramePr/>
          <p:nvPr>
            <p:extLst>
              <p:ext uri="{D42A27DB-BD31-4B8C-83A1-F6EECF244321}">
                <p14:modId xmlns:p14="http://schemas.microsoft.com/office/powerpoint/2010/main" val="1837213130"/>
              </p:ext>
            </p:extLst>
          </p:nvPr>
        </p:nvGraphicFramePr>
        <p:xfrm>
          <a:off x="1094387" y="1978429"/>
          <a:ext cx="10003225" cy="23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E3492291-A5CB-2C92-A3E6-E52EA231388B}"/>
              </a:ext>
            </a:extLst>
          </p:cNvPr>
          <p:cNvSpPr/>
          <p:nvPr/>
        </p:nvSpPr>
        <p:spPr>
          <a:xfrm>
            <a:off x="838200" y="4977769"/>
            <a:ext cx="2427316" cy="10034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Approval</a:t>
            </a:r>
          </a:p>
        </p:txBody>
      </p:sp>
      <p:sp>
        <p:nvSpPr>
          <p:cNvPr id="7" name="Rectangle: Rounded Corners 6">
            <a:extLst>
              <a:ext uri="{FF2B5EF4-FFF2-40B4-BE49-F238E27FC236}">
                <a16:creationId xmlns:a16="http://schemas.microsoft.com/office/drawing/2014/main" id="{F147624C-D8B2-2629-FA49-74D4419A43CE}"/>
              </a:ext>
            </a:extLst>
          </p:cNvPr>
          <p:cNvSpPr/>
          <p:nvPr/>
        </p:nvSpPr>
        <p:spPr>
          <a:xfrm>
            <a:off x="8702040" y="4977769"/>
            <a:ext cx="2427316" cy="1003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Finding</a:t>
            </a:r>
          </a:p>
        </p:txBody>
      </p:sp>
      <p:sp>
        <p:nvSpPr>
          <p:cNvPr id="8" name="Rectangle: Rounded Corners 7">
            <a:extLst>
              <a:ext uri="{FF2B5EF4-FFF2-40B4-BE49-F238E27FC236}">
                <a16:creationId xmlns:a16="http://schemas.microsoft.com/office/drawing/2014/main" id="{170C1CC2-9E08-711A-09DF-BD13FAB53C67}"/>
              </a:ext>
            </a:extLst>
          </p:cNvPr>
          <p:cNvSpPr/>
          <p:nvPr/>
        </p:nvSpPr>
        <p:spPr>
          <a:xfrm>
            <a:off x="3459480" y="4977769"/>
            <a:ext cx="2427316" cy="10034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Observation</a:t>
            </a:r>
          </a:p>
        </p:txBody>
      </p:sp>
      <p:sp>
        <p:nvSpPr>
          <p:cNvPr id="9" name="Rectangle: Rounded Corners 8">
            <a:extLst>
              <a:ext uri="{FF2B5EF4-FFF2-40B4-BE49-F238E27FC236}">
                <a16:creationId xmlns:a16="http://schemas.microsoft.com/office/drawing/2014/main" id="{ACBF52A4-BE73-FA53-61E4-C884C1E9516A}"/>
              </a:ext>
            </a:extLst>
          </p:cNvPr>
          <p:cNvSpPr/>
          <p:nvPr/>
        </p:nvSpPr>
        <p:spPr>
          <a:xfrm>
            <a:off x="6080760" y="4977769"/>
            <a:ext cx="2427316" cy="10034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Follow-Up</a:t>
            </a:r>
          </a:p>
        </p:txBody>
      </p:sp>
    </p:spTree>
    <p:extLst>
      <p:ext uri="{BB962C8B-B14F-4D97-AF65-F5344CB8AC3E}">
        <p14:creationId xmlns:p14="http://schemas.microsoft.com/office/powerpoint/2010/main" val="299971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Market entry – overview (Submissions)</a:t>
            </a:r>
          </a:p>
        </p:txBody>
      </p:sp>
      <p:sp>
        <p:nvSpPr>
          <p:cNvPr id="5" name="Subtitle 2">
            <a:extLst>
              <a:ext uri="{FF2B5EF4-FFF2-40B4-BE49-F238E27FC236}">
                <a16:creationId xmlns:a16="http://schemas.microsoft.com/office/drawing/2014/main" id="{014DD3E4-E527-43C8-9EC9-742612CAEF45}"/>
              </a:ext>
            </a:extLst>
          </p:cNvPr>
          <p:cNvSpPr txBox="1">
            <a:spLocks/>
          </p:cNvSpPr>
          <p:nvPr/>
        </p:nvSpPr>
        <p:spPr>
          <a:xfrm>
            <a:off x="268529" y="1378485"/>
            <a:ext cx="11654942" cy="51143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 </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Business Solution Assessment (BSA) is required for Suppliers, DNOs or MEMs.</a:t>
            </a:r>
            <a:endPar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Purpose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aim of the BSA is to evaluate your systems and processes are adequate for you to operate in the market in line with code obligations.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Suppliers/DNO Sections</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Business Solution e.g. what is your intended scale of operation within the first 1, 3 and 5 years of operations</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Technical Solution e.g. How have you ensured that all of the applicable functions, obligations and working practices embodied in your REC obligations are included within your processes and applications?</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Configuration Solution e.g. How have you developed and implemented your test strategy and/or plans to demonstrate that you are able to operate the service?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Guidance on responses and example supporting evidence can be found in Section 2 of the Entry Assessment Form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68A495"/>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75002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latin typeface="Roboto" panose="02000000000000000000" pitchFamily="2" charset="0"/>
                <a:cs typeface="Roboto" panose="02000000000000000000" pitchFamily="2" charset="0"/>
              </a:rPr>
              <a:t>Information security and data protection (</a:t>
            </a:r>
            <a:r>
              <a:rPr lang="en-GB" dirty="0" err="1">
                <a:latin typeface="Roboto" panose="02000000000000000000" pitchFamily="2" charset="0"/>
                <a:cs typeface="Roboto" panose="02000000000000000000" pitchFamily="2" charset="0"/>
              </a:rPr>
              <a:t>isdp</a:t>
            </a:r>
            <a:r>
              <a:rPr lang="en-GB" dirty="0">
                <a:latin typeface="Roboto" panose="02000000000000000000" pitchFamily="2" charset="0"/>
                <a:cs typeface="Roboto" panose="02000000000000000000" pitchFamily="2" charset="0"/>
              </a:rPr>
              <a:t>) assessment</a:t>
            </a:r>
          </a:p>
        </p:txBody>
      </p:sp>
      <p:sp>
        <p:nvSpPr>
          <p:cNvPr id="5" name="Subtitle 2">
            <a:extLst>
              <a:ext uri="{FF2B5EF4-FFF2-40B4-BE49-F238E27FC236}">
                <a16:creationId xmlns:a16="http://schemas.microsoft.com/office/drawing/2014/main" id="{014DD3E4-E527-43C8-9EC9-742612CAEF45}"/>
              </a:ext>
            </a:extLst>
          </p:cNvPr>
          <p:cNvSpPr txBox="1">
            <a:spLocks/>
          </p:cNvSpPr>
          <p:nvPr/>
        </p:nvSpPr>
        <p:spPr>
          <a:xfrm>
            <a:off x="268529" y="1378485"/>
            <a:ext cx="11654942" cy="51143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 </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Information Security and Data Protection (ISDP) is required for Suppliers, DNOs, and applicants for REC Services (e.g. EES, GES, CSS)</a:t>
            </a:r>
            <a:endPar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Purpose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To ensure you have adequately identified and looked to address ISDP risks that you would face if you successfully qualify, and you have processes defined to adequately manage those ISDP risks. </a:t>
            </a:r>
            <a:endPar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Sections</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Section 1 (All Applicants) e.g. How has your business taken steps to ensure appropriate information security and control procedures are in place, proportionate to the relevant Information Security and Data Protection risks, and are reviewed on a regular basis?</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Section 2 (Situational e.g. API) e.g. What processes does your business have in place in relation to incident </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management?</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Guidance on responses and example supporting evidence can be found in Section 3 of the </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Entry Assessment Form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68A495"/>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62999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Submissions </a:t>
            </a:r>
            <a:r>
              <a:rPr lang="en-GB" sz="2800" b="1" dirty="0">
                <a:latin typeface="Roboto" panose="02000000000000000000" pitchFamily="2" charset="0"/>
                <a:cs typeface="Roboto" panose="02000000000000000000" pitchFamily="2" charset="0"/>
              </a:rPr>
              <a:t>– Top Tips</a:t>
            </a:r>
            <a:endParaRPr lang="en-GB" dirty="0">
              <a:latin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635DF78F-1F5B-41D0-976F-E41A74C6E6D1}"/>
              </a:ext>
            </a:extLst>
          </p:cNvPr>
          <p:cNvSpPr>
            <a:spLocks/>
          </p:cNvSpPr>
          <p:nvPr/>
        </p:nvSpPr>
        <p:spPr>
          <a:xfrm>
            <a:off x="2139545" y="4917374"/>
            <a:ext cx="8410782" cy="1440000"/>
          </a:xfrm>
          <a:prstGeom prst="rect">
            <a:avLst/>
          </a:prstGeom>
          <a:ln w="12700">
            <a:solidFill>
              <a:srgbClr val="8AB9B1"/>
            </a:solidFill>
          </a:ln>
        </p:spPr>
        <p:txBody>
          <a:bodyPr wrap="square" lIns="162000" tIns="54000" rIns="72000" bIns="5400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 key area of consideration is risk management which is assessed via the risk register and risk methodologies. Demonstrating how you identify and resolve these risks builds assurance that you can protect data from the enquiry services.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risk register is not required to contain in-depth details of individual vulnerabilities you might want to keep confidential.</a:t>
            </a:r>
            <a:endParaRPr kumimoji="0" lang="en-IE"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2" name="Oval 11">
            <a:extLst>
              <a:ext uri="{FF2B5EF4-FFF2-40B4-BE49-F238E27FC236}">
                <a16:creationId xmlns:a16="http://schemas.microsoft.com/office/drawing/2014/main" id="{76C69FC6-ECA0-4DFD-9CCF-707E42F4FD94}"/>
              </a:ext>
            </a:extLst>
          </p:cNvPr>
          <p:cNvSpPr>
            <a:spLocks/>
          </p:cNvSpPr>
          <p:nvPr/>
        </p:nvSpPr>
        <p:spPr bwMode="gray">
          <a:xfrm>
            <a:off x="1467299" y="5363054"/>
            <a:ext cx="548640" cy="548640"/>
          </a:xfrm>
          <a:prstGeom prst="ellipse">
            <a:avLst/>
          </a:prstGeom>
          <a:solidFill>
            <a:srgbClr val="8AB9B1"/>
          </a:solidFill>
          <a:ln w="19050" algn="ctr">
            <a:solidFill>
              <a:srgbClr val="8AB9B1"/>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03</a:t>
            </a:r>
          </a:p>
        </p:txBody>
      </p:sp>
      <p:sp>
        <p:nvSpPr>
          <p:cNvPr id="13" name="Rectangle 12">
            <a:extLst>
              <a:ext uri="{FF2B5EF4-FFF2-40B4-BE49-F238E27FC236}">
                <a16:creationId xmlns:a16="http://schemas.microsoft.com/office/drawing/2014/main" id="{8FD52809-F9F6-433D-840F-25724AFD186C}"/>
              </a:ext>
            </a:extLst>
          </p:cNvPr>
          <p:cNvSpPr>
            <a:spLocks/>
          </p:cNvSpPr>
          <p:nvPr/>
        </p:nvSpPr>
        <p:spPr>
          <a:xfrm>
            <a:off x="2139544" y="3148084"/>
            <a:ext cx="8410783" cy="1440000"/>
          </a:xfrm>
          <a:prstGeom prst="rect">
            <a:avLst/>
          </a:prstGeom>
          <a:ln w="12700">
            <a:solidFill>
              <a:srgbClr val="68A495"/>
            </a:solidFill>
          </a:ln>
        </p:spPr>
        <p:txBody>
          <a:bodyPr wrap="square" lIns="162000" tIns="54000" rIns="72000" bIns="5400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Many of the BSA and ISDP questions can be covered by providing supporting policies as these will substantiate your written answers and can help reduce follow-up questions. We recommend that you attach supporting policies to substantiate each answer where relevant and available.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Please ensure these policies and other pieces of evidence are clearly labelled in your answers for easy identification at the assessment stage.</a:t>
            </a:r>
          </a:p>
        </p:txBody>
      </p:sp>
      <p:sp>
        <p:nvSpPr>
          <p:cNvPr id="14" name="Oval 13">
            <a:extLst>
              <a:ext uri="{FF2B5EF4-FFF2-40B4-BE49-F238E27FC236}">
                <a16:creationId xmlns:a16="http://schemas.microsoft.com/office/drawing/2014/main" id="{BA9C8BE7-A7F1-4BBC-89D3-9A98CCCA5B6A}"/>
              </a:ext>
            </a:extLst>
          </p:cNvPr>
          <p:cNvSpPr>
            <a:spLocks/>
          </p:cNvSpPr>
          <p:nvPr/>
        </p:nvSpPr>
        <p:spPr bwMode="gray">
          <a:xfrm>
            <a:off x="1467299" y="3593764"/>
            <a:ext cx="548640" cy="548640"/>
          </a:xfrm>
          <a:prstGeom prst="ellipse">
            <a:avLst/>
          </a:prstGeom>
          <a:solidFill>
            <a:srgbClr val="68A495"/>
          </a:solidFill>
          <a:ln w="19050" algn="ctr">
            <a:solidFill>
              <a:srgbClr val="68A495"/>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dirty="0">
                <a:ln>
                  <a:noFill/>
                </a:ln>
                <a:solidFill>
                  <a:prstClr val="white"/>
                </a:solidFill>
                <a:effectLst/>
                <a:uLnTx/>
                <a:uFillTx/>
                <a:latin typeface="Arial" panose="020B0604020202020204" pitchFamily="34" charset="0"/>
                <a:ea typeface="Open Sans Semibold" panose="020B0706030804020204" pitchFamily="34" charset="0"/>
                <a:cs typeface="Open Sans Semibold" panose="020B0706030804020204" pitchFamily="34" charset="0"/>
              </a:rPr>
              <a:t>02</a:t>
            </a:r>
          </a:p>
        </p:txBody>
      </p:sp>
      <p:sp>
        <p:nvSpPr>
          <p:cNvPr id="15" name="Rectangle 14">
            <a:extLst>
              <a:ext uri="{FF2B5EF4-FFF2-40B4-BE49-F238E27FC236}">
                <a16:creationId xmlns:a16="http://schemas.microsoft.com/office/drawing/2014/main" id="{783DAA69-7CB4-40EE-8F95-86AB2F121A8A}"/>
              </a:ext>
            </a:extLst>
          </p:cNvPr>
          <p:cNvSpPr>
            <a:spLocks/>
          </p:cNvSpPr>
          <p:nvPr/>
        </p:nvSpPr>
        <p:spPr>
          <a:xfrm>
            <a:off x="2139545" y="1343171"/>
            <a:ext cx="8410782" cy="1440000"/>
          </a:xfrm>
          <a:prstGeom prst="rect">
            <a:avLst/>
          </a:prstGeom>
          <a:ln w="12700">
            <a:solidFill>
              <a:srgbClr val="046A38"/>
            </a:solidFill>
          </a:ln>
        </p:spPr>
        <p:txBody>
          <a:bodyPr wrap="square" lIns="162000" tIns="54000" rIns="72000" bIns="5400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tailor our BSA and ISDP assessment to proposed business solution, system architecture, and your information security risk register. Ensure you provide these in your first submission, as delays in these will cause additional rounds of remediation to be required.</a:t>
            </a:r>
            <a:endParaRPr kumimoji="0" lang="en-IE"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Oval 15">
            <a:extLst>
              <a:ext uri="{FF2B5EF4-FFF2-40B4-BE49-F238E27FC236}">
                <a16:creationId xmlns:a16="http://schemas.microsoft.com/office/drawing/2014/main" id="{D048F3FB-7DA5-42B3-BABD-825FDAC82CD3}"/>
              </a:ext>
            </a:extLst>
          </p:cNvPr>
          <p:cNvSpPr>
            <a:spLocks/>
          </p:cNvSpPr>
          <p:nvPr/>
        </p:nvSpPr>
        <p:spPr bwMode="gray">
          <a:xfrm>
            <a:off x="1467299" y="1788851"/>
            <a:ext cx="548640" cy="548640"/>
          </a:xfrm>
          <a:prstGeom prst="ellipse">
            <a:avLst/>
          </a:prstGeom>
          <a:solidFill>
            <a:srgbClr val="046A38"/>
          </a:solidFill>
          <a:ln w="19050" algn="ctr">
            <a:solidFill>
              <a:srgbClr val="046A38"/>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01</a:t>
            </a:r>
          </a:p>
        </p:txBody>
      </p:sp>
    </p:spTree>
    <p:extLst>
      <p:ext uri="{BB962C8B-B14F-4D97-AF65-F5344CB8AC3E}">
        <p14:creationId xmlns:p14="http://schemas.microsoft.com/office/powerpoint/2010/main" val="407557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Market Scenario Testing - INTERNAL</a:t>
            </a:r>
          </a:p>
        </p:txBody>
      </p:sp>
      <p:sp>
        <p:nvSpPr>
          <p:cNvPr id="7" name="Subtitle 2">
            <a:extLst>
              <a:ext uri="{FF2B5EF4-FFF2-40B4-BE49-F238E27FC236}">
                <a16:creationId xmlns:a16="http://schemas.microsoft.com/office/drawing/2014/main" id="{9AA5CA71-05FF-4E9B-809E-B2C03D12FA2C}"/>
              </a:ext>
            </a:extLst>
          </p:cNvPr>
          <p:cNvSpPr txBox="1">
            <a:spLocks/>
          </p:cNvSpPr>
          <p:nvPr/>
        </p:nvSpPr>
        <p:spPr>
          <a:xfrm>
            <a:off x="344573" y="1413225"/>
            <a:ext cx="11502854" cy="50796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Internal Testing is required for Suppliers, DNOs and MEMs (if dataflows are sent on the DTN). This differs from other stages of assessment as it is not a prescribed list of questions. </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Overview </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Internal Testing Assessment involves the applicant running tests to demonstrate their systems and processes can operate against a defined list of market scenarios. The full list of the scenarios can be found in the Joint BSC and REC Storyboards document on the portal.</a:t>
            </a:r>
          </a:p>
        </p:txBody>
      </p:sp>
    </p:spTree>
    <p:extLst>
      <p:ext uri="{BB962C8B-B14F-4D97-AF65-F5344CB8AC3E}">
        <p14:creationId xmlns:p14="http://schemas.microsoft.com/office/powerpoint/2010/main" val="351195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Market Scenario Testing - INTERNAL</a:t>
            </a:r>
          </a:p>
        </p:txBody>
      </p:sp>
      <p:sp>
        <p:nvSpPr>
          <p:cNvPr id="7" name="Subtitle 2">
            <a:extLst>
              <a:ext uri="{FF2B5EF4-FFF2-40B4-BE49-F238E27FC236}">
                <a16:creationId xmlns:a16="http://schemas.microsoft.com/office/drawing/2014/main" id="{9AA5CA71-05FF-4E9B-809E-B2C03D12FA2C}"/>
              </a:ext>
            </a:extLst>
          </p:cNvPr>
          <p:cNvSpPr txBox="1">
            <a:spLocks/>
          </p:cNvSpPr>
          <p:nvPr/>
        </p:nvSpPr>
        <p:spPr>
          <a:xfrm>
            <a:off x="344573" y="1413225"/>
            <a:ext cx="11502854" cy="50796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Process </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Applicant submits a testing pack containing:</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Plan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e.g. showing the execution of all market scenarios including expected start, duration and end dates</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Scope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e.g. list of Market Scenarios agreed with the Code Manager have been included</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Approach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e.g. A copy of the data to be used in each script</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Procedures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e.g. A complete set of the business processes and work instructions that are to be used during your Internal Testing</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Results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e.g. Test results are documented in a 'Test Summary' or similar</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Assurance</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e.g. Been run under ordinary operational conditions and where changes to processes have been made these have been flagged</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Owners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e.g. A list of named business users involved in the Internal Testing</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 Governance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e.g. Are results being reported and where? </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Guidance on responses and example supporting evidence can be found in the Entry Assessment Information Pack.</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6689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latin typeface="Roboto" panose="02000000000000000000" pitchFamily="2" charset="0"/>
                <a:cs typeface="Roboto" panose="02000000000000000000" pitchFamily="2" charset="0"/>
              </a:rPr>
              <a:t>Market Scenario Testing – DTN External</a:t>
            </a:r>
          </a:p>
        </p:txBody>
      </p:sp>
      <p:sp>
        <p:nvSpPr>
          <p:cNvPr id="5" name="Subtitle 2">
            <a:extLst>
              <a:ext uri="{FF2B5EF4-FFF2-40B4-BE49-F238E27FC236}">
                <a16:creationId xmlns:a16="http://schemas.microsoft.com/office/drawing/2014/main" id="{3E3074D3-F725-46BB-A22A-1F36A426FBB4}"/>
              </a:ext>
            </a:extLst>
          </p:cNvPr>
          <p:cNvSpPr txBox="1">
            <a:spLocks/>
          </p:cNvSpPr>
          <p:nvPr/>
        </p:nvSpPr>
        <p:spPr>
          <a:xfrm>
            <a:off x="269965" y="1256934"/>
            <a:ext cx="11763714" cy="53695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External testing is carried out by the REC Code Manager Technical Services team and is a requirement for Suppliers and DNOs.</a:t>
            </a:r>
          </a:p>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Overview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outputs found from Internal Testing will be used to determine the scenarios that will be tested in the external testing. The Code Manager team will agree with the applicant when external testing can begin.</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Code Manager evaluate results from testing and where an applicant has outstanding findings, they will request the applicant resolves these before proceeding.</a:t>
            </a:r>
          </a:p>
        </p:txBody>
      </p:sp>
    </p:spTree>
    <p:extLst>
      <p:ext uri="{BB962C8B-B14F-4D97-AF65-F5344CB8AC3E}">
        <p14:creationId xmlns:p14="http://schemas.microsoft.com/office/powerpoint/2010/main" val="232498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latin typeface="Roboto" panose="02000000000000000000" pitchFamily="2" charset="0"/>
                <a:cs typeface="Roboto" panose="02000000000000000000" pitchFamily="2" charset="0"/>
              </a:rPr>
              <a:t>Market Scenario Testing – DTN External</a:t>
            </a:r>
          </a:p>
        </p:txBody>
      </p:sp>
      <p:sp>
        <p:nvSpPr>
          <p:cNvPr id="5" name="Subtitle 2">
            <a:extLst>
              <a:ext uri="{FF2B5EF4-FFF2-40B4-BE49-F238E27FC236}">
                <a16:creationId xmlns:a16="http://schemas.microsoft.com/office/drawing/2014/main" id="{3E3074D3-F725-46BB-A22A-1F36A426FBB4}"/>
              </a:ext>
            </a:extLst>
          </p:cNvPr>
          <p:cNvSpPr txBox="1">
            <a:spLocks/>
          </p:cNvSpPr>
          <p:nvPr/>
        </p:nvSpPr>
        <p:spPr>
          <a:xfrm>
            <a:off x="269965" y="1256934"/>
            <a:ext cx="11763714" cy="53695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External testing is carried out by the DCC testing team and is a requirement for both Suppliers and DNOs, and optional for other applicants such as MEMs and MAPs.</a:t>
            </a:r>
          </a:p>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Overview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outputs found from internal testing will be used to determine the scenarios that will be tested in the external testing. The Code Manager will raise an onboarding request to CSS for the applicant, and will agree the scope and start date of the external testing scenarios with the applicant.</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External testing will then be carried out by the DCC testing team, who will provide a summary of the testing results to the Code Manager. The Party will have dedicated CSS technical contacts to support them through the testing process.</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Further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2"/>
              </a:rPr>
              <a:t>CSS External Testing guidance</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can be found in the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3"/>
              </a:rPr>
              <a:t>Category 3 Documents</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339232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Managed Service Providers</a:t>
            </a:r>
          </a:p>
        </p:txBody>
      </p:sp>
      <p:sp>
        <p:nvSpPr>
          <p:cNvPr id="5" name="Subtitle 2">
            <a:extLst>
              <a:ext uri="{FF2B5EF4-FFF2-40B4-BE49-F238E27FC236}">
                <a16:creationId xmlns:a16="http://schemas.microsoft.com/office/drawing/2014/main" id="{3E3074D3-F725-46BB-A22A-1F36A426FBB4}"/>
              </a:ext>
            </a:extLst>
          </p:cNvPr>
          <p:cNvSpPr txBox="1">
            <a:spLocks/>
          </p:cNvSpPr>
          <p:nvPr/>
        </p:nvSpPr>
        <p:spPr>
          <a:xfrm>
            <a:off x="269965" y="1256934"/>
            <a:ext cx="11763714" cy="536950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REC requires organisations to follow specific processes and data specifications, it does not set business models. Many Parties opt to use managed service providers to provide systems and processes.</a:t>
            </a:r>
          </a:p>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Overview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certain circumstances, applicants can place reliance on evidence from a managed service provider currently operating in the market, including areas like developing systems to meet REC process requirements, integrating systems with REC Services, providing internal testing that the software works as intended</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From a technical side, applicants will still need to show be sent via the right mechanisms to test connectivity to the DTN and CSS, that the new staff have been trained on their responsibilities and have trialled key processes, and that a minimum level of information security risk management is in place, as would be expected for a new business.</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Additionally, the Business Solutions Assessment and any pre-requisites will still also be required.</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8476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Enquiry Services</a:t>
            </a:r>
          </a:p>
        </p:txBody>
      </p:sp>
      <p:sp>
        <p:nvSpPr>
          <p:cNvPr id="5" name="Subtitle 2">
            <a:extLst>
              <a:ext uri="{FF2B5EF4-FFF2-40B4-BE49-F238E27FC236}">
                <a16:creationId xmlns:a16="http://schemas.microsoft.com/office/drawing/2014/main" id="{3E3074D3-F725-46BB-A22A-1F36A426FBB4}"/>
              </a:ext>
            </a:extLst>
          </p:cNvPr>
          <p:cNvSpPr txBox="1">
            <a:spLocks/>
          </p:cNvSpPr>
          <p:nvPr/>
        </p:nvSpPr>
        <p:spPr>
          <a:xfrm>
            <a:off x="269965" y="1256934"/>
            <a:ext cx="11763714" cy="53695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Electricity Enquiry Service and Gas Enquiry Service access is provisioned in-line with the Data Access Matrix and Schedule 12 Data Access. Depending on the access requested, it may be provisioned via an Online Portal, API, or Report.</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8A6B562F-3CFE-2DBE-D083-44031A3727C8}"/>
              </a:ext>
            </a:extLst>
          </p:cNvPr>
          <p:cNvPicPr>
            <a:picLocks noChangeAspect="1"/>
          </p:cNvPicPr>
          <p:nvPr/>
        </p:nvPicPr>
        <p:blipFill rotWithShape="1">
          <a:blip r:embed="rId2"/>
          <a:srcRect l="208" r="422" b="667"/>
          <a:stretch/>
        </p:blipFill>
        <p:spPr>
          <a:xfrm>
            <a:off x="3908425" y="2863850"/>
            <a:ext cx="4091031" cy="3629025"/>
          </a:xfrm>
          <a:prstGeom prst="rect">
            <a:avLst/>
          </a:prstGeom>
        </p:spPr>
      </p:pic>
    </p:spTree>
    <p:extLst>
      <p:ext uri="{BB962C8B-B14F-4D97-AF65-F5344CB8AC3E}">
        <p14:creationId xmlns:p14="http://schemas.microsoft.com/office/powerpoint/2010/main" val="389252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3246D-B2DE-1A28-4D11-08220F01987E}"/>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Introducing Your presenters</a:t>
            </a:r>
          </a:p>
        </p:txBody>
      </p:sp>
      <p:pic>
        <p:nvPicPr>
          <p:cNvPr id="7" name="Picture Placeholder 6">
            <a:extLst>
              <a:ext uri="{FF2B5EF4-FFF2-40B4-BE49-F238E27FC236}">
                <a16:creationId xmlns:a16="http://schemas.microsoft.com/office/drawing/2014/main" id="{C05E9BFF-B8BF-91F3-FABE-E38AB8E127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237" b="16237"/>
          <a:stretch>
            <a:fillRect/>
          </a:stretch>
        </p:blipFill>
        <p:spPr/>
      </p:pic>
      <p:pic>
        <p:nvPicPr>
          <p:cNvPr id="17" name="Picture Placeholder 16">
            <a:extLst>
              <a:ext uri="{FF2B5EF4-FFF2-40B4-BE49-F238E27FC236}">
                <a16:creationId xmlns:a16="http://schemas.microsoft.com/office/drawing/2014/main" id="{74796713-48B8-F1E5-30FB-71FECFB8A33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939" b="1939"/>
          <a:stretch/>
        </p:blipFill>
        <p:spPr/>
      </p:pic>
      <p:sp>
        <p:nvSpPr>
          <p:cNvPr id="3" name="Text Placeholder 2">
            <a:extLst>
              <a:ext uri="{FF2B5EF4-FFF2-40B4-BE49-F238E27FC236}">
                <a16:creationId xmlns:a16="http://schemas.microsoft.com/office/drawing/2014/main" id="{F623B135-A1F7-10FB-C493-214A369691D9}"/>
              </a:ext>
            </a:extLst>
          </p:cNvPr>
          <p:cNvSpPr>
            <a:spLocks noGrp="1"/>
          </p:cNvSpPr>
          <p:nvPr>
            <p:ph type="body" sz="quarter" idx="12"/>
          </p:nvPr>
        </p:nvSpPr>
        <p:spPr/>
        <p:txBody>
          <a:bodyPr>
            <a:normAutofit/>
          </a:bodyPr>
          <a:lstStyle/>
          <a:p>
            <a:r>
              <a:rPr lang="en-GB" sz="1800" dirty="0">
                <a:latin typeface="Roboto" panose="02000000000000000000" pitchFamily="2" charset="0"/>
                <a:cs typeface="Roboto" panose="02000000000000000000" pitchFamily="2" charset="0"/>
              </a:rPr>
              <a:t>Jenny Hyskaj</a:t>
            </a:r>
            <a:endParaRPr lang="en-GB" sz="1400" dirty="0">
              <a:latin typeface="Roboto" panose="02000000000000000000" pitchFamily="2" charset="0"/>
              <a:cs typeface="Roboto" panose="02000000000000000000" pitchFamily="2" charset="0"/>
            </a:endParaRPr>
          </a:p>
          <a:p>
            <a:r>
              <a:rPr lang="en-GB" sz="1400" dirty="0">
                <a:latin typeface="Roboto" panose="02000000000000000000" pitchFamily="2" charset="0"/>
                <a:cs typeface="Roboto" panose="02000000000000000000" pitchFamily="2" charset="0"/>
              </a:rPr>
              <a:t>REC Code Manager</a:t>
            </a:r>
          </a:p>
          <a:p>
            <a:r>
              <a:rPr lang="en-GB" sz="1400" dirty="0">
                <a:latin typeface="Roboto" panose="02000000000000000000" pitchFamily="2" charset="0"/>
                <a:cs typeface="Roboto" panose="02000000000000000000" pitchFamily="2" charset="0"/>
              </a:rPr>
              <a:t>Communications and Events Analyst</a:t>
            </a:r>
          </a:p>
        </p:txBody>
      </p:sp>
      <p:sp>
        <p:nvSpPr>
          <p:cNvPr id="6" name="Text Placeholder 5">
            <a:extLst>
              <a:ext uri="{FF2B5EF4-FFF2-40B4-BE49-F238E27FC236}">
                <a16:creationId xmlns:a16="http://schemas.microsoft.com/office/drawing/2014/main" id="{0EB5EE82-773E-0C10-7952-A505D74D3CA5}"/>
              </a:ext>
            </a:extLst>
          </p:cNvPr>
          <p:cNvSpPr>
            <a:spLocks noGrp="1"/>
          </p:cNvSpPr>
          <p:nvPr>
            <p:ph type="body" sz="quarter" idx="14"/>
          </p:nvPr>
        </p:nvSpPr>
        <p:spPr/>
        <p:txBody>
          <a:bodyPr>
            <a:normAutofit/>
          </a:bodyPr>
          <a:lstStyle/>
          <a:p>
            <a:r>
              <a:rPr lang="en-GB" sz="1800" dirty="0">
                <a:latin typeface="Roboto" panose="02000000000000000000" pitchFamily="2" charset="0"/>
                <a:cs typeface="Roboto" panose="02000000000000000000" pitchFamily="2" charset="0"/>
              </a:rPr>
              <a:t>Daniel Rodgers</a:t>
            </a:r>
            <a:endParaRPr lang="en-GB" sz="1400" dirty="0">
              <a:latin typeface="Roboto" panose="02000000000000000000" pitchFamily="2" charset="0"/>
              <a:cs typeface="Roboto" panose="02000000000000000000" pitchFamily="2" charset="0"/>
            </a:endParaRPr>
          </a:p>
          <a:p>
            <a:r>
              <a:rPr lang="en-GB" sz="1400" dirty="0">
                <a:latin typeface="Roboto" panose="02000000000000000000" pitchFamily="2" charset="0"/>
                <a:cs typeface="Roboto" panose="02000000000000000000" pitchFamily="2" charset="0"/>
              </a:rPr>
              <a:t>REC Code Manager</a:t>
            </a:r>
          </a:p>
          <a:p>
            <a:r>
              <a:rPr lang="en-GB" sz="1400" dirty="0">
                <a:latin typeface="Roboto" panose="02000000000000000000" pitchFamily="2" charset="0"/>
                <a:cs typeface="Roboto" panose="02000000000000000000" pitchFamily="2" charset="0"/>
              </a:rPr>
              <a:t>Market Entry Team Lead</a:t>
            </a:r>
          </a:p>
        </p:txBody>
      </p:sp>
    </p:spTree>
    <p:extLst>
      <p:ext uri="{BB962C8B-B14F-4D97-AF65-F5344CB8AC3E}">
        <p14:creationId xmlns:p14="http://schemas.microsoft.com/office/powerpoint/2010/main" val="3684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DDEA7-C525-4439-E734-54B5F4D0E0E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F3D89EC-6C0A-7D42-E62D-3805629BBAB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26188DA-3C04-9088-A8BD-7AAB6BD9605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6448BD09-0B5E-F13C-353E-67F9FD08DCD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45759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Controlled Market Entry (CME)</a:t>
            </a:r>
          </a:p>
        </p:txBody>
      </p:sp>
    </p:spTree>
    <p:extLst>
      <p:ext uri="{BB962C8B-B14F-4D97-AF65-F5344CB8AC3E}">
        <p14:creationId xmlns:p14="http://schemas.microsoft.com/office/powerpoint/2010/main" val="364004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latin typeface="Roboto" panose="02000000000000000000" pitchFamily="2" charset="0"/>
                <a:cs typeface="Roboto" panose="02000000000000000000" pitchFamily="2" charset="0"/>
              </a:rPr>
              <a:t>Controlled Market Entry (CME)</a:t>
            </a:r>
            <a:br>
              <a:rPr lang="en-GB" dirty="0">
                <a:latin typeface="Roboto" panose="02000000000000000000" pitchFamily="2" charset="0"/>
                <a:cs typeface="Roboto" panose="02000000000000000000" pitchFamily="2" charset="0"/>
              </a:rPr>
            </a:br>
            <a:r>
              <a:rPr lang="en-GB" dirty="0">
                <a:latin typeface="Roboto" panose="02000000000000000000" pitchFamily="2" charset="0"/>
                <a:cs typeface="Roboto" panose="02000000000000000000" pitchFamily="2" charset="0"/>
              </a:rPr>
              <a:t>Entry</a:t>
            </a:r>
          </a:p>
        </p:txBody>
      </p:sp>
      <p:sp>
        <p:nvSpPr>
          <p:cNvPr id="5" name="Subtitle 2">
            <a:extLst>
              <a:ext uri="{FF2B5EF4-FFF2-40B4-BE49-F238E27FC236}">
                <a16:creationId xmlns:a16="http://schemas.microsoft.com/office/drawing/2014/main" id="{3E3074D3-F725-46BB-A22A-1F36A426FBB4}"/>
              </a:ext>
            </a:extLst>
          </p:cNvPr>
          <p:cNvSpPr txBox="1">
            <a:spLocks/>
          </p:cNvSpPr>
          <p:nvPr/>
        </p:nvSpPr>
        <p:spPr>
          <a:xfrm>
            <a:off x="269965" y="1256934"/>
            <a:ext cx="11763714" cy="53695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Purpose</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Controlled Market Entry (CME) conditions are designed to reduce the risk to consumers and the market arrangements relating to the performance of new entrants and may be applied by the Code Manager at the point of Qualification.</a:t>
            </a:r>
          </a:p>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Overview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When you propose CME conditions, please include supporting context and rationale considering areas such as: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Business plan and expected number of registrations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Relevant operational experience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Use of business systems and processes</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Market Role(s) / Sector(s) (e.g. HH or NHH) </a:t>
            </a:r>
          </a:p>
        </p:txBody>
      </p:sp>
    </p:spTree>
    <p:extLst>
      <p:ext uri="{BB962C8B-B14F-4D97-AF65-F5344CB8AC3E}">
        <p14:creationId xmlns:p14="http://schemas.microsoft.com/office/powerpoint/2010/main" val="2148896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latin typeface="Roboto" panose="02000000000000000000" pitchFamily="2" charset="0"/>
                <a:cs typeface="Roboto" panose="02000000000000000000" pitchFamily="2" charset="0"/>
              </a:rPr>
              <a:t>Controlled Market Entry (CME)</a:t>
            </a:r>
            <a:br>
              <a:rPr lang="en-GB" dirty="0">
                <a:latin typeface="Roboto" panose="02000000000000000000" pitchFamily="2" charset="0"/>
                <a:cs typeface="Roboto" panose="02000000000000000000" pitchFamily="2" charset="0"/>
              </a:rPr>
            </a:br>
            <a:r>
              <a:rPr lang="en-GB" dirty="0">
                <a:latin typeface="Roboto" panose="02000000000000000000" pitchFamily="2" charset="0"/>
                <a:cs typeface="Roboto" panose="02000000000000000000" pitchFamily="2" charset="0"/>
              </a:rPr>
              <a:t>Entry</a:t>
            </a:r>
          </a:p>
        </p:txBody>
      </p:sp>
      <p:sp>
        <p:nvSpPr>
          <p:cNvPr id="5" name="Subtitle 2">
            <a:extLst>
              <a:ext uri="{FF2B5EF4-FFF2-40B4-BE49-F238E27FC236}">
                <a16:creationId xmlns:a16="http://schemas.microsoft.com/office/drawing/2014/main" id="{3E3074D3-F725-46BB-A22A-1F36A426FBB4}"/>
              </a:ext>
            </a:extLst>
          </p:cNvPr>
          <p:cNvSpPr txBox="1">
            <a:spLocks/>
          </p:cNvSpPr>
          <p:nvPr/>
        </p:nvSpPr>
        <p:spPr>
          <a:xfrm>
            <a:off x="269965" y="1256934"/>
            <a:ext cx="11763714" cy="53695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Overview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There is no specific form to propose CME conditions since it is decided on a case-by-case basis, but we would expect a proposal to include areas such as: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Maximum Registration Cap (i.e. total registrations)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Maximum Registration Rate (i.e. registrations per month)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Criteria to initiate CME exit (time-based and/or number of registrations)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When the Party will begin operations </a:t>
            </a:r>
          </a:p>
          <a:p>
            <a:pPr marL="685800" marR="0" lvl="1" indent="-22860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When Party is required to notify Code Manager (e.g. after first registration)</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Additionally, there is no set time for CME conditions to be applied, but generally the minimum length of time is 6 months to allow the REC Code Manager to monitor the performance of the Party as they operate in the market.</a:t>
            </a:r>
          </a:p>
        </p:txBody>
      </p:sp>
    </p:spTree>
    <p:extLst>
      <p:ext uri="{BB962C8B-B14F-4D97-AF65-F5344CB8AC3E}">
        <p14:creationId xmlns:p14="http://schemas.microsoft.com/office/powerpoint/2010/main" val="412266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latin typeface="Roboto" panose="02000000000000000000" pitchFamily="2" charset="0"/>
                <a:cs typeface="Roboto" panose="02000000000000000000" pitchFamily="2" charset="0"/>
              </a:rPr>
              <a:t>Controlled Market Entry (CME)</a:t>
            </a:r>
            <a:br>
              <a:rPr lang="en-GB" dirty="0">
                <a:latin typeface="Roboto" panose="02000000000000000000" pitchFamily="2" charset="0"/>
                <a:cs typeface="Roboto" panose="02000000000000000000" pitchFamily="2" charset="0"/>
              </a:rPr>
            </a:br>
            <a:r>
              <a:rPr lang="en-GB" dirty="0">
                <a:latin typeface="Roboto" panose="02000000000000000000" pitchFamily="2" charset="0"/>
                <a:cs typeface="Roboto" panose="02000000000000000000" pitchFamily="2" charset="0"/>
              </a:rPr>
              <a:t>Exit</a:t>
            </a:r>
          </a:p>
        </p:txBody>
      </p:sp>
      <p:sp>
        <p:nvSpPr>
          <p:cNvPr id="11" name="Subtitle 2">
            <a:extLst>
              <a:ext uri="{FF2B5EF4-FFF2-40B4-BE49-F238E27FC236}">
                <a16:creationId xmlns:a16="http://schemas.microsoft.com/office/drawing/2014/main" id="{83687811-C5AA-48A0-B224-DFAF6768C5EC}"/>
              </a:ext>
            </a:extLst>
          </p:cNvPr>
          <p:cNvSpPr txBox="1">
            <a:spLocks/>
          </p:cNvSpPr>
          <p:nvPr/>
        </p:nvSpPr>
        <p:spPr>
          <a:xfrm>
            <a:off x="253503" y="1383066"/>
            <a:ext cx="11338421" cy="44843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Exiting from CME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When a REC Party believes it has met the completion criteria for removal of Controlled Market Entry Conditions, it should contact the Code Manager with a self-assessment statement signed by a director (or, if the applicant is not a company, an equivalent representative) confirming its ability to operate in accordance with this Code.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Guidance on responses and example supporting evidence can be found in Section 4 of the Entry Assessment Forms document on the Portal.</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Parties will also be assessed on their performance against each of their risk drivers as part of the Code Manager’s consideration to exit them from CME.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Code Manager will decide to exit the Party from CME, adjust the CME conditions, or continue the Party in CME.</a:t>
            </a:r>
          </a:p>
          <a:p>
            <a:pPr marL="457200" marR="0" lvl="1" indent="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6748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F3912-FD02-0E6A-8B26-60C9911E48D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34B6BC1-9518-B1E0-E916-4DC4E0BC8AA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4669EC6-9F51-2052-38BB-7060FAD3CF4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09CE4800-B273-929C-8CD5-552BB59E2DBB}"/>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48036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METERING ACCREDITATION</a:t>
            </a:r>
          </a:p>
        </p:txBody>
      </p:sp>
    </p:spTree>
    <p:extLst>
      <p:ext uri="{BB962C8B-B14F-4D97-AF65-F5344CB8AC3E}">
        <p14:creationId xmlns:p14="http://schemas.microsoft.com/office/powerpoint/2010/main" val="2386782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CoMCoP Overview</a:t>
            </a:r>
          </a:p>
        </p:txBody>
      </p:sp>
      <p:sp>
        <p:nvSpPr>
          <p:cNvPr id="97" name="TextBox 96">
            <a:extLst>
              <a:ext uri="{FF2B5EF4-FFF2-40B4-BE49-F238E27FC236}">
                <a16:creationId xmlns:a16="http://schemas.microsoft.com/office/drawing/2014/main" id="{966B4D8F-348B-4814-B2E5-BE7863BD684B}"/>
              </a:ext>
            </a:extLst>
          </p:cNvPr>
          <p:cNvSpPr txBox="1"/>
          <p:nvPr/>
        </p:nvSpPr>
        <p:spPr>
          <a:xfrm>
            <a:off x="575766" y="1273033"/>
            <a:ext cx="10361936" cy="617733"/>
          </a:xfrm>
          <a:prstGeom prst="rect">
            <a:avLst/>
          </a:prstGeom>
        </p:spPr>
        <p:txBody>
          <a:bodyPr wrap="square">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REC Performance Assurance Board (PAB) is the key oversight body for CoMCoP. Audits are carried out by a recognized scheme auditor working alongside the REC Code Manager for obtaining and maintaining your accreditation. </a:t>
            </a:r>
          </a:p>
        </p:txBody>
      </p:sp>
      <p:grpSp>
        <p:nvGrpSpPr>
          <p:cNvPr id="3" name="Group 2">
            <a:extLst>
              <a:ext uri="{FF2B5EF4-FFF2-40B4-BE49-F238E27FC236}">
                <a16:creationId xmlns:a16="http://schemas.microsoft.com/office/drawing/2014/main" id="{9D3633C1-8EC2-B488-F1CA-89E73FEAD524}"/>
              </a:ext>
            </a:extLst>
          </p:cNvPr>
          <p:cNvGrpSpPr/>
          <p:nvPr/>
        </p:nvGrpSpPr>
        <p:grpSpPr>
          <a:xfrm>
            <a:off x="3078738" y="2138563"/>
            <a:ext cx="6358374" cy="4215569"/>
            <a:chOff x="3706042" y="5668986"/>
            <a:chExt cx="6358374" cy="4215569"/>
          </a:xfrm>
        </p:grpSpPr>
        <p:graphicFrame>
          <p:nvGraphicFramePr>
            <p:cNvPr id="12" name="Diagram 11">
              <a:extLst>
                <a:ext uri="{FF2B5EF4-FFF2-40B4-BE49-F238E27FC236}">
                  <a16:creationId xmlns:a16="http://schemas.microsoft.com/office/drawing/2014/main" id="{7D86A337-FB42-1F8F-32FE-31EF8BC95884}"/>
                </a:ext>
              </a:extLst>
            </p:cNvPr>
            <p:cNvGraphicFramePr/>
            <p:nvPr/>
          </p:nvGraphicFramePr>
          <p:xfrm>
            <a:off x="3706042" y="5668986"/>
            <a:ext cx="6358374" cy="4215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ADDA77FF-E2FA-5B99-89FD-3D14F9F2EDCD}"/>
                </a:ext>
              </a:extLst>
            </p:cNvPr>
            <p:cNvPicPr>
              <a:picLocks noChangeAspect="1"/>
            </p:cNvPicPr>
            <p:nvPr/>
          </p:nvPicPr>
          <p:blipFill rotWithShape="1">
            <a:blip r:embed="rId7"/>
            <a:srcRect t="8821" r="75599"/>
            <a:stretch/>
          </p:blipFill>
          <p:spPr>
            <a:xfrm>
              <a:off x="5840065" y="6216294"/>
              <a:ext cx="975835" cy="975332"/>
            </a:xfrm>
            <a:prstGeom prst="rect">
              <a:avLst/>
            </a:prstGeom>
            <a:ln>
              <a:solidFill>
                <a:schemeClr val="bg1"/>
              </a:solidFill>
            </a:ln>
          </p:spPr>
        </p:pic>
        <p:pic>
          <p:nvPicPr>
            <p:cNvPr id="14" name="Picture 13">
              <a:extLst>
                <a:ext uri="{FF2B5EF4-FFF2-40B4-BE49-F238E27FC236}">
                  <a16:creationId xmlns:a16="http://schemas.microsoft.com/office/drawing/2014/main" id="{DEF1CED7-BBA3-3932-ECE6-452DE99CF92D}"/>
                </a:ext>
              </a:extLst>
            </p:cNvPr>
            <p:cNvPicPr>
              <a:picLocks noChangeAspect="1"/>
            </p:cNvPicPr>
            <p:nvPr/>
          </p:nvPicPr>
          <p:blipFill rotWithShape="1">
            <a:blip r:embed="rId7"/>
            <a:srcRect l="24448" t="8821" r="50345"/>
            <a:stretch/>
          </p:blipFill>
          <p:spPr>
            <a:xfrm>
              <a:off x="6963772" y="6221109"/>
              <a:ext cx="1008093" cy="975332"/>
            </a:xfrm>
            <a:prstGeom prst="rect">
              <a:avLst/>
            </a:prstGeom>
            <a:ln>
              <a:solidFill>
                <a:schemeClr val="bg1"/>
              </a:solidFill>
            </a:ln>
          </p:spPr>
        </p:pic>
      </p:grpSp>
      <p:sp>
        <p:nvSpPr>
          <p:cNvPr id="4" name="TextBox 25">
            <a:extLst>
              <a:ext uri="{FF2B5EF4-FFF2-40B4-BE49-F238E27FC236}">
                <a16:creationId xmlns:a16="http://schemas.microsoft.com/office/drawing/2014/main" id="{B7193F7B-CEC6-4856-82AB-F59332011A88}"/>
              </a:ext>
            </a:extLst>
          </p:cNvPr>
          <p:cNvSpPr txBox="1"/>
          <p:nvPr/>
        </p:nvSpPr>
        <p:spPr>
          <a:xfrm>
            <a:off x="3270470" y="2564627"/>
            <a:ext cx="1794420" cy="12464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Gas MEMs and MIs </a:t>
            </a:r>
            <a:r>
              <a:rPr kumimoji="0" lang="en-GB"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who would like to participate in the retail gas market.</a:t>
            </a:r>
          </a:p>
        </p:txBody>
      </p:sp>
      <p:sp>
        <p:nvSpPr>
          <p:cNvPr id="5" name="TextBox 27">
            <a:extLst>
              <a:ext uri="{FF2B5EF4-FFF2-40B4-BE49-F238E27FC236}">
                <a16:creationId xmlns:a16="http://schemas.microsoft.com/office/drawing/2014/main" id="{E03AD701-034C-47A5-9092-4289B319D2D5}"/>
              </a:ext>
            </a:extLst>
          </p:cNvPr>
          <p:cNvSpPr txBox="1"/>
          <p:nvPr/>
        </p:nvSpPr>
        <p:spPr>
          <a:xfrm>
            <a:off x="7219092" y="2564627"/>
            <a:ext cx="2006331" cy="12464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Electricity MEMs </a:t>
            </a:r>
            <a:r>
              <a:rPr kumimoji="0" lang="en-GB"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who would like to participate in the retail electricity market. </a:t>
            </a:r>
          </a:p>
        </p:txBody>
      </p:sp>
      <p:grpSp>
        <p:nvGrpSpPr>
          <p:cNvPr id="6" name="Group 5">
            <a:extLst>
              <a:ext uri="{FF2B5EF4-FFF2-40B4-BE49-F238E27FC236}">
                <a16:creationId xmlns:a16="http://schemas.microsoft.com/office/drawing/2014/main" id="{634E85DC-3C86-7BE1-84B6-CE6BD3978C24}"/>
              </a:ext>
            </a:extLst>
          </p:cNvPr>
          <p:cNvGrpSpPr/>
          <p:nvPr/>
        </p:nvGrpSpPr>
        <p:grpSpPr>
          <a:xfrm>
            <a:off x="3311358" y="4465222"/>
            <a:ext cx="1887650" cy="1477328"/>
            <a:chOff x="7345421" y="3774020"/>
            <a:chExt cx="1887650" cy="1477328"/>
          </a:xfrm>
        </p:grpSpPr>
        <p:sp>
          <p:nvSpPr>
            <p:cNvPr id="10" name="Rectangle 9">
              <a:extLst>
                <a:ext uri="{FF2B5EF4-FFF2-40B4-BE49-F238E27FC236}">
                  <a16:creationId xmlns:a16="http://schemas.microsoft.com/office/drawing/2014/main" id="{ECA2A25C-9FD7-4441-8C88-86B31121906F}"/>
                </a:ext>
              </a:extLst>
            </p:cNvPr>
            <p:cNvSpPr/>
            <p:nvPr/>
          </p:nvSpPr>
          <p:spPr>
            <a:xfrm>
              <a:off x="7345421" y="4400747"/>
              <a:ext cx="1831491" cy="562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46">
              <a:extLst>
                <a:ext uri="{FF2B5EF4-FFF2-40B4-BE49-F238E27FC236}">
                  <a16:creationId xmlns:a16="http://schemas.microsoft.com/office/drawing/2014/main" id="{FC9AA87D-7147-4BBD-9996-921157C20AB6}"/>
                </a:ext>
              </a:extLst>
            </p:cNvPr>
            <p:cNvSpPr txBox="1"/>
            <p:nvPr/>
          </p:nvSpPr>
          <p:spPr>
            <a:xfrm>
              <a:off x="7348560" y="3774020"/>
              <a:ext cx="1884511"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An optional accreditation within the gas market for </a:t>
              </a:r>
              <a:r>
                <a:rPr kumimoji="0" lang="en-GB" sz="15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Automated Meter Reading Service Providers</a:t>
              </a:r>
              <a:r>
                <a:rPr kumimoji="0" lang="en-GB"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en-GB" sz="15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7" name="TextBox 47">
            <a:extLst>
              <a:ext uri="{FF2B5EF4-FFF2-40B4-BE49-F238E27FC236}">
                <a16:creationId xmlns:a16="http://schemas.microsoft.com/office/drawing/2014/main" id="{1DCD793D-CC31-494A-9FE0-6871B1A6C260}"/>
              </a:ext>
            </a:extLst>
          </p:cNvPr>
          <p:cNvSpPr txBox="1"/>
          <p:nvPr/>
        </p:nvSpPr>
        <p:spPr>
          <a:xfrm>
            <a:off x="7346633" y="4335286"/>
            <a:ext cx="1878790"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Smart Metering Installations </a:t>
            </a:r>
            <a:r>
              <a:rPr kumimoji="0" lang="en-GB"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conducted by gas and electricity suppliers of domestic and micro business consumers.</a:t>
            </a:r>
          </a:p>
        </p:txBody>
      </p:sp>
      <p:pic>
        <p:nvPicPr>
          <p:cNvPr id="8" name="Picture 7">
            <a:extLst>
              <a:ext uri="{FF2B5EF4-FFF2-40B4-BE49-F238E27FC236}">
                <a16:creationId xmlns:a16="http://schemas.microsoft.com/office/drawing/2014/main" id="{5A6B4115-2C6C-055D-843B-E64F1043748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268" b="47532"/>
          <a:stretch/>
        </p:blipFill>
        <p:spPr bwMode="auto">
          <a:xfrm>
            <a:off x="5191705" y="4833101"/>
            <a:ext cx="1008093" cy="9741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E2C70B7-4FFE-E7B9-DFA6-5A8242C32ED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149" t="5418" r="11157" b="45898"/>
          <a:stretch/>
        </p:blipFill>
        <p:spPr bwMode="auto">
          <a:xfrm>
            <a:off x="6336468" y="4823709"/>
            <a:ext cx="1008093" cy="10195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7"/>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7"/>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CoMCoP Overview</a:t>
            </a:r>
          </a:p>
        </p:txBody>
      </p:sp>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2"/>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2"/>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EBE65B52-4341-4B16-A7E6-47F2E484F517}"/>
              </a:ext>
            </a:extLst>
          </p:cNvPr>
          <p:cNvGrpSpPr/>
          <p:nvPr/>
        </p:nvGrpSpPr>
        <p:grpSpPr>
          <a:xfrm>
            <a:off x="1222302" y="2194284"/>
            <a:ext cx="9747396" cy="2469432"/>
            <a:chOff x="2346556" y="3599294"/>
            <a:chExt cx="9747396" cy="2469432"/>
          </a:xfrm>
        </p:grpSpPr>
        <p:grpSp>
          <p:nvGrpSpPr>
            <p:cNvPr id="16" name="Group 15">
              <a:extLst>
                <a:ext uri="{FF2B5EF4-FFF2-40B4-BE49-F238E27FC236}">
                  <a16:creationId xmlns:a16="http://schemas.microsoft.com/office/drawing/2014/main" id="{76D787EE-10E7-494C-8777-6AE5F91B4EAF}"/>
                </a:ext>
              </a:extLst>
            </p:cNvPr>
            <p:cNvGrpSpPr/>
            <p:nvPr/>
          </p:nvGrpSpPr>
          <p:grpSpPr>
            <a:xfrm>
              <a:off x="2346556" y="3599294"/>
              <a:ext cx="9015827" cy="2469432"/>
              <a:chOff x="3069690" y="4943400"/>
              <a:chExt cx="9015827" cy="2469432"/>
            </a:xfrm>
          </p:grpSpPr>
          <p:cxnSp>
            <p:nvCxnSpPr>
              <p:cNvPr id="25" name="Straight Arrow Connector 24">
                <a:extLst>
                  <a:ext uri="{FF2B5EF4-FFF2-40B4-BE49-F238E27FC236}">
                    <a16:creationId xmlns:a16="http://schemas.microsoft.com/office/drawing/2014/main" id="{6D3332D7-F160-41DB-95CD-9A3C49B61EB8}"/>
                  </a:ext>
                </a:extLst>
              </p:cNvPr>
              <p:cNvCxnSpPr>
                <a:cxnSpLocks/>
              </p:cNvCxnSpPr>
              <p:nvPr/>
            </p:nvCxnSpPr>
            <p:spPr>
              <a:xfrm>
                <a:off x="3586961" y="5649959"/>
                <a:ext cx="0" cy="188524"/>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54EEF14-AA9F-4F6C-B764-7E1A940F77EB}"/>
                  </a:ext>
                </a:extLst>
              </p:cNvPr>
              <p:cNvGrpSpPr/>
              <p:nvPr/>
            </p:nvGrpSpPr>
            <p:grpSpPr>
              <a:xfrm>
                <a:off x="3069690" y="4943400"/>
                <a:ext cx="9015827" cy="2469432"/>
                <a:chOff x="2348018" y="3619524"/>
                <a:chExt cx="9015827" cy="2469432"/>
              </a:xfrm>
            </p:grpSpPr>
            <p:sp>
              <p:nvSpPr>
                <p:cNvPr id="27" name="Rectangle: Rounded Corners 26">
                  <a:extLst>
                    <a:ext uri="{FF2B5EF4-FFF2-40B4-BE49-F238E27FC236}">
                      <a16:creationId xmlns:a16="http://schemas.microsoft.com/office/drawing/2014/main" id="{4FA3490F-92C9-48D8-B8A5-56793F1C72EA}"/>
                    </a:ext>
                  </a:extLst>
                </p:cNvPr>
                <p:cNvSpPr/>
                <p:nvPr/>
              </p:nvSpPr>
              <p:spPr>
                <a:xfrm>
                  <a:off x="2409135" y="4533902"/>
                  <a:ext cx="90988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cxnSp>
              <p:nvCxnSpPr>
                <p:cNvPr id="28" name="Straight Arrow Connector 27">
                  <a:extLst>
                    <a:ext uri="{FF2B5EF4-FFF2-40B4-BE49-F238E27FC236}">
                      <a16:creationId xmlns:a16="http://schemas.microsoft.com/office/drawing/2014/main" id="{F2E37635-E870-455D-829A-001AB1AFA070}"/>
                    </a:ext>
                  </a:extLst>
                </p:cNvPr>
                <p:cNvCxnSpPr>
                  <a:cxnSpLocks/>
                </p:cNvCxnSpPr>
                <p:nvPr/>
              </p:nvCxnSpPr>
              <p:spPr>
                <a:xfrm>
                  <a:off x="3356129" y="4803369"/>
                  <a:ext cx="167776"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8D7F3EE-D23E-43B6-834C-4AA94FAAE60A}"/>
                    </a:ext>
                  </a:extLst>
                </p:cNvPr>
                <p:cNvGrpSpPr/>
                <p:nvPr/>
              </p:nvGrpSpPr>
              <p:grpSpPr>
                <a:xfrm>
                  <a:off x="2348018" y="3619524"/>
                  <a:ext cx="9015827" cy="2469432"/>
                  <a:chOff x="2355743" y="3622819"/>
                  <a:chExt cx="9015827" cy="2469432"/>
                </a:xfrm>
              </p:grpSpPr>
              <p:grpSp>
                <p:nvGrpSpPr>
                  <p:cNvPr id="30" name="Group 29">
                    <a:extLst>
                      <a:ext uri="{FF2B5EF4-FFF2-40B4-BE49-F238E27FC236}">
                        <a16:creationId xmlns:a16="http://schemas.microsoft.com/office/drawing/2014/main" id="{6B97ACBE-04B6-4A9A-83D6-4A3423FB357C}"/>
                      </a:ext>
                    </a:extLst>
                  </p:cNvPr>
                  <p:cNvGrpSpPr/>
                  <p:nvPr/>
                </p:nvGrpSpPr>
                <p:grpSpPr>
                  <a:xfrm>
                    <a:off x="4939745" y="3622819"/>
                    <a:ext cx="6431825" cy="2469432"/>
                    <a:chOff x="3643697" y="4134706"/>
                    <a:chExt cx="6431825" cy="2469432"/>
                  </a:xfrm>
                </p:grpSpPr>
                <p:grpSp>
                  <p:nvGrpSpPr>
                    <p:cNvPr id="57" name="Group 56">
                      <a:extLst>
                        <a:ext uri="{FF2B5EF4-FFF2-40B4-BE49-F238E27FC236}">
                          <a16:creationId xmlns:a16="http://schemas.microsoft.com/office/drawing/2014/main" id="{239FDCBE-9710-4C92-83B4-1C4EB8012B82}"/>
                        </a:ext>
                      </a:extLst>
                    </p:cNvPr>
                    <p:cNvGrpSpPr/>
                    <p:nvPr/>
                  </p:nvGrpSpPr>
                  <p:grpSpPr>
                    <a:xfrm>
                      <a:off x="3838990" y="4166289"/>
                      <a:ext cx="6236532" cy="2339362"/>
                      <a:chOff x="3838990" y="4166289"/>
                      <a:chExt cx="6236532" cy="2339362"/>
                    </a:xfrm>
                  </p:grpSpPr>
                  <p:grpSp>
                    <p:nvGrpSpPr>
                      <p:cNvPr id="60" name="Group 59">
                        <a:extLst>
                          <a:ext uri="{FF2B5EF4-FFF2-40B4-BE49-F238E27FC236}">
                            <a16:creationId xmlns:a16="http://schemas.microsoft.com/office/drawing/2014/main" id="{A0FB8490-CDB6-425C-9151-AD4FB073203B}"/>
                          </a:ext>
                        </a:extLst>
                      </p:cNvPr>
                      <p:cNvGrpSpPr/>
                      <p:nvPr/>
                    </p:nvGrpSpPr>
                    <p:grpSpPr>
                      <a:xfrm>
                        <a:off x="3838990" y="4166289"/>
                        <a:ext cx="6236532" cy="2339362"/>
                        <a:chOff x="3854555" y="3977775"/>
                        <a:chExt cx="6236532" cy="2339362"/>
                      </a:xfrm>
                    </p:grpSpPr>
                    <p:sp>
                      <p:nvSpPr>
                        <p:cNvPr id="66" name="Rectangle: Rounded Corners 65">
                          <a:extLst>
                            <a:ext uri="{FF2B5EF4-FFF2-40B4-BE49-F238E27FC236}">
                              <a16:creationId xmlns:a16="http://schemas.microsoft.com/office/drawing/2014/main" id="{15FE5DA7-E1D2-4C37-A037-A1B95CD80FC3}"/>
                            </a:ext>
                          </a:extLst>
                        </p:cNvPr>
                        <p:cNvSpPr/>
                        <p:nvPr/>
                      </p:nvSpPr>
                      <p:spPr>
                        <a:xfrm>
                          <a:off x="5191541" y="3977775"/>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grpSp>
                      <p:nvGrpSpPr>
                        <p:cNvPr id="67" name="Group 66">
                          <a:extLst>
                            <a:ext uri="{FF2B5EF4-FFF2-40B4-BE49-F238E27FC236}">
                              <a16:creationId xmlns:a16="http://schemas.microsoft.com/office/drawing/2014/main" id="{C7EEFC18-3431-4039-A0F1-1149402D1C19}"/>
                            </a:ext>
                          </a:extLst>
                        </p:cNvPr>
                        <p:cNvGrpSpPr/>
                        <p:nvPr/>
                      </p:nvGrpSpPr>
                      <p:grpSpPr>
                        <a:xfrm>
                          <a:off x="3854555" y="4270602"/>
                          <a:ext cx="6236532" cy="2046535"/>
                          <a:chOff x="3854555" y="4270602"/>
                          <a:chExt cx="6236532" cy="2046535"/>
                        </a:xfrm>
                      </p:grpSpPr>
                      <p:sp>
                        <p:nvSpPr>
                          <p:cNvPr id="68" name="Rectangle: Rounded Corners 67">
                            <a:extLst>
                              <a:ext uri="{FF2B5EF4-FFF2-40B4-BE49-F238E27FC236}">
                                <a16:creationId xmlns:a16="http://schemas.microsoft.com/office/drawing/2014/main" id="{4A836875-01A7-4D38-BE26-FE4AEEFFF571}"/>
                              </a:ext>
                            </a:extLst>
                          </p:cNvPr>
                          <p:cNvSpPr/>
                          <p:nvPr/>
                        </p:nvSpPr>
                        <p:spPr>
                          <a:xfrm>
                            <a:off x="3854555" y="4792709"/>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69" name="Rectangle: Rounded Corners 68">
                            <a:extLst>
                              <a:ext uri="{FF2B5EF4-FFF2-40B4-BE49-F238E27FC236}">
                                <a16:creationId xmlns:a16="http://schemas.microsoft.com/office/drawing/2014/main" id="{023EED7D-30FA-4DB3-AFBF-41544147F13E}"/>
                              </a:ext>
                            </a:extLst>
                          </p:cNvPr>
                          <p:cNvSpPr/>
                          <p:nvPr/>
                        </p:nvSpPr>
                        <p:spPr>
                          <a:xfrm>
                            <a:off x="6505495" y="4792709"/>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70" name="Rectangle: Rounded Corners 69">
                            <a:extLst>
                              <a:ext uri="{FF2B5EF4-FFF2-40B4-BE49-F238E27FC236}">
                                <a16:creationId xmlns:a16="http://schemas.microsoft.com/office/drawing/2014/main" id="{A4218454-31A5-45A2-AB02-70229D869AB0}"/>
                              </a:ext>
                            </a:extLst>
                          </p:cNvPr>
                          <p:cNvSpPr/>
                          <p:nvPr/>
                        </p:nvSpPr>
                        <p:spPr>
                          <a:xfrm>
                            <a:off x="8668416" y="4792709"/>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cxnSp>
                        <p:nvCxnSpPr>
                          <p:cNvPr id="71" name="Straight Arrow Connector 70">
                            <a:extLst>
                              <a:ext uri="{FF2B5EF4-FFF2-40B4-BE49-F238E27FC236}">
                                <a16:creationId xmlns:a16="http://schemas.microsoft.com/office/drawing/2014/main" id="{2B51CFFC-B45E-4A6A-8D37-22126C2C6C01}"/>
                              </a:ext>
                            </a:extLst>
                          </p:cNvPr>
                          <p:cNvCxnSpPr/>
                          <p:nvPr/>
                        </p:nvCxnSpPr>
                        <p:spPr>
                          <a:xfrm>
                            <a:off x="5404954" y="5119507"/>
                            <a:ext cx="995846"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11D9984-3ACB-4CC9-B247-764BDA36AB97}"/>
                              </a:ext>
                            </a:extLst>
                          </p:cNvPr>
                          <p:cNvCxnSpPr>
                            <a:cxnSpLocks/>
                          </p:cNvCxnSpPr>
                          <p:nvPr/>
                        </p:nvCxnSpPr>
                        <p:spPr>
                          <a:xfrm>
                            <a:off x="8025387" y="5119507"/>
                            <a:ext cx="567873"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5D9038AE-B63E-4EA8-9C2A-FDD7E36439D5}"/>
                              </a:ext>
                            </a:extLst>
                          </p:cNvPr>
                          <p:cNvSpPr/>
                          <p:nvPr/>
                        </p:nvSpPr>
                        <p:spPr>
                          <a:xfrm>
                            <a:off x="5191541" y="5663541"/>
                            <a:ext cx="1422671" cy="65359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cxnSp>
                        <p:nvCxnSpPr>
                          <p:cNvPr id="74" name="Connector: Elbow 73">
                            <a:extLst>
                              <a:ext uri="{FF2B5EF4-FFF2-40B4-BE49-F238E27FC236}">
                                <a16:creationId xmlns:a16="http://schemas.microsoft.com/office/drawing/2014/main" id="{8639F0CE-C5F8-46F0-977B-162BCDF5A037}"/>
                              </a:ext>
                            </a:extLst>
                          </p:cNvPr>
                          <p:cNvCxnSpPr>
                            <a:cxnSpLocks/>
                          </p:cNvCxnSpPr>
                          <p:nvPr/>
                        </p:nvCxnSpPr>
                        <p:spPr>
                          <a:xfrm>
                            <a:off x="4565890" y="5607643"/>
                            <a:ext cx="487998" cy="390690"/>
                          </a:xfrm>
                          <a:prstGeom prst="bentConnector3">
                            <a:avLst>
                              <a:gd name="adj1" fmla="val -1336"/>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37B0F1F1-4468-4897-998C-387F411BC4D5}"/>
                              </a:ext>
                            </a:extLst>
                          </p:cNvPr>
                          <p:cNvCxnSpPr>
                            <a:cxnSpLocks/>
                          </p:cNvCxnSpPr>
                          <p:nvPr/>
                        </p:nvCxnSpPr>
                        <p:spPr>
                          <a:xfrm flipV="1">
                            <a:off x="6751865" y="5579226"/>
                            <a:ext cx="464965" cy="409305"/>
                          </a:xfrm>
                          <a:prstGeom prst="bentConnector3">
                            <a:avLst>
                              <a:gd name="adj1" fmla="val 101186"/>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CB4BFACE-904F-481C-8990-86DF34B4C882}"/>
                              </a:ext>
                            </a:extLst>
                          </p:cNvPr>
                          <p:cNvCxnSpPr>
                            <a:cxnSpLocks/>
                          </p:cNvCxnSpPr>
                          <p:nvPr/>
                        </p:nvCxnSpPr>
                        <p:spPr>
                          <a:xfrm flipV="1">
                            <a:off x="4565890" y="4291432"/>
                            <a:ext cx="494545" cy="339939"/>
                          </a:xfrm>
                          <a:prstGeom prst="bentConnector3">
                            <a:avLst>
                              <a:gd name="adj1" fmla="val -657"/>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42578814-AB6F-4392-8D07-A31CC4C804E0}"/>
                              </a:ext>
                            </a:extLst>
                          </p:cNvPr>
                          <p:cNvCxnSpPr>
                            <a:cxnSpLocks/>
                          </p:cNvCxnSpPr>
                          <p:nvPr/>
                        </p:nvCxnSpPr>
                        <p:spPr>
                          <a:xfrm>
                            <a:off x="6751865" y="4270602"/>
                            <a:ext cx="464965" cy="438135"/>
                          </a:xfrm>
                          <a:prstGeom prst="bentConnector3">
                            <a:avLst>
                              <a:gd name="adj1" fmla="val 101186"/>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1" name="TextBox 160">
                        <a:extLst>
                          <a:ext uri="{FF2B5EF4-FFF2-40B4-BE49-F238E27FC236}">
                            <a16:creationId xmlns:a16="http://schemas.microsoft.com/office/drawing/2014/main" id="{8C9E8031-C8A0-4B15-A930-AF5F2DF8861F}"/>
                          </a:ext>
                        </a:extLst>
                      </p:cNvPr>
                      <p:cNvSpPr txBox="1"/>
                      <p:nvPr/>
                    </p:nvSpPr>
                    <p:spPr>
                      <a:xfrm>
                        <a:off x="4233755" y="5138744"/>
                        <a:ext cx="6331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BSA</a:t>
                        </a:r>
                      </a:p>
                    </p:txBody>
                  </p:sp>
                  <p:sp>
                    <p:nvSpPr>
                      <p:cNvPr id="62" name="TextBox 161">
                        <a:extLst>
                          <a:ext uri="{FF2B5EF4-FFF2-40B4-BE49-F238E27FC236}">
                            <a16:creationId xmlns:a16="http://schemas.microsoft.com/office/drawing/2014/main" id="{D563520B-6AA6-4D1B-B048-A56336832DF7}"/>
                          </a:ext>
                        </a:extLst>
                      </p:cNvPr>
                      <p:cNvSpPr txBox="1"/>
                      <p:nvPr/>
                    </p:nvSpPr>
                    <p:spPr>
                      <a:xfrm>
                        <a:off x="6579840" y="5028159"/>
                        <a:ext cx="124284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Desktop Audit </a:t>
                        </a:r>
                      </a:p>
                    </p:txBody>
                  </p:sp>
                  <p:sp>
                    <p:nvSpPr>
                      <p:cNvPr id="63" name="TextBox 162">
                        <a:extLst>
                          <a:ext uri="{FF2B5EF4-FFF2-40B4-BE49-F238E27FC236}">
                            <a16:creationId xmlns:a16="http://schemas.microsoft.com/office/drawing/2014/main" id="{1771B071-130C-4924-9C2E-E6C57391C876}"/>
                          </a:ext>
                        </a:extLst>
                      </p:cNvPr>
                      <p:cNvSpPr txBox="1"/>
                      <p:nvPr/>
                    </p:nvSpPr>
                    <p:spPr>
                      <a:xfrm>
                        <a:off x="8739531" y="5010343"/>
                        <a:ext cx="129983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Receive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Certificate</a:t>
                        </a:r>
                      </a:p>
                    </p:txBody>
                  </p:sp>
                  <p:sp>
                    <p:nvSpPr>
                      <p:cNvPr id="64" name="TextBox 163">
                        <a:extLst>
                          <a:ext uri="{FF2B5EF4-FFF2-40B4-BE49-F238E27FC236}">
                            <a16:creationId xmlns:a16="http://schemas.microsoft.com/office/drawing/2014/main" id="{ACAA113D-550F-4319-B155-DF2D50762EF7}"/>
                          </a:ext>
                        </a:extLst>
                      </p:cNvPr>
                      <p:cNvSpPr txBox="1"/>
                      <p:nvPr/>
                    </p:nvSpPr>
                    <p:spPr>
                      <a:xfrm>
                        <a:off x="5389390" y="4211843"/>
                        <a:ext cx="99584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Internal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Testing </a:t>
                        </a:r>
                      </a:p>
                    </p:txBody>
                  </p:sp>
                  <p:sp>
                    <p:nvSpPr>
                      <p:cNvPr id="65" name="TextBox 164">
                        <a:extLst>
                          <a:ext uri="{FF2B5EF4-FFF2-40B4-BE49-F238E27FC236}">
                            <a16:creationId xmlns:a16="http://schemas.microsoft.com/office/drawing/2014/main" id="{7706910B-80F5-4DE7-9A1E-9B1512CDDA9E}"/>
                          </a:ext>
                        </a:extLst>
                      </p:cNvPr>
                      <p:cNvSpPr txBox="1"/>
                      <p:nvPr/>
                    </p:nvSpPr>
                    <p:spPr>
                      <a:xfrm>
                        <a:off x="5215269" y="5877231"/>
                        <a:ext cx="142527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ISDP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Assessment</a:t>
                        </a:r>
                      </a:p>
                    </p:txBody>
                  </p:sp>
                </p:grpSp>
                <p:sp>
                  <p:nvSpPr>
                    <p:cNvPr id="58" name="TextBox 157">
                      <a:extLst>
                        <a:ext uri="{FF2B5EF4-FFF2-40B4-BE49-F238E27FC236}">
                          <a16:creationId xmlns:a16="http://schemas.microsoft.com/office/drawing/2014/main" id="{8171BF4D-7C1E-4686-A1FD-ACCA03BB20CE}"/>
                        </a:ext>
                      </a:extLst>
                    </p:cNvPr>
                    <p:cNvSpPr txBox="1"/>
                    <p:nvPr/>
                  </p:nvSpPr>
                  <p:spPr>
                    <a:xfrm>
                      <a:off x="3879969" y="4134706"/>
                      <a:ext cx="129600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Will I send data flows?</a:t>
                      </a:r>
                    </a:p>
                  </p:txBody>
                </p:sp>
                <p:sp>
                  <p:nvSpPr>
                    <p:cNvPr id="59" name="TextBox 158">
                      <a:extLst>
                        <a:ext uri="{FF2B5EF4-FFF2-40B4-BE49-F238E27FC236}">
                          <a16:creationId xmlns:a16="http://schemas.microsoft.com/office/drawing/2014/main" id="{08AAD45B-61CE-423C-9B89-651978A09DFE}"/>
                        </a:ext>
                      </a:extLst>
                    </p:cNvPr>
                    <p:cNvSpPr txBox="1"/>
                    <p:nvPr/>
                  </p:nvSpPr>
                  <p:spPr>
                    <a:xfrm>
                      <a:off x="3643697" y="6204028"/>
                      <a:ext cx="162054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Will I require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access to GES or EES?</a:t>
                      </a:r>
                    </a:p>
                  </p:txBody>
                </p:sp>
              </p:grpSp>
              <p:sp>
                <p:nvSpPr>
                  <p:cNvPr id="31" name="Rectangle: Rounded Corners 30">
                    <a:extLst>
                      <a:ext uri="{FF2B5EF4-FFF2-40B4-BE49-F238E27FC236}">
                        <a16:creationId xmlns:a16="http://schemas.microsoft.com/office/drawing/2014/main" id="{9DF81610-85E3-48BB-948D-5BB18814DB10}"/>
                      </a:ext>
                    </a:extLst>
                  </p:cNvPr>
                  <p:cNvSpPr/>
                  <p:nvPr/>
                </p:nvSpPr>
                <p:spPr>
                  <a:xfrm>
                    <a:off x="2420134" y="3757998"/>
                    <a:ext cx="90988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32" name="Rectangle: Rounded Corners 31">
                    <a:extLst>
                      <a:ext uri="{FF2B5EF4-FFF2-40B4-BE49-F238E27FC236}">
                        <a16:creationId xmlns:a16="http://schemas.microsoft.com/office/drawing/2014/main" id="{FE594DB1-3628-491A-B9E9-D196C8D1EA76}"/>
                      </a:ext>
                    </a:extLst>
                  </p:cNvPr>
                  <p:cNvSpPr/>
                  <p:nvPr/>
                </p:nvSpPr>
                <p:spPr>
                  <a:xfrm>
                    <a:off x="3536431" y="4538745"/>
                    <a:ext cx="90988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33" name="TextBox 132">
                    <a:extLst>
                      <a:ext uri="{FF2B5EF4-FFF2-40B4-BE49-F238E27FC236}">
                        <a16:creationId xmlns:a16="http://schemas.microsoft.com/office/drawing/2014/main" id="{9C97D538-5559-451C-BCC5-975482639F68}"/>
                      </a:ext>
                    </a:extLst>
                  </p:cNvPr>
                  <p:cNvSpPr txBox="1"/>
                  <p:nvPr/>
                </p:nvSpPr>
                <p:spPr>
                  <a:xfrm>
                    <a:off x="2355743" y="3822932"/>
                    <a:ext cx="105740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Gain REC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Portal Access</a:t>
                    </a:r>
                  </a:p>
                </p:txBody>
              </p:sp>
              <p:sp>
                <p:nvSpPr>
                  <p:cNvPr id="34" name="TextBox 133">
                    <a:extLst>
                      <a:ext uri="{FF2B5EF4-FFF2-40B4-BE49-F238E27FC236}">
                        <a16:creationId xmlns:a16="http://schemas.microsoft.com/office/drawing/2014/main" id="{90EA32ED-0CCB-4D3E-B296-0D9FD677EA36}"/>
                      </a:ext>
                    </a:extLst>
                  </p:cNvPr>
                  <p:cNvSpPr txBox="1"/>
                  <p:nvPr/>
                </p:nvSpPr>
                <p:spPr>
                  <a:xfrm>
                    <a:off x="2362816" y="4595109"/>
                    <a:ext cx="1051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Complete Entry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Assessment Application Form</a:t>
                    </a:r>
                  </a:p>
                </p:txBody>
              </p:sp>
              <p:grpSp>
                <p:nvGrpSpPr>
                  <p:cNvPr id="42" name="Group 41">
                    <a:extLst>
                      <a:ext uri="{FF2B5EF4-FFF2-40B4-BE49-F238E27FC236}">
                        <a16:creationId xmlns:a16="http://schemas.microsoft.com/office/drawing/2014/main" id="{3A1B2D9C-27DB-4583-A662-535ACBA7614C}"/>
                      </a:ext>
                    </a:extLst>
                  </p:cNvPr>
                  <p:cNvGrpSpPr/>
                  <p:nvPr/>
                </p:nvGrpSpPr>
                <p:grpSpPr>
                  <a:xfrm>
                    <a:off x="4691435" y="4480114"/>
                    <a:ext cx="236273" cy="217636"/>
                    <a:chOff x="905454" y="918179"/>
                    <a:chExt cx="362309" cy="361971"/>
                  </a:xfrm>
                  <a:solidFill>
                    <a:schemeClr val="bg1"/>
                  </a:solidFill>
                </p:grpSpPr>
                <p:sp>
                  <p:nvSpPr>
                    <p:cNvPr id="43" name="Graphic 4">
                      <a:extLst>
                        <a:ext uri="{FF2B5EF4-FFF2-40B4-BE49-F238E27FC236}">
                          <a16:creationId xmlns:a16="http://schemas.microsoft.com/office/drawing/2014/main" id="{22260D12-4991-4F1E-A144-0C1DE9543B06}"/>
                        </a:ext>
                      </a:extLst>
                    </p:cNvPr>
                    <p:cNvSpPr/>
                    <p:nvPr/>
                  </p:nvSpPr>
                  <p:spPr>
                    <a:xfrm>
                      <a:off x="1072231" y="1066287"/>
                      <a:ext cx="5750" cy="9575"/>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4" name="Graphic 4">
                      <a:extLst>
                        <a:ext uri="{FF2B5EF4-FFF2-40B4-BE49-F238E27FC236}">
                          <a16:creationId xmlns:a16="http://schemas.microsoft.com/office/drawing/2014/main" id="{57D2199F-95FD-43FB-9EBB-C367D8F953A0}"/>
                        </a:ext>
                      </a:extLst>
                    </p:cNvPr>
                    <p:cNvSpPr/>
                    <p:nvPr/>
                  </p:nvSpPr>
                  <p:spPr>
                    <a:xfrm>
                      <a:off x="1096513" y="1118636"/>
                      <a:ext cx="20447" cy="33196"/>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5" name="Graphic 4">
                      <a:extLst>
                        <a:ext uri="{FF2B5EF4-FFF2-40B4-BE49-F238E27FC236}">
                          <a16:creationId xmlns:a16="http://schemas.microsoft.com/office/drawing/2014/main" id="{43E0DD35-910D-405C-9049-67D47FEDBE54}"/>
                        </a:ext>
                      </a:extLst>
                    </p:cNvPr>
                    <p:cNvSpPr/>
                    <p:nvPr/>
                  </p:nvSpPr>
                  <p:spPr>
                    <a:xfrm>
                      <a:off x="1068397" y="1103314"/>
                      <a:ext cx="37700" cy="19151"/>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6" name="Graphic 4">
                      <a:extLst>
                        <a:ext uri="{FF2B5EF4-FFF2-40B4-BE49-F238E27FC236}">
                          <a16:creationId xmlns:a16="http://schemas.microsoft.com/office/drawing/2014/main" id="{8AF737B8-C68F-4BB7-8415-B947A5DB9937}"/>
                        </a:ext>
                      </a:extLst>
                    </p:cNvPr>
                    <p:cNvSpPr/>
                    <p:nvPr/>
                  </p:nvSpPr>
                  <p:spPr>
                    <a:xfrm>
                      <a:off x="1056256" y="1117359"/>
                      <a:ext cx="22364" cy="37027"/>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7" name="Graphic 4">
                      <a:extLst>
                        <a:ext uri="{FF2B5EF4-FFF2-40B4-BE49-F238E27FC236}">
                          <a16:creationId xmlns:a16="http://schemas.microsoft.com/office/drawing/2014/main" id="{786361F4-86CD-4784-8C2C-42B5E497A809}"/>
                        </a:ext>
                      </a:extLst>
                    </p:cNvPr>
                    <p:cNvSpPr/>
                    <p:nvPr/>
                  </p:nvSpPr>
                  <p:spPr>
                    <a:xfrm>
                      <a:off x="1112488" y="1068841"/>
                      <a:ext cx="45368" cy="21705"/>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8" name="Graphic 4">
                      <a:extLst>
                        <a:ext uri="{FF2B5EF4-FFF2-40B4-BE49-F238E27FC236}">
                          <a16:creationId xmlns:a16="http://schemas.microsoft.com/office/drawing/2014/main" id="{B887BDD6-13D5-4563-8271-0CBB80ED9474}"/>
                        </a:ext>
                      </a:extLst>
                    </p:cNvPr>
                    <p:cNvSpPr/>
                    <p:nvPr/>
                  </p:nvSpPr>
                  <p:spPr>
                    <a:xfrm>
                      <a:off x="1096513" y="1066926"/>
                      <a:ext cx="3833" cy="7022"/>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9" name="Graphic 4">
                      <a:extLst>
                        <a:ext uri="{FF2B5EF4-FFF2-40B4-BE49-F238E27FC236}">
                          <a16:creationId xmlns:a16="http://schemas.microsoft.com/office/drawing/2014/main" id="{B6AF7B57-E0FB-48C6-8474-6B037145BF84}"/>
                        </a:ext>
                      </a:extLst>
                    </p:cNvPr>
                    <p:cNvSpPr/>
                    <p:nvPr/>
                  </p:nvSpPr>
                  <p:spPr>
                    <a:xfrm>
                      <a:off x="1075426" y="1079055"/>
                      <a:ext cx="23642" cy="1149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0" name="Graphic 4">
                      <a:extLst>
                        <a:ext uri="{FF2B5EF4-FFF2-40B4-BE49-F238E27FC236}">
                          <a16:creationId xmlns:a16="http://schemas.microsoft.com/office/drawing/2014/main" id="{3E3CBAD5-B0A7-44AE-800E-AC77D808BC0A}"/>
                        </a:ext>
                      </a:extLst>
                    </p:cNvPr>
                    <p:cNvSpPr/>
                    <p:nvPr/>
                  </p:nvSpPr>
                  <p:spPr>
                    <a:xfrm>
                      <a:off x="1077343" y="1046497"/>
                      <a:ext cx="18530" cy="14044"/>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1" name="Graphic 4">
                      <a:extLst>
                        <a:ext uri="{FF2B5EF4-FFF2-40B4-BE49-F238E27FC236}">
                          <a16:creationId xmlns:a16="http://schemas.microsoft.com/office/drawing/2014/main" id="{C871EEAB-5EBF-44BD-9474-79A6EBDA0F48}"/>
                        </a:ext>
                      </a:extLst>
                    </p:cNvPr>
                    <p:cNvSpPr/>
                    <p:nvPr/>
                  </p:nvSpPr>
                  <p:spPr>
                    <a:xfrm>
                      <a:off x="1046671" y="1140980"/>
                      <a:ext cx="79874" cy="59370"/>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2" name="Graphic 4">
                      <a:extLst>
                        <a:ext uri="{FF2B5EF4-FFF2-40B4-BE49-F238E27FC236}">
                          <a16:creationId xmlns:a16="http://schemas.microsoft.com/office/drawing/2014/main" id="{C609A2A5-C7D4-42F3-94DC-D224DD6EE867}"/>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3" name="Graphic 4">
                      <a:extLst>
                        <a:ext uri="{FF2B5EF4-FFF2-40B4-BE49-F238E27FC236}">
                          <a16:creationId xmlns:a16="http://schemas.microsoft.com/office/drawing/2014/main" id="{5C756A98-1D22-4689-AD3A-DBF8B150AF79}"/>
                        </a:ext>
                      </a:extLst>
                    </p:cNvPr>
                    <p:cNvSpPr/>
                    <p:nvPr/>
                  </p:nvSpPr>
                  <p:spPr>
                    <a:xfrm>
                      <a:off x="1101625" y="1019046"/>
                      <a:ext cx="30671" cy="14683"/>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4" name="Graphic 4">
                      <a:extLst>
                        <a:ext uri="{FF2B5EF4-FFF2-40B4-BE49-F238E27FC236}">
                          <a16:creationId xmlns:a16="http://schemas.microsoft.com/office/drawing/2014/main" id="{1A63482E-1176-4FEC-A693-5C5304C57769}"/>
                        </a:ext>
                      </a:extLst>
                    </p:cNvPr>
                    <p:cNvSpPr/>
                    <p:nvPr/>
                  </p:nvSpPr>
                  <p:spPr>
                    <a:xfrm>
                      <a:off x="1015360" y="1068841"/>
                      <a:ext cx="45368" cy="21705"/>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5" name="Graphic 4">
                      <a:extLst>
                        <a:ext uri="{FF2B5EF4-FFF2-40B4-BE49-F238E27FC236}">
                          <a16:creationId xmlns:a16="http://schemas.microsoft.com/office/drawing/2014/main" id="{C47E582D-6BE7-48D8-8491-74286A3DA188}"/>
                        </a:ext>
                      </a:extLst>
                    </p:cNvPr>
                    <p:cNvSpPr/>
                    <p:nvPr/>
                  </p:nvSpPr>
                  <p:spPr>
                    <a:xfrm>
                      <a:off x="1040920" y="1019046"/>
                      <a:ext cx="30671" cy="14683"/>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6" name="Graphic 4">
                      <a:extLst>
                        <a:ext uri="{FF2B5EF4-FFF2-40B4-BE49-F238E27FC236}">
                          <a16:creationId xmlns:a16="http://schemas.microsoft.com/office/drawing/2014/main" id="{E64DB917-1775-40C4-B90E-039434FE147A}"/>
                        </a:ext>
                      </a:extLst>
                    </p:cNvPr>
                    <p:cNvSpPr/>
                    <p:nvPr/>
                  </p:nvSpPr>
                  <p:spPr>
                    <a:xfrm>
                      <a:off x="1081177" y="1008193"/>
                      <a:ext cx="10862" cy="25535"/>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grp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40" name="Graphic 4">
                    <a:extLst>
                      <a:ext uri="{FF2B5EF4-FFF2-40B4-BE49-F238E27FC236}">
                        <a16:creationId xmlns:a16="http://schemas.microsoft.com/office/drawing/2014/main" id="{CAB149AD-DA7F-4EFF-842D-0A47191010D7}"/>
                      </a:ext>
                    </a:extLst>
                  </p:cNvPr>
                  <p:cNvSpPr>
                    <a:spLocks/>
                  </p:cNvSpPr>
                  <p:nvPr/>
                </p:nvSpPr>
                <p:spPr>
                  <a:xfrm>
                    <a:off x="4684119" y="4951556"/>
                    <a:ext cx="236342" cy="240162"/>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7" name="TextBox 136">
                    <a:extLst>
                      <a:ext uri="{FF2B5EF4-FFF2-40B4-BE49-F238E27FC236}">
                        <a16:creationId xmlns:a16="http://schemas.microsoft.com/office/drawing/2014/main" id="{BC45DE05-8C53-4A6D-9A11-DE13CAD0689A}"/>
                      </a:ext>
                    </a:extLst>
                  </p:cNvPr>
                  <p:cNvSpPr txBox="1"/>
                  <p:nvPr/>
                </p:nvSpPr>
                <p:spPr>
                  <a:xfrm>
                    <a:off x="3471070" y="4611894"/>
                    <a:ext cx="10540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Complete REC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Accession</a:t>
                    </a:r>
                  </a:p>
                </p:txBody>
              </p:sp>
              <p:sp>
                <p:nvSpPr>
                  <p:cNvPr id="38" name="Double Brace 37">
                    <a:extLst>
                      <a:ext uri="{FF2B5EF4-FFF2-40B4-BE49-F238E27FC236}">
                        <a16:creationId xmlns:a16="http://schemas.microsoft.com/office/drawing/2014/main" id="{56036342-5265-449B-8472-6FBB63016851}"/>
                      </a:ext>
                    </a:extLst>
                  </p:cNvPr>
                  <p:cNvSpPr/>
                  <p:nvPr/>
                </p:nvSpPr>
                <p:spPr>
                  <a:xfrm>
                    <a:off x="4483054" y="4510440"/>
                    <a:ext cx="633140" cy="584775"/>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grpSp>
        <p:grpSp>
          <p:nvGrpSpPr>
            <p:cNvPr id="17" name="Group 16">
              <a:extLst>
                <a:ext uri="{FF2B5EF4-FFF2-40B4-BE49-F238E27FC236}">
                  <a16:creationId xmlns:a16="http://schemas.microsoft.com/office/drawing/2014/main" id="{9813B523-077F-419E-B0DA-5C6EF0762E53}"/>
                </a:ext>
              </a:extLst>
            </p:cNvPr>
            <p:cNvGrpSpPr/>
            <p:nvPr/>
          </p:nvGrpSpPr>
          <p:grpSpPr>
            <a:xfrm>
              <a:off x="11605954" y="3737038"/>
              <a:ext cx="487998" cy="2015848"/>
              <a:chOff x="3286161" y="5202320"/>
              <a:chExt cx="487998" cy="2015848"/>
            </a:xfrm>
          </p:grpSpPr>
          <p:sp>
            <p:nvSpPr>
              <p:cNvPr id="23" name="Rectangle: Rounded Corners 22">
                <a:extLst>
                  <a:ext uri="{FF2B5EF4-FFF2-40B4-BE49-F238E27FC236}">
                    <a16:creationId xmlns:a16="http://schemas.microsoft.com/office/drawing/2014/main" id="{F089DBC3-F427-488A-8F6E-6824D7AA8AA8}"/>
                  </a:ext>
                </a:extLst>
              </p:cNvPr>
              <p:cNvSpPr/>
              <p:nvPr/>
            </p:nvSpPr>
            <p:spPr>
              <a:xfrm>
                <a:off x="3286161" y="5256910"/>
                <a:ext cx="487998" cy="1906090"/>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TextBox 180">
                <a:extLst>
                  <a:ext uri="{FF2B5EF4-FFF2-40B4-BE49-F238E27FC236}">
                    <a16:creationId xmlns:a16="http://schemas.microsoft.com/office/drawing/2014/main" id="{4335297A-9691-4C23-AC95-3292C5A4C0B2}"/>
                  </a:ext>
                </a:extLst>
              </p:cNvPr>
              <p:cNvSpPr txBox="1"/>
              <p:nvPr/>
            </p:nvSpPr>
            <p:spPr>
              <a:xfrm rot="16200000">
                <a:off x="2539129" y="6056355"/>
                <a:ext cx="201584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Annual </a:t>
                </a:r>
                <a:r>
                  <a:rPr kumimoji="0" lang="en-GB" sz="14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Maintenance</a:t>
                </a:r>
                <a:endParaRPr kumimoji="0" lang="en-GB" sz="12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cxnSp>
          <p:nvCxnSpPr>
            <p:cNvPr id="18" name="Straight Arrow Connector 17">
              <a:extLst>
                <a:ext uri="{FF2B5EF4-FFF2-40B4-BE49-F238E27FC236}">
                  <a16:creationId xmlns:a16="http://schemas.microsoft.com/office/drawing/2014/main" id="{F5C51290-498A-498B-87A5-3E0307D94F83}"/>
                </a:ext>
              </a:extLst>
            </p:cNvPr>
            <p:cNvCxnSpPr>
              <a:cxnSpLocks/>
            </p:cNvCxnSpPr>
            <p:nvPr/>
          </p:nvCxnSpPr>
          <p:spPr>
            <a:xfrm>
              <a:off x="11399446" y="4776290"/>
              <a:ext cx="187133"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78" name="Picture 77">
            <a:extLst>
              <a:ext uri="{FF2B5EF4-FFF2-40B4-BE49-F238E27FC236}">
                <a16:creationId xmlns:a16="http://schemas.microsoft.com/office/drawing/2014/main" id="{6E304F56-4D22-51F4-9320-A48B57FAFB56}"/>
              </a:ext>
            </a:extLst>
          </p:cNvPr>
          <p:cNvPicPr>
            <a:picLocks noChangeAspect="1"/>
          </p:cNvPicPr>
          <p:nvPr/>
        </p:nvPicPr>
        <p:blipFill rotWithShape="1">
          <a:blip r:embed="rId2"/>
          <a:srcRect t="8821" r="75599"/>
          <a:stretch/>
        </p:blipFill>
        <p:spPr>
          <a:xfrm>
            <a:off x="3483536" y="2999581"/>
            <a:ext cx="360186" cy="360000"/>
          </a:xfrm>
          <a:prstGeom prst="rect">
            <a:avLst/>
          </a:prstGeom>
          <a:ln>
            <a:solidFill>
              <a:schemeClr val="bg1"/>
            </a:solidFill>
          </a:ln>
        </p:spPr>
      </p:pic>
      <p:pic>
        <p:nvPicPr>
          <p:cNvPr id="79" name="Picture 78">
            <a:extLst>
              <a:ext uri="{FF2B5EF4-FFF2-40B4-BE49-F238E27FC236}">
                <a16:creationId xmlns:a16="http://schemas.microsoft.com/office/drawing/2014/main" id="{220BA8EA-F35E-C63A-36D0-9C6BCD623714}"/>
              </a:ext>
            </a:extLst>
          </p:cNvPr>
          <p:cNvPicPr>
            <a:picLocks noChangeAspect="1"/>
          </p:cNvPicPr>
          <p:nvPr/>
        </p:nvPicPr>
        <p:blipFill rotWithShape="1">
          <a:blip r:embed="rId2"/>
          <a:srcRect l="24858" t="8821" r="50755"/>
          <a:stretch/>
        </p:blipFill>
        <p:spPr>
          <a:xfrm>
            <a:off x="3490088" y="3380987"/>
            <a:ext cx="360000" cy="360000"/>
          </a:xfrm>
          <a:prstGeom prst="rect">
            <a:avLst/>
          </a:prstGeom>
          <a:ln>
            <a:solidFill>
              <a:schemeClr val="bg1"/>
            </a:solidFill>
          </a:ln>
        </p:spPr>
      </p:pic>
    </p:spTree>
    <p:extLst>
      <p:ext uri="{BB962C8B-B14F-4D97-AF65-F5344CB8AC3E}">
        <p14:creationId xmlns:p14="http://schemas.microsoft.com/office/powerpoint/2010/main" val="276603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Business Solution Assessment</a:t>
            </a:r>
          </a:p>
        </p:txBody>
      </p:sp>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2"/>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2"/>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090B00B-5EAE-4BDA-B1B3-0561E7F4D302}"/>
              </a:ext>
            </a:extLst>
          </p:cNvPr>
          <p:cNvSpPr/>
          <p:nvPr/>
        </p:nvSpPr>
        <p:spPr>
          <a:xfrm>
            <a:off x="661994" y="1524051"/>
            <a:ext cx="3533068"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Arial" panose="020B0604020202020204" pitchFamily="34" charset="0"/>
              </a:rPr>
              <a:t>As part of the Business Solution Assessment (BSA), you will need to submit evidence relating to the following areas so that the Code Manager can decide whether you meet the requirements of the CoMCoP to proceed with the process for obtaining your gas and/or electricity accreditation.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6D2A509-BE63-24F5-A6EE-24505A8B9103}"/>
              </a:ext>
            </a:extLst>
          </p:cNvPr>
          <p:cNvGrpSpPr/>
          <p:nvPr/>
        </p:nvGrpSpPr>
        <p:grpSpPr>
          <a:xfrm>
            <a:off x="5248572" y="1510253"/>
            <a:ext cx="5136407" cy="4620890"/>
            <a:chOff x="6072041" y="2035045"/>
            <a:chExt cx="5136407" cy="4620890"/>
          </a:xfrm>
        </p:grpSpPr>
        <p:sp>
          <p:nvSpPr>
            <p:cNvPr id="8" name="Rectangle 7">
              <a:extLst>
                <a:ext uri="{FF2B5EF4-FFF2-40B4-BE49-F238E27FC236}">
                  <a16:creationId xmlns:a16="http://schemas.microsoft.com/office/drawing/2014/main" id="{03533E1F-7B51-440C-B892-C60FCE96DFB9}"/>
                </a:ext>
              </a:extLst>
            </p:cNvPr>
            <p:cNvSpPr/>
            <p:nvPr/>
          </p:nvSpPr>
          <p:spPr>
            <a:xfrm>
              <a:off x="7289221" y="4497423"/>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Method of communication for RGMA</a:t>
              </a:r>
            </a:p>
          </p:txBody>
        </p:sp>
        <p:sp>
          <p:nvSpPr>
            <p:cNvPr id="9" name="Rectangle 8">
              <a:extLst>
                <a:ext uri="{FF2B5EF4-FFF2-40B4-BE49-F238E27FC236}">
                  <a16:creationId xmlns:a16="http://schemas.microsoft.com/office/drawing/2014/main" id="{32D218CF-56DD-4956-9770-96DF135C78B8}"/>
                </a:ext>
              </a:extLst>
            </p:cNvPr>
            <p:cNvSpPr/>
            <p:nvPr/>
          </p:nvSpPr>
          <p:spPr>
            <a:xfrm>
              <a:off x="6214390" y="5104105"/>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Internal audit processes</a:t>
              </a:r>
            </a:p>
          </p:txBody>
        </p:sp>
        <p:sp>
          <p:nvSpPr>
            <p:cNvPr id="10" name="Rectangle 9">
              <a:extLst>
                <a:ext uri="{FF2B5EF4-FFF2-40B4-BE49-F238E27FC236}">
                  <a16:creationId xmlns:a16="http://schemas.microsoft.com/office/drawing/2014/main" id="{4B0D0321-5E6D-448F-9F78-74AA0BCEA588}"/>
                </a:ext>
              </a:extLst>
            </p:cNvPr>
            <p:cNvSpPr/>
            <p:nvPr/>
          </p:nvSpPr>
          <p:spPr>
            <a:xfrm>
              <a:off x="6214389" y="2697109"/>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Contact details for engineers</a:t>
              </a:r>
            </a:p>
          </p:txBody>
        </p:sp>
        <p:sp>
          <p:nvSpPr>
            <p:cNvPr id="11" name="Rectangle 10">
              <a:extLst>
                <a:ext uri="{FF2B5EF4-FFF2-40B4-BE49-F238E27FC236}">
                  <a16:creationId xmlns:a16="http://schemas.microsoft.com/office/drawing/2014/main" id="{FA0C1F4D-8B3B-47E6-8740-35185E623B5C}"/>
                </a:ext>
              </a:extLst>
            </p:cNvPr>
            <p:cNvSpPr/>
            <p:nvPr/>
          </p:nvSpPr>
          <p:spPr>
            <a:xfrm>
              <a:off x="7289223" y="2697109"/>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Training processes</a:t>
              </a:r>
            </a:p>
          </p:txBody>
        </p:sp>
        <p:sp>
          <p:nvSpPr>
            <p:cNvPr id="12" name="Rectangle 11">
              <a:extLst>
                <a:ext uri="{FF2B5EF4-FFF2-40B4-BE49-F238E27FC236}">
                  <a16:creationId xmlns:a16="http://schemas.microsoft.com/office/drawing/2014/main" id="{78944AD8-A34E-4F9A-AB0C-8612314ABD5A}"/>
                </a:ext>
              </a:extLst>
            </p:cNvPr>
            <p:cNvSpPr/>
            <p:nvPr/>
          </p:nvSpPr>
          <p:spPr>
            <a:xfrm>
              <a:off x="6214389" y="4497423"/>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Meter install, removal, and commissioning processes</a:t>
              </a:r>
            </a:p>
          </p:txBody>
        </p:sp>
        <p:sp>
          <p:nvSpPr>
            <p:cNvPr id="13" name="Rectangle 12">
              <a:extLst>
                <a:ext uri="{FF2B5EF4-FFF2-40B4-BE49-F238E27FC236}">
                  <a16:creationId xmlns:a16="http://schemas.microsoft.com/office/drawing/2014/main" id="{BAB26C74-CF49-421F-9660-683169EEB016}"/>
                </a:ext>
              </a:extLst>
            </p:cNvPr>
            <p:cNvSpPr/>
            <p:nvPr/>
          </p:nvSpPr>
          <p:spPr>
            <a:xfrm>
              <a:off x="6214389" y="3303791"/>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Health and safety processes</a:t>
              </a:r>
            </a:p>
          </p:txBody>
        </p:sp>
        <p:sp>
          <p:nvSpPr>
            <p:cNvPr id="14" name="Rectangle 13">
              <a:extLst>
                <a:ext uri="{FF2B5EF4-FFF2-40B4-BE49-F238E27FC236}">
                  <a16:creationId xmlns:a16="http://schemas.microsoft.com/office/drawing/2014/main" id="{E6BC2997-1F7C-418C-A8E0-58FF53625E4C}"/>
                </a:ext>
              </a:extLst>
            </p:cNvPr>
            <p:cNvSpPr/>
            <p:nvPr/>
          </p:nvSpPr>
          <p:spPr>
            <a:xfrm>
              <a:off x="7289221" y="3303791"/>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Policies for vulnerable customers</a:t>
              </a:r>
            </a:p>
          </p:txBody>
        </p:sp>
        <p:sp>
          <p:nvSpPr>
            <p:cNvPr id="35" name="Rectangle 34">
              <a:extLst>
                <a:ext uri="{FF2B5EF4-FFF2-40B4-BE49-F238E27FC236}">
                  <a16:creationId xmlns:a16="http://schemas.microsoft.com/office/drawing/2014/main" id="{6ECD366B-3A48-47B7-95FE-B87A79196F12}"/>
                </a:ext>
              </a:extLst>
            </p:cNvPr>
            <p:cNvSpPr/>
            <p:nvPr/>
          </p:nvSpPr>
          <p:spPr>
            <a:xfrm>
              <a:off x="6216141" y="3900607"/>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Records relating to competency of staff</a:t>
              </a:r>
            </a:p>
          </p:txBody>
        </p:sp>
        <p:sp>
          <p:nvSpPr>
            <p:cNvPr id="36" name="Rectangle 35">
              <a:extLst>
                <a:ext uri="{FF2B5EF4-FFF2-40B4-BE49-F238E27FC236}">
                  <a16:creationId xmlns:a16="http://schemas.microsoft.com/office/drawing/2014/main" id="{4647BAEB-340A-47CB-9877-34F25471F4A0}"/>
                </a:ext>
              </a:extLst>
            </p:cNvPr>
            <p:cNvSpPr/>
            <p:nvPr/>
          </p:nvSpPr>
          <p:spPr>
            <a:xfrm>
              <a:off x="7289221" y="3900607"/>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Sub-contractor processes</a:t>
              </a:r>
            </a:p>
          </p:txBody>
        </p:sp>
        <p:sp>
          <p:nvSpPr>
            <p:cNvPr id="39" name="Rectangle 38">
              <a:extLst>
                <a:ext uri="{FF2B5EF4-FFF2-40B4-BE49-F238E27FC236}">
                  <a16:creationId xmlns:a16="http://schemas.microsoft.com/office/drawing/2014/main" id="{8E6DDE0B-BE38-4748-B644-1338304F6DFF}"/>
                </a:ext>
              </a:extLst>
            </p:cNvPr>
            <p:cNvSpPr/>
            <p:nvPr/>
          </p:nvSpPr>
          <p:spPr>
            <a:xfrm rot="5400000">
              <a:off x="4962515" y="3158369"/>
              <a:ext cx="4607091" cy="2388040"/>
            </a:xfrm>
            <a:prstGeom prst="rect">
              <a:avLst/>
            </a:prstGeom>
            <a:noFill/>
            <a:ln w="25400" cap="flat" cmpd="sng" algn="ctr">
              <a:solidFill>
                <a:schemeClr val="tx2"/>
              </a:solidFill>
              <a:prstDash val="dash"/>
            </a:ln>
            <a:effectLst/>
          </p:spPr>
          <p:txBody>
            <a:bodyPr vert="vert270" tIns="391903" rIns="32659"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a typeface="+mn-ea"/>
                <a:cs typeface="+mn-cs"/>
              </a:endParaRPr>
            </a:p>
          </p:txBody>
        </p:sp>
        <p:sp>
          <p:nvSpPr>
            <p:cNvPr id="41" name="Rectangle 40">
              <a:extLst>
                <a:ext uri="{FF2B5EF4-FFF2-40B4-BE49-F238E27FC236}">
                  <a16:creationId xmlns:a16="http://schemas.microsoft.com/office/drawing/2014/main" id="{8B577BB4-F641-4C76-A674-3BE0784FF6E7}"/>
                </a:ext>
              </a:extLst>
            </p:cNvPr>
            <p:cNvSpPr/>
            <p:nvPr/>
          </p:nvSpPr>
          <p:spPr>
            <a:xfrm>
              <a:off x="6164209" y="2286902"/>
              <a:ext cx="2203704" cy="286602"/>
            </a:xfrm>
            <a:prstGeom prst="rect">
              <a:avLst/>
            </a:prstGeom>
            <a:solidFill>
              <a:schemeClr val="tx2"/>
            </a:solidFill>
            <a:ln>
              <a:solidFill>
                <a:srgbClr val="A0C6B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panose="020B0604020202020204"/>
                  <a:ea typeface="+mn-ea"/>
                  <a:cs typeface="+mn-cs"/>
                </a:rPr>
                <a:t>Gas MI &amp; Gas MEM</a:t>
              </a:r>
            </a:p>
          </p:txBody>
        </p:sp>
        <p:sp>
          <p:nvSpPr>
            <p:cNvPr id="80" name="Rectangle 79">
              <a:extLst>
                <a:ext uri="{FF2B5EF4-FFF2-40B4-BE49-F238E27FC236}">
                  <a16:creationId xmlns:a16="http://schemas.microsoft.com/office/drawing/2014/main" id="{F6746AD4-3D3E-47FE-8B7B-FD56F1FCEDFD}"/>
                </a:ext>
              </a:extLst>
            </p:cNvPr>
            <p:cNvSpPr/>
            <p:nvPr/>
          </p:nvSpPr>
          <p:spPr>
            <a:xfrm rot="5400000">
              <a:off x="7703983" y="3151470"/>
              <a:ext cx="4620890" cy="2388040"/>
            </a:xfrm>
            <a:prstGeom prst="rect">
              <a:avLst/>
            </a:prstGeom>
            <a:noFill/>
            <a:ln w="25400" cap="flat" cmpd="sng" algn="ctr">
              <a:solidFill>
                <a:srgbClr val="046A38"/>
              </a:solidFill>
              <a:prstDash val="dash"/>
            </a:ln>
            <a:effectLst/>
          </p:spPr>
          <p:txBody>
            <a:bodyPr vert="vert270" tIns="391903" rIns="32659"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a typeface="+mn-ea"/>
                <a:cs typeface="+mn-cs"/>
              </a:endParaRPr>
            </a:p>
          </p:txBody>
        </p:sp>
        <p:sp>
          <p:nvSpPr>
            <p:cNvPr id="81" name="Rectangle 80">
              <a:extLst>
                <a:ext uri="{FF2B5EF4-FFF2-40B4-BE49-F238E27FC236}">
                  <a16:creationId xmlns:a16="http://schemas.microsoft.com/office/drawing/2014/main" id="{91FD1582-B3DC-4CF8-9350-24DE3EBAD095}"/>
                </a:ext>
              </a:extLst>
            </p:cNvPr>
            <p:cNvSpPr/>
            <p:nvPr/>
          </p:nvSpPr>
          <p:spPr>
            <a:xfrm>
              <a:off x="8920945" y="2287022"/>
              <a:ext cx="2203704" cy="286602"/>
            </a:xfrm>
            <a:prstGeom prst="rect">
              <a:avLst/>
            </a:prstGeom>
            <a:solidFill>
              <a:srgbClr val="046A38"/>
            </a:solidFill>
            <a:ln>
              <a:solidFill>
                <a:srgbClr val="A0C6B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panose="020B0604020202020204"/>
                  <a:ea typeface="+mn-ea"/>
                  <a:cs typeface="+mn-cs"/>
                </a:rPr>
                <a:t>Electricity MEM</a:t>
              </a:r>
            </a:p>
          </p:txBody>
        </p:sp>
        <p:sp>
          <p:nvSpPr>
            <p:cNvPr id="82" name="Rectangle 81">
              <a:extLst>
                <a:ext uri="{FF2B5EF4-FFF2-40B4-BE49-F238E27FC236}">
                  <a16:creationId xmlns:a16="http://schemas.microsoft.com/office/drawing/2014/main" id="{D5C18623-C780-47E4-A0AE-3DC739B712C0}"/>
                </a:ext>
              </a:extLst>
            </p:cNvPr>
            <p:cNvSpPr/>
            <p:nvPr/>
          </p:nvSpPr>
          <p:spPr>
            <a:xfrm>
              <a:off x="10023300" y="4497423"/>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Provisional registration</a:t>
              </a:r>
            </a:p>
          </p:txBody>
        </p:sp>
        <p:sp>
          <p:nvSpPr>
            <p:cNvPr id="83" name="Rectangle 82">
              <a:extLst>
                <a:ext uri="{FF2B5EF4-FFF2-40B4-BE49-F238E27FC236}">
                  <a16:creationId xmlns:a16="http://schemas.microsoft.com/office/drawing/2014/main" id="{CF9E9812-B4C5-411E-9C3F-4BA78E9A84DE}"/>
                </a:ext>
              </a:extLst>
            </p:cNvPr>
            <p:cNvSpPr/>
            <p:nvPr/>
          </p:nvSpPr>
          <p:spPr>
            <a:xfrm>
              <a:off x="8947963" y="2697109"/>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Org chart</a:t>
              </a:r>
            </a:p>
          </p:txBody>
        </p:sp>
        <p:sp>
          <p:nvSpPr>
            <p:cNvPr id="84" name="Rectangle 83">
              <a:extLst>
                <a:ext uri="{FF2B5EF4-FFF2-40B4-BE49-F238E27FC236}">
                  <a16:creationId xmlns:a16="http://schemas.microsoft.com/office/drawing/2014/main" id="{89B81EDE-38ED-4622-B676-4CC34784D069}"/>
                </a:ext>
              </a:extLst>
            </p:cNvPr>
            <p:cNvSpPr/>
            <p:nvPr/>
          </p:nvSpPr>
          <p:spPr>
            <a:xfrm>
              <a:off x="10022797" y="2697109"/>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Agents and sub-contractors</a:t>
              </a:r>
            </a:p>
          </p:txBody>
        </p:sp>
        <p:sp>
          <p:nvSpPr>
            <p:cNvPr id="85" name="Rectangle 84">
              <a:extLst>
                <a:ext uri="{FF2B5EF4-FFF2-40B4-BE49-F238E27FC236}">
                  <a16:creationId xmlns:a16="http://schemas.microsoft.com/office/drawing/2014/main" id="{14AB1307-6464-41AA-950B-6ED10B4916B5}"/>
                </a:ext>
              </a:extLst>
            </p:cNvPr>
            <p:cNvSpPr/>
            <p:nvPr/>
          </p:nvSpPr>
          <p:spPr>
            <a:xfrm>
              <a:off x="8947238" y="4499325"/>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Technical competency</a:t>
              </a:r>
            </a:p>
          </p:txBody>
        </p:sp>
        <p:sp>
          <p:nvSpPr>
            <p:cNvPr id="86" name="Rectangle 85">
              <a:extLst>
                <a:ext uri="{FF2B5EF4-FFF2-40B4-BE49-F238E27FC236}">
                  <a16:creationId xmlns:a16="http://schemas.microsoft.com/office/drawing/2014/main" id="{3EF202B3-9C2E-4E7E-9689-454DB5AE440D}"/>
                </a:ext>
              </a:extLst>
            </p:cNvPr>
            <p:cNvSpPr/>
            <p:nvPr/>
          </p:nvSpPr>
          <p:spPr>
            <a:xfrm>
              <a:off x="8947963" y="3300282"/>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Insurance</a:t>
              </a:r>
            </a:p>
          </p:txBody>
        </p:sp>
        <p:sp>
          <p:nvSpPr>
            <p:cNvPr id="87" name="Rectangle 86">
              <a:extLst>
                <a:ext uri="{FF2B5EF4-FFF2-40B4-BE49-F238E27FC236}">
                  <a16:creationId xmlns:a16="http://schemas.microsoft.com/office/drawing/2014/main" id="{E55D3A11-DF07-4138-8655-83F9F1A2C340}"/>
                </a:ext>
              </a:extLst>
            </p:cNvPr>
            <p:cNvSpPr/>
            <p:nvPr/>
          </p:nvSpPr>
          <p:spPr>
            <a:xfrm>
              <a:off x="10022795" y="3300282"/>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Company policy</a:t>
              </a:r>
            </a:p>
          </p:txBody>
        </p:sp>
        <p:sp>
          <p:nvSpPr>
            <p:cNvPr id="88" name="Rectangle 87">
              <a:extLst>
                <a:ext uri="{FF2B5EF4-FFF2-40B4-BE49-F238E27FC236}">
                  <a16:creationId xmlns:a16="http://schemas.microsoft.com/office/drawing/2014/main" id="{0DCC7BC1-2B97-4486-B575-53588182CDE3}"/>
                </a:ext>
              </a:extLst>
            </p:cNvPr>
            <p:cNvSpPr/>
            <p:nvPr/>
          </p:nvSpPr>
          <p:spPr>
            <a:xfrm>
              <a:off x="8947319" y="3900607"/>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Training and expertise</a:t>
              </a:r>
            </a:p>
          </p:txBody>
        </p:sp>
        <p:sp>
          <p:nvSpPr>
            <p:cNvPr id="89" name="Rectangle 88">
              <a:extLst>
                <a:ext uri="{FF2B5EF4-FFF2-40B4-BE49-F238E27FC236}">
                  <a16:creationId xmlns:a16="http://schemas.microsoft.com/office/drawing/2014/main" id="{26C832E4-9E66-4BF7-89C8-98B3460136FC}"/>
                </a:ext>
              </a:extLst>
            </p:cNvPr>
            <p:cNvSpPr/>
            <p:nvPr/>
          </p:nvSpPr>
          <p:spPr>
            <a:xfrm>
              <a:off x="10022780" y="3900607"/>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Working practices</a:t>
              </a:r>
            </a:p>
          </p:txBody>
        </p:sp>
        <p:sp>
          <p:nvSpPr>
            <p:cNvPr id="90" name="Rectangle 89">
              <a:extLst>
                <a:ext uri="{FF2B5EF4-FFF2-40B4-BE49-F238E27FC236}">
                  <a16:creationId xmlns:a16="http://schemas.microsoft.com/office/drawing/2014/main" id="{87A0CC73-B988-4D50-A5EF-36F2C9FF008E}"/>
                </a:ext>
              </a:extLst>
            </p:cNvPr>
            <p:cNvSpPr/>
            <p:nvPr/>
          </p:nvSpPr>
          <p:spPr>
            <a:xfrm>
              <a:off x="7289221" y="5104105"/>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GT authorisation processes</a:t>
              </a:r>
            </a:p>
          </p:txBody>
        </p:sp>
        <p:sp>
          <p:nvSpPr>
            <p:cNvPr id="91" name="Rectangle 90">
              <a:extLst>
                <a:ext uri="{FF2B5EF4-FFF2-40B4-BE49-F238E27FC236}">
                  <a16:creationId xmlns:a16="http://schemas.microsoft.com/office/drawing/2014/main" id="{D8BE754B-F0B5-4FB9-AA4F-DE17F654327C}"/>
                </a:ext>
              </a:extLst>
            </p:cNvPr>
            <p:cNvSpPr/>
            <p:nvPr/>
          </p:nvSpPr>
          <p:spPr>
            <a:xfrm>
              <a:off x="6216142" y="5691055"/>
              <a:ext cx="1053912"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Systems and processes in relation to data flows</a:t>
              </a:r>
            </a:p>
          </p:txBody>
        </p:sp>
        <p:sp>
          <p:nvSpPr>
            <p:cNvPr id="92" name="Rectangle 91">
              <a:extLst>
                <a:ext uri="{FF2B5EF4-FFF2-40B4-BE49-F238E27FC236}">
                  <a16:creationId xmlns:a16="http://schemas.microsoft.com/office/drawing/2014/main" id="{B7ADD85E-A7AE-49D1-AD90-E278B9A2BD73}"/>
                </a:ext>
              </a:extLst>
            </p:cNvPr>
            <p:cNvSpPr/>
            <p:nvPr/>
          </p:nvSpPr>
          <p:spPr>
            <a:xfrm>
              <a:off x="7289221" y="5691055"/>
              <a:ext cx="1054800" cy="549716"/>
            </a:xfrm>
            <a:prstGeom prst="rect">
              <a:avLst/>
            </a:prstGeom>
            <a:solidFill>
              <a:schemeClr val="bg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Internal testing of systems </a:t>
              </a:r>
            </a:p>
          </p:txBody>
        </p:sp>
        <p:sp>
          <p:nvSpPr>
            <p:cNvPr id="93" name="Rectangle 92">
              <a:extLst>
                <a:ext uri="{FF2B5EF4-FFF2-40B4-BE49-F238E27FC236}">
                  <a16:creationId xmlns:a16="http://schemas.microsoft.com/office/drawing/2014/main" id="{6A80977D-D92A-48FC-A3A7-55FFF7A69901}"/>
                </a:ext>
              </a:extLst>
            </p:cNvPr>
            <p:cNvSpPr/>
            <p:nvPr/>
          </p:nvSpPr>
          <p:spPr>
            <a:xfrm>
              <a:off x="8947238" y="5097754"/>
              <a:ext cx="1053912" cy="549716"/>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Systems and processes in relation to data flows</a:t>
              </a:r>
            </a:p>
          </p:txBody>
        </p:sp>
        <p:sp>
          <p:nvSpPr>
            <p:cNvPr id="94" name="Rectangle 93">
              <a:extLst>
                <a:ext uri="{FF2B5EF4-FFF2-40B4-BE49-F238E27FC236}">
                  <a16:creationId xmlns:a16="http://schemas.microsoft.com/office/drawing/2014/main" id="{69412A77-F0B6-4DE2-AB49-AEBFA03C7FA2}"/>
                </a:ext>
              </a:extLst>
            </p:cNvPr>
            <p:cNvSpPr/>
            <p:nvPr/>
          </p:nvSpPr>
          <p:spPr>
            <a:xfrm>
              <a:off x="10022700" y="5097212"/>
              <a:ext cx="1054800" cy="550800"/>
            </a:xfrm>
            <a:prstGeom prst="rect">
              <a:avLst/>
            </a:prstGeom>
            <a:solidFill>
              <a:schemeClr val="bg2"/>
            </a:solidFill>
            <a:ln>
              <a:solidFill>
                <a:srgbClr val="046A38"/>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Internal testing of systems </a:t>
              </a:r>
            </a:p>
          </p:txBody>
        </p:sp>
      </p:grpSp>
      <p:pic>
        <p:nvPicPr>
          <p:cNvPr id="7" name="Picture 6">
            <a:extLst>
              <a:ext uri="{FF2B5EF4-FFF2-40B4-BE49-F238E27FC236}">
                <a16:creationId xmlns:a16="http://schemas.microsoft.com/office/drawing/2014/main" id="{2F94D8F7-7DC2-429F-998E-DA71DC488CED}"/>
              </a:ext>
            </a:extLst>
          </p:cNvPr>
          <p:cNvPicPr>
            <a:picLocks noChangeAspect="1"/>
          </p:cNvPicPr>
          <p:nvPr/>
        </p:nvPicPr>
        <p:blipFill rotWithShape="1">
          <a:blip r:embed="rId2"/>
          <a:srcRect t="8821" r="50345"/>
          <a:stretch/>
        </p:blipFill>
        <p:spPr>
          <a:xfrm>
            <a:off x="1084229" y="2873162"/>
            <a:ext cx="2263404" cy="1111675"/>
          </a:xfrm>
          <a:prstGeom prst="rect">
            <a:avLst/>
          </a:prstGeom>
        </p:spPr>
      </p:pic>
    </p:spTree>
    <p:extLst>
      <p:ext uri="{BB962C8B-B14F-4D97-AF65-F5344CB8AC3E}">
        <p14:creationId xmlns:p14="http://schemas.microsoft.com/office/powerpoint/2010/main" val="386539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latin typeface="Roboto" panose="02000000000000000000" pitchFamily="2" charset="0"/>
                <a:cs typeface="Roboto" panose="02000000000000000000" pitchFamily="2" charset="0"/>
              </a:rPr>
              <a:t>Videos and microphones</a:t>
            </a:r>
          </a:p>
          <a:p>
            <a:r>
              <a:rPr lang="en-GB" dirty="0">
                <a:latin typeface="Roboto" panose="02000000000000000000" pitchFamily="2" charset="0"/>
                <a:cs typeface="Roboto" panose="02000000000000000000" pitchFamily="2" charset="0"/>
              </a:rPr>
              <a:t>Event recording</a:t>
            </a:r>
          </a:p>
          <a:p>
            <a:r>
              <a:rPr lang="en-GB" dirty="0">
                <a:latin typeface="Roboto" panose="02000000000000000000" pitchFamily="2" charset="0"/>
                <a:cs typeface="Roboto" panose="02000000000000000000" pitchFamily="2" charset="0"/>
              </a:rPr>
              <a:t>Use of Slido</a:t>
            </a:r>
          </a:p>
          <a:p>
            <a:r>
              <a:rPr lang="en-GB" dirty="0">
                <a:latin typeface="Roboto" panose="02000000000000000000" pitchFamily="2" charset="0"/>
                <a:cs typeface="Roboto" panose="02000000000000000000" pitchFamily="2" charset="0"/>
              </a:rPr>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dirty="0">
                <a:latin typeface="Roboto" panose="02000000000000000000" pitchFamily="2" charset="0"/>
                <a:cs typeface="Roboto" panose="02000000000000000000" pitchFamily="2" charset="0"/>
              </a:rPr>
              <a:t>Automated Meter Reading Service Provider (ASP) </a:t>
            </a:r>
          </a:p>
        </p:txBody>
      </p:sp>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2"/>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2"/>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74ED9A-AD4C-4453-9E6B-9E797B030B2F}"/>
              </a:ext>
            </a:extLst>
          </p:cNvPr>
          <p:cNvSpPr/>
          <p:nvPr/>
        </p:nvSpPr>
        <p:spPr>
          <a:xfrm>
            <a:off x="533596" y="1335792"/>
            <a:ext cx="10782104" cy="31393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Becoming an Automated Meter Reading Service Provider (ASP) in the gas market is voluntary and there are no specific regulatory obligations involved. Instead this accreditation is to inform best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Upon initial accreditation your scheme will only comprise the desktop audit, and you will then receive a provisional one-year certificate . At the end of your first year of operating, you will then undertake both a desktop audit and a site audit before receiving a full two-year certification.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There is no requirement for ASPs to complete BSAs, ISDPs, any internal testing or any annual statements in respect of their ASP role. However, any organisation wishing to be registered as an ASP will be required to comply with a periodic audit to demonstrate their compliance with the ASP requirements under </a:t>
            </a:r>
            <a:r>
              <a:rPr kumimoji="0" lang="en-GB" sz="18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CoMCoP</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p:txBody>
      </p:sp>
      <p:grpSp>
        <p:nvGrpSpPr>
          <p:cNvPr id="15" name="Group 14">
            <a:extLst>
              <a:ext uri="{FF2B5EF4-FFF2-40B4-BE49-F238E27FC236}">
                <a16:creationId xmlns:a16="http://schemas.microsoft.com/office/drawing/2014/main" id="{C7D22AE7-F8E6-0880-B2FB-D820A62CD74A}"/>
              </a:ext>
            </a:extLst>
          </p:cNvPr>
          <p:cNvGrpSpPr/>
          <p:nvPr/>
        </p:nvGrpSpPr>
        <p:grpSpPr>
          <a:xfrm>
            <a:off x="1313328" y="4338284"/>
            <a:ext cx="9295702" cy="2015848"/>
            <a:chOff x="2536673" y="4108611"/>
            <a:chExt cx="9295702" cy="2015848"/>
          </a:xfrm>
        </p:grpSpPr>
        <p:cxnSp>
          <p:nvCxnSpPr>
            <p:cNvPr id="17" name="Straight Arrow Connector 16">
              <a:extLst>
                <a:ext uri="{FF2B5EF4-FFF2-40B4-BE49-F238E27FC236}">
                  <a16:creationId xmlns:a16="http://schemas.microsoft.com/office/drawing/2014/main" id="{591C5960-4BB5-2119-F809-BA9C1575E8B6}"/>
                </a:ext>
              </a:extLst>
            </p:cNvPr>
            <p:cNvCxnSpPr>
              <a:cxnSpLocks/>
            </p:cNvCxnSpPr>
            <p:nvPr/>
          </p:nvCxnSpPr>
          <p:spPr>
            <a:xfrm flipV="1">
              <a:off x="8113988" y="5114583"/>
              <a:ext cx="754136" cy="3632"/>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BE5A29F-2090-3EA2-8B14-3F911B6BE4E2}"/>
                </a:ext>
              </a:extLst>
            </p:cNvPr>
            <p:cNvGrpSpPr/>
            <p:nvPr/>
          </p:nvGrpSpPr>
          <p:grpSpPr>
            <a:xfrm>
              <a:off x="2536673" y="4108611"/>
              <a:ext cx="9295702" cy="2015848"/>
              <a:chOff x="2536673" y="4108611"/>
              <a:chExt cx="9295702" cy="2015848"/>
            </a:xfrm>
          </p:grpSpPr>
          <p:grpSp>
            <p:nvGrpSpPr>
              <p:cNvPr id="23" name="Group 22">
                <a:extLst>
                  <a:ext uri="{FF2B5EF4-FFF2-40B4-BE49-F238E27FC236}">
                    <a16:creationId xmlns:a16="http://schemas.microsoft.com/office/drawing/2014/main" id="{8CD7CC7B-2D29-8FC8-C266-77CFB1F5A773}"/>
                  </a:ext>
                </a:extLst>
              </p:cNvPr>
              <p:cNvGrpSpPr/>
              <p:nvPr/>
            </p:nvGrpSpPr>
            <p:grpSpPr>
              <a:xfrm>
                <a:off x="2536673" y="4108611"/>
                <a:ext cx="9295702" cy="2015848"/>
                <a:chOff x="2807436" y="4158852"/>
                <a:chExt cx="9295702" cy="2015848"/>
              </a:xfrm>
            </p:grpSpPr>
            <p:grpSp>
              <p:nvGrpSpPr>
                <p:cNvPr id="26" name="Group 25">
                  <a:extLst>
                    <a:ext uri="{FF2B5EF4-FFF2-40B4-BE49-F238E27FC236}">
                      <a16:creationId xmlns:a16="http://schemas.microsoft.com/office/drawing/2014/main" id="{9CBBDB1D-D70E-4C79-AB05-9D5431C19D88}"/>
                    </a:ext>
                  </a:extLst>
                </p:cNvPr>
                <p:cNvGrpSpPr/>
                <p:nvPr/>
              </p:nvGrpSpPr>
              <p:grpSpPr>
                <a:xfrm>
                  <a:off x="11615140" y="4158852"/>
                  <a:ext cx="487998" cy="2015848"/>
                  <a:chOff x="3286161" y="5238910"/>
                  <a:chExt cx="487998" cy="2015848"/>
                </a:xfrm>
              </p:grpSpPr>
              <p:sp>
                <p:nvSpPr>
                  <p:cNvPr id="42" name="Rectangle: Rounded Corners 41">
                    <a:extLst>
                      <a:ext uri="{FF2B5EF4-FFF2-40B4-BE49-F238E27FC236}">
                        <a16:creationId xmlns:a16="http://schemas.microsoft.com/office/drawing/2014/main" id="{EF1C0C39-B822-4F9D-95CA-EC492AD235F8}"/>
                      </a:ext>
                    </a:extLst>
                  </p:cNvPr>
                  <p:cNvSpPr/>
                  <p:nvPr/>
                </p:nvSpPr>
                <p:spPr>
                  <a:xfrm>
                    <a:off x="3286161" y="5256910"/>
                    <a:ext cx="487998" cy="190609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Arial" panose="020B0604020202020204"/>
                      <a:ea typeface="+mn-ea"/>
                      <a:cs typeface="+mn-cs"/>
                    </a:endParaRPr>
                  </a:p>
                </p:txBody>
              </p:sp>
              <p:sp>
                <p:nvSpPr>
                  <p:cNvPr id="43" name="TextBox 18">
                    <a:extLst>
                      <a:ext uri="{FF2B5EF4-FFF2-40B4-BE49-F238E27FC236}">
                        <a16:creationId xmlns:a16="http://schemas.microsoft.com/office/drawing/2014/main" id="{C9B780E8-F443-4BB5-A9DE-2CBD4C849E6D}"/>
                      </a:ext>
                    </a:extLst>
                  </p:cNvPr>
                  <p:cNvSpPr txBox="1"/>
                  <p:nvPr/>
                </p:nvSpPr>
                <p:spPr>
                  <a:xfrm rot="16200000">
                    <a:off x="2539129" y="6092945"/>
                    <a:ext cx="201584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Bi-Annual </a:t>
                    </a:r>
                    <a:r>
                      <a:rPr kumimoji="0" lang="en-GB" sz="14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Maintenance</a:t>
                    </a:r>
                    <a:endParaRPr kumimoji="0" lang="en-GB" sz="12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cxnSp>
              <p:nvCxnSpPr>
                <p:cNvPr id="27" name="Straight Arrow Connector 26">
                  <a:extLst>
                    <a:ext uri="{FF2B5EF4-FFF2-40B4-BE49-F238E27FC236}">
                      <a16:creationId xmlns:a16="http://schemas.microsoft.com/office/drawing/2014/main" id="{878CD251-767E-4C3A-8226-61D76CF37605}"/>
                    </a:ext>
                  </a:extLst>
                </p:cNvPr>
                <p:cNvCxnSpPr>
                  <a:cxnSpLocks/>
                </p:cNvCxnSpPr>
                <p:nvPr/>
              </p:nvCxnSpPr>
              <p:spPr>
                <a:xfrm flipV="1">
                  <a:off x="10791389" y="5161514"/>
                  <a:ext cx="754136" cy="3632"/>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0598F49-D954-3A7D-0A26-D1934BF0730C}"/>
                    </a:ext>
                  </a:extLst>
                </p:cNvPr>
                <p:cNvGrpSpPr/>
                <p:nvPr/>
              </p:nvGrpSpPr>
              <p:grpSpPr>
                <a:xfrm>
                  <a:off x="2807436" y="4827737"/>
                  <a:ext cx="7909261" cy="653596"/>
                  <a:chOff x="2889555" y="4831035"/>
                  <a:chExt cx="7909261" cy="653596"/>
                </a:xfrm>
              </p:grpSpPr>
              <p:grpSp>
                <p:nvGrpSpPr>
                  <p:cNvPr id="29" name="Group 28">
                    <a:extLst>
                      <a:ext uri="{FF2B5EF4-FFF2-40B4-BE49-F238E27FC236}">
                        <a16:creationId xmlns:a16="http://schemas.microsoft.com/office/drawing/2014/main" id="{A64F3F0C-E160-42F6-B741-FD4A89ED396D}"/>
                      </a:ext>
                    </a:extLst>
                  </p:cNvPr>
                  <p:cNvGrpSpPr/>
                  <p:nvPr/>
                </p:nvGrpSpPr>
                <p:grpSpPr>
                  <a:xfrm>
                    <a:off x="2889555" y="4831035"/>
                    <a:ext cx="7909261" cy="653596"/>
                    <a:chOff x="2889556" y="4469336"/>
                    <a:chExt cx="7909261" cy="653596"/>
                  </a:xfrm>
                </p:grpSpPr>
                <p:sp>
                  <p:nvSpPr>
                    <p:cNvPr id="31" name="Rectangle: Rounded Corners 30">
                      <a:extLst>
                        <a:ext uri="{FF2B5EF4-FFF2-40B4-BE49-F238E27FC236}">
                          <a16:creationId xmlns:a16="http://schemas.microsoft.com/office/drawing/2014/main" id="{B6D6B5D8-0D4E-4E0C-AA78-ECB785806EDE}"/>
                        </a:ext>
                      </a:extLst>
                    </p:cNvPr>
                    <p:cNvSpPr/>
                    <p:nvPr/>
                  </p:nvSpPr>
                  <p:spPr>
                    <a:xfrm>
                      <a:off x="2889556" y="4537083"/>
                      <a:ext cx="1870837" cy="539324"/>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FAB3AC62-34D0-4700-8656-42E292AE2B46}"/>
                        </a:ext>
                      </a:extLst>
                    </p:cNvPr>
                    <p:cNvGrpSpPr/>
                    <p:nvPr/>
                  </p:nvGrpSpPr>
                  <p:grpSpPr>
                    <a:xfrm>
                      <a:off x="6893496" y="4469336"/>
                      <a:ext cx="3905321" cy="653596"/>
                      <a:chOff x="5597448" y="4981223"/>
                      <a:chExt cx="3905321" cy="653596"/>
                    </a:xfrm>
                  </p:grpSpPr>
                  <p:grpSp>
                    <p:nvGrpSpPr>
                      <p:cNvPr id="33" name="Group 32">
                        <a:extLst>
                          <a:ext uri="{FF2B5EF4-FFF2-40B4-BE49-F238E27FC236}">
                            <a16:creationId xmlns:a16="http://schemas.microsoft.com/office/drawing/2014/main" id="{BEB6D6B1-2358-4AD7-BFEF-83291CEA4C44}"/>
                          </a:ext>
                        </a:extLst>
                      </p:cNvPr>
                      <p:cNvGrpSpPr/>
                      <p:nvPr/>
                    </p:nvGrpSpPr>
                    <p:grpSpPr>
                      <a:xfrm>
                        <a:off x="5597448" y="4981223"/>
                        <a:ext cx="3905321" cy="653596"/>
                        <a:chOff x="5613013" y="4792709"/>
                        <a:chExt cx="3905321" cy="653596"/>
                      </a:xfrm>
                    </p:grpSpPr>
                    <p:sp>
                      <p:nvSpPr>
                        <p:cNvPr id="38" name="Rectangle: Rounded Corners 37">
                          <a:extLst>
                            <a:ext uri="{FF2B5EF4-FFF2-40B4-BE49-F238E27FC236}">
                              <a16:creationId xmlns:a16="http://schemas.microsoft.com/office/drawing/2014/main" id="{B5BF70E2-616A-4A3A-9D02-01E1CEA0DA88}"/>
                            </a:ext>
                          </a:extLst>
                        </p:cNvPr>
                        <p:cNvSpPr/>
                        <p:nvPr/>
                      </p:nvSpPr>
                      <p:spPr>
                        <a:xfrm>
                          <a:off x="5613013" y="4792709"/>
                          <a:ext cx="1422671" cy="653596"/>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Arial" panose="020B0604020202020204"/>
                            <a:ea typeface="+mn-ea"/>
                            <a:cs typeface="+mn-cs"/>
                          </a:endParaRPr>
                        </a:p>
                      </p:txBody>
                    </p:sp>
                    <p:sp>
                      <p:nvSpPr>
                        <p:cNvPr id="40" name="Rectangle: Rounded Corners 39">
                          <a:extLst>
                            <a:ext uri="{FF2B5EF4-FFF2-40B4-BE49-F238E27FC236}">
                              <a16:creationId xmlns:a16="http://schemas.microsoft.com/office/drawing/2014/main" id="{27FD81D6-6E62-47A2-8993-02957A95EB98}"/>
                            </a:ext>
                          </a:extLst>
                        </p:cNvPr>
                        <p:cNvSpPr/>
                        <p:nvPr/>
                      </p:nvSpPr>
                      <p:spPr>
                        <a:xfrm>
                          <a:off x="8095663" y="4792709"/>
                          <a:ext cx="1422671" cy="653596"/>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Arial" panose="020B0604020202020204"/>
                            <a:ea typeface="+mn-ea"/>
                            <a:cs typeface="+mn-cs"/>
                          </a:endParaRPr>
                        </a:p>
                      </p:txBody>
                    </p:sp>
                  </p:grpSp>
                  <p:sp>
                    <p:nvSpPr>
                      <p:cNvPr id="34" name="TextBox 55">
                        <a:extLst>
                          <a:ext uri="{FF2B5EF4-FFF2-40B4-BE49-F238E27FC236}">
                            <a16:creationId xmlns:a16="http://schemas.microsoft.com/office/drawing/2014/main" id="{ED5819E9-A14F-47A3-BC8A-F292E8C3734F}"/>
                          </a:ext>
                        </a:extLst>
                      </p:cNvPr>
                      <p:cNvSpPr txBox="1"/>
                      <p:nvPr/>
                    </p:nvSpPr>
                    <p:spPr>
                      <a:xfrm>
                        <a:off x="5637719" y="5029555"/>
                        <a:ext cx="1377965" cy="584775"/>
                      </a:xfrm>
                      <a:prstGeom prst="rect">
                        <a:avLst/>
                      </a:prstGeom>
                      <a:solidFill>
                        <a:srgbClr val="70ADA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Scheme Audit</a:t>
                        </a:r>
                      </a:p>
                    </p:txBody>
                  </p:sp>
                  <p:sp>
                    <p:nvSpPr>
                      <p:cNvPr id="37" name="TextBox 57">
                        <a:extLst>
                          <a:ext uri="{FF2B5EF4-FFF2-40B4-BE49-F238E27FC236}">
                            <a16:creationId xmlns:a16="http://schemas.microsoft.com/office/drawing/2014/main" id="{4A77D6CE-B25F-4169-AA19-2FF8B33855C2}"/>
                          </a:ext>
                        </a:extLst>
                      </p:cNvPr>
                      <p:cNvSpPr txBox="1"/>
                      <p:nvPr/>
                    </p:nvSpPr>
                    <p:spPr>
                      <a:xfrm>
                        <a:off x="8156728" y="5010343"/>
                        <a:ext cx="1299837" cy="584775"/>
                      </a:xfrm>
                      <a:prstGeom prst="rect">
                        <a:avLst/>
                      </a:prstGeom>
                      <a:solidFill>
                        <a:srgbClr val="70ADA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Receive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Certificate</a:t>
                        </a:r>
                      </a:p>
                    </p:txBody>
                  </p:sp>
                </p:grpSp>
              </p:grpSp>
              <p:sp>
                <p:nvSpPr>
                  <p:cNvPr id="30" name="TextBox 5">
                    <a:extLst>
                      <a:ext uri="{FF2B5EF4-FFF2-40B4-BE49-F238E27FC236}">
                        <a16:creationId xmlns:a16="http://schemas.microsoft.com/office/drawing/2014/main" id="{CBF10AEF-88E1-6BD8-3D4A-48A33F19F87E}"/>
                      </a:ext>
                    </a:extLst>
                  </p:cNvPr>
                  <p:cNvSpPr txBox="1"/>
                  <p:nvPr/>
                </p:nvSpPr>
                <p:spPr>
                  <a:xfrm>
                    <a:off x="2914523" y="4940923"/>
                    <a:ext cx="1845869" cy="461665"/>
                  </a:xfrm>
                  <a:prstGeom prst="rect">
                    <a:avLst/>
                  </a:prstGeom>
                  <a:solidFill>
                    <a:srgbClr val="70ADA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Complete 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Form on the REC Portal </a:t>
                    </a:r>
                  </a:p>
                </p:txBody>
              </p:sp>
            </p:grpSp>
          </p:grpSp>
          <p:cxnSp>
            <p:nvCxnSpPr>
              <p:cNvPr id="24" name="Straight Arrow Connector 23">
                <a:extLst>
                  <a:ext uri="{FF2B5EF4-FFF2-40B4-BE49-F238E27FC236}">
                    <a16:creationId xmlns:a16="http://schemas.microsoft.com/office/drawing/2014/main" id="{A392F4BC-B391-96E3-18F5-C06490823F95}"/>
                  </a:ext>
                </a:extLst>
              </p:cNvPr>
              <p:cNvCxnSpPr>
                <a:cxnSpLocks/>
              </p:cNvCxnSpPr>
              <p:nvPr/>
            </p:nvCxnSpPr>
            <p:spPr>
              <a:xfrm flipV="1">
                <a:off x="5980654" y="5116399"/>
                <a:ext cx="480217" cy="181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66E9C3B-4481-24A7-7943-AB88028DF2FF}"/>
                  </a:ext>
                </a:extLst>
              </p:cNvPr>
              <p:cNvCxnSpPr>
                <a:cxnSpLocks/>
              </p:cNvCxnSpPr>
              <p:nvPr/>
            </p:nvCxnSpPr>
            <p:spPr>
              <a:xfrm flipV="1">
                <a:off x="4497015" y="5118214"/>
                <a:ext cx="480217" cy="181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6" name="Picture 15">
            <a:extLst>
              <a:ext uri="{FF2B5EF4-FFF2-40B4-BE49-F238E27FC236}">
                <a16:creationId xmlns:a16="http://schemas.microsoft.com/office/drawing/2014/main" id="{578BD381-8BC4-3F4F-F64F-123036FBBC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68" b="47532"/>
          <a:stretch/>
        </p:blipFill>
        <p:spPr bwMode="auto">
          <a:xfrm>
            <a:off x="3735515" y="4892631"/>
            <a:ext cx="933407" cy="9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2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Smart Meter Installation (SMI)</a:t>
            </a:r>
          </a:p>
        </p:txBody>
      </p:sp>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2"/>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2"/>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FC7149A-FB94-4D47-9263-81E2CD6E3141}"/>
              </a:ext>
            </a:extLst>
          </p:cNvPr>
          <p:cNvSpPr/>
          <p:nvPr/>
        </p:nvSpPr>
        <p:spPr>
          <a:xfrm>
            <a:off x="649065" y="1362199"/>
            <a:ext cx="10497312"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provisions of the SMI requirements under </a:t>
            </a:r>
            <a:r>
              <a:rPr kumimoji="0" lang="en-GB" sz="18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CoMCoP</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are applicable to Energy Suppliers who install smart meters for Domestic Customers and Micro Business Customers. There is no formal requirement to become ‘accredited’ – by acceding to the REC, you are agreeing to the provisions for SMIs under CoMCoP, and will need to declare your compliance.</a:t>
            </a:r>
          </a:p>
        </p:txBody>
      </p:sp>
      <p:grpSp>
        <p:nvGrpSpPr>
          <p:cNvPr id="5" name="Group 4">
            <a:extLst>
              <a:ext uri="{FF2B5EF4-FFF2-40B4-BE49-F238E27FC236}">
                <a16:creationId xmlns:a16="http://schemas.microsoft.com/office/drawing/2014/main" id="{1C041AD0-072E-5C17-51B2-4D48B3B34F82}"/>
              </a:ext>
            </a:extLst>
          </p:cNvPr>
          <p:cNvGrpSpPr/>
          <p:nvPr/>
        </p:nvGrpSpPr>
        <p:grpSpPr>
          <a:xfrm>
            <a:off x="838200" y="3861661"/>
            <a:ext cx="1030413" cy="623251"/>
            <a:chOff x="2746089" y="4535520"/>
            <a:chExt cx="1030413" cy="623251"/>
          </a:xfrm>
        </p:grpSpPr>
        <p:sp>
          <p:nvSpPr>
            <p:cNvPr id="32" name="Rectangle: Rounded Corners 31">
              <a:extLst>
                <a:ext uri="{FF2B5EF4-FFF2-40B4-BE49-F238E27FC236}">
                  <a16:creationId xmlns:a16="http://schemas.microsoft.com/office/drawing/2014/main" id="{77B27A1B-7D2D-0595-EA50-94E8D2AE0C34}"/>
                </a:ext>
              </a:extLst>
            </p:cNvPr>
            <p:cNvSpPr/>
            <p:nvPr/>
          </p:nvSpPr>
          <p:spPr>
            <a:xfrm>
              <a:off x="2808435" y="4535520"/>
              <a:ext cx="905723" cy="602162"/>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Arial" panose="020B0604020202020204"/>
                <a:ea typeface="+mn-ea"/>
                <a:cs typeface="+mn-cs"/>
              </a:endParaRPr>
            </a:p>
          </p:txBody>
        </p:sp>
        <p:sp>
          <p:nvSpPr>
            <p:cNvPr id="33" name="TextBox 4">
              <a:extLst>
                <a:ext uri="{FF2B5EF4-FFF2-40B4-BE49-F238E27FC236}">
                  <a16:creationId xmlns:a16="http://schemas.microsoft.com/office/drawing/2014/main" id="{03D82647-1EF6-D2F5-2371-ECE3E500808D}"/>
                </a:ext>
              </a:extLst>
            </p:cNvPr>
            <p:cNvSpPr txBox="1"/>
            <p:nvPr/>
          </p:nvSpPr>
          <p:spPr>
            <a:xfrm>
              <a:off x="2746089" y="4535520"/>
              <a:ext cx="1030413" cy="6232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Gain REC Portal access</a:t>
              </a:r>
            </a:p>
          </p:txBody>
        </p:sp>
      </p:grpSp>
      <p:grpSp>
        <p:nvGrpSpPr>
          <p:cNvPr id="6" name="Group 5">
            <a:extLst>
              <a:ext uri="{FF2B5EF4-FFF2-40B4-BE49-F238E27FC236}">
                <a16:creationId xmlns:a16="http://schemas.microsoft.com/office/drawing/2014/main" id="{14E4321E-8F2D-4CB1-F00F-56855FCCDF55}"/>
              </a:ext>
            </a:extLst>
          </p:cNvPr>
          <p:cNvGrpSpPr/>
          <p:nvPr/>
        </p:nvGrpSpPr>
        <p:grpSpPr>
          <a:xfrm>
            <a:off x="1806269" y="3861657"/>
            <a:ext cx="1679613" cy="653373"/>
            <a:chOff x="2701283" y="4535520"/>
            <a:chExt cx="1140452" cy="602162"/>
          </a:xfrm>
        </p:grpSpPr>
        <p:sp>
          <p:nvSpPr>
            <p:cNvPr id="30" name="Rectangle: Rounded Corners 29">
              <a:extLst>
                <a:ext uri="{FF2B5EF4-FFF2-40B4-BE49-F238E27FC236}">
                  <a16:creationId xmlns:a16="http://schemas.microsoft.com/office/drawing/2014/main" id="{BF5491E7-B8F2-A2C2-562F-CA2D5AFAB862}"/>
                </a:ext>
              </a:extLst>
            </p:cNvPr>
            <p:cNvSpPr/>
            <p:nvPr/>
          </p:nvSpPr>
          <p:spPr>
            <a:xfrm>
              <a:off x="2808435" y="4535520"/>
              <a:ext cx="905723" cy="602162"/>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31" name="TextBox 8">
              <a:extLst>
                <a:ext uri="{FF2B5EF4-FFF2-40B4-BE49-F238E27FC236}">
                  <a16:creationId xmlns:a16="http://schemas.microsoft.com/office/drawing/2014/main" id="{B4B4434B-EFCF-B024-E36F-158464DED4FB}"/>
                </a:ext>
              </a:extLst>
            </p:cNvPr>
            <p:cNvSpPr txBox="1"/>
            <p:nvPr/>
          </p:nvSpPr>
          <p:spPr>
            <a:xfrm>
              <a:off x="2701283" y="4535520"/>
              <a:ext cx="1140452" cy="5743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Complete Entry Assessment Application Form</a:t>
              </a:r>
            </a:p>
          </p:txBody>
        </p:sp>
      </p:grpSp>
      <p:grpSp>
        <p:nvGrpSpPr>
          <p:cNvPr id="7" name="Group 6">
            <a:extLst>
              <a:ext uri="{FF2B5EF4-FFF2-40B4-BE49-F238E27FC236}">
                <a16:creationId xmlns:a16="http://schemas.microsoft.com/office/drawing/2014/main" id="{E858443E-B896-1BDB-4A1E-96F2D2737811}"/>
              </a:ext>
            </a:extLst>
          </p:cNvPr>
          <p:cNvGrpSpPr/>
          <p:nvPr/>
        </p:nvGrpSpPr>
        <p:grpSpPr>
          <a:xfrm>
            <a:off x="3311368" y="3861659"/>
            <a:ext cx="1305205" cy="653373"/>
            <a:chOff x="2701283" y="4535520"/>
            <a:chExt cx="1140452" cy="602162"/>
          </a:xfrm>
        </p:grpSpPr>
        <p:sp>
          <p:nvSpPr>
            <p:cNvPr id="28" name="Rectangle: Rounded Corners 27">
              <a:extLst>
                <a:ext uri="{FF2B5EF4-FFF2-40B4-BE49-F238E27FC236}">
                  <a16:creationId xmlns:a16="http://schemas.microsoft.com/office/drawing/2014/main" id="{E9948C24-BDAB-934C-D36E-C85E340033B0}"/>
                </a:ext>
              </a:extLst>
            </p:cNvPr>
            <p:cNvSpPr/>
            <p:nvPr/>
          </p:nvSpPr>
          <p:spPr>
            <a:xfrm>
              <a:off x="2808435" y="4535520"/>
              <a:ext cx="905723" cy="602162"/>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Arial" panose="020B0604020202020204"/>
                <a:ea typeface="+mn-ea"/>
                <a:cs typeface="+mn-cs"/>
              </a:endParaRPr>
            </a:p>
          </p:txBody>
        </p:sp>
        <p:sp>
          <p:nvSpPr>
            <p:cNvPr id="29" name="TextBox 12">
              <a:extLst>
                <a:ext uri="{FF2B5EF4-FFF2-40B4-BE49-F238E27FC236}">
                  <a16:creationId xmlns:a16="http://schemas.microsoft.com/office/drawing/2014/main" id="{23BFD329-B25C-075A-5C8D-41CB4F2625ED}"/>
                </a:ext>
              </a:extLst>
            </p:cNvPr>
            <p:cNvSpPr txBox="1"/>
            <p:nvPr/>
          </p:nvSpPr>
          <p:spPr>
            <a:xfrm>
              <a:off x="2701283" y="4622400"/>
              <a:ext cx="1140452" cy="4112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Complete REC Accession</a:t>
              </a:r>
            </a:p>
          </p:txBody>
        </p:sp>
      </p:grpSp>
      <p:grpSp>
        <p:nvGrpSpPr>
          <p:cNvPr id="8" name="Group 7">
            <a:extLst>
              <a:ext uri="{FF2B5EF4-FFF2-40B4-BE49-F238E27FC236}">
                <a16:creationId xmlns:a16="http://schemas.microsoft.com/office/drawing/2014/main" id="{379EF345-3EB9-35EE-E4E9-883C676CFAAB}"/>
              </a:ext>
            </a:extLst>
          </p:cNvPr>
          <p:cNvGrpSpPr/>
          <p:nvPr/>
        </p:nvGrpSpPr>
        <p:grpSpPr>
          <a:xfrm>
            <a:off x="6263655" y="2867781"/>
            <a:ext cx="1907842" cy="3116742"/>
            <a:chOff x="7186506" y="2990641"/>
            <a:chExt cx="1907842" cy="3116742"/>
          </a:xfrm>
        </p:grpSpPr>
        <p:sp>
          <p:nvSpPr>
            <p:cNvPr id="26" name="Freeform: Shape 25">
              <a:extLst>
                <a:ext uri="{FF2B5EF4-FFF2-40B4-BE49-F238E27FC236}">
                  <a16:creationId xmlns:a16="http://schemas.microsoft.com/office/drawing/2014/main" id="{64C27635-C4B2-0C48-05FA-611B99004BE8}"/>
                </a:ext>
              </a:extLst>
            </p:cNvPr>
            <p:cNvSpPr/>
            <p:nvPr/>
          </p:nvSpPr>
          <p:spPr>
            <a:xfrm>
              <a:off x="7186506" y="2990641"/>
              <a:ext cx="1903332" cy="401904"/>
            </a:xfrm>
            <a:custGeom>
              <a:avLst/>
              <a:gdLst>
                <a:gd name="connsiteX0" fmla="*/ 0 w 1871130"/>
                <a:gd name="connsiteY0" fmla="*/ 0 h 490730"/>
                <a:gd name="connsiteX1" fmla="*/ 1871130 w 1871130"/>
                <a:gd name="connsiteY1" fmla="*/ 0 h 490730"/>
                <a:gd name="connsiteX2" fmla="*/ 1871130 w 1871130"/>
                <a:gd name="connsiteY2" fmla="*/ 490730 h 490730"/>
                <a:gd name="connsiteX3" fmla="*/ 0 w 1871130"/>
                <a:gd name="connsiteY3" fmla="*/ 490730 h 490730"/>
                <a:gd name="connsiteX4" fmla="*/ 0 w 1871130"/>
                <a:gd name="connsiteY4" fmla="*/ 0 h 4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130" h="490730">
                  <a:moveTo>
                    <a:pt x="0" y="0"/>
                  </a:moveTo>
                  <a:lnTo>
                    <a:pt x="1871130" y="0"/>
                  </a:lnTo>
                  <a:lnTo>
                    <a:pt x="1871130" y="490730"/>
                  </a:lnTo>
                  <a:lnTo>
                    <a:pt x="0" y="490730"/>
                  </a:lnTo>
                  <a:lnTo>
                    <a:pt x="0" y="0"/>
                  </a:lnTo>
                  <a:close/>
                </a:path>
              </a:pathLst>
            </a:custGeom>
            <a:solidFill>
              <a:srgbClr val="70ADA3"/>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BSA</a:t>
              </a:r>
            </a:p>
          </p:txBody>
        </p:sp>
        <p:sp>
          <p:nvSpPr>
            <p:cNvPr id="27" name="Freeform: Shape 26">
              <a:extLst>
                <a:ext uri="{FF2B5EF4-FFF2-40B4-BE49-F238E27FC236}">
                  <a16:creationId xmlns:a16="http://schemas.microsoft.com/office/drawing/2014/main" id="{D9CAD6EF-A889-997C-CF58-264D0FA4CD49}"/>
                </a:ext>
              </a:extLst>
            </p:cNvPr>
            <p:cNvSpPr/>
            <p:nvPr/>
          </p:nvSpPr>
          <p:spPr>
            <a:xfrm>
              <a:off x="7191016" y="3465453"/>
              <a:ext cx="1903332" cy="2641930"/>
            </a:xfrm>
            <a:custGeom>
              <a:avLst/>
              <a:gdLst>
                <a:gd name="connsiteX0" fmla="*/ 0 w 1903332"/>
                <a:gd name="connsiteY0" fmla="*/ 0 h 2810880"/>
                <a:gd name="connsiteX1" fmla="*/ 1903332 w 1903332"/>
                <a:gd name="connsiteY1" fmla="*/ 0 h 2810880"/>
                <a:gd name="connsiteX2" fmla="*/ 1903332 w 1903332"/>
                <a:gd name="connsiteY2" fmla="*/ 2810880 h 2810880"/>
                <a:gd name="connsiteX3" fmla="*/ 0 w 1903332"/>
                <a:gd name="connsiteY3" fmla="*/ 2810880 h 2810880"/>
                <a:gd name="connsiteX4" fmla="*/ 0 w 1903332"/>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32" h="2810880">
                  <a:moveTo>
                    <a:pt x="0" y="0"/>
                  </a:moveTo>
                  <a:lnTo>
                    <a:pt x="1903332" y="0"/>
                  </a:lnTo>
                  <a:lnTo>
                    <a:pt x="1903332" y="2810880"/>
                  </a:lnTo>
                  <a:lnTo>
                    <a:pt x="0" y="2810880"/>
                  </a:lnTo>
                  <a:lnTo>
                    <a:pt x="0" y="0"/>
                  </a:lnTo>
                  <a:close/>
                </a:path>
              </a:pathLst>
            </a:custGeom>
            <a:no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57150" marR="0" lvl="1" indent="-57150" algn="l" defTabSz="444500" rtl="0" eaLnBrk="1" fontAlgn="auto" latinLnBrk="0" hangingPunct="1">
                <a:lnSpc>
                  <a:spcPct val="90000"/>
                </a:lnSpc>
                <a:spcBef>
                  <a:spcPct val="0"/>
                </a:spcBef>
                <a:spcAft>
                  <a:spcPct val="15000"/>
                </a:spcAft>
                <a:buClrTx/>
                <a:buSzTx/>
                <a:buFontTx/>
                <a:buNone/>
                <a:tabLst/>
                <a:defRPr/>
              </a:pPr>
              <a:r>
                <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As part of the market entry process, you will be required to provide specific evidence around your ability to meet Smart Meter Installation requirements under </a:t>
              </a:r>
              <a:r>
                <a:rPr kumimoji="0" lang="en-GB" sz="1000" b="0" i="0" u="none" strike="noStrike" kern="1200" cap="none" spc="0" normalizeH="0" baseline="0" noProof="0" dirty="0" err="1">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CoMCoP</a:t>
              </a:r>
              <a:r>
                <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 including</a:t>
              </a:r>
            </a:p>
            <a:p>
              <a:pPr marL="57150" marR="0" lvl="1" indent="-57150" algn="l" defTabSz="444500" rtl="0" eaLnBrk="1" fontAlgn="auto" latinLnBrk="0" hangingPunct="1">
                <a:lnSpc>
                  <a:spcPct val="90000"/>
                </a:lnSpc>
                <a:spcBef>
                  <a:spcPct val="0"/>
                </a:spcBef>
                <a:spcAft>
                  <a:spcPct val="15000"/>
                </a:spcAft>
                <a:buClrTx/>
                <a:buSzTx/>
                <a:buFontTx/>
                <a:buNone/>
                <a:tabLst/>
                <a:defRPr/>
              </a:pPr>
              <a:endPar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Details of business processes around the installation of smart meters</a:t>
              </a: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Details of how you will maintain compliance with all relevant clauses of Smart Meter Installation under </a:t>
              </a:r>
              <a:r>
                <a:rPr kumimoji="0" lang="en-GB" sz="1000" b="0" i="0" u="none" strike="noStrike" kern="1200" cap="none" spc="0" normalizeH="0" baseline="0" noProof="0" dirty="0" err="1">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CoMCoP</a:t>
              </a:r>
              <a:endPar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9" name="Group 8">
            <a:extLst>
              <a:ext uri="{FF2B5EF4-FFF2-40B4-BE49-F238E27FC236}">
                <a16:creationId xmlns:a16="http://schemas.microsoft.com/office/drawing/2014/main" id="{B5ABEB5D-06BC-1FC5-FBF5-FCD0485316F2}"/>
              </a:ext>
            </a:extLst>
          </p:cNvPr>
          <p:cNvGrpSpPr/>
          <p:nvPr/>
        </p:nvGrpSpPr>
        <p:grpSpPr>
          <a:xfrm>
            <a:off x="8417869" y="2867781"/>
            <a:ext cx="1908804" cy="3116741"/>
            <a:chOff x="7185544" y="2990642"/>
            <a:chExt cx="1908804" cy="3116741"/>
          </a:xfrm>
        </p:grpSpPr>
        <p:sp>
          <p:nvSpPr>
            <p:cNvPr id="24" name="Freeform: Shape 23">
              <a:extLst>
                <a:ext uri="{FF2B5EF4-FFF2-40B4-BE49-F238E27FC236}">
                  <a16:creationId xmlns:a16="http://schemas.microsoft.com/office/drawing/2014/main" id="{377FB77E-6F48-B5E7-DB41-9489A7B48E4C}"/>
                </a:ext>
              </a:extLst>
            </p:cNvPr>
            <p:cNvSpPr/>
            <p:nvPr/>
          </p:nvSpPr>
          <p:spPr>
            <a:xfrm>
              <a:off x="7185544" y="2990642"/>
              <a:ext cx="1903332" cy="401904"/>
            </a:xfrm>
            <a:custGeom>
              <a:avLst/>
              <a:gdLst>
                <a:gd name="connsiteX0" fmla="*/ 0 w 1871130"/>
                <a:gd name="connsiteY0" fmla="*/ 0 h 490730"/>
                <a:gd name="connsiteX1" fmla="*/ 1871130 w 1871130"/>
                <a:gd name="connsiteY1" fmla="*/ 0 h 490730"/>
                <a:gd name="connsiteX2" fmla="*/ 1871130 w 1871130"/>
                <a:gd name="connsiteY2" fmla="*/ 490730 h 490730"/>
                <a:gd name="connsiteX3" fmla="*/ 0 w 1871130"/>
                <a:gd name="connsiteY3" fmla="*/ 490730 h 490730"/>
                <a:gd name="connsiteX4" fmla="*/ 0 w 1871130"/>
                <a:gd name="connsiteY4" fmla="*/ 0 h 490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130" h="490730">
                  <a:moveTo>
                    <a:pt x="0" y="0"/>
                  </a:moveTo>
                  <a:lnTo>
                    <a:pt x="1871130" y="0"/>
                  </a:lnTo>
                  <a:lnTo>
                    <a:pt x="1871130" y="490730"/>
                  </a:lnTo>
                  <a:lnTo>
                    <a:pt x="0" y="490730"/>
                  </a:lnTo>
                  <a:lnTo>
                    <a:pt x="0" y="0"/>
                  </a:lnTo>
                  <a:close/>
                </a:path>
              </a:pathLst>
            </a:custGeom>
            <a:solidFill>
              <a:srgbClr val="70ADA3"/>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Annual Statement</a:t>
              </a:r>
            </a:p>
          </p:txBody>
        </p:sp>
        <p:sp>
          <p:nvSpPr>
            <p:cNvPr id="25" name="Freeform: Shape 24">
              <a:extLst>
                <a:ext uri="{FF2B5EF4-FFF2-40B4-BE49-F238E27FC236}">
                  <a16:creationId xmlns:a16="http://schemas.microsoft.com/office/drawing/2014/main" id="{8A11527C-A489-19A2-98BF-F20CBB87A1B3}"/>
                </a:ext>
              </a:extLst>
            </p:cNvPr>
            <p:cNvSpPr/>
            <p:nvPr/>
          </p:nvSpPr>
          <p:spPr>
            <a:xfrm>
              <a:off x="7191016" y="3465453"/>
              <a:ext cx="1903332" cy="2641930"/>
            </a:xfrm>
            <a:custGeom>
              <a:avLst/>
              <a:gdLst>
                <a:gd name="connsiteX0" fmla="*/ 0 w 1903332"/>
                <a:gd name="connsiteY0" fmla="*/ 0 h 2810880"/>
                <a:gd name="connsiteX1" fmla="*/ 1903332 w 1903332"/>
                <a:gd name="connsiteY1" fmla="*/ 0 h 2810880"/>
                <a:gd name="connsiteX2" fmla="*/ 1903332 w 1903332"/>
                <a:gd name="connsiteY2" fmla="*/ 2810880 h 2810880"/>
                <a:gd name="connsiteX3" fmla="*/ 0 w 1903332"/>
                <a:gd name="connsiteY3" fmla="*/ 2810880 h 2810880"/>
                <a:gd name="connsiteX4" fmla="*/ 0 w 1903332"/>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32" h="2810880">
                  <a:moveTo>
                    <a:pt x="0" y="0"/>
                  </a:moveTo>
                  <a:lnTo>
                    <a:pt x="1903332" y="0"/>
                  </a:lnTo>
                  <a:lnTo>
                    <a:pt x="1903332" y="2810880"/>
                  </a:lnTo>
                  <a:lnTo>
                    <a:pt x="0" y="2810880"/>
                  </a:lnTo>
                  <a:lnTo>
                    <a:pt x="0" y="0"/>
                  </a:lnTo>
                  <a:close/>
                </a:path>
              </a:pathLst>
            </a:custGeom>
            <a:no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57150" marR="0" lvl="1" indent="-57150" algn="l" defTabSz="444500" rtl="0" eaLnBrk="1" fontAlgn="auto" latinLnBrk="0" hangingPunct="1">
                <a:lnSpc>
                  <a:spcPct val="90000"/>
                </a:lnSpc>
                <a:spcBef>
                  <a:spcPct val="0"/>
                </a:spcBef>
                <a:spcAft>
                  <a:spcPct val="15000"/>
                </a:spcAft>
                <a:buClrTx/>
                <a:buSzTx/>
                <a:buFontTx/>
                <a:buNone/>
                <a:tabLst/>
                <a:defRPr/>
              </a:pPr>
              <a:r>
                <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As part your annual statement, you will be required to make a self declaration confirming that your organisation</a:t>
              </a:r>
            </a:p>
            <a:p>
              <a:pPr marL="57150" marR="0" lvl="1" indent="-57150" algn="l" defTabSz="444500" rtl="0" eaLnBrk="1" fontAlgn="auto" latinLnBrk="0" hangingPunct="1">
                <a:lnSpc>
                  <a:spcPct val="90000"/>
                </a:lnSpc>
                <a:spcBef>
                  <a:spcPct val="0"/>
                </a:spcBef>
                <a:spcAft>
                  <a:spcPct val="15000"/>
                </a:spcAft>
                <a:buClrTx/>
                <a:buSzTx/>
                <a:buFontTx/>
                <a:buNone/>
                <a:tabLst/>
                <a:defRPr/>
              </a:pPr>
              <a:endPar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Is compliant with the relevant clauses for Smart Meter Installation</a:t>
              </a:r>
            </a:p>
            <a:p>
              <a:pPr marL="57150" marR="0" lvl="1" indent="-57150" algn="l" defTabSz="444500" rtl="0" eaLnBrk="1" fontAlgn="auto" latinLnBrk="0" hangingPunct="1">
                <a:lnSpc>
                  <a:spcPct val="90000"/>
                </a:lnSpc>
                <a:spcBef>
                  <a:spcPct val="0"/>
                </a:spcBef>
                <a:spcAft>
                  <a:spcPct val="15000"/>
                </a:spcAft>
                <a:buClrTx/>
                <a:buSzTx/>
                <a:buFontTx/>
                <a:buChar char="•"/>
                <a:tabLst/>
                <a:defRPr/>
              </a:pPr>
              <a:endPar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endParaRPr>
            </a:p>
            <a:p>
              <a:pPr marL="57150" marR="0" lvl="1" indent="-57150" algn="l" defTabSz="444500" rtl="0" eaLnBrk="1" fontAlgn="auto" latinLnBrk="0" hangingPunct="1">
                <a:lnSpc>
                  <a:spcPct val="90000"/>
                </a:lnSpc>
                <a:spcBef>
                  <a:spcPct val="0"/>
                </a:spcBef>
                <a:spcAft>
                  <a:spcPct val="15000"/>
                </a:spcAft>
                <a:buClrTx/>
                <a:buSzTx/>
                <a:buFontTx/>
                <a:buChar char="•"/>
                <a:tabLst/>
                <a:defRPr/>
              </a:pPr>
              <a:r>
                <a:rPr kumimoji="0" lang="en-GB" sz="1000" b="0" i="0" u="none" strike="noStrike" kern="1200" cap="none" spc="0" normalizeH="0" baseline="0" noProof="0" dirty="0">
                  <a:ln>
                    <a:noFill/>
                  </a:ln>
                  <a:solidFill>
                    <a:srgbClr val="000000">
                      <a:hueOff val="0"/>
                      <a:satOff val="0"/>
                      <a:lumOff val="0"/>
                      <a:alphaOff val="0"/>
                    </a:srgbClr>
                  </a:solidFill>
                  <a:effectLst/>
                  <a:uLnTx/>
                  <a:uFillTx/>
                  <a:latin typeface="Roboto" panose="02000000000000000000" pitchFamily="2" charset="0"/>
                  <a:ea typeface="Roboto" panose="02000000000000000000" pitchFamily="2" charset="0"/>
                  <a:cs typeface="Roboto" panose="02000000000000000000" pitchFamily="2" charset="0"/>
                </a:rPr>
                <a:t>The type of supplier you are (e.g. Large Supplier, Small Supplier or Micro Business Supplier)</a:t>
              </a:r>
            </a:p>
          </p:txBody>
        </p:sp>
      </p:grpSp>
      <p:cxnSp>
        <p:nvCxnSpPr>
          <p:cNvPr id="10" name="Straight Arrow Connector 9">
            <a:extLst>
              <a:ext uri="{FF2B5EF4-FFF2-40B4-BE49-F238E27FC236}">
                <a16:creationId xmlns:a16="http://schemas.microsoft.com/office/drawing/2014/main" id="{81C54B48-AEE0-5AAD-D50C-107E82E2890C}"/>
              </a:ext>
            </a:extLst>
          </p:cNvPr>
          <p:cNvCxnSpPr>
            <a:cxnSpLocks/>
          </p:cNvCxnSpPr>
          <p:nvPr/>
        </p:nvCxnSpPr>
        <p:spPr>
          <a:xfrm>
            <a:off x="1818393" y="4045888"/>
            <a:ext cx="145685"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491EC1-789E-9C74-2C72-3BF253D41740}"/>
              </a:ext>
            </a:extLst>
          </p:cNvPr>
          <p:cNvCxnSpPr>
            <a:cxnSpLocks/>
          </p:cNvCxnSpPr>
          <p:nvPr/>
        </p:nvCxnSpPr>
        <p:spPr>
          <a:xfrm>
            <a:off x="3297991" y="4045888"/>
            <a:ext cx="145685"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F82841A-DF00-51F8-77DE-445956AD59D5}"/>
              </a:ext>
            </a:extLst>
          </p:cNvPr>
          <p:cNvCxnSpPr>
            <a:cxnSpLocks/>
          </p:cNvCxnSpPr>
          <p:nvPr/>
        </p:nvCxnSpPr>
        <p:spPr>
          <a:xfrm>
            <a:off x="4474668" y="4035800"/>
            <a:ext cx="145685"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234C3ED-CBFC-3667-506C-1154967B60A9}"/>
              </a:ext>
            </a:extLst>
          </p:cNvPr>
          <p:cNvGrpSpPr/>
          <p:nvPr/>
        </p:nvGrpSpPr>
        <p:grpSpPr>
          <a:xfrm>
            <a:off x="5393726" y="2718283"/>
            <a:ext cx="5251819" cy="3676211"/>
            <a:chOff x="6753973" y="2833078"/>
            <a:chExt cx="5251819" cy="3676211"/>
          </a:xfrm>
        </p:grpSpPr>
        <p:cxnSp>
          <p:nvCxnSpPr>
            <p:cNvPr id="16" name="Straight Connector 15">
              <a:extLst>
                <a:ext uri="{FF2B5EF4-FFF2-40B4-BE49-F238E27FC236}">
                  <a16:creationId xmlns:a16="http://schemas.microsoft.com/office/drawing/2014/main" id="{2FE80601-FFA4-4B8A-85F7-ED45D1FE3130}"/>
                </a:ext>
              </a:extLst>
            </p:cNvPr>
            <p:cNvCxnSpPr>
              <a:cxnSpLocks/>
            </p:cNvCxnSpPr>
            <p:nvPr/>
          </p:nvCxnSpPr>
          <p:spPr>
            <a:xfrm flipH="1">
              <a:off x="6753973" y="2909924"/>
              <a:ext cx="18341" cy="3599365"/>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DCD6C5-819D-5116-340D-47D509EF6424}"/>
                </a:ext>
              </a:extLst>
            </p:cNvPr>
            <p:cNvCxnSpPr>
              <a:cxnSpLocks/>
            </p:cNvCxnSpPr>
            <p:nvPr/>
          </p:nvCxnSpPr>
          <p:spPr>
            <a:xfrm>
              <a:off x="6771597" y="2833078"/>
              <a:ext cx="5170687" cy="28178"/>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EC7AC7-166E-DB5E-E1F6-D27098F24E86}"/>
                </a:ext>
              </a:extLst>
            </p:cNvPr>
            <p:cNvCxnSpPr>
              <a:cxnSpLocks/>
            </p:cNvCxnSpPr>
            <p:nvPr/>
          </p:nvCxnSpPr>
          <p:spPr>
            <a:xfrm>
              <a:off x="6771597" y="6481111"/>
              <a:ext cx="5170687" cy="28178"/>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BBD73A-91BB-C75B-B544-6CADF5590E9E}"/>
                </a:ext>
              </a:extLst>
            </p:cNvPr>
            <p:cNvCxnSpPr>
              <a:cxnSpLocks/>
            </p:cNvCxnSpPr>
            <p:nvPr/>
          </p:nvCxnSpPr>
          <p:spPr>
            <a:xfrm flipH="1">
              <a:off x="11987451" y="2861256"/>
              <a:ext cx="18341" cy="3599365"/>
            </a:xfrm>
            <a:prstGeom prst="line">
              <a:avLst/>
            </a:prstGeom>
            <a:ln w="19050">
              <a:solidFill>
                <a:srgbClr val="70ADA3"/>
              </a:solidFill>
              <a:prstDash val="lgDash"/>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C9626071-01C5-32E0-335E-603E6BEE5E9D}"/>
              </a:ext>
            </a:extLst>
          </p:cNvPr>
          <p:cNvCxnSpPr>
            <a:cxnSpLocks/>
          </p:cNvCxnSpPr>
          <p:nvPr/>
        </p:nvCxnSpPr>
        <p:spPr>
          <a:xfrm>
            <a:off x="8166987" y="3031083"/>
            <a:ext cx="250882"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987AC6A-CEDC-876A-7376-A2B80CE4B0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418" r="11157" b="45898"/>
          <a:stretch/>
        </p:blipFill>
        <p:spPr bwMode="auto">
          <a:xfrm>
            <a:off x="4707655" y="3531496"/>
            <a:ext cx="1372142" cy="138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60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dirty="0"/>
              <a:t>Audits</a:t>
            </a:r>
          </a:p>
        </p:txBody>
      </p:sp>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2"/>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2"/>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9B18FE-9F31-405F-8896-6529EDB8982B}"/>
              </a:ext>
            </a:extLst>
          </p:cNvPr>
          <p:cNvSpPr/>
          <p:nvPr/>
        </p:nvSpPr>
        <p:spPr>
          <a:xfrm>
            <a:off x="564529" y="1469257"/>
            <a:ext cx="11321576"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Regular audits are required to monitor ongoing compliance with CoMCoP. Please note that it is your responsibility to pay the relevant audit fee to the scheme auditor – a failure to make payment could be escalated to the PAB and could result in you losing your accreditation. The scheme auditor will work with you to schedule and execute audits and report findings to the Code Manager. </a:t>
            </a:r>
          </a:p>
        </p:txBody>
      </p:sp>
      <p:grpSp>
        <p:nvGrpSpPr>
          <p:cNvPr id="55" name="Group 54">
            <a:extLst>
              <a:ext uri="{FF2B5EF4-FFF2-40B4-BE49-F238E27FC236}">
                <a16:creationId xmlns:a16="http://schemas.microsoft.com/office/drawing/2014/main" id="{61415257-71C0-B64C-934D-8BD568369481}"/>
              </a:ext>
            </a:extLst>
          </p:cNvPr>
          <p:cNvGrpSpPr/>
          <p:nvPr/>
        </p:nvGrpSpPr>
        <p:grpSpPr>
          <a:xfrm>
            <a:off x="1489156" y="3234305"/>
            <a:ext cx="1845881" cy="954110"/>
            <a:chOff x="2791149" y="4898782"/>
            <a:chExt cx="2085374" cy="539324"/>
          </a:xfrm>
        </p:grpSpPr>
        <p:sp>
          <p:nvSpPr>
            <p:cNvPr id="99" name="Rectangle: Rounded Corners 98">
              <a:extLst>
                <a:ext uri="{FF2B5EF4-FFF2-40B4-BE49-F238E27FC236}">
                  <a16:creationId xmlns:a16="http://schemas.microsoft.com/office/drawing/2014/main" id="{A29EB7BB-1A0B-D839-E09F-AB2721AA8020}"/>
                </a:ext>
              </a:extLst>
            </p:cNvPr>
            <p:cNvSpPr/>
            <p:nvPr/>
          </p:nvSpPr>
          <p:spPr>
            <a:xfrm>
              <a:off x="2889555" y="4898782"/>
              <a:ext cx="1870836" cy="539324"/>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100" name="TextBox 19">
              <a:extLst>
                <a:ext uri="{FF2B5EF4-FFF2-40B4-BE49-F238E27FC236}">
                  <a16:creationId xmlns:a16="http://schemas.microsoft.com/office/drawing/2014/main" id="{28BEC63B-9302-F826-74B1-F48CEBA2B279}"/>
                </a:ext>
              </a:extLst>
            </p:cNvPr>
            <p:cNvSpPr txBox="1"/>
            <p:nvPr/>
          </p:nvSpPr>
          <p:spPr>
            <a:xfrm>
              <a:off x="2791149" y="4989432"/>
              <a:ext cx="2085374" cy="3523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Accreditation 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reviewed to determine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bi-annual audit dates.</a:t>
              </a:r>
            </a:p>
          </p:txBody>
        </p:sp>
      </p:grpSp>
      <p:cxnSp>
        <p:nvCxnSpPr>
          <p:cNvPr id="56" name="Straight Arrow Connector 55">
            <a:extLst>
              <a:ext uri="{FF2B5EF4-FFF2-40B4-BE49-F238E27FC236}">
                <a16:creationId xmlns:a16="http://schemas.microsoft.com/office/drawing/2014/main" id="{47A1820B-CCFA-3741-1253-87EF08A08CB4}"/>
              </a:ext>
            </a:extLst>
          </p:cNvPr>
          <p:cNvCxnSpPr>
            <a:cxnSpLocks/>
          </p:cNvCxnSpPr>
          <p:nvPr/>
        </p:nvCxnSpPr>
        <p:spPr>
          <a:xfrm flipV="1">
            <a:off x="4438276" y="3728517"/>
            <a:ext cx="425067" cy="157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6848DF9-1EAB-85B4-13CA-1CFB8CD9291F}"/>
              </a:ext>
            </a:extLst>
          </p:cNvPr>
          <p:cNvCxnSpPr>
            <a:cxnSpLocks/>
          </p:cNvCxnSpPr>
          <p:nvPr/>
        </p:nvCxnSpPr>
        <p:spPr>
          <a:xfrm flipV="1">
            <a:off x="3358737" y="3723815"/>
            <a:ext cx="425067" cy="157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210E48B-1C46-1B2D-EBA2-CA5A60B2CC20}"/>
              </a:ext>
            </a:extLst>
          </p:cNvPr>
          <p:cNvPicPr>
            <a:picLocks noChangeAspect="1"/>
          </p:cNvPicPr>
          <p:nvPr/>
        </p:nvPicPr>
        <p:blipFill rotWithShape="1">
          <a:blip r:embed="rId2"/>
          <a:srcRect t="8821" r="74879"/>
          <a:stretch/>
        </p:blipFill>
        <p:spPr>
          <a:xfrm>
            <a:off x="3854293" y="2981481"/>
            <a:ext cx="455259" cy="441982"/>
          </a:xfrm>
          <a:prstGeom prst="rect">
            <a:avLst/>
          </a:prstGeom>
        </p:spPr>
      </p:pic>
      <p:pic>
        <p:nvPicPr>
          <p:cNvPr id="59" name="Picture 58">
            <a:extLst>
              <a:ext uri="{FF2B5EF4-FFF2-40B4-BE49-F238E27FC236}">
                <a16:creationId xmlns:a16="http://schemas.microsoft.com/office/drawing/2014/main" id="{42B2EBCD-866C-EDD2-24A6-B727C6DFA71E}"/>
              </a:ext>
            </a:extLst>
          </p:cNvPr>
          <p:cNvPicPr>
            <a:picLocks noChangeAspect="1"/>
          </p:cNvPicPr>
          <p:nvPr/>
        </p:nvPicPr>
        <p:blipFill rotWithShape="1">
          <a:blip r:embed="rId2"/>
          <a:srcRect l="24435" t="8821" r="50345"/>
          <a:stretch/>
        </p:blipFill>
        <p:spPr>
          <a:xfrm>
            <a:off x="3842894" y="3501861"/>
            <a:ext cx="457067" cy="441983"/>
          </a:xfrm>
          <a:prstGeom prst="rect">
            <a:avLst/>
          </a:prstGeom>
        </p:spPr>
      </p:pic>
      <p:pic>
        <p:nvPicPr>
          <p:cNvPr id="60" name="Picture 59">
            <a:extLst>
              <a:ext uri="{FF2B5EF4-FFF2-40B4-BE49-F238E27FC236}">
                <a16:creationId xmlns:a16="http://schemas.microsoft.com/office/drawing/2014/main" id="{C94BD421-FDC4-3ABE-5C47-D61E95827A84}"/>
              </a:ext>
            </a:extLst>
          </p:cNvPr>
          <p:cNvPicPr>
            <a:picLocks noChangeAspect="1"/>
          </p:cNvPicPr>
          <p:nvPr/>
        </p:nvPicPr>
        <p:blipFill rotWithShape="1">
          <a:blip r:embed="rId2"/>
          <a:srcRect l="49358" t="8294" r="25521"/>
          <a:stretch/>
        </p:blipFill>
        <p:spPr>
          <a:xfrm>
            <a:off x="3842893" y="4017922"/>
            <a:ext cx="457067" cy="446302"/>
          </a:xfrm>
          <a:prstGeom prst="rect">
            <a:avLst/>
          </a:prstGeom>
        </p:spPr>
      </p:pic>
      <p:grpSp>
        <p:nvGrpSpPr>
          <p:cNvPr id="61" name="Group 60">
            <a:extLst>
              <a:ext uri="{FF2B5EF4-FFF2-40B4-BE49-F238E27FC236}">
                <a16:creationId xmlns:a16="http://schemas.microsoft.com/office/drawing/2014/main" id="{C67340F2-716A-CF9A-807B-9C7D57565A80}"/>
              </a:ext>
            </a:extLst>
          </p:cNvPr>
          <p:cNvGrpSpPr/>
          <p:nvPr/>
        </p:nvGrpSpPr>
        <p:grpSpPr>
          <a:xfrm>
            <a:off x="4833276" y="3387025"/>
            <a:ext cx="1294701" cy="720000"/>
            <a:chOff x="2603611" y="4891210"/>
            <a:chExt cx="2002128" cy="536641"/>
          </a:xfrm>
        </p:grpSpPr>
        <p:sp>
          <p:nvSpPr>
            <p:cNvPr id="97" name="Rectangle: Rounded Corners 96">
              <a:extLst>
                <a:ext uri="{FF2B5EF4-FFF2-40B4-BE49-F238E27FC236}">
                  <a16:creationId xmlns:a16="http://schemas.microsoft.com/office/drawing/2014/main" id="{0BD6905B-E270-832A-1FAF-A1F8276858B3}"/>
                </a:ext>
              </a:extLst>
            </p:cNvPr>
            <p:cNvSpPr/>
            <p:nvPr/>
          </p:nvSpPr>
          <p:spPr>
            <a:xfrm>
              <a:off x="2702899" y="4891210"/>
              <a:ext cx="1870835" cy="536641"/>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98" name="TextBox 38">
              <a:extLst>
                <a:ext uri="{FF2B5EF4-FFF2-40B4-BE49-F238E27FC236}">
                  <a16:creationId xmlns:a16="http://schemas.microsoft.com/office/drawing/2014/main" id="{B5A6940F-563B-DB43-529B-DAA2E4568A68}"/>
                </a:ext>
              </a:extLst>
            </p:cNvPr>
            <p:cNvSpPr txBox="1"/>
            <p:nvPr/>
          </p:nvSpPr>
          <p:spPr>
            <a:xfrm>
              <a:off x="2603611" y="5054206"/>
              <a:ext cx="2002128" cy="2007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Pay audit fee</a:t>
              </a:r>
            </a:p>
          </p:txBody>
        </p:sp>
      </p:grpSp>
      <p:grpSp>
        <p:nvGrpSpPr>
          <p:cNvPr id="62" name="Group 61">
            <a:extLst>
              <a:ext uri="{FF2B5EF4-FFF2-40B4-BE49-F238E27FC236}">
                <a16:creationId xmlns:a16="http://schemas.microsoft.com/office/drawing/2014/main" id="{8DDD6BCC-ECDE-D700-4A9B-2BAC6C13DFF5}"/>
              </a:ext>
            </a:extLst>
          </p:cNvPr>
          <p:cNvGrpSpPr/>
          <p:nvPr/>
        </p:nvGrpSpPr>
        <p:grpSpPr>
          <a:xfrm>
            <a:off x="6415633" y="3387025"/>
            <a:ext cx="1780640" cy="720000"/>
            <a:chOff x="2788844" y="4876750"/>
            <a:chExt cx="2069516" cy="673036"/>
          </a:xfrm>
        </p:grpSpPr>
        <p:sp>
          <p:nvSpPr>
            <p:cNvPr id="95" name="Rectangle: Rounded Corners 94">
              <a:extLst>
                <a:ext uri="{FF2B5EF4-FFF2-40B4-BE49-F238E27FC236}">
                  <a16:creationId xmlns:a16="http://schemas.microsoft.com/office/drawing/2014/main" id="{44C91CC0-3110-5831-572D-4AC4AAB01CFA}"/>
                </a:ext>
              </a:extLst>
            </p:cNvPr>
            <p:cNvSpPr/>
            <p:nvPr/>
          </p:nvSpPr>
          <p:spPr>
            <a:xfrm>
              <a:off x="2886441" y="4876750"/>
              <a:ext cx="1870836" cy="673036"/>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96" name="TextBox 44">
              <a:extLst>
                <a:ext uri="{FF2B5EF4-FFF2-40B4-BE49-F238E27FC236}">
                  <a16:creationId xmlns:a16="http://schemas.microsoft.com/office/drawing/2014/main" id="{C95091FB-C7AC-8CC6-C7E5-C1B4B5356F3F}"/>
                </a:ext>
              </a:extLst>
            </p:cNvPr>
            <p:cNvSpPr txBox="1"/>
            <p:nvPr/>
          </p:nvSpPr>
          <p:spPr>
            <a:xfrm>
              <a:off x="2788844" y="4976216"/>
              <a:ext cx="2069516" cy="4171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Full Scope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Audit (desktop and site)</a:t>
              </a:r>
            </a:p>
          </p:txBody>
        </p:sp>
      </p:grpSp>
      <p:grpSp>
        <p:nvGrpSpPr>
          <p:cNvPr id="63" name="Group 62">
            <a:extLst>
              <a:ext uri="{FF2B5EF4-FFF2-40B4-BE49-F238E27FC236}">
                <a16:creationId xmlns:a16="http://schemas.microsoft.com/office/drawing/2014/main" id="{27DBE982-BE80-47BA-65F2-ED8D75F185BF}"/>
              </a:ext>
            </a:extLst>
          </p:cNvPr>
          <p:cNvGrpSpPr/>
          <p:nvPr/>
        </p:nvGrpSpPr>
        <p:grpSpPr>
          <a:xfrm>
            <a:off x="8534132" y="3409299"/>
            <a:ext cx="1294701" cy="719999"/>
            <a:chOff x="2839009" y="4898781"/>
            <a:chExt cx="2002128" cy="612770"/>
          </a:xfrm>
        </p:grpSpPr>
        <p:sp>
          <p:nvSpPr>
            <p:cNvPr id="93" name="Rectangle: Rounded Corners 92">
              <a:extLst>
                <a:ext uri="{FF2B5EF4-FFF2-40B4-BE49-F238E27FC236}">
                  <a16:creationId xmlns:a16="http://schemas.microsoft.com/office/drawing/2014/main" id="{D1E1B7FB-FCB9-0EB3-3E2C-0315942B41CB}"/>
                </a:ext>
              </a:extLst>
            </p:cNvPr>
            <p:cNvSpPr/>
            <p:nvPr/>
          </p:nvSpPr>
          <p:spPr>
            <a:xfrm>
              <a:off x="2889555" y="4898781"/>
              <a:ext cx="1870835" cy="612770"/>
            </a:xfrm>
            <a:prstGeom prst="roundRect">
              <a:avLst/>
            </a:prstGeom>
            <a:solidFill>
              <a:srgbClr val="4D89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94" name="TextBox 47">
              <a:extLst>
                <a:ext uri="{FF2B5EF4-FFF2-40B4-BE49-F238E27FC236}">
                  <a16:creationId xmlns:a16="http://schemas.microsoft.com/office/drawing/2014/main" id="{1A5BCC18-A74D-E934-4CEE-0F2489EA89D8}"/>
                </a:ext>
              </a:extLst>
            </p:cNvPr>
            <p:cNvSpPr txBox="1"/>
            <p:nvPr/>
          </p:nvSpPr>
          <p:spPr>
            <a:xfrm>
              <a:off x="2839009" y="4947079"/>
              <a:ext cx="2002128" cy="3798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Resolve remedial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actions</a:t>
              </a:r>
            </a:p>
          </p:txBody>
        </p:sp>
      </p:grpSp>
      <p:grpSp>
        <p:nvGrpSpPr>
          <p:cNvPr id="64" name="Group 63">
            <a:extLst>
              <a:ext uri="{FF2B5EF4-FFF2-40B4-BE49-F238E27FC236}">
                <a16:creationId xmlns:a16="http://schemas.microsoft.com/office/drawing/2014/main" id="{0A6D109D-70AC-21C3-A5DD-9A512282DF17}"/>
              </a:ext>
            </a:extLst>
          </p:cNvPr>
          <p:cNvGrpSpPr/>
          <p:nvPr/>
        </p:nvGrpSpPr>
        <p:grpSpPr>
          <a:xfrm>
            <a:off x="1519326" y="4873924"/>
            <a:ext cx="1772195" cy="964407"/>
            <a:chOff x="2823907" y="4898782"/>
            <a:chExt cx="2002128" cy="545146"/>
          </a:xfrm>
        </p:grpSpPr>
        <p:sp>
          <p:nvSpPr>
            <p:cNvPr id="91" name="Rectangle: Rounded Corners 90">
              <a:extLst>
                <a:ext uri="{FF2B5EF4-FFF2-40B4-BE49-F238E27FC236}">
                  <a16:creationId xmlns:a16="http://schemas.microsoft.com/office/drawing/2014/main" id="{D18EBE6F-71D1-614A-A74E-B6648AE7BDC7}"/>
                </a:ext>
              </a:extLst>
            </p:cNvPr>
            <p:cNvSpPr/>
            <p:nvPr/>
          </p:nvSpPr>
          <p:spPr>
            <a:xfrm>
              <a:off x="2889555" y="4898782"/>
              <a:ext cx="1870836" cy="539324"/>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92" name="TextBox 53">
              <a:extLst>
                <a:ext uri="{FF2B5EF4-FFF2-40B4-BE49-F238E27FC236}">
                  <a16:creationId xmlns:a16="http://schemas.microsoft.com/office/drawing/2014/main" id="{444C141A-0872-AA81-C898-88B17072F619}"/>
                </a:ext>
              </a:extLst>
            </p:cNvPr>
            <p:cNvSpPr txBox="1"/>
            <p:nvPr/>
          </p:nvSpPr>
          <p:spPr>
            <a:xfrm>
              <a:off x="2823907" y="4922001"/>
              <a:ext cx="2002128" cy="5219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When you 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10,000 customers,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install more 1,500 smart meters or declare non-compliance as part of your annual statement. </a:t>
              </a:r>
            </a:p>
          </p:txBody>
        </p:sp>
      </p:grpSp>
      <p:sp>
        <p:nvSpPr>
          <p:cNvPr id="65" name="Rectangle: Rounded Corners 64">
            <a:extLst>
              <a:ext uri="{FF2B5EF4-FFF2-40B4-BE49-F238E27FC236}">
                <a16:creationId xmlns:a16="http://schemas.microsoft.com/office/drawing/2014/main" id="{09EF5AAC-4914-445F-B0E7-A9BC54C993D7}"/>
              </a:ext>
            </a:extLst>
          </p:cNvPr>
          <p:cNvSpPr/>
          <p:nvPr/>
        </p:nvSpPr>
        <p:spPr>
          <a:xfrm>
            <a:off x="4165915" y="4988600"/>
            <a:ext cx="854569" cy="72000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66" name="TextBox 59">
            <a:extLst>
              <a:ext uri="{FF2B5EF4-FFF2-40B4-BE49-F238E27FC236}">
                <a16:creationId xmlns:a16="http://schemas.microsoft.com/office/drawing/2014/main" id="{8569A7CE-FC59-5B78-C234-2F75F000FA65}"/>
              </a:ext>
            </a:extLst>
          </p:cNvPr>
          <p:cNvSpPr txBox="1"/>
          <p:nvPr/>
        </p:nvSpPr>
        <p:spPr>
          <a:xfrm>
            <a:off x="4160385" y="5027730"/>
            <a:ext cx="8545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Notify 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manager you are ready to be audited</a:t>
            </a:r>
          </a:p>
        </p:txBody>
      </p:sp>
      <p:sp>
        <p:nvSpPr>
          <p:cNvPr id="67" name="Rectangle: Rounded Corners 66">
            <a:extLst>
              <a:ext uri="{FF2B5EF4-FFF2-40B4-BE49-F238E27FC236}">
                <a16:creationId xmlns:a16="http://schemas.microsoft.com/office/drawing/2014/main" id="{6B465683-1E74-8369-3B12-FB6C95B45338}"/>
              </a:ext>
            </a:extLst>
          </p:cNvPr>
          <p:cNvSpPr/>
          <p:nvPr/>
        </p:nvSpPr>
        <p:spPr>
          <a:xfrm>
            <a:off x="5360870" y="4991958"/>
            <a:ext cx="720000" cy="72000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68" name="TextBox 67">
            <a:extLst>
              <a:ext uri="{FF2B5EF4-FFF2-40B4-BE49-F238E27FC236}">
                <a16:creationId xmlns:a16="http://schemas.microsoft.com/office/drawing/2014/main" id="{132CF35B-3858-0124-42EB-1B6BBC6C3025}"/>
              </a:ext>
            </a:extLst>
          </p:cNvPr>
          <p:cNvSpPr txBox="1"/>
          <p:nvPr/>
        </p:nvSpPr>
        <p:spPr>
          <a:xfrm>
            <a:off x="5421563" y="5098042"/>
            <a:ext cx="598614"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audit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fee</a:t>
            </a:r>
          </a:p>
        </p:txBody>
      </p:sp>
      <p:sp>
        <p:nvSpPr>
          <p:cNvPr id="69" name="Rectangle: Rounded Corners 68">
            <a:extLst>
              <a:ext uri="{FF2B5EF4-FFF2-40B4-BE49-F238E27FC236}">
                <a16:creationId xmlns:a16="http://schemas.microsoft.com/office/drawing/2014/main" id="{6CE83D0A-0046-6666-2DDE-E508E509EC09}"/>
              </a:ext>
            </a:extLst>
          </p:cNvPr>
          <p:cNvSpPr/>
          <p:nvPr/>
        </p:nvSpPr>
        <p:spPr>
          <a:xfrm>
            <a:off x="6317918" y="4998432"/>
            <a:ext cx="720000" cy="72000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70" name="Rectangle: Rounded Corners 69">
            <a:extLst>
              <a:ext uri="{FF2B5EF4-FFF2-40B4-BE49-F238E27FC236}">
                <a16:creationId xmlns:a16="http://schemas.microsoft.com/office/drawing/2014/main" id="{01F6970E-EB18-709C-137F-695D2AD34E30}"/>
              </a:ext>
            </a:extLst>
          </p:cNvPr>
          <p:cNvSpPr/>
          <p:nvPr/>
        </p:nvSpPr>
        <p:spPr>
          <a:xfrm>
            <a:off x="7334589" y="5004891"/>
            <a:ext cx="720000" cy="72000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71" name="Rectangle: Rounded Corners 70">
            <a:extLst>
              <a:ext uri="{FF2B5EF4-FFF2-40B4-BE49-F238E27FC236}">
                <a16:creationId xmlns:a16="http://schemas.microsoft.com/office/drawing/2014/main" id="{120D9891-6ACC-1E14-9BC7-CCA5C2B22B6E}"/>
              </a:ext>
            </a:extLst>
          </p:cNvPr>
          <p:cNvSpPr/>
          <p:nvPr/>
        </p:nvSpPr>
        <p:spPr>
          <a:xfrm>
            <a:off x="8351260" y="5004891"/>
            <a:ext cx="720000" cy="72000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72" name="Rectangle: Rounded Corners 71">
            <a:extLst>
              <a:ext uri="{FF2B5EF4-FFF2-40B4-BE49-F238E27FC236}">
                <a16:creationId xmlns:a16="http://schemas.microsoft.com/office/drawing/2014/main" id="{629A6A97-DEF4-C143-1AC8-45A67B0DEEB0}"/>
              </a:ext>
            </a:extLst>
          </p:cNvPr>
          <p:cNvSpPr/>
          <p:nvPr/>
        </p:nvSpPr>
        <p:spPr>
          <a:xfrm>
            <a:off x="9312818" y="5004891"/>
            <a:ext cx="720000" cy="720000"/>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73" name="TextBox 76">
            <a:extLst>
              <a:ext uri="{FF2B5EF4-FFF2-40B4-BE49-F238E27FC236}">
                <a16:creationId xmlns:a16="http://schemas.microsoft.com/office/drawing/2014/main" id="{FC629A74-A441-CDD0-3209-412691BA3B3F}"/>
              </a:ext>
            </a:extLst>
          </p:cNvPr>
          <p:cNvSpPr txBox="1"/>
          <p:nvPr/>
        </p:nvSpPr>
        <p:spPr>
          <a:xfrm>
            <a:off x="6235093" y="5231488"/>
            <a:ext cx="854569"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Audit</a:t>
            </a:r>
          </a:p>
        </p:txBody>
      </p:sp>
      <p:sp>
        <p:nvSpPr>
          <p:cNvPr id="74" name="TextBox 77">
            <a:extLst>
              <a:ext uri="{FF2B5EF4-FFF2-40B4-BE49-F238E27FC236}">
                <a16:creationId xmlns:a16="http://schemas.microsoft.com/office/drawing/2014/main" id="{24095B92-704B-243B-5CCA-21B7D41058CA}"/>
              </a:ext>
            </a:extLst>
          </p:cNvPr>
          <p:cNvSpPr txBox="1"/>
          <p:nvPr/>
        </p:nvSpPr>
        <p:spPr>
          <a:xfrm>
            <a:off x="7243885" y="5109684"/>
            <a:ext cx="878396"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Initial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findings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shared</a:t>
            </a:r>
          </a:p>
        </p:txBody>
      </p:sp>
      <p:sp>
        <p:nvSpPr>
          <p:cNvPr id="75" name="TextBox 78">
            <a:extLst>
              <a:ext uri="{FF2B5EF4-FFF2-40B4-BE49-F238E27FC236}">
                <a16:creationId xmlns:a16="http://schemas.microsoft.com/office/drawing/2014/main" id="{6E9C294F-4039-7E3E-F923-BE44C3CEDA08}"/>
              </a:ext>
            </a:extLst>
          </p:cNvPr>
          <p:cNvSpPr txBox="1"/>
          <p:nvPr/>
        </p:nvSpPr>
        <p:spPr>
          <a:xfrm>
            <a:off x="8290265" y="5107745"/>
            <a:ext cx="854569"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Audit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issued</a:t>
            </a:r>
          </a:p>
        </p:txBody>
      </p:sp>
      <p:sp>
        <p:nvSpPr>
          <p:cNvPr id="76" name="TextBox 79">
            <a:extLst>
              <a:ext uri="{FF2B5EF4-FFF2-40B4-BE49-F238E27FC236}">
                <a16:creationId xmlns:a16="http://schemas.microsoft.com/office/drawing/2014/main" id="{0083926F-7417-C71D-65CE-6BBA128A3E72}"/>
              </a:ext>
            </a:extLst>
          </p:cNvPr>
          <p:cNvSpPr txBox="1"/>
          <p:nvPr/>
        </p:nvSpPr>
        <p:spPr>
          <a:xfrm>
            <a:off x="9262504" y="5107745"/>
            <a:ext cx="820628"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Resolve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Remedial actions</a:t>
            </a:r>
          </a:p>
        </p:txBody>
      </p:sp>
      <p:cxnSp>
        <p:nvCxnSpPr>
          <p:cNvPr id="77" name="Straight Arrow Connector 76">
            <a:extLst>
              <a:ext uri="{FF2B5EF4-FFF2-40B4-BE49-F238E27FC236}">
                <a16:creationId xmlns:a16="http://schemas.microsoft.com/office/drawing/2014/main" id="{4A68CEBE-04C1-A2E3-CA41-CD8ABBCA1B59}"/>
              </a:ext>
            </a:extLst>
          </p:cNvPr>
          <p:cNvCxnSpPr>
            <a:cxnSpLocks/>
          </p:cNvCxnSpPr>
          <p:nvPr/>
        </p:nvCxnSpPr>
        <p:spPr>
          <a:xfrm>
            <a:off x="3287636" y="5346904"/>
            <a:ext cx="219798"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BC68F44-6116-E3BA-FA51-A63B8D92DE9C}"/>
              </a:ext>
            </a:extLst>
          </p:cNvPr>
          <p:cNvCxnSpPr>
            <a:cxnSpLocks/>
          </p:cNvCxnSpPr>
          <p:nvPr/>
        </p:nvCxnSpPr>
        <p:spPr>
          <a:xfrm>
            <a:off x="3927227" y="5346904"/>
            <a:ext cx="219798"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587EB66-6C68-78F7-7BC6-BAA23F88E6B3}"/>
              </a:ext>
            </a:extLst>
          </p:cNvPr>
          <p:cNvCxnSpPr>
            <a:cxnSpLocks/>
            <a:stCxn id="65" idx="3"/>
            <a:endCxn id="67" idx="1"/>
          </p:cNvCxnSpPr>
          <p:nvPr/>
        </p:nvCxnSpPr>
        <p:spPr>
          <a:xfrm>
            <a:off x="5020484" y="5348600"/>
            <a:ext cx="340386" cy="3358"/>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C8044B0-5926-3389-A3D7-63620D86D413}"/>
              </a:ext>
            </a:extLst>
          </p:cNvPr>
          <p:cNvCxnSpPr>
            <a:cxnSpLocks/>
            <a:stCxn id="67" idx="3"/>
            <a:endCxn id="69" idx="1"/>
          </p:cNvCxnSpPr>
          <p:nvPr/>
        </p:nvCxnSpPr>
        <p:spPr>
          <a:xfrm>
            <a:off x="6080870" y="5351958"/>
            <a:ext cx="237048" cy="6474"/>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F22900A-BC70-8343-7C50-2EE7C7EA51FA}"/>
              </a:ext>
            </a:extLst>
          </p:cNvPr>
          <p:cNvCxnSpPr>
            <a:cxnSpLocks/>
            <a:stCxn id="69" idx="3"/>
            <a:endCxn id="70" idx="1"/>
          </p:cNvCxnSpPr>
          <p:nvPr/>
        </p:nvCxnSpPr>
        <p:spPr>
          <a:xfrm>
            <a:off x="7037918" y="5358432"/>
            <a:ext cx="296671" cy="6459"/>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697401E-B3DB-1B01-D790-482AAD79435D}"/>
              </a:ext>
            </a:extLst>
          </p:cNvPr>
          <p:cNvCxnSpPr>
            <a:cxnSpLocks/>
            <a:stCxn id="70" idx="3"/>
            <a:endCxn id="71" idx="1"/>
          </p:cNvCxnSpPr>
          <p:nvPr/>
        </p:nvCxnSpPr>
        <p:spPr>
          <a:xfrm>
            <a:off x="8054589" y="5364891"/>
            <a:ext cx="296671"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379949A-DCDF-22DA-6A76-736082660829}"/>
              </a:ext>
            </a:extLst>
          </p:cNvPr>
          <p:cNvCxnSpPr>
            <a:cxnSpLocks/>
            <a:stCxn id="71" idx="3"/>
            <a:endCxn id="72" idx="1"/>
          </p:cNvCxnSpPr>
          <p:nvPr/>
        </p:nvCxnSpPr>
        <p:spPr>
          <a:xfrm>
            <a:off x="9071260" y="5364891"/>
            <a:ext cx="241558"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10710C0-5585-2913-9BB8-250B087E0FB7}"/>
              </a:ext>
            </a:extLst>
          </p:cNvPr>
          <p:cNvCxnSpPr>
            <a:cxnSpLocks/>
          </p:cNvCxnSpPr>
          <p:nvPr/>
        </p:nvCxnSpPr>
        <p:spPr>
          <a:xfrm>
            <a:off x="6135173" y="3714677"/>
            <a:ext cx="345126"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1FE83B4-EB7B-0B9F-E62A-A8FD1BBDFFA5}"/>
              </a:ext>
            </a:extLst>
          </p:cNvPr>
          <p:cNvCxnSpPr>
            <a:cxnSpLocks/>
          </p:cNvCxnSpPr>
          <p:nvPr/>
        </p:nvCxnSpPr>
        <p:spPr>
          <a:xfrm>
            <a:off x="8137730" y="3721073"/>
            <a:ext cx="429088" cy="1779"/>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B0611B78-3737-E0DB-F17D-A13CA5284698}"/>
              </a:ext>
            </a:extLst>
          </p:cNvPr>
          <p:cNvGrpSpPr/>
          <p:nvPr/>
        </p:nvGrpSpPr>
        <p:grpSpPr>
          <a:xfrm>
            <a:off x="3507434" y="5140131"/>
            <a:ext cx="425067" cy="443057"/>
            <a:chOff x="6027874" y="3543083"/>
            <a:chExt cx="1601915" cy="1593568"/>
          </a:xfrm>
        </p:grpSpPr>
        <p:pic>
          <p:nvPicPr>
            <p:cNvPr id="89" name="Picture 88">
              <a:extLst>
                <a:ext uri="{FF2B5EF4-FFF2-40B4-BE49-F238E27FC236}">
                  <a16:creationId xmlns:a16="http://schemas.microsoft.com/office/drawing/2014/main" id="{C9C2866D-C9A1-27F7-465D-FC5054793715}"/>
                </a:ext>
              </a:extLst>
            </p:cNvPr>
            <p:cNvPicPr>
              <a:picLocks noChangeAspect="1"/>
            </p:cNvPicPr>
            <p:nvPr/>
          </p:nvPicPr>
          <p:blipFill rotWithShape="1">
            <a:blip r:embed="rId5"/>
            <a:srcRect l="41275" t="25421" r="40548" b="28963"/>
            <a:stretch/>
          </p:blipFill>
          <p:spPr>
            <a:xfrm>
              <a:off x="6027874" y="3543083"/>
              <a:ext cx="1601915" cy="1520114"/>
            </a:xfrm>
            <a:prstGeom prst="rect">
              <a:avLst/>
            </a:prstGeom>
            <a:solidFill>
              <a:srgbClr val="70ADA3"/>
            </a:solidFill>
          </p:spPr>
        </p:pic>
        <p:sp>
          <p:nvSpPr>
            <p:cNvPr id="90" name="Oval 89">
              <a:extLst>
                <a:ext uri="{FF2B5EF4-FFF2-40B4-BE49-F238E27FC236}">
                  <a16:creationId xmlns:a16="http://schemas.microsoft.com/office/drawing/2014/main" id="{9A1D6AC3-9841-8DE1-2142-996E204A11C2}"/>
                </a:ext>
              </a:extLst>
            </p:cNvPr>
            <p:cNvSpPr/>
            <p:nvPr/>
          </p:nvSpPr>
          <p:spPr>
            <a:xfrm>
              <a:off x="6868535" y="5043947"/>
              <a:ext cx="92704" cy="927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4268552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R0064</a:t>
            </a:r>
          </a:p>
        </p:txBody>
      </p:sp>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2"/>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2"/>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9B18FE-9F31-405F-8896-6529EDB8982B}"/>
              </a:ext>
            </a:extLst>
          </p:cNvPr>
          <p:cNvSpPr/>
          <p:nvPr/>
        </p:nvSpPr>
        <p:spPr>
          <a:xfrm>
            <a:off x="564529" y="1469257"/>
            <a:ext cx="11321576" cy="25853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R0064 is an ongoing Change Proposal to split the Electricity MEM role into MOAs and EMOs (equivalent of Gas MAMs and Gas AMIs).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This would clarify whether Electricity MEMs they are an Appointed Party, who is accountable for the work carried out to Metering Equipment and send the Market Messages and/or whether they are responsible for completing the field work on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Under the proposal existing Qualifications would be carried over, and going forward new Parties could qualify as either or both a MOA and EMO. </a:t>
            </a:r>
          </a:p>
        </p:txBody>
      </p:sp>
      <p:pic>
        <p:nvPicPr>
          <p:cNvPr id="23" name="Picture 22">
            <a:extLst>
              <a:ext uri="{FF2B5EF4-FFF2-40B4-BE49-F238E27FC236}">
                <a16:creationId xmlns:a16="http://schemas.microsoft.com/office/drawing/2014/main" id="{D4F11D64-19C4-EE74-88CB-339101EF1BEF}"/>
              </a:ext>
            </a:extLst>
          </p:cNvPr>
          <p:cNvPicPr>
            <a:picLocks noChangeAspect="1"/>
          </p:cNvPicPr>
          <p:nvPr/>
        </p:nvPicPr>
        <p:blipFill rotWithShape="1">
          <a:blip r:embed="rId2"/>
          <a:srcRect l="24858" t="8821" r="50755"/>
          <a:stretch/>
        </p:blipFill>
        <p:spPr>
          <a:xfrm>
            <a:off x="10659933" y="3821552"/>
            <a:ext cx="1080000" cy="1080000"/>
          </a:xfrm>
          <a:prstGeom prst="rect">
            <a:avLst/>
          </a:prstGeom>
          <a:ln>
            <a:solidFill>
              <a:schemeClr val="bg1"/>
            </a:solidFill>
          </a:ln>
        </p:spPr>
      </p:pic>
    </p:spTree>
    <p:extLst>
      <p:ext uri="{BB962C8B-B14F-4D97-AF65-F5344CB8AC3E}">
        <p14:creationId xmlns:p14="http://schemas.microsoft.com/office/powerpoint/2010/main" val="640760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Safe Isolation Providers (SIP</a:t>
            </a:r>
            <a:r>
              <a:rPr lang="en-GB" cap="none" dirty="0">
                <a:latin typeface="Roboto" panose="02000000000000000000" pitchFamily="2" charset="0"/>
                <a:cs typeface="Roboto" panose="02000000000000000000" pitchFamily="2" charset="0"/>
              </a:rPr>
              <a:t>s</a:t>
            </a:r>
            <a:r>
              <a:rPr lang="en-GB" dirty="0">
                <a:latin typeface="Roboto" panose="02000000000000000000" pitchFamily="2" charset="0"/>
                <a:cs typeface="Roboto" panose="02000000000000000000" pitchFamily="2" charset="0"/>
              </a:rPr>
              <a:t>)</a:t>
            </a:r>
          </a:p>
        </p:txBody>
      </p:sp>
      <p:pic>
        <p:nvPicPr>
          <p:cNvPr id="19" name="Picture 18">
            <a:extLst>
              <a:ext uri="{FF2B5EF4-FFF2-40B4-BE49-F238E27FC236}">
                <a16:creationId xmlns:a16="http://schemas.microsoft.com/office/drawing/2014/main" id="{38C67A37-2B1D-8EB3-7717-895F7B8F34A9}"/>
              </a:ext>
            </a:extLst>
          </p:cNvPr>
          <p:cNvPicPr>
            <a:picLocks noChangeAspect="1"/>
          </p:cNvPicPr>
          <p:nvPr/>
        </p:nvPicPr>
        <p:blipFill rotWithShape="1">
          <a:blip r:embed="rId2"/>
          <a:srcRect t="8821" r="75599"/>
          <a:stretch/>
        </p:blipFill>
        <p:spPr>
          <a:xfrm>
            <a:off x="8649629" y="503868"/>
            <a:ext cx="360186" cy="360000"/>
          </a:xfrm>
          <a:prstGeom prst="rect">
            <a:avLst/>
          </a:prstGeom>
          <a:ln>
            <a:solidFill>
              <a:schemeClr val="bg1"/>
            </a:solidFill>
          </a:ln>
        </p:spPr>
      </p:pic>
      <p:pic>
        <p:nvPicPr>
          <p:cNvPr id="20" name="Picture 19">
            <a:extLst>
              <a:ext uri="{FF2B5EF4-FFF2-40B4-BE49-F238E27FC236}">
                <a16:creationId xmlns:a16="http://schemas.microsoft.com/office/drawing/2014/main" id="{EB63B2F2-946B-300A-94C9-623889CE86AD}"/>
              </a:ext>
            </a:extLst>
          </p:cNvPr>
          <p:cNvPicPr>
            <a:picLocks noChangeAspect="1"/>
          </p:cNvPicPr>
          <p:nvPr/>
        </p:nvPicPr>
        <p:blipFill rotWithShape="1">
          <a:blip r:embed="rId2"/>
          <a:srcRect l="24858" t="8821" r="50755"/>
          <a:stretch/>
        </p:blipFill>
        <p:spPr>
          <a:xfrm>
            <a:off x="9021547" y="503868"/>
            <a:ext cx="360000" cy="360000"/>
          </a:xfrm>
          <a:prstGeom prst="rect">
            <a:avLst/>
          </a:prstGeom>
          <a:ln>
            <a:solidFill>
              <a:schemeClr val="bg1"/>
            </a:solidFill>
          </a:ln>
        </p:spPr>
      </p:pic>
      <p:pic>
        <p:nvPicPr>
          <p:cNvPr id="21" name="Picture 20">
            <a:extLst>
              <a:ext uri="{FF2B5EF4-FFF2-40B4-BE49-F238E27FC236}">
                <a16:creationId xmlns:a16="http://schemas.microsoft.com/office/drawing/2014/main" id="{2B9D51DD-0F52-A597-03A9-36CAC923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 t="5268" r="1683" b="47532"/>
          <a:stretch/>
        </p:blipFill>
        <p:spPr bwMode="auto">
          <a:xfrm>
            <a:off x="9398983" y="50386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4F0D3A8-89B8-3654-75D9-15582A904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9" t="5691" r="11157" b="46172"/>
          <a:stretch/>
        </p:blipFill>
        <p:spPr bwMode="auto">
          <a:xfrm>
            <a:off x="9770246" y="50386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9B18FE-9F31-405F-8896-6529EDB8982B}"/>
              </a:ext>
            </a:extLst>
          </p:cNvPr>
          <p:cNvSpPr/>
          <p:nvPr/>
        </p:nvSpPr>
        <p:spPr>
          <a:xfrm>
            <a:off x="545479" y="1327115"/>
            <a:ext cx="11321576" cy="502701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72833"/>
                </a:solidFill>
                <a:effectLst/>
                <a:uLnTx/>
                <a:uFillTx/>
                <a:latin typeface="Roboto" panose="02000000000000000000" pitchFamily="2" charset="0"/>
                <a:ea typeface="Roboto" panose="02000000000000000000" pitchFamily="2" charset="0"/>
                <a:cs typeface="Roboto" panose="02000000000000000000" pitchFamily="2" charset="0"/>
              </a:rPr>
              <a:t>Safe Isolation Provider (SIP) is an additional role available to existing accredited Metering Equipment Managers (MEMs) to allow them to accept instructions to undertake a limited set of activities at the request of the premise owners without the need to use the Registered Suppliers’ MEMs. </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272833"/>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Process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Accede to the REC as a Metering Equipment Manager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Obtain accreditation to work as Metering Equipment Manager with CoMCoP</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Set up a Market Participant Identifier (MPID)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Demonstrate the ability to send and receive Market Messages through the Data Transfer Network (DTN)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Accede to DCUSA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Apply to BSC for a SIP Role Code (“Y”)</a:t>
            </a:r>
          </a:p>
        </p:txBody>
      </p:sp>
      <p:pic>
        <p:nvPicPr>
          <p:cNvPr id="3" name="Picture 2">
            <a:extLst>
              <a:ext uri="{FF2B5EF4-FFF2-40B4-BE49-F238E27FC236}">
                <a16:creationId xmlns:a16="http://schemas.microsoft.com/office/drawing/2014/main" id="{E36328F9-5C5B-C674-C3D7-7A5F1F765332}"/>
              </a:ext>
            </a:extLst>
          </p:cNvPr>
          <p:cNvPicPr>
            <a:picLocks noChangeAspect="1"/>
          </p:cNvPicPr>
          <p:nvPr/>
        </p:nvPicPr>
        <p:blipFill rotWithShape="1">
          <a:blip r:embed="rId2"/>
          <a:srcRect l="24858" t="8821" r="50755"/>
          <a:stretch/>
        </p:blipFill>
        <p:spPr>
          <a:xfrm>
            <a:off x="10659933" y="3821552"/>
            <a:ext cx="1080000" cy="1080000"/>
          </a:xfrm>
          <a:prstGeom prst="rect">
            <a:avLst/>
          </a:prstGeom>
          <a:ln>
            <a:solidFill>
              <a:schemeClr val="bg1"/>
            </a:solidFill>
          </a:ln>
        </p:spPr>
      </p:pic>
    </p:spTree>
    <p:extLst>
      <p:ext uri="{BB962C8B-B14F-4D97-AF65-F5344CB8AC3E}">
        <p14:creationId xmlns:p14="http://schemas.microsoft.com/office/powerpoint/2010/main" val="869564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5747E-2B60-2308-EFA0-95EEFC6D2479}"/>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565A74F-0E44-9965-9F52-34B4CE1CA15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2BD93C9-B80A-804B-76AA-91C0266F73F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51A3C1C9-0FD3-1BE7-25C0-AD014997FB49}"/>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233426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Maintenance of Qualification (MoQ)</a:t>
            </a:r>
          </a:p>
        </p:txBody>
      </p:sp>
    </p:spTree>
    <p:extLst>
      <p:ext uri="{BB962C8B-B14F-4D97-AF65-F5344CB8AC3E}">
        <p14:creationId xmlns:p14="http://schemas.microsoft.com/office/powerpoint/2010/main" val="472016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744F6D-944A-4F1E-8898-524727B948D0}"/>
              </a:ext>
            </a:extLst>
          </p:cNvPr>
          <p:cNvSpPr/>
          <p:nvPr/>
        </p:nvSpPr>
        <p:spPr>
          <a:xfrm>
            <a:off x="7608037" y="2105520"/>
            <a:ext cx="3879112" cy="1809750"/>
          </a:xfrm>
          <a:prstGeom prst="rect">
            <a:avLst/>
          </a:prstGeom>
          <a:solidFill>
            <a:srgbClr val="4C8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Maintenance of qualification</a:t>
            </a:r>
          </a:p>
        </p:txBody>
      </p:sp>
      <p:sp>
        <p:nvSpPr>
          <p:cNvPr id="38" name="Subtitle 2">
            <a:extLst>
              <a:ext uri="{FF2B5EF4-FFF2-40B4-BE49-F238E27FC236}">
                <a16:creationId xmlns:a16="http://schemas.microsoft.com/office/drawing/2014/main" id="{C46D5C60-E37B-4531-A975-C3FAC662DED2}"/>
              </a:ext>
            </a:extLst>
          </p:cNvPr>
          <p:cNvSpPr txBox="1">
            <a:spLocks/>
          </p:cNvSpPr>
          <p:nvPr/>
        </p:nvSpPr>
        <p:spPr>
          <a:xfrm>
            <a:off x="524934" y="1394451"/>
            <a:ext cx="10962215" cy="5244473"/>
          </a:xfrm>
          <a:prstGeom prst="rect">
            <a:avLst/>
          </a:prstGeom>
        </p:spPr>
        <p:txBody>
          <a:bodyPr>
            <a:noAutofit/>
          </a:bodyPr>
          <a:lstStyle>
            <a:lvl1pPr marL="0" indent="0" algn="l" defTabSz="914377" rtl="0" eaLnBrk="1" latinLnBrk="0" hangingPunct="1">
              <a:spcBef>
                <a:spcPts val="0"/>
              </a:spcBef>
              <a:spcAft>
                <a:spcPts val="1000"/>
              </a:spcAft>
              <a:buSzPct val="100000"/>
              <a:buFontTx/>
              <a:buNone/>
              <a:defRPr sz="1200" b="0" kern="1200">
                <a:solidFill>
                  <a:schemeClr val="tx1"/>
                </a:solidFill>
                <a:latin typeface="+mn-lt"/>
                <a:ea typeface="+mn-ea"/>
                <a:cs typeface="Calibri Light" panose="020F0302020204030204" pitchFamily="34" charset="0"/>
              </a:defRPr>
            </a:lvl1pPr>
            <a:lvl2pPr marL="139697" indent="-139697" algn="l" defTabSz="914377" rtl="0" eaLnBrk="1" latinLnBrk="0" hangingPunct="1">
              <a:spcBef>
                <a:spcPts val="0"/>
              </a:spcBef>
              <a:spcAft>
                <a:spcPts val="100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304792" indent="-139697"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469888" indent="-139697" algn="l" defTabSz="914377"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634984" indent="-139697" algn="l" defTabSz="79849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Pct val="100000"/>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Each year all REC Service Users (i.e. Parties and non-Parties) need to maintain their qualification/access to REC Services.  </a:t>
            </a:r>
          </a:p>
          <a:p>
            <a:pPr marL="0" marR="0" lvl="0" indent="0" algn="l" defTabSz="914377" rtl="0" eaLnBrk="1" fontAlgn="auto" latinLnBrk="0" hangingPunct="1">
              <a:lnSpc>
                <a:spcPct val="100000"/>
              </a:lnSpc>
              <a:spcBef>
                <a:spcPts val="0"/>
              </a:spcBef>
              <a:spcAft>
                <a:spcPts val="1000"/>
              </a:spcAft>
              <a:buClrTx/>
              <a:buSzPct val="100000"/>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This involves a combination of:</a:t>
            </a: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pic>
        <p:nvPicPr>
          <p:cNvPr id="39" name="Picture 38">
            <a:extLst>
              <a:ext uri="{FF2B5EF4-FFF2-40B4-BE49-F238E27FC236}">
                <a16:creationId xmlns:a16="http://schemas.microsoft.com/office/drawing/2014/main" id="{9E867830-6FCF-48A2-8332-E530AE280A4B}"/>
              </a:ext>
            </a:extLst>
          </p:cNvPr>
          <p:cNvPicPr>
            <a:picLocks noChangeAspect="1"/>
          </p:cNvPicPr>
          <p:nvPr/>
        </p:nvPicPr>
        <p:blipFill rotWithShape="1">
          <a:blip r:embed="rId2"/>
          <a:srcRect b="35817"/>
          <a:stretch/>
        </p:blipFill>
        <p:spPr>
          <a:xfrm>
            <a:off x="838200" y="2105520"/>
            <a:ext cx="5924550" cy="1161555"/>
          </a:xfrm>
          <a:prstGeom prst="rect">
            <a:avLst/>
          </a:prstGeom>
          <a:ln w="9525" cap="flat" cmpd="sng" algn="ctr">
            <a:noFill/>
            <a:prstDash val="solid"/>
            <a:round/>
            <a:headEnd type="none" w="med" len="med"/>
            <a:tailEnd type="none" w="med" len="med"/>
          </a:ln>
        </p:spPr>
      </p:pic>
      <p:cxnSp>
        <p:nvCxnSpPr>
          <p:cNvPr id="40" name="Straight Arrow Connector 39">
            <a:extLst>
              <a:ext uri="{FF2B5EF4-FFF2-40B4-BE49-F238E27FC236}">
                <a16:creationId xmlns:a16="http://schemas.microsoft.com/office/drawing/2014/main" id="{573E5857-39CE-4D55-B649-931BD5EC9612}"/>
              </a:ext>
            </a:extLst>
          </p:cNvPr>
          <p:cNvCxnSpPr/>
          <p:nvPr/>
        </p:nvCxnSpPr>
        <p:spPr>
          <a:xfrm>
            <a:off x="1057275" y="4033652"/>
            <a:ext cx="103414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29816D1-06BF-4E3D-BC8E-9791BA5EE8EA}"/>
              </a:ext>
            </a:extLst>
          </p:cNvPr>
          <p:cNvCxnSpPr>
            <a:cxnSpLocks/>
          </p:cNvCxnSpPr>
          <p:nvPr/>
        </p:nvCxnSpPr>
        <p:spPr>
          <a:xfrm>
            <a:off x="2287361" y="4033652"/>
            <a:ext cx="263434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ECBBBB4-9651-4538-9DED-D6A5FCCC23A4}"/>
              </a:ext>
            </a:extLst>
          </p:cNvPr>
          <p:cNvCxnSpPr>
            <a:cxnSpLocks/>
          </p:cNvCxnSpPr>
          <p:nvPr/>
        </p:nvCxnSpPr>
        <p:spPr>
          <a:xfrm>
            <a:off x="5242832" y="4033652"/>
            <a:ext cx="1104628"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6BC61E2-F7FD-4900-9DB1-73DBED241A48}"/>
              </a:ext>
            </a:extLst>
          </p:cNvPr>
          <p:cNvSpPr txBox="1"/>
          <p:nvPr/>
        </p:nvSpPr>
        <p:spPr>
          <a:xfrm>
            <a:off x="1057275" y="4152035"/>
            <a:ext cx="1230086" cy="553998"/>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Required by all REC Service Users.</a:t>
            </a:r>
          </a:p>
        </p:txBody>
      </p:sp>
      <p:sp>
        <p:nvSpPr>
          <p:cNvPr id="44" name="TextBox 43">
            <a:extLst>
              <a:ext uri="{FF2B5EF4-FFF2-40B4-BE49-F238E27FC236}">
                <a16:creationId xmlns:a16="http://schemas.microsoft.com/office/drawing/2014/main" id="{A99F533D-6578-41F5-AE30-B815A4F9607B}"/>
              </a:ext>
            </a:extLst>
          </p:cNvPr>
          <p:cNvSpPr txBox="1"/>
          <p:nvPr/>
        </p:nvSpPr>
        <p:spPr>
          <a:xfrm>
            <a:off x="2315936" y="4152035"/>
            <a:ext cx="2611081" cy="1497846"/>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External Assessments are an assessment of information security and data protection risks and controls. This is performed every 3 years.</a:t>
            </a:r>
          </a:p>
          <a:p>
            <a:pPr marL="0" marR="0" lvl="0" indent="0" algn="l" defTabSz="914377" rtl="0" eaLnBrk="1" fontAlgn="auto" latinLnBrk="0" hangingPunct="1">
              <a:lnSpc>
                <a:spcPct val="100000"/>
              </a:lnSpc>
              <a:spcBef>
                <a:spcPts val="60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Compliance Statement is a shorter sign off that is required in the intermediary 2 years.</a:t>
            </a:r>
          </a:p>
        </p:txBody>
      </p:sp>
      <p:sp>
        <p:nvSpPr>
          <p:cNvPr id="45" name="TextBox 44">
            <a:extLst>
              <a:ext uri="{FF2B5EF4-FFF2-40B4-BE49-F238E27FC236}">
                <a16:creationId xmlns:a16="http://schemas.microsoft.com/office/drawing/2014/main" id="{B9BF0BC4-9F78-48E0-BACA-0BB849643851}"/>
              </a:ext>
            </a:extLst>
          </p:cNvPr>
          <p:cNvSpPr txBox="1"/>
          <p:nvPr/>
        </p:nvSpPr>
        <p:spPr>
          <a:xfrm>
            <a:off x="5060173" y="4168505"/>
            <a:ext cx="1562596" cy="2031325"/>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60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is only completed if a change or incident has occurred is being made. This can be submitted at any point during the year – and the Code Manager should be notified at the early stages of the change being implemented.</a:t>
            </a:r>
          </a:p>
        </p:txBody>
      </p:sp>
      <p:sp>
        <p:nvSpPr>
          <p:cNvPr id="60" name="TextBox 59">
            <a:extLst>
              <a:ext uri="{FF2B5EF4-FFF2-40B4-BE49-F238E27FC236}">
                <a16:creationId xmlns:a16="http://schemas.microsoft.com/office/drawing/2014/main" id="{05560FFC-894A-4942-ABED-2BA2B312A836}"/>
              </a:ext>
            </a:extLst>
          </p:cNvPr>
          <p:cNvSpPr txBox="1"/>
          <p:nvPr/>
        </p:nvSpPr>
        <p:spPr>
          <a:xfrm>
            <a:off x="7738995" y="2410230"/>
            <a:ext cx="385109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The different REC Service User obligations are set out in the REC Service User Categorisation and Assessment Document.</a:t>
            </a:r>
          </a:p>
        </p:txBody>
      </p:sp>
      <p:sp>
        <p:nvSpPr>
          <p:cNvPr id="3" name="TextBox 2">
            <a:extLst>
              <a:ext uri="{FF2B5EF4-FFF2-40B4-BE49-F238E27FC236}">
                <a16:creationId xmlns:a16="http://schemas.microsoft.com/office/drawing/2014/main" id="{731733E4-24EA-CDD3-63C9-AD168F24452C}"/>
              </a:ext>
            </a:extLst>
          </p:cNvPr>
          <p:cNvSpPr txBox="1"/>
          <p:nvPr/>
        </p:nvSpPr>
        <p:spPr>
          <a:xfrm>
            <a:off x="1102857" y="3340223"/>
            <a:ext cx="914400" cy="369332"/>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Annual</a:t>
            </a:r>
            <a:b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Statement</a:t>
            </a:r>
          </a:p>
        </p:txBody>
      </p:sp>
      <p:sp>
        <p:nvSpPr>
          <p:cNvPr id="4" name="TextBox 3">
            <a:extLst>
              <a:ext uri="{FF2B5EF4-FFF2-40B4-BE49-F238E27FC236}">
                <a16:creationId xmlns:a16="http://schemas.microsoft.com/office/drawing/2014/main" id="{3A20DCA7-5E17-C06A-FC17-4CBC263C1FA2}"/>
              </a:ext>
            </a:extLst>
          </p:cNvPr>
          <p:cNvSpPr txBox="1"/>
          <p:nvPr/>
        </p:nvSpPr>
        <p:spPr>
          <a:xfrm>
            <a:off x="3893171" y="3340223"/>
            <a:ext cx="914400" cy="369332"/>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External</a:t>
            </a:r>
            <a:b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Assessment</a:t>
            </a:r>
          </a:p>
        </p:txBody>
      </p:sp>
      <p:sp>
        <p:nvSpPr>
          <p:cNvPr id="5" name="TextBox 4">
            <a:extLst>
              <a:ext uri="{FF2B5EF4-FFF2-40B4-BE49-F238E27FC236}">
                <a16:creationId xmlns:a16="http://schemas.microsoft.com/office/drawing/2014/main" id="{2F2D88DE-90B0-9BC4-A617-8062B21B4C40}"/>
              </a:ext>
            </a:extLst>
          </p:cNvPr>
          <p:cNvSpPr txBox="1"/>
          <p:nvPr/>
        </p:nvSpPr>
        <p:spPr>
          <a:xfrm>
            <a:off x="2491121" y="3340223"/>
            <a:ext cx="914400" cy="369332"/>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Compliance</a:t>
            </a:r>
            <a:b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Statement</a:t>
            </a:r>
          </a:p>
        </p:txBody>
      </p:sp>
      <p:sp>
        <p:nvSpPr>
          <p:cNvPr id="7" name="TextBox 6">
            <a:extLst>
              <a:ext uri="{FF2B5EF4-FFF2-40B4-BE49-F238E27FC236}">
                <a16:creationId xmlns:a16="http://schemas.microsoft.com/office/drawing/2014/main" id="{83C703C4-1392-768A-7D9F-5547F7F6130C}"/>
              </a:ext>
            </a:extLst>
          </p:cNvPr>
          <p:cNvSpPr txBox="1"/>
          <p:nvPr/>
        </p:nvSpPr>
        <p:spPr>
          <a:xfrm>
            <a:off x="5280932" y="3257316"/>
            <a:ext cx="914400" cy="553998"/>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1000"/>
              </a:spcAft>
              <a:buClrTx/>
              <a:buSzPct val="100000"/>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Change or Incident Notification</a:t>
            </a:r>
          </a:p>
        </p:txBody>
      </p:sp>
      <p:sp>
        <p:nvSpPr>
          <p:cNvPr id="15" name="Rectangle 14">
            <a:extLst>
              <a:ext uri="{FF2B5EF4-FFF2-40B4-BE49-F238E27FC236}">
                <a16:creationId xmlns:a16="http://schemas.microsoft.com/office/drawing/2014/main" id="{16D64BFC-E3CC-ED48-0A5F-019876D70C1D}"/>
              </a:ext>
            </a:extLst>
          </p:cNvPr>
          <p:cNvSpPr/>
          <p:nvPr/>
        </p:nvSpPr>
        <p:spPr>
          <a:xfrm>
            <a:off x="947458" y="2251799"/>
            <a:ext cx="5539067" cy="1670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4211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R0059 Updates</a:t>
            </a:r>
          </a:p>
        </p:txBody>
      </p:sp>
      <p:sp>
        <p:nvSpPr>
          <p:cNvPr id="60" name="TextBox 59">
            <a:extLst>
              <a:ext uri="{FF2B5EF4-FFF2-40B4-BE49-F238E27FC236}">
                <a16:creationId xmlns:a16="http://schemas.microsoft.com/office/drawing/2014/main" id="{05560FFC-894A-4942-ABED-2BA2B312A836}"/>
              </a:ext>
            </a:extLst>
          </p:cNvPr>
          <p:cNvSpPr txBox="1"/>
          <p:nvPr/>
        </p:nvSpPr>
        <p:spPr>
          <a:xfrm>
            <a:off x="7640359" y="2410230"/>
            <a:ext cx="385109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The different REC Service User obligations are set out in the REC Service User Categorisation and Assessment Document.</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Subtitle 2">
            <a:extLst>
              <a:ext uri="{FF2B5EF4-FFF2-40B4-BE49-F238E27FC236}">
                <a16:creationId xmlns:a16="http://schemas.microsoft.com/office/drawing/2014/main" id="{94C7FD47-AEC2-0638-6DFB-0E3ADAF01AEA}"/>
              </a:ext>
            </a:extLst>
          </p:cNvPr>
          <p:cNvSpPr txBox="1">
            <a:spLocks/>
          </p:cNvSpPr>
          <p:nvPr/>
        </p:nvSpPr>
        <p:spPr>
          <a:xfrm>
            <a:off x="269965" y="1256934"/>
            <a:ext cx="11763714" cy="53695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Change or Incident Notification</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Clarification that all REC Service Users, including MEMs, need to complete the change and incident notification, however also clarification that only significant changes should be reported to the Code Manager.</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Data Access Restrictions</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Clarification that non-Party REC Service Users will still be bound to some relevant areas of the Code (Schedule 9 Qualification and Maintenance, Schedule 12 Data Access) which will be delineated in their access agreement.</a:t>
            </a:r>
          </a:p>
        </p:txBody>
      </p:sp>
    </p:spTree>
    <p:extLst>
      <p:ext uri="{BB962C8B-B14F-4D97-AF65-F5344CB8AC3E}">
        <p14:creationId xmlns:p14="http://schemas.microsoft.com/office/powerpoint/2010/main" val="212818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C76652-F9CA-6E80-0759-7000226D52A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3E19B69-F6C0-D3C3-D156-A1DE4FFD89D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D4972F7-E535-3758-8AC4-B5E21927775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D7151F03-38E1-D9D5-F317-158AE42A08D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412908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9511D4-317D-9C7E-5B47-C76C219BE93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CA2E412-E5E6-D20B-1516-432842B5787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6A58919-C7E2-D5EC-A520-9E456F4A4C0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#3703408</a:t>
            </a:r>
            <a:endParaRPr lang="en-GB" sz="3600" b="1">
              <a:solidFill>
                <a:srgbClr val="5B5B5B"/>
              </a:solidFill>
            </a:endParaRPr>
          </a:p>
        </p:txBody>
      </p:sp>
      <p:sp>
        <p:nvSpPr>
          <p:cNvPr id="7" name="Rectangle 6">
            <a:extLst>
              <a:ext uri="{FF2B5EF4-FFF2-40B4-BE49-F238E27FC236}">
                <a16:creationId xmlns:a16="http://schemas.microsoft.com/office/drawing/2014/main" id="{75FE7CDA-4D70-1ED2-89B6-B974D5A7E6B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863716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err="1">
                <a:latin typeface="Roboto" panose="02000000000000000000" pitchFamily="2" charset="0"/>
                <a:cs typeface="Roboto" panose="02000000000000000000" pitchFamily="2" charset="0"/>
              </a:rPr>
              <a:t>MarketWide</a:t>
            </a:r>
            <a:r>
              <a:rPr lang="en-GB" dirty="0">
                <a:latin typeface="Roboto" panose="02000000000000000000" pitchFamily="2" charset="0"/>
                <a:cs typeface="Roboto" panose="02000000000000000000" pitchFamily="2" charset="0"/>
              </a:rPr>
              <a:t> Half Hourly Settlement (MHHS)</a:t>
            </a:r>
          </a:p>
        </p:txBody>
      </p:sp>
    </p:spTree>
    <p:extLst>
      <p:ext uri="{BB962C8B-B14F-4D97-AF65-F5344CB8AC3E}">
        <p14:creationId xmlns:p14="http://schemas.microsoft.com/office/powerpoint/2010/main" val="1546184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MHHS Overview</a:t>
            </a:r>
          </a:p>
        </p:txBody>
      </p:sp>
      <p:sp>
        <p:nvSpPr>
          <p:cNvPr id="60" name="TextBox 59">
            <a:extLst>
              <a:ext uri="{FF2B5EF4-FFF2-40B4-BE49-F238E27FC236}">
                <a16:creationId xmlns:a16="http://schemas.microsoft.com/office/drawing/2014/main" id="{05560FFC-894A-4942-ABED-2BA2B312A836}"/>
              </a:ext>
            </a:extLst>
          </p:cNvPr>
          <p:cNvSpPr txBox="1"/>
          <p:nvPr/>
        </p:nvSpPr>
        <p:spPr>
          <a:xfrm>
            <a:off x="7640359" y="2410230"/>
            <a:ext cx="385109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The different REC Service User obligations are set out in the REC Service User Categorisation and Assessment Document.</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Subtitle 2">
            <a:extLst>
              <a:ext uri="{FF2B5EF4-FFF2-40B4-BE49-F238E27FC236}">
                <a16:creationId xmlns:a16="http://schemas.microsoft.com/office/drawing/2014/main" id="{94C7FD47-AEC2-0638-6DFB-0E3ADAF01AEA}"/>
              </a:ext>
            </a:extLst>
          </p:cNvPr>
          <p:cNvSpPr txBox="1">
            <a:spLocks/>
          </p:cNvSpPr>
          <p:nvPr/>
        </p:nvSpPr>
        <p:spPr>
          <a:xfrm>
            <a:off x="269965" y="1256934"/>
            <a:ext cx="11763714" cy="53695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Scope</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Qualified Electricity Parties as well as Market Entrants will be required to complete an MHHS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‘Qualification Assessment Document’ to provide information and assurance that they are ready to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operate in line with Code Requirements during and after the MHHS Migration;</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information regarding the requirements for MHHS Qualification will be shared via the MHHS </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Programme. Qualification updates are discussed in a monthly Qualification Working Group (QWG); please email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2"/>
              </a:rPr>
              <a:t>PMO@mhhsprogramme.co.uk</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if you would like to attend.</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150000"/>
              </a:lnSpc>
              <a:spcBef>
                <a:spcPts val="1000"/>
              </a:spcBef>
              <a:spcAft>
                <a:spcPts val="0"/>
              </a:spcAft>
              <a:buClr>
                <a:srgbClr val="70ADA3"/>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68A495"/>
                </a:solidFill>
                <a:effectLst/>
                <a:uLnTx/>
                <a:uFillTx/>
                <a:latin typeface="Roboto" panose="02000000000000000000" pitchFamily="2" charset="0"/>
                <a:ea typeface="Roboto" panose="02000000000000000000" pitchFamily="2" charset="0"/>
                <a:cs typeface="Roboto" panose="02000000000000000000" pitchFamily="2" charset="0"/>
              </a:rPr>
              <a:t>Timeframes</a:t>
            </a:r>
          </a:p>
          <a:p>
            <a:pPr marL="457200" marR="0" lvl="1" indent="0" algn="l" defTabSz="914400" rtl="0" eaLnBrk="1" fontAlgn="auto" latinLnBrk="0" hangingPunct="1">
              <a:lnSpc>
                <a:spcPct val="150000"/>
              </a:lnSpc>
              <a:spcBef>
                <a:spcPts val="500"/>
              </a:spcBef>
              <a:spcAft>
                <a:spcPts val="0"/>
              </a:spcAft>
              <a:buClr>
                <a:srgbClr val="70ADA3"/>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Qualification activities are currently underway, with Participants expected to submit their Pre-Qualification between 05 February and 26 April 2024.</a:t>
            </a:r>
          </a:p>
        </p:txBody>
      </p:sp>
    </p:spTree>
    <p:extLst>
      <p:ext uri="{BB962C8B-B14F-4D97-AF65-F5344CB8AC3E}">
        <p14:creationId xmlns:p14="http://schemas.microsoft.com/office/powerpoint/2010/main" val="2860294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6287763" y="2766218"/>
            <a:ext cx="4756955" cy="1325563"/>
          </a:xfrm>
        </p:spPr>
        <p:txBody>
          <a:bodyPr>
            <a:normAutofit/>
          </a:bodyPr>
          <a:lstStyle/>
          <a:p>
            <a:r>
              <a:rPr lang="en-GB" sz="3600" dirty="0">
                <a:latin typeface="Roboto" panose="02000000000000000000" pitchFamily="2" charset="0"/>
                <a:cs typeface="Roboto" panose="02000000000000000000" pitchFamily="2" charset="0"/>
              </a:rPr>
              <a:t>Q&amp;A</a:t>
            </a:r>
          </a:p>
        </p:txBody>
      </p:sp>
    </p:spTree>
    <p:extLst>
      <p:ext uri="{BB962C8B-B14F-4D97-AF65-F5344CB8AC3E}">
        <p14:creationId xmlns:p14="http://schemas.microsoft.com/office/powerpoint/2010/main" val="3260604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D14DF-361A-20D7-9985-A25CF556759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2457DCD-20D9-072C-8C3E-09B44444DD5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9F1DAD2-B518-13C2-CDEC-545A787DA61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E45442E3-F816-1A71-C8B3-F1DD9B9CF9F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042558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latin typeface="Roboto" panose="02000000000000000000" pitchFamily="2" charset="0"/>
                <a:cs typeface="Roboto" panose="02000000000000000000" pitchFamily="2" charset="0"/>
              </a:rPr>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latin typeface="Roboto" panose="02000000000000000000" pitchFamily="2" charset="0"/>
                <a:cs typeface="Roboto" panose="02000000000000000000" pitchFamily="2" charset="0"/>
              </a:rPr>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DFAE1-6EDF-7A45-201B-214EBEFC3E7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D0EEA3F-37C7-EC35-9B9A-3D4B671C37E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42FC37C-3E10-3320-C2B5-519934F11B6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4979628E-CF22-C867-A0C7-0615701B706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17083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nvPr>
        </p:nvGraphicFramePr>
        <p:xfrm>
          <a:off x="441407" y="1188169"/>
          <a:ext cx="9681648" cy="5542280"/>
        </p:xfrm>
        <a:graphic>
          <a:graphicData uri="http://schemas.openxmlformats.org/drawingml/2006/table">
            <a:tbl>
              <a:tblPr firstRow="1" bandRow="1">
                <a:tableStyleId>{F5AB1C69-6EDB-4FF4-983F-18BD219EF322}</a:tableStyleId>
              </a:tblPr>
              <a:tblGrid>
                <a:gridCol w="5586056">
                  <a:extLst>
                    <a:ext uri="{9D8B030D-6E8A-4147-A177-3AD203B41FA5}">
                      <a16:colId xmlns:a16="http://schemas.microsoft.com/office/drawing/2014/main" val="2119900406"/>
                    </a:ext>
                  </a:extLst>
                </a:gridCol>
                <a:gridCol w="4095592">
                  <a:extLst>
                    <a:ext uri="{9D8B030D-6E8A-4147-A177-3AD203B41FA5}">
                      <a16:colId xmlns:a16="http://schemas.microsoft.com/office/drawing/2014/main" val="1893307877"/>
                    </a:ext>
                  </a:extLst>
                </a:gridCol>
              </a:tblGrid>
              <a:tr h="370840">
                <a:tc>
                  <a:txBody>
                    <a:bodyPr/>
                    <a:lstStyle/>
                    <a:p>
                      <a:r>
                        <a:rPr lang="en-GB" sz="1600" cap="all" spc="300" baseline="0" dirty="0">
                          <a:latin typeface="Roboto" panose="02000000000000000000" pitchFamily="2" charset="0"/>
                          <a:ea typeface="Roboto" panose="02000000000000000000" pitchFamily="2" charset="0"/>
                          <a:cs typeface="Roboto" panose="02000000000000000000" pitchFamily="2" charset="0"/>
                        </a:rPr>
                        <a:t>Agenda Item</a:t>
                      </a:r>
                    </a:p>
                  </a:txBody>
                  <a:tcPr anchor="ctr"/>
                </a:tc>
                <a:tc>
                  <a:txBody>
                    <a:bodyPr/>
                    <a:lstStyle/>
                    <a:p>
                      <a:r>
                        <a:rPr lang="en-GB" sz="1600" cap="all" spc="300" baseline="0" dirty="0">
                          <a:latin typeface="Roboto" panose="02000000000000000000" pitchFamily="2" charset="0"/>
                          <a:ea typeface="Roboto" panose="02000000000000000000" pitchFamily="2" charset="0"/>
                          <a:cs typeface="Roboto" panose="02000000000000000000" pitchFamily="2" charset="0"/>
                        </a:rPr>
                        <a:t>Applicable To</a:t>
                      </a:r>
                    </a:p>
                  </a:txBody>
                  <a:tcPr anchor="ctr"/>
                </a:tc>
                <a:extLst>
                  <a:ext uri="{0D108BD9-81ED-4DB2-BD59-A6C34878D82A}">
                    <a16:rowId xmlns:a16="http://schemas.microsoft.com/office/drawing/2014/main" val="677238016"/>
                  </a:ext>
                </a:extLst>
              </a:tr>
              <a:tr h="370840">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Market Entry Process Overview (20 mins)</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Overview</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Business Solutions Assessment (BSA)</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Information Security and Data Protection Assessment (ISDP)</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BSA/ISDP Tips</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Market Scenario Testing (Internal Testing)</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Market Scenario Testing (DTN/CSS External Testing)</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Managed Service Providers</a:t>
                      </a:r>
                    </a:p>
                    <a:p>
                      <a:pPr marL="0" indent="0">
                        <a:buNone/>
                      </a:pPr>
                      <a:r>
                        <a:rPr lang="en-GB" sz="1200" dirty="0">
                          <a:latin typeface="Roboto" panose="02000000000000000000" pitchFamily="2" charset="0"/>
                          <a:ea typeface="Roboto" panose="02000000000000000000" pitchFamily="2" charset="0"/>
                          <a:cs typeface="Roboto" panose="02000000000000000000" pitchFamily="2" charset="0"/>
                        </a:rPr>
                        <a:t>Enquiry Services Data Access Matrices</a:t>
                      </a:r>
                      <a:endParaRPr lang="en-GB" sz="1400"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Suppliers (BSA, ISDP, Market Scenario)</a:t>
                      </a:r>
                    </a:p>
                    <a:p>
                      <a:r>
                        <a:rPr lang="en-GB" sz="1400" dirty="0">
                          <a:latin typeface="Roboto" panose="02000000000000000000" pitchFamily="2" charset="0"/>
                          <a:ea typeface="Roboto" panose="02000000000000000000" pitchFamily="2" charset="0"/>
                          <a:cs typeface="Roboto" panose="02000000000000000000" pitchFamily="2" charset="0"/>
                        </a:rPr>
                        <a:t>DNOs (BSA, ISDP, Market Scenario)</a:t>
                      </a:r>
                    </a:p>
                    <a:p>
                      <a:r>
                        <a:rPr lang="en-GB" sz="1400" dirty="0">
                          <a:latin typeface="Roboto" panose="02000000000000000000" pitchFamily="2" charset="0"/>
                          <a:ea typeface="Roboto" panose="02000000000000000000" pitchFamily="2" charset="0"/>
                          <a:cs typeface="Roboto" panose="02000000000000000000" pitchFamily="2" charset="0"/>
                        </a:rPr>
                        <a:t>MEMs (BSA, </a:t>
                      </a:r>
                      <a:r>
                        <a:rPr lang="en-GB" sz="1400" i="1" dirty="0">
                          <a:latin typeface="Roboto" panose="02000000000000000000" pitchFamily="2" charset="0"/>
                          <a:ea typeface="Roboto" panose="02000000000000000000" pitchFamily="2" charset="0"/>
                          <a:cs typeface="Roboto" panose="02000000000000000000" pitchFamily="2" charset="0"/>
                        </a:rPr>
                        <a:t>Potentially ISDP, Market Scenario</a:t>
                      </a:r>
                      <a:r>
                        <a:rPr lang="en-GB" sz="1400" dirty="0">
                          <a:latin typeface="Roboto" panose="02000000000000000000" pitchFamily="2" charset="0"/>
                          <a:ea typeface="Roboto" panose="02000000000000000000" pitchFamily="2" charset="0"/>
                          <a:cs typeface="Roboto" panose="02000000000000000000" pitchFamily="2" charset="0"/>
                        </a:rPr>
                        <a:t>)</a:t>
                      </a:r>
                    </a:p>
                    <a:p>
                      <a:r>
                        <a:rPr lang="en-GB" sz="1400" dirty="0">
                          <a:latin typeface="Roboto" panose="02000000000000000000" pitchFamily="2" charset="0"/>
                          <a:ea typeface="Roboto" panose="02000000000000000000" pitchFamily="2" charset="0"/>
                          <a:cs typeface="Roboto" panose="02000000000000000000" pitchFamily="2" charset="0"/>
                        </a:rPr>
                        <a:t>Non-Party REC Service Users (ISDP)</a:t>
                      </a:r>
                    </a:p>
                    <a:p>
                      <a:endParaRPr lang="en-GB" sz="140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904727937"/>
                  </a:ext>
                </a:extLst>
              </a:tr>
              <a:tr h="602122">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Controlled Market Entry (5 mins)</a:t>
                      </a:r>
                    </a:p>
                    <a:p>
                      <a:r>
                        <a:rPr lang="en-GB" sz="1200" b="0" dirty="0">
                          <a:latin typeface="Roboto" panose="02000000000000000000" pitchFamily="2" charset="0"/>
                          <a:ea typeface="Roboto" panose="02000000000000000000" pitchFamily="2" charset="0"/>
                          <a:cs typeface="Roboto" panose="02000000000000000000" pitchFamily="2" charset="0"/>
                        </a:rPr>
                        <a:t>Entering CME</a:t>
                      </a:r>
                    </a:p>
                    <a:p>
                      <a:r>
                        <a:rPr lang="en-GB" sz="1200" b="0" dirty="0">
                          <a:latin typeface="Roboto" panose="02000000000000000000" pitchFamily="2" charset="0"/>
                          <a:ea typeface="Roboto" panose="02000000000000000000" pitchFamily="2" charset="0"/>
                          <a:cs typeface="Roboto" panose="02000000000000000000" pitchFamily="2" charset="0"/>
                        </a:rPr>
                        <a:t>Exiting CME</a:t>
                      </a: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Suppliers, DNOs</a:t>
                      </a:r>
                    </a:p>
                  </a:txBody>
                  <a:tcPr anchor="ctr"/>
                </a:tc>
                <a:extLst>
                  <a:ext uri="{0D108BD9-81ED-4DB2-BD59-A6C34878D82A}">
                    <a16:rowId xmlns:a16="http://schemas.microsoft.com/office/drawing/2014/main" val="2237754622"/>
                  </a:ext>
                </a:extLst>
              </a:tr>
              <a:tr h="0">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Metering Accreditation (10 mins)</a:t>
                      </a:r>
                    </a:p>
                    <a:p>
                      <a:r>
                        <a:rPr lang="en-GB" sz="1200" kern="1200" dirty="0">
                          <a:solidFill>
                            <a:schemeClr val="dk1"/>
                          </a:solidFill>
                          <a:latin typeface="Roboto" panose="02000000000000000000" pitchFamily="2" charset="0"/>
                          <a:ea typeface="Roboto" panose="02000000000000000000" pitchFamily="2" charset="0"/>
                          <a:cs typeface="Roboto" panose="02000000000000000000" pitchFamily="2" charset="0"/>
                        </a:rPr>
                        <a:t>CoMCoP</a:t>
                      </a:r>
                    </a:p>
                    <a:p>
                      <a:r>
                        <a:rPr lang="en-GB" sz="1200" kern="1200" dirty="0">
                          <a:solidFill>
                            <a:schemeClr val="dk1"/>
                          </a:solidFill>
                          <a:latin typeface="Roboto" panose="02000000000000000000" pitchFamily="2" charset="0"/>
                          <a:ea typeface="Roboto" panose="02000000000000000000" pitchFamily="2" charset="0"/>
                          <a:cs typeface="Roboto" panose="02000000000000000000" pitchFamily="2" charset="0"/>
                        </a:rPr>
                        <a:t>Business Solutions Assessment (BSA)</a:t>
                      </a:r>
                    </a:p>
                    <a:p>
                      <a:r>
                        <a:rPr lang="en-GB" sz="1200" kern="1200" dirty="0">
                          <a:solidFill>
                            <a:schemeClr val="dk1"/>
                          </a:solidFill>
                          <a:latin typeface="Roboto" panose="02000000000000000000" pitchFamily="2" charset="0"/>
                          <a:ea typeface="Roboto" panose="02000000000000000000" pitchFamily="2" charset="0"/>
                          <a:cs typeface="Roboto" panose="02000000000000000000" pitchFamily="2" charset="0"/>
                        </a:rPr>
                        <a:t>Initial Audit &amp; Renewal Audits</a:t>
                      </a:r>
                    </a:p>
                    <a:p>
                      <a:r>
                        <a:rPr lang="en-GB" sz="1200" kern="1200" dirty="0">
                          <a:solidFill>
                            <a:schemeClr val="dk1"/>
                          </a:solidFill>
                          <a:latin typeface="Roboto" panose="02000000000000000000" pitchFamily="2" charset="0"/>
                          <a:ea typeface="Roboto" panose="02000000000000000000" pitchFamily="2" charset="0"/>
                          <a:cs typeface="Roboto" panose="02000000000000000000" pitchFamily="2" charset="0"/>
                        </a:rPr>
                        <a:t>R0064 (Proposed MOA/EMO roles)</a:t>
                      </a:r>
                    </a:p>
                    <a:p>
                      <a:r>
                        <a:rPr lang="en-GB" sz="1200" kern="1200" dirty="0">
                          <a:solidFill>
                            <a:schemeClr val="dk1"/>
                          </a:solidFill>
                          <a:latin typeface="Roboto" panose="02000000000000000000" pitchFamily="2" charset="0"/>
                          <a:ea typeface="Roboto" panose="02000000000000000000" pitchFamily="2" charset="0"/>
                          <a:cs typeface="Roboto" panose="02000000000000000000" pitchFamily="2" charset="0"/>
                        </a:rPr>
                        <a:t>Safe Isolation Providers (SIPs)</a:t>
                      </a:r>
                      <a:endParaRPr lang="en-GB" sz="1600" kern="1200" dirty="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MEMs</a:t>
                      </a:r>
                    </a:p>
                  </a:txBody>
                  <a:tcPr anchor="ctr"/>
                </a:tc>
                <a:extLst>
                  <a:ext uri="{0D108BD9-81ED-4DB2-BD59-A6C34878D82A}">
                    <a16:rowId xmlns:a16="http://schemas.microsoft.com/office/drawing/2014/main" val="855070940"/>
                  </a:ext>
                </a:extLst>
              </a:tr>
              <a:tr h="370840">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Maintenance of Qualification (5 mins)</a:t>
                      </a:r>
                      <a:endParaRPr lang="en-GB" sz="1400" b="0" dirty="0">
                        <a:latin typeface="Roboto" panose="02000000000000000000" pitchFamily="2" charset="0"/>
                        <a:ea typeface="Roboto" panose="02000000000000000000" pitchFamily="2" charset="0"/>
                        <a:cs typeface="Roboto" panose="02000000000000000000" pitchFamily="2" charset="0"/>
                      </a:endParaRPr>
                    </a:p>
                    <a:p>
                      <a:r>
                        <a:rPr lang="en-GB" sz="1200" kern="1200" dirty="0">
                          <a:solidFill>
                            <a:schemeClr val="dk1"/>
                          </a:solidFill>
                          <a:latin typeface="Roboto" panose="02000000000000000000" pitchFamily="2" charset="0"/>
                          <a:ea typeface="Roboto" panose="02000000000000000000" pitchFamily="2" charset="0"/>
                          <a:cs typeface="Roboto" panose="02000000000000000000" pitchFamily="2" charset="0"/>
                        </a:rPr>
                        <a:t>Overview</a:t>
                      </a:r>
                    </a:p>
                    <a:p>
                      <a:r>
                        <a:rPr lang="en-GB" sz="1200" kern="1200" dirty="0">
                          <a:solidFill>
                            <a:schemeClr val="dk1"/>
                          </a:solidFill>
                          <a:latin typeface="Roboto" panose="02000000000000000000" pitchFamily="2" charset="0"/>
                          <a:ea typeface="Roboto" panose="02000000000000000000" pitchFamily="2" charset="0"/>
                          <a:cs typeface="Roboto" panose="02000000000000000000" pitchFamily="2" charset="0"/>
                        </a:rPr>
                        <a:t>R0059 (Housekeeping Changes)</a:t>
                      </a: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Suppliers, DNOs, MEMs, Non-Party REC Service Users</a:t>
                      </a:r>
                    </a:p>
                  </a:txBody>
                  <a:tcPr anchor="ctr"/>
                </a:tc>
                <a:extLst>
                  <a:ext uri="{0D108BD9-81ED-4DB2-BD59-A6C34878D82A}">
                    <a16:rowId xmlns:a16="http://schemas.microsoft.com/office/drawing/2014/main" val="2276711481"/>
                  </a:ext>
                </a:extLst>
              </a:tr>
              <a:tr h="370840">
                <a:tc>
                  <a:txBody>
                    <a:bodyPr/>
                    <a:lstStyle/>
                    <a:p>
                      <a:r>
                        <a:rPr lang="en-GB" sz="1400" b="1" dirty="0" err="1">
                          <a:latin typeface="Roboto" panose="02000000000000000000" pitchFamily="2" charset="0"/>
                          <a:ea typeface="Roboto" panose="02000000000000000000" pitchFamily="2" charset="0"/>
                          <a:cs typeface="Roboto" panose="02000000000000000000" pitchFamily="2" charset="0"/>
                        </a:rPr>
                        <a:t>Marketwide</a:t>
                      </a:r>
                      <a:r>
                        <a:rPr lang="en-GB" sz="1400" b="1" dirty="0">
                          <a:latin typeface="Roboto" panose="02000000000000000000" pitchFamily="2" charset="0"/>
                          <a:ea typeface="Roboto" panose="02000000000000000000" pitchFamily="2" charset="0"/>
                          <a:cs typeface="Roboto" panose="02000000000000000000" pitchFamily="2" charset="0"/>
                        </a:rPr>
                        <a:t> Half Hourly Settlement</a:t>
                      </a:r>
                      <a:r>
                        <a:rPr lang="en-GB" sz="1400" dirty="0">
                          <a:latin typeface="Roboto" panose="02000000000000000000" pitchFamily="2" charset="0"/>
                          <a:ea typeface="Roboto" panose="02000000000000000000" pitchFamily="2" charset="0"/>
                          <a:cs typeface="Roboto" panose="02000000000000000000" pitchFamily="2" charset="0"/>
                        </a:rPr>
                        <a:t> </a:t>
                      </a:r>
                      <a:r>
                        <a:rPr lang="en-GB" sz="1400" b="1" kern="1200" dirty="0">
                          <a:solidFill>
                            <a:schemeClr val="dk1"/>
                          </a:solidFill>
                          <a:latin typeface="Roboto" panose="02000000000000000000" pitchFamily="2" charset="0"/>
                          <a:ea typeface="Roboto" panose="02000000000000000000" pitchFamily="2" charset="0"/>
                          <a:cs typeface="Roboto" panose="02000000000000000000" pitchFamily="2" charset="0"/>
                        </a:rPr>
                        <a:t>(5 mins)</a:t>
                      </a:r>
                    </a:p>
                    <a:p>
                      <a:r>
                        <a:rPr lang="en-GB" sz="1100" kern="1200" dirty="0">
                          <a:solidFill>
                            <a:schemeClr val="dk1"/>
                          </a:solidFill>
                          <a:latin typeface="Roboto" panose="02000000000000000000" pitchFamily="2" charset="0"/>
                          <a:ea typeface="Roboto" panose="02000000000000000000" pitchFamily="2" charset="0"/>
                          <a:cs typeface="Roboto" panose="02000000000000000000" pitchFamily="2" charset="0"/>
                        </a:rPr>
                        <a:t>Overview</a:t>
                      </a: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Elec Suppliers, Elec DNOs, Elec MEMs</a:t>
                      </a:r>
                    </a:p>
                  </a:txBody>
                  <a:tcPr anchor="ctr"/>
                </a:tc>
                <a:extLst>
                  <a:ext uri="{0D108BD9-81ED-4DB2-BD59-A6C34878D82A}">
                    <a16:rowId xmlns:a16="http://schemas.microsoft.com/office/drawing/2014/main" val="1930025395"/>
                  </a:ext>
                </a:extLst>
              </a:tr>
              <a:tr h="370840">
                <a:tc>
                  <a:txBody>
                    <a:bodyPr/>
                    <a:lstStyle/>
                    <a:p>
                      <a:r>
                        <a:rPr lang="en-GB" sz="1400" b="1" i="0" dirty="0">
                          <a:latin typeface="Roboto" panose="02000000000000000000" pitchFamily="2" charset="0"/>
                          <a:ea typeface="Roboto" panose="02000000000000000000" pitchFamily="2" charset="0"/>
                          <a:cs typeface="Roboto" panose="02000000000000000000" pitchFamily="2" charset="0"/>
                        </a:rPr>
                        <a:t>Q&amp;A (15 mins)</a:t>
                      </a:r>
                    </a:p>
                  </a:txBody>
                  <a:tcPr anchor="ctr"/>
                </a:tc>
                <a:tc>
                  <a:txBody>
                    <a:bodyPr/>
                    <a:lstStyle/>
                    <a:p>
                      <a:endParaRPr lang="en-GB" sz="140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317929390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Market Entry Process Overview</a:t>
            </a:r>
          </a:p>
        </p:txBody>
      </p:sp>
    </p:spTree>
    <p:extLst>
      <p:ext uri="{BB962C8B-B14F-4D97-AF65-F5344CB8AC3E}">
        <p14:creationId xmlns:p14="http://schemas.microsoft.com/office/powerpoint/2010/main" val="401394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latin typeface="Roboto" panose="02000000000000000000" pitchFamily="2" charset="0"/>
                <a:cs typeface="Roboto" panose="02000000000000000000" pitchFamily="2" charset="0"/>
              </a:rPr>
              <a:t>Market entry – overview (Process)</a:t>
            </a:r>
          </a:p>
        </p:txBody>
      </p:sp>
      <p:pic>
        <p:nvPicPr>
          <p:cNvPr id="5" name="Picture 4">
            <a:extLst>
              <a:ext uri="{FF2B5EF4-FFF2-40B4-BE49-F238E27FC236}">
                <a16:creationId xmlns:a16="http://schemas.microsoft.com/office/drawing/2014/main" id="{594EBC6D-49B6-64DD-A200-03975C7BADC4}"/>
              </a:ext>
            </a:extLst>
          </p:cNvPr>
          <p:cNvPicPr>
            <a:picLocks noChangeAspect="1"/>
          </p:cNvPicPr>
          <p:nvPr/>
        </p:nvPicPr>
        <p:blipFill>
          <a:blip r:embed="rId2"/>
          <a:stretch>
            <a:fillRect/>
          </a:stretch>
        </p:blipFill>
        <p:spPr>
          <a:xfrm>
            <a:off x="2227847" y="872272"/>
            <a:ext cx="7056830" cy="5906597"/>
          </a:xfrm>
          <a:prstGeom prst="rect">
            <a:avLst/>
          </a:prstGeom>
        </p:spPr>
      </p:pic>
    </p:spTree>
    <p:extLst>
      <p:ext uri="{BB962C8B-B14F-4D97-AF65-F5344CB8AC3E}">
        <p14:creationId xmlns:p14="http://schemas.microsoft.com/office/powerpoint/2010/main" val="47205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Market entry – overview (Submissions)</a:t>
            </a:r>
          </a:p>
        </p:txBody>
      </p:sp>
      <p:pic>
        <p:nvPicPr>
          <p:cNvPr id="4" name="Picture 3">
            <a:extLst>
              <a:ext uri="{FF2B5EF4-FFF2-40B4-BE49-F238E27FC236}">
                <a16:creationId xmlns:a16="http://schemas.microsoft.com/office/drawing/2014/main" id="{2312B3BB-93A2-3169-9A97-65671B90D862}"/>
              </a:ext>
            </a:extLst>
          </p:cNvPr>
          <p:cNvPicPr>
            <a:picLocks noChangeAspect="1"/>
          </p:cNvPicPr>
          <p:nvPr/>
        </p:nvPicPr>
        <p:blipFill>
          <a:blip r:embed="rId2"/>
          <a:stretch>
            <a:fillRect/>
          </a:stretch>
        </p:blipFill>
        <p:spPr>
          <a:xfrm>
            <a:off x="1105593" y="1376083"/>
            <a:ext cx="9484822" cy="4373114"/>
          </a:xfrm>
          <a:prstGeom prst="rect">
            <a:avLst/>
          </a:prstGeom>
        </p:spPr>
      </p:pic>
      <p:sp>
        <p:nvSpPr>
          <p:cNvPr id="6" name="Rectangle 5">
            <a:extLst>
              <a:ext uri="{FF2B5EF4-FFF2-40B4-BE49-F238E27FC236}">
                <a16:creationId xmlns:a16="http://schemas.microsoft.com/office/drawing/2014/main" id="{83012C51-AE39-1DF4-C8F3-FC4E8FEBF3D9}"/>
              </a:ext>
            </a:extLst>
          </p:cNvPr>
          <p:cNvSpPr/>
          <p:nvPr/>
        </p:nvSpPr>
        <p:spPr>
          <a:xfrm>
            <a:off x="4829694" y="2211184"/>
            <a:ext cx="1853739" cy="88115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7E156E8E-ACA1-3E52-42D8-93675D9BDFE2}"/>
              </a:ext>
            </a:extLst>
          </p:cNvPr>
          <p:cNvCxnSpPr>
            <a:cxnSpLocks/>
          </p:cNvCxnSpPr>
          <p:nvPr/>
        </p:nvCxnSpPr>
        <p:spPr>
          <a:xfrm flipH="1" flipV="1">
            <a:off x="6749935" y="3183775"/>
            <a:ext cx="681643" cy="4239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98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latin typeface="Roboto" panose="02000000000000000000" pitchFamily="2" charset="0"/>
                <a:cs typeface="Roboto" panose="02000000000000000000" pitchFamily="2" charset="0"/>
              </a:rPr>
              <a:t>Market entry – overview (Submissions)</a:t>
            </a:r>
          </a:p>
        </p:txBody>
      </p:sp>
      <p:pic>
        <p:nvPicPr>
          <p:cNvPr id="4" name="Picture 3">
            <a:extLst>
              <a:ext uri="{FF2B5EF4-FFF2-40B4-BE49-F238E27FC236}">
                <a16:creationId xmlns:a16="http://schemas.microsoft.com/office/drawing/2014/main" id="{E59A9F11-67A6-FDF7-4F57-F13C53BE0C35}"/>
              </a:ext>
            </a:extLst>
          </p:cNvPr>
          <p:cNvPicPr>
            <a:picLocks noChangeAspect="1"/>
          </p:cNvPicPr>
          <p:nvPr/>
        </p:nvPicPr>
        <p:blipFill>
          <a:blip r:embed="rId3"/>
          <a:stretch>
            <a:fillRect/>
          </a:stretch>
        </p:blipFill>
        <p:spPr>
          <a:xfrm>
            <a:off x="1204883" y="1320914"/>
            <a:ext cx="9782233" cy="4756003"/>
          </a:xfrm>
          <a:prstGeom prst="rect">
            <a:avLst/>
          </a:prstGeom>
        </p:spPr>
      </p:pic>
      <p:sp>
        <p:nvSpPr>
          <p:cNvPr id="5" name="Rectangle 4">
            <a:extLst>
              <a:ext uri="{FF2B5EF4-FFF2-40B4-BE49-F238E27FC236}">
                <a16:creationId xmlns:a16="http://schemas.microsoft.com/office/drawing/2014/main" id="{8CD55C6E-3203-3C62-C846-21A1D9B4A8E4}"/>
              </a:ext>
            </a:extLst>
          </p:cNvPr>
          <p:cNvSpPr/>
          <p:nvPr/>
        </p:nvSpPr>
        <p:spPr>
          <a:xfrm>
            <a:off x="4397432" y="2901141"/>
            <a:ext cx="548641" cy="32419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6" name="Straight Arrow Connector 5">
            <a:extLst>
              <a:ext uri="{FF2B5EF4-FFF2-40B4-BE49-F238E27FC236}">
                <a16:creationId xmlns:a16="http://schemas.microsoft.com/office/drawing/2014/main" id="{DFBC26FD-B70A-02CF-8D42-B60AD7BB21E9}"/>
              </a:ext>
            </a:extLst>
          </p:cNvPr>
          <p:cNvCxnSpPr>
            <a:cxnSpLocks/>
          </p:cNvCxnSpPr>
          <p:nvPr/>
        </p:nvCxnSpPr>
        <p:spPr>
          <a:xfrm flipH="1" flipV="1">
            <a:off x="5037513" y="3283527"/>
            <a:ext cx="556952" cy="1454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BA1F15-6A1E-CEC8-9C7F-91CAE459DCA5}"/>
              </a:ext>
            </a:extLst>
          </p:cNvPr>
          <p:cNvSpPr/>
          <p:nvPr>
            <p:custDataLst>
              <p:tags r:id="rId1"/>
            </p:custDataLst>
          </p:nvPr>
        </p:nvSpPr>
        <p:spPr>
          <a:xfrm>
            <a:off x="5594465" y="4109604"/>
            <a:ext cx="3316778" cy="508115"/>
          </a:xfrm>
          <a:prstGeom prst="rect">
            <a:avLst/>
          </a:prstGeom>
          <a:noFill/>
          <a:ln w="57150" cap="flat" cmpd="sng" algn="ctr">
            <a:solidFill>
              <a:schemeClr val="accent1"/>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7B282E"/>
                </a:solidFill>
                <a:effectLst/>
                <a:uLnTx/>
                <a:uFillTx/>
                <a:latin typeface="Roboto" panose="02000000000000000000" pitchFamily="2" charset="0"/>
                <a:ea typeface="Roboto" panose="02000000000000000000" pitchFamily="2" charset="0"/>
                <a:cs typeface="Roboto" panose="02000000000000000000" pitchFamily="2" charset="0"/>
              </a:rPr>
              <a:t>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7B282E"/>
                </a:solidFill>
                <a:effectLst/>
                <a:uLnTx/>
                <a:uFillTx/>
                <a:latin typeface="Roboto" panose="02000000000000000000" pitchFamily="2" charset="0"/>
                <a:ea typeface="Roboto" panose="02000000000000000000" pitchFamily="2" charset="0"/>
                <a:cs typeface="Roboto" panose="02000000000000000000" pitchFamily="2" charset="0"/>
              </a:rPr>
              <a:t>performanceassurance@recmanager.co.uk</a:t>
            </a:r>
            <a:endParaRPr kumimoji="0" lang="en-GB" sz="1200" b="1" i="0" u="none" strike="noStrike" kern="1200" cap="none" spc="0" normalizeH="0" baseline="0" noProof="0" dirty="0">
              <a:ln>
                <a:noFill/>
              </a:ln>
              <a:solidFill>
                <a:srgbClr val="7B282E"/>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75004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156cc867-6760-4290-ba4a-5d075864afbc"/>
  <p:tag name="SLIDO_EVENT_SECTION_UUID" val="2ace4c40-680d-48d8-b179-245b0df027fd"/>
</p:tagLst>
</file>

<file path=ppt/tags/tag1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xml><?xml version="1.0" encoding="utf-8"?>
<p:tagLst xmlns:a="http://schemas.openxmlformats.org/drawingml/2006/main" xmlns:r="http://schemas.openxmlformats.org/officeDocument/2006/relationships" xmlns:p="http://schemas.openxmlformats.org/presentationml/2006/main">
  <p:tag name="SLIDO_ELEMENT" val="footer"/>
</p:tagLst>
</file>

<file path=ppt/tags/tag13.xml><?xml version="1.0" encoding="utf-8"?>
<p:tagLst xmlns:a="http://schemas.openxmlformats.org/drawingml/2006/main" xmlns:r="http://schemas.openxmlformats.org/officeDocument/2006/relationships" xmlns:p="http://schemas.openxmlformats.org/presentationml/2006/main">
  <p:tag name="SLIDO_METADATA" val="eyJUaW1lc3RhbXAiOjE3MDU0ODUzMTZ9"/>
  <p:tag name="SLIDO_TYPE" val="SlidoQA"/>
</p:tagLst>
</file>

<file path=ppt/tags/tag14.xml><?xml version="1.0" encoding="utf-8"?>
<p:tagLst xmlns:a="http://schemas.openxmlformats.org/drawingml/2006/main" xmlns:r="http://schemas.openxmlformats.org/officeDocument/2006/relationships" xmlns:p="http://schemas.openxmlformats.org/presentationml/2006/main">
  <p:tag name="SLIDO_ELEMENT" val="logo"/>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18.xml><?xml version="1.0" encoding="utf-8"?>
<p:tagLst xmlns:a="http://schemas.openxmlformats.org/drawingml/2006/main" xmlns:r="http://schemas.openxmlformats.org/officeDocument/2006/relationships" xmlns:p="http://schemas.openxmlformats.org/presentationml/2006/main">
  <p:tag name="SLIDO_METADATA" val="eyJUaW1lc3RhbXAiOjE3MDU0ODUzMjJ9"/>
  <p:tag name="SLIDO_TYPE" val="SlidoQA"/>
</p:tagLst>
</file>

<file path=ppt/tags/tag19.xml><?xml version="1.0" encoding="utf-8"?>
<p:tagLst xmlns:a="http://schemas.openxmlformats.org/drawingml/2006/main" xmlns:r="http://schemas.openxmlformats.org/officeDocument/2006/relationships" xmlns:p="http://schemas.openxmlformats.org/presentationml/2006/main">
  <p:tag name="SLIDO_ELEMENT" val="logo"/>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DU0ODUyNzZ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1.xml><?xml version="1.0" encoding="utf-8"?>
<p:tagLst xmlns:a="http://schemas.openxmlformats.org/drawingml/2006/main" xmlns:r="http://schemas.openxmlformats.org/officeDocument/2006/relationships" xmlns:p="http://schemas.openxmlformats.org/presentationml/2006/main">
  <p:tag name="SLIDO_ELEMENT" val="title"/>
</p:tagLst>
</file>

<file path=ppt/tags/tag2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MDU0ODUzMjl9"/>
  <p:tag name="SLIDO_TYPE" val="SlidoQA"/>
</p:tagLst>
</file>

<file path=ppt/tags/tag24.xml><?xml version="1.0" encoding="utf-8"?>
<p:tagLst xmlns:a="http://schemas.openxmlformats.org/drawingml/2006/main" xmlns:r="http://schemas.openxmlformats.org/officeDocument/2006/relationships" xmlns:p="http://schemas.openxmlformats.org/presentationml/2006/main">
  <p:tag name="SLIDO_ELEMENT" val="logo"/>
</p:tagLst>
</file>

<file path=ppt/tags/tag2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6.xml><?xml version="1.0" encoding="utf-8"?>
<p:tagLst xmlns:a="http://schemas.openxmlformats.org/drawingml/2006/main" xmlns:r="http://schemas.openxmlformats.org/officeDocument/2006/relationships" xmlns:p="http://schemas.openxmlformats.org/presentationml/2006/main">
  <p:tag name="SLIDO_ELEMENT" val="title"/>
</p:tagLst>
</file>

<file path=ppt/tags/tag27.xml><?xml version="1.0" encoding="utf-8"?>
<p:tagLst xmlns:a="http://schemas.openxmlformats.org/drawingml/2006/main" xmlns:r="http://schemas.openxmlformats.org/officeDocument/2006/relationships" xmlns:p="http://schemas.openxmlformats.org/presentationml/2006/main">
  <p:tag name="SLIDO_ELEMENT" val="footer"/>
</p:tagLst>
</file>

<file path=ppt/tags/tag28.xml><?xml version="1.0" encoding="utf-8"?>
<p:tagLst xmlns:a="http://schemas.openxmlformats.org/drawingml/2006/main" xmlns:r="http://schemas.openxmlformats.org/officeDocument/2006/relationships" xmlns:p="http://schemas.openxmlformats.org/presentationml/2006/main">
  <p:tag name="SLIDO_METADATA" val="eyJUaW1lc3RhbXAiOjE3MDU0ODUzMzl9"/>
  <p:tag name="SLIDO_TYPE" val="SlidoQA"/>
</p:tagLst>
</file>

<file path=ppt/tags/tag29.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1.xml><?xml version="1.0" encoding="utf-8"?>
<p:tagLst xmlns:a="http://schemas.openxmlformats.org/drawingml/2006/main" xmlns:r="http://schemas.openxmlformats.org/officeDocument/2006/relationships" xmlns:p="http://schemas.openxmlformats.org/presentationml/2006/main">
  <p:tag name="SLIDO_ELEMENT" val="title"/>
</p:tagLst>
</file>

<file path=ppt/tags/tag32.xml><?xml version="1.0" encoding="utf-8"?>
<p:tagLst xmlns:a="http://schemas.openxmlformats.org/drawingml/2006/main" xmlns:r="http://schemas.openxmlformats.org/officeDocument/2006/relationships" xmlns:p="http://schemas.openxmlformats.org/presentationml/2006/main">
  <p:tag name="SLIDO_ELEMENT" val="footer"/>
</p:tagLst>
</file>

<file path=ppt/tags/tag33.xml><?xml version="1.0" encoding="utf-8"?>
<p:tagLst xmlns:a="http://schemas.openxmlformats.org/drawingml/2006/main" xmlns:r="http://schemas.openxmlformats.org/officeDocument/2006/relationships" xmlns:p="http://schemas.openxmlformats.org/presentationml/2006/main">
  <p:tag name="SLIDO_METADATA" val="eyJUaW1lc3RhbXAiOjE3MDU0ODUzNTl9"/>
  <p:tag name="SLIDO_TYPE" val="SlidoPoll"/>
  <p:tag name="SLIDO_POLL_UUID" val="ba0a2790-93be-4974-9f60-022cb94bc169"/>
  <p:tag name="SLIDO_TIMELINE" val="W3sic2NyZWVuIjoiU3VydmV5SW50cm8iLCJzaG93UmVzdWx0cyI6ZmFsc2UsInNob3dDb3JyZWN0QW5zd2VycyI6ZmFsc2UsInZvdGluZ0xvY2tlZCI6ZmFsc2V9LHsicG9sbFF1ZXN0aW9uVXVpZCI6ImFkM2FmODU4LWU1YzEtNDgzYi1hOWExLTEyZjIyMDdhMWExOCIsInNob3dSZXN1bHRzIjp0cnVlLCJzaG93Q29ycmVjdEFuc3dlcnMiOmZhbHNlLCJ2b3RpbmdMb2NrZWQiOmZhbHNlfSx7InBvbGxRdWVzdGlvblV1aWQiOiI3MTY1YzEwZC1lOTljLTQ2ZjAtOTIxMy03YzBmYTI0ODFjMWUiLCJzaG93UmVzdWx0cyI6dHJ1ZSwic2hvd0NvcnJlY3RBbnN3ZXJzIjpmYWxzZSwidm90aW5nTG9ja2VkIjpmYWxzZX1d"/>
</p:tagLst>
</file>

<file path=ppt/tags/tag34.xml><?xml version="1.0" encoding="utf-8"?>
<p:tagLst xmlns:a="http://schemas.openxmlformats.org/drawingml/2006/main" xmlns:r="http://schemas.openxmlformats.org/officeDocument/2006/relationships" xmlns:p="http://schemas.openxmlformats.org/presentationml/2006/main">
  <p:tag name="SLIDO_ELEMENT" val="logo"/>
</p:tagLst>
</file>

<file path=ppt/tags/tag3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6.xml><?xml version="1.0" encoding="utf-8"?>
<p:tagLst xmlns:a="http://schemas.openxmlformats.org/drawingml/2006/main" xmlns:r="http://schemas.openxmlformats.org/officeDocument/2006/relationships" xmlns:p="http://schemas.openxmlformats.org/presentationml/2006/main">
  <p:tag name="SLIDO_ELEMENT" val="title"/>
</p:tagLst>
</file>

<file path=ppt/tags/tag37.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MDU0ODUzMDl9"/>
  <p:tag name="SLIDO_TYPE" val="SlidoQA"/>
</p:tagLst>
</file>

<file path=ppt/tags/tag9.xml><?xml version="1.0" encoding="utf-8"?>
<p:tagLst xmlns:a="http://schemas.openxmlformats.org/drawingml/2006/main" xmlns:r="http://schemas.openxmlformats.org/officeDocument/2006/relationships" xmlns:p="http://schemas.openxmlformats.org/presentationml/2006/main">
  <p:tag name="SLIDO_ELEMENT" val="logo"/>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6" ma:contentTypeDescription="Create a new document." ma:contentTypeScope="" ma:versionID="054da06208d2fae31879611ad2892881">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4db1b05883021a9433411da48fb1f87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4E4D38-5A74-4F76-B285-E08D99D4248D}">
  <ds:schemaRefs>
    <ds:schemaRef ds:uri="http://schemas.microsoft.com/sharepoint/v3/contenttype/forms"/>
  </ds:schemaRefs>
</ds:datastoreItem>
</file>

<file path=customXml/itemProps2.xml><?xml version="1.0" encoding="utf-8"?>
<ds:datastoreItem xmlns:ds="http://schemas.openxmlformats.org/officeDocument/2006/customXml" ds:itemID="{A2319731-90B2-4FA5-8747-D036DB1CA415}">
  <ds:schemaRefs>
    <ds:schemaRef ds:uri="http://schemas.microsoft.com/office/2006/metadata/properties"/>
    <ds:schemaRef ds:uri="http://schemas.microsoft.com/office/infopath/2007/PartnerControls"/>
    <ds:schemaRef ds:uri="33669984-af94-4b35-9f37-f4574e663bce"/>
    <ds:schemaRef ds:uri="d5e8df70-7ba7-462a-92bc-0eb2af61e599"/>
  </ds:schemaRefs>
</ds:datastoreItem>
</file>

<file path=customXml/itemProps3.xml><?xml version="1.0" encoding="utf-8"?>
<ds:datastoreItem xmlns:ds="http://schemas.openxmlformats.org/officeDocument/2006/customXml" ds:itemID="{8AAE19FB-E1E7-4689-8121-741432ED9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TotalTime>
  <Words>3481</Words>
  <Application>Microsoft Office PowerPoint</Application>
  <PresentationFormat>Widescreen</PresentationFormat>
  <Paragraphs>371</Paragraphs>
  <Slides>45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45</vt:i4>
      </vt:variant>
    </vt:vector>
  </HeadingPairs>
  <TitlesOfParts>
    <vt:vector size="51" baseType="lpstr">
      <vt:lpstr>Arial</vt:lpstr>
      <vt:lpstr>Roboto</vt:lpstr>
      <vt:lpstr>Wingdings 2</vt:lpstr>
      <vt:lpstr>REC Light Event Theme</vt:lpstr>
      <vt:lpstr>1_REC Light Event Theme</vt:lpstr>
      <vt:lpstr>REC Alternative Event Theme</vt:lpstr>
      <vt:lpstr>MARKET ENTRY ENGAGEMENT SESSION</vt:lpstr>
      <vt:lpstr>Introducing Your presenters</vt:lpstr>
      <vt:lpstr>Housekeeping</vt:lpstr>
      <vt:lpstr>PowerPoint Presentation</vt:lpstr>
      <vt:lpstr>Agenda For today</vt:lpstr>
      <vt:lpstr>Market Entry Process Overview</vt:lpstr>
      <vt:lpstr>Market entry – overview (Process)</vt:lpstr>
      <vt:lpstr>Market entry – overview (Submissions)</vt:lpstr>
      <vt:lpstr>Market entry – overview (Submissions)</vt:lpstr>
      <vt:lpstr>Market entry – overview (Submissions)</vt:lpstr>
      <vt:lpstr>Market entry – overview (Submissions)</vt:lpstr>
      <vt:lpstr>Information security and data protection (isdp) assessment</vt:lpstr>
      <vt:lpstr>Submissions – Top Tips</vt:lpstr>
      <vt:lpstr>Market Scenario Testing - INTERNAL</vt:lpstr>
      <vt:lpstr>Market Scenario Testing - INTERNAL</vt:lpstr>
      <vt:lpstr>Market Scenario Testing – DTN External</vt:lpstr>
      <vt:lpstr>Market Scenario Testing – DTN External</vt:lpstr>
      <vt:lpstr>Managed Service Providers</vt:lpstr>
      <vt:lpstr>Enquiry Services</vt:lpstr>
      <vt:lpstr>PowerPoint Presentation</vt:lpstr>
      <vt:lpstr>Controlled Market Entry (CME)</vt:lpstr>
      <vt:lpstr>Controlled Market Entry (CME) Entry</vt:lpstr>
      <vt:lpstr>Controlled Market Entry (CME) Entry</vt:lpstr>
      <vt:lpstr>Controlled Market Entry (CME) Exit</vt:lpstr>
      <vt:lpstr>PowerPoint Presentation</vt:lpstr>
      <vt:lpstr>METERING ACCREDITATION</vt:lpstr>
      <vt:lpstr>CoMCoP Overview</vt:lpstr>
      <vt:lpstr>CoMCoP Overview</vt:lpstr>
      <vt:lpstr>Business Solution Assessment</vt:lpstr>
      <vt:lpstr>Automated Meter Reading Service Provider (ASP) </vt:lpstr>
      <vt:lpstr>Smart Meter Installation (SMI)</vt:lpstr>
      <vt:lpstr>Audits</vt:lpstr>
      <vt:lpstr>R0064</vt:lpstr>
      <vt:lpstr>Safe Isolation Providers (SIPs)</vt:lpstr>
      <vt:lpstr>PowerPoint Presentation</vt:lpstr>
      <vt:lpstr>Maintenance of Qualification (MoQ)</vt:lpstr>
      <vt:lpstr>Maintenance of qualification</vt:lpstr>
      <vt:lpstr>R0059 Updates</vt:lpstr>
      <vt:lpstr>PowerPoint Presentation</vt:lpstr>
      <vt:lpstr>MarketWide Half Hourly Settlement (MHHS)</vt:lpstr>
      <vt:lpstr>MHHS Overview</vt:lpstr>
      <vt:lpstr>Q&amp;A</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ENTRY ENGAGEMENT SESSION</dc:title>
  <dc:creator>Jenny Hyskaj</dc:creator>
  <cp:lastModifiedBy>Jenny Hyskaj</cp:lastModifiedBy>
  <cp:revision>1</cp:revision>
  <dcterms:created xsi:type="dcterms:W3CDTF">2024-01-17T09:53:29Z</dcterms:created>
  <dcterms:modified xsi:type="dcterms:W3CDTF">2024-01-18T10:47:10Z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1.8.0.4807</vt:lpwstr>
  </property>
  <property fmtid="{D5CDD505-2E9C-101B-9397-08002B2CF9AE}" pid="3" name="MSIP_Label_2d7f055f-5347-41d4-8cbe-c035e83f4f3c_Enabled">
    <vt:lpwstr>true</vt:lpwstr>
  </property>
  <property fmtid="{D5CDD505-2E9C-101B-9397-08002B2CF9AE}" pid="4" name="MSIP_Label_2d7f055f-5347-41d4-8cbe-c035e83f4f3c_SetDate">
    <vt:lpwstr>2024-01-17T09:57:55Z</vt:lpwstr>
  </property>
  <property fmtid="{D5CDD505-2E9C-101B-9397-08002B2CF9AE}" pid="5" name="MSIP_Label_2d7f055f-5347-41d4-8cbe-c035e83f4f3c_Method">
    <vt:lpwstr>Standard</vt:lpwstr>
  </property>
  <property fmtid="{D5CDD505-2E9C-101B-9397-08002B2CF9AE}" pid="6" name="MSIP_Label_2d7f055f-5347-41d4-8cbe-c035e83f4f3c_Name">
    <vt:lpwstr>defa4170-0d19-0005-0004-bc88714345d2</vt:lpwstr>
  </property>
  <property fmtid="{D5CDD505-2E9C-101B-9397-08002B2CF9AE}" pid="7" name="MSIP_Label_2d7f055f-5347-41d4-8cbe-c035e83f4f3c_SiteId">
    <vt:lpwstr>883dbbc0-a334-4b54-87cf-04fa94aeafb8</vt:lpwstr>
  </property>
  <property fmtid="{D5CDD505-2E9C-101B-9397-08002B2CF9AE}" pid="8" name="MSIP_Label_2d7f055f-5347-41d4-8cbe-c035e83f4f3c_ActionId">
    <vt:lpwstr>08ef3d6d-e896-41ba-a38c-67eff5d3d406</vt:lpwstr>
  </property>
  <property fmtid="{D5CDD505-2E9C-101B-9397-08002B2CF9AE}" pid="9" name="MSIP_Label_2d7f055f-5347-41d4-8cbe-c035e83f4f3c_ContentBits">
    <vt:lpwstr>0</vt:lpwstr>
  </property>
  <property fmtid="{D5CDD505-2E9C-101B-9397-08002B2CF9AE}" pid="10" name="MSIP_Label_ea60d57e-af5b-4752-ac57-3e4f28ca11dc_ContentBits">
    <vt:lpwstr>0</vt:lpwstr>
  </property>
  <property fmtid="{D5CDD505-2E9C-101B-9397-08002B2CF9AE}" pid="11" name="MSIP_Label_ea60d57e-af5b-4752-ac57-3e4f28ca11dc_Enabled">
    <vt:lpwstr>true</vt:lpwstr>
  </property>
  <property fmtid="{D5CDD505-2E9C-101B-9397-08002B2CF9AE}" pid="12" name="MSIP_Label_ea60d57e-af5b-4752-ac57-3e4f28ca11dc_Name">
    <vt:lpwstr>ea60d57e-af5b-4752-ac57-3e4f28ca11dc</vt:lpwstr>
  </property>
  <property fmtid="{D5CDD505-2E9C-101B-9397-08002B2CF9AE}" pid="13" name="MediaServiceImageTags">
    <vt:lpwstr/>
  </property>
  <property fmtid="{D5CDD505-2E9C-101B-9397-08002B2CF9AE}" pid="14" name="MSIP_Label_ea60d57e-af5b-4752-ac57-3e4f28ca11dc_SetDate">
    <vt:lpwstr>2022-07-04T09:45:40Z</vt:lpwstr>
  </property>
  <property fmtid="{D5CDD505-2E9C-101B-9397-08002B2CF9AE}" pid="15" name="ContentTypeId">
    <vt:lpwstr>0x01010064B6ABD153718F40AB257D99BCA5D342</vt:lpwstr>
  </property>
  <property fmtid="{D5CDD505-2E9C-101B-9397-08002B2CF9AE}" pid="16" name="MSIP_Label_ea60d57e-af5b-4752-ac57-3e4f28ca11dc_ActionId">
    <vt:lpwstr>23b7ab13-f551-44da-833e-cdb3b970db47</vt:lpwstr>
  </property>
  <property fmtid="{D5CDD505-2E9C-101B-9397-08002B2CF9AE}" pid="17" name="MSIP_Label_ea60d57e-af5b-4752-ac57-3e4f28ca11dc_SiteId">
    <vt:lpwstr>36da45f1-dd2c-4d1f-af13-5abe46b99921</vt:lpwstr>
  </property>
  <property fmtid="{D5CDD505-2E9C-101B-9397-08002B2CF9AE}" pid="18" name="MSIP_Label_ea60d57e-af5b-4752-ac57-3e4f28ca11dc_Method">
    <vt:lpwstr>Standard</vt:lpwstr>
  </property>
</Properties>
</file>