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3"/>
  </p:notesMasterIdLst>
  <p:sldIdLst>
    <p:sldId id="256" r:id="rId6"/>
    <p:sldId id="321" r:id="rId7"/>
    <p:sldId id="268" r:id="rId8"/>
    <p:sldId id="325" r:id="rId9"/>
    <p:sldId id="263" r:id="rId10"/>
    <p:sldId id="283" r:id="rId11"/>
    <p:sldId id="304" r:id="rId12"/>
    <p:sldId id="322" r:id="rId13"/>
    <p:sldId id="323" r:id="rId14"/>
    <p:sldId id="324" r:id="rId15"/>
    <p:sldId id="310" r:id="rId16"/>
    <p:sldId id="315" r:id="rId17"/>
    <p:sldId id="276" r:id="rId18"/>
    <p:sldId id="277" r:id="rId19"/>
    <p:sldId id="326" r:id="rId20"/>
    <p:sldId id="257" r:id="rId21"/>
    <p:sldId id="32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36191-D61E-4035-948E-D2185DE867A0}" v="11" dt="2024-02-07T13:38:36.071"/>
    <p1510:client id="{895E285C-0741-4B1E-8D0F-8549C3CB1A9A}" v="2" dt="2024-02-07T14:06:54.103"/>
    <p1510:client id="{B899B1A2-AB9F-4CEF-8873-67802FB581C2}" v="120" dt="2024-02-07T13:50:44.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Law" userId="c34eca4e-62d4-492f-8f3b-82de306e0700" providerId="ADAL" clId="{B899B1A2-AB9F-4CEF-8873-67802FB581C2}"/>
    <pc:docChg chg="modSld">
      <pc:chgData name="Holly Law" userId="c34eca4e-62d4-492f-8f3b-82de306e0700" providerId="ADAL" clId="{B899B1A2-AB9F-4CEF-8873-67802FB581C2}" dt="2024-02-07T13:50:44.448" v="13" actId="20577"/>
      <pc:docMkLst>
        <pc:docMk/>
      </pc:docMkLst>
      <pc:sldChg chg="modSp mod">
        <pc:chgData name="Holly Law" userId="c34eca4e-62d4-492f-8f3b-82de306e0700" providerId="ADAL" clId="{B899B1A2-AB9F-4CEF-8873-67802FB581C2}" dt="2024-02-07T13:50:44.448" v="13" actId="20577"/>
        <pc:sldMkLst>
          <pc:docMk/>
          <pc:sldMk cId="934433089" sldId="323"/>
        </pc:sldMkLst>
        <pc:spChg chg="mod">
          <ac:chgData name="Holly Law" userId="c34eca4e-62d4-492f-8f3b-82de306e0700" providerId="ADAL" clId="{B899B1A2-AB9F-4CEF-8873-67802FB581C2}" dt="2024-02-07T13:50:44.448" v="13" actId="20577"/>
          <ac:spMkLst>
            <pc:docMk/>
            <pc:sldMk cId="934433089" sldId="323"/>
            <ac:spMk id="8" creationId="{E490EDC1-BC83-2672-E4B2-336D25E15534}"/>
          </ac:spMkLst>
        </pc:spChg>
      </pc:sldChg>
    </pc:docChg>
  </pc:docChgLst>
  <pc:docChgLst>
    <pc:chgData name="Amelia Bray" userId="039ee3fd-3261-4a72-bb7e-f20728caceb7" providerId="ADAL" clId="{00736191-D61E-4035-948E-D2185DE867A0}"/>
    <pc:docChg chg="undo custSel modSld">
      <pc:chgData name="Amelia Bray" userId="039ee3fd-3261-4a72-bb7e-f20728caceb7" providerId="ADAL" clId="{00736191-D61E-4035-948E-D2185DE867A0}" dt="2024-02-07T13:38:36.071" v="10" actId="207"/>
      <pc:docMkLst>
        <pc:docMk/>
      </pc:docMkLst>
      <pc:sldChg chg="addSp delSp modSp mod">
        <pc:chgData name="Amelia Bray" userId="039ee3fd-3261-4a72-bb7e-f20728caceb7" providerId="ADAL" clId="{00736191-D61E-4035-948E-D2185DE867A0}" dt="2024-02-07T13:38:36.071" v="10" actId="207"/>
        <pc:sldMkLst>
          <pc:docMk/>
          <pc:sldMk cId="3077432472" sldId="276"/>
        </pc:sldMkLst>
        <pc:spChg chg="mod">
          <ac:chgData name="Amelia Bray" userId="039ee3fd-3261-4a72-bb7e-f20728caceb7" providerId="ADAL" clId="{00736191-D61E-4035-948E-D2185DE867A0}" dt="2024-02-07T13:38:36.071" v="10" actId="207"/>
          <ac:spMkLst>
            <pc:docMk/>
            <pc:sldMk cId="3077432472" sldId="276"/>
            <ac:spMk id="4" creationId="{C5B71C73-0A60-6476-20A8-E8139ACE901B}"/>
          </ac:spMkLst>
        </pc:spChg>
        <pc:picChg chg="del mod">
          <ac:chgData name="Amelia Bray" userId="039ee3fd-3261-4a72-bb7e-f20728caceb7" providerId="ADAL" clId="{00736191-D61E-4035-948E-D2185DE867A0}" dt="2024-02-07T13:38:19.825" v="5" actId="478"/>
          <ac:picMkLst>
            <pc:docMk/>
            <pc:sldMk cId="3077432472" sldId="276"/>
            <ac:picMk id="3" creationId="{F62AD7D9-B9CB-6066-5656-4225889CCE84}"/>
          </ac:picMkLst>
        </pc:picChg>
        <pc:picChg chg="add mod">
          <ac:chgData name="Amelia Bray" userId="039ee3fd-3261-4a72-bb7e-f20728caceb7" providerId="ADAL" clId="{00736191-D61E-4035-948E-D2185DE867A0}" dt="2024-02-07T13:38:22.224" v="6" actId="1076"/>
          <ac:picMkLst>
            <pc:docMk/>
            <pc:sldMk cId="3077432472" sldId="276"/>
            <ac:picMk id="5" creationId="{E9B74375-FF33-72CD-0051-27061B2A240E}"/>
          </ac:picMkLst>
        </pc:picChg>
      </pc:sldChg>
      <pc:sldChg chg="modSp mod">
        <pc:chgData name="Amelia Bray" userId="039ee3fd-3261-4a72-bb7e-f20728caceb7" providerId="ADAL" clId="{00736191-D61E-4035-948E-D2185DE867A0}" dt="2024-02-07T13:37:31.371" v="1" actId="14100"/>
        <pc:sldMkLst>
          <pc:docMk/>
          <pc:sldMk cId="3602719479" sldId="310"/>
        </pc:sldMkLst>
        <pc:graphicFrameChg chg="modGraphic">
          <ac:chgData name="Amelia Bray" userId="039ee3fd-3261-4a72-bb7e-f20728caceb7" providerId="ADAL" clId="{00736191-D61E-4035-948E-D2185DE867A0}" dt="2024-02-07T13:37:31.371" v="1" actId="14100"/>
          <ac:graphicFrameMkLst>
            <pc:docMk/>
            <pc:sldMk cId="3602719479" sldId="310"/>
            <ac:graphicFrameMk id="7" creationId="{F86CF725-B62F-45BF-428A-61A8EEF73994}"/>
          </ac:graphicFrameMkLst>
        </pc:graphicFrameChg>
      </pc:sldChg>
      <pc:sldChg chg="modSp mod">
        <pc:chgData name="Amelia Bray" userId="039ee3fd-3261-4a72-bb7e-f20728caceb7" providerId="ADAL" clId="{00736191-D61E-4035-948E-D2185DE867A0}" dt="2024-02-07T13:37:21.761" v="0" actId="14100"/>
        <pc:sldMkLst>
          <pc:docMk/>
          <pc:sldMk cId="934433089" sldId="323"/>
        </pc:sldMkLst>
        <pc:spChg chg="mod">
          <ac:chgData name="Amelia Bray" userId="039ee3fd-3261-4a72-bb7e-f20728caceb7" providerId="ADAL" clId="{00736191-D61E-4035-948E-D2185DE867A0}" dt="2024-02-07T13:37:21.761" v="0" actId="14100"/>
          <ac:spMkLst>
            <pc:docMk/>
            <pc:sldMk cId="934433089" sldId="323"/>
            <ac:spMk id="8" creationId="{E490EDC1-BC83-2672-E4B2-336D25E15534}"/>
          </ac:spMkLst>
        </pc:spChg>
      </pc:sldChg>
    </pc:docChg>
  </pc:docChgLst>
  <pc:docChgLst>
    <pc:chgData name="Paul Rocke" userId="b431fea5-a06c-4de8-916a-4024ceea5238" providerId="ADAL" clId="{895E285C-0741-4B1E-8D0F-8549C3CB1A9A}"/>
    <pc:docChg chg="modSld">
      <pc:chgData name="Paul Rocke" userId="b431fea5-a06c-4de8-916a-4024ceea5238" providerId="ADAL" clId="{895E285C-0741-4B1E-8D0F-8549C3CB1A9A}" dt="2024-02-07T14:06:54.103" v="1" actId="20577"/>
      <pc:docMkLst>
        <pc:docMk/>
      </pc:docMkLst>
      <pc:sldChg chg="modSp mod">
        <pc:chgData name="Paul Rocke" userId="b431fea5-a06c-4de8-916a-4024ceea5238" providerId="ADAL" clId="{895E285C-0741-4B1E-8D0F-8549C3CB1A9A}" dt="2024-02-07T14:06:54.103" v="1" actId="20577"/>
        <pc:sldMkLst>
          <pc:docMk/>
          <pc:sldMk cId="363590472" sldId="283"/>
        </pc:sldMkLst>
        <pc:graphicFrameChg chg="modGraphic">
          <ac:chgData name="Paul Rocke" userId="b431fea5-a06c-4de8-916a-4024ceea5238" providerId="ADAL" clId="{895E285C-0741-4B1E-8D0F-8549C3CB1A9A}" dt="2024-02-07T14:06:54.103" v="1" actId="20577"/>
          <ac:graphicFrameMkLst>
            <pc:docMk/>
            <pc:sldMk cId="363590472" sldId="283"/>
            <ac:graphicFrameMk id="7" creationId="{F86CF725-B62F-45BF-428A-61A8EEF7399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AFF85-0F25-405B-9D31-76ED9E10D239}" type="datetimeFigureOut">
              <a:rPr lang="en-GB" smtClean="0"/>
              <a:t>07/02/2024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ED63B-9FD1-4F76-A0CC-A13A0AB61103}" type="slidenum">
              <a:rPr lang="en-GB" smtClean="0"/>
              <a:t>‹#›</a:t>
            </a:fld>
            <a:endParaRPr lang="en-GB"/>
          </a:p>
        </p:txBody>
      </p:sp>
    </p:spTree>
    <p:extLst>
      <p:ext uri="{BB962C8B-B14F-4D97-AF65-F5344CB8AC3E}">
        <p14:creationId xmlns:p14="http://schemas.microsoft.com/office/powerpoint/2010/main" val="311429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162901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97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356453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33152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94735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86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12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9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12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09307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8870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0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06879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253452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024882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7463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6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2565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1621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68246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7151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720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04526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3.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300583427"/>
      </p:ext>
    </p:extLst>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7024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help-and-support/raise-a-new-support-request/" TargetMode="External"/><Relationship Id="rId2" Type="http://schemas.openxmlformats.org/officeDocument/2006/relationships/hyperlink" Target="mailto:enquiries@recmanager.co.uk" TargetMode="Externa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hyperlink" Target="https://dccprod.service-now.com/csm" TargetMode="External"/><Relationship Id="rId4" Type="http://schemas.openxmlformats.org/officeDocument/2006/relationships/hyperlink" Target="mailto:support@candc-uk.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3.xml"/><Relationship Id="rId5" Type="http://schemas.openxmlformats.org/officeDocument/2006/relationships/tags" Target="../tags/tag16.xml"/><Relationship Id="rId4"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623839" cy="1939635"/>
          </a:xfrm>
        </p:spPr>
        <p:txBody>
          <a:bodyPr/>
          <a:lstStyle/>
          <a:p>
            <a:r>
              <a:rPr lang="en-GB">
                <a:latin typeface="Roboto"/>
                <a:ea typeface="Roboto"/>
                <a:cs typeface="Roboto"/>
              </a:rPr>
              <a:t>February 2024 REC Release 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07 February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5288" cy="954717"/>
          </a:xfrm>
        </p:spPr>
        <p:txBody>
          <a:bodyPr>
            <a:normAutofit fontScale="90000"/>
          </a:bodyPr>
          <a:lstStyle/>
          <a:p>
            <a:r>
              <a:rPr lang="en-GB">
                <a:latin typeface="Roboto"/>
                <a:ea typeface="Roboto"/>
                <a:cs typeface="Roboto"/>
              </a:rPr>
              <a:t>R0156 – Updates to the CSS Message Business Data Validation Rules and Physical Interface Design Specification</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7346884" cy="4971862"/>
          </a:xfrm>
        </p:spPr>
        <p:txBody>
          <a:bodyPr vert="horz" lIns="91440" tIns="45720" rIns="91440" bIns="45720" rtlCol="0" anchor="t">
            <a:noAutofit/>
          </a:bodyPr>
          <a:lstStyle/>
          <a:p>
            <a:pPr marL="0" indent="0">
              <a:lnSpc>
                <a:spcPct val="100000"/>
              </a:lnSpc>
              <a:spcBef>
                <a:spcPts val="0"/>
              </a:spcBef>
              <a:buNone/>
            </a:pPr>
            <a:r>
              <a:rPr lang="en-GB" sz="1400" b="0" i="0">
                <a:solidFill>
                  <a:srgbClr val="000000"/>
                </a:solidFill>
                <a:effectLst/>
                <a:latin typeface="Roboto-regular"/>
              </a:rPr>
              <a:t>There is a risk that without transparency of the Physical Interface Design Specification (</a:t>
            </a:r>
            <a:r>
              <a:rPr lang="en-GB" sz="1400" b="0" i="0" err="1">
                <a:solidFill>
                  <a:srgbClr val="000000"/>
                </a:solidFill>
                <a:effectLst/>
                <a:latin typeface="Roboto-regular"/>
              </a:rPr>
              <a:t>PhID</a:t>
            </a:r>
            <a:r>
              <a:rPr lang="en-GB" sz="1400" b="0" i="0">
                <a:solidFill>
                  <a:srgbClr val="000000"/>
                </a:solidFill>
                <a:effectLst/>
                <a:latin typeface="Roboto-regular"/>
              </a:rPr>
              <a:t>) document and changes to it, parties may use an outdated version and encounter errors in their systems.</a:t>
            </a: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b="0" i="0">
                <a:solidFill>
                  <a:srgbClr val="000000"/>
                </a:solidFill>
                <a:effectLst/>
                <a:latin typeface="Roboto-regular"/>
              </a:rPr>
              <a:t>This proposal aims to bring the </a:t>
            </a:r>
            <a:r>
              <a:rPr lang="en-GB" sz="1400" b="0" i="0" err="1">
                <a:solidFill>
                  <a:srgbClr val="000000"/>
                </a:solidFill>
                <a:effectLst/>
                <a:latin typeface="Roboto-regular"/>
              </a:rPr>
              <a:t>PhID</a:t>
            </a:r>
            <a:r>
              <a:rPr lang="en-GB" sz="1400" b="0" i="0">
                <a:solidFill>
                  <a:srgbClr val="000000"/>
                </a:solidFill>
                <a:effectLst/>
                <a:latin typeface="Roboto-regular"/>
              </a:rPr>
              <a:t> into the Retail Energy Code as a Category 3 document as well as provide updates to the Central Switching Service (CSS) Message Business Data Validation rules (Category 2 document), aligning both documents with current CSS functionality.</a:t>
            </a:r>
            <a:endParaRPr lang="en-GB" sz="1400">
              <a:solidFill>
                <a:srgbClr val="3C3C3B"/>
              </a:solidFill>
              <a:latin typeface="Roboto"/>
              <a:ea typeface="Roboto"/>
              <a:cs typeface="Roboto"/>
            </a:endParaRP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b="1">
                <a:latin typeface="Roboto"/>
                <a:ea typeface="Roboto"/>
                <a:cs typeface="Roboto"/>
              </a:rPr>
              <a:t>Parties impacted by this change:</a:t>
            </a:r>
          </a:p>
          <a:p>
            <a:pPr marL="0" indent="0">
              <a:lnSpc>
                <a:spcPct val="100000"/>
              </a:lnSpc>
              <a:spcBef>
                <a:spcPts val="0"/>
              </a:spcBef>
              <a:buNone/>
            </a:pPr>
            <a:endParaRPr lang="en-GB" sz="1400" b="1"/>
          </a:p>
          <a:p>
            <a:pPr marL="171450" indent="-171450">
              <a:lnSpc>
                <a:spcPct val="100000"/>
              </a:lnSpc>
              <a:spcBef>
                <a:spcPts val="0"/>
              </a:spcBef>
            </a:pPr>
            <a:r>
              <a:rPr lang="en-GB" sz="1400">
                <a:solidFill>
                  <a:srgbClr val="3C3C3B"/>
                </a:solidFill>
                <a:latin typeface="Roboto"/>
                <a:ea typeface="Roboto"/>
                <a:cs typeface="Roboto"/>
              </a:rPr>
              <a:t>CSS</a:t>
            </a:r>
          </a:p>
          <a:p>
            <a:pPr marL="171450" indent="-171450">
              <a:lnSpc>
                <a:spcPct val="100000"/>
              </a:lnSpc>
              <a:spcBef>
                <a:spcPts val="0"/>
              </a:spcBef>
            </a:pPr>
            <a:r>
              <a:rPr lang="en-GB" sz="1400">
                <a:solidFill>
                  <a:srgbClr val="3C3C3B"/>
                </a:solidFill>
                <a:latin typeface="Roboto"/>
                <a:ea typeface="Roboto"/>
                <a:cs typeface="Roboto"/>
              </a:rPr>
              <a:t>CSS Users</a:t>
            </a:r>
          </a:p>
          <a:p>
            <a:pPr marL="0" indent="0">
              <a:lnSpc>
                <a:spcPct val="100000"/>
              </a:lnSpc>
              <a:spcBef>
                <a:spcPts val="0"/>
              </a:spcBef>
              <a:buNone/>
            </a:pPr>
            <a:endParaRPr lang="en-GB" sz="1400"/>
          </a:p>
          <a:p>
            <a:pPr marL="0" indent="0">
              <a:lnSpc>
                <a:spcPct val="100000"/>
              </a:lnSpc>
              <a:spcBef>
                <a:spcPts val="0"/>
              </a:spcBef>
              <a:buNone/>
            </a:pPr>
            <a:r>
              <a:rPr lang="en-GB" sz="1400" b="1">
                <a:latin typeface="Roboto"/>
                <a:ea typeface="Roboto"/>
                <a:cs typeface="Roboto"/>
              </a:rPr>
              <a:t>REC Products impacted by this change:</a:t>
            </a:r>
          </a:p>
          <a:p>
            <a:pPr marL="0" indent="0">
              <a:lnSpc>
                <a:spcPct val="100000"/>
              </a:lnSpc>
              <a:spcBef>
                <a:spcPts val="0"/>
              </a:spcBef>
              <a:buNone/>
            </a:pP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REC Baseline Statement </a:t>
            </a:r>
          </a:p>
          <a:p>
            <a:pPr marL="171450" indent="-171450">
              <a:lnSpc>
                <a:spcPct val="100000"/>
              </a:lnSpc>
              <a:spcBef>
                <a:spcPts val="0"/>
              </a:spcBef>
            </a:pPr>
            <a:r>
              <a:rPr lang="en-GB" sz="1400">
                <a:solidFill>
                  <a:srgbClr val="3C3C3B"/>
                </a:solidFill>
              </a:rPr>
              <a:t>CSS Message Business Data Validation Rules</a:t>
            </a:r>
          </a:p>
          <a:p>
            <a:pPr marL="0" indent="0">
              <a:lnSpc>
                <a:spcPct val="100000"/>
              </a:lnSpc>
              <a:spcBef>
                <a:spcPts val="0"/>
              </a:spcBef>
              <a:buNone/>
            </a:pPr>
            <a:endParaRPr lang="en-GB" sz="1400">
              <a:solidFill>
                <a:srgbClr val="3C3C3B"/>
              </a:solidFill>
            </a:endParaRPr>
          </a:p>
          <a:p>
            <a:pPr marL="0" lvl="0" indent="0">
              <a:lnSpc>
                <a:spcPct val="100000"/>
              </a:lnSpc>
              <a:spcBef>
                <a:spcPts val="0"/>
              </a:spcBef>
              <a:buNone/>
            </a:pPr>
            <a:r>
              <a:rPr lang="en-GB" sz="1400" b="1">
                <a:latin typeface="Roboto"/>
                <a:ea typeface="Roboto"/>
                <a:cs typeface="Roboto"/>
              </a:rPr>
              <a:t>Implementation:</a:t>
            </a: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This change is targeting an implementation on 23 February 2024 (Pending Approval)</a:t>
            </a:r>
          </a:p>
          <a:p>
            <a:pPr marL="0" indent="0">
              <a:buNone/>
            </a:pPr>
            <a:endParaRPr lang="en-GB" sz="1400"/>
          </a:p>
        </p:txBody>
      </p:sp>
    </p:spTree>
    <p:extLst>
      <p:ext uri="{BB962C8B-B14F-4D97-AF65-F5344CB8AC3E}">
        <p14:creationId xmlns:p14="http://schemas.microsoft.com/office/powerpoint/2010/main" val="396263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a:cs typeface="Roboto" panose="02000000000000000000" pitchFamily="2" charset="0"/>
              </a:rPr>
              <a:t>SUMMARY OF IMPACTED PRODUCTS</a:t>
            </a:r>
            <a:endParaRPr lang="en-US">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74240776"/>
              </p:ext>
            </p:extLst>
          </p:nvPr>
        </p:nvGraphicFramePr>
        <p:xfrm>
          <a:off x="984849" y="1677593"/>
          <a:ext cx="9850791" cy="4675016"/>
        </p:xfrm>
        <a:graphic>
          <a:graphicData uri="http://schemas.openxmlformats.org/drawingml/2006/table">
            <a:tbl>
              <a:tblPr firstRow="1" bandRow="1">
                <a:tableStyleId>{F5AB1C69-6EDB-4FF4-983F-18BD219EF322}</a:tableStyleId>
              </a:tblPr>
              <a:tblGrid>
                <a:gridCol w="2698384">
                  <a:extLst>
                    <a:ext uri="{9D8B030D-6E8A-4147-A177-3AD203B41FA5}">
                      <a16:colId xmlns:a16="http://schemas.microsoft.com/office/drawing/2014/main" val="2119900406"/>
                    </a:ext>
                  </a:extLst>
                </a:gridCol>
                <a:gridCol w="7152407">
                  <a:extLst>
                    <a:ext uri="{9D8B030D-6E8A-4147-A177-3AD203B41FA5}">
                      <a16:colId xmlns:a16="http://schemas.microsoft.com/office/drawing/2014/main" val="3092670779"/>
                    </a:ext>
                  </a:extLst>
                </a:gridCol>
              </a:tblGrid>
              <a:tr h="277711">
                <a:tc>
                  <a:txBody>
                    <a:bodyPr/>
                    <a:lstStyle/>
                    <a:p>
                      <a:pPr algn="ctr"/>
                      <a:r>
                        <a:rPr lang="en-GB" sz="1000" cap="all" spc="300" baseline="0">
                          <a:latin typeface="Roboto" panose="02000000000000000000" pitchFamily="2" charset="0"/>
                          <a:ea typeface="Roboto" panose="02000000000000000000" pitchFamily="2" charset="0"/>
                          <a:cs typeface="Roboto" panose="02000000000000000000" pitchFamily="2" charset="0"/>
                        </a:rPr>
                        <a:t>IMPACTED PRODUCTS</a:t>
                      </a:r>
                    </a:p>
                  </a:txBody>
                  <a:tcPr anchor="ctr"/>
                </a:tc>
                <a:tc>
                  <a:txBody>
                    <a:bodyPr/>
                    <a:lstStyle/>
                    <a:p>
                      <a:pPr lvl="0" algn="ctr">
                        <a:buNone/>
                      </a:pPr>
                      <a:r>
                        <a:rPr lang="en-GB" sz="1000" cap="all" spc="300" baseline="0">
                          <a:latin typeface="Roboto" panose="02000000000000000000" pitchFamily="2" charset="0"/>
                          <a:ea typeface="Roboto" panose="02000000000000000000" pitchFamily="2" charset="0"/>
                          <a:cs typeface="Roboto" panose="02000000000000000000" pitchFamily="2" charset="0"/>
                        </a:rPr>
                        <a:t>CHANGE</a:t>
                      </a:r>
                    </a:p>
                  </a:txBody>
                  <a:tcPr anchor="ctr"/>
                </a:tc>
                <a:extLst>
                  <a:ext uri="{0D108BD9-81ED-4DB2-BD59-A6C34878D82A}">
                    <a16:rowId xmlns:a16="http://schemas.microsoft.com/office/drawing/2014/main" val="677238016"/>
                  </a:ext>
                </a:extLst>
              </a:tr>
              <a:tr h="777591">
                <a:tc>
                  <a:txBody>
                    <a:bodyPr/>
                    <a:lstStyle/>
                    <a:p>
                      <a:pPr lvl="0" algn="l">
                        <a:buNone/>
                      </a:pPr>
                      <a:r>
                        <a:rPr lang="en-GB" sz="14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Schedule 1 – Interpretations and Definitions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R0093 – The following defined terms relating to MHHS migration have been added: MHHS Migration End Date, MHHS Migration Period, MHHS Migration Plan, MHHS Migration Start Date and Smart Meter Data Retriever (SMDR). </a:t>
                      </a:r>
                    </a:p>
                  </a:txBody>
                  <a:tcPr anchor="ctr"/>
                </a:tc>
                <a:extLst>
                  <a:ext uri="{0D108BD9-81ED-4DB2-BD59-A6C34878D82A}">
                    <a16:rowId xmlns:a16="http://schemas.microsoft.com/office/drawing/2014/main" val="1960273548"/>
                  </a:ext>
                </a:extLst>
              </a:tr>
              <a:tr h="555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Schedule 25 – </a:t>
                      </a:r>
                      <a:r>
                        <a:rPr lang="en-GB" sz="1400">
                          <a:solidFill>
                            <a:srgbClr val="3C3C3B"/>
                          </a:solidFill>
                          <a:latin typeface="Roboto"/>
                          <a:ea typeface="Roboto"/>
                          <a:cs typeface="Roboto"/>
                        </a:rPr>
                        <a:t>Central Switching Service</a:t>
                      </a: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R0103 </a:t>
                      </a:r>
                      <a:r>
                        <a:rPr lang="en-GB" sz="1400" b="0" i="0" u="none" strike="noStrike" kern="1200" noProof="0">
                          <a:solidFill>
                            <a:srgbClr val="3C3C3B"/>
                          </a:solidFill>
                          <a:latin typeface="Roboto" panose="02000000000000000000" pitchFamily="2" charset="0"/>
                          <a:ea typeface="Roboto" panose="02000000000000000000" pitchFamily="2" charset="0"/>
                          <a:cs typeface="Roboto" panose="02000000000000000000" pitchFamily="2" charset="0"/>
                        </a:rPr>
                        <a:t>– Addition of 2 new paragraphs, 3.9. &amp; 3.10. on appointing technical contacts. Addition of a new paragraph, 3.5 to the appendix. </a:t>
                      </a:r>
                      <a:endPar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704849514"/>
                  </a:ext>
                </a:extLst>
              </a:tr>
              <a:tr h="33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Gas Data Access Matrix</a:t>
                      </a:r>
                      <a:endParaRPr lang="en-US"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R0071 – Creation of a new User Category for the Switching Service Desk</a:t>
                      </a:r>
                    </a:p>
                  </a:txBody>
                  <a:tcPr anchor="ctr"/>
                </a:tc>
                <a:extLst>
                  <a:ext uri="{0D108BD9-81ED-4DB2-BD59-A6C34878D82A}">
                    <a16:rowId xmlns:a16="http://schemas.microsoft.com/office/drawing/2014/main" val="1133452088"/>
                  </a:ext>
                </a:extLst>
              </a:tr>
              <a:tr h="33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Electricity Data Access Matrix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R0071 – Creation of a new User Category for the Switching Service Desk</a:t>
                      </a:r>
                    </a:p>
                  </a:txBody>
                  <a:tcPr anchor="ctr"/>
                </a:tc>
                <a:extLst>
                  <a:ext uri="{0D108BD9-81ED-4DB2-BD59-A6C34878D82A}">
                    <a16:rowId xmlns:a16="http://schemas.microsoft.com/office/drawing/2014/main" val="3052028161"/>
                  </a:ext>
                </a:extLst>
              </a:tr>
              <a:tr h="777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3C3C3B"/>
                          </a:solidFill>
                          <a:latin typeface="Roboto"/>
                          <a:ea typeface="Roboto"/>
                          <a:cs typeface="Roboto"/>
                        </a:rPr>
                        <a:t>Data Access Matrix Appendix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R0071 – Addition of the Switching Service Desk to the list of Enquiry Service Users and the purpose for which Enquiry Service Users in each category are authorised to access and use Enquiry Service Data</a:t>
                      </a:r>
                    </a:p>
                  </a:txBody>
                  <a:tcPr anchor="ctr"/>
                </a:tc>
                <a:extLst>
                  <a:ext uri="{0D108BD9-81ED-4DB2-BD59-A6C34878D82A}">
                    <a16:rowId xmlns:a16="http://schemas.microsoft.com/office/drawing/2014/main" val="2665892293"/>
                  </a:ext>
                </a:extLst>
              </a:tr>
              <a:tr h="555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Data Specification: CSS Message Business Data Validation Rules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R0156 – Update to align with CSS functionality </a:t>
                      </a:r>
                    </a:p>
                  </a:txBody>
                  <a:tcPr anchor="ctr"/>
                </a:tc>
                <a:extLst>
                  <a:ext uri="{0D108BD9-81ED-4DB2-BD59-A6C34878D82A}">
                    <a16:rowId xmlns:a16="http://schemas.microsoft.com/office/drawing/2014/main" val="2616111923"/>
                  </a:ext>
                </a:extLst>
              </a:tr>
              <a:tr h="555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CSS Service Definition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R0093 – Addition of new paragraph 7.11. around Maximum Demand Volumes during MHHS Migration Period. </a:t>
                      </a:r>
                    </a:p>
                  </a:txBody>
                  <a:tcPr anchor="ctr"/>
                </a:tc>
                <a:extLst>
                  <a:ext uri="{0D108BD9-81ED-4DB2-BD59-A6C34878D82A}">
                    <a16:rowId xmlns:a16="http://schemas.microsoft.com/office/drawing/2014/main" val="2474343108"/>
                  </a:ext>
                </a:extLst>
              </a:tr>
              <a:tr h="33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REC Baseline Statement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a:solidFill>
                            <a:srgbClr val="3C3C3B"/>
                          </a:solidFill>
                          <a:latin typeface="Roboto" panose="02000000000000000000" pitchFamily="2" charset="0"/>
                          <a:ea typeface="Roboto" panose="02000000000000000000" pitchFamily="2" charset="0"/>
                          <a:cs typeface="Roboto" panose="02000000000000000000" pitchFamily="2" charset="0"/>
                        </a:rPr>
                        <a:t>R0156 – Include the PhID as a category 3 document</a:t>
                      </a:r>
                    </a:p>
                  </a:txBody>
                  <a:tcPr anchor="ctr"/>
                </a:tc>
                <a:extLst>
                  <a:ext uri="{0D108BD9-81ED-4DB2-BD59-A6C34878D82A}">
                    <a16:rowId xmlns:a16="http://schemas.microsoft.com/office/drawing/2014/main" val="2597270427"/>
                  </a:ext>
                </a:extLst>
              </a:tr>
            </a:tbl>
          </a:graphicData>
        </a:graphic>
      </p:graphicFrame>
    </p:spTree>
    <p:extLst>
      <p:ext uri="{BB962C8B-B14F-4D97-AF65-F5344CB8AC3E}">
        <p14:creationId xmlns:p14="http://schemas.microsoft.com/office/powerpoint/2010/main" val="360271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2" y="2766219"/>
            <a:ext cx="7728524" cy="1325563"/>
          </a:xfrm>
        </p:spPr>
        <p:txBody>
          <a:bodyPr>
            <a:normAutofit/>
          </a:bodyPr>
          <a:lstStyle/>
          <a:p>
            <a:r>
              <a:rPr lang="en-GB">
                <a:solidFill>
                  <a:srgbClr val="FFFFFF"/>
                </a:solidFill>
                <a:latin typeface="Roboto"/>
                <a:ea typeface="Roboto"/>
                <a:cs typeface="Roboto"/>
              </a:rPr>
              <a:t>Post Implementation Support</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Holly Law</a:t>
            </a:r>
            <a:endParaRPr lang="en-US"/>
          </a:p>
        </p:txBody>
      </p:sp>
    </p:spTree>
    <p:extLst>
      <p:ext uri="{BB962C8B-B14F-4D97-AF65-F5344CB8AC3E}">
        <p14:creationId xmlns:p14="http://schemas.microsoft.com/office/powerpoint/2010/main" val="162528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1" y="1827583"/>
            <a:ext cx="7088372" cy="3361105"/>
          </a:xfrm>
        </p:spPr>
        <p:txBody>
          <a:bodyPr vert="horz" lIns="91440" tIns="45720" rIns="91440" bIns="45720" rtlCol="0" anchor="t">
            <a:normAutofit/>
          </a:bodyPr>
          <a:lstStyle/>
          <a:p>
            <a:pPr marL="0" indent="0">
              <a:lnSpc>
                <a:spcPct val="100000"/>
              </a:lnSpc>
              <a:spcBef>
                <a:spcPts val="0"/>
              </a:spcBef>
              <a:buNone/>
            </a:pPr>
            <a:r>
              <a:rPr lang="en-GB" sz="1600">
                <a:solidFill>
                  <a:srgbClr val="3C3C3B"/>
                </a:solidFill>
                <a:latin typeface="Arial" panose="020B0604020202020204" pitchFamily="34" charset="0"/>
                <a:ea typeface="Roboto"/>
                <a:cs typeface="Arial" panose="020B0604020202020204" pitchFamily="34" charset="0"/>
              </a:rPr>
              <a:t>If you need support relating to this Release you can:</a:t>
            </a:r>
          </a:p>
          <a:p>
            <a:pPr marL="0" indent="0">
              <a:lnSpc>
                <a:spcPct val="100000"/>
              </a:lnSpc>
              <a:spcBef>
                <a:spcPts val="0"/>
              </a:spcBef>
              <a:buNone/>
            </a:pPr>
            <a:endParaRPr lang="en-GB" sz="1600">
              <a:solidFill>
                <a:srgbClr val="3C3C3B"/>
              </a:solidFill>
              <a:latin typeface="Arial" panose="020B0604020202020204" pitchFamily="34" charset="0"/>
              <a:cs typeface="Arial" panose="020B0604020202020204" pitchFamily="34" charset="0"/>
            </a:endParaRPr>
          </a:p>
          <a:p>
            <a:pPr marL="0" indent="0">
              <a:lnSpc>
                <a:spcPct val="100000"/>
              </a:lnSpc>
              <a:spcBef>
                <a:spcPts val="0"/>
              </a:spcBef>
              <a:buNone/>
            </a:pPr>
            <a:r>
              <a:rPr lang="en-GB" sz="1600">
                <a:solidFill>
                  <a:srgbClr val="3C3C3B"/>
                </a:solidFill>
                <a:latin typeface="Arial" panose="020B0604020202020204" pitchFamily="34" charset="0"/>
                <a:ea typeface="Roboto"/>
                <a:cs typeface="Arial" panose="020B0604020202020204" pitchFamily="34" charset="0"/>
              </a:rPr>
              <a:t>Raise a Service Desk Enquiry or email </a:t>
            </a:r>
            <a:r>
              <a:rPr lang="en-GB" sz="1600">
                <a:solidFill>
                  <a:srgbClr val="3C3C3B"/>
                </a:solidFill>
                <a:latin typeface="Arial" panose="020B0604020202020204" pitchFamily="34" charset="0"/>
                <a:ea typeface="Roboto"/>
                <a:cs typeface="Arial" panose="020B0604020202020204" pitchFamily="34" charset="0"/>
                <a:hlinkClick r:id="rId2"/>
              </a:rPr>
              <a:t>enquiries@recmanager.co.uk</a:t>
            </a:r>
            <a:r>
              <a:rPr lang="en-GB" sz="1600">
                <a:solidFill>
                  <a:srgbClr val="3C3C3B"/>
                </a:solidFill>
                <a:latin typeface="Arial" panose="020B0604020202020204" pitchFamily="34" charset="0"/>
                <a:ea typeface="Roboto"/>
                <a:cs typeface="Arial" panose="020B0604020202020204" pitchFamily="34" charset="0"/>
              </a:rPr>
              <a:t>. Alternatively, you can contact your Operational Account Manager.</a:t>
            </a:r>
          </a:p>
          <a:p>
            <a:pPr marL="0" indent="0">
              <a:lnSpc>
                <a:spcPct val="100000"/>
              </a:lnSpc>
              <a:spcBef>
                <a:spcPts val="0"/>
              </a:spcBef>
              <a:buNone/>
            </a:pPr>
            <a:endParaRPr lang="en-GB" sz="1600">
              <a:solidFill>
                <a:srgbClr val="3C3C3B"/>
              </a:solidFill>
              <a:latin typeface="Arial" panose="020B0604020202020204" pitchFamily="34" charset="0"/>
              <a:cs typeface="Arial" panose="020B0604020202020204" pitchFamily="34" charset="0"/>
            </a:endParaRPr>
          </a:p>
          <a:p>
            <a:pPr marL="0" indent="0">
              <a:lnSpc>
                <a:spcPct val="100000"/>
              </a:lnSpc>
              <a:spcBef>
                <a:spcPts val="0"/>
              </a:spcBef>
              <a:buNone/>
            </a:pPr>
            <a:r>
              <a:rPr lang="en-GB" sz="1600">
                <a:solidFill>
                  <a:srgbClr val="3C3C3B"/>
                </a:solidFill>
                <a:latin typeface="Arial" panose="020B0604020202020204" pitchFamily="34" charset="0"/>
                <a:ea typeface="Roboto"/>
                <a:cs typeface="Arial" panose="020B0604020202020204" pitchFamily="34" charset="0"/>
              </a:rPr>
              <a:t>If your enquiry is relating to a technical issue with the Gas Enquiry Service Portal, you can contact </a:t>
            </a:r>
            <a:r>
              <a:rPr lang="en-GB" sz="1600">
                <a:solidFill>
                  <a:srgbClr val="3C3C3B"/>
                </a:solidFill>
                <a:latin typeface="Arial" panose="020B0604020202020204" pitchFamily="34" charset="0"/>
                <a:ea typeface="Roboto"/>
                <a:cs typeface="Arial" panose="020B0604020202020204" pitchFamily="34" charset="0"/>
                <a:hlinkClick r:id="rId3"/>
              </a:rPr>
              <a:t>Xoserve</a:t>
            </a:r>
            <a:r>
              <a:rPr lang="en-GB" sz="1600">
                <a:solidFill>
                  <a:srgbClr val="3C3C3B"/>
                </a:solidFill>
                <a:latin typeface="Arial" panose="020B0604020202020204" pitchFamily="34" charset="0"/>
                <a:ea typeface="Roboto"/>
                <a:cs typeface="Arial" panose="020B0604020202020204" pitchFamily="34" charset="0"/>
              </a:rPr>
              <a:t>.</a:t>
            </a:r>
          </a:p>
          <a:p>
            <a:pPr marL="0" indent="0">
              <a:lnSpc>
                <a:spcPct val="100000"/>
              </a:lnSpc>
              <a:spcBef>
                <a:spcPts val="0"/>
              </a:spcBef>
              <a:buNone/>
            </a:pPr>
            <a:endParaRPr lang="en-GB" sz="1600">
              <a:solidFill>
                <a:srgbClr val="3C3C3B"/>
              </a:solidFill>
              <a:latin typeface="Arial" panose="020B0604020202020204" pitchFamily="34" charset="0"/>
              <a:ea typeface="Roboto"/>
              <a:cs typeface="Arial" panose="020B0604020202020204" pitchFamily="34" charset="0"/>
            </a:endParaRPr>
          </a:p>
          <a:p>
            <a:pPr marL="0" indent="0">
              <a:lnSpc>
                <a:spcPct val="100000"/>
              </a:lnSpc>
              <a:spcBef>
                <a:spcPts val="0"/>
              </a:spcBef>
              <a:buNone/>
            </a:pPr>
            <a:r>
              <a:rPr lang="en-GB" sz="1600">
                <a:solidFill>
                  <a:srgbClr val="3C3C3B"/>
                </a:solidFill>
                <a:latin typeface="Arial" panose="020B0604020202020204" pitchFamily="34" charset="0"/>
                <a:ea typeface="Roboto"/>
                <a:cs typeface="Arial" panose="020B0604020202020204" pitchFamily="34" charset="0"/>
              </a:rPr>
              <a:t>If your enquiry is relating to a technical issue with the Electricity Enquiry Service Portal, you can email </a:t>
            </a:r>
            <a:r>
              <a:rPr lang="en-GB" sz="1600">
                <a:solidFill>
                  <a:srgbClr val="3C3C3B"/>
                </a:solidFill>
                <a:latin typeface="Arial" panose="020B0604020202020204" pitchFamily="34" charset="0"/>
                <a:ea typeface="Roboto"/>
                <a:cs typeface="Arial" panose="020B0604020202020204" pitchFamily="34" charset="0"/>
                <a:hlinkClick r:id="rId4"/>
              </a:rPr>
              <a:t>support@candc-uk.com</a:t>
            </a:r>
            <a:r>
              <a:rPr lang="en-GB" sz="1600">
                <a:solidFill>
                  <a:srgbClr val="3C3C3B"/>
                </a:solidFill>
                <a:latin typeface="Arial" panose="020B0604020202020204" pitchFamily="34" charset="0"/>
                <a:ea typeface="Roboto"/>
                <a:cs typeface="Arial" panose="020B0604020202020204" pitchFamily="34" charset="0"/>
              </a:rPr>
              <a:t>.</a:t>
            </a:r>
          </a:p>
          <a:p>
            <a:pPr marL="0" indent="0">
              <a:lnSpc>
                <a:spcPct val="100000"/>
              </a:lnSpc>
              <a:spcBef>
                <a:spcPts val="0"/>
              </a:spcBef>
              <a:buNone/>
            </a:pPr>
            <a:endParaRPr lang="en-GB" sz="1600">
              <a:solidFill>
                <a:srgbClr val="3C3C3B"/>
              </a:solidFill>
              <a:latin typeface="Arial" panose="020B0604020202020204" pitchFamily="34" charset="0"/>
              <a:ea typeface="Roboto"/>
              <a:cs typeface="Arial" panose="020B0604020202020204" pitchFamily="34" charset="0"/>
            </a:endParaRPr>
          </a:p>
          <a:p>
            <a:pPr marL="0" indent="0">
              <a:lnSpc>
                <a:spcPct val="100000"/>
              </a:lnSpc>
              <a:spcBef>
                <a:spcPts val="0"/>
              </a:spcBef>
              <a:buNone/>
            </a:pPr>
            <a:r>
              <a:rPr lang="en-GB" sz="1600" b="0" i="0">
                <a:solidFill>
                  <a:srgbClr val="272833"/>
                </a:solidFill>
                <a:effectLst/>
                <a:latin typeface="Arial" panose="020B0604020202020204" pitchFamily="34" charset="0"/>
                <a:cs typeface="Arial" panose="020B0604020202020204" pitchFamily="34" charset="0"/>
              </a:rPr>
              <a:t>Use the Switching Service Management System to get help and support with any technical queries about switching</a:t>
            </a:r>
            <a:r>
              <a:rPr lang="en-GB" sz="1600" b="0" i="0">
                <a:solidFill>
                  <a:srgbClr val="3C3C3B"/>
                </a:solidFill>
                <a:effectLst/>
                <a:latin typeface="Arial" panose="020B0604020202020204" pitchFamily="34" charset="0"/>
                <a:ea typeface="Roboto"/>
                <a:cs typeface="Arial" panose="020B0604020202020204" pitchFamily="34" charset="0"/>
              </a:rPr>
              <a:t> </a:t>
            </a:r>
            <a:r>
              <a:rPr lang="en-GB" sz="1600">
                <a:effectLst/>
                <a:latin typeface="Arial" panose="020B0604020202020204" pitchFamily="34" charset="0"/>
                <a:cs typeface="Arial" panose="020B0604020202020204" pitchFamily="34" charset="0"/>
                <a:hlinkClick r:id="rId5" tooltip="https://dccprod.service-now.com/csm"/>
              </a:rPr>
              <a:t>https://dccprod.service-now.com/csm</a:t>
            </a:r>
            <a:endParaRPr lang="en-GB" sz="1600">
              <a:solidFill>
                <a:srgbClr val="3C3C3B"/>
              </a:solidFill>
              <a:latin typeface="Arial" panose="020B0604020202020204" pitchFamily="34" charset="0"/>
              <a:ea typeface="Roboto"/>
              <a:cs typeface="Arial" panose="020B0604020202020204" pitchFamily="34" charset="0"/>
            </a:endParaRPr>
          </a:p>
        </p:txBody>
      </p:sp>
      <p:pic>
        <p:nvPicPr>
          <p:cNvPr id="5" name="Picture Placeholder 5">
            <a:extLst>
              <a:ext uri="{FF2B5EF4-FFF2-40B4-BE49-F238E27FC236}">
                <a16:creationId xmlns:a16="http://schemas.microsoft.com/office/drawing/2014/main" id="{E9B74375-FF33-72CD-0051-27061B2A240E}"/>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33482" r="33482"/>
          <a:stretch/>
        </p:blipFill>
        <p:spPr>
          <a:xfrm>
            <a:off x="952659" y="1669312"/>
            <a:ext cx="1964924" cy="4460875"/>
          </a:xfrm>
        </p:spPr>
      </p:pic>
    </p:spTree>
    <p:extLst>
      <p:ext uri="{BB962C8B-B14F-4D97-AF65-F5344CB8AC3E}">
        <p14:creationId xmlns:p14="http://schemas.microsoft.com/office/powerpoint/2010/main" val="307743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a:t>
            </a:r>
            <a:r>
              <a:rPr lang="en-GB"/>
              <a:t>&amp;A</a:t>
            </a:r>
            <a:endParaRPr lang="en-GB" sz="3600"/>
          </a:p>
        </p:txBody>
      </p:sp>
    </p:spTree>
    <p:extLst>
      <p:ext uri="{BB962C8B-B14F-4D97-AF65-F5344CB8AC3E}">
        <p14:creationId xmlns:p14="http://schemas.microsoft.com/office/powerpoint/2010/main" val="257792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33596-2DDA-D8FE-729F-D22AC74E2DF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5E93DC3-0EE4-0A4C-8062-0B4874BC4A9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BC84731-127D-B537-40E1-652ABCCA84B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643229B0-548A-D531-E3B5-AADF5CC20E4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5131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03B27-9697-B947-115A-7DFF9B54D75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E252B82-7366-CE7D-8180-0D7BC01205D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14161E3-D6E7-163F-0477-93E0874A05A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B9DE6A9E-5E20-88AE-39BD-62EB09DFA0D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594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673-9D61-33DD-755C-1E9E4ED0CBB0}"/>
              </a:ext>
            </a:extLst>
          </p:cNvPr>
          <p:cNvSpPr>
            <a:spLocks noGrp="1"/>
          </p:cNvSpPr>
          <p:nvPr>
            <p:ph type="title"/>
          </p:nvPr>
        </p:nvSpPr>
        <p:spPr/>
        <p:txBody>
          <a:bodyPr/>
          <a:lstStyle/>
          <a:p>
            <a:r>
              <a:rPr lang="en-GB">
                <a:cs typeface="Roboto" panose="02000000000000000000" pitchFamily="2" charset="0"/>
              </a:rPr>
              <a:t>Introducing Your presenters</a:t>
            </a:r>
            <a:endParaRPr lang="en-GB"/>
          </a:p>
        </p:txBody>
      </p:sp>
      <p:sp>
        <p:nvSpPr>
          <p:cNvPr id="4" name="Text Placeholder 3">
            <a:extLst>
              <a:ext uri="{FF2B5EF4-FFF2-40B4-BE49-F238E27FC236}">
                <a16:creationId xmlns:a16="http://schemas.microsoft.com/office/drawing/2014/main" id="{7E9EB3B2-10B8-5169-0E00-27BEF7DB7EFA}"/>
              </a:ext>
            </a:extLst>
          </p:cNvPr>
          <p:cNvSpPr>
            <a:spLocks noGrp="1"/>
          </p:cNvSpPr>
          <p:nvPr>
            <p:ph type="body" sz="quarter" idx="12"/>
          </p:nvPr>
        </p:nvSpPr>
        <p:spPr>
          <a:xfrm>
            <a:off x="3175958" y="4065408"/>
            <a:ext cx="1964821" cy="1374930"/>
          </a:xfrm>
        </p:spPr>
        <p:txBody>
          <a:bodyPr/>
          <a:lstStyle/>
          <a:p>
            <a:r>
              <a:rPr lang="en-GB"/>
              <a:t>Paul Rocke</a:t>
            </a:r>
          </a:p>
          <a:p>
            <a:r>
              <a:rPr lang="en-GB"/>
              <a:t>REC Code Manager</a:t>
            </a:r>
          </a:p>
          <a:p>
            <a:r>
              <a:rPr lang="en-GB"/>
              <a:t>Head of Communications</a:t>
            </a:r>
          </a:p>
        </p:txBody>
      </p:sp>
      <p:sp>
        <p:nvSpPr>
          <p:cNvPr id="6" name="Text Placeholder 5">
            <a:extLst>
              <a:ext uri="{FF2B5EF4-FFF2-40B4-BE49-F238E27FC236}">
                <a16:creationId xmlns:a16="http://schemas.microsoft.com/office/drawing/2014/main" id="{C1390D25-2F4C-6CEB-C173-4F76E03F75FB}"/>
              </a:ext>
            </a:extLst>
          </p:cNvPr>
          <p:cNvSpPr>
            <a:spLocks noGrp="1"/>
          </p:cNvSpPr>
          <p:nvPr>
            <p:ph type="body" sz="quarter" idx="14"/>
          </p:nvPr>
        </p:nvSpPr>
        <p:spPr>
          <a:xfrm>
            <a:off x="6804626" y="4065408"/>
            <a:ext cx="1964821" cy="1374930"/>
          </a:xfrm>
        </p:spPr>
        <p:txBody>
          <a:bodyPr/>
          <a:lstStyle/>
          <a:p>
            <a:r>
              <a:rPr lang="en-GB"/>
              <a:t>Holly Law</a:t>
            </a:r>
          </a:p>
          <a:p>
            <a:r>
              <a:rPr lang="en-GB"/>
              <a:t>REC Code Manager </a:t>
            </a:r>
          </a:p>
          <a:p>
            <a:r>
              <a:rPr lang="en-GB"/>
              <a:t>Release Manager</a:t>
            </a:r>
          </a:p>
        </p:txBody>
      </p:sp>
      <p:pic>
        <p:nvPicPr>
          <p:cNvPr id="11" name="Picture Placeholder 10">
            <a:extLst>
              <a:ext uri="{FF2B5EF4-FFF2-40B4-BE49-F238E27FC236}">
                <a16:creationId xmlns:a16="http://schemas.microsoft.com/office/drawing/2014/main" id="{219924D9-2EC8-F118-E736-8234AE0A80E2}"/>
              </a:ext>
            </a:extLst>
          </p:cNvPr>
          <p:cNvPicPr>
            <a:picLocks noGrp="1" noChangeAspect="1"/>
          </p:cNvPicPr>
          <p:nvPr>
            <p:ph type="pic" sz="quarter" idx="13"/>
          </p:nvPr>
        </p:nvPicPr>
        <p:blipFill>
          <a:blip r:embed="rId2"/>
          <a:srcRect l="1277" r="1277"/>
          <a:stretch>
            <a:fillRect/>
          </a:stretch>
        </p:blipFill>
        <p:spPr>
          <a:xfrm>
            <a:off x="6805709" y="1741308"/>
            <a:ext cx="1963738" cy="2324100"/>
          </a:xfrm>
          <a:prstGeom prst="rect">
            <a:avLst/>
          </a:prstGeom>
        </p:spPr>
      </p:pic>
      <p:pic>
        <p:nvPicPr>
          <p:cNvPr id="8" name="Picture Placeholder 7" descr="A person with a beard wearing a black jacket&#10;&#10;Description automatically generated">
            <a:extLst>
              <a:ext uri="{FF2B5EF4-FFF2-40B4-BE49-F238E27FC236}">
                <a16:creationId xmlns:a16="http://schemas.microsoft.com/office/drawing/2014/main" id="{F4066FE5-DA03-422E-9A4F-AAD62DC309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16" r="21816"/>
          <a:stretch>
            <a:fillRect/>
          </a:stretch>
        </p:blipFill>
        <p:spPr>
          <a:xfrm>
            <a:off x="3176588" y="1741488"/>
            <a:ext cx="1963737" cy="2324100"/>
          </a:xfrm>
        </p:spPr>
      </p:pic>
    </p:spTree>
    <p:extLst>
      <p:ext uri="{BB962C8B-B14F-4D97-AF65-F5344CB8AC3E}">
        <p14:creationId xmlns:p14="http://schemas.microsoft.com/office/powerpoint/2010/main" val="150168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endParaRPr lang="en-GB"/>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3D66A-E475-1035-32D7-AFEF8194B90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171019F-0E97-05BF-7D15-CF0C8786D14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F8F9810-EE31-EBDF-6D8C-E10983B142A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#1399731</a:t>
            </a:r>
            <a:endParaRPr lang="en-GB" sz="3600" b="1">
              <a:solidFill>
                <a:srgbClr val="5B5B5B"/>
              </a:solidFill>
            </a:endParaRPr>
          </a:p>
        </p:txBody>
      </p:sp>
      <p:sp>
        <p:nvSpPr>
          <p:cNvPr id="7" name="Rectangle 6">
            <a:extLst>
              <a:ext uri="{FF2B5EF4-FFF2-40B4-BE49-F238E27FC236}">
                <a16:creationId xmlns:a16="http://schemas.microsoft.com/office/drawing/2014/main" id="{01F85633-B53E-3DC2-E968-A09CEF5A227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423726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412407503"/>
              </p:ext>
            </p:extLst>
          </p:nvPr>
        </p:nvGraphicFramePr>
        <p:xfrm>
          <a:off x="829235" y="1905094"/>
          <a:ext cx="9284849" cy="1483359"/>
        </p:xfrm>
        <a:graphic>
          <a:graphicData uri="http://schemas.openxmlformats.org/drawingml/2006/table">
            <a:tbl>
              <a:tblPr firstRow="1" bandRow="1">
                <a:tableStyleId>{F5AB1C69-6EDB-4FF4-983F-18BD219EF322}</a:tableStyleId>
              </a:tblPr>
              <a:tblGrid>
                <a:gridCol w="6974541">
                  <a:extLst>
                    <a:ext uri="{9D8B030D-6E8A-4147-A177-3AD203B41FA5}">
                      <a16:colId xmlns:a16="http://schemas.microsoft.com/office/drawing/2014/main" val="2119900406"/>
                    </a:ext>
                  </a:extLst>
                </a:gridCol>
                <a:gridCol w="2310308">
                  <a:extLst>
                    <a:ext uri="{9D8B030D-6E8A-4147-A177-3AD203B41FA5}">
                      <a16:colId xmlns:a16="http://schemas.microsoft.com/office/drawing/2014/main" val="1893307877"/>
                    </a:ext>
                  </a:extLst>
                </a:gridCol>
              </a:tblGrid>
              <a:tr h="370840">
                <a:tc>
                  <a:txBody>
                    <a:bodyPr/>
                    <a:lstStyle/>
                    <a:p>
                      <a:pPr algn="ctr"/>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lvl="0" algn="l">
                        <a:buNone/>
                      </a:pPr>
                      <a:r>
                        <a:rPr lang="en-GB" sz="16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February 2024 Release</a:t>
                      </a:r>
                    </a:p>
                  </a:txBody>
                  <a:tcPr anchor="ctr"/>
                </a:tc>
                <a:tc>
                  <a:txBody>
                    <a:bodyPr/>
                    <a:lstStyle/>
                    <a:p>
                      <a:pPr algn="ctr"/>
                      <a:r>
                        <a:rPr lang="en-GB" sz="1600">
                          <a:solidFill>
                            <a:srgbClr val="3C3C3B"/>
                          </a:solidFill>
                          <a:latin typeface="Roboto"/>
                          <a:ea typeface="Roboto"/>
                        </a:rPr>
                        <a:t>Holly Law</a:t>
                      </a:r>
                    </a:p>
                  </a:txBody>
                  <a:tcPr anchor="ctr"/>
                </a:tc>
                <a:extLst>
                  <a:ext uri="{0D108BD9-81ED-4DB2-BD59-A6C34878D82A}">
                    <a16:rowId xmlns:a16="http://schemas.microsoft.com/office/drawing/2014/main" val="1960273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Post Implementation Support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Holly Law</a:t>
                      </a:r>
                    </a:p>
                  </a:txBody>
                  <a:tcPr anchor="ctr"/>
                </a:tc>
                <a:extLst>
                  <a:ext uri="{0D108BD9-81ED-4DB2-BD59-A6C34878D82A}">
                    <a16:rowId xmlns:a16="http://schemas.microsoft.com/office/drawing/2014/main" val="200902557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Q&amp;A</a:t>
                      </a:r>
                      <a:endParaRPr lang="en-US" sz="16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a:rPr>
                        <a:t>All</a:t>
                      </a:r>
                      <a:endParaRPr lang="en-GB" sz="1600">
                        <a:solidFill>
                          <a:srgbClr val="3C3C3B"/>
                        </a:solidFill>
                        <a:latin typeface="Roboto"/>
                        <a:ea typeface="Roboto"/>
                      </a:endParaRPr>
                    </a:p>
                  </a:txBody>
                  <a:tcPr anchor="ctr"/>
                </a:tc>
                <a:extLst>
                  <a:ext uri="{0D108BD9-81ED-4DB2-BD59-A6C34878D82A}">
                    <a16:rowId xmlns:a16="http://schemas.microsoft.com/office/drawing/2014/main" val="413938634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fontScale="90000"/>
          </a:bodyPr>
          <a:lstStyle/>
          <a:p>
            <a:r>
              <a:rPr lang="en-GB">
                <a:cs typeface="Roboto" panose="02000000000000000000" pitchFamily="2" charset="0"/>
              </a:rPr>
              <a:t>Changes Planned for February 2024 Delivery</a:t>
            </a:r>
            <a:endParaRPr lang="en-US">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500771335"/>
              </p:ext>
            </p:extLst>
          </p:nvPr>
        </p:nvGraphicFramePr>
        <p:xfrm>
          <a:off x="838200" y="1758783"/>
          <a:ext cx="9284855" cy="2571676"/>
        </p:xfrm>
        <a:graphic>
          <a:graphicData uri="http://schemas.openxmlformats.org/drawingml/2006/table">
            <a:tbl>
              <a:tblPr firstRow="1" bandRow="1">
                <a:tableStyleId>{F5AB1C69-6EDB-4FF4-983F-18BD219EF322}</a:tableStyleId>
              </a:tblPr>
              <a:tblGrid>
                <a:gridCol w="7962978">
                  <a:extLst>
                    <a:ext uri="{9D8B030D-6E8A-4147-A177-3AD203B41FA5}">
                      <a16:colId xmlns:a16="http://schemas.microsoft.com/office/drawing/2014/main" val="2119900406"/>
                    </a:ext>
                  </a:extLst>
                </a:gridCol>
                <a:gridCol w="1321877">
                  <a:extLst>
                    <a:ext uri="{9D8B030D-6E8A-4147-A177-3AD203B41FA5}">
                      <a16:colId xmlns:a16="http://schemas.microsoft.com/office/drawing/2014/main" val="3092670779"/>
                    </a:ext>
                  </a:extLst>
                </a:gridCol>
              </a:tblGrid>
              <a:tr h="438084">
                <a:tc>
                  <a:txBody>
                    <a:bodyPr/>
                    <a:lstStyle/>
                    <a:p>
                      <a:pPr algn="ctr"/>
                      <a:r>
                        <a:rPr lang="en-GB" sz="1400" cap="all" spc="300" baseline="0">
                          <a:latin typeface="Roboto"/>
                          <a:ea typeface="Roboto"/>
                        </a:rPr>
                        <a:t>CHANGE</a:t>
                      </a:r>
                    </a:p>
                  </a:txBody>
                  <a:tcPr anchor="ctr"/>
                </a:tc>
                <a:tc>
                  <a:txBody>
                    <a:bodyPr/>
                    <a:lstStyle/>
                    <a:p>
                      <a:pPr lvl="0" algn="ctr">
                        <a:buNone/>
                      </a:pPr>
                      <a:r>
                        <a:rPr lang="en-GB" sz="1400" cap="all" spc="300" baseline="0">
                          <a:latin typeface="Roboto"/>
                          <a:ea typeface="Roboto"/>
                        </a:rPr>
                        <a:t>STATUS</a:t>
                      </a:r>
                    </a:p>
                  </a:txBody>
                  <a:tcPr anchor="ctr"/>
                </a:tc>
                <a:extLst>
                  <a:ext uri="{0D108BD9-81ED-4DB2-BD59-A6C34878D82A}">
                    <a16:rowId xmlns:a16="http://schemas.microsoft.com/office/drawing/2014/main" val="677238016"/>
                  </a:ext>
                </a:extLst>
              </a:tr>
              <a:tr h="438084">
                <a:tc>
                  <a:txBody>
                    <a:bodyPr/>
                    <a:lstStyle/>
                    <a:p>
                      <a:pPr marL="0" lvl="0" indent="0" algn="l">
                        <a:lnSpc>
                          <a:spcPct val="100000"/>
                        </a:lnSpc>
                        <a:buNone/>
                      </a:pPr>
                      <a:r>
                        <a:rPr lang="en-GB" sz="1400" b="1">
                          <a:solidFill>
                            <a:srgbClr val="3C3C3B"/>
                          </a:solidFill>
                          <a:latin typeface="Roboto"/>
                          <a:ea typeface="Roboto"/>
                        </a:rPr>
                        <a:t>R0103</a:t>
                      </a:r>
                      <a:r>
                        <a:rPr lang="en-GB" sz="1400">
                          <a:solidFill>
                            <a:srgbClr val="3C3C3B"/>
                          </a:solidFill>
                          <a:latin typeface="Roboto"/>
                          <a:ea typeface="Roboto"/>
                        </a:rPr>
                        <a:t> | Central Provision of DCC Technical Contacts for Requesting Test Certificates</a:t>
                      </a:r>
                      <a:endParaRPr lang="en-US" sz="1400"/>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p>
                  </a:txBody>
                  <a:tcPr anchor="ctr"/>
                </a:tc>
                <a:extLst>
                  <a:ext uri="{0D108BD9-81ED-4DB2-BD59-A6C34878D82A}">
                    <a16:rowId xmlns:a16="http://schemas.microsoft.com/office/drawing/2014/main" val="762991431"/>
                  </a:ext>
                </a:extLst>
              </a:tr>
              <a:tr h="512681">
                <a:tc>
                  <a:txBody>
                    <a:bodyPr/>
                    <a:lstStyle/>
                    <a:p>
                      <a:pPr marL="0" lvl="0" indent="0" algn="l">
                        <a:lnSpc>
                          <a:spcPct val="100000"/>
                        </a:lnSpc>
                        <a:buNone/>
                      </a:pPr>
                      <a:r>
                        <a:rPr lang="en-GB" sz="1400" b="1" i="0" u="none" strike="noStrike" baseline="0" noProof="0">
                          <a:solidFill>
                            <a:srgbClr val="3C3C3B"/>
                          </a:solidFill>
                          <a:latin typeface="Roboto"/>
                        </a:rPr>
                        <a:t>R0071</a:t>
                      </a:r>
                      <a:r>
                        <a:rPr lang="en-GB" sz="1400" b="0" i="0" u="none" strike="noStrike" baseline="0" noProof="0">
                          <a:solidFill>
                            <a:srgbClr val="3C3C3B"/>
                          </a:solidFill>
                          <a:latin typeface="Roboto"/>
                        </a:rPr>
                        <a:t> | DCC Access to EES &amp; GES</a:t>
                      </a:r>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endParaRPr lang="en-GB" sz="1400" b="0" i="0" u="none" strike="noStrike" baseline="0" noProof="0">
                        <a:solidFill>
                          <a:srgbClr val="3C3C3B"/>
                        </a:solidFill>
                        <a:highlight>
                          <a:srgbClr val="FFFF00"/>
                        </a:highlight>
                        <a:latin typeface="Roboto"/>
                      </a:endParaRPr>
                    </a:p>
                  </a:txBody>
                  <a:tcPr anchor="ctr"/>
                </a:tc>
                <a:extLst>
                  <a:ext uri="{0D108BD9-81ED-4DB2-BD59-A6C34878D82A}">
                    <a16:rowId xmlns:a16="http://schemas.microsoft.com/office/drawing/2014/main" val="1960273548"/>
                  </a:ext>
                </a:extLst>
              </a:tr>
              <a:tr h="438084">
                <a:tc>
                  <a:txBody>
                    <a:bodyPr/>
                    <a:lstStyle/>
                    <a:p>
                      <a:pPr marL="0" lvl="0" indent="0" algn="l">
                        <a:lnSpc>
                          <a:spcPct val="100000"/>
                        </a:lnSpc>
                        <a:buNone/>
                      </a:pPr>
                      <a:r>
                        <a:rPr lang="en-GB" sz="1400" b="1" i="0" u="none" strike="noStrike" noProof="0">
                          <a:solidFill>
                            <a:srgbClr val="3C3C3B"/>
                          </a:solidFill>
                          <a:latin typeface="Roboto"/>
                        </a:rPr>
                        <a:t>R0093</a:t>
                      </a:r>
                      <a:r>
                        <a:rPr lang="en-GB" sz="1400" b="0" i="0" u="none" strike="noStrike" noProof="0">
                          <a:solidFill>
                            <a:srgbClr val="3C3C3B"/>
                          </a:solidFill>
                          <a:latin typeface="Roboto"/>
                        </a:rPr>
                        <a:t> | Uplift to CSS Maximum Demand Volumes during MHHS Migration Period</a:t>
                      </a:r>
                      <a:endParaRPr lang="en-US" sz="1400" b="0" i="0" u="none" strike="noStrike" noProof="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2704849514"/>
                  </a:ext>
                </a:extLst>
              </a:tr>
              <a:tr h="744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noProof="0">
                          <a:solidFill>
                            <a:srgbClr val="3C3C3B"/>
                          </a:solidFill>
                          <a:latin typeface="Roboto"/>
                        </a:rPr>
                        <a:t>R0156</a:t>
                      </a:r>
                      <a:r>
                        <a:rPr lang="en-GB" sz="1400" b="0" i="0" u="none" strike="noStrike" noProof="0">
                          <a:solidFill>
                            <a:srgbClr val="3C3C3B"/>
                          </a:solidFill>
                          <a:latin typeface="Roboto"/>
                        </a:rPr>
                        <a:t> | Updates to the CSS Message Business Data Validation Rules and Physical Interface Design Specification</a:t>
                      </a:r>
                      <a:endParaRPr lang="en-US" sz="1400" b="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To be Agreed</a:t>
                      </a:r>
                    </a:p>
                  </a:txBody>
                  <a:tcPr anchor="ctr"/>
                </a:tc>
                <a:extLst>
                  <a:ext uri="{0D108BD9-81ED-4DB2-BD59-A6C34878D82A}">
                    <a16:rowId xmlns:a16="http://schemas.microsoft.com/office/drawing/2014/main" val="2748038412"/>
                  </a:ext>
                </a:extLst>
              </a:tr>
            </a:tbl>
          </a:graphicData>
        </a:graphic>
      </p:graphicFrame>
    </p:spTree>
    <p:extLst>
      <p:ext uri="{BB962C8B-B14F-4D97-AF65-F5344CB8AC3E}">
        <p14:creationId xmlns:p14="http://schemas.microsoft.com/office/powerpoint/2010/main" val="36359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R0103 – Central provision of DCC technical contacts for requesting test certificates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7640182" cy="4971862"/>
          </a:xfrm>
        </p:spPr>
        <p:txBody>
          <a:bodyPr vert="horz" lIns="91440" tIns="45720" rIns="91440" bIns="45720" rtlCol="0" anchor="t">
            <a:noAutofit/>
          </a:bodyPr>
          <a:lstStyle/>
          <a:p>
            <a:pPr marL="0" indent="0">
              <a:lnSpc>
                <a:spcPct val="100000"/>
              </a:lnSpc>
              <a:spcBef>
                <a:spcPts val="0"/>
              </a:spcBef>
              <a:buNone/>
            </a:pPr>
            <a:r>
              <a:rPr lang="en-GB" sz="1400">
                <a:solidFill>
                  <a:srgbClr val="3C3C3B"/>
                </a:solidFill>
                <a:latin typeface="Roboto"/>
                <a:ea typeface="Roboto"/>
                <a:cs typeface="Roboto"/>
              </a:rPr>
              <a:t>The Switching Operator carries out system testing , including maintenance and emergency testing, within the Central Switching Service (CSS). This needs to be done within a test environment which requires security certificates. Security testing certificates expire, which means there is currently an insufficient amount available for connecting to the test environment. </a:t>
            </a: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a:solidFill>
                  <a:srgbClr val="3C3C3B"/>
                </a:solidFill>
                <a:latin typeface="Roboto"/>
                <a:ea typeface="Roboto"/>
                <a:cs typeface="Roboto"/>
              </a:rPr>
              <a:t>This change will allow the Switching Operator to nominate Technical Contacts (TCs) for requesting certificates, for all CSS Users, in order that certificates can be requested for simulators in the test environments. CSS Users would continue to be able to nominate / remove their own TCs as now and can see all TCs listed on the Switching Portal.</a:t>
            </a: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b="1">
                <a:latin typeface="Roboto"/>
                <a:ea typeface="Roboto"/>
                <a:cs typeface="Roboto"/>
              </a:rPr>
              <a:t>Parties impacted by this change:</a:t>
            </a:r>
          </a:p>
          <a:p>
            <a:pPr marL="0" indent="0">
              <a:lnSpc>
                <a:spcPct val="100000"/>
              </a:lnSpc>
              <a:spcBef>
                <a:spcPts val="0"/>
              </a:spcBef>
              <a:buNone/>
            </a:pPr>
            <a:endParaRPr lang="en-GB" sz="1400" b="1"/>
          </a:p>
          <a:p>
            <a:pPr marL="171450" indent="-171450">
              <a:lnSpc>
                <a:spcPct val="100000"/>
              </a:lnSpc>
              <a:spcBef>
                <a:spcPts val="0"/>
              </a:spcBef>
            </a:pPr>
            <a:r>
              <a:rPr lang="en-GB" sz="1400">
                <a:solidFill>
                  <a:srgbClr val="3C3C3B"/>
                </a:solidFill>
                <a:latin typeface="Roboto"/>
                <a:ea typeface="Roboto"/>
                <a:cs typeface="Roboto"/>
              </a:rPr>
              <a:t>Switching Operator</a:t>
            </a:r>
          </a:p>
          <a:p>
            <a:pPr marL="171450" indent="-171450">
              <a:lnSpc>
                <a:spcPct val="100000"/>
              </a:lnSpc>
              <a:spcBef>
                <a:spcPts val="0"/>
              </a:spcBef>
            </a:pPr>
            <a:r>
              <a:rPr lang="en-GB" sz="1400">
                <a:solidFill>
                  <a:srgbClr val="3C3C3B"/>
                </a:solidFill>
                <a:latin typeface="Roboto"/>
                <a:ea typeface="Roboto"/>
                <a:cs typeface="Roboto"/>
              </a:rPr>
              <a:t>CSS Users</a:t>
            </a:r>
          </a:p>
          <a:p>
            <a:pPr marL="171450" indent="-171450">
              <a:lnSpc>
                <a:spcPct val="100000"/>
              </a:lnSpc>
              <a:spcBef>
                <a:spcPts val="0"/>
              </a:spcBef>
            </a:pPr>
            <a:r>
              <a:rPr lang="en-GB" sz="1400">
                <a:solidFill>
                  <a:srgbClr val="3C3C3B"/>
                </a:solidFill>
                <a:latin typeface="Roboto"/>
                <a:ea typeface="Roboto"/>
                <a:cs typeface="Roboto"/>
              </a:rPr>
              <a:t>Switching Data Service Providers</a:t>
            </a:r>
            <a:endParaRPr lang="en-GB" sz="1400">
              <a:solidFill>
                <a:srgbClr val="3C3C3B"/>
              </a:solidFill>
              <a:cs typeface="Roboto"/>
            </a:endParaRPr>
          </a:p>
          <a:p>
            <a:pPr marL="0" indent="0">
              <a:lnSpc>
                <a:spcPct val="100000"/>
              </a:lnSpc>
              <a:spcBef>
                <a:spcPts val="0"/>
              </a:spcBef>
              <a:buNone/>
            </a:pPr>
            <a:endParaRPr lang="en-GB" sz="1400"/>
          </a:p>
          <a:p>
            <a:pPr marL="0" indent="0">
              <a:lnSpc>
                <a:spcPct val="100000"/>
              </a:lnSpc>
              <a:spcBef>
                <a:spcPts val="0"/>
              </a:spcBef>
              <a:buNone/>
            </a:pPr>
            <a:r>
              <a:rPr lang="en-GB" sz="1400" b="1">
                <a:latin typeface="Roboto"/>
                <a:ea typeface="Roboto"/>
                <a:cs typeface="Roboto"/>
              </a:rPr>
              <a:t>REC Products impacted by this change:</a:t>
            </a:r>
          </a:p>
          <a:p>
            <a:pPr marL="0" indent="0">
              <a:lnSpc>
                <a:spcPct val="100000"/>
              </a:lnSpc>
              <a:spcBef>
                <a:spcPts val="0"/>
              </a:spcBef>
              <a:buNone/>
            </a:pP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Schedule 25 – Central Switching Service</a:t>
            </a:r>
          </a:p>
          <a:p>
            <a:pPr marL="0" lvl="0" indent="0">
              <a:lnSpc>
                <a:spcPct val="100000"/>
              </a:lnSpc>
              <a:spcBef>
                <a:spcPts val="0"/>
              </a:spcBef>
              <a:buNone/>
            </a:pPr>
            <a:endParaRPr lang="en-GB" sz="1400">
              <a:solidFill>
                <a:srgbClr val="3C3C3B"/>
              </a:solidFill>
            </a:endParaRPr>
          </a:p>
          <a:p>
            <a:pPr marL="0" lvl="0" indent="0">
              <a:lnSpc>
                <a:spcPct val="100000"/>
              </a:lnSpc>
              <a:spcBef>
                <a:spcPts val="0"/>
              </a:spcBef>
              <a:buNone/>
            </a:pPr>
            <a:r>
              <a:rPr lang="en-GB" sz="1400" b="1">
                <a:latin typeface="Roboto"/>
                <a:ea typeface="Roboto"/>
                <a:cs typeface="Roboto"/>
              </a:rPr>
              <a:t>Implementation:</a:t>
            </a: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This change will be implemented in full on 23 February 2024. </a:t>
            </a:r>
          </a:p>
          <a:p>
            <a:pPr marL="0" indent="0">
              <a:buNone/>
            </a:pPr>
            <a:endParaRPr lang="en-GB" sz="1400"/>
          </a:p>
        </p:txBody>
      </p:sp>
    </p:spTree>
    <p:extLst>
      <p:ext uri="{BB962C8B-B14F-4D97-AF65-F5344CB8AC3E}">
        <p14:creationId xmlns:p14="http://schemas.microsoft.com/office/powerpoint/2010/main" val="137095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R0071 – DCC Access to EES &amp; GES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211848" y="1450362"/>
            <a:ext cx="7735073" cy="5094480"/>
          </a:xfrm>
        </p:spPr>
        <p:txBody>
          <a:bodyPr vert="horz" lIns="91440" tIns="45720" rIns="91440" bIns="45720" rtlCol="0" anchor="t">
            <a:noAutofit/>
          </a:bodyPr>
          <a:lstStyle/>
          <a:p>
            <a:pPr marL="0" indent="0">
              <a:lnSpc>
                <a:spcPct val="100000"/>
              </a:lnSpc>
              <a:spcBef>
                <a:spcPts val="0"/>
              </a:spcBef>
              <a:buNone/>
            </a:pPr>
            <a:r>
              <a:rPr lang="en-GB" sz="1400">
                <a:solidFill>
                  <a:srgbClr val="3C3C3B"/>
                </a:solidFill>
                <a:latin typeface="Roboto"/>
                <a:ea typeface="Roboto"/>
                <a:cs typeface="Roboto"/>
              </a:rPr>
              <a:t>As the Switching Operator, the CSS Provider (DCC) is required to provide a Service Desk to </a:t>
            </a:r>
          </a:p>
          <a:p>
            <a:pPr marL="0" indent="0">
              <a:lnSpc>
                <a:spcPct val="100000"/>
              </a:lnSpc>
              <a:spcBef>
                <a:spcPts val="0"/>
              </a:spcBef>
              <a:buNone/>
            </a:pPr>
            <a:r>
              <a:rPr lang="en-GB" sz="1400">
                <a:solidFill>
                  <a:srgbClr val="3C3C3B"/>
                </a:solidFill>
                <a:latin typeface="Roboto"/>
                <a:ea typeface="Roboto"/>
                <a:cs typeface="Roboto"/>
              </a:rPr>
              <a:t>facilitate the resolution of Switching Data queries (as set out in Schedule 26 - Switching Service </a:t>
            </a:r>
          </a:p>
          <a:p>
            <a:pPr marL="0" indent="0">
              <a:lnSpc>
                <a:spcPct val="100000"/>
              </a:lnSpc>
              <a:spcBef>
                <a:spcPts val="0"/>
              </a:spcBef>
              <a:buNone/>
            </a:pPr>
            <a:r>
              <a:rPr lang="en-GB" sz="1400">
                <a:solidFill>
                  <a:srgbClr val="3C3C3B"/>
                </a:solidFill>
                <a:latin typeface="Roboto"/>
                <a:ea typeface="Roboto"/>
                <a:cs typeface="Roboto"/>
              </a:rPr>
              <a:t>Management).</a:t>
            </a: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a:t>Data available through the Enquiry Services would allow the service desk to resolve more tickets at point of contact and reducing the need to refer to third parties. This would result in efficiencies within the Switching Service Desk as tickets can be resolved faster, resulting in better performance against Service Desk Service Level Agreements and being able to resolve Consumer issues more efficiently.</a:t>
            </a:r>
            <a:endParaRPr lang="en-GB" sz="1400">
              <a:solidFill>
                <a:srgbClr val="3C3C3B"/>
              </a:solidFill>
              <a:latin typeface="Roboto"/>
              <a:ea typeface="Roboto"/>
              <a:cs typeface="Roboto"/>
            </a:endParaRPr>
          </a:p>
          <a:p>
            <a:pPr marL="0" indent="0">
              <a:lnSpc>
                <a:spcPct val="100000"/>
              </a:lnSpc>
              <a:spcBef>
                <a:spcPts val="0"/>
              </a:spcBef>
              <a:buNone/>
            </a:pPr>
            <a:endParaRPr lang="en-GB" sz="1400">
              <a:solidFill>
                <a:srgbClr val="3C3C3B"/>
              </a:solidFill>
              <a:latin typeface="Roboto"/>
              <a:ea typeface="Roboto"/>
              <a:cs typeface="Roboto"/>
            </a:endParaRPr>
          </a:p>
          <a:p>
            <a:pPr marL="0" indent="0">
              <a:lnSpc>
                <a:spcPct val="100000"/>
              </a:lnSpc>
              <a:spcBef>
                <a:spcPts val="0"/>
              </a:spcBef>
              <a:buNone/>
            </a:pPr>
            <a:r>
              <a:rPr lang="en-GB" sz="1400" b="1">
                <a:latin typeface="Roboto"/>
                <a:ea typeface="Roboto"/>
                <a:cs typeface="Roboto"/>
              </a:rPr>
              <a:t>Parties impacted by this change:</a:t>
            </a:r>
          </a:p>
          <a:p>
            <a:pPr marL="0" indent="0">
              <a:lnSpc>
                <a:spcPct val="100000"/>
              </a:lnSpc>
              <a:spcBef>
                <a:spcPts val="0"/>
              </a:spcBef>
              <a:buNone/>
            </a:pPr>
            <a:endParaRPr lang="en-GB" sz="1400" b="1"/>
          </a:p>
          <a:p>
            <a:pPr marL="171450" indent="-171450">
              <a:lnSpc>
                <a:spcPct val="100000"/>
              </a:lnSpc>
              <a:spcBef>
                <a:spcPts val="0"/>
              </a:spcBef>
            </a:pPr>
            <a:r>
              <a:rPr lang="en-GB" sz="1400">
                <a:solidFill>
                  <a:srgbClr val="3C3C3B"/>
                </a:solidFill>
                <a:latin typeface="Roboto"/>
                <a:ea typeface="Roboto"/>
                <a:cs typeface="Roboto"/>
              </a:rPr>
              <a:t>Switching Service Desk</a:t>
            </a:r>
          </a:p>
          <a:p>
            <a:pPr marL="171450" indent="-171450">
              <a:lnSpc>
                <a:spcPct val="100000"/>
              </a:lnSpc>
              <a:spcBef>
                <a:spcPts val="0"/>
              </a:spcBef>
            </a:pPr>
            <a:r>
              <a:rPr lang="en-GB" sz="1400">
                <a:solidFill>
                  <a:srgbClr val="3C3C3B"/>
                </a:solidFill>
                <a:latin typeface="Roboto"/>
                <a:ea typeface="Roboto"/>
                <a:cs typeface="Roboto"/>
              </a:rPr>
              <a:t>Gas and Electricity Enquiry Service Provider</a:t>
            </a:r>
            <a:endParaRPr lang="en-GB" sz="1400">
              <a:solidFill>
                <a:srgbClr val="3C3C3B"/>
              </a:solidFill>
              <a:cs typeface="Roboto"/>
            </a:endParaRPr>
          </a:p>
          <a:p>
            <a:pPr marL="0" indent="0">
              <a:lnSpc>
                <a:spcPct val="100000"/>
              </a:lnSpc>
              <a:spcBef>
                <a:spcPts val="0"/>
              </a:spcBef>
              <a:buNone/>
            </a:pPr>
            <a:endParaRPr lang="en-GB" sz="1400"/>
          </a:p>
          <a:p>
            <a:pPr marL="0" indent="0">
              <a:lnSpc>
                <a:spcPct val="100000"/>
              </a:lnSpc>
              <a:spcBef>
                <a:spcPts val="0"/>
              </a:spcBef>
              <a:buNone/>
            </a:pPr>
            <a:r>
              <a:rPr lang="en-GB" sz="1400" b="1">
                <a:latin typeface="Roboto"/>
                <a:ea typeface="Roboto"/>
                <a:cs typeface="Roboto"/>
              </a:rPr>
              <a:t>REC Products impacted by this change:</a:t>
            </a:r>
          </a:p>
          <a:p>
            <a:pPr marL="0" indent="0">
              <a:lnSpc>
                <a:spcPct val="100000"/>
              </a:lnSpc>
              <a:spcBef>
                <a:spcPts val="0"/>
              </a:spcBef>
              <a:buNone/>
            </a:pP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Gas and Electricity Data Access Matrices</a:t>
            </a:r>
          </a:p>
          <a:p>
            <a:pPr marL="171450" indent="-171450">
              <a:lnSpc>
                <a:spcPct val="100000"/>
              </a:lnSpc>
              <a:spcBef>
                <a:spcPts val="0"/>
              </a:spcBef>
            </a:pPr>
            <a:r>
              <a:rPr lang="en-GB" sz="1400">
                <a:solidFill>
                  <a:srgbClr val="3C3C3B"/>
                </a:solidFill>
                <a:latin typeface="Roboto"/>
                <a:ea typeface="Roboto"/>
                <a:cs typeface="Roboto"/>
              </a:rPr>
              <a:t>Data Access Matrix Appendix 1</a:t>
            </a:r>
          </a:p>
          <a:p>
            <a:pPr marL="171450" indent="-171450">
              <a:lnSpc>
                <a:spcPct val="100000"/>
              </a:lnSpc>
              <a:spcBef>
                <a:spcPts val="0"/>
              </a:spcBef>
            </a:pPr>
            <a:r>
              <a:rPr lang="en-GB" sz="1400">
                <a:solidFill>
                  <a:srgbClr val="3C3C3B"/>
                </a:solidFill>
                <a:latin typeface="Roboto"/>
                <a:ea typeface="Roboto"/>
                <a:cs typeface="Roboto"/>
              </a:rPr>
              <a:t>Service User Categorisation Document Cat 3 to be updated as part of annual review</a:t>
            </a:r>
          </a:p>
          <a:p>
            <a:pPr marL="0" lvl="0" indent="0">
              <a:lnSpc>
                <a:spcPct val="100000"/>
              </a:lnSpc>
              <a:spcBef>
                <a:spcPts val="0"/>
              </a:spcBef>
              <a:buNone/>
            </a:pPr>
            <a:endParaRPr lang="en-GB" sz="1400">
              <a:solidFill>
                <a:srgbClr val="3C3C3B"/>
              </a:solidFill>
            </a:endParaRPr>
          </a:p>
          <a:p>
            <a:pPr marL="0" lvl="0" indent="0">
              <a:lnSpc>
                <a:spcPct val="100000"/>
              </a:lnSpc>
              <a:spcBef>
                <a:spcPts val="0"/>
              </a:spcBef>
              <a:buNone/>
            </a:pPr>
            <a:r>
              <a:rPr lang="en-GB" sz="1400" b="1">
                <a:latin typeface="Roboto"/>
                <a:ea typeface="Roboto"/>
                <a:cs typeface="Roboto"/>
              </a:rPr>
              <a:t>Implementation:</a:t>
            </a:r>
            <a:endParaRPr lang="en-GB" sz="1400">
              <a:solidFill>
                <a:srgbClr val="3C3C3B"/>
              </a:solidFill>
            </a:endParaRPr>
          </a:p>
          <a:p>
            <a:pPr marL="171450" indent="-171450">
              <a:lnSpc>
                <a:spcPct val="100000"/>
              </a:lnSpc>
              <a:spcBef>
                <a:spcPts val="0"/>
              </a:spcBef>
            </a:pPr>
            <a:r>
              <a:rPr lang="en-GB" sz="1400">
                <a:solidFill>
                  <a:srgbClr val="3C3C3B"/>
                </a:solidFill>
                <a:latin typeface="Roboto"/>
                <a:ea typeface="Roboto"/>
                <a:cs typeface="Roboto"/>
              </a:rPr>
              <a:t>This change will be a phased implementation. EES Access will be implemented on 23 February 2024 and GES on 24 February 2024 </a:t>
            </a:r>
          </a:p>
          <a:p>
            <a:pPr marL="0" indent="0">
              <a:buNone/>
            </a:pPr>
            <a:endParaRPr lang="en-GB" sz="1400"/>
          </a:p>
        </p:txBody>
      </p:sp>
    </p:spTree>
    <p:extLst>
      <p:ext uri="{BB962C8B-B14F-4D97-AF65-F5344CB8AC3E}">
        <p14:creationId xmlns:p14="http://schemas.microsoft.com/office/powerpoint/2010/main" val="76355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R0093 – Uplift to CSS maximum demand volumes during mhhs migration period</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157268" y="1362456"/>
            <a:ext cx="7789653" cy="5284779"/>
          </a:xfrm>
        </p:spPr>
        <p:txBody>
          <a:bodyPr vert="horz" lIns="91440" tIns="45720" rIns="91440" bIns="45720" rtlCol="0" anchor="t">
            <a:noAutofit/>
          </a:bodyPr>
          <a:lstStyle/>
          <a:p>
            <a:pPr marL="0" indent="0">
              <a:lnSpc>
                <a:spcPct val="100000"/>
              </a:lnSpc>
              <a:spcBef>
                <a:spcPts val="0"/>
              </a:spcBef>
              <a:buNone/>
            </a:pPr>
            <a:r>
              <a:rPr lang="en-GB" sz="1300">
                <a:solidFill>
                  <a:srgbClr val="3C3C3B"/>
                </a:solidFill>
                <a:latin typeface="Roboto"/>
                <a:ea typeface="Roboto"/>
                <a:cs typeface="Roboto"/>
              </a:rPr>
              <a:t>As part of the MHHS programme, it is necessary to migrate approximately 31million MPANs from the existing settlement arrangements to those under the MHHS Target Operating Model. This will create a significantly increased volume of messages, whether for Switches or changes to Supplier Agents, for the CSS during the MHHS Migration Period. The CSS Service Definition does not currently require the Switching Operator to be capable of processing these additional volumes.</a:t>
            </a:r>
          </a:p>
          <a:p>
            <a:pPr marL="0" indent="0">
              <a:lnSpc>
                <a:spcPct val="100000"/>
              </a:lnSpc>
              <a:spcBef>
                <a:spcPts val="0"/>
              </a:spcBef>
              <a:buNone/>
            </a:pPr>
            <a:endParaRPr lang="en-GB" sz="1300">
              <a:solidFill>
                <a:srgbClr val="3C3C3B"/>
              </a:solidFill>
              <a:latin typeface="Roboto"/>
              <a:ea typeface="Roboto"/>
              <a:cs typeface="Roboto"/>
            </a:endParaRPr>
          </a:p>
          <a:p>
            <a:pPr marL="0" indent="0">
              <a:lnSpc>
                <a:spcPct val="100000"/>
              </a:lnSpc>
              <a:spcBef>
                <a:spcPts val="0"/>
              </a:spcBef>
              <a:buNone/>
            </a:pPr>
            <a:r>
              <a:rPr lang="en-GB" sz="1300">
                <a:solidFill>
                  <a:srgbClr val="3C3C3B"/>
                </a:solidFill>
                <a:latin typeface="Roboto"/>
                <a:ea typeface="Roboto"/>
                <a:cs typeface="Roboto"/>
              </a:rPr>
              <a:t>This Change Proposal seeks to make the necessary updates to the REC, primarily to the Central Switching Service </a:t>
            </a:r>
            <a:r>
              <a:rPr lang="en-GB" sz="1300" err="1">
                <a:solidFill>
                  <a:srgbClr val="3C3C3B"/>
                </a:solidFill>
                <a:latin typeface="Roboto"/>
                <a:ea typeface="Roboto"/>
                <a:cs typeface="Roboto"/>
              </a:rPr>
              <a:t>Service</a:t>
            </a:r>
            <a:r>
              <a:rPr lang="en-GB" sz="1300">
                <a:solidFill>
                  <a:srgbClr val="3C3C3B"/>
                </a:solidFill>
                <a:latin typeface="Roboto"/>
                <a:ea typeface="Roboto"/>
                <a:cs typeface="Roboto"/>
              </a:rPr>
              <a:t> Definition, to ensure that the Switching Operator is appropriately prepared for the increase in message volumes that will be created during the Market Wide Half-Hourly Settlement programme migration period.</a:t>
            </a:r>
          </a:p>
          <a:p>
            <a:pPr marL="0" indent="0">
              <a:lnSpc>
                <a:spcPct val="100000"/>
              </a:lnSpc>
              <a:spcBef>
                <a:spcPts val="0"/>
              </a:spcBef>
              <a:buNone/>
            </a:pPr>
            <a:endParaRPr lang="en-GB" sz="1300">
              <a:solidFill>
                <a:srgbClr val="3C3C3B"/>
              </a:solidFill>
              <a:latin typeface="Roboto"/>
              <a:ea typeface="Roboto"/>
              <a:cs typeface="Roboto"/>
            </a:endParaRPr>
          </a:p>
          <a:p>
            <a:pPr marL="0" indent="0">
              <a:lnSpc>
                <a:spcPct val="100000"/>
              </a:lnSpc>
              <a:spcBef>
                <a:spcPts val="0"/>
              </a:spcBef>
              <a:buNone/>
            </a:pPr>
            <a:r>
              <a:rPr lang="en-GB" sz="1300" b="1">
                <a:latin typeface="Roboto"/>
                <a:ea typeface="Roboto"/>
                <a:cs typeface="Roboto"/>
              </a:rPr>
              <a:t>Parties impacted by this change:</a:t>
            </a:r>
          </a:p>
          <a:p>
            <a:pPr marL="0" indent="0">
              <a:lnSpc>
                <a:spcPct val="100000"/>
              </a:lnSpc>
              <a:spcBef>
                <a:spcPts val="0"/>
              </a:spcBef>
              <a:buNone/>
            </a:pPr>
            <a:endParaRPr lang="en-GB" sz="1300" b="1"/>
          </a:p>
          <a:p>
            <a:pPr marL="171450" indent="-171450">
              <a:lnSpc>
                <a:spcPct val="100000"/>
              </a:lnSpc>
              <a:spcBef>
                <a:spcPts val="0"/>
              </a:spcBef>
            </a:pPr>
            <a:r>
              <a:rPr lang="en-GB" sz="1300">
                <a:solidFill>
                  <a:srgbClr val="3C3C3B"/>
                </a:solidFill>
                <a:latin typeface="Roboto"/>
                <a:ea typeface="Roboto"/>
                <a:cs typeface="Roboto"/>
              </a:rPr>
              <a:t>Switching Operator</a:t>
            </a:r>
          </a:p>
          <a:p>
            <a:pPr marL="171450" indent="-171450">
              <a:lnSpc>
                <a:spcPct val="100000"/>
              </a:lnSpc>
              <a:spcBef>
                <a:spcPts val="0"/>
              </a:spcBef>
            </a:pPr>
            <a:r>
              <a:rPr lang="en-GB" sz="1300">
                <a:solidFill>
                  <a:srgbClr val="3C3C3B"/>
                </a:solidFill>
                <a:latin typeface="Roboto"/>
                <a:ea typeface="Roboto"/>
                <a:cs typeface="Roboto"/>
              </a:rPr>
              <a:t>CSS Users</a:t>
            </a:r>
          </a:p>
          <a:p>
            <a:pPr marL="171450" indent="-171450">
              <a:lnSpc>
                <a:spcPct val="100000"/>
              </a:lnSpc>
              <a:spcBef>
                <a:spcPts val="0"/>
              </a:spcBef>
            </a:pPr>
            <a:r>
              <a:rPr lang="en-GB" sz="1300">
                <a:solidFill>
                  <a:srgbClr val="3C3C3B"/>
                </a:solidFill>
                <a:latin typeface="Roboto"/>
                <a:ea typeface="Roboto"/>
                <a:cs typeface="Roboto"/>
              </a:rPr>
              <a:t>Switching Data Service Providers</a:t>
            </a:r>
          </a:p>
          <a:p>
            <a:pPr marL="0" indent="0">
              <a:lnSpc>
                <a:spcPct val="100000"/>
              </a:lnSpc>
              <a:spcBef>
                <a:spcPts val="0"/>
              </a:spcBef>
              <a:buNone/>
            </a:pPr>
            <a:endParaRPr lang="en-GB" sz="1300"/>
          </a:p>
          <a:p>
            <a:pPr marL="0" indent="0">
              <a:lnSpc>
                <a:spcPct val="100000"/>
              </a:lnSpc>
              <a:spcBef>
                <a:spcPts val="0"/>
              </a:spcBef>
              <a:buNone/>
            </a:pPr>
            <a:r>
              <a:rPr lang="en-GB" sz="1300" b="1">
                <a:latin typeface="Roboto"/>
                <a:ea typeface="Roboto"/>
                <a:cs typeface="Roboto"/>
              </a:rPr>
              <a:t>REC Products impacted by this change:</a:t>
            </a:r>
          </a:p>
          <a:p>
            <a:pPr marL="0" indent="0">
              <a:lnSpc>
                <a:spcPct val="100000"/>
              </a:lnSpc>
              <a:spcBef>
                <a:spcPts val="0"/>
              </a:spcBef>
              <a:buNone/>
            </a:pPr>
            <a:endParaRPr lang="en-GB" sz="1300">
              <a:solidFill>
                <a:srgbClr val="3C3C3B"/>
              </a:solidFill>
            </a:endParaRPr>
          </a:p>
          <a:p>
            <a:pPr marL="171450" indent="-171450">
              <a:lnSpc>
                <a:spcPct val="100000"/>
              </a:lnSpc>
              <a:spcBef>
                <a:spcPts val="0"/>
              </a:spcBef>
            </a:pPr>
            <a:r>
              <a:rPr lang="en-GB" sz="1300">
                <a:solidFill>
                  <a:srgbClr val="3C3C3B"/>
                </a:solidFill>
                <a:latin typeface="Roboto"/>
                <a:ea typeface="Roboto"/>
                <a:cs typeface="Roboto"/>
              </a:rPr>
              <a:t>CSS Service Definition</a:t>
            </a:r>
          </a:p>
          <a:p>
            <a:pPr marL="171450" indent="-171450">
              <a:lnSpc>
                <a:spcPct val="100000"/>
              </a:lnSpc>
              <a:spcBef>
                <a:spcPts val="0"/>
              </a:spcBef>
            </a:pPr>
            <a:r>
              <a:rPr lang="en-GB" sz="1300">
                <a:solidFill>
                  <a:srgbClr val="3C3C3B"/>
                </a:solidFill>
              </a:rPr>
              <a:t>Schedule 1 - Interpretations and Definitions</a:t>
            </a:r>
          </a:p>
          <a:p>
            <a:pPr marL="0" lvl="0" indent="0">
              <a:lnSpc>
                <a:spcPct val="100000"/>
              </a:lnSpc>
              <a:spcBef>
                <a:spcPts val="0"/>
              </a:spcBef>
              <a:buNone/>
            </a:pPr>
            <a:endParaRPr lang="en-GB" sz="1300">
              <a:solidFill>
                <a:srgbClr val="3C3C3B"/>
              </a:solidFill>
            </a:endParaRPr>
          </a:p>
          <a:p>
            <a:pPr marL="0" lvl="0" indent="0">
              <a:lnSpc>
                <a:spcPct val="100000"/>
              </a:lnSpc>
              <a:spcBef>
                <a:spcPts val="0"/>
              </a:spcBef>
              <a:buNone/>
            </a:pPr>
            <a:r>
              <a:rPr lang="en-GB" sz="1300" b="1">
                <a:latin typeface="Roboto"/>
                <a:ea typeface="Roboto"/>
                <a:cs typeface="Roboto"/>
              </a:rPr>
              <a:t>Implementation:</a:t>
            </a:r>
            <a:endParaRPr lang="en-GB" sz="1300">
              <a:solidFill>
                <a:srgbClr val="3C3C3B"/>
              </a:solidFill>
            </a:endParaRPr>
          </a:p>
          <a:p>
            <a:pPr marL="171450" indent="-171450">
              <a:lnSpc>
                <a:spcPct val="100000"/>
              </a:lnSpc>
              <a:spcBef>
                <a:spcPts val="0"/>
              </a:spcBef>
            </a:pPr>
            <a:r>
              <a:rPr lang="en-GB" sz="1300">
                <a:solidFill>
                  <a:srgbClr val="3C3C3B"/>
                </a:solidFill>
                <a:latin typeface="Roboto"/>
                <a:ea typeface="Roboto"/>
                <a:cs typeface="Roboto"/>
              </a:rPr>
              <a:t>This change will be implemented in full on 23 February 2024. </a:t>
            </a:r>
          </a:p>
        </p:txBody>
      </p:sp>
    </p:spTree>
    <p:extLst>
      <p:ext uri="{BB962C8B-B14F-4D97-AF65-F5344CB8AC3E}">
        <p14:creationId xmlns:p14="http://schemas.microsoft.com/office/powerpoint/2010/main" val="934433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d66fb281-b986-4d31-9c18-7686487f9b99"/>
  <p:tag name="SLIDO_EVENT_SECTION_UUID" val="1153351f-b225-44c7-82e2-add2188c261d"/>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DY3MDEzOTN9"/>
  <p:tag name="SLIDO_TYPE" val="SlidoPoll"/>
  <p:tag name="SLIDO_POLL_UUID" val="bd052f15-ae39-4a1f-84d3-db2debdb90b4"/>
  <p:tag name="SLIDO_TIMELINE" val="W3sic2NyZWVuIjoiU3VydmV5SW50cm8iLCJzaG93UmVzdWx0cyI6ZmFsc2UsInNob3dDb3JyZWN0QW5zd2VycyI6ZmFsc2UsInZvdGluZ0xvY2tlZCI6ZmFsc2V9LHsicG9sbFF1ZXN0aW9uVXVpZCI6ImFhNGZmOWJjLTgwZDgtNGM1NC1hYTZmLTA0NzI2ZGRjMjQxOSIsInNob3dSZXN1bHRzIjp0cnVlLCJzaG93Q29ycmVjdEFuc3dlcnMiOmZhbHNlLCJ2b3RpbmdMb2NrZWQiOmZhbHNlfSx7InBvbGxRdWVzdGlvblV1aWQiOiI3NzY1ZTA2Ny1jOWI3LTRhMDQtOGU4NC02YjY0OTE2NmQ5ZDY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Y3MDEzNjF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DY3MDEzODN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2.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079B1-CF66-4789-A210-AFEECEBEC917}">
  <ds:schemaRefs>
    <ds:schemaRef ds:uri="http://schemas.microsoft.com/sharepoint/v3/contenttype/forms"/>
  </ds:schemaRefs>
</ds:datastoreItem>
</file>

<file path=customXml/itemProps2.xml><?xml version="1.0" encoding="utf-8"?>
<ds:datastoreItem xmlns:ds="http://schemas.openxmlformats.org/officeDocument/2006/customXml" ds:itemID="{5EC945D2-B6F2-4604-9C01-FCD9E4B9547B}">
  <ds:schemaRefs>
    <ds:schemaRef ds:uri="33669984-af94-4b35-9f37-f4574e663bce"/>
    <ds:schemaRef ds:uri="d5e8df70-7ba7-462a-92bc-0eb2af61e5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3B61F2-9333-4D01-A63B-66514F947467}">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REC Alternative Event Theme</vt:lpstr>
      <vt:lpstr>REC Light Event Theme</vt:lpstr>
      <vt:lpstr>February 2024 REC Release Webinar</vt:lpstr>
      <vt:lpstr>Introducing Your presenters</vt:lpstr>
      <vt:lpstr>Housekeeping</vt:lpstr>
      <vt:lpstr>PowerPoint Presentation</vt:lpstr>
      <vt:lpstr>Agenda For today</vt:lpstr>
      <vt:lpstr>Changes Planned for February 2024 Delivery</vt:lpstr>
      <vt:lpstr>R0103 – Central provision of DCC technical contacts for requesting test certificates</vt:lpstr>
      <vt:lpstr>R0071 – DCC Access to EES &amp; GES</vt:lpstr>
      <vt:lpstr>R0093 – Uplift to CSS maximum demand volumes during mhhs migration period</vt:lpstr>
      <vt:lpstr>R0156 – Updates to the CSS Message Business Data Validation Rules and Physical Interface Design Specification</vt:lpstr>
      <vt:lpstr>SUMMARY OF IMPACTED PRODUCTS</vt:lpstr>
      <vt:lpstr>Post Implementation Support</vt:lpstr>
      <vt:lpstr>support</vt:lpstr>
      <vt:lpstr>Q&amp;A</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November 2023 REC Release Webinar</dc:title>
  <dc:creator>Jenny Hyskaj</dc:creator>
  <cp:revision>1</cp:revision>
  <dcterms:created xsi:type="dcterms:W3CDTF">2023-08-29T09:43:24Z</dcterms:created>
  <dcterms:modified xsi:type="dcterms:W3CDTF">2024-02-07T14:06:54Z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MSIP_Label_2d7f055f-5347-41d4-8cbe-c035e83f4f3c_Enabled">
    <vt:lpwstr>true</vt:lpwstr>
  </property>
  <property fmtid="{D5CDD505-2E9C-101B-9397-08002B2CF9AE}" pid="4" name="MSIP_Label_2d7f055f-5347-41d4-8cbe-c035e83f4f3c_SetDate">
    <vt:lpwstr>2023-08-29T10:33:41Z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73231cda-85aa-4533-bea8-5802a48e7d0c</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