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0"/>
  </p:notesMasterIdLst>
  <p:handoutMasterIdLst>
    <p:handoutMasterId r:id="rId31"/>
  </p:handoutMasterIdLst>
  <p:sldIdLst>
    <p:sldId id="256" r:id="rId6"/>
    <p:sldId id="277" r:id="rId7"/>
    <p:sldId id="268" r:id="rId8"/>
    <p:sldId id="338" r:id="rId9"/>
    <p:sldId id="263" r:id="rId10"/>
    <p:sldId id="260" r:id="rId11"/>
    <p:sldId id="264" r:id="rId12"/>
    <p:sldId id="278" r:id="rId13"/>
    <p:sldId id="279" r:id="rId14"/>
    <p:sldId id="339" r:id="rId15"/>
    <p:sldId id="269" r:id="rId16"/>
    <p:sldId id="266" r:id="rId17"/>
    <p:sldId id="340" r:id="rId18"/>
    <p:sldId id="270" r:id="rId19"/>
    <p:sldId id="341" r:id="rId20"/>
    <p:sldId id="272" r:id="rId21"/>
    <p:sldId id="342" r:id="rId22"/>
    <p:sldId id="274" r:id="rId23"/>
    <p:sldId id="275" r:id="rId24"/>
    <p:sldId id="337" r:id="rId25"/>
    <p:sldId id="276" r:id="rId26"/>
    <p:sldId id="344" r:id="rId27"/>
    <p:sldId id="343" r:id="rId28"/>
    <p:sldId id="257"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F9796C-0627-46E6-9283-3E122EFF0927}" v="442" dt="2022-06-20T15:06:35.395"/>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23/06/2022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A4698-6BCD-4B4C-B3A8-07C7CBE4979C}" type="datetimeFigureOut">
              <a:rPr lang="en-GB" smtClean="0"/>
              <a:t>23/06/2022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5C957-D631-4283-AADD-F8FB8DC4820E}" type="slidenum">
              <a:rPr lang="en-GB" smtClean="0"/>
              <a:t>‹#›</a:t>
            </a:fld>
            <a:endParaRPr lang="en-GB"/>
          </a:p>
        </p:txBody>
      </p:sp>
    </p:spTree>
    <p:extLst>
      <p:ext uri="{BB962C8B-B14F-4D97-AF65-F5344CB8AC3E}">
        <p14:creationId xmlns:p14="http://schemas.microsoft.com/office/powerpoint/2010/main" val="191098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19754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777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115831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17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27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242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670" r:id="rId20"/>
    <p:sldLayoutId id="2147483672"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 id="2147483673"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1.xml"/><Relationship Id="rId5" Type="http://schemas.openxmlformats.org/officeDocument/2006/relationships/tags" Target="../tags/tag11.xml"/><Relationship Id="rId4"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mailto:enquiries@recmanager.co.uk" TargetMode="External"/><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9.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1.xml"/><Relationship Id="rId5" Type="http://schemas.openxmlformats.org/officeDocument/2006/relationships/tags" Target="../tags/tag21.xml"/><Relationship Id="rId4" Type="http://schemas.openxmlformats.org/officeDocument/2006/relationships/tags" Target="../tags/tag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4.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3.xml"/><Relationship Id="rId5" Type="http://schemas.openxmlformats.org/officeDocument/2006/relationships/tags" Target="../tags/tag26.xml"/><Relationship Id="rId4" Type="http://schemas.openxmlformats.org/officeDocument/2006/relationships/tags" Target="../tags/tag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hyperlink" Target="https://recportal.co.uk/rec-v3-baselined-docu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hyperlink" Target="https://recportal.co.uk/category-3-produc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mailto:enquiries@recmanager.co.uk"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29.xml"/><Relationship Id="rId7" Type="http://schemas.openxmlformats.org/officeDocument/2006/relationships/image" Target="../media/image1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1.xml"/><Relationship Id="rId5" Type="http://schemas.openxmlformats.org/officeDocument/2006/relationships/tags" Target="../tags/tag31.xml"/><Relationship Id="rId4" Type="http://schemas.openxmlformats.org/officeDocument/2006/relationships/tags" Target="../tags/tag30.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4.xml"/><Relationship Id="rId7" Type="http://schemas.openxmlformats.org/officeDocument/2006/relationships/image" Target="../media/image1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1.xml"/><Relationship Id="rId5" Type="http://schemas.openxmlformats.org/officeDocument/2006/relationships/tags" Target="../tags/tag36.xml"/><Relationship Id="rId4" Type="http://schemas.openxmlformats.org/officeDocument/2006/relationships/tags" Target="../tags/tag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pixnio.com/miscellaneous/fire-flames-pictures/gas-fire-flame-heating-kitchen-nozzle-heat-energy" TargetMode="External"/><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mailto:enquiries@recmanager.co.u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377440"/>
            <a:ext cx="6059063" cy="2517827"/>
          </a:xfrm>
        </p:spPr>
        <p:txBody>
          <a:bodyPr>
            <a:normAutofit/>
          </a:bodyPr>
          <a:lstStyle/>
          <a:p>
            <a:r>
              <a:rPr lang="en-GB"/>
              <a:t>Accessing to ges/ees and use of the rel in REC V3.0 - webinar</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t>20 June 2022</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C58587-5CB2-A220-F8BE-DC03E824980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9F97E69B-1313-671D-31C4-7807AB16E3E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F74ECB4-903D-FBB6-1500-05102E32C2A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AD76E38B-51A0-1F99-58DE-539E9D00802A}"/>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712132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EES access agreements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Andrew Wallace - RECCo</a:t>
            </a:r>
          </a:p>
        </p:txBody>
      </p:sp>
    </p:spTree>
    <p:extLst>
      <p:ext uri="{BB962C8B-B14F-4D97-AF65-F5344CB8AC3E}">
        <p14:creationId xmlns:p14="http://schemas.microsoft.com/office/powerpoint/2010/main" val="238678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EES Access Agreements</a:t>
            </a:r>
          </a:p>
        </p:txBody>
      </p:sp>
      <p:pic>
        <p:nvPicPr>
          <p:cNvPr id="6" name="Picture Placeholder 5" descr="A picture containing diagram&#10;&#10;Description automatically generated">
            <a:extLst>
              <a:ext uri="{FF2B5EF4-FFF2-40B4-BE49-F238E27FC236}">
                <a16:creationId xmlns:a16="http://schemas.microsoft.com/office/drawing/2014/main" id="{D52EA899-0FF9-D00A-24EF-67136DA1FC6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91" r="33491"/>
          <a:stretch>
            <a:fillRect/>
          </a:stretch>
        </p:blipFill>
        <p:spPr/>
      </p:pic>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838200" y="1656785"/>
            <a:ext cx="7068599" cy="4836090"/>
          </a:xfrm>
        </p:spPr>
        <p:txBody>
          <a:bodyPr vert="horz" lIns="91440" tIns="45720" rIns="91440" bIns="45720" rtlCol="0" anchor="t">
            <a:normAutofit fontScale="92500" lnSpcReduction="10000"/>
          </a:bodyPr>
          <a:lstStyle/>
          <a:p>
            <a:pPr marL="0" indent="0">
              <a:buNone/>
            </a:pPr>
            <a:r>
              <a:rPr lang="en-GB" sz="1600">
                <a:latin typeface="Roboto"/>
                <a:ea typeface="Roboto"/>
              </a:rPr>
              <a:t>Existing EES Users will continue to have access to EES from CSS Go-live. This includes both Portal and API access.</a:t>
            </a:r>
            <a:br>
              <a:rPr lang="en-GB" sz="1600">
                <a:latin typeface="Roboto"/>
                <a:ea typeface="Roboto"/>
              </a:rPr>
            </a:br>
            <a:endParaRPr lang="en-GB" sz="1600">
              <a:latin typeface="Roboto"/>
              <a:ea typeface="Roboto"/>
            </a:endParaRPr>
          </a:p>
          <a:p>
            <a:pPr marL="0" indent="0">
              <a:buNone/>
            </a:pPr>
            <a:r>
              <a:rPr lang="en-GB" sz="1600" b="1">
                <a:latin typeface="Roboto"/>
                <a:ea typeface="Roboto"/>
              </a:rPr>
              <a:t>Suppliers</a:t>
            </a:r>
          </a:p>
          <a:p>
            <a:r>
              <a:rPr lang="en-GB" sz="1600">
                <a:latin typeface="Roboto"/>
                <a:ea typeface="Roboto"/>
              </a:rPr>
              <a:t>From CSS Go-live, Suppliers will be provided with access to the additional CSS and REL data.</a:t>
            </a:r>
            <a:r>
              <a:rPr lang="en-GB" sz="1600" dirty="0">
                <a:latin typeface="Roboto"/>
                <a:ea typeface="Roboto"/>
              </a:rPr>
              <a:t> </a:t>
            </a:r>
            <a:endParaRPr lang="en-GB" sz="1600"/>
          </a:p>
          <a:p>
            <a:r>
              <a:rPr lang="en-GB" sz="1600">
                <a:latin typeface="Roboto"/>
                <a:ea typeface="Roboto"/>
              </a:rPr>
              <a:t>Changes to the Portal will have effect automatically from 18 July 2022 and does not need to be requested.</a:t>
            </a:r>
            <a:r>
              <a:rPr lang="en-GB" sz="1600" dirty="0">
                <a:latin typeface="Roboto"/>
                <a:ea typeface="Roboto"/>
              </a:rPr>
              <a:t> </a:t>
            </a:r>
            <a:endParaRPr lang="en-GB" sz="1600"/>
          </a:p>
          <a:p>
            <a:r>
              <a:rPr lang="en-GB" sz="1600">
                <a:latin typeface="Roboto"/>
                <a:ea typeface="Roboto"/>
              </a:rPr>
              <a:t>Suppliers will need to subscribe to additional </a:t>
            </a:r>
            <a:r>
              <a:rPr lang="en-GB" sz="1600" dirty="0">
                <a:latin typeface="Roboto"/>
                <a:ea typeface="Roboto"/>
              </a:rPr>
              <a:t>Web Service Method </a:t>
            </a:r>
            <a:r>
              <a:rPr lang="en-GB" sz="1600">
                <a:latin typeface="Roboto"/>
                <a:ea typeface="Roboto"/>
              </a:rPr>
              <a:t>as described in the EES API Technical Specification</a:t>
            </a:r>
            <a:r>
              <a:rPr lang="en-GB" sz="1600" dirty="0">
                <a:latin typeface="Roboto"/>
                <a:ea typeface="Roboto"/>
              </a:rPr>
              <a:t> (v3.1.1) </a:t>
            </a:r>
            <a:r>
              <a:rPr lang="en-GB" sz="1600">
                <a:latin typeface="Roboto"/>
                <a:ea typeface="Roboto"/>
              </a:rPr>
              <a:t>to access REL and CSS data</a:t>
            </a:r>
            <a:r>
              <a:rPr lang="en-GB" sz="1600" dirty="0">
                <a:latin typeface="Roboto"/>
                <a:ea typeface="Roboto"/>
              </a:rPr>
              <a:t> from 18 July 2022</a:t>
            </a:r>
            <a:r>
              <a:rPr lang="en-GB" sz="1600">
                <a:latin typeface="Roboto"/>
                <a:ea typeface="Roboto"/>
              </a:rPr>
              <a:t>. </a:t>
            </a:r>
            <a:endParaRPr lang="en-GB" sz="1600"/>
          </a:p>
          <a:p>
            <a:r>
              <a:rPr lang="en-GB" sz="1600">
                <a:latin typeface="Roboto"/>
                <a:ea typeface="Roboto"/>
              </a:rPr>
              <a:t>Existing API Security Keys will continue to work.</a:t>
            </a:r>
          </a:p>
          <a:p>
            <a:pPr marL="0" indent="0">
              <a:buNone/>
            </a:pPr>
            <a:endParaRPr lang="en-GB" sz="1600"/>
          </a:p>
          <a:p>
            <a:pPr marL="0" indent="0">
              <a:buNone/>
            </a:pPr>
            <a:r>
              <a:rPr lang="en-GB" sz="1600" b="1">
                <a:latin typeface="Roboto"/>
                <a:ea typeface="Roboto"/>
              </a:rPr>
              <a:t>TPIs</a:t>
            </a:r>
          </a:p>
          <a:p>
            <a:r>
              <a:rPr lang="en-GB" sz="1600">
                <a:latin typeface="Roboto"/>
                <a:ea typeface="Roboto"/>
              </a:rPr>
              <a:t>TPI must request access to new CSS and REL data.</a:t>
            </a:r>
            <a:r>
              <a:rPr lang="en-GB" sz="1600" dirty="0">
                <a:latin typeface="Roboto"/>
                <a:ea typeface="Roboto"/>
              </a:rPr>
              <a:t> </a:t>
            </a:r>
            <a:endParaRPr lang="en-GB" sz="1600"/>
          </a:p>
          <a:p>
            <a:r>
              <a:rPr lang="en-GB" sz="1600">
                <a:latin typeface="Roboto"/>
                <a:ea typeface="Roboto"/>
              </a:rPr>
              <a:t>As set out in communications to TPIs, Access Agreements are deemed to be amended and do not need to be re-signed.</a:t>
            </a:r>
            <a:endParaRPr lang="en-GB" sz="1600"/>
          </a:p>
          <a:p>
            <a:r>
              <a:rPr lang="en-GB" sz="1600">
                <a:latin typeface="Roboto"/>
                <a:ea typeface="Roboto"/>
              </a:rPr>
              <a:t>Access requests should be sent to </a:t>
            </a:r>
            <a:r>
              <a:rPr lang="en-GB" sz="1600">
                <a:latin typeface="Roboto"/>
                <a:ea typeface="Roboto"/>
                <a:hlinkClick r:id="rId3"/>
              </a:rPr>
              <a:t>enquiries@recmanager.co.uk</a:t>
            </a:r>
            <a:r>
              <a:rPr lang="en-GB" sz="1600">
                <a:latin typeface="Roboto"/>
                <a:ea typeface="Roboto"/>
              </a:rPr>
              <a:t> </a:t>
            </a:r>
            <a:endParaRPr lang="en-GB" sz="1600"/>
          </a:p>
        </p:txBody>
      </p:sp>
    </p:spTree>
    <p:extLst>
      <p:ext uri="{BB962C8B-B14F-4D97-AF65-F5344CB8AC3E}">
        <p14:creationId xmlns:p14="http://schemas.microsoft.com/office/powerpoint/2010/main" val="23865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116540-1034-27C0-2F36-AD6B4F78CA5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286D898-5A04-2FB9-A2A4-BA4EF9B03844}"/>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7F4D718-7DC5-D2FD-4251-F23E324EB66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A1A29703-6726-EAFB-24C7-CF8E5AD4364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573132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EES REL demonstration</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Ashley McGlave – EES Service Provider</a:t>
            </a:r>
          </a:p>
        </p:txBody>
      </p:sp>
    </p:spTree>
    <p:extLst>
      <p:ext uri="{BB962C8B-B14F-4D97-AF65-F5344CB8AC3E}">
        <p14:creationId xmlns:p14="http://schemas.microsoft.com/office/powerpoint/2010/main" val="69121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BF0BA0-E98C-7397-EFE5-0A59C093456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450CF10-DB3A-1665-2E26-F764294310F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ADC115B-6DD8-AC2C-0116-722363DD10A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13C42A6F-381A-F946-B115-4CEE90D76AA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666889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GES REL Demonstration</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Andrew Steed – GES Service Provider</a:t>
            </a:r>
          </a:p>
        </p:txBody>
      </p:sp>
    </p:spTree>
    <p:extLst>
      <p:ext uri="{BB962C8B-B14F-4D97-AF65-F5344CB8AC3E}">
        <p14:creationId xmlns:p14="http://schemas.microsoft.com/office/powerpoint/2010/main" val="405814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5BE91-3AD6-CB30-7D3E-A92D25461C2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4CFCADF-D569-042C-A931-222AA9FCD3B6}"/>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D45D9AD-F1D1-BED2-8201-2B7F11B1040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370D9A3E-0EBC-7F0B-1642-640AE15A164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981686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REL API Questions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Ann Perry – Code Manager</a:t>
            </a:r>
          </a:p>
        </p:txBody>
      </p:sp>
    </p:spTree>
    <p:extLst>
      <p:ext uri="{BB962C8B-B14F-4D97-AF65-F5344CB8AC3E}">
        <p14:creationId xmlns:p14="http://schemas.microsoft.com/office/powerpoint/2010/main" val="4056505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REL API Questions</a:t>
            </a:r>
          </a:p>
        </p:txBody>
      </p:sp>
      <p:graphicFrame>
        <p:nvGraphicFramePr>
          <p:cNvPr id="5" name="Table 7">
            <a:extLst>
              <a:ext uri="{FF2B5EF4-FFF2-40B4-BE49-F238E27FC236}">
                <a16:creationId xmlns:a16="http://schemas.microsoft.com/office/drawing/2014/main" id="{7881FD16-0BB2-1998-BA72-3D62F67EA675}"/>
              </a:ext>
            </a:extLst>
          </p:cNvPr>
          <p:cNvGraphicFramePr>
            <a:graphicFrameLocks/>
          </p:cNvGraphicFramePr>
          <p:nvPr>
            <p:extLst>
              <p:ext uri="{D42A27DB-BD31-4B8C-83A1-F6EECF244321}">
                <p14:modId xmlns:p14="http://schemas.microsoft.com/office/powerpoint/2010/main" val="2729517020"/>
              </p:ext>
            </p:extLst>
          </p:nvPr>
        </p:nvGraphicFramePr>
        <p:xfrm>
          <a:off x="552450" y="1512887"/>
          <a:ext cx="10972800" cy="4054993"/>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2119900406"/>
                    </a:ext>
                  </a:extLst>
                </a:gridCol>
                <a:gridCol w="5486400">
                  <a:extLst>
                    <a:ext uri="{9D8B030D-6E8A-4147-A177-3AD203B41FA5}">
                      <a16:colId xmlns:a16="http://schemas.microsoft.com/office/drawing/2014/main" val="1893307877"/>
                    </a:ext>
                  </a:extLst>
                </a:gridCol>
              </a:tblGrid>
              <a:tr h="517802">
                <a:tc>
                  <a:txBody>
                    <a:bodyPr/>
                    <a:lstStyle/>
                    <a:p>
                      <a:r>
                        <a:rPr lang="en-GB" sz="1100" cap="all" spc="300" baseline="0">
                          <a:latin typeface="Roboto" panose="02000000000000000000" pitchFamily="2" charset="0"/>
                          <a:ea typeface="Roboto" panose="02000000000000000000" pitchFamily="2" charset="0"/>
                        </a:rPr>
                        <a:t>Questions</a:t>
                      </a:r>
                    </a:p>
                  </a:txBody>
                  <a:tcPr anchor="ctr"/>
                </a:tc>
                <a:tc>
                  <a:txBody>
                    <a:bodyPr/>
                    <a:lstStyle/>
                    <a:p>
                      <a:r>
                        <a:rPr lang="en-GB" sz="1100" cap="all" spc="300" baseline="0">
                          <a:latin typeface="Roboto" panose="02000000000000000000" pitchFamily="2" charset="0"/>
                          <a:ea typeface="Roboto" panose="02000000000000000000" pitchFamily="2" charset="0"/>
                        </a:rPr>
                        <a:t>Answer</a:t>
                      </a:r>
                    </a:p>
                  </a:txBody>
                  <a:tcPr anchor="ctr"/>
                </a:tc>
                <a:extLst>
                  <a:ext uri="{0D108BD9-81ED-4DB2-BD59-A6C34878D82A}">
                    <a16:rowId xmlns:a16="http://schemas.microsoft.com/office/drawing/2014/main" val="677238016"/>
                  </a:ext>
                </a:extLst>
              </a:tr>
              <a:tr h="1299811">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dk1"/>
                          </a:solidFill>
                          <a:latin typeface="Roboto"/>
                          <a:ea typeface="Roboto"/>
                          <a:cs typeface="+mn-cs"/>
                        </a:rPr>
                        <a:t>Is there another report within the industry that will supply the following data: MPRN, post code and size of supply point?</a:t>
                      </a:r>
                      <a:endParaRPr lang="en-US" sz="20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a:solidFill>
                            <a:schemeClr val="dk1"/>
                          </a:solidFill>
                          <a:latin typeface="Roboto" panose="02000000000000000000" pitchFamily="2" charset="0"/>
                          <a:ea typeface="Roboto" panose="02000000000000000000" pitchFamily="2" charset="0"/>
                          <a:cs typeface="+mn-cs"/>
                        </a:rPr>
                        <a:t>The existing report has been removed as part of the Switching Programme. Were a party to require such a report to be provided in the future then they would need to consider a Change Proposal. Any such Change Proposal would need to be considered in the context of the Authority’s decision to remove the report to encourage parties to access up to date data as part of the switching process.</a:t>
                      </a:r>
                      <a:endParaRPr lang="en-GB" sz="1200" kern="120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2099812599"/>
                  </a:ext>
                </a:extLst>
              </a:tr>
              <a:tr h="2237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What is the data limit on manual searches?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The limit on manual searches for the EES Portal are set out in section five of the Electricity Enquiry Service (EES) Service Definition. This document can be located on the REC Portal: </a:t>
                      </a:r>
                      <a:r>
                        <a:rPr lang="en-GB" sz="1200" kern="1200">
                          <a:solidFill>
                            <a:schemeClr val="dk1"/>
                          </a:solidFill>
                          <a:latin typeface="Roboto" panose="02000000000000000000" pitchFamily="2" charset="0"/>
                          <a:ea typeface="Roboto" panose="02000000000000000000" pitchFamily="2" charset="0"/>
                          <a:cs typeface="+mn-cs"/>
                          <a:hlinkClick r:id="rId2"/>
                        </a:rPr>
                        <a:t>https://recportal.co.uk/rec-v3-baselined-documents</a:t>
                      </a:r>
                      <a:r>
                        <a:rPr lang="en-GB" sz="1200" kern="1200">
                          <a:solidFill>
                            <a:schemeClr val="dk1"/>
                          </a:solidFill>
                          <a:latin typeface="Roboto" panose="02000000000000000000" pitchFamily="2" charset="0"/>
                          <a:ea typeface="Roboto" panose="02000000000000000000" pitchFamily="2" charset="0"/>
                          <a:cs typeface="+mn-cs"/>
                        </a:rPr>
                        <a:t> (Service Definitions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The limit on manual searches for the GES Portal are set out in section five of the Gas Enquiry Service (GES) Service Definition. This document can be located on the REC Portal: </a:t>
                      </a:r>
                      <a:r>
                        <a:rPr lang="en-GB" sz="1200" kern="1200">
                          <a:solidFill>
                            <a:schemeClr val="dk1"/>
                          </a:solidFill>
                          <a:latin typeface="Roboto" panose="02000000000000000000" pitchFamily="2" charset="0"/>
                          <a:ea typeface="Roboto" panose="02000000000000000000" pitchFamily="2" charset="0"/>
                          <a:cs typeface="+mn-cs"/>
                          <a:hlinkClick r:id="rId2"/>
                        </a:rPr>
                        <a:t>https://recportal.co.uk/rec-v3-baselined-documents</a:t>
                      </a:r>
                      <a:r>
                        <a:rPr lang="en-GB" sz="1200" kern="1200">
                          <a:solidFill>
                            <a:schemeClr val="dk1"/>
                          </a:solidFill>
                          <a:latin typeface="Roboto" panose="02000000000000000000" pitchFamily="2" charset="0"/>
                          <a:ea typeface="Roboto" panose="02000000000000000000" pitchFamily="2" charset="0"/>
                          <a:cs typeface="+mn-cs"/>
                        </a:rPr>
                        <a:t> (Service Definitions 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2879113345"/>
                  </a:ext>
                </a:extLst>
              </a:tr>
            </a:tbl>
          </a:graphicData>
        </a:graphic>
      </p:graphicFrame>
    </p:spTree>
    <p:extLst>
      <p:ext uri="{BB962C8B-B14F-4D97-AF65-F5344CB8AC3E}">
        <p14:creationId xmlns:p14="http://schemas.microsoft.com/office/powerpoint/2010/main" val="29598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person, person, wall, standing&#10;&#10;Description automatically generated">
            <a:extLst>
              <a:ext uri="{FF2B5EF4-FFF2-40B4-BE49-F238E27FC236}">
                <a16:creationId xmlns:a16="http://schemas.microsoft.com/office/drawing/2014/main" id="{5F588982-1130-ECF0-2780-9985F01D976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413" r="12413"/>
          <a:stretch>
            <a:fillRect/>
          </a:stretch>
        </p:blipFill>
        <p:spPr/>
      </p:pic>
      <p:sp>
        <p:nvSpPr>
          <p:cNvPr id="3" name="Text Placeholder 2">
            <a:extLst>
              <a:ext uri="{FF2B5EF4-FFF2-40B4-BE49-F238E27FC236}">
                <a16:creationId xmlns:a16="http://schemas.microsoft.com/office/drawing/2014/main" id="{F623B135-A1F7-10FB-C493-214A369691D9}"/>
              </a:ext>
            </a:extLst>
          </p:cNvPr>
          <p:cNvSpPr>
            <a:spLocks noGrp="1"/>
          </p:cNvSpPr>
          <p:nvPr>
            <p:ph type="body" sz="quarter" idx="12"/>
          </p:nvPr>
        </p:nvSpPr>
        <p:spPr/>
        <p:txBody>
          <a:bodyPr/>
          <a:lstStyle/>
          <a:p>
            <a:r>
              <a:rPr lang="en-GB" sz="1600"/>
              <a:t>Paul Rocke</a:t>
            </a:r>
            <a:endParaRPr lang="en-GB"/>
          </a:p>
          <a:p>
            <a:r>
              <a:rPr lang="en-GB"/>
              <a:t>REC Code Manager</a:t>
            </a:r>
          </a:p>
          <a:p>
            <a:r>
              <a:rPr lang="en-GB"/>
              <a:t>Head of Communications</a:t>
            </a:r>
          </a:p>
        </p:txBody>
      </p:sp>
      <p:sp>
        <p:nvSpPr>
          <p:cNvPr id="4" name="Title 3">
            <a:extLst>
              <a:ext uri="{FF2B5EF4-FFF2-40B4-BE49-F238E27FC236}">
                <a16:creationId xmlns:a16="http://schemas.microsoft.com/office/drawing/2014/main" id="{69E3246D-B2DE-1A28-4D11-08220F01987E}"/>
              </a:ext>
            </a:extLst>
          </p:cNvPr>
          <p:cNvSpPr>
            <a:spLocks noGrp="1"/>
          </p:cNvSpPr>
          <p:nvPr>
            <p:ph type="title"/>
          </p:nvPr>
        </p:nvSpPr>
        <p:spPr/>
        <p:txBody>
          <a:bodyPr/>
          <a:lstStyle/>
          <a:p>
            <a:r>
              <a:rPr lang="en-GB"/>
              <a:t>Introducing Your presenters</a:t>
            </a:r>
          </a:p>
        </p:txBody>
      </p:sp>
      <p:pic>
        <p:nvPicPr>
          <p:cNvPr id="19" name="Picture Placeholder 18" descr="A person with blonde hair&#10;&#10;Description automatically generated with low confidence">
            <a:extLst>
              <a:ext uri="{FF2B5EF4-FFF2-40B4-BE49-F238E27FC236}">
                <a16:creationId xmlns:a16="http://schemas.microsoft.com/office/drawing/2014/main" id="{9FE5B71A-B87D-4C18-7BCC-7E50292B3FA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628" b="5628"/>
          <a:stretch>
            <a:fillRect/>
          </a:stretch>
        </p:blipFill>
        <p:spPr/>
      </p:pic>
      <p:sp>
        <p:nvSpPr>
          <p:cNvPr id="6" name="Text Placeholder 5">
            <a:extLst>
              <a:ext uri="{FF2B5EF4-FFF2-40B4-BE49-F238E27FC236}">
                <a16:creationId xmlns:a16="http://schemas.microsoft.com/office/drawing/2014/main" id="{0EB5EE82-773E-0C10-7952-A505D74D3CA5}"/>
              </a:ext>
            </a:extLst>
          </p:cNvPr>
          <p:cNvSpPr>
            <a:spLocks noGrp="1"/>
          </p:cNvSpPr>
          <p:nvPr>
            <p:ph type="body" sz="quarter" idx="14"/>
          </p:nvPr>
        </p:nvSpPr>
        <p:spPr/>
        <p:txBody>
          <a:bodyPr/>
          <a:lstStyle/>
          <a:p>
            <a:r>
              <a:rPr lang="en-GB" sz="1600"/>
              <a:t>Ashley McGlave</a:t>
            </a:r>
            <a:endParaRPr lang="en-GB"/>
          </a:p>
          <a:p>
            <a:r>
              <a:rPr lang="en-GB"/>
              <a:t>EES Service Provider</a:t>
            </a:r>
          </a:p>
          <a:p>
            <a:r>
              <a:rPr lang="en-GB"/>
              <a:t>Business Operations</a:t>
            </a:r>
          </a:p>
        </p:txBody>
      </p:sp>
      <p:pic>
        <p:nvPicPr>
          <p:cNvPr id="18" name="Picture Placeholder 17" descr="A person wearing glasses&#10;&#10;Description automatically generated with medium confidence">
            <a:extLst>
              <a:ext uri="{FF2B5EF4-FFF2-40B4-BE49-F238E27FC236}">
                <a16:creationId xmlns:a16="http://schemas.microsoft.com/office/drawing/2014/main" id="{9194A983-B25F-8E8F-FAED-68CBAC1F2986}"/>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5727" b="5727"/>
          <a:stretch>
            <a:fillRect/>
          </a:stretch>
        </p:blipFill>
        <p:spPr/>
      </p:pic>
      <p:sp>
        <p:nvSpPr>
          <p:cNvPr id="8" name="Text Placeholder 7">
            <a:extLst>
              <a:ext uri="{FF2B5EF4-FFF2-40B4-BE49-F238E27FC236}">
                <a16:creationId xmlns:a16="http://schemas.microsoft.com/office/drawing/2014/main" id="{3ADF2E00-8D0A-DB9B-6395-EC3A42FEC45B}"/>
              </a:ext>
            </a:extLst>
          </p:cNvPr>
          <p:cNvSpPr>
            <a:spLocks noGrp="1"/>
          </p:cNvSpPr>
          <p:nvPr>
            <p:ph type="body" sz="quarter" idx="16"/>
          </p:nvPr>
        </p:nvSpPr>
        <p:spPr/>
        <p:txBody>
          <a:bodyPr/>
          <a:lstStyle/>
          <a:p>
            <a:r>
              <a:rPr lang="en-GB" sz="1600"/>
              <a:t>Andrew Wallace</a:t>
            </a:r>
            <a:endParaRPr lang="en-GB"/>
          </a:p>
          <a:p>
            <a:r>
              <a:rPr lang="en-GB"/>
              <a:t>RECCo</a:t>
            </a:r>
          </a:p>
          <a:p>
            <a:r>
              <a:rPr lang="en-GB"/>
              <a:t>Switching Programme Implementation Manager</a:t>
            </a:r>
          </a:p>
        </p:txBody>
      </p:sp>
      <p:pic>
        <p:nvPicPr>
          <p:cNvPr id="20" name="Picture Placeholder 19" descr="A person with long hair&#10;&#10;Description automatically generated with low confidence">
            <a:extLst>
              <a:ext uri="{FF2B5EF4-FFF2-40B4-BE49-F238E27FC236}">
                <a16:creationId xmlns:a16="http://schemas.microsoft.com/office/drawing/2014/main" id="{C3997AB0-8002-4EAF-EC3A-3E8677C634FC}"/>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5628" b="5628"/>
          <a:stretch>
            <a:fillRect/>
          </a:stretch>
        </p:blipFill>
        <p:spPr/>
      </p:pic>
      <p:sp>
        <p:nvSpPr>
          <p:cNvPr id="10" name="Text Placeholder 9">
            <a:extLst>
              <a:ext uri="{FF2B5EF4-FFF2-40B4-BE49-F238E27FC236}">
                <a16:creationId xmlns:a16="http://schemas.microsoft.com/office/drawing/2014/main" id="{425DF6DA-25BF-52B9-7033-6D031056BC1E}"/>
              </a:ext>
            </a:extLst>
          </p:cNvPr>
          <p:cNvSpPr>
            <a:spLocks noGrp="1"/>
          </p:cNvSpPr>
          <p:nvPr>
            <p:ph type="body" sz="quarter" idx="18"/>
          </p:nvPr>
        </p:nvSpPr>
        <p:spPr/>
        <p:txBody>
          <a:bodyPr>
            <a:normAutofit/>
          </a:bodyPr>
          <a:lstStyle/>
          <a:p>
            <a:r>
              <a:rPr lang="en-GB" sz="1500"/>
              <a:t>Cristina Bermudez Alvarez</a:t>
            </a:r>
          </a:p>
          <a:p>
            <a:r>
              <a:rPr lang="en-GB"/>
              <a:t>REC Code Manager</a:t>
            </a:r>
          </a:p>
          <a:p>
            <a:r>
              <a:rPr lang="en-GB"/>
              <a:t>Party Assurance Manager</a:t>
            </a:r>
          </a:p>
        </p:txBody>
      </p:sp>
      <p:pic>
        <p:nvPicPr>
          <p:cNvPr id="7" name="Picture Placeholder 6" descr="A person with a beard&#10;&#10;Description automatically generated with low confidence">
            <a:extLst>
              <a:ext uri="{FF2B5EF4-FFF2-40B4-BE49-F238E27FC236}">
                <a16:creationId xmlns:a16="http://schemas.microsoft.com/office/drawing/2014/main" id="{CBFFD285-3547-0010-D059-11A5FD349708}"/>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5563" b="5563"/>
          <a:stretch>
            <a:fillRect/>
          </a:stretch>
        </p:blipFill>
        <p:spPr/>
      </p:pic>
      <p:sp>
        <p:nvSpPr>
          <p:cNvPr id="12" name="Text Placeholder 11">
            <a:extLst>
              <a:ext uri="{FF2B5EF4-FFF2-40B4-BE49-F238E27FC236}">
                <a16:creationId xmlns:a16="http://schemas.microsoft.com/office/drawing/2014/main" id="{C1C2E8B7-8A34-C000-9BAE-E11C66FDCB26}"/>
              </a:ext>
            </a:extLst>
          </p:cNvPr>
          <p:cNvSpPr>
            <a:spLocks noGrp="1"/>
          </p:cNvSpPr>
          <p:nvPr>
            <p:ph type="body" sz="quarter" idx="20"/>
          </p:nvPr>
        </p:nvSpPr>
        <p:spPr/>
        <p:txBody>
          <a:bodyPr/>
          <a:lstStyle/>
          <a:p>
            <a:r>
              <a:rPr lang="en-GB" sz="1600"/>
              <a:t>Andrew Steed</a:t>
            </a:r>
            <a:endParaRPr lang="en-GB"/>
          </a:p>
          <a:p>
            <a:r>
              <a:rPr lang="en-GB"/>
              <a:t>GES Service Provider</a:t>
            </a:r>
          </a:p>
          <a:p>
            <a:r>
              <a:rPr lang="en-GB"/>
              <a:t>Business Analyst</a:t>
            </a:r>
          </a:p>
        </p:txBody>
      </p:sp>
      <p:pic>
        <p:nvPicPr>
          <p:cNvPr id="15" name="Picture Placeholder 14" descr="A picture containing person, wall, person, indoor&#10;&#10;Description automatically generated">
            <a:extLst>
              <a:ext uri="{FF2B5EF4-FFF2-40B4-BE49-F238E27FC236}">
                <a16:creationId xmlns:a16="http://schemas.microsoft.com/office/drawing/2014/main" id="{CD3A5A0B-0BA3-A0DD-B79C-463788E988B0}"/>
              </a:ext>
            </a:extLst>
          </p:cNvPr>
          <p:cNvPicPr>
            <a:picLocks noGrp="1" noChangeAspect="1"/>
          </p:cNvPicPr>
          <p:nvPr>
            <p:ph type="pic" sz="quarter" idx="21"/>
          </p:nvPr>
        </p:nvPicPr>
        <p:blipFill>
          <a:blip r:embed="rId7">
            <a:extLst>
              <a:ext uri="{28A0092B-C50C-407E-A947-70E740481C1C}">
                <a14:useLocalDpi xmlns:a14="http://schemas.microsoft.com/office/drawing/2010/main" val="0"/>
              </a:ext>
            </a:extLst>
          </a:blip>
          <a:srcRect l="12413" r="12413"/>
          <a:stretch>
            <a:fillRect/>
          </a:stretch>
        </p:blipFill>
        <p:spPr/>
      </p:pic>
      <p:sp>
        <p:nvSpPr>
          <p:cNvPr id="14" name="Text Placeholder 13">
            <a:extLst>
              <a:ext uri="{FF2B5EF4-FFF2-40B4-BE49-F238E27FC236}">
                <a16:creationId xmlns:a16="http://schemas.microsoft.com/office/drawing/2014/main" id="{D9A6E2B5-D1A3-8205-2D0F-E7B0B8357412}"/>
              </a:ext>
            </a:extLst>
          </p:cNvPr>
          <p:cNvSpPr>
            <a:spLocks noGrp="1"/>
          </p:cNvSpPr>
          <p:nvPr>
            <p:ph type="body" sz="quarter" idx="22"/>
          </p:nvPr>
        </p:nvSpPr>
        <p:spPr/>
        <p:txBody>
          <a:bodyPr/>
          <a:lstStyle/>
          <a:p>
            <a:r>
              <a:rPr lang="en-GB" sz="1600"/>
              <a:t>Ann Perry</a:t>
            </a:r>
            <a:endParaRPr lang="en-GB"/>
          </a:p>
          <a:p>
            <a:r>
              <a:rPr lang="en-GB"/>
              <a:t>REC Code Manager</a:t>
            </a:r>
          </a:p>
          <a:p>
            <a:r>
              <a:rPr lang="en-GB"/>
              <a:t>Change Delivery Manager</a:t>
            </a:r>
          </a:p>
        </p:txBody>
      </p:sp>
    </p:spTree>
    <p:extLst>
      <p:ext uri="{BB962C8B-B14F-4D97-AF65-F5344CB8AC3E}">
        <p14:creationId xmlns:p14="http://schemas.microsoft.com/office/powerpoint/2010/main" val="2970375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9F34-5608-832D-836E-EC3873F78A61}"/>
              </a:ext>
            </a:extLst>
          </p:cNvPr>
          <p:cNvSpPr>
            <a:spLocks noGrp="1"/>
          </p:cNvSpPr>
          <p:nvPr>
            <p:ph type="title"/>
          </p:nvPr>
        </p:nvSpPr>
        <p:spPr/>
        <p:txBody>
          <a:bodyPr/>
          <a:lstStyle/>
          <a:p>
            <a:r>
              <a:rPr lang="en-GB"/>
              <a:t>REL API Questions</a:t>
            </a:r>
          </a:p>
        </p:txBody>
      </p:sp>
      <p:graphicFrame>
        <p:nvGraphicFramePr>
          <p:cNvPr id="5" name="Table 7">
            <a:extLst>
              <a:ext uri="{FF2B5EF4-FFF2-40B4-BE49-F238E27FC236}">
                <a16:creationId xmlns:a16="http://schemas.microsoft.com/office/drawing/2014/main" id="{C3007283-4581-B0FE-224C-AB65312EDAA0}"/>
              </a:ext>
            </a:extLst>
          </p:cNvPr>
          <p:cNvGraphicFramePr>
            <a:graphicFrameLocks/>
          </p:cNvGraphicFramePr>
          <p:nvPr>
            <p:extLst>
              <p:ext uri="{D42A27DB-BD31-4B8C-83A1-F6EECF244321}">
                <p14:modId xmlns:p14="http://schemas.microsoft.com/office/powerpoint/2010/main" val="525597251"/>
              </p:ext>
            </p:extLst>
          </p:nvPr>
        </p:nvGraphicFramePr>
        <p:xfrm>
          <a:off x="552450" y="1512887"/>
          <a:ext cx="10972800" cy="4027834"/>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2119900406"/>
                    </a:ext>
                  </a:extLst>
                </a:gridCol>
                <a:gridCol w="5486400">
                  <a:extLst>
                    <a:ext uri="{9D8B030D-6E8A-4147-A177-3AD203B41FA5}">
                      <a16:colId xmlns:a16="http://schemas.microsoft.com/office/drawing/2014/main" val="1893307877"/>
                    </a:ext>
                  </a:extLst>
                </a:gridCol>
              </a:tblGrid>
              <a:tr h="488656">
                <a:tc>
                  <a:txBody>
                    <a:bodyPr/>
                    <a:lstStyle/>
                    <a:p>
                      <a:r>
                        <a:rPr lang="en-GB" sz="1200" cap="all" spc="300" baseline="0">
                          <a:latin typeface="Roboto" panose="02000000000000000000" pitchFamily="2" charset="0"/>
                          <a:ea typeface="Roboto" panose="02000000000000000000" pitchFamily="2" charset="0"/>
                        </a:rPr>
                        <a:t>Questions</a:t>
                      </a:r>
                    </a:p>
                  </a:txBody>
                  <a:tcPr anchor="ctr"/>
                </a:tc>
                <a:tc>
                  <a:txBody>
                    <a:bodyPr/>
                    <a:lstStyle/>
                    <a:p>
                      <a:r>
                        <a:rPr lang="en-GB" sz="1200" cap="all" spc="300" baseline="0">
                          <a:latin typeface="Roboto" panose="02000000000000000000" pitchFamily="2" charset="0"/>
                          <a:ea typeface="Roboto" panose="02000000000000000000" pitchFamily="2" charset="0"/>
                        </a:rPr>
                        <a:t>Answer</a:t>
                      </a:r>
                    </a:p>
                  </a:txBody>
                  <a:tcPr anchor="ctr"/>
                </a:tc>
                <a:extLst>
                  <a:ext uri="{0D108BD9-81ED-4DB2-BD59-A6C34878D82A}">
                    <a16:rowId xmlns:a16="http://schemas.microsoft.com/office/drawing/2014/main" val="677238016"/>
                  </a:ext>
                </a:extLst>
              </a:tr>
              <a:tr h="1769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Is there a cost to set up APIs?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noProof="0">
                          <a:solidFill>
                            <a:schemeClr val="dk1"/>
                          </a:solidFill>
                          <a:latin typeface="Roboto" panose="02000000000000000000" pitchFamily="2" charset="0"/>
                          <a:ea typeface="Roboto" panose="02000000000000000000" pitchFamily="2" charset="0"/>
                          <a:cs typeface="+mn-cs"/>
                        </a:rPr>
                        <a:t>EES API charges are set out in the Charging Statement. The Statement can be located on the REC Portal via the REC Documents page (</a:t>
                      </a:r>
                      <a:r>
                        <a:rPr lang="en-GB" sz="1200" kern="1200" noProof="0">
                          <a:solidFill>
                            <a:schemeClr val="dk1"/>
                          </a:solidFill>
                          <a:latin typeface="Roboto" panose="02000000000000000000" pitchFamily="2" charset="0"/>
                          <a:ea typeface="Roboto" panose="02000000000000000000" pitchFamily="2" charset="0"/>
                          <a:cs typeface="+mn-cs"/>
                          <a:hlinkClick r:id="rId2"/>
                        </a:rPr>
                        <a:t>https://recportal.co.uk/category-3-products</a:t>
                      </a:r>
                      <a:r>
                        <a:rPr lang="en-GB" sz="1200" kern="1200" noProof="0">
                          <a:solidFill>
                            <a:schemeClr val="dk1"/>
                          </a:solidFill>
                          <a:latin typeface="Roboto" panose="02000000000000000000" pitchFamily="2" charset="0"/>
                          <a:ea typeface="Roboto" panose="02000000000000000000" pitchFamily="2" charset="0"/>
                          <a:cs typeface="+mn-cs"/>
                        </a:rPr>
                        <a:t>). EES API set up charges apply to Third Party Intermediaries, Third Party Intermediary Service Providers, Alt HAN Company, and the Microgeneration Certification Scheme Service Company only and are laid out in section six of the Statement.</a:t>
                      </a:r>
                      <a:br>
                        <a:rPr lang="en-GB" sz="1200" kern="1200" noProof="0">
                          <a:solidFill>
                            <a:schemeClr val="dk1"/>
                          </a:solidFill>
                          <a:latin typeface="Roboto" panose="02000000000000000000" pitchFamily="2" charset="0"/>
                          <a:ea typeface="Roboto" panose="02000000000000000000" pitchFamily="2" charset="0"/>
                          <a:cs typeface="+mn-cs"/>
                        </a:rPr>
                      </a:br>
                      <a:r>
                        <a:rPr lang="en-GB" sz="1200" kern="1200" noProof="0">
                          <a:solidFill>
                            <a:schemeClr val="dk1"/>
                          </a:solidFill>
                          <a:latin typeface="Roboto" panose="02000000000000000000" pitchFamily="2" charset="0"/>
                          <a:ea typeface="Roboto" panose="02000000000000000000" pitchFamily="2" charset="0"/>
                          <a:cs typeface="+mn-cs"/>
                        </a:rPr>
                        <a:t> </a:t>
                      </a:r>
                      <a:br>
                        <a:rPr lang="en-GB" sz="1200" kern="1200" noProof="0">
                          <a:solidFill>
                            <a:schemeClr val="dk1"/>
                          </a:solidFill>
                          <a:latin typeface="Roboto" panose="02000000000000000000" pitchFamily="2" charset="0"/>
                          <a:ea typeface="Roboto" panose="02000000000000000000" pitchFamily="2" charset="0"/>
                          <a:cs typeface="+mn-cs"/>
                        </a:rPr>
                      </a:br>
                      <a:r>
                        <a:rPr lang="en-GB" sz="1200" kern="1200" noProof="0">
                          <a:solidFill>
                            <a:schemeClr val="dk1"/>
                          </a:solidFill>
                          <a:latin typeface="Roboto" panose="02000000000000000000" pitchFamily="2" charset="0"/>
                          <a:ea typeface="Roboto" panose="02000000000000000000" pitchFamily="2" charset="0"/>
                          <a:cs typeface="+mn-cs"/>
                        </a:rPr>
                        <a:t>There are no specific set up charges for the GES API.</a:t>
                      </a:r>
                      <a:endParaRPr lang="en-US" sz="1200" kern="1200" noProof="0">
                        <a:solidFill>
                          <a:schemeClr val="dk1"/>
                        </a:solidFill>
                        <a:latin typeface="Roboto" panose="02000000000000000000" pitchFamily="2" charset="0"/>
                        <a:ea typeface="Roboto" panose="02000000000000000000" pitchFamily="2" charset="0"/>
                        <a:cs typeface="+mn-cs"/>
                      </a:endParaRPr>
                    </a:p>
                  </a:txBody>
                  <a:tcPr marL="68580" marR="68580" marT="0" marB="0" anchor="ctr"/>
                </a:tc>
                <a:extLst>
                  <a:ext uri="{0D108BD9-81ED-4DB2-BD59-A6C34878D82A}">
                    <a16:rowId xmlns:a16="http://schemas.microsoft.com/office/drawing/2014/main" val="748286164"/>
                  </a:ext>
                </a:extLst>
              </a:tr>
              <a:tr h="1769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Is there an ongoing cost to use APIs?</a:t>
                      </a:r>
                    </a:p>
                  </a:txBody>
                  <a:tcPr anchor="ctr"/>
                </a:tc>
                <a:tc>
                  <a:txBody>
                    <a:bodyPr/>
                    <a:lstStyle/>
                    <a:p>
                      <a:pPr lvl="0" algn="l">
                        <a:lnSpc>
                          <a:spcPct val="100000"/>
                        </a:lnSpc>
                        <a:spcBef>
                          <a:spcPts val="0"/>
                        </a:spcBef>
                        <a:spcAft>
                          <a:spcPts val="0"/>
                        </a:spcAft>
                        <a:buNone/>
                      </a:pPr>
                      <a:r>
                        <a:rPr lang="en-GB" sz="1200" kern="1200" noProof="0">
                          <a:solidFill>
                            <a:schemeClr val="dk1"/>
                          </a:solidFill>
                          <a:latin typeface="Roboto" panose="02000000000000000000" pitchFamily="2" charset="0"/>
                          <a:ea typeface="Roboto" panose="02000000000000000000" pitchFamily="2" charset="0"/>
                          <a:cs typeface="+mn-cs"/>
                        </a:rPr>
                        <a:t>There are usage charges for EES APIs. The usage charges for Third Party Intermediaries Third Party Intermediary Service Providers, Alt HAN Company, and the Microgeneration Certification Scheme Service Company are set out in section seven of the Charging Statement. </a:t>
                      </a:r>
                      <a:endParaRPr lang="en-GB" sz="1200" kern="1200">
                        <a:solidFill>
                          <a:schemeClr val="dk1"/>
                        </a:solidFill>
                        <a:latin typeface="Roboto" panose="02000000000000000000" pitchFamily="2" charset="0"/>
                        <a:ea typeface="Roboto" panose="02000000000000000000" pitchFamily="2" charset="0"/>
                        <a:cs typeface="+mn-cs"/>
                      </a:endParaRPr>
                    </a:p>
                    <a:p>
                      <a:pPr lvl="0" algn="l">
                        <a:lnSpc>
                          <a:spcPct val="100000"/>
                        </a:lnSpc>
                        <a:spcBef>
                          <a:spcPts val="0"/>
                        </a:spcBef>
                        <a:spcAft>
                          <a:spcPts val="0"/>
                        </a:spcAft>
                        <a:buNone/>
                      </a:pPr>
                      <a:r>
                        <a:rPr lang="en-GB" sz="1200" kern="1200" noProof="0">
                          <a:solidFill>
                            <a:schemeClr val="dk1"/>
                          </a:solidFill>
                          <a:latin typeface="Roboto" panose="02000000000000000000" pitchFamily="2" charset="0"/>
                          <a:ea typeface="Roboto" panose="02000000000000000000" pitchFamily="2" charset="0"/>
                          <a:cs typeface="+mn-cs"/>
                        </a:rPr>
                        <a:t>  </a:t>
                      </a:r>
                      <a:endParaRPr lang="en-GB" sz="1200" kern="1200">
                        <a:solidFill>
                          <a:schemeClr val="dk1"/>
                        </a:solidFill>
                        <a:latin typeface="Roboto" panose="02000000000000000000" pitchFamily="2" charset="0"/>
                        <a:ea typeface="Roboto" panose="02000000000000000000" pitchFamily="2" charset="0"/>
                        <a:cs typeface="+mn-cs"/>
                      </a:endParaRPr>
                    </a:p>
                    <a:p>
                      <a:pPr lvl="0" algn="l">
                        <a:lnSpc>
                          <a:spcPct val="100000"/>
                        </a:lnSpc>
                        <a:spcBef>
                          <a:spcPts val="0"/>
                        </a:spcBef>
                        <a:spcAft>
                          <a:spcPts val="0"/>
                        </a:spcAft>
                        <a:buNone/>
                      </a:pPr>
                      <a:r>
                        <a:rPr lang="en-GB" sz="1200" kern="1200" noProof="0">
                          <a:solidFill>
                            <a:schemeClr val="dk1"/>
                          </a:solidFill>
                          <a:latin typeface="Roboto" panose="02000000000000000000" pitchFamily="2" charset="0"/>
                          <a:ea typeface="Roboto" panose="02000000000000000000" pitchFamily="2" charset="0"/>
                          <a:cs typeface="+mn-cs"/>
                        </a:rPr>
                        <a:t>GES API usage charges  are set out in section eleven of the Charging Statement. They apply to Third Party Intermediaries and Third Party Intermediary Service Providers only.</a:t>
                      </a:r>
                    </a:p>
                  </a:txBody>
                  <a:tcPr marL="68580" marR="68580" marT="0" marB="0" anchor="ctr"/>
                </a:tc>
                <a:extLst>
                  <a:ext uri="{0D108BD9-81ED-4DB2-BD59-A6C34878D82A}">
                    <a16:rowId xmlns:a16="http://schemas.microsoft.com/office/drawing/2014/main" val="3477076973"/>
                  </a:ext>
                </a:extLst>
              </a:tr>
            </a:tbl>
          </a:graphicData>
        </a:graphic>
      </p:graphicFrame>
    </p:spTree>
    <p:extLst>
      <p:ext uri="{BB962C8B-B14F-4D97-AF65-F5344CB8AC3E}">
        <p14:creationId xmlns:p14="http://schemas.microsoft.com/office/powerpoint/2010/main" val="407070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a:t>REL API Questions</a:t>
            </a:r>
          </a:p>
        </p:txBody>
      </p:sp>
      <p:graphicFrame>
        <p:nvGraphicFramePr>
          <p:cNvPr id="5" name="Table 7">
            <a:extLst>
              <a:ext uri="{FF2B5EF4-FFF2-40B4-BE49-F238E27FC236}">
                <a16:creationId xmlns:a16="http://schemas.microsoft.com/office/drawing/2014/main" id="{7881FD16-0BB2-1998-BA72-3D62F67EA675}"/>
              </a:ext>
            </a:extLst>
          </p:cNvPr>
          <p:cNvGraphicFramePr>
            <a:graphicFrameLocks/>
          </p:cNvGraphicFramePr>
          <p:nvPr>
            <p:extLst>
              <p:ext uri="{D42A27DB-BD31-4B8C-83A1-F6EECF244321}">
                <p14:modId xmlns:p14="http://schemas.microsoft.com/office/powerpoint/2010/main" val="2149838968"/>
              </p:ext>
            </p:extLst>
          </p:nvPr>
        </p:nvGraphicFramePr>
        <p:xfrm>
          <a:off x="552450" y="1512887"/>
          <a:ext cx="10972800" cy="3557054"/>
        </p:xfrm>
        <a:graphic>
          <a:graphicData uri="http://schemas.openxmlformats.org/drawingml/2006/table">
            <a:tbl>
              <a:tblPr firstRow="1" bandRow="1">
                <a:tableStyleId>{F5AB1C69-6EDB-4FF4-983F-18BD219EF322}</a:tableStyleId>
              </a:tblPr>
              <a:tblGrid>
                <a:gridCol w="5486400">
                  <a:extLst>
                    <a:ext uri="{9D8B030D-6E8A-4147-A177-3AD203B41FA5}">
                      <a16:colId xmlns:a16="http://schemas.microsoft.com/office/drawing/2014/main" val="2119900406"/>
                    </a:ext>
                  </a:extLst>
                </a:gridCol>
                <a:gridCol w="5486400">
                  <a:extLst>
                    <a:ext uri="{9D8B030D-6E8A-4147-A177-3AD203B41FA5}">
                      <a16:colId xmlns:a16="http://schemas.microsoft.com/office/drawing/2014/main" val="1893307877"/>
                    </a:ext>
                  </a:extLst>
                </a:gridCol>
              </a:tblGrid>
              <a:tr h="571949">
                <a:tc>
                  <a:txBody>
                    <a:bodyPr/>
                    <a:lstStyle/>
                    <a:p>
                      <a:r>
                        <a:rPr lang="en-GB" sz="1200" cap="all" spc="300" baseline="0">
                          <a:latin typeface="Roboto" panose="02000000000000000000" pitchFamily="2" charset="0"/>
                          <a:ea typeface="Roboto" panose="02000000000000000000" pitchFamily="2" charset="0"/>
                        </a:rPr>
                        <a:t>Questions</a:t>
                      </a:r>
                    </a:p>
                  </a:txBody>
                  <a:tcPr anchor="ctr"/>
                </a:tc>
                <a:tc>
                  <a:txBody>
                    <a:bodyPr/>
                    <a:lstStyle/>
                    <a:p>
                      <a:r>
                        <a:rPr lang="en-GB" sz="1200" cap="all" spc="300" baseline="0">
                          <a:latin typeface="Roboto" panose="02000000000000000000" pitchFamily="2" charset="0"/>
                          <a:ea typeface="Roboto" panose="02000000000000000000" pitchFamily="2" charset="0"/>
                        </a:rPr>
                        <a:t>Answer</a:t>
                      </a:r>
                    </a:p>
                  </a:txBody>
                  <a:tcPr anchor="ctr"/>
                </a:tc>
                <a:extLst>
                  <a:ext uri="{0D108BD9-81ED-4DB2-BD59-A6C34878D82A}">
                    <a16:rowId xmlns:a16="http://schemas.microsoft.com/office/drawing/2014/main" val="677238016"/>
                  </a:ext>
                </a:extLst>
              </a:tr>
              <a:tr h="2068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Is there a data limit on the use of APIs?</a:t>
                      </a:r>
                    </a:p>
                  </a:txBody>
                  <a:tcPr anchor="ctr"/>
                </a:tc>
                <a:tc>
                  <a:txBody>
                    <a:bodyPr/>
                    <a:lstStyle/>
                    <a:p>
                      <a:pPr lvl="0" algn="l">
                        <a:lnSpc>
                          <a:spcPct val="100000"/>
                        </a:lnSpc>
                        <a:spcBef>
                          <a:spcPts val="0"/>
                        </a:spcBef>
                        <a:spcAft>
                          <a:spcPts val="0"/>
                        </a:spcAft>
                        <a:buNone/>
                      </a:pPr>
                      <a:r>
                        <a:rPr lang="en-GB" sz="1200" kern="1200" noProof="0">
                          <a:solidFill>
                            <a:schemeClr val="dk1"/>
                          </a:solidFill>
                          <a:latin typeface="Roboto"/>
                          <a:ea typeface="Roboto"/>
                          <a:cs typeface="+mn-cs"/>
                        </a:rPr>
                        <a:t>The Charging Statement sets out the usages plans available to EES Users, this plan has an API usage limit for monthly searches. Section 7.3 outlines the charges that may be applied by RECCo should the number of searches in the usage plan be exceeded. </a:t>
                      </a:r>
                      <a:endParaRPr lang="en-US" sz="1200" kern="1200">
                        <a:solidFill>
                          <a:schemeClr val="dk1"/>
                        </a:solidFill>
                        <a:latin typeface="Roboto"/>
                        <a:ea typeface="Roboto"/>
                        <a:cs typeface="+mn-cs"/>
                      </a:endParaRPr>
                    </a:p>
                    <a:p>
                      <a:pPr lvl="0">
                        <a:buNone/>
                      </a:pPr>
                      <a:endParaRPr lang="en-GB" sz="1200" kern="1200" noProof="0">
                        <a:solidFill>
                          <a:schemeClr val="dk1"/>
                        </a:solidFill>
                        <a:latin typeface="Roboto" panose="02000000000000000000" pitchFamily="2" charset="0"/>
                        <a:ea typeface="Roboto" panose="02000000000000000000" pitchFamily="2" charset="0"/>
                        <a:cs typeface="+mn-cs"/>
                      </a:endParaRPr>
                    </a:p>
                    <a:p>
                      <a:pPr lvl="0">
                        <a:buNone/>
                      </a:pPr>
                      <a:r>
                        <a:rPr lang="en-GB" sz="1200" kern="1200" noProof="0">
                          <a:solidFill>
                            <a:schemeClr val="dk1"/>
                          </a:solidFill>
                          <a:latin typeface="Roboto"/>
                          <a:ea typeface="Roboto"/>
                          <a:cs typeface="+mn-cs"/>
                        </a:rPr>
                        <a:t>Sections 11.3 and 11.4 of the Charging Statement set out the charges that may be applied by RECCo should the number of GES API searches set out in the usage plan be exceeded.</a:t>
                      </a:r>
                      <a:endParaRPr lang="en-GB" sz="1200" kern="1200">
                        <a:solidFill>
                          <a:schemeClr val="dk1"/>
                        </a:solidFill>
                        <a:latin typeface="Roboto"/>
                        <a:ea typeface="Roboto"/>
                        <a:cs typeface="+mn-cs"/>
                      </a:endParaRPr>
                    </a:p>
                  </a:txBody>
                  <a:tcPr marL="68580" marR="68580" marT="0" marB="0" anchor="ctr"/>
                </a:tc>
                <a:extLst>
                  <a:ext uri="{0D108BD9-81ED-4DB2-BD59-A6C34878D82A}">
                    <a16:rowId xmlns:a16="http://schemas.microsoft.com/office/drawing/2014/main" val="761329738"/>
                  </a:ext>
                </a:extLst>
              </a:tr>
              <a:tr h="9166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Roboto" panose="02000000000000000000" pitchFamily="2" charset="0"/>
                          <a:ea typeface="Roboto" panose="02000000000000000000" pitchFamily="2" charset="0"/>
                          <a:cs typeface="+mn-cs"/>
                        </a:rPr>
                        <a:t>If you are a REC Party and have not used APIs before, are they included in the contract?</a:t>
                      </a:r>
                    </a:p>
                  </a:txBody>
                  <a:tcPr anchor="ctr"/>
                </a:tc>
                <a:tc>
                  <a:txBody>
                    <a:bodyPr/>
                    <a:lstStyle/>
                    <a:p>
                      <a:pPr lvl="0">
                        <a:buNone/>
                      </a:pPr>
                      <a:r>
                        <a:rPr lang="en-GB" sz="1200" kern="1200" noProof="0">
                          <a:solidFill>
                            <a:schemeClr val="dk1"/>
                          </a:solidFill>
                          <a:latin typeface="Roboto"/>
                          <a:ea typeface="Roboto"/>
                          <a:cs typeface="+mn-cs"/>
                        </a:rPr>
                        <a:t>If you are a REC Party and wish to access the GES or EES APIs, please contact the Code Manager (email: </a:t>
                      </a:r>
                      <a:r>
                        <a:rPr lang="en-GB" sz="1200" kern="1200" noProof="0">
                          <a:solidFill>
                            <a:schemeClr val="dk1"/>
                          </a:solidFill>
                          <a:latin typeface="Roboto"/>
                          <a:ea typeface="Roboto"/>
                          <a:cs typeface="+mn-cs"/>
                          <a:hlinkClick r:id="rId2"/>
                        </a:rPr>
                        <a:t>enquiries@recmanager.co.uk</a:t>
                      </a:r>
                      <a:r>
                        <a:rPr lang="en-GB" sz="1200" kern="1200" noProof="0">
                          <a:solidFill>
                            <a:schemeClr val="dk1"/>
                          </a:solidFill>
                          <a:latin typeface="Roboto"/>
                          <a:ea typeface="Roboto"/>
                          <a:cs typeface="+mn-cs"/>
                        </a:rPr>
                        <a:t>). Costs for REC Parties are recovered in accordance with the Charging Methodology and there are no specific usage-based charges.</a:t>
                      </a:r>
                      <a:endParaRPr lang="en-US" sz="1200" kern="1200">
                        <a:solidFill>
                          <a:schemeClr val="dk1"/>
                        </a:solidFill>
                        <a:latin typeface="Roboto"/>
                        <a:ea typeface="Roboto"/>
                        <a:cs typeface="+mn-cs"/>
                      </a:endParaRPr>
                    </a:p>
                  </a:txBody>
                  <a:tcPr anchor="ctr"/>
                </a:tc>
                <a:extLst>
                  <a:ext uri="{0D108BD9-81ED-4DB2-BD59-A6C34878D82A}">
                    <a16:rowId xmlns:a16="http://schemas.microsoft.com/office/drawing/2014/main" val="3305689895"/>
                  </a:ext>
                </a:extLst>
              </a:tr>
            </a:tbl>
          </a:graphicData>
        </a:graphic>
      </p:graphicFrame>
    </p:spTree>
    <p:extLst>
      <p:ext uri="{BB962C8B-B14F-4D97-AF65-F5344CB8AC3E}">
        <p14:creationId xmlns:p14="http://schemas.microsoft.com/office/powerpoint/2010/main" val="314707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F5BE91-3AD6-CB30-7D3E-A92D25461C26}"/>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4CFCADF-D569-042C-A931-222AA9FCD3B6}"/>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D45D9AD-F1D1-BED2-8201-2B7F11B1040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370D9A3E-0EBC-7F0B-1642-640AE15A1643}"/>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306527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FF6BD-B748-6C43-5535-CD0C55BD0FB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0EEAF60-3EA3-DBBA-F348-AFB267C26EB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77517052-DA5B-6124-A469-4A465A2ADFA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2E4332A0-208A-EDDE-C48C-D82B42F8C35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32100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5" name="Text Placeholder 3">
            <a:extLst>
              <a:ext uri="{FF2B5EF4-FFF2-40B4-BE49-F238E27FC236}">
                <a16:creationId xmlns:a16="http://schemas.microsoft.com/office/drawing/2014/main" id="{42F8C198-2906-AD90-CA90-82A0596AFC78}"/>
              </a:ext>
            </a:extLst>
          </p:cNvPr>
          <p:cNvSpPr txBox="1">
            <a:spLocks/>
          </p:cNvSpPr>
          <p:nvPr/>
        </p:nvSpPr>
        <p:spPr>
          <a:xfrm>
            <a:off x="838200" y="1827583"/>
            <a:ext cx="6844469" cy="4460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Please keep cameras and microphones switched off</a:t>
            </a:r>
          </a:p>
          <a:p>
            <a:pPr marL="0" indent="0">
              <a:buFont typeface="Arial" panose="020B0604020202020204" pitchFamily="34" charset="0"/>
              <a:buNone/>
            </a:pPr>
            <a:endParaRPr lang="en-GB"/>
          </a:p>
          <a:p>
            <a:r>
              <a:rPr lang="en-GB"/>
              <a:t>This event is being recorded and will be published online</a:t>
            </a:r>
          </a:p>
          <a:p>
            <a:endParaRPr lang="en-GB"/>
          </a:p>
          <a:p>
            <a:r>
              <a:rPr lang="en-GB"/>
              <a:t>Access Slido to respond to polls, ask questions, leave feedback</a:t>
            </a:r>
          </a:p>
          <a:p>
            <a:endParaRPr lang="en-GB"/>
          </a:p>
          <a:p>
            <a:r>
              <a:rPr lang="en-GB"/>
              <a:t>Opportunities for Q&amp;A throughout and at the end</a:t>
            </a:r>
          </a:p>
          <a:p>
            <a:pPr marL="0" indent="0">
              <a:buNone/>
            </a:pPr>
            <a:r>
              <a:rPr lang="en-GB"/>
              <a:t>	</a:t>
            </a:r>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D3A66-4D5E-5AF4-658C-39FA8AE2EDAC}"/>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A3FB272-2183-28DC-559D-B767D7D3853E}"/>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38A06277-7736-30ED-5935-115DDB10453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dirty="0">
                <a:solidFill>
                  <a:srgbClr val="5B5B5B"/>
                </a:solidFill>
              </a:rPr>
              <a:t>Join at slido.com</a:t>
            </a:r>
            <a:br>
              <a:rPr lang="da-DK" sz="3600" b="1" dirty="0">
                <a:solidFill>
                  <a:srgbClr val="5B5B5B"/>
                </a:solidFill>
              </a:rPr>
            </a:br>
            <a:r>
              <a:rPr lang="da-DK" sz="3600" b="1" dirty="0">
                <a:solidFill>
                  <a:srgbClr val="5B5B5B"/>
                </a:solidFill>
              </a:rPr>
              <a:t>#4395996</a:t>
            </a:r>
            <a:endParaRPr lang="en-GB" sz="3600" b="1" dirty="0">
              <a:solidFill>
                <a:srgbClr val="5B5B5B"/>
              </a:solidFill>
            </a:endParaRPr>
          </a:p>
        </p:txBody>
      </p:sp>
      <p:sp>
        <p:nvSpPr>
          <p:cNvPr id="7" name="Rectangle 6">
            <a:extLst>
              <a:ext uri="{FF2B5EF4-FFF2-40B4-BE49-F238E27FC236}">
                <a16:creationId xmlns:a16="http://schemas.microsoft.com/office/drawing/2014/main" id="{807548E0-44A5-600D-520C-FD73E15A197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17937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3587875971"/>
              </p:ext>
            </p:extLst>
          </p:nvPr>
        </p:nvGraphicFramePr>
        <p:xfrm>
          <a:off x="1352550" y="1903413"/>
          <a:ext cx="9284854" cy="2966720"/>
        </p:xfrm>
        <a:graphic>
          <a:graphicData uri="http://schemas.openxmlformats.org/drawingml/2006/table">
            <a:tbl>
              <a:tblPr firstRow="1" bandRow="1">
                <a:tableStyleId>{F5AB1C69-6EDB-4FF4-983F-18BD219EF322}</a:tableStyleId>
              </a:tblPr>
              <a:tblGrid>
                <a:gridCol w="4642427">
                  <a:extLst>
                    <a:ext uri="{9D8B030D-6E8A-4147-A177-3AD203B41FA5}">
                      <a16:colId xmlns:a16="http://schemas.microsoft.com/office/drawing/2014/main" val="2119900406"/>
                    </a:ext>
                  </a:extLst>
                </a:gridCol>
                <a:gridCol w="4642427">
                  <a:extLst>
                    <a:ext uri="{9D8B030D-6E8A-4147-A177-3AD203B41FA5}">
                      <a16:colId xmlns:a16="http://schemas.microsoft.com/office/drawing/2014/main" val="1893307877"/>
                    </a:ext>
                  </a:extLst>
                </a:gridCol>
              </a:tblGrid>
              <a:tr h="370840">
                <a:tc>
                  <a:txBody>
                    <a:bodyPr/>
                    <a:lstStyle/>
                    <a:p>
                      <a:r>
                        <a:rPr lang="en-GB" sz="1400" cap="all" spc="300" baseline="0">
                          <a:latin typeface="Roboto" panose="02000000000000000000" pitchFamily="2" charset="0"/>
                          <a:ea typeface="Roboto" panose="02000000000000000000" pitchFamily="2" charset="0"/>
                        </a:rPr>
                        <a:t>Agenda Item</a:t>
                      </a:r>
                    </a:p>
                  </a:txBody>
                  <a:tcPr anchor="ctr"/>
                </a:tc>
                <a:tc>
                  <a:txBody>
                    <a:bodyPr/>
                    <a:lstStyle/>
                    <a:p>
                      <a:r>
                        <a:rPr lang="en-GB" sz="1400" cap="all" spc="300" baseline="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370840">
                <a:tc>
                  <a:txBody>
                    <a:bodyPr/>
                    <a:lstStyle/>
                    <a:p>
                      <a:r>
                        <a:rPr lang="en-GB" sz="1400" kern="1200">
                          <a:solidFill>
                            <a:schemeClr val="dk1"/>
                          </a:solidFill>
                          <a:latin typeface="Roboto" panose="02000000000000000000" pitchFamily="2" charset="0"/>
                          <a:ea typeface="Roboto" panose="02000000000000000000" pitchFamily="2" charset="0"/>
                          <a:cs typeface="+mn-cs"/>
                        </a:rPr>
                        <a:t>Introduction</a:t>
                      </a:r>
                    </a:p>
                  </a:txBody>
                  <a:tcPr anchor="ctr"/>
                </a:tc>
                <a:tc>
                  <a:txBody>
                    <a:bodyPr/>
                    <a:lstStyle/>
                    <a:p>
                      <a:r>
                        <a:rPr lang="en-GB" sz="1400">
                          <a:latin typeface="Roboto" panose="02000000000000000000" pitchFamily="2" charset="0"/>
                          <a:ea typeface="Roboto" panose="02000000000000000000" pitchFamily="2" charset="0"/>
                        </a:rPr>
                        <a:t>Paul Rocke</a:t>
                      </a:r>
                    </a:p>
                  </a:txBody>
                  <a:tcPr anchor="ctr"/>
                </a:tc>
                <a:extLst>
                  <a:ext uri="{0D108BD9-81ED-4DB2-BD59-A6C34878D82A}">
                    <a16:rowId xmlns:a16="http://schemas.microsoft.com/office/drawing/2014/main" val="2099812599"/>
                  </a:ext>
                </a:extLst>
              </a:tr>
              <a:tr h="370840">
                <a:tc>
                  <a:txBody>
                    <a:bodyPr/>
                    <a:lstStyle/>
                    <a:p>
                      <a:r>
                        <a:rPr lang="en-GB" sz="1400">
                          <a:latin typeface="Roboto" panose="02000000000000000000" pitchFamily="2" charset="0"/>
                          <a:ea typeface="Roboto" panose="02000000000000000000" pitchFamily="2" charset="0"/>
                        </a:rPr>
                        <a:t>GES Access Agreements</a:t>
                      </a:r>
                    </a:p>
                  </a:txBody>
                  <a:tcPr anchor="ctr"/>
                </a:tc>
                <a:tc>
                  <a:txBody>
                    <a:bodyPr/>
                    <a:lstStyle/>
                    <a:p>
                      <a:r>
                        <a:rPr lang="en-GB" sz="1400">
                          <a:latin typeface="Roboto" panose="02000000000000000000" pitchFamily="2" charset="0"/>
                          <a:ea typeface="Roboto" panose="02000000000000000000" pitchFamily="2" charset="0"/>
                        </a:rPr>
                        <a:t>Cristina Bermudez-Alvarez</a:t>
                      </a:r>
                    </a:p>
                  </a:txBody>
                  <a:tcPr anchor="ctr"/>
                </a:tc>
                <a:extLst>
                  <a:ext uri="{0D108BD9-81ED-4DB2-BD59-A6C34878D82A}">
                    <a16:rowId xmlns:a16="http://schemas.microsoft.com/office/drawing/2014/main" val="2904727937"/>
                  </a:ext>
                </a:extLst>
              </a:tr>
              <a:tr h="370840">
                <a:tc>
                  <a:txBody>
                    <a:bodyPr/>
                    <a:lstStyle/>
                    <a:p>
                      <a:r>
                        <a:rPr lang="en-GB" sz="1400">
                          <a:latin typeface="Roboto" panose="02000000000000000000" pitchFamily="2" charset="0"/>
                          <a:ea typeface="Roboto" panose="02000000000000000000" pitchFamily="2" charset="0"/>
                        </a:rPr>
                        <a:t>EES Access Agreements</a:t>
                      </a:r>
                    </a:p>
                  </a:txBody>
                  <a:tcPr anchor="ctr"/>
                </a:tc>
                <a:tc>
                  <a:txBody>
                    <a:bodyPr/>
                    <a:lstStyle/>
                    <a:p>
                      <a:r>
                        <a:rPr lang="en-GB" sz="1400">
                          <a:latin typeface="Roboto" panose="02000000000000000000" pitchFamily="2" charset="0"/>
                          <a:ea typeface="Roboto" panose="02000000000000000000" pitchFamily="2" charset="0"/>
                        </a:rPr>
                        <a:t>Andrew Wallace</a:t>
                      </a:r>
                    </a:p>
                  </a:txBody>
                  <a:tcPr anchor="ctr"/>
                </a:tc>
                <a:extLst>
                  <a:ext uri="{0D108BD9-81ED-4DB2-BD59-A6C34878D82A}">
                    <a16:rowId xmlns:a16="http://schemas.microsoft.com/office/drawing/2014/main" val="855070940"/>
                  </a:ext>
                </a:extLst>
              </a:tr>
              <a:tr h="370840">
                <a:tc>
                  <a:txBody>
                    <a:bodyPr/>
                    <a:lstStyle/>
                    <a:p>
                      <a:r>
                        <a:rPr lang="en-GB" sz="1400">
                          <a:latin typeface="Roboto" panose="02000000000000000000" pitchFamily="2" charset="0"/>
                          <a:ea typeface="Roboto" panose="02000000000000000000" pitchFamily="2" charset="0"/>
                        </a:rPr>
                        <a:t>EES REL demonstration</a:t>
                      </a:r>
                    </a:p>
                  </a:txBody>
                  <a:tcPr anchor="ctr"/>
                </a:tc>
                <a:tc>
                  <a:txBody>
                    <a:bodyPr/>
                    <a:lstStyle/>
                    <a:p>
                      <a:r>
                        <a:rPr lang="en-GB" sz="1400">
                          <a:latin typeface="Roboto" panose="02000000000000000000" pitchFamily="2" charset="0"/>
                          <a:ea typeface="Roboto" panose="02000000000000000000" pitchFamily="2" charset="0"/>
                        </a:rPr>
                        <a:t>Ashley McGlave</a:t>
                      </a:r>
                    </a:p>
                  </a:txBody>
                  <a:tcPr anchor="ctr"/>
                </a:tc>
                <a:extLst>
                  <a:ext uri="{0D108BD9-81ED-4DB2-BD59-A6C34878D82A}">
                    <a16:rowId xmlns:a16="http://schemas.microsoft.com/office/drawing/2014/main" val="2276711481"/>
                  </a:ext>
                </a:extLst>
              </a:tr>
              <a:tr h="370840">
                <a:tc>
                  <a:txBody>
                    <a:bodyPr/>
                    <a:lstStyle/>
                    <a:p>
                      <a:r>
                        <a:rPr lang="en-GB" sz="1400">
                          <a:latin typeface="Roboto" panose="02000000000000000000" pitchFamily="2" charset="0"/>
                          <a:ea typeface="Roboto" panose="02000000000000000000" pitchFamily="2" charset="0"/>
                        </a:rPr>
                        <a:t>GES REL demonstration</a:t>
                      </a:r>
                    </a:p>
                  </a:txBody>
                  <a:tcPr anchor="ctr"/>
                </a:tc>
                <a:tc>
                  <a:txBody>
                    <a:bodyPr/>
                    <a:lstStyle/>
                    <a:p>
                      <a:r>
                        <a:rPr lang="en-GB" sz="1400">
                          <a:latin typeface="Roboto" panose="02000000000000000000" pitchFamily="2" charset="0"/>
                          <a:ea typeface="Roboto" panose="02000000000000000000" pitchFamily="2" charset="0"/>
                        </a:rPr>
                        <a:t>Andrew Steed</a:t>
                      </a:r>
                    </a:p>
                  </a:txBody>
                  <a:tcPr anchor="ctr"/>
                </a:tc>
                <a:extLst>
                  <a:ext uri="{0D108BD9-81ED-4DB2-BD59-A6C34878D82A}">
                    <a16:rowId xmlns:a16="http://schemas.microsoft.com/office/drawing/2014/main" val="2879113345"/>
                  </a:ext>
                </a:extLst>
              </a:tr>
              <a:tr h="370840">
                <a:tc>
                  <a:txBody>
                    <a:bodyPr/>
                    <a:lstStyle/>
                    <a:p>
                      <a:r>
                        <a:rPr lang="en-GB" sz="1400">
                          <a:latin typeface="Roboto" panose="02000000000000000000" pitchFamily="2" charset="0"/>
                          <a:ea typeface="Roboto" panose="02000000000000000000" pitchFamily="2" charset="0"/>
                        </a:rPr>
                        <a:t>Questions</a:t>
                      </a:r>
                    </a:p>
                  </a:txBody>
                  <a:tcPr anchor="ctr"/>
                </a:tc>
                <a:tc>
                  <a:txBody>
                    <a:bodyPr/>
                    <a:lstStyle/>
                    <a:p>
                      <a:r>
                        <a:rPr lang="en-GB" sz="1400">
                          <a:latin typeface="Roboto" panose="02000000000000000000" pitchFamily="2" charset="0"/>
                          <a:ea typeface="Roboto" panose="02000000000000000000" pitchFamily="2" charset="0"/>
                        </a:rPr>
                        <a:t>Paul Rocke</a:t>
                      </a:r>
                    </a:p>
                  </a:txBody>
                  <a:tcPr anchor="ctr"/>
                </a:tc>
                <a:extLst>
                  <a:ext uri="{0D108BD9-81ED-4DB2-BD59-A6C34878D82A}">
                    <a16:rowId xmlns:a16="http://schemas.microsoft.com/office/drawing/2014/main" val="748286164"/>
                  </a:ext>
                </a:extLst>
              </a:tr>
              <a:tr h="370840">
                <a:tc>
                  <a:txBody>
                    <a:bodyPr/>
                    <a:lstStyle/>
                    <a:p>
                      <a:r>
                        <a:rPr lang="en-GB" sz="1400">
                          <a:latin typeface="Roboto" panose="02000000000000000000" pitchFamily="2" charset="0"/>
                          <a:ea typeface="Roboto" panose="02000000000000000000" pitchFamily="2" charset="0"/>
                        </a:rPr>
                        <a:t>REL APIs questions</a:t>
                      </a:r>
                    </a:p>
                  </a:txBody>
                  <a:tcPr anchor="ctr"/>
                </a:tc>
                <a:tc>
                  <a:txBody>
                    <a:bodyPr/>
                    <a:lstStyle/>
                    <a:p>
                      <a:r>
                        <a:rPr lang="en-GB" sz="1400">
                          <a:latin typeface="Roboto" panose="02000000000000000000" pitchFamily="2" charset="0"/>
                          <a:ea typeface="Roboto" panose="02000000000000000000" pitchFamily="2" charset="0"/>
                        </a:rPr>
                        <a:t>Ann Perry</a:t>
                      </a:r>
                    </a:p>
                  </a:txBody>
                  <a:tcPr anchor="ctr"/>
                </a:tc>
                <a:extLst>
                  <a:ext uri="{0D108BD9-81ED-4DB2-BD59-A6C34878D82A}">
                    <a16:rowId xmlns:a16="http://schemas.microsoft.com/office/drawing/2014/main" val="423015149"/>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GES Access Agreements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a:xfrm>
            <a:off x="4032250" y="4316413"/>
            <a:ext cx="7203100" cy="1084262"/>
          </a:xfrm>
        </p:spPr>
        <p:txBody>
          <a:bodyPr/>
          <a:lstStyle/>
          <a:p>
            <a:r>
              <a:rPr lang="en-GB"/>
              <a:t>Cristina Bermudez-Alvarez – Code Manager</a:t>
            </a:r>
          </a:p>
        </p:txBody>
      </p:sp>
    </p:spTree>
    <p:extLst>
      <p:ext uri="{BB962C8B-B14F-4D97-AF65-F5344CB8AC3E}">
        <p14:creationId xmlns:p14="http://schemas.microsoft.com/office/powerpoint/2010/main" val="401394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lstStyle/>
          <a:p>
            <a:r>
              <a:rPr lang="en-GB"/>
              <a:t>GES access agreements</a:t>
            </a:r>
          </a:p>
        </p:txBody>
      </p:sp>
      <p:pic>
        <p:nvPicPr>
          <p:cNvPr id="6" name="Picture Placeholder 5">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317" r="35317"/>
          <a:stretch/>
        </p:blipFill>
        <p:spPr>
          <a:xfrm>
            <a:off x="906464" y="1836738"/>
            <a:ext cx="1964924" cy="4460875"/>
          </a:xfrm>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p:txBody>
          <a:bodyPr>
            <a:normAutofit fontScale="85000" lnSpcReduction="20000"/>
          </a:bodyPr>
          <a:lstStyle/>
          <a:p>
            <a:pPr marL="0" indent="0">
              <a:lnSpc>
                <a:spcPct val="150000"/>
              </a:lnSpc>
              <a:buNone/>
            </a:pPr>
            <a:r>
              <a:rPr lang="en-GB">
                <a:effectLst/>
              </a:rPr>
              <a:t>As RECCo continues to develop its contracting arrangements to facilitate access by industry participants additional services to the REC Services, the Code Manager has developed a suite of agreements to enable this. The table in the following slide sets out:</a:t>
            </a:r>
          </a:p>
          <a:p>
            <a:pPr>
              <a:lnSpc>
                <a:spcPct val="150000"/>
              </a:lnSpc>
            </a:pPr>
            <a:endParaRPr lang="en-GB">
              <a:effectLst/>
            </a:endParaRPr>
          </a:p>
          <a:p>
            <a:pPr>
              <a:lnSpc>
                <a:spcPct val="150000"/>
              </a:lnSpc>
              <a:buClr>
                <a:srgbClr val="68A495"/>
              </a:buClr>
            </a:pPr>
            <a:r>
              <a:rPr lang="en-GB">
                <a:effectLst/>
              </a:rPr>
              <a:t>what each agreement is,</a:t>
            </a:r>
          </a:p>
          <a:p>
            <a:pPr>
              <a:lnSpc>
                <a:spcPct val="150000"/>
              </a:lnSpc>
              <a:buClr>
                <a:srgbClr val="68A495"/>
              </a:buClr>
            </a:pPr>
            <a:r>
              <a:rPr lang="en-GB">
                <a:effectLst/>
              </a:rPr>
              <a:t>who the likely counterparty would be; and </a:t>
            </a:r>
          </a:p>
          <a:p>
            <a:pPr>
              <a:lnSpc>
                <a:spcPct val="150000"/>
              </a:lnSpc>
              <a:buClr>
                <a:srgbClr val="68A495"/>
              </a:buClr>
            </a:pPr>
            <a:r>
              <a:rPr lang="en-GB">
                <a:effectLst/>
              </a:rPr>
              <a:t>in what circumstance it would be used. </a:t>
            </a:r>
          </a:p>
          <a:p>
            <a:pPr marL="285750" indent="-285750">
              <a:lnSpc>
                <a:spcPct val="150000"/>
              </a:lnSpc>
              <a:buClr>
                <a:srgbClr val="68A495"/>
              </a:buClr>
              <a:buFont typeface="Wingdings" panose="05000000000000000000" pitchFamily="2" charset="2"/>
              <a:buChar char="§"/>
            </a:pPr>
            <a:endParaRPr lang="en-GB">
              <a:effectLst/>
            </a:endParaRPr>
          </a:p>
          <a:p>
            <a:pPr marL="0" indent="0">
              <a:lnSpc>
                <a:spcPct val="150000"/>
              </a:lnSpc>
              <a:buNone/>
            </a:pPr>
            <a:r>
              <a:rPr lang="en-GB">
                <a:effectLst/>
              </a:rPr>
              <a:t>Note: each of these documents is a contract either in its own right (e.g. Access Agreement) or a variation to an existing contract (e.g. Access Agreement Amendment)</a:t>
            </a:r>
          </a:p>
          <a:p>
            <a:pPr marL="0" indent="0">
              <a:buNone/>
            </a:pPr>
            <a:endParaRPr lang="en-GB"/>
          </a:p>
        </p:txBody>
      </p:sp>
    </p:spTree>
    <p:extLst>
      <p:ext uri="{BB962C8B-B14F-4D97-AF65-F5344CB8AC3E}">
        <p14:creationId xmlns:p14="http://schemas.microsoft.com/office/powerpoint/2010/main" val="303385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8D7D86-55B8-A1BE-A18D-7B216BB4847B}"/>
              </a:ext>
            </a:extLst>
          </p:cNvPr>
          <p:cNvSpPr>
            <a:spLocks noGrp="1"/>
          </p:cNvSpPr>
          <p:nvPr>
            <p:ph type="title"/>
          </p:nvPr>
        </p:nvSpPr>
        <p:spPr/>
        <p:txBody>
          <a:bodyPr/>
          <a:lstStyle/>
          <a:p>
            <a:r>
              <a:rPr lang="en-GB"/>
              <a:t>GES Access Agreements</a:t>
            </a:r>
          </a:p>
        </p:txBody>
      </p:sp>
      <p:graphicFrame>
        <p:nvGraphicFramePr>
          <p:cNvPr id="7" name="Table 7">
            <a:extLst>
              <a:ext uri="{FF2B5EF4-FFF2-40B4-BE49-F238E27FC236}">
                <a16:creationId xmlns:a16="http://schemas.microsoft.com/office/drawing/2014/main" id="{692F5131-BF6A-717C-9E98-82BFB720CFF8}"/>
              </a:ext>
            </a:extLst>
          </p:cNvPr>
          <p:cNvGraphicFramePr>
            <a:graphicFrameLocks noGrp="1"/>
          </p:cNvGraphicFramePr>
          <p:nvPr>
            <p:ph type="tbl" sz="quarter" idx="10"/>
            <p:extLst>
              <p:ext uri="{D42A27DB-BD31-4B8C-83A1-F6EECF244321}">
                <p14:modId xmlns:p14="http://schemas.microsoft.com/office/powerpoint/2010/main" val="2795648562"/>
              </p:ext>
            </p:extLst>
          </p:nvPr>
        </p:nvGraphicFramePr>
        <p:xfrm>
          <a:off x="530550" y="1563095"/>
          <a:ext cx="9886773" cy="4389120"/>
        </p:xfrm>
        <a:graphic>
          <a:graphicData uri="http://schemas.openxmlformats.org/drawingml/2006/table">
            <a:tbl>
              <a:tblPr firstRow="1" firstCol="1" bandRow="1">
                <a:tableStyleId>{F5AB1C69-6EDB-4FF4-983F-18BD219EF322}</a:tableStyleId>
              </a:tblPr>
              <a:tblGrid>
                <a:gridCol w="1482440">
                  <a:extLst>
                    <a:ext uri="{9D8B030D-6E8A-4147-A177-3AD203B41FA5}">
                      <a16:colId xmlns:a16="http://schemas.microsoft.com/office/drawing/2014/main" val="1586592579"/>
                    </a:ext>
                  </a:extLst>
                </a:gridCol>
                <a:gridCol w="3321273">
                  <a:extLst>
                    <a:ext uri="{9D8B030D-6E8A-4147-A177-3AD203B41FA5}">
                      <a16:colId xmlns:a16="http://schemas.microsoft.com/office/drawing/2014/main" val="2705293364"/>
                    </a:ext>
                  </a:extLst>
                </a:gridCol>
                <a:gridCol w="5083060">
                  <a:extLst>
                    <a:ext uri="{9D8B030D-6E8A-4147-A177-3AD203B41FA5}">
                      <a16:colId xmlns:a16="http://schemas.microsoft.com/office/drawing/2014/main" val="3300778007"/>
                    </a:ext>
                  </a:extLst>
                </a:gridCol>
              </a:tblGrid>
              <a:tr h="370840">
                <a:tc>
                  <a:txBody>
                    <a:bodyPr/>
                    <a:lstStyle/>
                    <a:p>
                      <a:endParaRPr lang="en-GB" sz="1200">
                        <a:latin typeface="Roboto" panose="02000000000000000000" pitchFamily="2" charset="0"/>
                        <a:ea typeface="Roboto" panose="02000000000000000000" pitchFamily="2" charset="0"/>
                      </a:endParaRPr>
                    </a:p>
                  </a:txBody>
                  <a:tcPr marL="137160" marR="137160" marT="137160" marB="137160" anchor="ctr"/>
                </a:tc>
                <a:tc>
                  <a:txBody>
                    <a:bodyPr/>
                    <a:lstStyle/>
                    <a:p>
                      <a:r>
                        <a:rPr lang="en-GB" sz="1200">
                          <a:latin typeface="Roboto" panose="02000000000000000000" pitchFamily="2" charset="0"/>
                          <a:ea typeface="Roboto" panose="02000000000000000000" pitchFamily="2" charset="0"/>
                        </a:rPr>
                        <a:t>Who requires this Access Agreement?</a:t>
                      </a:r>
                    </a:p>
                  </a:txBody>
                  <a:tcPr marL="137160" marR="137160" marT="137160" marB="137160" anchor="ctr"/>
                </a:tc>
                <a:tc>
                  <a:txBody>
                    <a:bodyPr/>
                    <a:lstStyle/>
                    <a:p>
                      <a:r>
                        <a:rPr lang="en-GB" sz="1200">
                          <a:latin typeface="Roboto" panose="02000000000000000000" pitchFamily="2" charset="0"/>
                          <a:ea typeface="Roboto" panose="02000000000000000000" pitchFamily="2" charset="0"/>
                        </a:rPr>
                        <a:t>What is the purpose?</a:t>
                      </a:r>
                    </a:p>
                  </a:txBody>
                  <a:tcPr marL="137160" marR="137160" marT="137160" marB="137160" anchor="ctr"/>
                </a:tc>
                <a:extLst>
                  <a:ext uri="{0D108BD9-81ED-4DB2-BD59-A6C34878D82A}">
                    <a16:rowId xmlns:a16="http://schemas.microsoft.com/office/drawing/2014/main" val="2569619330"/>
                  </a:ext>
                </a:extLst>
              </a:tr>
              <a:tr h="474222">
                <a:tc>
                  <a:txBody>
                    <a:bodyPr/>
                    <a:lstStyle/>
                    <a:p>
                      <a:r>
                        <a:rPr lang="en-GB" sz="1200">
                          <a:latin typeface="Roboto" panose="02000000000000000000" pitchFamily="2" charset="0"/>
                          <a:ea typeface="Roboto" panose="02000000000000000000" pitchFamily="2" charset="0"/>
                        </a:rPr>
                        <a:t>Access Agreement</a:t>
                      </a:r>
                    </a:p>
                  </a:txBody>
                  <a:tcPr marL="137160" marR="137160" marT="137160" marB="137160" anchor="ctr"/>
                </a:tc>
                <a:tc>
                  <a:txBody>
                    <a:bodyPr/>
                    <a:lstStyle/>
                    <a:p>
                      <a:pPr algn="l"/>
                      <a:r>
                        <a:rPr lang="en-GB" sz="1200">
                          <a:effectLst/>
                          <a:latin typeface="Roboto" panose="02000000000000000000" pitchFamily="2" charset="0"/>
                          <a:ea typeface="Roboto" panose="02000000000000000000" pitchFamily="2" charset="0"/>
                        </a:rPr>
                        <a:t>Any Non-REC Party organisation who wants to access REC Services. </a:t>
                      </a:r>
                    </a:p>
                  </a:txBody>
                  <a:tcPr marL="137160" marR="137160" marT="137160" marB="137160" anchor="ctr"/>
                </a:tc>
                <a:tc>
                  <a:txBody>
                    <a:bodyPr/>
                    <a:lstStyle/>
                    <a:p>
                      <a:pPr algn="l"/>
                      <a:r>
                        <a:rPr lang="en-GB" sz="1200">
                          <a:effectLst/>
                          <a:latin typeface="Roboto" panose="02000000000000000000" pitchFamily="2" charset="0"/>
                          <a:ea typeface="Roboto" panose="02000000000000000000" pitchFamily="2" charset="0"/>
                        </a:rPr>
                        <a:t>List of User Categories is set out in REC Schedule 12.</a:t>
                      </a:r>
                    </a:p>
                    <a:p>
                      <a:pPr algn="l"/>
                      <a:endParaRPr lang="en-GB" sz="1200">
                        <a:effectLst/>
                        <a:latin typeface="Roboto" panose="02000000000000000000" pitchFamily="2" charset="0"/>
                        <a:ea typeface="Roboto" panose="02000000000000000000" pitchFamily="2" charset="0"/>
                      </a:endParaRPr>
                    </a:p>
                    <a:p>
                      <a:pPr algn="l"/>
                      <a:r>
                        <a:rPr lang="en-GB" sz="1200">
                          <a:effectLst/>
                          <a:latin typeface="Roboto" panose="02000000000000000000" pitchFamily="2" charset="0"/>
                          <a:ea typeface="Roboto" panose="02000000000000000000" pitchFamily="2" charset="0"/>
                        </a:rPr>
                        <a:t>Allows a Non-REC Party to sign a contract with RECCo to enable access to GES.</a:t>
                      </a:r>
                    </a:p>
                  </a:txBody>
                  <a:tcPr marL="137160" marR="137160" marT="137160" marB="137160" anchor="ctr"/>
                </a:tc>
                <a:extLst>
                  <a:ext uri="{0D108BD9-81ED-4DB2-BD59-A6C34878D82A}">
                    <a16:rowId xmlns:a16="http://schemas.microsoft.com/office/drawing/2014/main" val="668703052"/>
                  </a:ext>
                </a:extLst>
              </a:tr>
              <a:tr h="370840">
                <a:tc>
                  <a:txBody>
                    <a:bodyPr/>
                    <a:lstStyle/>
                    <a:p>
                      <a:r>
                        <a:rPr lang="en-GB" sz="1200">
                          <a:latin typeface="Roboto" panose="02000000000000000000" pitchFamily="2" charset="0"/>
                          <a:ea typeface="Roboto" panose="02000000000000000000" pitchFamily="2" charset="0"/>
                        </a:rPr>
                        <a:t>Access Agreement Amendment</a:t>
                      </a:r>
                    </a:p>
                  </a:txBody>
                  <a:tcPr marL="137160" marR="137160" marT="137160" marB="137160" anchor="ctr"/>
                </a:tc>
                <a:tc>
                  <a:txBody>
                    <a:bodyPr/>
                    <a:lstStyle/>
                    <a:p>
                      <a:pPr algn="l"/>
                      <a:r>
                        <a:rPr lang="en-GB" sz="1200">
                          <a:effectLst/>
                          <a:latin typeface="Roboto" panose="02000000000000000000" pitchFamily="2" charset="0"/>
                          <a:ea typeface="Roboto" panose="02000000000000000000" pitchFamily="2" charset="0"/>
                        </a:rPr>
                        <a:t>Any existing Non-REC Party User who has signed an Access Agreement.</a:t>
                      </a:r>
                    </a:p>
                  </a:txBody>
                  <a:tcPr marL="137160" marR="137160" marT="137160" marB="137160" anchor="ctr"/>
                </a:tc>
                <a:tc>
                  <a:txBody>
                    <a:bodyPr/>
                    <a:lstStyle/>
                    <a:p>
                      <a:pPr algn="l"/>
                      <a:r>
                        <a:rPr lang="en-GB" sz="1200">
                          <a:effectLst/>
                          <a:latin typeface="Roboto" panose="02000000000000000000" pitchFamily="2" charset="0"/>
                          <a:ea typeface="Roboto" panose="02000000000000000000" pitchFamily="2" charset="0"/>
                        </a:rPr>
                        <a:t>Allows for a change to a User’s existing signed Access Agreements to vary the terms and conditions of that agreement and/or contract for a new additional service. </a:t>
                      </a:r>
                    </a:p>
                    <a:p>
                      <a:pPr algn="l"/>
                      <a:endParaRPr lang="en-GB" sz="1200">
                        <a:effectLst/>
                        <a:latin typeface="Roboto" panose="02000000000000000000" pitchFamily="2" charset="0"/>
                        <a:ea typeface="Roboto" panose="02000000000000000000" pitchFamily="2" charset="0"/>
                      </a:endParaRPr>
                    </a:p>
                    <a:p>
                      <a:pPr algn="l"/>
                      <a:r>
                        <a:rPr lang="en-GB" sz="1200">
                          <a:effectLst/>
                          <a:latin typeface="Roboto" panose="02000000000000000000" pitchFamily="2" charset="0"/>
                          <a:ea typeface="Roboto" panose="02000000000000000000" pitchFamily="2" charset="0"/>
                        </a:rPr>
                        <a:t>For example, a Non-REC Party with an already existing Access Agreement for EES would be amended to access the GES Service.</a:t>
                      </a:r>
                    </a:p>
                  </a:txBody>
                  <a:tcPr marL="137160" marR="137160" marT="137160" marB="137160" anchor="ctr"/>
                </a:tc>
                <a:extLst>
                  <a:ext uri="{0D108BD9-81ED-4DB2-BD59-A6C34878D82A}">
                    <a16:rowId xmlns:a16="http://schemas.microsoft.com/office/drawing/2014/main" val="1045722406"/>
                  </a:ext>
                </a:extLst>
              </a:tr>
              <a:tr h="370840">
                <a:tc>
                  <a:txBody>
                    <a:bodyPr/>
                    <a:lstStyle/>
                    <a:p>
                      <a:r>
                        <a:rPr lang="en-GB" sz="1200">
                          <a:latin typeface="Roboto" panose="02000000000000000000" pitchFamily="2" charset="0"/>
                          <a:ea typeface="Roboto" panose="02000000000000000000" pitchFamily="2" charset="0"/>
                        </a:rPr>
                        <a:t>Supplemental Agreement</a:t>
                      </a:r>
                    </a:p>
                  </a:txBody>
                  <a:tcPr marL="137160" marR="137160" marT="137160" marB="137160" anchor="ctr"/>
                </a:tc>
                <a:tc>
                  <a:txBody>
                    <a:bodyPr/>
                    <a:lstStyle/>
                    <a:p>
                      <a:pPr algn="l"/>
                      <a:r>
                        <a:rPr lang="en-GB" sz="1200" kern="1200">
                          <a:solidFill>
                            <a:schemeClr val="tx1"/>
                          </a:solidFill>
                          <a:effectLst/>
                          <a:latin typeface="Roboto" panose="02000000000000000000" pitchFamily="2" charset="0"/>
                          <a:ea typeface="Roboto" panose="02000000000000000000" pitchFamily="2" charset="0"/>
                          <a:cs typeface="+mn-cs"/>
                        </a:rPr>
                        <a:t>REC Parties do not require an Access Agreement as they already have an Accession Agreement with the REC.</a:t>
                      </a:r>
                    </a:p>
                    <a:p>
                      <a:pPr algn="l"/>
                      <a:endParaRPr lang="en-GB" sz="1200" kern="1200">
                        <a:solidFill>
                          <a:schemeClr val="tx1"/>
                        </a:solidFill>
                        <a:effectLst/>
                        <a:latin typeface="Roboto" panose="02000000000000000000" pitchFamily="2" charset="0"/>
                        <a:ea typeface="Roboto" panose="02000000000000000000" pitchFamily="2" charset="0"/>
                        <a:cs typeface="+mn-cs"/>
                      </a:endParaRPr>
                    </a:p>
                    <a:p>
                      <a:pPr algn="l"/>
                      <a:r>
                        <a:rPr lang="en-GB" sz="1200" kern="1200">
                          <a:solidFill>
                            <a:schemeClr val="tx1"/>
                          </a:solidFill>
                          <a:effectLst/>
                          <a:latin typeface="Roboto" panose="02000000000000000000" pitchFamily="2" charset="0"/>
                          <a:ea typeface="Roboto" panose="02000000000000000000" pitchFamily="2" charset="0"/>
                          <a:cs typeface="+mn-cs"/>
                        </a:rPr>
                        <a:t>However, if they require access to an additional service, they will require a Supplemental Agreement.</a:t>
                      </a:r>
                    </a:p>
                  </a:txBody>
                  <a:tcPr marL="137160" marR="137160" marT="137160" marB="137160" anchor="ctr"/>
                </a:tc>
                <a:tc>
                  <a:txBody>
                    <a:bodyPr/>
                    <a:lstStyle/>
                    <a:p>
                      <a:pPr algn="l"/>
                      <a:r>
                        <a:rPr lang="en-GB" sz="1200">
                          <a:effectLst/>
                          <a:latin typeface="Roboto" panose="02000000000000000000" pitchFamily="2" charset="0"/>
                          <a:ea typeface="Roboto" panose="02000000000000000000" pitchFamily="2" charset="0"/>
                        </a:rPr>
                        <a:t>Allows a REC Party to access an additional service and contract with RECCo for those services and commit to the charges payable. </a:t>
                      </a:r>
                    </a:p>
                    <a:p>
                      <a:pPr algn="l"/>
                      <a:endParaRPr lang="en-GB" sz="1200">
                        <a:effectLst/>
                        <a:latin typeface="Roboto" panose="02000000000000000000" pitchFamily="2" charset="0"/>
                        <a:ea typeface="Roboto" panose="02000000000000000000" pitchFamily="2" charset="0"/>
                      </a:endParaRPr>
                    </a:p>
                    <a:p>
                      <a:pPr algn="l"/>
                      <a:r>
                        <a:rPr lang="en-GB" sz="1200">
                          <a:effectLst/>
                          <a:latin typeface="Roboto" panose="02000000000000000000" pitchFamily="2" charset="0"/>
                          <a:ea typeface="Roboto" panose="02000000000000000000" pitchFamily="2" charset="0"/>
                        </a:rPr>
                        <a:t>Most likely to be bespoke reports / existing standard reports.</a:t>
                      </a:r>
                    </a:p>
                    <a:p>
                      <a:pPr algn="l"/>
                      <a:r>
                        <a:rPr lang="en-GB" sz="1200">
                          <a:effectLst/>
                          <a:latin typeface="Roboto" panose="02000000000000000000" pitchFamily="2" charset="0"/>
                          <a:ea typeface="Roboto" panose="02000000000000000000" pitchFamily="2" charset="0"/>
                        </a:rPr>
                        <a:t> </a:t>
                      </a:r>
                    </a:p>
                    <a:p>
                      <a:pPr algn="l"/>
                      <a:r>
                        <a:rPr lang="en-GB" sz="1200">
                          <a:effectLst/>
                          <a:latin typeface="Roboto" panose="02000000000000000000" pitchFamily="2" charset="0"/>
                          <a:ea typeface="Roboto" panose="02000000000000000000" pitchFamily="2" charset="0"/>
                        </a:rPr>
                        <a:t>This is a contract for an additional service which the REC Party does not automatically receive under the REC. </a:t>
                      </a:r>
                    </a:p>
                  </a:txBody>
                  <a:tcPr marL="137160" marR="137160" marT="137160" marB="137160" anchor="ctr"/>
                </a:tc>
                <a:extLst>
                  <a:ext uri="{0D108BD9-81ED-4DB2-BD59-A6C34878D82A}">
                    <a16:rowId xmlns:a16="http://schemas.microsoft.com/office/drawing/2014/main" val="2170416777"/>
                  </a:ext>
                </a:extLst>
              </a:tr>
            </a:tbl>
          </a:graphicData>
        </a:graphic>
      </p:graphicFrame>
    </p:spTree>
    <p:extLst>
      <p:ext uri="{BB962C8B-B14F-4D97-AF65-F5344CB8AC3E}">
        <p14:creationId xmlns:p14="http://schemas.microsoft.com/office/powerpoint/2010/main" val="28761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1E78D-7E05-28BF-A0BC-B923A22BD174}"/>
              </a:ext>
            </a:extLst>
          </p:cNvPr>
          <p:cNvSpPr>
            <a:spLocks noGrp="1"/>
          </p:cNvSpPr>
          <p:nvPr>
            <p:ph type="title"/>
          </p:nvPr>
        </p:nvSpPr>
        <p:spPr/>
        <p:txBody>
          <a:bodyPr/>
          <a:lstStyle/>
          <a:p>
            <a:r>
              <a:rPr lang="en-GB"/>
              <a:t>GES Access Agreements – Next Steps</a:t>
            </a:r>
          </a:p>
        </p:txBody>
      </p:sp>
      <p:sp>
        <p:nvSpPr>
          <p:cNvPr id="3" name="Content Placeholder 2">
            <a:extLst>
              <a:ext uri="{FF2B5EF4-FFF2-40B4-BE49-F238E27FC236}">
                <a16:creationId xmlns:a16="http://schemas.microsoft.com/office/drawing/2014/main" id="{D1876D53-442D-94EA-BD49-7BFE3E3B8F82}"/>
              </a:ext>
            </a:extLst>
          </p:cNvPr>
          <p:cNvSpPr>
            <a:spLocks noGrp="1"/>
          </p:cNvSpPr>
          <p:nvPr>
            <p:ph sz="quarter" idx="10"/>
          </p:nvPr>
        </p:nvSpPr>
        <p:spPr/>
        <p:txBody>
          <a:bodyPr>
            <a:normAutofit/>
          </a:bodyPr>
          <a:lstStyle/>
          <a:p>
            <a:pPr marL="0" indent="0">
              <a:buNone/>
            </a:pPr>
            <a:r>
              <a:rPr lang="en-GB" sz="1600"/>
              <a:t>Most organisations that already had access to these services and therefore required one of the previously mentioned Agreements to maintain access, should now have received this by DocuSign.</a:t>
            </a:r>
          </a:p>
          <a:p>
            <a:pPr marL="0" indent="0">
              <a:buNone/>
            </a:pPr>
            <a:endParaRPr lang="en-GB" sz="1600"/>
          </a:p>
          <a:p>
            <a:pPr marL="0" indent="0">
              <a:buNone/>
            </a:pPr>
            <a:r>
              <a:rPr lang="en-GB" sz="1600" b="1" u="sng"/>
              <a:t>Please sign it by 08 July 2022, otherwise </a:t>
            </a:r>
            <a:r>
              <a:rPr lang="en-GB" sz="1600" b="1" u="sng">
                <a:effectLst/>
              </a:rPr>
              <a:t>access to the service will be removed on 18 July </a:t>
            </a:r>
            <a:r>
              <a:rPr lang="en-GB" sz="1600" b="1" u="sng"/>
              <a:t>2022. </a:t>
            </a:r>
            <a:r>
              <a:rPr lang="en-GB" sz="1600"/>
              <a:t>You will be required to go through the process again as described under the REC if you wish to regain access.</a:t>
            </a:r>
          </a:p>
          <a:p>
            <a:pPr marL="0" indent="0">
              <a:buNone/>
            </a:pPr>
            <a:endParaRPr lang="en-GB" sz="1600" b="1" u="sng">
              <a:effectLst/>
            </a:endParaRPr>
          </a:p>
          <a:p>
            <a:pPr marL="0" indent="0">
              <a:buNone/>
            </a:pPr>
            <a:r>
              <a:rPr lang="en-GB" sz="1600">
                <a:effectLst/>
              </a:rPr>
              <a:t>If you did not have </a:t>
            </a:r>
            <a:r>
              <a:rPr lang="en-GB" sz="1600"/>
              <a:t>access previously and would like to, please apply via the REC Portal</a:t>
            </a:r>
            <a:r>
              <a:rPr lang="en-GB" sz="1600" b="1"/>
              <a:t> from 18 July 2022 onwards.</a:t>
            </a:r>
            <a:endParaRPr lang="en-GB" sz="1600" b="1">
              <a:effectLst/>
            </a:endParaRPr>
          </a:p>
          <a:p>
            <a:pPr marL="0" indent="0">
              <a:buNone/>
            </a:pPr>
            <a:endParaRPr lang="en-GB" sz="1600" b="1" u="sng"/>
          </a:p>
          <a:p>
            <a:pPr marL="0" indent="0">
              <a:buNone/>
            </a:pPr>
            <a:r>
              <a:rPr lang="en-GB" sz="1600"/>
              <a:t>If you have any queries or issues, don’t hesitate to contact </a:t>
            </a:r>
            <a:r>
              <a:rPr lang="en-GB" sz="1600">
                <a:solidFill>
                  <a:srgbClr val="68A495"/>
                </a:solidFill>
                <a:hlinkClick r:id="rId2">
                  <a:extLst>
                    <a:ext uri="{A12FA001-AC4F-418D-AE19-62706E023703}">
                      <ahyp:hlinkClr xmlns:ahyp="http://schemas.microsoft.com/office/drawing/2018/hyperlinkcolor" val="tx"/>
                    </a:ext>
                  </a:extLst>
                </a:hlinkClick>
              </a:rPr>
              <a:t>enquiries@recmanager.co.uk</a:t>
            </a:r>
            <a:endParaRPr lang="en-GB" sz="1600">
              <a:solidFill>
                <a:srgbClr val="68A495"/>
              </a:solidFill>
            </a:endParaRPr>
          </a:p>
          <a:p>
            <a:endParaRPr lang="en-GB" sz="1600"/>
          </a:p>
        </p:txBody>
      </p:sp>
    </p:spTree>
    <p:extLst>
      <p:ext uri="{BB962C8B-B14F-4D97-AF65-F5344CB8AC3E}">
        <p14:creationId xmlns:p14="http://schemas.microsoft.com/office/powerpoint/2010/main" val="3421313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0.2615"/>
  <p:tag name="SLIDO_PRESENTATION_ID" val="00000000-0000-0000-0000-000000000000"/>
  <p:tag name="SLIDO_EVENT_UUID" val="9f85c18d-dc9e-4518-bbaa-8575c62c7718"/>
  <p:tag name="SLIDO_EVENT_SECTION_UUID" val="7dc17278-41e5-4bb8-a61d-99518b855af0"/>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TUzNjk2NDh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TUzNjk2NjV9"/>
  <p:tag name="SLIDO_TYPE" val="SlidoQA"/>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TUzNjk2MTJ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TUzNjk2Nzh9"/>
  <p:tag name="SLIDO_TYPE" val="SlidoQA"/>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NTUzNjk2Nzh9"/>
  <p:tag name="SLIDO_TYPE" val="SlidoQA"/>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2NTUzNjk3MDN9"/>
  <p:tag name="SLIDO_TYPE" val="SlidoPoll"/>
  <p:tag name="SLIDO_POLL_UUID" val="a32b116d-9cfc-4f64-8ea1-298c3ae91431"/>
  <p:tag name="SLIDO_TIMELINE" val="W3sic2NyZWVuIjoiU3VydmV5SW50cm8iLCJzaG93UmVzdWx0cyI6ZmFsc2UsInNob3dDb3JyZWN0QW5zd2VycyI6ZmFsc2UsInZvdGluZ0xvY2tlZCI6ZmFsc2V9LHsicG9sbFF1ZXN0aW9uVXVpZCI6IjJhZmIxOWU5LTgzMjAtNGQzOS1hNTUzLWM3M2NhYmVlNWZkOSIsInNob3dSZXN1bHRzIjp0cnVlLCJzaG93Q29ycmVjdEFuc3dlcnMiOmZhbHNlLCJ2b3RpbmdMb2NrZWQiOmZhbHNlfSx7InBvbGxRdWVzdGlvblV1aWQiOiIyZmVjZThlOS0zNTlkLTQ5MzAtOTdlNS1jYTI5NmRhMTE1YmMiLCJzaG93UmVzdWx0cyI6dHJ1ZSwic2hvd0NvcnJlY3RBbnN3ZXJzIjpmYWxzZSwidm90aW5nTG9ja2VkIjpmYWxzZX1d"/>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TUzNjk2Mzd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nt Template" id="{67778AF8-AA87-4E23-96BD-9C4E4CEF09C9}" vid="{E0B51A89-6BBB-437B-A3C3-4E91EF3381B3}"/>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nt Template" id="{67778AF8-AA87-4E23-96BD-9C4E4CEF09C9}" vid="{0D735A56-E4BE-4FCB-B763-E868075A2F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Props1.xml><?xml version="1.0" encoding="utf-8"?>
<ds:datastoreItem xmlns:ds="http://schemas.openxmlformats.org/officeDocument/2006/customXml" ds:itemID="{54A0F7B8-EF2E-415A-86EE-3E093CB9323D}"/>
</file>

<file path=customXml/itemProps2.xml><?xml version="1.0" encoding="utf-8"?>
<ds:datastoreItem xmlns:ds="http://schemas.openxmlformats.org/officeDocument/2006/customXml" ds:itemID="{1136FFEE-8B3D-47E6-944B-D4B17342C4C6}">
  <ds:schemaRefs>
    <ds:schemaRef ds:uri="http://schemas.microsoft.com/sharepoint/v3/contenttype/forms"/>
  </ds:schemaRefs>
</ds:datastoreItem>
</file>

<file path=customXml/itemProps3.xml><?xml version="1.0" encoding="utf-8"?>
<ds:datastoreItem xmlns:ds="http://schemas.openxmlformats.org/officeDocument/2006/customXml" ds:itemID="{227F3447-4B93-44BA-86EC-08F1999C5A12}">
  <ds:schemaRefs>
    <ds:schemaRef ds:uri="http://schemas.microsoft.com/office/2006/metadata/properties"/>
    <ds:schemaRef ds:uri="http://purl.org/dc/elements/1.1/"/>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21cd171-dace-4780-90fc-3ba57e2574cd"/>
    <ds:schemaRef ds:uri="http://purl.org/dc/terms/"/>
  </ds:schemaRefs>
</ds:datastoreItem>
</file>

<file path=docProps/app.xml><?xml version="1.0" encoding="utf-8"?>
<Properties xmlns="http://schemas.openxmlformats.org/officeDocument/2006/extended-properties" xmlns:vt="http://schemas.openxmlformats.org/officeDocument/2006/docPropsVTypes">
  <Template>30 June 2022 REC Release (2.3.0) drop-in session</Template>
  <TotalTime>0</TotalTime>
  <Words>1483</Words>
  <Application>Microsoft Office PowerPoint</Application>
  <PresentationFormat>Widescreen</PresentationFormat>
  <Paragraphs>150</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Roboto</vt:lpstr>
      <vt:lpstr>Wingdings</vt:lpstr>
      <vt:lpstr>REC Light Event Theme</vt:lpstr>
      <vt:lpstr>REC Alternative Event Theme</vt:lpstr>
      <vt:lpstr>Accessing to ges/ees and use of the rel in REC V3.0 - webinar</vt:lpstr>
      <vt:lpstr>Introducing Your presenters</vt:lpstr>
      <vt:lpstr>Housekeeping</vt:lpstr>
      <vt:lpstr>PowerPoint Presentation</vt:lpstr>
      <vt:lpstr>Agenda For today</vt:lpstr>
      <vt:lpstr>GES Access Agreements</vt:lpstr>
      <vt:lpstr>GES access agreements</vt:lpstr>
      <vt:lpstr>GES Access Agreements</vt:lpstr>
      <vt:lpstr>GES Access Agreements – Next Steps</vt:lpstr>
      <vt:lpstr>PowerPoint Presentation</vt:lpstr>
      <vt:lpstr>EES access agreements</vt:lpstr>
      <vt:lpstr>EES Access Agreements</vt:lpstr>
      <vt:lpstr>PowerPoint Presentation</vt:lpstr>
      <vt:lpstr>EES REL demonstration</vt:lpstr>
      <vt:lpstr>PowerPoint Presentation</vt:lpstr>
      <vt:lpstr>GES REL Demonstration</vt:lpstr>
      <vt:lpstr>PowerPoint Presentation</vt:lpstr>
      <vt:lpstr>REL API Questions</vt:lpstr>
      <vt:lpstr>REL API Questions</vt:lpstr>
      <vt:lpstr>REL API Questions</vt:lpstr>
      <vt:lpstr>REL API Questions</vt:lpstr>
      <vt:lpstr>PowerPoint Presentation</vt:lpstr>
      <vt:lpstr>PowerPoint Presentation</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Fiona Murray</dc:creator>
  <cp:lastModifiedBy>Paul Rocke</cp:lastModifiedBy>
  <cp:revision>2</cp:revision>
  <dcterms:created xsi:type="dcterms:W3CDTF">2022-06-05T13:41:29Z</dcterms:created>
  <dcterms:modified xsi:type="dcterms:W3CDTF">2022-06-23T12:57:45Z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0x010100E0CE545535B9FD4C9C4593A4385584D1</vt:lpwstr>
  </property>
  <property fmtid="{D5CDD505-2E9C-101B-9397-08002B2CF9AE}" pid="3" name="SlidoAppVersion">
    <vt:lpwstr>1.1.0.2615</vt:lpwstr>
  </property>
</Properties>
</file>