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 id="2147483683" r:id="rId5"/>
    <p:sldMasterId id="2147483691" r:id="rId6"/>
    <p:sldMasterId id="2147483700" r:id="rId7"/>
  </p:sldMasterIdLst>
  <p:notesMasterIdLst>
    <p:notesMasterId r:id="rId39"/>
  </p:notesMasterIdLst>
  <p:sldIdLst>
    <p:sldId id="256" r:id="rId8"/>
    <p:sldId id="2076138150" r:id="rId9"/>
    <p:sldId id="264" r:id="rId10"/>
    <p:sldId id="2076138140" r:id="rId11"/>
    <p:sldId id="329" r:id="rId12"/>
    <p:sldId id="2076137977" r:id="rId13"/>
    <p:sldId id="291" r:id="rId14"/>
    <p:sldId id="2076138146" r:id="rId15"/>
    <p:sldId id="265" r:id="rId16"/>
    <p:sldId id="304" r:id="rId17"/>
    <p:sldId id="2076138142" r:id="rId18"/>
    <p:sldId id="2076138149" r:id="rId19"/>
    <p:sldId id="2076138143" r:id="rId20"/>
    <p:sldId id="2076138147" r:id="rId21"/>
    <p:sldId id="269" r:id="rId22"/>
    <p:sldId id="2076138134" r:id="rId23"/>
    <p:sldId id="2076138132" r:id="rId24"/>
    <p:sldId id="2076138139" r:id="rId25"/>
    <p:sldId id="2076138141" r:id="rId26"/>
    <p:sldId id="2076138148" r:id="rId27"/>
    <p:sldId id="297" r:id="rId28"/>
    <p:sldId id="2076138145" r:id="rId29"/>
    <p:sldId id="295" r:id="rId30"/>
    <p:sldId id="300" r:id="rId31"/>
    <p:sldId id="299" r:id="rId32"/>
    <p:sldId id="298" r:id="rId33"/>
    <p:sldId id="2076138133" r:id="rId34"/>
    <p:sldId id="2076138137" r:id="rId35"/>
    <p:sldId id="2076138138" r:id="rId36"/>
    <p:sldId id="2076138144" r:id="rId37"/>
    <p:sldId id="286"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40898D-64CE-1916-0418-5E9191314D41}" name="Moden, Anton" initials="MA" userId="S::amoden@deloitte.co.uk::7b35dd8e-c9e7-4680-8f41-28c9dafada4a" providerId="AD"/>
  <p188:author id="{5EAE2AC7-0334-0DDA-A6CE-7105724CA8B7}" name="Dickinson, Alice" initials="DA" userId="S::ardickinson@deloitte.co.uk::eed92ffb-e58a-4f62-af7f-7b49ca479f65" providerId="AD"/>
  <p188:author id="{E2A21DF1-A0F2-DF1D-4FEC-1CB5A5D25E6F}" name="Mottram, Rebecca" initials="MR" userId="S::rmottram@deloitte.co.uk::b46e9e8b-5d36-4475-9cfd-d85837fc051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ampbell, Eliana" initials="CE" lastIdx="7" clrIdx="6">
    <p:extLst>
      <p:ext uri="{19B8F6BF-5375-455C-9EA6-DF929625EA0E}">
        <p15:presenceInfo xmlns:p15="http://schemas.microsoft.com/office/powerpoint/2012/main" userId="S::epcampbell@deloitte.co.uk::31440c79-e180-496b-8c54-25891199ed35" providerId="AD"/>
      </p:ext>
    </p:extLst>
  </p:cmAuthor>
  <p:cmAuthor id="1" name="Williams, Lewis" initials="WL" lastIdx="6" clrIdx="0">
    <p:extLst>
      <p:ext uri="{19B8F6BF-5375-455C-9EA6-DF929625EA0E}">
        <p15:presenceInfo xmlns:p15="http://schemas.microsoft.com/office/powerpoint/2012/main" userId="S::lewiswilliams@deloitte.co.uk::8751e9be-9ee0-4faf-88ce-27fbf84cd6b0" providerId="AD"/>
      </p:ext>
    </p:extLst>
  </p:cmAuthor>
  <p:cmAuthor id="8" name="Waghorn, Andrew M" initials="WAM" lastIdx="6" clrIdx="7">
    <p:extLst>
      <p:ext uri="{19B8F6BF-5375-455C-9EA6-DF929625EA0E}">
        <p15:presenceInfo xmlns:p15="http://schemas.microsoft.com/office/powerpoint/2012/main" userId="S::awaghorn@deloitte.co.uk::81c733e3-9d74-46df-81e6-11f8a5e7275e" providerId="AD"/>
      </p:ext>
    </p:extLst>
  </p:cmAuthor>
  <p:cmAuthor id="2" name="Bermudez Alvarez, Cristina" initials="BAC" lastIdx="20" clrIdx="1">
    <p:extLst>
      <p:ext uri="{19B8F6BF-5375-455C-9EA6-DF929625EA0E}">
        <p15:presenceInfo xmlns:p15="http://schemas.microsoft.com/office/powerpoint/2012/main" userId="S::cbermudezalvarez@deloitte.co.uk::212f97fe-44f6-4733-9e40-3af687628ecd" providerId="AD"/>
      </p:ext>
    </p:extLst>
  </p:cmAuthor>
  <p:cmAuthor id="9" name="Sagar, Prashant" initials="SP" lastIdx="3" clrIdx="8">
    <p:extLst>
      <p:ext uri="{19B8F6BF-5375-455C-9EA6-DF929625EA0E}">
        <p15:presenceInfo xmlns:p15="http://schemas.microsoft.com/office/powerpoint/2012/main" userId="S::pvsagar@deloitte.co.uk::01a45a03-0244-4886-be81-3484f634c76e" providerId="AD"/>
      </p:ext>
    </p:extLst>
  </p:cmAuthor>
  <p:cmAuthor id="3" name="Dickinson, Alice" initials="DA" lastIdx="27" clrIdx="2">
    <p:extLst>
      <p:ext uri="{19B8F6BF-5375-455C-9EA6-DF929625EA0E}">
        <p15:presenceInfo xmlns:p15="http://schemas.microsoft.com/office/powerpoint/2012/main" userId="S::ardickinson@deloitte.co.uk::eed92ffb-e58a-4f62-af7f-7b49ca479f65" providerId="AD"/>
      </p:ext>
    </p:extLst>
  </p:cmAuthor>
  <p:cmAuthor id="10" name="Mottram, Rebecca" initials="MR" lastIdx="4" clrIdx="9">
    <p:extLst>
      <p:ext uri="{19B8F6BF-5375-455C-9EA6-DF929625EA0E}">
        <p15:presenceInfo xmlns:p15="http://schemas.microsoft.com/office/powerpoint/2012/main" userId="S::rmottram@deloitte.co.uk::b46e9e8b-5d36-4475-9cfd-d85837fc0514" providerId="AD"/>
      </p:ext>
    </p:extLst>
  </p:cmAuthor>
  <p:cmAuthor id="4" name="Crowe-Lamont, Amy" initials="CLA" lastIdx="5" clrIdx="3">
    <p:extLst>
      <p:ext uri="{19B8F6BF-5375-455C-9EA6-DF929625EA0E}">
        <p15:presenceInfo xmlns:p15="http://schemas.microsoft.com/office/powerpoint/2012/main" userId="S::acrowelamont@deloitte.co.uk::380f60ef-f09e-48fa-88ac-ebaaa8acf0dc" providerId="AD"/>
      </p:ext>
    </p:extLst>
  </p:cmAuthor>
  <p:cmAuthor id="11" name="Carlton, Walter" initials="CW" lastIdx="2" clrIdx="10">
    <p:extLst>
      <p:ext uri="{19B8F6BF-5375-455C-9EA6-DF929625EA0E}">
        <p15:presenceInfo xmlns:p15="http://schemas.microsoft.com/office/powerpoint/2012/main" userId="S::wcarlton@deloitte.co.uk::a95b5c81-c3d7-4b41-881d-c06e0bc4b070" providerId="AD"/>
      </p:ext>
    </p:extLst>
  </p:cmAuthor>
  <p:cmAuthor id="5" name="Bamigbade, Adam" initials="BA" lastIdx="4" clrIdx="4">
    <p:extLst>
      <p:ext uri="{19B8F6BF-5375-455C-9EA6-DF929625EA0E}">
        <p15:presenceInfo xmlns:p15="http://schemas.microsoft.com/office/powerpoint/2012/main" userId="S::abamigbade@deloitte.co.uk::1910a7ed-bc4c-4b71-9897-959be59f85c8" providerId="AD"/>
      </p:ext>
    </p:extLst>
  </p:cmAuthor>
  <p:cmAuthor id="12" name="Scott-Picton, Georgina" initials="SPG" lastIdx="4" clrIdx="11">
    <p:extLst>
      <p:ext uri="{19B8F6BF-5375-455C-9EA6-DF929625EA0E}">
        <p15:presenceInfo xmlns:p15="http://schemas.microsoft.com/office/powerpoint/2012/main" userId="S::gescottpicton@deloitte.co.uk::ef0a8b2a-fa4d-440f-83f5-cc291b573013" providerId="AD"/>
      </p:ext>
    </p:extLst>
  </p:cmAuthor>
  <p:cmAuthor id="6" name="Moden, Anton" initials="MA" lastIdx="45" clrIdx="5">
    <p:extLst>
      <p:ext uri="{19B8F6BF-5375-455C-9EA6-DF929625EA0E}">
        <p15:presenceInfo xmlns:p15="http://schemas.microsoft.com/office/powerpoint/2012/main" userId="S::amoden@deloitte.co.uk::7b35dd8e-c9e7-4680-8f41-28c9dafada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A495"/>
    <a:srgbClr val="DBA32E"/>
    <a:srgbClr val="B3CB89"/>
    <a:srgbClr val="61252C"/>
    <a:srgbClr val="AD632E"/>
    <a:srgbClr val="4881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7" autoAdjust="0"/>
    <p:restoredTop sz="88063" autoAdjust="0"/>
  </p:normalViewPr>
  <p:slideViewPr>
    <p:cSldViewPr snapToGrid="0">
      <p:cViewPr varScale="1">
        <p:scale>
          <a:sx n="56" d="100"/>
          <a:sy n="56" d="100"/>
        </p:scale>
        <p:origin x="10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BDADA5-2156-4C45-B35A-E64C628DF14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92117C00-84B3-4F20-850C-5CC13C569819}">
      <dgm:prSet phldrT="[Text]" custT="1"/>
      <dgm:spPr>
        <a:solidFill>
          <a:srgbClr val="65ABA0"/>
        </a:solidFill>
      </dgm:spPr>
      <dgm:t>
        <a:bodyPr/>
        <a:lstStyle/>
        <a:p>
          <a:r>
            <a:rPr lang="en-GB" sz="1200">
              <a:latin typeface="Roboto" panose="02000000000000000000"/>
            </a:rPr>
            <a:t>Performance Assurance Methodology (PAM)</a:t>
          </a:r>
        </a:p>
      </dgm:t>
    </dgm:pt>
    <dgm:pt modelId="{835C8841-B0B9-4970-AC16-0F3742450881}" type="parTrans" cxnId="{E333FF88-B357-4B74-8D24-EC4C59CC292D}">
      <dgm:prSet/>
      <dgm:spPr/>
      <dgm:t>
        <a:bodyPr/>
        <a:lstStyle/>
        <a:p>
          <a:endParaRPr lang="en-GB" sz="1200"/>
        </a:p>
      </dgm:t>
    </dgm:pt>
    <dgm:pt modelId="{B8F17EBD-A0FE-41B1-89F8-9858A6D2FCF8}" type="sibTrans" cxnId="{E333FF88-B357-4B74-8D24-EC4C59CC292D}">
      <dgm:prSet custT="1"/>
      <dgm:spPr/>
      <dgm:t>
        <a:bodyPr/>
        <a:lstStyle/>
        <a:p>
          <a:endParaRPr lang="en-GB" sz="2000"/>
        </a:p>
      </dgm:t>
    </dgm:pt>
    <dgm:pt modelId="{B0B4A265-BFC8-450B-8239-99A2B078B553}">
      <dgm:prSet phldrT="[Text]" custT="1"/>
      <dgm:spPr>
        <a:solidFill>
          <a:srgbClr val="58944F"/>
        </a:solidFill>
      </dgm:spPr>
      <dgm:t>
        <a:bodyPr/>
        <a:lstStyle/>
        <a:p>
          <a:r>
            <a:rPr lang="en-GB" sz="1200">
              <a:latin typeface="Roboto" panose="02000000000000000000"/>
            </a:rPr>
            <a:t>Retail Risk Register</a:t>
          </a:r>
        </a:p>
      </dgm:t>
    </dgm:pt>
    <dgm:pt modelId="{08A170E7-51E2-4476-8AC2-A407CD1EFDFA}" type="parTrans" cxnId="{0D1E5069-E5E3-4E97-8C8F-E0C4F1C97E2F}">
      <dgm:prSet/>
      <dgm:spPr/>
      <dgm:t>
        <a:bodyPr/>
        <a:lstStyle/>
        <a:p>
          <a:endParaRPr lang="en-GB" sz="1200"/>
        </a:p>
      </dgm:t>
    </dgm:pt>
    <dgm:pt modelId="{3EC3EB78-1F5A-47BD-8BBA-5E8331D0933B}" type="sibTrans" cxnId="{0D1E5069-E5E3-4E97-8C8F-E0C4F1C97E2F}">
      <dgm:prSet custT="1"/>
      <dgm:spPr/>
      <dgm:t>
        <a:bodyPr/>
        <a:lstStyle/>
        <a:p>
          <a:endParaRPr lang="en-GB" sz="2000"/>
        </a:p>
      </dgm:t>
    </dgm:pt>
    <dgm:pt modelId="{4372614E-F931-46AD-8061-F790AA315686}">
      <dgm:prSet phldrT="[Text]" custT="1"/>
      <dgm:spPr>
        <a:solidFill>
          <a:srgbClr val="B3CB89"/>
        </a:solidFill>
      </dgm:spPr>
      <dgm:t>
        <a:bodyPr/>
        <a:lstStyle/>
        <a:p>
          <a:r>
            <a:rPr lang="en-GB" sz="1200">
              <a:latin typeface="Roboto" panose="02000000000000000000"/>
            </a:rPr>
            <a:t>Performance Assurance Techniques (PATs)</a:t>
          </a:r>
        </a:p>
      </dgm:t>
    </dgm:pt>
    <dgm:pt modelId="{A8981911-0A81-45B1-A591-FFB1E2114C1A}" type="parTrans" cxnId="{61462C15-B35A-4D3E-B29F-D6EDBD22A34D}">
      <dgm:prSet/>
      <dgm:spPr/>
      <dgm:t>
        <a:bodyPr/>
        <a:lstStyle/>
        <a:p>
          <a:endParaRPr lang="en-GB" sz="1200"/>
        </a:p>
      </dgm:t>
    </dgm:pt>
    <dgm:pt modelId="{7476A251-017E-407E-B801-2A5F0CEEDC6E}" type="sibTrans" cxnId="{61462C15-B35A-4D3E-B29F-D6EDBD22A34D}">
      <dgm:prSet custT="1"/>
      <dgm:spPr/>
      <dgm:t>
        <a:bodyPr/>
        <a:lstStyle/>
        <a:p>
          <a:endParaRPr lang="en-GB" sz="2000"/>
        </a:p>
      </dgm:t>
    </dgm:pt>
    <dgm:pt modelId="{CEFDF97B-E8A6-494C-877B-7D9F55019AFF}">
      <dgm:prSet phldrT="[Text]" custT="1"/>
      <dgm:spPr>
        <a:solidFill>
          <a:srgbClr val="DBA32E"/>
        </a:solidFill>
      </dgm:spPr>
      <dgm:t>
        <a:bodyPr/>
        <a:lstStyle/>
        <a:p>
          <a:r>
            <a:rPr lang="en-GB" sz="1200">
              <a:latin typeface="Roboto" panose="02000000000000000000"/>
            </a:rPr>
            <a:t>Report Catalogue</a:t>
          </a:r>
        </a:p>
      </dgm:t>
    </dgm:pt>
    <dgm:pt modelId="{A05C4AB7-0FED-40BE-B709-99830288DA7E}" type="parTrans" cxnId="{234A7F1D-B6F7-4B8A-A2FD-EC93B91D26CB}">
      <dgm:prSet/>
      <dgm:spPr/>
      <dgm:t>
        <a:bodyPr/>
        <a:lstStyle/>
        <a:p>
          <a:endParaRPr lang="en-GB" sz="1200"/>
        </a:p>
      </dgm:t>
    </dgm:pt>
    <dgm:pt modelId="{7E6BB559-D54F-47B6-82F5-653DA584FF4D}" type="sibTrans" cxnId="{234A7F1D-B6F7-4B8A-A2FD-EC93B91D26CB}">
      <dgm:prSet/>
      <dgm:spPr/>
      <dgm:t>
        <a:bodyPr/>
        <a:lstStyle/>
        <a:p>
          <a:endParaRPr lang="en-GB" sz="1200"/>
        </a:p>
      </dgm:t>
    </dgm:pt>
    <dgm:pt modelId="{8A4D2D91-DC39-4393-99CD-3CE0B5F3EBCB}" type="pres">
      <dgm:prSet presAssocID="{93BDADA5-2156-4C45-B35A-E64C628DF146}" presName="outerComposite" presStyleCnt="0">
        <dgm:presLayoutVars>
          <dgm:chMax val="5"/>
          <dgm:dir/>
          <dgm:resizeHandles val="exact"/>
        </dgm:presLayoutVars>
      </dgm:prSet>
      <dgm:spPr/>
    </dgm:pt>
    <dgm:pt modelId="{BC8BBB96-0B38-42F8-B094-7A4B2D87D2FF}" type="pres">
      <dgm:prSet presAssocID="{93BDADA5-2156-4C45-B35A-E64C628DF146}" presName="dummyMaxCanvas" presStyleCnt="0">
        <dgm:presLayoutVars/>
      </dgm:prSet>
      <dgm:spPr/>
    </dgm:pt>
    <dgm:pt modelId="{5E25EE6B-3AE2-4EEC-9BAF-2D5114E565C0}" type="pres">
      <dgm:prSet presAssocID="{93BDADA5-2156-4C45-B35A-E64C628DF146}" presName="FourNodes_1" presStyleLbl="node1" presStyleIdx="0" presStyleCnt="4" custLinFactNeighborX="23489" custLinFactNeighborY="4789">
        <dgm:presLayoutVars>
          <dgm:bulletEnabled val="1"/>
        </dgm:presLayoutVars>
      </dgm:prSet>
      <dgm:spPr/>
    </dgm:pt>
    <dgm:pt modelId="{D2801F08-BD08-47A8-9EEB-9DC4008C1E1F}" type="pres">
      <dgm:prSet presAssocID="{93BDADA5-2156-4C45-B35A-E64C628DF146}" presName="FourNodes_2" presStyleLbl="node1" presStyleIdx="1" presStyleCnt="4" custLinFactNeighborX="15213" custLinFactNeighborY="-7090">
        <dgm:presLayoutVars>
          <dgm:bulletEnabled val="1"/>
        </dgm:presLayoutVars>
      </dgm:prSet>
      <dgm:spPr/>
    </dgm:pt>
    <dgm:pt modelId="{55BD3D19-21E9-4572-9368-4503BDF5D277}" type="pres">
      <dgm:prSet presAssocID="{93BDADA5-2156-4C45-B35A-E64C628DF146}" presName="FourNodes_3" presStyleLbl="node1" presStyleIdx="2" presStyleCnt="4" custLinFactNeighborX="6963" custLinFactNeighborY="-15964">
        <dgm:presLayoutVars>
          <dgm:bulletEnabled val="1"/>
        </dgm:presLayoutVars>
      </dgm:prSet>
      <dgm:spPr/>
    </dgm:pt>
    <dgm:pt modelId="{0ABFBA8B-1E5A-439E-9F7D-4F1B173DB525}" type="pres">
      <dgm:prSet presAssocID="{93BDADA5-2156-4C45-B35A-E64C628DF146}" presName="FourNodes_4" presStyleLbl="node1" presStyleIdx="3" presStyleCnt="4" custLinFactNeighborX="-1162" custLinFactNeighborY="-25953">
        <dgm:presLayoutVars>
          <dgm:bulletEnabled val="1"/>
        </dgm:presLayoutVars>
      </dgm:prSet>
      <dgm:spPr/>
    </dgm:pt>
    <dgm:pt modelId="{B30E8B83-010D-4A17-B997-6546BF647284}" type="pres">
      <dgm:prSet presAssocID="{93BDADA5-2156-4C45-B35A-E64C628DF146}" presName="FourConn_1-2" presStyleLbl="fgAccFollowNode1" presStyleIdx="0" presStyleCnt="3" custLinFactNeighborX="78120" custLinFactNeighborY="5208">
        <dgm:presLayoutVars>
          <dgm:bulletEnabled val="1"/>
        </dgm:presLayoutVars>
      </dgm:prSet>
      <dgm:spPr/>
    </dgm:pt>
    <dgm:pt modelId="{DE28EF12-EF81-4EAB-B9B2-116055E7305E}" type="pres">
      <dgm:prSet presAssocID="{93BDADA5-2156-4C45-B35A-E64C628DF146}" presName="FourConn_2-3" presStyleLbl="fgAccFollowNode1" presStyleIdx="1" presStyleCnt="3" custLinFactNeighborX="41664" custLinFactNeighborY="-7187">
        <dgm:presLayoutVars>
          <dgm:bulletEnabled val="1"/>
        </dgm:presLayoutVars>
      </dgm:prSet>
      <dgm:spPr/>
    </dgm:pt>
    <dgm:pt modelId="{8FFBB91B-DB34-4CFD-BD59-A15BDB7F0ED2}" type="pres">
      <dgm:prSet presAssocID="{93BDADA5-2156-4C45-B35A-E64C628DF146}" presName="FourConn_3-4" presStyleLbl="fgAccFollowNode1" presStyleIdx="2" presStyleCnt="3" custLinFactNeighborX="1736" custLinFactNeighborY="-24304">
        <dgm:presLayoutVars>
          <dgm:bulletEnabled val="1"/>
        </dgm:presLayoutVars>
      </dgm:prSet>
      <dgm:spPr/>
    </dgm:pt>
    <dgm:pt modelId="{D16E33D3-D4CD-4F2C-81C5-C46C9698E63D}" type="pres">
      <dgm:prSet presAssocID="{93BDADA5-2156-4C45-B35A-E64C628DF146}" presName="FourNodes_1_text" presStyleLbl="node1" presStyleIdx="3" presStyleCnt="4">
        <dgm:presLayoutVars>
          <dgm:bulletEnabled val="1"/>
        </dgm:presLayoutVars>
      </dgm:prSet>
      <dgm:spPr/>
    </dgm:pt>
    <dgm:pt modelId="{9E9B23CE-128D-4A6E-A3AE-06E3508DA585}" type="pres">
      <dgm:prSet presAssocID="{93BDADA5-2156-4C45-B35A-E64C628DF146}" presName="FourNodes_2_text" presStyleLbl="node1" presStyleIdx="3" presStyleCnt="4">
        <dgm:presLayoutVars>
          <dgm:bulletEnabled val="1"/>
        </dgm:presLayoutVars>
      </dgm:prSet>
      <dgm:spPr/>
    </dgm:pt>
    <dgm:pt modelId="{6584B88D-525D-4B8A-9EF8-16AC4E3F361E}" type="pres">
      <dgm:prSet presAssocID="{93BDADA5-2156-4C45-B35A-E64C628DF146}" presName="FourNodes_3_text" presStyleLbl="node1" presStyleIdx="3" presStyleCnt="4">
        <dgm:presLayoutVars>
          <dgm:bulletEnabled val="1"/>
        </dgm:presLayoutVars>
      </dgm:prSet>
      <dgm:spPr/>
    </dgm:pt>
    <dgm:pt modelId="{DCC473CB-9D73-4799-A8C4-166064EE24AD}" type="pres">
      <dgm:prSet presAssocID="{93BDADA5-2156-4C45-B35A-E64C628DF146}" presName="FourNodes_4_text" presStyleLbl="node1" presStyleIdx="3" presStyleCnt="4">
        <dgm:presLayoutVars>
          <dgm:bulletEnabled val="1"/>
        </dgm:presLayoutVars>
      </dgm:prSet>
      <dgm:spPr/>
    </dgm:pt>
  </dgm:ptLst>
  <dgm:cxnLst>
    <dgm:cxn modelId="{61462C15-B35A-4D3E-B29F-D6EDBD22A34D}" srcId="{93BDADA5-2156-4C45-B35A-E64C628DF146}" destId="{4372614E-F931-46AD-8061-F790AA315686}" srcOrd="2" destOrd="0" parTransId="{A8981911-0A81-45B1-A591-FFB1E2114C1A}" sibTransId="{7476A251-017E-407E-B801-2A5F0CEEDC6E}"/>
    <dgm:cxn modelId="{234A7F1D-B6F7-4B8A-A2FD-EC93B91D26CB}" srcId="{93BDADA5-2156-4C45-B35A-E64C628DF146}" destId="{CEFDF97B-E8A6-494C-877B-7D9F55019AFF}" srcOrd="3" destOrd="0" parTransId="{A05C4AB7-0FED-40BE-B709-99830288DA7E}" sibTransId="{7E6BB559-D54F-47B6-82F5-653DA584FF4D}"/>
    <dgm:cxn modelId="{69705B2A-863E-4D26-8713-166F1AA92BA9}" type="presOf" srcId="{4372614E-F931-46AD-8061-F790AA315686}" destId="{55BD3D19-21E9-4572-9368-4503BDF5D277}" srcOrd="0" destOrd="0" presId="urn:microsoft.com/office/officeart/2005/8/layout/vProcess5"/>
    <dgm:cxn modelId="{150AD02C-564E-4BC6-BA2F-ACFAF2B19292}" type="presOf" srcId="{CEFDF97B-E8A6-494C-877B-7D9F55019AFF}" destId="{DCC473CB-9D73-4799-A8C4-166064EE24AD}" srcOrd="1" destOrd="0" presId="urn:microsoft.com/office/officeart/2005/8/layout/vProcess5"/>
    <dgm:cxn modelId="{FB15A92F-525C-4B03-9233-975736A265C5}" type="presOf" srcId="{92117C00-84B3-4F20-850C-5CC13C569819}" destId="{D16E33D3-D4CD-4F2C-81C5-C46C9698E63D}" srcOrd="1" destOrd="0" presId="urn:microsoft.com/office/officeart/2005/8/layout/vProcess5"/>
    <dgm:cxn modelId="{0D1E5069-E5E3-4E97-8C8F-E0C4F1C97E2F}" srcId="{93BDADA5-2156-4C45-B35A-E64C628DF146}" destId="{B0B4A265-BFC8-450B-8239-99A2B078B553}" srcOrd="1" destOrd="0" parTransId="{08A170E7-51E2-4476-8AC2-A407CD1EFDFA}" sibTransId="{3EC3EB78-1F5A-47BD-8BBA-5E8331D0933B}"/>
    <dgm:cxn modelId="{649B1374-2498-4634-853B-182A946D2870}" type="presOf" srcId="{93BDADA5-2156-4C45-B35A-E64C628DF146}" destId="{8A4D2D91-DC39-4393-99CD-3CE0B5F3EBCB}" srcOrd="0" destOrd="0" presId="urn:microsoft.com/office/officeart/2005/8/layout/vProcess5"/>
    <dgm:cxn modelId="{2FB10B76-C514-4274-9044-8E87746D3923}" type="presOf" srcId="{92117C00-84B3-4F20-850C-5CC13C569819}" destId="{5E25EE6B-3AE2-4EEC-9BAF-2D5114E565C0}" srcOrd="0" destOrd="0" presId="urn:microsoft.com/office/officeart/2005/8/layout/vProcess5"/>
    <dgm:cxn modelId="{90E3F47E-76C7-4533-B356-4F8DA614DEEA}" type="presOf" srcId="{B0B4A265-BFC8-450B-8239-99A2B078B553}" destId="{9E9B23CE-128D-4A6E-A3AE-06E3508DA585}" srcOrd="1" destOrd="0" presId="urn:microsoft.com/office/officeart/2005/8/layout/vProcess5"/>
    <dgm:cxn modelId="{E333FF88-B357-4B74-8D24-EC4C59CC292D}" srcId="{93BDADA5-2156-4C45-B35A-E64C628DF146}" destId="{92117C00-84B3-4F20-850C-5CC13C569819}" srcOrd="0" destOrd="0" parTransId="{835C8841-B0B9-4970-AC16-0F3742450881}" sibTransId="{B8F17EBD-A0FE-41B1-89F8-9858A6D2FCF8}"/>
    <dgm:cxn modelId="{D2BFAE9F-CF4D-4758-AE81-C59236D1DFBF}" type="presOf" srcId="{3EC3EB78-1F5A-47BD-8BBA-5E8331D0933B}" destId="{DE28EF12-EF81-4EAB-B9B2-116055E7305E}" srcOrd="0" destOrd="0" presId="urn:microsoft.com/office/officeart/2005/8/layout/vProcess5"/>
    <dgm:cxn modelId="{F3D604A2-9785-47E7-8AF5-A40C794D3B47}" type="presOf" srcId="{CEFDF97B-E8A6-494C-877B-7D9F55019AFF}" destId="{0ABFBA8B-1E5A-439E-9F7D-4F1B173DB525}" srcOrd="0" destOrd="0" presId="urn:microsoft.com/office/officeart/2005/8/layout/vProcess5"/>
    <dgm:cxn modelId="{5DFBBCA5-8F5E-43C1-B7DA-9685328B876B}" type="presOf" srcId="{B8F17EBD-A0FE-41B1-89F8-9858A6D2FCF8}" destId="{B30E8B83-010D-4A17-B997-6546BF647284}" srcOrd="0" destOrd="0" presId="urn:microsoft.com/office/officeart/2005/8/layout/vProcess5"/>
    <dgm:cxn modelId="{4EE6FDAA-82AD-49E4-A8CA-D233FDD9CE1A}" type="presOf" srcId="{B0B4A265-BFC8-450B-8239-99A2B078B553}" destId="{D2801F08-BD08-47A8-9EEB-9DC4008C1E1F}" srcOrd="0" destOrd="0" presId="urn:microsoft.com/office/officeart/2005/8/layout/vProcess5"/>
    <dgm:cxn modelId="{F7F1CAB4-5997-47FC-9636-723F30E6E3EF}" type="presOf" srcId="{4372614E-F931-46AD-8061-F790AA315686}" destId="{6584B88D-525D-4B8A-9EF8-16AC4E3F361E}" srcOrd="1" destOrd="0" presId="urn:microsoft.com/office/officeart/2005/8/layout/vProcess5"/>
    <dgm:cxn modelId="{D4C660C6-BBF9-4BC9-B349-8B9A5E0BF09F}" type="presOf" srcId="{7476A251-017E-407E-B801-2A5F0CEEDC6E}" destId="{8FFBB91B-DB34-4CFD-BD59-A15BDB7F0ED2}" srcOrd="0" destOrd="0" presId="urn:microsoft.com/office/officeart/2005/8/layout/vProcess5"/>
    <dgm:cxn modelId="{7F270360-41F7-45F9-AEF0-0B571C0FD391}" type="presParOf" srcId="{8A4D2D91-DC39-4393-99CD-3CE0B5F3EBCB}" destId="{BC8BBB96-0B38-42F8-B094-7A4B2D87D2FF}" srcOrd="0" destOrd="0" presId="urn:microsoft.com/office/officeart/2005/8/layout/vProcess5"/>
    <dgm:cxn modelId="{9D9C7589-388A-4196-AB02-E59A68276CD7}" type="presParOf" srcId="{8A4D2D91-DC39-4393-99CD-3CE0B5F3EBCB}" destId="{5E25EE6B-3AE2-4EEC-9BAF-2D5114E565C0}" srcOrd="1" destOrd="0" presId="urn:microsoft.com/office/officeart/2005/8/layout/vProcess5"/>
    <dgm:cxn modelId="{CB3C3314-3E33-4E2E-BD2E-3A5035C77F43}" type="presParOf" srcId="{8A4D2D91-DC39-4393-99CD-3CE0B5F3EBCB}" destId="{D2801F08-BD08-47A8-9EEB-9DC4008C1E1F}" srcOrd="2" destOrd="0" presId="urn:microsoft.com/office/officeart/2005/8/layout/vProcess5"/>
    <dgm:cxn modelId="{10B18E55-F76A-4A0F-8954-831D53449DE7}" type="presParOf" srcId="{8A4D2D91-DC39-4393-99CD-3CE0B5F3EBCB}" destId="{55BD3D19-21E9-4572-9368-4503BDF5D277}" srcOrd="3" destOrd="0" presId="urn:microsoft.com/office/officeart/2005/8/layout/vProcess5"/>
    <dgm:cxn modelId="{3F4E0AD6-D320-4780-A54F-A5571895EA43}" type="presParOf" srcId="{8A4D2D91-DC39-4393-99CD-3CE0B5F3EBCB}" destId="{0ABFBA8B-1E5A-439E-9F7D-4F1B173DB525}" srcOrd="4" destOrd="0" presId="urn:microsoft.com/office/officeart/2005/8/layout/vProcess5"/>
    <dgm:cxn modelId="{509AC037-A88F-4D14-9834-11C619A84779}" type="presParOf" srcId="{8A4D2D91-DC39-4393-99CD-3CE0B5F3EBCB}" destId="{B30E8B83-010D-4A17-B997-6546BF647284}" srcOrd="5" destOrd="0" presId="urn:microsoft.com/office/officeart/2005/8/layout/vProcess5"/>
    <dgm:cxn modelId="{A661CEDD-A07F-45D0-939F-B14C8917DBC1}" type="presParOf" srcId="{8A4D2D91-DC39-4393-99CD-3CE0B5F3EBCB}" destId="{DE28EF12-EF81-4EAB-B9B2-116055E7305E}" srcOrd="6" destOrd="0" presId="urn:microsoft.com/office/officeart/2005/8/layout/vProcess5"/>
    <dgm:cxn modelId="{95B8E022-842E-4FC0-81B8-3C7176E2BE17}" type="presParOf" srcId="{8A4D2D91-DC39-4393-99CD-3CE0B5F3EBCB}" destId="{8FFBB91B-DB34-4CFD-BD59-A15BDB7F0ED2}" srcOrd="7" destOrd="0" presId="urn:microsoft.com/office/officeart/2005/8/layout/vProcess5"/>
    <dgm:cxn modelId="{B7A6AF5C-AA47-47A3-B15E-AACDA16CA025}" type="presParOf" srcId="{8A4D2D91-DC39-4393-99CD-3CE0B5F3EBCB}" destId="{D16E33D3-D4CD-4F2C-81C5-C46C9698E63D}" srcOrd="8" destOrd="0" presId="urn:microsoft.com/office/officeart/2005/8/layout/vProcess5"/>
    <dgm:cxn modelId="{75E63B0A-EDDF-4388-AA1E-5CFC4821BBAC}" type="presParOf" srcId="{8A4D2D91-DC39-4393-99CD-3CE0B5F3EBCB}" destId="{9E9B23CE-128D-4A6E-A3AE-06E3508DA585}" srcOrd="9" destOrd="0" presId="urn:microsoft.com/office/officeart/2005/8/layout/vProcess5"/>
    <dgm:cxn modelId="{5BAA8F86-1D0D-4C55-A42D-E528F01CC494}" type="presParOf" srcId="{8A4D2D91-DC39-4393-99CD-3CE0B5F3EBCB}" destId="{6584B88D-525D-4B8A-9EF8-16AC4E3F361E}" srcOrd="10" destOrd="0" presId="urn:microsoft.com/office/officeart/2005/8/layout/vProcess5"/>
    <dgm:cxn modelId="{660EB93A-E1AD-4DF1-B660-DE8192D8FAF9}" type="presParOf" srcId="{8A4D2D91-DC39-4393-99CD-3CE0B5F3EBCB}" destId="{DCC473CB-9D73-4799-A8C4-166064EE24A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BF9D8F-8C06-4944-91E1-EEDF48F024DB}"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GB"/>
        </a:p>
      </dgm:t>
    </dgm:pt>
    <dgm:pt modelId="{3C4A14BA-575F-49E9-BBCC-8AADB3E7E3DE}">
      <dgm:prSet phldrT="[Text]" custT="1"/>
      <dgm:spPr>
        <a:xfrm>
          <a:off x="0" y="299881"/>
          <a:ext cx="1751012" cy="792714"/>
        </a:xfrm>
        <a:prstGeom prst="rect">
          <a:avLst/>
        </a:prstGeom>
        <a:solidFill>
          <a:srgbClr val="70ADA3">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800">
              <a:solidFill>
                <a:sysClr val="window" lastClr="FFFFFF"/>
              </a:solidFill>
              <a:latin typeface="Arial" panose="020B0604020202020204"/>
              <a:ea typeface="+mn-ea"/>
              <a:cs typeface="+mn-cs"/>
            </a:rPr>
            <a:t>Market Entry Assessments </a:t>
          </a:r>
        </a:p>
      </dgm:t>
    </dgm:pt>
    <dgm:pt modelId="{93953553-F928-408D-916F-B7C39D00F32F}" type="parTrans" cxnId="{DF3F8A8F-4AB3-48A2-BB85-157D2EE2EE3E}">
      <dgm:prSet/>
      <dgm:spPr/>
      <dgm:t>
        <a:bodyPr/>
        <a:lstStyle/>
        <a:p>
          <a:endParaRPr lang="en-GB" sz="2400"/>
        </a:p>
      </dgm:t>
    </dgm:pt>
    <dgm:pt modelId="{B1D97BE2-95DD-477E-A952-F0B8B1992FEF}" type="sibTrans" cxnId="{DF3F8A8F-4AB3-48A2-BB85-157D2EE2EE3E}">
      <dgm:prSet/>
      <dgm:spPr/>
      <dgm:t>
        <a:bodyPr/>
        <a:lstStyle/>
        <a:p>
          <a:endParaRPr lang="en-GB" sz="2400"/>
        </a:p>
      </dgm:t>
    </dgm:pt>
    <dgm:pt modelId="{53C865D8-FA94-483F-A27D-07A8DE08AC57}">
      <dgm:prSet phldrT="[Text]" custT="1"/>
      <dgm:spPr>
        <a:xfrm>
          <a:off x="1926113" y="299881"/>
          <a:ext cx="1751012" cy="792714"/>
        </a:xfrm>
        <a:prstGeom prst="rect">
          <a:avLst/>
        </a:prstGeom>
        <a:solidFill>
          <a:srgbClr val="70ADA3">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800">
              <a:solidFill>
                <a:sysClr val="window" lastClr="FFFFFF"/>
              </a:solidFill>
              <a:latin typeface="Arial" panose="020B0604020202020204"/>
              <a:ea typeface="+mn-ea"/>
              <a:cs typeface="+mn-cs"/>
            </a:rPr>
            <a:t>Data Access Assurance</a:t>
          </a:r>
        </a:p>
      </dgm:t>
    </dgm:pt>
    <dgm:pt modelId="{3B08050A-BB6C-4344-A091-12E3D75109AD}" type="parTrans" cxnId="{B546A390-AE11-47C1-8838-D0D7B493563F}">
      <dgm:prSet/>
      <dgm:spPr/>
      <dgm:t>
        <a:bodyPr/>
        <a:lstStyle/>
        <a:p>
          <a:endParaRPr lang="en-GB" sz="2400"/>
        </a:p>
      </dgm:t>
    </dgm:pt>
    <dgm:pt modelId="{B209FA7E-1C71-4323-A0F1-1B5F9E681E08}" type="sibTrans" cxnId="{B546A390-AE11-47C1-8838-D0D7B493563F}">
      <dgm:prSet/>
      <dgm:spPr/>
      <dgm:t>
        <a:bodyPr/>
        <a:lstStyle/>
        <a:p>
          <a:endParaRPr lang="en-GB" sz="2400"/>
        </a:p>
      </dgm:t>
    </dgm:pt>
    <dgm:pt modelId="{005C3578-65B6-4292-B185-899A44A31898}">
      <dgm:prSet phldrT="[Text]" custT="1"/>
      <dgm:spPr>
        <a:xfrm>
          <a:off x="3852227" y="299881"/>
          <a:ext cx="1751012" cy="792714"/>
        </a:xfrm>
        <a:prstGeom prst="rect">
          <a:avLst/>
        </a:prstGeom>
        <a:solidFill>
          <a:srgbClr val="70ADA3">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800">
              <a:solidFill>
                <a:sysClr val="window" lastClr="FFFFFF"/>
              </a:solidFill>
              <a:latin typeface="Arial" panose="020B0604020202020204"/>
              <a:ea typeface="+mn-ea"/>
              <a:cs typeface="+mn-cs"/>
            </a:rPr>
            <a:t>Metering accreditation and audit </a:t>
          </a:r>
        </a:p>
      </dgm:t>
    </dgm:pt>
    <dgm:pt modelId="{73B5FACA-AAE4-4256-8F96-ECE2E5B7C4AF}" type="parTrans" cxnId="{D5914C00-D7D4-489F-A4D0-E21D7A87EA41}">
      <dgm:prSet/>
      <dgm:spPr/>
      <dgm:t>
        <a:bodyPr/>
        <a:lstStyle/>
        <a:p>
          <a:endParaRPr lang="en-GB" sz="2400"/>
        </a:p>
      </dgm:t>
    </dgm:pt>
    <dgm:pt modelId="{58192D22-251A-4A4B-8091-B95188CBF34D}" type="sibTrans" cxnId="{D5914C00-D7D4-489F-A4D0-E21D7A87EA41}">
      <dgm:prSet/>
      <dgm:spPr/>
      <dgm:t>
        <a:bodyPr/>
        <a:lstStyle/>
        <a:p>
          <a:endParaRPr lang="en-GB" sz="2400"/>
        </a:p>
      </dgm:t>
    </dgm:pt>
    <dgm:pt modelId="{6F93DE1A-583D-4F10-940B-ADB57DBF5C0C}">
      <dgm:prSet phldrT="[Text]" custT="1"/>
      <dgm:spPr>
        <a:xfrm>
          <a:off x="21423" y="1267698"/>
          <a:ext cx="1751012" cy="792714"/>
        </a:xfrm>
        <a:prstGeom prst="rect">
          <a:avLst/>
        </a:prstGeom>
        <a:solidFill>
          <a:srgbClr val="70ADA3">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800">
              <a:solidFill>
                <a:sysClr val="window" lastClr="FFFFFF"/>
              </a:solidFill>
              <a:latin typeface="Arial" panose="020B0604020202020204"/>
              <a:ea typeface="+mn-ea"/>
              <a:cs typeface="+mn-cs"/>
            </a:rPr>
            <a:t>Sandbox, Derogation and  Dispute applications </a:t>
          </a:r>
        </a:p>
      </dgm:t>
    </dgm:pt>
    <dgm:pt modelId="{D041B9F0-F23B-468B-AE83-B20018D4056B}" type="parTrans" cxnId="{10020C32-A15E-48D6-819D-D3705D529C82}">
      <dgm:prSet/>
      <dgm:spPr/>
      <dgm:t>
        <a:bodyPr/>
        <a:lstStyle/>
        <a:p>
          <a:endParaRPr lang="en-GB" sz="2400"/>
        </a:p>
      </dgm:t>
    </dgm:pt>
    <dgm:pt modelId="{97BD9957-BED7-4AD5-9507-568DA0EF9D53}" type="sibTrans" cxnId="{10020C32-A15E-48D6-819D-D3705D529C82}">
      <dgm:prSet/>
      <dgm:spPr/>
      <dgm:t>
        <a:bodyPr/>
        <a:lstStyle/>
        <a:p>
          <a:endParaRPr lang="en-GB" sz="2400"/>
        </a:p>
      </dgm:t>
    </dgm:pt>
    <dgm:pt modelId="{4E91BF21-21E2-43E1-88E7-815933216F3F}">
      <dgm:prSet phldrT="[Text]" custT="1"/>
      <dgm:spPr>
        <a:xfrm>
          <a:off x="1947537" y="1267698"/>
          <a:ext cx="1751012" cy="792714"/>
        </a:xfrm>
        <a:prstGeom prst="rect">
          <a:avLst/>
        </a:prstGeom>
        <a:solidFill>
          <a:srgbClr val="70ADA3">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800">
              <a:solidFill>
                <a:sysClr val="window" lastClr="FFFFFF"/>
              </a:solidFill>
              <a:latin typeface="Arial" panose="020B0604020202020204"/>
              <a:ea typeface="+mn-ea"/>
              <a:cs typeface="+mn-cs"/>
            </a:rPr>
            <a:t>Energy Theft </a:t>
          </a:r>
        </a:p>
      </dgm:t>
    </dgm:pt>
    <dgm:pt modelId="{F38C9233-5317-442A-A83D-1CE7E5D0C324}" type="parTrans" cxnId="{33C46AE8-1017-4039-9812-465EB2EFE0C3}">
      <dgm:prSet/>
      <dgm:spPr/>
      <dgm:t>
        <a:bodyPr/>
        <a:lstStyle/>
        <a:p>
          <a:endParaRPr lang="en-GB" sz="2400"/>
        </a:p>
      </dgm:t>
    </dgm:pt>
    <dgm:pt modelId="{E82992BD-165F-4553-B658-FC791CA6889A}" type="sibTrans" cxnId="{33C46AE8-1017-4039-9812-465EB2EFE0C3}">
      <dgm:prSet/>
      <dgm:spPr/>
      <dgm:t>
        <a:bodyPr/>
        <a:lstStyle/>
        <a:p>
          <a:endParaRPr lang="en-GB" sz="2400"/>
        </a:p>
      </dgm:t>
    </dgm:pt>
    <dgm:pt modelId="{9C8E93D9-AE7D-41B8-A43D-9C39188AF0A1}" type="pres">
      <dgm:prSet presAssocID="{3ABF9D8F-8C06-4944-91E1-EEDF48F024DB}" presName="diagram" presStyleCnt="0">
        <dgm:presLayoutVars>
          <dgm:dir/>
          <dgm:resizeHandles val="exact"/>
        </dgm:presLayoutVars>
      </dgm:prSet>
      <dgm:spPr/>
    </dgm:pt>
    <dgm:pt modelId="{F39D7360-2B81-4467-847E-7BAB223E8955}" type="pres">
      <dgm:prSet presAssocID="{3C4A14BA-575F-49E9-BBCC-8AADB3E7E3DE}" presName="node" presStyleLbl="node1" presStyleIdx="0" presStyleCnt="5" custScaleY="75453">
        <dgm:presLayoutVars>
          <dgm:bulletEnabled val="1"/>
        </dgm:presLayoutVars>
      </dgm:prSet>
      <dgm:spPr/>
    </dgm:pt>
    <dgm:pt modelId="{D167B19B-0684-437F-A700-990BB4342105}" type="pres">
      <dgm:prSet presAssocID="{B1D97BE2-95DD-477E-A952-F0B8B1992FEF}" presName="sibTrans" presStyleCnt="0"/>
      <dgm:spPr/>
    </dgm:pt>
    <dgm:pt modelId="{FA4E8C5D-D6CB-4CE0-B57C-242A0699AEE0}" type="pres">
      <dgm:prSet presAssocID="{53C865D8-FA94-483F-A27D-07A8DE08AC57}" presName="node" presStyleLbl="node1" presStyleIdx="1" presStyleCnt="5" custScaleY="75453">
        <dgm:presLayoutVars>
          <dgm:bulletEnabled val="1"/>
        </dgm:presLayoutVars>
      </dgm:prSet>
      <dgm:spPr/>
    </dgm:pt>
    <dgm:pt modelId="{F481D9E8-1814-4002-A62B-C4EBAA42994F}" type="pres">
      <dgm:prSet presAssocID="{B209FA7E-1C71-4323-A0F1-1B5F9E681E08}" presName="sibTrans" presStyleCnt="0"/>
      <dgm:spPr/>
    </dgm:pt>
    <dgm:pt modelId="{6FDE0C84-B32D-414D-845C-0FD78650D4E8}" type="pres">
      <dgm:prSet presAssocID="{005C3578-65B6-4292-B185-899A44A31898}" presName="node" presStyleLbl="node1" presStyleIdx="2" presStyleCnt="5" custScaleY="75453">
        <dgm:presLayoutVars>
          <dgm:bulletEnabled val="1"/>
        </dgm:presLayoutVars>
      </dgm:prSet>
      <dgm:spPr/>
    </dgm:pt>
    <dgm:pt modelId="{1157A9F9-9C78-4918-878F-68463536FE41}" type="pres">
      <dgm:prSet presAssocID="{58192D22-251A-4A4B-8091-B95188CBF34D}" presName="sibTrans" presStyleCnt="0"/>
      <dgm:spPr/>
    </dgm:pt>
    <dgm:pt modelId="{E8417DE1-4CAF-4711-B1B9-54816F66FE69}" type="pres">
      <dgm:prSet presAssocID="{6F93DE1A-583D-4F10-940B-ADB57DBF5C0C}" presName="node" presStyleLbl="node1" presStyleIdx="3" presStyleCnt="5" custScaleY="75453">
        <dgm:presLayoutVars>
          <dgm:bulletEnabled val="1"/>
        </dgm:presLayoutVars>
      </dgm:prSet>
      <dgm:spPr/>
    </dgm:pt>
    <dgm:pt modelId="{65692F72-6857-4790-8508-873B9A469ACA}" type="pres">
      <dgm:prSet presAssocID="{97BD9957-BED7-4AD5-9507-568DA0EF9D53}" presName="sibTrans" presStyleCnt="0"/>
      <dgm:spPr/>
    </dgm:pt>
    <dgm:pt modelId="{94C5EB44-3D5C-4F1E-9144-3655C889A557}" type="pres">
      <dgm:prSet presAssocID="{4E91BF21-21E2-43E1-88E7-815933216F3F}" presName="node" presStyleLbl="node1" presStyleIdx="4" presStyleCnt="5" custScaleY="75453">
        <dgm:presLayoutVars>
          <dgm:bulletEnabled val="1"/>
        </dgm:presLayoutVars>
      </dgm:prSet>
      <dgm:spPr/>
    </dgm:pt>
  </dgm:ptLst>
  <dgm:cxnLst>
    <dgm:cxn modelId="{D5914C00-D7D4-489F-A4D0-E21D7A87EA41}" srcId="{3ABF9D8F-8C06-4944-91E1-EEDF48F024DB}" destId="{005C3578-65B6-4292-B185-899A44A31898}" srcOrd="2" destOrd="0" parTransId="{73B5FACA-AAE4-4256-8F96-ECE2E5B7C4AF}" sibTransId="{58192D22-251A-4A4B-8091-B95188CBF34D}"/>
    <dgm:cxn modelId="{10020C32-A15E-48D6-819D-D3705D529C82}" srcId="{3ABF9D8F-8C06-4944-91E1-EEDF48F024DB}" destId="{6F93DE1A-583D-4F10-940B-ADB57DBF5C0C}" srcOrd="3" destOrd="0" parTransId="{D041B9F0-F23B-468B-AE83-B20018D4056B}" sibTransId="{97BD9957-BED7-4AD5-9507-568DA0EF9D53}"/>
    <dgm:cxn modelId="{00123B66-CC9E-43BC-8B42-094EB8F364A1}" type="presOf" srcId="{3ABF9D8F-8C06-4944-91E1-EEDF48F024DB}" destId="{9C8E93D9-AE7D-41B8-A43D-9C39188AF0A1}" srcOrd="0" destOrd="0" presId="urn:microsoft.com/office/officeart/2005/8/layout/default"/>
    <dgm:cxn modelId="{3EFADF4F-25FC-46F0-AD29-A0DAA28A2C89}" type="presOf" srcId="{6F93DE1A-583D-4F10-940B-ADB57DBF5C0C}" destId="{E8417DE1-4CAF-4711-B1B9-54816F66FE69}" srcOrd="0" destOrd="0" presId="urn:microsoft.com/office/officeart/2005/8/layout/default"/>
    <dgm:cxn modelId="{195FB077-4B50-4849-9985-C4DAB9946C06}" type="presOf" srcId="{4E91BF21-21E2-43E1-88E7-815933216F3F}" destId="{94C5EB44-3D5C-4F1E-9144-3655C889A557}" srcOrd="0" destOrd="0" presId="urn:microsoft.com/office/officeart/2005/8/layout/default"/>
    <dgm:cxn modelId="{DF3F8A8F-4AB3-48A2-BB85-157D2EE2EE3E}" srcId="{3ABF9D8F-8C06-4944-91E1-EEDF48F024DB}" destId="{3C4A14BA-575F-49E9-BBCC-8AADB3E7E3DE}" srcOrd="0" destOrd="0" parTransId="{93953553-F928-408D-916F-B7C39D00F32F}" sibTransId="{B1D97BE2-95DD-477E-A952-F0B8B1992FEF}"/>
    <dgm:cxn modelId="{B546A390-AE11-47C1-8838-D0D7B493563F}" srcId="{3ABF9D8F-8C06-4944-91E1-EEDF48F024DB}" destId="{53C865D8-FA94-483F-A27D-07A8DE08AC57}" srcOrd="1" destOrd="0" parTransId="{3B08050A-BB6C-4344-A091-12E3D75109AD}" sibTransId="{B209FA7E-1C71-4323-A0F1-1B5F9E681E08}"/>
    <dgm:cxn modelId="{85637D92-FA43-4C4B-A1F9-1245FD4E6474}" type="presOf" srcId="{3C4A14BA-575F-49E9-BBCC-8AADB3E7E3DE}" destId="{F39D7360-2B81-4467-847E-7BAB223E8955}" srcOrd="0" destOrd="0" presId="urn:microsoft.com/office/officeart/2005/8/layout/default"/>
    <dgm:cxn modelId="{81C4D0CA-A0E7-4477-ACFA-D4D06CE52009}" type="presOf" srcId="{005C3578-65B6-4292-B185-899A44A31898}" destId="{6FDE0C84-B32D-414D-845C-0FD78650D4E8}" srcOrd="0" destOrd="0" presId="urn:microsoft.com/office/officeart/2005/8/layout/default"/>
    <dgm:cxn modelId="{16DCA4DF-8752-45E5-ABF3-08B46095083F}" type="presOf" srcId="{53C865D8-FA94-483F-A27D-07A8DE08AC57}" destId="{FA4E8C5D-D6CB-4CE0-B57C-242A0699AEE0}" srcOrd="0" destOrd="0" presId="urn:microsoft.com/office/officeart/2005/8/layout/default"/>
    <dgm:cxn modelId="{33C46AE8-1017-4039-9812-465EB2EFE0C3}" srcId="{3ABF9D8F-8C06-4944-91E1-EEDF48F024DB}" destId="{4E91BF21-21E2-43E1-88E7-815933216F3F}" srcOrd="4" destOrd="0" parTransId="{F38C9233-5317-442A-A83D-1CE7E5D0C324}" sibTransId="{E82992BD-165F-4553-B658-FC791CA6889A}"/>
    <dgm:cxn modelId="{7E705A43-A7D9-4C3C-992F-A19AB51BFCBB}" type="presParOf" srcId="{9C8E93D9-AE7D-41B8-A43D-9C39188AF0A1}" destId="{F39D7360-2B81-4467-847E-7BAB223E8955}" srcOrd="0" destOrd="0" presId="urn:microsoft.com/office/officeart/2005/8/layout/default"/>
    <dgm:cxn modelId="{034579AA-AAD7-4579-940C-AC75B741B67B}" type="presParOf" srcId="{9C8E93D9-AE7D-41B8-A43D-9C39188AF0A1}" destId="{D167B19B-0684-437F-A700-990BB4342105}" srcOrd="1" destOrd="0" presId="urn:microsoft.com/office/officeart/2005/8/layout/default"/>
    <dgm:cxn modelId="{8907ACA8-1CA8-461D-A34F-561E472EA9AE}" type="presParOf" srcId="{9C8E93D9-AE7D-41B8-A43D-9C39188AF0A1}" destId="{FA4E8C5D-D6CB-4CE0-B57C-242A0699AEE0}" srcOrd="2" destOrd="0" presId="urn:microsoft.com/office/officeart/2005/8/layout/default"/>
    <dgm:cxn modelId="{0BBFE4D8-5828-46D0-B9F7-D7789A44613E}" type="presParOf" srcId="{9C8E93D9-AE7D-41B8-A43D-9C39188AF0A1}" destId="{F481D9E8-1814-4002-A62B-C4EBAA42994F}" srcOrd="3" destOrd="0" presId="urn:microsoft.com/office/officeart/2005/8/layout/default"/>
    <dgm:cxn modelId="{08FD7621-47DA-4E0D-95B3-1C186C478CD2}" type="presParOf" srcId="{9C8E93D9-AE7D-41B8-A43D-9C39188AF0A1}" destId="{6FDE0C84-B32D-414D-845C-0FD78650D4E8}" srcOrd="4" destOrd="0" presId="urn:microsoft.com/office/officeart/2005/8/layout/default"/>
    <dgm:cxn modelId="{52EECA79-A20F-4FB6-9FB0-8CE1DFC63EA9}" type="presParOf" srcId="{9C8E93D9-AE7D-41B8-A43D-9C39188AF0A1}" destId="{1157A9F9-9C78-4918-878F-68463536FE41}" srcOrd="5" destOrd="0" presId="urn:microsoft.com/office/officeart/2005/8/layout/default"/>
    <dgm:cxn modelId="{CA330236-7589-4431-B6C0-56CF1F39CB43}" type="presParOf" srcId="{9C8E93D9-AE7D-41B8-A43D-9C39188AF0A1}" destId="{E8417DE1-4CAF-4711-B1B9-54816F66FE69}" srcOrd="6" destOrd="0" presId="urn:microsoft.com/office/officeart/2005/8/layout/default"/>
    <dgm:cxn modelId="{45A1B987-21B3-4AE5-8764-96C0AC42D975}" type="presParOf" srcId="{9C8E93D9-AE7D-41B8-A43D-9C39188AF0A1}" destId="{65692F72-6857-4790-8508-873B9A469ACA}" srcOrd="7" destOrd="0" presId="urn:microsoft.com/office/officeart/2005/8/layout/default"/>
    <dgm:cxn modelId="{2F8212A8-1052-44BB-AFA4-56A81B965E5C}" type="presParOf" srcId="{9C8E93D9-AE7D-41B8-A43D-9C39188AF0A1}" destId="{94C5EB44-3D5C-4F1E-9144-3655C889A55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BBCE5E-BB70-479F-A57C-6038B54EE787}"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en-GB"/>
        </a:p>
      </dgm:t>
    </dgm:pt>
    <dgm:pt modelId="{1547FE5C-046E-4BD8-A4CB-086C5B99719A}">
      <dgm:prSet phldrT="[Text]"/>
      <dgm:spPr/>
      <dgm:t>
        <a:bodyPr/>
        <a:lstStyle/>
        <a:p>
          <a:r>
            <a:rPr lang="en-GB"/>
            <a:t>Switching, Address Management and other Retail Risks </a:t>
          </a:r>
        </a:p>
      </dgm:t>
    </dgm:pt>
    <dgm:pt modelId="{BDBB5F17-4DE8-40F2-AA9C-EC69E1B634B7}" type="parTrans" cxnId="{2242C161-B384-4761-A67C-A7115D80A4F1}">
      <dgm:prSet/>
      <dgm:spPr/>
      <dgm:t>
        <a:bodyPr/>
        <a:lstStyle/>
        <a:p>
          <a:endParaRPr lang="en-GB"/>
        </a:p>
      </dgm:t>
    </dgm:pt>
    <dgm:pt modelId="{8D317629-BB1D-4A98-879B-3709811F26A1}" type="sibTrans" cxnId="{2242C161-B384-4761-A67C-A7115D80A4F1}">
      <dgm:prSet/>
      <dgm:spPr/>
      <dgm:t>
        <a:bodyPr/>
        <a:lstStyle/>
        <a:p>
          <a:endParaRPr lang="en-GB"/>
        </a:p>
      </dgm:t>
    </dgm:pt>
    <dgm:pt modelId="{6045519D-67AB-4964-9E60-28DA8504F915}">
      <dgm:prSet phldrT="[Text]"/>
      <dgm:spPr/>
      <dgm:t>
        <a:bodyPr/>
        <a:lstStyle/>
        <a:p>
          <a:r>
            <a:rPr lang="en-GB"/>
            <a:t>Market Entry including Metering Accreditation </a:t>
          </a:r>
        </a:p>
      </dgm:t>
    </dgm:pt>
    <dgm:pt modelId="{22926314-2864-42EB-911C-A3955E2C2CD3}" type="parTrans" cxnId="{283D63E9-FA8A-4B01-965A-0CBFC63AB96D}">
      <dgm:prSet/>
      <dgm:spPr/>
      <dgm:t>
        <a:bodyPr/>
        <a:lstStyle/>
        <a:p>
          <a:endParaRPr lang="en-GB"/>
        </a:p>
      </dgm:t>
    </dgm:pt>
    <dgm:pt modelId="{528325E9-73BC-474E-B71D-4344ABEF6015}" type="sibTrans" cxnId="{283D63E9-FA8A-4B01-965A-0CBFC63AB96D}">
      <dgm:prSet/>
      <dgm:spPr/>
      <dgm:t>
        <a:bodyPr/>
        <a:lstStyle/>
        <a:p>
          <a:endParaRPr lang="en-GB"/>
        </a:p>
      </dgm:t>
    </dgm:pt>
    <dgm:pt modelId="{1B552D8B-15BF-44BF-B2A5-6B063A483EB7}">
      <dgm:prSet phldrT="[Text]"/>
      <dgm:spPr/>
      <dgm:t>
        <a:bodyPr/>
        <a:lstStyle/>
        <a:p>
          <a:r>
            <a:rPr lang="en-GB"/>
            <a:t>Energy Theft </a:t>
          </a:r>
        </a:p>
      </dgm:t>
    </dgm:pt>
    <dgm:pt modelId="{6FAB2471-A3F7-4C8A-9890-0F0FA4AC5CC5}" type="parTrans" cxnId="{3C512C9D-6EDB-4398-856F-B8C9D50F9309}">
      <dgm:prSet/>
      <dgm:spPr/>
      <dgm:t>
        <a:bodyPr/>
        <a:lstStyle/>
        <a:p>
          <a:endParaRPr lang="en-GB"/>
        </a:p>
      </dgm:t>
    </dgm:pt>
    <dgm:pt modelId="{0BE055C7-C464-45A1-8398-1C1B0D355A48}" type="sibTrans" cxnId="{3C512C9D-6EDB-4398-856F-B8C9D50F9309}">
      <dgm:prSet/>
      <dgm:spPr/>
      <dgm:t>
        <a:bodyPr/>
        <a:lstStyle/>
        <a:p>
          <a:endParaRPr lang="en-GB"/>
        </a:p>
      </dgm:t>
    </dgm:pt>
    <dgm:pt modelId="{7009DD9B-1E05-4CE4-93FA-9D388D9D6447}">
      <dgm:prSet phldrT="[Text]"/>
      <dgm:spPr/>
      <dgm:t>
        <a:bodyPr/>
        <a:lstStyle/>
        <a:p>
          <a:r>
            <a:rPr lang="en-GB"/>
            <a:t>Service Provider Assurance </a:t>
          </a:r>
        </a:p>
      </dgm:t>
    </dgm:pt>
    <dgm:pt modelId="{63B745DC-300E-4CEF-998E-45B4A45994D5}" type="parTrans" cxnId="{29D964AD-EC00-40AF-B6D0-626A11BD8943}">
      <dgm:prSet/>
      <dgm:spPr/>
      <dgm:t>
        <a:bodyPr/>
        <a:lstStyle/>
        <a:p>
          <a:endParaRPr lang="en-GB"/>
        </a:p>
      </dgm:t>
    </dgm:pt>
    <dgm:pt modelId="{7A2CCEFD-802E-4E77-BADE-640A28272F14}" type="sibTrans" cxnId="{29D964AD-EC00-40AF-B6D0-626A11BD8943}">
      <dgm:prSet/>
      <dgm:spPr/>
      <dgm:t>
        <a:bodyPr/>
        <a:lstStyle/>
        <a:p>
          <a:endParaRPr lang="en-GB"/>
        </a:p>
      </dgm:t>
    </dgm:pt>
    <dgm:pt modelId="{740C8275-63B3-4D8C-985A-670CCEF38A98}">
      <dgm:prSet phldrT="[Text]"/>
      <dgm:spPr/>
      <dgm:t>
        <a:bodyPr/>
        <a:lstStyle/>
        <a:p>
          <a:r>
            <a:rPr lang="en-GB"/>
            <a:t>REC Change Proposals</a:t>
          </a:r>
        </a:p>
      </dgm:t>
    </dgm:pt>
    <dgm:pt modelId="{41D7F3BA-695B-4446-A203-E7C0FDF4FB44}" type="parTrans" cxnId="{477928A6-5C18-4334-AF2D-05B18473E28E}">
      <dgm:prSet/>
      <dgm:spPr/>
      <dgm:t>
        <a:bodyPr/>
        <a:lstStyle/>
        <a:p>
          <a:endParaRPr lang="en-GB"/>
        </a:p>
      </dgm:t>
    </dgm:pt>
    <dgm:pt modelId="{0C2F7517-3048-4643-AA81-9A7E013E769E}" type="sibTrans" cxnId="{477928A6-5C18-4334-AF2D-05B18473E28E}">
      <dgm:prSet/>
      <dgm:spPr/>
      <dgm:t>
        <a:bodyPr/>
        <a:lstStyle/>
        <a:p>
          <a:endParaRPr lang="en-GB"/>
        </a:p>
      </dgm:t>
    </dgm:pt>
    <dgm:pt modelId="{8043E3D6-514D-452D-8387-1C0579507FB9}">
      <dgm:prSet phldrT="[Text]"/>
      <dgm:spPr/>
      <dgm:t>
        <a:bodyPr/>
        <a:lstStyle/>
        <a:p>
          <a:r>
            <a:rPr lang="en-GB"/>
            <a:t>Sandbox and Derogation applications</a:t>
          </a:r>
        </a:p>
      </dgm:t>
    </dgm:pt>
    <dgm:pt modelId="{013B01C8-15FA-4EC0-9DFE-5ABDDEC87666}" type="parTrans" cxnId="{3E8C3D6C-5E8D-4611-BB9A-2ED47FB320C1}">
      <dgm:prSet/>
      <dgm:spPr/>
      <dgm:t>
        <a:bodyPr/>
        <a:lstStyle/>
        <a:p>
          <a:endParaRPr lang="en-GB"/>
        </a:p>
      </dgm:t>
    </dgm:pt>
    <dgm:pt modelId="{7276EC72-E913-4FDE-BD4F-F262B29238BC}" type="sibTrans" cxnId="{3E8C3D6C-5E8D-4611-BB9A-2ED47FB320C1}">
      <dgm:prSet/>
      <dgm:spPr/>
      <dgm:t>
        <a:bodyPr/>
        <a:lstStyle/>
        <a:p>
          <a:endParaRPr lang="en-GB"/>
        </a:p>
      </dgm:t>
    </dgm:pt>
    <dgm:pt modelId="{11606DAC-9F87-46F2-8EB2-E3F8405A36B9}">
      <dgm:prSet phldrT="[Text]"/>
      <dgm:spPr/>
      <dgm:t>
        <a:bodyPr/>
        <a:lstStyle/>
        <a:p>
          <a:r>
            <a:rPr lang="en-GB"/>
            <a:t>Appeals and escalations </a:t>
          </a:r>
        </a:p>
      </dgm:t>
    </dgm:pt>
    <dgm:pt modelId="{15069161-5AD9-4F42-ADD0-1C80697DB6FB}" type="parTrans" cxnId="{C640381B-C5E9-4725-A2CF-5E1E160438EA}">
      <dgm:prSet/>
      <dgm:spPr/>
      <dgm:t>
        <a:bodyPr/>
        <a:lstStyle/>
        <a:p>
          <a:endParaRPr lang="en-GB"/>
        </a:p>
      </dgm:t>
    </dgm:pt>
    <dgm:pt modelId="{5506F95D-DC3D-4C10-B497-B6C9A49EF95F}" type="sibTrans" cxnId="{C640381B-C5E9-4725-A2CF-5E1E160438EA}">
      <dgm:prSet/>
      <dgm:spPr/>
      <dgm:t>
        <a:bodyPr/>
        <a:lstStyle/>
        <a:p>
          <a:endParaRPr lang="en-GB"/>
        </a:p>
      </dgm:t>
    </dgm:pt>
    <dgm:pt modelId="{97A73649-0F56-4BDB-B385-F06F33DE2FC9}" type="pres">
      <dgm:prSet presAssocID="{23BBCE5E-BB70-479F-A57C-6038B54EE787}" presName="diagram" presStyleCnt="0">
        <dgm:presLayoutVars>
          <dgm:dir/>
          <dgm:resizeHandles val="exact"/>
        </dgm:presLayoutVars>
      </dgm:prSet>
      <dgm:spPr/>
    </dgm:pt>
    <dgm:pt modelId="{CDD55D40-A094-4A38-B1F8-1FA2D5CED15F}" type="pres">
      <dgm:prSet presAssocID="{1547FE5C-046E-4BD8-A4CB-086C5B99719A}" presName="node" presStyleLbl="node1" presStyleIdx="0" presStyleCnt="7">
        <dgm:presLayoutVars>
          <dgm:bulletEnabled val="1"/>
        </dgm:presLayoutVars>
      </dgm:prSet>
      <dgm:spPr/>
    </dgm:pt>
    <dgm:pt modelId="{3CCA0F68-722D-4DAA-98FC-6E059FBC26FF}" type="pres">
      <dgm:prSet presAssocID="{8D317629-BB1D-4A98-879B-3709811F26A1}" presName="sibTrans" presStyleCnt="0"/>
      <dgm:spPr/>
    </dgm:pt>
    <dgm:pt modelId="{59CE9DEB-D498-44C4-9EB2-191E65BA0891}" type="pres">
      <dgm:prSet presAssocID="{6045519D-67AB-4964-9E60-28DA8504F915}" presName="node" presStyleLbl="node1" presStyleIdx="1" presStyleCnt="7">
        <dgm:presLayoutVars>
          <dgm:bulletEnabled val="1"/>
        </dgm:presLayoutVars>
      </dgm:prSet>
      <dgm:spPr/>
    </dgm:pt>
    <dgm:pt modelId="{C8FD4E16-6578-47CA-AFC0-7A0C9889BBFA}" type="pres">
      <dgm:prSet presAssocID="{528325E9-73BC-474E-B71D-4344ABEF6015}" presName="sibTrans" presStyleCnt="0"/>
      <dgm:spPr/>
    </dgm:pt>
    <dgm:pt modelId="{E2DEDE2F-0E0D-48DF-8972-1DF65CACD1F3}" type="pres">
      <dgm:prSet presAssocID="{1B552D8B-15BF-44BF-B2A5-6B063A483EB7}" presName="node" presStyleLbl="node1" presStyleIdx="2" presStyleCnt="7">
        <dgm:presLayoutVars>
          <dgm:bulletEnabled val="1"/>
        </dgm:presLayoutVars>
      </dgm:prSet>
      <dgm:spPr/>
    </dgm:pt>
    <dgm:pt modelId="{10042C7E-F8A8-49B1-93F3-85B93AAA2B09}" type="pres">
      <dgm:prSet presAssocID="{0BE055C7-C464-45A1-8398-1C1B0D355A48}" presName="sibTrans" presStyleCnt="0"/>
      <dgm:spPr/>
    </dgm:pt>
    <dgm:pt modelId="{C03B3161-8B27-4619-9282-DAE3C455A901}" type="pres">
      <dgm:prSet presAssocID="{7009DD9B-1E05-4CE4-93FA-9D388D9D6447}" presName="node" presStyleLbl="node1" presStyleIdx="3" presStyleCnt="7">
        <dgm:presLayoutVars>
          <dgm:bulletEnabled val="1"/>
        </dgm:presLayoutVars>
      </dgm:prSet>
      <dgm:spPr/>
    </dgm:pt>
    <dgm:pt modelId="{54B43490-DB51-477F-9B88-835C06F15A49}" type="pres">
      <dgm:prSet presAssocID="{7A2CCEFD-802E-4E77-BADE-640A28272F14}" presName="sibTrans" presStyleCnt="0"/>
      <dgm:spPr/>
    </dgm:pt>
    <dgm:pt modelId="{2A8DA383-559B-45EE-B798-2B77C639F851}" type="pres">
      <dgm:prSet presAssocID="{740C8275-63B3-4D8C-985A-670CCEF38A98}" presName="node" presStyleLbl="node1" presStyleIdx="4" presStyleCnt="7">
        <dgm:presLayoutVars>
          <dgm:bulletEnabled val="1"/>
        </dgm:presLayoutVars>
      </dgm:prSet>
      <dgm:spPr/>
    </dgm:pt>
    <dgm:pt modelId="{CDDD8273-5B1D-429A-8028-CF3FDE0E0232}" type="pres">
      <dgm:prSet presAssocID="{0C2F7517-3048-4643-AA81-9A7E013E769E}" presName="sibTrans" presStyleCnt="0"/>
      <dgm:spPr/>
    </dgm:pt>
    <dgm:pt modelId="{1BD1AC98-2FBC-4737-8DDE-D4A35F4A08A5}" type="pres">
      <dgm:prSet presAssocID="{8043E3D6-514D-452D-8387-1C0579507FB9}" presName="node" presStyleLbl="node1" presStyleIdx="5" presStyleCnt="7">
        <dgm:presLayoutVars>
          <dgm:bulletEnabled val="1"/>
        </dgm:presLayoutVars>
      </dgm:prSet>
      <dgm:spPr/>
    </dgm:pt>
    <dgm:pt modelId="{1C17AB56-E0C5-45BE-8903-5AE51C586F08}" type="pres">
      <dgm:prSet presAssocID="{7276EC72-E913-4FDE-BD4F-F262B29238BC}" presName="sibTrans" presStyleCnt="0"/>
      <dgm:spPr/>
    </dgm:pt>
    <dgm:pt modelId="{B13D34E6-EE60-4D70-A1D0-EF7821AE100D}" type="pres">
      <dgm:prSet presAssocID="{11606DAC-9F87-46F2-8EB2-E3F8405A36B9}" presName="node" presStyleLbl="node1" presStyleIdx="6" presStyleCnt="7">
        <dgm:presLayoutVars>
          <dgm:bulletEnabled val="1"/>
        </dgm:presLayoutVars>
      </dgm:prSet>
      <dgm:spPr/>
    </dgm:pt>
  </dgm:ptLst>
  <dgm:cxnLst>
    <dgm:cxn modelId="{C28E4410-D62C-47B8-B9FA-BB0C2537B195}" type="presOf" srcId="{1547FE5C-046E-4BD8-A4CB-086C5B99719A}" destId="{CDD55D40-A094-4A38-B1F8-1FA2D5CED15F}" srcOrd="0" destOrd="0" presId="urn:microsoft.com/office/officeart/2005/8/layout/default"/>
    <dgm:cxn modelId="{C640381B-C5E9-4725-A2CF-5E1E160438EA}" srcId="{23BBCE5E-BB70-479F-A57C-6038B54EE787}" destId="{11606DAC-9F87-46F2-8EB2-E3F8405A36B9}" srcOrd="6" destOrd="0" parTransId="{15069161-5AD9-4F42-ADD0-1C80697DB6FB}" sibTransId="{5506F95D-DC3D-4C10-B497-B6C9A49EF95F}"/>
    <dgm:cxn modelId="{4FDAD43C-17B4-4D5B-AE1B-9FE76D5C2FA5}" type="presOf" srcId="{8043E3D6-514D-452D-8387-1C0579507FB9}" destId="{1BD1AC98-2FBC-4737-8DDE-D4A35F4A08A5}" srcOrd="0" destOrd="0" presId="urn:microsoft.com/office/officeart/2005/8/layout/default"/>
    <dgm:cxn modelId="{2242C161-B384-4761-A67C-A7115D80A4F1}" srcId="{23BBCE5E-BB70-479F-A57C-6038B54EE787}" destId="{1547FE5C-046E-4BD8-A4CB-086C5B99719A}" srcOrd="0" destOrd="0" parTransId="{BDBB5F17-4DE8-40F2-AA9C-EC69E1B634B7}" sibTransId="{8D317629-BB1D-4A98-879B-3709811F26A1}"/>
    <dgm:cxn modelId="{3E8C3D6C-5E8D-4611-BB9A-2ED47FB320C1}" srcId="{23BBCE5E-BB70-479F-A57C-6038B54EE787}" destId="{8043E3D6-514D-452D-8387-1C0579507FB9}" srcOrd="5" destOrd="0" parTransId="{013B01C8-15FA-4EC0-9DFE-5ABDDEC87666}" sibTransId="{7276EC72-E913-4FDE-BD4F-F262B29238BC}"/>
    <dgm:cxn modelId="{A07B7F55-7550-4645-A44C-860248B33AF6}" type="presOf" srcId="{6045519D-67AB-4964-9E60-28DA8504F915}" destId="{59CE9DEB-D498-44C4-9EB2-191E65BA0891}" srcOrd="0" destOrd="0" presId="urn:microsoft.com/office/officeart/2005/8/layout/default"/>
    <dgm:cxn modelId="{89D1007F-BE59-43F6-9EAA-3FA0014651D5}" type="presOf" srcId="{740C8275-63B3-4D8C-985A-670CCEF38A98}" destId="{2A8DA383-559B-45EE-B798-2B77C639F851}" srcOrd="0" destOrd="0" presId="urn:microsoft.com/office/officeart/2005/8/layout/default"/>
    <dgm:cxn modelId="{9E5F1481-DAE7-4FCE-824A-4DDB63BED4AB}" type="presOf" srcId="{11606DAC-9F87-46F2-8EB2-E3F8405A36B9}" destId="{B13D34E6-EE60-4D70-A1D0-EF7821AE100D}" srcOrd="0" destOrd="0" presId="urn:microsoft.com/office/officeart/2005/8/layout/default"/>
    <dgm:cxn modelId="{21BAB98C-82AB-4519-B025-0287971C1507}" type="presOf" srcId="{1B552D8B-15BF-44BF-B2A5-6B063A483EB7}" destId="{E2DEDE2F-0E0D-48DF-8972-1DF65CACD1F3}" srcOrd="0" destOrd="0" presId="urn:microsoft.com/office/officeart/2005/8/layout/default"/>
    <dgm:cxn modelId="{3C512C9D-6EDB-4398-856F-B8C9D50F9309}" srcId="{23BBCE5E-BB70-479F-A57C-6038B54EE787}" destId="{1B552D8B-15BF-44BF-B2A5-6B063A483EB7}" srcOrd="2" destOrd="0" parTransId="{6FAB2471-A3F7-4C8A-9890-0F0FA4AC5CC5}" sibTransId="{0BE055C7-C464-45A1-8398-1C1B0D355A48}"/>
    <dgm:cxn modelId="{477928A6-5C18-4334-AF2D-05B18473E28E}" srcId="{23BBCE5E-BB70-479F-A57C-6038B54EE787}" destId="{740C8275-63B3-4D8C-985A-670CCEF38A98}" srcOrd="4" destOrd="0" parTransId="{41D7F3BA-695B-4446-A203-E7C0FDF4FB44}" sibTransId="{0C2F7517-3048-4643-AA81-9A7E013E769E}"/>
    <dgm:cxn modelId="{78A1DFAB-AAA2-4443-9F23-A552DA8135E9}" type="presOf" srcId="{7009DD9B-1E05-4CE4-93FA-9D388D9D6447}" destId="{C03B3161-8B27-4619-9282-DAE3C455A901}" srcOrd="0" destOrd="0" presId="urn:microsoft.com/office/officeart/2005/8/layout/default"/>
    <dgm:cxn modelId="{29D964AD-EC00-40AF-B6D0-626A11BD8943}" srcId="{23BBCE5E-BB70-479F-A57C-6038B54EE787}" destId="{7009DD9B-1E05-4CE4-93FA-9D388D9D6447}" srcOrd="3" destOrd="0" parTransId="{63B745DC-300E-4CEF-998E-45B4A45994D5}" sibTransId="{7A2CCEFD-802E-4E77-BADE-640A28272F14}"/>
    <dgm:cxn modelId="{D5CD8CE3-A54A-4CD8-BF58-277BDECDB8C7}" type="presOf" srcId="{23BBCE5E-BB70-479F-A57C-6038B54EE787}" destId="{97A73649-0F56-4BDB-B385-F06F33DE2FC9}" srcOrd="0" destOrd="0" presId="urn:microsoft.com/office/officeart/2005/8/layout/default"/>
    <dgm:cxn modelId="{283D63E9-FA8A-4B01-965A-0CBFC63AB96D}" srcId="{23BBCE5E-BB70-479F-A57C-6038B54EE787}" destId="{6045519D-67AB-4964-9E60-28DA8504F915}" srcOrd="1" destOrd="0" parTransId="{22926314-2864-42EB-911C-A3955E2C2CD3}" sibTransId="{528325E9-73BC-474E-B71D-4344ABEF6015}"/>
    <dgm:cxn modelId="{970ADEA6-83F0-48F8-82DA-E099A04A0692}" type="presParOf" srcId="{97A73649-0F56-4BDB-B385-F06F33DE2FC9}" destId="{CDD55D40-A094-4A38-B1F8-1FA2D5CED15F}" srcOrd="0" destOrd="0" presId="urn:microsoft.com/office/officeart/2005/8/layout/default"/>
    <dgm:cxn modelId="{407E16C8-B6BB-4DFF-ADAB-147C4009451C}" type="presParOf" srcId="{97A73649-0F56-4BDB-B385-F06F33DE2FC9}" destId="{3CCA0F68-722D-4DAA-98FC-6E059FBC26FF}" srcOrd="1" destOrd="0" presId="urn:microsoft.com/office/officeart/2005/8/layout/default"/>
    <dgm:cxn modelId="{015C3801-E48C-4B5C-B622-7DCD23A40227}" type="presParOf" srcId="{97A73649-0F56-4BDB-B385-F06F33DE2FC9}" destId="{59CE9DEB-D498-44C4-9EB2-191E65BA0891}" srcOrd="2" destOrd="0" presId="urn:microsoft.com/office/officeart/2005/8/layout/default"/>
    <dgm:cxn modelId="{A53D06F5-5B30-46DF-8B04-75CA8F9CC3FC}" type="presParOf" srcId="{97A73649-0F56-4BDB-B385-F06F33DE2FC9}" destId="{C8FD4E16-6578-47CA-AFC0-7A0C9889BBFA}" srcOrd="3" destOrd="0" presId="urn:microsoft.com/office/officeart/2005/8/layout/default"/>
    <dgm:cxn modelId="{E95E8B6A-FE45-4B02-95AA-A62F5828F4FF}" type="presParOf" srcId="{97A73649-0F56-4BDB-B385-F06F33DE2FC9}" destId="{E2DEDE2F-0E0D-48DF-8972-1DF65CACD1F3}" srcOrd="4" destOrd="0" presId="urn:microsoft.com/office/officeart/2005/8/layout/default"/>
    <dgm:cxn modelId="{69B8272D-1B27-4F85-A705-1E2AF565584D}" type="presParOf" srcId="{97A73649-0F56-4BDB-B385-F06F33DE2FC9}" destId="{10042C7E-F8A8-49B1-93F3-85B93AAA2B09}" srcOrd="5" destOrd="0" presId="urn:microsoft.com/office/officeart/2005/8/layout/default"/>
    <dgm:cxn modelId="{C79251F4-20EE-4968-84B0-86FEE620732C}" type="presParOf" srcId="{97A73649-0F56-4BDB-B385-F06F33DE2FC9}" destId="{C03B3161-8B27-4619-9282-DAE3C455A901}" srcOrd="6" destOrd="0" presId="urn:microsoft.com/office/officeart/2005/8/layout/default"/>
    <dgm:cxn modelId="{5F54F001-8079-45C3-9D66-24AD95994CBD}" type="presParOf" srcId="{97A73649-0F56-4BDB-B385-F06F33DE2FC9}" destId="{54B43490-DB51-477F-9B88-835C06F15A49}" srcOrd="7" destOrd="0" presId="urn:microsoft.com/office/officeart/2005/8/layout/default"/>
    <dgm:cxn modelId="{847E4E7B-1A53-4CED-BF1A-3D20BF2456FE}" type="presParOf" srcId="{97A73649-0F56-4BDB-B385-F06F33DE2FC9}" destId="{2A8DA383-559B-45EE-B798-2B77C639F851}" srcOrd="8" destOrd="0" presId="urn:microsoft.com/office/officeart/2005/8/layout/default"/>
    <dgm:cxn modelId="{01398DB3-2A10-4871-AD23-A7BECC480C3D}" type="presParOf" srcId="{97A73649-0F56-4BDB-B385-F06F33DE2FC9}" destId="{CDDD8273-5B1D-429A-8028-CF3FDE0E0232}" srcOrd="9" destOrd="0" presId="urn:microsoft.com/office/officeart/2005/8/layout/default"/>
    <dgm:cxn modelId="{C27E4B38-AB8D-4C31-8766-957AE35F90E2}" type="presParOf" srcId="{97A73649-0F56-4BDB-B385-F06F33DE2FC9}" destId="{1BD1AC98-2FBC-4737-8DDE-D4A35F4A08A5}" srcOrd="10" destOrd="0" presId="urn:microsoft.com/office/officeart/2005/8/layout/default"/>
    <dgm:cxn modelId="{A58F7A16-8180-4D69-B10E-2C294D290073}" type="presParOf" srcId="{97A73649-0F56-4BDB-B385-F06F33DE2FC9}" destId="{1C17AB56-E0C5-45BE-8903-5AE51C586F08}" srcOrd="11" destOrd="0" presId="urn:microsoft.com/office/officeart/2005/8/layout/default"/>
    <dgm:cxn modelId="{EFCAFBE8-7734-4745-96CC-43EABF48C95D}" type="presParOf" srcId="{97A73649-0F56-4BDB-B385-F06F33DE2FC9}" destId="{B13D34E6-EE60-4D70-A1D0-EF7821AE100D}"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5EE6B-3AE2-4EEC-9BAF-2D5114E565C0}">
      <dsp:nvSpPr>
        <dsp:cNvPr id="0" name=""/>
        <dsp:cNvSpPr/>
      </dsp:nvSpPr>
      <dsp:spPr>
        <a:xfrm>
          <a:off x="539405" y="38514"/>
          <a:ext cx="2296417" cy="804223"/>
        </a:xfrm>
        <a:prstGeom prst="roundRect">
          <a:avLst>
            <a:gd name="adj" fmla="val 10000"/>
          </a:avLst>
        </a:prstGeom>
        <a:solidFill>
          <a:srgbClr val="65AB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latin typeface="Roboto" panose="02000000000000000000"/>
            </a:rPr>
            <a:t>Performance Assurance Methodology (PAM)</a:t>
          </a:r>
        </a:p>
      </dsp:txBody>
      <dsp:txXfrm>
        <a:off x="562960" y="62069"/>
        <a:ext cx="1360640" cy="757113"/>
      </dsp:txXfrm>
    </dsp:sp>
    <dsp:sp modelId="{D2801F08-BD08-47A8-9EEB-9DC4008C1E1F}">
      <dsp:nvSpPr>
        <dsp:cNvPr id="0" name=""/>
        <dsp:cNvSpPr/>
      </dsp:nvSpPr>
      <dsp:spPr>
        <a:xfrm>
          <a:off x="541678" y="893426"/>
          <a:ext cx="2296417" cy="804223"/>
        </a:xfrm>
        <a:prstGeom prst="roundRect">
          <a:avLst>
            <a:gd name="adj" fmla="val 10000"/>
          </a:avLst>
        </a:prstGeom>
        <a:solidFill>
          <a:srgbClr val="5894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latin typeface="Roboto" panose="02000000000000000000"/>
            </a:rPr>
            <a:t>Retail Risk Register</a:t>
          </a:r>
        </a:p>
      </dsp:txBody>
      <dsp:txXfrm>
        <a:off x="565233" y="916981"/>
        <a:ext cx="1534237" cy="757113"/>
      </dsp:txXfrm>
    </dsp:sp>
    <dsp:sp modelId="{55BD3D19-21E9-4572-9368-4503BDF5D277}">
      <dsp:nvSpPr>
        <dsp:cNvPr id="0" name=""/>
        <dsp:cNvSpPr/>
      </dsp:nvSpPr>
      <dsp:spPr>
        <a:xfrm>
          <a:off x="541678" y="1772506"/>
          <a:ext cx="2296417" cy="804223"/>
        </a:xfrm>
        <a:prstGeom prst="roundRect">
          <a:avLst>
            <a:gd name="adj" fmla="val 10000"/>
          </a:avLst>
        </a:prstGeom>
        <a:solidFill>
          <a:srgbClr val="B3CB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latin typeface="Roboto" panose="02000000000000000000"/>
            </a:rPr>
            <a:t>Performance Assurance Techniques (PATs)</a:t>
          </a:r>
        </a:p>
      </dsp:txBody>
      <dsp:txXfrm>
        <a:off x="565233" y="1796061"/>
        <a:ext cx="1537107" cy="757113"/>
      </dsp:txXfrm>
    </dsp:sp>
    <dsp:sp modelId="{0ABFBA8B-1E5A-439E-9F7D-4F1B173DB525}">
      <dsp:nvSpPr>
        <dsp:cNvPr id="0" name=""/>
        <dsp:cNvSpPr/>
      </dsp:nvSpPr>
      <dsp:spPr>
        <a:xfrm>
          <a:off x="547420" y="2642618"/>
          <a:ext cx="2296417" cy="804223"/>
        </a:xfrm>
        <a:prstGeom prst="roundRect">
          <a:avLst>
            <a:gd name="adj" fmla="val 10000"/>
          </a:avLst>
        </a:prstGeom>
        <a:solidFill>
          <a:srgbClr val="DBA32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latin typeface="Roboto" panose="02000000000000000000"/>
            </a:rPr>
            <a:t>Report Catalogue</a:t>
          </a:r>
        </a:p>
      </dsp:txBody>
      <dsp:txXfrm>
        <a:off x="570975" y="2666173"/>
        <a:ext cx="1534237" cy="757113"/>
      </dsp:txXfrm>
    </dsp:sp>
    <dsp:sp modelId="{B30E8B83-010D-4A17-B997-6546BF647284}">
      <dsp:nvSpPr>
        <dsp:cNvPr id="0" name=""/>
        <dsp:cNvSpPr/>
      </dsp:nvSpPr>
      <dsp:spPr>
        <a:xfrm>
          <a:off x="2182040" y="643186"/>
          <a:ext cx="522745" cy="52274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2299658" y="643186"/>
        <a:ext cx="287509" cy="393366"/>
      </dsp:txXfrm>
    </dsp:sp>
    <dsp:sp modelId="{DE28EF12-EF81-4EAB-B9B2-116055E7305E}">
      <dsp:nvSpPr>
        <dsp:cNvPr id="0" name=""/>
        <dsp:cNvSpPr/>
      </dsp:nvSpPr>
      <dsp:spPr>
        <a:xfrm>
          <a:off x="2183793" y="1528839"/>
          <a:ext cx="522745" cy="52274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2301411" y="1528839"/>
        <a:ext cx="287509" cy="393366"/>
      </dsp:txXfrm>
    </dsp:sp>
    <dsp:sp modelId="{8FFBB91B-DB34-4CFD-BD59-A15BDB7F0ED2}">
      <dsp:nvSpPr>
        <dsp:cNvPr id="0" name=""/>
        <dsp:cNvSpPr/>
      </dsp:nvSpPr>
      <dsp:spPr>
        <a:xfrm>
          <a:off x="2164526" y="2389807"/>
          <a:ext cx="522745" cy="52274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2282144" y="2389807"/>
        <a:ext cx="287509" cy="393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D7360-2B81-4467-847E-7BAB223E8955}">
      <dsp:nvSpPr>
        <dsp:cNvPr id="0" name=""/>
        <dsp:cNvSpPr/>
      </dsp:nvSpPr>
      <dsp:spPr>
        <a:xfrm>
          <a:off x="0" y="302289"/>
          <a:ext cx="2461047" cy="1114160"/>
        </a:xfrm>
        <a:prstGeom prst="rect">
          <a:avLst/>
        </a:prstGeom>
        <a:solidFill>
          <a:srgbClr val="70ADA3">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ysClr val="window" lastClr="FFFFFF"/>
              </a:solidFill>
              <a:latin typeface="Arial" panose="020B0604020202020204"/>
              <a:ea typeface="+mn-ea"/>
              <a:cs typeface="+mn-cs"/>
            </a:rPr>
            <a:t>Market Entry Assessments </a:t>
          </a:r>
        </a:p>
      </dsp:txBody>
      <dsp:txXfrm>
        <a:off x="0" y="302289"/>
        <a:ext cx="2461047" cy="1114160"/>
      </dsp:txXfrm>
    </dsp:sp>
    <dsp:sp modelId="{FA4E8C5D-D6CB-4CE0-B57C-242A0699AEE0}">
      <dsp:nvSpPr>
        <dsp:cNvPr id="0" name=""/>
        <dsp:cNvSpPr/>
      </dsp:nvSpPr>
      <dsp:spPr>
        <a:xfrm>
          <a:off x="2707152" y="302289"/>
          <a:ext cx="2461047" cy="1114160"/>
        </a:xfrm>
        <a:prstGeom prst="rect">
          <a:avLst/>
        </a:prstGeom>
        <a:solidFill>
          <a:srgbClr val="70ADA3">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ysClr val="window" lastClr="FFFFFF"/>
              </a:solidFill>
              <a:latin typeface="Arial" panose="020B0604020202020204"/>
              <a:ea typeface="+mn-ea"/>
              <a:cs typeface="+mn-cs"/>
            </a:rPr>
            <a:t>Data Access Assurance</a:t>
          </a:r>
        </a:p>
      </dsp:txBody>
      <dsp:txXfrm>
        <a:off x="2707152" y="302289"/>
        <a:ext cx="2461047" cy="1114160"/>
      </dsp:txXfrm>
    </dsp:sp>
    <dsp:sp modelId="{6FDE0C84-B32D-414D-845C-0FD78650D4E8}">
      <dsp:nvSpPr>
        <dsp:cNvPr id="0" name=""/>
        <dsp:cNvSpPr/>
      </dsp:nvSpPr>
      <dsp:spPr>
        <a:xfrm>
          <a:off x="5414304" y="302289"/>
          <a:ext cx="2461047" cy="1114160"/>
        </a:xfrm>
        <a:prstGeom prst="rect">
          <a:avLst/>
        </a:prstGeom>
        <a:solidFill>
          <a:srgbClr val="70ADA3">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ysClr val="window" lastClr="FFFFFF"/>
              </a:solidFill>
              <a:latin typeface="Arial" panose="020B0604020202020204"/>
              <a:ea typeface="+mn-ea"/>
              <a:cs typeface="+mn-cs"/>
            </a:rPr>
            <a:t>Metering accreditation and audit </a:t>
          </a:r>
        </a:p>
      </dsp:txBody>
      <dsp:txXfrm>
        <a:off x="5414304" y="302289"/>
        <a:ext cx="2461047" cy="1114160"/>
      </dsp:txXfrm>
    </dsp:sp>
    <dsp:sp modelId="{E8417DE1-4CAF-4711-B1B9-54816F66FE69}">
      <dsp:nvSpPr>
        <dsp:cNvPr id="0" name=""/>
        <dsp:cNvSpPr/>
      </dsp:nvSpPr>
      <dsp:spPr>
        <a:xfrm>
          <a:off x="1353576" y="1662554"/>
          <a:ext cx="2461047" cy="1114160"/>
        </a:xfrm>
        <a:prstGeom prst="rect">
          <a:avLst/>
        </a:prstGeom>
        <a:solidFill>
          <a:srgbClr val="70ADA3">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ysClr val="window" lastClr="FFFFFF"/>
              </a:solidFill>
              <a:latin typeface="Arial" panose="020B0604020202020204"/>
              <a:ea typeface="+mn-ea"/>
              <a:cs typeface="+mn-cs"/>
            </a:rPr>
            <a:t>Sandbox, Derogation and  Dispute applications </a:t>
          </a:r>
        </a:p>
      </dsp:txBody>
      <dsp:txXfrm>
        <a:off x="1353576" y="1662554"/>
        <a:ext cx="2461047" cy="1114160"/>
      </dsp:txXfrm>
    </dsp:sp>
    <dsp:sp modelId="{94C5EB44-3D5C-4F1E-9144-3655C889A557}">
      <dsp:nvSpPr>
        <dsp:cNvPr id="0" name=""/>
        <dsp:cNvSpPr/>
      </dsp:nvSpPr>
      <dsp:spPr>
        <a:xfrm>
          <a:off x="4060728" y="1662554"/>
          <a:ext cx="2461047" cy="1114160"/>
        </a:xfrm>
        <a:prstGeom prst="rect">
          <a:avLst/>
        </a:prstGeom>
        <a:solidFill>
          <a:srgbClr val="70ADA3">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ysClr val="window" lastClr="FFFFFF"/>
              </a:solidFill>
              <a:latin typeface="Arial" panose="020B0604020202020204"/>
              <a:ea typeface="+mn-ea"/>
              <a:cs typeface="+mn-cs"/>
            </a:rPr>
            <a:t>Energy Theft </a:t>
          </a:r>
        </a:p>
      </dsp:txBody>
      <dsp:txXfrm>
        <a:off x="4060728" y="1662554"/>
        <a:ext cx="2461047" cy="1114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55D40-A094-4A38-B1F8-1FA2D5CED15F}">
      <dsp:nvSpPr>
        <dsp:cNvPr id="0" name=""/>
        <dsp:cNvSpPr/>
      </dsp:nvSpPr>
      <dsp:spPr>
        <a:xfrm>
          <a:off x="434979" y="1307"/>
          <a:ext cx="1857556" cy="1114534"/>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Switching, Address Management and other Retail Risks </a:t>
          </a:r>
        </a:p>
      </dsp:txBody>
      <dsp:txXfrm>
        <a:off x="434979" y="1307"/>
        <a:ext cx="1857556" cy="1114534"/>
      </dsp:txXfrm>
    </dsp:sp>
    <dsp:sp modelId="{59CE9DEB-D498-44C4-9EB2-191E65BA0891}">
      <dsp:nvSpPr>
        <dsp:cNvPr id="0" name=""/>
        <dsp:cNvSpPr/>
      </dsp:nvSpPr>
      <dsp:spPr>
        <a:xfrm>
          <a:off x="2478291" y="1307"/>
          <a:ext cx="1857556" cy="1114534"/>
        </a:xfrm>
        <a:prstGeom prst="rect">
          <a:avLst/>
        </a:prstGeom>
        <a:solidFill>
          <a:schemeClr val="accent2">
            <a:shade val="80000"/>
            <a:hueOff val="-13139"/>
            <a:satOff val="39"/>
            <a:lumOff val="38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Market Entry including Metering Accreditation </a:t>
          </a:r>
        </a:p>
      </dsp:txBody>
      <dsp:txXfrm>
        <a:off x="2478291" y="1307"/>
        <a:ext cx="1857556" cy="1114534"/>
      </dsp:txXfrm>
    </dsp:sp>
    <dsp:sp modelId="{E2DEDE2F-0E0D-48DF-8972-1DF65CACD1F3}">
      <dsp:nvSpPr>
        <dsp:cNvPr id="0" name=""/>
        <dsp:cNvSpPr/>
      </dsp:nvSpPr>
      <dsp:spPr>
        <a:xfrm>
          <a:off x="4521604" y="1307"/>
          <a:ext cx="1857556" cy="1114534"/>
        </a:xfrm>
        <a:prstGeom prst="rect">
          <a:avLst/>
        </a:prstGeom>
        <a:solidFill>
          <a:schemeClr val="accent2">
            <a:shade val="80000"/>
            <a:hueOff val="-26279"/>
            <a:satOff val="79"/>
            <a:lumOff val="76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Energy Theft </a:t>
          </a:r>
        </a:p>
      </dsp:txBody>
      <dsp:txXfrm>
        <a:off x="4521604" y="1307"/>
        <a:ext cx="1857556" cy="1114534"/>
      </dsp:txXfrm>
    </dsp:sp>
    <dsp:sp modelId="{C03B3161-8B27-4619-9282-DAE3C455A901}">
      <dsp:nvSpPr>
        <dsp:cNvPr id="0" name=""/>
        <dsp:cNvSpPr/>
      </dsp:nvSpPr>
      <dsp:spPr>
        <a:xfrm>
          <a:off x="6564916" y="1307"/>
          <a:ext cx="1857556" cy="1114534"/>
        </a:xfrm>
        <a:prstGeom prst="rect">
          <a:avLst/>
        </a:prstGeom>
        <a:solidFill>
          <a:schemeClr val="accent2">
            <a:shade val="80000"/>
            <a:hueOff val="-39418"/>
            <a:satOff val="118"/>
            <a:lumOff val="114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Service Provider Assurance </a:t>
          </a:r>
        </a:p>
      </dsp:txBody>
      <dsp:txXfrm>
        <a:off x="6564916" y="1307"/>
        <a:ext cx="1857556" cy="1114534"/>
      </dsp:txXfrm>
    </dsp:sp>
    <dsp:sp modelId="{2A8DA383-559B-45EE-B798-2B77C639F851}">
      <dsp:nvSpPr>
        <dsp:cNvPr id="0" name=""/>
        <dsp:cNvSpPr/>
      </dsp:nvSpPr>
      <dsp:spPr>
        <a:xfrm>
          <a:off x="1456635" y="1301597"/>
          <a:ext cx="1857556" cy="1114534"/>
        </a:xfrm>
        <a:prstGeom prst="rect">
          <a:avLst/>
        </a:prstGeom>
        <a:solidFill>
          <a:schemeClr val="accent2">
            <a:shade val="80000"/>
            <a:hueOff val="-52557"/>
            <a:satOff val="158"/>
            <a:lumOff val="153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REC Change Proposals</a:t>
          </a:r>
        </a:p>
      </dsp:txBody>
      <dsp:txXfrm>
        <a:off x="1456635" y="1301597"/>
        <a:ext cx="1857556" cy="1114534"/>
      </dsp:txXfrm>
    </dsp:sp>
    <dsp:sp modelId="{1BD1AC98-2FBC-4737-8DDE-D4A35F4A08A5}">
      <dsp:nvSpPr>
        <dsp:cNvPr id="0" name=""/>
        <dsp:cNvSpPr/>
      </dsp:nvSpPr>
      <dsp:spPr>
        <a:xfrm>
          <a:off x="3499948" y="1301597"/>
          <a:ext cx="1857556" cy="1114534"/>
        </a:xfrm>
        <a:prstGeom prst="rect">
          <a:avLst/>
        </a:prstGeom>
        <a:solidFill>
          <a:schemeClr val="accent2">
            <a:shade val="80000"/>
            <a:hueOff val="-65697"/>
            <a:satOff val="197"/>
            <a:lumOff val="19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Sandbox and Derogation applications</a:t>
          </a:r>
        </a:p>
      </dsp:txBody>
      <dsp:txXfrm>
        <a:off x="3499948" y="1301597"/>
        <a:ext cx="1857556" cy="1114534"/>
      </dsp:txXfrm>
    </dsp:sp>
    <dsp:sp modelId="{B13D34E6-EE60-4D70-A1D0-EF7821AE100D}">
      <dsp:nvSpPr>
        <dsp:cNvPr id="0" name=""/>
        <dsp:cNvSpPr/>
      </dsp:nvSpPr>
      <dsp:spPr>
        <a:xfrm>
          <a:off x="5543260" y="1301597"/>
          <a:ext cx="1857556" cy="1114534"/>
        </a:xfrm>
        <a:prstGeom prst="rect">
          <a:avLst/>
        </a:prstGeom>
        <a:solidFill>
          <a:schemeClr val="accent2">
            <a:shade val="80000"/>
            <a:hueOff val="-78836"/>
            <a:satOff val="237"/>
            <a:lumOff val="229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Appeals and escalations </a:t>
          </a:r>
        </a:p>
      </dsp:txBody>
      <dsp:txXfrm>
        <a:off x="5543260" y="1301597"/>
        <a:ext cx="1857556" cy="111453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2274E-9D9C-1243-8D05-4ABB420FF37B}" type="datetimeFigureOut">
              <a:rPr lang="en-US" smtClean="0"/>
              <a:t>5/25/2022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86D9FC-C075-0043-B0AD-5654AC883F6F}" type="slidenum">
              <a:rPr lang="en-US" smtClean="0"/>
              <a:t>‹#›</a:t>
            </a:fld>
            <a:endParaRPr lang="en-US"/>
          </a:p>
        </p:txBody>
      </p:sp>
    </p:spTree>
    <p:extLst>
      <p:ext uri="{BB962C8B-B14F-4D97-AF65-F5344CB8AC3E}">
        <p14:creationId xmlns:p14="http://schemas.microsoft.com/office/powerpoint/2010/main" val="3800734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rgbClr val="FF0000"/>
              </a:solidFill>
              <a:latin typeface="+mj-lt"/>
              <a:ea typeface="+mj-ea"/>
              <a:cs typeface="+mj-cs"/>
            </a:endParaRPr>
          </a:p>
        </p:txBody>
      </p:sp>
      <p:sp>
        <p:nvSpPr>
          <p:cNvPr id="4" name="Slide Number Placeholder 3"/>
          <p:cNvSpPr>
            <a:spLocks noGrp="1"/>
          </p:cNvSpPr>
          <p:nvPr>
            <p:ph type="sldNum" sz="quarter" idx="5"/>
          </p:nvPr>
        </p:nvSpPr>
        <p:spPr/>
        <p:txBody>
          <a:bodyPr/>
          <a:lstStyle/>
          <a:p>
            <a:fld id="{0486D9FC-C075-0043-B0AD-5654AC883F6F}" type="slidenum">
              <a:rPr lang="en-US" smtClean="0"/>
              <a:t>3</a:t>
            </a:fld>
            <a:endParaRPr lang="en-US"/>
          </a:p>
        </p:txBody>
      </p:sp>
    </p:spTree>
    <p:extLst>
      <p:ext uri="{BB962C8B-B14F-4D97-AF65-F5344CB8AC3E}">
        <p14:creationId xmlns:p14="http://schemas.microsoft.com/office/powerpoint/2010/main" val="3423171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rgbClr val="FF0000"/>
              </a:solidFill>
              <a:latin typeface="+mj-lt"/>
              <a:ea typeface="+mj-ea"/>
              <a:cs typeface="+mj-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86D9FC-C075-0043-B0AD-5654AC883F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80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rgbClr val="FF0000"/>
              </a:solidFill>
              <a:latin typeface="+mj-lt"/>
              <a:ea typeface="+mj-ea"/>
              <a:cs typeface="+mj-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86D9FC-C075-0043-B0AD-5654AC883F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430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6D9FC-C075-0043-B0AD-5654AC883F6F}" type="slidenum">
              <a:rPr lang="en-US" smtClean="0"/>
              <a:t>14</a:t>
            </a:fld>
            <a:endParaRPr lang="en-US"/>
          </a:p>
        </p:txBody>
      </p:sp>
    </p:spTree>
    <p:extLst>
      <p:ext uri="{BB962C8B-B14F-4D97-AF65-F5344CB8AC3E}">
        <p14:creationId xmlns:p14="http://schemas.microsoft.com/office/powerpoint/2010/main" val="1129938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The principals of the Market Entry Process remain the same, with the main difference being that there is a wider variety of services available i.e. the Gas Enquiry Service and Central Switching Service.</a:t>
            </a:r>
          </a:p>
          <a:p>
            <a:endParaRPr lang="en-US" sz="1800"/>
          </a:p>
          <a:p>
            <a:r>
              <a:rPr lang="en-US" sz="1800"/>
              <a:t>Access Agreements</a:t>
            </a:r>
          </a:p>
          <a:p>
            <a:pPr marL="285750" indent="-285750">
              <a:buFontTx/>
              <a:buChar char="-"/>
            </a:pPr>
            <a:r>
              <a:rPr lang="en-US" sz="1800"/>
              <a:t>These are only required to be signed by Non-REC Parties</a:t>
            </a:r>
          </a:p>
          <a:p>
            <a:pPr marL="285750" marR="0" lvl="0" indent="-285750" algn="l" defTabSz="1219170" rtl="0" eaLnBrk="1" fontAlgn="auto" latinLnBrk="0" hangingPunct="1">
              <a:lnSpc>
                <a:spcPct val="100000"/>
              </a:lnSpc>
              <a:spcBef>
                <a:spcPts val="0"/>
              </a:spcBef>
              <a:spcAft>
                <a:spcPts val="0"/>
              </a:spcAft>
              <a:buClrTx/>
              <a:buSzTx/>
              <a:buFontTx/>
              <a:buChar char="-"/>
              <a:tabLst/>
              <a:defRPr/>
            </a:pPr>
            <a:r>
              <a:rPr lang="en-US" sz="1800"/>
              <a:t>For non-REC Party users requesting access to EES, GES and/or CSS, there will only be one access agreement signed which will cover both enquiry services</a:t>
            </a:r>
          </a:p>
          <a:p>
            <a:pPr marL="0" indent="0">
              <a:buFontTx/>
              <a:buNone/>
            </a:pPr>
            <a:endParaRPr lang="en-US" sz="1800"/>
          </a:p>
          <a:p>
            <a:pPr marL="285750" indent="-285750">
              <a:buFontTx/>
              <a:buChar char="-"/>
            </a:pPr>
            <a:r>
              <a:rPr lang="en-US" sz="1800"/>
              <a:t>On the go-live date (July 18</a:t>
            </a:r>
            <a:r>
              <a:rPr lang="en-US" sz="1800" baseline="30000"/>
              <a:t>th</a:t>
            </a:r>
            <a:r>
              <a:rPr lang="en-US" sz="1800"/>
              <a:t>), all Non-REC Party users on services transitioning to GES will have their existing access agreements expire and these will be replaced with new access agreements with the REC</a:t>
            </a:r>
          </a:p>
          <a:p>
            <a:pPr marL="285750" indent="-285750">
              <a:buFontTx/>
              <a:buChar char="-"/>
            </a:pPr>
            <a:r>
              <a:rPr lang="en-US" sz="1800"/>
              <a:t>For all parties in the process of gaining GES access, they will not be permitted access until the go-live date where they will sign the new access agreement with the REC</a:t>
            </a:r>
          </a:p>
          <a:p>
            <a:pPr marL="285750" indent="-285750">
              <a:buFontTx/>
              <a:buChar char="-"/>
            </a:pPr>
            <a:endParaRPr lang="en-US" sz="1800"/>
          </a:p>
          <a:p>
            <a:pPr marL="0" indent="0">
              <a:buFontTx/>
              <a:buNone/>
            </a:pPr>
            <a:endParaRPr lang="en-US" sz="1800"/>
          </a:p>
          <a:p>
            <a:pPr marL="285750" indent="-285750">
              <a:buFontTx/>
              <a:buChar char="-"/>
            </a:pPr>
            <a:r>
              <a:rPr lang="en-US" sz="1800"/>
              <a:t>For Non-REC Parties with access to a service transitioning to GES whose existing access agreement is expiring prior to go-live, an access agreement with the REC will be signed on the date of expiry</a:t>
            </a:r>
          </a:p>
          <a:p>
            <a:pPr>
              <a:lnSpc>
                <a:spcPct val="115000"/>
              </a:lnSpc>
              <a:spcBef>
                <a:spcPts val="600"/>
              </a:spcBef>
              <a:spcAft>
                <a:spcPts val="600"/>
              </a:spcAft>
            </a:pPr>
            <a:endParaRPr lang="en-GB" sz="1800" b="0" cap="all">
              <a:solidFill>
                <a:srgbClr val="70ADA3"/>
              </a:solidFill>
              <a:effectLst/>
              <a:latin typeface="Roboto Slab"/>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486D9FC-C075-0043-B0AD-5654AC883F6F}" type="slidenum">
              <a:rPr lang="en-US" smtClean="0"/>
              <a:t>15</a:t>
            </a:fld>
            <a:endParaRPr lang="en-US"/>
          </a:p>
        </p:txBody>
      </p:sp>
    </p:spTree>
    <p:extLst>
      <p:ext uri="{BB962C8B-B14F-4D97-AF65-F5344CB8AC3E}">
        <p14:creationId xmlns:p14="http://schemas.microsoft.com/office/powerpoint/2010/main" val="1768165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endParaRPr lang="en-GB" sz="1800" b="0" cap="all">
              <a:solidFill>
                <a:srgbClr val="70ADA3"/>
              </a:solidFill>
              <a:effectLst/>
              <a:latin typeface="Roboto Slab"/>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486D9FC-C075-0043-B0AD-5654AC883F6F}" type="slidenum">
              <a:rPr lang="en-US" smtClean="0"/>
              <a:t>16</a:t>
            </a:fld>
            <a:endParaRPr lang="en-US"/>
          </a:p>
        </p:txBody>
      </p:sp>
    </p:spTree>
    <p:extLst>
      <p:ext uri="{BB962C8B-B14F-4D97-AF65-F5344CB8AC3E}">
        <p14:creationId xmlns:p14="http://schemas.microsoft.com/office/powerpoint/2010/main" val="3550581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696401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655129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pPr marL="342900" indent="-342900">
              <a:spcBef>
                <a:spcPts val="600"/>
              </a:spcBef>
              <a:buSzPct val="100000"/>
              <a:buFont typeface="Arial" panose="020B0604020202020204" pitchFamily="34" charset="0"/>
              <a:buChar char="•"/>
            </a:pPr>
            <a:r>
              <a:rPr lang="en-GB" sz="1200">
                <a:solidFill>
                  <a:srgbClr val="313131"/>
                </a:solidFill>
              </a:rPr>
              <a:t>Meter Asset Provider, Shipper or Supplier Agents can decide to become CSS Users or not. </a:t>
            </a:r>
          </a:p>
          <a:p>
            <a:pPr marL="342900" indent="-342900">
              <a:spcBef>
                <a:spcPts val="600"/>
              </a:spcBef>
              <a:buSzPct val="100000"/>
              <a:buFont typeface="Arial" panose="020B0604020202020204" pitchFamily="34" charset="0"/>
              <a:buChar char="•"/>
            </a:pPr>
            <a:r>
              <a:rPr lang="en-GB" sz="1200">
                <a:solidFill>
                  <a:srgbClr val="313131"/>
                </a:solidFill>
              </a:rPr>
              <a:t>Where they decide not to become CSS users, they undergo REC Access process</a:t>
            </a:r>
          </a:p>
          <a:p>
            <a:pPr marL="342900" indent="-342900">
              <a:spcBef>
                <a:spcPts val="600"/>
              </a:spcBef>
              <a:buSzPct val="100000"/>
              <a:buFont typeface="Arial" panose="020B0604020202020204" pitchFamily="34" charset="0"/>
              <a:buChar char="•"/>
            </a:pPr>
            <a:r>
              <a:rPr lang="en-GB" sz="1200">
                <a:solidFill>
                  <a:srgbClr val="313131"/>
                </a:solidFill>
              </a:rPr>
              <a:t>This is similar to the current entry process, except the applicant must complete CSS External Testing in addition to an ISDP if they wish to become a CSS User.  </a:t>
            </a:r>
          </a:p>
          <a:p>
            <a:endParaRPr lang="en-US"/>
          </a:p>
        </p:txBody>
      </p:sp>
    </p:spTree>
    <p:extLst>
      <p:ext uri="{BB962C8B-B14F-4D97-AF65-F5344CB8AC3E}">
        <p14:creationId xmlns:p14="http://schemas.microsoft.com/office/powerpoint/2010/main" val="2020726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6D9FC-C075-0043-B0AD-5654AC883F6F}" type="slidenum">
              <a:rPr lang="en-US" smtClean="0"/>
              <a:t>20</a:t>
            </a:fld>
            <a:endParaRPr lang="en-US"/>
          </a:p>
        </p:txBody>
      </p:sp>
    </p:spTree>
    <p:extLst>
      <p:ext uri="{BB962C8B-B14F-4D97-AF65-F5344CB8AC3E}">
        <p14:creationId xmlns:p14="http://schemas.microsoft.com/office/powerpoint/2010/main" val="3945061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lang="en-GB" sz="1800"/>
              <a:t>The PAB Terms of Reference and PAB Procedures have been updated in line with up-to-date REC schedules </a:t>
            </a:r>
          </a:p>
          <a:p>
            <a:pPr>
              <a:lnSpc>
                <a:spcPct val="115000"/>
              </a:lnSpc>
              <a:spcBef>
                <a:spcPts val="600"/>
              </a:spcBef>
              <a:spcAft>
                <a:spcPts val="600"/>
              </a:spcAft>
            </a:pPr>
            <a:endParaRPr lang="en-GB" sz="1800" b="0" cap="all">
              <a:solidFill>
                <a:srgbClr val="70ADA3"/>
              </a:solidFill>
              <a:effectLst/>
              <a:latin typeface="Roboto Slab"/>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486D9FC-C075-0043-B0AD-5654AC883F6F}" type="slidenum">
              <a:rPr lang="en-US" smtClean="0"/>
              <a:t>21</a:t>
            </a:fld>
            <a:endParaRPr lang="en-US"/>
          </a:p>
        </p:txBody>
      </p:sp>
    </p:spTree>
    <p:extLst>
      <p:ext uri="{BB962C8B-B14F-4D97-AF65-F5344CB8AC3E}">
        <p14:creationId xmlns:p14="http://schemas.microsoft.com/office/powerpoint/2010/main" val="1443695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6D9FC-C075-0043-B0AD-5654AC883F6F}" type="slidenum">
              <a:rPr lang="en-US" smtClean="0"/>
              <a:t>4</a:t>
            </a:fld>
            <a:endParaRPr lang="en-US"/>
          </a:p>
        </p:txBody>
      </p:sp>
    </p:spTree>
    <p:extLst>
      <p:ext uri="{BB962C8B-B14F-4D97-AF65-F5344CB8AC3E}">
        <p14:creationId xmlns:p14="http://schemas.microsoft.com/office/powerpoint/2010/main" val="4053964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6D9FC-C075-0043-B0AD-5654AC883F6F}" type="slidenum">
              <a:rPr lang="en-US" smtClean="0"/>
              <a:t>22</a:t>
            </a:fld>
            <a:endParaRPr lang="en-US"/>
          </a:p>
        </p:txBody>
      </p:sp>
    </p:spTree>
    <p:extLst>
      <p:ext uri="{BB962C8B-B14F-4D97-AF65-F5344CB8AC3E}">
        <p14:creationId xmlns:p14="http://schemas.microsoft.com/office/powerpoint/2010/main" val="3169805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6D9FC-C075-0043-B0AD-5654AC883F6F}" type="slidenum">
              <a:rPr lang="en-US" smtClean="0"/>
              <a:t>23</a:t>
            </a:fld>
            <a:endParaRPr lang="en-US"/>
          </a:p>
        </p:txBody>
      </p:sp>
    </p:spTree>
    <p:extLst>
      <p:ext uri="{BB962C8B-B14F-4D97-AF65-F5344CB8AC3E}">
        <p14:creationId xmlns:p14="http://schemas.microsoft.com/office/powerpoint/2010/main" val="2256898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lang="en-GB" sz="2800"/>
              <a:t>Key point: Having thresholds is like having a ‘reasonable endeavours’ clause for the entire Code (driving </a:t>
            </a:r>
            <a:r>
              <a:rPr lang="en-GB" sz="2800" err="1"/>
              <a:t>speeD</a:t>
            </a:r>
            <a:r>
              <a:rPr lang="en-GB" sz="2800"/>
              <a:t>) </a:t>
            </a:r>
          </a:p>
          <a:p>
            <a:pPr>
              <a:lnSpc>
                <a:spcPct val="115000"/>
              </a:lnSpc>
              <a:spcBef>
                <a:spcPts val="600"/>
              </a:spcBef>
              <a:spcAft>
                <a:spcPts val="600"/>
              </a:spcAft>
            </a:pPr>
            <a:endParaRPr lang="en-GB" sz="1800" b="0" cap="all">
              <a:solidFill>
                <a:srgbClr val="70ADA3"/>
              </a:solidFill>
              <a:effectLst/>
              <a:latin typeface="Roboto Slab"/>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486D9FC-C075-0043-B0AD-5654AC883F6F}" type="slidenum">
              <a:rPr lang="en-US" smtClean="0"/>
              <a:t>24</a:t>
            </a:fld>
            <a:endParaRPr lang="en-US"/>
          </a:p>
        </p:txBody>
      </p:sp>
    </p:spTree>
    <p:extLst>
      <p:ext uri="{BB962C8B-B14F-4D97-AF65-F5344CB8AC3E}">
        <p14:creationId xmlns:p14="http://schemas.microsoft.com/office/powerpoint/2010/main" val="1747885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Bef>
                <a:spcPts val="600"/>
              </a:spcBef>
              <a:spcAft>
                <a:spcPts val="600"/>
              </a:spcAft>
              <a:buClr>
                <a:srgbClr val="70ADA3"/>
              </a:buClr>
              <a:buFont typeface="Symbol" panose="05050102010706020507" pitchFamily="18" charset="2"/>
              <a:buChar char=""/>
            </a:pPr>
            <a:r>
              <a:rPr lang="en-GB" sz="1800" b="0" cap="all">
                <a:solidFill>
                  <a:srgbClr val="000000"/>
                </a:solidFill>
                <a:effectLst/>
                <a:latin typeface="Roboto Slab"/>
                <a:ea typeface="Times New Roman" panose="02020603050405020304" pitchFamily="18" charset="0"/>
                <a:cs typeface="Times New Roman" panose="02020603050405020304" pitchFamily="18" charset="0"/>
              </a:rPr>
              <a:t>Minimum Activity Level – a minimum number of processes (events or transactions), below which we would not automatically intervene if poor performance was observed. We initially propose this is set as a percentage of the mean number of transactions in the market per month over the past six months, but we will validate this for each metric as we set thresholds. </a:t>
            </a:r>
            <a:endParaRPr lang="en-GB" sz="1800" b="0" cap="all">
              <a:solidFill>
                <a:srgbClr val="70ADA3"/>
              </a:solidFill>
              <a:effectLst/>
              <a:latin typeface="Roboto Slab"/>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800" b="0" cap="all">
                <a:solidFill>
                  <a:srgbClr val="000000"/>
                </a:solidFill>
                <a:effectLst/>
                <a:latin typeface="Roboto Slab"/>
                <a:ea typeface="Times New Roman" panose="02020603050405020304" pitchFamily="18" charset="0"/>
                <a:cs typeface="Times New Roman" panose="02020603050405020304" pitchFamily="18" charset="0"/>
              </a:rPr>
              <a:t> </a:t>
            </a:r>
            <a:endParaRPr lang="en-GB" sz="1800" b="0" cap="all">
              <a:solidFill>
                <a:srgbClr val="70ADA3"/>
              </a:solidFill>
              <a:effectLst/>
              <a:latin typeface="Roboto Slab"/>
              <a:ea typeface="Calibri" panose="020F0502020204030204" pitchFamily="34" charset="0"/>
              <a:cs typeface="Arial" panose="020B0604020202020204" pitchFamily="34" charset="0"/>
            </a:endParaRPr>
          </a:p>
          <a:p>
            <a:pPr marL="342900" lvl="0" indent="-342900">
              <a:lnSpc>
                <a:spcPct val="115000"/>
              </a:lnSpc>
              <a:spcBef>
                <a:spcPts val="600"/>
              </a:spcBef>
              <a:spcAft>
                <a:spcPts val="600"/>
              </a:spcAft>
              <a:buClr>
                <a:srgbClr val="70ADA3"/>
              </a:buClr>
              <a:buFont typeface="Symbol" panose="05050102010706020507" pitchFamily="18" charset="2"/>
              <a:buChar char=""/>
            </a:pPr>
            <a:r>
              <a:rPr lang="en-GB" sz="1800" b="0" cap="all">
                <a:solidFill>
                  <a:srgbClr val="000000"/>
                </a:solidFill>
                <a:effectLst/>
                <a:latin typeface="Roboto Slab"/>
                <a:ea typeface="Times New Roman" panose="02020603050405020304" pitchFamily="18" charset="0"/>
                <a:cs typeface="Times New Roman" panose="02020603050405020304" pitchFamily="18" charset="0"/>
              </a:rPr>
              <a:t>Trend Period - the frequency in which a Risk Driver is monitored, based on the historic volatility in performance and the priority of the risk. For example, a high priority metric may be assessed monthly whereas a lower priority or higher volatility metric may be assessed quarterly or biannually. </a:t>
            </a:r>
          </a:p>
          <a:p>
            <a:pPr marL="0" lvl="0" indent="0">
              <a:lnSpc>
                <a:spcPct val="115000"/>
              </a:lnSpc>
              <a:spcBef>
                <a:spcPts val="600"/>
              </a:spcBef>
              <a:spcAft>
                <a:spcPts val="600"/>
              </a:spcAft>
              <a:buClr>
                <a:srgbClr val="70ADA3"/>
              </a:buClr>
              <a:buFont typeface="Symbol" panose="05050102010706020507" pitchFamily="18" charset="2"/>
              <a:buNone/>
            </a:pPr>
            <a:endParaRPr lang="en-GB" sz="1800" b="0" cap="all">
              <a:solidFill>
                <a:srgbClr val="70ADA3"/>
              </a:solidFill>
              <a:effectLst/>
              <a:latin typeface="Roboto Slab"/>
              <a:ea typeface="Calibri" panose="020F0502020204030204" pitchFamily="34" charset="0"/>
              <a:cs typeface="Arial" panose="020B0604020202020204" pitchFamily="34" charset="0"/>
            </a:endParaRPr>
          </a:p>
          <a:p>
            <a:pPr marL="342900" lvl="0" indent="-342900">
              <a:lnSpc>
                <a:spcPct val="115000"/>
              </a:lnSpc>
              <a:spcBef>
                <a:spcPts val="600"/>
              </a:spcBef>
              <a:spcAft>
                <a:spcPts val="600"/>
              </a:spcAft>
              <a:buClr>
                <a:srgbClr val="70ADA3"/>
              </a:buClr>
              <a:buFont typeface="Symbol" panose="05050102010706020507" pitchFamily="18" charset="2"/>
              <a:buChar char=""/>
            </a:pPr>
            <a:r>
              <a:rPr lang="en-GB" sz="1800" b="0" cap="all">
                <a:solidFill>
                  <a:srgbClr val="000000"/>
                </a:solidFill>
                <a:effectLst/>
                <a:latin typeface="Roboto Slab"/>
                <a:ea typeface="Times New Roman" panose="02020603050405020304" pitchFamily="18" charset="0"/>
                <a:cs typeface="Times New Roman" panose="02020603050405020304" pitchFamily="18" charset="0"/>
              </a:rPr>
              <a:t>Baseline Performance Expectation – the current performance expectation, based on historical trends, PAB guidance and Code obligations.</a:t>
            </a:r>
            <a:endParaRPr lang="en-GB" sz="1800" b="1" cap="all">
              <a:solidFill>
                <a:srgbClr val="70ADA3"/>
              </a:solidFill>
              <a:effectLst/>
              <a:latin typeface="Roboto Slab"/>
              <a:ea typeface="Calibri" panose="020F0502020204030204" pitchFamily="34" charset="0"/>
              <a:cs typeface="Arial" panose="020B0604020202020204" pitchFamily="34" charset="0"/>
            </a:endParaRPr>
          </a:p>
          <a:p>
            <a:pPr>
              <a:lnSpc>
                <a:spcPct val="115000"/>
              </a:lnSpc>
              <a:spcBef>
                <a:spcPts val="600"/>
              </a:spcBef>
              <a:spcAft>
                <a:spcPts val="600"/>
              </a:spcAft>
            </a:pPr>
            <a:endParaRPr lang="en-GB" sz="1800" b="0" cap="all">
              <a:solidFill>
                <a:srgbClr val="70ADA3"/>
              </a:solidFill>
              <a:effectLst/>
              <a:latin typeface="Roboto Slab"/>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486D9FC-C075-0043-B0AD-5654AC883F6F}" type="slidenum">
              <a:rPr lang="en-US" smtClean="0"/>
              <a:t>25</a:t>
            </a:fld>
            <a:endParaRPr lang="en-US"/>
          </a:p>
        </p:txBody>
      </p:sp>
    </p:spTree>
    <p:extLst>
      <p:ext uri="{BB962C8B-B14F-4D97-AF65-F5344CB8AC3E}">
        <p14:creationId xmlns:p14="http://schemas.microsoft.com/office/powerpoint/2010/main" val="2858810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endParaRPr lang="en-GB" sz="1800" b="0" cap="all">
              <a:solidFill>
                <a:srgbClr val="70ADA3"/>
              </a:solidFill>
              <a:effectLst/>
              <a:latin typeface="Roboto Slab"/>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486D9FC-C075-0043-B0AD-5654AC883F6F}" type="slidenum">
              <a:rPr lang="en-US" smtClean="0"/>
              <a:t>26</a:t>
            </a:fld>
            <a:endParaRPr lang="en-US"/>
          </a:p>
        </p:txBody>
      </p:sp>
    </p:spTree>
    <p:extLst>
      <p:ext uri="{BB962C8B-B14F-4D97-AF65-F5344CB8AC3E}">
        <p14:creationId xmlns:p14="http://schemas.microsoft.com/office/powerpoint/2010/main" val="2222682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endParaRPr lang="en-GB" sz="1800" b="0" cap="all">
              <a:solidFill>
                <a:srgbClr val="70ADA3"/>
              </a:solidFill>
              <a:effectLst/>
              <a:latin typeface="Roboto Slab"/>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486D9FC-C075-0043-B0AD-5654AC883F6F}" type="slidenum">
              <a:rPr lang="en-US" smtClean="0"/>
              <a:t>27</a:t>
            </a:fld>
            <a:endParaRPr lang="en-US"/>
          </a:p>
        </p:txBody>
      </p:sp>
    </p:spTree>
    <p:extLst>
      <p:ext uri="{BB962C8B-B14F-4D97-AF65-F5344CB8AC3E}">
        <p14:creationId xmlns:p14="http://schemas.microsoft.com/office/powerpoint/2010/main" val="3691879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endParaRPr lang="en-GB" sz="1800" b="0" cap="all">
              <a:solidFill>
                <a:srgbClr val="70ADA3"/>
              </a:solidFill>
              <a:effectLst/>
              <a:latin typeface="Roboto Slab"/>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486D9FC-C075-0043-B0AD-5654AC883F6F}" type="slidenum">
              <a:rPr lang="en-US" smtClean="0"/>
              <a:t>28</a:t>
            </a:fld>
            <a:endParaRPr lang="en-US"/>
          </a:p>
        </p:txBody>
      </p:sp>
    </p:spTree>
    <p:extLst>
      <p:ext uri="{BB962C8B-B14F-4D97-AF65-F5344CB8AC3E}">
        <p14:creationId xmlns:p14="http://schemas.microsoft.com/office/powerpoint/2010/main" val="2612247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endParaRPr lang="en-GB" sz="1800" b="0" cap="all">
              <a:solidFill>
                <a:srgbClr val="70ADA3"/>
              </a:solidFill>
              <a:effectLst/>
              <a:latin typeface="Roboto Slab"/>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486D9FC-C075-0043-B0AD-5654AC883F6F}" type="slidenum">
              <a:rPr lang="en-US" smtClean="0"/>
              <a:t>29</a:t>
            </a:fld>
            <a:endParaRPr lang="en-US"/>
          </a:p>
        </p:txBody>
      </p:sp>
    </p:spTree>
    <p:extLst>
      <p:ext uri="{BB962C8B-B14F-4D97-AF65-F5344CB8AC3E}">
        <p14:creationId xmlns:p14="http://schemas.microsoft.com/office/powerpoint/2010/main" val="2237195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6D9FC-C075-0043-B0AD-5654AC883F6F}" type="slidenum">
              <a:rPr lang="en-US" smtClean="0"/>
              <a:t>30</a:t>
            </a:fld>
            <a:endParaRPr lang="en-US"/>
          </a:p>
        </p:txBody>
      </p:sp>
    </p:spTree>
    <p:extLst>
      <p:ext uri="{BB962C8B-B14F-4D97-AF65-F5344CB8AC3E}">
        <p14:creationId xmlns:p14="http://schemas.microsoft.com/office/powerpoint/2010/main" val="1668257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6D9FC-C075-0043-B0AD-5654AC883F6F}" type="slidenum">
              <a:rPr lang="en-US" smtClean="0"/>
              <a:t>5</a:t>
            </a:fld>
            <a:endParaRPr lang="en-US"/>
          </a:p>
        </p:txBody>
      </p:sp>
    </p:spTree>
    <p:extLst>
      <p:ext uri="{BB962C8B-B14F-4D97-AF65-F5344CB8AC3E}">
        <p14:creationId xmlns:p14="http://schemas.microsoft.com/office/powerpoint/2010/main" val="2953613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6D9FC-C075-0043-B0AD-5654AC883F6F}" type="slidenum">
              <a:rPr lang="en-US" smtClean="0"/>
              <a:t>6</a:t>
            </a:fld>
            <a:endParaRPr lang="en-US"/>
          </a:p>
        </p:txBody>
      </p:sp>
    </p:spTree>
    <p:extLst>
      <p:ext uri="{BB962C8B-B14F-4D97-AF65-F5344CB8AC3E}">
        <p14:creationId xmlns:p14="http://schemas.microsoft.com/office/powerpoint/2010/main" val="4064136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6D9FC-C075-0043-B0AD-5654AC883F6F}" type="slidenum">
              <a:rPr lang="en-US" smtClean="0"/>
              <a:t>7</a:t>
            </a:fld>
            <a:endParaRPr lang="en-US"/>
          </a:p>
        </p:txBody>
      </p:sp>
    </p:spTree>
    <p:extLst>
      <p:ext uri="{BB962C8B-B14F-4D97-AF65-F5344CB8AC3E}">
        <p14:creationId xmlns:p14="http://schemas.microsoft.com/office/powerpoint/2010/main" val="776423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6D9FC-C075-0043-B0AD-5654AC883F6F}" type="slidenum">
              <a:rPr lang="en-US" smtClean="0"/>
              <a:t>8</a:t>
            </a:fld>
            <a:endParaRPr lang="en-US"/>
          </a:p>
        </p:txBody>
      </p:sp>
    </p:spTree>
    <p:extLst>
      <p:ext uri="{BB962C8B-B14F-4D97-AF65-F5344CB8AC3E}">
        <p14:creationId xmlns:p14="http://schemas.microsoft.com/office/powerpoint/2010/main" val="3665445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6D9FC-C075-0043-B0AD-5654AC883F6F}" type="slidenum">
              <a:rPr lang="en-US" smtClean="0"/>
              <a:t>9</a:t>
            </a:fld>
            <a:endParaRPr lang="en-US"/>
          </a:p>
        </p:txBody>
      </p:sp>
    </p:spTree>
    <p:extLst>
      <p:ext uri="{BB962C8B-B14F-4D97-AF65-F5344CB8AC3E}">
        <p14:creationId xmlns:p14="http://schemas.microsoft.com/office/powerpoint/2010/main" val="491734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Our approach:</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part of REC V3, the Code Manager reviewed the updates to the Code in order to identify potential amendments to the Risk Register and the Performance Assurance Report Catalogue (PARC). </a:t>
            </a:r>
          </a:p>
          <a:p>
            <a:pPr lvl="1"/>
            <a:endParaRPr lang="en-GB" dirty="0"/>
          </a:p>
          <a:p>
            <a:pPr lvl="1"/>
            <a:r>
              <a:rPr lang="en-GB" dirty="0"/>
              <a:t>The first step was to identify the key Retail Risks and Risk Driver updates and as a second step, assess the data needed to monitor the risks which would result in updates the PARC. </a:t>
            </a:r>
          </a:p>
          <a:p>
            <a:pPr lvl="1"/>
            <a:endParaRPr lang="en-GB" dirty="0"/>
          </a:p>
          <a:p>
            <a:pPr lvl="1"/>
            <a:r>
              <a:rPr lang="en-GB" dirty="0"/>
              <a:t>Its worth noting that we are still focusing on the same areas with the key difference being that in some instances, we will be able to acquire more data from central systems</a:t>
            </a:r>
          </a:p>
        </p:txBody>
      </p:sp>
      <p:sp>
        <p:nvSpPr>
          <p:cNvPr id="4" name="Slide Number Placeholder 3"/>
          <p:cNvSpPr>
            <a:spLocks noGrp="1"/>
          </p:cNvSpPr>
          <p:nvPr>
            <p:ph type="sldNum" sz="quarter" idx="5"/>
          </p:nvPr>
        </p:nvSpPr>
        <p:spPr/>
        <p:txBody>
          <a:bodyPr/>
          <a:lstStyle/>
          <a:p>
            <a:fld id="{0486D9FC-C075-0043-B0AD-5654AC883F6F}" type="slidenum">
              <a:rPr lang="en-US" smtClean="0"/>
              <a:t>10</a:t>
            </a:fld>
            <a:endParaRPr lang="en-US"/>
          </a:p>
        </p:txBody>
      </p:sp>
    </p:spTree>
    <p:extLst>
      <p:ext uri="{BB962C8B-B14F-4D97-AF65-F5344CB8AC3E}">
        <p14:creationId xmlns:p14="http://schemas.microsoft.com/office/powerpoint/2010/main" val="2781951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rgbClr val="FF0000"/>
              </a:solidFill>
              <a:latin typeface="+mj-lt"/>
              <a:ea typeface="+mj-ea"/>
              <a:cs typeface="+mj-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86D9FC-C075-0043-B0AD-5654AC883F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673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D6F378-E385-254D-BD86-F82B62470E2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AC5FEE-2A32-484F-BB72-090951A93DB5}"/>
              </a:ext>
            </a:extLst>
          </p:cNvPr>
          <p:cNvSpPr>
            <a:spLocks noGrp="1"/>
          </p:cNvSpPr>
          <p:nvPr>
            <p:ph type="ctrTitle" hasCustomPrompt="1"/>
          </p:nvPr>
        </p:nvSpPr>
        <p:spPr>
          <a:xfrm>
            <a:off x="2074507" y="4771848"/>
            <a:ext cx="6220407" cy="1377027"/>
          </a:xfrm>
          <a:solidFill>
            <a:srgbClr val="68A495"/>
          </a:solidFill>
          <a:ln>
            <a:noFill/>
          </a:ln>
        </p:spPr>
        <p:txBody>
          <a:bodyPr lIns="288000" anchor="ctr">
            <a:normAutofit/>
          </a:bodyPr>
          <a:lstStyle>
            <a:lvl1pPr algn="l">
              <a:lnSpc>
                <a:spcPct val="150000"/>
              </a:lnSpc>
              <a:defRPr sz="2000">
                <a:solidFill>
                  <a:schemeClr val="bg1"/>
                </a:solidFill>
              </a:defRPr>
            </a:lvl1pPr>
          </a:lstStyle>
          <a:p>
            <a:r>
              <a:rPr lang="en-GB"/>
              <a:t>Presentation title</a:t>
            </a:r>
            <a:br>
              <a:rPr lang="en-GB"/>
            </a:br>
            <a:r>
              <a:rPr lang="en-GB"/>
              <a:t>day month year</a:t>
            </a:r>
            <a:endParaRPr lang="en-US"/>
          </a:p>
        </p:txBody>
      </p:sp>
      <p:pic>
        <p:nvPicPr>
          <p:cNvPr id="10" name="Picture 9" descr="A picture containing text&#10;&#10;Description automatically generated">
            <a:extLst>
              <a:ext uri="{FF2B5EF4-FFF2-40B4-BE49-F238E27FC236}">
                <a16:creationId xmlns:a16="http://schemas.microsoft.com/office/drawing/2014/main" id="{7A2AB28D-4815-964D-A608-339A3389EBED}"/>
              </a:ext>
            </a:extLst>
          </p:cNvPr>
          <p:cNvPicPr>
            <a:picLocks noChangeAspect="1"/>
          </p:cNvPicPr>
          <p:nvPr userDrawn="1"/>
        </p:nvPicPr>
        <p:blipFill>
          <a:blip r:embed="rId3"/>
          <a:stretch>
            <a:fillRect/>
          </a:stretch>
        </p:blipFill>
        <p:spPr>
          <a:xfrm>
            <a:off x="1975628" y="666830"/>
            <a:ext cx="5007702" cy="3326671"/>
          </a:xfrm>
          <a:prstGeom prst="rect">
            <a:avLst/>
          </a:prstGeom>
        </p:spPr>
      </p:pic>
    </p:spTree>
    <p:extLst>
      <p:ext uri="{BB962C8B-B14F-4D97-AF65-F5344CB8AC3E}">
        <p14:creationId xmlns:p14="http://schemas.microsoft.com/office/powerpoint/2010/main" val="283238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HEADERS &amp; 1 COL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6E9CF64-1AA4-6841-B4E1-6D2EC96C902D}"/>
              </a:ext>
            </a:extLst>
          </p:cNvPr>
          <p:cNvSpPr>
            <a:spLocks noGrp="1"/>
          </p:cNvSpPr>
          <p:nvPr>
            <p:ph type="ctrTitle"/>
          </p:nvPr>
        </p:nvSpPr>
        <p:spPr>
          <a:xfrm>
            <a:off x="2345094" y="1682200"/>
            <a:ext cx="7554686" cy="678445"/>
          </a:xfrm>
          <a:prstGeom prst="rect">
            <a:avLst/>
          </a:prstGeom>
        </p:spPr>
        <p:txBody>
          <a:bodyPr anchor="t">
            <a:normAutofit/>
          </a:bodyPr>
          <a:lstStyle>
            <a:lvl1pPr algn="l">
              <a:defRPr sz="2000"/>
            </a:lvl1pPr>
          </a:lstStyle>
          <a:p>
            <a:r>
              <a:rPr lang="en-GB"/>
              <a:t>Click to edit Master title style</a:t>
            </a:r>
            <a:endParaRPr lang="en-US"/>
          </a:p>
        </p:txBody>
      </p:sp>
      <p:sp>
        <p:nvSpPr>
          <p:cNvPr id="9" name="Subtitle 2">
            <a:extLst>
              <a:ext uri="{FF2B5EF4-FFF2-40B4-BE49-F238E27FC236}">
                <a16:creationId xmlns:a16="http://schemas.microsoft.com/office/drawing/2014/main" id="{7E624306-26B4-1743-8FFF-3183267B65AB}"/>
              </a:ext>
            </a:extLst>
          </p:cNvPr>
          <p:cNvSpPr>
            <a:spLocks noGrp="1"/>
          </p:cNvSpPr>
          <p:nvPr>
            <p:ph type="subTitle" idx="1" hasCustomPrompt="1"/>
          </p:nvPr>
        </p:nvSpPr>
        <p:spPr>
          <a:xfrm>
            <a:off x="2345094" y="2668976"/>
            <a:ext cx="7554686" cy="2761440"/>
          </a:xfrm>
        </p:spPr>
        <p:txBody>
          <a:bodyPr>
            <a:normAutofit/>
          </a:bodyPr>
          <a:lstStyle>
            <a:lvl1pPr marL="0" indent="0" algn="l">
              <a:lnSpc>
                <a:spcPct val="150000"/>
              </a:lnSpc>
              <a:buNone/>
              <a:defRPr sz="1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eos</a:t>
            </a:r>
            <a:r>
              <a:rPr lang="en-US"/>
              <a:t> </a:t>
            </a:r>
            <a:r>
              <a:rPr lang="en-US" err="1"/>
              <a:t>inani</a:t>
            </a:r>
            <a:r>
              <a:rPr lang="en-US"/>
              <a:t> facete option id, </a:t>
            </a:r>
            <a:r>
              <a:rPr lang="en-US" err="1"/>
              <a:t>vix</a:t>
            </a:r>
            <a:r>
              <a:rPr lang="en-US"/>
              <a:t> an </a:t>
            </a:r>
            <a:r>
              <a:rPr lang="en-US" err="1"/>
              <a:t>laudem</a:t>
            </a:r>
            <a:r>
              <a:rPr lang="en-US"/>
              <a:t> nostrum </a:t>
            </a:r>
            <a:r>
              <a:rPr lang="en-US" err="1"/>
              <a:t>reprehendunt</a:t>
            </a:r>
            <a:r>
              <a:rPr lang="en-US"/>
              <a:t>. </a:t>
            </a:r>
            <a:r>
              <a:rPr lang="en-US" err="1"/>
              <a:t>Aperiam</a:t>
            </a:r>
            <a:r>
              <a:rPr lang="en-US"/>
              <a:t> </a:t>
            </a:r>
            <a:r>
              <a:rPr lang="en-US" err="1"/>
              <a:t>propriae</a:t>
            </a:r>
            <a:r>
              <a:rPr lang="en-US"/>
              <a:t> </a:t>
            </a:r>
            <a:r>
              <a:rPr lang="en-US" err="1"/>
              <a:t>ei</a:t>
            </a:r>
            <a:r>
              <a:rPr lang="en-US"/>
              <a:t> </a:t>
            </a:r>
            <a:r>
              <a:rPr lang="en-US" err="1"/>
              <a:t>eum</a:t>
            </a:r>
            <a:r>
              <a:rPr lang="en-US"/>
              <a:t>, vim facilis </a:t>
            </a:r>
            <a:r>
              <a:rPr lang="en-US" err="1"/>
              <a:t>recusabo</a:t>
            </a:r>
            <a:r>
              <a:rPr lang="en-US"/>
              <a:t> at. Vel at </a:t>
            </a:r>
            <a:r>
              <a:rPr lang="en-US" err="1"/>
              <a:t>vivendum</a:t>
            </a:r>
            <a:r>
              <a:rPr lang="en-US"/>
              <a:t> </a:t>
            </a:r>
            <a:r>
              <a:rPr lang="en-US" err="1"/>
              <a:t>electram</a:t>
            </a:r>
            <a:r>
              <a:rPr lang="en-US"/>
              <a:t>, </a:t>
            </a:r>
            <a:r>
              <a:rPr lang="en-US" err="1"/>
              <a:t>ius</a:t>
            </a:r>
            <a:r>
              <a:rPr lang="en-US"/>
              <a:t> nihil </a:t>
            </a:r>
            <a:r>
              <a:rPr lang="en-US" err="1"/>
              <a:t>labores</a:t>
            </a:r>
            <a:r>
              <a:rPr lang="en-US"/>
              <a:t> ea. Ut </a:t>
            </a:r>
            <a:r>
              <a:rPr lang="en-US" err="1"/>
              <a:t>falli</a:t>
            </a:r>
            <a:r>
              <a:rPr lang="en-US"/>
              <a:t> </a:t>
            </a:r>
            <a:r>
              <a:rPr lang="en-US" err="1"/>
              <a:t>prodesset</a:t>
            </a:r>
            <a:r>
              <a:rPr lang="en-US"/>
              <a:t> </a:t>
            </a:r>
            <a:r>
              <a:rPr lang="en-US" err="1"/>
              <a:t>eum</a:t>
            </a:r>
            <a:r>
              <a:rPr lang="en-US"/>
              <a:t>. At duo </a:t>
            </a:r>
            <a:r>
              <a:rPr lang="en-US" err="1"/>
              <a:t>rebum</a:t>
            </a:r>
            <a:r>
              <a:rPr lang="en-US"/>
              <a:t> </a:t>
            </a:r>
            <a:r>
              <a:rPr lang="en-US" err="1"/>
              <a:t>epicurei</a:t>
            </a:r>
            <a:r>
              <a:rPr lang="en-US"/>
              <a:t> </a:t>
            </a:r>
            <a:r>
              <a:rPr lang="en-US" err="1"/>
              <a:t>aliquando</a:t>
            </a:r>
            <a:r>
              <a:rPr lang="en-US"/>
              <a:t>.</a:t>
            </a:r>
          </a:p>
          <a:p>
            <a:r>
              <a:rPr lang="en-US"/>
              <a:t>An per </a:t>
            </a:r>
            <a:r>
              <a:rPr lang="en-US" err="1"/>
              <a:t>vero</a:t>
            </a:r>
            <a:r>
              <a:rPr lang="en-US"/>
              <a:t> </a:t>
            </a:r>
            <a:r>
              <a:rPr lang="en-US" err="1"/>
              <a:t>tempor</a:t>
            </a:r>
            <a:r>
              <a:rPr lang="en-US"/>
              <a:t>, </a:t>
            </a:r>
            <a:r>
              <a:rPr lang="en-US" err="1"/>
              <a:t>ornatus</a:t>
            </a:r>
            <a:r>
              <a:rPr lang="en-US"/>
              <a:t> </a:t>
            </a:r>
            <a:r>
              <a:rPr lang="en-US" err="1"/>
              <a:t>epicurei</a:t>
            </a:r>
            <a:r>
              <a:rPr lang="en-US"/>
              <a:t> </a:t>
            </a:r>
            <a:r>
              <a:rPr lang="en-US" err="1"/>
              <a:t>intellegam</a:t>
            </a:r>
            <a:r>
              <a:rPr lang="en-US"/>
              <a:t> </a:t>
            </a:r>
            <a:r>
              <a:rPr lang="en-US" err="1"/>
              <a:t>te</a:t>
            </a:r>
            <a:r>
              <a:rPr lang="en-US"/>
              <a:t> usu. Eu </a:t>
            </a:r>
            <a:r>
              <a:rPr lang="en-US" err="1"/>
              <a:t>eos</a:t>
            </a:r>
            <a:r>
              <a:rPr lang="en-US"/>
              <a:t> populo </a:t>
            </a:r>
            <a:r>
              <a:rPr lang="en-US" err="1"/>
              <a:t>moderatius</a:t>
            </a:r>
            <a:r>
              <a:rPr lang="en-US"/>
              <a:t> </a:t>
            </a:r>
            <a:r>
              <a:rPr lang="en-US" err="1"/>
              <a:t>reprimique</a:t>
            </a:r>
            <a:r>
              <a:rPr lang="en-US"/>
              <a:t>, id sit </a:t>
            </a:r>
            <a:r>
              <a:rPr lang="en-US" err="1"/>
              <a:t>officiis</a:t>
            </a:r>
            <a:r>
              <a:rPr lang="en-US"/>
              <a:t> </a:t>
            </a:r>
            <a:r>
              <a:rPr lang="en-US" err="1"/>
              <a:t>gubergren</a:t>
            </a:r>
            <a:r>
              <a:rPr lang="en-US"/>
              <a:t>, qui </a:t>
            </a:r>
            <a:r>
              <a:rPr lang="en-US" err="1"/>
              <a:t>singulis</a:t>
            </a:r>
            <a:r>
              <a:rPr lang="en-US"/>
              <a:t> </a:t>
            </a:r>
            <a:r>
              <a:rPr lang="en-US" err="1"/>
              <a:t>recteque</a:t>
            </a:r>
            <a:r>
              <a:rPr lang="en-US"/>
              <a:t> </a:t>
            </a:r>
            <a:r>
              <a:rPr lang="en-US" err="1"/>
              <a:t>concludaturque</a:t>
            </a:r>
            <a:r>
              <a:rPr lang="en-US"/>
              <a:t> ad. Doming </a:t>
            </a:r>
            <a:r>
              <a:rPr lang="en-US" err="1"/>
              <a:t>reprimique</a:t>
            </a:r>
            <a:r>
              <a:rPr lang="en-US"/>
              <a:t> </a:t>
            </a:r>
            <a:r>
              <a:rPr lang="en-US" err="1"/>
              <a:t>ei</a:t>
            </a:r>
            <a:r>
              <a:rPr lang="en-US"/>
              <a:t> vis. </a:t>
            </a:r>
            <a:r>
              <a:rPr lang="en-US" err="1"/>
              <a:t>Enim</a:t>
            </a:r>
            <a:r>
              <a:rPr lang="en-US"/>
              <a:t> </a:t>
            </a:r>
            <a:r>
              <a:rPr lang="en-US" err="1"/>
              <a:t>tation</a:t>
            </a:r>
            <a:r>
              <a:rPr lang="en-US"/>
              <a:t> </a:t>
            </a:r>
            <a:r>
              <a:rPr lang="en-US" err="1"/>
              <a:t>ridens</a:t>
            </a:r>
            <a:r>
              <a:rPr lang="en-US"/>
              <a:t> </a:t>
            </a:r>
            <a:r>
              <a:rPr lang="en-US" err="1"/>
              <a:t>ius</a:t>
            </a:r>
            <a:r>
              <a:rPr lang="en-US"/>
              <a:t> an, id lorem </a:t>
            </a:r>
            <a:r>
              <a:rPr lang="en-US" err="1"/>
              <a:t>ullum</a:t>
            </a:r>
            <a:r>
              <a:rPr lang="en-US"/>
              <a:t> </a:t>
            </a:r>
            <a:r>
              <a:rPr lang="en-US" err="1"/>
              <a:t>iusto</a:t>
            </a:r>
            <a:r>
              <a:rPr lang="en-US"/>
              <a:t> sed, </a:t>
            </a:r>
            <a:r>
              <a:rPr lang="en-US" err="1"/>
              <a:t>ei</a:t>
            </a:r>
            <a:r>
              <a:rPr lang="en-US"/>
              <a:t> per </a:t>
            </a:r>
            <a:r>
              <a:rPr lang="en-US" err="1"/>
              <a:t>natum</a:t>
            </a:r>
            <a:r>
              <a:rPr lang="en-US"/>
              <a:t> </a:t>
            </a:r>
            <a:r>
              <a:rPr lang="en-US" err="1"/>
              <a:t>senserit</a:t>
            </a:r>
            <a:r>
              <a:rPr lang="en-US"/>
              <a:t>. No </a:t>
            </a:r>
            <a:r>
              <a:rPr lang="en-US" err="1"/>
              <a:t>est</a:t>
            </a:r>
            <a:r>
              <a:rPr lang="en-US"/>
              <a:t> </a:t>
            </a:r>
            <a:r>
              <a:rPr lang="en-US" err="1"/>
              <a:t>zril</a:t>
            </a:r>
            <a:r>
              <a:rPr lang="en-US"/>
              <a:t> </a:t>
            </a:r>
            <a:r>
              <a:rPr lang="en-US" err="1"/>
              <a:t>expetenda</a:t>
            </a:r>
            <a:r>
              <a:rPr lang="en-US"/>
              <a:t> </a:t>
            </a:r>
            <a:r>
              <a:rPr lang="en-US" err="1"/>
              <a:t>delicatissimi</a:t>
            </a:r>
            <a:r>
              <a:rPr lang="en-US"/>
              <a:t>, cu </a:t>
            </a:r>
            <a:r>
              <a:rPr lang="en-US" err="1"/>
              <a:t>eligendi</a:t>
            </a:r>
            <a:r>
              <a:rPr lang="en-US"/>
              <a:t> </a:t>
            </a:r>
            <a:r>
              <a:rPr lang="en-US" err="1"/>
              <a:t>tacimates</a:t>
            </a:r>
            <a:r>
              <a:rPr lang="en-US"/>
              <a:t> </a:t>
            </a:r>
            <a:r>
              <a:rPr lang="en-US" err="1"/>
              <a:t>theophrastus</a:t>
            </a:r>
            <a:r>
              <a:rPr lang="en-US"/>
              <a:t> </a:t>
            </a:r>
            <a:r>
              <a:rPr lang="en-US" err="1"/>
              <a:t>vix</a:t>
            </a:r>
            <a:r>
              <a:rPr lang="en-US"/>
              <a:t>.</a:t>
            </a:r>
          </a:p>
        </p:txBody>
      </p:sp>
    </p:spTree>
    <p:extLst>
      <p:ext uri="{BB962C8B-B14F-4D97-AF65-F5344CB8AC3E}">
        <p14:creationId xmlns:p14="http://schemas.microsoft.com/office/powerpoint/2010/main" val="77371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HEADERS &amp; 2 COL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2C5A97-97FB-CA48-AE5F-EA59A19E8458}"/>
              </a:ext>
            </a:extLst>
          </p:cNvPr>
          <p:cNvSpPr>
            <a:spLocks noGrp="1"/>
          </p:cNvSpPr>
          <p:nvPr>
            <p:ph type="ctrTitle"/>
          </p:nvPr>
        </p:nvSpPr>
        <p:spPr>
          <a:xfrm>
            <a:off x="2345094" y="1682200"/>
            <a:ext cx="7703975" cy="678445"/>
          </a:xfrm>
          <a:prstGeom prst="rect">
            <a:avLst/>
          </a:prstGeom>
        </p:spPr>
        <p:txBody>
          <a:bodyPr anchor="t">
            <a:normAutofit/>
          </a:bodyPr>
          <a:lstStyle>
            <a:lvl1pPr algn="l">
              <a:defRPr sz="2000"/>
            </a:lvl1pPr>
          </a:lstStyle>
          <a:p>
            <a:r>
              <a:rPr lang="en-GB"/>
              <a:t>Click to edit Master title style</a:t>
            </a:r>
            <a:endParaRPr lang="en-US"/>
          </a:p>
        </p:txBody>
      </p:sp>
      <p:sp>
        <p:nvSpPr>
          <p:cNvPr id="11" name="Subtitle 2">
            <a:extLst>
              <a:ext uri="{FF2B5EF4-FFF2-40B4-BE49-F238E27FC236}">
                <a16:creationId xmlns:a16="http://schemas.microsoft.com/office/drawing/2014/main" id="{47AD1D97-6651-0246-873E-1A82AD6FC95E}"/>
              </a:ext>
            </a:extLst>
          </p:cNvPr>
          <p:cNvSpPr>
            <a:spLocks noGrp="1"/>
          </p:cNvSpPr>
          <p:nvPr>
            <p:ph type="subTitle" idx="1" hasCustomPrompt="1"/>
          </p:nvPr>
        </p:nvSpPr>
        <p:spPr>
          <a:xfrm>
            <a:off x="2345094" y="2668976"/>
            <a:ext cx="7703975" cy="2005661"/>
          </a:xfrm>
        </p:spPr>
        <p:txBody>
          <a:bodyPr numCol="2" spcCol="360000">
            <a:normAutofit/>
          </a:bodyPr>
          <a:lstStyle>
            <a:lvl1pPr marL="0" indent="0" algn="l">
              <a:lnSpc>
                <a:spcPct val="150000"/>
              </a:lnSpc>
              <a:buNone/>
              <a:defRPr sz="1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eos</a:t>
            </a:r>
            <a:r>
              <a:rPr lang="en-US"/>
              <a:t> </a:t>
            </a:r>
            <a:r>
              <a:rPr lang="en-US" err="1"/>
              <a:t>inani</a:t>
            </a:r>
            <a:r>
              <a:rPr lang="en-US"/>
              <a:t> facete option id, </a:t>
            </a:r>
            <a:r>
              <a:rPr lang="en-US" err="1"/>
              <a:t>vix</a:t>
            </a:r>
            <a:r>
              <a:rPr lang="en-US"/>
              <a:t> an </a:t>
            </a:r>
            <a:r>
              <a:rPr lang="en-US" err="1"/>
              <a:t>laudem</a:t>
            </a:r>
            <a:r>
              <a:rPr lang="en-US"/>
              <a:t> nostrum </a:t>
            </a:r>
            <a:r>
              <a:rPr lang="en-US" err="1"/>
              <a:t>reprehendunt</a:t>
            </a:r>
            <a:r>
              <a:rPr lang="en-US"/>
              <a:t>. </a:t>
            </a:r>
            <a:r>
              <a:rPr lang="en-US" err="1"/>
              <a:t>Aperiam</a:t>
            </a:r>
            <a:r>
              <a:rPr lang="en-US"/>
              <a:t> </a:t>
            </a:r>
            <a:r>
              <a:rPr lang="en-US" err="1"/>
              <a:t>propriae</a:t>
            </a:r>
            <a:r>
              <a:rPr lang="en-US"/>
              <a:t> </a:t>
            </a:r>
            <a:r>
              <a:rPr lang="en-US" err="1"/>
              <a:t>ei</a:t>
            </a:r>
            <a:r>
              <a:rPr lang="en-US"/>
              <a:t> </a:t>
            </a:r>
            <a:r>
              <a:rPr lang="en-US" err="1"/>
              <a:t>eum</a:t>
            </a:r>
            <a:r>
              <a:rPr lang="en-US"/>
              <a:t>, vim facilis </a:t>
            </a:r>
            <a:r>
              <a:rPr lang="en-US" err="1"/>
              <a:t>recusabo</a:t>
            </a:r>
            <a:r>
              <a:rPr lang="en-US"/>
              <a:t> at. Vel at </a:t>
            </a:r>
            <a:r>
              <a:rPr lang="en-US" err="1"/>
              <a:t>vivendum</a:t>
            </a:r>
            <a:r>
              <a:rPr lang="en-US"/>
              <a:t> </a:t>
            </a:r>
            <a:r>
              <a:rPr lang="en-US" err="1"/>
              <a:t>electram</a:t>
            </a:r>
            <a:r>
              <a:rPr lang="en-US"/>
              <a:t>, </a:t>
            </a:r>
            <a:r>
              <a:rPr lang="en-US" err="1"/>
              <a:t>ius</a:t>
            </a:r>
            <a:r>
              <a:rPr lang="en-US"/>
              <a:t> nihil </a:t>
            </a:r>
            <a:r>
              <a:rPr lang="en-US" err="1"/>
              <a:t>labores</a:t>
            </a:r>
            <a:r>
              <a:rPr lang="en-US"/>
              <a:t> ea. Ut </a:t>
            </a:r>
            <a:r>
              <a:rPr lang="en-US" err="1"/>
              <a:t>falli</a:t>
            </a:r>
            <a:r>
              <a:rPr lang="en-US"/>
              <a:t> </a:t>
            </a:r>
            <a:r>
              <a:rPr lang="en-US" err="1"/>
              <a:t>prodesset</a:t>
            </a:r>
            <a:r>
              <a:rPr lang="en-US"/>
              <a:t> </a:t>
            </a:r>
            <a:r>
              <a:rPr lang="en-US" err="1"/>
              <a:t>eum</a:t>
            </a:r>
            <a:r>
              <a:rPr lang="en-US"/>
              <a:t>. At duo </a:t>
            </a:r>
            <a:r>
              <a:rPr lang="en-US" err="1"/>
              <a:t>rebum</a:t>
            </a:r>
            <a:r>
              <a:rPr lang="en-US"/>
              <a:t> </a:t>
            </a:r>
            <a:r>
              <a:rPr lang="en-US" err="1"/>
              <a:t>epicurei</a:t>
            </a:r>
            <a:r>
              <a:rPr lang="en-US"/>
              <a:t> </a:t>
            </a:r>
            <a:r>
              <a:rPr lang="en-US" err="1"/>
              <a:t>aliquando</a:t>
            </a:r>
            <a:r>
              <a:rPr lang="en-US"/>
              <a:t>.</a:t>
            </a:r>
          </a:p>
          <a:p>
            <a:r>
              <a:rPr lang="en-US"/>
              <a:t>An per </a:t>
            </a:r>
            <a:r>
              <a:rPr lang="en-US" err="1"/>
              <a:t>vero</a:t>
            </a:r>
            <a:r>
              <a:rPr lang="en-US"/>
              <a:t> </a:t>
            </a:r>
            <a:r>
              <a:rPr lang="en-US" err="1"/>
              <a:t>tempor</a:t>
            </a:r>
            <a:r>
              <a:rPr lang="en-US"/>
              <a:t>, </a:t>
            </a:r>
            <a:r>
              <a:rPr lang="en-US" err="1"/>
              <a:t>ornatus</a:t>
            </a:r>
            <a:r>
              <a:rPr lang="en-US"/>
              <a:t> </a:t>
            </a:r>
            <a:r>
              <a:rPr lang="en-US" err="1"/>
              <a:t>epicurei</a:t>
            </a:r>
            <a:r>
              <a:rPr lang="en-US"/>
              <a:t> </a:t>
            </a:r>
            <a:r>
              <a:rPr lang="en-US" err="1"/>
              <a:t>intellegam</a:t>
            </a:r>
            <a:r>
              <a:rPr lang="en-US"/>
              <a:t> </a:t>
            </a:r>
            <a:r>
              <a:rPr lang="en-US" err="1"/>
              <a:t>te</a:t>
            </a:r>
            <a:r>
              <a:rPr lang="en-US"/>
              <a:t> usu. Eu </a:t>
            </a:r>
            <a:r>
              <a:rPr lang="en-US" err="1"/>
              <a:t>eos</a:t>
            </a:r>
            <a:r>
              <a:rPr lang="en-US"/>
              <a:t> populo </a:t>
            </a:r>
            <a:r>
              <a:rPr lang="en-US" err="1"/>
              <a:t>moderatius</a:t>
            </a:r>
            <a:r>
              <a:rPr lang="en-US"/>
              <a:t> </a:t>
            </a:r>
            <a:r>
              <a:rPr lang="en-US" err="1"/>
              <a:t>reprimique</a:t>
            </a:r>
            <a:r>
              <a:rPr lang="en-US"/>
              <a:t>, id sit </a:t>
            </a:r>
            <a:r>
              <a:rPr lang="en-US" err="1"/>
              <a:t>officiis</a:t>
            </a:r>
            <a:r>
              <a:rPr lang="en-US"/>
              <a:t> </a:t>
            </a:r>
            <a:r>
              <a:rPr lang="en-US" err="1"/>
              <a:t>gubergren</a:t>
            </a:r>
            <a:r>
              <a:rPr lang="en-US"/>
              <a:t>, qui </a:t>
            </a:r>
            <a:r>
              <a:rPr lang="en-US" err="1"/>
              <a:t>singulis</a:t>
            </a:r>
            <a:r>
              <a:rPr lang="en-US"/>
              <a:t> </a:t>
            </a:r>
            <a:r>
              <a:rPr lang="en-US" err="1"/>
              <a:t>recteque</a:t>
            </a:r>
            <a:r>
              <a:rPr lang="en-US"/>
              <a:t> </a:t>
            </a:r>
            <a:r>
              <a:rPr lang="en-US" err="1"/>
              <a:t>concludaturque</a:t>
            </a:r>
            <a:r>
              <a:rPr lang="en-US"/>
              <a:t> ad. Doming </a:t>
            </a:r>
            <a:r>
              <a:rPr lang="en-US" err="1"/>
              <a:t>reprimique</a:t>
            </a:r>
            <a:r>
              <a:rPr lang="en-US"/>
              <a:t> </a:t>
            </a:r>
            <a:r>
              <a:rPr lang="en-US" err="1"/>
              <a:t>ei</a:t>
            </a:r>
            <a:r>
              <a:rPr lang="en-US"/>
              <a:t> vis. </a:t>
            </a:r>
            <a:r>
              <a:rPr lang="en-US" err="1"/>
              <a:t>Enim</a:t>
            </a:r>
            <a:r>
              <a:rPr lang="en-US"/>
              <a:t> </a:t>
            </a:r>
            <a:r>
              <a:rPr lang="en-US" err="1"/>
              <a:t>tation</a:t>
            </a:r>
            <a:r>
              <a:rPr lang="en-US"/>
              <a:t> </a:t>
            </a:r>
            <a:r>
              <a:rPr lang="en-US" err="1"/>
              <a:t>ridens</a:t>
            </a:r>
            <a:r>
              <a:rPr lang="en-US"/>
              <a:t> </a:t>
            </a:r>
            <a:r>
              <a:rPr lang="en-US" err="1"/>
              <a:t>ius</a:t>
            </a:r>
            <a:r>
              <a:rPr lang="en-US"/>
              <a:t> an, id lorem </a:t>
            </a:r>
            <a:r>
              <a:rPr lang="en-US" err="1"/>
              <a:t>ullum</a:t>
            </a:r>
            <a:r>
              <a:rPr lang="en-US"/>
              <a:t> </a:t>
            </a:r>
            <a:r>
              <a:rPr lang="en-US" err="1"/>
              <a:t>iusto</a:t>
            </a:r>
            <a:r>
              <a:rPr lang="en-US"/>
              <a:t> sed, </a:t>
            </a:r>
            <a:r>
              <a:rPr lang="en-US" err="1"/>
              <a:t>ei</a:t>
            </a:r>
            <a:r>
              <a:rPr lang="en-US"/>
              <a:t> per </a:t>
            </a:r>
            <a:r>
              <a:rPr lang="en-US" err="1"/>
              <a:t>natum</a:t>
            </a:r>
            <a:r>
              <a:rPr lang="en-US"/>
              <a:t> </a:t>
            </a:r>
            <a:r>
              <a:rPr lang="en-US" err="1"/>
              <a:t>senserit</a:t>
            </a:r>
            <a:r>
              <a:rPr lang="en-US"/>
              <a:t>. No </a:t>
            </a:r>
            <a:r>
              <a:rPr lang="en-US" err="1"/>
              <a:t>est</a:t>
            </a:r>
            <a:r>
              <a:rPr lang="en-US"/>
              <a:t> </a:t>
            </a:r>
            <a:r>
              <a:rPr lang="en-US" err="1"/>
              <a:t>zril</a:t>
            </a:r>
            <a:r>
              <a:rPr lang="en-US"/>
              <a:t> </a:t>
            </a:r>
            <a:r>
              <a:rPr lang="en-US" err="1"/>
              <a:t>expetenda</a:t>
            </a:r>
            <a:r>
              <a:rPr lang="en-US"/>
              <a:t> </a:t>
            </a:r>
            <a:r>
              <a:rPr lang="en-US" err="1"/>
              <a:t>delicatissimi</a:t>
            </a:r>
            <a:r>
              <a:rPr lang="en-US"/>
              <a:t>, cu </a:t>
            </a:r>
            <a:r>
              <a:rPr lang="en-US" err="1"/>
              <a:t>eligendi</a:t>
            </a:r>
            <a:r>
              <a:rPr lang="en-US"/>
              <a:t> </a:t>
            </a:r>
            <a:r>
              <a:rPr lang="en-US" err="1"/>
              <a:t>tacimates</a:t>
            </a:r>
            <a:r>
              <a:rPr lang="en-US"/>
              <a:t> </a:t>
            </a:r>
            <a:r>
              <a:rPr lang="en-US" err="1"/>
              <a:t>theophrastus</a:t>
            </a:r>
            <a:r>
              <a:rPr lang="en-US"/>
              <a:t> </a:t>
            </a:r>
            <a:r>
              <a:rPr lang="en-US" err="1"/>
              <a:t>vix</a:t>
            </a:r>
            <a:r>
              <a:rPr lang="en-US"/>
              <a:t>.</a:t>
            </a:r>
          </a:p>
        </p:txBody>
      </p:sp>
    </p:spTree>
    <p:extLst>
      <p:ext uri="{BB962C8B-B14F-4D97-AF65-F5344CB8AC3E}">
        <p14:creationId xmlns:p14="http://schemas.microsoft.com/office/powerpoint/2010/main" val="163702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S &amp; 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BDEC08-1444-3A43-A0FF-535A9B70C8C1}"/>
              </a:ext>
            </a:extLst>
          </p:cNvPr>
          <p:cNvSpPr>
            <a:spLocks noGrp="1"/>
          </p:cNvSpPr>
          <p:nvPr>
            <p:ph type="ctrTitle"/>
          </p:nvPr>
        </p:nvSpPr>
        <p:spPr>
          <a:xfrm>
            <a:off x="2345094" y="1682200"/>
            <a:ext cx="7703975" cy="678445"/>
          </a:xfrm>
          <a:prstGeom prst="rect">
            <a:avLst/>
          </a:prstGeom>
        </p:spPr>
        <p:txBody>
          <a:bodyPr anchor="t">
            <a:normAutofit/>
          </a:bodyPr>
          <a:lstStyle>
            <a:lvl1pPr algn="l">
              <a:defRPr sz="2000"/>
            </a:lvl1pPr>
          </a:lstStyle>
          <a:p>
            <a:r>
              <a:rPr lang="en-GB"/>
              <a:t>Click to edit Master title style</a:t>
            </a:r>
            <a:endParaRPr lang="en-US"/>
          </a:p>
        </p:txBody>
      </p:sp>
      <p:sp>
        <p:nvSpPr>
          <p:cNvPr id="7" name="Subtitle 2">
            <a:extLst>
              <a:ext uri="{FF2B5EF4-FFF2-40B4-BE49-F238E27FC236}">
                <a16:creationId xmlns:a16="http://schemas.microsoft.com/office/drawing/2014/main" id="{9D6A0081-2D05-E345-BB53-D498662170A2}"/>
              </a:ext>
            </a:extLst>
          </p:cNvPr>
          <p:cNvSpPr>
            <a:spLocks noGrp="1"/>
          </p:cNvSpPr>
          <p:nvPr>
            <p:ph type="subTitle" idx="1" hasCustomPrompt="1"/>
          </p:nvPr>
        </p:nvSpPr>
        <p:spPr>
          <a:xfrm>
            <a:off x="7461504" y="3336488"/>
            <a:ext cx="2614997" cy="2506824"/>
          </a:xfrm>
        </p:spPr>
        <p:txBody>
          <a:bodyPr numCol="1" spcCol="360000">
            <a:normAutofit/>
          </a:bodyPr>
          <a:lstStyle>
            <a:lvl1pPr marL="0" indent="0" algn="l">
              <a:lnSpc>
                <a:spcPct val="150000"/>
              </a:lnSpc>
              <a:buNone/>
              <a:defRPr sz="9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 per </a:t>
            </a:r>
            <a:r>
              <a:rPr lang="en-US" err="1"/>
              <a:t>vero</a:t>
            </a:r>
            <a:r>
              <a:rPr lang="en-US"/>
              <a:t> </a:t>
            </a:r>
            <a:r>
              <a:rPr lang="en-US" err="1"/>
              <a:t>tempor</a:t>
            </a:r>
            <a:r>
              <a:rPr lang="en-US"/>
              <a:t>, </a:t>
            </a:r>
            <a:r>
              <a:rPr lang="en-US" err="1"/>
              <a:t>ornatus</a:t>
            </a:r>
            <a:r>
              <a:rPr lang="en-US"/>
              <a:t> </a:t>
            </a:r>
            <a:r>
              <a:rPr lang="en-US" err="1"/>
              <a:t>epicurei</a:t>
            </a:r>
            <a:r>
              <a:rPr lang="en-US"/>
              <a:t> </a:t>
            </a:r>
            <a:r>
              <a:rPr lang="en-US" err="1"/>
              <a:t>intellegam</a:t>
            </a:r>
            <a:r>
              <a:rPr lang="en-US"/>
              <a:t> </a:t>
            </a:r>
            <a:r>
              <a:rPr lang="en-US" err="1"/>
              <a:t>te</a:t>
            </a:r>
            <a:r>
              <a:rPr lang="en-US"/>
              <a:t> usu. Eu </a:t>
            </a:r>
            <a:r>
              <a:rPr lang="en-US" err="1"/>
              <a:t>eos</a:t>
            </a:r>
            <a:r>
              <a:rPr lang="en-US"/>
              <a:t> populo </a:t>
            </a:r>
            <a:r>
              <a:rPr lang="en-US" err="1"/>
              <a:t>moderatius</a:t>
            </a:r>
            <a:r>
              <a:rPr lang="en-US"/>
              <a:t> </a:t>
            </a:r>
            <a:r>
              <a:rPr lang="en-US" err="1"/>
              <a:t>reprimique</a:t>
            </a:r>
            <a:r>
              <a:rPr lang="en-US"/>
              <a:t>, id sit </a:t>
            </a:r>
            <a:r>
              <a:rPr lang="en-US" err="1"/>
              <a:t>officiis</a:t>
            </a:r>
            <a:r>
              <a:rPr lang="en-US"/>
              <a:t> </a:t>
            </a:r>
            <a:r>
              <a:rPr lang="en-US" err="1"/>
              <a:t>gubergren</a:t>
            </a:r>
            <a:r>
              <a:rPr lang="en-US"/>
              <a:t>, qui </a:t>
            </a:r>
            <a:r>
              <a:rPr lang="en-US" err="1"/>
              <a:t>singulis</a:t>
            </a:r>
            <a:r>
              <a:rPr lang="en-US"/>
              <a:t> </a:t>
            </a:r>
            <a:r>
              <a:rPr lang="en-US" err="1"/>
              <a:t>recteque</a:t>
            </a:r>
            <a:r>
              <a:rPr lang="en-US"/>
              <a:t> </a:t>
            </a:r>
            <a:r>
              <a:rPr lang="en-US" err="1"/>
              <a:t>concludaturque</a:t>
            </a:r>
            <a:r>
              <a:rPr lang="en-US"/>
              <a:t> ad. Doming </a:t>
            </a:r>
            <a:r>
              <a:rPr lang="en-US" err="1"/>
              <a:t>reprimique</a:t>
            </a:r>
            <a:r>
              <a:rPr lang="en-US"/>
              <a:t> </a:t>
            </a:r>
            <a:r>
              <a:rPr lang="en-US" err="1"/>
              <a:t>ei</a:t>
            </a:r>
            <a:r>
              <a:rPr lang="en-US"/>
              <a:t> vis. </a:t>
            </a:r>
            <a:r>
              <a:rPr lang="en-US" err="1"/>
              <a:t>Enim</a:t>
            </a:r>
            <a:r>
              <a:rPr lang="en-US"/>
              <a:t> </a:t>
            </a:r>
            <a:r>
              <a:rPr lang="en-US" err="1"/>
              <a:t>tation</a:t>
            </a:r>
            <a:r>
              <a:rPr lang="en-US"/>
              <a:t> </a:t>
            </a:r>
            <a:r>
              <a:rPr lang="en-US" err="1"/>
              <a:t>ridens</a:t>
            </a:r>
            <a:r>
              <a:rPr lang="en-US"/>
              <a:t> </a:t>
            </a:r>
            <a:r>
              <a:rPr lang="en-US" err="1"/>
              <a:t>ius</a:t>
            </a:r>
            <a:r>
              <a:rPr lang="en-US"/>
              <a:t> an, id lorem </a:t>
            </a:r>
            <a:r>
              <a:rPr lang="en-US" err="1"/>
              <a:t>ullum</a:t>
            </a:r>
            <a:r>
              <a:rPr lang="en-US"/>
              <a:t> </a:t>
            </a:r>
            <a:r>
              <a:rPr lang="en-US" err="1"/>
              <a:t>iusto</a:t>
            </a:r>
            <a:r>
              <a:rPr lang="en-US"/>
              <a:t> sed, </a:t>
            </a:r>
            <a:r>
              <a:rPr lang="en-US" err="1"/>
              <a:t>ei</a:t>
            </a:r>
            <a:r>
              <a:rPr lang="en-US"/>
              <a:t> per </a:t>
            </a:r>
            <a:r>
              <a:rPr lang="en-US" err="1"/>
              <a:t>natum</a:t>
            </a:r>
            <a:r>
              <a:rPr lang="en-US"/>
              <a:t> </a:t>
            </a:r>
            <a:r>
              <a:rPr lang="en-US" err="1"/>
              <a:t>senserit</a:t>
            </a:r>
            <a:r>
              <a:rPr lang="en-US"/>
              <a:t>. No </a:t>
            </a:r>
            <a:r>
              <a:rPr lang="en-US" err="1"/>
              <a:t>est</a:t>
            </a:r>
            <a:r>
              <a:rPr lang="en-US"/>
              <a:t> </a:t>
            </a:r>
            <a:r>
              <a:rPr lang="en-US" err="1"/>
              <a:t>zril</a:t>
            </a:r>
            <a:r>
              <a:rPr lang="en-US"/>
              <a:t> </a:t>
            </a:r>
            <a:r>
              <a:rPr lang="en-US" err="1"/>
              <a:t>expetenda</a:t>
            </a:r>
            <a:r>
              <a:rPr lang="en-US"/>
              <a:t> </a:t>
            </a:r>
            <a:r>
              <a:rPr lang="en-US" err="1"/>
              <a:t>delicatissimi</a:t>
            </a:r>
            <a:r>
              <a:rPr lang="en-US"/>
              <a:t>, cu </a:t>
            </a:r>
            <a:r>
              <a:rPr lang="en-US" err="1"/>
              <a:t>eligendi</a:t>
            </a:r>
            <a:r>
              <a:rPr lang="en-US"/>
              <a:t> </a:t>
            </a:r>
            <a:r>
              <a:rPr lang="en-US" err="1"/>
              <a:t>tacimates</a:t>
            </a:r>
            <a:r>
              <a:rPr lang="en-US"/>
              <a:t> </a:t>
            </a:r>
            <a:r>
              <a:rPr lang="en-US" err="1"/>
              <a:t>theophrastus</a:t>
            </a:r>
            <a:r>
              <a:rPr lang="en-US"/>
              <a:t> </a:t>
            </a:r>
            <a:r>
              <a:rPr lang="en-US" err="1"/>
              <a:t>vix</a:t>
            </a:r>
            <a:r>
              <a:rPr lang="en-US"/>
              <a:t>.</a:t>
            </a:r>
          </a:p>
        </p:txBody>
      </p:sp>
      <p:sp>
        <p:nvSpPr>
          <p:cNvPr id="10" name="Picture Placeholder 2">
            <a:extLst>
              <a:ext uri="{FF2B5EF4-FFF2-40B4-BE49-F238E27FC236}">
                <a16:creationId xmlns:a16="http://schemas.microsoft.com/office/drawing/2014/main" id="{A033FBF4-7937-5A4F-8CBB-C6E849165BEB}"/>
              </a:ext>
            </a:extLst>
          </p:cNvPr>
          <p:cNvSpPr>
            <a:spLocks noGrp="1"/>
          </p:cNvSpPr>
          <p:nvPr>
            <p:ph type="pic" idx="10"/>
          </p:nvPr>
        </p:nvSpPr>
        <p:spPr>
          <a:xfrm>
            <a:off x="2345094" y="2468880"/>
            <a:ext cx="4887810" cy="38859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691655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 &amp; BULLET POIN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3D74B6-D092-E248-8E9C-592BE1363E49}"/>
              </a:ext>
            </a:extLst>
          </p:cNvPr>
          <p:cNvSpPr>
            <a:spLocks noGrp="1"/>
          </p:cNvSpPr>
          <p:nvPr>
            <p:ph type="ctrTitle"/>
          </p:nvPr>
        </p:nvSpPr>
        <p:spPr>
          <a:xfrm>
            <a:off x="2345094" y="1682200"/>
            <a:ext cx="9144000" cy="678445"/>
          </a:xfrm>
          <a:prstGeom prst="rect">
            <a:avLst/>
          </a:prstGeom>
        </p:spPr>
        <p:txBody>
          <a:bodyPr anchor="t">
            <a:normAutofit/>
          </a:bodyPr>
          <a:lstStyle>
            <a:lvl1pPr algn="l">
              <a:defRPr sz="2000"/>
            </a:lvl1pPr>
          </a:lstStyle>
          <a:p>
            <a:r>
              <a:rPr lang="en-GB"/>
              <a:t>Click to edit Master title style</a:t>
            </a:r>
            <a:endParaRPr lang="en-US"/>
          </a:p>
        </p:txBody>
      </p:sp>
      <p:sp>
        <p:nvSpPr>
          <p:cNvPr id="7" name="Subtitle 2">
            <a:extLst>
              <a:ext uri="{FF2B5EF4-FFF2-40B4-BE49-F238E27FC236}">
                <a16:creationId xmlns:a16="http://schemas.microsoft.com/office/drawing/2014/main" id="{D68285FD-C013-B048-94D1-C1D188E712BC}"/>
              </a:ext>
            </a:extLst>
          </p:cNvPr>
          <p:cNvSpPr>
            <a:spLocks noGrp="1"/>
          </p:cNvSpPr>
          <p:nvPr>
            <p:ph type="subTitle" idx="1" hasCustomPrompt="1"/>
          </p:nvPr>
        </p:nvSpPr>
        <p:spPr>
          <a:xfrm>
            <a:off x="2345094" y="2668976"/>
            <a:ext cx="9144000" cy="2638520"/>
          </a:xfrm>
        </p:spPr>
        <p:txBody>
          <a:bodyPr>
            <a:normAutofit/>
          </a:bodyPr>
          <a:lstStyle>
            <a:lvl1pPr marL="285750" indent="-285750" algn="l">
              <a:buFont typeface="Wingdings" pitchFamily="2" charset="2"/>
              <a:buChar char="§"/>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Bullet Points…</a:t>
            </a:r>
          </a:p>
          <a:p>
            <a:r>
              <a:rPr lang="en-GB"/>
              <a:t>Click to edit Bullet Points</a:t>
            </a:r>
            <a:endParaRPr lang="en-US"/>
          </a:p>
        </p:txBody>
      </p:sp>
    </p:spTree>
    <p:extLst>
      <p:ext uri="{BB962C8B-B14F-4D97-AF65-F5344CB8AC3E}">
        <p14:creationId xmlns:p14="http://schemas.microsoft.com/office/powerpoint/2010/main" val="218434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450352" y="1676402"/>
            <a:ext cx="4188949" cy="4705351"/>
          </a:xfrm>
        </p:spPr>
        <p:txBody>
          <a:bodyPr>
            <a:noAutofit/>
          </a:bodyPr>
          <a:lstStyle/>
          <a:p>
            <a:r>
              <a:rPr lang="en-US" noProof="0"/>
              <a:t>Click icon to add picture</a:t>
            </a:r>
          </a:p>
        </p:txBody>
      </p:sp>
      <p:sp>
        <p:nvSpPr>
          <p:cNvPr id="6" name="Content Placeholder 3"/>
          <p:cNvSpPr>
            <a:spLocks noGrp="1"/>
          </p:cNvSpPr>
          <p:nvPr>
            <p:ph sz="quarter" idx="10"/>
          </p:nvPr>
        </p:nvSpPr>
        <p:spPr>
          <a:xfrm>
            <a:off x="501652" y="1676400"/>
            <a:ext cx="4456429" cy="4705352"/>
          </a:xfrm>
          <a:prstGeom prst="rect">
            <a:avLst/>
          </a:prstGeom>
        </p:spPr>
        <p:txBody>
          <a:bodyPr>
            <a:noAutofit/>
          </a:bodyPr>
          <a:lstStyle>
            <a:lvl1pPr marL="0" indent="0" algn="l">
              <a:buFontTx/>
              <a:buNone/>
              <a:tabLst>
                <a:tab pos="5029074" algn="r"/>
              </a:tabLst>
              <a:defRPr>
                <a:latin typeface="+mn-lt"/>
              </a:defRPr>
            </a:lvl1pPr>
            <a:lvl2pPr marL="139697" indent="-139697" algn="l">
              <a:buClrTx/>
              <a:buSzPct val="100000"/>
              <a:buFont typeface="Arial" panose="020B0604020202020204" pitchFamily="34" charset="0"/>
              <a:buChar char="•"/>
              <a:tabLst>
                <a:tab pos="5029074" algn="r"/>
              </a:tabLst>
              <a:defRPr>
                <a:latin typeface="+mj-lt"/>
              </a:defRPr>
            </a:lvl2pPr>
            <a:lvl3pPr marL="304792" indent="-139697" algn="l">
              <a:buClrTx/>
              <a:buSzPct val="100000"/>
              <a:buFont typeface="Arial" panose="020B0604020202020204" pitchFamily="34" charset="0"/>
              <a:buChar char="−"/>
              <a:tabLst>
                <a:tab pos="5029074" algn="r"/>
              </a:tabLst>
              <a:defRPr>
                <a:latin typeface="+mn-lt"/>
              </a:defRPr>
            </a:lvl3pPr>
            <a:lvl4pPr marL="469888" indent="-139697" algn="l">
              <a:buClrTx/>
              <a:buSzPct val="100000"/>
              <a:buFont typeface="Arial" panose="020B0604020202020204" pitchFamily="34" charset="0"/>
              <a:buChar char="◦"/>
              <a:tabLst>
                <a:tab pos="5029074" algn="r"/>
              </a:tabLst>
              <a:defRPr>
                <a:latin typeface="+mn-lt"/>
              </a:defRPr>
            </a:lvl4pPr>
            <a:lvl5pPr marL="634984" indent="-139697" algn="l">
              <a:buClrTx/>
              <a:buSzPct val="100000"/>
              <a:buFont typeface="Arial" panose="020B0604020202020204" pitchFamily="34" charset="0"/>
              <a:buChar char="−"/>
              <a:tabLst>
                <a:tab pos="5029074" algn="r"/>
              </a:tabLst>
              <a:defRPr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6736BC7E-CC92-4806-8CFA-5A23370EB40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2923547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ONTENT SLIDE HEAD &amp; SUB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EC17-3017-2746-AC9B-13844B8144CE}"/>
              </a:ext>
            </a:extLst>
          </p:cNvPr>
          <p:cNvSpPr>
            <a:spLocks noGrp="1"/>
          </p:cNvSpPr>
          <p:nvPr>
            <p:ph type="ctrTitle"/>
          </p:nvPr>
        </p:nvSpPr>
        <p:spPr>
          <a:xfrm>
            <a:off x="2345094" y="1682200"/>
            <a:ext cx="9144000" cy="678445"/>
          </a:xfrm>
          <a:prstGeom prst="rect">
            <a:avLst/>
          </a:prstGeom>
        </p:spPr>
        <p:txBody>
          <a:bodyPr anchor="t">
            <a:normAutofit/>
          </a:bodyPr>
          <a:lstStyle>
            <a:lvl1pPr algn="l">
              <a:defRPr sz="2000"/>
            </a:lvl1pPr>
          </a:lstStyle>
          <a:p>
            <a:r>
              <a:rPr lang="en-GB"/>
              <a:t>Click to edit Master title style</a:t>
            </a:r>
            <a:endParaRPr lang="en-US"/>
          </a:p>
        </p:txBody>
      </p:sp>
      <p:sp>
        <p:nvSpPr>
          <p:cNvPr id="3" name="Subtitle 2">
            <a:extLst>
              <a:ext uri="{FF2B5EF4-FFF2-40B4-BE49-F238E27FC236}">
                <a16:creationId xmlns:a16="http://schemas.microsoft.com/office/drawing/2014/main" id="{820AF813-1A5A-5845-9C1D-263E7BA96894}"/>
              </a:ext>
            </a:extLst>
          </p:cNvPr>
          <p:cNvSpPr>
            <a:spLocks noGrp="1"/>
          </p:cNvSpPr>
          <p:nvPr>
            <p:ph type="subTitle" idx="1"/>
          </p:nvPr>
        </p:nvSpPr>
        <p:spPr>
          <a:xfrm>
            <a:off x="2345094" y="2668976"/>
            <a:ext cx="9144000" cy="67844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05185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HEADERS &amp; 1 COL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6E9CF64-1AA4-6841-B4E1-6D2EC96C902D}"/>
              </a:ext>
            </a:extLst>
          </p:cNvPr>
          <p:cNvSpPr>
            <a:spLocks noGrp="1"/>
          </p:cNvSpPr>
          <p:nvPr>
            <p:ph type="ctrTitle"/>
          </p:nvPr>
        </p:nvSpPr>
        <p:spPr>
          <a:xfrm>
            <a:off x="2345094" y="1682200"/>
            <a:ext cx="7554686" cy="678445"/>
          </a:xfrm>
          <a:prstGeom prst="rect">
            <a:avLst/>
          </a:prstGeom>
        </p:spPr>
        <p:txBody>
          <a:bodyPr anchor="t">
            <a:normAutofit/>
          </a:bodyPr>
          <a:lstStyle>
            <a:lvl1pPr algn="l">
              <a:defRPr sz="2000"/>
            </a:lvl1pPr>
          </a:lstStyle>
          <a:p>
            <a:r>
              <a:rPr lang="en-GB"/>
              <a:t>Click to edit Master title style</a:t>
            </a:r>
            <a:endParaRPr lang="en-US"/>
          </a:p>
        </p:txBody>
      </p:sp>
      <p:sp>
        <p:nvSpPr>
          <p:cNvPr id="9" name="Subtitle 2">
            <a:extLst>
              <a:ext uri="{FF2B5EF4-FFF2-40B4-BE49-F238E27FC236}">
                <a16:creationId xmlns:a16="http://schemas.microsoft.com/office/drawing/2014/main" id="{7E624306-26B4-1743-8FFF-3183267B65AB}"/>
              </a:ext>
            </a:extLst>
          </p:cNvPr>
          <p:cNvSpPr>
            <a:spLocks noGrp="1"/>
          </p:cNvSpPr>
          <p:nvPr>
            <p:ph type="subTitle" idx="1" hasCustomPrompt="1"/>
          </p:nvPr>
        </p:nvSpPr>
        <p:spPr>
          <a:xfrm>
            <a:off x="2345094" y="2668976"/>
            <a:ext cx="7554686" cy="2761440"/>
          </a:xfrm>
        </p:spPr>
        <p:txBody>
          <a:bodyPr>
            <a:normAutofit/>
          </a:bodyPr>
          <a:lstStyle>
            <a:lvl1pPr marL="0" indent="0" algn="l">
              <a:lnSpc>
                <a:spcPct val="150000"/>
              </a:lnSpc>
              <a:buNone/>
              <a:defRPr sz="1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eos</a:t>
            </a:r>
            <a:r>
              <a:rPr lang="en-US"/>
              <a:t> </a:t>
            </a:r>
            <a:r>
              <a:rPr lang="en-US" err="1"/>
              <a:t>inani</a:t>
            </a:r>
            <a:r>
              <a:rPr lang="en-US"/>
              <a:t> facete option id, </a:t>
            </a:r>
            <a:r>
              <a:rPr lang="en-US" err="1"/>
              <a:t>vix</a:t>
            </a:r>
            <a:r>
              <a:rPr lang="en-US"/>
              <a:t> an </a:t>
            </a:r>
            <a:r>
              <a:rPr lang="en-US" err="1"/>
              <a:t>laudem</a:t>
            </a:r>
            <a:r>
              <a:rPr lang="en-US"/>
              <a:t> nostrum </a:t>
            </a:r>
            <a:r>
              <a:rPr lang="en-US" err="1"/>
              <a:t>reprehendunt</a:t>
            </a:r>
            <a:r>
              <a:rPr lang="en-US"/>
              <a:t>. </a:t>
            </a:r>
            <a:r>
              <a:rPr lang="en-US" err="1"/>
              <a:t>Aperiam</a:t>
            </a:r>
            <a:r>
              <a:rPr lang="en-US"/>
              <a:t> </a:t>
            </a:r>
            <a:r>
              <a:rPr lang="en-US" err="1"/>
              <a:t>propriae</a:t>
            </a:r>
            <a:r>
              <a:rPr lang="en-US"/>
              <a:t> </a:t>
            </a:r>
            <a:r>
              <a:rPr lang="en-US" err="1"/>
              <a:t>ei</a:t>
            </a:r>
            <a:r>
              <a:rPr lang="en-US"/>
              <a:t> </a:t>
            </a:r>
            <a:r>
              <a:rPr lang="en-US" err="1"/>
              <a:t>eum</a:t>
            </a:r>
            <a:r>
              <a:rPr lang="en-US"/>
              <a:t>, vim facilis </a:t>
            </a:r>
            <a:r>
              <a:rPr lang="en-US" err="1"/>
              <a:t>recusabo</a:t>
            </a:r>
            <a:r>
              <a:rPr lang="en-US"/>
              <a:t> at. Vel at </a:t>
            </a:r>
            <a:r>
              <a:rPr lang="en-US" err="1"/>
              <a:t>vivendum</a:t>
            </a:r>
            <a:r>
              <a:rPr lang="en-US"/>
              <a:t> </a:t>
            </a:r>
            <a:r>
              <a:rPr lang="en-US" err="1"/>
              <a:t>electram</a:t>
            </a:r>
            <a:r>
              <a:rPr lang="en-US"/>
              <a:t>, </a:t>
            </a:r>
            <a:r>
              <a:rPr lang="en-US" err="1"/>
              <a:t>ius</a:t>
            </a:r>
            <a:r>
              <a:rPr lang="en-US"/>
              <a:t> nihil </a:t>
            </a:r>
            <a:r>
              <a:rPr lang="en-US" err="1"/>
              <a:t>labores</a:t>
            </a:r>
            <a:r>
              <a:rPr lang="en-US"/>
              <a:t> ea. Ut </a:t>
            </a:r>
            <a:r>
              <a:rPr lang="en-US" err="1"/>
              <a:t>falli</a:t>
            </a:r>
            <a:r>
              <a:rPr lang="en-US"/>
              <a:t> </a:t>
            </a:r>
            <a:r>
              <a:rPr lang="en-US" err="1"/>
              <a:t>prodesset</a:t>
            </a:r>
            <a:r>
              <a:rPr lang="en-US"/>
              <a:t> </a:t>
            </a:r>
            <a:r>
              <a:rPr lang="en-US" err="1"/>
              <a:t>eum</a:t>
            </a:r>
            <a:r>
              <a:rPr lang="en-US"/>
              <a:t>. At duo </a:t>
            </a:r>
            <a:r>
              <a:rPr lang="en-US" err="1"/>
              <a:t>rebum</a:t>
            </a:r>
            <a:r>
              <a:rPr lang="en-US"/>
              <a:t> </a:t>
            </a:r>
            <a:r>
              <a:rPr lang="en-US" err="1"/>
              <a:t>epicurei</a:t>
            </a:r>
            <a:r>
              <a:rPr lang="en-US"/>
              <a:t> </a:t>
            </a:r>
            <a:r>
              <a:rPr lang="en-US" err="1"/>
              <a:t>aliquando</a:t>
            </a:r>
            <a:r>
              <a:rPr lang="en-US"/>
              <a:t>.</a:t>
            </a:r>
          </a:p>
          <a:p>
            <a:r>
              <a:rPr lang="en-US"/>
              <a:t>An per </a:t>
            </a:r>
            <a:r>
              <a:rPr lang="en-US" err="1"/>
              <a:t>vero</a:t>
            </a:r>
            <a:r>
              <a:rPr lang="en-US"/>
              <a:t> </a:t>
            </a:r>
            <a:r>
              <a:rPr lang="en-US" err="1"/>
              <a:t>tempor</a:t>
            </a:r>
            <a:r>
              <a:rPr lang="en-US"/>
              <a:t>, </a:t>
            </a:r>
            <a:r>
              <a:rPr lang="en-US" err="1"/>
              <a:t>ornatus</a:t>
            </a:r>
            <a:r>
              <a:rPr lang="en-US"/>
              <a:t> </a:t>
            </a:r>
            <a:r>
              <a:rPr lang="en-US" err="1"/>
              <a:t>epicurei</a:t>
            </a:r>
            <a:r>
              <a:rPr lang="en-US"/>
              <a:t> </a:t>
            </a:r>
            <a:r>
              <a:rPr lang="en-US" err="1"/>
              <a:t>intellegam</a:t>
            </a:r>
            <a:r>
              <a:rPr lang="en-US"/>
              <a:t> </a:t>
            </a:r>
            <a:r>
              <a:rPr lang="en-US" err="1"/>
              <a:t>te</a:t>
            </a:r>
            <a:r>
              <a:rPr lang="en-US"/>
              <a:t> usu. Eu </a:t>
            </a:r>
            <a:r>
              <a:rPr lang="en-US" err="1"/>
              <a:t>eos</a:t>
            </a:r>
            <a:r>
              <a:rPr lang="en-US"/>
              <a:t> populo </a:t>
            </a:r>
            <a:r>
              <a:rPr lang="en-US" err="1"/>
              <a:t>moderatius</a:t>
            </a:r>
            <a:r>
              <a:rPr lang="en-US"/>
              <a:t> </a:t>
            </a:r>
            <a:r>
              <a:rPr lang="en-US" err="1"/>
              <a:t>reprimique</a:t>
            </a:r>
            <a:r>
              <a:rPr lang="en-US"/>
              <a:t>, id sit </a:t>
            </a:r>
            <a:r>
              <a:rPr lang="en-US" err="1"/>
              <a:t>officiis</a:t>
            </a:r>
            <a:r>
              <a:rPr lang="en-US"/>
              <a:t> </a:t>
            </a:r>
            <a:r>
              <a:rPr lang="en-US" err="1"/>
              <a:t>gubergren</a:t>
            </a:r>
            <a:r>
              <a:rPr lang="en-US"/>
              <a:t>, qui </a:t>
            </a:r>
            <a:r>
              <a:rPr lang="en-US" err="1"/>
              <a:t>singulis</a:t>
            </a:r>
            <a:r>
              <a:rPr lang="en-US"/>
              <a:t> </a:t>
            </a:r>
            <a:r>
              <a:rPr lang="en-US" err="1"/>
              <a:t>recteque</a:t>
            </a:r>
            <a:r>
              <a:rPr lang="en-US"/>
              <a:t> </a:t>
            </a:r>
            <a:r>
              <a:rPr lang="en-US" err="1"/>
              <a:t>concludaturque</a:t>
            </a:r>
            <a:r>
              <a:rPr lang="en-US"/>
              <a:t> ad. Doming </a:t>
            </a:r>
            <a:r>
              <a:rPr lang="en-US" err="1"/>
              <a:t>reprimique</a:t>
            </a:r>
            <a:r>
              <a:rPr lang="en-US"/>
              <a:t> </a:t>
            </a:r>
            <a:r>
              <a:rPr lang="en-US" err="1"/>
              <a:t>ei</a:t>
            </a:r>
            <a:r>
              <a:rPr lang="en-US"/>
              <a:t> vis. </a:t>
            </a:r>
            <a:r>
              <a:rPr lang="en-US" err="1"/>
              <a:t>Enim</a:t>
            </a:r>
            <a:r>
              <a:rPr lang="en-US"/>
              <a:t> </a:t>
            </a:r>
            <a:r>
              <a:rPr lang="en-US" err="1"/>
              <a:t>tation</a:t>
            </a:r>
            <a:r>
              <a:rPr lang="en-US"/>
              <a:t> </a:t>
            </a:r>
            <a:r>
              <a:rPr lang="en-US" err="1"/>
              <a:t>ridens</a:t>
            </a:r>
            <a:r>
              <a:rPr lang="en-US"/>
              <a:t> </a:t>
            </a:r>
            <a:r>
              <a:rPr lang="en-US" err="1"/>
              <a:t>ius</a:t>
            </a:r>
            <a:r>
              <a:rPr lang="en-US"/>
              <a:t> an, id lorem </a:t>
            </a:r>
            <a:r>
              <a:rPr lang="en-US" err="1"/>
              <a:t>ullum</a:t>
            </a:r>
            <a:r>
              <a:rPr lang="en-US"/>
              <a:t> </a:t>
            </a:r>
            <a:r>
              <a:rPr lang="en-US" err="1"/>
              <a:t>iusto</a:t>
            </a:r>
            <a:r>
              <a:rPr lang="en-US"/>
              <a:t> sed, </a:t>
            </a:r>
            <a:r>
              <a:rPr lang="en-US" err="1"/>
              <a:t>ei</a:t>
            </a:r>
            <a:r>
              <a:rPr lang="en-US"/>
              <a:t> per </a:t>
            </a:r>
            <a:r>
              <a:rPr lang="en-US" err="1"/>
              <a:t>natum</a:t>
            </a:r>
            <a:r>
              <a:rPr lang="en-US"/>
              <a:t> </a:t>
            </a:r>
            <a:r>
              <a:rPr lang="en-US" err="1"/>
              <a:t>senserit</a:t>
            </a:r>
            <a:r>
              <a:rPr lang="en-US"/>
              <a:t>. No </a:t>
            </a:r>
            <a:r>
              <a:rPr lang="en-US" err="1"/>
              <a:t>est</a:t>
            </a:r>
            <a:r>
              <a:rPr lang="en-US"/>
              <a:t> </a:t>
            </a:r>
            <a:r>
              <a:rPr lang="en-US" err="1"/>
              <a:t>zril</a:t>
            </a:r>
            <a:r>
              <a:rPr lang="en-US"/>
              <a:t> </a:t>
            </a:r>
            <a:r>
              <a:rPr lang="en-US" err="1"/>
              <a:t>expetenda</a:t>
            </a:r>
            <a:r>
              <a:rPr lang="en-US"/>
              <a:t> </a:t>
            </a:r>
            <a:r>
              <a:rPr lang="en-US" err="1"/>
              <a:t>delicatissimi</a:t>
            </a:r>
            <a:r>
              <a:rPr lang="en-US"/>
              <a:t>, cu </a:t>
            </a:r>
            <a:r>
              <a:rPr lang="en-US" err="1"/>
              <a:t>eligendi</a:t>
            </a:r>
            <a:r>
              <a:rPr lang="en-US"/>
              <a:t> </a:t>
            </a:r>
            <a:r>
              <a:rPr lang="en-US" err="1"/>
              <a:t>tacimates</a:t>
            </a:r>
            <a:r>
              <a:rPr lang="en-US"/>
              <a:t> </a:t>
            </a:r>
            <a:r>
              <a:rPr lang="en-US" err="1"/>
              <a:t>theophrastus</a:t>
            </a:r>
            <a:r>
              <a:rPr lang="en-US"/>
              <a:t> </a:t>
            </a:r>
            <a:r>
              <a:rPr lang="en-US" err="1"/>
              <a:t>vix</a:t>
            </a:r>
            <a:r>
              <a:rPr lang="en-US"/>
              <a:t>.</a:t>
            </a:r>
          </a:p>
        </p:txBody>
      </p:sp>
    </p:spTree>
    <p:extLst>
      <p:ext uri="{BB962C8B-B14F-4D97-AF65-F5344CB8AC3E}">
        <p14:creationId xmlns:p14="http://schemas.microsoft.com/office/powerpoint/2010/main" val="311294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HEADERS &amp; 2 COL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2C5A97-97FB-CA48-AE5F-EA59A19E8458}"/>
              </a:ext>
            </a:extLst>
          </p:cNvPr>
          <p:cNvSpPr>
            <a:spLocks noGrp="1"/>
          </p:cNvSpPr>
          <p:nvPr>
            <p:ph type="ctrTitle"/>
          </p:nvPr>
        </p:nvSpPr>
        <p:spPr>
          <a:xfrm>
            <a:off x="2345094" y="1682200"/>
            <a:ext cx="7703975" cy="678445"/>
          </a:xfrm>
          <a:prstGeom prst="rect">
            <a:avLst/>
          </a:prstGeom>
        </p:spPr>
        <p:txBody>
          <a:bodyPr anchor="t">
            <a:normAutofit/>
          </a:bodyPr>
          <a:lstStyle>
            <a:lvl1pPr algn="l">
              <a:defRPr sz="2000"/>
            </a:lvl1pPr>
          </a:lstStyle>
          <a:p>
            <a:r>
              <a:rPr lang="en-GB"/>
              <a:t>Click to edit Master title style</a:t>
            </a:r>
            <a:endParaRPr lang="en-US"/>
          </a:p>
        </p:txBody>
      </p:sp>
      <p:sp>
        <p:nvSpPr>
          <p:cNvPr id="11" name="Subtitle 2">
            <a:extLst>
              <a:ext uri="{FF2B5EF4-FFF2-40B4-BE49-F238E27FC236}">
                <a16:creationId xmlns:a16="http://schemas.microsoft.com/office/drawing/2014/main" id="{47AD1D97-6651-0246-873E-1A82AD6FC95E}"/>
              </a:ext>
            </a:extLst>
          </p:cNvPr>
          <p:cNvSpPr>
            <a:spLocks noGrp="1"/>
          </p:cNvSpPr>
          <p:nvPr>
            <p:ph type="subTitle" idx="1" hasCustomPrompt="1"/>
          </p:nvPr>
        </p:nvSpPr>
        <p:spPr>
          <a:xfrm>
            <a:off x="2345094" y="2668976"/>
            <a:ext cx="7703975" cy="2005661"/>
          </a:xfrm>
        </p:spPr>
        <p:txBody>
          <a:bodyPr numCol="2" spcCol="360000">
            <a:normAutofit/>
          </a:bodyPr>
          <a:lstStyle>
            <a:lvl1pPr marL="0" indent="0" algn="l">
              <a:lnSpc>
                <a:spcPct val="150000"/>
              </a:lnSpc>
              <a:buNone/>
              <a:defRPr sz="1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eos</a:t>
            </a:r>
            <a:r>
              <a:rPr lang="en-US"/>
              <a:t> </a:t>
            </a:r>
            <a:r>
              <a:rPr lang="en-US" err="1"/>
              <a:t>inani</a:t>
            </a:r>
            <a:r>
              <a:rPr lang="en-US"/>
              <a:t> facete option id, </a:t>
            </a:r>
            <a:r>
              <a:rPr lang="en-US" err="1"/>
              <a:t>vix</a:t>
            </a:r>
            <a:r>
              <a:rPr lang="en-US"/>
              <a:t> an </a:t>
            </a:r>
            <a:r>
              <a:rPr lang="en-US" err="1"/>
              <a:t>laudem</a:t>
            </a:r>
            <a:r>
              <a:rPr lang="en-US"/>
              <a:t> nostrum </a:t>
            </a:r>
            <a:r>
              <a:rPr lang="en-US" err="1"/>
              <a:t>reprehendunt</a:t>
            </a:r>
            <a:r>
              <a:rPr lang="en-US"/>
              <a:t>. </a:t>
            </a:r>
            <a:r>
              <a:rPr lang="en-US" err="1"/>
              <a:t>Aperiam</a:t>
            </a:r>
            <a:r>
              <a:rPr lang="en-US"/>
              <a:t> </a:t>
            </a:r>
            <a:r>
              <a:rPr lang="en-US" err="1"/>
              <a:t>propriae</a:t>
            </a:r>
            <a:r>
              <a:rPr lang="en-US"/>
              <a:t> </a:t>
            </a:r>
            <a:r>
              <a:rPr lang="en-US" err="1"/>
              <a:t>ei</a:t>
            </a:r>
            <a:r>
              <a:rPr lang="en-US"/>
              <a:t> </a:t>
            </a:r>
            <a:r>
              <a:rPr lang="en-US" err="1"/>
              <a:t>eum</a:t>
            </a:r>
            <a:r>
              <a:rPr lang="en-US"/>
              <a:t>, vim facilis </a:t>
            </a:r>
            <a:r>
              <a:rPr lang="en-US" err="1"/>
              <a:t>recusabo</a:t>
            </a:r>
            <a:r>
              <a:rPr lang="en-US"/>
              <a:t> at. Vel at </a:t>
            </a:r>
            <a:r>
              <a:rPr lang="en-US" err="1"/>
              <a:t>vivendum</a:t>
            </a:r>
            <a:r>
              <a:rPr lang="en-US"/>
              <a:t> </a:t>
            </a:r>
            <a:r>
              <a:rPr lang="en-US" err="1"/>
              <a:t>electram</a:t>
            </a:r>
            <a:r>
              <a:rPr lang="en-US"/>
              <a:t>, </a:t>
            </a:r>
            <a:r>
              <a:rPr lang="en-US" err="1"/>
              <a:t>ius</a:t>
            </a:r>
            <a:r>
              <a:rPr lang="en-US"/>
              <a:t> nihil </a:t>
            </a:r>
            <a:r>
              <a:rPr lang="en-US" err="1"/>
              <a:t>labores</a:t>
            </a:r>
            <a:r>
              <a:rPr lang="en-US"/>
              <a:t> ea. Ut </a:t>
            </a:r>
            <a:r>
              <a:rPr lang="en-US" err="1"/>
              <a:t>falli</a:t>
            </a:r>
            <a:r>
              <a:rPr lang="en-US"/>
              <a:t> </a:t>
            </a:r>
            <a:r>
              <a:rPr lang="en-US" err="1"/>
              <a:t>prodesset</a:t>
            </a:r>
            <a:r>
              <a:rPr lang="en-US"/>
              <a:t> </a:t>
            </a:r>
            <a:r>
              <a:rPr lang="en-US" err="1"/>
              <a:t>eum</a:t>
            </a:r>
            <a:r>
              <a:rPr lang="en-US"/>
              <a:t>. At duo </a:t>
            </a:r>
            <a:r>
              <a:rPr lang="en-US" err="1"/>
              <a:t>rebum</a:t>
            </a:r>
            <a:r>
              <a:rPr lang="en-US"/>
              <a:t> </a:t>
            </a:r>
            <a:r>
              <a:rPr lang="en-US" err="1"/>
              <a:t>epicurei</a:t>
            </a:r>
            <a:r>
              <a:rPr lang="en-US"/>
              <a:t> </a:t>
            </a:r>
            <a:r>
              <a:rPr lang="en-US" err="1"/>
              <a:t>aliquando</a:t>
            </a:r>
            <a:r>
              <a:rPr lang="en-US"/>
              <a:t>.</a:t>
            </a:r>
          </a:p>
          <a:p>
            <a:r>
              <a:rPr lang="en-US"/>
              <a:t>An per </a:t>
            </a:r>
            <a:r>
              <a:rPr lang="en-US" err="1"/>
              <a:t>vero</a:t>
            </a:r>
            <a:r>
              <a:rPr lang="en-US"/>
              <a:t> </a:t>
            </a:r>
            <a:r>
              <a:rPr lang="en-US" err="1"/>
              <a:t>tempor</a:t>
            </a:r>
            <a:r>
              <a:rPr lang="en-US"/>
              <a:t>, </a:t>
            </a:r>
            <a:r>
              <a:rPr lang="en-US" err="1"/>
              <a:t>ornatus</a:t>
            </a:r>
            <a:r>
              <a:rPr lang="en-US"/>
              <a:t> </a:t>
            </a:r>
            <a:r>
              <a:rPr lang="en-US" err="1"/>
              <a:t>epicurei</a:t>
            </a:r>
            <a:r>
              <a:rPr lang="en-US"/>
              <a:t> </a:t>
            </a:r>
            <a:r>
              <a:rPr lang="en-US" err="1"/>
              <a:t>intellegam</a:t>
            </a:r>
            <a:r>
              <a:rPr lang="en-US"/>
              <a:t> </a:t>
            </a:r>
            <a:r>
              <a:rPr lang="en-US" err="1"/>
              <a:t>te</a:t>
            </a:r>
            <a:r>
              <a:rPr lang="en-US"/>
              <a:t> usu. Eu </a:t>
            </a:r>
            <a:r>
              <a:rPr lang="en-US" err="1"/>
              <a:t>eos</a:t>
            </a:r>
            <a:r>
              <a:rPr lang="en-US"/>
              <a:t> populo </a:t>
            </a:r>
            <a:r>
              <a:rPr lang="en-US" err="1"/>
              <a:t>moderatius</a:t>
            </a:r>
            <a:r>
              <a:rPr lang="en-US"/>
              <a:t> </a:t>
            </a:r>
            <a:r>
              <a:rPr lang="en-US" err="1"/>
              <a:t>reprimique</a:t>
            </a:r>
            <a:r>
              <a:rPr lang="en-US"/>
              <a:t>, id sit </a:t>
            </a:r>
            <a:r>
              <a:rPr lang="en-US" err="1"/>
              <a:t>officiis</a:t>
            </a:r>
            <a:r>
              <a:rPr lang="en-US"/>
              <a:t> </a:t>
            </a:r>
            <a:r>
              <a:rPr lang="en-US" err="1"/>
              <a:t>gubergren</a:t>
            </a:r>
            <a:r>
              <a:rPr lang="en-US"/>
              <a:t>, qui </a:t>
            </a:r>
            <a:r>
              <a:rPr lang="en-US" err="1"/>
              <a:t>singulis</a:t>
            </a:r>
            <a:r>
              <a:rPr lang="en-US"/>
              <a:t> </a:t>
            </a:r>
            <a:r>
              <a:rPr lang="en-US" err="1"/>
              <a:t>recteque</a:t>
            </a:r>
            <a:r>
              <a:rPr lang="en-US"/>
              <a:t> </a:t>
            </a:r>
            <a:r>
              <a:rPr lang="en-US" err="1"/>
              <a:t>concludaturque</a:t>
            </a:r>
            <a:r>
              <a:rPr lang="en-US"/>
              <a:t> ad. Doming </a:t>
            </a:r>
            <a:r>
              <a:rPr lang="en-US" err="1"/>
              <a:t>reprimique</a:t>
            </a:r>
            <a:r>
              <a:rPr lang="en-US"/>
              <a:t> </a:t>
            </a:r>
            <a:r>
              <a:rPr lang="en-US" err="1"/>
              <a:t>ei</a:t>
            </a:r>
            <a:r>
              <a:rPr lang="en-US"/>
              <a:t> vis. </a:t>
            </a:r>
            <a:r>
              <a:rPr lang="en-US" err="1"/>
              <a:t>Enim</a:t>
            </a:r>
            <a:r>
              <a:rPr lang="en-US"/>
              <a:t> </a:t>
            </a:r>
            <a:r>
              <a:rPr lang="en-US" err="1"/>
              <a:t>tation</a:t>
            </a:r>
            <a:r>
              <a:rPr lang="en-US"/>
              <a:t> </a:t>
            </a:r>
            <a:r>
              <a:rPr lang="en-US" err="1"/>
              <a:t>ridens</a:t>
            </a:r>
            <a:r>
              <a:rPr lang="en-US"/>
              <a:t> </a:t>
            </a:r>
            <a:r>
              <a:rPr lang="en-US" err="1"/>
              <a:t>ius</a:t>
            </a:r>
            <a:r>
              <a:rPr lang="en-US"/>
              <a:t> an, id lorem </a:t>
            </a:r>
            <a:r>
              <a:rPr lang="en-US" err="1"/>
              <a:t>ullum</a:t>
            </a:r>
            <a:r>
              <a:rPr lang="en-US"/>
              <a:t> </a:t>
            </a:r>
            <a:r>
              <a:rPr lang="en-US" err="1"/>
              <a:t>iusto</a:t>
            </a:r>
            <a:r>
              <a:rPr lang="en-US"/>
              <a:t> sed, </a:t>
            </a:r>
            <a:r>
              <a:rPr lang="en-US" err="1"/>
              <a:t>ei</a:t>
            </a:r>
            <a:r>
              <a:rPr lang="en-US"/>
              <a:t> per </a:t>
            </a:r>
            <a:r>
              <a:rPr lang="en-US" err="1"/>
              <a:t>natum</a:t>
            </a:r>
            <a:r>
              <a:rPr lang="en-US"/>
              <a:t> </a:t>
            </a:r>
            <a:r>
              <a:rPr lang="en-US" err="1"/>
              <a:t>senserit</a:t>
            </a:r>
            <a:r>
              <a:rPr lang="en-US"/>
              <a:t>. No </a:t>
            </a:r>
            <a:r>
              <a:rPr lang="en-US" err="1"/>
              <a:t>est</a:t>
            </a:r>
            <a:r>
              <a:rPr lang="en-US"/>
              <a:t> </a:t>
            </a:r>
            <a:r>
              <a:rPr lang="en-US" err="1"/>
              <a:t>zril</a:t>
            </a:r>
            <a:r>
              <a:rPr lang="en-US"/>
              <a:t> </a:t>
            </a:r>
            <a:r>
              <a:rPr lang="en-US" err="1"/>
              <a:t>expetenda</a:t>
            </a:r>
            <a:r>
              <a:rPr lang="en-US"/>
              <a:t> </a:t>
            </a:r>
            <a:r>
              <a:rPr lang="en-US" err="1"/>
              <a:t>delicatissimi</a:t>
            </a:r>
            <a:r>
              <a:rPr lang="en-US"/>
              <a:t>, cu </a:t>
            </a:r>
            <a:r>
              <a:rPr lang="en-US" err="1"/>
              <a:t>eligendi</a:t>
            </a:r>
            <a:r>
              <a:rPr lang="en-US"/>
              <a:t> </a:t>
            </a:r>
            <a:r>
              <a:rPr lang="en-US" err="1"/>
              <a:t>tacimates</a:t>
            </a:r>
            <a:r>
              <a:rPr lang="en-US"/>
              <a:t> </a:t>
            </a:r>
            <a:r>
              <a:rPr lang="en-US" err="1"/>
              <a:t>theophrastus</a:t>
            </a:r>
            <a:r>
              <a:rPr lang="en-US"/>
              <a:t> </a:t>
            </a:r>
            <a:r>
              <a:rPr lang="en-US" err="1"/>
              <a:t>vix</a:t>
            </a:r>
            <a:r>
              <a:rPr lang="en-US"/>
              <a:t>.</a:t>
            </a:r>
          </a:p>
        </p:txBody>
      </p:sp>
    </p:spTree>
    <p:extLst>
      <p:ext uri="{BB962C8B-B14F-4D97-AF65-F5344CB8AC3E}">
        <p14:creationId xmlns:p14="http://schemas.microsoft.com/office/powerpoint/2010/main" val="1191667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S &amp; 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BDEC08-1444-3A43-A0FF-535A9B70C8C1}"/>
              </a:ext>
            </a:extLst>
          </p:cNvPr>
          <p:cNvSpPr>
            <a:spLocks noGrp="1"/>
          </p:cNvSpPr>
          <p:nvPr>
            <p:ph type="ctrTitle"/>
          </p:nvPr>
        </p:nvSpPr>
        <p:spPr>
          <a:xfrm>
            <a:off x="2345094" y="1682200"/>
            <a:ext cx="7703975" cy="678445"/>
          </a:xfrm>
          <a:prstGeom prst="rect">
            <a:avLst/>
          </a:prstGeom>
        </p:spPr>
        <p:txBody>
          <a:bodyPr anchor="t">
            <a:normAutofit/>
          </a:bodyPr>
          <a:lstStyle>
            <a:lvl1pPr algn="l">
              <a:defRPr sz="2000"/>
            </a:lvl1pPr>
          </a:lstStyle>
          <a:p>
            <a:r>
              <a:rPr lang="en-GB"/>
              <a:t>Click to edit Master title style</a:t>
            </a:r>
            <a:endParaRPr lang="en-US"/>
          </a:p>
        </p:txBody>
      </p:sp>
      <p:sp>
        <p:nvSpPr>
          <p:cNvPr id="7" name="Subtitle 2">
            <a:extLst>
              <a:ext uri="{FF2B5EF4-FFF2-40B4-BE49-F238E27FC236}">
                <a16:creationId xmlns:a16="http://schemas.microsoft.com/office/drawing/2014/main" id="{9D6A0081-2D05-E345-BB53-D498662170A2}"/>
              </a:ext>
            </a:extLst>
          </p:cNvPr>
          <p:cNvSpPr>
            <a:spLocks noGrp="1"/>
          </p:cNvSpPr>
          <p:nvPr>
            <p:ph type="subTitle" idx="1" hasCustomPrompt="1"/>
          </p:nvPr>
        </p:nvSpPr>
        <p:spPr>
          <a:xfrm>
            <a:off x="7461504" y="3336488"/>
            <a:ext cx="2614997" cy="2506824"/>
          </a:xfrm>
        </p:spPr>
        <p:txBody>
          <a:bodyPr numCol="1" spcCol="360000">
            <a:normAutofit/>
          </a:bodyPr>
          <a:lstStyle>
            <a:lvl1pPr marL="0" indent="0" algn="l">
              <a:lnSpc>
                <a:spcPct val="150000"/>
              </a:lnSpc>
              <a:buNone/>
              <a:defRPr sz="9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 per </a:t>
            </a:r>
            <a:r>
              <a:rPr lang="en-US" err="1"/>
              <a:t>vero</a:t>
            </a:r>
            <a:r>
              <a:rPr lang="en-US"/>
              <a:t> </a:t>
            </a:r>
            <a:r>
              <a:rPr lang="en-US" err="1"/>
              <a:t>tempor</a:t>
            </a:r>
            <a:r>
              <a:rPr lang="en-US"/>
              <a:t>, </a:t>
            </a:r>
            <a:r>
              <a:rPr lang="en-US" err="1"/>
              <a:t>ornatus</a:t>
            </a:r>
            <a:r>
              <a:rPr lang="en-US"/>
              <a:t> </a:t>
            </a:r>
            <a:r>
              <a:rPr lang="en-US" err="1"/>
              <a:t>epicurei</a:t>
            </a:r>
            <a:r>
              <a:rPr lang="en-US"/>
              <a:t> </a:t>
            </a:r>
            <a:r>
              <a:rPr lang="en-US" err="1"/>
              <a:t>intellegam</a:t>
            </a:r>
            <a:r>
              <a:rPr lang="en-US"/>
              <a:t> </a:t>
            </a:r>
            <a:r>
              <a:rPr lang="en-US" err="1"/>
              <a:t>te</a:t>
            </a:r>
            <a:r>
              <a:rPr lang="en-US"/>
              <a:t> usu. Eu </a:t>
            </a:r>
            <a:r>
              <a:rPr lang="en-US" err="1"/>
              <a:t>eos</a:t>
            </a:r>
            <a:r>
              <a:rPr lang="en-US"/>
              <a:t> populo </a:t>
            </a:r>
            <a:r>
              <a:rPr lang="en-US" err="1"/>
              <a:t>moderatius</a:t>
            </a:r>
            <a:r>
              <a:rPr lang="en-US"/>
              <a:t> </a:t>
            </a:r>
            <a:r>
              <a:rPr lang="en-US" err="1"/>
              <a:t>reprimique</a:t>
            </a:r>
            <a:r>
              <a:rPr lang="en-US"/>
              <a:t>, id sit </a:t>
            </a:r>
            <a:r>
              <a:rPr lang="en-US" err="1"/>
              <a:t>officiis</a:t>
            </a:r>
            <a:r>
              <a:rPr lang="en-US"/>
              <a:t> </a:t>
            </a:r>
            <a:r>
              <a:rPr lang="en-US" err="1"/>
              <a:t>gubergren</a:t>
            </a:r>
            <a:r>
              <a:rPr lang="en-US"/>
              <a:t>, qui </a:t>
            </a:r>
            <a:r>
              <a:rPr lang="en-US" err="1"/>
              <a:t>singulis</a:t>
            </a:r>
            <a:r>
              <a:rPr lang="en-US"/>
              <a:t> </a:t>
            </a:r>
            <a:r>
              <a:rPr lang="en-US" err="1"/>
              <a:t>recteque</a:t>
            </a:r>
            <a:r>
              <a:rPr lang="en-US"/>
              <a:t> </a:t>
            </a:r>
            <a:r>
              <a:rPr lang="en-US" err="1"/>
              <a:t>concludaturque</a:t>
            </a:r>
            <a:r>
              <a:rPr lang="en-US"/>
              <a:t> ad. Doming </a:t>
            </a:r>
            <a:r>
              <a:rPr lang="en-US" err="1"/>
              <a:t>reprimique</a:t>
            </a:r>
            <a:r>
              <a:rPr lang="en-US"/>
              <a:t> </a:t>
            </a:r>
            <a:r>
              <a:rPr lang="en-US" err="1"/>
              <a:t>ei</a:t>
            </a:r>
            <a:r>
              <a:rPr lang="en-US"/>
              <a:t> vis. </a:t>
            </a:r>
            <a:r>
              <a:rPr lang="en-US" err="1"/>
              <a:t>Enim</a:t>
            </a:r>
            <a:r>
              <a:rPr lang="en-US"/>
              <a:t> </a:t>
            </a:r>
            <a:r>
              <a:rPr lang="en-US" err="1"/>
              <a:t>tation</a:t>
            </a:r>
            <a:r>
              <a:rPr lang="en-US"/>
              <a:t> </a:t>
            </a:r>
            <a:r>
              <a:rPr lang="en-US" err="1"/>
              <a:t>ridens</a:t>
            </a:r>
            <a:r>
              <a:rPr lang="en-US"/>
              <a:t> </a:t>
            </a:r>
            <a:r>
              <a:rPr lang="en-US" err="1"/>
              <a:t>ius</a:t>
            </a:r>
            <a:r>
              <a:rPr lang="en-US"/>
              <a:t> an, id lorem </a:t>
            </a:r>
            <a:r>
              <a:rPr lang="en-US" err="1"/>
              <a:t>ullum</a:t>
            </a:r>
            <a:r>
              <a:rPr lang="en-US"/>
              <a:t> </a:t>
            </a:r>
            <a:r>
              <a:rPr lang="en-US" err="1"/>
              <a:t>iusto</a:t>
            </a:r>
            <a:r>
              <a:rPr lang="en-US"/>
              <a:t> sed, </a:t>
            </a:r>
            <a:r>
              <a:rPr lang="en-US" err="1"/>
              <a:t>ei</a:t>
            </a:r>
            <a:r>
              <a:rPr lang="en-US"/>
              <a:t> per </a:t>
            </a:r>
            <a:r>
              <a:rPr lang="en-US" err="1"/>
              <a:t>natum</a:t>
            </a:r>
            <a:r>
              <a:rPr lang="en-US"/>
              <a:t> </a:t>
            </a:r>
            <a:r>
              <a:rPr lang="en-US" err="1"/>
              <a:t>senserit</a:t>
            </a:r>
            <a:r>
              <a:rPr lang="en-US"/>
              <a:t>. No </a:t>
            </a:r>
            <a:r>
              <a:rPr lang="en-US" err="1"/>
              <a:t>est</a:t>
            </a:r>
            <a:r>
              <a:rPr lang="en-US"/>
              <a:t> </a:t>
            </a:r>
            <a:r>
              <a:rPr lang="en-US" err="1"/>
              <a:t>zril</a:t>
            </a:r>
            <a:r>
              <a:rPr lang="en-US"/>
              <a:t> </a:t>
            </a:r>
            <a:r>
              <a:rPr lang="en-US" err="1"/>
              <a:t>expetenda</a:t>
            </a:r>
            <a:r>
              <a:rPr lang="en-US"/>
              <a:t> </a:t>
            </a:r>
            <a:r>
              <a:rPr lang="en-US" err="1"/>
              <a:t>delicatissimi</a:t>
            </a:r>
            <a:r>
              <a:rPr lang="en-US"/>
              <a:t>, cu </a:t>
            </a:r>
            <a:r>
              <a:rPr lang="en-US" err="1"/>
              <a:t>eligendi</a:t>
            </a:r>
            <a:r>
              <a:rPr lang="en-US"/>
              <a:t> </a:t>
            </a:r>
            <a:r>
              <a:rPr lang="en-US" err="1"/>
              <a:t>tacimates</a:t>
            </a:r>
            <a:r>
              <a:rPr lang="en-US"/>
              <a:t> </a:t>
            </a:r>
            <a:r>
              <a:rPr lang="en-US" err="1"/>
              <a:t>theophrastus</a:t>
            </a:r>
            <a:r>
              <a:rPr lang="en-US"/>
              <a:t> </a:t>
            </a:r>
            <a:r>
              <a:rPr lang="en-US" err="1"/>
              <a:t>vix</a:t>
            </a:r>
            <a:r>
              <a:rPr lang="en-US"/>
              <a:t>.</a:t>
            </a:r>
          </a:p>
        </p:txBody>
      </p:sp>
      <p:sp>
        <p:nvSpPr>
          <p:cNvPr id="10" name="Picture Placeholder 2">
            <a:extLst>
              <a:ext uri="{FF2B5EF4-FFF2-40B4-BE49-F238E27FC236}">
                <a16:creationId xmlns:a16="http://schemas.microsoft.com/office/drawing/2014/main" id="{A033FBF4-7937-5A4F-8CBB-C6E849165BEB}"/>
              </a:ext>
            </a:extLst>
          </p:cNvPr>
          <p:cNvSpPr>
            <a:spLocks noGrp="1"/>
          </p:cNvSpPr>
          <p:nvPr>
            <p:ph type="pic" idx="10"/>
          </p:nvPr>
        </p:nvSpPr>
        <p:spPr>
          <a:xfrm>
            <a:off x="2345094" y="2468880"/>
            <a:ext cx="4887810" cy="38859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755669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amp; BULLET POIN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3D74B6-D092-E248-8E9C-592BE1363E49}"/>
              </a:ext>
            </a:extLst>
          </p:cNvPr>
          <p:cNvSpPr>
            <a:spLocks noGrp="1"/>
          </p:cNvSpPr>
          <p:nvPr>
            <p:ph type="ctrTitle"/>
          </p:nvPr>
        </p:nvSpPr>
        <p:spPr>
          <a:xfrm>
            <a:off x="2345094" y="1682200"/>
            <a:ext cx="9144000" cy="678445"/>
          </a:xfrm>
          <a:prstGeom prst="rect">
            <a:avLst/>
          </a:prstGeom>
        </p:spPr>
        <p:txBody>
          <a:bodyPr anchor="t">
            <a:normAutofit/>
          </a:bodyPr>
          <a:lstStyle>
            <a:lvl1pPr algn="l">
              <a:defRPr sz="2000"/>
            </a:lvl1pPr>
          </a:lstStyle>
          <a:p>
            <a:r>
              <a:rPr lang="en-GB"/>
              <a:t>Click to edit Master title style</a:t>
            </a:r>
            <a:endParaRPr lang="en-US"/>
          </a:p>
        </p:txBody>
      </p:sp>
      <p:sp>
        <p:nvSpPr>
          <p:cNvPr id="7" name="Subtitle 2">
            <a:extLst>
              <a:ext uri="{FF2B5EF4-FFF2-40B4-BE49-F238E27FC236}">
                <a16:creationId xmlns:a16="http://schemas.microsoft.com/office/drawing/2014/main" id="{D68285FD-C013-B048-94D1-C1D188E712BC}"/>
              </a:ext>
            </a:extLst>
          </p:cNvPr>
          <p:cNvSpPr>
            <a:spLocks noGrp="1"/>
          </p:cNvSpPr>
          <p:nvPr>
            <p:ph type="subTitle" idx="1" hasCustomPrompt="1"/>
          </p:nvPr>
        </p:nvSpPr>
        <p:spPr>
          <a:xfrm>
            <a:off x="2345094" y="2668976"/>
            <a:ext cx="9144000" cy="2638520"/>
          </a:xfrm>
        </p:spPr>
        <p:txBody>
          <a:bodyPr>
            <a:normAutofit/>
          </a:bodyPr>
          <a:lstStyle>
            <a:lvl1pPr marL="285750" indent="-285750" algn="l">
              <a:buFont typeface="Wingdings" pitchFamily="2" charset="2"/>
              <a:buChar char="§"/>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Bullet Points…</a:t>
            </a:r>
          </a:p>
          <a:p>
            <a:r>
              <a:rPr lang="en-GB"/>
              <a:t>Click to edit Bullet Points</a:t>
            </a:r>
            <a:endParaRPr lang="en-US"/>
          </a:p>
        </p:txBody>
      </p:sp>
    </p:spTree>
    <p:extLst>
      <p:ext uri="{BB962C8B-B14F-4D97-AF65-F5344CB8AC3E}">
        <p14:creationId xmlns:p14="http://schemas.microsoft.com/office/powerpoint/2010/main" val="3534069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5355B7-4873-9049-91DC-BD9569FC3C6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9D52D23D-8C1E-D149-B70C-7D7729849804}"/>
              </a:ext>
            </a:extLst>
          </p:cNvPr>
          <p:cNvPicPr>
            <a:picLocks noChangeAspect="1"/>
          </p:cNvPicPr>
          <p:nvPr userDrawn="1"/>
        </p:nvPicPr>
        <p:blipFill>
          <a:blip r:embed="rId3"/>
          <a:stretch>
            <a:fillRect/>
          </a:stretch>
        </p:blipFill>
        <p:spPr>
          <a:xfrm>
            <a:off x="1975628" y="666830"/>
            <a:ext cx="5007702" cy="3326671"/>
          </a:xfrm>
          <a:prstGeom prst="rect">
            <a:avLst/>
          </a:prstGeom>
        </p:spPr>
      </p:pic>
      <p:sp>
        <p:nvSpPr>
          <p:cNvPr id="12" name="Title 1">
            <a:extLst>
              <a:ext uri="{FF2B5EF4-FFF2-40B4-BE49-F238E27FC236}">
                <a16:creationId xmlns:a16="http://schemas.microsoft.com/office/drawing/2014/main" id="{2CEDF779-8B3B-164C-97D3-6155464DD9E5}"/>
              </a:ext>
            </a:extLst>
          </p:cNvPr>
          <p:cNvSpPr txBox="1">
            <a:spLocks/>
          </p:cNvSpPr>
          <p:nvPr userDrawn="1"/>
        </p:nvSpPr>
        <p:spPr>
          <a:xfrm>
            <a:off x="2090979" y="4756999"/>
            <a:ext cx="6220407" cy="1377027"/>
          </a:xfrm>
          <a:prstGeom prst="rect">
            <a:avLst/>
          </a:prstGeom>
          <a:solidFill>
            <a:srgbClr val="DBA32E"/>
          </a:solidFill>
          <a:ln>
            <a:noFill/>
          </a:ln>
        </p:spPr>
        <p:txBody>
          <a:bodyPr vert="horz" lIns="288000" tIns="45720" rIns="91440" bIns="45720" rtlCol="0" anchor="ctr">
            <a:normAutofit/>
          </a:bodyPr>
          <a:lstStyle>
            <a:lvl1pPr algn="l" defTabSz="914400" rtl="0" eaLnBrk="1" latinLnBrk="0" hangingPunct="1">
              <a:lnSpc>
                <a:spcPct val="150000"/>
              </a:lnSpc>
              <a:spcBef>
                <a:spcPct val="0"/>
              </a:spcBef>
              <a:buNone/>
              <a:defRPr sz="2000" b="1" i="0" kern="1200" cap="all" spc="300" baseline="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GB"/>
              <a:t>Presentation title</a:t>
            </a:r>
            <a:br>
              <a:rPr lang="en-GB"/>
            </a:br>
            <a:r>
              <a:rPr lang="en-GB"/>
              <a:t>day month year</a:t>
            </a:r>
            <a:endParaRPr lang="en-US"/>
          </a:p>
        </p:txBody>
      </p:sp>
    </p:spTree>
    <p:extLst>
      <p:ext uri="{BB962C8B-B14F-4D97-AF65-F5344CB8AC3E}">
        <p14:creationId xmlns:p14="http://schemas.microsoft.com/office/powerpoint/2010/main" val="228476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_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004664-D37A-4E8C-9FE7-1C99FD5DC319}"/>
              </a:ext>
            </a:extLst>
          </p:cNvPr>
          <p:cNvSpPr>
            <a:spLocks noGrp="1"/>
          </p:cNvSpPr>
          <p:nvPr>
            <p:ph type="sldNum" sz="quarter" idx="12"/>
          </p:nvPr>
        </p:nvSpPr>
        <p:spPr>
          <a:xfrm>
            <a:off x="11590283" y="6498769"/>
            <a:ext cx="601717" cy="354106"/>
          </a:xfrm>
        </p:spPr>
        <p:txBody>
          <a:bodyPr/>
          <a:lstStyle>
            <a:lvl1pPr>
              <a:defRPr sz="1200" b="1">
                <a:solidFill>
                  <a:schemeClr val="accent4">
                    <a:lumMod val="20000"/>
                    <a:lumOff val="80000"/>
                  </a:schemeClr>
                </a:solidFill>
              </a:defRPr>
            </a:lvl1pPr>
          </a:lstStyle>
          <a:p>
            <a:fld id="{3D13C0C4-539A-4CAD-BCF8-1BB17493C4E7}" type="slidenum">
              <a:rPr lang="en-GB" smtClean="0"/>
              <a:pPr/>
              <a:t>‹#›</a:t>
            </a:fld>
            <a:endParaRPr lang="en-GB" dirty="0"/>
          </a:p>
        </p:txBody>
      </p:sp>
    </p:spTree>
    <p:extLst>
      <p:ext uri="{BB962C8B-B14F-4D97-AF65-F5344CB8AC3E}">
        <p14:creationId xmlns:p14="http://schemas.microsoft.com/office/powerpoint/2010/main" val="162932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8" name="Picture 7" descr="A picture containing stove, kitchen appliance, gear&#10;&#10;Description automatically generated">
            <a:extLst>
              <a:ext uri="{FF2B5EF4-FFF2-40B4-BE49-F238E27FC236}">
                <a16:creationId xmlns:a16="http://schemas.microsoft.com/office/drawing/2014/main" id="{8499DDEF-F031-FC48-9B34-E9ED135259F0}"/>
              </a:ext>
            </a:extLst>
          </p:cNvPr>
          <p:cNvPicPr>
            <a:picLocks noChangeAspect="1"/>
          </p:cNvPicPr>
          <p:nvPr userDrawn="1"/>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flipH="1">
            <a:off x="0" y="0"/>
            <a:ext cx="12192000" cy="68580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C9B184D7-6227-A446-ADF6-8FD32A060137}"/>
              </a:ext>
            </a:extLst>
          </p:cNvPr>
          <p:cNvPicPr>
            <a:picLocks noChangeAspect="1"/>
          </p:cNvPicPr>
          <p:nvPr userDrawn="1"/>
        </p:nvPicPr>
        <p:blipFill>
          <a:blip r:embed="rId4"/>
          <a:stretch>
            <a:fillRect/>
          </a:stretch>
        </p:blipFill>
        <p:spPr>
          <a:xfrm>
            <a:off x="1975628" y="666830"/>
            <a:ext cx="5007702" cy="3326671"/>
          </a:xfrm>
          <a:prstGeom prst="rect">
            <a:avLst/>
          </a:prstGeom>
        </p:spPr>
      </p:pic>
      <p:sp>
        <p:nvSpPr>
          <p:cNvPr id="10" name="Title 1">
            <a:extLst>
              <a:ext uri="{FF2B5EF4-FFF2-40B4-BE49-F238E27FC236}">
                <a16:creationId xmlns:a16="http://schemas.microsoft.com/office/drawing/2014/main" id="{B5420F02-61F1-2640-8598-A31885F9B39A}"/>
              </a:ext>
            </a:extLst>
          </p:cNvPr>
          <p:cNvSpPr txBox="1">
            <a:spLocks/>
          </p:cNvSpPr>
          <p:nvPr userDrawn="1"/>
        </p:nvSpPr>
        <p:spPr>
          <a:xfrm>
            <a:off x="2090979" y="4756999"/>
            <a:ext cx="6220407" cy="1377027"/>
          </a:xfrm>
          <a:prstGeom prst="rect">
            <a:avLst/>
          </a:prstGeom>
          <a:solidFill>
            <a:srgbClr val="68A495"/>
          </a:solidFill>
          <a:ln>
            <a:noFill/>
          </a:ln>
        </p:spPr>
        <p:txBody>
          <a:bodyPr vert="horz" lIns="288000" tIns="45720" rIns="91440" bIns="45720" rtlCol="0" anchor="ctr">
            <a:normAutofit/>
          </a:bodyPr>
          <a:lstStyle>
            <a:lvl1pPr algn="l" defTabSz="914400" rtl="0" eaLnBrk="1" latinLnBrk="0" hangingPunct="1">
              <a:lnSpc>
                <a:spcPct val="150000"/>
              </a:lnSpc>
              <a:spcBef>
                <a:spcPct val="0"/>
              </a:spcBef>
              <a:buNone/>
              <a:defRPr sz="2000" b="1" i="0" kern="1200" cap="all" spc="300" baseline="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GB"/>
              <a:t>Presentation title</a:t>
            </a:r>
            <a:br>
              <a:rPr lang="en-GB"/>
            </a:br>
            <a:r>
              <a:rPr lang="en-GB"/>
              <a:t>day month year</a:t>
            </a:r>
            <a:endParaRPr lang="en-US"/>
          </a:p>
        </p:txBody>
      </p:sp>
    </p:spTree>
    <p:extLst>
      <p:ext uri="{BB962C8B-B14F-4D97-AF65-F5344CB8AC3E}">
        <p14:creationId xmlns:p14="http://schemas.microsoft.com/office/powerpoint/2010/main" val="1506058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ECTION SLIDE 1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25EC69-8438-1E41-A22A-4012AB95618C}"/>
              </a:ext>
            </a:extLst>
          </p:cNvPr>
          <p:cNvSpPr/>
          <p:nvPr userDrawn="1"/>
        </p:nvSpPr>
        <p:spPr>
          <a:xfrm>
            <a:off x="0" y="0"/>
            <a:ext cx="12192000" cy="6858000"/>
          </a:xfrm>
          <a:prstGeom prst="rect">
            <a:avLst/>
          </a:prstGeom>
          <a:solidFill>
            <a:srgbClr val="68A4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461934-6919-CC43-9440-DB1EA99C7F02}"/>
              </a:ext>
            </a:extLst>
          </p:cNvPr>
          <p:cNvSpPr>
            <a:spLocks noGrp="1"/>
          </p:cNvSpPr>
          <p:nvPr>
            <p:ph type="title"/>
          </p:nvPr>
        </p:nvSpPr>
        <p:spPr>
          <a:xfrm>
            <a:off x="2768730" y="2099388"/>
            <a:ext cx="8181392" cy="1978090"/>
          </a:xfrm>
        </p:spPr>
        <p:txBody>
          <a:bodyPr/>
          <a:lstStyle>
            <a:lvl1pPr>
              <a:defRPr>
                <a:solidFill>
                  <a:schemeClr val="bg1"/>
                </a:solidFill>
              </a:defRPr>
            </a:lvl1pPr>
          </a:lstStyle>
          <a:p>
            <a:r>
              <a:rPr lang="en-GB"/>
              <a:t>Click to edit Master title style</a:t>
            </a:r>
            <a:endParaRPr lang="en-US"/>
          </a:p>
        </p:txBody>
      </p:sp>
      <p:pic>
        <p:nvPicPr>
          <p:cNvPr id="8" name="Picture 7" descr="A picture containing text&#10;&#10;Description automatically generated">
            <a:extLst>
              <a:ext uri="{FF2B5EF4-FFF2-40B4-BE49-F238E27FC236}">
                <a16:creationId xmlns:a16="http://schemas.microsoft.com/office/drawing/2014/main" id="{9BB3CC02-D0A2-0D4F-812E-09E47BEDF7F3}"/>
              </a:ext>
            </a:extLst>
          </p:cNvPr>
          <p:cNvPicPr>
            <a:picLocks noChangeAspect="1"/>
          </p:cNvPicPr>
          <p:nvPr userDrawn="1"/>
        </p:nvPicPr>
        <p:blipFill>
          <a:blip r:embed="rId2"/>
          <a:stretch>
            <a:fillRect/>
          </a:stretch>
        </p:blipFill>
        <p:spPr>
          <a:xfrm>
            <a:off x="548044" y="499707"/>
            <a:ext cx="1672642" cy="1111154"/>
          </a:xfrm>
          <a:prstGeom prst="rect">
            <a:avLst/>
          </a:prstGeom>
        </p:spPr>
      </p:pic>
      <p:sp>
        <p:nvSpPr>
          <p:cNvPr id="3" name="Rectangle 2">
            <a:extLst>
              <a:ext uri="{FF2B5EF4-FFF2-40B4-BE49-F238E27FC236}">
                <a16:creationId xmlns:a16="http://schemas.microsoft.com/office/drawing/2014/main" id="{F0409608-5DFA-1644-9542-C15421C12DD5}"/>
              </a:ext>
            </a:extLst>
          </p:cNvPr>
          <p:cNvSpPr/>
          <p:nvPr userDrawn="1"/>
        </p:nvSpPr>
        <p:spPr>
          <a:xfrm>
            <a:off x="548044" y="2099387"/>
            <a:ext cx="1141608" cy="4114800"/>
          </a:xfrm>
          <a:prstGeom prst="rect">
            <a:avLst/>
          </a:prstGeom>
          <a:solidFill>
            <a:srgbClr val="B3C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2980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2 ALO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96483B-3A77-554B-8654-51DB170674DD}"/>
              </a:ext>
            </a:extLst>
          </p:cNvPr>
          <p:cNvSpPr/>
          <p:nvPr userDrawn="1"/>
        </p:nvSpPr>
        <p:spPr>
          <a:xfrm>
            <a:off x="0" y="0"/>
            <a:ext cx="12192000" cy="6858000"/>
          </a:xfrm>
          <a:prstGeom prst="rect">
            <a:avLst/>
          </a:prstGeom>
          <a:solidFill>
            <a:srgbClr val="B3CB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7068E0E6-83DC-464B-A6C5-EE078D1734DB}"/>
              </a:ext>
            </a:extLst>
          </p:cNvPr>
          <p:cNvSpPr>
            <a:spLocks noGrp="1"/>
          </p:cNvSpPr>
          <p:nvPr>
            <p:ph type="title"/>
          </p:nvPr>
        </p:nvSpPr>
        <p:spPr>
          <a:xfrm>
            <a:off x="2768730" y="2099388"/>
            <a:ext cx="8181392" cy="1978090"/>
          </a:xfrm>
        </p:spPr>
        <p:txBody>
          <a:bodyPr/>
          <a:lstStyle>
            <a:lvl1pPr>
              <a:defRPr>
                <a:solidFill>
                  <a:schemeClr val="bg1"/>
                </a:solidFill>
              </a:defRPr>
            </a:lvl1pPr>
          </a:lstStyle>
          <a:p>
            <a:r>
              <a:rPr lang="en-GB"/>
              <a:t>Click to edit Master title style</a:t>
            </a:r>
            <a:endParaRPr lang="en-US"/>
          </a:p>
        </p:txBody>
      </p:sp>
      <p:pic>
        <p:nvPicPr>
          <p:cNvPr id="10" name="Picture 9" descr="A picture containing text&#10;&#10;Description automatically generated">
            <a:extLst>
              <a:ext uri="{FF2B5EF4-FFF2-40B4-BE49-F238E27FC236}">
                <a16:creationId xmlns:a16="http://schemas.microsoft.com/office/drawing/2014/main" id="{E988B2F2-E7B2-8D48-A497-247F4F3385AE}"/>
              </a:ext>
            </a:extLst>
          </p:cNvPr>
          <p:cNvPicPr>
            <a:picLocks noChangeAspect="1"/>
          </p:cNvPicPr>
          <p:nvPr userDrawn="1"/>
        </p:nvPicPr>
        <p:blipFill>
          <a:blip r:embed="rId2"/>
          <a:stretch>
            <a:fillRect/>
          </a:stretch>
        </p:blipFill>
        <p:spPr>
          <a:xfrm>
            <a:off x="548044" y="499707"/>
            <a:ext cx="1672642" cy="1111154"/>
          </a:xfrm>
          <a:prstGeom prst="rect">
            <a:avLst/>
          </a:prstGeom>
        </p:spPr>
      </p:pic>
      <p:sp>
        <p:nvSpPr>
          <p:cNvPr id="5" name="Rectangle 4">
            <a:extLst>
              <a:ext uri="{FF2B5EF4-FFF2-40B4-BE49-F238E27FC236}">
                <a16:creationId xmlns:a16="http://schemas.microsoft.com/office/drawing/2014/main" id="{7FFB2235-4458-B14C-A769-431B26B04EB5}"/>
              </a:ext>
            </a:extLst>
          </p:cNvPr>
          <p:cNvSpPr/>
          <p:nvPr userDrawn="1"/>
        </p:nvSpPr>
        <p:spPr>
          <a:xfrm>
            <a:off x="548044" y="2099387"/>
            <a:ext cx="1141608" cy="411480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190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3 RUSS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4A3F14-1752-DD4E-B2D5-F5D197144CBB}"/>
              </a:ext>
            </a:extLst>
          </p:cNvPr>
          <p:cNvSpPr/>
          <p:nvPr userDrawn="1"/>
        </p:nvSpPr>
        <p:spPr>
          <a:xfrm>
            <a:off x="0" y="0"/>
            <a:ext cx="12192000" cy="6858000"/>
          </a:xfrm>
          <a:prstGeom prst="rect">
            <a:avLst/>
          </a:prstGeom>
          <a:solidFill>
            <a:srgbClr val="AD63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2572875-7A5B-2A4D-9366-E8AD352C2EDE}"/>
              </a:ext>
            </a:extLst>
          </p:cNvPr>
          <p:cNvSpPr>
            <a:spLocks noGrp="1"/>
          </p:cNvSpPr>
          <p:nvPr>
            <p:ph type="title"/>
          </p:nvPr>
        </p:nvSpPr>
        <p:spPr>
          <a:xfrm>
            <a:off x="2768730" y="2099388"/>
            <a:ext cx="8181392" cy="1978090"/>
          </a:xfrm>
        </p:spPr>
        <p:txBody>
          <a:bodyPr/>
          <a:lstStyle>
            <a:lvl1pPr>
              <a:defRPr>
                <a:solidFill>
                  <a:schemeClr val="bg1"/>
                </a:solidFill>
              </a:defRPr>
            </a:lvl1pPr>
          </a:lstStyle>
          <a:p>
            <a:r>
              <a:rPr lang="en-GB"/>
              <a:t>Click to edit Master title style</a:t>
            </a:r>
            <a:endParaRPr lang="en-US"/>
          </a:p>
        </p:txBody>
      </p:sp>
      <p:pic>
        <p:nvPicPr>
          <p:cNvPr id="9" name="Picture 8" descr="A picture containing text&#10;&#10;Description automatically generated">
            <a:extLst>
              <a:ext uri="{FF2B5EF4-FFF2-40B4-BE49-F238E27FC236}">
                <a16:creationId xmlns:a16="http://schemas.microsoft.com/office/drawing/2014/main" id="{C8E24E59-6626-B446-93FD-D0E8BD115E37}"/>
              </a:ext>
            </a:extLst>
          </p:cNvPr>
          <p:cNvPicPr>
            <a:picLocks noChangeAspect="1"/>
          </p:cNvPicPr>
          <p:nvPr userDrawn="1"/>
        </p:nvPicPr>
        <p:blipFill>
          <a:blip r:embed="rId2"/>
          <a:stretch>
            <a:fillRect/>
          </a:stretch>
        </p:blipFill>
        <p:spPr>
          <a:xfrm>
            <a:off x="548044" y="499707"/>
            <a:ext cx="1672642" cy="1111154"/>
          </a:xfrm>
          <a:prstGeom prst="rect">
            <a:avLst/>
          </a:prstGeom>
        </p:spPr>
      </p:pic>
      <p:sp>
        <p:nvSpPr>
          <p:cNvPr id="5" name="Rectangle 4">
            <a:extLst>
              <a:ext uri="{FF2B5EF4-FFF2-40B4-BE49-F238E27FC236}">
                <a16:creationId xmlns:a16="http://schemas.microsoft.com/office/drawing/2014/main" id="{A8F28E52-187B-2F4F-AD37-FCCAC1E33E0C}"/>
              </a:ext>
            </a:extLst>
          </p:cNvPr>
          <p:cNvSpPr/>
          <p:nvPr userDrawn="1"/>
        </p:nvSpPr>
        <p:spPr>
          <a:xfrm>
            <a:off x="548044" y="2099387"/>
            <a:ext cx="1141608" cy="4114800"/>
          </a:xfrm>
          <a:prstGeom prst="rect">
            <a:avLst/>
          </a:prstGeom>
          <a:solidFill>
            <a:srgbClr val="DBA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469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4 BUTTERCUP">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CB135-0D78-CC48-8A15-4DE9BC94E6FA}"/>
              </a:ext>
            </a:extLst>
          </p:cNvPr>
          <p:cNvSpPr/>
          <p:nvPr userDrawn="1"/>
        </p:nvSpPr>
        <p:spPr>
          <a:xfrm>
            <a:off x="0" y="0"/>
            <a:ext cx="12192000" cy="6858000"/>
          </a:xfrm>
          <a:prstGeom prst="rect">
            <a:avLst/>
          </a:prstGeom>
          <a:solidFill>
            <a:srgbClr val="DBA3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D9522AB-DD9A-FB49-A35E-BDB51282831B}"/>
              </a:ext>
            </a:extLst>
          </p:cNvPr>
          <p:cNvSpPr>
            <a:spLocks noGrp="1"/>
          </p:cNvSpPr>
          <p:nvPr>
            <p:ph type="title"/>
          </p:nvPr>
        </p:nvSpPr>
        <p:spPr>
          <a:xfrm>
            <a:off x="2768730" y="2099388"/>
            <a:ext cx="8181392" cy="1978090"/>
          </a:xfrm>
        </p:spPr>
        <p:txBody>
          <a:bodyPr/>
          <a:lstStyle>
            <a:lvl1pPr>
              <a:defRPr>
                <a:solidFill>
                  <a:schemeClr val="bg1"/>
                </a:solidFill>
              </a:defRPr>
            </a:lvl1pPr>
          </a:lstStyle>
          <a:p>
            <a:r>
              <a:rPr lang="en-GB"/>
              <a:t>Click to edit Master title style</a:t>
            </a:r>
            <a:endParaRPr lang="en-US"/>
          </a:p>
        </p:txBody>
      </p:sp>
      <p:pic>
        <p:nvPicPr>
          <p:cNvPr id="10" name="Picture 9" descr="A picture containing text&#10;&#10;Description automatically generated">
            <a:extLst>
              <a:ext uri="{FF2B5EF4-FFF2-40B4-BE49-F238E27FC236}">
                <a16:creationId xmlns:a16="http://schemas.microsoft.com/office/drawing/2014/main" id="{2153EBEC-28F6-0A4E-9D3B-64A5321A4AC0}"/>
              </a:ext>
            </a:extLst>
          </p:cNvPr>
          <p:cNvPicPr>
            <a:picLocks noChangeAspect="1"/>
          </p:cNvPicPr>
          <p:nvPr userDrawn="1"/>
        </p:nvPicPr>
        <p:blipFill>
          <a:blip r:embed="rId2"/>
          <a:stretch>
            <a:fillRect/>
          </a:stretch>
        </p:blipFill>
        <p:spPr>
          <a:xfrm>
            <a:off x="548044" y="499707"/>
            <a:ext cx="1672642" cy="1111154"/>
          </a:xfrm>
          <a:prstGeom prst="rect">
            <a:avLst/>
          </a:prstGeom>
        </p:spPr>
      </p:pic>
      <p:sp>
        <p:nvSpPr>
          <p:cNvPr id="5" name="Rectangle 4">
            <a:extLst>
              <a:ext uri="{FF2B5EF4-FFF2-40B4-BE49-F238E27FC236}">
                <a16:creationId xmlns:a16="http://schemas.microsoft.com/office/drawing/2014/main" id="{63214092-9C2F-4643-B625-3493E57FA8B3}"/>
              </a:ext>
            </a:extLst>
          </p:cNvPr>
          <p:cNvSpPr/>
          <p:nvPr userDrawn="1"/>
        </p:nvSpPr>
        <p:spPr>
          <a:xfrm>
            <a:off x="548044" y="2099387"/>
            <a:ext cx="1141608" cy="4114800"/>
          </a:xfrm>
          <a:prstGeom prst="rect">
            <a:avLst/>
          </a:prstGeom>
          <a:solidFill>
            <a:srgbClr val="B3C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655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4 PLU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CB135-0D78-CC48-8A15-4DE9BC94E6FA}"/>
              </a:ext>
            </a:extLst>
          </p:cNvPr>
          <p:cNvSpPr/>
          <p:nvPr userDrawn="1"/>
        </p:nvSpPr>
        <p:spPr>
          <a:xfrm>
            <a:off x="0" y="0"/>
            <a:ext cx="12192000" cy="6858000"/>
          </a:xfrm>
          <a:prstGeom prst="rect">
            <a:avLst/>
          </a:prstGeom>
          <a:solidFill>
            <a:srgbClr val="6125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D9522AB-DD9A-FB49-A35E-BDB51282831B}"/>
              </a:ext>
            </a:extLst>
          </p:cNvPr>
          <p:cNvSpPr>
            <a:spLocks noGrp="1"/>
          </p:cNvSpPr>
          <p:nvPr>
            <p:ph type="title"/>
          </p:nvPr>
        </p:nvSpPr>
        <p:spPr>
          <a:xfrm>
            <a:off x="2768730" y="2099388"/>
            <a:ext cx="8181392" cy="1978090"/>
          </a:xfrm>
        </p:spPr>
        <p:txBody>
          <a:bodyPr/>
          <a:lstStyle>
            <a:lvl1pPr>
              <a:defRPr>
                <a:solidFill>
                  <a:schemeClr val="bg1"/>
                </a:solidFill>
              </a:defRPr>
            </a:lvl1pPr>
          </a:lstStyle>
          <a:p>
            <a:r>
              <a:rPr lang="en-GB"/>
              <a:t>Click to edit Master title style</a:t>
            </a:r>
            <a:endParaRPr lang="en-US"/>
          </a:p>
        </p:txBody>
      </p:sp>
      <p:pic>
        <p:nvPicPr>
          <p:cNvPr id="10" name="Picture 9" descr="A picture containing text&#10;&#10;Description automatically generated">
            <a:extLst>
              <a:ext uri="{FF2B5EF4-FFF2-40B4-BE49-F238E27FC236}">
                <a16:creationId xmlns:a16="http://schemas.microsoft.com/office/drawing/2014/main" id="{2153EBEC-28F6-0A4E-9D3B-64A5321A4AC0}"/>
              </a:ext>
            </a:extLst>
          </p:cNvPr>
          <p:cNvPicPr>
            <a:picLocks noChangeAspect="1"/>
          </p:cNvPicPr>
          <p:nvPr userDrawn="1"/>
        </p:nvPicPr>
        <p:blipFill>
          <a:blip r:embed="rId2"/>
          <a:stretch>
            <a:fillRect/>
          </a:stretch>
        </p:blipFill>
        <p:spPr>
          <a:xfrm>
            <a:off x="548044" y="499707"/>
            <a:ext cx="1672642" cy="1111154"/>
          </a:xfrm>
          <a:prstGeom prst="rect">
            <a:avLst/>
          </a:prstGeom>
        </p:spPr>
      </p:pic>
      <p:sp>
        <p:nvSpPr>
          <p:cNvPr id="5" name="Rectangle 4">
            <a:extLst>
              <a:ext uri="{FF2B5EF4-FFF2-40B4-BE49-F238E27FC236}">
                <a16:creationId xmlns:a16="http://schemas.microsoft.com/office/drawing/2014/main" id="{AF4C8459-3696-A144-B490-E949A5A1E506}"/>
              </a:ext>
            </a:extLst>
          </p:cNvPr>
          <p:cNvSpPr/>
          <p:nvPr userDrawn="1"/>
        </p:nvSpPr>
        <p:spPr>
          <a:xfrm>
            <a:off x="548044" y="2099387"/>
            <a:ext cx="1141608" cy="4114800"/>
          </a:xfrm>
          <a:prstGeom prst="rect">
            <a:avLst/>
          </a:prstGeom>
          <a:solidFill>
            <a:srgbClr val="AD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ONTENT SLIDE HEAD &amp; SUB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EC17-3017-2746-AC9B-13844B8144CE}"/>
              </a:ext>
            </a:extLst>
          </p:cNvPr>
          <p:cNvSpPr>
            <a:spLocks noGrp="1"/>
          </p:cNvSpPr>
          <p:nvPr>
            <p:ph type="ctrTitle"/>
          </p:nvPr>
        </p:nvSpPr>
        <p:spPr>
          <a:xfrm>
            <a:off x="2345094" y="1682200"/>
            <a:ext cx="9144000" cy="678445"/>
          </a:xfrm>
          <a:prstGeom prst="rect">
            <a:avLst/>
          </a:prstGeom>
        </p:spPr>
        <p:txBody>
          <a:bodyPr anchor="t">
            <a:normAutofit/>
          </a:bodyPr>
          <a:lstStyle>
            <a:lvl1pPr algn="l">
              <a:defRPr sz="2000"/>
            </a:lvl1pPr>
          </a:lstStyle>
          <a:p>
            <a:r>
              <a:rPr lang="en-GB"/>
              <a:t>Click to edit Master title style</a:t>
            </a:r>
            <a:endParaRPr lang="en-US"/>
          </a:p>
        </p:txBody>
      </p:sp>
      <p:sp>
        <p:nvSpPr>
          <p:cNvPr id="3" name="Subtitle 2">
            <a:extLst>
              <a:ext uri="{FF2B5EF4-FFF2-40B4-BE49-F238E27FC236}">
                <a16:creationId xmlns:a16="http://schemas.microsoft.com/office/drawing/2014/main" id="{820AF813-1A5A-5845-9C1D-263E7BA96894}"/>
              </a:ext>
            </a:extLst>
          </p:cNvPr>
          <p:cNvSpPr>
            <a:spLocks noGrp="1"/>
          </p:cNvSpPr>
          <p:nvPr>
            <p:ph type="subTitle" idx="1"/>
          </p:nvPr>
        </p:nvSpPr>
        <p:spPr>
          <a:xfrm>
            <a:off x="2345094" y="2668976"/>
            <a:ext cx="9144000" cy="67844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947657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82CFDD-2998-0148-BDB0-1031D8BDFB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cap="all" baseline="0">
                <a:latin typeface="+mj-lt"/>
              </a:rPr>
              <a:t>   Presentation title</a:t>
            </a:r>
            <a:endParaRPr lang="en-US"/>
          </a:p>
        </p:txBody>
      </p:sp>
      <p:sp>
        <p:nvSpPr>
          <p:cNvPr id="4" name="Date Placeholder 3">
            <a:extLst>
              <a:ext uri="{FF2B5EF4-FFF2-40B4-BE49-F238E27FC236}">
                <a16:creationId xmlns:a16="http://schemas.microsoft.com/office/drawing/2014/main" id="{5DAD6800-0D0D-B849-8889-B8411F6C7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08198-F68D-BF4F-8FAC-A6E667E19459}" type="datetimeFigureOut">
              <a:rPr lang="en-US" smtClean="0"/>
              <a:t>5/25/2022</a:t>
            </a:fld>
            <a:endParaRPr lang="en-US"/>
          </a:p>
        </p:txBody>
      </p:sp>
      <p:sp>
        <p:nvSpPr>
          <p:cNvPr id="6" name="Slide Number Placeholder 5">
            <a:extLst>
              <a:ext uri="{FF2B5EF4-FFF2-40B4-BE49-F238E27FC236}">
                <a16:creationId xmlns:a16="http://schemas.microsoft.com/office/drawing/2014/main" id="{6562991B-4CAC-7F48-AA90-9F6E605406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4D2F0-BC05-E84C-AECD-3599EF6E9579}" type="slidenum">
              <a:rPr lang="en-US" smtClean="0"/>
              <a:t>‹#›</a:t>
            </a:fld>
            <a:endParaRPr lang="en-US"/>
          </a:p>
        </p:txBody>
      </p:sp>
    </p:spTree>
    <p:extLst>
      <p:ext uri="{BB962C8B-B14F-4D97-AF65-F5344CB8AC3E}">
        <p14:creationId xmlns:p14="http://schemas.microsoft.com/office/powerpoint/2010/main" val="408025362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xStyles>
    <p:titleStyle>
      <a:lvl1pPr algn="l" defTabSz="914400" rtl="0" eaLnBrk="1" latinLnBrk="0" hangingPunct="1">
        <a:lnSpc>
          <a:spcPct val="90000"/>
        </a:lnSpc>
        <a:spcBef>
          <a:spcPct val="0"/>
        </a:spcBef>
        <a:buNone/>
        <a:defRPr sz="2000" b="1" i="0" kern="1200" cap="all" spc="300" baseline="0">
          <a:solidFill>
            <a:srgbClr val="68A495"/>
          </a:solidFill>
          <a:latin typeface="ROBOTO MEDIUM" panose="02000000000000000000" pitchFamily="2" charset="0"/>
          <a:ea typeface="ROBOTO MEDIUM" panose="02000000000000000000" pitchFamily="2" charset="0"/>
          <a:cs typeface="ROBOTO MEDIUM"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80B1C6-7CFF-2E47-85D3-0E337E94C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DBD2C3F-062F-FD4D-B20D-AF91EA9E86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p:txBody>
      </p:sp>
      <p:sp>
        <p:nvSpPr>
          <p:cNvPr id="4" name="Date Placeholder 3">
            <a:extLst>
              <a:ext uri="{FF2B5EF4-FFF2-40B4-BE49-F238E27FC236}">
                <a16:creationId xmlns:a16="http://schemas.microsoft.com/office/drawing/2014/main" id="{1276B237-FC24-5C44-9710-867D3EFB6C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ABDFB-A1E3-0745-9E57-5746DCE064E8}" type="datetimeFigureOut">
              <a:rPr lang="en-US" smtClean="0"/>
              <a:t>5/25/2022</a:t>
            </a:fld>
            <a:endParaRPr lang="en-US"/>
          </a:p>
        </p:txBody>
      </p:sp>
      <p:sp>
        <p:nvSpPr>
          <p:cNvPr id="6" name="Slide Number Placeholder 5">
            <a:extLst>
              <a:ext uri="{FF2B5EF4-FFF2-40B4-BE49-F238E27FC236}">
                <a16:creationId xmlns:a16="http://schemas.microsoft.com/office/drawing/2014/main" id="{5FB81CAB-7CA0-AA41-80FC-3188849C3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5282B-C8AD-B24E-B283-023210B3626A}" type="slidenum">
              <a:rPr lang="en-US" smtClean="0"/>
              <a:t>‹#›</a:t>
            </a:fld>
            <a:endParaRPr lang="en-US"/>
          </a:p>
        </p:txBody>
      </p:sp>
    </p:spTree>
    <p:extLst>
      <p:ext uri="{BB962C8B-B14F-4D97-AF65-F5344CB8AC3E}">
        <p14:creationId xmlns:p14="http://schemas.microsoft.com/office/powerpoint/2010/main" val="2937418636"/>
      </p:ext>
    </p:extLst>
  </p:cSld>
  <p:clrMap bg1="lt1" tx1="dk1" bg2="lt2" tx2="dk2" accent1="accent1" accent2="accent2" accent3="accent3" accent4="accent4" accent5="accent5" accent6="accent6" hlink="hlink" folHlink="folHlink"/>
  <p:sldLayoutIdLst>
    <p:sldLayoutId id="2147483689" r:id="rId1"/>
    <p:sldLayoutId id="2147483684" r:id="rId2"/>
    <p:sldLayoutId id="2147483686" r:id="rId3"/>
    <p:sldLayoutId id="2147483687" r:id="rId4"/>
    <p:sldLayoutId id="2147483690" r:id="rId5"/>
  </p:sldLayoutIdLst>
  <p:txStyles>
    <p:titleStyle>
      <a:lvl1pPr algn="l" defTabSz="914400" rtl="0" eaLnBrk="1" latinLnBrk="0" hangingPunct="1">
        <a:lnSpc>
          <a:spcPct val="90000"/>
        </a:lnSpc>
        <a:spcBef>
          <a:spcPct val="0"/>
        </a:spcBef>
        <a:buNone/>
        <a:defRPr sz="2400" b="1" i="0" kern="1200" cap="all" spc="250" baseline="0">
          <a:solidFill>
            <a:srgbClr val="68A495"/>
          </a:solidFill>
          <a:latin typeface="Roboto"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Roboto Slab"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baseline="0">
          <a:solidFill>
            <a:schemeClr val="tx1"/>
          </a:solidFill>
          <a:latin typeface="Roboto Slab"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81E0A0-FF9F-5D47-8B30-43F5EF143EF8}"/>
              </a:ext>
            </a:extLst>
          </p:cNvPr>
          <p:cNvSpPr>
            <a:spLocks noGrp="1"/>
          </p:cNvSpPr>
          <p:nvPr>
            <p:ph type="body" idx="1"/>
          </p:nvPr>
        </p:nvSpPr>
        <p:spPr>
          <a:xfrm>
            <a:off x="2565916" y="1825625"/>
            <a:ext cx="8787883" cy="9175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p:txBody>
      </p:sp>
      <p:sp>
        <p:nvSpPr>
          <p:cNvPr id="4" name="Date Placeholder 3">
            <a:extLst>
              <a:ext uri="{FF2B5EF4-FFF2-40B4-BE49-F238E27FC236}">
                <a16:creationId xmlns:a16="http://schemas.microsoft.com/office/drawing/2014/main" id="{06C3212D-917E-AC4E-8880-44E15C589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aseline="0">
                <a:solidFill>
                  <a:schemeClr val="tx1"/>
                </a:solidFill>
                <a:latin typeface="Roboto Slab" pitchFamily="2" charset="0"/>
              </a:defRPr>
            </a:lvl1pPr>
          </a:lstStyle>
          <a:p>
            <a:r>
              <a:rPr lang="en-US" err="1"/>
              <a:t>Bodytext</a:t>
            </a:r>
            <a:r>
              <a:rPr lang="en-US"/>
              <a:t> 1 column</a:t>
            </a:r>
          </a:p>
        </p:txBody>
      </p:sp>
      <p:sp>
        <p:nvSpPr>
          <p:cNvPr id="6" name="Slide Number Placeholder 5">
            <a:extLst>
              <a:ext uri="{FF2B5EF4-FFF2-40B4-BE49-F238E27FC236}">
                <a16:creationId xmlns:a16="http://schemas.microsoft.com/office/drawing/2014/main" id="{DE2D2277-2DB6-1846-9E0A-6CAF7BDA7B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1C090-CF47-E246-AF7D-27A703509089}" type="slidenum">
              <a:rPr lang="en-US" smtClean="0"/>
              <a:t>‹#›</a:t>
            </a:fld>
            <a:endParaRPr lang="en-US"/>
          </a:p>
        </p:txBody>
      </p:sp>
      <p:pic>
        <p:nvPicPr>
          <p:cNvPr id="9" name="Picture 8" descr="A picture containing text&#10;&#10;Description automatically generated">
            <a:extLst>
              <a:ext uri="{FF2B5EF4-FFF2-40B4-BE49-F238E27FC236}">
                <a16:creationId xmlns:a16="http://schemas.microsoft.com/office/drawing/2014/main" id="{144F17D0-9089-434D-AD8C-98A45BA60485}"/>
              </a:ext>
            </a:extLst>
          </p:cNvPr>
          <p:cNvPicPr>
            <a:picLocks noChangeAspect="1"/>
          </p:cNvPicPr>
          <p:nvPr userDrawn="1"/>
        </p:nvPicPr>
        <p:blipFill>
          <a:blip r:embed="rId8"/>
          <a:stretch>
            <a:fillRect/>
          </a:stretch>
        </p:blipFill>
        <p:spPr>
          <a:xfrm>
            <a:off x="548043" y="499707"/>
            <a:ext cx="1672641" cy="1152527"/>
          </a:xfrm>
          <a:prstGeom prst="rect">
            <a:avLst/>
          </a:prstGeom>
        </p:spPr>
      </p:pic>
      <p:sp>
        <p:nvSpPr>
          <p:cNvPr id="12" name="Title Placeholder 11">
            <a:extLst>
              <a:ext uri="{FF2B5EF4-FFF2-40B4-BE49-F238E27FC236}">
                <a16:creationId xmlns:a16="http://schemas.microsoft.com/office/drawing/2014/main" id="{55583BFE-DE12-D242-AD5C-77394358A8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13" name="Footer Placeholder 12">
            <a:extLst>
              <a:ext uri="{FF2B5EF4-FFF2-40B4-BE49-F238E27FC236}">
                <a16:creationId xmlns:a16="http://schemas.microsoft.com/office/drawing/2014/main" id="{4EF6D3DB-7C68-D64F-B92F-E25D0AACE7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34644783"/>
      </p:ext>
    </p:extLst>
  </p:cSld>
  <p:clrMap bg1="lt1" tx1="dk1" bg2="lt2" tx2="dk2" accent1="accent1" accent2="accent2" accent3="accent3" accent4="accent4" accent5="accent5" accent6="accent6" hlink="hlink" folHlink="folHlink"/>
  <p:sldLayoutIdLst>
    <p:sldLayoutId id="2147483692" r:id="rId1"/>
    <p:sldLayoutId id="2147483695" r:id="rId2"/>
    <p:sldLayoutId id="2147483696" r:id="rId3"/>
    <p:sldLayoutId id="2147483697" r:id="rId4"/>
    <p:sldLayoutId id="2147483698" r:id="rId5"/>
    <p:sldLayoutId id="2147483699" r:id="rId6"/>
  </p:sldLayoutIdLst>
  <p:txStyles>
    <p:title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Roboto Slab"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baseline="0">
          <a:solidFill>
            <a:schemeClr val="tx1"/>
          </a:solidFill>
          <a:latin typeface="Roboto Slab"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81E0A0-FF9F-5D47-8B30-43F5EF143EF8}"/>
              </a:ext>
            </a:extLst>
          </p:cNvPr>
          <p:cNvSpPr>
            <a:spLocks noGrp="1"/>
          </p:cNvSpPr>
          <p:nvPr>
            <p:ph type="body" idx="1"/>
          </p:nvPr>
        </p:nvSpPr>
        <p:spPr>
          <a:xfrm>
            <a:off x="2565916" y="1825625"/>
            <a:ext cx="8787883" cy="9175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p:txBody>
      </p:sp>
      <p:sp>
        <p:nvSpPr>
          <p:cNvPr id="4" name="Date Placeholder 3">
            <a:extLst>
              <a:ext uri="{FF2B5EF4-FFF2-40B4-BE49-F238E27FC236}">
                <a16:creationId xmlns:a16="http://schemas.microsoft.com/office/drawing/2014/main" id="{06C3212D-917E-AC4E-8880-44E15C589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aseline="0">
                <a:solidFill>
                  <a:schemeClr val="tx1"/>
                </a:solidFill>
                <a:latin typeface="Roboto Slab" pitchFamily="2" charset="0"/>
              </a:defRPr>
            </a:lvl1pPr>
          </a:lstStyle>
          <a:p>
            <a:r>
              <a:rPr lang="en-US" dirty="0"/>
              <a:t>Bodytext 1 column</a:t>
            </a:r>
          </a:p>
        </p:txBody>
      </p:sp>
      <p:sp>
        <p:nvSpPr>
          <p:cNvPr id="6" name="Slide Number Placeholder 5">
            <a:extLst>
              <a:ext uri="{FF2B5EF4-FFF2-40B4-BE49-F238E27FC236}">
                <a16:creationId xmlns:a16="http://schemas.microsoft.com/office/drawing/2014/main" id="{DE2D2277-2DB6-1846-9E0A-6CAF7BDA7B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1C090-CF47-E246-AF7D-27A703509089}" type="slidenum">
              <a:rPr lang="en-US" smtClean="0"/>
              <a:t>‹#›</a:t>
            </a:fld>
            <a:endParaRPr lang="en-US" dirty="0"/>
          </a:p>
        </p:txBody>
      </p:sp>
      <p:pic>
        <p:nvPicPr>
          <p:cNvPr id="9" name="Picture 8" descr="A picture containing text&#10;&#10;Description automatically generated">
            <a:extLst>
              <a:ext uri="{FF2B5EF4-FFF2-40B4-BE49-F238E27FC236}">
                <a16:creationId xmlns:a16="http://schemas.microsoft.com/office/drawing/2014/main" id="{144F17D0-9089-434D-AD8C-98A45BA60485}"/>
              </a:ext>
            </a:extLst>
          </p:cNvPr>
          <p:cNvPicPr>
            <a:picLocks noChangeAspect="1"/>
          </p:cNvPicPr>
          <p:nvPr userDrawn="1"/>
        </p:nvPicPr>
        <p:blipFill>
          <a:blip r:embed="rId8"/>
          <a:stretch>
            <a:fillRect/>
          </a:stretch>
        </p:blipFill>
        <p:spPr>
          <a:xfrm>
            <a:off x="548043" y="499707"/>
            <a:ext cx="1672641" cy="1152527"/>
          </a:xfrm>
          <a:prstGeom prst="rect">
            <a:avLst/>
          </a:prstGeom>
        </p:spPr>
      </p:pic>
      <p:sp>
        <p:nvSpPr>
          <p:cNvPr id="12" name="Title Placeholder 11">
            <a:extLst>
              <a:ext uri="{FF2B5EF4-FFF2-40B4-BE49-F238E27FC236}">
                <a16:creationId xmlns:a16="http://schemas.microsoft.com/office/drawing/2014/main" id="{55583BFE-DE12-D242-AD5C-77394358A8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13" name="Footer Placeholder 12">
            <a:extLst>
              <a:ext uri="{FF2B5EF4-FFF2-40B4-BE49-F238E27FC236}">
                <a16:creationId xmlns:a16="http://schemas.microsoft.com/office/drawing/2014/main" id="{4EF6D3DB-7C68-D64F-B92F-E25D0AACE7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261558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Lst>
  <p:txStyles>
    <p:title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Roboto Slab"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baseline="0">
          <a:solidFill>
            <a:schemeClr val="tx1"/>
          </a:solidFill>
          <a:latin typeface="Roboto Slab"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cportal.co.uk/group/guest/-/risk-register-updates"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1A18E-7665-41B4-A5E3-241CC85BDC1C}"/>
              </a:ext>
            </a:extLst>
          </p:cNvPr>
          <p:cNvSpPr>
            <a:spLocks noGrp="1"/>
          </p:cNvSpPr>
          <p:nvPr>
            <p:ph type="ctrTitle"/>
          </p:nvPr>
        </p:nvSpPr>
        <p:spPr/>
        <p:txBody>
          <a:bodyPr/>
          <a:lstStyle/>
          <a:p>
            <a:r>
              <a:rPr lang="en-GB"/>
              <a:t>CSS readiness webinar </a:t>
            </a:r>
            <a:br>
              <a:rPr lang="en-GB"/>
            </a:br>
            <a:r>
              <a:rPr lang="en-GB"/>
              <a:t>may 2022</a:t>
            </a:r>
          </a:p>
        </p:txBody>
      </p:sp>
    </p:spTree>
    <p:extLst>
      <p:ext uri="{BB962C8B-B14F-4D97-AF65-F5344CB8AC3E}">
        <p14:creationId xmlns:p14="http://schemas.microsoft.com/office/powerpoint/2010/main" val="49629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5F33F-7D59-4BE6-9F0B-6A009C5B0531}"/>
              </a:ext>
            </a:extLst>
          </p:cNvPr>
          <p:cNvSpPr>
            <a:spLocks noGrp="1"/>
          </p:cNvSpPr>
          <p:nvPr>
            <p:ph type="ctrTitle"/>
          </p:nvPr>
        </p:nvSpPr>
        <p:spPr>
          <a:xfrm>
            <a:off x="1993786" y="5745194"/>
            <a:ext cx="8204428" cy="678445"/>
          </a:xfrm>
        </p:spPr>
        <p:txBody>
          <a:bodyPr>
            <a:normAutofit fontScale="90000"/>
          </a:bodyPr>
          <a:lstStyle/>
          <a:p>
            <a:pPr algn="ctr"/>
            <a:r>
              <a:rPr lang="en-GB" sz="2200">
                <a:ea typeface="Roboto"/>
              </a:rPr>
              <a:t>Please refer to the risk register Consultation for further details on the changes made</a:t>
            </a:r>
            <a:br>
              <a:rPr lang="en-GB">
                <a:ea typeface="Roboto"/>
              </a:rPr>
            </a:br>
            <a:endParaRPr lang="en-GB">
              <a:ea typeface="Roboto"/>
            </a:endParaRPr>
          </a:p>
        </p:txBody>
      </p:sp>
      <p:sp>
        <p:nvSpPr>
          <p:cNvPr id="3" name="Rectangle 2">
            <a:extLst>
              <a:ext uri="{FF2B5EF4-FFF2-40B4-BE49-F238E27FC236}">
                <a16:creationId xmlns:a16="http://schemas.microsoft.com/office/drawing/2014/main" id="{89D54448-41DA-424D-A6B2-8DBA86A8D7D1}"/>
              </a:ext>
            </a:extLst>
          </p:cNvPr>
          <p:cNvSpPr/>
          <p:nvPr/>
        </p:nvSpPr>
        <p:spPr>
          <a:xfrm>
            <a:off x="1140564" y="2222724"/>
            <a:ext cx="4657061" cy="60605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b="1"/>
              <a:t>Introduction of CSS</a:t>
            </a:r>
          </a:p>
        </p:txBody>
      </p:sp>
      <p:sp>
        <p:nvSpPr>
          <p:cNvPr id="6" name="Rectangle 5">
            <a:extLst>
              <a:ext uri="{FF2B5EF4-FFF2-40B4-BE49-F238E27FC236}">
                <a16:creationId xmlns:a16="http://schemas.microsoft.com/office/drawing/2014/main" id="{8BEF8595-FABB-4A57-B85F-16C3DEE1F6B5}"/>
              </a:ext>
            </a:extLst>
          </p:cNvPr>
          <p:cNvSpPr/>
          <p:nvPr/>
        </p:nvSpPr>
        <p:spPr>
          <a:xfrm>
            <a:off x="6560287" y="2222724"/>
            <a:ext cx="4657061" cy="606056"/>
          </a:xfrm>
          <a:prstGeom prst="rect">
            <a:avLst/>
          </a:prstGeom>
          <a:solidFill>
            <a:srgbClr val="AD63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Wording simplification</a:t>
            </a:r>
          </a:p>
        </p:txBody>
      </p:sp>
      <p:sp>
        <p:nvSpPr>
          <p:cNvPr id="7" name="Rectangle 6">
            <a:extLst>
              <a:ext uri="{FF2B5EF4-FFF2-40B4-BE49-F238E27FC236}">
                <a16:creationId xmlns:a16="http://schemas.microsoft.com/office/drawing/2014/main" id="{825CBEDA-D169-4EF0-AE91-F8D28D137062}"/>
              </a:ext>
            </a:extLst>
          </p:cNvPr>
          <p:cNvSpPr/>
          <p:nvPr/>
        </p:nvSpPr>
        <p:spPr>
          <a:xfrm>
            <a:off x="6560288" y="4746788"/>
            <a:ext cx="4657061" cy="606056"/>
          </a:xfrm>
          <a:prstGeom prst="rect">
            <a:avLst/>
          </a:prstGeom>
          <a:solidFill>
            <a:srgbClr val="B3CB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Change to measuring approach (Data Led vs. Service Provider Assurance)</a:t>
            </a:r>
          </a:p>
        </p:txBody>
      </p:sp>
      <p:sp>
        <p:nvSpPr>
          <p:cNvPr id="8" name="Rectangle 7">
            <a:extLst>
              <a:ext uri="{FF2B5EF4-FFF2-40B4-BE49-F238E27FC236}">
                <a16:creationId xmlns:a16="http://schemas.microsoft.com/office/drawing/2014/main" id="{86ECF1BE-FFB0-4766-89F9-B45BB8FA71C2}"/>
              </a:ext>
            </a:extLst>
          </p:cNvPr>
          <p:cNvSpPr/>
          <p:nvPr/>
        </p:nvSpPr>
        <p:spPr>
          <a:xfrm>
            <a:off x="1140563" y="4746788"/>
            <a:ext cx="4657061" cy="606056"/>
          </a:xfrm>
          <a:prstGeom prst="rect">
            <a:avLst/>
          </a:prstGeom>
          <a:solidFill>
            <a:srgbClr val="6125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Risk Driver Consolidation</a:t>
            </a:r>
          </a:p>
        </p:txBody>
      </p:sp>
      <p:sp>
        <p:nvSpPr>
          <p:cNvPr id="9" name="Rectangle 8">
            <a:extLst>
              <a:ext uri="{FF2B5EF4-FFF2-40B4-BE49-F238E27FC236}">
                <a16:creationId xmlns:a16="http://schemas.microsoft.com/office/drawing/2014/main" id="{DE202C65-C1AB-4452-8757-286C828EDA37}"/>
              </a:ext>
            </a:extLst>
          </p:cNvPr>
          <p:cNvSpPr/>
          <p:nvPr/>
        </p:nvSpPr>
        <p:spPr>
          <a:xfrm>
            <a:off x="6560286" y="3482578"/>
            <a:ext cx="4657061" cy="606056"/>
          </a:xfrm>
          <a:prstGeom prst="rect">
            <a:avLst/>
          </a:prstGeom>
          <a:solidFill>
            <a:srgbClr val="68A4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New processes – i.e. Annulments &amp; Withdrawals</a:t>
            </a:r>
          </a:p>
        </p:txBody>
      </p:sp>
      <p:sp>
        <p:nvSpPr>
          <p:cNvPr id="11" name="Title 1">
            <a:extLst>
              <a:ext uri="{FF2B5EF4-FFF2-40B4-BE49-F238E27FC236}">
                <a16:creationId xmlns:a16="http://schemas.microsoft.com/office/drawing/2014/main" id="{08E65555-AF60-447B-8536-F57155AB0A70}"/>
              </a:ext>
            </a:extLst>
          </p:cNvPr>
          <p:cNvSpPr txBox="1">
            <a:spLocks/>
          </p:cNvSpPr>
          <p:nvPr/>
        </p:nvSpPr>
        <p:spPr>
          <a:xfrm>
            <a:off x="3229841" y="773583"/>
            <a:ext cx="5974772" cy="67844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algn="ctr"/>
            <a:r>
              <a:rPr lang="en-GB" sz="2200">
                <a:latin typeface="Roboto"/>
                <a:ea typeface="Roboto"/>
              </a:rPr>
              <a:t>Key Risk Register Updates</a:t>
            </a:r>
          </a:p>
        </p:txBody>
      </p:sp>
      <p:sp>
        <p:nvSpPr>
          <p:cNvPr id="4" name="TextBox 3">
            <a:extLst>
              <a:ext uri="{FF2B5EF4-FFF2-40B4-BE49-F238E27FC236}">
                <a16:creationId xmlns:a16="http://schemas.microsoft.com/office/drawing/2014/main" id="{1B07A936-AF6D-4B02-A24F-391B679EAA99}"/>
              </a:ext>
            </a:extLst>
          </p:cNvPr>
          <p:cNvSpPr txBox="1"/>
          <p:nvPr/>
        </p:nvSpPr>
        <p:spPr>
          <a:xfrm>
            <a:off x="3422938" y="6423639"/>
            <a:ext cx="5346123" cy="553998"/>
          </a:xfrm>
          <a:prstGeom prst="rect">
            <a:avLst/>
          </a:prstGeom>
          <a:noFill/>
        </p:spPr>
        <p:txBody>
          <a:bodyPr wrap="square" rtlCol="0">
            <a:spAutoFit/>
          </a:bodyPr>
          <a:lstStyle/>
          <a:p>
            <a:pPr algn="ctr"/>
            <a:r>
              <a:rPr lang="en-GB" sz="1200">
                <a:ea typeface="Roboto"/>
                <a:hlinkClick r:id="rId3"/>
              </a:rPr>
              <a:t>https://recportal.co.uk/group/guest/-/risk-register-updates</a:t>
            </a:r>
            <a:endParaRPr lang="en-GB" sz="1200">
              <a:ea typeface="Roboto"/>
            </a:endParaRPr>
          </a:p>
          <a:p>
            <a:pPr algn="ctr"/>
            <a:endParaRPr lang="en-GB"/>
          </a:p>
        </p:txBody>
      </p:sp>
      <p:sp>
        <p:nvSpPr>
          <p:cNvPr id="10" name="Rectangle 9">
            <a:extLst>
              <a:ext uri="{FF2B5EF4-FFF2-40B4-BE49-F238E27FC236}">
                <a16:creationId xmlns:a16="http://schemas.microsoft.com/office/drawing/2014/main" id="{A954F7E4-14C8-2F09-DC7C-A2DCC5B9F259}"/>
              </a:ext>
            </a:extLst>
          </p:cNvPr>
          <p:cNvSpPr/>
          <p:nvPr/>
        </p:nvSpPr>
        <p:spPr>
          <a:xfrm>
            <a:off x="1140564" y="3484756"/>
            <a:ext cx="4657061" cy="606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Introduction of GES in the Service Provider Assurance</a:t>
            </a:r>
          </a:p>
        </p:txBody>
      </p:sp>
    </p:spTree>
    <p:extLst>
      <p:ext uri="{BB962C8B-B14F-4D97-AF65-F5344CB8AC3E}">
        <p14:creationId xmlns:p14="http://schemas.microsoft.com/office/powerpoint/2010/main" val="399628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376BA-7A25-4E98-97E1-55709A40313F}"/>
              </a:ext>
            </a:extLst>
          </p:cNvPr>
          <p:cNvSpPr txBox="1">
            <a:spLocks/>
          </p:cNvSpPr>
          <p:nvPr/>
        </p:nvSpPr>
        <p:spPr>
          <a:xfrm>
            <a:off x="2474520" y="622020"/>
            <a:ext cx="8360058" cy="189789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algn="ctr">
              <a:lnSpc>
                <a:spcPct val="150000"/>
              </a:lnSpc>
            </a:pPr>
            <a:r>
              <a:rPr lang="en-GB" sz="2500">
                <a:ea typeface="Times New Roman" panose="02020603050405020304" pitchFamily="18" charset="0"/>
              </a:rPr>
              <a:t>Changes to the Performance Assurance Report Catalogue (PARC)</a:t>
            </a:r>
            <a:br>
              <a:rPr lang="en-GB" sz="1600">
                <a:ea typeface="Calibri" panose="020F0502020204030204" pitchFamily="34" charset="0"/>
              </a:rPr>
            </a:br>
            <a:endParaRPr lang="en-GB" sz="1600">
              <a:ea typeface="Roboto"/>
            </a:endParaRPr>
          </a:p>
        </p:txBody>
      </p:sp>
      <p:sp>
        <p:nvSpPr>
          <p:cNvPr id="7" name="TextBox 6">
            <a:extLst>
              <a:ext uri="{FF2B5EF4-FFF2-40B4-BE49-F238E27FC236}">
                <a16:creationId xmlns:a16="http://schemas.microsoft.com/office/drawing/2014/main" id="{FBB88015-8CB6-4F20-A2EF-1F2A57F56E4F}"/>
              </a:ext>
            </a:extLst>
          </p:cNvPr>
          <p:cNvSpPr txBox="1"/>
          <p:nvPr/>
        </p:nvSpPr>
        <p:spPr>
          <a:xfrm>
            <a:off x="404566" y="2131779"/>
            <a:ext cx="10762239" cy="3524042"/>
          </a:xfrm>
          <a:prstGeom prst="rect">
            <a:avLst/>
          </a:prstGeom>
          <a:noFill/>
        </p:spPr>
        <p:txBody>
          <a:bodyPr wrap="square" lIns="91440" tIns="45720" rIns="91440" bIns="45720" rtlCol="0" anchor="t">
            <a:spAutoFit/>
          </a:bodyPr>
          <a:lstStyle/>
          <a:p>
            <a:pPr marL="742950" lvl="1" indent="-285750">
              <a:spcAft>
                <a:spcPts val="600"/>
              </a:spcAft>
              <a:buClr>
                <a:schemeClr val="tx2"/>
              </a:buClr>
              <a:buFont typeface="Arial" panose="020B0604020202020204" pitchFamily="34" charset="0"/>
              <a:buChar char="•"/>
            </a:pPr>
            <a:r>
              <a:rPr lang="en-GB"/>
              <a:t>In March 2022, a Category 2 Change Proposal (CP) was raised to update the PARC in line with REC V3. The CP will be progressed to industry consultation in June. </a:t>
            </a:r>
          </a:p>
          <a:p>
            <a:pPr marL="742950" lvl="1" indent="-285750">
              <a:spcAft>
                <a:spcPts val="600"/>
              </a:spcAft>
              <a:buClr>
                <a:schemeClr val="tx2"/>
              </a:buClr>
              <a:buFont typeface="Arial" panose="020B0604020202020204" pitchFamily="34" charset="0"/>
              <a:buChar char="•"/>
            </a:pPr>
            <a:r>
              <a:rPr lang="en-GB"/>
              <a:t>Most of the changes made impact REC Service Providers, with additional centrally provided data being requested in order for the Code Manager to assess the new and updated risks being monitored.</a:t>
            </a:r>
          </a:p>
          <a:p>
            <a:pPr marL="742950" lvl="1" indent="-285750">
              <a:spcAft>
                <a:spcPts val="600"/>
              </a:spcAft>
              <a:buClr>
                <a:schemeClr val="tx2"/>
              </a:buClr>
              <a:buFont typeface="Arial" panose="020B0604020202020204" pitchFamily="34" charset="0"/>
              <a:buChar char="•"/>
            </a:pPr>
            <a:r>
              <a:rPr lang="en-GB"/>
              <a:t>Some changes have been made to REC Party data provision, with:</a:t>
            </a:r>
          </a:p>
          <a:p>
            <a:pPr marL="1200150" lvl="2" indent="-285750">
              <a:spcAft>
                <a:spcPts val="600"/>
              </a:spcAft>
              <a:buClr>
                <a:schemeClr val="tx2"/>
              </a:buClr>
              <a:buFont typeface="Arial" panose="020B0604020202020204" pitchFamily="34" charset="0"/>
              <a:buChar char="•"/>
            </a:pPr>
            <a:r>
              <a:rPr lang="en-GB"/>
              <a:t>Some adjustment to reports 1430 / 1440 incorporating clarifications / updates to guidance that reflect queries received from Parties through the helpdesk</a:t>
            </a:r>
          </a:p>
          <a:p>
            <a:pPr marL="1200150" lvl="2" indent="-285750">
              <a:spcAft>
                <a:spcPts val="600"/>
              </a:spcAft>
              <a:buClr>
                <a:schemeClr val="tx2"/>
              </a:buClr>
              <a:buFont typeface="Arial" panose="020B0604020202020204" pitchFamily="34" charset="0"/>
              <a:buChar char="•"/>
            </a:pPr>
            <a:r>
              <a:rPr lang="en-GB"/>
              <a:t>The addition of one new item based on existing data capture and reporting performed currently with the Switching Programme DWG.</a:t>
            </a:r>
          </a:p>
          <a:p>
            <a:pPr marL="742950" lvl="1" indent="-285750">
              <a:spcAft>
                <a:spcPts val="600"/>
              </a:spcAft>
              <a:buClr>
                <a:schemeClr val="tx2"/>
              </a:buClr>
              <a:buFont typeface="Arial" panose="020B0604020202020204" pitchFamily="34" charset="0"/>
              <a:buChar char="•"/>
            </a:pPr>
            <a:r>
              <a:rPr lang="en-GB"/>
              <a:t>Further detail is provided on the next slide</a:t>
            </a:r>
          </a:p>
        </p:txBody>
      </p:sp>
    </p:spTree>
    <p:extLst>
      <p:ext uri="{BB962C8B-B14F-4D97-AF65-F5344CB8AC3E}">
        <p14:creationId xmlns:p14="http://schemas.microsoft.com/office/powerpoint/2010/main" val="3318624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376BA-7A25-4E98-97E1-55709A40313F}"/>
              </a:ext>
            </a:extLst>
          </p:cNvPr>
          <p:cNvSpPr txBox="1">
            <a:spLocks/>
          </p:cNvSpPr>
          <p:nvPr/>
        </p:nvSpPr>
        <p:spPr>
          <a:xfrm>
            <a:off x="2474520" y="622020"/>
            <a:ext cx="8360058" cy="189789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algn="ctr">
              <a:lnSpc>
                <a:spcPct val="150000"/>
              </a:lnSpc>
            </a:pPr>
            <a:r>
              <a:rPr lang="en-GB" sz="2500">
                <a:ea typeface="Times New Roman" panose="02020603050405020304" pitchFamily="18" charset="0"/>
              </a:rPr>
              <a:t>Changes to the Performance Assurance Report Catalogue (PARC)</a:t>
            </a:r>
            <a:br>
              <a:rPr lang="en-GB" sz="1600">
                <a:ea typeface="Calibri" panose="020F0502020204030204" pitchFamily="34" charset="0"/>
              </a:rPr>
            </a:br>
            <a:endParaRPr lang="en-GB" sz="1600">
              <a:ea typeface="Roboto"/>
            </a:endParaRPr>
          </a:p>
        </p:txBody>
      </p:sp>
      <p:graphicFrame>
        <p:nvGraphicFramePr>
          <p:cNvPr id="10" name="Content Placeholder 7">
            <a:extLst>
              <a:ext uri="{FF2B5EF4-FFF2-40B4-BE49-F238E27FC236}">
                <a16:creationId xmlns:a16="http://schemas.microsoft.com/office/drawing/2014/main" id="{E0C9A9B1-C4BB-4A6E-BD5F-3992891A8676}"/>
              </a:ext>
            </a:extLst>
          </p:cNvPr>
          <p:cNvGraphicFramePr>
            <a:graphicFrameLocks/>
          </p:cNvGraphicFramePr>
          <p:nvPr>
            <p:extLst>
              <p:ext uri="{D42A27DB-BD31-4B8C-83A1-F6EECF244321}">
                <p14:modId xmlns:p14="http://schemas.microsoft.com/office/powerpoint/2010/main" val="1317097684"/>
              </p:ext>
            </p:extLst>
          </p:nvPr>
        </p:nvGraphicFramePr>
        <p:xfrm>
          <a:off x="792480" y="2067313"/>
          <a:ext cx="10607040" cy="4439795"/>
        </p:xfrm>
        <a:graphic>
          <a:graphicData uri="http://schemas.openxmlformats.org/drawingml/2006/table">
            <a:tbl>
              <a:tblPr firstRow="1" firstCol="1"/>
              <a:tblGrid>
                <a:gridCol w="3262284">
                  <a:extLst>
                    <a:ext uri="{9D8B030D-6E8A-4147-A177-3AD203B41FA5}">
                      <a16:colId xmlns:a16="http://schemas.microsoft.com/office/drawing/2014/main" val="3240908558"/>
                    </a:ext>
                  </a:extLst>
                </a:gridCol>
                <a:gridCol w="852325">
                  <a:extLst>
                    <a:ext uri="{9D8B030D-6E8A-4147-A177-3AD203B41FA5}">
                      <a16:colId xmlns:a16="http://schemas.microsoft.com/office/drawing/2014/main" val="2356659391"/>
                    </a:ext>
                  </a:extLst>
                </a:gridCol>
                <a:gridCol w="6492431">
                  <a:extLst>
                    <a:ext uri="{9D8B030D-6E8A-4147-A177-3AD203B41FA5}">
                      <a16:colId xmlns:a16="http://schemas.microsoft.com/office/drawing/2014/main" val="1243621337"/>
                    </a:ext>
                  </a:extLst>
                </a:gridCol>
              </a:tblGrid>
              <a:tr h="350796">
                <a:tc>
                  <a:txBody>
                    <a:bodyPr/>
                    <a:lstStyle/>
                    <a:p>
                      <a:pPr>
                        <a:lnSpc>
                          <a:spcPct val="115000"/>
                        </a:lnSpc>
                        <a:spcBef>
                          <a:spcPts val="600"/>
                        </a:spcBef>
                        <a:spcAft>
                          <a:spcPts val="600"/>
                        </a:spcAft>
                      </a:pPr>
                      <a:r>
                        <a:rPr lang="en-GB" sz="1400" b="0" cap="none">
                          <a:solidFill>
                            <a:srgbClr val="FFFFFF"/>
                          </a:solidFill>
                          <a:effectLst/>
                          <a:latin typeface="+mn-lt"/>
                          <a:ea typeface="Times New Roman" panose="02020603050405020304" pitchFamily="18" charset="0"/>
                          <a:cs typeface="Times New Roman"/>
                        </a:rPr>
                        <a:t>Applicable party type</a:t>
                      </a:r>
                      <a:endParaRPr lang="en-GB" sz="1400" b="1" cap="none">
                        <a:solidFill>
                          <a:srgbClr val="70ADA3"/>
                        </a:solidFill>
                        <a:effectLst/>
                        <a:latin typeface="+mn-lt"/>
                        <a:ea typeface="Calibri" panose="020F0502020204030204" pitchFamily="34" charset="0"/>
                        <a:cs typeface="Times New Roman"/>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70ADA3"/>
                    </a:solidFill>
                  </a:tcPr>
                </a:tc>
                <a:tc>
                  <a:txBody>
                    <a:bodyPr/>
                    <a:lstStyle/>
                    <a:p>
                      <a:pPr>
                        <a:lnSpc>
                          <a:spcPct val="115000"/>
                        </a:lnSpc>
                        <a:spcBef>
                          <a:spcPts val="600"/>
                        </a:spcBef>
                        <a:spcAft>
                          <a:spcPts val="600"/>
                        </a:spcAft>
                      </a:pPr>
                      <a:r>
                        <a:rPr lang="en-GB" sz="1400" b="0" cap="none">
                          <a:solidFill>
                            <a:srgbClr val="FFFFFF"/>
                          </a:solidFill>
                          <a:effectLst/>
                          <a:latin typeface="+mn-lt"/>
                          <a:ea typeface="Calibri" panose="020F0502020204030204" pitchFamily="34" charset="0"/>
                          <a:cs typeface="Times New Roman"/>
                        </a:rPr>
                        <a:t>Updates</a:t>
                      </a:r>
                      <a:endParaRPr lang="en-GB" sz="1400" b="1" cap="none">
                        <a:solidFill>
                          <a:srgbClr val="70ADA3"/>
                        </a:solidFill>
                        <a:effectLst/>
                        <a:latin typeface="+mn-lt"/>
                        <a:ea typeface="Calibri" panose="020F0502020204030204" pitchFamily="34" charset="0"/>
                        <a:cs typeface="Times New Roman"/>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70ADA3"/>
                    </a:solidFill>
                  </a:tcPr>
                </a:tc>
                <a:tc>
                  <a:txBody>
                    <a:bodyPr/>
                    <a:lstStyle/>
                    <a:p>
                      <a:pPr>
                        <a:lnSpc>
                          <a:spcPct val="115000"/>
                        </a:lnSpc>
                        <a:spcBef>
                          <a:spcPts val="600"/>
                        </a:spcBef>
                        <a:spcAft>
                          <a:spcPts val="600"/>
                        </a:spcAft>
                      </a:pPr>
                      <a:r>
                        <a:rPr lang="en-GB" sz="1400" b="0" cap="none">
                          <a:solidFill>
                            <a:srgbClr val="FFFFFF"/>
                          </a:solidFill>
                          <a:effectLst/>
                          <a:latin typeface="+mn-lt"/>
                          <a:ea typeface="Times New Roman" panose="02020603050405020304" pitchFamily="18" charset="0"/>
                          <a:cs typeface="Times New Roman"/>
                        </a:rPr>
                        <a:t>Detail</a:t>
                      </a:r>
                      <a:endParaRPr lang="en-GB" sz="1400" b="1" cap="none">
                        <a:solidFill>
                          <a:srgbClr val="70ADA3"/>
                        </a:solidFill>
                        <a:effectLst/>
                        <a:latin typeface="+mn-lt"/>
                        <a:ea typeface="Calibri" panose="020F0502020204030204" pitchFamily="34" charset="0"/>
                        <a:cs typeface="Times New Roman"/>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70ADA3"/>
                    </a:solidFill>
                  </a:tcPr>
                </a:tc>
                <a:extLst>
                  <a:ext uri="{0D108BD9-81ED-4DB2-BD59-A6C34878D82A}">
                    <a16:rowId xmlns:a16="http://schemas.microsoft.com/office/drawing/2014/main" val="3851293507"/>
                  </a:ext>
                </a:extLst>
              </a:tr>
              <a:tr h="416953">
                <a:tc>
                  <a:txBody>
                    <a:bodyPr/>
                    <a:lstStyle/>
                    <a:p>
                      <a:pPr algn="l" rtl="0" fontAlgn="base"/>
                      <a:r>
                        <a:rPr lang="en-GB" sz="1400" b="0" i="0" cap="none">
                          <a:solidFill>
                            <a:schemeClr val="tx1"/>
                          </a:solidFill>
                          <a:effectLst/>
                          <a:latin typeface="+mn-lt"/>
                        </a:rPr>
                        <a:t>Distribution Networks &amp; Gas Transporters</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nSpc>
                          <a:spcPct val="115000"/>
                        </a:lnSpc>
                        <a:spcBef>
                          <a:spcPts val="600"/>
                        </a:spcBef>
                        <a:spcAft>
                          <a:spcPts val="600"/>
                        </a:spcAft>
                      </a:pPr>
                      <a:r>
                        <a:rPr lang="en-GB" sz="1400" b="0" cap="all">
                          <a:solidFill>
                            <a:schemeClr val="tx1"/>
                          </a:solidFill>
                          <a:effectLst/>
                          <a:latin typeface="+mn-lt"/>
                          <a:ea typeface="Calibri" panose="020F0502020204030204" pitchFamily="34" charset="0"/>
                          <a:cs typeface="Times New Roman"/>
                        </a:rPr>
                        <a:t>N</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15000"/>
                        </a:lnSpc>
                        <a:spcBef>
                          <a:spcPts val="600"/>
                        </a:spcBef>
                        <a:spcAft>
                          <a:spcPts val="600"/>
                        </a:spcAft>
                      </a:pPr>
                      <a:r>
                        <a:rPr lang="en-GB" sz="1400" b="0" cap="none">
                          <a:solidFill>
                            <a:schemeClr val="tx1"/>
                          </a:solidFill>
                          <a:effectLst/>
                          <a:latin typeface="+mn-lt"/>
                          <a:ea typeface="Calibri" panose="020F0502020204030204" pitchFamily="34" charset="0"/>
                          <a:cs typeface="Times New Roman"/>
                        </a:rPr>
                        <a:t>N/A</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204055989"/>
                  </a:ext>
                </a:extLst>
              </a:tr>
              <a:tr h="334268">
                <a:tc>
                  <a:txBody>
                    <a:bodyPr/>
                    <a:lstStyle/>
                    <a:p>
                      <a:pPr algn="l" rtl="0" fontAlgn="base"/>
                      <a:r>
                        <a:rPr lang="en-GB" sz="1400" b="0" i="0" cap="none">
                          <a:solidFill>
                            <a:schemeClr val="tx1"/>
                          </a:solidFill>
                          <a:effectLst/>
                          <a:latin typeface="+mn-lt"/>
                        </a:rPr>
                        <a:t>Gas MEMs </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nSpc>
                          <a:spcPct val="115000"/>
                        </a:lnSpc>
                        <a:spcBef>
                          <a:spcPts val="600"/>
                        </a:spcBef>
                        <a:spcAft>
                          <a:spcPts val="600"/>
                        </a:spcAft>
                      </a:pPr>
                      <a:r>
                        <a:rPr lang="en-GB" sz="1400" b="0" cap="all">
                          <a:solidFill>
                            <a:schemeClr val="tx1"/>
                          </a:solidFill>
                          <a:effectLst/>
                          <a:latin typeface="+mn-lt"/>
                          <a:ea typeface="Calibri" panose="020F0502020204030204" pitchFamily="34" charset="0"/>
                          <a:cs typeface="Times New Roman"/>
                        </a:rPr>
                        <a:t>Y</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15000"/>
                        </a:lnSpc>
                        <a:spcBef>
                          <a:spcPts val="600"/>
                        </a:spcBef>
                        <a:spcAft>
                          <a:spcPts val="600"/>
                        </a:spcAft>
                      </a:pPr>
                      <a:r>
                        <a:rPr lang="en-GB" sz="1400" b="0" cap="none">
                          <a:solidFill>
                            <a:schemeClr val="tx1"/>
                          </a:solidFill>
                          <a:effectLst/>
                          <a:latin typeface="+mn-lt"/>
                          <a:ea typeface="Calibri" panose="020F0502020204030204" pitchFamily="34" charset="0"/>
                          <a:cs typeface="Times New Roman"/>
                        </a:rPr>
                        <a:t>Housekeeping change to correct an error – no impact expected</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753823994"/>
                  </a:ext>
                </a:extLst>
              </a:tr>
              <a:tr h="706361">
                <a:tc>
                  <a:txBody>
                    <a:bodyPr/>
                    <a:lstStyle/>
                    <a:p>
                      <a:pPr algn="l" rtl="0" fontAlgn="base"/>
                      <a:r>
                        <a:rPr lang="en-GB" sz="1400" b="0" i="0" cap="none">
                          <a:solidFill>
                            <a:schemeClr val="tx1"/>
                          </a:solidFill>
                          <a:effectLst/>
                          <a:latin typeface="+mn-lt"/>
                        </a:rPr>
                        <a:t>Suppliers</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nSpc>
                          <a:spcPct val="115000"/>
                        </a:lnSpc>
                        <a:spcBef>
                          <a:spcPts val="600"/>
                        </a:spcBef>
                        <a:spcAft>
                          <a:spcPts val="600"/>
                        </a:spcAft>
                      </a:pPr>
                      <a:r>
                        <a:rPr lang="en-GB" sz="1400" b="0" cap="all">
                          <a:solidFill>
                            <a:schemeClr val="tx1"/>
                          </a:solidFill>
                          <a:effectLst/>
                          <a:latin typeface="+mn-lt"/>
                          <a:ea typeface="Calibri" panose="020F0502020204030204" pitchFamily="34" charset="0"/>
                          <a:cs typeface="Times New Roman"/>
                        </a:rPr>
                        <a:t>Y</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15000"/>
                        </a:lnSpc>
                        <a:spcBef>
                          <a:spcPts val="600"/>
                        </a:spcBef>
                        <a:spcAft>
                          <a:spcPts val="600"/>
                        </a:spcAft>
                      </a:pPr>
                      <a:r>
                        <a:rPr lang="en-GB" sz="1400" b="0" cap="none">
                          <a:solidFill>
                            <a:schemeClr val="tx1"/>
                          </a:solidFill>
                          <a:effectLst/>
                          <a:latin typeface="+mn-lt"/>
                          <a:ea typeface="Calibri" panose="020F0502020204030204" pitchFamily="34" charset="0"/>
                          <a:cs typeface="Times New Roman"/>
                        </a:rPr>
                        <a:t>New item added – Data Cleanse Exception Report</a:t>
                      </a:r>
                    </a:p>
                    <a:p>
                      <a:pPr>
                        <a:lnSpc>
                          <a:spcPct val="115000"/>
                        </a:lnSpc>
                        <a:spcBef>
                          <a:spcPts val="600"/>
                        </a:spcBef>
                        <a:spcAft>
                          <a:spcPts val="600"/>
                        </a:spcAft>
                      </a:pPr>
                      <a:r>
                        <a:rPr lang="en-GB" sz="1400" b="0" cap="none">
                          <a:solidFill>
                            <a:schemeClr val="tx1"/>
                          </a:solidFill>
                          <a:effectLst/>
                          <a:latin typeface="+mn-lt"/>
                          <a:ea typeface="Calibri" panose="020F0502020204030204" pitchFamily="34" charset="0"/>
                          <a:cs typeface="Times New Roman"/>
                        </a:rPr>
                        <a:t>Modification to the switching data items 1430 and 1440 following Party feedback</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596381495"/>
                  </a:ext>
                </a:extLst>
              </a:tr>
              <a:tr h="706361">
                <a:tc>
                  <a:txBody>
                    <a:bodyPr/>
                    <a:lstStyle/>
                    <a:p>
                      <a:pPr algn="l" rtl="0" fontAlgn="base"/>
                      <a:r>
                        <a:rPr lang="en-GB" sz="1400" b="0" i="0" cap="none">
                          <a:solidFill>
                            <a:schemeClr val="tx1"/>
                          </a:solidFill>
                          <a:effectLst/>
                          <a:latin typeface="+mn-lt"/>
                        </a:rPr>
                        <a:t>Service Providers (</a:t>
                      </a:r>
                      <a:r>
                        <a:rPr lang="en-GB" sz="1400" b="0" i="0" kern="1200" cap="none">
                          <a:solidFill>
                            <a:schemeClr val="tx1"/>
                          </a:solidFill>
                          <a:effectLst/>
                          <a:latin typeface="+mn-lt"/>
                          <a:ea typeface="+mn-ea"/>
                          <a:cs typeface="+mn-cs"/>
                        </a:rPr>
                        <a:t>RPA, RTS, RPS, DCC, EES, SDES, GDCC, ERDS, GRDS)</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nSpc>
                          <a:spcPct val="115000"/>
                        </a:lnSpc>
                        <a:spcBef>
                          <a:spcPts val="600"/>
                        </a:spcBef>
                        <a:spcAft>
                          <a:spcPts val="600"/>
                        </a:spcAft>
                      </a:pPr>
                      <a:r>
                        <a:rPr lang="en-GB" sz="1400" b="0" cap="all">
                          <a:solidFill>
                            <a:schemeClr val="tx1"/>
                          </a:solidFill>
                          <a:effectLst/>
                          <a:latin typeface="+mn-lt"/>
                          <a:ea typeface="Calibri" panose="020F0502020204030204" pitchFamily="34" charset="0"/>
                          <a:cs typeface="Times New Roman"/>
                        </a:rPr>
                        <a:t>Y</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15000"/>
                        </a:lnSpc>
                        <a:spcBef>
                          <a:spcPts val="600"/>
                        </a:spcBef>
                        <a:spcAft>
                          <a:spcPts val="600"/>
                        </a:spcAft>
                      </a:pPr>
                      <a:r>
                        <a:rPr lang="en-GB" sz="1400" b="0" cap="none">
                          <a:solidFill>
                            <a:schemeClr val="tx1"/>
                          </a:solidFill>
                          <a:effectLst/>
                          <a:latin typeface="+mn-lt"/>
                          <a:ea typeface="Calibri" panose="020F0502020204030204" pitchFamily="34" charset="0"/>
                          <a:cs typeface="Times New Roman"/>
                        </a:rPr>
                        <a:t>Proposed update to capture all Service Provider monitoring reporting requirements within the PARC</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799335625"/>
                  </a:ext>
                </a:extLst>
              </a:tr>
              <a:tr h="613652">
                <a:tc>
                  <a:txBody>
                    <a:bodyPr/>
                    <a:lstStyle/>
                    <a:p>
                      <a:pPr algn="l" rtl="0" fontAlgn="base"/>
                      <a:r>
                        <a:rPr lang="en-GB" sz="1400" b="0" i="0" kern="1200" cap="none">
                          <a:solidFill>
                            <a:schemeClr val="tx1"/>
                          </a:solidFill>
                          <a:effectLst/>
                          <a:latin typeface="+mn-lt"/>
                          <a:ea typeface="+mn-ea"/>
                          <a:cs typeface="+mn-cs"/>
                        </a:rPr>
                        <a:t>CSS Provider</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nSpc>
                          <a:spcPct val="115000"/>
                        </a:lnSpc>
                        <a:spcBef>
                          <a:spcPts val="600"/>
                        </a:spcBef>
                        <a:spcAft>
                          <a:spcPts val="600"/>
                        </a:spcAft>
                      </a:pPr>
                      <a:r>
                        <a:rPr lang="en-GB" sz="1400" b="0" cap="all">
                          <a:solidFill>
                            <a:schemeClr val="tx1"/>
                          </a:solidFill>
                          <a:effectLst/>
                          <a:latin typeface="+mn-lt"/>
                          <a:ea typeface="Calibri" panose="020F0502020204030204" pitchFamily="34" charset="0"/>
                          <a:cs typeface="Times New Roman"/>
                        </a:rPr>
                        <a:t>Y</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15000"/>
                        </a:lnSpc>
                        <a:spcBef>
                          <a:spcPts val="600"/>
                        </a:spcBef>
                        <a:spcAft>
                          <a:spcPts val="600"/>
                        </a:spcAft>
                      </a:pPr>
                      <a:r>
                        <a:rPr lang="en-GB" sz="1400" b="0" cap="none">
                          <a:solidFill>
                            <a:schemeClr val="tx1"/>
                          </a:solidFill>
                          <a:effectLst/>
                          <a:latin typeface="+mn-lt"/>
                          <a:ea typeface="Calibri" panose="020F0502020204030204" pitchFamily="34" charset="0"/>
                          <a:cs typeface="Times New Roman"/>
                        </a:rPr>
                        <a:t>Items requested from the CSS Provider as a result of REC V3, covering address data quality and switching activity</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95188637"/>
                  </a:ext>
                </a:extLst>
              </a:tr>
              <a:tr h="600364">
                <a:tc>
                  <a:txBody>
                    <a:bodyPr/>
                    <a:lstStyle/>
                    <a:p>
                      <a:pPr algn="l" rtl="0" fontAlgn="base"/>
                      <a:r>
                        <a:rPr lang="en-GB" sz="1400" b="0" i="0" kern="1200" cap="none">
                          <a:solidFill>
                            <a:schemeClr val="tx1"/>
                          </a:solidFill>
                          <a:effectLst/>
                          <a:latin typeface="+mn-lt"/>
                          <a:ea typeface="+mn-ea"/>
                          <a:cs typeface="+mn-cs"/>
                        </a:rPr>
                        <a:t>SDES Provider</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nSpc>
                          <a:spcPct val="115000"/>
                        </a:lnSpc>
                        <a:spcBef>
                          <a:spcPts val="600"/>
                        </a:spcBef>
                        <a:spcAft>
                          <a:spcPts val="600"/>
                        </a:spcAft>
                      </a:pPr>
                      <a:r>
                        <a:rPr lang="en-GB" sz="1400" b="0" cap="all">
                          <a:solidFill>
                            <a:schemeClr val="tx1"/>
                          </a:solidFill>
                          <a:effectLst/>
                          <a:latin typeface="+mn-lt"/>
                          <a:ea typeface="Calibri" panose="020F0502020204030204" pitchFamily="34" charset="0"/>
                          <a:cs typeface="Times New Roman"/>
                        </a:rPr>
                        <a:t>Y</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15000"/>
                        </a:lnSpc>
                        <a:spcBef>
                          <a:spcPts val="600"/>
                        </a:spcBef>
                        <a:spcAft>
                          <a:spcPts val="600"/>
                        </a:spcAft>
                      </a:pPr>
                      <a:r>
                        <a:rPr lang="en-GB" sz="1400" b="0" cap="none">
                          <a:solidFill>
                            <a:schemeClr val="tx1"/>
                          </a:solidFill>
                          <a:effectLst/>
                          <a:latin typeface="+mn-lt"/>
                          <a:ea typeface="Calibri" panose="020F0502020204030204" pitchFamily="34" charset="0"/>
                          <a:cs typeface="Times New Roman"/>
                        </a:rPr>
                        <a:t>Items requested from the SDES Provider to monitor activity in accordance with the REV V3 Schedule - Resolution of Consumer Facing Switching and Billing Issues.</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266457973"/>
                  </a:ext>
                </a:extLst>
              </a:tr>
              <a:tr h="387927">
                <a:tc>
                  <a:txBody>
                    <a:bodyPr/>
                    <a:lstStyle/>
                    <a:p>
                      <a:pPr algn="l" rtl="0" fontAlgn="base"/>
                      <a:r>
                        <a:rPr lang="en-GB" sz="1400" b="0" i="0" kern="1200" cap="none">
                          <a:solidFill>
                            <a:schemeClr val="tx1"/>
                          </a:solidFill>
                          <a:effectLst/>
                          <a:latin typeface="+mn-lt"/>
                          <a:ea typeface="+mn-ea"/>
                          <a:cs typeface="+mn-cs"/>
                        </a:rPr>
                        <a:t>GES Provider</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nSpc>
                          <a:spcPct val="115000"/>
                        </a:lnSpc>
                        <a:spcBef>
                          <a:spcPts val="600"/>
                        </a:spcBef>
                        <a:spcAft>
                          <a:spcPts val="600"/>
                        </a:spcAft>
                      </a:pPr>
                      <a:r>
                        <a:rPr lang="en-GB" sz="1400" b="0" cap="all">
                          <a:solidFill>
                            <a:schemeClr val="tx1"/>
                          </a:solidFill>
                          <a:effectLst/>
                          <a:latin typeface="+mn-lt"/>
                          <a:ea typeface="Calibri" panose="020F0502020204030204" pitchFamily="34" charset="0"/>
                          <a:cs typeface="Times New Roman"/>
                        </a:rPr>
                        <a:t>Y</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15000"/>
                        </a:lnSpc>
                        <a:spcBef>
                          <a:spcPts val="600"/>
                        </a:spcBef>
                        <a:spcAft>
                          <a:spcPts val="600"/>
                        </a:spcAft>
                      </a:pPr>
                      <a:r>
                        <a:rPr lang="en-GB" sz="1400" b="0" cap="none">
                          <a:solidFill>
                            <a:schemeClr val="tx1"/>
                          </a:solidFill>
                          <a:effectLst/>
                          <a:latin typeface="+mn-lt"/>
                          <a:ea typeface="Calibri" panose="020F0502020204030204" pitchFamily="34" charset="0"/>
                          <a:cs typeface="Times New Roman"/>
                        </a:rPr>
                        <a:t>Three items requested from the GES Provider covering GES usage and performance</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138138970"/>
                  </a:ext>
                </a:extLst>
              </a:tr>
            </a:tbl>
          </a:graphicData>
        </a:graphic>
      </p:graphicFrame>
    </p:spTree>
    <p:extLst>
      <p:ext uri="{BB962C8B-B14F-4D97-AF65-F5344CB8AC3E}">
        <p14:creationId xmlns:p14="http://schemas.microsoft.com/office/powerpoint/2010/main" val="2991889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376BA-7A25-4E98-97E1-55709A40313F}"/>
              </a:ext>
            </a:extLst>
          </p:cNvPr>
          <p:cNvSpPr txBox="1">
            <a:spLocks/>
          </p:cNvSpPr>
          <p:nvPr/>
        </p:nvSpPr>
        <p:spPr>
          <a:xfrm>
            <a:off x="2474520" y="622020"/>
            <a:ext cx="8360058" cy="189789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algn="ctr">
              <a:lnSpc>
                <a:spcPct val="150000"/>
              </a:lnSpc>
            </a:pPr>
            <a:r>
              <a:rPr lang="en-GB" sz="2500">
                <a:ea typeface="Times New Roman" panose="02020603050405020304" pitchFamily="18" charset="0"/>
              </a:rPr>
              <a:t>Changes to the Risk Register and our monitoring approach</a:t>
            </a:r>
            <a:br>
              <a:rPr lang="en-GB" sz="1600">
                <a:ea typeface="Calibri" panose="020F0502020204030204" pitchFamily="34" charset="0"/>
              </a:rPr>
            </a:br>
            <a:endParaRPr lang="en-GB" sz="1600">
              <a:ea typeface="Roboto"/>
            </a:endParaRPr>
          </a:p>
        </p:txBody>
      </p:sp>
      <p:sp>
        <p:nvSpPr>
          <p:cNvPr id="7" name="TextBox 6">
            <a:extLst>
              <a:ext uri="{FF2B5EF4-FFF2-40B4-BE49-F238E27FC236}">
                <a16:creationId xmlns:a16="http://schemas.microsoft.com/office/drawing/2014/main" id="{FBB88015-8CB6-4F20-A2EF-1F2A57F56E4F}"/>
              </a:ext>
            </a:extLst>
          </p:cNvPr>
          <p:cNvSpPr txBox="1"/>
          <p:nvPr/>
        </p:nvSpPr>
        <p:spPr>
          <a:xfrm>
            <a:off x="350411" y="2001471"/>
            <a:ext cx="9063753" cy="4185761"/>
          </a:xfrm>
          <a:prstGeom prst="rect">
            <a:avLst/>
          </a:prstGeom>
          <a:noFill/>
        </p:spPr>
        <p:txBody>
          <a:bodyPr wrap="square" lIns="91440" tIns="45720" rIns="91440" bIns="45720" rtlCol="0" anchor="t">
            <a:spAutoFit/>
          </a:bodyPr>
          <a:lstStyle/>
          <a:p>
            <a:pPr lvl="1"/>
            <a:r>
              <a:rPr lang="en-GB" sz="1400" b="1"/>
              <a:t>Summary of PARC updates:</a:t>
            </a:r>
          </a:p>
          <a:p>
            <a:pPr lvl="1"/>
            <a:endParaRPr lang="en-GB" sz="1400"/>
          </a:p>
          <a:p>
            <a:pPr marL="742950" lvl="1" indent="-285750">
              <a:buClr>
                <a:schemeClr val="tx2"/>
              </a:buClr>
              <a:buFont typeface="Arial" panose="020B0604020202020204" pitchFamily="34" charset="0"/>
              <a:buChar char="•"/>
            </a:pPr>
            <a:r>
              <a:rPr lang="en-GB" sz="1400"/>
              <a:t>Useability updates – improved navigation and cover sheet updates </a:t>
            </a:r>
          </a:p>
          <a:p>
            <a:pPr marL="742950" lvl="1" indent="-285750">
              <a:buClr>
                <a:schemeClr val="tx2"/>
              </a:buClr>
              <a:buFont typeface="Arial" panose="020B0604020202020204" pitchFamily="34" charset="0"/>
              <a:buChar char="•"/>
            </a:pPr>
            <a:endParaRPr lang="en-GB" sz="1400"/>
          </a:p>
          <a:p>
            <a:pPr marL="742950" lvl="1" indent="-285750">
              <a:buClr>
                <a:schemeClr val="tx2"/>
              </a:buClr>
              <a:buFont typeface="Arial" panose="020B0604020202020204" pitchFamily="34" charset="0"/>
              <a:buChar char="•"/>
            </a:pPr>
            <a:r>
              <a:rPr lang="en-GB" sz="1400"/>
              <a:t>Removal of references to REC V2 Schedules (replaced by REC V3)</a:t>
            </a:r>
          </a:p>
          <a:p>
            <a:pPr marL="742950" lvl="1" indent="-285750">
              <a:buClr>
                <a:schemeClr val="tx2"/>
              </a:buClr>
              <a:buFont typeface="Arial" panose="020B0604020202020204" pitchFamily="34" charset="0"/>
              <a:buChar char="•"/>
            </a:pPr>
            <a:endParaRPr lang="en-GB" sz="1400"/>
          </a:p>
          <a:p>
            <a:pPr marL="742950" lvl="1" indent="-285750">
              <a:buClr>
                <a:schemeClr val="tx2"/>
              </a:buClr>
              <a:buFont typeface="Arial" panose="020B0604020202020204" pitchFamily="34" charset="0"/>
              <a:buChar char="•"/>
            </a:pPr>
            <a:r>
              <a:rPr lang="en-GB" sz="1400"/>
              <a:t>Additional central service provider data items from the CSS Provider, GES Provider and SDES Provider </a:t>
            </a:r>
          </a:p>
          <a:p>
            <a:pPr marL="742950" lvl="1" indent="-285750">
              <a:buClr>
                <a:schemeClr val="tx2"/>
              </a:buClr>
              <a:buFont typeface="Arial" panose="020B0604020202020204" pitchFamily="34" charset="0"/>
              <a:buChar char="•"/>
            </a:pPr>
            <a:endParaRPr lang="en-GB" sz="1400"/>
          </a:p>
          <a:p>
            <a:pPr marL="742950" lvl="1" indent="-285750">
              <a:buClr>
                <a:schemeClr val="tx2"/>
              </a:buClr>
              <a:buFont typeface="Arial" panose="020B0604020202020204" pitchFamily="34" charset="0"/>
              <a:buChar char="•"/>
            </a:pPr>
            <a:r>
              <a:rPr lang="en-GB" sz="1400"/>
              <a:t>Addition of a single Party provided data item (1780 – Data Cleanse Exemption Report) </a:t>
            </a:r>
          </a:p>
          <a:p>
            <a:pPr marL="742950" lvl="1" indent="-285750">
              <a:buClr>
                <a:schemeClr val="tx2"/>
              </a:buClr>
              <a:buFont typeface="Arial" panose="020B0604020202020204" pitchFamily="34" charset="0"/>
              <a:buChar char="•"/>
            </a:pPr>
            <a:endParaRPr lang="en-GB" sz="1400"/>
          </a:p>
          <a:p>
            <a:pPr marL="742950" lvl="1" indent="-285750">
              <a:buClr>
                <a:schemeClr val="tx2"/>
              </a:buClr>
              <a:buFont typeface="Arial" panose="020B0604020202020204" pitchFamily="34" charset="0"/>
              <a:buChar char="•"/>
            </a:pPr>
            <a:r>
              <a:rPr lang="en-GB" sz="1400"/>
              <a:t>Removal of two items (70 – CAB Complaints Data and 870 – ECOES Address Data Quality Report)</a:t>
            </a:r>
          </a:p>
          <a:p>
            <a:pPr marL="742950" lvl="1" indent="-285750">
              <a:buClr>
                <a:schemeClr val="tx2"/>
              </a:buClr>
              <a:buFont typeface="Arial" panose="020B0604020202020204" pitchFamily="34" charset="0"/>
              <a:buChar char="•"/>
            </a:pPr>
            <a:endParaRPr lang="en-GB" sz="1400"/>
          </a:p>
          <a:p>
            <a:pPr marL="742950" lvl="1" indent="-285750">
              <a:buClr>
                <a:schemeClr val="tx2"/>
              </a:buClr>
              <a:buFont typeface="Arial" panose="020B0604020202020204" pitchFamily="34" charset="0"/>
              <a:buChar char="•"/>
            </a:pPr>
            <a:r>
              <a:rPr lang="en-GB" sz="1400"/>
              <a:t>Updates to other central service provider data items including updates to descriptions </a:t>
            </a:r>
          </a:p>
          <a:p>
            <a:pPr marL="742950" lvl="1" indent="-285750">
              <a:buClr>
                <a:schemeClr val="tx2"/>
              </a:buClr>
              <a:buFont typeface="Arial" panose="020B0604020202020204" pitchFamily="34" charset="0"/>
              <a:buChar char="•"/>
            </a:pPr>
            <a:endParaRPr lang="en-GB" sz="1400"/>
          </a:p>
          <a:p>
            <a:pPr marL="742950" lvl="1" indent="-285750">
              <a:buClr>
                <a:schemeClr val="tx2"/>
              </a:buClr>
              <a:buFont typeface="Arial" panose="020B0604020202020204" pitchFamily="34" charset="0"/>
              <a:buChar char="•"/>
            </a:pPr>
            <a:r>
              <a:rPr lang="en-GB" sz="1400"/>
              <a:t>Update to Party provided data item (670 – Content provided within RGMA flow – ONDET) to correct an error in the data specification </a:t>
            </a:r>
          </a:p>
          <a:p>
            <a:pPr marL="742950" lvl="1" indent="-285750">
              <a:buClr>
                <a:schemeClr val="tx2"/>
              </a:buClr>
              <a:buFont typeface="Arial" panose="020B0604020202020204" pitchFamily="34" charset="0"/>
              <a:buChar char="•"/>
            </a:pPr>
            <a:endParaRPr lang="en-GB" sz="1400"/>
          </a:p>
          <a:p>
            <a:pPr marL="742950" lvl="1" indent="-285750">
              <a:buClr>
                <a:schemeClr val="tx2"/>
              </a:buClr>
              <a:buFont typeface="Arial" panose="020B0604020202020204" pitchFamily="34" charset="0"/>
              <a:buChar char="•"/>
            </a:pPr>
            <a:r>
              <a:rPr lang="en-GB" sz="1400"/>
              <a:t>Update to Party provided data items (1430 - Gaining Supplier Switch Data / 1440 – Losing Supplier Switch Data) following Party feedback.</a:t>
            </a:r>
          </a:p>
        </p:txBody>
      </p:sp>
      <p:sp>
        <p:nvSpPr>
          <p:cNvPr id="2" name="Rectangle: Rounded Corners 1">
            <a:extLst>
              <a:ext uri="{FF2B5EF4-FFF2-40B4-BE49-F238E27FC236}">
                <a16:creationId xmlns:a16="http://schemas.microsoft.com/office/drawing/2014/main" id="{B1CCB08B-E152-453F-8B3A-25622518AB99}"/>
              </a:ext>
            </a:extLst>
          </p:cNvPr>
          <p:cNvSpPr/>
          <p:nvPr/>
        </p:nvSpPr>
        <p:spPr>
          <a:xfrm>
            <a:off x="9717480" y="2021868"/>
            <a:ext cx="2258291" cy="4074671"/>
          </a:xfrm>
          <a:prstGeom prst="roundRect">
            <a:avLst/>
          </a:prstGeom>
          <a:solidFill>
            <a:srgbClr val="68A4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Key point: the Risk Register already covered CSS, this update is about removing legacy items, updating to refer to REC V3 and improving the document to make it clearer.</a:t>
            </a:r>
          </a:p>
        </p:txBody>
      </p:sp>
    </p:spTree>
    <p:extLst>
      <p:ext uri="{BB962C8B-B14F-4D97-AF65-F5344CB8AC3E}">
        <p14:creationId xmlns:p14="http://schemas.microsoft.com/office/powerpoint/2010/main" val="78649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2D27FEE-7BD8-46CC-80EB-1AE7A4BE15E8}"/>
              </a:ext>
            </a:extLst>
          </p:cNvPr>
          <p:cNvSpPr txBox="1">
            <a:spLocks/>
          </p:cNvSpPr>
          <p:nvPr/>
        </p:nvSpPr>
        <p:spPr>
          <a:xfrm>
            <a:off x="2153816" y="2458009"/>
            <a:ext cx="7655767" cy="111542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algn="ctr">
              <a:buClr>
                <a:schemeClr val="tx2"/>
              </a:buClr>
            </a:pPr>
            <a:r>
              <a:rPr lang="en-US">
                <a:ea typeface="+mj-ea"/>
                <a:cs typeface="+mj-cs"/>
              </a:rPr>
              <a:t>Break </a:t>
            </a:r>
          </a:p>
          <a:p>
            <a:pPr algn="ctr">
              <a:buClr>
                <a:schemeClr val="tx2"/>
              </a:buClr>
            </a:pPr>
            <a:endParaRPr lang="en-US"/>
          </a:p>
          <a:p>
            <a:pPr algn="ctr">
              <a:buClr>
                <a:schemeClr val="tx2"/>
              </a:buClr>
            </a:pPr>
            <a:r>
              <a:rPr lang="en-US">
                <a:ea typeface="+mj-ea"/>
                <a:cs typeface="+mj-cs"/>
              </a:rPr>
              <a:t>10 Minutes </a:t>
            </a:r>
          </a:p>
          <a:p>
            <a:pPr>
              <a:buClr>
                <a:schemeClr val="tx2"/>
              </a:buClr>
            </a:pPr>
            <a:endParaRPr lang="en-US">
              <a:ea typeface="+mj-ea"/>
              <a:cs typeface="+mj-cs"/>
            </a:endParaRPr>
          </a:p>
        </p:txBody>
      </p:sp>
      <p:sp>
        <p:nvSpPr>
          <p:cNvPr id="2" name="Title 1">
            <a:extLst>
              <a:ext uri="{FF2B5EF4-FFF2-40B4-BE49-F238E27FC236}">
                <a16:creationId xmlns:a16="http://schemas.microsoft.com/office/drawing/2014/main" id="{1F35DB8D-A358-4C92-B0F2-5881C2BC02DA}"/>
              </a:ext>
            </a:extLst>
          </p:cNvPr>
          <p:cNvSpPr>
            <a:spLocks noGrp="1"/>
          </p:cNvSpPr>
          <p:nvPr>
            <p:ph type="title"/>
          </p:nvPr>
        </p:nvSpPr>
        <p:spPr/>
        <p:txBody>
          <a:bodyPr/>
          <a:lstStyle/>
          <a:p>
            <a:r>
              <a:rPr lang="en-US" sz="2400">
                <a:ea typeface="+mj-ea"/>
                <a:cs typeface="+mj-cs"/>
              </a:rPr>
              <a:t>Changes to market entry process </a:t>
            </a:r>
            <a:endParaRPr lang="en-GB"/>
          </a:p>
        </p:txBody>
      </p:sp>
    </p:spTree>
    <p:extLst>
      <p:ext uri="{BB962C8B-B14F-4D97-AF65-F5344CB8AC3E}">
        <p14:creationId xmlns:p14="http://schemas.microsoft.com/office/powerpoint/2010/main" val="2312944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631D5F-ADA8-402B-99B0-9FB043696B85}"/>
              </a:ext>
            </a:extLst>
          </p:cNvPr>
          <p:cNvSpPr>
            <a:spLocks noGrp="1"/>
          </p:cNvSpPr>
          <p:nvPr>
            <p:ph type="ctrTitle"/>
          </p:nvPr>
        </p:nvSpPr>
        <p:spPr>
          <a:xfrm>
            <a:off x="2343086" y="627174"/>
            <a:ext cx="7770398" cy="678445"/>
          </a:xfrm>
        </p:spPr>
        <p:txBody>
          <a:bodyPr>
            <a:noAutofit/>
          </a:bodyPr>
          <a:lstStyle/>
          <a:p>
            <a:pPr marL="457200" algn="ctr"/>
            <a:r>
              <a:rPr lang="en-GB" sz="2400"/>
              <a:t>Market Entry Process post CSS go-live</a:t>
            </a:r>
          </a:p>
        </p:txBody>
      </p:sp>
      <p:sp>
        <p:nvSpPr>
          <p:cNvPr id="5" name="Rectangle 4">
            <a:extLst>
              <a:ext uri="{FF2B5EF4-FFF2-40B4-BE49-F238E27FC236}">
                <a16:creationId xmlns:a16="http://schemas.microsoft.com/office/drawing/2014/main" id="{C40A2F6D-2886-430A-8A0A-6E5B493E1B16}"/>
              </a:ext>
            </a:extLst>
          </p:cNvPr>
          <p:cNvSpPr/>
          <p:nvPr/>
        </p:nvSpPr>
        <p:spPr>
          <a:xfrm>
            <a:off x="1944541" y="1515748"/>
            <a:ext cx="9146854" cy="817578"/>
          </a:xfrm>
          <a:prstGeom prst="rect">
            <a:avLst/>
          </a:prstGeom>
          <a:noFill/>
          <a:ln w="28575" cap="flat" cmpd="sng" algn="ctr">
            <a:noFill/>
            <a:prstDash val="solid"/>
            <a:miter lim="800000"/>
          </a:ln>
          <a:effectLst/>
        </p:spPr>
        <p:txBody>
          <a:bodyPr rtlCol="0" anchor="t"/>
          <a:lstStyle/>
          <a:p>
            <a:pPr>
              <a:spcBef>
                <a:spcPts val="600"/>
              </a:spcBef>
              <a:buSzPct val="100000"/>
            </a:pPr>
            <a:r>
              <a:rPr lang="en-GB" sz="1600">
                <a:solidFill>
                  <a:srgbClr val="313131"/>
                </a:solidFill>
                <a:cs typeface="Times New Roman" panose="02020603050405020304" pitchFamily="18" charset="0"/>
              </a:rPr>
              <a:t>Market Entry Process Post CSS Go-Live Date continues with the addition of the aspects of the Entry Assessment process relating to the Central Switching Services, Gas Enquiry Service and Switching Operator Service will apply.</a:t>
            </a:r>
          </a:p>
          <a:p>
            <a:pPr>
              <a:spcBef>
                <a:spcPts val="600"/>
              </a:spcBef>
              <a:buSzPct val="100000"/>
            </a:pPr>
            <a:endParaRPr lang="en-GB" sz="1600">
              <a:solidFill>
                <a:srgbClr val="313131"/>
              </a:solidFill>
              <a:cs typeface="Times New Roman" panose="02020603050405020304" pitchFamily="18"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black"/>
              </a:solidFill>
              <a:effectLst/>
              <a:uLnTx/>
              <a:uFillTx/>
              <a:ea typeface="Roboto" panose="02000000000000000000" pitchFamily="2" charset="0"/>
              <a:cs typeface="+mn-cs"/>
            </a:endParaRPr>
          </a:p>
        </p:txBody>
      </p:sp>
      <p:sp>
        <p:nvSpPr>
          <p:cNvPr id="6" name="TextBox 5">
            <a:extLst>
              <a:ext uri="{FF2B5EF4-FFF2-40B4-BE49-F238E27FC236}">
                <a16:creationId xmlns:a16="http://schemas.microsoft.com/office/drawing/2014/main" id="{6B930420-32AA-423C-854B-C71542BA9D17}"/>
              </a:ext>
            </a:extLst>
          </p:cNvPr>
          <p:cNvSpPr txBox="1"/>
          <p:nvPr/>
        </p:nvSpPr>
        <p:spPr>
          <a:xfrm>
            <a:off x="322863" y="2409824"/>
            <a:ext cx="506728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GB" sz="1600" b="1" i="0" u="none" strike="noStrike" kern="1200" cap="none" spc="0" normalizeH="0" baseline="0" noProof="0">
                <a:ln>
                  <a:noFill/>
                </a:ln>
                <a:solidFill>
                  <a:srgbClr val="86BC25"/>
                </a:solidFill>
                <a:effectLst/>
                <a:uLnTx/>
                <a:uFillTx/>
                <a:latin typeface="Calibri"/>
                <a:ea typeface="+mn-ea"/>
                <a:cs typeface="+mn-cs"/>
              </a:rPr>
              <a:t>REC Party Onboarding Process</a:t>
            </a:r>
          </a:p>
        </p:txBody>
      </p:sp>
      <p:pic>
        <p:nvPicPr>
          <p:cNvPr id="7" name="Picture 6">
            <a:extLst>
              <a:ext uri="{FF2B5EF4-FFF2-40B4-BE49-F238E27FC236}">
                <a16:creationId xmlns:a16="http://schemas.microsoft.com/office/drawing/2014/main" id="{FF21516C-FB94-4395-9BCC-C1CA9550C5D4}"/>
              </a:ext>
            </a:extLst>
          </p:cNvPr>
          <p:cNvPicPr>
            <a:picLocks noChangeAspect="1"/>
          </p:cNvPicPr>
          <p:nvPr/>
        </p:nvPicPr>
        <p:blipFill rotWithShape="1">
          <a:blip r:embed="rId3"/>
          <a:srcRect l="16733" t="26498" r="16837" b="17924"/>
          <a:stretch/>
        </p:blipFill>
        <p:spPr>
          <a:xfrm>
            <a:off x="2753027" y="2738727"/>
            <a:ext cx="8790060" cy="1823131"/>
          </a:xfrm>
          <a:prstGeom prst="rect">
            <a:avLst/>
          </a:prstGeom>
        </p:spPr>
      </p:pic>
      <p:pic>
        <p:nvPicPr>
          <p:cNvPr id="8" name="Picture 7">
            <a:extLst>
              <a:ext uri="{FF2B5EF4-FFF2-40B4-BE49-F238E27FC236}">
                <a16:creationId xmlns:a16="http://schemas.microsoft.com/office/drawing/2014/main" id="{B73D2DD3-4562-4BB4-9618-6ED9A45EA25D}"/>
              </a:ext>
            </a:extLst>
          </p:cNvPr>
          <p:cNvPicPr>
            <a:picLocks noChangeAspect="1"/>
          </p:cNvPicPr>
          <p:nvPr/>
        </p:nvPicPr>
        <p:blipFill rotWithShape="1">
          <a:blip r:embed="rId4"/>
          <a:srcRect l="30337" t="53680" r="8687" b="27299"/>
          <a:stretch/>
        </p:blipFill>
        <p:spPr>
          <a:xfrm>
            <a:off x="2753027" y="5109489"/>
            <a:ext cx="8881344" cy="1557930"/>
          </a:xfrm>
          <a:prstGeom prst="rect">
            <a:avLst/>
          </a:prstGeom>
        </p:spPr>
      </p:pic>
      <p:sp>
        <p:nvSpPr>
          <p:cNvPr id="9" name="TextBox 8">
            <a:extLst>
              <a:ext uri="{FF2B5EF4-FFF2-40B4-BE49-F238E27FC236}">
                <a16:creationId xmlns:a16="http://schemas.microsoft.com/office/drawing/2014/main" id="{6948C929-605E-41D5-B37F-D226F6D66620}"/>
              </a:ext>
            </a:extLst>
          </p:cNvPr>
          <p:cNvSpPr txBox="1"/>
          <p:nvPr/>
        </p:nvSpPr>
        <p:spPr>
          <a:xfrm>
            <a:off x="322863" y="4644540"/>
            <a:ext cx="400850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GB" sz="1600" b="1" i="0" u="none" strike="noStrike" kern="1200" cap="none" spc="0" normalizeH="0" baseline="0" noProof="0">
                <a:ln>
                  <a:noFill/>
                </a:ln>
                <a:solidFill>
                  <a:srgbClr val="86BC25"/>
                </a:solidFill>
                <a:effectLst/>
                <a:uLnTx/>
                <a:uFillTx/>
                <a:latin typeface="Calibri"/>
                <a:ea typeface="+mn-ea"/>
                <a:cs typeface="+mn-cs"/>
              </a:rPr>
              <a:t>Non-REC Party Onboarding Process</a:t>
            </a:r>
          </a:p>
        </p:txBody>
      </p:sp>
    </p:spTree>
    <p:extLst>
      <p:ext uri="{BB962C8B-B14F-4D97-AF65-F5344CB8AC3E}">
        <p14:creationId xmlns:p14="http://schemas.microsoft.com/office/powerpoint/2010/main" val="2746625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233CD8-FF76-4D63-8223-C79B7C0628D8}"/>
              </a:ext>
            </a:extLst>
          </p:cNvPr>
          <p:cNvSpPr txBox="1"/>
          <p:nvPr/>
        </p:nvSpPr>
        <p:spPr>
          <a:xfrm>
            <a:off x="480632" y="1411924"/>
            <a:ext cx="11230736" cy="523220"/>
          </a:xfrm>
          <a:prstGeom prst="rect">
            <a:avLst/>
          </a:prstGeom>
          <a:noFill/>
        </p:spPr>
        <p:txBody>
          <a:bodyPr wrap="square" rtlCol="0">
            <a:spAutoFit/>
          </a:bodyPr>
          <a:lstStyle/>
          <a:p>
            <a:pPr eaLnBrk="1" hangingPunct="1">
              <a:lnSpc>
                <a:spcPct val="100000"/>
              </a:lnSpc>
              <a:spcBef>
                <a:spcPct val="0"/>
              </a:spcBef>
              <a:buFontTx/>
              <a:buNone/>
              <a:defRPr/>
            </a:pPr>
            <a:endParaRPr lang="en-GB" altLang="en-US" sz="1400">
              <a:solidFill>
                <a:srgbClr val="000000"/>
              </a:solidFill>
            </a:endParaRPr>
          </a:p>
          <a:p>
            <a:pPr eaLnBrk="1" hangingPunct="1">
              <a:lnSpc>
                <a:spcPct val="100000"/>
              </a:lnSpc>
              <a:spcBef>
                <a:spcPct val="0"/>
              </a:spcBef>
              <a:buFontTx/>
              <a:buNone/>
              <a:defRPr/>
            </a:pPr>
            <a:endParaRPr lang="en-GB" altLang="en-US" sz="1400">
              <a:solidFill>
                <a:srgbClr val="000000"/>
              </a:solidFill>
            </a:endParaRPr>
          </a:p>
        </p:txBody>
      </p:sp>
      <p:sp>
        <p:nvSpPr>
          <p:cNvPr id="4" name="Title 1">
            <a:extLst>
              <a:ext uri="{FF2B5EF4-FFF2-40B4-BE49-F238E27FC236}">
                <a16:creationId xmlns:a16="http://schemas.microsoft.com/office/drawing/2014/main" id="{77631D5F-ADA8-402B-99B0-9FB043696B85}"/>
              </a:ext>
            </a:extLst>
          </p:cNvPr>
          <p:cNvSpPr>
            <a:spLocks noGrp="1"/>
          </p:cNvSpPr>
          <p:nvPr>
            <p:ph type="ctrTitle"/>
          </p:nvPr>
        </p:nvSpPr>
        <p:spPr>
          <a:xfrm>
            <a:off x="2318657" y="892185"/>
            <a:ext cx="8664776" cy="678445"/>
          </a:xfrm>
        </p:spPr>
        <p:txBody>
          <a:bodyPr>
            <a:noAutofit/>
          </a:bodyPr>
          <a:lstStyle/>
          <a:p>
            <a:pPr marL="457200" lvl="1" algn="ctr">
              <a:lnSpc>
                <a:spcPct val="90000"/>
              </a:lnSpc>
              <a:spcBef>
                <a:spcPct val="0"/>
              </a:spcBef>
            </a:pPr>
            <a:r>
              <a:rPr lang="en-GB" sz="2400" b="1" kern="1200" cap="all" spc="250">
                <a:solidFill>
                  <a:srgbClr val="68A495"/>
                </a:solidFill>
                <a:latin typeface="Roboto"/>
                <a:ea typeface="Roboto"/>
                <a:cs typeface="+mj-cs"/>
              </a:rPr>
              <a:t>changes to market entry documents </a:t>
            </a:r>
            <a:endParaRPr lang="en-US">
              <a:ea typeface="+mj-ea"/>
              <a:cs typeface="+mj-cs"/>
            </a:endParaRPr>
          </a:p>
        </p:txBody>
      </p:sp>
      <p:sp>
        <p:nvSpPr>
          <p:cNvPr id="5" name="TextBox 4">
            <a:extLst>
              <a:ext uri="{FF2B5EF4-FFF2-40B4-BE49-F238E27FC236}">
                <a16:creationId xmlns:a16="http://schemas.microsoft.com/office/drawing/2014/main" id="{FBBB2A05-E5CD-4F6B-A0E7-1583A3979147}"/>
              </a:ext>
            </a:extLst>
          </p:cNvPr>
          <p:cNvSpPr txBox="1"/>
          <p:nvPr/>
        </p:nvSpPr>
        <p:spPr>
          <a:xfrm>
            <a:off x="480632" y="1966512"/>
            <a:ext cx="10723261" cy="523220"/>
          </a:xfrm>
          <a:prstGeom prst="rect">
            <a:avLst/>
          </a:prstGeom>
          <a:noFill/>
        </p:spPr>
        <p:txBody>
          <a:bodyPr wrap="square" lIns="91440" tIns="45720" rIns="91440" bIns="45720" rtlCol="0" anchor="t">
            <a:spAutoFit/>
          </a:bodyPr>
          <a:lstStyle/>
          <a:p>
            <a:pPr marL="285750" indent="-285750">
              <a:buFont typeface="Arial"/>
              <a:buChar char="•"/>
            </a:pPr>
            <a:r>
              <a:rPr lang="en-GB" sz="1400"/>
              <a:t>Market Entry documentation has been updated in preparation for CSS readiness activities</a:t>
            </a:r>
          </a:p>
          <a:p>
            <a:pPr marL="285750" indent="-285750">
              <a:buFont typeface="Arial"/>
              <a:buChar char="•"/>
            </a:pPr>
            <a:r>
              <a:rPr lang="en-GB" sz="1400"/>
              <a:t>The Joint Storyboards have been updated in line with up-to-date REC schedules </a:t>
            </a:r>
          </a:p>
        </p:txBody>
      </p:sp>
      <p:sp>
        <p:nvSpPr>
          <p:cNvPr id="8" name="Pentagon 7">
            <a:extLst>
              <a:ext uri="{FF2B5EF4-FFF2-40B4-BE49-F238E27FC236}">
                <a16:creationId xmlns:a16="http://schemas.microsoft.com/office/drawing/2014/main" id="{BC565F7E-EF3C-94EE-0F02-FB49A2C4D6C4}"/>
              </a:ext>
            </a:extLst>
          </p:cNvPr>
          <p:cNvSpPr/>
          <p:nvPr/>
        </p:nvSpPr>
        <p:spPr bwMode="gray">
          <a:xfrm>
            <a:off x="600705" y="2952728"/>
            <a:ext cx="2926346" cy="279229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88900" rIns="88900" bIns="88900" rtlCol="0" anchor="ctr"/>
          <a:lstStyle/>
          <a:p>
            <a:pPr algn="ctr"/>
            <a:endParaRPr lang="en-US" sz="1600" b="1">
              <a:solidFill>
                <a:schemeClr val="bg1"/>
              </a:solidFill>
            </a:endParaRPr>
          </a:p>
        </p:txBody>
      </p:sp>
      <p:sp>
        <p:nvSpPr>
          <p:cNvPr id="3" name="TextBox 2">
            <a:extLst>
              <a:ext uri="{FF2B5EF4-FFF2-40B4-BE49-F238E27FC236}">
                <a16:creationId xmlns:a16="http://schemas.microsoft.com/office/drawing/2014/main" id="{8C2030BD-72D6-2C81-F43F-046350E8C9AC}"/>
              </a:ext>
            </a:extLst>
          </p:cNvPr>
          <p:cNvSpPr txBox="1"/>
          <p:nvPr/>
        </p:nvSpPr>
        <p:spPr>
          <a:xfrm>
            <a:off x="3527051" y="2797509"/>
            <a:ext cx="7676842" cy="4846583"/>
          </a:xfrm>
          <a:prstGeom prst="rect">
            <a:avLst/>
          </a:prstGeom>
          <a:noFill/>
        </p:spPr>
        <p:txBody>
          <a:bodyPr wrap="square" lIns="91440" tIns="45720" rIns="91440" bIns="45720" rtlCol="0" anchor="t">
            <a:spAutoFit/>
          </a:bodyPr>
          <a:lstStyle/>
          <a:p>
            <a:pPr marL="342900" lvl="0" indent="-342900">
              <a:lnSpc>
                <a:spcPct val="115000"/>
              </a:lnSpc>
              <a:spcBef>
                <a:spcPts val="600"/>
              </a:spcBef>
              <a:spcAft>
                <a:spcPts val="600"/>
              </a:spcAft>
              <a:buClr>
                <a:srgbClr val="70ADA3"/>
              </a:buClr>
              <a:buFont typeface="Symbol" panose="05050102010706020507" pitchFamily="18" charset="2"/>
              <a:buChar char=""/>
            </a:pPr>
            <a:r>
              <a:rPr lang="en-GB" sz="1400"/>
              <a:t>Entry Assessment Forms –  In the BSA and ISDP, new questions have been added and existing questions updated.</a:t>
            </a:r>
          </a:p>
          <a:p>
            <a:pPr marL="342900" lvl="0" indent="-342900">
              <a:lnSpc>
                <a:spcPct val="115000"/>
              </a:lnSpc>
              <a:spcBef>
                <a:spcPts val="600"/>
              </a:spcBef>
              <a:spcAft>
                <a:spcPts val="600"/>
              </a:spcAft>
              <a:buClr>
                <a:srgbClr val="70ADA3"/>
              </a:buClr>
              <a:buFont typeface="Symbol" panose="05050102010706020507" pitchFamily="18" charset="2"/>
              <a:buChar char=""/>
            </a:pPr>
            <a:r>
              <a:rPr lang="en-GB" sz="1400"/>
              <a:t>REC Entry Assessment Information Pack – ISDP and External Testing entry criteria updates.</a:t>
            </a:r>
          </a:p>
          <a:p>
            <a:pPr marL="342900" lvl="0" indent="-342900">
              <a:lnSpc>
                <a:spcPct val="115000"/>
              </a:lnSpc>
              <a:spcBef>
                <a:spcPts val="600"/>
              </a:spcBef>
              <a:spcAft>
                <a:spcPts val="600"/>
              </a:spcAft>
              <a:buClr>
                <a:srgbClr val="70ADA3"/>
              </a:buClr>
              <a:buFont typeface="Symbol" panose="05050102010706020507" pitchFamily="18" charset="2"/>
              <a:buChar char=""/>
            </a:pPr>
            <a:r>
              <a:rPr lang="en-GB" sz="1400"/>
              <a:t>Maintenance of Qualification External Assessment  – new questions have been added and existing questions updated to align with latest REC schedules.</a:t>
            </a:r>
          </a:p>
          <a:p>
            <a:pPr marL="342900" lvl="0" indent="-342900">
              <a:lnSpc>
                <a:spcPct val="115000"/>
              </a:lnSpc>
              <a:spcBef>
                <a:spcPts val="600"/>
              </a:spcBef>
              <a:spcAft>
                <a:spcPts val="600"/>
              </a:spcAft>
              <a:buClr>
                <a:srgbClr val="70ADA3"/>
              </a:buClr>
              <a:buFont typeface="Symbol" panose="05050102010706020507" pitchFamily="18" charset="2"/>
              <a:buChar char=""/>
            </a:pPr>
            <a:r>
              <a:rPr lang="en-GB" sz="1400"/>
              <a:t>REC Service User Categorisation and Assessment Document – updates made in relation to GES and CSS Interface Providers.</a:t>
            </a:r>
          </a:p>
          <a:p>
            <a:pPr marL="342900" lvl="0" indent="-342900">
              <a:lnSpc>
                <a:spcPct val="115000"/>
              </a:lnSpc>
              <a:spcBef>
                <a:spcPts val="600"/>
              </a:spcBef>
              <a:spcAft>
                <a:spcPts val="600"/>
              </a:spcAft>
              <a:buClr>
                <a:srgbClr val="70ADA3"/>
              </a:buClr>
              <a:buFont typeface="Symbol" panose="05050102010706020507" pitchFamily="18" charset="2"/>
              <a:buChar char=""/>
            </a:pPr>
            <a:r>
              <a:rPr lang="en-GB" sz="1400"/>
              <a:t>REC Maintenance of Qualification Guidance – This document currently includes the forms (Entry, ISDP and BSA) that organisations need to fill in to complete their Maintenance of Qualification. However, these forms are yet not available on the REC Portal. When organisations can directly access this information on the Portal, the embedded forms in this document (Entry, ISDP and BSA) will be removed.  </a:t>
            </a:r>
          </a:p>
          <a:p>
            <a:pPr marL="285750" indent="-285750">
              <a:lnSpc>
                <a:spcPct val="114999"/>
              </a:lnSpc>
              <a:spcBef>
                <a:spcPts val="600"/>
              </a:spcBef>
              <a:spcAft>
                <a:spcPts val="600"/>
              </a:spcAft>
              <a:buClr>
                <a:srgbClr val="70ADA3"/>
              </a:buClr>
              <a:buSzPts val="1100"/>
              <a:buFont typeface="Arial"/>
              <a:buChar char="•"/>
            </a:pPr>
            <a:endParaRPr lang="en-GB" sz="1600"/>
          </a:p>
          <a:p>
            <a:pPr>
              <a:lnSpc>
                <a:spcPct val="114999"/>
              </a:lnSpc>
              <a:spcBef>
                <a:spcPts val="600"/>
              </a:spcBef>
              <a:spcAft>
                <a:spcPts val="600"/>
              </a:spcAft>
              <a:buSzPts val="1100"/>
            </a:pPr>
            <a:endParaRPr lang="en-GB" sz="1600"/>
          </a:p>
        </p:txBody>
      </p:sp>
      <p:sp>
        <p:nvSpPr>
          <p:cNvPr id="6" name="TextBox 5">
            <a:extLst>
              <a:ext uri="{FF2B5EF4-FFF2-40B4-BE49-F238E27FC236}">
                <a16:creationId xmlns:a16="http://schemas.microsoft.com/office/drawing/2014/main" id="{9CAA9F2F-763D-4140-A63E-0B9D85A4B8A0}"/>
              </a:ext>
            </a:extLst>
          </p:cNvPr>
          <p:cNvSpPr txBox="1"/>
          <p:nvPr/>
        </p:nvSpPr>
        <p:spPr>
          <a:xfrm>
            <a:off x="600705" y="3087763"/>
            <a:ext cx="2220988" cy="2113335"/>
          </a:xfrm>
          <a:prstGeom prst="rect">
            <a:avLst/>
          </a:prstGeom>
          <a:noFill/>
        </p:spPr>
        <p:txBody>
          <a:bodyPr wrap="square" rtlCol="0">
            <a:spAutoFit/>
          </a:bodyPr>
          <a:lstStyle/>
          <a:p>
            <a:pPr fontAlgn="base">
              <a:lnSpc>
                <a:spcPct val="115000"/>
              </a:lnSpc>
              <a:spcBef>
                <a:spcPts val="600"/>
              </a:spcBef>
              <a:spcAft>
                <a:spcPts val="600"/>
              </a:spcAft>
              <a:buClr>
                <a:srgbClr val="70ADA3"/>
              </a:buClr>
              <a:buSzPts val="1100"/>
            </a:pPr>
            <a:r>
              <a:rPr lang="en-GB" sz="1200" b="1">
                <a:solidFill>
                  <a:schemeClr val="bg1"/>
                </a:solidFill>
              </a:rPr>
              <a:t>Joint Storyboards</a:t>
            </a:r>
          </a:p>
          <a:p>
            <a:pPr fontAlgn="base">
              <a:lnSpc>
                <a:spcPct val="115000"/>
              </a:lnSpc>
              <a:spcBef>
                <a:spcPts val="600"/>
              </a:spcBef>
              <a:spcAft>
                <a:spcPts val="600"/>
              </a:spcAft>
              <a:buClr>
                <a:srgbClr val="70ADA3"/>
              </a:buClr>
              <a:buSzPts val="1100"/>
            </a:pPr>
            <a:endParaRPr lang="en-GB" sz="1200" b="1">
              <a:solidFill>
                <a:schemeClr val="bg1"/>
              </a:solidFill>
            </a:endParaRPr>
          </a:p>
          <a:p>
            <a:pPr fontAlgn="base">
              <a:lnSpc>
                <a:spcPct val="115000"/>
              </a:lnSpc>
              <a:spcBef>
                <a:spcPts val="600"/>
              </a:spcBef>
              <a:spcAft>
                <a:spcPts val="600"/>
              </a:spcAft>
              <a:buClr>
                <a:srgbClr val="70ADA3"/>
              </a:buClr>
              <a:buSzPts val="1100"/>
            </a:pPr>
            <a:r>
              <a:rPr lang="en-GB" sz="1200" b="1" i="1">
                <a:solidFill>
                  <a:schemeClr val="bg1"/>
                </a:solidFill>
              </a:rPr>
              <a:t>Joint Storyboards details the test scenarios that a REC Party would need to execute its ability to meet the requirements of the processes within the REC</a:t>
            </a:r>
            <a:r>
              <a:rPr lang="en-GB" sz="1400" i="1"/>
              <a:t> </a:t>
            </a:r>
            <a:endParaRPr lang="en-US" sz="1400" i="1"/>
          </a:p>
        </p:txBody>
      </p:sp>
    </p:spTree>
    <p:extLst>
      <p:ext uri="{BB962C8B-B14F-4D97-AF65-F5344CB8AC3E}">
        <p14:creationId xmlns:p14="http://schemas.microsoft.com/office/powerpoint/2010/main" val="1095613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8FADB5-7866-4A61-976C-29386FF8C51D}"/>
              </a:ext>
            </a:extLst>
          </p:cNvPr>
          <p:cNvSpPr/>
          <p:nvPr/>
        </p:nvSpPr>
        <p:spPr>
          <a:xfrm>
            <a:off x="242417" y="4172422"/>
            <a:ext cx="6497856" cy="2507778"/>
          </a:xfrm>
          <a:prstGeom prst="rect">
            <a:avLst/>
          </a:prstGeom>
          <a:solidFill>
            <a:schemeClr val="bg1"/>
          </a:solidFill>
          <a:ln w="28575" cap="flat" cmpd="sng" algn="ctr">
            <a:solidFill>
              <a:srgbClr val="68A495"/>
            </a:solidFill>
            <a:prstDash val="solid"/>
            <a:miter lim="800000"/>
          </a:ln>
          <a:effectLst/>
        </p:spPr>
        <p:txBody>
          <a:bodyPr rtlCol="0" anchor="t"/>
          <a:lstStyle/>
          <a:p>
            <a:pPr>
              <a:spcBef>
                <a:spcPts val="600"/>
              </a:spcBef>
              <a:buSzPct val="100000"/>
            </a:pPr>
            <a:endParaRPr lang="en-GB" sz="1200" b="1">
              <a:solidFill>
                <a:srgbClr val="313131"/>
              </a:solidFill>
              <a:latin typeface="Calibri" panose="020F0502020204030204" pitchFamily="34" charset="0"/>
              <a:cs typeface="Times New Roman" panose="02020603050405020304" pitchFamily="18" charset="0"/>
            </a:endParaRPr>
          </a:p>
          <a:p>
            <a:pPr>
              <a:spcBef>
                <a:spcPts val="600"/>
              </a:spcBef>
              <a:buSzPct val="100000"/>
            </a:pPr>
            <a:endParaRPr lang="en-GB" sz="1200">
              <a:solidFill>
                <a:srgbClr val="313131"/>
              </a:solidFill>
            </a:endParaRPr>
          </a:p>
          <a:p>
            <a:pPr>
              <a:spcBef>
                <a:spcPts val="600"/>
              </a:spcBef>
              <a:buSzPct val="100000"/>
            </a:pPr>
            <a:r>
              <a:rPr lang="en-GB" sz="1400">
                <a:solidFill>
                  <a:srgbClr val="313131"/>
                </a:solidFill>
              </a:rPr>
              <a:t>The Code Manager plays a role in the process. We are responsible for the following aspects of the process:</a:t>
            </a:r>
          </a:p>
          <a:p>
            <a:pPr>
              <a:spcBef>
                <a:spcPts val="600"/>
              </a:spcBef>
              <a:buSzPct val="100000"/>
            </a:pPr>
            <a:endParaRPr lang="en-GB" sz="1400">
              <a:solidFill>
                <a:srgbClr val="313131"/>
              </a:solidFill>
            </a:endParaRPr>
          </a:p>
          <a:p>
            <a:pPr marL="342900" indent="-342900">
              <a:spcBef>
                <a:spcPts val="600"/>
              </a:spcBef>
              <a:buSzPct val="100000"/>
              <a:buFont typeface="+mj-lt"/>
              <a:buAutoNum type="arabicPeriod"/>
            </a:pPr>
            <a:r>
              <a:rPr lang="en-GB" sz="1400">
                <a:solidFill>
                  <a:srgbClr val="313131"/>
                </a:solidFill>
              </a:rPr>
              <a:t>Facilitate and support the applicant through the entry process (as required </a:t>
            </a:r>
            <a:r>
              <a:rPr lang="en-GB" sz="1400">
                <a:solidFill>
                  <a:srgbClr val="313131"/>
                </a:solidFill>
                <a:sym typeface="Wingdings" panose="05000000000000000000" pitchFamily="2" charset="2"/>
              </a:rPr>
              <a:t></a:t>
            </a:r>
            <a:r>
              <a:rPr lang="en-GB" sz="1400">
                <a:solidFill>
                  <a:srgbClr val="313131"/>
                </a:solidFill>
              </a:rPr>
              <a:t>BSA/Internal Testing/ISDP).</a:t>
            </a:r>
          </a:p>
          <a:p>
            <a:pPr marL="342900" indent="-342900">
              <a:spcBef>
                <a:spcPts val="600"/>
              </a:spcBef>
              <a:buSzPct val="100000"/>
              <a:buFont typeface="+mj-lt"/>
              <a:buAutoNum type="arabicPeriod"/>
            </a:pPr>
            <a:r>
              <a:rPr lang="en-GB" sz="1400">
                <a:solidFill>
                  <a:srgbClr val="313131"/>
                </a:solidFill>
              </a:rPr>
              <a:t>Raise a Service Request via SMS to initiate </a:t>
            </a:r>
            <a:r>
              <a:rPr lang="en-GB" sz="1400" b="1">
                <a:solidFill>
                  <a:srgbClr val="313131"/>
                </a:solidFill>
              </a:rPr>
              <a:t>CSS External Testing.</a:t>
            </a:r>
          </a:p>
          <a:p>
            <a:pPr marL="342900" indent="-342900">
              <a:spcBef>
                <a:spcPts val="600"/>
              </a:spcBef>
              <a:buSzPct val="100000"/>
              <a:buFont typeface="+mj-lt"/>
              <a:buAutoNum type="arabicPeriod"/>
            </a:pPr>
            <a:r>
              <a:rPr lang="en-GB" sz="1400">
                <a:solidFill>
                  <a:srgbClr val="313131"/>
                </a:solidFill>
              </a:rPr>
              <a:t>Raise a Service Request via SMS to initiate </a:t>
            </a:r>
            <a:r>
              <a:rPr lang="en-GB" sz="1400" b="1">
                <a:solidFill>
                  <a:srgbClr val="313131"/>
                </a:solidFill>
              </a:rPr>
              <a:t>CSS Onboarding </a:t>
            </a:r>
            <a:r>
              <a:rPr lang="en-GB" sz="1400">
                <a:solidFill>
                  <a:srgbClr val="313131"/>
                </a:solidFill>
              </a:rPr>
              <a:t>for applicant.</a:t>
            </a: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baseline="0" noProof="0">
              <a:ln>
                <a:noFill/>
              </a:ln>
              <a:solidFill>
                <a:prstClr val="black"/>
              </a:solidFill>
              <a:effectLst/>
              <a:uLnTx/>
              <a:uFillTx/>
              <a:latin typeface="Roboto Slab"/>
              <a:ea typeface="Roboto" panose="02000000000000000000" pitchFamily="2" charset="0"/>
              <a:cs typeface="+mn-cs"/>
            </a:endParaRPr>
          </a:p>
        </p:txBody>
      </p:sp>
      <p:sp>
        <p:nvSpPr>
          <p:cNvPr id="6" name="TextBox 5">
            <a:extLst>
              <a:ext uri="{FF2B5EF4-FFF2-40B4-BE49-F238E27FC236}">
                <a16:creationId xmlns:a16="http://schemas.microsoft.com/office/drawing/2014/main" id="{90D80CC2-FAF0-4C3C-BD2A-5B5380749CB0}"/>
              </a:ext>
            </a:extLst>
          </p:cNvPr>
          <p:cNvSpPr txBox="1"/>
          <p:nvPr/>
        </p:nvSpPr>
        <p:spPr>
          <a:xfrm>
            <a:off x="515368" y="916675"/>
            <a:ext cx="5204948" cy="984885"/>
          </a:xfrm>
          <a:prstGeom prst="rect">
            <a:avLst/>
          </a:prstGeom>
          <a:noFill/>
        </p:spPr>
        <p:txBody>
          <a:bodyPr wrap="square" lIns="0" tIns="0" rIns="0" bIns="0" rtlCol="0">
            <a:spAutoFit/>
          </a:bodyPr>
          <a:lstStyle/>
          <a:p>
            <a:pPr>
              <a:spcBef>
                <a:spcPts val="600"/>
              </a:spcBef>
              <a:buSzPct val="100000"/>
            </a:pPr>
            <a:endParaRPr lang="en-GB">
              <a:solidFill>
                <a:srgbClr val="313131"/>
              </a:solidFill>
              <a:latin typeface="Calibri" panose="020F0502020204030204" pitchFamily="34" charset="0"/>
              <a:cs typeface="Times New Roman" panose="02020603050405020304" pitchFamily="18" charset="0"/>
            </a:endParaRPr>
          </a:p>
          <a:p>
            <a:pPr marL="342900" indent="-342900">
              <a:spcBef>
                <a:spcPts val="600"/>
              </a:spcBef>
              <a:buSzPct val="100000"/>
              <a:buAutoNum type="arabicParenR"/>
            </a:pPr>
            <a:endParaRPr lang="en-GB">
              <a:solidFill>
                <a:srgbClr val="313131"/>
              </a:solidFill>
            </a:endParaRPr>
          </a:p>
          <a:p>
            <a:pPr marL="342900" indent="-342900">
              <a:spcBef>
                <a:spcPts val="600"/>
              </a:spcBef>
              <a:buSzPct val="100000"/>
              <a:buAutoNum type="arabicParenR"/>
            </a:pPr>
            <a:endParaRPr lang="en-GB">
              <a:solidFill>
                <a:srgbClr val="313131"/>
              </a:solidFill>
            </a:endParaRPr>
          </a:p>
        </p:txBody>
      </p:sp>
      <p:sp>
        <p:nvSpPr>
          <p:cNvPr id="14" name="Rectangle 13">
            <a:extLst>
              <a:ext uri="{FF2B5EF4-FFF2-40B4-BE49-F238E27FC236}">
                <a16:creationId xmlns:a16="http://schemas.microsoft.com/office/drawing/2014/main" id="{BC1B22C7-59EB-42C9-95A0-6B70EC99B84D}"/>
              </a:ext>
            </a:extLst>
          </p:cNvPr>
          <p:cNvSpPr/>
          <p:nvPr/>
        </p:nvSpPr>
        <p:spPr>
          <a:xfrm>
            <a:off x="6927309" y="4172422"/>
            <a:ext cx="5022274" cy="2507778"/>
          </a:xfrm>
          <a:prstGeom prst="rect">
            <a:avLst/>
          </a:prstGeom>
          <a:solidFill>
            <a:schemeClr val="bg1"/>
          </a:solidFill>
          <a:ln w="28575" cap="flat" cmpd="sng" algn="ctr">
            <a:solidFill>
              <a:srgbClr val="68A495"/>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black"/>
              </a:solidFill>
              <a:effectLst/>
              <a:uLnTx/>
              <a:uFillTx/>
              <a:latin typeface="Roboto Slab"/>
              <a:ea typeface="Roboto" panose="02000000000000000000" pitchFamily="2" charset="0"/>
              <a:cs typeface="+mn-cs"/>
            </a:endParaRPr>
          </a:p>
        </p:txBody>
      </p:sp>
      <p:sp>
        <p:nvSpPr>
          <p:cNvPr id="10" name="Title 3">
            <a:extLst>
              <a:ext uri="{FF2B5EF4-FFF2-40B4-BE49-F238E27FC236}">
                <a16:creationId xmlns:a16="http://schemas.microsoft.com/office/drawing/2014/main" id="{8009F93B-DD75-498E-99A2-1019C0D6424A}"/>
              </a:ext>
            </a:extLst>
          </p:cNvPr>
          <p:cNvSpPr txBox="1">
            <a:spLocks/>
          </p:cNvSpPr>
          <p:nvPr/>
        </p:nvSpPr>
        <p:spPr bwMode="gray">
          <a:xfrm>
            <a:off x="7106511" y="4386105"/>
            <a:ext cx="5022274" cy="311945"/>
          </a:xfrm>
          <a:prstGeom prst="rect">
            <a:avLst/>
          </a:prstGeom>
        </p:spPr>
        <p:txBody>
          <a:bodyPr vert="horz" lIns="0" tIns="0" rIns="0" bIns="0" rtlCol="0" anchor="t" anchorCtr="0">
            <a:noAutofit/>
          </a:bodyPr>
          <a:lstStyle>
            <a:lvl1pPr algn="l" defTabSz="914377"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r>
              <a:rPr lang="en-GB" sz="1400" b="1"/>
              <a:t>Who are the CSS users? </a:t>
            </a:r>
            <a:endParaRPr lang="en-US" sz="1400" b="1"/>
          </a:p>
        </p:txBody>
      </p:sp>
      <p:sp>
        <p:nvSpPr>
          <p:cNvPr id="13" name="Rectangle 12">
            <a:extLst>
              <a:ext uri="{FF2B5EF4-FFF2-40B4-BE49-F238E27FC236}">
                <a16:creationId xmlns:a16="http://schemas.microsoft.com/office/drawing/2014/main" id="{709E8F3E-FA91-47F5-98E9-C21002267936}"/>
              </a:ext>
            </a:extLst>
          </p:cNvPr>
          <p:cNvSpPr/>
          <p:nvPr/>
        </p:nvSpPr>
        <p:spPr>
          <a:xfrm>
            <a:off x="242416" y="1901559"/>
            <a:ext cx="11707167" cy="2133983"/>
          </a:xfrm>
          <a:prstGeom prst="rect">
            <a:avLst/>
          </a:prstGeom>
          <a:solidFill>
            <a:srgbClr val="EAF2F0"/>
          </a:solidFill>
          <a:ln w="28575" cap="flat" cmpd="sng" algn="ctr">
            <a:noFill/>
            <a:prstDash val="solid"/>
            <a:miter lim="800000"/>
          </a:ln>
          <a:effectLst/>
        </p:spPr>
        <p:txBody>
          <a:bodyPr rtlCol="0" anchor="t"/>
          <a:lstStyle/>
          <a:p>
            <a:pPr>
              <a:spcBef>
                <a:spcPts val="600"/>
              </a:spcBef>
              <a:buSzPct val="100000"/>
            </a:pPr>
            <a:endParaRPr lang="en-GB" sz="1400">
              <a:solidFill>
                <a:srgbClr val="313131"/>
              </a:solidFill>
              <a:cs typeface="Times New Roman" panose="02020603050405020304" pitchFamily="18" charset="0"/>
            </a:endParaRPr>
          </a:p>
          <a:p>
            <a:pPr>
              <a:spcBef>
                <a:spcPts val="600"/>
              </a:spcBef>
              <a:buSzPct val="100000"/>
            </a:pPr>
            <a:r>
              <a:rPr lang="en-GB" sz="1400">
                <a:solidFill>
                  <a:srgbClr val="313131"/>
                </a:solidFill>
                <a:cs typeface="Times New Roman" panose="02020603050405020304" pitchFamily="18" charset="0"/>
              </a:rPr>
              <a:t>All organisations that have </a:t>
            </a:r>
            <a:r>
              <a:rPr lang="en-GB" sz="1400" b="1">
                <a:solidFill>
                  <a:srgbClr val="313131"/>
                </a:solidFill>
                <a:cs typeface="Times New Roman" panose="02020603050405020304" pitchFamily="18" charset="0"/>
              </a:rPr>
              <a:t>successfully completed </a:t>
            </a:r>
            <a:r>
              <a:rPr lang="en-GB" sz="1400">
                <a:solidFill>
                  <a:srgbClr val="313131"/>
                </a:solidFill>
                <a:cs typeface="Times New Roman" panose="02020603050405020304" pitchFamily="18" charset="0"/>
              </a:rPr>
              <a:t>testing in accordance with the Transition Schedule are considered to have qualified to become a CSS user and CSS onboarding </a:t>
            </a:r>
            <a:r>
              <a:rPr lang="en-GB" sz="1400" b="1">
                <a:solidFill>
                  <a:srgbClr val="313131"/>
                </a:solidFill>
                <a:cs typeface="Times New Roman" panose="02020603050405020304" pitchFamily="18" charset="0"/>
              </a:rPr>
              <a:t>does not </a:t>
            </a:r>
            <a:r>
              <a:rPr lang="en-GB" sz="1400">
                <a:solidFill>
                  <a:srgbClr val="313131"/>
                </a:solidFill>
                <a:cs typeface="Times New Roman" panose="02020603050405020304" pitchFamily="18" charset="0"/>
              </a:rPr>
              <a:t>apply. </a:t>
            </a:r>
          </a:p>
          <a:p>
            <a:pPr>
              <a:spcBef>
                <a:spcPts val="600"/>
              </a:spcBef>
              <a:buSzPct val="100000"/>
            </a:pPr>
            <a:endParaRPr lang="en-GB" sz="1400">
              <a:solidFill>
                <a:srgbClr val="313131"/>
              </a:solidFill>
              <a:cs typeface="Times New Roman" panose="02020603050405020304" pitchFamily="18" charset="0"/>
            </a:endParaRPr>
          </a:p>
          <a:p>
            <a:pPr>
              <a:spcBef>
                <a:spcPts val="600"/>
              </a:spcBef>
              <a:buSzPct val="100000"/>
            </a:pPr>
            <a:r>
              <a:rPr lang="en-GB" sz="1400">
                <a:solidFill>
                  <a:srgbClr val="313131"/>
                </a:solidFill>
                <a:cs typeface="Times New Roman" panose="02020603050405020304" pitchFamily="18" charset="0"/>
              </a:rPr>
              <a:t>From CSS Go-Live Date, those Energy Suppliers who were Qualified before CSS Go Live but </a:t>
            </a:r>
            <a:r>
              <a:rPr lang="en-GB" sz="1400" b="1">
                <a:solidFill>
                  <a:srgbClr val="313131"/>
                </a:solidFill>
                <a:cs typeface="Times New Roman" panose="02020603050405020304" pitchFamily="18" charset="0"/>
              </a:rPr>
              <a:t>did not successfully </a:t>
            </a:r>
            <a:r>
              <a:rPr lang="en-GB" sz="1400">
                <a:solidFill>
                  <a:srgbClr val="313131"/>
                </a:solidFill>
                <a:cs typeface="Times New Roman" panose="02020603050405020304" pitchFamily="18" charset="0"/>
              </a:rPr>
              <a:t>complete testing, will continue to be Qualified, however </a:t>
            </a:r>
            <a:r>
              <a:rPr lang="en-GB" sz="1400" b="1">
                <a:solidFill>
                  <a:srgbClr val="313131"/>
                </a:solidFill>
                <a:cs typeface="Times New Roman" panose="02020603050405020304" pitchFamily="18" charset="0"/>
              </a:rPr>
              <a:t>need to carry out certain steps to become a CSS User. </a:t>
            </a: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ea typeface="Roboto" panose="02000000000000000000" pitchFamily="2" charset="0"/>
              <a:cs typeface="+mn-cs"/>
            </a:endParaRPr>
          </a:p>
        </p:txBody>
      </p:sp>
      <p:sp>
        <p:nvSpPr>
          <p:cNvPr id="3" name="Title 2">
            <a:extLst>
              <a:ext uri="{FF2B5EF4-FFF2-40B4-BE49-F238E27FC236}">
                <a16:creationId xmlns:a16="http://schemas.microsoft.com/office/drawing/2014/main" id="{F8DA3C57-13C3-4C87-A07D-FF240E2CD25A}"/>
              </a:ext>
            </a:extLst>
          </p:cNvPr>
          <p:cNvSpPr>
            <a:spLocks noGrp="1"/>
          </p:cNvSpPr>
          <p:nvPr>
            <p:ph type="title"/>
          </p:nvPr>
        </p:nvSpPr>
        <p:spPr>
          <a:xfrm>
            <a:off x="3205021" y="1199548"/>
            <a:ext cx="5576494" cy="340136"/>
          </a:xfrm>
        </p:spPr>
        <p:txBody>
          <a:bodyPr>
            <a:noAutofit/>
          </a:bodyPr>
          <a:lstStyle/>
          <a:p>
            <a:pPr algn="ctr"/>
            <a:r>
              <a:rPr lang="en-GB" sz="2400"/>
              <a:t>INTRODUCTION: CSS ONBOARDING </a:t>
            </a:r>
          </a:p>
        </p:txBody>
      </p:sp>
      <p:sp>
        <p:nvSpPr>
          <p:cNvPr id="15" name="Title 3">
            <a:extLst>
              <a:ext uri="{FF2B5EF4-FFF2-40B4-BE49-F238E27FC236}">
                <a16:creationId xmlns:a16="http://schemas.microsoft.com/office/drawing/2014/main" id="{8D74EB94-1609-4348-A7A3-6CC0B663E99A}"/>
              </a:ext>
            </a:extLst>
          </p:cNvPr>
          <p:cNvSpPr txBox="1">
            <a:spLocks/>
          </p:cNvSpPr>
          <p:nvPr/>
        </p:nvSpPr>
        <p:spPr bwMode="gray">
          <a:xfrm>
            <a:off x="324418" y="4419156"/>
            <a:ext cx="5771581" cy="99682"/>
          </a:xfrm>
          <a:prstGeom prst="rect">
            <a:avLst/>
          </a:prstGeom>
        </p:spPr>
        <p:txBody>
          <a:bodyPr vert="horz" lIns="0" tIns="0" rIns="0" bIns="0" rtlCol="0" anchor="t" anchorCtr="0">
            <a:noAutofit/>
          </a:bodyPr>
          <a:lstStyle>
            <a:lvl1pPr algn="l" defTabSz="914377"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a:spcBef>
                <a:spcPts val="600"/>
              </a:spcBef>
              <a:buSzPct val="100000"/>
            </a:pPr>
            <a:r>
              <a:rPr lang="en-GB" sz="1600" b="1">
                <a:solidFill>
                  <a:srgbClr val="313131"/>
                </a:solidFill>
                <a:latin typeface="Calibri" panose="020F0502020204030204" pitchFamily="34" charset="0"/>
                <a:cs typeface="Times New Roman" panose="02020603050405020304" pitchFamily="18" charset="0"/>
              </a:rPr>
              <a:t>Role of REC Code Manager in CSS Onboarding</a:t>
            </a:r>
          </a:p>
        </p:txBody>
      </p:sp>
      <p:sp>
        <p:nvSpPr>
          <p:cNvPr id="4" name="Rectangle 3">
            <a:extLst>
              <a:ext uri="{FF2B5EF4-FFF2-40B4-BE49-F238E27FC236}">
                <a16:creationId xmlns:a16="http://schemas.microsoft.com/office/drawing/2014/main" id="{F9215329-88AF-4409-968E-11EC492A1868}"/>
              </a:ext>
            </a:extLst>
          </p:cNvPr>
          <p:cNvSpPr/>
          <p:nvPr/>
        </p:nvSpPr>
        <p:spPr>
          <a:xfrm>
            <a:off x="7106511" y="4725063"/>
            <a:ext cx="1345084" cy="483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Energy Suppliers</a:t>
            </a:r>
          </a:p>
        </p:txBody>
      </p:sp>
      <p:sp>
        <p:nvSpPr>
          <p:cNvPr id="16" name="Rectangle 15">
            <a:extLst>
              <a:ext uri="{FF2B5EF4-FFF2-40B4-BE49-F238E27FC236}">
                <a16:creationId xmlns:a16="http://schemas.microsoft.com/office/drawing/2014/main" id="{BFA73CB1-FF7D-4968-93DD-179010E100F5}"/>
              </a:ext>
            </a:extLst>
          </p:cNvPr>
          <p:cNvSpPr/>
          <p:nvPr/>
        </p:nvSpPr>
        <p:spPr>
          <a:xfrm>
            <a:off x="7106511" y="5301809"/>
            <a:ext cx="985610" cy="416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ERDS</a:t>
            </a:r>
          </a:p>
        </p:txBody>
      </p:sp>
      <p:sp>
        <p:nvSpPr>
          <p:cNvPr id="17" name="Rectangle 16">
            <a:extLst>
              <a:ext uri="{FF2B5EF4-FFF2-40B4-BE49-F238E27FC236}">
                <a16:creationId xmlns:a16="http://schemas.microsoft.com/office/drawing/2014/main" id="{59E34149-1CCC-4A29-8950-23FF1E0213C6}"/>
              </a:ext>
            </a:extLst>
          </p:cNvPr>
          <p:cNvSpPr/>
          <p:nvPr/>
        </p:nvSpPr>
        <p:spPr>
          <a:xfrm>
            <a:off x="7120616" y="5798854"/>
            <a:ext cx="985610" cy="336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GRDS</a:t>
            </a:r>
          </a:p>
        </p:txBody>
      </p:sp>
      <p:sp>
        <p:nvSpPr>
          <p:cNvPr id="18" name="Rectangle 17">
            <a:extLst>
              <a:ext uri="{FF2B5EF4-FFF2-40B4-BE49-F238E27FC236}">
                <a16:creationId xmlns:a16="http://schemas.microsoft.com/office/drawing/2014/main" id="{0620CA61-E7F5-4DBC-BACA-4A1216CBC7BF}"/>
              </a:ext>
            </a:extLst>
          </p:cNvPr>
          <p:cNvSpPr/>
          <p:nvPr/>
        </p:nvSpPr>
        <p:spPr>
          <a:xfrm>
            <a:off x="8501515" y="4716032"/>
            <a:ext cx="1346400" cy="483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MEMs</a:t>
            </a:r>
          </a:p>
        </p:txBody>
      </p:sp>
      <p:sp>
        <p:nvSpPr>
          <p:cNvPr id="19" name="Rectangle 18">
            <a:extLst>
              <a:ext uri="{FF2B5EF4-FFF2-40B4-BE49-F238E27FC236}">
                <a16:creationId xmlns:a16="http://schemas.microsoft.com/office/drawing/2014/main" id="{658875F4-8A3B-441B-B638-25A5CAD51F46}"/>
              </a:ext>
            </a:extLst>
          </p:cNvPr>
          <p:cNvSpPr/>
          <p:nvPr/>
        </p:nvSpPr>
        <p:spPr>
          <a:xfrm>
            <a:off x="8166627" y="5287521"/>
            <a:ext cx="1518379" cy="429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Data Aggregators</a:t>
            </a:r>
          </a:p>
        </p:txBody>
      </p:sp>
      <p:sp>
        <p:nvSpPr>
          <p:cNvPr id="20" name="Rectangle 19">
            <a:extLst>
              <a:ext uri="{FF2B5EF4-FFF2-40B4-BE49-F238E27FC236}">
                <a16:creationId xmlns:a16="http://schemas.microsoft.com/office/drawing/2014/main" id="{45633362-8C78-4F74-BBCB-4BB6BAEAEC1A}"/>
              </a:ext>
            </a:extLst>
          </p:cNvPr>
          <p:cNvSpPr/>
          <p:nvPr/>
        </p:nvSpPr>
        <p:spPr>
          <a:xfrm>
            <a:off x="8173868" y="5798854"/>
            <a:ext cx="1511138" cy="336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Data Collectors</a:t>
            </a:r>
          </a:p>
        </p:txBody>
      </p:sp>
      <p:sp>
        <p:nvSpPr>
          <p:cNvPr id="21" name="Rectangle 20">
            <a:extLst>
              <a:ext uri="{FF2B5EF4-FFF2-40B4-BE49-F238E27FC236}">
                <a16:creationId xmlns:a16="http://schemas.microsoft.com/office/drawing/2014/main" id="{D8DA66DF-C7C7-419C-B72A-D01DDEFF94AC}"/>
              </a:ext>
            </a:extLst>
          </p:cNvPr>
          <p:cNvSpPr/>
          <p:nvPr/>
        </p:nvSpPr>
        <p:spPr>
          <a:xfrm>
            <a:off x="7115918" y="6223001"/>
            <a:ext cx="1474794" cy="3458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MAPs</a:t>
            </a:r>
          </a:p>
        </p:txBody>
      </p:sp>
      <p:sp>
        <p:nvSpPr>
          <p:cNvPr id="22" name="Rectangle 21">
            <a:extLst>
              <a:ext uri="{FF2B5EF4-FFF2-40B4-BE49-F238E27FC236}">
                <a16:creationId xmlns:a16="http://schemas.microsoft.com/office/drawing/2014/main" id="{312B05BD-610D-44E5-8379-75B000F5BBA3}"/>
              </a:ext>
            </a:extLst>
          </p:cNvPr>
          <p:cNvSpPr/>
          <p:nvPr/>
        </p:nvSpPr>
        <p:spPr>
          <a:xfrm>
            <a:off x="9903741" y="4706136"/>
            <a:ext cx="900000" cy="48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Gas Shippers</a:t>
            </a:r>
          </a:p>
        </p:txBody>
      </p:sp>
      <p:sp>
        <p:nvSpPr>
          <p:cNvPr id="23" name="Rectangle 22">
            <a:extLst>
              <a:ext uri="{FF2B5EF4-FFF2-40B4-BE49-F238E27FC236}">
                <a16:creationId xmlns:a16="http://schemas.microsoft.com/office/drawing/2014/main" id="{B2C43C35-DF52-41DA-89F7-850118501BA8}"/>
              </a:ext>
            </a:extLst>
          </p:cNvPr>
          <p:cNvSpPr/>
          <p:nvPr/>
        </p:nvSpPr>
        <p:spPr>
          <a:xfrm>
            <a:off x="9781747" y="5798853"/>
            <a:ext cx="1021994" cy="351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CSS IPs</a:t>
            </a:r>
          </a:p>
        </p:txBody>
      </p:sp>
      <p:sp>
        <p:nvSpPr>
          <p:cNvPr id="24" name="Rectangle 23">
            <a:extLst>
              <a:ext uri="{FF2B5EF4-FFF2-40B4-BE49-F238E27FC236}">
                <a16:creationId xmlns:a16="http://schemas.microsoft.com/office/drawing/2014/main" id="{3CE2BED4-55AF-4C7C-9338-371BC4A2E72C}"/>
              </a:ext>
            </a:extLst>
          </p:cNvPr>
          <p:cNvSpPr/>
          <p:nvPr/>
        </p:nvSpPr>
        <p:spPr>
          <a:xfrm>
            <a:off x="10383753" y="6218976"/>
            <a:ext cx="1486147" cy="336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EES SP</a:t>
            </a:r>
          </a:p>
        </p:txBody>
      </p:sp>
      <p:sp>
        <p:nvSpPr>
          <p:cNvPr id="25" name="Rectangle 24">
            <a:extLst>
              <a:ext uri="{FF2B5EF4-FFF2-40B4-BE49-F238E27FC236}">
                <a16:creationId xmlns:a16="http://schemas.microsoft.com/office/drawing/2014/main" id="{E0DB7E0F-02A9-4DDE-A0C8-0C0BDC8D9553}"/>
              </a:ext>
            </a:extLst>
          </p:cNvPr>
          <p:cNvSpPr/>
          <p:nvPr/>
        </p:nvSpPr>
        <p:spPr>
          <a:xfrm>
            <a:off x="8663513" y="6218976"/>
            <a:ext cx="1625313" cy="336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GES SP</a:t>
            </a:r>
          </a:p>
        </p:txBody>
      </p:sp>
      <p:sp>
        <p:nvSpPr>
          <p:cNvPr id="26" name="Rectangle 25">
            <a:extLst>
              <a:ext uri="{FF2B5EF4-FFF2-40B4-BE49-F238E27FC236}">
                <a16:creationId xmlns:a16="http://schemas.microsoft.com/office/drawing/2014/main" id="{71B2435A-744C-4130-AC9A-A0D6FB3495C9}"/>
              </a:ext>
            </a:extLst>
          </p:cNvPr>
          <p:cNvSpPr/>
          <p:nvPr/>
        </p:nvSpPr>
        <p:spPr>
          <a:xfrm>
            <a:off x="10841436" y="5604973"/>
            <a:ext cx="1021994"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Code Manager</a:t>
            </a:r>
          </a:p>
        </p:txBody>
      </p:sp>
      <p:sp>
        <p:nvSpPr>
          <p:cNvPr id="28" name="Rectangle 27">
            <a:extLst>
              <a:ext uri="{FF2B5EF4-FFF2-40B4-BE49-F238E27FC236}">
                <a16:creationId xmlns:a16="http://schemas.microsoft.com/office/drawing/2014/main" id="{F4F7638E-39F0-40C5-8F5F-4309F73FC468}"/>
              </a:ext>
            </a:extLst>
          </p:cNvPr>
          <p:cNvSpPr/>
          <p:nvPr/>
        </p:nvSpPr>
        <p:spPr>
          <a:xfrm>
            <a:off x="10849336" y="4704281"/>
            <a:ext cx="1021994" cy="857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Smart Meter Data SP</a:t>
            </a:r>
          </a:p>
        </p:txBody>
      </p:sp>
      <p:sp>
        <p:nvSpPr>
          <p:cNvPr id="29" name="Rectangle 28">
            <a:extLst>
              <a:ext uri="{FF2B5EF4-FFF2-40B4-BE49-F238E27FC236}">
                <a16:creationId xmlns:a16="http://schemas.microsoft.com/office/drawing/2014/main" id="{B45DBF0C-EE6C-492E-B715-2B450C2A0BD5}"/>
              </a:ext>
            </a:extLst>
          </p:cNvPr>
          <p:cNvSpPr/>
          <p:nvPr/>
        </p:nvSpPr>
        <p:spPr>
          <a:xfrm>
            <a:off x="9799939" y="5284814"/>
            <a:ext cx="985610" cy="416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Enduring </a:t>
            </a:r>
            <a:r>
              <a:rPr lang="en-GB" sz="1400" err="1"/>
              <a:t>CoS</a:t>
            </a:r>
            <a:r>
              <a:rPr lang="en-GB" sz="1400"/>
              <a:t> P</a:t>
            </a:r>
          </a:p>
        </p:txBody>
      </p:sp>
    </p:spTree>
    <p:extLst>
      <p:ext uri="{BB962C8B-B14F-4D97-AF65-F5344CB8AC3E}">
        <p14:creationId xmlns:p14="http://schemas.microsoft.com/office/powerpoint/2010/main" val="421392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42A3F6C-97E2-4567-B383-15760FE4FCB3}"/>
              </a:ext>
            </a:extLst>
          </p:cNvPr>
          <p:cNvPicPr>
            <a:picLocks noChangeAspect="1"/>
          </p:cNvPicPr>
          <p:nvPr/>
        </p:nvPicPr>
        <p:blipFill>
          <a:blip r:embed="rId3"/>
          <a:stretch>
            <a:fillRect/>
          </a:stretch>
        </p:blipFill>
        <p:spPr>
          <a:xfrm>
            <a:off x="143218" y="93546"/>
            <a:ext cx="11942286" cy="6670907"/>
          </a:xfrm>
          <a:prstGeom prst="rect">
            <a:avLst/>
          </a:prstGeom>
        </p:spPr>
      </p:pic>
    </p:spTree>
    <p:extLst>
      <p:ext uri="{BB962C8B-B14F-4D97-AF65-F5344CB8AC3E}">
        <p14:creationId xmlns:p14="http://schemas.microsoft.com/office/powerpoint/2010/main" val="400102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D0FAF1-E59B-498E-9218-EAAB34E25218}"/>
              </a:ext>
            </a:extLst>
          </p:cNvPr>
          <p:cNvPicPr>
            <a:picLocks noChangeAspect="1"/>
          </p:cNvPicPr>
          <p:nvPr/>
        </p:nvPicPr>
        <p:blipFill>
          <a:blip r:embed="rId3"/>
          <a:stretch>
            <a:fillRect/>
          </a:stretch>
        </p:blipFill>
        <p:spPr>
          <a:xfrm>
            <a:off x="192506" y="92576"/>
            <a:ext cx="11718759" cy="6667631"/>
          </a:xfrm>
          <a:prstGeom prst="rect">
            <a:avLst/>
          </a:prstGeom>
        </p:spPr>
      </p:pic>
      <p:cxnSp>
        <p:nvCxnSpPr>
          <p:cNvPr id="2" name="Straight Arrow Connector 1">
            <a:extLst>
              <a:ext uri="{FF2B5EF4-FFF2-40B4-BE49-F238E27FC236}">
                <a16:creationId xmlns:a16="http://schemas.microsoft.com/office/drawing/2014/main" id="{923DFDAF-2881-C066-B458-B4CA6369BDC9}"/>
              </a:ext>
            </a:extLst>
          </p:cNvPr>
          <p:cNvCxnSpPr/>
          <p:nvPr/>
        </p:nvCxnSpPr>
        <p:spPr>
          <a:xfrm flipH="1">
            <a:off x="3124200" y="3574024"/>
            <a:ext cx="19664" cy="22614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1864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7B8CC-D3A6-49A0-B2CB-33C07AF3F7F1}"/>
              </a:ext>
            </a:extLst>
          </p:cNvPr>
          <p:cNvSpPr>
            <a:spLocks noGrp="1"/>
          </p:cNvSpPr>
          <p:nvPr>
            <p:ph type="ctrTitle"/>
          </p:nvPr>
        </p:nvSpPr>
        <p:spPr/>
        <p:txBody>
          <a:bodyPr/>
          <a:lstStyle/>
          <a:p>
            <a:r>
              <a:rPr lang="en-GB" dirty="0"/>
              <a:t>Housekeeping</a:t>
            </a:r>
          </a:p>
        </p:txBody>
      </p:sp>
      <p:sp>
        <p:nvSpPr>
          <p:cNvPr id="3" name="Subtitle 2">
            <a:extLst>
              <a:ext uri="{FF2B5EF4-FFF2-40B4-BE49-F238E27FC236}">
                <a16:creationId xmlns:a16="http://schemas.microsoft.com/office/drawing/2014/main" id="{04B1DDD8-CFB4-4812-B7AD-E33AFF8FEBC0}"/>
              </a:ext>
            </a:extLst>
          </p:cNvPr>
          <p:cNvSpPr>
            <a:spLocks noGrp="1"/>
          </p:cNvSpPr>
          <p:nvPr>
            <p:ph type="subTitle" idx="1"/>
          </p:nvPr>
        </p:nvSpPr>
        <p:spPr>
          <a:xfrm>
            <a:off x="2345094" y="2222422"/>
            <a:ext cx="9144000" cy="1413913"/>
          </a:xfrm>
        </p:spPr>
        <p:txBody>
          <a:bodyPr>
            <a:normAutofit/>
          </a:bodyPr>
          <a:lstStyle/>
          <a:p>
            <a:pPr marL="285750" indent="-285750">
              <a:buFont typeface="Arial" panose="020B0604020202020204" pitchFamily="34" charset="0"/>
              <a:buChar char="•"/>
            </a:pPr>
            <a:r>
              <a:rPr lang="en-GB" dirty="0"/>
              <a:t>Please turn off cameras and remain on mute</a:t>
            </a:r>
          </a:p>
          <a:p>
            <a:pPr marL="285750" indent="-285750">
              <a:buFont typeface="Arial" panose="020B0604020202020204" pitchFamily="34" charset="0"/>
              <a:buChar char="•"/>
            </a:pPr>
            <a:r>
              <a:rPr lang="en-GB" dirty="0"/>
              <a:t>Questions can be asked using Slido </a:t>
            </a:r>
          </a:p>
          <a:p>
            <a:pPr marL="285750" indent="-285750">
              <a:buFont typeface="Arial" panose="020B0604020202020204" pitchFamily="34" charset="0"/>
              <a:buChar char="•"/>
            </a:pPr>
            <a:r>
              <a:rPr lang="en-GB" dirty="0"/>
              <a:t>Please raise your hand to ask a question verbally</a:t>
            </a:r>
          </a:p>
          <a:p>
            <a:pPr marL="285750" indent="-285750">
              <a:buFont typeface="Arial" panose="020B0604020202020204" pitchFamily="34" charset="0"/>
              <a:buChar char="•"/>
            </a:pPr>
            <a:r>
              <a:rPr lang="en-GB" dirty="0"/>
              <a:t>Session is being recorded and the recording will be shared on the REC Portal next week</a:t>
            </a:r>
          </a:p>
          <a:p>
            <a:pPr marL="285750" indent="-28575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5AC5A8D8-B4F4-AD2D-EBE6-233CE632CB49}"/>
              </a:ext>
            </a:extLst>
          </p:cNvPr>
          <p:cNvPicPr>
            <a:picLocks noChangeAspect="1"/>
          </p:cNvPicPr>
          <p:nvPr/>
        </p:nvPicPr>
        <p:blipFill rotWithShape="1">
          <a:blip r:embed="rId2"/>
          <a:srcRect l="15840" t="66667" r="17440" b="8889"/>
          <a:stretch/>
        </p:blipFill>
        <p:spPr>
          <a:xfrm>
            <a:off x="3687611" y="4008508"/>
            <a:ext cx="4816778" cy="1978090"/>
          </a:xfrm>
          <a:prstGeom prst="rect">
            <a:avLst/>
          </a:prstGeom>
        </p:spPr>
      </p:pic>
    </p:spTree>
    <p:extLst>
      <p:ext uri="{BB962C8B-B14F-4D97-AF65-F5344CB8AC3E}">
        <p14:creationId xmlns:p14="http://schemas.microsoft.com/office/powerpoint/2010/main" val="2889361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2D27FEE-7BD8-46CC-80EB-1AE7A4BE15E8}"/>
              </a:ext>
            </a:extLst>
          </p:cNvPr>
          <p:cNvSpPr txBox="1">
            <a:spLocks/>
          </p:cNvSpPr>
          <p:nvPr/>
        </p:nvSpPr>
        <p:spPr>
          <a:xfrm>
            <a:off x="2153816" y="2458009"/>
            <a:ext cx="7655767" cy="111542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algn="ctr">
              <a:buClr>
                <a:schemeClr val="tx2"/>
              </a:buClr>
            </a:pPr>
            <a:r>
              <a:rPr lang="en-US">
                <a:ea typeface="+mj-ea"/>
                <a:cs typeface="+mj-cs"/>
              </a:rPr>
              <a:t>Break </a:t>
            </a:r>
          </a:p>
          <a:p>
            <a:pPr algn="ctr">
              <a:buClr>
                <a:schemeClr val="tx2"/>
              </a:buClr>
            </a:pPr>
            <a:endParaRPr lang="en-US"/>
          </a:p>
          <a:p>
            <a:pPr algn="ctr">
              <a:buClr>
                <a:schemeClr val="tx2"/>
              </a:buClr>
            </a:pPr>
            <a:r>
              <a:rPr lang="en-US">
                <a:ea typeface="+mj-ea"/>
                <a:cs typeface="+mj-cs"/>
              </a:rPr>
              <a:t>10 Minutes </a:t>
            </a:r>
          </a:p>
          <a:p>
            <a:pPr>
              <a:buClr>
                <a:schemeClr val="tx2"/>
              </a:buClr>
            </a:pPr>
            <a:endParaRPr lang="en-US">
              <a:ea typeface="+mj-ea"/>
              <a:cs typeface="+mj-cs"/>
            </a:endParaRPr>
          </a:p>
        </p:txBody>
      </p:sp>
      <p:sp>
        <p:nvSpPr>
          <p:cNvPr id="2" name="Title 1">
            <a:extLst>
              <a:ext uri="{FF2B5EF4-FFF2-40B4-BE49-F238E27FC236}">
                <a16:creationId xmlns:a16="http://schemas.microsoft.com/office/drawing/2014/main" id="{1F35DB8D-A358-4C92-B0F2-5881C2BC02DA}"/>
              </a:ext>
            </a:extLst>
          </p:cNvPr>
          <p:cNvSpPr>
            <a:spLocks noGrp="1"/>
          </p:cNvSpPr>
          <p:nvPr>
            <p:ph type="title"/>
          </p:nvPr>
        </p:nvSpPr>
        <p:spPr/>
        <p:txBody>
          <a:bodyPr/>
          <a:lstStyle/>
          <a:p>
            <a:r>
              <a:rPr lang="en-GB" sz="2400" b="1" kern="1200" cap="all" spc="250">
                <a:latin typeface="Roboto" panose="02000000000000000000" pitchFamily="2" charset="0"/>
                <a:ea typeface="+mj-ea"/>
                <a:cs typeface="+mj-cs"/>
              </a:rPr>
              <a:t>New REC pab responsibilities</a:t>
            </a:r>
            <a:endParaRPr lang="en-GB"/>
          </a:p>
        </p:txBody>
      </p:sp>
    </p:spTree>
    <p:extLst>
      <p:ext uri="{BB962C8B-B14F-4D97-AF65-F5344CB8AC3E}">
        <p14:creationId xmlns:p14="http://schemas.microsoft.com/office/powerpoint/2010/main" val="2337075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233CD8-FF76-4D63-8223-C79B7C0628D8}"/>
              </a:ext>
            </a:extLst>
          </p:cNvPr>
          <p:cNvSpPr txBox="1"/>
          <p:nvPr/>
        </p:nvSpPr>
        <p:spPr>
          <a:xfrm>
            <a:off x="480632" y="2118114"/>
            <a:ext cx="11230736" cy="523220"/>
          </a:xfrm>
          <a:prstGeom prst="rect">
            <a:avLst/>
          </a:prstGeom>
          <a:noFill/>
        </p:spPr>
        <p:txBody>
          <a:bodyPr wrap="square" rtlCol="0">
            <a:spAutoFit/>
          </a:bodyPr>
          <a:lstStyle/>
          <a:p>
            <a:pPr eaLnBrk="1" hangingPunct="1">
              <a:lnSpc>
                <a:spcPct val="100000"/>
              </a:lnSpc>
              <a:spcBef>
                <a:spcPct val="0"/>
              </a:spcBef>
              <a:buFontTx/>
              <a:buNone/>
              <a:defRPr/>
            </a:pPr>
            <a:endParaRPr lang="en-GB" altLang="en-US" sz="1400">
              <a:solidFill>
                <a:srgbClr val="000000"/>
              </a:solidFill>
            </a:endParaRPr>
          </a:p>
          <a:p>
            <a:pPr eaLnBrk="1" hangingPunct="1">
              <a:lnSpc>
                <a:spcPct val="100000"/>
              </a:lnSpc>
              <a:spcBef>
                <a:spcPct val="0"/>
              </a:spcBef>
              <a:buFontTx/>
              <a:buNone/>
              <a:defRPr/>
            </a:pPr>
            <a:endParaRPr lang="en-GB" altLang="en-US" sz="1400">
              <a:solidFill>
                <a:srgbClr val="000000"/>
              </a:solidFill>
            </a:endParaRPr>
          </a:p>
        </p:txBody>
      </p:sp>
      <p:sp>
        <p:nvSpPr>
          <p:cNvPr id="4" name="Title 1">
            <a:extLst>
              <a:ext uri="{FF2B5EF4-FFF2-40B4-BE49-F238E27FC236}">
                <a16:creationId xmlns:a16="http://schemas.microsoft.com/office/drawing/2014/main" id="{77631D5F-ADA8-402B-99B0-9FB043696B85}"/>
              </a:ext>
            </a:extLst>
          </p:cNvPr>
          <p:cNvSpPr>
            <a:spLocks noGrp="1"/>
          </p:cNvSpPr>
          <p:nvPr>
            <p:ph type="ctrTitle"/>
          </p:nvPr>
        </p:nvSpPr>
        <p:spPr>
          <a:xfrm>
            <a:off x="2318657" y="892185"/>
            <a:ext cx="8664776" cy="678445"/>
          </a:xfrm>
        </p:spPr>
        <p:txBody>
          <a:bodyPr>
            <a:noAutofit/>
          </a:bodyPr>
          <a:lstStyle/>
          <a:p>
            <a:pPr marL="457200" lvl="1" algn="ctr" rtl="0">
              <a:lnSpc>
                <a:spcPct val="90000"/>
              </a:lnSpc>
              <a:spcBef>
                <a:spcPct val="0"/>
              </a:spcBef>
            </a:pPr>
            <a:r>
              <a:rPr lang="en-GB" sz="2400" b="1" kern="1200" cap="all" spc="250">
                <a:solidFill>
                  <a:srgbClr val="68A495"/>
                </a:solidFill>
                <a:latin typeface="Roboto" panose="02000000000000000000" pitchFamily="2" charset="0"/>
                <a:ea typeface="+mj-ea"/>
                <a:cs typeface="+mj-cs"/>
              </a:rPr>
              <a:t>New REC PAB responsibilities</a:t>
            </a:r>
          </a:p>
        </p:txBody>
      </p:sp>
      <p:sp>
        <p:nvSpPr>
          <p:cNvPr id="5" name="TextBox 4">
            <a:extLst>
              <a:ext uri="{FF2B5EF4-FFF2-40B4-BE49-F238E27FC236}">
                <a16:creationId xmlns:a16="http://schemas.microsoft.com/office/drawing/2014/main" id="{FBBB2A05-E5CD-4F6B-A0E7-1583A3979147}"/>
              </a:ext>
            </a:extLst>
          </p:cNvPr>
          <p:cNvSpPr txBox="1"/>
          <p:nvPr/>
        </p:nvSpPr>
        <p:spPr>
          <a:xfrm>
            <a:off x="482291" y="1796427"/>
            <a:ext cx="11348511" cy="923330"/>
          </a:xfrm>
          <a:prstGeom prst="rect">
            <a:avLst/>
          </a:prstGeom>
          <a:noFill/>
        </p:spPr>
        <p:txBody>
          <a:bodyPr wrap="square" rtlCol="0">
            <a:spAutoFit/>
          </a:bodyPr>
          <a:lstStyle/>
          <a:p>
            <a:r>
              <a:rPr lang="en-GB"/>
              <a:t>The PAB has a number of responsibilities that have not changed and will continue after CSS go-live. These include oversight and monitoring of:</a:t>
            </a:r>
          </a:p>
          <a:p>
            <a:pPr marL="285750" indent="-285750">
              <a:buFont typeface="Arial" panose="020B0604020202020204" pitchFamily="34" charset="0"/>
              <a:buChar char="•"/>
            </a:pPr>
            <a:endParaRPr lang="en-GB"/>
          </a:p>
        </p:txBody>
      </p:sp>
      <p:graphicFrame>
        <p:nvGraphicFramePr>
          <p:cNvPr id="3" name="Diagram 2">
            <a:extLst>
              <a:ext uri="{FF2B5EF4-FFF2-40B4-BE49-F238E27FC236}">
                <a16:creationId xmlns:a16="http://schemas.microsoft.com/office/drawing/2014/main" id="{D8CBB41D-3DC2-4138-8A79-A66412F41517}"/>
              </a:ext>
            </a:extLst>
          </p:cNvPr>
          <p:cNvGraphicFramePr/>
          <p:nvPr>
            <p:extLst>
              <p:ext uri="{D42A27DB-BD31-4B8C-83A1-F6EECF244321}">
                <p14:modId xmlns:p14="http://schemas.microsoft.com/office/powerpoint/2010/main" val="943401426"/>
              </p:ext>
            </p:extLst>
          </p:nvPr>
        </p:nvGraphicFramePr>
        <p:xfrm>
          <a:off x="1667273" y="2515670"/>
          <a:ext cx="8857453" cy="2417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DC4FA36C-3BF6-4BBE-BF4F-6D143CF037C2}"/>
              </a:ext>
            </a:extLst>
          </p:cNvPr>
          <p:cNvSpPr txBox="1"/>
          <p:nvPr/>
        </p:nvSpPr>
        <p:spPr>
          <a:xfrm>
            <a:off x="482291" y="5064852"/>
            <a:ext cx="11348511" cy="1908215"/>
          </a:xfrm>
          <a:prstGeom prst="rect">
            <a:avLst/>
          </a:prstGeom>
          <a:noFill/>
        </p:spPr>
        <p:txBody>
          <a:bodyPr wrap="square" lIns="91440" tIns="45720" rIns="91440" bIns="45720" rtlCol="0" anchor="t">
            <a:spAutoFit/>
          </a:bodyPr>
          <a:lstStyle/>
          <a:p>
            <a:r>
              <a:rPr lang="en-GB" sz="1600"/>
              <a:t>There are two further responsibilities that will be in place from CSS go-live:</a:t>
            </a:r>
          </a:p>
          <a:p>
            <a:endParaRPr lang="en-GB" sz="200"/>
          </a:p>
          <a:p>
            <a:endParaRPr lang="en-GB" sz="200"/>
          </a:p>
          <a:p>
            <a:endParaRPr lang="en-GB" sz="200"/>
          </a:p>
          <a:p>
            <a:pPr marL="285750" indent="-285750">
              <a:buClr>
                <a:srgbClr val="68A495"/>
              </a:buClr>
              <a:buFont typeface="Arial" panose="020B0604020202020204" pitchFamily="34" charset="0"/>
              <a:buChar char="•"/>
            </a:pPr>
            <a:r>
              <a:rPr lang="en-GB" sz="1600"/>
              <a:t>Additional Service Provider assurance that will cover CSS related Service Providers, e.g. the Central Services Switching Provider (DCC), the CSS Certification Authority (CSS CA), Gas Enquiry Service (GES), Gas Retail Data Service (GRDS) and Electricity Retail Data Service (ERDS).</a:t>
            </a:r>
          </a:p>
          <a:p>
            <a:pPr marL="285750" indent="-285750">
              <a:buClr>
                <a:srgbClr val="68A495"/>
              </a:buClr>
              <a:buFont typeface="Arial" panose="020B0604020202020204" pitchFamily="34" charset="0"/>
              <a:buChar char="•"/>
            </a:pPr>
            <a:r>
              <a:rPr lang="en-GB" sz="1600"/>
              <a:t>A new appeal route from the Switching Change Advisory Board (CAB) to the PAB where agreement cannot be reached on an operational change. </a:t>
            </a:r>
          </a:p>
          <a:p>
            <a:pPr marL="285750" indent="-285750">
              <a:buFont typeface="Arial" panose="020B0604020202020204" pitchFamily="34" charset="0"/>
              <a:buChar char="•"/>
            </a:pPr>
            <a:endParaRPr lang="en-GB" sz="1600"/>
          </a:p>
        </p:txBody>
      </p:sp>
    </p:spTree>
    <p:extLst>
      <p:ext uri="{BB962C8B-B14F-4D97-AF65-F5344CB8AC3E}">
        <p14:creationId xmlns:p14="http://schemas.microsoft.com/office/powerpoint/2010/main" val="801812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2D27FEE-7BD8-46CC-80EB-1AE7A4BE15E8}"/>
              </a:ext>
            </a:extLst>
          </p:cNvPr>
          <p:cNvSpPr txBox="1">
            <a:spLocks/>
          </p:cNvSpPr>
          <p:nvPr/>
        </p:nvSpPr>
        <p:spPr>
          <a:xfrm>
            <a:off x="2153816" y="2458009"/>
            <a:ext cx="7655767" cy="111542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algn="ctr">
              <a:buClr>
                <a:schemeClr val="tx2"/>
              </a:buClr>
            </a:pPr>
            <a:r>
              <a:rPr lang="en-US">
                <a:ea typeface="+mj-ea"/>
                <a:cs typeface="+mj-cs"/>
              </a:rPr>
              <a:t>Break </a:t>
            </a:r>
          </a:p>
          <a:p>
            <a:pPr algn="ctr">
              <a:buClr>
                <a:schemeClr val="tx2"/>
              </a:buClr>
            </a:pPr>
            <a:endParaRPr lang="en-US"/>
          </a:p>
          <a:p>
            <a:pPr algn="ctr">
              <a:buClr>
                <a:schemeClr val="tx2"/>
              </a:buClr>
            </a:pPr>
            <a:r>
              <a:rPr lang="en-US">
                <a:ea typeface="+mj-ea"/>
                <a:cs typeface="+mj-cs"/>
              </a:rPr>
              <a:t>10 Minutes </a:t>
            </a:r>
          </a:p>
          <a:p>
            <a:pPr>
              <a:buClr>
                <a:schemeClr val="tx2"/>
              </a:buClr>
            </a:pPr>
            <a:endParaRPr lang="en-US">
              <a:ea typeface="+mj-ea"/>
              <a:cs typeface="+mj-cs"/>
            </a:endParaRPr>
          </a:p>
        </p:txBody>
      </p:sp>
      <p:sp>
        <p:nvSpPr>
          <p:cNvPr id="2" name="Title 1">
            <a:extLst>
              <a:ext uri="{FF2B5EF4-FFF2-40B4-BE49-F238E27FC236}">
                <a16:creationId xmlns:a16="http://schemas.microsoft.com/office/drawing/2014/main" id="{1F35DB8D-A358-4C92-B0F2-5881C2BC02DA}"/>
              </a:ext>
            </a:extLst>
          </p:cNvPr>
          <p:cNvSpPr>
            <a:spLocks noGrp="1"/>
          </p:cNvSpPr>
          <p:nvPr>
            <p:ph type="title"/>
          </p:nvPr>
        </p:nvSpPr>
        <p:spPr/>
        <p:txBody>
          <a:bodyPr/>
          <a:lstStyle/>
          <a:p>
            <a:r>
              <a:rPr lang="en-US" sz="2400">
                <a:ea typeface="+mj-ea"/>
                <a:cs typeface="+mj-cs"/>
              </a:rPr>
              <a:t>Any questions?</a:t>
            </a:r>
            <a:endParaRPr lang="en-GB"/>
          </a:p>
        </p:txBody>
      </p:sp>
      <p:pic>
        <p:nvPicPr>
          <p:cNvPr id="4" name="Picture 3">
            <a:extLst>
              <a:ext uri="{FF2B5EF4-FFF2-40B4-BE49-F238E27FC236}">
                <a16:creationId xmlns:a16="http://schemas.microsoft.com/office/drawing/2014/main" id="{F7D23B55-641C-CEBC-CE8B-E207D82FDEF2}"/>
              </a:ext>
            </a:extLst>
          </p:cNvPr>
          <p:cNvPicPr>
            <a:picLocks noChangeAspect="1"/>
          </p:cNvPicPr>
          <p:nvPr/>
        </p:nvPicPr>
        <p:blipFill rotWithShape="1">
          <a:blip r:embed="rId3"/>
          <a:srcRect l="15840" t="66667" r="17440" b="8889"/>
          <a:stretch/>
        </p:blipFill>
        <p:spPr>
          <a:xfrm>
            <a:off x="3687611" y="3791338"/>
            <a:ext cx="4816778" cy="1978090"/>
          </a:xfrm>
          <a:prstGeom prst="rect">
            <a:avLst/>
          </a:prstGeom>
        </p:spPr>
      </p:pic>
    </p:spTree>
    <p:extLst>
      <p:ext uri="{BB962C8B-B14F-4D97-AF65-F5344CB8AC3E}">
        <p14:creationId xmlns:p14="http://schemas.microsoft.com/office/powerpoint/2010/main" val="1767746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2D27FEE-7BD8-46CC-80EB-1AE7A4BE15E8}"/>
              </a:ext>
            </a:extLst>
          </p:cNvPr>
          <p:cNvSpPr txBox="1">
            <a:spLocks/>
          </p:cNvSpPr>
          <p:nvPr/>
        </p:nvSpPr>
        <p:spPr>
          <a:xfrm>
            <a:off x="2153816" y="2458009"/>
            <a:ext cx="7655767" cy="111542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algn="ctr">
              <a:buClr>
                <a:schemeClr val="tx2"/>
              </a:buClr>
            </a:pPr>
            <a:r>
              <a:rPr lang="en-US">
                <a:ea typeface="+mj-ea"/>
                <a:cs typeface="+mj-cs"/>
              </a:rPr>
              <a:t>Break </a:t>
            </a:r>
          </a:p>
          <a:p>
            <a:pPr algn="ctr">
              <a:buClr>
                <a:schemeClr val="tx2"/>
              </a:buClr>
            </a:pPr>
            <a:endParaRPr lang="en-US"/>
          </a:p>
          <a:p>
            <a:pPr algn="ctr">
              <a:buClr>
                <a:schemeClr val="tx2"/>
              </a:buClr>
            </a:pPr>
            <a:r>
              <a:rPr lang="en-US">
                <a:ea typeface="+mj-ea"/>
                <a:cs typeface="+mj-cs"/>
              </a:rPr>
              <a:t>10 Minutes </a:t>
            </a:r>
          </a:p>
          <a:p>
            <a:pPr>
              <a:buClr>
                <a:schemeClr val="tx2"/>
              </a:buClr>
            </a:pPr>
            <a:endParaRPr lang="en-US">
              <a:ea typeface="+mj-ea"/>
              <a:cs typeface="+mj-cs"/>
            </a:endParaRPr>
          </a:p>
        </p:txBody>
      </p:sp>
      <p:sp>
        <p:nvSpPr>
          <p:cNvPr id="2" name="Title 1">
            <a:extLst>
              <a:ext uri="{FF2B5EF4-FFF2-40B4-BE49-F238E27FC236}">
                <a16:creationId xmlns:a16="http://schemas.microsoft.com/office/drawing/2014/main" id="{1F35DB8D-A358-4C92-B0F2-5881C2BC02DA}"/>
              </a:ext>
            </a:extLst>
          </p:cNvPr>
          <p:cNvSpPr>
            <a:spLocks noGrp="1"/>
          </p:cNvSpPr>
          <p:nvPr>
            <p:ph type="title"/>
          </p:nvPr>
        </p:nvSpPr>
        <p:spPr/>
        <p:txBody>
          <a:bodyPr/>
          <a:lstStyle/>
          <a:p>
            <a:r>
              <a:rPr lang="en-US" sz="2400">
                <a:ea typeface="+mj-ea"/>
                <a:cs typeface="+mj-cs"/>
              </a:rPr>
              <a:t>Part 2 - Risk monitoring thresholds </a:t>
            </a:r>
            <a:endParaRPr lang="en-GB"/>
          </a:p>
        </p:txBody>
      </p:sp>
    </p:spTree>
    <p:extLst>
      <p:ext uri="{BB962C8B-B14F-4D97-AF65-F5344CB8AC3E}">
        <p14:creationId xmlns:p14="http://schemas.microsoft.com/office/powerpoint/2010/main" val="3305058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233CD8-FF76-4D63-8223-C79B7C0628D8}"/>
              </a:ext>
            </a:extLst>
          </p:cNvPr>
          <p:cNvSpPr txBox="1"/>
          <p:nvPr/>
        </p:nvSpPr>
        <p:spPr>
          <a:xfrm>
            <a:off x="480632" y="2066159"/>
            <a:ext cx="11230736" cy="523220"/>
          </a:xfrm>
          <a:prstGeom prst="rect">
            <a:avLst/>
          </a:prstGeom>
          <a:noFill/>
        </p:spPr>
        <p:txBody>
          <a:bodyPr wrap="square" rtlCol="0">
            <a:spAutoFit/>
          </a:bodyPr>
          <a:lstStyle/>
          <a:p>
            <a:pPr eaLnBrk="1" hangingPunct="1">
              <a:lnSpc>
                <a:spcPct val="100000"/>
              </a:lnSpc>
              <a:spcBef>
                <a:spcPct val="0"/>
              </a:spcBef>
              <a:buFontTx/>
              <a:buNone/>
              <a:defRPr/>
            </a:pPr>
            <a:endParaRPr lang="en-GB" altLang="en-US" sz="1400">
              <a:solidFill>
                <a:srgbClr val="000000"/>
              </a:solidFill>
            </a:endParaRPr>
          </a:p>
          <a:p>
            <a:pPr eaLnBrk="1" hangingPunct="1">
              <a:lnSpc>
                <a:spcPct val="100000"/>
              </a:lnSpc>
              <a:spcBef>
                <a:spcPct val="0"/>
              </a:spcBef>
              <a:buFontTx/>
              <a:buNone/>
              <a:defRPr/>
            </a:pPr>
            <a:endParaRPr lang="en-GB" altLang="en-US" sz="1400">
              <a:solidFill>
                <a:srgbClr val="000000"/>
              </a:solidFill>
            </a:endParaRPr>
          </a:p>
        </p:txBody>
      </p:sp>
      <p:sp>
        <p:nvSpPr>
          <p:cNvPr id="4" name="Title 1">
            <a:extLst>
              <a:ext uri="{FF2B5EF4-FFF2-40B4-BE49-F238E27FC236}">
                <a16:creationId xmlns:a16="http://schemas.microsoft.com/office/drawing/2014/main" id="{77631D5F-ADA8-402B-99B0-9FB043696B85}"/>
              </a:ext>
            </a:extLst>
          </p:cNvPr>
          <p:cNvSpPr>
            <a:spLocks noGrp="1"/>
          </p:cNvSpPr>
          <p:nvPr>
            <p:ph type="ctrTitle"/>
          </p:nvPr>
        </p:nvSpPr>
        <p:spPr>
          <a:xfrm>
            <a:off x="2195139" y="810266"/>
            <a:ext cx="8664776" cy="678445"/>
          </a:xfrm>
        </p:spPr>
        <p:txBody>
          <a:bodyPr>
            <a:normAutofit/>
          </a:bodyPr>
          <a:lstStyle/>
          <a:p>
            <a:pPr marL="0" marR="0" lvl="0" indent="0" algn="ctr" fontAlgn="auto">
              <a:spcAft>
                <a:spcPts val="600"/>
              </a:spcAft>
              <a:buClrTx/>
              <a:buSzTx/>
              <a:tabLst/>
              <a:defRPr/>
            </a:pPr>
            <a:r>
              <a:rPr lang="en-GB" sz="2400"/>
              <a:t>Threshold setting - overview</a:t>
            </a:r>
          </a:p>
        </p:txBody>
      </p:sp>
      <p:sp>
        <p:nvSpPr>
          <p:cNvPr id="3" name="TextBox 2">
            <a:extLst>
              <a:ext uri="{FF2B5EF4-FFF2-40B4-BE49-F238E27FC236}">
                <a16:creationId xmlns:a16="http://schemas.microsoft.com/office/drawing/2014/main" id="{CCDFDAA9-BF8F-4C87-8957-477C64904DD4}"/>
              </a:ext>
            </a:extLst>
          </p:cNvPr>
          <p:cNvSpPr txBox="1"/>
          <p:nvPr/>
        </p:nvSpPr>
        <p:spPr>
          <a:xfrm>
            <a:off x="399974" y="1573361"/>
            <a:ext cx="9397170" cy="510909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
                <a:srgbClr val="68A495"/>
              </a:buClr>
              <a:buSzTx/>
              <a:buFontTx/>
              <a:buNone/>
              <a:tabLst/>
              <a:defRPr/>
            </a:pPr>
            <a:endParaRPr kumimoji="0" lang="en-GB" sz="1400" b="0" i="0" u="none" strike="noStrike" kern="1200" cap="none" spc="0" normalizeH="0" baseline="0" noProof="0" dirty="0">
              <a:ln>
                <a:noFill/>
              </a:ln>
              <a:solidFill>
                <a:prstClr val="black"/>
              </a:solidFill>
              <a:effectLst/>
              <a:uLnTx/>
              <a:uFillTx/>
              <a:latin typeface="Roboto Slab"/>
              <a:ea typeface="+mn-ea"/>
              <a:cs typeface="+mn-cs"/>
            </a:endParaRPr>
          </a:p>
          <a:p>
            <a:pPr marL="285750" marR="0" lvl="0" indent="-285750" algn="l" defTabSz="457200" rtl="0" eaLnBrk="1" fontAlgn="auto" latinLnBrk="0" hangingPunct="1">
              <a:lnSpc>
                <a:spcPct val="100000"/>
              </a:lnSpc>
              <a:spcBef>
                <a:spcPts val="0"/>
              </a:spcBef>
              <a:spcAft>
                <a:spcPts val="0"/>
              </a:spcAft>
              <a:buClr>
                <a:srgbClr val="68A495"/>
              </a:buClr>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Roboto Slab"/>
              <a:ea typeface="+mn-ea"/>
              <a:cs typeface="+mn-cs"/>
            </a:endParaRPr>
          </a:p>
          <a:p>
            <a:pPr marL="285750" marR="0" lvl="0" indent="-285750" algn="l" defTabSz="457200" rtl="0" eaLnBrk="1" fontAlgn="auto" latinLnBrk="0" hangingPunct="1">
              <a:lnSpc>
                <a:spcPct val="100000"/>
              </a:lnSpc>
              <a:spcBef>
                <a:spcPts val="0"/>
              </a:spcBef>
              <a:spcAft>
                <a:spcPts val="0"/>
              </a:spcAft>
              <a:buClr>
                <a:srgbClr val="68A495"/>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Roboto Slab"/>
                <a:ea typeface="+mn-ea"/>
                <a:cs typeface="+mn-cs"/>
              </a:rPr>
              <a:t>The Code Manager uses a data-led approach to undertake Performance Assurance activities identifies performance changes over time, or indicates poor consumer outcomes. However, it does not tell us however, does not tell us the significance of these issues. For example:</a:t>
            </a:r>
            <a:endParaRPr lang="en-GB" sz="1400" dirty="0">
              <a:solidFill>
                <a:prstClr val="black"/>
              </a:solidFill>
              <a:latin typeface="Roboto Slab"/>
            </a:endParaRPr>
          </a:p>
          <a:p>
            <a:pPr marL="285750" marR="0" lvl="0" indent="-285750" algn="l" defTabSz="457200" rtl="0" eaLnBrk="1" fontAlgn="auto" latinLnBrk="0" hangingPunct="1">
              <a:lnSpc>
                <a:spcPct val="100000"/>
              </a:lnSpc>
              <a:spcBef>
                <a:spcPts val="0"/>
              </a:spcBef>
              <a:spcAft>
                <a:spcPts val="0"/>
              </a:spcAft>
              <a:buClr>
                <a:srgbClr val="68A495"/>
              </a:buClr>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Roboto Slab"/>
              <a:ea typeface="+mn-ea"/>
              <a:cs typeface="+mn-cs"/>
            </a:endParaRPr>
          </a:p>
          <a:p>
            <a:pPr marL="800100" lvl="1" indent="-342900">
              <a:buClr>
                <a:srgbClr val="68A495"/>
              </a:buClr>
              <a:buFont typeface="Wingdings"/>
              <a:buChar char="Ø"/>
              <a:defRPr/>
            </a:pPr>
            <a:r>
              <a:rPr lang="en-GB" sz="1400" dirty="0">
                <a:solidFill>
                  <a:srgbClr val="000000"/>
                </a:solidFill>
                <a:latin typeface="Roboto Slab"/>
              </a:rPr>
              <a:t>1,000 inappropriate disconnections are not equivalent to 1,000 address updates that are 1 day later than required </a:t>
            </a:r>
          </a:p>
          <a:p>
            <a:pPr marL="285750" indent="-285750">
              <a:buClr>
                <a:srgbClr val="68A495"/>
              </a:buClr>
              <a:buFont typeface="Arial" panose="020B0604020202020204" pitchFamily="34" charset="0"/>
              <a:buChar char="•"/>
            </a:pPr>
            <a:endParaRPr lang="en-GB" sz="1400" dirty="0">
              <a:solidFill>
                <a:srgbClr val="000000"/>
              </a:solidFill>
              <a:latin typeface="Roboto Slab"/>
            </a:endParaRPr>
          </a:p>
          <a:p>
            <a:pPr marL="285750" indent="-285750">
              <a:buClr>
                <a:srgbClr val="68A495"/>
              </a:buClr>
              <a:buFont typeface="Arial" panose="020B0604020202020204" pitchFamily="34" charset="0"/>
              <a:buChar char="•"/>
            </a:pPr>
            <a:endParaRPr lang="en-GB" sz="1400" dirty="0">
              <a:solidFill>
                <a:srgbClr val="000000"/>
              </a:solidFill>
              <a:latin typeface="Roboto Slab"/>
            </a:endParaRPr>
          </a:p>
          <a:p>
            <a:pPr marL="285750" marR="0" lvl="0" indent="-285750" algn="l" defTabSz="457200" rtl="0" eaLnBrk="1" fontAlgn="auto" latinLnBrk="0" hangingPunct="1">
              <a:lnSpc>
                <a:spcPct val="100000"/>
              </a:lnSpc>
              <a:spcBef>
                <a:spcPts val="0"/>
              </a:spcBef>
              <a:spcAft>
                <a:spcPts val="0"/>
              </a:spcAft>
              <a:buClr>
                <a:srgbClr val="68A495"/>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Roboto Slab"/>
                <a:ea typeface="+mn-ea"/>
                <a:cs typeface="+mn-cs"/>
              </a:rPr>
              <a:t>The </a:t>
            </a:r>
            <a:r>
              <a:rPr lang="en-GB" sz="1400" dirty="0">
                <a:solidFill>
                  <a:prstClr val="black"/>
                </a:solidFill>
                <a:latin typeface="Roboto Slab"/>
              </a:rPr>
              <a:t>PAB will set </a:t>
            </a:r>
            <a:r>
              <a:rPr kumimoji="0" lang="en-GB" sz="1400" b="0" i="0" u="none" strike="noStrike" kern="1200" cap="none" spc="0" normalizeH="0" baseline="0" noProof="0" dirty="0">
                <a:ln>
                  <a:noFill/>
                </a:ln>
                <a:solidFill>
                  <a:prstClr val="black"/>
                </a:solidFill>
                <a:effectLst/>
                <a:uLnTx/>
                <a:uFillTx/>
                <a:latin typeface="Roboto Slab"/>
                <a:ea typeface="+mn-ea"/>
                <a:cs typeface="+mn-cs"/>
              </a:rPr>
              <a:t>thresholds above which the Code Manager will apply </a:t>
            </a:r>
            <a:r>
              <a:rPr kumimoji="0" lang="en-GB" sz="1400" b="0" i="0" u="none" strike="noStrike" kern="1200" cap="none" spc="0" normalizeH="0" baseline="0" noProof="0" dirty="0" err="1">
                <a:ln>
                  <a:noFill/>
                </a:ln>
                <a:solidFill>
                  <a:prstClr val="black"/>
                </a:solidFill>
                <a:effectLst/>
                <a:uLnTx/>
                <a:uFillTx/>
                <a:latin typeface="Roboto Slab"/>
                <a:ea typeface="+mn-ea"/>
                <a:cs typeface="+mn-cs"/>
              </a:rPr>
              <a:t>PATs.</a:t>
            </a:r>
            <a:r>
              <a:rPr kumimoji="0" lang="en-GB" sz="1400" b="0" i="0" u="none" strike="noStrike" kern="1200" cap="none" spc="0" normalizeH="0" baseline="0" noProof="0" dirty="0">
                <a:ln>
                  <a:noFill/>
                </a:ln>
                <a:solidFill>
                  <a:prstClr val="black"/>
                </a:solidFill>
                <a:effectLst/>
                <a:uLnTx/>
                <a:uFillTx/>
                <a:latin typeface="Roboto Slab"/>
                <a:ea typeface="+mn-ea"/>
                <a:cs typeface="+mn-cs"/>
              </a:rPr>
              <a:t> The Code Manager can apply PATs at lower levels, typically asking for clarification around unusual or unexplained data, or on rapidly worsening performance.  </a:t>
            </a:r>
          </a:p>
          <a:p>
            <a:pPr marL="285750" indent="-285750">
              <a:buClr>
                <a:srgbClr val="68A495"/>
              </a:buClr>
              <a:buFont typeface="Arial" panose="020B0604020202020204" pitchFamily="34" charset="0"/>
              <a:buChar char="•"/>
              <a:defRPr/>
            </a:pPr>
            <a:endParaRPr lang="en-GB" sz="1400" dirty="0">
              <a:solidFill>
                <a:srgbClr val="000000"/>
              </a:solidFill>
              <a:latin typeface="Roboto Slab"/>
            </a:endParaRPr>
          </a:p>
          <a:p>
            <a:pPr marL="285750" indent="-285750">
              <a:buClr>
                <a:srgbClr val="68A495"/>
              </a:buClr>
              <a:buFont typeface="Arial" panose="020B0604020202020204" pitchFamily="34" charset="0"/>
              <a:buChar char="•"/>
              <a:defRPr/>
            </a:pPr>
            <a:r>
              <a:rPr lang="en-GB" sz="1400" dirty="0">
                <a:solidFill>
                  <a:srgbClr val="000000"/>
                </a:solidFill>
                <a:latin typeface="Roboto Slab"/>
              </a:rPr>
              <a:t>Thresholds exist to enable the PAB make more efficient and effective decisions. </a:t>
            </a:r>
            <a:r>
              <a:rPr kumimoji="0" lang="en-GB" sz="1400" b="0" i="0" u="none" strike="noStrike" kern="1200" cap="none" spc="0" normalizeH="0" baseline="0" noProof="0" dirty="0">
                <a:ln>
                  <a:noFill/>
                </a:ln>
                <a:solidFill>
                  <a:prstClr val="black"/>
                </a:solidFill>
                <a:effectLst/>
                <a:uLnTx/>
                <a:uFillTx/>
                <a:latin typeface="Roboto Slab"/>
                <a:ea typeface="+mn-ea"/>
                <a:cs typeface="+mn-cs"/>
              </a:rPr>
              <a:t>This approach will focus on performance above thresholds / anomalies and indicate where to invest and prioritise our time. </a:t>
            </a:r>
          </a:p>
          <a:p>
            <a:pPr marL="285750" indent="-285750">
              <a:buClr>
                <a:srgbClr val="68A495"/>
              </a:buClr>
              <a:buFont typeface="Arial" panose="020B0604020202020204" pitchFamily="34" charset="0"/>
              <a:buChar char="•"/>
              <a:defRPr/>
            </a:pPr>
            <a:endParaRPr lang="en-GB" sz="1400" dirty="0">
              <a:solidFill>
                <a:prstClr val="black"/>
              </a:solidFill>
              <a:latin typeface="Roboto Slab"/>
            </a:endParaRPr>
          </a:p>
          <a:p>
            <a:pPr marL="285750" indent="-285750">
              <a:buClr>
                <a:srgbClr val="68A495"/>
              </a:buClr>
              <a:buFont typeface="Arial" panose="020B0604020202020204" pitchFamily="34" charset="0"/>
              <a:buChar char="•"/>
              <a:defRPr/>
            </a:pPr>
            <a:r>
              <a:rPr lang="en-GB" sz="1400" dirty="0">
                <a:solidFill>
                  <a:srgbClr val="000000"/>
                </a:solidFill>
                <a:latin typeface="Roboto Slab"/>
              </a:rPr>
              <a:t>Thresholds are intended to drive market improvement; Parties are expected to comply with the Code and deliver appropriate consumer outcomes. </a:t>
            </a:r>
          </a:p>
          <a:p>
            <a:pPr marL="285750" indent="-285750">
              <a:buClr>
                <a:srgbClr val="68A495"/>
              </a:buClr>
              <a:buFont typeface="Arial" panose="020B0604020202020204" pitchFamily="34" charset="0"/>
              <a:buChar char="•"/>
            </a:pPr>
            <a:endParaRPr lang="en-GB" sz="1400" dirty="0">
              <a:solidFill>
                <a:srgbClr val="000000"/>
              </a:solidFill>
              <a:latin typeface="Roboto Slab"/>
            </a:endParaRPr>
          </a:p>
          <a:p>
            <a:pPr marL="285750" marR="0" lvl="0" indent="-285750" algn="l" defTabSz="457200" rtl="0" eaLnBrk="1" fontAlgn="auto" latinLnBrk="0" hangingPunct="1">
              <a:lnSpc>
                <a:spcPct val="100000"/>
              </a:lnSpc>
              <a:spcBef>
                <a:spcPts val="0"/>
              </a:spcBef>
              <a:spcAft>
                <a:spcPts val="0"/>
              </a:spcAft>
              <a:buClr>
                <a:srgbClr val="68A495"/>
              </a:buClr>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Roboto Slab"/>
              <a:ea typeface="+mn-ea"/>
              <a:cs typeface="+mn-cs"/>
            </a:endParaRPr>
          </a:p>
          <a:p>
            <a:pPr marL="285750" indent="-285750">
              <a:buClr>
                <a:srgbClr val="68A495"/>
              </a:buClr>
              <a:buFont typeface="Arial" panose="020B0604020202020204" pitchFamily="34" charset="0"/>
              <a:buChar char="•"/>
            </a:pPr>
            <a:endParaRPr lang="en-GB" sz="1400" dirty="0">
              <a:solidFill>
                <a:srgbClr val="000000"/>
              </a:solidFill>
              <a:latin typeface="Roboto Slab"/>
            </a:endParaRPr>
          </a:p>
          <a:p>
            <a:endParaRPr lang="en-GB" dirty="0"/>
          </a:p>
        </p:txBody>
      </p:sp>
      <p:sp>
        <p:nvSpPr>
          <p:cNvPr id="6" name="Rectangle: Rounded Corners 5">
            <a:extLst>
              <a:ext uri="{FF2B5EF4-FFF2-40B4-BE49-F238E27FC236}">
                <a16:creationId xmlns:a16="http://schemas.microsoft.com/office/drawing/2014/main" id="{3A0EBA21-69D5-49EA-B380-4164E9203938}"/>
              </a:ext>
            </a:extLst>
          </p:cNvPr>
          <p:cNvSpPr/>
          <p:nvPr/>
        </p:nvSpPr>
        <p:spPr>
          <a:xfrm>
            <a:off x="9676572" y="3506049"/>
            <a:ext cx="2366686" cy="310158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Key point: Things that affect all organisations like a DTN outage are really obvious when you have thresholds. They help us work out when problems are market wide.</a:t>
            </a:r>
          </a:p>
        </p:txBody>
      </p:sp>
    </p:spTree>
    <p:extLst>
      <p:ext uri="{BB962C8B-B14F-4D97-AF65-F5344CB8AC3E}">
        <p14:creationId xmlns:p14="http://schemas.microsoft.com/office/powerpoint/2010/main" val="1407251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233CD8-FF76-4D63-8223-C79B7C0628D8}"/>
              </a:ext>
            </a:extLst>
          </p:cNvPr>
          <p:cNvSpPr txBox="1"/>
          <p:nvPr/>
        </p:nvSpPr>
        <p:spPr>
          <a:xfrm>
            <a:off x="643833" y="3429000"/>
            <a:ext cx="11230736" cy="523220"/>
          </a:xfrm>
          <a:prstGeom prst="rect">
            <a:avLst/>
          </a:prstGeom>
          <a:noFill/>
        </p:spPr>
        <p:txBody>
          <a:bodyPr wrap="square" rtlCol="0">
            <a:spAutoFit/>
          </a:bodyPr>
          <a:lstStyle/>
          <a:p>
            <a:pPr eaLnBrk="1" hangingPunct="1">
              <a:lnSpc>
                <a:spcPct val="100000"/>
              </a:lnSpc>
              <a:spcBef>
                <a:spcPct val="0"/>
              </a:spcBef>
              <a:buFontTx/>
              <a:buNone/>
              <a:defRPr/>
            </a:pPr>
            <a:endParaRPr lang="en-GB" altLang="en-US" sz="1400">
              <a:solidFill>
                <a:srgbClr val="000000"/>
              </a:solidFill>
            </a:endParaRPr>
          </a:p>
          <a:p>
            <a:pPr eaLnBrk="1" hangingPunct="1">
              <a:lnSpc>
                <a:spcPct val="100000"/>
              </a:lnSpc>
              <a:spcBef>
                <a:spcPct val="0"/>
              </a:spcBef>
              <a:buFontTx/>
              <a:buNone/>
              <a:defRPr/>
            </a:pPr>
            <a:endParaRPr lang="en-GB" altLang="en-US" sz="1400">
              <a:solidFill>
                <a:srgbClr val="000000"/>
              </a:solidFill>
            </a:endParaRPr>
          </a:p>
        </p:txBody>
      </p:sp>
      <p:sp>
        <p:nvSpPr>
          <p:cNvPr id="4" name="Title 1">
            <a:extLst>
              <a:ext uri="{FF2B5EF4-FFF2-40B4-BE49-F238E27FC236}">
                <a16:creationId xmlns:a16="http://schemas.microsoft.com/office/drawing/2014/main" id="{77631D5F-ADA8-402B-99B0-9FB043696B85}"/>
              </a:ext>
            </a:extLst>
          </p:cNvPr>
          <p:cNvSpPr>
            <a:spLocks noGrp="1"/>
          </p:cNvSpPr>
          <p:nvPr>
            <p:ph type="ctrTitle"/>
          </p:nvPr>
        </p:nvSpPr>
        <p:spPr>
          <a:xfrm>
            <a:off x="2090057" y="828467"/>
            <a:ext cx="8664776" cy="678445"/>
          </a:xfrm>
        </p:spPr>
        <p:txBody>
          <a:bodyPr>
            <a:normAutofit/>
          </a:bodyPr>
          <a:lstStyle/>
          <a:p>
            <a:pPr marL="457200" lvl="1" algn="ctr"/>
            <a:r>
              <a:rPr lang="en-GB" sz="2400" b="1" kern="1200" cap="all" spc="250">
                <a:solidFill>
                  <a:srgbClr val="68A495"/>
                </a:solidFill>
                <a:latin typeface="Roboto" panose="02000000000000000000" pitchFamily="2" charset="0"/>
                <a:ea typeface="+mj-ea"/>
                <a:cs typeface="+mj-cs"/>
              </a:rPr>
              <a:t>Risk threshold methodology</a:t>
            </a:r>
          </a:p>
        </p:txBody>
      </p:sp>
      <p:graphicFrame>
        <p:nvGraphicFramePr>
          <p:cNvPr id="6" name="Table 6">
            <a:extLst>
              <a:ext uri="{FF2B5EF4-FFF2-40B4-BE49-F238E27FC236}">
                <a16:creationId xmlns:a16="http://schemas.microsoft.com/office/drawing/2014/main" id="{704C9F13-57D0-4465-A4E8-1A572A8D55F6}"/>
              </a:ext>
            </a:extLst>
          </p:cNvPr>
          <p:cNvGraphicFramePr>
            <a:graphicFrameLocks noGrp="1"/>
          </p:cNvGraphicFramePr>
          <p:nvPr>
            <p:extLst>
              <p:ext uri="{D42A27DB-BD31-4B8C-83A1-F6EECF244321}">
                <p14:modId xmlns:p14="http://schemas.microsoft.com/office/powerpoint/2010/main" val="2418495117"/>
              </p:ext>
            </p:extLst>
          </p:nvPr>
        </p:nvGraphicFramePr>
        <p:xfrm>
          <a:off x="1021606" y="3690610"/>
          <a:ext cx="10475189" cy="1999700"/>
        </p:xfrm>
        <a:graphic>
          <a:graphicData uri="http://schemas.openxmlformats.org/drawingml/2006/table">
            <a:tbl>
              <a:tblPr firstRow="1" bandRow="1">
                <a:tableStyleId>{21E4AEA4-8DFA-4A89-87EB-49C32662AFE0}</a:tableStyleId>
              </a:tblPr>
              <a:tblGrid>
                <a:gridCol w="3141063">
                  <a:extLst>
                    <a:ext uri="{9D8B030D-6E8A-4147-A177-3AD203B41FA5}">
                      <a16:colId xmlns:a16="http://schemas.microsoft.com/office/drawing/2014/main" val="3213932807"/>
                    </a:ext>
                  </a:extLst>
                </a:gridCol>
                <a:gridCol w="7334126">
                  <a:extLst>
                    <a:ext uri="{9D8B030D-6E8A-4147-A177-3AD203B41FA5}">
                      <a16:colId xmlns:a16="http://schemas.microsoft.com/office/drawing/2014/main" val="2118760897"/>
                    </a:ext>
                  </a:extLst>
                </a:gridCol>
              </a:tblGrid>
              <a:tr h="328609">
                <a:tc>
                  <a:txBody>
                    <a:bodyPr/>
                    <a:lstStyle/>
                    <a:p>
                      <a:r>
                        <a:rPr lang="en-GB" sz="1600"/>
                        <a:t>Metric </a:t>
                      </a:r>
                    </a:p>
                  </a:txBody>
                  <a:tcPr/>
                </a:tc>
                <a:tc>
                  <a:txBody>
                    <a:bodyPr/>
                    <a:lstStyle/>
                    <a:p>
                      <a:r>
                        <a:rPr lang="en-GB" sz="1600"/>
                        <a:t>Description </a:t>
                      </a:r>
                    </a:p>
                  </a:txBody>
                  <a:tcPr/>
                </a:tc>
                <a:extLst>
                  <a:ext uri="{0D108BD9-81ED-4DB2-BD59-A6C34878D82A}">
                    <a16:rowId xmlns:a16="http://schemas.microsoft.com/office/drawing/2014/main" val="2027041707"/>
                  </a:ext>
                </a:extLst>
              </a:tr>
              <a:tr h="553332">
                <a:tc>
                  <a:txBody>
                    <a:bodyPr/>
                    <a:lstStyle/>
                    <a:p>
                      <a:r>
                        <a:rPr lang="en-GB" sz="1400"/>
                        <a:t>Minimum Activity Level</a:t>
                      </a:r>
                    </a:p>
                  </a:txBody>
                  <a:tcPr/>
                </a:tc>
                <a:tc>
                  <a:txBody>
                    <a:bodyPr/>
                    <a:lstStyle/>
                    <a:p>
                      <a:r>
                        <a:rPr lang="en-GB" sz="1400" kern="1200">
                          <a:solidFill>
                            <a:schemeClr val="dk1"/>
                          </a:solidFill>
                          <a:effectLst/>
                          <a:latin typeface="+mn-lt"/>
                          <a:ea typeface="+mn-ea"/>
                          <a:cs typeface="+mn-cs"/>
                        </a:rPr>
                        <a:t>A minimum number of processes (events or transactions), below which we would not automatically intervene if poor performance was observed. </a:t>
                      </a:r>
                      <a:endParaRPr lang="en-GB" sz="1400"/>
                    </a:p>
                  </a:txBody>
                  <a:tcPr/>
                </a:tc>
                <a:extLst>
                  <a:ext uri="{0D108BD9-81ED-4DB2-BD59-A6C34878D82A}">
                    <a16:rowId xmlns:a16="http://schemas.microsoft.com/office/drawing/2014/main" val="558670862"/>
                  </a:ext>
                </a:extLst>
              </a:tr>
              <a:tr h="555544">
                <a:tc>
                  <a:txBody>
                    <a:bodyPr/>
                    <a:lstStyle/>
                    <a:p>
                      <a:r>
                        <a:rPr lang="en-GB" sz="1400"/>
                        <a:t>Trend Period </a:t>
                      </a:r>
                    </a:p>
                  </a:txBody>
                  <a:tcPr/>
                </a:tc>
                <a:tc>
                  <a:txBody>
                    <a:bodyPr/>
                    <a:lstStyle/>
                    <a:p>
                      <a:r>
                        <a:rPr lang="en-GB" sz="1400" kern="1200">
                          <a:solidFill>
                            <a:schemeClr val="dk1"/>
                          </a:solidFill>
                          <a:effectLst/>
                          <a:latin typeface="+mn-lt"/>
                          <a:ea typeface="+mn-ea"/>
                          <a:cs typeface="+mn-cs"/>
                        </a:rPr>
                        <a:t>The frequency in which a Risk Driver is monitored, based on the historic volatility in performance and the priority of the risk. </a:t>
                      </a:r>
                      <a:endParaRPr lang="en-GB" sz="1400"/>
                    </a:p>
                  </a:txBody>
                  <a:tcPr/>
                </a:tc>
                <a:extLst>
                  <a:ext uri="{0D108BD9-81ED-4DB2-BD59-A6C34878D82A}">
                    <a16:rowId xmlns:a16="http://schemas.microsoft.com/office/drawing/2014/main" val="2807956117"/>
                  </a:ext>
                </a:extLst>
              </a:tr>
              <a:tr h="555544">
                <a:tc>
                  <a:txBody>
                    <a:bodyPr/>
                    <a:lstStyle/>
                    <a:p>
                      <a:r>
                        <a:rPr lang="en-GB" sz="1400"/>
                        <a:t>Baseline Performance Expectation </a:t>
                      </a:r>
                    </a:p>
                  </a:txBody>
                  <a:tcPr/>
                </a:tc>
                <a:tc>
                  <a:txBody>
                    <a:bodyPr/>
                    <a:lstStyle/>
                    <a:p>
                      <a:r>
                        <a:rPr lang="en-GB" sz="1400" kern="1200">
                          <a:solidFill>
                            <a:schemeClr val="dk1"/>
                          </a:solidFill>
                          <a:effectLst/>
                          <a:latin typeface="+mn-lt"/>
                          <a:ea typeface="+mn-ea"/>
                          <a:cs typeface="+mn-cs"/>
                        </a:rPr>
                        <a:t>The current performance expectation, based on historical trends, PAB guidance and Code obligations.</a:t>
                      </a:r>
                      <a:endParaRPr lang="en-GB" sz="1400"/>
                    </a:p>
                  </a:txBody>
                  <a:tcPr/>
                </a:tc>
                <a:extLst>
                  <a:ext uri="{0D108BD9-81ED-4DB2-BD59-A6C34878D82A}">
                    <a16:rowId xmlns:a16="http://schemas.microsoft.com/office/drawing/2014/main" val="550268662"/>
                  </a:ext>
                </a:extLst>
              </a:tr>
            </a:tbl>
          </a:graphicData>
        </a:graphic>
      </p:graphicFrame>
      <p:sp>
        <p:nvSpPr>
          <p:cNvPr id="7" name="TextBox 6">
            <a:extLst>
              <a:ext uri="{FF2B5EF4-FFF2-40B4-BE49-F238E27FC236}">
                <a16:creationId xmlns:a16="http://schemas.microsoft.com/office/drawing/2014/main" id="{D0FED487-3003-475C-9C8C-ED62E5AD791F}"/>
              </a:ext>
            </a:extLst>
          </p:cNvPr>
          <p:cNvSpPr txBox="1"/>
          <p:nvPr/>
        </p:nvSpPr>
        <p:spPr>
          <a:xfrm>
            <a:off x="568306" y="2002845"/>
            <a:ext cx="11055388" cy="4078039"/>
          </a:xfrm>
          <a:prstGeom prst="rect">
            <a:avLst/>
          </a:prstGeom>
          <a:noFill/>
        </p:spPr>
        <p:txBody>
          <a:bodyPr wrap="square" lIns="91440" tIns="45720" rIns="91440" bIns="45720" rtlCol="0" anchor="t">
            <a:spAutoFit/>
          </a:bodyPr>
          <a:lstStyle/>
          <a:p>
            <a:pPr marL="285750" indent="-285750">
              <a:buClr>
                <a:srgbClr val="68A495"/>
              </a:buClr>
              <a:buFont typeface="Arial" panose="020B0604020202020204" pitchFamily="34" charset="0"/>
              <a:buChar char="•"/>
            </a:pPr>
            <a:r>
              <a:rPr lang="en-GB" sz="1400"/>
              <a:t>The approach to identifying and assessing risks is included in the Performance Assurance Methodology (PAM). The Code Manager will use the PAM to monitor risks, risk drivers and risk metrics, analysing party performance on a monthly basis </a:t>
            </a:r>
          </a:p>
          <a:p>
            <a:pPr marL="285750" indent="-285750">
              <a:lnSpc>
                <a:spcPct val="150000"/>
              </a:lnSpc>
              <a:buClr>
                <a:srgbClr val="70ADA3"/>
              </a:buClr>
              <a:buFont typeface="Arial" panose="020B0604020202020204" pitchFamily="34" charset="0"/>
              <a:buChar char="•"/>
            </a:pPr>
            <a:endParaRPr lang="en-GB" sz="1400"/>
          </a:p>
          <a:p>
            <a:pPr marL="285750" indent="-285750">
              <a:buClr>
                <a:srgbClr val="70ADA3"/>
              </a:buClr>
              <a:buFont typeface="Arial" panose="020B0604020202020204" pitchFamily="34" charset="0"/>
              <a:buChar char="•"/>
            </a:pPr>
            <a:r>
              <a:rPr lang="en-GB" sz="1400"/>
              <a:t>The Code Manager will use three thresholds to determine where to apply Performance Assurance Techniques (PATs) outlined in the table below.</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p:txBody>
      </p:sp>
    </p:spTree>
    <p:extLst>
      <p:ext uri="{BB962C8B-B14F-4D97-AF65-F5344CB8AC3E}">
        <p14:creationId xmlns:p14="http://schemas.microsoft.com/office/powerpoint/2010/main" val="4077392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233CD8-FF76-4D63-8223-C79B7C0628D8}"/>
              </a:ext>
            </a:extLst>
          </p:cNvPr>
          <p:cNvSpPr txBox="1"/>
          <p:nvPr/>
        </p:nvSpPr>
        <p:spPr>
          <a:xfrm>
            <a:off x="480632" y="2118114"/>
            <a:ext cx="11230736" cy="523220"/>
          </a:xfrm>
          <a:prstGeom prst="rect">
            <a:avLst/>
          </a:prstGeom>
          <a:noFill/>
        </p:spPr>
        <p:txBody>
          <a:bodyPr wrap="square" rtlCol="0">
            <a:spAutoFit/>
          </a:bodyPr>
          <a:lstStyle/>
          <a:p>
            <a:pPr eaLnBrk="1" hangingPunct="1">
              <a:lnSpc>
                <a:spcPct val="100000"/>
              </a:lnSpc>
              <a:spcBef>
                <a:spcPct val="0"/>
              </a:spcBef>
              <a:buFontTx/>
              <a:buNone/>
              <a:defRPr/>
            </a:pPr>
            <a:endParaRPr lang="en-GB" altLang="en-US" sz="1400">
              <a:solidFill>
                <a:srgbClr val="000000"/>
              </a:solidFill>
            </a:endParaRPr>
          </a:p>
          <a:p>
            <a:pPr eaLnBrk="1" hangingPunct="1">
              <a:lnSpc>
                <a:spcPct val="100000"/>
              </a:lnSpc>
              <a:spcBef>
                <a:spcPct val="0"/>
              </a:spcBef>
              <a:buFontTx/>
              <a:buNone/>
              <a:defRPr/>
            </a:pPr>
            <a:endParaRPr lang="en-GB" altLang="en-US" sz="1400">
              <a:solidFill>
                <a:srgbClr val="000000"/>
              </a:solidFill>
            </a:endParaRPr>
          </a:p>
        </p:txBody>
      </p:sp>
      <p:sp>
        <p:nvSpPr>
          <p:cNvPr id="4" name="Title 1">
            <a:extLst>
              <a:ext uri="{FF2B5EF4-FFF2-40B4-BE49-F238E27FC236}">
                <a16:creationId xmlns:a16="http://schemas.microsoft.com/office/drawing/2014/main" id="{77631D5F-ADA8-402B-99B0-9FB043696B85}"/>
              </a:ext>
            </a:extLst>
          </p:cNvPr>
          <p:cNvSpPr>
            <a:spLocks noGrp="1"/>
          </p:cNvSpPr>
          <p:nvPr>
            <p:ph type="ctrTitle"/>
          </p:nvPr>
        </p:nvSpPr>
        <p:spPr>
          <a:xfrm>
            <a:off x="2069276" y="797385"/>
            <a:ext cx="8664776" cy="678445"/>
          </a:xfrm>
        </p:spPr>
        <p:txBody>
          <a:bodyPr>
            <a:noAutofit/>
          </a:bodyPr>
          <a:lstStyle/>
          <a:p>
            <a:pPr marL="457200" lvl="1" algn="ctr"/>
            <a:r>
              <a:rPr lang="en-GB" sz="2400" b="1" kern="1200" cap="all" spc="250">
                <a:solidFill>
                  <a:srgbClr val="68A495"/>
                </a:solidFill>
                <a:latin typeface="Roboto" panose="02000000000000000000" pitchFamily="2" charset="0"/>
                <a:ea typeface="+mj-ea"/>
                <a:cs typeface="+mj-cs"/>
              </a:rPr>
              <a:t>How will the Code Manager use risk thresholds?</a:t>
            </a:r>
          </a:p>
        </p:txBody>
      </p:sp>
      <p:sp>
        <p:nvSpPr>
          <p:cNvPr id="5" name="TextBox 4">
            <a:extLst>
              <a:ext uri="{FF2B5EF4-FFF2-40B4-BE49-F238E27FC236}">
                <a16:creationId xmlns:a16="http://schemas.microsoft.com/office/drawing/2014/main" id="{1CD9B960-27D1-49C5-992B-11CEC8A4B27F}"/>
              </a:ext>
            </a:extLst>
          </p:cNvPr>
          <p:cNvSpPr txBox="1"/>
          <p:nvPr/>
        </p:nvSpPr>
        <p:spPr>
          <a:xfrm>
            <a:off x="803190" y="1916073"/>
            <a:ext cx="8513806" cy="2031325"/>
          </a:xfrm>
          <a:prstGeom prst="rect">
            <a:avLst/>
          </a:prstGeom>
          <a:noFill/>
        </p:spPr>
        <p:txBody>
          <a:bodyPr wrap="square" rtlCol="0">
            <a:spAutoFit/>
          </a:bodyPr>
          <a:lstStyle/>
          <a:p>
            <a:pPr marL="285750" indent="-285750">
              <a:buClr>
                <a:srgbClr val="68A495"/>
              </a:buClr>
              <a:buFont typeface="Arial" panose="020B0604020202020204" pitchFamily="34" charset="0"/>
              <a:buChar char="•"/>
            </a:pPr>
            <a:r>
              <a:rPr lang="en-GB" sz="1400" dirty="0"/>
              <a:t>The Code Manager will use a risk based approach to identify the most appropriate PATs to apply. </a:t>
            </a:r>
          </a:p>
          <a:p>
            <a:pPr marL="285750" indent="-285750">
              <a:buClr>
                <a:srgbClr val="68A495"/>
              </a:buClr>
              <a:buFont typeface="Arial" panose="020B0604020202020204" pitchFamily="34" charset="0"/>
              <a:buChar char="•"/>
            </a:pPr>
            <a:endParaRPr lang="en-GB" sz="1400" dirty="0"/>
          </a:p>
          <a:p>
            <a:pPr marL="285750" indent="-285750">
              <a:buClr>
                <a:srgbClr val="68A495"/>
              </a:buClr>
              <a:buFont typeface="Arial" panose="020B0604020202020204" pitchFamily="34" charset="0"/>
              <a:buChar char="•"/>
            </a:pPr>
            <a:r>
              <a:rPr lang="en-GB" sz="1400" dirty="0"/>
              <a:t>The key threshold to do this is – </a:t>
            </a:r>
            <a:r>
              <a:rPr lang="en-GB" sz="1400" b="1" dirty="0">
                <a:solidFill>
                  <a:srgbClr val="68A495"/>
                </a:solidFill>
              </a:rPr>
              <a:t>Baseline Performance Expectation</a:t>
            </a:r>
            <a:r>
              <a:rPr lang="en-GB" sz="1400" dirty="0"/>
              <a:t> - </a:t>
            </a:r>
            <a:r>
              <a:rPr lang="en-GB" sz="1400" b="0" i="0" u="none" strike="noStrike" dirty="0">
                <a:solidFill>
                  <a:srgbClr val="000000"/>
                </a:solidFill>
                <a:effectLst/>
                <a:latin typeface="Roboto Slab"/>
              </a:rPr>
              <a:t>the current performance expectation, based on historical trends, PAB guidance and Code obligations.</a:t>
            </a:r>
          </a:p>
          <a:p>
            <a:endParaRPr lang="en-GB" sz="1400" dirty="0">
              <a:solidFill>
                <a:srgbClr val="000000"/>
              </a:solidFill>
              <a:latin typeface="Roboto Slab"/>
            </a:endParaRPr>
          </a:p>
          <a:p>
            <a:endParaRPr lang="en-GB" sz="1400" b="1" dirty="0">
              <a:solidFill>
                <a:srgbClr val="000000"/>
              </a:solidFill>
              <a:latin typeface="Roboto Slab"/>
            </a:endParaRPr>
          </a:p>
          <a:p>
            <a:endParaRPr lang="en-GB" sz="1400" b="1" dirty="0">
              <a:solidFill>
                <a:srgbClr val="68A495"/>
              </a:solidFill>
            </a:endParaRP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pic>
        <p:nvPicPr>
          <p:cNvPr id="2050" name="Picture 2">
            <a:extLst>
              <a:ext uri="{FF2B5EF4-FFF2-40B4-BE49-F238E27FC236}">
                <a16:creationId xmlns:a16="http://schemas.microsoft.com/office/drawing/2014/main" id="{D5ADD7A3-045D-4896-BB05-9C9AF89C9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5265" y="3073415"/>
            <a:ext cx="3147430" cy="23536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0C0290B-A0D2-4733-9950-5AA497AFD3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7919" y="3073416"/>
            <a:ext cx="3129076" cy="23536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79402D-330C-49C7-8BA0-F160740FA8CD}"/>
              </a:ext>
            </a:extLst>
          </p:cNvPr>
          <p:cNvSpPr txBox="1"/>
          <p:nvPr/>
        </p:nvSpPr>
        <p:spPr>
          <a:xfrm>
            <a:off x="914400" y="5609968"/>
            <a:ext cx="8402595" cy="1231106"/>
          </a:xfrm>
          <a:prstGeom prst="rect">
            <a:avLst/>
          </a:prstGeom>
          <a:noFill/>
        </p:spPr>
        <p:txBody>
          <a:bodyPr wrap="square" rtlCol="0">
            <a:spAutoFit/>
          </a:bodyPr>
          <a:lstStyle/>
          <a:p>
            <a:pPr marL="285750" indent="-285750">
              <a:buClr>
                <a:srgbClr val="68A495"/>
              </a:buClr>
              <a:buFont typeface="Arial" panose="020B0604020202020204" pitchFamily="34" charset="0"/>
              <a:buChar char="•"/>
            </a:pPr>
            <a:r>
              <a:rPr lang="en-GB" sz="1400"/>
              <a:t>Consideration of the overall profile of Party performance – e.g. if all Parties are performing significantly worse than the performance expectation, a market wide approach may be more appropriate, whereas if individual Parties are outliers targeted interventions may be more appropriate. </a:t>
            </a:r>
          </a:p>
          <a:p>
            <a:endParaRPr lang="en-GB"/>
          </a:p>
        </p:txBody>
      </p:sp>
      <p:sp>
        <p:nvSpPr>
          <p:cNvPr id="8" name="Rectangle: Rounded Corners 7">
            <a:extLst>
              <a:ext uri="{FF2B5EF4-FFF2-40B4-BE49-F238E27FC236}">
                <a16:creationId xmlns:a16="http://schemas.microsoft.com/office/drawing/2014/main" id="{694FFCF5-A489-4960-AE53-63ABCC0CF04A}"/>
              </a:ext>
            </a:extLst>
          </p:cNvPr>
          <p:cNvSpPr/>
          <p:nvPr/>
        </p:nvSpPr>
        <p:spPr>
          <a:xfrm>
            <a:off x="9639554" y="2200643"/>
            <a:ext cx="2366686" cy="349350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Key point: Being over a threshold shows there is a problem.  The Code Manager then needs to work out if the data suggests the problem is with systems, processes, data or an individual Party.</a:t>
            </a:r>
          </a:p>
        </p:txBody>
      </p:sp>
    </p:spTree>
    <p:extLst>
      <p:ext uri="{BB962C8B-B14F-4D97-AF65-F5344CB8AC3E}">
        <p14:creationId xmlns:p14="http://schemas.microsoft.com/office/powerpoint/2010/main" val="2745649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233CD8-FF76-4D63-8223-C79B7C0628D8}"/>
              </a:ext>
            </a:extLst>
          </p:cNvPr>
          <p:cNvSpPr txBox="1"/>
          <p:nvPr/>
        </p:nvSpPr>
        <p:spPr>
          <a:xfrm>
            <a:off x="480632" y="2118114"/>
            <a:ext cx="11230736" cy="523220"/>
          </a:xfrm>
          <a:prstGeom prst="rect">
            <a:avLst/>
          </a:prstGeom>
          <a:noFill/>
        </p:spPr>
        <p:txBody>
          <a:bodyPr wrap="square" rtlCol="0">
            <a:spAutoFit/>
          </a:bodyPr>
          <a:lstStyle/>
          <a:p>
            <a:pPr eaLnBrk="1" hangingPunct="1">
              <a:lnSpc>
                <a:spcPct val="100000"/>
              </a:lnSpc>
              <a:spcBef>
                <a:spcPct val="0"/>
              </a:spcBef>
              <a:buFontTx/>
              <a:buNone/>
              <a:defRPr/>
            </a:pPr>
            <a:endParaRPr lang="en-GB" altLang="en-US" sz="1400">
              <a:solidFill>
                <a:srgbClr val="000000"/>
              </a:solidFill>
            </a:endParaRPr>
          </a:p>
          <a:p>
            <a:pPr eaLnBrk="1" hangingPunct="1">
              <a:lnSpc>
                <a:spcPct val="100000"/>
              </a:lnSpc>
              <a:spcBef>
                <a:spcPct val="0"/>
              </a:spcBef>
              <a:buFontTx/>
              <a:buNone/>
              <a:defRPr/>
            </a:pPr>
            <a:endParaRPr lang="en-GB" altLang="en-US" sz="1400">
              <a:solidFill>
                <a:srgbClr val="000000"/>
              </a:solidFill>
            </a:endParaRPr>
          </a:p>
        </p:txBody>
      </p:sp>
      <p:sp>
        <p:nvSpPr>
          <p:cNvPr id="4" name="Title 1">
            <a:extLst>
              <a:ext uri="{FF2B5EF4-FFF2-40B4-BE49-F238E27FC236}">
                <a16:creationId xmlns:a16="http://schemas.microsoft.com/office/drawing/2014/main" id="{77631D5F-ADA8-402B-99B0-9FB043696B85}"/>
              </a:ext>
            </a:extLst>
          </p:cNvPr>
          <p:cNvSpPr>
            <a:spLocks noGrp="1"/>
          </p:cNvSpPr>
          <p:nvPr>
            <p:ph type="ctrTitle"/>
          </p:nvPr>
        </p:nvSpPr>
        <p:spPr>
          <a:xfrm>
            <a:off x="2235529" y="688573"/>
            <a:ext cx="8664776" cy="678445"/>
          </a:xfrm>
        </p:spPr>
        <p:txBody>
          <a:bodyPr>
            <a:noAutofit/>
          </a:bodyPr>
          <a:lstStyle/>
          <a:p>
            <a:pPr marL="457200" lvl="1" algn="ctr"/>
            <a:r>
              <a:rPr lang="en-GB" sz="2400" b="1" kern="1200" cap="all" spc="250">
                <a:solidFill>
                  <a:srgbClr val="68A495"/>
                </a:solidFill>
                <a:latin typeface="Roboto" panose="02000000000000000000" pitchFamily="2" charset="0"/>
                <a:ea typeface="+mj-ea"/>
                <a:cs typeface="+mj-cs"/>
              </a:rPr>
              <a:t>How will the Code Manager use risk thresholds?</a:t>
            </a:r>
          </a:p>
        </p:txBody>
      </p:sp>
      <p:sp>
        <p:nvSpPr>
          <p:cNvPr id="5" name="TextBox 4">
            <a:extLst>
              <a:ext uri="{FF2B5EF4-FFF2-40B4-BE49-F238E27FC236}">
                <a16:creationId xmlns:a16="http://schemas.microsoft.com/office/drawing/2014/main" id="{1CD9B960-27D1-49C5-992B-11CEC8A4B27F}"/>
              </a:ext>
            </a:extLst>
          </p:cNvPr>
          <p:cNvSpPr txBox="1"/>
          <p:nvPr/>
        </p:nvSpPr>
        <p:spPr>
          <a:xfrm>
            <a:off x="571500" y="1693571"/>
            <a:ext cx="7690758" cy="6124754"/>
          </a:xfrm>
          <a:prstGeom prst="rect">
            <a:avLst/>
          </a:prstGeom>
          <a:noFill/>
        </p:spPr>
        <p:txBody>
          <a:bodyPr wrap="square" rtlCol="0">
            <a:spAutoFit/>
          </a:bodyPr>
          <a:lstStyle/>
          <a:p>
            <a:pPr marL="285750" indent="-285750">
              <a:buClr>
                <a:srgbClr val="68A495"/>
              </a:buClr>
              <a:buFont typeface="Arial" panose="020B0604020202020204" pitchFamily="34" charset="0"/>
              <a:buChar char="•"/>
            </a:pPr>
            <a:r>
              <a:rPr lang="en-GB" sz="1400" b="0" i="0" u="none" strike="noStrike">
                <a:solidFill>
                  <a:srgbClr val="000000"/>
                </a:solidFill>
                <a:effectLst/>
                <a:latin typeface="Roboto Slab"/>
              </a:rPr>
              <a:t>It is also important to be intelligent in responding to the nature of the data, not simply comparing the average performance of Parties.  To do this we use 2 other metrics (</a:t>
            </a:r>
            <a:r>
              <a:rPr lang="en-GB" sz="1400" b="1" i="0" u="none" strike="noStrike">
                <a:solidFill>
                  <a:srgbClr val="68A495"/>
                </a:solidFill>
                <a:effectLst/>
                <a:latin typeface="Roboto Slab"/>
              </a:rPr>
              <a:t>Minimum Activity Level </a:t>
            </a:r>
            <a:r>
              <a:rPr lang="en-GB" sz="1400" b="0" i="0" u="none" strike="noStrike">
                <a:solidFill>
                  <a:srgbClr val="000000"/>
                </a:solidFill>
                <a:effectLst/>
                <a:latin typeface="Roboto Slab"/>
              </a:rPr>
              <a:t>&amp; </a:t>
            </a:r>
            <a:r>
              <a:rPr lang="en-GB" sz="1400" b="1" i="0" u="none" strike="noStrike">
                <a:solidFill>
                  <a:srgbClr val="68A495"/>
                </a:solidFill>
                <a:effectLst/>
                <a:latin typeface="Roboto Slab"/>
              </a:rPr>
              <a:t>Trend Period</a:t>
            </a:r>
            <a:r>
              <a:rPr lang="en-GB" sz="1400" b="0" i="0" u="none" strike="noStrike">
                <a:solidFill>
                  <a:srgbClr val="000000"/>
                </a:solidFill>
                <a:effectLst/>
                <a:latin typeface="Roboto Slab"/>
              </a:rPr>
              <a:t>) </a:t>
            </a:r>
          </a:p>
          <a:p>
            <a:pPr marL="285750" indent="-285750">
              <a:buFont typeface="Arial" panose="020B0604020202020204" pitchFamily="34" charset="0"/>
              <a:buChar char="•"/>
            </a:pPr>
            <a:endParaRPr lang="en-GB" sz="1400"/>
          </a:p>
          <a:p>
            <a:pPr marL="285750" indent="-285750">
              <a:buClr>
                <a:srgbClr val="68A495"/>
              </a:buClr>
              <a:buFont typeface="Arial" panose="020B0604020202020204" pitchFamily="34" charset="0"/>
              <a:buChar char="•"/>
            </a:pPr>
            <a:r>
              <a:rPr lang="en-GB" sz="1400"/>
              <a:t>The Code Manager would not automatically intervene when an organisation has fewer processes than this minimum activity level. This is intended to focus on Performance Assurance of meaningful performance. </a:t>
            </a:r>
          </a:p>
          <a:p>
            <a:pPr marL="285750" indent="-285750">
              <a:buFont typeface="Arial" panose="020B0604020202020204" pitchFamily="34" charset="0"/>
              <a:buChar char="•"/>
            </a:pPr>
            <a:endParaRPr lang="en-GB" sz="1400" b="0" i="0" u="none" strike="noStrike">
              <a:solidFill>
                <a:srgbClr val="000000"/>
              </a:solidFill>
              <a:effectLst/>
              <a:latin typeface="Roboto Slab"/>
            </a:endParaRPr>
          </a:p>
          <a:p>
            <a:pPr marL="285750" indent="-285750">
              <a:buClr>
                <a:srgbClr val="68A495"/>
              </a:buClr>
              <a:buFont typeface="Arial" panose="020B0604020202020204" pitchFamily="34" charset="0"/>
              <a:buChar char="•"/>
            </a:pPr>
            <a:r>
              <a:rPr lang="en-GB" sz="1400">
                <a:solidFill>
                  <a:srgbClr val="000000"/>
                </a:solidFill>
                <a:latin typeface="Roboto Slab"/>
              </a:rPr>
              <a:t>Consideration of a Party’s performance trend will be taken into account before intervening.  For each risk metric a trend period will be set and the rolling average over the trend period considered. </a:t>
            </a:r>
          </a:p>
          <a:p>
            <a:pPr marL="285750" indent="-285750">
              <a:buFont typeface="Arial" panose="020B0604020202020204" pitchFamily="34" charset="0"/>
              <a:buChar char="•"/>
            </a:pPr>
            <a:endParaRPr lang="en-GB" sz="1400">
              <a:solidFill>
                <a:srgbClr val="000000"/>
              </a:solidFill>
              <a:latin typeface="Roboto Slab"/>
            </a:endParaRPr>
          </a:p>
          <a:p>
            <a:pPr marL="285750" indent="-285750">
              <a:buClr>
                <a:srgbClr val="68A495"/>
              </a:buClr>
              <a:buFont typeface="Arial" panose="020B0604020202020204" pitchFamily="34" charset="0"/>
              <a:buChar char="•"/>
            </a:pPr>
            <a:r>
              <a:rPr lang="en-GB" sz="1400">
                <a:solidFill>
                  <a:srgbClr val="000000"/>
                </a:solidFill>
                <a:latin typeface="Roboto Slab"/>
              </a:rPr>
              <a:t>In the example overleaf if the trend period is one month Parties 3 and 4 would be considered for PATs, but if the trend period is three or six months only Party 4 would be considered.  </a:t>
            </a:r>
          </a:p>
          <a:p>
            <a:pPr marL="285750" indent="-285750">
              <a:buFont typeface="Arial" panose="020B0604020202020204" pitchFamily="34" charset="0"/>
              <a:buChar char="•"/>
            </a:pPr>
            <a:endParaRPr lang="en-GB" sz="1400">
              <a:solidFill>
                <a:srgbClr val="000000"/>
              </a:solidFill>
              <a:latin typeface="Roboto Slab"/>
            </a:endParaRPr>
          </a:p>
          <a:p>
            <a:pPr marL="285750" indent="-285750">
              <a:buFont typeface="Arial" panose="020B0604020202020204" pitchFamily="34" charset="0"/>
              <a:buChar char="•"/>
            </a:pPr>
            <a:endParaRPr lang="en-GB" sz="1400">
              <a:solidFill>
                <a:srgbClr val="000000"/>
              </a:solidFill>
              <a:latin typeface="Roboto Slab"/>
            </a:endParaRPr>
          </a:p>
          <a:p>
            <a:pPr marL="285750" indent="-285750">
              <a:buFont typeface="Arial" panose="020B0604020202020204" pitchFamily="34" charset="0"/>
              <a:buChar char="•"/>
            </a:pPr>
            <a:endParaRPr lang="en-GB" sz="1400" b="0" i="0" u="none" strike="noStrike">
              <a:solidFill>
                <a:srgbClr val="000000"/>
              </a:solidFill>
              <a:effectLst/>
              <a:latin typeface="Roboto Slab"/>
            </a:endParaRPr>
          </a:p>
          <a:p>
            <a:pPr marL="285750" indent="-285750">
              <a:buFont typeface="Arial" panose="020B0604020202020204" pitchFamily="34" charset="0"/>
              <a:buChar char="•"/>
            </a:pPr>
            <a:endParaRPr lang="en-GB" sz="1400">
              <a:solidFill>
                <a:srgbClr val="000000"/>
              </a:solidFill>
              <a:latin typeface="Roboto Slab"/>
            </a:endParaRPr>
          </a:p>
          <a:p>
            <a:pPr marL="285750" indent="-285750">
              <a:buFont typeface="Arial" panose="020B0604020202020204" pitchFamily="34" charset="0"/>
              <a:buChar char="•"/>
            </a:pPr>
            <a:endParaRPr lang="en-GB" sz="1400" b="0" i="0" u="none" strike="noStrike">
              <a:solidFill>
                <a:srgbClr val="000000"/>
              </a:solidFill>
              <a:effectLst/>
              <a:latin typeface="Roboto Slab"/>
            </a:endParaRPr>
          </a:p>
          <a:p>
            <a:pPr marL="285750" indent="-285750">
              <a:buFont typeface="Arial" panose="020B0604020202020204" pitchFamily="34" charset="0"/>
              <a:buChar char="•"/>
            </a:pPr>
            <a:endParaRPr lang="en-GB" sz="1400">
              <a:solidFill>
                <a:srgbClr val="000000"/>
              </a:solidFill>
              <a:latin typeface="Roboto Slab"/>
            </a:endParaRPr>
          </a:p>
          <a:p>
            <a:pPr marL="285750" indent="-285750">
              <a:buFont typeface="Arial" panose="020B0604020202020204" pitchFamily="34" charset="0"/>
              <a:buChar char="•"/>
            </a:pPr>
            <a:endParaRPr lang="en-GB" sz="1400" b="0" i="0" u="none" strike="noStrike">
              <a:solidFill>
                <a:srgbClr val="000000"/>
              </a:solidFill>
              <a:effectLst/>
              <a:latin typeface="Roboto Slab"/>
            </a:endParaRPr>
          </a:p>
          <a:p>
            <a:pPr marL="285750" indent="-285750">
              <a:buFont typeface="Arial" panose="020B0604020202020204" pitchFamily="34" charset="0"/>
              <a:buChar char="•"/>
            </a:pPr>
            <a:endParaRPr lang="en-GB" sz="1400">
              <a:solidFill>
                <a:srgbClr val="000000"/>
              </a:solidFill>
              <a:latin typeface="Roboto Slab"/>
            </a:endParaRPr>
          </a:p>
          <a:p>
            <a:pPr marL="285750" indent="-285750">
              <a:buFont typeface="Arial" panose="020B0604020202020204" pitchFamily="34" charset="0"/>
              <a:buChar char="•"/>
            </a:pPr>
            <a:endParaRPr lang="en-GB" sz="1400" b="0" i="0" u="none" strike="noStrike">
              <a:solidFill>
                <a:srgbClr val="000000"/>
              </a:solidFill>
              <a:effectLst/>
              <a:latin typeface="Roboto Slab"/>
            </a:endParaRPr>
          </a:p>
          <a:p>
            <a:pPr marL="285750" indent="-285750">
              <a:buFont typeface="Arial" panose="020B0604020202020204" pitchFamily="34" charset="0"/>
              <a:buChar char="•"/>
            </a:pPr>
            <a:endParaRPr lang="en-GB" sz="1400">
              <a:solidFill>
                <a:srgbClr val="000000"/>
              </a:solidFill>
              <a:latin typeface="Roboto Slab"/>
            </a:endParaRPr>
          </a:p>
          <a:p>
            <a:pPr marL="285750" indent="-285750">
              <a:buFont typeface="Arial" panose="020B0604020202020204" pitchFamily="34" charset="0"/>
              <a:buChar char="•"/>
            </a:pPr>
            <a:endParaRPr lang="en-GB" sz="1400" b="0" i="0" u="none" strike="noStrike">
              <a:solidFill>
                <a:srgbClr val="000000"/>
              </a:solidFill>
              <a:effectLst/>
              <a:latin typeface="Roboto Slab"/>
            </a:endParaRPr>
          </a:p>
          <a:p>
            <a:pPr marL="285750" indent="-285750">
              <a:buFont typeface="Arial" panose="020B0604020202020204" pitchFamily="34" charset="0"/>
              <a:buChar char="•"/>
            </a:pPr>
            <a:endParaRPr lang="en-GB" sz="1400" b="0" i="0" u="none" strike="noStrike">
              <a:solidFill>
                <a:srgbClr val="000000"/>
              </a:solidFill>
              <a:effectLst/>
              <a:latin typeface="Roboto Slab"/>
            </a:endParaRPr>
          </a:p>
          <a:p>
            <a:pPr marL="285750" indent="-285750">
              <a:buFont typeface="Arial" panose="020B0604020202020204" pitchFamily="34" charset="0"/>
              <a:buChar char="•"/>
            </a:pPr>
            <a:endParaRPr lang="en-GB" sz="1400"/>
          </a:p>
        </p:txBody>
      </p:sp>
      <p:pic>
        <p:nvPicPr>
          <p:cNvPr id="3074" name="Picture 2">
            <a:extLst>
              <a:ext uri="{FF2B5EF4-FFF2-40B4-BE49-F238E27FC236}">
                <a16:creationId xmlns:a16="http://schemas.microsoft.com/office/drawing/2014/main" id="{53BA5030-2421-4BA0-997F-05656911E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2258" y="2292572"/>
            <a:ext cx="3673047" cy="21997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02EAFED3-CB5B-466B-8201-7853EA66C761}"/>
              </a:ext>
            </a:extLst>
          </p:cNvPr>
          <p:cNvSpPr/>
          <p:nvPr/>
        </p:nvSpPr>
        <p:spPr>
          <a:xfrm>
            <a:off x="792304" y="5072743"/>
            <a:ext cx="5303569" cy="1502228"/>
          </a:xfrm>
          <a:prstGeom prst="roundRect">
            <a:avLst/>
          </a:prstGeom>
          <a:solidFill>
            <a:srgbClr val="68A4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Key point: People are going to have blips.  The Code Manager is much more interested in understanding the causes of sustained underperformance.</a:t>
            </a:r>
          </a:p>
        </p:txBody>
      </p:sp>
      <p:sp>
        <p:nvSpPr>
          <p:cNvPr id="7" name="Rectangle: Rounded Corners 6">
            <a:extLst>
              <a:ext uri="{FF2B5EF4-FFF2-40B4-BE49-F238E27FC236}">
                <a16:creationId xmlns:a16="http://schemas.microsoft.com/office/drawing/2014/main" id="{B51C04AE-5007-451E-AE27-9B5D8C3CBBDE}"/>
              </a:ext>
            </a:extLst>
          </p:cNvPr>
          <p:cNvSpPr/>
          <p:nvPr/>
        </p:nvSpPr>
        <p:spPr>
          <a:xfrm>
            <a:off x="6407798" y="5072743"/>
            <a:ext cx="5303570" cy="1502228"/>
          </a:xfrm>
          <a:prstGeom prst="roundRect">
            <a:avLst/>
          </a:prstGeom>
          <a:solidFill>
            <a:srgbClr val="68A4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Key point: There is also a human review of the data, to pick up anomalies.  The Code Manager must act when Parties exceed a threshold, but they can discuss any anomaly with PAB.</a:t>
            </a:r>
          </a:p>
        </p:txBody>
      </p:sp>
    </p:spTree>
    <p:extLst>
      <p:ext uri="{BB962C8B-B14F-4D97-AF65-F5344CB8AC3E}">
        <p14:creationId xmlns:p14="http://schemas.microsoft.com/office/powerpoint/2010/main" val="3508351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233CD8-FF76-4D63-8223-C79B7C0628D8}"/>
              </a:ext>
            </a:extLst>
          </p:cNvPr>
          <p:cNvSpPr txBox="1"/>
          <p:nvPr/>
        </p:nvSpPr>
        <p:spPr>
          <a:xfrm>
            <a:off x="480632" y="2118114"/>
            <a:ext cx="11230736" cy="523220"/>
          </a:xfrm>
          <a:prstGeom prst="rect">
            <a:avLst/>
          </a:prstGeom>
          <a:noFill/>
        </p:spPr>
        <p:txBody>
          <a:bodyPr wrap="square" rtlCol="0">
            <a:spAutoFit/>
          </a:bodyPr>
          <a:lstStyle/>
          <a:p>
            <a:pPr eaLnBrk="1" hangingPunct="1">
              <a:lnSpc>
                <a:spcPct val="100000"/>
              </a:lnSpc>
              <a:spcBef>
                <a:spcPct val="0"/>
              </a:spcBef>
              <a:buFontTx/>
              <a:buNone/>
              <a:defRPr/>
            </a:pPr>
            <a:endParaRPr lang="en-GB" altLang="en-US" sz="1400">
              <a:solidFill>
                <a:srgbClr val="000000"/>
              </a:solidFill>
            </a:endParaRPr>
          </a:p>
          <a:p>
            <a:pPr eaLnBrk="1" hangingPunct="1">
              <a:lnSpc>
                <a:spcPct val="100000"/>
              </a:lnSpc>
              <a:spcBef>
                <a:spcPct val="0"/>
              </a:spcBef>
              <a:buFontTx/>
              <a:buNone/>
              <a:defRPr/>
            </a:pPr>
            <a:endParaRPr lang="en-GB" altLang="en-US" sz="1400">
              <a:solidFill>
                <a:srgbClr val="000000"/>
              </a:solidFill>
            </a:endParaRPr>
          </a:p>
        </p:txBody>
      </p:sp>
      <p:sp>
        <p:nvSpPr>
          <p:cNvPr id="4" name="Title 1">
            <a:extLst>
              <a:ext uri="{FF2B5EF4-FFF2-40B4-BE49-F238E27FC236}">
                <a16:creationId xmlns:a16="http://schemas.microsoft.com/office/drawing/2014/main" id="{77631D5F-ADA8-402B-99B0-9FB043696B85}"/>
              </a:ext>
            </a:extLst>
          </p:cNvPr>
          <p:cNvSpPr>
            <a:spLocks noGrp="1"/>
          </p:cNvSpPr>
          <p:nvPr>
            <p:ph type="ctrTitle"/>
          </p:nvPr>
        </p:nvSpPr>
        <p:spPr>
          <a:xfrm>
            <a:off x="2266702" y="788276"/>
            <a:ext cx="8664776" cy="678445"/>
          </a:xfrm>
        </p:spPr>
        <p:txBody>
          <a:bodyPr>
            <a:normAutofit/>
          </a:bodyPr>
          <a:lstStyle/>
          <a:p>
            <a:pPr marL="0" marR="0" lvl="0" indent="0" algn="ctr" defTabSz="914400" rtl="0" eaLnBrk="1" fontAlgn="auto" latinLnBrk="0" hangingPunct="1">
              <a:lnSpc>
                <a:spcPct val="115000"/>
              </a:lnSpc>
              <a:spcBef>
                <a:spcPts val="600"/>
              </a:spcBef>
              <a:spcAft>
                <a:spcPts val="600"/>
              </a:spcAft>
              <a:buClrTx/>
              <a:buSzTx/>
              <a:buFontTx/>
              <a:buNone/>
              <a:tabLst/>
              <a:defRPr/>
            </a:pPr>
            <a:r>
              <a:rPr lang="en-GB" sz="2400"/>
              <a:t>Forward look</a:t>
            </a:r>
          </a:p>
        </p:txBody>
      </p:sp>
      <p:sp>
        <p:nvSpPr>
          <p:cNvPr id="3" name="TextBox 2">
            <a:extLst>
              <a:ext uri="{FF2B5EF4-FFF2-40B4-BE49-F238E27FC236}">
                <a16:creationId xmlns:a16="http://schemas.microsoft.com/office/drawing/2014/main" id="{CCDFDAA9-BF8F-4C87-8957-477C64904DD4}"/>
              </a:ext>
            </a:extLst>
          </p:cNvPr>
          <p:cNvSpPr txBox="1"/>
          <p:nvPr/>
        </p:nvSpPr>
        <p:spPr>
          <a:xfrm>
            <a:off x="592282" y="1769843"/>
            <a:ext cx="10710653" cy="5109091"/>
          </a:xfrm>
          <a:prstGeom prst="rect">
            <a:avLst/>
          </a:prstGeom>
          <a:noFill/>
        </p:spPr>
        <p:txBody>
          <a:bodyPr wrap="square" lIns="91440" tIns="45720" rIns="91440" bIns="45720" rtlCol="0" anchor="t">
            <a:spAutoFit/>
          </a:bodyPr>
          <a:lstStyle/>
          <a:p>
            <a:r>
              <a:rPr lang="en-GB" sz="1400">
                <a:solidFill>
                  <a:srgbClr val="000000"/>
                </a:solidFill>
                <a:latin typeface="Roboto Slab"/>
              </a:rPr>
              <a:t>What are we setting thresholds on?</a:t>
            </a:r>
          </a:p>
          <a:p>
            <a:pPr marL="342900" indent="-342900">
              <a:buAutoNum type="arabicPeriod"/>
            </a:pPr>
            <a:endParaRPr lang="en-GB" sz="1400">
              <a:solidFill>
                <a:srgbClr val="000000"/>
              </a:solidFill>
              <a:latin typeface="Roboto Slab"/>
            </a:endParaRPr>
          </a:p>
          <a:p>
            <a:pPr marL="800100" lvl="1" indent="-342900">
              <a:buClr>
                <a:srgbClr val="68A495"/>
              </a:buClr>
              <a:buFont typeface="Wingdings"/>
              <a:buChar char="Ø"/>
            </a:pPr>
            <a:r>
              <a:rPr lang="en-GB" sz="1400">
                <a:solidFill>
                  <a:srgbClr val="000000"/>
                </a:solidFill>
                <a:latin typeface="Roboto Slab"/>
              </a:rPr>
              <a:t>We only set thresholds for Risk Drivers we monitor through data - others are covered by different techniques. For example, we test information security controls to assess security risks and PSR processes to understand how effective Parties are at managing Priority Services data updates.</a:t>
            </a:r>
          </a:p>
          <a:p>
            <a:pPr marL="800100" lvl="1" indent="-342900">
              <a:buClr>
                <a:srgbClr val="68A495"/>
              </a:buClr>
              <a:buFont typeface="Wingdings"/>
              <a:buChar char="Ø"/>
            </a:pPr>
            <a:endParaRPr lang="en-GB" sz="1400">
              <a:solidFill>
                <a:srgbClr val="000000"/>
              </a:solidFill>
              <a:latin typeface="Roboto Slab"/>
            </a:endParaRPr>
          </a:p>
          <a:p>
            <a:pPr marL="800100" lvl="1" indent="-342900">
              <a:buClr>
                <a:srgbClr val="68A495"/>
              </a:buClr>
              <a:buFont typeface="Wingdings"/>
              <a:buChar char="Ø"/>
            </a:pPr>
            <a:r>
              <a:rPr kumimoji="0" lang="en-GB" sz="1400" b="0" i="0" u="none" strike="noStrike" kern="1200" cap="none" spc="0" normalizeH="0" baseline="0" noProof="0">
                <a:ln>
                  <a:noFill/>
                </a:ln>
                <a:solidFill>
                  <a:prstClr val="black"/>
                </a:solidFill>
                <a:effectLst/>
                <a:uLnTx/>
                <a:uFillTx/>
                <a:latin typeface="Roboto Slab"/>
                <a:ea typeface="+mn-ea"/>
                <a:cs typeface="+mn-cs"/>
              </a:rPr>
              <a:t>We set thresholds when we have a track record of data.  For some Party submission there is not sufficient data yet to set thresholds, as well as for CSS specific risks.  </a:t>
            </a:r>
          </a:p>
          <a:p>
            <a:pPr marL="800100" lvl="1" indent="-342900">
              <a:buClr>
                <a:srgbClr val="68A495"/>
              </a:buClr>
              <a:buFont typeface="Wingdings"/>
              <a:buChar char="Ø"/>
            </a:pPr>
            <a:endParaRPr lang="en-GB" sz="1400">
              <a:solidFill>
                <a:prstClr val="black"/>
              </a:solidFill>
              <a:latin typeface="Roboto Slab"/>
            </a:endParaRPr>
          </a:p>
          <a:p>
            <a:pPr marL="800100" lvl="1" indent="-342900">
              <a:buClr>
                <a:srgbClr val="68A495"/>
              </a:buClr>
              <a:buFont typeface="Wingdings"/>
              <a:buChar char="Ø"/>
            </a:pPr>
            <a:r>
              <a:rPr lang="en-GB" sz="1400">
                <a:solidFill>
                  <a:prstClr val="black"/>
                </a:solidFill>
                <a:latin typeface="Roboto Slab"/>
              </a:rPr>
              <a:t>PAB members have proposed thresholds for the </a:t>
            </a:r>
            <a:r>
              <a:rPr kumimoji="0" lang="en-GB" sz="1400" b="0" i="0" u="none" strike="noStrike" kern="1200" cap="none" spc="0" normalizeH="0" baseline="0" noProof="0">
                <a:ln>
                  <a:noFill/>
                </a:ln>
                <a:solidFill>
                  <a:prstClr val="black"/>
                </a:solidFill>
                <a:effectLst/>
                <a:uLnTx/>
                <a:uFillTx/>
                <a:latin typeface="Roboto Slab"/>
                <a:ea typeface="+mn-ea"/>
                <a:cs typeface="+mn-cs"/>
              </a:rPr>
              <a:t>following risk drivers.  These will be proposed to the PAB for approval at the PAB meeting on 31 May.</a:t>
            </a:r>
          </a:p>
          <a:p>
            <a:pPr marL="800100" lvl="1" indent="-342900">
              <a:buClr>
                <a:srgbClr val="68A495"/>
              </a:buClr>
              <a:buFont typeface="Wingdings"/>
              <a:buChar char="Ø"/>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endParaRPr lang="en-GB"/>
          </a:p>
        </p:txBody>
      </p:sp>
      <p:graphicFrame>
        <p:nvGraphicFramePr>
          <p:cNvPr id="6" name="Table 5">
            <a:extLst>
              <a:ext uri="{FF2B5EF4-FFF2-40B4-BE49-F238E27FC236}">
                <a16:creationId xmlns:a16="http://schemas.microsoft.com/office/drawing/2014/main" id="{AA989552-942B-4798-B43C-B65D7C21AEC1}"/>
              </a:ext>
            </a:extLst>
          </p:cNvPr>
          <p:cNvGraphicFramePr>
            <a:graphicFrameLocks noGrp="1"/>
          </p:cNvGraphicFramePr>
          <p:nvPr>
            <p:extLst>
              <p:ext uri="{D42A27DB-BD31-4B8C-83A1-F6EECF244321}">
                <p14:modId xmlns:p14="http://schemas.microsoft.com/office/powerpoint/2010/main" val="1560307047"/>
              </p:ext>
            </p:extLst>
          </p:nvPr>
        </p:nvGraphicFramePr>
        <p:xfrm>
          <a:off x="3706021" y="4464006"/>
          <a:ext cx="4483174" cy="2200731"/>
        </p:xfrm>
        <a:graphic>
          <a:graphicData uri="http://schemas.openxmlformats.org/drawingml/2006/table">
            <a:tbl>
              <a:tblPr>
                <a:tableStyleId>{5C22544A-7EE6-4342-B048-85BDC9FD1C3A}</a:tableStyleId>
              </a:tblPr>
              <a:tblGrid>
                <a:gridCol w="1145792">
                  <a:extLst>
                    <a:ext uri="{9D8B030D-6E8A-4147-A177-3AD203B41FA5}">
                      <a16:colId xmlns:a16="http://schemas.microsoft.com/office/drawing/2014/main" val="311623908"/>
                    </a:ext>
                  </a:extLst>
                </a:gridCol>
                <a:gridCol w="2006686">
                  <a:extLst>
                    <a:ext uri="{9D8B030D-6E8A-4147-A177-3AD203B41FA5}">
                      <a16:colId xmlns:a16="http://schemas.microsoft.com/office/drawing/2014/main" val="3644686639"/>
                    </a:ext>
                  </a:extLst>
                </a:gridCol>
                <a:gridCol w="1330696">
                  <a:extLst>
                    <a:ext uri="{9D8B030D-6E8A-4147-A177-3AD203B41FA5}">
                      <a16:colId xmlns:a16="http://schemas.microsoft.com/office/drawing/2014/main" val="3117857199"/>
                    </a:ext>
                  </a:extLst>
                </a:gridCol>
              </a:tblGrid>
              <a:tr h="36728">
                <a:tc>
                  <a:txBody>
                    <a:bodyPr/>
                    <a:lstStyle/>
                    <a:p>
                      <a:pPr algn="ctr" fontAlgn="ctr"/>
                      <a:r>
                        <a:rPr lang="en-GB" sz="1200" u="none" strike="noStrike">
                          <a:solidFill>
                            <a:schemeClr val="bg1"/>
                          </a:solidFill>
                          <a:effectLst/>
                        </a:rPr>
                        <a:t>Retail Risk</a:t>
                      </a:r>
                      <a:endParaRPr lang="en-GB" sz="1200" b="1" i="0" u="none" strike="noStrike">
                        <a:solidFill>
                          <a:schemeClr val="bg1"/>
                        </a:solidFill>
                        <a:effectLst/>
                        <a:latin typeface="Arial" panose="020B0604020202020204" pitchFamily="34" charset="0"/>
                      </a:endParaRPr>
                    </a:p>
                  </a:txBody>
                  <a:tcPr marL="561" marR="561" marT="561" marB="0" anchor="ctr">
                    <a:solidFill>
                      <a:srgbClr val="68A495"/>
                    </a:solidFill>
                  </a:tcPr>
                </a:tc>
                <a:tc>
                  <a:txBody>
                    <a:bodyPr/>
                    <a:lstStyle/>
                    <a:p>
                      <a:pPr algn="ctr" fontAlgn="ctr"/>
                      <a:r>
                        <a:rPr lang="en-GB" sz="1200" u="none" strike="noStrike">
                          <a:solidFill>
                            <a:schemeClr val="bg1"/>
                          </a:solidFill>
                          <a:effectLst/>
                        </a:rPr>
                        <a:t>Risk Driver</a:t>
                      </a:r>
                      <a:endParaRPr lang="en-GB" sz="1200" b="1" i="0" u="none" strike="noStrike">
                        <a:solidFill>
                          <a:schemeClr val="bg1"/>
                        </a:solidFill>
                        <a:effectLst/>
                        <a:latin typeface="Arial" panose="020B0604020202020204" pitchFamily="34" charset="0"/>
                      </a:endParaRPr>
                    </a:p>
                  </a:txBody>
                  <a:tcPr marL="561" marR="561" marT="561" marB="0" anchor="ctr">
                    <a:solidFill>
                      <a:srgbClr val="68A495"/>
                    </a:solidFill>
                  </a:tcPr>
                </a:tc>
                <a:tc>
                  <a:txBody>
                    <a:bodyPr/>
                    <a:lstStyle/>
                    <a:p>
                      <a:pPr algn="ctr" fontAlgn="ctr"/>
                      <a:r>
                        <a:rPr lang="en-GB" sz="1200" u="none" strike="noStrike">
                          <a:solidFill>
                            <a:schemeClr val="bg1"/>
                          </a:solidFill>
                          <a:effectLst/>
                        </a:rPr>
                        <a:t>Area</a:t>
                      </a:r>
                      <a:endParaRPr lang="en-GB" sz="1200" b="1" i="0" u="none" strike="noStrike">
                        <a:solidFill>
                          <a:schemeClr val="bg1"/>
                        </a:solidFill>
                        <a:effectLst/>
                        <a:latin typeface="Arial" panose="020B0604020202020204" pitchFamily="34" charset="0"/>
                      </a:endParaRPr>
                    </a:p>
                  </a:txBody>
                  <a:tcPr marL="561" marR="561" marT="561" marB="0" anchor="ctr">
                    <a:solidFill>
                      <a:srgbClr val="68A495"/>
                    </a:solidFill>
                  </a:tcPr>
                </a:tc>
                <a:extLst>
                  <a:ext uri="{0D108BD9-81ED-4DB2-BD59-A6C34878D82A}">
                    <a16:rowId xmlns:a16="http://schemas.microsoft.com/office/drawing/2014/main" val="902982805"/>
                  </a:ext>
                </a:extLst>
              </a:tr>
              <a:tr h="33865">
                <a:tc rowSpan="2">
                  <a:txBody>
                    <a:bodyPr/>
                    <a:lstStyle/>
                    <a:p>
                      <a:pPr algn="ctr" fontAlgn="ctr"/>
                      <a:r>
                        <a:rPr lang="en-GB" sz="1200" u="none" strike="noStrike">
                          <a:effectLst/>
                        </a:rPr>
                        <a:t>5</a:t>
                      </a:r>
                      <a:endParaRPr lang="en-GB" sz="1200" b="0" i="0" u="none" strike="noStrike">
                        <a:solidFill>
                          <a:srgbClr val="3C3C3B"/>
                        </a:solidFill>
                        <a:effectLst/>
                        <a:latin typeface="Arial" panose="020B0604020202020204" pitchFamily="34" charset="0"/>
                      </a:endParaRPr>
                    </a:p>
                  </a:txBody>
                  <a:tcPr marL="561" marR="561" marT="561" marB="0" anchor="ctr">
                    <a:noFill/>
                  </a:tcPr>
                </a:tc>
                <a:tc>
                  <a:txBody>
                    <a:bodyPr/>
                    <a:lstStyle/>
                    <a:p>
                      <a:pPr algn="ctr" fontAlgn="ctr"/>
                      <a:r>
                        <a:rPr lang="en-GB" sz="1200" u="none" strike="noStrike">
                          <a:effectLst/>
                        </a:rPr>
                        <a:t>5.1</a:t>
                      </a:r>
                      <a:endParaRPr lang="en-GB" sz="1200" b="0" i="0" u="none" strike="noStrike">
                        <a:solidFill>
                          <a:srgbClr val="3C3C3B"/>
                        </a:solidFill>
                        <a:effectLst/>
                        <a:latin typeface="Arial" panose="020B0604020202020204" pitchFamily="34" charset="0"/>
                      </a:endParaRPr>
                    </a:p>
                  </a:txBody>
                  <a:tcPr marL="561" marR="561" marT="561" marB="0" anchor="ctr">
                    <a:noFill/>
                  </a:tcPr>
                </a:tc>
                <a:tc rowSpan="2">
                  <a:txBody>
                    <a:bodyPr/>
                    <a:lstStyle/>
                    <a:p>
                      <a:pPr algn="ctr" fontAlgn="ctr"/>
                      <a:r>
                        <a:rPr lang="en-GB" sz="1200" u="none" strike="noStrike">
                          <a:effectLst/>
                        </a:rPr>
                        <a:t>Switch Meter Readings</a:t>
                      </a:r>
                      <a:endParaRPr lang="en-GB" sz="1200" b="0" i="0" u="none" strike="noStrike">
                        <a:solidFill>
                          <a:srgbClr val="3C3C3B"/>
                        </a:solidFill>
                        <a:effectLst/>
                        <a:latin typeface="Arial" panose="020B0604020202020204" pitchFamily="34" charset="0"/>
                      </a:endParaRPr>
                    </a:p>
                  </a:txBody>
                  <a:tcPr marL="561" marR="561" marT="561" marB="0" anchor="ctr">
                    <a:noFill/>
                  </a:tcPr>
                </a:tc>
                <a:extLst>
                  <a:ext uri="{0D108BD9-81ED-4DB2-BD59-A6C34878D82A}">
                    <a16:rowId xmlns:a16="http://schemas.microsoft.com/office/drawing/2014/main" val="919104463"/>
                  </a:ext>
                </a:extLst>
              </a:tr>
              <a:tr h="56958">
                <a:tc vMerge="1">
                  <a:txBody>
                    <a:bodyPr/>
                    <a:lstStyle/>
                    <a:p>
                      <a:endParaRPr lang="en-GB"/>
                    </a:p>
                  </a:txBody>
                  <a:tcPr/>
                </a:tc>
                <a:tc>
                  <a:txBody>
                    <a:bodyPr/>
                    <a:lstStyle/>
                    <a:p>
                      <a:pPr algn="ctr" fontAlgn="ctr"/>
                      <a:r>
                        <a:rPr lang="en-GB" sz="1200" u="none" strike="noStrike">
                          <a:effectLst/>
                        </a:rPr>
                        <a:t>5.2</a:t>
                      </a:r>
                      <a:endParaRPr lang="en-GB" sz="1200" b="0" i="0" u="none" strike="noStrike">
                        <a:solidFill>
                          <a:srgbClr val="3C3C3B"/>
                        </a:solidFill>
                        <a:effectLst/>
                        <a:latin typeface="Arial" panose="020B0604020202020204" pitchFamily="34" charset="0"/>
                      </a:endParaRPr>
                    </a:p>
                  </a:txBody>
                  <a:tcPr marL="561" marR="561" marT="561" marB="0" anchor="ctr">
                    <a:noFill/>
                  </a:tcPr>
                </a:tc>
                <a:tc vMerge="1">
                  <a:txBody>
                    <a:bodyPr/>
                    <a:lstStyle/>
                    <a:p>
                      <a:endParaRPr lang="en-GB"/>
                    </a:p>
                  </a:txBody>
                  <a:tcPr/>
                </a:tc>
                <a:extLst>
                  <a:ext uri="{0D108BD9-81ED-4DB2-BD59-A6C34878D82A}">
                    <a16:rowId xmlns:a16="http://schemas.microsoft.com/office/drawing/2014/main" val="1711140564"/>
                  </a:ext>
                </a:extLst>
              </a:tr>
              <a:tr h="30717">
                <a:tc rowSpan="2">
                  <a:txBody>
                    <a:bodyPr/>
                    <a:lstStyle/>
                    <a:p>
                      <a:pPr algn="ctr" fontAlgn="ctr"/>
                      <a:r>
                        <a:rPr lang="en-GB" sz="1200" u="none" strike="noStrike">
                          <a:effectLst/>
                        </a:rPr>
                        <a:t>6</a:t>
                      </a:r>
                      <a:endParaRPr lang="en-GB" sz="1200" b="0" i="0" u="none" strike="noStrike">
                        <a:solidFill>
                          <a:srgbClr val="3C3C3B"/>
                        </a:solidFill>
                        <a:effectLst/>
                        <a:latin typeface="Arial" panose="020B0604020202020204" pitchFamily="34" charset="0"/>
                      </a:endParaRPr>
                    </a:p>
                  </a:txBody>
                  <a:tcPr marL="561" marR="561" marT="561" marB="0" anchor="ctr">
                    <a:noFill/>
                  </a:tcPr>
                </a:tc>
                <a:tc>
                  <a:txBody>
                    <a:bodyPr/>
                    <a:lstStyle/>
                    <a:p>
                      <a:pPr algn="ctr" fontAlgn="ctr"/>
                      <a:r>
                        <a:rPr lang="en-GB" sz="1200" u="none" strike="noStrike">
                          <a:effectLst/>
                        </a:rPr>
                        <a:t>6.1</a:t>
                      </a:r>
                      <a:endParaRPr lang="en-GB" sz="1200" b="0" i="0" u="none" strike="noStrike">
                        <a:solidFill>
                          <a:srgbClr val="3C3C3B"/>
                        </a:solidFill>
                        <a:effectLst/>
                        <a:latin typeface="Arial" panose="020B0604020202020204" pitchFamily="34" charset="0"/>
                      </a:endParaRPr>
                    </a:p>
                  </a:txBody>
                  <a:tcPr marL="561" marR="561" marT="561" marB="0" anchor="ctr">
                    <a:noFill/>
                  </a:tcPr>
                </a:tc>
                <a:tc rowSpan="2">
                  <a:txBody>
                    <a:bodyPr/>
                    <a:lstStyle/>
                    <a:p>
                      <a:pPr algn="ctr" fontAlgn="ctr"/>
                      <a:r>
                        <a:rPr lang="en-GB" sz="1200" u="none" strike="noStrike">
                          <a:effectLst/>
                        </a:rPr>
                        <a:t>Address Management Data</a:t>
                      </a:r>
                      <a:endParaRPr lang="en-GB" sz="1200" b="0" i="0" u="none" strike="noStrike">
                        <a:solidFill>
                          <a:srgbClr val="3C3C3B"/>
                        </a:solidFill>
                        <a:effectLst/>
                        <a:latin typeface="Arial" panose="020B0604020202020204" pitchFamily="34" charset="0"/>
                      </a:endParaRPr>
                    </a:p>
                  </a:txBody>
                  <a:tcPr marL="561" marR="561" marT="561" marB="0" anchor="ctr">
                    <a:noFill/>
                  </a:tcPr>
                </a:tc>
                <a:extLst>
                  <a:ext uri="{0D108BD9-81ED-4DB2-BD59-A6C34878D82A}">
                    <a16:rowId xmlns:a16="http://schemas.microsoft.com/office/drawing/2014/main" val="3328460464"/>
                  </a:ext>
                </a:extLst>
              </a:tr>
              <a:tr h="179109">
                <a:tc vMerge="1">
                  <a:txBody>
                    <a:bodyPr/>
                    <a:lstStyle/>
                    <a:p>
                      <a:endParaRPr lang="en-GB"/>
                    </a:p>
                  </a:txBody>
                  <a:tcPr/>
                </a:tc>
                <a:tc>
                  <a:txBody>
                    <a:bodyPr/>
                    <a:lstStyle/>
                    <a:p>
                      <a:pPr algn="ctr" fontAlgn="ctr"/>
                      <a:r>
                        <a:rPr lang="en-GB" sz="1200" u="none" strike="noStrike">
                          <a:effectLst/>
                        </a:rPr>
                        <a:t>6.2</a:t>
                      </a:r>
                      <a:endParaRPr lang="en-GB" sz="1200" b="0" i="0" u="none" strike="noStrike">
                        <a:solidFill>
                          <a:srgbClr val="3C3C3B"/>
                        </a:solidFill>
                        <a:effectLst/>
                        <a:latin typeface="Arial" panose="020B0604020202020204" pitchFamily="34" charset="0"/>
                      </a:endParaRPr>
                    </a:p>
                  </a:txBody>
                  <a:tcPr marL="561" marR="561" marT="561" marB="0" anchor="ctr">
                    <a:noFill/>
                  </a:tcPr>
                </a:tc>
                <a:tc vMerge="1">
                  <a:txBody>
                    <a:bodyPr/>
                    <a:lstStyle/>
                    <a:p>
                      <a:endParaRPr lang="en-GB"/>
                    </a:p>
                  </a:txBody>
                  <a:tcPr/>
                </a:tc>
                <a:extLst>
                  <a:ext uri="{0D108BD9-81ED-4DB2-BD59-A6C34878D82A}">
                    <a16:rowId xmlns:a16="http://schemas.microsoft.com/office/drawing/2014/main" val="2540171569"/>
                  </a:ext>
                </a:extLst>
              </a:tr>
              <a:tr h="34529">
                <a:tc rowSpan="3">
                  <a:txBody>
                    <a:bodyPr/>
                    <a:lstStyle/>
                    <a:p>
                      <a:pPr algn="ctr" fontAlgn="ctr"/>
                      <a:r>
                        <a:rPr lang="en-GB" sz="1200" u="none" strike="noStrike">
                          <a:effectLst/>
                        </a:rPr>
                        <a:t>8</a:t>
                      </a:r>
                      <a:endParaRPr lang="en-GB" sz="1200" b="0" i="0" u="none" strike="noStrike">
                        <a:solidFill>
                          <a:srgbClr val="3C3C3B"/>
                        </a:solidFill>
                        <a:effectLst/>
                        <a:latin typeface="Arial" panose="020B0604020202020204" pitchFamily="34" charset="0"/>
                      </a:endParaRPr>
                    </a:p>
                  </a:txBody>
                  <a:tcPr marL="561" marR="561" marT="561" marB="0" anchor="ctr">
                    <a:noFill/>
                  </a:tcPr>
                </a:tc>
                <a:tc>
                  <a:txBody>
                    <a:bodyPr/>
                    <a:lstStyle/>
                    <a:p>
                      <a:pPr algn="ctr" fontAlgn="ctr"/>
                      <a:r>
                        <a:rPr lang="en-GB" sz="1200" u="none" strike="noStrike">
                          <a:effectLst/>
                        </a:rPr>
                        <a:t>8.1</a:t>
                      </a:r>
                      <a:endParaRPr lang="en-GB" sz="1200" b="0" i="0" u="none" strike="noStrike">
                        <a:solidFill>
                          <a:srgbClr val="3C3C3B"/>
                        </a:solidFill>
                        <a:effectLst/>
                        <a:latin typeface="Arial" panose="020B0604020202020204" pitchFamily="34" charset="0"/>
                      </a:endParaRPr>
                    </a:p>
                  </a:txBody>
                  <a:tcPr marL="561" marR="561" marT="561" marB="0" anchor="ctr">
                    <a:noFill/>
                  </a:tcPr>
                </a:tc>
                <a:tc rowSpan="3">
                  <a:txBody>
                    <a:bodyPr/>
                    <a:lstStyle/>
                    <a:p>
                      <a:pPr algn="ctr" fontAlgn="ctr"/>
                      <a:r>
                        <a:rPr lang="en-GB" sz="1200" u="none" strike="noStrike">
                          <a:effectLst/>
                        </a:rPr>
                        <a:t>Switching Issues</a:t>
                      </a:r>
                      <a:endParaRPr lang="en-GB" sz="1200" b="0" i="0" u="none" strike="noStrike">
                        <a:solidFill>
                          <a:srgbClr val="3C3C3B"/>
                        </a:solidFill>
                        <a:effectLst/>
                        <a:latin typeface="Arial" panose="020B0604020202020204" pitchFamily="34" charset="0"/>
                      </a:endParaRPr>
                    </a:p>
                  </a:txBody>
                  <a:tcPr marL="561" marR="561" marT="561" marB="0" anchor="ctr">
                    <a:noFill/>
                  </a:tcPr>
                </a:tc>
                <a:extLst>
                  <a:ext uri="{0D108BD9-81ED-4DB2-BD59-A6C34878D82A}">
                    <a16:rowId xmlns:a16="http://schemas.microsoft.com/office/drawing/2014/main" val="965307558"/>
                  </a:ext>
                </a:extLst>
              </a:tr>
              <a:tr h="34529">
                <a:tc vMerge="1">
                  <a:txBody>
                    <a:bodyPr/>
                    <a:lstStyle/>
                    <a:p>
                      <a:endParaRPr lang="en-GB"/>
                    </a:p>
                  </a:txBody>
                  <a:tcPr/>
                </a:tc>
                <a:tc>
                  <a:txBody>
                    <a:bodyPr/>
                    <a:lstStyle/>
                    <a:p>
                      <a:pPr algn="ctr" fontAlgn="ctr"/>
                      <a:r>
                        <a:rPr lang="en-GB" sz="1200" u="none" strike="noStrike">
                          <a:effectLst/>
                        </a:rPr>
                        <a:t>8.5</a:t>
                      </a:r>
                      <a:endParaRPr lang="en-GB" sz="1200" b="0" i="0" u="none" strike="noStrike">
                        <a:solidFill>
                          <a:srgbClr val="3C3C3B"/>
                        </a:solidFill>
                        <a:effectLst/>
                        <a:latin typeface="Arial" panose="020B0604020202020204" pitchFamily="34" charset="0"/>
                      </a:endParaRPr>
                    </a:p>
                  </a:txBody>
                  <a:tcPr marL="561" marR="561" marT="561" marB="0" anchor="ctr">
                    <a:noFill/>
                  </a:tcPr>
                </a:tc>
                <a:tc vMerge="1">
                  <a:txBody>
                    <a:bodyPr/>
                    <a:lstStyle/>
                    <a:p>
                      <a:endParaRPr lang="en-GB"/>
                    </a:p>
                  </a:txBody>
                  <a:tcPr/>
                </a:tc>
                <a:extLst>
                  <a:ext uri="{0D108BD9-81ED-4DB2-BD59-A6C34878D82A}">
                    <a16:rowId xmlns:a16="http://schemas.microsoft.com/office/drawing/2014/main" val="930214332"/>
                  </a:ext>
                </a:extLst>
              </a:tr>
              <a:tr h="30717">
                <a:tc vMerge="1">
                  <a:txBody>
                    <a:bodyPr/>
                    <a:lstStyle/>
                    <a:p>
                      <a:endParaRPr lang="en-GB"/>
                    </a:p>
                  </a:txBody>
                  <a:tcPr/>
                </a:tc>
                <a:tc>
                  <a:txBody>
                    <a:bodyPr/>
                    <a:lstStyle/>
                    <a:p>
                      <a:pPr algn="ctr" fontAlgn="ctr"/>
                      <a:r>
                        <a:rPr lang="en-GB" sz="1200" u="none" strike="noStrike">
                          <a:effectLst/>
                        </a:rPr>
                        <a:t>8.6</a:t>
                      </a:r>
                      <a:endParaRPr lang="en-GB" sz="1200" b="0" i="0" u="none" strike="noStrike">
                        <a:solidFill>
                          <a:srgbClr val="3C3C3B"/>
                        </a:solidFill>
                        <a:effectLst/>
                        <a:latin typeface="Arial" panose="020B0604020202020204" pitchFamily="34" charset="0"/>
                      </a:endParaRPr>
                    </a:p>
                  </a:txBody>
                  <a:tcPr marL="561" marR="561" marT="561" marB="0" anchor="ctr">
                    <a:noFill/>
                  </a:tcPr>
                </a:tc>
                <a:tc vMerge="1">
                  <a:txBody>
                    <a:bodyPr/>
                    <a:lstStyle/>
                    <a:p>
                      <a:endParaRPr lang="en-GB"/>
                    </a:p>
                  </a:txBody>
                  <a:tcPr/>
                </a:tc>
                <a:extLst>
                  <a:ext uri="{0D108BD9-81ED-4DB2-BD59-A6C34878D82A}">
                    <a16:rowId xmlns:a16="http://schemas.microsoft.com/office/drawing/2014/main" val="3739415079"/>
                  </a:ext>
                </a:extLst>
              </a:tr>
              <a:tr h="36728">
                <a:tc rowSpan="2">
                  <a:txBody>
                    <a:bodyPr/>
                    <a:lstStyle/>
                    <a:p>
                      <a:pPr algn="ctr" fontAlgn="ctr"/>
                      <a:r>
                        <a:rPr lang="en-GB" sz="1200" u="none" strike="noStrike">
                          <a:effectLst/>
                        </a:rPr>
                        <a:t>10</a:t>
                      </a:r>
                      <a:endParaRPr lang="en-GB" sz="1200" b="0" i="0" u="none" strike="noStrike">
                        <a:solidFill>
                          <a:srgbClr val="3C3C3B"/>
                        </a:solidFill>
                        <a:effectLst/>
                        <a:latin typeface="Arial" panose="020B0604020202020204" pitchFamily="34" charset="0"/>
                      </a:endParaRPr>
                    </a:p>
                  </a:txBody>
                  <a:tcPr marL="561" marR="561" marT="561" marB="0" anchor="ctr">
                    <a:noFill/>
                  </a:tcPr>
                </a:tc>
                <a:tc>
                  <a:txBody>
                    <a:bodyPr/>
                    <a:lstStyle/>
                    <a:p>
                      <a:pPr algn="ctr" fontAlgn="ctr"/>
                      <a:r>
                        <a:rPr lang="en-GB" sz="1200" u="none" strike="noStrike">
                          <a:effectLst/>
                        </a:rPr>
                        <a:t>10.1 (a)</a:t>
                      </a:r>
                      <a:endParaRPr lang="en-GB" sz="1200" b="0" i="0" u="none" strike="noStrike">
                        <a:solidFill>
                          <a:srgbClr val="3C3C3B"/>
                        </a:solidFill>
                        <a:effectLst/>
                        <a:latin typeface="Arial" panose="020B0604020202020204" pitchFamily="34" charset="0"/>
                      </a:endParaRPr>
                    </a:p>
                  </a:txBody>
                  <a:tcPr marL="561" marR="561" marT="561" marB="0" anchor="ctr">
                    <a:noFill/>
                  </a:tcPr>
                </a:tc>
                <a:tc rowSpan="2">
                  <a:txBody>
                    <a:bodyPr/>
                    <a:lstStyle/>
                    <a:p>
                      <a:pPr algn="ctr" fontAlgn="ctr"/>
                      <a:r>
                        <a:rPr lang="en-GB" sz="1200" u="none" strike="noStrike">
                          <a:effectLst/>
                        </a:rPr>
                        <a:t>Inaccurate Data</a:t>
                      </a:r>
                      <a:endParaRPr lang="en-GB" sz="1200" b="0" i="0" u="none" strike="noStrike">
                        <a:solidFill>
                          <a:srgbClr val="3C3C3B"/>
                        </a:solidFill>
                        <a:effectLst/>
                        <a:latin typeface="Arial" panose="020B0604020202020204" pitchFamily="34" charset="0"/>
                      </a:endParaRPr>
                    </a:p>
                  </a:txBody>
                  <a:tcPr marL="561" marR="561" marT="561" marB="0" anchor="ctr">
                    <a:noFill/>
                  </a:tcPr>
                </a:tc>
                <a:extLst>
                  <a:ext uri="{0D108BD9-81ED-4DB2-BD59-A6C34878D82A}">
                    <a16:rowId xmlns:a16="http://schemas.microsoft.com/office/drawing/2014/main" val="744188889"/>
                  </a:ext>
                </a:extLst>
              </a:tr>
              <a:tr h="113548">
                <a:tc vMerge="1">
                  <a:txBody>
                    <a:bodyPr/>
                    <a:lstStyle/>
                    <a:p>
                      <a:endParaRPr lang="en-GB"/>
                    </a:p>
                  </a:txBody>
                  <a:tcPr/>
                </a:tc>
                <a:tc>
                  <a:txBody>
                    <a:bodyPr/>
                    <a:lstStyle/>
                    <a:p>
                      <a:pPr algn="ctr" fontAlgn="ctr"/>
                      <a:r>
                        <a:rPr lang="en-GB" sz="1200" u="none" strike="noStrike">
                          <a:effectLst/>
                        </a:rPr>
                        <a:t>10.2</a:t>
                      </a:r>
                      <a:endParaRPr lang="en-GB" sz="1200" b="0" i="0" u="none" strike="noStrike">
                        <a:solidFill>
                          <a:srgbClr val="3C3C3B"/>
                        </a:solidFill>
                        <a:effectLst/>
                        <a:latin typeface="Arial" panose="020B0604020202020204" pitchFamily="34" charset="0"/>
                      </a:endParaRPr>
                    </a:p>
                  </a:txBody>
                  <a:tcPr marL="561" marR="561" marT="561" marB="0" anchor="ctr">
                    <a:noFill/>
                  </a:tcPr>
                </a:tc>
                <a:tc vMerge="1">
                  <a:txBody>
                    <a:bodyPr/>
                    <a:lstStyle/>
                    <a:p>
                      <a:endParaRPr lang="en-GB"/>
                    </a:p>
                  </a:txBody>
                  <a:tcPr/>
                </a:tc>
                <a:extLst>
                  <a:ext uri="{0D108BD9-81ED-4DB2-BD59-A6C34878D82A}">
                    <a16:rowId xmlns:a16="http://schemas.microsoft.com/office/drawing/2014/main" val="2672635162"/>
                  </a:ext>
                </a:extLst>
              </a:tr>
              <a:tr h="72791">
                <a:tc>
                  <a:txBody>
                    <a:bodyPr/>
                    <a:lstStyle/>
                    <a:p>
                      <a:pPr algn="ctr" fontAlgn="ctr"/>
                      <a:r>
                        <a:rPr lang="en-GB" sz="1200" u="none" strike="noStrike">
                          <a:effectLst/>
                        </a:rPr>
                        <a:t>12</a:t>
                      </a:r>
                      <a:endParaRPr lang="en-GB" sz="1200" b="0" i="0" u="none" strike="noStrike">
                        <a:solidFill>
                          <a:srgbClr val="3C3C3B"/>
                        </a:solidFill>
                        <a:effectLst/>
                        <a:latin typeface="Arial" panose="020B0604020202020204" pitchFamily="34" charset="0"/>
                      </a:endParaRPr>
                    </a:p>
                  </a:txBody>
                  <a:tcPr marL="561" marR="561" marT="561" marB="0" anchor="ctr">
                    <a:noFill/>
                  </a:tcPr>
                </a:tc>
                <a:tc>
                  <a:txBody>
                    <a:bodyPr/>
                    <a:lstStyle/>
                    <a:p>
                      <a:pPr algn="ctr" fontAlgn="ctr"/>
                      <a:r>
                        <a:rPr lang="en-GB" sz="1200" u="none" strike="noStrike">
                          <a:effectLst/>
                        </a:rPr>
                        <a:t>All (12.1 -12.2)</a:t>
                      </a:r>
                      <a:endParaRPr lang="en-GB" sz="1200" b="0" i="0" u="none" strike="noStrike">
                        <a:solidFill>
                          <a:srgbClr val="3C3C3B"/>
                        </a:solidFill>
                        <a:effectLst/>
                        <a:latin typeface="Arial" panose="020B0604020202020204" pitchFamily="34" charset="0"/>
                      </a:endParaRPr>
                    </a:p>
                  </a:txBody>
                  <a:tcPr marL="561" marR="561" marT="561" marB="0" anchor="ctr">
                    <a:noFill/>
                  </a:tcPr>
                </a:tc>
                <a:tc>
                  <a:txBody>
                    <a:bodyPr/>
                    <a:lstStyle/>
                    <a:p>
                      <a:pPr algn="ctr" fontAlgn="ctr"/>
                      <a:r>
                        <a:rPr lang="en-GB" sz="1200" u="none" strike="noStrike">
                          <a:effectLst/>
                        </a:rPr>
                        <a:t>Erroneous Switches</a:t>
                      </a:r>
                      <a:endParaRPr lang="en-GB" sz="1200" b="0" i="0" u="none" strike="noStrike">
                        <a:solidFill>
                          <a:srgbClr val="3C3C3B"/>
                        </a:solidFill>
                        <a:effectLst/>
                        <a:latin typeface="Arial" panose="020B0604020202020204" pitchFamily="34" charset="0"/>
                      </a:endParaRPr>
                    </a:p>
                  </a:txBody>
                  <a:tcPr marL="561" marR="561" marT="561" marB="0" anchor="ctr">
                    <a:noFill/>
                  </a:tcPr>
                </a:tc>
                <a:extLst>
                  <a:ext uri="{0D108BD9-81ED-4DB2-BD59-A6C34878D82A}">
                    <a16:rowId xmlns:a16="http://schemas.microsoft.com/office/drawing/2014/main" val="4029013614"/>
                  </a:ext>
                </a:extLst>
              </a:tr>
            </a:tbl>
          </a:graphicData>
        </a:graphic>
      </p:graphicFrame>
    </p:spTree>
    <p:extLst>
      <p:ext uri="{BB962C8B-B14F-4D97-AF65-F5344CB8AC3E}">
        <p14:creationId xmlns:p14="http://schemas.microsoft.com/office/powerpoint/2010/main" val="1226877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233CD8-FF76-4D63-8223-C79B7C0628D8}"/>
              </a:ext>
            </a:extLst>
          </p:cNvPr>
          <p:cNvSpPr txBox="1"/>
          <p:nvPr/>
        </p:nvSpPr>
        <p:spPr>
          <a:xfrm>
            <a:off x="480632" y="2118114"/>
            <a:ext cx="11230736" cy="523220"/>
          </a:xfrm>
          <a:prstGeom prst="rect">
            <a:avLst/>
          </a:prstGeom>
          <a:noFill/>
        </p:spPr>
        <p:txBody>
          <a:bodyPr wrap="square" rtlCol="0">
            <a:spAutoFit/>
          </a:bodyPr>
          <a:lstStyle/>
          <a:p>
            <a:pPr eaLnBrk="1" hangingPunct="1">
              <a:lnSpc>
                <a:spcPct val="100000"/>
              </a:lnSpc>
              <a:spcBef>
                <a:spcPct val="0"/>
              </a:spcBef>
              <a:buFontTx/>
              <a:buNone/>
              <a:defRPr/>
            </a:pPr>
            <a:endParaRPr lang="en-GB" altLang="en-US" sz="1400">
              <a:solidFill>
                <a:srgbClr val="000000"/>
              </a:solidFill>
            </a:endParaRPr>
          </a:p>
          <a:p>
            <a:pPr eaLnBrk="1" hangingPunct="1">
              <a:lnSpc>
                <a:spcPct val="100000"/>
              </a:lnSpc>
              <a:spcBef>
                <a:spcPct val="0"/>
              </a:spcBef>
              <a:buFontTx/>
              <a:buNone/>
              <a:defRPr/>
            </a:pPr>
            <a:endParaRPr lang="en-GB" altLang="en-US" sz="1400">
              <a:solidFill>
                <a:srgbClr val="000000"/>
              </a:solidFill>
            </a:endParaRPr>
          </a:p>
        </p:txBody>
      </p:sp>
      <p:sp>
        <p:nvSpPr>
          <p:cNvPr id="4" name="Title 1">
            <a:extLst>
              <a:ext uri="{FF2B5EF4-FFF2-40B4-BE49-F238E27FC236}">
                <a16:creationId xmlns:a16="http://schemas.microsoft.com/office/drawing/2014/main" id="{77631D5F-ADA8-402B-99B0-9FB043696B85}"/>
              </a:ext>
            </a:extLst>
          </p:cNvPr>
          <p:cNvSpPr>
            <a:spLocks noGrp="1"/>
          </p:cNvSpPr>
          <p:nvPr>
            <p:ph type="ctrTitle"/>
          </p:nvPr>
        </p:nvSpPr>
        <p:spPr>
          <a:xfrm>
            <a:off x="1965367" y="865815"/>
            <a:ext cx="8664776" cy="678445"/>
          </a:xfrm>
        </p:spPr>
        <p:txBody>
          <a:bodyPr>
            <a:normAutofit/>
          </a:bodyPr>
          <a:lstStyle/>
          <a:p>
            <a:pPr algn="ctr">
              <a:lnSpc>
                <a:spcPct val="115000"/>
              </a:lnSpc>
              <a:spcBef>
                <a:spcPts val="600"/>
              </a:spcBef>
              <a:spcAft>
                <a:spcPts val="600"/>
              </a:spcAft>
              <a:defRPr/>
            </a:pPr>
            <a:r>
              <a:rPr lang="en-GB" sz="2400"/>
              <a:t>Forward look</a:t>
            </a:r>
          </a:p>
        </p:txBody>
      </p:sp>
      <p:sp>
        <p:nvSpPr>
          <p:cNvPr id="3" name="TextBox 2">
            <a:extLst>
              <a:ext uri="{FF2B5EF4-FFF2-40B4-BE49-F238E27FC236}">
                <a16:creationId xmlns:a16="http://schemas.microsoft.com/office/drawing/2014/main" id="{CCDFDAA9-BF8F-4C87-8957-477C64904DD4}"/>
              </a:ext>
            </a:extLst>
          </p:cNvPr>
          <p:cNvSpPr txBox="1"/>
          <p:nvPr/>
        </p:nvSpPr>
        <p:spPr>
          <a:xfrm>
            <a:off x="480632" y="1961693"/>
            <a:ext cx="10822303" cy="5755422"/>
          </a:xfrm>
          <a:prstGeom prst="rect">
            <a:avLst/>
          </a:prstGeom>
          <a:noFill/>
        </p:spPr>
        <p:txBody>
          <a:bodyPr wrap="square" lIns="91440" tIns="45720" rIns="91440" bIns="45720" rtlCol="0" anchor="t">
            <a:spAutoFit/>
          </a:bodyPr>
          <a:lstStyle/>
          <a:p>
            <a:r>
              <a:rPr lang="en-GB" sz="1400">
                <a:solidFill>
                  <a:srgbClr val="000000"/>
                </a:solidFill>
                <a:latin typeface="Roboto Slab"/>
              </a:rPr>
              <a:t>What will the future look like?</a:t>
            </a:r>
          </a:p>
          <a:p>
            <a:pPr marL="342900" indent="-342900">
              <a:buAutoNum type="arabicPeriod"/>
            </a:pPr>
            <a:endParaRPr lang="en-GB" sz="1400">
              <a:solidFill>
                <a:srgbClr val="000000"/>
              </a:solidFill>
              <a:latin typeface="Roboto Slab"/>
            </a:endParaRPr>
          </a:p>
          <a:p>
            <a:pPr marL="800100" lvl="1" indent="-342900">
              <a:buClr>
                <a:srgbClr val="68A495"/>
              </a:buClr>
              <a:buFont typeface="Wingdings"/>
              <a:buChar char="Ø"/>
            </a:pPr>
            <a:r>
              <a:rPr lang="en-GB" sz="1400">
                <a:solidFill>
                  <a:srgbClr val="000000"/>
                </a:solidFill>
                <a:latin typeface="Roboto Slab"/>
              </a:rPr>
              <a:t>Thresholds are there to help the Code Manager focus in the right place.  It is really important not to see these as a ‘target’ or ‘speed limit’.</a:t>
            </a:r>
          </a:p>
          <a:p>
            <a:pPr marL="800100" lvl="1" indent="-342900">
              <a:buClr>
                <a:srgbClr val="68A495"/>
              </a:buClr>
              <a:buFont typeface="Wingdings"/>
              <a:buChar char="Ø"/>
            </a:pPr>
            <a:endParaRPr lang="en-GB" sz="1400">
              <a:solidFill>
                <a:srgbClr val="000000"/>
              </a:solidFill>
              <a:latin typeface="Roboto Slab"/>
            </a:endParaRPr>
          </a:p>
          <a:p>
            <a:pPr marL="800100" lvl="1" indent="-342900">
              <a:buClr>
                <a:srgbClr val="68A495"/>
              </a:buClr>
              <a:buFont typeface="Wingdings"/>
              <a:buChar char="Ø"/>
            </a:pPr>
            <a:r>
              <a:rPr lang="en-GB" sz="1400">
                <a:solidFill>
                  <a:srgbClr val="000000"/>
                </a:solidFill>
                <a:latin typeface="Roboto Slab"/>
              </a:rPr>
              <a:t>Dashboards are being developed so that you can see the same thing about your performance as the Code Manager.</a:t>
            </a:r>
          </a:p>
          <a:p>
            <a:pPr marL="800100" lvl="1" indent="-342900">
              <a:buClr>
                <a:srgbClr val="68A495"/>
              </a:buClr>
              <a:buFont typeface="Wingdings"/>
              <a:buChar char="Ø"/>
            </a:pPr>
            <a:endParaRPr lang="en-GB" sz="1400">
              <a:solidFill>
                <a:srgbClr val="000000"/>
              </a:solidFill>
              <a:latin typeface="Roboto Slab"/>
            </a:endParaRPr>
          </a:p>
          <a:p>
            <a:pPr marL="800100" lvl="1" indent="-342900">
              <a:buClr>
                <a:srgbClr val="68A495"/>
              </a:buClr>
              <a:buFont typeface="Wingdings"/>
              <a:buChar char="Ø"/>
            </a:pPr>
            <a:r>
              <a:rPr lang="en-GB" sz="1400">
                <a:solidFill>
                  <a:srgbClr val="000000"/>
                </a:solidFill>
                <a:latin typeface="Roboto Slab"/>
              </a:rPr>
              <a:t>We think that this information is essential for Parties to understand the thresholds.</a:t>
            </a:r>
          </a:p>
          <a:p>
            <a:pPr marL="800100" lvl="1" indent="-342900">
              <a:buClr>
                <a:srgbClr val="68A495"/>
              </a:buClr>
              <a:buFont typeface="Wingdings"/>
              <a:buChar char="Ø"/>
            </a:pPr>
            <a:endParaRPr lang="en-GB" sz="1400">
              <a:solidFill>
                <a:srgbClr val="000000"/>
              </a:solidFill>
              <a:latin typeface="Roboto Slab"/>
            </a:endParaRPr>
          </a:p>
          <a:p>
            <a:pPr marL="800100" lvl="1" indent="-342900">
              <a:buClr>
                <a:srgbClr val="68A495"/>
              </a:buClr>
              <a:buFont typeface="Wingdings"/>
              <a:buChar char="Ø"/>
            </a:pPr>
            <a:r>
              <a:rPr lang="en-GB" sz="1400">
                <a:solidFill>
                  <a:srgbClr val="000000"/>
                </a:solidFill>
                <a:latin typeface="Roboto Slab"/>
              </a:rPr>
              <a:t>When dashboards are ready we will share more information on the thresholds.  There is a live discussion at the PAB on how best to share this information, whether it is the numerical thresholds, the PAB’s approach to each risk driver or something else.</a:t>
            </a:r>
          </a:p>
          <a:p>
            <a:pPr lvl="1">
              <a:buClr>
                <a:srgbClr val="68A495"/>
              </a:buClr>
            </a:pPr>
            <a:endParaRPr lang="en-GB" sz="1400">
              <a:solidFill>
                <a:srgbClr val="000000"/>
              </a:solidFill>
              <a:latin typeface="Roboto Slab"/>
            </a:endParaRPr>
          </a:p>
          <a:p>
            <a:pPr marL="800100" lvl="1" indent="-342900">
              <a:buClr>
                <a:srgbClr val="68A495"/>
              </a:buClr>
              <a:buFont typeface="Wingdings"/>
              <a:buChar char="Ø"/>
            </a:pPr>
            <a:r>
              <a:rPr lang="en-GB" sz="1400">
                <a:solidFill>
                  <a:srgbClr val="000000"/>
                </a:solidFill>
                <a:latin typeface="Roboto Slab"/>
              </a:rPr>
              <a:t>Thresholds are not static - they could be tightened or relaxed by the PAB, depending on events.</a:t>
            </a:r>
          </a:p>
          <a:p>
            <a:pPr marL="800100" lvl="1" indent="-342900">
              <a:buClr>
                <a:srgbClr val="68A495"/>
              </a:buClr>
              <a:buFont typeface="Wingdings"/>
              <a:buChar char="Ø"/>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endParaRPr lang="en-GB"/>
          </a:p>
        </p:txBody>
      </p:sp>
      <p:sp>
        <p:nvSpPr>
          <p:cNvPr id="5" name="Rectangle: Rounded Corners 4">
            <a:extLst>
              <a:ext uri="{FF2B5EF4-FFF2-40B4-BE49-F238E27FC236}">
                <a16:creationId xmlns:a16="http://schemas.microsoft.com/office/drawing/2014/main" id="{09286467-06F1-4617-9330-AFEB25D132E4}"/>
              </a:ext>
            </a:extLst>
          </p:cNvPr>
          <p:cNvSpPr/>
          <p:nvPr/>
        </p:nvSpPr>
        <p:spPr>
          <a:xfrm>
            <a:off x="792304" y="5316523"/>
            <a:ext cx="11220110" cy="125844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Key point: We want thresholds to help address some of the issues consumers face and help us tell the difference between things Parties should address and things that need to be resolved across the industry.  We know this is nuanced, but it is really important to be open about this.</a:t>
            </a:r>
          </a:p>
        </p:txBody>
      </p:sp>
    </p:spTree>
    <p:extLst>
      <p:ext uri="{BB962C8B-B14F-4D97-AF65-F5344CB8AC3E}">
        <p14:creationId xmlns:p14="http://schemas.microsoft.com/office/powerpoint/2010/main" val="556294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7B8CC-D3A6-49A0-B2CB-33C07AF3F7F1}"/>
              </a:ext>
            </a:extLst>
          </p:cNvPr>
          <p:cNvSpPr>
            <a:spLocks noGrp="1"/>
          </p:cNvSpPr>
          <p:nvPr>
            <p:ph type="ctrTitle"/>
          </p:nvPr>
        </p:nvSpPr>
        <p:spPr>
          <a:xfrm>
            <a:off x="1814893" y="878482"/>
            <a:ext cx="9144000" cy="678445"/>
          </a:xfrm>
        </p:spPr>
        <p:txBody>
          <a:bodyPr>
            <a:normAutofit/>
          </a:bodyPr>
          <a:lstStyle/>
          <a:p>
            <a:pPr algn="ctr"/>
            <a:r>
              <a:rPr lang="en-GB" sz="2400"/>
              <a:t>Agenda</a:t>
            </a:r>
          </a:p>
        </p:txBody>
      </p:sp>
      <p:sp>
        <p:nvSpPr>
          <p:cNvPr id="3" name="TextBox 2">
            <a:extLst>
              <a:ext uri="{FF2B5EF4-FFF2-40B4-BE49-F238E27FC236}">
                <a16:creationId xmlns:a16="http://schemas.microsoft.com/office/drawing/2014/main" id="{FE457CC4-BC5A-4655-AB16-B1A727B8E7E6}"/>
              </a:ext>
            </a:extLst>
          </p:cNvPr>
          <p:cNvSpPr txBox="1"/>
          <p:nvPr/>
        </p:nvSpPr>
        <p:spPr>
          <a:xfrm>
            <a:off x="473114" y="2001632"/>
            <a:ext cx="11569959" cy="3970318"/>
          </a:xfrm>
          <a:prstGeom prst="rect">
            <a:avLst/>
          </a:prstGeom>
          <a:noFill/>
        </p:spPr>
        <p:txBody>
          <a:bodyPr wrap="square" lIns="91440" tIns="45720" rIns="91440" bIns="45720" rtlCol="0" anchor="t">
            <a:spAutoFit/>
          </a:bodyPr>
          <a:lstStyle/>
          <a:p>
            <a:pPr fontAlgn="base"/>
            <a:r>
              <a:rPr lang="en-GB"/>
              <a:t>The focus of today’s webinar is to provide REC stakeholders an update on performance assurance for CSS readiness arrangements and the setting of risk monitoring thresholds. </a:t>
            </a:r>
            <a:r>
              <a:rPr lang="en-GB" b="0" i="0">
                <a:solidFill>
                  <a:srgbClr val="000000"/>
                </a:solidFill>
                <a:effectLst/>
                <a:latin typeface="Roboto Slab"/>
              </a:rPr>
              <a:t>​</a:t>
            </a:r>
            <a:endParaRPr lang="en-GB" b="0" i="0">
              <a:solidFill>
                <a:srgbClr val="000000"/>
              </a:solidFill>
              <a:effectLst/>
              <a:latin typeface="Segoe UI" panose="020B0502040204020203" pitchFamily="34" charset="0"/>
            </a:endParaRPr>
          </a:p>
          <a:p>
            <a:pPr algn="l" rtl="0" fontAlgn="base"/>
            <a:endParaRPr lang="en-GB" b="0" i="0">
              <a:solidFill>
                <a:srgbClr val="000000"/>
              </a:solidFill>
              <a:effectLst/>
              <a:latin typeface="Roboto Slab"/>
              <a:cs typeface="Segoe UI"/>
            </a:endParaRPr>
          </a:p>
          <a:p>
            <a:pPr algn="l" rtl="0" fontAlgn="base"/>
            <a:r>
              <a:rPr lang="en-GB" b="0" i="0" u="none" strike="noStrike">
                <a:solidFill>
                  <a:srgbClr val="000000"/>
                </a:solidFill>
                <a:effectLst/>
                <a:latin typeface="Roboto Slab"/>
              </a:rPr>
              <a:t>The agenda for the session is separated into two parts:</a:t>
            </a:r>
            <a:endParaRPr lang="en-US" b="0" i="0">
              <a:solidFill>
                <a:srgbClr val="000000"/>
              </a:solidFill>
              <a:effectLst/>
              <a:latin typeface="Segoe UI" panose="020B0502040204020203" pitchFamily="34" charset="0"/>
            </a:endParaRPr>
          </a:p>
          <a:p>
            <a:pPr marL="342900" lvl="0" indent="-342900">
              <a:buFont typeface="Symbol" panose="05050102010706020507" pitchFamily="18" charset="2"/>
              <a:buChar char=""/>
            </a:pPr>
            <a:endParaRPr lang="en-GB" b="1">
              <a:ea typeface="Times New Roman" panose="02020603050405020304" pitchFamily="18" charset="0"/>
            </a:endParaRPr>
          </a:p>
          <a:p>
            <a:pPr marL="342900" lvl="0" indent="-342900">
              <a:buClr>
                <a:srgbClr val="68A495"/>
              </a:buClr>
              <a:buFont typeface="Arial" panose="020B0604020202020204" pitchFamily="34" charset="0"/>
              <a:buChar char="•"/>
            </a:pPr>
            <a:r>
              <a:rPr lang="en-GB" b="1">
                <a:effectLst/>
                <a:ea typeface="Times New Roman" panose="02020603050405020304" pitchFamily="18" charset="0"/>
              </a:rPr>
              <a:t>Part 1: CSS Readiness – what’s changing in the REC Performance Assurance service?</a:t>
            </a:r>
            <a:endParaRPr lang="en-GB">
              <a:effectLst/>
              <a:ea typeface="Calibri" panose="020F0502020204030204" pitchFamily="34" charset="0"/>
            </a:endParaRPr>
          </a:p>
          <a:p>
            <a:pPr marL="742950" lvl="1" indent="-285750">
              <a:buClr>
                <a:srgbClr val="68A495"/>
              </a:buClr>
              <a:buFont typeface="Wingdings" panose="05000000000000000000" pitchFamily="2" charset="2"/>
              <a:buChar char="Ø"/>
            </a:pPr>
            <a:r>
              <a:rPr lang="en-GB">
                <a:effectLst/>
                <a:ea typeface="Times New Roman" panose="02020603050405020304" pitchFamily="18" charset="0"/>
              </a:rPr>
              <a:t>Changes to the Risk Register</a:t>
            </a:r>
            <a:r>
              <a:rPr lang="en-GB">
                <a:ea typeface="Times New Roman" panose="02020603050405020304" pitchFamily="18" charset="0"/>
              </a:rPr>
              <a:t> and</a:t>
            </a:r>
            <a:r>
              <a:rPr lang="en-GB">
                <a:effectLst/>
                <a:ea typeface="Times New Roman" panose="02020603050405020304" pitchFamily="18" charset="0"/>
              </a:rPr>
              <a:t> </a:t>
            </a:r>
            <a:r>
              <a:rPr lang="en-GB">
                <a:ea typeface="Times New Roman" panose="02020603050405020304" pitchFamily="18" charset="0"/>
              </a:rPr>
              <a:t>the PARC </a:t>
            </a:r>
            <a:r>
              <a:rPr lang="en-GB">
                <a:effectLst/>
                <a:ea typeface="Times New Roman" panose="02020603050405020304" pitchFamily="18" charset="0"/>
              </a:rPr>
              <a:t>and our monitoring approach</a:t>
            </a:r>
            <a:r>
              <a:rPr lang="en-GB">
                <a:ea typeface="Times New Roman" panose="02020603050405020304" pitchFamily="18" charset="0"/>
              </a:rPr>
              <a:t> </a:t>
            </a:r>
          </a:p>
          <a:p>
            <a:pPr marL="742950" lvl="1" indent="-285750">
              <a:buClr>
                <a:srgbClr val="68A495"/>
              </a:buClr>
              <a:buFont typeface="Wingdings" panose="05000000000000000000" pitchFamily="2" charset="2"/>
              <a:buChar char="Ø"/>
            </a:pPr>
            <a:r>
              <a:rPr lang="en-GB">
                <a:effectLst/>
                <a:ea typeface="Times New Roman" panose="02020603050405020304" pitchFamily="18" charset="0"/>
              </a:rPr>
              <a:t>Market Entry Process post CSS go-live</a:t>
            </a:r>
            <a:r>
              <a:rPr lang="en-GB">
                <a:ea typeface="Times New Roman" panose="02020603050405020304" pitchFamily="18" charset="0"/>
              </a:rPr>
              <a:t> </a:t>
            </a:r>
            <a:endParaRPr lang="en-GB">
              <a:solidFill>
                <a:srgbClr val="68A495"/>
              </a:solidFill>
              <a:effectLst/>
              <a:ea typeface="Calibri" panose="020F0502020204030204" pitchFamily="34" charset="0"/>
            </a:endParaRPr>
          </a:p>
          <a:p>
            <a:pPr marL="742950" lvl="1" indent="-285750">
              <a:buClr>
                <a:srgbClr val="68A495"/>
              </a:buClr>
              <a:buFont typeface="Wingdings" panose="05000000000000000000" pitchFamily="2" charset="2"/>
              <a:buChar char="Ø"/>
            </a:pPr>
            <a:r>
              <a:rPr lang="en-GB">
                <a:effectLst/>
                <a:ea typeface="Times New Roman" panose="02020603050405020304" pitchFamily="18" charset="0"/>
              </a:rPr>
              <a:t>New REC Performance Assurances Board (PAB) responsibilities</a:t>
            </a:r>
            <a:r>
              <a:rPr lang="en-GB">
                <a:ea typeface="Times New Roman" panose="02020603050405020304" pitchFamily="18" charset="0"/>
              </a:rPr>
              <a:t> </a:t>
            </a:r>
            <a:endParaRPr lang="en-GB">
              <a:solidFill>
                <a:srgbClr val="68A495"/>
              </a:solidFill>
            </a:endParaRPr>
          </a:p>
          <a:p>
            <a:pPr lvl="1">
              <a:buClr>
                <a:srgbClr val="68A495"/>
              </a:buClr>
            </a:pPr>
            <a:endParaRPr lang="en-GB">
              <a:effectLst/>
              <a:ea typeface="Calibri" panose="020F0502020204030204" pitchFamily="34" charset="0"/>
            </a:endParaRPr>
          </a:p>
          <a:p>
            <a:pPr marL="342900" indent="-342900">
              <a:buClr>
                <a:srgbClr val="68A495"/>
              </a:buClr>
              <a:buFont typeface="Arial" panose="020B0604020202020204" pitchFamily="34" charset="0"/>
              <a:buChar char="•"/>
            </a:pPr>
            <a:r>
              <a:rPr lang="en-GB" b="1">
                <a:effectLst/>
                <a:ea typeface="Times New Roman" panose="02020603050405020304" pitchFamily="18" charset="0"/>
              </a:rPr>
              <a:t>Part 2: Risk Monitoring Thresholds – how will thresholds be set under the REC?</a:t>
            </a:r>
            <a:r>
              <a:rPr lang="en-GB" b="1">
                <a:ea typeface="Times New Roman" panose="02020603050405020304" pitchFamily="18" charset="0"/>
              </a:rPr>
              <a:t> </a:t>
            </a:r>
            <a:endParaRPr lang="en-GB">
              <a:effectLst/>
              <a:ea typeface="Calibri" panose="020F0502020204030204" pitchFamily="34" charset="0"/>
            </a:endParaRPr>
          </a:p>
          <a:p>
            <a:pPr marL="742950" lvl="1" indent="-285750">
              <a:buClr>
                <a:srgbClr val="68A495"/>
              </a:buClr>
              <a:buFont typeface="Wingdings" panose="05000000000000000000" pitchFamily="2" charset="2"/>
              <a:buChar char="Ø"/>
            </a:pPr>
            <a:r>
              <a:rPr lang="en-GB">
                <a:effectLst/>
                <a:ea typeface="Times New Roman" panose="02020603050405020304" pitchFamily="18" charset="0"/>
              </a:rPr>
              <a:t>Risk threshold methodology</a:t>
            </a:r>
            <a:r>
              <a:rPr lang="en-GB">
                <a:ea typeface="Times New Roman" panose="02020603050405020304" pitchFamily="18" charset="0"/>
              </a:rPr>
              <a:t> </a:t>
            </a:r>
            <a:endParaRPr lang="en-GB">
              <a:solidFill>
                <a:srgbClr val="68A495"/>
              </a:solidFill>
              <a:effectLst/>
              <a:ea typeface="Calibri" panose="020F0502020204030204" pitchFamily="34" charset="0"/>
            </a:endParaRPr>
          </a:p>
          <a:p>
            <a:pPr marL="742950" lvl="1" indent="-285750">
              <a:buClr>
                <a:srgbClr val="68A495"/>
              </a:buClr>
              <a:buFont typeface="Wingdings" panose="05000000000000000000" pitchFamily="2" charset="2"/>
              <a:buChar char="Ø"/>
            </a:pPr>
            <a:r>
              <a:rPr lang="en-GB">
                <a:effectLst/>
                <a:ea typeface="Times New Roman" panose="02020603050405020304" pitchFamily="18" charset="0"/>
              </a:rPr>
              <a:t>How the REC Code Manager will use risk thresholds</a:t>
            </a:r>
            <a:r>
              <a:rPr lang="en-GB">
                <a:ea typeface="Times New Roman" panose="02020603050405020304" pitchFamily="18" charset="0"/>
              </a:rPr>
              <a:t>? </a:t>
            </a:r>
            <a:endParaRPr lang="en-GB">
              <a:effectLst/>
              <a:ea typeface="Times New Roman" panose="02020603050405020304" pitchFamily="18" charset="0"/>
            </a:endParaRPr>
          </a:p>
          <a:p>
            <a:pPr marL="742950" lvl="1" indent="-285750">
              <a:buClr>
                <a:srgbClr val="68A495"/>
              </a:buClr>
              <a:buFont typeface="Wingdings" panose="05000000000000000000" pitchFamily="2" charset="2"/>
              <a:buChar char="Ø"/>
            </a:pPr>
            <a:r>
              <a:rPr lang="en-GB">
                <a:effectLst/>
                <a:ea typeface="Times New Roman" panose="02020603050405020304" pitchFamily="18" charset="0"/>
              </a:rPr>
              <a:t>How will risk thresholds impact REC Parties?</a:t>
            </a:r>
            <a:r>
              <a:rPr lang="en-GB">
                <a:ea typeface="Times New Roman" panose="02020603050405020304" pitchFamily="18" charset="0"/>
              </a:rPr>
              <a:t> </a:t>
            </a:r>
            <a:endParaRPr lang="en-GB">
              <a:solidFill>
                <a:srgbClr val="68A495"/>
              </a:solidFill>
              <a:effectLst/>
              <a:ea typeface="Calibri" panose="020F0502020204030204" pitchFamily="34" charset="0"/>
            </a:endParaRPr>
          </a:p>
        </p:txBody>
      </p:sp>
    </p:spTree>
    <p:extLst>
      <p:ext uri="{BB962C8B-B14F-4D97-AF65-F5344CB8AC3E}">
        <p14:creationId xmlns:p14="http://schemas.microsoft.com/office/powerpoint/2010/main" val="2621808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2D27FEE-7BD8-46CC-80EB-1AE7A4BE15E8}"/>
              </a:ext>
            </a:extLst>
          </p:cNvPr>
          <p:cNvSpPr txBox="1">
            <a:spLocks/>
          </p:cNvSpPr>
          <p:nvPr/>
        </p:nvSpPr>
        <p:spPr>
          <a:xfrm>
            <a:off x="2153816" y="2458009"/>
            <a:ext cx="7655767" cy="111542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algn="ctr">
              <a:buClr>
                <a:schemeClr val="tx2"/>
              </a:buClr>
            </a:pPr>
            <a:r>
              <a:rPr lang="en-US">
                <a:ea typeface="+mj-ea"/>
                <a:cs typeface="+mj-cs"/>
              </a:rPr>
              <a:t>Break </a:t>
            </a:r>
          </a:p>
          <a:p>
            <a:pPr algn="ctr">
              <a:buClr>
                <a:schemeClr val="tx2"/>
              </a:buClr>
            </a:pPr>
            <a:endParaRPr lang="en-US"/>
          </a:p>
          <a:p>
            <a:pPr algn="ctr">
              <a:buClr>
                <a:schemeClr val="tx2"/>
              </a:buClr>
            </a:pPr>
            <a:r>
              <a:rPr lang="en-US">
                <a:ea typeface="+mj-ea"/>
                <a:cs typeface="+mj-cs"/>
              </a:rPr>
              <a:t>10 Minutes </a:t>
            </a:r>
          </a:p>
          <a:p>
            <a:pPr>
              <a:buClr>
                <a:schemeClr val="tx2"/>
              </a:buClr>
            </a:pPr>
            <a:endParaRPr lang="en-US">
              <a:ea typeface="+mj-ea"/>
              <a:cs typeface="+mj-cs"/>
            </a:endParaRPr>
          </a:p>
        </p:txBody>
      </p:sp>
      <p:sp>
        <p:nvSpPr>
          <p:cNvPr id="2" name="Title 1">
            <a:extLst>
              <a:ext uri="{FF2B5EF4-FFF2-40B4-BE49-F238E27FC236}">
                <a16:creationId xmlns:a16="http://schemas.microsoft.com/office/drawing/2014/main" id="{1F35DB8D-A358-4C92-B0F2-5881C2BC02DA}"/>
              </a:ext>
            </a:extLst>
          </p:cNvPr>
          <p:cNvSpPr>
            <a:spLocks noGrp="1"/>
          </p:cNvSpPr>
          <p:nvPr>
            <p:ph type="title"/>
          </p:nvPr>
        </p:nvSpPr>
        <p:spPr/>
        <p:txBody>
          <a:bodyPr/>
          <a:lstStyle/>
          <a:p>
            <a:r>
              <a:rPr lang="en-US" sz="2400">
                <a:ea typeface="+mj-ea"/>
                <a:cs typeface="+mj-cs"/>
              </a:rPr>
              <a:t>Any questions?</a:t>
            </a:r>
            <a:endParaRPr lang="en-GB"/>
          </a:p>
        </p:txBody>
      </p:sp>
      <p:pic>
        <p:nvPicPr>
          <p:cNvPr id="4" name="Picture 3">
            <a:extLst>
              <a:ext uri="{FF2B5EF4-FFF2-40B4-BE49-F238E27FC236}">
                <a16:creationId xmlns:a16="http://schemas.microsoft.com/office/drawing/2014/main" id="{9743BDAD-F597-0C44-959F-20876F146A09}"/>
              </a:ext>
            </a:extLst>
          </p:cNvPr>
          <p:cNvPicPr>
            <a:picLocks noChangeAspect="1"/>
          </p:cNvPicPr>
          <p:nvPr/>
        </p:nvPicPr>
        <p:blipFill rotWithShape="1">
          <a:blip r:embed="rId3"/>
          <a:srcRect l="15840" t="66667" r="17440" b="8889"/>
          <a:stretch/>
        </p:blipFill>
        <p:spPr>
          <a:xfrm>
            <a:off x="3687611" y="3791338"/>
            <a:ext cx="4816778" cy="1978090"/>
          </a:xfrm>
          <a:prstGeom prst="rect">
            <a:avLst/>
          </a:prstGeom>
        </p:spPr>
      </p:pic>
    </p:spTree>
    <p:extLst>
      <p:ext uri="{BB962C8B-B14F-4D97-AF65-F5344CB8AC3E}">
        <p14:creationId xmlns:p14="http://schemas.microsoft.com/office/powerpoint/2010/main" val="4033171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A4596-EDD9-4DEF-9455-705A976EC691}"/>
              </a:ext>
            </a:extLst>
          </p:cNvPr>
          <p:cNvSpPr>
            <a:spLocks noGrp="1"/>
          </p:cNvSpPr>
          <p:nvPr>
            <p:ph type="ctrTitle"/>
          </p:nvPr>
        </p:nvSpPr>
        <p:spPr>
          <a:xfrm>
            <a:off x="2345094" y="1682200"/>
            <a:ext cx="7703975" cy="1262802"/>
          </a:xfrm>
        </p:spPr>
        <p:txBody>
          <a:bodyPr>
            <a:normAutofit/>
          </a:bodyPr>
          <a:lstStyle/>
          <a:p>
            <a:r>
              <a:rPr lang="en-GB" dirty="0"/>
              <a:t>THANK YOU FOR ATTENDING</a:t>
            </a:r>
            <a:br>
              <a:rPr lang="en-GB" dirty="0"/>
            </a:br>
            <a:br>
              <a:rPr lang="en-GB" dirty="0"/>
            </a:br>
            <a:r>
              <a:rPr lang="en-GB" dirty="0"/>
              <a:t>please provide any feedback you may have at slido.com</a:t>
            </a:r>
          </a:p>
        </p:txBody>
      </p:sp>
      <p:pic>
        <p:nvPicPr>
          <p:cNvPr id="3" name="Picture 2">
            <a:extLst>
              <a:ext uri="{FF2B5EF4-FFF2-40B4-BE49-F238E27FC236}">
                <a16:creationId xmlns:a16="http://schemas.microsoft.com/office/drawing/2014/main" id="{F0E637E3-5BE3-893F-6CE5-55390ACA97C8}"/>
              </a:ext>
            </a:extLst>
          </p:cNvPr>
          <p:cNvPicPr>
            <a:picLocks noChangeAspect="1"/>
          </p:cNvPicPr>
          <p:nvPr/>
        </p:nvPicPr>
        <p:blipFill rotWithShape="1">
          <a:blip r:embed="rId2"/>
          <a:srcRect l="15840" t="66667" r="17440" b="8889"/>
          <a:stretch/>
        </p:blipFill>
        <p:spPr>
          <a:xfrm>
            <a:off x="2345094" y="3203967"/>
            <a:ext cx="6344119" cy="2605318"/>
          </a:xfrm>
          <a:prstGeom prst="rect">
            <a:avLst/>
          </a:prstGeom>
        </p:spPr>
      </p:pic>
    </p:spTree>
    <p:extLst>
      <p:ext uri="{BB962C8B-B14F-4D97-AF65-F5344CB8AC3E}">
        <p14:creationId xmlns:p14="http://schemas.microsoft.com/office/powerpoint/2010/main" val="242944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2D27FEE-7BD8-46CC-80EB-1AE7A4BE15E8}"/>
              </a:ext>
            </a:extLst>
          </p:cNvPr>
          <p:cNvSpPr txBox="1">
            <a:spLocks/>
          </p:cNvSpPr>
          <p:nvPr/>
        </p:nvSpPr>
        <p:spPr>
          <a:xfrm>
            <a:off x="2153816" y="2458009"/>
            <a:ext cx="7655767" cy="111542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algn="ctr">
              <a:buClr>
                <a:schemeClr val="tx2"/>
              </a:buClr>
            </a:pPr>
            <a:r>
              <a:rPr lang="en-US">
                <a:ea typeface="+mj-ea"/>
                <a:cs typeface="+mj-cs"/>
              </a:rPr>
              <a:t>Break </a:t>
            </a:r>
          </a:p>
          <a:p>
            <a:pPr algn="ctr">
              <a:buClr>
                <a:schemeClr val="tx2"/>
              </a:buClr>
            </a:pPr>
            <a:endParaRPr lang="en-US"/>
          </a:p>
          <a:p>
            <a:pPr algn="ctr">
              <a:buClr>
                <a:schemeClr val="tx2"/>
              </a:buClr>
            </a:pPr>
            <a:r>
              <a:rPr lang="en-US">
                <a:ea typeface="+mj-ea"/>
                <a:cs typeface="+mj-cs"/>
              </a:rPr>
              <a:t>10 Minutes </a:t>
            </a:r>
          </a:p>
          <a:p>
            <a:pPr>
              <a:buClr>
                <a:schemeClr val="tx2"/>
              </a:buClr>
            </a:pPr>
            <a:endParaRPr lang="en-US">
              <a:ea typeface="+mj-ea"/>
              <a:cs typeface="+mj-cs"/>
            </a:endParaRPr>
          </a:p>
        </p:txBody>
      </p:sp>
      <p:sp>
        <p:nvSpPr>
          <p:cNvPr id="2" name="Title 1">
            <a:extLst>
              <a:ext uri="{FF2B5EF4-FFF2-40B4-BE49-F238E27FC236}">
                <a16:creationId xmlns:a16="http://schemas.microsoft.com/office/drawing/2014/main" id="{1F35DB8D-A358-4C92-B0F2-5881C2BC02DA}"/>
              </a:ext>
            </a:extLst>
          </p:cNvPr>
          <p:cNvSpPr>
            <a:spLocks noGrp="1"/>
          </p:cNvSpPr>
          <p:nvPr>
            <p:ph type="title"/>
          </p:nvPr>
        </p:nvSpPr>
        <p:spPr/>
        <p:txBody>
          <a:bodyPr/>
          <a:lstStyle/>
          <a:p>
            <a:r>
              <a:rPr lang="en-US" sz="2400">
                <a:ea typeface="+mj-ea"/>
                <a:cs typeface="+mj-cs"/>
              </a:rPr>
              <a:t>Introduction</a:t>
            </a:r>
            <a:endParaRPr lang="en-GB"/>
          </a:p>
        </p:txBody>
      </p:sp>
    </p:spTree>
    <p:extLst>
      <p:ext uri="{BB962C8B-B14F-4D97-AF65-F5344CB8AC3E}">
        <p14:creationId xmlns:p14="http://schemas.microsoft.com/office/powerpoint/2010/main" val="3153287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1DBC6A-21B9-4417-A68C-7847EE664A1B}"/>
              </a:ext>
            </a:extLst>
          </p:cNvPr>
          <p:cNvSpPr txBox="1">
            <a:spLocks/>
          </p:cNvSpPr>
          <p:nvPr/>
        </p:nvSpPr>
        <p:spPr>
          <a:xfrm>
            <a:off x="2345094" y="768794"/>
            <a:ext cx="7554686" cy="67844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2200"/>
              <a:t>the Role of the Performance assurance delivered by the code manager</a:t>
            </a:r>
          </a:p>
        </p:txBody>
      </p:sp>
      <p:sp>
        <p:nvSpPr>
          <p:cNvPr id="4" name="Subtitle 2">
            <a:extLst>
              <a:ext uri="{FF2B5EF4-FFF2-40B4-BE49-F238E27FC236}">
                <a16:creationId xmlns:a16="http://schemas.microsoft.com/office/drawing/2014/main" id="{FEA2F733-CBEA-4161-BCA3-1272AA98B98F}"/>
              </a:ext>
            </a:extLst>
          </p:cNvPr>
          <p:cNvSpPr>
            <a:spLocks noGrp="1"/>
          </p:cNvSpPr>
          <p:nvPr>
            <p:ph type="subTitle" idx="1"/>
          </p:nvPr>
        </p:nvSpPr>
        <p:spPr>
          <a:xfrm>
            <a:off x="519764" y="1922317"/>
            <a:ext cx="8912201" cy="4884937"/>
          </a:xfrm>
        </p:spPr>
        <p:txBody>
          <a:bodyPr vert="horz" lIns="91440" tIns="45720" rIns="91440" bIns="45720" rtlCol="0" anchor="t">
            <a:noAutofit/>
          </a:bodyPr>
          <a:lstStyle/>
          <a:p>
            <a:pPr>
              <a:lnSpc>
                <a:spcPct val="100000"/>
              </a:lnSpc>
            </a:pPr>
            <a:r>
              <a:rPr lang="en-GB" sz="1800">
                <a:latin typeface="Roboto Slab"/>
              </a:rPr>
              <a:t>The Code Manager </a:t>
            </a:r>
            <a:r>
              <a:rPr lang="en-GB" sz="1800" b="1">
                <a:solidFill>
                  <a:srgbClr val="68A495"/>
                </a:solidFill>
                <a:latin typeface="Roboto Slab"/>
              </a:rPr>
              <a:t>monitors REC Parties and REC Service Provider performance</a:t>
            </a:r>
            <a:r>
              <a:rPr lang="en-GB" sz="1800">
                <a:latin typeface="Roboto Slab"/>
              </a:rPr>
              <a:t>, using dynamic risk assessments, digital technologies, and analytics to help drive market and code improvements. </a:t>
            </a:r>
            <a:endParaRPr lang="en-GB" sz="1800"/>
          </a:p>
          <a:p>
            <a:pPr>
              <a:lnSpc>
                <a:spcPct val="100000"/>
              </a:lnSpc>
            </a:pPr>
            <a:r>
              <a:rPr lang="en-GB" sz="1800">
                <a:latin typeface="Roboto Slab"/>
              </a:rPr>
              <a:t>The RPA Code Manager is responsible for:</a:t>
            </a:r>
          </a:p>
          <a:p>
            <a:pPr marL="742950" lvl="1" indent="-285750" algn="l">
              <a:buClr>
                <a:srgbClr val="65ABA0"/>
              </a:buClr>
              <a:buFont typeface="Wingdings" panose="05000000000000000000" pitchFamily="2" charset="2"/>
              <a:buChar char="§"/>
            </a:pPr>
            <a:endParaRPr lang="en-GB" sz="100">
              <a:latin typeface="Roboto Slab"/>
            </a:endParaRPr>
          </a:p>
          <a:p>
            <a:pPr marL="742950" lvl="1" indent="-285750" algn="l">
              <a:buClr>
                <a:srgbClr val="65ABA0"/>
              </a:buClr>
              <a:buFont typeface="Wingdings" panose="05000000000000000000" pitchFamily="2" charset="2"/>
              <a:buChar char="§"/>
            </a:pPr>
            <a:endParaRPr lang="en-GB" sz="100">
              <a:latin typeface="Roboto Slab"/>
            </a:endParaRPr>
          </a:p>
          <a:p>
            <a:pPr marL="742950" lvl="1" indent="-285750" algn="l">
              <a:buClr>
                <a:srgbClr val="65ABA0"/>
              </a:buClr>
              <a:buFont typeface="Wingdings" panose="05000000000000000000" pitchFamily="2" charset="2"/>
              <a:buChar char="§"/>
            </a:pPr>
            <a:endParaRPr lang="en-GB" sz="100">
              <a:latin typeface="Roboto Slab"/>
            </a:endParaRPr>
          </a:p>
          <a:p>
            <a:pPr marL="742950" lvl="1" indent="-285750" algn="l">
              <a:buClr>
                <a:srgbClr val="65ABA0"/>
              </a:buClr>
              <a:buFont typeface="Wingdings" panose="05000000000000000000" pitchFamily="2" charset="2"/>
              <a:buChar char="§"/>
            </a:pPr>
            <a:r>
              <a:rPr lang="en-GB" sz="1800">
                <a:latin typeface="Roboto Slab"/>
              </a:rPr>
              <a:t>developing and implementing the </a:t>
            </a:r>
            <a:r>
              <a:rPr lang="en-GB" sz="1800" b="1">
                <a:latin typeface="Roboto Slab"/>
              </a:rPr>
              <a:t>Performance Assurance Framework (PAF) </a:t>
            </a:r>
            <a:r>
              <a:rPr lang="en-GB" sz="1800">
                <a:latin typeface="Roboto Slab"/>
              </a:rPr>
              <a:t>to identify, assess and mitigate </a:t>
            </a:r>
            <a:r>
              <a:rPr lang="en-GB" sz="1800" b="1">
                <a:latin typeface="Roboto Slab"/>
              </a:rPr>
              <a:t>retail market risks</a:t>
            </a:r>
          </a:p>
          <a:p>
            <a:pPr marL="742950" lvl="1" indent="-285750" algn="l">
              <a:buClr>
                <a:srgbClr val="65ABA0"/>
              </a:buClr>
              <a:buFont typeface="Wingdings" panose="05000000000000000000" pitchFamily="2" charset="2"/>
              <a:buChar char="§"/>
            </a:pPr>
            <a:r>
              <a:rPr lang="en-GB" sz="1800">
                <a:latin typeface="Roboto Slab"/>
              </a:rPr>
              <a:t>supporting the running of the </a:t>
            </a:r>
            <a:r>
              <a:rPr lang="en-GB" sz="1800" b="1">
                <a:latin typeface="Roboto Slab"/>
              </a:rPr>
              <a:t>Performance Assurance Board (PAB)</a:t>
            </a:r>
          </a:p>
          <a:p>
            <a:pPr marL="742950" lvl="1" indent="-285750" algn="l">
              <a:buClr>
                <a:srgbClr val="65ABA0"/>
              </a:buClr>
              <a:buFont typeface="Wingdings" panose="05000000000000000000" pitchFamily="2" charset="2"/>
              <a:buChar char="§"/>
            </a:pPr>
            <a:r>
              <a:rPr lang="en-GB" sz="1800">
                <a:latin typeface="Roboto Slab"/>
              </a:rPr>
              <a:t>administering the </a:t>
            </a:r>
            <a:r>
              <a:rPr lang="en-GB" sz="1800" b="1">
                <a:latin typeface="Roboto Slab"/>
              </a:rPr>
              <a:t>REC Party entry and exit process </a:t>
            </a:r>
            <a:r>
              <a:rPr lang="en-GB" sz="1800">
                <a:latin typeface="Roboto Slab"/>
              </a:rPr>
              <a:t>on behalf of the PAB </a:t>
            </a:r>
          </a:p>
          <a:p>
            <a:pPr marL="742950" lvl="1" indent="-285750" algn="l">
              <a:buClr>
                <a:srgbClr val="65ABA0"/>
              </a:buClr>
              <a:buFont typeface="Wingdings" panose="05000000000000000000" pitchFamily="2" charset="2"/>
              <a:buChar char="§"/>
            </a:pPr>
            <a:r>
              <a:rPr lang="en-GB" sz="1800">
                <a:latin typeface="Roboto Slab"/>
              </a:rPr>
              <a:t>performing market monitoring and REC Party </a:t>
            </a:r>
            <a:r>
              <a:rPr lang="en-GB" sz="1800" b="1">
                <a:latin typeface="Roboto Slab"/>
              </a:rPr>
              <a:t>compliance audits </a:t>
            </a:r>
          </a:p>
          <a:p>
            <a:pPr marL="742950" lvl="1" indent="-285750" algn="l">
              <a:buClr>
                <a:srgbClr val="65ABA0"/>
              </a:buClr>
              <a:buFont typeface="Wingdings" panose="05000000000000000000" pitchFamily="2" charset="2"/>
              <a:buChar char="§"/>
            </a:pPr>
            <a:r>
              <a:rPr lang="en-GB" sz="1800">
                <a:latin typeface="Roboto Slab"/>
              </a:rPr>
              <a:t>undertaking performance assurance over the </a:t>
            </a:r>
            <a:r>
              <a:rPr lang="en-GB" sz="1800" b="1">
                <a:latin typeface="Roboto Slab"/>
              </a:rPr>
              <a:t>REC Service Providers </a:t>
            </a:r>
          </a:p>
          <a:p>
            <a:pPr>
              <a:lnSpc>
                <a:spcPct val="100000"/>
              </a:lnSpc>
            </a:pPr>
            <a:r>
              <a:rPr lang="en-GB" sz="1800"/>
              <a:t>The Code Manager has designed and developed the PAF and products for the REC Performance Assurance regime, as illustrated on the right-hand side.</a:t>
            </a:r>
          </a:p>
        </p:txBody>
      </p:sp>
      <p:graphicFrame>
        <p:nvGraphicFramePr>
          <p:cNvPr id="5" name="Diagram 4">
            <a:extLst>
              <a:ext uri="{FF2B5EF4-FFF2-40B4-BE49-F238E27FC236}">
                <a16:creationId xmlns:a16="http://schemas.microsoft.com/office/drawing/2014/main" id="{614F5CCB-04E0-49F0-9157-B4365DB50BA8}"/>
              </a:ext>
            </a:extLst>
          </p:cNvPr>
          <p:cNvGraphicFramePr/>
          <p:nvPr/>
        </p:nvGraphicFramePr>
        <p:xfrm>
          <a:off x="9086126" y="2433643"/>
          <a:ext cx="2870522" cy="365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4061F5B0-C88F-4490-B512-92B83BFB5420}"/>
              </a:ext>
            </a:extLst>
          </p:cNvPr>
          <p:cNvSpPr txBox="1"/>
          <p:nvPr/>
        </p:nvSpPr>
        <p:spPr>
          <a:xfrm>
            <a:off x="9611732" y="2049917"/>
            <a:ext cx="2344916" cy="338554"/>
          </a:xfrm>
          <a:prstGeom prst="rect">
            <a:avLst/>
          </a:prstGeom>
          <a:noFill/>
        </p:spPr>
        <p:txBody>
          <a:bodyPr wrap="square" rtlCol="0">
            <a:spAutoFit/>
          </a:bodyPr>
          <a:lstStyle/>
          <a:p>
            <a:pPr algn="ctr"/>
            <a:r>
              <a:rPr lang="en-GB" sz="1600">
                <a:latin typeface="Roboto Slab"/>
              </a:rPr>
              <a:t>PAF Core Components</a:t>
            </a:r>
          </a:p>
        </p:txBody>
      </p:sp>
    </p:spTree>
    <p:extLst>
      <p:ext uri="{BB962C8B-B14F-4D97-AF65-F5344CB8AC3E}">
        <p14:creationId xmlns:p14="http://schemas.microsoft.com/office/powerpoint/2010/main" val="500962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1DBC6A-21B9-4417-A68C-7847EE664A1B}"/>
              </a:ext>
            </a:extLst>
          </p:cNvPr>
          <p:cNvSpPr txBox="1">
            <a:spLocks/>
          </p:cNvSpPr>
          <p:nvPr/>
        </p:nvSpPr>
        <p:spPr>
          <a:xfrm>
            <a:off x="2345094" y="768794"/>
            <a:ext cx="7554686" cy="67844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algn="ctr">
              <a:defRPr/>
            </a:pPr>
            <a:r>
              <a:rPr lang="en-GB" sz="2200"/>
              <a:t>the Role of the code manager</a:t>
            </a:r>
          </a:p>
        </p:txBody>
      </p:sp>
      <p:sp>
        <p:nvSpPr>
          <p:cNvPr id="8" name="Subtitle 2">
            <a:extLst>
              <a:ext uri="{FF2B5EF4-FFF2-40B4-BE49-F238E27FC236}">
                <a16:creationId xmlns:a16="http://schemas.microsoft.com/office/drawing/2014/main" id="{1D7CE8EC-F2FA-4259-94B1-8E3C163BE686}"/>
              </a:ext>
            </a:extLst>
          </p:cNvPr>
          <p:cNvSpPr>
            <a:spLocks noGrp="1"/>
          </p:cNvSpPr>
          <p:nvPr>
            <p:ph type="subTitle" idx="1"/>
          </p:nvPr>
        </p:nvSpPr>
        <p:spPr>
          <a:xfrm>
            <a:off x="584536" y="1865412"/>
            <a:ext cx="8912201" cy="356650"/>
          </a:xfrm>
        </p:spPr>
        <p:txBody>
          <a:bodyPr>
            <a:noAutofit/>
          </a:bodyPr>
          <a:lstStyle/>
          <a:p>
            <a:pPr>
              <a:lnSpc>
                <a:spcPct val="100000"/>
              </a:lnSpc>
            </a:pPr>
            <a:r>
              <a:rPr lang="en-GB" sz="1800"/>
              <a:t>Other key performance assurance activities include: </a:t>
            </a:r>
          </a:p>
        </p:txBody>
      </p:sp>
      <p:graphicFrame>
        <p:nvGraphicFramePr>
          <p:cNvPr id="9" name="Diagram 8">
            <a:extLst>
              <a:ext uri="{FF2B5EF4-FFF2-40B4-BE49-F238E27FC236}">
                <a16:creationId xmlns:a16="http://schemas.microsoft.com/office/drawing/2014/main" id="{03363557-3D5D-4162-A787-E850A730B990}"/>
              </a:ext>
            </a:extLst>
          </p:cNvPr>
          <p:cNvGraphicFramePr/>
          <p:nvPr>
            <p:extLst>
              <p:ext uri="{D42A27DB-BD31-4B8C-83A1-F6EECF244321}">
                <p14:modId xmlns:p14="http://schemas.microsoft.com/office/powerpoint/2010/main" val="2974903476"/>
              </p:ext>
            </p:extLst>
          </p:nvPr>
        </p:nvGraphicFramePr>
        <p:xfrm>
          <a:off x="2345094" y="2357144"/>
          <a:ext cx="7875352" cy="3079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5271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2D27FEE-7BD8-46CC-80EB-1AE7A4BE15E8}"/>
              </a:ext>
            </a:extLst>
          </p:cNvPr>
          <p:cNvSpPr txBox="1">
            <a:spLocks/>
          </p:cNvSpPr>
          <p:nvPr/>
        </p:nvSpPr>
        <p:spPr>
          <a:xfrm>
            <a:off x="2153816" y="2458009"/>
            <a:ext cx="7655767" cy="111542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algn="ctr">
              <a:buClr>
                <a:schemeClr val="tx2"/>
              </a:buClr>
            </a:pPr>
            <a:r>
              <a:rPr lang="en-US">
                <a:ea typeface="+mj-ea"/>
                <a:cs typeface="+mj-cs"/>
              </a:rPr>
              <a:t>Break </a:t>
            </a:r>
          </a:p>
          <a:p>
            <a:pPr algn="ctr">
              <a:buClr>
                <a:schemeClr val="tx2"/>
              </a:buClr>
            </a:pPr>
            <a:endParaRPr lang="en-US"/>
          </a:p>
          <a:p>
            <a:pPr algn="ctr">
              <a:buClr>
                <a:schemeClr val="tx2"/>
              </a:buClr>
            </a:pPr>
            <a:r>
              <a:rPr lang="en-US">
                <a:ea typeface="+mj-ea"/>
                <a:cs typeface="+mj-cs"/>
              </a:rPr>
              <a:t>10 Minutes </a:t>
            </a:r>
          </a:p>
          <a:p>
            <a:pPr>
              <a:buClr>
                <a:schemeClr val="tx2"/>
              </a:buClr>
            </a:pPr>
            <a:endParaRPr lang="en-US">
              <a:ea typeface="+mj-ea"/>
              <a:cs typeface="+mj-cs"/>
            </a:endParaRPr>
          </a:p>
        </p:txBody>
      </p:sp>
      <p:sp>
        <p:nvSpPr>
          <p:cNvPr id="2" name="Title 1">
            <a:extLst>
              <a:ext uri="{FF2B5EF4-FFF2-40B4-BE49-F238E27FC236}">
                <a16:creationId xmlns:a16="http://schemas.microsoft.com/office/drawing/2014/main" id="{1F35DB8D-A358-4C92-B0F2-5881C2BC02DA}"/>
              </a:ext>
            </a:extLst>
          </p:cNvPr>
          <p:cNvSpPr>
            <a:spLocks noGrp="1"/>
          </p:cNvSpPr>
          <p:nvPr>
            <p:ph type="title"/>
          </p:nvPr>
        </p:nvSpPr>
        <p:spPr/>
        <p:txBody>
          <a:bodyPr/>
          <a:lstStyle/>
          <a:p>
            <a:r>
              <a:rPr lang="en-US" sz="2400">
                <a:ea typeface="+mj-ea"/>
                <a:cs typeface="+mj-cs"/>
              </a:rPr>
              <a:t>Part 1 – css readiness </a:t>
            </a:r>
            <a:endParaRPr lang="en-GB"/>
          </a:p>
        </p:txBody>
      </p:sp>
    </p:spTree>
    <p:extLst>
      <p:ext uri="{BB962C8B-B14F-4D97-AF65-F5344CB8AC3E}">
        <p14:creationId xmlns:p14="http://schemas.microsoft.com/office/powerpoint/2010/main" val="287219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2D27FEE-7BD8-46CC-80EB-1AE7A4BE15E8}"/>
              </a:ext>
            </a:extLst>
          </p:cNvPr>
          <p:cNvSpPr txBox="1">
            <a:spLocks/>
          </p:cNvSpPr>
          <p:nvPr/>
        </p:nvSpPr>
        <p:spPr>
          <a:xfrm>
            <a:off x="2153816" y="2458009"/>
            <a:ext cx="7655767" cy="111542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algn="ctr">
              <a:buClr>
                <a:schemeClr val="tx2"/>
              </a:buClr>
            </a:pPr>
            <a:r>
              <a:rPr lang="en-US">
                <a:ea typeface="+mj-ea"/>
                <a:cs typeface="+mj-cs"/>
              </a:rPr>
              <a:t>Break </a:t>
            </a:r>
          </a:p>
          <a:p>
            <a:pPr algn="ctr">
              <a:buClr>
                <a:schemeClr val="tx2"/>
              </a:buClr>
            </a:pPr>
            <a:endParaRPr lang="en-US"/>
          </a:p>
          <a:p>
            <a:pPr algn="ctr">
              <a:buClr>
                <a:schemeClr val="tx2"/>
              </a:buClr>
            </a:pPr>
            <a:r>
              <a:rPr lang="en-US">
                <a:ea typeface="+mj-ea"/>
                <a:cs typeface="+mj-cs"/>
              </a:rPr>
              <a:t>10 Minutes </a:t>
            </a:r>
          </a:p>
          <a:p>
            <a:pPr>
              <a:buClr>
                <a:schemeClr val="tx2"/>
              </a:buClr>
            </a:pPr>
            <a:endParaRPr lang="en-US">
              <a:ea typeface="+mj-ea"/>
              <a:cs typeface="+mj-cs"/>
            </a:endParaRPr>
          </a:p>
        </p:txBody>
      </p:sp>
      <p:sp>
        <p:nvSpPr>
          <p:cNvPr id="2" name="Title 1">
            <a:extLst>
              <a:ext uri="{FF2B5EF4-FFF2-40B4-BE49-F238E27FC236}">
                <a16:creationId xmlns:a16="http://schemas.microsoft.com/office/drawing/2014/main" id="{1F35DB8D-A358-4C92-B0F2-5881C2BC02DA}"/>
              </a:ext>
            </a:extLst>
          </p:cNvPr>
          <p:cNvSpPr>
            <a:spLocks noGrp="1"/>
          </p:cNvSpPr>
          <p:nvPr>
            <p:ph type="title"/>
          </p:nvPr>
        </p:nvSpPr>
        <p:spPr/>
        <p:txBody>
          <a:bodyPr/>
          <a:lstStyle/>
          <a:p>
            <a:r>
              <a:rPr lang="en-US" sz="2400">
                <a:ea typeface="+mj-ea"/>
                <a:cs typeface="+mj-cs"/>
              </a:rPr>
              <a:t>Changes to the risk register &amp; our monitoring approach </a:t>
            </a:r>
            <a:endParaRPr lang="en-GB"/>
          </a:p>
        </p:txBody>
      </p:sp>
    </p:spTree>
    <p:extLst>
      <p:ext uri="{BB962C8B-B14F-4D97-AF65-F5344CB8AC3E}">
        <p14:creationId xmlns:p14="http://schemas.microsoft.com/office/powerpoint/2010/main" val="185231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5F33F-7D59-4BE6-9F0B-6A009C5B0531}"/>
              </a:ext>
            </a:extLst>
          </p:cNvPr>
          <p:cNvSpPr>
            <a:spLocks noGrp="1"/>
          </p:cNvSpPr>
          <p:nvPr>
            <p:ph type="ctrTitle"/>
          </p:nvPr>
        </p:nvSpPr>
        <p:spPr>
          <a:xfrm>
            <a:off x="2474519" y="622021"/>
            <a:ext cx="8388329" cy="678445"/>
          </a:xfrm>
        </p:spPr>
        <p:txBody>
          <a:bodyPr>
            <a:normAutofit fontScale="90000"/>
          </a:bodyPr>
          <a:lstStyle/>
          <a:p>
            <a:pPr algn="ctr">
              <a:lnSpc>
                <a:spcPct val="150000"/>
              </a:lnSpc>
            </a:pPr>
            <a:r>
              <a:rPr lang="en-GB" sz="2400"/>
              <a:t>Changes to the Risk Register and our monitoring approach</a:t>
            </a:r>
            <a:br>
              <a:rPr lang="en-GB" sz="2400"/>
            </a:br>
            <a:endParaRPr lang="en-GB" sz="2400"/>
          </a:p>
        </p:txBody>
      </p:sp>
      <p:sp>
        <p:nvSpPr>
          <p:cNvPr id="3" name="TextBox 2">
            <a:extLst>
              <a:ext uri="{FF2B5EF4-FFF2-40B4-BE49-F238E27FC236}">
                <a16:creationId xmlns:a16="http://schemas.microsoft.com/office/drawing/2014/main" id="{03C1AC06-57D3-4D19-8D95-DAFECFD4AC36}"/>
              </a:ext>
            </a:extLst>
          </p:cNvPr>
          <p:cNvSpPr txBox="1"/>
          <p:nvPr/>
        </p:nvSpPr>
        <p:spPr>
          <a:xfrm>
            <a:off x="406805" y="2024348"/>
            <a:ext cx="5422339" cy="3323987"/>
          </a:xfrm>
          <a:prstGeom prst="rect">
            <a:avLst/>
          </a:prstGeom>
          <a:noFill/>
        </p:spPr>
        <p:txBody>
          <a:bodyPr wrap="square" lIns="91440" tIns="45720" rIns="91440" bIns="45720" anchor="t">
            <a:spAutoFit/>
          </a:bodyPr>
          <a:lstStyle/>
          <a:p>
            <a:r>
              <a:rPr lang="en-GB" sz="1400"/>
              <a:t>At CSS go-live there will be significant changes to industry systems and processes. These require changes to the REC Retail Risk Register, as risks change and the way in which the Code Manager can measure them changes.</a:t>
            </a:r>
          </a:p>
          <a:p>
            <a:endParaRPr lang="en-GB" sz="1400"/>
          </a:p>
          <a:p>
            <a:r>
              <a:rPr lang="en-GB" sz="1400"/>
              <a:t>The Performance Assurance Board (PAB) has been engaged with these updates, which they considered and approved during the 22 February 2022 meeting. The PAB also noted that an industry consultation would take place following PAB approval (currently ongoing).</a:t>
            </a:r>
          </a:p>
          <a:p>
            <a:endParaRPr lang="en-GB" sz="1400"/>
          </a:p>
          <a:p>
            <a:r>
              <a:rPr lang="en-GB" sz="1400">
                <a:effectLst/>
                <a:ea typeface="Calibri" panose="020F0502020204030204" pitchFamily="34" charset="0"/>
                <a:cs typeface="Arial"/>
              </a:rPr>
              <a:t>The</a:t>
            </a:r>
            <a:r>
              <a:rPr lang="en-GB" sz="1400">
                <a:ea typeface="Calibri" panose="020F0502020204030204" pitchFamily="34" charset="0"/>
                <a:cs typeface="Arial"/>
              </a:rPr>
              <a:t> </a:t>
            </a:r>
            <a:r>
              <a:rPr lang="en-GB" sz="1400">
                <a:effectLst/>
                <a:ea typeface="Calibri" panose="020F0502020204030204" pitchFamily="34" charset="0"/>
                <a:cs typeface="Arial"/>
              </a:rPr>
              <a:t>changes that have been made to the Retail Risk Register include updates to 16 Risk Drivers within </a:t>
            </a:r>
            <a:r>
              <a:rPr lang="en-GB" sz="1400">
                <a:ea typeface="Calibri" panose="020F0502020204030204" pitchFamily="34" charset="0"/>
                <a:cs typeface="Arial"/>
              </a:rPr>
              <a:t>7 Retail Risks (listed to the right) </a:t>
            </a:r>
            <a:r>
              <a:rPr lang="en-GB" sz="1400">
                <a:effectLst/>
                <a:ea typeface="Calibri" panose="020F0502020204030204" pitchFamily="34" charset="0"/>
                <a:cs typeface="Arial"/>
              </a:rPr>
              <a:t>either improving the description or moving them to a more appropriate Risk.</a:t>
            </a:r>
            <a:endParaRPr lang="en-GB" sz="1400">
              <a:cs typeface="Arial"/>
            </a:endParaRPr>
          </a:p>
        </p:txBody>
      </p:sp>
      <p:pic>
        <p:nvPicPr>
          <p:cNvPr id="4" name="Picture 3">
            <a:extLst>
              <a:ext uri="{FF2B5EF4-FFF2-40B4-BE49-F238E27FC236}">
                <a16:creationId xmlns:a16="http://schemas.microsoft.com/office/drawing/2014/main" id="{45838AAA-583E-46C1-BE06-507FC765EFA7}"/>
              </a:ext>
            </a:extLst>
          </p:cNvPr>
          <p:cNvPicPr>
            <a:picLocks noChangeAspect="1"/>
          </p:cNvPicPr>
          <p:nvPr/>
        </p:nvPicPr>
        <p:blipFill rotWithShape="1">
          <a:blip r:embed="rId3"/>
          <a:srcRect t="8704" r="15415"/>
          <a:stretch/>
        </p:blipFill>
        <p:spPr>
          <a:xfrm>
            <a:off x="5829144" y="1813158"/>
            <a:ext cx="6085762" cy="4826075"/>
          </a:xfrm>
          <a:prstGeom prst="rect">
            <a:avLst/>
          </a:prstGeom>
        </p:spPr>
      </p:pic>
      <p:sp>
        <p:nvSpPr>
          <p:cNvPr id="5" name="Rectangle: Rounded Corners 4">
            <a:extLst>
              <a:ext uri="{FF2B5EF4-FFF2-40B4-BE49-F238E27FC236}">
                <a16:creationId xmlns:a16="http://schemas.microsoft.com/office/drawing/2014/main" id="{C8A6D57E-C888-41D9-868A-22A374BA7A5C}"/>
              </a:ext>
            </a:extLst>
          </p:cNvPr>
          <p:cNvSpPr/>
          <p:nvPr/>
        </p:nvSpPr>
        <p:spPr>
          <a:xfrm>
            <a:off x="277094" y="5461260"/>
            <a:ext cx="5552050" cy="1177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Key point: we are not changing our approach, or looking to do more – but we are updating our documents so they are consistent with REC V3.</a:t>
            </a:r>
          </a:p>
        </p:txBody>
      </p:sp>
    </p:spTree>
    <p:extLst>
      <p:ext uri="{BB962C8B-B14F-4D97-AF65-F5344CB8AC3E}">
        <p14:creationId xmlns:p14="http://schemas.microsoft.com/office/powerpoint/2010/main" val="731533055"/>
      </p:ext>
    </p:extLst>
  </p:cSld>
  <p:clrMapOvr>
    <a:masterClrMapping/>
  </p:clrMapOvr>
</p:sld>
</file>

<file path=ppt/theme/theme1.xml><?xml version="1.0" encoding="utf-8"?>
<a:theme xmlns:a="http://schemas.openxmlformats.org/drawingml/2006/main" name="TITLE SLIDES">
  <a:themeElements>
    <a:clrScheme name="REC Colours">
      <a:dk1>
        <a:sysClr val="windowText" lastClr="000000"/>
      </a:dk1>
      <a:lt1>
        <a:sysClr val="window" lastClr="FFFFFF"/>
      </a:lt1>
      <a:dk2>
        <a:srgbClr val="70ADA3"/>
      </a:dk2>
      <a:lt2>
        <a:srgbClr val="FFFFFF"/>
      </a:lt2>
      <a:accent1>
        <a:srgbClr val="4D8934"/>
      </a:accent1>
      <a:accent2>
        <a:srgbClr val="70ADA3"/>
      </a:accent2>
      <a:accent3>
        <a:srgbClr val="7B282E"/>
      </a:accent3>
      <a:accent4>
        <a:srgbClr val="BE6516"/>
      </a:accent4>
      <a:accent5>
        <a:srgbClr val="E7AB00"/>
      </a:accent5>
      <a:accent6>
        <a:srgbClr val="C4D38D"/>
      </a:accent6>
      <a:hlink>
        <a:srgbClr val="4D8934"/>
      </a:hlink>
      <a:folHlink>
        <a:srgbClr val="70ADA3"/>
      </a:folHlink>
    </a:clrScheme>
    <a:fontScheme name="REC">
      <a:majorFont>
        <a:latin typeface="Roboto"/>
        <a:ea typeface=""/>
        <a:cs typeface=""/>
      </a:majorFont>
      <a:minorFont>
        <a:latin typeface="Roboto Sl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SLIDES">
  <a:themeElements>
    <a:clrScheme name="REC Colours">
      <a:dk1>
        <a:sysClr val="windowText" lastClr="000000"/>
      </a:dk1>
      <a:lt1>
        <a:sysClr val="window" lastClr="FFFFFF"/>
      </a:lt1>
      <a:dk2>
        <a:srgbClr val="70ADA3"/>
      </a:dk2>
      <a:lt2>
        <a:srgbClr val="FFFFFF"/>
      </a:lt2>
      <a:accent1>
        <a:srgbClr val="4D8934"/>
      </a:accent1>
      <a:accent2>
        <a:srgbClr val="70ADA3"/>
      </a:accent2>
      <a:accent3>
        <a:srgbClr val="7B282E"/>
      </a:accent3>
      <a:accent4>
        <a:srgbClr val="BE6516"/>
      </a:accent4>
      <a:accent5>
        <a:srgbClr val="E7AB00"/>
      </a:accent5>
      <a:accent6>
        <a:srgbClr val="C4D38D"/>
      </a:accent6>
      <a:hlink>
        <a:srgbClr val="4D8934"/>
      </a:hlink>
      <a:folHlink>
        <a:srgbClr val="70ADA3"/>
      </a:folHlink>
    </a:clrScheme>
    <a:fontScheme name="REC">
      <a:majorFont>
        <a:latin typeface="Roboto"/>
        <a:ea typeface=""/>
        <a:cs typeface=""/>
      </a:majorFont>
      <a:minorFont>
        <a:latin typeface="Roboto Sl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
  <a:themeElements>
    <a:clrScheme name="REC Colours">
      <a:dk1>
        <a:sysClr val="windowText" lastClr="000000"/>
      </a:dk1>
      <a:lt1>
        <a:sysClr val="window" lastClr="FFFFFF"/>
      </a:lt1>
      <a:dk2>
        <a:srgbClr val="70ADA3"/>
      </a:dk2>
      <a:lt2>
        <a:srgbClr val="FFFFFF"/>
      </a:lt2>
      <a:accent1>
        <a:srgbClr val="4D8934"/>
      </a:accent1>
      <a:accent2>
        <a:srgbClr val="70ADA3"/>
      </a:accent2>
      <a:accent3>
        <a:srgbClr val="7B282E"/>
      </a:accent3>
      <a:accent4>
        <a:srgbClr val="BE6516"/>
      </a:accent4>
      <a:accent5>
        <a:srgbClr val="E7AB00"/>
      </a:accent5>
      <a:accent6>
        <a:srgbClr val="C4D38D"/>
      </a:accent6>
      <a:hlink>
        <a:srgbClr val="4D8934"/>
      </a:hlink>
      <a:folHlink>
        <a:srgbClr val="70ADA3"/>
      </a:folHlink>
    </a:clrScheme>
    <a:fontScheme name="REC">
      <a:majorFont>
        <a:latin typeface="Roboto"/>
        <a:ea typeface=""/>
        <a:cs typeface=""/>
      </a:majorFont>
      <a:minorFont>
        <a:latin typeface="Roboto Sl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5" ma:contentTypeDescription="Create a new document." ma:contentTypeScope="" ma:versionID="fb0678265f88b09758662b02307ca067">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b17f6d4b24d6f7b845e1a3d47d7e6e59"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5e8df70-7ba7-462a-92bc-0eb2af61e599">
      <UserInfo>
        <DisplayName>REC Co - Performance Assurance Bid Members</DisplayName>
        <AccountId>8</AccountId>
        <AccountType/>
      </UserInfo>
    </SharedWithUsers>
    <lcf76f155ced4ddcb4097134ff3c332f xmlns="33669984-af94-4b35-9f37-f4574e663bce">
      <Terms xmlns="http://schemas.microsoft.com/office/infopath/2007/PartnerControls"/>
    </lcf76f155ced4ddcb4097134ff3c332f>
    <TaxCatchAll xmlns="d5e8df70-7ba7-462a-92bc-0eb2af61e599" xsi:nil="true"/>
  </documentManagement>
</p:properties>
</file>

<file path=customXml/itemProps1.xml><?xml version="1.0" encoding="utf-8"?>
<ds:datastoreItem xmlns:ds="http://schemas.openxmlformats.org/officeDocument/2006/customXml" ds:itemID="{C4C576D6-B203-4F27-8AE9-22AFF0F9226E}"/>
</file>

<file path=customXml/itemProps2.xml><?xml version="1.0" encoding="utf-8"?>
<ds:datastoreItem xmlns:ds="http://schemas.openxmlformats.org/officeDocument/2006/customXml" ds:itemID="{31C9ED08-DC32-4690-8AEB-3BBAB97614E4}">
  <ds:schemaRefs>
    <ds:schemaRef ds:uri="http://schemas.microsoft.com/sharepoint/v3/contenttype/forms"/>
  </ds:schemaRefs>
</ds:datastoreItem>
</file>

<file path=customXml/itemProps3.xml><?xml version="1.0" encoding="utf-8"?>
<ds:datastoreItem xmlns:ds="http://schemas.openxmlformats.org/officeDocument/2006/customXml" ds:itemID="{BE0B2202-C015-4F77-8E04-913A1B54577F}">
  <ds:schemaRefs>
    <ds:schemaRef ds:uri="58dbe026-c2b7-4f74-8c27-82ec413bac0d"/>
    <ds:schemaRef ds:uri="9aec8e27-46b6-4dfa-bdad-04f5a9be56a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TotalTime>
  <Words>3334</Words>
  <Application>Microsoft Office PowerPoint</Application>
  <PresentationFormat>Widescreen</PresentationFormat>
  <Paragraphs>391</Paragraphs>
  <Slides>31</Slides>
  <Notes>28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31</vt:i4>
      </vt:variant>
    </vt:vector>
  </HeadingPairs>
  <TitlesOfParts>
    <vt:vector size="44" baseType="lpstr">
      <vt:lpstr>Arial</vt:lpstr>
      <vt:lpstr>Calibri</vt:lpstr>
      <vt:lpstr>Calibri Light</vt:lpstr>
      <vt:lpstr>Roboto</vt:lpstr>
      <vt:lpstr>ROBOTO MEDIUM</vt:lpstr>
      <vt:lpstr>Roboto Slab</vt:lpstr>
      <vt:lpstr>Segoe UI</vt:lpstr>
      <vt:lpstr>Symbol</vt:lpstr>
      <vt:lpstr>Wingdings</vt:lpstr>
      <vt:lpstr>TITLE SLIDES</vt:lpstr>
      <vt:lpstr>SECTION SLIDES</vt:lpstr>
      <vt:lpstr>CONTENT SLIDE</vt:lpstr>
      <vt:lpstr>1_CONTENT SLIDE</vt:lpstr>
      <vt:lpstr>CSS readiness webinar  may 2022</vt:lpstr>
      <vt:lpstr>Housekeeping</vt:lpstr>
      <vt:lpstr>Agenda</vt:lpstr>
      <vt:lpstr>Introduction</vt:lpstr>
      <vt:lpstr>PowerPoint Presentation</vt:lpstr>
      <vt:lpstr>PowerPoint Presentation</vt:lpstr>
      <vt:lpstr>Part 1 – css readiness </vt:lpstr>
      <vt:lpstr>Changes to the risk register &amp; our monitoring approach </vt:lpstr>
      <vt:lpstr>Changes to the Risk Register and our monitoring approach </vt:lpstr>
      <vt:lpstr>Please refer to the risk register Consultation for further details on the changes made </vt:lpstr>
      <vt:lpstr>PowerPoint Presentation</vt:lpstr>
      <vt:lpstr>PowerPoint Presentation</vt:lpstr>
      <vt:lpstr>PowerPoint Presentation</vt:lpstr>
      <vt:lpstr>Changes to market entry process </vt:lpstr>
      <vt:lpstr>Market Entry Process post CSS go-live</vt:lpstr>
      <vt:lpstr>changes to market entry documents </vt:lpstr>
      <vt:lpstr>INTRODUCTION: CSS ONBOARDING </vt:lpstr>
      <vt:lpstr>PowerPoint Presentation</vt:lpstr>
      <vt:lpstr>PowerPoint Presentation</vt:lpstr>
      <vt:lpstr>New REC pab responsibilities</vt:lpstr>
      <vt:lpstr>New REC PAB responsibilities</vt:lpstr>
      <vt:lpstr>Any questions?</vt:lpstr>
      <vt:lpstr>Part 2 - Risk monitoring thresholds </vt:lpstr>
      <vt:lpstr>Threshold setting - overview</vt:lpstr>
      <vt:lpstr>Risk threshold methodology</vt:lpstr>
      <vt:lpstr>How will the Code Manager use risk thresholds?</vt:lpstr>
      <vt:lpstr>How will the Code Manager use risk thresholds?</vt:lpstr>
      <vt:lpstr>Forward look</vt:lpstr>
      <vt:lpstr>Forward look</vt:lpstr>
      <vt:lpstr>Any questions?</vt:lpstr>
      <vt:lpstr>THANK YOU FOR ATTENDING  please provide any feedback you may have at slido.com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Lewis</dc:creator>
  <cp:lastModifiedBy>Amelia Bray</cp:lastModifiedBy>
  <cp:revision>4</cp:revision>
  <dcterms:created xsi:type="dcterms:W3CDTF">2021-02-18T13:21:08Z</dcterms:created>
  <dcterms:modified xsi:type="dcterms:W3CDTF">2022-05-25T11:18:56Z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0x01010064B6ABD153718F40AB257D99BCA5D342</vt:lpwstr>
  </property>
  <property fmtid="{D5CDD505-2E9C-101B-9397-08002B2CF9AE}" pid="3" name="MSIP_Label_ea60d57e-af5b-4752-ac57-3e4f28ca11dc_Enabled">
    <vt:lpwstr>true</vt:lpwstr>
  </property>
  <property fmtid="{D5CDD505-2E9C-101B-9397-08002B2CF9AE}" pid="4" name="MSIP_Label_ea60d57e-af5b-4752-ac57-3e4f28ca11dc_SetDate">
    <vt:lpwstr>2021-05-10T15:27:53Z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f3cbc1c6-66c9-4673-8ca4-41e45ccc5770</vt:lpwstr>
  </property>
  <property fmtid="{D5CDD505-2E9C-101B-9397-08002B2CF9AE}" pid="9" name="MSIP_Label_ea60d57e-af5b-4752-ac57-3e4f28ca11dc_ContentBits">
    <vt:lpwstr>0</vt:lpwstr>
  </property>
</Properties>
</file>