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3" r:id="rId2"/>
    <p:sldMasterId id="2147483691" r:id="rId3"/>
  </p:sldMasterIdLst>
  <p:notesMasterIdLst>
    <p:notesMasterId r:id="rId10"/>
  </p:notesMasterIdLst>
  <p:sldIdLst>
    <p:sldId id="256" r:id="rId4"/>
    <p:sldId id="266" r:id="rId5"/>
    <p:sldId id="278" r:id="rId6"/>
    <p:sldId id="294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6"/>
    <a:srgbClr val="68A495"/>
    <a:srgbClr val="D5E3C8"/>
    <a:srgbClr val="3C3C3B"/>
    <a:srgbClr val="4D8934"/>
    <a:srgbClr val="70ADA3"/>
    <a:srgbClr val="B4F1E7"/>
    <a:srgbClr val="EBF1FF"/>
    <a:srgbClr val="96D3C9"/>
    <a:srgbClr val="B3C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B1862-FA9F-4922-987E-68532A50E756}" v="12" dt="2022-07-18T08:23:57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274E-9D9C-1243-8D05-4ABB420FF37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D9FC-C075-0043-B0AD-5654AC883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6F378-E385-254D-BD86-F82B62470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C5FEE-2A32-484F-BB72-090951A93D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4507" y="4771848"/>
            <a:ext cx="6220407" cy="1377027"/>
          </a:xfrm>
          <a:solidFill>
            <a:srgbClr val="68A495"/>
          </a:solidFill>
          <a:ln>
            <a:noFill/>
          </a:ln>
        </p:spPr>
        <p:txBody>
          <a:bodyPr lIns="288000" anchor="ctr">
            <a:normAutofit/>
          </a:bodyPr>
          <a:lstStyle>
            <a:lvl1pPr algn="l">
              <a:lnSpc>
                <a:spcPct val="150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A2AB28D-4815-964D-A608-339A3389E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1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E9CF64-1AA4-6841-B4E1-6D2EC96C9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554686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624306-26B4-1743-8FFF-3183267B65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554686" cy="276144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facete option id, </a:t>
            </a:r>
            <a:r>
              <a:rPr lang="en-US" dirty="0" err="1"/>
              <a:t>vix</a:t>
            </a:r>
            <a:r>
              <a:rPr lang="en-US" dirty="0"/>
              <a:t> an </a:t>
            </a:r>
            <a:r>
              <a:rPr lang="en-US" dirty="0" err="1"/>
              <a:t>laudem</a:t>
            </a:r>
            <a:r>
              <a:rPr lang="en-US" dirty="0"/>
              <a:t> nostrum </a:t>
            </a:r>
            <a:r>
              <a:rPr lang="en-US" dirty="0" err="1"/>
              <a:t>reprehendunt</a:t>
            </a:r>
            <a:r>
              <a:rPr lang="en-US" dirty="0"/>
              <a:t>.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propriae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, vim facilis </a:t>
            </a:r>
            <a:r>
              <a:rPr lang="en-US" dirty="0" err="1"/>
              <a:t>recusabo</a:t>
            </a:r>
            <a:r>
              <a:rPr lang="en-US" dirty="0"/>
              <a:t> at. Vel at </a:t>
            </a:r>
            <a:r>
              <a:rPr lang="en-US" dirty="0" err="1"/>
              <a:t>vivendum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nihil </a:t>
            </a:r>
            <a:r>
              <a:rPr lang="en-US" dirty="0" err="1"/>
              <a:t>labores</a:t>
            </a:r>
            <a:r>
              <a:rPr lang="en-US" dirty="0"/>
              <a:t> ea. Ut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prodesset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 At duo </a:t>
            </a:r>
            <a:r>
              <a:rPr lang="en-US" dirty="0" err="1"/>
              <a:t>rebum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aliquando</a:t>
            </a:r>
            <a:r>
              <a:rPr lang="en-US" dirty="0"/>
              <a:t>.</a:t>
            </a:r>
          </a:p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2C5A97-97FB-CA48-AE5F-EA59A19E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AD1D97-6651-0246-873E-1A82AD6FC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703975" cy="2005661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facete option id, </a:t>
            </a:r>
            <a:r>
              <a:rPr lang="en-US" dirty="0" err="1"/>
              <a:t>vix</a:t>
            </a:r>
            <a:r>
              <a:rPr lang="en-US" dirty="0"/>
              <a:t> an </a:t>
            </a:r>
            <a:r>
              <a:rPr lang="en-US" dirty="0" err="1"/>
              <a:t>laudem</a:t>
            </a:r>
            <a:r>
              <a:rPr lang="en-US" dirty="0"/>
              <a:t> nostrum </a:t>
            </a:r>
            <a:r>
              <a:rPr lang="en-US" dirty="0" err="1"/>
              <a:t>reprehendunt</a:t>
            </a:r>
            <a:r>
              <a:rPr lang="en-US" dirty="0"/>
              <a:t>.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propriae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, vim facilis </a:t>
            </a:r>
            <a:r>
              <a:rPr lang="en-US" dirty="0" err="1"/>
              <a:t>recusabo</a:t>
            </a:r>
            <a:r>
              <a:rPr lang="en-US" dirty="0"/>
              <a:t> at. Vel at </a:t>
            </a:r>
            <a:r>
              <a:rPr lang="en-US" dirty="0" err="1"/>
              <a:t>vivendum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nihil </a:t>
            </a:r>
            <a:r>
              <a:rPr lang="en-US" dirty="0" err="1"/>
              <a:t>labores</a:t>
            </a:r>
            <a:r>
              <a:rPr lang="en-US" dirty="0"/>
              <a:t> ea. Ut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prodesset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 At duo </a:t>
            </a:r>
            <a:r>
              <a:rPr lang="en-US" dirty="0" err="1"/>
              <a:t>rebum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aliquando</a:t>
            </a:r>
            <a:r>
              <a:rPr lang="en-US" dirty="0"/>
              <a:t>.</a:t>
            </a:r>
          </a:p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BDEC08-1444-3A43-A0FF-535A9B70C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6A0081-2D05-E345-BB53-D4986621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1504" y="3336488"/>
            <a:ext cx="2614997" cy="2506824"/>
          </a:xfrm>
        </p:spPr>
        <p:txBody>
          <a:bodyPr numCol="1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9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033FBF4-7937-5A4F-8CBB-C6E849165BE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345094" y="2468880"/>
            <a:ext cx="4887810" cy="3885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5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3D74B6-D092-E248-8E9C-592BE136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8285FD-C013-B048-94D1-C1D188E712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9144000" cy="2638520"/>
          </a:xfrm>
        </p:spPr>
        <p:txBody>
          <a:bodyPr>
            <a:normAutofit/>
          </a:bodyPr>
          <a:lstStyle>
            <a:lvl1pPr marL="285750" indent="-285750" algn="l">
              <a:buFont typeface="Wingdings" pitchFamily="2" charset="2"/>
              <a:buChar char="§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Points…</a:t>
            </a:r>
          </a:p>
          <a:p>
            <a:r>
              <a:rPr lang="en-GB" dirty="0"/>
              <a:t>Click to edit Bullet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355B7-4873-9049-91DC-BD9569FC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D52D23D-8C1E-D149-B70C-7D7729849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EDF779-8B3B-164C-97D3-6155464DD9E5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tove, kitchen appliance, gear&#10;&#10;Description automatically generated">
            <a:extLst>
              <a:ext uri="{FF2B5EF4-FFF2-40B4-BE49-F238E27FC236}">
                <a16:creationId xmlns:a16="http://schemas.microsoft.com/office/drawing/2014/main" id="{8499DDEF-F031-FC48-9B34-E9ED13525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B184D7-6227-A446-ADF6-8FD32A060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5420F02-61F1-2640-8598-A31885F9B39A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SLIDE 1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25EC69-8438-1E41-A22A-4012AB956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A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61934-6919-CC43-9440-DB1EA99C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B3CC02-D0A2-0D4F-812E-09E47BEDF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09608-5DFA-1644-9542-C15421C12DD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AL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96483B-3A77-554B-8654-51DB170674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68E0E6-83DC-464B-A6C5-EE078D17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988B2F2-E7B2-8D48-A497-247F4F338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FB2235-4458-B14C-A769-431B26B04EB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 RU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A3F14-1752-DD4E-B2D5-F5D197144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6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2875-7A5B-2A4D-9366-E8AD352C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8E24E59-6626-B446-93FD-D0E8BD115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F28E52-187B-2F4F-AD37-FCCAC1E33E0C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BUTTER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A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14092-9C2F-4643-B625-3493E57FA8B3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C8459-3696-A144-B490-E949A5A1E506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AD6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HEAD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EC17-3017-2746-AC9B-13844B81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AF813-1A5A-5845-9C1D-263E7BA9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094" y="2668976"/>
            <a:ext cx="9144000" cy="67844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2CFDD-2998-0148-BDB0-1031D8BD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baseline="0" dirty="0">
                <a:latin typeface="+mj-lt"/>
              </a:rPr>
              <a:t>   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6800-0D0D-B849-8889-B8411F6C7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8198-F68D-BF4F-8FAC-A6E667E1945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991B-4CAC-7F48-AA90-9F6E605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D2F0-BC05-E84C-AECD-3599EF6E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300" baseline="0">
          <a:solidFill>
            <a:srgbClr val="68A49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0B1C6-7CFF-2E47-85D3-0E337E9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D2C3F-062F-FD4D-B20D-AF91EA9E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B237-FC24-5C44-9710-867D3EFB6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BDFB-A1E3-0745-9E57-5746DCE064E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1CAB-7CA0-AA41-80FC-3188849C3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282B-C8AD-B24E-B283-023210B3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6" r:id="rId3"/>
    <p:sldLayoutId id="2147483687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E0A0-FF9F-5D47-8B30-43F5EF143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5916" y="1825625"/>
            <a:ext cx="878788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212D-917E-AC4E-8880-44E15C58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Roboto Slab" pitchFamily="2" charset="0"/>
              </a:defRPr>
            </a:lvl1pPr>
          </a:lstStyle>
          <a:p>
            <a:r>
              <a:rPr lang="en-US" dirty="0" err="1"/>
              <a:t>Bodytext</a:t>
            </a:r>
            <a:r>
              <a:rPr lang="en-US" dirty="0"/>
              <a:t> 1 column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2277-2DB6-1846-9E0A-6CAF7BDA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C090-CF47-E246-AF7D-27A7035090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44F17D0-9089-434D-AD8C-98A45BA604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8043" y="499707"/>
            <a:ext cx="1672641" cy="1152527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5583BFE-DE12-D242-AD5C-7739435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F6D3DB-7C68-D64F-B92F-E25D0AACE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ndc-uk.com" TargetMode="External"/><Relationship Id="rId2" Type="http://schemas.openxmlformats.org/officeDocument/2006/relationships/hyperlink" Target="mailto:CSSServiceDesk@smartdcc.co.uk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https://recportal.co.uk/group/guest/raise-a-ticket" TargetMode="External"/><Relationship Id="rId4" Type="http://schemas.openxmlformats.org/officeDocument/2006/relationships/hyperlink" Target="mailto:xoserve@xoserve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A18E-7665-41B4-A5E3-241CC85BD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REC V3 Release Deployment approach</a:t>
            </a:r>
          </a:p>
        </p:txBody>
      </p:sp>
    </p:spTree>
    <p:extLst>
      <p:ext uri="{BB962C8B-B14F-4D97-AF65-F5344CB8AC3E}">
        <p14:creationId xmlns:p14="http://schemas.microsoft.com/office/powerpoint/2010/main" val="4962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4654-A8BE-4164-BCC3-B8C4AE86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4E318EC-A868-4DCF-BDD5-CC9F30B1E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15814"/>
              </p:ext>
            </p:extLst>
          </p:nvPr>
        </p:nvGraphicFramePr>
        <p:xfrm>
          <a:off x="1734619" y="2514757"/>
          <a:ext cx="8722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29">
                  <a:extLst>
                    <a:ext uri="{9D8B030D-6E8A-4147-A177-3AD203B41FA5}">
                      <a16:colId xmlns:a16="http://schemas.microsoft.com/office/drawing/2014/main" val="252577097"/>
                    </a:ext>
                  </a:extLst>
                </a:gridCol>
                <a:gridCol w="6893421">
                  <a:extLst>
                    <a:ext uri="{9D8B030D-6E8A-4147-A177-3AD203B41FA5}">
                      <a16:colId xmlns:a16="http://schemas.microsoft.com/office/drawing/2014/main" val="1235430437"/>
                    </a:ext>
                  </a:extLst>
                </a:gridCol>
                <a:gridCol w="929811">
                  <a:extLst>
                    <a:ext uri="{9D8B030D-6E8A-4147-A177-3AD203B41FA5}">
                      <a16:colId xmlns:a16="http://schemas.microsoft.com/office/drawing/2014/main" val="198964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Section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Title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Page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1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Change impacts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3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55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2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Who to go to for support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4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7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3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REC V3 cutover plan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5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2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4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Online support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3C3C3B"/>
                          </a:solidFill>
                          <a:latin typeface="Roboto Slab"/>
                        </a:rPr>
                        <a:t>6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4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94D8-0F5B-42CF-8056-96617F1C4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Change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23F83-0787-4CFD-9A33-64A2E4AC7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433" y="1963061"/>
            <a:ext cx="11322121" cy="2005661"/>
          </a:xfrm>
        </p:spPr>
        <p:txBody>
          <a:bodyPr numCol="1">
            <a:noAutofit/>
          </a:bodyPr>
          <a:lstStyle/>
          <a:p>
            <a:r>
              <a:rPr lang="en-GB" sz="1100" dirty="0">
                <a:solidFill>
                  <a:srgbClr val="3C3C3B"/>
                </a:solidFill>
              </a:rPr>
              <a:t>The purpose of the REC V3 Release is to implement the Switching obligations set out in the REC Schedules. Below is a table of changes that have been implemented to support the implementation of the Switching obligations and who to contact if you have questions related to those changes.</a:t>
            </a:r>
          </a:p>
          <a:p>
            <a:r>
              <a:rPr lang="en-GB" sz="1100" dirty="0">
                <a:solidFill>
                  <a:srgbClr val="3C3C3B"/>
                </a:solidFill>
              </a:rPr>
              <a:t>Please note: this is not an exhaustive list.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A8B80D-F5DF-DD75-92E6-AD92B2A4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95445"/>
              </p:ext>
            </p:extLst>
          </p:nvPr>
        </p:nvGraphicFramePr>
        <p:xfrm>
          <a:off x="503434" y="2874974"/>
          <a:ext cx="11322121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7725">
                  <a:extLst>
                    <a:ext uri="{9D8B030D-6E8A-4147-A177-3AD203B41FA5}">
                      <a16:colId xmlns:a16="http://schemas.microsoft.com/office/drawing/2014/main" val="1559946143"/>
                    </a:ext>
                  </a:extLst>
                </a:gridCol>
                <a:gridCol w="5044396">
                  <a:extLst>
                    <a:ext uri="{9D8B030D-6E8A-4147-A177-3AD203B41FA5}">
                      <a16:colId xmlns:a16="http://schemas.microsoft.com/office/drawing/2014/main" val="3498728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Changes 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Who to contact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8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Gas Access Agreements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5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Electricity Access Agreements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10884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GES APIs (set up)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62098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EES APIs (set up)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100659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GES APIs (technical support)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Xoserve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12734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EES APIs (technical support)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C&amp;C 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23475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SDEP escalations 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07459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Third Party Intermediaries and Third Party Intermediaries Suppliers user of REL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24372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r>
                        <a:rPr lang="en-GB" dirty="0"/>
                        <a:t>Supplier of Last Resort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Code Manager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1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5EDA-4BD2-CBDF-7973-CA0176189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to contact for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6AAE7-BF66-1C0B-54F7-0B21894CD5DA}"/>
              </a:ext>
            </a:extLst>
          </p:cNvPr>
          <p:cNvSpPr txBox="1"/>
          <p:nvPr/>
        </p:nvSpPr>
        <p:spPr>
          <a:xfrm>
            <a:off x="1017970" y="3941551"/>
            <a:ext cx="2960612" cy="2462213"/>
          </a:xfrm>
          <a:prstGeom prst="rect">
            <a:avLst/>
          </a:prstGeom>
          <a:noFill/>
          <a:ln w="38100">
            <a:solidFill>
              <a:srgbClr val="68A4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/>
                <a:cs typeface="Arial"/>
                <a:sym typeface="Arial"/>
              </a:rPr>
              <a:t>Switching Service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Use the Switching Service Management System to get help and support with any technical queries about switching, including data, any of the Switch Arrangements and CSS availability </a:t>
            </a:r>
          </a:p>
          <a:p>
            <a:pPr algn="ctr"/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Contact </a:t>
            </a:r>
            <a:r>
              <a:rPr lang="en-GB" sz="1400" dirty="0">
                <a:latin typeface="Arial"/>
                <a:cs typeface="Arial"/>
                <a:sym typeface="Arial"/>
                <a:hlinkClick r:id="rId2"/>
              </a:rPr>
              <a:t>Switching Service Management</a:t>
            </a:r>
            <a:endParaRPr lang="en-GB" sz="140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FEA64-717A-2AAB-5D80-1C4C2081BE01}"/>
              </a:ext>
            </a:extLst>
          </p:cNvPr>
          <p:cNvSpPr txBox="1"/>
          <p:nvPr/>
        </p:nvSpPr>
        <p:spPr>
          <a:xfrm>
            <a:off x="4615693" y="3941551"/>
            <a:ext cx="2960612" cy="2893100"/>
          </a:xfrm>
          <a:prstGeom prst="rect">
            <a:avLst/>
          </a:prstGeom>
          <a:noFill/>
          <a:ln w="38100">
            <a:solidFill>
              <a:srgbClr val="68A4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/>
                <a:cs typeface="Arial"/>
                <a:sym typeface="Arial"/>
              </a:rPr>
              <a:t>Electricity Enquiry Services and SDEP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To get access or information about EES or SDEP, please contact us at the </a:t>
            </a:r>
            <a:r>
              <a:rPr lang="en-GB" sz="1400" b="1" dirty="0">
                <a:latin typeface="Arial"/>
                <a:cs typeface="Arial"/>
                <a:sym typeface="Arial"/>
              </a:rPr>
              <a:t>REC Service Desk.</a:t>
            </a:r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If you have a technical issue on EES or SDEP please contact C&amp;C Group Support Helpdesk by clicking the link below</a:t>
            </a:r>
          </a:p>
          <a:p>
            <a:pPr algn="ctr"/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Email: </a:t>
            </a:r>
            <a:r>
              <a:rPr lang="en-GB" sz="1400" dirty="0">
                <a:latin typeface="Arial"/>
                <a:cs typeface="Arial"/>
                <a:sym typeface="Arial"/>
                <a:hlinkClick r:id="rId3"/>
              </a:rPr>
              <a:t>support@candc-uk.com</a:t>
            </a:r>
            <a:endParaRPr lang="en-GB" sz="1400" dirty="0"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D80B3-250D-5CC2-5D39-992888F8805A}"/>
              </a:ext>
            </a:extLst>
          </p:cNvPr>
          <p:cNvSpPr txBox="1"/>
          <p:nvPr/>
        </p:nvSpPr>
        <p:spPr>
          <a:xfrm>
            <a:off x="8213417" y="3941551"/>
            <a:ext cx="2960612" cy="2462213"/>
          </a:xfrm>
          <a:prstGeom prst="rect">
            <a:avLst/>
          </a:prstGeom>
          <a:noFill/>
          <a:ln w="38100">
            <a:solidFill>
              <a:srgbClr val="68A4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/>
                <a:cs typeface="Arial"/>
                <a:sym typeface="Arial"/>
              </a:rPr>
              <a:t>Gas Enquiry Services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To get access or information about GES services, please contact us at the </a:t>
            </a:r>
            <a:r>
              <a:rPr lang="en-GB" sz="1400" b="1" dirty="0">
                <a:latin typeface="Arial"/>
                <a:cs typeface="Arial"/>
                <a:sym typeface="Arial"/>
              </a:rPr>
              <a:t>REC Service Desk.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If you have a technical issue on GES please contact Xoserve by clicking on the link below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  <a:hlinkClick r:id="rId4"/>
              </a:rPr>
              <a:t>Contact Xoserve</a:t>
            </a:r>
            <a:endParaRPr lang="en-GB" sz="1400" dirty="0"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C478B-1D33-4AE8-7105-650C4828A87B}"/>
              </a:ext>
            </a:extLst>
          </p:cNvPr>
          <p:cNvSpPr txBox="1"/>
          <p:nvPr/>
        </p:nvSpPr>
        <p:spPr>
          <a:xfrm>
            <a:off x="1017970" y="2021422"/>
            <a:ext cx="10156059" cy="1815882"/>
          </a:xfrm>
          <a:prstGeom prst="rect">
            <a:avLst/>
          </a:prstGeom>
          <a:noFill/>
          <a:ln w="38100">
            <a:solidFill>
              <a:srgbClr val="68A4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/>
                <a:cs typeface="Arial"/>
                <a:sym typeface="Arial"/>
              </a:rPr>
              <a:t>REC Service Desk</a:t>
            </a:r>
          </a:p>
          <a:p>
            <a:pPr algn="ctr"/>
            <a:endParaRPr lang="en-GB" sz="1400" b="1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Contact the REC Code Manager about all things REC. If you need help with becoming a REC party or accessing REC services such as the REC Portal, Green Deal, Enquiry services and CSS, please reach out by clicking on the button below.</a:t>
            </a:r>
          </a:p>
          <a:p>
            <a:pPr algn="ctr"/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We can also assist you with technical arrangements such as EMAR, REC Performance Assurance and any REC changes.</a:t>
            </a:r>
          </a:p>
          <a:p>
            <a:pPr algn="ctr"/>
            <a:endParaRPr lang="en-GB" sz="1400" dirty="0">
              <a:latin typeface="Arial"/>
              <a:cs typeface="Arial"/>
              <a:sym typeface="Arial"/>
            </a:endParaRPr>
          </a:p>
          <a:p>
            <a:pPr algn="ctr"/>
            <a:r>
              <a:rPr lang="en-GB" sz="1400" dirty="0">
                <a:latin typeface="Arial"/>
                <a:cs typeface="Arial"/>
                <a:sym typeface="Arial"/>
              </a:rPr>
              <a:t>Contact </a:t>
            </a:r>
            <a:r>
              <a:rPr lang="en-GB" sz="1400" dirty="0">
                <a:latin typeface="Arial"/>
                <a:cs typeface="Arial"/>
                <a:sym typeface="Arial"/>
                <a:hlinkClick r:id="rId5"/>
              </a:rPr>
              <a:t>REC Service Desk</a:t>
            </a:r>
            <a:endParaRPr lang="en-GB" sz="140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5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94C9538-B503-42DB-890B-19CC74BD053B}"/>
              </a:ext>
            </a:extLst>
          </p:cNvPr>
          <p:cNvGraphicFramePr>
            <a:graphicFrameLocks noGrp="1"/>
          </p:cNvGraphicFramePr>
          <p:nvPr/>
        </p:nvGraphicFramePr>
        <p:xfrm>
          <a:off x="478894" y="2529827"/>
          <a:ext cx="11264467" cy="386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87">
                  <a:extLst>
                    <a:ext uri="{9D8B030D-6E8A-4147-A177-3AD203B41FA5}">
                      <a16:colId xmlns:a16="http://schemas.microsoft.com/office/drawing/2014/main" val="2524328576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3806249765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790234760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671196412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216071263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2193384197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2230870604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634343832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879652305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80392768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388694538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3818207512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3806186075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771574603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620199478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4081637996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4230172771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2994657092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1396101011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3848214470"/>
                    </a:ext>
                  </a:extLst>
                </a:gridCol>
                <a:gridCol w="499324">
                  <a:extLst>
                    <a:ext uri="{9D8B030D-6E8A-4147-A177-3AD203B41FA5}">
                      <a16:colId xmlns:a16="http://schemas.microsoft.com/office/drawing/2014/main" val="3802157641"/>
                    </a:ext>
                  </a:extLst>
                </a:gridCol>
              </a:tblGrid>
              <a:tr h="331168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Release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18 July 2022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 25 July 2022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01 August 2022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08 August 2022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09433"/>
                  </a:ext>
                </a:extLst>
              </a:tr>
              <a:tr h="331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18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19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20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21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25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26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27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28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29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01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04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05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08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09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10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11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12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72037"/>
                  </a:ext>
                </a:extLst>
              </a:tr>
              <a:tr h="320412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REC V3 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 gridSpan="20">
                  <a:txBody>
                    <a:bodyPr/>
                    <a:lstStyle/>
                    <a:p>
                      <a:endParaRPr lang="en-GB" sz="1100" dirty="0">
                        <a:latin typeface="Roboto Slab"/>
                      </a:endParaRPr>
                    </a:p>
                  </a:txBody>
                  <a:tcPr>
                    <a:solidFill>
                      <a:srgbClr val="D5E3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048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9C9DC8-E475-DE24-CDD4-7F470FC47587}"/>
              </a:ext>
            </a:extLst>
          </p:cNvPr>
          <p:cNvCxnSpPr/>
          <p:nvPr/>
        </p:nvCxnSpPr>
        <p:spPr>
          <a:xfrm>
            <a:off x="2122201" y="3191831"/>
            <a:ext cx="0" cy="31839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759D4C-BADF-4C63-8A04-09DBB9704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 v3 implementation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1EFFA-0801-B58D-C9B2-5B6C70D00533}"/>
              </a:ext>
            </a:extLst>
          </p:cNvPr>
          <p:cNvSpPr txBox="1"/>
          <p:nvPr/>
        </p:nvSpPr>
        <p:spPr>
          <a:xfrm rot="16200000">
            <a:off x="1960202" y="5909586"/>
            <a:ext cx="5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Go Live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B589C57-6752-51BB-E2AD-C13FD6E5D44E}"/>
              </a:ext>
            </a:extLst>
          </p:cNvPr>
          <p:cNvSpPr/>
          <p:nvPr/>
        </p:nvSpPr>
        <p:spPr>
          <a:xfrm>
            <a:off x="1996201" y="4548840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1ECEF-4FF3-9D87-1C47-1C35CD11F15E}"/>
              </a:ext>
            </a:extLst>
          </p:cNvPr>
          <p:cNvSpPr txBox="1"/>
          <p:nvPr/>
        </p:nvSpPr>
        <p:spPr>
          <a:xfrm rot="16200000">
            <a:off x="1960201" y="3393784"/>
            <a:ext cx="5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Go Live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A16F73-7111-5B77-2594-31736966070E}"/>
              </a:ext>
            </a:extLst>
          </p:cNvPr>
          <p:cNvSpPr txBox="1"/>
          <p:nvPr/>
        </p:nvSpPr>
        <p:spPr>
          <a:xfrm>
            <a:off x="2143599" y="4277143"/>
            <a:ext cx="12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Go Live communication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EF03567E-3A97-5FCA-CE9C-3EDAC5EC5D05}"/>
              </a:ext>
            </a:extLst>
          </p:cNvPr>
          <p:cNvSpPr/>
          <p:nvPr/>
        </p:nvSpPr>
        <p:spPr>
          <a:xfrm>
            <a:off x="1996199" y="4944125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F7E36-6A23-4AF9-2057-8D8657230C7B}"/>
              </a:ext>
            </a:extLst>
          </p:cNvPr>
          <p:cNvSpPr txBox="1"/>
          <p:nvPr/>
        </p:nvSpPr>
        <p:spPr>
          <a:xfrm>
            <a:off x="2189978" y="4820535"/>
            <a:ext cx="124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Service Desk collaboration initiated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BBD3236B-C5D5-0474-123D-BB223691D74F}"/>
              </a:ext>
            </a:extLst>
          </p:cNvPr>
          <p:cNvSpPr/>
          <p:nvPr/>
        </p:nvSpPr>
        <p:spPr>
          <a:xfrm>
            <a:off x="1828974" y="4001690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BB6C3B-BA5A-2E2B-9215-A1056A167FB0}"/>
              </a:ext>
            </a:extLst>
          </p:cNvPr>
          <p:cNvSpPr txBox="1"/>
          <p:nvPr/>
        </p:nvSpPr>
        <p:spPr>
          <a:xfrm>
            <a:off x="1996201" y="3884632"/>
            <a:ext cx="153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REC Products published on REC Portal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65C54420-3E2D-1849-868F-814038E19617}"/>
              </a:ext>
            </a:extLst>
          </p:cNvPr>
          <p:cNvSpPr/>
          <p:nvPr/>
        </p:nvSpPr>
        <p:spPr>
          <a:xfrm>
            <a:off x="1837538" y="5407535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8E2833-95CA-5439-377B-DC31EC146AE7}"/>
              </a:ext>
            </a:extLst>
          </p:cNvPr>
          <p:cNvSpPr txBox="1"/>
          <p:nvPr/>
        </p:nvSpPr>
        <p:spPr>
          <a:xfrm>
            <a:off x="2006475" y="5318616"/>
            <a:ext cx="153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REC V3 published on EMAR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10C577A1-E926-8FDB-A8CC-A8395922B06C}"/>
              </a:ext>
            </a:extLst>
          </p:cNvPr>
          <p:cNvSpPr/>
          <p:nvPr/>
        </p:nvSpPr>
        <p:spPr>
          <a:xfrm>
            <a:off x="3368795" y="3389756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46A3C3-15DE-A094-66D0-72F02F3EA833}"/>
              </a:ext>
            </a:extLst>
          </p:cNvPr>
          <p:cNvSpPr txBox="1"/>
          <p:nvPr/>
        </p:nvSpPr>
        <p:spPr>
          <a:xfrm>
            <a:off x="2568542" y="3279170"/>
            <a:ext cx="1243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Drop-in session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71528589-8C67-9DD4-A542-6749C114F532}"/>
              </a:ext>
            </a:extLst>
          </p:cNvPr>
          <p:cNvSpPr/>
          <p:nvPr/>
        </p:nvSpPr>
        <p:spPr>
          <a:xfrm>
            <a:off x="5884244" y="3389756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EE81B2-0911-F637-414F-3BCD35F202A5}"/>
              </a:ext>
            </a:extLst>
          </p:cNvPr>
          <p:cNvSpPr txBox="1"/>
          <p:nvPr/>
        </p:nvSpPr>
        <p:spPr>
          <a:xfrm>
            <a:off x="5083991" y="3279170"/>
            <a:ext cx="1243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Drop-in session</a:t>
            </a:r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58DB0360-2E9E-6943-93E5-08FE0653CF92}"/>
              </a:ext>
            </a:extLst>
          </p:cNvPr>
          <p:cNvSpPr/>
          <p:nvPr/>
        </p:nvSpPr>
        <p:spPr>
          <a:xfrm>
            <a:off x="8348336" y="3389756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93DE4C-6D67-65D0-1577-D6785ECD88E9}"/>
              </a:ext>
            </a:extLst>
          </p:cNvPr>
          <p:cNvSpPr txBox="1"/>
          <p:nvPr/>
        </p:nvSpPr>
        <p:spPr>
          <a:xfrm>
            <a:off x="7548083" y="3279170"/>
            <a:ext cx="1243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Drop-in session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BA93238C-2C1C-373D-FDB9-5A067E988304}"/>
              </a:ext>
            </a:extLst>
          </p:cNvPr>
          <p:cNvSpPr/>
          <p:nvPr/>
        </p:nvSpPr>
        <p:spPr>
          <a:xfrm>
            <a:off x="11338115" y="3389756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DAC564-4779-35AE-3C17-D136F56A7C8E}"/>
              </a:ext>
            </a:extLst>
          </p:cNvPr>
          <p:cNvSpPr txBox="1"/>
          <p:nvPr/>
        </p:nvSpPr>
        <p:spPr>
          <a:xfrm>
            <a:off x="10537862" y="3279170"/>
            <a:ext cx="1243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Drop-in session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37385-9E18-D92F-15F1-6C566EDD6988}"/>
              </a:ext>
            </a:extLst>
          </p:cNvPr>
          <p:cNvSpPr txBox="1"/>
          <p:nvPr/>
        </p:nvSpPr>
        <p:spPr>
          <a:xfrm>
            <a:off x="4068306" y="4174303"/>
            <a:ext cx="6770661" cy="923330"/>
          </a:xfrm>
          <a:prstGeom prst="rect">
            <a:avLst/>
          </a:prstGeom>
          <a:noFill/>
          <a:ln w="28575">
            <a:solidFill>
              <a:srgbClr val="EBF1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REC V3 drop-in sessions will have a free format agenda. Questions can either be submitted prior or at the session. All sessions will be recorded. </a:t>
            </a:r>
          </a:p>
        </p:txBody>
      </p:sp>
    </p:spTree>
    <p:extLst>
      <p:ext uri="{BB962C8B-B14F-4D97-AF65-F5344CB8AC3E}">
        <p14:creationId xmlns:p14="http://schemas.microsoft.com/office/powerpoint/2010/main" val="330353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75BF-CB2D-491E-AC10-BA2C45606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16CC7-48A1-459C-A5D5-3A5297A6C0C1}"/>
              </a:ext>
            </a:extLst>
          </p:cNvPr>
          <p:cNvSpPr txBox="1"/>
          <p:nvPr/>
        </p:nvSpPr>
        <p:spPr>
          <a:xfrm>
            <a:off x="1734600" y="5088134"/>
            <a:ext cx="872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algn="ctr"/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algn="ctr"/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algn="ctr"/>
            <a:r>
              <a:rPr lang="en-GB" sz="1100" dirty="0">
                <a:solidFill>
                  <a:srgbClr val="3C3C3B"/>
                </a:solidFill>
                <a:latin typeface="Roboto Slab"/>
              </a:rPr>
              <a:t>Raise a Service Desk Enquiry if cannot find an answer to your query via our online support tools or contact your assigned Operational Account Manager.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F7380F-5773-B55C-CFFF-DE88BDA21668}"/>
              </a:ext>
            </a:extLst>
          </p:cNvPr>
          <p:cNvGraphicFramePr>
            <a:graphicFrameLocks noGrp="1"/>
          </p:cNvGraphicFramePr>
          <p:nvPr/>
        </p:nvGraphicFramePr>
        <p:xfrm>
          <a:off x="513709" y="2463032"/>
          <a:ext cx="1102417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2521">
                  <a:extLst>
                    <a:ext uri="{9D8B030D-6E8A-4147-A177-3AD203B41FA5}">
                      <a16:colId xmlns:a16="http://schemas.microsoft.com/office/drawing/2014/main" val="1559946143"/>
                    </a:ext>
                  </a:extLst>
                </a:gridCol>
                <a:gridCol w="4911649">
                  <a:extLst>
                    <a:ext uri="{9D8B030D-6E8A-4147-A177-3AD203B41FA5}">
                      <a16:colId xmlns:a16="http://schemas.microsoft.com/office/drawing/2014/main" val="3498728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Online Support</a:t>
                      </a:r>
                    </a:p>
                  </a:txBody>
                  <a:tcPr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Information</a:t>
                      </a:r>
                    </a:p>
                  </a:txBody>
                  <a:tcPr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8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 Portal &gt; The REC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Schedules</a:t>
                      </a:r>
                    </a:p>
                    <a:p>
                      <a:r>
                        <a:rPr lang="en-GB" dirty="0"/>
                        <a:t>Technical documentation</a:t>
                      </a:r>
                    </a:p>
                    <a:p>
                      <a:r>
                        <a:rPr lang="en-GB" dirty="0"/>
                        <a:t>Operational Documentation </a:t>
                      </a:r>
                    </a:p>
                    <a:p>
                      <a:r>
                        <a:rPr lang="en-GB" dirty="0"/>
                        <a:t>User Guides</a:t>
                      </a:r>
                    </a:p>
                  </a:txBody>
                  <a:tcPr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5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 Portal &gt; Wiki</a:t>
                      </a:r>
                    </a:p>
                  </a:txBody>
                  <a:tcPr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V3 knowledge articles</a:t>
                      </a:r>
                    </a:p>
                  </a:txBody>
                  <a:tcPr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1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 Portal &gt; REC Release Information Page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 V3 FAQs</a:t>
                      </a:r>
                    </a:p>
                    <a:p>
                      <a:r>
                        <a:rPr lang="en-GB" dirty="0"/>
                        <a:t>REC V3 webinar videos</a:t>
                      </a:r>
                    </a:p>
                  </a:txBody>
                  <a:tcPr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6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448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20125</TotalTime>
  <Words>545</Words>
  <Application>Microsoft Office PowerPoint</Application>
  <PresentationFormat>Widescreen</PresentationFormat>
  <Paragraphs>124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MEDIUM</vt:lpstr>
      <vt:lpstr>Roboto Slab</vt:lpstr>
      <vt:lpstr>Wingdings</vt:lpstr>
      <vt:lpstr>TITLE SLIDES</vt:lpstr>
      <vt:lpstr>SECTION SLIDES</vt:lpstr>
      <vt:lpstr>CONTENT SLIDE</vt:lpstr>
      <vt:lpstr>REC V3 Release Deployment approach</vt:lpstr>
      <vt:lpstr>Contents</vt:lpstr>
      <vt:lpstr>Change impacts</vt:lpstr>
      <vt:lpstr>Who to contact for support</vt:lpstr>
      <vt:lpstr>Rec v3 implementation plan</vt:lpstr>
      <vt:lpstr>Online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Lewis</dc:creator>
  <cp:lastModifiedBy>James Rees</cp:lastModifiedBy>
  <cp:revision>98</cp:revision>
  <dcterms:created xsi:type="dcterms:W3CDTF">2021-02-18T13:21:08Z</dcterms:created>
  <dcterms:modified xsi:type="dcterms:W3CDTF">2022-07-18T09:04:06Z</dcterms:modified>
</cp:coreProperties>
</file>