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11.xml" ContentType="application/vnd.openxmlformats-officedocument.presentationml.tags+xml"/>
  <Override PartName="/ppt/tags/tag1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 id="2147483685" r:id="rId6"/>
    <p:sldMasterId id="2147483688" r:id="rId7"/>
    <p:sldMasterId id="2147483717" r:id="rId8"/>
    <p:sldMasterId id="2147483719" r:id="rId9"/>
  </p:sldMasterIdLst>
  <p:notesMasterIdLst>
    <p:notesMasterId r:id="rId46"/>
  </p:notesMasterIdLst>
  <p:sldIdLst>
    <p:sldId id="256" r:id="rId10"/>
    <p:sldId id="321" r:id="rId11"/>
    <p:sldId id="268" r:id="rId12"/>
    <p:sldId id="2147475667" r:id="rId13"/>
    <p:sldId id="263" r:id="rId14"/>
    <p:sldId id="2147377005" r:id="rId15"/>
    <p:sldId id="2147376999" r:id="rId16"/>
    <p:sldId id="2147377000" r:id="rId17"/>
    <p:sldId id="2147377006" r:id="rId18"/>
    <p:sldId id="322" r:id="rId19"/>
    <p:sldId id="2145706813" r:id="rId20"/>
    <p:sldId id="2147377007" r:id="rId21"/>
    <p:sldId id="278" r:id="rId22"/>
    <p:sldId id="2145706793" r:id="rId23"/>
    <p:sldId id="1326" r:id="rId24"/>
    <p:sldId id="2145706812" r:id="rId25"/>
    <p:sldId id="2145706794" r:id="rId26"/>
    <p:sldId id="2145706795" r:id="rId27"/>
    <p:sldId id="2147475628" r:id="rId28"/>
    <p:sldId id="2147475664" r:id="rId29"/>
    <p:sldId id="2147475665" r:id="rId30"/>
    <p:sldId id="2147475666" r:id="rId31"/>
    <p:sldId id="277" r:id="rId32"/>
    <p:sldId id="2147475668" r:id="rId33"/>
    <p:sldId id="315" r:id="rId34"/>
    <p:sldId id="276" r:id="rId35"/>
    <p:sldId id="2147377009" r:id="rId36"/>
    <p:sldId id="2147377010" r:id="rId37"/>
    <p:sldId id="2147377011" r:id="rId38"/>
    <p:sldId id="274" r:id="rId39"/>
    <p:sldId id="2147475672" r:id="rId40"/>
    <p:sldId id="2147377001" r:id="rId41"/>
    <p:sldId id="2147475669" r:id="rId42"/>
    <p:sldId id="2147475670" r:id="rId43"/>
    <p:sldId id="257" r:id="rId44"/>
    <p:sldId id="2147475671" r:id="rId45"/>
  </p:sldIdLst>
  <p:sldSz cx="12192000" cy="6858000"/>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000411-BDDA-865B-043B-123781B467A3}" name="Holly Law" initials="HL" userId="S::Holly.Law@gemserv.com::c34eca4e-62d4-492f-8f3b-82de306e0700" providerId="AD"/>
  <p188:author id="{90F98825-2C0E-C709-116D-B26BD6F459BF}" name="Jenny Hyskaj" initials="" userId="S::Jenny.Hyskaj@gemserv.com::2a0cae01-d990-4fec-87a2-7d318451245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1F0"/>
    <a:srgbClr val="D5E3E0"/>
    <a:srgbClr val="E9E8FD"/>
    <a:srgbClr val="3C3C3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8DD3C-D3C4-461E-A92C-52FDFA194501}" v="5" dt="2024-03-13T12:06:04.3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microsoft.com/office/2015/10/relationships/revisionInfo" Target="revisionInfo.xml"/><Relationship Id="rId5" Type="http://schemas.openxmlformats.org/officeDocument/2006/relationships/slideMaster" Target="slideMasters/slideMaster2.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notesMaster" Target="notesMasters/notesMaster1.xml"/><Relationship Id="rId20" Type="http://schemas.openxmlformats.org/officeDocument/2006/relationships/slide" Target="slides/slide11.xml"/><Relationship Id="rId41" Type="http://schemas.openxmlformats.org/officeDocument/2006/relationships/slide" Target="slides/slide32.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olly Law" userId="c34eca4e-62d4-492f-8f3b-82de306e0700" providerId="ADAL" clId="{0128DD3C-D3C4-461E-A92C-52FDFA194501}"/>
    <pc:docChg chg="undo redo custSel addSld delSld modSld">
      <pc:chgData name="Holly Law" userId="c34eca4e-62d4-492f-8f3b-82de306e0700" providerId="ADAL" clId="{0128DD3C-D3C4-461E-A92C-52FDFA194501}" dt="2024-03-14T11:24:13.411" v="728" actId="27107"/>
      <pc:docMkLst>
        <pc:docMk/>
      </pc:docMkLst>
      <pc:sldChg chg="modSp mod">
        <pc:chgData name="Holly Law" userId="c34eca4e-62d4-492f-8f3b-82de306e0700" providerId="ADAL" clId="{0128DD3C-D3C4-461E-A92C-52FDFA194501}" dt="2024-03-13T12:13:20.005" v="695" actId="20577"/>
        <pc:sldMkLst>
          <pc:docMk/>
          <pc:sldMk cId="3077432472" sldId="276"/>
        </pc:sldMkLst>
        <pc:spChg chg="mod">
          <ac:chgData name="Holly Law" userId="c34eca4e-62d4-492f-8f3b-82de306e0700" providerId="ADAL" clId="{0128DD3C-D3C4-461E-A92C-52FDFA194501}" dt="2024-03-13T12:13:20.005" v="695" actId="20577"/>
          <ac:spMkLst>
            <pc:docMk/>
            <pc:sldMk cId="3077432472" sldId="276"/>
            <ac:spMk id="4" creationId="{C5B71C73-0A60-6476-20A8-E8139ACE901B}"/>
          </ac:spMkLst>
        </pc:spChg>
      </pc:sldChg>
      <pc:sldChg chg="modSp mod">
        <pc:chgData name="Holly Law" userId="c34eca4e-62d4-492f-8f3b-82de306e0700" providerId="ADAL" clId="{0128DD3C-D3C4-461E-A92C-52FDFA194501}" dt="2024-03-13T17:19:18.901" v="721" actId="20577"/>
        <pc:sldMkLst>
          <pc:docMk/>
          <pc:sldMk cId="1180669254" sldId="1326"/>
        </pc:sldMkLst>
        <pc:spChg chg="mod">
          <ac:chgData name="Holly Law" userId="c34eca4e-62d4-492f-8f3b-82de306e0700" providerId="ADAL" clId="{0128DD3C-D3C4-461E-A92C-52FDFA194501}" dt="2024-03-13T17:19:18.901" v="721" actId="20577"/>
          <ac:spMkLst>
            <pc:docMk/>
            <pc:sldMk cId="1180669254" sldId="1326"/>
            <ac:spMk id="4" creationId="{244476EB-93B0-02B2-8A13-C85A0E2FF774}"/>
          </ac:spMkLst>
        </pc:spChg>
      </pc:sldChg>
      <pc:sldChg chg="modSp mod">
        <pc:chgData name="Holly Law" userId="c34eca4e-62d4-492f-8f3b-82de306e0700" providerId="ADAL" clId="{0128DD3C-D3C4-461E-A92C-52FDFA194501}" dt="2024-03-14T11:24:13.411" v="728" actId="27107"/>
        <pc:sldMkLst>
          <pc:docMk/>
          <pc:sldMk cId="3766756251" sldId="2145706812"/>
        </pc:sldMkLst>
        <pc:spChg chg="mod">
          <ac:chgData name="Holly Law" userId="c34eca4e-62d4-492f-8f3b-82de306e0700" providerId="ADAL" clId="{0128DD3C-D3C4-461E-A92C-52FDFA194501}" dt="2024-03-14T11:24:13.411" v="728" actId="27107"/>
          <ac:spMkLst>
            <pc:docMk/>
            <pc:sldMk cId="3766756251" sldId="2145706812"/>
            <ac:spMk id="4" creationId="{E640B9A7-D416-21B8-DDF7-8B2424C60736}"/>
          </ac:spMkLst>
        </pc:spChg>
      </pc:sldChg>
      <pc:sldChg chg="modSp mod">
        <pc:chgData name="Holly Law" userId="c34eca4e-62d4-492f-8f3b-82de306e0700" providerId="ADAL" clId="{0128DD3C-D3C4-461E-A92C-52FDFA194501}" dt="2024-03-13T12:04:00.282" v="56" actId="20577"/>
        <pc:sldMkLst>
          <pc:docMk/>
          <pc:sldMk cId="3292893126" sldId="2147475666"/>
        </pc:sldMkLst>
        <pc:spChg chg="mod">
          <ac:chgData name="Holly Law" userId="c34eca4e-62d4-492f-8f3b-82de306e0700" providerId="ADAL" clId="{0128DD3C-D3C4-461E-A92C-52FDFA194501}" dt="2024-03-13T12:04:00.282" v="56" actId="20577"/>
          <ac:spMkLst>
            <pc:docMk/>
            <pc:sldMk cId="3292893126" sldId="2147475666"/>
            <ac:spMk id="5" creationId="{C19EF3B6-0DD6-D78B-31B5-12879DF95891}"/>
          </ac:spMkLst>
        </pc:spChg>
      </pc:sldChg>
      <pc:sldChg chg="delSp modSp add mod">
        <pc:chgData name="Holly Law" userId="c34eca4e-62d4-492f-8f3b-82de306e0700" providerId="ADAL" clId="{0128DD3C-D3C4-461E-A92C-52FDFA194501}" dt="2024-03-13T12:11:51.172" v="693" actId="12"/>
        <pc:sldMkLst>
          <pc:docMk/>
          <pc:sldMk cId="630812850" sldId="2147475672"/>
        </pc:sldMkLst>
        <pc:spChg chg="mod">
          <ac:chgData name="Holly Law" userId="c34eca4e-62d4-492f-8f3b-82de306e0700" providerId="ADAL" clId="{0128DD3C-D3C4-461E-A92C-52FDFA194501}" dt="2024-03-13T12:05:00.135" v="66"/>
          <ac:spMkLst>
            <pc:docMk/>
            <pc:sldMk cId="630812850" sldId="2147475672"/>
            <ac:spMk id="7" creationId="{04770D9B-815E-65CC-ADBD-481E930C3998}"/>
          </ac:spMkLst>
        </pc:spChg>
        <pc:spChg chg="mod">
          <ac:chgData name="Holly Law" userId="c34eca4e-62d4-492f-8f3b-82de306e0700" providerId="ADAL" clId="{0128DD3C-D3C4-461E-A92C-52FDFA194501}" dt="2024-03-13T12:11:51.172" v="693" actId="12"/>
          <ac:spMkLst>
            <pc:docMk/>
            <pc:sldMk cId="630812850" sldId="2147475672"/>
            <ac:spMk id="8" creationId="{E490EDC1-BC83-2672-E4B2-336D25E15534}"/>
          </ac:spMkLst>
        </pc:spChg>
        <pc:graphicFrameChg chg="del">
          <ac:chgData name="Holly Law" userId="c34eca4e-62d4-492f-8f3b-82de306e0700" providerId="ADAL" clId="{0128DD3C-D3C4-461E-A92C-52FDFA194501}" dt="2024-03-13T12:05:07.872" v="67" actId="478"/>
          <ac:graphicFrameMkLst>
            <pc:docMk/>
            <pc:sldMk cId="630812850" sldId="2147475672"/>
            <ac:graphicFrameMk id="3" creationId="{04C79EFE-7F19-3688-6A3A-DB8FFCAFD1CC}"/>
          </ac:graphicFrameMkLst>
        </pc:graphicFrameChg>
      </pc:sldChg>
      <pc:sldChg chg="modSp add del mod">
        <pc:chgData name="Holly Law" userId="c34eca4e-62d4-492f-8f3b-82de306e0700" providerId="ADAL" clId="{0128DD3C-D3C4-461E-A92C-52FDFA194501}" dt="2024-03-13T12:04:23.269" v="60"/>
        <pc:sldMkLst>
          <pc:docMk/>
          <pc:sldMk cId="3788701340" sldId="2147475672"/>
        </pc:sldMkLst>
        <pc:spChg chg="mod">
          <ac:chgData name="Holly Law" userId="c34eca4e-62d4-492f-8f3b-82de306e0700" providerId="ADAL" clId="{0128DD3C-D3C4-461E-A92C-52FDFA194501}" dt="2024-03-13T12:04:23.269" v="60"/>
          <ac:spMkLst>
            <pc:docMk/>
            <pc:sldMk cId="3788701340" sldId="2147475672"/>
            <ac:spMk id="7" creationId="{04770D9B-815E-65CC-ADBD-481E930C3998}"/>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Sheet1!$C$3</c:f>
              <c:strCache>
                <c:ptCount val="1"/>
                <c:pt idx="0">
                  <c:v>Pre-levelisation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DD</c:v>
                </c:pt>
                <c:pt idx="1">
                  <c:v>PPM</c:v>
                </c:pt>
              </c:strCache>
            </c:strRef>
          </c:cat>
          <c:val>
            <c:numRef>
              <c:f>Sheet1!$D$3:$E$3</c:f>
              <c:numCache>
                <c:formatCode>_("£"* #,##0.00_);_("£"* \(#,##0.00\);_("£"* "-"??_);_(@_)</c:formatCode>
                <c:ptCount val="2"/>
                <c:pt idx="0">
                  <c:v>1680</c:v>
                </c:pt>
                <c:pt idx="1">
                  <c:v>1695</c:v>
                </c:pt>
              </c:numCache>
            </c:numRef>
          </c:val>
          <c:extLst>
            <c:ext xmlns:c16="http://schemas.microsoft.com/office/drawing/2014/chart" uri="{C3380CC4-5D6E-409C-BE32-E72D297353CC}">
              <c16:uniqueId val="{00000000-B951-4785-AAAF-A7B6808C4BA7}"/>
            </c:ext>
          </c:extLst>
        </c:ser>
        <c:ser>
          <c:idx val="1"/>
          <c:order val="1"/>
          <c:tx>
            <c:strRef>
              <c:f>Sheet1!$C$4</c:f>
              <c:strCache>
                <c:ptCount val="1"/>
                <c:pt idx="0">
                  <c:v>Post-levelisation </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Sheet1!$D$2:$E$2</c:f>
              <c:strCache>
                <c:ptCount val="2"/>
                <c:pt idx="0">
                  <c:v>DD</c:v>
                </c:pt>
                <c:pt idx="1">
                  <c:v>PPM</c:v>
                </c:pt>
              </c:strCache>
            </c:strRef>
          </c:cat>
          <c:val>
            <c:numRef>
              <c:f>Sheet1!$D$4:$E$4</c:f>
              <c:numCache>
                <c:formatCode>_("£"* #,##0.00_);_("£"* \(#,##0.00\);_("£"* "-"??_);_(@_)</c:formatCode>
                <c:ptCount val="2"/>
                <c:pt idx="0">
                  <c:v>1690</c:v>
                </c:pt>
                <c:pt idx="1">
                  <c:v>1643</c:v>
                </c:pt>
              </c:numCache>
            </c:numRef>
          </c:val>
          <c:extLst>
            <c:ext xmlns:c16="http://schemas.microsoft.com/office/drawing/2014/chart" uri="{C3380CC4-5D6E-409C-BE32-E72D297353CC}">
              <c16:uniqueId val="{00000001-B951-4785-AAAF-A7B6808C4BA7}"/>
            </c:ext>
          </c:extLst>
        </c:ser>
        <c:dLbls>
          <c:showLegendKey val="0"/>
          <c:showVal val="0"/>
          <c:showCatName val="0"/>
          <c:showSerName val="0"/>
          <c:showPercent val="0"/>
          <c:showBubbleSize val="0"/>
        </c:dLbls>
        <c:gapWidth val="219"/>
        <c:overlap val="-27"/>
        <c:axId val="607121999"/>
        <c:axId val="485197007"/>
      </c:barChart>
      <c:catAx>
        <c:axId val="60712199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197007"/>
        <c:crosses val="autoZero"/>
        <c:auto val="1"/>
        <c:lblAlgn val="ctr"/>
        <c:lblOffset val="100"/>
        <c:noMultiLvlLbl val="0"/>
      </c:catAx>
      <c:valAx>
        <c:axId val="485197007"/>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GB"/>
                  <a:t>Price</a:t>
                </a:r>
                <a:r>
                  <a:rPr lang="en-GB" baseline="0"/>
                  <a:t> cap level (dual fuel, TDCV)</a:t>
                </a:r>
                <a:endParaRPr lang="en-GB"/>
              </a:p>
            </c:rich>
          </c:tx>
          <c:layout>
            <c:manualLayout>
              <c:xMode val="edge"/>
              <c:yMode val="edge"/>
              <c:x val="1.6267851672204924E-2"/>
              <c:y val="0.1643628177003804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0712199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D4380FA-229D-4955-B9F9-92CE803BA9AA}" type="doc">
      <dgm:prSet loTypeId="urn:microsoft.com/office/officeart/2005/8/layout/list1" loCatId="list" qsTypeId="urn:microsoft.com/office/officeart/2005/8/quickstyle/simple5" qsCatId="simple" csTypeId="urn:microsoft.com/office/officeart/2005/8/colors/accent3_2" csCatId="accent3" phldr="1"/>
      <dgm:spPr/>
      <dgm:t>
        <a:bodyPr/>
        <a:lstStyle/>
        <a:p>
          <a:endParaRPr lang="en-GB"/>
        </a:p>
      </dgm:t>
    </dgm:pt>
    <dgm:pt modelId="{804C0896-8643-46A0-87B6-53A32ADC8925}">
      <dgm:prSet phldrT="[Text]"/>
      <dgm:spPr>
        <a:solidFill>
          <a:schemeClr val="accent3"/>
        </a:solidFill>
      </dgm:spPr>
      <dgm:t>
        <a:bodyPr/>
        <a:lstStyle/>
        <a:p>
          <a:r>
            <a:rPr lang="en-US" b="1">
              <a:latin typeface="Roboto" panose="02000000000000000000" pitchFamily="2" charset="0"/>
              <a:ea typeface="Roboto" panose="02000000000000000000" pitchFamily="2" charset="0"/>
              <a:cs typeface="Roboto" panose="02000000000000000000" pitchFamily="2" charset="0"/>
            </a:rPr>
            <a:t>Invoicing</a:t>
          </a:r>
          <a:endParaRPr lang="en-GB" b="1">
            <a:latin typeface="Roboto" panose="02000000000000000000" pitchFamily="2" charset="0"/>
            <a:ea typeface="Roboto" panose="02000000000000000000" pitchFamily="2" charset="0"/>
            <a:cs typeface="Roboto" panose="02000000000000000000" pitchFamily="2" charset="0"/>
          </a:endParaRPr>
        </a:p>
      </dgm:t>
    </dgm:pt>
    <dgm:pt modelId="{73A9DE0F-B3E2-44C2-A02C-A2FC0BCF9B57}" type="parTrans" cxnId="{30A62650-0C47-4C8D-A47F-91C4562E645A}">
      <dgm:prSet/>
      <dgm:spPr/>
      <dgm:t>
        <a:bodyPr/>
        <a:lstStyle/>
        <a:p>
          <a:endParaRPr lang="en-GB"/>
        </a:p>
      </dgm:t>
    </dgm:pt>
    <dgm:pt modelId="{66B8EB55-9FA4-42A6-9091-6F0012730740}" type="sibTrans" cxnId="{30A62650-0C47-4C8D-A47F-91C4562E645A}">
      <dgm:prSet/>
      <dgm:spPr/>
      <dgm:t>
        <a:bodyPr/>
        <a:lstStyle/>
        <a:p>
          <a:endParaRPr lang="en-GB"/>
        </a:p>
      </dgm:t>
    </dgm:pt>
    <dgm:pt modelId="{1F51D956-5BC2-4641-B76B-6292CDA7432B}">
      <dgm:prSet phldrT="[Text]"/>
      <dgm:spPr>
        <a:solidFill>
          <a:schemeClr val="accent3"/>
        </a:solidFill>
      </dgm:spPr>
      <dgm:t>
        <a:bodyPr/>
        <a:lstStyle/>
        <a:p>
          <a:r>
            <a:rPr lang="en-US" b="1">
              <a:latin typeface="Roboto" panose="02000000000000000000" pitchFamily="2" charset="0"/>
              <a:ea typeface="Roboto" panose="02000000000000000000" pitchFamily="2" charset="0"/>
              <a:cs typeface="Roboto" panose="02000000000000000000" pitchFamily="2" charset="0"/>
            </a:rPr>
            <a:t>Late Payments</a:t>
          </a:r>
          <a:endParaRPr lang="en-GB" b="1">
            <a:latin typeface="Roboto" panose="02000000000000000000" pitchFamily="2" charset="0"/>
            <a:ea typeface="Roboto" panose="02000000000000000000" pitchFamily="2" charset="0"/>
            <a:cs typeface="Roboto" panose="02000000000000000000" pitchFamily="2" charset="0"/>
          </a:endParaRPr>
        </a:p>
      </dgm:t>
    </dgm:pt>
    <dgm:pt modelId="{8A6777D5-B44D-4AA1-8299-22C803305148}" type="parTrans" cxnId="{92F14788-BB5F-4A8C-A76F-58B4DC54E2B0}">
      <dgm:prSet/>
      <dgm:spPr/>
      <dgm:t>
        <a:bodyPr/>
        <a:lstStyle/>
        <a:p>
          <a:endParaRPr lang="en-GB"/>
        </a:p>
      </dgm:t>
    </dgm:pt>
    <dgm:pt modelId="{C8335428-2AD3-44E4-A583-C53A500D0B48}" type="sibTrans" cxnId="{92F14788-BB5F-4A8C-A76F-58B4DC54E2B0}">
      <dgm:prSet/>
      <dgm:spPr/>
      <dgm:t>
        <a:bodyPr/>
        <a:lstStyle/>
        <a:p>
          <a:endParaRPr lang="en-GB"/>
        </a:p>
      </dgm:t>
    </dgm:pt>
    <dgm:pt modelId="{01858F67-D316-4713-8F09-AFAFED5CA49D}">
      <dgm:prSet phldrT="[Text]"/>
      <dgm:spPr>
        <a:solidFill>
          <a:schemeClr val="accent3"/>
        </a:solidFill>
      </dgm:spPr>
      <dgm:t>
        <a:bodyPr/>
        <a:lstStyle/>
        <a:p>
          <a:r>
            <a:rPr lang="en-US" b="1">
              <a:latin typeface="Roboto" panose="02000000000000000000" pitchFamily="2" charset="0"/>
              <a:ea typeface="Roboto" panose="02000000000000000000" pitchFamily="2" charset="0"/>
              <a:cs typeface="Roboto" panose="02000000000000000000" pitchFamily="2" charset="0"/>
            </a:rPr>
            <a:t>Disputes</a:t>
          </a:r>
          <a:endParaRPr lang="en-GB" b="1">
            <a:latin typeface="Roboto" panose="02000000000000000000" pitchFamily="2" charset="0"/>
            <a:ea typeface="Roboto" panose="02000000000000000000" pitchFamily="2" charset="0"/>
            <a:cs typeface="Roboto" panose="02000000000000000000" pitchFamily="2" charset="0"/>
          </a:endParaRPr>
        </a:p>
      </dgm:t>
    </dgm:pt>
    <dgm:pt modelId="{5C0CF342-6C54-4DA4-953E-5FCF3A26A6C8}" type="parTrans" cxnId="{37F67A27-8FF1-4E52-AD5D-D164094CA0BF}">
      <dgm:prSet/>
      <dgm:spPr/>
      <dgm:t>
        <a:bodyPr/>
        <a:lstStyle/>
        <a:p>
          <a:endParaRPr lang="en-GB"/>
        </a:p>
      </dgm:t>
    </dgm:pt>
    <dgm:pt modelId="{F184654A-E9F6-4DEA-A5BF-EF1951462D96}" type="sibTrans" cxnId="{37F67A27-8FF1-4E52-AD5D-D164094CA0BF}">
      <dgm:prSet/>
      <dgm:spPr/>
      <dgm:t>
        <a:bodyPr/>
        <a:lstStyle/>
        <a:p>
          <a:endParaRPr lang="en-GB"/>
        </a:p>
      </dgm:t>
    </dgm:pt>
    <dgm:pt modelId="{71EBFEE5-5617-43FF-8762-9C4F2AD407FD}">
      <dgm:prSet phldrT="[Text]"/>
      <dgm:spPr>
        <a:solidFill>
          <a:schemeClr val="accent3"/>
        </a:solidFill>
      </dgm:spPr>
      <dgm:t>
        <a:bodyPr/>
        <a:lstStyle/>
        <a:p>
          <a:r>
            <a:rPr lang="en-US" b="1">
              <a:latin typeface="Roboto" panose="02000000000000000000" pitchFamily="2" charset="0"/>
              <a:ea typeface="Roboto" panose="02000000000000000000" pitchFamily="2" charset="0"/>
              <a:cs typeface="Roboto" panose="02000000000000000000" pitchFamily="2" charset="0"/>
            </a:rPr>
            <a:t>Payments</a:t>
          </a:r>
          <a:endParaRPr lang="en-GB" b="1">
            <a:latin typeface="Roboto" panose="02000000000000000000" pitchFamily="2" charset="0"/>
            <a:ea typeface="Roboto" panose="02000000000000000000" pitchFamily="2" charset="0"/>
            <a:cs typeface="Roboto" panose="02000000000000000000" pitchFamily="2" charset="0"/>
          </a:endParaRPr>
        </a:p>
      </dgm:t>
    </dgm:pt>
    <dgm:pt modelId="{10967D61-7BBA-4F12-B77A-E07FE34A6B72}" type="parTrans" cxnId="{41C2709C-FC16-4027-8315-D6FA6DB652A6}">
      <dgm:prSet/>
      <dgm:spPr/>
      <dgm:t>
        <a:bodyPr/>
        <a:lstStyle/>
        <a:p>
          <a:endParaRPr lang="en-GB"/>
        </a:p>
      </dgm:t>
    </dgm:pt>
    <dgm:pt modelId="{A0DABF64-3033-4B86-A803-A5A802405E10}" type="sibTrans" cxnId="{41C2709C-FC16-4027-8315-D6FA6DB652A6}">
      <dgm:prSet/>
      <dgm:spPr/>
      <dgm:t>
        <a:bodyPr/>
        <a:lstStyle/>
        <a:p>
          <a:endParaRPr lang="en-GB"/>
        </a:p>
      </dgm:t>
    </dgm:pt>
    <dgm:pt modelId="{4DD88708-0A0D-4524-A657-C019D31AD8DD}">
      <dgm:prSet phldrT="[Text]"/>
      <dgm:spPr>
        <a:solidFill>
          <a:schemeClr val="accent3"/>
        </a:solidFill>
      </dgm:spPr>
      <dgm:t>
        <a:bodyPr/>
        <a:lstStyle/>
        <a:p>
          <a:r>
            <a:rPr lang="en-US" b="1">
              <a:latin typeface="Roboto" panose="02000000000000000000" pitchFamily="2" charset="0"/>
              <a:ea typeface="Roboto" panose="02000000000000000000" pitchFamily="2" charset="0"/>
              <a:cs typeface="Roboto" panose="02000000000000000000" pitchFamily="2" charset="0"/>
            </a:rPr>
            <a:t>Funds allocation</a:t>
          </a:r>
          <a:endParaRPr lang="en-GB" b="1">
            <a:latin typeface="Roboto" panose="02000000000000000000" pitchFamily="2" charset="0"/>
            <a:ea typeface="Roboto" panose="02000000000000000000" pitchFamily="2" charset="0"/>
            <a:cs typeface="Roboto" panose="02000000000000000000" pitchFamily="2" charset="0"/>
          </a:endParaRPr>
        </a:p>
      </dgm:t>
    </dgm:pt>
    <dgm:pt modelId="{2F718225-1DBF-4EAA-8590-383151336339}" type="parTrans" cxnId="{C5C6378B-F426-4425-B3EA-383830A9D442}">
      <dgm:prSet/>
      <dgm:spPr/>
      <dgm:t>
        <a:bodyPr/>
        <a:lstStyle/>
        <a:p>
          <a:endParaRPr lang="en-GB"/>
        </a:p>
      </dgm:t>
    </dgm:pt>
    <dgm:pt modelId="{85250573-BDBB-4798-93F2-A77344A23636}" type="sibTrans" cxnId="{C5C6378B-F426-4425-B3EA-383830A9D442}">
      <dgm:prSet/>
      <dgm:spPr/>
      <dgm:t>
        <a:bodyPr/>
        <a:lstStyle/>
        <a:p>
          <a:endParaRPr lang="en-GB"/>
        </a:p>
      </dgm:t>
    </dgm:pt>
    <dgm:pt modelId="{DEF29B8D-83FC-4231-A1B1-C6596C50231F}">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Pay on demand, dispute later – maintaining cadence of cash flow</a:t>
          </a:r>
          <a:endParaRPr lang="en-GB">
            <a:latin typeface="Roboto" panose="02000000000000000000" pitchFamily="2" charset="0"/>
            <a:ea typeface="Roboto" panose="02000000000000000000" pitchFamily="2" charset="0"/>
            <a:cs typeface="Roboto" panose="02000000000000000000" pitchFamily="2" charset="0"/>
          </a:endParaRPr>
        </a:p>
      </dgm:t>
    </dgm:pt>
    <dgm:pt modelId="{E2CA6D28-F3DC-442F-94D5-5A71B72EA6E7}" type="parTrans" cxnId="{F98771BC-9676-4A70-ABC3-D7529D2DCAB0}">
      <dgm:prSet/>
      <dgm:spPr/>
      <dgm:t>
        <a:bodyPr/>
        <a:lstStyle/>
        <a:p>
          <a:endParaRPr lang="en-GB"/>
        </a:p>
      </dgm:t>
    </dgm:pt>
    <dgm:pt modelId="{7AD9477B-2C90-4732-8053-31FBC4B9D7BD}" type="sibTrans" cxnId="{F98771BC-9676-4A70-ABC3-D7529D2DCAB0}">
      <dgm:prSet/>
      <dgm:spPr/>
      <dgm:t>
        <a:bodyPr/>
        <a:lstStyle/>
        <a:p>
          <a:endParaRPr lang="en-GB"/>
        </a:p>
      </dgm:t>
    </dgm:pt>
    <dgm:pt modelId="{A220E3F6-4CE0-4C6A-B9C2-BA70B192AD4B}">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Minimum value of dispute set at £1000 in line with MSC</a:t>
          </a:r>
          <a:endParaRPr lang="en-GB">
            <a:latin typeface="Roboto" panose="02000000000000000000" pitchFamily="2" charset="0"/>
            <a:ea typeface="Roboto" panose="02000000000000000000" pitchFamily="2" charset="0"/>
            <a:cs typeface="Roboto" panose="02000000000000000000" pitchFamily="2" charset="0"/>
          </a:endParaRPr>
        </a:p>
      </dgm:t>
    </dgm:pt>
    <dgm:pt modelId="{4002A4E2-B5C9-467D-9A4E-3BE736732B0B}" type="parTrans" cxnId="{F770C590-26B1-4261-852B-EF3812AE9131}">
      <dgm:prSet/>
      <dgm:spPr/>
      <dgm:t>
        <a:bodyPr/>
        <a:lstStyle/>
        <a:p>
          <a:endParaRPr lang="en-GB"/>
        </a:p>
      </dgm:t>
    </dgm:pt>
    <dgm:pt modelId="{3ED16160-69CD-4025-B2DD-3B244FD314BC}" type="sibTrans" cxnId="{F770C590-26B1-4261-852B-EF3812AE9131}">
      <dgm:prSet/>
      <dgm:spPr/>
      <dgm:t>
        <a:bodyPr/>
        <a:lstStyle/>
        <a:p>
          <a:endParaRPr lang="en-GB"/>
        </a:p>
      </dgm:t>
    </dgm:pt>
    <dgm:pt modelId="{46879EE4-4268-4D5E-8453-444DA69033A2}">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Calendar month billing periods</a:t>
          </a:r>
          <a:endParaRPr lang="en-GB">
            <a:latin typeface="Roboto" panose="02000000000000000000" pitchFamily="2" charset="0"/>
            <a:ea typeface="Roboto" panose="02000000000000000000" pitchFamily="2" charset="0"/>
            <a:cs typeface="Roboto" panose="02000000000000000000" pitchFamily="2" charset="0"/>
          </a:endParaRPr>
        </a:p>
      </dgm:t>
    </dgm:pt>
    <dgm:pt modelId="{5D1C459F-F18D-480C-8F2C-86EC81038904}" type="parTrans" cxnId="{A956FD6D-2F23-4F4F-BEF6-CFACF772362D}">
      <dgm:prSet/>
      <dgm:spPr/>
      <dgm:t>
        <a:bodyPr/>
        <a:lstStyle/>
        <a:p>
          <a:endParaRPr lang="en-GB"/>
        </a:p>
      </dgm:t>
    </dgm:pt>
    <dgm:pt modelId="{EEE96E84-21B4-451F-B5FF-471472626770}" type="sibTrans" cxnId="{A956FD6D-2F23-4F4F-BEF6-CFACF772362D}">
      <dgm:prSet/>
      <dgm:spPr/>
      <dgm:t>
        <a:bodyPr/>
        <a:lstStyle/>
        <a:p>
          <a:endParaRPr lang="en-GB"/>
        </a:p>
      </dgm:t>
    </dgm:pt>
    <dgm:pt modelId="{FD9B5931-2F15-42B5-BFB6-61AF92CA40AF}">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Suppliers receive invoice or credit based on net positions </a:t>
          </a:r>
          <a:r>
            <a:rPr lang="en-US" b="1" i="1">
              <a:latin typeface="Roboto" panose="02000000000000000000" pitchFamily="2" charset="0"/>
              <a:ea typeface="Roboto" panose="02000000000000000000" pitchFamily="2" charset="0"/>
              <a:cs typeface="Roboto" panose="02000000000000000000" pitchFamily="2" charset="0"/>
            </a:rPr>
            <a:t>15 WDs </a:t>
          </a:r>
          <a:r>
            <a:rPr lang="en-US">
              <a:latin typeface="Roboto" panose="02000000000000000000" pitchFamily="2" charset="0"/>
              <a:ea typeface="Roboto" panose="02000000000000000000" pitchFamily="2" charset="0"/>
              <a:cs typeface="Roboto" panose="02000000000000000000" pitchFamily="2" charset="0"/>
            </a:rPr>
            <a:t>after the data submission date.</a:t>
          </a:r>
          <a:endParaRPr lang="en-GB">
            <a:latin typeface="Roboto" panose="02000000000000000000" pitchFamily="2" charset="0"/>
            <a:ea typeface="Roboto" panose="02000000000000000000" pitchFamily="2" charset="0"/>
            <a:cs typeface="Roboto" panose="02000000000000000000" pitchFamily="2" charset="0"/>
          </a:endParaRPr>
        </a:p>
      </dgm:t>
    </dgm:pt>
    <dgm:pt modelId="{A77F07DF-ADFC-483E-BDBB-259AF5210967}" type="parTrans" cxnId="{7FE56E1F-65BF-44C5-AD27-F16B09717674}">
      <dgm:prSet/>
      <dgm:spPr/>
      <dgm:t>
        <a:bodyPr/>
        <a:lstStyle/>
        <a:p>
          <a:endParaRPr lang="en-GB"/>
        </a:p>
      </dgm:t>
    </dgm:pt>
    <dgm:pt modelId="{095596E6-F230-4A22-BC38-9D0912B8D072}" type="sibTrans" cxnId="{7FE56E1F-65BF-44C5-AD27-F16B09717674}">
      <dgm:prSet/>
      <dgm:spPr/>
      <dgm:t>
        <a:bodyPr/>
        <a:lstStyle/>
        <a:p>
          <a:endParaRPr lang="en-GB"/>
        </a:p>
      </dgm:t>
    </dgm:pt>
    <dgm:pt modelId="{874E1213-6F6D-4081-A060-8086D8E5D899}">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Suppliers to pay invoices within </a:t>
          </a:r>
          <a:r>
            <a:rPr lang="en-US" b="1" i="1">
              <a:latin typeface="Roboto" panose="02000000000000000000" pitchFamily="2" charset="0"/>
              <a:ea typeface="Roboto" panose="02000000000000000000" pitchFamily="2" charset="0"/>
              <a:cs typeface="Roboto" panose="02000000000000000000" pitchFamily="2" charset="0"/>
            </a:rPr>
            <a:t>10 WDs </a:t>
          </a:r>
          <a:r>
            <a:rPr lang="en-US">
              <a:latin typeface="Roboto" panose="02000000000000000000" pitchFamily="2" charset="0"/>
              <a:ea typeface="Roboto" panose="02000000000000000000" pitchFamily="2" charset="0"/>
              <a:cs typeface="Roboto" panose="02000000000000000000" pitchFamily="2" charset="0"/>
            </a:rPr>
            <a:t>of receipt of invoice </a:t>
          </a:r>
          <a:endParaRPr lang="en-GB">
            <a:latin typeface="Roboto" panose="02000000000000000000" pitchFamily="2" charset="0"/>
            <a:ea typeface="Roboto" panose="02000000000000000000" pitchFamily="2" charset="0"/>
            <a:cs typeface="Roboto" panose="02000000000000000000" pitchFamily="2" charset="0"/>
          </a:endParaRPr>
        </a:p>
      </dgm:t>
    </dgm:pt>
    <dgm:pt modelId="{8954E001-E9B3-4950-96D9-E22D63FB3E1C}" type="parTrans" cxnId="{2F82A8F4-68AF-4C86-81F4-27A2F5A773B3}">
      <dgm:prSet/>
      <dgm:spPr/>
      <dgm:t>
        <a:bodyPr/>
        <a:lstStyle/>
        <a:p>
          <a:endParaRPr lang="en-GB"/>
        </a:p>
      </dgm:t>
    </dgm:pt>
    <dgm:pt modelId="{FC9F3AF7-7065-4011-B20B-4FAC54396C35}" type="sibTrans" cxnId="{2F82A8F4-68AF-4C86-81F4-27A2F5A773B3}">
      <dgm:prSet/>
      <dgm:spPr/>
      <dgm:t>
        <a:bodyPr/>
        <a:lstStyle/>
        <a:p>
          <a:endParaRPr lang="en-GB"/>
        </a:p>
      </dgm:t>
    </dgm:pt>
    <dgm:pt modelId="{C37D7158-3890-45C0-A6E3-F25836324228}">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All funds received are distributed equitably within </a:t>
          </a:r>
          <a:r>
            <a:rPr lang="en-US" b="1">
              <a:latin typeface="Roboto" panose="02000000000000000000" pitchFamily="2" charset="0"/>
              <a:ea typeface="Roboto" panose="02000000000000000000" pitchFamily="2" charset="0"/>
              <a:cs typeface="Roboto" panose="02000000000000000000" pitchFamily="2" charset="0"/>
            </a:rPr>
            <a:t>10 WDs </a:t>
          </a:r>
          <a:r>
            <a:rPr lang="en-US">
              <a:latin typeface="Roboto" panose="02000000000000000000" pitchFamily="2" charset="0"/>
              <a:ea typeface="Roboto" panose="02000000000000000000" pitchFamily="2" charset="0"/>
              <a:cs typeface="Roboto" panose="02000000000000000000" pitchFamily="2" charset="0"/>
            </a:rPr>
            <a:t>of payments</a:t>
          </a:r>
          <a:endParaRPr lang="en-GB">
            <a:latin typeface="Roboto" panose="02000000000000000000" pitchFamily="2" charset="0"/>
            <a:ea typeface="Roboto" panose="02000000000000000000" pitchFamily="2" charset="0"/>
            <a:cs typeface="Roboto" panose="02000000000000000000" pitchFamily="2" charset="0"/>
          </a:endParaRPr>
        </a:p>
      </dgm:t>
    </dgm:pt>
    <dgm:pt modelId="{D8C02EC9-621D-4680-8EB6-2CA4D276FD16}" type="parTrans" cxnId="{EE2E4E3C-5904-4DBE-896B-CEED91D543CC}">
      <dgm:prSet/>
      <dgm:spPr/>
      <dgm:t>
        <a:bodyPr/>
        <a:lstStyle/>
        <a:p>
          <a:endParaRPr lang="en-GB"/>
        </a:p>
      </dgm:t>
    </dgm:pt>
    <dgm:pt modelId="{363F2C73-41D5-40C2-B491-5ACD17E0E582}" type="sibTrans" cxnId="{EE2E4E3C-5904-4DBE-896B-CEED91D543CC}">
      <dgm:prSet/>
      <dgm:spPr/>
      <dgm:t>
        <a:bodyPr/>
        <a:lstStyle/>
        <a:p>
          <a:endParaRPr lang="en-GB"/>
        </a:p>
      </dgm:t>
    </dgm:pt>
    <dgm:pt modelId="{494B3860-1407-4183-98A6-21BC43BCD0D2}">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Money in = Money out (i.e. 95% paid on time = 95% paid out as per MSC)</a:t>
          </a:r>
          <a:endParaRPr lang="en-GB">
            <a:latin typeface="Roboto" panose="02000000000000000000" pitchFamily="2" charset="0"/>
            <a:ea typeface="Roboto" panose="02000000000000000000" pitchFamily="2" charset="0"/>
            <a:cs typeface="Roboto" panose="02000000000000000000" pitchFamily="2" charset="0"/>
          </a:endParaRPr>
        </a:p>
      </dgm:t>
    </dgm:pt>
    <dgm:pt modelId="{293883B8-E802-479B-A660-EA9E1B2FD069}" type="parTrans" cxnId="{FA460C96-5361-4A18-AFE5-757DA68DD5D8}">
      <dgm:prSet/>
      <dgm:spPr/>
      <dgm:t>
        <a:bodyPr/>
        <a:lstStyle/>
        <a:p>
          <a:endParaRPr lang="en-GB"/>
        </a:p>
      </dgm:t>
    </dgm:pt>
    <dgm:pt modelId="{D5E904A4-FC45-463A-BFF5-C07C728021A6}" type="sibTrans" cxnId="{FA460C96-5361-4A18-AFE5-757DA68DD5D8}">
      <dgm:prSet/>
      <dgm:spPr/>
      <dgm:t>
        <a:bodyPr/>
        <a:lstStyle/>
        <a:p>
          <a:endParaRPr lang="en-GB"/>
        </a:p>
      </dgm:t>
    </dgm:pt>
    <dgm:pt modelId="{062981D7-6682-4CFC-90CF-AE9412138D0C}">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Late payment treated as an Event of Default and escalated to Performance Assurance Board</a:t>
          </a:r>
          <a:endParaRPr lang="en-GB">
            <a:latin typeface="Roboto" panose="02000000000000000000" pitchFamily="2" charset="0"/>
            <a:ea typeface="Roboto" panose="02000000000000000000" pitchFamily="2" charset="0"/>
            <a:cs typeface="Roboto" panose="02000000000000000000" pitchFamily="2" charset="0"/>
          </a:endParaRPr>
        </a:p>
      </dgm:t>
    </dgm:pt>
    <dgm:pt modelId="{B43B212C-7B1D-4652-9C13-BB63A3CCF3AD}" type="parTrans" cxnId="{CB89FE93-AA50-4A8F-893D-9D55BA55799F}">
      <dgm:prSet/>
      <dgm:spPr/>
      <dgm:t>
        <a:bodyPr/>
        <a:lstStyle/>
        <a:p>
          <a:endParaRPr lang="en-GB"/>
        </a:p>
      </dgm:t>
    </dgm:pt>
    <dgm:pt modelId="{595DF9CB-6E7A-4D9C-B979-26CDCF0EAACB}" type="sibTrans" cxnId="{CB89FE93-AA50-4A8F-893D-9D55BA55799F}">
      <dgm:prSet/>
      <dgm:spPr/>
      <dgm:t>
        <a:bodyPr/>
        <a:lstStyle/>
        <a:p>
          <a:endParaRPr lang="en-GB"/>
        </a:p>
      </dgm:t>
    </dgm:pt>
    <dgm:pt modelId="{384DF866-CC4C-4241-A684-7B96839185E7}">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Ability to register new customers may be suspended</a:t>
          </a:r>
          <a:endParaRPr lang="en-GB">
            <a:latin typeface="Roboto" panose="02000000000000000000" pitchFamily="2" charset="0"/>
            <a:ea typeface="Roboto" panose="02000000000000000000" pitchFamily="2" charset="0"/>
            <a:cs typeface="Roboto" panose="02000000000000000000" pitchFamily="2" charset="0"/>
          </a:endParaRPr>
        </a:p>
      </dgm:t>
    </dgm:pt>
    <dgm:pt modelId="{78A68089-A3C4-42DD-88B6-32241F7ACBA4}" type="parTrans" cxnId="{C33B3C28-072A-46AA-B6CD-07D62A7C4343}">
      <dgm:prSet/>
      <dgm:spPr/>
      <dgm:t>
        <a:bodyPr/>
        <a:lstStyle/>
        <a:p>
          <a:endParaRPr lang="en-GB"/>
        </a:p>
      </dgm:t>
    </dgm:pt>
    <dgm:pt modelId="{7C723432-4329-4DEF-BF2A-B09E0DEF35F7}" type="sibTrans" cxnId="{C33B3C28-072A-46AA-B6CD-07D62A7C4343}">
      <dgm:prSet/>
      <dgm:spPr/>
      <dgm:t>
        <a:bodyPr/>
        <a:lstStyle/>
        <a:p>
          <a:endParaRPr lang="en-GB"/>
        </a:p>
      </dgm:t>
    </dgm:pt>
    <dgm:pt modelId="{00D6D6F6-405F-42B3-97AA-85C33DCAB429}">
      <dgm:prSet phldrT="[Text]"/>
      <dgm:spPr/>
      <dgm:t>
        <a:bodyPr/>
        <a:lstStyle/>
        <a:p>
          <a:r>
            <a:rPr lang="en-US">
              <a:latin typeface="Roboto" panose="02000000000000000000" pitchFamily="2" charset="0"/>
              <a:ea typeface="Roboto" panose="02000000000000000000" pitchFamily="2" charset="0"/>
              <a:cs typeface="Roboto" panose="02000000000000000000" pitchFamily="2" charset="0"/>
            </a:rPr>
            <a:t>Ofgem informed</a:t>
          </a:r>
          <a:endParaRPr lang="en-GB">
            <a:latin typeface="Roboto" panose="02000000000000000000" pitchFamily="2" charset="0"/>
            <a:ea typeface="Roboto" panose="02000000000000000000" pitchFamily="2" charset="0"/>
            <a:cs typeface="Roboto" panose="02000000000000000000" pitchFamily="2" charset="0"/>
          </a:endParaRPr>
        </a:p>
      </dgm:t>
    </dgm:pt>
    <dgm:pt modelId="{827A2B58-30E4-478C-A640-2993F73CE1EC}" type="parTrans" cxnId="{B8D7C7DC-0169-49A5-B54B-9E0C7436A4AD}">
      <dgm:prSet/>
      <dgm:spPr/>
      <dgm:t>
        <a:bodyPr/>
        <a:lstStyle/>
        <a:p>
          <a:endParaRPr lang="en-GB"/>
        </a:p>
      </dgm:t>
    </dgm:pt>
    <dgm:pt modelId="{BE4BCB98-AB88-4E8F-825D-4E451C6ABBBA}" type="sibTrans" cxnId="{B8D7C7DC-0169-49A5-B54B-9E0C7436A4AD}">
      <dgm:prSet/>
      <dgm:spPr/>
      <dgm:t>
        <a:bodyPr/>
        <a:lstStyle/>
        <a:p>
          <a:endParaRPr lang="en-GB"/>
        </a:p>
      </dgm:t>
    </dgm:pt>
    <dgm:pt modelId="{CBB9EEB7-DA5D-4A46-A79D-D845900E45C5}" type="pres">
      <dgm:prSet presAssocID="{9D4380FA-229D-4955-B9F9-92CE803BA9AA}" presName="linear" presStyleCnt="0">
        <dgm:presLayoutVars>
          <dgm:dir/>
          <dgm:animLvl val="lvl"/>
          <dgm:resizeHandles val="exact"/>
        </dgm:presLayoutVars>
      </dgm:prSet>
      <dgm:spPr/>
    </dgm:pt>
    <dgm:pt modelId="{F2569EA3-B47B-4B72-ADC6-F2A1F3A7DA9B}" type="pres">
      <dgm:prSet presAssocID="{804C0896-8643-46A0-87B6-53A32ADC8925}" presName="parentLin" presStyleCnt="0"/>
      <dgm:spPr/>
    </dgm:pt>
    <dgm:pt modelId="{280E1137-801A-496D-A337-5C6FBE3AB91C}" type="pres">
      <dgm:prSet presAssocID="{804C0896-8643-46A0-87B6-53A32ADC8925}" presName="parentLeftMargin" presStyleLbl="node1" presStyleIdx="0" presStyleCnt="5"/>
      <dgm:spPr/>
    </dgm:pt>
    <dgm:pt modelId="{D696BAD8-7B79-4C02-A4BB-296FA4B774D9}" type="pres">
      <dgm:prSet presAssocID="{804C0896-8643-46A0-87B6-53A32ADC8925}" presName="parentText" presStyleLbl="node1" presStyleIdx="0" presStyleCnt="5">
        <dgm:presLayoutVars>
          <dgm:chMax val="0"/>
          <dgm:bulletEnabled val="1"/>
        </dgm:presLayoutVars>
      </dgm:prSet>
      <dgm:spPr/>
    </dgm:pt>
    <dgm:pt modelId="{5F7973F8-372E-4987-8893-6E6D2914D4AA}" type="pres">
      <dgm:prSet presAssocID="{804C0896-8643-46A0-87B6-53A32ADC8925}" presName="negativeSpace" presStyleCnt="0"/>
      <dgm:spPr/>
    </dgm:pt>
    <dgm:pt modelId="{91380458-1238-4CD7-8682-BD1F5B18CDCC}" type="pres">
      <dgm:prSet presAssocID="{804C0896-8643-46A0-87B6-53A32ADC8925}" presName="childText" presStyleLbl="conFgAcc1" presStyleIdx="0" presStyleCnt="5">
        <dgm:presLayoutVars>
          <dgm:bulletEnabled val="1"/>
        </dgm:presLayoutVars>
      </dgm:prSet>
      <dgm:spPr/>
    </dgm:pt>
    <dgm:pt modelId="{775D3676-4F69-4FDB-BECF-49E960E26C06}" type="pres">
      <dgm:prSet presAssocID="{66B8EB55-9FA4-42A6-9091-6F0012730740}" presName="spaceBetweenRectangles" presStyleCnt="0"/>
      <dgm:spPr/>
    </dgm:pt>
    <dgm:pt modelId="{A1B96573-271C-4457-8C98-0015F5C84B54}" type="pres">
      <dgm:prSet presAssocID="{71EBFEE5-5617-43FF-8762-9C4F2AD407FD}" presName="parentLin" presStyleCnt="0"/>
      <dgm:spPr/>
    </dgm:pt>
    <dgm:pt modelId="{47266ECC-94EE-4282-B5B1-AAD511AF3E86}" type="pres">
      <dgm:prSet presAssocID="{71EBFEE5-5617-43FF-8762-9C4F2AD407FD}" presName="parentLeftMargin" presStyleLbl="node1" presStyleIdx="0" presStyleCnt="5"/>
      <dgm:spPr/>
    </dgm:pt>
    <dgm:pt modelId="{5159DAF6-5D54-47F7-9C11-F4A0AE1924EE}" type="pres">
      <dgm:prSet presAssocID="{71EBFEE5-5617-43FF-8762-9C4F2AD407FD}" presName="parentText" presStyleLbl="node1" presStyleIdx="1" presStyleCnt="5">
        <dgm:presLayoutVars>
          <dgm:chMax val="0"/>
          <dgm:bulletEnabled val="1"/>
        </dgm:presLayoutVars>
      </dgm:prSet>
      <dgm:spPr/>
    </dgm:pt>
    <dgm:pt modelId="{950CBD62-D823-4DB1-8182-8C27256DE7F7}" type="pres">
      <dgm:prSet presAssocID="{71EBFEE5-5617-43FF-8762-9C4F2AD407FD}" presName="negativeSpace" presStyleCnt="0"/>
      <dgm:spPr/>
    </dgm:pt>
    <dgm:pt modelId="{E625D10D-A268-4D46-97C6-CD0D549AB8A8}" type="pres">
      <dgm:prSet presAssocID="{71EBFEE5-5617-43FF-8762-9C4F2AD407FD}" presName="childText" presStyleLbl="conFgAcc1" presStyleIdx="1" presStyleCnt="5">
        <dgm:presLayoutVars>
          <dgm:bulletEnabled val="1"/>
        </dgm:presLayoutVars>
      </dgm:prSet>
      <dgm:spPr/>
    </dgm:pt>
    <dgm:pt modelId="{120592F2-ABEA-43B2-A0AA-E045C56A259D}" type="pres">
      <dgm:prSet presAssocID="{A0DABF64-3033-4B86-A803-A5A802405E10}" presName="spaceBetweenRectangles" presStyleCnt="0"/>
      <dgm:spPr/>
    </dgm:pt>
    <dgm:pt modelId="{4B92C34B-458C-4403-AD67-7F4B7834C80C}" type="pres">
      <dgm:prSet presAssocID="{4DD88708-0A0D-4524-A657-C019D31AD8DD}" presName="parentLin" presStyleCnt="0"/>
      <dgm:spPr/>
    </dgm:pt>
    <dgm:pt modelId="{7788B6F1-2964-4D3F-97A4-E67C7A3D7148}" type="pres">
      <dgm:prSet presAssocID="{4DD88708-0A0D-4524-A657-C019D31AD8DD}" presName="parentLeftMargin" presStyleLbl="node1" presStyleIdx="1" presStyleCnt="5"/>
      <dgm:spPr/>
    </dgm:pt>
    <dgm:pt modelId="{660E40D8-7C61-46EA-AE56-9F6F0AA57ED3}" type="pres">
      <dgm:prSet presAssocID="{4DD88708-0A0D-4524-A657-C019D31AD8DD}" presName="parentText" presStyleLbl="node1" presStyleIdx="2" presStyleCnt="5">
        <dgm:presLayoutVars>
          <dgm:chMax val="0"/>
          <dgm:bulletEnabled val="1"/>
        </dgm:presLayoutVars>
      </dgm:prSet>
      <dgm:spPr/>
    </dgm:pt>
    <dgm:pt modelId="{086CA45E-9EBD-4A46-B693-588C5AE3859D}" type="pres">
      <dgm:prSet presAssocID="{4DD88708-0A0D-4524-A657-C019D31AD8DD}" presName="negativeSpace" presStyleCnt="0"/>
      <dgm:spPr/>
    </dgm:pt>
    <dgm:pt modelId="{618D387D-CE05-49E7-A331-EA8B67E91B6A}" type="pres">
      <dgm:prSet presAssocID="{4DD88708-0A0D-4524-A657-C019D31AD8DD}" presName="childText" presStyleLbl="conFgAcc1" presStyleIdx="2" presStyleCnt="5">
        <dgm:presLayoutVars>
          <dgm:bulletEnabled val="1"/>
        </dgm:presLayoutVars>
      </dgm:prSet>
      <dgm:spPr/>
    </dgm:pt>
    <dgm:pt modelId="{6E6BA103-FAF2-43AF-90A9-FBE063571DF8}" type="pres">
      <dgm:prSet presAssocID="{85250573-BDBB-4798-93F2-A77344A23636}" presName="spaceBetweenRectangles" presStyleCnt="0"/>
      <dgm:spPr/>
    </dgm:pt>
    <dgm:pt modelId="{DEEECF50-56D1-41A2-AF95-7BB41A9405C0}" type="pres">
      <dgm:prSet presAssocID="{1F51D956-5BC2-4641-B76B-6292CDA7432B}" presName="parentLin" presStyleCnt="0"/>
      <dgm:spPr/>
    </dgm:pt>
    <dgm:pt modelId="{BFDD0157-7E01-46CD-84B9-2EEF5B1695BB}" type="pres">
      <dgm:prSet presAssocID="{1F51D956-5BC2-4641-B76B-6292CDA7432B}" presName="parentLeftMargin" presStyleLbl="node1" presStyleIdx="2" presStyleCnt="5"/>
      <dgm:spPr/>
    </dgm:pt>
    <dgm:pt modelId="{93C05271-ABC6-4D1B-B8AA-AE4E2F7F4157}" type="pres">
      <dgm:prSet presAssocID="{1F51D956-5BC2-4641-B76B-6292CDA7432B}" presName="parentText" presStyleLbl="node1" presStyleIdx="3" presStyleCnt="5">
        <dgm:presLayoutVars>
          <dgm:chMax val="0"/>
          <dgm:bulletEnabled val="1"/>
        </dgm:presLayoutVars>
      </dgm:prSet>
      <dgm:spPr/>
    </dgm:pt>
    <dgm:pt modelId="{3920BBAF-EAF5-489B-8EF8-9206CD91F1B3}" type="pres">
      <dgm:prSet presAssocID="{1F51D956-5BC2-4641-B76B-6292CDA7432B}" presName="negativeSpace" presStyleCnt="0"/>
      <dgm:spPr/>
    </dgm:pt>
    <dgm:pt modelId="{FD89E2EE-18DB-445B-80A8-393F4FBDEE76}" type="pres">
      <dgm:prSet presAssocID="{1F51D956-5BC2-4641-B76B-6292CDA7432B}" presName="childText" presStyleLbl="conFgAcc1" presStyleIdx="3" presStyleCnt="5">
        <dgm:presLayoutVars>
          <dgm:bulletEnabled val="1"/>
        </dgm:presLayoutVars>
      </dgm:prSet>
      <dgm:spPr/>
    </dgm:pt>
    <dgm:pt modelId="{5D1AEAC8-8E12-4F23-A439-1062A9630621}" type="pres">
      <dgm:prSet presAssocID="{C8335428-2AD3-44E4-A583-C53A500D0B48}" presName="spaceBetweenRectangles" presStyleCnt="0"/>
      <dgm:spPr/>
    </dgm:pt>
    <dgm:pt modelId="{4CFEE374-EC0E-4F82-A993-04322DF728EF}" type="pres">
      <dgm:prSet presAssocID="{01858F67-D316-4713-8F09-AFAFED5CA49D}" presName="parentLin" presStyleCnt="0"/>
      <dgm:spPr/>
    </dgm:pt>
    <dgm:pt modelId="{300521C8-6921-4B73-B50A-1495215C7543}" type="pres">
      <dgm:prSet presAssocID="{01858F67-D316-4713-8F09-AFAFED5CA49D}" presName="parentLeftMargin" presStyleLbl="node1" presStyleIdx="3" presStyleCnt="5"/>
      <dgm:spPr/>
    </dgm:pt>
    <dgm:pt modelId="{F1A21B6E-E63D-4137-ADE1-BD78FC0B76F5}" type="pres">
      <dgm:prSet presAssocID="{01858F67-D316-4713-8F09-AFAFED5CA49D}" presName="parentText" presStyleLbl="node1" presStyleIdx="4" presStyleCnt="5">
        <dgm:presLayoutVars>
          <dgm:chMax val="0"/>
          <dgm:bulletEnabled val="1"/>
        </dgm:presLayoutVars>
      </dgm:prSet>
      <dgm:spPr/>
    </dgm:pt>
    <dgm:pt modelId="{87904EB2-EFE4-4A67-8933-0A666106932F}" type="pres">
      <dgm:prSet presAssocID="{01858F67-D316-4713-8F09-AFAFED5CA49D}" presName="negativeSpace" presStyleCnt="0"/>
      <dgm:spPr/>
    </dgm:pt>
    <dgm:pt modelId="{570B17EE-D6C6-4C58-A5B1-B3FB8DF3F669}" type="pres">
      <dgm:prSet presAssocID="{01858F67-D316-4713-8F09-AFAFED5CA49D}" presName="childText" presStyleLbl="conFgAcc1" presStyleIdx="4" presStyleCnt="5">
        <dgm:presLayoutVars>
          <dgm:bulletEnabled val="1"/>
        </dgm:presLayoutVars>
      </dgm:prSet>
      <dgm:spPr/>
    </dgm:pt>
  </dgm:ptLst>
  <dgm:cxnLst>
    <dgm:cxn modelId="{60D61D01-9F32-472C-8B55-824BFD6C8F88}" type="presOf" srcId="{DEF29B8D-83FC-4231-A1B1-C6596C50231F}" destId="{570B17EE-D6C6-4C58-A5B1-B3FB8DF3F669}" srcOrd="0" destOrd="0" presId="urn:microsoft.com/office/officeart/2005/8/layout/list1"/>
    <dgm:cxn modelId="{ABFA3410-B5B7-447D-A232-A0692DE12AE2}" type="presOf" srcId="{062981D7-6682-4CFC-90CF-AE9412138D0C}" destId="{FD89E2EE-18DB-445B-80A8-393F4FBDEE76}" srcOrd="0" destOrd="0" presId="urn:microsoft.com/office/officeart/2005/8/layout/list1"/>
    <dgm:cxn modelId="{7FE56E1F-65BF-44C5-AD27-F16B09717674}" srcId="{804C0896-8643-46A0-87B6-53A32ADC8925}" destId="{FD9B5931-2F15-42B5-BFB6-61AF92CA40AF}" srcOrd="1" destOrd="0" parTransId="{A77F07DF-ADFC-483E-BDBB-259AF5210967}" sibTransId="{095596E6-F230-4A22-BC38-9D0912B8D072}"/>
    <dgm:cxn modelId="{4BDB5E21-BF0E-4D0D-8BA0-0A9F1D9EA4EB}" type="presOf" srcId="{384DF866-CC4C-4241-A684-7B96839185E7}" destId="{FD89E2EE-18DB-445B-80A8-393F4FBDEE76}" srcOrd="0" destOrd="1" presId="urn:microsoft.com/office/officeart/2005/8/layout/list1"/>
    <dgm:cxn modelId="{37F67A27-8FF1-4E52-AD5D-D164094CA0BF}" srcId="{9D4380FA-229D-4955-B9F9-92CE803BA9AA}" destId="{01858F67-D316-4713-8F09-AFAFED5CA49D}" srcOrd="4" destOrd="0" parTransId="{5C0CF342-6C54-4DA4-953E-5FCF3A26A6C8}" sibTransId="{F184654A-E9F6-4DEA-A5BF-EF1951462D96}"/>
    <dgm:cxn modelId="{AAC00A28-D996-465B-B69F-B1B2F360D169}" type="presOf" srcId="{494B3860-1407-4183-98A6-21BC43BCD0D2}" destId="{618D387D-CE05-49E7-A331-EA8B67E91B6A}" srcOrd="0" destOrd="1" presId="urn:microsoft.com/office/officeart/2005/8/layout/list1"/>
    <dgm:cxn modelId="{C33B3C28-072A-46AA-B6CD-07D62A7C4343}" srcId="{1F51D956-5BC2-4641-B76B-6292CDA7432B}" destId="{384DF866-CC4C-4241-A684-7B96839185E7}" srcOrd="1" destOrd="0" parTransId="{78A68089-A3C4-42DD-88B6-32241F7ACBA4}" sibTransId="{7C723432-4329-4DEF-BF2A-B09E0DEF35F7}"/>
    <dgm:cxn modelId="{EE2E4E3C-5904-4DBE-896B-CEED91D543CC}" srcId="{4DD88708-0A0D-4524-A657-C019D31AD8DD}" destId="{C37D7158-3890-45C0-A6E3-F25836324228}" srcOrd="0" destOrd="0" parTransId="{D8C02EC9-621D-4680-8EB6-2CA4D276FD16}" sibTransId="{363F2C73-41D5-40C2-B491-5ACD17E0E582}"/>
    <dgm:cxn modelId="{D4CCDD46-D9FD-4A3D-968D-514BCD8C6437}" type="presOf" srcId="{9D4380FA-229D-4955-B9F9-92CE803BA9AA}" destId="{CBB9EEB7-DA5D-4A46-A79D-D845900E45C5}" srcOrd="0" destOrd="0" presId="urn:microsoft.com/office/officeart/2005/8/layout/list1"/>
    <dgm:cxn modelId="{5AB0C048-5460-4B67-8270-9B9910350BBA}" type="presOf" srcId="{01858F67-D316-4713-8F09-AFAFED5CA49D}" destId="{F1A21B6E-E63D-4137-ADE1-BD78FC0B76F5}" srcOrd="1" destOrd="0" presId="urn:microsoft.com/office/officeart/2005/8/layout/list1"/>
    <dgm:cxn modelId="{A956FD6D-2F23-4F4F-BEF6-CFACF772362D}" srcId="{804C0896-8643-46A0-87B6-53A32ADC8925}" destId="{46879EE4-4268-4D5E-8453-444DA69033A2}" srcOrd="0" destOrd="0" parTransId="{5D1C459F-F18D-480C-8F2C-86EC81038904}" sibTransId="{EEE96E84-21B4-451F-B5FF-471472626770}"/>
    <dgm:cxn modelId="{30A62650-0C47-4C8D-A47F-91C4562E645A}" srcId="{9D4380FA-229D-4955-B9F9-92CE803BA9AA}" destId="{804C0896-8643-46A0-87B6-53A32ADC8925}" srcOrd="0" destOrd="0" parTransId="{73A9DE0F-B3E2-44C2-A02C-A2FC0BCF9B57}" sibTransId="{66B8EB55-9FA4-42A6-9091-6F0012730740}"/>
    <dgm:cxn modelId="{EDF65770-9368-4C0E-8427-EE34F069AA87}" type="presOf" srcId="{4DD88708-0A0D-4524-A657-C019D31AD8DD}" destId="{660E40D8-7C61-46EA-AE56-9F6F0AA57ED3}" srcOrd="1" destOrd="0" presId="urn:microsoft.com/office/officeart/2005/8/layout/list1"/>
    <dgm:cxn modelId="{1BAD1651-9BCF-4238-8731-9AE974A8E14E}" type="presOf" srcId="{4DD88708-0A0D-4524-A657-C019D31AD8DD}" destId="{7788B6F1-2964-4D3F-97A4-E67C7A3D7148}" srcOrd="0" destOrd="0" presId="urn:microsoft.com/office/officeart/2005/8/layout/list1"/>
    <dgm:cxn modelId="{1F08EF56-53E4-4719-9EBE-E213592FB3D2}" type="presOf" srcId="{1F51D956-5BC2-4641-B76B-6292CDA7432B}" destId="{BFDD0157-7E01-46CD-84B9-2EEF5B1695BB}" srcOrd="0" destOrd="0" presId="urn:microsoft.com/office/officeart/2005/8/layout/list1"/>
    <dgm:cxn modelId="{69741379-05AE-438F-BAB0-46FE3399309A}" type="presOf" srcId="{46879EE4-4268-4D5E-8453-444DA69033A2}" destId="{91380458-1238-4CD7-8682-BD1F5B18CDCC}" srcOrd="0" destOrd="0" presId="urn:microsoft.com/office/officeart/2005/8/layout/list1"/>
    <dgm:cxn modelId="{66A49B7C-E65D-4197-8648-4AFAEFD206D0}" type="presOf" srcId="{1F51D956-5BC2-4641-B76B-6292CDA7432B}" destId="{93C05271-ABC6-4D1B-B8AA-AE4E2F7F4157}" srcOrd="1" destOrd="0" presId="urn:microsoft.com/office/officeart/2005/8/layout/list1"/>
    <dgm:cxn modelId="{DDB1ED86-C892-4DE5-8855-6399075501C8}" type="presOf" srcId="{FD9B5931-2F15-42B5-BFB6-61AF92CA40AF}" destId="{91380458-1238-4CD7-8682-BD1F5B18CDCC}" srcOrd="0" destOrd="1" presId="urn:microsoft.com/office/officeart/2005/8/layout/list1"/>
    <dgm:cxn modelId="{92F14788-BB5F-4A8C-A76F-58B4DC54E2B0}" srcId="{9D4380FA-229D-4955-B9F9-92CE803BA9AA}" destId="{1F51D956-5BC2-4641-B76B-6292CDA7432B}" srcOrd="3" destOrd="0" parTransId="{8A6777D5-B44D-4AA1-8299-22C803305148}" sibTransId="{C8335428-2AD3-44E4-A583-C53A500D0B48}"/>
    <dgm:cxn modelId="{C5C6378B-F426-4425-B3EA-383830A9D442}" srcId="{9D4380FA-229D-4955-B9F9-92CE803BA9AA}" destId="{4DD88708-0A0D-4524-A657-C019D31AD8DD}" srcOrd="2" destOrd="0" parTransId="{2F718225-1DBF-4EAA-8590-383151336339}" sibTransId="{85250573-BDBB-4798-93F2-A77344A23636}"/>
    <dgm:cxn modelId="{F770C590-26B1-4261-852B-EF3812AE9131}" srcId="{01858F67-D316-4713-8F09-AFAFED5CA49D}" destId="{A220E3F6-4CE0-4C6A-B9C2-BA70B192AD4B}" srcOrd="1" destOrd="0" parTransId="{4002A4E2-B5C9-467D-9A4E-3BE736732B0B}" sibTransId="{3ED16160-69CD-4025-B2DD-3B244FD314BC}"/>
    <dgm:cxn modelId="{CB89FE93-AA50-4A8F-893D-9D55BA55799F}" srcId="{1F51D956-5BC2-4641-B76B-6292CDA7432B}" destId="{062981D7-6682-4CFC-90CF-AE9412138D0C}" srcOrd="0" destOrd="0" parTransId="{B43B212C-7B1D-4652-9C13-BB63A3CCF3AD}" sibTransId="{595DF9CB-6E7A-4D9C-B979-26CDCF0EAACB}"/>
    <dgm:cxn modelId="{FA460C96-5361-4A18-AFE5-757DA68DD5D8}" srcId="{4DD88708-0A0D-4524-A657-C019D31AD8DD}" destId="{494B3860-1407-4183-98A6-21BC43BCD0D2}" srcOrd="1" destOrd="0" parTransId="{293883B8-E802-479B-A660-EA9E1B2FD069}" sibTransId="{D5E904A4-FC45-463A-BFF5-C07C728021A6}"/>
    <dgm:cxn modelId="{C950F998-CB94-4874-9A4B-15A611D5A073}" type="presOf" srcId="{01858F67-D316-4713-8F09-AFAFED5CA49D}" destId="{300521C8-6921-4B73-B50A-1495215C7543}" srcOrd="0" destOrd="0" presId="urn:microsoft.com/office/officeart/2005/8/layout/list1"/>
    <dgm:cxn modelId="{41C2709C-FC16-4027-8315-D6FA6DB652A6}" srcId="{9D4380FA-229D-4955-B9F9-92CE803BA9AA}" destId="{71EBFEE5-5617-43FF-8762-9C4F2AD407FD}" srcOrd="1" destOrd="0" parTransId="{10967D61-7BBA-4F12-B77A-E07FE34A6B72}" sibTransId="{A0DABF64-3033-4B86-A803-A5A802405E10}"/>
    <dgm:cxn modelId="{710466A2-2AE9-471D-A3C7-CA0993646319}" type="presOf" srcId="{00D6D6F6-405F-42B3-97AA-85C33DCAB429}" destId="{FD89E2EE-18DB-445B-80A8-393F4FBDEE76}" srcOrd="0" destOrd="2" presId="urn:microsoft.com/office/officeart/2005/8/layout/list1"/>
    <dgm:cxn modelId="{BB377FA4-4709-4309-BC38-81DE4B786223}" type="presOf" srcId="{804C0896-8643-46A0-87B6-53A32ADC8925}" destId="{280E1137-801A-496D-A337-5C6FBE3AB91C}" srcOrd="0" destOrd="0" presId="urn:microsoft.com/office/officeart/2005/8/layout/list1"/>
    <dgm:cxn modelId="{F98771BC-9676-4A70-ABC3-D7529D2DCAB0}" srcId="{01858F67-D316-4713-8F09-AFAFED5CA49D}" destId="{DEF29B8D-83FC-4231-A1B1-C6596C50231F}" srcOrd="0" destOrd="0" parTransId="{E2CA6D28-F3DC-442F-94D5-5A71B72EA6E7}" sibTransId="{7AD9477B-2C90-4732-8053-31FBC4B9D7BD}"/>
    <dgm:cxn modelId="{1E16EFD8-262E-4FA6-9EE9-B768A1905692}" type="presOf" srcId="{71EBFEE5-5617-43FF-8762-9C4F2AD407FD}" destId="{5159DAF6-5D54-47F7-9C11-F4A0AE1924EE}" srcOrd="1" destOrd="0" presId="urn:microsoft.com/office/officeart/2005/8/layout/list1"/>
    <dgm:cxn modelId="{B8D7C7DC-0169-49A5-B54B-9E0C7436A4AD}" srcId="{1F51D956-5BC2-4641-B76B-6292CDA7432B}" destId="{00D6D6F6-405F-42B3-97AA-85C33DCAB429}" srcOrd="2" destOrd="0" parTransId="{827A2B58-30E4-478C-A640-2993F73CE1EC}" sibTransId="{BE4BCB98-AB88-4E8F-825D-4E451C6ABBBA}"/>
    <dgm:cxn modelId="{BB9F87DD-D0B4-4233-8F53-A9637CF1F023}" type="presOf" srcId="{71EBFEE5-5617-43FF-8762-9C4F2AD407FD}" destId="{47266ECC-94EE-4282-B5B1-AAD511AF3E86}" srcOrd="0" destOrd="0" presId="urn:microsoft.com/office/officeart/2005/8/layout/list1"/>
    <dgm:cxn modelId="{D672CDEA-1510-4822-8FBC-1CF0FE242AFB}" type="presOf" srcId="{A220E3F6-4CE0-4C6A-B9C2-BA70B192AD4B}" destId="{570B17EE-D6C6-4C58-A5B1-B3FB8DF3F669}" srcOrd="0" destOrd="1" presId="urn:microsoft.com/office/officeart/2005/8/layout/list1"/>
    <dgm:cxn modelId="{2F82A8F4-68AF-4C86-81F4-27A2F5A773B3}" srcId="{71EBFEE5-5617-43FF-8762-9C4F2AD407FD}" destId="{874E1213-6F6D-4081-A060-8086D8E5D899}" srcOrd="0" destOrd="0" parTransId="{8954E001-E9B3-4950-96D9-E22D63FB3E1C}" sibTransId="{FC9F3AF7-7065-4011-B20B-4FAC54396C35}"/>
    <dgm:cxn modelId="{4909D2F9-A57D-4259-82E6-6F5D9DDC77F2}" type="presOf" srcId="{C37D7158-3890-45C0-A6E3-F25836324228}" destId="{618D387D-CE05-49E7-A331-EA8B67E91B6A}" srcOrd="0" destOrd="0" presId="urn:microsoft.com/office/officeart/2005/8/layout/list1"/>
    <dgm:cxn modelId="{436D2BFA-1890-4A44-A3B2-7B1693418603}" type="presOf" srcId="{874E1213-6F6D-4081-A060-8086D8E5D899}" destId="{E625D10D-A268-4D46-97C6-CD0D549AB8A8}" srcOrd="0" destOrd="0" presId="urn:microsoft.com/office/officeart/2005/8/layout/list1"/>
    <dgm:cxn modelId="{9DDD85FD-20D9-41AA-9D92-DEE924C2ECE1}" type="presOf" srcId="{804C0896-8643-46A0-87B6-53A32ADC8925}" destId="{D696BAD8-7B79-4C02-A4BB-296FA4B774D9}" srcOrd="1" destOrd="0" presId="urn:microsoft.com/office/officeart/2005/8/layout/list1"/>
    <dgm:cxn modelId="{E5B57298-2320-4BAA-AFE8-0FC9356007EF}" type="presParOf" srcId="{CBB9EEB7-DA5D-4A46-A79D-D845900E45C5}" destId="{F2569EA3-B47B-4B72-ADC6-F2A1F3A7DA9B}" srcOrd="0" destOrd="0" presId="urn:microsoft.com/office/officeart/2005/8/layout/list1"/>
    <dgm:cxn modelId="{7FE5CFEE-58E7-4EAF-8690-1BA9F1369DED}" type="presParOf" srcId="{F2569EA3-B47B-4B72-ADC6-F2A1F3A7DA9B}" destId="{280E1137-801A-496D-A337-5C6FBE3AB91C}" srcOrd="0" destOrd="0" presId="urn:microsoft.com/office/officeart/2005/8/layout/list1"/>
    <dgm:cxn modelId="{D450DFDC-4D61-4729-9049-266A69274047}" type="presParOf" srcId="{F2569EA3-B47B-4B72-ADC6-F2A1F3A7DA9B}" destId="{D696BAD8-7B79-4C02-A4BB-296FA4B774D9}" srcOrd="1" destOrd="0" presId="urn:microsoft.com/office/officeart/2005/8/layout/list1"/>
    <dgm:cxn modelId="{DC73AE91-6237-4DB0-A2EC-BC3EF065DEDA}" type="presParOf" srcId="{CBB9EEB7-DA5D-4A46-A79D-D845900E45C5}" destId="{5F7973F8-372E-4987-8893-6E6D2914D4AA}" srcOrd="1" destOrd="0" presId="urn:microsoft.com/office/officeart/2005/8/layout/list1"/>
    <dgm:cxn modelId="{D66FAB95-85F7-4D0F-95F0-631E49EB05A0}" type="presParOf" srcId="{CBB9EEB7-DA5D-4A46-A79D-D845900E45C5}" destId="{91380458-1238-4CD7-8682-BD1F5B18CDCC}" srcOrd="2" destOrd="0" presId="urn:microsoft.com/office/officeart/2005/8/layout/list1"/>
    <dgm:cxn modelId="{65097658-AEE5-4A74-BB3B-B798DDA29D2B}" type="presParOf" srcId="{CBB9EEB7-DA5D-4A46-A79D-D845900E45C5}" destId="{775D3676-4F69-4FDB-BECF-49E960E26C06}" srcOrd="3" destOrd="0" presId="urn:microsoft.com/office/officeart/2005/8/layout/list1"/>
    <dgm:cxn modelId="{9BCFC0A5-F6EF-445C-AE54-A31BCBA326FD}" type="presParOf" srcId="{CBB9EEB7-DA5D-4A46-A79D-D845900E45C5}" destId="{A1B96573-271C-4457-8C98-0015F5C84B54}" srcOrd="4" destOrd="0" presId="urn:microsoft.com/office/officeart/2005/8/layout/list1"/>
    <dgm:cxn modelId="{6B5C39AC-1A4E-4594-B8D9-CB7EB3B992EC}" type="presParOf" srcId="{A1B96573-271C-4457-8C98-0015F5C84B54}" destId="{47266ECC-94EE-4282-B5B1-AAD511AF3E86}" srcOrd="0" destOrd="0" presId="urn:microsoft.com/office/officeart/2005/8/layout/list1"/>
    <dgm:cxn modelId="{7CE94DD3-5D23-4E3C-88BE-FE9DCE35AC4F}" type="presParOf" srcId="{A1B96573-271C-4457-8C98-0015F5C84B54}" destId="{5159DAF6-5D54-47F7-9C11-F4A0AE1924EE}" srcOrd="1" destOrd="0" presId="urn:microsoft.com/office/officeart/2005/8/layout/list1"/>
    <dgm:cxn modelId="{667436FF-4E1A-45F3-99B4-E3F2C28E5AC9}" type="presParOf" srcId="{CBB9EEB7-DA5D-4A46-A79D-D845900E45C5}" destId="{950CBD62-D823-4DB1-8182-8C27256DE7F7}" srcOrd="5" destOrd="0" presId="urn:microsoft.com/office/officeart/2005/8/layout/list1"/>
    <dgm:cxn modelId="{5321F9D7-B1BA-4A4E-8C3F-3FC4C3F651FF}" type="presParOf" srcId="{CBB9EEB7-DA5D-4A46-A79D-D845900E45C5}" destId="{E625D10D-A268-4D46-97C6-CD0D549AB8A8}" srcOrd="6" destOrd="0" presId="urn:microsoft.com/office/officeart/2005/8/layout/list1"/>
    <dgm:cxn modelId="{62A422F2-25D7-45EC-A9F3-0CCDBDBE4776}" type="presParOf" srcId="{CBB9EEB7-DA5D-4A46-A79D-D845900E45C5}" destId="{120592F2-ABEA-43B2-A0AA-E045C56A259D}" srcOrd="7" destOrd="0" presId="urn:microsoft.com/office/officeart/2005/8/layout/list1"/>
    <dgm:cxn modelId="{42F49BC2-77EF-44B3-BF44-1A46A5C28A56}" type="presParOf" srcId="{CBB9EEB7-DA5D-4A46-A79D-D845900E45C5}" destId="{4B92C34B-458C-4403-AD67-7F4B7834C80C}" srcOrd="8" destOrd="0" presId="urn:microsoft.com/office/officeart/2005/8/layout/list1"/>
    <dgm:cxn modelId="{CFD4C0F2-86B1-4F05-B078-B2456C1DDD71}" type="presParOf" srcId="{4B92C34B-458C-4403-AD67-7F4B7834C80C}" destId="{7788B6F1-2964-4D3F-97A4-E67C7A3D7148}" srcOrd="0" destOrd="0" presId="urn:microsoft.com/office/officeart/2005/8/layout/list1"/>
    <dgm:cxn modelId="{36F9D154-6A63-452A-A135-9B07F092FE68}" type="presParOf" srcId="{4B92C34B-458C-4403-AD67-7F4B7834C80C}" destId="{660E40D8-7C61-46EA-AE56-9F6F0AA57ED3}" srcOrd="1" destOrd="0" presId="urn:microsoft.com/office/officeart/2005/8/layout/list1"/>
    <dgm:cxn modelId="{45E35CD2-2A4E-4420-87C4-E2659234E3A8}" type="presParOf" srcId="{CBB9EEB7-DA5D-4A46-A79D-D845900E45C5}" destId="{086CA45E-9EBD-4A46-B693-588C5AE3859D}" srcOrd="9" destOrd="0" presId="urn:microsoft.com/office/officeart/2005/8/layout/list1"/>
    <dgm:cxn modelId="{22988DCF-0DA8-4C99-88D4-ACA6F776F9E2}" type="presParOf" srcId="{CBB9EEB7-DA5D-4A46-A79D-D845900E45C5}" destId="{618D387D-CE05-49E7-A331-EA8B67E91B6A}" srcOrd="10" destOrd="0" presId="urn:microsoft.com/office/officeart/2005/8/layout/list1"/>
    <dgm:cxn modelId="{7BC86654-974D-4534-B39F-E0BFB5C922AB}" type="presParOf" srcId="{CBB9EEB7-DA5D-4A46-A79D-D845900E45C5}" destId="{6E6BA103-FAF2-43AF-90A9-FBE063571DF8}" srcOrd="11" destOrd="0" presId="urn:microsoft.com/office/officeart/2005/8/layout/list1"/>
    <dgm:cxn modelId="{90970623-23BA-45B6-B6E6-9650949A4C6C}" type="presParOf" srcId="{CBB9EEB7-DA5D-4A46-A79D-D845900E45C5}" destId="{DEEECF50-56D1-41A2-AF95-7BB41A9405C0}" srcOrd="12" destOrd="0" presId="urn:microsoft.com/office/officeart/2005/8/layout/list1"/>
    <dgm:cxn modelId="{24797032-0CF4-48A8-B76F-1D4AAFB0593E}" type="presParOf" srcId="{DEEECF50-56D1-41A2-AF95-7BB41A9405C0}" destId="{BFDD0157-7E01-46CD-84B9-2EEF5B1695BB}" srcOrd="0" destOrd="0" presId="urn:microsoft.com/office/officeart/2005/8/layout/list1"/>
    <dgm:cxn modelId="{F38CA19C-DFB1-4481-9882-0E0819AAFA3B}" type="presParOf" srcId="{DEEECF50-56D1-41A2-AF95-7BB41A9405C0}" destId="{93C05271-ABC6-4D1B-B8AA-AE4E2F7F4157}" srcOrd="1" destOrd="0" presId="urn:microsoft.com/office/officeart/2005/8/layout/list1"/>
    <dgm:cxn modelId="{F68E8216-B79F-40B0-A1E1-29606791E2FD}" type="presParOf" srcId="{CBB9EEB7-DA5D-4A46-A79D-D845900E45C5}" destId="{3920BBAF-EAF5-489B-8EF8-9206CD91F1B3}" srcOrd="13" destOrd="0" presId="urn:microsoft.com/office/officeart/2005/8/layout/list1"/>
    <dgm:cxn modelId="{D6419C8C-6D8C-4D6F-BCC7-4E0C74DEBBA0}" type="presParOf" srcId="{CBB9EEB7-DA5D-4A46-A79D-D845900E45C5}" destId="{FD89E2EE-18DB-445B-80A8-393F4FBDEE76}" srcOrd="14" destOrd="0" presId="urn:microsoft.com/office/officeart/2005/8/layout/list1"/>
    <dgm:cxn modelId="{0F1E2E26-FBF9-4142-9D61-EBE551D399EC}" type="presParOf" srcId="{CBB9EEB7-DA5D-4A46-A79D-D845900E45C5}" destId="{5D1AEAC8-8E12-4F23-A439-1062A9630621}" srcOrd="15" destOrd="0" presId="urn:microsoft.com/office/officeart/2005/8/layout/list1"/>
    <dgm:cxn modelId="{84A7EF3C-ADA8-4388-8F85-0DF32908C2CC}" type="presParOf" srcId="{CBB9EEB7-DA5D-4A46-A79D-D845900E45C5}" destId="{4CFEE374-EC0E-4F82-A993-04322DF728EF}" srcOrd="16" destOrd="0" presId="urn:microsoft.com/office/officeart/2005/8/layout/list1"/>
    <dgm:cxn modelId="{5F49F22B-37F7-4D83-916B-F2FD5D5C4647}" type="presParOf" srcId="{4CFEE374-EC0E-4F82-A993-04322DF728EF}" destId="{300521C8-6921-4B73-B50A-1495215C7543}" srcOrd="0" destOrd="0" presId="urn:microsoft.com/office/officeart/2005/8/layout/list1"/>
    <dgm:cxn modelId="{8B73FA58-153D-4727-9841-716ED73AEC5C}" type="presParOf" srcId="{4CFEE374-EC0E-4F82-A993-04322DF728EF}" destId="{F1A21B6E-E63D-4137-ADE1-BD78FC0B76F5}" srcOrd="1" destOrd="0" presId="urn:microsoft.com/office/officeart/2005/8/layout/list1"/>
    <dgm:cxn modelId="{E7A2982D-C8D7-4709-B065-2957188AB3EB}" type="presParOf" srcId="{CBB9EEB7-DA5D-4A46-A79D-D845900E45C5}" destId="{87904EB2-EFE4-4A67-8933-0A666106932F}" srcOrd="17" destOrd="0" presId="urn:microsoft.com/office/officeart/2005/8/layout/list1"/>
    <dgm:cxn modelId="{DA8A5B84-12EE-403D-B68D-22D862557081}" type="presParOf" srcId="{CBB9EEB7-DA5D-4A46-A79D-D845900E45C5}" destId="{570B17EE-D6C6-4C58-A5B1-B3FB8DF3F669}"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380458-1238-4CD7-8682-BD1F5B18CDCC}">
      <dsp:nvSpPr>
        <dsp:cNvPr id="0" name=""/>
        <dsp:cNvSpPr/>
      </dsp:nvSpPr>
      <dsp:spPr>
        <a:xfrm>
          <a:off x="0" y="252227"/>
          <a:ext cx="9820656" cy="7371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192" tIns="270764" rIns="7621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Calendar month billing periods</a:t>
          </a:r>
          <a:endParaRPr lang="en-GB" sz="13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Suppliers receive invoice or credit based on net positions </a:t>
          </a:r>
          <a:r>
            <a:rPr lang="en-US" sz="1300" b="1" i="1" kern="1200">
              <a:latin typeface="Roboto" panose="02000000000000000000" pitchFamily="2" charset="0"/>
              <a:ea typeface="Roboto" panose="02000000000000000000" pitchFamily="2" charset="0"/>
              <a:cs typeface="Roboto" panose="02000000000000000000" pitchFamily="2" charset="0"/>
            </a:rPr>
            <a:t>15 WDs </a:t>
          </a:r>
          <a:r>
            <a:rPr lang="en-US" sz="1300" kern="1200">
              <a:latin typeface="Roboto" panose="02000000000000000000" pitchFamily="2" charset="0"/>
              <a:ea typeface="Roboto" panose="02000000000000000000" pitchFamily="2" charset="0"/>
              <a:cs typeface="Roboto" panose="02000000000000000000" pitchFamily="2" charset="0"/>
            </a:rPr>
            <a:t>after the data submission date.</a:t>
          </a:r>
          <a:endParaRPr lang="en-GB" sz="1300" kern="1200">
            <a:latin typeface="Roboto" panose="02000000000000000000" pitchFamily="2" charset="0"/>
            <a:ea typeface="Roboto" panose="02000000000000000000" pitchFamily="2" charset="0"/>
            <a:cs typeface="Roboto" panose="02000000000000000000" pitchFamily="2" charset="0"/>
          </a:endParaRPr>
        </a:p>
      </dsp:txBody>
      <dsp:txXfrm>
        <a:off x="0" y="252227"/>
        <a:ext cx="9820656" cy="737100"/>
      </dsp:txXfrm>
    </dsp:sp>
    <dsp:sp modelId="{D696BAD8-7B79-4C02-A4BB-296FA4B774D9}">
      <dsp:nvSpPr>
        <dsp:cNvPr id="0" name=""/>
        <dsp:cNvSpPr/>
      </dsp:nvSpPr>
      <dsp:spPr>
        <a:xfrm>
          <a:off x="491032" y="60347"/>
          <a:ext cx="6874459" cy="3837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9838" tIns="0" rIns="259838" bIns="0" numCol="1" spcCol="1270" anchor="ctr" anchorCtr="0">
          <a:noAutofit/>
        </a:bodyPr>
        <a:lstStyle/>
        <a:p>
          <a:pPr marL="0" lvl="0" indent="0" algn="l" defTabSz="577850">
            <a:lnSpc>
              <a:spcPct val="90000"/>
            </a:lnSpc>
            <a:spcBef>
              <a:spcPct val="0"/>
            </a:spcBef>
            <a:spcAft>
              <a:spcPct val="35000"/>
            </a:spcAft>
            <a:buNone/>
          </a:pPr>
          <a:r>
            <a:rPr lang="en-US" sz="1300" b="1" kern="1200">
              <a:latin typeface="Roboto" panose="02000000000000000000" pitchFamily="2" charset="0"/>
              <a:ea typeface="Roboto" panose="02000000000000000000" pitchFamily="2" charset="0"/>
              <a:cs typeface="Roboto" panose="02000000000000000000" pitchFamily="2" charset="0"/>
            </a:rPr>
            <a:t>Invoicing</a:t>
          </a:r>
          <a:endParaRPr lang="en-GB" sz="1300" b="1" kern="1200">
            <a:latin typeface="Roboto" panose="02000000000000000000" pitchFamily="2" charset="0"/>
            <a:ea typeface="Roboto" panose="02000000000000000000" pitchFamily="2" charset="0"/>
            <a:cs typeface="Roboto" panose="02000000000000000000" pitchFamily="2" charset="0"/>
          </a:endParaRPr>
        </a:p>
      </dsp:txBody>
      <dsp:txXfrm>
        <a:off x="509766" y="79081"/>
        <a:ext cx="6836991" cy="346292"/>
      </dsp:txXfrm>
    </dsp:sp>
    <dsp:sp modelId="{E625D10D-A268-4D46-97C6-CD0D549AB8A8}">
      <dsp:nvSpPr>
        <dsp:cNvPr id="0" name=""/>
        <dsp:cNvSpPr/>
      </dsp:nvSpPr>
      <dsp:spPr>
        <a:xfrm>
          <a:off x="0" y="1251407"/>
          <a:ext cx="9820656" cy="542587"/>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192" tIns="270764" rIns="7621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Suppliers to pay invoices within </a:t>
          </a:r>
          <a:r>
            <a:rPr lang="en-US" sz="1300" b="1" i="1" kern="1200">
              <a:latin typeface="Roboto" panose="02000000000000000000" pitchFamily="2" charset="0"/>
              <a:ea typeface="Roboto" panose="02000000000000000000" pitchFamily="2" charset="0"/>
              <a:cs typeface="Roboto" panose="02000000000000000000" pitchFamily="2" charset="0"/>
            </a:rPr>
            <a:t>10 WDs </a:t>
          </a:r>
          <a:r>
            <a:rPr lang="en-US" sz="1300" kern="1200">
              <a:latin typeface="Roboto" panose="02000000000000000000" pitchFamily="2" charset="0"/>
              <a:ea typeface="Roboto" panose="02000000000000000000" pitchFamily="2" charset="0"/>
              <a:cs typeface="Roboto" panose="02000000000000000000" pitchFamily="2" charset="0"/>
            </a:rPr>
            <a:t>of receipt of invoice </a:t>
          </a:r>
          <a:endParaRPr lang="en-GB" sz="1300" kern="1200">
            <a:latin typeface="Roboto" panose="02000000000000000000" pitchFamily="2" charset="0"/>
            <a:ea typeface="Roboto" panose="02000000000000000000" pitchFamily="2" charset="0"/>
            <a:cs typeface="Roboto" panose="02000000000000000000" pitchFamily="2" charset="0"/>
          </a:endParaRPr>
        </a:p>
      </dsp:txBody>
      <dsp:txXfrm>
        <a:off x="0" y="1251407"/>
        <a:ext cx="9820656" cy="542587"/>
      </dsp:txXfrm>
    </dsp:sp>
    <dsp:sp modelId="{5159DAF6-5D54-47F7-9C11-F4A0AE1924EE}">
      <dsp:nvSpPr>
        <dsp:cNvPr id="0" name=""/>
        <dsp:cNvSpPr/>
      </dsp:nvSpPr>
      <dsp:spPr>
        <a:xfrm>
          <a:off x="491032" y="1059527"/>
          <a:ext cx="6874459" cy="3837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9838" tIns="0" rIns="259838" bIns="0" numCol="1" spcCol="1270" anchor="ctr" anchorCtr="0">
          <a:noAutofit/>
        </a:bodyPr>
        <a:lstStyle/>
        <a:p>
          <a:pPr marL="0" lvl="0" indent="0" algn="l" defTabSz="577850">
            <a:lnSpc>
              <a:spcPct val="90000"/>
            </a:lnSpc>
            <a:spcBef>
              <a:spcPct val="0"/>
            </a:spcBef>
            <a:spcAft>
              <a:spcPct val="35000"/>
            </a:spcAft>
            <a:buNone/>
          </a:pPr>
          <a:r>
            <a:rPr lang="en-US" sz="1300" b="1" kern="1200">
              <a:latin typeface="Roboto" panose="02000000000000000000" pitchFamily="2" charset="0"/>
              <a:ea typeface="Roboto" panose="02000000000000000000" pitchFamily="2" charset="0"/>
              <a:cs typeface="Roboto" panose="02000000000000000000" pitchFamily="2" charset="0"/>
            </a:rPr>
            <a:t>Payments</a:t>
          </a:r>
          <a:endParaRPr lang="en-GB" sz="1300" b="1" kern="1200">
            <a:latin typeface="Roboto" panose="02000000000000000000" pitchFamily="2" charset="0"/>
            <a:ea typeface="Roboto" panose="02000000000000000000" pitchFamily="2" charset="0"/>
            <a:cs typeface="Roboto" panose="02000000000000000000" pitchFamily="2" charset="0"/>
          </a:endParaRPr>
        </a:p>
      </dsp:txBody>
      <dsp:txXfrm>
        <a:off x="509766" y="1078261"/>
        <a:ext cx="6836991" cy="346292"/>
      </dsp:txXfrm>
    </dsp:sp>
    <dsp:sp modelId="{618D387D-CE05-49E7-A331-EA8B67E91B6A}">
      <dsp:nvSpPr>
        <dsp:cNvPr id="0" name=""/>
        <dsp:cNvSpPr/>
      </dsp:nvSpPr>
      <dsp:spPr>
        <a:xfrm>
          <a:off x="0" y="2056074"/>
          <a:ext cx="9820656" cy="7371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192" tIns="270764" rIns="7621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All funds received are distributed equitably within </a:t>
          </a:r>
          <a:r>
            <a:rPr lang="en-US" sz="1300" b="1" kern="1200">
              <a:latin typeface="Roboto" panose="02000000000000000000" pitchFamily="2" charset="0"/>
              <a:ea typeface="Roboto" panose="02000000000000000000" pitchFamily="2" charset="0"/>
              <a:cs typeface="Roboto" panose="02000000000000000000" pitchFamily="2" charset="0"/>
            </a:rPr>
            <a:t>10 WDs </a:t>
          </a:r>
          <a:r>
            <a:rPr lang="en-US" sz="1300" kern="1200">
              <a:latin typeface="Roboto" panose="02000000000000000000" pitchFamily="2" charset="0"/>
              <a:ea typeface="Roboto" panose="02000000000000000000" pitchFamily="2" charset="0"/>
              <a:cs typeface="Roboto" panose="02000000000000000000" pitchFamily="2" charset="0"/>
            </a:rPr>
            <a:t>of payments</a:t>
          </a:r>
          <a:endParaRPr lang="en-GB" sz="13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Money in = Money out (i.e. 95% paid on time = 95% paid out as per MSC)</a:t>
          </a:r>
          <a:endParaRPr lang="en-GB" sz="1300" kern="1200">
            <a:latin typeface="Roboto" panose="02000000000000000000" pitchFamily="2" charset="0"/>
            <a:ea typeface="Roboto" panose="02000000000000000000" pitchFamily="2" charset="0"/>
            <a:cs typeface="Roboto" panose="02000000000000000000" pitchFamily="2" charset="0"/>
          </a:endParaRPr>
        </a:p>
      </dsp:txBody>
      <dsp:txXfrm>
        <a:off x="0" y="2056074"/>
        <a:ext cx="9820656" cy="737100"/>
      </dsp:txXfrm>
    </dsp:sp>
    <dsp:sp modelId="{660E40D8-7C61-46EA-AE56-9F6F0AA57ED3}">
      <dsp:nvSpPr>
        <dsp:cNvPr id="0" name=""/>
        <dsp:cNvSpPr/>
      </dsp:nvSpPr>
      <dsp:spPr>
        <a:xfrm>
          <a:off x="491032" y="1864194"/>
          <a:ext cx="6874459" cy="3837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9838" tIns="0" rIns="259838" bIns="0" numCol="1" spcCol="1270" anchor="ctr" anchorCtr="0">
          <a:noAutofit/>
        </a:bodyPr>
        <a:lstStyle/>
        <a:p>
          <a:pPr marL="0" lvl="0" indent="0" algn="l" defTabSz="577850">
            <a:lnSpc>
              <a:spcPct val="90000"/>
            </a:lnSpc>
            <a:spcBef>
              <a:spcPct val="0"/>
            </a:spcBef>
            <a:spcAft>
              <a:spcPct val="35000"/>
            </a:spcAft>
            <a:buNone/>
          </a:pPr>
          <a:r>
            <a:rPr lang="en-US" sz="1300" b="1" kern="1200">
              <a:latin typeface="Roboto" panose="02000000000000000000" pitchFamily="2" charset="0"/>
              <a:ea typeface="Roboto" panose="02000000000000000000" pitchFamily="2" charset="0"/>
              <a:cs typeface="Roboto" panose="02000000000000000000" pitchFamily="2" charset="0"/>
            </a:rPr>
            <a:t>Funds allocation</a:t>
          </a:r>
          <a:endParaRPr lang="en-GB" sz="1300" b="1" kern="1200">
            <a:latin typeface="Roboto" panose="02000000000000000000" pitchFamily="2" charset="0"/>
            <a:ea typeface="Roboto" panose="02000000000000000000" pitchFamily="2" charset="0"/>
            <a:cs typeface="Roboto" panose="02000000000000000000" pitchFamily="2" charset="0"/>
          </a:endParaRPr>
        </a:p>
      </dsp:txBody>
      <dsp:txXfrm>
        <a:off x="509766" y="1882928"/>
        <a:ext cx="6836991" cy="346292"/>
      </dsp:txXfrm>
    </dsp:sp>
    <dsp:sp modelId="{FD89E2EE-18DB-445B-80A8-393F4FBDEE76}">
      <dsp:nvSpPr>
        <dsp:cNvPr id="0" name=""/>
        <dsp:cNvSpPr/>
      </dsp:nvSpPr>
      <dsp:spPr>
        <a:xfrm>
          <a:off x="0" y="3055254"/>
          <a:ext cx="9820656" cy="94185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192" tIns="270764" rIns="7621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Late payment treated as an Event of Default and escalated to Performance Assurance Board</a:t>
          </a:r>
          <a:endParaRPr lang="en-GB" sz="13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Ability to register new customers may be suspended</a:t>
          </a:r>
          <a:endParaRPr lang="en-GB" sz="13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Ofgem informed</a:t>
          </a:r>
          <a:endParaRPr lang="en-GB" sz="1300" kern="1200">
            <a:latin typeface="Roboto" panose="02000000000000000000" pitchFamily="2" charset="0"/>
            <a:ea typeface="Roboto" panose="02000000000000000000" pitchFamily="2" charset="0"/>
            <a:cs typeface="Roboto" panose="02000000000000000000" pitchFamily="2" charset="0"/>
          </a:endParaRPr>
        </a:p>
      </dsp:txBody>
      <dsp:txXfrm>
        <a:off x="0" y="3055254"/>
        <a:ext cx="9820656" cy="941850"/>
      </dsp:txXfrm>
    </dsp:sp>
    <dsp:sp modelId="{93C05271-ABC6-4D1B-B8AA-AE4E2F7F4157}">
      <dsp:nvSpPr>
        <dsp:cNvPr id="0" name=""/>
        <dsp:cNvSpPr/>
      </dsp:nvSpPr>
      <dsp:spPr>
        <a:xfrm>
          <a:off x="491032" y="2863374"/>
          <a:ext cx="6874459" cy="3837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9838" tIns="0" rIns="259838" bIns="0" numCol="1" spcCol="1270" anchor="ctr" anchorCtr="0">
          <a:noAutofit/>
        </a:bodyPr>
        <a:lstStyle/>
        <a:p>
          <a:pPr marL="0" lvl="0" indent="0" algn="l" defTabSz="577850">
            <a:lnSpc>
              <a:spcPct val="90000"/>
            </a:lnSpc>
            <a:spcBef>
              <a:spcPct val="0"/>
            </a:spcBef>
            <a:spcAft>
              <a:spcPct val="35000"/>
            </a:spcAft>
            <a:buNone/>
          </a:pPr>
          <a:r>
            <a:rPr lang="en-US" sz="1300" b="1" kern="1200">
              <a:latin typeface="Roboto" panose="02000000000000000000" pitchFamily="2" charset="0"/>
              <a:ea typeface="Roboto" panose="02000000000000000000" pitchFamily="2" charset="0"/>
              <a:cs typeface="Roboto" panose="02000000000000000000" pitchFamily="2" charset="0"/>
            </a:rPr>
            <a:t>Late Payments</a:t>
          </a:r>
          <a:endParaRPr lang="en-GB" sz="1300" b="1" kern="1200">
            <a:latin typeface="Roboto" panose="02000000000000000000" pitchFamily="2" charset="0"/>
            <a:ea typeface="Roboto" panose="02000000000000000000" pitchFamily="2" charset="0"/>
            <a:cs typeface="Roboto" panose="02000000000000000000" pitchFamily="2" charset="0"/>
          </a:endParaRPr>
        </a:p>
      </dsp:txBody>
      <dsp:txXfrm>
        <a:off x="509766" y="2882108"/>
        <a:ext cx="6836991" cy="346292"/>
      </dsp:txXfrm>
    </dsp:sp>
    <dsp:sp modelId="{570B17EE-D6C6-4C58-A5B1-B3FB8DF3F669}">
      <dsp:nvSpPr>
        <dsp:cNvPr id="0" name=""/>
        <dsp:cNvSpPr/>
      </dsp:nvSpPr>
      <dsp:spPr>
        <a:xfrm>
          <a:off x="0" y="4259184"/>
          <a:ext cx="9820656" cy="737100"/>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62192" tIns="270764" rIns="762192"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Pay on demand, dispute later – maintaining cadence of cash flow</a:t>
          </a:r>
          <a:endParaRPr lang="en-GB" sz="1300" kern="1200">
            <a:latin typeface="Roboto" panose="02000000000000000000" pitchFamily="2" charset="0"/>
            <a:ea typeface="Roboto" panose="02000000000000000000" pitchFamily="2" charset="0"/>
            <a:cs typeface="Roboto" panose="02000000000000000000" pitchFamily="2" charset="0"/>
          </a:endParaRPr>
        </a:p>
        <a:p>
          <a:pPr marL="114300" lvl="1" indent="-114300" algn="l" defTabSz="577850">
            <a:lnSpc>
              <a:spcPct val="90000"/>
            </a:lnSpc>
            <a:spcBef>
              <a:spcPct val="0"/>
            </a:spcBef>
            <a:spcAft>
              <a:spcPct val="15000"/>
            </a:spcAft>
            <a:buChar char="•"/>
          </a:pPr>
          <a:r>
            <a:rPr lang="en-US" sz="1300" kern="1200">
              <a:latin typeface="Roboto" panose="02000000000000000000" pitchFamily="2" charset="0"/>
              <a:ea typeface="Roboto" panose="02000000000000000000" pitchFamily="2" charset="0"/>
              <a:cs typeface="Roboto" panose="02000000000000000000" pitchFamily="2" charset="0"/>
            </a:rPr>
            <a:t>Minimum value of dispute set at £1000 in line with MSC</a:t>
          </a:r>
          <a:endParaRPr lang="en-GB" sz="1300" kern="1200">
            <a:latin typeface="Roboto" panose="02000000000000000000" pitchFamily="2" charset="0"/>
            <a:ea typeface="Roboto" panose="02000000000000000000" pitchFamily="2" charset="0"/>
            <a:cs typeface="Roboto" panose="02000000000000000000" pitchFamily="2" charset="0"/>
          </a:endParaRPr>
        </a:p>
      </dsp:txBody>
      <dsp:txXfrm>
        <a:off x="0" y="4259184"/>
        <a:ext cx="9820656" cy="737100"/>
      </dsp:txXfrm>
    </dsp:sp>
    <dsp:sp modelId="{F1A21B6E-E63D-4137-ADE1-BD78FC0B76F5}">
      <dsp:nvSpPr>
        <dsp:cNvPr id="0" name=""/>
        <dsp:cNvSpPr/>
      </dsp:nvSpPr>
      <dsp:spPr>
        <a:xfrm>
          <a:off x="491032" y="4067304"/>
          <a:ext cx="6874459" cy="383760"/>
        </a:xfrm>
        <a:prstGeom prst="roundRect">
          <a:avLst/>
        </a:prstGeom>
        <a:solidFill>
          <a:schemeClr val="accent3"/>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9838" tIns="0" rIns="259838" bIns="0" numCol="1" spcCol="1270" anchor="ctr" anchorCtr="0">
          <a:noAutofit/>
        </a:bodyPr>
        <a:lstStyle/>
        <a:p>
          <a:pPr marL="0" lvl="0" indent="0" algn="l" defTabSz="577850">
            <a:lnSpc>
              <a:spcPct val="90000"/>
            </a:lnSpc>
            <a:spcBef>
              <a:spcPct val="0"/>
            </a:spcBef>
            <a:spcAft>
              <a:spcPct val="35000"/>
            </a:spcAft>
            <a:buNone/>
          </a:pPr>
          <a:r>
            <a:rPr lang="en-US" sz="1300" b="1" kern="1200">
              <a:latin typeface="Roboto" panose="02000000000000000000" pitchFamily="2" charset="0"/>
              <a:ea typeface="Roboto" panose="02000000000000000000" pitchFamily="2" charset="0"/>
              <a:cs typeface="Roboto" panose="02000000000000000000" pitchFamily="2" charset="0"/>
            </a:rPr>
            <a:t>Disputes</a:t>
          </a:r>
          <a:endParaRPr lang="en-GB" sz="1300" b="1" kern="1200">
            <a:latin typeface="Roboto" panose="02000000000000000000" pitchFamily="2" charset="0"/>
            <a:ea typeface="Roboto" panose="02000000000000000000" pitchFamily="2" charset="0"/>
            <a:cs typeface="Roboto" panose="02000000000000000000" pitchFamily="2" charset="0"/>
          </a:endParaRPr>
        </a:p>
      </dsp:txBody>
      <dsp:txXfrm>
        <a:off x="509766" y="4086038"/>
        <a:ext cx="6836991" cy="346292"/>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AFF85-0F25-405B-9D31-76ED9E10D239}" type="datetimeFigureOut">
              <a:rPr lang="en-GB" smtClean="0"/>
              <a:t>14/03/2024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9ED63B-9FD1-4F76-A0CC-A13A0AB61103}" type="slidenum">
              <a:rPr lang="en-GB" smtClean="0"/>
              <a:t>‹#›</a:t>
            </a:fld>
            <a:endParaRPr lang="en-GB"/>
          </a:p>
        </p:txBody>
      </p:sp>
    </p:spTree>
    <p:extLst>
      <p:ext uri="{BB962C8B-B14F-4D97-AF65-F5344CB8AC3E}">
        <p14:creationId xmlns:p14="http://schemas.microsoft.com/office/powerpoint/2010/main" val="31142964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3" Type="http://schemas.openxmlformats.org/officeDocument/2006/relationships/notesMaster" Target="../notesMasters/notesMaster1.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custDataLst>
              <p:tags r:id="rId1"/>
            </p:custDataLst>
          </p:nvPr>
        </p:nvSpPr>
        <p:spPr>
          <a:xfrm>
            <a:off x="0" y="0"/>
            <a:ext cx="6858000" cy="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Footer Placeholder 4"/>
          <p:cNvSpPr>
            <a:spLocks noGrp="1"/>
          </p:cNvSpPr>
          <p:nvPr>
            <p:ph type="ftr" sz="quarter" idx="4"/>
            <p:custDataLst>
              <p:tags r:id="rId2"/>
            </p:custDataLst>
          </p:nvPr>
        </p:nvSpPr>
        <p:spPr>
          <a:xfrm>
            <a:off x="0" y="0"/>
            <a:ext cx="6858000" cy="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rPr>
              <a:t>       
  </a:t>
            </a:r>
          </a:p>
        </p:txBody>
      </p:sp>
      <p:sp>
        <p:nvSpPr>
          <p:cNvPr id="6" name="Slide Number Placeholder 5"/>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70A48-6988-4C24-B50E-5D1A349FD1F9}"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927632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33CF3B-5DE4-FD55-854E-176DBBA525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EAA915-7097-6F86-0853-373806BA2DC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B64EE7-9A17-8E5F-349D-0CAFDC1623E5}"/>
              </a:ext>
            </a:extLst>
          </p:cNvPr>
          <p:cNvSpPr>
            <a:spLocks noGrp="1"/>
          </p:cNvSpPr>
          <p:nvPr>
            <p:ph type="body" idx="1"/>
          </p:nvPr>
        </p:nvSpPr>
        <p:spPr/>
        <p:txBody>
          <a:bodyPr/>
          <a:lstStyle/>
          <a:p>
            <a:endParaRPr lang="en-GB"/>
          </a:p>
        </p:txBody>
      </p:sp>
      <p:sp>
        <p:nvSpPr>
          <p:cNvPr id="4" name="Header Placeholder 3">
            <a:extLst>
              <a:ext uri="{FF2B5EF4-FFF2-40B4-BE49-F238E27FC236}">
                <a16:creationId xmlns:a16="http://schemas.microsoft.com/office/drawing/2014/main" id="{42A7A3AF-1DCF-E19D-C9E7-BC1E3BDABD9B}"/>
              </a:ext>
            </a:extLst>
          </p:cNvPr>
          <p:cNvSpPr>
            <a:spLocks noGrp="1"/>
          </p:cNvSpPr>
          <p:nvPr>
            <p:ph type="hdr" sz="quarter"/>
            <p:custDataLst>
              <p:tags r:id="rId1"/>
            </p:custDataLst>
          </p:nvPr>
        </p:nvSpPr>
        <p:spPr>
          <a:xfrm>
            <a:off x="0" y="0"/>
            <a:ext cx="6858000" cy="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
        <p:nvSpPr>
          <p:cNvPr id="5" name="Footer Placeholder 4">
            <a:extLst>
              <a:ext uri="{FF2B5EF4-FFF2-40B4-BE49-F238E27FC236}">
                <a16:creationId xmlns:a16="http://schemas.microsoft.com/office/drawing/2014/main" id="{0CE25A28-556F-DDC7-3B6D-2996E994296A}"/>
              </a:ext>
            </a:extLst>
          </p:cNvPr>
          <p:cNvSpPr>
            <a:spLocks noGrp="1"/>
          </p:cNvSpPr>
          <p:nvPr>
            <p:ph type="ftr" sz="quarter" idx="4"/>
            <p:custDataLst>
              <p:tags r:id="rId2"/>
            </p:custDataLst>
          </p:nvPr>
        </p:nvSpPr>
        <p:spPr>
          <a:xfrm>
            <a:off x="0" y="0"/>
            <a:ext cx="6858000" cy="0"/>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rPr>
              <a:t>       
  </a:t>
            </a:r>
          </a:p>
        </p:txBody>
      </p:sp>
      <p:sp>
        <p:nvSpPr>
          <p:cNvPr id="6" name="Slide Number Placeholder 5">
            <a:extLst>
              <a:ext uri="{FF2B5EF4-FFF2-40B4-BE49-F238E27FC236}">
                <a16:creationId xmlns:a16="http://schemas.microsoft.com/office/drawing/2014/main" id="{4DF0CC02-FC86-663D-A95C-34D98A38B4D6}"/>
              </a:ext>
            </a:extLst>
          </p:cNvPr>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0870A48-6988-4C24-B50E-5D1A349FD1F9}" type="slidenum">
              <a:rPr kumimoji="0" lang="en-GB"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130953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Key updates:</a:t>
            </a:r>
          </a:p>
          <a:p>
            <a:r>
              <a:rPr lang="en-GB"/>
              <a:t>Timeline confirmed</a:t>
            </a:r>
          </a:p>
          <a:p>
            <a:r>
              <a:rPr lang="en-GB"/>
              <a:t>Additional reporting to Ofgem including confirmation of non compliance of supplier data to Ofgem and to RPA for performance assurance</a:t>
            </a:r>
          </a:p>
          <a:p>
            <a:r>
              <a:rPr lang="en-GB"/>
              <a:t>Publication of adjusted levelisation rates, this is to avoid a ‘month 4’ reconciliation</a:t>
            </a:r>
          </a:p>
          <a:p>
            <a:r>
              <a:rPr lang="en-GB"/>
              <a:t>Email notifications on receipt / absence of data</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19D98-3DD8-4638-A332-96108E56B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29647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working days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2287F-A918-4171-B3E9-E0596F4B75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64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3019D98-3DD8-4638-A332-96108E56BC1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1810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working days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2287F-A918-4171-B3E9-E0596F4B75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8270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Check working days</a:t>
            </a:r>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72287F-A918-4171-B3E9-E0596F4B752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024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6060-650A-9A83-205D-0E11AE50E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0AF6E-7B5E-3CC3-04EC-032F6106E8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8B2197-4536-C8D3-68D7-C812ADACBD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9F79F1A-392B-E4DD-3898-2A209E34484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573058-CF0E-4FFC-A8C9-EE56CEBC424D}"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2018709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16060-650A-9A83-205D-0E11AE50E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980AF6E-7B5E-3CC3-04EC-032F6106E816}"/>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338B2197-4536-C8D3-68D7-C812ADACBD8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9F79F1A-392B-E4DD-3898-2A209E344844}"/>
              </a:ext>
            </a:extLst>
          </p:cNvPr>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5573058-CF0E-4FFC-A8C9-EE56CEBC424D}" type="slidenum">
              <a:rPr kumimoji="0" lang="en-GB" altLang="en-US" sz="1200" b="0" i="0" u="none" strike="noStrike" kern="1200" cap="none" spc="0" normalizeH="0" baseline="0" noProof="0" smtClean="0">
                <a:ln>
                  <a:noFill/>
                </a:ln>
                <a:solidFill>
                  <a:prstClr val="black"/>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GB" altLang="en-US" sz="1200" b="0" i="0" u="none" strike="noStrike" kern="1200" cap="none" spc="0" normalizeH="0" baseline="0" noProof="0">
              <a:ln>
                <a:noFill/>
              </a:ln>
              <a:solidFill>
                <a:prstClr val="black"/>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65648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16290170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39783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p:spPr>
        <p:txBody>
          <a:bodyPr/>
          <a:lstStyle/>
          <a:p>
            <a:r>
              <a:rPr lang="en-US"/>
              <a:t>Click icon to add table</a:t>
            </a:r>
            <a:endParaRPr lang="en-GB"/>
          </a:p>
        </p:txBody>
      </p:sp>
    </p:spTree>
    <p:extLst>
      <p:ext uri="{BB962C8B-B14F-4D97-AF65-F5344CB8AC3E}">
        <p14:creationId xmlns:p14="http://schemas.microsoft.com/office/powerpoint/2010/main" val="3564535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331528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p:spPr>
        <p:txBody>
          <a:bodyPr/>
          <a:lstStyle/>
          <a:p>
            <a:r>
              <a:rPr lang="en-US"/>
              <a:t>Click icon to add table</a:t>
            </a:r>
            <a:endParaRPr lang="en-GB"/>
          </a:p>
        </p:txBody>
      </p:sp>
    </p:spTree>
    <p:extLst>
      <p:ext uri="{BB962C8B-B14F-4D97-AF65-F5344CB8AC3E}">
        <p14:creationId xmlns:p14="http://schemas.microsoft.com/office/powerpoint/2010/main" val="394735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978669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141267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8158131" y="1836737"/>
            <a:ext cx="1964924"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6764991"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990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271258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p:spPr>
        <p:txBody>
          <a:bodyPr/>
          <a:lstStyle/>
          <a:p>
            <a:r>
              <a:rPr lang="en-US"/>
              <a:t>Click icon to add media</a:t>
            </a:r>
            <a:endParaRPr lang="en-GB"/>
          </a:p>
        </p:txBody>
      </p:sp>
    </p:spTree>
    <p:extLst>
      <p:ext uri="{BB962C8B-B14F-4D97-AF65-F5344CB8AC3E}">
        <p14:creationId xmlns:p14="http://schemas.microsoft.com/office/powerpoint/2010/main" val="3093075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88700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5005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p:spPr>
        <p:txBody>
          <a:bodyPr/>
          <a:lstStyle/>
          <a:p>
            <a:r>
              <a:rPr lang="en-US"/>
              <a:t>Click icon to add table</a:t>
            </a:r>
            <a:endParaRPr lang="en-GB"/>
          </a:p>
        </p:txBody>
      </p:sp>
    </p:spTree>
    <p:extLst>
      <p:ext uri="{BB962C8B-B14F-4D97-AF65-F5344CB8AC3E}">
        <p14:creationId xmlns:p14="http://schemas.microsoft.com/office/powerpoint/2010/main" val="2068795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2534525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20248827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31746355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098903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1041348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381" y="1556793"/>
            <a:ext cx="10972800" cy="3382955"/>
          </a:xfrm>
          <a:prstGeom prst="rect">
            <a:avLst/>
          </a:prstGeom>
        </p:spPr>
        <p:txBody>
          <a:bodyPr/>
          <a:lstStyle>
            <a:lvl1pPr>
              <a:defRPr>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a:defRPr>
                <a:solidFill>
                  <a:srgbClr val="495965"/>
                </a:solidFill>
                <a:latin typeface="Verdana" panose="020B0604030504040204" pitchFamily="34" charset="0"/>
                <a:ea typeface="Verdana" panose="020B0604030504040204" pitchFamily="34" charset="0"/>
                <a:cs typeface="Verdana" panose="020B0604030504040204" pitchFamily="34" charset="0"/>
              </a:defRPr>
            </a:lvl2pPr>
            <a:lvl3pPr>
              <a:defRPr>
                <a:solidFill>
                  <a:srgbClr val="495965"/>
                </a:solidFill>
                <a:latin typeface="Verdana" panose="020B0604030504040204" pitchFamily="34" charset="0"/>
                <a:ea typeface="Verdana" panose="020B0604030504040204" pitchFamily="34" charset="0"/>
                <a:cs typeface="Verdana" panose="020B0604030504040204" pitchFamily="34" charset="0"/>
              </a:defRPr>
            </a:lvl3pPr>
            <a:lvl4pPr>
              <a:defRPr>
                <a:solidFill>
                  <a:srgbClr val="495965"/>
                </a:solidFill>
                <a:latin typeface="Verdana" panose="020B0604030504040204" pitchFamily="34" charset="0"/>
                <a:ea typeface="Verdana" panose="020B0604030504040204" pitchFamily="34" charset="0"/>
                <a:cs typeface="Verdana" panose="020B0604030504040204" pitchFamily="34" charset="0"/>
              </a:defRPr>
            </a:lvl4pPr>
            <a:lvl5pPr>
              <a:defRPr>
                <a:solidFill>
                  <a:srgbClr val="495965"/>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a:extLst>
              <a:ext uri="{FF2B5EF4-FFF2-40B4-BE49-F238E27FC236}">
                <a16:creationId xmlns:a16="http://schemas.microsoft.com/office/drawing/2014/main" id="{F3779063-46DA-7342-B97D-58A965EE6D99}"/>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1" name="Title 1"/>
          <p:cNvSpPr>
            <a:spLocks noGrp="1"/>
          </p:cNvSpPr>
          <p:nvPr>
            <p:ph type="title" hasCustomPrompt="1"/>
          </p:nvPr>
        </p:nvSpPr>
        <p:spPr>
          <a:xfrm>
            <a:off x="3435393" y="-819472"/>
            <a:ext cx="8160907" cy="288032"/>
          </a:xfrm>
          <a:prstGeom prst="rect">
            <a:avLst/>
          </a:prstGeom>
        </p:spPr>
        <p:txBody>
          <a:bodyPr tIns="72000"/>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Slide content</a:t>
            </a:r>
            <a:endParaRPr lang="en-GB"/>
          </a:p>
        </p:txBody>
      </p:sp>
      <p:sp>
        <p:nvSpPr>
          <p:cNvPr id="2" name="Rectangle 1"/>
          <p:cNvSpPr/>
          <p:nvPr userDrawn="1"/>
        </p:nvSpPr>
        <p:spPr>
          <a:xfrm>
            <a:off x="4751851" y="318202"/>
            <a:ext cx="7008779" cy="300082"/>
          </a:xfrm>
          <a:prstGeom prst="rect">
            <a:avLst/>
          </a:prstGeom>
        </p:spPr>
        <p:txBody>
          <a:bodyPr wrap="square">
            <a:spAutoFit/>
          </a:bodyPr>
          <a:lstStyle/>
          <a:p>
            <a:r>
              <a:rPr lang="en-GB" sz="1350" b="1">
                <a:solidFill>
                  <a:srgbClr val="495965"/>
                </a:solidFill>
                <a:latin typeface="Verdana" panose="020B0604030504040204" pitchFamily="34" charset="0"/>
                <a:ea typeface="Verdana" panose="020B0604030504040204" pitchFamily="34" charset="0"/>
                <a:cs typeface="Verdana" panose="020B0604030504040204" pitchFamily="34" charset="0"/>
              </a:rPr>
              <a:t>Place title here, do not move the position of this box</a:t>
            </a:r>
          </a:p>
        </p:txBody>
      </p:sp>
    </p:spTree>
    <p:extLst>
      <p:ext uri="{BB962C8B-B14F-4D97-AF65-F5344CB8AC3E}">
        <p14:creationId xmlns:p14="http://schemas.microsoft.com/office/powerpoint/2010/main" val="213666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83766" y="288000"/>
            <a:ext cx="7996469"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here, please do not move the position of this box</a:t>
            </a:r>
            <a:endParaRPr lang="en-GB"/>
          </a:p>
        </p:txBody>
      </p:sp>
      <p:sp>
        <p:nvSpPr>
          <p:cNvPr id="4" name="Slide Number Placeholder 5">
            <a:extLst>
              <a:ext uri="{FF2B5EF4-FFF2-40B4-BE49-F238E27FC236}">
                <a16:creationId xmlns:a16="http://schemas.microsoft.com/office/drawing/2014/main" id="{49EB0159-7AC8-4246-BB9E-B60FC531E7A2}"/>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10"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39397619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887755" y="288000"/>
            <a:ext cx="8115333" cy="288032"/>
          </a:xfrm>
          <a:prstGeom prst="rect">
            <a:avLst/>
          </a:prstGeom>
        </p:spPr>
        <p:txBody>
          <a:bodyPr/>
          <a:lstStyle>
            <a:lvl1pPr algn="r">
              <a:defRPr sz="1350" b="1" baseline="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r>
              <a:rPr lang="en-US"/>
              <a:t>Place title, please do not move the position of this box</a:t>
            </a:r>
            <a:endParaRPr lang="en-GB"/>
          </a:p>
        </p:txBody>
      </p:sp>
      <p:sp>
        <p:nvSpPr>
          <p:cNvPr id="3" name="Slide Number Placeholder 2"/>
          <p:cNvSpPr>
            <a:spLocks noGrp="1"/>
          </p:cNvSpPr>
          <p:nvPr>
            <p:ph type="sldNum" sz="quarter" idx="10"/>
          </p:nvPr>
        </p:nvSpPr>
        <p:spPr/>
        <p:txBody>
          <a:bodyPr/>
          <a:lstStyle/>
          <a:p>
            <a:fld id="{2D0DF9ED-8BA0-410B-84D1-2D8774E69E9E}" type="slidenum">
              <a:rPr lang="en-GB" altLang="en-US" smtClean="0"/>
              <a:pPr/>
              <a:t>‹#›</a:t>
            </a:fld>
            <a:endParaRPr lang="en-GB" altLang="en-US"/>
          </a:p>
        </p:txBody>
      </p:sp>
      <p:sp>
        <p:nvSpPr>
          <p:cNvPr id="4" name="Content Placeholder 2"/>
          <p:cNvSpPr>
            <a:spLocks noGrp="1"/>
          </p:cNvSpPr>
          <p:nvPr>
            <p:ph idx="1" hasCustomPrompt="1"/>
          </p:nvPr>
        </p:nvSpPr>
        <p:spPr>
          <a:xfrm>
            <a:off x="527381" y="1556793"/>
            <a:ext cx="10972800" cy="3382955"/>
          </a:xfrm>
          <a:prstGeom prst="rect">
            <a:avLst/>
          </a:prstGeom>
        </p:spPr>
        <p:txBody>
          <a:bodyPr/>
          <a:lstStyle>
            <a:lvl1pPr marL="0" indent="0">
              <a:buNone/>
              <a:defRPr sz="2800">
                <a:solidFill>
                  <a:srgbClr val="495965"/>
                </a:solidFill>
                <a:latin typeface="Verdana" panose="020B0604030504040204" pitchFamily="34" charset="0"/>
                <a:ea typeface="Verdana" panose="020B0604030504040204" pitchFamily="34" charset="0"/>
                <a:cs typeface="Verdana" panose="020B0604030504040204" pitchFamily="34" charset="0"/>
              </a:defRPr>
            </a:lvl1pPr>
            <a:lvl2pPr marL="457200" indent="0">
              <a:buNone/>
              <a:defRPr>
                <a:latin typeface="Verdana" panose="020B0604030504040204" pitchFamily="34" charset="0"/>
                <a:ea typeface="Verdana" panose="020B0604030504040204" pitchFamily="34" charset="0"/>
                <a:cs typeface="Verdana" panose="020B0604030504040204" pitchFamily="34" charset="0"/>
              </a:defRPr>
            </a:lvl2pPr>
            <a:lvl3pPr marL="914400" indent="0">
              <a:buNone/>
              <a:defRPr>
                <a:latin typeface="Verdana" panose="020B0604030504040204" pitchFamily="34" charset="0"/>
                <a:ea typeface="Verdana" panose="020B0604030504040204" pitchFamily="34" charset="0"/>
                <a:cs typeface="Verdana" panose="020B0604030504040204" pitchFamily="34" charset="0"/>
              </a:defRPr>
            </a:lvl3pPr>
            <a:lvl4pPr marL="1371600" indent="0">
              <a:buNone/>
              <a:defRPr>
                <a:latin typeface="Verdana" panose="020B0604030504040204" pitchFamily="34" charset="0"/>
                <a:ea typeface="Verdana" panose="020B0604030504040204" pitchFamily="34" charset="0"/>
                <a:cs typeface="Verdana" panose="020B0604030504040204" pitchFamily="34" charset="0"/>
              </a:defRPr>
            </a:lvl4pPr>
            <a:lvl5pPr marL="1828800" indent="0">
              <a:buNone/>
              <a:defRPr>
                <a:latin typeface="Verdana" panose="020B0604030504040204" pitchFamily="34" charset="0"/>
                <a:ea typeface="Verdana" panose="020B0604030504040204" pitchFamily="34" charset="0"/>
                <a:cs typeface="Verdana" panose="020B0604030504040204" pitchFamily="34" charset="0"/>
              </a:defRPr>
            </a:lvl5pPr>
          </a:lstStyle>
          <a:p>
            <a:pPr lvl="0"/>
            <a:r>
              <a:rPr lang="en-US"/>
              <a:t>Add text here…</a:t>
            </a:r>
          </a:p>
        </p:txBody>
      </p:sp>
    </p:spTree>
    <p:extLst>
      <p:ext uri="{BB962C8B-B14F-4D97-AF65-F5344CB8AC3E}">
        <p14:creationId xmlns:p14="http://schemas.microsoft.com/office/powerpoint/2010/main" val="2771644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AB785-8985-A80E-806D-943192AADD1B}"/>
              </a:ext>
            </a:extLst>
          </p:cNvPr>
          <p:cNvSpPr>
            <a:spLocks noGrp="1"/>
          </p:cNvSpPr>
          <p:nvPr>
            <p:ph type="title" hasCustomPrompt="1"/>
          </p:nvPr>
        </p:nvSpPr>
        <p:spPr>
          <a:xfrm>
            <a:off x="4031672" y="2766219"/>
            <a:ext cx="6966527" cy="1325563"/>
          </a:xfrm>
        </p:spPr>
        <p:txBody>
          <a:bodyPr anchor="b">
            <a:normAutofit/>
          </a:bodyPr>
          <a:lstStyle>
            <a:lvl1pPr>
              <a:defRPr sz="2800"/>
            </a:lvl1pPr>
          </a:lstStyle>
          <a:p>
            <a:r>
              <a:rPr lang="en-US"/>
              <a:t>Section title</a:t>
            </a:r>
            <a:endParaRPr lang="en-GB"/>
          </a:p>
        </p:txBody>
      </p:sp>
      <p:sp>
        <p:nvSpPr>
          <p:cNvPr id="6" name="Text Placeholder 5">
            <a:extLst>
              <a:ext uri="{FF2B5EF4-FFF2-40B4-BE49-F238E27FC236}">
                <a16:creationId xmlns:a16="http://schemas.microsoft.com/office/drawing/2014/main" id="{71F3A676-D461-4214-79CA-6A1166138414}"/>
              </a:ext>
            </a:extLst>
          </p:cNvPr>
          <p:cNvSpPr>
            <a:spLocks noGrp="1"/>
          </p:cNvSpPr>
          <p:nvPr>
            <p:ph type="body" sz="quarter" idx="10" hasCustomPrompt="1"/>
          </p:nvPr>
        </p:nvSpPr>
        <p:spPr>
          <a:xfrm>
            <a:off x="4032250" y="4316413"/>
            <a:ext cx="6965950" cy="1084262"/>
          </a:xfrm>
        </p:spPr>
        <p:txBody>
          <a:bodyPr anchor="ctr"/>
          <a:lstStyle>
            <a:lvl1pPr marL="0" indent="0">
              <a:buNone/>
              <a:defRPr cap="all" spc="300" baseline="0"/>
            </a:lvl1pPr>
          </a:lstStyle>
          <a:p>
            <a:pPr lvl="0"/>
            <a:r>
              <a:rPr lang="en-US"/>
              <a:t>Presenter Name</a:t>
            </a:r>
            <a:endParaRPr lang="en-GB"/>
          </a:p>
        </p:txBody>
      </p:sp>
    </p:spTree>
    <p:extLst>
      <p:ext uri="{BB962C8B-B14F-4D97-AF65-F5344CB8AC3E}">
        <p14:creationId xmlns:p14="http://schemas.microsoft.com/office/powerpoint/2010/main" val="2798867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466161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37426039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181022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prstGeom prst="rect">
            <a:avLst/>
          </a:prstGeo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prstGeom prst="rect">
            <a:avLst/>
          </a:prstGeo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038510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2979086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756408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prstGeom prst="rect">
            <a:avLst/>
          </a:prstGeo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prstGeom prst="rect">
            <a:avLst/>
          </a:prstGeo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8842397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1 Text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Content Placeholder 3">
            <a:extLst>
              <a:ext uri="{FF2B5EF4-FFF2-40B4-BE49-F238E27FC236}">
                <a16:creationId xmlns:a16="http://schemas.microsoft.com/office/drawing/2014/main" id="{01454154-D7E6-35FB-BDEF-AC21C9A2E7E4}"/>
              </a:ext>
            </a:extLst>
          </p:cNvPr>
          <p:cNvSpPr>
            <a:spLocks noGrp="1"/>
          </p:cNvSpPr>
          <p:nvPr>
            <p:ph sz="quarter" idx="10"/>
          </p:nvPr>
        </p:nvSpPr>
        <p:spPr>
          <a:xfrm>
            <a:off x="906463" y="1939895"/>
            <a:ext cx="9217025" cy="417833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810354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6" name="Table Placeholder 5">
            <a:extLst>
              <a:ext uri="{FF2B5EF4-FFF2-40B4-BE49-F238E27FC236}">
                <a16:creationId xmlns:a16="http://schemas.microsoft.com/office/drawing/2014/main" id="{98F02729-A620-B77C-1AB7-B18A01C3A1EC}"/>
              </a:ext>
            </a:extLst>
          </p:cNvPr>
          <p:cNvSpPr>
            <a:spLocks noGrp="1"/>
          </p:cNvSpPr>
          <p:nvPr>
            <p:ph type="tbl" sz="quarter" idx="10"/>
          </p:nvPr>
        </p:nvSpPr>
        <p:spPr>
          <a:xfrm>
            <a:off x="838200" y="2084388"/>
            <a:ext cx="9285288" cy="3957637"/>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2122081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box then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1836738"/>
            <a:ext cx="9285288" cy="931862"/>
          </a:xfrm>
          <a:prstGeom prst="rect">
            <a:avLst/>
          </a:prstGeom>
        </p:spPr>
        <p:txBody>
          <a:bodyPr anchor="ct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3230563"/>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113551933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able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CBE58-3C95-88A6-3034-285FB763C634}"/>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7735C8A-EFF8-C491-7BCB-99DF2DC73DCB}"/>
              </a:ext>
            </a:extLst>
          </p:cNvPr>
          <p:cNvSpPr>
            <a:spLocks noGrp="1"/>
          </p:cNvSpPr>
          <p:nvPr>
            <p:ph type="body" sz="quarter" idx="10"/>
          </p:nvPr>
        </p:nvSpPr>
        <p:spPr>
          <a:xfrm>
            <a:off x="838200" y="4915984"/>
            <a:ext cx="9285288" cy="931862"/>
          </a:xfrm>
          <a:prstGeom prst="rect">
            <a:avLst/>
          </a:prstGeom>
        </p:spPr>
        <p:txBody>
          <a:bodyPr anchor="ct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8" name="Table Placeholder 7">
            <a:extLst>
              <a:ext uri="{FF2B5EF4-FFF2-40B4-BE49-F238E27FC236}">
                <a16:creationId xmlns:a16="http://schemas.microsoft.com/office/drawing/2014/main" id="{3B768190-5D5E-27F8-62BC-6611D8501C98}"/>
              </a:ext>
            </a:extLst>
          </p:cNvPr>
          <p:cNvSpPr>
            <a:spLocks noGrp="1"/>
          </p:cNvSpPr>
          <p:nvPr>
            <p:ph type="tbl" sz="quarter" idx="11"/>
          </p:nvPr>
        </p:nvSpPr>
        <p:spPr>
          <a:xfrm>
            <a:off x="838200" y="1836738"/>
            <a:ext cx="9285288" cy="2733675"/>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269164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p:nvPr>
        </p:nvSpPr>
        <p:spPr>
          <a:xfrm>
            <a:off x="517228" y="2955632"/>
            <a:ext cx="6059063" cy="1939635"/>
          </a:xfrm>
        </p:spPr>
        <p:txBody>
          <a:bodyPr anchor="b">
            <a:normAutofit/>
          </a:bodyPr>
          <a:lstStyle>
            <a:lvl1pPr algn="l">
              <a:defRPr sz="3200" strike="noStrike" cap="all" baseline="0">
                <a:solidFill>
                  <a:srgbClr val="4D8934"/>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p:nvPr>
        </p:nvSpPr>
        <p:spPr>
          <a:xfrm>
            <a:off x="517228" y="4895268"/>
            <a:ext cx="6059063" cy="1009073"/>
          </a:xfr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98006" y="339660"/>
            <a:ext cx="3790752" cy="2615972"/>
          </a:xfrm>
          <a:prstGeom prst="rect">
            <a:avLst/>
          </a:prstGeom>
        </p:spPr>
      </p:pic>
      <p:pic>
        <p:nvPicPr>
          <p:cNvPr id="10" name="Picture 9" descr="A green and white logo&#10;&#10;Description automatically generated with low confidence">
            <a:extLst>
              <a:ext uri="{FF2B5EF4-FFF2-40B4-BE49-F238E27FC236}">
                <a16:creationId xmlns:a16="http://schemas.microsoft.com/office/drawing/2014/main" id="{6959662B-FD87-EB75-8134-0BC5FAF51FD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a:off x="9393382" y="2893287"/>
            <a:ext cx="2798618" cy="3964713"/>
          </a:xfrm>
          <a:prstGeom prst="rect">
            <a:avLst/>
          </a:prstGeom>
        </p:spPr>
      </p:pic>
    </p:spTree>
    <p:extLst>
      <p:ext uri="{BB962C8B-B14F-4D97-AF65-F5344CB8AC3E}">
        <p14:creationId xmlns:p14="http://schemas.microsoft.com/office/powerpoint/2010/main" val="42565397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and Text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3" y="1836738"/>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5469308" y="1836738"/>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973217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Narrow Image Left then 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906464" y="1836738"/>
            <a:ext cx="1964924"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3358497" y="1836738"/>
            <a:ext cx="6764991"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07009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extbox then Narrow Imag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27583"/>
            <a:ext cx="10634330" cy="388210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a:extLst>
              <a:ext uri="{FF2B5EF4-FFF2-40B4-BE49-F238E27FC236}">
                <a16:creationId xmlns:a16="http://schemas.microsoft.com/office/drawing/2014/main" id="{9D3DFE69-8733-4155-B558-FF1C22B4B0AB}"/>
              </a:ext>
            </a:extLst>
          </p:cNvPr>
          <p:cNvSpPr/>
          <p:nvPr userDrawn="1"/>
        </p:nvSpPr>
        <p:spPr>
          <a:xfrm>
            <a:off x="838199" y="5831831"/>
            <a:ext cx="9837301" cy="661044"/>
          </a:xfrm>
          <a:prstGeom prst="rect">
            <a:avLst/>
          </a:prstGeom>
          <a:ln/>
        </p:spPr>
        <p:style>
          <a:lnRef idx="2">
            <a:schemeClr val="accent5"/>
          </a:lnRef>
          <a:fillRef idx="1">
            <a:schemeClr val="lt1"/>
          </a:fillRef>
          <a:effectRef idx="0">
            <a:schemeClr val="accent5"/>
          </a:effectRef>
          <a:fontRef idx="minor">
            <a:schemeClr val="dk1"/>
          </a:fontRef>
        </p:style>
        <p:txBody>
          <a:bodyPr lIns="91440" tIns="45720" rIns="91440" bIns="45720" rtlCol="0" anchor="t"/>
          <a:lstStyle/>
          <a:p>
            <a:pPr marL="0" marR="0" lvl="0" indent="0" defTabSz="457200" eaLnBrk="1" fontAlgn="base"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rPr>
              <a:t>PAB Members are invited to approve:</a:t>
            </a:r>
          </a:p>
          <a:p>
            <a:pPr marL="628650" marR="0" lvl="1" indent="-171450" defTabSz="457200" eaLnBrk="1" fontAlgn="base" latinLnBrk="0" hangingPunct="1">
              <a:lnSpc>
                <a:spcPct val="100000"/>
              </a:lnSpc>
              <a:spcBef>
                <a:spcPts val="0"/>
              </a:spcBef>
              <a:spcAft>
                <a:spcPts val="0"/>
              </a:spcAft>
              <a:buClrTx/>
              <a:buSzTx/>
              <a:buFont typeface="Arial" panose="020B0604020202020204" pitchFamily="34" charset="0"/>
              <a:buChar char="•"/>
              <a:tabLst/>
              <a:defRPr/>
            </a:pPr>
            <a:endParaRPr kumimoji="0" lang="en-GB" sz="1200" b="1" i="0" u="none" strike="noStrike" kern="0" cap="none" spc="0" normalizeH="0" baseline="0" noProof="0">
              <a:ln>
                <a:noFill/>
              </a:ln>
              <a:solidFill>
                <a:schemeClr val="tx1"/>
              </a:solidFill>
              <a:effectLst/>
              <a:uLnTx/>
              <a:uFillTx/>
              <a:latin typeface="Arial" panose="020B0604020202020204" pitchFamily="34" charset="0"/>
              <a:ea typeface="+mn-ea"/>
              <a:cs typeface="Arial" panose="020B0604020202020204" pitchFamily="34" charset="0"/>
            </a:endParaRPr>
          </a:p>
        </p:txBody>
      </p:sp>
      <p:pic>
        <p:nvPicPr>
          <p:cNvPr id="3" name="Picture 34">
            <a:extLst>
              <a:ext uri="{FF2B5EF4-FFF2-40B4-BE49-F238E27FC236}">
                <a16:creationId xmlns:a16="http://schemas.microsoft.com/office/drawing/2014/main" id="{EEE13943-DE10-BF37-F9C3-D796160862F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165491" y="5968713"/>
            <a:ext cx="385763" cy="40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0654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xt and Picture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834E3-2A23-025C-BE58-C34BE3D1850B}"/>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B0F23646-2898-FFF1-C69E-0D1439CF24EF}"/>
              </a:ext>
            </a:extLst>
          </p:cNvPr>
          <p:cNvSpPr>
            <a:spLocks noGrp="1"/>
          </p:cNvSpPr>
          <p:nvPr>
            <p:ph type="pic" sz="quarter" idx="10"/>
          </p:nvPr>
        </p:nvSpPr>
        <p:spPr>
          <a:xfrm>
            <a:off x="5982160" y="1862376"/>
            <a:ext cx="4152647" cy="4460875"/>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3457EAAD-596E-9533-B0E4-811AC742F774}"/>
              </a:ext>
            </a:extLst>
          </p:cNvPr>
          <p:cNvSpPr>
            <a:spLocks noGrp="1"/>
          </p:cNvSpPr>
          <p:nvPr>
            <p:ph type="body" sz="quarter" idx="11"/>
          </p:nvPr>
        </p:nvSpPr>
        <p:spPr>
          <a:xfrm>
            <a:off x="838200" y="1862375"/>
            <a:ext cx="4654180" cy="44608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020123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bedded vide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12F3B-1ACA-6872-BEAB-3C3CE74910A0}"/>
              </a:ext>
            </a:extLst>
          </p:cNvPr>
          <p:cNvSpPr>
            <a:spLocks noGrp="1"/>
          </p:cNvSpPr>
          <p:nvPr>
            <p:ph type="title"/>
          </p:nvPr>
        </p:nvSpPr>
        <p:spPr/>
        <p:txBody>
          <a:bodyPr/>
          <a:lstStyle/>
          <a:p>
            <a:r>
              <a:rPr lang="en-US"/>
              <a:t>Click to edit Master title style</a:t>
            </a:r>
            <a:endParaRPr lang="en-GB"/>
          </a:p>
        </p:txBody>
      </p:sp>
      <p:sp>
        <p:nvSpPr>
          <p:cNvPr id="4" name="Media Placeholder 3">
            <a:extLst>
              <a:ext uri="{FF2B5EF4-FFF2-40B4-BE49-F238E27FC236}">
                <a16:creationId xmlns:a16="http://schemas.microsoft.com/office/drawing/2014/main" id="{BB080E31-7E11-DB9B-1F69-83AEE80DDB14}"/>
              </a:ext>
            </a:extLst>
          </p:cNvPr>
          <p:cNvSpPr>
            <a:spLocks noGrp="1"/>
          </p:cNvSpPr>
          <p:nvPr>
            <p:ph type="media" sz="quarter" idx="10"/>
          </p:nvPr>
        </p:nvSpPr>
        <p:spPr>
          <a:xfrm>
            <a:off x="581025" y="1136650"/>
            <a:ext cx="9542463" cy="5486400"/>
          </a:xfrm>
          <a:prstGeom prst="rect">
            <a:avLst/>
          </a:prstGeom>
        </p:spPr>
        <p:txBody>
          <a:bodyPr/>
          <a:lstStyle/>
          <a:p>
            <a:r>
              <a:rPr lang="en-US"/>
              <a:t>Click icon to add media</a:t>
            </a:r>
            <a:endParaRPr lang="en-GB"/>
          </a:p>
        </p:txBody>
      </p:sp>
    </p:spTree>
    <p:extLst>
      <p:ext uri="{BB962C8B-B14F-4D97-AF65-F5344CB8AC3E}">
        <p14:creationId xmlns:p14="http://schemas.microsoft.com/office/powerpoint/2010/main" val="363835379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A88E4-50C5-CEB0-D6F6-232CC121C105}"/>
              </a:ext>
            </a:extLst>
          </p:cNvPr>
          <p:cNvSpPr>
            <a:spLocks noGrp="1"/>
          </p:cNvSpPr>
          <p:nvPr>
            <p:ph type="title"/>
          </p:nvPr>
        </p:nvSpPr>
        <p:spPr/>
        <p:txBody>
          <a:bodyPr/>
          <a:lstStyle/>
          <a:p>
            <a:r>
              <a:rPr lang="en-US"/>
              <a:t>Click to edit Master title style</a:t>
            </a:r>
            <a:endParaRPr lang="en-GB"/>
          </a:p>
        </p:txBody>
      </p:sp>
      <p:sp>
        <p:nvSpPr>
          <p:cNvPr id="4" name="Text Placeholder 3">
            <a:extLst>
              <a:ext uri="{FF2B5EF4-FFF2-40B4-BE49-F238E27FC236}">
                <a16:creationId xmlns:a16="http://schemas.microsoft.com/office/drawing/2014/main" id="{CD8E925E-7A20-C599-637B-001B04D0C1A4}"/>
              </a:ext>
            </a:extLst>
          </p:cNvPr>
          <p:cNvSpPr>
            <a:spLocks noGrp="1"/>
          </p:cNvSpPr>
          <p:nvPr>
            <p:ph type="body" sz="quarter" idx="10"/>
          </p:nvPr>
        </p:nvSpPr>
        <p:spPr>
          <a:xfrm>
            <a:off x="922338" y="1905000"/>
            <a:ext cx="9201150" cy="4503738"/>
          </a:xfrm>
          <a:prstGeom prst="rect">
            <a:avLst/>
          </a:prstGeom>
        </p:spPr>
        <p:txBody>
          <a:bodyPr numCol="2" spcCol="360000"/>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marL="0" marR="0" lvl="0"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Click to edit Master text styles</a:t>
            </a:r>
          </a:p>
          <a:p>
            <a:pPr marL="0" marR="0" lvl="1" indent="0" algn="l" defTabSz="914400" rtl="0" eaLnBrk="1" fontAlgn="auto" latinLnBrk="0" hangingPunct="1">
              <a:lnSpc>
                <a:spcPct val="90000"/>
              </a:lnSpc>
              <a:spcBef>
                <a:spcPts val="1000"/>
              </a:spcBef>
              <a:spcAft>
                <a:spcPts val="0"/>
              </a:spcAft>
              <a:buClr>
                <a:srgbClr val="70ADA3"/>
              </a:buClr>
              <a:buSzTx/>
              <a:buFont typeface="Arial" panose="020B0604020202020204" pitchFamily="34" charset="0"/>
              <a:buNone/>
              <a:tabLst/>
              <a:defRPr/>
            </a:pPr>
            <a:r>
              <a:rPr lang="en-US"/>
              <a:t>Second level</a:t>
            </a:r>
          </a:p>
        </p:txBody>
      </p:sp>
    </p:spTree>
    <p:extLst>
      <p:ext uri="{BB962C8B-B14F-4D97-AF65-F5344CB8AC3E}">
        <p14:creationId xmlns:p14="http://schemas.microsoft.com/office/powerpoint/2010/main" val="14827406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wo 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C620-1796-4692-1101-F3FDEA410159}"/>
              </a:ext>
            </a:extLst>
          </p:cNvPr>
          <p:cNvSpPr>
            <a:spLocks noGrp="1"/>
          </p:cNvSpPr>
          <p:nvPr>
            <p:ph type="title"/>
          </p:nvPr>
        </p:nvSpPr>
        <p:spPr/>
        <p:txBody>
          <a:bodyPr/>
          <a:lstStyle/>
          <a:p>
            <a:r>
              <a:rPr lang="en-US"/>
              <a:t>Click to edit Master title style</a:t>
            </a:r>
            <a:endParaRPr lang="en-GB"/>
          </a:p>
        </p:txBody>
      </p:sp>
      <p:sp>
        <p:nvSpPr>
          <p:cNvPr id="4" name="Table Placeholder 3">
            <a:extLst>
              <a:ext uri="{FF2B5EF4-FFF2-40B4-BE49-F238E27FC236}">
                <a16:creationId xmlns:a16="http://schemas.microsoft.com/office/drawing/2014/main" id="{97CDB0B7-62AD-A6A0-D617-52E07A759E44}"/>
              </a:ext>
            </a:extLst>
          </p:cNvPr>
          <p:cNvSpPr>
            <a:spLocks noGrp="1"/>
          </p:cNvSpPr>
          <p:nvPr>
            <p:ph type="tbl" sz="quarter" idx="10"/>
          </p:nvPr>
        </p:nvSpPr>
        <p:spPr>
          <a:xfrm>
            <a:off x="838200" y="2025650"/>
            <a:ext cx="4383088" cy="3802063"/>
          </a:xfrm>
          <a:prstGeom prst="rect">
            <a:avLst/>
          </a:prstGeom>
        </p:spPr>
        <p:txBody>
          <a:bodyPr/>
          <a:lstStyle/>
          <a:p>
            <a:r>
              <a:rPr lang="en-US"/>
              <a:t>Click icon to add table</a:t>
            </a:r>
            <a:endParaRPr lang="en-GB"/>
          </a:p>
        </p:txBody>
      </p:sp>
      <p:sp>
        <p:nvSpPr>
          <p:cNvPr id="5" name="Table Placeholder 3">
            <a:extLst>
              <a:ext uri="{FF2B5EF4-FFF2-40B4-BE49-F238E27FC236}">
                <a16:creationId xmlns:a16="http://schemas.microsoft.com/office/drawing/2014/main" id="{E43D73FA-7799-9E42-8030-E8C238EB5EDB}"/>
              </a:ext>
            </a:extLst>
          </p:cNvPr>
          <p:cNvSpPr>
            <a:spLocks noGrp="1"/>
          </p:cNvSpPr>
          <p:nvPr>
            <p:ph type="tbl" sz="quarter" idx="11"/>
          </p:nvPr>
        </p:nvSpPr>
        <p:spPr>
          <a:xfrm>
            <a:off x="5739967" y="2025649"/>
            <a:ext cx="4383088" cy="3802063"/>
          </a:xfrm>
          <a:prstGeom prst="rect">
            <a:avLst/>
          </a:prstGeom>
        </p:spPr>
        <p:txBody>
          <a:bodyPr/>
          <a:lstStyle/>
          <a:p>
            <a:r>
              <a:rPr lang="en-US"/>
              <a:t>Click icon to add table</a:t>
            </a:r>
            <a:endParaRPr lang="en-GB"/>
          </a:p>
        </p:txBody>
      </p:sp>
    </p:spTree>
    <p:extLst>
      <p:ext uri="{BB962C8B-B14F-4D97-AF65-F5344CB8AC3E}">
        <p14:creationId xmlns:p14="http://schemas.microsoft.com/office/powerpoint/2010/main" val="30756537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4F981-EC4B-FC5D-CB7F-B0A289E7AC30}"/>
              </a:ext>
            </a:extLst>
          </p:cNvPr>
          <p:cNvSpPr>
            <a:spLocks noGrp="1"/>
          </p:cNvSpPr>
          <p:nvPr>
            <p:ph type="title"/>
          </p:nvPr>
        </p:nvSpPr>
        <p:spPr/>
        <p:txBody>
          <a:bodyPr/>
          <a:lstStyle/>
          <a:p>
            <a:r>
              <a:rPr lang="en-US"/>
              <a:t>Click to edit Master title style</a:t>
            </a:r>
            <a:endParaRPr lang="en-GB"/>
          </a:p>
        </p:txBody>
      </p:sp>
      <p:sp>
        <p:nvSpPr>
          <p:cNvPr id="4" name="Picture Placeholder 3">
            <a:extLst>
              <a:ext uri="{FF2B5EF4-FFF2-40B4-BE49-F238E27FC236}">
                <a16:creationId xmlns:a16="http://schemas.microsoft.com/office/drawing/2014/main" id="{5B83A3D9-C306-A50D-2E83-735207441740}"/>
              </a:ext>
            </a:extLst>
          </p:cNvPr>
          <p:cNvSpPr>
            <a:spLocks noGrp="1"/>
          </p:cNvSpPr>
          <p:nvPr>
            <p:ph type="pic" sz="quarter" idx="10"/>
          </p:nvPr>
        </p:nvSpPr>
        <p:spPr>
          <a:xfrm>
            <a:off x="581114" y="1444625"/>
            <a:ext cx="9542374" cy="4451350"/>
          </a:xfrm>
          <a:prstGeom prst="rect">
            <a:avLst/>
          </a:prstGeom>
        </p:spPr>
        <p:txBody>
          <a:bodyPr/>
          <a:lstStyle/>
          <a:p>
            <a:r>
              <a:rPr lang="en-US"/>
              <a:t>Click icon to add picture</a:t>
            </a:r>
            <a:endParaRPr lang="en-GB"/>
          </a:p>
        </p:txBody>
      </p:sp>
      <p:sp>
        <p:nvSpPr>
          <p:cNvPr id="6" name="Text Placeholder 5">
            <a:extLst>
              <a:ext uri="{FF2B5EF4-FFF2-40B4-BE49-F238E27FC236}">
                <a16:creationId xmlns:a16="http://schemas.microsoft.com/office/drawing/2014/main" id="{282CDA54-1359-1A3F-9450-4D5C5A366777}"/>
              </a:ext>
            </a:extLst>
          </p:cNvPr>
          <p:cNvSpPr>
            <a:spLocks noGrp="1"/>
          </p:cNvSpPr>
          <p:nvPr>
            <p:ph type="body" sz="quarter" idx="11" hasCustomPrompt="1"/>
          </p:nvPr>
        </p:nvSpPr>
        <p:spPr>
          <a:xfrm>
            <a:off x="581025" y="6110288"/>
            <a:ext cx="9542463" cy="444500"/>
          </a:xfrm>
          <a:prstGeom prst="rect">
            <a:avLst/>
          </a:prstGeom>
        </p:spPr>
        <p:txBody>
          <a:bodyPr anchor="ctr">
            <a:noAutofit/>
          </a:bodyPr>
          <a:lstStyle>
            <a:lvl1pPr marL="0" indent="0">
              <a:buNone/>
              <a:defRPr sz="1400"/>
            </a:lvl1pPr>
            <a:lvl2pPr marL="457200" indent="0">
              <a:buNone/>
              <a:defRPr sz="1200"/>
            </a:lvl2pPr>
            <a:lvl3pPr>
              <a:defRPr sz="1100"/>
            </a:lvl3pPr>
            <a:lvl4pPr>
              <a:defRPr sz="1050"/>
            </a:lvl4pPr>
            <a:lvl5pPr>
              <a:defRPr sz="1050"/>
            </a:lvl5pPr>
          </a:lstStyle>
          <a:p>
            <a:pPr lvl="0"/>
            <a:r>
              <a:rPr lang="en-US"/>
              <a:t>Caption</a:t>
            </a:r>
          </a:p>
        </p:txBody>
      </p:sp>
    </p:spTree>
    <p:extLst>
      <p:ext uri="{BB962C8B-B14F-4D97-AF65-F5344CB8AC3E}">
        <p14:creationId xmlns:p14="http://schemas.microsoft.com/office/powerpoint/2010/main" val="39157046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End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E44EF-B460-0F0B-922E-70F59F34191F}"/>
              </a:ext>
            </a:extLst>
          </p:cNvPr>
          <p:cNvSpPr>
            <a:spLocks noGrp="1"/>
          </p:cNvSpPr>
          <p:nvPr>
            <p:ph type="ctrTitle" hasCustomPrompt="1"/>
          </p:nvPr>
        </p:nvSpPr>
        <p:spPr>
          <a:xfrm>
            <a:off x="5225961" y="2622346"/>
            <a:ext cx="6059063" cy="1939635"/>
          </a:xfrm>
        </p:spPr>
        <p:txBody>
          <a:bodyPr anchor="b">
            <a:normAutofit/>
          </a:bodyPr>
          <a:lstStyle>
            <a:lvl1pPr algn="l">
              <a:defRPr sz="3200" strike="noStrike" cap="all" baseline="0">
                <a:solidFill>
                  <a:srgbClr val="4D8934"/>
                </a:solidFill>
              </a:defRPr>
            </a:lvl1pPr>
          </a:lstStyle>
          <a:p>
            <a:r>
              <a:rPr lang="en-US"/>
              <a:t>Thanks for attending</a:t>
            </a:r>
            <a:endParaRPr lang="en-GB"/>
          </a:p>
        </p:txBody>
      </p:sp>
      <p:sp>
        <p:nvSpPr>
          <p:cNvPr id="3" name="Subtitle 2">
            <a:extLst>
              <a:ext uri="{FF2B5EF4-FFF2-40B4-BE49-F238E27FC236}">
                <a16:creationId xmlns:a16="http://schemas.microsoft.com/office/drawing/2014/main" id="{5FCE09D1-136B-701C-E24A-0B129DEF8411}"/>
              </a:ext>
            </a:extLst>
          </p:cNvPr>
          <p:cNvSpPr>
            <a:spLocks noGrp="1"/>
          </p:cNvSpPr>
          <p:nvPr>
            <p:ph type="subTitle" idx="1" hasCustomPrompt="1"/>
          </p:nvPr>
        </p:nvSpPr>
        <p:spPr>
          <a:xfrm>
            <a:off x="5225961" y="4561982"/>
            <a:ext cx="6059063" cy="1009073"/>
          </a:xfrm>
          <a:prstGeom prst="rect">
            <a:avLst/>
          </a:prstGeom>
        </p:spPr>
        <p:txBody>
          <a:bodyPr anchor="b">
            <a:normAutofit/>
          </a:bodyPr>
          <a:lstStyle>
            <a:lvl1pPr marL="0" indent="0" algn="l">
              <a:buNone/>
              <a:defRPr sz="2000" cap="all" baseline="0">
                <a:solidFill>
                  <a:srgbClr val="4D893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Contact us: Enquiries@recmanager.co.uk</a:t>
            </a:r>
          </a:p>
        </p:txBody>
      </p:sp>
      <p:pic>
        <p:nvPicPr>
          <p:cNvPr id="8" name="Picture 7" descr="A picture containing text, outdoor&#10;&#10;Description automatically generated">
            <a:extLst>
              <a:ext uri="{FF2B5EF4-FFF2-40B4-BE49-F238E27FC236}">
                <a16:creationId xmlns:a16="http://schemas.microsoft.com/office/drawing/2014/main" id="{00BF0293-6F82-4BBF-D0BD-611EC9D6BF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4458" y="339660"/>
            <a:ext cx="3790752" cy="2615972"/>
          </a:xfrm>
          <a:prstGeom prst="rect">
            <a:avLst/>
          </a:prstGeom>
        </p:spPr>
      </p:pic>
      <p:pic>
        <p:nvPicPr>
          <p:cNvPr id="6" name="Picture 5" descr="A green and white logo&#10;&#10;Description automatically generated with low confidence">
            <a:extLst>
              <a:ext uri="{FF2B5EF4-FFF2-40B4-BE49-F238E27FC236}">
                <a16:creationId xmlns:a16="http://schemas.microsoft.com/office/drawing/2014/main" id="{DDE74CEB-C666-A96F-0B98-433A6E43D30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356" t="12217" r="45066" b="29972"/>
          <a:stretch/>
        </p:blipFill>
        <p:spPr>
          <a:xfrm rot="5400000">
            <a:off x="583047" y="3476335"/>
            <a:ext cx="2798618" cy="3964713"/>
          </a:xfrm>
          <a:prstGeom prst="rect">
            <a:avLst/>
          </a:prstGeom>
        </p:spPr>
      </p:pic>
    </p:spTree>
    <p:extLst>
      <p:ext uri="{BB962C8B-B14F-4D97-AF65-F5344CB8AC3E}">
        <p14:creationId xmlns:p14="http://schemas.microsoft.com/office/powerpoint/2010/main" val="4120049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ducing Presenters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3521075" cy="338455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929410" y="1606550"/>
            <a:ext cx="3521075" cy="3384550"/>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376363" y="4606925"/>
            <a:ext cx="3552825" cy="1358038"/>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5467795" y="4607667"/>
            <a:ext cx="3552825" cy="135803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2416217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ducing Presenters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606550"/>
            <a:ext cx="2631393" cy="3153457"/>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5" name="Picture Placeholder 3">
            <a:extLst>
              <a:ext uri="{FF2B5EF4-FFF2-40B4-BE49-F238E27FC236}">
                <a16:creationId xmlns:a16="http://schemas.microsoft.com/office/drawing/2014/main" id="{ADD18D3C-B836-DFCD-D7DB-1701542FE7B5}"/>
              </a:ext>
            </a:extLst>
          </p:cNvPr>
          <p:cNvSpPr>
            <a:spLocks noGrp="1"/>
          </p:cNvSpPr>
          <p:nvPr>
            <p:ph type="pic" sz="quarter" idx="11"/>
          </p:nvPr>
        </p:nvSpPr>
        <p:spPr>
          <a:xfrm>
            <a:off x="4117560" y="1606550"/>
            <a:ext cx="2631393" cy="3401286"/>
          </a:xfrm>
          <a:ln>
            <a:solidFill>
              <a:schemeClr val="accent3"/>
            </a:solidFill>
          </a:ln>
        </p:spPr>
        <p:txBody>
          <a:body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1134648" y="4427664"/>
            <a:ext cx="2982912" cy="1135849"/>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9" name="Text Placeholder 6">
            <a:extLst>
              <a:ext uri="{FF2B5EF4-FFF2-40B4-BE49-F238E27FC236}">
                <a16:creationId xmlns:a16="http://schemas.microsoft.com/office/drawing/2014/main" id="{540BE4E4-02A2-6F97-B571-E7208D0B0958}"/>
              </a:ext>
            </a:extLst>
          </p:cNvPr>
          <p:cNvSpPr>
            <a:spLocks noGrp="1"/>
          </p:cNvSpPr>
          <p:nvPr>
            <p:ph type="body" sz="quarter" idx="14" hasCustomPrompt="1"/>
          </p:nvPr>
        </p:nvSpPr>
        <p:spPr>
          <a:xfrm>
            <a:off x="4414007" y="4440282"/>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8" name="Picture Placeholder 3">
            <a:extLst>
              <a:ext uri="{FF2B5EF4-FFF2-40B4-BE49-F238E27FC236}">
                <a16:creationId xmlns:a16="http://schemas.microsoft.com/office/drawing/2014/main" id="{A98B74B8-0426-0468-EDAA-F71E7C8A76DD}"/>
              </a:ext>
            </a:extLst>
          </p:cNvPr>
          <p:cNvSpPr>
            <a:spLocks noGrp="1"/>
          </p:cNvSpPr>
          <p:nvPr>
            <p:ph type="pic" sz="quarter" idx="15"/>
          </p:nvPr>
        </p:nvSpPr>
        <p:spPr>
          <a:xfrm>
            <a:off x="7491662" y="1606550"/>
            <a:ext cx="2631393" cy="3401286"/>
          </a:xfrm>
          <a:ln>
            <a:solidFill>
              <a:schemeClr val="accent3"/>
            </a:solidFill>
          </a:ln>
        </p:spPr>
        <p:txBody>
          <a:bodyPr/>
          <a:lstStyle/>
          <a:p>
            <a:r>
              <a:rPr lang="en-US"/>
              <a:t>Click icon to add picture</a:t>
            </a:r>
            <a:endParaRPr lang="en-GB"/>
          </a:p>
        </p:txBody>
      </p:sp>
      <p:sp>
        <p:nvSpPr>
          <p:cNvPr id="10" name="Text Placeholder 6">
            <a:extLst>
              <a:ext uri="{FF2B5EF4-FFF2-40B4-BE49-F238E27FC236}">
                <a16:creationId xmlns:a16="http://schemas.microsoft.com/office/drawing/2014/main" id="{17FE27AF-59F4-8B4D-0BC2-3B7AC8A6FD97}"/>
              </a:ext>
            </a:extLst>
          </p:cNvPr>
          <p:cNvSpPr>
            <a:spLocks noGrp="1"/>
          </p:cNvSpPr>
          <p:nvPr>
            <p:ph type="body" sz="quarter" idx="16" hasCustomPrompt="1"/>
          </p:nvPr>
        </p:nvSpPr>
        <p:spPr>
          <a:xfrm>
            <a:off x="7787371" y="4440281"/>
            <a:ext cx="2982913" cy="1135107"/>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682460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roducing Presenters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238144"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238144"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638088"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638088"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803803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803803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157151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roducing Presenters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575E2-058B-7E11-CD53-2539375E87FD}"/>
              </a:ext>
            </a:extLst>
          </p:cNvPr>
          <p:cNvSpPr>
            <a:spLocks noGrp="1"/>
          </p:cNvSpPr>
          <p:nvPr>
            <p:ph type="title" hasCustomPrompt="1"/>
          </p:nvPr>
        </p:nvSpPr>
        <p:spPr/>
        <p:txBody>
          <a:bodyPr/>
          <a:lstStyle>
            <a:lvl1pPr>
              <a:defRPr/>
            </a:lvl1pPr>
          </a:lstStyle>
          <a:p>
            <a:r>
              <a:rPr lang="en-US"/>
              <a:t>Introducing your presenters</a:t>
            </a:r>
            <a:endParaRPr lang="en-GB"/>
          </a:p>
        </p:txBody>
      </p:sp>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838200"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838200"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1" name="Picture Placeholder 3">
            <a:extLst>
              <a:ext uri="{FF2B5EF4-FFF2-40B4-BE49-F238E27FC236}">
                <a16:creationId xmlns:a16="http://schemas.microsoft.com/office/drawing/2014/main" id="{2C602C5F-F1E1-2B20-CC7B-72A761E31A10}"/>
              </a:ext>
            </a:extLst>
          </p:cNvPr>
          <p:cNvSpPr>
            <a:spLocks noGrp="1"/>
          </p:cNvSpPr>
          <p:nvPr>
            <p:ph type="pic" sz="quarter" idx="13"/>
          </p:nvPr>
        </p:nvSpPr>
        <p:spPr>
          <a:xfrm>
            <a:off x="3041593"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2" name="Text Placeholder 6">
            <a:extLst>
              <a:ext uri="{FF2B5EF4-FFF2-40B4-BE49-F238E27FC236}">
                <a16:creationId xmlns:a16="http://schemas.microsoft.com/office/drawing/2014/main" id="{16E191BD-962D-F291-3568-61150F6B3421}"/>
              </a:ext>
            </a:extLst>
          </p:cNvPr>
          <p:cNvSpPr>
            <a:spLocks noGrp="1"/>
          </p:cNvSpPr>
          <p:nvPr>
            <p:ph type="body" sz="quarter" idx="14" hasCustomPrompt="1"/>
          </p:nvPr>
        </p:nvSpPr>
        <p:spPr>
          <a:xfrm>
            <a:off x="3041593"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3" name="Picture Placeholder 3">
            <a:extLst>
              <a:ext uri="{FF2B5EF4-FFF2-40B4-BE49-F238E27FC236}">
                <a16:creationId xmlns:a16="http://schemas.microsoft.com/office/drawing/2014/main" id="{B433CF78-ADFA-AA45-DC89-9873A0EC72E2}"/>
              </a:ext>
            </a:extLst>
          </p:cNvPr>
          <p:cNvSpPr>
            <a:spLocks noGrp="1"/>
          </p:cNvSpPr>
          <p:nvPr>
            <p:ph type="pic" sz="quarter" idx="15"/>
          </p:nvPr>
        </p:nvSpPr>
        <p:spPr>
          <a:xfrm>
            <a:off x="5244986"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4" name="Text Placeholder 6">
            <a:extLst>
              <a:ext uri="{FF2B5EF4-FFF2-40B4-BE49-F238E27FC236}">
                <a16:creationId xmlns:a16="http://schemas.microsoft.com/office/drawing/2014/main" id="{0B502E78-7066-D212-6CF2-493F948DBAFB}"/>
              </a:ext>
            </a:extLst>
          </p:cNvPr>
          <p:cNvSpPr>
            <a:spLocks noGrp="1"/>
          </p:cNvSpPr>
          <p:nvPr>
            <p:ph type="body" sz="quarter" idx="16" hasCustomPrompt="1"/>
          </p:nvPr>
        </p:nvSpPr>
        <p:spPr>
          <a:xfrm>
            <a:off x="5244986"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5" name="Picture Placeholder 3">
            <a:extLst>
              <a:ext uri="{FF2B5EF4-FFF2-40B4-BE49-F238E27FC236}">
                <a16:creationId xmlns:a16="http://schemas.microsoft.com/office/drawing/2014/main" id="{6B93B762-A71B-FA3C-88AE-C60700E46AE7}"/>
              </a:ext>
            </a:extLst>
          </p:cNvPr>
          <p:cNvSpPr>
            <a:spLocks noGrp="1"/>
          </p:cNvSpPr>
          <p:nvPr>
            <p:ph type="pic" sz="quarter" idx="17"/>
          </p:nvPr>
        </p:nvSpPr>
        <p:spPr>
          <a:xfrm>
            <a:off x="7448379"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6" name="Text Placeholder 6">
            <a:extLst>
              <a:ext uri="{FF2B5EF4-FFF2-40B4-BE49-F238E27FC236}">
                <a16:creationId xmlns:a16="http://schemas.microsoft.com/office/drawing/2014/main" id="{B8392AAC-125B-C445-4ED3-55B95A97C6BE}"/>
              </a:ext>
            </a:extLst>
          </p:cNvPr>
          <p:cNvSpPr>
            <a:spLocks noGrp="1"/>
          </p:cNvSpPr>
          <p:nvPr>
            <p:ph type="body" sz="quarter" idx="18" hasCustomPrompt="1"/>
          </p:nvPr>
        </p:nvSpPr>
        <p:spPr>
          <a:xfrm>
            <a:off x="7448379"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17" name="Picture Placeholder 3">
            <a:extLst>
              <a:ext uri="{FF2B5EF4-FFF2-40B4-BE49-F238E27FC236}">
                <a16:creationId xmlns:a16="http://schemas.microsoft.com/office/drawing/2014/main" id="{1026378F-2B6D-A76B-2223-03BA02011708}"/>
              </a:ext>
            </a:extLst>
          </p:cNvPr>
          <p:cNvSpPr>
            <a:spLocks noGrp="1"/>
          </p:cNvSpPr>
          <p:nvPr>
            <p:ph type="pic" sz="quarter" idx="19"/>
          </p:nvPr>
        </p:nvSpPr>
        <p:spPr>
          <a:xfrm>
            <a:off x="9651772" y="1922804"/>
            <a:ext cx="1964821" cy="2324485"/>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18" name="Text Placeholder 6">
            <a:extLst>
              <a:ext uri="{FF2B5EF4-FFF2-40B4-BE49-F238E27FC236}">
                <a16:creationId xmlns:a16="http://schemas.microsoft.com/office/drawing/2014/main" id="{049C53E0-976D-51D9-76C6-8765075B95CE}"/>
              </a:ext>
            </a:extLst>
          </p:cNvPr>
          <p:cNvSpPr>
            <a:spLocks noGrp="1"/>
          </p:cNvSpPr>
          <p:nvPr>
            <p:ph type="body" sz="quarter" idx="20" hasCustomPrompt="1"/>
          </p:nvPr>
        </p:nvSpPr>
        <p:spPr>
          <a:xfrm>
            <a:off x="9651772" y="4247289"/>
            <a:ext cx="1964821" cy="137493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36720313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roducing Presenters (6)">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4A48518-35F9-535A-C077-59E61401884B}"/>
              </a:ext>
            </a:extLst>
          </p:cNvPr>
          <p:cNvSpPr>
            <a:spLocks noGrp="1"/>
          </p:cNvSpPr>
          <p:nvPr>
            <p:ph type="pic" sz="quarter" idx="10"/>
          </p:nvPr>
        </p:nvSpPr>
        <p:spPr>
          <a:xfrm>
            <a:off x="1316765" y="155510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7" name="Text Placeholder 6">
            <a:extLst>
              <a:ext uri="{FF2B5EF4-FFF2-40B4-BE49-F238E27FC236}">
                <a16:creationId xmlns:a16="http://schemas.microsoft.com/office/drawing/2014/main" id="{FFD1FC4F-0D7B-E5CA-BD1E-29065B1B1452}"/>
              </a:ext>
            </a:extLst>
          </p:cNvPr>
          <p:cNvSpPr>
            <a:spLocks noGrp="1"/>
          </p:cNvSpPr>
          <p:nvPr>
            <p:ph type="body" sz="quarter" idx="12" hasCustomPrompt="1"/>
          </p:nvPr>
        </p:nvSpPr>
        <p:spPr>
          <a:xfrm>
            <a:off x="2538101" y="155949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3" name="Title 2">
            <a:extLst>
              <a:ext uri="{FF2B5EF4-FFF2-40B4-BE49-F238E27FC236}">
                <a16:creationId xmlns:a16="http://schemas.microsoft.com/office/drawing/2014/main" id="{DABA584D-131C-4FE5-4723-6CCA5DF912C3}"/>
              </a:ext>
            </a:extLst>
          </p:cNvPr>
          <p:cNvSpPr>
            <a:spLocks noGrp="1"/>
          </p:cNvSpPr>
          <p:nvPr>
            <p:ph type="title"/>
          </p:nvPr>
        </p:nvSpPr>
        <p:spPr/>
        <p:txBody>
          <a:bodyPr/>
          <a:lstStyle/>
          <a:p>
            <a:r>
              <a:rPr lang="en-US"/>
              <a:t>Click to edit Master title style</a:t>
            </a:r>
            <a:endParaRPr lang="en-GB"/>
          </a:p>
        </p:txBody>
      </p:sp>
      <p:sp>
        <p:nvSpPr>
          <p:cNvPr id="19" name="Picture Placeholder 3">
            <a:extLst>
              <a:ext uri="{FF2B5EF4-FFF2-40B4-BE49-F238E27FC236}">
                <a16:creationId xmlns:a16="http://schemas.microsoft.com/office/drawing/2014/main" id="{4798FD8A-4C75-DC5D-971A-434AE12023E1}"/>
              </a:ext>
            </a:extLst>
          </p:cNvPr>
          <p:cNvSpPr>
            <a:spLocks noGrp="1"/>
          </p:cNvSpPr>
          <p:nvPr>
            <p:ph type="pic" sz="quarter" idx="13"/>
          </p:nvPr>
        </p:nvSpPr>
        <p:spPr>
          <a:xfrm>
            <a:off x="1308220" y="2886227"/>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0" name="Text Placeholder 6">
            <a:extLst>
              <a:ext uri="{FF2B5EF4-FFF2-40B4-BE49-F238E27FC236}">
                <a16:creationId xmlns:a16="http://schemas.microsoft.com/office/drawing/2014/main" id="{D0F7DDD9-E56C-0E60-A01D-90DC5DCA8633}"/>
              </a:ext>
            </a:extLst>
          </p:cNvPr>
          <p:cNvSpPr>
            <a:spLocks noGrp="1"/>
          </p:cNvSpPr>
          <p:nvPr>
            <p:ph type="body" sz="quarter" idx="14" hasCustomPrompt="1"/>
          </p:nvPr>
        </p:nvSpPr>
        <p:spPr>
          <a:xfrm>
            <a:off x="2529556" y="2890615"/>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1" name="Picture Placeholder 3">
            <a:extLst>
              <a:ext uri="{FF2B5EF4-FFF2-40B4-BE49-F238E27FC236}">
                <a16:creationId xmlns:a16="http://schemas.microsoft.com/office/drawing/2014/main" id="{8B33D693-FDD8-B537-D436-FF835DB1BAA8}"/>
              </a:ext>
            </a:extLst>
          </p:cNvPr>
          <p:cNvSpPr>
            <a:spLocks noGrp="1"/>
          </p:cNvSpPr>
          <p:nvPr>
            <p:ph type="pic" sz="quarter" idx="15"/>
          </p:nvPr>
        </p:nvSpPr>
        <p:spPr>
          <a:xfrm>
            <a:off x="1316765" y="4226126"/>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2" name="Text Placeholder 6">
            <a:extLst>
              <a:ext uri="{FF2B5EF4-FFF2-40B4-BE49-F238E27FC236}">
                <a16:creationId xmlns:a16="http://schemas.microsoft.com/office/drawing/2014/main" id="{C65ECCA4-0426-B864-2295-86DFF0C594B4}"/>
              </a:ext>
            </a:extLst>
          </p:cNvPr>
          <p:cNvSpPr>
            <a:spLocks noGrp="1"/>
          </p:cNvSpPr>
          <p:nvPr>
            <p:ph type="body" sz="quarter" idx="16" hasCustomPrompt="1"/>
          </p:nvPr>
        </p:nvSpPr>
        <p:spPr>
          <a:xfrm>
            <a:off x="2538101" y="4230514"/>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3" name="Picture Placeholder 3">
            <a:extLst>
              <a:ext uri="{FF2B5EF4-FFF2-40B4-BE49-F238E27FC236}">
                <a16:creationId xmlns:a16="http://schemas.microsoft.com/office/drawing/2014/main" id="{DBE615FE-D98B-6957-5528-2D1F6959E1EE}"/>
              </a:ext>
            </a:extLst>
          </p:cNvPr>
          <p:cNvSpPr>
            <a:spLocks noGrp="1"/>
          </p:cNvSpPr>
          <p:nvPr>
            <p:ph type="pic" sz="quarter" idx="17"/>
          </p:nvPr>
        </p:nvSpPr>
        <p:spPr>
          <a:xfrm>
            <a:off x="6096000" y="2082908"/>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4" name="Text Placeholder 6">
            <a:extLst>
              <a:ext uri="{FF2B5EF4-FFF2-40B4-BE49-F238E27FC236}">
                <a16:creationId xmlns:a16="http://schemas.microsoft.com/office/drawing/2014/main" id="{035740DC-C0F3-A6E3-33D3-212FEBA73897}"/>
              </a:ext>
            </a:extLst>
          </p:cNvPr>
          <p:cNvSpPr>
            <a:spLocks noGrp="1"/>
          </p:cNvSpPr>
          <p:nvPr>
            <p:ph type="body" sz="quarter" idx="18" hasCustomPrompt="1"/>
          </p:nvPr>
        </p:nvSpPr>
        <p:spPr>
          <a:xfrm>
            <a:off x="7317336" y="2087296"/>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5" name="Picture Placeholder 3">
            <a:extLst>
              <a:ext uri="{FF2B5EF4-FFF2-40B4-BE49-F238E27FC236}">
                <a16:creationId xmlns:a16="http://schemas.microsoft.com/office/drawing/2014/main" id="{30046BA3-50A6-F220-A1A1-8AD39F38BA91}"/>
              </a:ext>
            </a:extLst>
          </p:cNvPr>
          <p:cNvSpPr>
            <a:spLocks noGrp="1"/>
          </p:cNvSpPr>
          <p:nvPr>
            <p:ph type="pic" sz="quarter" idx="19"/>
          </p:nvPr>
        </p:nvSpPr>
        <p:spPr>
          <a:xfrm>
            <a:off x="6096000" y="3420224"/>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6" name="Text Placeholder 6">
            <a:extLst>
              <a:ext uri="{FF2B5EF4-FFF2-40B4-BE49-F238E27FC236}">
                <a16:creationId xmlns:a16="http://schemas.microsoft.com/office/drawing/2014/main" id="{26FCB1F9-B6A0-0E5C-2002-88CFF6CC1275}"/>
              </a:ext>
            </a:extLst>
          </p:cNvPr>
          <p:cNvSpPr>
            <a:spLocks noGrp="1"/>
          </p:cNvSpPr>
          <p:nvPr>
            <p:ph type="body" sz="quarter" idx="20" hasCustomPrompt="1"/>
          </p:nvPr>
        </p:nvSpPr>
        <p:spPr>
          <a:xfrm>
            <a:off x="7317336" y="3424612"/>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
        <p:nvSpPr>
          <p:cNvPr id="27" name="Picture Placeholder 3">
            <a:extLst>
              <a:ext uri="{FF2B5EF4-FFF2-40B4-BE49-F238E27FC236}">
                <a16:creationId xmlns:a16="http://schemas.microsoft.com/office/drawing/2014/main" id="{43243EF0-87A9-C26C-2F8B-BEFB11EFDFB4}"/>
              </a:ext>
            </a:extLst>
          </p:cNvPr>
          <p:cNvSpPr>
            <a:spLocks noGrp="1"/>
          </p:cNvSpPr>
          <p:nvPr>
            <p:ph type="pic" sz="quarter" idx="21"/>
          </p:nvPr>
        </p:nvSpPr>
        <p:spPr>
          <a:xfrm>
            <a:off x="6096000" y="4760123"/>
            <a:ext cx="1212791" cy="1076770"/>
          </a:xfrm>
          <a:ln>
            <a:solidFill>
              <a:schemeClr val="accent3"/>
            </a:solidFill>
          </a:ln>
        </p:spPr>
        <p:txBody>
          <a:bodyPr/>
          <a:lstStyle>
            <a:lvl1pPr>
              <a:defRPr>
                <a:ln>
                  <a:solidFill>
                    <a:schemeClr val="accent3"/>
                  </a:solidFill>
                </a:ln>
              </a:defRPr>
            </a:lvl1pPr>
          </a:lstStyle>
          <a:p>
            <a:r>
              <a:rPr lang="en-US"/>
              <a:t>Click icon to add picture</a:t>
            </a:r>
            <a:endParaRPr lang="en-GB"/>
          </a:p>
        </p:txBody>
      </p:sp>
      <p:sp>
        <p:nvSpPr>
          <p:cNvPr id="28" name="Text Placeholder 6">
            <a:extLst>
              <a:ext uri="{FF2B5EF4-FFF2-40B4-BE49-F238E27FC236}">
                <a16:creationId xmlns:a16="http://schemas.microsoft.com/office/drawing/2014/main" id="{E74B089C-F527-0CC4-758C-19275ACD01ED}"/>
              </a:ext>
            </a:extLst>
          </p:cNvPr>
          <p:cNvSpPr>
            <a:spLocks noGrp="1"/>
          </p:cNvSpPr>
          <p:nvPr>
            <p:ph type="body" sz="quarter" idx="22" hasCustomPrompt="1"/>
          </p:nvPr>
        </p:nvSpPr>
        <p:spPr>
          <a:xfrm>
            <a:off x="7317336" y="4764511"/>
            <a:ext cx="2546646" cy="1076770"/>
          </a:xfrm>
          <a:ln w="38100"/>
        </p:spPr>
        <p:style>
          <a:lnRef idx="2">
            <a:schemeClr val="accent3"/>
          </a:lnRef>
          <a:fillRef idx="1">
            <a:schemeClr val="lt1"/>
          </a:fillRef>
          <a:effectRef idx="0">
            <a:schemeClr val="accent3"/>
          </a:effectRef>
          <a:fontRef idx="minor">
            <a:schemeClr val="dk1"/>
          </a:fontRef>
        </p:style>
        <p:txBody>
          <a:bodyPr anchor="ctr">
            <a:normAutofit/>
          </a:bodyPr>
          <a:lstStyle>
            <a:lvl1pPr marL="0" indent="0">
              <a:buNone/>
              <a:defRPr sz="1200">
                <a:latin typeface="Roboto" panose="02000000000000000000" pitchFamily="2" charset="0"/>
                <a:ea typeface="Roboto" panose="02000000000000000000" pitchFamily="2" charset="0"/>
              </a:defRPr>
            </a:lvl1pPr>
          </a:lstStyle>
          <a:p>
            <a:pPr lvl="0"/>
            <a:r>
              <a:rPr lang="en-US"/>
              <a:t>Name, Organisation, and Role</a:t>
            </a:r>
            <a:endParaRPr lang="en-GB"/>
          </a:p>
        </p:txBody>
      </p:sp>
    </p:spTree>
    <p:extLst>
      <p:ext uri="{BB962C8B-B14F-4D97-AF65-F5344CB8AC3E}">
        <p14:creationId xmlns:p14="http://schemas.microsoft.com/office/powerpoint/2010/main" val="42045261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image" Target="../media/image4.png"/><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image" Target="../media/image3.png"/><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image" Target="../media/image5.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5" Type="http://schemas.openxmlformats.org/officeDocument/2006/relationships/image" Target="../media/image6.jpe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5.xml"/><Relationship Id="rId1" Type="http://schemas.openxmlformats.org/officeDocument/2006/relationships/slideLayout" Target="../slideLayouts/slideLayout29.xml"/><Relationship Id="rId4" Type="http://schemas.openxmlformats.org/officeDocument/2006/relationships/image" Target="../media/image2.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3" Type="http://schemas.openxmlformats.org/officeDocument/2006/relationships/slideLayout" Target="../slideLayouts/slideLayout32.xml"/><Relationship Id="rId21" Type="http://schemas.openxmlformats.org/officeDocument/2006/relationships/image" Target="../media/image3.png"/><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theme" Target="../theme/theme6.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5"/>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300583427"/>
      </p:ext>
    </p:extLst>
  </p:cSld>
  <p:clrMap bg1="lt1" tx1="dk1" bg2="lt2" tx2="dk2" accent1="accent1" accent2="accent2" accent3="accent3" accent4="accent4" accent5="accent5" accent6="accent6" hlink="hlink" folHlink="folHlink"/>
  <p:sldLayoutIdLst>
    <p:sldLayoutId id="2147483661" r:id="rId1"/>
    <p:sldLayoutId id="2147483684" r:id="rId2"/>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99587E0-8444-2E77-3E29-545A8C9A4E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4">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41702489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 id="2147483682" r:id="rId20"/>
    <p:sldLayoutId id="2147483683" r:id="rId21"/>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ED203B-CE1A-7C29-5963-5496121F5AE6}"/>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3519074156"/>
      </p:ext>
    </p:extLst>
  </p:cSld>
  <p:clrMap bg1="lt1" tx1="dk1" bg2="lt2" tx2="dk2" accent1="accent1" accent2="accent2" accent3="accent3" accent4="accent4" accent5="accent5" accent6="accent6" hlink="hlink" folHlink="folHlink"/>
  <p:sldLayoutIdLst>
    <p:sldLayoutId id="2147483686" r:id="rId1"/>
    <p:sldLayoutId id="2147483687" r:id="rId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5">
            <a:lum/>
          </a:blip>
          <a:srcRect/>
          <a:stretch>
            <a:fillRect/>
          </a:stretch>
        </a:blipFill>
        <a:effectLst/>
      </p:bgPr>
    </p:bg>
    <p:spTree>
      <p:nvGrpSpPr>
        <p:cNvPr id="1" name=""/>
        <p:cNvGrpSpPr/>
        <p:nvPr/>
      </p:nvGrpSpPr>
      <p:grpSpPr>
        <a:xfrm>
          <a:off x="0" y="0"/>
          <a:ext cx="0" cy="0"/>
          <a:chOff x="0" y="0"/>
          <a:chExt cx="0" cy="0"/>
        </a:xfrm>
      </p:grpSpPr>
      <p:sp>
        <p:nvSpPr>
          <p:cNvPr id="4" name="Slide Number Placeholder 5">
            <a:extLst>
              <a:ext uri="{FF2B5EF4-FFF2-40B4-BE49-F238E27FC236}">
                <a16:creationId xmlns:a16="http://schemas.microsoft.com/office/drawing/2014/main" id="{0B28446E-A796-DF46-B6B8-5B91A3893FB7}"/>
              </a:ext>
            </a:extLst>
          </p:cNvPr>
          <p:cNvSpPr>
            <a:spLocks noGrp="1"/>
          </p:cNvSpPr>
          <p:nvPr>
            <p:ph type="sldNum" sz="quarter" idx="4"/>
          </p:nvPr>
        </p:nvSpPr>
        <p:spPr>
          <a:xfrm>
            <a:off x="11604128" y="6525345"/>
            <a:ext cx="2844800" cy="268139"/>
          </a:xfrm>
          <a:prstGeom prst="rect">
            <a:avLst/>
          </a:prstGeom>
        </p:spPr>
        <p:txBody>
          <a:bodyPr/>
          <a:lstStyle>
            <a:lvl1pPr>
              <a:defRPr sz="900">
                <a:solidFill>
                  <a:srgbClr val="495965"/>
                </a:solidFill>
                <a:latin typeface="Verdana" panose="020B0604030504040204" pitchFamily="34" charset="0"/>
                <a:ea typeface="Verdana" panose="020B0604030504040204" pitchFamily="34" charset="0"/>
                <a:cs typeface="Verdana" panose="020B0604030504040204" pitchFamily="34" charset="0"/>
              </a:defRPr>
            </a:lvl1pPr>
          </a:lstStyle>
          <a:p>
            <a:fld id="{2D0DF9ED-8BA0-410B-84D1-2D8774E69E9E}" type="slidenum">
              <a:rPr lang="en-GB" altLang="en-US" smtClean="0"/>
              <a:pPr/>
              <a:t>‹#›</a:t>
            </a:fld>
            <a:endParaRPr lang="en-GB" altLang="en-US"/>
          </a:p>
        </p:txBody>
      </p:sp>
      <p:sp>
        <p:nvSpPr>
          <p:cNvPr id="3" name="TextBox 2">
            <a:extLst>
              <a:ext uri="{FF2B5EF4-FFF2-40B4-BE49-F238E27FC236}">
                <a16:creationId xmlns:a16="http://schemas.microsoft.com/office/drawing/2014/main" id="{EB3D577B-D495-7648-3B48-BC9CB03A6CE4}"/>
              </a:ext>
            </a:extLst>
          </p:cNvPr>
          <p:cNvSpPr txBox="1"/>
          <p:nvPr>
            <p:extLst>
              <p:ext uri="{1162E1C5-73C7-4A58-AE30-91384D911F3F}">
                <p184:classification xmlns:p184="http://schemas.microsoft.com/office/powerpoint/2018/4/main" val="ftr"/>
              </p:ext>
            </p:extLst>
          </p:nvPr>
        </p:nvSpPr>
        <p:spPr>
          <a:xfrm>
            <a:off x="5526088" y="6642100"/>
            <a:ext cx="1168400" cy="152400"/>
          </a:xfrm>
          <a:prstGeom prst="rect">
            <a:avLst/>
          </a:prstGeom>
        </p:spPr>
        <p:txBody>
          <a:bodyPr horzOverflow="overflow" lIns="0" tIns="0" rIns="0" bIns="0">
            <a:spAutoFit/>
          </a:bodyPr>
          <a:lstStyle/>
          <a:p>
            <a:pPr algn="l"/>
            <a:r>
              <a:rPr lang="en-GB" sz="1000">
                <a:solidFill>
                  <a:srgbClr val="000000"/>
                </a:solidFill>
                <a:latin typeface="Calibri" panose="020F0502020204030204" pitchFamily="34" charset="0"/>
                <a:cs typeface="Calibri" panose="020F0502020204030204" pitchFamily="34" charset="0"/>
              </a:rPr>
              <a:t>OFFICIAL-InternalOnly</a:t>
            </a:r>
          </a:p>
        </p:txBody>
      </p:sp>
    </p:spTree>
    <p:extLst>
      <p:ext uri="{BB962C8B-B14F-4D97-AF65-F5344CB8AC3E}">
        <p14:creationId xmlns:p14="http://schemas.microsoft.com/office/powerpoint/2010/main" val="26837072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Lst>
  <p:hf hd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pic>
        <p:nvPicPr>
          <p:cNvPr id="5" name="Picture 4" descr="Text&#10;&#10;Description automatically generated with medium confidence">
            <a:extLst>
              <a:ext uri="{FF2B5EF4-FFF2-40B4-BE49-F238E27FC236}">
                <a16:creationId xmlns:a16="http://schemas.microsoft.com/office/drawing/2014/main" id="{3016CE7F-84B1-ABD5-AB40-B64EF3BED1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0007" y="483936"/>
            <a:ext cx="3599695" cy="2398781"/>
          </a:xfrm>
          <a:prstGeom prst="rect">
            <a:avLst/>
          </a:prstGeom>
        </p:spPr>
      </p:pic>
      <p:sp>
        <p:nvSpPr>
          <p:cNvPr id="6" name="Title Placeholder 5">
            <a:extLst>
              <a:ext uri="{FF2B5EF4-FFF2-40B4-BE49-F238E27FC236}">
                <a16:creationId xmlns:a16="http://schemas.microsoft.com/office/drawing/2014/main" id="{BEB85A62-8D90-8B0A-5214-1218CB843FC1}"/>
              </a:ext>
            </a:extLst>
          </p:cNvPr>
          <p:cNvSpPr>
            <a:spLocks noGrp="1"/>
          </p:cNvSpPr>
          <p:nvPr>
            <p:ph type="title"/>
          </p:nvPr>
        </p:nvSpPr>
        <p:spPr>
          <a:xfrm>
            <a:off x="4387272" y="365125"/>
            <a:ext cx="69665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B938C483-D67E-DB27-CEA5-95ADEE519C96}"/>
              </a:ext>
            </a:extLst>
          </p:cNvPr>
          <p:cNvSpPr>
            <a:spLocks noGrp="1"/>
          </p:cNvSpPr>
          <p:nvPr>
            <p:ph type="body" idx="1"/>
          </p:nvPr>
        </p:nvSpPr>
        <p:spPr>
          <a:xfrm>
            <a:off x="838200" y="3315855"/>
            <a:ext cx="10515600" cy="28611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a:extLst>
              <a:ext uri="{FF2B5EF4-FFF2-40B4-BE49-F238E27FC236}">
                <a16:creationId xmlns:a16="http://schemas.microsoft.com/office/drawing/2014/main" id="{3FA18B76-725F-D2E8-54A7-EBF1DD8CD8A0}"/>
              </a:ext>
            </a:extLst>
          </p:cNvPr>
          <p:cNvPicPr>
            <a:picLocks noChangeAspect="1"/>
          </p:cNvPicPr>
          <p:nvPr userDrawn="1"/>
        </p:nvPicPr>
        <p:blipFill rotWithShape="1">
          <a:blip r:embed="rId4"/>
          <a:srcRect r="44153" b="40965"/>
          <a:stretch/>
        </p:blipFill>
        <p:spPr>
          <a:xfrm>
            <a:off x="10978999" y="5238309"/>
            <a:ext cx="1213002" cy="1619691"/>
          </a:xfrm>
          <a:prstGeom prst="rect">
            <a:avLst/>
          </a:prstGeom>
        </p:spPr>
      </p:pic>
    </p:spTree>
    <p:extLst>
      <p:ext uri="{BB962C8B-B14F-4D97-AF65-F5344CB8AC3E}">
        <p14:creationId xmlns:p14="http://schemas.microsoft.com/office/powerpoint/2010/main" val="2073922277"/>
      </p:ext>
    </p:extLst>
  </p:cSld>
  <p:clrMap bg1="lt1" tx1="dk1" bg2="lt2" tx2="dk2" accent1="accent1" accent2="accent2" accent3="accent3" accent4="accent4" accent5="accent5" accent6="accent6" hlink="hlink" folHlink="folHlink"/>
  <p:sldLayoutIdLst>
    <p:sldLayoutId id="2147483718" r:id="rId1"/>
  </p:sldLayoutIdLst>
  <p:txStyles>
    <p:titleStyle>
      <a:lvl1pPr algn="l" defTabSz="914400" rtl="0" eaLnBrk="1" latinLnBrk="0" hangingPunct="1">
        <a:lnSpc>
          <a:spcPct val="90000"/>
        </a:lnSpc>
        <a:spcBef>
          <a:spcPct val="0"/>
        </a:spcBef>
        <a:buNone/>
        <a:defRPr sz="2800" b="1" kern="1200" cap="all" spc="300" baseline="0">
          <a:solidFill>
            <a:schemeClr val="bg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bg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bg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bg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bg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bg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9D8B19-4CF9-7221-824B-C5C65D9F81A5}"/>
              </a:ext>
            </a:extLst>
          </p:cNvPr>
          <p:cNvSpPr>
            <a:spLocks noGrp="1"/>
          </p:cNvSpPr>
          <p:nvPr>
            <p:ph type="title"/>
          </p:nvPr>
        </p:nvSpPr>
        <p:spPr>
          <a:xfrm>
            <a:off x="838200" y="365125"/>
            <a:ext cx="9284855" cy="660111"/>
          </a:xfrm>
          <a:prstGeom prst="rect">
            <a:avLst/>
          </a:prstGeom>
        </p:spPr>
        <p:txBody>
          <a:bodyPr vert="horz" lIns="91440" tIns="45720" rIns="91440" bIns="45720" rtlCol="0" anchor="ctr">
            <a:normAutofit/>
          </a:bodyPr>
          <a:lstStyle/>
          <a:p>
            <a:r>
              <a:rPr lang="en-US"/>
              <a:t>Click to edit Master title</a:t>
            </a:r>
            <a:endParaRPr lang="en-GB"/>
          </a:p>
        </p:txBody>
      </p:sp>
      <p:pic>
        <p:nvPicPr>
          <p:cNvPr id="7" name="Picture 6" descr="A picture containing text, outdoor&#10;&#10;Description automatically generated">
            <a:extLst>
              <a:ext uri="{FF2B5EF4-FFF2-40B4-BE49-F238E27FC236}">
                <a16:creationId xmlns:a16="http://schemas.microsoft.com/office/drawing/2014/main" id="{AC7D8C0D-C6C7-7E72-B6FA-0B12BBAB5F2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0274899" y="169934"/>
            <a:ext cx="1522246" cy="1050491"/>
          </a:xfrm>
          <a:prstGeom prst="rect">
            <a:avLst/>
          </a:prstGeom>
        </p:spPr>
      </p:pic>
      <p:sp>
        <p:nvSpPr>
          <p:cNvPr id="8" name="Rectangle 7">
            <a:extLst>
              <a:ext uri="{FF2B5EF4-FFF2-40B4-BE49-F238E27FC236}">
                <a16:creationId xmlns:a16="http://schemas.microsoft.com/office/drawing/2014/main" id="{BC82288A-F5D2-CD23-755A-CE3049385CED}"/>
              </a:ext>
            </a:extLst>
          </p:cNvPr>
          <p:cNvSpPr/>
          <p:nvPr userDrawn="1"/>
        </p:nvSpPr>
        <p:spPr>
          <a:xfrm>
            <a:off x="535707" y="312813"/>
            <a:ext cx="281987" cy="746260"/>
          </a:xfrm>
          <a:prstGeom prst="rect">
            <a:avLst/>
          </a:prstGeom>
          <a:solidFill>
            <a:srgbClr val="68A4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green and white logo&#10;&#10;Description automatically generated with low confidence">
            <a:extLst>
              <a:ext uri="{FF2B5EF4-FFF2-40B4-BE49-F238E27FC236}">
                <a16:creationId xmlns:a16="http://schemas.microsoft.com/office/drawing/2014/main" id="{1B9CC3A9-E239-3780-0021-27F64AC0B6FF}"/>
              </a:ext>
            </a:extLst>
          </p:cNvPr>
          <p:cNvPicPr>
            <a:picLocks noChangeAspect="1"/>
          </p:cNvPicPr>
          <p:nvPr userDrawn="1"/>
        </p:nvPicPr>
        <p:blipFill rotWithShape="1">
          <a:blip r:embed="rId22">
            <a:extLst>
              <a:ext uri="{28A0092B-C50C-407E-A947-70E740481C1C}">
                <a14:useLocalDpi xmlns:a14="http://schemas.microsoft.com/office/drawing/2010/main" val="0"/>
              </a:ext>
            </a:extLst>
          </a:blip>
          <a:srcRect l="6356" t="12219" r="45066" b="44983"/>
          <a:stretch/>
        </p:blipFill>
        <p:spPr>
          <a:xfrm>
            <a:off x="10867906" y="5469307"/>
            <a:ext cx="1324094" cy="1388693"/>
          </a:xfrm>
          <a:prstGeom prst="rect">
            <a:avLst/>
          </a:prstGeom>
        </p:spPr>
      </p:pic>
    </p:spTree>
    <p:extLst>
      <p:ext uri="{BB962C8B-B14F-4D97-AF65-F5344CB8AC3E}">
        <p14:creationId xmlns:p14="http://schemas.microsoft.com/office/powerpoint/2010/main" val="3121502988"/>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36" r:id="rId17"/>
    <p:sldLayoutId id="2147483737" r:id="rId18"/>
    <p:sldLayoutId id="2147483738" r:id="rId19"/>
  </p:sldLayoutIdLst>
  <p:txStyles>
    <p:titleStyle>
      <a:lvl1pPr algn="l" defTabSz="914400" rtl="0" eaLnBrk="1" latinLnBrk="0" hangingPunct="1">
        <a:lnSpc>
          <a:spcPct val="90000"/>
        </a:lnSpc>
        <a:spcBef>
          <a:spcPct val="0"/>
        </a:spcBef>
        <a:buNone/>
        <a:defRPr sz="2800" b="1" kern="1200" cap="all" spc="300" baseline="0">
          <a:solidFill>
            <a:schemeClr val="accent3"/>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Clr>
          <a:srgbClr val="70ADA3"/>
        </a:buClr>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Clr>
          <a:srgbClr val="70ADA3"/>
        </a:buClr>
        <a:buFont typeface="Arial" panose="020B0604020202020204" pitchFamily="34" charset="0"/>
        <a:buChar char="•"/>
        <a:defRPr sz="16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Clr>
          <a:srgbClr val="70ADA3"/>
        </a:buClr>
        <a:buFont typeface="Arial" panose="020B0604020202020204" pitchFamily="34" charset="0"/>
        <a:buChar char="•"/>
        <a:defRPr sz="14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Clr>
          <a:srgbClr val="70ADA3"/>
        </a:buClr>
        <a:buFont typeface="Arial" panose="020B0604020202020204" pitchFamily="34" charset="0"/>
        <a:buChar char="•"/>
        <a:defRPr sz="12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Clr>
          <a:srgbClr val="70ADA3"/>
        </a:buClr>
        <a:buFont typeface="Arial" panose="020B0604020202020204" pitchFamily="34" charset="0"/>
        <a:buChar char="•"/>
        <a:defRPr sz="11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7.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3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jpeg"/><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2.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23.png"/><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15.xml"/><Relationship Id="rId7" Type="http://schemas.openxmlformats.org/officeDocument/2006/relationships/image" Target="../media/image15.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mailto:enquiries@recmanager.co.uk" TargetMode="External"/><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7.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tags" Target="../tags/tag21.xml"/><Relationship Id="rId7" Type="http://schemas.openxmlformats.org/officeDocument/2006/relationships/image" Target="../media/image15.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Layout" Target="../slideLayouts/slideLayout2.xml"/><Relationship Id="rId5" Type="http://schemas.openxmlformats.org/officeDocument/2006/relationships/tags" Target="../tags/tag23.xml"/><Relationship Id="rId4" Type="http://schemas.openxmlformats.org/officeDocument/2006/relationships/tags" Target="../tags/tag22.xml"/></Relationships>
</file>

<file path=ppt/slides/_rels/slide3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26.xml"/><Relationship Id="rId7" Type="http://schemas.openxmlformats.org/officeDocument/2006/relationships/image" Target="../media/image1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slideLayout" Target="../slideLayouts/slideLayout2.xml"/><Relationship Id="rId5" Type="http://schemas.openxmlformats.org/officeDocument/2006/relationships/tags" Target="../tags/tag28.xml"/><Relationship Id="rId4" Type="http://schemas.openxmlformats.org/officeDocument/2006/relationships/tags" Target="../tags/tag2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1.xml"/><Relationship Id="rId7" Type="http://schemas.openxmlformats.org/officeDocument/2006/relationships/image" Target="../media/image15.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2.xml"/><Relationship Id="rId5" Type="http://schemas.openxmlformats.org/officeDocument/2006/relationships/tags" Target="../tags/tag33.xml"/><Relationship Id="rId4" Type="http://schemas.openxmlformats.org/officeDocument/2006/relationships/tags" Target="../tags/tag32.xml"/></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tags" Target="../tags/tag4.xml"/><Relationship Id="rId7" Type="http://schemas.openxmlformats.org/officeDocument/2006/relationships/image" Target="../media/image15.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3.xml"/><Relationship Id="rId5" Type="http://schemas.openxmlformats.org/officeDocument/2006/relationships/tags" Target="../tags/tag6.xml"/><Relationship Id="rId4" Type="http://schemas.openxmlformats.org/officeDocument/2006/relationships/tags" Target="../tags/tag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6.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6.xml"/><Relationship Id="rId1" Type="http://schemas.openxmlformats.org/officeDocument/2006/relationships/tags" Target="../tags/tag10.xml"/><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0C2B-7BF1-3915-E681-6021F531D6AB}"/>
              </a:ext>
            </a:extLst>
          </p:cNvPr>
          <p:cNvSpPr>
            <a:spLocks noGrp="1"/>
          </p:cNvSpPr>
          <p:nvPr>
            <p:ph type="ctrTitle"/>
          </p:nvPr>
        </p:nvSpPr>
        <p:spPr>
          <a:xfrm>
            <a:off x="517228" y="2955632"/>
            <a:ext cx="6623839" cy="1939635"/>
          </a:xfrm>
        </p:spPr>
        <p:txBody>
          <a:bodyPr/>
          <a:lstStyle/>
          <a:p>
            <a:r>
              <a:rPr lang="en-GB">
                <a:latin typeface="Roboto"/>
                <a:ea typeface="Roboto"/>
                <a:cs typeface="Roboto"/>
              </a:rPr>
              <a:t>R0147 Prepayment Levelisation Pre-Release Webinar</a:t>
            </a:r>
          </a:p>
        </p:txBody>
      </p:sp>
      <p:sp>
        <p:nvSpPr>
          <p:cNvPr id="3" name="Subtitle 2">
            <a:extLst>
              <a:ext uri="{FF2B5EF4-FFF2-40B4-BE49-F238E27FC236}">
                <a16:creationId xmlns:a16="http://schemas.microsoft.com/office/drawing/2014/main" id="{CA510E5E-697D-4331-038A-BC23DF000C2A}"/>
              </a:ext>
            </a:extLst>
          </p:cNvPr>
          <p:cNvSpPr>
            <a:spLocks noGrp="1"/>
          </p:cNvSpPr>
          <p:nvPr>
            <p:ph type="subTitle" idx="1"/>
          </p:nvPr>
        </p:nvSpPr>
        <p:spPr/>
        <p:txBody>
          <a:bodyPr/>
          <a:lstStyle/>
          <a:p>
            <a:r>
              <a:rPr lang="en-GB">
                <a:latin typeface="Roboto"/>
                <a:ea typeface="Roboto"/>
                <a:cs typeface="Roboto"/>
              </a:rPr>
              <a:t>14 March 2024</a:t>
            </a:r>
          </a:p>
        </p:txBody>
      </p:sp>
    </p:spTree>
    <p:extLst>
      <p:ext uri="{BB962C8B-B14F-4D97-AF65-F5344CB8AC3E}">
        <p14:creationId xmlns:p14="http://schemas.microsoft.com/office/powerpoint/2010/main" val="4249650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R0147 –Prepayment levelisation</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358497" y="1419341"/>
            <a:ext cx="7927039" cy="1559533"/>
          </a:xfrm>
        </p:spPr>
        <p:txBody>
          <a:bodyPr vert="horz" lIns="91440" tIns="45720" rIns="91440" bIns="45720" rtlCol="0" anchor="t">
            <a:noAutofit/>
          </a:bodyPr>
          <a:lstStyle/>
          <a:p>
            <a:pPr marL="0" indent="0">
              <a:lnSpc>
                <a:spcPct val="100000"/>
              </a:lnSpc>
              <a:spcBef>
                <a:spcPts val="0"/>
              </a:spcBef>
              <a:buNone/>
            </a:pPr>
            <a:r>
              <a:rPr lang="en-GB" sz="1400">
                <a:latin typeface="Roboto"/>
                <a:ea typeface="Roboto"/>
                <a:cs typeface="Roboto"/>
              </a:rPr>
              <a:t>R0147 seeks to introduce the necessary governance and charging arrangements into the Retail Energy Code, to reconcile the impact on Domestic Suppliers of levelling the cost of standing charges to Domestic Consumers paying by means of a Prepayment Meter with those paying by Direct Debit.</a:t>
            </a:r>
          </a:p>
          <a:p>
            <a:pPr marL="0" indent="0">
              <a:lnSpc>
                <a:spcPct val="100000"/>
              </a:lnSpc>
              <a:spcBef>
                <a:spcPts val="0"/>
              </a:spcBef>
              <a:buNone/>
            </a:pPr>
            <a:endParaRPr lang="en-GB" sz="1400">
              <a:latin typeface="Roboto"/>
              <a:ea typeface="Roboto"/>
              <a:cs typeface="Roboto"/>
            </a:endParaRPr>
          </a:p>
          <a:p>
            <a:pPr marL="0" indent="0">
              <a:lnSpc>
                <a:spcPct val="100000"/>
              </a:lnSpc>
              <a:spcBef>
                <a:spcPts val="0"/>
              </a:spcBef>
              <a:buNone/>
            </a:pPr>
            <a:r>
              <a:rPr lang="en-GB" sz="1400">
                <a:latin typeface="Roboto"/>
                <a:ea typeface="Roboto"/>
                <a:cs typeface="Roboto"/>
              </a:rPr>
              <a:t>REC Products impacted by this change: </a:t>
            </a: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endParaRPr lang="en-GB" sz="1200" b="1">
              <a:latin typeface="Roboto"/>
              <a:ea typeface="Roboto"/>
              <a:cs typeface="Roboto"/>
            </a:endParaRPr>
          </a:p>
        </p:txBody>
      </p:sp>
      <p:graphicFrame>
        <p:nvGraphicFramePr>
          <p:cNvPr id="3" name="Table 2">
            <a:extLst>
              <a:ext uri="{FF2B5EF4-FFF2-40B4-BE49-F238E27FC236}">
                <a16:creationId xmlns:a16="http://schemas.microsoft.com/office/drawing/2014/main" id="{04C79EFE-7F19-3688-6A3A-DB8FFCAFD1CC}"/>
              </a:ext>
            </a:extLst>
          </p:cNvPr>
          <p:cNvGraphicFramePr>
            <a:graphicFrameLocks noGrp="1"/>
          </p:cNvGraphicFramePr>
          <p:nvPr>
            <p:extLst>
              <p:ext uri="{D42A27DB-BD31-4B8C-83A1-F6EECF244321}">
                <p14:modId xmlns:p14="http://schemas.microsoft.com/office/powerpoint/2010/main" val="160719428"/>
              </p:ext>
            </p:extLst>
          </p:nvPr>
        </p:nvGraphicFramePr>
        <p:xfrm>
          <a:off x="3449937" y="2806864"/>
          <a:ext cx="6415230" cy="3529724"/>
        </p:xfrm>
        <a:graphic>
          <a:graphicData uri="http://schemas.openxmlformats.org/drawingml/2006/table">
            <a:tbl>
              <a:tblPr firstRow="1" firstCol="1" lastRow="1" lastCol="1" bandRow="1" bandCol="1"/>
              <a:tblGrid>
                <a:gridCol w="1706763">
                  <a:extLst>
                    <a:ext uri="{9D8B030D-6E8A-4147-A177-3AD203B41FA5}">
                      <a16:colId xmlns:a16="http://schemas.microsoft.com/office/drawing/2014/main" val="669413705"/>
                    </a:ext>
                  </a:extLst>
                </a:gridCol>
                <a:gridCol w="1095819">
                  <a:extLst>
                    <a:ext uri="{9D8B030D-6E8A-4147-A177-3AD203B41FA5}">
                      <a16:colId xmlns:a16="http://schemas.microsoft.com/office/drawing/2014/main" val="926714847"/>
                    </a:ext>
                  </a:extLst>
                </a:gridCol>
                <a:gridCol w="2462463">
                  <a:extLst>
                    <a:ext uri="{9D8B030D-6E8A-4147-A177-3AD203B41FA5}">
                      <a16:colId xmlns:a16="http://schemas.microsoft.com/office/drawing/2014/main" val="839306163"/>
                    </a:ext>
                  </a:extLst>
                </a:gridCol>
                <a:gridCol w="1150185">
                  <a:extLst>
                    <a:ext uri="{9D8B030D-6E8A-4147-A177-3AD203B41FA5}">
                      <a16:colId xmlns:a16="http://schemas.microsoft.com/office/drawing/2014/main" val="1048425702"/>
                    </a:ext>
                  </a:extLst>
                </a:gridCol>
              </a:tblGrid>
              <a:tr h="391857">
                <a:tc>
                  <a:txBody>
                    <a:bodyPr/>
                    <a:lstStyle/>
                    <a:p>
                      <a:pPr algn="ctr">
                        <a:lnSpc>
                          <a:spcPct val="115000"/>
                        </a:lnSpc>
                      </a:pPr>
                      <a:r>
                        <a:rPr lang="en-GB" sz="1400" b="1" spc="150">
                          <a:solidFill>
                            <a:srgbClr val="FFFFFF"/>
                          </a:solidFill>
                          <a:effectLst/>
                          <a:latin typeface="Roboto"/>
                          <a:ea typeface="Roboto"/>
                          <a:cs typeface="Roboto"/>
                        </a:rPr>
                        <a:t>ARTIFACT</a:t>
                      </a:r>
                      <a:endParaRPr lang="en-GB" sz="1600" b="1">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400" b="1" spc="150">
                          <a:solidFill>
                            <a:srgbClr val="FFFFFF"/>
                          </a:solidFill>
                          <a:effectLst/>
                          <a:latin typeface="Roboto"/>
                          <a:ea typeface="Roboto"/>
                          <a:cs typeface="Roboto"/>
                        </a:rPr>
                        <a:t>CURRENT VERSION</a:t>
                      </a:r>
                      <a:endParaRPr lang="en-GB" sz="1600" b="1">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400" b="1" spc="150">
                          <a:solidFill>
                            <a:srgbClr val="FFFFFF"/>
                          </a:solidFill>
                          <a:effectLst/>
                          <a:latin typeface="Roboto"/>
                          <a:ea typeface="Roboto"/>
                          <a:cs typeface="Roboto"/>
                        </a:rPr>
                        <a:t>DESCRIPTION</a:t>
                      </a:r>
                      <a:endParaRPr lang="en-GB" sz="1600" b="1">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400" b="1" spc="150">
                          <a:solidFill>
                            <a:srgbClr val="FFFFFF"/>
                          </a:solidFill>
                          <a:effectLst/>
                          <a:latin typeface="Roboto"/>
                          <a:ea typeface="Roboto"/>
                          <a:cs typeface="Roboto"/>
                        </a:rPr>
                        <a:t>IMPACT</a:t>
                      </a:r>
                      <a:endParaRPr lang="en-GB" sz="1600" b="1">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extLst>
                  <a:ext uri="{0D108BD9-81ED-4DB2-BD59-A6C34878D82A}">
                    <a16:rowId xmlns:a16="http://schemas.microsoft.com/office/drawing/2014/main" val="2488165258"/>
                  </a:ext>
                </a:extLst>
              </a:tr>
              <a:tr h="326157">
                <a:tc gridSpan="4">
                  <a:txBody>
                    <a:bodyPr/>
                    <a:lstStyle/>
                    <a:p>
                      <a:pPr algn="ctr">
                        <a:lnSpc>
                          <a:spcPct val="115000"/>
                        </a:lnSpc>
                      </a:pPr>
                      <a:r>
                        <a:rPr lang="en-GB" sz="1100">
                          <a:effectLst/>
                          <a:latin typeface="Roboto"/>
                          <a:ea typeface="Roboto"/>
                          <a:cs typeface="Roboto"/>
                        </a:rPr>
                        <a:t>CATEGORY 1 &amp; 2 PRODUCTS</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32191427"/>
                  </a:ext>
                </a:extLst>
              </a:tr>
              <a:tr h="595705">
                <a:tc>
                  <a:txBody>
                    <a:bodyPr/>
                    <a:lstStyle/>
                    <a:p>
                      <a:pPr>
                        <a:lnSpc>
                          <a:spcPct val="115000"/>
                        </a:lnSpc>
                      </a:pPr>
                      <a:r>
                        <a:rPr lang="en-GB" sz="1100">
                          <a:effectLst/>
                          <a:latin typeface="Roboto"/>
                          <a:ea typeface="Roboto"/>
                          <a:cs typeface="Roboto"/>
                        </a:rPr>
                        <a:t>Schedule 31 - Payment Method Levelisation Reconciliation</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a:ea typeface="Roboto"/>
                          <a:cs typeface="Roboto"/>
                        </a:rPr>
                        <a:t>N/A</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100">
                          <a:effectLst/>
                          <a:latin typeface="Roboto"/>
                          <a:ea typeface="Roboto"/>
                          <a:cs typeface="Roboto"/>
                        </a:rPr>
                        <a:t>New REC Schedule which sets out arrangements concerning Payment Method Levelisation Reconciliation </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a:ea typeface="Roboto"/>
                          <a:cs typeface="Roboto"/>
                        </a:rPr>
                        <a:t>NEW</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78781647"/>
                  </a:ext>
                </a:extLst>
              </a:tr>
              <a:tr h="595705">
                <a:tc>
                  <a:txBody>
                    <a:bodyPr/>
                    <a:lstStyle/>
                    <a:p>
                      <a:pPr>
                        <a:lnSpc>
                          <a:spcPct val="115000"/>
                        </a:lnSpc>
                      </a:pPr>
                      <a:r>
                        <a:rPr lang="en-GB" sz="1100">
                          <a:effectLst/>
                          <a:latin typeface="Roboto"/>
                          <a:ea typeface="Roboto"/>
                          <a:cs typeface="Roboto"/>
                        </a:rPr>
                        <a:t>Schedule 1 – Interpretations and Definitions</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a:ea typeface="Roboto"/>
                          <a:cs typeface="Roboto"/>
                        </a:rPr>
                        <a:t>V4.3</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100">
                          <a:effectLst/>
                          <a:latin typeface="Roboto"/>
                          <a:ea typeface="Roboto"/>
                          <a:cs typeface="Roboto"/>
                        </a:rPr>
                        <a:t>New defined terms added around PML Reconciliation</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a:ea typeface="Roboto"/>
                          <a:cs typeface="Roboto"/>
                        </a:rPr>
                        <a:t>AMENDED</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0473773"/>
                  </a:ext>
                </a:extLst>
              </a:tr>
              <a:tr h="595705">
                <a:tc>
                  <a:txBody>
                    <a:bodyPr/>
                    <a:lstStyle/>
                    <a:p>
                      <a:pPr>
                        <a:lnSpc>
                          <a:spcPct val="115000"/>
                        </a:lnSpc>
                      </a:pPr>
                      <a:r>
                        <a:rPr lang="en-GB" sz="1200">
                          <a:effectLst/>
                          <a:latin typeface="Roboto"/>
                          <a:ea typeface="Roboto"/>
                          <a:cs typeface="Roboto"/>
                        </a:rPr>
                        <a:t>Performance Assurance: Report Catalogue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a:solidFill>
                            <a:schemeClr val="tx1"/>
                          </a:solidFill>
                          <a:effectLst/>
                          <a:latin typeface="Roboto"/>
                          <a:ea typeface="Roboto"/>
                          <a:cs typeface="Roboto"/>
                        </a:rPr>
                        <a:t>V5.0</a:t>
                      </a:r>
                    </a:p>
                    <a:p>
                      <a:pPr algn="ctr">
                        <a:lnSpc>
                          <a:spcPct val="115000"/>
                        </a:lnSpc>
                      </a:pP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100" kern="1200">
                          <a:solidFill>
                            <a:schemeClr val="tx1"/>
                          </a:solidFill>
                          <a:effectLst/>
                          <a:latin typeface="Roboto"/>
                          <a:ea typeface="Roboto"/>
                          <a:cs typeface="Roboto"/>
                        </a:rPr>
                        <a:t>New report added for aggregated view on Energy Suppliers' submission of payment portfolio data</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100" kern="1200">
                          <a:solidFill>
                            <a:schemeClr val="tx1"/>
                          </a:solidFill>
                          <a:effectLst/>
                          <a:latin typeface="Roboto"/>
                          <a:ea typeface="Roboto"/>
                          <a:cs typeface="Roboto"/>
                        </a:rPr>
                        <a:t>AMENDED</a:t>
                      </a:r>
                    </a:p>
                    <a:p>
                      <a:pPr algn="ctr">
                        <a:lnSpc>
                          <a:spcPct val="115000"/>
                        </a:lnSpc>
                      </a:pP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50910834"/>
                  </a:ext>
                </a:extLst>
              </a:tr>
              <a:tr h="326157">
                <a:tc gridSpan="4">
                  <a:txBody>
                    <a:bodyPr/>
                    <a:lstStyle/>
                    <a:p>
                      <a:pPr algn="ctr">
                        <a:lnSpc>
                          <a:spcPct val="115000"/>
                        </a:lnSpc>
                      </a:pPr>
                      <a:r>
                        <a:rPr lang="en-GB" sz="1100">
                          <a:effectLst/>
                          <a:latin typeface="Roboto"/>
                          <a:ea typeface="Roboto"/>
                          <a:cs typeface="Roboto"/>
                        </a:rPr>
                        <a:t>CATEGORY 3 PRODUCT</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16733110"/>
                  </a:ext>
                </a:extLst>
              </a:tr>
              <a:tr h="595705">
                <a:tc>
                  <a:txBody>
                    <a:bodyPr/>
                    <a:lstStyle/>
                    <a:p>
                      <a:pPr>
                        <a:lnSpc>
                          <a:spcPct val="115000"/>
                        </a:lnSpc>
                      </a:pPr>
                      <a:r>
                        <a:rPr lang="en-GB" sz="1100">
                          <a:effectLst/>
                          <a:latin typeface="Roboto"/>
                          <a:ea typeface="Roboto"/>
                          <a:cs typeface="Roboto"/>
                        </a:rPr>
                        <a:t>Performance Assurance: Retail Risk Register</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a:ea typeface="Roboto"/>
                          <a:cs typeface="Roboto"/>
                        </a:rPr>
                        <a:t>V3.1</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pPr>
                      <a:r>
                        <a:rPr lang="en-GB" sz="1100">
                          <a:effectLst/>
                          <a:latin typeface="Roboto"/>
                          <a:ea typeface="Roboto"/>
                          <a:cs typeface="Roboto"/>
                        </a:rPr>
                        <a:t>New Risk Driver to be added to measure and monitor Parties data submissions for PML </a:t>
                      </a:r>
                      <a:r>
                        <a:rPr lang="en-GB" sz="1100" err="1">
                          <a:effectLst/>
                          <a:latin typeface="Roboto"/>
                          <a:ea typeface="Roboto"/>
                          <a:cs typeface="Roboto"/>
                        </a:rPr>
                        <a:t>Reconciiliation</a:t>
                      </a:r>
                      <a:r>
                        <a:rPr lang="en-GB" sz="1100">
                          <a:effectLst/>
                          <a:latin typeface="Roboto"/>
                          <a:ea typeface="Roboto"/>
                          <a:cs typeface="Roboto"/>
                        </a:rPr>
                        <a:t>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AMENDED</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01583092"/>
                  </a:ext>
                </a:extLst>
              </a:tr>
            </a:tbl>
          </a:graphicData>
        </a:graphic>
      </p:graphicFrame>
    </p:spTree>
    <p:extLst>
      <p:ext uri="{BB962C8B-B14F-4D97-AF65-F5344CB8AC3E}">
        <p14:creationId xmlns:p14="http://schemas.microsoft.com/office/powerpoint/2010/main" val="763555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4050B-28FA-22D7-AAEC-CD095A15E0B1}"/>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84C20871-D101-FB53-8A1C-21DBB4CD632F}"/>
              </a:ext>
            </a:extLst>
          </p:cNvPr>
          <p:cNvSpPr>
            <a:spLocks noGrp="1"/>
          </p:cNvSpPr>
          <p:nvPr>
            <p:ph type="title"/>
          </p:nvPr>
        </p:nvSpPr>
        <p:spPr/>
        <p:txBody>
          <a:bodyPr>
            <a:normAutofit/>
          </a:bodyPr>
          <a:lstStyle/>
          <a:p>
            <a:r>
              <a:rPr lang="en-GB">
                <a:latin typeface="Roboto"/>
                <a:ea typeface="Roboto"/>
                <a:cs typeface="Roboto"/>
              </a:rPr>
              <a:t>R0147 –Prepayment levelisation</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81B1B4CE-B87B-230F-3CD3-C69B0B5BA724}"/>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005EF6BE-7403-21F6-3959-965400E1D8A8}"/>
              </a:ext>
            </a:extLst>
          </p:cNvPr>
          <p:cNvSpPr>
            <a:spLocks noGrp="1"/>
          </p:cNvSpPr>
          <p:nvPr>
            <p:ph type="body" sz="quarter" idx="11"/>
          </p:nvPr>
        </p:nvSpPr>
        <p:spPr>
          <a:xfrm>
            <a:off x="3246354" y="1325751"/>
            <a:ext cx="8036997" cy="4971862"/>
          </a:xfrm>
        </p:spPr>
        <p:txBody>
          <a:bodyPr vert="horz" lIns="91440" tIns="45720" rIns="91440" bIns="45720" rtlCol="0" anchor="t">
            <a:noAutofit/>
          </a:bodyPr>
          <a:lstStyle/>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r>
              <a:rPr lang="en-GB" sz="1400">
                <a:solidFill>
                  <a:srgbClr val="3C3C3B"/>
                </a:solidFill>
                <a:latin typeface="Roboto"/>
                <a:ea typeface="Roboto"/>
                <a:cs typeface="Roboto"/>
              </a:rPr>
              <a:t>Stakeholders Impacted by this change: </a:t>
            </a: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endParaRPr lang="en-GB" sz="1200" b="1">
              <a:latin typeface="Roboto"/>
              <a:ea typeface="Roboto"/>
              <a:cs typeface="Roboto"/>
            </a:endParaRPr>
          </a:p>
        </p:txBody>
      </p:sp>
      <p:graphicFrame>
        <p:nvGraphicFramePr>
          <p:cNvPr id="4" name="Table 3">
            <a:extLst>
              <a:ext uri="{FF2B5EF4-FFF2-40B4-BE49-F238E27FC236}">
                <a16:creationId xmlns:a16="http://schemas.microsoft.com/office/drawing/2014/main" id="{42A3CF04-3D97-13D4-38FA-020843FD430D}"/>
              </a:ext>
            </a:extLst>
          </p:cNvPr>
          <p:cNvGraphicFramePr>
            <a:graphicFrameLocks noGrp="1"/>
          </p:cNvGraphicFramePr>
          <p:nvPr>
            <p:extLst>
              <p:ext uri="{D42A27DB-BD31-4B8C-83A1-F6EECF244321}">
                <p14:modId xmlns:p14="http://schemas.microsoft.com/office/powerpoint/2010/main" val="801205908"/>
              </p:ext>
            </p:extLst>
          </p:nvPr>
        </p:nvGraphicFramePr>
        <p:xfrm>
          <a:off x="3246354" y="1932497"/>
          <a:ext cx="8338923" cy="2482737"/>
        </p:xfrm>
        <a:graphic>
          <a:graphicData uri="http://schemas.openxmlformats.org/drawingml/2006/table">
            <a:tbl>
              <a:tblPr firstRow="1" firstCol="1" lastRow="1" lastCol="1" bandRow="1" bandCol="1"/>
              <a:tblGrid>
                <a:gridCol w="1903162">
                  <a:extLst>
                    <a:ext uri="{9D8B030D-6E8A-4147-A177-3AD203B41FA5}">
                      <a16:colId xmlns:a16="http://schemas.microsoft.com/office/drawing/2014/main" val="1140484785"/>
                    </a:ext>
                  </a:extLst>
                </a:gridCol>
                <a:gridCol w="2243322">
                  <a:extLst>
                    <a:ext uri="{9D8B030D-6E8A-4147-A177-3AD203B41FA5}">
                      <a16:colId xmlns:a16="http://schemas.microsoft.com/office/drawing/2014/main" val="1135315230"/>
                    </a:ext>
                  </a:extLst>
                </a:gridCol>
                <a:gridCol w="4192439">
                  <a:extLst>
                    <a:ext uri="{9D8B030D-6E8A-4147-A177-3AD203B41FA5}">
                      <a16:colId xmlns:a16="http://schemas.microsoft.com/office/drawing/2014/main" val="138282334"/>
                    </a:ext>
                  </a:extLst>
                </a:gridCol>
              </a:tblGrid>
              <a:tr h="369111">
                <a:tc>
                  <a:txBody>
                    <a:bodyPr/>
                    <a:lstStyle/>
                    <a:p>
                      <a:pPr algn="ctr">
                        <a:lnSpc>
                          <a:spcPct val="115000"/>
                        </a:lnSpc>
                      </a:pPr>
                      <a:r>
                        <a:rPr lang="en-GB" sz="1400" b="1" spc="150">
                          <a:solidFill>
                            <a:srgbClr val="FFFFFF"/>
                          </a:solidFill>
                          <a:effectLst/>
                          <a:latin typeface="Roboto"/>
                          <a:ea typeface="Roboto"/>
                          <a:cs typeface="Roboto"/>
                        </a:rPr>
                        <a:t>STAKEHOLDER</a:t>
                      </a:r>
                      <a:endParaRPr lang="en-GB" sz="14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400" b="1" spc="150">
                          <a:solidFill>
                            <a:srgbClr val="FFFFFF"/>
                          </a:solidFill>
                          <a:effectLst/>
                          <a:latin typeface="Roboto"/>
                          <a:ea typeface="Roboto"/>
                          <a:cs typeface="Roboto"/>
                        </a:rPr>
                        <a:t>STAKEHOLDER TYPE</a:t>
                      </a:r>
                      <a:endParaRPr lang="en-GB" sz="14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400" b="1" spc="150">
                          <a:solidFill>
                            <a:srgbClr val="FFFFFF"/>
                          </a:solidFill>
                          <a:effectLst/>
                          <a:latin typeface="Roboto"/>
                          <a:ea typeface="Roboto"/>
                          <a:cs typeface="Roboto"/>
                        </a:rPr>
                        <a:t>DETAILS</a:t>
                      </a:r>
                      <a:endParaRPr lang="en-GB" sz="14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extLst>
                  <a:ext uri="{0D108BD9-81ED-4DB2-BD59-A6C34878D82A}">
                    <a16:rowId xmlns:a16="http://schemas.microsoft.com/office/drawing/2014/main" val="3630069184"/>
                  </a:ext>
                </a:extLst>
              </a:tr>
              <a:tr h="939263">
                <a:tc>
                  <a:txBody>
                    <a:bodyPr/>
                    <a:lstStyle/>
                    <a:p>
                      <a:pPr algn="l">
                        <a:lnSpc>
                          <a:spcPct val="115000"/>
                        </a:lnSpc>
                      </a:pPr>
                      <a:r>
                        <a:rPr lang="en-GB" sz="1200">
                          <a:solidFill>
                            <a:srgbClr val="000000"/>
                          </a:solidFill>
                          <a:effectLst/>
                          <a:latin typeface="Roboto"/>
                          <a:ea typeface="Roboto"/>
                          <a:cs typeface="Roboto"/>
                        </a:rPr>
                        <a:t>Energy Suppliers </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solidFill>
                            <a:srgbClr val="000000"/>
                          </a:solidFill>
                          <a:effectLst/>
                          <a:latin typeface="Roboto"/>
                          <a:ea typeface="Roboto"/>
                          <a:cs typeface="Roboto"/>
                        </a:rPr>
                        <a:t>REC Party</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solidFill>
                            <a:srgbClr val="000000"/>
                          </a:solidFill>
                          <a:effectLst/>
                          <a:latin typeface="Roboto"/>
                          <a:ea typeface="Roboto"/>
                          <a:cs typeface="Roboto"/>
                        </a:rPr>
                        <a:t>Having PML Reconciliation in place will ensure that there is a mechanism for the timely and accurate invoicing of Energy Suppliers to reconcile the cost of the Levelisation policy. </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21524632"/>
                  </a:ext>
                </a:extLst>
              </a:tr>
              <a:tr h="557905">
                <a:tc>
                  <a:txBody>
                    <a:bodyPr/>
                    <a:lstStyle/>
                    <a:p>
                      <a:pPr algn="l">
                        <a:lnSpc>
                          <a:spcPct val="115000"/>
                        </a:lnSpc>
                      </a:pPr>
                      <a:r>
                        <a:rPr lang="en-GB" sz="1200">
                          <a:solidFill>
                            <a:srgbClr val="000000"/>
                          </a:solidFill>
                          <a:effectLst/>
                          <a:latin typeface="Roboto" panose="02000000000000000000" pitchFamily="2" charset="0"/>
                          <a:ea typeface="Roboto" panose="02000000000000000000" pitchFamily="2" charset="0"/>
                          <a:cs typeface="Roboto" panose="02000000000000000000" pitchFamily="2" charset="0"/>
                        </a:rPr>
                        <a:t>Code Manager </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solidFill>
                            <a:srgbClr val="000000"/>
                          </a:solidFill>
                          <a:effectLst/>
                          <a:latin typeface="Roboto"/>
                          <a:ea typeface="Roboto"/>
                          <a:cs typeface="Roboto"/>
                        </a:rPr>
                        <a:t>REC Code Manager</a:t>
                      </a:r>
                      <a:endParaRPr lang="en-GB" sz="1200">
                        <a:effectLst/>
                        <a:latin typeface="Roboto"/>
                        <a:ea typeface="Roboto"/>
                        <a:cs typeface="Roboto"/>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solidFill>
                            <a:srgbClr val="000000"/>
                          </a:solidFill>
                          <a:effectLst/>
                          <a:latin typeface="Roboto"/>
                          <a:ea typeface="Roboto"/>
                          <a:cs typeface="Roboto"/>
                        </a:rPr>
                        <a:t>Will have new ongoing operational responsibilities impacting the Performance Assurance Provider. </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65020300"/>
                  </a:ext>
                </a:extLst>
              </a:tr>
              <a:tr h="557905">
                <a:tc>
                  <a:txBody>
                    <a:bodyPr/>
                    <a:lstStyle/>
                    <a:p>
                      <a:pPr algn="l">
                        <a:lnSpc>
                          <a:spcPct val="115000"/>
                        </a:lnSpc>
                      </a:pPr>
                      <a:r>
                        <a:rPr lang="en-GB" sz="1200">
                          <a:effectLst/>
                          <a:latin typeface="Roboto" panose="02000000000000000000" pitchFamily="2" charset="0"/>
                          <a:ea typeface="Roboto" panose="02000000000000000000" pitchFamily="2" charset="0"/>
                          <a:cs typeface="Roboto" panose="02000000000000000000" pitchFamily="2" charset="0"/>
                        </a:rPr>
                        <a:t>Recco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effectLst/>
                          <a:latin typeface="Roboto" panose="02000000000000000000" pitchFamily="2" charset="0"/>
                          <a:ea typeface="Roboto" panose="02000000000000000000" pitchFamily="2" charset="0"/>
                          <a:cs typeface="Roboto" panose="02000000000000000000" pitchFamily="2" charset="0"/>
                        </a:rPr>
                        <a:t>Code Administrator </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200">
                          <a:effectLst/>
                          <a:latin typeface="Roboto"/>
                          <a:ea typeface="Roboto"/>
                          <a:cs typeface="Roboto"/>
                        </a:rPr>
                        <a:t>Will have new ongoing operational responsibilities for provision of the technical solution and administration and finance processes. </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35330283"/>
                  </a:ext>
                </a:extLst>
              </a:tr>
            </a:tbl>
          </a:graphicData>
        </a:graphic>
      </p:graphicFrame>
      <p:graphicFrame>
        <p:nvGraphicFramePr>
          <p:cNvPr id="10" name="Table 9">
            <a:extLst>
              <a:ext uri="{FF2B5EF4-FFF2-40B4-BE49-F238E27FC236}">
                <a16:creationId xmlns:a16="http://schemas.microsoft.com/office/drawing/2014/main" id="{18BCE721-E4EF-FFB8-3C0B-3C10E1F13ACE}"/>
              </a:ext>
            </a:extLst>
          </p:cNvPr>
          <p:cNvGraphicFramePr>
            <a:graphicFrameLocks noGrp="1"/>
          </p:cNvGraphicFramePr>
          <p:nvPr>
            <p:extLst>
              <p:ext uri="{D42A27DB-BD31-4B8C-83A1-F6EECF244321}">
                <p14:modId xmlns:p14="http://schemas.microsoft.com/office/powerpoint/2010/main" val="2077467711"/>
              </p:ext>
            </p:extLst>
          </p:nvPr>
        </p:nvGraphicFramePr>
        <p:xfrm>
          <a:off x="3246354" y="4682759"/>
          <a:ext cx="6299200" cy="1915369"/>
        </p:xfrm>
        <a:graphic>
          <a:graphicData uri="http://schemas.openxmlformats.org/drawingml/2006/table">
            <a:tbl>
              <a:tblPr firstRow="1" firstCol="1" lastRow="1" lastCol="1" bandRow="1" bandCol="1"/>
              <a:tblGrid>
                <a:gridCol w="2355215">
                  <a:extLst>
                    <a:ext uri="{9D8B030D-6E8A-4147-A177-3AD203B41FA5}">
                      <a16:colId xmlns:a16="http://schemas.microsoft.com/office/drawing/2014/main" val="958982757"/>
                    </a:ext>
                  </a:extLst>
                </a:gridCol>
                <a:gridCol w="880745">
                  <a:extLst>
                    <a:ext uri="{9D8B030D-6E8A-4147-A177-3AD203B41FA5}">
                      <a16:colId xmlns:a16="http://schemas.microsoft.com/office/drawing/2014/main" val="3238411799"/>
                    </a:ext>
                  </a:extLst>
                </a:gridCol>
                <a:gridCol w="3063240">
                  <a:extLst>
                    <a:ext uri="{9D8B030D-6E8A-4147-A177-3AD203B41FA5}">
                      <a16:colId xmlns:a16="http://schemas.microsoft.com/office/drawing/2014/main" val="3497677350"/>
                    </a:ext>
                  </a:extLst>
                </a:gridCol>
              </a:tblGrid>
              <a:tr h="303548">
                <a:tc>
                  <a:txBody>
                    <a:bodyPr/>
                    <a:lstStyle/>
                    <a:p>
                      <a:pPr algn="l">
                        <a:lnSpc>
                          <a:spcPct val="115000"/>
                        </a:lnSpc>
                      </a:pPr>
                      <a:r>
                        <a:rPr lang="en-GB" sz="1200" b="1" spc="150">
                          <a:solidFill>
                            <a:srgbClr val="FFFFFF"/>
                          </a:solidFill>
                          <a:effectLst/>
                          <a:latin typeface="Arial" panose="020B0604020202020204" pitchFamily="34" charset="0"/>
                          <a:ea typeface="Calibri" panose="020F0502020204030204" pitchFamily="34" charset="0"/>
                          <a:cs typeface="Arial" panose="020B0604020202020204" pitchFamily="34" charset="0"/>
                        </a:rPr>
                        <a:t>EVENT / MILESTONE </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ctr">
                        <a:lnSpc>
                          <a:spcPct val="115000"/>
                        </a:lnSpc>
                      </a:pPr>
                      <a:r>
                        <a:rPr lang="en-GB" sz="1200" b="1" spc="150">
                          <a:solidFill>
                            <a:srgbClr val="FFFFFF"/>
                          </a:solidFill>
                          <a:effectLst/>
                          <a:latin typeface="Arial" panose="020B0604020202020204" pitchFamily="34" charset="0"/>
                          <a:ea typeface="Calibri" panose="020F0502020204030204" pitchFamily="34" charset="0"/>
                          <a:cs typeface="Arial" panose="020B0604020202020204" pitchFamily="34" charset="0"/>
                        </a:rPr>
                        <a:t>DATE</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tc>
                  <a:txBody>
                    <a:bodyPr/>
                    <a:lstStyle/>
                    <a:p>
                      <a:pPr algn="l">
                        <a:lnSpc>
                          <a:spcPct val="115000"/>
                        </a:lnSpc>
                      </a:pPr>
                      <a:r>
                        <a:rPr lang="en-GB" sz="1200" b="1" spc="150">
                          <a:solidFill>
                            <a:srgbClr val="FFFFFF"/>
                          </a:solidFill>
                          <a:effectLst/>
                          <a:latin typeface="Arial" panose="020B0604020202020204" pitchFamily="34" charset="0"/>
                          <a:ea typeface="Calibri" panose="020F0502020204030204" pitchFamily="34" charset="0"/>
                          <a:cs typeface="Arial" panose="020B0604020202020204" pitchFamily="34" charset="0"/>
                        </a:rPr>
                        <a:t>COMMUNICATION METHOD</a:t>
                      </a:r>
                      <a:endParaRPr lang="en-GB" sz="12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8A495"/>
                    </a:solidFill>
                  </a:tcPr>
                </a:tc>
                <a:extLst>
                  <a:ext uri="{0D108BD9-81ED-4DB2-BD59-A6C34878D82A}">
                    <a16:rowId xmlns:a16="http://schemas.microsoft.com/office/drawing/2014/main" val="304243297"/>
                  </a:ext>
                </a:extLst>
              </a:tr>
              <a:tr h="309880">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Release Plan V1.0</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solidFill>
                            <a:srgbClr val="000000"/>
                          </a:solidFill>
                          <a:effectLst/>
                          <a:latin typeface="Roboto" panose="02000000000000000000" pitchFamily="2" charset="0"/>
                          <a:ea typeface="Roboto" panose="02000000000000000000" pitchFamily="2" charset="0"/>
                          <a:cs typeface="Roboto" panose="02000000000000000000" pitchFamily="2" charset="0"/>
                        </a:rPr>
                        <a:t>01/03/24</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100">
                          <a:solidFill>
                            <a:srgbClr val="000000"/>
                          </a:solidFill>
                          <a:effectLst/>
                          <a:latin typeface="Roboto" panose="02000000000000000000" pitchFamily="2" charset="0"/>
                          <a:ea typeface="Roboto" panose="02000000000000000000" pitchFamily="2" charset="0"/>
                          <a:cs typeface="Roboto" panose="02000000000000000000" pitchFamily="2" charset="0"/>
                        </a:rPr>
                        <a:t>Weekly Bulletin</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23097911"/>
                  </a:ext>
                </a:extLst>
              </a:tr>
              <a:tr h="309880">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Legal Text Pre-Release</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solidFill>
                            <a:srgbClr val="000000"/>
                          </a:solidFill>
                          <a:effectLst/>
                          <a:latin typeface="Roboto" panose="02000000000000000000" pitchFamily="2" charset="0"/>
                          <a:ea typeface="Roboto" panose="02000000000000000000" pitchFamily="2" charset="0"/>
                          <a:cs typeface="Roboto" panose="02000000000000000000" pitchFamily="2" charset="0"/>
                        </a:rPr>
                        <a:t>08/03/24</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100">
                          <a:solidFill>
                            <a:srgbClr val="000000"/>
                          </a:solidFill>
                          <a:effectLst/>
                          <a:latin typeface="Roboto" panose="02000000000000000000" pitchFamily="2" charset="0"/>
                          <a:ea typeface="Roboto" panose="02000000000000000000" pitchFamily="2" charset="0"/>
                          <a:cs typeface="Roboto" panose="02000000000000000000" pitchFamily="2" charset="0"/>
                        </a:rPr>
                        <a:t>Weekly Bulletin</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10924632"/>
                  </a:ext>
                </a:extLst>
              </a:tr>
              <a:tr h="309880">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Release Webinar</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14/03/24</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100">
                          <a:solidFill>
                            <a:srgbClr val="000000"/>
                          </a:solidFill>
                          <a:effectLst/>
                          <a:latin typeface="Roboto" panose="02000000000000000000" pitchFamily="2" charset="0"/>
                          <a:ea typeface="Roboto" panose="02000000000000000000" pitchFamily="2" charset="0"/>
                          <a:cs typeface="Roboto" panose="02000000000000000000" pitchFamily="2" charset="0"/>
                        </a:rPr>
                        <a:t>Microsoft Teams</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6457379"/>
                  </a:ext>
                </a:extLst>
              </a:tr>
              <a:tr h="309880">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Release Go Live communication</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28/03/24</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Email from REC Change Management</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82723978"/>
                  </a:ext>
                </a:extLst>
              </a:tr>
              <a:tr h="309880">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Release Go Live communication on REC Portal</a:t>
                      </a:r>
                      <a:endParaRPr lang="en-GB" sz="12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28/03/24</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a:lnSpc>
                          <a:spcPct val="115000"/>
                        </a:lnSpc>
                      </a:pPr>
                      <a:r>
                        <a:rPr lang="en-GB" sz="1100">
                          <a:effectLst/>
                          <a:latin typeface="Roboto" panose="02000000000000000000" pitchFamily="2" charset="0"/>
                          <a:ea typeface="Roboto" panose="02000000000000000000" pitchFamily="2" charset="0"/>
                          <a:cs typeface="Roboto" panose="02000000000000000000" pitchFamily="2" charset="0"/>
                        </a:rPr>
                        <a:t>Release Management Page </a:t>
                      </a:r>
                      <a:endParaRPr lang="en-GB" sz="900">
                        <a:effectLst/>
                        <a:latin typeface="Roboto" panose="02000000000000000000" pitchFamily="2" charset="0"/>
                        <a:ea typeface="Roboto" panose="02000000000000000000" pitchFamily="2" charset="0"/>
                        <a:cs typeface="Roboto" panose="02000000000000000000" pitchFamily="2"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33244998"/>
                  </a:ext>
                </a:extLst>
              </a:tr>
            </a:tbl>
          </a:graphicData>
        </a:graphic>
      </p:graphicFrame>
    </p:spTree>
    <p:extLst>
      <p:ext uri="{BB962C8B-B14F-4D97-AF65-F5344CB8AC3E}">
        <p14:creationId xmlns:p14="http://schemas.microsoft.com/office/powerpoint/2010/main" val="1080314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6BDE-6047-8362-84BB-F4B73852468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C8D51-48DA-E2BF-FC6A-48C5CD93BE04}"/>
              </a:ext>
            </a:extLst>
          </p:cNvPr>
          <p:cNvSpPr>
            <a:spLocks noGrp="1"/>
          </p:cNvSpPr>
          <p:nvPr>
            <p:ph type="title"/>
          </p:nvPr>
        </p:nvSpPr>
        <p:spPr>
          <a:xfrm>
            <a:off x="4031672" y="2766219"/>
            <a:ext cx="7728524" cy="1325563"/>
          </a:xfrm>
        </p:spPr>
        <p:txBody>
          <a:bodyPr>
            <a:normAutofit/>
          </a:bodyPr>
          <a:lstStyle/>
          <a:p>
            <a:r>
              <a:rPr lang="en-US"/>
              <a:t>Recco Operational Delivery update</a:t>
            </a:r>
          </a:p>
        </p:txBody>
      </p:sp>
      <p:sp>
        <p:nvSpPr>
          <p:cNvPr id="3" name="Text Placeholder 2">
            <a:extLst>
              <a:ext uri="{FF2B5EF4-FFF2-40B4-BE49-F238E27FC236}">
                <a16:creationId xmlns:a16="http://schemas.microsoft.com/office/drawing/2014/main" id="{795F96B9-9216-5102-7758-3EC6C1CAF561}"/>
              </a:ext>
            </a:extLst>
          </p:cNvPr>
          <p:cNvSpPr>
            <a:spLocks noGrp="1"/>
          </p:cNvSpPr>
          <p:nvPr>
            <p:ph type="body" sz="quarter" idx="10"/>
          </p:nvPr>
        </p:nvSpPr>
        <p:spPr/>
        <p:txBody>
          <a:bodyPr/>
          <a:lstStyle/>
          <a:p>
            <a:r>
              <a:rPr lang="en-GB">
                <a:latin typeface="Roboto"/>
                <a:ea typeface="Roboto"/>
                <a:cs typeface="Roboto"/>
              </a:rPr>
              <a:t>Chris Stock</a:t>
            </a:r>
            <a:endParaRPr lang="en-US"/>
          </a:p>
        </p:txBody>
      </p:sp>
    </p:spTree>
    <p:extLst>
      <p:ext uri="{BB962C8B-B14F-4D97-AF65-F5344CB8AC3E}">
        <p14:creationId xmlns:p14="http://schemas.microsoft.com/office/powerpoint/2010/main" val="2645109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94" name="Table 94">
            <a:extLst>
              <a:ext uri="{FF2B5EF4-FFF2-40B4-BE49-F238E27FC236}">
                <a16:creationId xmlns:a16="http://schemas.microsoft.com/office/drawing/2014/main" id="{F269F5E3-733D-9747-E437-64B1CD1470E9}"/>
              </a:ext>
            </a:extLst>
          </p:cNvPr>
          <p:cNvGraphicFramePr>
            <a:graphicFrameLocks noGrp="1"/>
          </p:cNvGraphicFramePr>
          <p:nvPr>
            <p:extLst>
              <p:ext uri="{D42A27DB-BD31-4B8C-83A1-F6EECF244321}">
                <p14:modId xmlns:p14="http://schemas.microsoft.com/office/powerpoint/2010/main" val="2777208033"/>
              </p:ext>
            </p:extLst>
          </p:nvPr>
        </p:nvGraphicFramePr>
        <p:xfrm>
          <a:off x="50571" y="1650234"/>
          <a:ext cx="11994432" cy="5004235"/>
        </p:xfrm>
        <a:graphic>
          <a:graphicData uri="http://schemas.openxmlformats.org/drawingml/2006/table">
            <a:tbl>
              <a:tblPr firstRow="1" firstCol="1">
                <a:tableStyleId>{5C22544A-7EE6-4342-B048-85BDC9FD1C3A}</a:tableStyleId>
              </a:tblPr>
              <a:tblGrid>
                <a:gridCol w="778699">
                  <a:extLst>
                    <a:ext uri="{9D8B030D-6E8A-4147-A177-3AD203B41FA5}">
                      <a16:colId xmlns:a16="http://schemas.microsoft.com/office/drawing/2014/main" val="3632430568"/>
                    </a:ext>
                  </a:extLst>
                </a:gridCol>
                <a:gridCol w="11215733">
                  <a:extLst>
                    <a:ext uri="{9D8B030D-6E8A-4147-A177-3AD203B41FA5}">
                      <a16:colId xmlns:a16="http://schemas.microsoft.com/office/drawing/2014/main" val="1273679655"/>
                    </a:ext>
                  </a:extLst>
                </a:gridCol>
              </a:tblGrid>
              <a:tr h="330528">
                <a:tc gridSpan="2">
                  <a:txBody>
                    <a:bodyPr/>
                    <a:lstStyle/>
                    <a:p>
                      <a:r>
                        <a:rPr lang="en-GB" sz="1400">
                          <a:latin typeface="Outfit" panose="020B0604020202020204" charset="0"/>
                        </a:rPr>
                        <a:t>PML High level Process</a:t>
                      </a:r>
                      <a:endParaRPr lang="en-US" sz="1400">
                        <a:latin typeface="Outfit" panose="020B0604020202020204" charset="0"/>
                      </a:endParaRPr>
                    </a:p>
                  </a:txBody>
                  <a:tcPr>
                    <a:solidFill>
                      <a:srgbClr val="4D38F5"/>
                    </a:solidFill>
                  </a:tcPr>
                </a:tc>
                <a:tc hMerge="1">
                  <a:txBody>
                    <a:bodyPr/>
                    <a:lstStyle/>
                    <a:p>
                      <a:endParaRPr lang="en-US"/>
                    </a:p>
                  </a:txBody>
                  <a:tcPr/>
                </a:tc>
                <a:extLst>
                  <a:ext uri="{0D108BD9-81ED-4DB2-BD59-A6C34878D82A}">
                    <a16:rowId xmlns:a16="http://schemas.microsoft.com/office/drawing/2014/main" val="850253699"/>
                  </a:ext>
                </a:extLst>
              </a:tr>
              <a:tr h="1103243">
                <a:tc>
                  <a:txBody>
                    <a:bodyPr/>
                    <a:lstStyle/>
                    <a:p>
                      <a:r>
                        <a:rPr lang="en-GB" sz="1400" b="0">
                          <a:latin typeface="Outfit" panose="020B0604020202020204" charset="0"/>
                        </a:rPr>
                        <a:t>Timeline</a:t>
                      </a:r>
                      <a:endParaRPr lang="en-US" sz="1400" b="0">
                        <a:latin typeface="Outfit" panose="020B0604020202020204" charset="0"/>
                      </a:endParaRPr>
                    </a:p>
                  </a:txBody>
                  <a:tcPr vert="vert270">
                    <a:solidFill>
                      <a:srgbClr val="4D38F5"/>
                    </a:solidFill>
                  </a:tcPr>
                </a:tc>
                <a:tc>
                  <a:txBody>
                    <a:bodyPr/>
                    <a:lstStyle/>
                    <a:p>
                      <a:endParaRPr lang="en-US" sz="1400">
                        <a:latin typeface="Outfit" panose="020B0604020202020204" charset="0"/>
                      </a:endParaRPr>
                    </a:p>
                  </a:txBody>
                  <a:tcPr>
                    <a:solidFill>
                      <a:srgbClr val="E9E8FD"/>
                    </a:solidFill>
                  </a:tcPr>
                </a:tc>
                <a:extLst>
                  <a:ext uri="{0D108BD9-81ED-4DB2-BD59-A6C34878D82A}">
                    <a16:rowId xmlns:a16="http://schemas.microsoft.com/office/drawing/2014/main" val="4085094601"/>
                  </a:ext>
                </a:extLst>
              </a:tr>
              <a:tr h="892616">
                <a:tc>
                  <a:txBody>
                    <a:bodyPr/>
                    <a:lstStyle/>
                    <a:p>
                      <a:r>
                        <a:rPr lang="en-GB" sz="1400" b="0">
                          <a:latin typeface="Outfit" panose="020B0604020202020204" charset="0"/>
                        </a:rPr>
                        <a:t>Ofgem</a:t>
                      </a:r>
                      <a:endParaRPr lang="en-US" sz="1400" b="0">
                        <a:latin typeface="Outfit" panose="020B0604020202020204" charset="0"/>
                      </a:endParaRPr>
                    </a:p>
                  </a:txBody>
                  <a:tcPr vert="vert270">
                    <a:solidFill>
                      <a:srgbClr val="4D38F5"/>
                    </a:solidFill>
                  </a:tcPr>
                </a:tc>
                <a:tc>
                  <a:txBody>
                    <a:bodyPr/>
                    <a:lstStyle/>
                    <a:p>
                      <a:endParaRPr lang="en-US" sz="1400">
                        <a:latin typeface="Outfit" panose="020B0604020202020204" charset="0"/>
                      </a:endParaRPr>
                    </a:p>
                  </a:txBody>
                  <a:tcPr>
                    <a:solidFill>
                      <a:srgbClr val="E9E8FD"/>
                    </a:solidFill>
                  </a:tcPr>
                </a:tc>
                <a:extLst>
                  <a:ext uri="{0D108BD9-81ED-4DB2-BD59-A6C34878D82A}">
                    <a16:rowId xmlns:a16="http://schemas.microsoft.com/office/drawing/2014/main" val="1839686632"/>
                  </a:ext>
                </a:extLst>
              </a:tr>
              <a:tr h="892616">
                <a:tc>
                  <a:txBody>
                    <a:bodyPr/>
                    <a:lstStyle/>
                    <a:p>
                      <a:r>
                        <a:rPr lang="en-GB" sz="1400" b="0">
                          <a:latin typeface="Outfit" panose="020B0604020202020204" charset="0"/>
                        </a:rPr>
                        <a:t>Service Provider</a:t>
                      </a:r>
                      <a:endParaRPr lang="en-US" sz="1400" b="0">
                        <a:latin typeface="Outfit" panose="020B0604020202020204" charset="0"/>
                      </a:endParaRPr>
                    </a:p>
                  </a:txBody>
                  <a:tcPr vert="vert270">
                    <a:solidFill>
                      <a:srgbClr val="4D38F5"/>
                    </a:solidFill>
                  </a:tcPr>
                </a:tc>
                <a:tc>
                  <a:txBody>
                    <a:bodyPr/>
                    <a:lstStyle/>
                    <a:p>
                      <a:endParaRPr lang="en-US" sz="1400">
                        <a:latin typeface="Outfit" panose="020B0604020202020204" charset="0"/>
                      </a:endParaRPr>
                    </a:p>
                  </a:txBody>
                  <a:tcPr>
                    <a:solidFill>
                      <a:srgbClr val="E9E8FD"/>
                    </a:solidFill>
                  </a:tcPr>
                </a:tc>
                <a:extLst>
                  <a:ext uri="{0D108BD9-81ED-4DB2-BD59-A6C34878D82A}">
                    <a16:rowId xmlns:a16="http://schemas.microsoft.com/office/drawing/2014/main" val="16041586"/>
                  </a:ext>
                </a:extLst>
              </a:tr>
              <a:tr h="892616">
                <a:tc>
                  <a:txBody>
                    <a:bodyPr/>
                    <a:lstStyle/>
                    <a:p>
                      <a:r>
                        <a:rPr lang="en-GB" sz="1400" b="0">
                          <a:latin typeface="Outfit" panose="020B0604020202020204" charset="0"/>
                        </a:rPr>
                        <a:t>RECCo</a:t>
                      </a:r>
                      <a:endParaRPr lang="en-US" sz="1400" b="0">
                        <a:latin typeface="Outfit" panose="020B0604020202020204" charset="0"/>
                      </a:endParaRPr>
                    </a:p>
                  </a:txBody>
                  <a:tcPr vert="vert270">
                    <a:solidFill>
                      <a:srgbClr val="4D38F5"/>
                    </a:solidFill>
                  </a:tcPr>
                </a:tc>
                <a:tc>
                  <a:txBody>
                    <a:bodyPr/>
                    <a:lstStyle/>
                    <a:p>
                      <a:endParaRPr lang="en-US" sz="1400">
                        <a:latin typeface="Outfit" panose="020B0604020202020204" charset="0"/>
                      </a:endParaRPr>
                    </a:p>
                  </a:txBody>
                  <a:tcPr>
                    <a:solidFill>
                      <a:srgbClr val="E9E8FD"/>
                    </a:solidFill>
                  </a:tcPr>
                </a:tc>
                <a:extLst>
                  <a:ext uri="{0D108BD9-81ED-4DB2-BD59-A6C34878D82A}">
                    <a16:rowId xmlns:a16="http://schemas.microsoft.com/office/drawing/2014/main" val="3204581112"/>
                  </a:ext>
                </a:extLst>
              </a:tr>
              <a:tr h="892616">
                <a:tc>
                  <a:txBody>
                    <a:bodyPr/>
                    <a:lstStyle/>
                    <a:p>
                      <a:r>
                        <a:rPr lang="en-GB" sz="1400" b="0">
                          <a:latin typeface="Outfit" panose="020B0604020202020204" charset="0"/>
                        </a:rPr>
                        <a:t>Energy Suppliers</a:t>
                      </a:r>
                      <a:endParaRPr lang="en-US" sz="1400" b="0">
                        <a:latin typeface="Outfit" panose="020B0604020202020204" charset="0"/>
                      </a:endParaRPr>
                    </a:p>
                  </a:txBody>
                  <a:tcPr vert="vert270">
                    <a:solidFill>
                      <a:srgbClr val="4D38F5"/>
                    </a:solidFill>
                  </a:tcPr>
                </a:tc>
                <a:tc>
                  <a:txBody>
                    <a:bodyPr/>
                    <a:lstStyle/>
                    <a:p>
                      <a:endParaRPr lang="en-US" sz="1400">
                        <a:latin typeface="Outfit" panose="020B0604020202020204" charset="0"/>
                      </a:endParaRPr>
                    </a:p>
                  </a:txBody>
                  <a:tcPr>
                    <a:solidFill>
                      <a:srgbClr val="E9E8FD"/>
                    </a:solidFill>
                  </a:tcPr>
                </a:tc>
                <a:extLst>
                  <a:ext uri="{0D108BD9-81ED-4DB2-BD59-A6C34878D82A}">
                    <a16:rowId xmlns:a16="http://schemas.microsoft.com/office/drawing/2014/main" val="435948669"/>
                  </a:ext>
                </a:extLst>
              </a:tr>
            </a:tbl>
          </a:graphicData>
        </a:graphic>
      </p:graphicFrame>
      <p:cxnSp>
        <p:nvCxnSpPr>
          <p:cNvPr id="151" name="Straight Connector 150">
            <a:extLst>
              <a:ext uri="{FF2B5EF4-FFF2-40B4-BE49-F238E27FC236}">
                <a16:creationId xmlns:a16="http://schemas.microsoft.com/office/drawing/2014/main" id="{7F5A1CA0-D874-DFF4-CFC4-2E38D0A7AF79}"/>
              </a:ext>
            </a:extLst>
          </p:cNvPr>
          <p:cNvCxnSpPr>
            <a:endCxn id="133" idx="3"/>
          </p:cNvCxnSpPr>
          <p:nvPr/>
        </p:nvCxnSpPr>
        <p:spPr>
          <a:xfrm>
            <a:off x="2529381" y="2599008"/>
            <a:ext cx="8906935" cy="26740"/>
          </a:xfrm>
          <a:prstGeom prst="line">
            <a:avLst/>
          </a:prstGeom>
          <a:ln>
            <a:solidFill>
              <a:srgbClr val="6D5CF6"/>
            </a:solidFill>
          </a:ln>
        </p:spPr>
        <p:style>
          <a:lnRef idx="1">
            <a:schemeClr val="accent1"/>
          </a:lnRef>
          <a:fillRef idx="0">
            <a:schemeClr val="accent1"/>
          </a:fillRef>
          <a:effectRef idx="0">
            <a:schemeClr val="accent1"/>
          </a:effectRef>
          <a:fontRef idx="minor">
            <a:schemeClr val="tx1"/>
          </a:fontRef>
        </p:style>
      </p:cxnSp>
      <p:sp>
        <p:nvSpPr>
          <p:cNvPr id="95" name="Text Placeholder 7">
            <a:extLst>
              <a:ext uri="{FF2B5EF4-FFF2-40B4-BE49-F238E27FC236}">
                <a16:creationId xmlns:a16="http://schemas.microsoft.com/office/drawing/2014/main" id="{ED7FB9FC-C90D-E10A-F1E7-FF2CCDF9D175}"/>
              </a:ext>
            </a:extLst>
          </p:cNvPr>
          <p:cNvSpPr txBox="1">
            <a:spLocks/>
          </p:cNvSpPr>
          <p:nvPr/>
        </p:nvSpPr>
        <p:spPr>
          <a:xfrm>
            <a:off x="2250414" y="4128048"/>
            <a:ext cx="756000" cy="576000"/>
          </a:xfrm>
          <a:prstGeom prst="rect">
            <a:avLst/>
          </a:prstGeom>
          <a:solidFill>
            <a:srgbClr val="8E80F8"/>
          </a:solidFill>
          <a:ln w="19050">
            <a:solidFill>
              <a:srgbClr val="4D38F5"/>
            </a:solidFill>
          </a:ln>
        </p:spPr>
        <p:txBody>
          <a:bodyPr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Load and validate data</a:t>
            </a:r>
          </a:p>
        </p:txBody>
      </p:sp>
      <p:sp>
        <p:nvSpPr>
          <p:cNvPr id="98" name="Text Placeholder 7">
            <a:extLst>
              <a:ext uri="{FF2B5EF4-FFF2-40B4-BE49-F238E27FC236}">
                <a16:creationId xmlns:a16="http://schemas.microsoft.com/office/drawing/2014/main" id="{78BC183C-D91C-4203-1643-21CEE398E6D7}"/>
              </a:ext>
            </a:extLst>
          </p:cNvPr>
          <p:cNvSpPr txBox="1">
            <a:spLocks/>
          </p:cNvSpPr>
          <p:nvPr/>
        </p:nvSpPr>
        <p:spPr>
          <a:xfrm>
            <a:off x="5319992" y="5033505"/>
            <a:ext cx="756000" cy="576000"/>
          </a:xfrm>
          <a:prstGeom prst="rect">
            <a:avLst/>
          </a:prstGeom>
          <a:solidFill>
            <a:srgbClr val="8E80F8"/>
          </a:solidFill>
        </p:spPr>
        <p:txBody>
          <a:bodyPr lIns="36000" rIns="36000"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Produce and Validate Invoice Data</a:t>
            </a:r>
          </a:p>
        </p:txBody>
      </p:sp>
      <p:sp>
        <p:nvSpPr>
          <p:cNvPr id="100" name="Text Placeholder 7">
            <a:extLst>
              <a:ext uri="{FF2B5EF4-FFF2-40B4-BE49-F238E27FC236}">
                <a16:creationId xmlns:a16="http://schemas.microsoft.com/office/drawing/2014/main" id="{CA87B68A-9EBC-9543-94A6-46B61E17C142}"/>
              </a:ext>
            </a:extLst>
          </p:cNvPr>
          <p:cNvSpPr txBox="1">
            <a:spLocks/>
          </p:cNvSpPr>
          <p:nvPr/>
        </p:nvSpPr>
        <p:spPr>
          <a:xfrm>
            <a:off x="6811518" y="5896588"/>
            <a:ext cx="756000" cy="576000"/>
          </a:xfrm>
          <a:prstGeom prst="rect">
            <a:avLst/>
          </a:prstGeom>
          <a:solidFill>
            <a:srgbClr val="8E80F8"/>
          </a:solidFill>
          <a:ln w="19050">
            <a:solidFill>
              <a:srgbClr val="4D38F5"/>
            </a:solidFill>
          </a:ln>
        </p:spPr>
        <p:txBody>
          <a:bodyPr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Payment  Due</a:t>
            </a:r>
          </a:p>
        </p:txBody>
      </p:sp>
      <p:sp>
        <p:nvSpPr>
          <p:cNvPr id="102" name="Text Placeholder 7">
            <a:extLst>
              <a:ext uri="{FF2B5EF4-FFF2-40B4-BE49-F238E27FC236}">
                <a16:creationId xmlns:a16="http://schemas.microsoft.com/office/drawing/2014/main" id="{7883B061-FB0D-FAEC-71C1-1027D5CB4141}"/>
              </a:ext>
            </a:extLst>
          </p:cNvPr>
          <p:cNvSpPr txBox="1">
            <a:spLocks/>
          </p:cNvSpPr>
          <p:nvPr/>
        </p:nvSpPr>
        <p:spPr>
          <a:xfrm>
            <a:off x="8175027" y="5033505"/>
            <a:ext cx="756000" cy="576000"/>
          </a:xfrm>
          <a:prstGeom prst="rect">
            <a:avLst/>
          </a:prstGeom>
          <a:solidFill>
            <a:srgbClr val="8E80F8"/>
          </a:solidFill>
          <a:ln w="19050">
            <a:solidFill>
              <a:srgbClr val="4D38F5"/>
            </a:solidFill>
          </a:ln>
        </p:spPr>
        <p:txBody>
          <a:bodyPr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Collect Payments</a:t>
            </a:r>
          </a:p>
        </p:txBody>
      </p:sp>
      <p:sp>
        <p:nvSpPr>
          <p:cNvPr id="107" name="Text Placeholder 7">
            <a:extLst>
              <a:ext uri="{FF2B5EF4-FFF2-40B4-BE49-F238E27FC236}">
                <a16:creationId xmlns:a16="http://schemas.microsoft.com/office/drawing/2014/main" id="{959D9624-8F2B-1D47-186C-D3F2B56F907D}"/>
              </a:ext>
            </a:extLst>
          </p:cNvPr>
          <p:cNvSpPr txBox="1">
            <a:spLocks/>
          </p:cNvSpPr>
          <p:nvPr/>
        </p:nvSpPr>
        <p:spPr>
          <a:xfrm>
            <a:off x="9590110" y="5033505"/>
            <a:ext cx="756000" cy="576000"/>
          </a:xfrm>
          <a:prstGeom prst="rect">
            <a:avLst/>
          </a:prstGeom>
          <a:solidFill>
            <a:srgbClr val="8E80F8"/>
          </a:solidFill>
        </p:spPr>
        <p:txBody>
          <a:bodyPr lIns="72000" rIns="72000"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Notify Industry of credit % to be received</a:t>
            </a:r>
          </a:p>
        </p:txBody>
      </p:sp>
      <p:sp>
        <p:nvSpPr>
          <p:cNvPr id="158" name="Flowchart: Terminator 157">
            <a:extLst>
              <a:ext uri="{FF2B5EF4-FFF2-40B4-BE49-F238E27FC236}">
                <a16:creationId xmlns:a16="http://schemas.microsoft.com/office/drawing/2014/main" id="{54969010-56B5-9C22-678E-D642F131E560}"/>
              </a:ext>
            </a:extLst>
          </p:cNvPr>
          <p:cNvSpPr/>
          <p:nvPr/>
        </p:nvSpPr>
        <p:spPr>
          <a:xfrm>
            <a:off x="10998076" y="6029902"/>
            <a:ext cx="756565" cy="347304"/>
          </a:xfrm>
          <a:prstGeom prst="flowChartTerminator">
            <a:avLst/>
          </a:prstGeom>
          <a:solidFill>
            <a:srgbClr val="8E80F8"/>
          </a:solidFill>
          <a:ln>
            <a:solidFill>
              <a:srgbClr val="4D38F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900" b="0" i="0" u="none" strike="noStrike" kern="0" cap="none" spc="0" normalizeH="0" baseline="0" noProof="0">
                <a:ln>
                  <a:noFill/>
                </a:ln>
                <a:solidFill>
                  <a:srgbClr val="FFFFFF"/>
                </a:solidFill>
                <a:effectLst/>
                <a:uLnTx/>
                <a:uFillTx/>
                <a:latin typeface="Outfit" panose="020B0604020202020204" charset="0"/>
                <a:ea typeface="+mn-ea"/>
                <a:cs typeface="+mn-cs"/>
                <a:sym typeface="Arial"/>
              </a:rPr>
              <a:t>Supplier receives funds</a:t>
            </a:r>
            <a:endParaRPr kumimoji="0" lang="en-US" sz="900" b="0" i="0" u="none" strike="noStrike" kern="0" cap="none" spc="0" normalizeH="0" baseline="0" noProof="0">
              <a:ln>
                <a:noFill/>
              </a:ln>
              <a:solidFill>
                <a:srgbClr val="FFFFFF"/>
              </a:solidFill>
              <a:effectLst/>
              <a:uLnTx/>
              <a:uFillTx/>
              <a:latin typeface="Outfit" panose="020B0604020202020204" charset="0"/>
              <a:ea typeface="+mn-ea"/>
              <a:cs typeface="+mn-cs"/>
              <a:sym typeface="Arial"/>
            </a:endParaRPr>
          </a:p>
        </p:txBody>
      </p:sp>
      <p:cxnSp>
        <p:nvCxnSpPr>
          <p:cNvPr id="162" name="Connector: Elbow 161">
            <a:extLst>
              <a:ext uri="{FF2B5EF4-FFF2-40B4-BE49-F238E27FC236}">
                <a16:creationId xmlns:a16="http://schemas.microsoft.com/office/drawing/2014/main" id="{146DD3FF-9A00-D4E0-EF1D-DC4EAF1784A9}"/>
              </a:ext>
            </a:extLst>
          </p:cNvPr>
          <p:cNvCxnSpPr>
            <a:cxnSpLocks/>
            <a:stCxn id="100" idx="3"/>
            <a:endCxn id="102" idx="2"/>
          </p:cNvCxnSpPr>
          <p:nvPr/>
        </p:nvCxnSpPr>
        <p:spPr>
          <a:xfrm flipV="1">
            <a:off x="7567518" y="5609505"/>
            <a:ext cx="985509" cy="575083"/>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0" name="Text Placeholder 7">
            <a:extLst>
              <a:ext uri="{FF2B5EF4-FFF2-40B4-BE49-F238E27FC236}">
                <a16:creationId xmlns:a16="http://schemas.microsoft.com/office/drawing/2014/main" id="{5E792449-4AFB-0D23-F9A6-92A81FB123C4}"/>
              </a:ext>
            </a:extLst>
          </p:cNvPr>
          <p:cNvSpPr txBox="1">
            <a:spLocks/>
          </p:cNvSpPr>
          <p:nvPr/>
        </p:nvSpPr>
        <p:spPr>
          <a:xfrm>
            <a:off x="8827276" y="4128048"/>
            <a:ext cx="756000" cy="576000"/>
          </a:xfrm>
          <a:prstGeom prst="rect">
            <a:avLst/>
          </a:prstGeom>
          <a:solidFill>
            <a:srgbClr val="8E80F8"/>
          </a:solidFill>
        </p:spPr>
        <p:txBody>
          <a:bodyPr anchor="ctr">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1400" kern="1200" baseline="0">
                <a:solidFill>
                  <a:schemeClr val="tx1"/>
                </a:solidFill>
                <a:latin typeface="+mn-lt"/>
                <a:ea typeface="+mn-ea"/>
                <a:cs typeface="+mn-cs"/>
              </a:defRPr>
            </a:lvl1pPr>
            <a:lvl2pPr marL="177800" indent="-177800" algn="l" defTabSz="914400" rtl="0" eaLnBrk="1" latinLnBrk="0" hangingPunct="1">
              <a:lnSpc>
                <a:spcPct val="100000"/>
              </a:lnSpc>
              <a:spcBef>
                <a:spcPts val="0"/>
              </a:spcBef>
              <a:spcAft>
                <a:spcPts val="600"/>
              </a:spcAft>
              <a:buClr>
                <a:schemeClr val="accent1"/>
              </a:buClr>
              <a:buFont typeface="Wingdings" panose="05000000000000000000" pitchFamily="2" charset="2"/>
              <a:buChar char="§"/>
              <a:defRPr sz="1400" kern="1200" baseline="0">
                <a:solidFill>
                  <a:schemeClr val="tx1"/>
                </a:solidFill>
                <a:latin typeface="+mn-lt"/>
                <a:ea typeface="+mn-ea"/>
                <a:cs typeface="+mn-cs"/>
              </a:defRPr>
            </a:lvl2pPr>
            <a:lvl3pPr marL="361950" indent="-184150" algn="l" defTabSz="914400" rtl="0" eaLnBrk="1" latinLnBrk="0" hangingPunct="1">
              <a:lnSpc>
                <a:spcPct val="100000"/>
              </a:lnSpc>
              <a:spcBef>
                <a:spcPts val="0"/>
              </a:spcBef>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algn="l" defTabSz="914400" rtl="0" eaLnBrk="1" latinLnBrk="0" hangingPunct="1">
              <a:lnSpc>
                <a:spcPct val="100000"/>
              </a:lnSpc>
              <a:spcBef>
                <a:spcPts val="0"/>
              </a:spcBef>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algn="l" defTabSz="914400" rtl="0" eaLnBrk="1" latinLnBrk="0" hangingPunct="1">
              <a:lnSpc>
                <a:spcPct val="100000"/>
              </a:lnSpc>
              <a:spcBef>
                <a:spcPts val="0"/>
              </a:spcBef>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Allocate funds</a:t>
            </a:r>
          </a:p>
        </p:txBody>
      </p:sp>
      <p:sp>
        <p:nvSpPr>
          <p:cNvPr id="12" name="Text Placeholder 7">
            <a:extLst>
              <a:ext uri="{FF2B5EF4-FFF2-40B4-BE49-F238E27FC236}">
                <a16:creationId xmlns:a16="http://schemas.microsoft.com/office/drawing/2014/main" id="{00E29830-38EA-C11D-9F2C-8016F8D7A6E8}"/>
              </a:ext>
            </a:extLst>
          </p:cNvPr>
          <p:cNvSpPr txBox="1">
            <a:spLocks/>
          </p:cNvSpPr>
          <p:nvPr/>
        </p:nvSpPr>
        <p:spPr>
          <a:xfrm>
            <a:off x="4275024" y="4128048"/>
            <a:ext cx="756000" cy="576000"/>
          </a:xfrm>
          <a:prstGeom prst="rect">
            <a:avLst/>
          </a:prstGeom>
          <a:solidFill>
            <a:srgbClr val="8E80F8"/>
          </a:solidFill>
          <a:ln w="19050">
            <a:solidFill>
              <a:srgbClr val="4D38F5"/>
            </a:solidFill>
          </a:ln>
        </p:spPr>
        <p:txBody>
          <a:bodyPr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Calculate charges</a:t>
            </a:r>
          </a:p>
        </p:txBody>
      </p:sp>
      <p:cxnSp>
        <p:nvCxnSpPr>
          <p:cNvPr id="15" name="Straight Arrow Connector 14">
            <a:extLst>
              <a:ext uri="{FF2B5EF4-FFF2-40B4-BE49-F238E27FC236}">
                <a16:creationId xmlns:a16="http://schemas.microsoft.com/office/drawing/2014/main" id="{ED3DFBDD-FA82-D21A-8242-EB96184FCEB3}"/>
              </a:ext>
            </a:extLst>
          </p:cNvPr>
          <p:cNvCxnSpPr>
            <a:cxnSpLocks/>
            <a:stCxn id="95" idx="3"/>
            <a:endCxn id="106" idx="1"/>
          </p:cNvCxnSpPr>
          <p:nvPr/>
        </p:nvCxnSpPr>
        <p:spPr>
          <a:xfrm>
            <a:off x="3006414" y="4416048"/>
            <a:ext cx="303022" cy="0"/>
          </a:xfrm>
          <a:prstGeom prst="straightConnector1">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31" name="Flowchart: Connector 30">
            <a:extLst>
              <a:ext uri="{FF2B5EF4-FFF2-40B4-BE49-F238E27FC236}">
                <a16:creationId xmlns:a16="http://schemas.microsoft.com/office/drawing/2014/main" id="{302E49C9-3DBC-9D68-3E17-18026075F20D}"/>
              </a:ext>
            </a:extLst>
          </p:cNvPr>
          <p:cNvSpPr/>
          <p:nvPr/>
        </p:nvSpPr>
        <p:spPr>
          <a:xfrm>
            <a:off x="1179473" y="6039654"/>
            <a:ext cx="312420" cy="310102"/>
          </a:xfrm>
          <a:prstGeom prst="flowChartConnecto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32" name="TextBox 31">
            <a:extLst>
              <a:ext uri="{FF2B5EF4-FFF2-40B4-BE49-F238E27FC236}">
                <a16:creationId xmlns:a16="http://schemas.microsoft.com/office/drawing/2014/main" id="{22D3D53D-E7BE-26C1-5361-AA4A676B121E}"/>
              </a:ext>
            </a:extLst>
          </p:cNvPr>
          <p:cNvSpPr txBox="1"/>
          <p:nvPr/>
        </p:nvSpPr>
        <p:spPr>
          <a:xfrm>
            <a:off x="991252" y="5612683"/>
            <a:ext cx="829179"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Data extract: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12noon 1</a:t>
            </a:r>
            <a:r>
              <a:rPr kumimoji="0" lang="en-GB" sz="800" b="0" i="0" u="none" strike="noStrike" kern="1200" cap="none" spc="0" normalizeH="0" baseline="30000" noProof="0">
                <a:ln>
                  <a:noFill/>
                </a:ln>
                <a:solidFill>
                  <a:srgbClr val="000000"/>
                </a:solidFill>
                <a:effectLst/>
                <a:uLnTx/>
                <a:uFillTx/>
                <a:latin typeface="Outfit" panose="020B0604020202020204"/>
                <a:ea typeface="+mn-ea"/>
                <a:cs typeface="+mn-cs"/>
              </a:rPr>
              <a:t>st</a:t>
            </a: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 month</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33" name="Rectangle 32">
            <a:extLst>
              <a:ext uri="{FF2B5EF4-FFF2-40B4-BE49-F238E27FC236}">
                <a16:creationId xmlns:a16="http://schemas.microsoft.com/office/drawing/2014/main" id="{A1DDC72E-C0E6-B701-3130-462D8BE52647}"/>
              </a:ext>
            </a:extLst>
          </p:cNvPr>
          <p:cNvSpPr/>
          <p:nvPr/>
        </p:nvSpPr>
        <p:spPr>
          <a:xfrm>
            <a:off x="2387497"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cxnSp>
        <p:nvCxnSpPr>
          <p:cNvPr id="38" name="Connector: Elbow 37">
            <a:extLst>
              <a:ext uri="{FF2B5EF4-FFF2-40B4-BE49-F238E27FC236}">
                <a16:creationId xmlns:a16="http://schemas.microsoft.com/office/drawing/2014/main" id="{D1B926C3-9F40-9F64-60F2-F48096B26600}"/>
              </a:ext>
            </a:extLst>
          </p:cNvPr>
          <p:cNvCxnSpPr>
            <a:cxnSpLocks/>
            <a:stCxn id="45" idx="3"/>
            <a:endCxn id="95" idx="0"/>
          </p:cNvCxnSpPr>
          <p:nvPr/>
        </p:nvCxnSpPr>
        <p:spPr>
          <a:xfrm>
            <a:off x="1484166" y="3333484"/>
            <a:ext cx="1144248" cy="794564"/>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45" name="Rectangle: Folded Corner 44">
            <a:extLst>
              <a:ext uri="{FF2B5EF4-FFF2-40B4-BE49-F238E27FC236}">
                <a16:creationId xmlns:a16="http://schemas.microsoft.com/office/drawing/2014/main" id="{D84D7A83-58A8-6032-74B6-2E79B685CAA3}"/>
              </a:ext>
            </a:extLst>
          </p:cNvPr>
          <p:cNvSpPr/>
          <p:nvPr/>
        </p:nvSpPr>
        <p:spPr>
          <a:xfrm flipV="1">
            <a:off x="1226999" y="3132364"/>
            <a:ext cx="257167"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46" name="TextBox 45">
            <a:extLst>
              <a:ext uri="{FF2B5EF4-FFF2-40B4-BE49-F238E27FC236}">
                <a16:creationId xmlns:a16="http://schemas.microsoft.com/office/drawing/2014/main" id="{6F2E55B3-F682-41F7-81B2-BD89ECA44914}"/>
              </a:ext>
            </a:extLst>
          </p:cNvPr>
          <p:cNvSpPr txBox="1"/>
          <p:nvPr/>
        </p:nvSpPr>
        <p:spPr>
          <a:xfrm>
            <a:off x="923802" y="3534605"/>
            <a:ext cx="77991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Payment / Levelisation charges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55" name="Rectangle: Folded Corner 54">
            <a:extLst>
              <a:ext uri="{FF2B5EF4-FFF2-40B4-BE49-F238E27FC236}">
                <a16:creationId xmlns:a16="http://schemas.microsoft.com/office/drawing/2014/main" id="{06068038-ADC1-3E7D-2D31-A44F50E97F23}"/>
              </a:ext>
            </a:extLst>
          </p:cNvPr>
          <p:cNvSpPr/>
          <p:nvPr/>
        </p:nvSpPr>
        <p:spPr>
          <a:xfrm flipV="1">
            <a:off x="6202776" y="6006331"/>
            <a:ext cx="248898" cy="356515"/>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cxnSp>
        <p:nvCxnSpPr>
          <p:cNvPr id="56" name="Connector: Elbow 55">
            <a:extLst>
              <a:ext uri="{FF2B5EF4-FFF2-40B4-BE49-F238E27FC236}">
                <a16:creationId xmlns:a16="http://schemas.microsoft.com/office/drawing/2014/main" id="{859CFBC5-F068-2854-71B0-0C75E7443260}"/>
              </a:ext>
            </a:extLst>
          </p:cNvPr>
          <p:cNvCxnSpPr>
            <a:cxnSpLocks/>
            <a:stCxn id="107" idx="3"/>
            <a:endCxn id="158" idx="0"/>
          </p:cNvCxnSpPr>
          <p:nvPr/>
        </p:nvCxnSpPr>
        <p:spPr>
          <a:xfrm>
            <a:off x="10346110" y="5321505"/>
            <a:ext cx="1030249" cy="708397"/>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or: Elbow 59">
            <a:extLst>
              <a:ext uri="{FF2B5EF4-FFF2-40B4-BE49-F238E27FC236}">
                <a16:creationId xmlns:a16="http://schemas.microsoft.com/office/drawing/2014/main" id="{CF6A3F96-C052-ADC8-5CC3-EB5F5B5B552C}"/>
              </a:ext>
            </a:extLst>
          </p:cNvPr>
          <p:cNvCxnSpPr>
            <a:cxnSpLocks/>
            <a:stCxn id="12" idx="2"/>
            <a:endCxn id="98" idx="1"/>
          </p:cNvCxnSpPr>
          <p:nvPr/>
        </p:nvCxnSpPr>
        <p:spPr>
          <a:xfrm rot="16200000" flipH="1">
            <a:off x="4677780" y="4679292"/>
            <a:ext cx="617457" cy="666968"/>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65" name="Connector: Elbow 64">
            <a:extLst>
              <a:ext uri="{FF2B5EF4-FFF2-40B4-BE49-F238E27FC236}">
                <a16:creationId xmlns:a16="http://schemas.microsoft.com/office/drawing/2014/main" id="{44B8AF8F-0CA6-DF5D-C131-A85046FA7891}"/>
              </a:ext>
            </a:extLst>
          </p:cNvPr>
          <p:cNvCxnSpPr>
            <a:cxnSpLocks/>
            <a:stCxn id="98" idx="2"/>
            <a:endCxn id="55" idx="1"/>
          </p:cNvCxnSpPr>
          <p:nvPr/>
        </p:nvCxnSpPr>
        <p:spPr>
          <a:xfrm rot="16200000" flipH="1">
            <a:off x="5662843" y="5644654"/>
            <a:ext cx="575083" cy="504784"/>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A1669043-9F95-5F9A-AF56-00F71B5A90AC}"/>
              </a:ext>
            </a:extLst>
          </p:cNvPr>
          <p:cNvSpPr txBox="1"/>
          <p:nvPr/>
        </p:nvSpPr>
        <p:spPr>
          <a:xfrm>
            <a:off x="5978949" y="6337238"/>
            <a:ext cx="95274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Invoices and Credit Advice</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70" name="Straight Arrow Connector 69">
            <a:extLst>
              <a:ext uri="{FF2B5EF4-FFF2-40B4-BE49-F238E27FC236}">
                <a16:creationId xmlns:a16="http://schemas.microsoft.com/office/drawing/2014/main" id="{8ECD3756-BBCA-50B2-5787-E7EEE7815999}"/>
              </a:ext>
            </a:extLst>
          </p:cNvPr>
          <p:cNvCxnSpPr>
            <a:cxnSpLocks/>
            <a:stCxn id="55" idx="3"/>
            <a:endCxn id="100" idx="1"/>
          </p:cNvCxnSpPr>
          <p:nvPr/>
        </p:nvCxnSpPr>
        <p:spPr>
          <a:xfrm>
            <a:off x="6451674" y="6184588"/>
            <a:ext cx="359844" cy="0"/>
          </a:xfrm>
          <a:prstGeom prst="straightConnector1">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91" name="Connector: Elbow 90">
            <a:extLst>
              <a:ext uri="{FF2B5EF4-FFF2-40B4-BE49-F238E27FC236}">
                <a16:creationId xmlns:a16="http://schemas.microsoft.com/office/drawing/2014/main" id="{42F1960D-0588-B273-1CEF-D255F335EDDB}"/>
              </a:ext>
            </a:extLst>
          </p:cNvPr>
          <p:cNvCxnSpPr>
            <a:cxnSpLocks/>
            <a:stCxn id="102" idx="0"/>
            <a:endCxn id="10" idx="1"/>
          </p:cNvCxnSpPr>
          <p:nvPr/>
        </p:nvCxnSpPr>
        <p:spPr>
          <a:xfrm rot="5400000" flipH="1" flipV="1">
            <a:off x="8381423" y="4587653"/>
            <a:ext cx="617457" cy="274249"/>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11" name="Connector: Elbow 110">
            <a:extLst>
              <a:ext uri="{FF2B5EF4-FFF2-40B4-BE49-F238E27FC236}">
                <a16:creationId xmlns:a16="http://schemas.microsoft.com/office/drawing/2014/main" id="{00540862-9217-211C-2964-32805FB374CE}"/>
              </a:ext>
            </a:extLst>
          </p:cNvPr>
          <p:cNvCxnSpPr>
            <a:cxnSpLocks/>
            <a:stCxn id="10" idx="3"/>
            <a:endCxn id="107" idx="0"/>
          </p:cNvCxnSpPr>
          <p:nvPr/>
        </p:nvCxnSpPr>
        <p:spPr>
          <a:xfrm>
            <a:off x="9583276" y="4416048"/>
            <a:ext cx="384834" cy="617457"/>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18" name="Graphic 4">
            <a:extLst>
              <a:ext uri="{FF2B5EF4-FFF2-40B4-BE49-F238E27FC236}">
                <a16:creationId xmlns:a16="http://schemas.microsoft.com/office/drawing/2014/main" id="{722EB64F-AA5E-9BCC-F132-EAE56AE6A983}"/>
              </a:ext>
            </a:extLst>
          </p:cNvPr>
          <p:cNvSpPr>
            <a:spLocks noChangeAspect="1"/>
          </p:cNvSpPr>
          <p:nvPr/>
        </p:nvSpPr>
        <p:spPr>
          <a:xfrm>
            <a:off x="9944682" y="5971562"/>
            <a:ext cx="401428" cy="330589"/>
          </a:xfrm>
          <a:custGeom>
            <a:avLst/>
            <a:gdLst>
              <a:gd name="connsiteX0" fmla="*/ 456597 w 507998"/>
              <a:gd name="connsiteY0" fmla="*/ 2 h 418352"/>
              <a:gd name="connsiteX1" fmla="*/ 53187 w 507998"/>
              <a:gd name="connsiteY1" fmla="*/ 2 h 418352"/>
              <a:gd name="connsiteX2" fmla="*/ 445 w 507998"/>
              <a:gd name="connsiteY2" fmla="*/ 51698 h 418352"/>
              <a:gd name="connsiteX3" fmla="*/ 445 w 507998"/>
              <a:gd name="connsiteY3" fmla="*/ 56778 h 418352"/>
              <a:gd name="connsiteX4" fmla="*/ 445 w 507998"/>
              <a:gd name="connsiteY4" fmla="*/ 366060 h 418352"/>
              <a:gd name="connsiteX5" fmla="*/ 52737 w 507998"/>
              <a:gd name="connsiteY5" fmla="*/ 418355 h 418352"/>
              <a:gd name="connsiteX6" fmla="*/ 53187 w 507998"/>
              <a:gd name="connsiteY6" fmla="*/ 418354 h 418352"/>
              <a:gd name="connsiteX7" fmla="*/ 456597 w 507998"/>
              <a:gd name="connsiteY7" fmla="*/ 418354 h 418352"/>
              <a:gd name="connsiteX8" fmla="*/ 508443 w 507998"/>
              <a:gd name="connsiteY8" fmla="*/ 366060 h 418352"/>
              <a:gd name="connsiteX9" fmla="*/ 508443 w 507998"/>
              <a:gd name="connsiteY9" fmla="*/ 52296 h 418352"/>
              <a:gd name="connsiteX10" fmla="*/ 456597 w 507998"/>
              <a:gd name="connsiteY10" fmla="*/ 2 h 418352"/>
              <a:gd name="connsiteX11" fmla="*/ 53187 w 507998"/>
              <a:gd name="connsiteY11" fmla="*/ 14943 h 418352"/>
              <a:gd name="connsiteX12" fmla="*/ 456597 w 507998"/>
              <a:gd name="connsiteY12" fmla="*/ 14943 h 418352"/>
              <a:gd name="connsiteX13" fmla="*/ 493502 w 507998"/>
              <a:gd name="connsiteY13" fmla="*/ 50802 h 418352"/>
              <a:gd name="connsiteX14" fmla="*/ 279695 w 507998"/>
              <a:gd name="connsiteY14" fmla="*/ 218890 h 418352"/>
              <a:gd name="connsiteX15" fmla="*/ 229791 w 507998"/>
              <a:gd name="connsiteY15" fmla="*/ 218890 h 418352"/>
              <a:gd name="connsiteX16" fmla="*/ 15386 w 507998"/>
              <a:gd name="connsiteY16" fmla="*/ 51250 h 418352"/>
              <a:gd name="connsiteX17" fmla="*/ 53187 w 507998"/>
              <a:gd name="connsiteY17" fmla="*/ 14943 h 418352"/>
              <a:gd name="connsiteX18" fmla="*/ 456597 w 507998"/>
              <a:gd name="connsiteY18" fmla="*/ 403413 h 418352"/>
              <a:gd name="connsiteX19" fmla="*/ 53187 w 507998"/>
              <a:gd name="connsiteY19" fmla="*/ 403413 h 418352"/>
              <a:gd name="connsiteX20" fmla="*/ 15389 w 507998"/>
              <a:gd name="connsiteY20" fmla="*/ 366511 h 418352"/>
              <a:gd name="connsiteX21" fmla="*/ 15386 w 507998"/>
              <a:gd name="connsiteY21" fmla="*/ 366060 h 418352"/>
              <a:gd name="connsiteX22" fmla="*/ 15386 w 507998"/>
              <a:gd name="connsiteY22" fmla="*/ 70225 h 418352"/>
              <a:gd name="connsiteX23" fmla="*/ 220677 w 507998"/>
              <a:gd name="connsiteY23" fmla="*/ 230992 h 418352"/>
              <a:gd name="connsiteX24" fmla="*/ 288659 w 507998"/>
              <a:gd name="connsiteY24" fmla="*/ 230992 h 418352"/>
              <a:gd name="connsiteX25" fmla="*/ 493502 w 507998"/>
              <a:gd name="connsiteY25" fmla="*/ 69777 h 418352"/>
              <a:gd name="connsiteX26" fmla="*/ 493502 w 507998"/>
              <a:gd name="connsiteY26" fmla="*/ 366060 h 418352"/>
              <a:gd name="connsiteX27" fmla="*/ 456597 w 507998"/>
              <a:gd name="connsiteY27" fmla="*/ 403413 h 41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7998" h="418352">
                <a:moveTo>
                  <a:pt x="456597" y="2"/>
                </a:moveTo>
                <a:lnTo>
                  <a:pt x="53187" y="2"/>
                </a:lnTo>
                <a:cubicBezTo>
                  <a:pt x="24363" y="-247"/>
                  <a:pt x="773" y="22875"/>
                  <a:pt x="445" y="51698"/>
                </a:cubicBezTo>
                <a:cubicBezTo>
                  <a:pt x="-148" y="53340"/>
                  <a:pt x="-148" y="55137"/>
                  <a:pt x="445" y="56778"/>
                </a:cubicBezTo>
                <a:lnTo>
                  <a:pt x="445" y="366060"/>
                </a:lnTo>
                <a:cubicBezTo>
                  <a:pt x="444" y="394941"/>
                  <a:pt x="23856" y="418355"/>
                  <a:pt x="52737" y="418355"/>
                </a:cubicBezTo>
                <a:cubicBezTo>
                  <a:pt x="52887" y="418355"/>
                  <a:pt x="53037" y="418355"/>
                  <a:pt x="53187" y="418354"/>
                </a:cubicBezTo>
                <a:lnTo>
                  <a:pt x="456597" y="418354"/>
                </a:lnTo>
                <a:cubicBezTo>
                  <a:pt x="485304" y="418107"/>
                  <a:pt x="508445" y="394766"/>
                  <a:pt x="508443" y="366060"/>
                </a:cubicBezTo>
                <a:lnTo>
                  <a:pt x="508443" y="52296"/>
                </a:lnTo>
                <a:cubicBezTo>
                  <a:pt x="508445" y="23589"/>
                  <a:pt x="485304" y="248"/>
                  <a:pt x="456597" y="2"/>
                </a:cubicBezTo>
                <a:close/>
                <a:moveTo>
                  <a:pt x="53187" y="14943"/>
                </a:moveTo>
                <a:lnTo>
                  <a:pt x="456597" y="14943"/>
                </a:lnTo>
                <a:cubicBezTo>
                  <a:pt x="476484" y="15166"/>
                  <a:pt x="492707" y="30931"/>
                  <a:pt x="493502" y="50802"/>
                </a:cubicBezTo>
                <a:lnTo>
                  <a:pt x="279695" y="218890"/>
                </a:lnTo>
                <a:cubicBezTo>
                  <a:pt x="264758" y="229520"/>
                  <a:pt x="244728" y="229520"/>
                  <a:pt x="229791" y="218890"/>
                </a:cubicBezTo>
                <a:lnTo>
                  <a:pt x="15386" y="51250"/>
                </a:lnTo>
                <a:cubicBezTo>
                  <a:pt x="15876" y="30820"/>
                  <a:pt x="32754" y="14609"/>
                  <a:pt x="53187" y="14943"/>
                </a:cubicBezTo>
                <a:close/>
                <a:moveTo>
                  <a:pt x="456597" y="403413"/>
                </a:moveTo>
                <a:lnTo>
                  <a:pt x="53187" y="403413"/>
                </a:lnTo>
                <a:cubicBezTo>
                  <a:pt x="32559" y="403661"/>
                  <a:pt x="15636" y="387139"/>
                  <a:pt x="15389" y="366511"/>
                </a:cubicBezTo>
                <a:cubicBezTo>
                  <a:pt x="15387" y="366360"/>
                  <a:pt x="15386" y="366211"/>
                  <a:pt x="15386" y="366060"/>
                </a:cubicBezTo>
                <a:lnTo>
                  <a:pt x="15386" y="70225"/>
                </a:lnTo>
                <a:lnTo>
                  <a:pt x="220677" y="230992"/>
                </a:lnTo>
                <a:cubicBezTo>
                  <a:pt x="240913" y="245815"/>
                  <a:pt x="268423" y="245815"/>
                  <a:pt x="288659" y="230992"/>
                </a:cubicBezTo>
                <a:lnTo>
                  <a:pt x="493502" y="69777"/>
                </a:lnTo>
                <a:lnTo>
                  <a:pt x="493502" y="366060"/>
                </a:lnTo>
                <a:cubicBezTo>
                  <a:pt x="493503" y="386516"/>
                  <a:pt x="477052" y="403168"/>
                  <a:pt x="456597" y="403413"/>
                </a:cubicBezTo>
                <a:close/>
              </a:path>
            </a:pathLst>
          </a:custGeom>
          <a:solidFill>
            <a:srgbClr val="8E80F8"/>
          </a:solidFill>
          <a:ln w="14848" cap="flat">
            <a:solidFill>
              <a:srgbClr val="6D5CF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C67EFDDE-D00A-B874-DF20-24274C3416D9}"/>
              </a:ext>
            </a:extLst>
          </p:cNvPr>
          <p:cNvSpPr txBox="1"/>
          <p:nvPr/>
        </p:nvSpPr>
        <p:spPr>
          <a:xfrm>
            <a:off x="9861380" y="6337238"/>
            <a:ext cx="71912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Late Payments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120" name="Connector: Elbow 119">
            <a:extLst>
              <a:ext uri="{FF2B5EF4-FFF2-40B4-BE49-F238E27FC236}">
                <a16:creationId xmlns:a16="http://schemas.microsoft.com/office/drawing/2014/main" id="{9DC7D288-F028-582F-4512-732C9EB19A0C}"/>
              </a:ext>
            </a:extLst>
          </p:cNvPr>
          <p:cNvCxnSpPr>
            <a:cxnSpLocks/>
            <a:stCxn id="118" idx="22"/>
            <a:endCxn id="102" idx="3"/>
          </p:cNvCxnSpPr>
          <p:nvPr/>
        </p:nvCxnSpPr>
        <p:spPr>
          <a:xfrm flipH="1" flipV="1">
            <a:off x="8931027" y="5321505"/>
            <a:ext cx="1025813" cy="705550"/>
          </a:xfrm>
          <a:prstGeom prst="bentConnector3">
            <a:avLst>
              <a:gd name="adj1" fmla="val 68524"/>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21" name="TextBox 120">
            <a:extLst>
              <a:ext uri="{FF2B5EF4-FFF2-40B4-BE49-F238E27FC236}">
                <a16:creationId xmlns:a16="http://schemas.microsoft.com/office/drawing/2014/main" id="{E44D4ABA-848B-4462-643C-808D75970D9F}"/>
              </a:ext>
            </a:extLst>
          </p:cNvPr>
          <p:cNvSpPr txBox="1"/>
          <p:nvPr/>
        </p:nvSpPr>
        <p:spPr>
          <a:xfrm>
            <a:off x="8981869" y="5998684"/>
            <a:ext cx="95726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Next payment cycle</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29" name="Rectangle 128">
            <a:extLst>
              <a:ext uri="{FF2B5EF4-FFF2-40B4-BE49-F238E27FC236}">
                <a16:creationId xmlns:a16="http://schemas.microsoft.com/office/drawing/2014/main" id="{D3C9F547-6617-448D-5971-BC184824D831}"/>
              </a:ext>
            </a:extLst>
          </p:cNvPr>
          <p:cNvSpPr/>
          <p:nvPr/>
        </p:nvSpPr>
        <p:spPr>
          <a:xfrm>
            <a:off x="4696757"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6A60FECA-E997-B3C0-74A8-F43D01B632FB}"/>
              </a:ext>
            </a:extLst>
          </p:cNvPr>
          <p:cNvSpPr/>
          <p:nvPr/>
        </p:nvSpPr>
        <p:spPr>
          <a:xfrm>
            <a:off x="6214331"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478F5F00-AE0D-018B-EC22-548DA7CF3946}"/>
              </a:ext>
            </a:extLst>
          </p:cNvPr>
          <p:cNvSpPr/>
          <p:nvPr/>
        </p:nvSpPr>
        <p:spPr>
          <a:xfrm>
            <a:off x="8427422"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E2818B7B-A370-C3EA-1FB5-C241DA963D18}"/>
              </a:ext>
            </a:extLst>
          </p:cNvPr>
          <p:cNvSpPr/>
          <p:nvPr/>
        </p:nvSpPr>
        <p:spPr>
          <a:xfrm>
            <a:off x="9968110"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D589D498-E752-9FB2-218C-98EADDCC6395}"/>
              </a:ext>
            </a:extLst>
          </p:cNvPr>
          <p:cNvSpPr/>
          <p:nvPr/>
        </p:nvSpPr>
        <p:spPr>
          <a:xfrm>
            <a:off x="11314396" y="2557922"/>
            <a:ext cx="121920" cy="135651"/>
          </a:xfrm>
          <a:prstGeom prst="rect">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34" name="TextBox 133">
            <a:extLst>
              <a:ext uri="{FF2B5EF4-FFF2-40B4-BE49-F238E27FC236}">
                <a16:creationId xmlns:a16="http://schemas.microsoft.com/office/drawing/2014/main" id="{57B835F7-9EEC-3ACF-9F75-3C320C5F4B3A}"/>
              </a:ext>
            </a:extLst>
          </p:cNvPr>
          <p:cNvSpPr txBox="1"/>
          <p:nvPr/>
        </p:nvSpPr>
        <p:spPr>
          <a:xfrm>
            <a:off x="2222504" y="2323078"/>
            <a:ext cx="573826"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Day 0</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35" name="TextBox 134">
            <a:extLst>
              <a:ext uri="{FF2B5EF4-FFF2-40B4-BE49-F238E27FC236}">
                <a16:creationId xmlns:a16="http://schemas.microsoft.com/office/drawing/2014/main" id="{D8D17696-4562-4982-25CE-AF077DC19E61}"/>
              </a:ext>
            </a:extLst>
          </p:cNvPr>
          <p:cNvSpPr txBox="1"/>
          <p:nvPr/>
        </p:nvSpPr>
        <p:spPr>
          <a:xfrm>
            <a:off x="4506155" y="2323078"/>
            <a:ext cx="64548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+10WD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36" name="TextBox 135">
            <a:extLst>
              <a:ext uri="{FF2B5EF4-FFF2-40B4-BE49-F238E27FC236}">
                <a16:creationId xmlns:a16="http://schemas.microsoft.com/office/drawing/2014/main" id="{CAD88837-2028-EB10-643B-FE0EC6787BD7}"/>
              </a:ext>
            </a:extLst>
          </p:cNvPr>
          <p:cNvSpPr txBox="1"/>
          <p:nvPr/>
        </p:nvSpPr>
        <p:spPr>
          <a:xfrm>
            <a:off x="6004889" y="2323078"/>
            <a:ext cx="6264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+15WD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37" name="TextBox 136">
            <a:extLst>
              <a:ext uri="{FF2B5EF4-FFF2-40B4-BE49-F238E27FC236}">
                <a16:creationId xmlns:a16="http://schemas.microsoft.com/office/drawing/2014/main" id="{0529726E-7E69-8BEA-1F6D-2EB4867E63D1}"/>
              </a:ext>
            </a:extLst>
          </p:cNvPr>
          <p:cNvSpPr txBox="1"/>
          <p:nvPr/>
        </p:nvSpPr>
        <p:spPr>
          <a:xfrm>
            <a:off x="8262429" y="2323078"/>
            <a:ext cx="6264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+25WD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38" name="TextBox 137">
            <a:extLst>
              <a:ext uri="{FF2B5EF4-FFF2-40B4-BE49-F238E27FC236}">
                <a16:creationId xmlns:a16="http://schemas.microsoft.com/office/drawing/2014/main" id="{662E6D40-172F-1882-1B31-D1DFA0220CD0}"/>
              </a:ext>
            </a:extLst>
          </p:cNvPr>
          <p:cNvSpPr txBox="1"/>
          <p:nvPr/>
        </p:nvSpPr>
        <p:spPr>
          <a:xfrm>
            <a:off x="9742157" y="2323078"/>
            <a:ext cx="62648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+30WD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39" name="TextBox 138">
            <a:extLst>
              <a:ext uri="{FF2B5EF4-FFF2-40B4-BE49-F238E27FC236}">
                <a16:creationId xmlns:a16="http://schemas.microsoft.com/office/drawing/2014/main" id="{FF1E7FAF-2507-F285-8985-A530C294FA08}"/>
              </a:ext>
            </a:extLst>
          </p:cNvPr>
          <p:cNvSpPr txBox="1"/>
          <p:nvPr/>
        </p:nvSpPr>
        <p:spPr>
          <a:xfrm>
            <a:off x="10998076" y="2323078"/>
            <a:ext cx="68179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+35WD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52" name="TextBox 151">
            <a:extLst>
              <a:ext uri="{FF2B5EF4-FFF2-40B4-BE49-F238E27FC236}">
                <a16:creationId xmlns:a16="http://schemas.microsoft.com/office/drawing/2014/main" id="{620CD31D-A60B-2EEC-AD86-979D5047D411}"/>
              </a:ext>
            </a:extLst>
          </p:cNvPr>
          <p:cNvSpPr txBox="1"/>
          <p:nvPr/>
        </p:nvSpPr>
        <p:spPr>
          <a:xfrm>
            <a:off x="2918165" y="2596017"/>
            <a:ext cx="10356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Data Processing</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54" name="TextBox 153">
            <a:extLst>
              <a:ext uri="{FF2B5EF4-FFF2-40B4-BE49-F238E27FC236}">
                <a16:creationId xmlns:a16="http://schemas.microsoft.com/office/drawing/2014/main" id="{AE23E6DE-17B0-AD38-C987-B0AB0F4BCF1E}"/>
              </a:ext>
            </a:extLst>
          </p:cNvPr>
          <p:cNvSpPr txBox="1"/>
          <p:nvPr/>
        </p:nvSpPr>
        <p:spPr>
          <a:xfrm>
            <a:off x="4968830" y="2596017"/>
            <a:ext cx="10356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Invoice Production</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55" name="TextBox 154">
            <a:extLst>
              <a:ext uri="{FF2B5EF4-FFF2-40B4-BE49-F238E27FC236}">
                <a16:creationId xmlns:a16="http://schemas.microsoft.com/office/drawing/2014/main" id="{039E6711-3CB2-5D77-3628-D5EA9BA778CC}"/>
              </a:ext>
            </a:extLst>
          </p:cNvPr>
          <p:cNvSpPr txBox="1"/>
          <p:nvPr/>
        </p:nvSpPr>
        <p:spPr>
          <a:xfrm>
            <a:off x="6828146" y="2596017"/>
            <a:ext cx="10356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Payment Window</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56" name="TextBox 155">
            <a:extLst>
              <a:ext uri="{FF2B5EF4-FFF2-40B4-BE49-F238E27FC236}">
                <a16:creationId xmlns:a16="http://schemas.microsoft.com/office/drawing/2014/main" id="{46B09AB4-3B79-3C6F-8CA9-481994ECEB50}"/>
              </a:ext>
            </a:extLst>
          </p:cNvPr>
          <p:cNvSpPr txBox="1"/>
          <p:nvPr/>
        </p:nvSpPr>
        <p:spPr>
          <a:xfrm>
            <a:off x="8687462" y="2596017"/>
            <a:ext cx="10356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Funds Allocation</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57" name="TextBox 156">
            <a:extLst>
              <a:ext uri="{FF2B5EF4-FFF2-40B4-BE49-F238E27FC236}">
                <a16:creationId xmlns:a16="http://schemas.microsoft.com/office/drawing/2014/main" id="{1A809F5C-1CA5-5057-EB06-ABF74205937D}"/>
              </a:ext>
            </a:extLst>
          </p:cNvPr>
          <p:cNvSpPr txBox="1"/>
          <p:nvPr/>
        </p:nvSpPr>
        <p:spPr>
          <a:xfrm>
            <a:off x="10368639" y="2596017"/>
            <a:ext cx="103562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Credits Window</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5" name="Rectangle: Folded Corner 4">
            <a:extLst>
              <a:ext uri="{FF2B5EF4-FFF2-40B4-BE49-F238E27FC236}">
                <a16:creationId xmlns:a16="http://schemas.microsoft.com/office/drawing/2014/main" id="{CBDEF062-35F6-9F17-1789-EF0974B6764B}"/>
              </a:ext>
            </a:extLst>
          </p:cNvPr>
          <p:cNvSpPr/>
          <p:nvPr/>
        </p:nvSpPr>
        <p:spPr>
          <a:xfrm flipV="1">
            <a:off x="1796764" y="5924653"/>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6" name="TextBox 5">
            <a:extLst>
              <a:ext uri="{FF2B5EF4-FFF2-40B4-BE49-F238E27FC236}">
                <a16:creationId xmlns:a16="http://schemas.microsoft.com/office/drawing/2014/main" id="{D1C9A071-0E3A-558E-ED54-023A86C8B894}"/>
              </a:ext>
            </a:extLst>
          </p:cNvPr>
          <p:cNvSpPr txBox="1"/>
          <p:nvPr/>
        </p:nvSpPr>
        <p:spPr>
          <a:xfrm>
            <a:off x="1715721" y="6315916"/>
            <a:ext cx="608742" cy="33855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Payment Portfolio</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7" name="Connector: Elbow 6">
            <a:extLst>
              <a:ext uri="{FF2B5EF4-FFF2-40B4-BE49-F238E27FC236}">
                <a16:creationId xmlns:a16="http://schemas.microsoft.com/office/drawing/2014/main" id="{6D68A1E0-1053-1F14-395B-8C82477AD4E7}"/>
              </a:ext>
            </a:extLst>
          </p:cNvPr>
          <p:cNvCxnSpPr>
            <a:cxnSpLocks/>
            <a:stCxn id="5" idx="2"/>
            <a:endCxn id="95" idx="1"/>
          </p:cNvCxnSpPr>
          <p:nvPr/>
        </p:nvCxnSpPr>
        <p:spPr>
          <a:xfrm rot="5400000" flipH="1" flipV="1">
            <a:off x="1339800" y="5014039"/>
            <a:ext cx="1508605" cy="312624"/>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15763D0D-170F-E860-6ECE-39253AF91C89}"/>
              </a:ext>
            </a:extLst>
          </p:cNvPr>
          <p:cNvCxnSpPr>
            <a:cxnSpLocks/>
            <a:stCxn id="31" idx="4"/>
            <a:endCxn id="5" idx="1"/>
          </p:cNvCxnSpPr>
          <p:nvPr/>
        </p:nvCxnSpPr>
        <p:spPr>
          <a:xfrm rot="5400000" flipH="1" flipV="1">
            <a:off x="1454231" y="6007224"/>
            <a:ext cx="223983" cy="461081"/>
          </a:xfrm>
          <a:prstGeom prst="bentConnector4">
            <a:avLst>
              <a:gd name="adj1" fmla="val -102061"/>
              <a:gd name="adj2" fmla="val 66939"/>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or: Elbow 17">
            <a:extLst>
              <a:ext uri="{FF2B5EF4-FFF2-40B4-BE49-F238E27FC236}">
                <a16:creationId xmlns:a16="http://schemas.microsoft.com/office/drawing/2014/main" id="{1585763B-61D0-2451-0D9C-CCC298B8B572}"/>
              </a:ext>
            </a:extLst>
          </p:cNvPr>
          <p:cNvCxnSpPr>
            <a:cxnSpLocks/>
            <a:stCxn id="5" idx="2"/>
            <a:endCxn id="23" idx="1"/>
          </p:cNvCxnSpPr>
          <p:nvPr/>
        </p:nvCxnSpPr>
        <p:spPr>
          <a:xfrm rot="16200000" flipV="1">
            <a:off x="694158" y="4681021"/>
            <a:ext cx="2224008" cy="263256"/>
          </a:xfrm>
          <a:prstGeom prst="bentConnector4">
            <a:avLst>
              <a:gd name="adj1" fmla="val 43525"/>
              <a:gd name="adj2" fmla="val 186836"/>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23" name="Text Placeholder 7">
            <a:extLst>
              <a:ext uri="{FF2B5EF4-FFF2-40B4-BE49-F238E27FC236}">
                <a16:creationId xmlns:a16="http://schemas.microsoft.com/office/drawing/2014/main" id="{C2064156-2A3F-1C59-9FB7-94FF3583A44E}"/>
              </a:ext>
            </a:extLst>
          </p:cNvPr>
          <p:cNvSpPr txBox="1">
            <a:spLocks/>
          </p:cNvSpPr>
          <p:nvPr/>
        </p:nvSpPr>
        <p:spPr>
          <a:xfrm>
            <a:off x="1674534" y="3412645"/>
            <a:ext cx="756000" cy="576000"/>
          </a:xfrm>
          <a:prstGeom prst="rect">
            <a:avLst/>
          </a:prstGeom>
          <a:solidFill>
            <a:srgbClr val="8E80F8"/>
          </a:solidFill>
          <a:ln w="19050">
            <a:solidFill>
              <a:srgbClr val="4D38F5"/>
            </a:solidFill>
          </a:ln>
        </p:spPr>
        <p:txBody>
          <a:bodyPr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Receive portfolio data</a:t>
            </a:r>
          </a:p>
        </p:txBody>
      </p:sp>
      <p:sp>
        <p:nvSpPr>
          <p:cNvPr id="2" name="TextBox 1">
            <a:extLst>
              <a:ext uri="{FF2B5EF4-FFF2-40B4-BE49-F238E27FC236}">
                <a16:creationId xmlns:a16="http://schemas.microsoft.com/office/drawing/2014/main" id="{E0C3A672-E091-7347-770B-79318C0FC046}"/>
              </a:ext>
            </a:extLst>
          </p:cNvPr>
          <p:cNvSpPr txBox="1"/>
          <p:nvPr/>
        </p:nvSpPr>
        <p:spPr>
          <a:xfrm>
            <a:off x="1990172" y="2664029"/>
            <a:ext cx="916569"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Data received: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15</a:t>
            </a:r>
            <a:r>
              <a:rPr kumimoji="0" lang="en-GB" sz="800" b="0" i="0" u="none" strike="noStrike" kern="1200" cap="none" spc="0" normalizeH="0" baseline="30000" noProof="0">
                <a:ln>
                  <a:noFill/>
                </a:ln>
                <a:solidFill>
                  <a:srgbClr val="000000"/>
                </a:solidFill>
                <a:effectLst/>
                <a:uLnTx/>
                <a:uFillTx/>
                <a:latin typeface="Outfit" panose="020B0604020202020204"/>
                <a:ea typeface="+mn-ea"/>
                <a:cs typeface="+mn-cs"/>
              </a:rPr>
              <a:t>th</a:t>
            </a: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 of month</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06" name="Text Placeholder 7">
            <a:extLst>
              <a:ext uri="{FF2B5EF4-FFF2-40B4-BE49-F238E27FC236}">
                <a16:creationId xmlns:a16="http://schemas.microsoft.com/office/drawing/2014/main" id="{E64FF228-CADE-ED4A-EDD7-6A44804A6DD4}"/>
              </a:ext>
            </a:extLst>
          </p:cNvPr>
          <p:cNvSpPr txBox="1">
            <a:spLocks/>
          </p:cNvSpPr>
          <p:nvPr/>
        </p:nvSpPr>
        <p:spPr>
          <a:xfrm>
            <a:off x="3309436" y="4128048"/>
            <a:ext cx="756000" cy="576000"/>
          </a:xfrm>
          <a:prstGeom prst="rect">
            <a:avLst/>
          </a:prstGeom>
          <a:solidFill>
            <a:srgbClr val="8E80F8"/>
          </a:solidFill>
          <a:ln w="19050">
            <a:solidFill>
              <a:srgbClr val="4D38F5"/>
            </a:solidFill>
          </a:ln>
        </p:spPr>
        <p:txBody>
          <a:bodyPr anchor="ctr">
            <a:noAutofit/>
          </a:bodyPr>
          <a:lstStyle>
            <a:defPPr marR="0" lvl="0" algn="l" rtl="0">
              <a:lnSpc>
                <a:spcPct val="100000"/>
              </a:lnSpc>
              <a:spcBef>
                <a:spcPts val="0"/>
              </a:spcBef>
              <a:spcAft>
                <a:spcPts val="0"/>
              </a:spcAft>
            </a:defPPr>
            <a:lvl1pPr marL="0" indent="0" defTabSz="914400" eaLnBrk="1" latinLnBrk="0" hangingPunct="1">
              <a:spcAft>
                <a:spcPts val="600"/>
              </a:spcAft>
              <a:buFont typeface="Arial" panose="020B0604020202020204" pitchFamily="34" charset="0"/>
              <a:buNone/>
              <a:defRPr sz="1400" kern="1200" baseline="0">
                <a:solidFill>
                  <a:schemeClr val="tx1"/>
                </a:solidFill>
                <a:latin typeface="+mn-lt"/>
                <a:ea typeface="+mn-ea"/>
                <a:cs typeface="+mn-cs"/>
              </a:defRPr>
            </a:lvl1pPr>
            <a:lvl2pPr marL="0" indent="0" algn="ctr" defTabSz="1219163" eaLnBrk="1" fontAlgn="auto" latinLnBrk="0" hangingPunct="1">
              <a:spcAft>
                <a:spcPts val="600"/>
              </a:spcAft>
              <a:buClr>
                <a:srgbClr val="212121"/>
              </a:buClr>
              <a:buSzTx/>
              <a:buFont typeface="Wingdings" panose="05000000000000000000" pitchFamily="2" charset="2"/>
              <a:buNone/>
              <a:tabLst/>
              <a:defRPr kumimoji="0" sz="900" kern="1200" spc="0" normalizeH="0" baseline="0">
                <a:ln>
                  <a:noFill/>
                </a:ln>
                <a:solidFill>
                  <a:schemeClr val="bg1"/>
                </a:solidFill>
                <a:effectLst/>
                <a:uLnTx/>
                <a:uFillTx/>
                <a:latin typeface="Outfit" panose="020B0604020202020204" charset="0"/>
                <a:ea typeface="+mn-ea"/>
                <a:cs typeface="+mn-cs"/>
              </a:defRPr>
            </a:lvl2pPr>
            <a:lvl3pPr marL="361950" indent="-184150" defTabSz="914400" eaLnBrk="1" latinLnBrk="0" hangingPunct="1">
              <a:spcAft>
                <a:spcPts val="600"/>
              </a:spcAft>
              <a:buClr>
                <a:schemeClr val="accent2"/>
              </a:buClr>
              <a:buFont typeface="Arial" panose="020B0604020202020204" pitchFamily="34" charset="0"/>
              <a:buChar char="•"/>
              <a:defRPr sz="1400" kern="1200" baseline="0">
                <a:solidFill>
                  <a:schemeClr val="tx1"/>
                </a:solidFill>
                <a:latin typeface="+mn-lt"/>
                <a:ea typeface="+mn-ea"/>
                <a:cs typeface="+mn-cs"/>
              </a:defRPr>
            </a:lvl3pPr>
            <a:lvl4pPr marL="539750" indent="-177800" defTabSz="914400" eaLnBrk="1" latinLnBrk="0" hangingPunct="1">
              <a:spcAft>
                <a:spcPts val="600"/>
              </a:spcAft>
              <a:buClr>
                <a:schemeClr val="tx1"/>
              </a:buClr>
              <a:buFont typeface="Ubuntu" panose="020B0504030602030204" pitchFamily="34" charset="0"/>
              <a:buChar char="–"/>
              <a:defRPr sz="1400" kern="1200" baseline="0">
                <a:solidFill>
                  <a:schemeClr val="tx1"/>
                </a:solidFill>
                <a:latin typeface="+mn-lt"/>
                <a:ea typeface="+mn-ea"/>
                <a:cs typeface="+mn-cs"/>
              </a:defRPr>
            </a:lvl4pPr>
            <a:lvl5pPr marL="717550" indent="-177800" defTabSz="914400" eaLnBrk="1" latinLnBrk="0" hangingPunct="1">
              <a:spcAft>
                <a:spcPts val="600"/>
              </a:spcAft>
              <a:buClr>
                <a:schemeClr val="accent3"/>
              </a:buClr>
              <a:buFont typeface="Arial" panose="020B0604020202020204" pitchFamily="34" charset="0"/>
              <a:buChar char="•"/>
              <a:defRPr sz="1400" kern="1200" baseline="0">
                <a:solidFill>
                  <a:schemeClr val="tx1"/>
                </a:solidFill>
                <a:latin typeface="+mn-lt"/>
                <a:ea typeface="+mn-ea"/>
                <a:cs typeface="+mn-cs"/>
              </a:defRPr>
            </a:lvl5pPr>
            <a:lvl6pPr marL="25146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defTabSz="91440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1" indent="0" algn="ctr" defTabSz="1219163" rtl="0" eaLnBrk="1" fontAlgn="auto" latinLnBrk="0" hangingPunct="1">
              <a:lnSpc>
                <a:spcPct val="100000"/>
              </a:lnSpc>
              <a:spcBef>
                <a:spcPts val="0"/>
              </a:spcBef>
              <a:spcAft>
                <a:spcPts val="600"/>
              </a:spcAft>
              <a:buClr>
                <a:srgbClr val="212121"/>
              </a:buClr>
              <a:buSzTx/>
              <a:buFont typeface="Wingdings" panose="05000000000000000000" pitchFamily="2" charset="2"/>
              <a:buNone/>
              <a:tabLst/>
              <a:defRPr/>
            </a:pPr>
            <a:r>
              <a:rPr kumimoji="0" lang="en-GB" sz="900" b="0" i="0" u="none" strike="noStrike" kern="1200" cap="none" spc="0" normalizeH="0" baseline="0" noProof="0">
                <a:ln>
                  <a:noFill/>
                </a:ln>
                <a:solidFill>
                  <a:srgbClr val="FFFFFF"/>
                </a:solidFill>
                <a:effectLst/>
                <a:uLnTx/>
                <a:uFillTx/>
                <a:latin typeface="Outfit" panose="020B0604020202020204" charset="0"/>
                <a:ea typeface="+mn-ea"/>
                <a:cs typeface="+mn-cs"/>
                <a:sym typeface="Arial"/>
              </a:rPr>
              <a:t>Calculate adjusted levelisation value</a:t>
            </a:r>
          </a:p>
        </p:txBody>
      </p:sp>
      <p:cxnSp>
        <p:nvCxnSpPr>
          <p:cNvPr id="109" name="Straight Arrow Connector 108">
            <a:extLst>
              <a:ext uri="{FF2B5EF4-FFF2-40B4-BE49-F238E27FC236}">
                <a16:creationId xmlns:a16="http://schemas.microsoft.com/office/drawing/2014/main" id="{30D9683C-87AB-2084-66EA-D177600E59FC}"/>
              </a:ext>
            </a:extLst>
          </p:cNvPr>
          <p:cNvCxnSpPr>
            <a:cxnSpLocks/>
            <a:stCxn id="106" idx="3"/>
            <a:endCxn id="12" idx="1"/>
          </p:cNvCxnSpPr>
          <p:nvPr/>
        </p:nvCxnSpPr>
        <p:spPr>
          <a:xfrm>
            <a:off x="4065436" y="4416048"/>
            <a:ext cx="209588" cy="0"/>
          </a:xfrm>
          <a:prstGeom prst="straightConnector1">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23" name="Rectangle: Folded Corner 122">
            <a:extLst>
              <a:ext uri="{FF2B5EF4-FFF2-40B4-BE49-F238E27FC236}">
                <a16:creationId xmlns:a16="http://schemas.microsoft.com/office/drawing/2014/main" id="{A004ED8E-FCC4-2F78-2C67-D351739AF749}"/>
              </a:ext>
            </a:extLst>
          </p:cNvPr>
          <p:cNvSpPr/>
          <p:nvPr/>
        </p:nvSpPr>
        <p:spPr>
          <a:xfrm flipV="1">
            <a:off x="2940191" y="3208078"/>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4" name="TextBox 123">
            <a:extLst>
              <a:ext uri="{FF2B5EF4-FFF2-40B4-BE49-F238E27FC236}">
                <a16:creationId xmlns:a16="http://schemas.microsoft.com/office/drawing/2014/main" id="{16BE6D50-1B72-66EE-86EE-2B3EFDDCE28A}"/>
              </a:ext>
            </a:extLst>
          </p:cNvPr>
          <p:cNvSpPr txBox="1"/>
          <p:nvPr/>
        </p:nvSpPr>
        <p:spPr>
          <a:xfrm>
            <a:off x="2859147" y="3599341"/>
            <a:ext cx="794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Submission report</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25" name="Rectangle: Folded Corner 124">
            <a:extLst>
              <a:ext uri="{FF2B5EF4-FFF2-40B4-BE49-F238E27FC236}">
                <a16:creationId xmlns:a16="http://schemas.microsoft.com/office/drawing/2014/main" id="{20629782-757B-6B1C-03BF-5347F7300DAB}"/>
              </a:ext>
            </a:extLst>
          </p:cNvPr>
          <p:cNvSpPr/>
          <p:nvPr/>
        </p:nvSpPr>
        <p:spPr>
          <a:xfrm flipV="1">
            <a:off x="4086130" y="3208078"/>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26" name="TextBox 125">
            <a:extLst>
              <a:ext uri="{FF2B5EF4-FFF2-40B4-BE49-F238E27FC236}">
                <a16:creationId xmlns:a16="http://schemas.microsoft.com/office/drawing/2014/main" id="{2B849EF5-6787-6BFB-F638-7CE95DFFB3EF}"/>
              </a:ext>
            </a:extLst>
          </p:cNvPr>
          <p:cNvSpPr txBox="1"/>
          <p:nvPr/>
        </p:nvSpPr>
        <p:spPr>
          <a:xfrm>
            <a:off x="4005087" y="3599341"/>
            <a:ext cx="10356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Adjusted monthly levelisation rates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27" name="Rectangle: Folded Corner 126">
            <a:extLst>
              <a:ext uri="{FF2B5EF4-FFF2-40B4-BE49-F238E27FC236}">
                <a16:creationId xmlns:a16="http://schemas.microsoft.com/office/drawing/2014/main" id="{46C8A541-AD82-DDC4-7AD0-5EA82EED4BD3}"/>
              </a:ext>
            </a:extLst>
          </p:cNvPr>
          <p:cNvSpPr/>
          <p:nvPr/>
        </p:nvSpPr>
        <p:spPr>
          <a:xfrm flipV="1">
            <a:off x="4086130" y="5037953"/>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40" name="TextBox 139">
            <a:extLst>
              <a:ext uri="{FF2B5EF4-FFF2-40B4-BE49-F238E27FC236}">
                <a16:creationId xmlns:a16="http://schemas.microsoft.com/office/drawing/2014/main" id="{28AA12AF-AC26-92C8-29D3-B07655A2B085}"/>
              </a:ext>
            </a:extLst>
          </p:cNvPr>
          <p:cNvSpPr txBox="1"/>
          <p:nvPr/>
        </p:nvSpPr>
        <p:spPr>
          <a:xfrm>
            <a:off x="4005087" y="5436023"/>
            <a:ext cx="10356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Adjusted monthly levelisation rates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144" name="Connector: Elbow 143">
            <a:extLst>
              <a:ext uri="{FF2B5EF4-FFF2-40B4-BE49-F238E27FC236}">
                <a16:creationId xmlns:a16="http://schemas.microsoft.com/office/drawing/2014/main" id="{8DCC8070-FCFF-C4EA-1C39-B26D2200D38C}"/>
              </a:ext>
            </a:extLst>
          </p:cNvPr>
          <p:cNvCxnSpPr>
            <a:stCxn id="106" idx="0"/>
            <a:endCxn id="125" idx="1"/>
          </p:cNvCxnSpPr>
          <p:nvPr/>
        </p:nvCxnSpPr>
        <p:spPr>
          <a:xfrm rot="5400000" flipH="1" flipV="1">
            <a:off x="3527358" y="3569276"/>
            <a:ext cx="718850" cy="398694"/>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Connector: Elbow 144">
            <a:extLst>
              <a:ext uri="{FF2B5EF4-FFF2-40B4-BE49-F238E27FC236}">
                <a16:creationId xmlns:a16="http://schemas.microsoft.com/office/drawing/2014/main" id="{AE855B6C-ED77-8E53-4043-884C0217BCC3}"/>
              </a:ext>
            </a:extLst>
          </p:cNvPr>
          <p:cNvCxnSpPr>
            <a:cxnSpLocks/>
            <a:stCxn id="106" idx="2"/>
            <a:endCxn id="127" idx="1"/>
          </p:cNvCxnSpPr>
          <p:nvPr/>
        </p:nvCxnSpPr>
        <p:spPr>
          <a:xfrm rot="16200000" flipH="1">
            <a:off x="3619271" y="4772213"/>
            <a:ext cx="535025" cy="398694"/>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Connector: Elbow 147">
            <a:extLst>
              <a:ext uri="{FF2B5EF4-FFF2-40B4-BE49-F238E27FC236}">
                <a16:creationId xmlns:a16="http://schemas.microsoft.com/office/drawing/2014/main" id="{794E85EA-5BF4-2BA8-E266-CEDC7C07AF60}"/>
              </a:ext>
            </a:extLst>
          </p:cNvPr>
          <p:cNvCxnSpPr>
            <a:cxnSpLocks/>
            <a:endCxn id="123" idx="1"/>
          </p:cNvCxnSpPr>
          <p:nvPr/>
        </p:nvCxnSpPr>
        <p:spPr>
          <a:xfrm rot="5400000" flipH="1" flipV="1">
            <a:off x="2527303" y="3674568"/>
            <a:ext cx="678258" cy="147518"/>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61" name="Rectangle: Folded Corner 160">
            <a:extLst>
              <a:ext uri="{FF2B5EF4-FFF2-40B4-BE49-F238E27FC236}">
                <a16:creationId xmlns:a16="http://schemas.microsoft.com/office/drawing/2014/main" id="{DA8798B6-4BA4-94AB-C841-C4B5BE6D952C}"/>
              </a:ext>
            </a:extLst>
          </p:cNvPr>
          <p:cNvSpPr/>
          <p:nvPr/>
        </p:nvSpPr>
        <p:spPr>
          <a:xfrm flipV="1">
            <a:off x="9624240" y="3208078"/>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63" name="TextBox 162">
            <a:extLst>
              <a:ext uri="{FF2B5EF4-FFF2-40B4-BE49-F238E27FC236}">
                <a16:creationId xmlns:a16="http://schemas.microsoft.com/office/drawing/2014/main" id="{0ED6ACF6-19D6-00EF-F4E2-D9E84AE71E32}"/>
              </a:ext>
            </a:extLst>
          </p:cNvPr>
          <p:cNvSpPr txBox="1"/>
          <p:nvPr/>
        </p:nvSpPr>
        <p:spPr>
          <a:xfrm>
            <a:off x="9543197" y="3599341"/>
            <a:ext cx="10356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Monthly allocation of fund</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64" name="Rectangle: Folded Corner 163">
            <a:extLst>
              <a:ext uri="{FF2B5EF4-FFF2-40B4-BE49-F238E27FC236}">
                <a16:creationId xmlns:a16="http://schemas.microsoft.com/office/drawing/2014/main" id="{E7A899A6-46CE-A9C5-24CA-452837663A25}"/>
              </a:ext>
            </a:extLst>
          </p:cNvPr>
          <p:cNvSpPr/>
          <p:nvPr/>
        </p:nvSpPr>
        <p:spPr>
          <a:xfrm flipV="1">
            <a:off x="5438787" y="3208078"/>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sp>
        <p:nvSpPr>
          <p:cNvPr id="165" name="TextBox 164">
            <a:extLst>
              <a:ext uri="{FF2B5EF4-FFF2-40B4-BE49-F238E27FC236}">
                <a16:creationId xmlns:a16="http://schemas.microsoft.com/office/drawing/2014/main" id="{AD3B12DE-5B86-5A26-A528-119E8942F7FE}"/>
              </a:ext>
            </a:extLst>
          </p:cNvPr>
          <p:cNvSpPr txBox="1"/>
          <p:nvPr/>
        </p:nvSpPr>
        <p:spPr>
          <a:xfrm>
            <a:off x="5357744" y="3599341"/>
            <a:ext cx="10356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Expected in month charges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167" name="Connector: Elbow 166">
            <a:extLst>
              <a:ext uri="{FF2B5EF4-FFF2-40B4-BE49-F238E27FC236}">
                <a16:creationId xmlns:a16="http://schemas.microsoft.com/office/drawing/2014/main" id="{DED0F45F-966E-44A7-31CF-553235AE640F}"/>
              </a:ext>
            </a:extLst>
          </p:cNvPr>
          <p:cNvCxnSpPr>
            <a:stCxn id="12" idx="3"/>
            <a:endCxn id="164" idx="1"/>
          </p:cNvCxnSpPr>
          <p:nvPr/>
        </p:nvCxnSpPr>
        <p:spPr>
          <a:xfrm flipV="1">
            <a:off x="5031024" y="3409198"/>
            <a:ext cx="407763" cy="1006850"/>
          </a:xfrm>
          <a:prstGeom prst="bentConnector3">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cxnSp>
        <p:nvCxnSpPr>
          <p:cNvPr id="169" name="Connector: Elbow 168">
            <a:extLst>
              <a:ext uri="{FF2B5EF4-FFF2-40B4-BE49-F238E27FC236}">
                <a16:creationId xmlns:a16="http://schemas.microsoft.com/office/drawing/2014/main" id="{DBC4167C-CC05-5968-9F8B-095A0664F1F2}"/>
              </a:ext>
            </a:extLst>
          </p:cNvPr>
          <p:cNvCxnSpPr>
            <a:stCxn id="10" idx="0"/>
            <a:endCxn id="161" idx="1"/>
          </p:cNvCxnSpPr>
          <p:nvPr/>
        </p:nvCxnSpPr>
        <p:spPr>
          <a:xfrm rot="5400000" flipH="1" flipV="1">
            <a:off x="9055333" y="3559141"/>
            <a:ext cx="718850" cy="418964"/>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Folded Corner 3">
            <a:extLst>
              <a:ext uri="{FF2B5EF4-FFF2-40B4-BE49-F238E27FC236}">
                <a16:creationId xmlns:a16="http://schemas.microsoft.com/office/drawing/2014/main" id="{C961E84A-BC5C-4B3B-06CC-C3782392C8A7}"/>
              </a:ext>
            </a:extLst>
          </p:cNvPr>
          <p:cNvSpPr/>
          <p:nvPr/>
        </p:nvSpPr>
        <p:spPr>
          <a:xfrm flipV="1">
            <a:off x="2940191" y="5092497"/>
            <a:ext cx="282052" cy="402241"/>
          </a:xfrm>
          <a:prstGeom prst="foldedCorner">
            <a:avLst/>
          </a:prstGeom>
          <a:solidFill>
            <a:srgbClr val="8E80F8"/>
          </a:solidFill>
          <a:ln w="19050">
            <a:solidFill>
              <a:srgbClr val="4D38F5"/>
            </a:solidFill>
          </a:ln>
        </p:spPr>
        <p:txBody>
          <a:bodyPr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Arial"/>
              <a:ea typeface="+mn-ea"/>
              <a:cs typeface="+mn-cs"/>
            </a:endParaRPr>
          </a:p>
        </p:txBody>
      </p:sp>
      <p:cxnSp>
        <p:nvCxnSpPr>
          <p:cNvPr id="8" name="Connector: Elbow 7">
            <a:extLst>
              <a:ext uri="{FF2B5EF4-FFF2-40B4-BE49-F238E27FC236}">
                <a16:creationId xmlns:a16="http://schemas.microsoft.com/office/drawing/2014/main" id="{80EDC804-129F-F62F-0F3A-E63CE195E5F5}"/>
              </a:ext>
            </a:extLst>
          </p:cNvPr>
          <p:cNvCxnSpPr>
            <a:cxnSpLocks/>
            <a:endCxn id="4" idx="1"/>
          </p:cNvCxnSpPr>
          <p:nvPr/>
        </p:nvCxnSpPr>
        <p:spPr>
          <a:xfrm rot="16200000" flipH="1">
            <a:off x="2583929" y="4937355"/>
            <a:ext cx="608424" cy="104099"/>
          </a:xfrm>
          <a:prstGeom prst="bentConnector2">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4045B3AE-797D-BE48-96A2-9BD04D6DF7AC}"/>
              </a:ext>
            </a:extLst>
          </p:cNvPr>
          <p:cNvSpPr txBox="1"/>
          <p:nvPr/>
        </p:nvSpPr>
        <p:spPr>
          <a:xfrm>
            <a:off x="2859147" y="5479670"/>
            <a:ext cx="794885"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Submission report</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20" name="Graphic 4">
            <a:extLst>
              <a:ext uri="{FF2B5EF4-FFF2-40B4-BE49-F238E27FC236}">
                <a16:creationId xmlns:a16="http://schemas.microsoft.com/office/drawing/2014/main" id="{DD213789-FCA2-316D-B561-72CA5B1D0400}"/>
              </a:ext>
            </a:extLst>
          </p:cNvPr>
          <p:cNvSpPr>
            <a:spLocks noChangeAspect="1"/>
          </p:cNvSpPr>
          <p:nvPr/>
        </p:nvSpPr>
        <p:spPr>
          <a:xfrm>
            <a:off x="3138029" y="5971562"/>
            <a:ext cx="401428" cy="330589"/>
          </a:xfrm>
          <a:custGeom>
            <a:avLst/>
            <a:gdLst>
              <a:gd name="connsiteX0" fmla="*/ 456597 w 507998"/>
              <a:gd name="connsiteY0" fmla="*/ 2 h 418352"/>
              <a:gd name="connsiteX1" fmla="*/ 53187 w 507998"/>
              <a:gd name="connsiteY1" fmla="*/ 2 h 418352"/>
              <a:gd name="connsiteX2" fmla="*/ 445 w 507998"/>
              <a:gd name="connsiteY2" fmla="*/ 51698 h 418352"/>
              <a:gd name="connsiteX3" fmla="*/ 445 w 507998"/>
              <a:gd name="connsiteY3" fmla="*/ 56778 h 418352"/>
              <a:gd name="connsiteX4" fmla="*/ 445 w 507998"/>
              <a:gd name="connsiteY4" fmla="*/ 366060 h 418352"/>
              <a:gd name="connsiteX5" fmla="*/ 52737 w 507998"/>
              <a:gd name="connsiteY5" fmla="*/ 418355 h 418352"/>
              <a:gd name="connsiteX6" fmla="*/ 53187 w 507998"/>
              <a:gd name="connsiteY6" fmla="*/ 418354 h 418352"/>
              <a:gd name="connsiteX7" fmla="*/ 456597 w 507998"/>
              <a:gd name="connsiteY7" fmla="*/ 418354 h 418352"/>
              <a:gd name="connsiteX8" fmla="*/ 508443 w 507998"/>
              <a:gd name="connsiteY8" fmla="*/ 366060 h 418352"/>
              <a:gd name="connsiteX9" fmla="*/ 508443 w 507998"/>
              <a:gd name="connsiteY9" fmla="*/ 52296 h 418352"/>
              <a:gd name="connsiteX10" fmla="*/ 456597 w 507998"/>
              <a:gd name="connsiteY10" fmla="*/ 2 h 418352"/>
              <a:gd name="connsiteX11" fmla="*/ 53187 w 507998"/>
              <a:gd name="connsiteY11" fmla="*/ 14943 h 418352"/>
              <a:gd name="connsiteX12" fmla="*/ 456597 w 507998"/>
              <a:gd name="connsiteY12" fmla="*/ 14943 h 418352"/>
              <a:gd name="connsiteX13" fmla="*/ 493502 w 507998"/>
              <a:gd name="connsiteY13" fmla="*/ 50802 h 418352"/>
              <a:gd name="connsiteX14" fmla="*/ 279695 w 507998"/>
              <a:gd name="connsiteY14" fmla="*/ 218890 h 418352"/>
              <a:gd name="connsiteX15" fmla="*/ 229791 w 507998"/>
              <a:gd name="connsiteY15" fmla="*/ 218890 h 418352"/>
              <a:gd name="connsiteX16" fmla="*/ 15386 w 507998"/>
              <a:gd name="connsiteY16" fmla="*/ 51250 h 418352"/>
              <a:gd name="connsiteX17" fmla="*/ 53187 w 507998"/>
              <a:gd name="connsiteY17" fmla="*/ 14943 h 418352"/>
              <a:gd name="connsiteX18" fmla="*/ 456597 w 507998"/>
              <a:gd name="connsiteY18" fmla="*/ 403413 h 418352"/>
              <a:gd name="connsiteX19" fmla="*/ 53187 w 507998"/>
              <a:gd name="connsiteY19" fmla="*/ 403413 h 418352"/>
              <a:gd name="connsiteX20" fmla="*/ 15389 w 507998"/>
              <a:gd name="connsiteY20" fmla="*/ 366511 h 418352"/>
              <a:gd name="connsiteX21" fmla="*/ 15386 w 507998"/>
              <a:gd name="connsiteY21" fmla="*/ 366060 h 418352"/>
              <a:gd name="connsiteX22" fmla="*/ 15386 w 507998"/>
              <a:gd name="connsiteY22" fmla="*/ 70225 h 418352"/>
              <a:gd name="connsiteX23" fmla="*/ 220677 w 507998"/>
              <a:gd name="connsiteY23" fmla="*/ 230992 h 418352"/>
              <a:gd name="connsiteX24" fmla="*/ 288659 w 507998"/>
              <a:gd name="connsiteY24" fmla="*/ 230992 h 418352"/>
              <a:gd name="connsiteX25" fmla="*/ 493502 w 507998"/>
              <a:gd name="connsiteY25" fmla="*/ 69777 h 418352"/>
              <a:gd name="connsiteX26" fmla="*/ 493502 w 507998"/>
              <a:gd name="connsiteY26" fmla="*/ 366060 h 418352"/>
              <a:gd name="connsiteX27" fmla="*/ 456597 w 507998"/>
              <a:gd name="connsiteY27" fmla="*/ 403413 h 418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07998" h="418352">
                <a:moveTo>
                  <a:pt x="456597" y="2"/>
                </a:moveTo>
                <a:lnTo>
                  <a:pt x="53187" y="2"/>
                </a:lnTo>
                <a:cubicBezTo>
                  <a:pt x="24363" y="-247"/>
                  <a:pt x="773" y="22875"/>
                  <a:pt x="445" y="51698"/>
                </a:cubicBezTo>
                <a:cubicBezTo>
                  <a:pt x="-148" y="53340"/>
                  <a:pt x="-148" y="55137"/>
                  <a:pt x="445" y="56778"/>
                </a:cubicBezTo>
                <a:lnTo>
                  <a:pt x="445" y="366060"/>
                </a:lnTo>
                <a:cubicBezTo>
                  <a:pt x="444" y="394941"/>
                  <a:pt x="23856" y="418355"/>
                  <a:pt x="52737" y="418355"/>
                </a:cubicBezTo>
                <a:cubicBezTo>
                  <a:pt x="52887" y="418355"/>
                  <a:pt x="53037" y="418355"/>
                  <a:pt x="53187" y="418354"/>
                </a:cubicBezTo>
                <a:lnTo>
                  <a:pt x="456597" y="418354"/>
                </a:lnTo>
                <a:cubicBezTo>
                  <a:pt x="485304" y="418107"/>
                  <a:pt x="508445" y="394766"/>
                  <a:pt x="508443" y="366060"/>
                </a:cubicBezTo>
                <a:lnTo>
                  <a:pt x="508443" y="52296"/>
                </a:lnTo>
                <a:cubicBezTo>
                  <a:pt x="508445" y="23589"/>
                  <a:pt x="485304" y="248"/>
                  <a:pt x="456597" y="2"/>
                </a:cubicBezTo>
                <a:close/>
                <a:moveTo>
                  <a:pt x="53187" y="14943"/>
                </a:moveTo>
                <a:lnTo>
                  <a:pt x="456597" y="14943"/>
                </a:lnTo>
                <a:cubicBezTo>
                  <a:pt x="476484" y="15166"/>
                  <a:pt x="492707" y="30931"/>
                  <a:pt x="493502" y="50802"/>
                </a:cubicBezTo>
                <a:lnTo>
                  <a:pt x="279695" y="218890"/>
                </a:lnTo>
                <a:cubicBezTo>
                  <a:pt x="264758" y="229520"/>
                  <a:pt x="244728" y="229520"/>
                  <a:pt x="229791" y="218890"/>
                </a:cubicBezTo>
                <a:lnTo>
                  <a:pt x="15386" y="51250"/>
                </a:lnTo>
                <a:cubicBezTo>
                  <a:pt x="15876" y="30820"/>
                  <a:pt x="32754" y="14609"/>
                  <a:pt x="53187" y="14943"/>
                </a:cubicBezTo>
                <a:close/>
                <a:moveTo>
                  <a:pt x="456597" y="403413"/>
                </a:moveTo>
                <a:lnTo>
                  <a:pt x="53187" y="403413"/>
                </a:lnTo>
                <a:cubicBezTo>
                  <a:pt x="32559" y="403661"/>
                  <a:pt x="15636" y="387139"/>
                  <a:pt x="15389" y="366511"/>
                </a:cubicBezTo>
                <a:cubicBezTo>
                  <a:pt x="15387" y="366360"/>
                  <a:pt x="15386" y="366211"/>
                  <a:pt x="15386" y="366060"/>
                </a:cubicBezTo>
                <a:lnTo>
                  <a:pt x="15386" y="70225"/>
                </a:lnTo>
                <a:lnTo>
                  <a:pt x="220677" y="230992"/>
                </a:lnTo>
                <a:cubicBezTo>
                  <a:pt x="240913" y="245815"/>
                  <a:pt x="268423" y="245815"/>
                  <a:pt x="288659" y="230992"/>
                </a:cubicBezTo>
                <a:lnTo>
                  <a:pt x="493502" y="69777"/>
                </a:lnTo>
                <a:lnTo>
                  <a:pt x="493502" y="366060"/>
                </a:lnTo>
                <a:cubicBezTo>
                  <a:pt x="493503" y="386516"/>
                  <a:pt x="477052" y="403168"/>
                  <a:pt x="456597" y="403413"/>
                </a:cubicBezTo>
                <a:close/>
              </a:path>
            </a:pathLst>
          </a:custGeom>
          <a:solidFill>
            <a:srgbClr val="8E80F8"/>
          </a:solidFill>
          <a:ln w="14848" cap="flat">
            <a:solidFill>
              <a:srgbClr val="6D5CF6"/>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7269CAD1-6DAB-D568-DC8D-F74EA190918D}"/>
              </a:ext>
            </a:extLst>
          </p:cNvPr>
          <p:cNvSpPr txBox="1"/>
          <p:nvPr/>
        </p:nvSpPr>
        <p:spPr>
          <a:xfrm>
            <a:off x="3054727" y="6337238"/>
            <a:ext cx="95036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Automated non compliance</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cxnSp>
        <p:nvCxnSpPr>
          <p:cNvPr id="25" name="Connector: Elbow 24">
            <a:extLst>
              <a:ext uri="{FF2B5EF4-FFF2-40B4-BE49-F238E27FC236}">
                <a16:creationId xmlns:a16="http://schemas.microsoft.com/office/drawing/2014/main" id="{F915A1A3-1E66-350B-377E-70CDD9CB12D1}"/>
              </a:ext>
            </a:extLst>
          </p:cNvPr>
          <p:cNvCxnSpPr>
            <a:cxnSpLocks/>
            <a:stCxn id="95" idx="2"/>
          </p:cNvCxnSpPr>
          <p:nvPr/>
        </p:nvCxnSpPr>
        <p:spPr>
          <a:xfrm rot="16200000" flipH="1">
            <a:off x="2143200" y="5189261"/>
            <a:ext cx="1463915" cy="493487"/>
          </a:xfrm>
          <a:prstGeom prst="bentConnector3">
            <a:avLst>
              <a:gd name="adj1" fmla="val 99160"/>
            </a:avLst>
          </a:prstGeom>
          <a:ln>
            <a:solidFill>
              <a:srgbClr val="4D38F5"/>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9FB560C8-28D7-29D4-9B31-C4B04519E063}"/>
              </a:ext>
            </a:extLst>
          </p:cNvPr>
          <p:cNvSpPr txBox="1"/>
          <p:nvPr/>
        </p:nvSpPr>
        <p:spPr>
          <a:xfrm>
            <a:off x="2430061" y="6117406"/>
            <a:ext cx="685673"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000000"/>
                </a:solidFill>
                <a:effectLst/>
                <a:uLnTx/>
                <a:uFillTx/>
                <a:latin typeface="Outfit" panose="020B0604020202020204"/>
                <a:ea typeface="+mn-ea"/>
                <a:cs typeface="+mn-cs"/>
              </a:rPr>
              <a:t>Missing or errors</a:t>
            </a:r>
            <a:endParaRPr kumimoji="0" lang="en-US" sz="800" b="0"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47" name="TextBox 46">
            <a:extLst>
              <a:ext uri="{FF2B5EF4-FFF2-40B4-BE49-F238E27FC236}">
                <a16:creationId xmlns:a16="http://schemas.microsoft.com/office/drawing/2014/main" id="{1385E384-C9D7-6D47-FD89-747B683BB4D3}"/>
              </a:ext>
            </a:extLst>
          </p:cNvPr>
          <p:cNvSpPr txBox="1"/>
          <p:nvPr/>
        </p:nvSpPr>
        <p:spPr>
          <a:xfrm>
            <a:off x="10377996" y="1676158"/>
            <a:ext cx="1667007"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srgbClr val="FFFFFF"/>
                </a:solidFill>
                <a:effectLst/>
                <a:uLnTx/>
                <a:uFillTx/>
                <a:latin typeface="Outfit" panose="020B0604020202020204"/>
                <a:ea typeface="+mn-ea"/>
                <a:cs typeface="+mn-cs"/>
              </a:rPr>
              <a:t>* WD = working days from Day 0</a:t>
            </a:r>
            <a:endParaRPr kumimoji="0" lang="en-US" sz="800" b="0" i="0" u="none" strike="noStrike" kern="1200" cap="none" spc="0" normalizeH="0" baseline="0" noProof="0">
              <a:ln>
                <a:noFill/>
              </a:ln>
              <a:solidFill>
                <a:srgbClr val="FFFFFF"/>
              </a:solidFill>
              <a:effectLst/>
              <a:uLnTx/>
              <a:uFillTx/>
              <a:latin typeface="Outfit" panose="020B0604020202020204"/>
              <a:ea typeface="+mn-ea"/>
              <a:cs typeface="+mn-cs"/>
            </a:endParaRPr>
          </a:p>
        </p:txBody>
      </p:sp>
      <p:cxnSp>
        <p:nvCxnSpPr>
          <p:cNvPr id="13" name="Straight Arrow Connector 12">
            <a:extLst>
              <a:ext uri="{FF2B5EF4-FFF2-40B4-BE49-F238E27FC236}">
                <a16:creationId xmlns:a16="http://schemas.microsoft.com/office/drawing/2014/main" id="{9731B55D-0206-A16C-8C0A-11B65F6CA2F0}"/>
              </a:ext>
            </a:extLst>
          </p:cNvPr>
          <p:cNvCxnSpPr>
            <a:cxnSpLocks/>
          </p:cNvCxnSpPr>
          <p:nvPr/>
        </p:nvCxnSpPr>
        <p:spPr>
          <a:xfrm>
            <a:off x="1226999" y="2185113"/>
            <a:ext cx="10177269" cy="0"/>
          </a:xfrm>
          <a:prstGeom prst="straightConnector1">
            <a:avLst/>
          </a:prstGeom>
          <a:ln w="28575">
            <a:solidFill>
              <a:srgbClr val="4D38F5"/>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2771E52-9040-D52F-272A-8F621CF0222E}"/>
              </a:ext>
            </a:extLst>
          </p:cNvPr>
          <p:cNvSpPr txBox="1"/>
          <p:nvPr/>
        </p:nvSpPr>
        <p:spPr>
          <a:xfrm>
            <a:off x="5113642" y="2070216"/>
            <a:ext cx="2504606" cy="215444"/>
          </a:xfrm>
          <a:prstGeom prst="rect">
            <a:avLst/>
          </a:prstGeom>
          <a:solidFill>
            <a:srgbClr val="E9EDFD"/>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000000"/>
                </a:solidFill>
                <a:effectLst/>
                <a:uLnTx/>
                <a:uFillTx/>
                <a:latin typeface="Outfit" panose="020B0604020202020204"/>
                <a:ea typeface="+mn-ea"/>
                <a:cs typeface="+mn-cs"/>
              </a:rPr>
              <a:t>9 weeks from data cut to payment of credits</a:t>
            </a:r>
            <a:endParaRPr kumimoji="0" lang="en-US" sz="800" b="1" i="0" u="none" strike="noStrike" kern="1200" cap="none" spc="0" normalizeH="0" baseline="0" noProof="0">
              <a:ln>
                <a:noFill/>
              </a:ln>
              <a:solidFill>
                <a:srgbClr val="000000"/>
              </a:solidFill>
              <a:effectLst/>
              <a:uLnTx/>
              <a:uFillTx/>
              <a:latin typeface="Outfit" panose="020B0604020202020204"/>
              <a:ea typeface="+mn-ea"/>
              <a:cs typeface="+mn-cs"/>
            </a:endParaRPr>
          </a:p>
        </p:txBody>
      </p:sp>
      <p:sp>
        <p:nvSpPr>
          <p:cNvPr id="14" name="Rectangle 13">
            <a:extLst>
              <a:ext uri="{FF2B5EF4-FFF2-40B4-BE49-F238E27FC236}">
                <a16:creationId xmlns:a16="http://schemas.microsoft.com/office/drawing/2014/main" id="{29767D29-FF05-7384-FFFC-D811B84F7EF9}"/>
              </a:ext>
            </a:extLst>
          </p:cNvPr>
          <p:cNvSpPr/>
          <p:nvPr/>
        </p:nvSpPr>
        <p:spPr>
          <a:xfrm>
            <a:off x="53458" y="6671778"/>
            <a:ext cx="1662263" cy="10465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23">
            <a:extLst>
              <a:ext uri="{FF2B5EF4-FFF2-40B4-BE49-F238E27FC236}">
                <a16:creationId xmlns:a16="http://schemas.microsoft.com/office/drawing/2014/main" id="{3D164D87-19F4-EA04-684D-6413FA30C96A}"/>
              </a:ext>
            </a:extLst>
          </p:cNvPr>
          <p:cNvSpPr>
            <a:spLocks noGrp="1"/>
          </p:cNvSpPr>
          <p:nvPr>
            <p:ph type="title"/>
          </p:nvPr>
        </p:nvSpPr>
        <p:spPr/>
        <p:txBody>
          <a:bodyPr>
            <a:normAutofit/>
          </a:bodyPr>
          <a:lstStyle/>
          <a:p>
            <a:r>
              <a:rPr lang="en-GB"/>
              <a:t>Recap – High-level timeline</a:t>
            </a:r>
          </a:p>
        </p:txBody>
      </p:sp>
    </p:spTree>
    <p:extLst>
      <p:ext uri="{BB962C8B-B14F-4D97-AF65-F5344CB8AC3E}">
        <p14:creationId xmlns:p14="http://schemas.microsoft.com/office/powerpoint/2010/main" val="1679034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18A456-1CB0-6D10-C4AB-3AE041051106}"/>
              </a:ext>
            </a:extLst>
          </p:cNvPr>
          <p:cNvSpPr>
            <a:spLocks noGrp="1"/>
          </p:cNvSpPr>
          <p:nvPr>
            <p:ph type="title"/>
          </p:nvPr>
        </p:nvSpPr>
        <p:spPr>
          <a:xfrm>
            <a:off x="838200" y="365125"/>
            <a:ext cx="9284855" cy="660111"/>
          </a:xfrm>
        </p:spPr>
        <p:txBody>
          <a:bodyPr anchor="ctr">
            <a:normAutofit/>
          </a:bodyPr>
          <a:lstStyle/>
          <a:p>
            <a:r>
              <a:rPr lang="en-GB" b="1"/>
              <a:t>Overview of </a:t>
            </a:r>
            <a:r>
              <a:rPr lang="en-GB"/>
              <a:t>PML Reconciliation</a:t>
            </a:r>
          </a:p>
        </p:txBody>
      </p:sp>
      <p:graphicFrame>
        <p:nvGraphicFramePr>
          <p:cNvPr id="5" name="Diagram 4">
            <a:extLst>
              <a:ext uri="{FF2B5EF4-FFF2-40B4-BE49-F238E27FC236}">
                <a16:creationId xmlns:a16="http://schemas.microsoft.com/office/drawing/2014/main" id="{A2D0C4AA-E54B-AB89-D539-0D40B619767C}"/>
              </a:ext>
            </a:extLst>
          </p:cNvPr>
          <p:cNvGraphicFramePr/>
          <p:nvPr>
            <p:extLst>
              <p:ext uri="{D42A27DB-BD31-4B8C-83A1-F6EECF244321}">
                <p14:modId xmlns:p14="http://schemas.microsoft.com/office/powerpoint/2010/main" val="388632242"/>
              </p:ext>
            </p:extLst>
          </p:nvPr>
        </p:nvGraphicFramePr>
        <p:xfrm>
          <a:off x="694945" y="1353312"/>
          <a:ext cx="9820656" cy="5056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06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4476EB-93B0-02B2-8A13-C85A0E2FF774}"/>
              </a:ext>
            </a:extLst>
          </p:cNvPr>
          <p:cNvSpPr txBox="1"/>
          <p:nvPr/>
        </p:nvSpPr>
        <p:spPr>
          <a:xfrm>
            <a:off x="748931" y="1567547"/>
            <a:ext cx="497095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rPr>
              <a:t>PML </a:t>
            </a:r>
            <a:r>
              <a:rPr lang="en-US" b="1">
                <a:solidFill>
                  <a:schemeClr val="accent3"/>
                </a:solidFill>
                <a:latin typeface="Roboto" panose="02000000000000000000" pitchFamily="2" charset="0"/>
                <a:ea typeface="Roboto" panose="02000000000000000000" pitchFamily="2" charset="0"/>
                <a:cs typeface="Roboto" panose="02000000000000000000" pitchFamily="2" charset="0"/>
              </a:rPr>
              <a:t>Reconciliation</a:t>
            </a:r>
            <a:r>
              <a:rPr kumimoji="0" lang="en-US"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rPr>
              <a:t> Invoice Schedule</a:t>
            </a:r>
            <a:endParaRPr kumimoji="0" lang="en-GB"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5" name="TextBox 4">
            <a:extLst>
              <a:ext uri="{FF2B5EF4-FFF2-40B4-BE49-F238E27FC236}">
                <a16:creationId xmlns:a16="http://schemas.microsoft.com/office/drawing/2014/main" id="{73AC42FA-CAA7-91ED-B156-ACB43A3F7187}"/>
              </a:ext>
            </a:extLst>
          </p:cNvPr>
          <p:cNvSpPr txBox="1"/>
          <p:nvPr/>
        </p:nvSpPr>
        <p:spPr>
          <a:xfrm>
            <a:off x="767990" y="1936879"/>
            <a:ext cx="49709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rPr>
              <a:t>Invoice periods as of: 01/04/2024</a:t>
            </a:r>
            <a:endParaRPr kumimoji="0" lang="en-GB" sz="1400" b="1" i="0" u="none" strike="noStrike" kern="120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endParaRPr>
          </a:p>
        </p:txBody>
      </p:sp>
      <p:graphicFrame>
        <p:nvGraphicFramePr>
          <p:cNvPr id="6" name="Table 6">
            <a:extLst>
              <a:ext uri="{FF2B5EF4-FFF2-40B4-BE49-F238E27FC236}">
                <a16:creationId xmlns:a16="http://schemas.microsoft.com/office/drawing/2014/main" id="{F68351A1-E882-441A-C610-96D98D8AE264}"/>
              </a:ext>
            </a:extLst>
          </p:cNvPr>
          <p:cNvGraphicFramePr>
            <a:graphicFrameLocks noGrp="1"/>
          </p:cNvGraphicFramePr>
          <p:nvPr>
            <p:extLst>
              <p:ext uri="{D42A27DB-BD31-4B8C-83A1-F6EECF244321}">
                <p14:modId xmlns:p14="http://schemas.microsoft.com/office/powerpoint/2010/main" val="3364233025"/>
              </p:ext>
            </p:extLst>
          </p:nvPr>
        </p:nvGraphicFramePr>
        <p:xfrm>
          <a:off x="748932" y="2293649"/>
          <a:ext cx="9980022" cy="3102519"/>
        </p:xfrm>
        <a:graphic>
          <a:graphicData uri="http://schemas.openxmlformats.org/drawingml/2006/table">
            <a:tbl>
              <a:tblPr firstRow="1" bandRow="1">
                <a:tableStyleId>{5C22544A-7EE6-4342-B048-85BDC9FD1C3A}</a:tableStyleId>
              </a:tblPr>
              <a:tblGrid>
                <a:gridCol w="1193075">
                  <a:extLst>
                    <a:ext uri="{9D8B030D-6E8A-4147-A177-3AD203B41FA5}">
                      <a16:colId xmlns:a16="http://schemas.microsoft.com/office/drawing/2014/main" val="1689224204"/>
                    </a:ext>
                  </a:extLst>
                </a:gridCol>
                <a:gridCol w="1654628">
                  <a:extLst>
                    <a:ext uri="{9D8B030D-6E8A-4147-A177-3AD203B41FA5}">
                      <a16:colId xmlns:a16="http://schemas.microsoft.com/office/drawing/2014/main" val="528341561"/>
                    </a:ext>
                  </a:extLst>
                </a:gridCol>
                <a:gridCol w="1724297">
                  <a:extLst>
                    <a:ext uri="{9D8B030D-6E8A-4147-A177-3AD203B41FA5}">
                      <a16:colId xmlns:a16="http://schemas.microsoft.com/office/drawing/2014/main" val="1524555286"/>
                    </a:ext>
                  </a:extLst>
                </a:gridCol>
                <a:gridCol w="1820092">
                  <a:extLst>
                    <a:ext uri="{9D8B030D-6E8A-4147-A177-3AD203B41FA5}">
                      <a16:colId xmlns:a16="http://schemas.microsoft.com/office/drawing/2014/main" val="3688776398"/>
                    </a:ext>
                  </a:extLst>
                </a:gridCol>
                <a:gridCol w="1654628">
                  <a:extLst>
                    <a:ext uri="{9D8B030D-6E8A-4147-A177-3AD203B41FA5}">
                      <a16:colId xmlns:a16="http://schemas.microsoft.com/office/drawing/2014/main" val="1539433849"/>
                    </a:ext>
                  </a:extLst>
                </a:gridCol>
                <a:gridCol w="1933302">
                  <a:extLst>
                    <a:ext uri="{9D8B030D-6E8A-4147-A177-3AD203B41FA5}">
                      <a16:colId xmlns:a16="http://schemas.microsoft.com/office/drawing/2014/main" val="1246121227"/>
                    </a:ext>
                  </a:extLst>
                </a:gridCol>
              </a:tblGrid>
              <a:tr h="293704">
                <a:tc>
                  <a:txBody>
                    <a:bodyPr/>
                    <a:lstStyle/>
                    <a:p>
                      <a:pPr algn="l" fontAlgn="b"/>
                      <a:r>
                        <a:rPr lang="en-GB" sz="1400" b="1" u="none" strike="noStrike">
                          <a:solidFill>
                            <a:srgbClr val="FFFFFF"/>
                          </a:solidFill>
                          <a:effectLst/>
                        </a:rPr>
                        <a:t>Reporting Month</a:t>
                      </a:r>
                      <a:endParaRPr lang="en-GB" sz="1400" b="1" i="0" u="none" strike="noStrike">
                        <a:solidFill>
                          <a:srgbClr val="FFFFFF"/>
                        </a:solidFill>
                        <a:effectLst/>
                        <a:latin typeface="+mn-lt"/>
                      </a:endParaRPr>
                    </a:p>
                  </a:txBody>
                  <a:tcPr marL="9525" marR="9525" marT="9525">
                    <a:solidFill>
                      <a:schemeClr val="accent3"/>
                    </a:solidFill>
                  </a:tcPr>
                </a:tc>
                <a:tc>
                  <a:txBody>
                    <a:bodyPr/>
                    <a:lstStyle/>
                    <a:p>
                      <a:pPr algn="l" fontAlgn="b"/>
                      <a:r>
                        <a:rPr lang="en-GB" sz="1400" b="1" u="none" strike="noStrike">
                          <a:solidFill>
                            <a:srgbClr val="FFFFFF"/>
                          </a:solidFill>
                          <a:effectLst/>
                        </a:rPr>
                        <a:t>Snapshot Date</a:t>
                      </a:r>
                      <a:endParaRPr lang="en-GB" sz="1400" b="1" i="0" u="none" strike="noStrike">
                        <a:solidFill>
                          <a:srgbClr val="FFFFFF"/>
                        </a:solidFill>
                        <a:effectLst/>
                        <a:latin typeface="+mn-lt"/>
                      </a:endParaRPr>
                    </a:p>
                  </a:txBody>
                  <a:tcPr marL="9525" marR="9525" marT="9525">
                    <a:solidFill>
                      <a:schemeClr val="accent3"/>
                    </a:solidFill>
                  </a:tcPr>
                </a:tc>
                <a:tc>
                  <a:txBody>
                    <a:bodyPr/>
                    <a:lstStyle/>
                    <a:p>
                      <a:pPr algn="l" fontAlgn="b"/>
                      <a:r>
                        <a:rPr lang="en-US" sz="1400" b="1" u="none" strike="noStrike">
                          <a:solidFill>
                            <a:srgbClr val="FFFFFF"/>
                          </a:solidFill>
                          <a:effectLst/>
                        </a:rPr>
                        <a:t>Submission Date (15th Day of Month)</a:t>
                      </a:r>
                      <a:endParaRPr lang="en-US" sz="1400" b="1" i="0" u="none" strike="noStrike">
                        <a:solidFill>
                          <a:srgbClr val="FFFFFF"/>
                        </a:solidFill>
                        <a:effectLst/>
                        <a:latin typeface="+mn-lt"/>
                      </a:endParaRPr>
                    </a:p>
                  </a:txBody>
                  <a:tcPr marL="9525" marR="9525" marT="9525">
                    <a:solidFill>
                      <a:schemeClr val="accent3"/>
                    </a:solidFill>
                  </a:tcPr>
                </a:tc>
                <a:tc>
                  <a:txBody>
                    <a:bodyPr/>
                    <a:lstStyle/>
                    <a:p>
                      <a:pPr algn="l" fontAlgn="b"/>
                      <a:r>
                        <a:rPr lang="en-US" sz="1400" b="1" u="none" strike="noStrike">
                          <a:solidFill>
                            <a:srgbClr val="FFFFFF"/>
                          </a:solidFill>
                          <a:effectLst/>
                        </a:rPr>
                        <a:t>Invoice Date (+15WD after Submission Date)</a:t>
                      </a:r>
                      <a:endParaRPr lang="en-US" sz="1400" b="1" i="0" u="none" strike="noStrike">
                        <a:solidFill>
                          <a:srgbClr val="FFFFFF"/>
                        </a:solidFill>
                        <a:effectLst/>
                        <a:latin typeface="+mn-lt"/>
                      </a:endParaRPr>
                    </a:p>
                  </a:txBody>
                  <a:tcPr marL="9525" marR="9525" marT="9525">
                    <a:solidFill>
                      <a:schemeClr val="accent3"/>
                    </a:solidFill>
                  </a:tcPr>
                </a:tc>
                <a:tc>
                  <a:txBody>
                    <a:bodyPr/>
                    <a:lstStyle/>
                    <a:p>
                      <a:pPr algn="l" fontAlgn="b"/>
                      <a:r>
                        <a:rPr lang="en-GB" sz="1400" b="1" u="none" strike="noStrike">
                          <a:solidFill>
                            <a:srgbClr val="FFFFFF"/>
                          </a:solidFill>
                          <a:effectLst/>
                        </a:rPr>
                        <a:t>Payment Deadline (+10WD)</a:t>
                      </a:r>
                      <a:endParaRPr lang="en-GB" sz="1400" b="1" i="0" u="none" strike="noStrike">
                        <a:solidFill>
                          <a:srgbClr val="FFFFFF"/>
                        </a:solidFill>
                        <a:effectLst/>
                        <a:latin typeface="+mn-lt"/>
                      </a:endParaRPr>
                    </a:p>
                  </a:txBody>
                  <a:tcPr marL="9525" marR="9525" marT="9525">
                    <a:solidFill>
                      <a:schemeClr val="accent3"/>
                    </a:solidFill>
                  </a:tcPr>
                </a:tc>
                <a:tc>
                  <a:txBody>
                    <a:bodyPr/>
                    <a:lstStyle/>
                    <a:p>
                      <a:pPr algn="l" fontAlgn="b"/>
                      <a:r>
                        <a:rPr lang="en-GB" sz="1400" b="1" u="none" strike="noStrike">
                          <a:solidFill>
                            <a:srgbClr val="FFFFFF"/>
                          </a:solidFill>
                          <a:effectLst/>
                        </a:rPr>
                        <a:t>Credit Deadline (+10WD)</a:t>
                      </a:r>
                      <a:endParaRPr lang="en-GB" sz="1400" b="1" i="0" u="none" strike="noStrike">
                        <a:solidFill>
                          <a:srgbClr val="FFFFFF"/>
                        </a:solidFill>
                        <a:effectLst/>
                        <a:latin typeface="+mn-lt"/>
                      </a:endParaRPr>
                    </a:p>
                  </a:txBody>
                  <a:tcPr marL="9525" marR="9525" marT="9525">
                    <a:solidFill>
                      <a:schemeClr val="accent3"/>
                    </a:solidFill>
                  </a:tcPr>
                </a:tc>
                <a:extLst>
                  <a:ext uri="{0D108BD9-81ED-4DB2-BD59-A6C34878D82A}">
                    <a16:rowId xmlns:a16="http://schemas.microsoft.com/office/drawing/2014/main" val="556630612"/>
                  </a:ext>
                </a:extLst>
              </a:tr>
              <a:tr h="370840">
                <a:tc>
                  <a:txBody>
                    <a:bodyPr/>
                    <a:lstStyle/>
                    <a:p>
                      <a:pPr algn="l" fontAlgn="b"/>
                      <a:r>
                        <a:rPr lang="en-GB" sz="1400" b="0" u="none" strike="noStrike">
                          <a:solidFill>
                            <a:srgbClr val="000000"/>
                          </a:solidFill>
                          <a:effectLst/>
                        </a:rPr>
                        <a:t>Apr-24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01/04/2024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15/04/2024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07/05/2024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21/05/2024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05/06/2024</a:t>
                      </a:r>
                      <a:endParaRPr lang="en-GB" sz="1400" b="0" i="0" u="none" strike="noStrike">
                        <a:solidFill>
                          <a:srgbClr val="000000"/>
                        </a:solidFill>
                        <a:effectLst/>
                        <a:latin typeface="+mn-lt"/>
                      </a:endParaRPr>
                    </a:p>
                  </a:txBody>
                  <a:tcPr marL="9525" marR="9525" marT="9525">
                    <a:solidFill>
                      <a:srgbClr val="D5E3E0"/>
                    </a:solidFill>
                  </a:tcPr>
                </a:tc>
                <a:extLst>
                  <a:ext uri="{0D108BD9-81ED-4DB2-BD59-A6C34878D82A}">
                    <a16:rowId xmlns:a16="http://schemas.microsoft.com/office/drawing/2014/main" val="1102567138"/>
                  </a:ext>
                </a:extLst>
              </a:tr>
              <a:tr h="395514">
                <a:tc>
                  <a:txBody>
                    <a:bodyPr/>
                    <a:lstStyle/>
                    <a:p>
                      <a:pPr algn="l" fontAlgn="b"/>
                      <a:r>
                        <a:rPr lang="en-GB" sz="1400" b="0" u="none" strike="noStrike">
                          <a:solidFill>
                            <a:srgbClr val="000000"/>
                          </a:solidFill>
                          <a:effectLst/>
                        </a:rPr>
                        <a:t>May-24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01/05/2024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15/05/2024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06/06/2024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20/06/2024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04/07/2024</a:t>
                      </a:r>
                      <a:endParaRPr lang="en-GB" sz="1400" b="0" i="0" u="none" strike="noStrike">
                        <a:solidFill>
                          <a:srgbClr val="000000"/>
                        </a:solidFill>
                        <a:effectLst/>
                        <a:latin typeface="+mn-lt"/>
                      </a:endParaRPr>
                    </a:p>
                  </a:txBody>
                  <a:tcPr marL="9525" marR="9525" marT="9525">
                    <a:solidFill>
                      <a:srgbClr val="EBF1F0"/>
                    </a:solidFill>
                  </a:tcPr>
                </a:tc>
                <a:extLst>
                  <a:ext uri="{0D108BD9-81ED-4DB2-BD59-A6C34878D82A}">
                    <a16:rowId xmlns:a16="http://schemas.microsoft.com/office/drawing/2014/main" val="1150768211"/>
                  </a:ext>
                </a:extLst>
              </a:tr>
              <a:tr h="370840">
                <a:tc>
                  <a:txBody>
                    <a:bodyPr/>
                    <a:lstStyle/>
                    <a:p>
                      <a:pPr algn="l" fontAlgn="b"/>
                      <a:r>
                        <a:rPr lang="en-GB" sz="1400" b="0" u="none" strike="noStrike">
                          <a:solidFill>
                            <a:srgbClr val="000000"/>
                          </a:solidFill>
                          <a:effectLst/>
                        </a:rPr>
                        <a:t>Jun-24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01/06/2024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15/06/2024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05/07/2024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19/07/2024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02/08/2024</a:t>
                      </a:r>
                      <a:endParaRPr lang="en-GB" sz="1400" b="0" i="0" u="none" strike="noStrike">
                        <a:solidFill>
                          <a:srgbClr val="000000"/>
                        </a:solidFill>
                        <a:effectLst/>
                        <a:latin typeface="+mn-lt"/>
                      </a:endParaRPr>
                    </a:p>
                  </a:txBody>
                  <a:tcPr marL="9525" marR="9525" marT="9525">
                    <a:solidFill>
                      <a:srgbClr val="D5E3E0"/>
                    </a:solidFill>
                  </a:tcPr>
                </a:tc>
                <a:extLst>
                  <a:ext uri="{0D108BD9-81ED-4DB2-BD59-A6C34878D82A}">
                    <a16:rowId xmlns:a16="http://schemas.microsoft.com/office/drawing/2014/main" val="1403603073"/>
                  </a:ext>
                </a:extLst>
              </a:tr>
              <a:tr h="370840">
                <a:tc>
                  <a:txBody>
                    <a:bodyPr/>
                    <a:lstStyle/>
                    <a:p>
                      <a:pPr algn="l" fontAlgn="b"/>
                      <a:r>
                        <a:rPr lang="en-GB" sz="1400" b="0" u="none" strike="noStrike">
                          <a:solidFill>
                            <a:srgbClr val="000000"/>
                          </a:solidFill>
                          <a:effectLst/>
                        </a:rPr>
                        <a:t>Jul-24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01/07/2024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15/07/2024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05/08/2024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19/08/2024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03/09/2024</a:t>
                      </a:r>
                      <a:endParaRPr lang="en-GB" sz="1400" b="0" i="0" u="none" strike="noStrike">
                        <a:solidFill>
                          <a:srgbClr val="000000"/>
                        </a:solidFill>
                        <a:effectLst/>
                        <a:latin typeface="+mn-lt"/>
                      </a:endParaRPr>
                    </a:p>
                  </a:txBody>
                  <a:tcPr marL="9525" marR="9525" marT="9525">
                    <a:solidFill>
                      <a:srgbClr val="EBF1F0"/>
                    </a:solidFill>
                  </a:tcPr>
                </a:tc>
                <a:extLst>
                  <a:ext uri="{0D108BD9-81ED-4DB2-BD59-A6C34878D82A}">
                    <a16:rowId xmlns:a16="http://schemas.microsoft.com/office/drawing/2014/main" val="3536687182"/>
                  </a:ext>
                </a:extLst>
              </a:tr>
              <a:tr h="370840">
                <a:tc>
                  <a:txBody>
                    <a:bodyPr/>
                    <a:lstStyle/>
                    <a:p>
                      <a:pPr algn="l" fontAlgn="b"/>
                      <a:r>
                        <a:rPr lang="en-GB" sz="1400" b="0" u="none" strike="noStrike">
                          <a:solidFill>
                            <a:srgbClr val="000000"/>
                          </a:solidFill>
                          <a:effectLst/>
                        </a:rPr>
                        <a:t>Aug-24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01/08/2024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15/08/2024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06/09/2024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20/09/2024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04/10/2024</a:t>
                      </a:r>
                      <a:endParaRPr lang="en-GB" sz="1400" b="0" i="0" u="none" strike="noStrike">
                        <a:solidFill>
                          <a:srgbClr val="000000"/>
                        </a:solidFill>
                        <a:effectLst/>
                        <a:latin typeface="+mn-lt"/>
                      </a:endParaRPr>
                    </a:p>
                  </a:txBody>
                  <a:tcPr marL="9525" marR="9525" marT="9525">
                    <a:solidFill>
                      <a:srgbClr val="D5E3E0"/>
                    </a:solidFill>
                  </a:tcPr>
                </a:tc>
                <a:extLst>
                  <a:ext uri="{0D108BD9-81ED-4DB2-BD59-A6C34878D82A}">
                    <a16:rowId xmlns:a16="http://schemas.microsoft.com/office/drawing/2014/main" val="4149168146"/>
                  </a:ext>
                </a:extLst>
              </a:tr>
              <a:tr h="370840">
                <a:tc>
                  <a:txBody>
                    <a:bodyPr/>
                    <a:lstStyle/>
                    <a:p>
                      <a:pPr algn="l" fontAlgn="b"/>
                      <a:r>
                        <a:rPr lang="en-GB" sz="1400" b="0" u="none" strike="noStrike">
                          <a:solidFill>
                            <a:srgbClr val="000000"/>
                          </a:solidFill>
                          <a:effectLst/>
                        </a:rPr>
                        <a:t>Sep-24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01/09/2024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15/09/2024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04/10/2024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18/10/2024</a:t>
                      </a:r>
                      <a:endParaRPr lang="en-GB" sz="1400" b="0" i="0" u="none" strike="noStrike">
                        <a:solidFill>
                          <a:srgbClr val="000000"/>
                        </a:solidFill>
                        <a:effectLst/>
                        <a:latin typeface="+mn-lt"/>
                      </a:endParaRPr>
                    </a:p>
                  </a:txBody>
                  <a:tcPr marL="9525" marR="9525" marT="9525">
                    <a:solidFill>
                      <a:srgbClr val="EBF1F0"/>
                    </a:solidFill>
                  </a:tcPr>
                </a:tc>
                <a:tc>
                  <a:txBody>
                    <a:bodyPr/>
                    <a:lstStyle/>
                    <a:p>
                      <a:pPr algn="l" fontAlgn="b"/>
                      <a:r>
                        <a:rPr lang="en-GB" sz="1400" b="0" u="none" strike="noStrike">
                          <a:solidFill>
                            <a:srgbClr val="000000"/>
                          </a:solidFill>
                          <a:effectLst/>
                        </a:rPr>
                        <a:t>01/11/2024</a:t>
                      </a:r>
                      <a:endParaRPr lang="en-GB" sz="1400" b="0" i="0" u="none" strike="noStrike">
                        <a:solidFill>
                          <a:srgbClr val="000000"/>
                        </a:solidFill>
                        <a:effectLst/>
                        <a:latin typeface="+mn-lt"/>
                      </a:endParaRPr>
                    </a:p>
                  </a:txBody>
                  <a:tcPr marL="9525" marR="9525" marT="9525">
                    <a:solidFill>
                      <a:srgbClr val="EBF1F0"/>
                    </a:solidFill>
                  </a:tcPr>
                </a:tc>
                <a:extLst>
                  <a:ext uri="{0D108BD9-81ED-4DB2-BD59-A6C34878D82A}">
                    <a16:rowId xmlns:a16="http://schemas.microsoft.com/office/drawing/2014/main" val="2473021317"/>
                  </a:ext>
                </a:extLst>
              </a:tr>
              <a:tr h="370840">
                <a:tc>
                  <a:txBody>
                    <a:bodyPr/>
                    <a:lstStyle/>
                    <a:p>
                      <a:pPr algn="l" fontAlgn="b"/>
                      <a:r>
                        <a:rPr lang="en-GB" sz="1400" b="0" u="none" strike="noStrike">
                          <a:solidFill>
                            <a:srgbClr val="000000"/>
                          </a:solidFill>
                          <a:effectLst/>
                        </a:rPr>
                        <a:t>Oct-24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01/10/2024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15/10/2024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05/11/2024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19/11/2024</a:t>
                      </a:r>
                      <a:endParaRPr lang="en-GB" sz="1400" b="0" i="0" u="none" strike="noStrike">
                        <a:solidFill>
                          <a:srgbClr val="000000"/>
                        </a:solidFill>
                        <a:effectLst/>
                        <a:latin typeface="+mn-lt"/>
                      </a:endParaRPr>
                    </a:p>
                  </a:txBody>
                  <a:tcPr marL="9525" marR="9525" marT="9525">
                    <a:solidFill>
                      <a:srgbClr val="D5E3E0"/>
                    </a:solidFill>
                  </a:tcPr>
                </a:tc>
                <a:tc>
                  <a:txBody>
                    <a:bodyPr/>
                    <a:lstStyle/>
                    <a:p>
                      <a:pPr algn="l" fontAlgn="b"/>
                      <a:r>
                        <a:rPr lang="en-GB" sz="1400" b="0" u="none" strike="noStrike">
                          <a:solidFill>
                            <a:srgbClr val="000000"/>
                          </a:solidFill>
                          <a:effectLst/>
                        </a:rPr>
                        <a:t>03/12/2024</a:t>
                      </a:r>
                      <a:endParaRPr lang="en-GB" sz="1400" b="0" i="0" u="none" strike="noStrike">
                        <a:solidFill>
                          <a:srgbClr val="000000"/>
                        </a:solidFill>
                        <a:effectLst/>
                        <a:latin typeface="+mn-lt"/>
                      </a:endParaRPr>
                    </a:p>
                  </a:txBody>
                  <a:tcPr marL="9525" marR="9525" marT="9525">
                    <a:solidFill>
                      <a:srgbClr val="D5E3E0"/>
                    </a:solidFill>
                  </a:tcPr>
                </a:tc>
                <a:extLst>
                  <a:ext uri="{0D108BD9-81ED-4DB2-BD59-A6C34878D82A}">
                    <a16:rowId xmlns:a16="http://schemas.microsoft.com/office/drawing/2014/main" val="3668309201"/>
                  </a:ext>
                </a:extLst>
              </a:tr>
            </a:tbl>
          </a:graphicData>
        </a:graphic>
      </p:graphicFrame>
      <p:sp>
        <p:nvSpPr>
          <p:cNvPr id="8" name="Title 7">
            <a:extLst>
              <a:ext uri="{FF2B5EF4-FFF2-40B4-BE49-F238E27FC236}">
                <a16:creationId xmlns:a16="http://schemas.microsoft.com/office/drawing/2014/main" id="{21069F80-B873-FA04-DF61-32F46C5E3E76}"/>
              </a:ext>
            </a:extLst>
          </p:cNvPr>
          <p:cNvSpPr>
            <a:spLocks noGrp="1"/>
          </p:cNvSpPr>
          <p:nvPr>
            <p:ph type="title"/>
          </p:nvPr>
        </p:nvSpPr>
        <p:spPr/>
        <p:txBody>
          <a:bodyPr>
            <a:normAutofit/>
          </a:bodyPr>
          <a:lstStyle/>
          <a:p>
            <a:r>
              <a:rPr lang="en-GB"/>
              <a:t>PML Levelisation Calendar</a:t>
            </a:r>
          </a:p>
        </p:txBody>
      </p:sp>
    </p:spTree>
    <p:extLst>
      <p:ext uri="{BB962C8B-B14F-4D97-AF65-F5344CB8AC3E}">
        <p14:creationId xmlns:p14="http://schemas.microsoft.com/office/powerpoint/2010/main" val="11806692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64E109B-1BEF-DEE3-C505-DFA6B4ACAA0A}"/>
              </a:ext>
            </a:extLst>
          </p:cNvPr>
          <p:cNvSpPr txBox="1"/>
          <p:nvPr/>
        </p:nvSpPr>
        <p:spPr>
          <a:xfrm>
            <a:off x="662218" y="1530796"/>
            <a:ext cx="111185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sym typeface="Arial"/>
              </a:rPr>
              <a:t>Payment reconciliation</a:t>
            </a:r>
            <a:endParaRPr kumimoji="0" lang="en-GB" sz="2400" b="1" i="1" u="none" strike="noStrike" kern="0" cap="none" spc="0" normalizeH="0" baseline="0" noProof="0">
              <a:ln>
                <a:noFill/>
              </a:ln>
              <a:solidFill>
                <a:schemeClr val="accent3"/>
              </a:solidFill>
              <a:effectLst/>
              <a:uLnTx/>
              <a:uFillTx/>
              <a:latin typeface="Roboto" panose="02000000000000000000" pitchFamily="2" charset="0"/>
              <a:ea typeface="Roboto" panose="02000000000000000000" pitchFamily="2" charset="0"/>
              <a:cs typeface="Roboto" panose="02000000000000000000" pitchFamily="2" charset="0"/>
              <a:sym typeface="Arial"/>
            </a:endParaRPr>
          </a:p>
        </p:txBody>
      </p:sp>
      <p:sp>
        <p:nvSpPr>
          <p:cNvPr id="4" name="Rectangle 3">
            <a:extLst>
              <a:ext uri="{FF2B5EF4-FFF2-40B4-BE49-F238E27FC236}">
                <a16:creationId xmlns:a16="http://schemas.microsoft.com/office/drawing/2014/main" id="{E640B9A7-D416-21B8-DDF7-8B2424C60736}"/>
              </a:ext>
            </a:extLst>
          </p:cNvPr>
          <p:cNvSpPr/>
          <p:nvPr/>
        </p:nvSpPr>
        <p:spPr>
          <a:xfrm>
            <a:off x="4046415" y="1992461"/>
            <a:ext cx="7813582" cy="44293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US"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Each region must be populated, even if there is no data i.e. populate with zeros and with relevant date format</a:t>
            </a:r>
            <a:endPar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file name format for electricity: MPID_YYYYMM.csv</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GB" sz="16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file name format for gas: SSC_YYYYMM.csv</a:t>
            </a: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should be submitted as a CSV file</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must be supplied to the required location no later than 17:00 on 15th calendar day of the month</a:t>
            </a: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Data must be a snapshot for 12 noon on the 1st of the month</a:t>
            </a: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Exclude fix term contracts entered into prior to Ofgem decision date of 23rd February 2024</a:t>
            </a:r>
            <a:endPar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50000"/>
              </a:lnSpc>
              <a:spcBef>
                <a:spcPts val="0"/>
              </a:spcBef>
              <a:spcAft>
                <a:spcPts val="0"/>
              </a:spcAft>
              <a:buClr>
                <a:schemeClr val="accent3"/>
              </a:buClr>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 template for the Gas and Electricity files will be available shortly</a:t>
            </a:r>
            <a:endParaRPr kumimoji="0" lang="en-GB" sz="16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GB" sz="1600" b="0" i="0" u="none" strike="noStrike" kern="1200" cap="none" spc="0" normalizeH="0" baseline="0" noProof="0">
              <a:ln>
                <a:noFill/>
              </a:ln>
              <a:solidFill>
                <a:srgbClr val="000000"/>
              </a:solidFill>
              <a:effectLst/>
              <a:uLnTx/>
              <a:uFillTx/>
              <a:latin typeface="Outfit" panose="020B0604020202020204"/>
              <a:ea typeface="+mn-ea"/>
              <a:cs typeface="+mn-cs"/>
            </a:endParaRPr>
          </a:p>
        </p:txBody>
      </p:sp>
      <p:graphicFrame>
        <p:nvGraphicFramePr>
          <p:cNvPr id="5" name="Table 4">
            <a:extLst>
              <a:ext uri="{FF2B5EF4-FFF2-40B4-BE49-F238E27FC236}">
                <a16:creationId xmlns:a16="http://schemas.microsoft.com/office/drawing/2014/main" id="{ADDECDA5-AF11-8F19-F99B-26E54F6D9543}"/>
              </a:ext>
            </a:extLst>
          </p:cNvPr>
          <p:cNvGraphicFramePr>
            <a:graphicFrameLocks noGrp="1"/>
          </p:cNvGraphicFramePr>
          <p:nvPr>
            <p:extLst>
              <p:ext uri="{D42A27DB-BD31-4B8C-83A1-F6EECF244321}">
                <p14:modId xmlns:p14="http://schemas.microsoft.com/office/powerpoint/2010/main" val="3540765807"/>
              </p:ext>
            </p:extLst>
          </p:nvPr>
        </p:nvGraphicFramePr>
        <p:xfrm>
          <a:off x="741417" y="1992461"/>
          <a:ext cx="3225800" cy="4316730"/>
        </p:xfrm>
        <a:graphic>
          <a:graphicData uri="http://schemas.openxmlformats.org/drawingml/2006/table">
            <a:tbl>
              <a:tblPr firstRow="1" bandRow="1">
                <a:tableStyleId>{5C22544A-7EE6-4342-B048-85BDC9FD1C3A}</a:tableStyleId>
              </a:tblPr>
              <a:tblGrid>
                <a:gridCol w="3225800">
                  <a:extLst>
                    <a:ext uri="{9D8B030D-6E8A-4147-A177-3AD203B41FA5}">
                      <a16:colId xmlns:a16="http://schemas.microsoft.com/office/drawing/2014/main" val="1584271040"/>
                    </a:ext>
                  </a:extLst>
                </a:gridCol>
              </a:tblGrid>
              <a:tr h="182880">
                <a:tc>
                  <a:txBody>
                    <a:bodyPr/>
                    <a:lstStyle/>
                    <a:p>
                      <a:r>
                        <a:rPr lang="en-US" sz="1600">
                          <a:effectLst/>
                        </a:rPr>
                        <a:t>Ofgem Regions</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chemeClr val="accent3"/>
                    </a:solidFill>
                  </a:tcPr>
                </a:tc>
                <a:extLst>
                  <a:ext uri="{0D108BD9-81ED-4DB2-BD59-A6C34878D82A}">
                    <a16:rowId xmlns:a16="http://schemas.microsoft.com/office/drawing/2014/main" val="262101647"/>
                  </a:ext>
                </a:extLst>
              </a:tr>
              <a:tr h="182880">
                <a:tc>
                  <a:txBody>
                    <a:bodyPr/>
                    <a:lstStyle/>
                    <a:p>
                      <a:r>
                        <a:rPr lang="en-GB" sz="1400" err="1">
                          <a:effectLst/>
                        </a:rPr>
                        <a:t>north_west</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2469666141"/>
                  </a:ext>
                </a:extLst>
              </a:tr>
              <a:tr h="182880">
                <a:tc>
                  <a:txBody>
                    <a:bodyPr/>
                    <a:lstStyle/>
                    <a:p>
                      <a:r>
                        <a:rPr lang="en-GB" sz="1400" err="1">
                          <a:effectLst/>
                        </a:rPr>
                        <a:t>north_east</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1281733686"/>
                  </a:ext>
                </a:extLst>
              </a:tr>
              <a:tr h="182880">
                <a:tc>
                  <a:txBody>
                    <a:bodyPr/>
                    <a:lstStyle/>
                    <a:p>
                      <a:r>
                        <a:rPr lang="en-GB" sz="1400" err="1">
                          <a:effectLst/>
                        </a:rPr>
                        <a:t>yorkshire</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1580514258"/>
                  </a:ext>
                </a:extLst>
              </a:tr>
              <a:tr h="182880">
                <a:tc>
                  <a:txBody>
                    <a:bodyPr/>
                    <a:lstStyle/>
                    <a:p>
                      <a:r>
                        <a:rPr lang="en-GB" sz="1400" err="1">
                          <a:effectLst/>
                        </a:rPr>
                        <a:t>north_scotland</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1865711298"/>
                  </a:ext>
                </a:extLst>
              </a:tr>
              <a:tr h="182880">
                <a:tc>
                  <a:txBody>
                    <a:bodyPr/>
                    <a:lstStyle/>
                    <a:p>
                      <a:r>
                        <a:rPr lang="en-GB" sz="1400">
                          <a:effectLst/>
                        </a:rPr>
                        <a:t>southern</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342125658"/>
                  </a:ext>
                </a:extLst>
              </a:tr>
              <a:tr h="182880">
                <a:tc>
                  <a:txBody>
                    <a:bodyPr/>
                    <a:lstStyle/>
                    <a:p>
                      <a:r>
                        <a:rPr lang="en-GB" sz="1400" err="1">
                          <a:effectLst/>
                        </a:rPr>
                        <a:t>south_scotland</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5877871"/>
                  </a:ext>
                </a:extLst>
              </a:tr>
              <a:tr h="182880">
                <a:tc>
                  <a:txBody>
                    <a:bodyPr/>
                    <a:lstStyle/>
                    <a:p>
                      <a:r>
                        <a:rPr lang="en-GB" sz="1400" err="1">
                          <a:effectLst/>
                        </a:rPr>
                        <a:t>merseyside_and_north_wales</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1531346694"/>
                  </a:ext>
                </a:extLst>
              </a:tr>
              <a:tr h="182880">
                <a:tc>
                  <a:txBody>
                    <a:bodyPr/>
                    <a:lstStyle/>
                    <a:p>
                      <a:r>
                        <a:rPr lang="en-GB" sz="1400" err="1">
                          <a:effectLst/>
                        </a:rPr>
                        <a:t>london</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2055203748"/>
                  </a:ext>
                </a:extLst>
              </a:tr>
              <a:tr h="182880">
                <a:tc>
                  <a:txBody>
                    <a:bodyPr/>
                    <a:lstStyle/>
                    <a:p>
                      <a:r>
                        <a:rPr lang="en-GB" sz="1400" err="1">
                          <a:effectLst/>
                        </a:rPr>
                        <a:t>south_east</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3710632095"/>
                  </a:ext>
                </a:extLst>
              </a:tr>
              <a:tr h="182880">
                <a:tc>
                  <a:txBody>
                    <a:bodyPr/>
                    <a:lstStyle/>
                    <a:p>
                      <a:r>
                        <a:rPr lang="en-GB" sz="1400" err="1">
                          <a:effectLst/>
                        </a:rPr>
                        <a:t>east_england</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3143634995"/>
                  </a:ext>
                </a:extLst>
              </a:tr>
              <a:tr h="190500">
                <a:tc>
                  <a:txBody>
                    <a:bodyPr/>
                    <a:lstStyle/>
                    <a:p>
                      <a:r>
                        <a:rPr lang="en-GB" sz="1400" err="1">
                          <a:effectLst/>
                        </a:rPr>
                        <a:t>east_midlands</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1331409533"/>
                  </a:ext>
                </a:extLst>
              </a:tr>
              <a:tr h="251629">
                <a:tc>
                  <a:txBody>
                    <a:bodyPr/>
                    <a:lstStyle/>
                    <a:p>
                      <a:r>
                        <a:rPr lang="en-GB" sz="1400">
                          <a:effectLst/>
                        </a:rPr>
                        <a:t>midlands</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2654349438"/>
                  </a:ext>
                </a:extLst>
              </a:tr>
              <a:tr h="182880">
                <a:tc>
                  <a:txBody>
                    <a:bodyPr/>
                    <a:lstStyle/>
                    <a:p>
                      <a:r>
                        <a:rPr lang="en-GB" sz="1400" err="1">
                          <a:effectLst/>
                        </a:rPr>
                        <a:t>south_west</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D5E3E0"/>
                    </a:solidFill>
                  </a:tcPr>
                </a:tc>
                <a:extLst>
                  <a:ext uri="{0D108BD9-81ED-4DB2-BD59-A6C34878D82A}">
                    <a16:rowId xmlns:a16="http://schemas.microsoft.com/office/drawing/2014/main" val="420920685"/>
                  </a:ext>
                </a:extLst>
              </a:tr>
              <a:tr h="182880">
                <a:tc>
                  <a:txBody>
                    <a:bodyPr/>
                    <a:lstStyle/>
                    <a:p>
                      <a:r>
                        <a:rPr lang="en-GB" sz="1400" err="1">
                          <a:effectLst/>
                        </a:rPr>
                        <a:t>south_wales</a:t>
                      </a:r>
                      <a:endParaRPr lang="en-GB" sz="1600">
                        <a:effectLst/>
                        <a:latin typeface="+mn-lt"/>
                        <a:ea typeface="Calibri" panose="020F0502020204030204" pitchFamily="34" charset="0"/>
                        <a:cs typeface="Times New Roman" panose="02020603050405020304" pitchFamily="18" charset="0"/>
                      </a:endParaRPr>
                    </a:p>
                  </a:txBody>
                  <a:tcPr marL="68580" marR="68580" marT="36195" marB="36195" anchor="ctr">
                    <a:solidFill>
                      <a:srgbClr val="EBF1F0"/>
                    </a:solidFill>
                  </a:tcPr>
                </a:tc>
                <a:extLst>
                  <a:ext uri="{0D108BD9-81ED-4DB2-BD59-A6C34878D82A}">
                    <a16:rowId xmlns:a16="http://schemas.microsoft.com/office/drawing/2014/main" val="3451054698"/>
                  </a:ext>
                </a:extLst>
              </a:tr>
            </a:tbl>
          </a:graphicData>
        </a:graphic>
      </p:graphicFrame>
      <p:sp>
        <p:nvSpPr>
          <p:cNvPr id="6" name="Title 5">
            <a:extLst>
              <a:ext uri="{FF2B5EF4-FFF2-40B4-BE49-F238E27FC236}">
                <a16:creationId xmlns:a16="http://schemas.microsoft.com/office/drawing/2014/main" id="{46EC576F-EB5F-29F7-0A9D-AB520EC43547}"/>
              </a:ext>
            </a:extLst>
          </p:cNvPr>
          <p:cNvSpPr>
            <a:spLocks noGrp="1"/>
          </p:cNvSpPr>
          <p:nvPr>
            <p:ph type="title"/>
          </p:nvPr>
        </p:nvSpPr>
        <p:spPr/>
        <p:txBody>
          <a:bodyPr>
            <a:normAutofit/>
          </a:bodyPr>
          <a:lstStyle/>
          <a:p>
            <a:r>
              <a:rPr lang="en-GB"/>
              <a:t>Data Submission Specifications</a:t>
            </a:r>
          </a:p>
        </p:txBody>
      </p:sp>
    </p:spTree>
    <p:extLst>
      <p:ext uri="{BB962C8B-B14F-4D97-AF65-F5344CB8AC3E}">
        <p14:creationId xmlns:p14="http://schemas.microsoft.com/office/powerpoint/2010/main" val="3766756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DEAF4D5-7DD7-5EF2-ACEE-3396C72F66C3}"/>
              </a:ext>
            </a:extLst>
          </p:cNvPr>
          <p:cNvPicPr>
            <a:picLocks noChangeAspect="1"/>
          </p:cNvPicPr>
          <p:nvPr/>
        </p:nvPicPr>
        <p:blipFill>
          <a:blip r:embed="rId3"/>
          <a:stretch>
            <a:fillRect/>
          </a:stretch>
        </p:blipFill>
        <p:spPr>
          <a:xfrm>
            <a:off x="5574225" y="1328711"/>
            <a:ext cx="2702470" cy="1343931"/>
          </a:xfrm>
          <a:prstGeom prst="rect">
            <a:avLst/>
          </a:prstGeom>
          <a:ln>
            <a:solidFill>
              <a:schemeClr val="accent3"/>
            </a:solidFill>
          </a:ln>
        </p:spPr>
      </p:pic>
      <p:sp>
        <p:nvSpPr>
          <p:cNvPr id="4" name="Title 3">
            <a:extLst>
              <a:ext uri="{FF2B5EF4-FFF2-40B4-BE49-F238E27FC236}">
                <a16:creationId xmlns:a16="http://schemas.microsoft.com/office/drawing/2014/main" id="{D018A456-1CB0-6D10-C4AB-3AE041051106}"/>
              </a:ext>
            </a:extLst>
          </p:cNvPr>
          <p:cNvSpPr>
            <a:spLocks noGrp="1"/>
          </p:cNvSpPr>
          <p:nvPr>
            <p:ph type="title"/>
          </p:nvPr>
        </p:nvSpPr>
        <p:spPr/>
        <p:txBody>
          <a:bodyPr>
            <a:normAutofit/>
          </a:bodyPr>
          <a:lstStyle/>
          <a:p>
            <a:r>
              <a:rPr lang="en-GB" sz="3600" b="1" kern="0">
                <a:cs typeface="Roboto" panose="02000000000000000000" pitchFamily="2" charset="0"/>
              </a:rPr>
              <a:t>File</a:t>
            </a:r>
            <a:r>
              <a:rPr lang="en-GB" sz="3600">
                <a:cs typeface="Roboto" panose="02000000000000000000" pitchFamily="2" charset="0"/>
              </a:rPr>
              <a:t> Submission</a:t>
            </a:r>
          </a:p>
        </p:txBody>
      </p:sp>
      <p:sp>
        <p:nvSpPr>
          <p:cNvPr id="2" name="TextBox 1">
            <a:extLst>
              <a:ext uri="{FF2B5EF4-FFF2-40B4-BE49-F238E27FC236}">
                <a16:creationId xmlns:a16="http://schemas.microsoft.com/office/drawing/2014/main" id="{7CEE49E1-4DA4-FFE2-3291-6578BD320F5A}"/>
              </a:ext>
            </a:extLst>
          </p:cNvPr>
          <p:cNvSpPr txBox="1"/>
          <p:nvPr/>
        </p:nvSpPr>
        <p:spPr>
          <a:xfrm>
            <a:off x="265424" y="1064568"/>
            <a:ext cx="9509334" cy="107721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All domestic Suppliers required to take a snapshot of their data on the 1</a:t>
            </a:r>
            <a:r>
              <a:rPr kumimoji="0" lang="en-US" sz="1600" b="0" i="0" u="none" strike="noStrike" kern="1200" cap="none" spc="0" normalizeH="0" baseline="3000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st</a:t>
            </a:r>
            <a:r>
              <a:rPr kumimoji="0" lang="en-US"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 day of each Calendar Month.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They can use a provided template for exacting format: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The template files look like this:</a:t>
            </a:r>
            <a:endParaRPr kumimoji="0" lang="en-GB" sz="16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3A6E7B04-4D25-6D9C-78D9-DD0369DB7ED7}"/>
              </a:ext>
            </a:extLst>
          </p:cNvPr>
          <p:cNvPicPr>
            <a:picLocks noChangeAspect="1"/>
          </p:cNvPicPr>
          <p:nvPr/>
        </p:nvPicPr>
        <p:blipFill>
          <a:blip r:embed="rId4"/>
          <a:stretch>
            <a:fillRect/>
          </a:stretch>
        </p:blipFill>
        <p:spPr>
          <a:xfrm>
            <a:off x="265424" y="2245924"/>
            <a:ext cx="7805118" cy="3521173"/>
          </a:xfrm>
          <a:prstGeom prst="rect">
            <a:avLst/>
          </a:prstGeom>
          <a:ln>
            <a:solidFill>
              <a:schemeClr val="accent1"/>
            </a:solidFill>
          </a:ln>
        </p:spPr>
      </p:pic>
      <p:pic>
        <p:nvPicPr>
          <p:cNvPr id="10" name="Picture 9">
            <a:extLst>
              <a:ext uri="{FF2B5EF4-FFF2-40B4-BE49-F238E27FC236}">
                <a16:creationId xmlns:a16="http://schemas.microsoft.com/office/drawing/2014/main" id="{F8261C53-30E5-2BA9-BB46-63831D5346ED}"/>
              </a:ext>
            </a:extLst>
          </p:cNvPr>
          <p:cNvPicPr>
            <a:picLocks noChangeAspect="1"/>
          </p:cNvPicPr>
          <p:nvPr/>
        </p:nvPicPr>
        <p:blipFill>
          <a:blip r:embed="rId5"/>
          <a:stretch>
            <a:fillRect/>
          </a:stretch>
        </p:blipFill>
        <p:spPr>
          <a:xfrm>
            <a:off x="2781300" y="3294529"/>
            <a:ext cx="9145276" cy="3696216"/>
          </a:xfrm>
          <a:prstGeom prst="rect">
            <a:avLst/>
          </a:prstGeom>
          <a:ln>
            <a:solidFill>
              <a:schemeClr val="accent1"/>
            </a:solidFill>
          </a:ln>
        </p:spPr>
      </p:pic>
      <p:sp>
        <p:nvSpPr>
          <p:cNvPr id="11" name="Rectangle 10">
            <a:extLst>
              <a:ext uri="{FF2B5EF4-FFF2-40B4-BE49-F238E27FC236}">
                <a16:creationId xmlns:a16="http://schemas.microsoft.com/office/drawing/2014/main" id="{6593E5F2-72DD-9CA1-D4D9-77B5B5FF4142}"/>
              </a:ext>
            </a:extLst>
          </p:cNvPr>
          <p:cNvSpPr/>
          <p:nvPr/>
        </p:nvSpPr>
        <p:spPr>
          <a:xfrm>
            <a:off x="3482788" y="3926541"/>
            <a:ext cx="1855694" cy="3029181"/>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1E2E"/>
              </a:solidFill>
              <a:effectLst/>
              <a:uLnTx/>
              <a:uFillTx/>
              <a:latin typeface="Outfit"/>
              <a:ea typeface="+mn-ea"/>
              <a:cs typeface="+mn-cs"/>
            </a:endParaRPr>
          </a:p>
        </p:txBody>
      </p:sp>
      <p:sp>
        <p:nvSpPr>
          <p:cNvPr id="12" name="Rectangle 11">
            <a:extLst>
              <a:ext uri="{FF2B5EF4-FFF2-40B4-BE49-F238E27FC236}">
                <a16:creationId xmlns:a16="http://schemas.microsoft.com/office/drawing/2014/main" id="{0978F7C3-727E-02B8-FCE4-8E2D64B6FA9B}"/>
              </a:ext>
            </a:extLst>
          </p:cNvPr>
          <p:cNvSpPr/>
          <p:nvPr/>
        </p:nvSpPr>
        <p:spPr>
          <a:xfrm>
            <a:off x="9897034" y="4243951"/>
            <a:ext cx="730689" cy="2746794"/>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1E2E"/>
              </a:solidFill>
              <a:effectLst/>
              <a:uLnTx/>
              <a:uFillTx/>
              <a:latin typeface="Outfit"/>
              <a:ea typeface="+mn-ea"/>
              <a:cs typeface="+mn-cs"/>
            </a:endParaRPr>
          </a:p>
        </p:txBody>
      </p:sp>
      <p:sp>
        <p:nvSpPr>
          <p:cNvPr id="13" name="Rectangle 12">
            <a:extLst>
              <a:ext uri="{FF2B5EF4-FFF2-40B4-BE49-F238E27FC236}">
                <a16:creationId xmlns:a16="http://schemas.microsoft.com/office/drawing/2014/main" id="{7D24C160-ABAC-9A40-201C-38CC3FD0722E}"/>
              </a:ext>
            </a:extLst>
          </p:cNvPr>
          <p:cNvSpPr/>
          <p:nvPr/>
        </p:nvSpPr>
        <p:spPr>
          <a:xfrm>
            <a:off x="2781299" y="3670913"/>
            <a:ext cx="9038665" cy="626997"/>
          </a:xfrm>
          <a:prstGeom prst="rect">
            <a:avLst/>
          </a:prstGeom>
          <a:noFill/>
          <a:ln w="28575">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01E2E"/>
              </a:solidFill>
              <a:effectLst/>
              <a:uLnTx/>
              <a:uFillTx/>
              <a:latin typeface="Outfit"/>
              <a:ea typeface="+mn-ea"/>
              <a:cs typeface="+mn-cs"/>
            </a:endParaRPr>
          </a:p>
        </p:txBody>
      </p:sp>
      <p:sp>
        <p:nvSpPr>
          <p:cNvPr id="14" name="TextBox 13">
            <a:extLst>
              <a:ext uri="{FF2B5EF4-FFF2-40B4-BE49-F238E27FC236}">
                <a16:creationId xmlns:a16="http://schemas.microsoft.com/office/drawing/2014/main" id="{F7FCED7E-06E3-BDDB-2938-8DB4B2DB4CD0}"/>
              </a:ext>
            </a:extLst>
          </p:cNvPr>
          <p:cNvSpPr txBox="1"/>
          <p:nvPr/>
        </p:nvSpPr>
        <p:spPr>
          <a:xfrm>
            <a:off x="8538882" y="1505738"/>
            <a:ext cx="3281082" cy="1477328"/>
          </a:xfrm>
          <a:prstGeom prst="rect">
            <a:avLst/>
          </a:prstGeom>
          <a:noFill/>
          <a:ln>
            <a:solidFill>
              <a:schemeClr val="accent3"/>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Common areas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Ofgem Region;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File headers;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Case sensitivity;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Date applicable</a:t>
            </a:r>
            <a:endPar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 name="Rectangle 2">
            <a:extLst>
              <a:ext uri="{FF2B5EF4-FFF2-40B4-BE49-F238E27FC236}">
                <a16:creationId xmlns:a16="http://schemas.microsoft.com/office/drawing/2014/main" id="{92CAD9DF-0106-9031-B504-1FC64CF7EEC4}"/>
              </a:ext>
            </a:extLst>
          </p:cNvPr>
          <p:cNvSpPr/>
          <p:nvPr/>
        </p:nvSpPr>
        <p:spPr>
          <a:xfrm>
            <a:off x="49240" y="6427506"/>
            <a:ext cx="2732059" cy="3756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2448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18A456-1CB0-6D10-C4AB-3AE041051106}"/>
              </a:ext>
            </a:extLst>
          </p:cNvPr>
          <p:cNvSpPr>
            <a:spLocks noGrp="1"/>
          </p:cNvSpPr>
          <p:nvPr>
            <p:ph type="title"/>
          </p:nvPr>
        </p:nvSpPr>
        <p:spPr/>
        <p:txBody>
          <a:bodyPr>
            <a:normAutofit/>
          </a:bodyPr>
          <a:lstStyle/>
          <a:p>
            <a:r>
              <a:rPr lang="en-GB" sz="3600" b="1" kern="0">
                <a:cs typeface="Roboto" panose="02000000000000000000" pitchFamily="2" charset="0"/>
              </a:rPr>
              <a:t>File</a:t>
            </a:r>
            <a:r>
              <a:rPr lang="en-GB" sz="3600">
                <a:cs typeface="Roboto" panose="02000000000000000000" pitchFamily="2" charset="0"/>
              </a:rPr>
              <a:t> Submission</a:t>
            </a:r>
          </a:p>
        </p:txBody>
      </p:sp>
      <p:sp>
        <p:nvSpPr>
          <p:cNvPr id="6" name="Table Placeholder 5">
            <a:extLst>
              <a:ext uri="{FF2B5EF4-FFF2-40B4-BE49-F238E27FC236}">
                <a16:creationId xmlns:a16="http://schemas.microsoft.com/office/drawing/2014/main" id="{636CC609-F1DD-79B5-8261-CFA45535017D}"/>
              </a:ext>
            </a:extLst>
          </p:cNvPr>
          <p:cNvSpPr>
            <a:spLocks noGrp="1"/>
          </p:cNvSpPr>
          <p:nvPr>
            <p:ph type="tbl" sz="quarter" idx="10"/>
          </p:nvPr>
        </p:nvSpPr>
        <p:spPr/>
        <p:txBody>
          <a:bodyPr/>
          <a:lstStyle/>
          <a:p>
            <a:endParaRPr lang="en-GB"/>
          </a:p>
        </p:txBody>
      </p:sp>
      <p:sp>
        <p:nvSpPr>
          <p:cNvPr id="2" name="TextBox 1">
            <a:extLst>
              <a:ext uri="{FF2B5EF4-FFF2-40B4-BE49-F238E27FC236}">
                <a16:creationId xmlns:a16="http://schemas.microsoft.com/office/drawing/2014/main" id="{7CEE49E1-4DA4-FFE2-3291-6578BD320F5A}"/>
              </a:ext>
            </a:extLst>
          </p:cNvPr>
          <p:cNvSpPr txBox="1"/>
          <p:nvPr/>
        </p:nvSpPr>
        <p:spPr>
          <a:xfrm>
            <a:off x="475789" y="1020927"/>
            <a:ext cx="364234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SharePoint uploading is as below:</a:t>
            </a:r>
          </a:p>
        </p:txBody>
      </p:sp>
      <p:pic>
        <p:nvPicPr>
          <p:cNvPr id="5" name="Picture 4">
            <a:extLst>
              <a:ext uri="{FF2B5EF4-FFF2-40B4-BE49-F238E27FC236}">
                <a16:creationId xmlns:a16="http://schemas.microsoft.com/office/drawing/2014/main" id="{51B47D57-163A-E030-AD9F-66BCF55D6CD5}"/>
              </a:ext>
            </a:extLst>
          </p:cNvPr>
          <p:cNvPicPr>
            <a:picLocks noChangeAspect="1"/>
          </p:cNvPicPr>
          <p:nvPr/>
        </p:nvPicPr>
        <p:blipFill>
          <a:blip r:embed="rId3"/>
          <a:stretch>
            <a:fillRect/>
          </a:stretch>
        </p:blipFill>
        <p:spPr>
          <a:xfrm>
            <a:off x="475789" y="1456986"/>
            <a:ext cx="10621857" cy="4858428"/>
          </a:xfrm>
          <a:prstGeom prst="rect">
            <a:avLst/>
          </a:prstGeom>
          <a:ln>
            <a:solidFill>
              <a:schemeClr val="accent1"/>
            </a:solidFill>
          </a:ln>
        </p:spPr>
      </p:pic>
      <p:pic>
        <p:nvPicPr>
          <p:cNvPr id="9" name="Picture 8">
            <a:extLst>
              <a:ext uri="{FF2B5EF4-FFF2-40B4-BE49-F238E27FC236}">
                <a16:creationId xmlns:a16="http://schemas.microsoft.com/office/drawing/2014/main" id="{826E085F-E42C-D5A1-33A4-0DBCF1D6EBE3}"/>
              </a:ext>
            </a:extLst>
          </p:cNvPr>
          <p:cNvPicPr>
            <a:picLocks noChangeAspect="1"/>
          </p:cNvPicPr>
          <p:nvPr/>
        </p:nvPicPr>
        <p:blipFill>
          <a:blip r:embed="rId4"/>
          <a:stretch>
            <a:fillRect/>
          </a:stretch>
        </p:blipFill>
        <p:spPr>
          <a:xfrm>
            <a:off x="4899852" y="4302844"/>
            <a:ext cx="6697010" cy="1600423"/>
          </a:xfrm>
          <a:prstGeom prst="rect">
            <a:avLst/>
          </a:prstGeom>
          <a:ln>
            <a:solidFill>
              <a:schemeClr val="accent1"/>
            </a:solidFill>
          </a:ln>
        </p:spPr>
      </p:pic>
      <p:sp>
        <p:nvSpPr>
          <p:cNvPr id="15" name="TextBox 14">
            <a:extLst>
              <a:ext uri="{FF2B5EF4-FFF2-40B4-BE49-F238E27FC236}">
                <a16:creationId xmlns:a16="http://schemas.microsoft.com/office/drawing/2014/main" id="{63AEE3A8-B343-CFE0-EC9B-4845B87EE6E9}"/>
              </a:ext>
            </a:extLst>
          </p:cNvPr>
          <p:cNvSpPr txBox="1"/>
          <p:nvPr/>
        </p:nvSpPr>
        <p:spPr>
          <a:xfrm>
            <a:off x="6683189" y="1222271"/>
            <a:ext cx="4670612" cy="1200329"/>
          </a:xfrm>
          <a:prstGeom prst="rect">
            <a:avLst/>
          </a:prstGeom>
          <a:ln>
            <a:solidFill>
              <a:schemeClr val="accent3"/>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Common areas to consider:</a:t>
            </a:r>
          </a:p>
          <a:p>
            <a:pPr marL="285750" marR="0" lvl="0" indent="-2857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Not having a Microsoft account</a:t>
            </a:r>
          </a:p>
          <a:p>
            <a:pPr marL="285750" marR="0" lvl="0" indent="-2857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Initial set up can be flagged by security</a:t>
            </a:r>
          </a:p>
          <a:p>
            <a:pPr marL="285750" marR="0" lvl="0" indent="-285750" algn="l" defTabSz="914400" rtl="0" eaLnBrk="1" fontAlgn="auto" latinLnBrk="0" hangingPunct="1">
              <a:lnSpc>
                <a:spcPct val="100000"/>
              </a:lnSpc>
              <a:spcBef>
                <a:spcPts val="0"/>
              </a:spcBef>
              <a:spcAft>
                <a:spcPts val="0"/>
              </a:spcAft>
              <a:buClr>
                <a:schemeClr val="accent3"/>
              </a:buClr>
              <a:buSzTx/>
              <a:buFont typeface="Arial" panose="020B0604020202020204" pitchFamily="34" charset="0"/>
              <a:buChar char="•"/>
              <a:tabLst/>
              <a:defRPr/>
            </a:pPr>
            <a:r>
              <a:rPr kumimoji="0" lang="en-US"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rPr>
              <a:t>Not uploading in CSV</a:t>
            </a:r>
            <a:endParaRPr kumimoji="0" lang="en-GB" sz="1800" b="0" i="0" u="none" strike="noStrike" kern="1200" cap="none" spc="0" normalizeH="0" baseline="0" noProof="0">
              <a:ln>
                <a:noFill/>
              </a:ln>
              <a:solidFill>
                <a:srgbClr val="201E2E"/>
              </a:solidFill>
              <a:effectLst/>
              <a:uLnTx/>
              <a:uFillTx/>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33029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p:txBody>
          <a:bodyPr/>
          <a:lstStyle/>
          <a:p>
            <a:r>
              <a:rPr lang="en-GB">
                <a:latin typeface="Arial"/>
                <a:ea typeface="Roboto"/>
                <a:cs typeface="Arial"/>
              </a:rPr>
              <a:t>Assuring Payment Method </a:t>
            </a:r>
            <a:r>
              <a:rPr lang="en-GB" err="1">
                <a:latin typeface="Arial"/>
                <a:ea typeface="Roboto"/>
                <a:cs typeface="Arial"/>
              </a:rPr>
              <a:t>Levelisation</a:t>
            </a:r>
            <a:endParaRPr lang="en-GB">
              <a:latin typeface="Roboto slab"/>
            </a:endParaRPr>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a:xfrm>
            <a:off x="4128515" y="4091782"/>
            <a:ext cx="6965950" cy="1084262"/>
          </a:xfrm>
        </p:spPr>
        <p:txBody>
          <a:bodyPr>
            <a:normAutofit/>
          </a:bodyPr>
          <a:lstStyle/>
          <a:p>
            <a:r>
              <a:rPr lang="en-GB" err="1">
                <a:cs typeface="Roboto"/>
              </a:rPr>
              <a:t>vaISHNAVI</a:t>
            </a:r>
            <a:r>
              <a:rPr lang="en-GB">
                <a:cs typeface="Roboto"/>
              </a:rPr>
              <a:t> SHARMA</a:t>
            </a:r>
          </a:p>
        </p:txBody>
      </p:sp>
    </p:spTree>
    <p:extLst>
      <p:ext uri="{BB962C8B-B14F-4D97-AF65-F5344CB8AC3E}">
        <p14:creationId xmlns:p14="http://schemas.microsoft.com/office/powerpoint/2010/main" val="994390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6673-9D61-33DD-755C-1E9E4ED0CBB0}"/>
              </a:ext>
            </a:extLst>
          </p:cNvPr>
          <p:cNvSpPr>
            <a:spLocks noGrp="1"/>
          </p:cNvSpPr>
          <p:nvPr>
            <p:ph type="title"/>
          </p:nvPr>
        </p:nvSpPr>
        <p:spPr>
          <a:xfrm>
            <a:off x="838200" y="365125"/>
            <a:ext cx="9284855" cy="660111"/>
          </a:xfrm>
        </p:spPr>
        <p:txBody>
          <a:bodyPr anchor="ctr">
            <a:normAutofit/>
          </a:bodyPr>
          <a:lstStyle/>
          <a:p>
            <a:r>
              <a:rPr lang="en-GB"/>
              <a:t>Introducing Your presenters</a:t>
            </a:r>
          </a:p>
        </p:txBody>
      </p:sp>
      <p:pic>
        <p:nvPicPr>
          <p:cNvPr id="14" name="Picture Placeholder 13" descr="A person smiling for the camera&#10;&#10;Description automatically generated">
            <a:extLst>
              <a:ext uri="{FF2B5EF4-FFF2-40B4-BE49-F238E27FC236}">
                <a16:creationId xmlns:a16="http://schemas.microsoft.com/office/drawing/2014/main" id="{8C1DFB3F-0A89-6F76-8D30-0410A40D9B2F}"/>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t="6571" r="-4" b="10317"/>
          <a:stretch/>
        </p:blipFill>
        <p:spPr>
          <a:xfrm>
            <a:off x="838200" y="1922804"/>
            <a:ext cx="1964821" cy="2324485"/>
          </a:xfrm>
          <a:noFill/>
        </p:spPr>
      </p:pic>
      <p:sp>
        <p:nvSpPr>
          <p:cNvPr id="4" name="Text Placeholder 3">
            <a:extLst>
              <a:ext uri="{FF2B5EF4-FFF2-40B4-BE49-F238E27FC236}">
                <a16:creationId xmlns:a16="http://schemas.microsoft.com/office/drawing/2014/main" id="{7E9EB3B2-10B8-5169-0E00-27BEF7DB7EFA}"/>
              </a:ext>
            </a:extLst>
          </p:cNvPr>
          <p:cNvSpPr>
            <a:spLocks noGrp="1"/>
          </p:cNvSpPr>
          <p:nvPr>
            <p:ph type="body" sz="quarter" idx="12"/>
          </p:nvPr>
        </p:nvSpPr>
        <p:spPr>
          <a:xfrm>
            <a:off x="838200" y="4247289"/>
            <a:ext cx="1964821" cy="1374930"/>
          </a:xfrm>
        </p:spPr>
        <p:txBody>
          <a:bodyPr anchor="ctr">
            <a:normAutofit/>
          </a:bodyPr>
          <a:lstStyle/>
          <a:p>
            <a:r>
              <a:rPr lang="en-GB"/>
              <a:t>Jenny Hyskaj</a:t>
            </a:r>
          </a:p>
          <a:p>
            <a:r>
              <a:rPr lang="en-GB"/>
              <a:t>REC Code Manager</a:t>
            </a:r>
          </a:p>
          <a:p>
            <a:r>
              <a:rPr lang="en-GB"/>
              <a:t>Communications and Events Analyst</a:t>
            </a:r>
          </a:p>
        </p:txBody>
      </p:sp>
      <p:pic>
        <p:nvPicPr>
          <p:cNvPr id="11" name="Picture Placeholder 10">
            <a:extLst>
              <a:ext uri="{FF2B5EF4-FFF2-40B4-BE49-F238E27FC236}">
                <a16:creationId xmlns:a16="http://schemas.microsoft.com/office/drawing/2014/main" id="{219924D9-2EC8-F118-E736-8234AE0A80E2}"/>
              </a:ext>
            </a:extLst>
          </p:cNvPr>
          <p:cNvPicPr>
            <a:picLocks noGrp="1" noChangeAspect="1"/>
          </p:cNvPicPr>
          <p:nvPr>
            <p:ph type="pic" sz="quarter" idx="13"/>
          </p:nvPr>
        </p:nvPicPr>
        <p:blipFill rotWithShape="1">
          <a:blip r:embed="rId3"/>
          <a:srcRect l="2562" r="-4" b="-4"/>
          <a:stretch/>
        </p:blipFill>
        <p:spPr>
          <a:xfrm>
            <a:off x="3041593" y="1922804"/>
            <a:ext cx="1964821" cy="2324485"/>
          </a:xfrm>
          <a:prstGeom prst="rect">
            <a:avLst/>
          </a:prstGeom>
          <a:noFill/>
        </p:spPr>
      </p:pic>
      <p:sp>
        <p:nvSpPr>
          <p:cNvPr id="6" name="Text Placeholder 5">
            <a:extLst>
              <a:ext uri="{FF2B5EF4-FFF2-40B4-BE49-F238E27FC236}">
                <a16:creationId xmlns:a16="http://schemas.microsoft.com/office/drawing/2014/main" id="{C1390D25-2F4C-6CEB-C173-4F76E03F75FB}"/>
              </a:ext>
            </a:extLst>
          </p:cNvPr>
          <p:cNvSpPr>
            <a:spLocks noGrp="1"/>
          </p:cNvSpPr>
          <p:nvPr>
            <p:ph type="body" sz="quarter" idx="14"/>
          </p:nvPr>
        </p:nvSpPr>
        <p:spPr>
          <a:xfrm>
            <a:off x="3041593" y="4247289"/>
            <a:ext cx="1964821" cy="1374930"/>
          </a:xfrm>
        </p:spPr>
        <p:txBody>
          <a:bodyPr anchor="ctr">
            <a:normAutofit/>
          </a:bodyPr>
          <a:lstStyle/>
          <a:p>
            <a:r>
              <a:rPr lang="en-GB"/>
              <a:t>Holly Law</a:t>
            </a:r>
          </a:p>
          <a:p>
            <a:r>
              <a:rPr lang="en-GB"/>
              <a:t>REC Code Manager </a:t>
            </a:r>
          </a:p>
          <a:p>
            <a:r>
              <a:rPr lang="en-GB"/>
              <a:t>Release Manager</a:t>
            </a:r>
          </a:p>
        </p:txBody>
      </p:sp>
      <p:pic>
        <p:nvPicPr>
          <p:cNvPr id="5" name="Picture Placeholder 4" descr="A person with a beard&#10;&#10;Description automatically generated">
            <a:extLst>
              <a:ext uri="{FF2B5EF4-FFF2-40B4-BE49-F238E27FC236}">
                <a16:creationId xmlns:a16="http://schemas.microsoft.com/office/drawing/2014/main" id="{A9854F63-3B75-0E64-052A-FF702BDE87AC}"/>
              </a:ext>
            </a:extLst>
          </p:cNvPr>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t="5195" b="5195"/>
          <a:stretch>
            <a:fillRect/>
          </a:stretch>
        </p:blipFill>
        <p:spPr>
          <a:xfrm>
            <a:off x="7448550" y="1922463"/>
            <a:ext cx="1965325" cy="2324100"/>
          </a:xfrm>
        </p:spPr>
      </p:pic>
      <p:pic>
        <p:nvPicPr>
          <p:cNvPr id="8" name="Picture Placeholder 7">
            <a:extLst>
              <a:ext uri="{FF2B5EF4-FFF2-40B4-BE49-F238E27FC236}">
                <a16:creationId xmlns:a16="http://schemas.microsoft.com/office/drawing/2014/main" id="{0E06FDCF-215B-5804-2A0B-871EB9189C96}"/>
              </a:ext>
            </a:extLst>
          </p:cNvPr>
          <p:cNvPicPr>
            <a:picLocks noGrp="1" noChangeAspect="1"/>
          </p:cNvPicPr>
          <p:nvPr>
            <p:ph type="pic" sz="quarter" idx="19"/>
          </p:nvPr>
        </p:nvPicPr>
        <p:blipFill>
          <a:blip r:embed="rId5"/>
          <a:srcRect l="1455" r="1455"/>
          <a:stretch/>
        </p:blipFill>
        <p:spPr/>
      </p:pic>
      <p:sp>
        <p:nvSpPr>
          <p:cNvPr id="38" name="Text Placeholder 11">
            <a:extLst>
              <a:ext uri="{FF2B5EF4-FFF2-40B4-BE49-F238E27FC236}">
                <a16:creationId xmlns:a16="http://schemas.microsoft.com/office/drawing/2014/main" id="{2BD1C573-C258-FD67-91A8-4FBD398ADC71}"/>
              </a:ext>
            </a:extLst>
          </p:cNvPr>
          <p:cNvSpPr>
            <a:spLocks noGrp="1"/>
          </p:cNvSpPr>
          <p:nvPr>
            <p:ph type="body" sz="quarter" idx="20"/>
          </p:nvPr>
        </p:nvSpPr>
        <p:spPr>
          <a:xfrm>
            <a:off x="9651772" y="4247289"/>
            <a:ext cx="1964821" cy="1374930"/>
          </a:xfrm>
        </p:spPr>
        <p:txBody>
          <a:bodyPr/>
          <a:lstStyle/>
          <a:p>
            <a:r>
              <a:rPr lang="en-US"/>
              <a:t>Jonathan Windeatt</a:t>
            </a:r>
          </a:p>
          <a:p>
            <a:r>
              <a:rPr lang="en-US"/>
              <a:t>Ofgem</a:t>
            </a:r>
          </a:p>
          <a:p>
            <a:r>
              <a:rPr lang="en-US"/>
              <a:t>Principle Industry Operations and Commercial Expert </a:t>
            </a:r>
          </a:p>
        </p:txBody>
      </p:sp>
      <p:pic>
        <p:nvPicPr>
          <p:cNvPr id="9" name="Picture Placeholder 8" descr="A person with her arms crossed&#10;&#10;Description automatically generated">
            <a:extLst>
              <a:ext uri="{FF2B5EF4-FFF2-40B4-BE49-F238E27FC236}">
                <a16:creationId xmlns:a16="http://schemas.microsoft.com/office/drawing/2014/main" id="{B455A016-A3B7-C718-AE5C-047C868AB414}"/>
              </a:ext>
            </a:extLst>
          </p:cNvPr>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2047" r="12047"/>
          <a:stretch>
            <a:fillRect/>
          </a:stretch>
        </p:blipFill>
        <p:spPr/>
      </p:pic>
      <p:pic>
        <p:nvPicPr>
          <p:cNvPr id="10" name="Picture 4">
            <a:extLst>
              <a:ext uri="{FF2B5EF4-FFF2-40B4-BE49-F238E27FC236}">
                <a16:creationId xmlns:a16="http://schemas.microsoft.com/office/drawing/2014/main" id="{17C8176C-A95E-6354-604D-67A5DCC7B6FA}"/>
              </a:ext>
            </a:extLst>
          </p:cNvPr>
          <p:cNvPicPr>
            <a:picLocks noChangeAspect="1"/>
          </p:cNvPicPr>
          <p:nvPr/>
        </p:nvPicPr>
        <p:blipFill rotWithShape="1">
          <a:blip r:embed="rId7"/>
          <a:srcRect l="14027" r="14027"/>
          <a:stretch/>
        </p:blipFill>
        <p:spPr>
          <a:xfrm>
            <a:off x="5245100" y="1922463"/>
            <a:ext cx="1965325" cy="2324100"/>
          </a:xfrm>
          <a:prstGeom prst="rect">
            <a:avLst/>
          </a:prstGeom>
          <a:ln>
            <a:solidFill>
              <a:schemeClr val="accent3"/>
            </a:solidFill>
          </a:ln>
        </p:spPr>
      </p:pic>
      <p:sp>
        <p:nvSpPr>
          <p:cNvPr id="30" name="Text Placeholder 7">
            <a:extLst>
              <a:ext uri="{FF2B5EF4-FFF2-40B4-BE49-F238E27FC236}">
                <a16:creationId xmlns:a16="http://schemas.microsoft.com/office/drawing/2014/main" id="{BD9993AC-0915-79EB-5DA3-C4161B5FAA02}"/>
              </a:ext>
            </a:extLst>
          </p:cNvPr>
          <p:cNvSpPr>
            <a:spLocks noGrp="1"/>
          </p:cNvSpPr>
          <p:nvPr>
            <p:ph type="body" sz="quarter" idx="16"/>
          </p:nvPr>
        </p:nvSpPr>
        <p:spPr>
          <a:xfrm>
            <a:off x="5244986" y="4247289"/>
            <a:ext cx="1964821" cy="1374930"/>
          </a:xfrm>
        </p:spPr>
        <p:txBody>
          <a:bodyPr/>
          <a:lstStyle/>
          <a:p>
            <a:r>
              <a:rPr lang="en-US"/>
              <a:t>Vaishnavi Sharma</a:t>
            </a:r>
          </a:p>
          <a:p>
            <a:r>
              <a:rPr lang="en-US"/>
              <a:t>REC Code Manager</a:t>
            </a:r>
          </a:p>
          <a:p>
            <a:r>
              <a:rPr lang="en-US"/>
              <a:t>Performance Assurance</a:t>
            </a:r>
          </a:p>
        </p:txBody>
      </p:sp>
      <p:sp>
        <p:nvSpPr>
          <p:cNvPr id="34" name="Text Placeholder 9">
            <a:extLst>
              <a:ext uri="{FF2B5EF4-FFF2-40B4-BE49-F238E27FC236}">
                <a16:creationId xmlns:a16="http://schemas.microsoft.com/office/drawing/2014/main" id="{91697A7D-E661-3D32-0914-A2676AFE0C59}"/>
              </a:ext>
            </a:extLst>
          </p:cNvPr>
          <p:cNvSpPr>
            <a:spLocks noGrp="1"/>
          </p:cNvSpPr>
          <p:nvPr>
            <p:ph type="body" sz="quarter" idx="18"/>
          </p:nvPr>
        </p:nvSpPr>
        <p:spPr>
          <a:xfrm>
            <a:off x="7448379" y="4247289"/>
            <a:ext cx="1964821" cy="1374930"/>
          </a:xfrm>
        </p:spPr>
        <p:txBody>
          <a:bodyPr/>
          <a:lstStyle/>
          <a:p>
            <a:r>
              <a:rPr lang="en-US"/>
              <a:t>Chris Stock</a:t>
            </a:r>
          </a:p>
          <a:p>
            <a:r>
              <a:rPr lang="en-US"/>
              <a:t>Recco</a:t>
            </a:r>
          </a:p>
          <a:p>
            <a:r>
              <a:rPr lang="en-US"/>
              <a:t>Business Analyst</a:t>
            </a:r>
          </a:p>
        </p:txBody>
      </p:sp>
    </p:spTree>
    <p:extLst>
      <p:ext uri="{BB962C8B-B14F-4D97-AF65-F5344CB8AC3E}">
        <p14:creationId xmlns:p14="http://schemas.microsoft.com/office/powerpoint/2010/main" val="15016842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9161599" cy="660111"/>
          </a:xfrm>
        </p:spPr>
        <p:txBody>
          <a:bodyPr>
            <a:normAutofit/>
          </a:bodyPr>
          <a:lstStyle/>
          <a:p>
            <a:r>
              <a:rPr lang="en-GB">
                <a:cs typeface="Roboto" panose="02000000000000000000" pitchFamily="2" charset="0"/>
              </a:rPr>
              <a:t>Assuring Payment Method </a:t>
            </a:r>
            <a:r>
              <a:rPr lang="en-GB" err="1">
                <a:cs typeface="Roboto" panose="02000000000000000000" pitchFamily="2" charset="0"/>
              </a:rPr>
              <a:t>LEvelisation</a:t>
            </a:r>
            <a:endParaRPr lang="en-US">
              <a:cs typeface="Roboto" panose="02000000000000000000" pitchFamily="2" charset="0"/>
            </a:endParaRPr>
          </a:p>
        </p:txBody>
      </p:sp>
      <p:pic>
        <p:nvPicPr>
          <p:cNvPr id="2" name="Picture 1">
            <a:extLst>
              <a:ext uri="{FF2B5EF4-FFF2-40B4-BE49-F238E27FC236}">
                <a16:creationId xmlns:a16="http://schemas.microsoft.com/office/drawing/2014/main" id="{318E9A95-E956-C46B-A39F-BF15287F0A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497" y="2762685"/>
            <a:ext cx="1024641" cy="1024641"/>
          </a:xfrm>
          <a:prstGeom prst="rect">
            <a:avLst/>
          </a:prstGeom>
          <a:noFill/>
          <a:ln>
            <a:noFill/>
          </a:ln>
        </p:spPr>
      </p:pic>
      <p:pic>
        <p:nvPicPr>
          <p:cNvPr id="3" name="Picture 3">
            <a:extLst>
              <a:ext uri="{FF2B5EF4-FFF2-40B4-BE49-F238E27FC236}">
                <a16:creationId xmlns:a16="http://schemas.microsoft.com/office/drawing/2014/main" id="{87BFF534-65D5-10A0-BF47-764001CB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15" y="2842076"/>
            <a:ext cx="903448" cy="903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9EF3B6-0DD6-D78B-31B5-12879DF95891}"/>
              </a:ext>
            </a:extLst>
          </p:cNvPr>
          <p:cNvSpPr txBox="1"/>
          <p:nvPr/>
        </p:nvSpPr>
        <p:spPr>
          <a:xfrm>
            <a:off x="874498" y="1388441"/>
            <a:ext cx="9161599" cy="4684359"/>
          </a:xfrm>
          <a:prstGeom prst="rect">
            <a:avLst/>
          </a:prstGeom>
          <a:noFill/>
        </p:spPr>
        <p:txBody>
          <a:bodyPr wrap="square" rtlCol="0">
            <a:spAutoFit/>
          </a:bodyPr>
          <a:lstStyle/>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R0147 solution, through collaboration with Ofgem, has considered how Performance </a:t>
            </a:r>
            <a:r>
              <a:rPr lang="en-GB">
                <a:solidFill>
                  <a:srgbClr val="000000"/>
                </a:solidFill>
                <a:latin typeface="Roboto" panose="02000000000000000000" pitchFamily="2" charset="0"/>
                <a:ea typeface="Roboto" panose="02000000000000000000" pitchFamily="2" charset="0"/>
                <a:cs typeface="Roboto" panose="02000000000000000000" pitchFamily="2" charset="0"/>
              </a:rPr>
              <a:t>Assurance</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will be delivered for the Payment Method Levelisation process. This includes defining the role for the REC PAB and REC Code Manager in relation to Performance Assurance.</a:t>
            </a:r>
          </a:p>
          <a:p>
            <a:pPr marL="0" marR="0" lvl="0" indent="0" algn="ctr"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1" i="0" u="none" strike="noStrike" kern="1200" cap="none" spc="0" normalizeH="0" baseline="0" noProof="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rPr>
              <a:t>Identifying and Monitoring Retail Risks</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REC Code Manager and REC Performance</a:t>
            </a:r>
            <a:r>
              <a:rPr lang="en-GB">
                <a:solidFill>
                  <a:srgbClr val="000000"/>
                </a:solidFill>
                <a:latin typeface="Roboto" panose="02000000000000000000" pitchFamily="2" charset="0"/>
                <a:ea typeface="Roboto" panose="02000000000000000000" pitchFamily="2" charset="0"/>
                <a:cs typeface="Roboto" panose="02000000000000000000" pitchFamily="2" charset="0"/>
              </a:rPr>
              <a:t>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Assurance Board have assessed the solution and identified the following risk that the REC PAB will monitor from the implementation of the Prepayment Levelisation process:</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endPar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endParaRP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REC Code Manager is adding this to the Retail Risk Register and your Performance Assurance Dashboard in preparation for R0147 implementation.</a:t>
            </a:r>
          </a:p>
        </p:txBody>
      </p:sp>
      <p:sp>
        <p:nvSpPr>
          <p:cNvPr id="9" name="TextBox 8">
            <a:extLst>
              <a:ext uri="{FF2B5EF4-FFF2-40B4-BE49-F238E27FC236}">
                <a16:creationId xmlns:a16="http://schemas.microsoft.com/office/drawing/2014/main" id="{D44D3B26-4D82-FED3-3D7D-38DA2CF7097D}"/>
              </a:ext>
            </a:extLst>
          </p:cNvPr>
          <p:cNvSpPr txBox="1"/>
          <p:nvPr/>
        </p:nvSpPr>
        <p:spPr>
          <a:xfrm>
            <a:off x="874498" y="4432140"/>
            <a:ext cx="9161599" cy="7294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algn="ctr"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Non-submission of Payment Portfolio Data impacts accuracy of redistribution of costs across the retail market.</a:t>
            </a:r>
          </a:p>
        </p:txBody>
      </p:sp>
    </p:spTree>
    <p:extLst>
      <p:ext uri="{BB962C8B-B14F-4D97-AF65-F5344CB8AC3E}">
        <p14:creationId xmlns:p14="http://schemas.microsoft.com/office/powerpoint/2010/main" val="27202194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9161599" cy="660111"/>
          </a:xfrm>
        </p:spPr>
        <p:txBody>
          <a:bodyPr>
            <a:normAutofit/>
          </a:bodyPr>
          <a:lstStyle/>
          <a:p>
            <a:r>
              <a:rPr lang="en-GB">
                <a:cs typeface="Roboto" panose="02000000000000000000" pitchFamily="2" charset="0"/>
              </a:rPr>
              <a:t>Assuring Payment Method </a:t>
            </a:r>
            <a:r>
              <a:rPr lang="en-GB" err="1">
                <a:cs typeface="Roboto" panose="02000000000000000000" pitchFamily="2" charset="0"/>
              </a:rPr>
              <a:t>LEvelisation</a:t>
            </a:r>
            <a:endParaRPr lang="en-US">
              <a:cs typeface="Roboto" panose="02000000000000000000" pitchFamily="2" charset="0"/>
            </a:endParaRPr>
          </a:p>
        </p:txBody>
      </p:sp>
      <p:pic>
        <p:nvPicPr>
          <p:cNvPr id="2" name="Picture 1">
            <a:extLst>
              <a:ext uri="{FF2B5EF4-FFF2-40B4-BE49-F238E27FC236}">
                <a16:creationId xmlns:a16="http://schemas.microsoft.com/office/drawing/2014/main" id="{318E9A95-E956-C46B-A39F-BF15287F0A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497" y="2762685"/>
            <a:ext cx="1024641" cy="1024641"/>
          </a:xfrm>
          <a:prstGeom prst="rect">
            <a:avLst/>
          </a:prstGeom>
          <a:noFill/>
          <a:ln>
            <a:noFill/>
          </a:ln>
        </p:spPr>
      </p:pic>
      <p:pic>
        <p:nvPicPr>
          <p:cNvPr id="3" name="Picture 3">
            <a:extLst>
              <a:ext uri="{FF2B5EF4-FFF2-40B4-BE49-F238E27FC236}">
                <a16:creationId xmlns:a16="http://schemas.microsoft.com/office/drawing/2014/main" id="{87BFF534-65D5-10A0-BF47-764001CB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15" y="2842076"/>
            <a:ext cx="903448" cy="903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9EF3B6-0DD6-D78B-31B5-12879DF95891}"/>
              </a:ext>
            </a:extLst>
          </p:cNvPr>
          <p:cNvSpPr txBox="1"/>
          <p:nvPr/>
        </p:nvSpPr>
        <p:spPr>
          <a:xfrm>
            <a:off x="874498" y="1388441"/>
            <a:ext cx="9161599" cy="4849020"/>
          </a:xfrm>
          <a:prstGeom prst="rect">
            <a:avLst/>
          </a:prstGeom>
          <a:noFill/>
        </p:spPr>
        <p:txBody>
          <a:bodyPr wrap="square" rtlCol="0">
            <a:spAutoFit/>
          </a:bodyPr>
          <a:lstStyle/>
          <a:p>
            <a:pPr marL="0" marR="0" lvl="0" indent="0" algn="ctr"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1" i="0" u="none" strike="noStrike" kern="1200" cap="none" spc="0" normalizeH="0" baseline="0" noProof="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rPr>
              <a:t>The Role Of REC Performance Assurance Board</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The R0147 solution requires REC PAB to play a role in the following scenarios, in line with the REC Performance Assurance Framework (PAF):</a:t>
            </a:r>
          </a:p>
          <a:p>
            <a:pPr marL="342900" marR="0" lvl="0" indent="-342900" algn="l" defTabSz="914400" rtl="0" eaLnBrk="1" fontAlgn="ctr" latinLnBrk="0" hangingPunct="1">
              <a:lnSpc>
                <a:spcPct val="115000"/>
              </a:lnSpc>
              <a:spcBef>
                <a:spcPts val="600"/>
              </a:spcBef>
              <a:spcAft>
                <a:spcPts val="600"/>
              </a:spcAft>
              <a:buClr>
                <a:srgbClr val="70ADA3"/>
              </a:buClr>
              <a:buSzPct val="110000"/>
              <a:buFontTx/>
              <a:buAutoNum type="arabicPeriod"/>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Non-submission of Payment Portfolio Data: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REC PAB will approve the application of Performance Assurance Techniques (PATs) to Domestic Suppliers who do not provide a submission on time to mitigate the Retail Risk identified.</a:t>
            </a:r>
          </a:p>
          <a:p>
            <a:pPr marL="342900" marR="0" lvl="0" indent="-342900" algn="l" defTabSz="914400" rtl="0" eaLnBrk="1" fontAlgn="ctr" latinLnBrk="0" hangingPunct="1">
              <a:lnSpc>
                <a:spcPct val="115000"/>
              </a:lnSpc>
              <a:spcBef>
                <a:spcPts val="600"/>
              </a:spcBef>
              <a:spcAft>
                <a:spcPts val="600"/>
              </a:spcAft>
              <a:buClr>
                <a:srgbClr val="70ADA3"/>
              </a:buClr>
              <a:buSzPct val="110000"/>
              <a:buFontTx/>
              <a:buAutoNum type="arabicPeriod"/>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Failure to Pay: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line with the Payment Method </a:t>
            </a:r>
            <a:r>
              <a:rPr kumimoji="0" lang="en-GB" sz="1800" b="0"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Levelisation</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Charges Schedule, where RECCo notify the REC PAB of non-payment by a Supplier, which is not remedied by the Supplier within 20 Working Days after the due date, REC PAB shall trigger an Event of Default in line with REC Main Body, Clause 16.</a:t>
            </a:r>
          </a:p>
          <a:p>
            <a:pPr marL="342900" marR="0" lvl="0" indent="-342900" algn="l" defTabSz="914400" rtl="0" eaLnBrk="1" fontAlgn="ctr" latinLnBrk="0" hangingPunct="1">
              <a:lnSpc>
                <a:spcPct val="115000"/>
              </a:lnSpc>
              <a:spcBef>
                <a:spcPts val="600"/>
              </a:spcBef>
              <a:spcAft>
                <a:spcPts val="600"/>
              </a:spcAft>
              <a:buClr>
                <a:srgbClr val="70ADA3"/>
              </a:buClr>
              <a:buSzPct val="110000"/>
              <a:buFontTx/>
              <a:buAutoNum type="arabicPeriod"/>
              <a:tabLst/>
              <a:defRPr/>
            </a:pP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Disputes regarding Payment Method </a:t>
            </a:r>
            <a:r>
              <a:rPr kumimoji="0" lang="en-GB" sz="1800" b="1" i="0" u="none" strike="noStrike" kern="1200" cap="none" spc="0" normalizeH="0" baseline="0" noProof="0" err="1">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Levelisation</a:t>
            </a:r>
            <a:r>
              <a:rPr kumimoji="0" lang="en-GB" sz="18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 Reconciliation Amounts: </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In accordance with the REC Main Body Clause 22, the REC PAB will ensure any dispute is settled within a reasonable period of time following referral.</a:t>
            </a:r>
          </a:p>
        </p:txBody>
      </p:sp>
    </p:spTree>
    <p:extLst>
      <p:ext uri="{BB962C8B-B14F-4D97-AF65-F5344CB8AC3E}">
        <p14:creationId xmlns:p14="http://schemas.microsoft.com/office/powerpoint/2010/main" val="4129576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a:xfrm>
            <a:off x="874499" y="365124"/>
            <a:ext cx="9161599" cy="660111"/>
          </a:xfrm>
        </p:spPr>
        <p:txBody>
          <a:bodyPr>
            <a:normAutofit/>
          </a:bodyPr>
          <a:lstStyle/>
          <a:p>
            <a:r>
              <a:rPr lang="en-GB">
                <a:cs typeface="Roboto" panose="02000000000000000000" pitchFamily="2" charset="0"/>
              </a:rPr>
              <a:t>Assuring Payment Method </a:t>
            </a:r>
            <a:r>
              <a:rPr lang="en-GB" err="1">
                <a:cs typeface="Roboto" panose="02000000000000000000" pitchFamily="2" charset="0"/>
              </a:rPr>
              <a:t>LEvelisation</a:t>
            </a:r>
            <a:endParaRPr lang="en-US">
              <a:cs typeface="Roboto" panose="02000000000000000000" pitchFamily="2" charset="0"/>
            </a:endParaRPr>
          </a:p>
        </p:txBody>
      </p:sp>
      <p:pic>
        <p:nvPicPr>
          <p:cNvPr id="2" name="Picture 1">
            <a:extLst>
              <a:ext uri="{FF2B5EF4-FFF2-40B4-BE49-F238E27FC236}">
                <a16:creationId xmlns:a16="http://schemas.microsoft.com/office/drawing/2014/main" id="{318E9A95-E956-C46B-A39F-BF15287F0A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4497" y="2762685"/>
            <a:ext cx="1024641" cy="1024641"/>
          </a:xfrm>
          <a:prstGeom prst="rect">
            <a:avLst/>
          </a:prstGeom>
          <a:noFill/>
          <a:ln>
            <a:noFill/>
          </a:ln>
        </p:spPr>
      </p:pic>
      <p:pic>
        <p:nvPicPr>
          <p:cNvPr id="3" name="Picture 3">
            <a:extLst>
              <a:ext uri="{FF2B5EF4-FFF2-40B4-BE49-F238E27FC236}">
                <a16:creationId xmlns:a16="http://schemas.microsoft.com/office/drawing/2014/main" id="{87BFF534-65D5-10A0-BF47-764001CBA6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215" y="2842076"/>
            <a:ext cx="903448" cy="9034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19EF3B6-0DD6-D78B-31B5-12879DF95891}"/>
              </a:ext>
            </a:extLst>
          </p:cNvPr>
          <p:cNvSpPr txBox="1"/>
          <p:nvPr/>
        </p:nvSpPr>
        <p:spPr>
          <a:xfrm>
            <a:off x="874498" y="1388441"/>
            <a:ext cx="9161599" cy="3739485"/>
          </a:xfrm>
          <a:prstGeom prst="rect">
            <a:avLst/>
          </a:prstGeom>
          <a:noFill/>
        </p:spPr>
        <p:txBody>
          <a:bodyPr wrap="square" rtlCol="0">
            <a:spAutoFit/>
          </a:bodyPr>
          <a:lstStyle/>
          <a:p>
            <a:pPr marL="0" marR="0" lvl="0" indent="0" algn="ctr"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1" i="0" u="none" strike="noStrike" kern="1200" cap="none" spc="0" normalizeH="0" baseline="0" noProof="0">
                <a:ln>
                  <a:noFill/>
                </a:ln>
                <a:solidFill>
                  <a:srgbClr val="70ADA3"/>
                </a:solidFill>
                <a:effectLst/>
                <a:uLnTx/>
                <a:uFillTx/>
                <a:latin typeface="Roboto" panose="02000000000000000000" pitchFamily="2" charset="0"/>
                <a:ea typeface="Roboto" panose="02000000000000000000" pitchFamily="2" charset="0"/>
                <a:cs typeface="Roboto" panose="02000000000000000000" pitchFamily="2" charset="0"/>
              </a:rPr>
              <a:t>Performance  Assurance Dashboard</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Within their Performance Assurance Dashboards, Suppliers will be able to track if they have submitted the Payment Portfolio Data on time. This is based on the Service Provider’s record of submission.</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This also provides Suppliers the opportunity to validate the Non-Submission of Payment Portfolio Data report to REC PAB.</a:t>
            </a:r>
          </a:p>
          <a:p>
            <a:pPr marL="0" marR="0" lvl="0" indent="0" algn="l" defTabSz="914400" rtl="0" eaLnBrk="1" fontAlgn="ctr" latinLnBrk="0" hangingPunct="1">
              <a:lnSpc>
                <a:spcPct val="115000"/>
              </a:lnSpc>
              <a:spcBef>
                <a:spcPts val="600"/>
              </a:spcBef>
              <a:spcAft>
                <a:spcPts val="600"/>
              </a:spcAft>
              <a:buClr>
                <a:srgbClr val="70ADA3"/>
              </a:buClr>
              <a:buSzPct val="110000"/>
              <a:buFontTx/>
              <a:buNone/>
              <a:tabLst/>
              <a:defRPr/>
            </a:pP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Where a Supplier identifies a potential error within the Service Provider’s record of submission, or believe this process does not apply to them, we encourage them to speak to us so we can resolve the matter promptly. The REC Code Manager can be contacted via </a:t>
            </a:r>
            <a:r>
              <a:rPr kumimoji="0" lang="en-GB" sz="1800" b="0" i="0" u="none" strike="noStrike" kern="1200" cap="none" spc="0" normalizeH="0" baseline="0" noProof="0">
                <a:ln>
                  <a:noFill/>
                </a:ln>
                <a:solidFill>
                  <a:srgbClr val="498934"/>
                </a:solidFill>
                <a:effectLst/>
                <a:uLnTx/>
                <a:uFillTx/>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enquiries@recmanager.co.uk</a:t>
            </a:r>
            <a:r>
              <a:rPr kumimoji="0" lang="en-GB" sz="18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32928931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2577928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57110C-F341-12C2-13C6-A677A7D1688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4694DBB8-6461-0B8B-AC38-3CEBF41C3851}"/>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CFAD6E59-D7B4-FD55-EB28-21D1A682CDDB}"/>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Questions on R0147 Go Live</a:t>
            </a:r>
          </a:p>
        </p:txBody>
      </p:sp>
      <p:sp>
        <p:nvSpPr>
          <p:cNvPr id="7" name="Rectangle 6">
            <a:extLst>
              <a:ext uri="{FF2B5EF4-FFF2-40B4-BE49-F238E27FC236}">
                <a16:creationId xmlns:a16="http://schemas.microsoft.com/office/drawing/2014/main" id="{175C6185-40FD-2414-CAC7-FAB05524BBD2}"/>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42544257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0DABB-9296-FDB0-E562-D1B45488F158}"/>
              </a:ext>
            </a:extLst>
          </p:cNvPr>
          <p:cNvSpPr>
            <a:spLocks noGrp="1"/>
          </p:cNvSpPr>
          <p:nvPr>
            <p:ph type="title"/>
          </p:nvPr>
        </p:nvSpPr>
        <p:spPr>
          <a:xfrm>
            <a:off x="4031672" y="2766219"/>
            <a:ext cx="7728524" cy="1325563"/>
          </a:xfrm>
        </p:spPr>
        <p:txBody>
          <a:bodyPr>
            <a:normAutofit/>
          </a:bodyPr>
          <a:lstStyle/>
          <a:p>
            <a:r>
              <a:rPr lang="en-GB">
                <a:solidFill>
                  <a:srgbClr val="FFFFFF"/>
                </a:solidFill>
                <a:latin typeface="Roboto"/>
                <a:ea typeface="Roboto"/>
                <a:cs typeface="Roboto"/>
              </a:rPr>
              <a:t>Post Implementation Support</a:t>
            </a:r>
            <a:endParaRPr lang="en-US"/>
          </a:p>
        </p:txBody>
      </p:sp>
      <p:sp>
        <p:nvSpPr>
          <p:cNvPr id="3" name="Text Placeholder 2">
            <a:extLst>
              <a:ext uri="{FF2B5EF4-FFF2-40B4-BE49-F238E27FC236}">
                <a16:creationId xmlns:a16="http://schemas.microsoft.com/office/drawing/2014/main" id="{153C8D1C-9736-081E-4D60-57FAF1DD1D92}"/>
              </a:ext>
            </a:extLst>
          </p:cNvPr>
          <p:cNvSpPr>
            <a:spLocks noGrp="1"/>
          </p:cNvSpPr>
          <p:nvPr>
            <p:ph type="body" sz="quarter" idx="10"/>
          </p:nvPr>
        </p:nvSpPr>
        <p:spPr/>
        <p:txBody>
          <a:bodyPr/>
          <a:lstStyle/>
          <a:p>
            <a:r>
              <a:rPr lang="en-GB">
                <a:latin typeface="Roboto"/>
                <a:ea typeface="Roboto"/>
                <a:cs typeface="Roboto"/>
              </a:rPr>
              <a:t>Holly Law</a:t>
            </a:r>
            <a:endParaRPr lang="en-US"/>
          </a:p>
        </p:txBody>
      </p:sp>
    </p:spTree>
    <p:extLst>
      <p:ext uri="{BB962C8B-B14F-4D97-AF65-F5344CB8AC3E}">
        <p14:creationId xmlns:p14="http://schemas.microsoft.com/office/powerpoint/2010/main" val="16252811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2AD7D9-B9CB-6066-5656-4225889CCE84}"/>
              </a:ext>
            </a:extLst>
          </p:cNvPr>
          <p:cNvPicPr>
            <a:picLocks noChangeAspect="1"/>
          </p:cNvPicPr>
          <p:nvPr/>
        </p:nvPicPr>
        <p:blipFill>
          <a:blip r:embed="rId2"/>
          <a:stretch>
            <a:fillRect/>
          </a:stretch>
        </p:blipFill>
        <p:spPr>
          <a:xfrm>
            <a:off x="1130751" y="1827583"/>
            <a:ext cx="1963082" cy="4462659"/>
          </a:xfrm>
          <a:prstGeom prst="rect">
            <a:avLst/>
          </a:prstGeom>
        </p:spPr>
      </p:pic>
      <p:sp>
        <p:nvSpPr>
          <p:cNvPr id="2" name="Title 1">
            <a:extLst>
              <a:ext uri="{FF2B5EF4-FFF2-40B4-BE49-F238E27FC236}">
                <a16:creationId xmlns:a16="http://schemas.microsoft.com/office/drawing/2014/main" id="{D4827972-69DF-524B-24B8-031A4A37084B}"/>
              </a:ext>
            </a:extLst>
          </p:cNvPr>
          <p:cNvSpPr>
            <a:spLocks noGrp="1"/>
          </p:cNvSpPr>
          <p:nvPr>
            <p:ph type="title"/>
          </p:nvPr>
        </p:nvSpPr>
        <p:spPr/>
        <p:txBody>
          <a:bodyPr>
            <a:normAutofit/>
          </a:bodyPr>
          <a:lstStyle/>
          <a:p>
            <a:r>
              <a:rPr lang="en-GB"/>
              <a:t>support</a:t>
            </a:r>
          </a:p>
        </p:txBody>
      </p:sp>
      <p:sp>
        <p:nvSpPr>
          <p:cNvPr id="4" name="Text Placeholder 3">
            <a:extLst>
              <a:ext uri="{FF2B5EF4-FFF2-40B4-BE49-F238E27FC236}">
                <a16:creationId xmlns:a16="http://schemas.microsoft.com/office/drawing/2014/main" id="{C5B71C73-0A60-6476-20A8-E8139ACE901B}"/>
              </a:ext>
            </a:extLst>
          </p:cNvPr>
          <p:cNvSpPr>
            <a:spLocks noGrp="1"/>
          </p:cNvSpPr>
          <p:nvPr>
            <p:ph type="body" sz="quarter" idx="11"/>
          </p:nvPr>
        </p:nvSpPr>
        <p:spPr>
          <a:xfrm>
            <a:off x="3304675" y="2378359"/>
            <a:ext cx="7088372" cy="3361105"/>
          </a:xfrm>
        </p:spPr>
        <p:txBody>
          <a:bodyPr vert="horz" lIns="91440" tIns="45720" rIns="91440" bIns="45720" rtlCol="0" anchor="t">
            <a:normAutofit/>
          </a:bodyPr>
          <a:lstStyle/>
          <a:p>
            <a:pPr marL="0" indent="0">
              <a:lnSpc>
                <a:spcPct val="100000"/>
              </a:lnSpc>
              <a:spcBef>
                <a:spcPts val="0"/>
              </a:spcBef>
              <a:buNone/>
            </a:pPr>
            <a:r>
              <a:rPr lang="en-GB" sz="2400">
                <a:solidFill>
                  <a:srgbClr val="3C3C3B"/>
                </a:solidFill>
                <a:latin typeface="Roboto"/>
                <a:ea typeface="Roboto"/>
                <a:cs typeface="Roboto"/>
              </a:rPr>
              <a:t>If you need support relating to this Release you can:</a:t>
            </a:r>
          </a:p>
          <a:p>
            <a:pPr marL="0" indent="0">
              <a:lnSpc>
                <a:spcPct val="100000"/>
              </a:lnSpc>
              <a:spcBef>
                <a:spcPts val="0"/>
              </a:spcBef>
              <a:buNone/>
            </a:pPr>
            <a:endParaRPr lang="en-GB" sz="2400">
              <a:solidFill>
                <a:srgbClr val="3C3C3B"/>
              </a:solidFill>
            </a:endParaRPr>
          </a:p>
          <a:p>
            <a:pPr marL="0" indent="0">
              <a:lnSpc>
                <a:spcPct val="100000"/>
              </a:lnSpc>
              <a:spcBef>
                <a:spcPts val="0"/>
              </a:spcBef>
              <a:buNone/>
            </a:pPr>
            <a:r>
              <a:rPr lang="en-GB" sz="2400">
                <a:solidFill>
                  <a:srgbClr val="3C3C3B"/>
                </a:solidFill>
                <a:latin typeface="Roboto"/>
                <a:ea typeface="Roboto"/>
                <a:cs typeface="Roboto"/>
              </a:rPr>
              <a:t>Raise a Service Desk Enquiry or email </a:t>
            </a:r>
            <a:r>
              <a:rPr lang="en-GB" sz="2400">
                <a:solidFill>
                  <a:srgbClr val="3C3C3B"/>
                </a:solidFill>
                <a:latin typeface="Roboto"/>
                <a:ea typeface="Roboto"/>
                <a:cs typeface="Roboto"/>
                <a:hlinkClick r:id="rId3"/>
              </a:rPr>
              <a:t>enquiries@recmanager.co.uk</a:t>
            </a:r>
            <a:r>
              <a:rPr lang="en-GB" sz="2400">
                <a:solidFill>
                  <a:srgbClr val="3C3C3B"/>
                </a:solidFill>
                <a:latin typeface="Roboto"/>
                <a:ea typeface="Roboto"/>
                <a:cs typeface="Roboto"/>
              </a:rPr>
              <a:t>. Alternatively, you can contact your Operational Account Manager.</a:t>
            </a:r>
          </a:p>
          <a:p>
            <a:pPr marL="0" indent="0">
              <a:lnSpc>
                <a:spcPct val="100000"/>
              </a:lnSpc>
              <a:spcBef>
                <a:spcPts val="0"/>
              </a:spcBef>
              <a:buNone/>
            </a:pPr>
            <a:endParaRPr lang="en-GB" sz="2400">
              <a:solidFill>
                <a:srgbClr val="3C3C3B"/>
              </a:solidFill>
              <a:latin typeface="Roboto"/>
              <a:ea typeface="Roboto"/>
              <a:cs typeface="Roboto"/>
            </a:endParaRPr>
          </a:p>
          <a:p>
            <a:pPr marL="0" indent="0">
              <a:lnSpc>
                <a:spcPct val="100000"/>
              </a:lnSpc>
              <a:spcBef>
                <a:spcPts val="0"/>
              </a:spcBef>
              <a:buNone/>
            </a:pPr>
            <a:endParaRPr lang="en-GB" sz="2400">
              <a:solidFill>
                <a:srgbClr val="3C3C3B"/>
              </a:solidFill>
              <a:latin typeface="Roboto"/>
              <a:ea typeface="Roboto"/>
              <a:cs typeface="Roboto"/>
            </a:endParaRPr>
          </a:p>
          <a:p>
            <a:pPr marL="0" indent="0">
              <a:lnSpc>
                <a:spcPct val="100000"/>
              </a:lnSpc>
              <a:spcBef>
                <a:spcPts val="0"/>
              </a:spcBef>
              <a:buNone/>
            </a:pPr>
            <a:endParaRPr lang="en-GB" sz="1600">
              <a:solidFill>
                <a:srgbClr val="3C3C3B"/>
              </a:solidFill>
            </a:endParaRPr>
          </a:p>
          <a:p>
            <a:pPr marL="0" indent="0">
              <a:lnSpc>
                <a:spcPct val="100000"/>
              </a:lnSpc>
              <a:spcBef>
                <a:spcPts val="0"/>
              </a:spcBef>
              <a:buNone/>
            </a:pPr>
            <a:endParaRPr lang="en-GB" sz="1600">
              <a:solidFill>
                <a:srgbClr val="3C3C3B"/>
              </a:solidFill>
            </a:endParaRPr>
          </a:p>
        </p:txBody>
      </p:sp>
    </p:spTree>
    <p:extLst>
      <p:ext uri="{BB962C8B-B14F-4D97-AF65-F5344CB8AC3E}">
        <p14:creationId xmlns:p14="http://schemas.microsoft.com/office/powerpoint/2010/main" val="30774324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333918-0237-7B5B-64FB-F935F769289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60C302-625B-106A-3835-8099713AE6A1}"/>
              </a:ext>
            </a:extLst>
          </p:cNvPr>
          <p:cNvSpPr>
            <a:spLocks noGrp="1"/>
          </p:cNvSpPr>
          <p:nvPr>
            <p:ph type="title"/>
          </p:nvPr>
        </p:nvSpPr>
        <p:spPr>
          <a:xfrm>
            <a:off x="4031672" y="2766219"/>
            <a:ext cx="7728524" cy="1325563"/>
          </a:xfrm>
        </p:spPr>
        <p:txBody>
          <a:bodyPr>
            <a:normAutofit/>
          </a:bodyPr>
          <a:lstStyle/>
          <a:p>
            <a:r>
              <a:rPr lang="en-GB">
                <a:solidFill>
                  <a:srgbClr val="FFFFFF"/>
                </a:solidFill>
                <a:latin typeface="Roboto"/>
                <a:ea typeface="Roboto"/>
                <a:cs typeface="Roboto"/>
              </a:rPr>
              <a:t>Supplier Audit Requirements</a:t>
            </a:r>
            <a:endParaRPr lang="en-US"/>
          </a:p>
        </p:txBody>
      </p:sp>
      <p:sp>
        <p:nvSpPr>
          <p:cNvPr id="3" name="Text Placeholder 2">
            <a:extLst>
              <a:ext uri="{FF2B5EF4-FFF2-40B4-BE49-F238E27FC236}">
                <a16:creationId xmlns:a16="http://schemas.microsoft.com/office/drawing/2014/main" id="{6A51FC4A-1F12-A431-9B18-F642330DE6A4}"/>
              </a:ext>
            </a:extLst>
          </p:cNvPr>
          <p:cNvSpPr>
            <a:spLocks noGrp="1"/>
          </p:cNvSpPr>
          <p:nvPr>
            <p:ph type="body" sz="quarter" idx="10"/>
          </p:nvPr>
        </p:nvSpPr>
        <p:spPr/>
        <p:txBody>
          <a:bodyPr/>
          <a:lstStyle/>
          <a:p>
            <a:r>
              <a:rPr lang="en-GB">
                <a:latin typeface="Roboto"/>
                <a:ea typeface="Roboto"/>
                <a:cs typeface="Roboto"/>
              </a:rPr>
              <a:t>Jonathan Windeatt</a:t>
            </a:r>
            <a:endParaRPr lang="en-US"/>
          </a:p>
        </p:txBody>
      </p:sp>
    </p:spTree>
    <p:extLst>
      <p:ext uri="{BB962C8B-B14F-4D97-AF65-F5344CB8AC3E}">
        <p14:creationId xmlns:p14="http://schemas.microsoft.com/office/powerpoint/2010/main" val="30837273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7EED-8018-36B5-36EC-5A3B9F6D11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CBDB2F-3DE0-59D0-20CB-868F8DC99E7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28</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20" name="Content Placeholder 19">
            <a:extLst>
              <a:ext uri="{FF2B5EF4-FFF2-40B4-BE49-F238E27FC236}">
                <a16:creationId xmlns:a16="http://schemas.microsoft.com/office/drawing/2014/main" id="{63C48C3E-9D72-6C1F-3CFB-6906251EA504}"/>
              </a:ext>
            </a:extLst>
          </p:cNvPr>
          <p:cNvSpPr>
            <a:spLocks noGrp="1"/>
          </p:cNvSpPr>
          <p:nvPr>
            <p:ph idx="1"/>
          </p:nvPr>
        </p:nvSpPr>
        <p:spPr>
          <a:xfrm>
            <a:off x="318500" y="1716928"/>
            <a:ext cx="11281718" cy="4766808"/>
          </a:xfrm>
          <a:solidFill>
            <a:srgbClr val="E9EDF4"/>
          </a:solidFill>
        </p:spPr>
        <p:txBody>
          <a:bodyPr lIns="91440" tIns="45720" rIns="91440" bIns="45720" anchor="t"/>
          <a:lstStyle/>
          <a:p>
            <a:pPr algn="just"/>
            <a:r>
              <a:rPr lang="en-GB" sz="1100" b="1" u="sng">
                <a:solidFill>
                  <a:schemeClr val="tx1"/>
                </a:solidFill>
                <a:latin typeface="Verdana"/>
                <a:ea typeface="Verdana"/>
              </a:rPr>
              <a:t>Background </a:t>
            </a:r>
          </a:p>
          <a:p>
            <a:pPr algn="just"/>
            <a:r>
              <a:rPr lang="en-GB" sz="1100">
                <a:solidFill>
                  <a:schemeClr val="tx1"/>
                </a:solidFill>
                <a:latin typeface="Verdana"/>
                <a:ea typeface="Verdana"/>
              </a:rPr>
              <a:t>HMT and ONS have classified </a:t>
            </a:r>
            <a:r>
              <a:rPr lang="en-GB" sz="1100" err="1">
                <a:solidFill>
                  <a:schemeClr val="tx1"/>
                </a:solidFill>
                <a:latin typeface="Verdana"/>
                <a:ea typeface="Verdana"/>
              </a:rPr>
              <a:t>Levelisation</a:t>
            </a:r>
            <a:r>
              <a:rPr lang="en-GB" sz="1100">
                <a:solidFill>
                  <a:schemeClr val="tx1"/>
                </a:solidFill>
                <a:latin typeface="Verdana"/>
                <a:ea typeface="Verdana"/>
              </a:rPr>
              <a:t> and Reconciliation as ‘Tax and spend’, which places an audit and assurance requirement on all parties participating in the scheme. This includes Ofgem, RECCo and all Domestic Suppliers. </a:t>
            </a:r>
          </a:p>
          <a:p>
            <a:pPr algn="just"/>
            <a:r>
              <a:rPr lang="en-GB" sz="1100">
                <a:solidFill>
                  <a:schemeClr val="tx1"/>
                </a:solidFill>
                <a:latin typeface="Verdana"/>
                <a:ea typeface="Verdana"/>
              </a:rPr>
              <a:t>Ofgem has appointed a body to provide assurance for the Ofgem and RECCo aspects of the process prior to Go-Live, and will be putting in place on-going and year end assurance systems. </a:t>
            </a:r>
          </a:p>
          <a:p>
            <a:pPr algn="just"/>
            <a:r>
              <a:rPr lang="en-GB" sz="1100">
                <a:solidFill>
                  <a:schemeClr val="tx1"/>
                </a:solidFill>
                <a:latin typeface="Verdana"/>
                <a:ea typeface="Verdana"/>
              </a:rPr>
              <a:t>As we set out in our decision document, suppliers will be responsible for demonstrating to the Authority that they have sufficient audit, assurance and controls in place. </a:t>
            </a:r>
          </a:p>
          <a:p>
            <a:pPr algn="just"/>
            <a:endParaRPr lang="en-GB" sz="1100">
              <a:solidFill>
                <a:schemeClr val="tx1"/>
              </a:solidFill>
              <a:latin typeface="Verdana"/>
              <a:ea typeface="Verdana"/>
            </a:endParaRPr>
          </a:p>
          <a:p>
            <a:pPr algn="just"/>
            <a:r>
              <a:rPr lang="en-GB" sz="1100">
                <a:solidFill>
                  <a:schemeClr val="tx1"/>
                </a:solidFill>
                <a:latin typeface="Verdana"/>
                <a:ea typeface="Verdana"/>
              </a:rPr>
              <a:t>We expect suppliers to maintain a clear and comprehensive audit trail of all activity undertaken under Reconciliation. Suppliers will be responsible for performing assurances on their activities and processes, particularly </a:t>
            </a:r>
            <a:r>
              <a:rPr lang="en-GB" sz="1100" b="1">
                <a:solidFill>
                  <a:schemeClr val="tx1"/>
                </a:solidFill>
                <a:latin typeface="Verdana"/>
                <a:ea typeface="Verdana"/>
              </a:rPr>
              <a:t>provision of timely and accurate data, monthly reconciliation payments and reporting. </a:t>
            </a:r>
          </a:p>
          <a:p>
            <a:pPr algn="just"/>
            <a:endParaRPr lang="en-GB" sz="1100" b="1">
              <a:solidFill>
                <a:schemeClr val="tx1"/>
              </a:solidFill>
              <a:latin typeface="Verdana"/>
              <a:ea typeface="Verdana"/>
            </a:endParaRPr>
          </a:p>
          <a:p>
            <a:pPr algn="just"/>
            <a:r>
              <a:rPr lang="en-GB" sz="1100" b="1" u="sng">
                <a:solidFill>
                  <a:schemeClr val="tx1"/>
                </a:solidFill>
                <a:latin typeface="Verdana"/>
                <a:ea typeface="Verdana"/>
              </a:rPr>
              <a:t>Requirements </a:t>
            </a:r>
          </a:p>
          <a:p>
            <a:pPr algn="just"/>
            <a:r>
              <a:rPr lang="en-GB" sz="1100">
                <a:solidFill>
                  <a:schemeClr val="tx1"/>
                </a:solidFill>
                <a:latin typeface="Verdana"/>
                <a:ea typeface="Verdana"/>
              </a:rPr>
              <a:t>We would expect the audit to follow </a:t>
            </a:r>
            <a:r>
              <a:rPr lang="en-GB" sz="1100" b="1">
                <a:solidFill>
                  <a:schemeClr val="tx1"/>
                </a:solidFill>
                <a:latin typeface="Verdana"/>
                <a:ea typeface="Verdana"/>
              </a:rPr>
              <a:t>Agreed Upon Procedures </a:t>
            </a:r>
            <a:r>
              <a:rPr lang="en-GB" sz="1100">
                <a:solidFill>
                  <a:schemeClr val="tx1"/>
                </a:solidFill>
                <a:latin typeface="Verdana"/>
                <a:ea typeface="Verdana"/>
              </a:rPr>
              <a:t>which we will consult on . They will set out the minimum standards we expect the audit to meet. The audit must be </a:t>
            </a:r>
            <a:r>
              <a:rPr lang="en-GB" sz="1100" b="1">
                <a:solidFill>
                  <a:schemeClr val="tx1"/>
                </a:solidFill>
                <a:latin typeface="Verdana"/>
                <a:ea typeface="Verdana"/>
              </a:rPr>
              <a:t>signed off by the directors of the company or the company board. </a:t>
            </a:r>
          </a:p>
          <a:p>
            <a:pPr>
              <a:spcAft>
                <a:spcPts val="800"/>
              </a:spcAft>
            </a:pPr>
            <a:endParaRPr lang="en-GB" sz="1100">
              <a:solidFill>
                <a:schemeClr val="tx1"/>
              </a:solidFill>
              <a:latin typeface="Verdana"/>
              <a:ea typeface="Verdana"/>
            </a:endParaRPr>
          </a:p>
          <a:p>
            <a:pPr algn="just"/>
            <a:r>
              <a:rPr lang="en-GB" sz="1100" b="1" u="sng">
                <a:solidFill>
                  <a:schemeClr val="tx1"/>
                </a:solidFill>
                <a:latin typeface="Verdana"/>
                <a:ea typeface="Verdana"/>
              </a:rPr>
              <a:t>Principles</a:t>
            </a:r>
          </a:p>
          <a:p>
            <a:pPr algn="just"/>
            <a:endParaRPr lang="en-GB" sz="1100" b="1" u="sng">
              <a:solidFill>
                <a:schemeClr val="tx1"/>
              </a:solidFill>
              <a:latin typeface="Verdana"/>
              <a:ea typeface="Verdana"/>
            </a:endParaRPr>
          </a:p>
          <a:p>
            <a:pPr marL="171450" indent="-171450" algn="just">
              <a:buFont typeface="Arial" panose="020B0604020202020204" pitchFamily="34" charset="0"/>
              <a:buChar char="•"/>
            </a:pPr>
            <a:r>
              <a:rPr lang="en-GB" sz="1100">
                <a:solidFill>
                  <a:schemeClr val="tx1"/>
                </a:solidFill>
                <a:latin typeface="Verdana"/>
                <a:ea typeface="Verdana"/>
              </a:rPr>
              <a:t>We will put in requirement, agreed with industry, which give us a similar level of assurance to the </a:t>
            </a:r>
            <a:r>
              <a:rPr lang="en-GB" sz="1100" err="1">
                <a:solidFill>
                  <a:schemeClr val="tx1"/>
                </a:solidFill>
                <a:latin typeface="Verdana"/>
                <a:ea typeface="Verdana"/>
              </a:rPr>
              <a:t>SoLR</a:t>
            </a:r>
            <a:r>
              <a:rPr lang="en-GB" sz="1100">
                <a:solidFill>
                  <a:schemeClr val="tx1"/>
                </a:solidFill>
                <a:latin typeface="Verdana"/>
                <a:ea typeface="Verdana"/>
              </a:rPr>
              <a:t> Levy process</a:t>
            </a:r>
          </a:p>
          <a:p>
            <a:pPr marL="171450" indent="-171450" algn="just">
              <a:buFont typeface="Arial" panose="020B0604020202020204" pitchFamily="34" charset="0"/>
              <a:buChar char="•"/>
            </a:pPr>
            <a:r>
              <a:rPr lang="en-GB" sz="1100">
                <a:solidFill>
                  <a:schemeClr val="tx1"/>
                </a:solidFill>
                <a:latin typeface="Verdana"/>
                <a:ea typeface="Verdana"/>
              </a:rPr>
              <a:t>In the first year, we will require audit of all participating suppliers, in subsequent years we will take a risk-based approach</a:t>
            </a:r>
          </a:p>
          <a:p>
            <a:pPr marL="171450" indent="-171450" algn="just">
              <a:buFont typeface="Arial" panose="020B0604020202020204" pitchFamily="34" charset="0"/>
              <a:buChar char="•"/>
            </a:pPr>
            <a:r>
              <a:rPr lang="en-GB" sz="1100">
                <a:solidFill>
                  <a:schemeClr val="tx1"/>
                </a:solidFill>
                <a:latin typeface="Verdana"/>
                <a:ea typeface="Verdana"/>
              </a:rPr>
              <a:t>We expect most suppliers to satisfy the audit and assurance requirements via their internal audit function where these operate to accepted standards and have appropriately mature and robust controls in place. Other suppliers may wish to make use of external assurance.</a:t>
            </a:r>
          </a:p>
          <a:p>
            <a:pPr algn="just"/>
            <a:endParaRPr lang="en-GB" sz="1100">
              <a:solidFill>
                <a:schemeClr val="tx1"/>
              </a:solidFill>
              <a:latin typeface="Verdana"/>
              <a:ea typeface="Verdana"/>
            </a:endParaRPr>
          </a:p>
        </p:txBody>
      </p:sp>
      <p:sp>
        <p:nvSpPr>
          <p:cNvPr id="1117" name="Rectangle 1116">
            <a:extLst>
              <a:ext uri="{FF2B5EF4-FFF2-40B4-BE49-F238E27FC236}">
                <a16:creationId xmlns:a16="http://schemas.microsoft.com/office/drawing/2014/main" id="{540438CF-87A2-5DE9-AC13-56266D82418C}"/>
              </a:ext>
            </a:extLst>
          </p:cNvPr>
          <p:cNvSpPr/>
          <p:nvPr/>
        </p:nvSpPr>
        <p:spPr>
          <a:xfrm>
            <a:off x="318500" y="1233099"/>
            <a:ext cx="11285628" cy="289416"/>
          </a:xfrm>
          <a:prstGeom prst="rect">
            <a:avLst/>
          </a:prstGeom>
          <a:solidFill>
            <a:srgbClr val="ED7D3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Verdana"/>
                <a:ea typeface="Verdana"/>
                <a:cs typeface="+mn-cs"/>
              </a:rPr>
              <a:t>Audit and Assurance</a:t>
            </a:r>
            <a:endParaRPr kumimoji="0" lang="en-GB" sz="1400" b="0" i="0" u="none" strike="noStrike" kern="1200" cap="none" spc="0" normalizeH="0" baseline="0" noProof="0">
              <a:ln>
                <a:noFill/>
              </a:ln>
              <a:solidFill>
                <a:prstClr val="white"/>
              </a:solidFill>
              <a:effectLst/>
              <a:uLnTx/>
              <a:uFillTx/>
              <a:latin typeface="Verdana"/>
              <a:ea typeface="Verdana"/>
              <a:cs typeface="+mn-cs"/>
            </a:endParaRPr>
          </a:p>
        </p:txBody>
      </p:sp>
      <p:sp>
        <p:nvSpPr>
          <p:cNvPr id="4" name="BJPseudoFooter">
            <a:extLst>
              <a:ext uri="{FF2B5EF4-FFF2-40B4-BE49-F238E27FC236}">
                <a16:creationId xmlns:a16="http://schemas.microsoft.com/office/drawing/2014/main" id="{889BCA00-9096-738B-EFC9-A1A4517A26EE}"/>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rPr>
              <a:t>       
  </a:t>
            </a:r>
          </a:p>
        </p:txBody>
      </p:sp>
      <p:sp>
        <p:nvSpPr>
          <p:cNvPr id="2" name="Rectangle 1">
            <a:extLst>
              <a:ext uri="{FF2B5EF4-FFF2-40B4-BE49-F238E27FC236}">
                <a16:creationId xmlns:a16="http://schemas.microsoft.com/office/drawing/2014/main" id="{C9E13019-6A4A-1F41-334E-4B6B61B38DCD}"/>
              </a:ext>
            </a:extLst>
          </p:cNvPr>
          <p:cNvSpPr/>
          <p:nvPr/>
        </p:nvSpPr>
        <p:spPr>
          <a:xfrm>
            <a:off x="5358809" y="6649393"/>
            <a:ext cx="1499191" cy="144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67CCEBAE-C45D-AFD6-A895-1A812F9A6A3B}"/>
              </a:ext>
            </a:extLst>
          </p:cNvPr>
          <p:cNvSpPr/>
          <p:nvPr/>
        </p:nvSpPr>
        <p:spPr>
          <a:xfrm>
            <a:off x="11600218" y="6525345"/>
            <a:ext cx="354359" cy="15280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015332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5E41D-247E-52DC-D07F-E46D38CFA3CD}"/>
              </a:ext>
            </a:extLst>
          </p:cNvPr>
          <p:cNvSpPr>
            <a:spLocks noGrp="1"/>
          </p:cNvSpPr>
          <p:nvPr>
            <p:ph type="title"/>
          </p:nvPr>
        </p:nvSpPr>
        <p:spPr/>
        <p:txBody>
          <a:bodyPr/>
          <a:lstStyle/>
          <a:p>
            <a:r>
              <a:rPr lang="en-GB"/>
              <a:t>Treatment of multi rate meters</a:t>
            </a:r>
          </a:p>
        </p:txBody>
      </p:sp>
      <p:sp>
        <p:nvSpPr>
          <p:cNvPr id="3" name="Text Placeholder 2">
            <a:extLst>
              <a:ext uri="{FF2B5EF4-FFF2-40B4-BE49-F238E27FC236}">
                <a16:creationId xmlns:a16="http://schemas.microsoft.com/office/drawing/2014/main" id="{29551C40-1A1F-7068-6C88-840584D0D9E6}"/>
              </a:ext>
            </a:extLst>
          </p:cNvPr>
          <p:cNvSpPr>
            <a:spLocks noGrp="1"/>
          </p:cNvSpPr>
          <p:nvPr>
            <p:ph type="body" sz="quarter" idx="10"/>
          </p:nvPr>
        </p:nvSpPr>
        <p:spPr/>
        <p:txBody>
          <a:bodyPr/>
          <a:lstStyle/>
          <a:p>
            <a:r>
              <a:rPr lang="en-GB"/>
              <a:t>Jonathan Windeatt </a:t>
            </a:r>
          </a:p>
        </p:txBody>
      </p:sp>
    </p:spTree>
    <p:extLst>
      <p:ext uri="{BB962C8B-B14F-4D97-AF65-F5344CB8AC3E}">
        <p14:creationId xmlns:p14="http://schemas.microsoft.com/office/powerpoint/2010/main" val="1503759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A7928-5B43-93A9-21F8-7FAE512A31D5}"/>
              </a:ext>
            </a:extLst>
          </p:cNvPr>
          <p:cNvSpPr>
            <a:spLocks noGrp="1"/>
          </p:cNvSpPr>
          <p:nvPr>
            <p:ph type="title"/>
          </p:nvPr>
        </p:nvSpPr>
        <p:spPr/>
        <p:txBody>
          <a:bodyPr/>
          <a:lstStyle/>
          <a:p>
            <a:r>
              <a:rPr lang="en-GB"/>
              <a:t>Housekeeping</a:t>
            </a:r>
          </a:p>
        </p:txBody>
      </p:sp>
      <p:pic>
        <p:nvPicPr>
          <p:cNvPr id="6" name="Picture Placeholder 5">
            <a:extLst>
              <a:ext uri="{FF2B5EF4-FFF2-40B4-BE49-F238E27FC236}">
                <a16:creationId xmlns:a16="http://schemas.microsoft.com/office/drawing/2014/main" id="{C3C426CD-529C-21E7-B9D5-16C42110F759}"/>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33482" r="33482"/>
          <a:stretch/>
        </p:blipFill>
        <p:spPr>
          <a:xfrm>
            <a:off x="8158131" y="1836737"/>
            <a:ext cx="1964924" cy="4460875"/>
          </a:xfrm>
        </p:spPr>
      </p:pic>
      <p:sp>
        <p:nvSpPr>
          <p:cNvPr id="4" name="Text Placeholder 3">
            <a:extLst>
              <a:ext uri="{FF2B5EF4-FFF2-40B4-BE49-F238E27FC236}">
                <a16:creationId xmlns:a16="http://schemas.microsoft.com/office/drawing/2014/main" id="{5188CC2C-0106-9DF9-F6A0-D7783DE80841}"/>
              </a:ext>
            </a:extLst>
          </p:cNvPr>
          <p:cNvSpPr>
            <a:spLocks noGrp="1"/>
          </p:cNvSpPr>
          <p:nvPr>
            <p:ph type="body" sz="quarter" idx="11"/>
          </p:nvPr>
        </p:nvSpPr>
        <p:spPr/>
        <p:txBody>
          <a:bodyPr/>
          <a:lstStyle/>
          <a:p>
            <a:r>
              <a:rPr lang="en-GB"/>
              <a:t>Videos and microphones</a:t>
            </a:r>
          </a:p>
          <a:p>
            <a:r>
              <a:rPr lang="en-GB"/>
              <a:t>Event recording</a:t>
            </a:r>
          </a:p>
          <a:p>
            <a:r>
              <a:rPr lang="en-GB"/>
              <a:t>Use of </a:t>
            </a:r>
            <a:r>
              <a:rPr lang="en-GB" err="1"/>
              <a:t>Slido</a:t>
            </a:r>
            <a:endParaRPr lang="en-GB"/>
          </a:p>
          <a:p>
            <a:r>
              <a:rPr lang="en-GB"/>
              <a:t>Opportunities for Q&amp;A</a:t>
            </a:r>
          </a:p>
          <a:p>
            <a:endParaRPr lang="en-GB"/>
          </a:p>
        </p:txBody>
      </p:sp>
    </p:spTree>
    <p:extLst>
      <p:ext uri="{BB962C8B-B14F-4D97-AF65-F5344CB8AC3E}">
        <p14:creationId xmlns:p14="http://schemas.microsoft.com/office/powerpoint/2010/main" val="3879811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97EED-8018-36B5-36EC-5A3B9F6D11A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BCBDB2F-3DE0-59D0-20CB-868F8DC99E73}"/>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30</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20" name="Content Placeholder 19">
            <a:extLst>
              <a:ext uri="{FF2B5EF4-FFF2-40B4-BE49-F238E27FC236}">
                <a16:creationId xmlns:a16="http://schemas.microsoft.com/office/drawing/2014/main" id="{63C48C3E-9D72-6C1F-3CFB-6906251EA504}"/>
              </a:ext>
            </a:extLst>
          </p:cNvPr>
          <p:cNvSpPr>
            <a:spLocks noGrp="1"/>
          </p:cNvSpPr>
          <p:nvPr>
            <p:ph idx="1"/>
          </p:nvPr>
        </p:nvSpPr>
        <p:spPr>
          <a:xfrm>
            <a:off x="318500" y="1573154"/>
            <a:ext cx="11281718" cy="5025600"/>
          </a:xfrm>
          <a:solidFill>
            <a:srgbClr val="E9EDF4"/>
          </a:solidFill>
        </p:spPr>
        <p:txBody>
          <a:bodyPr lIns="91440" tIns="45720" rIns="91440" bIns="45720" anchor="t"/>
          <a:lstStyle/>
          <a:p>
            <a:pPr algn="just"/>
            <a:r>
              <a:rPr lang="en-GB" sz="1100" b="1" u="sng">
                <a:solidFill>
                  <a:schemeClr val="tx1"/>
                </a:solidFill>
                <a:latin typeface="Verdana"/>
                <a:ea typeface="Verdana"/>
              </a:rPr>
              <a:t>Background </a:t>
            </a:r>
          </a:p>
          <a:p>
            <a:pPr marL="171450" indent="-171450" algn="just">
              <a:buChar char="•"/>
            </a:pPr>
            <a:r>
              <a:rPr lang="en-GB" sz="1100">
                <a:solidFill>
                  <a:schemeClr val="tx1"/>
                </a:solidFill>
                <a:latin typeface="Verdana"/>
                <a:ea typeface="Verdana"/>
              </a:rPr>
              <a:t>The </a:t>
            </a:r>
            <a:r>
              <a:rPr lang="en-GB" sz="1100" err="1">
                <a:solidFill>
                  <a:schemeClr val="tx1"/>
                </a:solidFill>
                <a:latin typeface="Verdana"/>
                <a:ea typeface="Verdana"/>
              </a:rPr>
              <a:t>levelised</a:t>
            </a:r>
            <a:r>
              <a:rPr lang="en-GB" sz="1100">
                <a:solidFill>
                  <a:schemeClr val="tx1"/>
                </a:solidFill>
                <a:latin typeface="Verdana"/>
                <a:ea typeface="Verdana"/>
              </a:rPr>
              <a:t> price cap and </a:t>
            </a:r>
            <a:r>
              <a:rPr lang="en-GB" sz="1100" err="1">
                <a:solidFill>
                  <a:schemeClr val="tx1"/>
                </a:solidFill>
                <a:latin typeface="Verdana"/>
                <a:ea typeface="Verdana"/>
              </a:rPr>
              <a:t>levelisation</a:t>
            </a:r>
            <a:r>
              <a:rPr lang="en-GB" sz="1100">
                <a:solidFill>
                  <a:schemeClr val="tx1"/>
                </a:solidFill>
                <a:latin typeface="Verdana"/>
                <a:ea typeface="Verdana"/>
              </a:rPr>
              <a:t> rates will be calculated by Ofgem for each fuel, region and payment method and provided to the reconciliation operator and the industry on a quarterly basis, published alongside the cap level for that period. </a:t>
            </a:r>
            <a:endParaRPr lang="en-GB">
              <a:solidFill>
                <a:schemeClr val="tx1"/>
              </a:solidFill>
            </a:endParaRPr>
          </a:p>
          <a:p>
            <a:pPr marL="171450" indent="-171450" algn="just">
              <a:buChar char="•"/>
            </a:pPr>
            <a:r>
              <a:rPr lang="en-GB" sz="1100">
                <a:solidFill>
                  <a:schemeClr val="tx1"/>
                </a:solidFill>
                <a:latin typeface="Verdana"/>
                <a:ea typeface="Verdana"/>
              </a:rPr>
              <a:t>The energy price cap (default tariff) calculates different maximum charges at nil consumption (‘standing charges’) for consumers on single-rate and multi-rate electricity metering arrangements in each region and as a result, different </a:t>
            </a:r>
            <a:r>
              <a:rPr lang="en-GB" sz="1100" err="1">
                <a:solidFill>
                  <a:schemeClr val="tx1"/>
                </a:solidFill>
                <a:latin typeface="Verdana"/>
                <a:ea typeface="Verdana"/>
              </a:rPr>
              <a:t>levelisation</a:t>
            </a:r>
            <a:r>
              <a:rPr lang="en-GB" sz="1100">
                <a:solidFill>
                  <a:schemeClr val="tx1"/>
                </a:solidFill>
                <a:latin typeface="Verdana"/>
                <a:ea typeface="Verdana"/>
              </a:rPr>
              <a:t> allowances have been calculated for both single-rate and multi-rate consumers within the price cap. </a:t>
            </a:r>
            <a:endParaRPr lang="en-GB">
              <a:solidFill>
                <a:schemeClr val="tx1"/>
              </a:solidFill>
            </a:endParaRPr>
          </a:p>
          <a:p>
            <a:pPr marL="171450" indent="-171450" algn="just">
              <a:buChar char="•"/>
            </a:pPr>
            <a:r>
              <a:rPr lang="en-GB" sz="1100">
                <a:solidFill>
                  <a:schemeClr val="tx1"/>
                </a:solidFill>
                <a:latin typeface="Verdana"/>
                <a:ea typeface="Verdana"/>
              </a:rPr>
              <a:t>As outlined in the </a:t>
            </a:r>
            <a:r>
              <a:rPr lang="en-GB" sz="1100" err="1">
                <a:solidFill>
                  <a:schemeClr val="tx1"/>
                </a:solidFill>
                <a:latin typeface="Verdana"/>
                <a:ea typeface="Verdana"/>
              </a:rPr>
              <a:t>Levelisation</a:t>
            </a:r>
            <a:r>
              <a:rPr lang="en-GB" sz="1100">
                <a:solidFill>
                  <a:schemeClr val="tx1"/>
                </a:solidFill>
                <a:latin typeface="Verdana"/>
                <a:ea typeface="Verdana"/>
              </a:rPr>
              <a:t> Policy decision document, however, the reconciliation system which supports the </a:t>
            </a:r>
            <a:r>
              <a:rPr lang="en-GB" sz="1100" err="1">
                <a:solidFill>
                  <a:schemeClr val="tx1"/>
                </a:solidFill>
                <a:latin typeface="Verdana"/>
                <a:ea typeface="Verdana"/>
              </a:rPr>
              <a:t>levelisation</a:t>
            </a:r>
            <a:r>
              <a:rPr lang="en-GB" sz="1100">
                <a:solidFill>
                  <a:schemeClr val="tx1"/>
                </a:solidFill>
                <a:latin typeface="Verdana"/>
                <a:ea typeface="Verdana"/>
              </a:rPr>
              <a:t> policy, has initially only been designed to accommodate one set of </a:t>
            </a:r>
            <a:r>
              <a:rPr lang="en-GB" sz="1100" err="1">
                <a:solidFill>
                  <a:schemeClr val="tx1"/>
                </a:solidFill>
                <a:latin typeface="Verdana"/>
                <a:ea typeface="Verdana"/>
              </a:rPr>
              <a:t>levelisation</a:t>
            </a:r>
            <a:r>
              <a:rPr lang="en-GB" sz="1100">
                <a:solidFill>
                  <a:schemeClr val="tx1"/>
                </a:solidFill>
                <a:latin typeface="Verdana"/>
                <a:ea typeface="Verdana"/>
              </a:rPr>
              <a:t> rates per region and fuel type to be used when calculating the daily differential rates and thus the reconciliation amounts.  </a:t>
            </a:r>
            <a:endParaRPr lang="en-GB">
              <a:solidFill>
                <a:schemeClr val="tx1"/>
              </a:solidFill>
            </a:endParaRPr>
          </a:p>
          <a:p>
            <a:pPr algn="just"/>
            <a:endParaRPr lang="en-GB" sz="1100" b="1">
              <a:solidFill>
                <a:schemeClr val="tx1"/>
              </a:solidFill>
              <a:latin typeface="Verdana"/>
              <a:ea typeface="Verdana"/>
            </a:endParaRPr>
          </a:p>
          <a:p>
            <a:pPr algn="just"/>
            <a:r>
              <a:rPr lang="en-GB" sz="1100" b="1" u="sng">
                <a:solidFill>
                  <a:schemeClr val="tx1"/>
                </a:solidFill>
                <a:latin typeface="Verdana"/>
                <a:ea typeface="Verdana"/>
              </a:rPr>
              <a:t>Impacts and next steps</a:t>
            </a:r>
          </a:p>
          <a:p>
            <a:pPr marL="171450" indent="-171450">
              <a:spcAft>
                <a:spcPts val="800"/>
              </a:spcAft>
              <a:buFont typeface="Arial" panose="020B0604020202020204" pitchFamily="34" charset="0"/>
              <a:buChar char="•"/>
            </a:pPr>
            <a:r>
              <a:rPr lang="en-GB" sz="1100">
                <a:solidFill>
                  <a:schemeClr val="tx1"/>
                </a:solidFill>
                <a:latin typeface="Verdana"/>
                <a:ea typeface="Verdana"/>
              </a:rPr>
              <a:t>Ofgem is only able to notify one rate per fuel, per region per payment type to RECCo due to the design of the system. </a:t>
            </a:r>
          </a:p>
          <a:p>
            <a:pPr marL="171450" indent="-171450">
              <a:spcAft>
                <a:spcPts val="800"/>
              </a:spcAft>
              <a:buFont typeface="Arial" panose="020B0604020202020204" pitchFamily="34" charset="0"/>
              <a:buChar char="•"/>
            </a:pPr>
            <a:r>
              <a:rPr lang="en-GB" sz="1100">
                <a:solidFill>
                  <a:schemeClr val="tx1"/>
                </a:solidFill>
                <a:latin typeface="Verdana"/>
                <a:ea typeface="Verdana"/>
              </a:rPr>
              <a:t>We will therefore notify RECCo of the electricity single rate standing charge for each payment type for each region, alongside a weighted blended </a:t>
            </a:r>
            <a:r>
              <a:rPr lang="en-GB" sz="1100" err="1">
                <a:solidFill>
                  <a:schemeClr val="tx1"/>
                </a:solidFill>
                <a:latin typeface="Verdana"/>
                <a:ea typeface="Verdana"/>
              </a:rPr>
              <a:t>levelisation</a:t>
            </a:r>
            <a:r>
              <a:rPr lang="en-GB" sz="1100">
                <a:solidFill>
                  <a:schemeClr val="tx1"/>
                </a:solidFill>
                <a:latin typeface="Verdana"/>
                <a:ea typeface="Verdana"/>
              </a:rPr>
              <a:t> rate.</a:t>
            </a:r>
          </a:p>
          <a:p>
            <a:pPr marL="171450" indent="-171450">
              <a:spcAft>
                <a:spcPts val="800"/>
              </a:spcAft>
              <a:buFont typeface="Arial" panose="020B0604020202020204" pitchFamily="34" charset="0"/>
              <a:buChar char="•"/>
            </a:pPr>
            <a:r>
              <a:rPr lang="en-GB" sz="1100">
                <a:solidFill>
                  <a:schemeClr val="tx1"/>
                </a:solidFill>
                <a:latin typeface="Verdana"/>
                <a:ea typeface="Verdana"/>
              </a:rPr>
              <a:t>This will mean that the amount recovered via reconciliation will, on a temporary basis, be slightly below that intended by the policy.</a:t>
            </a:r>
          </a:p>
          <a:p>
            <a:pPr marL="171450" indent="-171450">
              <a:spcAft>
                <a:spcPts val="800"/>
              </a:spcAft>
              <a:buFont typeface="Arial" panose="020B0604020202020204" pitchFamily="34" charset="0"/>
              <a:buChar char="•"/>
            </a:pPr>
            <a:r>
              <a:rPr lang="en-GB" sz="1100">
                <a:solidFill>
                  <a:schemeClr val="tx1"/>
                </a:solidFill>
                <a:latin typeface="Verdana"/>
                <a:ea typeface="Verdana"/>
              </a:rPr>
              <a:t>For most suppliers the impact per customer is +/- £0.01 per customer per year. </a:t>
            </a:r>
          </a:p>
          <a:p>
            <a:pPr marL="171450" indent="-171450">
              <a:spcAft>
                <a:spcPts val="800"/>
              </a:spcAft>
              <a:buFont typeface="Arial" panose="020B0604020202020204" pitchFamily="34" charset="0"/>
              <a:buChar char="•"/>
            </a:pPr>
            <a:r>
              <a:rPr lang="en-GB" sz="1100">
                <a:solidFill>
                  <a:schemeClr val="tx1"/>
                </a:solidFill>
                <a:latin typeface="Verdana"/>
                <a:ea typeface="Verdana"/>
              </a:rPr>
              <a:t>The impact range for all suppliers is between +£0.09 and -£0.12 per customer per year</a:t>
            </a:r>
          </a:p>
          <a:p>
            <a:pPr marL="171450" indent="-171450">
              <a:spcAft>
                <a:spcPts val="800"/>
              </a:spcAft>
              <a:buFont typeface="Arial" panose="020B0604020202020204" pitchFamily="34" charset="0"/>
              <a:buChar char="•"/>
            </a:pPr>
            <a:r>
              <a:rPr lang="en-GB" sz="1100" b="1">
                <a:solidFill>
                  <a:schemeClr val="tx1"/>
                </a:solidFill>
                <a:latin typeface="Verdana"/>
                <a:ea typeface="Verdana"/>
              </a:rPr>
              <a:t>We are working with RECCo to design and build the additional system requirements needed to process two sets of </a:t>
            </a:r>
            <a:r>
              <a:rPr lang="en-GB" sz="1100" b="1" err="1">
                <a:solidFill>
                  <a:schemeClr val="tx1"/>
                </a:solidFill>
                <a:latin typeface="Verdana"/>
                <a:ea typeface="Verdana"/>
              </a:rPr>
              <a:t>levelisation</a:t>
            </a:r>
            <a:r>
              <a:rPr lang="en-GB" sz="1100" b="1">
                <a:solidFill>
                  <a:schemeClr val="tx1"/>
                </a:solidFill>
                <a:latin typeface="Verdana"/>
                <a:ea typeface="Verdana"/>
              </a:rPr>
              <a:t> rates (i.e. both single-rate and multi-rate metering arrangements) as quickly as possible.</a:t>
            </a:r>
          </a:p>
          <a:p>
            <a:pPr marL="171450" indent="-171450">
              <a:spcAft>
                <a:spcPts val="800"/>
              </a:spcAft>
              <a:buFont typeface="Arial" panose="020B0604020202020204" pitchFamily="34" charset="0"/>
              <a:buChar char="•"/>
            </a:pPr>
            <a:r>
              <a:rPr lang="en-GB" sz="1100" b="1">
                <a:solidFill>
                  <a:schemeClr val="tx1"/>
                </a:solidFill>
                <a:latin typeface="Verdana"/>
                <a:ea typeface="Verdana"/>
              </a:rPr>
              <a:t>We will “true up” all suppliers to align their reconciliation payments with the individual </a:t>
            </a:r>
            <a:r>
              <a:rPr lang="en-GB" sz="1100" b="1" err="1">
                <a:solidFill>
                  <a:schemeClr val="tx1"/>
                </a:solidFill>
                <a:latin typeface="Verdana"/>
                <a:ea typeface="Verdana"/>
              </a:rPr>
              <a:t>levelisation</a:t>
            </a:r>
            <a:r>
              <a:rPr lang="en-GB" sz="1100" b="1">
                <a:solidFill>
                  <a:schemeClr val="tx1"/>
                </a:solidFill>
                <a:latin typeface="Verdana"/>
                <a:ea typeface="Verdana"/>
              </a:rPr>
              <a:t> rates for single-rate and multi-rate consumers by the end of the 2024/25 financial year</a:t>
            </a:r>
            <a:endParaRPr lang="en-GB">
              <a:solidFill>
                <a:schemeClr val="tx1"/>
              </a:solidFill>
            </a:endParaRPr>
          </a:p>
          <a:p>
            <a:pPr marL="171450" indent="-171450">
              <a:spcAft>
                <a:spcPts val="800"/>
              </a:spcAft>
              <a:buFont typeface="Arial" panose="020B0604020202020204" pitchFamily="34" charset="0"/>
              <a:buChar char="•"/>
            </a:pPr>
            <a:r>
              <a:rPr lang="en-GB" sz="1100" b="1">
                <a:solidFill>
                  <a:schemeClr val="tx1"/>
                </a:solidFill>
                <a:latin typeface="Verdana"/>
                <a:ea typeface="Verdana"/>
              </a:rPr>
              <a:t>We wrote to you this week with some further details and would be happy to discuss individual impacts with each supplier on a bilateral basis</a:t>
            </a:r>
          </a:p>
        </p:txBody>
      </p:sp>
      <p:sp>
        <p:nvSpPr>
          <p:cNvPr id="1117" name="Rectangle 1116">
            <a:extLst>
              <a:ext uri="{FF2B5EF4-FFF2-40B4-BE49-F238E27FC236}">
                <a16:creationId xmlns:a16="http://schemas.microsoft.com/office/drawing/2014/main" id="{540438CF-87A2-5DE9-AC13-56266D82418C}"/>
              </a:ext>
            </a:extLst>
          </p:cNvPr>
          <p:cNvSpPr/>
          <p:nvPr/>
        </p:nvSpPr>
        <p:spPr>
          <a:xfrm>
            <a:off x="318500" y="1233099"/>
            <a:ext cx="11285628" cy="289416"/>
          </a:xfrm>
          <a:prstGeom prst="rect">
            <a:avLst/>
          </a:prstGeom>
          <a:solidFill>
            <a:srgbClr val="ED7D31"/>
          </a:solidFill>
          <a:ln>
            <a:noFill/>
          </a:ln>
        </p:spPr>
        <p:style>
          <a:lnRef idx="0">
            <a:scrgbClr r="0" g="0" b="0"/>
          </a:lnRef>
          <a:fillRef idx="0">
            <a:scrgbClr r="0" g="0" b="0"/>
          </a:fillRef>
          <a:effectRef idx="0">
            <a:scrgbClr r="0" g="0" b="0"/>
          </a:effectRef>
          <a:fontRef idx="minor">
            <a:schemeClr val="lt1"/>
          </a:fontRef>
        </p:style>
        <p:txBody>
          <a:bodyPr lIns="91440" tIns="45720" rIns="91440" bIns="45720"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600" b="0" i="0" u="none" strike="noStrike" kern="1200" cap="none" spc="0" normalizeH="0" baseline="0" noProof="0">
                <a:ln>
                  <a:noFill/>
                </a:ln>
                <a:solidFill>
                  <a:prstClr val="white"/>
                </a:solidFill>
                <a:effectLst/>
                <a:uLnTx/>
                <a:uFillTx/>
                <a:latin typeface="Calibri"/>
                <a:ea typeface="Calibri"/>
                <a:cs typeface="Calibri"/>
              </a:rPr>
              <a:t>Calculation of electricity base levelisation rates (metering arrangement differentiation)</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Rectangle 1">
            <a:extLst>
              <a:ext uri="{FF2B5EF4-FFF2-40B4-BE49-F238E27FC236}">
                <a16:creationId xmlns:a16="http://schemas.microsoft.com/office/drawing/2014/main" id="{66B8C31B-182A-22F2-D370-A280F03902DC}"/>
              </a:ext>
            </a:extLst>
          </p:cNvPr>
          <p:cNvSpPr/>
          <p:nvPr/>
        </p:nvSpPr>
        <p:spPr>
          <a:xfrm>
            <a:off x="5358809" y="6649393"/>
            <a:ext cx="1499191" cy="14409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B57FBBB1-89CD-3908-67F9-EB7BB68B8988}"/>
              </a:ext>
            </a:extLst>
          </p:cNvPr>
          <p:cNvSpPr/>
          <p:nvPr/>
        </p:nvSpPr>
        <p:spPr>
          <a:xfrm>
            <a:off x="11673010" y="6524077"/>
            <a:ext cx="211756" cy="1947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945651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4770D9B-815E-65CC-ADBD-481E930C3998}"/>
              </a:ext>
            </a:extLst>
          </p:cNvPr>
          <p:cNvSpPr>
            <a:spLocks noGrp="1"/>
          </p:cNvSpPr>
          <p:nvPr>
            <p:ph type="title"/>
          </p:nvPr>
        </p:nvSpPr>
        <p:spPr/>
        <p:txBody>
          <a:bodyPr>
            <a:normAutofit/>
          </a:bodyPr>
          <a:lstStyle/>
          <a:p>
            <a:r>
              <a:rPr lang="en-GB">
                <a:latin typeface="Roboto"/>
                <a:ea typeface="Roboto"/>
                <a:cs typeface="Roboto"/>
              </a:rPr>
              <a:t>Treatment of Multi Rate Metering</a:t>
            </a:r>
          </a:p>
        </p:txBody>
      </p:sp>
      <p:pic>
        <p:nvPicPr>
          <p:cNvPr id="6" name="Picture Placeholder 5" descr="A picture containing sky, pylon, outdoor, bridge&#10;&#10;Description automatically generated">
            <a:extLst>
              <a:ext uri="{FF2B5EF4-FFF2-40B4-BE49-F238E27FC236}">
                <a16:creationId xmlns:a16="http://schemas.microsoft.com/office/drawing/2014/main" id="{3421B364-42D4-2E76-A2CB-D7BB0BF5254A}"/>
              </a:ext>
            </a:extLst>
          </p:cNvPr>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9188" r="19188"/>
          <a:stretch/>
        </p:blipFill>
        <p:spPr/>
      </p:pic>
      <p:sp>
        <p:nvSpPr>
          <p:cNvPr id="8" name="Text Placeholder 7">
            <a:extLst>
              <a:ext uri="{FF2B5EF4-FFF2-40B4-BE49-F238E27FC236}">
                <a16:creationId xmlns:a16="http://schemas.microsoft.com/office/drawing/2014/main" id="{E490EDC1-BC83-2672-E4B2-336D25E15534}"/>
              </a:ext>
            </a:extLst>
          </p:cNvPr>
          <p:cNvSpPr>
            <a:spLocks noGrp="1"/>
          </p:cNvSpPr>
          <p:nvPr>
            <p:ph type="body" sz="quarter" idx="11"/>
          </p:nvPr>
        </p:nvSpPr>
        <p:spPr>
          <a:xfrm>
            <a:off x="3203049" y="1869467"/>
            <a:ext cx="7927039" cy="3580357"/>
          </a:xfrm>
        </p:spPr>
        <p:txBody>
          <a:bodyPr vert="horz" lIns="91440" tIns="45720" rIns="91440" bIns="45720" rtlCol="0" anchor="t">
            <a:noAutofit/>
          </a:bodyPr>
          <a:lstStyle/>
          <a:p>
            <a:pPr>
              <a:lnSpc>
                <a:spcPct val="100000"/>
              </a:lnSpc>
              <a:spcBef>
                <a:spcPts val="0"/>
              </a:spcBef>
              <a:buFont typeface="Wingdings" panose="05000000000000000000" pitchFamily="2" charset="2"/>
              <a:buChar char="Ø"/>
            </a:pPr>
            <a:r>
              <a:rPr lang="en-GB" sz="1400">
                <a:solidFill>
                  <a:srgbClr val="3C3C3B"/>
                </a:solidFill>
                <a:latin typeface="Roboto"/>
                <a:ea typeface="Roboto"/>
                <a:cs typeface="Roboto"/>
              </a:rPr>
              <a:t>The REC Code Manager will work with RECCo on development of a REC Change Proposal to progress the additional requirements for multi-rate metering. </a:t>
            </a:r>
          </a:p>
          <a:p>
            <a:pPr>
              <a:lnSpc>
                <a:spcPct val="100000"/>
              </a:lnSpc>
              <a:spcBef>
                <a:spcPts val="0"/>
              </a:spcBef>
              <a:buFont typeface="Wingdings" panose="05000000000000000000" pitchFamily="2" charset="2"/>
              <a:buChar char="Ø"/>
            </a:pPr>
            <a:endParaRPr lang="en-GB" sz="1400">
              <a:solidFill>
                <a:srgbClr val="3C3C3B"/>
              </a:solidFill>
              <a:latin typeface="Roboto"/>
              <a:ea typeface="Roboto"/>
              <a:cs typeface="Roboto"/>
            </a:endParaRPr>
          </a:p>
          <a:p>
            <a:pPr>
              <a:lnSpc>
                <a:spcPct val="100000"/>
              </a:lnSpc>
              <a:spcBef>
                <a:spcPts val="0"/>
              </a:spcBef>
              <a:buFont typeface="Wingdings" panose="05000000000000000000" pitchFamily="2" charset="2"/>
              <a:buChar char="Ø"/>
            </a:pPr>
            <a:r>
              <a:rPr lang="en-GB" sz="1400">
                <a:solidFill>
                  <a:srgbClr val="3C3C3B"/>
                </a:solidFill>
                <a:latin typeface="Roboto"/>
                <a:ea typeface="Roboto"/>
                <a:cs typeface="Roboto"/>
              </a:rPr>
              <a:t>We expect this to be fully developed prior to being raised in June/ July 2024. </a:t>
            </a:r>
          </a:p>
          <a:p>
            <a:pPr>
              <a:lnSpc>
                <a:spcPct val="100000"/>
              </a:lnSpc>
              <a:spcBef>
                <a:spcPts val="0"/>
              </a:spcBef>
              <a:buFont typeface="Wingdings" panose="05000000000000000000" pitchFamily="2" charset="2"/>
              <a:buChar char="Ø"/>
            </a:pPr>
            <a:endParaRPr lang="en-GB" sz="1400">
              <a:solidFill>
                <a:srgbClr val="3C3C3B"/>
              </a:solidFill>
              <a:latin typeface="Roboto"/>
              <a:ea typeface="Roboto"/>
              <a:cs typeface="Roboto"/>
            </a:endParaRPr>
          </a:p>
          <a:p>
            <a:pPr>
              <a:lnSpc>
                <a:spcPct val="100000"/>
              </a:lnSpc>
              <a:spcBef>
                <a:spcPts val="0"/>
              </a:spcBef>
              <a:buFont typeface="Wingdings" panose="05000000000000000000" pitchFamily="2" charset="2"/>
              <a:buChar char="Ø"/>
            </a:pPr>
            <a:r>
              <a:rPr lang="en-GB" sz="1400">
                <a:solidFill>
                  <a:srgbClr val="3C3C3B"/>
                </a:solidFill>
                <a:latin typeface="Roboto"/>
                <a:ea typeface="Roboto"/>
                <a:cs typeface="Roboto"/>
              </a:rPr>
              <a:t>The requirements will be based on the data that Ofgem will request on volumes of single or multi-rate tariffs, as detailed in their letter on Monday 11 March 2024. </a:t>
            </a:r>
          </a:p>
          <a:p>
            <a:pPr marL="0" indent="0">
              <a:lnSpc>
                <a:spcPct val="100000"/>
              </a:lnSpc>
              <a:spcBef>
                <a:spcPts val="0"/>
              </a:spcBef>
              <a:buNone/>
            </a:pPr>
            <a:endParaRPr lang="en-GB" sz="1400">
              <a:solidFill>
                <a:srgbClr val="3C3C3B"/>
              </a:solidFill>
              <a:latin typeface="Roboto"/>
              <a:ea typeface="Roboto"/>
              <a:cs typeface="Roboto"/>
            </a:endParaRPr>
          </a:p>
          <a:p>
            <a:pPr>
              <a:lnSpc>
                <a:spcPct val="100000"/>
              </a:lnSpc>
              <a:spcBef>
                <a:spcPts val="0"/>
              </a:spcBef>
              <a:buFont typeface="Wingdings" panose="05000000000000000000" pitchFamily="2" charset="2"/>
              <a:buChar char="Ø"/>
            </a:pPr>
            <a:r>
              <a:rPr lang="en-GB" sz="1400">
                <a:solidFill>
                  <a:srgbClr val="3C3C3B"/>
                </a:solidFill>
                <a:latin typeface="Roboto"/>
                <a:ea typeface="Roboto"/>
                <a:cs typeface="Roboto"/>
              </a:rPr>
              <a:t>We will engage with Industry prior to the CP being raised on  the detailed requirements. </a:t>
            </a:r>
          </a:p>
          <a:p>
            <a:pPr>
              <a:lnSpc>
                <a:spcPct val="100000"/>
              </a:lnSpc>
              <a:spcBef>
                <a:spcPts val="0"/>
              </a:spcBef>
              <a:buFont typeface="Wingdings" panose="05000000000000000000" pitchFamily="2" charset="2"/>
              <a:buChar char="Ø"/>
            </a:pPr>
            <a:endParaRPr lang="en-GB" sz="1400">
              <a:solidFill>
                <a:srgbClr val="3C3C3B"/>
              </a:solidFill>
              <a:latin typeface="Roboto"/>
              <a:ea typeface="Roboto"/>
              <a:cs typeface="Roboto"/>
            </a:endParaRPr>
          </a:p>
          <a:p>
            <a:pPr marL="0" indent="0">
              <a:lnSpc>
                <a:spcPct val="100000"/>
              </a:lnSpc>
              <a:spcBef>
                <a:spcPts val="0"/>
              </a:spcBef>
              <a:buNone/>
            </a:pPr>
            <a:endParaRPr lang="en-GB" sz="1200">
              <a:solidFill>
                <a:srgbClr val="3C3C3B"/>
              </a:solidFill>
              <a:latin typeface="Roboto"/>
              <a:ea typeface="Roboto"/>
              <a:cs typeface="Roboto"/>
            </a:endParaRPr>
          </a:p>
          <a:p>
            <a:pPr marL="0" indent="0">
              <a:lnSpc>
                <a:spcPct val="100000"/>
              </a:lnSpc>
              <a:spcBef>
                <a:spcPts val="0"/>
              </a:spcBef>
              <a:buNone/>
            </a:pPr>
            <a:endParaRPr lang="en-GB" sz="1200" b="1">
              <a:latin typeface="Roboto"/>
              <a:ea typeface="Roboto"/>
              <a:cs typeface="Roboto"/>
            </a:endParaRPr>
          </a:p>
        </p:txBody>
      </p:sp>
    </p:spTree>
    <p:extLst>
      <p:ext uri="{BB962C8B-B14F-4D97-AF65-F5344CB8AC3E}">
        <p14:creationId xmlns:p14="http://schemas.microsoft.com/office/powerpoint/2010/main" val="6308128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0E4F7-0303-79E1-365C-2547C224CBC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FA157AA-FC84-7241-7D1E-00DCE60A94AC}"/>
              </a:ext>
            </a:extLst>
          </p:cNvPr>
          <p:cNvSpPr>
            <a:spLocks noGrp="1"/>
          </p:cNvSpPr>
          <p:nvPr>
            <p:ph type="title"/>
          </p:nvPr>
        </p:nvSpPr>
        <p:spPr>
          <a:xfrm>
            <a:off x="3505201" y="2766218"/>
            <a:ext cx="7324724" cy="1325563"/>
          </a:xfrm>
        </p:spPr>
        <p:txBody>
          <a:bodyPr>
            <a:normAutofit/>
          </a:bodyPr>
          <a:lstStyle/>
          <a:p>
            <a:r>
              <a:rPr lang="en-GB" sz="2800"/>
              <a:t>Questions</a:t>
            </a:r>
            <a:endParaRPr lang="en-GB" sz="3600"/>
          </a:p>
        </p:txBody>
      </p:sp>
    </p:spTree>
    <p:extLst>
      <p:ext uri="{BB962C8B-B14F-4D97-AF65-F5344CB8AC3E}">
        <p14:creationId xmlns:p14="http://schemas.microsoft.com/office/powerpoint/2010/main" val="1525579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6BF3004-4319-3C85-F2DA-572D4AEE56B7}"/>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3E2B750-4D86-38A4-AE52-628B811BF7F2}"/>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857FC78-B6B1-BC2B-582A-A8AD2F467AF8}"/>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400" b="1">
                <a:solidFill>
                  <a:srgbClr val="5B5B5B"/>
                </a:solidFill>
              </a:rPr>
              <a:t>Questions on Supplier Audit Requirements and Treatment of Multi Rate Metering</a:t>
            </a:r>
          </a:p>
        </p:txBody>
      </p:sp>
      <p:sp>
        <p:nvSpPr>
          <p:cNvPr id="7" name="Rectangle 6">
            <a:extLst>
              <a:ext uri="{FF2B5EF4-FFF2-40B4-BE49-F238E27FC236}">
                <a16:creationId xmlns:a16="http://schemas.microsoft.com/office/drawing/2014/main" id="{F33492E5-6677-3DBC-9891-5C8954730EC8}"/>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730571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804AA8-85A1-A754-CB4B-91E14B7E5E71}"/>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60016149-69DB-D9C4-2032-2CC5E0CB14D3}"/>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262BDAE6-BB1C-1032-47D2-0018FC057651}"/>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Audience Q&amp;A Session</a:t>
            </a:r>
          </a:p>
        </p:txBody>
      </p:sp>
      <p:sp>
        <p:nvSpPr>
          <p:cNvPr id="7" name="Rectangle 6">
            <a:extLst>
              <a:ext uri="{FF2B5EF4-FFF2-40B4-BE49-F238E27FC236}">
                <a16:creationId xmlns:a16="http://schemas.microsoft.com/office/drawing/2014/main" id="{8FBC7A1C-3B75-662B-4A82-A1A2BD905B2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audience questions on this slide.</a:t>
            </a:r>
          </a:p>
        </p:txBody>
      </p:sp>
    </p:spTree>
    <p:custDataLst>
      <p:tags r:id="rId1"/>
    </p:custDataLst>
    <p:extLst>
      <p:ext uri="{BB962C8B-B14F-4D97-AF65-F5344CB8AC3E}">
        <p14:creationId xmlns:p14="http://schemas.microsoft.com/office/powerpoint/2010/main" val="2517454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2A7D5-1EE1-44B5-DC76-072639BE3655}"/>
              </a:ext>
            </a:extLst>
          </p:cNvPr>
          <p:cNvSpPr>
            <a:spLocks noGrp="1"/>
          </p:cNvSpPr>
          <p:nvPr>
            <p:ph type="ctrTitle"/>
          </p:nvPr>
        </p:nvSpPr>
        <p:spPr/>
        <p:txBody>
          <a:bodyPr/>
          <a:lstStyle/>
          <a:p>
            <a:r>
              <a:rPr lang="en-GB"/>
              <a:t>Thanks for attending</a:t>
            </a:r>
          </a:p>
        </p:txBody>
      </p:sp>
      <p:sp>
        <p:nvSpPr>
          <p:cNvPr id="3" name="Subtitle 2">
            <a:extLst>
              <a:ext uri="{FF2B5EF4-FFF2-40B4-BE49-F238E27FC236}">
                <a16:creationId xmlns:a16="http://schemas.microsoft.com/office/drawing/2014/main" id="{25E65A6E-0373-5FE6-E55C-FA9DA7989A14}"/>
              </a:ext>
            </a:extLst>
          </p:cNvPr>
          <p:cNvSpPr>
            <a:spLocks noGrp="1"/>
          </p:cNvSpPr>
          <p:nvPr>
            <p:ph type="subTitle" idx="1"/>
          </p:nvPr>
        </p:nvSpPr>
        <p:spPr/>
        <p:txBody>
          <a:bodyPr/>
          <a:lstStyle/>
          <a:p>
            <a:r>
              <a:rPr lang="en-GB"/>
              <a:t>Contact us: enquiries@recmanager.co.uk</a:t>
            </a:r>
          </a:p>
        </p:txBody>
      </p:sp>
    </p:spTree>
    <p:extLst>
      <p:ext uri="{BB962C8B-B14F-4D97-AF65-F5344CB8AC3E}">
        <p14:creationId xmlns:p14="http://schemas.microsoft.com/office/powerpoint/2010/main" val="1876557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9588D7A-C667-FA0B-764F-23ABE6E814AA}"/>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C0157A72-6034-8ECC-BE3C-557580D3504D}"/>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D63F27E-D5A0-4A6F-2A59-210E3E29EE76}"/>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3600" b="1">
                <a:solidFill>
                  <a:srgbClr val="5B5B5B"/>
                </a:solidFill>
              </a:rPr>
              <a:t>Feedback</a:t>
            </a:r>
          </a:p>
        </p:txBody>
      </p:sp>
      <p:sp>
        <p:nvSpPr>
          <p:cNvPr id="7" name="Rectangle 6">
            <a:extLst>
              <a:ext uri="{FF2B5EF4-FFF2-40B4-BE49-F238E27FC236}">
                <a16:creationId xmlns:a16="http://schemas.microsoft.com/office/drawing/2014/main" id="{86FD6720-0CBB-BB5B-84C9-A9D540300D8F}"/>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poll results on this slide.</a:t>
            </a:r>
          </a:p>
        </p:txBody>
      </p:sp>
    </p:spTree>
    <p:custDataLst>
      <p:tags r:id="rId1"/>
    </p:custDataLst>
    <p:extLst>
      <p:ext uri="{BB962C8B-B14F-4D97-AF65-F5344CB8AC3E}">
        <p14:creationId xmlns:p14="http://schemas.microsoft.com/office/powerpoint/2010/main" val="1998939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 tmFilter="0, 0; .2, .5; .8, .5; 1, 0"/>
                                        <p:tgtEl>
                                          <p:spTgt spid="6"/>
                                        </p:tgtEl>
                                      </p:cBhvr>
                                    </p:animEffect>
                                    <p:animScale>
                                      <p:cBhvr>
                                        <p:cTn id="12"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BBCDC87-134C-2798-E284-EF25706CCD3D}"/>
              </a:ext>
            </a:extLst>
          </p:cNvPr>
          <p:cNvPicPr>
            <a:picLocks/>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3201670" y="508000"/>
            <a:ext cx="1219200" cy="510126"/>
          </a:xfrm>
          <a:prstGeom prst="rect">
            <a:avLst/>
          </a:prstGeom>
        </p:spPr>
      </p:pic>
      <p:pic>
        <p:nvPicPr>
          <p:cNvPr id="5" name="Picture 4">
            <a:extLst>
              <a:ext uri="{FF2B5EF4-FFF2-40B4-BE49-F238E27FC236}">
                <a16:creationId xmlns:a16="http://schemas.microsoft.com/office/drawing/2014/main" id="{D2BBF77D-3F8A-760B-CA31-816217A61AE9}"/>
              </a:ext>
            </a:extLst>
          </p:cNvPr>
          <p:cNvPicPr>
            <a:picLocks/>
          </p:cNvPicPr>
          <p:nvPr>
            <p:custDataLst>
              <p:tags r:id="rId3"/>
            </p:custDataLst>
          </p:nvPr>
        </p:nvPicPr>
        <p:blipFill>
          <a:blip r:embed="rId8">
            <a:extLst>
              <a:ext uri="{28A0092B-C50C-407E-A947-70E740481C1C}">
                <a14:useLocalDpi xmlns:a14="http://schemas.microsoft.com/office/drawing/2010/main" val="0"/>
              </a:ext>
            </a:extLst>
          </a:blip>
          <a:stretch>
            <a:fillRect/>
          </a:stretch>
        </p:blipFill>
        <p:spPr>
          <a:xfrm>
            <a:off x="508000" y="2209800"/>
            <a:ext cx="2438400" cy="2438400"/>
          </a:xfrm>
          <a:prstGeom prst="rect">
            <a:avLst/>
          </a:prstGeom>
        </p:spPr>
      </p:pic>
      <p:sp>
        <p:nvSpPr>
          <p:cNvPr id="6" name="Rectangle 5">
            <a:extLst>
              <a:ext uri="{FF2B5EF4-FFF2-40B4-BE49-F238E27FC236}">
                <a16:creationId xmlns:a16="http://schemas.microsoft.com/office/drawing/2014/main" id="{84EBF50F-CE24-AD3F-05DE-E51BC399BC22}"/>
              </a:ext>
            </a:extLst>
          </p:cNvPr>
          <p:cNvSpPr/>
          <p:nvPr>
            <p:custDataLst>
              <p:tags r:id="rId4"/>
            </p:custDataLst>
          </p:nvPr>
        </p:nvSpPr>
        <p:spPr>
          <a:xfrm>
            <a:off x="3200400" y="2571750"/>
            <a:ext cx="8483600" cy="1714500"/>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a-DK" sz="3600" b="1">
                <a:solidFill>
                  <a:srgbClr val="5B5B5B"/>
                </a:solidFill>
              </a:rPr>
              <a:t>Join at slido.com</a:t>
            </a:r>
            <a:br>
              <a:rPr lang="da-DK" sz="3600" b="1">
                <a:solidFill>
                  <a:srgbClr val="5B5B5B"/>
                </a:solidFill>
              </a:rPr>
            </a:br>
            <a:r>
              <a:rPr lang="da-DK" sz="3600" b="1">
                <a:solidFill>
                  <a:srgbClr val="5B5B5B"/>
                </a:solidFill>
              </a:rPr>
              <a:t>#3814849</a:t>
            </a:r>
            <a:endParaRPr lang="en-GB" sz="3600" b="1">
              <a:solidFill>
                <a:srgbClr val="5B5B5B"/>
              </a:solidFill>
            </a:endParaRPr>
          </a:p>
        </p:txBody>
      </p:sp>
      <p:sp>
        <p:nvSpPr>
          <p:cNvPr id="7" name="Rectangle 6">
            <a:extLst>
              <a:ext uri="{FF2B5EF4-FFF2-40B4-BE49-F238E27FC236}">
                <a16:creationId xmlns:a16="http://schemas.microsoft.com/office/drawing/2014/main" id="{2545A471-0453-EB74-A9EC-9C9DC3C9E10A}"/>
              </a:ext>
            </a:extLst>
          </p:cNvPr>
          <p:cNvSpPr/>
          <p:nvPr>
            <p:custDataLst>
              <p:tags r:id="rId5"/>
            </p:custDataLst>
          </p:nvPr>
        </p:nvSpPr>
        <p:spPr>
          <a:xfrm>
            <a:off x="3200400" y="6096000"/>
            <a:ext cx="8737600" cy="510125"/>
          </a:xfrm>
          <a:prstGeom prst="rect">
            <a:avLst/>
          </a:prstGeom>
          <a:noFill/>
          <a:ln w="12700" cap="flat" cmpd="sng" algn="ctr">
            <a:noFill/>
            <a:prstDash val="solid"/>
            <a:miter lim="800000"/>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300" b="1">
                <a:solidFill>
                  <a:srgbClr val="5B5B5B"/>
                </a:solidFill>
              </a:rPr>
              <a:t>ⓘ</a:t>
            </a:r>
            <a:r>
              <a:rPr lang="en-GB" sz="1400">
                <a:solidFill>
                  <a:srgbClr val="5B5B5B"/>
                </a:solidFill>
              </a:rPr>
              <a:t> Start presenting to display the joining instructions on this slide.</a:t>
            </a:r>
          </a:p>
        </p:txBody>
      </p:sp>
    </p:spTree>
    <p:custDataLst>
      <p:tags r:id="rId1"/>
    </p:custDataLst>
    <p:extLst>
      <p:ext uri="{BB962C8B-B14F-4D97-AF65-F5344CB8AC3E}">
        <p14:creationId xmlns:p14="http://schemas.microsoft.com/office/powerpoint/2010/main" val="35702527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9F552-98A8-7B6D-CDB0-DB93F5EA3A07}"/>
              </a:ext>
            </a:extLst>
          </p:cNvPr>
          <p:cNvSpPr>
            <a:spLocks noGrp="1"/>
          </p:cNvSpPr>
          <p:nvPr>
            <p:ph type="title"/>
          </p:nvPr>
        </p:nvSpPr>
        <p:spPr/>
        <p:txBody>
          <a:bodyPr/>
          <a:lstStyle/>
          <a:p>
            <a:r>
              <a:rPr lang="en-GB"/>
              <a:t>Agenda For today</a:t>
            </a:r>
          </a:p>
        </p:txBody>
      </p:sp>
      <p:graphicFrame>
        <p:nvGraphicFramePr>
          <p:cNvPr id="7" name="Table 7">
            <a:extLst>
              <a:ext uri="{FF2B5EF4-FFF2-40B4-BE49-F238E27FC236}">
                <a16:creationId xmlns:a16="http://schemas.microsoft.com/office/drawing/2014/main" id="{F86CF725-B62F-45BF-428A-61A8EEF73994}"/>
              </a:ext>
            </a:extLst>
          </p:cNvPr>
          <p:cNvGraphicFramePr>
            <a:graphicFrameLocks noGrp="1"/>
          </p:cNvGraphicFramePr>
          <p:nvPr>
            <p:ph type="tbl" sz="quarter" idx="10"/>
            <p:extLst>
              <p:ext uri="{D42A27DB-BD31-4B8C-83A1-F6EECF244321}">
                <p14:modId xmlns:p14="http://schemas.microsoft.com/office/powerpoint/2010/main" val="2485094780"/>
              </p:ext>
            </p:extLst>
          </p:nvPr>
        </p:nvGraphicFramePr>
        <p:xfrm>
          <a:off x="838206" y="1091278"/>
          <a:ext cx="9284849" cy="5374639"/>
        </p:xfrm>
        <a:graphic>
          <a:graphicData uri="http://schemas.openxmlformats.org/drawingml/2006/table">
            <a:tbl>
              <a:tblPr firstRow="1" bandRow="1">
                <a:tableStyleId>{F5AB1C69-6EDB-4FF4-983F-18BD219EF322}</a:tableStyleId>
              </a:tblPr>
              <a:tblGrid>
                <a:gridCol w="6974541">
                  <a:extLst>
                    <a:ext uri="{9D8B030D-6E8A-4147-A177-3AD203B41FA5}">
                      <a16:colId xmlns:a16="http://schemas.microsoft.com/office/drawing/2014/main" val="2119900406"/>
                    </a:ext>
                  </a:extLst>
                </a:gridCol>
                <a:gridCol w="2310308">
                  <a:extLst>
                    <a:ext uri="{9D8B030D-6E8A-4147-A177-3AD203B41FA5}">
                      <a16:colId xmlns:a16="http://schemas.microsoft.com/office/drawing/2014/main" val="1893307877"/>
                    </a:ext>
                  </a:extLst>
                </a:gridCol>
              </a:tblGrid>
              <a:tr h="370840">
                <a:tc>
                  <a:txBody>
                    <a:bodyPr/>
                    <a:lstStyle/>
                    <a:p>
                      <a:pPr algn="ctr"/>
                      <a:r>
                        <a:rPr lang="en-GB" sz="1600" cap="all" spc="300" baseline="0">
                          <a:latin typeface="Roboto"/>
                          <a:ea typeface="Roboto"/>
                        </a:rPr>
                        <a:t>Agenda Item</a:t>
                      </a:r>
                    </a:p>
                  </a:txBody>
                  <a:tcPr anchor="ctr"/>
                </a:tc>
                <a:tc>
                  <a:txBody>
                    <a:bodyPr/>
                    <a:lstStyle/>
                    <a:p>
                      <a:pPr algn="ctr"/>
                      <a:r>
                        <a:rPr lang="en-GB" sz="1600" cap="all" spc="300" baseline="0">
                          <a:latin typeface="Roboto"/>
                          <a:ea typeface="Roboto"/>
                        </a:rPr>
                        <a:t>Presenter</a:t>
                      </a:r>
                    </a:p>
                  </a:txBody>
                  <a:tcPr anchor="ctr"/>
                </a:tc>
                <a:extLst>
                  <a:ext uri="{0D108BD9-81ED-4DB2-BD59-A6C34878D82A}">
                    <a16:rowId xmlns:a16="http://schemas.microsoft.com/office/drawing/2014/main" val="677238016"/>
                  </a:ext>
                </a:extLst>
              </a:tr>
              <a:tr h="370840">
                <a:tc>
                  <a:txBody>
                    <a:bodyPr/>
                    <a:lstStyle/>
                    <a:p>
                      <a:pPr lvl="0" algn="l">
                        <a:buNone/>
                      </a:pPr>
                      <a:r>
                        <a:rPr lang="en-GB" sz="16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Levelisation Policy</a:t>
                      </a:r>
                    </a:p>
                  </a:txBody>
                  <a:tcPr anchor="ctr">
                    <a:solidFill>
                      <a:srgbClr val="D5E3E0"/>
                    </a:solidFill>
                  </a:tcPr>
                </a:tc>
                <a:tc>
                  <a:txBody>
                    <a:bodyPr/>
                    <a:lstStyle/>
                    <a:p>
                      <a:pPr algn="ctr"/>
                      <a:r>
                        <a:rPr lang="en-GB" sz="1600">
                          <a:solidFill>
                            <a:srgbClr val="3C3C3B"/>
                          </a:solidFill>
                          <a:latin typeface="Roboto"/>
                          <a:ea typeface="Roboto"/>
                        </a:rPr>
                        <a:t>Jonathan Windeatt Ofgem</a:t>
                      </a:r>
                    </a:p>
                  </a:txBody>
                  <a:tcPr anchor="ctr"/>
                </a:tc>
                <a:extLst>
                  <a:ext uri="{0D108BD9-81ED-4DB2-BD59-A6C34878D82A}">
                    <a16:rowId xmlns:a16="http://schemas.microsoft.com/office/drawing/2014/main" val="1960273548"/>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Payment Method Levelisation (PML) Reconciliation Pre-release Information and Readiness</a:t>
                      </a:r>
                      <a:endPar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endParaRPr>
                    </a:p>
                  </a:txBody>
                  <a:tcPr anchor="ctr">
                    <a:solidFill>
                      <a:srgbClr val="EBF1F0"/>
                    </a:solidFill>
                  </a:tcPr>
                </a:tc>
                <a:tc>
                  <a:txBody>
                    <a:bodyPr/>
                    <a:lstStyle/>
                    <a:p>
                      <a:pPr algn="ctr"/>
                      <a:r>
                        <a:rPr lang="en-GB" sz="1600">
                          <a:solidFill>
                            <a:srgbClr val="3C3C3B"/>
                          </a:solidFill>
                          <a:latin typeface="Roboto"/>
                          <a:ea typeface="Roboto"/>
                        </a:rPr>
                        <a:t>Holly Law</a:t>
                      </a:r>
                    </a:p>
                    <a:p>
                      <a:pPr algn="ctr"/>
                      <a:r>
                        <a:rPr lang="en-GB" sz="1600">
                          <a:solidFill>
                            <a:srgbClr val="3C3C3B"/>
                          </a:solidFill>
                          <a:latin typeface="Roboto"/>
                          <a:ea typeface="Roboto"/>
                        </a:rPr>
                        <a:t>Code Manager </a:t>
                      </a:r>
                    </a:p>
                  </a:txBody>
                  <a:tcPr anchor="ctr">
                    <a:solidFill>
                      <a:srgbClr val="EBF1F0"/>
                    </a:solidFill>
                  </a:tcPr>
                </a:tc>
                <a:extLst>
                  <a:ext uri="{0D108BD9-81ED-4DB2-BD59-A6C34878D82A}">
                    <a16:rowId xmlns:a16="http://schemas.microsoft.com/office/drawing/2014/main" val="240807893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i="0" u="none" strike="noStrike" baseline="0" noProof="0">
                          <a:solidFill>
                            <a:srgbClr val="3C3C3B"/>
                          </a:solidFill>
                          <a:latin typeface="Roboto" panose="02000000000000000000" pitchFamily="2" charset="0"/>
                          <a:ea typeface="Roboto" panose="02000000000000000000" pitchFamily="2" charset="0"/>
                          <a:cs typeface="Roboto" panose="02000000000000000000" pitchFamily="2" charset="0"/>
                        </a:rPr>
                        <a:t>Recco Operational Delivery Update</a:t>
                      </a:r>
                    </a:p>
                  </a:txBody>
                  <a:tcPr anchor="ctr">
                    <a:solidFill>
                      <a:srgbClr val="D5E3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Chris Stock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Recco</a:t>
                      </a:r>
                    </a:p>
                  </a:txBody>
                  <a:tcPr anchor="ctr">
                    <a:solidFill>
                      <a:srgbClr val="D5E3E0"/>
                    </a:solidFill>
                  </a:tcPr>
                </a:tc>
                <a:extLst>
                  <a:ext uri="{0D108BD9-81ED-4DB2-BD59-A6C34878D82A}">
                    <a16:rowId xmlns:a16="http://schemas.microsoft.com/office/drawing/2014/main" val="2009025572"/>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Assuring Payment Method Levelisation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a:ea typeface="Roboto"/>
                        </a:rPr>
                        <a:t>Vaishnavi Sharma</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b="0" i="0" u="none" strike="noStrike" noProof="0">
                          <a:solidFill>
                            <a:srgbClr val="3C3C3B"/>
                          </a:solidFill>
                          <a:latin typeface="Roboto"/>
                          <a:ea typeface="Roboto"/>
                        </a:rPr>
                        <a:t>Code Manager</a:t>
                      </a:r>
                      <a:endParaRPr lang="en-GB" sz="1600">
                        <a:solidFill>
                          <a:srgbClr val="3C3C3B"/>
                        </a:solidFill>
                        <a:latin typeface="Roboto"/>
                        <a:ea typeface="Roboto"/>
                      </a:endParaRPr>
                    </a:p>
                  </a:txBody>
                  <a:tcPr anchor="ctr"/>
                </a:tc>
                <a:extLst>
                  <a:ext uri="{0D108BD9-81ED-4DB2-BD59-A6C34878D82A}">
                    <a16:rowId xmlns:a16="http://schemas.microsoft.com/office/drawing/2014/main" val="4139386349"/>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Q&amp;A R0147 Go Live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All</a:t>
                      </a:r>
                    </a:p>
                  </a:txBody>
                  <a:tcPr anchor="ctr"/>
                </a:tc>
                <a:extLst>
                  <a:ext uri="{0D108BD9-81ED-4DB2-BD59-A6C34878D82A}">
                    <a16:rowId xmlns:a16="http://schemas.microsoft.com/office/drawing/2014/main" val="274004190"/>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Post Implementation Support</a:t>
                      </a:r>
                    </a:p>
                  </a:txBody>
                  <a:tcPr anchor="ctr"/>
                </a:tc>
                <a:tc>
                  <a:txBody>
                    <a:bodyPr/>
                    <a:lstStyle/>
                    <a:p>
                      <a:pPr algn="ctr"/>
                      <a:r>
                        <a:rPr lang="en-GB" sz="1600">
                          <a:solidFill>
                            <a:srgbClr val="3C3C3B"/>
                          </a:solidFill>
                          <a:latin typeface="Roboto"/>
                          <a:ea typeface="Roboto"/>
                        </a:rPr>
                        <a:t>Holly Law</a:t>
                      </a:r>
                    </a:p>
                    <a:p>
                      <a:pPr algn="ctr"/>
                      <a:r>
                        <a:rPr lang="en-GB" sz="1600">
                          <a:solidFill>
                            <a:srgbClr val="3C3C3B"/>
                          </a:solidFill>
                          <a:latin typeface="Roboto"/>
                          <a:ea typeface="Roboto"/>
                        </a:rPr>
                        <a:t>Code Manager </a:t>
                      </a:r>
                    </a:p>
                  </a:txBody>
                  <a:tcPr anchor="ctr"/>
                </a:tc>
                <a:extLst>
                  <a:ext uri="{0D108BD9-81ED-4DB2-BD59-A6C34878D82A}">
                    <a16:rowId xmlns:a16="http://schemas.microsoft.com/office/drawing/2014/main" val="1609310046"/>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Supplier Audit Requirements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Jonathan Windeatt Ofgem</a:t>
                      </a:r>
                    </a:p>
                  </a:txBody>
                  <a:tcPr anchor="ctr"/>
                </a:tc>
                <a:extLst>
                  <a:ext uri="{0D108BD9-81ED-4DB2-BD59-A6C34878D82A}">
                    <a16:rowId xmlns:a16="http://schemas.microsoft.com/office/drawing/2014/main" val="4043937295"/>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Treatment of Multi Rate Metering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Jonathan Windeatt Ofgem</a:t>
                      </a:r>
                    </a:p>
                  </a:txBody>
                  <a:tcPr anchor="ctr"/>
                </a:tc>
                <a:extLst>
                  <a:ext uri="{0D108BD9-81ED-4DB2-BD59-A6C34878D82A}">
                    <a16:rowId xmlns:a16="http://schemas.microsoft.com/office/drawing/2014/main" val="2977619164"/>
                  </a:ext>
                </a:extLst>
              </a:tr>
              <a:tr h="37083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u="none" strike="noStrike" kern="1200" baseline="0">
                          <a:solidFill>
                            <a:srgbClr val="3C3C3B"/>
                          </a:solidFill>
                          <a:latin typeface="Roboto" panose="02000000000000000000" pitchFamily="2" charset="0"/>
                          <a:ea typeface="Roboto" panose="02000000000000000000" pitchFamily="2" charset="0"/>
                          <a:cs typeface="Roboto" panose="02000000000000000000" pitchFamily="2" charset="0"/>
                        </a:rPr>
                        <a:t>Q&amp;A on Supplier Audit Requirements and Treatment of Multi Rate Metering</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a:solidFill>
                            <a:srgbClr val="3C3C3B"/>
                          </a:solidFill>
                          <a:latin typeface="Roboto"/>
                          <a:ea typeface="Roboto"/>
                        </a:rPr>
                        <a:t>Jonathan </a:t>
                      </a:r>
                      <a:r>
                        <a:rPr lang="en-GB" sz="1600" err="1">
                          <a:solidFill>
                            <a:srgbClr val="3C3C3B"/>
                          </a:solidFill>
                          <a:latin typeface="Roboto"/>
                          <a:ea typeface="Roboto"/>
                        </a:rPr>
                        <a:t>Windeatt</a:t>
                      </a:r>
                      <a:r>
                        <a:rPr lang="en-GB" sz="1600">
                          <a:solidFill>
                            <a:srgbClr val="3C3C3B"/>
                          </a:solidFill>
                          <a:latin typeface="Roboto"/>
                          <a:ea typeface="Roboto"/>
                        </a:rPr>
                        <a:t> Ofgem</a:t>
                      </a:r>
                    </a:p>
                  </a:txBody>
                  <a:tcPr anchor="ctr"/>
                </a:tc>
                <a:extLst>
                  <a:ext uri="{0D108BD9-81ED-4DB2-BD59-A6C34878D82A}">
                    <a16:rowId xmlns:a16="http://schemas.microsoft.com/office/drawing/2014/main" val="557774782"/>
                  </a:ext>
                </a:extLst>
              </a:tr>
            </a:tbl>
          </a:graphicData>
        </a:graphic>
      </p:graphicFrame>
    </p:spTree>
    <p:extLst>
      <p:ext uri="{BB962C8B-B14F-4D97-AF65-F5344CB8AC3E}">
        <p14:creationId xmlns:p14="http://schemas.microsoft.com/office/powerpoint/2010/main" val="11167832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BBE1C-1E28-5F1B-0349-F4F0F851BB0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DD647C-7707-62CA-AB8E-4F2CB8D6B6F6}"/>
              </a:ext>
            </a:extLst>
          </p:cNvPr>
          <p:cNvSpPr>
            <a:spLocks noGrp="1"/>
          </p:cNvSpPr>
          <p:nvPr>
            <p:ph type="title"/>
          </p:nvPr>
        </p:nvSpPr>
        <p:spPr>
          <a:xfrm>
            <a:off x="4031672" y="2766219"/>
            <a:ext cx="7728524" cy="1325563"/>
          </a:xfrm>
        </p:spPr>
        <p:txBody>
          <a:bodyPr>
            <a:normAutofit/>
          </a:bodyPr>
          <a:lstStyle/>
          <a:p>
            <a:r>
              <a:rPr lang="en-US"/>
              <a:t>Levelisation Policy</a:t>
            </a:r>
          </a:p>
        </p:txBody>
      </p:sp>
      <p:sp>
        <p:nvSpPr>
          <p:cNvPr id="3" name="Text Placeholder 2">
            <a:extLst>
              <a:ext uri="{FF2B5EF4-FFF2-40B4-BE49-F238E27FC236}">
                <a16:creationId xmlns:a16="http://schemas.microsoft.com/office/drawing/2014/main" id="{5592CBE6-D346-D9FA-D60F-10BDAFD6C498}"/>
              </a:ext>
            </a:extLst>
          </p:cNvPr>
          <p:cNvSpPr>
            <a:spLocks noGrp="1"/>
          </p:cNvSpPr>
          <p:nvPr>
            <p:ph type="body" sz="quarter" idx="10"/>
          </p:nvPr>
        </p:nvSpPr>
        <p:spPr/>
        <p:txBody>
          <a:bodyPr/>
          <a:lstStyle/>
          <a:p>
            <a:r>
              <a:rPr lang="en-GB">
                <a:latin typeface="Roboto"/>
                <a:ea typeface="Roboto"/>
                <a:cs typeface="Roboto"/>
              </a:rPr>
              <a:t>Jonathan Windeatt </a:t>
            </a:r>
            <a:endParaRPr lang="en-US"/>
          </a:p>
        </p:txBody>
      </p:sp>
    </p:spTree>
    <p:extLst>
      <p:ext uri="{BB962C8B-B14F-4D97-AF65-F5344CB8AC3E}">
        <p14:creationId xmlns:p14="http://schemas.microsoft.com/office/powerpoint/2010/main" val="13853426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48367F3-BF0C-8CE9-C57B-120759859B9A}"/>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7</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E6E169F8-8522-6FAF-E0AE-BD377F5ACD50}"/>
              </a:ext>
            </a:extLst>
          </p:cNvPr>
          <p:cNvSpPr>
            <a:spLocks noGrp="1"/>
          </p:cNvSpPr>
          <p:nvPr>
            <p:ph type="title"/>
          </p:nvPr>
        </p:nvSpPr>
        <p:spPr>
          <a:xfrm>
            <a:off x="3550412" y="316339"/>
            <a:ext cx="8160907" cy="288032"/>
          </a:xfrm>
          <a:solidFill>
            <a:schemeClr val="bg1"/>
          </a:solidFill>
        </p:spPr>
        <p:txBody>
          <a:bodyPr/>
          <a:lstStyle/>
          <a:p>
            <a:endParaRPr lang="en-GB"/>
          </a:p>
        </p:txBody>
      </p:sp>
      <p:graphicFrame>
        <p:nvGraphicFramePr>
          <p:cNvPr id="9" name="Table 8">
            <a:extLst>
              <a:ext uri="{FF2B5EF4-FFF2-40B4-BE49-F238E27FC236}">
                <a16:creationId xmlns:a16="http://schemas.microsoft.com/office/drawing/2014/main" id="{6C5D0CED-9A50-5B05-A040-EFEDAA0E9BD8}"/>
              </a:ext>
            </a:extLst>
          </p:cNvPr>
          <p:cNvGraphicFramePr>
            <a:graphicFrameLocks noGrp="1"/>
          </p:cNvGraphicFramePr>
          <p:nvPr/>
        </p:nvGraphicFramePr>
        <p:xfrm>
          <a:off x="479965" y="2960894"/>
          <a:ext cx="11124163" cy="3854346"/>
        </p:xfrm>
        <a:graphic>
          <a:graphicData uri="http://schemas.openxmlformats.org/drawingml/2006/table">
            <a:tbl>
              <a:tblPr firstRow="1" bandRow="1">
                <a:tableStyleId>{2A488322-F2BA-4B5B-9748-0D474271808F}</a:tableStyleId>
              </a:tblPr>
              <a:tblGrid>
                <a:gridCol w="3708054">
                  <a:extLst>
                    <a:ext uri="{9D8B030D-6E8A-4147-A177-3AD203B41FA5}">
                      <a16:colId xmlns:a16="http://schemas.microsoft.com/office/drawing/2014/main" val="921057900"/>
                    </a:ext>
                  </a:extLst>
                </a:gridCol>
                <a:gridCol w="3708055">
                  <a:extLst>
                    <a:ext uri="{9D8B030D-6E8A-4147-A177-3AD203B41FA5}">
                      <a16:colId xmlns:a16="http://schemas.microsoft.com/office/drawing/2014/main" val="955947090"/>
                    </a:ext>
                  </a:extLst>
                </a:gridCol>
                <a:gridCol w="3708054">
                  <a:extLst>
                    <a:ext uri="{9D8B030D-6E8A-4147-A177-3AD203B41FA5}">
                      <a16:colId xmlns:a16="http://schemas.microsoft.com/office/drawing/2014/main" val="48710758"/>
                    </a:ext>
                  </a:extLst>
                </a:gridCol>
              </a:tblGrid>
              <a:tr h="377911">
                <a:tc gridSpan="3">
                  <a:txBody>
                    <a:bodyPr/>
                    <a:lstStyle/>
                    <a:p>
                      <a:pPr algn="ctr"/>
                      <a:r>
                        <a:rPr lang="en-GB"/>
                        <a:t>What have we announced?</a:t>
                      </a:r>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16303172"/>
                  </a:ext>
                </a:extLst>
              </a:tr>
              <a:tr h="1844942">
                <a:tc gridSpan="3">
                  <a:txBody>
                    <a:bodyPr/>
                    <a:lstStyle/>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Calibri" panose="020F0502020204030204" pitchFamily="34" charset="0"/>
                          <a:cs typeface="Arial"/>
                        </a:rPr>
                        <a:t>We have announced our decision to </a:t>
                      </a:r>
                      <a:r>
                        <a:rPr lang="en-GB" sz="1200" b="1" kern="100">
                          <a:solidFill>
                            <a:schemeClr val="dk1"/>
                          </a:solidFill>
                          <a:effectLst/>
                          <a:latin typeface="Verdana"/>
                          <a:ea typeface="Calibri" panose="020F0502020204030204" pitchFamily="34" charset="0"/>
                          <a:cs typeface="Arial"/>
                        </a:rPr>
                        <a:t>levelise PPM and DD standing charges from April 2024</a:t>
                      </a:r>
                      <a:r>
                        <a:rPr lang="en-GB" sz="1200" kern="100">
                          <a:solidFill>
                            <a:schemeClr val="dk1"/>
                          </a:solidFill>
                          <a:effectLst/>
                          <a:latin typeface="Verdana"/>
                          <a:ea typeface="Calibri" panose="020F0502020204030204" pitchFamily="34" charset="0"/>
                          <a:cs typeface="Arial"/>
                        </a:rPr>
                        <a:t>, for both capped and uncapped contracts. </a:t>
                      </a:r>
                      <a:endPar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Calibri" panose="020F0502020204030204" pitchFamily="34" charset="0"/>
                          <a:cs typeface="Arial"/>
                        </a:rPr>
                        <a:t>We also announced our current intention to levelise DD and SC debt related costs, following industry design of the systems and completion of the </a:t>
                      </a:r>
                      <a:r>
                        <a:rPr lang="en-GB" sz="1200" kern="100" err="1">
                          <a:solidFill>
                            <a:schemeClr val="dk1"/>
                          </a:solidFill>
                          <a:effectLst/>
                          <a:latin typeface="Verdana"/>
                          <a:ea typeface="Calibri" panose="020F0502020204030204" pitchFamily="34" charset="0"/>
                          <a:cs typeface="Arial"/>
                        </a:rPr>
                        <a:t>Opex</a:t>
                      </a:r>
                      <a:r>
                        <a:rPr lang="en-GB" sz="1200" kern="100">
                          <a:solidFill>
                            <a:schemeClr val="dk1"/>
                          </a:solidFill>
                          <a:effectLst/>
                          <a:latin typeface="Verdana"/>
                          <a:ea typeface="Calibri" panose="020F0502020204030204" pitchFamily="34" charset="0"/>
                          <a:cs typeface="Arial"/>
                        </a:rPr>
                        <a:t> review, but noted that this may change if either of these materially impact the benefits case. We will make a final decision next year, aiming to implement debt-related </a:t>
                      </a:r>
                      <a:r>
                        <a:rPr lang="en-GB" sz="1200" kern="100" err="1">
                          <a:solidFill>
                            <a:schemeClr val="dk1"/>
                          </a:solidFill>
                          <a:effectLst/>
                          <a:latin typeface="Verdana"/>
                          <a:ea typeface="Calibri" panose="020F0502020204030204" pitchFamily="34" charset="0"/>
                          <a:cs typeface="Arial"/>
                        </a:rPr>
                        <a:t>levelisaton</a:t>
                      </a:r>
                      <a:r>
                        <a:rPr lang="en-GB" sz="1200" kern="100">
                          <a:solidFill>
                            <a:schemeClr val="dk1"/>
                          </a:solidFill>
                          <a:effectLst/>
                          <a:latin typeface="Verdana"/>
                          <a:ea typeface="Calibri" panose="020F0502020204030204" pitchFamily="34" charset="0"/>
                          <a:cs typeface="Arial"/>
                        </a:rPr>
                        <a:t> by April 2025. </a:t>
                      </a:r>
                    </a:p>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Calibri"/>
                          <a:cs typeface="Arial"/>
                        </a:rPr>
                        <a:t>We decided not to levelise standing charges between regions, or target levelisation, at this point in time.  </a:t>
                      </a:r>
                    </a:p>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mn-ea"/>
                          <a:cs typeface="Arial"/>
                        </a:rPr>
                        <a:t>Levelisation will be supported by a supplier reconciliation by difference mechanism to support suppliers' ability to recover efficient costs. </a:t>
                      </a:r>
                    </a:p>
                    <a:p>
                      <a:pPr marL="171450" indent="-171450">
                        <a:lnSpc>
                          <a:spcPct val="107000"/>
                        </a:lnSpc>
                        <a:spcAft>
                          <a:spcPts val="800"/>
                        </a:spcAft>
                        <a:buFont typeface="Arial" panose="020B0604020202020204" pitchFamily="34" charset="0"/>
                        <a:buChar char="•"/>
                      </a:pPr>
                      <a:endParaRPr lang="en-GB" sz="1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txBody>
                  <a:tcPr>
                    <a:lnB w="28575" cap="flat" cmpd="sng" algn="ctr">
                      <a:solidFill>
                        <a:schemeClr val="tx1"/>
                      </a:solidFill>
                      <a:prstDash val="solid"/>
                      <a:round/>
                      <a:headEnd type="none" w="med" len="med"/>
                      <a:tailEnd type="none" w="med" len="med"/>
                    </a:lnB>
                    <a:solidFill>
                      <a:srgbClr val="FFFFFF"/>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10953077"/>
                  </a:ext>
                </a:extLst>
              </a:tr>
              <a:tr h="384275">
                <a:tc gridSpan="3">
                  <a:txBody>
                    <a:bodyPr/>
                    <a:lstStyle/>
                    <a:p>
                      <a:pPr marL="0" indent="0" algn="ctr">
                        <a:lnSpc>
                          <a:spcPct val="107000"/>
                        </a:lnSpc>
                        <a:spcAft>
                          <a:spcPts val="800"/>
                        </a:spcAft>
                        <a:buFont typeface="Arial" panose="020B0604020202020204" pitchFamily="34" charset="0"/>
                        <a:buNone/>
                      </a:pPr>
                      <a:r>
                        <a:rPr lang="en-GB" sz="1800" b="1" kern="1200">
                          <a:solidFill>
                            <a:schemeClr val="lt1"/>
                          </a:solidFill>
                          <a:latin typeface="+mn-lt"/>
                          <a:ea typeface="+mn-ea"/>
                          <a:cs typeface="+mn-cs"/>
                        </a:rPr>
                        <a:t>Why is it good for consumers?</a:t>
                      </a:r>
                    </a:p>
                  </a:txBody>
                  <a:tcP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79646"/>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526462541"/>
                  </a:ext>
                </a:extLst>
              </a:tr>
              <a:tr h="1209512">
                <a:tc>
                  <a:txBody>
                    <a:bodyPr/>
                    <a:lstStyle/>
                    <a:p>
                      <a:pPr marL="0" indent="0" algn="ctr">
                        <a:lnSpc>
                          <a:spcPct val="107000"/>
                        </a:lnSpc>
                        <a:spcBef>
                          <a:spcPts val="0"/>
                        </a:spcBef>
                        <a:spcAft>
                          <a:spcPts val="800"/>
                        </a:spcAft>
                        <a:buFont typeface="Arial" panose="020B0604020202020204" pitchFamily="34" charset="0"/>
                        <a:buNone/>
                      </a:pPr>
                      <a:endParaRPr lang="en-GB" sz="1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p>
                      <a:pPr marL="0" indent="0" algn="ctr">
                        <a:lnSpc>
                          <a:spcPct val="107000"/>
                        </a:lnSpc>
                        <a:spcBef>
                          <a:spcPts val="0"/>
                        </a:spcBef>
                        <a:spcAft>
                          <a:spcPts val="800"/>
                        </a:spcAft>
                        <a:buFont typeface="Arial" panose="020B0604020202020204" pitchFamily="34" charset="0"/>
                        <a:buNone/>
                      </a:pPr>
                      <a:r>
                        <a:rPr lang="en-GB" sz="1200" kern="100">
                          <a:solidFill>
                            <a:schemeClr val="dk1"/>
                          </a:solidFill>
                          <a:effectLst/>
                          <a:latin typeface="Verdana"/>
                          <a:ea typeface="Calibri"/>
                          <a:cs typeface="Arial"/>
                        </a:rPr>
                        <a:t>It means that PPM customers will continue to be supported once the EPG ends, which will have a (small) positive impact on self-disconnections. </a:t>
                      </a:r>
                    </a:p>
                  </a:txBody>
                  <a:tcP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ctr" rtl="0" eaLnBrk="1" fontAlgn="auto" latinLnBrk="0" hangingPunct="1">
                        <a:lnSpc>
                          <a:spcPct val="107000"/>
                        </a:lnSpc>
                        <a:spcBef>
                          <a:spcPts val="0"/>
                        </a:spcBef>
                        <a:spcAft>
                          <a:spcPts val="800"/>
                        </a:spcAft>
                        <a:buClrTx/>
                        <a:buSzTx/>
                        <a:buFont typeface="Arial" panose="020B0604020202020204" pitchFamily="34" charset="0"/>
                        <a:buNone/>
                      </a:pPr>
                      <a:r>
                        <a:rPr lang="en-GB" sz="1200" kern="100">
                          <a:solidFill>
                            <a:schemeClr val="dk1"/>
                          </a:solidFill>
                          <a:effectLst/>
                          <a:latin typeface="Verdana"/>
                          <a:ea typeface="Calibri"/>
                          <a:cs typeface="Arial"/>
                        </a:rPr>
                        <a:t>The individual impact of levelisation varies but income weighted analysis shows that levelisation results in, on aggregate, low-income and vulnerable customers financially benefitting.</a:t>
                      </a:r>
                    </a:p>
                  </a:txBody>
                  <a:tcP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tc>
                  <a:txBody>
                    <a:bodyPr/>
                    <a:lstStyle/>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endParaRPr lang="en-GB" sz="1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p>
                      <a:pPr marL="0" marR="0" lvl="0" indent="0" algn="ctr" defTabSz="914400" rtl="0" eaLnBrk="1" fontAlgn="auto" latinLnBrk="0" hangingPunct="1">
                        <a:lnSpc>
                          <a:spcPct val="107000"/>
                        </a:lnSpc>
                        <a:spcBef>
                          <a:spcPts val="0"/>
                        </a:spcBef>
                        <a:spcAft>
                          <a:spcPts val="800"/>
                        </a:spcAft>
                        <a:buClrTx/>
                        <a:buSzTx/>
                        <a:buFont typeface="Arial" panose="020B0604020202020204" pitchFamily="34" charset="0"/>
                        <a:buNone/>
                        <a:tabLst/>
                        <a:defRPr/>
                      </a:pPr>
                      <a:r>
                        <a:rPr lang="en-GB" sz="1200" kern="100">
                          <a:solidFill>
                            <a:schemeClr val="dk1"/>
                          </a:solidFill>
                          <a:effectLst/>
                          <a:latin typeface="Verdana"/>
                          <a:ea typeface="Calibri" panose="020F0502020204030204" pitchFamily="34" charset="0"/>
                          <a:cs typeface="Arial"/>
                        </a:rPr>
                        <a:t>We calculate that the policy will have a positive impact on total and bad debt levels and working capital costs</a:t>
                      </a:r>
                    </a:p>
                    <a:p>
                      <a:pPr marL="171450" indent="-171450" algn="ctr">
                        <a:lnSpc>
                          <a:spcPct val="107000"/>
                        </a:lnSpc>
                        <a:spcAft>
                          <a:spcPts val="800"/>
                        </a:spcAft>
                        <a:buFont typeface="Arial" panose="020B0604020202020204" pitchFamily="34" charset="0"/>
                        <a:buChar char="•"/>
                      </a:pPr>
                      <a:endPar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txBody>
                  <a:tcPr>
                    <a:lnT w="28575" cap="flat" cmpd="sng" algn="ctr">
                      <a:solidFill>
                        <a:schemeClr val="tx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047044766"/>
                  </a:ext>
                </a:extLst>
              </a:tr>
            </a:tbl>
          </a:graphicData>
        </a:graphic>
      </p:graphicFrame>
      <p:sp>
        <p:nvSpPr>
          <p:cNvPr id="12" name="TextBox 11">
            <a:extLst>
              <a:ext uri="{FF2B5EF4-FFF2-40B4-BE49-F238E27FC236}">
                <a16:creationId xmlns:a16="http://schemas.microsoft.com/office/drawing/2014/main" id="{09E283BA-9CBC-EFB3-2EBF-5B32FA58E54D}"/>
              </a:ext>
            </a:extLst>
          </p:cNvPr>
          <p:cNvSpPr txBox="1"/>
          <p:nvPr/>
        </p:nvSpPr>
        <p:spPr>
          <a:xfrm>
            <a:off x="479363" y="1227879"/>
            <a:ext cx="11125365" cy="1567673"/>
          </a:xfrm>
          <a:prstGeom prst="rect">
            <a:avLst/>
          </a:prstGeom>
          <a:solidFill>
            <a:schemeClr val="accent6">
              <a:lumMod val="20000"/>
              <a:lumOff val="80000"/>
            </a:schemeClr>
          </a:solidFill>
        </p:spPr>
        <p:txBody>
          <a:bodyPr wrap="square" lIns="91440" tIns="45720" rIns="91440" bIns="45720" anchor="t">
            <a:sp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en-GB" sz="1200" b="0" i="0" u="none" strike="noStrike" kern="100" cap="none" spc="0" normalizeH="0" baseline="0" noProof="0">
                <a:ln>
                  <a:noFill/>
                </a:ln>
                <a:solidFill>
                  <a:prstClr val="black"/>
                </a:solidFill>
                <a:effectLst/>
                <a:uLnTx/>
                <a:uFillTx/>
                <a:latin typeface="Verdana"/>
                <a:ea typeface="Calibri"/>
                <a:cs typeface="Arial"/>
              </a:rPr>
              <a:t>The cost-of-living crisis and forced Pre-Payment Meter (PPM) installations have put a spotlight on PPM customers and the premium they may pay compared to Direct Debit (DD) customers, with vulnerable customers potentially disproportionately affected as there is a higher proportion of vulnerable PPM customers than DD. This premium is driven by the higher operational costs of traditional PPMs which result in higher standing charges paid by PPM customers.</a:t>
            </a:r>
          </a:p>
          <a:p>
            <a:pPr marL="0" marR="0" lvl="0" indent="0" algn="l" defTabSz="914400" rtl="0" eaLnBrk="0" fontAlgn="base" latinLnBrk="0" hangingPunct="0">
              <a:lnSpc>
                <a:spcPct val="107000"/>
              </a:lnSpc>
              <a:spcBef>
                <a:spcPct val="0"/>
              </a:spcBef>
              <a:spcAft>
                <a:spcPts val="800"/>
              </a:spcAft>
              <a:buClrTx/>
              <a:buSzTx/>
              <a:buFont typeface="Arial" panose="020B0604020202020204" pitchFamily="34" charset="0"/>
              <a:buNone/>
              <a:tabLst/>
              <a:defRPr/>
            </a:pPr>
            <a:r>
              <a:rPr kumimoji="0" lang="en-GB" sz="1200" b="0" i="0" u="none" strike="noStrike" kern="100" cap="none" spc="0" normalizeH="0" baseline="0" noProof="0">
                <a:ln>
                  <a:noFill/>
                </a:ln>
                <a:solidFill>
                  <a:prstClr val="black"/>
                </a:solidFill>
                <a:effectLst/>
                <a:uLnTx/>
                <a:uFillTx/>
                <a:latin typeface="Verdana"/>
                <a:ea typeface="Calibri"/>
                <a:cs typeface="Arial"/>
              </a:rPr>
              <a:t>Standard Credit (SC) customers also pay significantly more than DD customers and are generally more vulnerable than DD customers (on a % basis). The differential is driven by both fixed operational costs and higher debt related costs, driving higher unit rates and standing charges.</a:t>
            </a:r>
            <a:endParaRPr kumimoji="0" lang="en-GB" sz="1200" b="0" i="0" u="none" strike="noStrike" kern="100" cap="none" spc="0" normalizeH="0" baseline="0" noProof="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p:txBody>
      </p:sp>
      <p:sp>
        <p:nvSpPr>
          <p:cNvPr id="5" name="BJPseudoFooter">
            <a:extLst>
              <a:ext uri="{FF2B5EF4-FFF2-40B4-BE49-F238E27FC236}">
                <a16:creationId xmlns:a16="http://schemas.microsoft.com/office/drawing/2014/main" id="{EE5259AD-8E04-90BF-DF39-13B0404DA038}"/>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rPr>
              <a:t>       
  </a:t>
            </a:r>
          </a:p>
        </p:txBody>
      </p:sp>
    </p:spTree>
    <p:extLst>
      <p:ext uri="{BB962C8B-B14F-4D97-AF65-F5344CB8AC3E}">
        <p14:creationId xmlns:p14="http://schemas.microsoft.com/office/powerpoint/2010/main" val="3254503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4252-5E30-628D-A874-5BC3E8F812F1}"/>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37BFB4F-3137-4429-A746-B4BB83AEBF02}"/>
              </a:ext>
            </a:extLst>
          </p:cNvPr>
          <p:cNvSpPr>
            <a:spLocks noGrp="1"/>
          </p:cNvSpPr>
          <p:nvPr>
            <p:ph type="sldNum" sz="quarter" idx="4"/>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fld id="{2D0DF9ED-8BA0-410B-84D1-2D8774E69E9E}" type="slidenum">
              <a:rPr kumimoji="0" lang="en-GB" altLang="en-US" sz="900" b="0" i="0" u="none" strike="noStrike" kern="1200" cap="none" spc="0" normalizeH="0" baseline="0" noProof="0" smtClean="0">
                <a:ln>
                  <a:noFill/>
                </a:ln>
                <a:solidFill>
                  <a:srgbClr val="495965"/>
                </a:solidFill>
                <a:effectLst/>
                <a:uLnTx/>
                <a:uFillTx/>
                <a:latin typeface="Verdana" panose="020B0604030504040204" pitchFamily="34" charset="0"/>
                <a:ea typeface="Verdana" panose="020B0604030504040204" pitchFamily="34" charset="0"/>
              </a:rPr>
              <a:pPr marL="0" marR="0" lvl="0" indent="0" algn="l" defTabSz="914400" rtl="0" eaLnBrk="0" fontAlgn="base" latinLnBrk="0" hangingPunct="0">
                <a:lnSpc>
                  <a:spcPct val="100000"/>
                </a:lnSpc>
                <a:spcBef>
                  <a:spcPct val="0"/>
                </a:spcBef>
                <a:spcAft>
                  <a:spcPct val="0"/>
                </a:spcAft>
                <a:buClrTx/>
                <a:buSzTx/>
                <a:buFontTx/>
                <a:buNone/>
                <a:tabLst/>
                <a:defRPr/>
              </a:pPr>
              <a:t>8</a:t>
            </a:fld>
            <a:endParaRPr kumimoji="0" lang="en-GB" altLang="en-US" sz="900" b="0" i="0" u="none" strike="noStrike" kern="1200" cap="none" spc="0" normalizeH="0" baseline="0" noProof="0">
              <a:ln>
                <a:noFill/>
              </a:ln>
              <a:solidFill>
                <a:srgbClr val="495965"/>
              </a:solidFill>
              <a:effectLst/>
              <a:uLnTx/>
              <a:uFillTx/>
              <a:latin typeface="Verdana" panose="020B0604030504040204" pitchFamily="34" charset="0"/>
              <a:ea typeface="Verdana" panose="020B0604030504040204" pitchFamily="34" charset="0"/>
            </a:endParaRPr>
          </a:p>
        </p:txBody>
      </p:sp>
      <p:sp>
        <p:nvSpPr>
          <p:cNvPr id="2" name="Title 1">
            <a:extLst>
              <a:ext uri="{FF2B5EF4-FFF2-40B4-BE49-F238E27FC236}">
                <a16:creationId xmlns:a16="http://schemas.microsoft.com/office/drawing/2014/main" id="{A6FB9EE5-3CF9-3D6D-09D6-5A4062DCED2F}"/>
              </a:ext>
            </a:extLst>
          </p:cNvPr>
          <p:cNvSpPr>
            <a:spLocks noGrp="1"/>
          </p:cNvSpPr>
          <p:nvPr>
            <p:ph type="title"/>
          </p:nvPr>
        </p:nvSpPr>
        <p:spPr>
          <a:xfrm>
            <a:off x="3481297" y="328118"/>
            <a:ext cx="8160907" cy="288032"/>
          </a:xfrm>
          <a:solidFill>
            <a:schemeClr val="bg1"/>
          </a:solidFill>
        </p:spPr>
        <p:txBody>
          <a:bodyPr/>
          <a:lstStyle/>
          <a:p>
            <a:endParaRPr lang="en-GB"/>
          </a:p>
        </p:txBody>
      </p:sp>
      <p:graphicFrame>
        <p:nvGraphicFramePr>
          <p:cNvPr id="9" name="Table 8">
            <a:extLst>
              <a:ext uri="{FF2B5EF4-FFF2-40B4-BE49-F238E27FC236}">
                <a16:creationId xmlns:a16="http://schemas.microsoft.com/office/drawing/2014/main" id="{B2C726EF-B16F-C99E-90A5-D5D404D84D19}"/>
              </a:ext>
            </a:extLst>
          </p:cNvPr>
          <p:cNvGraphicFramePr>
            <a:graphicFrameLocks noGrp="1"/>
          </p:cNvGraphicFramePr>
          <p:nvPr/>
        </p:nvGraphicFramePr>
        <p:xfrm>
          <a:off x="592752" y="1151682"/>
          <a:ext cx="11124163" cy="2027498"/>
        </p:xfrm>
        <a:graphic>
          <a:graphicData uri="http://schemas.openxmlformats.org/drawingml/2006/table">
            <a:tbl>
              <a:tblPr firstRow="1" bandRow="1">
                <a:tableStyleId>{2A488322-F2BA-4B5B-9748-0D474271808F}</a:tableStyleId>
              </a:tblPr>
              <a:tblGrid>
                <a:gridCol w="11124163">
                  <a:extLst>
                    <a:ext uri="{9D8B030D-6E8A-4147-A177-3AD203B41FA5}">
                      <a16:colId xmlns:a16="http://schemas.microsoft.com/office/drawing/2014/main" val="921057900"/>
                    </a:ext>
                  </a:extLst>
                </a:gridCol>
              </a:tblGrid>
              <a:tr h="436692">
                <a:tc>
                  <a:txBody>
                    <a:bodyPr/>
                    <a:lstStyle/>
                    <a:p>
                      <a:pPr algn="ctr"/>
                      <a:r>
                        <a:rPr lang="en-GB"/>
                        <a:t>Impacts of levelisation</a:t>
                      </a:r>
                    </a:p>
                  </a:txBody>
                  <a:tcPr/>
                </a:tc>
                <a:extLst>
                  <a:ext uri="{0D108BD9-81ED-4DB2-BD59-A6C34878D82A}">
                    <a16:rowId xmlns:a16="http://schemas.microsoft.com/office/drawing/2014/main" val="1516303172"/>
                  </a:ext>
                </a:extLst>
              </a:tr>
              <a:tr h="1590806">
                <a:tc>
                  <a:txBody>
                    <a:bodyPr/>
                    <a:lstStyle/>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rPr>
                        <a:t>Our approach to levelisation ensures that standing charges for PPM customers and DD customers are equalised. As DD standing charges have traditionally been lower than PPM standing charges, levelisation leads to a reduction in PPM standing charges offset by an increase in DD standing charges. </a:t>
                      </a:r>
                    </a:p>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Verdana"/>
                          <a:cs typeface="Arial"/>
                        </a:rPr>
                        <a:t>Overall, levelisation </a:t>
                      </a:r>
                      <a:r>
                        <a:rPr lang="en-GB" sz="1200">
                          <a:latin typeface="Verdana"/>
                          <a:ea typeface="Verdana"/>
                        </a:rPr>
                        <a:t>is a transfer between customers and therefore the sum of impacts on the price cap levels nets to zero.</a:t>
                      </a:r>
                      <a:endParaRPr lang="en-GB" sz="1200" kern="100">
                        <a:solidFill>
                          <a:schemeClr val="dk1"/>
                        </a:solidFill>
                        <a:effectLst/>
                        <a:latin typeface="Verdana"/>
                        <a:ea typeface="Verdana"/>
                        <a:cs typeface="Arial" panose="020B0604020202020204" pitchFamily="34" charset="0"/>
                      </a:endParaRPr>
                    </a:p>
                    <a:p>
                      <a:pPr marL="17145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Calibri"/>
                          <a:cs typeface="Arial"/>
                        </a:rPr>
                        <a:t>Our decision to levelise PPM and DD standing charges reduces bills for PPM customers by £52, making PPM the cheapest payment method. </a:t>
                      </a:r>
                    </a:p>
                    <a:p>
                      <a:pPr marL="171450" lvl="0" indent="-171450">
                        <a:lnSpc>
                          <a:spcPct val="107000"/>
                        </a:lnSpc>
                        <a:spcAft>
                          <a:spcPts val="800"/>
                        </a:spcAft>
                        <a:buFont typeface="Arial" panose="020B0604020202020204" pitchFamily="34" charset="0"/>
                        <a:buChar char="•"/>
                      </a:pPr>
                      <a:r>
                        <a:rPr lang="en-GB" sz="1200" kern="100">
                          <a:solidFill>
                            <a:schemeClr val="dk1"/>
                          </a:solidFill>
                          <a:effectLst/>
                          <a:latin typeface="Verdana"/>
                          <a:ea typeface="Calibri"/>
                          <a:cs typeface="Arial"/>
                        </a:rPr>
                        <a:t>Our decision increases bills for DD customers by £10. </a:t>
                      </a:r>
                      <a:endParaRPr lang="en-GB"/>
                    </a:p>
                  </a:txBody>
                  <a:tcPr>
                    <a:lnB w="28575"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10953077"/>
                  </a:ext>
                </a:extLst>
              </a:tr>
            </a:tbl>
          </a:graphicData>
        </a:graphic>
      </p:graphicFrame>
      <p:graphicFrame>
        <p:nvGraphicFramePr>
          <p:cNvPr id="47" name="Table 46">
            <a:extLst>
              <a:ext uri="{FF2B5EF4-FFF2-40B4-BE49-F238E27FC236}">
                <a16:creationId xmlns:a16="http://schemas.microsoft.com/office/drawing/2014/main" id="{8FC63BA9-5AC6-B01C-BFE3-C056E1A67F54}"/>
              </a:ext>
            </a:extLst>
          </p:cNvPr>
          <p:cNvGraphicFramePr>
            <a:graphicFrameLocks noGrp="1"/>
          </p:cNvGraphicFramePr>
          <p:nvPr/>
        </p:nvGraphicFramePr>
        <p:xfrm>
          <a:off x="595809" y="3357216"/>
          <a:ext cx="6335098" cy="3008415"/>
        </p:xfrm>
        <a:graphic>
          <a:graphicData uri="http://schemas.openxmlformats.org/drawingml/2006/table">
            <a:tbl>
              <a:tblPr firstRow="1" bandRow="1">
                <a:tableStyleId>{2A488322-F2BA-4B5B-9748-0D474271808F}</a:tableStyleId>
              </a:tblPr>
              <a:tblGrid>
                <a:gridCol w="6335098">
                  <a:extLst>
                    <a:ext uri="{9D8B030D-6E8A-4147-A177-3AD203B41FA5}">
                      <a16:colId xmlns:a16="http://schemas.microsoft.com/office/drawing/2014/main" val="921057900"/>
                    </a:ext>
                  </a:extLst>
                </a:gridCol>
              </a:tblGrid>
              <a:tr h="375070">
                <a:tc>
                  <a:txBody>
                    <a:bodyPr/>
                    <a:lstStyle/>
                    <a:p>
                      <a:pPr algn="ctr"/>
                      <a:r>
                        <a:rPr lang="en-GB"/>
                        <a:t>Other quantified impacts</a:t>
                      </a:r>
                    </a:p>
                  </a:txBody>
                  <a:tcPr/>
                </a:tc>
                <a:extLst>
                  <a:ext uri="{0D108BD9-81ED-4DB2-BD59-A6C34878D82A}">
                    <a16:rowId xmlns:a16="http://schemas.microsoft.com/office/drawing/2014/main" val="1516303172"/>
                  </a:ext>
                </a:extLst>
              </a:tr>
              <a:tr h="1411478">
                <a:tc>
                  <a:txBody>
                    <a:bodyPr/>
                    <a:lstStyle/>
                    <a:p>
                      <a:pPr marL="0" indent="0">
                        <a:lnSpc>
                          <a:spcPct val="107000"/>
                        </a:lnSpc>
                        <a:spcAft>
                          <a:spcPts val="800"/>
                        </a:spcAft>
                        <a:buFont typeface="Arial" panose="020B0604020202020204" pitchFamily="34" charset="0"/>
                        <a:buNone/>
                      </a:pPr>
                      <a:r>
                        <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rPr>
                        <a:t>Our impact assessment finds that levelisation should result in positive impacts for consumers including: </a:t>
                      </a:r>
                    </a:p>
                    <a:p>
                      <a:pPr marL="628650" lvl="1" indent="-171450">
                        <a:lnSpc>
                          <a:spcPct val="107000"/>
                        </a:lnSpc>
                        <a:spcAft>
                          <a:spcPts val="800"/>
                        </a:spcAft>
                        <a:buFont typeface="Arial" panose="020B0604020202020204" pitchFamily="34" charset="0"/>
                        <a:buChar char="•"/>
                      </a:pPr>
                      <a:r>
                        <a:rPr lang="en-GB" sz="1200" b="1" kern="100">
                          <a:solidFill>
                            <a:schemeClr val="dk1"/>
                          </a:solidFill>
                          <a:effectLst/>
                          <a:latin typeface="Verdana" panose="020B0604030504040204" pitchFamily="34" charset="0"/>
                          <a:ea typeface="Calibri" panose="020F0502020204030204" pitchFamily="34" charset="0"/>
                          <a:cs typeface="Arial" panose="020B0604020202020204" pitchFamily="34" charset="0"/>
                        </a:rPr>
                        <a:t>Distributional benefits</a:t>
                      </a:r>
                      <a:r>
                        <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rPr>
                        <a:t>: We utilised an income-weighted analysis to assess the impacts on consumers with differing levels of income and marginal utility. This analysis indicated an estimated £112m in saving from Phase 1 levelisation. </a:t>
                      </a:r>
                    </a:p>
                    <a:p>
                      <a:pPr marL="628650" lvl="1" indent="-171450">
                        <a:lnSpc>
                          <a:spcPct val="107000"/>
                        </a:lnSpc>
                        <a:spcAft>
                          <a:spcPts val="800"/>
                        </a:spcAft>
                        <a:buFont typeface="Arial" panose="020B0604020202020204" pitchFamily="34" charset="0"/>
                        <a:buChar char="•"/>
                      </a:pPr>
                      <a:r>
                        <a:rPr lang="en-GB" sz="1200" b="1" kern="100">
                          <a:solidFill>
                            <a:schemeClr val="dk1"/>
                          </a:solidFill>
                          <a:effectLst/>
                          <a:latin typeface="Verdana"/>
                          <a:ea typeface="Calibri"/>
                          <a:cs typeface="Arial"/>
                        </a:rPr>
                        <a:t>Impacts on bad debt and working capital: </a:t>
                      </a:r>
                      <a:r>
                        <a:rPr lang="en-GB" sz="1200" b="0" kern="100">
                          <a:solidFill>
                            <a:schemeClr val="dk1"/>
                          </a:solidFill>
                          <a:effectLst/>
                          <a:latin typeface="Verdana"/>
                          <a:ea typeface="Calibri"/>
                          <a:cs typeface="Arial"/>
                        </a:rPr>
                        <a:t>Positive impacts on working capital and bad debt of £0.4m and £1.5m respectively</a:t>
                      </a:r>
                    </a:p>
                    <a:p>
                      <a:pPr marL="628650" lvl="1" indent="-171450">
                        <a:lnSpc>
                          <a:spcPct val="107000"/>
                        </a:lnSpc>
                        <a:spcAft>
                          <a:spcPts val="800"/>
                        </a:spcAft>
                        <a:buFont typeface="Arial" panose="020B0604020202020204" pitchFamily="34" charset="0"/>
                        <a:buChar char="•"/>
                      </a:pPr>
                      <a:r>
                        <a:rPr lang="en-GB" sz="1200" b="1" kern="100">
                          <a:solidFill>
                            <a:schemeClr val="dk1"/>
                          </a:solidFill>
                          <a:effectLst/>
                          <a:latin typeface="Verdana" panose="020B0604030504040204" pitchFamily="34" charset="0"/>
                          <a:ea typeface="Calibri" panose="020F0502020204030204" pitchFamily="34" charset="0"/>
                          <a:cs typeface="Arial" panose="020B0604020202020204" pitchFamily="34" charset="0"/>
                        </a:rPr>
                        <a:t>Self-disconnections: </a:t>
                      </a:r>
                      <a:r>
                        <a:rPr lang="en-GB" sz="1200" b="0" kern="100">
                          <a:solidFill>
                            <a:schemeClr val="dk1"/>
                          </a:solidFill>
                          <a:effectLst/>
                          <a:latin typeface="Verdana" panose="020B0604030504040204" pitchFamily="34" charset="0"/>
                          <a:ea typeface="Calibri" panose="020F0502020204030204" pitchFamily="34" charset="0"/>
                          <a:cs typeface="Arial" panose="020B0604020202020204" pitchFamily="34" charset="0"/>
                        </a:rPr>
                        <a:t>Our assessment estimates a small but positive reduction in the number of PPM self-disconnections. </a:t>
                      </a:r>
                    </a:p>
                    <a:p>
                      <a:pPr marL="628650" lvl="1" indent="-171450">
                        <a:lnSpc>
                          <a:spcPct val="107000"/>
                        </a:lnSpc>
                        <a:spcAft>
                          <a:spcPts val="800"/>
                        </a:spcAft>
                        <a:buFont typeface="Arial" panose="020B0604020202020204" pitchFamily="34" charset="0"/>
                        <a:buChar char="•"/>
                      </a:pPr>
                      <a:endParaRPr lang="en-GB" sz="1200" kern="100">
                        <a:solidFill>
                          <a:schemeClr val="dk1"/>
                        </a:solidFill>
                        <a:effectLst/>
                        <a:latin typeface="Verdana" panose="020B0604030504040204" pitchFamily="34" charset="0"/>
                        <a:ea typeface="Calibri" panose="020F0502020204030204" pitchFamily="34" charset="0"/>
                        <a:cs typeface="Arial" panose="020B0604020202020204" pitchFamily="34" charset="0"/>
                      </a:endParaRPr>
                    </a:p>
                  </a:txBody>
                  <a:tcPr>
                    <a:solidFill>
                      <a:srgbClr val="FFFFFF"/>
                    </a:solidFill>
                  </a:tcPr>
                </a:tc>
                <a:extLst>
                  <a:ext uri="{0D108BD9-81ED-4DB2-BD59-A6C34878D82A}">
                    <a16:rowId xmlns:a16="http://schemas.microsoft.com/office/drawing/2014/main" val="1610953077"/>
                  </a:ext>
                </a:extLst>
              </a:tr>
            </a:tbl>
          </a:graphicData>
        </a:graphic>
      </p:graphicFrame>
      <p:graphicFrame>
        <p:nvGraphicFramePr>
          <p:cNvPr id="52" name="Chart 51">
            <a:extLst>
              <a:ext uri="{FF2B5EF4-FFF2-40B4-BE49-F238E27FC236}">
                <a16:creationId xmlns:a16="http://schemas.microsoft.com/office/drawing/2014/main" id="{8EE46797-6E31-D855-D087-9491D4505C6A}"/>
              </a:ext>
            </a:extLst>
          </p:cNvPr>
          <p:cNvGraphicFramePr>
            <a:graphicFrameLocks/>
          </p:cNvGraphicFramePr>
          <p:nvPr/>
        </p:nvGraphicFramePr>
        <p:xfrm>
          <a:off x="7150100" y="3252320"/>
          <a:ext cx="4684085" cy="3401554"/>
        </p:xfrm>
        <a:graphic>
          <a:graphicData uri="http://schemas.openxmlformats.org/drawingml/2006/chart">
            <c:chart xmlns:c="http://schemas.openxmlformats.org/drawingml/2006/chart" xmlns:r="http://schemas.openxmlformats.org/officeDocument/2006/relationships" r:id="rId4"/>
          </a:graphicData>
        </a:graphic>
      </p:graphicFrame>
      <p:sp>
        <p:nvSpPr>
          <p:cNvPr id="57" name="Right Brace 56">
            <a:extLst>
              <a:ext uri="{FF2B5EF4-FFF2-40B4-BE49-F238E27FC236}">
                <a16:creationId xmlns:a16="http://schemas.microsoft.com/office/drawing/2014/main" id="{FC0EEF17-8CB7-A0D4-30F9-6B9CA0EF9310}"/>
              </a:ext>
            </a:extLst>
          </p:cNvPr>
          <p:cNvSpPr/>
          <p:nvPr/>
        </p:nvSpPr>
        <p:spPr>
          <a:xfrm>
            <a:off x="11052820" y="3468376"/>
            <a:ext cx="374650" cy="1247012"/>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0" name="TextBox 59">
            <a:extLst>
              <a:ext uri="{FF2B5EF4-FFF2-40B4-BE49-F238E27FC236}">
                <a16:creationId xmlns:a16="http://schemas.microsoft.com/office/drawing/2014/main" id="{A8D40521-87BB-F0DA-DD31-98D0AB343E71}"/>
              </a:ext>
            </a:extLst>
          </p:cNvPr>
          <p:cNvSpPr txBox="1"/>
          <p:nvPr/>
        </p:nvSpPr>
        <p:spPr>
          <a:xfrm>
            <a:off x="11427470" y="3953382"/>
            <a:ext cx="524835"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0000"/>
                </a:solidFill>
                <a:effectLst/>
                <a:uLnTx/>
                <a:uFillTx/>
                <a:latin typeface="Calibri" pitchFamily="34" charset="0"/>
                <a:ea typeface="+mn-ea"/>
                <a:cs typeface="Arial" charset="0"/>
              </a:rPr>
              <a:t>-£52</a:t>
            </a:r>
          </a:p>
        </p:txBody>
      </p:sp>
      <p:sp>
        <p:nvSpPr>
          <p:cNvPr id="63" name="Right Brace 62">
            <a:extLst>
              <a:ext uri="{FF2B5EF4-FFF2-40B4-BE49-F238E27FC236}">
                <a16:creationId xmlns:a16="http://schemas.microsoft.com/office/drawing/2014/main" id="{684C97FB-920E-4534-20B7-093209DF10DB}"/>
              </a:ext>
            </a:extLst>
          </p:cNvPr>
          <p:cNvSpPr/>
          <p:nvPr/>
        </p:nvSpPr>
        <p:spPr>
          <a:xfrm>
            <a:off x="9543091" y="3560183"/>
            <a:ext cx="282723" cy="42278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64" name="TextBox 63">
            <a:extLst>
              <a:ext uri="{FF2B5EF4-FFF2-40B4-BE49-F238E27FC236}">
                <a16:creationId xmlns:a16="http://schemas.microsoft.com/office/drawing/2014/main" id="{D586D2B2-8369-7833-3A32-DACA55E52F4A}"/>
              </a:ext>
            </a:extLst>
          </p:cNvPr>
          <p:cNvSpPr txBox="1"/>
          <p:nvPr/>
        </p:nvSpPr>
        <p:spPr>
          <a:xfrm>
            <a:off x="9782589" y="3653895"/>
            <a:ext cx="524835" cy="276999"/>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200" b="0" i="0" u="none" strike="noStrike" kern="1200" cap="none" spc="0" normalizeH="0" baseline="0" noProof="0">
                <a:ln>
                  <a:noFill/>
                </a:ln>
                <a:solidFill>
                  <a:srgbClr val="FF0000"/>
                </a:solidFill>
                <a:effectLst/>
                <a:uLnTx/>
                <a:uFillTx/>
                <a:latin typeface="Calibri" pitchFamily="34" charset="0"/>
                <a:ea typeface="+mn-ea"/>
                <a:cs typeface="Arial" charset="0"/>
              </a:rPr>
              <a:t>+£10</a:t>
            </a:r>
          </a:p>
        </p:txBody>
      </p:sp>
      <p:sp>
        <p:nvSpPr>
          <p:cNvPr id="5" name="BJPseudoFooter">
            <a:extLst>
              <a:ext uri="{FF2B5EF4-FFF2-40B4-BE49-F238E27FC236}">
                <a16:creationId xmlns:a16="http://schemas.microsoft.com/office/drawing/2014/main" id="{C7D455F2-676E-592F-B7DB-EB08151B3C78}"/>
              </a:ext>
            </a:extLst>
          </p:cNvPr>
          <p:cNvSpPr txBox="1"/>
          <p:nvPr>
            <p:custDataLst>
              <p:tags r:id="rId1"/>
            </p:custDataLst>
          </p:nvPr>
        </p:nvSpPr>
        <p:spPr>
          <a:xfrm>
            <a:off x="5863404" y="6488668"/>
            <a:ext cx="465192" cy="369332"/>
          </a:xfrm>
          <a:prstGeom prst="rect">
            <a:avLst/>
          </a:prstGeom>
          <a:noFill/>
        </p:spPr>
        <p:txBody>
          <a:bodyPr vert="horz" wrap="non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900" b="0" i="0" u="none" strike="noStrike" kern="1200" cap="none" spc="0" normalizeH="0" baseline="0" noProof="0">
                <a:ln>
                  <a:noFill/>
                </a:ln>
                <a:solidFill>
                  <a:srgbClr val="000000"/>
                </a:solidFill>
                <a:effectLst/>
                <a:uLnTx/>
                <a:uFillTx/>
                <a:latin typeface="Verdana" panose="020B0604030504040204" pitchFamily="34" charset="0"/>
                <a:ea typeface="+mn-ea"/>
                <a:cs typeface="Arial" charset="0"/>
              </a:rPr>
              <a:t>       
  </a:t>
            </a:r>
          </a:p>
        </p:txBody>
      </p:sp>
      <p:sp>
        <p:nvSpPr>
          <p:cNvPr id="4" name="Rectangle 3">
            <a:extLst>
              <a:ext uri="{FF2B5EF4-FFF2-40B4-BE49-F238E27FC236}">
                <a16:creationId xmlns:a16="http://schemas.microsoft.com/office/drawing/2014/main" id="{4A448A24-3E11-1302-5C59-08B328C6D49B}"/>
              </a:ext>
            </a:extLst>
          </p:cNvPr>
          <p:cNvSpPr/>
          <p:nvPr/>
        </p:nvSpPr>
        <p:spPr>
          <a:xfrm>
            <a:off x="5486400" y="6653874"/>
            <a:ext cx="1241659" cy="13961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682608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12E9A4-4F27-41E8-9F64-CB141CAB47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D8E804-36AA-CCE1-1A40-7BE6CA4D4ABF}"/>
              </a:ext>
            </a:extLst>
          </p:cNvPr>
          <p:cNvSpPr>
            <a:spLocks noGrp="1"/>
          </p:cNvSpPr>
          <p:nvPr>
            <p:ph type="title"/>
          </p:nvPr>
        </p:nvSpPr>
        <p:spPr>
          <a:xfrm>
            <a:off x="4031672" y="2766219"/>
            <a:ext cx="7728524" cy="1325563"/>
          </a:xfrm>
        </p:spPr>
        <p:txBody>
          <a:bodyPr>
            <a:normAutofit/>
          </a:bodyPr>
          <a:lstStyle/>
          <a:p>
            <a:r>
              <a:rPr lang="en-GB"/>
              <a:t>Payment Method Levelisation (PML) Reconciliation pre-release information and readiness</a:t>
            </a:r>
            <a:endParaRPr lang="en-US"/>
          </a:p>
        </p:txBody>
      </p:sp>
      <p:sp>
        <p:nvSpPr>
          <p:cNvPr id="3" name="Text Placeholder 2">
            <a:extLst>
              <a:ext uri="{FF2B5EF4-FFF2-40B4-BE49-F238E27FC236}">
                <a16:creationId xmlns:a16="http://schemas.microsoft.com/office/drawing/2014/main" id="{9C3228BD-2911-288F-6D09-4B3FC388677C}"/>
              </a:ext>
            </a:extLst>
          </p:cNvPr>
          <p:cNvSpPr>
            <a:spLocks noGrp="1"/>
          </p:cNvSpPr>
          <p:nvPr>
            <p:ph type="body" sz="quarter" idx="10"/>
          </p:nvPr>
        </p:nvSpPr>
        <p:spPr/>
        <p:txBody>
          <a:bodyPr/>
          <a:lstStyle/>
          <a:p>
            <a:r>
              <a:rPr lang="en-GB">
                <a:latin typeface="Roboto"/>
                <a:ea typeface="Roboto"/>
                <a:cs typeface="Roboto"/>
              </a:rPr>
              <a:t>Holly Law</a:t>
            </a:r>
            <a:endParaRPr lang="en-US"/>
          </a:p>
        </p:txBody>
      </p:sp>
    </p:spTree>
    <p:extLst>
      <p:ext uri="{BB962C8B-B14F-4D97-AF65-F5344CB8AC3E}">
        <p14:creationId xmlns:p14="http://schemas.microsoft.com/office/powerpoint/2010/main" val="24961433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6.1.4122"/>
  <p:tag name="SLIDO_PRESENTATION_ID" val="00000000-0000-0000-0000-000000000000"/>
  <p:tag name="SLIDO_EVENT_UUID" val="f3455c84-0509-4743-b427-a890d96f2776"/>
  <p:tag name="SLIDO_EVENT_SECTION_UUID" val="7e930619-e344-4e5a-861f-d1c5fb861028"/>
</p:tagLst>
</file>

<file path=ppt/tags/tag10.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11.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12.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13.xml><?xml version="1.0" encoding="utf-8"?>
<p:tagLst xmlns:a="http://schemas.openxmlformats.org/drawingml/2006/main" xmlns:r="http://schemas.openxmlformats.org/officeDocument/2006/relationships" xmlns:p="http://schemas.openxmlformats.org/presentationml/2006/main">
  <p:tag name="SLIDO_METADATA" val="eyJUaW1lc3RhbXAiOjE3MDk4OTM2ODh9"/>
  <p:tag name="SLIDO_TYPE" val="SlidoPoll"/>
  <p:tag name="SLIDO_POLL_UUID" val="ae663991-c160-49c6-ae3b-54fa2d003264"/>
  <p:tag name="SLIDO_TIMELINE" val="W3sicG9sbFF1ZXN0aW9uVXVpZCI6IjBjZTdiODIxLTJlY2MtNDE4Mi05NzM4LTIyZTZhOGIzMTBmNSIsInNob3dSZXN1bHRzIjp0cnVlLCJzaG93Q29ycmVjdEFuc3dlcnMiOmZhbHNlLCJ2b3RpbmdMb2NrZWQiOmZhbHNlfV0="/>
</p:tagLst>
</file>

<file path=ppt/tags/tag14.xml><?xml version="1.0" encoding="utf-8"?>
<p:tagLst xmlns:a="http://schemas.openxmlformats.org/drawingml/2006/main" xmlns:r="http://schemas.openxmlformats.org/officeDocument/2006/relationships" xmlns:p="http://schemas.openxmlformats.org/presentationml/2006/main">
  <p:tag name="SLIDO_ELEMENT" val="logo"/>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ELEMENT" val="footer"/>
</p:tagLst>
</file>

<file path=ppt/tags/tag18.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19.xml><?xml version="1.0" encoding="utf-8"?>
<p:tagLst xmlns:a="http://schemas.openxmlformats.org/drawingml/2006/main" xmlns:r="http://schemas.openxmlformats.org/officeDocument/2006/relationships" xmlns:p="http://schemas.openxmlformats.org/presentationml/2006/main">
  <p:tag name="SLIDO_METADATA" val="eyJUaW1lc3RhbXAiOjE3MDk4OTM3MDh9"/>
  <p:tag name="SLIDO_TYPE" val="SlidoPoll"/>
  <p:tag name="SLIDO_POLL_UUID" val="1522d3ca-ae81-4995-adf4-fcf1bde9831b"/>
  <p:tag name="SLIDO_TIMELINE" val="W3sicG9sbFF1ZXN0aW9uVXVpZCI6IjJiYTUzMTQ4LTI5ZWUtNDdmYy04NDMzLTU3OGE0NzRiMDc5OCIsInNob3dSZXN1bHRzIjp0cnVlLCJzaG93Q29ycmVjdEFuc3dlcnMiOmZhbHNlLCJ2b3RpbmdMb2NrZWQiOmZhbHNlfV0="/>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MDk4OTMyODZ9"/>
  <p:tag name="SLIDO_TYPE" val="SlidoJoining"/>
</p:tagLst>
</file>

<file path=ppt/tags/tag20.xml><?xml version="1.0" encoding="utf-8"?>
<p:tagLst xmlns:a="http://schemas.openxmlformats.org/drawingml/2006/main" xmlns:r="http://schemas.openxmlformats.org/officeDocument/2006/relationships" xmlns:p="http://schemas.openxmlformats.org/presentationml/2006/main">
  <p:tag name="SLIDO_ELEMENT" val="logo"/>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ELEMENT" val="footer"/>
</p:tagLst>
</file>

<file path=ppt/tags/tag24.xml><?xml version="1.0" encoding="utf-8"?>
<p:tagLst xmlns:a="http://schemas.openxmlformats.org/drawingml/2006/main" xmlns:r="http://schemas.openxmlformats.org/officeDocument/2006/relationships" xmlns:p="http://schemas.openxmlformats.org/presentationml/2006/main">
  <p:tag name="SLIDO_METADATA" val="eyJUaW1lc3RhbXAiOjE3MDk4OTM3MjB9"/>
  <p:tag name="SLIDO_TYPE" val="SlidoQA"/>
</p:tagLst>
</file>

<file path=ppt/tags/tag25.xml><?xml version="1.0" encoding="utf-8"?>
<p:tagLst xmlns:a="http://schemas.openxmlformats.org/drawingml/2006/main" xmlns:r="http://schemas.openxmlformats.org/officeDocument/2006/relationships" xmlns:p="http://schemas.openxmlformats.org/presentationml/2006/main">
  <p:tag name="SLIDO_ELEMENT" val="logo"/>
</p:tagLst>
</file>

<file path=ppt/tags/tag2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QA"/>
</p:tagLst>
</file>

<file path=ppt/tags/tag27.xml><?xml version="1.0" encoding="utf-8"?>
<p:tagLst xmlns:a="http://schemas.openxmlformats.org/drawingml/2006/main" xmlns:r="http://schemas.openxmlformats.org/officeDocument/2006/relationships" xmlns:p="http://schemas.openxmlformats.org/presentationml/2006/main">
  <p:tag name="SLIDO_ELEMENT" val="title"/>
</p:tagLst>
</file>

<file path=ppt/tags/tag28.xml><?xml version="1.0" encoding="utf-8"?>
<p:tagLst xmlns:a="http://schemas.openxmlformats.org/drawingml/2006/main" xmlns:r="http://schemas.openxmlformats.org/officeDocument/2006/relationships" xmlns:p="http://schemas.openxmlformats.org/presentationml/2006/main">
  <p:tag name="SLIDO_ELEMENT" val="footer"/>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MDk4OTM3MzB9"/>
  <p:tag name="SLIDO_TYPE" val="SlidoPoll"/>
  <p:tag name="SLIDO_POLL_UUID" val="6baf1017-1f24-410e-b604-3a54288e2245"/>
  <p:tag name="SLIDO_TIMELINE" val="W3sic2NyZWVuIjoiU3VydmV5SW50cm8iLCJzaG93UmVzdWx0cyI6ZmFsc2UsInNob3dDb3JyZWN0QW5zd2VycyI6ZmFsc2UsInZvdGluZ0xvY2tlZCI6ZmFsc2V9LHsicG9sbFF1ZXN0aW9uVXVpZCI6ImM3Y2YwZDcwLWIwZTktNDA0Yy05YWY1LTI5NWI1ZWM4MWNmYiIsInNob3dSZXN1bHRzIjp0cnVlLCJzaG93Q29ycmVjdEFuc3dlcnMiOmZhbHNlLCJ2b3RpbmdMb2NrZWQiOmZhbHNlfSx7InBvbGxRdWVzdGlvblV1aWQiOiJmYzdjNjIyYS1hNGI1LTQwMjQtYjgyMy1iMzg1MzNkMjdkMzUiLCJzaG93UmVzdWx0cyI6dHJ1ZSwic2hvd0NvcnJlY3RBbnN3ZXJzIjpmYWxzZSwidm90aW5nTG9ja2VkIjpmYWxzZX1d"/>
</p:tagLst>
</file>

<file path=ppt/tags/tag3.xml><?xml version="1.0" encoding="utf-8"?>
<p:tagLst xmlns:a="http://schemas.openxmlformats.org/drawingml/2006/main" xmlns:r="http://schemas.openxmlformats.org/officeDocument/2006/relationships" xmlns:p="http://schemas.openxmlformats.org/presentationml/2006/main">
  <p:tag name="SLIDO_ELEMENT" val="logo"/>
</p:tagLst>
</file>

<file path=ppt/tags/tag30.xml><?xml version="1.0" encoding="utf-8"?>
<p:tagLst xmlns:a="http://schemas.openxmlformats.org/drawingml/2006/main" xmlns:r="http://schemas.openxmlformats.org/officeDocument/2006/relationships" xmlns:p="http://schemas.openxmlformats.org/presentationml/2006/main">
  <p:tag name="SLIDO_ELEMENT" val="logo"/>
</p:tagLst>
</file>

<file path=ppt/tags/tag3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Survey"/>
</p:tagLst>
</file>

<file path=ppt/tags/tag32.xml><?xml version="1.0" encoding="utf-8"?>
<p:tagLst xmlns:a="http://schemas.openxmlformats.org/drawingml/2006/main" xmlns:r="http://schemas.openxmlformats.org/officeDocument/2006/relationships" xmlns:p="http://schemas.openxmlformats.org/presentationml/2006/main">
  <p:tag name="SLIDO_ELEMENT" val="title"/>
</p:tagLst>
</file>

<file path=ppt/tags/tag33.xml><?xml version="1.0" encoding="utf-8"?>
<p:tagLst xmlns:a="http://schemas.openxmlformats.org/drawingml/2006/main" xmlns:r="http://schemas.openxmlformats.org/officeDocument/2006/relationships" xmlns:p="http://schemas.openxmlformats.org/presentationml/2006/main">
  <p:tag name="SLIDO_ELEMENT" val="footer"/>
</p:tagLst>
</file>

<file path=ppt/tags/tag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Join"/>
</p:tagLst>
</file>

<file path=ppt/tags/tag5.xml><?xml version="1.0" encoding="utf-8"?>
<p:tagLst xmlns:a="http://schemas.openxmlformats.org/drawingml/2006/main" xmlns:r="http://schemas.openxmlformats.org/officeDocument/2006/relationships" xmlns:p="http://schemas.openxmlformats.org/presentationml/2006/main">
  <p:tag name="SLIDO_ELEMENT" val="title"/>
</p:tagLst>
</file>

<file path=ppt/tags/tag6.xml><?xml version="1.0" encoding="utf-8"?>
<p:tagLst xmlns:a="http://schemas.openxmlformats.org/drawingml/2006/main" xmlns:r="http://schemas.openxmlformats.org/officeDocument/2006/relationships" xmlns:p="http://schemas.openxmlformats.org/presentationml/2006/main">
  <p:tag name="SLIDO_ELEMENT" val="footer"/>
</p:tagLst>
</file>

<file path=ppt/tags/tag7.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ags/tag8.xml><?xml version="1.0" encoding="utf-8"?>
<p:tagLst xmlns:a="http://schemas.openxmlformats.org/drawingml/2006/main" xmlns:r="http://schemas.openxmlformats.org/officeDocument/2006/relationships" xmlns:p="http://schemas.openxmlformats.org/presentationml/2006/main">
  <p:tag name="BJHEADERFOOTERLABEL" val="TRUE"/>
</p:tagLst>
</file>

<file path=ppt/tags/tag9.xml><?xml version="1.0" encoding="utf-8"?>
<p:tagLst xmlns:a="http://schemas.openxmlformats.org/drawingml/2006/main" xmlns:r="http://schemas.openxmlformats.org/officeDocument/2006/relationships" xmlns:p="http://schemas.openxmlformats.org/presentationml/2006/main">
  <p:tag name="BJHEADERFOOTERLABEL" val="TRUE"/>
  <p:tag name="BJHEADERFOOTERTEXTLABEL" val="       &#10;  "/>
  <p:tag name="BJHEADERFOOTERTEXTMARKING" val="       &#10;  "/>
</p:tagLst>
</file>

<file path=ppt/theme/theme1.xml><?xml version="1.0" encoding="utf-8"?>
<a:theme xmlns:a="http://schemas.openxmlformats.org/drawingml/2006/main" name="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1F009803-87A7-4528-8EDC-8F3C323310BE}"/>
    </a:ext>
  </a:extLst>
</a:theme>
</file>

<file path=ppt/theme/theme2.xml><?xml version="1.0" encoding="utf-8"?>
<a:theme xmlns:a="http://schemas.openxmlformats.org/drawingml/2006/main" name="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6B1943A0-EA1B-4229-A76F-FBAC0642CBEF}" vid="{40601ED5-9CD5-48A0-BB47-DADDF0766C76}"/>
    </a:ext>
  </a:extLst>
</a:theme>
</file>

<file path=ppt/theme/theme3.xml><?xml version="1.0" encoding="utf-8"?>
<a:theme xmlns:a="http://schemas.openxmlformats.org/drawingml/2006/main" name="Cov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603E67C5-6061-4A51-8260-FBB85ADCCEA1}"/>
    </a:ext>
  </a:extLst>
</a:theme>
</file>

<file path=ppt/theme/theme4.xml><?xml version="1.0" encoding="utf-8"?>
<a:theme xmlns:a="http://schemas.openxmlformats.org/drawingml/2006/main" name="PresentationOfgem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 16-9  -  Read-Only" id="{3AACF480-B48B-4254-8D61-73DD329404C1}" vid="{2E82507E-DCCB-45B1-9F29-B8778E2E4B0B}"/>
    </a:ext>
  </a:extLst>
</a:theme>
</file>

<file path=ppt/theme/theme5.xml><?xml version="1.0" encoding="utf-8"?>
<a:theme xmlns:a="http://schemas.openxmlformats.org/drawingml/2006/main" name="1_REC Alternative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011F7A2F-2778-4C5E-AA01-4CE206B490D1}"/>
    </a:ext>
  </a:extLst>
</a:theme>
</file>

<file path=ppt/theme/theme6.xml><?xml version="1.0" encoding="utf-8"?>
<a:theme xmlns:a="http://schemas.openxmlformats.org/drawingml/2006/main" name="1_REC Light Event Theme">
  <a:themeElements>
    <a:clrScheme name="REC">
      <a:dk1>
        <a:srgbClr val="000000"/>
      </a:dk1>
      <a:lt1>
        <a:sysClr val="window" lastClr="FFFFFF"/>
      </a:lt1>
      <a:dk2>
        <a:srgbClr val="498934"/>
      </a:dk2>
      <a:lt2>
        <a:srgbClr val="FFFFFF"/>
      </a:lt2>
      <a:accent1>
        <a:srgbClr val="7B282E"/>
      </a:accent1>
      <a:accent2>
        <a:srgbClr val="BE6516"/>
      </a:accent2>
      <a:accent3>
        <a:srgbClr val="70ADA3"/>
      </a:accent3>
      <a:accent4>
        <a:srgbClr val="E7AB00"/>
      </a:accent4>
      <a:accent5>
        <a:srgbClr val="498934"/>
      </a:accent5>
      <a:accent6>
        <a:srgbClr val="C4D383"/>
      </a:accent6>
      <a:hlink>
        <a:srgbClr val="70ADA3"/>
      </a:hlink>
      <a:folHlink>
        <a:srgbClr val="C4D383"/>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5" id="{13F187BB-78E3-4A7C-B20E-26E9F70DEF93}" vid="{1EAB65F2-04EF-4D79-9E87-F7D6E0961EFD}"/>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33669984-af94-4b35-9f37-f4574e663bce">
      <Terms xmlns="http://schemas.microsoft.com/office/infopath/2007/PartnerControls"/>
    </lcf76f155ced4ddcb4097134ff3c332f>
    <TaxCatchAll xmlns="d5e8df70-7ba7-462a-92bc-0eb2af61e59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4B6ABD153718F40AB257D99BCA5D342" ma:contentTypeVersion="17" ma:contentTypeDescription="Create a new document." ma:contentTypeScope="" ma:versionID="d01303addd42b28e733fecdc0a5d6b22">
  <xsd:schema xmlns:xsd="http://www.w3.org/2001/XMLSchema" xmlns:xs="http://www.w3.org/2001/XMLSchema" xmlns:p="http://schemas.microsoft.com/office/2006/metadata/properties" xmlns:ns2="33669984-af94-4b35-9f37-f4574e663bce" xmlns:ns3="d5e8df70-7ba7-462a-92bc-0eb2af61e599" targetNamespace="http://schemas.microsoft.com/office/2006/metadata/properties" ma:root="true" ma:fieldsID="c77b75dde10294f881e130ecf9569a9f" ns2:_="" ns3:_="">
    <xsd:import namespace="33669984-af94-4b35-9f37-f4574e663bce"/>
    <xsd:import namespace="d5e8df70-7ba7-462a-92bc-0eb2af61e5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669984-af94-4b35-9f37-f4574e663bc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5e11d1ff-3de3-40aa-b1cb-720a3f5ef5f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5e8df70-7ba7-462a-92bc-0eb2af61e5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8e3084-6947-48ea-be46-cbabc134540f}" ma:internalName="TaxCatchAll" ma:showField="CatchAllData" ma:web="d5e8df70-7ba7-462a-92bc-0eb2af61e59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C945D2-B6F2-4604-9C01-FCD9E4B9547B}">
  <ds:schemaRefs>
    <ds:schemaRef ds:uri="33669984-af94-4b35-9f37-f4574e663bce"/>
    <ds:schemaRef ds:uri="d5e8df70-7ba7-462a-92bc-0eb2af61e59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44079B1-CF66-4789-A210-AFEECEBEC917}">
  <ds:schemaRefs>
    <ds:schemaRef ds:uri="http://schemas.microsoft.com/sharepoint/v3/contenttype/forms"/>
  </ds:schemaRefs>
</ds:datastoreItem>
</file>

<file path=customXml/itemProps3.xml><?xml version="1.0" encoding="utf-8"?>
<ds:datastoreItem xmlns:ds="http://schemas.openxmlformats.org/officeDocument/2006/customXml" ds:itemID="{003B61F2-9333-4D01-A63B-66514F947467}">
  <ds:schemaRefs>
    <ds:schemaRef ds:uri="33669984-af94-4b35-9f37-f4574e663bce"/>
    <ds:schemaRef ds:uri="d5e8df70-7ba7-462a-92bc-0eb2af61e59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3019</Words>
  <Application>Microsoft Office PowerPoint</Application>
  <PresentationFormat>Widescreen</PresentationFormat>
  <Paragraphs>416</Paragraphs>
  <Slides>36</Slides>
  <Notes>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36</vt:i4>
      </vt:variant>
    </vt:vector>
  </HeadingPairs>
  <TitlesOfParts>
    <vt:vector size="49" baseType="lpstr">
      <vt:lpstr>Arial</vt:lpstr>
      <vt:lpstr>Calibri</vt:lpstr>
      <vt:lpstr>Outfit</vt:lpstr>
      <vt:lpstr>Roboto</vt:lpstr>
      <vt:lpstr>Roboto slab</vt:lpstr>
      <vt:lpstr>Verdana</vt:lpstr>
      <vt:lpstr>Wingdings</vt:lpstr>
      <vt:lpstr>REC Alternative Event Theme</vt:lpstr>
      <vt:lpstr>REC Light Event Theme</vt:lpstr>
      <vt:lpstr>Cover slide</vt:lpstr>
      <vt:lpstr>PresentationOfgem2015</vt:lpstr>
      <vt:lpstr>1_REC Alternative Event Theme</vt:lpstr>
      <vt:lpstr>1_REC Light Event Theme</vt:lpstr>
      <vt:lpstr>R0147 Prepayment Levelisation Pre-Release Webinar</vt:lpstr>
      <vt:lpstr>Introducing Your presenters</vt:lpstr>
      <vt:lpstr>Housekeeping</vt:lpstr>
      <vt:lpstr>PowerPoint Presentation</vt:lpstr>
      <vt:lpstr>Agenda For today</vt:lpstr>
      <vt:lpstr>Levelisation Policy</vt:lpstr>
      <vt:lpstr>PowerPoint Presentation</vt:lpstr>
      <vt:lpstr>PowerPoint Presentation</vt:lpstr>
      <vt:lpstr>Payment Method Levelisation (PML) Reconciliation pre-release information and readiness</vt:lpstr>
      <vt:lpstr>R0147 –Prepayment levelisation</vt:lpstr>
      <vt:lpstr>R0147 –Prepayment levelisation</vt:lpstr>
      <vt:lpstr>Recco Operational Delivery update</vt:lpstr>
      <vt:lpstr>Recap – High-level timeline</vt:lpstr>
      <vt:lpstr>Overview of PML Reconciliation</vt:lpstr>
      <vt:lpstr>PML Levelisation Calendar</vt:lpstr>
      <vt:lpstr>Data Submission Specifications</vt:lpstr>
      <vt:lpstr>File Submission</vt:lpstr>
      <vt:lpstr>File Submission</vt:lpstr>
      <vt:lpstr>Assuring Payment Method Levelisation</vt:lpstr>
      <vt:lpstr>Assuring Payment Method LEvelisation</vt:lpstr>
      <vt:lpstr>Assuring Payment Method LEvelisation</vt:lpstr>
      <vt:lpstr>Assuring Payment Method LEvelisation</vt:lpstr>
      <vt:lpstr>Questions</vt:lpstr>
      <vt:lpstr>PowerPoint Presentation</vt:lpstr>
      <vt:lpstr>Post Implementation Support</vt:lpstr>
      <vt:lpstr>support</vt:lpstr>
      <vt:lpstr>Supplier Audit Requirements</vt:lpstr>
      <vt:lpstr>PowerPoint Presentation</vt:lpstr>
      <vt:lpstr>Treatment of multi rate meters</vt:lpstr>
      <vt:lpstr>PowerPoint Presentation</vt:lpstr>
      <vt:lpstr>Treatment of Multi Rate Metering</vt:lpstr>
      <vt:lpstr>Questions</vt:lpstr>
      <vt:lpstr>PowerPoint Presentation</vt:lpstr>
      <vt:lpstr>PowerPoint Presentation</vt:lpstr>
      <vt:lpstr>Thanks for attending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November 2023 REC Release Webinar</dc:title>
  <dc:creator>Jenny Hyskaj</dc:creator>
  <cp:lastModifiedBy>Holly Law</cp:lastModifiedBy>
  <cp:revision>1</cp:revision>
  <dcterms:created xsi:type="dcterms:W3CDTF">2023-08-29T09:43:24Z</dcterms:created>
  <dcterms:modified xsi:type="dcterms:W3CDTF">2024-03-14T12:32:26Z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1.6.1.4122</vt:lpwstr>
  </property>
  <property fmtid="{D5CDD505-2E9C-101B-9397-08002B2CF9AE}" pid="3" name="MSIP_Label_2d7f055f-5347-41d4-8cbe-c035e83f4f3c_Enabled">
    <vt:lpwstr>true</vt:lpwstr>
  </property>
  <property fmtid="{D5CDD505-2E9C-101B-9397-08002B2CF9AE}" pid="4" name="MSIP_Label_2d7f055f-5347-41d4-8cbe-c035e83f4f3c_SetDate">
    <vt:lpwstr>2023-08-29T10:33:41Z</vt:lpwstr>
  </property>
  <property fmtid="{D5CDD505-2E9C-101B-9397-08002B2CF9AE}" pid="5" name="MSIP_Label_2d7f055f-5347-41d4-8cbe-c035e83f4f3c_Method">
    <vt:lpwstr>Standard</vt:lpwstr>
  </property>
  <property fmtid="{D5CDD505-2E9C-101B-9397-08002B2CF9AE}" pid="6" name="MSIP_Label_2d7f055f-5347-41d4-8cbe-c035e83f4f3c_Name">
    <vt:lpwstr>defa4170-0d19-0005-0004-bc88714345d2</vt:lpwstr>
  </property>
  <property fmtid="{D5CDD505-2E9C-101B-9397-08002B2CF9AE}" pid="7" name="MSIP_Label_2d7f055f-5347-41d4-8cbe-c035e83f4f3c_SiteId">
    <vt:lpwstr>883dbbc0-a334-4b54-87cf-04fa94aeafb8</vt:lpwstr>
  </property>
  <property fmtid="{D5CDD505-2E9C-101B-9397-08002B2CF9AE}" pid="8" name="MSIP_Label_2d7f055f-5347-41d4-8cbe-c035e83f4f3c_ActionId">
    <vt:lpwstr>73231cda-85aa-4533-bea8-5802a48e7d0c</vt:lpwstr>
  </property>
  <property fmtid="{D5CDD505-2E9C-101B-9397-08002B2CF9AE}" pid="9" name="MSIP_Label_2d7f055f-5347-41d4-8cbe-c035e83f4f3c_ContentBits">
    <vt:lpwstr>0</vt:lpwstr>
  </property>
  <property fmtid="{D5CDD505-2E9C-101B-9397-08002B2CF9AE}" pid="10" name="ContentTypeId">
    <vt:lpwstr>0x01010064B6ABD153718F40AB257D99BCA5D342</vt:lpwstr>
  </property>
  <property fmtid="{D5CDD505-2E9C-101B-9397-08002B2CF9AE}" pid="11" name="MediaServiceImageTags">
    <vt:lpwstr/>
  </property>
</Properties>
</file>