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2" r:id="rId5"/>
    <p:sldMasterId id="2147483703" r:id="rId6"/>
  </p:sldMasterIdLst>
  <p:notesMasterIdLst>
    <p:notesMasterId r:id="rId65"/>
  </p:notesMasterIdLst>
  <p:sldIdLst>
    <p:sldId id="257" r:id="rId7"/>
    <p:sldId id="267" r:id="rId8"/>
    <p:sldId id="268" r:id="rId9"/>
    <p:sldId id="2147475683" r:id="rId10"/>
    <p:sldId id="263" r:id="rId11"/>
    <p:sldId id="2146848791" r:id="rId12"/>
    <p:sldId id="2147475677" r:id="rId13"/>
    <p:sldId id="2146848748" r:id="rId14"/>
    <p:sldId id="2147475658" r:id="rId15"/>
    <p:sldId id="2147475611" r:id="rId16"/>
    <p:sldId id="2076138035" r:id="rId17"/>
    <p:sldId id="2147475635" r:id="rId18"/>
    <p:sldId id="2147475659" r:id="rId19"/>
    <p:sldId id="2147475676" r:id="rId20"/>
    <p:sldId id="2147475637" r:id="rId21"/>
    <p:sldId id="2147475631" r:id="rId22"/>
    <p:sldId id="2147475638" r:id="rId23"/>
    <p:sldId id="2147475628" r:id="rId24"/>
    <p:sldId id="2147475639" r:id="rId25"/>
    <p:sldId id="2147475630" r:id="rId26"/>
    <p:sldId id="2147475666" r:id="rId27"/>
    <p:sldId id="2147475653" r:id="rId28"/>
    <p:sldId id="2147475636" r:id="rId29"/>
    <p:sldId id="2147475629" r:id="rId30"/>
    <p:sldId id="2147475678" r:id="rId31"/>
    <p:sldId id="2147475640" r:id="rId32"/>
    <p:sldId id="2147475679" r:id="rId33"/>
    <p:sldId id="2147475663" r:id="rId34"/>
    <p:sldId id="2146848770" r:id="rId35"/>
    <p:sldId id="2147475652" r:id="rId36"/>
    <p:sldId id="2147475673" r:id="rId37"/>
    <p:sldId id="2147475641" r:id="rId38"/>
    <p:sldId id="2147475650" r:id="rId39"/>
    <p:sldId id="2147475675" r:id="rId40"/>
    <p:sldId id="2147475642" r:id="rId41"/>
    <p:sldId id="2147475649" r:id="rId42"/>
    <p:sldId id="2147475644" r:id="rId43"/>
    <p:sldId id="2146848772" r:id="rId44"/>
    <p:sldId id="2146848771" r:id="rId45"/>
    <p:sldId id="2146848773" r:id="rId46"/>
    <p:sldId id="2146848774" r:id="rId47"/>
    <p:sldId id="2146848775" r:id="rId48"/>
    <p:sldId id="2146848776" r:id="rId49"/>
    <p:sldId id="2147475680" r:id="rId50"/>
    <p:sldId id="323" r:id="rId51"/>
    <p:sldId id="2147475646" r:id="rId52"/>
    <p:sldId id="2147475668" r:id="rId53"/>
    <p:sldId id="2147475669" r:id="rId54"/>
    <p:sldId id="2147475670" r:id="rId55"/>
    <p:sldId id="2147475671" r:id="rId56"/>
    <p:sldId id="2147475681" r:id="rId57"/>
    <p:sldId id="2147475645" r:id="rId58"/>
    <p:sldId id="2147475664" r:id="rId59"/>
    <p:sldId id="2147475627" r:id="rId60"/>
    <p:sldId id="2147475682" r:id="rId61"/>
    <p:sldId id="2147475685" r:id="rId62"/>
    <p:sldId id="319" r:id="rId63"/>
    <p:sldId id="2147475684" r:id="rId64"/>
  </p:sldIdLst>
  <p:sldSz cx="12192000" cy="6858000"/>
  <p:notesSz cx="6858000" cy="9144000"/>
  <p:custDataLst>
    <p:tags r:id="rId6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7"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B4A2218-DF02-D026-BAF5-D86681556E1B}" name="Rodgers, Daniel" initials="RD" userId="S::djrodgers@deloitte.co.uk::272d1331-8f57-47a1-9330-41f12994ed8c" providerId="AD"/>
  <p188:author id="{46300920-B9D7-0051-BC16-9A8CFC2B48AB}" name="Ward, Mark" initials="WM" userId="S::markward@deloitte.co.uk::d27c521e-ae64-4858-83f3-d5fa5317de43" providerId="AD"/>
  <p188:author id="{1AD8E861-EEEF-E2CC-0656-32F82287F07F}" name="Avis, Thomas" initials="AT" userId="S::twavis@deloitte.co.uk::c0db91b6-8193-4bc5-bd07-57f16d68f3d9" providerId="AD"/>
  <p188:author id="{38AC4062-77D9-4061-9E17-D6FA311C9178}" name="Carlton, Walter" initials="CW" userId="S::wcarlton@deloitte.co.uk::a95b5c81-c3d7-4b41-881d-c06e0bc4b070" providerId="AD"/>
  <p188:author id="{3FB7DF79-73C0-3E93-CE72-6C804600D96F}" name="Williams, Lewis" initials="WL" userId="S::lewiswilliams@deloitte.co.uk::8751e9be-9ee0-4faf-88ce-27fbf84cd6b0" providerId="AD"/>
  <p188:author id="{83E97C7E-EE36-FD2C-007B-C8BD7271793E}" name="Sharma, Vaishnavi Y" initials="SY" userId="S::vaishnsharma@deloitte.co.uk::089ce4cd-3a36-4e62-8f11-410ac0e9afdd" providerId="AD"/>
  <p188:author id="{5C31537F-276A-E0A0-377C-05A46A927BB4}" name="Waghorn, Andrew M" initials="WAM" userId="S::awaghorn@deloitte.co.uk::81c733e3-9d74-46df-81e6-11f8a5e7275e" providerId="AD"/>
  <p188:author id="{9040898D-64CE-1916-0418-5E9191314D41}" name="Moden, Anton" initials="MA" userId="S::amoden@deloitte.co.uk::7b35dd8e-c9e7-4680-8f41-28c9dafada4a" providerId="AD"/>
  <p188:author id="{6A97BF9F-453A-51BF-AB95-5D72966F3A11}" name="Vyas, Nirav" initials="VN" userId="S::niravvyas@deloitte.co.uk::c70aaace-e6e8-4851-b01d-0f188817cfd9" providerId="AD"/>
  <p188:author id="{EDD324A7-4B82-85A8-02FB-E42A87DF671F}" name="Crowe-Lamont, Amy" initials="CA" userId="S::acrowelamont@deloitte.co.uk::380f60ef-f09e-48fa-88ac-ebaaa8acf0dc" providerId="AD"/>
  <p188:author id="{CC8F5BCB-4F87-E7B9-AA2F-513D9C66C4A0}" name="Costa Fernandes, Katie" initials="CFK" userId="S::kcostafernandes@deloitte.co.uk::44ada65a-bff4-457b-a60e-72edd81ed91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F1F0"/>
    <a:srgbClr val="D5E3E0"/>
    <a:srgbClr val="FFFFFF"/>
    <a:srgbClr val="E6E6E6"/>
    <a:srgbClr val="70ADA3"/>
    <a:srgbClr val="7B282E"/>
    <a:srgbClr val="96BEB7"/>
    <a:srgbClr val="B4CF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5A0B10-2061-40B3-AC36-015881A9091E}" v="24" dt="2024-03-21T11:18:36.1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512" y="52"/>
      </p:cViewPr>
      <p:guideLst>
        <p:guide orient="horz" pos="2160"/>
        <p:guide pos="381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tags" Target="tags/tag1.xml"/><Relationship Id="rId5" Type="http://schemas.openxmlformats.org/officeDocument/2006/relationships/slideMaster" Target="slideMasters/slideMaster2.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72"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notesMaster" Target="notesMasters/notesMaster1.xml"/><Relationship Id="rId73"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71"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y Hyskaj" userId="2a0cae01-d990-4fec-87a2-7d3184512457" providerId="ADAL" clId="{CD5A0B10-2061-40B3-AC36-015881A9091E}"/>
    <pc:docChg chg="undo custSel delSld modSld">
      <pc:chgData name="Jenny Hyskaj" userId="2a0cae01-d990-4fec-87a2-7d3184512457" providerId="ADAL" clId="{CD5A0B10-2061-40B3-AC36-015881A9091E}" dt="2024-03-25T13:53:10.155" v="74" actId="20577"/>
      <pc:docMkLst>
        <pc:docMk/>
      </pc:docMkLst>
      <pc:sldChg chg="modSp mod">
        <pc:chgData name="Jenny Hyskaj" userId="2a0cae01-d990-4fec-87a2-7d3184512457" providerId="ADAL" clId="{CD5A0B10-2061-40B3-AC36-015881A9091E}" dt="2024-03-21T11:17:19.792" v="66" actId="20577"/>
        <pc:sldMkLst>
          <pc:docMk/>
          <pc:sldMk cId="1116783212" sldId="263"/>
        </pc:sldMkLst>
        <pc:graphicFrameChg chg="modGraphic">
          <ac:chgData name="Jenny Hyskaj" userId="2a0cae01-d990-4fec-87a2-7d3184512457" providerId="ADAL" clId="{CD5A0B10-2061-40B3-AC36-015881A9091E}" dt="2024-03-21T11:17:19.792" v="66" actId="20577"/>
          <ac:graphicFrameMkLst>
            <pc:docMk/>
            <pc:sldMk cId="1116783212" sldId="263"/>
            <ac:graphicFrameMk id="7" creationId="{F86CF725-B62F-45BF-428A-61A8EEF73994}"/>
          </ac:graphicFrameMkLst>
        </pc:graphicFrameChg>
      </pc:sldChg>
      <pc:sldChg chg="addSp delSp modSp mod">
        <pc:chgData name="Jenny Hyskaj" userId="2a0cae01-d990-4fec-87a2-7d3184512457" providerId="ADAL" clId="{CD5A0B10-2061-40B3-AC36-015881A9091E}" dt="2024-03-20T17:10:52.591" v="27" actId="478"/>
        <pc:sldMkLst>
          <pc:docMk/>
          <pc:sldMk cId="3817361861" sldId="2146848748"/>
        </pc:sldMkLst>
        <pc:picChg chg="add del mod modCrop">
          <ac:chgData name="Jenny Hyskaj" userId="2a0cae01-d990-4fec-87a2-7d3184512457" providerId="ADAL" clId="{CD5A0B10-2061-40B3-AC36-015881A9091E}" dt="2024-03-20T17:10:52.591" v="27" actId="478"/>
          <ac:picMkLst>
            <pc:docMk/>
            <pc:sldMk cId="3817361861" sldId="2146848748"/>
            <ac:picMk id="5" creationId="{610786E2-DDFB-5F1C-D0CE-DDD0658D6627}"/>
          </ac:picMkLst>
        </pc:picChg>
      </pc:sldChg>
      <pc:sldChg chg="modSp mod">
        <pc:chgData name="Jenny Hyskaj" userId="2a0cae01-d990-4fec-87a2-7d3184512457" providerId="ADAL" clId="{CD5A0B10-2061-40B3-AC36-015881A9091E}" dt="2024-03-21T11:17:50.536" v="67" actId="1076"/>
        <pc:sldMkLst>
          <pc:docMk/>
          <pc:sldMk cId="515308787" sldId="2146848791"/>
        </pc:sldMkLst>
        <pc:spChg chg="mod">
          <ac:chgData name="Jenny Hyskaj" userId="2a0cae01-d990-4fec-87a2-7d3184512457" providerId="ADAL" clId="{CD5A0B10-2061-40B3-AC36-015881A9091E}" dt="2024-03-21T11:17:50.536" v="67" actId="1076"/>
          <ac:spMkLst>
            <pc:docMk/>
            <pc:sldMk cId="515308787" sldId="2146848791"/>
            <ac:spMk id="7" creationId="{04770D9B-815E-65CC-ADBD-481E930C3998}"/>
          </ac:spMkLst>
        </pc:spChg>
      </pc:sldChg>
      <pc:sldChg chg="del">
        <pc:chgData name="Jenny Hyskaj" userId="2a0cae01-d990-4fec-87a2-7d3184512457" providerId="ADAL" clId="{CD5A0B10-2061-40B3-AC36-015881A9091E}" dt="2024-03-20T16:47:32.350" v="7" actId="47"/>
        <pc:sldMkLst>
          <pc:docMk/>
          <pc:sldMk cId="2051810200" sldId="2146848794"/>
        </pc:sldMkLst>
      </pc:sldChg>
      <pc:sldChg chg="modSp mod">
        <pc:chgData name="Jenny Hyskaj" userId="2a0cae01-d990-4fec-87a2-7d3184512457" providerId="ADAL" clId="{CD5A0B10-2061-40B3-AC36-015881A9091E}" dt="2024-03-25T13:53:10.155" v="74" actId="20577"/>
        <pc:sldMkLst>
          <pc:docMk/>
          <pc:sldMk cId="4283728838" sldId="2147475659"/>
        </pc:sldMkLst>
        <pc:spChg chg="mod">
          <ac:chgData name="Jenny Hyskaj" userId="2a0cae01-d990-4fec-87a2-7d3184512457" providerId="ADAL" clId="{CD5A0B10-2061-40B3-AC36-015881A9091E}" dt="2024-03-25T13:53:10.155" v="74" actId="20577"/>
          <ac:spMkLst>
            <pc:docMk/>
            <pc:sldMk cId="4283728838" sldId="2147475659"/>
            <ac:spMk id="7" creationId="{5D973FB9-053D-3439-50C1-86FBBDE832C2}"/>
          </ac:spMkLst>
        </pc:spChg>
      </pc:sldChg>
      <pc:sldChg chg="modSp mod">
        <pc:chgData name="Jenny Hyskaj" userId="2a0cae01-d990-4fec-87a2-7d3184512457" providerId="ADAL" clId="{CD5A0B10-2061-40B3-AC36-015881A9091E}" dt="2024-03-25T13:51:25.776" v="73" actId="404"/>
        <pc:sldMkLst>
          <pc:docMk/>
          <pc:sldMk cId="1950575592" sldId="2147475664"/>
        </pc:sldMkLst>
        <pc:spChg chg="mod">
          <ac:chgData name="Jenny Hyskaj" userId="2a0cae01-d990-4fec-87a2-7d3184512457" providerId="ADAL" clId="{CD5A0B10-2061-40B3-AC36-015881A9091E}" dt="2024-03-25T13:51:25.776" v="73" actId="404"/>
          <ac:spMkLst>
            <pc:docMk/>
            <pc:sldMk cId="1950575592" sldId="2147475664"/>
            <ac:spMk id="16" creationId="{8C26AB16-8401-08F9-3DA7-B2EE6136A108}"/>
          </ac:spMkLst>
        </pc:spChg>
      </pc:sldChg>
      <pc:sldChg chg="addSp delSp modSp mod setBg">
        <pc:chgData name="Jenny Hyskaj" userId="2a0cae01-d990-4fec-87a2-7d3184512457" providerId="ADAL" clId="{CD5A0B10-2061-40B3-AC36-015881A9091E}" dt="2024-03-21T11:35:50.518" v="72" actId="1076"/>
        <pc:sldMkLst>
          <pc:docMk/>
          <pc:sldMk cId="2986979411" sldId="2147475677"/>
        </pc:sldMkLst>
        <pc:spChg chg="add mod">
          <ac:chgData name="Jenny Hyskaj" userId="2a0cae01-d990-4fec-87a2-7d3184512457" providerId="ADAL" clId="{CD5A0B10-2061-40B3-AC36-015881A9091E}" dt="2024-03-21T11:18:06.130" v="68" actId="164"/>
          <ac:spMkLst>
            <pc:docMk/>
            <pc:sldMk cId="2986979411" sldId="2147475677"/>
            <ac:spMk id="3" creationId="{5BAFF2CA-C6D5-D9B7-D9AE-E2CF2BB49770}"/>
          </ac:spMkLst>
        </pc:spChg>
        <pc:grpChg chg="add mod">
          <ac:chgData name="Jenny Hyskaj" userId="2a0cae01-d990-4fec-87a2-7d3184512457" providerId="ADAL" clId="{CD5A0B10-2061-40B3-AC36-015881A9091E}" dt="2024-03-21T11:35:50.518" v="72" actId="1076"/>
          <ac:grpSpMkLst>
            <pc:docMk/>
            <pc:sldMk cId="2986979411" sldId="2147475677"/>
            <ac:grpSpMk id="4" creationId="{5EF3011A-792F-7FD4-661E-C71179E7CA6F}"/>
          </ac:grpSpMkLst>
        </pc:grpChg>
        <pc:picChg chg="add del mod">
          <ac:chgData name="Jenny Hyskaj" userId="2a0cae01-d990-4fec-87a2-7d3184512457" providerId="ADAL" clId="{CD5A0B10-2061-40B3-AC36-015881A9091E}" dt="2024-03-20T17:07:24.149" v="17" actId="478"/>
          <ac:picMkLst>
            <pc:docMk/>
            <pc:sldMk cId="2986979411" sldId="2147475677"/>
            <ac:picMk id="4" creationId="{0AE7B072-54AA-E0D5-2F40-75D5FFEB69CE}"/>
          </ac:picMkLst>
        </pc:picChg>
        <pc:picChg chg="add del mod">
          <ac:chgData name="Jenny Hyskaj" userId="2a0cae01-d990-4fec-87a2-7d3184512457" providerId="ADAL" clId="{CD5A0B10-2061-40B3-AC36-015881A9091E}" dt="2024-03-20T17:13:07.895" v="48" actId="478"/>
          <ac:picMkLst>
            <pc:docMk/>
            <pc:sldMk cId="2986979411" sldId="2147475677"/>
            <ac:picMk id="5" creationId="{53B23D3B-D5D0-4C63-5FE5-B3555D75CE62}"/>
          </ac:picMkLst>
        </pc:picChg>
        <pc:picChg chg="add mod">
          <ac:chgData name="Jenny Hyskaj" userId="2a0cae01-d990-4fec-87a2-7d3184512457" providerId="ADAL" clId="{CD5A0B10-2061-40B3-AC36-015881A9091E}" dt="2024-03-21T11:18:06.130" v="68" actId="164"/>
          <ac:picMkLst>
            <pc:docMk/>
            <pc:sldMk cId="2986979411" sldId="2147475677"/>
            <ac:picMk id="6" creationId="{02640BD5-1198-C241-8B9B-290BE4453979}"/>
          </ac:picMkLst>
        </pc:picChg>
      </pc:sldChg>
      <pc:sldChg chg="addSp delSp modSp mod setBg">
        <pc:chgData name="Jenny Hyskaj" userId="2a0cae01-d990-4fec-87a2-7d3184512457" providerId="ADAL" clId="{CD5A0B10-2061-40B3-AC36-015881A9091E}" dt="2024-03-21T11:18:20.348" v="69" actId="164"/>
        <pc:sldMkLst>
          <pc:docMk/>
          <pc:sldMk cId="2303531117" sldId="2147475678"/>
        </pc:sldMkLst>
        <pc:spChg chg="add del mod">
          <ac:chgData name="Jenny Hyskaj" userId="2a0cae01-d990-4fec-87a2-7d3184512457" providerId="ADAL" clId="{CD5A0B10-2061-40B3-AC36-015881A9091E}" dt="2024-03-21T11:18:20.348" v="69" actId="164"/>
          <ac:spMkLst>
            <pc:docMk/>
            <pc:sldMk cId="2303531117" sldId="2147475678"/>
            <ac:spMk id="3" creationId="{84E5E7F3-949B-6B00-E04D-F1970F3F6897}"/>
          </ac:spMkLst>
        </pc:spChg>
        <pc:grpChg chg="add mod">
          <ac:chgData name="Jenny Hyskaj" userId="2a0cae01-d990-4fec-87a2-7d3184512457" providerId="ADAL" clId="{CD5A0B10-2061-40B3-AC36-015881A9091E}" dt="2024-03-21T11:18:20.348" v="69" actId="164"/>
          <ac:grpSpMkLst>
            <pc:docMk/>
            <pc:sldMk cId="2303531117" sldId="2147475678"/>
            <ac:grpSpMk id="4" creationId="{1A251725-D6B6-3A22-A230-4D550A44A2FF}"/>
          </ac:grpSpMkLst>
        </pc:grpChg>
        <pc:picChg chg="add mod">
          <ac:chgData name="Jenny Hyskaj" userId="2a0cae01-d990-4fec-87a2-7d3184512457" providerId="ADAL" clId="{CD5A0B10-2061-40B3-AC36-015881A9091E}" dt="2024-03-20T17:11:15.792" v="33" actId="1076"/>
          <ac:picMkLst>
            <pc:docMk/>
            <pc:sldMk cId="2303531117" sldId="2147475678"/>
            <ac:picMk id="4" creationId="{7455AB96-373F-762B-9BA4-D3A22CE7F40D}"/>
          </ac:picMkLst>
        </pc:picChg>
        <pc:picChg chg="add del mod">
          <ac:chgData name="Jenny Hyskaj" userId="2a0cae01-d990-4fec-87a2-7d3184512457" providerId="ADAL" clId="{CD5A0B10-2061-40B3-AC36-015881A9091E}" dt="2024-03-20T17:12:49.835" v="44" actId="478"/>
          <ac:picMkLst>
            <pc:docMk/>
            <pc:sldMk cId="2303531117" sldId="2147475678"/>
            <ac:picMk id="5" creationId="{6DCE35B3-4BA9-C734-C297-AE3B4A6FD80F}"/>
          </ac:picMkLst>
        </pc:picChg>
        <pc:picChg chg="add mod">
          <ac:chgData name="Jenny Hyskaj" userId="2a0cae01-d990-4fec-87a2-7d3184512457" providerId="ADAL" clId="{CD5A0B10-2061-40B3-AC36-015881A9091E}" dt="2024-03-21T11:18:20.348" v="69" actId="164"/>
          <ac:picMkLst>
            <pc:docMk/>
            <pc:sldMk cId="2303531117" sldId="2147475678"/>
            <ac:picMk id="6" creationId="{019D46E6-EC8D-2070-5ACB-CF505CBF8272}"/>
          </ac:picMkLst>
        </pc:picChg>
      </pc:sldChg>
      <pc:sldChg chg="addSp modSp mod setBg">
        <pc:chgData name="Jenny Hyskaj" userId="2a0cae01-d990-4fec-87a2-7d3184512457" providerId="ADAL" clId="{CD5A0B10-2061-40B3-AC36-015881A9091E}" dt="2024-03-21T11:18:29.262" v="70" actId="164"/>
        <pc:sldMkLst>
          <pc:docMk/>
          <pc:sldMk cId="2646365113" sldId="2147475680"/>
        </pc:sldMkLst>
        <pc:spChg chg="add mod">
          <ac:chgData name="Jenny Hyskaj" userId="2a0cae01-d990-4fec-87a2-7d3184512457" providerId="ADAL" clId="{CD5A0B10-2061-40B3-AC36-015881A9091E}" dt="2024-03-21T11:18:29.262" v="70" actId="164"/>
          <ac:spMkLst>
            <pc:docMk/>
            <pc:sldMk cId="2646365113" sldId="2147475680"/>
            <ac:spMk id="3" creationId="{876F02B1-C643-F2DF-2F65-FB2666DE0E76}"/>
          </ac:spMkLst>
        </pc:spChg>
        <pc:grpChg chg="add mod">
          <ac:chgData name="Jenny Hyskaj" userId="2a0cae01-d990-4fec-87a2-7d3184512457" providerId="ADAL" clId="{CD5A0B10-2061-40B3-AC36-015881A9091E}" dt="2024-03-21T11:18:29.262" v="70" actId="164"/>
          <ac:grpSpMkLst>
            <pc:docMk/>
            <pc:sldMk cId="2646365113" sldId="2147475680"/>
            <ac:grpSpMk id="5" creationId="{EEF46588-F8E2-9C94-6516-05774918D813}"/>
          </ac:grpSpMkLst>
        </pc:grpChg>
        <pc:picChg chg="add mod modCrop">
          <ac:chgData name="Jenny Hyskaj" userId="2a0cae01-d990-4fec-87a2-7d3184512457" providerId="ADAL" clId="{CD5A0B10-2061-40B3-AC36-015881A9091E}" dt="2024-03-21T11:18:29.262" v="70" actId="164"/>
          <ac:picMkLst>
            <pc:docMk/>
            <pc:sldMk cId="2646365113" sldId="2147475680"/>
            <ac:picMk id="4" creationId="{CF38304A-B8D5-B137-5699-4F2CFEBF5291}"/>
          </ac:picMkLst>
        </pc:picChg>
      </pc:sldChg>
      <pc:sldChg chg="addSp modSp mod setBg">
        <pc:chgData name="Jenny Hyskaj" userId="2a0cae01-d990-4fec-87a2-7d3184512457" providerId="ADAL" clId="{CD5A0B10-2061-40B3-AC36-015881A9091E}" dt="2024-03-21T11:18:36.171" v="71" actId="164"/>
        <pc:sldMkLst>
          <pc:docMk/>
          <pc:sldMk cId="2564116226" sldId="2147475681"/>
        </pc:sldMkLst>
        <pc:spChg chg="add mod">
          <ac:chgData name="Jenny Hyskaj" userId="2a0cae01-d990-4fec-87a2-7d3184512457" providerId="ADAL" clId="{CD5A0B10-2061-40B3-AC36-015881A9091E}" dt="2024-03-21T11:18:36.171" v="71" actId="164"/>
          <ac:spMkLst>
            <pc:docMk/>
            <pc:sldMk cId="2564116226" sldId="2147475681"/>
            <ac:spMk id="3" creationId="{B6434B52-69FB-DBA0-F3F7-21AAB20B1FED}"/>
          </ac:spMkLst>
        </pc:spChg>
        <pc:grpChg chg="add mod">
          <ac:chgData name="Jenny Hyskaj" userId="2a0cae01-d990-4fec-87a2-7d3184512457" providerId="ADAL" clId="{CD5A0B10-2061-40B3-AC36-015881A9091E}" dt="2024-03-21T11:18:36.171" v="71" actId="164"/>
          <ac:grpSpMkLst>
            <pc:docMk/>
            <pc:sldMk cId="2564116226" sldId="2147475681"/>
            <ac:grpSpMk id="5" creationId="{350EF4AE-4A6A-0E95-8B40-C1ABA7CB2059}"/>
          </ac:grpSpMkLst>
        </pc:grpChg>
        <pc:picChg chg="add mod">
          <ac:chgData name="Jenny Hyskaj" userId="2a0cae01-d990-4fec-87a2-7d3184512457" providerId="ADAL" clId="{CD5A0B10-2061-40B3-AC36-015881A9091E}" dt="2024-03-21T11:18:36.171" v="71" actId="164"/>
          <ac:picMkLst>
            <pc:docMk/>
            <pc:sldMk cId="2564116226" sldId="2147475681"/>
            <ac:picMk id="4" creationId="{07E02A4C-2C74-BAB2-8E37-476886DB2DDD}"/>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75B24E-C5DD-466A-AC08-BD0AE5A1606D}"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n-GB"/>
        </a:p>
      </dgm:t>
    </dgm:pt>
    <dgm:pt modelId="{9548258E-D171-4DE8-A2E7-0B1E113A6883}">
      <dgm:prSet phldrT="[Text]" custT="1"/>
      <dgm:spPr/>
      <dgm:t>
        <a:bodyPr/>
        <a:lstStyle/>
        <a:p>
          <a:r>
            <a:rPr lang="en-GB" sz="2100" i="0" dirty="0">
              <a:effectLst/>
              <a:latin typeface="Roboto" panose="02000000000000000000" pitchFamily="2" charset="0"/>
              <a:ea typeface="Roboto" panose="02000000000000000000" pitchFamily="2" charset="0"/>
              <a:cs typeface="Roboto" panose="02000000000000000000" pitchFamily="2" charset="0"/>
            </a:rPr>
            <a:t>Identification of topics</a:t>
          </a:r>
          <a:endParaRPr lang="en-GB" sz="2100" i="0" dirty="0">
            <a:latin typeface="Roboto" panose="02000000000000000000" pitchFamily="2" charset="0"/>
            <a:ea typeface="Roboto" panose="02000000000000000000" pitchFamily="2" charset="0"/>
            <a:cs typeface="Roboto" panose="02000000000000000000" pitchFamily="2" charset="0"/>
          </a:endParaRPr>
        </a:p>
      </dgm:t>
    </dgm:pt>
    <dgm:pt modelId="{0194637E-DF3E-40D0-9EEF-EDAA839224D2}" type="parTrans" cxnId="{C0B80536-0354-4ED1-AB57-E14E7D753FA0}">
      <dgm:prSet/>
      <dgm:spPr/>
      <dgm:t>
        <a:bodyPr/>
        <a:lstStyle/>
        <a:p>
          <a:endParaRPr lang="en-GB" sz="2100" i="0"/>
        </a:p>
      </dgm:t>
    </dgm:pt>
    <dgm:pt modelId="{DA4D7436-8F26-48CD-8E84-701F23D053C0}" type="sibTrans" cxnId="{C0B80536-0354-4ED1-AB57-E14E7D753FA0}">
      <dgm:prSet/>
      <dgm:spPr/>
      <dgm:t>
        <a:bodyPr/>
        <a:lstStyle/>
        <a:p>
          <a:endParaRPr lang="en-GB" sz="2100" i="0"/>
        </a:p>
      </dgm:t>
    </dgm:pt>
    <dgm:pt modelId="{E9F7D65F-3FF9-48E8-8FD7-CC2807E8B9B7}">
      <dgm:prSet custT="1"/>
      <dgm:spPr>
        <a:solidFill>
          <a:schemeClr val="accent1"/>
        </a:solidFill>
      </dgm:spPr>
      <dgm:t>
        <a:bodyPr/>
        <a:lstStyle/>
        <a:p>
          <a:r>
            <a:rPr lang="en-GB" sz="2100" i="0" dirty="0">
              <a:effectLst/>
              <a:latin typeface="Roboto" panose="02000000000000000000" pitchFamily="2" charset="0"/>
              <a:ea typeface="Roboto" panose="02000000000000000000" pitchFamily="2" charset="0"/>
              <a:cs typeface="Roboto" panose="02000000000000000000" pitchFamily="2" charset="0"/>
            </a:rPr>
            <a:t>Lessons identification</a:t>
          </a:r>
        </a:p>
      </dgm:t>
    </dgm:pt>
    <dgm:pt modelId="{80ECEB4A-CCA5-4A84-93D8-5DBAD9E745C1}" type="parTrans" cxnId="{462C9F1C-F19B-410C-BF2D-9964CF95CC82}">
      <dgm:prSet/>
      <dgm:spPr/>
      <dgm:t>
        <a:bodyPr/>
        <a:lstStyle/>
        <a:p>
          <a:endParaRPr lang="en-GB" sz="2100" i="0"/>
        </a:p>
      </dgm:t>
    </dgm:pt>
    <dgm:pt modelId="{C46583C0-2F7A-4F0C-BA98-4F9CE79D2D81}" type="sibTrans" cxnId="{462C9F1C-F19B-410C-BF2D-9964CF95CC82}">
      <dgm:prSet/>
      <dgm:spPr/>
      <dgm:t>
        <a:bodyPr/>
        <a:lstStyle/>
        <a:p>
          <a:endParaRPr lang="en-GB" sz="2100" i="0"/>
        </a:p>
      </dgm:t>
    </dgm:pt>
    <dgm:pt modelId="{5254CA94-7BE8-42AA-A9F4-44846E46562C}">
      <dgm:prSet custT="1"/>
      <dgm:spPr>
        <a:solidFill>
          <a:schemeClr val="accent4"/>
        </a:solidFill>
      </dgm:spPr>
      <dgm:t>
        <a:bodyPr/>
        <a:lstStyle/>
        <a:p>
          <a:r>
            <a:rPr lang="en-GB" sz="2100" i="0" dirty="0">
              <a:effectLst/>
              <a:latin typeface="Roboto" panose="02000000000000000000" pitchFamily="2" charset="0"/>
              <a:ea typeface="Roboto" panose="02000000000000000000" pitchFamily="2" charset="0"/>
              <a:cs typeface="Roboto" panose="02000000000000000000" pitchFamily="2" charset="0"/>
            </a:rPr>
            <a:t>Quality check and PAB presentation</a:t>
          </a:r>
        </a:p>
      </dgm:t>
    </dgm:pt>
    <dgm:pt modelId="{40EBEA52-A93F-439E-8779-E8C11518BD27}" type="parTrans" cxnId="{61773403-022B-4231-89DC-0F7ACE322331}">
      <dgm:prSet/>
      <dgm:spPr/>
      <dgm:t>
        <a:bodyPr/>
        <a:lstStyle/>
        <a:p>
          <a:endParaRPr lang="en-GB" sz="2100" i="0"/>
        </a:p>
      </dgm:t>
    </dgm:pt>
    <dgm:pt modelId="{28A7503F-F49C-476F-BE46-A0F49B7919CB}" type="sibTrans" cxnId="{61773403-022B-4231-89DC-0F7ACE322331}">
      <dgm:prSet/>
      <dgm:spPr/>
      <dgm:t>
        <a:bodyPr/>
        <a:lstStyle/>
        <a:p>
          <a:endParaRPr lang="en-GB" sz="2100" i="0"/>
        </a:p>
      </dgm:t>
    </dgm:pt>
    <dgm:pt modelId="{298B5CDE-C031-4D8B-8E22-3B2454EB3E8B}">
      <dgm:prSet custT="1"/>
      <dgm:spPr>
        <a:solidFill>
          <a:schemeClr val="accent5"/>
        </a:solidFill>
      </dgm:spPr>
      <dgm:t>
        <a:bodyPr/>
        <a:lstStyle/>
        <a:p>
          <a:r>
            <a:rPr lang="en-GB" sz="2100" i="0" dirty="0">
              <a:effectLst/>
              <a:latin typeface="Roboto" panose="02000000000000000000" pitchFamily="2" charset="0"/>
              <a:ea typeface="Roboto" panose="02000000000000000000" pitchFamily="2" charset="0"/>
              <a:cs typeface="Roboto" panose="02000000000000000000" pitchFamily="2" charset="0"/>
            </a:rPr>
            <a:t>Industry Presentation</a:t>
          </a:r>
        </a:p>
      </dgm:t>
    </dgm:pt>
    <dgm:pt modelId="{AEE1565C-A0C2-4476-8129-B2D4F15B2C42}" type="parTrans" cxnId="{445E4E95-14DA-4ABC-829C-23D9FB071746}">
      <dgm:prSet/>
      <dgm:spPr/>
      <dgm:t>
        <a:bodyPr/>
        <a:lstStyle/>
        <a:p>
          <a:endParaRPr lang="en-GB" sz="2100" i="0"/>
        </a:p>
      </dgm:t>
    </dgm:pt>
    <dgm:pt modelId="{AD6EAF91-D262-4D47-A953-9876B7ABCC31}" type="sibTrans" cxnId="{445E4E95-14DA-4ABC-829C-23D9FB071746}">
      <dgm:prSet/>
      <dgm:spPr/>
      <dgm:t>
        <a:bodyPr/>
        <a:lstStyle/>
        <a:p>
          <a:endParaRPr lang="en-GB" sz="2100" i="0"/>
        </a:p>
      </dgm:t>
    </dgm:pt>
    <dgm:pt modelId="{A2387789-16ED-4056-809F-C8EEA10ACA93}">
      <dgm:prSet custT="1"/>
      <dgm:spPr>
        <a:solidFill>
          <a:schemeClr val="tx2"/>
        </a:solidFill>
      </dgm:spPr>
      <dgm:t>
        <a:bodyPr/>
        <a:lstStyle/>
        <a:p>
          <a:r>
            <a:rPr lang="en-GB" sz="2100" i="0">
              <a:solidFill>
                <a:schemeClr val="bg1"/>
              </a:solidFill>
              <a:effectLst/>
              <a:latin typeface="Roboto" panose="02000000000000000000" pitchFamily="2" charset="0"/>
              <a:ea typeface="Roboto" panose="02000000000000000000" pitchFamily="2" charset="0"/>
              <a:cs typeface="Roboto" panose="02000000000000000000" pitchFamily="2" charset="0"/>
            </a:rPr>
            <a:t>Action tracking</a:t>
          </a:r>
        </a:p>
      </dgm:t>
    </dgm:pt>
    <dgm:pt modelId="{2A50D650-E100-48E2-BF81-EBA0E281E387}" type="parTrans" cxnId="{476C5919-FAF9-4094-A2D7-C37EAD715704}">
      <dgm:prSet/>
      <dgm:spPr/>
      <dgm:t>
        <a:bodyPr/>
        <a:lstStyle/>
        <a:p>
          <a:endParaRPr lang="en-GB" sz="2100" i="0"/>
        </a:p>
      </dgm:t>
    </dgm:pt>
    <dgm:pt modelId="{349DD0D5-BC19-4221-9354-C59F326622B1}" type="sibTrans" cxnId="{476C5919-FAF9-4094-A2D7-C37EAD715704}">
      <dgm:prSet/>
      <dgm:spPr/>
      <dgm:t>
        <a:bodyPr/>
        <a:lstStyle/>
        <a:p>
          <a:endParaRPr lang="en-GB" sz="2100" i="0"/>
        </a:p>
      </dgm:t>
    </dgm:pt>
    <dgm:pt modelId="{A5EA45AA-CEB7-469A-B79F-46E32303BD1C}" type="pres">
      <dgm:prSet presAssocID="{C375B24E-C5DD-466A-AC08-BD0AE5A1606D}" presName="diagram" presStyleCnt="0">
        <dgm:presLayoutVars>
          <dgm:dir/>
          <dgm:resizeHandles val="exact"/>
        </dgm:presLayoutVars>
      </dgm:prSet>
      <dgm:spPr/>
    </dgm:pt>
    <dgm:pt modelId="{0CDD3901-ABDE-4588-99E2-A971283411EF}" type="pres">
      <dgm:prSet presAssocID="{9548258E-D171-4DE8-A2E7-0B1E113A6883}" presName="node" presStyleLbl="node1" presStyleIdx="0" presStyleCnt="5">
        <dgm:presLayoutVars>
          <dgm:bulletEnabled val="1"/>
        </dgm:presLayoutVars>
      </dgm:prSet>
      <dgm:spPr/>
    </dgm:pt>
    <dgm:pt modelId="{CF66352E-3C99-4F63-9737-B4DFA8112E27}" type="pres">
      <dgm:prSet presAssocID="{DA4D7436-8F26-48CD-8E84-701F23D053C0}" presName="sibTrans" presStyleCnt="0"/>
      <dgm:spPr/>
    </dgm:pt>
    <dgm:pt modelId="{AB6D142D-EE68-4DC3-841C-37BA7AD6C241}" type="pres">
      <dgm:prSet presAssocID="{E9F7D65F-3FF9-48E8-8FD7-CC2807E8B9B7}" presName="node" presStyleLbl="node1" presStyleIdx="1" presStyleCnt="5">
        <dgm:presLayoutVars>
          <dgm:bulletEnabled val="1"/>
        </dgm:presLayoutVars>
      </dgm:prSet>
      <dgm:spPr/>
    </dgm:pt>
    <dgm:pt modelId="{946DD736-C6C6-4D69-8B68-892906E5058D}" type="pres">
      <dgm:prSet presAssocID="{C46583C0-2F7A-4F0C-BA98-4F9CE79D2D81}" presName="sibTrans" presStyleCnt="0"/>
      <dgm:spPr/>
    </dgm:pt>
    <dgm:pt modelId="{A03B3957-4DE8-40C5-A9E6-CCB9908DD879}" type="pres">
      <dgm:prSet presAssocID="{5254CA94-7BE8-42AA-A9F4-44846E46562C}" presName="node" presStyleLbl="node1" presStyleIdx="2" presStyleCnt="5">
        <dgm:presLayoutVars>
          <dgm:bulletEnabled val="1"/>
        </dgm:presLayoutVars>
      </dgm:prSet>
      <dgm:spPr/>
    </dgm:pt>
    <dgm:pt modelId="{B89A43D5-789A-4575-BC87-240A4D5CB857}" type="pres">
      <dgm:prSet presAssocID="{28A7503F-F49C-476F-BE46-A0F49B7919CB}" presName="sibTrans" presStyleCnt="0"/>
      <dgm:spPr/>
    </dgm:pt>
    <dgm:pt modelId="{39111796-FA28-47BA-9CDB-63CF0E1097F1}" type="pres">
      <dgm:prSet presAssocID="{298B5CDE-C031-4D8B-8E22-3B2454EB3E8B}" presName="node" presStyleLbl="node1" presStyleIdx="3" presStyleCnt="5">
        <dgm:presLayoutVars>
          <dgm:bulletEnabled val="1"/>
        </dgm:presLayoutVars>
      </dgm:prSet>
      <dgm:spPr/>
    </dgm:pt>
    <dgm:pt modelId="{DEE934FF-77D7-4B30-9DF3-168E7EAB52BE}" type="pres">
      <dgm:prSet presAssocID="{AD6EAF91-D262-4D47-A953-9876B7ABCC31}" presName="sibTrans" presStyleCnt="0"/>
      <dgm:spPr/>
    </dgm:pt>
    <dgm:pt modelId="{57B2AC65-6AF6-4617-8B6A-FE8A729AE256}" type="pres">
      <dgm:prSet presAssocID="{A2387789-16ED-4056-809F-C8EEA10ACA93}" presName="node" presStyleLbl="node1" presStyleIdx="4" presStyleCnt="5">
        <dgm:presLayoutVars>
          <dgm:bulletEnabled val="1"/>
        </dgm:presLayoutVars>
      </dgm:prSet>
      <dgm:spPr/>
    </dgm:pt>
  </dgm:ptLst>
  <dgm:cxnLst>
    <dgm:cxn modelId="{33A33102-67DA-4C8A-9416-7E2D7398DF86}" type="presOf" srcId="{A2387789-16ED-4056-809F-C8EEA10ACA93}" destId="{57B2AC65-6AF6-4617-8B6A-FE8A729AE256}" srcOrd="0" destOrd="0" presId="urn:microsoft.com/office/officeart/2005/8/layout/default"/>
    <dgm:cxn modelId="{61773403-022B-4231-89DC-0F7ACE322331}" srcId="{C375B24E-C5DD-466A-AC08-BD0AE5A1606D}" destId="{5254CA94-7BE8-42AA-A9F4-44846E46562C}" srcOrd="2" destOrd="0" parTransId="{40EBEA52-A93F-439E-8779-E8C11518BD27}" sibTransId="{28A7503F-F49C-476F-BE46-A0F49B7919CB}"/>
    <dgm:cxn modelId="{476C5919-FAF9-4094-A2D7-C37EAD715704}" srcId="{C375B24E-C5DD-466A-AC08-BD0AE5A1606D}" destId="{A2387789-16ED-4056-809F-C8EEA10ACA93}" srcOrd="4" destOrd="0" parTransId="{2A50D650-E100-48E2-BF81-EBA0E281E387}" sibTransId="{349DD0D5-BC19-4221-9354-C59F326622B1}"/>
    <dgm:cxn modelId="{462C9F1C-F19B-410C-BF2D-9964CF95CC82}" srcId="{C375B24E-C5DD-466A-AC08-BD0AE5A1606D}" destId="{E9F7D65F-3FF9-48E8-8FD7-CC2807E8B9B7}" srcOrd="1" destOrd="0" parTransId="{80ECEB4A-CCA5-4A84-93D8-5DBAD9E745C1}" sibTransId="{C46583C0-2F7A-4F0C-BA98-4F9CE79D2D81}"/>
    <dgm:cxn modelId="{B8B7FF2D-DE3E-4753-AD79-CB816F2239E4}" type="presOf" srcId="{C375B24E-C5DD-466A-AC08-BD0AE5A1606D}" destId="{A5EA45AA-CEB7-469A-B79F-46E32303BD1C}" srcOrd="0" destOrd="0" presId="urn:microsoft.com/office/officeart/2005/8/layout/default"/>
    <dgm:cxn modelId="{C0B80536-0354-4ED1-AB57-E14E7D753FA0}" srcId="{C375B24E-C5DD-466A-AC08-BD0AE5A1606D}" destId="{9548258E-D171-4DE8-A2E7-0B1E113A6883}" srcOrd="0" destOrd="0" parTransId="{0194637E-DF3E-40D0-9EEF-EDAA839224D2}" sibTransId="{DA4D7436-8F26-48CD-8E84-701F23D053C0}"/>
    <dgm:cxn modelId="{BCEEB138-11DE-4E41-BA91-2EAC4E378F10}" type="presOf" srcId="{298B5CDE-C031-4D8B-8E22-3B2454EB3E8B}" destId="{39111796-FA28-47BA-9CDB-63CF0E1097F1}" srcOrd="0" destOrd="0" presId="urn:microsoft.com/office/officeart/2005/8/layout/default"/>
    <dgm:cxn modelId="{B272756C-F144-46F6-9CB9-A3E14B69AE0A}" type="presOf" srcId="{5254CA94-7BE8-42AA-A9F4-44846E46562C}" destId="{A03B3957-4DE8-40C5-A9E6-CCB9908DD879}" srcOrd="0" destOrd="0" presId="urn:microsoft.com/office/officeart/2005/8/layout/default"/>
    <dgm:cxn modelId="{07385376-8DB4-426E-8D7D-E27951602C1A}" type="presOf" srcId="{9548258E-D171-4DE8-A2E7-0B1E113A6883}" destId="{0CDD3901-ABDE-4588-99E2-A971283411EF}" srcOrd="0" destOrd="0" presId="urn:microsoft.com/office/officeart/2005/8/layout/default"/>
    <dgm:cxn modelId="{445E4E95-14DA-4ABC-829C-23D9FB071746}" srcId="{C375B24E-C5DD-466A-AC08-BD0AE5A1606D}" destId="{298B5CDE-C031-4D8B-8E22-3B2454EB3E8B}" srcOrd="3" destOrd="0" parTransId="{AEE1565C-A0C2-4476-8129-B2D4F15B2C42}" sibTransId="{AD6EAF91-D262-4D47-A953-9876B7ABCC31}"/>
    <dgm:cxn modelId="{9FC2F6D5-5D24-4A0E-BAEB-936CE170EC59}" type="presOf" srcId="{E9F7D65F-3FF9-48E8-8FD7-CC2807E8B9B7}" destId="{AB6D142D-EE68-4DC3-841C-37BA7AD6C241}" srcOrd="0" destOrd="0" presId="urn:microsoft.com/office/officeart/2005/8/layout/default"/>
    <dgm:cxn modelId="{C5D240BA-9065-44CB-A116-03EC849A5CF8}" type="presParOf" srcId="{A5EA45AA-CEB7-469A-B79F-46E32303BD1C}" destId="{0CDD3901-ABDE-4588-99E2-A971283411EF}" srcOrd="0" destOrd="0" presId="urn:microsoft.com/office/officeart/2005/8/layout/default"/>
    <dgm:cxn modelId="{DD707735-2967-4836-BAE4-EBEA0AABE380}" type="presParOf" srcId="{A5EA45AA-CEB7-469A-B79F-46E32303BD1C}" destId="{CF66352E-3C99-4F63-9737-B4DFA8112E27}" srcOrd="1" destOrd="0" presId="urn:microsoft.com/office/officeart/2005/8/layout/default"/>
    <dgm:cxn modelId="{D46AEAB4-2666-4552-9A24-14372BA2A4CF}" type="presParOf" srcId="{A5EA45AA-CEB7-469A-B79F-46E32303BD1C}" destId="{AB6D142D-EE68-4DC3-841C-37BA7AD6C241}" srcOrd="2" destOrd="0" presId="urn:microsoft.com/office/officeart/2005/8/layout/default"/>
    <dgm:cxn modelId="{BFD39E19-3115-4591-B62F-78017393E8D3}" type="presParOf" srcId="{A5EA45AA-CEB7-469A-B79F-46E32303BD1C}" destId="{946DD736-C6C6-4D69-8B68-892906E5058D}" srcOrd="3" destOrd="0" presId="urn:microsoft.com/office/officeart/2005/8/layout/default"/>
    <dgm:cxn modelId="{48A80300-E18D-4AFF-8BEC-3BD533EA484B}" type="presParOf" srcId="{A5EA45AA-CEB7-469A-B79F-46E32303BD1C}" destId="{A03B3957-4DE8-40C5-A9E6-CCB9908DD879}" srcOrd="4" destOrd="0" presId="urn:microsoft.com/office/officeart/2005/8/layout/default"/>
    <dgm:cxn modelId="{6DA35BA5-9493-472D-BD31-9A44C7C555E9}" type="presParOf" srcId="{A5EA45AA-CEB7-469A-B79F-46E32303BD1C}" destId="{B89A43D5-789A-4575-BC87-240A4D5CB857}" srcOrd="5" destOrd="0" presId="urn:microsoft.com/office/officeart/2005/8/layout/default"/>
    <dgm:cxn modelId="{F15CEC68-E1CF-4CA4-BB6F-8E7691374417}" type="presParOf" srcId="{A5EA45AA-CEB7-469A-B79F-46E32303BD1C}" destId="{39111796-FA28-47BA-9CDB-63CF0E1097F1}" srcOrd="6" destOrd="0" presId="urn:microsoft.com/office/officeart/2005/8/layout/default"/>
    <dgm:cxn modelId="{17710FFD-468F-4638-BBB1-58ACF18216F0}" type="presParOf" srcId="{A5EA45AA-CEB7-469A-B79F-46E32303BD1C}" destId="{DEE934FF-77D7-4B30-9DF3-168E7EAB52BE}" srcOrd="7" destOrd="0" presId="urn:microsoft.com/office/officeart/2005/8/layout/default"/>
    <dgm:cxn modelId="{AFFB6DED-E766-4BCA-86A0-D24971E33401}" type="presParOf" srcId="{A5EA45AA-CEB7-469A-B79F-46E32303BD1C}" destId="{57B2AC65-6AF6-4617-8B6A-FE8A729AE256}"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F4EC86-EA19-41F6-A1B7-FDAE5D94E146}"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n-GB"/>
        </a:p>
      </dgm:t>
    </dgm:pt>
    <dgm:pt modelId="{C897EEDE-BAEF-4E60-B3B7-1ED43259CB11}">
      <dgm:prSet phldrT="[Text]" custT="1"/>
      <dgm:spPr/>
      <dgm:t>
        <a:bodyPr/>
        <a:lstStyle/>
        <a:p>
          <a:r>
            <a:rPr lang="en-GB" sz="2000">
              <a:latin typeface="Roboto" panose="02000000000000000000" pitchFamily="2" charset="0"/>
              <a:ea typeface="Roboto" panose="02000000000000000000" pitchFamily="2" charset="0"/>
              <a:cs typeface="Roboto" panose="02000000000000000000" pitchFamily="2" charset="0"/>
            </a:rPr>
            <a:t>REC Service Users (you!)</a:t>
          </a:r>
        </a:p>
      </dgm:t>
    </dgm:pt>
    <dgm:pt modelId="{81FE3993-7EE4-4F95-8E8D-48B0085FB80B}" type="parTrans" cxnId="{1F243F75-141A-4CB2-B5A6-1B6A19BF746C}">
      <dgm:prSet/>
      <dgm:spPr/>
      <dgm:t>
        <a:bodyPr/>
        <a:lstStyle/>
        <a:p>
          <a:endParaRPr lang="en-GB"/>
        </a:p>
      </dgm:t>
    </dgm:pt>
    <dgm:pt modelId="{20EC6C78-078B-40C0-8EFE-C0EF03B07C88}" type="sibTrans" cxnId="{1F243F75-141A-4CB2-B5A6-1B6A19BF746C}">
      <dgm:prSet/>
      <dgm:spPr/>
      <dgm:t>
        <a:bodyPr/>
        <a:lstStyle/>
        <a:p>
          <a:endParaRPr lang="en-GB"/>
        </a:p>
      </dgm:t>
    </dgm:pt>
    <dgm:pt modelId="{A6A2682D-E66B-40CA-A488-F3806662F4DB}">
      <dgm:prSet phldrT="[Text]" custT="1"/>
      <dgm:spPr>
        <a:solidFill>
          <a:schemeClr val="accent1"/>
        </a:solidFill>
      </dgm:spPr>
      <dgm:t>
        <a:bodyPr/>
        <a:lstStyle/>
        <a:p>
          <a:r>
            <a:rPr lang="en-GB" sz="2000">
              <a:latin typeface="Roboto" panose="02000000000000000000" pitchFamily="2" charset="0"/>
              <a:ea typeface="Roboto" panose="02000000000000000000" pitchFamily="2" charset="0"/>
              <a:cs typeface="Roboto" panose="02000000000000000000" pitchFamily="2" charset="0"/>
            </a:rPr>
            <a:t>The REC Service Providers DCC and RECCo</a:t>
          </a:r>
        </a:p>
      </dgm:t>
    </dgm:pt>
    <dgm:pt modelId="{C6F822D7-ECE1-4C30-90C4-1CA63509C19C}" type="parTrans" cxnId="{F4520995-EA66-4064-B44B-A35EEB31E035}">
      <dgm:prSet/>
      <dgm:spPr/>
      <dgm:t>
        <a:bodyPr/>
        <a:lstStyle/>
        <a:p>
          <a:endParaRPr lang="en-GB"/>
        </a:p>
      </dgm:t>
    </dgm:pt>
    <dgm:pt modelId="{8A2726A3-E9A3-4750-8F18-3CCA9766A06B}" type="sibTrans" cxnId="{F4520995-EA66-4064-B44B-A35EEB31E035}">
      <dgm:prSet/>
      <dgm:spPr/>
      <dgm:t>
        <a:bodyPr/>
        <a:lstStyle/>
        <a:p>
          <a:endParaRPr lang="en-GB"/>
        </a:p>
      </dgm:t>
    </dgm:pt>
    <dgm:pt modelId="{923C8D98-C887-40F3-AB99-E1B58D2E698C}">
      <dgm:prSet phldrT="[Text]" custT="1"/>
      <dgm:spPr>
        <a:solidFill>
          <a:schemeClr val="accent4"/>
        </a:solidFill>
      </dgm:spPr>
      <dgm:t>
        <a:bodyPr/>
        <a:lstStyle/>
        <a:p>
          <a:r>
            <a:rPr lang="en-GB" sz="2000">
              <a:latin typeface="Roboto" panose="02000000000000000000" pitchFamily="2" charset="0"/>
              <a:ea typeface="Roboto" panose="02000000000000000000" pitchFamily="2" charset="0"/>
              <a:cs typeface="Roboto" panose="02000000000000000000" pitchFamily="2" charset="0"/>
            </a:rPr>
            <a:t>REC Code Manager</a:t>
          </a:r>
        </a:p>
      </dgm:t>
    </dgm:pt>
    <dgm:pt modelId="{22B45C66-A5D7-481C-A253-C42875E1783D}" type="parTrans" cxnId="{D4B30BA4-7723-410D-9ADD-EE2D894297AB}">
      <dgm:prSet/>
      <dgm:spPr/>
      <dgm:t>
        <a:bodyPr/>
        <a:lstStyle/>
        <a:p>
          <a:endParaRPr lang="en-GB"/>
        </a:p>
      </dgm:t>
    </dgm:pt>
    <dgm:pt modelId="{CE16DE76-C334-4021-B466-429849890F68}" type="sibTrans" cxnId="{D4B30BA4-7723-410D-9ADD-EE2D894297AB}">
      <dgm:prSet/>
      <dgm:spPr/>
      <dgm:t>
        <a:bodyPr/>
        <a:lstStyle/>
        <a:p>
          <a:endParaRPr lang="en-GB"/>
        </a:p>
      </dgm:t>
    </dgm:pt>
    <dgm:pt modelId="{D099C6DC-39C7-49D7-BAE1-AD48180B378D}">
      <dgm:prSet phldrT="[Text]" custT="1"/>
      <dgm:spPr>
        <a:solidFill>
          <a:schemeClr val="accent5"/>
        </a:solidFill>
      </dgm:spPr>
      <dgm:t>
        <a:bodyPr/>
        <a:lstStyle/>
        <a:p>
          <a:r>
            <a:rPr lang="en-GB" sz="2000">
              <a:latin typeface="Roboto" panose="02000000000000000000" pitchFamily="2" charset="0"/>
              <a:ea typeface="Roboto" panose="02000000000000000000" pitchFamily="2" charset="0"/>
              <a:cs typeface="Roboto" panose="02000000000000000000" pitchFamily="2" charset="0"/>
            </a:rPr>
            <a:t>PAB members</a:t>
          </a:r>
        </a:p>
      </dgm:t>
    </dgm:pt>
    <dgm:pt modelId="{A546E12F-18A7-4204-84EF-57FA826DAB16}" type="parTrans" cxnId="{1A192168-8C27-4634-A771-BCDECCBB2030}">
      <dgm:prSet/>
      <dgm:spPr/>
      <dgm:t>
        <a:bodyPr/>
        <a:lstStyle/>
        <a:p>
          <a:endParaRPr lang="en-GB"/>
        </a:p>
      </dgm:t>
    </dgm:pt>
    <dgm:pt modelId="{FD63D42B-21FC-414E-B18F-400522EE3531}" type="sibTrans" cxnId="{1A192168-8C27-4634-A771-BCDECCBB2030}">
      <dgm:prSet/>
      <dgm:spPr/>
      <dgm:t>
        <a:bodyPr/>
        <a:lstStyle/>
        <a:p>
          <a:endParaRPr lang="en-GB"/>
        </a:p>
      </dgm:t>
    </dgm:pt>
    <dgm:pt modelId="{7D9DCC0F-2B0C-4374-A74F-2E4D8B5D6D31}">
      <dgm:prSet phldrT="[Text]" custT="1"/>
      <dgm:spPr>
        <a:solidFill>
          <a:schemeClr val="tx2"/>
        </a:solidFill>
      </dgm:spPr>
      <dgm:t>
        <a:bodyPr/>
        <a:lstStyle/>
        <a:p>
          <a:r>
            <a:rPr lang="en-GB" sz="2000">
              <a:latin typeface="Roboto" panose="02000000000000000000" pitchFamily="2" charset="0"/>
              <a:ea typeface="Roboto" panose="02000000000000000000" pitchFamily="2" charset="0"/>
              <a:cs typeface="Roboto" panose="02000000000000000000" pitchFamily="2" charset="0"/>
            </a:rPr>
            <a:t>Recent service improvements / FWP / REC changes</a:t>
          </a:r>
        </a:p>
      </dgm:t>
    </dgm:pt>
    <dgm:pt modelId="{4FC2CC22-1E67-42CC-852E-39D1311E9E0E}" type="parTrans" cxnId="{69DF69A8-E091-48A9-8B20-FF26203B2423}">
      <dgm:prSet/>
      <dgm:spPr/>
      <dgm:t>
        <a:bodyPr/>
        <a:lstStyle/>
        <a:p>
          <a:endParaRPr lang="en-GB"/>
        </a:p>
      </dgm:t>
    </dgm:pt>
    <dgm:pt modelId="{2994ABB1-EBF2-409B-B440-595022ADFEE4}" type="sibTrans" cxnId="{69DF69A8-E091-48A9-8B20-FF26203B2423}">
      <dgm:prSet/>
      <dgm:spPr/>
      <dgm:t>
        <a:bodyPr/>
        <a:lstStyle/>
        <a:p>
          <a:endParaRPr lang="en-GB"/>
        </a:p>
      </dgm:t>
    </dgm:pt>
    <dgm:pt modelId="{BF495A49-EA9B-4437-8C39-8D90417054F0}" type="pres">
      <dgm:prSet presAssocID="{1AF4EC86-EA19-41F6-A1B7-FDAE5D94E146}" presName="diagram" presStyleCnt="0">
        <dgm:presLayoutVars>
          <dgm:dir/>
          <dgm:resizeHandles val="exact"/>
        </dgm:presLayoutVars>
      </dgm:prSet>
      <dgm:spPr/>
    </dgm:pt>
    <dgm:pt modelId="{CF6800C7-03E1-4FEA-BDC9-6C8092801616}" type="pres">
      <dgm:prSet presAssocID="{C897EEDE-BAEF-4E60-B3B7-1ED43259CB11}" presName="node" presStyleLbl="node1" presStyleIdx="0" presStyleCnt="5">
        <dgm:presLayoutVars>
          <dgm:bulletEnabled val="1"/>
        </dgm:presLayoutVars>
      </dgm:prSet>
      <dgm:spPr/>
    </dgm:pt>
    <dgm:pt modelId="{95872400-4C6C-4AFE-BF66-C455F9F994FE}" type="pres">
      <dgm:prSet presAssocID="{20EC6C78-078B-40C0-8EFE-C0EF03B07C88}" presName="sibTrans" presStyleCnt="0"/>
      <dgm:spPr/>
    </dgm:pt>
    <dgm:pt modelId="{FAB82C40-45ED-4712-B623-8CE2600A5591}" type="pres">
      <dgm:prSet presAssocID="{A6A2682D-E66B-40CA-A488-F3806662F4DB}" presName="node" presStyleLbl="node1" presStyleIdx="1" presStyleCnt="5">
        <dgm:presLayoutVars>
          <dgm:bulletEnabled val="1"/>
        </dgm:presLayoutVars>
      </dgm:prSet>
      <dgm:spPr/>
    </dgm:pt>
    <dgm:pt modelId="{41EC9759-F428-444E-89CD-69A01EA1596A}" type="pres">
      <dgm:prSet presAssocID="{8A2726A3-E9A3-4750-8F18-3CCA9766A06B}" presName="sibTrans" presStyleCnt="0"/>
      <dgm:spPr/>
    </dgm:pt>
    <dgm:pt modelId="{665F5A57-842A-4C3B-8E93-C86C945EAC59}" type="pres">
      <dgm:prSet presAssocID="{923C8D98-C887-40F3-AB99-E1B58D2E698C}" presName="node" presStyleLbl="node1" presStyleIdx="2" presStyleCnt="5">
        <dgm:presLayoutVars>
          <dgm:bulletEnabled val="1"/>
        </dgm:presLayoutVars>
      </dgm:prSet>
      <dgm:spPr/>
    </dgm:pt>
    <dgm:pt modelId="{A36D8F98-F6A8-4D16-ABF5-71788387B439}" type="pres">
      <dgm:prSet presAssocID="{CE16DE76-C334-4021-B466-429849890F68}" presName="sibTrans" presStyleCnt="0"/>
      <dgm:spPr/>
    </dgm:pt>
    <dgm:pt modelId="{75E43029-E2F6-47C9-BD02-4766CDD3EEE7}" type="pres">
      <dgm:prSet presAssocID="{D099C6DC-39C7-49D7-BAE1-AD48180B378D}" presName="node" presStyleLbl="node1" presStyleIdx="3" presStyleCnt="5">
        <dgm:presLayoutVars>
          <dgm:bulletEnabled val="1"/>
        </dgm:presLayoutVars>
      </dgm:prSet>
      <dgm:spPr/>
    </dgm:pt>
    <dgm:pt modelId="{A58B8596-ACA3-4662-93D8-010F52CB60DD}" type="pres">
      <dgm:prSet presAssocID="{FD63D42B-21FC-414E-B18F-400522EE3531}" presName="sibTrans" presStyleCnt="0"/>
      <dgm:spPr/>
    </dgm:pt>
    <dgm:pt modelId="{CC3E743D-51AE-4C88-8E2E-81B23505E760}" type="pres">
      <dgm:prSet presAssocID="{7D9DCC0F-2B0C-4374-A74F-2E4D8B5D6D31}" presName="node" presStyleLbl="node1" presStyleIdx="4" presStyleCnt="5">
        <dgm:presLayoutVars>
          <dgm:bulletEnabled val="1"/>
        </dgm:presLayoutVars>
      </dgm:prSet>
      <dgm:spPr/>
    </dgm:pt>
  </dgm:ptLst>
  <dgm:cxnLst>
    <dgm:cxn modelId="{7F9ED440-7927-447E-B8F1-1196B8C2C4BF}" type="presOf" srcId="{A6A2682D-E66B-40CA-A488-F3806662F4DB}" destId="{FAB82C40-45ED-4712-B623-8CE2600A5591}" srcOrd="0" destOrd="0" presId="urn:microsoft.com/office/officeart/2005/8/layout/default"/>
    <dgm:cxn modelId="{1A192168-8C27-4634-A771-BCDECCBB2030}" srcId="{1AF4EC86-EA19-41F6-A1B7-FDAE5D94E146}" destId="{D099C6DC-39C7-49D7-BAE1-AD48180B378D}" srcOrd="3" destOrd="0" parTransId="{A546E12F-18A7-4204-84EF-57FA826DAB16}" sibTransId="{FD63D42B-21FC-414E-B18F-400522EE3531}"/>
    <dgm:cxn modelId="{7DB72272-746C-4A13-9DCC-3897D26EA8C8}" type="presOf" srcId="{7D9DCC0F-2B0C-4374-A74F-2E4D8B5D6D31}" destId="{CC3E743D-51AE-4C88-8E2E-81B23505E760}" srcOrd="0" destOrd="0" presId="urn:microsoft.com/office/officeart/2005/8/layout/default"/>
    <dgm:cxn modelId="{1F243F75-141A-4CB2-B5A6-1B6A19BF746C}" srcId="{1AF4EC86-EA19-41F6-A1B7-FDAE5D94E146}" destId="{C897EEDE-BAEF-4E60-B3B7-1ED43259CB11}" srcOrd="0" destOrd="0" parTransId="{81FE3993-7EE4-4F95-8E8D-48B0085FB80B}" sibTransId="{20EC6C78-078B-40C0-8EFE-C0EF03B07C88}"/>
    <dgm:cxn modelId="{EB79B077-E03C-42CB-8A95-A933CA2EA79B}" type="presOf" srcId="{1AF4EC86-EA19-41F6-A1B7-FDAE5D94E146}" destId="{BF495A49-EA9B-4437-8C39-8D90417054F0}" srcOrd="0" destOrd="0" presId="urn:microsoft.com/office/officeart/2005/8/layout/default"/>
    <dgm:cxn modelId="{D9D87390-D203-4409-9C62-18F60A5F35D9}" type="presOf" srcId="{D099C6DC-39C7-49D7-BAE1-AD48180B378D}" destId="{75E43029-E2F6-47C9-BD02-4766CDD3EEE7}" srcOrd="0" destOrd="0" presId="urn:microsoft.com/office/officeart/2005/8/layout/default"/>
    <dgm:cxn modelId="{F4520995-EA66-4064-B44B-A35EEB31E035}" srcId="{1AF4EC86-EA19-41F6-A1B7-FDAE5D94E146}" destId="{A6A2682D-E66B-40CA-A488-F3806662F4DB}" srcOrd="1" destOrd="0" parTransId="{C6F822D7-ECE1-4C30-90C4-1CA63509C19C}" sibTransId="{8A2726A3-E9A3-4750-8F18-3CCA9766A06B}"/>
    <dgm:cxn modelId="{C24E899A-5942-4D39-8701-39075AD71F65}" type="presOf" srcId="{C897EEDE-BAEF-4E60-B3B7-1ED43259CB11}" destId="{CF6800C7-03E1-4FEA-BDC9-6C8092801616}" srcOrd="0" destOrd="0" presId="urn:microsoft.com/office/officeart/2005/8/layout/default"/>
    <dgm:cxn modelId="{D4B30BA4-7723-410D-9ADD-EE2D894297AB}" srcId="{1AF4EC86-EA19-41F6-A1B7-FDAE5D94E146}" destId="{923C8D98-C887-40F3-AB99-E1B58D2E698C}" srcOrd="2" destOrd="0" parTransId="{22B45C66-A5D7-481C-A253-C42875E1783D}" sibTransId="{CE16DE76-C334-4021-B466-429849890F68}"/>
    <dgm:cxn modelId="{69DF69A8-E091-48A9-8B20-FF26203B2423}" srcId="{1AF4EC86-EA19-41F6-A1B7-FDAE5D94E146}" destId="{7D9DCC0F-2B0C-4374-A74F-2E4D8B5D6D31}" srcOrd="4" destOrd="0" parTransId="{4FC2CC22-1E67-42CC-852E-39D1311E9E0E}" sibTransId="{2994ABB1-EBF2-409B-B440-595022ADFEE4}"/>
    <dgm:cxn modelId="{7BE24EE8-5D02-492D-A033-E3379759D91A}" type="presOf" srcId="{923C8D98-C887-40F3-AB99-E1B58D2E698C}" destId="{665F5A57-842A-4C3B-8E93-C86C945EAC59}" srcOrd="0" destOrd="0" presId="urn:microsoft.com/office/officeart/2005/8/layout/default"/>
    <dgm:cxn modelId="{492D6477-0A1C-4947-8997-4A75BEAC2242}" type="presParOf" srcId="{BF495A49-EA9B-4437-8C39-8D90417054F0}" destId="{CF6800C7-03E1-4FEA-BDC9-6C8092801616}" srcOrd="0" destOrd="0" presId="urn:microsoft.com/office/officeart/2005/8/layout/default"/>
    <dgm:cxn modelId="{E2B4F40D-F65F-4DFA-AB22-CBE48285D1D0}" type="presParOf" srcId="{BF495A49-EA9B-4437-8C39-8D90417054F0}" destId="{95872400-4C6C-4AFE-BF66-C455F9F994FE}" srcOrd="1" destOrd="0" presId="urn:microsoft.com/office/officeart/2005/8/layout/default"/>
    <dgm:cxn modelId="{8EFA570F-0C15-4CB5-BEF0-1403E7455A97}" type="presParOf" srcId="{BF495A49-EA9B-4437-8C39-8D90417054F0}" destId="{FAB82C40-45ED-4712-B623-8CE2600A5591}" srcOrd="2" destOrd="0" presId="urn:microsoft.com/office/officeart/2005/8/layout/default"/>
    <dgm:cxn modelId="{32AF31E8-F0E9-40E3-BF31-D07D01A4D732}" type="presParOf" srcId="{BF495A49-EA9B-4437-8C39-8D90417054F0}" destId="{41EC9759-F428-444E-89CD-69A01EA1596A}" srcOrd="3" destOrd="0" presId="urn:microsoft.com/office/officeart/2005/8/layout/default"/>
    <dgm:cxn modelId="{6D5316BE-3D04-4B1D-A9D6-EEBE75BDC080}" type="presParOf" srcId="{BF495A49-EA9B-4437-8C39-8D90417054F0}" destId="{665F5A57-842A-4C3B-8E93-C86C945EAC59}" srcOrd="4" destOrd="0" presId="urn:microsoft.com/office/officeart/2005/8/layout/default"/>
    <dgm:cxn modelId="{1A7EC6B9-9FDA-4CDA-A03C-0CCAADAB67DF}" type="presParOf" srcId="{BF495A49-EA9B-4437-8C39-8D90417054F0}" destId="{A36D8F98-F6A8-4D16-ABF5-71788387B439}" srcOrd="5" destOrd="0" presId="urn:microsoft.com/office/officeart/2005/8/layout/default"/>
    <dgm:cxn modelId="{2652CC0E-72F6-4AE7-A458-439047DC7B2F}" type="presParOf" srcId="{BF495A49-EA9B-4437-8C39-8D90417054F0}" destId="{75E43029-E2F6-47C9-BD02-4766CDD3EEE7}" srcOrd="6" destOrd="0" presId="urn:microsoft.com/office/officeart/2005/8/layout/default"/>
    <dgm:cxn modelId="{0B8546C5-2628-44D7-8B07-C9CAD8DB032E}" type="presParOf" srcId="{BF495A49-EA9B-4437-8C39-8D90417054F0}" destId="{A58B8596-ACA3-4662-93D8-010F52CB60DD}" srcOrd="7" destOrd="0" presId="urn:microsoft.com/office/officeart/2005/8/layout/default"/>
    <dgm:cxn modelId="{08762BEA-FACA-4D5E-8FA0-6E8F46697EF3}" type="presParOf" srcId="{BF495A49-EA9B-4437-8C39-8D90417054F0}" destId="{CC3E743D-51AE-4C88-8E2E-81B23505E760}"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009AF87-8FC3-4B69-959F-38AC8EF68609}"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GB"/>
        </a:p>
      </dgm:t>
    </dgm:pt>
    <dgm:pt modelId="{2A1BCA61-4C20-46DF-BFC1-EB8D2F149DEB}">
      <dgm:prSet phldrT="[Text]"/>
      <dgm:spPr>
        <a:solidFill>
          <a:schemeClr val="tx2"/>
        </a:solidFill>
      </dgm:spPr>
      <dgm:t>
        <a:bodyPr/>
        <a:lstStyle/>
        <a:p>
          <a:r>
            <a:rPr lang="en-GB" dirty="0">
              <a:latin typeface="Roboto" panose="02000000000000000000" pitchFamily="2" charset="0"/>
              <a:ea typeface="Roboto" panose="02000000000000000000" pitchFamily="2" charset="0"/>
              <a:cs typeface="Roboto" panose="02000000000000000000" pitchFamily="2" charset="0"/>
            </a:rPr>
            <a:t>Update the SMIS, addressing issues with the questions</a:t>
          </a:r>
        </a:p>
      </dgm:t>
    </dgm:pt>
    <dgm:pt modelId="{58BAFF2C-EE5A-4918-853E-431C4301FBC5}" type="parTrans" cxnId="{06326CD8-3782-4ECD-B456-900FCD36131D}">
      <dgm:prSet/>
      <dgm:spPr/>
      <dgm:t>
        <a:bodyPr/>
        <a:lstStyle/>
        <a:p>
          <a:endParaRPr lang="en-GB"/>
        </a:p>
      </dgm:t>
    </dgm:pt>
    <dgm:pt modelId="{5A58B26E-9D6D-42A0-9B5A-1AD8173975FC}" type="sibTrans" cxnId="{06326CD8-3782-4ECD-B456-900FCD36131D}">
      <dgm:prSet/>
      <dgm:spPr/>
      <dgm:t>
        <a:bodyPr/>
        <a:lstStyle/>
        <a:p>
          <a:endParaRPr lang="en-GB"/>
        </a:p>
      </dgm:t>
    </dgm:pt>
    <dgm:pt modelId="{5EAF888A-AA92-40F3-8AC2-ABB6B6B966E6}">
      <dgm:prSet phldrT="[Text]"/>
      <dgm:spPr>
        <a:solidFill>
          <a:schemeClr val="accent1"/>
        </a:solidFill>
      </dgm:spPr>
      <dgm:t>
        <a:bodyPr/>
        <a:lstStyle/>
        <a:p>
          <a:r>
            <a:rPr lang="en-GB">
              <a:latin typeface="Roboto" panose="02000000000000000000" pitchFamily="2" charset="0"/>
              <a:ea typeface="Roboto" panose="02000000000000000000" pitchFamily="2" charset="0"/>
              <a:cs typeface="Roboto" panose="02000000000000000000" pitchFamily="2" charset="0"/>
            </a:rPr>
            <a:t>Replace the SMIS with a broader metering survey and a switching survey</a:t>
          </a:r>
        </a:p>
      </dgm:t>
    </dgm:pt>
    <dgm:pt modelId="{1F744105-78C4-46B2-A0BD-2578A5E1E9A0}" type="parTrans" cxnId="{AA2FAF9F-FDFD-4DC3-9DA1-4898D24990B2}">
      <dgm:prSet/>
      <dgm:spPr/>
      <dgm:t>
        <a:bodyPr/>
        <a:lstStyle/>
        <a:p>
          <a:endParaRPr lang="en-GB"/>
        </a:p>
      </dgm:t>
    </dgm:pt>
    <dgm:pt modelId="{7B24A53C-3DA0-4CA2-B38F-2C5A697931D6}" type="sibTrans" cxnId="{AA2FAF9F-FDFD-4DC3-9DA1-4898D24990B2}">
      <dgm:prSet/>
      <dgm:spPr/>
      <dgm:t>
        <a:bodyPr/>
        <a:lstStyle/>
        <a:p>
          <a:endParaRPr lang="en-GB"/>
        </a:p>
      </dgm:t>
    </dgm:pt>
    <dgm:pt modelId="{7E9406EE-AC3C-4ACB-8202-9FCF5749C200}">
      <dgm:prSet phldrT="[Text]"/>
      <dgm:spPr>
        <a:solidFill>
          <a:schemeClr val="accent3"/>
        </a:solidFill>
      </dgm:spPr>
      <dgm:t>
        <a:bodyPr/>
        <a:lstStyle/>
        <a:p>
          <a:r>
            <a:rPr lang="en-GB">
              <a:latin typeface="Roboto" panose="02000000000000000000" pitchFamily="2" charset="0"/>
              <a:ea typeface="Roboto" panose="02000000000000000000" pitchFamily="2" charset="0"/>
              <a:cs typeface="Roboto" panose="02000000000000000000" pitchFamily="2" charset="0"/>
            </a:rPr>
            <a:t>Centralise the survey, with RECCo driving this directly as a collective body</a:t>
          </a:r>
        </a:p>
      </dgm:t>
    </dgm:pt>
    <dgm:pt modelId="{0D566D14-3EC8-4665-9405-AC460126B0D0}" type="parTrans" cxnId="{768C4D16-7307-419E-9DC9-299138F9B98A}">
      <dgm:prSet/>
      <dgm:spPr/>
      <dgm:t>
        <a:bodyPr/>
        <a:lstStyle/>
        <a:p>
          <a:endParaRPr lang="en-GB"/>
        </a:p>
      </dgm:t>
    </dgm:pt>
    <dgm:pt modelId="{A6AD0858-30EE-472A-8176-4641D20C37B1}" type="sibTrans" cxnId="{768C4D16-7307-419E-9DC9-299138F9B98A}">
      <dgm:prSet/>
      <dgm:spPr/>
      <dgm:t>
        <a:bodyPr/>
        <a:lstStyle/>
        <a:p>
          <a:endParaRPr lang="en-GB"/>
        </a:p>
      </dgm:t>
    </dgm:pt>
    <dgm:pt modelId="{7B8EBA4D-94E7-493E-945D-E076F913B55F}" type="pres">
      <dgm:prSet presAssocID="{9009AF87-8FC3-4B69-959F-38AC8EF68609}" presName="diagram" presStyleCnt="0">
        <dgm:presLayoutVars>
          <dgm:dir/>
          <dgm:resizeHandles val="exact"/>
        </dgm:presLayoutVars>
      </dgm:prSet>
      <dgm:spPr/>
    </dgm:pt>
    <dgm:pt modelId="{705DD4F2-3F82-4E86-B914-3EEFDE9CA6F7}" type="pres">
      <dgm:prSet presAssocID="{2A1BCA61-4C20-46DF-BFC1-EB8D2F149DEB}" presName="node" presStyleLbl="node1" presStyleIdx="0" presStyleCnt="3">
        <dgm:presLayoutVars>
          <dgm:bulletEnabled val="1"/>
        </dgm:presLayoutVars>
      </dgm:prSet>
      <dgm:spPr/>
    </dgm:pt>
    <dgm:pt modelId="{5B04299E-7BA4-4E57-90DF-8C0A8CF6EC73}" type="pres">
      <dgm:prSet presAssocID="{5A58B26E-9D6D-42A0-9B5A-1AD8173975FC}" presName="sibTrans" presStyleCnt="0"/>
      <dgm:spPr/>
    </dgm:pt>
    <dgm:pt modelId="{B4BCAF55-E037-4A39-9962-0138E44DA99A}" type="pres">
      <dgm:prSet presAssocID="{5EAF888A-AA92-40F3-8AC2-ABB6B6B966E6}" presName="node" presStyleLbl="node1" presStyleIdx="1" presStyleCnt="3">
        <dgm:presLayoutVars>
          <dgm:bulletEnabled val="1"/>
        </dgm:presLayoutVars>
      </dgm:prSet>
      <dgm:spPr/>
    </dgm:pt>
    <dgm:pt modelId="{FF163CED-8A95-44F1-9A3F-96B2D335CA74}" type="pres">
      <dgm:prSet presAssocID="{7B24A53C-3DA0-4CA2-B38F-2C5A697931D6}" presName="sibTrans" presStyleCnt="0"/>
      <dgm:spPr/>
    </dgm:pt>
    <dgm:pt modelId="{6E19A016-DB02-40B1-A3D6-C88F8559EE24}" type="pres">
      <dgm:prSet presAssocID="{7E9406EE-AC3C-4ACB-8202-9FCF5749C200}" presName="node" presStyleLbl="node1" presStyleIdx="2" presStyleCnt="3">
        <dgm:presLayoutVars>
          <dgm:bulletEnabled val="1"/>
        </dgm:presLayoutVars>
      </dgm:prSet>
      <dgm:spPr/>
    </dgm:pt>
  </dgm:ptLst>
  <dgm:cxnLst>
    <dgm:cxn modelId="{768C4D16-7307-419E-9DC9-299138F9B98A}" srcId="{9009AF87-8FC3-4B69-959F-38AC8EF68609}" destId="{7E9406EE-AC3C-4ACB-8202-9FCF5749C200}" srcOrd="2" destOrd="0" parTransId="{0D566D14-3EC8-4665-9405-AC460126B0D0}" sibTransId="{A6AD0858-30EE-472A-8176-4641D20C37B1}"/>
    <dgm:cxn modelId="{B87B4178-B1D5-4511-9277-D85F5A54A1EA}" type="presOf" srcId="{7E9406EE-AC3C-4ACB-8202-9FCF5749C200}" destId="{6E19A016-DB02-40B1-A3D6-C88F8559EE24}" srcOrd="0" destOrd="0" presId="urn:microsoft.com/office/officeart/2005/8/layout/default"/>
    <dgm:cxn modelId="{3E92357F-4452-49DD-82E8-395CC79A0CC5}" type="presOf" srcId="{9009AF87-8FC3-4B69-959F-38AC8EF68609}" destId="{7B8EBA4D-94E7-493E-945D-E076F913B55F}" srcOrd="0" destOrd="0" presId="urn:microsoft.com/office/officeart/2005/8/layout/default"/>
    <dgm:cxn modelId="{AA2FAF9F-FDFD-4DC3-9DA1-4898D24990B2}" srcId="{9009AF87-8FC3-4B69-959F-38AC8EF68609}" destId="{5EAF888A-AA92-40F3-8AC2-ABB6B6B966E6}" srcOrd="1" destOrd="0" parTransId="{1F744105-78C4-46B2-A0BD-2578A5E1E9A0}" sibTransId="{7B24A53C-3DA0-4CA2-B38F-2C5A697931D6}"/>
    <dgm:cxn modelId="{91A6F1AA-A50A-4A18-8DFC-D0099B2478A1}" type="presOf" srcId="{2A1BCA61-4C20-46DF-BFC1-EB8D2F149DEB}" destId="{705DD4F2-3F82-4E86-B914-3EEFDE9CA6F7}" srcOrd="0" destOrd="0" presId="urn:microsoft.com/office/officeart/2005/8/layout/default"/>
    <dgm:cxn modelId="{06326CD8-3782-4ECD-B456-900FCD36131D}" srcId="{9009AF87-8FC3-4B69-959F-38AC8EF68609}" destId="{2A1BCA61-4C20-46DF-BFC1-EB8D2F149DEB}" srcOrd="0" destOrd="0" parTransId="{58BAFF2C-EE5A-4918-853E-431C4301FBC5}" sibTransId="{5A58B26E-9D6D-42A0-9B5A-1AD8173975FC}"/>
    <dgm:cxn modelId="{D0F904F7-3A7D-41C4-AB9A-3F5D4641FCBD}" type="presOf" srcId="{5EAF888A-AA92-40F3-8AC2-ABB6B6B966E6}" destId="{B4BCAF55-E037-4A39-9962-0138E44DA99A}" srcOrd="0" destOrd="0" presId="urn:microsoft.com/office/officeart/2005/8/layout/default"/>
    <dgm:cxn modelId="{89D113CD-1024-4FF9-89E3-6C1EE731749A}" type="presParOf" srcId="{7B8EBA4D-94E7-493E-945D-E076F913B55F}" destId="{705DD4F2-3F82-4E86-B914-3EEFDE9CA6F7}" srcOrd="0" destOrd="0" presId="urn:microsoft.com/office/officeart/2005/8/layout/default"/>
    <dgm:cxn modelId="{13A5DFFD-51D1-4BE1-B606-E1DCDD731344}" type="presParOf" srcId="{7B8EBA4D-94E7-493E-945D-E076F913B55F}" destId="{5B04299E-7BA4-4E57-90DF-8C0A8CF6EC73}" srcOrd="1" destOrd="0" presId="urn:microsoft.com/office/officeart/2005/8/layout/default"/>
    <dgm:cxn modelId="{9F2BA267-4A7A-409B-A6CF-35416841A534}" type="presParOf" srcId="{7B8EBA4D-94E7-493E-945D-E076F913B55F}" destId="{B4BCAF55-E037-4A39-9962-0138E44DA99A}" srcOrd="2" destOrd="0" presId="urn:microsoft.com/office/officeart/2005/8/layout/default"/>
    <dgm:cxn modelId="{2B332684-9D85-4885-9DA2-E4019D758827}" type="presParOf" srcId="{7B8EBA4D-94E7-493E-945D-E076F913B55F}" destId="{FF163CED-8A95-44F1-9A3F-96B2D335CA74}" srcOrd="3" destOrd="0" presId="urn:microsoft.com/office/officeart/2005/8/layout/default"/>
    <dgm:cxn modelId="{41FBE6A4-D917-48F6-844C-76CC1FA3DA92}" type="presParOf" srcId="{7B8EBA4D-94E7-493E-945D-E076F913B55F}" destId="{6E19A016-DB02-40B1-A3D6-C88F8559EE24}"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DD3901-ABDE-4588-99E2-A971283411EF}">
      <dsp:nvSpPr>
        <dsp:cNvPr id="0" name=""/>
        <dsp:cNvSpPr/>
      </dsp:nvSpPr>
      <dsp:spPr>
        <a:xfrm>
          <a:off x="83175" y="529"/>
          <a:ext cx="2186868" cy="131212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i="0" kern="1200" dirty="0">
              <a:effectLst/>
              <a:latin typeface="Roboto" panose="02000000000000000000" pitchFamily="2" charset="0"/>
              <a:ea typeface="Roboto" panose="02000000000000000000" pitchFamily="2" charset="0"/>
              <a:cs typeface="Roboto" panose="02000000000000000000" pitchFamily="2" charset="0"/>
            </a:rPr>
            <a:t>Identification of topics</a:t>
          </a:r>
          <a:endParaRPr lang="en-GB" sz="2100" i="0" kern="1200" dirty="0">
            <a:latin typeface="Roboto" panose="02000000000000000000" pitchFamily="2" charset="0"/>
            <a:ea typeface="Roboto" panose="02000000000000000000" pitchFamily="2" charset="0"/>
            <a:cs typeface="Roboto" panose="02000000000000000000" pitchFamily="2" charset="0"/>
          </a:endParaRPr>
        </a:p>
      </dsp:txBody>
      <dsp:txXfrm>
        <a:off x="83175" y="529"/>
        <a:ext cx="2186868" cy="1312120"/>
      </dsp:txXfrm>
    </dsp:sp>
    <dsp:sp modelId="{AB6D142D-EE68-4DC3-841C-37BA7AD6C241}">
      <dsp:nvSpPr>
        <dsp:cNvPr id="0" name=""/>
        <dsp:cNvSpPr/>
      </dsp:nvSpPr>
      <dsp:spPr>
        <a:xfrm>
          <a:off x="2488730" y="529"/>
          <a:ext cx="2186868" cy="1312120"/>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i="0" kern="1200" dirty="0">
              <a:effectLst/>
              <a:latin typeface="Roboto" panose="02000000000000000000" pitchFamily="2" charset="0"/>
              <a:ea typeface="Roboto" panose="02000000000000000000" pitchFamily="2" charset="0"/>
              <a:cs typeface="Roboto" panose="02000000000000000000" pitchFamily="2" charset="0"/>
            </a:rPr>
            <a:t>Lessons identification</a:t>
          </a:r>
        </a:p>
      </dsp:txBody>
      <dsp:txXfrm>
        <a:off x="2488730" y="529"/>
        <a:ext cx="2186868" cy="1312120"/>
      </dsp:txXfrm>
    </dsp:sp>
    <dsp:sp modelId="{A03B3957-4DE8-40C5-A9E6-CCB9908DD879}">
      <dsp:nvSpPr>
        <dsp:cNvPr id="0" name=""/>
        <dsp:cNvSpPr/>
      </dsp:nvSpPr>
      <dsp:spPr>
        <a:xfrm>
          <a:off x="4894285" y="529"/>
          <a:ext cx="2186868" cy="1312120"/>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i="0" kern="1200" dirty="0">
              <a:effectLst/>
              <a:latin typeface="Roboto" panose="02000000000000000000" pitchFamily="2" charset="0"/>
              <a:ea typeface="Roboto" panose="02000000000000000000" pitchFamily="2" charset="0"/>
              <a:cs typeface="Roboto" panose="02000000000000000000" pitchFamily="2" charset="0"/>
            </a:rPr>
            <a:t>Quality check and PAB presentation</a:t>
          </a:r>
        </a:p>
      </dsp:txBody>
      <dsp:txXfrm>
        <a:off x="4894285" y="529"/>
        <a:ext cx="2186868" cy="1312120"/>
      </dsp:txXfrm>
    </dsp:sp>
    <dsp:sp modelId="{39111796-FA28-47BA-9CDB-63CF0E1097F1}">
      <dsp:nvSpPr>
        <dsp:cNvPr id="0" name=""/>
        <dsp:cNvSpPr/>
      </dsp:nvSpPr>
      <dsp:spPr>
        <a:xfrm>
          <a:off x="7299840" y="529"/>
          <a:ext cx="2186868" cy="1312120"/>
        </a:xfrm>
        <a:prstGeom prst="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i="0" kern="1200" dirty="0">
              <a:effectLst/>
              <a:latin typeface="Roboto" panose="02000000000000000000" pitchFamily="2" charset="0"/>
              <a:ea typeface="Roboto" panose="02000000000000000000" pitchFamily="2" charset="0"/>
              <a:cs typeface="Roboto" panose="02000000000000000000" pitchFamily="2" charset="0"/>
            </a:rPr>
            <a:t>Industry Presentation</a:t>
          </a:r>
        </a:p>
      </dsp:txBody>
      <dsp:txXfrm>
        <a:off x="7299840" y="529"/>
        <a:ext cx="2186868" cy="1312120"/>
      </dsp:txXfrm>
    </dsp:sp>
    <dsp:sp modelId="{57B2AC65-6AF6-4617-8B6A-FE8A729AE256}">
      <dsp:nvSpPr>
        <dsp:cNvPr id="0" name=""/>
        <dsp:cNvSpPr/>
      </dsp:nvSpPr>
      <dsp:spPr>
        <a:xfrm>
          <a:off x="3691508" y="1531337"/>
          <a:ext cx="2186868" cy="1312120"/>
        </a:xfrm>
        <a:prstGeom prst="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i="0" kern="1200">
              <a:solidFill>
                <a:schemeClr val="bg1"/>
              </a:solidFill>
              <a:effectLst/>
              <a:latin typeface="Roboto" panose="02000000000000000000" pitchFamily="2" charset="0"/>
              <a:ea typeface="Roboto" panose="02000000000000000000" pitchFamily="2" charset="0"/>
              <a:cs typeface="Roboto" panose="02000000000000000000" pitchFamily="2" charset="0"/>
            </a:rPr>
            <a:t>Action tracking</a:t>
          </a:r>
        </a:p>
      </dsp:txBody>
      <dsp:txXfrm>
        <a:off x="3691508" y="1531337"/>
        <a:ext cx="2186868" cy="13121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6800C7-03E1-4FEA-BDC9-6C8092801616}">
      <dsp:nvSpPr>
        <dsp:cNvPr id="0" name=""/>
        <dsp:cNvSpPr/>
      </dsp:nvSpPr>
      <dsp:spPr>
        <a:xfrm>
          <a:off x="0" y="63938"/>
          <a:ext cx="2312307" cy="138738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latin typeface="Roboto" panose="02000000000000000000" pitchFamily="2" charset="0"/>
              <a:ea typeface="Roboto" panose="02000000000000000000" pitchFamily="2" charset="0"/>
              <a:cs typeface="Roboto" panose="02000000000000000000" pitchFamily="2" charset="0"/>
            </a:rPr>
            <a:t>REC Service Users (you!)</a:t>
          </a:r>
        </a:p>
      </dsp:txBody>
      <dsp:txXfrm>
        <a:off x="0" y="63938"/>
        <a:ext cx="2312307" cy="1387384"/>
      </dsp:txXfrm>
    </dsp:sp>
    <dsp:sp modelId="{FAB82C40-45ED-4712-B623-8CE2600A5591}">
      <dsp:nvSpPr>
        <dsp:cNvPr id="0" name=""/>
        <dsp:cNvSpPr/>
      </dsp:nvSpPr>
      <dsp:spPr>
        <a:xfrm>
          <a:off x="2543537" y="63938"/>
          <a:ext cx="2312307" cy="1387384"/>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latin typeface="Roboto" panose="02000000000000000000" pitchFamily="2" charset="0"/>
              <a:ea typeface="Roboto" panose="02000000000000000000" pitchFamily="2" charset="0"/>
              <a:cs typeface="Roboto" panose="02000000000000000000" pitchFamily="2" charset="0"/>
            </a:rPr>
            <a:t>The REC Service Providers DCC and RECCo</a:t>
          </a:r>
        </a:p>
      </dsp:txBody>
      <dsp:txXfrm>
        <a:off x="2543537" y="63938"/>
        <a:ext cx="2312307" cy="1387384"/>
      </dsp:txXfrm>
    </dsp:sp>
    <dsp:sp modelId="{665F5A57-842A-4C3B-8E93-C86C945EAC59}">
      <dsp:nvSpPr>
        <dsp:cNvPr id="0" name=""/>
        <dsp:cNvSpPr/>
      </dsp:nvSpPr>
      <dsp:spPr>
        <a:xfrm>
          <a:off x="5087075" y="63938"/>
          <a:ext cx="2312307" cy="1387384"/>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latin typeface="Roboto" panose="02000000000000000000" pitchFamily="2" charset="0"/>
              <a:ea typeface="Roboto" panose="02000000000000000000" pitchFamily="2" charset="0"/>
              <a:cs typeface="Roboto" panose="02000000000000000000" pitchFamily="2" charset="0"/>
            </a:rPr>
            <a:t>REC Code Manager</a:t>
          </a:r>
        </a:p>
      </dsp:txBody>
      <dsp:txXfrm>
        <a:off x="5087075" y="63938"/>
        <a:ext cx="2312307" cy="1387384"/>
      </dsp:txXfrm>
    </dsp:sp>
    <dsp:sp modelId="{75E43029-E2F6-47C9-BD02-4766CDD3EEE7}">
      <dsp:nvSpPr>
        <dsp:cNvPr id="0" name=""/>
        <dsp:cNvSpPr/>
      </dsp:nvSpPr>
      <dsp:spPr>
        <a:xfrm>
          <a:off x="1271768" y="1682553"/>
          <a:ext cx="2312307" cy="1387384"/>
        </a:xfrm>
        <a:prstGeom prst="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latin typeface="Roboto" panose="02000000000000000000" pitchFamily="2" charset="0"/>
              <a:ea typeface="Roboto" panose="02000000000000000000" pitchFamily="2" charset="0"/>
              <a:cs typeface="Roboto" panose="02000000000000000000" pitchFamily="2" charset="0"/>
            </a:rPr>
            <a:t>PAB members</a:t>
          </a:r>
        </a:p>
      </dsp:txBody>
      <dsp:txXfrm>
        <a:off x="1271768" y="1682553"/>
        <a:ext cx="2312307" cy="1387384"/>
      </dsp:txXfrm>
    </dsp:sp>
    <dsp:sp modelId="{CC3E743D-51AE-4C88-8E2E-81B23505E760}">
      <dsp:nvSpPr>
        <dsp:cNvPr id="0" name=""/>
        <dsp:cNvSpPr/>
      </dsp:nvSpPr>
      <dsp:spPr>
        <a:xfrm>
          <a:off x="3815306" y="1682553"/>
          <a:ext cx="2312307" cy="1387384"/>
        </a:xfrm>
        <a:prstGeom prst="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latin typeface="Roboto" panose="02000000000000000000" pitchFamily="2" charset="0"/>
              <a:ea typeface="Roboto" panose="02000000000000000000" pitchFamily="2" charset="0"/>
              <a:cs typeface="Roboto" panose="02000000000000000000" pitchFamily="2" charset="0"/>
            </a:rPr>
            <a:t>Recent service improvements / FWP / REC changes</a:t>
          </a:r>
        </a:p>
      </dsp:txBody>
      <dsp:txXfrm>
        <a:off x="3815306" y="1682553"/>
        <a:ext cx="2312307" cy="13873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5DD4F2-3F82-4E86-B914-3EEFDE9CA6F7}">
      <dsp:nvSpPr>
        <dsp:cNvPr id="0" name=""/>
        <dsp:cNvSpPr/>
      </dsp:nvSpPr>
      <dsp:spPr>
        <a:xfrm>
          <a:off x="0" y="634483"/>
          <a:ext cx="2539999" cy="1524000"/>
        </a:xfrm>
        <a:prstGeom prst="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Roboto" panose="02000000000000000000" pitchFamily="2" charset="0"/>
              <a:ea typeface="Roboto" panose="02000000000000000000" pitchFamily="2" charset="0"/>
              <a:cs typeface="Roboto" panose="02000000000000000000" pitchFamily="2" charset="0"/>
            </a:rPr>
            <a:t>Update the SMIS, addressing issues with the questions</a:t>
          </a:r>
        </a:p>
      </dsp:txBody>
      <dsp:txXfrm>
        <a:off x="0" y="634483"/>
        <a:ext cx="2539999" cy="1524000"/>
      </dsp:txXfrm>
    </dsp:sp>
    <dsp:sp modelId="{B4BCAF55-E037-4A39-9962-0138E44DA99A}">
      <dsp:nvSpPr>
        <dsp:cNvPr id="0" name=""/>
        <dsp:cNvSpPr/>
      </dsp:nvSpPr>
      <dsp:spPr>
        <a:xfrm>
          <a:off x="2794000" y="634483"/>
          <a:ext cx="2539999" cy="1524000"/>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latin typeface="Roboto" panose="02000000000000000000" pitchFamily="2" charset="0"/>
              <a:ea typeface="Roboto" panose="02000000000000000000" pitchFamily="2" charset="0"/>
              <a:cs typeface="Roboto" panose="02000000000000000000" pitchFamily="2" charset="0"/>
            </a:rPr>
            <a:t>Replace the SMIS with a broader metering survey and a switching survey</a:t>
          </a:r>
        </a:p>
      </dsp:txBody>
      <dsp:txXfrm>
        <a:off x="2794000" y="634483"/>
        <a:ext cx="2539999" cy="1524000"/>
      </dsp:txXfrm>
    </dsp:sp>
    <dsp:sp modelId="{6E19A016-DB02-40B1-A3D6-C88F8559EE24}">
      <dsp:nvSpPr>
        <dsp:cNvPr id="0" name=""/>
        <dsp:cNvSpPr/>
      </dsp:nvSpPr>
      <dsp:spPr>
        <a:xfrm>
          <a:off x="5587999" y="634483"/>
          <a:ext cx="2539999" cy="1524000"/>
        </a:xfrm>
        <a:prstGeom prst="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latin typeface="Roboto" panose="02000000000000000000" pitchFamily="2" charset="0"/>
              <a:ea typeface="Roboto" panose="02000000000000000000" pitchFamily="2" charset="0"/>
              <a:cs typeface="Roboto" panose="02000000000000000000" pitchFamily="2" charset="0"/>
            </a:rPr>
            <a:t>Centralise the survey, with RECCo driving this directly as a collective body</a:t>
          </a:r>
        </a:p>
      </dsp:txBody>
      <dsp:txXfrm>
        <a:off x="5587999" y="634483"/>
        <a:ext cx="2539999" cy="152400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4D3153-75B4-4C8E-B8F7-26DE4142C1C0}" type="datetimeFigureOut">
              <a:rPr lang="en-GB" smtClean="0"/>
              <a:t>25/03/2024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2F9CE9-D17F-474A-8A2C-2DD36CAF6339}" type="slidenum">
              <a:rPr lang="en-GB" smtClean="0"/>
              <a:t>‹#›</a:t>
            </a:fld>
            <a:endParaRPr lang="en-GB"/>
          </a:p>
        </p:txBody>
      </p:sp>
    </p:spTree>
    <p:extLst>
      <p:ext uri="{BB962C8B-B14F-4D97-AF65-F5344CB8AC3E}">
        <p14:creationId xmlns:p14="http://schemas.microsoft.com/office/powerpoint/2010/main" val="653437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F2F9CE9-D17F-474A-8A2C-2DD36CAF6339}" type="slidenum">
              <a:rPr lang="en-GB" smtClean="0"/>
              <a:t>2</a:t>
            </a:fld>
            <a:endParaRPr lang="en-GB"/>
          </a:p>
        </p:txBody>
      </p:sp>
    </p:spTree>
    <p:extLst>
      <p:ext uri="{BB962C8B-B14F-4D97-AF65-F5344CB8AC3E}">
        <p14:creationId xmlns:p14="http://schemas.microsoft.com/office/powerpoint/2010/main" val="827257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F2F9CE9-D17F-474A-8A2C-2DD36CAF6339}" type="slidenum">
              <a:rPr lang="en-GB" smtClean="0"/>
              <a:t>19</a:t>
            </a:fld>
            <a:endParaRPr lang="en-GB"/>
          </a:p>
        </p:txBody>
      </p:sp>
    </p:spTree>
    <p:extLst>
      <p:ext uri="{BB962C8B-B14F-4D97-AF65-F5344CB8AC3E}">
        <p14:creationId xmlns:p14="http://schemas.microsoft.com/office/powerpoint/2010/main" val="1608180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F2F9CE9-D17F-474A-8A2C-2DD36CAF6339}" type="slidenum">
              <a:rPr lang="en-GB" smtClean="0"/>
              <a:t>20</a:t>
            </a:fld>
            <a:endParaRPr lang="en-GB"/>
          </a:p>
        </p:txBody>
      </p:sp>
    </p:spTree>
    <p:extLst>
      <p:ext uri="{BB962C8B-B14F-4D97-AF65-F5344CB8AC3E}">
        <p14:creationId xmlns:p14="http://schemas.microsoft.com/office/powerpoint/2010/main" val="15863848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Some Parties don’t want to group, but still submit files grouped for a single party</a:t>
            </a:r>
          </a:p>
          <a:p>
            <a:endParaRPr lang="en-GB"/>
          </a:p>
        </p:txBody>
      </p:sp>
      <p:sp>
        <p:nvSpPr>
          <p:cNvPr id="4" name="Slide Number Placeholder 3"/>
          <p:cNvSpPr>
            <a:spLocks noGrp="1"/>
          </p:cNvSpPr>
          <p:nvPr>
            <p:ph type="sldNum" sz="quarter" idx="5"/>
          </p:nvPr>
        </p:nvSpPr>
        <p:spPr/>
        <p:txBody>
          <a:bodyPr/>
          <a:lstStyle/>
          <a:p>
            <a:fld id="{9F2F9CE9-D17F-474A-8A2C-2DD36CAF6339}" type="slidenum">
              <a:rPr lang="en-GB" smtClean="0"/>
              <a:t>21</a:t>
            </a:fld>
            <a:endParaRPr lang="en-GB"/>
          </a:p>
        </p:txBody>
      </p:sp>
    </p:spTree>
    <p:extLst>
      <p:ext uri="{BB962C8B-B14F-4D97-AF65-F5344CB8AC3E}">
        <p14:creationId xmlns:p14="http://schemas.microsoft.com/office/powerpoint/2010/main" val="21348605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F2F9CE9-D17F-474A-8A2C-2DD36CAF6339}" type="slidenum">
              <a:rPr lang="en-GB" smtClean="0"/>
              <a:t>23</a:t>
            </a:fld>
            <a:endParaRPr lang="en-GB"/>
          </a:p>
        </p:txBody>
      </p:sp>
    </p:spTree>
    <p:extLst>
      <p:ext uri="{BB962C8B-B14F-4D97-AF65-F5344CB8AC3E}">
        <p14:creationId xmlns:p14="http://schemas.microsoft.com/office/powerpoint/2010/main" val="10818736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Add a we are here</a:t>
            </a:r>
          </a:p>
          <a:p>
            <a:endParaRPr lang="en-GB"/>
          </a:p>
          <a:p>
            <a:endParaRPr lang="en-GB"/>
          </a:p>
          <a:p>
            <a:endParaRPr lang="en-GB"/>
          </a:p>
          <a:p>
            <a:r>
              <a:rPr lang="en-GB"/>
              <a:t>Check wording  </a:t>
            </a:r>
          </a:p>
        </p:txBody>
      </p:sp>
      <p:sp>
        <p:nvSpPr>
          <p:cNvPr id="4" name="Slide Number Placeholder 3"/>
          <p:cNvSpPr>
            <a:spLocks noGrp="1"/>
          </p:cNvSpPr>
          <p:nvPr>
            <p:ph type="sldNum" sz="quarter" idx="5"/>
          </p:nvPr>
        </p:nvSpPr>
        <p:spPr/>
        <p:txBody>
          <a:bodyPr/>
          <a:lstStyle/>
          <a:p>
            <a:fld id="{9F2F9CE9-D17F-474A-8A2C-2DD36CAF6339}" type="slidenum">
              <a:rPr lang="en-GB" smtClean="0"/>
              <a:t>28</a:t>
            </a:fld>
            <a:endParaRPr lang="en-GB"/>
          </a:p>
        </p:txBody>
      </p:sp>
    </p:spTree>
    <p:extLst>
      <p:ext uri="{BB962C8B-B14F-4D97-AF65-F5344CB8AC3E}">
        <p14:creationId xmlns:p14="http://schemas.microsoft.com/office/powerpoint/2010/main" val="23351650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Check last PAB paper</a:t>
            </a:r>
          </a:p>
          <a:p>
            <a:r>
              <a:rPr lang="en-GB"/>
              <a:t>Switching trends by </a:t>
            </a:r>
            <a:r>
              <a:rPr lang="en-GB" err="1"/>
              <a:t>dom</a:t>
            </a:r>
            <a:r>
              <a:rPr lang="en-GB"/>
              <a:t>/ non </a:t>
            </a:r>
            <a:r>
              <a:rPr lang="en-GB" err="1"/>
              <a:t>dom</a:t>
            </a:r>
            <a:endParaRPr lang="en-GB"/>
          </a:p>
          <a:p>
            <a:r>
              <a:rPr lang="en-GB"/>
              <a:t>Look at PAB webinar slides….prior sept</a:t>
            </a:r>
          </a:p>
        </p:txBody>
      </p:sp>
      <p:sp>
        <p:nvSpPr>
          <p:cNvPr id="4" name="Slide Number Placeholder 3"/>
          <p:cNvSpPr>
            <a:spLocks noGrp="1"/>
          </p:cNvSpPr>
          <p:nvPr>
            <p:ph type="sldNum" sz="quarter" idx="5"/>
          </p:nvPr>
        </p:nvSpPr>
        <p:spPr/>
        <p:txBody>
          <a:bodyPr/>
          <a:lstStyle/>
          <a:p>
            <a:fld id="{9F2F9CE9-D17F-474A-8A2C-2DD36CAF6339}" type="slidenum">
              <a:rPr lang="en-GB" smtClean="0"/>
              <a:t>29</a:t>
            </a:fld>
            <a:endParaRPr lang="en-GB"/>
          </a:p>
        </p:txBody>
      </p:sp>
    </p:spTree>
    <p:extLst>
      <p:ext uri="{BB962C8B-B14F-4D97-AF65-F5344CB8AC3E}">
        <p14:creationId xmlns:p14="http://schemas.microsoft.com/office/powerpoint/2010/main" val="7098999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spcBef>
                <a:spcPts val="600"/>
              </a:spcBef>
              <a:spcAft>
                <a:spcPts val="600"/>
              </a:spcAft>
              <a:buClr>
                <a:srgbClr val="68A495"/>
              </a:buClr>
              <a:buFont typeface="Symbol" panose="05050102010706020507" pitchFamily="18" charset="2"/>
              <a:buChar char=""/>
            </a:pPr>
            <a:r>
              <a:rPr lang="en-GB" sz="1800" b="0" cap="all">
                <a:solidFill>
                  <a:srgbClr val="000000"/>
                </a:solidFill>
                <a:effectLst/>
                <a:latin typeface="Arial" panose="020B0604020202020204" pitchFamily="34" charset="0"/>
                <a:ea typeface="Times New Roman" panose="02020603050405020304" pitchFamily="18" charset="0"/>
              </a:rPr>
              <a:t>The month-on-month decline in domestic switching activity is primarily driven by the decline in internal migration activity observed (nearly all the observed internal migration activity is domestic).  We are aware from our engagement with DCC that switching has returned to similar levels in February as internal migration projects pick up again.</a:t>
            </a:r>
          </a:p>
          <a:p>
            <a:pPr marL="342900" lvl="0" indent="-342900">
              <a:lnSpc>
                <a:spcPct val="115000"/>
              </a:lnSpc>
              <a:spcBef>
                <a:spcPts val="600"/>
              </a:spcBef>
              <a:spcAft>
                <a:spcPts val="600"/>
              </a:spcAft>
              <a:buClr>
                <a:srgbClr val="68A495"/>
              </a:buClr>
              <a:buFont typeface="Symbol" panose="05050102010706020507" pitchFamily="18" charset="2"/>
              <a:buChar char=""/>
            </a:pPr>
            <a:endParaRPr lang="en-GB" sz="1800" b="1" cap="all">
              <a:solidFill>
                <a:srgbClr val="70ADA3"/>
              </a:solidFill>
              <a:effectLst/>
              <a:latin typeface="Arial" panose="020B0604020202020204" pitchFamily="34" charset="0"/>
              <a:ea typeface="Calibri" panose="020F0502020204030204" pitchFamily="34" charset="0"/>
            </a:endParaRPr>
          </a:p>
          <a:p>
            <a:pPr marL="342900" lvl="0" indent="-342900">
              <a:lnSpc>
                <a:spcPct val="115000"/>
              </a:lnSpc>
              <a:spcBef>
                <a:spcPts val="600"/>
              </a:spcBef>
              <a:spcAft>
                <a:spcPts val="600"/>
              </a:spcAft>
              <a:buClr>
                <a:srgbClr val="68A495"/>
              </a:buClr>
              <a:buFont typeface="Symbol" panose="05050102010706020507" pitchFamily="18" charset="2"/>
              <a:buChar char=""/>
            </a:pPr>
            <a:r>
              <a:rPr lang="en-GB" sz="1800" b="0" cap="all">
                <a:solidFill>
                  <a:srgbClr val="000000"/>
                </a:solidFill>
                <a:effectLst/>
                <a:latin typeface="Arial" panose="020B0604020202020204" pitchFamily="34" charset="0"/>
                <a:ea typeface="Times New Roman" panose="02020603050405020304" pitchFamily="18" charset="0"/>
              </a:rPr>
              <a:t>The volume of objections and erroneous switches have remained consistent with the volume observed in recent months at 64,000 and 3,600, respectively. With a lower level of switch activity observed this month, the rates for both have increased slightly.</a:t>
            </a:r>
          </a:p>
          <a:p>
            <a:pPr marL="0" lvl="0" indent="0">
              <a:lnSpc>
                <a:spcPct val="115000"/>
              </a:lnSpc>
              <a:spcBef>
                <a:spcPts val="600"/>
              </a:spcBef>
              <a:spcAft>
                <a:spcPts val="600"/>
              </a:spcAft>
              <a:buClr>
                <a:srgbClr val="68A495"/>
              </a:buClr>
              <a:buFont typeface="Symbol" panose="05050102010706020507" pitchFamily="18" charset="2"/>
              <a:buNone/>
            </a:pPr>
            <a:endParaRPr lang="en-GB" sz="1800" b="1" cap="all">
              <a:solidFill>
                <a:srgbClr val="70ADA3"/>
              </a:solidFill>
              <a:effectLst/>
              <a:latin typeface="Arial" panose="020B0604020202020204" pitchFamily="34" charset="0"/>
              <a:ea typeface="Calibri" panose="020F0502020204030204" pitchFamily="34" charset="0"/>
            </a:endParaRPr>
          </a:p>
          <a:p>
            <a:pPr marL="342900" lvl="0" indent="-342900">
              <a:lnSpc>
                <a:spcPct val="115000"/>
              </a:lnSpc>
              <a:spcBef>
                <a:spcPts val="600"/>
              </a:spcBef>
              <a:spcAft>
                <a:spcPts val="600"/>
              </a:spcAft>
              <a:buClr>
                <a:srgbClr val="68A495"/>
              </a:buClr>
              <a:buFont typeface="Symbol" panose="05050102010706020507" pitchFamily="18" charset="2"/>
              <a:buChar char=""/>
            </a:pPr>
            <a:r>
              <a:rPr lang="en-GB" sz="1800" b="0" cap="all">
                <a:solidFill>
                  <a:srgbClr val="000000"/>
                </a:solidFill>
                <a:effectLst/>
                <a:latin typeface="Arial" panose="020B0604020202020204" pitchFamily="34" charset="0"/>
                <a:ea typeface="Times New Roman" panose="02020603050405020304" pitchFamily="18" charset="0"/>
              </a:rPr>
              <a:t>The volumes of annulments and withdrawals have increased slightly on prior month, with annulments increasing from 2,040 to 3,120 and withdrawals increasing from 12,400 to 13,300.</a:t>
            </a:r>
            <a:endParaRPr lang="en-GB" sz="1800" b="1" cap="all">
              <a:solidFill>
                <a:srgbClr val="70ADA3"/>
              </a:solidFill>
              <a:effectLst/>
              <a:latin typeface="Arial" panose="020B0604020202020204" pitchFamily="34" charset="0"/>
              <a:ea typeface="Calibri" panose="020F0502020204030204" pitchFamily="34" charset="0"/>
            </a:endParaRPr>
          </a:p>
          <a:p>
            <a:endParaRPr lang="en-GB"/>
          </a:p>
        </p:txBody>
      </p:sp>
      <p:sp>
        <p:nvSpPr>
          <p:cNvPr id="4" name="Slide Number Placeholder 3"/>
          <p:cNvSpPr>
            <a:spLocks noGrp="1"/>
          </p:cNvSpPr>
          <p:nvPr>
            <p:ph type="sldNum" sz="quarter" idx="5"/>
          </p:nvPr>
        </p:nvSpPr>
        <p:spPr/>
        <p:txBody>
          <a:bodyPr/>
          <a:lstStyle/>
          <a:p>
            <a:fld id="{9F2F9CE9-D17F-474A-8A2C-2DD36CAF6339}" type="slidenum">
              <a:rPr lang="en-GB" smtClean="0"/>
              <a:t>30</a:t>
            </a:fld>
            <a:endParaRPr lang="en-GB"/>
          </a:p>
        </p:txBody>
      </p:sp>
    </p:spTree>
    <p:extLst>
      <p:ext uri="{BB962C8B-B14F-4D97-AF65-F5344CB8AC3E}">
        <p14:creationId xmlns:p14="http://schemas.microsoft.com/office/powerpoint/2010/main" val="39780168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spcBef>
                <a:spcPts val="600"/>
              </a:spcBef>
              <a:spcAft>
                <a:spcPts val="600"/>
              </a:spcAft>
              <a:buClr>
                <a:srgbClr val="68A495"/>
              </a:buClr>
              <a:buFont typeface="Symbol" panose="05050102010706020507" pitchFamily="18" charset="2"/>
              <a:buChar char=""/>
            </a:pPr>
            <a:r>
              <a:rPr lang="en-GB" sz="1800" b="0" cap="all">
                <a:solidFill>
                  <a:srgbClr val="000000"/>
                </a:solidFill>
                <a:effectLst/>
                <a:latin typeface="Arial" panose="020B0604020202020204" pitchFamily="34" charset="0"/>
                <a:ea typeface="Times New Roman" panose="02020603050405020304" pitchFamily="18" charset="0"/>
              </a:rPr>
              <a:t>Non-domestic switch volumes remain consistent with prior month at c. 50,000. Approximately 4,000 of the observed non-domestic switches are thought be a result of internal migrations.</a:t>
            </a:r>
          </a:p>
          <a:p>
            <a:pPr marL="0" lvl="0" indent="0">
              <a:lnSpc>
                <a:spcPct val="115000"/>
              </a:lnSpc>
              <a:spcBef>
                <a:spcPts val="600"/>
              </a:spcBef>
              <a:spcAft>
                <a:spcPts val="600"/>
              </a:spcAft>
              <a:buClr>
                <a:srgbClr val="68A495"/>
              </a:buClr>
              <a:buFont typeface="Symbol" panose="05050102010706020507" pitchFamily="18" charset="2"/>
              <a:buNone/>
            </a:pPr>
            <a:endParaRPr lang="en-GB" sz="1800" b="1" cap="all">
              <a:solidFill>
                <a:srgbClr val="70ADA3"/>
              </a:solidFill>
              <a:effectLst/>
              <a:latin typeface="Arial" panose="020B0604020202020204" pitchFamily="34" charset="0"/>
              <a:ea typeface="Calibri" panose="020F0502020204030204" pitchFamily="34" charset="0"/>
            </a:endParaRPr>
          </a:p>
          <a:p>
            <a:pPr marL="342900" lvl="0" indent="-342900">
              <a:lnSpc>
                <a:spcPct val="115000"/>
              </a:lnSpc>
              <a:spcBef>
                <a:spcPts val="600"/>
              </a:spcBef>
              <a:spcAft>
                <a:spcPts val="600"/>
              </a:spcAft>
              <a:buClr>
                <a:srgbClr val="68A495"/>
              </a:buClr>
              <a:buFont typeface="Symbol" panose="05050102010706020507" pitchFamily="18" charset="2"/>
              <a:buChar char=""/>
            </a:pPr>
            <a:r>
              <a:rPr lang="en-GB" sz="1800" b="0" cap="all">
                <a:solidFill>
                  <a:srgbClr val="000000"/>
                </a:solidFill>
                <a:effectLst/>
                <a:latin typeface="Arial" panose="020B0604020202020204" pitchFamily="34" charset="0"/>
                <a:ea typeface="Times New Roman" panose="02020603050405020304" pitchFamily="18" charset="0"/>
              </a:rPr>
              <a:t>Observed volumes of non-successful switching outcomes remain consistent to prior months.</a:t>
            </a:r>
            <a:endParaRPr lang="en-GB" sz="1800" b="1" cap="all">
              <a:solidFill>
                <a:srgbClr val="70ADA3"/>
              </a:solidFill>
              <a:effectLst/>
              <a:latin typeface="Arial" panose="020B0604020202020204" pitchFamily="34" charset="0"/>
              <a:ea typeface="Calibri" panose="020F0502020204030204" pitchFamily="34" charset="0"/>
            </a:endParaRPr>
          </a:p>
          <a:p>
            <a:endParaRPr lang="en-GB"/>
          </a:p>
        </p:txBody>
      </p:sp>
      <p:sp>
        <p:nvSpPr>
          <p:cNvPr id="4" name="Slide Number Placeholder 3"/>
          <p:cNvSpPr>
            <a:spLocks noGrp="1"/>
          </p:cNvSpPr>
          <p:nvPr>
            <p:ph type="sldNum" sz="quarter" idx="5"/>
          </p:nvPr>
        </p:nvSpPr>
        <p:spPr/>
        <p:txBody>
          <a:bodyPr/>
          <a:lstStyle/>
          <a:p>
            <a:fld id="{9F2F9CE9-D17F-474A-8A2C-2DD36CAF6339}" type="slidenum">
              <a:rPr lang="en-GB" smtClean="0"/>
              <a:t>31</a:t>
            </a:fld>
            <a:endParaRPr lang="en-GB"/>
          </a:p>
        </p:txBody>
      </p:sp>
    </p:spTree>
    <p:extLst>
      <p:ext uri="{BB962C8B-B14F-4D97-AF65-F5344CB8AC3E}">
        <p14:creationId xmlns:p14="http://schemas.microsoft.com/office/powerpoint/2010/main" val="14340513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90000"/>
              </a:lnSpc>
              <a:spcBef>
                <a:spcPts val="600"/>
              </a:spcBef>
            </a:pPr>
            <a:r>
              <a:rPr lang="en-GB"/>
              <a:t>For operational disputes set out in the REC, escalations will go to the Code Manager for resolution in the first instance. All escalations relating to operational disputes must be made through the REC Portal appeal and escalation form.</a:t>
            </a:r>
            <a:endParaRPr lang="en-US"/>
          </a:p>
          <a:p>
            <a:pPr algn="just">
              <a:lnSpc>
                <a:spcPct val="90000"/>
              </a:lnSpc>
              <a:spcBef>
                <a:spcPts val="600"/>
              </a:spcBef>
            </a:pPr>
            <a:endParaRPr lang="en-GB"/>
          </a:p>
          <a:p>
            <a:pPr algn="just">
              <a:lnSpc>
                <a:spcPct val="90000"/>
              </a:lnSpc>
              <a:spcBef>
                <a:spcPts val="600"/>
              </a:spcBef>
            </a:pPr>
            <a:r>
              <a:rPr lang="en-GB"/>
              <a:t>The Code Manager will be responsible for receiving and managing escalations. This will include seeking further information from the appealing organisation or any other relevant stakeholders, to give further context and evidence for the escalation case. The Code Manager will communicate the decision on how to resolve the operational dispute by notifying impacted Parties via the REC Portal.</a:t>
            </a:r>
            <a:endParaRPr lang="en-US"/>
          </a:p>
          <a:p>
            <a:pPr algn="just">
              <a:lnSpc>
                <a:spcPct val="90000"/>
              </a:lnSpc>
              <a:spcBef>
                <a:spcPts val="600"/>
              </a:spcBef>
            </a:pPr>
            <a:endParaRPr lang="en-GB"/>
          </a:p>
          <a:p>
            <a:pPr algn="just">
              <a:lnSpc>
                <a:spcPct val="90000"/>
              </a:lnSpc>
              <a:spcBef>
                <a:spcPts val="600"/>
              </a:spcBef>
            </a:pPr>
            <a:r>
              <a:rPr lang="en-GB"/>
              <a:t>The Code Manager may escalate to the PAB for resolution. The PAB will then determine what the outcome of the dispute should be, including any resulting actions that should take place to resolve the dispute. Relevant organisations will be made aware of the decision through a notification on the REC Portal. </a:t>
            </a:r>
            <a:endParaRPr lang="en-US"/>
          </a:p>
          <a:p>
            <a:pPr algn="just">
              <a:lnSpc>
                <a:spcPct val="90000"/>
              </a:lnSpc>
              <a:spcBef>
                <a:spcPts val="600"/>
              </a:spcBef>
            </a:pPr>
            <a:r>
              <a:rPr lang="en-GB"/>
              <a:t>If a dispute is considered to be urgent, the Code Manager will prioritise this for resolution. The decision on urgency will be based on whether there is a significant or material impact on customer outcomes and/or the achievement of the REC objectives. </a:t>
            </a:r>
            <a:endParaRPr lang="en-US"/>
          </a:p>
        </p:txBody>
      </p:sp>
      <p:sp>
        <p:nvSpPr>
          <p:cNvPr id="4" name="Slide Number Placeholder 3"/>
          <p:cNvSpPr>
            <a:spLocks noGrp="1"/>
          </p:cNvSpPr>
          <p:nvPr>
            <p:ph type="sldNum" sz="quarter" idx="5"/>
          </p:nvPr>
        </p:nvSpPr>
        <p:spPr/>
        <p:txBody>
          <a:bodyPr/>
          <a:lstStyle/>
          <a:p>
            <a:fld id="{9F2F9CE9-D17F-474A-8A2C-2DD36CAF6339}" type="slidenum">
              <a:rPr lang="en-GB" smtClean="0"/>
              <a:t>53</a:t>
            </a:fld>
            <a:endParaRPr lang="en-GB"/>
          </a:p>
        </p:txBody>
      </p:sp>
    </p:spTree>
    <p:extLst>
      <p:ext uri="{BB962C8B-B14F-4D97-AF65-F5344CB8AC3E}">
        <p14:creationId xmlns:p14="http://schemas.microsoft.com/office/powerpoint/2010/main" val="29688886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90000"/>
              </a:lnSpc>
              <a:spcBef>
                <a:spcPts val="1000"/>
              </a:spcBef>
            </a:pPr>
            <a:r>
              <a:rPr lang="en-GB"/>
              <a:t>If you disagree or would like to raise a query in relation to a decision made by the Code Manager or PAB in relation to Performance Assurance, the first thing you should do is get in touch with the Code Manager using the REC Portal.  If this relates to a Performance Assurance Technique you should do this on the chat associated with that technique.</a:t>
            </a:r>
            <a:endParaRPr lang="en-US"/>
          </a:p>
          <a:p>
            <a:pPr algn="just">
              <a:lnSpc>
                <a:spcPct val="90000"/>
              </a:lnSpc>
              <a:spcBef>
                <a:spcPts val="1000"/>
              </a:spcBef>
            </a:pPr>
            <a:endParaRPr lang="en-GB"/>
          </a:p>
          <a:p>
            <a:pPr algn="just">
              <a:lnSpc>
                <a:spcPct val="90000"/>
              </a:lnSpc>
              <a:spcBef>
                <a:spcPts val="1000"/>
              </a:spcBef>
            </a:pPr>
            <a:r>
              <a:rPr lang="en-GB"/>
              <a:t>If you are unable to resolve your query or are still dissatisfied with the decision, you can raise an appeal by completing an appeal and escalation form on the REC Portal.  The route for appeals will depend on the nature of the appeal and the entity that made the initial decision that is being appealed, as outlined in the table below. The timescales for raising appeals are also set out below. </a:t>
            </a:r>
            <a:endParaRPr lang="en-US"/>
          </a:p>
        </p:txBody>
      </p:sp>
      <p:sp>
        <p:nvSpPr>
          <p:cNvPr id="4" name="Slide Number Placeholder 3"/>
          <p:cNvSpPr>
            <a:spLocks noGrp="1"/>
          </p:cNvSpPr>
          <p:nvPr>
            <p:ph type="sldNum" sz="quarter" idx="5"/>
          </p:nvPr>
        </p:nvSpPr>
        <p:spPr/>
        <p:txBody>
          <a:bodyPr/>
          <a:lstStyle/>
          <a:p>
            <a:fld id="{9F2F9CE9-D17F-474A-8A2C-2DD36CAF6339}" type="slidenum">
              <a:rPr lang="en-GB" smtClean="0"/>
              <a:t>54</a:t>
            </a:fld>
            <a:endParaRPr lang="en-GB"/>
          </a:p>
        </p:txBody>
      </p:sp>
    </p:spTree>
    <p:extLst>
      <p:ext uri="{BB962C8B-B14F-4D97-AF65-F5344CB8AC3E}">
        <p14:creationId xmlns:p14="http://schemas.microsoft.com/office/powerpoint/2010/main" val="913765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DFA402-6623-4D9A-A7DD-AF510179933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9613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F2F9CE9-D17F-474A-8A2C-2DD36CAF6339}" type="slidenum">
              <a:rPr lang="en-GB" smtClean="0"/>
              <a:t>8</a:t>
            </a:fld>
            <a:endParaRPr lang="en-GB"/>
          </a:p>
        </p:txBody>
      </p:sp>
    </p:spTree>
    <p:extLst>
      <p:ext uri="{BB962C8B-B14F-4D97-AF65-F5344CB8AC3E}">
        <p14:creationId xmlns:p14="http://schemas.microsoft.com/office/powerpoint/2010/main" val="167004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What are we talking about and why</a:t>
            </a:r>
          </a:p>
          <a:p>
            <a:pPr marL="171450" indent="-171450">
              <a:buFontTx/>
              <a:buChar char="-"/>
            </a:pPr>
            <a:r>
              <a:rPr lang="en-GB"/>
              <a:t>Changes made to PAT approach, reflect on the past quarter</a:t>
            </a:r>
          </a:p>
          <a:p>
            <a:pPr marL="171450" indent="-171450">
              <a:buFontTx/>
              <a:buChar char="-"/>
            </a:pPr>
            <a:r>
              <a:rPr lang="en-GB"/>
              <a:t>Queries from Parties around threshold setting- give overview</a:t>
            </a:r>
          </a:p>
          <a:p>
            <a:pPr marL="171450" indent="-171450">
              <a:buFontTx/>
              <a:buChar char="-"/>
            </a:pPr>
            <a:r>
              <a:rPr lang="en-GB"/>
              <a:t>RIG- lots of monitoring from central data sources, provide context </a:t>
            </a:r>
            <a:r>
              <a:rPr lang="en-GB" err="1"/>
              <a:t>xyz</a:t>
            </a:r>
            <a:r>
              <a:rPr lang="en-GB"/>
              <a:t>…what have we taken to RIG</a:t>
            </a:r>
          </a:p>
        </p:txBody>
      </p:sp>
      <p:sp>
        <p:nvSpPr>
          <p:cNvPr id="4" name="Slide Number Placeholder 3"/>
          <p:cNvSpPr>
            <a:spLocks noGrp="1"/>
          </p:cNvSpPr>
          <p:nvPr>
            <p:ph type="sldNum" sz="quarter" idx="5"/>
          </p:nvPr>
        </p:nvSpPr>
        <p:spPr/>
        <p:txBody>
          <a:bodyPr/>
          <a:lstStyle/>
          <a:p>
            <a:fld id="{9F2F9CE9-D17F-474A-8A2C-2DD36CAF6339}" type="slidenum">
              <a:rPr lang="en-GB" smtClean="0"/>
              <a:t>9</a:t>
            </a:fld>
            <a:endParaRPr lang="en-GB"/>
          </a:p>
        </p:txBody>
      </p:sp>
    </p:spTree>
    <p:extLst>
      <p:ext uri="{BB962C8B-B14F-4D97-AF65-F5344CB8AC3E}">
        <p14:creationId xmlns:p14="http://schemas.microsoft.com/office/powerpoint/2010/main" val="3043161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Discussion around how last quarter went….</a:t>
            </a:r>
          </a:p>
        </p:txBody>
      </p:sp>
      <p:sp>
        <p:nvSpPr>
          <p:cNvPr id="4" name="Slide Number Placeholder 3"/>
          <p:cNvSpPr>
            <a:spLocks noGrp="1"/>
          </p:cNvSpPr>
          <p:nvPr>
            <p:ph type="sldNum" sz="quarter" idx="5"/>
          </p:nvPr>
        </p:nvSpPr>
        <p:spPr/>
        <p:txBody>
          <a:bodyPr/>
          <a:lstStyle/>
          <a:p>
            <a:fld id="{9F2F9CE9-D17F-474A-8A2C-2DD36CAF6339}" type="slidenum">
              <a:rPr lang="en-GB" smtClean="0"/>
              <a:t>10</a:t>
            </a:fld>
            <a:endParaRPr lang="en-GB"/>
          </a:p>
        </p:txBody>
      </p:sp>
    </p:spTree>
    <p:extLst>
      <p:ext uri="{BB962C8B-B14F-4D97-AF65-F5344CB8AC3E}">
        <p14:creationId xmlns:p14="http://schemas.microsoft.com/office/powerpoint/2010/main" val="2653927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Pab approval and dashboard update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486D9FC-C075-0043-B0AD-5654AC883F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3934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F2F9CE9-D17F-474A-8A2C-2DD36CAF6339}" type="slidenum">
              <a:rPr lang="en-GB" smtClean="0"/>
              <a:t>12</a:t>
            </a:fld>
            <a:endParaRPr lang="en-GB"/>
          </a:p>
        </p:txBody>
      </p:sp>
    </p:spTree>
    <p:extLst>
      <p:ext uri="{BB962C8B-B14F-4D97-AF65-F5344CB8AC3E}">
        <p14:creationId xmlns:p14="http://schemas.microsoft.com/office/powerpoint/2010/main" val="1285129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F2F9CE9-D17F-474A-8A2C-2DD36CAF6339}" type="slidenum">
              <a:rPr lang="en-GB" smtClean="0"/>
              <a:t>15</a:t>
            </a:fld>
            <a:endParaRPr lang="en-GB"/>
          </a:p>
        </p:txBody>
      </p:sp>
    </p:spTree>
    <p:extLst>
      <p:ext uri="{BB962C8B-B14F-4D97-AF65-F5344CB8AC3E}">
        <p14:creationId xmlns:p14="http://schemas.microsoft.com/office/powerpoint/2010/main" val="1916183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F2F9CE9-D17F-474A-8A2C-2DD36CAF6339}" type="slidenum">
              <a:rPr lang="en-GB" smtClean="0"/>
              <a:t>17</a:t>
            </a:fld>
            <a:endParaRPr lang="en-GB"/>
          </a:p>
        </p:txBody>
      </p:sp>
    </p:spTree>
    <p:extLst>
      <p:ext uri="{BB962C8B-B14F-4D97-AF65-F5344CB8AC3E}">
        <p14:creationId xmlns:p14="http://schemas.microsoft.com/office/powerpoint/2010/main" val="11356760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44EF-B460-0F0B-922E-70F59F34191F}"/>
              </a:ext>
            </a:extLst>
          </p:cNvPr>
          <p:cNvSpPr>
            <a:spLocks noGrp="1"/>
          </p:cNvSpPr>
          <p:nvPr>
            <p:ph type="ctrTitle"/>
          </p:nvPr>
        </p:nvSpPr>
        <p:spPr>
          <a:xfrm>
            <a:off x="517228" y="2955632"/>
            <a:ext cx="6059063" cy="1939635"/>
          </a:xfrm>
        </p:spPr>
        <p:txBody>
          <a:bodyPr anchor="b">
            <a:normAutofit/>
          </a:bodyPr>
          <a:lstStyle>
            <a:lvl1pPr algn="l">
              <a:defRPr sz="3200" strike="noStrike" cap="all" baseline="0">
                <a:solidFill>
                  <a:srgbClr val="4D8934"/>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5FCE09D1-136B-701C-E24A-0B129DEF8411}"/>
              </a:ext>
            </a:extLst>
          </p:cNvPr>
          <p:cNvSpPr>
            <a:spLocks noGrp="1"/>
          </p:cNvSpPr>
          <p:nvPr>
            <p:ph type="subTitle" idx="1"/>
          </p:nvPr>
        </p:nvSpPr>
        <p:spPr>
          <a:xfrm>
            <a:off x="517228" y="4895268"/>
            <a:ext cx="6059063" cy="1009073"/>
          </a:xfrm>
        </p:spPr>
        <p:txBody>
          <a:bodyPr anchor="b">
            <a:normAutofit/>
          </a:bodyPr>
          <a:lstStyle>
            <a:lvl1pPr marL="0" indent="0" algn="l">
              <a:buNone/>
              <a:defRPr sz="2000" cap="all" baseline="0">
                <a:solidFill>
                  <a:srgbClr val="4D893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8" name="Picture 7" descr="A picture containing text, outdoor&#10;&#10;Description automatically generated">
            <a:extLst>
              <a:ext uri="{FF2B5EF4-FFF2-40B4-BE49-F238E27FC236}">
                <a16:creationId xmlns:a16="http://schemas.microsoft.com/office/drawing/2014/main" id="{00BF0293-6F82-4BBF-D0BD-611EC9D6BF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98006" y="339660"/>
            <a:ext cx="3790752" cy="2615972"/>
          </a:xfrm>
          <a:prstGeom prst="rect">
            <a:avLst/>
          </a:prstGeom>
        </p:spPr>
      </p:pic>
      <p:pic>
        <p:nvPicPr>
          <p:cNvPr id="10" name="Picture 9" descr="A green and white logo&#10;&#10;Description automatically generated with low confidence">
            <a:extLst>
              <a:ext uri="{FF2B5EF4-FFF2-40B4-BE49-F238E27FC236}">
                <a16:creationId xmlns:a16="http://schemas.microsoft.com/office/drawing/2014/main" id="{6959662B-FD87-EB75-8134-0BC5FAF51FD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356" t="12217" r="45066" b="29972"/>
          <a:stretch/>
        </p:blipFill>
        <p:spPr>
          <a:xfrm>
            <a:off x="9393382" y="2893287"/>
            <a:ext cx="2798618" cy="3964713"/>
          </a:xfrm>
          <a:prstGeom prst="rect">
            <a:avLst/>
          </a:prstGeom>
        </p:spPr>
      </p:pic>
    </p:spTree>
    <p:extLst>
      <p:ext uri="{BB962C8B-B14F-4D97-AF65-F5344CB8AC3E}">
        <p14:creationId xmlns:p14="http://schemas.microsoft.com/office/powerpoint/2010/main" val="92482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then 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C7735C8A-EFF8-C491-7BCB-99DF2DC73DCB}"/>
              </a:ext>
            </a:extLst>
          </p:cNvPr>
          <p:cNvSpPr>
            <a:spLocks noGrp="1"/>
          </p:cNvSpPr>
          <p:nvPr>
            <p:ph type="body" sz="quarter" idx="10"/>
          </p:nvPr>
        </p:nvSpPr>
        <p:spPr>
          <a:xfrm>
            <a:off x="838200" y="4915984"/>
            <a:ext cx="9285288" cy="931862"/>
          </a:xfrm>
        </p:spPr>
        <p:txBody>
          <a:bodyPr anchor="ctr">
            <a:norm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Table Placeholder 7">
            <a:extLst>
              <a:ext uri="{FF2B5EF4-FFF2-40B4-BE49-F238E27FC236}">
                <a16:creationId xmlns:a16="http://schemas.microsoft.com/office/drawing/2014/main" id="{3B768190-5D5E-27F8-62BC-6611D8501C98}"/>
              </a:ext>
            </a:extLst>
          </p:cNvPr>
          <p:cNvSpPr>
            <a:spLocks noGrp="1"/>
          </p:cNvSpPr>
          <p:nvPr>
            <p:ph type="tbl" sz="quarter" idx="11"/>
          </p:nvPr>
        </p:nvSpPr>
        <p:spPr>
          <a:xfrm>
            <a:off x="838200" y="1836738"/>
            <a:ext cx="9285288" cy="2733675"/>
          </a:xfrm>
        </p:spPr>
        <p:txBody>
          <a:bodyPr/>
          <a:lstStyle/>
          <a:p>
            <a:r>
              <a:rPr lang="en-US"/>
              <a:t>Click icon to add table</a:t>
            </a:r>
            <a:endParaRPr lang="en-GB"/>
          </a:p>
        </p:txBody>
      </p:sp>
    </p:spTree>
    <p:extLst>
      <p:ext uri="{BB962C8B-B14F-4D97-AF65-F5344CB8AC3E}">
        <p14:creationId xmlns:p14="http://schemas.microsoft.com/office/powerpoint/2010/main" val="2763389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and Text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906463" y="1836738"/>
            <a:ext cx="4152647"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5469308" y="1836738"/>
            <a:ext cx="4654180"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37167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arrow Image Left then 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906464" y="1836738"/>
            <a:ext cx="1964924"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3358497" y="1836738"/>
            <a:ext cx="6764991"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258804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box then Narrow 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8158131" y="1836737"/>
            <a:ext cx="1964924"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838200" y="1827583"/>
            <a:ext cx="6764991"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078068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Picture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5982160" y="1862376"/>
            <a:ext cx="4152647"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838200" y="1862375"/>
            <a:ext cx="4654180"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504210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mbedded vide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12F3B-1ACA-6872-BEAB-3C3CE74910A0}"/>
              </a:ext>
            </a:extLst>
          </p:cNvPr>
          <p:cNvSpPr>
            <a:spLocks noGrp="1"/>
          </p:cNvSpPr>
          <p:nvPr>
            <p:ph type="title"/>
          </p:nvPr>
        </p:nvSpPr>
        <p:spPr/>
        <p:txBody>
          <a:bodyPr/>
          <a:lstStyle/>
          <a:p>
            <a:r>
              <a:rPr lang="en-US"/>
              <a:t>Click to edit Master title style</a:t>
            </a:r>
            <a:endParaRPr lang="en-GB"/>
          </a:p>
        </p:txBody>
      </p:sp>
      <p:sp>
        <p:nvSpPr>
          <p:cNvPr id="4" name="Media Placeholder 3">
            <a:extLst>
              <a:ext uri="{FF2B5EF4-FFF2-40B4-BE49-F238E27FC236}">
                <a16:creationId xmlns:a16="http://schemas.microsoft.com/office/drawing/2014/main" id="{BB080E31-7E11-DB9B-1F69-83AEE80DDB14}"/>
              </a:ext>
            </a:extLst>
          </p:cNvPr>
          <p:cNvSpPr>
            <a:spLocks noGrp="1"/>
          </p:cNvSpPr>
          <p:nvPr>
            <p:ph type="media" sz="quarter" idx="10"/>
          </p:nvPr>
        </p:nvSpPr>
        <p:spPr>
          <a:xfrm>
            <a:off x="581025" y="1136650"/>
            <a:ext cx="9542463" cy="5486400"/>
          </a:xfrm>
        </p:spPr>
        <p:txBody>
          <a:bodyPr/>
          <a:lstStyle/>
          <a:p>
            <a:r>
              <a:rPr lang="en-US"/>
              <a:t>Click icon to add media</a:t>
            </a:r>
            <a:endParaRPr lang="en-GB"/>
          </a:p>
        </p:txBody>
      </p:sp>
    </p:spTree>
    <p:extLst>
      <p:ext uri="{BB962C8B-B14F-4D97-AF65-F5344CB8AC3E}">
        <p14:creationId xmlns:p14="http://schemas.microsoft.com/office/powerpoint/2010/main" val="20218643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A88E4-50C5-CEB0-D6F6-232CC121C105}"/>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CD8E925E-7A20-C599-637B-001B04D0C1A4}"/>
              </a:ext>
            </a:extLst>
          </p:cNvPr>
          <p:cNvSpPr>
            <a:spLocks noGrp="1"/>
          </p:cNvSpPr>
          <p:nvPr>
            <p:ph type="body" sz="quarter" idx="10"/>
          </p:nvPr>
        </p:nvSpPr>
        <p:spPr>
          <a:xfrm>
            <a:off x="922338" y="1905000"/>
            <a:ext cx="9201150" cy="4503738"/>
          </a:xfrm>
        </p:spPr>
        <p:txBody>
          <a:bodyPr numCol="2" spcCol="36000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lang="en-US"/>
              <a:t>Click to edit Master text styles</a:t>
            </a:r>
          </a:p>
          <a:p>
            <a:pPr marL="0" marR="0" lvl="1"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lang="en-US"/>
              <a:t>Second level</a:t>
            </a:r>
          </a:p>
        </p:txBody>
      </p:sp>
    </p:spTree>
    <p:extLst>
      <p:ext uri="{BB962C8B-B14F-4D97-AF65-F5344CB8AC3E}">
        <p14:creationId xmlns:p14="http://schemas.microsoft.com/office/powerpoint/2010/main" val="5186807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4C620-1796-4692-1101-F3FDEA410159}"/>
              </a:ext>
            </a:extLst>
          </p:cNvPr>
          <p:cNvSpPr>
            <a:spLocks noGrp="1"/>
          </p:cNvSpPr>
          <p:nvPr>
            <p:ph type="title"/>
          </p:nvPr>
        </p:nvSpPr>
        <p:spPr/>
        <p:txBody>
          <a:bodyPr/>
          <a:lstStyle/>
          <a:p>
            <a:r>
              <a:rPr lang="en-US"/>
              <a:t>Click to edit Master title style</a:t>
            </a:r>
            <a:endParaRPr lang="en-GB"/>
          </a:p>
        </p:txBody>
      </p:sp>
      <p:sp>
        <p:nvSpPr>
          <p:cNvPr id="4" name="Table Placeholder 3">
            <a:extLst>
              <a:ext uri="{FF2B5EF4-FFF2-40B4-BE49-F238E27FC236}">
                <a16:creationId xmlns:a16="http://schemas.microsoft.com/office/drawing/2014/main" id="{97CDB0B7-62AD-A6A0-D617-52E07A759E44}"/>
              </a:ext>
            </a:extLst>
          </p:cNvPr>
          <p:cNvSpPr>
            <a:spLocks noGrp="1"/>
          </p:cNvSpPr>
          <p:nvPr>
            <p:ph type="tbl" sz="quarter" idx="10"/>
          </p:nvPr>
        </p:nvSpPr>
        <p:spPr>
          <a:xfrm>
            <a:off x="838200" y="2025650"/>
            <a:ext cx="4383088" cy="3802063"/>
          </a:xfrm>
        </p:spPr>
        <p:txBody>
          <a:bodyPr/>
          <a:lstStyle/>
          <a:p>
            <a:r>
              <a:rPr lang="en-US"/>
              <a:t>Click icon to add table</a:t>
            </a:r>
            <a:endParaRPr lang="en-GB"/>
          </a:p>
        </p:txBody>
      </p:sp>
      <p:sp>
        <p:nvSpPr>
          <p:cNvPr id="5" name="Table Placeholder 3">
            <a:extLst>
              <a:ext uri="{FF2B5EF4-FFF2-40B4-BE49-F238E27FC236}">
                <a16:creationId xmlns:a16="http://schemas.microsoft.com/office/drawing/2014/main" id="{E43D73FA-7799-9E42-8030-E8C238EB5EDB}"/>
              </a:ext>
            </a:extLst>
          </p:cNvPr>
          <p:cNvSpPr>
            <a:spLocks noGrp="1"/>
          </p:cNvSpPr>
          <p:nvPr>
            <p:ph type="tbl" sz="quarter" idx="11"/>
          </p:nvPr>
        </p:nvSpPr>
        <p:spPr>
          <a:xfrm>
            <a:off x="5739967" y="2025649"/>
            <a:ext cx="4383088" cy="3802063"/>
          </a:xfrm>
        </p:spPr>
        <p:txBody>
          <a:bodyPr/>
          <a:lstStyle/>
          <a:p>
            <a:r>
              <a:rPr lang="en-US"/>
              <a:t>Click icon to add table</a:t>
            </a:r>
            <a:endParaRPr lang="en-GB"/>
          </a:p>
        </p:txBody>
      </p:sp>
    </p:spTree>
    <p:extLst>
      <p:ext uri="{BB962C8B-B14F-4D97-AF65-F5344CB8AC3E}">
        <p14:creationId xmlns:p14="http://schemas.microsoft.com/office/powerpoint/2010/main" val="3555555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4F981-EC4B-FC5D-CB7F-B0A289E7AC30}"/>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5B83A3D9-C306-A50D-2E83-735207441740}"/>
              </a:ext>
            </a:extLst>
          </p:cNvPr>
          <p:cNvSpPr>
            <a:spLocks noGrp="1"/>
          </p:cNvSpPr>
          <p:nvPr>
            <p:ph type="pic" sz="quarter" idx="10"/>
          </p:nvPr>
        </p:nvSpPr>
        <p:spPr>
          <a:xfrm>
            <a:off x="581114" y="1444625"/>
            <a:ext cx="9542374" cy="4451350"/>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282CDA54-1359-1A3F-9450-4D5C5A366777}"/>
              </a:ext>
            </a:extLst>
          </p:cNvPr>
          <p:cNvSpPr>
            <a:spLocks noGrp="1"/>
          </p:cNvSpPr>
          <p:nvPr>
            <p:ph type="body" sz="quarter" idx="11" hasCustomPrompt="1"/>
          </p:nvPr>
        </p:nvSpPr>
        <p:spPr>
          <a:xfrm>
            <a:off x="581025" y="6110288"/>
            <a:ext cx="9542463" cy="444500"/>
          </a:xfrm>
        </p:spPr>
        <p:txBody>
          <a:bodyPr anchor="ctr">
            <a:noAutofit/>
          </a:bodyPr>
          <a:lstStyle>
            <a:lvl1pPr marL="0" indent="0">
              <a:buNone/>
              <a:defRPr sz="1400"/>
            </a:lvl1pPr>
            <a:lvl2pPr marL="457200" indent="0">
              <a:buNone/>
              <a:defRPr sz="1200"/>
            </a:lvl2pPr>
            <a:lvl3pPr>
              <a:defRPr sz="1100"/>
            </a:lvl3pPr>
            <a:lvl4pPr>
              <a:defRPr sz="1050"/>
            </a:lvl4pPr>
            <a:lvl5pPr>
              <a:defRPr sz="1050"/>
            </a:lvl5pPr>
          </a:lstStyle>
          <a:p>
            <a:pPr lvl="0"/>
            <a:r>
              <a:rPr lang="en-US"/>
              <a:t>Caption</a:t>
            </a:r>
          </a:p>
        </p:txBody>
      </p:sp>
    </p:spTree>
    <p:extLst>
      <p:ext uri="{BB962C8B-B14F-4D97-AF65-F5344CB8AC3E}">
        <p14:creationId xmlns:p14="http://schemas.microsoft.com/office/powerpoint/2010/main" val="1252579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End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44EF-B460-0F0B-922E-70F59F34191F}"/>
              </a:ext>
            </a:extLst>
          </p:cNvPr>
          <p:cNvSpPr>
            <a:spLocks noGrp="1"/>
          </p:cNvSpPr>
          <p:nvPr>
            <p:ph type="ctrTitle" hasCustomPrompt="1"/>
          </p:nvPr>
        </p:nvSpPr>
        <p:spPr>
          <a:xfrm>
            <a:off x="5225961" y="2622346"/>
            <a:ext cx="6059063" cy="1939635"/>
          </a:xfrm>
        </p:spPr>
        <p:txBody>
          <a:bodyPr anchor="b">
            <a:normAutofit/>
          </a:bodyPr>
          <a:lstStyle>
            <a:lvl1pPr algn="l">
              <a:defRPr sz="3200" strike="noStrike" cap="all" baseline="0">
                <a:solidFill>
                  <a:srgbClr val="4D8934"/>
                </a:solidFill>
              </a:defRPr>
            </a:lvl1pPr>
          </a:lstStyle>
          <a:p>
            <a:r>
              <a:rPr lang="en-US"/>
              <a:t>Thanks for attending</a:t>
            </a:r>
            <a:endParaRPr lang="en-GB"/>
          </a:p>
        </p:txBody>
      </p:sp>
      <p:sp>
        <p:nvSpPr>
          <p:cNvPr id="3" name="Subtitle 2">
            <a:extLst>
              <a:ext uri="{FF2B5EF4-FFF2-40B4-BE49-F238E27FC236}">
                <a16:creationId xmlns:a16="http://schemas.microsoft.com/office/drawing/2014/main" id="{5FCE09D1-136B-701C-E24A-0B129DEF8411}"/>
              </a:ext>
            </a:extLst>
          </p:cNvPr>
          <p:cNvSpPr>
            <a:spLocks noGrp="1"/>
          </p:cNvSpPr>
          <p:nvPr>
            <p:ph type="subTitle" idx="1" hasCustomPrompt="1"/>
          </p:nvPr>
        </p:nvSpPr>
        <p:spPr>
          <a:xfrm>
            <a:off x="5225961" y="4561982"/>
            <a:ext cx="6059063" cy="1009073"/>
          </a:xfrm>
        </p:spPr>
        <p:txBody>
          <a:bodyPr anchor="b">
            <a:normAutofit/>
          </a:bodyPr>
          <a:lstStyle>
            <a:lvl1pPr marL="0" indent="0" algn="l">
              <a:buNone/>
              <a:defRPr sz="2000" cap="all" baseline="0">
                <a:solidFill>
                  <a:srgbClr val="4D893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Contact us: Enquiries@recmanager.co.uk</a:t>
            </a:r>
          </a:p>
        </p:txBody>
      </p:sp>
      <p:pic>
        <p:nvPicPr>
          <p:cNvPr id="8" name="Picture 7" descr="A picture containing text, outdoor&#10;&#10;Description automatically generated">
            <a:extLst>
              <a:ext uri="{FF2B5EF4-FFF2-40B4-BE49-F238E27FC236}">
                <a16:creationId xmlns:a16="http://schemas.microsoft.com/office/drawing/2014/main" id="{00BF0293-6F82-4BBF-D0BD-611EC9D6BF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4458" y="339660"/>
            <a:ext cx="3790752" cy="2615972"/>
          </a:xfrm>
          <a:prstGeom prst="rect">
            <a:avLst/>
          </a:prstGeom>
        </p:spPr>
      </p:pic>
      <p:pic>
        <p:nvPicPr>
          <p:cNvPr id="6" name="Picture 5" descr="A green and white logo&#10;&#10;Description automatically generated with low confidence">
            <a:extLst>
              <a:ext uri="{FF2B5EF4-FFF2-40B4-BE49-F238E27FC236}">
                <a16:creationId xmlns:a16="http://schemas.microsoft.com/office/drawing/2014/main" id="{DDE74CEB-C666-A96F-0B98-433A6E43D30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356" t="12217" r="45066" b="29972"/>
          <a:stretch/>
        </p:blipFill>
        <p:spPr>
          <a:xfrm rot="5400000">
            <a:off x="583047" y="3476335"/>
            <a:ext cx="2798618" cy="3964713"/>
          </a:xfrm>
          <a:prstGeom prst="rect">
            <a:avLst/>
          </a:prstGeom>
        </p:spPr>
      </p:pic>
    </p:spTree>
    <p:extLst>
      <p:ext uri="{BB962C8B-B14F-4D97-AF65-F5344CB8AC3E}">
        <p14:creationId xmlns:p14="http://schemas.microsoft.com/office/powerpoint/2010/main" val="4220846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ducing Presenters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a:t>Introducing your presenters</a:t>
            </a:r>
            <a:endParaRPr lang="en-GB"/>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606550"/>
            <a:ext cx="3521075" cy="338455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5" name="Picture Placeholder 3">
            <a:extLst>
              <a:ext uri="{FF2B5EF4-FFF2-40B4-BE49-F238E27FC236}">
                <a16:creationId xmlns:a16="http://schemas.microsoft.com/office/drawing/2014/main" id="{ADD18D3C-B836-DFCD-D7DB-1701542FE7B5}"/>
              </a:ext>
            </a:extLst>
          </p:cNvPr>
          <p:cNvSpPr>
            <a:spLocks noGrp="1"/>
          </p:cNvSpPr>
          <p:nvPr>
            <p:ph type="pic" sz="quarter" idx="11"/>
          </p:nvPr>
        </p:nvSpPr>
        <p:spPr>
          <a:xfrm>
            <a:off x="4929410" y="1606550"/>
            <a:ext cx="3521075" cy="3384550"/>
          </a:xfrm>
          <a:ln>
            <a:solidFill>
              <a:schemeClr val="accent3"/>
            </a:solidFill>
          </a:ln>
        </p:spPr>
        <p:txBody>
          <a:body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1376363" y="4606925"/>
            <a:ext cx="3552825" cy="1358038"/>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9" name="Text Placeholder 6">
            <a:extLst>
              <a:ext uri="{FF2B5EF4-FFF2-40B4-BE49-F238E27FC236}">
                <a16:creationId xmlns:a16="http://schemas.microsoft.com/office/drawing/2014/main" id="{540BE4E4-02A2-6F97-B571-E7208D0B0958}"/>
              </a:ext>
            </a:extLst>
          </p:cNvPr>
          <p:cNvSpPr>
            <a:spLocks noGrp="1"/>
          </p:cNvSpPr>
          <p:nvPr>
            <p:ph type="body" sz="quarter" idx="14" hasCustomPrompt="1"/>
          </p:nvPr>
        </p:nvSpPr>
        <p:spPr>
          <a:xfrm>
            <a:off x="5467795" y="4607667"/>
            <a:ext cx="3552825" cy="1358039"/>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3183213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ection Brea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AB785-8985-A80E-806D-943192AADD1B}"/>
              </a:ext>
            </a:extLst>
          </p:cNvPr>
          <p:cNvSpPr>
            <a:spLocks noGrp="1"/>
          </p:cNvSpPr>
          <p:nvPr>
            <p:ph type="title" hasCustomPrompt="1"/>
          </p:nvPr>
        </p:nvSpPr>
        <p:spPr>
          <a:xfrm>
            <a:off x="4031672" y="2766219"/>
            <a:ext cx="6966527" cy="1325563"/>
          </a:xfrm>
        </p:spPr>
        <p:txBody>
          <a:bodyPr anchor="b">
            <a:normAutofit/>
          </a:bodyPr>
          <a:lstStyle>
            <a:lvl1pPr>
              <a:defRPr sz="2800"/>
            </a:lvl1pPr>
          </a:lstStyle>
          <a:p>
            <a:r>
              <a:rPr lang="en-US"/>
              <a:t>Section title</a:t>
            </a:r>
            <a:endParaRPr lang="en-GB"/>
          </a:p>
        </p:txBody>
      </p:sp>
      <p:sp>
        <p:nvSpPr>
          <p:cNvPr id="6" name="Text Placeholder 5">
            <a:extLst>
              <a:ext uri="{FF2B5EF4-FFF2-40B4-BE49-F238E27FC236}">
                <a16:creationId xmlns:a16="http://schemas.microsoft.com/office/drawing/2014/main" id="{71F3A676-D461-4214-79CA-6A1166138414}"/>
              </a:ext>
            </a:extLst>
          </p:cNvPr>
          <p:cNvSpPr>
            <a:spLocks noGrp="1"/>
          </p:cNvSpPr>
          <p:nvPr>
            <p:ph type="body" sz="quarter" idx="10" hasCustomPrompt="1"/>
          </p:nvPr>
        </p:nvSpPr>
        <p:spPr>
          <a:xfrm>
            <a:off x="4032250" y="4316413"/>
            <a:ext cx="6965950" cy="1084262"/>
          </a:xfrm>
        </p:spPr>
        <p:txBody>
          <a:bodyPr anchor="ctr"/>
          <a:lstStyle>
            <a:lvl1pPr marL="0" indent="0">
              <a:buNone/>
              <a:defRPr cap="all" spc="300" baseline="0"/>
            </a:lvl1pPr>
          </a:lstStyle>
          <a:p>
            <a:pPr lvl="0"/>
            <a:r>
              <a:rPr lang="en-US"/>
              <a:t>Presenter Name</a:t>
            </a:r>
            <a:endParaRPr lang="en-GB"/>
          </a:p>
        </p:txBody>
      </p:sp>
    </p:spTree>
    <p:extLst>
      <p:ext uri="{BB962C8B-B14F-4D97-AF65-F5344CB8AC3E}">
        <p14:creationId xmlns:p14="http://schemas.microsoft.com/office/powerpoint/2010/main" val="7044074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97599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ONTENT HEADERS &amp; 1 COL TEX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6E9CF64-1AA4-6841-B4E1-6D2EC96C902D}"/>
              </a:ext>
            </a:extLst>
          </p:cNvPr>
          <p:cNvSpPr>
            <a:spLocks noGrp="1"/>
          </p:cNvSpPr>
          <p:nvPr>
            <p:ph type="ctrTitle"/>
          </p:nvPr>
        </p:nvSpPr>
        <p:spPr>
          <a:xfrm>
            <a:off x="2345094" y="1682200"/>
            <a:ext cx="7554686" cy="678445"/>
          </a:xfrm>
          <a:prstGeom prst="rect">
            <a:avLst/>
          </a:prstGeom>
        </p:spPr>
        <p:txBody>
          <a:bodyPr anchor="t">
            <a:normAutofit/>
          </a:bodyPr>
          <a:lstStyle>
            <a:lvl1pPr algn="l">
              <a:defRPr sz="2000"/>
            </a:lvl1pPr>
          </a:lstStyle>
          <a:p>
            <a:r>
              <a:rPr lang="en-GB"/>
              <a:t>Click to edit Master title style</a:t>
            </a:r>
            <a:endParaRPr lang="en-US"/>
          </a:p>
        </p:txBody>
      </p:sp>
      <p:sp>
        <p:nvSpPr>
          <p:cNvPr id="9" name="Subtitle 2">
            <a:extLst>
              <a:ext uri="{FF2B5EF4-FFF2-40B4-BE49-F238E27FC236}">
                <a16:creationId xmlns:a16="http://schemas.microsoft.com/office/drawing/2014/main" id="{7E624306-26B4-1743-8FFF-3183267B65AB}"/>
              </a:ext>
            </a:extLst>
          </p:cNvPr>
          <p:cNvSpPr>
            <a:spLocks noGrp="1"/>
          </p:cNvSpPr>
          <p:nvPr>
            <p:ph type="subTitle" idx="1" hasCustomPrompt="1"/>
          </p:nvPr>
        </p:nvSpPr>
        <p:spPr>
          <a:xfrm>
            <a:off x="2345094" y="2668976"/>
            <a:ext cx="7554686" cy="2761440"/>
          </a:xfrm>
        </p:spPr>
        <p:txBody>
          <a:bodyPr>
            <a:normAutofit/>
          </a:bodyPr>
          <a:lstStyle>
            <a:lvl1pPr marL="0" indent="0" algn="l">
              <a:lnSpc>
                <a:spcPct val="150000"/>
              </a:lnSpc>
              <a:buNone/>
              <a:defRPr sz="1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Lorem ipsum dolor sit </a:t>
            </a:r>
            <a:r>
              <a:rPr lang="en-US" err="1"/>
              <a:t>amet</a:t>
            </a:r>
            <a:r>
              <a:rPr lang="en-US"/>
              <a:t>, </a:t>
            </a:r>
            <a:r>
              <a:rPr lang="en-US" err="1"/>
              <a:t>eos</a:t>
            </a:r>
            <a:r>
              <a:rPr lang="en-US"/>
              <a:t> </a:t>
            </a:r>
            <a:r>
              <a:rPr lang="en-US" err="1"/>
              <a:t>inani</a:t>
            </a:r>
            <a:r>
              <a:rPr lang="en-US"/>
              <a:t> facete option id, </a:t>
            </a:r>
            <a:r>
              <a:rPr lang="en-US" err="1"/>
              <a:t>vix</a:t>
            </a:r>
            <a:r>
              <a:rPr lang="en-US"/>
              <a:t> an </a:t>
            </a:r>
            <a:r>
              <a:rPr lang="en-US" err="1"/>
              <a:t>laudem</a:t>
            </a:r>
            <a:r>
              <a:rPr lang="en-US"/>
              <a:t> nostrum </a:t>
            </a:r>
            <a:r>
              <a:rPr lang="en-US" err="1"/>
              <a:t>reprehendunt</a:t>
            </a:r>
            <a:r>
              <a:rPr lang="en-US"/>
              <a:t>. </a:t>
            </a:r>
            <a:r>
              <a:rPr lang="en-US" err="1"/>
              <a:t>Aperiam</a:t>
            </a:r>
            <a:r>
              <a:rPr lang="en-US"/>
              <a:t> </a:t>
            </a:r>
            <a:r>
              <a:rPr lang="en-US" err="1"/>
              <a:t>propriae</a:t>
            </a:r>
            <a:r>
              <a:rPr lang="en-US"/>
              <a:t> </a:t>
            </a:r>
            <a:r>
              <a:rPr lang="en-US" err="1"/>
              <a:t>ei</a:t>
            </a:r>
            <a:r>
              <a:rPr lang="en-US"/>
              <a:t> </a:t>
            </a:r>
            <a:r>
              <a:rPr lang="en-US" err="1"/>
              <a:t>eum</a:t>
            </a:r>
            <a:r>
              <a:rPr lang="en-US"/>
              <a:t>, vim facilis </a:t>
            </a:r>
            <a:r>
              <a:rPr lang="en-US" err="1"/>
              <a:t>recusabo</a:t>
            </a:r>
            <a:r>
              <a:rPr lang="en-US"/>
              <a:t> at. Vel at </a:t>
            </a:r>
            <a:r>
              <a:rPr lang="en-US" err="1"/>
              <a:t>vivendum</a:t>
            </a:r>
            <a:r>
              <a:rPr lang="en-US"/>
              <a:t> </a:t>
            </a:r>
            <a:r>
              <a:rPr lang="en-US" err="1"/>
              <a:t>electram</a:t>
            </a:r>
            <a:r>
              <a:rPr lang="en-US"/>
              <a:t>, </a:t>
            </a:r>
            <a:r>
              <a:rPr lang="en-US" err="1"/>
              <a:t>ius</a:t>
            </a:r>
            <a:r>
              <a:rPr lang="en-US"/>
              <a:t> nihil </a:t>
            </a:r>
            <a:r>
              <a:rPr lang="en-US" err="1"/>
              <a:t>labores</a:t>
            </a:r>
            <a:r>
              <a:rPr lang="en-US"/>
              <a:t> ea. Ut </a:t>
            </a:r>
            <a:r>
              <a:rPr lang="en-US" err="1"/>
              <a:t>falli</a:t>
            </a:r>
            <a:r>
              <a:rPr lang="en-US"/>
              <a:t> </a:t>
            </a:r>
            <a:r>
              <a:rPr lang="en-US" err="1"/>
              <a:t>prodesset</a:t>
            </a:r>
            <a:r>
              <a:rPr lang="en-US"/>
              <a:t> </a:t>
            </a:r>
            <a:r>
              <a:rPr lang="en-US" err="1"/>
              <a:t>eum</a:t>
            </a:r>
            <a:r>
              <a:rPr lang="en-US"/>
              <a:t>. At duo </a:t>
            </a:r>
            <a:r>
              <a:rPr lang="en-US" err="1"/>
              <a:t>rebum</a:t>
            </a:r>
            <a:r>
              <a:rPr lang="en-US"/>
              <a:t> </a:t>
            </a:r>
            <a:r>
              <a:rPr lang="en-US" err="1"/>
              <a:t>epicurei</a:t>
            </a:r>
            <a:r>
              <a:rPr lang="en-US"/>
              <a:t> </a:t>
            </a:r>
            <a:r>
              <a:rPr lang="en-US" err="1"/>
              <a:t>aliquando</a:t>
            </a:r>
            <a:r>
              <a:rPr lang="en-US"/>
              <a:t>.</a:t>
            </a:r>
          </a:p>
          <a:p>
            <a:r>
              <a:rPr lang="en-US"/>
              <a:t>An per </a:t>
            </a:r>
            <a:r>
              <a:rPr lang="en-US" err="1"/>
              <a:t>vero</a:t>
            </a:r>
            <a:r>
              <a:rPr lang="en-US"/>
              <a:t> </a:t>
            </a:r>
            <a:r>
              <a:rPr lang="en-US" err="1"/>
              <a:t>tempor</a:t>
            </a:r>
            <a:r>
              <a:rPr lang="en-US"/>
              <a:t>, </a:t>
            </a:r>
            <a:r>
              <a:rPr lang="en-US" err="1"/>
              <a:t>ornatus</a:t>
            </a:r>
            <a:r>
              <a:rPr lang="en-US"/>
              <a:t> </a:t>
            </a:r>
            <a:r>
              <a:rPr lang="en-US" err="1"/>
              <a:t>epicurei</a:t>
            </a:r>
            <a:r>
              <a:rPr lang="en-US"/>
              <a:t> </a:t>
            </a:r>
            <a:r>
              <a:rPr lang="en-US" err="1"/>
              <a:t>intellegam</a:t>
            </a:r>
            <a:r>
              <a:rPr lang="en-US"/>
              <a:t> </a:t>
            </a:r>
            <a:r>
              <a:rPr lang="en-US" err="1"/>
              <a:t>te</a:t>
            </a:r>
            <a:r>
              <a:rPr lang="en-US"/>
              <a:t> usu. Eu </a:t>
            </a:r>
            <a:r>
              <a:rPr lang="en-US" err="1"/>
              <a:t>eos</a:t>
            </a:r>
            <a:r>
              <a:rPr lang="en-US"/>
              <a:t> populo </a:t>
            </a:r>
            <a:r>
              <a:rPr lang="en-US" err="1"/>
              <a:t>moderatius</a:t>
            </a:r>
            <a:r>
              <a:rPr lang="en-US"/>
              <a:t> </a:t>
            </a:r>
            <a:r>
              <a:rPr lang="en-US" err="1"/>
              <a:t>reprimique</a:t>
            </a:r>
            <a:r>
              <a:rPr lang="en-US"/>
              <a:t>, id sit </a:t>
            </a:r>
            <a:r>
              <a:rPr lang="en-US" err="1"/>
              <a:t>officiis</a:t>
            </a:r>
            <a:r>
              <a:rPr lang="en-US"/>
              <a:t> </a:t>
            </a:r>
            <a:r>
              <a:rPr lang="en-US" err="1"/>
              <a:t>gubergren</a:t>
            </a:r>
            <a:r>
              <a:rPr lang="en-US"/>
              <a:t>, qui </a:t>
            </a:r>
            <a:r>
              <a:rPr lang="en-US" err="1"/>
              <a:t>singulis</a:t>
            </a:r>
            <a:r>
              <a:rPr lang="en-US"/>
              <a:t> </a:t>
            </a:r>
            <a:r>
              <a:rPr lang="en-US" err="1"/>
              <a:t>recteque</a:t>
            </a:r>
            <a:r>
              <a:rPr lang="en-US"/>
              <a:t> </a:t>
            </a:r>
            <a:r>
              <a:rPr lang="en-US" err="1"/>
              <a:t>concludaturque</a:t>
            </a:r>
            <a:r>
              <a:rPr lang="en-US"/>
              <a:t> ad. Doming </a:t>
            </a:r>
            <a:r>
              <a:rPr lang="en-US" err="1"/>
              <a:t>reprimique</a:t>
            </a:r>
            <a:r>
              <a:rPr lang="en-US"/>
              <a:t> </a:t>
            </a:r>
            <a:r>
              <a:rPr lang="en-US" err="1"/>
              <a:t>ei</a:t>
            </a:r>
            <a:r>
              <a:rPr lang="en-US"/>
              <a:t> vis. </a:t>
            </a:r>
            <a:r>
              <a:rPr lang="en-US" err="1"/>
              <a:t>Enim</a:t>
            </a:r>
            <a:r>
              <a:rPr lang="en-US"/>
              <a:t> </a:t>
            </a:r>
            <a:r>
              <a:rPr lang="en-US" err="1"/>
              <a:t>tation</a:t>
            </a:r>
            <a:r>
              <a:rPr lang="en-US"/>
              <a:t> </a:t>
            </a:r>
            <a:r>
              <a:rPr lang="en-US" err="1"/>
              <a:t>ridens</a:t>
            </a:r>
            <a:r>
              <a:rPr lang="en-US"/>
              <a:t> </a:t>
            </a:r>
            <a:r>
              <a:rPr lang="en-US" err="1"/>
              <a:t>ius</a:t>
            </a:r>
            <a:r>
              <a:rPr lang="en-US"/>
              <a:t> an, id lorem </a:t>
            </a:r>
            <a:r>
              <a:rPr lang="en-US" err="1"/>
              <a:t>ullum</a:t>
            </a:r>
            <a:r>
              <a:rPr lang="en-US"/>
              <a:t> </a:t>
            </a:r>
            <a:r>
              <a:rPr lang="en-US" err="1"/>
              <a:t>iusto</a:t>
            </a:r>
            <a:r>
              <a:rPr lang="en-US"/>
              <a:t> sed, </a:t>
            </a:r>
            <a:r>
              <a:rPr lang="en-US" err="1"/>
              <a:t>ei</a:t>
            </a:r>
            <a:r>
              <a:rPr lang="en-US"/>
              <a:t> per </a:t>
            </a:r>
            <a:r>
              <a:rPr lang="en-US" err="1"/>
              <a:t>natum</a:t>
            </a:r>
            <a:r>
              <a:rPr lang="en-US"/>
              <a:t> </a:t>
            </a:r>
            <a:r>
              <a:rPr lang="en-US" err="1"/>
              <a:t>senserit</a:t>
            </a:r>
            <a:r>
              <a:rPr lang="en-US"/>
              <a:t>. No </a:t>
            </a:r>
            <a:r>
              <a:rPr lang="en-US" err="1"/>
              <a:t>est</a:t>
            </a:r>
            <a:r>
              <a:rPr lang="en-US"/>
              <a:t> </a:t>
            </a:r>
            <a:r>
              <a:rPr lang="en-US" err="1"/>
              <a:t>zril</a:t>
            </a:r>
            <a:r>
              <a:rPr lang="en-US"/>
              <a:t> </a:t>
            </a:r>
            <a:r>
              <a:rPr lang="en-US" err="1"/>
              <a:t>expetenda</a:t>
            </a:r>
            <a:r>
              <a:rPr lang="en-US"/>
              <a:t> </a:t>
            </a:r>
            <a:r>
              <a:rPr lang="en-US" err="1"/>
              <a:t>delicatissimi</a:t>
            </a:r>
            <a:r>
              <a:rPr lang="en-US"/>
              <a:t>, cu </a:t>
            </a:r>
            <a:r>
              <a:rPr lang="en-US" err="1"/>
              <a:t>eligendi</a:t>
            </a:r>
            <a:r>
              <a:rPr lang="en-US"/>
              <a:t> </a:t>
            </a:r>
            <a:r>
              <a:rPr lang="en-US" err="1"/>
              <a:t>tacimates</a:t>
            </a:r>
            <a:r>
              <a:rPr lang="en-US"/>
              <a:t> </a:t>
            </a:r>
            <a:r>
              <a:rPr lang="en-US" err="1"/>
              <a:t>theophrastus</a:t>
            </a:r>
            <a:r>
              <a:rPr lang="en-US"/>
              <a:t> </a:t>
            </a:r>
            <a:r>
              <a:rPr lang="en-US" err="1"/>
              <a:t>vix</a:t>
            </a:r>
            <a:r>
              <a:rPr lang="en-US"/>
              <a:t>.</a:t>
            </a:r>
          </a:p>
        </p:txBody>
      </p:sp>
    </p:spTree>
    <p:extLst>
      <p:ext uri="{BB962C8B-B14F-4D97-AF65-F5344CB8AC3E}">
        <p14:creationId xmlns:p14="http://schemas.microsoft.com/office/powerpoint/2010/main" val="10498412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44EF-B460-0F0B-922E-70F59F34191F}"/>
              </a:ext>
            </a:extLst>
          </p:cNvPr>
          <p:cNvSpPr>
            <a:spLocks noGrp="1"/>
          </p:cNvSpPr>
          <p:nvPr>
            <p:ph type="ctrTitle"/>
          </p:nvPr>
        </p:nvSpPr>
        <p:spPr>
          <a:xfrm>
            <a:off x="517228" y="2955632"/>
            <a:ext cx="6059063" cy="1939635"/>
          </a:xfrm>
        </p:spPr>
        <p:txBody>
          <a:bodyPr anchor="b">
            <a:normAutofit/>
          </a:bodyPr>
          <a:lstStyle>
            <a:lvl1pPr algn="l">
              <a:defRPr sz="3200" strike="noStrike" cap="all" baseline="0">
                <a:solidFill>
                  <a:srgbClr val="4D8934"/>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5FCE09D1-136B-701C-E24A-0B129DEF8411}"/>
              </a:ext>
            </a:extLst>
          </p:cNvPr>
          <p:cNvSpPr>
            <a:spLocks noGrp="1"/>
          </p:cNvSpPr>
          <p:nvPr>
            <p:ph type="subTitle" idx="1"/>
          </p:nvPr>
        </p:nvSpPr>
        <p:spPr>
          <a:xfrm>
            <a:off x="517228" y="4895268"/>
            <a:ext cx="6059063" cy="1009073"/>
          </a:xfrm>
        </p:spPr>
        <p:txBody>
          <a:bodyPr anchor="b">
            <a:normAutofit/>
          </a:bodyPr>
          <a:lstStyle>
            <a:lvl1pPr marL="0" indent="0" algn="l">
              <a:buNone/>
              <a:defRPr sz="2000" cap="all" baseline="0">
                <a:solidFill>
                  <a:srgbClr val="4D893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8" name="Picture 7" descr="A picture containing text, outdoor&#10;&#10;Description automatically generated">
            <a:extLst>
              <a:ext uri="{FF2B5EF4-FFF2-40B4-BE49-F238E27FC236}">
                <a16:creationId xmlns:a16="http://schemas.microsoft.com/office/drawing/2014/main" id="{00BF0293-6F82-4BBF-D0BD-611EC9D6BF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98006" y="339660"/>
            <a:ext cx="3790752" cy="2615972"/>
          </a:xfrm>
          <a:prstGeom prst="rect">
            <a:avLst/>
          </a:prstGeom>
        </p:spPr>
      </p:pic>
      <p:pic>
        <p:nvPicPr>
          <p:cNvPr id="10" name="Picture 9" descr="A green and white logo&#10;&#10;Description automatically generated with low confidence">
            <a:extLst>
              <a:ext uri="{FF2B5EF4-FFF2-40B4-BE49-F238E27FC236}">
                <a16:creationId xmlns:a16="http://schemas.microsoft.com/office/drawing/2014/main" id="{6959662B-FD87-EB75-8134-0BC5FAF51FD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356" t="12217" r="45066" b="29972"/>
          <a:stretch/>
        </p:blipFill>
        <p:spPr>
          <a:xfrm>
            <a:off x="9393382" y="2893287"/>
            <a:ext cx="2798618" cy="3964713"/>
          </a:xfrm>
          <a:prstGeom prst="rect">
            <a:avLst/>
          </a:prstGeom>
        </p:spPr>
      </p:pic>
    </p:spTree>
    <p:extLst>
      <p:ext uri="{BB962C8B-B14F-4D97-AF65-F5344CB8AC3E}">
        <p14:creationId xmlns:p14="http://schemas.microsoft.com/office/powerpoint/2010/main" val="15386630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troducing Presenters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a:t>Introducing your presenters</a:t>
            </a:r>
            <a:endParaRPr lang="en-GB"/>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606550"/>
            <a:ext cx="3521075" cy="338455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5" name="Picture Placeholder 3">
            <a:extLst>
              <a:ext uri="{FF2B5EF4-FFF2-40B4-BE49-F238E27FC236}">
                <a16:creationId xmlns:a16="http://schemas.microsoft.com/office/drawing/2014/main" id="{ADD18D3C-B836-DFCD-D7DB-1701542FE7B5}"/>
              </a:ext>
            </a:extLst>
          </p:cNvPr>
          <p:cNvSpPr>
            <a:spLocks noGrp="1"/>
          </p:cNvSpPr>
          <p:nvPr>
            <p:ph type="pic" sz="quarter" idx="11"/>
          </p:nvPr>
        </p:nvSpPr>
        <p:spPr>
          <a:xfrm>
            <a:off x="4929410" y="1606550"/>
            <a:ext cx="3521075" cy="3384550"/>
          </a:xfrm>
          <a:ln>
            <a:solidFill>
              <a:schemeClr val="accent3"/>
            </a:solidFill>
          </a:ln>
        </p:spPr>
        <p:txBody>
          <a:body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1376363" y="4606925"/>
            <a:ext cx="3552825" cy="1358038"/>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9" name="Text Placeholder 6">
            <a:extLst>
              <a:ext uri="{FF2B5EF4-FFF2-40B4-BE49-F238E27FC236}">
                <a16:creationId xmlns:a16="http://schemas.microsoft.com/office/drawing/2014/main" id="{540BE4E4-02A2-6F97-B571-E7208D0B0958}"/>
              </a:ext>
            </a:extLst>
          </p:cNvPr>
          <p:cNvSpPr>
            <a:spLocks noGrp="1"/>
          </p:cNvSpPr>
          <p:nvPr>
            <p:ph type="body" sz="quarter" idx="14" hasCustomPrompt="1"/>
          </p:nvPr>
        </p:nvSpPr>
        <p:spPr>
          <a:xfrm>
            <a:off x="5467795" y="4607667"/>
            <a:ext cx="3552825" cy="1358039"/>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27838361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troducing Presenters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a:t>Introducing your presenters</a:t>
            </a:r>
            <a:endParaRPr lang="en-GB"/>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606550"/>
            <a:ext cx="2631393" cy="3153457"/>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5" name="Picture Placeholder 3">
            <a:extLst>
              <a:ext uri="{FF2B5EF4-FFF2-40B4-BE49-F238E27FC236}">
                <a16:creationId xmlns:a16="http://schemas.microsoft.com/office/drawing/2014/main" id="{ADD18D3C-B836-DFCD-D7DB-1701542FE7B5}"/>
              </a:ext>
            </a:extLst>
          </p:cNvPr>
          <p:cNvSpPr>
            <a:spLocks noGrp="1"/>
          </p:cNvSpPr>
          <p:nvPr>
            <p:ph type="pic" sz="quarter" idx="11"/>
          </p:nvPr>
        </p:nvSpPr>
        <p:spPr>
          <a:xfrm>
            <a:off x="4117560" y="1606550"/>
            <a:ext cx="2631393" cy="3401286"/>
          </a:xfrm>
          <a:ln>
            <a:solidFill>
              <a:schemeClr val="accent3"/>
            </a:solidFill>
          </a:ln>
        </p:spPr>
        <p:txBody>
          <a:body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1134648" y="4427664"/>
            <a:ext cx="2982912" cy="1135849"/>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9" name="Text Placeholder 6">
            <a:extLst>
              <a:ext uri="{FF2B5EF4-FFF2-40B4-BE49-F238E27FC236}">
                <a16:creationId xmlns:a16="http://schemas.microsoft.com/office/drawing/2014/main" id="{540BE4E4-02A2-6F97-B571-E7208D0B0958}"/>
              </a:ext>
            </a:extLst>
          </p:cNvPr>
          <p:cNvSpPr>
            <a:spLocks noGrp="1"/>
          </p:cNvSpPr>
          <p:nvPr>
            <p:ph type="body" sz="quarter" idx="14" hasCustomPrompt="1"/>
          </p:nvPr>
        </p:nvSpPr>
        <p:spPr>
          <a:xfrm>
            <a:off x="4414007" y="4440282"/>
            <a:ext cx="2982913" cy="1135107"/>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8" name="Picture Placeholder 3">
            <a:extLst>
              <a:ext uri="{FF2B5EF4-FFF2-40B4-BE49-F238E27FC236}">
                <a16:creationId xmlns:a16="http://schemas.microsoft.com/office/drawing/2014/main" id="{A98B74B8-0426-0468-EDAA-F71E7C8A76DD}"/>
              </a:ext>
            </a:extLst>
          </p:cNvPr>
          <p:cNvSpPr>
            <a:spLocks noGrp="1"/>
          </p:cNvSpPr>
          <p:nvPr>
            <p:ph type="pic" sz="quarter" idx="15"/>
          </p:nvPr>
        </p:nvSpPr>
        <p:spPr>
          <a:xfrm>
            <a:off x="7491662" y="1606550"/>
            <a:ext cx="2631393" cy="3401286"/>
          </a:xfrm>
          <a:ln>
            <a:solidFill>
              <a:schemeClr val="accent3"/>
            </a:solidFill>
          </a:ln>
        </p:spPr>
        <p:txBody>
          <a:bodyPr/>
          <a:lstStyle/>
          <a:p>
            <a:r>
              <a:rPr lang="en-US"/>
              <a:t>Click icon to add picture</a:t>
            </a:r>
            <a:endParaRPr lang="en-GB"/>
          </a:p>
        </p:txBody>
      </p:sp>
      <p:sp>
        <p:nvSpPr>
          <p:cNvPr id="10" name="Text Placeholder 6">
            <a:extLst>
              <a:ext uri="{FF2B5EF4-FFF2-40B4-BE49-F238E27FC236}">
                <a16:creationId xmlns:a16="http://schemas.microsoft.com/office/drawing/2014/main" id="{17FE27AF-59F4-8B4D-0BC2-3B7AC8A6FD97}"/>
              </a:ext>
            </a:extLst>
          </p:cNvPr>
          <p:cNvSpPr>
            <a:spLocks noGrp="1"/>
          </p:cNvSpPr>
          <p:nvPr>
            <p:ph type="body" sz="quarter" idx="16" hasCustomPrompt="1"/>
          </p:nvPr>
        </p:nvSpPr>
        <p:spPr>
          <a:xfrm>
            <a:off x="7787371" y="4440281"/>
            <a:ext cx="2982913" cy="1135107"/>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29192833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troducing Presenters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a:t>Introducing your presenters</a:t>
            </a:r>
            <a:endParaRPr lang="en-GB"/>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838200"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1" name="Picture Placeholder 3">
            <a:extLst>
              <a:ext uri="{FF2B5EF4-FFF2-40B4-BE49-F238E27FC236}">
                <a16:creationId xmlns:a16="http://schemas.microsoft.com/office/drawing/2014/main" id="{2C602C5F-F1E1-2B20-CC7B-72A761E31A10}"/>
              </a:ext>
            </a:extLst>
          </p:cNvPr>
          <p:cNvSpPr>
            <a:spLocks noGrp="1"/>
          </p:cNvSpPr>
          <p:nvPr>
            <p:ph type="pic" sz="quarter" idx="13"/>
          </p:nvPr>
        </p:nvSpPr>
        <p:spPr>
          <a:xfrm>
            <a:off x="3238144"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2" name="Text Placeholder 6">
            <a:extLst>
              <a:ext uri="{FF2B5EF4-FFF2-40B4-BE49-F238E27FC236}">
                <a16:creationId xmlns:a16="http://schemas.microsoft.com/office/drawing/2014/main" id="{16E191BD-962D-F291-3568-61150F6B3421}"/>
              </a:ext>
            </a:extLst>
          </p:cNvPr>
          <p:cNvSpPr>
            <a:spLocks noGrp="1"/>
          </p:cNvSpPr>
          <p:nvPr>
            <p:ph type="body" sz="quarter" idx="14" hasCustomPrompt="1"/>
          </p:nvPr>
        </p:nvSpPr>
        <p:spPr>
          <a:xfrm>
            <a:off x="3238144"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3" name="Picture Placeholder 3">
            <a:extLst>
              <a:ext uri="{FF2B5EF4-FFF2-40B4-BE49-F238E27FC236}">
                <a16:creationId xmlns:a16="http://schemas.microsoft.com/office/drawing/2014/main" id="{B433CF78-ADFA-AA45-DC89-9873A0EC72E2}"/>
              </a:ext>
            </a:extLst>
          </p:cNvPr>
          <p:cNvSpPr>
            <a:spLocks noGrp="1"/>
          </p:cNvSpPr>
          <p:nvPr>
            <p:ph type="pic" sz="quarter" idx="15"/>
          </p:nvPr>
        </p:nvSpPr>
        <p:spPr>
          <a:xfrm>
            <a:off x="5638088"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4" name="Text Placeholder 6">
            <a:extLst>
              <a:ext uri="{FF2B5EF4-FFF2-40B4-BE49-F238E27FC236}">
                <a16:creationId xmlns:a16="http://schemas.microsoft.com/office/drawing/2014/main" id="{0B502E78-7066-D212-6CF2-493F948DBAFB}"/>
              </a:ext>
            </a:extLst>
          </p:cNvPr>
          <p:cNvSpPr>
            <a:spLocks noGrp="1"/>
          </p:cNvSpPr>
          <p:nvPr>
            <p:ph type="body" sz="quarter" idx="16" hasCustomPrompt="1"/>
          </p:nvPr>
        </p:nvSpPr>
        <p:spPr>
          <a:xfrm>
            <a:off x="5638088"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5" name="Picture Placeholder 3">
            <a:extLst>
              <a:ext uri="{FF2B5EF4-FFF2-40B4-BE49-F238E27FC236}">
                <a16:creationId xmlns:a16="http://schemas.microsoft.com/office/drawing/2014/main" id="{6B93B762-A71B-FA3C-88AE-C60700E46AE7}"/>
              </a:ext>
            </a:extLst>
          </p:cNvPr>
          <p:cNvSpPr>
            <a:spLocks noGrp="1"/>
          </p:cNvSpPr>
          <p:nvPr>
            <p:ph type="pic" sz="quarter" idx="17"/>
          </p:nvPr>
        </p:nvSpPr>
        <p:spPr>
          <a:xfrm>
            <a:off x="8038032"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6" name="Text Placeholder 6">
            <a:extLst>
              <a:ext uri="{FF2B5EF4-FFF2-40B4-BE49-F238E27FC236}">
                <a16:creationId xmlns:a16="http://schemas.microsoft.com/office/drawing/2014/main" id="{B8392AAC-125B-C445-4ED3-55B95A97C6BE}"/>
              </a:ext>
            </a:extLst>
          </p:cNvPr>
          <p:cNvSpPr>
            <a:spLocks noGrp="1"/>
          </p:cNvSpPr>
          <p:nvPr>
            <p:ph type="body" sz="quarter" idx="18" hasCustomPrompt="1"/>
          </p:nvPr>
        </p:nvSpPr>
        <p:spPr>
          <a:xfrm>
            <a:off x="8038032"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29894322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troducing Presenters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a:t>Introducing your presenters</a:t>
            </a:r>
            <a:endParaRPr lang="en-GB"/>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838200"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1" name="Picture Placeholder 3">
            <a:extLst>
              <a:ext uri="{FF2B5EF4-FFF2-40B4-BE49-F238E27FC236}">
                <a16:creationId xmlns:a16="http://schemas.microsoft.com/office/drawing/2014/main" id="{2C602C5F-F1E1-2B20-CC7B-72A761E31A10}"/>
              </a:ext>
            </a:extLst>
          </p:cNvPr>
          <p:cNvSpPr>
            <a:spLocks noGrp="1"/>
          </p:cNvSpPr>
          <p:nvPr>
            <p:ph type="pic" sz="quarter" idx="13"/>
          </p:nvPr>
        </p:nvSpPr>
        <p:spPr>
          <a:xfrm>
            <a:off x="3041593"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2" name="Text Placeholder 6">
            <a:extLst>
              <a:ext uri="{FF2B5EF4-FFF2-40B4-BE49-F238E27FC236}">
                <a16:creationId xmlns:a16="http://schemas.microsoft.com/office/drawing/2014/main" id="{16E191BD-962D-F291-3568-61150F6B3421}"/>
              </a:ext>
            </a:extLst>
          </p:cNvPr>
          <p:cNvSpPr>
            <a:spLocks noGrp="1"/>
          </p:cNvSpPr>
          <p:nvPr>
            <p:ph type="body" sz="quarter" idx="14" hasCustomPrompt="1"/>
          </p:nvPr>
        </p:nvSpPr>
        <p:spPr>
          <a:xfrm>
            <a:off x="3041593"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3" name="Picture Placeholder 3">
            <a:extLst>
              <a:ext uri="{FF2B5EF4-FFF2-40B4-BE49-F238E27FC236}">
                <a16:creationId xmlns:a16="http://schemas.microsoft.com/office/drawing/2014/main" id="{B433CF78-ADFA-AA45-DC89-9873A0EC72E2}"/>
              </a:ext>
            </a:extLst>
          </p:cNvPr>
          <p:cNvSpPr>
            <a:spLocks noGrp="1"/>
          </p:cNvSpPr>
          <p:nvPr>
            <p:ph type="pic" sz="quarter" idx="15"/>
          </p:nvPr>
        </p:nvSpPr>
        <p:spPr>
          <a:xfrm>
            <a:off x="5244986"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4" name="Text Placeholder 6">
            <a:extLst>
              <a:ext uri="{FF2B5EF4-FFF2-40B4-BE49-F238E27FC236}">
                <a16:creationId xmlns:a16="http://schemas.microsoft.com/office/drawing/2014/main" id="{0B502E78-7066-D212-6CF2-493F948DBAFB}"/>
              </a:ext>
            </a:extLst>
          </p:cNvPr>
          <p:cNvSpPr>
            <a:spLocks noGrp="1"/>
          </p:cNvSpPr>
          <p:nvPr>
            <p:ph type="body" sz="quarter" idx="16" hasCustomPrompt="1"/>
          </p:nvPr>
        </p:nvSpPr>
        <p:spPr>
          <a:xfrm>
            <a:off x="5244986"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5" name="Picture Placeholder 3">
            <a:extLst>
              <a:ext uri="{FF2B5EF4-FFF2-40B4-BE49-F238E27FC236}">
                <a16:creationId xmlns:a16="http://schemas.microsoft.com/office/drawing/2014/main" id="{6B93B762-A71B-FA3C-88AE-C60700E46AE7}"/>
              </a:ext>
            </a:extLst>
          </p:cNvPr>
          <p:cNvSpPr>
            <a:spLocks noGrp="1"/>
          </p:cNvSpPr>
          <p:nvPr>
            <p:ph type="pic" sz="quarter" idx="17"/>
          </p:nvPr>
        </p:nvSpPr>
        <p:spPr>
          <a:xfrm>
            <a:off x="7448379"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6" name="Text Placeholder 6">
            <a:extLst>
              <a:ext uri="{FF2B5EF4-FFF2-40B4-BE49-F238E27FC236}">
                <a16:creationId xmlns:a16="http://schemas.microsoft.com/office/drawing/2014/main" id="{B8392AAC-125B-C445-4ED3-55B95A97C6BE}"/>
              </a:ext>
            </a:extLst>
          </p:cNvPr>
          <p:cNvSpPr>
            <a:spLocks noGrp="1"/>
          </p:cNvSpPr>
          <p:nvPr>
            <p:ph type="body" sz="quarter" idx="18" hasCustomPrompt="1"/>
          </p:nvPr>
        </p:nvSpPr>
        <p:spPr>
          <a:xfrm>
            <a:off x="7448379"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7" name="Picture Placeholder 3">
            <a:extLst>
              <a:ext uri="{FF2B5EF4-FFF2-40B4-BE49-F238E27FC236}">
                <a16:creationId xmlns:a16="http://schemas.microsoft.com/office/drawing/2014/main" id="{1026378F-2B6D-A76B-2223-03BA02011708}"/>
              </a:ext>
            </a:extLst>
          </p:cNvPr>
          <p:cNvSpPr>
            <a:spLocks noGrp="1"/>
          </p:cNvSpPr>
          <p:nvPr>
            <p:ph type="pic" sz="quarter" idx="19"/>
          </p:nvPr>
        </p:nvSpPr>
        <p:spPr>
          <a:xfrm>
            <a:off x="9651772"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8" name="Text Placeholder 6">
            <a:extLst>
              <a:ext uri="{FF2B5EF4-FFF2-40B4-BE49-F238E27FC236}">
                <a16:creationId xmlns:a16="http://schemas.microsoft.com/office/drawing/2014/main" id="{049C53E0-976D-51D9-76C6-8765075B95CE}"/>
              </a:ext>
            </a:extLst>
          </p:cNvPr>
          <p:cNvSpPr>
            <a:spLocks noGrp="1"/>
          </p:cNvSpPr>
          <p:nvPr>
            <p:ph type="body" sz="quarter" idx="20" hasCustomPrompt="1"/>
          </p:nvPr>
        </p:nvSpPr>
        <p:spPr>
          <a:xfrm>
            <a:off x="9651772"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32514085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troducing Presenters (6)">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1316765" y="1555104"/>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2538101" y="1559492"/>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3" name="Title 2">
            <a:extLst>
              <a:ext uri="{FF2B5EF4-FFF2-40B4-BE49-F238E27FC236}">
                <a16:creationId xmlns:a16="http://schemas.microsoft.com/office/drawing/2014/main" id="{DABA584D-131C-4FE5-4723-6CCA5DF912C3}"/>
              </a:ext>
            </a:extLst>
          </p:cNvPr>
          <p:cNvSpPr>
            <a:spLocks noGrp="1"/>
          </p:cNvSpPr>
          <p:nvPr>
            <p:ph type="title"/>
          </p:nvPr>
        </p:nvSpPr>
        <p:spPr/>
        <p:txBody>
          <a:bodyPr/>
          <a:lstStyle/>
          <a:p>
            <a:r>
              <a:rPr lang="en-US"/>
              <a:t>Click to edit Master title style</a:t>
            </a:r>
            <a:endParaRPr lang="en-GB"/>
          </a:p>
        </p:txBody>
      </p:sp>
      <p:sp>
        <p:nvSpPr>
          <p:cNvPr id="19" name="Picture Placeholder 3">
            <a:extLst>
              <a:ext uri="{FF2B5EF4-FFF2-40B4-BE49-F238E27FC236}">
                <a16:creationId xmlns:a16="http://schemas.microsoft.com/office/drawing/2014/main" id="{4798FD8A-4C75-DC5D-971A-434AE12023E1}"/>
              </a:ext>
            </a:extLst>
          </p:cNvPr>
          <p:cNvSpPr>
            <a:spLocks noGrp="1"/>
          </p:cNvSpPr>
          <p:nvPr>
            <p:ph type="pic" sz="quarter" idx="13"/>
          </p:nvPr>
        </p:nvSpPr>
        <p:spPr>
          <a:xfrm>
            <a:off x="1308220" y="2886227"/>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0" name="Text Placeholder 6">
            <a:extLst>
              <a:ext uri="{FF2B5EF4-FFF2-40B4-BE49-F238E27FC236}">
                <a16:creationId xmlns:a16="http://schemas.microsoft.com/office/drawing/2014/main" id="{D0F7DDD9-E56C-0E60-A01D-90DC5DCA8633}"/>
              </a:ext>
            </a:extLst>
          </p:cNvPr>
          <p:cNvSpPr>
            <a:spLocks noGrp="1"/>
          </p:cNvSpPr>
          <p:nvPr>
            <p:ph type="body" sz="quarter" idx="14" hasCustomPrompt="1"/>
          </p:nvPr>
        </p:nvSpPr>
        <p:spPr>
          <a:xfrm>
            <a:off x="2529556" y="2890615"/>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21" name="Picture Placeholder 3">
            <a:extLst>
              <a:ext uri="{FF2B5EF4-FFF2-40B4-BE49-F238E27FC236}">
                <a16:creationId xmlns:a16="http://schemas.microsoft.com/office/drawing/2014/main" id="{8B33D693-FDD8-B537-D436-FF835DB1BAA8}"/>
              </a:ext>
            </a:extLst>
          </p:cNvPr>
          <p:cNvSpPr>
            <a:spLocks noGrp="1"/>
          </p:cNvSpPr>
          <p:nvPr>
            <p:ph type="pic" sz="quarter" idx="15"/>
          </p:nvPr>
        </p:nvSpPr>
        <p:spPr>
          <a:xfrm>
            <a:off x="1316765" y="4226126"/>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2" name="Text Placeholder 6">
            <a:extLst>
              <a:ext uri="{FF2B5EF4-FFF2-40B4-BE49-F238E27FC236}">
                <a16:creationId xmlns:a16="http://schemas.microsoft.com/office/drawing/2014/main" id="{C65ECCA4-0426-B864-2295-86DFF0C594B4}"/>
              </a:ext>
            </a:extLst>
          </p:cNvPr>
          <p:cNvSpPr>
            <a:spLocks noGrp="1"/>
          </p:cNvSpPr>
          <p:nvPr>
            <p:ph type="body" sz="quarter" idx="16" hasCustomPrompt="1"/>
          </p:nvPr>
        </p:nvSpPr>
        <p:spPr>
          <a:xfrm>
            <a:off x="2538101" y="4230514"/>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23" name="Picture Placeholder 3">
            <a:extLst>
              <a:ext uri="{FF2B5EF4-FFF2-40B4-BE49-F238E27FC236}">
                <a16:creationId xmlns:a16="http://schemas.microsoft.com/office/drawing/2014/main" id="{DBE615FE-D98B-6957-5528-2D1F6959E1EE}"/>
              </a:ext>
            </a:extLst>
          </p:cNvPr>
          <p:cNvSpPr>
            <a:spLocks noGrp="1"/>
          </p:cNvSpPr>
          <p:nvPr>
            <p:ph type="pic" sz="quarter" idx="17"/>
          </p:nvPr>
        </p:nvSpPr>
        <p:spPr>
          <a:xfrm>
            <a:off x="6096000" y="2082908"/>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4" name="Text Placeholder 6">
            <a:extLst>
              <a:ext uri="{FF2B5EF4-FFF2-40B4-BE49-F238E27FC236}">
                <a16:creationId xmlns:a16="http://schemas.microsoft.com/office/drawing/2014/main" id="{035740DC-C0F3-A6E3-33D3-212FEBA73897}"/>
              </a:ext>
            </a:extLst>
          </p:cNvPr>
          <p:cNvSpPr>
            <a:spLocks noGrp="1"/>
          </p:cNvSpPr>
          <p:nvPr>
            <p:ph type="body" sz="quarter" idx="18" hasCustomPrompt="1"/>
          </p:nvPr>
        </p:nvSpPr>
        <p:spPr>
          <a:xfrm>
            <a:off x="7317336" y="2087296"/>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25" name="Picture Placeholder 3">
            <a:extLst>
              <a:ext uri="{FF2B5EF4-FFF2-40B4-BE49-F238E27FC236}">
                <a16:creationId xmlns:a16="http://schemas.microsoft.com/office/drawing/2014/main" id="{30046BA3-50A6-F220-A1A1-8AD39F38BA91}"/>
              </a:ext>
            </a:extLst>
          </p:cNvPr>
          <p:cNvSpPr>
            <a:spLocks noGrp="1"/>
          </p:cNvSpPr>
          <p:nvPr>
            <p:ph type="pic" sz="quarter" idx="19"/>
          </p:nvPr>
        </p:nvSpPr>
        <p:spPr>
          <a:xfrm>
            <a:off x="6096000" y="3420224"/>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6" name="Text Placeholder 6">
            <a:extLst>
              <a:ext uri="{FF2B5EF4-FFF2-40B4-BE49-F238E27FC236}">
                <a16:creationId xmlns:a16="http://schemas.microsoft.com/office/drawing/2014/main" id="{26FCB1F9-B6A0-0E5C-2002-88CFF6CC1275}"/>
              </a:ext>
            </a:extLst>
          </p:cNvPr>
          <p:cNvSpPr>
            <a:spLocks noGrp="1"/>
          </p:cNvSpPr>
          <p:nvPr>
            <p:ph type="body" sz="quarter" idx="20" hasCustomPrompt="1"/>
          </p:nvPr>
        </p:nvSpPr>
        <p:spPr>
          <a:xfrm>
            <a:off x="7317336" y="3424612"/>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27" name="Picture Placeholder 3">
            <a:extLst>
              <a:ext uri="{FF2B5EF4-FFF2-40B4-BE49-F238E27FC236}">
                <a16:creationId xmlns:a16="http://schemas.microsoft.com/office/drawing/2014/main" id="{43243EF0-87A9-C26C-2F8B-BEFB11EFDFB4}"/>
              </a:ext>
            </a:extLst>
          </p:cNvPr>
          <p:cNvSpPr>
            <a:spLocks noGrp="1"/>
          </p:cNvSpPr>
          <p:nvPr>
            <p:ph type="pic" sz="quarter" idx="21"/>
          </p:nvPr>
        </p:nvSpPr>
        <p:spPr>
          <a:xfrm>
            <a:off x="6096000" y="4760123"/>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8" name="Text Placeholder 6">
            <a:extLst>
              <a:ext uri="{FF2B5EF4-FFF2-40B4-BE49-F238E27FC236}">
                <a16:creationId xmlns:a16="http://schemas.microsoft.com/office/drawing/2014/main" id="{E74B089C-F527-0CC4-758C-19275ACD01ED}"/>
              </a:ext>
            </a:extLst>
          </p:cNvPr>
          <p:cNvSpPr>
            <a:spLocks noGrp="1"/>
          </p:cNvSpPr>
          <p:nvPr>
            <p:ph type="body" sz="quarter" idx="22" hasCustomPrompt="1"/>
          </p:nvPr>
        </p:nvSpPr>
        <p:spPr>
          <a:xfrm>
            <a:off x="7317336" y="4764511"/>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20258196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1 Text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4" name="Content Placeholder 3">
            <a:extLst>
              <a:ext uri="{FF2B5EF4-FFF2-40B4-BE49-F238E27FC236}">
                <a16:creationId xmlns:a16="http://schemas.microsoft.com/office/drawing/2014/main" id="{01454154-D7E6-35FB-BDEF-AC21C9A2E7E4}"/>
              </a:ext>
            </a:extLst>
          </p:cNvPr>
          <p:cNvSpPr>
            <a:spLocks noGrp="1"/>
          </p:cNvSpPr>
          <p:nvPr>
            <p:ph sz="quarter" idx="10"/>
          </p:nvPr>
        </p:nvSpPr>
        <p:spPr>
          <a:xfrm>
            <a:off x="906463" y="1939895"/>
            <a:ext cx="9217025" cy="41783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43887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ing Presenters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a:t>Introducing your presenters</a:t>
            </a:r>
            <a:endParaRPr lang="en-GB"/>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606550"/>
            <a:ext cx="2631393" cy="3153457"/>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5" name="Picture Placeholder 3">
            <a:extLst>
              <a:ext uri="{FF2B5EF4-FFF2-40B4-BE49-F238E27FC236}">
                <a16:creationId xmlns:a16="http://schemas.microsoft.com/office/drawing/2014/main" id="{ADD18D3C-B836-DFCD-D7DB-1701542FE7B5}"/>
              </a:ext>
            </a:extLst>
          </p:cNvPr>
          <p:cNvSpPr>
            <a:spLocks noGrp="1"/>
          </p:cNvSpPr>
          <p:nvPr>
            <p:ph type="pic" sz="quarter" idx="11"/>
          </p:nvPr>
        </p:nvSpPr>
        <p:spPr>
          <a:xfrm>
            <a:off x="4117560" y="1606550"/>
            <a:ext cx="2631393" cy="3401286"/>
          </a:xfrm>
          <a:ln>
            <a:solidFill>
              <a:schemeClr val="accent3"/>
            </a:solidFill>
          </a:ln>
        </p:spPr>
        <p:txBody>
          <a:body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1134648" y="4427664"/>
            <a:ext cx="2982912" cy="1135849"/>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9" name="Text Placeholder 6">
            <a:extLst>
              <a:ext uri="{FF2B5EF4-FFF2-40B4-BE49-F238E27FC236}">
                <a16:creationId xmlns:a16="http://schemas.microsoft.com/office/drawing/2014/main" id="{540BE4E4-02A2-6F97-B571-E7208D0B0958}"/>
              </a:ext>
            </a:extLst>
          </p:cNvPr>
          <p:cNvSpPr>
            <a:spLocks noGrp="1"/>
          </p:cNvSpPr>
          <p:nvPr>
            <p:ph type="body" sz="quarter" idx="14" hasCustomPrompt="1"/>
          </p:nvPr>
        </p:nvSpPr>
        <p:spPr>
          <a:xfrm>
            <a:off x="4414007" y="4440282"/>
            <a:ext cx="2982913" cy="1135107"/>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8" name="Picture Placeholder 3">
            <a:extLst>
              <a:ext uri="{FF2B5EF4-FFF2-40B4-BE49-F238E27FC236}">
                <a16:creationId xmlns:a16="http://schemas.microsoft.com/office/drawing/2014/main" id="{A98B74B8-0426-0468-EDAA-F71E7C8A76DD}"/>
              </a:ext>
            </a:extLst>
          </p:cNvPr>
          <p:cNvSpPr>
            <a:spLocks noGrp="1"/>
          </p:cNvSpPr>
          <p:nvPr>
            <p:ph type="pic" sz="quarter" idx="15"/>
          </p:nvPr>
        </p:nvSpPr>
        <p:spPr>
          <a:xfrm>
            <a:off x="7491662" y="1606550"/>
            <a:ext cx="2631393" cy="3401286"/>
          </a:xfrm>
          <a:ln>
            <a:solidFill>
              <a:schemeClr val="accent3"/>
            </a:solidFill>
          </a:ln>
        </p:spPr>
        <p:txBody>
          <a:bodyPr/>
          <a:lstStyle/>
          <a:p>
            <a:r>
              <a:rPr lang="en-US"/>
              <a:t>Click icon to add picture</a:t>
            </a:r>
            <a:endParaRPr lang="en-GB"/>
          </a:p>
        </p:txBody>
      </p:sp>
      <p:sp>
        <p:nvSpPr>
          <p:cNvPr id="10" name="Text Placeholder 6">
            <a:extLst>
              <a:ext uri="{FF2B5EF4-FFF2-40B4-BE49-F238E27FC236}">
                <a16:creationId xmlns:a16="http://schemas.microsoft.com/office/drawing/2014/main" id="{17FE27AF-59F4-8B4D-0BC2-3B7AC8A6FD97}"/>
              </a:ext>
            </a:extLst>
          </p:cNvPr>
          <p:cNvSpPr>
            <a:spLocks noGrp="1"/>
          </p:cNvSpPr>
          <p:nvPr>
            <p:ph type="body" sz="quarter" idx="16" hasCustomPrompt="1"/>
          </p:nvPr>
        </p:nvSpPr>
        <p:spPr>
          <a:xfrm>
            <a:off x="7787371" y="4440281"/>
            <a:ext cx="2982913" cy="1135107"/>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18257957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6" name="Table Placeholder 5">
            <a:extLst>
              <a:ext uri="{FF2B5EF4-FFF2-40B4-BE49-F238E27FC236}">
                <a16:creationId xmlns:a16="http://schemas.microsoft.com/office/drawing/2014/main" id="{98F02729-A620-B77C-1AB7-B18A01C3A1EC}"/>
              </a:ext>
            </a:extLst>
          </p:cNvPr>
          <p:cNvSpPr>
            <a:spLocks noGrp="1"/>
          </p:cNvSpPr>
          <p:nvPr>
            <p:ph type="tbl" sz="quarter" idx="10"/>
          </p:nvPr>
        </p:nvSpPr>
        <p:spPr>
          <a:xfrm>
            <a:off x="838200" y="2084388"/>
            <a:ext cx="9285288" cy="3957637"/>
          </a:xfrm>
        </p:spPr>
        <p:txBody>
          <a:bodyPr/>
          <a:lstStyle/>
          <a:p>
            <a:r>
              <a:rPr lang="en-US"/>
              <a:t>Click icon to add table</a:t>
            </a:r>
            <a:endParaRPr lang="en-GB"/>
          </a:p>
        </p:txBody>
      </p:sp>
    </p:spTree>
    <p:extLst>
      <p:ext uri="{BB962C8B-B14F-4D97-AF65-F5344CB8AC3E}">
        <p14:creationId xmlns:p14="http://schemas.microsoft.com/office/powerpoint/2010/main" val="2931184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box then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C7735C8A-EFF8-C491-7BCB-99DF2DC73DCB}"/>
              </a:ext>
            </a:extLst>
          </p:cNvPr>
          <p:cNvSpPr>
            <a:spLocks noGrp="1"/>
          </p:cNvSpPr>
          <p:nvPr>
            <p:ph type="body" sz="quarter" idx="10"/>
          </p:nvPr>
        </p:nvSpPr>
        <p:spPr>
          <a:xfrm>
            <a:off x="838200" y="1836738"/>
            <a:ext cx="9285288" cy="931862"/>
          </a:xfrm>
        </p:spPr>
        <p:txBody>
          <a:bodyPr anchor="ct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Table Placeholder 7">
            <a:extLst>
              <a:ext uri="{FF2B5EF4-FFF2-40B4-BE49-F238E27FC236}">
                <a16:creationId xmlns:a16="http://schemas.microsoft.com/office/drawing/2014/main" id="{3B768190-5D5E-27F8-62BC-6611D8501C98}"/>
              </a:ext>
            </a:extLst>
          </p:cNvPr>
          <p:cNvSpPr>
            <a:spLocks noGrp="1"/>
          </p:cNvSpPr>
          <p:nvPr>
            <p:ph type="tbl" sz="quarter" idx="11"/>
          </p:nvPr>
        </p:nvSpPr>
        <p:spPr>
          <a:xfrm>
            <a:off x="838200" y="3230563"/>
            <a:ext cx="9285288" cy="2733675"/>
          </a:xfrm>
        </p:spPr>
        <p:txBody>
          <a:bodyPr/>
          <a:lstStyle/>
          <a:p>
            <a:r>
              <a:rPr lang="en-US"/>
              <a:t>Click icon to add table</a:t>
            </a:r>
            <a:endParaRPr lang="en-GB"/>
          </a:p>
        </p:txBody>
      </p:sp>
    </p:spTree>
    <p:extLst>
      <p:ext uri="{BB962C8B-B14F-4D97-AF65-F5344CB8AC3E}">
        <p14:creationId xmlns:p14="http://schemas.microsoft.com/office/powerpoint/2010/main" val="25531769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able then 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C7735C8A-EFF8-C491-7BCB-99DF2DC73DCB}"/>
              </a:ext>
            </a:extLst>
          </p:cNvPr>
          <p:cNvSpPr>
            <a:spLocks noGrp="1"/>
          </p:cNvSpPr>
          <p:nvPr>
            <p:ph type="body" sz="quarter" idx="10"/>
          </p:nvPr>
        </p:nvSpPr>
        <p:spPr>
          <a:xfrm>
            <a:off x="838200" y="4915984"/>
            <a:ext cx="9285288" cy="931862"/>
          </a:xfrm>
        </p:spPr>
        <p:txBody>
          <a:bodyPr anchor="ctr">
            <a:norm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Table Placeholder 7">
            <a:extLst>
              <a:ext uri="{FF2B5EF4-FFF2-40B4-BE49-F238E27FC236}">
                <a16:creationId xmlns:a16="http://schemas.microsoft.com/office/drawing/2014/main" id="{3B768190-5D5E-27F8-62BC-6611D8501C98}"/>
              </a:ext>
            </a:extLst>
          </p:cNvPr>
          <p:cNvSpPr>
            <a:spLocks noGrp="1"/>
          </p:cNvSpPr>
          <p:nvPr>
            <p:ph type="tbl" sz="quarter" idx="11"/>
          </p:nvPr>
        </p:nvSpPr>
        <p:spPr>
          <a:xfrm>
            <a:off x="838200" y="1836738"/>
            <a:ext cx="9285288" cy="2733675"/>
          </a:xfrm>
        </p:spPr>
        <p:txBody>
          <a:bodyPr/>
          <a:lstStyle/>
          <a:p>
            <a:r>
              <a:rPr lang="en-US"/>
              <a:t>Click icon to add table</a:t>
            </a:r>
            <a:endParaRPr lang="en-GB"/>
          </a:p>
        </p:txBody>
      </p:sp>
    </p:spTree>
    <p:extLst>
      <p:ext uri="{BB962C8B-B14F-4D97-AF65-F5344CB8AC3E}">
        <p14:creationId xmlns:p14="http://schemas.microsoft.com/office/powerpoint/2010/main" val="22051235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and Text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906463" y="1836738"/>
            <a:ext cx="4152647"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5469308" y="1836738"/>
            <a:ext cx="4654180"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577306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Narrow Image Left then 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906464" y="1836738"/>
            <a:ext cx="1964924"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3358497" y="1836738"/>
            <a:ext cx="6764991"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842195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box then Narrow 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8158131" y="1836737"/>
            <a:ext cx="1964924"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838200" y="1827583"/>
            <a:ext cx="6764991"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92164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and Picture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5982160" y="1862376"/>
            <a:ext cx="4152647"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838200" y="1862375"/>
            <a:ext cx="4654180"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316088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mbedded vide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12F3B-1ACA-6872-BEAB-3C3CE74910A0}"/>
              </a:ext>
            </a:extLst>
          </p:cNvPr>
          <p:cNvSpPr>
            <a:spLocks noGrp="1"/>
          </p:cNvSpPr>
          <p:nvPr>
            <p:ph type="title"/>
          </p:nvPr>
        </p:nvSpPr>
        <p:spPr/>
        <p:txBody>
          <a:bodyPr/>
          <a:lstStyle/>
          <a:p>
            <a:r>
              <a:rPr lang="en-US"/>
              <a:t>Click to edit Master title style</a:t>
            </a:r>
            <a:endParaRPr lang="en-GB"/>
          </a:p>
        </p:txBody>
      </p:sp>
      <p:sp>
        <p:nvSpPr>
          <p:cNvPr id="4" name="Media Placeholder 3">
            <a:extLst>
              <a:ext uri="{FF2B5EF4-FFF2-40B4-BE49-F238E27FC236}">
                <a16:creationId xmlns:a16="http://schemas.microsoft.com/office/drawing/2014/main" id="{BB080E31-7E11-DB9B-1F69-83AEE80DDB14}"/>
              </a:ext>
            </a:extLst>
          </p:cNvPr>
          <p:cNvSpPr>
            <a:spLocks noGrp="1"/>
          </p:cNvSpPr>
          <p:nvPr>
            <p:ph type="media" sz="quarter" idx="10"/>
          </p:nvPr>
        </p:nvSpPr>
        <p:spPr>
          <a:xfrm>
            <a:off x="581025" y="1136650"/>
            <a:ext cx="9542463" cy="5486400"/>
          </a:xfrm>
        </p:spPr>
        <p:txBody>
          <a:bodyPr/>
          <a:lstStyle/>
          <a:p>
            <a:r>
              <a:rPr lang="en-US"/>
              <a:t>Click icon to add media</a:t>
            </a:r>
            <a:endParaRPr lang="en-GB"/>
          </a:p>
        </p:txBody>
      </p:sp>
    </p:spTree>
    <p:extLst>
      <p:ext uri="{BB962C8B-B14F-4D97-AF65-F5344CB8AC3E}">
        <p14:creationId xmlns:p14="http://schemas.microsoft.com/office/powerpoint/2010/main" val="11186297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A88E4-50C5-CEB0-D6F6-232CC121C105}"/>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CD8E925E-7A20-C599-637B-001B04D0C1A4}"/>
              </a:ext>
            </a:extLst>
          </p:cNvPr>
          <p:cNvSpPr>
            <a:spLocks noGrp="1"/>
          </p:cNvSpPr>
          <p:nvPr>
            <p:ph type="body" sz="quarter" idx="10"/>
          </p:nvPr>
        </p:nvSpPr>
        <p:spPr>
          <a:xfrm>
            <a:off x="922338" y="1905000"/>
            <a:ext cx="9201150" cy="4503738"/>
          </a:xfrm>
        </p:spPr>
        <p:txBody>
          <a:bodyPr numCol="2" spcCol="36000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lang="en-US"/>
              <a:t>Click to edit Master text styles</a:t>
            </a:r>
          </a:p>
          <a:p>
            <a:pPr marL="0" marR="0" lvl="1"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lang="en-US"/>
              <a:t>Second level</a:t>
            </a:r>
          </a:p>
        </p:txBody>
      </p:sp>
    </p:spTree>
    <p:extLst>
      <p:ext uri="{BB962C8B-B14F-4D97-AF65-F5344CB8AC3E}">
        <p14:creationId xmlns:p14="http://schemas.microsoft.com/office/powerpoint/2010/main" val="18270733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4C620-1796-4692-1101-F3FDEA410159}"/>
              </a:ext>
            </a:extLst>
          </p:cNvPr>
          <p:cNvSpPr>
            <a:spLocks noGrp="1"/>
          </p:cNvSpPr>
          <p:nvPr>
            <p:ph type="title"/>
          </p:nvPr>
        </p:nvSpPr>
        <p:spPr/>
        <p:txBody>
          <a:bodyPr/>
          <a:lstStyle/>
          <a:p>
            <a:r>
              <a:rPr lang="en-US"/>
              <a:t>Click to edit Master title style</a:t>
            </a:r>
            <a:endParaRPr lang="en-GB"/>
          </a:p>
        </p:txBody>
      </p:sp>
      <p:sp>
        <p:nvSpPr>
          <p:cNvPr id="4" name="Table Placeholder 3">
            <a:extLst>
              <a:ext uri="{FF2B5EF4-FFF2-40B4-BE49-F238E27FC236}">
                <a16:creationId xmlns:a16="http://schemas.microsoft.com/office/drawing/2014/main" id="{97CDB0B7-62AD-A6A0-D617-52E07A759E44}"/>
              </a:ext>
            </a:extLst>
          </p:cNvPr>
          <p:cNvSpPr>
            <a:spLocks noGrp="1"/>
          </p:cNvSpPr>
          <p:nvPr>
            <p:ph type="tbl" sz="quarter" idx="10"/>
          </p:nvPr>
        </p:nvSpPr>
        <p:spPr>
          <a:xfrm>
            <a:off x="838200" y="2025650"/>
            <a:ext cx="4383088" cy="3802063"/>
          </a:xfrm>
        </p:spPr>
        <p:txBody>
          <a:bodyPr/>
          <a:lstStyle/>
          <a:p>
            <a:r>
              <a:rPr lang="en-US"/>
              <a:t>Click icon to add table</a:t>
            </a:r>
            <a:endParaRPr lang="en-GB"/>
          </a:p>
        </p:txBody>
      </p:sp>
      <p:sp>
        <p:nvSpPr>
          <p:cNvPr id="5" name="Table Placeholder 3">
            <a:extLst>
              <a:ext uri="{FF2B5EF4-FFF2-40B4-BE49-F238E27FC236}">
                <a16:creationId xmlns:a16="http://schemas.microsoft.com/office/drawing/2014/main" id="{E43D73FA-7799-9E42-8030-E8C238EB5EDB}"/>
              </a:ext>
            </a:extLst>
          </p:cNvPr>
          <p:cNvSpPr>
            <a:spLocks noGrp="1"/>
          </p:cNvSpPr>
          <p:nvPr>
            <p:ph type="tbl" sz="quarter" idx="11"/>
          </p:nvPr>
        </p:nvSpPr>
        <p:spPr>
          <a:xfrm>
            <a:off x="5739967" y="2025649"/>
            <a:ext cx="4383088" cy="3802063"/>
          </a:xfrm>
        </p:spPr>
        <p:txBody>
          <a:bodyPr/>
          <a:lstStyle/>
          <a:p>
            <a:r>
              <a:rPr lang="en-US"/>
              <a:t>Click icon to add table</a:t>
            </a:r>
            <a:endParaRPr lang="en-GB"/>
          </a:p>
        </p:txBody>
      </p:sp>
    </p:spTree>
    <p:extLst>
      <p:ext uri="{BB962C8B-B14F-4D97-AF65-F5344CB8AC3E}">
        <p14:creationId xmlns:p14="http://schemas.microsoft.com/office/powerpoint/2010/main" val="832644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ducing Presenters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a:t>Introducing your presenters</a:t>
            </a:r>
            <a:endParaRPr lang="en-GB"/>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838200"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1" name="Picture Placeholder 3">
            <a:extLst>
              <a:ext uri="{FF2B5EF4-FFF2-40B4-BE49-F238E27FC236}">
                <a16:creationId xmlns:a16="http://schemas.microsoft.com/office/drawing/2014/main" id="{2C602C5F-F1E1-2B20-CC7B-72A761E31A10}"/>
              </a:ext>
            </a:extLst>
          </p:cNvPr>
          <p:cNvSpPr>
            <a:spLocks noGrp="1"/>
          </p:cNvSpPr>
          <p:nvPr>
            <p:ph type="pic" sz="quarter" idx="13"/>
          </p:nvPr>
        </p:nvSpPr>
        <p:spPr>
          <a:xfrm>
            <a:off x="3238144"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2" name="Text Placeholder 6">
            <a:extLst>
              <a:ext uri="{FF2B5EF4-FFF2-40B4-BE49-F238E27FC236}">
                <a16:creationId xmlns:a16="http://schemas.microsoft.com/office/drawing/2014/main" id="{16E191BD-962D-F291-3568-61150F6B3421}"/>
              </a:ext>
            </a:extLst>
          </p:cNvPr>
          <p:cNvSpPr>
            <a:spLocks noGrp="1"/>
          </p:cNvSpPr>
          <p:nvPr>
            <p:ph type="body" sz="quarter" idx="14" hasCustomPrompt="1"/>
          </p:nvPr>
        </p:nvSpPr>
        <p:spPr>
          <a:xfrm>
            <a:off x="3238144"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3" name="Picture Placeholder 3">
            <a:extLst>
              <a:ext uri="{FF2B5EF4-FFF2-40B4-BE49-F238E27FC236}">
                <a16:creationId xmlns:a16="http://schemas.microsoft.com/office/drawing/2014/main" id="{B433CF78-ADFA-AA45-DC89-9873A0EC72E2}"/>
              </a:ext>
            </a:extLst>
          </p:cNvPr>
          <p:cNvSpPr>
            <a:spLocks noGrp="1"/>
          </p:cNvSpPr>
          <p:nvPr>
            <p:ph type="pic" sz="quarter" idx="15"/>
          </p:nvPr>
        </p:nvSpPr>
        <p:spPr>
          <a:xfrm>
            <a:off x="5638088"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4" name="Text Placeholder 6">
            <a:extLst>
              <a:ext uri="{FF2B5EF4-FFF2-40B4-BE49-F238E27FC236}">
                <a16:creationId xmlns:a16="http://schemas.microsoft.com/office/drawing/2014/main" id="{0B502E78-7066-D212-6CF2-493F948DBAFB}"/>
              </a:ext>
            </a:extLst>
          </p:cNvPr>
          <p:cNvSpPr>
            <a:spLocks noGrp="1"/>
          </p:cNvSpPr>
          <p:nvPr>
            <p:ph type="body" sz="quarter" idx="16" hasCustomPrompt="1"/>
          </p:nvPr>
        </p:nvSpPr>
        <p:spPr>
          <a:xfrm>
            <a:off x="5638088"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5" name="Picture Placeholder 3">
            <a:extLst>
              <a:ext uri="{FF2B5EF4-FFF2-40B4-BE49-F238E27FC236}">
                <a16:creationId xmlns:a16="http://schemas.microsoft.com/office/drawing/2014/main" id="{6B93B762-A71B-FA3C-88AE-C60700E46AE7}"/>
              </a:ext>
            </a:extLst>
          </p:cNvPr>
          <p:cNvSpPr>
            <a:spLocks noGrp="1"/>
          </p:cNvSpPr>
          <p:nvPr>
            <p:ph type="pic" sz="quarter" idx="17"/>
          </p:nvPr>
        </p:nvSpPr>
        <p:spPr>
          <a:xfrm>
            <a:off x="8038032"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6" name="Text Placeholder 6">
            <a:extLst>
              <a:ext uri="{FF2B5EF4-FFF2-40B4-BE49-F238E27FC236}">
                <a16:creationId xmlns:a16="http://schemas.microsoft.com/office/drawing/2014/main" id="{B8392AAC-125B-C445-4ED3-55B95A97C6BE}"/>
              </a:ext>
            </a:extLst>
          </p:cNvPr>
          <p:cNvSpPr>
            <a:spLocks noGrp="1"/>
          </p:cNvSpPr>
          <p:nvPr>
            <p:ph type="body" sz="quarter" idx="18" hasCustomPrompt="1"/>
          </p:nvPr>
        </p:nvSpPr>
        <p:spPr>
          <a:xfrm>
            <a:off x="8038032"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37045244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4F981-EC4B-FC5D-CB7F-B0A289E7AC30}"/>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5B83A3D9-C306-A50D-2E83-735207441740}"/>
              </a:ext>
            </a:extLst>
          </p:cNvPr>
          <p:cNvSpPr>
            <a:spLocks noGrp="1"/>
          </p:cNvSpPr>
          <p:nvPr>
            <p:ph type="pic" sz="quarter" idx="10"/>
          </p:nvPr>
        </p:nvSpPr>
        <p:spPr>
          <a:xfrm>
            <a:off x="581114" y="1444625"/>
            <a:ext cx="9542374" cy="4451350"/>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282CDA54-1359-1A3F-9450-4D5C5A366777}"/>
              </a:ext>
            </a:extLst>
          </p:cNvPr>
          <p:cNvSpPr>
            <a:spLocks noGrp="1"/>
          </p:cNvSpPr>
          <p:nvPr>
            <p:ph type="body" sz="quarter" idx="11" hasCustomPrompt="1"/>
          </p:nvPr>
        </p:nvSpPr>
        <p:spPr>
          <a:xfrm>
            <a:off x="581025" y="6110288"/>
            <a:ext cx="9542463" cy="444500"/>
          </a:xfrm>
        </p:spPr>
        <p:txBody>
          <a:bodyPr anchor="ctr">
            <a:noAutofit/>
          </a:bodyPr>
          <a:lstStyle>
            <a:lvl1pPr marL="0" indent="0">
              <a:buNone/>
              <a:defRPr sz="1400"/>
            </a:lvl1pPr>
            <a:lvl2pPr marL="457200" indent="0">
              <a:buNone/>
              <a:defRPr sz="1200"/>
            </a:lvl2pPr>
            <a:lvl3pPr>
              <a:defRPr sz="1100"/>
            </a:lvl3pPr>
            <a:lvl4pPr>
              <a:defRPr sz="1050"/>
            </a:lvl4pPr>
            <a:lvl5pPr>
              <a:defRPr sz="1050"/>
            </a:lvl5pPr>
          </a:lstStyle>
          <a:p>
            <a:pPr lvl="0"/>
            <a:r>
              <a:rPr lang="en-US"/>
              <a:t>Caption</a:t>
            </a:r>
          </a:p>
        </p:txBody>
      </p:sp>
    </p:spTree>
    <p:extLst>
      <p:ext uri="{BB962C8B-B14F-4D97-AF65-F5344CB8AC3E}">
        <p14:creationId xmlns:p14="http://schemas.microsoft.com/office/powerpoint/2010/main" val="32324320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End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44EF-B460-0F0B-922E-70F59F34191F}"/>
              </a:ext>
            </a:extLst>
          </p:cNvPr>
          <p:cNvSpPr>
            <a:spLocks noGrp="1"/>
          </p:cNvSpPr>
          <p:nvPr>
            <p:ph type="ctrTitle" hasCustomPrompt="1"/>
          </p:nvPr>
        </p:nvSpPr>
        <p:spPr>
          <a:xfrm>
            <a:off x="5225961" y="2622346"/>
            <a:ext cx="6059063" cy="1939635"/>
          </a:xfrm>
        </p:spPr>
        <p:txBody>
          <a:bodyPr anchor="b">
            <a:normAutofit/>
          </a:bodyPr>
          <a:lstStyle>
            <a:lvl1pPr algn="l">
              <a:defRPr sz="3200" strike="noStrike" cap="all" baseline="0">
                <a:solidFill>
                  <a:srgbClr val="4D8934"/>
                </a:solidFill>
              </a:defRPr>
            </a:lvl1pPr>
          </a:lstStyle>
          <a:p>
            <a:r>
              <a:rPr lang="en-US"/>
              <a:t>Thanks for attending</a:t>
            </a:r>
            <a:endParaRPr lang="en-GB"/>
          </a:p>
        </p:txBody>
      </p:sp>
      <p:sp>
        <p:nvSpPr>
          <p:cNvPr id="3" name="Subtitle 2">
            <a:extLst>
              <a:ext uri="{FF2B5EF4-FFF2-40B4-BE49-F238E27FC236}">
                <a16:creationId xmlns:a16="http://schemas.microsoft.com/office/drawing/2014/main" id="{5FCE09D1-136B-701C-E24A-0B129DEF8411}"/>
              </a:ext>
            </a:extLst>
          </p:cNvPr>
          <p:cNvSpPr>
            <a:spLocks noGrp="1"/>
          </p:cNvSpPr>
          <p:nvPr>
            <p:ph type="subTitle" idx="1" hasCustomPrompt="1"/>
          </p:nvPr>
        </p:nvSpPr>
        <p:spPr>
          <a:xfrm>
            <a:off x="5225961" y="4561982"/>
            <a:ext cx="6059063" cy="1009073"/>
          </a:xfrm>
        </p:spPr>
        <p:txBody>
          <a:bodyPr anchor="b">
            <a:normAutofit/>
          </a:bodyPr>
          <a:lstStyle>
            <a:lvl1pPr marL="0" indent="0" algn="l">
              <a:buNone/>
              <a:defRPr sz="2000" cap="all" baseline="0">
                <a:solidFill>
                  <a:srgbClr val="4D893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Contact us: Enquiries@recmanager.co.uk</a:t>
            </a:r>
          </a:p>
        </p:txBody>
      </p:sp>
      <p:pic>
        <p:nvPicPr>
          <p:cNvPr id="8" name="Picture 7" descr="A picture containing text, outdoor&#10;&#10;Description automatically generated">
            <a:extLst>
              <a:ext uri="{FF2B5EF4-FFF2-40B4-BE49-F238E27FC236}">
                <a16:creationId xmlns:a16="http://schemas.microsoft.com/office/drawing/2014/main" id="{00BF0293-6F82-4BBF-D0BD-611EC9D6BF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4458" y="339660"/>
            <a:ext cx="3790752" cy="2615972"/>
          </a:xfrm>
          <a:prstGeom prst="rect">
            <a:avLst/>
          </a:prstGeom>
        </p:spPr>
      </p:pic>
      <p:pic>
        <p:nvPicPr>
          <p:cNvPr id="6" name="Picture 5" descr="A green and white logo&#10;&#10;Description automatically generated with low confidence">
            <a:extLst>
              <a:ext uri="{FF2B5EF4-FFF2-40B4-BE49-F238E27FC236}">
                <a16:creationId xmlns:a16="http://schemas.microsoft.com/office/drawing/2014/main" id="{DDE74CEB-C666-A96F-0B98-433A6E43D30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356" t="12217" r="45066" b="29972"/>
          <a:stretch/>
        </p:blipFill>
        <p:spPr>
          <a:xfrm rot="5400000">
            <a:off x="583047" y="3476335"/>
            <a:ext cx="2798618" cy="3964713"/>
          </a:xfrm>
          <a:prstGeom prst="rect">
            <a:avLst/>
          </a:prstGeom>
        </p:spPr>
      </p:pic>
    </p:spTree>
    <p:extLst>
      <p:ext uri="{BB962C8B-B14F-4D97-AF65-F5344CB8AC3E}">
        <p14:creationId xmlns:p14="http://schemas.microsoft.com/office/powerpoint/2010/main" val="5403110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Section Brea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AB785-8985-A80E-806D-943192AADD1B}"/>
              </a:ext>
            </a:extLst>
          </p:cNvPr>
          <p:cNvSpPr>
            <a:spLocks noGrp="1"/>
          </p:cNvSpPr>
          <p:nvPr>
            <p:ph type="title" hasCustomPrompt="1"/>
          </p:nvPr>
        </p:nvSpPr>
        <p:spPr>
          <a:xfrm>
            <a:off x="4031672" y="2766219"/>
            <a:ext cx="6966527" cy="1325563"/>
          </a:xfrm>
        </p:spPr>
        <p:txBody>
          <a:bodyPr anchor="b">
            <a:normAutofit/>
          </a:bodyPr>
          <a:lstStyle>
            <a:lvl1pPr>
              <a:defRPr sz="2800"/>
            </a:lvl1pPr>
          </a:lstStyle>
          <a:p>
            <a:r>
              <a:rPr lang="en-US"/>
              <a:t>Section title</a:t>
            </a:r>
            <a:endParaRPr lang="en-GB"/>
          </a:p>
        </p:txBody>
      </p:sp>
      <p:sp>
        <p:nvSpPr>
          <p:cNvPr id="6" name="Text Placeholder 5">
            <a:extLst>
              <a:ext uri="{FF2B5EF4-FFF2-40B4-BE49-F238E27FC236}">
                <a16:creationId xmlns:a16="http://schemas.microsoft.com/office/drawing/2014/main" id="{71F3A676-D461-4214-79CA-6A1166138414}"/>
              </a:ext>
            </a:extLst>
          </p:cNvPr>
          <p:cNvSpPr>
            <a:spLocks noGrp="1"/>
          </p:cNvSpPr>
          <p:nvPr>
            <p:ph type="body" sz="quarter" idx="10" hasCustomPrompt="1"/>
          </p:nvPr>
        </p:nvSpPr>
        <p:spPr>
          <a:xfrm>
            <a:off x="4032250" y="4316413"/>
            <a:ext cx="6965950" cy="1084262"/>
          </a:xfrm>
        </p:spPr>
        <p:txBody>
          <a:bodyPr anchor="ctr"/>
          <a:lstStyle>
            <a:lvl1pPr marL="0" indent="0">
              <a:buNone/>
              <a:defRPr cap="all" spc="300" baseline="0"/>
            </a:lvl1pPr>
          </a:lstStyle>
          <a:p>
            <a:pPr lvl="0"/>
            <a:r>
              <a:rPr lang="en-US"/>
              <a:t>Presenter Name</a:t>
            </a:r>
            <a:endParaRPr lang="en-GB"/>
          </a:p>
        </p:txBody>
      </p:sp>
    </p:spTree>
    <p:extLst>
      <p:ext uri="{BB962C8B-B14F-4D97-AF65-F5344CB8AC3E}">
        <p14:creationId xmlns:p14="http://schemas.microsoft.com/office/powerpoint/2010/main" val="38636455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AB785-8985-A80E-806D-943192AADD1B}"/>
              </a:ext>
            </a:extLst>
          </p:cNvPr>
          <p:cNvSpPr>
            <a:spLocks noGrp="1"/>
          </p:cNvSpPr>
          <p:nvPr>
            <p:ph type="title" hasCustomPrompt="1"/>
          </p:nvPr>
        </p:nvSpPr>
        <p:spPr>
          <a:xfrm>
            <a:off x="4031672" y="2766219"/>
            <a:ext cx="6966527" cy="1325563"/>
          </a:xfrm>
        </p:spPr>
        <p:txBody>
          <a:bodyPr anchor="b">
            <a:normAutofit/>
          </a:bodyPr>
          <a:lstStyle>
            <a:lvl1pPr>
              <a:defRPr sz="2800"/>
            </a:lvl1pPr>
          </a:lstStyle>
          <a:p>
            <a:r>
              <a:rPr lang="en-US"/>
              <a:t>Section title</a:t>
            </a:r>
            <a:endParaRPr lang="en-GB"/>
          </a:p>
        </p:txBody>
      </p:sp>
      <p:sp>
        <p:nvSpPr>
          <p:cNvPr id="6" name="Text Placeholder 5">
            <a:extLst>
              <a:ext uri="{FF2B5EF4-FFF2-40B4-BE49-F238E27FC236}">
                <a16:creationId xmlns:a16="http://schemas.microsoft.com/office/drawing/2014/main" id="{71F3A676-D461-4214-79CA-6A1166138414}"/>
              </a:ext>
            </a:extLst>
          </p:cNvPr>
          <p:cNvSpPr>
            <a:spLocks noGrp="1"/>
          </p:cNvSpPr>
          <p:nvPr>
            <p:ph type="body" sz="quarter" idx="10" hasCustomPrompt="1"/>
          </p:nvPr>
        </p:nvSpPr>
        <p:spPr>
          <a:xfrm>
            <a:off x="4032250" y="4316413"/>
            <a:ext cx="6965950" cy="1084262"/>
          </a:xfrm>
        </p:spPr>
        <p:txBody>
          <a:bodyPr anchor="ctr"/>
          <a:lstStyle>
            <a:lvl1pPr marL="0" indent="0">
              <a:buNone/>
              <a:defRPr cap="all" spc="300" baseline="0"/>
            </a:lvl1pPr>
          </a:lstStyle>
          <a:p>
            <a:pPr lvl="0"/>
            <a:r>
              <a:rPr lang="en-US"/>
              <a:t>Presenter Name</a:t>
            </a:r>
            <a:endParaRPr lang="en-GB"/>
          </a:p>
        </p:txBody>
      </p:sp>
    </p:spTree>
    <p:extLst>
      <p:ext uri="{BB962C8B-B14F-4D97-AF65-F5344CB8AC3E}">
        <p14:creationId xmlns:p14="http://schemas.microsoft.com/office/powerpoint/2010/main" val="23157762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98293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itle and 1 Text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4" name="Content Placeholder 3">
            <a:extLst>
              <a:ext uri="{FF2B5EF4-FFF2-40B4-BE49-F238E27FC236}">
                <a16:creationId xmlns:a16="http://schemas.microsoft.com/office/drawing/2014/main" id="{01454154-D7E6-35FB-BDEF-AC21C9A2E7E4}"/>
              </a:ext>
            </a:extLst>
          </p:cNvPr>
          <p:cNvSpPr>
            <a:spLocks noGrp="1"/>
          </p:cNvSpPr>
          <p:nvPr>
            <p:ph sz="quarter" idx="10"/>
          </p:nvPr>
        </p:nvSpPr>
        <p:spPr>
          <a:xfrm>
            <a:off x="906463" y="1939895"/>
            <a:ext cx="9217025" cy="41783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700121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6" name="Table Placeholder 5">
            <a:extLst>
              <a:ext uri="{FF2B5EF4-FFF2-40B4-BE49-F238E27FC236}">
                <a16:creationId xmlns:a16="http://schemas.microsoft.com/office/drawing/2014/main" id="{98F02729-A620-B77C-1AB7-B18A01C3A1EC}"/>
              </a:ext>
            </a:extLst>
          </p:cNvPr>
          <p:cNvSpPr>
            <a:spLocks noGrp="1"/>
          </p:cNvSpPr>
          <p:nvPr>
            <p:ph type="tbl" sz="quarter" idx="10"/>
          </p:nvPr>
        </p:nvSpPr>
        <p:spPr>
          <a:xfrm>
            <a:off x="838200" y="2084388"/>
            <a:ext cx="9285288" cy="3957637"/>
          </a:xfrm>
        </p:spPr>
        <p:txBody>
          <a:bodyPr/>
          <a:lstStyle/>
          <a:p>
            <a:r>
              <a:rPr lang="en-US"/>
              <a:t>Click icon to add table</a:t>
            </a:r>
            <a:endParaRPr lang="en-GB"/>
          </a:p>
        </p:txBody>
      </p:sp>
    </p:spTree>
    <p:extLst>
      <p:ext uri="{BB962C8B-B14F-4D97-AF65-F5344CB8AC3E}">
        <p14:creationId xmlns:p14="http://schemas.microsoft.com/office/powerpoint/2010/main" val="1772210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ducing Presenters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a:t>Introducing your presenters</a:t>
            </a:r>
            <a:endParaRPr lang="en-GB"/>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838200"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1" name="Picture Placeholder 3">
            <a:extLst>
              <a:ext uri="{FF2B5EF4-FFF2-40B4-BE49-F238E27FC236}">
                <a16:creationId xmlns:a16="http://schemas.microsoft.com/office/drawing/2014/main" id="{2C602C5F-F1E1-2B20-CC7B-72A761E31A10}"/>
              </a:ext>
            </a:extLst>
          </p:cNvPr>
          <p:cNvSpPr>
            <a:spLocks noGrp="1"/>
          </p:cNvSpPr>
          <p:nvPr>
            <p:ph type="pic" sz="quarter" idx="13"/>
          </p:nvPr>
        </p:nvSpPr>
        <p:spPr>
          <a:xfrm>
            <a:off x="3041593"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2" name="Text Placeholder 6">
            <a:extLst>
              <a:ext uri="{FF2B5EF4-FFF2-40B4-BE49-F238E27FC236}">
                <a16:creationId xmlns:a16="http://schemas.microsoft.com/office/drawing/2014/main" id="{16E191BD-962D-F291-3568-61150F6B3421}"/>
              </a:ext>
            </a:extLst>
          </p:cNvPr>
          <p:cNvSpPr>
            <a:spLocks noGrp="1"/>
          </p:cNvSpPr>
          <p:nvPr>
            <p:ph type="body" sz="quarter" idx="14" hasCustomPrompt="1"/>
          </p:nvPr>
        </p:nvSpPr>
        <p:spPr>
          <a:xfrm>
            <a:off x="3041593"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3" name="Picture Placeholder 3">
            <a:extLst>
              <a:ext uri="{FF2B5EF4-FFF2-40B4-BE49-F238E27FC236}">
                <a16:creationId xmlns:a16="http://schemas.microsoft.com/office/drawing/2014/main" id="{B433CF78-ADFA-AA45-DC89-9873A0EC72E2}"/>
              </a:ext>
            </a:extLst>
          </p:cNvPr>
          <p:cNvSpPr>
            <a:spLocks noGrp="1"/>
          </p:cNvSpPr>
          <p:nvPr>
            <p:ph type="pic" sz="quarter" idx="15"/>
          </p:nvPr>
        </p:nvSpPr>
        <p:spPr>
          <a:xfrm>
            <a:off x="5244986"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4" name="Text Placeholder 6">
            <a:extLst>
              <a:ext uri="{FF2B5EF4-FFF2-40B4-BE49-F238E27FC236}">
                <a16:creationId xmlns:a16="http://schemas.microsoft.com/office/drawing/2014/main" id="{0B502E78-7066-D212-6CF2-493F948DBAFB}"/>
              </a:ext>
            </a:extLst>
          </p:cNvPr>
          <p:cNvSpPr>
            <a:spLocks noGrp="1"/>
          </p:cNvSpPr>
          <p:nvPr>
            <p:ph type="body" sz="quarter" idx="16" hasCustomPrompt="1"/>
          </p:nvPr>
        </p:nvSpPr>
        <p:spPr>
          <a:xfrm>
            <a:off x="5244986"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5" name="Picture Placeholder 3">
            <a:extLst>
              <a:ext uri="{FF2B5EF4-FFF2-40B4-BE49-F238E27FC236}">
                <a16:creationId xmlns:a16="http://schemas.microsoft.com/office/drawing/2014/main" id="{6B93B762-A71B-FA3C-88AE-C60700E46AE7}"/>
              </a:ext>
            </a:extLst>
          </p:cNvPr>
          <p:cNvSpPr>
            <a:spLocks noGrp="1"/>
          </p:cNvSpPr>
          <p:nvPr>
            <p:ph type="pic" sz="quarter" idx="17"/>
          </p:nvPr>
        </p:nvSpPr>
        <p:spPr>
          <a:xfrm>
            <a:off x="7448379"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6" name="Text Placeholder 6">
            <a:extLst>
              <a:ext uri="{FF2B5EF4-FFF2-40B4-BE49-F238E27FC236}">
                <a16:creationId xmlns:a16="http://schemas.microsoft.com/office/drawing/2014/main" id="{B8392AAC-125B-C445-4ED3-55B95A97C6BE}"/>
              </a:ext>
            </a:extLst>
          </p:cNvPr>
          <p:cNvSpPr>
            <a:spLocks noGrp="1"/>
          </p:cNvSpPr>
          <p:nvPr>
            <p:ph type="body" sz="quarter" idx="18" hasCustomPrompt="1"/>
          </p:nvPr>
        </p:nvSpPr>
        <p:spPr>
          <a:xfrm>
            <a:off x="7448379"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7" name="Picture Placeholder 3">
            <a:extLst>
              <a:ext uri="{FF2B5EF4-FFF2-40B4-BE49-F238E27FC236}">
                <a16:creationId xmlns:a16="http://schemas.microsoft.com/office/drawing/2014/main" id="{1026378F-2B6D-A76B-2223-03BA02011708}"/>
              </a:ext>
            </a:extLst>
          </p:cNvPr>
          <p:cNvSpPr>
            <a:spLocks noGrp="1"/>
          </p:cNvSpPr>
          <p:nvPr>
            <p:ph type="pic" sz="quarter" idx="19"/>
          </p:nvPr>
        </p:nvSpPr>
        <p:spPr>
          <a:xfrm>
            <a:off x="9651772"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8" name="Text Placeholder 6">
            <a:extLst>
              <a:ext uri="{FF2B5EF4-FFF2-40B4-BE49-F238E27FC236}">
                <a16:creationId xmlns:a16="http://schemas.microsoft.com/office/drawing/2014/main" id="{049C53E0-976D-51D9-76C6-8765075B95CE}"/>
              </a:ext>
            </a:extLst>
          </p:cNvPr>
          <p:cNvSpPr>
            <a:spLocks noGrp="1"/>
          </p:cNvSpPr>
          <p:nvPr>
            <p:ph type="body" sz="quarter" idx="20" hasCustomPrompt="1"/>
          </p:nvPr>
        </p:nvSpPr>
        <p:spPr>
          <a:xfrm>
            <a:off x="9651772"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2265591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ducing Presenters (6)">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1316765" y="1555104"/>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2538101" y="1559492"/>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3" name="Title 2">
            <a:extLst>
              <a:ext uri="{FF2B5EF4-FFF2-40B4-BE49-F238E27FC236}">
                <a16:creationId xmlns:a16="http://schemas.microsoft.com/office/drawing/2014/main" id="{DABA584D-131C-4FE5-4723-6CCA5DF912C3}"/>
              </a:ext>
            </a:extLst>
          </p:cNvPr>
          <p:cNvSpPr>
            <a:spLocks noGrp="1"/>
          </p:cNvSpPr>
          <p:nvPr>
            <p:ph type="title"/>
          </p:nvPr>
        </p:nvSpPr>
        <p:spPr/>
        <p:txBody>
          <a:bodyPr/>
          <a:lstStyle/>
          <a:p>
            <a:r>
              <a:rPr lang="en-US"/>
              <a:t>Click to edit Master title style</a:t>
            </a:r>
            <a:endParaRPr lang="en-GB"/>
          </a:p>
        </p:txBody>
      </p:sp>
      <p:sp>
        <p:nvSpPr>
          <p:cNvPr id="19" name="Picture Placeholder 3">
            <a:extLst>
              <a:ext uri="{FF2B5EF4-FFF2-40B4-BE49-F238E27FC236}">
                <a16:creationId xmlns:a16="http://schemas.microsoft.com/office/drawing/2014/main" id="{4798FD8A-4C75-DC5D-971A-434AE12023E1}"/>
              </a:ext>
            </a:extLst>
          </p:cNvPr>
          <p:cNvSpPr>
            <a:spLocks noGrp="1"/>
          </p:cNvSpPr>
          <p:nvPr>
            <p:ph type="pic" sz="quarter" idx="13"/>
          </p:nvPr>
        </p:nvSpPr>
        <p:spPr>
          <a:xfrm>
            <a:off x="1308220" y="2886227"/>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0" name="Text Placeholder 6">
            <a:extLst>
              <a:ext uri="{FF2B5EF4-FFF2-40B4-BE49-F238E27FC236}">
                <a16:creationId xmlns:a16="http://schemas.microsoft.com/office/drawing/2014/main" id="{D0F7DDD9-E56C-0E60-A01D-90DC5DCA8633}"/>
              </a:ext>
            </a:extLst>
          </p:cNvPr>
          <p:cNvSpPr>
            <a:spLocks noGrp="1"/>
          </p:cNvSpPr>
          <p:nvPr>
            <p:ph type="body" sz="quarter" idx="14" hasCustomPrompt="1"/>
          </p:nvPr>
        </p:nvSpPr>
        <p:spPr>
          <a:xfrm>
            <a:off x="2529556" y="2890615"/>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21" name="Picture Placeholder 3">
            <a:extLst>
              <a:ext uri="{FF2B5EF4-FFF2-40B4-BE49-F238E27FC236}">
                <a16:creationId xmlns:a16="http://schemas.microsoft.com/office/drawing/2014/main" id="{8B33D693-FDD8-B537-D436-FF835DB1BAA8}"/>
              </a:ext>
            </a:extLst>
          </p:cNvPr>
          <p:cNvSpPr>
            <a:spLocks noGrp="1"/>
          </p:cNvSpPr>
          <p:nvPr>
            <p:ph type="pic" sz="quarter" idx="15"/>
          </p:nvPr>
        </p:nvSpPr>
        <p:spPr>
          <a:xfrm>
            <a:off x="1316765" y="4226126"/>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2" name="Text Placeholder 6">
            <a:extLst>
              <a:ext uri="{FF2B5EF4-FFF2-40B4-BE49-F238E27FC236}">
                <a16:creationId xmlns:a16="http://schemas.microsoft.com/office/drawing/2014/main" id="{C65ECCA4-0426-B864-2295-86DFF0C594B4}"/>
              </a:ext>
            </a:extLst>
          </p:cNvPr>
          <p:cNvSpPr>
            <a:spLocks noGrp="1"/>
          </p:cNvSpPr>
          <p:nvPr>
            <p:ph type="body" sz="quarter" idx="16" hasCustomPrompt="1"/>
          </p:nvPr>
        </p:nvSpPr>
        <p:spPr>
          <a:xfrm>
            <a:off x="2538101" y="4230514"/>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23" name="Picture Placeholder 3">
            <a:extLst>
              <a:ext uri="{FF2B5EF4-FFF2-40B4-BE49-F238E27FC236}">
                <a16:creationId xmlns:a16="http://schemas.microsoft.com/office/drawing/2014/main" id="{DBE615FE-D98B-6957-5528-2D1F6959E1EE}"/>
              </a:ext>
            </a:extLst>
          </p:cNvPr>
          <p:cNvSpPr>
            <a:spLocks noGrp="1"/>
          </p:cNvSpPr>
          <p:nvPr>
            <p:ph type="pic" sz="quarter" idx="17"/>
          </p:nvPr>
        </p:nvSpPr>
        <p:spPr>
          <a:xfrm>
            <a:off x="6096000" y="2082908"/>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4" name="Text Placeholder 6">
            <a:extLst>
              <a:ext uri="{FF2B5EF4-FFF2-40B4-BE49-F238E27FC236}">
                <a16:creationId xmlns:a16="http://schemas.microsoft.com/office/drawing/2014/main" id="{035740DC-C0F3-A6E3-33D3-212FEBA73897}"/>
              </a:ext>
            </a:extLst>
          </p:cNvPr>
          <p:cNvSpPr>
            <a:spLocks noGrp="1"/>
          </p:cNvSpPr>
          <p:nvPr>
            <p:ph type="body" sz="quarter" idx="18" hasCustomPrompt="1"/>
          </p:nvPr>
        </p:nvSpPr>
        <p:spPr>
          <a:xfrm>
            <a:off x="7317336" y="2087296"/>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25" name="Picture Placeholder 3">
            <a:extLst>
              <a:ext uri="{FF2B5EF4-FFF2-40B4-BE49-F238E27FC236}">
                <a16:creationId xmlns:a16="http://schemas.microsoft.com/office/drawing/2014/main" id="{30046BA3-50A6-F220-A1A1-8AD39F38BA91}"/>
              </a:ext>
            </a:extLst>
          </p:cNvPr>
          <p:cNvSpPr>
            <a:spLocks noGrp="1"/>
          </p:cNvSpPr>
          <p:nvPr>
            <p:ph type="pic" sz="quarter" idx="19"/>
          </p:nvPr>
        </p:nvSpPr>
        <p:spPr>
          <a:xfrm>
            <a:off x="6096000" y="3420224"/>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6" name="Text Placeholder 6">
            <a:extLst>
              <a:ext uri="{FF2B5EF4-FFF2-40B4-BE49-F238E27FC236}">
                <a16:creationId xmlns:a16="http://schemas.microsoft.com/office/drawing/2014/main" id="{26FCB1F9-B6A0-0E5C-2002-88CFF6CC1275}"/>
              </a:ext>
            </a:extLst>
          </p:cNvPr>
          <p:cNvSpPr>
            <a:spLocks noGrp="1"/>
          </p:cNvSpPr>
          <p:nvPr>
            <p:ph type="body" sz="quarter" idx="20" hasCustomPrompt="1"/>
          </p:nvPr>
        </p:nvSpPr>
        <p:spPr>
          <a:xfrm>
            <a:off x="7317336" y="3424612"/>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27" name="Picture Placeholder 3">
            <a:extLst>
              <a:ext uri="{FF2B5EF4-FFF2-40B4-BE49-F238E27FC236}">
                <a16:creationId xmlns:a16="http://schemas.microsoft.com/office/drawing/2014/main" id="{43243EF0-87A9-C26C-2F8B-BEFB11EFDFB4}"/>
              </a:ext>
            </a:extLst>
          </p:cNvPr>
          <p:cNvSpPr>
            <a:spLocks noGrp="1"/>
          </p:cNvSpPr>
          <p:nvPr>
            <p:ph type="pic" sz="quarter" idx="21"/>
          </p:nvPr>
        </p:nvSpPr>
        <p:spPr>
          <a:xfrm>
            <a:off x="6096000" y="4760123"/>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8" name="Text Placeholder 6">
            <a:extLst>
              <a:ext uri="{FF2B5EF4-FFF2-40B4-BE49-F238E27FC236}">
                <a16:creationId xmlns:a16="http://schemas.microsoft.com/office/drawing/2014/main" id="{E74B089C-F527-0CC4-758C-19275ACD01ED}"/>
              </a:ext>
            </a:extLst>
          </p:cNvPr>
          <p:cNvSpPr>
            <a:spLocks noGrp="1"/>
          </p:cNvSpPr>
          <p:nvPr>
            <p:ph type="body" sz="quarter" idx="22" hasCustomPrompt="1"/>
          </p:nvPr>
        </p:nvSpPr>
        <p:spPr>
          <a:xfrm>
            <a:off x="7317336" y="4764511"/>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174609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1 Text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4" name="Content Placeholder 3">
            <a:extLst>
              <a:ext uri="{FF2B5EF4-FFF2-40B4-BE49-F238E27FC236}">
                <a16:creationId xmlns:a16="http://schemas.microsoft.com/office/drawing/2014/main" id="{01454154-D7E6-35FB-BDEF-AC21C9A2E7E4}"/>
              </a:ext>
            </a:extLst>
          </p:cNvPr>
          <p:cNvSpPr>
            <a:spLocks noGrp="1"/>
          </p:cNvSpPr>
          <p:nvPr>
            <p:ph sz="quarter" idx="10"/>
          </p:nvPr>
        </p:nvSpPr>
        <p:spPr>
          <a:xfrm>
            <a:off x="906463" y="1939895"/>
            <a:ext cx="9217025" cy="41783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61524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6" name="Table Placeholder 5">
            <a:extLst>
              <a:ext uri="{FF2B5EF4-FFF2-40B4-BE49-F238E27FC236}">
                <a16:creationId xmlns:a16="http://schemas.microsoft.com/office/drawing/2014/main" id="{98F02729-A620-B77C-1AB7-B18A01C3A1EC}"/>
              </a:ext>
            </a:extLst>
          </p:cNvPr>
          <p:cNvSpPr>
            <a:spLocks noGrp="1"/>
          </p:cNvSpPr>
          <p:nvPr>
            <p:ph type="tbl" sz="quarter" idx="10"/>
          </p:nvPr>
        </p:nvSpPr>
        <p:spPr>
          <a:xfrm>
            <a:off x="838200" y="2084388"/>
            <a:ext cx="9285288" cy="3957637"/>
          </a:xfrm>
        </p:spPr>
        <p:txBody>
          <a:bodyPr/>
          <a:lstStyle/>
          <a:p>
            <a:r>
              <a:rPr lang="en-US"/>
              <a:t>Click icon to add table</a:t>
            </a:r>
            <a:endParaRPr lang="en-GB"/>
          </a:p>
        </p:txBody>
      </p:sp>
    </p:spTree>
    <p:extLst>
      <p:ext uri="{BB962C8B-B14F-4D97-AF65-F5344CB8AC3E}">
        <p14:creationId xmlns:p14="http://schemas.microsoft.com/office/powerpoint/2010/main" val="1558133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box then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C7735C8A-EFF8-C491-7BCB-99DF2DC73DCB}"/>
              </a:ext>
            </a:extLst>
          </p:cNvPr>
          <p:cNvSpPr>
            <a:spLocks noGrp="1"/>
          </p:cNvSpPr>
          <p:nvPr>
            <p:ph type="body" sz="quarter" idx="10"/>
          </p:nvPr>
        </p:nvSpPr>
        <p:spPr>
          <a:xfrm>
            <a:off x="838200" y="1836738"/>
            <a:ext cx="9285288" cy="931862"/>
          </a:xfrm>
        </p:spPr>
        <p:txBody>
          <a:bodyPr anchor="ct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Table Placeholder 7">
            <a:extLst>
              <a:ext uri="{FF2B5EF4-FFF2-40B4-BE49-F238E27FC236}">
                <a16:creationId xmlns:a16="http://schemas.microsoft.com/office/drawing/2014/main" id="{3B768190-5D5E-27F8-62BC-6611D8501C98}"/>
              </a:ext>
            </a:extLst>
          </p:cNvPr>
          <p:cNvSpPr>
            <a:spLocks noGrp="1"/>
          </p:cNvSpPr>
          <p:nvPr>
            <p:ph type="tbl" sz="quarter" idx="11"/>
          </p:nvPr>
        </p:nvSpPr>
        <p:spPr>
          <a:xfrm>
            <a:off x="838200" y="3230563"/>
            <a:ext cx="9285288" cy="2733675"/>
          </a:xfrm>
        </p:spPr>
        <p:txBody>
          <a:bodyPr/>
          <a:lstStyle/>
          <a:p>
            <a:r>
              <a:rPr lang="en-US"/>
              <a:t>Click icon to add table</a:t>
            </a:r>
            <a:endParaRPr lang="en-GB"/>
          </a:p>
        </p:txBody>
      </p:sp>
    </p:spTree>
    <p:extLst>
      <p:ext uri="{BB962C8B-B14F-4D97-AF65-F5344CB8AC3E}">
        <p14:creationId xmlns:p14="http://schemas.microsoft.com/office/powerpoint/2010/main" val="3431209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theme" Target="../theme/theme2.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image" Target="../media/image2.png"/><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45.xml"/><Relationship Id="rId7" Type="http://schemas.openxmlformats.org/officeDocument/2006/relationships/image" Target="../media/image4.png"/><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image" Target="../media/image3.png"/><Relationship Id="rId5" Type="http://schemas.openxmlformats.org/officeDocument/2006/relationships/theme" Target="../theme/theme3.xml"/><Relationship Id="rId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9D8B19-4CF9-7221-824B-C5C65D9F81A5}"/>
              </a:ext>
            </a:extLst>
          </p:cNvPr>
          <p:cNvSpPr>
            <a:spLocks noGrp="1"/>
          </p:cNvSpPr>
          <p:nvPr>
            <p:ph type="title"/>
          </p:nvPr>
        </p:nvSpPr>
        <p:spPr>
          <a:xfrm>
            <a:off x="838200" y="365125"/>
            <a:ext cx="9284855" cy="660111"/>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99587E0-8444-2E77-3E29-545A8C9A4E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descr="A picture containing text, outdoor&#10;&#10;Description automatically generated">
            <a:extLst>
              <a:ext uri="{FF2B5EF4-FFF2-40B4-BE49-F238E27FC236}">
                <a16:creationId xmlns:a16="http://schemas.microsoft.com/office/drawing/2014/main" id="{AC7D8C0D-C6C7-7E72-B6FA-0B12BBAB5F28}"/>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0274899" y="169934"/>
            <a:ext cx="1522246" cy="1050491"/>
          </a:xfrm>
          <a:prstGeom prst="rect">
            <a:avLst/>
          </a:prstGeom>
        </p:spPr>
      </p:pic>
      <p:sp>
        <p:nvSpPr>
          <p:cNvPr id="8" name="Rectangle 7">
            <a:extLst>
              <a:ext uri="{FF2B5EF4-FFF2-40B4-BE49-F238E27FC236}">
                <a16:creationId xmlns:a16="http://schemas.microsoft.com/office/drawing/2014/main" id="{BC82288A-F5D2-CD23-755A-CE3049385CED}"/>
              </a:ext>
            </a:extLst>
          </p:cNvPr>
          <p:cNvSpPr/>
          <p:nvPr userDrawn="1"/>
        </p:nvSpPr>
        <p:spPr>
          <a:xfrm>
            <a:off x="535707" y="312813"/>
            <a:ext cx="281987" cy="746260"/>
          </a:xfrm>
          <a:prstGeom prst="rect">
            <a:avLst/>
          </a:prstGeom>
          <a:solidFill>
            <a:srgbClr val="68A4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green and white logo&#10;&#10;Description automatically generated with low confidence">
            <a:extLst>
              <a:ext uri="{FF2B5EF4-FFF2-40B4-BE49-F238E27FC236}">
                <a16:creationId xmlns:a16="http://schemas.microsoft.com/office/drawing/2014/main" id="{1B9CC3A9-E239-3780-0021-27F64AC0B6FF}"/>
              </a:ext>
            </a:extLst>
          </p:cNvPr>
          <p:cNvPicPr>
            <a:picLocks noChangeAspect="1"/>
          </p:cNvPicPr>
          <p:nvPr userDrawn="1"/>
        </p:nvPicPr>
        <p:blipFill rotWithShape="1">
          <a:blip r:embed="rId25">
            <a:extLst>
              <a:ext uri="{28A0092B-C50C-407E-A947-70E740481C1C}">
                <a14:useLocalDpi xmlns:a14="http://schemas.microsoft.com/office/drawing/2010/main" val="0"/>
              </a:ext>
            </a:extLst>
          </a:blip>
          <a:srcRect l="6356" t="12219" r="45066" b="44983"/>
          <a:stretch/>
        </p:blipFill>
        <p:spPr>
          <a:xfrm>
            <a:off x="10867906" y="5469307"/>
            <a:ext cx="1324094" cy="1388693"/>
          </a:xfrm>
          <a:prstGeom prst="rect">
            <a:avLst/>
          </a:prstGeom>
        </p:spPr>
      </p:pic>
    </p:spTree>
    <p:extLst>
      <p:ext uri="{BB962C8B-B14F-4D97-AF65-F5344CB8AC3E}">
        <p14:creationId xmlns:p14="http://schemas.microsoft.com/office/powerpoint/2010/main" val="17197981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708" r:id="rId22"/>
  </p:sldLayoutIdLst>
  <p:txStyles>
    <p:titleStyle>
      <a:lvl1pPr algn="l" defTabSz="914400" rtl="0" eaLnBrk="1" latinLnBrk="0" hangingPunct="1">
        <a:lnSpc>
          <a:spcPct val="90000"/>
        </a:lnSpc>
        <a:spcBef>
          <a:spcPct val="0"/>
        </a:spcBef>
        <a:buNone/>
        <a:defRPr sz="2800" b="1" kern="1200" cap="all" spc="300" baseline="0">
          <a:solidFill>
            <a:schemeClr val="accent3"/>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9D8B19-4CF9-7221-824B-C5C65D9F81A5}"/>
              </a:ext>
            </a:extLst>
          </p:cNvPr>
          <p:cNvSpPr>
            <a:spLocks noGrp="1"/>
          </p:cNvSpPr>
          <p:nvPr>
            <p:ph type="title"/>
          </p:nvPr>
        </p:nvSpPr>
        <p:spPr>
          <a:xfrm>
            <a:off x="838200" y="365125"/>
            <a:ext cx="9284855" cy="660111"/>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99587E0-8444-2E77-3E29-545A8C9A4E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descr="A picture containing text, outdoor&#10;&#10;Description automatically generated">
            <a:extLst>
              <a:ext uri="{FF2B5EF4-FFF2-40B4-BE49-F238E27FC236}">
                <a16:creationId xmlns:a16="http://schemas.microsoft.com/office/drawing/2014/main" id="{AC7D8C0D-C6C7-7E72-B6FA-0B12BBAB5F28}"/>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0274899" y="169934"/>
            <a:ext cx="1522246" cy="1050491"/>
          </a:xfrm>
          <a:prstGeom prst="rect">
            <a:avLst/>
          </a:prstGeom>
        </p:spPr>
      </p:pic>
      <p:sp>
        <p:nvSpPr>
          <p:cNvPr id="8" name="Rectangle 7">
            <a:extLst>
              <a:ext uri="{FF2B5EF4-FFF2-40B4-BE49-F238E27FC236}">
                <a16:creationId xmlns:a16="http://schemas.microsoft.com/office/drawing/2014/main" id="{BC82288A-F5D2-CD23-755A-CE3049385CED}"/>
              </a:ext>
            </a:extLst>
          </p:cNvPr>
          <p:cNvSpPr/>
          <p:nvPr userDrawn="1"/>
        </p:nvSpPr>
        <p:spPr>
          <a:xfrm>
            <a:off x="535707" y="312813"/>
            <a:ext cx="281987" cy="746260"/>
          </a:xfrm>
          <a:prstGeom prst="rect">
            <a:avLst/>
          </a:prstGeom>
          <a:solidFill>
            <a:srgbClr val="68A4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green and white logo&#10;&#10;Description automatically generated with low confidence">
            <a:extLst>
              <a:ext uri="{FF2B5EF4-FFF2-40B4-BE49-F238E27FC236}">
                <a16:creationId xmlns:a16="http://schemas.microsoft.com/office/drawing/2014/main" id="{1B9CC3A9-E239-3780-0021-27F64AC0B6FF}"/>
              </a:ext>
            </a:extLst>
          </p:cNvPr>
          <p:cNvPicPr>
            <a:picLocks noChangeAspect="1"/>
          </p:cNvPicPr>
          <p:nvPr userDrawn="1"/>
        </p:nvPicPr>
        <p:blipFill rotWithShape="1">
          <a:blip r:embed="rId23">
            <a:extLst>
              <a:ext uri="{28A0092B-C50C-407E-A947-70E740481C1C}">
                <a14:useLocalDpi xmlns:a14="http://schemas.microsoft.com/office/drawing/2010/main" val="0"/>
              </a:ext>
            </a:extLst>
          </a:blip>
          <a:srcRect l="6356" t="12219" r="45066" b="44983"/>
          <a:stretch/>
        </p:blipFill>
        <p:spPr>
          <a:xfrm>
            <a:off x="10867906" y="5469307"/>
            <a:ext cx="1324094" cy="1388693"/>
          </a:xfrm>
          <a:prstGeom prst="rect">
            <a:avLst/>
          </a:prstGeom>
        </p:spPr>
      </p:pic>
    </p:spTree>
    <p:extLst>
      <p:ext uri="{BB962C8B-B14F-4D97-AF65-F5344CB8AC3E}">
        <p14:creationId xmlns:p14="http://schemas.microsoft.com/office/powerpoint/2010/main" val="27239444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 id="2147483701" r:id="rId19"/>
    <p:sldLayoutId id="2147483702" r:id="rId20"/>
  </p:sldLayoutIdLst>
  <p:txStyles>
    <p:titleStyle>
      <a:lvl1pPr algn="l" defTabSz="914400" rtl="0" eaLnBrk="1" latinLnBrk="0" hangingPunct="1">
        <a:lnSpc>
          <a:spcPct val="90000"/>
        </a:lnSpc>
        <a:spcBef>
          <a:spcPct val="0"/>
        </a:spcBef>
        <a:buNone/>
        <a:defRPr sz="2800" b="1" kern="1200" cap="all" spc="300" baseline="0">
          <a:solidFill>
            <a:schemeClr val="accent3"/>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pic>
        <p:nvPicPr>
          <p:cNvPr id="5" name="Picture 4" descr="Text&#10;&#10;Description automatically generated with medium confidence">
            <a:extLst>
              <a:ext uri="{FF2B5EF4-FFF2-40B4-BE49-F238E27FC236}">
                <a16:creationId xmlns:a16="http://schemas.microsoft.com/office/drawing/2014/main" id="{3016CE7F-84B1-ABD5-AB40-B64EF3BED19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0007" y="483936"/>
            <a:ext cx="3599695" cy="2398781"/>
          </a:xfrm>
          <a:prstGeom prst="rect">
            <a:avLst/>
          </a:prstGeom>
        </p:spPr>
      </p:pic>
      <p:sp>
        <p:nvSpPr>
          <p:cNvPr id="6" name="Title Placeholder 5">
            <a:extLst>
              <a:ext uri="{FF2B5EF4-FFF2-40B4-BE49-F238E27FC236}">
                <a16:creationId xmlns:a16="http://schemas.microsoft.com/office/drawing/2014/main" id="{BEB85A62-8D90-8B0A-5214-1218CB843FC1}"/>
              </a:ext>
            </a:extLst>
          </p:cNvPr>
          <p:cNvSpPr>
            <a:spLocks noGrp="1"/>
          </p:cNvSpPr>
          <p:nvPr>
            <p:ph type="title"/>
          </p:nvPr>
        </p:nvSpPr>
        <p:spPr>
          <a:xfrm>
            <a:off x="4387272" y="365125"/>
            <a:ext cx="6966527"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10" name="Text Placeholder 9">
            <a:extLst>
              <a:ext uri="{FF2B5EF4-FFF2-40B4-BE49-F238E27FC236}">
                <a16:creationId xmlns:a16="http://schemas.microsoft.com/office/drawing/2014/main" id="{B938C483-D67E-DB27-CEA5-95ADEE519C96}"/>
              </a:ext>
            </a:extLst>
          </p:cNvPr>
          <p:cNvSpPr>
            <a:spLocks noGrp="1"/>
          </p:cNvSpPr>
          <p:nvPr>
            <p:ph type="body" idx="1"/>
          </p:nvPr>
        </p:nvSpPr>
        <p:spPr>
          <a:xfrm>
            <a:off x="838200" y="3315855"/>
            <a:ext cx="10515600" cy="28611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2" name="Picture 11">
            <a:extLst>
              <a:ext uri="{FF2B5EF4-FFF2-40B4-BE49-F238E27FC236}">
                <a16:creationId xmlns:a16="http://schemas.microsoft.com/office/drawing/2014/main" id="{3FA18B76-725F-D2E8-54A7-EBF1DD8CD8A0}"/>
              </a:ext>
            </a:extLst>
          </p:cNvPr>
          <p:cNvPicPr>
            <a:picLocks noChangeAspect="1"/>
          </p:cNvPicPr>
          <p:nvPr userDrawn="1"/>
        </p:nvPicPr>
        <p:blipFill rotWithShape="1">
          <a:blip r:embed="rId7"/>
          <a:srcRect r="44153" b="40965"/>
          <a:stretch/>
        </p:blipFill>
        <p:spPr>
          <a:xfrm>
            <a:off x="10978999" y="5238309"/>
            <a:ext cx="1213002" cy="1619691"/>
          </a:xfrm>
          <a:prstGeom prst="rect">
            <a:avLst/>
          </a:prstGeom>
          <a:solidFill>
            <a:schemeClr val="accent4"/>
          </a:solidFill>
        </p:spPr>
      </p:pic>
    </p:spTree>
    <p:extLst>
      <p:ext uri="{BB962C8B-B14F-4D97-AF65-F5344CB8AC3E}">
        <p14:creationId xmlns:p14="http://schemas.microsoft.com/office/powerpoint/2010/main" val="1794658934"/>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Lst>
  <p:txStyles>
    <p:titleStyle>
      <a:lvl1pPr algn="l" defTabSz="914400" rtl="0" eaLnBrk="1" latinLnBrk="0" hangingPunct="1">
        <a:lnSpc>
          <a:spcPct val="90000"/>
        </a:lnSpc>
        <a:spcBef>
          <a:spcPct val="0"/>
        </a:spcBef>
        <a:buNone/>
        <a:defRPr sz="2800" b="1" kern="1200" cap="all" spc="300" baseline="0">
          <a:solidFill>
            <a:schemeClr val="bg1"/>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bg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bg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bg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bg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bg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mailto:enquiries@recmanager.co.uk"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2" Type="http://schemas.openxmlformats.org/officeDocument/2006/relationships/hyperlink" Target="https://recportal.co.uk/documents/20121/224214017/Data+Cleanse+Reports+Guidance+v6.3.pdf/46aa30c5-990c-d34d-f97c-dced049dc548?t=1708009051797"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5.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2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0.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hyperlink" Target="mailto:enquiries@recmanager.co.uk" TargetMode="Externa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4.xml"/><Relationship Id="rId7" Type="http://schemas.openxmlformats.org/officeDocument/2006/relationships/image" Target="../media/image12.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21.xml"/><Relationship Id="rId5" Type="http://schemas.openxmlformats.org/officeDocument/2006/relationships/tags" Target="../tags/tag6.xml"/><Relationship Id="rId4"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46.xml.rels><?xml version="1.0" encoding="UTF-8" standalone="yes"?>
<Relationships xmlns="http://schemas.openxmlformats.org/package/2006/relationships"><Relationship Id="rId3" Type="http://schemas.openxmlformats.org/officeDocument/2006/relationships/image" Target="../media/image35.svg"/><Relationship Id="rId7" Type="http://schemas.openxmlformats.org/officeDocument/2006/relationships/image" Target="../media/image39.sv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svg"/><Relationship Id="rId4" Type="http://schemas.openxmlformats.org/officeDocument/2006/relationships/image" Target="../media/image36.png"/></Relationships>
</file>

<file path=ppt/slides/_rels/slide4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5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tags" Target="../tags/tag9.xml"/><Relationship Id="rId7" Type="http://schemas.openxmlformats.org/officeDocument/2006/relationships/image" Target="../media/image12.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Layout" Target="../slideLayouts/slideLayout44.xml"/><Relationship Id="rId5" Type="http://schemas.openxmlformats.org/officeDocument/2006/relationships/tags" Target="../tags/tag11.xml"/><Relationship Id="rId4" Type="http://schemas.openxmlformats.org/officeDocument/2006/relationships/tags" Target="../tags/tag1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tags" Target="../tags/tag14.xml"/><Relationship Id="rId7" Type="http://schemas.openxmlformats.org/officeDocument/2006/relationships/image" Target="../media/image12.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Layout" Target="../slideLayouts/slideLayout21.xml"/><Relationship Id="rId5" Type="http://schemas.openxmlformats.org/officeDocument/2006/relationships/tags" Target="../tags/tag16.xml"/><Relationship Id="rId4" Type="http://schemas.openxmlformats.org/officeDocument/2006/relationships/tags" Target="../tags/tag15.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D0C2B-7BF1-3915-E681-6021F531D6AB}"/>
              </a:ext>
            </a:extLst>
          </p:cNvPr>
          <p:cNvSpPr>
            <a:spLocks noGrp="1"/>
          </p:cNvSpPr>
          <p:nvPr>
            <p:ph type="ctrTitle"/>
          </p:nvPr>
        </p:nvSpPr>
        <p:spPr>
          <a:xfrm>
            <a:off x="517228" y="2955632"/>
            <a:ext cx="9263770" cy="1939635"/>
          </a:xfrm>
        </p:spPr>
        <p:txBody>
          <a:bodyPr/>
          <a:lstStyle/>
          <a:p>
            <a:r>
              <a:rPr lang="en-GB" dirty="0">
                <a:cs typeface="Roboto" panose="02000000000000000000" pitchFamily="2" charset="0"/>
              </a:rPr>
              <a:t>Performance Assurance </a:t>
            </a:r>
            <a:br>
              <a:rPr lang="en-GB" dirty="0">
                <a:cs typeface="Roboto" panose="02000000000000000000" pitchFamily="2" charset="0"/>
              </a:rPr>
            </a:br>
            <a:r>
              <a:rPr lang="en-GB" dirty="0">
                <a:cs typeface="Roboto" panose="02000000000000000000" pitchFamily="2" charset="0"/>
              </a:rPr>
              <a:t>Webinar</a:t>
            </a:r>
          </a:p>
        </p:txBody>
      </p:sp>
      <p:sp>
        <p:nvSpPr>
          <p:cNvPr id="3" name="Subtitle 2">
            <a:extLst>
              <a:ext uri="{FF2B5EF4-FFF2-40B4-BE49-F238E27FC236}">
                <a16:creationId xmlns:a16="http://schemas.microsoft.com/office/drawing/2014/main" id="{CA510E5E-697D-4331-038A-BC23DF000C2A}"/>
              </a:ext>
            </a:extLst>
          </p:cNvPr>
          <p:cNvSpPr>
            <a:spLocks noGrp="1"/>
          </p:cNvSpPr>
          <p:nvPr>
            <p:ph type="subTitle" idx="1"/>
          </p:nvPr>
        </p:nvSpPr>
        <p:spPr>
          <a:xfrm>
            <a:off x="517228" y="4562672"/>
            <a:ext cx="6059063" cy="1009073"/>
          </a:xfrm>
        </p:spPr>
        <p:txBody>
          <a:bodyPr/>
          <a:lstStyle/>
          <a:p>
            <a:r>
              <a:rPr lang="en-GB" dirty="0">
                <a:cs typeface="Roboto" panose="02000000000000000000" pitchFamily="2" charset="0"/>
              </a:rPr>
              <a:t>21 March 2024</a:t>
            </a:r>
          </a:p>
        </p:txBody>
      </p:sp>
    </p:spTree>
    <p:extLst>
      <p:ext uri="{BB962C8B-B14F-4D97-AF65-F5344CB8AC3E}">
        <p14:creationId xmlns:p14="http://schemas.microsoft.com/office/powerpoint/2010/main" val="424965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D31AD-7F55-1690-367C-3C6BFD295BDB}"/>
              </a:ext>
            </a:extLst>
          </p:cNvPr>
          <p:cNvSpPr>
            <a:spLocks noGrp="1"/>
          </p:cNvSpPr>
          <p:nvPr>
            <p:ph type="title"/>
          </p:nvPr>
        </p:nvSpPr>
        <p:spPr>
          <a:xfrm>
            <a:off x="828367" y="390940"/>
            <a:ext cx="9284855" cy="660111"/>
          </a:xfrm>
        </p:spPr>
        <p:txBody>
          <a:bodyPr>
            <a:noAutofit/>
          </a:bodyPr>
          <a:lstStyle/>
          <a:p>
            <a:r>
              <a:rPr lang="en-GB" sz="2500" b="1" u="none" strike="noStrike" cap="all" dirty="0">
                <a:solidFill>
                  <a:srgbClr val="70ADA3"/>
                </a:solidFill>
                <a:effectLst/>
                <a:cs typeface="Roboto" panose="02000000000000000000" pitchFamily="2" charset="0"/>
              </a:rPr>
              <a:t>Party assurance Technique Cadence update</a:t>
            </a:r>
            <a:endParaRPr lang="en-GB" sz="2500" dirty="0">
              <a:cs typeface="Roboto" panose="02000000000000000000" pitchFamily="2" charset="0"/>
            </a:endParaRPr>
          </a:p>
        </p:txBody>
      </p:sp>
      <p:graphicFrame>
        <p:nvGraphicFramePr>
          <p:cNvPr id="61" name="Table 60">
            <a:extLst>
              <a:ext uri="{FF2B5EF4-FFF2-40B4-BE49-F238E27FC236}">
                <a16:creationId xmlns:a16="http://schemas.microsoft.com/office/drawing/2014/main" id="{F015105B-83A6-1E24-1CEF-7A18328427D6}"/>
              </a:ext>
            </a:extLst>
          </p:cNvPr>
          <p:cNvGraphicFramePr>
            <a:graphicFrameLocks noGrp="1"/>
          </p:cNvGraphicFramePr>
          <p:nvPr/>
        </p:nvGraphicFramePr>
        <p:xfrm>
          <a:off x="873466" y="1994738"/>
          <a:ext cx="9239758" cy="2667276"/>
        </p:xfrm>
        <a:graphic>
          <a:graphicData uri="http://schemas.openxmlformats.org/drawingml/2006/table">
            <a:tbl>
              <a:tblPr firstRow="1" bandRow="1"/>
              <a:tblGrid>
                <a:gridCol w="1137195">
                  <a:extLst>
                    <a:ext uri="{9D8B030D-6E8A-4147-A177-3AD203B41FA5}">
                      <a16:colId xmlns:a16="http://schemas.microsoft.com/office/drawing/2014/main" val="2043498401"/>
                    </a:ext>
                  </a:extLst>
                </a:gridCol>
                <a:gridCol w="916083">
                  <a:extLst>
                    <a:ext uri="{9D8B030D-6E8A-4147-A177-3AD203B41FA5}">
                      <a16:colId xmlns:a16="http://schemas.microsoft.com/office/drawing/2014/main" val="258581784"/>
                    </a:ext>
                  </a:extLst>
                </a:gridCol>
                <a:gridCol w="1026640">
                  <a:extLst>
                    <a:ext uri="{9D8B030D-6E8A-4147-A177-3AD203B41FA5}">
                      <a16:colId xmlns:a16="http://schemas.microsoft.com/office/drawing/2014/main" val="1662017530"/>
                    </a:ext>
                  </a:extLst>
                </a:gridCol>
                <a:gridCol w="1026640">
                  <a:extLst>
                    <a:ext uri="{9D8B030D-6E8A-4147-A177-3AD203B41FA5}">
                      <a16:colId xmlns:a16="http://schemas.microsoft.com/office/drawing/2014/main" val="2261964039"/>
                    </a:ext>
                  </a:extLst>
                </a:gridCol>
                <a:gridCol w="1026640">
                  <a:extLst>
                    <a:ext uri="{9D8B030D-6E8A-4147-A177-3AD203B41FA5}">
                      <a16:colId xmlns:a16="http://schemas.microsoft.com/office/drawing/2014/main" val="500251282"/>
                    </a:ext>
                  </a:extLst>
                </a:gridCol>
                <a:gridCol w="1026640">
                  <a:extLst>
                    <a:ext uri="{9D8B030D-6E8A-4147-A177-3AD203B41FA5}">
                      <a16:colId xmlns:a16="http://schemas.microsoft.com/office/drawing/2014/main" val="3982508531"/>
                    </a:ext>
                  </a:extLst>
                </a:gridCol>
                <a:gridCol w="1026640">
                  <a:extLst>
                    <a:ext uri="{9D8B030D-6E8A-4147-A177-3AD203B41FA5}">
                      <a16:colId xmlns:a16="http://schemas.microsoft.com/office/drawing/2014/main" val="738275123"/>
                    </a:ext>
                  </a:extLst>
                </a:gridCol>
                <a:gridCol w="1026640">
                  <a:extLst>
                    <a:ext uri="{9D8B030D-6E8A-4147-A177-3AD203B41FA5}">
                      <a16:colId xmlns:a16="http://schemas.microsoft.com/office/drawing/2014/main" val="1270841548"/>
                    </a:ext>
                  </a:extLst>
                </a:gridCol>
                <a:gridCol w="1026640">
                  <a:extLst>
                    <a:ext uri="{9D8B030D-6E8A-4147-A177-3AD203B41FA5}">
                      <a16:colId xmlns:a16="http://schemas.microsoft.com/office/drawing/2014/main" val="2204616147"/>
                    </a:ext>
                  </a:extLst>
                </a:gridCol>
              </a:tblGrid>
              <a:tr h="286813">
                <a:tc>
                  <a:txBody>
                    <a:bodyPr/>
                    <a:lstStyle>
                      <a:lvl1pPr marL="0" algn="l" defTabSz="685800" rtl="0" eaLnBrk="1" latinLnBrk="0" hangingPunct="1">
                        <a:defRPr sz="1350" b="1" kern="1200">
                          <a:solidFill>
                            <a:schemeClr val="lt1"/>
                          </a:solidFill>
                          <a:latin typeface="Open Sans"/>
                        </a:defRPr>
                      </a:lvl1pPr>
                      <a:lvl2pPr marL="342900" algn="l" defTabSz="685800" rtl="0" eaLnBrk="1" latinLnBrk="0" hangingPunct="1">
                        <a:defRPr sz="1350" b="1" kern="1200">
                          <a:solidFill>
                            <a:schemeClr val="lt1"/>
                          </a:solidFill>
                          <a:latin typeface="Open Sans"/>
                        </a:defRPr>
                      </a:lvl2pPr>
                      <a:lvl3pPr marL="685800" algn="l" defTabSz="685800" rtl="0" eaLnBrk="1" latinLnBrk="0" hangingPunct="1">
                        <a:defRPr sz="1350" b="1" kern="1200">
                          <a:solidFill>
                            <a:schemeClr val="lt1"/>
                          </a:solidFill>
                          <a:latin typeface="Open Sans"/>
                        </a:defRPr>
                      </a:lvl3pPr>
                      <a:lvl4pPr marL="1028700" algn="l" defTabSz="685800" rtl="0" eaLnBrk="1" latinLnBrk="0" hangingPunct="1">
                        <a:defRPr sz="1350" b="1" kern="1200">
                          <a:solidFill>
                            <a:schemeClr val="lt1"/>
                          </a:solidFill>
                          <a:latin typeface="Open Sans"/>
                        </a:defRPr>
                      </a:lvl4pPr>
                      <a:lvl5pPr marL="1371600" algn="l" defTabSz="685800" rtl="0" eaLnBrk="1" latinLnBrk="0" hangingPunct="1">
                        <a:defRPr sz="1350" b="1" kern="1200">
                          <a:solidFill>
                            <a:schemeClr val="lt1"/>
                          </a:solidFill>
                          <a:latin typeface="Open Sans"/>
                        </a:defRPr>
                      </a:lvl5pPr>
                      <a:lvl6pPr marL="1714500" algn="l" defTabSz="685800" rtl="0" eaLnBrk="1" latinLnBrk="0" hangingPunct="1">
                        <a:defRPr sz="1350" b="1" kern="1200">
                          <a:solidFill>
                            <a:schemeClr val="lt1"/>
                          </a:solidFill>
                          <a:latin typeface="Open Sans"/>
                        </a:defRPr>
                      </a:lvl6pPr>
                      <a:lvl7pPr marL="2057400" algn="l" defTabSz="685800" rtl="0" eaLnBrk="1" latinLnBrk="0" hangingPunct="1">
                        <a:defRPr sz="1350" b="1" kern="1200">
                          <a:solidFill>
                            <a:schemeClr val="lt1"/>
                          </a:solidFill>
                          <a:latin typeface="Open Sans"/>
                        </a:defRPr>
                      </a:lvl7pPr>
                      <a:lvl8pPr marL="2400300" algn="l" defTabSz="685800" rtl="0" eaLnBrk="1" latinLnBrk="0" hangingPunct="1">
                        <a:defRPr sz="1350" b="1" kern="1200">
                          <a:solidFill>
                            <a:schemeClr val="lt1"/>
                          </a:solidFill>
                          <a:latin typeface="Open Sans"/>
                        </a:defRPr>
                      </a:lvl8pPr>
                      <a:lvl9pPr marL="2743200" algn="l" defTabSz="685800" rtl="0" eaLnBrk="1" latinLnBrk="0" hangingPunct="1">
                        <a:defRPr sz="1350" b="1" kern="1200">
                          <a:solidFill>
                            <a:schemeClr val="lt1"/>
                          </a:solidFill>
                          <a:latin typeface="Open Sans"/>
                        </a:defRPr>
                      </a:lvl9pPr>
                    </a:lstStyle>
                    <a:p>
                      <a:pPr marL="0" marR="0" lvl="0" indent="0" algn="ctr" defTabSz="457209"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a:ln>
                            <a:noFill/>
                          </a:ln>
                          <a:solidFill>
                            <a:schemeClr val="tx1"/>
                          </a:solidFill>
                          <a:effectLst/>
                          <a:uLnTx/>
                          <a:uFillTx/>
                          <a:latin typeface="Arial"/>
                          <a:ea typeface="+mn-ea"/>
                          <a:cs typeface="Arial"/>
                          <a:sym typeface="Calibri"/>
                        </a:rPr>
                        <a:t>Dec 23</a:t>
                      </a: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defTabSz="685800" rtl="0" eaLnBrk="1" latinLnBrk="0" hangingPunct="1">
                        <a:defRPr sz="1350" b="1" kern="1200">
                          <a:solidFill>
                            <a:schemeClr val="lt1"/>
                          </a:solidFill>
                          <a:latin typeface="Open Sans"/>
                        </a:defRPr>
                      </a:lvl1pPr>
                      <a:lvl2pPr marL="342900" algn="l" defTabSz="685800" rtl="0" eaLnBrk="1" latinLnBrk="0" hangingPunct="1">
                        <a:defRPr sz="1350" b="1" kern="1200">
                          <a:solidFill>
                            <a:schemeClr val="lt1"/>
                          </a:solidFill>
                          <a:latin typeface="Open Sans"/>
                        </a:defRPr>
                      </a:lvl2pPr>
                      <a:lvl3pPr marL="685800" algn="l" defTabSz="685800" rtl="0" eaLnBrk="1" latinLnBrk="0" hangingPunct="1">
                        <a:defRPr sz="1350" b="1" kern="1200">
                          <a:solidFill>
                            <a:schemeClr val="lt1"/>
                          </a:solidFill>
                          <a:latin typeface="Open Sans"/>
                        </a:defRPr>
                      </a:lvl3pPr>
                      <a:lvl4pPr marL="1028700" algn="l" defTabSz="685800" rtl="0" eaLnBrk="1" latinLnBrk="0" hangingPunct="1">
                        <a:defRPr sz="1350" b="1" kern="1200">
                          <a:solidFill>
                            <a:schemeClr val="lt1"/>
                          </a:solidFill>
                          <a:latin typeface="Open Sans"/>
                        </a:defRPr>
                      </a:lvl4pPr>
                      <a:lvl5pPr marL="1371600" algn="l" defTabSz="685800" rtl="0" eaLnBrk="1" latinLnBrk="0" hangingPunct="1">
                        <a:defRPr sz="1350" b="1" kern="1200">
                          <a:solidFill>
                            <a:schemeClr val="lt1"/>
                          </a:solidFill>
                          <a:latin typeface="Open Sans"/>
                        </a:defRPr>
                      </a:lvl5pPr>
                      <a:lvl6pPr marL="1714500" algn="l" defTabSz="685800" rtl="0" eaLnBrk="1" latinLnBrk="0" hangingPunct="1">
                        <a:defRPr sz="1350" b="1" kern="1200">
                          <a:solidFill>
                            <a:schemeClr val="lt1"/>
                          </a:solidFill>
                          <a:latin typeface="Open Sans"/>
                        </a:defRPr>
                      </a:lvl6pPr>
                      <a:lvl7pPr marL="2057400" algn="l" defTabSz="685800" rtl="0" eaLnBrk="1" latinLnBrk="0" hangingPunct="1">
                        <a:defRPr sz="1350" b="1" kern="1200">
                          <a:solidFill>
                            <a:schemeClr val="lt1"/>
                          </a:solidFill>
                          <a:latin typeface="Open Sans"/>
                        </a:defRPr>
                      </a:lvl7pPr>
                      <a:lvl8pPr marL="2400300" algn="l" defTabSz="685800" rtl="0" eaLnBrk="1" latinLnBrk="0" hangingPunct="1">
                        <a:defRPr sz="1350" b="1" kern="1200">
                          <a:solidFill>
                            <a:schemeClr val="lt1"/>
                          </a:solidFill>
                          <a:latin typeface="Open Sans"/>
                        </a:defRPr>
                      </a:lvl8pPr>
                      <a:lvl9pPr marL="2743200" algn="l" defTabSz="685800" rtl="0" eaLnBrk="1" latinLnBrk="0" hangingPunct="1">
                        <a:defRPr sz="1350" b="1" kern="1200">
                          <a:solidFill>
                            <a:schemeClr val="lt1"/>
                          </a:solidFill>
                          <a:latin typeface="Open Sans"/>
                        </a:defRPr>
                      </a:lvl9pPr>
                    </a:lstStyle>
                    <a:p>
                      <a:pPr marL="0" marR="0" lvl="0" indent="0" algn="ctr" defTabSz="457209"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a:ln>
                            <a:noFill/>
                          </a:ln>
                          <a:solidFill>
                            <a:schemeClr val="tx1"/>
                          </a:solidFill>
                          <a:effectLst/>
                          <a:uLnTx/>
                          <a:uFillTx/>
                          <a:latin typeface="Arial"/>
                          <a:cs typeface="Arial"/>
                          <a:sym typeface="Calibri"/>
                        </a:rPr>
                        <a:t>Jan 24</a:t>
                      </a:r>
                      <a:endParaRPr kumimoji="0" lang="en-US">
                        <a:sym typeface="Calibri"/>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defTabSz="685800" rtl="0" eaLnBrk="1" latinLnBrk="0" hangingPunct="1">
                        <a:defRPr sz="1350" b="1" kern="1200">
                          <a:solidFill>
                            <a:schemeClr val="lt1"/>
                          </a:solidFill>
                          <a:latin typeface="Open Sans"/>
                        </a:defRPr>
                      </a:lvl1pPr>
                      <a:lvl2pPr marL="342900" algn="l" defTabSz="685800" rtl="0" eaLnBrk="1" latinLnBrk="0" hangingPunct="1">
                        <a:defRPr sz="1350" b="1" kern="1200">
                          <a:solidFill>
                            <a:schemeClr val="lt1"/>
                          </a:solidFill>
                          <a:latin typeface="Open Sans"/>
                        </a:defRPr>
                      </a:lvl2pPr>
                      <a:lvl3pPr marL="685800" algn="l" defTabSz="685800" rtl="0" eaLnBrk="1" latinLnBrk="0" hangingPunct="1">
                        <a:defRPr sz="1350" b="1" kern="1200">
                          <a:solidFill>
                            <a:schemeClr val="lt1"/>
                          </a:solidFill>
                          <a:latin typeface="Open Sans"/>
                        </a:defRPr>
                      </a:lvl3pPr>
                      <a:lvl4pPr marL="1028700" algn="l" defTabSz="685800" rtl="0" eaLnBrk="1" latinLnBrk="0" hangingPunct="1">
                        <a:defRPr sz="1350" b="1" kern="1200">
                          <a:solidFill>
                            <a:schemeClr val="lt1"/>
                          </a:solidFill>
                          <a:latin typeface="Open Sans"/>
                        </a:defRPr>
                      </a:lvl4pPr>
                      <a:lvl5pPr marL="1371600" algn="l" defTabSz="685800" rtl="0" eaLnBrk="1" latinLnBrk="0" hangingPunct="1">
                        <a:defRPr sz="1350" b="1" kern="1200">
                          <a:solidFill>
                            <a:schemeClr val="lt1"/>
                          </a:solidFill>
                          <a:latin typeface="Open Sans"/>
                        </a:defRPr>
                      </a:lvl5pPr>
                      <a:lvl6pPr marL="1714500" algn="l" defTabSz="685800" rtl="0" eaLnBrk="1" latinLnBrk="0" hangingPunct="1">
                        <a:defRPr sz="1350" b="1" kern="1200">
                          <a:solidFill>
                            <a:schemeClr val="lt1"/>
                          </a:solidFill>
                          <a:latin typeface="Open Sans"/>
                        </a:defRPr>
                      </a:lvl6pPr>
                      <a:lvl7pPr marL="2057400" algn="l" defTabSz="685800" rtl="0" eaLnBrk="1" latinLnBrk="0" hangingPunct="1">
                        <a:defRPr sz="1350" b="1" kern="1200">
                          <a:solidFill>
                            <a:schemeClr val="lt1"/>
                          </a:solidFill>
                          <a:latin typeface="Open Sans"/>
                        </a:defRPr>
                      </a:lvl7pPr>
                      <a:lvl8pPr marL="2400300" algn="l" defTabSz="685800" rtl="0" eaLnBrk="1" latinLnBrk="0" hangingPunct="1">
                        <a:defRPr sz="1350" b="1" kern="1200">
                          <a:solidFill>
                            <a:schemeClr val="lt1"/>
                          </a:solidFill>
                          <a:latin typeface="Open Sans"/>
                        </a:defRPr>
                      </a:lvl8pPr>
                      <a:lvl9pPr marL="2743200" algn="l" defTabSz="685800" rtl="0" eaLnBrk="1" latinLnBrk="0" hangingPunct="1">
                        <a:defRPr sz="1350" b="1" kern="1200">
                          <a:solidFill>
                            <a:schemeClr val="lt1"/>
                          </a:solidFill>
                          <a:latin typeface="Open Sans"/>
                        </a:defRPr>
                      </a:lvl9pPr>
                    </a:lstStyle>
                    <a:p>
                      <a:pPr marL="0" marR="0" lvl="0" indent="0" algn="ctr" rtl="0" eaLnBrk="1" fontAlgn="auto" latinLnBrk="0" hangingPunct="1">
                        <a:lnSpc>
                          <a:spcPct val="100000"/>
                        </a:lnSpc>
                        <a:spcBef>
                          <a:spcPts val="0"/>
                        </a:spcBef>
                        <a:spcAft>
                          <a:spcPts val="0"/>
                        </a:spcAft>
                        <a:buClrTx/>
                        <a:buSzTx/>
                        <a:buFontTx/>
                        <a:buNone/>
                      </a:pPr>
                      <a:r>
                        <a:rPr kumimoji="0" lang="en-GB" sz="800" b="1" i="0" u="none" strike="noStrike" kern="0" cap="none" spc="0" normalizeH="0" baseline="0" noProof="0">
                          <a:ln>
                            <a:noFill/>
                          </a:ln>
                          <a:solidFill>
                            <a:schemeClr val="tx1"/>
                          </a:solidFill>
                          <a:effectLst/>
                          <a:uLnTx/>
                          <a:uFillTx/>
                          <a:latin typeface="Arial"/>
                          <a:cs typeface="Arial"/>
                          <a:sym typeface="Calibri"/>
                        </a:rPr>
                        <a:t>Feb 24</a:t>
                      </a:r>
                      <a:r>
                        <a:rPr lang="en-GB" sz="800" b="1" i="0" u="none" strike="noStrike" kern="0" cap="none" spc="0" normalizeH="0" baseline="0" noProof="0">
                          <a:ln>
                            <a:noFill/>
                          </a:ln>
                          <a:solidFill>
                            <a:schemeClr val="tx1"/>
                          </a:solidFill>
                          <a:effectLst/>
                          <a:uLnTx/>
                          <a:uFillTx/>
                          <a:latin typeface="Arial"/>
                          <a:cs typeface="Arial"/>
                        </a:rPr>
                        <a:t> </a:t>
                      </a:r>
                      <a:endParaRPr kumimoji="0" lang="en-GB" sz="800" b="1" i="0" u="none" strike="noStrike" kern="0" cap="none" spc="0" normalizeH="0" baseline="0" noProof="0">
                        <a:ln>
                          <a:noFill/>
                        </a:ln>
                        <a:solidFill>
                          <a:schemeClr val="tx1"/>
                        </a:solidFill>
                        <a:effectLst/>
                        <a:uLnTx/>
                        <a:uFillTx/>
                        <a:latin typeface="Arial"/>
                        <a:cs typeface="Arial"/>
                        <a:sym typeface="Calibri"/>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kumimoji="0" lang="en-GB" sz="800" b="1" i="0" u="none" strike="noStrike" kern="0" cap="none" spc="0" normalizeH="0" baseline="0" noProof="0">
                          <a:ln>
                            <a:noFill/>
                          </a:ln>
                          <a:solidFill>
                            <a:schemeClr val="tx1"/>
                          </a:solidFill>
                          <a:effectLst/>
                          <a:uLnTx/>
                          <a:uFillTx/>
                          <a:latin typeface="Arial"/>
                          <a:cs typeface="Arial"/>
                          <a:sym typeface="Calibri"/>
                        </a:rPr>
                        <a:t>Mar 24</a:t>
                      </a:r>
                      <a:r>
                        <a:rPr lang="en-GB" sz="800" b="1" i="0" u="none" strike="noStrike" kern="0" cap="none" spc="0" normalizeH="0" baseline="0" noProof="0">
                          <a:ln>
                            <a:noFill/>
                          </a:ln>
                          <a:solidFill>
                            <a:schemeClr val="tx1"/>
                          </a:solidFill>
                          <a:effectLst/>
                          <a:uLnTx/>
                          <a:uFillTx/>
                          <a:latin typeface="Arial"/>
                          <a:cs typeface="Arial"/>
                        </a:rPr>
                        <a:t> </a:t>
                      </a:r>
                      <a:endParaRPr kumimoji="0" lang="en-GB" sz="800" b="1" i="0" u="none" strike="noStrike" kern="0" cap="none" spc="0" normalizeH="0" baseline="0" noProof="0">
                        <a:ln>
                          <a:noFill/>
                        </a:ln>
                        <a:solidFill>
                          <a:schemeClr val="tx1"/>
                        </a:solidFill>
                        <a:effectLst/>
                        <a:uLnTx/>
                        <a:uFillTx/>
                        <a:latin typeface="Arial"/>
                        <a:cs typeface="Arial"/>
                        <a:sym typeface="Calibri"/>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kumimoji="0" lang="en-GB" sz="800" b="1" i="0" u="none" strike="noStrike" kern="0" cap="none" spc="0" normalizeH="0" baseline="0" noProof="0">
                          <a:ln>
                            <a:noFill/>
                          </a:ln>
                          <a:solidFill>
                            <a:schemeClr val="tx1"/>
                          </a:solidFill>
                          <a:effectLst/>
                          <a:uLnTx/>
                          <a:uFillTx/>
                          <a:latin typeface="Arial"/>
                          <a:cs typeface="Arial"/>
                          <a:sym typeface="Calibri"/>
                        </a:rPr>
                        <a:t>Apr 24</a:t>
                      </a: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rtl="0" eaLnBrk="1" fontAlgn="auto" latinLnBrk="0" hangingPunct="1">
                        <a:lnSpc>
                          <a:spcPct val="100000"/>
                        </a:lnSpc>
                        <a:spcBef>
                          <a:spcPts val="0"/>
                        </a:spcBef>
                        <a:spcAft>
                          <a:spcPts val="0"/>
                        </a:spcAft>
                        <a:buClrTx/>
                        <a:buSzTx/>
                        <a:buFontTx/>
                        <a:buNone/>
                      </a:pPr>
                      <a:r>
                        <a:rPr kumimoji="0" lang="en-GB" sz="800" b="1" i="0" u="none" strike="noStrike" kern="0" cap="none" spc="0" normalizeH="0" baseline="0" noProof="0">
                          <a:ln>
                            <a:noFill/>
                          </a:ln>
                          <a:solidFill>
                            <a:schemeClr val="tx1"/>
                          </a:solidFill>
                          <a:effectLst/>
                          <a:uLnTx/>
                          <a:uFillTx/>
                          <a:latin typeface="Arial"/>
                          <a:cs typeface="Arial"/>
                          <a:sym typeface="Calibri"/>
                        </a:rPr>
                        <a:t>May 24</a:t>
                      </a:r>
                      <a:endParaRPr kumimoji="0" lang="en-GB" sz="800" b="1" i="0" u="none" strike="noStrike" kern="0" cap="none" spc="0" normalizeH="0" baseline="0" noProof="0">
                        <a:ln>
                          <a:noFill/>
                        </a:ln>
                        <a:solidFill>
                          <a:schemeClr val="tx1"/>
                        </a:solidFill>
                        <a:effectLst/>
                        <a:uLnTx/>
                        <a:uFillTx/>
                        <a:latin typeface="Arial" panose="020B0604020202020204" pitchFamily="34" charset="0"/>
                        <a:cs typeface="Arial" panose="020B0604020202020204" pitchFamily="34" charset="0"/>
                        <a:sym typeface="Calibri"/>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kumimoji="0" lang="en-GB" sz="800" b="1" i="0" u="none" strike="noStrike" kern="0" cap="none" spc="0" normalizeH="0" baseline="0" noProof="0">
                          <a:ln>
                            <a:noFill/>
                          </a:ln>
                          <a:solidFill>
                            <a:schemeClr val="tx1"/>
                          </a:solidFill>
                          <a:effectLst/>
                          <a:uLnTx/>
                          <a:uFillTx/>
                          <a:latin typeface="Arial"/>
                          <a:cs typeface="Arial"/>
                          <a:sym typeface="Calibri"/>
                        </a:rPr>
                        <a:t>Jun 24</a:t>
                      </a:r>
                      <a:r>
                        <a:rPr lang="en-GB" sz="800" b="1" i="0" u="none" strike="noStrike" kern="0" cap="none" spc="0" normalizeH="0" baseline="0" noProof="0">
                          <a:ln>
                            <a:noFill/>
                          </a:ln>
                          <a:solidFill>
                            <a:schemeClr val="tx1"/>
                          </a:solidFill>
                          <a:effectLst/>
                          <a:uLnTx/>
                          <a:uFillTx/>
                          <a:latin typeface="Arial"/>
                          <a:cs typeface="Arial"/>
                        </a:rPr>
                        <a:t> </a:t>
                      </a:r>
                      <a:endParaRPr kumimoji="0" lang="en-GB" sz="800" b="1" i="0" u="none" strike="noStrike" kern="0" cap="none" spc="0" normalizeH="0" baseline="0" noProof="0">
                        <a:ln>
                          <a:noFill/>
                        </a:ln>
                        <a:solidFill>
                          <a:schemeClr val="tx1"/>
                        </a:solidFill>
                        <a:effectLst/>
                        <a:uLnTx/>
                        <a:uFillTx/>
                        <a:latin typeface="Arial" panose="020B0604020202020204" pitchFamily="34" charset="0"/>
                        <a:cs typeface="Arial" panose="020B0604020202020204" pitchFamily="34" charset="0"/>
                        <a:sym typeface="Calibri"/>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kumimoji="0" lang="en-GB" sz="800" b="1" i="0" u="none" strike="noStrike" kern="0" cap="none" spc="0" normalizeH="0" baseline="0" noProof="0">
                          <a:ln>
                            <a:noFill/>
                          </a:ln>
                          <a:solidFill>
                            <a:schemeClr val="tx1"/>
                          </a:solidFill>
                          <a:effectLst/>
                          <a:uLnTx/>
                          <a:uFillTx/>
                          <a:latin typeface="Arial"/>
                          <a:cs typeface="Arial"/>
                          <a:sym typeface="Calibri"/>
                        </a:rPr>
                        <a:t>Jul 24</a:t>
                      </a:r>
                      <a:r>
                        <a:rPr lang="en-GB" sz="800" b="1" i="0" u="none" strike="noStrike" kern="0" cap="none" spc="0" normalizeH="0" baseline="0" noProof="0">
                          <a:ln>
                            <a:noFill/>
                          </a:ln>
                          <a:solidFill>
                            <a:schemeClr val="tx1"/>
                          </a:solidFill>
                          <a:effectLst/>
                          <a:uLnTx/>
                          <a:uFillTx/>
                          <a:latin typeface="Arial"/>
                          <a:cs typeface="Arial"/>
                        </a:rPr>
                        <a:t> </a:t>
                      </a:r>
                      <a:endParaRPr kumimoji="0" lang="en-GB" sz="800" b="1" i="0" u="none" strike="noStrike" kern="0" cap="none" spc="0" normalizeH="0" baseline="0" noProof="0">
                        <a:ln>
                          <a:noFill/>
                        </a:ln>
                        <a:solidFill>
                          <a:schemeClr val="tx1"/>
                        </a:solidFill>
                        <a:effectLst/>
                        <a:uLnTx/>
                        <a:uFillTx/>
                        <a:latin typeface="Arial" panose="020B0604020202020204" pitchFamily="34" charset="0"/>
                        <a:cs typeface="Arial" panose="020B0604020202020204" pitchFamily="34" charset="0"/>
                        <a:sym typeface="Calibri"/>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457209"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a:ln>
                            <a:noFill/>
                          </a:ln>
                          <a:solidFill>
                            <a:schemeClr val="tx1"/>
                          </a:solidFill>
                          <a:effectLst/>
                          <a:uLnTx/>
                          <a:uFillTx/>
                          <a:latin typeface="Arial"/>
                          <a:cs typeface="Arial"/>
                          <a:sym typeface="Calibri"/>
                        </a:rPr>
                        <a:t>Aug 24</a:t>
                      </a: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690946414"/>
                  </a:ext>
                </a:extLst>
              </a:tr>
              <a:tr h="705944">
                <a:tc>
                  <a:txBody>
                    <a:bodyPr/>
                    <a:lstStyle>
                      <a:lvl1pPr marL="0" algn="l" defTabSz="685800" rtl="0" eaLnBrk="1" latinLnBrk="0" hangingPunct="1">
                        <a:defRPr sz="1350" kern="1200">
                          <a:solidFill>
                            <a:schemeClr val="dk1"/>
                          </a:solidFill>
                          <a:latin typeface="Open Sans"/>
                        </a:defRPr>
                      </a:lvl1pPr>
                      <a:lvl2pPr marL="342900" algn="l" defTabSz="685800" rtl="0" eaLnBrk="1" latinLnBrk="0" hangingPunct="1">
                        <a:defRPr sz="1350" kern="1200">
                          <a:solidFill>
                            <a:schemeClr val="dk1"/>
                          </a:solidFill>
                          <a:latin typeface="Open Sans"/>
                        </a:defRPr>
                      </a:lvl2pPr>
                      <a:lvl3pPr marL="685800" algn="l" defTabSz="685800" rtl="0" eaLnBrk="1" latinLnBrk="0" hangingPunct="1">
                        <a:defRPr sz="1350" kern="1200">
                          <a:solidFill>
                            <a:schemeClr val="dk1"/>
                          </a:solidFill>
                          <a:latin typeface="Open Sans"/>
                        </a:defRPr>
                      </a:lvl3pPr>
                      <a:lvl4pPr marL="1028700" algn="l" defTabSz="685800" rtl="0" eaLnBrk="1" latinLnBrk="0" hangingPunct="1">
                        <a:defRPr sz="1350" kern="1200">
                          <a:solidFill>
                            <a:schemeClr val="dk1"/>
                          </a:solidFill>
                          <a:latin typeface="Open Sans"/>
                        </a:defRPr>
                      </a:lvl4pPr>
                      <a:lvl5pPr marL="1371600" algn="l" defTabSz="685800" rtl="0" eaLnBrk="1" latinLnBrk="0" hangingPunct="1">
                        <a:defRPr sz="1350" kern="1200">
                          <a:solidFill>
                            <a:schemeClr val="dk1"/>
                          </a:solidFill>
                          <a:latin typeface="Open Sans"/>
                        </a:defRPr>
                      </a:lvl5pPr>
                      <a:lvl6pPr marL="1714500" algn="l" defTabSz="685800" rtl="0" eaLnBrk="1" latinLnBrk="0" hangingPunct="1">
                        <a:defRPr sz="1350" kern="1200">
                          <a:solidFill>
                            <a:schemeClr val="dk1"/>
                          </a:solidFill>
                          <a:latin typeface="Open Sans"/>
                        </a:defRPr>
                      </a:lvl6pPr>
                      <a:lvl7pPr marL="2057400" algn="l" defTabSz="685800" rtl="0" eaLnBrk="1" latinLnBrk="0" hangingPunct="1">
                        <a:defRPr sz="1350" kern="1200">
                          <a:solidFill>
                            <a:schemeClr val="dk1"/>
                          </a:solidFill>
                          <a:latin typeface="Open Sans"/>
                        </a:defRPr>
                      </a:lvl7pPr>
                      <a:lvl8pPr marL="2400300" algn="l" defTabSz="685800" rtl="0" eaLnBrk="1" latinLnBrk="0" hangingPunct="1">
                        <a:defRPr sz="1350" kern="1200">
                          <a:solidFill>
                            <a:schemeClr val="dk1"/>
                          </a:solidFill>
                          <a:latin typeface="Open Sans"/>
                        </a:defRPr>
                      </a:lvl8pPr>
                      <a:lvl9pPr marL="2743200" algn="l" defTabSz="685800" rtl="0" eaLnBrk="1" latinLnBrk="0" hangingPunct="1">
                        <a:defRPr sz="1350" kern="1200">
                          <a:solidFill>
                            <a:schemeClr val="dk1"/>
                          </a:solidFill>
                          <a:latin typeface="Open Sans"/>
                        </a:defRPr>
                      </a:lvl9pPr>
                    </a:lstStyle>
                    <a:p>
                      <a:endParaRPr lang="en-GB" sz="1100" b="1">
                        <a:latin typeface="Arial" panose="020B0604020202020204" pitchFamily="34" charset="0"/>
                        <a:cs typeface="Arial" panose="020B0604020202020204" pitchFamily="34" charset="0"/>
                      </a:endParaRPr>
                    </a:p>
                  </a:txBody>
                  <a:tcPr marL="110041" marR="110041" marT="55019" marB="55019">
                    <a:lnL w="12700" cap="flat" cmpd="sng" algn="ctr">
                      <a:solidFill>
                        <a:srgbClr val="E2EFED"/>
                      </a:solidFill>
                      <a:prstDash val="solid"/>
                      <a:round/>
                      <a:headEnd type="none" w="med" len="med"/>
                      <a:tailEnd type="none" w="med" len="med"/>
                    </a:lnL>
                    <a:lnR w="12700" cap="flat" cmpd="sng" algn="ctr">
                      <a:solidFill>
                        <a:srgbClr val="E2EFED"/>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rgbClr val="E2EFED"/>
                      </a:solidFill>
                      <a:prstDash val="solid"/>
                      <a:round/>
                      <a:headEnd type="none" w="med" len="med"/>
                      <a:tailEnd type="none" w="med" len="med"/>
                    </a:lnB>
                    <a:lnTlToBr w="12700" cmpd="sng">
                      <a:noFill/>
                      <a:prstDash val="solid"/>
                    </a:lnTlToBr>
                    <a:lnBlToTr w="12700" cmpd="sng">
                      <a:noFill/>
                      <a:prstDash val="solid"/>
                    </a:lnBlToTr>
                    <a:solidFill>
                      <a:srgbClr val="E2EFED"/>
                    </a:solidFill>
                  </a:tcPr>
                </a:tc>
                <a:tc>
                  <a:txBody>
                    <a:bodyPr/>
                    <a:lstStyle>
                      <a:lvl1pPr marL="0" algn="l" defTabSz="685800" rtl="0" eaLnBrk="1" latinLnBrk="0" hangingPunct="1">
                        <a:defRPr sz="1350" kern="1200">
                          <a:solidFill>
                            <a:schemeClr val="dk1"/>
                          </a:solidFill>
                          <a:latin typeface="Open Sans"/>
                        </a:defRPr>
                      </a:lvl1pPr>
                      <a:lvl2pPr marL="342900" algn="l" defTabSz="685800" rtl="0" eaLnBrk="1" latinLnBrk="0" hangingPunct="1">
                        <a:defRPr sz="1350" kern="1200">
                          <a:solidFill>
                            <a:schemeClr val="dk1"/>
                          </a:solidFill>
                          <a:latin typeface="Open Sans"/>
                        </a:defRPr>
                      </a:lvl2pPr>
                      <a:lvl3pPr marL="685800" algn="l" defTabSz="685800" rtl="0" eaLnBrk="1" latinLnBrk="0" hangingPunct="1">
                        <a:defRPr sz="1350" kern="1200">
                          <a:solidFill>
                            <a:schemeClr val="dk1"/>
                          </a:solidFill>
                          <a:latin typeface="Open Sans"/>
                        </a:defRPr>
                      </a:lvl3pPr>
                      <a:lvl4pPr marL="1028700" algn="l" defTabSz="685800" rtl="0" eaLnBrk="1" latinLnBrk="0" hangingPunct="1">
                        <a:defRPr sz="1350" kern="1200">
                          <a:solidFill>
                            <a:schemeClr val="dk1"/>
                          </a:solidFill>
                          <a:latin typeface="Open Sans"/>
                        </a:defRPr>
                      </a:lvl4pPr>
                      <a:lvl5pPr marL="1371600" algn="l" defTabSz="685800" rtl="0" eaLnBrk="1" latinLnBrk="0" hangingPunct="1">
                        <a:defRPr sz="1350" kern="1200">
                          <a:solidFill>
                            <a:schemeClr val="dk1"/>
                          </a:solidFill>
                          <a:latin typeface="Open Sans"/>
                        </a:defRPr>
                      </a:lvl5pPr>
                      <a:lvl6pPr marL="1714500" algn="l" defTabSz="685800" rtl="0" eaLnBrk="1" latinLnBrk="0" hangingPunct="1">
                        <a:defRPr sz="1350" kern="1200">
                          <a:solidFill>
                            <a:schemeClr val="dk1"/>
                          </a:solidFill>
                          <a:latin typeface="Open Sans"/>
                        </a:defRPr>
                      </a:lvl6pPr>
                      <a:lvl7pPr marL="2057400" algn="l" defTabSz="685800" rtl="0" eaLnBrk="1" latinLnBrk="0" hangingPunct="1">
                        <a:defRPr sz="1350" kern="1200">
                          <a:solidFill>
                            <a:schemeClr val="dk1"/>
                          </a:solidFill>
                          <a:latin typeface="Open Sans"/>
                        </a:defRPr>
                      </a:lvl7pPr>
                      <a:lvl8pPr marL="2400300" algn="l" defTabSz="685800" rtl="0" eaLnBrk="1" latinLnBrk="0" hangingPunct="1">
                        <a:defRPr sz="1350" kern="1200">
                          <a:solidFill>
                            <a:schemeClr val="dk1"/>
                          </a:solidFill>
                          <a:latin typeface="Open Sans"/>
                        </a:defRPr>
                      </a:lvl8pPr>
                      <a:lvl9pPr marL="2743200" algn="l" defTabSz="685800" rtl="0" eaLnBrk="1" latinLnBrk="0" hangingPunct="1">
                        <a:defRPr sz="1350" kern="1200">
                          <a:solidFill>
                            <a:schemeClr val="dk1"/>
                          </a:solidFill>
                          <a:latin typeface="Open Sans"/>
                        </a:defRPr>
                      </a:lvl9pPr>
                    </a:lstStyle>
                    <a:p>
                      <a:endParaRPr lang="en-GB" sz="1100" b="1">
                        <a:latin typeface="Arial" panose="020B0604020202020204" pitchFamily="34" charset="0"/>
                        <a:cs typeface="Arial" panose="020B0604020202020204" pitchFamily="34" charset="0"/>
                      </a:endParaRPr>
                    </a:p>
                  </a:txBody>
                  <a:tcPr marL="110041" marR="110041" marT="55019" marB="55019">
                    <a:lnL w="12700" cap="flat" cmpd="sng" algn="ctr">
                      <a:solidFill>
                        <a:srgbClr val="E2EFED"/>
                      </a:solidFill>
                      <a:prstDash val="solid"/>
                      <a:round/>
                      <a:headEnd type="none" w="med" len="med"/>
                      <a:tailEnd type="none" w="med" len="med"/>
                    </a:lnL>
                    <a:lnR w="12700" cap="flat" cmpd="sng" algn="ctr">
                      <a:solidFill>
                        <a:srgbClr val="E2EFED"/>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rgbClr val="E2EFED"/>
                      </a:solidFill>
                      <a:prstDash val="solid"/>
                      <a:round/>
                      <a:headEnd type="none" w="med" len="med"/>
                      <a:tailEnd type="none" w="med" len="med"/>
                    </a:lnB>
                    <a:lnTlToBr w="12700" cmpd="sng">
                      <a:noFill/>
                      <a:prstDash val="solid"/>
                    </a:lnTlToBr>
                    <a:lnBlToTr w="12700" cmpd="sng">
                      <a:noFill/>
                      <a:prstDash val="solid"/>
                    </a:lnBlToTr>
                    <a:solidFill>
                      <a:srgbClr val="E2EFED"/>
                    </a:solidFill>
                  </a:tcPr>
                </a:tc>
                <a:tc>
                  <a:txBody>
                    <a:bodyPr/>
                    <a:lstStyle>
                      <a:lvl1pPr marL="0" algn="l" defTabSz="685800" rtl="0" eaLnBrk="1" latinLnBrk="0" hangingPunct="1">
                        <a:defRPr sz="1350" kern="1200">
                          <a:solidFill>
                            <a:schemeClr val="dk1"/>
                          </a:solidFill>
                          <a:latin typeface="Open Sans"/>
                        </a:defRPr>
                      </a:lvl1pPr>
                      <a:lvl2pPr marL="342900" algn="l" defTabSz="685800" rtl="0" eaLnBrk="1" latinLnBrk="0" hangingPunct="1">
                        <a:defRPr sz="1350" kern="1200">
                          <a:solidFill>
                            <a:schemeClr val="dk1"/>
                          </a:solidFill>
                          <a:latin typeface="Open Sans"/>
                        </a:defRPr>
                      </a:lvl2pPr>
                      <a:lvl3pPr marL="685800" algn="l" defTabSz="685800" rtl="0" eaLnBrk="1" latinLnBrk="0" hangingPunct="1">
                        <a:defRPr sz="1350" kern="1200">
                          <a:solidFill>
                            <a:schemeClr val="dk1"/>
                          </a:solidFill>
                          <a:latin typeface="Open Sans"/>
                        </a:defRPr>
                      </a:lvl3pPr>
                      <a:lvl4pPr marL="1028700" algn="l" defTabSz="685800" rtl="0" eaLnBrk="1" latinLnBrk="0" hangingPunct="1">
                        <a:defRPr sz="1350" kern="1200">
                          <a:solidFill>
                            <a:schemeClr val="dk1"/>
                          </a:solidFill>
                          <a:latin typeface="Open Sans"/>
                        </a:defRPr>
                      </a:lvl4pPr>
                      <a:lvl5pPr marL="1371600" algn="l" defTabSz="685800" rtl="0" eaLnBrk="1" latinLnBrk="0" hangingPunct="1">
                        <a:defRPr sz="1350" kern="1200">
                          <a:solidFill>
                            <a:schemeClr val="dk1"/>
                          </a:solidFill>
                          <a:latin typeface="Open Sans"/>
                        </a:defRPr>
                      </a:lvl5pPr>
                      <a:lvl6pPr marL="1714500" algn="l" defTabSz="685800" rtl="0" eaLnBrk="1" latinLnBrk="0" hangingPunct="1">
                        <a:defRPr sz="1350" kern="1200">
                          <a:solidFill>
                            <a:schemeClr val="dk1"/>
                          </a:solidFill>
                          <a:latin typeface="Open Sans"/>
                        </a:defRPr>
                      </a:lvl6pPr>
                      <a:lvl7pPr marL="2057400" algn="l" defTabSz="685800" rtl="0" eaLnBrk="1" latinLnBrk="0" hangingPunct="1">
                        <a:defRPr sz="1350" kern="1200">
                          <a:solidFill>
                            <a:schemeClr val="dk1"/>
                          </a:solidFill>
                          <a:latin typeface="Open Sans"/>
                        </a:defRPr>
                      </a:lvl7pPr>
                      <a:lvl8pPr marL="2400300" algn="l" defTabSz="685800" rtl="0" eaLnBrk="1" latinLnBrk="0" hangingPunct="1">
                        <a:defRPr sz="1350" kern="1200">
                          <a:solidFill>
                            <a:schemeClr val="dk1"/>
                          </a:solidFill>
                          <a:latin typeface="Open Sans"/>
                        </a:defRPr>
                      </a:lvl8pPr>
                      <a:lvl9pPr marL="2743200" algn="l" defTabSz="685800" rtl="0" eaLnBrk="1" latinLnBrk="0" hangingPunct="1">
                        <a:defRPr sz="1350" kern="1200">
                          <a:solidFill>
                            <a:schemeClr val="dk1"/>
                          </a:solidFill>
                          <a:latin typeface="Open Sans"/>
                        </a:defRPr>
                      </a:lvl9pPr>
                    </a:lstStyle>
                    <a:p>
                      <a:endParaRPr lang="en-GB" sz="1100" b="1">
                        <a:latin typeface="Arial" panose="020B0604020202020204" pitchFamily="34" charset="0"/>
                        <a:cs typeface="Arial" panose="020B0604020202020204" pitchFamily="34" charset="0"/>
                      </a:endParaRPr>
                    </a:p>
                  </a:txBody>
                  <a:tcPr marL="110041" marR="110041" marT="55019" marB="55019">
                    <a:lnL w="12700" cap="flat" cmpd="sng" algn="ctr">
                      <a:solidFill>
                        <a:srgbClr val="E2EFED"/>
                      </a:solidFill>
                      <a:prstDash val="solid"/>
                      <a:round/>
                      <a:headEnd type="none" w="med" len="med"/>
                      <a:tailEnd type="none" w="med" len="med"/>
                    </a:lnL>
                    <a:lnR w="12700" cap="flat" cmpd="sng" algn="ctr">
                      <a:solidFill>
                        <a:srgbClr val="E2EFED"/>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rgbClr val="E2EFED"/>
                      </a:solidFill>
                      <a:prstDash val="solid"/>
                      <a:round/>
                      <a:headEnd type="none" w="med" len="med"/>
                      <a:tailEnd type="none" w="med" len="med"/>
                    </a:lnB>
                    <a:lnTlToBr w="12700" cmpd="sng">
                      <a:noFill/>
                      <a:prstDash val="solid"/>
                    </a:lnTlToBr>
                    <a:lnBlToTr w="12700" cmpd="sng">
                      <a:noFill/>
                      <a:prstDash val="solid"/>
                    </a:lnBlToTr>
                    <a:solidFill>
                      <a:srgbClr val="E2EFED"/>
                    </a:solidFill>
                  </a:tcPr>
                </a:tc>
                <a:tc>
                  <a:txBody>
                    <a:bodyPr/>
                    <a:lstStyle/>
                    <a:p>
                      <a:endParaRPr lang="en-GB" sz="1100" b="1">
                        <a:latin typeface="Arial" panose="020B0604020202020204" pitchFamily="34" charset="0"/>
                        <a:cs typeface="Arial" panose="020B0604020202020204" pitchFamily="34" charset="0"/>
                      </a:endParaRPr>
                    </a:p>
                  </a:txBody>
                  <a:tcPr marL="110041" marR="110041" marT="55019" marB="55019">
                    <a:lnL w="12700" cap="flat" cmpd="sng" algn="ctr">
                      <a:solidFill>
                        <a:srgbClr val="E2EFED"/>
                      </a:solidFill>
                      <a:prstDash val="solid"/>
                      <a:round/>
                      <a:headEnd type="none" w="med" len="med"/>
                      <a:tailEnd type="none" w="med" len="med"/>
                    </a:lnL>
                    <a:lnR w="12700" cap="flat" cmpd="sng" algn="ctr">
                      <a:solidFill>
                        <a:srgbClr val="E2EFED"/>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rgbClr val="E2EFED"/>
                      </a:solidFill>
                      <a:prstDash val="solid"/>
                      <a:round/>
                      <a:headEnd type="none" w="med" len="med"/>
                      <a:tailEnd type="none" w="med" len="med"/>
                    </a:lnB>
                    <a:lnTlToBr w="12700" cmpd="sng">
                      <a:noFill/>
                      <a:prstDash val="solid"/>
                    </a:lnTlToBr>
                    <a:lnBlToTr w="12700" cmpd="sng">
                      <a:noFill/>
                      <a:prstDash val="solid"/>
                    </a:lnBlToTr>
                    <a:solidFill>
                      <a:srgbClr val="E2EFED"/>
                    </a:solidFill>
                  </a:tcPr>
                </a:tc>
                <a:tc>
                  <a:txBody>
                    <a:bodyPr/>
                    <a:lstStyle/>
                    <a:p>
                      <a:endParaRPr lang="en-GB" sz="1100" b="1">
                        <a:latin typeface="Arial" panose="020B0604020202020204" pitchFamily="34" charset="0"/>
                        <a:cs typeface="Arial" panose="020B0604020202020204" pitchFamily="34" charset="0"/>
                      </a:endParaRPr>
                    </a:p>
                  </a:txBody>
                  <a:tcPr marL="110041" marR="110041" marT="55019" marB="55019">
                    <a:lnL w="12700" cap="flat" cmpd="sng" algn="ctr">
                      <a:solidFill>
                        <a:srgbClr val="E2EFED"/>
                      </a:solidFill>
                      <a:prstDash val="solid"/>
                      <a:round/>
                      <a:headEnd type="none" w="med" len="med"/>
                      <a:tailEnd type="none" w="med" len="med"/>
                    </a:lnL>
                    <a:lnR w="12700" cap="flat" cmpd="sng" algn="ctr">
                      <a:solidFill>
                        <a:srgbClr val="E2EFED"/>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rgbClr val="E2EFED"/>
                      </a:solidFill>
                      <a:prstDash val="solid"/>
                      <a:round/>
                      <a:headEnd type="none" w="med" len="med"/>
                      <a:tailEnd type="none" w="med" len="med"/>
                    </a:lnB>
                    <a:lnTlToBr w="12700" cmpd="sng">
                      <a:noFill/>
                      <a:prstDash val="solid"/>
                    </a:lnTlToBr>
                    <a:lnBlToTr w="12700" cmpd="sng">
                      <a:noFill/>
                      <a:prstDash val="solid"/>
                    </a:lnBlToTr>
                    <a:solidFill>
                      <a:srgbClr val="E2EFE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GB" sz="1100" b="1">
                        <a:latin typeface="Arial" panose="020B0604020202020204" pitchFamily="34" charset="0"/>
                        <a:cs typeface="Arial" panose="020B0604020202020204" pitchFamily="34" charset="0"/>
                      </a:endParaRPr>
                    </a:p>
                  </a:txBody>
                  <a:tcPr marL="110041" marR="110041" marT="55019" marB="55019">
                    <a:lnL w="12700" cap="flat" cmpd="sng" algn="ctr">
                      <a:solidFill>
                        <a:srgbClr val="E2EFED"/>
                      </a:solidFill>
                      <a:prstDash val="solid"/>
                      <a:round/>
                      <a:headEnd type="none" w="med" len="med"/>
                      <a:tailEnd type="none" w="med" len="med"/>
                    </a:lnL>
                    <a:lnR w="12700" cap="flat" cmpd="sng" algn="ctr">
                      <a:solidFill>
                        <a:srgbClr val="E2EFED"/>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rgbClr val="E2EFED"/>
                      </a:solidFill>
                      <a:prstDash val="solid"/>
                      <a:round/>
                      <a:headEnd type="none" w="med" len="med"/>
                      <a:tailEnd type="none" w="med" len="med"/>
                    </a:lnB>
                    <a:lnTlToBr w="12700" cmpd="sng">
                      <a:noFill/>
                      <a:prstDash val="solid"/>
                    </a:lnTlToBr>
                    <a:lnBlToTr w="12700" cmpd="sng">
                      <a:noFill/>
                      <a:prstDash val="solid"/>
                    </a:lnBlToTr>
                    <a:solidFill>
                      <a:srgbClr val="E2EFED"/>
                    </a:solidFill>
                  </a:tcPr>
                </a:tc>
                <a:tc>
                  <a:txBody>
                    <a:bodyPr/>
                    <a:lstStyle/>
                    <a:p>
                      <a:endParaRPr lang="en-GB" sz="1100" b="1">
                        <a:latin typeface="Arial" panose="020B0604020202020204" pitchFamily="34" charset="0"/>
                        <a:cs typeface="Arial" panose="020B0604020202020204" pitchFamily="34" charset="0"/>
                      </a:endParaRPr>
                    </a:p>
                  </a:txBody>
                  <a:tcPr marL="110041" marR="110041" marT="55019" marB="55019">
                    <a:lnL w="12700" cap="flat" cmpd="sng" algn="ctr">
                      <a:solidFill>
                        <a:srgbClr val="E2EFED"/>
                      </a:solidFill>
                      <a:prstDash val="solid"/>
                      <a:round/>
                      <a:headEnd type="none" w="med" len="med"/>
                      <a:tailEnd type="none" w="med" len="med"/>
                    </a:lnL>
                    <a:lnR w="12700" cap="flat" cmpd="sng" algn="ctr">
                      <a:solidFill>
                        <a:srgbClr val="E2EFED"/>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rgbClr val="E2EFED"/>
                      </a:solidFill>
                      <a:prstDash val="solid"/>
                      <a:round/>
                      <a:headEnd type="none" w="med" len="med"/>
                      <a:tailEnd type="none" w="med" len="med"/>
                    </a:lnB>
                    <a:lnTlToBr w="12700" cmpd="sng">
                      <a:noFill/>
                      <a:prstDash val="solid"/>
                    </a:lnTlToBr>
                    <a:lnBlToTr w="12700" cmpd="sng">
                      <a:noFill/>
                      <a:prstDash val="solid"/>
                    </a:lnBlToTr>
                    <a:solidFill>
                      <a:srgbClr val="E2EFED"/>
                    </a:solidFill>
                  </a:tcPr>
                </a:tc>
                <a:tc>
                  <a:txBody>
                    <a:bodyPr/>
                    <a:lstStyle/>
                    <a:p>
                      <a:endParaRPr lang="en-GB" sz="1100" b="1">
                        <a:latin typeface="Arial" panose="020B0604020202020204" pitchFamily="34" charset="0"/>
                        <a:cs typeface="Arial" panose="020B0604020202020204" pitchFamily="34" charset="0"/>
                      </a:endParaRPr>
                    </a:p>
                  </a:txBody>
                  <a:tcPr marL="110041" marR="110041" marT="55019" marB="55019">
                    <a:lnL w="12700" cap="flat" cmpd="sng" algn="ctr">
                      <a:solidFill>
                        <a:srgbClr val="E2EFED"/>
                      </a:solidFill>
                      <a:prstDash val="solid"/>
                      <a:round/>
                      <a:headEnd type="none" w="med" len="med"/>
                      <a:tailEnd type="none" w="med" len="med"/>
                    </a:lnL>
                    <a:lnR w="12700" cap="flat" cmpd="sng" algn="ctr">
                      <a:solidFill>
                        <a:srgbClr val="E2EFED"/>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rgbClr val="E2EFED"/>
                      </a:solidFill>
                      <a:prstDash val="solid"/>
                      <a:round/>
                      <a:headEnd type="none" w="med" len="med"/>
                      <a:tailEnd type="none" w="med" len="med"/>
                    </a:lnB>
                    <a:lnTlToBr w="12700" cmpd="sng">
                      <a:noFill/>
                      <a:prstDash val="solid"/>
                    </a:lnTlToBr>
                    <a:lnBlToTr w="12700" cmpd="sng">
                      <a:noFill/>
                      <a:prstDash val="solid"/>
                    </a:lnBlToTr>
                    <a:solidFill>
                      <a:srgbClr val="E2EFED"/>
                    </a:solidFill>
                  </a:tcPr>
                </a:tc>
                <a:tc>
                  <a:txBody>
                    <a:bodyPr/>
                    <a:lstStyle/>
                    <a:p>
                      <a:endParaRPr lang="en-GB" sz="1100" b="1">
                        <a:latin typeface="Arial" panose="020B0604020202020204" pitchFamily="34" charset="0"/>
                        <a:cs typeface="Arial" panose="020B0604020202020204" pitchFamily="34" charset="0"/>
                      </a:endParaRPr>
                    </a:p>
                  </a:txBody>
                  <a:tcPr marL="110041" marR="110041" marT="55019" marB="55019">
                    <a:lnL w="12700" cap="flat" cmpd="sng" algn="ctr">
                      <a:solidFill>
                        <a:srgbClr val="E2EFED"/>
                      </a:solidFill>
                      <a:prstDash val="solid"/>
                      <a:round/>
                      <a:headEnd type="none" w="med" len="med"/>
                      <a:tailEnd type="none" w="med" len="med"/>
                    </a:lnL>
                    <a:lnR w="12700" cap="flat" cmpd="sng" algn="ctr">
                      <a:solidFill>
                        <a:srgbClr val="E2EFED"/>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rgbClr val="E2EFED"/>
                      </a:solidFill>
                      <a:prstDash val="solid"/>
                      <a:round/>
                      <a:headEnd type="none" w="med" len="med"/>
                      <a:tailEnd type="none" w="med" len="med"/>
                    </a:lnB>
                    <a:lnTlToBr w="12700" cmpd="sng">
                      <a:noFill/>
                      <a:prstDash val="solid"/>
                    </a:lnTlToBr>
                    <a:lnBlToTr w="12700" cmpd="sng">
                      <a:noFill/>
                      <a:prstDash val="solid"/>
                    </a:lnBlToTr>
                    <a:solidFill>
                      <a:srgbClr val="E2EFED"/>
                    </a:solidFill>
                  </a:tcPr>
                </a:tc>
                <a:extLst>
                  <a:ext uri="{0D108BD9-81ED-4DB2-BD59-A6C34878D82A}">
                    <a16:rowId xmlns:a16="http://schemas.microsoft.com/office/drawing/2014/main" val="3834981590"/>
                  </a:ext>
                </a:extLst>
              </a:tr>
              <a:tr h="1674519">
                <a:tc>
                  <a:txBody>
                    <a:bodyPr/>
                    <a:lstStyle/>
                    <a:p>
                      <a:endParaRPr lang="en-GB" sz="1100" b="1">
                        <a:latin typeface="Arial" panose="020B0604020202020204" pitchFamily="34" charset="0"/>
                        <a:cs typeface="Arial" panose="020B0604020202020204" pitchFamily="34" charset="0"/>
                      </a:endParaRPr>
                    </a:p>
                  </a:txBody>
                  <a:tcPr marL="110041" marR="110041" marT="55019" marB="55019">
                    <a:lnL w="12700" cap="flat" cmpd="sng" algn="ctr">
                      <a:solidFill>
                        <a:srgbClr val="E2EFED"/>
                      </a:solidFill>
                      <a:prstDash val="solid"/>
                      <a:round/>
                      <a:headEnd type="none" w="med" len="med"/>
                      <a:tailEnd type="none" w="med" len="med"/>
                    </a:lnL>
                    <a:lnR w="12700" cap="flat" cmpd="sng" algn="ctr">
                      <a:solidFill>
                        <a:srgbClr val="E2EFED"/>
                      </a:solidFill>
                      <a:prstDash val="solid"/>
                      <a:round/>
                      <a:headEnd type="none" w="med" len="med"/>
                      <a:tailEnd type="none" w="med" len="med"/>
                    </a:lnR>
                    <a:lnT w="12700" cap="flat" cmpd="sng" algn="ctr">
                      <a:solidFill>
                        <a:srgbClr val="E2EFED"/>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2EFED"/>
                    </a:solidFill>
                  </a:tcPr>
                </a:tc>
                <a:tc>
                  <a:txBody>
                    <a:bodyPr/>
                    <a:lstStyle/>
                    <a:p>
                      <a:endParaRPr lang="en-GB" sz="1100" b="1">
                        <a:latin typeface="Arial" panose="020B0604020202020204" pitchFamily="34" charset="0"/>
                        <a:cs typeface="Arial" panose="020B0604020202020204" pitchFamily="34" charset="0"/>
                      </a:endParaRPr>
                    </a:p>
                  </a:txBody>
                  <a:tcPr marL="110041" marR="110041" marT="55019" marB="55019">
                    <a:lnL w="12700" cap="flat" cmpd="sng" algn="ctr">
                      <a:solidFill>
                        <a:srgbClr val="E2EFED"/>
                      </a:solidFill>
                      <a:prstDash val="solid"/>
                      <a:round/>
                      <a:headEnd type="none" w="med" len="med"/>
                      <a:tailEnd type="none" w="med" len="med"/>
                    </a:lnL>
                    <a:lnR w="12700" cap="flat" cmpd="sng" algn="ctr">
                      <a:solidFill>
                        <a:srgbClr val="E2EFED"/>
                      </a:solidFill>
                      <a:prstDash val="solid"/>
                      <a:round/>
                      <a:headEnd type="none" w="med" len="med"/>
                      <a:tailEnd type="none" w="med" len="med"/>
                    </a:lnR>
                    <a:lnT w="12700" cap="flat" cmpd="sng" algn="ctr">
                      <a:solidFill>
                        <a:srgbClr val="E2EFED"/>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2EFED"/>
                    </a:solidFill>
                  </a:tcPr>
                </a:tc>
                <a:tc>
                  <a:txBody>
                    <a:bodyPr/>
                    <a:lstStyle/>
                    <a:p>
                      <a:endParaRPr lang="en-GB" sz="1100" b="1">
                        <a:latin typeface="Arial" panose="020B0604020202020204" pitchFamily="34" charset="0"/>
                        <a:cs typeface="Arial" panose="020B0604020202020204" pitchFamily="34" charset="0"/>
                      </a:endParaRPr>
                    </a:p>
                  </a:txBody>
                  <a:tcPr marL="110041" marR="110041" marT="55019" marB="55019">
                    <a:lnL w="12700" cap="flat" cmpd="sng" algn="ctr">
                      <a:solidFill>
                        <a:srgbClr val="E2EFED"/>
                      </a:solidFill>
                      <a:prstDash val="solid"/>
                      <a:round/>
                      <a:headEnd type="none" w="med" len="med"/>
                      <a:tailEnd type="none" w="med" len="med"/>
                    </a:lnL>
                    <a:lnR w="12700" cap="flat" cmpd="sng" algn="ctr">
                      <a:solidFill>
                        <a:srgbClr val="E2EFED"/>
                      </a:solidFill>
                      <a:prstDash val="solid"/>
                      <a:round/>
                      <a:headEnd type="none" w="med" len="med"/>
                      <a:tailEnd type="none" w="med" len="med"/>
                    </a:lnR>
                    <a:lnT w="12700" cap="flat" cmpd="sng" algn="ctr">
                      <a:solidFill>
                        <a:srgbClr val="E2EFED"/>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2EFED"/>
                    </a:solidFill>
                  </a:tcPr>
                </a:tc>
                <a:tc>
                  <a:txBody>
                    <a:bodyPr/>
                    <a:lstStyle/>
                    <a:p>
                      <a:endParaRPr lang="en-GB" sz="1100" b="1">
                        <a:latin typeface="Arial" panose="020B0604020202020204" pitchFamily="34" charset="0"/>
                        <a:cs typeface="Arial" panose="020B0604020202020204" pitchFamily="34" charset="0"/>
                      </a:endParaRPr>
                    </a:p>
                  </a:txBody>
                  <a:tcPr marL="110041" marR="110041" marT="55019" marB="55019">
                    <a:lnL w="12700" cap="flat" cmpd="sng" algn="ctr">
                      <a:solidFill>
                        <a:srgbClr val="E2EFED"/>
                      </a:solidFill>
                      <a:prstDash val="solid"/>
                      <a:round/>
                      <a:headEnd type="none" w="med" len="med"/>
                      <a:tailEnd type="none" w="med" len="med"/>
                    </a:lnL>
                    <a:lnR w="12700" cap="flat" cmpd="sng" algn="ctr">
                      <a:solidFill>
                        <a:srgbClr val="E2EFED"/>
                      </a:solidFill>
                      <a:prstDash val="solid"/>
                      <a:round/>
                      <a:headEnd type="none" w="med" len="med"/>
                      <a:tailEnd type="none" w="med" len="med"/>
                    </a:lnR>
                    <a:lnT w="12700" cap="flat" cmpd="sng" algn="ctr">
                      <a:solidFill>
                        <a:srgbClr val="E2EFED"/>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2EFED"/>
                    </a:solidFill>
                  </a:tcPr>
                </a:tc>
                <a:tc>
                  <a:txBody>
                    <a:bodyPr/>
                    <a:lstStyle/>
                    <a:p>
                      <a:endParaRPr lang="en-GB" sz="1100" b="1">
                        <a:latin typeface="Arial" panose="020B0604020202020204" pitchFamily="34" charset="0"/>
                        <a:cs typeface="Arial" panose="020B0604020202020204" pitchFamily="34" charset="0"/>
                      </a:endParaRPr>
                    </a:p>
                  </a:txBody>
                  <a:tcPr marL="110041" marR="110041" marT="55019" marB="55019">
                    <a:lnL w="12700" cap="flat" cmpd="sng" algn="ctr">
                      <a:solidFill>
                        <a:srgbClr val="E2EFED"/>
                      </a:solidFill>
                      <a:prstDash val="solid"/>
                      <a:round/>
                      <a:headEnd type="none" w="med" len="med"/>
                      <a:tailEnd type="none" w="med" len="med"/>
                    </a:lnL>
                    <a:lnR w="12700" cap="flat" cmpd="sng" algn="ctr">
                      <a:solidFill>
                        <a:srgbClr val="E2EFED"/>
                      </a:solidFill>
                      <a:prstDash val="solid"/>
                      <a:round/>
                      <a:headEnd type="none" w="med" len="med"/>
                      <a:tailEnd type="none" w="med" len="med"/>
                    </a:lnR>
                    <a:lnT w="12700" cap="flat" cmpd="sng" algn="ctr">
                      <a:solidFill>
                        <a:srgbClr val="E2EFED"/>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2EFED"/>
                    </a:solidFill>
                  </a:tcPr>
                </a:tc>
                <a:tc>
                  <a:txBody>
                    <a:bodyPr/>
                    <a:lstStyle/>
                    <a:p>
                      <a:endParaRPr lang="en-GB" sz="1100" b="1">
                        <a:latin typeface="Arial" panose="020B0604020202020204" pitchFamily="34" charset="0"/>
                        <a:cs typeface="Arial" panose="020B0604020202020204" pitchFamily="34" charset="0"/>
                      </a:endParaRPr>
                    </a:p>
                  </a:txBody>
                  <a:tcPr marL="110041" marR="110041" marT="55019" marB="55019">
                    <a:lnL w="12700" cap="flat" cmpd="sng" algn="ctr">
                      <a:solidFill>
                        <a:srgbClr val="E2EFED"/>
                      </a:solidFill>
                      <a:prstDash val="solid"/>
                      <a:round/>
                      <a:headEnd type="none" w="med" len="med"/>
                      <a:tailEnd type="none" w="med" len="med"/>
                    </a:lnL>
                    <a:lnR w="12700" cap="flat" cmpd="sng" algn="ctr">
                      <a:solidFill>
                        <a:srgbClr val="E2EFED"/>
                      </a:solidFill>
                      <a:prstDash val="solid"/>
                      <a:round/>
                      <a:headEnd type="none" w="med" len="med"/>
                      <a:tailEnd type="none" w="med" len="med"/>
                    </a:lnR>
                    <a:lnT w="12700" cap="flat" cmpd="sng" algn="ctr">
                      <a:solidFill>
                        <a:srgbClr val="E2EFED"/>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2EFED"/>
                    </a:solidFill>
                  </a:tcPr>
                </a:tc>
                <a:tc>
                  <a:txBody>
                    <a:bodyPr/>
                    <a:lstStyle/>
                    <a:p>
                      <a:endParaRPr lang="en-GB" sz="1100" b="1">
                        <a:latin typeface="Arial" panose="020B0604020202020204" pitchFamily="34" charset="0"/>
                        <a:cs typeface="Arial" panose="020B0604020202020204" pitchFamily="34" charset="0"/>
                      </a:endParaRPr>
                    </a:p>
                  </a:txBody>
                  <a:tcPr marL="110041" marR="110041" marT="55019" marB="55019">
                    <a:lnL w="12700" cap="flat" cmpd="sng" algn="ctr">
                      <a:solidFill>
                        <a:srgbClr val="E2EFED"/>
                      </a:solidFill>
                      <a:prstDash val="solid"/>
                      <a:round/>
                      <a:headEnd type="none" w="med" len="med"/>
                      <a:tailEnd type="none" w="med" len="med"/>
                    </a:lnL>
                    <a:lnR w="12700" cap="flat" cmpd="sng" algn="ctr">
                      <a:solidFill>
                        <a:srgbClr val="E2EFED"/>
                      </a:solidFill>
                      <a:prstDash val="solid"/>
                      <a:round/>
                      <a:headEnd type="none" w="med" len="med"/>
                      <a:tailEnd type="none" w="med" len="med"/>
                    </a:lnR>
                    <a:lnT w="12700" cap="flat" cmpd="sng" algn="ctr">
                      <a:solidFill>
                        <a:srgbClr val="E2EFED"/>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2EFED"/>
                    </a:solidFill>
                  </a:tcPr>
                </a:tc>
                <a:tc>
                  <a:txBody>
                    <a:bodyPr/>
                    <a:lstStyle/>
                    <a:p>
                      <a:endParaRPr lang="en-GB" sz="1100" b="1">
                        <a:latin typeface="Arial" panose="020B0604020202020204" pitchFamily="34" charset="0"/>
                        <a:cs typeface="Arial" panose="020B0604020202020204" pitchFamily="34" charset="0"/>
                      </a:endParaRPr>
                    </a:p>
                  </a:txBody>
                  <a:tcPr marL="110041" marR="110041" marT="55019" marB="55019">
                    <a:lnL w="12700" cap="flat" cmpd="sng" algn="ctr">
                      <a:solidFill>
                        <a:srgbClr val="E2EFED"/>
                      </a:solidFill>
                      <a:prstDash val="solid"/>
                      <a:round/>
                      <a:headEnd type="none" w="med" len="med"/>
                      <a:tailEnd type="none" w="med" len="med"/>
                    </a:lnL>
                    <a:lnR w="12700" cap="flat" cmpd="sng" algn="ctr">
                      <a:solidFill>
                        <a:srgbClr val="E2EFED"/>
                      </a:solidFill>
                      <a:prstDash val="solid"/>
                      <a:round/>
                      <a:headEnd type="none" w="med" len="med"/>
                      <a:tailEnd type="none" w="med" len="med"/>
                    </a:lnR>
                    <a:lnT w="12700" cap="flat" cmpd="sng" algn="ctr">
                      <a:solidFill>
                        <a:srgbClr val="E2EFED"/>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2EFED"/>
                    </a:solidFill>
                  </a:tcPr>
                </a:tc>
                <a:tc>
                  <a:txBody>
                    <a:bodyPr/>
                    <a:lstStyle/>
                    <a:p>
                      <a:endParaRPr lang="en-GB" sz="1100" b="1">
                        <a:latin typeface="Arial" panose="020B0604020202020204" pitchFamily="34" charset="0"/>
                        <a:cs typeface="Arial" panose="020B0604020202020204" pitchFamily="34" charset="0"/>
                      </a:endParaRPr>
                    </a:p>
                  </a:txBody>
                  <a:tcPr marL="110041" marR="110041" marT="55019" marB="55019">
                    <a:lnL w="12700" cap="flat" cmpd="sng" algn="ctr">
                      <a:solidFill>
                        <a:srgbClr val="E2EFED"/>
                      </a:solidFill>
                      <a:prstDash val="solid"/>
                      <a:round/>
                      <a:headEnd type="none" w="med" len="med"/>
                      <a:tailEnd type="none" w="med" len="med"/>
                    </a:lnL>
                    <a:lnR w="12700" cap="flat" cmpd="sng" algn="ctr">
                      <a:solidFill>
                        <a:srgbClr val="E2EFED"/>
                      </a:solidFill>
                      <a:prstDash val="solid"/>
                      <a:round/>
                      <a:headEnd type="none" w="med" len="med"/>
                      <a:tailEnd type="none" w="med" len="med"/>
                    </a:lnR>
                    <a:lnT w="12700" cap="flat" cmpd="sng" algn="ctr">
                      <a:solidFill>
                        <a:srgbClr val="E2EFED"/>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2EFED"/>
                    </a:solidFill>
                  </a:tcPr>
                </a:tc>
                <a:extLst>
                  <a:ext uri="{0D108BD9-81ED-4DB2-BD59-A6C34878D82A}">
                    <a16:rowId xmlns:a16="http://schemas.microsoft.com/office/drawing/2014/main" val="353627059"/>
                  </a:ext>
                </a:extLst>
              </a:tr>
            </a:tbl>
          </a:graphicData>
        </a:graphic>
      </p:graphicFrame>
      <p:grpSp>
        <p:nvGrpSpPr>
          <p:cNvPr id="3" name="Group 2">
            <a:extLst>
              <a:ext uri="{FF2B5EF4-FFF2-40B4-BE49-F238E27FC236}">
                <a16:creationId xmlns:a16="http://schemas.microsoft.com/office/drawing/2014/main" id="{3E5CAF71-C724-449D-4339-6315FFAC214C}"/>
              </a:ext>
            </a:extLst>
          </p:cNvPr>
          <p:cNvGrpSpPr/>
          <p:nvPr/>
        </p:nvGrpSpPr>
        <p:grpSpPr>
          <a:xfrm>
            <a:off x="873466" y="2410377"/>
            <a:ext cx="9150728" cy="3973006"/>
            <a:chOff x="2990799" y="2614278"/>
            <a:chExt cx="5617453" cy="3973006"/>
          </a:xfrm>
        </p:grpSpPr>
        <p:sp>
          <p:nvSpPr>
            <p:cNvPr id="63" name="Pentagon 15">
              <a:extLst>
                <a:ext uri="{FF2B5EF4-FFF2-40B4-BE49-F238E27FC236}">
                  <a16:creationId xmlns:a16="http://schemas.microsoft.com/office/drawing/2014/main" id="{E59CC040-20D1-EDA8-2314-F0D648A491DC}"/>
                </a:ext>
              </a:extLst>
            </p:cNvPr>
            <p:cNvSpPr/>
            <p:nvPr/>
          </p:nvSpPr>
          <p:spPr>
            <a:xfrm>
              <a:off x="2990799" y="5185968"/>
              <a:ext cx="5617453" cy="1401316"/>
            </a:xfrm>
            <a:prstGeom prst="homePlate">
              <a:avLst/>
            </a:prstGeom>
            <a:solidFill>
              <a:sysClr val="window" lastClr="FFFFFF"/>
            </a:solidFill>
            <a:ln w="19050" cap="flat" cmpd="sng" algn="ctr">
              <a:solidFill>
                <a:srgbClr val="70ADA3"/>
              </a:solid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rPr>
                <a:t>Continuous monitoring on Parties’ performance with regards to Risk Drivers is carried out monthly and reported to PAB.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rPr>
                <a:t>We notify Parties to make them aware of their performance if they are above threshold. This notification signposts them to their dashboard and highlight any guidance that is available on the REC portal. </a:t>
              </a:r>
            </a:p>
          </p:txBody>
        </p:sp>
        <p:sp>
          <p:nvSpPr>
            <p:cNvPr id="68" name="Pentagon 15">
              <a:extLst>
                <a:ext uri="{FF2B5EF4-FFF2-40B4-BE49-F238E27FC236}">
                  <a16:creationId xmlns:a16="http://schemas.microsoft.com/office/drawing/2014/main" id="{870A2C7C-A448-896F-3C5A-E3ED3B4EBE2E}"/>
                </a:ext>
              </a:extLst>
            </p:cNvPr>
            <p:cNvSpPr/>
            <p:nvPr/>
          </p:nvSpPr>
          <p:spPr>
            <a:xfrm>
              <a:off x="4254795" y="2614278"/>
              <a:ext cx="603232" cy="569911"/>
            </a:xfrm>
            <a:prstGeom prst="homePlate">
              <a:avLst/>
            </a:prstGeom>
            <a:solidFill>
              <a:sysClr val="window" lastClr="FFFFFF"/>
            </a:solidFill>
            <a:ln w="19050" cap="flat" cmpd="sng" algn="ctr">
              <a:solidFill>
                <a:srgbClr val="BE6516"/>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SMIS</a:t>
              </a:r>
            </a:p>
          </p:txBody>
        </p:sp>
      </p:grpSp>
      <p:sp>
        <p:nvSpPr>
          <p:cNvPr id="75" name="Pentagon 15">
            <a:extLst>
              <a:ext uri="{FF2B5EF4-FFF2-40B4-BE49-F238E27FC236}">
                <a16:creationId xmlns:a16="http://schemas.microsoft.com/office/drawing/2014/main" id="{4B3BA758-7382-1F79-A8A2-5C2240712489}"/>
              </a:ext>
            </a:extLst>
          </p:cNvPr>
          <p:cNvSpPr/>
          <p:nvPr/>
        </p:nvSpPr>
        <p:spPr>
          <a:xfrm>
            <a:off x="2928497" y="3344523"/>
            <a:ext cx="986650" cy="569910"/>
          </a:xfrm>
          <a:prstGeom prst="homePlate">
            <a:avLst/>
          </a:prstGeom>
          <a:solidFill>
            <a:sysClr val="window" lastClr="FFFFFF"/>
          </a:solidFill>
          <a:ln w="19050" cap="flat" cmpd="sng" algn="ctr">
            <a:solidFill>
              <a:srgbClr val="BE6516"/>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PATs</a:t>
            </a:r>
          </a:p>
        </p:txBody>
      </p:sp>
      <p:sp>
        <p:nvSpPr>
          <p:cNvPr id="76" name="TextBox 75">
            <a:extLst>
              <a:ext uri="{FF2B5EF4-FFF2-40B4-BE49-F238E27FC236}">
                <a16:creationId xmlns:a16="http://schemas.microsoft.com/office/drawing/2014/main" id="{82AEFA42-D080-A16A-0952-8D01CC0F934C}"/>
              </a:ext>
            </a:extLst>
          </p:cNvPr>
          <p:cNvSpPr txBox="1"/>
          <p:nvPr/>
        </p:nvSpPr>
        <p:spPr>
          <a:xfrm>
            <a:off x="873466" y="1153562"/>
            <a:ext cx="9226338" cy="738664"/>
          </a:xfrm>
          <a:prstGeom prst="rect">
            <a:avLst/>
          </a:prstGeom>
          <a:ln w="19050">
            <a:solidFill>
              <a:schemeClr val="tx2"/>
            </a:solidFill>
          </a:ln>
        </p:spPr>
        <p:style>
          <a:lnRef idx="2">
            <a:schemeClr val="accent3"/>
          </a:lnRef>
          <a:fillRef idx="1">
            <a:schemeClr val="lt1"/>
          </a:fillRef>
          <a:effectRef idx="0">
            <a:schemeClr val="accent3"/>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From feedback provided we updated the cadence of when PATs are issued. Timeline below highlights that we have aligned the issuing of PATs (i.e. Queries/ RFIs etc) with SMIS reporting on a quarterly basis with the aim to improve the effectiveness of </a:t>
            </a:r>
            <a:r>
              <a:rPr kumimoji="0" lang="en-GB" sz="14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PATs.</a:t>
            </a:r>
            <a:r>
              <a:rPr kumimoji="0" lang="en-GB" sz="14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 </a:t>
            </a:r>
          </a:p>
        </p:txBody>
      </p:sp>
      <p:sp>
        <p:nvSpPr>
          <p:cNvPr id="47" name="Pentagon 15">
            <a:extLst>
              <a:ext uri="{FF2B5EF4-FFF2-40B4-BE49-F238E27FC236}">
                <a16:creationId xmlns:a16="http://schemas.microsoft.com/office/drawing/2014/main" id="{80F5E049-2E5E-A753-651A-EB3451E80784}"/>
              </a:ext>
            </a:extLst>
          </p:cNvPr>
          <p:cNvSpPr/>
          <p:nvPr/>
        </p:nvSpPr>
        <p:spPr>
          <a:xfrm>
            <a:off x="6189857" y="2421739"/>
            <a:ext cx="986650" cy="569911"/>
          </a:xfrm>
          <a:prstGeom prst="homePlate">
            <a:avLst/>
          </a:prstGeom>
          <a:solidFill>
            <a:sysClr val="window" lastClr="FFFFFF"/>
          </a:solidFill>
          <a:ln w="19050" cap="flat" cmpd="sng" algn="ctr">
            <a:solidFill>
              <a:srgbClr val="BE6516"/>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SMIS</a:t>
            </a:r>
          </a:p>
        </p:txBody>
      </p:sp>
      <p:sp>
        <p:nvSpPr>
          <p:cNvPr id="48" name="Pentagon 15">
            <a:extLst>
              <a:ext uri="{FF2B5EF4-FFF2-40B4-BE49-F238E27FC236}">
                <a16:creationId xmlns:a16="http://schemas.microsoft.com/office/drawing/2014/main" id="{67A5F371-0310-2F02-CB86-976613988CBD}"/>
              </a:ext>
            </a:extLst>
          </p:cNvPr>
          <p:cNvSpPr/>
          <p:nvPr/>
        </p:nvSpPr>
        <p:spPr>
          <a:xfrm>
            <a:off x="6189857" y="3355884"/>
            <a:ext cx="986650" cy="569910"/>
          </a:xfrm>
          <a:prstGeom prst="homePlate">
            <a:avLst/>
          </a:prstGeom>
          <a:solidFill>
            <a:sysClr val="window" lastClr="FFFFFF"/>
          </a:solidFill>
          <a:ln w="19050" cap="flat" cmpd="sng" algn="ctr">
            <a:solidFill>
              <a:srgbClr val="BE6516"/>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PATs</a:t>
            </a:r>
          </a:p>
        </p:txBody>
      </p:sp>
      <p:sp>
        <p:nvSpPr>
          <p:cNvPr id="49" name="Pentagon 15">
            <a:extLst>
              <a:ext uri="{FF2B5EF4-FFF2-40B4-BE49-F238E27FC236}">
                <a16:creationId xmlns:a16="http://schemas.microsoft.com/office/drawing/2014/main" id="{AC12191A-3C95-8D1C-B19B-FF6B646B98C2}"/>
              </a:ext>
            </a:extLst>
          </p:cNvPr>
          <p:cNvSpPr/>
          <p:nvPr/>
        </p:nvSpPr>
        <p:spPr>
          <a:xfrm>
            <a:off x="9126572" y="2410378"/>
            <a:ext cx="986650" cy="569911"/>
          </a:xfrm>
          <a:prstGeom prst="homePlate">
            <a:avLst/>
          </a:prstGeom>
          <a:solidFill>
            <a:sysClr val="window" lastClr="FFFFFF"/>
          </a:solidFill>
          <a:ln w="19050" cap="flat" cmpd="sng" algn="ctr">
            <a:solidFill>
              <a:srgbClr val="BE6516"/>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SMIS</a:t>
            </a:r>
          </a:p>
        </p:txBody>
      </p:sp>
      <p:sp>
        <p:nvSpPr>
          <p:cNvPr id="50" name="Pentagon 15">
            <a:extLst>
              <a:ext uri="{FF2B5EF4-FFF2-40B4-BE49-F238E27FC236}">
                <a16:creationId xmlns:a16="http://schemas.microsoft.com/office/drawing/2014/main" id="{77AB10D0-2F26-D33D-B23F-6032A5624FCA}"/>
              </a:ext>
            </a:extLst>
          </p:cNvPr>
          <p:cNvSpPr/>
          <p:nvPr/>
        </p:nvSpPr>
        <p:spPr>
          <a:xfrm>
            <a:off x="9126572" y="3344523"/>
            <a:ext cx="986650" cy="569910"/>
          </a:xfrm>
          <a:prstGeom prst="homePlate">
            <a:avLst/>
          </a:prstGeom>
          <a:solidFill>
            <a:sysClr val="window" lastClr="FFFFFF"/>
          </a:solidFill>
          <a:ln w="19050" cap="flat" cmpd="sng" algn="ctr">
            <a:solidFill>
              <a:srgbClr val="BE6516"/>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PATs</a:t>
            </a:r>
          </a:p>
        </p:txBody>
      </p:sp>
      <p:cxnSp>
        <p:nvCxnSpPr>
          <p:cNvPr id="5" name="Straight Connector 4">
            <a:extLst>
              <a:ext uri="{FF2B5EF4-FFF2-40B4-BE49-F238E27FC236}">
                <a16:creationId xmlns:a16="http://schemas.microsoft.com/office/drawing/2014/main" id="{F9A25115-236D-E85C-9594-1C047B0ACB46}"/>
              </a:ext>
            </a:extLst>
          </p:cNvPr>
          <p:cNvCxnSpPr>
            <a:cxnSpLocks/>
          </p:cNvCxnSpPr>
          <p:nvPr/>
        </p:nvCxnSpPr>
        <p:spPr>
          <a:xfrm>
            <a:off x="4682837" y="2247900"/>
            <a:ext cx="0" cy="2414114"/>
          </a:xfrm>
          <a:prstGeom prst="line">
            <a:avLst/>
          </a:prstGeom>
          <a:ln w="38100">
            <a:solidFill>
              <a:schemeClr val="accent1"/>
            </a:solidFill>
            <a:headEnd type="ova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C657387-B81D-66BD-CA86-47A864C3DE75}"/>
              </a:ext>
            </a:extLst>
          </p:cNvPr>
          <p:cNvSpPr txBox="1"/>
          <p:nvPr/>
        </p:nvSpPr>
        <p:spPr>
          <a:xfrm>
            <a:off x="4036290" y="4612735"/>
            <a:ext cx="1616364" cy="369332"/>
          </a:xfrm>
          <a:prstGeom prst="rect">
            <a:avLst/>
          </a:prstGeom>
          <a:noFill/>
        </p:spPr>
        <p:txBody>
          <a:bodyPr wrap="square" rtlCol="0">
            <a:spAutoFit/>
          </a:bodyPr>
          <a:lstStyle/>
          <a:p>
            <a:r>
              <a:rPr lang="en-GB" b="1">
                <a:solidFill>
                  <a:schemeClr val="accent1"/>
                </a:solidFill>
                <a:latin typeface="Arial" panose="020B0604020202020204" pitchFamily="34" charset="0"/>
                <a:cs typeface="Arial" panose="020B0604020202020204" pitchFamily="34" charset="0"/>
              </a:rPr>
              <a:t>We are here</a:t>
            </a:r>
          </a:p>
        </p:txBody>
      </p:sp>
    </p:spTree>
    <p:extLst>
      <p:ext uri="{BB962C8B-B14F-4D97-AF65-F5344CB8AC3E}">
        <p14:creationId xmlns:p14="http://schemas.microsoft.com/office/powerpoint/2010/main" val="3305625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D1079B6-664D-08BA-B313-2D402863CBBB}"/>
              </a:ext>
            </a:extLst>
          </p:cNvPr>
          <p:cNvSpPr/>
          <p:nvPr/>
        </p:nvSpPr>
        <p:spPr>
          <a:xfrm>
            <a:off x="0" y="4946164"/>
            <a:ext cx="12192000" cy="1911836"/>
          </a:xfrm>
          <a:prstGeom prst="rect">
            <a:avLst/>
          </a:prstGeom>
          <a:solidFill>
            <a:schemeClr val="tx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cs typeface="Roboto" panose="02000000000000000000" pitchFamily="2" charset="0"/>
            </a:endParaRPr>
          </a:p>
        </p:txBody>
      </p:sp>
      <p:sp>
        <p:nvSpPr>
          <p:cNvPr id="2" name="TextBox 1">
            <a:extLst>
              <a:ext uri="{FF2B5EF4-FFF2-40B4-BE49-F238E27FC236}">
                <a16:creationId xmlns:a16="http://schemas.microsoft.com/office/drawing/2014/main" id="{728D018D-C1C0-497F-8641-4B3928D2A75D}"/>
              </a:ext>
            </a:extLst>
          </p:cNvPr>
          <p:cNvSpPr txBox="1"/>
          <p:nvPr/>
        </p:nvSpPr>
        <p:spPr>
          <a:xfrm>
            <a:off x="490550" y="1305128"/>
            <a:ext cx="11388843"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
                <a:srgbClr val="68A495"/>
              </a:buClr>
              <a:buSzTx/>
              <a:buFontTx/>
              <a:buNone/>
              <a:tabLst/>
              <a:defRPr/>
            </a:pPr>
            <a:r>
              <a:rPr kumimoji="0" lang="en-GB" sz="14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The PAB set thresholds to instruct the REC Code Manager when they must look closer at the performance.  This doesn’t mean there is necessarily an issue – but it does mean that there needs to be something understood.  We take four generic strategies:</a:t>
            </a:r>
            <a:endParaRPr kumimoji="0" lang="en-GB" sz="16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pic>
        <p:nvPicPr>
          <p:cNvPr id="10" name="Graphic 9" descr="Siren with solid fill">
            <a:extLst>
              <a:ext uri="{FF2B5EF4-FFF2-40B4-BE49-F238E27FC236}">
                <a16:creationId xmlns:a16="http://schemas.microsoft.com/office/drawing/2014/main" id="{0CFAE1E4-5961-411B-9253-C0D02CE06EB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9289" y="1840640"/>
            <a:ext cx="914400" cy="914400"/>
          </a:xfrm>
          <a:prstGeom prst="rect">
            <a:avLst/>
          </a:prstGeom>
        </p:spPr>
      </p:pic>
      <p:sp>
        <p:nvSpPr>
          <p:cNvPr id="11" name="TextBox 10">
            <a:extLst>
              <a:ext uri="{FF2B5EF4-FFF2-40B4-BE49-F238E27FC236}">
                <a16:creationId xmlns:a16="http://schemas.microsoft.com/office/drawing/2014/main" id="{FF1154E4-BA4A-47CA-9A51-E2C026004C70}"/>
              </a:ext>
            </a:extLst>
          </p:cNvPr>
          <p:cNvSpPr txBox="1"/>
          <p:nvPr/>
        </p:nvSpPr>
        <p:spPr>
          <a:xfrm>
            <a:off x="577777" y="2736231"/>
            <a:ext cx="2511959" cy="224676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
                <a:srgbClr val="68A495"/>
              </a:buClr>
              <a:buSzTx/>
              <a:buFontTx/>
              <a:buNone/>
              <a:tabLst/>
              <a:defRPr/>
            </a:pPr>
            <a:r>
              <a:rPr kumimoji="0" lang="en-GB" sz="14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An </a:t>
            </a:r>
            <a:r>
              <a:rPr kumimoji="0" lang="en-GB" sz="1400" b="1"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alarm </a:t>
            </a:r>
            <a:r>
              <a:rPr kumimoji="0" lang="en-GB" sz="14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or</a:t>
            </a:r>
            <a:r>
              <a:rPr kumimoji="0" lang="en-GB" sz="1400" b="1"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ceiling</a:t>
            </a:r>
            <a:r>
              <a:rPr kumimoji="0" lang="en-GB" sz="14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where current market performance is within acceptable bounds, but the threshold quickly highlights worsening performance.</a:t>
            </a:r>
          </a:p>
          <a:p>
            <a:pPr marL="0" marR="0" lvl="0" indent="0" algn="l" defTabSz="457200" rtl="0" eaLnBrk="1" fontAlgn="auto" latinLnBrk="0" hangingPunct="1">
              <a:lnSpc>
                <a:spcPct val="100000"/>
              </a:lnSpc>
              <a:spcBef>
                <a:spcPts val="0"/>
              </a:spcBef>
              <a:spcAft>
                <a:spcPts val="0"/>
              </a:spcAft>
              <a:buClr>
                <a:srgbClr val="68A495"/>
              </a:buClr>
              <a:buSzTx/>
              <a:buFontTx/>
              <a:buNone/>
              <a:tabLst/>
              <a:defRPr/>
            </a:pPr>
            <a:endParaRPr kumimoji="0" lang="en-GB" sz="14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a:p>
            <a:pPr marL="0" marR="0" lvl="0" indent="0" algn="l" defTabSz="457200" rtl="0" eaLnBrk="1" fontAlgn="auto" latinLnBrk="0" hangingPunct="1">
              <a:lnSpc>
                <a:spcPct val="100000"/>
              </a:lnSpc>
              <a:spcBef>
                <a:spcPts val="0"/>
              </a:spcBef>
              <a:spcAft>
                <a:spcPts val="0"/>
              </a:spcAft>
              <a:buClr>
                <a:srgbClr val="68A495"/>
              </a:buClr>
              <a:buSzTx/>
              <a:buFontTx/>
              <a:buNone/>
              <a:tabLst/>
              <a:defRPr/>
            </a:pPr>
            <a:r>
              <a:rPr kumimoji="0" lang="en-GB" sz="14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This is based on data on current performance levels.</a:t>
            </a:r>
          </a:p>
          <a:p>
            <a:pPr marL="0" marR="0" lvl="0" indent="0" algn="l" defTabSz="457200" rtl="0" eaLnBrk="1" fontAlgn="auto" latinLnBrk="0" hangingPunct="1">
              <a:lnSpc>
                <a:spcPct val="100000"/>
              </a:lnSpc>
              <a:spcBef>
                <a:spcPts val="0"/>
              </a:spcBef>
              <a:spcAft>
                <a:spcPts val="0"/>
              </a:spcAft>
              <a:buClr>
                <a:srgbClr val="68A495"/>
              </a:buClr>
              <a:buSzTx/>
              <a:buFontTx/>
              <a:buNone/>
              <a:tabLst/>
              <a:defRPr/>
            </a:pPr>
            <a:endParaRPr kumimoji="0" lang="en-GB" sz="14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pic>
        <p:nvPicPr>
          <p:cNvPr id="12" name="Graphic 11" descr="Downward trend graph with solid fill">
            <a:extLst>
              <a:ext uri="{FF2B5EF4-FFF2-40B4-BE49-F238E27FC236}">
                <a16:creationId xmlns:a16="http://schemas.microsoft.com/office/drawing/2014/main" id="{FCCBB520-2867-4B4B-8A9A-C5A13AD93FC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51153" y="1840640"/>
            <a:ext cx="914400" cy="914400"/>
          </a:xfrm>
          <a:prstGeom prst="rect">
            <a:avLst/>
          </a:prstGeom>
        </p:spPr>
      </p:pic>
      <p:sp>
        <p:nvSpPr>
          <p:cNvPr id="15" name="TextBox 14">
            <a:extLst>
              <a:ext uri="{FF2B5EF4-FFF2-40B4-BE49-F238E27FC236}">
                <a16:creationId xmlns:a16="http://schemas.microsoft.com/office/drawing/2014/main" id="{DB9EE4AA-AFA0-4824-AC84-2A8106B6BB1B}"/>
              </a:ext>
            </a:extLst>
          </p:cNvPr>
          <p:cNvSpPr txBox="1"/>
          <p:nvPr/>
        </p:nvSpPr>
        <p:spPr>
          <a:xfrm>
            <a:off x="3204049" y="2755040"/>
            <a:ext cx="2860529" cy="181588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
                <a:srgbClr val="68A495"/>
              </a:buClr>
              <a:buSzTx/>
              <a:buFontTx/>
              <a:buNone/>
              <a:tabLst/>
              <a:defRPr/>
            </a:pPr>
            <a:r>
              <a:rPr kumimoji="0" lang="en-GB" sz="14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A clear intention to </a:t>
            </a:r>
            <a:r>
              <a:rPr kumimoji="0" lang="en-GB" sz="14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drive performance improvements</a:t>
            </a:r>
            <a:r>
              <a:rPr kumimoji="0" lang="en-GB" sz="14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usually by setting the threshold so the worst performers today are captured, but not all Parties.</a:t>
            </a:r>
          </a:p>
          <a:p>
            <a:pPr marL="0" marR="0" lvl="0" indent="0" algn="l" defTabSz="457200" rtl="0" eaLnBrk="1" fontAlgn="auto" latinLnBrk="0" hangingPunct="1">
              <a:lnSpc>
                <a:spcPct val="100000"/>
              </a:lnSpc>
              <a:spcBef>
                <a:spcPts val="0"/>
              </a:spcBef>
              <a:spcAft>
                <a:spcPts val="0"/>
              </a:spcAft>
              <a:buClr>
                <a:srgbClr val="68A495"/>
              </a:buClr>
              <a:buSzTx/>
              <a:buFontTx/>
              <a:buNone/>
              <a:tabLst/>
              <a:defRPr/>
            </a:pPr>
            <a:endParaRPr lang="en-GB" sz="1400" dirty="0">
              <a:solidFill>
                <a:prstClr val="black"/>
              </a:solidFill>
              <a:latin typeface="Roboto" panose="02000000000000000000" pitchFamily="2" charset="0"/>
              <a:ea typeface="Roboto" panose="02000000000000000000" pitchFamily="2" charset="0"/>
              <a:cs typeface="Roboto" panose="02000000000000000000" pitchFamily="2" charset="0"/>
            </a:endParaRPr>
          </a:p>
          <a:p>
            <a:pPr marL="0" marR="0" lvl="0" indent="0" algn="l" defTabSz="457200" rtl="0" eaLnBrk="1" fontAlgn="auto" latinLnBrk="0" hangingPunct="1">
              <a:lnSpc>
                <a:spcPct val="100000"/>
              </a:lnSpc>
              <a:spcBef>
                <a:spcPts val="0"/>
              </a:spcBef>
              <a:spcAft>
                <a:spcPts val="0"/>
              </a:spcAft>
              <a:buClr>
                <a:srgbClr val="68A495"/>
              </a:buClr>
              <a:buSzTx/>
              <a:buFontTx/>
              <a:buNone/>
              <a:tabLst/>
              <a:defRPr/>
            </a:pPr>
            <a:r>
              <a:rPr kumimoji="0" lang="en-GB" sz="14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This is also based on data on current performance levels.</a:t>
            </a:r>
          </a:p>
        </p:txBody>
      </p:sp>
      <p:pic>
        <p:nvPicPr>
          <p:cNvPr id="16" name="Graphic 15" descr="Heart organ with solid fill">
            <a:extLst>
              <a:ext uri="{FF2B5EF4-FFF2-40B4-BE49-F238E27FC236}">
                <a16:creationId xmlns:a16="http://schemas.microsoft.com/office/drawing/2014/main" id="{3BDB9549-9871-4C8D-A1D5-48A7E58B08F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912008" y="1821511"/>
            <a:ext cx="914400" cy="914400"/>
          </a:xfrm>
          <a:prstGeom prst="rect">
            <a:avLst/>
          </a:prstGeom>
        </p:spPr>
      </p:pic>
      <p:sp>
        <p:nvSpPr>
          <p:cNvPr id="17" name="TextBox 16">
            <a:extLst>
              <a:ext uri="{FF2B5EF4-FFF2-40B4-BE49-F238E27FC236}">
                <a16:creationId xmlns:a16="http://schemas.microsoft.com/office/drawing/2014/main" id="{266140AB-23FD-4B1A-8378-DD6D2C0ECC0B}"/>
              </a:ext>
            </a:extLst>
          </p:cNvPr>
          <p:cNvSpPr txBox="1"/>
          <p:nvPr/>
        </p:nvSpPr>
        <p:spPr>
          <a:xfrm>
            <a:off x="6293203" y="2755040"/>
            <a:ext cx="2597539" cy="181588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
                <a:srgbClr val="68A495"/>
              </a:buClr>
              <a:buSzTx/>
              <a:buFontTx/>
              <a:buNone/>
              <a:tabLst/>
              <a:defRPr/>
            </a:pPr>
            <a:r>
              <a:rPr kumimoji="0" lang="en-GB" sz="14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Irrelevant of where people are performing today it might simply feel unacceptable for underperformance above a certain level.  The PAB might set a threshold </a:t>
            </a:r>
            <a:r>
              <a:rPr kumimoji="0" lang="en-GB" sz="1400" b="1"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from the heart</a:t>
            </a:r>
            <a:r>
              <a:rPr kumimoji="0" lang="en-GB" sz="14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potentially requiring the whole market to improve to meet it.</a:t>
            </a:r>
            <a:endParaRPr kumimoji="0" lang="en-GB" sz="1400" b="1"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20" name="TextBox 19">
            <a:extLst>
              <a:ext uri="{FF2B5EF4-FFF2-40B4-BE49-F238E27FC236}">
                <a16:creationId xmlns:a16="http://schemas.microsoft.com/office/drawing/2014/main" id="{D629BF93-A11A-4453-BC9C-CDAE3A62277B}"/>
              </a:ext>
            </a:extLst>
          </p:cNvPr>
          <p:cNvSpPr txBox="1"/>
          <p:nvPr/>
        </p:nvSpPr>
        <p:spPr>
          <a:xfrm>
            <a:off x="9281855" y="2755040"/>
            <a:ext cx="2597539" cy="116955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
                <a:srgbClr val="68A495"/>
              </a:buClr>
              <a:buSzTx/>
              <a:buFontTx/>
              <a:buNone/>
              <a:tabLst/>
              <a:defRPr/>
            </a:pPr>
            <a:r>
              <a:rPr kumimoji="0" lang="en-GB" sz="1400" b="1"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Thresholds not the right approach. </a:t>
            </a:r>
            <a:r>
              <a:rPr kumimoji="0" lang="en-GB" sz="14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In some areas where any failure is unacceptable, we should not set a threshold.</a:t>
            </a:r>
          </a:p>
        </p:txBody>
      </p:sp>
      <p:pic>
        <p:nvPicPr>
          <p:cNvPr id="4" name="Graphic 3" descr="No sign with solid fill">
            <a:extLst>
              <a:ext uri="{FF2B5EF4-FFF2-40B4-BE49-F238E27FC236}">
                <a16:creationId xmlns:a16="http://schemas.microsoft.com/office/drawing/2014/main" id="{5B4F7FC8-F5F6-4693-9AF6-1B3DF12A8A8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985849" y="1811986"/>
            <a:ext cx="914400" cy="914400"/>
          </a:xfrm>
          <a:prstGeom prst="rect">
            <a:avLst/>
          </a:prstGeom>
        </p:spPr>
      </p:pic>
      <p:sp>
        <p:nvSpPr>
          <p:cNvPr id="3" name="Title 1">
            <a:extLst>
              <a:ext uri="{FF2B5EF4-FFF2-40B4-BE49-F238E27FC236}">
                <a16:creationId xmlns:a16="http://schemas.microsoft.com/office/drawing/2014/main" id="{8C4BC79B-33F5-5CE5-2155-AA43E48C77BE}"/>
              </a:ext>
            </a:extLst>
          </p:cNvPr>
          <p:cNvSpPr txBox="1">
            <a:spLocks/>
          </p:cNvSpPr>
          <p:nvPr/>
        </p:nvSpPr>
        <p:spPr>
          <a:xfrm>
            <a:off x="865632" y="493316"/>
            <a:ext cx="9284855" cy="660111"/>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2000" b="1" kern="1200" cap="all" spc="300" baseline="0">
                <a:solidFill>
                  <a:schemeClr val="accent3"/>
                </a:solidFill>
                <a:latin typeface="Roboto" panose="02000000000000000000" pitchFamily="2" charset="0"/>
                <a:ea typeface="Roboto" panose="02000000000000000000" pitchFamily="2" charset="0"/>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all" spc="300" normalizeH="0" baseline="0" noProof="0" dirty="0">
                <a:ln>
                  <a:noFill/>
                </a:ln>
                <a:solidFill>
                  <a:srgbClr val="70ADA3"/>
                </a:solidFill>
                <a:effectLst/>
                <a:uLnTx/>
                <a:uFillTx/>
                <a:cs typeface="Roboto" panose="02000000000000000000" pitchFamily="2" charset="0"/>
              </a:rPr>
              <a:t>Sharing how we talk to </a:t>
            </a:r>
            <a:r>
              <a:rPr kumimoji="0" lang="en-GB" sz="2800" b="1" i="0" u="none" strike="noStrike" kern="1200" cap="all" spc="300" normalizeH="0" baseline="0" noProof="0" dirty="0" err="1">
                <a:ln>
                  <a:noFill/>
                </a:ln>
                <a:solidFill>
                  <a:srgbClr val="70ADA3"/>
                </a:solidFill>
                <a:effectLst/>
                <a:uLnTx/>
                <a:uFillTx/>
                <a:cs typeface="Roboto" panose="02000000000000000000" pitchFamily="2" charset="0"/>
              </a:rPr>
              <a:t>Pab</a:t>
            </a:r>
            <a:r>
              <a:rPr kumimoji="0" lang="en-GB" sz="2800" b="1" i="0" u="none" strike="noStrike" kern="1200" cap="all" spc="300" normalizeH="0" baseline="0" noProof="0" dirty="0">
                <a:ln>
                  <a:noFill/>
                </a:ln>
                <a:solidFill>
                  <a:srgbClr val="70ADA3"/>
                </a:solidFill>
                <a:effectLst/>
                <a:uLnTx/>
                <a:uFillTx/>
                <a:cs typeface="Roboto" panose="02000000000000000000" pitchFamily="2" charset="0"/>
              </a:rPr>
              <a:t> about this</a:t>
            </a:r>
          </a:p>
        </p:txBody>
      </p:sp>
      <p:sp>
        <p:nvSpPr>
          <p:cNvPr id="5" name="TextBox 4">
            <a:extLst>
              <a:ext uri="{FF2B5EF4-FFF2-40B4-BE49-F238E27FC236}">
                <a16:creationId xmlns:a16="http://schemas.microsoft.com/office/drawing/2014/main" id="{DB0431A6-A039-EA9A-86D5-AD3011B72FF4}"/>
              </a:ext>
            </a:extLst>
          </p:cNvPr>
          <p:cNvSpPr txBox="1"/>
          <p:nvPr/>
        </p:nvSpPr>
        <p:spPr>
          <a:xfrm>
            <a:off x="3204049" y="5106788"/>
            <a:ext cx="2891951" cy="1384995"/>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
                <a:schemeClr val="bg1"/>
              </a:buClr>
              <a:buSzTx/>
              <a:buFont typeface="Arial" panose="020B0604020202020204" pitchFamily="34" charset="0"/>
              <a:buChar char="•"/>
              <a:tabLst/>
              <a:defRPr/>
            </a:pPr>
            <a:r>
              <a:rPr kumimoji="0" lang="en-GB" sz="14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t>Switch Meter </a:t>
            </a:r>
            <a:r>
              <a:rPr lang="en-GB" sz="1400" b="1">
                <a:solidFill>
                  <a:schemeClr val="bg1"/>
                </a:solidFill>
                <a:latin typeface="Roboto" panose="02000000000000000000" pitchFamily="2" charset="0"/>
                <a:ea typeface="Roboto" panose="02000000000000000000" pitchFamily="2" charset="0"/>
                <a:cs typeface="Roboto" panose="02000000000000000000" pitchFamily="2" charset="0"/>
              </a:rPr>
              <a:t>R</a:t>
            </a:r>
            <a:r>
              <a:rPr kumimoji="0" lang="en-GB" sz="1400" b="1" i="0" u="none" strike="noStrike" kern="1200" cap="none" spc="0" normalizeH="0" baseline="0" noProof="0" err="1">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t>eads</a:t>
            </a:r>
            <a:endParaRPr kumimoji="0" lang="en-GB" sz="14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endParaRPr>
          </a:p>
          <a:p>
            <a:pPr marL="285750" marR="0" lvl="0" indent="-285750" algn="l" defTabSz="457200" rtl="0" eaLnBrk="1" fontAlgn="auto" latinLnBrk="0" hangingPunct="1">
              <a:lnSpc>
                <a:spcPct val="100000"/>
              </a:lnSpc>
              <a:spcBef>
                <a:spcPts val="0"/>
              </a:spcBef>
              <a:spcAft>
                <a:spcPts val="0"/>
              </a:spcAft>
              <a:buClr>
                <a:schemeClr val="bg1"/>
              </a:buClr>
              <a:buSzTx/>
              <a:buFont typeface="Arial" panose="020B0604020202020204" pitchFamily="34" charset="0"/>
              <a:buChar char="•"/>
              <a:tabLst/>
              <a:defRPr/>
            </a:pPr>
            <a:r>
              <a:rPr lang="en-GB" sz="1400" b="1">
                <a:solidFill>
                  <a:schemeClr val="bg1"/>
                </a:solidFill>
                <a:latin typeface="Roboto" panose="02000000000000000000" pitchFamily="2" charset="0"/>
                <a:ea typeface="Roboto" panose="02000000000000000000" pitchFamily="2" charset="0"/>
                <a:cs typeface="Roboto" panose="02000000000000000000" pitchFamily="2" charset="0"/>
              </a:rPr>
              <a:t>Annulments</a:t>
            </a:r>
          </a:p>
          <a:p>
            <a:pPr marL="285750" marR="0" lvl="0" indent="-285750" algn="l" defTabSz="457200" rtl="0" eaLnBrk="1" fontAlgn="auto" latinLnBrk="0" hangingPunct="1">
              <a:lnSpc>
                <a:spcPct val="100000"/>
              </a:lnSpc>
              <a:spcBef>
                <a:spcPts val="0"/>
              </a:spcBef>
              <a:spcAft>
                <a:spcPts val="0"/>
              </a:spcAft>
              <a:buClr>
                <a:schemeClr val="bg1"/>
              </a:buClr>
              <a:buSzTx/>
              <a:buFont typeface="Arial" panose="020B0604020202020204" pitchFamily="34" charset="0"/>
              <a:buChar char="•"/>
              <a:tabLst/>
              <a:defRPr/>
            </a:pPr>
            <a:r>
              <a:rPr kumimoji="0" lang="en-GB" sz="14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t>Submitting invalid messages to CSS</a:t>
            </a:r>
          </a:p>
          <a:p>
            <a:pPr marL="285750" marR="0" lvl="0" indent="-285750" algn="l" defTabSz="457200" rtl="0" eaLnBrk="1" fontAlgn="auto" latinLnBrk="0" hangingPunct="1">
              <a:lnSpc>
                <a:spcPct val="100000"/>
              </a:lnSpc>
              <a:spcBef>
                <a:spcPts val="0"/>
              </a:spcBef>
              <a:spcAft>
                <a:spcPts val="0"/>
              </a:spcAft>
              <a:buClr>
                <a:schemeClr val="bg1"/>
              </a:buClr>
              <a:buSzTx/>
              <a:buFont typeface="Arial" panose="020B0604020202020204" pitchFamily="34" charset="0"/>
              <a:buChar char="•"/>
              <a:tabLst/>
              <a:defRPr/>
            </a:pPr>
            <a:r>
              <a:rPr lang="en-GB" sz="1400" b="1">
                <a:solidFill>
                  <a:schemeClr val="bg1"/>
                </a:solidFill>
                <a:latin typeface="Roboto" panose="02000000000000000000" pitchFamily="2" charset="0"/>
                <a:ea typeface="Roboto" panose="02000000000000000000" pitchFamily="2" charset="0"/>
                <a:cs typeface="Roboto" panose="02000000000000000000" pitchFamily="2" charset="0"/>
              </a:rPr>
              <a:t>Resolving Erroneous Switches in a timely manner</a:t>
            </a:r>
            <a:endParaRPr kumimoji="0" lang="en-GB" sz="14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6" name="TextBox 5">
            <a:extLst>
              <a:ext uri="{FF2B5EF4-FFF2-40B4-BE49-F238E27FC236}">
                <a16:creationId xmlns:a16="http://schemas.microsoft.com/office/drawing/2014/main" id="{BE80A7E5-C7F9-190A-9760-818661450F97}"/>
              </a:ext>
            </a:extLst>
          </p:cNvPr>
          <p:cNvSpPr txBox="1"/>
          <p:nvPr/>
        </p:nvSpPr>
        <p:spPr>
          <a:xfrm>
            <a:off x="6292142" y="5107257"/>
            <a:ext cx="2597539" cy="1384995"/>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
                <a:schemeClr val="bg1"/>
              </a:buClr>
              <a:buSzTx/>
              <a:buFont typeface="Arial" panose="020B0604020202020204" pitchFamily="34" charset="0"/>
              <a:buChar char="•"/>
              <a:tabLst/>
              <a:defRPr/>
            </a:pPr>
            <a:r>
              <a:rPr kumimoji="0" lang="en-GB" sz="14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t>Sharing Address updates between Parties</a:t>
            </a:r>
          </a:p>
          <a:p>
            <a:pPr marL="285750" marR="0" lvl="0" indent="-285750" algn="l" defTabSz="457200" rtl="0" eaLnBrk="1" fontAlgn="auto" latinLnBrk="0" hangingPunct="1">
              <a:lnSpc>
                <a:spcPct val="100000"/>
              </a:lnSpc>
              <a:spcBef>
                <a:spcPts val="0"/>
              </a:spcBef>
              <a:spcAft>
                <a:spcPts val="0"/>
              </a:spcAft>
              <a:buClr>
                <a:schemeClr val="bg1"/>
              </a:buClr>
              <a:buSzTx/>
              <a:buFont typeface="Arial" panose="020B0604020202020204" pitchFamily="34" charset="0"/>
              <a:buChar char="•"/>
              <a:tabLst/>
              <a:defRPr/>
            </a:pPr>
            <a:endParaRPr lang="en-GB" sz="1400" b="1">
              <a:solidFill>
                <a:schemeClr val="bg1"/>
              </a:solidFill>
              <a:latin typeface="Roboto" panose="02000000000000000000" pitchFamily="2" charset="0"/>
              <a:ea typeface="Roboto" panose="02000000000000000000" pitchFamily="2" charset="0"/>
              <a:cs typeface="Roboto" panose="02000000000000000000" pitchFamily="2" charset="0"/>
            </a:endParaRPr>
          </a:p>
          <a:p>
            <a:pPr marL="285750" marR="0" lvl="0" indent="-285750" algn="l" defTabSz="457200" rtl="0" eaLnBrk="1" fontAlgn="auto" latinLnBrk="0" hangingPunct="1">
              <a:lnSpc>
                <a:spcPct val="100000"/>
              </a:lnSpc>
              <a:spcBef>
                <a:spcPts val="0"/>
              </a:spcBef>
              <a:spcAft>
                <a:spcPts val="0"/>
              </a:spcAft>
              <a:buClr>
                <a:schemeClr val="bg1"/>
              </a:buClr>
              <a:buSzTx/>
              <a:buFont typeface="Arial" panose="020B0604020202020204" pitchFamily="34" charset="0"/>
              <a:buChar char="•"/>
              <a:tabLst/>
              <a:defRPr/>
            </a:pPr>
            <a:endParaRPr kumimoji="0" lang="en-GB" sz="14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endParaRPr>
          </a:p>
          <a:p>
            <a:pPr marL="285750" marR="0" lvl="0" indent="-285750" algn="l" defTabSz="457200" rtl="0" eaLnBrk="1" fontAlgn="auto" latinLnBrk="0" hangingPunct="1">
              <a:lnSpc>
                <a:spcPct val="100000"/>
              </a:lnSpc>
              <a:spcBef>
                <a:spcPts val="0"/>
              </a:spcBef>
              <a:spcAft>
                <a:spcPts val="0"/>
              </a:spcAft>
              <a:buClr>
                <a:schemeClr val="bg1"/>
              </a:buClr>
              <a:buSzTx/>
              <a:buFont typeface="Arial" panose="020B0604020202020204" pitchFamily="34" charset="0"/>
              <a:buChar char="•"/>
              <a:tabLst/>
              <a:defRPr/>
            </a:pPr>
            <a:endParaRPr lang="en-GB" sz="1400" b="1">
              <a:solidFill>
                <a:schemeClr val="bg1"/>
              </a:solidFill>
              <a:latin typeface="Roboto" panose="02000000000000000000" pitchFamily="2" charset="0"/>
              <a:ea typeface="Roboto" panose="02000000000000000000" pitchFamily="2" charset="0"/>
              <a:cs typeface="Roboto" panose="02000000000000000000" pitchFamily="2" charset="0"/>
            </a:endParaRPr>
          </a:p>
          <a:p>
            <a:pPr marL="285750" marR="0" lvl="0" indent="-285750" algn="l" defTabSz="457200" rtl="0" eaLnBrk="1" fontAlgn="auto" latinLnBrk="0" hangingPunct="1">
              <a:lnSpc>
                <a:spcPct val="100000"/>
              </a:lnSpc>
              <a:spcBef>
                <a:spcPts val="0"/>
              </a:spcBef>
              <a:spcAft>
                <a:spcPts val="0"/>
              </a:spcAft>
              <a:buClr>
                <a:schemeClr val="bg1"/>
              </a:buClr>
              <a:buSzTx/>
              <a:buFont typeface="Arial" panose="020B0604020202020204" pitchFamily="34" charset="0"/>
              <a:buChar char="•"/>
              <a:tabLst/>
              <a:defRPr/>
            </a:pPr>
            <a:endParaRPr kumimoji="0" lang="en-GB" sz="14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7" name="TextBox 6">
            <a:extLst>
              <a:ext uri="{FF2B5EF4-FFF2-40B4-BE49-F238E27FC236}">
                <a16:creationId xmlns:a16="http://schemas.microsoft.com/office/drawing/2014/main" id="{F71A10F2-4B4C-5C3B-8A90-F41D4300CDBA}"/>
              </a:ext>
            </a:extLst>
          </p:cNvPr>
          <p:cNvSpPr txBox="1"/>
          <p:nvPr/>
        </p:nvSpPr>
        <p:spPr>
          <a:xfrm>
            <a:off x="9281855" y="5107257"/>
            <a:ext cx="2597538" cy="1384995"/>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
                <a:schemeClr val="bg1"/>
              </a:buClr>
              <a:buSzTx/>
              <a:buFont typeface="Arial" panose="020B0604020202020204" pitchFamily="34" charset="0"/>
              <a:buChar char="•"/>
              <a:tabLst/>
              <a:defRPr/>
            </a:pPr>
            <a:r>
              <a:rPr kumimoji="0" lang="en-GB" sz="14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t>Consumer issues using SDEP data, because of issues with the way it is tracked.  E.g. crossed meters, duplicate RMPs etc.</a:t>
            </a:r>
          </a:p>
        </p:txBody>
      </p:sp>
      <p:sp>
        <p:nvSpPr>
          <p:cNvPr id="8" name="TextBox 7">
            <a:extLst>
              <a:ext uri="{FF2B5EF4-FFF2-40B4-BE49-F238E27FC236}">
                <a16:creationId xmlns:a16="http://schemas.microsoft.com/office/drawing/2014/main" id="{6167C9C9-5696-1658-7CCC-FD0A83B8977D}"/>
              </a:ext>
            </a:extLst>
          </p:cNvPr>
          <p:cNvSpPr txBox="1"/>
          <p:nvPr/>
        </p:nvSpPr>
        <p:spPr>
          <a:xfrm>
            <a:off x="490550" y="5107257"/>
            <a:ext cx="2597542" cy="1600438"/>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
                <a:schemeClr val="bg1"/>
              </a:buClr>
              <a:buSzTx/>
              <a:buFont typeface="Arial" panose="020B0604020202020204" pitchFamily="34" charset="0"/>
              <a:buChar char="•"/>
              <a:tabLst/>
              <a:defRPr/>
            </a:pPr>
            <a:r>
              <a:rPr kumimoji="0" lang="en-GB" sz="1400" b="1"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t>Rates of Erroneous Switch</a:t>
            </a:r>
          </a:p>
          <a:p>
            <a:pPr marL="285750" marR="0" lvl="0" indent="-285750" algn="l" defTabSz="457200" rtl="0" eaLnBrk="1" fontAlgn="auto" latinLnBrk="0" hangingPunct="1">
              <a:lnSpc>
                <a:spcPct val="100000"/>
              </a:lnSpc>
              <a:spcBef>
                <a:spcPts val="0"/>
              </a:spcBef>
              <a:spcAft>
                <a:spcPts val="0"/>
              </a:spcAft>
              <a:buClr>
                <a:schemeClr val="bg1"/>
              </a:buClr>
              <a:buSzTx/>
              <a:buFont typeface="Arial" panose="020B0604020202020204" pitchFamily="34" charset="0"/>
              <a:buChar char="•"/>
              <a:tabLst/>
              <a:defRPr/>
            </a:pPr>
            <a:r>
              <a:rPr lang="en-GB" sz="1400" b="1" dirty="0">
                <a:solidFill>
                  <a:schemeClr val="bg1"/>
                </a:solidFill>
                <a:latin typeface="Roboto" panose="02000000000000000000" pitchFamily="2" charset="0"/>
                <a:ea typeface="Roboto" panose="02000000000000000000" pitchFamily="2" charset="0"/>
                <a:cs typeface="Roboto" panose="02000000000000000000" pitchFamily="2" charset="0"/>
              </a:rPr>
              <a:t>Use of objections</a:t>
            </a:r>
          </a:p>
          <a:p>
            <a:pPr marL="285750" marR="0" lvl="0" indent="-285750" algn="l" defTabSz="457200" rtl="0" eaLnBrk="1" fontAlgn="auto" latinLnBrk="0" hangingPunct="1">
              <a:lnSpc>
                <a:spcPct val="100000"/>
              </a:lnSpc>
              <a:spcBef>
                <a:spcPts val="0"/>
              </a:spcBef>
              <a:spcAft>
                <a:spcPts val="0"/>
              </a:spcAft>
              <a:buClr>
                <a:schemeClr val="bg1"/>
              </a:buClr>
              <a:buSzTx/>
              <a:buFont typeface="Arial" panose="020B0604020202020204" pitchFamily="34" charset="0"/>
              <a:buChar char="•"/>
              <a:tabLst/>
              <a:defRPr/>
            </a:pPr>
            <a:r>
              <a:rPr lang="en-GB" sz="1400" b="1" dirty="0">
                <a:solidFill>
                  <a:schemeClr val="bg1"/>
                </a:solidFill>
                <a:latin typeface="Roboto" panose="02000000000000000000" pitchFamily="2" charset="0"/>
                <a:ea typeface="Roboto" panose="02000000000000000000" pitchFamily="2" charset="0"/>
                <a:cs typeface="Roboto" panose="02000000000000000000" pitchFamily="2" charset="0"/>
              </a:rPr>
              <a:t>Use of the withdrawal process</a:t>
            </a:r>
          </a:p>
          <a:p>
            <a:pPr marL="285750" marR="0" lvl="0" indent="-285750" algn="l" defTabSz="457200" rtl="0" eaLnBrk="1" fontAlgn="auto" latinLnBrk="0" hangingPunct="1">
              <a:lnSpc>
                <a:spcPct val="100000"/>
              </a:lnSpc>
              <a:spcBef>
                <a:spcPts val="0"/>
              </a:spcBef>
              <a:spcAft>
                <a:spcPts val="0"/>
              </a:spcAft>
              <a:buClr>
                <a:schemeClr val="bg1"/>
              </a:buClr>
              <a:buSzTx/>
              <a:buFont typeface="Arial" panose="020B0604020202020204" pitchFamily="34" charset="0"/>
              <a:buChar char="•"/>
              <a:tabLst/>
              <a:defRPr/>
            </a:pPr>
            <a:r>
              <a:rPr kumimoji="0" lang="en-GB" sz="1400" b="1"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t>DN</a:t>
            </a:r>
            <a:r>
              <a:rPr lang="en-GB" sz="1400" b="1" dirty="0">
                <a:solidFill>
                  <a:schemeClr val="bg1"/>
                </a:solidFill>
                <a:latin typeface="Roboto" panose="02000000000000000000" pitchFamily="2" charset="0"/>
                <a:ea typeface="Roboto" panose="02000000000000000000" pitchFamily="2" charset="0"/>
                <a:cs typeface="Roboto" panose="02000000000000000000" pitchFamily="2" charset="0"/>
              </a:rPr>
              <a:t>O address updates</a:t>
            </a:r>
          </a:p>
          <a:p>
            <a:pPr marL="285750" marR="0" lvl="0" indent="-285750" algn="l" defTabSz="457200" rtl="0" eaLnBrk="1" fontAlgn="auto" latinLnBrk="0" hangingPunct="1">
              <a:lnSpc>
                <a:spcPct val="100000"/>
              </a:lnSpc>
              <a:spcBef>
                <a:spcPts val="0"/>
              </a:spcBef>
              <a:spcAft>
                <a:spcPts val="0"/>
              </a:spcAft>
              <a:buClr>
                <a:schemeClr val="bg1"/>
              </a:buClr>
              <a:buSzTx/>
              <a:buFont typeface="Arial" panose="020B0604020202020204" pitchFamily="34" charset="0"/>
              <a:buChar char="•"/>
              <a:tabLst/>
              <a:defRPr/>
            </a:pPr>
            <a:r>
              <a:rPr kumimoji="0" lang="en-GB" sz="1400" b="1"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t>Related meter points</a:t>
            </a:r>
          </a:p>
          <a:p>
            <a:pPr marL="285750" marR="0" lvl="0" indent="-285750" algn="l" defTabSz="457200" rtl="0" eaLnBrk="1" fontAlgn="auto" latinLnBrk="0" hangingPunct="1">
              <a:lnSpc>
                <a:spcPct val="100000"/>
              </a:lnSpc>
              <a:spcBef>
                <a:spcPts val="0"/>
              </a:spcBef>
              <a:spcAft>
                <a:spcPts val="0"/>
              </a:spcAft>
              <a:buClr>
                <a:schemeClr val="bg1"/>
              </a:buClr>
              <a:buSzTx/>
              <a:buFont typeface="Arial" panose="020B0604020202020204" pitchFamily="34" charset="0"/>
              <a:buChar char="•"/>
              <a:tabLst/>
              <a:defRPr/>
            </a:pPr>
            <a:endParaRPr kumimoji="0" lang="en-GB" sz="1400" b="1"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13" name="TextBox 12">
            <a:extLst>
              <a:ext uri="{FF2B5EF4-FFF2-40B4-BE49-F238E27FC236}">
                <a16:creationId xmlns:a16="http://schemas.microsoft.com/office/drawing/2014/main" id="{5FDA8D0D-77FC-8301-4885-87AC9E788CEB}"/>
              </a:ext>
            </a:extLst>
          </p:cNvPr>
          <p:cNvSpPr txBox="1"/>
          <p:nvPr/>
        </p:nvSpPr>
        <p:spPr>
          <a:xfrm rot="16200000">
            <a:off x="-1213484" y="4860816"/>
            <a:ext cx="3041374" cy="307777"/>
          </a:xfrm>
          <a:prstGeom prst="rect">
            <a:avLst/>
          </a:prstGeom>
          <a:noFill/>
        </p:spPr>
        <p:txBody>
          <a:bodyPr wrap="square" rtlCol="0">
            <a:spAutoFit/>
          </a:bodyPr>
          <a:lstStyle/>
          <a:p>
            <a:r>
              <a:rPr lang="en-GB" sz="1400" b="1">
                <a:solidFill>
                  <a:schemeClr val="bg1"/>
                </a:solidFill>
                <a:latin typeface="Roboto" panose="02000000000000000000" pitchFamily="2" charset="0"/>
                <a:ea typeface="Roboto" panose="02000000000000000000" pitchFamily="2" charset="0"/>
                <a:cs typeface="Roboto" panose="02000000000000000000" pitchFamily="2" charset="0"/>
              </a:rPr>
              <a:t>APPLICATION:</a:t>
            </a:r>
          </a:p>
        </p:txBody>
      </p:sp>
      <p:sp>
        <p:nvSpPr>
          <p:cNvPr id="18" name="TextBox 17">
            <a:extLst>
              <a:ext uri="{FF2B5EF4-FFF2-40B4-BE49-F238E27FC236}">
                <a16:creationId xmlns:a16="http://schemas.microsoft.com/office/drawing/2014/main" id="{7E3753BC-6F80-5D5E-024D-E6CB49D70B9B}"/>
              </a:ext>
            </a:extLst>
          </p:cNvPr>
          <p:cNvSpPr txBox="1"/>
          <p:nvPr/>
        </p:nvSpPr>
        <p:spPr>
          <a:xfrm rot="16200000">
            <a:off x="-1387196" y="2856528"/>
            <a:ext cx="3410579" cy="307777"/>
          </a:xfrm>
          <a:prstGeom prst="rect">
            <a:avLst/>
          </a:prstGeom>
          <a:noFill/>
        </p:spPr>
        <p:txBody>
          <a:bodyPr wrap="square" rtlCol="0">
            <a:spAutoFit/>
          </a:bodyPr>
          <a:lstStyle/>
          <a:p>
            <a:r>
              <a:rPr lang="en-GB" sz="1400" b="1">
                <a:latin typeface="Roboto" panose="02000000000000000000" pitchFamily="2" charset="0"/>
                <a:ea typeface="Roboto" panose="02000000000000000000" pitchFamily="2" charset="0"/>
                <a:cs typeface="Roboto" panose="02000000000000000000" pitchFamily="2" charset="0"/>
              </a:rPr>
              <a:t>THRESHOLD STRATEGIES:</a:t>
            </a:r>
          </a:p>
        </p:txBody>
      </p:sp>
    </p:spTree>
    <p:extLst>
      <p:ext uri="{BB962C8B-B14F-4D97-AF65-F5344CB8AC3E}">
        <p14:creationId xmlns:p14="http://schemas.microsoft.com/office/powerpoint/2010/main" val="1526785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p:txBody>
          <a:bodyPr/>
          <a:lstStyle/>
          <a:p>
            <a:r>
              <a:rPr lang="en-GB" dirty="0">
                <a:latin typeface="Roboto"/>
                <a:ea typeface="Roboto"/>
                <a:cs typeface="Roboto"/>
              </a:rPr>
              <a:t>Theft – Positive Confirmations and Communication timelines</a:t>
            </a:r>
          </a:p>
        </p:txBody>
      </p:sp>
      <p:sp>
        <p:nvSpPr>
          <p:cNvPr id="3" name="Text Placeholder 2">
            <a:extLst>
              <a:ext uri="{FF2B5EF4-FFF2-40B4-BE49-F238E27FC236}">
                <a16:creationId xmlns:a16="http://schemas.microsoft.com/office/drawing/2014/main" id="{153C8D1C-9736-081E-4D60-57FAF1DD1D92}"/>
              </a:ext>
            </a:extLst>
          </p:cNvPr>
          <p:cNvSpPr>
            <a:spLocks noGrp="1"/>
          </p:cNvSpPr>
          <p:nvPr>
            <p:ph type="body" sz="quarter" idx="10"/>
          </p:nvPr>
        </p:nvSpPr>
        <p:spPr/>
        <p:txBody>
          <a:bodyPr/>
          <a:lstStyle/>
          <a:p>
            <a:r>
              <a:rPr lang="en-GB">
                <a:latin typeface="Roboto"/>
                <a:ea typeface="Roboto"/>
                <a:cs typeface="Roboto"/>
              </a:rPr>
              <a:t>Nirav </a:t>
            </a:r>
            <a:r>
              <a:rPr lang="en-GB" err="1">
                <a:latin typeface="Roboto"/>
                <a:ea typeface="Roboto"/>
                <a:cs typeface="Roboto"/>
              </a:rPr>
              <a:t>vyas</a:t>
            </a:r>
            <a:endParaRPr lang="en-GB">
              <a:latin typeface="Roboto"/>
              <a:ea typeface="Roboto"/>
              <a:cs typeface="Roboto"/>
            </a:endParaRPr>
          </a:p>
        </p:txBody>
      </p:sp>
    </p:spTree>
    <p:extLst>
      <p:ext uri="{BB962C8B-B14F-4D97-AF65-F5344CB8AC3E}">
        <p14:creationId xmlns:p14="http://schemas.microsoft.com/office/powerpoint/2010/main" val="1242804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7A2F0-CEC0-67EA-2FB6-D9F3723F7AB5}"/>
              </a:ext>
            </a:extLst>
          </p:cNvPr>
          <p:cNvSpPr>
            <a:spLocks noGrp="1"/>
          </p:cNvSpPr>
          <p:nvPr>
            <p:ph type="title"/>
          </p:nvPr>
        </p:nvSpPr>
        <p:spPr/>
        <p:txBody>
          <a:bodyPr>
            <a:noAutofit/>
          </a:bodyPr>
          <a:lstStyle/>
          <a:p>
            <a:r>
              <a:rPr lang="en-GB" sz="2400" dirty="0">
                <a:solidFill>
                  <a:schemeClr val="tx2"/>
                </a:solidFill>
              </a:rPr>
              <a:t>Positive Confirmation - Theft Targets 2024-2025</a:t>
            </a:r>
          </a:p>
        </p:txBody>
      </p:sp>
      <p:sp>
        <p:nvSpPr>
          <p:cNvPr id="7" name="Content Placeholder 6">
            <a:extLst>
              <a:ext uri="{FF2B5EF4-FFF2-40B4-BE49-F238E27FC236}">
                <a16:creationId xmlns:a16="http://schemas.microsoft.com/office/drawing/2014/main" id="{5D973FB9-053D-3439-50C1-86FBBDE832C2}"/>
              </a:ext>
            </a:extLst>
          </p:cNvPr>
          <p:cNvSpPr>
            <a:spLocks noGrp="1"/>
          </p:cNvSpPr>
          <p:nvPr>
            <p:ph sz="quarter" idx="10"/>
          </p:nvPr>
        </p:nvSpPr>
        <p:spPr>
          <a:xfrm>
            <a:off x="906030" y="1183544"/>
            <a:ext cx="9217025" cy="942788"/>
          </a:xfrm>
        </p:spPr>
        <p:txBody>
          <a:bodyPr>
            <a:normAutofit lnSpcReduction="10000"/>
          </a:bodyPr>
          <a:lstStyle/>
          <a:p>
            <a:r>
              <a:rPr lang="en-GB" dirty="0"/>
              <a:t>Theft Targets for 2024 - 2025 published in the PA Dashboards in the REC Portal </a:t>
            </a:r>
            <a:r>
              <a:rPr lang="en-GB"/>
              <a:t>on 01 </a:t>
            </a:r>
            <a:r>
              <a:rPr lang="en-GB" dirty="0"/>
              <a:t>March</a:t>
            </a:r>
          </a:p>
          <a:p>
            <a:r>
              <a:rPr lang="en-GB" dirty="0"/>
              <a:t>Can be found in Theft Target tab as part of the Performance Assurance Dashboard</a:t>
            </a:r>
          </a:p>
        </p:txBody>
      </p:sp>
      <p:sp>
        <p:nvSpPr>
          <p:cNvPr id="8" name="Content Placeholder 6">
            <a:extLst>
              <a:ext uri="{FF2B5EF4-FFF2-40B4-BE49-F238E27FC236}">
                <a16:creationId xmlns:a16="http://schemas.microsoft.com/office/drawing/2014/main" id="{D207B13E-43C2-8C40-9C02-ADD6A5DF544E}"/>
              </a:ext>
            </a:extLst>
          </p:cNvPr>
          <p:cNvSpPr txBox="1">
            <a:spLocks/>
          </p:cNvSpPr>
          <p:nvPr/>
        </p:nvSpPr>
        <p:spPr>
          <a:xfrm>
            <a:off x="906030" y="5359704"/>
            <a:ext cx="9217025" cy="13961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a:p>
            <a:r>
              <a:rPr lang="en-GB" dirty="0"/>
              <a:t>Please take an opportunity to login to your Supplier site on the Portal and access your Theft Targets via the Dashboards</a:t>
            </a:r>
          </a:p>
          <a:p>
            <a:r>
              <a:rPr lang="en-GB" dirty="0"/>
              <a:t>Confirm back to us via </a:t>
            </a:r>
            <a:r>
              <a:rPr lang="en-GB" dirty="0">
                <a:hlinkClick r:id="rId2"/>
              </a:rPr>
              <a:t>enquiries@recmanager.co.uk</a:t>
            </a:r>
            <a:endParaRPr lang="en-GB" dirty="0"/>
          </a:p>
        </p:txBody>
      </p:sp>
      <p:pic>
        <p:nvPicPr>
          <p:cNvPr id="9" name="Picture 8">
            <a:extLst>
              <a:ext uri="{FF2B5EF4-FFF2-40B4-BE49-F238E27FC236}">
                <a16:creationId xmlns:a16="http://schemas.microsoft.com/office/drawing/2014/main" id="{0DC0C520-36D1-FCF8-D827-67938ED4219C}"/>
              </a:ext>
            </a:extLst>
          </p:cNvPr>
          <p:cNvPicPr>
            <a:picLocks noChangeAspect="1"/>
          </p:cNvPicPr>
          <p:nvPr/>
        </p:nvPicPr>
        <p:blipFill rotWithShape="1">
          <a:blip r:embed="rId3"/>
          <a:srcRect b="45380"/>
          <a:stretch/>
        </p:blipFill>
        <p:spPr>
          <a:xfrm>
            <a:off x="1085367" y="2126947"/>
            <a:ext cx="9728657" cy="3527184"/>
          </a:xfrm>
          <a:prstGeom prst="rect">
            <a:avLst/>
          </a:prstGeom>
        </p:spPr>
      </p:pic>
    </p:spTree>
    <p:extLst>
      <p:ext uri="{BB962C8B-B14F-4D97-AF65-F5344CB8AC3E}">
        <p14:creationId xmlns:p14="http://schemas.microsoft.com/office/powerpoint/2010/main" val="42837288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7A2F0-CEC0-67EA-2FB6-D9F3723F7AB5}"/>
              </a:ext>
            </a:extLst>
          </p:cNvPr>
          <p:cNvSpPr>
            <a:spLocks noGrp="1"/>
          </p:cNvSpPr>
          <p:nvPr>
            <p:ph type="title"/>
          </p:nvPr>
        </p:nvSpPr>
        <p:spPr/>
        <p:txBody>
          <a:bodyPr>
            <a:noAutofit/>
          </a:bodyPr>
          <a:lstStyle/>
          <a:p>
            <a:r>
              <a:rPr lang="en-GB" dirty="0">
                <a:solidFill>
                  <a:schemeClr val="tx2"/>
                </a:solidFill>
              </a:rPr>
              <a:t>Timeframe Theft Targets 2023-2024</a:t>
            </a:r>
          </a:p>
        </p:txBody>
      </p:sp>
      <p:graphicFrame>
        <p:nvGraphicFramePr>
          <p:cNvPr id="11" name="Table 10">
            <a:extLst>
              <a:ext uri="{FF2B5EF4-FFF2-40B4-BE49-F238E27FC236}">
                <a16:creationId xmlns:a16="http://schemas.microsoft.com/office/drawing/2014/main" id="{1A9E52C7-5AB6-FA30-1F10-A38BAF21F859}"/>
              </a:ext>
            </a:extLst>
          </p:cNvPr>
          <p:cNvGraphicFramePr>
            <a:graphicFrameLocks noGrp="1"/>
          </p:cNvGraphicFramePr>
          <p:nvPr>
            <p:extLst>
              <p:ext uri="{D42A27DB-BD31-4B8C-83A1-F6EECF244321}">
                <p14:modId xmlns:p14="http://schemas.microsoft.com/office/powerpoint/2010/main" val="1106861883"/>
              </p:ext>
            </p:extLst>
          </p:nvPr>
        </p:nvGraphicFramePr>
        <p:xfrm>
          <a:off x="516040" y="1317844"/>
          <a:ext cx="10356573" cy="4865617"/>
        </p:xfrm>
        <a:graphic>
          <a:graphicData uri="http://schemas.openxmlformats.org/drawingml/2006/table">
            <a:tbl>
              <a:tblPr firstRow="1" bandRow="1"/>
              <a:tblGrid>
                <a:gridCol w="2504005">
                  <a:extLst>
                    <a:ext uri="{9D8B030D-6E8A-4147-A177-3AD203B41FA5}">
                      <a16:colId xmlns:a16="http://schemas.microsoft.com/office/drawing/2014/main" val="4267500412"/>
                    </a:ext>
                  </a:extLst>
                </a:gridCol>
                <a:gridCol w="3926284">
                  <a:extLst>
                    <a:ext uri="{9D8B030D-6E8A-4147-A177-3AD203B41FA5}">
                      <a16:colId xmlns:a16="http://schemas.microsoft.com/office/drawing/2014/main" val="933348368"/>
                    </a:ext>
                  </a:extLst>
                </a:gridCol>
                <a:gridCol w="3926284">
                  <a:extLst>
                    <a:ext uri="{9D8B030D-6E8A-4147-A177-3AD203B41FA5}">
                      <a16:colId xmlns:a16="http://schemas.microsoft.com/office/drawing/2014/main" val="2598595532"/>
                    </a:ext>
                  </a:extLst>
                </a:gridCol>
              </a:tblGrid>
              <a:tr h="312095">
                <a:tc>
                  <a:txBody>
                    <a:bodyPr/>
                    <a:lstStyle/>
                    <a:p>
                      <a:pPr algn="ctr">
                        <a:lnSpc>
                          <a:spcPct val="150000"/>
                        </a:lnSpc>
                        <a:spcBef>
                          <a:spcPts val="600"/>
                        </a:spcBef>
                        <a:spcAft>
                          <a:spcPts val="800"/>
                        </a:spcAft>
                      </a:pPr>
                      <a:r>
                        <a:rPr lang="en-GB" sz="1400" b="1">
                          <a:solidFill>
                            <a:srgbClr val="FFFFFF"/>
                          </a:solidFill>
                          <a:effectLst/>
                          <a:latin typeface="Roboto" panose="02000000000000000000" pitchFamily="2" charset="0"/>
                          <a:ea typeface="Roboto" panose="02000000000000000000" pitchFamily="2" charset="0"/>
                          <a:cs typeface="Roboto" panose="02000000000000000000" pitchFamily="2" charset="0"/>
                        </a:rPr>
                        <a:t>Date</a:t>
                      </a:r>
                      <a:endParaRPr lang="en-GB" sz="1800">
                        <a:effectLst/>
                        <a:latin typeface="Roboto" panose="02000000000000000000" pitchFamily="2" charset="0"/>
                        <a:ea typeface="Roboto" panose="02000000000000000000" pitchFamily="2" charset="0"/>
                        <a:cs typeface="Roboto" panose="02000000000000000000" pitchFamily="2"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70ADA3"/>
                    </a:solidFill>
                  </a:tcPr>
                </a:tc>
                <a:tc>
                  <a:txBody>
                    <a:bodyPr/>
                    <a:lstStyle/>
                    <a:p>
                      <a:pPr algn="ctr">
                        <a:lnSpc>
                          <a:spcPct val="150000"/>
                        </a:lnSpc>
                        <a:spcBef>
                          <a:spcPts val="600"/>
                        </a:spcBef>
                        <a:spcAft>
                          <a:spcPts val="800"/>
                        </a:spcAft>
                      </a:pPr>
                      <a:r>
                        <a:rPr lang="en-GB" sz="1400" b="1" dirty="0">
                          <a:solidFill>
                            <a:srgbClr val="FFFFFF"/>
                          </a:solidFill>
                          <a:effectLst/>
                          <a:latin typeface="Roboto" panose="02000000000000000000" pitchFamily="2" charset="0"/>
                          <a:ea typeface="Roboto" panose="02000000000000000000" pitchFamily="2" charset="0"/>
                          <a:cs typeface="Roboto" panose="02000000000000000000" pitchFamily="2" charset="0"/>
                        </a:rPr>
                        <a:t>Communication</a:t>
                      </a:r>
                      <a:endParaRPr lang="en-GB" sz="1800" dirty="0">
                        <a:effectLst/>
                        <a:latin typeface="Roboto" panose="02000000000000000000" pitchFamily="2" charset="0"/>
                        <a:ea typeface="Roboto" panose="02000000000000000000" pitchFamily="2" charset="0"/>
                        <a:cs typeface="Roboto" panose="02000000000000000000" pitchFamily="2"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70ADA3"/>
                    </a:solidFill>
                  </a:tcPr>
                </a:tc>
                <a:tc>
                  <a:txBody>
                    <a:bodyPr/>
                    <a:lstStyle/>
                    <a:p>
                      <a:pPr algn="ctr">
                        <a:lnSpc>
                          <a:spcPct val="150000"/>
                        </a:lnSpc>
                        <a:spcBef>
                          <a:spcPts val="600"/>
                        </a:spcBef>
                        <a:spcAft>
                          <a:spcPts val="800"/>
                        </a:spcAft>
                      </a:pPr>
                      <a:r>
                        <a:rPr lang="en-GB" sz="1400" b="1" dirty="0">
                          <a:solidFill>
                            <a:srgbClr val="FFFFFF"/>
                          </a:solidFill>
                          <a:effectLst/>
                          <a:latin typeface="Roboto" panose="02000000000000000000" pitchFamily="2" charset="0"/>
                          <a:ea typeface="Roboto" panose="02000000000000000000" pitchFamily="2" charset="0"/>
                          <a:cs typeface="Roboto" panose="02000000000000000000" pitchFamily="2" charset="0"/>
                        </a:rPr>
                        <a:t>Supplier Action Required</a:t>
                      </a:r>
                      <a:endParaRPr lang="en-GB" sz="1800" dirty="0">
                        <a:effectLst/>
                        <a:latin typeface="Roboto" panose="02000000000000000000" pitchFamily="2" charset="0"/>
                        <a:ea typeface="Roboto" panose="02000000000000000000" pitchFamily="2" charset="0"/>
                        <a:cs typeface="Roboto" panose="02000000000000000000" pitchFamily="2"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70ADA3"/>
                    </a:solidFill>
                  </a:tcPr>
                </a:tc>
                <a:extLst>
                  <a:ext uri="{0D108BD9-81ED-4DB2-BD59-A6C34878D82A}">
                    <a16:rowId xmlns:a16="http://schemas.microsoft.com/office/drawing/2014/main" val="325395046"/>
                  </a:ext>
                </a:extLst>
              </a:tr>
              <a:tr h="621012">
                <a:tc>
                  <a:txBody>
                    <a:bodyPr/>
                    <a:lstStyle/>
                    <a:p>
                      <a:pPr algn="ctr">
                        <a:lnSpc>
                          <a:spcPct val="150000"/>
                        </a:lnSpc>
                        <a:spcBef>
                          <a:spcPts val="600"/>
                        </a:spcBef>
                        <a:spcAft>
                          <a:spcPts val="800"/>
                        </a:spcAft>
                      </a:pPr>
                      <a:r>
                        <a:rPr lang="en-GB" sz="1300" b="0">
                          <a:solidFill>
                            <a:schemeClr val="tx1"/>
                          </a:solidFill>
                          <a:effectLst/>
                          <a:latin typeface="Roboto" panose="02000000000000000000" pitchFamily="2" charset="0"/>
                          <a:ea typeface="Roboto" panose="02000000000000000000" pitchFamily="2" charset="0"/>
                          <a:cs typeface="Roboto" panose="02000000000000000000" pitchFamily="2" charset="0"/>
                        </a:rPr>
                        <a:t>4 April 2024</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E0"/>
                    </a:solidFill>
                  </a:tcPr>
                </a:tc>
                <a:tc>
                  <a:txBody>
                    <a:bodyPr/>
                    <a:lstStyle/>
                    <a:p>
                      <a:pPr algn="ctr">
                        <a:lnSpc>
                          <a:spcPct val="150000"/>
                        </a:lnSpc>
                        <a:spcBef>
                          <a:spcPts val="600"/>
                        </a:spcBef>
                        <a:spcAft>
                          <a:spcPts val="800"/>
                        </a:spcAft>
                      </a:pPr>
                      <a:r>
                        <a:rPr lang="en-GB" sz="1300" b="0">
                          <a:solidFill>
                            <a:schemeClr val="tx1"/>
                          </a:solidFill>
                          <a:effectLst/>
                          <a:latin typeface="Roboto" panose="02000000000000000000" pitchFamily="2" charset="0"/>
                          <a:ea typeface="Roboto" panose="02000000000000000000" pitchFamily="2" charset="0"/>
                          <a:cs typeface="Roboto" panose="02000000000000000000" pitchFamily="2" charset="0"/>
                        </a:rPr>
                        <a:t>Reminder of Final Data Submission deadline – i.e. 1 June 2024, with query window closing 18 July 2024.</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E0"/>
                    </a:solidFill>
                  </a:tcPr>
                </a:tc>
                <a:tc>
                  <a:txBody>
                    <a:bodyPr/>
                    <a:lstStyle/>
                    <a:p>
                      <a:pPr algn="ctr">
                        <a:lnSpc>
                          <a:spcPct val="150000"/>
                        </a:lnSpc>
                        <a:spcBef>
                          <a:spcPts val="600"/>
                        </a:spcBef>
                        <a:spcAft>
                          <a:spcPts val="800"/>
                        </a:spcAft>
                      </a:pPr>
                      <a:r>
                        <a:rPr lang="en-GB" sz="1300" b="0" dirty="0">
                          <a:solidFill>
                            <a:schemeClr val="tx1"/>
                          </a:solidFill>
                          <a:effectLst/>
                          <a:latin typeface="Roboto" panose="02000000000000000000" pitchFamily="2" charset="0"/>
                          <a:ea typeface="Roboto" panose="02000000000000000000" pitchFamily="2" charset="0"/>
                          <a:cs typeface="Roboto" panose="02000000000000000000" pitchFamily="2" charset="0"/>
                        </a:rPr>
                        <a:t>Submit data (as per normal requirements).</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E0"/>
                    </a:solidFill>
                  </a:tcPr>
                </a:tc>
                <a:extLst>
                  <a:ext uri="{0D108BD9-81ED-4DB2-BD59-A6C34878D82A}">
                    <a16:rowId xmlns:a16="http://schemas.microsoft.com/office/drawing/2014/main" val="1948967026"/>
                  </a:ext>
                </a:extLst>
              </a:tr>
              <a:tr h="621012">
                <a:tc>
                  <a:txBody>
                    <a:bodyPr/>
                    <a:lstStyle/>
                    <a:p>
                      <a:pPr algn="ctr">
                        <a:lnSpc>
                          <a:spcPct val="150000"/>
                        </a:lnSpc>
                        <a:spcBef>
                          <a:spcPts val="600"/>
                        </a:spcBef>
                        <a:spcAft>
                          <a:spcPts val="800"/>
                        </a:spcAft>
                      </a:pPr>
                      <a:r>
                        <a:rPr lang="en-GB" sz="1300" b="0">
                          <a:solidFill>
                            <a:schemeClr val="tx1"/>
                          </a:solidFill>
                          <a:effectLst/>
                          <a:latin typeface="Roboto" panose="02000000000000000000" pitchFamily="2" charset="0"/>
                          <a:ea typeface="Roboto" panose="02000000000000000000" pitchFamily="2" charset="0"/>
                          <a:cs typeface="Roboto" panose="02000000000000000000" pitchFamily="2" charset="0"/>
                        </a:rPr>
                        <a:t>Prior to 18 July 2024</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F0"/>
                    </a:solidFill>
                  </a:tcPr>
                </a:tc>
                <a:tc>
                  <a:txBody>
                    <a:bodyPr/>
                    <a:lstStyle/>
                    <a:p>
                      <a:pPr algn="ctr">
                        <a:lnSpc>
                          <a:spcPct val="150000"/>
                        </a:lnSpc>
                        <a:spcBef>
                          <a:spcPts val="600"/>
                        </a:spcBef>
                        <a:spcAft>
                          <a:spcPts val="800"/>
                        </a:spcAft>
                      </a:pPr>
                      <a:r>
                        <a:rPr lang="en-GB" sz="1300" b="0">
                          <a:solidFill>
                            <a:schemeClr val="tx1"/>
                          </a:solidFill>
                          <a:effectLst/>
                          <a:latin typeface="Roboto" panose="02000000000000000000" pitchFamily="2" charset="0"/>
                          <a:ea typeface="Roboto" panose="02000000000000000000" pitchFamily="2" charset="0"/>
                          <a:cs typeface="Roboto" panose="02000000000000000000" pitchFamily="2" charset="0"/>
                        </a:rPr>
                        <a:t>Reminder of final query window deadline of 18 July 2024.</a:t>
                      </a:r>
                    </a:p>
                    <a:p>
                      <a:pPr algn="ctr">
                        <a:lnSpc>
                          <a:spcPct val="150000"/>
                        </a:lnSpc>
                        <a:spcBef>
                          <a:spcPts val="600"/>
                        </a:spcBef>
                        <a:spcAft>
                          <a:spcPts val="800"/>
                        </a:spcAft>
                      </a:pPr>
                      <a:r>
                        <a:rPr lang="en-GB" sz="1300" b="0">
                          <a:solidFill>
                            <a:schemeClr val="tx1"/>
                          </a:solidFill>
                          <a:effectLst/>
                          <a:latin typeface="Roboto" panose="02000000000000000000" pitchFamily="2" charset="0"/>
                          <a:ea typeface="Roboto" panose="02000000000000000000" pitchFamily="2" charset="0"/>
                          <a:cs typeface="Roboto" panose="02000000000000000000" pitchFamily="2" charset="0"/>
                        </a:rPr>
                        <a:t>Request for details of any portfolio acquisitions / disposals during the year.</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F0"/>
                    </a:solidFill>
                  </a:tcPr>
                </a:tc>
                <a:tc>
                  <a:txBody>
                    <a:bodyPr/>
                    <a:lstStyle/>
                    <a:p>
                      <a:pPr algn="ctr">
                        <a:lnSpc>
                          <a:spcPct val="150000"/>
                        </a:lnSpc>
                        <a:spcBef>
                          <a:spcPts val="600"/>
                        </a:spcBef>
                        <a:spcAft>
                          <a:spcPts val="800"/>
                        </a:spcAft>
                      </a:pPr>
                      <a:r>
                        <a:rPr lang="en-GB" sz="1300" b="0">
                          <a:solidFill>
                            <a:schemeClr val="tx1"/>
                          </a:solidFill>
                          <a:effectLst/>
                          <a:latin typeface="Roboto" panose="02000000000000000000" pitchFamily="2" charset="0"/>
                          <a:ea typeface="Roboto" panose="02000000000000000000" pitchFamily="2" charset="0"/>
                          <a:cs typeface="Roboto" panose="02000000000000000000" pitchFamily="2" charset="0"/>
                        </a:rPr>
                        <a:t>Review final results. Provide positive confirmation that results have been reviewed and agreed or raise timely query.</a:t>
                      </a:r>
                    </a:p>
                    <a:p>
                      <a:pPr algn="ctr">
                        <a:lnSpc>
                          <a:spcPct val="150000"/>
                        </a:lnSpc>
                        <a:spcBef>
                          <a:spcPts val="600"/>
                        </a:spcBef>
                        <a:spcAft>
                          <a:spcPts val="800"/>
                        </a:spcAft>
                      </a:pPr>
                      <a:r>
                        <a:rPr lang="en-GB" sz="1300" b="0">
                          <a:solidFill>
                            <a:schemeClr val="tx1"/>
                          </a:solidFill>
                          <a:effectLst/>
                          <a:latin typeface="Roboto" panose="02000000000000000000" pitchFamily="2" charset="0"/>
                          <a:ea typeface="Roboto" panose="02000000000000000000" pitchFamily="2" charset="0"/>
                          <a:cs typeface="Roboto" panose="02000000000000000000" pitchFamily="2" charset="0"/>
                        </a:rPr>
                        <a:t>Provide details of any portfolio changes or positive confirmation of no change.</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F0"/>
                    </a:solidFill>
                  </a:tcPr>
                </a:tc>
                <a:extLst>
                  <a:ext uri="{0D108BD9-81ED-4DB2-BD59-A6C34878D82A}">
                    <a16:rowId xmlns:a16="http://schemas.microsoft.com/office/drawing/2014/main" val="3994048524"/>
                  </a:ext>
                </a:extLst>
              </a:tr>
              <a:tr h="621012">
                <a:tc>
                  <a:txBody>
                    <a:bodyPr/>
                    <a:lstStyle/>
                    <a:p>
                      <a:pPr algn="ctr">
                        <a:lnSpc>
                          <a:spcPct val="150000"/>
                        </a:lnSpc>
                        <a:spcBef>
                          <a:spcPts val="600"/>
                        </a:spcBef>
                        <a:spcAft>
                          <a:spcPts val="800"/>
                        </a:spcAft>
                      </a:pPr>
                      <a:r>
                        <a:rPr lang="en-GB" sz="1300" b="0" dirty="0">
                          <a:solidFill>
                            <a:schemeClr val="tx1"/>
                          </a:solidFill>
                          <a:effectLst/>
                          <a:latin typeface="Roboto" panose="02000000000000000000" pitchFamily="2" charset="0"/>
                          <a:ea typeface="Roboto" panose="02000000000000000000" pitchFamily="2" charset="0"/>
                          <a:cs typeface="Roboto" panose="02000000000000000000" pitchFamily="2" charset="0"/>
                        </a:rPr>
                        <a:t>Post 18 July 2024 (subject to queries)</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E0"/>
                    </a:solidFill>
                  </a:tcPr>
                </a:tc>
                <a:tc>
                  <a:txBody>
                    <a:bodyPr/>
                    <a:lstStyle/>
                    <a:p>
                      <a:pPr algn="ctr">
                        <a:lnSpc>
                          <a:spcPct val="150000"/>
                        </a:lnSpc>
                        <a:spcBef>
                          <a:spcPts val="600"/>
                        </a:spcBef>
                        <a:spcAft>
                          <a:spcPts val="800"/>
                        </a:spcAft>
                      </a:pPr>
                      <a:r>
                        <a:rPr lang="en-GB" sz="1300" b="0" dirty="0">
                          <a:solidFill>
                            <a:schemeClr val="tx1"/>
                          </a:solidFill>
                          <a:effectLst/>
                          <a:latin typeface="Roboto" panose="02000000000000000000" pitchFamily="2" charset="0"/>
                          <a:ea typeface="Roboto" panose="02000000000000000000" pitchFamily="2" charset="0"/>
                          <a:cs typeface="Roboto" panose="02000000000000000000" pitchFamily="2" charset="0"/>
                        </a:rPr>
                        <a:t>Query window has closed, and any submitted queries have been resolved.</a:t>
                      </a:r>
                    </a:p>
                    <a:p>
                      <a:pPr algn="ctr">
                        <a:lnSpc>
                          <a:spcPct val="150000"/>
                        </a:lnSpc>
                        <a:spcBef>
                          <a:spcPts val="600"/>
                        </a:spcBef>
                        <a:spcAft>
                          <a:spcPts val="800"/>
                        </a:spcAft>
                      </a:pPr>
                      <a:r>
                        <a:rPr lang="en-GB" sz="1300" b="0" dirty="0">
                          <a:solidFill>
                            <a:schemeClr val="tx1"/>
                          </a:solidFill>
                          <a:effectLst/>
                          <a:latin typeface="Roboto" panose="02000000000000000000" pitchFamily="2" charset="0"/>
                          <a:ea typeface="Roboto" panose="02000000000000000000" pitchFamily="2" charset="0"/>
                          <a:cs typeface="Roboto" panose="02000000000000000000" pitchFamily="2" charset="0"/>
                        </a:rPr>
                        <a:t>Reminder to provide details of any portfolio acquisitions / disposals during the year (if not already provided).</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E0"/>
                    </a:solidFill>
                  </a:tcPr>
                </a:tc>
                <a:tc>
                  <a:txBody>
                    <a:bodyPr/>
                    <a:lstStyle/>
                    <a:p>
                      <a:pPr algn="ctr">
                        <a:lnSpc>
                          <a:spcPct val="150000"/>
                        </a:lnSpc>
                        <a:spcBef>
                          <a:spcPts val="600"/>
                        </a:spcBef>
                        <a:spcAft>
                          <a:spcPts val="800"/>
                        </a:spcAft>
                      </a:pPr>
                      <a:r>
                        <a:rPr lang="en-GB" sz="1300" b="0">
                          <a:solidFill>
                            <a:schemeClr val="tx1"/>
                          </a:solidFill>
                          <a:effectLst/>
                          <a:latin typeface="Roboto" panose="02000000000000000000" pitchFamily="2" charset="0"/>
                          <a:ea typeface="Roboto" panose="02000000000000000000" pitchFamily="2" charset="0"/>
                          <a:cs typeface="Roboto" panose="02000000000000000000" pitchFamily="2" charset="0"/>
                        </a:rPr>
                        <a:t>Review post-query results and confirm they reflect outcome of queries raised.</a:t>
                      </a:r>
                    </a:p>
                    <a:p>
                      <a:pPr algn="ctr">
                        <a:lnSpc>
                          <a:spcPct val="150000"/>
                        </a:lnSpc>
                        <a:spcBef>
                          <a:spcPts val="600"/>
                        </a:spcBef>
                        <a:spcAft>
                          <a:spcPts val="800"/>
                        </a:spcAft>
                      </a:pPr>
                      <a:r>
                        <a:rPr lang="en-GB" sz="1300" b="0">
                          <a:solidFill>
                            <a:schemeClr val="tx1"/>
                          </a:solidFill>
                          <a:effectLst/>
                          <a:latin typeface="Roboto" panose="02000000000000000000" pitchFamily="2" charset="0"/>
                          <a:ea typeface="Roboto" panose="02000000000000000000" pitchFamily="2" charset="0"/>
                          <a:cs typeface="Roboto" panose="02000000000000000000" pitchFamily="2" charset="0"/>
                        </a:rPr>
                        <a:t>Provide positive confirmation that results have been reviewed and advise details of portfolio changes (if not already provided).</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E0"/>
                    </a:solidFill>
                  </a:tcPr>
                </a:tc>
                <a:extLst>
                  <a:ext uri="{0D108BD9-81ED-4DB2-BD59-A6C34878D82A}">
                    <a16:rowId xmlns:a16="http://schemas.microsoft.com/office/drawing/2014/main" val="2340006335"/>
                  </a:ext>
                </a:extLst>
              </a:tr>
              <a:tr h="671150">
                <a:tc>
                  <a:txBody>
                    <a:bodyPr/>
                    <a:lstStyle/>
                    <a:p>
                      <a:pPr algn="ctr">
                        <a:lnSpc>
                          <a:spcPct val="150000"/>
                        </a:lnSpc>
                        <a:spcBef>
                          <a:spcPts val="600"/>
                        </a:spcBef>
                        <a:spcAft>
                          <a:spcPts val="800"/>
                        </a:spcAft>
                      </a:pPr>
                      <a:r>
                        <a:rPr lang="en-GB" sz="1300" b="0">
                          <a:solidFill>
                            <a:schemeClr val="tx1"/>
                          </a:solidFill>
                          <a:effectLst/>
                          <a:latin typeface="Roboto" panose="02000000000000000000" pitchFamily="2" charset="0"/>
                          <a:ea typeface="Roboto" panose="02000000000000000000" pitchFamily="2" charset="0"/>
                          <a:cs typeface="Roboto" panose="02000000000000000000" pitchFamily="2" charset="0"/>
                        </a:rPr>
                        <a:t>By 22 August 2024</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F0"/>
                    </a:solidFill>
                  </a:tcPr>
                </a:tc>
                <a:tc>
                  <a:txBody>
                    <a:bodyPr/>
                    <a:lstStyle/>
                    <a:p>
                      <a:pPr algn="ctr">
                        <a:lnSpc>
                          <a:spcPct val="150000"/>
                        </a:lnSpc>
                        <a:spcBef>
                          <a:spcPts val="600"/>
                        </a:spcBef>
                        <a:spcAft>
                          <a:spcPts val="800"/>
                        </a:spcAft>
                      </a:pPr>
                      <a:r>
                        <a:rPr lang="en-GB" sz="1300" b="0">
                          <a:solidFill>
                            <a:schemeClr val="tx1"/>
                          </a:solidFill>
                          <a:effectLst/>
                          <a:latin typeface="Roboto" panose="02000000000000000000" pitchFamily="2" charset="0"/>
                          <a:ea typeface="Roboto" panose="02000000000000000000" pitchFamily="2" charset="0"/>
                          <a:cs typeface="Roboto" panose="02000000000000000000" pitchFamily="2" charset="0"/>
                        </a:rPr>
                        <a:t>Confirmation that debits/credits have been calculated and published to the PA Dashboard.</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F0"/>
                    </a:solidFill>
                  </a:tcPr>
                </a:tc>
                <a:tc>
                  <a:txBody>
                    <a:bodyPr/>
                    <a:lstStyle/>
                    <a:p>
                      <a:pPr algn="ctr">
                        <a:lnSpc>
                          <a:spcPct val="150000"/>
                        </a:lnSpc>
                        <a:spcBef>
                          <a:spcPts val="600"/>
                        </a:spcBef>
                        <a:spcAft>
                          <a:spcPts val="800"/>
                        </a:spcAft>
                      </a:pPr>
                      <a:r>
                        <a:rPr lang="en-GB" sz="1300" b="0" dirty="0">
                          <a:solidFill>
                            <a:schemeClr val="tx1"/>
                          </a:solidFill>
                          <a:effectLst/>
                          <a:latin typeface="Roboto" panose="02000000000000000000" pitchFamily="2" charset="0"/>
                          <a:ea typeface="Roboto" panose="02000000000000000000" pitchFamily="2" charset="0"/>
                          <a:cs typeface="Roboto" panose="02000000000000000000" pitchFamily="2" charset="0"/>
                        </a:rPr>
                        <a:t>Review calculation results and provide confirmation results have been reviewed and agreed.</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F0"/>
                    </a:solidFill>
                  </a:tcPr>
                </a:tc>
                <a:extLst>
                  <a:ext uri="{0D108BD9-81ED-4DB2-BD59-A6C34878D82A}">
                    <a16:rowId xmlns:a16="http://schemas.microsoft.com/office/drawing/2014/main" val="2345564115"/>
                  </a:ext>
                </a:extLst>
              </a:tr>
            </a:tbl>
          </a:graphicData>
        </a:graphic>
      </p:graphicFrame>
    </p:spTree>
    <p:extLst>
      <p:ext uri="{BB962C8B-B14F-4D97-AF65-F5344CB8AC3E}">
        <p14:creationId xmlns:p14="http://schemas.microsoft.com/office/powerpoint/2010/main" val="1704490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p:txBody>
          <a:bodyPr/>
          <a:lstStyle/>
          <a:p>
            <a:r>
              <a:rPr lang="en-GB">
                <a:latin typeface="Roboto"/>
                <a:ea typeface="Roboto"/>
                <a:cs typeface="Roboto"/>
              </a:rPr>
              <a:t>Purpose for submitting 1431/1441 reports</a:t>
            </a:r>
          </a:p>
        </p:txBody>
      </p:sp>
      <p:sp>
        <p:nvSpPr>
          <p:cNvPr id="3" name="Text Placeholder 2">
            <a:extLst>
              <a:ext uri="{FF2B5EF4-FFF2-40B4-BE49-F238E27FC236}">
                <a16:creationId xmlns:a16="http://schemas.microsoft.com/office/drawing/2014/main" id="{153C8D1C-9736-081E-4D60-57FAF1DD1D92}"/>
              </a:ext>
            </a:extLst>
          </p:cNvPr>
          <p:cNvSpPr>
            <a:spLocks noGrp="1"/>
          </p:cNvSpPr>
          <p:nvPr>
            <p:ph type="body" sz="quarter" idx="10"/>
          </p:nvPr>
        </p:nvSpPr>
        <p:spPr/>
        <p:txBody>
          <a:bodyPr/>
          <a:lstStyle/>
          <a:p>
            <a:r>
              <a:rPr lang="en-GB">
                <a:latin typeface="Roboto"/>
                <a:ea typeface="Roboto"/>
                <a:cs typeface="Roboto"/>
              </a:rPr>
              <a:t>Nirav Vyas</a:t>
            </a:r>
          </a:p>
        </p:txBody>
      </p:sp>
    </p:spTree>
    <p:extLst>
      <p:ext uri="{BB962C8B-B14F-4D97-AF65-F5344CB8AC3E}">
        <p14:creationId xmlns:p14="http://schemas.microsoft.com/office/powerpoint/2010/main" val="34149452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81BA5-1E3A-597D-1C81-016714EE82EA}"/>
              </a:ext>
            </a:extLst>
          </p:cNvPr>
          <p:cNvSpPr>
            <a:spLocks noGrp="1"/>
          </p:cNvSpPr>
          <p:nvPr>
            <p:ph type="title"/>
          </p:nvPr>
        </p:nvSpPr>
        <p:spPr/>
        <p:txBody>
          <a:bodyPr>
            <a:normAutofit fontScale="90000"/>
          </a:bodyPr>
          <a:lstStyle/>
          <a:p>
            <a:r>
              <a:rPr lang="en-GB">
                <a:solidFill>
                  <a:schemeClr val="tx2"/>
                </a:solidFill>
              </a:rPr>
              <a:t>Purpose for submission 1431/1441 reports</a:t>
            </a:r>
          </a:p>
        </p:txBody>
      </p:sp>
      <p:sp>
        <p:nvSpPr>
          <p:cNvPr id="3" name="Content Placeholder 2">
            <a:extLst>
              <a:ext uri="{FF2B5EF4-FFF2-40B4-BE49-F238E27FC236}">
                <a16:creationId xmlns:a16="http://schemas.microsoft.com/office/drawing/2014/main" id="{8D34B84F-4652-79AB-1E7F-5D78E23B8A4D}"/>
              </a:ext>
            </a:extLst>
          </p:cNvPr>
          <p:cNvSpPr>
            <a:spLocks noGrp="1"/>
          </p:cNvSpPr>
          <p:nvPr>
            <p:ph sz="quarter" idx="10"/>
          </p:nvPr>
        </p:nvSpPr>
        <p:spPr>
          <a:xfrm>
            <a:off x="838200" y="1203930"/>
            <a:ext cx="10417066" cy="1852048"/>
          </a:xfrm>
        </p:spPr>
        <p:txBody>
          <a:bodyPr>
            <a:normAutofit/>
          </a:bodyPr>
          <a:lstStyle/>
          <a:p>
            <a:r>
              <a:rPr lang="en-GB" dirty="0"/>
              <a:t>The Code Manager collects reports 1431 - Gaining Supplier Switching Data and 1441 - Losing Supplier Switching Data from Suppliers</a:t>
            </a:r>
          </a:p>
          <a:p>
            <a:r>
              <a:rPr lang="en-GB" dirty="0"/>
              <a:t>Report definitions can be found in the Performance Assurance Report Catalogue (PARC)</a:t>
            </a:r>
          </a:p>
          <a:p>
            <a:r>
              <a:rPr lang="en-GB" dirty="0"/>
              <a:t>The reports provide an additional dimension of data that complements the data provided via central sources</a:t>
            </a:r>
          </a:p>
        </p:txBody>
      </p:sp>
      <p:graphicFrame>
        <p:nvGraphicFramePr>
          <p:cNvPr id="4" name="Table 3">
            <a:extLst>
              <a:ext uri="{FF2B5EF4-FFF2-40B4-BE49-F238E27FC236}">
                <a16:creationId xmlns:a16="http://schemas.microsoft.com/office/drawing/2014/main" id="{9F71FA5A-DE2E-9158-1DF2-65C3F3F16EFF}"/>
              </a:ext>
            </a:extLst>
          </p:cNvPr>
          <p:cNvGraphicFramePr>
            <a:graphicFrameLocks noGrp="1"/>
          </p:cNvGraphicFramePr>
          <p:nvPr>
            <p:extLst>
              <p:ext uri="{D42A27DB-BD31-4B8C-83A1-F6EECF244321}">
                <p14:modId xmlns:p14="http://schemas.microsoft.com/office/powerpoint/2010/main" val="3525709939"/>
              </p:ext>
            </p:extLst>
          </p:nvPr>
        </p:nvGraphicFramePr>
        <p:xfrm>
          <a:off x="936734" y="2946250"/>
          <a:ext cx="9217026" cy="2857374"/>
        </p:xfrm>
        <a:graphic>
          <a:graphicData uri="http://schemas.openxmlformats.org/drawingml/2006/table">
            <a:tbl>
              <a:tblPr firstRow="1" bandRow="1"/>
              <a:tblGrid>
                <a:gridCol w="2433160">
                  <a:extLst>
                    <a:ext uri="{9D8B030D-6E8A-4147-A177-3AD203B41FA5}">
                      <a16:colId xmlns:a16="http://schemas.microsoft.com/office/drawing/2014/main" val="4267500412"/>
                    </a:ext>
                  </a:extLst>
                </a:gridCol>
                <a:gridCol w="2968668">
                  <a:extLst>
                    <a:ext uri="{9D8B030D-6E8A-4147-A177-3AD203B41FA5}">
                      <a16:colId xmlns:a16="http://schemas.microsoft.com/office/drawing/2014/main" val="2539977465"/>
                    </a:ext>
                  </a:extLst>
                </a:gridCol>
                <a:gridCol w="3815198">
                  <a:extLst>
                    <a:ext uri="{9D8B030D-6E8A-4147-A177-3AD203B41FA5}">
                      <a16:colId xmlns:a16="http://schemas.microsoft.com/office/drawing/2014/main" val="2598595532"/>
                    </a:ext>
                  </a:extLst>
                </a:gridCol>
              </a:tblGrid>
              <a:tr h="212953">
                <a:tc>
                  <a:txBody>
                    <a:bodyPr/>
                    <a:lstStyle/>
                    <a:p>
                      <a:pPr>
                        <a:lnSpc>
                          <a:spcPct val="107000"/>
                        </a:lnSpc>
                        <a:spcAft>
                          <a:spcPts val="800"/>
                        </a:spcAft>
                      </a:pPr>
                      <a:r>
                        <a:rPr lang="en-GB" sz="1600" b="1" kern="1200">
                          <a:solidFill>
                            <a:srgbClr val="FFFFFF"/>
                          </a:solidFill>
                          <a:effectLst/>
                          <a:latin typeface="Roboto" panose="02000000000000000000" pitchFamily="2" charset="0"/>
                          <a:ea typeface="Roboto" panose="02000000000000000000" pitchFamily="2" charset="0"/>
                          <a:cs typeface="Roboto" panose="02000000000000000000" pitchFamily="2" charset="0"/>
                        </a:rPr>
                        <a:t>Additional dimension</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70ADA3"/>
                    </a:solid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600" b="1" kern="1200">
                          <a:solidFill>
                            <a:srgbClr val="FFFFFF"/>
                          </a:solidFill>
                          <a:effectLst/>
                          <a:latin typeface="Roboto" panose="02000000000000000000" pitchFamily="2" charset="0"/>
                          <a:ea typeface="Roboto" panose="02000000000000000000" pitchFamily="2" charset="0"/>
                          <a:cs typeface="Roboto" panose="02000000000000000000" pitchFamily="2" charset="0"/>
                        </a:rPr>
                        <a:t>Switching insight</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70ADA3"/>
                    </a:solid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600" b="1">
                          <a:solidFill>
                            <a:srgbClr val="FFFFFF"/>
                          </a:solidFill>
                          <a:effectLst/>
                          <a:latin typeface="Roboto" panose="02000000000000000000" pitchFamily="2" charset="0"/>
                          <a:ea typeface="Roboto" panose="02000000000000000000" pitchFamily="2" charset="0"/>
                          <a:cs typeface="Roboto" panose="02000000000000000000" pitchFamily="2" charset="0"/>
                        </a:rPr>
                        <a:t>Benefit / Purpose</a:t>
                      </a:r>
                      <a:endParaRPr lang="en-GB" sz="1400">
                        <a:effectLst/>
                        <a:latin typeface="Roboto" panose="02000000000000000000" pitchFamily="2" charset="0"/>
                        <a:ea typeface="Roboto" panose="02000000000000000000" pitchFamily="2" charset="0"/>
                        <a:cs typeface="Roboto" panose="02000000000000000000" pitchFamily="2"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70ADA3"/>
                    </a:solidFill>
                  </a:tcPr>
                </a:tc>
                <a:extLst>
                  <a:ext uri="{0D108BD9-81ED-4DB2-BD59-A6C34878D82A}">
                    <a16:rowId xmlns:a16="http://schemas.microsoft.com/office/drawing/2014/main" val="325395046"/>
                  </a:ext>
                </a:extLst>
              </a:tr>
              <a:tr h="621012">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400" dirty="0">
                          <a:latin typeface="Roboto" panose="02000000000000000000" pitchFamily="2" charset="0"/>
                          <a:ea typeface="Roboto" panose="02000000000000000000" pitchFamily="2" charset="0"/>
                          <a:cs typeface="Roboto" panose="02000000000000000000" pitchFamily="2" charset="0"/>
                        </a:rPr>
                        <a:t>Source of switching</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E0"/>
                    </a:solidFill>
                  </a:tcPr>
                </a:tc>
                <a:tc>
                  <a:txBody>
                    <a:bodyPr/>
                    <a:lstStyle/>
                    <a:p>
                      <a:pPr>
                        <a:lnSpc>
                          <a:spcPct val="107000"/>
                        </a:lnSpc>
                        <a:spcAft>
                          <a:spcPts val="800"/>
                        </a:spcAft>
                      </a:pPr>
                      <a:r>
                        <a:rPr lang="en-GB" sz="1400">
                          <a:effectLst/>
                          <a:latin typeface="Roboto" panose="02000000000000000000" pitchFamily="2" charset="0"/>
                          <a:ea typeface="Roboto" panose="02000000000000000000" pitchFamily="2" charset="0"/>
                          <a:cs typeface="Roboto" panose="02000000000000000000" pitchFamily="2" charset="0"/>
                        </a:rPr>
                        <a:t>Determine what has triggered the switch</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E0"/>
                    </a:solid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400" dirty="0">
                          <a:effectLst/>
                          <a:latin typeface="Roboto" panose="02000000000000000000" pitchFamily="2" charset="0"/>
                          <a:ea typeface="Roboto" panose="02000000000000000000" pitchFamily="2" charset="0"/>
                          <a:cs typeface="Roboto" panose="02000000000000000000" pitchFamily="2" charset="0"/>
                        </a:rPr>
                        <a:t>Identify if switching issues (subject to performance assurance) driven by specific sub-processes / actors (e.g. TPIs)</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E0"/>
                    </a:solidFill>
                  </a:tcPr>
                </a:tc>
                <a:extLst>
                  <a:ext uri="{0D108BD9-81ED-4DB2-BD59-A6C34878D82A}">
                    <a16:rowId xmlns:a16="http://schemas.microsoft.com/office/drawing/2014/main" val="1948967026"/>
                  </a:ext>
                </a:extLst>
              </a:tr>
              <a:tr h="621012">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400">
                          <a:latin typeface="Roboto" panose="02000000000000000000" pitchFamily="2" charset="0"/>
                          <a:ea typeface="Roboto" panose="02000000000000000000" pitchFamily="2" charset="0"/>
                          <a:cs typeface="Roboto" panose="02000000000000000000" pitchFamily="2" charset="0"/>
                        </a:rPr>
                        <a:t>Quantify single customer contract sites that switch</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F0"/>
                    </a:solidFill>
                  </a:tcPr>
                </a:tc>
                <a:tc>
                  <a:txBody>
                    <a:bodyPr/>
                    <a:lstStyle/>
                    <a:p>
                      <a:pPr>
                        <a:lnSpc>
                          <a:spcPct val="107000"/>
                        </a:lnSpc>
                        <a:spcAft>
                          <a:spcPts val="800"/>
                        </a:spcAft>
                      </a:pPr>
                      <a:r>
                        <a:rPr lang="en-GB" sz="1400">
                          <a:effectLst/>
                          <a:latin typeface="Roboto" panose="02000000000000000000" pitchFamily="2" charset="0"/>
                          <a:ea typeface="Roboto" panose="02000000000000000000" pitchFamily="2" charset="0"/>
                          <a:cs typeface="Roboto" panose="02000000000000000000" pitchFamily="2" charset="0"/>
                        </a:rPr>
                        <a:t>Non-Domestic switching that involves a single customer contract with multiple sites</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F0"/>
                    </a:solidFill>
                  </a:tcPr>
                </a:tc>
                <a:tc>
                  <a:txBody>
                    <a:bodyPr/>
                    <a:lstStyle/>
                    <a:p>
                      <a:pPr>
                        <a:lnSpc>
                          <a:spcPct val="107000"/>
                        </a:lnSpc>
                        <a:spcAft>
                          <a:spcPts val="800"/>
                        </a:spcAft>
                      </a:pPr>
                      <a:r>
                        <a:rPr lang="en-GB" sz="1400">
                          <a:effectLst/>
                          <a:latin typeface="Roboto" panose="02000000000000000000" pitchFamily="2" charset="0"/>
                          <a:ea typeface="Roboto" panose="02000000000000000000" pitchFamily="2" charset="0"/>
                          <a:cs typeface="Roboto" panose="02000000000000000000" pitchFamily="2" charset="0"/>
                        </a:rPr>
                        <a:t>Focus on switches on a contract level rather than meter level to avoid false positive application of PATs based on volumes</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F0"/>
                    </a:solidFill>
                  </a:tcPr>
                </a:tc>
                <a:extLst>
                  <a:ext uri="{0D108BD9-81ED-4DB2-BD59-A6C34878D82A}">
                    <a16:rowId xmlns:a16="http://schemas.microsoft.com/office/drawing/2014/main" val="2340006335"/>
                  </a:ext>
                </a:extLst>
              </a:tr>
              <a:tr h="749657">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400">
                          <a:latin typeface="Roboto" panose="02000000000000000000" pitchFamily="2" charset="0"/>
                          <a:ea typeface="Roboto" panose="02000000000000000000" pitchFamily="2" charset="0"/>
                          <a:cs typeface="Roboto" panose="02000000000000000000" pitchFamily="2" charset="0"/>
                        </a:rPr>
                        <a:t>Gain additional insight into the nature of switching behaviours</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E0"/>
                    </a:solidFill>
                  </a:tcPr>
                </a:tc>
                <a:tc>
                  <a:txBody>
                    <a:bodyPr/>
                    <a:lstStyle/>
                    <a:p>
                      <a:pPr>
                        <a:lnSpc>
                          <a:spcPct val="107000"/>
                        </a:lnSpc>
                        <a:spcAft>
                          <a:spcPts val="800"/>
                        </a:spcAft>
                      </a:pPr>
                      <a:r>
                        <a:rPr lang="en-GB" sz="1400">
                          <a:effectLst/>
                          <a:latin typeface="Roboto" panose="02000000000000000000" pitchFamily="2" charset="0"/>
                          <a:ea typeface="Roboto" panose="02000000000000000000" pitchFamily="2" charset="0"/>
                          <a:cs typeface="Roboto" panose="02000000000000000000" pitchFamily="2" charset="0"/>
                        </a:rPr>
                        <a:t>Quantifying number of instances where customer has switched away resulting in early termination of a fixed term contract</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E0"/>
                    </a:solidFill>
                  </a:tcPr>
                </a:tc>
                <a:tc>
                  <a:txBody>
                    <a:bodyPr/>
                    <a:lstStyle/>
                    <a:p>
                      <a:pPr>
                        <a:lnSpc>
                          <a:spcPct val="107000"/>
                        </a:lnSpc>
                        <a:spcAft>
                          <a:spcPts val="800"/>
                        </a:spcAft>
                      </a:pPr>
                      <a:r>
                        <a:rPr lang="en-GB" sz="1400" dirty="0">
                          <a:effectLst/>
                          <a:latin typeface="Roboto" panose="02000000000000000000" pitchFamily="2" charset="0"/>
                          <a:ea typeface="Roboto" panose="02000000000000000000" pitchFamily="2" charset="0"/>
                          <a:cs typeface="Roboto" panose="02000000000000000000" pitchFamily="2" charset="0"/>
                        </a:rPr>
                        <a:t>Trends may indicate higher risk and help identify otherwise undetected / unmeasurable issues and help prioritise application of </a:t>
                      </a:r>
                      <a:r>
                        <a:rPr lang="en-GB" sz="1400" dirty="0" err="1">
                          <a:effectLst/>
                          <a:latin typeface="Roboto" panose="02000000000000000000" pitchFamily="2" charset="0"/>
                          <a:ea typeface="Roboto" panose="02000000000000000000" pitchFamily="2" charset="0"/>
                          <a:cs typeface="Roboto" panose="02000000000000000000" pitchFamily="2" charset="0"/>
                        </a:rPr>
                        <a:t>PATs.</a:t>
                      </a:r>
                      <a:endParaRPr lang="en-GB" sz="1400" dirty="0">
                        <a:effectLst/>
                        <a:latin typeface="Roboto" panose="02000000000000000000" pitchFamily="2" charset="0"/>
                        <a:ea typeface="Roboto" panose="02000000000000000000" pitchFamily="2" charset="0"/>
                        <a:cs typeface="Roboto" panose="02000000000000000000" pitchFamily="2"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E0"/>
                    </a:solidFill>
                  </a:tcPr>
                </a:tc>
                <a:extLst>
                  <a:ext uri="{0D108BD9-81ED-4DB2-BD59-A6C34878D82A}">
                    <a16:rowId xmlns:a16="http://schemas.microsoft.com/office/drawing/2014/main" val="2345564115"/>
                  </a:ext>
                </a:extLst>
              </a:tr>
            </a:tbl>
          </a:graphicData>
        </a:graphic>
      </p:graphicFrame>
      <p:sp>
        <p:nvSpPr>
          <p:cNvPr id="6" name="Content Placeholder 2">
            <a:extLst>
              <a:ext uri="{FF2B5EF4-FFF2-40B4-BE49-F238E27FC236}">
                <a16:creationId xmlns:a16="http://schemas.microsoft.com/office/drawing/2014/main" id="{AAD0F454-143D-7760-D0E5-91BB9B63A0FC}"/>
              </a:ext>
            </a:extLst>
          </p:cNvPr>
          <p:cNvSpPr txBox="1">
            <a:spLocks/>
          </p:cNvSpPr>
          <p:nvPr/>
        </p:nvSpPr>
        <p:spPr>
          <a:xfrm>
            <a:off x="588511" y="5986748"/>
            <a:ext cx="10417066" cy="6707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t>This information helps us understand where the Code needs to be better and better focus our work on consumer issues.</a:t>
            </a:r>
          </a:p>
        </p:txBody>
      </p:sp>
    </p:spTree>
    <p:extLst>
      <p:ext uri="{BB962C8B-B14F-4D97-AF65-F5344CB8AC3E}">
        <p14:creationId xmlns:p14="http://schemas.microsoft.com/office/powerpoint/2010/main" val="1058318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p:txBody>
          <a:bodyPr/>
          <a:lstStyle/>
          <a:p>
            <a:r>
              <a:rPr lang="en-GB">
                <a:latin typeface="Roboto"/>
                <a:ea typeface="Roboto"/>
                <a:cs typeface="Roboto"/>
              </a:rPr>
              <a:t>Data Cleanse Sprint 2</a:t>
            </a:r>
          </a:p>
        </p:txBody>
      </p:sp>
      <p:sp>
        <p:nvSpPr>
          <p:cNvPr id="3" name="Text Placeholder 2">
            <a:extLst>
              <a:ext uri="{FF2B5EF4-FFF2-40B4-BE49-F238E27FC236}">
                <a16:creationId xmlns:a16="http://schemas.microsoft.com/office/drawing/2014/main" id="{153C8D1C-9736-081E-4D60-57FAF1DD1D92}"/>
              </a:ext>
            </a:extLst>
          </p:cNvPr>
          <p:cNvSpPr>
            <a:spLocks noGrp="1"/>
          </p:cNvSpPr>
          <p:nvPr>
            <p:ph type="body" sz="quarter" idx="10"/>
          </p:nvPr>
        </p:nvSpPr>
        <p:spPr/>
        <p:txBody>
          <a:bodyPr/>
          <a:lstStyle/>
          <a:p>
            <a:r>
              <a:rPr lang="en-GB">
                <a:latin typeface="Roboto"/>
                <a:ea typeface="Roboto"/>
                <a:cs typeface="Roboto"/>
              </a:rPr>
              <a:t>Nirav Vyas</a:t>
            </a:r>
          </a:p>
        </p:txBody>
      </p:sp>
    </p:spTree>
    <p:extLst>
      <p:ext uri="{BB962C8B-B14F-4D97-AF65-F5344CB8AC3E}">
        <p14:creationId xmlns:p14="http://schemas.microsoft.com/office/powerpoint/2010/main" val="33208341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91816-80A5-578F-C43D-35009E047B4E}"/>
              </a:ext>
            </a:extLst>
          </p:cNvPr>
          <p:cNvSpPr>
            <a:spLocks noGrp="1"/>
          </p:cNvSpPr>
          <p:nvPr>
            <p:ph type="title"/>
          </p:nvPr>
        </p:nvSpPr>
        <p:spPr/>
        <p:txBody>
          <a:bodyPr/>
          <a:lstStyle/>
          <a:p>
            <a:r>
              <a:rPr lang="en-GB" dirty="0">
                <a:solidFill>
                  <a:schemeClr val="tx2"/>
                </a:solidFill>
              </a:rPr>
              <a:t>Data Cleanse Sprint 2</a:t>
            </a:r>
          </a:p>
        </p:txBody>
      </p:sp>
      <p:sp>
        <p:nvSpPr>
          <p:cNvPr id="4" name="Content Placeholder 3">
            <a:extLst>
              <a:ext uri="{FF2B5EF4-FFF2-40B4-BE49-F238E27FC236}">
                <a16:creationId xmlns:a16="http://schemas.microsoft.com/office/drawing/2014/main" id="{9CF0DE2B-A985-F3DA-559F-9A8FDF46BE22}"/>
              </a:ext>
            </a:extLst>
          </p:cNvPr>
          <p:cNvSpPr>
            <a:spLocks noGrp="1"/>
          </p:cNvSpPr>
          <p:nvPr>
            <p:ph sz="quarter" idx="10"/>
          </p:nvPr>
        </p:nvSpPr>
        <p:spPr>
          <a:xfrm>
            <a:off x="906463" y="1139687"/>
            <a:ext cx="10379488" cy="5555581"/>
          </a:xfrm>
        </p:spPr>
        <p:txBody>
          <a:bodyPr>
            <a:normAutofit/>
          </a:bodyPr>
          <a:lstStyle/>
          <a:p>
            <a:r>
              <a:rPr lang="en-GB" dirty="0">
                <a:cs typeface="Roboto" panose="02000000000000000000" pitchFamily="2" charset="0"/>
              </a:rPr>
              <a:t>Sprint 2 will take place from 01 March 2024 – 30 August 2024</a:t>
            </a:r>
          </a:p>
          <a:p>
            <a:r>
              <a:rPr lang="en-GB" dirty="0">
                <a:cs typeface="Roboto" panose="02000000000000000000" pitchFamily="2" charset="0"/>
              </a:rPr>
              <a:t>Interim progress review will be completed after May 2024</a:t>
            </a:r>
          </a:p>
          <a:p>
            <a:r>
              <a:rPr lang="en-GB" sz="1800" dirty="0">
                <a:effectLst/>
                <a:cs typeface="Roboto" panose="02000000000000000000" pitchFamily="2" charset="0"/>
              </a:rPr>
              <a:t>The August 2023 month-end reports will be used as the final snapshot to determine each Party’s compliance with their target</a:t>
            </a:r>
            <a:endParaRPr lang="en-GB" dirty="0">
              <a:cs typeface="Roboto" panose="02000000000000000000" pitchFamily="2" charset="0"/>
            </a:endParaRPr>
          </a:p>
          <a:p>
            <a:endParaRPr lang="en-GB" dirty="0"/>
          </a:p>
          <a:p>
            <a:endParaRPr lang="en-GB" dirty="0"/>
          </a:p>
          <a:p>
            <a:endParaRPr lang="en-GB" dirty="0"/>
          </a:p>
          <a:p>
            <a:endParaRPr lang="en-GB" dirty="0"/>
          </a:p>
          <a:p>
            <a:endParaRPr lang="en-GB" dirty="0"/>
          </a:p>
          <a:p>
            <a:pPr marL="0" indent="0">
              <a:buNone/>
            </a:pPr>
            <a:endParaRPr lang="en-GB" dirty="0"/>
          </a:p>
          <a:p>
            <a:r>
              <a:rPr lang="en-GB" dirty="0">
                <a:cs typeface="Roboto" panose="02000000000000000000" pitchFamily="2" charset="0"/>
                <a:hlinkClick r:id="rId2"/>
              </a:rPr>
              <a:t>Data Cleanse Reports – Guidance Document</a:t>
            </a:r>
            <a:endParaRPr lang="en-GB" dirty="0">
              <a:cs typeface="Roboto" panose="02000000000000000000" pitchFamily="2" charset="0"/>
            </a:endParaRPr>
          </a:p>
          <a:p>
            <a:r>
              <a:rPr lang="en-GB" sz="1800" dirty="0">
                <a:effectLst/>
                <a:cs typeface="Roboto" panose="02000000000000000000" pitchFamily="2" charset="0"/>
              </a:rPr>
              <a:t>Performance Assurance Techniques may be applied where parties do not meet the target by the end of the sprint</a:t>
            </a:r>
          </a:p>
          <a:p>
            <a:r>
              <a:rPr lang="en-GB" b="1" dirty="0">
                <a:cs typeface="Roboto" panose="02000000000000000000" pitchFamily="2" charset="0"/>
              </a:rPr>
              <a:t>Thanks to all of the Parties who engaged with us on the detail of these reports</a:t>
            </a:r>
            <a:endParaRPr lang="en-GB" sz="1800" b="1" dirty="0">
              <a:effectLst/>
              <a:cs typeface="Roboto" panose="02000000000000000000" pitchFamily="2" charset="0"/>
            </a:endParaRPr>
          </a:p>
        </p:txBody>
      </p:sp>
      <p:graphicFrame>
        <p:nvGraphicFramePr>
          <p:cNvPr id="5" name="Table 4">
            <a:extLst>
              <a:ext uri="{FF2B5EF4-FFF2-40B4-BE49-F238E27FC236}">
                <a16:creationId xmlns:a16="http://schemas.microsoft.com/office/drawing/2014/main" id="{EE3C95E1-A423-052D-473E-A476354A5A3B}"/>
              </a:ext>
            </a:extLst>
          </p:cNvPr>
          <p:cNvGraphicFramePr>
            <a:graphicFrameLocks noGrp="1"/>
          </p:cNvGraphicFramePr>
          <p:nvPr>
            <p:extLst>
              <p:ext uri="{D42A27DB-BD31-4B8C-83A1-F6EECF244321}">
                <p14:modId xmlns:p14="http://schemas.microsoft.com/office/powerpoint/2010/main" val="1401025504"/>
              </p:ext>
            </p:extLst>
          </p:nvPr>
        </p:nvGraphicFramePr>
        <p:xfrm>
          <a:off x="1901952" y="2673715"/>
          <a:ext cx="6912864" cy="1873949"/>
        </p:xfrm>
        <a:graphic>
          <a:graphicData uri="http://schemas.openxmlformats.org/drawingml/2006/table">
            <a:tbl>
              <a:tblPr firstRow="1" bandRow="1"/>
              <a:tblGrid>
                <a:gridCol w="2448126">
                  <a:extLst>
                    <a:ext uri="{9D8B030D-6E8A-4147-A177-3AD203B41FA5}">
                      <a16:colId xmlns:a16="http://schemas.microsoft.com/office/drawing/2014/main" val="3336214098"/>
                    </a:ext>
                  </a:extLst>
                </a:gridCol>
                <a:gridCol w="4464738">
                  <a:extLst>
                    <a:ext uri="{9D8B030D-6E8A-4147-A177-3AD203B41FA5}">
                      <a16:colId xmlns:a16="http://schemas.microsoft.com/office/drawing/2014/main" val="2539977465"/>
                    </a:ext>
                  </a:extLst>
                </a:gridCol>
              </a:tblGrid>
              <a:tr h="219710">
                <a:tc>
                  <a:txBody>
                    <a:bodyPr/>
                    <a:lstStyle/>
                    <a:p>
                      <a:pPr>
                        <a:lnSpc>
                          <a:spcPct val="107000"/>
                        </a:lnSpc>
                        <a:spcAft>
                          <a:spcPts val="800"/>
                        </a:spcAft>
                      </a:pPr>
                      <a:r>
                        <a:rPr lang="en-GB" sz="1600" b="1">
                          <a:solidFill>
                            <a:srgbClr val="FFFFFF"/>
                          </a:solidFill>
                          <a:effectLst/>
                          <a:latin typeface="Roboto" panose="02000000000000000000" pitchFamily="2" charset="0"/>
                          <a:ea typeface="Roboto" panose="02000000000000000000" pitchFamily="2" charset="0"/>
                          <a:cs typeface="Roboto" panose="02000000000000000000" pitchFamily="2" charset="0"/>
                        </a:rPr>
                        <a:t>Report</a:t>
                      </a:r>
                      <a:endParaRPr lang="en-GB" sz="1400">
                        <a:effectLst/>
                        <a:latin typeface="Roboto" panose="02000000000000000000" pitchFamily="2" charset="0"/>
                        <a:ea typeface="Roboto" panose="02000000000000000000" pitchFamily="2" charset="0"/>
                        <a:cs typeface="Roboto" panose="02000000000000000000" pitchFamily="2"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70ADA3"/>
                    </a:solidFill>
                  </a:tcPr>
                </a:tc>
                <a:tc>
                  <a:txBody>
                    <a:bodyPr/>
                    <a:lstStyle/>
                    <a:p>
                      <a:pPr>
                        <a:lnSpc>
                          <a:spcPct val="107000"/>
                        </a:lnSpc>
                        <a:spcAft>
                          <a:spcPts val="800"/>
                        </a:spcAft>
                      </a:pPr>
                      <a:r>
                        <a:rPr lang="en-GB" sz="1600" b="1" dirty="0">
                          <a:solidFill>
                            <a:srgbClr val="FFFFFF"/>
                          </a:solidFill>
                          <a:effectLst/>
                          <a:latin typeface="Roboto" panose="02000000000000000000" pitchFamily="2" charset="0"/>
                          <a:ea typeface="Roboto" panose="02000000000000000000" pitchFamily="2" charset="0"/>
                          <a:cs typeface="Roboto" panose="02000000000000000000" pitchFamily="2" charset="0"/>
                        </a:rPr>
                        <a:t>Target</a:t>
                      </a:r>
                      <a:endParaRPr lang="en-GB" sz="1400" dirty="0">
                        <a:effectLst/>
                        <a:latin typeface="Roboto" panose="02000000000000000000" pitchFamily="2" charset="0"/>
                        <a:ea typeface="Roboto" panose="02000000000000000000" pitchFamily="2" charset="0"/>
                        <a:cs typeface="Roboto" panose="02000000000000000000" pitchFamily="2"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70ADA3"/>
                    </a:solidFill>
                  </a:tcPr>
                </a:tc>
                <a:extLst>
                  <a:ext uri="{0D108BD9-81ED-4DB2-BD59-A6C34878D82A}">
                    <a16:rowId xmlns:a16="http://schemas.microsoft.com/office/drawing/2014/main" val="325395046"/>
                  </a:ext>
                </a:extLst>
              </a:tr>
              <a:tr h="415290">
                <a:tc>
                  <a:txBody>
                    <a:bodyPr/>
                    <a:lstStyle/>
                    <a:p>
                      <a:pPr>
                        <a:lnSpc>
                          <a:spcPct val="107000"/>
                        </a:lnSpc>
                        <a:spcAft>
                          <a:spcPts val="800"/>
                        </a:spcAft>
                      </a:pPr>
                      <a:r>
                        <a:rPr lang="en-GB" sz="1600">
                          <a:solidFill>
                            <a:srgbClr val="000000"/>
                          </a:solidFill>
                          <a:effectLst/>
                          <a:latin typeface="Roboto" panose="02000000000000000000" pitchFamily="2" charset="0"/>
                          <a:ea typeface="Roboto" panose="02000000000000000000" pitchFamily="2" charset="0"/>
                          <a:cs typeface="Roboto" panose="02000000000000000000" pitchFamily="2" charset="0"/>
                        </a:rPr>
                        <a:t>Invalid Electricity MAP ID</a:t>
                      </a:r>
                      <a:endParaRPr lang="en-GB" sz="1400">
                        <a:effectLst/>
                        <a:latin typeface="Roboto" panose="02000000000000000000" pitchFamily="2" charset="0"/>
                        <a:ea typeface="Roboto" panose="02000000000000000000" pitchFamily="2" charset="0"/>
                        <a:cs typeface="Roboto" panose="02000000000000000000" pitchFamily="2"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E0"/>
                    </a:solidFill>
                  </a:tcPr>
                </a:tc>
                <a:tc>
                  <a:txBody>
                    <a:bodyPr/>
                    <a:lstStyle/>
                    <a:p>
                      <a:pPr>
                        <a:lnSpc>
                          <a:spcPct val="107000"/>
                        </a:lnSpc>
                        <a:spcAft>
                          <a:spcPts val="800"/>
                        </a:spcAft>
                      </a:pPr>
                      <a:r>
                        <a:rPr lang="en-GB" sz="1600">
                          <a:solidFill>
                            <a:srgbClr val="000000"/>
                          </a:solidFill>
                          <a:effectLst/>
                          <a:latin typeface="Roboto" panose="02000000000000000000" pitchFamily="2" charset="0"/>
                          <a:ea typeface="Roboto" panose="02000000000000000000" pitchFamily="2" charset="0"/>
                          <a:cs typeface="Roboto" panose="02000000000000000000" pitchFamily="2" charset="0"/>
                        </a:rPr>
                        <a:t>Reduction of pot value to zero.</a:t>
                      </a:r>
                      <a:endParaRPr lang="en-GB" sz="1400">
                        <a:effectLst/>
                        <a:latin typeface="Roboto" panose="02000000000000000000" pitchFamily="2" charset="0"/>
                        <a:ea typeface="Roboto" panose="02000000000000000000" pitchFamily="2" charset="0"/>
                        <a:cs typeface="Roboto" panose="02000000000000000000" pitchFamily="2"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E0"/>
                    </a:solidFill>
                  </a:tcPr>
                </a:tc>
                <a:extLst>
                  <a:ext uri="{0D108BD9-81ED-4DB2-BD59-A6C34878D82A}">
                    <a16:rowId xmlns:a16="http://schemas.microsoft.com/office/drawing/2014/main" val="1948967026"/>
                  </a:ext>
                </a:extLst>
              </a:tr>
              <a:tr h="377190">
                <a:tc>
                  <a:txBody>
                    <a:bodyPr/>
                    <a:lstStyle/>
                    <a:p>
                      <a:pPr>
                        <a:lnSpc>
                          <a:spcPct val="107000"/>
                        </a:lnSpc>
                        <a:spcAft>
                          <a:spcPts val="800"/>
                        </a:spcAft>
                      </a:pPr>
                      <a:r>
                        <a:rPr lang="en-GB" sz="1600">
                          <a:solidFill>
                            <a:srgbClr val="000000"/>
                          </a:solidFill>
                          <a:effectLst/>
                          <a:latin typeface="Roboto" panose="02000000000000000000" pitchFamily="2" charset="0"/>
                          <a:ea typeface="Roboto" panose="02000000000000000000" pitchFamily="2" charset="0"/>
                          <a:cs typeface="Roboto" panose="02000000000000000000" pitchFamily="2" charset="0"/>
                        </a:rPr>
                        <a:t>Energised No Meter Serial Number</a:t>
                      </a:r>
                      <a:endParaRPr lang="en-GB" sz="1400">
                        <a:effectLst/>
                        <a:latin typeface="Roboto" panose="02000000000000000000" pitchFamily="2" charset="0"/>
                        <a:ea typeface="Roboto" panose="02000000000000000000" pitchFamily="2" charset="0"/>
                        <a:cs typeface="Roboto" panose="02000000000000000000" pitchFamily="2"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F0"/>
                    </a:solidFill>
                  </a:tcPr>
                </a:tc>
                <a:tc>
                  <a:txBody>
                    <a:bodyPr/>
                    <a:lstStyle/>
                    <a:p>
                      <a:pPr>
                        <a:lnSpc>
                          <a:spcPct val="107000"/>
                        </a:lnSpc>
                        <a:spcAft>
                          <a:spcPts val="800"/>
                        </a:spcAft>
                      </a:pPr>
                      <a:r>
                        <a:rPr lang="en-GB" sz="1600" dirty="0">
                          <a:solidFill>
                            <a:srgbClr val="000000"/>
                          </a:solidFill>
                          <a:effectLst/>
                          <a:latin typeface="Roboto" panose="02000000000000000000" pitchFamily="2" charset="0"/>
                          <a:ea typeface="Roboto" panose="02000000000000000000" pitchFamily="2" charset="0"/>
                          <a:cs typeface="Roboto" panose="02000000000000000000" pitchFamily="2" charset="0"/>
                        </a:rPr>
                        <a:t>Reduction of pot value to zero, excluding MPANs that have been energised within one month of the close of the sprint (based on Energisation EFD).</a:t>
                      </a:r>
                      <a:endParaRPr lang="en-GB" sz="1400" dirty="0">
                        <a:effectLst/>
                        <a:latin typeface="Roboto" panose="02000000000000000000" pitchFamily="2" charset="0"/>
                        <a:ea typeface="Roboto" panose="02000000000000000000" pitchFamily="2" charset="0"/>
                        <a:cs typeface="Roboto" panose="02000000000000000000" pitchFamily="2"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F0"/>
                    </a:solidFill>
                  </a:tcPr>
                </a:tc>
                <a:extLst>
                  <a:ext uri="{0D108BD9-81ED-4DB2-BD59-A6C34878D82A}">
                    <a16:rowId xmlns:a16="http://schemas.microsoft.com/office/drawing/2014/main" val="2340006335"/>
                  </a:ext>
                </a:extLst>
              </a:tr>
            </a:tbl>
          </a:graphicData>
        </a:graphic>
      </p:graphicFrame>
    </p:spTree>
    <p:extLst>
      <p:ext uri="{BB962C8B-B14F-4D97-AF65-F5344CB8AC3E}">
        <p14:creationId xmlns:p14="http://schemas.microsoft.com/office/powerpoint/2010/main" val="13568749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p:txBody>
          <a:bodyPr/>
          <a:lstStyle/>
          <a:p>
            <a:r>
              <a:rPr lang="en-GB">
                <a:latin typeface="Roboto"/>
                <a:ea typeface="Roboto"/>
                <a:cs typeface="Roboto"/>
              </a:rPr>
              <a:t>Dashboard enhancements and Whitelisting</a:t>
            </a:r>
          </a:p>
        </p:txBody>
      </p:sp>
      <p:sp>
        <p:nvSpPr>
          <p:cNvPr id="3" name="Text Placeholder 2">
            <a:extLst>
              <a:ext uri="{FF2B5EF4-FFF2-40B4-BE49-F238E27FC236}">
                <a16:creationId xmlns:a16="http://schemas.microsoft.com/office/drawing/2014/main" id="{153C8D1C-9736-081E-4D60-57FAF1DD1D92}"/>
              </a:ext>
            </a:extLst>
          </p:cNvPr>
          <p:cNvSpPr>
            <a:spLocks noGrp="1"/>
          </p:cNvSpPr>
          <p:nvPr>
            <p:ph type="body" sz="quarter" idx="10"/>
          </p:nvPr>
        </p:nvSpPr>
        <p:spPr/>
        <p:txBody>
          <a:bodyPr/>
          <a:lstStyle/>
          <a:p>
            <a:r>
              <a:rPr lang="en-GB">
                <a:latin typeface="Roboto"/>
                <a:ea typeface="Roboto"/>
                <a:cs typeface="Roboto"/>
              </a:rPr>
              <a:t>Nirav Vyas</a:t>
            </a:r>
          </a:p>
        </p:txBody>
      </p:sp>
    </p:spTree>
    <p:extLst>
      <p:ext uri="{BB962C8B-B14F-4D97-AF65-F5344CB8AC3E}">
        <p14:creationId xmlns:p14="http://schemas.microsoft.com/office/powerpoint/2010/main" val="3386092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E3246D-B2DE-1A28-4D11-08220F01987E}"/>
              </a:ext>
            </a:extLst>
          </p:cNvPr>
          <p:cNvSpPr>
            <a:spLocks noGrp="1"/>
          </p:cNvSpPr>
          <p:nvPr>
            <p:ph type="title"/>
          </p:nvPr>
        </p:nvSpPr>
        <p:spPr/>
        <p:txBody>
          <a:bodyPr/>
          <a:lstStyle/>
          <a:p>
            <a:r>
              <a:rPr lang="en-GB">
                <a:latin typeface="Arial" panose="020B0604020202020204" pitchFamily="34" charset="0"/>
                <a:cs typeface="Arial" panose="020B0604020202020204" pitchFamily="34" charset="0"/>
              </a:rPr>
              <a:t>Introducing Your presenters</a:t>
            </a:r>
          </a:p>
        </p:txBody>
      </p:sp>
      <p:sp>
        <p:nvSpPr>
          <p:cNvPr id="16" name="Text Placeholder 2">
            <a:extLst>
              <a:ext uri="{FF2B5EF4-FFF2-40B4-BE49-F238E27FC236}">
                <a16:creationId xmlns:a16="http://schemas.microsoft.com/office/drawing/2014/main" id="{E56FD04A-CC6E-440D-AFD4-AEC0EC6AC65B}"/>
              </a:ext>
            </a:extLst>
          </p:cNvPr>
          <p:cNvSpPr txBox="1">
            <a:spLocks/>
          </p:cNvSpPr>
          <p:nvPr/>
        </p:nvSpPr>
        <p:spPr>
          <a:xfrm>
            <a:off x="7158289" y="1496685"/>
            <a:ext cx="2546646" cy="1076770"/>
          </a:xfrm>
          <a:prstGeom prst="rect">
            <a:avLst/>
          </a:prstGeom>
          <a:solidFill>
            <a:schemeClr val="lt1"/>
          </a:solidFill>
          <a:ln w="38100" cap="flat" cmpd="sng" algn="ctr">
            <a:solidFill>
              <a:schemeClr val="accent3"/>
            </a:solidFill>
            <a:prstDash val="solid"/>
            <a:miter lim="800000"/>
          </a:ln>
          <a:effectLst/>
        </p:spPr>
        <p:txBody>
          <a:bodyPr vert="horz" lIns="91440" tIns="45720" rIns="91440" bIns="45720" rtlCol="0" anchor="ctr">
            <a:normAutofit/>
          </a:bodyPr>
          <a:lstStyle>
            <a:lvl1pPr marL="0" indent="0" algn="l" defTabSz="914400" rtl="0" eaLnBrk="1" latinLnBrk="0" hangingPunct="1">
              <a:lnSpc>
                <a:spcPct val="90000"/>
              </a:lnSpc>
              <a:spcBef>
                <a:spcPts val="1000"/>
              </a:spcBef>
              <a:buClr>
                <a:srgbClr val="70ADA3"/>
              </a:buClr>
              <a:buFont typeface="Arial" panose="020B0604020202020204" pitchFamily="34" charset="0"/>
              <a:buNone/>
              <a:defRPr sz="1200" kern="1200">
                <a:solidFill>
                  <a:schemeClr val="dk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kumimoji="0" lang="en-GB" sz="16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Vaishnavi Sharma</a:t>
            </a:r>
            <a:endParaRPr kumimoji="0" lang="en-GB" sz="12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Performance Assurance Team</a:t>
            </a:r>
          </a:p>
          <a:p>
            <a:pPr marL="0" marR="0" lvl="0"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Party Assurance Manager</a:t>
            </a:r>
          </a:p>
        </p:txBody>
      </p:sp>
      <p:pic>
        <p:nvPicPr>
          <p:cNvPr id="2" name="Picture 4">
            <a:extLst>
              <a:ext uri="{FF2B5EF4-FFF2-40B4-BE49-F238E27FC236}">
                <a16:creationId xmlns:a16="http://schemas.microsoft.com/office/drawing/2014/main" id="{4488F914-4E90-E31B-BBCD-04F92D91A49B}"/>
              </a:ext>
            </a:extLst>
          </p:cNvPr>
          <p:cNvPicPr>
            <a:picLocks noChangeAspect="1"/>
          </p:cNvPicPr>
          <p:nvPr/>
        </p:nvPicPr>
        <p:blipFill rotWithShape="1">
          <a:blip r:embed="rId3"/>
          <a:srcRect l="4375" t="2273" r="7500" b="1515"/>
          <a:stretch/>
        </p:blipFill>
        <p:spPr>
          <a:xfrm>
            <a:off x="5907308" y="1498016"/>
            <a:ext cx="1213245" cy="1084533"/>
          </a:xfrm>
          <a:prstGeom prst="rect">
            <a:avLst/>
          </a:prstGeom>
          <a:ln>
            <a:solidFill>
              <a:schemeClr val="tx1"/>
            </a:solidFill>
          </a:ln>
        </p:spPr>
      </p:pic>
      <p:sp>
        <p:nvSpPr>
          <p:cNvPr id="10" name="Text Placeholder 9">
            <a:extLst>
              <a:ext uri="{FF2B5EF4-FFF2-40B4-BE49-F238E27FC236}">
                <a16:creationId xmlns:a16="http://schemas.microsoft.com/office/drawing/2014/main" id="{54E229D0-9890-E64E-A4B2-67A250D8C45D}"/>
              </a:ext>
            </a:extLst>
          </p:cNvPr>
          <p:cNvSpPr>
            <a:spLocks noGrp="1"/>
          </p:cNvSpPr>
          <p:nvPr>
            <p:ph type="body" sz="quarter" idx="12"/>
          </p:nvPr>
        </p:nvSpPr>
        <p:spPr>
          <a:xfrm>
            <a:off x="2926043" y="2885364"/>
            <a:ext cx="2546646" cy="1076770"/>
          </a:xfrm>
        </p:spPr>
        <p:txBody>
          <a:bodyPr/>
          <a:lstStyle/>
          <a:p>
            <a:pPr marL="0" marR="0" lvl="0"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kumimoji="0" lang="en-GB" sz="16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Nirav Vyas</a:t>
            </a:r>
            <a:endParaRPr kumimoji="0" lang="en-GB" sz="12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Performance Assurance Team</a:t>
            </a:r>
          </a:p>
          <a:p>
            <a:pPr marL="0" marR="0" lvl="0"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Analytics Manager </a:t>
            </a:r>
          </a:p>
        </p:txBody>
      </p:sp>
      <p:sp>
        <p:nvSpPr>
          <p:cNvPr id="3" name="Text Placeholder 2">
            <a:extLst>
              <a:ext uri="{FF2B5EF4-FFF2-40B4-BE49-F238E27FC236}">
                <a16:creationId xmlns:a16="http://schemas.microsoft.com/office/drawing/2014/main" id="{63274454-0892-B7B7-6B4C-A60AA1A6AF0B}"/>
              </a:ext>
            </a:extLst>
          </p:cNvPr>
          <p:cNvSpPr txBox="1">
            <a:spLocks/>
          </p:cNvSpPr>
          <p:nvPr/>
        </p:nvSpPr>
        <p:spPr>
          <a:xfrm>
            <a:off x="2926043" y="1498016"/>
            <a:ext cx="2546646" cy="1076770"/>
          </a:xfrm>
          <a:prstGeom prst="rect">
            <a:avLst/>
          </a:prstGeom>
          <a:solidFill>
            <a:schemeClr val="lt1"/>
          </a:solidFill>
          <a:ln w="38100" cap="flat" cmpd="sng" algn="ctr">
            <a:solidFill>
              <a:schemeClr val="accent3"/>
            </a:solidFill>
            <a:prstDash val="solid"/>
            <a:miter lim="800000"/>
          </a:ln>
          <a:effectLst/>
        </p:spPr>
        <p:txBody>
          <a:bodyPr vert="horz" lIns="91440" tIns="45720" rIns="91440" bIns="45720" rtlCol="0" anchor="ctr">
            <a:normAutofit/>
          </a:bodyPr>
          <a:lstStyle>
            <a:lvl1pPr marL="0" indent="0" algn="l" defTabSz="914400" rtl="0" eaLnBrk="1" latinLnBrk="0" hangingPunct="1">
              <a:lnSpc>
                <a:spcPct val="90000"/>
              </a:lnSpc>
              <a:spcBef>
                <a:spcPts val="1000"/>
              </a:spcBef>
              <a:buClr>
                <a:srgbClr val="70ADA3"/>
              </a:buClr>
              <a:buFont typeface="Arial" panose="020B0604020202020204" pitchFamily="34" charset="0"/>
              <a:buNone/>
              <a:defRPr sz="1200" kern="1200">
                <a:solidFill>
                  <a:schemeClr val="dk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kumimoji="0" lang="en-GB" sz="16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Anton Moden</a:t>
            </a:r>
            <a:endParaRPr kumimoji="0" lang="en-GB" sz="12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Performance Assurance Team</a:t>
            </a:r>
          </a:p>
          <a:p>
            <a:pPr marL="0" marR="0" lvl="0"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Performance Assurance Lead</a:t>
            </a:r>
          </a:p>
        </p:txBody>
      </p:sp>
      <p:pic>
        <p:nvPicPr>
          <p:cNvPr id="1026" name="Picture 2">
            <a:extLst>
              <a:ext uri="{FF2B5EF4-FFF2-40B4-BE49-F238E27FC236}">
                <a16:creationId xmlns:a16="http://schemas.microsoft.com/office/drawing/2014/main" id="{FC413E03-50ED-4D1A-E618-115BCA67B4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2115" y="1498016"/>
            <a:ext cx="1220100" cy="108453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A538792-FE16-A8D6-E156-2C6ABC9BED93}"/>
              </a:ext>
            </a:extLst>
          </p:cNvPr>
          <p:cNvPicPr>
            <a:picLocks noChangeAspect="1"/>
          </p:cNvPicPr>
          <p:nvPr/>
        </p:nvPicPr>
        <p:blipFill rotWithShape="1">
          <a:blip r:embed="rId5"/>
          <a:srcRect b="10251"/>
          <a:stretch/>
        </p:blipFill>
        <p:spPr>
          <a:xfrm>
            <a:off x="1662115" y="2873615"/>
            <a:ext cx="1212850" cy="1088519"/>
          </a:xfrm>
          <a:prstGeom prst="rect">
            <a:avLst/>
          </a:prstGeom>
          <a:ln>
            <a:solidFill>
              <a:schemeClr val="tx1"/>
            </a:solidFill>
          </a:ln>
        </p:spPr>
      </p:pic>
      <p:sp>
        <p:nvSpPr>
          <p:cNvPr id="5" name="Text Placeholder 9">
            <a:extLst>
              <a:ext uri="{FF2B5EF4-FFF2-40B4-BE49-F238E27FC236}">
                <a16:creationId xmlns:a16="http://schemas.microsoft.com/office/drawing/2014/main" id="{E5AEC31D-969B-2490-F3C9-D3AF1607C46E}"/>
              </a:ext>
            </a:extLst>
          </p:cNvPr>
          <p:cNvSpPr txBox="1">
            <a:spLocks/>
          </p:cNvSpPr>
          <p:nvPr/>
        </p:nvSpPr>
        <p:spPr>
          <a:xfrm>
            <a:off x="7158289" y="2870577"/>
            <a:ext cx="2546646" cy="1076770"/>
          </a:xfrm>
          <a:prstGeom prst="rect">
            <a:avLst/>
          </a:prstGeom>
          <a:solidFill>
            <a:schemeClr val="lt1"/>
          </a:solidFill>
          <a:ln w="38100" cap="flat" cmpd="sng" algn="ctr">
            <a:solidFill>
              <a:schemeClr val="accent3"/>
            </a:solidFill>
            <a:prstDash val="solid"/>
            <a:miter lim="800000"/>
          </a:ln>
          <a:effectLst/>
        </p:spPr>
        <p:txBody>
          <a:bodyPr vert="horz" lIns="91440" tIns="45720" rIns="91440" bIns="45720" rtlCol="0" anchor="ctr">
            <a:normAutofit/>
          </a:bodyPr>
          <a:lstStyle>
            <a:lvl1pPr marL="0" indent="0" algn="l" defTabSz="914400" rtl="0" eaLnBrk="1" latinLnBrk="0" hangingPunct="1">
              <a:lnSpc>
                <a:spcPct val="90000"/>
              </a:lnSpc>
              <a:spcBef>
                <a:spcPts val="1000"/>
              </a:spcBef>
              <a:buClr>
                <a:srgbClr val="70ADA3"/>
              </a:buClr>
              <a:buFont typeface="Arial" panose="020B0604020202020204" pitchFamily="34" charset="0"/>
              <a:buNone/>
              <a:defRPr sz="1200" kern="1200">
                <a:solidFill>
                  <a:schemeClr val="dk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defRPr/>
            </a:pPr>
            <a:r>
              <a:rPr lang="en-GB" sz="1600">
                <a:solidFill>
                  <a:srgbClr val="000000"/>
                </a:solidFill>
                <a:latin typeface="Arial" panose="020B0604020202020204" pitchFamily="34" charset="0"/>
                <a:cs typeface="Arial" panose="020B0604020202020204" pitchFamily="34" charset="0"/>
              </a:rPr>
              <a:t>Amy Crowe-Lamont</a:t>
            </a:r>
            <a:endParaRPr lang="en-GB">
              <a:solidFill>
                <a:srgbClr val="000000"/>
              </a:solidFill>
              <a:latin typeface="Arial" panose="020B0604020202020204" pitchFamily="34" charset="0"/>
              <a:cs typeface="Arial" panose="020B0604020202020204" pitchFamily="34" charset="0"/>
            </a:endParaRPr>
          </a:p>
          <a:p>
            <a:pPr>
              <a:defRPr/>
            </a:pPr>
            <a:r>
              <a:rPr lang="en-GB">
                <a:solidFill>
                  <a:srgbClr val="000000"/>
                </a:solidFill>
                <a:latin typeface="Arial" panose="020B0604020202020204" pitchFamily="34" charset="0"/>
                <a:cs typeface="Arial" panose="020B0604020202020204" pitchFamily="34" charset="0"/>
              </a:rPr>
              <a:t>Performance Assurance Team</a:t>
            </a:r>
          </a:p>
          <a:p>
            <a:pPr>
              <a:defRPr/>
            </a:pPr>
            <a:r>
              <a:rPr lang="en-GB">
                <a:solidFill>
                  <a:srgbClr val="000000"/>
                </a:solidFill>
                <a:highlight>
                  <a:srgbClr val="FFFFFF"/>
                </a:highlight>
                <a:latin typeface="Arial" panose="020B0604020202020204" pitchFamily="34" charset="0"/>
                <a:cs typeface="Arial" panose="020B0604020202020204" pitchFamily="34" charset="0"/>
              </a:rPr>
              <a:t>Industry Engagement Manager </a:t>
            </a:r>
          </a:p>
        </p:txBody>
      </p:sp>
      <p:sp>
        <p:nvSpPr>
          <p:cNvPr id="8" name="Text Placeholder 9">
            <a:extLst>
              <a:ext uri="{FF2B5EF4-FFF2-40B4-BE49-F238E27FC236}">
                <a16:creationId xmlns:a16="http://schemas.microsoft.com/office/drawing/2014/main" id="{B4F276D1-E2D5-5848-F093-414E80D70134}"/>
              </a:ext>
            </a:extLst>
          </p:cNvPr>
          <p:cNvSpPr txBox="1">
            <a:spLocks/>
          </p:cNvSpPr>
          <p:nvPr/>
        </p:nvSpPr>
        <p:spPr>
          <a:xfrm>
            <a:off x="2933981" y="4274087"/>
            <a:ext cx="2546646" cy="1076770"/>
          </a:xfrm>
          <a:prstGeom prst="rect">
            <a:avLst/>
          </a:prstGeom>
          <a:solidFill>
            <a:schemeClr val="lt1"/>
          </a:solidFill>
          <a:ln w="38100" cap="flat" cmpd="sng" algn="ctr">
            <a:solidFill>
              <a:schemeClr val="accent3"/>
            </a:solidFill>
            <a:prstDash val="solid"/>
            <a:miter lim="800000"/>
          </a:ln>
          <a:effectLst/>
        </p:spPr>
        <p:txBody>
          <a:bodyPr vert="horz" lIns="91440" tIns="45720" rIns="91440" bIns="45720" rtlCol="0" anchor="ctr">
            <a:normAutofit/>
          </a:bodyPr>
          <a:lstStyle>
            <a:lvl1pPr marL="0" indent="0" algn="l" defTabSz="914400" rtl="0" eaLnBrk="1" latinLnBrk="0" hangingPunct="1">
              <a:lnSpc>
                <a:spcPct val="90000"/>
              </a:lnSpc>
              <a:spcBef>
                <a:spcPts val="1000"/>
              </a:spcBef>
              <a:buClr>
                <a:srgbClr val="70ADA3"/>
              </a:buClr>
              <a:buFont typeface="Arial" panose="020B0604020202020204" pitchFamily="34" charset="0"/>
              <a:buNone/>
              <a:defRPr sz="1200" kern="1200">
                <a:solidFill>
                  <a:schemeClr val="dk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defRPr/>
            </a:pPr>
            <a:r>
              <a:rPr lang="en-GB" sz="1600">
                <a:solidFill>
                  <a:srgbClr val="000000"/>
                </a:solidFill>
                <a:latin typeface="Arial" panose="020B0604020202020204" pitchFamily="34" charset="0"/>
                <a:ea typeface="Roboto"/>
                <a:cs typeface="Arial" panose="020B0604020202020204" pitchFamily="34" charset="0"/>
              </a:rPr>
              <a:t>Daniel Rodgers</a:t>
            </a:r>
            <a:endParaRPr lang="en-GB">
              <a:solidFill>
                <a:srgbClr val="000000"/>
              </a:solidFill>
              <a:latin typeface="Arial" panose="020B0604020202020204" pitchFamily="34" charset="0"/>
              <a:ea typeface="Roboto"/>
              <a:cs typeface="Arial" panose="020B0604020202020204" pitchFamily="34" charset="0"/>
            </a:endParaRPr>
          </a:p>
          <a:p>
            <a:pPr>
              <a:defRPr/>
            </a:pPr>
            <a:r>
              <a:rPr lang="en-GB">
                <a:solidFill>
                  <a:srgbClr val="000000"/>
                </a:solidFill>
                <a:latin typeface="Arial" panose="020B0604020202020204" pitchFamily="34" charset="0"/>
                <a:ea typeface="Roboto"/>
                <a:cs typeface="Arial" panose="020B0604020202020204" pitchFamily="34" charset="0"/>
              </a:rPr>
              <a:t>Performance Assurance Team</a:t>
            </a:r>
          </a:p>
          <a:p>
            <a:pPr>
              <a:defRPr/>
            </a:pPr>
            <a:r>
              <a:rPr lang="en-GB">
                <a:solidFill>
                  <a:srgbClr val="000000"/>
                </a:solidFill>
                <a:latin typeface="Arial" panose="020B0604020202020204" pitchFamily="34" charset="0"/>
                <a:ea typeface="Roboto"/>
                <a:cs typeface="Arial" panose="020B0604020202020204" pitchFamily="34" charset="0"/>
              </a:rPr>
              <a:t>Qualification Manager</a:t>
            </a:r>
            <a:endParaRPr lang="en-GB">
              <a:solidFill>
                <a:srgbClr val="000000"/>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45C3F975-9E7F-0638-41D5-993462BD4A6C}"/>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3118" b="88010" l="9647" r="89647">
                        <a14:foregroundMark x1="14824" y1="82254" x2="55294" y2="93765"/>
                        <a14:foregroundMark x1="55294" y1="93765" x2="91059" y2="75300"/>
                        <a14:foregroundMark x1="91059" y1="75300" x2="43059" y2="79137"/>
                        <a14:foregroundMark x1="43059" y1="79137" x2="82588" y2="86811"/>
                        <a14:foregroundMark x1="82588" y1="86811" x2="35765" y2="85612"/>
                        <a14:foregroundMark x1="35765" y1="85612" x2="80706" y2="88010"/>
                        <a14:foregroundMark x1="80706" y1="88010" x2="81882" y2="86091"/>
                        <a14:foregroundMark x1="42118" y1="5276" x2="36235" y2="3118"/>
                        <a14:backgroundMark x1="14118" y1="5276" x2="14118" y2="5276"/>
                        <a14:backgroundMark x1="13176" y1="9113" x2="13176" y2="9113"/>
                        <a14:backgroundMark x1="13176" y1="9113" x2="13176" y2="9113"/>
                        <a14:backgroundMark x1="90118" y1="9113" x2="94824" y2="32614"/>
                      </a14:backgroundRemoval>
                    </a14:imgEffect>
                    <a14:imgEffect>
                      <a14:brightnessContrast bright="20000" contrast="20000"/>
                    </a14:imgEffect>
                  </a14:imgLayer>
                </a14:imgProps>
              </a:ext>
            </a:extLst>
          </a:blip>
          <a:srcRect l="7431" r="6964" b="16268"/>
          <a:stretch/>
        </p:blipFill>
        <p:spPr>
          <a:xfrm>
            <a:off x="5980879" y="2868364"/>
            <a:ext cx="1139674" cy="1093770"/>
          </a:xfrm>
          <a:prstGeom prst="rect">
            <a:avLst/>
          </a:prstGeom>
          <a:ln>
            <a:solidFill>
              <a:schemeClr val="tx1"/>
            </a:solidFill>
          </a:ln>
        </p:spPr>
      </p:pic>
      <p:pic>
        <p:nvPicPr>
          <p:cNvPr id="6" name="Picture 5" descr="A person in a suit and glasses&#10;&#10;Description automatically generated">
            <a:extLst>
              <a:ext uri="{FF2B5EF4-FFF2-40B4-BE49-F238E27FC236}">
                <a16:creationId xmlns:a16="http://schemas.microsoft.com/office/drawing/2014/main" id="{CA293218-4F38-20A1-4200-0BE7914E8001}"/>
              </a:ext>
            </a:extLst>
          </p:cNvPr>
          <p:cNvPicPr>
            <a:picLocks noChangeAspect="1"/>
          </p:cNvPicPr>
          <p:nvPr/>
        </p:nvPicPr>
        <p:blipFill>
          <a:blip r:embed="rId8"/>
          <a:stretch>
            <a:fillRect/>
          </a:stretch>
        </p:blipFill>
        <p:spPr>
          <a:xfrm>
            <a:off x="1674343" y="4264960"/>
            <a:ext cx="1207872" cy="1095024"/>
          </a:xfrm>
          <a:prstGeom prst="rect">
            <a:avLst/>
          </a:prstGeom>
          <a:ln>
            <a:solidFill>
              <a:schemeClr val="tx1"/>
            </a:solidFill>
          </a:ln>
        </p:spPr>
      </p:pic>
      <p:pic>
        <p:nvPicPr>
          <p:cNvPr id="12" name="Picture 2" descr="Profile photo of Anna Weeks">
            <a:extLst>
              <a:ext uri="{FF2B5EF4-FFF2-40B4-BE49-F238E27FC236}">
                <a16:creationId xmlns:a16="http://schemas.microsoft.com/office/drawing/2014/main" id="{B19183D8-98B4-21F3-B549-5301F7239C8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98988" y="4238565"/>
            <a:ext cx="1121565" cy="112156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3" name="Text Placeholder 9">
            <a:extLst>
              <a:ext uri="{FF2B5EF4-FFF2-40B4-BE49-F238E27FC236}">
                <a16:creationId xmlns:a16="http://schemas.microsoft.com/office/drawing/2014/main" id="{F39564B1-B0C3-AF4B-94A4-0E8D5F41E315}"/>
              </a:ext>
            </a:extLst>
          </p:cNvPr>
          <p:cNvSpPr txBox="1">
            <a:spLocks/>
          </p:cNvSpPr>
          <p:nvPr/>
        </p:nvSpPr>
        <p:spPr>
          <a:xfrm>
            <a:off x="7158289" y="4260962"/>
            <a:ext cx="2546646" cy="1076770"/>
          </a:xfrm>
          <a:prstGeom prst="rect">
            <a:avLst/>
          </a:prstGeom>
          <a:solidFill>
            <a:schemeClr val="lt1"/>
          </a:solidFill>
          <a:ln w="38100" cap="flat" cmpd="sng" algn="ctr">
            <a:solidFill>
              <a:schemeClr val="accent3"/>
            </a:solidFill>
            <a:prstDash val="solid"/>
            <a:miter lim="800000"/>
          </a:ln>
          <a:effectLst/>
        </p:spPr>
        <p:txBody>
          <a:bodyPr vert="horz" lIns="91440" tIns="45720" rIns="91440" bIns="45720" rtlCol="0" anchor="ctr">
            <a:normAutofit/>
          </a:bodyPr>
          <a:lstStyle>
            <a:lvl1pPr marL="0" indent="0" algn="l" defTabSz="914400" rtl="0" eaLnBrk="1" latinLnBrk="0" hangingPunct="1">
              <a:lnSpc>
                <a:spcPct val="90000"/>
              </a:lnSpc>
              <a:spcBef>
                <a:spcPts val="1000"/>
              </a:spcBef>
              <a:buClr>
                <a:srgbClr val="70ADA3"/>
              </a:buClr>
              <a:buFont typeface="Arial" panose="020B0604020202020204" pitchFamily="34" charset="0"/>
              <a:buNone/>
              <a:defRPr sz="1200" kern="1200">
                <a:solidFill>
                  <a:schemeClr val="dk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defRPr/>
            </a:pPr>
            <a:r>
              <a:rPr lang="en-GB" sz="1600">
                <a:solidFill>
                  <a:srgbClr val="000000"/>
                </a:solidFill>
                <a:latin typeface="Arial" panose="020B0604020202020204" pitchFamily="34" charset="0"/>
                <a:cs typeface="Arial" panose="020B0604020202020204" pitchFamily="34" charset="0"/>
              </a:rPr>
              <a:t>Anna Weeks</a:t>
            </a:r>
            <a:endParaRPr lang="en-GB">
              <a:solidFill>
                <a:srgbClr val="000000"/>
              </a:solidFill>
              <a:latin typeface="Arial" panose="020B0604020202020204" pitchFamily="34" charset="0"/>
              <a:cs typeface="Arial" panose="020B0604020202020204" pitchFamily="34" charset="0"/>
            </a:endParaRPr>
          </a:p>
          <a:p>
            <a:pPr>
              <a:defRPr/>
            </a:pPr>
            <a:r>
              <a:rPr lang="en-GB">
                <a:solidFill>
                  <a:srgbClr val="000000"/>
                </a:solidFill>
                <a:latin typeface="Arial" panose="020B0604020202020204" pitchFamily="34" charset="0"/>
                <a:cs typeface="Arial" panose="020B0604020202020204" pitchFamily="34" charset="0"/>
              </a:rPr>
              <a:t>RECCo</a:t>
            </a:r>
          </a:p>
          <a:p>
            <a:pPr>
              <a:defRPr/>
            </a:pPr>
            <a:r>
              <a:rPr lang="en-GB">
                <a:solidFill>
                  <a:srgbClr val="000000"/>
                </a:solidFill>
                <a:latin typeface="Arial" panose="020B0604020202020204" pitchFamily="34" charset="0"/>
                <a:cs typeface="Arial" panose="020B0604020202020204" pitchFamily="34" charset="0"/>
              </a:rPr>
              <a:t>Senior Operations Analyst</a:t>
            </a:r>
          </a:p>
        </p:txBody>
      </p:sp>
    </p:spTree>
    <p:extLst>
      <p:ext uri="{BB962C8B-B14F-4D97-AF65-F5344CB8AC3E}">
        <p14:creationId xmlns:p14="http://schemas.microsoft.com/office/powerpoint/2010/main" val="36845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F4EC0-8D32-16D5-53DB-2552DFBF91EB}"/>
              </a:ext>
            </a:extLst>
          </p:cNvPr>
          <p:cNvSpPr>
            <a:spLocks noGrp="1"/>
          </p:cNvSpPr>
          <p:nvPr>
            <p:ph type="title"/>
          </p:nvPr>
        </p:nvSpPr>
        <p:spPr/>
        <p:txBody>
          <a:bodyPr/>
          <a:lstStyle/>
          <a:p>
            <a:r>
              <a:rPr lang="en-GB" dirty="0">
                <a:solidFill>
                  <a:schemeClr val="tx2"/>
                </a:solidFill>
              </a:rPr>
              <a:t>Enhancement Plan</a:t>
            </a:r>
          </a:p>
        </p:txBody>
      </p:sp>
      <p:graphicFrame>
        <p:nvGraphicFramePr>
          <p:cNvPr id="19" name="Table 13">
            <a:extLst>
              <a:ext uri="{FF2B5EF4-FFF2-40B4-BE49-F238E27FC236}">
                <a16:creationId xmlns:a16="http://schemas.microsoft.com/office/drawing/2014/main" id="{A9BB0879-F8B9-0692-5341-7DEBF66E9810}"/>
              </a:ext>
            </a:extLst>
          </p:cNvPr>
          <p:cNvGraphicFramePr>
            <a:graphicFrameLocks noGrp="1"/>
          </p:cNvGraphicFramePr>
          <p:nvPr>
            <p:extLst>
              <p:ext uri="{D42A27DB-BD31-4B8C-83A1-F6EECF244321}">
                <p14:modId xmlns:p14="http://schemas.microsoft.com/office/powerpoint/2010/main" val="2126406396"/>
              </p:ext>
            </p:extLst>
          </p:nvPr>
        </p:nvGraphicFramePr>
        <p:xfrm>
          <a:off x="1463727" y="1624011"/>
          <a:ext cx="8570246" cy="4188064"/>
        </p:xfrm>
        <a:graphic>
          <a:graphicData uri="http://schemas.openxmlformats.org/drawingml/2006/table">
            <a:tbl>
              <a:tblPr firstRow="1" bandRow="1">
                <a:tableStyleId>{21E4AEA4-8DFA-4A89-87EB-49C32662AFE0}</a:tableStyleId>
              </a:tblPr>
              <a:tblGrid>
                <a:gridCol w="4285123">
                  <a:extLst>
                    <a:ext uri="{9D8B030D-6E8A-4147-A177-3AD203B41FA5}">
                      <a16:colId xmlns:a16="http://schemas.microsoft.com/office/drawing/2014/main" val="1136974421"/>
                    </a:ext>
                  </a:extLst>
                </a:gridCol>
                <a:gridCol w="4285123">
                  <a:extLst>
                    <a:ext uri="{9D8B030D-6E8A-4147-A177-3AD203B41FA5}">
                      <a16:colId xmlns:a16="http://schemas.microsoft.com/office/drawing/2014/main" val="3132305100"/>
                    </a:ext>
                  </a:extLst>
                </a:gridCol>
              </a:tblGrid>
              <a:tr h="434274">
                <a:tc>
                  <a:txBody>
                    <a:bodyPr/>
                    <a:lstStyle/>
                    <a:p>
                      <a:pPr marL="408940" indent="-228600">
                        <a:lnSpc>
                          <a:spcPct val="115000"/>
                        </a:lnSpc>
                        <a:spcBef>
                          <a:spcPts val="600"/>
                        </a:spcBef>
                        <a:spcAft>
                          <a:spcPts val="600"/>
                        </a:spcAft>
                      </a:pPr>
                      <a:r>
                        <a:rPr lang="en-GB" sz="2000" b="1" kern="1200">
                          <a:solidFill>
                            <a:srgbClr val="FFFFFF"/>
                          </a:solidFill>
                          <a:effectLst/>
                          <a:latin typeface="Roboto" panose="02000000000000000000" pitchFamily="2" charset="0"/>
                          <a:ea typeface="Roboto" panose="02000000000000000000" pitchFamily="2" charset="0"/>
                          <a:cs typeface="Roboto" panose="02000000000000000000" pitchFamily="2" charset="0"/>
                        </a:rPr>
                        <a:t>Future enhancements</a:t>
                      </a:r>
                    </a:p>
                  </a:txBody>
                  <a:tcPr marL="68580" marR="68580" marT="0" marB="0"/>
                </a:tc>
                <a:tc>
                  <a:txBody>
                    <a:bodyPr/>
                    <a:lstStyle/>
                    <a:p>
                      <a:pPr marL="408940" indent="-228600">
                        <a:lnSpc>
                          <a:spcPct val="115000"/>
                        </a:lnSpc>
                        <a:spcBef>
                          <a:spcPts val="600"/>
                        </a:spcBef>
                        <a:spcAft>
                          <a:spcPts val="600"/>
                        </a:spcAft>
                      </a:pPr>
                      <a:r>
                        <a:rPr lang="en-GB" sz="2000" b="1" kern="1200" dirty="0">
                          <a:solidFill>
                            <a:srgbClr val="FFFFFF"/>
                          </a:solidFill>
                          <a:effectLst/>
                          <a:latin typeface="Roboto" panose="02000000000000000000" pitchFamily="2" charset="0"/>
                          <a:ea typeface="Roboto" panose="02000000000000000000" pitchFamily="2" charset="0"/>
                          <a:cs typeface="Roboto" panose="02000000000000000000" pitchFamily="2" charset="0"/>
                        </a:rPr>
                        <a:t>Timeline  </a:t>
                      </a:r>
                    </a:p>
                  </a:txBody>
                  <a:tcPr marL="68580" marR="68580" marT="0" marB="0"/>
                </a:tc>
                <a:extLst>
                  <a:ext uri="{0D108BD9-81ED-4DB2-BD59-A6C34878D82A}">
                    <a16:rowId xmlns:a16="http://schemas.microsoft.com/office/drawing/2014/main" val="1207496040"/>
                  </a:ext>
                </a:extLst>
              </a:tr>
              <a:tr h="434274">
                <a:tc>
                  <a:txBody>
                    <a:bodyPr/>
                    <a:lstStyle/>
                    <a:p>
                      <a:r>
                        <a:rPr lang="en-GB" sz="1800">
                          <a:latin typeface="Roboto" panose="02000000000000000000" pitchFamily="2" charset="0"/>
                          <a:ea typeface="Roboto" panose="02000000000000000000" pitchFamily="2" charset="0"/>
                          <a:cs typeface="Roboto" panose="02000000000000000000" pitchFamily="2" charset="0"/>
                        </a:rPr>
                        <a:t>Additional export capability</a:t>
                      </a:r>
                    </a:p>
                  </a:txBody>
                  <a:tcPr/>
                </a:tc>
                <a:tc>
                  <a:txBody>
                    <a:bodyPr/>
                    <a:lstStyle/>
                    <a:p>
                      <a:r>
                        <a:rPr lang="en-GB" sz="1800">
                          <a:latin typeface="Roboto" panose="02000000000000000000" pitchFamily="2" charset="0"/>
                          <a:ea typeface="Roboto" panose="02000000000000000000" pitchFamily="2" charset="0"/>
                          <a:cs typeface="Roboto" panose="02000000000000000000" pitchFamily="2" charset="0"/>
                        </a:rPr>
                        <a:t>Continuing as request 2024</a:t>
                      </a:r>
                    </a:p>
                  </a:txBody>
                  <a:tcPr/>
                </a:tc>
                <a:extLst>
                  <a:ext uri="{0D108BD9-81ED-4DB2-BD59-A6C34878D82A}">
                    <a16:rowId xmlns:a16="http://schemas.microsoft.com/office/drawing/2014/main" val="563675446"/>
                  </a:ext>
                </a:extLst>
              </a:tr>
              <a:tr h="749568">
                <a:tc>
                  <a:txBody>
                    <a:bodyPr/>
                    <a:lstStyle/>
                    <a:p>
                      <a:r>
                        <a:rPr lang="en-GB" sz="1800">
                          <a:latin typeface="Roboto" panose="02000000000000000000" pitchFamily="2" charset="0"/>
                          <a:ea typeface="Roboto" panose="02000000000000000000" pitchFamily="2" charset="0"/>
                          <a:cs typeface="Roboto" panose="02000000000000000000" pitchFamily="2" charset="0"/>
                        </a:rPr>
                        <a:t>Data submission status and quality for Parties</a:t>
                      </a:r>
                    </a:p>
                  </a:txBody>
                  <a:tcPr/>
                </a:tc>
                <a:tc>
                  <a:txBody>
                    <a:bodyPr/>
                    <a:lstStyle/>
                    <a:p>
                      <a:r>
                        <a:rPr lang="en-GB" sz="1800">
                          <a:latin typeface="Roboto" panose="02000000000000000000" pitchFamily="2" charset="0"/>
                          <a:ea typeface="Roboto" panose="02000000000000000000" pitchFamily="2" charset="0"/>
                          <a:cs typeface="Roboto" panose="02000000000000000000" pitchFamily="2" charset="0"/>
                        </a:rPr>
                        <a:t>March 2024</a:t>
                      </a:r>
                    </a:p>
                  </a:txBody>
                  <a:tcPr/>
                </a:tc>
                <a:extLst>
                  <a:ext uri="{0D108BD9-81ED-4DB2-BD59-A6C34878D82A}">
                    <a16:rowId xmlns:a16="http://schemas.microsoft.com/office/drawing/2014/main" val="1249856499"/>
                  </a:ext>
                </a:extLst>
              </a:tr>
              <a:tr h="749568">
                <a:tc>
                  <a:txBody>
                    <a:bodyPr/>
                    <a:lstStyle/>
                    <a:p>
                      <a:r>
                        <a:rPr lang="en-GB" sz="1800">
                          <a:latin typeface="Roboto" panose="02000000000000000000" pitchFamily="2" charset="0"/>
                          <a:ea typeface="Roboto" panose="02000000000000000000" pitchFamily="2" charset="0"/>
                          <a:cs typeface="Roboto" panose="02000000000000000000" pitchFamily="2" charset="0"/>
                        </a:rPr>
                        <a:t>Simplification of dashboard layout and navigation</a:t>
                      </a:r>
                    </a:p>
                  </a:txBody>
                  <a:tcPr/>
                </a:tc>
                <a:tc>
                  <a:txBody>
                    <a:bodyPr/>
                    <a:lstStyle/>
                    <a:p>
                      <a:r>
                        <a:rPr lang="en-GB" sz="1800">
                          <a:latin typeface="Roboto" panose="02000000000000000000" pitchFamily="2" charset="0"/>
                          <a:ea typeface="Roboto" panose="02000000000000000000" pitchFamily="2" charset="0"/>
                          <a:cs typeface="Roboto" panose="02000000000000000000" pitchFamily="2" charset="0"/>
                        </a:rPr>
                        <a:t>April 2024</a:t>
                      </a:r>
                    </a:p>
                  </a:txBody>
                  <a:tcPr/>
                </a:tc>
                <a:extLst>
                  <a:ext uri="{0D108BD9-81ED-4DB2-BD59-A6C34878D82A}">
                    <a16:rowId xmlns:a16="http://schemas.microsoft.com/office/drawing/2014/main" val="2868197346"/>
                  </a:ext>
                </a:extLst>
              </a:tr>
              <a:tr h="749568">
                <a:tc>
                  <a:txBody>
                    <a:bodyPr/>
                    <a:lstStyle/>
                    <a:p>
                      <a:r>
                        <a:rPr lang="en-GB" sz="1800">
                          <a:latin typeface="Roboto" panose="02000000000000000000" pitchFamily="2" charset="0"/>
                          <a:ea typeface="Roboto" panose="02000000000000000000" pitchFamily="2" charset="0"/>
                          <a:cs typeface="Roboto" panose="02000000000000000000" pitchFamily="2" charset="0"/>
                        </a:rPr>
                        <a:t>Options to allow Parties to take a ‘single party view’ if desired</a:t>
                      </a:r>
                    </a:p>
                  </a:txBody>
                  <a:tcPr/>
                </a:tc>
                <a:tc>
                  <a:txBody>
                    <a:bodyPr/>
                    <a:lstStyle/>
                    <a:p>
                      <a:r>
                        <a:rPr lang="en-GB" sz="1800" dirty="0">
                          <a:latin typeface="Roboto" panose="02000000000000000000" pitchFamily="2" charset="0"/>
                          <a:ea typeface="Roboto" panose="02000000000000000000" pitchFamily="2" charset="0"/>
                          <a:cs typeface="Roboto" panose="02000000000000000000" pitchFamily="2" charset="0"/>
                        </a:rPr>
                        <a:t>May 2024</a:t>
                      </a:r>
                    </a:p>
                  </a:txBody>
                  <a:tcPr/>
                </a:tc>
                <a:extLst>
                  <a:ext uri="{0D108BD9-81ED-4DB2-BD59-A6C34878D82A}">
                    <a16:rowId xmlns:a16="http://schemas.microsoft.com/office/drawing/2014/main" val="1856226919"/>
                  </a:ext>
                </a:extLst>
              </a:tr>
              <a:tr h="1070812">
                <a:tc>
                  <a:txBody>
                    <a:bodyPr/>
                    <a:lstStyle/>
                    <a:p>
                      <a:r>
                        <a:rPr lang="en-GB" sz="1800">
                          <a:latin typeface="Roboto" panose="02000000000000000000" pitchFamily="2" charset="0"/>
                          <a:ea typeface="Roboto" panose="02000000000000000000" pitchFamily="2" charset="0"/>
                          <a:cs typeface="Roboto" panose="02000000000000000000" pitchFamily="2" charset="0"/>
                        </a:rPr>
                        <a:t>Split dashboard into separate themes (e.g. theft, core performance assurance)</a:t>
                      </a:r>
                    </a:p>
                  </a:txBody>
                  <a:tcPr/>
                </a:tc>
                <a:tc>
                  <a:txBody>
                    <a:bodyPr/>
                    <a:lstStyle/>
                    <a:p>
                      <a:r>
                        <a:rPr lang="en-GB" sz="1800" dirty="0">
                          <a:latin typeface="Roboto" panose="02000000000000000000" pitchFamily="2" charset="0"/>
                          <a:ea typeface="Roboto" panose="02000000000000000000" pitchFamily="2" charset="0"/>
                          <a:cs typeface="Roboto" panose="02000000000000000000" pitchFamily="2" charset="0"/>
                        </a:rPr>
                        <a:t>Being prioritised with other Portal changes</a:t>
                      </a:r>
                    </a:p>
                  </a:txBody>
                  <a:tcPr/>
                </a:tc>
                <a:extLst>
                  <a:ext uri="{0D108BD9-81ED-4DB2-BD59-A6C34878D82A}">
                    <a16:rowId xmlns:a16="http://schemas.microsoft.com/office/drawing/2014/main" val="1484934780"/>
                  </a:ext>
                </a:extLst>
              </a:tr>
            </a:tbl>
          </a:graphicData>
        </a:graphic>
      </p:graphicFrame>
    </p:spTree>
    <p:extLst>
      <p:ext uri="{BB962C8B-B14F-4D97-AF65-F5344CB8AC3E}">
        <p14:creationId xmlns:p14="http://schemas.microsoft.com/office/powerpoint/2010/main" val="6615523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F4EC0-8D32-16D5-53DB-2552DFBF91EB}"/>
              </a:ext>
            </a:extLst>
          </p:cNvPr>
          <p:cNvSpPr>
            <a:spLocks noGrp="1"/>
          </p:cNvSpPr>
          <p:nvPr>
            <p:ph type="title"/>
          </p:nvPr>
        </p:nvSpPr>
        <p:spPr/>
        <p:txBody>
          <a:bodyPr/>
          <a:lstStyle/>
          <a:p>
            <a:r>
              <a:rPr lang="en-GB" dirty="0">
                <a:solidFill>
                  <a:schemeClr val="tx2"/>
                </a:solidFill>
              </a:rPr>
              <a:t>File submission Tracker</a:t>
            </a:r>
          </a:p>
        </p:txBody>
      </p:sp>
      <p:grpSp>
        <p:nvGrpSpPr>
          <p:cNvPr id="14" name="Group 13">
            <a:extLst>
              <a:ext uri="{FF2B5EF4-FFF2-40B4-BE49-F238E27FC236}">
                <a16:creationId xmlns:a16="http://schemas.microsoft.com/office/drawing/2014/main" id="{F57548C3-5323-A27D-6B54-38B60FE83BC3}"/>
              </a:ext>
            </a:extLst>
          </p:cNvPr>
          <p:cNvGrpSpPr/>
          <p:nvPr/>
        </p:nvGrpSpPr>
        <p:grpSpPr>
          <a:xfrm>
            <a:off x="193729" y="1196135"/>
            <a:ext cx="2023762" cy="3228609"/>
            <a:chOff x="178231" y="1149640"/>
            <a:chExt cx="2023762" cy="3228609"/>
          </a:xfrm>
        </p:grpSpPr>
        <p:pic>
          <p:nvPicPr>
            <p:cNvPr id="11" name="Picture 10">
              <a:extLst>
                <a:ext uri="{FF2B5EF4-FFF2-40B4-BE49-F238E27FC236}">
                  <a16:creationId xmlns:a16="http://schemas.microsoft.com/office/drawing/2014/main" id="{C183385F-39D3-815C-55A1-E545C33AC9FE}"/>
                </a:ext>
              </a:extLst>
            </p:cNvPr>
            <p:cNvPicPr>
              <a:picLocks noChangeAspect="1"/>
            </p:cNvPicPr>
            <p:nvPr/>
          </p:nvPicPr>
          <p:blipFill rotWithShape="1">
            <a:blip r:embed="rId3"/>
            <a:srcRect l="60511"/>
            <a:stretch/>
          </p:blipFill>
          <p:spPr>
            <a:xfrm>
              <a:off x="178231" y="1149640"/>
              <a:ext cx="2023762" cy="3228609"/>
            </a:xfrm>
            <a:prstGeom prst="rect">
              <a:avLst/>
            </a:prstGeom>
          </p:spPr>
        </p:pic>
        <p:sp>
          <p:nvSpPr>
            <p:cNvPr id="13" name="Rectangle 12">
              <a:extLst>
                <a:ext uri="{FF2B5EF4-FFF2-40B4-BE49-F238E27FC236}">
                  <a16:creationId xmlns:a16="http://schemas.microsoft.com/office/drawing/2014/main" id="{BF7F4B9B-2DA5-6DDC-62A5-CEF75B648CF0}"/>
                </a:ext>
              </a:extLst>
            </p:cNvPr>
            <p:cNvSpPr/>
            <p:nvPr/>
          </p:nvSpPr>
          <p:spPr>
            <a:xfrm>
              <a:off x="178231" y="2433234"/>
              <a:ext cx="1658318" cy="4029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3" name="Picture 2">
            <a:extLst>
              <a:ext uri="{FF2B5EF4-FFF2-40B4-BE49-F238E27FC236}">
                <a16:creationId xmlns:a16="http://schemas.microsoft.com/office/drawing/2014/main" id="{B1ED979D-5C0C-A1B8-1679-4AD3FD6BE4CD}"/>
              </a:ext>
            </a:extLst>
          </p:cNvPr>
          <p:cNvPicPr>
            <a:picLocks noChangeAspect="1"/>
          </p:cNvPicPr>
          <p:nvPr/>
        </p:nvPicPr>
        <p:blipFill>
          <a:blip r:embed="rId4"/>
          <a:stretch>
            <a:fillRect/>
          </a:stretch>
        </p:blipFill>
        <p:spPr>
          <a:xfrm>
            <a:off x="2253672" y="1105674"/>
            <a:ext cx="7684655" cy="5105862"/>
          </a:xfrm>
          <a:prstGeom prst="rect">
            <a:avLst/>
          </a:prstGeom>
        </p:spPr>
      </p:pic>
      <p:sp>
        <p:nvSpPr>
          <p:cNvPr id="4" name="Content Placeholder 3">
            <a:extLst>
              <a:ext uri="{FF2B5EF4-FFF2-40B4-BE49-F238E27FC236}">
                <a16:creationId xmlns:a16="http://schemas.microsoft.com/office/drawing/2014/main" id="{7053D9B3-65CA-AE71-22E0-0E4D6E508197}"/>
              </a:ext>
            </a:extLst>
          </p:cNvPr>
          <p:cNvSpPr>
            <a:spLocks noGrp="1"/>
          </p:cNvSpPr>
          <p:nvPr>
            <p:ph sz="quarter" idx="10"/>
          </p:nvPr>
        </p:nvSpPr>
        <p:spPr>
          <a:xfrm>
            <a:off x="202861" y="5708338"/>
            <a:ext cx="9735466" cy="517795"/>
          </a:xfrm>
          <a:solidFill>
            <a:schemeClr val="bg2"/>
          </a:solidFill>
        </p:spPr>
        <p:txBody>
          <a:bodyPr>
            <a:normAutofit fontScale="92500" lnSpcReduction="10000"/>
          </a:bodyPr>
          <a:lstStyle/>
          <a:p>
            <a:pPr marL="0" indent="0">
              <a:buNone/>
            </a:pPr>
            <a:r>
              <a:rPr lang="en-GB" dirty="0"/>
              <a:t>We are introducing new functionality so, please let us know if you see something that you think you have submitted and has not reflected in the dashboards via </a:t>
            </a:r>
            <a:r>
              <a:rPr lang="en-GB" dirty="0">
                <a:hlinkClick r:id="rId5"/>
              </a:rPr>
              <a:t>enquiries@recmanager.co.uk</a:t>
            </a:r>
            <a:endParaRPr lang="en-GB" dirty="0"/>
          </a:p>
        </p:txBody>
      </p:sp>
    </p:spTree>
    <p:extLst>
      <p:ext uri="{BB962C8B-B14F-4D97-AF65-F5344CB8AC3E}">
        <p14:creationId xmlns:p14="http://schemas.microsoft.com/office/powerpoint/2010/main" val="21060499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7A2F0-CEC0-67EA-2FB6-D9F3723F7AB5}"/>
              </a:ext>
            </a:extLst>
          </p:cNvPr>
          <p:cNvSpPr>
            <a:spLocks noGrp="1"/>
          </p:cNvSpPr>
          <p:nvPr>
            <p:ph type="title"/>
          </p:nvPr>
        </p:nvSpPr>
        <p:spPr/>
        <p:txBody>
          <a:bodyPr/>
          <a:lstStyle/>
          <a:p>
            <a:r>
              <a:rPr lang="en-GB" dirty="0">
                <a:solidFill>
                  <a:schemeClr val="tx2"/>
                </a:solidFill>
              </a:rPr>
              <a:t>CSS p1 </a:t>
            </a:r>
            <a:r>
              <a:rPr lang="en-GB" dirty="0" err="1">
                <a:solidFill>
                  <a:schemeClr val="tx2"/>
                </a:solidFill>
              </a:rPr>
              <a:t>WhiteListing</a:t>
            </a:r>
            <a:endParaRPr lang="en-GB" dirty="0">
              <a:solidFill>
                <a:schemeClr val="tx2"/>
              </a:solidFill>
            </a:endParaRPr>
          </a:p>
        </p:txBody>
      </p:sp>
      <p:sp>
        <p:nvSpPr>
          <p:cNvPr id="7" name="Content Placeholder 6">
            <a:extLst>
              <a:ext uri="{FF2B5EF4-FFF2-40B4-BE49-F238E27FC236}">
                <a16:creationId xmlns:a16="http://schemas.microsoft.com/office/drawing/2014/main" id="{5D973FB9-053D-3439-50C1-86FBBDE832C2}"/>
              </a:ext>
            </a:extLst>
          </p:cNvPr>
          <p:cNvSpPr>
            <a:spLocks noGrp="1"/>
          </p:cNvSpPr>
          <p:nvPr>
            <p:ph sz="quarter" idx="10"/>
          </p:nvPr>
        </p:nvSpPr>
        <p:spPr/>
        <p:txBody>
          <a:bodyPr vert="horz" lIns="91440" tIns="45720" rIns="91440" bIns="45720" rtlCol="0" anchor="t">
            <a:normAutofit/>
          </a:bodyPr>
          <a:lstStyle/>
          <a:p>
            <a:r>
              <a:rPr lang="en-GB" sz="2000" dirty="0">
                <a:latin typeface="Roboto"/>
                <a:ea typeface="Roboto"/>
                <a:cs typeface="Roboto"/>
              </a:rPr>
              <a:t>We have received the list of Meter Points impacted by the CSS P1 Incident from the CSS Provider.</a:t>
            </a:r>
            <a:endParaRPr lang="en-GB" sz="2000" dirty="0">
              <a:cs typeface="Roboto" panose="02000000000000000000" pitchFamily="2" charset="0"/>
            </a:endParaRPr>
          </a:p>
          <a:p>
            <a:r>
              <a:rPr lang="en-GB" sz="2000" dirty="0">
                <a:latin typeface="Roboto"/>
                <a:ea typeface="Roboto"/>
                <a:cs typeface="Roboto"/>
              </a:rPr>
              <a:t>We are undertaking work to whitelist any Meter Points impacted by the incident from being an exception against all Erroneous Switch and Switch Meter Read dispute Risk Drivers.</a:t>
            </a:r>
            <a:endParaRPr lang="en-GB" sz="2000" dirty="0">
              <a:cs typeface="Roboto"/>
            </a:endParaRPr>
          </a:p>
          <a:p>
            <a:r>
              <a:rPr lang="en-GB" sz="2000" dirty="0">
                <a:latin typeface="Roboto"/>
                <a:ea typeface="Roboto"/>
                <a:cs typeface="Roboto"/>
              </a:rPr>
              <a:t>We expect to publish updated Risk Driver scores by end of April.</a:t>
            </a:r>
            <a:endParaRPr lang="en-GB" sz="2000" dirty="0">
              <a:cs typeface="Roboto" panose="02000000000000000000" pitchFamily="2" charset="0"/>
            </a:endParaRPr>
          </a:p>
          <a:p>
            <a:endParaRPr lang="en-GB" dirty="0">
              <a:cs typeface="Roboto" panose="02000000000000000000" pitchFamily="2" charset="0"/>
            </a:endParaRPr>
          </a:p>
        </p:txBody>
      </p:sp>
    </p:spTree>
    <p:extLst>
      <p:ext uri="{BB962C8B-B14F-4D97-AF65-F5344CB8AC3E}">
        <p14:creationId xmlns:p14="http://schemas.microsoft.com/office/powerpoint/2010/main" val="19641868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p:txBody>
          <a:bodyPr/>
          <a:lstStyle/>
          <a:p>
            <a:r>
              <a:rPr lang="en-GB">
                <a:latin typeface="Roboto"/>
                <a:ea typeface="Roboto"/>
                <a:cs typeface="Roboto"/>
              </a:rPr>
              <a:t>Annual Rating</a:t>
            </a:r>
          </a:p>
        </p:txBody>
      </p:sp>
      <p:sp>
        <p:nvSpPr>
          <p:cNvPr id="3" name="Text Placeholder 2">
            <a:extLst>
              <a:ext uri="{FF2B5EF4-FFF2-40B4-BE49-F238E27FC236}">
                <a16:creationId xmlns:a16="http://schemas.microsoft.com/office/drawing/2014/main" id="{153C8D1C-9736-081E-4D60-57FAF1DD1D92}"/>
              </a:ext>
            </a:extLst>
          </p:cNvPr>
          <p:cNvSpPr>
            <a:spLocks noGrp="1"/>
          </p:cNvSpPr>
          <p:nvPr>
            <p:ph type="body" sz="quarter" idx="10"/>
          </p:nvPr>
        </p:nvSpPr>
        <p:spPr/>
        <p:txBody>
          <a:bodyPr/>
          <a:lstStyle/>
          <a:p>
            <a:r>
              <a:rPr lang="en-GB">
                <a:latin typeface="Roboto"/>
                <a:ea typeface="Roboto"/>
                <a:cs typeface="Roboto"/>
              </a:rPr>
              <a:t>Anton </a:t>
            </a:r>
            <a:r>
              <a:rPr lang="en-GB" err="1">
                <a:latin typeface="Roboto"/>
                <a:ea typeface="Roboto"/>
                <a:cs typeface="Roboto"/>
              </a:rPr>
              <a:t>moden</a:t>
            </a:r>
            <a:endParaRPr lang="en-GB">
              <a:latin typeface="Roboto"/>
              <a:ea typeface="Roboto"/>
              <a:cs typeface="Roboto"/>
            </a:endParaRPr>
          </a:p>
        </p:txBody>
      </p:sp>
    </p:spTree>
    <p:extLst>
      <p:ext uri="{BB962C8B-B14F-4D97-AF65-F5344CB8AC3E}">
        <p14:creationId xmlns:p14="http://schemas.microsoft.com/office/powerpoint/2010/main" val="7267030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04036-D3E5-F67B-2118-81CD9B811A24}"/>
              </a:ext>
            </a:extLst>
          </p:cNvPr>
          <p:cNvSpPr>
            <a:spLocks noGrp="1"/>
          </p:cNvSpPr>
          <p:nvPr>
            <p:ph type="title"/>
          </p:nvPr>
        </p:nvSpPr>
        <p:spPr/>
        <p:txBody>
          <a:bodyPr/>
          <a:lstStyle/>
          <a:p>
            <a:r>
              <a:rPr lang="en-GB" dirty="0">
                <a:solidFill>
                  <a:schemeClr val="tx2"/>
                </a:solidFill>
              </a:rPr>
              <a:t>Annual rating</a:t>
            </a:r>
          </a:p>
        </p:txBody>
      </p:sp>
      <p:sp>
        <p:nvSpPr>
          <p:cNvPr id="4" name="Content Placeholder 3">
            <a:extLst>
              <a:ext uri="{FF2B5EF4-FFF2-40B4-BE49-F238E27FC236}">
                <a16:creationId xmlns:a16="http://schemas.microsoft.com/office/drawing/2014/main" id="{C75093C8-513D-9128-5CFB-6D9D1BD1606C}"/>
              </a:ext>
            </a:extLst>
          </p:cNvPr>
          <p:cNvSpPr>
            <a:spLocks noGrp="1"/>
          </p:cNvSpPr>
          <p:nvPr>
            <p:ph sz="quarter" idx="10"/>
          </p:nvPr>
        </p:nvSpPr>
        <p:spPr>
          <a:xfrm>
            <a:off x="741317" y="1149940"/>
            <a:ext cx="10709366" cy="2761593"/>
          </a:xfrm>
        </p:spPr>
        <p:txBody>
          <a:bodyPr>
            <a:normAutofit/>
          </a:bodyPr>
          <a:lstStyle/>
          <a:p>
            <a:r>
              <a:rPr lang="en-GB" sz="1400" dirty="0"/>
              <a:t>The annual rating assigns an overall assessment of performance to each Party.</a:t>
            </a:r>
          </a:p>
          <a:p>
            <a:r>
              <a:rPr lang="en-GB" sz="1400" dirty="0"/>
              <a:t>This allows us to assess the overall state of performance in the market and providing you with a perspective on your relative performance.</a:t>
            </a:r>
          </a:p>
          <a:p>
            <a:r>
              <a:rPr lang="en-GB" sz="1400" dirty="0"/>
              <a:t>Our goal is to make the rating both useful and fair, and we are therefore reviewing the criteria.  </a:t>
            </a:r>
          </a:p>
          <a:p>
            <a:r>
              <a:rPr lang="en-GB" sz="1400" dirty="0"/>
              <a:t>We are minded to:</a:t>
            </a:r>
          </a:p>
          <a:p>
            <a:pPr lvl="1"/>
            <a:r>
              <a:rPr lang="en-GB" sz="1200" dirty="0"/>
              <a:t>Continue to focus on theft performance</a:t>
            </a:r>
          </a:p>
          <a:p>
            <a:pPr lvl="1"/>
            <a:r>
              <a:rPr lang="en-GB" sz="1200" dirty="0"/>
              <a:t>Remove ‘double counting’ of both PATs and risk data performance.</a:t>
            </a:r>
          </a:p>
          <a:p>
            <a:r>
              <a:rPr lang="en-GB" sz="1400" dirty="0"/>
              <a:t>We committed to sharing </a:t>
            </a:r>
            <a:r>
              <a:rPr lang="en-GB" sz="1400" dirty="0" err="1"/>
              <a:t>unanonymised</a:t>
            </a:r>
            <a:r>
              <a:rPr lang="en-GB" sz="1400" dirty="0"/>
              <a:t> annual rating this year, so you will see your performance relative to peers.  There has been a live discussion on whether this should be shared with the public this year, or in future years at PAB, who ultimately will determine this.</a:t>
            </a:r>
          </a:p>
        </p:txBody>
      </p:sp>
      <p:graphicFrame>
        <p:nvGraphicFramePr>
          <p:cNvPr id="3" name="Table 2">
            <a:extLst>
              <a:ext uri="{FF2B5EF4-FFF2-40B4-BE49-F238E27FC236}">
                <a16:creationId xmlns:a16="http://schemas.microsoft.com/office/drawing/2014/main" id="{66ED867B-526D-9426-4A95-053BAEF18DA2}"/>
              </a:ext>
            </a:extLst>
          </p:cNvPr>
          <p:cNvGraphicFramePr>
            <a:graphicFrameLocks noGrp="1"/>
          </p:cNvGraphicFramePr>
          <p:nvPr>
            <p:extLst>
              <p:ext uri="{D42A27DB-BD31-4B8C-83A1-F6EECF244321}">
                <p14:modId xmlns:p14="http://schemas.microsoft.com/office/powerpoint/2010/main" val="1807693987"/>
              </p:ext>
            </p:extLst>
          </p:nvPr>
        </p:nvGraphicFramePr>
        <p:xfrm>
          <a:off x="4020564" y="3911533"/>
          <a:ext cx="5167943" cy="2946467"/>
        </p:xfrm>
        <a:graphic>
          <a:graphicData uri="http://schemas.openxmlformats.org/drawingml/2006/table">
            <a:tbl>
              <a:tblPr firstRow="1" bandRow="1"/>
              <a:tblGrid>
                <a:gridCol w="776112">
                  <a:extLst>
                    <a:ext uri="{9D8B030D-6E8A-4147-A177-3AD203B41FA5}">
                      <a16:colId xmlns:a16="http://schemas.microsoft.com/office/drawing/2014/main" val="3336214098"/>
                    </a:ext>
                  </a:extLst>
                </a:gridCol>
                <a:gridCol w="4391831">
                  <a:extLst>
                    <a:ext uri="{9D8B030D-6E8A-4147-A177-3AD203B41FA5}">
                      <a16:colId xmlns:a16="http://schemas.microsoft.com/office/drawing/2014/main" val="2539977465"/>
                    </a:ext>
                  </a:extLst>
                </a:gridCol>
              </a:tblGrid>
              <a:tr h="403399">
                <a:tc>
                  <a:txBody>
                    <a:bodyPr/>
                    <a:lstStyle/>
                    <a:p>
                      <a:pPr>
                        <a:lnSpc>
                          <a:spcPct val="107000"/>
                        </a:lnSpc>
                        <a:spcAft>
                          <a:spcPts val="800"/>
                        </a:spcAft>
                      </a:pPr>
                      <a:r>
                        <a:rPr lang="en-GB" sz="1100" b="1">
                          <a:solidFill>
                            <a:srgbClr val="FFFFFF"/>
                          </a:solidFill>
                          <a:effectLst/>
                          <a:latin typeface="Roboto" panose="02000000000000000000" pitchFamily="2" charset="0"/>
                          <a:ea typeface="Roboto" panose="02000000000000000000" pitchFamily="2" charset="0"/>
                          <a:cs typeface="Roboto" panose="02000000000000000000" pitchFamily="2" charset="0"/>
                        </a:rPr>
                        <a:t>Month</a:t>
                      </a:r>
                      <a:endParaRPr lang="en-GB" sz="1050">
                        <a:effectLst/>
                        <a:latin typeface="Roboto" panose="02000000000000000000" pitchFamily="2" charset="0"/>
                        <a:ea typeface="Roboto" panose="02000000000000000000" pitchFamily="2" charset="0"/>
                        <a:cs typeface="Roboto" panose="02000000000000000000" pitchFamily="2"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70ADA3"/>
                    </a:solidFill>
                  </a:tcPr>
                </a:tc>
                <a:tc>
                  <a:txBody>
                    <a:bodyPr/>
                    <a:lstStyle/>
                    <a:p>
                      <a:pPr>
                        <a:lnSpc>
                          <a:spcPct val="107000"/>
                        </a:lnSpc>
                        <a:spcAft>
                          <a:spcPts val="800"/>
                        </a:spcAft>
                      </a:pPr>
                      <a:r>
                        <a:rPr lang="en-GB" sz="1100" b="1" dirty="0">
                          <a:solidFill>
                            <a:srgbClr val="FFFFFF"/>
                          </a:solidFill>
                          <a:effectLst/>
                          <a:latin typeface="Roboto" panose="02000000000000000000" pitchFamily="2" charset="0"/>
                          <a:ea typeface="Roboto" panose="02000000000000000000" pitchFamily="2" charset="0"/>
                          <a:cs typeface="Roboto" panose="02000000000000000000" pitchFamily="2" charset="0"/>
                        </a:rPr>
                        <a:t>Description</a:t>
                      </a:r>
                      <a:endParaRPr lang="en-GB" sz="1050" dirty="0">
                        <a:effectLst/>
                        <a:latin typeface="Roboto" panose="02000000000000000000" pitchFamily="2" charset="0"/>
                        <a:ea typeface="Roboto" panose="02000000000000000000" pitchFamily="2" charset="0"/>
                        <a:cs typeface="Roboto" panose="02000000000000000000" pitchFamily="2"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70ADA3"/>
                    </a:solidFill>
                  </a:tcPr>
                </a:tc>
                <a:extLst>
                  <a:ext uri="{0D108BD9-81ED-4DB2-BD59-A6C34878D82A}">
                    <a16:rowId xmlns:a16="http://schemas.microsoft.com/office/drawing/2014/main" val="325395046"/>
                  </a:ext>
                </a:extLst>
              </a:tr>
              <a:tr h="670023">
                <a:tc>
                  <a:txBody>
                    <a:bodyPr/>
                    <a:lstStyle/>
                    <a:p>
                      <a:pPr>
                        <a:lnSpc>
                          <a:spcPct val="107000"/>
                        </a:lnSpc>
                        <a:spcAft>
                          <a:spcPts val="800"/>
                        </a:spcAft>
                      </a:pPr>
                      <a:r>
                        <a:rPr lang="en-GB" sz="1100" kern="1200">
                          <a:solidFill>
                            <a:srgbClr val="000000"/>
                          </a:solidFill>
                          <a:effectLst/>
                          <a:latin typeface="Roboto" panose="02000000000000000000" pitchFamily="2" charset="0"/>
                          <a:ea typeface="Roboto" panose="02000000000000000000" pitchFamily="2" charset="0"/>
                          <a:cs typeface="Roboto" panose="02000000000000000000" pitchFamily="2" charset="0"/>
                        </a:rPr>
                        <a:t>March</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5E3E0"/>
                    </a:solidFill>
                  </a:tcPr>
                </a:tc>
                <a:tc>
                  <a:txBody>
                    <a:bodyPr/>
                    <a:lstStyle/>
                    <a:p>
                      <a:pPr>
                        <a:lnSpc>
                          <a:spcPct val="107000"/>
                        </a:lnSpc>
                        <a:spcAft>
                          <a:spcPts val="800"/>
                        </a:spcAft>
                      </a:pPr>
                      <a:r>
                        <a:rPr lang="en-GB" sz="1100" kern="1200">
                          <a:solidFill>
                            <a:srgbClr val="000000"/>
                          </a:solidFill>
                          <a:effectLst/>
                          <a:latin typeface="Roboto" panose="02000000000000000000" pitchFamily="2" charset="0"/>
                          <a:ea typeface="Roboto" panose="02000000000000000000" pitchFamily="2" charset="0"/>
                          <a:cs typeface="Roboto" panose="02000000000000000000" pitchFamily="2" charset="0"/>
                        </a:rPr>
                        <a:t>Reviewing criteria that was applied for last year’s Annual Rating to ensure it aligns with our engagement approach.</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5E3E0"/>
                    </a:solidFill>
                  </a:tcPr>
                </a:tc>
                <a:extLst>
                  <a:ext uri="{0D108BD9-81ED-4DB2-BD59-A6C34878D82A}">
                    <a16:rowId xmlns:a16="http://schemas.microsoft.com/office/drawing/2014/main" val="1285749845"/>
                  </a:ext>
                </a:extLst>
              </a:tr>
              <a:tr h="670023">
                <a:tc>
                  <a:txBody>
                    <a:bodyPr/>
                    <a:lstStyle/>
                    <a:p>
                      <a:pPr>
                        <a:lnSpc>
                          <a:spcPct val="107000"/>
                        </a:lnSpc>
                        <a:spcAft>
                          <a:spcPts val="800"/>
                        </a:spcAft>
                      </a:pPr>
                      <a:r>
                        <a:rPr lang="en-GB" sz="1100" kern="1200">
                          <a:solidFill>
                            <a:srgbClr val="000000"/>
                          </a:solidFill>
                          <a:effectLst/>
                          <a:latin typeface="Roboto" panose="02000000000000000000" pitchFamily="2" charset="0"/>
                          <a:ea typeface="Roboto" panose="02000000000000000000" pitchFamily="2" charset="0"/>
                          <a:cs typeface="Roboto" panose="02000000000000000000" pitchFamily="2" charset="0"/>
                        </a:rPr>
                        <a:t>June</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5E3E0"/>
                    </a:solidFill>
                  </a:tcPr>
                </a:tc>
                <a:tc>
                  <a:txBody>
                    <a:bodyPr/>
                    <a:lstStyle/>
                    <a:p>
                      <a:pPr>
                        <a:lnSpc>
                          <a:spcPct val="107000"/>
                        </a:lnSpc>
                        <a:spcAft>
                          <a:spcPts val="800"/>
                        </a:spcAft>
                      </a:pPr>
                      <a:r>
                        <a:rPr lang="en-GB" sz="1100" kern="1200" dirty="0">
                          <a:solidFill>
                            <a:srgbClr val="000000"/>
                          </a:solidFill>
                          <a:effectLst/>
                          <a:latin typeface="Roboto" panose="02000000000000000000" pitchFamily="2" charset="0"/>
                          <a:ea typeface="Roboto" panose="02000000000000000000" pitchFamily="2" charset="0"/>
                          <a:cs typeface="Roboto" panose="02000000000000000000" pitchFamily="2" charset="0"/>
                        </a:rPr>
                        <a:t>Updated Criteria to be communicated to Parties. This would be required to be formally approved by PAB. </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5E3E0"/>
                    </a:solidFill>
                  </a:tcPr>
                </a:tc>
                <a:extLst>
                  <a:ext uri="{0D108BD9-81ED-4DB2-BD59-A6C34878D82A}">
                    <a16:rowId xmlns:a16="http://schemas.microsoft.com/office/drawing/2014/main" val="1317365409"/>
                  </a:ext>
                </a:extLst>
              </a:tr>
              <a:tr h="601511">
                <a:tc>
                  <a:txBody>
                    <a:bodyPr/>
                    <a:lstStyle/>
                    <a:p>
                      <a:pPr>
                        <a:lnSpc>
                          <a:spcPct val="107000"/>
                        </a:lnSpc>
                        <a:spcAft>
                          <a:spcPts val="800"/>
                        </a:spcAft>
                      </a:pPr>
                      <a:r>
                        <a:rPr lang="en-GB" sz="1100" kern="1200">
                          <a:solidFill>
                            <a:srgbClr val="000000"/>
                          </a:solidFill>
                          <a:effectLst/>
                          <a:latin typeface="Roboto" panose="02000000000000000000" pitchFamily="2" charset="0"/>
                          <a:ea typeface="Roboto" panose="02000000000000000000" pitchFamily="2" charset="0"/>
                          <a:cs typeface="Roboto" panose="02000000000000000000" pitchFamily="2" charset="0"/>
                        </a:rPr>
                        <a:t>July</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5E3E0"/>
                    </a:solidFill>
                  </a:tcPr>
                </a:tc>
                <a:tc>
                  <a:txBody>
                    <a:bodyPr/>
                    <a:lstStyle/>
                    <a:p>
                      <a:pPr>
                        <a:lnSpc>
                          <a:spcPct val="107000"/>
                        </a:lnSpc>
                        <a:spcAft>
                          <a:spcPts val="800"/>
                        </a:spcAft>
                      </a:pPr>
                      <a:r>
                        <a:rPr lang="en-GB" sz="1100" kern="1200">
                          <a:solidFill>
                            <a:srgbClr val="000000"/>
                          </a:solidFill>
                          <a:effectLst/>
                          <a:latin typeface="Roboto" panose="02000000000000000000" pitchFamily="2" charset="0"/>
                          <a:ea typeface="Roboto" panose="02000000000000000000" pitchFamily="2" charset="0"/>
                          <a:cs typeface="Roboto" panose="02000000000000000000" pitchFamily="2" charset="0"/>
                        </a:rPr>
                        <a:t>Provide individual scores to each Party to review and raise comments</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5E3E0"/>
                    </a:solidFill>
                  </a:tcPr>
                </a:tc>
                <a:extLst>
                  <a:ext uri="{0D108BD9-81ED-4DB2-BD59-A6C34878D82A}">
                    <a16:rowId xmlns:a16="http://schemas.microsoft.com/office/drawing/2014/main" val="3501759152"/>
                  </a:ext>
                </a:extLst>
              </a:tr>
              <a:tr h="601511">
                <a:tc>
                  <a:txBody>
                    <a:bodyPr/>
                    <a:lstStyle/>
                    <a:p>
                      <a:pPr>
                        <a:lnSpc>
                          <a:spcPct val="107000"/>
                        </a:lnSpc>
                        <a:spcAft>
                          <a:spcPts val="800"/>
                        </a:spcAft>
                      </a:pPr>
                      <a:r>
                        <a:rPr lang="en-GB" sz="1100" kern="1200">
                          <a:solidFill>
                            <a:srgbClr val="000000"/>
                          </a:solidFill>
                          <a:effectLst/>
                          <a:latin typeface="Roboto" panose="02000000000000000000" pitchFamily="2" charset="0"/>
                          <a:ea typeface="Roboto" panose="02000000000000000000" pitchFamily="2" charset="0"/>
                          <a:cs typeface="Roboto" panose="02000000000000000000" pitchFamily="2" charset="0"/>
                        </a:rPr>
                        <a:t>August</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5E3E0"/>
                    </a:solidFill>
                  </a:tcPr>
                </a:tc>
                <a:tc>
                  <a:txBody>
                    <a:bodyPr/>
                    <a:lstStyle/>
                    <a:p>
                      <a:pPr>
                        <a:lnSpc>
                          <a:spcPct val="107000"/>
                        </a:lnSpc>
                        <a:spcAft>
                          <a:spcPts val="800"/>
                        </a:spcAft>
                      </a:pPr>
                      <a:r>
                        <a:rPr lang="en-GB" sz="1100" kern="1200" dirty="0">
                          <a:solidFill>
                            <a:srgbClr val="000000"/>
                          </a:solidFill>
                          <a:effectLst/>
                          <a:latin typeface="Roboto" panose="02000000000000000000" pitchFamily="2" charset="0"/>
                          <a:ea typeface="Roboto" panose="02000000000000000000" pitchFamily="2" charset="0"/>
                          <a:cs typeface="Roboto" panose="02000000000000000000" pitchFamily="2" charset="0"/>
                        </a:rPr>
                        <a:t>Provide market wide scores for Parties</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5E3E0"/>
                    </a:solidFill>
                  </a:tcPr>
                </a:tc>
                <a:extLst>
                  <a:ext uri="{0D108BD9-81ED-4DB2-BD59-A6C34878D82A}">
                    <a16:rowId xmlns:a16="http://schemas.microsoft.com/office/drawing/2014/main" val="2605036887"/>
                  </a:ext>
                </a:extLst>
              </a:tr>
            </a:tbl>
          </a:graphicData>
        </a:graphic>
      </p:graphicFrame>
      <p:pic>
        <p:nvPicPr>
          <p:cNvPr id="43" name="Picture 42">
            <a:extLst>
              <a:ext uri="{FF2B5EF4-FFF2-40B4-BE49-F238E27FC236}">
                <a16:creationId xmlns:a16="http://schemas.microsoft.com/office/drawing/2014/main" id="{B6847739-5177-4637-8848-EF7D7E5F5386}"/>
              </a:ext>
            </a:extLst>
          </p:cNvPr>
          <p:cNvPicPr>
            <a:picLocks noChangeAspect="1"/>
          </p:cNvPicPr>
          <p:nvPr/>
        </p:nvPicPr>
        <p:blipFill>
          <a:blip r:embed="rId2"/>
          <a:stretch>
            <a:fillRect/>
          </a:stretch>
        </p:blipFill>
        <p:spPr>
          <a:xfrm>
            <a:off x="3136624" y="3911533"/>
            <a:ext cx="883940" cy="2946467"/>
          </a:xfrm>
          <a:prstGeom prst="rect">
            <a:avLst/>
          </a:prstGeom>
        </p:spPr>
      </p:pic>
      <p:sp>
        <p:nvSpPr>
          <p:cNvPr id="44" name="Content Placeholder 3">
            <a:extLst>
              <a:ext uri="{FF2B5EF4-FFF2-40B4-BE49-F238E27FC236}">
                <a16:creationId xmlns:a16="http://schemas.microsoft.com/office/drawing/2014/main" id="{89D855A0-FAFB-A723-4FBE-066BFBFD1593}"/>
              </a:ext>
            </a:extLst>
          </p:cNvPr>
          <p:cNvSpPr txBox="1">
            <a:spLocks/>
          </p:cNvSpPr>
          <p:nvPr/>
        </p:nvSpPr>
        <p:spPr>
          <a:xfrm>
            <a:off x="2740394" y="3268489"/>
            <a:ext cx="5561933" cy="15241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400" b="1" dirty="0"/>
          </a:p>
          <a:p>
            <a:pPr marL="0" indent="0">
              <a:buNone/>
            </a:pPr>
            <a:r>
              <a:rPr lang="en-GB" sz="1400" b="1" dirty="0"/>
              <a:t>Next Steps to be aware of</a:t>
            </a:r>
          </a:p>
          <a:p>
            <a:endParaRPr lang="en-GB" sz="1400" b="1" dirty="0"/>
          </a:p>
        </p:txBody>
      </p:sp>
    </p:spTree>
    <p:extLst>
      <p:ext uri="{BB962C8B-B14F-4D97-AF65-F5344CB8AC3E}">
        <p14:creationId xmlns:p14="http://schemas.microsoft.com/office/powerpoint/2010/main" val="38628628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4C874-9909-A3CF-A759-0398C6000FDD}"/>
              </a:ext>
            </a:extLst>
          </p:cNvPr>
          <p:cNvSpPr>
            <a:spLocks noGrp="1"/>
          </p:cNvSpPr>
          <p:nvPr>
            <p:ph type="title"/>
          </p:nvPr>
        </p:nvSpPr>
        <p:spPr/>
        <p:txBody>
          <a:bodyPr/>
          <a:lstStyle/>
          <a:p>
            <a:r>
              <a:rPr lang="en-GB" dirty="0">
                <a:latin typeface="Roboto"/>
                <a:ea typeface="Roboto"/>
                <a:cs typeface="Roboto"/>
              </a:rPr>
              <a:t>How is the rec improving things for me?</a:t>
            </a:r>
            <a:endParaRPr lang="en-GB" dirty="0"/>
          </a:p>
        </p:txBody>
      </p:sp>
      <p:grpSp>
        <p:nvGrpSpPr>
          <p:cNvPr id="4" name="Group 3">
            <a:extLst>
              <a:ext uri="{FF2B5EF4-FFF2-40B4-BE49-F238E27FC236}">
                <a16:creationId xmlns:a16="http://schemas.microsoft.com/office/drawing/2014/main" id="{1A251725-D6B6-3A22-A230-4D550A44A2FF}"/>
              </a:ext>
            </a:extLst>
          </p:cNvPr>
          <p:cNvGrpSpPr/>
          <p:nvPr/>
        </p:nvGrpSpPr>
        <p:grpSpPr>
          <a:xfrm>
            <a:off x="10881361" y="5212080"/>
            <a:ext cx="1310640" cy="1645920"/>
            <a:chOff x="10881361" y="5212080"/>
            <a:chExt cx="1310640" cy="1645920"/>
          </a:xfrm>
        </p:grpSpPr>
        <p:sp>
          <p:nvSpPr>
            <p:cNvPr id="3" name="Rectangle 2">
              <a:extLst>
                <a:ext uri="{FF2B5EF4-FFF2-40B4-BE49-F238E27FC236}">
                  <a16:creationId xmlns:a16="http://schemas.microsoft.com/office/drawing/2014/main" id="{84E5E7F3-949B-6B00-E04D-F1970F3F6897}"/>
                </a:ext>
              </a:extLst>
            </p:cNvPr>
            <p:cNvSpPr/>
            <p:nvPr/>
          </p:nvSpPr>
          <p:spPr>
            <a:xfrm>
              <a:off x="10881361" y="5212080"/>
              <a:ext cx="1310640" cy="164592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019D46E6-EC8D-2070-5ACB-CF505CBF8272}"/>
                </a:ext>
              </a:extLst>
            </p:cNvPr>
            <p:cNvPicPr>
              <a:picLocks noChangeAspect="1"/>
            </p:cNvPicPr>
            <p:nvPr/>
          </p:nvPicPr>
          <p:blipFill rotWithShape="1">
            <a:blip r:embed="rId2"/>
            <a:srcRect l="3911" r="46623" b="39608"/>
            <a:stretch/>
          </p:blipFill>
          <p:spPr>
            <a:xfrm>
              <a:off x="11010899" y="5387975"/>
              <a:ext cx="1181101" cy="1457325"/>
            </a:xfrm>
            <a:prstGeom prst="rect">
              <a:avLst/>
            </a:prstGeom>
          </p:spPr>
        </p:pic>
      </p:grpSp>
    </p:spTree>
    <p:extLst>
      <p:ext uri="{BB962C8B-B14F-4D97-AF65-F5344CB8AC3E}">
        <p14:creationId xmlns:p14="http://schemas.microsoft.com/office/powerpoint/2010/main" val="23035311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p:txBody>
          <a:bodyPr/>
          <a:lstStyle/>
          <a:p>
            <a:r>
              <a:rPr lang="en-GB" dirty="0"/>
              <a:t>Gas mems Industry change </a:t>
            </a:r>
          </a:p>
        </p:txBody>
      </p:sp>
      <p:sp>
        <p:nvSpPr>
          <p:cNvPr id="3" name="Text Placeholder 2">
            <a:extLst>
              <a:ext uri="{FF2B5EF4-FFF2-40B4-BE49-F238E27FC236}">
                <a16:creationId xmlns:a16="http://schemas.microsoft.com/office/drawing/2014/main" id="{153C8D1C-9736-081E-4D60-57FAF1DD1D92}"/>
              </a:ext>
            </a:extLst>
          </p:cNvPr>
          <p:cNvSpPr>
            <a:spLocks noGrp="1"/>
          </p:cNvSpPr>
          <p:nvPr>
            <p:ph type="body" sz="quarter" idx="10"/>
          </p:nvPr>
        </p:nvSpPr>
        <p:spPr/>
        <p:txBody>
          <a:bodyPr/>
          <a:lstStyle/>
          <a:p>
            <a:r>
              <a:rPr lang="en-GB"/>
              <a:t>Amy crowe-lamont</a:t>
            </a:r>
          </a:p>
        </p:txBody>
      </p:sp>
    </p:spTree>
    <p:extLst>
      <p:ext uri="{BB962C8B-B14F-4D97-AF65-F5344CB8AC3E}">
        <p14:creationId xmlns:p14="http://schemas.microsoft.com/office/powerpoint/2010/main" val="15562941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1266D-3F02-E642-D592-FFB5D17A547B}"/>
              </a:ext>
            </a:extLst>
          </p:cNvPr>
          <p:cNvSpPr>
            <a:spLocks noGrp="1"/>
          </p:cNvSpPr>
          <p:nvPr>
            <p:ph type="title"/>
          </p:nvPr>
        </p:nvSpPr>
        <p:spPr/>
        <p:txBody>
          <a:bodyPr>
            <a:normAutofit/>
          </a:bodyPr>
          <a:lstStyle/>
          <a:p>
            <a:r>
              <a:rPr lang="en-GB" dirty="0">
                <a:solidFill>
                  <a:schemeClr val="tx2"/>
                </a:solidFill>
              </a:rPr>
              <a:t>Gas mems Industry change</a:t>
            </a:r>
            <a:endParaRPr lang="en-GB" dirty="0"/>
          </a:p>
        </p:txBody>
      </p:sp>
      <p:pic>
        <p:nvPicPr>
          <p:cNvPr id="4" name="Picture 3">
            <a:extLst>
              <a:ext uri="{FF2B5EF4-FFF2-40B4-BE49-F238E27FC236}">
                <a16:creationId xmlns:a16="http://schemas.microsoft.com/office/drawing/2014/main" id="{D0B9A75E-703A-B3AF-4109-4D0D2CC2645F}"/>
              </a:ext>
            </a:extLst>
          </p:cNvPr>
          <p:cNvPicPr>
            <a:picLocks noChangeAspect="1"/>
          </p:cNvPicPr>
          <p:nvPr/>
        </p:nvPicPr>
        <p:blipFill rotWithShape="1">
          <a:blip r:embed="rId2">
            <a:extLst>
              <a:ext uri="{28A0092B-C50C-407E-A947-70E740481C1C}">
                <a14:useLocalDpi xmlns:a14="http://schemas.microsoft.com/office/drawing/2010/main" val="0"/>
              </a:ext>
            </a:extLst>
          </a:blip>
          <a:srcRect b="32103"/>
          <a:stretch/>
        </p:blipFill>
        <p:spPr>
          <a:xfrm>
            <a:off x="690704" y="1461427"/>
            <a:ext cx="10810591" cy="3935146"/>
          </a:xfrm>
          <a:prstGeom prst="rect">
            <a:avLst/>
          </a:prstGeom>
        </p:spPr>
      </p:pic>
    </p:spTree>
    <p:extLst>
      <p:ext uri="{BB962C8B-B14F-4D97-AF65-F5344CB8AC3E}">
        <p14:creationId xmlns:p14="http://schemas.microsoft.com/office/powerpoint/2010/main" val="35935523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A4048-6CF0-0B8E-0F6C-30DC252685A3}"/>
              </a:ext>
            </a:extLst>
          </p:cNvPr>
          <p:cNvSpPr>
            <a:spLocks noGrp="1"/>
          </p:cNvSpPr>
          <p:nvPr>
            <p:ph type="title"/>
          </p:nvPr>
        </p:nvSpPr>
        <p:spPr/>
        <p:txBody>
          <a:bodyPr/>
          <a:lstStyle/>
          <a:p>
            <a:r>
              <a:rPr lang="en-GB" dirty="0">
                <a:solidFill>
                  <a:schemeClr val="tx2"/>
                </a:solidFill>
              </a:rPr>
              <a:t>Gas MEM Engagement Plan</a:t>
            </a:r>
          </a:p>
        </p:txBody>
      </p:sp>
      <p:pic>
        <p:nvPicPr>
          <p:cNvPr id="4" name="Picture 3">
            <a:extLst>
              <a:ext uri="{FF2B5EF4-FFF2-40B4-BE49-F238E27FC236}">
                <a16:creationId xmlns:a16="http://schemas.microsoft.com/office/drawing/2014/main" id="{C02C8890-D4C9-E8D2-83F4-530777FD1935}"/>
              </a:ext>
            </a:extLst>
          </p:cNvPr>
          <p:cNvPicPr>
            <a:picLocks noChangeAspect="1"/>
          </p:cNvPicPr>
          <p:nvPr/>
        </p:nvPicPr>
        <p:blipFill rotWithShape="1">
          <a:blip r:embed="rId3">
            <a:extLst>
              <a:ext uri="{28A0092B-C50C-407E-A947-70E740481C1C}">
                <a14:useLocalDpi xmlns:a14="http://schemas.microsoft.com/office/drawing/2010/main" val="0"/>
              </a:ext>
            </a:extLst>
          </a:blip>
          <a:srcRect t="9070"/>
          <a:stretch/>
        </p:blipFill>
        <p:spPr bwMode="auto">
          <a:xfrm>
            <a:off x="655188" y="1422111"/>
            <a:ext cx="10881623" cy="5070764"/>
          </a:xfrm>
          <a:prstGeom prst="rect">
            <a:avLst/>
          </a:prstGeom>
          <a:noFill/>
          <a:ln>
            <a:noFill/>
          </a:ln>
          <a:extLst>
            <a:ext uri="{53640926-AAD7-44D8-BBD7-CCE9431645EC}">
              <a14:shadowObscured xmlns:a14="http://schemas.microsoft.com/office/drawing/2010/main"/>
            </a:ext>
          </a:extLst>
        </p:spPr>
      </p:pic>
      <p:cxnSp>
        <p:nvCxnSpPr>
          <p:cNvPr id="8" name="Straight Arrow Connector 7">
            <a:extLst>
              <a:ext uri="{FF2B5EF4-FFF2-40B4-BE49-F238E27FC236}">
                <a16:creationId xmlns:a16="http://schemas.microsoft.com/office/drawing/2014/main" id="{1082F8A9-79E6-EBC2-5648-5797D81CFD37}"/>
              </a:ext>
            </a:extLst>
          </p:cNvPr>
          <p:cNvCxnSpPr>
            <a:cxnSpLocks/>
          </p:cNvCxnSpPr>
          <p:nvPr/>
        </p:nvCxnSpPr>
        <p:spPr>
          <a:xfrm>
            <a:off x="4379495" y="1335505"/>
            <a:ext cx="0" cy="2213811"/>
          </a:xfrm>
          <a:prstGeom prst="straightConnector1">
            <a:avLst/>
          </a:prstGeom>
          <a:ln w="381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BF56DDF-8557-961C-8C3A-21156727E2EF}"/>
              </a:ext>
            </a:extLst>
          </p:cNvPr>
          <p:cNvSpPr txBox="1"/>
          <p:nvPr/>
        </p:nvSpPr>
        <p:spPr>
          <a:xfrm>
            <a:off x="3571313" y="995705"/>
            <a:ext cx="1616364" cy="369332"/>
          </a:xfrm>
          <a:prstGeom prst="rect">
            <a:avLst/>
          </a:prstGeom>
          <a:noFill/>
        </p:spPr>
        <p:txBody>
          <a:bodyPr wrap="square" rtlCol="0">
            <a:spAutoFit/>
          </a:bodyPr>
          <a:lstStyle/>
          <a:p>
            <a:r>
              <a:rPr lang="en-GB" b="1" dirty="0">
                <a:latin typeface="Roboto" panose="02000000000000000000" pitchFamily="2" charset="0"/>
                <a:ea typeface="Roboto" panose="02000000000000000000" pitchFamily="2" charset="0"/>
                <a:cs typeface="Roboto" panose="02000000000000000000" pitchFamily="2" charset="0"/>
              </a:rPr>
              <a:t>We are here</a:t>
            </a:r>
          </a:p>
        </p:txBody>
      </p:sp>
    </p:spTree>
    <p:extLst>
      <p:ext uri="{BB962C8B-B14F-4D97-AF65-F5344CB8AC3E}">
        <p14:creationId xmlns:p14="http://schemas.microsoft.com/office/powerpoint/2010/main" val="26827635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p:txBody>
          <a:bodyPr/>
          <a:lstStyle/>
          <a:p>
            <a:r>
              <a:rPr lang="en-GB"/>
              <a:t>Switching update</a:t>
            </a:r>
          </a:p>
        </p:txBody>
      </p:sp>
      <p:sp>
        <p:nvSpPr>
          <p:cNvPr id="3" name="Text Placeholder 2">
            <a:extLst>
              <a:ext uri="{FF2B5EF4-FFF2-40B4-BE49-F238E27FC236}">
                <a16:creationId xmlns:a16="http://schemas.microsoft.com/office/drawing/2014/main" id="{153C8D1C-9736-081E-4D60-57FAF1DD1D92}"/>
              </a:ext>
            </a:extLst>
          </p:cNvPr>
          <p:cNvSpPr>
            <a:spLocks noGrp="1"/>
          </p:cNvSpPr>
          <p:nvPr>
            <p:ph type="body" sz="quarter" idx="10"/>
          </p:nvPr>
        </p:nvSpPr>
        <p:spPr/>
        <p:txBody>
          <a:bodyPr/>
          <a:lstStyle/>
          <a:p>
            <a:r>
              <a:rPr lang="en-GB"/>
              <a:t>Amy crowe-lamont</a:t>
            </a:r>
          </a:p>
        </p:txBody>
      </p:sp>
    </p:spTree>
    <p:extLst>
      <p:ext uri="{BB962C8B-B14F-4D97-AF65-F5344CB8AC3E}">
        <p14:creationId xmlns:p14="http://schemas.microsoft.com/office/powerpoint/2010/main" val="1499303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A7928-5B43-93A9-21F8-7FAE512A31D5}"/>
              </a:ext>
            </a:extLst>
          </p:cNvPr>
          <p:cNvSpPr>
            <a:spLocks noGrp="1"/>
          </p:cNvSpPr>
          <p:nvPr>
            <p:ph type="title"/>
          </p:nvPr>
        </p:nvSpPr>
        <p:spPr/>
        <p:txBody>
          <a:bodyPr/>
          <a:lstStyle/>
          <a:p>
            <a:r>
              <a:rPr lang="en-GB">
                <a:solidFill>
                  <a:schemeClr val="tx2"/>
                </a:solidFill>
              </a:rPr>
              <a:t>Housekeeping</a:t>
            </a:r>
          </a:p>
        </p:txBody>
      </p:sp>
      <p:pic>
        <p:nvPicPr>
          <p:cNvPr id="6" name="Picture Placeholder 5">
            <a:extLst>
              <a:ext uri="{FF2B5EF4-FFF2-40B4-BE49-F238E27FC236}">
                <a16:creationId xmlns:a16="http://schemas.microsoft.com/office/drawing/2014/main" id="{C3C426CD-529C-21E7-B9D5-16C42110F75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33479" r="33479"/>
          <a:stretch/>
        </p:blipFill>
        <p:spPr/>
      </p:pic>
      <p:sp>
        <p:nvSpPr>
          <p:cNvPr id="4" name="Text Placeholder 3">
            <a:extLst>
              <a:ext uri="{FF2B5EF4-FFF2-40B4-BE49-F238E27FC236}">
                <a16:creationId xmlns:a16="http://schemas.microsoft.com/office/drawing/2014/main" id="{5188CC2C-0106-9DF9-F6A0-D7783DE80841}"/>
              </a:ext>
            </a:extLst>
          </p:cNvPr>
          <p:cNvSpPr>
            <a:spLocks noGrp="1"/>
          </p:cNvSpPr>
          <p:nvPr>
            <p:ph type="body" sz="quarter" idx="11"/>
          </p:nvPr>
        </p:nvSpPr>
        <p:spPr/>
        <p:txBody>
          <a:bodyPr/>
          <a:lstStyle/>
          <a:p>
            <a:r>
              <a:rPr lang="en-GB"/>
              <a:t>Videos and microphones</a:t>
            </a:r>
          </a:p>
          <a:p>
            <a:r>
              <a:rPr lang="en-GB"/>
              <a:t>Event recording</a:t>
            </a:r>
          </a:p>
          <a:p>
            <a:r>
              <a:rPr lang="en-GB"/>
              <a:t>Use of </a:t>
            </a:r>
            <a:r>
              <a:rPr lang="en-GB" err="1"/>
              <a:t>Slido</a:t>
            </a:r>
          </a:p>
          <a:p>
            <a:r>
              <a:rPr lang="en-GB"/>
              <a:t>Opportunities for Q&amp;A</a:t>
            </a:r>
          </a:p>
          <a:p>
            <a:endParaRPr lang="en-GB"/>
          </a:p>
        </p:txBody>
      </p:sp>
    </p:spTree>
    <p:extLst>
      <p:ext uri="{BB962C8B-B14F-4D97-AF65-F5344CB8AC3E}">
        <p14:creationId xmlns:p14="http://schemas.microsoft.com/office/powerpoint/2010/main" val="38798118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5D973FB9-053D-3439-50C1-86FBBDE832C2}"/>
              </a:ext>
            </a:extLst>
          </p:cNvPr>
          <p:cNvSpPr>
            <a:spLocks noGrp="1"/>
          </p:cNvSpPr>
          <p:nvPr>
            <p:ph sz="quarter" idx="10"/>
          </p:nvPr>
        </p:nvSpPr>
        <p:spPr>
          <a:xfrm>
            <a:off x="483267" y="1902771"/>
            <a:ext cx="9217025" cy="492957"/>
          </a:xfrm>
        </p:spPr>
        <p:txBody>
          <a:bodyPr>
            <a:normAutofit/>
          </a:bodyPr>
          <a:lstStyle/>
          <a:p>
            <a:pPr marL="0" indent="0">
              <a:lnSpc>
                <a:spcPct val="115000"/>
              </a:lnSpc>
              <a:spcBef>
                <a:spcPts val="600"/>
              </a:spcBef>
              <a:spcAft>
                <a:spcPts val="600"/>
              </a:spcAft>
              <a:buNone/>
            </a:pPr>
            <a:r>
              <a:rPr lang="en-GB" sz="1400" b="1" dirty="0">
                <a:solidFill>
                  <a:srgbClr val="000000"/>
                </a:solidFill>
                <a:effectLst/>
                <a:cs typeface="Roboto" panose="02000000000000000000" pitchFamily="2" charset="0"/>
              </a:rPr>
              <a:t>Domestic Supply:</a:t>
            </a:r>
            <a:endParaRPr lang="en-GB" sz="1400" dirty="0">
              <a:solidFill>
                <a:srgbClr val="000000"/>
              </a:solidFill>
              <a:effectLst/>
              <a:cs typeface="Roboto" panose="02000000000000000000" pitchFamily="2" charset="0"/>
            </a:endParaRPr>
          </a:p>
          <a:p>
            <a:pPr marL="0" indent="0">
              <a:buNone/>
            </a:pPr>
            <a:endParaRPr lang="en-GB" sz="1400" dirty="0"/>
          </a:p>
        </p:txBody>
      </p:sp>
      <p:pic>
        <p:nvPicPr>
          <p:cNvPr id="3" name="Picture 2">
            <a:extLst>
              <a:ext uri="{FF2B5EF4-FFF2-40B4-BE49-F238E27FC236}">
                <a16:creationId xmlns:a16="http://schemas.microsoft.com/office/drawing/2014/main" id="{D60300BA-6086-CC1E-6CF5-69762D8ADCDE}"/>
              </a:ext>
            </a:extLst>
          </p:cNvPr>
          <p:cNvPicPr>
            <a:picLocks noChangeAspect="1"/>
          </p:cNvPicPr>
          <p:nvPr/>
        </p:nvPicPr>
        <p:blipFill>
          <a:blip r:embed="rId3"/>
          <a:stretch>
            <a:fillRect/>
          </a:stretch>
        </p:blipFill>
        <p:spPr>
          <a:xfrm>
            <a:off x="1841755" y="2208407"/>
            <a:ext cx="8508488" cy="4507731"/>
          </a:xfrm>
          <a:prstGeom prst="rect">
            <a:avLst/>
          </a:prstGeom>
        </p:spPr>
      </p:pic>
      <p:sp>
        <p:nvSpPr>
          <p:cNvPr id="5" name="TextBox 4">
            <a:extLst>
              <a:ext uri="{FF2B5EF4-FFF2-40B4-BE49-F238E27FC236}">
                <a16:creationId xmlns:a16="http://schemas.microsoft.com/office/drawing/2014/main" id="{3B1FA1C0-C7E8-647C-8FA9-8C74DE88358F}"/>
              </a:ext>
            </a:extLst>
          </p:cNvPr>
          <p:cNvSpPr txBox="1"/>
          <p:nvPr/>
        </p:nvSpPr>
        <p:spPr>
          <a:xfrm>
            <a:off x="483267" y="1246957"/>
            <a:ext cx="11225465" cy="646331"/>
          </a:xfrm>
          <a:prstGeom prst="rect">
            <a:avLst/>
          </a:prstGeom>
          <a:noFill/>
        </p:spPr>
        <p:txBody>
          <a:bodyPr wrap="square">
            <a:spAutoFit/>
          </a:bodyPr>
          <a:lstStyle/>
          <a:p>
            <a:r>
              <a:rPr lang="en-GB" sz="1200" dirty="0">
                <a:solidFill>
                  <a:srgbClr val="000000"/>
                </a:solidFill>
                <a:effectLst/>
                <a:latin typeface="Roboto" panose="02000000000000000000" pitchFamily="2" charset="0"/>
                <a:ea typeface="Roboto" panose="02000000000000000000" pitchFamily="2" charset="0"/>
                <a:cs typeface="Roboto" panose="02000000000000000000" pitchFamily="2" charset="0"/>
              </a:rPr>
              <a:t>In previous months switching volumes have been primarily driven by high volumes of internal migration activity but we have noted significant decline in internal migration activities over the past two months. Internal migration volumes have fallen from c. 1,285,000 in November, to c. 350,000 in January. The estimate volume of actual switches has shown a small increase over the same period from 470,000 to 500,000</a:t>
            </a:r>
            <a:endParaRPr lang="en-GB" sz="1200" dirty="0">
              <a:latin typeface="Roboto" panose="02000000000000000000" pitchFamily="2" charset="0"/>
              <a:ea typeface="Roboto" panose="02000000000000000000" pitchFamily="2" charset="0"/>
              <a:cs typeface="Roboto" panose="02000000000000000000" pitchFamily="2" charset="0"/>
            </a:endParaRPr>
          </a:p>
        </p:txBody>
      </p:sp>
      <p:sp>
        <p:nvSpPr>
          <p:cNvPr id="9" name="Title 8">
            <a:extLst>
              <a:ext uri="{FF2B5EF4-FFF2-40B4-BE49-F238E27FC236}">
                <a16:creationId xmlns:a16="http://schemas.microsoft.com/office/drawing/2014/main" id="{D66C52F4-DB80-507B-196F-8D3752371F07}"/>
              </a:ext>
            </a:extLst>
          </p:cNvPr>
          <p:cNvSpPr>
            <a:spLocks noGrp="1"/>
          </p:cNvSpPr>
          <p:nvPr>
            <p:ph type="title"/>
          </p:nvPr>
        </p:nvSpPr>
        <p:spPr/>
        <p:txBody>
          <a:bodyPr/>
          <a:lstStyle/>
          <a:p>
            <a:r>
              <a:rPr lang="en-GB" dirty="0">
                <a:solidFill>
                  <a:schemeClr val="accent2"/>
                </a:solidFill>
              </a:rPr>
              <a:t>current Activity in the market</a:t>
            </a:r>
          </a:p>
        </p:txBody>
      </p:sp>
    </p:spTree>
    <p:extLst>
      <p:ext uri="{BB962C8B-B14F-4D97-AF65-F5344CB8AC3E}">
        <p14:creationId xmlns:p14="http://schemas.microsoft.com/office/powerpoint/2010/main" val="707064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DE4782-B894-D6DA-0424-1CC864D856D0}"/>
              </a:ext>
            </a:extLst>
          </p:cNvPr>
          <p:cNvSpPr>
            <a:spLocks noGrp="1"/>
          </p:cNvSpPr>
          <p:nvPr>
            <p:ph sz="quarter" idx="10"/>
          </p:nvPr>
        </p:nvSpPr>
        <p:spPr>
          <a:xfrm>
            <a:off x="521452" y="1189071"/>
            <a:ext cx="9217025" cy="553530"/>
          </a:xfrm>
        </p:spPr>
        <p:txBody>
          <a:bodyPr/>
          <a:lstStyle/>
          <a:p>
            <a:pPr marL="0" indent="0">
              <a:buNone/>
            </a:pPr>
            <a:r>
              <a:rPr lang="en-GB" sz="1800" b="1" dirty="0">
                <a:solidFill>
                  <a:srgbClr val="000000"/>
                </a:solidFill>
                <a:effectLst/>
                <a:cs typeface="Roboto" panose="02000000000000000000" pitchFamily="2" charset="0"/>
              </a:rPr>
              <a:t>Non-Domestic Supply:</a:t>
            </a:r>
            <a:endParaRPr lang="en-GB" sz="1800" dirty="0">
              <a:effectLst/>
              <a:cs typeface="Roboto" panose="02000000000000000000" pitchFamily="2" charset="0"/>
            </a:endParaRPr>
          </a:p>
          <a:p>
            <a:endParaRPr lang="en-GB" dirty="0"/>
          </a:p>
        </p:txBody>
      </p:sp>
      <p:pic>
        <p:nvPicPr>
          <p:cNvPr id="4" name="Picture 3">
            <a:extLst>
              <a:ext uri="{FF2B5EF4-FFF2-40B4-BE49-F238E27FC236}">
                <a16:creationId xmlns:a16="http://schemas.microsoft.com/office/drawing/2014/main" id="{684997F1-4DAA-8B71-E96F-E219628A6C77}"/>
              </a:ext>
            </a:extLst>
          </p:cNvPr>
          <p:cNvPicPr>
            <a:picLocks noChangeAspect="1"/>
          </p:cNvPicPr>
          <p:nvPr/>
        </p:nvPicPr>
        <p:blipFill>
          <a:blip r:embed="rId3"/>
          <a:stretch>
            <a:fillRect/>
          </a:stretch>
        </p:blipFill>
        <p:spPr>
          <a:xfrm>
            <a:off x="1017279" y="1584708"/>
            <a:ext cx="8926696" cy="4766912"/>
          </a:xfrm>
          <a:prstGeom prst="rect">
            <a:avLst/>
          </a:prstGeom>
        </p:spPr>
      </p:pic>
      <p:sp>
        <p:nvSpPr>
          <p:cNvPr id="6" name="Title 5">
            <a:extLst>
              <a:ext uri="{FF2B5EF4-FFF2-40B4-BE49-F238E27FC236}">
                <a16:creationId xmlns:a16="http://schemas.microsoft.com/office/drawing/2014/main" id="{81143C80-8FB8-0243-73FF-8A4849579908}"/>
              </a:ext>
            </a:extLst>
          </p:cNvPr>
          <p:cNvSpPr>
            <a:spLocks noGrp="1"/>
          </p:cNvSpPr>
          <p:nvPr>
            <p:ph type="title"/>
          </p:nvPr>
        </p:nvSpPr>
        <p:spPr/>
        <p:txBody>
          <a:bodyPr/>
          <a:lstStyle/>
          <a:p>
            <a:r>
              <a:rPr lang="en-GB" dirty="0">
                <a:solidFill>
                  <a:schemeClr val="accent2"/>
                </a:solidFill>
              </a:rPr>
              <a:t>current Activity in the market</a:t>
            </a:r>
          </a:p>
        </p:txBody>
      </p:sp>
    </p:spTree>
    <p:extLst>
      <p:ext uri="{BB962C8B-B14F-4D97-AF65-F5344CB8AC3E}">
        <p14:creationId xmlns:p14="http://schemas.microsoft.com/office/powerpoint/2010/main" val="7001032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p:txBody>
          <a:bodyPr/>
          <a:lstStyle/>
          <a:p>
            <a:r>
              <a:rPr lang="en-GB"/>
              <a:t>Lessons learned programme</a:t>
            </a:r>
          </a:p>
        </p:txBody>
      </p:sp>
      <p:sp>
        <p:nvSpPr>
          <p:cNvPr id="3" name="Text Placeholder 2">
            <a:extLst>
              <a:ext uri="{FF2B5EF4-FFF2-40B4-BE49-F238E27FC236}">
                <a16:creationId xmlns:a16="http://schemas.microsoft.com/office/drawing/2014/main" id="{153C8D1C-9736-081E-4D60-57FAF1DD1D92}"/>
              </a:ext>
            </a:extLst>
          </p:cNvPr>
          <p:cNvSpPr>
            <a:spLocks noGrp="1"/>
          </p:cNvSpPr>
          <p:nvPr>
            <p:ph type="body" sz="quarter" idx="10"/>
          </p:nvPr>
        </p:nvSpPr>
        <p:spPr/>
        <p:txBody>
          <a:bodyPr/>
          <a:lstStyle/>
          <a:p>
            <a:r>
              <a:rPr lang="en-GB"/>
              <a:t>Anton </a:t>
            </a:r>
            <a:r>
              <a:rPr lang="en-GB" err="1"/>
              <a:t>moden</a:t>
            </a:r>
            <a:endParaRPr lang="en-GB"/>
          </a:p>
        </p:txBody>
      </p:sp>
    </p:spTree>
    <p:extLst>
      <p:ext uri="{BB962C8B-B14F-4D97-AF65-F5344CB8AC3E}">
        <p14:creationId xmlns:p14="http://schemas.microsoft.com/office/powerpoint/2010/main" val="21860571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7A2F0-CEC0-67EA-2FB6-D9F3723F7AB5}"/>
              </a:ext>
            </a:extLst>
          </p:cNvPr>
          <p:cNvSpPr>
            <a:spLocks noGrp="1"/>
          </p:cNvSpPr>
          <p:nvPr>
            <p:ph type="title"/>
          </p:nvPr>
        </p:nvSpPr>
        <p:spPr/>
        <p:txBody>
          <a:bodyPr/>
          <a:lstStyle/>
          <a:p>
            <a:r>
              <a:rPr lang="en-GB">
                <a:solidFill>
                  <a:schemeClr val="tx2"/>
                </a:solidFill>
              </a:rPr>
              <a:t>Lessons learned programme</a:t>
            </a:r>
          </a:p>
        </p:txBody>
      </p:sp>
      <p:sp>
        <p:nvSpPr>
          <p:cNvPr id="7" name="Content Placeholder 6">
            <a:extLst>
              <a:ext uri="{FF2B5EF4-FFF2-40B4-BE49-F238E27FC236}">
                <a16:creationId xmlns:a16="http://schemas.microsoft.com/office/drawing/2014/main" id="{5D973FB9-053D-3439-50C1-86FBBDE832C2}"/>
              </a:ext>
            </a:extLst>
          </p:cNvPr>
          <p:cNvSpPr>
            <a:spLocks noGrp="1"/>
          </p:cNvSpPr>
          <p:nvPr>
            <p:ph sz="quarter" idx="10"/>
          </p:nvPr>
        </p:nvSpPr>
        <p:spPr>
          <a:xfrm>
            <a:off x="906463" y="1939895"/>
            <a:ext cx="10504748" cy="4178330"/>
          </a:xfrm>
        </p:spPr>
        <p:txBody>
          <a:bodyPr/>
          <a:lstStyle/>
          <a:p>
            <a:pPr marL="0" indent="0">
              <a:buNone/>
            </a:pPr>
            <a:r>
              <a:rPr lang="en-GB" dirty="0"/>
              <a:t>The PAB have valued lessons learned work completed on the CSS P1, as well as asking of specific lessons learned presentations on other key issues, such as the COMCOP consolidation programme.  We are therefore taking to PAB a paper for a regular process with five steps:</a:t>
            </a:r>
          </a:p>
          <a:p>
            <a:endParaRPr lang="en-GB" dirty="0"/>
          </a:p>
        </p:txBody>
      </p:sp>
      <p:sp>
        <p:nvSpPr>
          <p:cNvPr id="4" name="TextBox 3">
            <a:extLst>
              <a:ext uri="{FF2B5EF4-FFF2-40B4-BE49-F238E27FC236}">
                <a16:creationId xmlns:a16="http://schemas.microsoft.com/office/drawing/2014/main" id="{5EBA7108-BA0E-1AA5-8BC0-DCECA8D7A440}"/>
              </a:ext>
            </a:extLst>
          </p:cNvPr>
          <p:cNvSpPr txBox="1"/>
          <p:nvPr/>
        </p:nvSpPr>
        <p:spPr>
          <a:xfrm>
            <a:off x="3046956" y="-11423218"/>
            <a:ext cx="6093912" cy="2734082"/>
          </a:xfrm>
          <a:prstGeom prst="rect">
            <a:avLst/>
          </a:prstGeom>
          <a:noFill/>
        </p:spPr>
        <p:txBody>
          <a:bodyPr wrap="square">
            <a:spAutoFit/>
          </a:bodyPr>
          <a:lstStyle/>
          <a:p>
            <a:pPr>
              <a:lnSpc>
                <a:spcPct val="150000"/>
              </a:lnSpc>
              <a:spcBef>
                <a:spcPts val="600"/>
              </a:spcBef>
              <a:spcAft>
                <a:spcPts val="600"/>
              </a:spcAft>
            </a:pPr>
            <a:r>
              <a:rPr lang="en-GB" sz="18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Identification of topics</a:t>
            </a:r>
            <a:endParaRPr lang="en-GB"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50000"/>
              </a:lnSpc>
              <a:spcBef>
                <a:spcPts val="600"/>
              </a:spcBef>
              <a:spcAft>
                <a:spcPts val="600"/>
              </a:spcAft>
            </a:pPr>
            <a:r>
              <a:rPr lang="en-GB" sz="18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Lessons identification</a:t>
            </a:r>
            <a:endParaRPr lang="en-GB"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50000"/>
              </a:lnSpc>
              <a:spcBef>
                <a:spcPts val="600"/>
              </a:spcBef>
              <a:spcAft>
                <a:spcPts val="600"/>
              </a:spcAft>
            </a:pPr>
            <a:r>
              <a:rPr lang="en-GB" sz="18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Quality check and PAB presentation</a:t>
            </a:r>
            <a:endParaRPr lang="en-GB"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50000"/>
              </a:lnSpc>
              <a:spcBef>
                <a:spcPts val="600"/>
              </a:spcBef>
              <a:spcAft>
                <a:spcPts val="600"/>
              </a:spcAft>
            </a:pPr>
            <a:r>
              <a:rPr lang="en-GB" sz="18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Industry Presentation</a:t>
            </a:r>
            <a:endParaRPr lang="en-GB"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50000"/>
              </a:lnSpc>
              <a:spcBef>
                <a:spcPts val="600"/>
              </a:spcBef>
              <a:spcAft>
                <a:spcPts val="600"/>
              </a:spcAft>
            </a:pPr>
            <a:r>
              <a:rPr lang="en-GB" sz="18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Action tracking</a:t>
            </a:r>
            <a:endParaRPr lang="en-GB"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graphicFrame>
        <p:nvGraphicFramePr>
          <p:cNvPr id="5" name="Diagram 4">
            <a:extLst>
              <a:ext uri="{FF2B5EF4-FFF2-40B4-BE49-F238E27FC236}">
                <a16:creationId xmlns:a16="http://schemas.microsoft.com/office/drawing/2014/main" id="{48241D01-8B08-0E03-A36B-74C1C3A6E622}"/>
              </a:ext>
            </a:extLst>
          </p:cNvPr>
          <p:cNvGraphicFramePr/>
          <p:nvPr>
            <p:extLst>
              <p:ext uri="{D42A27DB-BD31-4B8C-83A1-F6EECF244321}">
                <p14:modId xmlns:p14="http://schemas.microsoft.com/office/powerpoint/2010/main" val="293715023"/>
              </p:ext>
            </p:extLst>
          </p:nvPr>
        </p:nvGraphicFramePr>
        <p:xfrm>
          <a:off x="1352811" y="3294346"/>
          <a:ext cx="9569885" cy="28439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16919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291F7-7E43-BA94-0B75-F794397BBEC4}"/>
              </a:ext>
            </a:extLst>
          </p:cNvPr>
          <p:cNvSpPr>
            <a:spLocks noGrp="1"/>
          </p:cNvSpPr>
          <p:nvPr>
            <p:ph type="title"/>
          </p:nvPr>
        </p:nvSpPr>
        <p:spPr/>
        <p:txBody>
          <a:bodyPr/>
          <a:lstStyle/>
          <a:p>
            <a:r>
              <a:rPr lang="en-GB" dirty="0">
                <a:solidFill>
                  <a:schemeClr val="tx2"/>
                </a:solidFill>
              </a:rPr>
              <a:t>How will we work out where to focus</a:t>
            </a:r>
          </a:p>
        </p:txBody>
      </p:sp>
      <p:sp>
        <p:nvSpPr>
          <p:cNvPr id="3" name="Content Placeholder 2">
            <a:extLst>
              <a:ext uri="{FF2B5EF4-FFF2-40B4-BE49-F238E27FC236}">
                <a16:creationId xmlns:a16="http://schemas.microsoft.com/office/drawing/2014/main" id="{F010D52E-20CE-17D3-6CEE-5865FD656041}"/>
              </a:ext>
            </a:extLst>
          </p:cNvPr>
          <p:cNvSpPr>
            <a:spLocks noGrp="1"/>
          </p:cNvSpPr>
          <p:nvPr>
            <p:ph sz="quarter" idx="10"/>
          </p:nvPr>
        </p:nvSpPr>
        <p:spPr>
          <a:xfrm>
            <a:off x="906463" y="1939895"/>
            <a:ext cx="10588851" cy="764116"/>
          </a:xfrm>
        </p:spPr>
        <p:txBody>
          <a:bodyPr/>
          <a:lstStyle/>
          <a:p>
            <a:pPr marL="0" indent="0">
              <a:buNone/>
            </a:pPr>
            <a:r>
              <a:rPr lang="en-GB" dirty="0"/>
              <a:t>It’s really important that we pick the right areas. We can only pick one lessons learned activity at a time, but we propose to ask for a shortlist from the following sources:</a:t>
            </a:r>
          </a:p>
          <a:p>
            <a:pPr marL="0" indent="0">
              <a:buNone/>
            </a:pPr>
            <a:endParaRPr lang="en-GB" dirty="0"/>
          </a:p>
          <a:p>
            <a:pPr marL="0" indent="0">
              <a:buNone/>
            </a:pPr>
            <a:endParaRPr lang="en-GB" dirty="0"/>
          </a:p>
        </p:txBody>
      </p:sp>
      <p:graphicFrame>
        <p:nvGraphicFramePr>
          <p:cNvPr id="4" name="Diagram 3">
            <a:extLst>
              <a:ext uri="{FF2B5EF4-FFF2-40B4-BE49-F238E27FC236}">
                <a16:creationId xmlns:a16="http://schemas.microsoft.com/office/drawing/2014/main" id="{D115D5E5-B270-206F-818D-E045DB1DDF45}"/>
              </a:ext>
            </a:extLst>
          </p:cNvPr>
          <p:cNvGraphicFramePr/>
          <p:nvPr>
            <p:extLst>
              <p:ext uri="{D42A27DB-BD31-4B8C-83A1-F6EECF244321}">
                <p14:modId xmlns:p14="http://schemas.microsoft.com/office/powerpoint/2010/main" val="4289775351"/>
              </p:ext>
            </p:extLst>
          </p:nvPr>
        </p:nvGraphicFramePr>
        <p:xfrm>
          <a:off x="2032000" y="3004457"/>
          <a:ext cx="7399383" cy="3133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762040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p:txBody>
          <a:bodyPr/>
          <a:lstStyle/>
          <a:p>
            <a:r>
              <a:rPr lang="en-GB"/>
              <a:t>Voice of the customer</a:t>
            </a:r>
          </a:p>
        </p:txBody>
      </p:sp>
      <p:sp>
        <p:nvSpPr>
          <p:cNvPr id="3" name="Text Placeholder 2">
            <a:extLst>
              <a:ext uri="{FF2B5EF4-FFF2-40B4-BE49-F238E27FC236}">
                <a16:creationId xmlns:a16="http://schemas.microsoft.com/office/drawing/2014/main" id="{153C8D1C-9736-081E-4D60-57FAF1DD1D92}"/>
              </a:ext>
            </a:extLst>
          </p:cNvPr>
          <p:cNvSpPr>
            <a:spLocks noGrp="1"/>
          </p:cNvSpPr>
          <p:nvPr>
            <p:ph type="body" sz="quarter" idx="10"/>
          </p:nvPr>
        </p:nvSpPr>
        <p:spPr/>
        <p:txBody>
          <a:bodyPr/>
          <a:lstStyle/>
          <a:p>
            <a:r>
              <a:rPr lang="en-GB"/>
              <a:t>Anton </a:t>
            </a:r>
            <a:r>
              <a:rPr lang="en-GB" err="1"/>
              <a:t>moden</a:t>
            </a:r>
            <a:endParaRPr lang="en-GB"/>
          </a:p>
        </p:txBody>
      </p:sp>
    </p:spTree>
    <p:extLst>
      <p:ext uri="{BB962C8B-B14F-4D97-AF65-F5344CB8AC3E}">
        <p14:creationId xmlns:p14="http://schemas.microsoft.com/office/powerpoint/2010/main" val="40921339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7A2F0-CEC0-67EA-2FB6-D9F3723F7AB5}"/>
              </a:ext>
            </a:extLst>
          </p:cNvPr>
          <p:cNvSpPr>
            <a:spLocks noGrp="1"/>
          </p:cNvSpPr>
          <p:nvPr>
            <p:ph type="title"/>
          </p:nvPr>
        </p:nvSpPr>
        <p:spPr/>
        <p:txBody>
          <a:bodyPr/>
          <a:lstStyle/>
          <a:p>
            <a:r>
              <a:rPr lang="en-GB" dirty="0">
                <a:solidFill>
                  <a:schemeClr val="tx2"/>
                </a:solidFill>
              </a:rPr>
              <a:t>Voice of the customer</a:t>
            </a:r>
          </a:p>
        </p:txBody>
      </p:sp>
      <p:sp>
        <p:nvSpPr>
          <p:cNvPr id="7" name="Content Placeholder 6">
            <a:extLst>
              <a:ext uri="{FF2B5EF4-FFF2-40B4-BE49-F238E27FC236}">
                <a16:creationId xmlns:a16="http://schemas.microsoft.com/office/drawing/2014/main" id="{5D973FB9-053D-3439-50C1-86FBBDE832C2}"/>
              </a:ext>
            </a:extLst>
          </p:cNvPr>
          <p:cNvSpPr>
            <a:spLocks noGrp="1"/>
          </p:cNvSpPr>
          <p:nvPr>
            <p:ph sz="quarter" idx="10"/>
          </p:nvPr>
        </p:nvSpPr>
        <p:spPr>
          <a:xfrm>
            <a:off x="906463" y="1193180"/>
            <a:ext cx="10768864" cy="5299695"/>
          </a:xfrm>
        </p:spPr>
        <p:txBody>
          <a:bodyPr>
            <a:normAutofit/>
          </a:bodyPr>
          <a:lstStyle/>
          <a:p>
            <a:pPr marL="0" indent="0">
              <a:buNone/>
            </a:pPr>
            <a:r>
              <a:rPr lang="en-GB" dirty="0"/>
              <a:t>The REC is about delivering great retail arrangements – making things better for both consumers and other market participants.  However we have very little information on what is working or not for consumers. Currently only the Smart Meter Installation Survey provides a view on what is working for consumers. We committed to reviewing this in our PAOP alongside RECCo.  We think that there are three options:</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r>
              <a:rPr lang="en-GB" dirty="0"/>
              <a:t>Each of these would require Party engagement and clarity on how this information would be used.</a:t>
            </a:r>
          </a:p>
          <a:p>
            <a:pPr marL="0" indent="0">
              <a:buNone/>
            </a:pPr>
            <a:r>
              <a:rPr lang="en-GB" b="1" dirty="0"/>
              <a:t>Are there any options we haven’t considered?  Are there any we should rule out or strongly pursue?</a:t>
            </a:r>
          </a:p>
        </p:txBody>
      </p:sp>
      <p:graphicFrame>
        <p:nvGraphicFramePr>
          <p:cNvPr id="3" name="Diagram 2">
            <a:extLst>
              <a:ext uri="{FF2B5EF4-FFF2-40B4-BE49-F238E27FC236}">
                <a16:creationId xmlns:a16="http://schemas.microsoft.com/office/drawing/2014/main" id="{26B18098-397C-93C3-22A5-139571B44FE4}"/>
              </a:ext>
            </a:extLst>
          </p:cNvPr>
          <p:cNvGraphicFramePr/>
          <p:nvPr>
            <p:extLst>
              <p:ext uri="{D42A27DB-BD31-4B8C-83A1-F6EECF244321}">
                <p14:modId xmlns:p14="http://schemas.microsoft.com/office/powerpoint/2010/main" val="2480027161"/>
              </p:ext>
            </p:extLst>
          </p:nvPr>
        </p:nvGraphicFramePr>
        <p:xfrm>
          <a:off x="1995055" y="2259218"/>
          <a:ext cx="8128000" cy="27929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47454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p:txBody>
          <a:bodyPr/>
          <a:lstStyle/>
          <a:p>
            <a:r>
              <a:rPr lang="en-GB"/>
              <a:t>Assurance improvement</a:t>
            </a:r>
          </a:p>
        </p:txBody>
      </p:sp>
      <p:sp>
        <p:nvSpPr>
          <p:cNvPr id="3" name="Text Placeholder 2">
            <a:extLst>
              <a:ext uri="{FF2B5EF4-FFF2-40B4-BE49-F238E27FC236}">
                <a16:creationId xmlns:a16="http://schemas.microsoft.com/office/drawing/2014/main" id="{153C8D1C-9736-081E-4D60-57FAF1DD1D92}"/>
              </a:ext>
            </a:extLst>
          </p:cNvPr>
          <p:cNvSpPr>
            <a:spLocks noGrp="1"/>
          </p:cNvSpPr>
          <p:nvPr>
            <p:ph type="body" sz="quarter" idx="10"/>
          </p:nvPr>
        </p:nvSpPr>
        <p:spPr/>
        <p:txBody>
          <a:bodyPr/>
          <a:lstStyle/>
          <a:p>
            <a:r>
              <a:rPr lang="en-GB"/>
              <a:t>Anna weeks</a:t>
            </a:r>
          </a:p>
        </p:txBody>
      </p:sp>
    </p:spTree>
    <p:extLst>
      <p:ext uri="{BB962C8B-B14F-4D97-AF65-F5344CB8AC3E}">
        <p14:creationId xmlns:p14="http://schemas.microsoft.com/office/powerpoint/2010/main" val="33134923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A7928-5B43-93A9-21F8-7FAE512A31D5}"/>
              </a:ext>
            </a:extLst>
          </p:cNvPr>
          <p:cNvSpPr>
            <a:spLocks noGrp="1"/>
          </p:cNvSpPr>
          <p:nvPr>
            <p:ph type="title"/>
          </p:nvPr>
        </p:nvSpPr>
        <p:spPr/>
        <p:txBody>
          <a:bodyPr/>
          <a:lstStyle/>
          <a:p>
            <a:r>
              <a:rPr lang="en-GB" dirty="0">
                <a:solidFill>
                  <a:schemeClr val="tx2"/>
                </a:solidFill>
              </a:rPr>
              <a:t>We’re listening and taking action</a:t>
            </a:r>
          </a:p>
        </p:txBody>
      </p:sp>
      <p:sp>
        <p:nvSpPr>
          <p:cNvPr id="4" name="Text Placeholder 3">
            <a:extLst>
              <a:ext uri="{FF2B5EF4-FFF2-40B4-BE49-F238E27FC236}">
                <a16:creationId xmlns:a16="http://schemas.microsoft.com/office/drawing/2014/main" id="{5188CC2C-0106-9DF9-F6A0-D7783DE80841}"/>
              </a:ext>
            </a:extLst>
          </p:cNvPr>
          <p:cNvSpPr>
            <a:spLocks noGrp="1"/>
          </p:cNvSpPr>
          <p:nvPr>
            <p:ph type="body" sz="quarter" idx="11"/>
          </p:nvPr>
        </p:nvSpPr>
        <p:spPr>
          <a:xfrm>
            <a:off x="754117" y="1365128"/>
            <a:ext cx="9284855" cy="4460875"/>
          </a:xfrm>
        </p:spPr>
        <p:txBody>
          <a:bodyPr/>
          <a:lstStyle/>
          <a:p>
            <a:pPr marL="0" indent="0">
              <a:buNone/>
            </a:pPr>
            <a:r>
              <a:rPr lang="en-GB" dirty="0"/>
              <a:t>RECCo and the Code Manager have been listening to your feedback and developed plans to improve our services. We’ve obtained feedback from:</a:t>
            </a:r>
          </a:p>
          <a:p>
            <a:endParaRPr lang="en-GB" dirty="0"/>
          </a:p>
          <a:p>
            <a:r>
              <a:rPr lang="en-GB" dirty="0"/>
              <a:t>RECCo on the Road</a:t>
            </a:r>
          </a:p>
          <a:p>
            <a:pPr marL="0" indent="0">
              <a:buNone/>
            </a:pPr>
            <a:endParaRPr lang="en-GB" dirty="0"/>
          </a:p>
          <a:p>
            <a:r>
              <a:rPr lang="en-GB" dirty="0"/>
              <a:t>Code Manager Surveys</a:t>
            </a:r>
          </a:p>
          <a:p>
            <a:endParaRPr lang="en-GB" dirty="0"/>
          </a:p>
          <a:p>
            <a:r>
              <a:rPr lang="en-GB" dirty="0"/>
              <a:t>Direct Feedback</a:t>
            </a:r>
          </a:p>
          <a:p>
            <a:endParaRPr lang="en-GB" dirty="0"/>
          </a:p>
          <a:p>
            <a:r>
              <a:rPr lang="en-GB" dirty="0"/>
              <a:t>Stakeholder Survey</a:t>
            </a:r>
          </a:p>
        </p:txBody>
      </p:sp>
    </p:spTree>
    <p:extLst>
      <p:ext uri="{BB962C8B-B14F-4D97-AF65-F5344CB8AC3E}">
        <p14:creationId xmlns:p14="http://schemas.microsoft.com/office/powerpoint/2010/main" val="35166744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A7928-5B43-93A9-21F8-7FAE512A31D5}"/>
              </a:ext>
            </a:extLst>
          </p:cNvPr>
          <p:cNvSpPr>
            <a:spLocks noGrp="1"/>
          </p:cNvSpPr>
          <p:nvPr>
            <p:ph type="title"/>
          </p:nvPr>
        </p:nvSpPr>
        <p:spPr/>
        <p:txBody>
          <a:bodyPr>
            <a:normAutofit/>
          </a:bodyPr>
          <a:lstStyle/>
          <a:p>
            <a:r>
              <a:rPr lang="en-GB">
                <a:solidFill>
                  <a:schemeClr val="tx2"/>
                </a:solidFill>
              </a:rPr>
              <a:t>Communication</a:t>
            </a:r>
          </a:p>
        </p:txBody>
      </p:sp>
      <p:sp>
        <p:nvSpPr>
          <p:cNvPr id="4" name="Text Placeholder 3">
            <a:extLst>
              <a:ext uri="{FF2B5EF4-FFF2-40B4-BE49-F238E27FC236}">
                <a16:creationId xmlns:a16="http://schemas.microsoft.com/office/drawing/2014/main" id="{5188CC2C-0106-9DF9-F6A0-D7783DE80841}"/>
              </a:ext>
            </a:extLst>
          </p:cNvPr>
          <p:cNvSpPr>
            <a:spLocks noGrp="1"/>
          </p:cNvSpPr>
          <p:nvPr>
            <p:ph type="body" sz="quarter" idx="11"/>
          </p:nvPr>
        </p:nvSpPr>
        <p:spPr>
          <a:xfrm>
            <a:off x="838200" y="3573516"/>
            <a:ext cx="9840310" cy="2714941"/>
          </a:xfrm>
        </p:spPr>
        <p:txBody>
          <a:bodyPr vert="horz" lIns="91440" tIns="45720" rIns="91440" bIns="45720" rtlCol="0" anchor="t">
            <a:normAutofit/>
          </a:bodyPr>
          <a:lstStyle/>
          <a:p>
            <a:pPr marL="0" indent="0">
              <a:buNone/>
            </a:pPr>
            <a:endParaRPr lang="en-GB" dirty="0"/>
          </a:p>
          <a:p>
            <a:pPr marL="0" indent="0">
              <a:buNone/>
            </a:pPr>
            <a:endParaRPr lang="en-GB" dirty="0"/>
          </a:p>
          <a:p>
            <a:r>
              <a:rPr lang="en-GB" dirty="0"/>
              <a:t>Training OAMs and the Service Desk so that more Performance Assurance related questions can be answered at first line</a:t>
            </a:r>
          </a:p>
          <a:p>
            <a:r>
              <a:rPr lang="en-GB" dirty="0">
                <a:latin typeface="Roboto"/>
                <a:ea typeface="Roboto"/>
                <a:cs typeface="Roboto"/>
              </a:rPr>
              <a:t>PATs now typically deployed quarterly and a call set up with the Code Manager</a:t>
            </a:r>
            <a:endParaRPr lang="en-GB" dirty="0">
              <a:cs typeface="Roboto"/>
            </a:endParaRPr>
          </a:p>
          <a:p>
            <a:r>
              <a:rPr lang="en-GB" dirty="0"/>
              <a:t>Improving Market Entry training sessions</a:t>
            </a:r>
          </a:p>
          <a:p>
            <a:r>
              <a:rPr lang="en-GB" dirty="0"/>
              <a:t>Trialling Performance Assurance Check Ins</a:t>
            </a:r>
          </a:p>
        </p:txBody>
      </p:sp>
      <p:sp>
        <p:nvSpPr>
          <p:cNvPr id="3" name="TextBox 2">
            <a:extLst>
              <a:ext uri="{FF2B5EF4-FFF2-40B4-BE49-F238E27FC236}">
                <a16:creationId xmlns:a16="http://schemas.microsoft.com/office/drawing/2014/main" id="{747B71A2-697B-59D8-E358-4C6FA31979C2}"/>
              </a:ext>
            </a:extLst>
          </p:cNvPr>
          <p:cNvSpPr txBox="1"/>
          <p:nvPr/>
        </p:nvSpPr>
        <p:spPr>
          <a:xfrm>
            <a:off x="2480441" y="1576552"/>
            <a:ext cx="7935311" cy="923330"/>
          </a:xfrm>
          <a:prstGeom prst="rect">
            <a:avLst/>
          </a:prstGeom>
          <a:noFill/>
        </p:spPr>
        <p:txBody>
          <a:bodyPr wrap="square" rtlCol="0">
            <a:spAutoFit/>
          </a:bodyPr>
          <a:lstStyle/>
          <a:p>
            <a:pPr marL="0" indent="0">
              <a:buNone/>
            </a:pPr>
            <a:r>
              <a:rPr lang="en-GB" dirty="0">
                <a:latin typeface="Roboto" panose="02000000000000000000" pitchFamily="2" charset="0"/>
                <a:ea typeface="Roboto" panose="02000000000000000000" pitchFamily="2" charset="0"/>
                <a:cs typeface="Roboto" panose="02000000000000000000" pitchFamily="2" charset="0"/>
              </a:rPr>
              <a:t>You’ve told us that you want clearer communication and engagement  in relation to Performance Assurance</a:t>
            </a:r>
          </a:p>
          <a:p>
            <a:pPr marL="0" indent="0">
              <a:buNone/>
            </a:pPr>
            <a:endParaRPr lang="en-GB" dirty="0">
              <a:latin typeface="Roboto" panose="02000000000000000000" pitchFamily="2" charset="0"/>
              <a:ea typeface="Roboto" panose="02000000000000000000" pitchFamily="2" charset="0"/>
              <a:cs typeface="Roboto" panose="02000000000000000000" pitchFamily="2" charset="0"/>
            </a:endParaRPr>
          </a:p>
        </p:txBody>
      </p:sp>
      <p:pic>
        <p:nvPicPr>
          <p:cNvPr id="7" name="Picture 6" descr="Five square speech bubbles in color">
            <a:extLst>
              <a:ext uri="{FF2B5EF4-FFF2-40B4-BE49-F238E27FC236}">
                <a16:creationId xmlns:a16="http://schemas.microsoft.com/office/drawing/2014/main" id="{6728E804-4C31-A18D-9758-C271D91556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203" y="1435451"/>
            <a:ext cx="1385256" cy="1103588"/>
          </a:xfrm>
          <a:prstGeom prst="rect">
            <a:avLst/>
          </a:prstGeom>
        </p:spPr>
      </p:pic>
      <p:sp>
        <p:nvSpPr>
          <p:cNvPr id="11" name="TextBox 10">
            <a:extLst>
              <a:ext uri="{FF2B5EF4-FFF2-40B4-BE49-F238E27FC236}">
                <a16:creationId xmlns:a16="http://schemas.microsoft.com/office/drawing/2014/main" id="{3E1D9E4B-FB86-27D9-EADD-CC38D7254E37}"/>
              </a:ext>
            </a:extLst>
          </p:cNvPr>
          <p:cNvSpPr txBox="1"/>
          <p:nvPr/>
        </p:nvSpPr>
        <p:spPr>
          <a:xfrm>
            <a:off x="2677510" y="3051198"/>
            <a:ext cx="9945414" cy="369332"/>
          </a:xfrm>
          <a:prstGeom prst="rect">
            <a:avLst/>
          </a:prstGeom>
          <a:noFill/>
        </p:spPr>
        <p:txBody>
          <a:bodyPr wrap="square" rtlCol="0">
            <a:spAutoFit/>
          </a:bodyPr>
          <a:lstStyle/>
          <a:p>
            <a:r>
              <a:rPr lang="en-US" dirty="0">
                <a:latin typeface="Roboto" panose="02000000000000000000" pitchFamily="2" charset="0"/>
                <a:ea typeface="Roboto" panose="02000000000000000000" pitchFamily="2" charset="0"/>
                <a:cs typeface="Roboto" panose="02000000000000000000" pitchFamily="2" charset="0"/>
              </a:rPr>
              <a:t>The Code Manager is acting by:</a:t>
            </a:r>
            <a:endParaRPr lang="en-GB" dirty="0">
              <a:latin typeface="Roboto" panose="02000000000000000000" pitchFamily="2" charset="0"/>
              <a:ea typeface="Roboto" panose="02000000000000000000" pitchFamily="2" charset="0"/>
              <a:cs typeface="Roboto" panose="02000000000000000000" pitchFamily="2" charset="0"/>
            </a:endParaRPr>
          </a:p>
        </p:txBody>
      </p:sp>
      <p:pic>
        <p:nvPicPr>
          <p:cNvPr id="26" name="Picture 25" descr="An arrow hitting a bull's eye target">
            <a:extLst>
              <a:ext uri="{FF2B5EF4-FFF2-40B4-BE49-F238E27FC236}">
                <a16:creationId xmlns:a16="http://schemas.microsoft.com/office/drawing/2014/main" id="{62CB22FC-908E-4748-EDEE-AE6489C7CB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203" y="2692025"/>
            <a:ext cx="1385256" cy="1280885"/>
          </a:xfrm>
          <a:prstGeom prst="rect">
            <a:avLst/>
          </a:prstGeom>
        </p:spPr>
      </p:pic>
    </p:spTree>
    <p:extLst>
      <p:ext uri="{BB962C8B-B14F-4D97-AF65-F5344CB8AC3E}">
        <p14:creationId xmlns:p14="http://schemas.microsoft.com/office/powerpoint/2010/main" val="169337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7F9FEA-A917-EC99-0281-216708580E97}"/>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8F1ACAB4-2C24-E3A3-A311-9ECEAC23469B}"/>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67E392D5-8C6E-1C73-9F36-5F3F69C69A3F}"/>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a-DK" sz="3600" b="1">
                <a:solidFill>
                  <a:srgbClr val="5B5B5B"/>
                </a:solidFill>
              </a:rPr>
              <a:t>Join at slido.com</a:t>
            </a:r>
            <a:br>
              <a:rPr lang="da-DK" sz="3600" b="1">
                <a:solidFill>
                  <a:srgbClr val="5B5B5B"/>
                </a:solidFill>
              </a:rPr>
            </a:br>
            <a:r>
              <a:rPr lang="da-DK" sz="3600" b="1">
                <a:solidFill>
                  <a:srgbClr val="5B5B5B"/>
                </a:solidFill>
              </a:rPr>
              <a:t>#24266945</a:t>
            </a:r>
            <a:endParaRPr lang="en-GB" sz="3600" b="1">
              <a:solidFill>
                <a:srgbClr val="5B5B5B"/>
              </a:solidFill>
            </a:endParaRPr>
          </a:p>
        </p:txBody>
      </p:sp>
      <p:sp>
        <p:nvSpPr>
          <p:cNvPr id="7" name="Rectangle 6">
            <a:extLst>
              <a:ext uri="{FF2B5EF4-FFF2-40B4-BE49-F238E27FC236}">
                <a16:creationId xmlns:a16="http://schemas.microsoft.com/office/drawing/2014/main" id="{B4F47399-BD78-57D8-2D47-5E16D0EDFEBD}"/>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joining instructions on this slide.</a:t>
            </a:r>
          </a:p>
        </p:txBody>
      </p:sp>
    </p:spTree>
    <p:custDataLst>
      <p:tags r:id="rId1"/>
    </p:custDataLst>
    <p:extLst>
      <p:ext uri="{BB962C8B-B14F-4D97-AF65-F5344CB8AC3E}">
        <p14:creationId xmlns:p14="http://schemas.microsoft.com/office/powerpoint/2010/main" val="22213628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A7928-5B43-93A9-21F8-7FAE512A31D5}"/>
              </a:ext>
            </a:extLst>
          </p:cNvPr>
          <p:cNvSpPr>
            <a:spLocks noGrp="1"/>
          </p:cNvSpPr>
          <p:nvPr>
            <p:ph type="title"/>
          </p:nvPr>
        </p:nvSpPr>
        <p:spPr/>
        <p:txBody>
          <a:bodyPr>
            <a:normAutofit/>
          </a:bodyPr>
          <a:lstStyle/>
          <a:p>
            <a:r>
              <a:rPr lang="en-GB">
                <a:solidFill>
                  <a:schemeClr val="tx2"/>
                </a:solidFill>
              </a:rPr>
              <a:t>education</a:t>
            </a:r>
          </a:p>
        </p:txBody>
      </p:sp>
      <p:sp>
        <p:nvSpPr>
          <p:cNvPr id="4" name="Text Placeholder 3">
            <a:extLst>
              <a:ext uri="{FF2B5EF4-FFF2-40B4-BE49-F238E27FC236}">
                <a16:creationId xmlns:a16="http://schemas.microsoft.com/office/drawing/2014/main" id="{5188CC2C-0106-9DF9-F6A0-D7783DE80841}"/>
              </a:ext>
            </a:extLst>
          </p:cNvPr>
          <p:cNvSpPr>
            <a:spLocks noGrp="1"/>
          </p:cNvSpPr>
          <p:nvPr>
            <p:ph type="body" sz="quarter" idx="11"/>
          </p:nvPr>
        </p:nvSpPr>
        <p:spPr>
          <a:xfrm>
            <a:off x="683173" y="3457334"/>
            <a:ext cx="10720552" cy="3232224"/>
          </a:xfrm>
        </p:spPr>
        <p:txBody>
          <a:bodyPr vert="horz" lIns="91440" tIns="45720" rIns="91440" bIns="45720" rtlCol="0" anchor="t">
            <a:normAutofit lnSpcReduction="10000"/>
          </a:bodyPr>
          <a:lstStyle/>
          <a:p>
            <a:pPr marL="0" indent="0">
              <a:buNone/>
            </a:pPr>
            <a:endParaRPr lang="en-GB" dirty="0"/>
          </a:p>
          <a:p>
            <a:pPr marL="0" indent="0">
              <a:buNone/>
            </a:pPr>
            <a:endParaRPr lang="en-GB" dirty="0"/>
          </a:p>
          <a:p>
            <a:r>
              <a:rPr lang="en-GB" dirty="0"/>
              <a:t>Trialling monthly newsletters – REC Party feedback on these is being requested now</a:t>
            </a:r>
          </a:p>
          <a:p>
            <a:r>
              <a:rPr lang="en-GB" dirty="0"/>
              <a:t>Re-focussing quarterly Webinars</a:t>
            </a:r>
          </a:p>
          <a:p>
            <a:r>
              <a:rPr lang="en-GB" dirty="0"/>
              <a:t>Developing its guidance for MEMs</a:t>
            </a:r>
          </a:p>
          <a:p>
            <a:r>
              <a:rPr lang="en-GB" dirty="0"/>
              <a:t>Engaging with the REC Issues Group</a:t>
            </a:r>
          </a:p>
          <a:p>
            <a:pPr marL="0" indent="0">
              <a:buNone/>
            </a:pPr>
            <a:endParaRPr lang="en-GB" dirty="0"/>
          </a:p>
          <a:p>
            <a:pPr marL="0" indent="0">
              <a:buNone/>
            </a:pPr>
            <a:r>
              <a:rPr lang="en-GB" dirty="0">
                <a:latin typeface="Roboto"/>
                <a:ea typeface="Roboto"/>
                <a:cs typeface="Roboto"/>
              </a:rPr>
              <a:t>In each of these, more education on the purpose of Performance Assurance, explanations of what you need to do and the benefit of doing it, as well as Performance Assurance successes will be provided to you.</a:t>
            </a:r>
          </a:p>
        </p:txBody>
      </p:sp>
      <p:sp>
        <p:nvSpPr>
          <p:cNvPr id="3" name="TextBox 2">
            <a:extLst>
              <a:ext uri="{FF2B5EF4-FFF2-40B4-BE49-F238E27FC236}">
                <a16:creationId xmlns:a16="http://schemas.microsoft.com/office/drawing/2014/main" id="{747B71A2-697B-59D8-E358-4C6FA31979C2}"/>
              </a:ext>
            </a:extLst>
          </p:cNvPr>
          <p:cNvSpPr txBox="1"/>
          <p:nvPr/>
        </p:nvSpPr>
        <p:spPr>
          <a:xfrm>
            <a:off x="2480441" y="1576552"/>
            <a:ext cx="9007366" cy="923330"/>
          </a:xfrm>
          <a:prstGeom prst="rect">
            <a:avLst/>
          </a:prstGeom>
          <a:noFill/>
        </p:spPr>
        <p:txBody>
          <a:bodyPr wrap="square" rtlCol="0">
            <a:spAutoFit/>
          </a:bodyPr>
          <a:lstStyle/>
          <a:p>
            <a:pPr marL="0" indent="0">
              <a:buNone/>
            </a:pPr>
            <a:r>
              <a:rPr lang="en-GB" dirty="0">
                <a:latin typeface="Roboto" panose="02000000000000000000" pitchFamily="2" charset="0"/>
                <a:ea typeface="Roboto" panose="02000000000000000000" pitchFamily="2" charset="0"/>
                <a:cs typeface="Roboto" panose="02000000000000000000" pitchFamily="2" charset="0"/>
              </a:rPr>
              <a:t>You’ve told us that you want more education on Performance Assurance and to understand more about its purpose and achievements </a:t>
            </a:r>
          </a:p>
          <a:p>
            <a:pPr marL="0" indent="0">
              <a:buNone/>
            </a:pPr>
            <a:endParaRPr lang="en-GB" dirty="0">
              <a:latin typeface="Roboto" panose="02000000000000000000" pitchFamily="2" charset="0"/>
              <a:ea typeface="Roboto" panose="02000000000000000000" pitchFamily="2" charset="0"/>
              <a:cs typeface="Roboto" panose="02000000000000000000" pitchFamily="2" charset="0"/>
            </a:endParaRPr>
          </a:p>
        </p:txBody>
      </p:sp>
      <p:pic>
        <p:nvPicPr>
          <p:cNvPr id="7" name="Picture 6" descr="Five square speech bubbles in color">
            <a:extLst>
              <a:ext uri="{FF2B5EF4-FFF2-40B4-BE49-F238E27FC236}">
                <a16:creationId xmlns:a16="http://schemas.microsoft.com/office/drawing/2014/main" id="{6728E804-4C31-A18D-9758-C271D91556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203" y="1435451"/>
            <a:ext cx="1385256" cy="1103588"/>
          </a:xfrm>
          <a:prstGeom prst="rect">
            <a:avLst/>
          </a:prstGeom>
        </p:spPr>
      </p:pic>
      <p:sp>
        <p:nvSpPr>
          <p:cNvPr id="11" name="TextBox 10">
            <a:extLst>
              <a:ext uri="{FF2B5EF4-FFF2-40B4-BE49-F238E27FC236}">
                <a16:creationId xmlns:a16="http://schemas.microsoft.com/office/drawing/2014/main" id="{3E1D9E4B-FB86-27D9-EADD-CC38D7254E37}"/>
              </a:ext>
            </a:extLst>
          </p:cNvPr>
          <p:cNvSpPr txBox="1"/>
          <p:nvPr/>
        </p:nvSpPr>
        <p:spPr>
          <a:xfrm>
            <a:off x="2645979" y="3031335"/>
            <a:ext cx="9945414" cy="369332"/>
          </a:xfrm>
          <a:prstGeom prst="rect">
            <a:avLst/>
          </a:prstGeom>
          <a:noFill/>
        </p:spPr>
        <p:txBody>
          <a:bodyPr wrap="square" rtlCol="0">
            <a:spAutoFit/>
          </a:bodyPr>
          <a:lstStyle/>
          <a:p>
            <a:r>
              <a:rPr lang="en-US" dirty="0">
                <a:latin typeface="Roboto" panose="02000000000000000000" pitchFamily="2" charset="0"/>
                <a:ea typeface="Roboto" panose="02000000000000000000" pitchFamily="2" charset="0"/>
                <a:cs typeface="Roboto" panose="02000000000000000000" pitchFamily="2" charset="0"/>
              </a:rPr>
              <a:t>The Code Manager is acting by:</a:t>
            </a:r>
            <a:endParaRPr lang="en-GB" dirty="0">
              <a:latin typeface="Roboto" panose="02000000000000000000" pitchFamily="2" charset="0"/>
              <a:ea typeface="Roboto" panose="02000000000000000000" pitchFamily="2" charset="0"/>
              <a:cs typeface="Roboto" panose="02000000000000000000" pitchFamily="2" charset="0"/>
            </a:endParaRPr>
          </a:p>
        </p:txBody>
      </p:sp>
      <p:pic>
        <p:nvPicPr>
          <p:cNvPr id="26" name="Picture 25" descr="An arrow hitting a bull's eye target">
            <a:extLst>
              <a:ext uri="{FF2B5EF4-FFF2-40B4-BE49-F238E27FC236}">
                <a16:creationId xmlns:a16="http://schemas.microsoft.com/office/drawing/2014/main" id="{62CB22FC-908E-4748-EDEE-AE6489C7CB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203" y="2692025"/>
            <a:ext cx="1385256" cy="1280885"/>
          </a:xfrm>
          <a:prstGeom prst="rect">
            <a:avLst/>
          </a:prstGeom>
        </p:spPr>
      </p:pic>
    </p:spTree>
    <p:extLst>
      <p:ext uri="{BB962C8B-B14F-4D97-AF65-F5344CB8AC3E}">
        <p14:creationId xmlns:p14="http://schemas.microsoft.com/office/powerpoint/2010/main" val="9863343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A7928-5B43-93A9-21F8-7FAE512A31D5}"/>
              </a:ext>
            </a:extLst>
          </p:cNvPr>
          <p:cNvSpPr>
            <a:spLocks noGrp="1"/>
          </p:cNvSpPr>
          <p:nvPr>
            <p:ph type="title"/>
          </p:nvPr>
        </p:nvSpPr>
        <p:spPr/>
        <p:txBody>
          <a:bodyPr>
            <a:normAutofit/>
          </a:bodyPr>
          <a:lstStyle/>
          <a:p>
            <a:r>
              <a:rPr lang="en-US">
                <a:solidFill>
                  <a:schemeClr val="tx2"/>
                </a:solidFill>
              </a:rPr>
              <a:t>Reporting</a:t>
            </a:r>
            <a:endParaRPr lang="en-GB">
              <a:solidFill>
                <a:schemeClr val="tx2"/>
              </a:solidFill>
            </a:endParaRPr>
          </a:p>
        </p:txBody>
      </p:sp>
      <p:sp>
        <p:nvSpPr>
          <p:cNvPr id="4" name="Text Placeholder 3">
            <a:extLst>
              <a:ext uri="{FF2B5EF4-FFF2-40B4-BE49-F238E27FC236}">
                <a16:creationId xmlns:a16="http://schemas.microsoft.com/office/drawing/2014/main" id="{5188CC2C-0106-9DF9-F6A0-D7783DE80841}"/>
              </a:ext>
            </a:extLst>
          </p:cNvPr>
          <p:cNvSpPr>
            <a:spLocks noGrp="1"/>
          </p:cNvSpPr>
          <p:nvPr>
            <p:ph type="body" sz="quarter" idx="11"/>
          </p:nvPr>
        </p:nvSpPr>
        <p:spPr>
          <a:xfrm>
            <a:off x="683173" y="3457334"/>
            <a:ext cx="10720552" cy="2831123"/>
          </a:xfrm>
        </p:spPr>
        <p:txBody>
          <a:bodyPr vert="horz" lIns="91440" tIns="45720" rIns="91440" bIns="45720" rtlCol="0" anchor="t">
            <a:normAutofit lnSpcReduction="10000"/>
          </a:bodyPr>
          <a:lstStyle/>
          <a:p>
            <a:pPr marL="0" indent="0">
              <a:buNone/>
            </a:pPr>
            <a:endParaRPr lang="en-GB" dirty="0"/>
          </a:p>
          <a:p>
            <a:pPr marL="0" indent="0">
              <a:buNone/>
            </a:pPr>
            <a:endParaRPr lang="en-GB" dirty="0"/>
          </a:p>
          <a:p>
            <a:r>
              <a:rPr lang="en-GB" dirty="0"/>
              <a:t>Producing “How to” videos on the purpose of the dashboards, an explanation of the reporting required and how to submit it</a:t>
            </a:r>
          </a:p>
          <a:p>
            <a:r>
              <a:rPr lang="en-GB" dirty="0">
                <a:latin typeface="Roboto"/>
                <a:ea typeface="Roboto"/>
                <a:cs typeface="Roboto"/>
              </a:rPr>
              <a:t>Implementing a streamlined Performance Assurance Catalogue which removes any reporting that does not meaningfully feed into Performance Assurance processes</a:t>
            </a:r>
          </a:p>
          <a:p>
            <a:r>
              <a:rPr lang="en-GB" dirty="0"/>
              <a:t>Introducing escalation processes where Performance Assurance data is missing</a:t>
            </a:r>
          </a:p>
          <a:p>
            <a:r>
              <a:rPr lang="en-GB" dirty="0"/>
              <a:t>Working with industry when specific gaps are raised</a:t>
            </a:r>
          </a:p>
          <a:p>
            <a:r>
              <a:rPr lang="en-GB" dirty="0"/>
              <a:t>Working with the Portal and RECCo to improve the useability and user experience of the portal</a:t>
            </a:r>
          </a:p>
        </p:txBody>
      </p:sp>
      <p:sp>
        <p:nvSpPr>
          <p:cNvPr id="3" name="TextBox 2">
            <a:extLst>
              <a:ext uri="{FF2B5EF4-FFF2-40B4-BE49-F238E27FC236}">
                <a16:creationId xmlns:a16="http://schemas.microsoft.com/office/drawing/2014/main" id="{747B71A2-697B-59D8-E358-4C6FA31979C2}"/>
              </a:ext>
            </a:extLst>
          </p:cNvPr>
          <p:cNvSpPr txBox="1"/>
          <p:nvPr/>
        </p:nvSpPr>
        <p:spPr>
          <a:xfrm>
            <a:off x="2480441" y="1576552"/>
            <a:ext cx="9007366" cy="923330"/>
          </a:xfrm>
          <a:prstGeom prst="rect">
            <a:avLst/>
          </a:prstGeom>
          <a:noFill/>
        </p:spPr>
        <p:txBody>
          <a:bodyPr wrap="square" rtlCol="0">
            <a:spAutoFit/>
          </a:bodyPr>
          <a:lstStyle/>
          <a:p>
            <a:pPr marL="0" indent="0">
              <a:buNone/>
            </a:pPr>
            <a:r>
              <a:rPr lang="en-GB" dirty="0">
                <a:latin typeface="Roboto" panose="02000000000000000000" pitchFamily="2" charset="0"/>
                <a:ea typeface="Roboto" panose="02000000000000000000" pitchFamily="2" charset="0"/>
                <a:cs typeface="Roboto" panose="02000000000000000000" pitchFamily="2" charset="0"/>
              </a:rPr>
              <a:t>You’ve told us that you want it to be easier to submit Performance Assurance Data and for it to have a clear purpose. You also told us you want gaps in Performance Assurance data to be addressed. </a:t>
            </a:r>
          </a:p>
        </p:txBody>
      </p:sp>
      <p:pic>
        <p:nvPicPr>
          <p:cNvPr id="7" name="Picture 6" descr="Five square speech bubbles in color">
            <a:extLst>
              <a:ext uri="{FF2B5EF4-FFF2-40B4-BE49-F238E27FC236}">
                <a16:creationId xmlns:a16="http://schemas.microsoft.com/office/drawing/2014/main" id="{6728E804-4C31-A18D-9758-C271D91556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203" y="1435451"/>
            <a:ext cx="1385256" cy="1103588"/>
          </a:xfrm>
          <a:prstGeom prst="rect">
            <a:avLst/>
          </a:prstGeom>
        </p:spPr>
      </p:pic>
      <p:sp>
        <p:nvSpPr>
          <p:cNvPr id="11" name="TextBox 10">
            <a:extLst>
              <a:ext uri="{FF2B5EF4-FFF2-40B4-BE49-F238E27FC236}">
                <a16:creationId xmlns:a16="http://schemas.microsoft.com/office/drawing/2014/main" id="{3E1D9E4B-FB86-27D9-EADD-CC38D7254E37}"/>
              </a:ext>
            </a:extLst>
          </p:cNvPr>
          <p:cNvSpPr txBox="1"/>
          <p:nvPr/>
        </p:nvSpPr>
        <p:spPr>
          <a:xfrm>
            <a:off x="2645979" y="3031335"/>
            <a:ext cx="9945414" cy="369332"/>
          </a:xfrm>
          <a:prstGeom prst="rect">
            <a:avLst/>
          </a:prstGeom>
          <a:noFill/>
        </p:spPr>
        <p:txBody>
          <a:bodyPr wrap="square" rtlCol="0">
            <a:spAutoFit/>
          </a:bodyPr>
          <a:lstStyle/>
          <a:p>
            <a:r>
              <a:rPr lang="en-US" dirty="0">
                <a:latin typeface="Roboto" panose="02000000000000000000" pitchFamily="2" charset="0"/>
                <a:ea typeface="Roboto" panose="02000000000000000000" pitchFamily="2" charset="0"/>
                <a:cs typeface="Roboto" panose="02000000000000000000" pitchFamily="2" charset="0"/>
              </a:rPr>
              <a:t>The Code Manager is acting by:</a:t>
            </a:r>
            <a:endParaRPr lang="en-GB" dirty="0">
              <a:latin typeface="Roboto" panose="02000000000000000000" pitchFamily="2" charset="0"/>
              <a:ea typeface="Roboto" panose="02000000000000000000" pitchFamily="2" charset="0"/>
              <a:cs typeface="Roboto" panose="02000000000000000000" pitchFamily="2" charset="0"/>
            </a:endParaRPr>
          </a:p>
        </p:txBody>
      </p:sp>
      <p:pic>
        <p:nvPicPr>
          <p:cNvPr id="26" name="Picture 25" descr="An arrow hitting a bull's eye target">
            <a:extLst>
              <a:ext uri="{FF2B5EF4-FFF2-40B4-BE49-F238E27FC236}">
                <a16:creationId xmlns:a16="http://schemas.microsoft.com/office/drawing/2014/main" id="{62CB22FC-908E-4748-EDEE-AE6489C7CB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203" y="2692025"/>
            <a:ext cx="1385256" cy="1280885"/>
          </a:xfrm>
          <a:prstGeom prst="rect">
            <a:avLst/>
          </a:prstGeom>
        </p:spPr>
      </p:pic>
    </p:spTree>
    <p:extLst>
      <p:ext uri="{BB962C8B-B14F-4D97-AF65-F5344CB8AC3E}">
        <p14:creationId xmlns:p14="http://schemas.microsoft.com/office/powerpoint/2010/main" val="6662082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A7928-5B43-93A9-21F8-7FAE512A31D5}"/>
              </a:ext>
            </a:extLst>
          </p:cNvPr>
          <p:cNvSpPr>
            <a:spLocks noGrp="1"/>
          </p:cNvSpPr>
          <p:nvPr>
            <p:ph type="title"/>
          </p:nvPr>
        </p:nvSpPr>
        <p:spPr/>
        <p:txBody>
          <a:bodyPr>
            <a:normAutofit/>
          </a:bodyPr>
          <a:lstStyle/>
          <a:p>
            <a:r>
              <a:rPr lang="en-US">
                <a:solidFill>
                  <a:schemeClr val="tx2"/>
                </a:solidFill>
              </a:rPr>
              <a:t>Theft PROCESSES</a:t>
            </a:r>
            <a:endParaRPr lang="en-GB">
              <a:solidFill>
                <a:schemeClr val="tx2"/>
              </a:solidFill>
            </a:endParaRPr>
          </a:p>
        </p:txBody>
      </p:sp>
      <p:sp>
        <p:nvSpPr>
          <p:cNvPr id="4" name="Text Placeholder 3">
            <a:extLst>
              <a:ext uri="{FF2B5EF4-FFF2-40B4-BE49-F238E27FC236}">
                <a16:creationId xmlns:a16="http://schemas.microsoft.com/office/drawing/2014/main" id="{5188CC2C-0106-9DF9-F6A0-D7783DE80841}"/>
              </a:ext>
            </a:extLst>
          </p:cNvPr>
          <p:cNvSpPr>
            <a:spLocks noGrp="1"/>
          </p:cNvSpPr>
          <p:nvPr>
            <p:ph type="body" sz="quarter" idx="11"/>
          </p:nvPr>
        </p:nvSpPr>
        <p:spPr>
          <a:xfrm>
            <a:off x="683173" y="3457334"/>
            <a:ext cx="10720552" cy="2831123"/>
          </a:xfrm>
        </p:spPr>
        <p:txBody>
          <a:bodyPr vert="horz" lIns="91440" tIns="45720" rIns="91440" bIns="45720" rtlCol="0" anchor="t">
            <a:normAutofit/>
          </a:bodyPr>
          <a:lstStyle/>
          <a:p>
            <a:pPr marL="0" indent="0">
              <a:buNone/>
            </a:pPr>
            <a:endParaRPr lang="en-GB" dirty="0"/>
          </a:p>
          <a:p>
            <a:pPr marL="0" indent="0">
              <a:buNone/>
            </a:pPr>
            <a:endParaRPr lang="en-GB" dirty="0"/>
          </a:p>
          <a:p>
            <a:r>
              <a:rPr lang="en-GB" dirty="0">
                <a:latin typeface="Roboto"/>
                <a:ea typeface="Roboto"/>
                <a:cs typeface="Roboto"/>
              </a:rPr>
              <a:t>Producing guidance and a podcast making Suppliers requirements and actions clearer</a:t>
            </a:r>
            <a:endParaRPr lang="en-GB" dirty="0"/>
          </a:p>
          <a:p>
            <a:r>
              <a:rPr lang="en-GB" dirty="0"/>
              <a:t>Improving the controls over the key steps for the scheme</a:t>
            </a:r>
          </a:p>
          <a:p>
            <a:r>
              <a:rPr lang="en-GB" dirty="0"/>
              <a:t>Presentation of theft data through Party dashboards</a:t>
            </a:r>
          </a:p>
        </p:txBody>
      </p:sp>
      <p:sp>
        <p:nvSpPr>
          <p:cNvPr id="3" name="TextBox 2">
            <a:extLst>
              <a:ext uri="{FF2B5EF4-FFF2-40B4-BE49-F238E27FC236}">
                <a16:creationId xmlns:a16="http://schemas.microsoft.com/office/drawing/2014/main" id="{747B71A2-697B-59D8-E358-4C6FA31979C2}"/>
              </a:ext>
            </a:extLst>
          </p:cNvPr>
          <p:cNvSpPr txBox="1"/>
          <p:nvPr/>
        </p:nvSpPr>
        <p:spPr>
          <a:xfrm>
            <a:off x="2480441" y="1576552"/>
            <a:ext cx="9007366" cy="646331"/>
          </a:xfrm>
          <a:prstGeom prst="rect">
            <a:avLst/>
          </a:prstGeom>
          <a:noFill/>
        </p:spPr>
        <p:txBody>
          <a:bodyPr wrap="square" rtlCol="0">
            <a:spAutoFit/>
          </a:bodyPr>
          <a:lstStyle/>
          <a:p>
            <a:pPr marL="0" indent="0">
              <a:buNone/>
            </a:pPr>
            <a:r>
              <a:rPr lang="en-GB" dirty="0">
                <a:latin typeface="Roboto" panose="02000000000000000000" pitchFamily="2" charset="0"/>
                <a:ea typeface="Roboto" panose="02000000000000000000" pitchFamily="2" charset="0"/>
                <a:cs typeface="Roboto" panose="02000000000000000000" pitchFamily="2" charset="0"/>
              </a:rPr>
              <a:t>You’ve told us that you want the Theft Detection Incentive Scheme requirements to be clearer and greater controls put around the process</a:t>
            </a:r>
          </a:p>
        </p:txBody>
      </p:sp>
      <p:pic>
        <p:nvPicPr>
          <p:cNvPr id="7" name="Picture 6" descr="Five square speech bubbles in color">
            <a:extLst>
              <a:ext uri="{FF2B5EF4-FFF2-40B4-BE49-F238E27FC236}">
                <a16:creationId xmlns:a16="http://schemas.microsoft.com/office/drawing/2014/main" id="{6728E804-4C31-A18D-9758-C271D91556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203" y="1435451"/>
            <a:ext cx="1385256" cy="1103588"/>
          </a:xfrm>
          <a:prstGeom prst="rect">
            <a:avLst/>
          </a:prstGeom>
        </p:spPr>
      </p:pic>
      <p:sp>
        <p:nvSpPr>
          <p:cNvPr id="11" name="TextBox 10">
            <a:extLst>
              <a:ext uri="{FF2B5EF4-FFF2-40B4-BE49-F238E27FC236}">
                <a16:creationId xmlns:a16="http://schemas.microsoft.com/office/drawing/2014/main" id="{3E1D9E4B-FB86-27D9-EADD-CC38D7254E37}"/>
              </a:ext>
            </a:extLst>
          </p:cNvPr>
          <p:cNvSpPr txBox="1"/>
          <p:nvPr/>
        </p:nvSpPr>
        <p:spPr>
          <a:xfrm>
            <a:off x="2645979" y="3031335"/>
            <a:ext cx="9945414" cy="369332"/>
          </a:xfrm>
          <a:prstGeom prst="rect">
            <a:avLst/>
          </a:prstGeom>
          <a:noFill/>
        </p:spPr>
        <p:txBody>
          <a:bodyPr wrap="square" rtlCol="0">
            <a:spAutoFit/>
          </a:bodyPr>
          <a:lstStyle/>
          <a:p>
            <a:r>
              <a:rPr lang="en-US" dirty="0">
                <a:latin typeface="Roboto" panose="02000000000000000000" pitchFamily="2" charset="0"/>
                <a:ea typeface="Roboto" panose="02000000000000000000" pitchFamily="2" charset="0"/>
                <a:cs typeface="Roboto" panose="02000000000000000000" pitchFamily="2" charset="0"/>
              </a:rPr>
              <a:t>The Code Manager is acting by:</a:t>
            </a:r>
            <a:endParaRPr lang="en-GB" dirty="0">
              <a:latin typeface="Roboto" panose="02000000000000000000" pitchFamily="2" charset="0"/>
              <a:ea typeface="Roboto" panose="02000000000000000000" pitchFamily="2" charset="0"/>
              <a:cs typeface="Roboto" panose="02000000000000000000" pitchFamily="2" charset="0"/>
            </a:endParaRPr>
          </a:p>
        </p:txBody>
      </p:sp>
      <p:pic>
        <p:nvPicPr>
          <p:cNvPr id="26" name="Picture 25" descr="An arrow hitting a bull's eye target">
            <a:extLst>
              <a:ext uri="{FF2B5EF4-FFF2-40B4-BE49-F238E27FC236}">
                <a16:creationId xmlns:a16="http://schemas.microsoft.com/office/drawing/2014/main" id="{62CB22FC-908E-4748-EDEE-AE6489C7CB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203" y="2692025"/>
            <a:ext cx="1385256" cy="1280885"/>
          </a:xfrm>
          <a:prstGeom prst="rect">
            <a:avLst/>
          </a:prstGeom>
        </p:spPr>
      </p:pic>
    </p:spTree>
    <p:extLst>
      <p:ext uri="{BB962C8B-B14F-4D97-AF65-F5344CB8AC3E}">
        <p14:creationId xmlns:p14="http://schemas.microsoft.com/office/powerpoint/2010/main" val="10224756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A7928-5B43-93A9-21F8-7FAE512A31D5}"/>
              </a:ext>
            </a:extLst>
          </p:cNvPr>
          <p:cNvSpPr>
            <a:spLocks noGrp="1"/>
          </p:cNvSpPr>
          <p:nvPr>
            <p:ph type="title"/>
          </p:nvPr>
        </p:nvSpPr>
        <p:spPr/>
        <p:txBody>
          <a:bodyPr/>
          <a:lstStyle/>
          <a:p>
            <a:r>
              <a:rPr lang="en-GB" dirty="0">
                <a:solidFill>
                  <a:schemeClr val="tx2"/>
                </a:solidFill>
              </a:rPr>
              <a:t>Let us know your views</a:t>
            </a:r>
          </a:p>
        </p:txBody>
      </p:sp>
      <p:sp>
        <p:nvSpPr>
          <p:cNvPr id="4" name="Text Placeholder 3">
            <a:extLst>
              <a:ext uri="{FF2B5EF4-FFF2-40B4-BE49-F238E27FC236}">
                <a16:creationId xmlns:a16="http://schemas.microsoft.com/office/drawing/2014/main" id="{5188CC2C-0106-9DF9-F6A0-D7783DE80841}"/>
              </a:ext>
            </a:extLst>
          </p:cNvPr>
          <p:cNvSpPr>
            <a:spLocks noGrp="1"/>
          </p:cNvSpPr>
          <p:nvPr>
            <p:ph type="body" sz="quarter" idx="11"/>
          </p:nvPr>
        </p:nvSpPr>
        <p:spPr>
          <a:xfrm>
            <a:off x="838200" y="2141032"/>
            <a:ext cx="9284855" cy="2575936"/>
          </a:xfrm>
        </p:spPr>
        <p:txBody>
          <a:bodyPr vert="horz" lIns="91440" tIns="45720" rIns="91440" bIns="45720" rtlCol="0" anchor="t">
            <a:normAutofit/>
          </a:bodyPr>
          <a:lstStyle/>
          <a:p>
            <a:r>
              <a:rPr lang="en-US" dirty="0"/>
              <a:t>We are very keen to hear whether these actions are making the difference we expect </a:t>
            </a:r>
          </a:p>
          <a:p>
            <a:endParaRPr lang="en-US" dirty="0"/>
          </a:p>
          <a:p>
            <a:r>
              <a:rPr lang="en-US" dirty="0"/>
              <a:t>Please feel free to provide any comments:</a:t>
            </a:r>
          </a:p>
          <a:p>
            <a:pPr marL="0" indent="0">
              <a:buNone/>
            </a:pPr>
            <a:r>
              <a:rPr lang="en-US" dirty="0"/>
              <a:t>- Now;</a:t>
            </a:r>
          </a:p>
          <a:p>
            <a:pPr marL="0" indent="0">
              <a:buNone/>
            </a:pPr>
            <a:r>
              <a:rPr lang="en-US" dirty="0">
                <a:latin typeface="Roboto"/>
                <a:ea typeface="Roboto"/>
                <a:cs typeface="Roboto"/>
              </a:rPr>
              <a:t>- As part of your webinar feedback; or</a:t>
            </a:r>
          </a:p>
          <a:p>
            <a:pPr marL="0" indent="0">
              <a:buNone/>
            </a:pPr>
            <a:r>
              <a:rPr lang="en-US" dirty="0">
                <a:latin typeface="Roboto"/>
                <a:ea typeface="Roboto"/>
                <a:cs typeface="Roboto"/>
              </a:rPr>
              <a:t>- Contact me at: anna.weeks@retailenergycode.co.uk</a:t>
            </a:r>
          </a:p>
        </p:txBody>
      </p:sp>
    </p:spTree>
    <p:extLst>
      <p:ext uri="{BB962C8B-B14F-4D97-AF65-F5344CB8AC3E}">
        <p14:creationId xmlns:p14="http://schemas.microsoft.com/office/powerpoint/2010/main" val="1866223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E7C4B-7052-007C-1B57-2BD60A48C2A8}"/>
              </a:ext>
            </a:extLst>
          </p:cNvPr>
          <p:cNvSpPr>
            <a:spLocks noGrp="1"/>
          </p:cNvSpPr>
          <p:nvPr>
            <p:ph type="title"/>
          </p:nvPr>
        </p:nvSpPr>
        <p:spPr/>
        <p:txBody>
          <a:bodyPr/>
          <a:lstStyle/>
          <a:p>
            <a:r>
              <a:rPr lang="en-GB" dirty="0"/>
              <a:t>Do I get the Services I expect for the money I spend on REC services?</a:t>
            </a:r>
          </a:p>
        </p:txBody>
      </p:sp>
      <p:grpSp>
        <p:nvGrpSpPr>
          <p:cNvPr id="5" name="Group 4">
            <a:extLst>
              <a:ext uri="{FF2B5EF4-FFF2-40B4-BE49-F238E27FC236}">
                <a16:creationId xmlns:a16="http://schemas.microsoft.com/office/drawing/2014/main" id="{EEF46588-F8E2-9C94-6516-05774918D813}"/>
              </a:ext>
            </a:extLst>
          </p:cNvPr>
          <p:cNvGrpSpPr/>
          <p:nvPr/>
        </p:nvGrpSpPr>
        <p:grpSpPr>
          <a:xfrm>
            <a:off x="10881361" y="5212080"/>
            <a:ext cx="1310640" cy="1645920"/>
            <a:chOff x="10881361" y="5212080"/>
            <a:chExt cx="1310640" cy="1645920"/>
          </a:xfrm>
        </p:grpSpPr>
        <p:sp>
          <p:nvSpPr>
            <p:cNvPr id="3" name="Rectangle 2">
              <a:extLst>
                <a:ext uri="{FF2B5EF4-FFF2-40B4-BE49-F238E27FC236}">
                  <a16:creationId xmlns:a16="http://schemas.microsoft.com/office/drawing/2014/main" id="{876F02B1-C643-F2DF-2F65-FB2666DE0E76}"/>
                </a:ext>
              </a:extLst>
            </p:cNvPr>
            <p:cNvSpPr/>
            <p:nvPr/>
          </p:nvSpPr>
          <p:spPr>
            <a:xfrm>
              <a:off x="10881361" y="5212080"/>
              <a:ext cx="1310640" cy="164592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CF38304A-B8D5-B137-5699-4F2CFEBF5291}"/>
                </a:ext>
              </a:extLst>
            </p:cNvPr>
            <p:cNvPicPr>
              <a:picLocks noChangeAspect="1"/>
            </p:cNvPicPr>
            <p:nvPr/>
          </p:nvPicPr>
          <p:blipFill rotWithShape="1">
            <a:blip r:embed="rId2"/>
            <a:srcRect l="3911" r="46623" b="39608"/>
            <a:stretch/>
          </p:blipFill>
          <p:spPr>
            <a:xfrm>
              <a:off x="11010899" y="5387975"/>
              <a:ext cx="1181101" cy="1457325"/>
            </a:xfrm>
            <a:prstGeom prst="rect">
              <a:avLst/>
            </a:prstGeom>
          </p:spPr>
        </p:pic>
      </p:grpSp>
    </p:spTree>
    <p:extLst>
      <p:ext uri="{BB962C8B-B14F-4D97-AF65-F5344CB8AC3E}">
        <p14:creationId xmlns:p14="http://schemas.microsoft.com/office/powerpoint/2010/main" val="26463651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a:xfrm>
            <a:off x="3472665" y="2766218"/>
            <a:ext cx="7572053" cy="1325563"/>
          </a:xfrm>
        </p:spPr>
        <p:txBody>
          <a:bodyPr>
            <a:normAutofit/>
          </a:bodyPr>
          <a:lstStyle/>
          <a:p>
            <a:r>
              <a:rPr lang="en-GB"/>
              <a:t>Service providers</a:t>
            </a:r>
            <a:endParaRPr lang="en-GB" sz="3600"/>
          </a:p>
        </p:txBody>
      </p:sp>
      <p:sp>
        <p:nvSpPr>
          <p:cNvPr id="3" name="Text Placeholder 2">
            <a:extLst>
              <a:ext uri="{FF2B5EF4-FFF2-40B4-BE49-F238E27FC236}">
                <a16:creationId xmlns:a16="http://schemas.microsoft.com/office/drawing/2014/main" id="{E8FB7BAF-6755-BC79-CC7E-FE410FFB3621}"/>
              </a:ext>
            </a:extLst>
          </p:cNvPr>
          <p:cNvSpPr>
            <a:spLocks noGrp="1"/>
          </p:cNvSpPr>
          <p:nvPr>
            <p:ph type="body" sz="quarter" idx="10"/>
          </p:nvPr>
        </p:nvSpPr>
        <p:spPr>
          <a:xfrm>
            <a:off x="3472665" y="4275317"/>
            <a:ext cx="6965950" cy="1084262"/>
          </a:xfrm>
        </p:spPr>
        <p:txBody>
          <a:bodyPr/>
          <a:lstStyle/>
          <a:p>
            <a:r>
              <a:rPr lang="en-GB">
                <a:latin typeface="Roboto"/>
                <a:ea typeface="Roboto"/>
                <a:cs typeface="Roboto"/>
              </a:rPr>
              <a:t>Vaishnavi Sharma</a:t>
            </a:r>
            <a:endParaRPr lang="en-GB"/>
          </a:p>
        </p:txBody>
      </p:sp>
    </p:spTree>
    <p:extLst>
      <p:ext uri="{BB962C8B-B14F-4D97-AF65-F5344CB8AC3E}">
        <p14:creationId xmlns:p14="http://schemas.microsoft.com/office/powerpoint/2010/main" val="19774113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7A2F0-CEC0-67EA-2FB6-D9F3723F7AB5}"/>
              </a:ext>
            </a:extLst>
          </p:cNvPr>
          <p:cNvSpPr>
            <a:spLocks noGrp="1"/>
          </p:cNvSpPr>
          <p:nvPr>
            <p:ph type="title"/>
          </p:nvPr>
        </p:nvSpPr>
        <p:spPr/>
        <p:txBody>
          <a:bodyPr>
            <a:normAutofit/>
          </a:bodyPr>
          <a:lstStyle/>
          <a:p>
            <a:r>
              <a:rPr lang="en-GB">
                <a:solidFill>
                  <a:schemeClr val="tx2"/>
                </a:solidFill>
                <a:cs typeface="Roboto" panose="02000000000000000000" pitchFamily="2" charset="0"/>
              </a:rPr>
              <a:t>REC SERVICES Performance - HEADLINE</a:t>
            </a:r>
          </a:p>
        </p:txBody>
      </p:sp>
      <p:sp>
        <p:nvSpPr>
          <p:cNvPr id="15" name="Inhaltsplatzhalter 4">
            <a:extLst>
              <a:ext uri="{FF2B5EF4-FFF2-40B4-BE49-F238E27FC236}">
                <a16:creationId xmlns:a16="http://schemas.microsoft.com/office/drawing/2014/main" id="{B768CFC0-8F35-244A-3D5A-3C138356810B}"/>
              </a:ext>
            </a:extLst>
          </p:cNvPr>
          <p:cNvSpPr txBox="1">
            <a:spLocks/>
          </p:cNvSpPr>
          <p:nvPr/>
        </p:nvSpPr>
        <p:spPr>
          <a:xfrm>
            <a:off x="360866" y="2124625"/>
            <a:ext cx="3624778" cy="4062651"/>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n-GB" sz="1400" b="1" dirty="0">
                <a:solidFill>
                  <a:schemeClr val="tx1"/>
                </a:solidFill>
                <a:latin typeface="Roboto" panose="02000000000000000000" pitchFamily="2" charset="0"/>
                <a:ea typeface="Roboto" panose="02000000000000000000" pitchFamily="2" charset="0"/>
                <a:cs typeface="Roboto" panose="02000000000000000000" pitchFamily="2" charset="0"/>
              </a:rPr>
              <a:t>These include…</a:t>
            </a:r>
          </a:p>
          <a:p>
            <a:pPr marL="0" indent="0">
              <a:lnSpc>
                <a:spcPct val="100000"/>
              </a:lnSpc>
              <a:spcAft>
                <a:spcPts val="1200"/>
              </a:spcAft>
              <a:buNone/>
            </a:pPr>
            <a:r>
              <a:rPr lang="en-GB" sz="1400" dirty="0">
                <a:solidFill>
                  <a:schemeClr val="tx1"/>
                </a:solidFill>
                <a:latin typeface="Roboto" panose="02000000000000000000" pitchFamily="2" charset="0"/>
                <a:ea typeface="Roboto" panose="02000000000000000000" pitchFamily="2" charset="0"/>
                <a:cs typeface="Roboto" panose="02000000000000000000" pitchFamily="2" charset="0"/>
              </a:rPr>
              <a:t>The Central Switching Service (CSS), the CSS Certificate Authority (CSS CA), the Switching Operator (SO) (collectively the Central Registration Service or CRS), the Electricity Registration Data Services (ERDS) and the Gas Registration Data Service (GRDS)</a:t>
            </a:r>
          </a:p>
          <a:p>
            <a:pPr marL="0" indent="0">
              <a:lnSpc>
                <a:spcPct val="100000"/>
              </a:lnSpc>
              <a:spcAft>
                <a:spcPts val="1200"/>
              </a:spcAft>
              <a:buNone/>
            </a:pPr>
            <a:r>
              <a:rPr lang="en-GB" sz="1400" b="1" dirty="0">
                <a:solidFill>
                  <a:schemeClr val="tx1"/>
                </a:solidFill>
                <a:latin typeface="Roboto" panose="02000000000000000000" pitchFamily="2" charset="0"/>
                <a:ea typeface="Roboto" panose="02000000000000000000" pitchFamily="2" charset="0"/>
                <a:cs typeface="Roboto" panose="02000000000000000000" pitchFamily="2" charset="0"/>
              </a:rPr>
              <a:t>Key Reflections</a:t>
            </a:r>
          </a:p>
          <a:p>
            <a:pPr marL="342900" indent="-342900">
              <a:lnSpc>
                <a:spcPct val="100000"/>
              </a:lnSpc>
              <a:spcAft>
                <a:spcPts val="1200"/>
              </a:spcAft>
              <a:buFont typeface="+mj-lt"/>
              <a:buAutoNum type="arabicPeriod"/>
            </a:pPr>
            <a:r>
              <a:rPr lang="en-GB" sz="1400" dirty="0">
                <a:solidFill>
                  <a:schemeClr val="tx1"/>
                </a:solidFill>
                <a:latin typeface="Roboto" panose="02000000000000000000" pitchFamily="2" charset="0"/>
                <a:ea typeface="Roboto" panose="02000000000000000000" pitchFamily="2" charset="0"/>
                <a:cs typeface="Roboto" panose="02000000000000000000" pitchFamily="2" charset="0"/>
              </a:rPr>
              <a:t>The CRS Performance Charge proved effective in catalysing performance improvements.</a:t>
            </a:r>
          </a:p>
          <a:p>
            <a:pPr marL="342900" indent="-342900">
              <a:lnSpc>
                <a:spcPct val="100000"/>
              </a:lnSpc>
              <a:spcAft>
                <a:spcPts val="1200"/>
              </a:spcAft>
              <a:buFont typeface="+mj-lt"/>
              <a:buAutoNum type="arabicPeriod"/>
            </a:pPr>
            <a:r>
              <a:rPr lang="en-GB" sz="1400" dirty="0">
                <a:solidFill>
                  <a:schemeClr val="tx1"/>
                </a:solidFill>
                <a:latin typeface="Roboto" panose="02000000000000000000" pitchFamily="2" charset="0"/>
                <a:ea typeface="Roboto" panose="02000000000000000000" pitchFamily="2" charset="0"/>
                <a:cs typeface="Roboto" panose="02000000000000000000" pitchFamily="2" charset="0"/>
              </a:rPr>
              <a:t>Switching Services operating as anticipated with some increase in operational hours above-peak volumes in line with the steady increase in switching volumes.</a:t>
            </a:r>
            <a:endPar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19" name="TextBox 18">
            <a:extLst>
              <a:ext uri="{FF2B5EF4-FFF2-40B4-BE49-F238E27FC236}">
                <a16:creationId xmlns:a16="http://schemas.microsoft.com/office/drawing/2014/main" id="{E0580922-60B6-7935-66AB-6170D3BB0086}"/>
              </a:ext>
            </a:extLst>
          </p:cNvPr>
          <p:cNvSpPr txBox="1"/>
          <p:nvPr/>
        </p:nvSpPr>
        <p:spPr>
          <a:xfrm>
            <a:off x="1198750" y="1316022"/>
            <a:ext cx="2252373" cy="646331"/>
          </a:xfrm>
          <a:prstGeom prst="rect">
            <a:avLst/>
          </a:prstGeom>
          <a:noFill/>
        </p:spPr>
        <p:txBody>
          <a:bodyPr wrap="square">
            <a:spAutoFit/>
          </a:bodyPr>
          <a:lstStyle/>
          <a:p>
            <a:r>
              <a:rPr lang="en-US" b="1" dirty="0">
                <a:solidFill>
                  <a:schemeClr val="accent1"/>
                </a:solidFill>
                <a:latin typeface="Roboto" panose="02000000000000000000" pitchFamily="2" charset="0"/>
                <a:ea typeface="Roboto" panose="02000000000000000000" pitchFamily="2" charset="0"/>
                <a:cs typeface="Roboto" panose="02000000000000000000" pitchFamily="2" charset="0"/>
              </a:rPr>
              <a:t>SWITCHING SERVICES</a:t>
            </a:r>
            <a:endParaRPr lang="en-GB" dirty="0">
              <a:latin typeface="Roboto" panose="02000000000000000000" pitchFamily="2" charset="0"/>
              <a:ea typeface="Roboto" panose="02000000000000000000" pitchFamily="2" charset="0"/>
              <a:cs typeface="Roboto" panose="02000000000000000000" pitchFamily="2" charset="0"/>
            </a:endParaRPr>
          </a:p>
        </p:txBody>
      </p:sp>
      <p:sp>
        <p:nvSpPr>
          <p:cNvPr id="20" name="TextBox 19">
            <a:extLst>
              <a:ext uri="{FF2B5EF4-FFF2-40B4-BE49-F238E27FC236}">
                <a16:creationId xmlns:a16="http://schemas.microsoft.com/office/drawing/2014/main" id="{F767AF72-3C55-326B-BDE9-A026633D1C9E}"/>
              </a:ext>
            </a:extLst>
          </p:cNvPr>
          <p:cNvSpPr txBox="1"/>
          <p:nvPr/>
        </p:nvSpPr>
        <p:spPr>
          <a:xfrm>
            <a:off x="5168876" y="1316022"/>
            <a:ext cx="2252373" cy="369332"/>
          </a:xfrm>
          <a:prstGeom prst="rect">
            <a:avLst/>
          </a:prstGeom>
          <a:noFill/>
        </p:spPr>
        <p:txBody>
          <a:bodyPr wrap="square">
            <a:spAutoFit/>
          </a:bodyPr>
          <a:lstStyle/>
          <a:p>
            <a:r>
              <a:rPr lang="en-US" sz="1800" b="1">
                <a:solidFill>
                  <a:schemeClr val="accent2"/>
                </a:solidFill>
                <a:latin typeface="Roboto" panose="02000000000000000000" pitchFamily="2" charset="0"/>
                <a:ea typeface="Roboto" panose="02000000000000000000" pitchFamily="2" charset="0"/>
                <a:cs typeface="Roboto" panose="02000000000000000000" pitchFamily="2" charset="0"/>
              </a:rPr>
              <a:t>ENQUIRY SERVICES</a:t>
            </a:r>
            <a:endParaRPr lang="en-GB">
              <a:latin typeface="Roboto" panose="02000000000000000000" pitchFamily="2" charset="0"/>
              <a:ea typeface="Roboto" panose="02000000000000000000" pitchFamily="2" charset="0"/>
              <a:cs typeface="Roboto" panose="02000000000000000000" pitchFamily="2" charset="0"/>
            </a:endParaRPr>
          </a:p>
        </p:txBody>
      </p:sp>
      <p:sp>
        <p:nvSpPr>
          <p:cNvPr id="21" name="TextBox 20">
            <a:extLst>
              <a:ext uri="{FF2B5EF4-FFF2-40B4-BE49-F238E27FC236}">
                <a16:creationId xmlns:a16="http://schemas.microsoft.com/office/drawing/2014/main" id="{A1C4ABEE-5BC6-349C-79FB-28ADCAC5ACB5}"/>
              </a:ext>
            </a:extLst>
          </p:cNvPr>
          <p:cNvSpPr txBox="1"/>
          <p:nvPr/>
        </p:nvSpPr>
        <p:spPr>
          <a:xfrm>
            <a:off x="9139002" y="1311509"/>
            <a:ext cx="2589013" cy="646331"/>
          </a:xfrm>
          <a:prstGeom prst="rect">
            <a:avLst/>
          </a:prstGeom>
          <a:noFill/>
        </p:spPr>
        <p:txBody>
          <a:bodyPr wrap="square">
            <a:spAutoFit/>
          </a:bodyPr>
          <a:lstStyle/>
          <a:p>
            <a:r>
              <a:rPr lang="en-US" sz="1800" b="1">
                <a:solidFill>
                  <a:schemeClr val="accent3"/>
                </a:solidFill>
                <a:latin typeface="Roboto" panose="02000000000000000000" pitchFamily="2" charset="0"/>
                <a:ea typeface="Roboto" panose="02000000000000000000" pitchFamily="2" charset="0"/>
                <a:cs typeface="Roboto" panose="02000000000000000000" pitchFamily="2" charset="0"/>
              </a:rPr>
              <a:t>CODE MANAGER SERVICES</a:t>
            </a:r>
            <a:endParaRPr lang="en-GB">
              <a:latin typeface="Roboto" panose="02000000000000000000" pitchFamily="2" charset="0"/>
              <a:ea typeface="Roboto" panose="02000000000000000000" pitchFamily="2" charset="0"/>
              <a:cs typeface="Roboto" panose="02000000000000000000" pitchFamily="2" charset="0"/>
            </a:endParaRPr>
          </a:p>
        </p:txBody>
      </p:sp>
      <p:sp>
        <p:nvSpPr>
          <p:cNvPr id="22" name="Inhaltsplatzhalter 4">
            <a:extLst>
              <a:ext uri="{FF2B5EF4-FFF2-40B4-BE49-F238E27FC236}">
                <a16:creationId xmlns:a16="http://schemas.microsoft.com/office/drawing/2014/main" id="{47E1E4B2-0CDF-DB9D-EE90-16F6CEE5CB95}"/>
              </a:ext>
            </a:extLst>
          </p:cNvPr>
          <p:cNvSpPr txBox="1">
            <a:spLocks/>
          </p:cNvSpPr>
          <p:nvPr/>
        </p:nvSpPr>
        <p:spPr>
          <a:xfrm>
            <a:off x="4334679" y="2124625"/>
            <a:ext cx="3624778" cy="4001095"/>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n-GB" sz="1400" b="1">
                <a:solidFill>
                  <a:schemeClr val="tx1"/>
                </a:solidFill>
                <a:latin typeface="Roboto" panose="02000000000000000000" pitchFamily="2" charset="0"/>
                <a:ea typeface="Roboto" panose="02000000000000000000" pitchFamily="2" charset="0"/>
                <a:cs typeface="Roboto" panose="02000000000000000000" pitchFamily="2" charset="0"/>
              </a:rPr>
              <a:t>These include…</a:t>
            </a:r>
          </a:p>
          <a:p>
            <a:pPr marL="0" indent="0">
              <a:lnSpc>
                <a:spcPct val="100000"/>
              </a:lnSpc>
              <a:spcAft>
                <a:spcPts val="1200"/>
              </a:spcAft>
              <a:buNone/>
            </a:pPr>
            <a:r>
              <a:rPr lang="en-GB" sz="1400">
                <a:solidFill>
                  <a:schemeClr val="tx1"/>
                </a:solidFill>
                <a:latin typeface="Roboto" panose="02000000000000000000" pitchFamily="2" charset="0"/>
                <a:ea typeface="Roboto" panose="02000000000000000000" pitchFamily="2" charset="0"/>
                <a:cs typeface="Roboto" panose="02000000000000000000" pitchFamily="2" charset="0"/>
              </a:rPr>
              <a:t>The Electricity Enquiry Service (EES) and the Gas Enquiry Service (GES)</a:t>
            </a:r>
          </a:p>
          <a:p>
            <a:pPr marL="0" indent="0">
              <a:lnSpc>
                <a:spcPct val="100000"/>
              </a:lnSpc>
              <a:spcAft>
                <a:spcPts val="1200"/>
              </a:spcAft>
              <a:buNone/>
            </a:pPr>
            <a:r>
              <a:rPr lang="en-GB" sz="1400" b="1">
                <a:solidFill>
                  <a:schemeClr val="tx1"/>
                </a:solidFill>
                <a:latin typeface="Roboto" panose="02000000000000000000" pitchFamily="2" charset="0"/>
                <a:ea typeface="Roboto" panose="02000000000000000000" pitchFamily="2" charset="0"/>
                <a:cs typeface="Roboto" panose="02000000000000000000" pitchFamily="2" charset="0"/>
              </a:rPr>
              <a:t>Key Reflections</a:t>
            </a:r>
          </a:p>
          <a:p>
            <a:pPr marL="342900" indent="-342900">
              <a:lnSpc>
                <a:spcPct val="100000"/>
              </a:lnSpc>
              <a:spcAft>
                <a:spcPts val="1200"/>
              </a:spcAft>
              <a:buFont typeface="+mj-lt"/>
              <a:buAutoNum type="arabicPeriod"/>
            </a:pPr>
            <a:r>
              <a:rPr lang="en-GB" sz="1400">
                <a:solidFill>
                  <a:schemeClr val="tx1"/>
                </a:solidFill>
                <a:latin typeface="Roboto" panose="02000000000000000000" pitchFamily="2" charset="0"/>
                <a:ea typeface="Roboto" panose="02000000000000000000" pitchFamily="2" charset="0"/>
                <a:cs typeface="Roboto" panose="02000000000000000000" pitchFamily="2" charset="0"/>
              </a:rPr>
              <a:t>General performance is within acceptable limits.</a:t>
            </a:r>
          </a:p>
          <a:p>
            <a:pPr marL="342900" indent="-342900">
              <a:lnSpc>
                <a:spcPct val="100000"/>
              </a:lnSpc>
              <a:spcAft>
                <a:spcPts val="1200"/>
              </a:spcAft>
              <a:buFont typeface="+mj-lt"/>
              <a:buAutoNum type="arabicPeriod"/>
            </a:pPr>
            <a:r>
              <a:rPr lang="en-GB" sz="1400">
                <a:solidFill>
                  <a:schemeClr val="tx1"/>
                </a:solidFill>
                <a:latin typeface="Roboto" panose="02000000000000000000" pitchFamily="2" charset="0"/>
                <a:ea typeface="Roboto" panose="02000000000000000000" pitchFamily="2" charset="0"/>
                <a:cs typeface="Roboto" panose="02000000000000000000" pitchFamily="2" charset="0"/>
              </a:rPr>
              <a:t>Performance dips were noted in months where there was a major incident and acted on quickly.</a:t>
            </a:r>
          </a:p>
          <a:p>
            <a:pPr marL="342900" indent="-342900">
              <a:lnSpc>
                <a:spcPct val="100000"/>
              </a:lnSpc>
              <a:spcAft>
                <a:spcPts val="1200"/>
              </a:spcAft>
              <a:buFont typeface="+mj-lt"/>
              <a:buAutoNum type="arabicPeriod"/>
            </a:pPr>
            <a:r>
              <a:rPr lang="en-GB" sz="1400">
                <a:solidFill>
                  <a:schemeClr val="tx1"/>
                </a:solidFill>
                <a:latin typeface="Roboto" panose="02000000000000000000" pitchFamily="2" charset="0"/>
                <a:ea typeface="Roboto" panose="02000000000000000000" pitchFamily="2" charset="0"/>
                <a:cs typeface="Roboto" panose="02000000000000000000" pitchFamily="2" charset="0"/>
              </a:rPr>
              <a:t>There are also some metrics where performance levels either cannot be reported or remain below target levels. In such cases, the Service Providers have work-off plans in place which are actively monitored.</a:t>
            </a:r>
          </a:p>
        </p:txBody>
      </p:sp>
      <p:sp>
        <p:nvSpPr>
          <p:cNvPr id="23" name="Inhaltsplatzhalter 4">
            <a:extLst>
              <a:ext uri="{FF2B5EF4-FFF2-40B4-BE49-F238E27FC236}">
                <a16:creationId xmlns:a16="http://schemas.microsoft.com/office/drawing/2014/main" id="{35295E81-9828-1C6B-BC59-FD9561FEC1B3}"/>
              </a:ext>
            </a:extLst>
          </p:cNvPr>
          <p:cNvSpPr txBox="1">
            <a:spLocks/>
          </p:cNvSpPr>
          <p:nvPr/>
        </p:nvSpPr>
        <p:spPr>
          <a:xfrm>
            <a:off x="8310666" y="2124625"/>
            <a:ext cx="3624778" cy="3970318"/>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n-GB" sz="1400" b="1">
                <a:solidFill>
                  <a:schemeClr val="tx1"/>
                </a:solidFill>
                <a:latin typeface="Roboto" panose="02000000000000000000" pitchFamily="2" charset="0"/>
                <a:ea typeface="Roboto" panose="02000000000000000000" pitchFamily="2" charset="0"/>
                <a:cs typeface="Roboto" panose="02000000000000000000" pitchFamily="2" charset="0"/>
              </a:rPr>
              <a:t>These include…</a:t>
            </a:r>
          </a:p>
          <a:p>
            <a:pPr marL="0" indent="0">
              <a:lnSpc>
                <a:spcPct val="100000"/>
              </a:lnSpc>
              <a:spcAft>
                <a:spcPts val="1200"/>
              </a:spcAft>
              <a:buNone/>
            </a:pPr>
            <a:r>
              <a:rPr lang="en-GB" sz="1400">
                <a:solidFill>
                  <a:schemeClr val="tx1"/>
                </a:solidFill>
                <a:latin typeface="Roboto" panose="02000000000000000000" pitchFamily="2" charset="0"/>
                <a:ea typeface="Roboto" panose="02000000000000000000" pitchFamily="2" charset="0"/>
                <a:cs typeface="Roboto" panose="02000000000000000000" pitchFamily="2" charset="0"/>
              </a:rPr>
              <a:t>All REC Code Manager Services</a:t>
            </a:r>
          </a:p>
          <a:p>
            <a:pPr marL="0" indent="0">
              <a:lnSpc>
                <a:spcPct val="100000"/>
              </a:lnSpc>
              <a:spcAft>
                <a:spcPts val="1200"/>
              </a:spcAft>
              <a:buNone/>
            </a:pPr>
            <a:r>
              <a:rPr lang="en-GB" sz="1400" b="1">
                <a:solidFill>
                  <a:schemeClr val="tx1"/>
                </a:solidFill>
                <a:latin typeface="Roboto" panose="02000000000000000000" pitchFamily="2" charset="0"/>
                <a:ea typeface="Roboto" panose="02000000000000000000" pitchFamily="2" charset="0"/>
                <a:cs typeface="Roboto" panose="02000000000000000000" pitchFamily="2" charset="0"/>
              </a:rPr>
              <a:t>Key Reflections</a:t>
            </a:r>
          </a:p>
          <a:p>
            <a:pPr marL="342900" indent="-342900">
              <a:lnSpc>
                <a:spcPct val="100000"/>
              </a:lnSpc>
              <a:spcAft>
                <a:spcPts val="1200"/>
              </a:spcAft>
              <a:buFont typeface="+mj-lt"/>
              <a:buAutoNum type="arabicPeriod"/>
            </a:pPr>
            <a:r>
              <a:rPr lang="en-GB" sz="1400">
                <a:solidFill>
                  <a:schemeClr val="tx1"/>
                </a:solidFill>
                <a:latin typeface="Roboto" panose="02000000000000000000" pitchFamily="2" charset="0"/>
                <a:ea typeface="Roboto" panose="02000000000000000000" pitchFamily="2" charset="0"/>
                <a:cs typeface="Roboto" panose="02000000000000000000" pitchFamily="2" charset="0"/>
              </a:rPr>
              <a:t>Positive performance through 2023.</a:t>
            </a:r>
          </a:p>
          <a:p>
            <a:pPr marL="342900" indent="-342900">
              <a:lnSpc>
                <a:spcPct val="100000"/>
              </a:lnSpc>
              <a:spcAft>
                <a:spcPts val="1200"/>
              </a:spcAft>
              <a:buFont typeface="+mj-lt"/>
              <a:buAutoNum type="arabicPeriod"/>
            </a:pPr>
            <a:r>
              <a:rPr lang="en-GB" sz="1400">
                <a:solidFill>
                  <a:schemeClr val="tx1"/>
                </a:solidFill>
                <a:latin typeface="Roboto" panose="02000000000000000000" pitchFamily="2" charset="0"/>
                <a:ea typeface="Roboto" panose="02000000000000000000" pitchFamily="2" charset="0"/>
                <a:cs typeface="Roboto" panose="02000000000000000000" pitchFamily="2" charset="0"/>
              </a:rPr>
              <a:t>97% of all metrics met or exceeded expectation.</a:t>
            </a:r>
          </a:p>
          <a:p>
            <a:pPr marL="877731" lvl="1" indent="-342900">
              <a:lnSpc>
                <a:spcPct val="100000"/>
              </a:lnSpc>
              <a:spcAft>
                <a:spcPts val="1200"/>
              </a:spcAft>
              <a:buFont typeface="+mj-lt"/>
              <a:buAutoNum type="arabicPeriod"/>
            </a:pPr>
            <a:r>
              <a:rPr lang="en-GB" sz="1100">
                <a:solidFill>
                  <a:schemeClr val="tx1"/>
                </a:solidFill>
                <a:latin typeface="Roboto" panose="02000000000000000000" pitchFamily="2" charset="0"/>
                <a:ea typeface="Roboto" panose="02000000000000000000" pitchFamily="2" charset="0"/>
                <a:cs typeface="Roboto" panose="02000000000000000000" pitchFamily="2" charset="0"/>
              </a:rPr>
              <a:t>All Accession and Entry Management metrics achieved 100%.</a:t>
            </a:r>
          </a:p>
          <a:p>
            <a:pPr marL="877731" lvl="1" indent="-342900">
              <a:lnSpc>
                <a:spcPct val="100000"/>
              </a:lnSpc>
              <a:spcAft>
                <a:spcPts val="1200"/>
              </a:spcAft>
              <a:buFont typeface="+mj-lt"/>
              <a:buAutoNum type="arabicPeriod"/>
            </a:pPr>
            <a:r>
              <a:rPr lang="en-GB" sz="1100">
                <a:solidFill>
                  <a:schemeClr val="tx1"/>
                </a:solidFill>
                <a:latin typeface="Roboto" panose="02000000000000000000" pitchFamily="2" charset="0"/>
                <a:ea typeface="Roboto" panose="02000000000000000000" pitchFamily="2" charset="0"/>
                <a:cs typeface="Roboto" panose="02000000000000000000" pitchFamily="2" charset="0"/>
              </a:rPr>
              <a:t>Overall Training satisfaction score was 98% compared to the 75% target.</a:t>
            </a:r>
          </a:p>
          <a:p>
            <a:pPr marL="877731" lvl="1" indent="-342900">
              <a:lnSpc>
                <a:spcPct val="100000"/>
              </a:lnSpc>
              <a:spcAft>
                <a:spcPts val="1200"/>
              </a:spcAft>
              <a:buFont typeface="+mj-lt"/>
              <a:buAutoNum type="arabicPeriod"/>
            </a:pPr>
            <a:r>
              <a:rPr lang="en-GB" sz="1100">
                <a:solidFill>
                  <a:schemeClr val="tx1"/>
                </a:solidFill>
                <a:latin typeface="Roboto" panose="02000000000000000000" pitchFamily="2" charset="0"/>
                <a:ea typeface="Roboto" panose="02000000000000000000" pitchFamily="2" charset="0"/>
                <a:cs typeface="Roboto" panose="02000000000000000000" pitchFamily="2" charset="0"/>
              </a:rPr>
              <a:t>Helpdesk achieved 90% satisfaction score, well above the target of 75%.</a:t>
            </a:r>
          </a:p>
          <a:p>
            <a:pPr marL="342900" indent="-342900">
              <a:lnSpc>
                <a:spcPct val="100000"/>
              </a:lnSpc>
              <a:spcAft>
                <a:spcPts val="1200"/>
              </a:spcAft>
              <a:buFont typeface="+mj-lt"/>
              <a:buAutoNum type="arabicPeriod"/>
            </a:pPr>
            <a:r>
              <a:rPr lang="en-GB" sz="1400">
                <a:solidFill>
                  <a:schemeClr val="tx1"/>
                </a:solidFill>
                <a:latin typeface="Roboto" panose="02000000000000000000" pitchFamily="2" charset="0"/>
                <a:ea typeface="Roboto" panose="02000000000000000000" pitchFamily="2" charset="0"/>
                <a:cs typeface="Roboto" panose="02000000000000000000" pitchFamily="2" charset="0"/>
              </a:rPr>
              <a:t>Improvement programmes in place for Change and Technology User Experience.</a:t>
            </a:r>
          </a:p>
        </p:txBody>
      </p:sp>
      <p:pic>
        <p:nvPicPr>
          <p:cNvPr id="25" name="Graphic 24" descr="Toggle with solid fill">
            <a:extLst>
              <a:ext uri="{FF2B5EF4-FFF2-40B4-BE49-F238E27FC236}">
                <a16:creationId xmlns:a16="http://schemas.microsoft.com/office/drawing/2014/main" id="{7B080DBD-C0B9-7183-4D2D-78C76F660B3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4350" y="1158657"/>
            <a:ext cx="914400" cy="914400"/>
          </a:xfrm>
          <a:prstGeom prst="rect">
            <a:avLst/>
          </a:prstGeom>
        </p:spPr>
      </p:pic>
      <p:pic>
        <p:nvPicPr>
          <p:cNvPr id="27" name="Graphic 26" descr="Help with solid fill">
            <a:extLst>
              <a:ext uri="{FF2B5EF4-FFF2-40B4-BE49-F238E27FC236}">
                <a16:creationId xmlns:a16="http://schemas.microsoft.com/office/drawing/2014/main" id="{26370D6A-E003-2223-0C40-2B36FA9B266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54476" y="1177474"/>
            <a:ext cx="914400" cy="914400"/>
          </a:xfrm>
          <a:prstGeom prst="rect">
            <a:avLst/>
          </a:prstGeom>
        </p:spPr>
      </p:pic>
      <p:pic>
        <p:nvPicPr>
          <p:cNvPr id="29" name="Graphic 28" descr="Books with solid fill">
            <a:extLst>
              <a:ext uri="{FF2B5EF4-FFF2-40B4-BE49-F238E27FC236}">
                <a16:creationId xmlns:a16="http://schemas.microsoft.com/office/drawing/2014/main" id="{2A7EA4A5-338F-F2DA-7D52-FDBB2DE451A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224602" y="1177474"/>
            <a:ext cx="914400" cy="914400"/>
          </a:xfrm>
          <a:prstGeom prst="rect">
            <a:avLst/>
          </a:prstGeom>
        </p:spPr>
      </p:pic>
    </p:spTree>
    <p:extLst>
      <p:ext uri="{BB962C8B-B14F-4D97-AF65-F5344CB8AC3E}">
        <p14:creationId xmlns:p14="http://schemas.microsoft.com/office/powerpoint/2010/main" val="32902562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C0E8B-5EC7-BAED-C401-1462E0D9B922}"/>
              </a:ext>
            </a:extLst>
          </p:cNvPr>
          <p:cNvSpPr>
            <a:spLocks noGrp="1"/>
          </p:cNvSpPr>
          <p:nvPr>
            <p:ph type="title"/>
          </p:nvPr>
        </p:nvSpPr>
        <p:spPr/>
        <p:txBody>
          <a:bodyPr>
            <a:noAutofit/>
          </a:bodyPr>
          <a:lstStyle/>
          <a:p>
            <a:r>
              <a:rPr lang="en-GB" dirty="0">
                <a:solidFill>
                  <a:schemeClr val="tx2"/>
                </a:solidFill>
              </a:rPr>
              <a:t>REC SERVICES Performance – Overall Performance</a:t>
            </a:r>
          </a:p>
        </p:txBody>
      </p:sp>
      <p:pic>
        <p:nvPicPr>
          <p:cNvPr id="1026" name="Picture 2">
            <a:extLst>
              <a:ext uri="{FF2B5EF4-FFF2-40B4-BE49-F238E27FC236}">
                <a16:creationId xmlns:a16="http://schemas.microsoft.com/office/drawing/2014/main" id="{51CB0C0E-F7BC-F843-80C8-F7F35D56BB6E}"/>
              </a:ext>
            </a:extLst>
          </p:cNvPr>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p:blipFill>
        <p:spPr bwMode="auto">
          <a:xfrm>
            <a:off x="1700211" y="3053696"/>
            <a:ext cx="7677150" cy="3697069"/>
          </a:xfrm>
          <a:prstGeom prst="rect">
            <a:avLst/>
          </a:prstGeom>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25CEF6D-530F-0D4D-9A5D-0D20DEFA91DC}"/>
              </a:ext>
            </a:extLst>
          </p:cNvPr>
          <p:cNvSpPr txBox="1"/>
          <p:nvPr/>
        </p:nvSpPr>
        <p:spPr>
          <a:xfrm>
            <a:off x="838199" y="1185386"/>
            <a:ext cx="9401175" cy="1708160"/>
          </a:xfrm>
          <a:prstGeom prst="rect">
            <a:avLst/>
          </a:prstGeom>
          <a:noFill/>
        </p:spPr>
        <p:txBody>
          <a:bodyPr wrap="square">
            <a:spAutoFit/>
          </a:bodyPr>
          <a:lstStyle/>
          <a:p>
            <a:pPr algn="l"/>
            <a:r>
              <a:rPr lang="en-GB" sz="1500" b="0" i="0" dirty="0">
                <a:solidFill>
                  <a:srgbClr val="272833"/>
                </a:solidFill>
                <a:effectLst/>
                <a:latin typeface="Roboto" panose="02000000000000000000" pitchFamily="2" charset="0"/>
                <a:ea typeface="Roboto" panose="02000000000000000000" pitchFamily="2" charset="0"/>
                <a:cs typeface="Roboto" panose="02000000000000000000" pitchFamily="2" charset="0"/>
              </a:rPr>
              <a:t>On average, the Service Providers successfully </a:t>
            </a:r>
            <a:r>
              <a:rPr lang="en-GB" sz="1500" b="1" i="0" dirty="0">
                <a:solidFill>
                  <a:srgbClr val="272833"/>
                </a:solidFill>
                <a:effectLst/>
                <a:latin typeface="Roboto" panose="02000000000000000000" pitchFamily="2" charset="0"/>
                <a:ea typeface="Roboto" panose="02000000000000000000" pitchFamily="2" charset="0"/>
                <a:cs typeface="Roboto" panose="02000000000000000000" pitchFamily="2" charset="0"/>
              </a:rPr>
              <a:t>met 98%</a:t>
            </a:r>
            <a:r>
              <a:rPr lang="en-GB" sz="1500" b="0" i="0" dirty="0">
                <a:solidFill>
                  <a:srgbClr val="272833"/>
                </a:solidFill>
                <a:effectLst/>
                <a:latin typeface="Roboto" panose="02000000000000000000" pitchFamily="2" charset="0"/>
                <a:ea typeface="Roboto" panose="02000000000000000000" pitchFamily="2" charset="0"/>
                <a:cs typeface="Roboto" panose="02000000000000000000" pitchFamily="2" charset="0"/>
              </a:rPr>
              <a:t> of their required Service Level targets. However, there was a noticeable decline in performance during October 2023, which was attributed to a Major Incident within the Gas Enquiry Service (GES) that occurred during the deployment of a change. RECCo and the Code Manager understand the root cause of this issue, and are working with the GES Provider to prevent recurrence. As seen in the chart below, the performance bounced back the following month. The Code Manager is closely monitoring the Service Providers' performance in meeting the Service Level targets to provide consistent and reliable service delivery.</a:t>
            </a:r>
          </a:p>
        </p:txBody>
      </p:sp>
    </p:spTree>
    <p:extLst>
      <p:ext uri="{BB962C8B-B14F-4D97-AF65-F5344CB8AC3E}">
        <p14:creationId xmlns:p14="http://schemas.microsoft.com/office/powerpoint/2010/main" val="12926578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C0E8B-5EC7-BAED-C401-1462E0D9B922}"/>
              </a:ext>
            </a:extLst>
          </p:cNvPr>
          <p:cNvSpPr>
            <a:spLocks noGrp="1"/>
          </p:cNvSpPr>
          <p:nvPr>
            <p:ph type="title"/>
          </p:nvPr>
        </p:nvSpPr>
        <p:spPr/>
        <p:txBody>
          <a:bodyPr>
            <a:normAutofit fontScale="90000"/>
          </a:bodyPr>
          <a:lstStyle/>
          <a:p>
            <a:r>
              <a:rPr lang="en-GB">
                <a:solidFill>
                  <a:schemeClr val="tx2"/>
                </a:solidFill>
              </a:rPr>
              <a:t>REC SERVICES Performance – Service Availability</a:t>
            </a:r>
          </a:p>
        </p:txBody>
      </p:sp>
      <p:sp>
        <p:nvSpPr>
          <p:cNvPr id="5" name="TextBox 4">
            <a:extLst>
              <a:ext uri="{FF2B5EF4-FFF2-40B4-BE49-F238E27FC236}">
                <a16:creationId xmlns:a16="http://schemas.microsoft.com/office/drawing/2014/main" id="{325CEF6D-530F-0D4D-9A5D-0D20DEFA91DC}"/>
              </a:ext>
            </a:extLst>
          </p:cNvPr>
          <p:cNvSpPr txBox="1"/>
          <p:nvPr/>
        </p:nvSpPr>
        <p:spPr>
          <a:xfrm>
            <a:off x="838200" y="1185386"/>
            <a:ext cx="9284854" cy="584775"/>
          </a:xfrm>
          <a:prstGeom prst="rect">
            <a:avLst/>
          </a:prstGeom>
          <a:noFill/>
        </p:spPr>
        <p:txBody>
          <a:bodyPr wrap="square">
            <a:spAutoFit/>
          </a:bodyPr>
          <a:lstStyle/>
          <a:p>
            <a:pPr algn="l"/>
            <a:r>
              <a:rPr lang="en-GB" sz="1600" b="0" i="0" dirty="0">
                <a:solidFill>
                  <a:srgbClr val="272833"/>
                </a:solidFill>
                <a:effectLst/>
                <a:latin typeface="Roboto" panose="02000000000000000000" pitchFamily="2" charset="0"/>
                <a:ea typeface="Roboto" panose="02000000000000000000" pitchFamily="2" charset="0"/>
                <a:cs typeface="Roboto" panose="02000000000000000000" pitchFamily="2" charset="0"/>
              </a:rPr>
              <a:t>REC Services broadly met the target for Service </a:t>
            </a:r>
            <a:r>
              <a:rPr lang="en-GB" sz="1600" dirty="0">
                <a:solidFill>
                  <a:srgbClr val="272833"/>
                </a:solidFill>
                <a:latin typeface="Roboto" panose="02000000000000000000" pitchFamily="2" charset="0"/>
                <a:ea typeface="Roboto" panose="02000000000000000000" pitchFamily="2" charset="0"/>
                <a:cs typeface="Roboto" panose="02000000000000000000" pitchFamily="2" charset="0"/>
              </a:rPr>
              <a:t>Availability, which</a:t>
            </a:r>
            <a:r>
              <a:rPr lang="en-GB" sz="1600" b="0" i="0" dirty="0">
                <a:solidFill>
                  <a:srgbClr val="272833"/>
                </a:solidFill>
                <a:effectLst/>
                <a:latin typeface="Roboto" panose="02000000000000000000" pitchFamily="2" charset="0"/>
                <a:ea typeface="Roboto" panose="02000000000000000000" pitchFamily="2" charset="0"/>
                <a:cs typeface="Roboto" panose="02000000000000000000" pitchFamily="2" charset="0"/>
              </a:rPr>
              <a:t> varies by service from 99% to 99.75%.</a:t>
            </a:r>
          </a:p>
        </p:txBody>
      </p:sp>
      <p:sp>
        <p:nvSpPr>
          <p:cNvPr id="10" name="Rectangle 9">
            <a:extLst>
              <a:ext uri="{FF2B5EF4-FFF2-40B4-BE49-F238E27FC236}">
                <a16:creationId xmlns:a16="http://schemas.microsoft.com/office/drawing/2014/main" id="{C20E6504-9B94-4E23-6028-5E6D7997FE7D}"/>
              </a:ext>
            </a:extLst>
          </p:cNvPr>
          <p:cNvSpPr/>
          <p:nvPr/>
        </p:nvSpPr>
        <p:spPr>
          <a:xfrm>
            <a:off x="942556" y="2275692"/>
            <a:ext cx="769374" cy="3077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E9CE8CB7-8BD3-566E-66BB-93662D22E8DE}"/>
              </a:ext>
            </a:extLst>
          </p:cNvPr>
          <p:cNvPicPr>
            <a:picLocks noChangeAspect="1"/>
          </p:cNvPicPr>
          <p:nvPr/>
        </p:nvPicPr>
        <p:blipFill>
          <a:blip r:embed="rId2"/>
          <a:stretch>
            <a:fillRect/>
          </a:stretch>
        </p:blipFill>
        <p:spPr>
          <a:xfrm>
            <a:off x="865555" y="2298463"/>
            <a:ext cx="9230144" cy="4194412"/>
          </a:xfrm>
          <a:prstGeom prst="rect">
            <a:avLst/>
          </a:prstGeom>
        </p:spPr>
      </p:pic>
    </p:spTree>
    <p:extLst>
      <p:ext uri="{BB962C8B-B14F-4D97-AF65-F5344CB8AC3E}">
        <p14:creationId xmlns:p14="http://schemas.microsoft.com/office/powerpoint/2010/main" val="10522223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C0E8B-5EC7-BAED-C401-1462E0D9B922}"/>
              </a:ext>
            </a:extLst>
          </p:cNvPr>
          <p:cNvSpPr>
            <a:spLocks noGrp="1"/>
          </p:cNvSpPr>
          <p:nvPr>
            <p:ph type="title"/>
          </p:nvPr>
        </p:nvSpPr>
        <p:spPr/>
        <p:txBody>
          <a:bodyPr>
            <a:noAutofit/>
          </a:bodyPr>
          <a:lstStyle/>
          <a:p>
            <a:r>
              <a:rPr lang="en-GB" dirty="0">
                <a:solidFill>
                  <a:schemeClr val="tx2"/>
                </a:solidFill>
              </a:rPr>
              <a:t>REC SERVICES Performance – Operational Volumes</a:t>
            </a:r>
          </a:p>
        </p:txBody>
      </p:sp>
      <p:pic>
        <p:nvPicPr>
          <p:cNvPr id="1026" name="Picture 2">
            <a:extLst>
              <a:ext uri="{FF2B5EF4-FFF2-40B4-BE49-F238E27FC236}">
                <a16:creationId xmlns:a16="http://schemas.microsoft.com/office/drawing/2014/main" id="{51CB0C0E-F7BC-F843-80C8-F7F35D56BB6E}"/>
              </a:ext>
            </a:extLst>
          </p:cNvPr>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p:blipFill>
        <p:spPr bwMode="auto">
          <a:xfrm>
            <a:off x="896358" y="2262604"/>
            <a:ext cx="9284855" cy="4471288"/>
          </a:xfrm>
          <a:prstGeom prst="rect">
            <a:avLst/>
          </a:prstGeom>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25CEF6D-530F-0D4D-9A5D-0D20DEFA91DC}"/>
              </a:ext>
            </a:extLst>
          </p:cNvPr>
          <p:cNvSpPr txBox="1"/>
          <p:nvPr/>
        </p:nvSpPr>
        <p:spPr>
          <a:xfrm>
            <a:off x="838199" y="1185386"/>
            <a:ext cx="9401175" cy="1077218"/>
          </a:xfrm>
          <a:prstGeom prst="rect">
            <a:avLst/>
          </a:prstGeom>
          <a:noFill/>
        </p:spPr>
        <p:txBody>
          <a:bodyPr wrap="square">
            <a:spAutoFit/>
          </a:bodyPr>
          <a:lstStyle/>
          <a:p>
            <a:pPr algn="l"/>
            <a:r>
              <a:rPr lang="en-GB" sz="1600" b="0" i="0" dirty="0">
                <a:solidFill>
                  <a:srgbClr val="272833"/>
                </a:solidFill>
                <a:effectLst/>
                <a:latin typeface="Roboto" panose="02000000000000000000" pitchFamily="2" charset="0"/>
                <a:ea typeface="Roboto" panose="02000000000000000000" pitchFamily="2" charset="0"/>
                <a:cs typeface="Roboto" panose="02000000000000000000" pitchFamily="2" charset="0"/>
              </a:rPr>
              <a:t>With the resumption of mass switching and increase in registration request volumes expected from the Market-wide Half Hourly Settlement Programme migration activity, it is essential that REC Services are ready to ramp up to cope with the increase and have robust capacity planning in place. This will be an area of focus in the coming months.</a:t>
            </a:r>
          </a:p>
        </p:txBody>
      </p:sp>
    </p:spTree>
    <p:extLst>
      <p:ext uri="{BB962C8B-B14F-4D97-AF65-F5344CB8AC3E}">
        <p14:creationId xmlns:p14="http://schemas.microsoft.com/office/powerpoint/2010/main" val="1102176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9F552-98A8-7B6D-CDB0-DB93F5EA3A07}"/>
              </a:ext>
            </a:extLst>
          </p:cNvPr>
          <p:cNvSpPr>
            <a:spLocks noGrp="1"/>
          </p:cNvSpPr>
          <p:nvPr>
            <p:ph type="title"/>
          </p:nvPr>
        </p:nvSpPr>
        <p:spPr/>
        <p:txBody>
          <a:bodyPr/>
          <a:lstStyle/>
          <a:p>
            <a:r>
              <a:rPr lang="en-GB">
                <a:solidFill>
                  <a:schemeClr val="tx2"/>
                </a:solidFill>
              </a:rPr>
              <a:t>Agenda For today</a:t>
            </a:r>
          </a:p>
        </p:txBody>
      </p:sp>
      <p:graphicFrame>
        <p:nvGraphicFramePr>
          <p:cNvPr id="7" name="Table 7">
            <a:extLst>
              <a:ext uri="{FF2B5EF4-FFF2-40B4-BE49-F238E27FC236}">
                <a16:creationId xmlns:a16="http://schemas.microsoft.com/office/drawing/2014/main" id="{F86CF725-B62F-45BF-428A-61A8EEF73994}"/>
              </a:ext>
            </a:extLst>
          </p:cNvPr>
          <p:cNvGraphicFramePr>
            <a:graphicFrameLocks noGrp="1"/>
          </p:cNvGraphicFramePr>
          <p:nvPr>
            <p:ph type="tbl" sz="quarter" idx="10"/>
            <p:extLst>
              <p:ext uri="{D42A27DB-BD31-4B8C-83A1-F6EECF244321}">
                <p14:modId xmlns:p14="http://schemas.microsoft.com/office/powerpoint/2010/main" val="27984690"/>
              </p:ext>
            </p:extLst>
          </p:nvPr>
        </p:nvGraphicFramePr>
        <p:xfrm>
          <a:off x="738553" y="1253383"/>
          <a:ext cx="9384501" cy="5069907"/>
        </p:xfrm>
        <a:graphic>
          <a:graphicData uri="http://schemas.openxmlformats.org/drawingml/2006/table">
            <a:tbl>
              <a:tblPr firstRow="1" bandRow="1">
                <a:tableStyleId>{21E4AEA4-8DFA-4A89-87EB-49C32662AFE0}</a:tableStyleId>
              </a:tblPr>
              <a:tblGrid>
                <a:gridCol w="9384501">
                  <a:extLst>
                    <a:ext uri="{9D8B030D-6E8A-4147-A177-3AD203B41FA5}">
                      <a16:colId xmlns:a16="http://schemas.microsoft.com/office/drawing/2014/main" val="2119900406"/>
                    </a:ext>
                  </a:extLst>
                </a:gridCol>
              </a:tblGrid>
              <a:tr h="359009">
                <a:tc>
                  <a:txBody>
                    <a:bodyPr/>
                    <a:lstStyle/>
                    <a:p>
                      <a:r>
                        <a:rPr lang="en-GB" sz="1400" cap="all" spc="300" baseline="0" dirty="0">
                          <a:latin typeface="Arial" panose="020B0604020202020204" pitchFamily="34" charset="0"/>
                          <a:cs typeface="Arial" panose="020B0604020202020204" pitchFamily="34" charset="0"/>
                        </a:rPr>
                        <a:t>Agenda Item</a:t>
                      </a:r>
                      <a:endParaRPr lang="en-GB" sz="1400" cap="all" spc="300" baseline="0" dirty="0">
                        <a:latin typeface="Arial" panose="020B0604020202020204" pitchFamily="34" charset="0"/>
                        <a:ea typeface="Roboto"/>
                        <a:cs typeface="Arial" panose="020B0604020202020204" pitchFamily="34" charset="0"/>
                      </a:endParaRPr>
                    </a:p>
                  </a:txBody>
                  <a:tcPr anchor="ctr"/>
                </a:tc>
                <a:extLst>
                  <a:ext uri="{0D108BD9-81ED-4DB2-BD59-A6C34878D82A}">
                    <a16:rowId xmlns:a16="http://schemas.microsoft.com/office/drawing/2014/main" val="677238016"/>
                  </a:ext>
                </a:extLst>
              </a:tr>
              <a:tr h="359009">
                <a:tc>
                  <a:txBody>
                    <a:bodyPr/>
                    <a:lstStyle/>
                    <a:p>
                      <a:r>
                        <a:rPr lang="en-GB" sz="1400" b="1">
                          <a:latin typeface="Roboto" panose="02000000000000000000" pitchFamily="2" charset="0"/>
                          <a:ea typeface="Roboto" panose="02000000000000000000" pitchFamily="2" charset="0"/>
                          <a:cs typeface="Roboto" panose="02000000000000000000" pitchFamily="2" charset="0"/>
                        </a:rPr>
                        <a:t>Introduction</a:t>
                      </a:r>
                    </a:p>
                  </a:txBody>
                  <a:tcPr anchor="ctr"/>
                </a:tc>
                <a:extLst>
                  <a:ext uri="{0D108BD9-81ED-4DB2-BD59-A6C34878D82A}">
                    <a16:rowId xmlns:a16="http://schemas.microsoft.com/office/drawing/2014/main" val="2099812599"/>
                  </a:ext>
                </a:extLst>
              </a:tr>
              <a:tr h="359009">
                <a:tc>
                  <a:txBody>
                    <a:bodyPr/>
                    <a:lstStyle/>
                    <a:p>
                      <a:pPr marL="0" algn="l" defTabSz="914400" rtl="0" eaLnBrk="1" latinLnBrk="0" hangingPunct="1"/>
                      <a:r>
                        <a:rPr lang="en-GB" sz="1400" b="1" kern="1200" dirty="0">
                          <a:solidFill>
                            <a:schemeClr val="dk1"/>
                          </a:solidFill>
                          <a:latin typeface="Roboto" panose="02000000000000000000" pitchFamily="2" charset="0"/>
                          <a:ea typeface="Roboto" panose="02000000000000000000" pitchFamily="2" charset="0"/>
                          <a:cs typeface="Roboto" panose="02000000000000000000" pitchFamily="2" charset="0"/>
                        </a:rPr>
                        <a:t>What do I need to do?</a:t>
                      </a:r>
                    </a:p>
                    <a:p>
                      <a:pPr marL="171450" indent="-171450">
                        <a:buFont typeface="Arial" panose="020B0604020202020204" pitchFamily="34" charset="0"/>
                        <a:buChar char="•"/>
                      </a:pPr>
                      <a:r>
                        <a:rPr lang="en-GB" sz="1400" dirty="0">
                          <a:effectLst/>
                          <a:latin typeface="Roboto" panose="02000000000000000000" pitchFamily="2" charset="0"/>
                          <a:ea typeface="Roboto" panose="02000000000000000000" pitchFamily="2" charset="0"/>
                          <a:cs typeface="Roboto" panose="02000000000000000000" pitchFamily="2" charset="0"/>
                        </a:rPr>
                        <a:t>Recap on Risk Monitoring</a:t>
                      </a:r>
                    </a:p>
                    <a:p>
                      <a:pPr marL="171450" indent="-171450">
                        <a:buFont typeface="Arial" panose="020B0604020202020204" pitchFamily="34" charset="0"/>
                        <a:buChar char="•"/>
                      </a:pPr>
                      <a:r>
                        <a:rPr lang="en-GB" sz="1400" dirty="0">
                          <a:effectLst/>
                          <a:latin typeface="Roboto" panose="02000000000000000000" pitchFamily="2" charset="0"/>
                          <a:ea typeface="Roboto" panose="02000000000000000000" pitchFamily="2" charset="0"/>
                          <a:cs typeface="Roboto" panose="02000000000000000000" pitchFamily="2" charset="0"/>
                        </a:rPr>
                        <a:t>Theft Targets – Positive Confirmation</a:t>
                      </a:r>
                    </a:p>
                    <a:p>
                      <a:pPr marL="171450" indent="-171450">
                        <a:buFont typeface="Arial" panose="020B0604020202020204" pitchFamily="34" charset="0"/>
                        <a:buChar char="•"/>
                      </a:pPr>
                      <a:r>
                        <a:rPr lang="en-GB" sz="1400" dirty="0">
                          <a:effectLst/>
                          <a:latin typeface="Roboto" panose="02000000000000000000" pitchFamily="2" charset="0"/>
                          <a:ea typeface="Roboto" panose="02000000000000000000" pitchFamily="2" charset="0"/>
                          <a:cs typeface="Roboto" panose="02000000000000000000" pitchFamily="2" charset="0"/>
                        </a:rPr>
                        <a:t>Purpose of Submitting 1431/1441 Reports</a:t>
                      </a:r>
                      <a:endParaRPr lang="en-GB" sz="1200" dirty="0">
                        <a:effectLst/>
                        <a:latin typeface="Roboto" panose="02000000000000000000" pitchFamily="2" charset="0"/>
                        <a:ea typeface="Roboto" panose="02000000000000000000" pitchFamily="2" charset="0"/>
                        <a:cs typeface="Roboto" panose="02000000000000000000" pitchFamily="2" charset="0"/>
                      </a:endParaRPr>
                    </a:p>
                    <a:p>
                      <a:pPr marL="171450" indent="-171450">
                        <a:buFont typeface="Arial" panose="020B0604020202020204" pitchFamily="34" charset="0"/>
                        <a:buChar char="•"/>
                      </a:pPr>
                      <a:r>
                        <a:rPr lang="en-GB" sz="1400" dirty="0">
                          <a:effectLst/>
                          <a:latin typeface="Roboto" panose="02000000000000000000" pitchFamily="2" charset="0"/>
                          <a:ea typeface="Roboto" panose="02000000000000000000" pitchFamily="2" charset="0"/>
                          <a:cs typeface="Roboto" panose="02000000000000000000" pitchFamily="2" charset="0"/>
                        </a:rPr>
                        <a:t>Data Cleanse Sprint 2</a:t>
                      </a:r>
                      <a:endParaRPr lang="en-GB" sz="1200" dirty="0">
                        <a:effectLst/>
                        <a:latin typeface="Roboto" panose="02000000000000000000" pitchFamily="2" charset="0"/>
                        <a:ea typeface="Roboto" panose="02000000000000000000" pitchFamily="2" charset="0"/>
                        <a:cs typeface="Roboto" panose="02000000000000000000" pitchFamily="2"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effectLst/>
                          <a:latin typeface="Roboto" panose="02000000000000000000" pitchFamily="2" charset="0"/>
                          <a:ea typeface="Roboto" panose="02000000000000000000" pitchFamily="2" charset="0"/>
                          <a:cs typeface="Roboto" panose="02000000000000000000" pitchFamily="2" charset="0"/>
                        </a:rPr>
                        <a:t>Dashboard Enhancements and Whitelisting</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400" dirty="0">
                          <a:effectLst/>
                          <a:latin typeface="Roboto" panose="02000000000000000000" pitchFamily="2" charset="0"/>
                          <a:ea typeface="Roboto" panose="02000000000000000000" pitchFamily="2" charset="0"/>
                          <a:cs typeface="Roboto" panose="02000000000000000000" pitchFamily="2" charset="0"/>
                        </a:rPr>
                        <a:t>Annual Rating </a:t>
                      </a:r>
                    </a:p>
                  </a:txBody>
                  <a:tcPr anchor="ctr"/>
                </a:tc>
                <a:extLst>
                  <a:ext uri="{0D108BD9-81ED-4DB2-BD59-A6C34878D82A}">
                    <a16:rowId xmlns:a16="http://schemas.microsoft.com/office/drawing/2014/main" val="1577276874"/>
                  </a:ext>
                </a:extLst>
              </a:tr>
              <a:tr h="359009">
                <a:tc>
                  <a:txBody>
                    <a:bodyPr/>
                    <a:lstStyle/>
                    <a:p>
                      <a:r>
                        <a:rPr lang="en-GB" sz="1400" b="1" dirty="0">
                          <a:latin typeface="Roboto" panose="02000000000000000000" pitchFamily="2" charset="0"/>
                          <a:ea typeface="Roboto" panose="02000000000000000000" pitchFamily="2" charset="0"/>
                          <a:cs typeface="Roboto" panose="02000000000000000000" pitchFamily="2" charset="0"/>
                        </a:rPr>
                        <a:t>How is the REC improving things for 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effectLst/>
                          <a:latin typeface="Roboto" panose="02000000000000000000" pitchFamily="2" charset="0"/>
                          <a:ea typeface="Roboto" panose="02000000000000000000" pitchFamily="2" charset="0"/>
                          <a:cs typeface="Roboto" panose="02000000000000000000" pitchFamily="2" charset="0"/>
                        </a:rPr>
                        <a:t>Gas MEMs </a:t>
                      </a:r>
                      <a:endParaRPr lang="en-GB" sz="1400" kern="1200" dirty="0">
                        <a:solidFill>
                          <a:schemeClr val="dk1"/>
                        </a:solidFill>
                        <a:effectLst/>
                        <a:latin typeface="Roboto" panose="02000000000000000000" pitchFamily="2" charset="0"/>
                        <a:ea typeface="Roboto" panose="02000000000000000000" pitchFamily="2" charset="0"/>
                        <a:cs typeface="Roboto" panose="02000000000000000000" pitchFamily="2" charset="0"/>
                      </a:endParaRPr>
                    </a:p>
                    <a:p>
                      <a:pPr marL="171450" indent="-171450">
                        <a:buFont typeface="Arial" panose="020B0604020202020204" pitchFamily="34" charset="0"/>
                        <a:buChar char="•"/>
                      </a:pPr>
                      <a:r>
                        <a:rPr lang="en-GB" sz="1400" kern="1200" dirty="0">
                          <a:solidFill>
                            <a:schemeClr val="dk1"/>
                          </a:solidFill>
                          <a:effectLst/>
                          <a:latin typeface="Roboto" panose="02000000000000000000" pitchFamily="2" charset="0"/>
                          <a:ea typeface="Roboto" panose="02000000000000000000" pitchFamily="2" charset="0"/>
                          <a:cs typeface="Roboto" panose="02000000000000000000" pitchFamily="2" charset="0"/>
                        </a:rPr>
                        <a:t>Switching Update</a:t>
                      </a:r>
                    </a:p>
                    <a:p>
                      <a:pPr marL="171450" indent="-171450">
                        <a:buFont typeface="Arial" panose="020B0604020202020204" pitchFamily="34" charset="0"/>
                        <a:buChar char="•"/>
                      </a:pPr>
                      <a:r>
                        <a:rPr lang="en-GB" sz="1400" dirty="0">
                          <a:effectLst/>
                          <a:latin typeface="Roboto" panose="02000000000000000000" pitchFamily="2" charset="0"/>
                          <a:ea typeface="Roboto" panose="02000000000000000000" pitchFamily="2" charset="0"/>
                          <a:cs typeface="Roboto" panose="02000000000000000000" pitchFamily="2" charset="0"/>
                        </a:rPr>
                        <a:t>Lessons Learned Programme </a:t>
                      </a:r>
                    </a:p>
                    <a:p>
                      <a:pPr marL="171450" indent="-171450">
                        <a:buFont typeface="Arial" panose="020B0604020202020204" pitchFamily="34" charset="0"/>
                        <a:buChar char="•"/>
                      </a:pPr>
                      <a:r>
                        <a:rPr lang="en-GB" sz="1400" dirty="0">
                          <a:effectLst/>
                          <a:latin typeface="Roboto" panose="02000000000000000000" pitchFamily="2" charset="0"/>
                          <a:ea typeface="Roboto" panose="02000000000000000000" pitchFamily="2" charset="0"/>
                          <a:cs typeface="Roboto" panose="02000000000000000000" pitchFamily="2" charset="0"/>
                        </a:rPr>
                        <a:t>Voice of the Consumer</a:t>
                      </a:r>
                    </a:p>
                    <a:p>
                      <a:pPr marL="171450" indent="-171450">
                        <a:buFont typeface="Arial" panose="020B0604020202020204" pitchFamily="34" charset="0"/>
                        <a:buChar char="•"/>
                      </a:pPr>
                      <a:r>
                        <a:rPr lang="en-GB" sz="1400" dirty="0">
                          <a:effectLst/>
                          <a:latin typeface="Roboto" panose="02000000000000000000" pitchFamily="2" charset="0"/>
                          <a:ea typeface="Roboto" panose="02000000000000000000" pitchFamily="2" charset="0"/>
                          <a:cs typeface="Roboto" panose="02000000000000000000" pitchFamily="2" charset="0"/>
                        </a:rPr>
                        <a:t>Assurance Improvement</a:t>
                      </a:r>
                    </a:p>
                  </a:txBody>
                  <a:tcPr anchor="ctr"/>
                </a:tc>
                <a:extLst>
                  <a:ext uri="{0D108BD9-81ED-4DB2-BD59-A6C34878D82A}">
                    <a16:rowId xmlns:a16="http://schemas.microsoft.com/office/drawing/2014/main" val="3896667161"/>
                  </a:ext>
                </a:extLst>
              </a:tr>
              <a:tr h="359009">
                <a:tc>
                  <a:txBody>
                    <a:bodyPr/>
                    <a:lstStyle/>
                    <a:p>
                      <a:r>
                        <a:rPr lang="en-GB" sz="1400" b="1">
                          <a:latin typeface="Roboto" panose="02000000000000000000" pitchFamily="2" charset="0"/>
                          <a:ea typeface="Roboto" panose="02000000000000000000" pitchFamily="2" charset="0"/>
                          <a:cs typeface="Roboto" panose="02000000000000000000" pitchFamily="2" charset="0"/>
                        </a:rPr>
                        <a:t>Do I get the Services I expect for the money I spend on REC services?</a:t>
                      </a:r>
                    </a:p>
                    <a:p>
                      <a:pPr marL="171450" indent="-171450">
                        <a:buFont typeface="Arial" panose="020B0604020202020204" pitchFamily="34" charset="0"/>
                        <a:buChar char="•"/>
                      </a:pPr>
                      <a:r>
                        <a:rPr lang="en-GB" sz="1400" kern="1200">
                          <a:solidFill>
                            <a:schemeClr val="dk1"/>
                          </a:solidFill>
                          <a:effectLst/>
                          <a:latin typeface="Roboto" panose="02000000000000000000" pitchFamily="2" charset="0"/>
                          <a:ea typeface="Roboto" panose="02000000000000000000" pitchFamily="2" charset="0"/>
                          <a:cs typeface="Roboto" panose="02000000000000000000" pitchFamily="2" charset="0"/>
                        </a:rPr>
                        <a:t>Service Providers</a:t>
                      </a:r>
                    </a:p>
                  </a:txBody>
                  <a:tcPr anchor="ctr"/>
                </a:tc>
                <a:extLst>
                  <a:ext uri="{0D108BD9-81ED-4DB2-BD59-A6C34878D82A}">
                    <a16:rowId xmlns:a16="http://schemas.microsoft.com/office/drawing/2014/main" val="2401150510"/>
                  </a:ext>
                </a:extLst>
              </a:tr>
              <a:tr h="359009">
                <a:tc>
                  <a:txBody>
                    <a:bodyPr/>
                    <a:lstStyle/>
                    <a:p>
                      <a:r>
                        <a:rPr lang="en-GB" sz="1400" b="1">
                          <a:latin typeface="Roboto" panose="02000000000000000000" pitchFamily="2" charset="0"/>
                          <a:ea typeface="Roboto" panose="02000000000000000000" pitchFamily="2" charset="0"/>
                          <a:cs typeface="Roboto" panose="02000000000000000000" pitchFamily="2" charset="0"/>
                        </a:rPr>
                        <a:t>How is my reputation being protected?</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400">
                          <a:effectLst/>
                          <a:latin typeface="Roboto" panose="02000000000000000000" pitchFamily="2" charset="0"/>
                          <a:ea typeface="Roboto" panose="02000000000000000000" pitchFamily="2" charset="0"/>
                          <a:cs typeface="Roboto" panose="02000000000000000000" pitchFamily="2" charset="0"/>
                        </a:rPr>
                        <a:t>Escalations Process</a:t>
                      </a:r>
                      <a:endParaRPr lang="en-GB" sz="1200">
                        <a:effectLst/>
                        <a:latin typeface="Roboto" panose="02000000000000000000" pitchFamily="2" charset="0"/>
                        <a:ea typeface="Roboto" panose="02000000000000000000" pitchFamily="2" charset="0"/>
                        <a:cs typeface="Roboto" panose="02000000000000000000" pitchFamily="2" charset="0"/>
                      </a:endParaRPr>
                    </a:p>
                  </a:txBody>
                  <a:tcPr anchor="ctr"/>
                </a:tc>
                <a:extLst>
                  <a:ext uri="{0D108BD9-81ED-4DB2-BD59-A6C34878D82A}">
                    <a16:rowId xmlns:a16="http://schemas.microsoft.com/office/drawing/2014/main" val="1706202854"/>
                  </a:ext>
                </a:extLst>
              </a:tr>
              <a:tr h="359009">
                <a:tc>
                  <a:txBody>
                    <a:bodyPr/>
                    <a:lstStyle/>
                    <a:p>
                      <a:r>
                        <a:rPr lang="en-GB" sz="1400" b="1" dirty="0">
                          <a:latin typeface="Roboto" panose="02000000000000000000" pitchFamily="2" charset="0"/>
                          <a:ea typeface="Roboto" panose="02000000000000000000" pitchFamily="2" charset="0"/>
                          <a:cs typeface="Roboto" panose="02000000000000000000" pitchFamily="2" charset="0"/>
                        </a:rPr>
                        <a:t>Q&amp;A</a:t>
                      </a:r>
                      <a:endParaRPr lang="en-GB" sz="1400" b="1" i="0" dirty="0">
                        <a:latin typeface="Roboto" panose="02000000000000000000" pitchFamily="2" charset="0"/>
                        <a:ea typeface="Roboto" panose="02000000000000000000" pitchFamily="2" charset="0"/>
                        <a:cs typeface="Roboto" panose="02000000000000000000" pitchFamily="2" charset="0"/>
                      </a:endParaRPr>
                    </a:p>
                  </a:txBody>
                  <a:tcPr anchor="ctr"/>
                </a:tc>
                <a:extLst>
                  <a:ext uri="{0D108BD9-81ED-4DB2-BD59-A6C34878D82A}">
                    <a16:rowId xmlns:a16="http://schemas.microsoft.com/office/drawing/2014/main" val="3179293903"/>
                  </a:ext>
                </a:extLst>
              </a:tr>
            </a:tbl>
          </a:graphicData>
        </a:graphic>
      </p:graphicFrame>
    </p:spTree>
    <p:extLst>
      <p:ext uri="{BB962C8B-B14F-4D97-AF65-F5344CB8AC3E}">
        <p14:creationId xmlns:p14="http://schemas.microsoft.com/office/powerpoint/2010/main" val="11167832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C0E8B-5EC7-BAED-C401-1462E0D9B922}"/>
              </a:ext>
            </a:extLst>
          </p:cNvPr>
          <p:cNvSpPr>
            <a:spLocks noGrp="1"/>
          </p:cNvSpPr>
          <p:nvPr>
            <p:ph type="title"/>
          </p:nvPr>
        </p:nvSpPr>
        <p:spPr/>
        <p:txBody>
          <a:bodyPr>
            <a:noAutofit/>
          </a:bodyPr>
          <a:lstStyle/>
          <a:p>
            <a:r>
              <a:rPr lang="en-GB" dirty="0">
                <a:solidFill>
                  <a:schemeClr val="tx2"/>
                </a:solidFill>
              </a:rPr>
              <a:t>REC SERVICES Performance – User Support</a:t>
            </a:r>
          </a:p>
        </p:txBody>
      </p:sp>
      <p:pic>
        <p:nvPicPr>
          <p:cNvPr id="1026" name="Picture 2">
            <a:extLst>
              <a:ext uri="{FF2B5EF4-FFF2-40B4-BE49-F238E27FC236}">
                <a16:creationId xmlns:a16="http://schemas.microsoft.com/office/drawing/2014/main" id="{51CB0C0E-F7BC-F843-80C8-F7F35D56BB6E}"/>
              </a:ext>
            </a:extLst>
          </p:cNvPr>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tretch>
            <a:fillRect/>
          </a:stretch>
        </p:blipFill>
        <p:spPr bwMode="auto">
          <a:xfrm>
            <a:off x="838200" y="2271522"/>
            <a:ext cx="9284855" cy="4471288"/>
          </a:xfrm>
          <a:prstGeom prst="rect">
            <a:avLst/>
          </a:prstGeom>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25CEF6D-530F-0D4D-9A5D-0D20DEFA91DC}"/>
              </a:ext>
            </a:extLst>
          </p:cNvPr>
          <p:cNvSpPr txBox="1"/>
          <p:nvPr/>
        </p:nvSpPr>
        <p:spPr>
          <a:xfrm>
            <a:off x="838200" y="1185386"/>
            <a:ext cx="9284854" cy="830997"/>
          </a:xfrm>
          <a:prstGeom prst="rect">
            <a:avLst/>
          </a:prstGeom>
          <a:noFill/>
        </p:spPr>
        <p:txBody>
          <a:bodyPr wrap="square">
            <a:spAutoFit/>
          </a:bodyPr>
          <a:lstStyle/>
          <a:p>
            <a:pPr algn="l"/>
            <a:r>
              <a:rPr lang="en-GB" sz="1600" b="0" i="0" dirty="0">
                <a:solidFill>
                  <a:srgbClr val="272833"/>
                </a:solidFill>
                <a:effectLst/>
                <a:latin typeface="Roboto" panose="02000000000000000000" pitchFamily="2" charset="0"/>
                <a:ea typeface="Roboto" panose="02000000000000000000" pitchFamily="2" charset="0"/>
                <a:cs typeface="Roboto" panose="02000000000000000000" pitchFamily="2" charset="0"/>
              </a:rPr>
              <a:t>User Support is an area where performance is improving, but requires further focus.</a:t>
            </a:r>
          </a:p>
          <a:p>
            <a:pPr algn="l"/>
            <a:r>
              <a:rPr lang="en-GB" sz="1600" b="0" i="0" dirty="0">
                <a:solidFill>
                  <a:srgbClr val="272833"/>
                </a:solidFill>
                <a:effectLst/>
                <a:latin typeface="Roboto" panose="02000000000000000000" pitchFamily="2" charset="0"/>
                <a:ea typeface="Roboto" panose="02000000000000000000" pitchFamily="2" charset="0"/>
                <a:cs typeface="Roboto" panose="02000000000000000000" pitchFamily="2" charset="0"/>
              </a:rPr>
              <a:t>Since Switching Programme go-live, the average response time for incident tickets has been 96%, while the average resolution time for incident tickets has been 89%.</a:t>
            </a:r>
          </a:p>
        </p:txBody>
      </p:sp>
    </p:spTree>
    <p:extLst>
      <p:ext uri="{BB962C8B-B14F-4D97-AF65-F5344CB8AC3E}">
        <p14:creationId xmlns:p14="http://schemas.microsoft.com/office/powerpoint/2010/main" val="38643889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3CB3D-9963-2927-1761-77716E37B69D}"/>
              </a:ext>
            </a:extLst>
          </p:cNvPr>
          <p:cNvSpPr>
            <a:spLocks noGrp="1"/>
          </p:cNvSpPr>
          <p:nvPr>
            <p:ph type="title"/>
          </p:nvPr>
        </p:nvSpPr>
        <p:spPr/>
        <p:txBody>
          <a:bodyPr/>
          <a:lstStyle/>
          <a:p>
            <a:r>
              <a:rPr lang="en-GB" dirty="0"/>
              <a:t>How is my reputation protected?</a:t>
            </a:r>
          </a:p>
        </p:txBody>
      </p:sp>
      <p:grpSp>
        <p:nvGrpSpPr>
          <p:cNvPr id="5" name="Group 4">
            <a:extLst>
              <a:ext uri="{FF2B5EF4-FFF2-40B4-BE49-F238E27FC236}">
                <a16:creationId xmlns:a16="http://schemas.microsoft.com/office/drawing/2014/main" id="{350EF4AE-4A6A-0E95-8B40-C1ABA7CB2059}"/>
              </a:ext>
            </a:extLst>
          </p:cNvPr>
          <p:cNvGrpSpPr/>
          <p:nvPr/>
        </p:nvGrpSpPr>
        <p:grpSpPr>
          <a:xfrm>
            <a:off x="10881361" y="5212080"/>
            <a:ext cx="1310640" cy="1645920"/>
            <a:chOff x="10881361" y="5212080"/>
            <a:chExt cx="1310640" cy="1645920"/>
          </a:xfrm>
        </p:grpSpPr>
        <p:sp>
          <p:nvSpPr>
            <p:cNvPr id="3" name="Rectangle 2">
              <a:extLst>
                <a:ext uri="{FF2B5EF4-FFF2-40B4-BE49-F238E27FC236}">
                  <a16:creationId xmlns:a16="http://schemas.microsoft.com/office/drawing/2014/main" id="{B6434B52-69FB-DBA0-F3F7-21AAB20B1FED}"/>
                </a:ext>
              </a:extLst>
            </p:cNvPr>
            <p:cNvSpPr/>
            <p:nvPr/>
          </p:nvSpPr>
          <p:spPr>
            <a:xfrm>
              <a:off x="10881361" y="5212080"/>
              <a:ext cx="1310640" cy="164592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07E02A4C-2C74-BAB2-8E37-476886DB2DDD}"/>
                </a:ext>
              </a:extLst>
            </p:cNvPr>
            <p:cNvPicPr>
              <a:picLocks noChangeAspect="1"/>
            </p:cNvPicPr>
            <p:nvPr/>
          </p:nvPicPr>
          <p:blipFill rotWithShape="1">
            <a:blip r:embed="rId2"/>
            <a:srcRect l="3911" r="46623" b="39608"/>
            <a:stretch/>
          </p:blipFill>
          <p:spPr>
            <a:xfrm>
              <a:off x="11010899" y="5400675"/>
              <a:ext cx="1181101" cy="1457325"/>
            </a:xfrm>
            <a:prstGeom prst="rect">
              <a:avLst/>
            </a:prstGeom>
          </p:spPr>
        </p:pic>
      </p:grpSp>
    </p:spTree>
    <p:extLst>
      <p:ext uri="{BB962C8B-B14F-4D97-AF65-F5344CB8AC3E}">
        <p14:creationId xmlns:p14="http://schemas.microsoft.com/office/powerpoint/2010/main" val="25641162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a:xfrm>
            <a:off x="3472665" y="2766218"/>
            <a:ext cx="7572053" cy="1325563"/>
          </a:xfrm>
        </p:spPr>
        <p:txBody>
          <a:bodyPr>
            <a:normAutofit/>
          </a:bodyPr>
          <a:lstStyle/>
          <a:p>
            <a:r>
              <a:rPr lang="en-GB"/>
              <a:t>escalations</a:t>
            </a:r>
            <a:endParaRPr lang="en-GB" sz="3600"/>
          </a:p>
        </p:txBody>
      </p:sp>
      <p:sp>
        <p:nvSpPr>
          <p:cNvPr id="3" name="Text Placeholder 2">
            <a:extLst>
              <a:ext uri="{FF2B5EF4-FFF2-40B4-BE49-F238E27FC236}">
                <a16:creationId xmlns:a16="http://schemas.microsoft.com/office/drawing/2014/main" id="{E8FB7BAF-6755-BC79-CC7E-FE410FFB3621}"/>
              </a:ext>
            </a:extLst>
          </p:cNvPr>
          <p:cNvSpPr>
            <a:spLocks noGrp="1"/>
          </p:cNvSpPr>
          <p:nvPr>
            <p:ph type="body" sz="quarter" idx="10"/>
          </p:nvPr>
        </p:nvSpPr>
        <p:spPr>
          <a:xfrm>
            <a:off x="3472665" y="4275317"/>
            <a:ext cx="6965950" cy="1084262"/>
          </a:xfrm>
        </p:spPr>
        <p:txBody>
          <a:bodyPr/>
          <a:lstStyle/>
          <a:p>
            <a:r>
              <a:rPr lang="en-GB">
                <a:latin typeface="Roboto"/>
                <a:ea typeface="Roboto"/>
                <a:cs typeface="Roboto"/>
              </a:rPr>
              <a:t>Daniel </a:t>
            </a:r>
            <a:r>
              <a:rPr lang="en-GB" err="1">
                <a:latin typeface="Roboto"/>
                <a:ea typeface="Roboto"/>
                <a:cs typeface="Roboto"/>
              </a:rPr>
              <a:t>RoDgers</a:t>
            </a:r>
            <a:endParaRPr lang="en-GB" err="1"/>
          </a:p>
        </p:txBody>
      </p:sp>
    </p:spTree>
    <p:extLst>
      <p:ext uri="{BB962C8B-B14F-4D97-AF65-F5344CB8AC3E}">
        <p14:creationId xmlns:p14="http://schemas.microsoft.com/office/powerpoint/2010/main" val="8467788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D45FF-D316-8900-4C5D-583EC288A93F}"/>
              </a:ext>
            </a:extLst>
          </p:cNvPr>
          <p:cNvSpPr>
            <a:spLocks noGrp="1"/>
          </p:cNvSpPr>
          <p:nvPr>
            <p:ph type="title"/>
          </p:nvPr>
        </p:nvSpPr>
        <p:spPr/>
        <p:txBody>
          <a:bodyPr/>
          <a:lstStyle/>
          <a:p>
            <a:r>
              <a:rPr lang="en-GB" dirty="0">
                <a:solidFill>
                  <a:schemeClr val="tx2"/>
                </a:solidFill>
                <a:cs typeface="Roboto" panose="02000000000000000000" pitchFamily="2" charset="0"/>
              </a:rPr>
              <a:t>Operational disputes</a:t>
            </a:r>
          </a:p>
        </p:txBody>
      </p:sp>
      <p:sp>
        <p:nvSpPr>
          <p:cNvPr id="3" name="Rounded Rectangle 32">
            <a:extLst>
              <a:ext uri="{FF2B5EF4-FFF2-40B4-BE49-F238E27FC236}">
                <a16:creationId xmlns:a16="http://schemas.microsoft.com/office/drawing/2014/main" id="{6CFFAF06-C3F8-B7EC-3F31-860246D0A53F}"/>
              </a:ext>
            </a:extLst>
          </p:cNvPr>
          <p:cNvSpPr/>
          <p:nvPr/>
        </p:nvSpPr>
        <p:spPr>
          <a:xfrm>
            <a:off x="1572455" y="3718825"/>
            <a:ext cx="1429478" cy="1647249"/>
          </a:xfrm>
          <a:prstGeom prst="roundRect">
            <a:avLst>
              <a:gd name="adj" fmla="val 5556"/>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br>
              <a:rPr lang="en-US" b="1">
                <a:solidFill>
                  <a:schemeClr val="accent5"/>
                </a:solidFill>
                <a:latin typeface="Roboto" panose="02000000000000000000" pitchFamily="2" charset="0"/>
                <a:ea typeface="Roboto" panose="02000000000000000000" pitchFamily="2" charset="0"/>
                <a:cs typeface="Roboto" panose="02000000000000000000" pitchFamily="2" charset="0"/>
              </a:rPr>
            </a:br>
            <a:r>
              <a:rPr lang="en-US" sz="1600" b="1">
                <a:solidFill>
                  <a:schemeClr val="bg1"/>
                </a:solidFill>
                <a:latin typeface="Roboto" panose="02000000000000000000" pitchFamily="2" charset="0"/>
                <a:ea typeface="Roboto" panose="02000000000000000000" pitchFamily="2" charset="0"/>
                <a:cs typeface="Roboto" panose="02000000000000000000" pitchFamily="2" charset="0"/>
              </a:rPr>
              <a:t>REC Party raises dispute through REC Portal</a:t>
            </a:r>
          </a:p>
        </p:txBody>
      </p:sp>
      <p:sp>
        <p:nvSpPr>
          <p:cNvPr id="4" name="Oval 3">
            <a:extLst>
              <a:ext uri="{FF2B5EF4-FFF2-40B4-BE49-F238E27FC236}">
                <a16:creationId xmlns:a16="http://schemas.microsoft.com/office/drawing/2014/main" id="{B1F143E8-A541-9810-2664-81BDD00850CE}"/>
              </a:ext>
            </a:extLst>
          </p:cNvPr>
          <p:cNvSpPr/>
          <p:nvPr/>
        </p:nvSpPr>
        <p:spPr>
          <a:xfrm>
            <a:off x="2019698" y="3468082"/>
            <a:ext cx="534991" cy="534991"/>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a:solidFill>
                  <a:schemeClr val="accent1"/>
                </a:solidFill>
                <a:latin typeface="Roboto" panose="02000000000000000000" pitchFamily="2" charset="0"/>
                <a:ea typeface="Roboto" panose="02000000000000000000" pitchFamily="2" charset="0"/>
                <a:cs typeface="Roboto" panose="02000000000000000000" pitchFamily="2" charset="0"/>
              </a:rPr>
              <a:t>01</a:t>
            </a:r>
          </a:p>
        </p:txBody>
      </p:sp>
      <p:cxnSp>
        <p:nvCxnSpPr>
          <p:cNvPr id="6" name="Straight Connector 5">
            <a:extLst>
              <a:ext uri="{FF2B5EF4-FFF2-40B4-BE49-F238E27FC236}">
                <a16:creationId xmlns:a16="http://schemas.microsoft.com/office/drawing/2014/main" id="{A9BBF647-E8B9-45CB-39E3-8D7173EC19E0}"/>
              </a:ext>
            </a:extLst>
          </p:cNvPr>
          <p:cNvCxnSpPr>
            <a:stCxn id="33" idx="2"/>
          </p:cNvCxnSpPr>
          <p:nvPr/>
        </p:nvCxnSpPr>
        <p:spPr>
          <a:xfrm>
            <a:off x="2287194" y="5366074"/>
            <a:ext cx="0" cy="70002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EB54BFE-500B-CFB9-C585-EF7A8CAF63FF}"/>
              </a:ext>
            </a:extLst>
          </p:cNvPr>
          <p:cNvSpPr/>
          <p:nvPr/>
        </p:nvSpPr>
        <p:spPr>
          <a:xfrm>
            <a:off x="3239470" y="6066098"/>
            <a:ext cx="1907388" cy="3176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b="1">
              <a:solidFill>
                <a:schemeClr val="accent5"/>
              </a:solidFill>
              <a:latin typeface="Roboto" panose="02000000000000000000" pitchFamily="2" charset="0"/>
              <a:ea typeface="Roboto" panose="02000000000000000000" pitchFamily="2" charset="0"/>
              <a:cs typeface="Roboto" panose="02000000000000000000" pitchFamily="2" charset="0"/>
            </a:endParaRPr>
          </a:p>
        </p:txBody>
      </p:sp>
      <p:sp>
        <p:nvSpPr>
          <p:cNvPr id="8" name="Rounded Rectangle 45">
            <a:extLst>
              <a:ext uri="{FF2B5EF4-FFF2-40B4-BE49-F238E27FC236}">
                <a16:creationId xmlns:a16="http://schemas.microsoft.com/office/drawing/2014/main" id="{00601D5C-F90D-7A04-C54E-30310A7E47BB}"/>
              </a:ext>
            </a:extLst>
          </p:cNvPr>
          <p:cNvSpPr/>
          <p:nvPr/>
        </p:nvSpPr>
        <p:spPr>
          <a:xfrm>
            <a:off x="3478425" y="1973459"/>
            <a:ext cx="1429478" cy="1647249"/>
          </a:xfrm>
          <a:prstGeom prst="roundRect">
            <a:avLst>
              <a:gd name="adj" fmla="val 555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br>
              <a:rPr lang="en-US" b="1" dirty="0">
                <a:solidFill>
                  <a:schemeClr val="bg1"/>
                </a:solidFill>
                <a:latin typeface="Roboto" panose="02000000000000000000" pitchFamily="2" charset="0"/>
                <a:ea typeface="Roboto" panose="02000000000000000000" pitchFamily="2" charset="0"/>
                <a:cs typeface="Roboto" panose="02000000000000000000" pitchFamily="2" charset="0"/>
              </a:rPr>
            </a:br>
            <a:r>
              <a:rPr lang="en-US" b="1" dirty="0">
                <a:solidFill>
                  <a:schemeClr val="bg1"/>
                </a:solidFill>
                <a:latin typeface="Roboto" panose="02000000000000000000" pitchFamily="2" charset="0"/>
                <a:ea typeface="Roboto" panose="02000000000000000000" pitchFamily="2" charset="0"/>
                <a:cs typeface="Roboto" panose="02000000000000000000" pitchFamily="2" charset="0"/>
              </a:rPr>
              <a:t>Code Manager manages escalation </a:t>
            </a:r>
          </a:p>
        </p:txBody>
      </p:sp>
      <p:sp>
        <p:nvSpPr>
          <p:cNvPr id="9" name="Oval 8">
            <a:extLst>
              <a:ext uri="{FF2B5EF4-FFF2-40B4-BE49-F238E27FC236}">
                <a16:creationId xmlns:a16="http://schemas.microsoft.com/office/drawing/2014/main" id="{1A76E339-71BF-8EAD-3E0B-F9041EBBD762}"/>
              </a:ext>
            </a:extLst>
          </p:cNvPr>
          <p:cNvSpPr/>
          <p:nvPr/>
        </p:nvSpPr>
        <p:spPr>
          <a:xfrm>
            <a:off x="3925668" y="1722716"/>
            <a:ext cx="534991" cy="534991"/>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a:solidFill>
                  <a:schemeClr val="accent2"/>
                </a:solidFill>
                <a:latin typeface="Roboto" panose="02000000000000000000" pitchFamily="2" charset="0"/>
                <a:ea typeface="Roboto" panose="02000000000000000000" pitchFamily="2" charset="0"/>
                <a:cs typeface="Roboto" panose="02000000000000000000" pitchFamily="2" charset="0"/>
              </a:rPr>
              <a:t>02</a:t>
            </a:r>
          </a:p>
        </p:txBody>
      </p:sp>
      <p:cxnSp>
        <p:nvCxnSpPr>
          <p:cNvPr id="10" name="Straight Connector 9">
            <a:extLst>
              <a:ext uri="{FF2B5EF4-FFF2-40B4-BE49-F238E27FC236}">
                <a16:creationId xmlns:a16="http://schemas.microsoft.com/office/drawing/2014/main" id="{BAECF7E9-1AEF-9482-D748-6A9EF44314FB}"/>
              </a:ext>
            </a:extLst>
          </p:cNvPr>
          <p:cNvCxnSpPr>
            <a:stCxn id="46" idx="2"/>
            <a:endCxn id="45" idx="0"/>
          </p:cNvCxnSpPr>
          <p:nvPr/>
        </p:nvCxnSpPr>
        <p:spPr>
          <a:xfrm>
            <a:off x="4193164" y="3620708"/>
            <a:ext cx="0" cy="244539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051372A7-CF0E-B513-BCE8-5F2A1EA79699}"/>
              </a:ext>
            </a:extLst>
          </p:cNvPr>
          <p:cNvSpPr/>
          <p:nvPr/>
        </p:nvSpPr>
        <p:spPr>
          <a:xfrm>
            <a:off x="5137755" y="6066099"/>
            <a:ext cx="1907388" cy="31766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b="1">
              <a:solidFill>
                <a:schemeClr val="accent5"/>
              </a:solidFill>
              <a:latin typeface="Roboto" panose="02000000000000000000" pitchFamily="2" charset="0"/>
              <a:ea typeface="Roboto" panose="02000000000000000000" pitchFamily="2" charset="0"/>
              <a:cs typeface="Roboto" panose="02000000000000000000" pitchFamily="2" charset="0"/>
            </a:endParaRPr>
          </a:p>
        </p:txBody>
      </p:sp>
      <p:sp>
        <p:nvSpPr>
          <p:cNvPr id="12" name="Rounded Rectangle 52">
            <a:extLst>
              <a:ext uri="{FF2B5EF4-FFF2-40B4-BE49-F238E27FC236}">
                <a16:creationId xmlns:a16="http://schemas.microsoft.com/office/drawing/2014/main" id="{3C824446-0596-944C-345E-DC484AD4D93C}"/>
              </a:ext>
            </a:extLst>
          </p:cNvPr>
          <p:cNvSpPr/>
          <p:nvPr/>
        </p:nvSpPr>
        <p:spPr>
          <a:xfrm>
            <a:off x="5376710" y="3718825"/>
            <a:ext cx="1429478" cy="1647249"/>
          </a:xfrm>
          <a:prstGeom prst="roundRect">
            <a:avLst>
              <a:gd name="adj" fmla="val 555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br>
              <a:rPr lang="en-US" b="1" dirty="0">
                <a:solidFill>
                  <a:schemeClr val="bg1"/>
                </a:solidFill>
                <a:latin typeface="Roboto" panose="02000000000000000000" pitchFamily="2" charset="0"/>
                <a:ea typeface="Roboto" panose="02000000000000000000" pitchFamily="2" charset="0"/>
                <a:cs typeface="Roboto" panose="02000000000000000000" pitchFamily="2" charset="0"/>
              </a:rPr>
            </a:br>
            <a:r>
              <a:rPr lang="en-US" b="1" dirty="0">
                <a:solidFill>
                  <a:schemeClr val="bg1"/>
                </a:solidFill>
                <a:latin typeface="Roboto" panose="02000000000000000000" pitchFamily="2" charset="0"/>
                <a:ea typeface="Roboto" panose="02000000000000000000" pitchFamily="2" charset="0"/>
                <a:cs typeface="Roboto" panose="02000000000000000000" pitchFamily="2" charset="0"/>
              </a:rPr>
              <a:t>Code Manager may escalate to PAB</a:t>
            </a:r>
          </a:p>
        </p:txBody>
      </p:sp>
      <p:sp>
        <p:nvSpPr>
          <p:cNvPr id="13" name="Oval 12">
            <a:extLst>
              <a:ext uri="{FF2B5EF4-FFF2-40B4-BE49-F238E27FC236}">
                <a16:creationId xmlns:a16="http://schemas.microsoft.com/office/drawing/2014/main" id="{DB1AF888-5D4E-613F-B638-1EFFAC7C33FB}"/>
              </a:ext>
            </a:extLst>
          </p:cNvPr>
          <p:cNvSpPr/>
          <p:nvPr/>
        </p:nvSpPr>
        <p:spPr>
          <a:xfrm>
            <a:off x="5823953" y="3468082"/>
            <a:ext cx="534991" cy="534991"/>
          </a:xfrm>
          <a:prstGeom prst="ellipse">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a:solidFill>
                  <a:schemeClr val="accent3"/>
                </a:solidFill>
                <a:latin typeface="Roboto" panose="02000000000000000000" pitchFamily="2" charset="0"/>
                <a:ea typeface="Roboto" panose="02000000000000000000" pitchFamily="2" charset="0"/>
                <a:cs typeface="Roboto" panose="02000000000000000000" pitchFamily="2" charset="0"/>
              </a:rPr>
              <a:t>03</a:t>
            </a:r>
          </a:p>
        </p:txBody>
      </p:sp>
      <p:cxnSp>
        <p:nvCxnSpPr>
          <p:cNvPr id="14" name="Straight Connector 13">
            <a:extLst>
              <a:ext uri="{FF2B5EF4-FFF2-40B4-BE49-F238E27FC236}">
                <a16:creationId xmlns:a16="http://schemas.microsoft.com/office/drawing/2014/main" id="{0B43A9D6-885D-1D37-927B-D09B0EF850AB}"/>
              </a:ext>
            </a:extLst>
          </p:cNvPr>
          <p:cNvCxnSpPr>
            <a:stCxn id="53" idx="2"/>
            <a:endCxn id="52" idx="0"/>
          </p:cNvCxnSpPr>
          <p:nvPr/>
        </p:nvCxnSpPr>
        <p:spPr>
          <a:xfrm>
            <a:off x="6091449" y="5366074"/>
            <a:ext cx="0" cy="700025"/>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037BC54D-2ACF-2ECC-935E-F328B3324807}"/>
              </a:ext>
            </a:extLst>
          </p:cNvPr>
          <p:cNvSpPr/>
          <p:nvPr/>
        </p:nvSpPr>
        <p:spPr>
          <a:xfrm>
            <a:off x="7043725" y="6066098"/>
            <a:ext cx="1907388" cy="3176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b="1">
              <a:solidFill>
                <a:schemeClr val="accent5"/>
              </a:solidFill>
              <a:latin typeface="Roboto" panose="02000000000000000000" pitchFamily="2" charset="0"/>
              <a:ea typeface="Roboto" panose="02000000000000000000" pitchFamily="2" charset="0"/>
              <a:cs typeface="Roboto" panose="02000000000000000000" pitchFamily="2" charset="0"/>
            </a:endParaRPr>
          </a:p>
        </p:txBody>
      </p:sp>
      <p:sp>
        <p:nvSpPr>
          <p:cNvPr id="16" name="Rounded Rectangle 57">
            <a:extLst>
              <a:ext uri="{FF2B5EF4-FFF2-40B4-BE49-F238E27FC236}">
                <a16:creationId xmlns:a16="http://schemas.microsoft.com/office/drawing/2014/main" id="{8C26AB16-8401-08F9-3DA7-B2EE6136A108}"/>
              </a:ext>
            </a:extLst>
          </p:cNvPr>
          <p:cNvSpPr/>
          <p:nvPr/>
        </p:nvSpPr>
        <p:spPr>
          <a:xfrm>
            <a:off x="7282680" y="1973459"/>
            <a:ext cx="1429478" cy="1647249"/>
          </a:xfrm>
          <a:prstGeom prst="roundRect">
            <a:avLst>
              <a:gd name="adj" fmla="val 55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br>
              <a:rPr lang="en-US" b="1" dirty="0">
                <a:solidFill>
                  <a:schemeClr val="bg1"/>
                </a:solidFill>
                <a:latin typeface="Roboto" panose="02000000000000000000" pitchFamily="2" charset="0"/>
                <a:ea typeface="Roboto" panose="02000000000000000000" pitchFamily="2" charset="0"/>
                <a:cs typeface="Roboto" panose="02000000000000000000" pitchFamily="2" charset="0"/>
              </a:rPr>
            </a:br>
            <a:r>
              <a:rPr lang="en-US" sz="1600" b="1" dirty="0">
                <a:solidFill>
                  <a:schemeClr val="bg1"/>
                </a:solidFill>
                <a:latin typeface="Roboto" panose="02000000000000000000" pitchFamily="2" charset="0"/>
                <a:ea typeface="Roboto" panose="02000000000000000000" pitchFamily="2" charset="0"/>
                <a:cs typeface="Roboto" panose="02000000000000000000" pitchFamily="2" charset="0"/>
              </a:rPr>
              <a:t>Code Manager</a:t>
            </a:r>
            <a:br>
              <a:rPr lang="en-US" sz="1600" b="1" dirty="0">
                <a:solidFill>
                  <a:schemeClr val="bg1"/>
                </a:solidFill>
                <a:latin typeface="Roboto" panose="02000000000000000000" pitchFamily="2" charset="0"/>
                <a:ea typeface="Roboto" panose="02000000000000000000" pitchFamily="2" charset="0"/>
                <a:cs typeface="Roboto" panose="02000000000000000000" pitchFamily="2" charset="0"/>
              </a:rPr>
            </a:br>
            <a:r>
              <a:rPr lang="en-US" sz="1600" b="1" dirty="0">
                <a:solidFill>
                  <a:schemeClr val="bg1"/>
                </a:solidFill>
                <a:latin typeface="Roboto" panose="02000000000000000000" pitchFamily="2" charset="0"/>
                <a:ea typeface="Roboto" panose="02000000000000000000" pitchFamily="2" charset="0"/>
                <a:cs typeface="Roboto" panose="02000000000000000000" pitchFamily="2" charset="0"/>
              </a:rPr>
              <a:t>communicates outcome</a:t>
            </a:r>
            <a:endParaRPr lang="en-US"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17" name="Oval 16">
            <a:extLst>
              <a:ext uri="{FF2B5EF4-FFF2-40B4-BE49-F238E27FC236}">
                <a16:creationId xmlns:a16="http://schemas.microsoft.com/office/drawing/2014/main" id="{5EABF0DE-6C25-63DF-53CB-713598CDA2A5}"/>
              </a:ext>
            </a:extLst>
          </p:cNvPr>
          <p:cNvSpPr/>
          <p:nvPr/>
        </p:nvSpPr>
        <p:spPr>
          <a:xfrm>
            <a:off x="7729923" y="1722716"/>
            <a:ext cx="534991" cy="534991"/>
          </a:xfrm>
          <a:prstGeom prst="ellipse">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a:solidFill>
                  <a:schemeClr val="accent4"/>
                </a:solidFill>
                <a:latin typeface="Roboto" panose="02000000000000000000" pitchFamily="2" charset="0"/>
                <a:ea typeface="Roboto" panose="02000000000000000000" pitchFamily="2" charset="0"/>
                <a:cs typeface="Roboto" panose="02000000000000000000" pitchFamily="2" charset="0"/>
              </a:rPr>
              <a:t>04</a:t>
            </a:r>
          </a:p>
        </p:txBody>
      </p:sp>
      <p:cxnSp>
        <p:nvCxnSpPr>
          <p:cNvPr id="18" name="Straight Connector 17">
            <a:extLst>
              <a:ext uri="{FF2B5EF4-FFF2-40B4-BE49-F238E27FC236}">
                <a16:creationId xmlns:a16="http://schemas.microsoft.com/office/drawing/2014/main" id="{9E1B326E-9B56-1487-C259-83EB5EB5D8E1}"/>
              </a:ext>
            </a:extLst>
          </p:cNvPr>
          <p:cNvCxnSpPr>
            <a:stCxn id="58" idx="2"/>
            <a:endCxn id="57" idx="0"/>
          </p:cNvCxnSpPr>
          <p:nvPr/>
        </p:nvCxnSpPr>
        <p:spPr>
          <a:xfrm>
            <a:off x="7997419" y="3620708"/>
            <a:ext cx="0" cy="244539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9" name="Rounded Rectangle 62">
            <a:extLst>
              <a:ext uri="{FF2B5EF4-FFF2-40B4-BE49-F238E27FC236}">
                <a16:creationId xmlns:a16="http://schemas.microsoft.com/office/drawing/2014/main" id="{9A84DFD5-A532-0772-AC09-FC2553323FC0}"/>
              </a:ext>
            </a:extLst>
          </p:cNvPr>
          <p:cNvSpPr/>
          <p:nvPr/>
        </p:nvSpPr>
        <p:spPr>
          <a:xfrm>
            <a:off x="9190067" y="3718825"/>
            <a:ext cx="1429478" cy="1647249"/>
          </a:xfrm>
          <a:prstGeom prst="roundRect">
            <a:avLst>
              <a:gd name="adj" fmla="val 5556"/>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br>
              <a:rPr lang="en-US" b="1">
                <a:solidFill>
                  <a:schemeClr val="bg1"/>
                </a:solidFill>
                <a:latin typeface="Roboto" panose="02000000000000000000" pitchFamily="2" charset="0"/>
                <a:ea typeface="Roboto" panose="02000000000000000000" pitchFamily="2" charset="0"/>
                <a:cs typeface="Roboto" panose="02000000000000000000" pitchFamily="2" charset="0"/>
              </a:rPr>
            </a:br>
            <a:r>
              <a:rPr lang="en-US" b="1">
                <a:solidFill>
                  <a:schemeClr val="bg1"/>
                </a:solidFill>
                <a:latin typeface="Roboto" panose="02000000000000000000" pitchFamily="2" charset="0"/>
                <a:ea typeface="Roboto" panose="02000000000000000000" pitchFamily="2" charset="0"/>
                <a:cs typeface="Roboto" panose="02000000000000000000" pitchFamily="2" charset="0"/>
              </a:rPr>
              <a:t>REC Party has the right to appeal</a:t>
            </a:r>
          </a:p>
          <a:p>
            <a:pPr algn="ctr"/>
            <a:endParaRPr lang="en-US" b="1">
              <a:solidFill>
                <a:schemeClr val="accent5"/>
              </a:solidFill>
              <a:latin typeface="Roboto" panose="02000000000000000000" pitchFamily="2" charset="0"/>
              <a:ea typeface="Roboto" panose="02000000000000000000" pitchFamily="2" charset="0"/>
              <a:cs typeface="Roboto" panose="02000000000000000000" pitchFamily="2" charset="0"/>
            </a:endParaRPr>
          </a:p>
        </p:txBody>
      </p:sp>
      <p:sp>
        <p:nvSpPr>
          <p:cNvPr id="20" name="Oval 19">
            <a:extLst>
              <a:ext uri="{FF2B5EF4-FFF2-40B4-BE49-F238E27FC236}">
                <a16:creationId xmlns:a16="http://schemas.microsoft.com/office/drawing/2014/main" id="{4DA93593-5EE1-04E6-7470-54289BADEF4F}"/>
              </a:ext>
            </a:extLst>
          </p:cNvPr>
          <p:cNvSpPr/>
          <p:nvPr/>
        </p:nvSpPr>
        <p:spPr>
          <a:xfrm>
            <a:off x="9637310" y="3468082"/>
            <a:ext cx="534991" cy="534991"/>
          </a:xfrm>
          <a:prstGeom prst="ellipse">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a:ln w="0"/>
                <a:solidFill>
                  <a:schemeClr val="accent5"/>
                </a:solidFill>
                <a:effectLst>
                  <a:outerShdw blurRad="38100" dist="19050" dir="2700000" algn="tl" rotWithShape="0">
                    <a:schemeClr val="dk1">
                      <a:alpha val="40000"/>
                    </a:schemeClr>
                  </a:outerShdw>
                </a:effectLst>
                <a:latin typeface="Roboto" panose="02000000000000000000" pitchFamily="2" charset="0"/>
                <a:ea typeface="Roboto" panose="02000000000000000000" pitchFamily="2" charset="0"/>
                <a:cs typeface="Roboto" panose="02000000000000000000" pitchFamily="2" charset="0"/>
              </a:rPr>
              <a:t>05</a:t>
            </a:r>
          </a:p>
        </p:txBody>
      </p:sp>
      <p:cxnSp>
        <p:nvCxnSpPr>
          <p:cNvPr id="21" name="Straight Connector 20">
            <a:extLst>
              <a:ext uri="{FF2B5EF4-FFF2-40B4-BE49-F238E27FC236}">
                <a16:creationId xmlns:a16="http://schemas.microsoft.com/office/drawing/2014/main" id="{EBE3965B-B568-8462-89F6-4026134F5AC9}"/>
              </a:ext>
            </a:extLst>
          </p:cNvPr>
          <p:cNvCxnSpPr>
            <a:stCxn id="63" idx="2"/>
          </p:cNvCxnSpPr>
          <p:nvPr/>
        </p:nvCxnSpPr>
        <p:spPr>
          <a:xfrm>
            <a:off x="9904806" y="5366074"/>
            <a:ext cx="0" cy="700025"/>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890B11CD-87C2-DF28-B228-3B76883096AD}"/>
              </a:ext>
            </a:extLst>
          </p:cNvPr>
          <p:cNvSpPr/>
          <p:nvPr/>
        </p:nvSpPr>
        <p:spPr>
          <a:xfrm>
            <a:off x="0" y="6066099"/>
            <a:ext cx="3240888" cy="3176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Roboto" panose="02000000000000000000" pitchFamily="2" charset="0"/>
              <a:ea typeface="Roboto" panose="02000000000000000000" pitchFamily="2" charset="0"/>
              <a:cs typeface="Roboto" panose="02000000000000000000" pitchFamily="2" charset="0"/>
            </a:endParaRPr>
          </a:p>
        </p:txBody>
      </p:sp>
      <p:sp>
        <p:nvSpPr>
          <p:cNvPr id="23" name="Rectangle 22">
            <a:extLst>
              <a:ext uri="{FF2B5EF4-FFF2-40B4-BE49-F238E27FC236}">
                <a16:creationId xmlns:a16="http://schemas.microsoft.com/office/drawing/2014/main" id="{641F14B3-2A11-D40B-8229-F45D05AA86E5}"/>
              </a:ext>
            </a:extLst>
          </p:cNvPr>
          <p:cNvSpPr/>
          <p:nvPr/>
        </p:nvSpPr>
        <p:spPr>
          <a:xfrm>
            <a:off x="8951112" y="6066099"/>
            <a:ext cx="2450666" cy="31766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9505755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7A2F0-CEC0-67EA-2FB6-D9F3723F7AB5}"/>
              </a:ext>
            </a:extLst>
          </p:cNvPr>
          <p:cNvSpPr>
            <a:spLocks noGrp="1"/>
          </p:cNvSpPr>
          <p:nvPr>
            <p:ph type="title"/>
          </p:nvPr>
        </p:nvSpPr>
        <p:spPr/>
        <p:txBody>
          <a:bodyPr/>
          <a:lstStyle/>
          <a:p>
            <a:r>
              <a:rPr lang="en-GB" dirty="0">
                <a:solidFill>
                  <a:schemeClr val="tx2"/>
                </a:solidFill>
                <a:cs typeface="Roboto" panose="02000000000000000000" pitchFamily="2" charset="0"/>
              </a:rPr>
              <a:t>Appeals and escalations</a:t>
            </a:r>
          </a:p>
        </p:txBody>
      </p:sp>
      <p:grpSp>
        <p:nvGrpSpPr>
          <p:cNvPr id="37" name="Group 36">
            <a:extLst>
              <a:ext uri="{FF2B5EF4-FFF2-40B4-BE49-F238E27FC236}">
                <a16:creationId xmlns:a16="http://schemas.microsoft.com/office/drawing/2014/main" id="{9AD464C2-68DA-2407-6D8C-7322E1419435}"/>
              </a:ext>
            </a:extLst>
          </p:cNvPr>
          <p:cNvGrpSpPr/>
          <p:nvPr/>
        </p:nvGrpSpPr>
        <p:grpSpPr>
          <a:xfrm>
            <a:off x="5061330" y="2469645"/>
            <a:ext cx="4148090" cy="1068345"/>
            <a:chOff x="4976663" y="1782904"/>
            <a:chExt cx="9775826" cy="2517775"/>
          </a:xfrm>
        </p:grpSpPr>
        <p:sp>
          <p:nvSpPr>
            <p:cNvPr id="48" name="Freeform 5">
              <a:extLst>
                <a:ext uri="{FF2B5EF4-FFF2-40B4-BE49-F238E27FC236}">
                  <a16:creationId xmlns:a16="http://schemas.microsoft.com/office/drawing/2014/main" id="{B5227D89-232C-B6A9-21E1-45DBDBD6B274}"/>
                </a:ext>
              </a:extLst>
            </p:cNvPr>
            <p:cNvSpPr>
              <a:spLocks/>
            </p:cNvSpPr>
            <p:nvPr/>
          </p:nvSpPr>
          <p:spPr bwMode="auto">
            <a:xfrm>
              <a:off x="4976663" y="1987691"/>
              <a:ext cx="9775825" cy="2312988"/>
            </a:xfrm>
            <a:custGeom>
              <a:avLst/>
              <a:gdLst>
                <a:gd name="T0" fmla="*/ 307 w 2604"/>
                <a:gd name="T1" fmla="*/ 0 h 614"/>
                <a:gd name="T2" fmla="*/ 0 w 2604"/>
                <a:gd name="T3" fmla="*/ 307 h 614"/>
                <a:gd name="T4" fmla="*/ 175 w 2604"/>
                <a:gd name="T5" fmla="*/ 584 h 614"/>
                <a:gd name="T6" fmla="*/ 307 w 2604"/>
                <a:gd name="T7" fmla="*/ 614 h 614"/>
                <a:gd name="T8" fmla="*/ 307 w 2604"/>
                <a:gd name="T9" fmla="*/ 614 h 614"/>
                <a:gd name="T10" fmla="*/ 322 w 2604"/>
                <a:gd name="T11" fmla="*/ 613 h 614"/>
                <a:gd name="T12" fmla="*/ 327 w 2604"/>
                <a:gd name="T13" fmla="*/ 613 h 614"/>
                <a:gd name="T14" fmla="*/ 337 w 2604"/>
                <a:gd name="T15" fmla="*/ 612 h 614"/>
                <a:gd name="T16" fmla="*/ 342 w 2604"/>
                <a:gd name="T17" fmla="*/ 611 h 614"/>
                <a:gd name="T18" fmla="*/ 352 w 2604"/>
                <a:gd name="T19" fmla="*/ 610 h 614"/>
                <a:gd name="T20" fmla="*/ 358 w 2604"/>
                <a:gd name="T21" fmla="*/ 609 h 614"/>
                <a:gd name="T22" fmla="*/ 366 w 2604"/>
                <a:gd name="T23" fmla="*/ 608 h 614"/>
                <a:gd name="T24" fmla="*/ 372 w 2604"/>
                <a:gd name="T25" fmla="*/ 607 h 614"/>
                <a:gd name="T26" fmla="*/ 380 w 2604"/>
                <a:gd name="T27" fmla="*/ 605 h 614"/>
                <a:gd name="T28" fmla="*/ 387 w 2604"/>
                <a:gd name="T29" fmla="*/ 603 h 614"/>
                <a:gd name="T30" fmla="*/ 393 w 2604"/>
                <a:gd name="T31" fmla="*/ 601 h 614"/>
                <a:gd name="T32" fmla="*/ 401 w 2604"/>
                <a:gd name="T33" fmla="*/ 599 h 614"/>
                <a:gd name="T34" fmla="*/ 406 w 2604"/>
                <a:gd name="T35" fmla="*/ 597 h 614"/>
                <a:gd name="T36" fmla="*/ 415 w 2604"/>
                <a:gd name="T37" fmla="*/ 594 h 614"/>
                <a:gd name="T38" fmla="*/ 415 w 2604"/>
                <a:gd name="T39" fmla="*/ 594 h 614"/>
                <a:gd name="T40" fmla="*/ 415 w 2604"/>
                <a:gd name="T41" fmla="*/ 594 h 614"/>
                <a:gd name="T42" fmla="*/ 528 w 2604"/>
                <a:gd name="T43" fmla="*/ 519 h 614"/>
                <a:gd name="T44" fmla="*/ 528 w 2604"/>
                <a:gd name="T45" fmla="*/ 519 h 614"/>
                <a:gd name="T46" fmla="*/ 530 w 2604"/>
                <a:gd name="T47" fmla="*/ 517 h 614"/>
                <a:gd name="T48" fmla="*/ 532 w 2604"/>
                <a:gd name="T49" fmla="*/ 515 h 614"/>
                <a:gd name="T50" fmla="*/ 536 w 2604"/>
                <a:gd name="T51" fmla="*/ 511 h 614"/>
                <a:gd name="T52" fmla="*/ 536 w 2604"/>
                <a:gd name="T53" fmla="*/ 511 h 614"/>
                <a:gd name="T54" fmla="*/ 538 w 2604"/>
                <a:gd name="T55" fmla="*/ 508 h 614"/>
                <a:gd name="T56" fmla="*/ 543 w 2604"/>
                <a:gd name="T57" fmla="*/ 503 h 614"/>
                <a:gd name="T58" fmla="*/ 543 w 2604"/>
                <a:gd name="T59" fmla="*/ 503 h 614"/>
                <a:gd name="T60" fmla="*/ 543 w 2604"/>
                <a:gd name="T61" fmla="*/ 502 h 614"/>
                <a:gd name="T62" fmla="*/ 545 w 2604"/>
                <a:gd name="T63" fmla="*/ 501 h 614"/>
                <a:gd name="T64" fmla="*/ 546 w 2604"/>
                <a:gd name="T65" fmla="*/ 499 h 614"/>
                <a:gd name="T66" fmla="*/ 552 w 2604"/>
                <a:gd name="T67" fmla="*/ 492 h 614"/>
                <a:gd name="T68" fmla="*/ 553 w 2604"/>
                <a:gd name="T69" fmla="*/ 490 h 614"/>
                <a:gd name="T70" fmla="*/ 798 w 2604"/>
                <a:gd name="T71" fmla="*/ 614 h 614"/>
                <a:gd name="T72" fmla="*/ 2506 w 2604"/>
                <a:gd name="T73" fmla="*/ 614 h 614"/>
                <a:gd name="T74" fmla="*/ 2544 w 2604"/>
                <a:gd name="T75" fmla="*/ 606 h 614"/>
                <a:gd name="T76" fmla="*/ 2545 w 2604"/>
                <a:gd name="T77" fmla="*/ 606 h 614"/>
                <a:gd name="T78" fmla="*/ 2549 w 2604"/>
                <a:gd name="T79" fmla="*/ 604 h 614"/>
                <a:gd name="T80" fmla="*/ 2575 w 2604"/>
                <a:gd name="T81" fmla="*/ 585 h 614"/>
                <a:gd name="T82" fmla="*/ 2576 w 2604"/>
                <a:gd name="T83" fmla="*/ 585 h 614"/>
                <a:gd name="T84" fmla="*/ 2604 w 2604"/>
                <a:gd name="T85" fmla="*/ 515 h 614"/>
                <a:gd name="T86" fmla="*/ 2604 w 2604"/>
                <a:gd name="T87" fmla="*/ 515 h 614"/>
                <a:gd name="T88" fmla="*/ 2604 w 2604"/>
                <a:gd name="T89" fmla="*/ 491 h 614"/>
                <a:gd name="T90" fmla="*/ 2604 w 2604"/>
                <a:gd name="T91" fmla="*/ 491 h 614"/>
                <a:gd name="T92" fmla="*/ 2562 w 2604"/>
                <a:gd name="T93" fmla="*/ 491 h 614"/>
                <a:gd name="T94" fmla="*/ 2562 w 2604"/>
                <a:gd name="T95" fmla="*/ 148 h 614"/>
                <a:gd name="T96" fmla="*/ 2461 w 2604"/>
                <a:gd name="T97" fmla="*/ 47 h 614"/>
                <a:gd name="T98" fmla="*/ 471 w 2604"/>
                <a:gd name="T99" fmla="*/ 47 h 614"/>
                <a:gd name="T100" fmla="*/ 307 w 2604"/>
                <a:gd name="T101" fmla="*/ 0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04" h="614">
                  <a:moveTo>
                    <a:pt x="307" y="0"/>
                  </a:moveTo>
                  <a:cubicBezTo>
                    <a:pt x="137" y="0"/>
                    <a:pt x="0" y="137"/>
                    <a:pt x="0" y="307"/>
                  </a:cubicBezTo>
                  <a:cubicBezTo>
                    <a:pt x="0" y="429"/>
                    <a:pt x="72" y="535"/>
                    <a:pt x="175" y="584"/>
                  </a:cubicBezTo>
                  <a:cubicBezTo>
                    <a:pt x="215" y="603"/>
                    <a:pt x="260" y="614"/>
                    <a:pt x="307" y="614"/>
                  </a:cubicBezTo>
                  <a:cubicBezTo>
                    <a:pt x="307" y="614"/>
                    <a:pt x="307" y="614"/>
                    <a:pt x="307" y="614"/>
                  </a:cubicBezTo>
                  <a:cubicBezTo>
                    <a:pt x="312" y="614"/>
                    <a:pt x="317" y="613"/>
                    <a:pt x="322" y="613"/>
                  </a:cubicBezTo>
                  <a:cubicBezTo>
                    <a:pt x="324" y="613"/>
                    <a:pt x="325" y="613"/>
                    <a:pt x="327" y="613"/>
                  </a:cubicBezTo>
                  <a:cubicBezTo>
                    <a:pt x="330" y="613"/>
                    <a:pt x="334" y="612"/>
                    <a:pt x="337" y="612"/>
                  </a:cubicBezTo>
                  <a:cubicBezTo>
                    <a:pt x="339" y="612"/>
                    <a:pt x="341" y="612"/>
                    <a:pt x="342" y="611"/>
                  </a:cubicBezTo>
                  <a:cubicBezTo>
                    <a:pt x="346" y="611"/>
                    <a:pt x="349" y="611"/>
                    <a:pt x="352" y="610"/>
                  </a:cubicBezTo>
                  <a:cubicBezTo>
                    <a:pt x="354" y="610"/>
                    <a:pt x="356" y="610"/>
                    <a:pt x="358" y="609"/>
                  </a:cubicBezTo>
                  <a:cubicBezTo>
                    <a:pt x="360" y="609"/>
                    <a:pt x="363" y="608"/>
                    <a:pt x="366" y="608"/>
                  </a:cubicBezTo>
                  <a:cubicBezTo>
                    <a:pt x="368" y="607"/>
                    <a:pt x="370" y="607"/>
                    <a:pt x="372" y="607"/>
                  </a:cubicBezTo>
                  <a:cubicBezTo>
                    <a:pt x="375" y="606"/>
                    <a:pt x="377" y="605"/>
                    <a:pt x="380" y="605"/>
                  </a:cubicBezTo>
                  <a:cubicBezTo>
                    <a:pt x="382" y="604"/>
                    <a:pt x="384" y="604"/>
                    <a:pt x="387" y="603"/>
                  </a:cubicBezTo>
                  <a:cubicBezTo>
                    <a:pt x="389" y="602"/>
                    <a:pt x="391" y="602"/>
                    <a:pt x="393" y="601"/>
                  </a:cubicBezTo>
                  <a:cubicBezTo>
                    <a:pt x="396" y="600"/>
                    <a:pt x="398" y="600"/>
                    <a:pt x="401" y="599"/>
                  </a:cubicBezTo>
                  <a:cubicBezTo>
                    <a:pt x="402" y="598"/>
                    <a:pt x="404" y="598"/>
                    <a:pt x="406" y="597"/>
                  </a:cubicBezTo>
                  <a:cubicBezTo>
                    <a:pt x="409" y="596"/>
                    <a:pt x="412" y="595"/>
                    <a:pt x="415" y="594"/>
                  </a:cubicBezTo>
                  <a:cubicBezTo>
                    <a:pt x="415" y="594"/>
                    <a:pt x="415" y="594"/>
                    <a:pt x="415" y="594"/>
                  </a:cubicBezTo>
                  <a:cubicBezTo>
                    <a:pt x="415" y="594"/>
                    <a:pt x="415" y="594"/>
                    <a:pt x="415" y="594"/>
                  </a:cubicBezTo>
                  <a:cubicBezTo>
                    <a:pt x="458" y="578"/>
                    <a:pt x="497" y="552"/>
                    <a:pt x="528" y="519"/>
                  </a:cubicBezTo>
                  <a:cubicBezTo>
                    <a:pt x="528" y="519"/>
                    <a:pt x="528" y="519"/>
                    <a:pt x="528" y="519"/>
                  </a:cubicBezTo>
                  <a:cubicBezTo>
                    <a:pt x="529" y="519"/>
                    <a:pt x="529" y="518"/>
                    <a:pt x="530" y="517"/>
                  </a:cubicBezTo>
                  <a:cubicBezTo>
                    <a:pt x="531" y="517"/>
                    <a:pt x="532" y="516"/>
                    <a:pt x="532" y="515"/>
                  </a:cubicBezTo>
                  <a:cubicBezTo>
                    <a:pt x="534" y="513"/>
                    <a:pt x="535" y="512"/>
                    <a:pt x="536" y="511"/>
                  </a:cubicBezTo>
                  <a:cubicBezTo>
                    <a:pt x="536" y="511"/>
                    <a:pt x="536" y="511"/>
                    <a:pt x="536" y="511"/>
                  </a:cubicBezTo>
                  <a:cubicBezTo>
                    <a:pt x="537" y="510"/>
                    <a:pt x="537" y="509"/>
                    <a:pt x="538" y="508"/>
                  </a:cubicBezTo>
                  <a:cubicBezTo>
                    <a:pt x="540" y="507"/>
                    <a:pt x="541" y="505"/>
                    <a:pt x="543" y="503"/>
                  </a:cubicBezTo>
                  <a:cubicBezTo>
                    <a:pt x="543" y="503"/>
                    <a:pt x="543" y="503"/>
                    <a:pt x="543" y="503"/>
                  </a:cubicBezTo>
                  <a:cubicBezTo>
                    <a:pt x="543" y="502"/>
                    <a:pt x="543" y="502"/>
                    <a:pt x="543" y="502"/>
                  </a:cubicBezTo>
                  <a:cubicBezTo>
                    <a:pt x="544" y="502"/>
                    <a:pt x="544" y="501"/>
                    <a:pt x="545" y="501"/>
                  </a:cubicBezTo>
                  <a:cubicBezTo>
                    <a:pt x="545" y="500"/>
                    <a:pt x="546" y="499"/>
                    <a:pt x="546" y="499"/>
                  </a:cubicBezTo>
                  <a:cubicBezTo>
                    <a:pt x="548" y="496"/>
                    <a:pt x="550" y="494"/>
                    <a:pt x="552" y="492"/>
                  </a:cubicBezTo>
                  <a:cubicBezTo>
                    <a:pt x="552" y="491"/>
                    <a:pt x="552" y="491"/>
                    <a:pt x="553" y="490"/>
                  </a:cubicBezTo>
                  <a:cubicBezTo>
                    <a:pt x="609" y="565"/>
                    <a:pt x="698" y="614"/>
                    <a:pt x="798" y="614"/>
                  </a:cubicBezTo>
                  <a:cubicBezTo>
                    <a:pt x="2506" y="614"/>
                    <a:pt x="2506" y="614"/>
                    <a:pt x="2506" y="614"/>
                  </a:cubicBezTo>
                  <a:cubicBezTo>
                    <a:pt x="2520" y="614"/>
                    <a:pt x="2533" y="611"/>
                    <a:pt x="2544" y="606"/>
                  </a:cubicBezTo>
                  <a:cubicBezTo>
                    <a:pt x="2545" y="606"/>
                    <a:pt x="2545" y="606"/>
                    <a:pt x="2545" y="606"/>
                  </a:cubicBezTo>
                  <a:cubicBezTo>
                    <a:pt x="2546" y="605"/>
                    <a:pt x="2547" y="604"/>
                    <a:pt x="2549" y="604"/>
                  </a:cubicBezTo>
                  <a:cubicBezTo>
                    <a:pt x="2559" y="599"/>
                    <a:pt x="2568" y="593"/>
                    <a:pt x="2575" y="585"/>
                  </a:cubicBezTo>
                  <a:cubicBezTo>
                    <a:pt x="2576" y="585"/>
                    <a:pt x="2576" y="585"/>
                    <a:pt x="2576" y="585"/>
                  </a:cubicBezTo>
                  <a:cubicBezTo>
                    <a:pt x="2593" y="567"/>
                    <a:pt x="2604" y="542"/>
                    <a:pt x="2604" y="515"/>
                  </a:cubicBezTo>
                  <a:cubicBezTo>
                    <a:pt x="2604" y="515"/>
                    <a:pt x="2604" y="515"/>
                    <a:pt x="2604" y="515"/>
                  </a:cubicBezTo>
                  <a:cubicBezTo>
                    <a:pt x="2604" y="491"/>
                    <a:pt x="2604" y="491"/>
                    <a:pt x="2604" y="491"/>
                  </a:cubicBezTo>
                  <a:cubicBezTo>
                    <a:pt x="2604" y="491"/>
                    <a:pt x="2604" y="491"/>
                    <a:pt x="2604" y="491"/>
                  </a:cubicBezTo>
                  <a:cubicBezTo>
                    <a:pt x="2562" y="491"/>
                    <a:pt x="2562" y="491"/>
                    <a:pt x="2562" y="491"/>
                  </a:cubicBezTo>
                  <a:cubicBezTo>
                    <a:pt x="2562" y="148"/>
                    <a:pt x="2562" y="148"/>
                    <a:pt x="2562" y="148"/>
                  </a:cubicBezTo>
                  <a:cubicBezTo>
                    <a:pt x="2562" y="92"/>
                    <a:pt x="2517" y="47"/>
                    <a:pt x="2461" y="47"/>
                  </a:cubicBezTo>
                  <a:cubicBezTo>
                    <a:pt x="471" y="47"/>
                    <a:pt x="471" y="47"/>
                    <a:pt x="471" y="47"/>
                  </a:cubicBezTo>
                  <a:cubicBezTo>
                    <a:pt x="423" y="17"/>
                    <a:pt x="367" y="0"/>
                    <a:pt x="307" y="0"/>
                  </a:cubicBezTo>
                </a:path>
              </a:pathLst>
            </a:custGeom>
            <a:solidFill>
              <a:schemeClr val="bg2">
                <a:lumMod val="95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Roboto" panose="02000000000000000000" pitchFamily="2" charset="0"/>
                <a:ea typeface="Roboto" panose="02000000000000000000" pitchFamily="2" charset="0"/>
                <a:cs typeface="Roboto" panose="02000000000000000000" pitchFamily="2" charset="0"/>
              </a:endParaRPr>
            </a:p>
          </p:txBody>
        </p:sp>
        <p:sp>
          <p:nvSpPr>
            <p:cNvPr id="49" name="Oval 48">
              <a:extLst>
                <a:ext uri="{FF2B5EF4-FFF2-40B4-BE49-F238E27FC236}">
                  <a16:creationId xmlns:a16="http://schemas.microsoft.com/office/drawing/2014/main" id="{59AA1BE1-4433-DCC1-6E77-A06C54FB7F10}"/>
                </a:ext>
              </a:extLst>
            </p:cNvPr>
            <p:cNvSpPr>
              <a:spLocks noChangeArrowheads="1"/>
            </p:cNvSpPr>
            <p:nvPr/>
          </p:nvSpPr>
          <p:spPr bwMode="auto">
            <a:xfrm>
              <a:off x="5433863" y="2246453"/>
              <a:ext cx="1389063" cy="13906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a:solidFill>
                    <a:schemeClr val="accent1"/>
                  </a:solidFill>
                  <a:latin typeface="Roboto" panose="02000000000000000000" pitchFamily="2" charset="0"/>
                  <a:ea typeface="Roboto" panose="02000000000000000000" pitchFamily="2" charset="0"/>
                  <a:cs typeface="Roboto" panose="02000000000000000000" pitchFamily="2" charset="0"/>
                </a:rPr>
                <a:t>02</a:t>
              </a:r>
            </a:p>
          </p:txBody>
        </p:sp>
        <p:sp>
          <p:nvSpPr>
            <p:cNvPr id="50" name="Freeform 7">
              <a:extLst>
                <a:ext uri="{FF2B5EF4-FFF2-40B4-BE49-F238E27FC236}">
                  <a16:creationId xmlns:a16="http://schemas.microsoft.com/office/drawing/2014/main" id="{B7853B55-3E9D-4A99-EA57-97C76CA1E2E8}"/>
                </a:ext>
              </a:extLst>
            </p:cNvPr>
            <p:cNvSpPr>
              <a:spLocks/>
            </p:cNvSpPr>
            <p:nvPr/>
          </p:nvSpPr>
          <p:spPr bwMode="auto">
            <a:xfrm>
              <a:off x="6745138" y="1963878"/>
              <a:ext cx="7850188" cy="1816100"/>
            </a:xfrm>
            <a:custGeom>
              <a:avLst/>
              <a:gdLst>
                <a:gd name="T0" fmla="*/ 0 w 2091"/>
                <a:gd name="T1" fmla="*/ 0 h 482"/>
                <a:gd name="T2" fmla="*/ 143 w 2091"/>
                <a:gd name="T3" fmla="*/ 259 h 482"/>
                <a:gd name="T4" fmla="*/ 143 w 2091"/>
                <a:gd name="T5" fmla="*/ 262 h 482"/>
                <a:gd name="T6" fmla="*/ 327 w 2091"/>
                <a:gd name="T7" fmla="*/ 444 h 482"/>
                <a:gd name="T8" fmla="*/ 327 w 2091"/>
                <a:gd name="T9" fmla="*/ 482 h 482"/>
                <a:gd name="T10" fmla="*/ 2091 w 2091"/>
                <a:gd name="T11" fmla="*/ 482 h 482"/>
                <a:gd name="T12" fmla="*/ 2091 w 2091"/>
                <a:gd name="T13" fmla="*/ 100 h 482"/>
                <a:gd name="T14" fmla="*/ 1990 w 2091"/>
                <a:gd name="T15" fmla="*/ 0 h 482"/>
                <a:gd name="T16" fmla="*/ 0 w 2091"/>
                <a:gd name="T17" fmla="*/ 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91" h="482">
                  <a:moveTo>
                    <a:pt x="0" y="0"/>
                  </a:moveTo>
                  <a:cubicBezTo>
                    <a:pt x="86" y="54"/>
                    <a:pt x="143" y="150"/>
                    <a:pt x="143" y="259"/>
                  </a:cubicBezTo>
                  <a:cubicBezTo>
                    <a:pt x="143" y="260"/>
                    <a:pt x="143" y="261"/>
                    <a:pt x="143" y="262"/>
                  </a:cubicBezTo>
                  <a:cubicBezTo>
                    <a:pt x="144" y="363"/>
                    <a:pt x="226" y="444"/>
                    <a:pt x="327" y="444"/>
                  </a:cubicBezTo>
                  <a:cubicBezTo>
                    <a:pt x="327" y="482"/>
                    <a:pt x="327" y="482"/>
                    <a:pt x="327" y="482"/>
                  </a:cubicBezTo>
                  <a:cubicBezTo>
                    <a:pt x="2091" y="482"/>
                    <a:pt x="2091" y="482"/>
                    <a:pt x="2091" y="482"/>
                  </a:cubicBezTo>
                  <a:cubicBezTo>
                    <a:pt x="2091" y="100"/>
                    <a:pt x="2091" y="100"/>
                    <a:pt x="2091" y="100"/>
                  </a:cubicBezTo>
                  <a:cubicBezTo>
                    <a:pt x="2091" y="45"/>
                    <a:pt x="2046" y="0"/>
                    <a:pt x="1990" y="0"/>
                  </a:cubicBezTo>
                  <a:lnTo>
                    <a:pt x="0" y="0"/>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Roboto" panose="02000000000000000000" pitchFamily="2" charset="0"/>
                <a:ea typeface="Roboto" panose="02000000000000000000" pitchFamily="2" charset="0"/>
                <a:cs typeface="Roboto" panose="02000000000000000000" pitchFamily="2" charset="0"/>
              </a:endParaRPr>
            </a:p>
          </p:txBody>
        </p:sp>
        <p:sp>
          <p:nvSpPr>
            <p:cNvPr id="51" name="Freeform 8">
              <a:extLst>
                <a:ext uri="{FF2B5EF4-FFF2-40B4-BE49-F238E27FC236}">
                  <a16:creationId xmlns:a16="http://schemas.microsoft.com/office/drawing/2014/main" id="{820B2B66-F9CC-54AB-DFB9-34FDBDE09BEE}"/>
                </a:ext>
              </a:extLst>
            </p:cNvPr>
            <p:cNvSpPr>
              <a:spLocks noEditPoints="1"/>
            </p:cNvSpPr>
            <p:nvPr/>
          </p:nvSpPr>
          <p:spPr bwMode="auto">
            <a:xfrm>
              <a:off x="4976663" y="1782904"/>
              <a:ext cx="2305051" cy="2314575"/>
            </a:xfrm>
            <a:custGeom>
              <a:avLst/>
              <a:gdLst>
                <a:gd name="T0" fmla="*/ 307 w 614"/>
                <a:gd name="T1" fmla="*/ 0 h 614"/>
                <a:gd name="T2" fmla="*/ 0 w 614"/>
                <a:gd name="T3" fmla="*/ 307 h 614"/>
                <a:gd name="T4" fmla="*/ 307 w 614"/>
                <a:gd name="T5" fmla="*/ 614 h 614"/>
                <a:gd name="T6" fmla="*/ 614 w 614"/>
                <a:gd name="T7" fmla="*/ 307 h 614"/>
                <a:gd name="T8" fmla="*/ 307 w 614"/>
                <a:gd name="T9" fmla="*/ 0 h 614"/>
                <a:gd name="T10" fmla="*/ 307 w 614"/>
                <a:gd name="T11" fmla="*/ 492 h 614"/>
                <a:gd name="T12" fmla="*/ 122 w 614"/>
                <a:gd name="T13" fmla="*/ 307 h 614"/>
                <a:gd name="T14" fmla="*/ 307 w 614"/>
                <a:gd name="T15" fmla="*/ 123 h 614"/>
                <a:gd name="T16" fmla="*/ 492 w 614"/>
                <a:gd name="T17" fmla="*/ 307 h 614"/>
                <a:gd name="T18" fmla="*/ 307 w 614"/>
                <a:gd name="T19" fmla="*/ 492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4" h="614">
                  <a:moveTo>
                    <a:pt x="307" y="0"/>
                  </a:moveTo>
                  <a:cubicBezTo>
                    <a:pt x="137" y="0"/>
                    <a:pt x="0" y="138"/>
                    <a:pt x="0" y="307"/>
                  </a:cubicBezTo>
                  <a:cubicBezTo>
                    <a:pt x="0" y="477"/>
                    <a:pt x="137" y="614"/>
                    <a:pt x="307" y="614"/>
                  </a:cubicBezTo>
                  <a:cubicBezTo>
                    <a:pt x="476" y="614"/>
                    <a:pt x="614" y="477"/>
                    <a:pt x="614" y="307"/>
                  </a:cubicBezTo>
                  <a:cubicBezTo>
                    <a:pt x="614" y="138"/>
                    <a:pt x="476" y="0"/>
                    <a:pt x="307" y="0"/>
                  </a:cubicBezTo>
                  <a:close/>
                  <a:moveTo>
                    <a:pt x="307" y="492"/>
                  </a:moveTo>
                  <a:cubicBezTo>
                    <a:pt x="205" y="492"/>
                    <a:pt x="122" y="409"/>
                    <a:pt x="122" y="307"/>
                  </a:cubicBezTo>
                  <a:cubicBezTo>
                    <a:pt x="122" y="205"/>
                    <a:pt x="205" y="123"/>
                    <a:pt x="307" y="123"/>
                  </a:cubicBezTo>
                  <a:cubicBezTo>
                    <a:pt x="409" y="123"/>
                    <a:pt x="492" y="205"/>
                    <a:pt x="492" y="307"/>
                  </a:cubicBezTo>
                  <a:cubicBezTo>
                    <a:pt x="492" y="409"/>
                    <a:pt x="409" y="492"/>
                    <a:pt x="307" y="49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Roboto" panose="02000000000000000000" pitchFamily="2" charset="0"/>
                <a:ea typeface="Roboto" panose="02000000000000000000" pitchFamily="2" charset="0"/>
                <a:cs typeface="Roboto" panose="02000000000000000000" pitchFamily="2" charset="0"/>
              </a:endParaRPr>
            </a:p>
          </p:txBody>
        </p:sp>
        <p:sp>
          <p:nvSpPr>
            <p:cNvPr id="52" name="Freeform 9">
              <a:extLst>
                <a:ext uri="{FF2B5EF4-FFF2-40B4-BE49-F238E27FC236}">
                  <a16:creationId xmlns:a16="http://schemas.microsoft.com/office/drawing/2014/main" id="{DA7D9692-2674-ED3D-B211-E736C8175D3F}"/>
                </a:ext>
              </a:extLst>
            </p:cNvPr>
            <p:cNvSpPr>
              <a:spLocks/>
            </p:cNvSpPr>
            <p:nvPr/>
          </p:nvSpPr>
          <p:spPr bwMode="auto">
            <a:xfrm>
              <a:off x="6729263" y="2951303"/>
              <a:ext cx="323850" cy="792163"/>
            </a:xfrm>
            <a:custGeom>
              <a:avLst/>
              <a:gdLst>
                <a:gd name="T0" fmla="*/ 86 w 86"/>
                <a:gd name="T1" fmla="*/ 181 h 210"/>
                <a:gd name="T2" fmla="*/ 85 w 86"/>
                <a:gd name="T3" fmla="*/ 182 h 210"/>
                <a:gd name="T4" fmla="*/ 79 w 86"/>
                <a:gd name="T5" fmla="*/ 189 h 210"/>
                <a:gd name="T6" fmla="*/ 76 w 86"/>
                <a:gd name="T7" fmla="*/ 194 h 210"/>
                <a:gd name="T8" fmla="*/ 76 w 86"/>
                <a:gd name="T9" fmla="*/ 194 h 210"/>
                <a:gd name="T10" fmla="*/ 71 w 86"/>
                <a:gd name="T11" fmla="*/ 199 h 210"/>
                <a:gd name="T12" fmla="*/ 66 w 86"/>
                <a:gd name="T13" fmla="*/ 205 h 210"/>
                <a:gd name="T14" fmla="*/ 61 w 86"/>
                <a:gd name="T15" fmla="*/ 210 h 210"/>
                <a:gd name="T16" fmla="*/ 0 w 86"/>
                <a:gd name="T17" fmla="*/ 89 h 210"/>
                <a:gd name="T18" fmla="*/ 12 w 86"/>
                <a:gd name="T19" fmla="*/ 64 h 210"/>
                <a:gd name="T20" fmla="*/ 13 w 86"/>
                <a:gd name="T21" fmla="*/ 61 h 210"/>
                <a:gd name="T22" fmla="*/ 17 w 86"/>
                <a:gd name="T23" fmla="*/ 50 h 210"/>
                <a:gd name="T24" fmla="*/ 18 w 86"/>
                <a:gd name="T25" fmla="*/ 46 h 210"/>
                <a:gd name="T26" fmla="*/ 19 w 86"/>
                <a:gd name="T27" fmla="*/ 42 h 210"/>
                <a:gd name="T28" fmla="*/ 20 w 86"/>
                <a:gd name="T29" fmla="*/ 39 h 210"/>
                <a:gd name="T30" fmla="*/ 21 w 86"/>
                <a:gd name="T31" fmla="*/ 34 h 210"/>
                <a:gd name="T32" fmla="*/ 21 w 86"/>
                <a:gd name="T33" fmla="*/ 32 h 210"/>
                <a:gd name="T34" fmla="*/ 22 w 86"/>
                <a:gd name="T35" fmla="*/ 28 h 210"/>
                <a:gd name="T36" fmla="*/ 24 w 86"/>
                <a:gd name="T37" fmla="*/ 11 h 210"/>
                <a:gd name="T38" fmla="*/ 24 w 86"/>
                <a:gd name="T39" fmla="*/ 7 h 210"/>
                <a:gd name="T40" fmla="*/ 24 w 86"/>
                <a:gd name="T41" fmla="*/ 6 h 210"/>
                <a:gd name="T42" fmla="*/ 24 w 86"/>
                <a:gd name="T43" fmla="*/ 2 h 210"/>
                <a:gd name="T44" fmla="*/ 25 w 86"/>
                <a:gd name="T45" fmla="*/ 0 h 210"/>
                <a:gd name="T46" fmla="*/ 86 w 86"/>
                <a:gd name="T47" fmla="*/ 18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6" h="210">
                  <a:moveTo>
                    <a:pt x="86" y="181"/>
                  </a:moveTo>
                  <a:cubicBezTo>
                    <a:pt x="85" y="182"/>
                    <a:pt x="85" y="182"/>
                    <a:pt x="85" y="182"/>
                  </a:cubicBezTo>
                  <a:cubicBezTo>
                    <a:pt x="83" y="185"/>
                    <a:pt x="81" y="187"/>
                    <a:pt x="79" y="189"/>
                  </a:cubicBezTo>
                  <a:cubicBezTo>
                    <a:pt x="78" y="191"/>
                    <a:pt x="77" y="192"/>
                    <a:pt x="76" y="194"/>
                  </a:cubicBezTo>
                  <a:cubicBezTo>
                    <a:pt x="76" y="194"/>
                    <a:pt x="76" y="194"/>
                    <a:pt x="76" y="194"/>
                  </a:cubicBezTo>
                  <a:cubicBezTo>
                    <a:pt x="74" y="196"/>
                    <a:pt x="73" y="197"/>
                    <a:pt x="71" y="199"/>
                  </a:cubicBezTo>
                  <a:cubicBezTo>
                    <a:pt x="69" y="201"/>
                    <a:pt x="68" y="203"/>
                    <a:pt x="66" y="205"/>
                  </a:cubicBezTo>
                  <a:cubicBezTo>
                    <a:pt x="64" y="207"/>
                    <a:pt x="63" y="208"/>
                    <a:pt x="61" y="210"/>
                  </a:cubicBezTo>
                  <a:cubicBezTo>
                    <a:pt x="34" y="174"/>
                    <a:pt x="12" y="134"/>
                    <a:pt x="0" y="89"/>
                  </a:cubicBezTo>
                  <a:cubicBezTo>
                    <a:pt x="5" y="81"/>
                    <a:pt x="9" y="73"/>
                    <a:pt x="12" y="64"/>
                  </a:cubicBezTo>
                  <a:cubicBezTo>
                    <a:pt x="12" y="63"/>
                    <a:pt x="13" y="62"/>
                    <a:pt x="13" y="61"/>
                  </a:cubicBezTo>
                  <a:cubicBezTo>
                    <a:pt x="15" y="58"/>
                    <a:pt x="16" y="54"/>
                    <a:pt x="17" y="50"/>
                  </a:cubicBezTo>
                  <a:cubicBezTo>
                    <a:pt x="17" y="49"/>
                    <a:pt x="18" y="48"/>
                    <a:pt x="18" y="46"/>
                  </a:cubicBezTo>
                  <a:cubicBezTo>
                    <a:pt x="18" y="45"/>
                    <a:pt x="19" y="44"/>
                    <a:pt x="19" y="42"/>
                  </a:cubicBezTo>
                  <a:cubicBezTo>
                    <a:pt x="19" y="41"/>
                    <a:pt x="20" y="40"/>
                    <a:pt x="20" y="39"/>
                  </a:cubicBezTo>
                  <a:cubicBezTo>
                    <a:pt x="20" y="37"/>
                    <a:pt x="21" y="36"/>
                    <a:pt x="21" y="34"/>
                  </a:cubicBezTo>
                  <a:cubicBezTo>
                    <a:pt x="21" y="34"/>
                    <a:pt x="21" y="33"/>
                    <a:pt x="21" y="32"/>
                  </a:cubicBezTo>
                  <a:cubicBezTo>
                    <a:pt x="22" y="31"/>
                    <a:pt x="22" y="29"/>
                    <a:pt x="22" y="28"/>
                  </a:cubicBezTo>
                  <a:cubicBezTo>
                    <a:pt x="23" y="22"/>
                    <a:pt x="24" y="17"/>
                    <a:pt x="24" y="11"/>
                  </a:cubicBezTo>
                  <a:cubicBezTo>
                    <a:pt x="24" y="10"/>
                    <a:pt x="24" y="9"/>
                    <a:pt x="24" y="7"/>
                  </a:cubicBezTo>
                  <a:cubicBezTo>
                    <a:pt x="24" y="7"/>
                    <a:pt x="24" y="6"/>
                    <a:pt x="24" y="6"/>
                  </a:cubicBezTo>
                  <a:cubicBezTo>
                    <a:pt x="24" y="5"/>
                    <a:pt x="24" y="4"/>
                    <a:pt x="24" y="2"/>
                  </a:cubicBezTo>
                  <a:cubicBezTo>
                    <a:pt x="24" y="1"/>
                    <a:pt x="25" y="0"/>
                    <a:pt x="25" y="0"/>
                  </a:cubicBezTo>
                  <a:cubicBezTo>
                    <a:pt x="25" y="68"/>
                    <a:pt x="48" y="130"/>
                    <a:pt x="86" y="181"/>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Roboto" panose="02000000000000000000" pitchFamily="2" charset="0"/>
                <a:ea typeface="Roboto" panose="02000000000000000000" pitchFamily="2" charset="0"/>
                <a:cs typeface="Roboto" panose="02000000000000000000" pitchFamily="2" charset="0"/>
              </a:endParaRPr>
            </a:p>
          </p:txBody>
        </p:sp>
        <p:sp>
          <p:nvSpPr>
            <p:cNvPr id="53" name="Freeform 11">
              <a:extLst>
                <a:ext uri="{FF2B5EF4-FFF2-40B4-BE49-F238E27FC236}">
                  <a16:creationId xmlns:a16="http://schemas.microsoft.com/office/drawing/2014/main" id="{C655C077-0B75-5A69-165A-BAA5EC519233}"/>
                </a:ext>
              </a:extLst>
            </p:cNvPr>
            <p:cNvSpPr>
              <a:spLocks/>
            </p:cNvSpPr>
            <p:nvPr/>
          </p:nvSpPr>
          <p:spPr bwMode="auto">
            <a:xfrm>
              <a:off x="6822926" y="2940191"/>
              <a:ext cx="7929563" cy="1157288"/>
            </a:xfrm>
            <a:custGeom>
              <a:avLst/>
              <a:gdLst>
                <a:gd name="T0" fmla="*/ 306 w 2112"/>
                <a:gd name="T1" fmla="*/ 185 h 307"/>
                <a:gd name="T2" fmla="*/ 306 w 2112"/>
                <a:gd name="T3" fmla="*/ 185 h 307"/>
                <a:gd name="T4" fmla="*/ 122 w 2112"/>
                <a:gd name="T5" fmla="*/ 0 h 307"/>
                <a:gd name="T6" fmla="*/ 0 w 2112"/>
                <a:gd name="T7" fmla="*/ 0 h 307"/>
                <a:gd name="T8" fmla="*/ 306 w 2112"/>
                <a:gd name="T9" fmla="*/ 307 h 307"/>
                <a:gd name="T10" fmla="*/ 2014 w 2112"/>
                <a:gd name="T11" fmla="*/ 307 h 307"/>
                <a:gd name="T12" fmla="*/ 2112 w 2112"/>
                <a:gd name="T13" fmla="*/ 209 h 307"/>
                <a:gd name="T14" fmla="*/ 2112 w 2112"/>
                <a:gd name="T15" fmla="*/ 185 h 307"/>
                <a:gd name="T16" fmla="*/ 306 w 2112"/>
                <a:gd name="T17" fmla="*/ 185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2" h="307">
                  <a:moveTo>
                    <a:pt x="306" y="185"/>
                  </a:moveTo>
                  <a:cubicBezTo>
                    <a:pt x="306" y="185"/>
                    <a:pt x="306" y="185"/>
                    <a:pt x="306" y="185"/>
                  </a:cubicBezTo>
                  <a:cubicBezTo>
                    <a:pt x="205" y="185"/>
                    <a:pt x="122" y="102"/>
                    <a:pt x="122" y="0"/>
                  </a:cubicBezTo>
                  <a:cubicBezTo>
                    <a:pt x="0" y="0"/>
                    <a:pt x="0" y="0"/>
                    <a:pt x="0" y="0"/>
                  </a:cubicBezTo>
                  <a:cubicBezTo>
                    <a:pt x="0" y="170"/>
                    <a:pt x="137" y="307"/>
                    <a:pt x="306" y="307"/>
                  </a:cubicBezTo>
                  <a:cubicBezTo>
                    <a:pt x="2014" y="307"/>
                    <a:pt x="2014" y="307"/>
                    <a:pt x="2014" y="307"/>
                  </a:cubicBezTo>
                  <a:cubicBezTo>
                    <a:pt x="2068" y="307"/>
                    <a:pt x="2112" y="263"/>
                    <a:pt x="2112" y="209"/>
                  </a:cubicBezTo>
                  <a:cubicBezTo>
                    <a:pt x="2112" y="185"/>
                    <a:pt x="2112" y="185"/>
                    <a:pt x="2112" y="185"/>
                  </a:cubicBezTo>
                  <a:lnTo>
                    <a:pt x="306" y="18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Roboto" panose="02000000000000000000" pitchFamily="2" charset="0"/>
                <a:ea typeface="Roboto" panose="02000000000000000000" pitchFamily="2" charset="0"/>
                <a:cs typeface="Roboto" panose="02000000000000000000" pitchFamily="2" charset="0"/>
              </a:endParaRPr>
            </a:p>
          </p:txBody>
        </p:sp>
        <p:sp>
          <p:nvSpPr>
            <p:cNvPr id="54" name="Freeform 12">
              <a:extLst>
                <a:ext uri="{FF2B5EF4-FFF2-40B4-BE49-F238E27FC236}">
                  <a16:creationId xmlns:a16="http://schemas.microsoft.com/office/drawing/2014/main" id="{88257438-4660-65DA-4D27-BE27D7634BA2}"/>
                </a:ext>
              </a:extLst>
            </p:cNvPr>
            <p:cNvSpPr>
              <a:spLocks/>
            </p:cNvSpPr>
            <p:nvPr/>
          </p:nvSpPr>
          <p:spPr bwMode="auto">
            <a:xfrm>
              <a:off x="7281713" y="2943366"/>
              <a:ext cx="0" cy="34925"/>
            </a:xfrm>
            <a:custGeom>
              <a:avLst/>
              <a:gdLst>
                <a:gd name="T0" fmla="*/ 0 h 9"/>
                <a:gd name="T1" fmla="*/ 9 h 9"/>
                <a:gd name="T2" fmla="*/ 2 h 9"/>
                <a:gd name="T3" fmla="*/ 0 h 9"/>
              </a:gdLst>
              <a:ahLst/>
              <a:cxnLst>
                <a:cxn ang="0">
                  <a:pos x="0" y="T0"/>
                </a:cxn>
                <a:cxn ang="0">
                  <a:pos x="0" y="T1"/>
                </a:cxn>
                <a:cxn ang="0">
                  <a:pos x="0" y="T2"/>
                </a:cxn>
                <a:cxn ang="0">
                  <a:pos x="0" y="T3"/>
                </a:cxn>
              </a:cxnLst>
              <a:rect l="0" t="0" r="r" b="b"/>
              <a:pathLst>
                <a:path h="9">
                  <a:moveTo>
                    <a:pt x="0" y="0"/>
                  </a:moveTo>
                  <a:cubicBezTo>
                    <a:pt x="0" y="3"/>
                    <a:pt x="0" y="6"/>
                    <a:pt x="0" y="9"/>
                  </a:cubicBezTo>
                  <a:cubicBezTo>
                    <a:pt x="0" y="6"/>
                    <a:pt x="0" y="4"/>
                    <a:pt x="0" y="2"/>
                  </a:cubicBezTo>
                  <a:cubicBezTo>
                    <a:pt x="0" y="1"/>
                    <a:pt x="0" y="1"/>
                    <a:pt x="0" y="0"/>
                  </a:cubicBezTo>
                  <a:close/>
                </a:path>
              </a:pathLst>
            </a:custGeom>
            <a:solidFill>
              <a:srgbClr val="0089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Roboto" panose="02000000000000000000" pitchFamily="2" charset="0"/>
                <a:ea typeface="Roboto" panose="02000000000000000000" pitchFamily="2" charset="0"/>
                <a:cs typeface="Roboto" panose="02000000000000000000" pitchFamily="2" charset="0"/>
              </a:endParaRPr>
            </a:p>
          </p:txBody>
        </p:sp>
      </p:grpSp>
      <p:sp>
        <p:nvSpPr>
          <p:cNvPr id="38" name="Inhaltsplatzhalter 4">
            <a:extLst>
              <a:ext uri="{FF2B5EF4-FFF2-40B4-BE49-F238E27FC236}">
                <a16:creationId xmlns:a16="http://schemas.microsoft.com/office/drawing/2014/main" id="{A1557E4B-7380-6B73-D5A3-969E2E0F3A12}"/>
              </a:ext>
            </a:extLst>
          </p:cNvPr>
          <p:cNvSpPr txBox="1">
            <a:spLocks/>
          </p:cNvSpPr>
          <p:nvPr/>
        </p:nvSpPr>
        <p:spPr>
          <a:xfrm>
            <a:off x="6288520" y="2583796"/>
            <a:ext cx="2652751" cy="646331"/>
          </a:xfrm>
          <a:prstGeom prst="rect">
            <a:avLst/>
          </a:prstGeom>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1200"/>
              </a:spcAft>
            </a:pPr>
            <a:r>
              <a:rPr lang="en-US" sz="1400" dirty="0">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t>If you are unable to resolve this dispute with the Code Manager, you can </a:t>
            </a:r>
            <a:r>
              <a:rPr lang="en-US" sz="1400" b="1" dirty="0">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t>escalate as below</a:t>
            </a:r>
            <a:r>
              <a:rPr lang="en-US" sz="1400" dirty="0">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t>:</a:t>
            </a:r>
          </a:p>
        </p:txBody>
      </p:sp>
      <p:grpSp>
        <p:nvGrpSpPr>
          <p:cNvPr id="39" name="Group 38">
            <a:extLst>
              <a:ext uri="{FF2B5EF4-FFF2-40B4-BE49-F238E27FC236}">
                <a16:creationId xmlns:a16="http://schemas.microsoft.com/office/drawing/2014/main" id="{5C321B6C-ACDC-17E8-223F-7F7D8DD93327}"/>
              </a:ext>
            </a:extLst>
          </p:cNvPr>
          <p:cNvGrpSpPr/>
          <p:nvPr/>
        </p:nvGrpSpPr>
        <p:grpSpPr>
          <a:xfrm flipH="1">
            <a:off x="1891322" y="1148800"/>
            <a:ext cx="4148090" cy="1068345"/>
            <a:chOff x="1806655" y="462057"/>
            <a:chExt cx="9775826" cy="2517775"/>
          </a:xfrm>
        </p:grpSpPr>
        <p:sp>
          <p:nvSpPr>
            <p:cNvPr id="41" name="Freeform 5">
              <a:extLst>
                <a:ext uri="{FF2B5EF4-FFF2-40B4-BE49-F238E27FC236}">
                  <a16:creationId xmlns:a16="http://schemas.microsoft.com/office/drawing/2014/main" id="{6ED4528E-F47B-F475-A895-F39A6A832123}"/>
                </a:ext>
              </a:extLst>
            </p:cNvPr>
            <p:cNvSpPr>
              <a:spLocks/>
            </p:cNvSpPr>
            <p:nvPr/>
          </p:nvSpPr>
          <p:spPr bwMode="auto">
            <a:xfrm>
              <a:off x="1806655" y="666844"/>
              <a:ext cx="9775825" cy="2312988"/>
            </a:xfrm>
            <a:custGeom>
              <a:avLst/>
              <a:gdLst>
                <a:gd name="T0" fmla="*/ 307 w 2604"/>
                <a:gd name="T1" fmla="*/ 0 h 614"/>
                <a:gd name="T2" fmla="*/ 0 w 2604"/>
                <a:gd name="T3" fmla="*/ 307 h 614"/>
                <a:gd name="T4" fmla="*/ 175 w 2604"/>
                <a:gd name="T5" fmla="*/ 584 h 614"/>
                <a:gd name="T6" fmla="*/ 307 w 2604"/>
                <a:gd name="T7" fmla="*/ 614 h 614"/>
                <a:gd name="T8" fmla="*/ 307 w 2604"/>
                <a:gd name="T9" fmla="*/ 614 h 614"/>
                <a:gd name="T10" fmla="*/ 322 w 2604"/>
                <a:gd name="T11" fmla="*/ 613 h 614"/>
                <a:gd name="T12" fmla="*/ 327 w 2604"/>
                <a:gd name="T13" fmla="*/ 613 h 614"/>
                <a:gd name="T14" fmla="*/ 337 w 2604"/>
                <a:gd name="T15" fmla="*/ 612 h 614"/>
                <a:gd name="T16" fmla="*/ 342 w 2604"/>
                <a:gd name="T17" fmla="*/ 611 h 614"/>
                <a:gd name="T18" fmla="*/ 352 w 2604"/>
                <a:gd name="T19" fmla="*/ 610 h 614"/>
                <a:gd name="T20" fmla="*/ 358 w 2604"/>
                <a:gd name="T21" fmla="*/ 609 h 614"/>
                <a:gd name="T22" fmla="*/ 366 w 2604"/>
                <a:gd name="T23" fmla="*/ 608 h 614"/>
                <a:gd name="T24" fmla="*/ 372 w 2604"/>
                <a:gd name="T25" fmla="*/ 607 h 614"/>
                <a:gd name="T26" fmla="*/ 380 w 2604"/>
                <a:gd name="T27" fmla="*/ 605 h 614"/>
                <a:gd name="T28" fmla="*/ 387 w 2604"/>
                <a:gd name="T29" fmla="*/ 603 h 614"/>
                <a:gd name="T30" fmla="*/ 393 w 2604"/>
                <a:gd name="T31" fmla="*/ 601 h 614"/>
                <a:gd name="T32" fmla="*/ 401 w 2604"/>
                <a:gd name="T33" fmla="*/ 599 h 614"/>
                <a:gd name="T34" fmla="*/ 406 w 2604"/>
                <a:gd name="T35" fmla="*/ 597 h 614"/>
                <a:gd name="T36" fmla="*/ 415 w 2604"/>
                <a:gd name="T37" fmla="*/ 594 h 614"/>
                <a:gd name="T38" fmla="*/ 415 w 2604"/>
                <a:gd name="T39" fmla="*/ 594 h 614"/>
                <a:gd name="T40" fmla="*/ 415 w 2604"/>
                <a:gd name="T41" fmla="*/ 594 h 614"/>
                <a:gd name="T42" fmla="*/ 528 w 2604"/>
                <a:gd name="T43" fmla="*/ 519 h 614"/>
                <a:gd name="T44" fmla="*/ 528 w 2604"/>
                <a:gd name="T45" fmla="*/ 519 h 614"/>
                <a:gd name="T46" fmla="*/ 530 w 2604"/>
                <a:gd name="T47" fmla="*/ 517 h 614"/>
                <a:gd name="T48" fmla="*/ 532 w 2604"/>
                <a:gd name="T49" fmla="*/ 515 h 614"/>
                <a:gd name="T50" fmla="*/ 536 w 2604"/>
                <a:gd name="T51" fmla="*/ 511 h 614"/>
                <a:gd name="T52" fmla="*/ 536 w 2604"/>
                <a:gd name="T53" fmla="*/ 511 h 614"/>
                <a:gd name="T54" fmla="*/ 538 w 2604"/>
                <a:gd name="T55" fmla="*/ 508 h 614"/>
                <a:gd name="T56" fmla="*/ 543 w 2604"/>
                <a:gd name="T57" fmla="*/ 503 h 614"/>
                <a:gd name="T58" fmla="*/ 543 w 2604"/>
                <a:gd name="T59" fmla="*/ 503 h 614"/>
                <a:gd name="T60" fmla="*/ 543 w 2604"/>
                <a:gd name="T61" fmla="*/ 502 h 614"/>
                <a:gd name="T62" fmla="*/ 545 w 2604"/>
                <a:gd name="T63" fmla="*/ 501 h 614"/>
                <a:gd name="T64" fmla="*/ 546 w 2604"/>
                <a:gd name="T65" fmla="*/ 499 h 614"/>
                <a:gd name="T66" fmla="*/ 552 w 2604"/>
                <a:gd name="T67" fmla="*/ 492 h 614"/>
                <a:gd name="T68" fmla="*/ 553 w 2604"/>
                <a:gd name="T69" fmla="*/ 490 h 614"/>
                <a:gd name="T70" fmla="*/ 798 w 2604"/>
                <a:gd name="T71" fmla="*/ 614 h 614"/>
                <a:gd name="T72" fmla="*/ 2506 w 2604"/>
                <a:gd name="T73" fmla="*/ 614 h 614"/>
                <a:gd name="T74" fmla="*/ 2544 w 2604"/>
                <a:gd name="T75" fmla="*/ 606 h 614"/>
                <a:gd name="T76" fmla="*/ 2545 w 2604"/>
                <a:gd name="T77" fmla="*/ 606 h 614"/>
                <a:gd name="T78" fmla="*/ 2549 w 2604"/>
                <a:gd name="T79" fmla="*/ 604 h 614"/>
                <a:gd name="T80" fmla="*/ 2575 w 2604"/>
                <a:gd name="T81" fmla="*/ 585 h 614"/>
                <a:gd name="T82" fmla="*/ 2576 w 2604"/>
                <a:gd name="T83" fmla="*/ 585 h 614"/>
                <a:gd name="T84" fmla="*/ 2604 w 2604"/>
                <a:gd name="T85" fmla="*/ 515 h 614"/>
                <a:gd name="T86" fmla="*/ 2604 w 2604"/>
                <a:gd name="T87" fmla="*/ 515 h 614"/>
                <a:gd name="T88" fmla="*/ 2604 w 2604"/>
                <a:gd name="T89" fmla="*/ 491 h 614"/>
                <a:gd name="T90" fmla="*/ 2604 w 2604"/>
                <a:gd name="T91" fmla="*/ 491 h 614"/>
                <a:gd name="T92" fmla="*/ 2562 w 2604"/>
                <a:gd name="T93" fmla="*/ 491 h 614"/>
                <a:gd name="T94" fmla="*/ 2562 w 2604"/>
                <a:gd name="T95" fmla="*/ 148 h 614"/>
                <a:gd name="T96" fmla="*/ 2461 w 2604"/>
                <a:gd name="T97" fmla="*/ 47 h 614"/>
                <a:gd name="T98" fmla="*/ 471 w 2604"/>
                <a:gd name="T99" fmla="*/ 47 h 614"/>
                <a:gd name="T100" fmla="*/ 307 w 2604"/>
                <a:gd name="T101" fmla="*/ 0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04" h="614">
                  <a:moveTo>
                    <a:pt x="307" y="0"/>
                  </a:moveTo>
                  <a:cubicBezTo>
                    <a:pt x="137" y="0"/>
                    <a:pt x="0" y="137"/>
                    <a:pt x="0" y="307"/>
                  </a:cubicBezTo>
                  <a:cubicBezTo>
                    <a:pt x="0" y="429"/>
                    <a:pt x="72" y="535"/>
                    <a:pt x="175" y="584"/>
                  </a:cubicBezTo>
                  <a:cubicBezTo>
                    <a:pt x="215" y="603"/>
                    <a:pt x="260" y="614"/>
                    <a:pt x="307" y="614"/>
                  </a:cubicBezTo>
                  <a:cubicBezTo>
                    <a:pt x="307" y="614"/>
                    <a:pt x="307" y="614"/>
                    <a:pt x="307" y="614"/>
                  </a:cubicBezTo>
                  <a:cubicBezTo>
                    <a:pt x="312" y="614"/>
                    <a:pt x="317" y="613"/>
                    <a:pt x="322" y="613"/>
                  </a:cubicBezTo>
                  <a:cubicBezTo>
                    <a:pt x="324" y="613"/>
                    <a:pt x="325" y="613"/>
                    <a:pt x="327" y="613"/>
                  </a:cubicBezTo>
                  <a:cubicBezTo>
                    <a:pt x="330" y="613"/>
                    <a:pt x="334" y="612"/>
                    <a:pt x="337" y="612"/>
                  </a:cubicBezTo>
                  <a:cubicBezTo>
                    <a:pt x="339" y="612"/>
                    <a:pt x="341" y="612"/>
                    <a:pt x="342" y="611"/>
                  </a:cubicBezTo>
                  <a:cubicBezTo>
                    <a:pt x="346" y="611"/>
                    <a:pt x="349" y="611"/>
                    <a:pt x="352" y="610"/>
                  </a:cubicBezTo>
                  <a:cubicBezTo>
                    <a:pt x="354" y="610"/>
                    <a:pt x="356" y="610"/>
                    <a:pt x="358" y="609"/>
                  </a:cubicBezTo>
                  <a:cubicBezTo>
                    <a:pt x="360" y="609"/>
                    <a:pt x="363" y="608"/>
                    <a:pt x="366" y="608"/>
                  </a:cubicBezTo>
                  <a:cubicBezTo>
                    <a:pt x="368" y="607"/>
                    <a:pt x="370" y="607"/>
                    <a:pt x="372" y="607"/>
                  </a:cubicBezTo>
                  <a:cubicBezTo>
                    <a:pt x="375" y="606"/>
                    <a:pt x="377" y="605"/>
                    <a:pt x="380" y="605"/>
                  </a:cubicBezTo>
                  <a:cubicBezTo>
                    <a:pt x="382" y="604"/>
                    <a:pt x="384" y="604"/>
                    <a:pt x="387" y="603"/>
                  </a:cubicBezTo>
                  <a:cubicBezTo>
                    <a:pt x="389" y="602"/>
                    <a:pt x="391" y="602"/>
                    <a:pt x="393" y="601"/>
                  </a:cubicBezTo>
                  <a:cubicBezTo>
                    <a:pt x="396" y="600"/>
                    <a:pt x="398" y="600"/>
                    <a:pt x="401" y="599"/>
                  </a:cubicBezTo>
                  <a:cubicBezTo>
                    <a:pt x="402" y="598"/>
                    <a:pt x="404" y="598"/>
                    <a:pt x="406" y="597"/>
                  </a:cubicBezTo>
                  <a:cubicBezTo>
                    <a:pt x="409" y="596"/>
                    <a:pt x="412" y="595"/>
                    <a:pt x="415" y="594"/>
                  </a:cubicBezTo>
                  <a:cubicBezTo>
                    <a:pt x="415" y="594"/>
                    <a:pt x="415" y="594"/>
                    <a:pt x="415" y="594"/>
                  </a:cubicBezTo>
                  <a:cubicBezTo>
                    <a:pt x="415" y="594"/>
                    <a:pt x="415" y="594"/>
                    <a:pt x="415" y="594"/>
                  </a:cubicBezTo>
                  <a:cubicBezTo>
                    <a:pt x="458" y="578"/>
                    <a:pt x="497" y="552"/>
                    <a:pt x="528" y="519"/>
                  </a:cubicBezTo>
                  <a:cubicBezTo>
                    <a:pt x="528" y="519"/>
                    <a:pt x="528" y="519"/>
                    <a:pt x="528" y="519"/>
                  </a:cubicBezTo>
                  <a:cubicBezTo>
                    <a:pt x="529" y="519"/>
                    <a:pt x="529" y="518"/>
                    <a:pt x="530" y="517"/>
                  </a:cubicBezTo>
                  <a:cubicBezTo>
                    <a:pt x="531" y="517"/>
                    <a:pt x="532" y="516"/>
                    <a:pt x="532" y="515"/>
                  </a:cubicBezTo>
                  <a:cubicBezTo>
                    <a:pt x="534" y="513"/>
                    <a:pt x="535" y="512"/>
                    <a:pt x="536" y="511"/>
                  </a:cubicBezTo>
                  <a:cubicBezTo>
                    <a:pt x="536" y="511"/>
                    <a:pt x="536" y="511"/>
                    <a:pt x="536" y="511"/>
                  </a:cubicBezTo>
                  <a:cubicBezTo>
                    <a:pt x="537" y="510"/>
                    <a:pt x="537" y="509"/>
                    <a:pt x="538" y="508"/>
                  </a:cubicBezTo>
                  <a:cubicBezTo>
                    <a:pt x="540" y="507"/>
                    <a:pt x="541" y="505"/>
                    <a:pt x="543" y="503"/>
                  </a:cubicBezTo>
                  <a:cubicBezTo>
                    <a:pt x="543" y="503"/>
                    <a:pt x="543" y="503"/>
                    <a:pt x="543" y="503"/>
                  </a:cubicBezTo>
                  <a:cubicBezTo>
                    <a:pt x="543" y="502"/>
                    <a:pt x="543" y="502"/>
                    <a:pt x="543" y="502"/>
                  </a:cubicBezTo>
                  <a:cubicBezTo>
                    <a:pt x="544" y="502"/>
                    <a:pt x="544" y="501"/>
                    <a:pt x="545" y="501"/>
                  </a:cubicBezTo>
                  <a:cubicBezTo>
                    <a:pt x="545" y="500"/>
                    <a:pt x="546" y="499"/>
                    <a:pt x="546" y="499"/>
                  </a:cubicBezTo>
                  <a:cubicBezTo>
                    <a:pt x="548" y="496"/>
                    <a:pt x="550" y="494"/>
                    <a:pt x="552" y="492"/>
                  </a:cubicBezTo>
                  <a:cubicBezTo>
                    <a:pt x="552" y="491"/>
                    <a:pt x="552" y="491"/>
                    <a:pt x="553" y="490"/>
                  </a:cubicBezTo>
                  <a:cubicBezTo>
                    <a:pt x="609" y="565"/>
                    <a:pt x="698" y="614"/>
                    <a:pt x="798" y="614"/>
                  </a:cubicBezTo>
                  <a:cubicBezTo>
                    <a:pt x="2506" y="614"/>
                    <a:pt x="2506" y="614"/>
                    <a:pt x="2506" y="614"/>
                  </a:cubicBezTo>
                  <a:cubicBezTo>
                    <a:pt x="2520" y="614"/>
                    <a:pt x="2533" y="611"/>
                    <a:pt x="2544" y="606"/>
                  </a:cubicBezTo>
                  <a:cubicBezTo>
                    <a:pt x="2545" y="606"/>
                    <a:pt x="2545" y="606"/>
                    <a:pt x="2545" y="606"/>
                  </a:cubicBezTo>
                  <a:cubicBezTo>
                    <a:pt x="2546" y="605"/>
                    <a:pt x="2547" y="604"/>
                    <a:pt x="2549" y="604"/>
                  </a:cubicBezTo>
                  <a:cubicBezTo>
                    <a:pt x="2559" y="599"/>
                    <a:pt x="2568" y="593"/>
                    <a:pt x="2575" y="585"/>
                  </a:cubicBezTo>
                  <a:cubicBezTo>
                    <a:pt x="2576" y="585"/>
                    <a:pt x="2576" y="585"/>
                    <a:pt x="2576" y="585"/>
                  </a:cubicBezTo>
                  <a:cubicBezTo>
                    <a:pt x="2593" y="567"/>
                    <a:pt x="2604" y="542"/>
                    <a:pt x="2604" y="515"/>
                  </a:cubicBezTo>
                  <a:cubicBezTo>
                    <a:pt x="2604" y="515"/>
                    <a:pt x="2604" y="515"/>
                    <a:pt x="2604" y="515"/>
                  </a:cubicBezTo>
                  <a:cubicBezTo>
                    <a:pt x="2604" y="491"/>
                    <a:pt x="2604" y="491"/>
                    <a:pt x="2604" y="491"/>
                  </a:cubicBezTo>
                  <a:cubicBezTo>
                    <a:pt x="2604" y="491"/>
                    <a:pt x="2604" y="491"/>
                    <a:pt x="2604" y="491"/>
                  </a:cubicBezTo>
                  <a:cubicBezTo>
                    <a:pt x="2562" y="491"/>
                    <a:pt x="2562" y="491"/>
                    <a:pt x="2562" y="491"/>
                  </a:cubicBezTo>
                  <a:cubicBezTo>
                    <a:pt x="2562" y="148"/>
                    <a:pt x="2562" y="148"/>
                    <a:pt x="2562" y="148"/>
                  </a:cubicBezTo>
                  <a:cubicBezTo>
                    <a:pt x="2562" y="92"/>
                    <a:pt x="2517" y="47"/>
                    <a:pt x="2461" y="47"/>
                  </a:cubicBezTo>
                  <a:cubicBezTo>
                    <a:pt x="471" y="47"/>
                    <a:pt x="471" y="47"/>
                    <a:pt x="471" y="47"/>
                  </a:cubicBezTo>
                  <a:cubicBezTo>
                    <a:pt x="423" y="17"/>
                    <a:pt x="367" y="0"/>
                    <a:pt x="307" y="0"/>
                  </a:cubicBezTo>
                </a:path>
              </a:pathLst>
            </a:custGeom>
            <a:solidFill>
              <a:schemeClr val="bg2">
                <a:lumMod val="95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Roboto" panose="02000000000000000000" pitchFamily="2" charset="0"/>
                <a:ea typeface="Roboto" panose="02000000000000000000" pitchFamily="2" charset="0"/>
                <a:cs typeface="Roboto" panose="02000000000000000000" pitchFamily="2" charset="0"/>
              </a:endParaRPr>
            </a:p>
          </p:txBody>
        </p:sp>
        <p:sp>
          <p:nvSpPr>
            <p:cNvPr id="42" name="Oval 41">
              <a:extLst>
                <a:ext uri="{FF2B5EF4-FFF2-40B4-BE49-F238E27FC236}">
                  <a16:creationId xmlns:a16="http://schemas.microsoft.com/office/drawing/2014/main" id="{85BFB5F0-7209-3F62-51B6-262FFABD2E9A}"/>
                </a:ext>
              </a:extLst>
            </p:cNvPr>
            <p:cNvSpPr>
              <a:spLocks noChangeArrowheads="1"/>
            </p:cNvSpPr>
            <p:nvPr/>
          </p:nvSpPr>
          <p:spPr bwMode="auto">
            <a:xfrm>
              <a:off x="2263855" y="925606"/>
              <a:ext cx="1389063" cy="13906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a:solidFill>
                    <a:schemeClr val="accent2"/>
                  </a:solidFill>
                  <a:latin typeface="Roboto" panose="02000000000000000000" pitchFamily="2" charset="0"/>
                  <a:ea typeface="Roboto" panose="02000000000000000000" pitchFamily="2" charset="0"/>
                  <a:cs typeface="Roboto" panose="02000000000000000000" pitchFamily="2" charset="0"/>
                </a:rPr>
                <a:t>01</a:t>
              </a:r>
            </a:p>
          </p:txBody>
        </p:sp>
        <p:sp>
          <p:nvSpPr>
            <p:cNvPr id="43" name="Freeform 7">
              <a:extLst>
                <a:ext uri="{FF2B5EF4-FFF2-40B4-BE49-F238E27FC236}">
                  <a16:creationId xmlns:a16="http://schemas.microsoft.com/office/drawing/2014/main" id="{E2BC6927-54D1-8626-8431-84F9CC6FC34D}"/>
                </a:ext>
              </a:extLst>
            </p:cNvPr>
            <p:cNvSpPr>
              <a:spLocks/>
            </p:cNvSpPr>
            <p:nvPr/>
          </p:nvSpPr>
          <p:spPr bwMode="auto">
            <a:xfrm>
              <a:off x="3575130" y="643031"/>
              <a:ext cx="7850188" cy="1816100"/>
            </a:xfrm>
            <a:custGeom>
              <a:avLst/>
              <a:gdLst>
                <a:gd name="T0" fmla="*/ 0 w 2091"/>
                <a:gd name="T1" fmla="*/ 0 h 482"/>
                <a:gd name="T2" fmla="*/ 143 w 2091"/>
                <a:gd name="T3" fmla="*/ 259 h 482"/>
                <a:gd name="T4" fmla="*/ 143 w 2091"/>
                <a:gd name="T5" fmla="*/ 262 h 482"/>
                <a:gd name="T6" fmla="*/ 327 w 2091"/>
                <a:gd name="T7" fmla="*/ 444 h 482"/>
                <a:gd name="T8" fmla="*/ 327 w 2091"/>
                <a:gd name="T9" fmla="*/ 482 h 482"/>
                <a:gd name="T10" fmla="*/ 2091 w 2091"/>
                <a:gd name="T11" fmla="*/ 482 h 482"/>
                <a:gd name="T12" fmla="*/ 2091 w 2091"/>
                <a:gd name="T13" fmla="*/ 100 h 482"/>
                <a:gd name="T14" fmla="*/ 1990 w 2091"/>
                <a:gd name="T15" fmla="*/ 0 h 482"/>
                <a:gd name="T16" fmla="*/ 0 w 2091"/>
                <a:gd name="T17" fmla="*/ 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91" h="482">
                  <a:moveTo>
                    <a:pt x="0" y="0"/>
                  </a:moveTo>
                  <a:cubicBezTo>
                    <a:pt x="86" y="54"/>
                    <a:pt x="143" y="150"/>
                    <a:pt x="143" y="259"/>
                  </a:cubicBezTo>
                  <a:cubicBezTo>
                    <a:pt x="143" y="260"/>
                    <a:pt x="143" y="261"/>
                    <a:pt x="143" y="262"/>
                  </a:cubicBezTo>
                  <a:cubicBezTo>
                    <a:pt x="144" y="363"/>
                    <a:pt x="226" y="444"/>
                    <a:pt x="327" y="444"/>
                  </a:cubicBezTo>
                  <a:cubicBezTo>
                    <a:pt x="327" y="482"/>
                    <a:pt x="327" y="482"/>
                    <a:pt x="327" y="482"/>
                  </a:cubicBezTo>
                  <a:cubicBezTo>
                    <a:pt x="2091" y="482"/>
                    <a:pt x="2091" y="482"/>
                    <a:pt x="2091" y="482"/>
                  </a:cubicBezTo>
                  <a:cubicBezTo>
                    <a:pt x="2091" y="100"/>
                    <a:pt x="2091" y="100"/>
                    <a:pt x="2091" y="100"/>
                  </a:cubicBezTo>
                  <a:cubicBezTo>
                    <a:pt x="2091" y="45"/>
                    <a:pt x="2046" y="0"/>
                    <a:pt x="1990" y="0"/>
                  </a:cubicBezTo>
                  <a:lnTo>
                    <a:pt x="0" y="0"/>
                  </a:lnTo>
                  <a:close/>
                </a:path>
              </a:pathLst>
            </a:custGeom>
            <a:solidFill>
              <a:schemeClr val="accent2">
                <a:lumMod val="20000"/>
                <a:lumOff val="8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Roboto" panose="02000000000000000000" pitchFamily="2" charset="0"/>
                <a:ea typeface="Roboto" panose="02000000000000000000" pitchFamily="2" charset="0"/>
                <a:cs typeface="Roboto" panose="02000000000000000000" pitchFamily="2" charset="0"/>
              </a:endParaRPr>
            </a:p>
          </p:txBody>
        </p:sp>
        <p:sp>
          <p:nvSpPr>
            <p:cNvPr id="44" name="Freeform 8">
              <a:extLst>
                <a:ext uri="{FF2B5EF4-FFF2-40B4-BE49-F238E27FC236}">
                  <a16:creationId xmlns:a16="http://schemas.microsoft.com/office/drawing/2014/main" id="{0778FC5A-B043-8900-C39E-A013B552BD44}"/>
                </a:ext>
              </a:extLst>
            </p:cNvPr>
            <p:cNvSpPr>
              <a:spLocks noEditPoints="1"/>
            </p:cNvSpPr>
            <p:nvPr/>
          </p:nvSpPr>
          <p:spPr bwMode="auto">
            <a:xfrm>
              <a:off x="1806655" y="462057"/>
              <a:ext cx="2305051" cy="2314573"/>
            </a:xfrm>
            <a:custGeom>
              <a:avLst/>
              <a:gdLst>
                <a:gd name="T0" fmla="*/ 307 w 614"/>
                <a:gd name="T1" fmla="*/ 0 h 614"/>
                <a:gd name="T2" fmla="*/ 0 w 614"/>
                <a:gd name="T3" fmla="*/ 307 h 614"/>
                <a:gd name="T4" fmla="*/ 307 w 614"/>
                <a:gd name="T5" fmla="*/ 614 h 614"/>
                <a:gd name="T6" fmla="*/ 614 w 614"/>
                <a:gd name="T7" fmla="*/ 307 h 614"/>
                <a:gd name="T8" fmla="*/ 307 w 614"/>
                <a:gd name="T9" fmla="*/ 0 h 614"/>
                <a:gd name="T10" fmla="*/ 307 w 614"/>
                <a:gd name="T11" fmla="*/ 492 h 614"/>
                <a:gd name="T12" fmla="*/ 122 w 614"/>
                <a:gd name="T13" fmla="*/ 307 h 614"/>
                <a:gd name="T14" fmla="*/ 307 w 614"/>
                <a:gd name="T15" fmla="*/ 123 h 614"/>
                <a:gd name="T16" fmla="*/ 492 w 614"/>
                <a:gd name="T17" fmla="*/ 307 h 614"/>
                <a:gd name="T18" fmla="*/ 307 w 614"/>
                <a:gd name="T19" fmla="*/ 492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4" h="614">
                  <a:moveTo>
                    <a:pt x="307" y="0"/>
                  </a:moveTo>
                  <a:cubicBezTo>
                    <a:pt x="137" y="0"/>
                    <a:pt x="0" y="138"/>
                    <a:pt x="0" y="307"/>
                  </a:cubicBezTo>
                  <a:cubicBezTo>
                    <a:pt x="0" y="477"/>
                    <a:pt x="137" y="614"/>
                    <a:pt x="307" y="614"/>
                  </a:cubicBezTo>
                  <a:cubicBezTo>
                    <a:pt x="476" y="614"/>
                    <a:pt x="614" y="477"/>
                    <a:pt x="614" y="307"/>
                  </a:cubicBezTo>
                  <a:cubicBezTo>
                    <a:pt x="614" y="138"/>
                    <a:pt x="476" y="0"/>
                    <a:pt x="307" y="0"/>
                  </a:cubicBezTo>
                  <a:close/>
                  <a:moveTo>
                    <a:pt x="307" y="492"/>
                  </a:moveTo>
                  <a:cubicBezTo>
                    <a:pt x="205" y="492"/>
                    <a:pt x="122" y="409"/>
                    <a:pt x="122" y="307"/>
                  </a:cubicBezTo>
                  <a:cubicBezTo>
                    <a:pt x="122" y="205"/>
                    <a:pt x="205" y="123"/>
                    <a:pt x="307" y="123"/>
                  </a:cubicBezTo>
                  <a:cubicBezTo>
                    <a:pt x="409" y="123"/>
                    <a:pt x="492" y="205"/>
                    <a:pt x="492" y="307"/>
                  </a:cubicBezTo>
                  <a:cubicBezTo>
                    <a:pt x="492" y="409"/>
                    <a:pt x="409" y="492"/>
                    <a:pt x="307" y="49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Roboto" panose="02000000000000000000" pitchFamily="2" charset="0"/>
                <a:ea typeface="Roboto" panose="02000000000000000000" pitchFamily="2" charset="0"/>
                <a:cs typeface="Roboto" panose="02000000000000000000" pitchFamily="2" charset="0"/>
              </a:endParaRPr>
            </a:p>
          </p:txBody>
        </p:sp>
        <p:sp>
          <p:nvSpPr>
            <p:cNvPr id="45" name="Freeform 9">
              <a:extLst>
                <a:ext uri="{FF2B5EF4-FFF2-40B4-BE49-F238E27FC236}">
                  <a16:creationId xmlns:a16="http://schemas.microsoft.com/office/drawing/2014/main" id="{F496A6F0-1252-E2E1-FEF9-F9463CFCDD66}"/>
                </a:ext>
              </a:extLst>
            </p:cNvPr>
            <p:cNvSpPr>
              <a:spLocks/>
            </p:cNvSpPr>
            <p:nvPr/>
          </p:nvSpPr>
          <p:spPr bwMode="auto">
            <a:xfrm>
              <a:off x="3559255" y="1630456"/>
              <a:ext cx="323850" cy="792163"/>
            </a:xfrm>
            <a:custGeom>
              <a:avLst/>
              <a:gdLst>
                <a:gd name="T0" fmla="*/ 86 w 86"/>
                <a:gd name="T1" fmla="*/ 181 h 210"/>
                <a:gd name="T2" fmla="*/ 85 w 86"/>
                <a:gd name="T3" fmla="*/ 182 h 210"/>
                <a:gd name="T4" fmla="*/ 79 w 86"/>
                <a:gd name="T5" fmla="*/ 189 h 210"/>
                <a:gd name="T6" fmla="*/ 76 w 86"/>
                <a:gd name="T7" fmla="*/ 194 h 210"/>
                <a:gd name="T8" fmla="*/ 76 w 86"/>
                <a:gd name="T9" fmla="*/ 194 h 210"/>
                <a:gd name="T10" fmla="*/ 71 w 86"/>
                <a:gd name="T11" fmla="*/ 199 h 210"/>
                <a:gd name="T12" fmla="*/ 66 w 86"/>
                <a:gd name="T13" fmla="*/ 205 h 210"/>
                <a:gd name="T14" fmla="*/ 61 w 86"/>
                <a:gd name="T15" fmla="*/ 210 h 210"/>
                <a:gd name="T16" fmla="*/ 0 w 86"/>
                <a:gd name="T17" fmla="*/ 89 h 210"/>
                <a:gd name="T18" fmla="*/ 12 w 86"/>
                <a:gd name="T19" fmla="*/ 64 h 210"/>
                <a:gd name="T20" fmla="*/ 13 w 86"/>
                <a:gd name="T21" fmla="*/ 61 h 210"/>
                <a:gd name="T22" fmla="*/ 17 w 86"/>
                <a:gd name="T23" fmla="*/ 50 h 210"/>
                <a:gd name="T24" fmla="*/ 18 w 86"/>
                <a:gd name="T25" fmla="*/ 46 h 210"/>
                <a:gd name="T26" fmla="*/ 19 w 86"/>
                <a:gd name="T27" fmla="*/ 42 h 210"/>
                <a:gd name="T28" fmla="*/ 20 w 86"/>
                <a:gd name="T29" fmla="*/ 39 h 210"/>
                <a:gd name="T30" fmla="*/ 21 w 86"/>
                <a:gd name="T31" fmla="*/ 34 h 210"/>
                <a:gd name="T32" fmla="*/ 21 w 86"/>
                <a:gd name="T33" fmla="*/ 32 h 210"/>
                <a:gd name="T34" fmla="*/ 22 w 86"/>
                <a:gd name="T35" fmla="*/ 28 h 210"/>
                <a:gd name="T36" fmla="*/ 24 w 86"/>
                <a:gd name="T37" fmla="*/ 11 h 210"/>
                <a:gd name="T38" fmla="*/ 24 w 86"/>
                <a:gd name="T39" fmla="*/ 7 h 210"/>
                <a:gd name="T40" fmla="*/ 24 w 86"/>
                <a:gd name="T41" fmla="*/ 6 h 210"/>
                <a:gd name="T42" fmla="*/ 24 w 86"/>
                <a:gd name="T43" fmla="*/ 2 h 210"/>
                <a:gd name="T44" fmla="*/ 25 w 86"/>
                <a:gd name="T45" fmla="*/ 0 h 210"/>
                <a:gd name="T46" fmla="*/ 86 w 86"/>
                <a:gd name="T47" fmla="*/ 18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6" h="210">
                  <a:moveTo>
                    <a:pt x="86" y="181"/>
                  </a:moveTo>
                  <a:cubicBezTo>
                    <a:pt x="85" y="182"/>
                    <a:pt x="85" y="182"/>
                    <a:pt x="85" y="182"/>
                  </a:cubicBezTo>
                  <a:cubicBezTo>
                    <a:pt x="83" y="185"/>
                    <a:pt x="81" y="187"/>
                    <a:pt x="79" y="189"/>
                  </a:cubicBezTo>
                  <a:cubicBezTo>
                    <a:pt x="78" y="191"/>
                    <a:pt x="77" y="192"/>
                    <a:pt x="76" y="194"/>
                  </a:cubicBezTo>
                  <a:cubicBezTo>
                    <a:pt x="76" y="194"/>
                    <a:pt x="76" y="194"/>
                    <a:pt x="76" y="194"/>
                  </a:cubicBezTo>
                  <a:cubicBezTo>
                    <a:pt x="74" y="196"/>
                    <a:pt x="73" y="197"/>
                    <a:pt x="71" y="199"/>
                  </a:cubicBezTo>
                  <a:cubicBezTo>
                    <a:pt x="69" y="201"/>
                    <a:pt x="68" y="203"/>
                    <a:pt x="66" y="205"/>
                  </a:cubicBezTo>
                  <a:cubicBezTo>
                    <a:pt x="64" y="207"/>
                    <a:pt x="63" y="208"/>
                    <a:pt x="61" y="210"/>
                  </a:cubicBezTo>
                  <a:cubicBezTo>
                    <a:pt x="34" y="174"/>
                    <a:pt x="12" y="134"/>
                    <a:pt x="0" y="89"/>
                  </a:cubicBezTo>
                  <a:cubicBezTo>
                    <a:pt x="5" y="81"/>
                    <a:pt x="9" y="73"/>
                    <a:pt x="12" y="64"/>
                  </a:cubicBezTo>
                  <a:cubicBezTo>
                    <a:pt x="12" y="63"/>
                    <a:pt x="13" y="62"/>
                    <a:pt x="13" y="61"/>
                  </a:cubicBezTo>
                  <a:cubicBezTo>
                    <a:pt x="15" y="58"/>
                    <a:pt x="16" y="54"/>
                    <a:pt x="17" y="50"/>
                  </a:cubicBezTo>
                  <a:cubicBezTo>
                    <a:pt x="17" y="49"/>
                    <a:pt x="18" y="48"/>
                    <a:pt x="18" y="46"/>
                  </a:cubicBezTo>
                  <a:cubicBezTo>
                    <a:pt x="18" y="45"/>
                    <a:pt x="19" y="44"/>
                    <a:pt x="19" y="42"/>
                  </a:cubicBezTo>
                  <a:cubicBezTo>
                    <a:pt x="19" y="41"/>
                    <a:pt x="20" y="40"/>
                    <a:pt x="20" y="39"/>
                  </a:cubicBezTo>
                  <a:cubicBezTo>
                    <a:pt x="20" y="37"/>
                    <a:pt x="21" y="36"/>
                    <a:pt x="21" y="34"/>
                  </a:cubicBezTo>
                  <a:cubicBezTo>
                    <a:pt x="21" y="34"/>
                    <a:pt x="21" y="33"/>
                    <a:pt x="21" y="32"/>
                  </a:cubicBezTo>
                  <a:cubicBezTo>
                    <a:pt x="22" y="31"/>
                    <a:pt x="22" y="29"/>
                    <a:pt x="22" y="28"/>
                  </a:cubicBezTo>
                  <a:cubicBezTo>
                    <a:pt x="23" y="22"/>
                    <a:pt x="24" y="17"/>
                    <a:pt x="24" y="11"/>
                  </a:cubicBezTo>
                  <a:cubicBezTo>
                    <a:pt x="24" y="10"/>
                    <a:pt x="24" y="9"/>
                    <a:pt x="24" y="7"/>
                  </a:cubicBezTo>
                  <a:cubicBezTo>
                    <a:pt x="24" y="7"/>
                    <a:pt x="24" y="6"/>
                    <a:pt x="24" y="6"/>
                  </a:cubicBezTo>
                  <a:cubicBezTo>
                    <a:pt x="24" y="5"/>
                    <a:pt x="24" y="4"/>
                    <a:pt x="24" y="2"/>
                  </a:cubicBezTo>
                  <a:cubicBezTo>
                    <a:pt x="24" y="1"/>
                    <a:pt x="25" y="0"/>
                    <a:pt x="25" y="0"/>
                  </a:cubicBezTo>
                  <a:cubicBezTo>
                    <a:pt x="25" y="68"/>
                    <a:pt x="48" y="130"/>
                    <a:pt x="86" y="181"/>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Roboto" panose="02000000000000000000" pitchFamily="2" charset="0"/>
                <a:ea typeface="Roboto" panose="02000000000000000000" pitchFamily="2" charset="0"/>
                <a:cs typeface="Roboto" panose="02000000000000000000" pitchFamily="2" charset="0"/>
              </a:endParaRPr>
            </a:p>
          </p:txBody>
        </p:sp>
        <p:sp>
          <p:nvSpPr>
            <p:cNvPr id="46" name="Freeform 11">
              <a:extLst>
                <a:ext uri="{FF2B5EF4-FFF2-40B4-BE49-F238E27FC236}">
                  <a16:creationId xmlns:a16="http://schemas.microsoft.com/office/drawing/2014/main" id="{AC59BD91-0304-C202-B49C-B6FC691BC835}"/>
                </a:ext>
              </a:extLst>
            </p:cNvPr>
            <p:cNvSpPr>
              <a:spLocks/>
            </p:cNvSpPr>
            <p:nvPr/>
          </p:nvSpPr>
          <p:spPr bwMode="auto">
            <a:xfrm>
              <a:off x="3652918" y="1619344"/>
              <a:ext cx="7929563" cy="1157288"/>
            </a:xfrm>
            <a:custGeom>
              <a:avLst/>
              <a:gdLst>
                <a:gd name="T0" fmla="*/ 306 w 2112"/>
                <a:gd name="T1" fmla="*/ 185 h 307"/>
                <a:gd name="T2" fmla="*/ 306 w 2112"/>
                <a:gd name="T3" fmla="*/ 185 h 307"/>
                <a:gd name="T4" fmla="*/ 122 w 2112"/>
                <a:gd name="T5" fmla="*/ 0 h 307"/>
                <a:gd name="T6" fmla="*/ 0 w 2112"/>
                <a:gd name="T7" fmla="*/ 0 h 307"/>
                <a:gd name="T8" fmla="*/ 306 w 2112"/>
                <a:gd name="T9" fmla="*/ 307 h 307"/>
                <a:gd name="T10" fmla="*/ 2014 w 2112"/>
                <a:gd name="T11" fmla="*/ 307 h 307"/>
                <a:gd name="T12" fmla="*/ 2112 w 2112"/>
                <a:gd name="T13" fmla="*/ 209 h 307"/>
                <a:gd name="T14" fmla="*/ 2112 w 2112"/>
                <a:gd name="T15" fmla="*/ 185 h 307"/>
                <a:gd name="T16" fmla="*/ 306 w 2112"/>
                <a:gd name="T17" fmla="*/ 185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2" h="307">
                  <a:moveTo>
                    <a:pt x="306" y="185"/>
                  </a:moveTo>
                  <a:cubicBezTo>
                    <a:pt x="306" y="185"/>
                    <a:pt x="306" y="185"/>
                    <a:pt x="306" y="185"/>
                  </a:cubicBezTo>
                  <a:cubicBezTo>
                    <a:pt x="205" y="185"/>
                    <a:pt x="122" y="102"/>
                    <a:pt x="122" y="0"/>
                  </a:cubicBezTo>
                  <a:cubicBezTo>
                    <a:pt x="0" y="0"/>
                    <a:pt x="0" y="0"/>
                    <a:pt x="0" y="0"/>
                  </a:cubicBezTo>
                  <a:cubicBezTo>
                    <a:pt x="0" y="170"/>
                    <a:pt x="137" y="307"/>
                    <a:pt x="306" y="307"/>
                  </a:cubicBezTo>
                  <a:cubicBezTo>
                    <a:pt x="2014" y="307"/>
                    <a:pt x="2014" y="307"/>
                    <a:pt x="2014" y="307"/>
                  </a:cubicBezTo>
                  <a:cubicBezTo>
                    <a:pt x="2068" y="307"/>
                    <a:pt x="2112" y="263"/>
                    <a:pt x="2112" y="209"/>
                  </a:cubicBezTo>
                  <a:cubicBezTo>
                    <a:pt x="2112" y="185"/>
                    <a:pt x="2112" y="185"/>
                    <a:pt x="2112" y="185"/>
                  </a:cubicBezTo>
                  <a:lnTo>
                    <a:pt x="306" y="18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Roboto" panose="02000000000000000000" pitchFamily="2" charset="0"/>
                <a:ea typeface="Roboto" panose="02000000000000000000" pitchFamily="2" charset="0"/>
                <a:cs typeface="Roboto" panose="02000000000000000000" pitchFamily="2" charset="0"/>
              </a:endParaRPr>
            </a:p>
          </p:txBody>
        </p:sp>
        <p:sp>
          <p:nvSpPr>
            <p:cNvPr id="47" name="Freeform 12">
              <a:extLst>
                <a:ext uri="{FF2B5EF4-FFF2-40B4-BE49-F238E27FC236}">
                  <a16:creationId xmlns:a16="http://schemas.microsoft.com/office/drawing/2014/main" id="{20F6DAA9-1CF8-7D58-2E4C-9B5DC243D695}"/>
                </a:ext>
              </a:extLst>
            </p:cNvPr>
            <p:cNvSpPr>
              <a:spLocks/>
            </p:cNvSpPr>
            <p:nvPr/>
          </p:nvSpPr>
          <p:spPr bwMode="auto">
            <a:xfrm>
              <a:off x="4111705" y="1622519"/>
              <a:ext cx="0" cy="34925"/>
            </a:xfrm>
            <a:custGeom>
              <a:avLst/>
              <a:gdLst>
                <a:gd name="T0" fmla="*/ 0 h 9"/>
                <a:gd name="T1" fmla="*/ 9 h 9"/>
                <a:gd name="T2" fmla="*/ 2 h 9"/>
                <a:gd name="T3" fmla="*/ 0 h 9"/>
              </a:gdLst>
              <a:ahLst/>
              <a:cxnLst>
                <a:cxn ang="0">
                  <a:pos x="0" y="T0"/>
                </a:cxn>
                <a:cxn ang="0">
                  <a:pos x="0" y="T1"/>
                </a:cxn>
                <a:cxn ang="0">
                  <a:pos x="0" y="T2"/>
                </a:cxn>
                <a:cxn ang="0">
                  <a:pos x="0" y="T3"/>
                </a:cxn>
              </a:cxnLst>
              <a:rect l="0" t="0" r="r" b="b"/>
              <a:pathLst>
                <a:path h="9">
                  <a:moveTo>
                    <a:pt x="0" y="0"/>
                  </a:moveTo>
                  <a:cubicBezTo>
                    <a:pt x="0" y="3"/>
                    <a:pt x="0" y="6"/>
                    <a:pt x="0" y="9"/>
                  </a:cubicBezTo>
                  <a:cubicBezTo>
                    <a:pt x="0" y="6"/>
                    <a:pt x="0" y="4"/>
                    <a:pt x="0" y="2"/>
                  </a:cubicBezTo>
                  <a:cubicBezTo>
                    <a:pt x="0" y="1"/>
                    <a:pt x="0" y="1"/>
                    <a:pt x="0" y="0"/>
                  </a:cubicBezTo>
                  <a:close/>
                </a:path>
              </a:pathLst>
            </a:custGeom>
            <a:solidFill>
              <a:srgbClr val="0089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Roboto" panose="02000000000000000000" pitchFamily="2" charset="0"/>
                <a:ea typeface="Roboto" panose="02000000000000000000" pitchFamily="2" charset="0"/>
                <a:cs typeface="Roboto" panose="02000000000000000000" pitchFamily="2" charset="0"/>
              </a:endParaRPr>
            </a:p>
          </p:txBody>
        </p:sp>
      </p:grpSp>
      <p:sp>
        <p:nvSpPr>
          <p:cNvPr id="40" name="Inhaltsplatzhalter 4">
            <a:extLst>
              <a:ext uri="{FF2B5EF4-FFF2-40B4-BE49-F238E27FC236}">
                <a16:creationId xmlns:a16="http://schemas.microsoft.com/office/drawing/2014/main" id="{BA1D2B0D-9269-12A2-B6CC-1B67737E06EB}"/>
              </a:ext>
            </a:extLst>
          </p:cNvPr>
          <p:cNvSpPr txBox="1">
            <a:spLocks/>
          </p:cNvSpPr>
          <p:nvPr/>
        </p:nvSpPr>
        <p:spPr>
          <a:xfrm>
            <a:off x="2262149" y="1260362"/>
            <a:ext cx="2652751" cy="646331"/>
          </a:xfrm>
          <a:prstGeom prst="rect">
            <a:avLst/>
          </a:prstGeom>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1200"/>
              </a:spcAft>
            </a:pPr>
            <a:r>
              <a:rPr lang="en-US" sz="1400" dirty="0">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t>If you disagree with a decision, you should first raise this with the </a:t>
            </a:r>
            <a:r>
              <a:rPr lang="en-US" sz="1400" b="1" dirty="0">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t>Code Manager</a:t>
            </a:r>
          </a:p>
        </p:txBody>
      </p:sp>
      <p:graphicFrame>
        <p:nvGraphicFramePr>
          <p:cNvPr id="4" name="Table 3">
            <a:extLst>
              <a:ext uri="{FF2B5EF4-FFF2-40B4-BE49-F238E27FC236}">
                <a16:creationId xmlns:a16="http://schemas.microsoft.com/office/drawing/2014/main" id="{3FCE4826-1E09-1ABE-31D0-9595434CC46A}"/>
              </a:ext>
            </a:extLst>
          </p:cNvPr>
          <p:cNvGraphicFramePr>
            <a:graphicFrameLocks noGrp="1"/>
          </p:cNvGraphicFramePr>
          <p:nvPr>
            <p:extLst>
              <p:ext uri="{D42A27DB-BD31-4B8C-83A1-F6EECF244321}">
                <p14:modId xmlns:p14="http://schemas.microsoft.com/office/powerpoint/2010/main" val="3745015343"/>
              </p:ext>
            </p:extLst>
          </p:nvPr>
        </p:nvGraphicFramePr>
        <p:xfrm>
          <a:off x="439045" y="3660587"/>
          <a:ext cx="10423145" cy="2861743"/>
        </p:xfrm>
        <a:graphic>
          <a:graphicData uri="http://schemas.openxmlformats.org/drawingml/2006/table">
            <a:tbl>
              <a:tblPr firstRow="1" bandRow="1">
                <a:tableStyleId>{21E4AEA4-8DFA-4A89-87EB-49C32662AFE0}</a:tableStyleId>
              </a:tblPr>
              <a:tblGrid>
                <a:gridCol w="2257554">
                  <a:extLst>
                    <a:ext uri="{9D8B030D-6E8A-4147-A177-3AD203B41FA5}">
                      <a16:colId xmlns:a16="http://schemas.microsoft.com/office/drawing/2014/main" val="193895237"/>
                    </a:ext>
                  </a:extLst>
                </a:gridCol>
                <a:gridCol w="1709928">
                  <a:extLst>
                    <a:ext uri="{9D8B030D-6E8A-4147-A177-3AD203B41FA5}">
                      <a16:colId xmlns:a16="http://schemas.microsoft.com/office/drawing/2014/main" val="3111881451"/>
                    </a:ext>
                  </a:extLst>
                </a:gridCol>
                <a:gridCol w="2286405">
                  <a:extLst>
                    <a:ext uri="{9D8B030D-6E8A-4147-A177-3AD203B41FA5}">
                      <a16:colId xmlns:a16="http://schemas.microsoft.com/office/drawing/2014/main" val="3784947309"/>
                    </a:ext>
                  </a:extLst>
                </a:gridCol>
                <a:gridCol w="2084629">
                  <a:extLst>
                    <a:ext uri="{9D8B030D-6E8A-4147-A177-3AD203B41FA5}">
                      <a16:colId xmlns:a16="http://schemas.microsoft.com/office/drawing/2014/main" val="3461818562"/>
                    </a:ext>
                  </a:extLst>
                </a:gridCol>
                <a:gridCol w="2084629">
                  <a:extLst>
                    <a:ext uri="{9D8B030D-6E8A-4147-A177-3AD203B41FA5}">
                      <a16:colId xmlns:a16="http://schemas.microsoft.com/office/drawing/2014/main" val="1995432306"/>
                    </a:ext>
                  </a:extLst>
                </a:gridCol>
              </a:tblGrid>
              <a:tr h="414949">
                <a:tc>
                  <a:txBody>
                    <a:bodyPr/>
                    <a:lstStyle/>
                    <a:p>
                      <a:pPr algn="ctr"/>
                      <a:r>
                        <a:rPr lang="en-GB" sz="1400" dirty="0">
                          <a:latin typeface="Roboto" panose="02000000000000000000" pitchFamily="2" charset="0"/>
                          <a:ea typeface="Roboto" panose="02000000000000000000" pitchFamily="2" charset="0"/>
                          <a:cs typeface="Roboto" panose="02000000000000000000" pitchFamily="2" charset="0"/>
                        </a:rPr>
                        <a:t>Area</a:t>
                      </a:r>
                    </a:p>
                  </a:txBody>
                  <a:tcPr/>
                </a:tc>
                <a:tc>
                  <a:txBody>
                    <a:bodyPr/>
                    <a:lstStyle/>
                    <a:p>
                      <a:pPr algn="ctr"/>
                      <a:r>
                        <a:rPr lang="en-GB" sz="1400" dirty="0">
                          <a:latin typeface="Roboto" panose="02000000000000000000" pitchFamily="2" charset="0"/>
                          <a:ea typeface="Roboto" panose="02000000000000000000" pitchFamily="2" charset="0"/>
                          <a:cs typeface="Roboto" panose="02000000000000000000" pitchFamily="2" charset="0"/>
                        </a:rPr>
                        <a:t>Decisions made by</a:t>
                      </a:r>
                    </a:p>
                  </a:txBody>
                  <a:tcPr/>
                </a:tc>
                <a:tc>
                  <a:txBody>
                    <a:bodyPr/>
                    <a:lstStyle/>
                    <a:p>
                      <a:pPr algn="ctr"/>
                      <a:r>
                        <a:rPr lang="en-GB" sz="1400" dirty="0">
                          <a:latin typeface="Roboto" panose="02000000000000000000" pitchFamily="2" charset="0"/>
                          <a:ea typeface="Roboto" panose="02000000000000000000" pitchFamily="2" charset="0"/>
                          <a:cs typeface="Roboto" panose="02000000000000000000" pitchFamily="2" charset="0"/>
                        </a:rPr>
                        <a:t>Appeals made to</a:t>
                      </a:r>
                    </a:p>
                  </a:txBody>
                  <a:tcPr/>
                </a:tc>
                <a:tc>
                  <a:txBody>
                    <a:bodyPr/>
                    <a:lstStyle/>
                    <a:p>
                      <a:pPr algn="ctr"/>
                      <a:r>
                        <a:rPr lang="en-GB" sz="1400" dirty="0">
                          <a:latin typeface="Roboto" panose="02000000000000000000" pitchFamily="2" charset="0"/>
                          <a:ea typeface="Roboto" panose="02000000000000000000" pitchFamily="2" charset="0"/>
                          <a:cs typeface="Roboto" panose="02000000000000000000" pitchFamily="2" charset="0"/>
                        </a:rPr>
                        <a:t>Further escalations</a:t>
                      </a:r>
                    </a:p>
                  </a:txBody>
                  <a:tcPr/>
                </a:tc>
                <a:tc>
                  <a:txBody>
                    <a:bodyPr/>
                    <a:lstStyle/>
                    <a:p>
                      <a:pPr algn="ctr"/>
                      <a:r>
                        <a:rPr lang="en-GB" sz="1400" dirty="0">
                          <a:latin typeface="Roboto" panose="02000000000000000000" pitchFamily="2" charset="0"/>
                          <a:ea typeface="Roboto" panose="02000000000000000000" pitchFamily="2" charset="0"/>
                          <a:cs typeface="Roboto" panose="02000000000000000000" pitchFamily="2" charset="0"/>
                        </a:rPr>
                        <a:t>Timescales</a:t>
                      </a:r>
                    </a:p>
                  </a:txBody>
                  <a:tcPr/>
                </a:tc>
                <a:extLst>
                  <a:ext uri="{0D108BD9-81ED-4DB2-BD59-A6C34878D82A}">
                    <a16:rowId xmlns:a16="http://schemas.microsoft.com/office/drawing/2014/main" val="2413561572"/>
                  </a:ext>
                </a:extLst>
              </a:tr>
              <a:tr h="786384">
                <a:tc>
                  <a:txBody>
                    <a:bodyPr/>
                    <a:lstStyle/>
                    <a:p>
                      <a:pPr algn="ctr"/>
                      <a:r>
                        <a:rPr lang="en-GB" sz="1400" dirty="0">
                          <a:latin typeface="Roboto" panose="02000000000000000000" pitchFamily="2" charset="0"/>
                          <a:ea typeface="Roboto" panose="02000000000000000000" pitchFamily="2" charset="0"/>
                          <a:cs typeface="Roboto" panose="02000000000000000000" pitchFamily="2" charset="0"/>
                        </a:rPr>
                        <a:t>Performance Assurance (General)</a:t>
                      </a:r>
                    </a:p>
                  </a:txBody>
                  <a:tcPr anchor="ctr"/>
                </a:tc>
                <a:tc>
                  <a:txBody>
                    <a:bodyPr/>
                    <a:lstStyle/>
                    <a:p>
                      <a:pPr algn="ctr"/>
                      <a:r>
                        <a:rPr lang="en-GB" sz="1400" dirty="0">
                          <a:latin typeface="Roboto" panose="02000000000000000000" pitchFamily="2" charset="0"/>
                          <a:ea typeface="Roboto" panose="02000000000000000000" pitchFamily="2" charset="0"/>
                          <a:cs typeface="Roboto" panose="02000000000000000000" pitchFamily="2" charset="0"/>
                        </a:rPr>
                        <a:t>PAB</a:t>
                      </a:r>
                    </a:p>
                  </a:txBody>
                  <a:tcPr anchor="ctr"/>
                </a:tc>
                <a:tc>
                  <a:txBody>
                    <a:bodyPr/>
                    <a:lstStyle/>
                    <a:p>
                      <a:pPr algn="ctr"/>
                      <a:r>
                        <a:rPr lang="en-GB" sz="1400" dirty="0">
                          <a:latin typeface="Roboto" panose="02000000000000000000" pitchFamily="2" charset="0"/>
                          <a:ea typeface="Roboto" panose="02000000000000000000" pitchFamily="2" charset="0"/>
                          <a:cs typeface="Roboto" panose="02000000000000000000" pitchFamily="2" charset="0"/>
                        </a:rPr>
                        <a:t>REC Board (unless in relation to Qualification and Maintenance of Qualification – see below</a:t>
                      </a:r>
                    </a:p>
                  </a:txBody>
                  <a:tcPr anchor="ctr"/>
                </a:tc>
                <a:tc>
                  <a:txBody>
                    <a:bodyPr/>
                    <a:lstStyle/>
                    <a:p>
                      <a:pPr algn="ctr"/>
                      <a:r>
                        <a:rPr lang="en-GB" sz="1400" dirty="0">
                          <a:latin typeface="Roboto" panose="02000000000000000000" pitchFamily="2" charset="0"/>
                          <a:ea typeface="Roboto" panose="02000000000000000000" pitchFamily="2" charset="0"/>
                          <a:cs typeface="Roboto" panose="02000000000000000000" pitchFamily="2" charset="0"/>
                        </a:rPr>
                        <a:t>REC Board decision is final</a:t>
                      </a:r>
                    </a:p>
                  </a:txBody>
                  <a:tcPr anchor="ctr"/>
                </a:tc>
                <a:tc>
                  <a:txBody>
                    <a:bodyPr/>
                    <a:lstStyle/>
                    <a:p>
                      <a:pPr algn="ctr"/>
                      <a:r>
                        <a:rPr lang="en-GB" sz="1400" dirty="0">
                          <a:latin typeface="Roboto" panose="02000000000000000000" pitchFamily="2" charset="0"/>
                          <a:ea typeface="Roboto" panose="02000000000000000000" pitchFamily="2" charset="0"/>
                          <a:cs typeface="Roboto" panose="02000000000000000000" pitchFamily="2" charset="0"/>
                        </a:rPr>
                        <a:t>Appeal must be raised within 10 WDs of the decision</a:t>
                      </a:r>
                    </a:p>
                  </a:txBody>
                  <a:tcPr anchor="ctr"/>
                </a:tc>
                <a:extLst>
                  <a:ext uri="{0D108BD9-81ED-4DB2-BD59-A6C34878D82A}">
                    <a16:rowId xmlns:a16="http://schemas.microsoft.com/office/drawing/2014/main" val="2320047978"/>
                  </a:ext>
                </a:extLst>
              </a:tr>
              <a:tr h="539496">
                <a:tc>
                  <a:txBody>
                    <a:bodyPr/>
                    <a:lstStyle/>
                    <a:p>
                      <a:pPr algn="ctr"/>
                      <a:r>
                        <a:rPr lang="en-GB" sz="1400" dirty="0">
                          <a:latin typeface="Roboto" panose="02000000000000000000" pitchFamily="2" charset="0"/>
                          <a:ea typeface="Roboto" panose="02000000000000000000" pitchFamily="2" charset="0"/>
                          <a:cs typeface="Roboto" panose="02000000000000000000" pitchFamily="2" charset="0"/>
                        </a:rPr>
                        <a:t>Performance Assurance (Event of Default)</a:t>
                      </a:r>
                    </a:p>
                  </a:txBody>
                  <a:tcPr anchor="ctr"/>
                </a:tc>
                <a:tc>
                  <a:txBody>
                    <a:bodyPr/>
                    <a:lstStyle/>
                    <a:p>
                      <a:pPr algn="ctr"/>
                      <a:r>
                        <a:rPr lang="en-GB" sz="1400" dirty="0">
                          <a:latin typeface="Roboto" panose="02000000000000000000" pitchFamily="2" charset="0"/>
                          <a:ea typeface="Roboto" panose="02000000000000000000" pitchFamily="2" charset="0"/>
                          <a:cs typeface="Roboto" panose="02000000000000000000" pitchFamily="2" charset="0"/>
                        </a:rPr>
                        <a:t>PAB</a:t>
                      </a:r>
                    </a:p>
                  </a:txBody>
                  <a:tcPr anchor="ctr"/>
                </a:tc>
                <a:tc>
                  <a:txBody>
                    <a:bodyPr/>
                    <a:lstStyle/>
                    <a:p>
                      <a:pPr algn="ctr"/>
                      <a:r>
                        <a:rPr lang="en-GB" sz="1400" dirty="0">
                          <a:latin typeface="Roboto" panose="02000000000000000000" pitchFamily="2" charset="0"/>
                          <a:ea typeface="Roboto" panose="02000000000000000000" pitchFamily="2" charset="0"/>
                          <a:cs typeface="Roboto" panose="02000000000000000000" pitchFamily="2" charset="0"/>
                        </a:rPr>
                        <a:t>The Authority</a:t>
                      </a:r>
                    </a:p>
                  </a:txBody>
                  <a:tcPr anchor="ctr"/>
                </a:tc>
                <a:tc>
                  <a:txBody>
                    <a:bodyPr/>
                    <a:lstStyle/>
                    <a:p>
                      <a:pPr algn="ctr"/>
                      <a:r>
                        <a:rPr lang="en-GB" sz="1400" dirty="0">
                          <a:latin typeface="Roboto" panose="02000000000000000000" pitchFamily="2" charset="0"/>
                          <a:ea typeface="Roboto" panose="02000000000000000000" pitchFamily="2" charset="0"/>
                          <a:cs typeface="Roboto" panose="02000000000000000000" pitchFamily="2" charset="0"/>
                        </a:rPr>
                        <a:t>Authority decision is final</a:t>
                      </a:r>
                    </a:p>
                  </a:txBody>
                  <a:tcPr anchor="ctr"/>
                </a:tc>
                <a:tc>
                  <a:txBody>
                    <a:bodyPr/>
                    <a:lstStyle/>
                    <a:p>
                      <a:pPr algn="ctr"/>
                      <a:r>
                        <a:rPr lang="en-GB" sz="1400" dirty="0">
                          <a:latin typeface="Roboto" panose="02000000000000000000" pitchFamily="2" charset="0"/>
                          <a:ea typeface="Roboto" panose="02000000000000000000" pitchFamily="2" charset="0"/>
                          <a:cs typeface="Roboto" panose="02000000000000000000" pitchFamily="2" charset="0"/>
                        </a:rPr>
                        <a:t>Appeals can be raised at any subsequent time</a:t>
                      </a:r>
                    </a:p>
                  </a:txBody>
                  <a:tcPr anchor="ctr"/>
                </a:tc>
                <a:extLst>
                  <a:ext uri="{0D108BD9-81ED-4DB2-BD59-A6C34878D82A}">
                    <a16:rowId xmlns:a16="http://schemas.microsoft.com/office/drawing/2014/main" val="4144803258"/>
                  </a:ext>
                </a:extLst>
              </a:tr>
              <a:tr h="962418">
                <a:tc>
                  <a:txBody>
                    <a:bodyPr/>
                    <a:lstStyle/>
                    <a:p>
                      <a:pPr algn="ctr"/>
                      <a:r>
                        <a:rPr lang="en-GB" sz="1400" dirty="0">
                          <a:latin typeface="Roboto" panose="02000000000000000000" pitchFamily="2" charset="0"/>
                          <a:ea typeface="Roboto" panose="02000000000000000000" pitchFamily="2" charset="0"/>
                          <a:cs typeface="Roboto" panose="02000000000000000000" pitchFamily="2" charset="0"/>
                        </a:rPr>
                        <a:t>Qualification and Maintenance of Qualification*</a:t>
                      </a:r>
                    </a:p>
                  </a:txBody>
                  <a:tcPr anchor="ctr"/>
                </a:tc>
                <a:tc>
                  <a:txBody>
                    <a:bodyPr/>
                    <a:lstStyle/>
                    <a:p>
                      <a:pPr algn="ctr"/>
                      <a:r>
                        <a:rPr lang="en-GB" sz="1400" dirty="0">
                          <a:latin typeface="Roboto" panose="02000000000000000000" pitchFamily="2" charset="0"/>
                          <a:ea typeface="Roboto" panose="02000000000000000000" pitchFamily="2" charset="0"/>
                          <a:cs typeface="Roboto" panose="02000000000000000000" pitchFamily="2" charset="0"/>
                        </a:rPr>
                        <a:t>Code Manager</a:t>
                      </a:r>
                    </a:p>
                  </a:txBody>
                  <a:tcPr anchor="ctr"/>
                </a:tc>
                <a:tc>
                  <a:txBody>
                    <a:bodyPr/>
                    <a:lstStyle/>
                    <a:p>
                      <a:pPr algn="ctr"/>
                      <a:r>
                        <a:rPr lang="en-GB" sz="1400" dirty="0">
                          <a:latin typeface="Roboto" panose="02000000000000000000" pitchFamily="2" charset="0"/>
                          <a:ea typeface="Roboto" panose="02000000000000000000" pitchFamily="2" charset="0"/>
                          <a:cs typeface="Roboto" panose="02000000000000000000" pitchFamily="2" charset="0"/>
                        </a:rPr>
                        <a:t>PAB</a:t>
                      </a:r>
                    </a:p>
                  </a:txBody>
                  <a:tcPr anchor="ctr"/>
                </a:tc>
                <a:tc>
                  <a:txBody>
                    <a:bodyPr/>
                    <a:lstStyle/>
                    <a:p>
                      <a:pPr algn="ctr"/>
                      <a:r>
                        <a:rPr lang="en-GB" sz="1400" dirty="0">
                          <a:latin typeface="Roboto" panose="02000000000000000000" pitchFamily="2" charset="0"/>
                          <a:ea typeface="Roboto" panose="02000000000000000000" pitchFamily="2" charset="0"/>
                          <a:cs typeface="Roboto" panose="02000000000000000000" pitchFamily="2" charset="0"/>
                        </a:rPr>
                        <a:t>Further escalations to the Authority, with the Authority decision being final</a:t>
                      </a:r>
                    </a:p>
                  </a:txBody>
                  <a:tcPr anchor="ctr"/>
                </a:tc>
                <a:tc>
                  <a:txBody>
                    <a:bodyPr/>
                    <a:lstStyle/>
                    <a:p>
                      <a:pPr algn="ctr"/>
                      <a:r>
                        <a:rPr lang="en-GB" sz="1400" dirty="0">
                          <a:latin typeface="Roboto" panose="02000000000000000000" pitchFamily="2" charset="0"/>
                          <a:ea typeface="Roboto" panose="02000000000000000000" pitchFamily="2" charset="0"/>
                          <a:cs typeface="Roboto" panose="02000000000000000000" pitchFamily="2" charset="0"/>
                        </a:rPr>
                        <a:t>Appeal must be raised within 10 WDs of exiting the process</a:t>
                      </a:r>
                    </a:p>
                  </a:txBody>
                  <a:tcPr anchor="ctr"/>
                </a:tc>
                <a:extLst>
                  <a:ext uri="{0D108BD9-81ED-4DB2-BD59-A6C34878D82A}">
                    <a16:rowId xmlns:a16="http://schemas.microsoft.com/office/drawing/2014/main" val="2634949887"/>
                  </a:ext>
                </a:extLst>
              </a:tr>
            </a:tbl>
          </a:graphicData>
        </a:graphic>
      </p:graphicFrame>
    </p:spTree>
    <p:extLst>
      <p:ext uri="{BB962C8B-B14F-4D97-AF65-F5344CB8AC3E}">
        <p14:creationId xmlns:p14="http://schemas.microsoft.com/office/powerpoint/2010/main" val="13674209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6EE6A-9FAC-DE74-0D73-1B5E8CCDC8DD}"/>
              </a:ext>
            </a:extLst>
          </p:cNvPr>
          <p:cNvSpPr>
            <a:spLocks noGrp="1"/>
          </p:cNvSpPr>
          <p:nvPr>
            <p:ph type="title"/>
          </p:nvPr>
        </p:nvSpPr>
        <p:spPr/>
        <p:txBody>
          <a:bodyPr/>
          <a:lstStyle/>
          <a:p>
            <a:r>
              <a:rPr lang="en-GB" dirty="0"/>
              <a:t>Q&amp;A</a:t>
            </a:r>
          </a:p>
        </p:txBody>
      </p:sp>
      <p:sp>
        <p:nvSpPr>
          <p:cNvPr id="3" name="Text Placeholder 2">
            <a:extLst>
              <a:ext uri="{FF2B5EF4-FFF2-40B4-BE49-F238E27FC236}">
                <a16:creationId xmlns:a16="http://schemas.microsoft.com/office/drawing/2014/main" id="{B5444A7B-319D-21C5-3EEC-4C3F60D879F8}"/>
              </a:ext>
            </a:extLst>
          </p:cNvPr>
          <p:cNvSpPr>
            <a:spLocks noGrp="1"/>
          </p:cNvSpPr>
          <p:nvPr>
            <p:ph type="body" sz="quarter" idx="10"/>
          </p:nvPr>
        </p:nvSpPr>
        <p:spPr/>
        <p:txBody>
          <a:bodyPr/>
          <a:lstStyle/>
          <a:p>
            <a:r>
              <a:rPr lang="en-GB" dirty="0"/>
              <a:t>Jenny Hyskaj</a:t>
            </a:r>
          </a:p>
        </p:txBody>
      </p:sp>
    </p:spTree>
    <p:extLst>
      <p:ext uri="{BB962C8B-B14F-4D97-AF65-F5344CB8AC3E}">
        <p14:creationId xmlns:p14="http://schemas.microsoft.com/office/powerpoint/2010/main" val="17095077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C6FA35-C950-3F94-44AE-9E21FA93C733}"/>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F59493AD-A220-6EC2-68E2-4A6EADF5A07D}"/>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AAF8B791-89DC-52BC-5C35-74E6F3B632EF}"/>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600" b="1">
                <a:solidFill>
                  <a:srgbClr val="5B5B5B"/>
                </a:solidFill>
              </a:rPr>
              <a:t>Audience Q&amp;A Session</a:t>
            </a:r>
          </a:p>
        </p:txBody>
      </p:sp>
      <p:sp>
        <p:nvSpPr>
          <p:cNvPr id="7" name="Rectangle 6">
            <a:extLst>
              <a:ext uri="{FF2B5EF4-FFF2-40B4-BE49-F238E27FC236}">
                <a16:creationId xmlns:a16="http://schemas.microsoft.com/office/drawing/2014/main" id="{19682DC6-7A21-93A9-6539-108EA4335C1C}"/>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audience questions on this slide.</a:t>
            </a:r>
          </a:p>
        </p:txBody>
      </p:sp>
    </p:spTree>
    <p:custDataLst>
      <p:tags r:id="rId1"/>
    </p:custDataLst>
    <p:extLst>
      <p:ext uri="{BB962C8B-B14F-4D97-AF65-F5344CB8AC3E}">
        <p14:creationId xmlns:p14="http://schemas.microsoft.com/office/powerpoint/2010/main" val="21880478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2A7D5-1EE1-44B5-DC76-072639BE3655}"/>
              </a:ext>
            </a:extLst>
          </p:cNvPr>
          <p:cNvSpPr>
            <a:spLocks noGrp="1"/>
          </p:cNvSpPr>
          <p:nvPr>
            <p:ph type="ctrTitle"/>
          </p:nvPr>
        </p:nvSpPr>
        <p:spPr/>
        <p:txBody>
          <a:bodyPr/>
          <a:lstStyle/>
          <a:p>
            <a:r>
              <a:rPr lang="en-GB"/>
              <a:t>Thanks for attending</a:t>
            </a:r>
          </a:p>
        </p:txBody>
      </p:sp>
      <p:sp>
        <p:nvSpPr>
          <p:cNvPr id="3" name="Subtitle 2">
            <a:extLst>
              <a:ext uri="{FF2B5EF4-FFF2-40B4-BE49-F238E27FC236}">
                <a16:creationId xmlns:a16="http://schemas.microsoft.com/office/drawing/2014/main" id="{25E65A6E-0373-5FE6-E55C-FA9DA7989A14}"/>
              </a:ext>
            </a:extLst>
          </p:cNvPr>
          <p:cNvSpPr>
            <a:spLocks noGrp="1"/>
          </p:cNvSpPr>
          <p:nvPr>
            <p:ph type="subTitle" idx="1"/>
          </p:nvPr>
        </p:nvSpPr>
        <p:spPr/>
        <p:txBody>
          <a:bodyPr/>
          <a:lstStyle/>
          <a:p>
            <a:r>
              <a:rPr lang="en-GB"/>
              <a:t>Contact us: enquiries@recmanager.co.uk</a:t>
            </a:r>
          </a:p>
        </p:txBody>
      </p:sp>
    </p:spTree>
    <p:extLst>
      <p:ext uri="{BB962C8B-B14F-4D97-AF65-F5344CB8AC3E}">
        <p14:creationId xmlns:p14="http://schemas.microsoft.com/office/powerpoint/2010/main" val="18765572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D1BF4C-F6B9-F64D-7A32-E61612DCD5BE}"/>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2E9C625A-5D95-686A-8BF0-AB4DD13DB7FC}"/>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89BFD896-764F-B623-9256-48D89EA5A314}"/>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600" b="1">
                <a:solidFill>
                  <a:srgbClr val="5B5B5B"/>
                </a:solidFill>
              </a:rPr>
              <a:t>Feedback</a:t>
            </a:r>
          </a:p>
        </p:txBody>
      </p:sp>
      <p:sp>
        <p:nvSpPr>
          <p:cNvPr id="7" name="Rectangle 6">
            <a:extLst>
              <a:ext uri="{FF2B5EF4-FFF2-40B4-BE49-F238E27FC236}">
                <a16:creationId xmlns:a16="http://schemas.microsoft.com/office/drawing/2014/main" id="{3011B7DF-D672-8BDF-F23F-CDC31B650C97}"/>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823734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1" nodeType="clickEffect">
                                  <p:stCondLst>
                                    <p:cond delay="0"/>
                                  </p:stCondLst>
                                  <p:childTnLst>
                                    <p:animEffect transition="out" filter="fade">
                                      <p:cBhvr>
                                        <p:cTn id="11" dur="50" tmFilter="0, 0; .2, .5; .8, .5; 1, 0"/>
                                        <p:tgtEl>
                                          <p:spTgt spid="6"/>
                                        </p:tgtEl>
                                      </p:cBhvr>
                                    </p:animEffect>
                                    <p:animScale>
                                      <p:cBhvr>
                                        <p:cTn id="12"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770D9B-815E-65CC-ADBD-481E930C3998}"/>
              </a:ext>
            </a:extLst>
          </p:cNvPr>
          <p:cNvSpPr>
            <a:spLocks noGrp="1"/>
          </p:cNvSpPr>
          <p:nvPr>
            <p:ph type="title"/>
          </p:nvPr>
        </p:nvSpPr>
        <p:spPr>
          <a:xfrm>
            <a:off x="883643" y="360337"/>
            <a:ext cx="5674083" cy="660111"/>
          </a:xfrm>
        </p:spPr>
        <p:txBody>
          <a:bodyPr>
            <a:normAutofit/>
          </a:bodyPr>
          <a:lstStyle/>
          <a:p>
            <a:r>
              <a:rPr lang="en-GB" sz="2800" b="1" dirty="0">
                <a:solidFill>
                  <a:schemeClr val="tx2"/>
                </a:solidFill>
                <a:effectLst/>
                <a:cs typeface="Roboto" panose="02000000000000000000" pitchFamily="2" charset="0"/>
              </a:rPr>
              <a:t>Introduction</a:t>
            </a:r>
            <a:endParaRPr lang="en-US" dirty="0">
              <a:solidFill>
                <a:schemeClr val="tx2"/>
              </a:solidFill>
              <a:cs typeface="Roboto" panose="02000000000000000000" pitchFamily="2" charset="0"/>
            </a:endParaRPr>
          </a:p>
        </p:txBody>
      </p:sp>
      <p:pic>
        <p:nvPicPr>
          <p:cNvPr id="2060" name="Picture 3">
            <a:extLst>
              <a:ext uri="{FF2B5EF4-FFF2-40B4-BE49-F238E27FC236}">
                <a16:creationId xmlns:a16="http://schemas.microsoft.com/office/drawing/2014/main" id="{17E03C2E-9DE3-DEEB-1922-4BABDDE443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4087" y="2536980"/>
            <a:ext cx="688996" cy="688996"/>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1D9CD37D-87DE-6408-10AC-A2986901856E}"/>
              </a:ext>
            </a:extLst>
          </p:cNvPr>
          <p:cNvGrpSpPr/>
          <p:nvPr/>
        </p:nvGrpSpPr>
        <p:grpSpPr>
          <a:xfrm>
            <a:off x="1285621" y="4596904"/>
            <a:ext cx="556675" cy="522131"/>
            <a:chOff x="0" y="0"/>
            <a:chExt cx="361674" cy="361971"/>
          </a:xfrm>
          <a:solidFill>
            <a:schemeClr val="bg1"/>
          </a:solidFill>
        </p:grpSpPr>
        <p:sp>
          <p:nvSpPr>
            <p:cNvPr id="17" name="Graphic 4">
              <a:extLst>
                <a:ext uri="{FF2B5EF4-FFF2-40B4-BE49-F238E27FC236}">
                  <a16:creationId xmlns:a16="http://schemas.microsoft.com/office/drawing/2014/main" id="{C2DF3886-E8A2-ADE6-B2A1-B08C8382A0B6}"/>
                </a:ext>
              </a:extLst>
            </p:cNvPr>
            <p:cNvSpPr/>
            <p:nvPr/>
          </p:nvSpPr>
          <p:spPr>
            <a:xfrm>
              <a:off x="92015" y="134702"/>
              <a:ext cx="46646" cy="82353"/>
            </a:xfrm>
            <a:custGeom>
              <a:avLst/>
              <a:gdLst>
                <a:gd name="connsiteX0" fmla="*/ 0 w 46646"/>
                <a:gd name="connsiteY0" fmla="*/ 82353 h 82353"/>
                <a:gd name="connsiteX1" fmla="*/ 46646 w 46646"/>
                <a:gd name="connsiteY1" fmla="*/ 82353 h 82353"/>
                <a:gd name="connsiteX2" fmla="*/ 26199 w 46646"/>
                <a:gd name="connsiteY2" fmla="*/ 0 h 82353"/>
              </a:gdLst>
              <a:ahLst/>
              <a:cxnLst>
                <a:cxn ang="0">
                  <a:pos x="connsiteX0" y="connsiteY0"/>
                </a:cxn>
                <a:cxn ang="0">
                  <a:pos x="connsiteX1" y="connsiteY1"/>
                </a:cxn>
                <a:cxn ang="0">
                  <a:pos x="connsiteX2" y="connsiteY2"/>
                </a:cxn>
              </a:cxnLst>
              <a:rect l="l" t="t" r="r" b="b"/>
              <a:pathLst>
                <a:path w="46646" h="82353">
                  <a:moveTo>
                    <a:pt x="0" y="82353"/>
                  </a:moveTo>
                  <a:lnTo>
                    <a:pt x="46646" y="82353"/>
                  </a:lnTo>
                  <a:lnTo>
                    <a:pt x="26199" y="0"/>
                  </a:lnTo>
                  <a:close/>
                </a:path>
              </a:pathLst>
            </a:custGeom>
            <a:grpFill/>
            <a:ln w="6390" cap="flat">
              <a:noFill/>
              <a:prstDash val="solid"/>
              <a:miter/>
            </a:ln>
          </p:spPr>
          <p:txBody>
            <a:bodyPr rtlCol="0" anchor="ctr"/>
            <a:lstStyle/>
            <a:p>
              <a:endParaRPr lang="en-GB"/>
            </a:p>
          </p:txBody>
        </p:sp>
        <p:sp>
          <p:nvSpPr>
            <p:cNvPr id="18" name="Graphic 4">
              <a:extLst>
                <a:ext uri="{FF2B5EF4-FFF2-40B4-BE49-F238E27FC236}">
                  <a16:creationId xmlns:a16="http://schemas.microsoft.com/office/drawing/2014/main" id="{A8B537E9-B301-CC8D-0B6F-D67A3E4B4BC1}"/>
                </a:ext>
              </a:extLst>
            </p:cNvPr>
            <p:cNvSpPr/>
            <p:nvPr/>
          </p:nvSpPr>
          <p:spPr>
            <a:xfrm>
              <a:off x="225565" y="134702"/>
              <a:ext cx="46646" cy="82353"/>
            </a:xfrm>
            <a:custGeom>
              <a:avLst/>
              <a:gdLst>
                <a:gd name="connsiteX0" fmla="*/ 0 w 46646"/>
                <a:gd name="connsiteY0" fmla="*/ 82353 h 82353"/>
                <a:gd name="connsiteX1" fmla="*/ 46646 w 46646"/>
                <a:gd name="connsiteY1" fmla="*/ 82353 h 82353"/>
                <a:gd name="connsiteX2" fmla="*/ 26199 w 46646"/>
                <a:gd name="connsiteY2" fmla="*/ 0 h 82353"/>
              </a:gdLst>
              <a:ahLst/>
              <a:cxnLst>
                <a:cxn ang="0">
                  <a:pos x="connsiteX0" y="connsiteY0"/>
                </a:cxn>
                <a:cxn ang="0">
                  <a:pos x="connsiteX1" y="connsiteY1"/>
                </a:cxn>
                <a:cxn ang="0">
                  <a:pos x="connsiteX2" y="connsiteY2"/>
                </a:cxn>
              </a:cxnLst>
              <a:rect l="l" t="t" r="r" b="b"/>
              <a:pathLst>
                <a:path w="46646" h="82353">
                  <a:moveTo>
                    <a:pt x="0" y="82353"/>
                  </a:moveTo>
                  <a:lnTo>
                    <a:pt x="46646" y="82353"/>
                  </a:lnTo>
                  <a:lnTo>
                    <a:pt x="26199" y="0"/>
                  </a:lnTo>
                  <a:close/>
                </a:path>
              </a:pathLst>
            </a:custGeom>
            <a:grpFill/>
            <a:ln w="6390" cap="flat">
              <a:noFill/>
              <a:prstDash val="solid"/>
              <a:miter/>
            </a:ln>
          </p:spPr>
          <p:txBody>
            <a:bodyPr rtlCol="0" anchor="ctr"/>
            <a:lstStyle/>
            <a:p>
              <a:endParaRPr lang="en-GB"/>
            </a:p>
          </p:txBody>
        </p:sp>
        <p:sp>
          <p:nvSpPr>
            <p:cNvPr id="19" name="Graphic 4">
              <a:extLst>
                <a:ext uri="{FF2B5EF4-FFF2-40B4-BE49-F238E27FC236}">
                  <a16:creationId xmlns:a16="http://schemas.microsoft.com/office/drawing/2014/main" id="{2065793F-15B0-34F9-15ED-BBC7FA0C59D9}"/>
                </a:ext>
              </a:extLst>
            </p:cNvPr>
            <p:cNvSpPr/>
            <p:nvPr/>
          </p:nvSpPr>
          <p:spPr>
            <a:xfrm>
              <a:off x="0" y="0"/>
              <a:ext cx="361674" cy="361971"/>
            </a:xfrm>
            <a:custGeom>
              <a:avLst/>
              <a:gdLst>
                <a:gd name="connsiteX0" fmla="*/ 285630 w 361674"/>
                <a:gd name="connsiteY0" fmla="*/ 227270 h 361971"/>
                <a:gd name="connsiteX1" fmla="*/ 280518 w 361674"/>
                <a:gd name="connsiteY1" fmla="*/ 229823 h 361971"/>
                <a:gd name="connsiteX2" fmla="*/ 217258 w 361674"/>
                <a:gd name="connsiteY2" fmla="*/ 229823 h 361971"/>
                <a:gd name="connsiteX3" fmla="*/ 210868 w 361674"/>
                <a:gd name="connsiteY3" fmla="*/ 223439 h 361971"/>
                <a:gd name="connsiteX4" fmla="*/ 210868 w 361674"/>
                <a:gd name="connsiteY4" fmla="*/ 221524 h 361971"/>
                <a:gd name="connsiteX5" fmla="*/ 243456 w 361674"/>
                <a:gd name="connsiteY5" fmla="*/ 117465 h 361971"/>
                <a:gd name="connsiteX6" fmla="*/ 187864 w 361674"/>
                <a:gd name="connsiteY6" fmla="*/ 117465 h 361971"/>
                <a:gd name="connsiteX7" fmla="*/ 187864 w 361674"/>
                <a:gd name="connsiteY7" fmla="*/ 273234 h 361971"/>
                <a:gd name="connsiteX8" fmla="*/ 223648 w 361674"/>
                <a:gd name="connsiteY8" fmla="*/ 273234 h 361971"/>
                <a:gd name="connsiteX9" fmla="*/ 230038 w 361674"/>
                <a:gd name="connsiteY9" fmla="*/ 279618 h 361971"/>
                <a:gd name="connsiteX10" fmla="*/ 223648 w 361674"/>
                <a:gd name="connsiteY10" fmla="*/ 286002 h 361971"/>
                <a:gd name="connsiteX11" fmla="*/ 139301 w 361674"/>
                <a:gd name="connsiteY11" fmla="*/ 286002 h 361971"/>
                <a:gd name="connsiteX12" fmla="*/ 132911 w 361674"/>
                <a:gd name="connsiteY12" fmla="*/ 279618 h 361971"/>
                <a:gd name="connsiteX13" fmla="*/ 139301 w 361674"/>
                <a:gd name="connsiteY13" fmla="*/ 273234 h 361971"/>
                <a:gd name="connsiteX14" fmla="*/ 175084 w 361674"/>
                <a:gd name="connsiteY14" fmla="*/ 273234 h 361971"/>
                <a:gd name="connsiteX15" fmla="*/ 175084 w 361674"/>
                <a:gd name="connsiteY15" fmla="*/ 117465 h 361971"/>
                <a:gd name="connsiteX16" fmla="*/ 126521 w 361674"/>
                <a:gd name="connsiteY16" fmla="*/ 117465 h 361971"/>
                <a:gd name="connsiteX17" fmla="*/ 152720 w 361674"/>
                <a:gd name="connsiteY17" fmla="*/ 222163 h 361971"/>
                <a:gd name="connsiteX18" fmla="*/ 151441 w 361674"/>
                <a:gd name="connsiteY18" fmla="*/ 227908 h 361971"/>
                <a:gd name="connsiteX19" fmla="*/ 146330 w 361674"/>
                <a:gd name="connsiteY19" fmla="*/ 230462 h 361971"/>
                <a:gd name="connsiteX20" fmla="*/ 83069 w 361674"/>
                <a:gd name="connsiteY20" fmla="*/ 230462 h 361971"/>
                <a:gd name="connsiteX21" fmla="*/ 76679 w 361674"/>
                <a:gd name="connsiteY21" fmla="*/ 224078 h 361971"/>
                <a:gd name="connsiteX22" fmla="*/ 76679 w 361674"/>
                <a:gd name="connsiteY22" fmla="*/ 222163 h 361971"/>
                <a:gd name="connsiteX23" fmla="*/ 111824 w 361674"/>
                <a:gd name="connsiteY23" fmla="*/ 109804 h 361971"/>
                <a:gd name="connsiteX24" fmla="*/ 111824 w 361674"/>
                <a:gd name="connsiteY24" fmla="*/ 109166 h 361971"/>
                <a:gd name="connsiteX25" fmla="*/ 112463 w 361674"/>
                <a:gd name="connsiteY25" fmla="*/ 108528 h 361971"/>
                <a:gd name="connsiteX26" fmla="*/ 113102 w 361674"/>
                <a:gd name="connsiteY26" fmla="*/ 107251 h 361971"/>
                <a:gd name="connsiteX27" fmla="*/ 113741 w 361674"/>
                <a:gd name="connsiteY27" fmla="*/ 106612 h 361971"/>
                <a:gd name="connsiteX28" fmla="*/ 115019 w 361674"/>
                <a:gd name="connsiteY28" fmla="*/ 105974 h 361971"/>
                <a:gd name="connsiteX29" fmla="*/ 115658 w 361674"/>
                <a:gd name="connsiteY29" fmla="*/ 105336 h 361971"/>
                <a:gd name="connsiteX30" fmla="*/ 117575 w 361674"/>
                <a:gd name="connsiteY30" fmla="*/ 104697 h 361971"/>
                <a:gd name="connsiteX31" fmla="*/ 118214 w 361674"/>
                <a:gd name="connsiteY31" fmla="*/ 104697 h 361971"/>
                <a:gd name="connsiteX32" fmla="*/ 175084 w 361674"/>
                <a:gd name="connsiteY32" fmla="*/ 104697 h 361971"/>
                <a:gd name="connsiteX33" fmla="*/ 175084 w 361674"/>
                <a:gd name="connsiteY33" fmla="*/ 82992 h 361971"/>
                <a:gd name="connsiteX34" fmla="*/ 181474 w 361674"/>
                <a:gd name="connsiteY34" fmla="*/ 76608 h 361971"/>
                <a:gd name="connsiteX35" fmla="*/ 187864 w 361674"/>
                <a:gd name="connsiteY35" fmla="*/ 82992 h 361971"/>
                <a:gd name="connsiteX36" fmla="*/ 187864 w 361674"/>
                <a:gd name="connsiteY36" fmla="*/ 104697 h 361971"/>
                <a:gd name="connsiteX37" fmla="*/ 251764 w 361674"/>
                <a:gd name="connsiteY37" fmla="*/ 104697 h 361971"/>
                <a:gd name="connsiteX38" fmla="*/ 253680 w 361674"/>
                <a:gd name="connsiteY38" fmla="*/ 105336 h 361971"/>
                <a:gd name="connsiteX39" fmla="*/ 254320 w 361674"/>
                <a:gd name="connsiteY39" fmla="*/ 105336 h 361971"/>
                <a:gd name="connsiteX40" fmla="*/ 255597 w 361674"/>
                <a:gd name="connsiteY40" fmla="*/ 105974 h 361971"/>
                <a:gd name="connsiteX41" fmla="*/ 256236 w 361674"/>
                <a:gd name="connsiteY41" fmla="*/ 106612 h 361971"/>
                <a:gd name="connsiteX42" fmla="*/ 256875 w 361674"/>
                <a:gd name="connsiteY42" fmla="*/ 107889 h 361971"/>
                <a:gd name="connsiteX43" fmla="*/ 257515 w 361674"/>
                <a:gd name="connsiteY43" fmla="*/ 108528 h 361971"/>
                <a:gd name="connsiteX44" fmla="*/ 257515 w 361674"/>
                <a:gd name="connsiteY44" fmla="*/ 109166 h 361971"/>
                <a:gd name="connsiteX45" fmla="*/ 285630 w 361674"/>
                <a:gd name="connsiteY45" fmla="*/ 221524 h 361971"/>
                <a:gd name="connsiteX46" fmla="*/ 284352 w 361674"/>
                <a:gd name="connsiteY46" fmla="*/ 227270 h 361971"/>
                <a:gd name="connsiteX47" fmla="*/ 180836 w 361674"/>
                <a:gd name="connsiteY47" fmla="*/ 0 h 361971"/>
                <a:gd name="connsiteX48" fmla="*/ 0 w 361674"/>
                <a:gd name="connsiteY48" fmla="*/ 180667 h 361971"/>
                <a:gd name="connsiteX49" fmla="*/ 180836 w 361674"/>
                <a:gd name="connsiteY49" fmla="*/ 361972 h 361971"/>
                <a:gd name="connsiteX50" fmla="*/ 361670 w 361674"/>
                <a:gd name="connsiteY50" fmla="*/ 181305 h 361971"/>
                <a:gd name="connsiteX51" fmla="*/ 361670 w 361674"/>
                <a:gd name="connsiteY51" fmla="*/ 181305 h 361971"/>
                <a:gd name="connsiteX52" fmla="*/ 180836 w 361674"/>
                <a:gd name="connsiteY52" fmla="*/ 0 h 361971"/>
                <a:gd name="connsiteX53" fmla="*/ 180836 w 361674"/>
                <a:gd name="connsiteY53" fmla="*/ 0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61674" h="361971">
                  <a:moveTo>
                    <a:pt x="285630" y="227270"/>
                  </a:moveTo>
                  <a:cubicBezTo>
                    <a:pt x="284352" y="228546"/>
                    <a:pt x="282435" y="229823"/>
                    <a:pt x="280518" y="229823"/>
                  </a:cubicBezTo>
                  <a:lnTo>
                    <a:pt x="217258" y="229823"/>
                  </a:lnTo>
                  <a:cubicBezTo>
                    <a:pt x="213424" y="229823"/>
                    <a:pt x="210868" y="227270"/>
                    <a:pt x="210868" y="223439"/>
                  </a:cubicBezTo>
                  <a:cubicBezTo>
                    <a:pt x="210868" y="222801"/>
                    <a:pt x="210868" y="222163"/>
                    <a:pt x="210868" y="221524"/>
                  </a:cubicBezTo>
                  <a:lnTo>
                    <a:pt x="243456" y="117465"/>
                  </a:lnTo>
                  <a:lnTo>
                    <a:pt x="187864" y="117465"/>
                  </a:lnTo>
                  <a:lnTo>
                    <a:pt x="187864" y="273234"/>
                  </a:lnTo>
                  <a:lnTo>
                    <a:pt x="223648" y="273234"/>
                  </a:lnTo>
                  <a:cubicBezTo>
                    <a:pt x="227482" y="273234"/>
                    <a:pt x="230038" y="275788"/>
                    <a:pt x="230038" y="279618"/>
                  </a:cubicBezTo>
                  <a:cubicBezTo>
                    <a:pt x="230038" y="283449"/>
                    <a:pt x="227482" y="286002"/>
                    <a:pt x="223648" y="286002"/>
                  </a:cubicBezTo>
                  <a:lnTo>
                    <a:pt x="139301" y="286002"/>
                  </a:lnTo>
                  <a:cubicBezTo>
                    <a:pt x="135466" y="286002"/>
                    <a:pt x="132911" y="283449"/>
                    <a:pt x="132911" y="279618"/>
                  </a:cubicBezTo>
                  <a:cubicBezTo>
                    <a:pt x="132911" y="275788"/>
                    <a:pt x="135466" y="273234"/>
                    <a:pt x="139301" y="273234"/>
                  </a:cubicBezTo>
                  <a:lnTo>
                    <a:pt x="175084" y="273234"/>
                  </a:lnTo>
                  <a:lnTo>
                    <a:pt x="175084" y="117465"/>
                  </a:lnTo>
                  <a:lnTo>
                    <a:pt x="126521" y="117465"/>
                  </a:lnTo>
                  <a:lnTo>
                    <a:pt x="152720" y="222163"/>
                  </a:lnTo>
                  <a:cubicBezTo>
                    <a:pt x="153358" y="224078"/>
                    <a:pt x="152720" y="225993"/>
                    <a:pt x="151441" y="227908"/>
                  </a:cubicBezTo>
                  <a:cubicBezTo>
                    <a:pt x="150164" y="229185"/>
                    <a:pt x="148246" y="230462"/>
                    <a:pt x="146330" y="230462"/>
                  </a:cubicBezTo>
                  <a:lnTo>
                    <a:pt x="83069" y="230462"/>
                  </a:lnTo>
                  <a:cubicBezTo>
                    <a:pt x="79235" y="230462"/>
                    <a:pt x="76679" y="227908"/>
                    <a:pt x="76679" y="224078"/>
                  </a:cubicBezTo>
                  <a:cubicBezTo>
                    <a:pt x="76679" y="223439"/>
                    <a:pt x="76679" y="222801"/>
                    <a:pt x="76679" y="222163"/>
                  </a:cubicBezTo>
                  <a:lnTo>
                    <a:pt x="111824" y="109804"/>
                  </a:lnTo>
                  <a:cubicBezTo>
                    <a:pt x="111824" y="109804"/>
                    <a:pt x="111824" y="109804"/>
                    <a:pt x="111824" y="109166"/>
                  </a:cubicBezTo>
                  <a:lnTo>
                    <a:pt x="112463" y="108528"/>
                  </a:lnTo>
                  <a:lnTo>
                    <a:pt x="113102" y="107251"/>
                  </a:lnTo>
                  <a:lnTo>
                    <a:pt x="113741" y="106612"/>
                  </a:lnTo>
                  <a:lnTo>
                    <a:pt x="115019" y="105974"/>
                  </a:lnTo>
                  <a:lnTo>
                    <a:pt x="115658" y="105336"/>
                  </a:lnTo>
                  <a:cubicBezTo>
                    <a:pt x="116297" y="105336"/>
                    <a:pt x="116936" y="105336"/>
                    <a:pt x="117575" y="104697"/>
                  </a:cubicBezTo>
                  <a:lnTo>
                    <a:pt x="118214" y="104697"/>
                  </a:lnTo>
                  <a:lnTo>
                    <a:pt x="175084" y="104697"/>
                  </a:lnTo>
                  <a:lnTo>
                    <a:pt x="175084" y="82992"/>
                  </a:lnTo>
                  <a:cubicBezTo>
                    <a:pt x="175084" y="79161"/>
                    <a:pt x="177641" y="76608"/>
                    <a:pt x="181474" y="76608"/>
                  </a:cubicBezTo>
                  <a:cubicBezTo>
                    <a:pt x="185308" y="76608"/>
                    <a:pt x="187864" y="79161"/>
                    <a:pt x="187864" y="82992"/>
                  </a:cubicBezTo>
                  <a:lnTo>
                    <a:pt x="187864" y="104697"/>
                  </a:lnTo>
                  <a:lnTo>
                    <a:pt x="251764" y="104697"/>
                  </a:lnTo>
                  <a:cubicBezTo>
                    <a:pt x="252403" y="104697"/>
                    <a:pt x="253041" y="104697"/>
                    <a:pt x="253680" y="105336"/>
                  </a:cubicBezTo>
                  <a:lnTo>
                    <a:pt x="254320" y="105336"/>
                  </a:lnTo>
                  <a:cubicBezTo>
                    <a:pt x="254959" y="105336"/>
                    <a:pt x="254959" y="105974"/>
                    <a:pt x="255597" y="105974"/>
                  </a:cubicBezTo>
                  <a:cubicBezTo>
                    <a:pt x="255597" y="105974"/>
                    <a:pt x="256236" y="106612"/>
                    <a:pt x="256236" y="106612"/>
                  </a:cubicBezTo>
                  <a:cubicBezTo>
                    <a:pt x="256875" y="107251"/>
                    <a:pt x="256875" y="107251"/>
                    <a:pt x="256875" y="107889"/>
                  </a:cubicBezTo>
                  <a:lnTo>
                    <a:pt x="257515" y="108528"/>
                  </a:lnTo>
                  <a:cubicBezTo>
                    <a:pt x="257515" y="108528"/>
                    <a:pt x="257515" y="109166"/>
                    <a:pt x="257515" y="109166"/>
                  </a:cubicBezTo>
                  <a:lnTo>
                    <a:pt x="285630" y="221524"/>
                  </a:lnTo>
                  <a:cubicBezTo>
                    <a:pt x="286270" y="223439"/>
                    <a:pt x="285630" y="225355"/>
                    <a:pt x="284352" y="227270"/>
                  </a:cubicBezTo>
                  <a:moveTo>
                    <a:pt x="180836" y="0"/>
                  </a:moveTo>
                  <a:cubicBezTo>
                    <a:pt x="80513" y="0"/>
                    <a:pt x="0" y="81077"/>
                    <a:pt x="0" y="180667"/>
                  </a:cubicBezTo>
                  <a:cubicBezTo>
                    <a:pt x="0" y="280895"/>
                    <a:pt x="81152" y="361972"/>
                    <a:pt x="180836" y="361972"/>
                  </a:cubicBezTo>
                  <a:cubicBezTo>
                    <a:pt x="281157" y="361972"/>
                    <a:pt x="361670" y="280895"/>
                    <a:pt x="361670" y="181305"/>
                  </a:cubicBezTo>
                  <a:lnTo>
                    <a:pt x="361670" y="181305"/>
                  </a:lnTo>
                  <a:cubicBezTo>
                    <a:pt x="362309" y="81077"/>
                    <a:pt x="281157" y="0"/>
                    <a:pt x="180836" y="0"/>
                  </a:cubicBezTo>
                  <a:cubicBezTo>
                    <a:pt x="180836" y="0"/>
                    <a:pt x="180836" y="0"/>
                    <a:pt x="180836" y="0"/>
                  </a:cubicBezTo>
                </a:path>
              </a:pathLst>
            </a:custGeom>
            <a:grpFill/>
            <a:ln w="6390" cap="flat">
              <a:noFill/>
              <a:prstDash val="solid"/>
              <a:miter/>
            </a:ln>
          </p:spPr>
          <p:txBody>
            <a:bodyPr rtlCol="0" anchor="ctr"/>
            <a:lstStyle/>
            <a:p>
              <a:endParaRPr lang="en-GB"/>
            </a:p>
          </p:txBody>
        </p:sp>
      </p:grpSp>
      <p:grpSp>
        <p:nvGrpSpPr>
          <p:cNvPr id="27" name="Group 26">
            <a:extLst>
              <a:ext uri="{FF2B5EF4-FFF2-40B4-BE49-F238E27FC236}">
                <a16:creationId xmlns:a16="http://schemas.microsoft.com/office/drawing/2014/main" id="{FA5AA67D-79D9-9C2E-2033-64C41C4B98A6}"/>
              </a:ext>
            </a:extLst>
          </p:cNvPr>
          <p:cNvGrpSpPr/>
          <p:nvPr/>
        </p:nvGrpSpPr>
        <p:grpSpPr>
          <a:xfrm>
            <a:off x="6187441" y="1948878"/>
            <a:ext cx="5674082" cy="4015946"/>
            <a:chOff x="6579282" y="1680729"/>
            <a:chExt cx="5336722" cy="3607131"/>
          </a:xfrm>
        </p:grpSpPr>
        <p:sp>
          <p:nvSpPr>
            <p:cNvPr id="5" name="Hexagon 4">
              <a:extLst>
                <a:ext uri="{FF2B5EF4-FFF2-40B4-BE49-F238E27FC236}">
                  <a16:creationId xmlns:a16="http://schemas.microsoft.com/office/drawing/2014/main" id="{893ACA88-B436-D29E-6A20-D54B82925AE9}"/>
                </a:ext>
              </a:extLst>
            </p:cNvPr>
            <p:cNvSpPr/>
            <p:nvPr/>
          </p:nvSpPr>
          <p:spPr>
            <a:xfrm>
              <a:off x="9892145" y="1680729"/>
              <a:ext cx="2023859" cy="1767366"/>
            </a:xfrm>
            <a:prstGeom prst="hexago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400" dirty="0">
                  <a:latin typeface="Roboto" panose="02000000000000000000" pitchFamily="2" charset="0"/>
                  <a:ea typeface="Roboto" panose="02000000000000000000" pitchFamily="2" charset="0"/>
                  <a:cs typeface="Roboto" panose="02000000000000000000" pitchFamily="2" charset="0"/>
                </a:rPr>
                <a:t>Do I get the services I expect for the money I spend on REC services? </a:t>
              </a:r>
              <a:endParaRPr lang="en-GB" sz="1050" dirty="0">
                <a:latin typeface="Roboto" panose="02000000000000000000" pitchFamily="2" charset="0"/>
                <a:ea typeface="Roboto" panose="02000000000000000000" pitchFamily="2" charset="0"/>
                <a:cs typeface="Roboto" panose="02000000000000000000" pitchFamily="2" charset="0"/>
              </a:endParaRPr>
            </a:p>
          </p:txBody>
        </p:sp>
        <p:sp>
          <p:nvSpPr>
            <p:cNvPr id="6" name="Hexagon 5">
              <a:extLst>
                <a:ext uri="{FF2B5EF4-FFF2-40B4-BE49-F238E27FC236}">
                  <a16:creationId xmlns:a16="http://schemas.microsoft.com/office/drawing/2014/main" id="{3573B176-D8BE-C288-ACA3-CBD7DD361DF2}"/>
                </a:ext>
              </a:extLst>
            </p:cNvPr>
            <p:cNvSpPr/>
            <p:nvPr/>
          </p:nvSpPr>
          <p:spPr>
            <a:xfrm>
              <a:off x="6579282" y="3520494"/>
              <a:ext cx="2023859" cy="1767366"/>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effectLst/>
                  <a:latin typeface="Roboto" panose="02000000000000000000" pitchFamily="2" charset="0"/>
                  <a:ea typeface="Roboto" panose="02000000000000000000" pitchFamily="2" charset="0"/>
                  <a:cs typeface="Roboto" panose="02000000000000000000" pitchFamily="2" charset="0"/>
                </a:rPr>
                <a:t>How is my reputation being protected?</a:t>
              </a:r>
              <a:endParaRPr lang="en-GB" sz="1400" dirty="0">
                <a:latin typeface="Roboto" panose="02000000000000000000" pitchFamily="2" charset="0"/>
                <a:ea typeface="Roboto" panose="02000000000000000000" pitchFamily="2" charset="0"/>
                <a:cs typeface="Roboto" panose="02000000000000000000" pitchFamily="2" charset="0"/>
              </a:endParaRPr>
            </a:p>
          </p:txBody>
        </p:sp>
        <p:sp>
          <p:nvSpPr>
            <p:cNvPr id="8" name="Hexagon 7">
              <a:extLst>
                <a:ext uri="{FF2B5EF4-FFF2-40B4-BE49-F238E27FC236}">
                  <a16:creationId xmlns:a16="http://schemas.microsoft.com/office/drawing/2014/main" id="{237DB479-E397-9A65-463E-BE1F5C104F71}"/>
                </a:ext>
              </a:extLst>
            </p:cNvPr>
            <p:cNvSpPr/>
            <p:nvPr/>
          </p:nvSpPr>
          <p:spPr>
            <a:xfrm>
              <a:off x="6579282" y="1680729"/>
              <a:ext cx="2023859" cy="1767366"/>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400" dirty="0">
                  <a:latin typeface="Roboto" panose="02000000000000000000" pitchFamily="2" charset="0"/>
                  <a:ea typeface="Roboto" panose="02000000000000000000" pitchFamily="2" charset="0"/>
                  <a:cs typeface="Roboto" panose="02000000000000000000" pitchFamily="2" charset="0"/>
                </a:rPr>
                <a:t>What do I need to do?</a:t>
              </a:r>
            </a:p>
          </p:txBody>
        </p:sp>
        <p:sp>
          <p:nvSpPr>
            <p:cNvPr id="25" name="Hexagon 24">
              <a:extLst>
                <a:ext uri="{FF2B5EF4-FFF2-40B4-BE49-F238E27FC236}">
                  <a16:creationId xmlns:a16="http://schemas.microsoft.com/office/drawing/2014/main" id="{0501B39F-B70A-C631-175D-07B86EE381A1}"/>
                </a:ext>
              </a:extLst>
            </p:cNvPr>
            <p:cNvSpPr/>
            <p:nvPr/>
          </p:nvSpPr>
          <p:spPr>
            <a:xfrm>
              <a:off x="8235841" y="2600612"/>
              <a:ext cx="2023859" cy="1767366"/>
            </a:xfrm>
            <a:prstGeom prst="hexago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400" dirty="0">
                  <a:latin typeface="Roboto" panose="02000000000000000000" pitchFamily="2" charset="0"/>
                  <a:ea typeface="Roboto" panose="02000000000000000000" pitchFamily="2" charset="0"/>
                  <a:cs typeface="Roboto" panose="02000000000000000000" pitchFamily="2" charset="0"/>
                </a:rPr>
                <a:t>How is the REC improving things for me?</a:t>
              </a:r>
            </a:p>
          </p:txBody>
        </p:sp>
      </p:grpSp>
      <p:sp>
        <p:nvSpPr>
          <p:cNvPr id="26" name="TextBox 25">
            <a:extLst>
              <a:ext uri="{FF2B5EF4-FFF2-40B4-BE49-F238E27FC236}">
                <a16:creationId xmlns:a16="http://schemas.microsoft.com/office/drawing/2014/main" id="{FC6A370E-16F0-7B07-F418-7D36E6A9CE11}"/>
              </a:ext>
            </a:extLst>
          </p:cNvPr>
          <p:cNvSpPr txBox="1"/>
          <p:nvPr/>
        </p:nvSpPr>
        <p:spPr>
          <a:xfrm>
            <a:off x="621053" y="1319613"/>
            <a:ext cx="5178460" cy="4847994"/>
          </a:xfrm>
          <a:prstGeom prst="rect">
            <a:avLst/>
          </a:prstGeom>
          <a:noFill/>
        </p:spPr>
        <p:txBody>
          <a:bodyPr wrap="square" rtlCol="0">
            <a:spAutoFit/>
          </a:bodyPr>
          <a:lstStyle/>
          <a:p>
            <a:pPr>
              <a:lnSpc>
                <a:spcPct val="150000"/>
              </a:lnSpc>
              <a:buClr>
                <a:srgbClr val="68A495"/>
              </a:buClr>
            </a:pPr>
            <a:endParaRPr lang="en-GB" sz="1600" dirty="0">
              <a:latin typeface="Roboto" panose="02000000000000000000" pitchFamily="2" charset="0"/>
              <a:ea typeface="Roboto" panose="02000000000000000000" pitchFamily="2" charset="0"/>
              <a:cs typeface="Roboto" panose="02000000000000000000" pitchFamily="2" charset="0"/>
            </a:endParaRPr>
          </a:p>
          <a:p>
            <a:pPr marL="285750" indent="-285750">
              <a:lnSpc>
                <a:spcPct val="150000"/>
              </a:lnSpc>
              <a:buClr>
                <a:srgbClr val="68A495"/>
              </a:buClr>
              <a:buFont typeface="Arial" panose="020B0604020202020204" pitchFamily="34" charset="0"/>
              <a:buChar char="•"/>
            </a:pPr>
            <a:r>
              <a:rPr lang="en-GB" sz="1600" dirty="0">
                <a:latin typeface="Roboto" panose="02000000000000000000" pitchFamily="2" charset="0"/>
                <a:ea typeface="Roboto" panose="02000000000000000000" pitchFamily="2" charset="0"/>
                <a:cs typeface="Roboto" panose="02000000000000000000" pitchFamily="2" charset="0"/>
              </a:rPr>
              <a:t>We are structuring our webinar around the 4 key questions that we think REC Service Users have of us.</a:t>
            </a:r>
          </a:p>
          <a:p>
            <a:pPr marL="285750" indent="-285750">
              <a:lnSpc>
                <a:spcPct val="150000"/>
              </a:lnSpc>
              <a:buClr>
                <a:srgbClr val="68A495"/>
              </a:buClr>
              <a:buFont typeface="Arial" panose="020B0604020202020204" pitchFamily="34" charset="0"/>
              <a:buChar char="•"/>
            </a:pPr>
            <a:endParaRPr lang="en-GB" sz="1600" dirty="0">
              <a:latin typeface="Roboto" panose="02000000000000000000" pitchFamily="2" charset="0"/>
              <a:ea typeface="Roboto" panose="02000000000000000000" pitchFamily="2" charset="0"/>
              <a:cs typeface="Roboto" panose="02000000000000000000" pitchFamily="2" charset="0"/>
            </a:endParaRPr>
          </a:p>
          <a:p>
            <a:pPr marL="285750" indent="-285750">
              <a:lnSpc>
                <a:spcPct val="150000"/>
              </a:lnSpc>
              <a:buClr>
                <a:srgbClr val="68A495"/>
              </a:buClr>
              <a:buFont typeface="Arial" panose="020B0604020202020204" pitchFamily="34" charset="0"/>
              <a:buChar char="•"/>
            </a:pPr>
            <a:r>
              <a:rPr lang="en-GB" sz="1600" dirty="0">
                <a:latin typeface="Roboto" panose="02000000000000000000" pitchFamily="2" charset="0"/>
                <a:ea typeface="Roboto" panose="02000000000000000000" pitchFamily="2" charset="0"/>
                <a:cs typeface="Roboto" panose="02000000000000000000" pitchFamily="2" charset="0"/>
              </a:rPr>
              <a:t>Performance Assurance is a complex service – that does many different things with many different types of organisation – we aim to provide you an update on the breadth of this activity.</a:t>
            </a:r>
          </a:p>
          <a:p>
            <a:pPr marL="285750" indent="-285750">
              <a:lnSpc>
                <a:spcPct val="150000"/>
              </a:lnSpc>
              <a:buClr>
                <a:srgbClr val="68A495"/>
              </a:buClr>
              <a:buFont typeface="Arial" panose="020B0604020202020204" pitchFamily="34" charset="0"/>
              <a:buChar char="•"/>
            </a:pPr>
            <a:endParaRPr lang="en-GB" sz="1600" dirty="0">
              <a:latin typeface="Roboto" panose="02000000000000000000" pitchFamily="2" charset="0"/>
              <a:ea typeface="Roboto" panose="02000000000000000000" pitchFamily="2" charset="0"/>
              <a:cs typeface="Roboto" panose="02000000000000000000" pitchFamily="2" charset="0"/>
            </a:endParaRPr>
          </a:p>
          <a:p>
            <a:pPr marL="285750" indent="-285750">
              <a:lnSpc>
                <a:spcPct val="150000"/>
              </a:lnSpc>
              <a:buClr>
                <a:srgbClr val="68A495"/>
              </a:buClr>
              <a:buFont typeface="Arial" panose="020B0604020202020204" pitchFamily="34" charset="0"/>
              <a:buChar char="•"/>
            </a:pPr>
            <a:endParaRPr lang="en-GB" sz="1600" dirty="0">
              <a:latin typeface="Roboto" panose="02000000000000000000" pitchFamily="2" charset="0"/>
              <a:ea typeface="Roboto" panose="02000000000000000000" pitchFamily="2" charset="0"/>
              <a:cs typeface="Roboto" panose="02000000000000000000" pitchFamily="2" charset="0"/>
            </a:endParaRPr>
          </a:p>
          <a:p>
            <a:pPr marL="285750" indent="-285750">
              <a:lnSpc>
                <a:spcPct val="150000"/>
              </a:lnSpc>
              <a:buClr>
                <a:srgbClr val="68A495"/>
              </a:buClr>
              <a:buFont typeface="Arial" panose="020B0604020202020204" pitchFamily="34" charset="0"/>
              <a:buChar char="•"/>
            </a:pPr>
            <a:r>
              <a:rPr lang="en-GB" sz="1600" dirty="0">
                <a:latin typeface="Roboto" panose="02000000000000000000" pitchFamily="2" charset="0"/>
                <a:ea typeface="Roboto" panose="02000000000000000000" pitchFamily="2" charset="0"/>
                <a:cs typeface="Roboto" panose="02000000000000000000" pitchFamily="2" charset="0"/>
              </a:rPr>
              <a:t>We’d welcome your feedback after the webinar if there are other questions you have of us.</a:t>
            </a:r>
          </a:p>
        </p:txBody>
      </p:sp>
    </p:spTree>
    <p:extLst>
      <p:ext uri="{BB962C8B-B14F-4D97-AF65-F5344CB8AC3E}">
        <p14:creationId xmlns:p14="http://schemas.microsoft.com/office/powerpoint/2010/main" val="515308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FDBF3-97FF-0DD1-1327-C3205BC3887C}"/>
              </a:ext>
            </a:extLst>
          </p:cNvPr>
          <p:cNvSpPr>
            <a:spLocks noGrp="1"/>
          </p:cNvSpPr>
          <p:nvPr>
            <p:ph type="title"/>
          </p:nvPr>
        </p:nvSpPr>
        <p:spPr/>
        <p:txBody>
          <a:bodyPr/>
          <a:lstStyle/>
          <a:p>
            <a:r>
              <a:rPr lang="en-GB" dirty="0">
                <a:latin typeface="Roboto"/>
                <a:ea typeface="Roboto"/>
                <a:cs typeface="Roboto"/>
              </a:rPr>
              <a:t>What do I need to do?</a:t>
            </a:r>
            <a:endParaRPr lang="en-GB" dirty="0"/>
          </a:p>
        </p:txBody>
      </p:sp>
      <p:grpSp>
        <p:nvGrpSpPr>
          <p:cNvPr id="4" name="Group 3">
            <a:extLst>
              <a:ext uri="{FF2B5EF4-FFF2-40B4-BE49-F238E27FC236}">
                <a16:creationId xmlns:a16="http://schemas.microsoft.com/office/drawing/2014/main" id="{5EF3011A-792F-7FD4-661E-C71179E7CA6F}"/>
              </a:ext>
            </a:extLst>
          </p:cNvPr>
          <p:cNvGrpSpPr/>
          <p:nvPr/>
        </p:nvGrpSpPr>
        <p:grpSpPr>
          <a:xfrm>
            <a:off x="10881360" y="5212080"/>
            <a:ext cx="1310640" cy="1645920"/>
            <a:chOff x="10881361" y="5212080"/>
            <a:chExt cx="1310640" cy="1645920"/>
          </a:xfrm>
        </p:grpSpPr>
        <p:sp>
          <p:nvSpPr>
            <p:cNvPr id="3" name="Rectangle 2">
              <a:extLst>
                <a:ext uri="{FF2B5EF4-FFF2-40B4-BE49-F238E27FC236}">
                  <a16:creationId xmlns:a16="http://schemas.microsoft.com/office/drawing/2014/main" id="{5BAFF2CA-C6D5-D9B7-D9AE-E2CF2BB49770}"/>
                </a:ext>
              </a:extLst>
            </p:cNvPr>
            <p:cNvSpPr/>
            <p:nvPr/>
          </p:nvSpPr>
          <p:spPr>
            <a:xfrm>
              <a:off x="10881361" y="5212080"/>
              <a:ext cx="1310640" cy="164592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02640BD5-1198-C241-8B9B-290BE4453979}"/>
                </a:ext>
              </a:extLst>
            </p:cNvPr>
            <p:cNvPicPr>
              <a:picLocks noChangeAspect="1"/>
            </p:cNvPicPr>
            <p:nvPr/>
          </p:nvPicPr>
          <p:blipFill rotWithShape="1">
            <a:blip r:embed="rId2"/>
            <a:srcRect l="3911" r="46623" b="39608"/>
            <a:stretch/>
          </p:blipFill>
          <p:spPr>
            <a:xfrm>
              <a:off x="11010899" y="5400675"/>
              <a:ext cx="1181101" cy="1457325"/>
            </a:xfrm>
            <a:prstGeom prst="rect">
              <a:avLst/>
            </a:prstGeom>
          </p:spPr>
        </p:pic>
      </p:grpSp>
    </p:spTree>
    <p:extLst>
      <p:ext uri="{BB962C8B-B14F-4D97-AF65-F5344CB8AC3E}">
        <p14:creationId xmlns:p14="http://schemas.microsoft.com/office/powerpoint/2010/main" val="2986979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p:txBody>
          <a:bodyPr/>
          <a:lstStyle/>
          <a:p>
            <a:r>
              <a:rPr lang="en-GB" dirty="0">
                <a:latin typeface="Roboto"/>
                <a:ea typeface="Roboto"/>
                <a:cs typeface="Roboto"/>
              </a:rPr>
              <a:t>RECAP on Risk Monitoring</a:t>
            </a:r>
          </a:p>
        </p:txBody>
      </p:sp>
      <p:sp>
        <p:nvSpPr>
          <p:cNvPr id="3" name="Text Placeholder 2">
            <a:extLst>
              <a:ext uri="{FF2B5EF4-FFF2-40B4-BE49-F238E27FC236}">
                <a16:creationId xmlns:a16="http://schemas.microsoft.com/office/drawing/2014/main" id="{153C8D1C-9736-081E-4D60-57FAF1DD1D92}"/>
              </a:ext>
            </a:extLst>
          </p:cNvPr>
          <p:cNvSpPr>
            <a:spLocks noGrp="1"/>
          </p:cNvSpPr>
          <p:nvPr>
            <p:ph type="body" sz="quarter" idx="10"/>
          </p:nvPr>
        </p:nvSpPr>
        <p:spPr/>
        <p:txBody>
          <a:bodyPr/>
          <a:lstStyle/>
          <a:p>
            <a:r>
              <a:rPr lang="en-GB" dirty="0">
                <a:latin typeface="Roboto"/>
                <a:ea typeface="Roboto"/>
                <a:cs typeface="Roboto"/>
              </a:rPr>
              <a:t>Vaishnavi Sharma</a:t>
            </a:r>
          </a:p>
        </p:txBody>
      </p:sp>
    </p:spTree>
    <p:extLst>
      <p:ext uri="{BB962C8B-B14F-4D97-AF65-F5344CB8AC3E}">
        <p14:creationId xmlns:p14="http://schemas.microsoft.com/office/powerpoint/2010/main" val="3817361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7A2F0-CEC0-67EA-2FB6-D9F3723F7AB5}"/>
              </a:ext>
            </a:extLst>
          </p:cNvPr>
          <p:cNvSpPr>
            <a:spLocks noGrp="1"/>
          </p:cNvSpPr>
          <p:nvPr>
            <p:ph type="title"/>
          </p:nvPr>
        </p:nvSpPr>
        <p:spPr/>
        <p:txBody>
          <a:bodyPr/>
          <a:lstStyle/>
          <a:p>
            <a:r>
              <a:rPr lang="en-GB" dirty="0">
                <a:solidFill>
                  <a:schemeClr val="tx2"/>
                </a:solidFill>
              </a:rPr>
              <a:t>Why do we do risk monitoring?</a:t>
            </a:r>
          </a:p>
        </p:txBody>
      </p:sp>
      <p:sp>
        <p:nvSpPr>
          <p:cNvPr id="7" name="Content Placeholder 6">
            <a:extLst>
              <a:ext uri="{FF2B5EF4-FFF2-40B4-BE49-F238E27FC236}">
                <a16:creationId xmlns:a16="http://schemas.microsoft.com/office/drawing/2014/main" id="{5D973FB9-053D-3439-50C1-86FBBDE832C2}"/>
              </a:ext>
            </a:extLst>
          </p:cNvPr>
          <p:cNvSpPr>
            <a:spLocks noGrp="1"/>
          </p:cNvSpPr>
          <p:nvPr>
            <p:ph sz="quarter" idx="10"/>
          </p:nvPr>
        </p:nvSpPr>
        <p:spPr>
          <a:xfrm>
            <a:off x="872114" y="1478771"/>
            <a:ext cx="9217025" cy="4833539"/>
          </a:xfrm>
        </p:spPr>
        <p:txBody>
          <a:bodyPr>
            <a:normAutofit fontScale="92500" lnSpcReduction="10000"/>
          </a:bodyPr>
          <a:lstStyle/>
          <a:p>
            <a:pPr marL="0" indent="0">
              <a:lnSpc>
                <a:spcPct val="120000"/>
              </a:lnSpc>
              <a:buNone/>
            </a:pPr>
            <a:r>
              <a:rPr lang="en-GB" sz="1600" dirty="0"/>
              <a:t>The REC Performance Assurance approach includes detailed market monitoring, to reflect:</a:t>
            </a:r>
          </a:p>
          <a:p>
            <a:pPr marL="342900" indent="-342900">
              <a:lnSpc>
                <a:spcPct val="120000"/>
              </a:lnSpc>
              <a:buAutoNum type="arabicPeriod"/>
            </a:pPr>
            <a:r>
              <a:rPr lang="en-GB" sz="1600" dirty="0"/>
              <a:t>Switching markets in particular are really dynamic,  things change rapidly.</a:t>
            </a:r>
          </a:p>
          <a:p>
            <a:pPr marL="342900" indent="-342900">
              <a:lnSpc>
                <a:spcPct val="120000"/>
              </a:lnSpc>
              <a:buAutoNum type="arabicPeriod"/>
            </a:pPr>
            <a:r>
              <a:rPr lang="en-GB" sz="1600" dirty="0"/>
              <a:t>Unlike other arrangements, there is no clear target of ‘good enough performance’.</a:t>
            </a:r>
          </a:p>
          <a:p>
            <a:pPr marL="342900" indent="-342900">
              <a:lnSpc>
                <a:spcPct val="120000"/>
              </a:lnSpc>
              <a:buAutoNum type="arabicPeriod"/>
            </a:pPr>
            <a:r>
              <a:rPr lang="en-GB" sz="1600" dirty="0"/>
              <a:t>We need to find areas the Code is not working and address them, as well as possible Party performance issues.</a:t>
            </a:r>
          </a:p>
          <a:p>
            <a:pPr marL="0" indent="0">
              <a:lnSpc>
                <a:spcPct val="120000"/>
              </a:lnSpc>
              <a:buNone/>
            </a:pPr>
            <a:endParaRPr lang="en-GB" sz="1600" dirty="0"/>
          </a:p>
          <a:p>
            <a:pPr marL="0" indent="0">
              <a:lnSpc>
                <a:spcPct val="120000"/>
              </a:lnSpc>
              <a:buNone/>
            </a:pPr>
            <a:r>
              <a:rPr lang="en-GB" sz="1600" dirty="0"/>
              <a:t>We have updated our approach to reflect a few things:</a:t>
            </a:r>
          </a:p>
          <a:p>
            <a:pPr marL="342900" indent="-342900">
              <a:lnSpc>
                <a:spcPct val="120000"/>
              </a:lnSpc>
              <a:buAutoNum type="arabicPeriod"/>
            </a:pPr>
            <a:r>
              <a:rPr lang="en-GB" sz="1600" dirty="0"/>
              <a:t>REC arrangements are much more stable following the change of Code Consolidation and CSS go live.</a:t>
            </a:r>
          </a:p>
          <a:p>
            <a:pPr marL="342900" indent="-342900">
              <a:lnSpc>
                <a:spcPct val="120000"/>
              </a:lnSpc>
              <a:buAutoNum type="arabicPeriod"/>
            </a:pPr>
            <a:r>
              <a:rPr lang="en-GB" sz="1600" dirty="0"/>
              <a:t>We’ve developed our understanding of performance and have multiple initiatives to improve things.</a:t>
            </a:r>
          </a:p>
          <a:p>
            <a:pPr marL="342900" indent="-342900">
              <a:lnSpc>
                <a:spcPct val="120000"/>
              </a:lnSpc>
              <a:buAutoNum type="arabicPeriod"/>
            </a:pPr>
            <a:r>
              <a:rPr lang="en-GB" sz="1600" dirty="0"/>
              <a:t>We know that there is a huge amount going on elsewhere in the industry.</a:t>
            </a:r>
          </a:p>
          <a:p>
            <a:pPr marL="0" indent="0">
              <a:lnSpc>
                <a:spcPct val="120000"/>
              </a:lnSpc>
              <a:buNone/>
            </a:pPr>
            <a:endParaRPr lang="en-GB" sz="1600" dirty="0"/>
          </a:p>
          <a:p>
            <a:pPr marL="0" indent="0">
              <a:lnSpc>
                <a:spcPct val="120000"/>
              </a:lnSpc>
              <a:buNone/>
            </a:pPr>
            <a:r>
              <a:rPr lang="en-GB" sz="1600" dirty="0"/>
              <a:t>We will continue to review performance each month, but focus on key areas, engagement with Parties and use of PATs where genuinely needed.</a:t>
            </a:r>
          </a:p>
        </p:txBody>
      </p:sp>
    </p:spTree>
    <p:extLst>
      <p:ext uri="{BB962C8B-B14F-4D97-AF65-F5344CB8AC3E}">
        <p14:creationId xmlns:p14="http://schemas.microsoft.com/office/powerpoint/2010/main" val="560141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8.0.4807"/>
  <p:tag name="SLIDO_PRESENTATION_ID" val="00000000-0000-0000-0000-000000000000"/>
  <p:tag name="SLIDO_EVENT_UUID" val="192234fc-d9a7-48ca-8ccc-6442e2ac0921"/>
  <p:tag name="SLIDO_EVENT_SECTION_UUID" val="b7cdc092-4fe3-4e60-b693-76cee31f30c7"/>
</p:tagLst>
</file>

<file path=ppt/tags/tag10.xml><?xml version="1.0" encoding="utf-8"?>
<p:tagLst xmlns:a="http://schemas.openxmlformats.org/drawingml/2006/main" xmlns:r="http://schemas.openxmlformats.org/officeDocument/2006/relationships" xmlns:p="http://schemas.openxmlformats.org/presentationml/2006/main">
  <p:tag name="SLIDO_ELEMENT" val="title"/>
</p:tagLst>
</file>

<file path=ppt/tags/tag11.xml><?xml version="1.0" encoding="utf-8"?>
<p:tagLst xmlns:a="http://schemas.openxmlformats.org/drawingml/2006/main" xmlns:r="http://schemas.openxmlformats.org/officeDocument/2006/relationships" xmlns:p="http://schemas.openxmlformats.org/presentationml/2006/main">
  <p:tag name="SLIDO_ELEMENT" val="footer"/>
</p:tagLst>
</file>

<file path=ppt/tags/tag12.xml><?xml version="1.0" encoding="utf-8"?>
<p:tagLst xmlns:a="http://schemas.openxmlformats.org/drawingml/2006/main" xmlns:r="http://schemas.openxmlformats.org/officeDocument/2006/relationships" xmlns:p="http://schemas.openxmlformats.org/presentationml/2006/main">
  <p:tag name="SLIDO_METADATA" val="eyJUaW1lc3RhbXAiOjE3MTA5NDU4MTZ9"/>
  <p:tag name="SLIDO_TYPE" val="SlidoPoll"/>
  <p:tag name="SLIDO_POLL_UUID" val="66f59806-e695-4ce0-be7f-ff64f0acdf30"/>
  <p:tag name="SLIDO_TIMELINE" val="W3sic2NyZWVuIjoiU3VydmV5SW50cm8iLCJzaG93UmVzdWx0cyI6ZmFsc2UsInNob3dDb3JyZWN0QW5zd2VycyI6ZmFsc2UsInZvdGluZ0xvY2tlZCI6ZmFsc2V9LHsicG9sbFF1ZXN0aW9uVXVpZCI6IjYxZDc0ZDRkLTIwMDItNGI1ZC05ZGU4LWJlOTg0OTc5OWY2NSIsInNob3dSZXN1bHRzIjp0cnVlLCJzaG93Q29ycmVjdEFuc3dlcnMiOmZhbHNlLCJ2b3RpbmdMb2NrZWQiOmZhbHNlfSx7InBvbGxRdWVzdGlvblV1aWQiOiJkMjYxNjA4YS0wOGNmLTQ5YjctODEwZi0zMTY4MmNmNmJmOTMiLCJzaG93UmVzdWx0cyI6dHJ1ZSwic2hvd0NvcnJlY3RBbnN3ZXJzIjpmYWxzZSwidm90aW5nTG9ja2VkIjpmYWxzZX1d"/>
</p:tagLst>
</file>

<file path=ppt/tags/tag13.xml><?xml version="1.0" encoding="utf-8"?>
<p:tagLst xmlns:a="http://schemas.openxmlformats.org/drawingml/2006/main" xmlns:r="http://schemas.openxmlformats.org/officeDocument/2006/relationships" xmlns:p="http://schemas.openxmlformats.org/presentationml/2006/main">
  <p:tag name="SLIDO_ELEMENT" val="logo"/>
</p:tagLst>
</file>

<file path=ppt/tags/tag1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Survey"/>
</p:tagLst>
</file>

<file path=ppt/tags/tag15.xml><?xml version="1.0" encoding="utf-8"?>
<p:tagLst xmlns:a="http://schemas.openxmlformats.org/drawingml/2006/main" xmlns:r="http://schemas.openxmlformats.org/officeDocument/2006/relationships" xmlns:p="http://schemas.openxmlformats.org/presentationml/2006/main">
  <p:tag name="SLIDO_ELEMENT" val="title"/>
</p:tagLst>
</file>

<file path=ppt/tags/tag16.xml><?xml version="1.0" encoding="utf-8"?>
<p:tagLst xmlns:a="http://schemas.openxmlformats.org/drawingml/2006/main" xmlns:r="http://schemas.openxmlformats.org/officeDocument/2006/relationships" xmlns:p="http://schemas.openxmlformats.org/presentationml/2006/main">
  <p:tag name="SLIDO_ELEMENT" val="footer"/>
</p:tagLst>
</file>

<file path=ppt/tags/tag2.xml><?xml version="1.0" encoding="utf-8"?>
<p:tagLst xmlns:a="http://schemas.openxmlformats.org/drawingml/2006/main" xmlns:r="http://schemas.openxmlformats.org/officeDocument/2006/relationships" xmlns:p="http://schemas.openxmlformats.org/presentationml/2006/main">
  <p:tag name="SLIDO_METADATA" val="eyJUaW1lc3RhbXAiOjE3MTA5NDU4MDV9"/>
  <p:tag name="SLIDO_TYPE" val="SlidoJoining"/>
</p:tagLst>
</file>

<file path=ppt/tags/tag3.xml><?xml version="1.0" encoding="utf-8"?>
<p:tagLst xmlns:a="http://schemas.openxmlformats.org/drawingml/2006/main" xmlns:r="http://schemas.openxmlformats.org/officeDocument/2006/relationships" xmlns:p="http://schemas.openxmlformats.org/presentationml/2006/main">
  <p:tag name="SLIDO_ELEMENT" val="logo"/>
</p:tagLst>
</file>

<file path=ppt/tags/tag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Join"/>
</p:tagLst>
</file>

<file path=ppt/tags/tag5.xml><?xml version="1.0" encoding="utf-8"?>
<p:tagLst xmlns:a="http://schemas.openxmlformats.org/drawingml/2006/main" xmlns:r="http://schemas.openxmlformats.org/officeDocument/2006/relationships" xmlns:p="http://schemas.openxmlformats.org/presentationml/2006/main">
  <p:tag name="SLIDO_ELEMENT" val="title"/>
</p:tagLst>
</file>

<file path=ppt/tags/tag6.xml><?xml version="1.0" encoding="utf-8"?>
<p:tagLst xmlns:a="http://schemas.openxmlformats.org/drawingml/2006/main" xmlns:r="http://schemas.openxmlformats.org/officeDocument/2006/relationships" xmlns:p="http://schemas.openxmlformats.org/presentationml/2006/main">
  <p:tag name="SLIDO_ELEMENT" val="footer"/>
</p:tagLst>
</file>

<file path=ppt/tags/tag7.xml><?xml version="1.0" encoding="utf-8"?>
<p:tagLst xmlns:a="http://schemas.openxmlformats.org/drawingml/2006/main" xmlns:r="http://schemas.openxmlformats.org/officeDocument/2006/relationships" xmlns:p="http://schemas.openxmlformats.org/presentationml/2006/main">
  <p:tag name="SLIDO_METADATA" val="eyJUaW1lc3RhbXAiOjE3MTA5NDU4MjV9"/>
  <p:tag name="SLIDO_TYPE" val="SlidoQA"/>
</p:tagLst>
</file>

<file path=ppt/tags/tag8.xml><?xml version="1.0" encoding="utf-8"?>
<p:tagLst xmlns:a="http://schemas.openxmlformats.org/drawingml/2006/main" xmlns:r="http://schemas.openxmlformats.org/officeDocument/2006/relationships" xmlns:p="http://schemas.openxmlformats.org/presentationml/2006/main">
  <p:tag name="SLIDO_ELEMENT" val="logo"/>
</p:tagLst>
</file>

<file path=ppt/tags/tag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QA"/>
</p:tagLst>
</file>

<file path=ppt/theme/theme1.xml><?xml version="1.0" encoding="utf-8"?>
<a:theme xmlns:a="http://schemas.openxmlformats.org/drawingml/2006/main" name="REC Light Event Theme">
  <a:themeElements>
    <a:clrScheme name="REC">
      <a:dk1>
        <a:sysClr val="windowText" lastClr="000000"/>
      </a:dk1>
      <a:lt1>
        <a:sysClr val="window" lastClr="FFFFFF"/>
      </a:lt1>
      <a:dk2>
        <a:srgbClr val="70ADA3"/>
      </a:dk2>
      <a:lt2>
        <a:srgbClr val="FFFFFF"/>
      </a:lt2>
      <a:accent1>
        <a:srgbClr val="4D8934"/>
      </a:accent1>
      <a:accent2>
        <a:srgbClr val="70ADA3"/>
      </a:accent2>
      <a:accent3>
        <a:srgbClr val="7B282E"/>
      </a:accent3>
      <a:accent4>
        <a:srgbClr val="BE6516"/>
      </a:accent4>
      <a:accent5>
        <a:srgbClr val="E7AB00"/>
      </a:accent5>
      <a:accent6>
        <a:srgbClr val="C4D38D"/>
      </a:accent6>
      <a:hlink>
        <a:srgbClr val="4D8934"/>
      </a:hlink>
      <a:folHlink>
        <a:srgbClr val="70ADA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13F187BB-78E3-4A7C-B20E-26E9F70DEF93}" vid="{1EAB65F2-04EF-4D79-9E87-F7D6E0961EFD}"/>
    </a:ext>
  </a:extLst>
</a:theme>
</file>

<file path=ppt/theme/theme2.xml><?xml version="1.0" encoding="utf-8"?>
<a:theme xmlns:a="http://schemas.openxmlformats.org/drawingml/2006/main" name="1_REC Light Event Theme">
  <a:themeElements>
    <a:clrScheme name="REC">
      <a:dk1>
        <a:srgbClr val="000000"/>
      </a:dk1>
      <a:lt1>
        <a:sysClr val="window" lastClr="FFFFFF"/>
      </a:lt1>
      <a:dk2>
        <a:srgbClr val="498934"/>
      </a:dk2>
      <a:lt2>
        <a:srgbClr val="FFFFFF"/>
      </a:lt2>
      <a:accent1>
        <a:srgbClr val="7B282E"/>
      </a:accent1>
      <a:accent2>
        <a:srgbClr val="BE6516"/>
      </a:accent2>
      <a:accent3>
        <a:srgbClr val="70ADA3"/>
      </a:accent3>
      <a:accent4>
        <a:srgbClr val="E7AB00"/>
      </a:accent4>
      <a:accent5>
        <a:srgbClr val="498934"/>
      </a:accent5>
      <a:accent6>
        <a:srgbClr val="C4D383"/>
      </a:accent6>
      <a:hlink>
        <a:srgbClr val="70ADA3"/>
      </a:hlink>
      <a:folHlink>
        <a:srgbClr val="C4D38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6B1943A0-EA1B-4229-A76F-FBAC0642CBEF}" vid="{40601ED5-9CD5-48A0-BB47-DADDF0766C76}"/>
    </a:ext>
  </a:extLst>
</a:theme>
</file>

<file path=ppt/theme/theme3.xml><?xml version="1.0" encoding="utf-8"?>
<a:theme xmlns:a="http://schemas.openxmlformats.org/drawingml/2006/main" name="REC Alternative Event Theme">
  <a:themeElements>
    <a:clrScheme name="REC">
      <a:dk1>
        <a:srgbClr val="000000"/>
      </a:dk1>
      <a:lt1>
        <a:sysClr val="window" lastClr="FFFFFF"/>
      </a:lt1>
      <a:dk2>
        <a:srgbClr val="498934"/>
      </a:dk2>
      <a:lt2>
        <a:srgbClr val="FFFFFF"/>
      </a:lt2>
      <a:accent1>
        <a:srgbClr val="7B282E"/>
      </a:accent1>
      <a:accent2>
        <a:srgbClr val="BE6516"/>
      </a:accent2>
      <a:accent3>
        <a:srgbClr val="70ADA3"/>
      </a:accent3>
      <a:accent4>
        <a:srgbClr val="E7AB00"/>
      </a:accent4>
      <a:accent5>
        <a:srgbClr val="498934"/>
      </a:accent5>
      <a:accent6>
        <a:srgbClr val="C4D383"/>
      </a:accent6>
      <a:hlink>
        <a:srgbClr val="70ADA3"/>
      </a:hlink>
      <a:folHlink>
        <a:srgbClr val="C4D38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13F187BB-78E3-4A7C-B20E-26E9F70DEF93}" vid="{011F7A2F-2778-4C5E-AA01-4CE206B490D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4B6ABD153718F40AB257D99BCA5D342" ma:contentTypeVersion="17" ma:contentTypeDescription="Create a new document." ma:contentTypeScope="" ma:versionID="d01303addd42b28e733fecdc0a5d6b22">
  <xsd:schema xmlns:xsd="http://www.w3.org/2001/XMLSchema" xmlns:xs="http://www.w3.org/2001/XMLSchema" xmlns:p="http://schemas.microsoft.com/office/2006/metadata/properties" xmlns:ns2="33669984-af94-4b35-9f37-f4574e663bce" xmlns:ns3="d5e8df70-7ba7-462a-92bc-0eb2af61e599" targetNamespace="http://schemas.microsoft.com/office/2006/metadata/properties" ma:root="true" ma:fieldsID="c77b75dde10294f881e130ecf9569a9f" ns2:_="" ns3:_="">
    <xsd:import namespace="33669984-af94-4b35-9f37-f4574e663bce"/>
    <xsd:import namespace="d5e8df70-7ba7-462a-92bc-0eb2af61e59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669984-af94-4b35-9f37-f4574e663b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e11d1ff-3de3-40aa-b1cb-720a3f5ef5f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5e8df70-7ba7-462a-92bc-0eb2af61e59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88e3084-6947-48ea-be46-cbabc134540f}" ma:internalName="TaxCatchAll" ma:showField="CatchAllData" ma:web="d5e8df70-7ba7-462a-92bc-0eb2af61e59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3669984-af94-4b35-9f37-f4574e663bce">
      <Terms xmlns="http://schemas.microsoft.com/office/infopath/2007/PartnerControls"/>
    </lcf76f155ced4ddcb4097134ff3c332f>
    <TaxCatchAll xmlns="d5e8df70-7ba7-462a-92bc-0eb2af61e599" xsi:nil="true"/>
    <SharedWithUsers xmlns="d5e8df70-7ba7-462a-92bc-0eb2af61e599">
      <UserInfo>
        <DisplayName>Carlton, Walter</DisplayName>
        <AccountId>14</AccountId>
        <AccountType/>
      </UserInfo>
      <UserInfo>
        <DisplayName>Costa Fernandes, Katie</DisplayName>
        <AccountId>233</AccountId>
        <AccountType/>
      </UserInfo>
      <UserInfo>
        <DisplayName>Crowe-Lamont, Amy</DisplayName>
        <AccountId>95</AccountId>
        <AccountType/>
      </UserInfo>
    </SharedWithUsers>
  </documentManagement>
</p:properties>
</file>

<file path=customXml/itemProps1.xml><?xml version="1.0" encoding="utf-8"?>
<ds:datastoreItem xmlns:ds="http://schemas.openxmlformats.org/officeDocument/2006/customXml" ds:itemID="{2E1DA66B-D4A4-419A-9C77-56236328EA0C}">
  <ds:schemaRefs>
    <ds:schemaRef ds:uri="http://schemas.microsoft.com/sharepoint/v3/contenttype/forms"/>
  </ds:schemaRefs>
</ds:datastoreItem>
</file>

<file path=customXml/itemProps2.xml><?xml version="1.0" encoding="utf-8"?>
<ds:datastoreItem xmlns:ds="http://schemas.openxmlformats.org/officeDocument/2006/customXml" ds:itemID="{66D24D32-56F8-42BF-B6AC-5D0ACF5789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669984-af94-4b35-9f37-f4574e663bce"/>
    <ds:schemaRef ds:uri="d5e8df70-7ba7-462a-92bc-0eb2af61e5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4B68DAB-921C-43BD-B57A-1E6E29E59A31}">
  <ds:schemaRefs>
    <ds:schemaRef ds:uri="http://schemas.microsoft.com/office/2006/documentManagement/types"/>
    <ds:schemaRef ds:uri="http://schemas.microsoft.com/office/2006/metadata/properties"/>
    <ds:schemaRef ds:uri="http://schemas.microsoft.com/office/infopath/2007/PartnerControls"/>
    <ds:schemaRef ds:uri="58dbe026-c2b7-4f74-8c27-82ec413bac0d"/>
    <ds:schemaRef ds:uri="http://purl.org/dc/elements/1.1/"/>
    <ds:schemaRef ds:uri="9aec8e27-46b6-4dfa-bdad-04f5a9be56ad"/>
    <ds:schemaRef ds:uri="http://schemas.openxmlformats.org/package/2006/metadata/core-properties"/>
    <ds:schemaRef ds:uri="http://www.w3.org/XML/1998/namespace"/>
    <ds:schemaRef ds:uri="http://purl.org/dc/terms/"/>
    <ds:schemaRef ds:uri="http://purl.org/dc/dcmitype/"/>
    <ds:schemaRef ds:uri="33669984-af94-4b35-9f37-f4574e663bce"/>
    <ds:schemaRef ds:uri="d5e8df70-7ba7-462a-92bc-0eb2af61e599"/>
  </ds:schemaRefs>
</ds:datastoreItem>
</file>

<file path=docProps/app.xml><?xml version="1.0" encoding="utf-8"?>
<Properties xmlns="http://schemas.openxmlformats.org/officeDocument/2006/extended-properties" xmlns:vt="http://schemas.openxmlformats.org/officeDocument/2006/docPropsVTypes">
  <TotalTime>34</TotalTime>
  <Words>4131</Words>
  <Application>Microsoft Office PowerPoint</Application>
  <PresentationFormat>Widescreen</PresentationFormat>
  <Paragraphs>473</Paragraphs>
  <Slides>58</Slides>
  <Notes>19</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58</vt:i4>
      </vt:variant>
    </vt:vector>
  </HeadingPairs>
  <TitlesOfParts>
    <vt:vector size="65" baseType="lpstr">
      <vt:lpstr>Arial</vt:lpstr>
      <vt:lpstr>Calibri</vt:lpstr>
      <vt:lpstr>Roboto</vt:lpstr>
      <vt:lpstr>Symbol</vt:lpstr>
      <vt:lpstr>REC Light Event Theme</vt:lpstr>
      <vt:lpstr>1_REC Light Event Theme</vt:lpstr>
      <vt:lpstr>REC Alternative Event Theme</vt:lpstr>
      <vt:lpstr>Performance Assurance  Webinar</vt:lpstr>
      <vt:lpstr>Introducing Your presenters</vt:lpstr>
      <vt:lpstr>Housekeeping</vt:lpstr>
      <vt:lpstr>PowerPoint Presentation</vt:lpstr>
      <vt:lpstr>Agenda For today</vt:lpstr>
      <vt:lpstr>Introduction</vt:lpstr>
      <vt:lpstr>What do I need to do?</vt:lpstr>
      <vt:lpstr>RECAP on Risk Monitoring</vt:lpstr>
      <vt:lpstr>Why do we do risk monitoring?</vt:lpstr>
      <vt:lpstr>Party assurance Technique Cadence update</vt:lpstr>
      <vt:lpstr>PowerPoint Presentation</vt:lpstr>
      <vt:lpstr>Theft – Positive Confirmations and Communication timelines</vt:lpstr>
      <vt:lpstr>Positive Confirmation - Theft Targets 2024-2025</vt:lpstr>
      <vt:lpstr>Timeframe Theft Targets 2023-2024</vt:lpstr>
      <vt:lpstr>Purpose for submitting 1431/1441 reports</vt:lpstr>
      <vt:lpstr>Purpose for submission 1431/1441 reports</vt:lpstr>
      <vt:lpstr>Data Cleanse Sprint 2</vt:lpstr>
      <vt:lpstr>Data Cleanse Sprint 2</vt:lpstr>
      <vt:lpstr>Dashboard enhancements and Whitelisting</vt:lpstr>
      <vt:lpstr>Enhancement Plan</vt:lpstr>
      <vt:lpstr>File submission Tracker</vt:lpstr>
      <vt:lpstr>CSS p1 WhiteListing</vt:lpstr>
      <vt:lpstr>Annual Rating</vt:lpstr>
      <vt:lpstr>Annual rating</vt:lpstr>
      <vt:lpstr>How is the rec improving things for me?</vt:lpstr>
      <vt:lpstr>Gas mems Industry change </vt:lpstr>
      <vt:lpstr>Gas mems Industry change</vt:lpstr>
      <vt:lpstr>Gas MEM Engagement Plan</vt:lpstr>
      <vt:lpstr>Switching update</vt:lpstr>
      <vt:lpstr>current Activity in the market</vt:lpstr>
      <vt:lpstr>current Activity in the market</vt:lpstr>
      <vt:lpstr>Lessons learned programme</vt:lpstr>
      <vt:lpstr>Lessons learned programme</vt:lpstr>
      <vt:lpstr>How will we work out where to focus</vt:lpstr>
      <vt:lpstr>Voice of the customer</vt:lpstr>
      <vt:lpstr>Voice of the customer</vt:lpstr>
      <vt:lpstr>Assurance improvement</vt:lpstr>
      <vt:lpstr>We’re listening and taking action</vt:lpstr>
      <vt:lpstr>Communication</vt:lpstr>
      <vt:lpstr>education</vt:lpstr>
      <vt:lpstr>Reporting</vt:lpstr>
      <vt:lpstr>Theft PROCESSES</vt:lpstr>
      <vt:lpstr>Let us know your views</vt:lpstr>
      <vt:lpstr>Do I get the Services I expect for the money I spend on REC services?</vt:lpstr>
      <vt:lpstr>Service providers</vt:lpstr>
      <vt:lpstr>REC SERVICES Performance - HEADLINE</vt:lpstr>
      <vt:lpstr>REC SERVICES Performance – Overall Performance</vt:lpstr>
      <vt:lpstr>REC SERVICES Performance – Service Availability</vt:lpstr>
      <vt:lpstr>REC SERVICES Performance – Operational Volumes</vt:lpstr>
      <vt:lpstr>REC SERVICES Performance – User Support</vt:lpstr>
      <vt:lpstr>How is my reputation protected?</vt:lpstr>
      <vt:lpstr>escalations</vt:lpstr>
      <vt:lpstr>Operational disputes</vt:lpstr>
      <vt:lpstr>Appeals and escalations</vt:lpstr>
      <vt:lpstr>Q&amp;A</vt:lpstr>
      <vt:lpstr>PowerPoint Presentation</vt:lpstr>
      <vt:lpstr>Thanks for attending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Assurance  Webinar</dc:title>
  <dc:creator>Crowe-Lamont, Amy</dc:creator>
  <cp:lastModifiedBy>Jenny Hyskaj</cp:lastModifiedBy>
  <cp:revision>2</cp:revision>
  <dcterms:created xsi:type="dcterms:W3CDTF">2023-05-11T12:52:35Z</dcterms:created>
  <dcterms:modified xsi:type="dcterms:W3CDTF">2024-03-25T13:53:17Z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SetDate">
    <vt:lpwstr>2023-05-11T12:52:36Z</vt:lpwstr>
  </property>
  <property fmtid="{D5CDD505-2E9C-101B-9397-08002B2CF9AE}" pid="4" name="MSIP_Label_ea60d57e-af5b-4752-ac57-3e4f28ca11dc_Method">
    <vt:lpwstr>Standard</vt:lpwstr>
  </property>
  <property fmtid="{D5CDD505-2E9C-101B-9397-08002B2CF9AE}" pid="5" name="MSIP_Label_ea60d57e-af5b-4752-ac57-3e4f28ca11dc_Name">
    <vt:lpwstr>ea60d57e-af5b-4752-ac57-3e4f28ca11dc</vt:lpwstr>
  </property>
  <property fmtid="{D5CDD505-2E9C-101B-9397-08002B2CF9AE}" pid="6" name="MSIP_Label_ea60d57e-af5b-4752-ac57-3e4f28ca11dc_SiteId">
    <vt:lpwstr>36da45f1-dd2c-4d1f-af13-5abe46b99921</vt:lpwstr>
  </property>
  <property fmtid="{D5CDD505-2E9C-101B-9397-08002B2CF9AE}" pid="7" name="MSIP_Label_ea60d57e-af5b-4752-ac57-3e4f28ca11dc_ActionId">
    <vt:lpwstr>551bf7da-98bc-4208-9263-e612c96a77cf</vt:lpwstr>
  </property>
  <property fmtid="{D5CDD505-2E9C-101B-9397-08002B2CF9AE}" pid="8" name="MSIP_Label_ea60d57e-af5b-4752-ac57-3e4f28ca11dc_ContentBits">
    <vt:lpwstr>0</vt:lpwstr>
  </property>
  <property fmtid="{D5CDD505-2E9C-101B-9397-08002B2CF9AE}" pid="9" name="ContentTypeId">
    <vt:lpwstr>0x01010064B6ABD153718F40AB257D99BCA5D342</vt:lpwstr>
  </property>
  <property fmtid="{D5CDD505-2E9C-101B-9397-08002B2CF9AE}" pid="10" name="MediaServiceImageTags">
    <vt:lpwstr/>
  </property>
  <property fmtid="{D5CDD505-2E9C-101B-9397-08002B2CF9AE}" pid="11" name="SlidoAppVersion">
    <vt:lpwstr>1.8.0.4807</vt:lpwstr>
  </property>
  <property fmtid="{D5CDD505-2E9C-101B-9397-08002B2CF9AE}" pid="12" name="MSIP_Label_2d7f055f-5347-41d4-8cbe-c035e83f4f3c_Enabled">
    <vt:lpwstr>true</vt:lpwstr>
  </property>
  <property fmtid="{D5CDD505-2E9C-101B-9397-08002B2CF9AE}" pid="13" name="MSIP_Label_2d7f055f-5347-41d4-8cbe-c035e83f4f3c_SetDate">
    <vt:lpwstr>2024-03-20T14:53:23Z</vt:lpwstr>
  </property>
  <property fmtid="{D5CDD505-2E9C-101B-9397-08002B2CF9AE}" pid="14" name="MSIP_Label_2d7f055f-5347-41d4-8cbe-c035e83f4f3c_Method">
    <vt:lpwstr>Standard</vt:lpwstr>
  </property>
  <property fmtid="{D5CDD505-2E9C-101B-9397-08002B2CF9AE}" pid="15" name="MSIP_Label_2d7f055f-5347-41d4-8cbe-c035e83f4f3c_Name">
    <vt:lpwstr>defa4170-0d19-0005-0004-bc88714345d2</vt:lpwstr>
  </property>
  <property fmtid="{D5CDD505-2E9C-101B-9397-08002B2CF9AE}" pid="16" name="MSIP_Label_2d7f055f-5347-41d4-8cbe-c035e83f4f3c_SiteId">
    <vt:lpwstr>883dbbc0-a334-4b54-87cf-04fa94aeafb8</vt:lpwstr>
  </property>
  <property fmtid="{D5CDD505-2E9C-101B-9397-08002B2CF9AE}" pid="17" name="MSIP_Label_2d7f055f-5347-41d4-8cbe-c035e83f4f3c_ActionId">
    <vt:lpwstr>703b328c-5975-4e80-9018-67ec9c109dda</vt:lpwstr>
  </property>
  <property fmtid="{D5CDD505-2E9C-101B-9397-08002B2CF9AE}" pid="18" name="MSIP_Label_2d7f055f-5347-41d4-8cbe-c035e83f4f3c_ContentBits">
    <vt:lpwstr>0</vt:lpwstr>
  </property>
</Properties>
</file>