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6" r:id="rId5"/>
  </p:sldMasterIdLst>
  <p:handoutMasterIdLst>
    <p:handoutMasterId r:id="rId15"/>
  </p:handoutMasterIdLst>
  <p:sldIdLst>
    <p:sldId id="256" r:id="rId6"/>
    <p:sldId id="258" r:id="rId7"/>
    <p:sldId id="268" r:id="rId8"/>
    <p:sldId id="270" r:id="rId9"/>
    <p:sldId id="263" r:id="rId10"/>
    <p:sldId id="264" r:id="rId11"/>
    <p:sldId id="269" r:id="rId12"/>
    <p:sldId id="271" r:id="rId13"/>
    <p:sldId id="257" r:id="rId14"/>
  </p:sldIdLst>
  <p:sldSz cx="12192000" cy="6858000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89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283" autoAdjust="0"/>
  </p:normalViewPr>
  <p:slideViewPr>
    <p:cSldViewPr snapToGrid="0">
      <p:cViewPr varScale="1">
        <p:scale>
          <a:sx n="74" d="100"/>
          <a:sy n="74" d="100"/>
        </p:scale>
        <p:origin x="376" y="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3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8F14E1-E2D8-AB19-48AB-3BF6F8C555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C91DFD-FF1B-C276-1283-3B2A4B1A12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B37D2-E0B4-402B-A7F6-286F773C2CB9}" type="datetimeFigureOut">
              <a:rPr lang="en-GB" smtClean="0"/>
              <a:t>15/04/2024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AF906-3368-94F1-680A-CBCA8D39D4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CC25D2-135B-D633-5A27-06922156481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E7786-0BAD-4E3E-BE7D-6E9A42EC435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3819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228" y="2955632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228" y="4895268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06" y="339660"/>
            <a:ext cx="3790752" cy="2615972"/>
          </a:xfrm>
          <a:prstGeom prst="rect">
            <a:avLst/>
          </a:prstGeom>
        </p:spPr>
      </p:pic>
      <p:pic>
        <p:nvPicPr>
          <p:cNvPr id="10" name="Picture 9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6959662B-FD87-EB75-8134-0BC5FAF51F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>
            <a:off x="9393382" y="2893287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820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4915984"/>
            <a:ext cx="9285288" cy="931862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1836738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753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3" y="1836738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69308" y="1836738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128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Image Left then Text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6464" y="1836738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8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9929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Narrow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158131" y="1836737"/>
            <a:ext cx="1964924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27583"/>
            <a:ext cx="6764991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43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834E3-2A23-025C-BE58-C34BE3D18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0F23646-2898-FFF1-C69E-0D1439CF24E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82160" y="1862376"/>
            <a:ext cx="4152647" cy="446087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57EAAD-596E-9533-B0E4-811AC742F7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1862375"/>
            <a:ext cx="4654180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557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bedde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12F3B-1ACA-6872-BEAB-3C3CE7491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Media Placeholder 3">
            <a:extLst>
              <a:ext uri="{FF2B5EF4-FFF2-40B4-BE49-F238E27FC236}">
                <a16:creationId xmlns:a16="http://schemas.microsoft.com/office/drawing/2014/main" id="{BB080E31-7E11-DB9B-1F69-83AEE80DDB1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581025" y="1136650"/>
            <a:ext cx="9542463" cy="54864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2648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5A88E4-50C5-CEB0-D6F6-232CC121C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8E925E-7A20-C599-637B-001B04D0C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22338" y="1905000"/>
            <a:ext cx="9201150" cy="4503738"/>
          </a:xfrm>
        </p:spPr>
        <p:txBody>
          <a:bodyPr numCol="2" spcCol="360000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0ADA3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91398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4C620-1796-4692-1101-F3FDEA410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97CDB0B7-62AD-A6A0-D617-52E07A759E4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25650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5" name="Table Placeholder 3">
            <a:extLst>
              <a:ext uri="{FF2B5EF4-FFF2-40B4-BE49-F238E27FC236}">
                <a16:creationId xmlns:a16="http://schemas.microsoft.com/office/drawing/2014/main" id="{E43D73FA-7799-9E42-8030-E8C238EB5EDB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5739967" y="2025649"/>
            <a:ext cx="4383088" cy="380206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9887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4F981-EC4B-FC5D-CB7F-B0A289E7A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B83A3D9-C306-A50D-2E83-7352074417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1114" y="1444625"/>
            <a:ext cx="9542374" cy="44513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2CDA54-1359-1A3F-9450-4D5C5A3667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1025" y="6110288"/>
            <a:ext cx="9542463" cy="444500"/>
          </a:xfrm>
        </p:spPr>
        <p:txBody>
          <a:bodyPr anchor="ctr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Caption</a:t>
            </a:r>
          </a:p>
        </p:txBody>
      </p:sp>
    </p:spTree>
    <p:extLst>
      <p:ext uri="{BB962C8B-B14F-4D97-AF65-F5344CB8AC3E}">
        <p14:creationId xmlns:p14="http://schemas.microsoft.com/office/powerpoint/2010/main" val="3382225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E44EF-B460-0F0B-922E-70F59F3419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25961" y="2622346"/>
            <a:ext cx="6059063" cy="1939635"/>
          </a:xfrm>
        </p:spPr>
        <p:txBody>
          <a:bodyPr anchor="b">
            <a:normAutofit/>
          </a:bodyPr>
          <a:lstStyle>
            <a:lvl1pPr algn="l">
              <a:defRPr sz="3200" strike="noStrike" cap="all" baseline="0">
                <a:solidFill>
                  <a:srgbClr val="4D8934"/>
                </a:solidFill>
              </a:defRPr>
            </a:lvl1pPr>
          </a:lstStyle>
          <a:p>
            <a:r>
              <a:rPr lang="en-US" dirty="0"/>
              <a:t>Thanks for attending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CE09D1-136B-701C-E24A-0B129DEF84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25961" y="4561982"/>
            <a:ext cx="6059063" cy="1009073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cap="all" baseline="0">
                <a:solidFill>
                  <a:srgbClr val="4D893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Contact us: Enquiries@recmanager.co.uk</a:t>
            </a:r>
          </a:p>
        </p:txBody>
      </p:sp>
      <p:pic>
        <p:nvPicPr>
          <p:cNvPr id="8" name="Picture 7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0BF0293-6F82-4BBF-D0BD-611EC9D6BF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58" y="339660"/>
            <a:ext cx="3790752" cy="2615972"/>
          </a:xfrm>
          <a:prstGeom prst="rect">
            <a:avLst/>
          </a:prstGeom>
        </p:spPr>
      </p:pic>
      <p:pic>
        <p:nvPicPr>
          <p:cNvPr id="6" name="Picture 5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DDE74CEB-C666-A96F-0B98-433A6E43D3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7" r="45066" b="29972"/>
          <a:stretch/>
        </p:blipFill>
        <p:spPr>
          <a:xfrm rot="5400000">
            <a:off x="583047" y="3476335"/>
            <a:ext cx="2798618" cy="39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654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9410" y="1606550"/>
            <a:ext cx="3521075" cy="3384550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76363" y="4606925"/>
            <a:ext cx="3552825" cy="1358038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467795" y="4607667"/>
            <a:ext cx="3552825" cy="135803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140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542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3458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AB785-8985-A80E-806D-943192AADD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1672" y="2766219"/>
            <a:ext cx="6966527" cy="1325563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Section title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F3A676-D461-4214-79CA-6A1166138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32250" y="4316413"/>
            <a:ext cx="6965950" cy="1084262"/>
          </a:xfrm>
        </p:spPr>
        <p:txBody>
          <a:bodyPr anchor="ctr"/>
          <a:lstStyle>
            <a:lvl1pPr marL="0" indent="0">
              <a:buNone/>
              <a:defRPr cap="all" spc="300" baseline="0"/>
            </a:lvl1pPr>
          </a:lstStyle>
          <a:p>
            <a:pPr lvl="0"/>
            <a:r>
              <a:rPr lang="en-US" dirty="0"/>
              <a:t>Presenter Name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58316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98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606550"/>
            <a:ext cx="2631393" cy="3153457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ADD18D3C-B836-DFCD-D7DB-1701542FE7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117560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4648" y="4427664"/>
            <a:ext cx="2982912" cy="1135849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540BE4E4-02A2-6F97-B571-E7208D0B09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4007" y="4440282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A98B74B8-0426-0468-EDAA-F71E7C8A76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491662" y="1606550"/>
            <a:ext cx="2631393" cy="3401286"/>
          </a:xfrm>
          <a:ln>
            <a:solidFill>
              <a:schemeClr val="accent3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7FE27AF-59F4-8B4D-0BC2-3B7AC8A6FD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787371" y="4440281"/>
            <a:ext cx="2982913" cy="1135107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75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8144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38144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38088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38088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03803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3803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428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575E2-058B-7E11-CD53-2539375E8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Introducing your presenters</a:t>
            </a:r>
            <a:endParaRPr lang="en-GB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2C602C5F-F1E1-2B20-CC7B-72A761E31A1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1593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16E191BD-962D-F291-3568-61150F6B34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041593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B433CF78-ADFA-AA45-DC89-9873A0EC72E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44986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0B502E78-7066-D212-6CF2-493F948DBAF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244986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6B93B762-A71B-FA3C-88AE-C60700E46A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448379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B8392AAC-125B-C445-4ED3-55B95A97C6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448379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1026378F-2B6D-A76B-2223-03BA0201170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9651772" y="1922804"/>
            <a:ext cx="1964821" cy="2324485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49C53E0-976D-51D9-76C6-8765075B95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51772" y="4247289"/>
            <a:ext cx="1964821" cy="137493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7473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ing Presenters (6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4A48518-35F9-535A-C077-59E61401884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16765" y="155510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FD1FC4F-0D7B-E5CA-BD1E-29065B1B145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38101" y="155949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BA584D-131C-4FE5-4723-6CCA5DF91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4798FD8A-4C75-DC5D-971A-434AE12023E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220" y="2886227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Text Placeholder 6">
            <a:extLst>
              <a:ext uri="{FF2B5EF4-FFF2-40B4-BE49-F238E27FC236}">
                <a16:creationId xmlns:a16="http://schemas.microsoft.com/office/drawing/2014/main" id="{D0F7DDD9-E56C-0E60-A01D-90DC5DCA86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29556" y="2890615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1" name="Picture Placeholder 3">
            <a:extLst>
              <a:ext uri="{FF2B5EF4-FFF2-40B4-BE49-F238E27FC236}">
                <a16:creationId xmlns:a16="http://schemas.microsoft.com/office/drawing/2014/main" id="{8B33D693-FDD8-B537-D436-FF835DB1BAA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316765" y="4226126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C65ECCA4-0426-B864-2295-86DFF0C59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38101" y="4230514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DBE615FE-D98B-6957-5528-2D1F6959E1E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2082908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035740DC-C0F3-A6E3-33D3-212FEBA7389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7336" y="2087296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5" name="Picture Placeholder 3">
            <a:extLst>
              <a:ext uri="{FF2B5EF4-FFF2-40B4-BE49-F238E27FC236}">
                <a16:creationId xmlns:a16="http://schemas.microsoft.com/office/drawing/2014/main" id="{30046BA3-50A6-F220-A1A1-8AD39F38BA9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096000" y="3420224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26FCB1F9-B6A0-0E5C-2002-88CFF6CC127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17336" y="3424612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43243EF0-87A9-C26C-2F8B-BEFB11EFDFB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0" y="4760123"/>
            <a:ext cx="1212791" cy="1076770"/>
          </a:xfrm>
          <a:ln>
            <a:solidFill>
              <a:schemeClr val="accent3"/>
            </a:solidFill>
          </a:ln>
        </p:spPr>
        <p:txBody>
          <a:bodyPr/>
          <a:lstStyle>
            <a:lvl1pPr>
              <a:defRPr>
                <a:ln>
                  <a:solidFill>
                    <a:schemeClr val="accent3"/>
                  </a:solidFill>
                </a:ln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E74B089C-F527-0CC4-758C-19275ACD01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317336" y="4764511"/>
            <a:ext cx="2546646" cy="1076770"/>
          </a:xfr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0" indent="0">
              <a:buNone/>
              <a:defRPr sz="1200"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Name, Organisation, and Role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419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1 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454154-D7E6-35FB-BDEF-AC21C9A2E7E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06463" y="1939895"/>
            <a:ext cx="9217025" cy="4178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98F02729-A620-B77C-1AB7-B18A01C3A1E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838200" y="2084388"/>
            <a:ext cx="9285288" cy="395763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568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box then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CBE58-3C95-88A6-3034-285FB763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35C8A-EFF8-C491-7BCB-99DF2DC73D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36738"/>
            <a:ext cx="9285288" cy="931862"/>
          </a:xfrm>
        </p:spPr>
        <p:txBody>
          <a:bodyPr anchor="ctr"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3B768190-5D5E-27F8-62BC-6611D8501C98}"/>
              </a:ext>
            </a:extLst>
          </p:cNvPr>
          <p:cNvSpPr>
            <a:spLocks noGrp="1"/>
          </p:cNvSpPr>
          <p:nvPr>
            <p:ph type="tbl" sz="quarter" idx="11"/>
          </p:nvPr>
        </p:nvSpPr>
        <p:spPr>
          <a:xfrm>
            <a:off x="838200" y="3230563"/>
            <a:ext cx="9285288" cy="2733675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690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9D8B19-4CF9-7221-824B-C5C65D9F81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284855" cy="660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587E0-8444-2E77-3E29-545A8C9A4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7" name="Picture 6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AC7D8C0D-C6C7-7E72-B6FA-0B12BBAB5F28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4899" y="169934"/>
            <a:ext cx="1522246" cy="10504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82288A-F5D2-CD23-755A-CE3049385CED}"/>
              </a:ext>
            </a:extLst>
          </p:cNvPr>
          <p:cNvSpPr/>
          <p:nvPr userDrawn="1"/>
        </p:nvSpPr>
        <p:spPr>
          <a:xfrm>
            <a:off x="535707" y="312813"/>
            <a:ext cx="281987" cy="746260"/>
          </a:xfrm>
          <a:prstGeom prst="rect">
            <a:avLst/>
          </a:prstGeom>
          <a:solidFill>
            <a:srgbClr val="68A4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green and white logo&#10;&#10;Description automatically generated with low confidence">
            <a:extLst>
              <a:ext uri="{FF2B5EF4-FFF2-40B4-BE49-F238E27FC236}">
                <a16:creationId xmlns:a16="http://schemas.microsoft.com/office/drawing/2014/main" id="{1B9CC3A9-E239-3780-0021-27F64AC0B6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6" t="12219" r="45066" b="44983"/>
          <a:stretch/>
        </p:blipFill>
        <p:spPr>
          <a:xfrm>
            <a:off x="10867906" y="5469307"/>
            <a:ext cx="1324094" cy="1388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014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70" r:id="rId20"/>
    <p:sldLayoutId id="214748367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accent3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3016CE7F-84B1-ABD5-AB40-B64EF3BED1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07" y="483936"/>
            <a:ext cx="3599695" cy="239878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BEB85A62-8D90-8B0A-5214-1218CB843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272" y="365125"/>
            <a:ext cx="696652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938C483-D67E-DB27-CEA5-95ADEE519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315855"/>
            <a:ext cx="10515600" cy="28611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A18B76-725F-D2E8-54A7-EBF1DD8CD8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r="44153" b="40965"/>
          <a:stretch/>
        </p:blipFill>
        <p:spPr>
          <a:xfrm>
            <a:off x="10978999" y="5238309"/>
            <a:ext cx="1213002" cy="161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 cap="all" spc="300" baseline="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0ADA3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2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0ADA3"/>
        </a:buClr>
        <a:buFont typeface="Arial" panose="020B0604020202020204" pitchFamily="34" charset="0"/>
        <a:buChar char="•"/>
        <a:defRPr sz="1100" kern="1200">
          <a:solidFill>
            <a:schemeClr val="bg1"/>
          </a:solidFill>
          <a:latin typeface="Roboto" panose="02000000000000000000" pitchFamily="2" charset="0"/>
          <a:ea typeface="Roboto" panose="02000000000000000000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4.xml"/><Relationship Id="rId7" Type="http://schemas.openxmlformats.org/officeDocument/2006/relationships/image" Target="../media/image8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1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9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3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D0C2B-7BF1-3915-E681-6021F531D6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EMAR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10E5E-697D-4331-038A-BC23DF000C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16 April 2024</a:t>
            </a:r>
          </a:p>
        </p:txBody>
      </p:sp>
    </p:spTree>
    <p:extLst>
      <p:ext uri="{BB962C8B-B14F-4D97-AF65-F5344CB8AC3E}">
        <p14:creationId xmlns:p14="http://schemas.microsoft.com/office/powerpoint/2010/main" val="424965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66458849-6AE5-FBD2-E41D-9B148572356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31821" t="21494" r="32229" b="7567"/>
          <a:stretch/>
        </p:blipFill>
        <p:spPr>
          <a:xfrm>
            <a:off x="2491516" y="1741715"/>
            <a:ext cx="2631392" cy="29207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982072-0912-1713-2F76-353B333E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Introducing Your presenters</a:t>
            </a:r>
          </a:p>
        </p:txBody>
      </p:sp>
      <p:pic>
        <p:nvPicPr>
          <p:cNvPr id="7" name="Picture Placeholder 6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72293030-47F6-9DAA-D8FB-07C63965C98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1" b="6401"/>
          <a:stretch>
            <a:fillRect/>
          </a:stretch>
        </p:blipFill>
        <p:spPr>
          <a:xfrm>
            <a:off x="5900738" y="1741488"/>
            <a:ext cx="2632075" cy="326707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DE60CF-96DE-51D2-8B01-D4D02ED3AC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86258" y="4427664"/>
            <a:ext cx="2982912" cy="1135849"/>
          </a:xfrm>
        </p:spPr>
        <p:txBody>
          <a:bodyPr/>
          <a:lstStyle/>
          <a:p>
            <a:r>
              <a:rPr lang="en-GB" sz="1800" dirty="0"/>
              <a:t>Rosalind Timperley</a:t>
            </a:r>
            <a:endParaRPr lang="en-GB" dirty="0"/>
          </a:p>
          <a:p>
            <a:r>
              <a:rPr lang="en-GB" dirty="0"/>
              <a:t>REC Code Manager</a:t>
            </a:r>
          </a:p>
          <a:p>
            <a:r>
              <a:rPr lang="en-GB" dirty="0"/>
              <a:t>Technical Design Authority Team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F731BB-958D-F336-3C08-3C00B6345C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7087" y="4440282"/>
            <a:ext cx="2982913" cy="1135107"/>
          </a:xfrm>
        </p:spPr>
        <p:txBody>
          <a:bodyPr/>
          <a:lstStyle/>
          <a:p>
            <a:r>
              <a:rPr lang="en-GB" sz="1800" dirty="0"/>
              <a:t>Jenny Hyskaj</a:t>
            </a:r>
            <a:endParaRPr lang="en-GB" dirty="0"/>
          </a:p>
          <a:p>
            <a:r>
              <a:rPr lang="en-GB" dirty="0"/>
              <a:t>REC Code Manager</a:t>
            </a:r>
          </a:p>
          <a:p>
            <a:r>
              <a:rPr lang="en-GB" dirty="0"/>
              <a:t>Communication and Events Analyst</a:t>
            </a:r>
          </a:p>
        </p:txBody>
      </p:sp>
    </p:spTree>
    <p:extLst>
      <p:ext uri="{BB962C8B-B14F-4D97-AF65-F5344CB8AC3E}">
        <p14:creationId xmlns:p14="http://schemas.microsoft.com/office/powerpoint/2010/main" val="684095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A7928-5B43-93A9-21F8-7FAE512A3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Housekeeping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C3C426CD-529C-21E7-B9D5-16C42110F75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82" r="33482"/>
          <a:stretch/>
        </p:blipFill>
        <p:spPr>
          <a:xfrm>
            <a:off x="8158131" y="1836737"/>
            <a:ext cx="1964924" cy="446087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88CC2C-0106-9DF9-F6A0-D7783DE808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Videos and microphones</a:t>
            </a:r>
          </a:p>
          <a:p>
            <a:r>
              <a:rPr lang="en-GB" dirty="0"/>
              <a:t>Use of </a:t>
            </a:r>
            <a:r>
              <a:rPr lang="en-GB" dirty="0" err="1"/>
              <a:t>slido</a:t>
            </a:r>
            <a:endParaRPr lang="en-GB" dirty="0"/>
          </a:p>
          <a:p>
            <a:r>
              <a:rPr lang="en-GB" dirty="0"/>
              <a:t>Event recording</a:t>
            </a:r>
          </a:p>
          <a:p>
            <a:r>
              <a:rPr lang="en-GB" dirty="0"/>
              <a:t>Opportunities for Q&amp;A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98118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4DD47-E58F-6FEF-EA29-E10C26002D00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6964BA-71BC-7533-961E-953901B79EA0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71671A4-C7E4-3471-AB7E-A6D44501625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600" b="1">
                <a:solidFill>
                  <a:srgbClr val="5B5B5B"/>
                </a:solidFill>
              </a:rPr>
              <a:t>Join at slido.com</a:t>
            </a:r>
            <a:br>
              <a:rPr lang="da-DK" sz="3600" b="1">
                <a:solidFill>
                  <a:srgbClr val="5B5B5B"/>
                </a:solidFill>
              </a:rPr>
            </a:br>
            <a:r>
              <a:rPr lang="da-DK" sz="3600" b="1">
                <a:solidFill>
                  <a:srgbClr val="5B5B5B"/>
                </a:solidFill>
              </a:rPr>
              <a:t>#3636138</a:t>
            </a:r>
            <a:endParaRPr lang="en-GB" sz="3600" b="1">
              <a:solidFill>
                <a:srgbClr val="5B5B5B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4862E-607D-13B2-24C6-9769EAB7B63E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685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9F552-98A8-7B6D-CDB0-DB93F5EA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Agenda For today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F86CF725-B62F-45BF-428A-61A8EEF73994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1605715658"/>
              </p:ext>
            </p:extLst>
          </p:nvPr>
        </p:nvGraphicFramePr>
        <p:xfrm>
          <a:off x="838199" y="2084388"/>
          <a:ext cx="9411789" cy="1483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11789">
                  <a:extLst>
                    <a:ext uri="{9D8B030D-6E8A-4147-A177-3AD203B41FA5}">
                      <a16:colId xmlns:a16="http://schemas.microsoft.com/office/drawing/2014/main" val="21199004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cap="all" spc="300" baseline="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Agenda Item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7238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What is the EMAR?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99812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Demonstration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472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Roboto" panose="02000000000000000000" pitchFamily="2" charset="0"/>
                          <a:ea typeface="Roboto" panose="02000000000000000000" pitchFamily="2" charset="0"/>
                        </a:rPr>
                        <a:t>Q&amp;A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53823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6783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4770D9B-815E-65CC-ADBD-481E930C3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</a:t>
            </a:r>
            <a:r>
              <a:rPr lang="en-GB" dirty="0" err="1"/>
              <a:t>emar</a:t>
            </a:r>
            <a:r>
              <a:rPr lang="en-GB" dirty="0"/>
              <a:t>?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90EDC1-BC83-2672-E4B2-336D25E155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358497" y="1836739"/>
            <a:ext cx="8101983" cy="1592262"/>
          </a:xfrm>
        </p:spPr>
        <p:txBody>
          <a:bodyPr/>
          <a:lstStyle/>
          <a:p>
            <a:r>
              <a:rPr lang="en-GB" dirty="0"/>
              <a:t>The Energy Market Architecture Repository (EMAR) is the home of the Digital REC.</a:t>
            </a:r>
          </a:p>
          <a:p>
            <a:r>
              <a:rPr lang="en-GB" dirty="0"/>
              <a:t>It contains the Retail Energy Code Schedules and the REC Data Specification. </a:t>
            </a:r>
          </a:p>
          <a:p>
            <a:r>
              <a:rPr lang="en-GB" dirty="0"/>
              <a:t>There are two systems that sit within EMAR:</a:t>
            </a:r>
          </a:p>
          <a:p>
            <a:endParaRPr lang="en-GB" dirty="0"/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42C39422-F337-A104-A830-972B1D9C9C0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6957" r="16957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3903FCA-F6E0-F23C-8EB3-18342B3135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160" t="36420" r="12361" b="39012"/>
          <a:stretch/>
        </p:blipFill>
        <p:spPr>
          <a:xfrm>
            <a:off x="7265554" y="3344333"/>
            <a:ext cx="4515033" cy="21909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48161C-141A-545F-BB50-0208F5BBF4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260" t="36420" r="49853" b="39012"/>
          <a:stretch/>
        </p:blipFill>
        <p:spPr>
          <a:xfrm>
            <a:off x="3236577" y="3344333"/>
            <a:ext cx="4103900" cy="219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8584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DABB-9296-FDB0-E562-D1B45488F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1673" y="3189731"/>
            <a:ext cx="6966527" cy="13255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  <a:t>Demonstration</a:t>
            </a:r>
            <a:br>
              <a:rPr lang="en-GB" sz="2800" dirty="0">
                <a:latin typeface="Roboto" panose="02000000000000000000" pitchFamily="2" charset="0"/>
                <a:ea typeface="Roboto" panose="02000000000000000000" pitchFamily="2" charset="0"/>
              </a:rPr>
            </a:b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3C8D1C-9736-081E-4D60-57FAF1DD1D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Rosalind Timperley</a:t>
            </a:r>
          </a:p>
        </p:txBody>
      </p:sp>
    </p:spTree>
    <p:extLst>
      <p:ext uri="{BB962C8B-B14F-4D97-AF65-F5344CB8AC3E}">
        <p14:creationId xmlns:p14="http://schemas.microsoft.com/office/powerpoint/2010/main" val="2386782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778CCE-CC7F-D7B6-12F3-40E626FAF192}"/>
              </a:ext>
            </a:extLst>
          </p:cNvPr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670" y="508000"/>
            <a:ext cx="1219200" cy="5101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2E1124-86DD-3D22-5F7E-C102EF68D897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209800"/>
            <a:ext cx="2438400" cy="24384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C29F3D3-BE00-0F78-471C-8AFC93BB2DE4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200400" y="2571750"/>
            <a:ext cx="8483600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3600" b="1">
                <a:solidFill>
                  <a:srgbClr val="5B5B5B"/>
                </a:solidFill>
              </a:rPr>
              <a:t>Feedback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A0D0B52-ED4E-48C7-501E-3F1BAE8873A8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0400" y="6096000"/>
            <a:ext cx="8737600" cy="5101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300" b="1">
                <a:solidFill>
                  <a:srgbClr val="5B5B5B"/>
                </a:solidFill>
              </a:rPr>
              <a:t>ⓘ</a:t>
            </a:r>
            <a:r>
              <a:rPr lang="en-GB" sz="14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555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2A7D5-1EE1-44B5-DC76-072639BE36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Thanks for attending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65A6E-0373-5FE6-E55C-FA9DA7989A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Contact us: enquiries@recmanager.co.uk</a:t>
            </a:r>
          </a:p>
        </p:txBody>
      </p:sp>
    </p:spTree>
    <p:extLst>
      <p:ext uri="{BB962C8B-B14F-4D97-AF65-F5344CB8AC3E}">
        <p14:creationId xmlns:p14="http://schemas.microsoft.com/office/powerpoint/2010/main" val="18765572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8.0.4807"/>
  <p:tag name="SLIDO_PRESENTATION_ID" val="00000000-0000-0000-0000-000000000000"/>
  <p:tag name="SLIDO_EVENT_UUID" val="77aacd10-8c6a-4d91-b378-7e392c778b85"/>
  <p:tag name="SLIDO_EVENT_SECTION_UUID" val="6e976e62-cb2c-4101-8860-8a952c308df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MxOTEwMDB9"/>
  <p:tag name="SLIDO_TYPE" val="SlidoJoinin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TMxOTEwNjB9"/>
  <p:tag name="SLIDO_TYPE" val="SlidoPoll"/>
  <p:tag name="SLIDO_POLL_UUID" val="6ce428f6-4ce0-4d32-9a7c-babe26e69b70"/>
  <p:tag name="SLIDO_TIMELINE" val="W3sic2NyZWVuIjoiU3VydmV5SW50cm8iLCJzaG93UmVzdWx0cyI6ZmFsc2UsInNob3dDb3JyZWN0QW5zd2VycyI6ZmFsc2UsInZvdGluZ0xvY2tlZCI6ZmFsc2V9LHsicG9sbFF1ZXN0aW9uVXVpZCI6IjA2NmRhMGM2LTgxMmUtNDEwOS1iYmE1LTY1MTU0NjU4ZjkyMyIsInNob3dSZXN1bHRzIjp0cnVlLCJzaG93Q29ycmVjdEFuc3dlcnMiOmZhbHNlLCJ2b3RpbmdMb2NrZWQiOmZhbHNlfSx7InBvbGxRdWVzdGlvblV1aWQiOiI4MGNiY2Y3Zi1lNTUwLTRkZDAtOTg3My0xMmNlZTRjZmVhYmIiLCJzaG93UmVzdWx0cyI6dHJ1ZSwic2hvd0NvcnJlY3RBbnN3ZXJzIjpmYWxzZSwidm90aW5nTG9ja2VkIjpmYWxzZX1d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Survey"/>
</p:tagLst>
</file>

<file path=ppt/theme/theme1.xml><?xml version="1.0" encoding="utf-8"?>
<a:theme xmlns:a="http://schemas.openxmlformats.org/drawingml/2006/main" name="REC Light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MAR" id="{ACA58749-7FBC-4B92-B975-ACF451F05F98}" vid="{D50F7480-2DC3-4C52-A5F0-96D4A6886778}"/>
    </a:ext>
  </a:extLst>
</a:theme>
</file>

<file path=ppt/theme/theme2.xml><?xml version="1.0" encoding="utf-8"?>
<a:theme xmlns:a="http://schemas.openxmlformats.org/drawingml/2006/main" name="REC Alternative Event Theme">
  <a:themeElements>
    <a:clrScheme name="REC">
      <a:dk1>
        <a:srgbClr val="000000"/>
      </a:dk1>
      <a:lt1>
        <a:sysClr val="window" lastClr="FFFFFF"/>
      </a:lt1>
      <a:dk2>
        <a:srgbClr val="498934"/>
      </a:dk2>
      <a:lt2>
        <a:srgbClr val="FFFFFF"/>
      </a:lt2>
      <a:accent1>
        <a:srgbClr val="7B282E"/>
      </a:accent1>
      <a:accent2>
        <a:srgbClr val="BE6516"/>
      </a:accent2>
      <a:accent3>
        <a:srgbClr val="70ADA3"/>
      </a:accent3>
      <a:accent4>
        <a:srgbClr val="E7AB00"/>
      </a:accent4>
      <a:accent5>
        <a:srgbClr val="498934"/>
      </a:accent5>
      <a:accent6>
        <a:srgbClr val="C4D383"/>
      </a:accent6>
      <a:hlink>
        <a:srgbClr val="70ADA3"/>
      </a:hlink>
      <a:folHlink>
        <a:srgbClr val="C4D38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roduction to EMAR" id="{ACA58749-7FBC-4B92-B975-ACF451F05F98}" vid="{26C3D26B-352B-4630-85F8-00C1D16A63A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669984-af94-4b35-9f37-f4574e663bce">
      <Terms xmlns="http://schemas.microsoft.com/office/infopath/2007/PartnerControls"/>
    </lcf76f155ced4ddcb4097134ff3c332f>
    <TaxCatchAll xmlns="d5e8df70-7ba7-462a-92bc-0eb2af61e59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B6ABD153718F40AB257D99BCA5D342" ma:contentTypeVersion="17" ma:contentTypeDescription="Create a new document." ma:contentTypeScope="" ma:versionID="d01303addd42b28e733fecdc0a5d6b22">
  <xsd:schema xmlns:xsd="http://www.w3.org/2001/XMLSchema" xmlns:xs="http://www.w3.org/2001/XMLSchema" xmlns:p="http://schemas.microsoft.com/office/2006/metadata/properties" xmlns:ns2="33669984-af94-4b35-9f37-f4574e663bce" xmlns:ns3="d5e8df70-7ba7-462a-92bc-0eb2af61e599" targetNamespace="http://schemas.microsoft.com/office/2006/metadata/properties" ma:root="true" ma:fieldsID="c77b75dde10294f881e130ecf9569a9f" ns2:_="" ns3:_="">
    <xsd:import namespace="33669984-af94-4b35-9f37-f4574e663bce"/>
    <xsd:import namespace="d5e8df70-7ba7-462a-92bc-0eb2af61e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69984-af94-4b35-9f37-f4574e663b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e11d1ff-3de3-40aa-b1cb-720a3f5ef5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e8df70-7ba7-462a-92bc-0eb2af61e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88e3084-6947-48ea-be46-cbabc134540f}" ma:internalName="TaxCatchAll" ma:showField="CatchAllData" ma:web="d5e8df70-7ba7-462a-92bc-0eb2af61e5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7F3447-4B93-44BA-86EC-08F1999C5A12}">
  <ds:schemaRefs>
    <ds:schemaRef ds:uri="http://purl.org/dc/terms/"/>
    <ds:schemaRef ds:uri="c2f174b7-c164-40fa-bb5e-16842b661428"/>
    <ds:schemaRef ds:uri="6ab47b92-1247-4538-936d-367c1fde9864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33669984-af94-4b35-9f37-f4574e663bce"/>
    <ds:schemaRef ds:uri="d5e8df70-7ba7-462a-92bc-0eb2af61e599"/>
  </ds:schemaRefs>
</ds:datastoreItem>
</file>

<file path=customXml/itemProps2.xml><?xml version="1.0" encoding="utf-8"?>
<ds:datastoreItem xmlns:ds="http://schemas.openxmlformats.org/officeDocument/2006/customXml" ds:itemID="{1136FFEE-8B3D-47E6-944B-D4B17342C4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AF05E2-4F42-4D03-B2CC-596473B764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669984-af94-4b35-9f37-f4574e663bce"/>
    <ds:schemaRef ds:uri="d5e8df70-7ba7-462a-92bc-0eb2af61e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Introduction to EMAR</Template>
  <TotalTime>1106</TotalTime>
  <Words>147</Words>
  <Application>Microsoft Office PowerPoint</Application>
  <PresentationFormat>Widescreen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Roboto</vt:lpstr>
      <vt:lpstr>REC Light Event Theme</vt:lpstr>
      <vt:lpstr>REC Alternative Event Theme</vt:lpstr>
      <vt:lpstr>Introduction to EMAR</vt:lpstr>
      <vt:lpstr>Introducing Your presenters</vt:lpstr>
      <vt:lpstr>Housekeeping</vt:lpstr>
      <vt:lpstr>PowerPoint Presentation</vt:lpstr>
      <vt:lpstr>Agenda For today</vt:lpstr>
      <vt:lpstr>What is emar?</vt:lpstr>
      <vt:lpstr>Demonstration </vt:lpstr>
      <vt:lpstr>PowerPoint Presentation</vt:lpstr>
      <vt:lpstr>Thanks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EMAR</dc:title>
  <dc:creator>Jenny Hyskaj</dc:creator>
  <cp:lastModifiedBy>Jenny Hyskaj</cp:lastModifiedBy>
  <cp:revision>1</cp:revision>
  <dcterms:created xsi:type="dcterms:W3CDTF">2024-04-15T14:22:45Z</dcterms:created>
  <dcterms:modified xsi:type="dcterms:W3CDTF">2024-04-16T08:49:28Z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0x01010001ECC460DB640C4DBE07CA7CCA0B4CB0</vt:lpwstr>
  </property>
  <property fmtid="{D5CDD505-2E9C-101B-9397-08002B2CF9AE}" pid="3" name="MediaServiceImageTags">
    <vt:lpwstr/>
  </property>
  <property fmtid="{D5CDD505-2E9C-101B-9397-08002B2CF9AE}" pid="4" name="MSIP_Label_2d7f055f-5347-41d4-8cbe-c035e83f4f3c_Enabled">
    <vt:lpwstr>true</vt:lpwstr>
  </property>
  <property fmtid="{D5CDD505-2E9C-101B-9397-08002B2CF9AE}" pid="5" name="MSIP_Label_2d7f055f-5347-41d4-8cbe-c035e83f4f3c_SetDate">
    <vt:lpwstr>2024-04-15T13:23:56Z</vt:lpwstr>
  </property>
  <property fmtid="{D5CDD505-2E9C-101B-9397-08002B2CF9AE}" pid="6" name="MSIP_Label_2d7f055f-5347-41d4-8cbe-c035e83f4f3c_Method">
    <vt:lpwstr>Standard</vt:lpwstr>
  </property>
  <property fmtid="{D5CDD505-2E9C-101B-9397-08002B2CF9AE}" pid="7" name="MSIP_Label_2d7f055f-5347-41d4-8cbe-c035e83f4f3c_Name">
    <vt:lpwstr>defa4170-0d19-0005-0004-bc88714345d2</vt:lpwstr>
  </property>
  <property fmtid="{D5CDD505-2E9C-101B-9397-08002B2CF9AE}" pid="8" name="MSIP_Label_2d7f055f-5347-41d4-8cbe-c035e83f4f3c_SiteId">
    <vt:lpwstr>883dbbc0-a334-4b54-87cf-04fa94aeafb8</vt:lpwstr>
  </property>
  <property fmtid="{D5CDD505-2E9C-101B-9397-08002B2CF9AE}" pid="9" name="MSIP_Label_2d7f055f-5347-41d4-8cbe-c035e83f4f3c_ActionId">
    <vt:lpwstr>93d40f36-b15e-4cff-8116-f726c19d6cf2</vt:lpwstr>
  </property>
  <property fmtid="{D5CDD505-2E9C-101B-9397-08002B2CF9AE}" pid="10" name="MSIP_Label_2d7f055f-5347-41d4-8cbe-c035e83f4f3c_ContentBits">
    <vt:lpwstr>0</vt:lpwstr>
  </property>
  <property fmtid="{D5CDD505-2E9C-101B-9397-08002B2CF9AE}" pid="11" name="SlidoAppVersion">
    <vt:lpwstr>1.8.0.4807</vt:lpwstr>
  </property>
</Properties>
</file>