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7"/>
  </p:notesMasterIdLst>
  <p:handoutMasterIdLst>
    <p:handoutMasterId r:id="rId38"/>
  </p:handoutMasterIdLst>
  <p:sldIdLst>
    <p:sldId id="256" r:id="rId6"/>
    <p:sldId id="258" r:id="rId7"/>
    <p:sldId id="313" r:id="rId8"/>
    <p:sldId id="314" r:id="rId9"/>
    <p:sldId id="260" r:id="rId10"/>
    <p:sldId id="315" r:id="rId11"/>
    <p:sldId id="316" r:id="rId12"/>
    <p:sldId id="270" r:id="rId13"/>
    <p:sldId id="317" r:id="rId14"/>
    <p:sldId id="283" r:id="rId15"/>
    <p:sldId id="290" r:id="rId16"/>
    <p:sldId id="291" r:id="rId17"/>
    <p:sldId id="312" r:id="rId18"/>
    <p:sldId id="325" r:id="rId19"/>
    <p:sldId id="319" r:id="rId20"/>
    <p:sldId id="321" r:id="rId21"/>
    <p:sldId id="322" r:id="rId22"/>
    <p:sldId id="323" r:id="rId23"/>
    <p:sldId id="298" r:id="rId24"/>
    <p:sldId id="299" r:id="rId25"/>
    <p:sldId id="302" r:id="rId26"/>
    <p:sldId id="303" r:id="rId27"/>
    <p:sldId id="271" r:id="rId28"/>
    <p:sldId id="273" r:id="rId29"/>
    <p:sldId id="304" r:id="rId30"/>
    <p:sldId id="274" r:id="rId31"/>
    <p:sldId id="324" r:id="rId32"/>
    <p:sldId id="306" r:id="rId33"/>
    <p:sldId id="307" r:id="rId34"/>
    <p:sldId id="272" r:id="rId35"/>
    <p:sldId id="2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70ADA3"/>
    <a:srgbClr val="008080"/>
    <a:srgbClr val="488A40"/>
    <a:srgbClr val="C6DEDA"/>
    <a:srgbClr val="D7EDD0"/>
    <a:srgbClr val="498934"/>
    <a:srgbClr val="BCD7D3"/>
    <a:srgbClr val="68A495"/>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FB5E9-C139-4F63-8F99-BB17626D4CAF}" v="571" dt="2022-06-21T09:41:52.374"/>
    <p1510:client id="{8F318780-4366-4005-9E69-86427B07062C}" v="163" dt="2022-06-21T15:40:58.72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90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Bray" userId="039ee3fd-3261-4a72-bb7e-f20728caceb7" providerId="ADAL" clId="{560E9B24-8642-442A-B392-6144D4B22DED}"/>
    <pc:docChg chg="modSld">
      <pc:chgData name="Amelia Bray" userId="039ee3fd-3261-4a72-bb7e-f20728caceb7" providerId="ADAL" clId="{560E9B24-8642-442A-B392-6144D4B22DED}" dt="2022-06-22T08:03:33.003" v="4" actId="20577"/>
      <pc:docMkLst>
        <pc:docMk/>
      </pc:docMkLst>
      <pc:sldChg chg="modSp mod">
        <pc:chgData name="Amelia Bray" userId="039ee3fd-3261-4a72-bb7e-f20728caceb7" providerId="ADAL" clId="{560E9B24-8642-442A-B392-6144D4B22DED}" dt="2022-06-22T08:03:33.003" v="4" actId="20577"/>
        <pc:sldMkLst>
          <pc:docMk/>
          <pc:sldMk cId="273714543" sldId="319"/>
        </pc:sldMkLst>
        <pc:spChg chg="mod">
          <ac:chgData name="Amelia Bray" userId="039ee3fd-3261-4a72-bb7e-f20728caceb7" providerId="ADAL" clId="{560E9B24-8642-442A-B392-6144D4B22DED}" dt="2022-06-22T08:03:33.003" v="4" actId="20577"/>
          <ac:spMkLst>
            <pc:docMk/>
            <pc:sldMk cId="273714543" sldId="319"/>
            <ac:spMk id="10" creationId="{37E09CD8-23A9-4D36-B2A9-67DF2CA4B9B3}"/>
          </ac:spMkLst>
        </pc:spChg>
        <pc:spChg chg="mod">
          <ac:chgData name="Amelia Bray" userId="039ee3fd-3261-4a72-bb7e-f20728caceb7" providerId="ADAL" clId="{560E9B24-8642-442A-B392-6144D4B22DED}" dt="2022-06-22T08:02:18.061" v="2" actId="20577"/>
          <ac:spMkLst>
            <pc:docMk/>
            <pc:sldMk cId="273714543" sldId="319"/>
            <ac:spMk id="203" creationId="{A8E3E0AE-8502-4EDA-9D17-BE7515B93D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22/06/2022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3DA10-3E3A-4802-9CF3-7F4B284389B0}" type="datetimeFigureOut">
              <a:rPr lang="en-GB" smtClean="0"/>
              <a:t>22/06/2022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EF7AD-9746-469C-A80A-B66DA6B0FD12}" type="slidenum">
              <a:rPr lang="en-GB" smtClean="0"/>
              <a:t>‹#›</a:t>
            </a:fld>
            <a:endParaRPr lang="en-GB"/>
          </a:p>
        </p:txBody>
      </p:sp>
    </p:spTree>
    <p:extLst>
      <p:ext uri="{BB962C8B-B14F-4D97-AF65-F5344CB8AC3E}">
        <p14:creationId xmlns:p14="http://schemas.microsoft.com/office/powerpoint/2010/main" val="418781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the names in </a:t>
            </a:r>
          </a:p>
        </p:txBody>
      </p:sp>
      <p:sp>
        <p:nvSpPr>
          <p:cNvPr id="4" name="Slide Number Placeholder 3"/>
          <p:cNvSpPr>
            <a:spLocks noGrp="1"/>
          </p:cNvSpPr>
          <p:nvPr>
            <p:ph type="sldNum" sz="quarter" idx="5"/>
          </p:nvPr>
        </p:nvSpPr>
        <p:spPr/>
        <p:txBody>
          <a:bodyPr/>
          <a:lstStyle/>
          <a:p>
            <a:fld id="{829EF7AD-9746-469C-A80A-B66DA6B0FD12}" type="slidenum">
              <a:rPr lang="en-GB" smtClean="0"/>
              <a:t>4</a:t>
            </a:fld>
            <a:endParaRPr lang="en-GB"/>
          </a:p>
        </p:txBody>
      </p:sp>
    </p:spTree>
    <p:extLst>
      <p:ext uri="{BB962C8B-B14F-4D97-AF65-F5344CB8AC3E}">
        <p14:creationId xmlns:p14="http://schemas.microsoft.com/office/powerpoint/2010/main" val="177060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22</a:t>
            </a:fld>
            <a:endParaRPr lang="en-GB"/>
          </a:p>
        </p:txBody>
      </p:sp>
    </p:spTree>
    <p:extLst>
      <p:ext uri="{BB962C8B-B14F-4D97-AF65-F5344CB8AC3E}">
        <p14:creationId xmlns:p14="http://schemas.microsoft.com/office/powerpoint/2010/main" val="411346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25</a:t>
            </a:fld>
            <a:endParaRPr lang="en-GB"/>
          </a:p>
        </p:txBody>
      </p:sp>
    </p:spTree>
    <p:extLst>
      <p:ext uri="{BB962C8B-B14F-4D97-AF65-F5344CB8AC3E}">
        <p14:creationId xmlns:p14="http://schemas.microsoft.com/office/powerpoint/2010/main" val="47022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9EF7AD-9746-469C-A80A-B66DA6B0FD12}" type="slidenum">
              <a:rPr lang="en-GB" smtClean="0"/>
              <a:t>27</a:t>
            </a:fld>
            <a:endParaRPr lang="en-GB"/>
          </a:p>
        </p:txBody>
      </p:sp>
    </p:spTree>
    <p:extLst>
      <p:ext uri="{BB962C8B-B14F-4D97-AF65-F5344CB8AC3E}">
        <p14:creationId xmlns:p14="http://schemas.microsoft.com/office/powerpoint/2010/main" val="399277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sure header item doesn’t include order – change icons to be data orientated</a:t>
            </a:r>
          </a:p>
        </p:txBody>
      </p:sp>
      <p:sp>
        <p:nvSpPr>
          <p:cNvPr id="4" name="Slide Number Placeholder 3"/>
          <p:cNvSpPr>
            <a:spLocks noGrp="1"/>
          </p:cNvSpPr>
          <p:nvPr>
            <p:ph type="sldNum" sz="quarter" idx="5"/>
          </p:nvPr>
        </p:nvSpPr>
        <p:spPr/>
        <p:txBody>
          <a:bodyPr/>
          <a:lstStyle/>
          <a:p>
            <a:fld id="{829EF7AD-9746-469C-A80A-B66DA6B0FD12}" type="slidenum">
              <a:rPr lang="en-GB" smtClean="0"/>
              <a:t>6</a:t>
            </a:fld>
            <a:endParaRPr lang="en-GB"/>
          </a:p>
        </p:txBody>
      </p:sp>
    </p:spTree>
    <p:extLst>
      <p:ext uri="{BB962C8B-B14F-4D97-AF65-F5344CB8AC3E}">
        <p14:creationId xmlns:p14="http://schemas.microsoft.com/office/powerpoint/2010/main" val="25871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7</a:t>
            </a:fld>
            <a:endParaRPr lang="en-GB"/>
          </a:p>
        </p:txBody>
      </p:sp>
    </p:spTree>
    <p:extLst>
      <p:ext uri="{BB962C8B-B14F-4D97-AF65-F5344CB8AC3E}">
        <p14:creationId xmlns:p14="http://schemas.microsoft.com/office/powerpoint/2010/main" val="188662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10</a:t>
            </a:fld>
            <a:endParaRPr lang="en-GB"/>
          </a:p>
        </p:txBody>
      </p:sp>
    </p:spTree>
    <p:extLst>
      <p:ext uri="{BB962C8B-B14F-4D97-AF65-F5344CB8AC3E}">
        <p14:creationId xmlns:p14="http://schemas.microsoft.com/office/powerpoint/2010/main" val="277502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11</a:t>
            </a:fld>
            <a:endParaRPr lang="en-GB"/>
          </a:p>
        </p:txBody>
      </p:sp>
    </p:spTree>
    <p:extLst>
      <p:ext uri="{BB962C8B-B14F-4D97-AF65-F5344CB8AC3E}">
        <p14:creationId xmlns:p14="http://schemas.microsoft.com/office/powerpoint/2010/main" val="20802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13</a:t>
            </a:fld>
            <a:endParaRPr lang="en-GB"/>
          </a:p>
        </p:txBody>
      </p:sp>
    </p:spTree>
    <p:extLst>
      <p:ext uri="{BB962C8B-B14F-4D97-AF65-F5344CB8AC3E}">
        <p14:creationId xmlns:p14="http://schemas.microsoft.com/office/powerpoint/2010/main" val="396295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9EF7AD-9746-469C-A80A-B66DA6B0FD12}" type="slidenum">
              <a:rPr lang="en-GB" smtClean="0"/>
              <a:t>14</a:t>
            </a:fld>
            <a:endParaRPr lang="en-GB"/>
          </a:p>
        </p:txBody>
      </p:sp>
    </p:spTree>
    <p:extLst>
      <p:ext uri="{BB962C8B-B14F-4D97-AF65-F5344CB8AC3E}">
        <p14:creationId xmlns:p14="http://schemas.microsoft.com/office/powerpoint/2010/main" val="230325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15</a:t>
            </a:fld>
            <a:endParaRPr lang="en-GB"/>
          </a:p>
        </p:txBody>
      </p:sp>
    </p:spTree>
    <p:extLst>
      <p:ext uri="{BB962C8B-B14F-4D97-AF65-F5344CB8AC3E}">
        <p14:creationId xmlns:p14="http://schemas.microsoft.com/office/powerpoint/2010/main" val="180561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Access Notes (if asked) – </a:t>
            </a:r>
          </a:p>
          <a:p>
            <a:r>
              <a:rPr lang="en-GB" sz="1800">
                <a:effectLst/>
                <a:latin typeface="Calibri" panose="020F0502020204030204" pitchFamily="34" charset="0"/>
                <a:ea typeface="Calibri" panose="020F0502020204030204" pitchFamily="34" charset="0"/>
                <a:cs typeface="Times New Roman" panose="02020603050405020304" pitchFamily="18" charset="0"/>
              </a:rPr>
              <a:t>For GES – Users need to sign a form with REC before 8 July and then the access they have with Xoserve with continue under REC, with the addition of the new switching data (REL Address)</a:t>
            </a:r>
          </a:p>
          <a:p>
            <a:r>
              <a:rPr lang="en-GB" sz="1800">
                <a:effectLst/>
                <a:latin typeface="Calibri" panose="020F0502020204030204" pitchFamily="34" charset="0"/>
                <a:ea typeface="Calibri" panose="020F0502020204030204" pitchFamily="34" charset="0"/>
                <a:cs typeface="Times New Roman" panose="02020603050405020304" pitchFamily="18" charset="0"/>
              </a:rPr>
              <a:t> </a:t>
            </a:r>
          </a:p>
          <a:p>
            <a:r>
              <a:rPr lang="en-GB" sz="1800">
                <a:effectLst/>
                <a:latin typeface="Calibri" panose="020F0502020204030204" pitchFamily="34" charset="0"/>
                <a:ea typeface="Calibri" panose="020F0502020204030204" pitchFamily="34" charset="0"/>
                <a:cs typeface="Times New Roman" panose="02020603050405020304" pitchFamily="18" charset="0"/>
              </a:rPr>
              <a:t>EES – Suppliers get the REL address automatically, non-rec parties have to request it.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Communications have been issued on this. If </a:t>
            </a:r>
          </a:p>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18</a:t>
            </a:fld>
            <a:endParaRPr lang="en-GB"/>
          </a:p>
        </p:txBody>
      </p:sp>
    </p:spTree>
    <p:extLst>
      <p:ext uri="{BB962C8B-B14F-4D97-AF65-F5344CB8AC3E}">
        <p14:creationId xmlns:p14="http://schemas.microsoft.com/office/powerpoint/2010/main" val="3554660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059063" cy="1939635"/>
          </a:xfrm>
        </p:spPr>
        <p:txBody>
          <a:bodyPr/>
          <a:lstStyle/>
          <a:p>
            <a:r>
              <a:rPr lang="en-GB"/>
              <a:t>Data Specification: v3 Impacts</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895267"/>
            <a:ext cx="6059063" cy="1009073"/>
          </a:xfrm>
        </p:spPr>
        <p:txBody>
          <a:bodyPr/>
          <a:lstStyle/>
          <a:p>
            <a:r>
              <a:rPr lang="en-GB"/>
              <a:t>22 June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t>Message and Data item Catalogue impacts</a:t>
            </a:r>
          </a:p>
        </p:txBody>
      </p:sp>
      <p:sp>
        <p:nvSpPr>
          <p:cNvPr id="66" name="TextBox 65">
            <a:extLst>
              <a:ext uri="{FF2B5EF4-FFF2-40B4-BE49-F238E27FC236}">
                <a16:creationId xmlns:a16="http://schemas.microsoft.com/office/drawing/2014/main" id="{FBF790E5-FDBF-4059-A4F6-F4D1270F6CB8}"/>
              </a:ext>
            </a:extLst>
          </p:cNvPr>
          <p:cNvSpPr txBox="1"/>
          <p:nvPr/>
        </p:nvSpPr>
        <p:spPr>
          <a:xfrm>
            <a:off x="706358" y="1225892"/>
            <a:ext cx="10741444" cy="369332"/>
          </a:xfrm>
          <a:prstGeom prst="rect">
            <a:avLst/>
          </a:prstGeom>
          <a:noFill/>
        </p:spPr>
        <p:txBody>
          <a:bodyPr wrap="square">
            <a:spAutoFit/>
          </a:bodyPr>
          <a:lstStyle/>
          <a:p>
            <a:r>
              <a:rPr lang="en-GB">
                <a:latin typeface="Roboto" panose="02000000000000000000" pitchFamily="2" charset="0"/>
                <a:ea typeface="Roboto" panose="02000000000000000000" pitchFamily="2" charset="0"/>
              </a:rPr>
              <a:t>The new CSS API messages, and associated data items, are being added to the REC Data Specification.</a:t>
            </a:r>
            <a:endParaRPr lang="en-GB" sz="1800" b="1">
              <a:latin typeface="Roboto" panose="02000000000000000000" pitchFamily="2" charset="0"/>
              <a:ea typeface="Roboto" panose="02000000000000000000" pitchFamily="2" charset="0"/>
            </a:endParaRPr>
          </a:p>
        </p:txBody>
      </p:sp>
      <p:grpSp>
        <p:nvGrpSpPr>
          <p:cNvPr id="8" name="Google Shape;374;p21">
            <a:extLst>
              <a:ext uri="{FF2B5EF4-FFF2-40B4-BE49-F238E27FC236}">
                <a16:creationId xmlns:a16="http://schemas.microsoft.com/office/drawing/2014/main" id="{1CDC20AC-05F8-45A3-BA90-739508D2DFBD}"/>
              </a:ext>
            </a:extLst>
          </p:cNvPr>
          <p:cNvGrpSpPr/>
          <p:nvPr/>
        </p:nvGrpSpPr>
        <p:grpSpPr>
          <a:xfrm>
            <a:off x="1696738" y="3091675"/>
            <a:ext cx="672928" cy="585569"/>
            <a:chOff x="3716358" y="1544655"/>
            <a:chExt cx="361971" cy="314958"/>
          </a:xfrm>
          <a:solidFill>
            <a:srgbClr val="488A40"/>
          </a:solidFill>
        </p:grpSpPr>
        <p:sp>
          <p:nvSpPr>
            <p:cNvPr id="9" name="Google Shape;375;p21">
              <a:extLst>
                <a:ext uri="{FF2B5EF4-FFF2-40B4-BE49-F238E27FC236}">
                  <a16:creationId xmlns:a16="http://schemas.microsoft.com/office/drawing/2014/main" id="{807547A0-22BC-4D24-9B06-33B957FB43F5}"/>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0" name="Google Shape;376;p21">
              <a:extLst>
                <a:ext uri="{FF2B5EF4-FFF2-40B4-BE49-F238E27FC236}">
                  <a16:creationId xmlns:a16="http://schemas.microsoft.com/office/drawing/2014/main" id="{611465E9-4BB0-492F-9CDC-F3965FDFB593}"/>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1" name="Google Shape;377;p21">
              <a:extLst>
                <a:ext uri="{FF2B5EF4-FFF2-40B4-BE49-F238E27FC236}">
                  <a16:creationId xmlns:a16="http://schemas.microsoft.com/office/drawing/2014/main" id="{0AA14EEC-034B-44E6-A954-698E6E5C91AB}"/>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2" name="Google Shape;378;p21">
              <a:extLst>
                <a:ext uri="{FF2B5EF4-FFF2-40B4-BE49-F238E27FC236}">
                  <a16:creationId xmlns:a16="http://schemas.microsoft.com/office/drawing/2014/main" id="{2C69AC39-9FEA-48F3-9C6B-0C41B0B05283}"/>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3" name="Google Shape;379;p21">
              <a:extLst>
                <a:ext uri="{FF2B5EF4-FFF2-40B4-BE49-F238E27FC236}">
                  <a16:creationId xmlns:a16="http://schemas.microsoft.com/office/drawing/2014/main" id="{D3C931BE-F2C2-456A-8768-CF6516B9DFA7}"/>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nvGrpSpPr>
            <p:cNvPr id="14" name="Google Shape;380;p21">
              <a:extLst>
                <a:ext uri="{FF2B5EF4-FFF2-40B4-BE49-F238E27FC236}">
                  <a16:creationId xmlns:a16="http://schemas.microsoft.com/office/drawing/2014/main" id="{F68A208A-E21D-41C9-A27D-86A3F226FCB8}"/>
                </a:ext>
              </a:extLst>
            </p:cNvPr>
            <p:cNvGrpSpPr/>
            <p:nvPr/>
          </p:nvGrpSpPr>
          <p:grpSpPr>
            <a:xfrm>
              <a:off x="3716358" y="1544655"/>
              <a:ext cx="361971" cy="314958"/>
              <a:chOff x="3716358" y="1544655"/>
              <a:chExt cx="361971" cy="314958"/>
            </a:xfrm>
            <a:grpFill/>
          </p:grpSpPr>
          <p:sp>
            <p:nvSpPr>
              <p:cNvPr id="15" name="Google Shape;381;p21">
                <a:extLst>
                  <a:ext uri="{FF2B5EF4-FFF2-40B4-BE49-F238E27FC236}">
                    <a16:creationId xmlns:a16="http://schemas.microsoft.com/office/drawing/2014/main" id="{0EF5B636-06D9-4C14-956E-F25664F74A40}"/>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6" name="Google Shape;382;p21">
                <a:extLst>
                  <a:ext uri="{FF2B5EF4-FFF2-40B4-BE49-F238E27FC236}">
                    <a16:creationId xmlns:a16="http://schemas.microsoft.com/office/drawing/2014/main" id="{C0A83A69-A03E-4BB9-BA38-761D056E6835}"/>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7" name="Google Shape;383;p21">
                <a:extLst>
                  <a:ext uri="{FF2B5EF4-FFF2-40B4-BE49-F238E27FC236}">
                    <a16:creationId xmlns:a16="http://schemas.microsoft.com/office/drawing/2014/main" id="{7C351E7E-70FC-42A3-B96C-5C56D08749C9}"/>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8" name="Google Shape;384;p21">
                <a:extLst>
                  <a:ext uri="{FF2B5EF4-FFF2-40B4-BE49-F238E27FC236}">
                    <a16:creationId xmlns:a16="http://schemas.microsoft.com/office/drawing/2014/main" id="{E96289AF-8841-47A5-9BEB-A3241744E21C}"/>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9" name="Google Shape;385;p21">
                <a:extLst>
                  <a:ext uri="{FF2B5EF4-FFF2-40B4-BE49-F238E27FC236}">
                    <a16:creationId xmlns:a16="http://schemas.microsoft.com/office/drawing/2014/main" id="{EEA5BE7B-A71E-40DE-965A-FBBA681594FF}"/>
                  </a:ext>
                </a:extLst>
              </p:cNvPr>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grpSp>
      <p:grpSp>
        <p:nvGrpSpPr>
          <p:cNvPr id="20" name="Google Shape;386;p21">
            <a:extLst>
              <a:ext uri="{FF2B5EF4-FFF2-40B4-BE49-F238E27FC236}">
                <a16:creationId xmlns:a16="http://schemas.microsoft.com/office/drawing/2014/main" id="{86697B9A-67CB-4B17-AF63-79567181840D}"/>
              </a:ext>
            </a:extLst>
          </p:cNvPr>
          <p:cNvGrpSpPr/>
          <p:nvPr/>
        </p:nvGrpSpPr>
        <p:grpSpPr>
          <a:xfrm>
            <a:off x="4323900" y="3047577"/>
            <a:ext cx="690541" cy="559764"/>
            <a:chOff x="5220616" y="2791061"/>
            <a:chExt cx="373185" cy="302466"/>
          </a:xfrm>
          <a:solidFill>
            <a:srgbClr val="68A495"/>
          </a:solidFill>
        </p:grpSpPr>
        <p:sp>
          <p:nvSpPr>
            <p:cNvPr id="21" name="Google Shape;387;p21">
              <a:extLst>
                <a:ext uri="{FF2B5EF4-FFF2-40B4-BE49-F238E27FC236}">
                  <a16:creationId xmlns:a16="http://schemas.microsoft.com/office/drawing/2014/main" id="{AB4501D5-A8DA-44E0-A77C-2D86C8547B9E}"/>
                </a:ext>
              </a:extLst>
            </p:cNvPr>
            <p:cNvSpPr/>
            <p:nvPr/>
          </p:nvSpPr>
          <p:spPr>
            <a:xfrm>
              <a:off x="5220616" y="2791061"/>
              <a:ext cx="373185" cy="302466"/>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2" name="Google Shape;388;p21">
              <a:extLst>
                <a:ext uri="{FF2B5EF4-FFF2-40B4-BE49-F238E27FC236}">
                  <a16:creationId xmlns:a16="http://schemas.microsoft.com/office/drawing/2014/main" id="{B89D8A29-AC2D-4DFC-AF54-EFD7AC2142F5}"/>
                </a:ext>
              </a:extLst>
            </p:cNvPr>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3" name="Google Shape;389;p21">
              <a:extLst>
                <a:ext uri="{FF2B5EF4-FFF2-40B4-BE49-F238E27FC236}">
                  <a16:creationId xmlns:a16="http://schemas.microsoft.com/office/drawing/2014/main" id="{F097E396-BF3E-40A6-8B07-84B9E17EF852}"/>
                </a:ext>
              </a:extLst>
            </p:cNvPr>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4" name="Google Shape;390;p21">
              <a:extLst>
                <a:ext uri="{FF2B5EF4-FFF2-40B4-BE49-F238E27FC236}">
                  <a16:creationId xmlns:a16="http://schemas.microsoft.com/office/drawing/2014/main" id="{08DAEC6F-656D-44A7-B052-A60434467059}"/>
                </a:ext>
              </a:extLst>
            </p:cNvPr>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5" name="Google Shape;391;p21">
              <a:extLst>
                <a:ext uri="{FF2B5EF4-FFF2-40B4-BE49-F238E27FC236}">
                  <a16:creationId xmlns:a16="http://schemas.microsoft.com/office/drawing/2014/main" id="{ED8AD1F3-665F-4334-8F9B-5D214AD9FAF9}"/>
                </a:ext>
              </a:extLst>
            </p:cNvPr>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6" name="Google Shape;392;p21">
              <a:extLst>
                <a:ext uri="{FF2B5EF4-FFF2-40B4-BE49-F238E27FC236}">
                  <a16:creationId xmlns:a16="http://schemas.microsoft.com/office/drawing/2014/main" id="{42D36441-EA21-4380-BB8C-BF528E5B3B8F}"/>
                </a:ext>
              </a:extLst>
            </p:cNvPr>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7" name="Google Shape;393;p21">
              <a:extLst>
                <a:ext uri="{FF2B5EF4-FFF2-40B4-BE49-F238E27FC236}">
                  <a16:creationId xmlns:a16="http://schemas.microsoft.com/office/drawing/2014/main" id="{03A6CD39-E082-410F-B000-AC945E8B36C4}"/>
                </a:ext>
              </a:extLst>
            </p:cNvPr>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8" name="Google Shape;394;p21">
              <a:extLst>
                <a:ext uri="{FF2B5EF4-FFF2-40B4-BE49-F238E27FC236}">
                  <a16:creationId xmlns:a16="http://schemas.microsoft.com/office/drawing/2014/main" id="{B2AD52D6-2340-403B-955E-A1595AD45971}"/>
                </a:ext>
              </a:extLst>
            </p:cNvPr>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9" name="Google Shape;395;p21">
              <a:extLst>
                <a:ext uri="{FF2B5EF4-FFF2-40B4-BE49-F238E27FC236}">
                  <a16:creationId xmlns:a16="http://schemas.microsoft.com/office/drawing/2014/main" id="{836078B5-74DB-4CA7-9B3A-585135C8D07A}"/>
                </a:ext>
              </a:extLst>
            </p:cNvPr>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0" name="Google Shape;396;p21">
              <a:extLst>
                <a:ext uri="{FF2B5EF4-FFF2-40B4-BE49-F238E27FC236}">
                  <a16:creationId xmlns:a16="http://schemas.microsoft.com/office/drawing/2014/main" id="{BEB18774-3D46-4CED-AB47-BEF8CEB03B4D}"/>
                </a:ext>
              </a:extLst>
            </p:cNvPr>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1" name="Google Shape;397;p21">
              <a:extLst>
                <a:ext uri="{FF2B5EF4-FFF2-40B4-BE49-F238E27FC236}">
                  <a16:creationId xmlns:a16="http://schemas.microsoft.com/office/drawing/2014/main" id="{E5077057-86D7-446B-AE64-5341FA7B6FD4}"/>
                </a:ext>
              </a:extLst>
            </p:cNvPr>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2" name="Google Shape;398;p21">
              <a:extLst>
                <a:ext uri="{FF2B5EF4-FFF2-40B4-BE49-F238E27FC236}">
                  <a16:creationId xmlns:a16="http://schemas.microsoft.com/office/drawing/2014/main" id="{70E93451-4F62-48D7-8F2A-ED4723581F4D}"/>
                </a:ext>
              </a:extLst>
            </p:cNvPr>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3" name="Google Shape;399;p21">
              <a:extLst>
                <a:ext uri="{FF2B5EF4-FFF2-40B4-BE49-F238E27FC236}">
                  <a16:creationId xmlns:a16="http://schemas.microsoft.com/office/drawing/2014/main" id="{9C315A3D-6EC4-4D48-8B75-5D38A88FB1B3}"/>
                </a:ext>
              </a:extLst>
            </p:cNvPr>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4" name="Google Shape;400;p21">
              <a:extLst>
                <a:ext uri="{FF2B5EF4-FFF2-40B4-BE49-F238E27FC236}">
                  <a16:creationId xmlns:a16="http://schemas.microsoft.com/office/drawing/2014/main" id="{28BB7620-2B4E-4D5F-8D54-E9AC9E8BFEB6}"/>
                </a:ext>
              </a:extLst>
            </p:cNvPr>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5" name="Google Shape;401;p21">
              <a:extLst>
                <a:ext uri="{FF2B5EF4-FFF2-40B4-BE49-F238E27FC236}">
                  <a16:creationId xmlns:a16="http://schemas.microsoft.com/office/drawing/2014/main" id="{61BA83F9-673C-41AE-98D1-954DD2E9ED79}"/>
                </a:ext>
              </a:extLst>
            </p:cNvPr>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6" name="Google Shape;402;p21">
              <a:extLst>
                <a:ext uri="{FF2B5EF4-FFF2-40B4-BE49-F238E27FC236}">
                  <a16:creationId xmlns:a16="http://schemas.microsoft.com/office/drawing/2014/main" id="{B27B05CA-ECEC-4E02-B680-259021A87FE9}"/>
                </a:ext>
              </a:extLst>
            </p:cNvPr>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7" name="Google Shape;403;p21">
              <a:extLst>
                <a:ext uri="{FF2B5EF4-FFF2-40B4-BE49-F238E27FC236}">
                  <a16:creationId xmlns:a16="http://schemas.microsoft.com/office/drawing/2014/main" id="{D2D9A325-2376-471C-A396-D38E01E8B410}"/>
                </a:ext>
              </a:extLst>
            </p:cNvPr>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38" name="Google Shape;404;p21">
              <a:extLst>
                <a:ext uri="{FF2B5EF4-FFF2-40B4-BE49-F238E27FC236}">
                  <a16:creationId xmlns:a16="http://schemas.microsoft.com/office/drawing/2014/main" id="{44889774-E37F-4D4B-9B05-4029CE7B7568}"/>
                </a:ext>
              </a:extLst>
            </p:cNvPr>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grp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grpSp>
        <p:nvGrpSpPr>
          <p:cNvPr id="39" name="Google Shape;415;p21">
            <a:extLst>
              <a:ext uri="{FF2B5EF4-FFF2-40B4-BE49-F238E27FC236}">
                <a16:creationId xmlns:a16="http://schemas.microsoft.com/office/drawing/2014/main" id="{52786848-21B9-4FA1-A7ED-C00C9E440DA7}"/>
              </a:ext>
            </a:extLst>
          </p:cNvPr>
          <p:cNvGrpSpPr/>
          <p:nvPr/>
        </p:nvGrpSpPr>
        <p:grpSpPr>
          <a:xfrm>
            <a:off x="838200" y="1967480"/>
            <a:ext cx="2390008" cy="4165478"/>
            <a:chOff x="710273" y="1300654"/>
            <a:chExt cx="1846802" cy="3124109"/>
          </a:xfrm>
        </p:grpSpPr>
        <p:sp>
          <p:nvSpPr>
            <p:cNvPr id="40" name="Google Shape;416;p21">
              <a:extLst>
                <a:ext uri="{FF2B5EF4-FFF2-40B4-BE49-F238E27FC236}">
                  <a16:creationId xmlns:a16="http://schemas.microsoft.com/office/drawing/2014/main" id="{B1AACC6D-65D2-46A2-8106-65E920CA0C36}"/>
                </a:ext>
              </a:extLst>
            </p:cNvPr>
            <p:cNvSpPr/>
            <p:nvPr/>
          </p:nvSpPr>
          <p:spPr>
            <a:xfrm rot="10800000" flipH="1">
              <a:off x="710275" y="2015463"/>
              <a:ext cx="1846800" cy="2409300"/>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1" name="Google Shape;417;p21">
              <a:extLst>
                <a:ext uri="{FF2B5EF4-FFF2-40B4-BE49-F238E27FC236}">
                  <a16:creationId xmlns:a16="http://schemas.microsoft.com/office/drawing/2014/main" id="{C0AECEDE-7CD4-4B6D-8164-3617011E1684}"/>
                </a:ext>
              </a:extLst>
            </p:cNvPr>
            <p:cNvSpPr txBox="1"/>
            <p:nvPr/>
          </p:nvSpPr>
          <p:spPr>
            <a:xfrm>
              <a:off x="792625" y="2618180"/>
              <a:ext cx="1682100" cy="429600"/>
            </a:xfrm>
            <a:prstGeom prst="rect">
              <a:avLst/>
            </a:prstGeom>
            <a:noFill/>
            <a:ln>
              <a:noFill/>
            </a:ln>
          </p:spPr>
          <p:txBody>
            <a:bodyPr spcFirstLastPara="1" wrap="square" lIns="121900" tIns="121900" rIns="121900" bIns="121900" anchor="ctr" anchorCtr="0">
              <a:noAutofit/>
            </a:bodyPr>
            <a:lstStyle/>
            <a:p>
              <a:pPr algn="ctr"/>
              <a:r>
                <a:rPr lang="en-GB" sz="2267">
                  <a:solidFill>
                    <a:srgbClr val="488A40"/>
                  </a:solidFill>
                  <a:latin typeface="Roboto" panose="02000000000000000000" pitchFamily="2" charset="0"/>
                  <a:ea typeface="Roboto" panose="02000000000000000000" pitchFamily="2" charset="0"/>
                  <a:cs typeface="Fira Sans Extra Condensed Medium"/>
                  <a:sym typeface="Fira Sans Extra Condensed Medium"/>
                </a:rPr>
                <a:t>C</a:t>
              </a:r>
              <a:r>
                <a:rPr lang="en" sz="2267">
                  <a:solidFill>
                    <a:srgbClr val="488A40"/>
                  </a:solidFill>
                  <a:latin typeface="Roboto" panose="02000000000000000000" pitchFamily="2" charset="0"/>
                  <a:ea typeface="Roboto" panose="02000000000000000000" pitchFamily="2" charset="0"/>
                  <a:cs typeface="Fira Sans Extra Condensed Medium"/>
                  <a:sym typeface="Fira Sans Extra Condensed Medium"/>
                </a:rPr>
                <a:t>SS API</a:t>
              </a:r>
              <a:endParaRPr sz="2267">
                <a:solidFill>
                  <a:srgbClr val="488A4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42" name="Google Shape;418;p21">
              <a:extLst>
                <a:ext uri="{FF2B5EF4-FFF2-40B4-BE49-F238E27FC236}">
                  <a16:creationId xmlns:a16="http://schemas.microsoft.com/office/drawing/2014/main" id="{7BF25825-6E62-4BA2-8829-AFDE898C8B74}"/>
                </a:ext>
              </a:extLst>
            </p:cNvPr>
            <p:cNvSpPr txBox="1"/>
            <p:nvPr/>
          </p:nvSpPr>
          <p:spPr>
            <a:xfrm>
              <a:off x="760752" y="2888968"/>
              <a:ext cx="1682100" cy="765000"/>
            </a:xfrm>
            <a:prstGeom prst="rect">
              <a:avLst/>
            </a:prstGeom>
            <a:noFill/>
            <a:ln>
              <a:noFill/>
            </a:ln>
          </p:spPr>
          <p:txBody>
            <a:bodyPr spcFirstLastPara="1" wrap="square" lIns="121900" tIns="121900" rIns="121900" bIns="121900" anchor="t" anchorCtr="0">
              <a:noAutofit/>
            </a:bodyPr>
            <a:lstStyle/>
            <a:p>
              <a:pPr algn="ctr"/>
              <a:r>
                <a:rPr lang="en-GB" sz="1600">
                  <a:latin typeface="Roboto" panose="02000000000000000000" pitchFamily="2" charset="0"/>
                  <a:ea typeface="Roboto" panose="02000000000000000000" pitchFamily="2" charset="0"/>
                  <a:cs typeface="Roboto"/>
                  <a:sym typeface="Roboto"/>
                </a:rPr>
                <a:t>There are 51 new messages CSS API  messages</a:t>
              </a:r>
            </a:p>
          </p:txBody>
        </p:sp>
        <p:sp>
          <p:nvSpPr>
            <p:cNvPr id="43" name="Google Shape;419;p21">
              <a:extLst>
                <a:ext uri="{FF2B5EF4-FFF2-40B4-BE49-F238E27FC236}">
                  <a16:creationId xmlns:a16="http://schemas.microsoft.com/office/drawing/2014/main" id="{361DF6D3-BD9C-4328-B080-5C28A13CD64C}"/>
                </a:ext>
              </a:extLst>
            </p:cNvPr>
            <p:cNvSpPr/>
            <p:nvPr/>
          </p:nvSpPr>
          <p:spPr>
            <a:xfrm>
              <a:off x="710273" y="1300654"/>
              <a:ext cx="1846800" cy="585600"/>
            </a:xfrm>
            <a:prstGeom prst="round2SameRect">
              <a:avLst>
                <a:gd name="adj1" fmla="val 16667"/>
                <a:gd name="adj2" fmla="val 0"/>
              </a:avLst>
            </a:prstGeom>
            <a:solidFill>
              <a:srgbClr val="488A40"/>
            </a:solidFill>
            <a:ln>
              <a:noFill/>
            </a:ln>
          </p:spPr>
          <p:txBody>
            <a:bodyPr spcFirstLastPara="1" wrap="square" lIns="121900" tIns="121900" rIns="121900" bIns="121900" anchor="ctr" anchorCtr="0">
              <a:noAutofit/>
            </a:bodyPr>
            <a:lstStyle/>
            <a:p>
              <a:pPr algn="ctr">
                <a:buClr>
                  <a:schemeClr val="dk1"/>
                </a:buClr>
                <a:buSzPts val="1100"/>
              </a:pPr>
              <a:r>
                <a:rPr lang="en" sz="2267">
                  <a:solidFill>
                    <a:schemeClr val="lt1"/>
                  </a:solidFill>
                  <a:latin typeface="Roboto" panose="02000000000000000000" pitchFamily="2" charset="0"/>
                  <a:ea typeface="Roboto" panose="02000000000000000000" pitchFamily="2" charset="0"/>
                  <a:cs typeface="Fira Sans Extra Condensed Medium"/>
                  <a:sym typeface="Fira Sans Extra Condensed Medium"/>
                </a:rPr>
                <a:t>MESSAGES</a:t>
              </a:r>
              <a:endParaRPr sz="2400">
                <a:latin typeface="Roboto" panose="02000000000000000000" pitchFamily="2" charset="0"/>
                <a:ea typeface="Roboto" panose="02000000000000000000" pitchFamily="2" charset="0"/>
              </a:endParaRPr>
            </a:p>
          </p:txBody>
        </p:sp>
      </p:grpSp>
      <p:grpSp>
        <p:nvGrpSpPr>
          <p:cNvPr id="44" name="Google Shape;420;p21">
            <a:extLst>
              <a:ext uri="{FF2B5EF4-FFF2-40B4-BE49-F238E27FC236}">
                <a16:creationId xmlns:a16="http://schemas.microsoft.com/office/drawing/2014/main" id="{9C66E385-BC73-4046-9E57-6D3D82F0D33A}"/>
              </a:ext>
            </a:extLst>
          </p:cNvPr>
          <p:cNvGrpSpPr/>
          <p:nvPr/>
        </p:nvGrpSpPr>
        <p:grpSpPr>
          <a:xfrm>
            <a:off x="3474167" y="1967479"/>
            <a:ext cx="2390018" cy="4165478"/>
            <a:chOff x="2669153" y="1300654"/>
            <a:chExt cx="1846809" cy="3124109"/>
          </a:xfrm>
        </p:grpSpPr>
        <p:sp>
          <p:nvSpPr>
            <p:cNvPr id="45" name="Google Shape;421;p21">
              <a:extLst>
                <a:ext uri="{FF2B5EF4-FFF2-40B4-BE49-F238E27FC236}">
                  <a16:creationId xmlns:a16="http://schemas.microsoft.com/office/drawing/2014/main" id="{4B9E5A8C-1189-4137-A0FD-6709A042963C}"/>
                </a:ext>
              </a:extLst>
            </p:cNvPr>
            <p:cNvSpPr/>
            <p:nvPr/>
          </p:nvSpPr>
          <p:spPr>
            <a:xfrm rot="10800000" flipH="1">
              <a:off x="2669162" y="2015463"/>
              <a:ext cx="1846800" cy="2409300"/>
            </a:xfrm>
            <a:prstGeom prst="round2SameRect">
              <a:avLst>
                <a:gd name="adj1" fmla="val 6301"/>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6" name="Google Shape;422;p21">
              <a:extLst>
                <a:ext uri="{FF2B5EF4-FFF2-40B4-BE49-F238E27FC236}">
                  <a16:creationId xmlns:a16="http://schemas.microsoft.com/office/drawing/2014/main" id="{9C38B728-B109-4667-AF46-0903D26D2578}"/>
                </a:ext>
              </a:extLst>
            </p:cNvPr>
            <p:cNvSpPr txBox="1"/>
            <p:nvPr/>
          </p:nvSpPr>
          <p:spPr>
            <a:xfrm>
              <a:off x="2726938" y="2593818"/>
              <a:ext cx="1682100" cy="429600"/>
            </a:xfrm>
            <a:prstGeom prst="rect">
              <a:avLst/>
            </a:prstGeom>
            <a:noFill/>
            <a:ln>
              <a:noFill/>
            </a:ln>
          </p:spPr>
          <p:txBody>
            <a:bodyPr spcFirstLastPara="1" wrap="square" lIns="121900" tIns="121900" rIns="121900" bIns="121900" anchor="ctr" anchorCtr="0">
              <a:noAutofit/>
            </a:bodyPr>
            <a:lstStyle/>
            <a:p>
              <a:pPr algn="ctr"/>
              <a:r>
                <a:rPr lang="en" sz="2267">
                  <a:solidFill>
                    <a:srgbClr val="68A495"/>
                  </a:solidFill>
                  <a:latin typeface="Roboto" panose="02000000000000000000" pitchFamily="2" charset="0"/>
                  <a:ea typeface="Roboto" panose="02000000000000000000" pitchFamily="2" charset="0"/>
                  <a:cs typeface="Fira Sans Extra Condensed Medium"/>
                  <a:sym typeface="Fira Sans Extra Condensed Medium"/>
                </a:rPr>
                <a:t>Identifer </a:t>
              </a:r>
              <a:endParaRPr sz="2267">
                <a:solidFill>
                  <a:srgbClr val="68A495"/>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47" name="Google Shape;423;p21">
              <a:extLst>
                <a:ext uri="{FF2B5EF4-FFF2-40B4-BE49-F238E27FC236}">
                  <a16:creationId xmlns:a16="http://schemas.microsoft.com/office/drawing/2014/main" id="{1A15B619-4894-4B10-B9E0-0B1A114008AB}"/>
                </a:ext>
              </a:extLst>
            </p:cNvPr>
            <p:cNvSpPr txBox="1"/>
            <p:nvPr/>
          </p:nvSpPr>
          <p:spPr>
            <a:xfrm>
              <a:off x="2726937" y="2880255"/>
              <a:ext cx="1682100" cy="765000"/>
            </a:xfrm>
            <a:prstGeom prst="rect">
              <a:avLst/>
            </a:prstGeom>
            <a:noFill/>
            <a:ln>
              <a:noFill/>
            </a:ln>
          </p:spPr>
          <p:txBody>
            <a:bodyPr spcFirstLastPara="1" wrap="square" lIns="121900" tIns="121900" rIns="121900" bIns="121900" anchor="t" anchorCtr="0">
              <a:noAutofit/>
            </a:bodyPr>
            <a:lstStyle/>
            <a:p>
              <a:pPr algn="ctr"/>
              <a:r>
                <a:rPr lang="en-GB" sz="1600">
                  <a:latin typeface="Roboto" panose="02000000000000000000" pitchFamily="2" charset="0"/>
                  <a:ea typeface="Roboto" panose="02000000000000000000" pitchFamily="2" charset="0"/>
                  <a:cs typeface="Roboto"/>
                  <a:sym typeface="Roboto"/>
                </a:rPr>
                <a:t>MM reference that begins MM90</a:t>
              </a:r>
            </a:p>
            <a:p>
              <a:pPr algn="ctr"/>
              <a:endParaRPr lang="en-GB" sz="1600">
                <a:latin typeface="Roboto" panose="02000000000000000000" pitchFamily="2" charset="0"/>
                <a:ea typeface="Roboto" panose="02000000000000000000" pitchFamily="2" charset="0"/>
                <a:cs typeface="Roboto"/>
                <a:sym typeface="Roboto"/>
              </a:endParaRPr>
            </a:p>
            <a:p>
              <a:pPr algn="ctr"/>
              <a:r>
                <a:rPr lang="en-GB" sz="1600">
                  <a:latin typeface="Roboto" panose="02000000000000000000" pitchFamily="2" charset="0"/>
                  <a:ea typeface="Roboto" panose="02000000000000000000" pitchFamily="2" charset="0"/>
                  <a:cs typeface="Roboto"/>
                  <a:sym typeface="Roboto"/>
                </a:rPr>
                <a:t>Local Catalogue Reference that begins “RECM_SN_CSS0..”</a:t>
              </a:r>
            </a:p>
          </p:txBody>
        </p:sp>
        <p:sp>
          <p:nvSpPr>
            <p:cNvPr id="48" name="Google Shape;424;p21">
              <a:extLst>
                <a:ext uri="{FF2B5EF4-FFF2-40B4-BE49-F238E27FC236}">
                  <a16:creationId xmlns:a16="http://schemas.microsoft.com/office/drawing/2014/main" id="{2AC4C811-EBBB-4381-9905-0FEC41310EDD}"/>
                </a:ext>
              </a:extLst>
            </p:cNvPr>
            <p:cNvSpPr/>
            <p:nvPr/>
          </p:nvSpPr>
          <p:spPr>
            <a:xfrm>
              <a:off x="2669153" y="1300654"/>
              <a:ext cx="1846800" cy="585600"/>
            </a:xfrm>
            <a:prstGeom prst="round2SameRect">
              <a:avLst>
                <a:gd name="adj1" fmla="val 16667"/>
                <a:gd name="adj2" fmla="val 0"/>
              </a:avLst>
            </a:prstGeom>
            <a:solidFill>
              <a:srgbClr val="68A495"/>
            </a:solidFill>
            <a:ln>
              <a:noFill/>
            </a:ln>
          </p:spPr>
          <p:txBody>
            <a:bodyPr spcFirstLastPara="1" wrap="square" lIns="121900" tIns="121900" rIns="121900" bIns="121900" anchor="ctr" anchorCtr="0">
              <a:noAutofit/>
            </a:bodyPr>
            <a:lstStyle/>
            <a:p>
              <a:pPr algn="ctr">
                <a:buClr>
                  <a:schemeClr val="dk1"/>
                </a:buClr>
                <a:buSzPts val="1100"/>
              </a:pPr>
              <a:r>
                <a:rPr lang="en" sz="2267">
                  <a:solidFill>
                    <a:schemeClr val="lt1"/>
                  </a:solidFill>
                  <a:latin typeface="Roboto" panose="02000000000000000000" pitchFamily="2" charset="0"/>
                  <a:ea typeface="Roboto" panose="02000000000000000000" pitchFamily="2" charset="0"/>
                  <a:cs typeface="Fira Sans Extra Condensed Medium"/>
                  <a:sym typeface="Fira Sans Extra Condensed Medium"/>
                </a:rPr>
                <a:t>REFERENCES</a:t>
              </a:r>
              <a:endParaRPr sz="2400">
                <a:latin typeface="Roboto" panose="02000000000000000000" pitchFamily="2" charset="0"/>
                <a:ea typeface="Roboto" panose="02000000000000000000" pitchFamily="2" charset="0"/>
              </a:endParaRPr>
            </a:p>
          </p:txBody>
        </p:sp>
      </p:grpSp>
      <p:pic>
        <p:nvPicPr>
          <p:cNvPr id="49" name="Picture 48">
            <a:extLst>
              <a:ext uri="{FF2B5EF4-FFF2-40B4-BE49-F238E27FC236}">
                <a16:creationId xmlns:a16="http://schemas.microsoft.com/office/drawing/2014/main" id="{3E51DF23-A21E-41A8-9043-137C97FBFC0E}"/>
              </a:ext>
            </a:extLst>
          </p:cNvPr>
          <p:cNvPicPr/>
          <p:nvPr/>
        </p:nvPicPr>
        <p:blipFill rotWithShape="1">
          <a:blip r:embed="rId3"/>
          <a:srcRect l="19793" t="13045" r="49573" b="41452"/>
          <a:stretch/>
        </p:blipFill>
        <p:spPr bwMode="auto">
          <a:xfrm>
            <a:off x="6241290" y="1967479"/>
            <a:ext cx="4560512" cy="40575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49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t>Message and Data item Catalogue impacts</a:t>
            </a:r>
          </a:p>
        </p:txBody>
      </p:sp>
      <p:sp>
        <p:nvSpPr>
          <p:cNvPr id="66" name="TextBox 65">
            <a:extLst>
              <a:ext uri="{FF2B5EF4-FFF2-40B4-BE49-F238E27FC236}">
                <a16:creationId xmlns:a16="http://schemas.microsoft.com/office/drawing/2014/main" id="{FBF790E5-FDBF-4059-A4F6-F4D1270F6CB8}"/>
              </a:ext>
            </a:extLst>
          </p:cNvPr>
          <p:cNvSpPr txBox="1"/>
          <p:nvPr/>
        </p:nvSpPr>
        <p:spPr>
          <a:xfrm>
            <a:off x="706358" y="1225892"/>
            <a:ext cx="10741444" cy="923330"/>
          </a:xfrm>
          <a:prstGeom prst="rect">
            <a:avLst/>
          </a:prstGeom>
          <a:noFill/>
        </p:spPr>
        <p:txBody>
          <a:bodyPr wrap="square">
            <a:spAutoFit/>
          </a:bodyPr>
          <a:lstStyle/>
          <a:p>
            <a:r>
              <a:rPr lang="en-GB" sz="1800" dirty="0">
                <a:latin typeface="Roboto" panose="02000000000000000000" pitchFamily="2" charset="0"/>
                <a:ea typeface="Roboto" panose="02000000000000000000" pitchFamily="2" charset="0"/>
              </a:rPr>
              <a:t>What message to send and when to send it, is detailed in the REC V3.0 </a:t>
            </a:r>
            <a:r>
              <a:rPr lang="en-GB" dirty="0">
                <a:latin typeface="Roboto" panose="02000000000000000000" pitchFamily="2" charset="0"/>
                <a:ea typeface="Roboto" panose="02000000000000000000" pitchFamily="2" charset="0"/>
              </a:rPr>
              <a:t>Schedules (such as the Address Management Schedule, Registration Service Schedule and the RMP Lifecycle Schedule)</a:t>
            </a:r>
            <a:endParaRPr lang="en-GB" dirty="0"/>
          </a:p>
          <a:p>
            <a:endParaRPr lang="en-GB" sz="18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A877F6D4-D9F0-46B5-9BA8-32670A00C2D9}"/>
              </a:ext>
            </a:extLst>
          </p:cNvPr>
          <p:cNvSpPr txBox="1"/>
          <p:nvPr/>
        </p:nvSpPr>
        <p:spPr>
          <a:xfrm>
            <a:off x="3784808" y="5259106"/>
            <a:ext cx="1956771" cy="276999"/>
          </a:xfrm>
          <a:prstGeom prst="rect">
            <a:avLst/>
          </a:prstGeom>
          <a:noFill/>
        </p:spPr>
        <p:txBody>
          <a:bodyPr wrap="square" rtlCol="0">
            <a:spAutoFit/>
          </a:bodyPr>
          <a:lstStyle/>
          <a:p>
            <a:r>
              <a:rPr lang="en-GB" sz="12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Trigger of activity</a:t>
            </a:r>
          </a:p>
        </p:txBody>
      </p:sp>
      <p:sp>
        <p:nvSpPr>
          <p:cNvPr id="13" name="TextBox 12">
            <a:extLst>
              <a:ext uri="{FF2B5EF4-FFF2-40B4-BE49-F238E27FC236}">
                <a16:creationId xmlns:a16="http://schemas.microsoft.com/office/drawing/2014/main" id="{9A19DC50-0175-4F36-97EE-25897F275460}"/>
              </a:ext>
            </a:extLst>
          </p:cNvPr>
          <p:cNvSpPr txBox="1"/>
          <p:nvPr/>
        </p:nvSpPr>
        <p:spPr>
          <a:xfrm>
            <a:off x="7514510" y="5259106"/>
            <a:ext cx="1521574" cy="276999"/>
          </a:xfrm>
          <a:prstGeom prst="rect">
            <a:avLst/>
          </a:prstGeom>
          <a:noFill/>
        </p:spPr>
        <p:txBody>
          <a:bodyPr wrap="square" rtlCol="0">
            <a:spAutoFit/>
          </a:bodyPr>
          <a:lstStyle/>
          <a:p>
            <a:r>
              <a:rPr lang="en-GB" sz="12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Source and Target </a:t>
            </a:r>
          </a:p>
        </p:txBody>
      </p:sp>
      <p:pic>
        <p:nvPicPr>
          <p:cNvPr id="3" name="Picture 2">
            <a:extLst>
              <a:ext uri="{FF2B5EF4-FFF2-40B4-BE49-F238E27FC236}">
                <a16:creationId xmlns:a16="http://schemas.microsoft.com/office/drawing/2014/main" id="{E52AED7B-3416-4409-A2FB-4B542D28E854}"/>
              </a:ext>
            </a:extLst>
          </p:cNvPr>
          <p:cNvPicPr>
            <a:picLocks noChangeAspect="1"/>
          </p:cNvPicPr>
          <p:nvPr/>
        </p:nvPicPr>
        <p:blipFill rotWithShape="1">
          <a:blip r:embed="rId3"/>
          <a:srcRect l="33333" t="53308" r="16970" b="16430"/>
          <a:stretch/>
        </p:blipFill>
        <p:spPr>
          <a:xfrm>
            <a:off x="3660417" y="2034570"/>
            <a:ext cx="7835076" cy="2683698"/>
          </a:xfrm>
          <a:prstGeom prst="rect">
            <a:avLst/>
          </a:prstGeom>
          <a:ln w="38100">
            <a:solidFill>
              <a:schemeClr val="bg1">
                <a:lumMod val="85000"/>
              </a:schemeClr>
            </a:solidFill>
          </a:ln>
        </p:spPr>
      </p:pic>
      <p:cxnSp>
        <p:nvCxnSpPr>
          <p:cNvPr id="8" name="Straight Arrow Connector 7">
            <a:extLst>
              <a:ext uri="{FF2B5EF4-FFF2-40B4-BE49-F238E27FC236}">
                <a16:creationId xmlns:a16="http://schemas.microsoft.com/office/drawing/2014/main" id="{B591737C-D395-4D2C-97F3-1EF288D1F453}"/>
              </a:ext>
            </a:extLst>
          </p:cNvPr>
          <p:cNvCxnSpPr>
            <a:cxnSpLocks/>
          </p:cNvCxnSpPr>
          <p:nvPr/>
        </p:nvCxnSpPr>
        <p:spPr>
          <a:xfrm flipV="1">
            <a:off x="4617354" y="4433567"/>
            <a:ext cx="2" cy="781619"/>
          </a:xfrm>
          <a:prstGeom prst="straightConnector1">
            <a:avLst/>
          </a:prstGeom>
          <a:ln w="38100">
            <a:solidFill>
              <a:srgbClr val="488A4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229608DB-5CCB-45A4-A248-94EBE54FAAC7}"/>
              </a:ext>
            </a:extLst>
          </p:cNvPr>
          <p:cNvCxnSpPr>
            <a:cxnSpLocks/>
          </p:cNvCxnSpPr>
          <p:nvPr/>
        </p:nvCxnSpPr>
        <p:spPr>
          <a:xfrm flipV="1">
            <a:off x="8275297" y="4433567"/>
            <a:ext cx="2" cy="781619"/>
          </a:xfrm>
          <a:prstGeom prst="straightConnector1">
            <a:avLst/>
          </a:prstGeom>
          <a:ln w="38100">
            <a:solidFill>
              <a:srgbClr val="488A40"/>
            </a:solidFill>
            <a:tailEnd type="triangle"/>
          </a:ln>
        </p:spPr>
        <p:style>
          <a:lnRef idx="1">
            <a:schemeClr val="accent2"/>
          </a:lnRef>
          <a:fillRef idx="0">
            <a:schemeClr val="accent2"/>
          </a:fillRef>
          <a:effectRef idx="0">
            <a:schemeClr val="accent2"/>
          </a:effectRef>
          <a:fontRef idx="minor">
            <a:schemeClr val="tx1"/>
          </a:fontRef>
        </p:style>
      </p:cxnSp>
      <p:grpSp>
        <p:nvGrpSpPr>
          <p:cNvPr id="5" name="Group 4">
            <a:extLst>
              <a:ext uri="{FF2B5EF4-FFF2-40B4-BE49-F238E27FC236}">
                <a16:creationId xmlns:a16="http://schemas.microsoft.com/office/drawing/2014/main" id="{FD05AB15-3B5E-4A08-ABDB-7009452996B3}"/>
              </a:ext>
            </a:extLst>
          </p:cNvPr>
          <p:cNvGrpSpPr/>
          <p:nvPr/>
        </p:nvGrpSpPr>
        <p:grpSpPr>
          <a:xfrm>
            <a:off x="10312797" y="4433567"/>
            <a:ext cx="1521574" cy="1656536"/>
            <a:chOff x="10312992" y="4433567"/>
            <a:chExt cx="1521574" cy="1656536"/>
          </a:xfrm>
        </p:grpSpPr>
        <p:sp>
          <p:nvSpPr>
            <p:cNvPr id="16" name="TextBox 15">
              <a:extLst>
                <a:ext uri="{FF2B5EF4-FFF2-40B4-BE49-F238E27FC236}">
                  <a16:creationId xmlns:a16="http://schemas.microsoft.com/office/drawing/2014/main" id="{85100747-C30F-45F5-B740-C992C7D06643}"/>
                </a:ext>
              </a:extLst>
            </p:cNvPr>
            <p:cNvSpPr txBox="1"/>
            <p:nvPr/>
          </p:nvSpPr>
          <p:spPr>
            <a:xfrm>
              <a:off x="10312992" y="5259106"/>
              <a:ext cx="1521574" cy="830997"/>
            </a:xfrm>
            <a:prstGeom prst="rect">
              <a:avLst/>
            </a:prstGeom>
            <a:noFill/>
          </p:spPr>
          <p:txBody>
            <a:bodyPr wrap="square" rtlCol="0">
              <a:spAutoFit/>
            </a:bodyPr>
            <a:lstStyle/>
            <a:p>
              <a:pPr algn="ctr"/>
              <a:r>
                <a:rPr lang="en-GB" sz="12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Tells us this message should be sent via the CSS API</a:t>
              </a:r>
            </a:p>
          </p:txBody>
        </p:sp>
        <p:cxnSp>
          <p:nvCxnSpPr>
            <p:cNvPr id="19" name="Straight Arrow Connector 18">
              <a:extLst>
                <a:ext uri="{FF2B5EF4-FFF2-40B4-BE49-F238E27FC236}">
                  <a16:creationId xmlns:a16="http://schemas.microsoft.com/office/drawing/2014/main" id="{E6BBBD4F-6910-4B53-A910-249D0EEF4665}"/>
                </a:ext>
              </a:extLst>
            </p:cNvPr>
            <p:cNvCxnSpPr>
              <a:cxnSpLocks/>
            </p:cNvCxnSpPr>
            <p:nvPr/>
          </p:nvCxnSpPr>
          <p:spPr>
            <a:xfrm flipV="1">
              <a:off x="10993097" y="4433567"/>
              <a:ext cx="2" cy="781619"/>
            </a:xfrm>
            <a:prstGeom prst="straightConnector1">
              <a:avLst/>
            </a:prstGeom>
            <a:ln w="38100">
              <a:solidFill>
                <a:srgbClr val="488A4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6" name="Group 5">
            <a:extLst>
              <a:ext uri="{FF2B5EF4-FFF2-40B4-BE49-F238E27FC236}">
                <a16:creationId xmlns:a16="http://schemas.microsoft.com/office/drawing/2014/main" id="{7863D037-6BD8-48BD-B3AC-68B973A48FEC}"/>
              </a:ext>
            </a:extLst>
          </p:cNvPr>
          <p:cNvGrpSpPr/>
          <p:nvPr/>
        </p:nvGrpSpPr>
        <p:grpSpPr>
          <a:xfrm>
            <a:off x="9144430" y="4433567"/>
            <a:ext cx="1521574" cy="1102538"/>
            <a:chOff x="9144430" y="4433567"/>
            <a:chExt cx="1521574" cy="1102538"/>
          </a:xfrm>
        </p:grpSpPr>
        <p:sp>
          <p:nvSpPr>
            <p:cNvPr id="11" name="TextBox 10">
              <a:extLst>
                <a:ext uri="{FF2B5EF4-FFF2-40B4-BE49-F238E27FC236}">
                  <a16:creationId xmlns:a16="http://schemas.microsoft.com/office/drawing/2014/main" id="{CB0E0EA8-4D1B-4E1E-859F-405B3594DED1}"/>
                </a:ext>
              </a:extLst>
            </p:cNvPr>
            <p:cNvSpPr txBox="1"/>
            <p:nvPr/>
          </p:nvSpPr>
          <p:spPr>
            <a:xfrm>
              <a:off x="9144430" y="5259106"/>
              <a:ext cx="1521574" cy="276999"/>
            </a:xfrm>
            <a:prstGeom prst="rect">
              <a:avLst/>
            </a:prstGeom>
            <a:noFill/>
          </p:spPr>
          <p:txBody>
            <a:bodyPr wrap="square" rtlCol="0">
              <a:spAutoFit/>
            </a:bodyPr>
            <a:lstStyle/>
            <a:p>
              <a:r>
                <a:rPr lang="en-GB" sz="12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Message Name</a:t>
              </a:r>
            </a:p>
          </p:txBody>
        </p:sp>
        <p:cxnSp>
          <p:nvCxnSpPr>
            <p:cNvPr id="20" name="Straight Arrow Connector 19">
              <a:extLst>
                <a:ext uri="{FF2B5EF4-FFF2-40B4-BE49-F238E27FC236}">
                  <a16:creationId xmlns:a16="http://schemas.microsoft.com/office/drawing/2014/main" id="{E2245138-7C65-476A-9891-F5E72FBC5076}"/>
                </a:ext>
              </a:extLst>
            </p:cNvPr>
            <p:cNvCxnSpPr>
              <a:cxnSpLocks/>
            </p:cNvCxnSpPr>
            <p:nvPr/>
          </p:nvCxnSpPr>
          <p:spPr>
            <a:xfrm flipH="1" flipV="1">
              <a:off x="9837820" y="4433567"/>
              <a:ext cx="2" cy="781619"/>
            </a:xfrm>
            <a:prstGeom prst="straightConnector1">
              <a:avLst/>
            </a:prstGeom>
            <a:ln w="38100">
              <a:solidFill>
                <a:srgbClr val="488A4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6" name="Group 25">
            <a:extLst>
              <a:ext uri="{FF2B5EF4-FFF2-40B4-BE49-F238E27FC236}">
                <a16:creationId xmlns:a16="http://schemas.microsoft.com/office/drawing/2014/main" id="{74B3CCD7-970E-4062-BC41-9D9D3BC013FD}"/>
              </a:ext>
            </a:extLst>
          </p:cNvPr>
          <p:cNvGrpSpPr/>
          <p:nvPr/>
        </p:nvGrpSpPr>
        <p:grpSpPr>
          <a:xfrm>
            <a:off x="234160" y="2023277"/>
            <a:ext cx="9603660" cy="4820579"/>
            <a:chOff x="231131" y="1955052"/>
            <a:chExt cx="9603660" cy="4820579"/>
          </a:xfrm>
        </p:grpSpPr>
        <p:pic>
          <p:nvPicPr>
            <p:cNvPr id="4" name="Picture 3">
              <a:extLst>
                <a:ext uri="{FF2B5EF4-FFF2-40B4-BE49-F238E27FC236}">
                  <a16:creationId xmlns:a16="http://schemas.microsoft.com/office/drawing/2014/main" id="{4F772AEA-DC41-43B8-9110-6A2A6D6E052E}"/>
                </a:ext>
              </a:extLst>
            </p:cNvPr>
            <p:cNvPicPr>
              <a:picLocks noChangeAspect="1"/>
            </p:cNvPicPr>
            <p:nvPr/>
          </p:nvPicPr>
          <p:blipFill rotWithShape="1">
            <a:blip r:embed="rId4"/>
            <a:srcRect l="7672" t="35402" r="63017" b="16015"/>
            <a:stretch/>
          </p:blipFill>
          <p:spPr>
            <a:xfrm>
              <a:off x="252203" y="1955052"/>
              <a:ext cx="3077567" cy="2869324"/>
            </a:xfrm>
            <a:prstGeom prst="rect">
              <a:avLst/>
            </a:prstGeom>
          </p:spPr>
        </p:pic>
        <p:cxnSp>
          <p:nvCxnSpPr>
            <p:cNvPr id="14" name="Straight Connector 13">
              <a:extLst>
                <a:ext uri="{FF2B5EF4-FFF2-40B4-BE49-F238E27FC236}">
                  <a16:creationId xmlns:a16="http://schemas.microsoft.com/office/drawing/2014/main" id="{AC1CAB50-1539-415E-A5CE-ACA0DE02EC60}"/>
                </a:ext>
              </a:extLst>
            </p:cNvPr>
            <p:cNvCxnSpPr>
              <a:cxnSpLocks/>
            </p:cNvCxnSpPr>
            <p:nvPr/>
          </p:nvCxnSpPr>
          <p:spPr>
            <a:xfrm>
              <a:off x="9834791" y="5536105"/>
              <a:ext cx="0" cy="956770"/>
            </a:xfrm>
            <a:prstGeom prst="line">
              <a:avLst/>
            </a:prstGeom>
            <a:ln w="41275">
              <a:solidFill>
                <a:srgbClr val="488A40"/>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7FAD1F6-E89C-4283-BB9A-C75CDE09DD02}"/>
                </a:ext>
              </a:extLst>
            </p:cNvPr>
            <p:cNvPicPr>
              <a:picLocks noChangeAspect="1"/>
            </p:cNvPicPr>
            <p:nvPr/>
          </p:nvPicPr>
          <p:blipFill rotWithShape="1">
            <a:blip r:embed="rId5"/>
            <a:srcRect l="610" t="45737" r="51991" b="8682"/>
            <a:stretch/>
          </p:blipFill>
          <p:spPr>
            <a:xfrm>
              <a:off x="231131" y="4824376"/>
              <a:ext cx="3607220" cy="1951255"/>
            </a:xfrm>
            <a:prstGeom prst="rect">
              <a:avLst/>
            </a:prstGeom>
          </p:spPr>
        </p:pic>
        <p:cxnSp>
          <p:nvCxnSpPr>
            <p:cNvPr id="21" name="Straight Connector 20">
              <a:extLst>
                <a:ext uri="{FF2B5EF4-FFF2-40B4-BE49-F238E27FC236}">
                  <a16:creationId xmlns:a16="http://schemas.microsoft.com/office/drawing/2014/main" id="{6D70A6CA-0311-4511-801F-00DB619C932A}"/>
                </a:ext>
              </a:extLst>
            </p:cNvPr>
            <p:cNvCxnSpPr>
              <a:cxnSpLocks/>
            </p:cNvCxnSpPr>
            <p:nvPr/>
          </p:nvCxnSpPr>
          <p:spPr>
            <a:xfrm>
              <a:off x="3329770" y="6492875"/>
              <a:ext cx="6505021" cy="0"/>
            </a:xfrm>
            <a:prstGeom prst="line">
              <a:avLst/>
            </a:prstGeom>
            <a:ln w="41275">
              <a:solidFill>
                <a:srgbClr val="488A40"/>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0C3F8F7-085B-496B-830B-BC3EF89FEBC8}"/>
              </a:ext>
            </a:extLst>
          </p:cNvPr>
          <p:cNvGrpSpPr/>
          <p:nvPr/>
        </p:nvGrpSpPr>
        <p:grpSpPr>
          <a:xfrm>
            <a:off x="5649659" y="4433567"/>
            <a:ext cx="1956771" cy="1102538"/>
            <a:chOff x="5649659" y="4433567"/>
            <a:chExt cx="1956771" cy="1102538"/>
          </a:xfrm>
        </p:grpSpPr>
        <p:sp>
          <p:nvSpPr>
            <p:cNvPr id="28" name="TextBox 27">
              <a:extLst>
                <a:ext uri="{FF2B5EF4-FFF2-40B4-BE49-F238E27FC236}">
                  <a16:creationId xmlns:a16="http://schemas.microsoft.com/office/drawing/2014/main" id="{B99F2A18-7548-4D22-92F3-07B54B15991A}"/>
                </a:ext>
              </a:extLst>
            </p:cNvPr>
            <p:cNvSpPr txBox="1"/>
            <p:nvPr/>
          </p:nvSpPr>
          <p:spPr>
            <a:xfrm>
              <a:off x="5649659" y="5259106"/>
              <a:ext cx="1956771" cy="276999"/>
            </a:xfrm>
            <a:prstGeom prst="rect">
              <a:avLst/>
            </a:prstGeom>
            <a:noFill/>
          </p:spPr>
          <p:txBody>
            <a:bodyPr wrap="square" rtlCol="0">
              <a:spAutoFit/>
            </a:bodyPr>
            <a:lstStyle/>
            <a:p>
              <a:r>
                <a:rPr lang="en-GB" sz="12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Action to take</a:t>
              </a:r>
            </a:p>
          </p:txBody>
        </p:sp>
        <p:cxnSp>
          <p:nvCxnSpPr>
            <p:cNvPr id="29" name="Straight Arrow Connector 28">
              <a:extLst>
                <a:ext uri="{FF2B5EF4-FFF2-40B4-BE49-F238E27FC236}">
                  <a16:creationId xmlns:a16="http://schemas.microsoft.com/office/drawing/2014/main" id="{3211A82C-62BE-488E-9A4A-B1799C1B1578}"/>
                </a:ext>
              </a:extLst>
            </p:cNvPr>
            <p:cNvCxnSpPr>
              <a:cxnSpLocks/>
            </p:cNvCxnSpPr>
            <p:nvPr/>
          </p:nvCxnSpPr>
          <p:spPr>
            <a:xfrm flipV="1">
              <a:off x="6258094" y="4433567"/>
              <a:ext cx="2" cy="781619"/>
            </a:xfrm>
            <a:prstGeom prst="straightConnector1">
              <a:avLst/>
            </a:prstGeom>
            <a:ln w="38100">
              <a:solidFill>
                <a:srgbClr val="488A4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2728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925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2925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29250"/>
                            </p:stCondLst>
                            <p:childTnLst>
                              <p:par>
                                <p:cTn id="10" presetID="1" presetClass="entr" presetSubtype="0" fill="hold" nodeType="afterEffect">
                                  <p:stCondLst>
                                    <p:cond delay="4000"/>
                                  </p:stCondLst>
                                  <p:childTnLst>
                                    <p:set>
                                      <p:cBhvr>
                                        <p:cTn id="11" dur="1" fill="hold">
                                          <p:stCondLst>
                                            <p:cond delay="0"/>
                                          </p:stCondLst>
                                        </p:cTn>
                                        <p:tgtEl>
                                          <p:spTgt spid="27"/>
                                        </p:tgtEl>
                                        <p:attrNameLst>
                                          <p:attrName>style.visibility</p:attrName>
                                        </p:attrNameLst>
                                      </p:cBhvr>
                                      <p:to>
                                        <p:strVal val="visible"/>
                                      </p:to>
                                    </p:set>
                                  </p:childTnLst>
                                </p:cTn>
                              </p:par>
                            </p:childTnLst>
                          </p:cTn>
                        </p:par>
                        <p:par>
                          <p:cTn id="12" fill="hold">
                            <p:stCondLst>
                              <p:cond delay="33250"/>
                            </p:stCondLst>
                            <p:childTnLst>
                              <p:par>
                                <p:cTn id="13" presetID="1" presetClass="entr" presetSubtype="0" fill="hold" nodeType="afterEffect">
                                  <p:stCondLst>
                                    <p:cond delay="400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3725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37250"/>
                            </p:stCondLst>
                            <p:childTnLst>
                              <p:par>
                                <p:cTn id="19" presetID="1" presetClass="entr" presetSubtype="0" fill="hold" nodeType="afterEffect">
                                  <p:stCondLst>
                                    <p:cond delay="40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41250"/>
                            </p:stCondLst>
                            <p:childTnLst>
                              <p:par>
                                <p:cTn id="22" presetID="1" presetClass="entr" presetSubtype="0" fill="hold" nodeType="afterEffect">
                                  <p:stCondLst>
                                    <p:cond delay="40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45250"/>
                            </p:stCondLst>
                            <p:childTnLst>
                              <p:par>
                                <p:cTn id="25" presetID="1" presetClass="entr" presetSubtype="0" fill="hold" nodeType="afterEffect">
                                  <p:stCondLst>
                                    <p:cond delay="400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796936" y="373708"/>
            <a:ext cx="9284855" cy="660111"/>
          </a:xfrm>
        </p:spPr>
        <p:txBody>
          <a:bodyPr>
            <a:normAutofit fontScale="90000"/>
          </a:bodyPr>
          <a:lstStyle/>
          <a:p>
            <a:r>
              <a:rPr lang="en-GB"/>
              <a:t>Message and Data item Catalogue impacts</a:t>
            </a:r>
          </a:p>
        </p:txBody>
      </p:sp>
      <p:sp>
        <p:nvSpPr>
          <p:cNvPr id="19" name="TextBox 18">
            <a:extLst>
              <a:ext uri="{FF2B5EF4-FFF2-40B4-BE49-F238E27FC236}">
                <a16:creationId xmlns:a16="http://schemas.microsoft.com/office/drawing/2014/main" id="{2E45BD03-6052-491D-AF3D-01F464901C5E}"/>
              </a:ext>
            </a:extLst>
          </p:cNvPr>
          <p:cNvSpPr txBox="1"/>
          <p:nvPr/>
        </p:nvSpPr>
        <p:spPr>
          <a:xfrm>
            <a:off x="614900" y="1258075"/>
            <a:ext cx="10962200" cy="369332"/>
          </a:xfrm>
          <a:prstGeom prst="rect">
            <a:avLst/>
          </a:prstGeom>
          <a:noFill/>
        </p:spPr>
        <p:txBody>
          <a:bodyPr wrap="square">
            <a:spAutoFit/>
          </a:bodyPr>
          <a:lstStyle/>
          <a:p>
            <a:r>
              <a:rPr lang="en-GB" sz="1800">
                <a:latin typeface="Roboto" panose="02000000000000000000" pitchFamily="2" charset="0"/>
                <a:ea typeface="Roboto" panose="02000000000000000000" pitchFamily="2" charset="0"/>
              </a:rPr>
              <a:t>There are also consequential changes to the DTC Messages </a:t>
            </a:r>
          </a:p>
        </p:txBody>
      </p:sp>
      <p:sp>
        <p:nvSpPr>
          <p:cNvPr id="20" name="Rectangle: Rounded Corners 19">
            <a:extLst>
              <a:ext uri="{FF2B5EF4-FFF2-40B4-BE49-F238E27FC236}">
                <a16:creationId xmlns:a16="http://schemas.microsoft.com/office/drawing/2014/main" id="{DD333069-74D0-46D0-87FC-442A6537BFFD}"/>
              </a:ext>
            </a:extLst>
          </p:cNvPr>
          <p:cNvSpPr/>
          <p:nvPr/>
        </p:nvSpPr>
        <p:spPr>
          <a:xfrm>
            <a:off x="7803611" y="2041534"/>
            <a:ext cx="1859604" cy="1887580"/>
          </a:xfrm>
          <a:prstGeom prst="roundRect">
            <a:avLst/>
          </a:prstGeom>
          <a:noFill/>
          <a:ln>
            <a:solidFill>
              <a:srgbClr val="008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8814C2CB-C14B-45D5-BBC1-5A82C5B11B67}"/>
              </a:ext>
            </a:extLst>
          </p:cNvPr>
          <p:cNvSpPr/>
          <p:nvPr/>
        </p:nvSpPr>
        <p:spPr>
          <a:xfrm>
            <a:off x="7800968" y="1810975"/>
            <a:ext cx="1859604" cy="92907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rPr>
              <a:t>1 Data Item is to be amended</a:t>
            </a:r>
          </a:p>
        </p:txBody>
      </p:sp>
      <p:sp>
        <p:nvSpPr>
          <p:cNvPr id="22" name="TextBox 21">
            <a:extLst>
              <a:ext uri="{FF2B5EF4-FFF2-40B4-BE49-F238E27FC236}">
                <a16:creationId xmlns:a16="http://schemas.microsoft.com/office/drawing/2014/main" id="{C49FD935-6EA4-4F30-AA3D-DA8EBB4F7E62}"/>
              </a:ext>
            </a:extLst>
          </p:cNvPr>
          <p:cNvSpPr txBox="1"/>
          <p:nvPr/>
        </p:nvSpPr>
        <p:spPr>
          <a:xfrm>
            <a:off x="7904587" y="3065834"/>
            <a:ext cx="1859604" cy="430887"/>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J0723 – Instruction Type </a:t>
            </a:r>
          </a:p>
        </p:txBody>
      </p:sp>
      <p:sp>
        <p:nvSpPr>
          <p:cNvPr id="23" name="Rectangle: Rounded Corners 22">
            <a:extLst>
              <a:ext uri="{FF2B5EF4-FFF2-40B4-BE49-F238E27FC236}">
                <a16:creationId xmlns:a16="http://schemas.microsoft.com/office/drawing/2014/main" id="{E728B81A-DF4F-4A80-B7C7-B1486758476A}"/>
              </a:ext>
            </a:extLst>
          </p:cNvPr>
          <p:cNvSpPr/>
          <p:nvPr/>
        </p:nvSpPr>
        <p:spPr>
          <a:xfrm>
            <a:off x="10053528" y="2122044"/>
            <a:ext cx="1859604" cy="1887580"/>
          </a:xfrm>
          <a:prstGeom prst="roundRect">
            <a:avLst/>
          </a:prstGeom>
          <a:noFill/>
          <a:ln>
            <a:solidFill>
              <a:srgbClr val="0099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DEF4A291-D2C5-43AB-9ECE-6D0144A233B8}"/>
              </a:ext>
            </a:extLst>
          </p:cNvPr>
          <p:cNvSpPr txBox="1"/>
          <p:nvPr/>
        </p:nvSpPr>
        <p:spPr>
          <a:xfrm>
            <a:off x="10053528" y="2707245"/>
            <a:ext cx="1859604" cy="1107996"/>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D0217 – Confirmation of Registration of Metering Point</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D0204 – Selective or Full Refresh of MPAS Details </a:t>
            </a:r>
          </a:p>
        </p:txBody>
      </p:sp>
      <p:sp>
        <p:nvSpPr>
          <p:cNvPr id="25" name="Rectangle: Rounded Corners 24">
            <a:extLst>
              <a:ext uri="{FF2B5EF4-FFF2-40B4-BE49-F238E27FC236}">
                <a16:creationId xmlns:a16="http://schemas.microsoft.com/office/drawing/2014/main" id="{F9CC539C-7D23-4DE0-B2EE-96CC30E01A71}"/>
              </a:ext>
            </a:extLst>
          </p:cNvPr>
          <p:cNvSpPr/>
          <p:nvPr/>
        </p:nvSpPr>
        <p:spPr>
          <a:xfrm>
            <a:off x="10053528" y="1810975"/>
            <a:ext cx="1859604" cy="88838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rPr>
              <a:t>2 DTC messages are to be amended</a:t>
            </a:r>
          </a:p>
        </p:txBody>
      </p:sp>
      <p:sp>
        <p:nvSpPr>
          <p:cNvPr id="26" name="Rectangle: Rounded Corners 25">
            <a:extLst>
              <a:ext uri="{FF2B5EF4-FFF2-40B4-BE49-F238E27FC236}">
                <a16:creationId xmlns:a16="http://schemas.microsoft.com/office/drawing/2014/main" id="{C626922C-04B8-4FEA-A591-D33A8A77B9D3}"/>
              </a:ext>
            </a:extLst>
          </p:cNvPr>
          <p:cNvSpPr/>
          <p:nvPr/>
        </p:nvSpPr>
        <p:spPr>
          <a:xfrm>
            <a:off x="494348" y="1866177"/>
            <a:ext cx="6759808" cy="4328918"/>
          </a:xfrm>
          <a:prstGeom prst="roundRect">
            <a:avLst/>
          </a:prstGeom>
          <a:noFill/>
          <a:ln>
            <a:solidFill>
              <a:srgbClr val="488A4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6210862F-8B1D-478C-AED3-785C287A60B3}"/>
              </a:ext>
            </a:extLst>
          </p:cNvPr>
          <p:cNvSpPr txBox="1"/>
          <p:nvPr/>
        </p:nvSpPr>
        <p:spPr>
          <a:xfrm>
            <a:off x="494348" y="2930980"/>
            <a:ext cx="3148691" cy="3477875"/>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D0055- Registration of Supplier to Specified Metering Point</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D0057 -Rejection of Registration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D0058- Notification of Termination of Supply Registration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D0064- Notification of an Objections to Change of Supplier Made By the Old Supplier</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D0065- Confirmation of Receipt of a Registration Rejection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D0066- Rejection of a Registration Objection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D0067- Notification of an objection to Change of Supplier Sent to the New Supplier</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D0068- Removal of a Registration Objection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D0069- Rejection of Registration Objection Removal</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D0090 -Confirmation of the Removal of a Registration Objection</a:t>
            </a:r>
          </a:p>
          <a:p>
            <a:pPr marL="171450" indent="-171450">
              <a:buFont typeface="Arial" panose="020B0604020202020204" pitchFamily="34" charset="0"/>
              <a:buChar char="•"/>
            </a:pPr>
            <a:endParaRPr lang="en-GB" sz="1100">
              <a:latin typeface="Roboto" panose="02000000000000000000" pitchFamily="2" charset="0"/>
              <a:ea typeface="Roboto" panose="02000000000000000000" pitchFamily="2" charset="0"/>
            </a:endParaRPr>
          </a:p>
          <a:p>
            <a:pPr marL="171450" indent="-171450">
              <a:buFont typeface="Arial" panose="020B0604020202020204" pitchFamily="34" charset="0"/>
              <a:buChar char="•"/>
            </a:pPr>
            <a:endParaRPr lang="en-GB" sz="1100">
              <a:latin typeface="Roboto" panose="02000000000000000000" pitchFamily="2" charset="0"/>
              <a:ea typeface="Roboto" panose="02000000000000000000" pitchFamily="2" charset="0"/>
            </a:endParaRPr>
          </a:p>
          <a:p>
            <a:pPr marL="171450" indent="-171450">
              <a:buFont typeface="Arial" panose="020B0604020202020204" pitchFamily="34" charset="0"/>
              <a:buChar char="•"/>
            </a:pPr>
            <a:endParaRPr lang="en-GB" sz="1100">
              <a:latin typeface="Roboto" panose="02000000000000000000" pitchFamily="2" charset="0"/>
              <a:ea typeface="Roboto" panose="02000000000000000000" pitchFamily="2" charset="0"/>
            </a:endParaRPr>
          </a:p>
        </p:txBody>
      </p:sp>
      <p:sp>
        <p:nvSpPr>
          <p:cNvPr id="28" name="Rectangle: Rounded Corners 27">
            <a:extLst>
              <a:ext uri="{FF2B5EF4-FFF2-40B4-BE49-F238E27FC236}">
                <a16:creationId xmlns:a16="http://schemas.microsoft.com/office/drawing/2014/main" id="{97CA0791-0C0A-4499-A52F-43CDE85AA22A}"/>
              </a:ext>
            </a:extLst>
          </p:cNvPr>
          <p:cNvSpPr/>
          <p:nvPr/>
        </p:nvSpPr>
        <p:spPr>
          <a:xfrm>
            <a:off x="494347" y="1851663"/>
            <a:ext cx="3130225" cy="888382"/>
          </a:xfrm>
          <a:prstGeom prst="roundRect">
            <a:avLst/>
          </a:prstGeom>
          <a:solidFill>
            <a:srgbClr val="48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rPr>
              <a:t>25 DTC messages are to be deleted</a:t>
            </a:r>
          </a:p>
        </p:txBody>
      </p:sp>
      <p:sp>
        <p:nvSpPr>
          <p:cNvPr id="29" name="TextBox 28">
            <a:extLst>
              <a:ext uri="{FF2B5EF4-FFF2-40B4-BE49-F238E27FC236}">
                <a16:creationId xmlns:a16="http://schemas.microsoft.com/office/drawing/2014/main" id="{42D6AE87-3B5D-47C7-8E8C-0CF0D12159B9}"/>
              </a:ext>
            </a:extLst>
          </p:cNvPr>
          <p:cNvSpPr txBox="1"/>
          <p:nvPr/>
        </p:nvSpPr>
        <p:spPr>
          <a:xfrm>
            <a:off x="3633806" y="2040111"/>
            <a:ext cx="3611117" cy="3816429"/>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D0091- Notification of Removal of a Registration Objection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D0092- Advice to an Old Supplier of a Change of Supply Registration Deletion </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D0093- Advice to a New Supplier of a Change of Supply Registration Deletion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D0259 -Notification to New Supplier of Future Changes</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D0271 -Request Contact Notice</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D0272 -Reject Contact Notice Request</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D0273 - Contact Notice to Suppliers</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D0305 - Notice of Customer Requested Objection</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D0348 - Advice from MPAS of Changed Metering Point Details Relevant to DCC</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D0349 - DCC Selective Refresh </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D0353 - DCC Full Refresh</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D0358- Withdrawal of Registration by New Supplier to Specified Meter Point</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D0359 -Acceptance of a Withdrawal Process Flow</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D0360 - Rejection of Withdrawal Process Flow</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D0361 - Retention of Supply Registration Process Flow</a:t>
            </a:r>
          </a:p>
        </p:txBody>
      </p:sp>
      <p:sp>
        <p:nvSpPr>
          <p:cNvPr id="30" name="Rectangle: Rounded Corners 29">
            <a:extLst>
              <a:ext uri="{FF2B5EF4-FFF2-40B4-BE49-F238E27FC236}">
                <a16:creationId xmlns:a16="http://schemas.microsoft.com/office/drawing/2014/main" id="{245965C2-57A8-461F-85E8-E114583A38D3}"/>
              </a:ext>
            </a:extLst>
          </p:cNvPr>
          <p:cNvSpPr/>
          <p:nvPr/>
        </p:nvSpPr>
        <p:spPr>
          <a:xfrm>
            <a:off x="7907718" y="4376101"/>
            <a:ext cx="4005414" cy="1818994"/>
          </a:xfrm>
          <a:prstGeom prst="roundRect">
            <a:avLst/>
          </a:prstGeom>
          <a:noFill/>
          <a:ln>
            <a:solidFill>
              <a:srgbClr val="68A4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5A01DA96-61FF-4CE3-BEAB-D1C6C0D993D6}"/>
              </a:ext>
            </a:extLst>
          </p:cNvPr>
          <p:cNvSpPr/>
          <p:nvPr/>
        </p:nvSpPr>
        <p:spPr>
          <a:xfrm>
            <a:off x="7904587" y="4376101"/>
            <a:ext cx="1968864" cy="657823"/>
          </a:xfrm>
          <a:prstGeom prst="roundRect">
            <a:avLst/>
          </a:prstGeom>
          <a:solidFill>
            <a:srgbClr val="84B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rPr>
              <a:t>7 Data Items are to be deleted</a:t>
            </a:r>
          </a:p>
        </p:txBody>
      </p:sp>
      <p:sp>
        <p:nvSpPr>
          <p:cNvPr id="32" name="TextBox 31">
            <a:extLst>
              <a:ext uri="{FF2B5EF4-FFF2-40B4-BE49-F238E27FC236}">
                <a16:creationId xmlns:a16="http://schemas.microsoft.com/office/drawing/2014/main" id="{4B0293AE-7EDA-4F78-9A50-EB38B3150EE0}"/>
              </a:ext>
            </a:extLst>
          </p:cNvPr>
          <p:cNvSpPr txBox="1"/>
          <p:nvPr/>
        </p:nvSpPr>
        <p:spPr>
          <a:xfrm>
            <a:off x="7959217" y="5025379"/>
            <a:ext cx="1859604" cy="1277273"/>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J0215- Change of Tenancy Indicator</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J0925- Effective From Settlement Date [REGI] for Old Supplier</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J1651 - Batch Identifier</a:t>
            </a:r>
          </a:p>
          <a:p>
            <a:pPr marL="171450" indent="-171450">
              <a:buFont typeface="Arial" panose="020B0604020202020204" pitchFamily="34" charset="0"/>
              <a:buChar char="•"/>
            </a:pPr>
            <a:endParaRPr lang="en-GB" sz="1100">
              <a:latin typeface="Roboto" panose="02000000000000000000" pitchFamily="2" charset="0"/>
              <a:ea typeface="Roboto" panose="02000000000000000000" pitchFamily="2" charset="0"/>
            </a:endParaRPr>
          </a:p>
        </p:txBody>
      </p:sp>
      <p:sp>
        <p:nvSpPr>
          <p:cNvPr id="33" name="TextBox 32">
            <a:extLst>
              <a:ext uri="{FF2B5EF4-FFF2-40B4-BE49-F238E27FC236}">
                <a16:creationId xmlns:a16="http://schemas.microsoft.com/office/drawing/2014/main" id="{3946DFB3-04B3-4B2C-8DBA-CCCAD0245B68}"/>
              </a:ext>
            </a:extLst>
          </p:cNvPr>
          <p:cNvSpPr txBox="1"/>
          <p:nvPr/>
        </p:nvSpPr>
        <p:spPr>
          <a:xfrm>
            <a:off x="9990804" y="4488340"/>
            <a:ext cx="1859604" cy="1785104"/>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J1692 - Date Customer Requested Objection Raised</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J1843 - Objection Details</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J1864 - Effective From Date {</a:t>
            </a:r>
            <a:r>
              <a:rPr lang="en-GB" sz="1100" err="1">
                <a:latin typeface="Roboto" panose="02000000000000000000" pitchFamily="2" charset="0"/>
                <a:ea typeface="Roboto" panose="02000000000000000000" pitchFamily="2" charset="0"/>
              </a:rPr>
              <a:t>Obj</a:t>
            </a:r>
            <a:r>
              <a:rPr lang="en-GB" sz="1100">
                <a:latin typeface="Roboto" panose="02000000000000000000" pitchFamily="2" charset="0"/>
                <a:ea typeface="Roboto" panose="02000000000000000000" pitchFamily="2" charset="0"/>
              </a:rPr>
              <a:t> Det}</a:t>
            </a:r>
          </a:p>
          <a:p>
            <a:pPr marL="171450" indent="-171450">
              <a:buFont typeface="Arial" panose="020B0604020202020204" pitchFamily="34" charset="0"/>
              <a:buChar char="•"/>
            </a:pPr>
            <a:r>
              <a:rPr lang="en-GB" sz="1100">
                <a:latin typeface="Roboto" panose="02000000000000000000" pitchFamily="2" charset="0"/>
                <a:ea typeface="Roboto" panose="02000000000000000000" pitchFamily="2" charset="0"/>
              </a:rPr>
              <a:t>J0279 - Termination Reason</a:t>
            </a:r>
          </a:p>
          <a:p>
            <a:pPr marL="171450" indent="-171450">
              <a:buFont typeface="Arial" panose="020B0604020202020204" pitchFamily="34" charset="0"/>
              <a:buChar char="•"/>
            </a:pPr>
            <a:endParaRPr lang="en-GB" sz="11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717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22336" y="332171"/>
            <a:ext cx="9284855" cy="660111"/>
          </a:xfrm>
        </p:spPr>
        <p:txBody>
          <a:bodyPr>
            <a:normAutofit/>
          </a:bodyPr>
          <a:lstStyle/>
          <a:p>
            <a:r>
              <a:rPr lang="en-GB"/>
              <a:t>Impacted Parties</a:t>
            </a:r>
          </a:p>
        </p:txBody>
      </p:sp>
      <p:sp>
        <p:nvSpPr>
          <p:cNvPr id="226" name="Rectangle 129">
            <a:extLst>
              <a:ext uri="{FF2B5EF4-FFF2-40B4-BE49-F238E27FC236}">
                <a16:creationId xmlns:a16="http://schemas.microsoft.com/office/drawing/2014/main" id="{6AB04B19-8216-43E4-BE8F-D5C4FDC07FEF}"/>
              </a:ext>
            </a:extLst>
          </p:cNvPr>
          <p:cNvSpPr>
            <a:spLocks/>
          </p:cNvSpPr>
          <p:nvPr/>
        </p:nvSpPr>
        <p:spPr bwMode="auto">
          <a:xfrm>
            <a:off x="5019281" y="2340974"/>
            <a:ext cx="1425395" cy="3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400" b="1">
                <a:solidFill>
                  <a:srgbClr val="FFFFFF"/>
                </a:solidFill>
                <a:latin typeface="Lato Regular" panose="020F0502020204030203" pitchFamily="34" charset="0"/>
                <a:ea typeface="Lato Regular" panose="020F0502020204030203" pitchFamily="34" charset="0"/>
                <a:sym typeface="Helvetica" charset="0"/>
              </a:rPr>
              <a:t>To</a:t>
            </a:r>
          </a:p>
        </p:txBody>
      </p:sp>
      <p:sp>
        <p:nvSpPr>
          <p:cNvPr id="67" name="Rectangle 66">
            <a:extLst>
              <a:ext uri="{FF2B5EF4-FFF2-40B4-BE49-F238E27FC236}">
                <a16:creationId xmlns:a16="http://schemas.microsoft.com/office/drawing/2014/main" id="{D79F846D-64A8-43EB-B643-2AB6387D5245}"/>
              </a:ext>
            </a:extLst>
          </p:cNvPr>
          <p:cNvSpPr/>
          <p:nvPr/>
        </p:nvSpPr>
        <p:spPr>
          <a:xfrm>
            <a:off x="3457258" y="2163287"/>
            <a:ext cx="1011916" cy="35713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68" name="Rectangle 67">
            <a:extLst>
              <a:ext uri="{FF2B5EF4-FFF2-40B4-BE49-F238E27FC236}">
                <a16:creationId xmlns:a16="http://schemas.microsoft.com/office/drawing/2014/main" id="{EFA87C0D-0F64-457F-AE9E-02A980D9A5DD}"/>
              </a:ext>
            </a:extLst>
          </p:cNvPr>
          <p:cNvSpPr/>
          <p:nvPr/>
        </p:nvSpPr>
        <p:spPr>
          <a:xfrm>
            <a:off x="4465362" y="2163287"/>
            <a:ext cx="1102068" cy="47921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70" name="Rectangle 69">
            <a:extLst>
              <a:ext uri="{FF2B5EF4-FFF2-40B4-BE49-F238E27FC236}">
                <a16:creationId xmlns:a16="http://schemas.microsoft.com/office/drawing/2014/main" id="{6EAD3679-6DE8-4147-8288-80901921604C}"/>
              </a:ext>
            </a:extLst>
          </p:cNvPr>
          <p:cNvSpPr/>
          <p:nvPr/>
        </p:nvSpPr>
        <p:spPr>
          <a:xfrm>
            <a:off x="5567430" y="2163287"/>
            <a:ext cx="1102068" cy="479213"/>
          </a:xfrm>
          <a:prstGeom prst="rect">
            <a:avLst/>
          </a:prstGeom>
          <a:solidFill>
            <a:srgbClr val="BE6516"/>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73" name="Rectangle 72">
            <a:extLst>
              <a:ext uri="{FF2B5EF4-FFF2-40B4-BE49-F238E27FC236}">
                <a16:creationId xmlns:a16="http://schemas.microsoft.com/office/drawing/2014/main" id="{50192969-1B91-4375-8789-68C3FA91953E}"/>
              </a:ext>
            </a:extLst>
          </p:cNvPr>
          <p:cNvSpPr/>
          <p:nvPr/>
        </p:nvSpPr>
        <p:spPr>
          <a:xfrm>
            <a:off x="6631901" y="2163287"/>
            <a:ext cx="1102068" cy="479213"/>
          </a:xfrm>
          <a:prstGeom prst="rect">
            <a:avLst/>
          </a:prstGeom>
          <a:solidFill>
            <a:srgbClr val="E7AB0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4" name="TextBox 3">
            <a:extLst>
              <a:ext uri="{FF2B5EF4-FFF2-40B4-BE49-F238E27FC236}">
                <a16:creationId xmlns:a16="http://schemas.microsoft.com/office/drawing/2014/main" id="{EB07B269-0905-4190-ACED-45A3DFBF573A}"/>
              </a:ext>
            </a:extLst>
          </p:cNvPr>
          <p:cNvSpPr txBox="1"/>
          <p:nvPr/>
        </p:nvSpPr>
        <p:spPr>
          <a:xfrm>
            <a:off x="5708694" y="2218227"/>
            <a:ext cx="77696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rPr>
              <a:t>From</a:t>
            </a:r>
          </a:p>
        </p:txBody>
      </p:sp>
      <p:sp>
        <p:nvSpPr>
          <p:cNvPr id="76" name="TextBox 75">
            <a:extLst>
              <a:ext uri="{FF2B5EF4-FFF2-40B4-BE49-F238E27FC236}">
                <a16:creationId xmlns:a16="http://schemas.microsoft.com/office/drawing/2014/main" id="{1EE6E9EA-E155-4AF3-8A85-BCCBDCFFFE02}"/>
              </a:ext>
            </a:extLst>
          </p:cNvPr>
          <p:cNvSpPr txBox="1"/>
          <p:nvPr/>
        </p:nvSpPr>
        <p:spPr>
          <a:xfrm>
            <a:off x="4818943" y="2218227"/>
            <a:ext cx="77696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rPr>
              <a:t>To</a:t>
            </a:r>
          </a:p>
        </p:txBody>
      </p:sp>
      <p:sp>
        <p:nvSpPr>
          <p:cNvPr id="77" name="TextBox 76">
            <a:extLst>
              <a:ext uri="{FF2B5EF4-FFF2-40B4-BE49-F238E27FC236}">
                <a16:creationId xmlns:a16="http://schemas.microsoft.com/office/drawing/2014/main" id="{551D236F-1D2E-4116-B3A3-4B1C4DDD0864}"/>
              </a:ext>
            </a:extLst>
          </p:cNvPr>
          <p:cNvSpPr txBox="1"/>
          <p:nvPr/>
        </p:nvSpPr>
        <p:spPr>
          <a:xfrm>
            <a:off x="6790336" y="2205163"/>
            <a:ext cx="95201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rPr>
              <a:t>Count</a:t>
            </a:r>
          </a:p>
        </p:txBody>
      </p:sp>
      <p:sp>
        <p:nvSpPr>
          <p:cNvPr id="166" name="Rectangle 129">
            <a:extLst>
              <a:ext uri="{FF2B5EF4-FFF2-40B4-BE49-F238E27FC236}">
                <a16:creationId xmlns:a16="http://schemas.microsoft.com/office/drawing/2014/main" id="{257E5630-0979-45AB-8243-A1F4E5E19484}"/>
              </a:ext>
            </a:extLst>
          </p:cNvPr>
          <p:cNvSpPr>
            <a:spLocks/>
          </p:cNvSpPr>
          <p:nvPr/>
        </p:nvSpPr>
        <p:spPr bwMode="auto">
          <a:xfrm>
            <a:off x="3376917" y="2861397"/>
            <a:ext cx="1172598" cy="4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575">
                <a:solidFill>
                  <a:schemeClr val="bg1"/>
                </a:solidFill>
                <a:latin typeface="Roboto" panose="02000000000000000000" pitchFamily="2" charset="0"/>
                <a:ea typeface="Roboto" panose="02000000000000000000" pitchFamily="2" charset="0"/>
                <a:cs typeface="Lato" panose="020F0502020204030203" pitchFamily="34" charset="0"/>
                <a:sym typeface="Helvetica" charset="0"/>
              </a:rPr>
              <a:t>Deleted Messages</a:t>
            </a:r>
          </a:p>
        </p:txBody>
      </p:sp>
      <p:graphicFrame>
        <p:nvGraphicFramePr>
          <p:cNvPr id="9" name="Table 8">
            <a:extLst>
              <a:ext uri="{FF2B5EF4-FFF2-40B4-BE49-F238E27FC236}">
                <a16:creationId xmlns:a16="http://schemas.microsoft.com/office/drawing/2014/main" id="{4A168F8C-6813-404C-A63E-1EEE0685B5F6}"/>
              </a:ext>
            </a:extLst>
          </p:cNvPr>
          <p:cNvGraphicFramePr>
            <a:graphicFrameLocks noGrp="1"/>
          </p:cNvGraphicFramePr>
          <p:nvPr>
            <p:extLst>
              <p:ext uri="{D42A27DB-BD31-4B8C-83A1-F6EECF244321}">
                <p14:modId xmlns:p14="http://schemas.microsoft.com/office/powerpoint/2010/main" val="2252496295"/>
              </p:ext>
            </p:extLst>
          </p:nvPr>
        </p:nvGraphicFramePr>
        <p:xfrm>
          <a:off x="4458030" y="2650581"/>
          <a:ext cx="3275940" cy="3084006"/>
        </p:xfrm>
        <a:graphic>
          <a:graphicData uri="http://schemas.openxmlformats.org/drawingml/2006/table">
            <a:tbl>
              <a:tblPr firstRow="1" firstCol="1" bandRow="1">
                <a:tableStyleId>{2D5ABB26-0587-4C30-8999-92F81FD0307C}</a:tableStyleId>
              </a:tblPr>
              <a:tblGrid>
                <a:gridCol w="1085193">
                  <a:extLst>
                    <a:ext uri="{9D8B030D-6E8A-4147-A177-3AD203B41FA5}">
                      <a16:colId xmlns:a16="http://schemas.microsoft.com/office/drawing/2014/main" val="4006610389"/>
                    </a:ext>
                  </a:extLst>
                </a:gridCol>
                <a:gridCol w="1064823">
                  <a:extLst>
                    <a:ext uri="{9D8B030D-6E8A-4147-A177-3AD203B41FA5}">
                      <a16:colId xmlns:a16="http://schemas.microsoft.com/office/drawing/2014/main" val="1668662019"/>
                    </a:ext>
                  </a:extLst>
                </a:gridCol>
                <a:gridCol w="1125924">
                  <a:extLst>
                    <a:ext uri="{9D8B030D-6E8A-4147-A177-3AD203B41FA5}">
                      <a16:colId xmlns:a16="http://schemas.microsoft.com/office/drawing/2014/main" val="289746826"/>
                    </a:ext>
                  </a:extLst>
                </a:gridCol>
              </a:tblGrid>
              <a:tr h="247963">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16</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1992648429"/>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 </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5</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2572953344"/>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DCC</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3</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4018271412"/>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775715680"/>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8</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142525908"/>
                  </a:ext>
                </a:extLst>
              </a:tr>
              <a:tr h="230849">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DCC</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2</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1444178934"/>
                  </a:ext>
                </a:extLst>
              </a:tr>
              <a:tr h="296280">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tc>
                <a:extLst>
                  <a:ext uri="{0D108BD9-81ED-4DB2-BD59-A6C34878D82A}">
                    <a16:rowId xmlns:a16="http://schemas.microsoft.com/office/drawing/2014/main" val="2850632854"/>
                  </a:ext>
                </a:extLst>
              </a:tr>
              <a:tr h="246900">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DCC</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MPAS</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3438285127"/>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HHDA</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3661770968"/>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HHDC</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2689435087"/>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MEM</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2979649287"/>
                  </a:ext>
                </a:extLst>
              </a:tr>
              <a:tr h="223136">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NHHDA</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941509629"/>
                  </a:ext>
                </a:extLst>
              </a:tr>
              <a:tr h="234230">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Supplier</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NHHDC</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tc>
                  <a:txBody>
                    <a:bodyPr/>
                    <a:lstStyle/>
                    <a:p>
                      <a:pPr algn="ctr">
                        <a:lnSpc>
                          <a:spcPct val="115000"/>
                        </a:lnSpc>
                        <a:spcBef>
                          <a:spcPts val="600"/>
                        </a:spcBef>
                        <a:spcAft>
                          <a:spcPts val="600"/>
                        </a:spcAft>
                      </a:pPr>
                      <a:r>
                        <a:rPr lang="en-GB" sz="1400" cap="all">
                          <a:solidFill>
                            <a:schemeClr val="tx1">
                              <a:lumMod val="50000"/>
                              <a:lumOff val="50000"/>
                            </a:schemeClr>
                          </a:solidFill>
                          <a:effectLst/>
                          <a:latin typeface="Roboto" panose="02000000000000000000" pitchFamily="2" charset="0"/>
                          <a:ea typeface="Roboto" panose="02000000000000000000" pitchFamily="2" charset="0"/>
                        </a:rPr>
                        <a:t>1</a:t>
                      </a:r>
                      <a:endParaRPr lang="en-GB" sz="1600" b="1" cap="all">
                        <a:solidFill>
                          <a:schemeClr val="tx1">
                            <a:lumMod val="50000"/>
                            <a:lumOff val="50000"/>
                          </a:schemeClr>
                        </a:solidFill>
                        <a:effectLst/>
                        <a:latin typeface="Roboto" panose="02000000000000000000" pitchFamily="2" charset="0"/>
                        <a:ea typeface="Roboto" panose="02000000000000000000" pitchFamily="2" charset="0"/>
                        <a:cs typeface="Arial" panose="020B0604020202020204" pitchFamily="34" charset="0"/>
                      </a:endParaRPr>
                    </a:p>
                  </a:txBody>
                  <a:tcPr marL="55154" marR="55154" marT="0" marB="0" anchor="b"/>
                </a:tc>
                <a:extLst>
                  <a:ext uri="{0D108BD9-81ED-4DB2-BD59-A6C34878D82A}">
                    <a16:rowId xmlns:a16="http://schemas.microsoft.com/office/drawing/2014/main" val="3151010620"/>
                  </a:ext>
                </a:extLst>
              </a:tr>
            </a:tbl>
          </a:graphicData>
        </a:graphic>
      </p:graphicFrame>
      <p:cxnSp>
        <p:nvCxnSpPr>
          <p:cNvPr id="11" name="Straight Connector 10">
            <a:extLst>
              <a:ext uri="{FF2B5EF4-FFF2-40B4-BE49-F238E27FC236}">
                <a16:creationId xmlns:a16="http://schemas.microsoft.com/office/drawing/2014/main" id="{BCC5D0BB-7A12-41B6-939D-7FA18A5FB44B}"/>
              </a:ext>
            </a:extLst>
          </p:cNvPr>
          <p:cNvCxnSpPr/>
          <p:nvPr/>
        </p:nvCxnSpPr>
        <p:spPr>
          <a:xfrm>
            <a:off x="3457258" y="3567517"/>
            <a:ext cx="4285095" cy="0"/>
          </a:xfrm>
          <a:prstGeom prst="line">
            <a:avLst/>
          </a:prstGeom>
        </p:spPr>
        <p:style>
          <a:lnRef idx="2">
            <a:schemeClr val="accent1"/>
          </a:lnRef>
          <a:fillRef idx="0">
            <a:schemeClr val="accent1"/>
          </a:fillRef>
          <a:effectRef idx="1">
            <a:schemeClr val="accent1"/>
          </a:effectRef>
          <a:fontRef idx="minor">
            <a:schemeClr val="tx1"/>
          </a:fontRef>
        </p:style>
      </p:cxnSp>
      <p:sp>
        <p:nvSpPr>
          <p:cNvPr id="167" name="Rectangle 129">
            <a:extLst>
              <a:ext uri="{FF2B5EF4-FFF2-40B4-BE49-F238E27FC236}">
                <a16:creationId xmlns:a16="http://schemas.microsoft.com/office/drawing/2014/main" id="{5E5F64E6-D871-477F-A144-25EF19A06B11}"/>
              </a:ext>
            </a:extLst>
          </p:cNvPr>
          <p:cNvSpPr>
            <a:spLocks/>
          </p:cNvSpPr>
          <p:nvPr/>
        </p:nvSpPr>
        <p:spPr bwMode="auto">
          <a:xfrm>
            <a:off x="3371345" y="4357103"/>
            <a:ext cx="1172598" cy="4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575">
                <a:solidFill>
                  <a:schemeClr val="bg1"/>
                </a:solidFill>
                <a:latin typeface="Roboto" panose="02000000000000000000" pitchFamily="2" charset="0"/>
                <a:ea typeface="Roboto" panose="02000000000000000000" pitchFamily="2" charset="0"/>
                <a:cs typeface="Lato" panose="020F0502020204030203" pitchFamily="34" charset="0"/>
                <a:sym typeface="Helvetica" charset="0"/>
              </a:rPr>
              <a:t>Amended Messages</a:t>
            </a:r>
          </a:p>
        </p:txBody>
      </p:sp>
      <p:cxnSp>
        <p:nvCxnSpPr>
          <p:cNvPr id="168" name="Straight Connector 167">
            <a:extLst>
              <a:ext uri="{FF2B5EF4-FFF2-40B4-BE49-F238E27FC236}">
                <a16:creationId xmlns:a16="http://schemas.microsoft.com/office/drawing/2014/main" id="{806F3B98-5390-4327-8CBD-E537C98AE17F}"/>
              </a:ext>
            </a:extLst>
          </p:cNvPr>
          <p:cNvCxnSpPr/>
          <p:nvPr/>
        </p:nvCxnSpPr>
        <p:spPr>
          <a:xfrm>
            <a:off x="3457258" y="5734587"/>
            <a:ext cx="4285095" cy="0"/>
          </a:xfrm>
          <a:prstGeom prst="line">
            <a:avLst/>
          </a:prstGeom>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2C43A57E-4180-4CA2-AA40-785823558EEA}"/>
              </a:ext>
            </a:extLst>
          </p:cNvPr>
          <p:cNvSpPr txBox="1"/>
          <p:nvPr/>
        </p:nvSpPr>
        <p:spPr>
          <a:xfrm>
            <a:off x="4543943" y="5918595"/>
            <a:ext cx="3177521" cy="277178"/>
          </a:xfrm>
          <a:prstGeom prst="rect">
            <a:avLst/>
          </a:prstGeom>
          <a:noFill/>
        </p:spPr>
        <p:txBody>
          <a:bodyPr wrap="square" lIns="82347" tIns="41173" rIns="82347" bIns="41173" rtlCol="0">
            <a:spAutoFit/>
          </a:bodyPr>
          <a:lstStyle/>
          <a:p>
            <a:pPr defTabSz="823485"/>
            <a:r>
              <a:rPr lang="en-US" sz="1261" b="1">
                <a:solidFill>
                  <a:srgbClr val="70ADA3"/>
                </a:solidFill>
                <a:latin typeface="Roboto" panose="02000000000000000000" pitchFamily="2" charset="0"/>
                <a:ea typeface="Roboto" panose="02000000000000000000" pitchFamily="2" charset="0"/>
                <a:cs typeface="Lato" panose="020F0502020204030203" pitchFamily="34" charset="0"/>
              </a:rPr>
              <a:t>DTC Consequential Changes</a:t>
            </a:r>
          </a:p>
        </p:txBody>
      </p:sp>
      <p:sp>
        <p:nvSpPr>
          <p:cNvPr id="203" name="TextBox 202">
            <a:extLst>
              <a:ext uri="{FF2B5EF4-FFF2-40B4-BE49-F238E27FC236}">
                <a16:creationId xmlns:a16="http://schemas.microsoft.com/office/drawing/2014/main" id="{A8E3E0AE-8502-4EDA-9D17-BE7515B93DD0}"/>
              </a:ext>
            </a:extLst>
          </p:cNvPr>
          <p:cNvSpPr txBox="1"/>
          <p:nvPr/>
        </p:nvSpPr>
        <p:spPr>
          <a:xfrm>
            <a:off x="725278" y="1618068"/>
            <a:ext cx="10741444" cy="369332"/>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 following tables provide an overview of the senders and receivers of impacted DTC Messages</a:t>
            </a:r>
            <a:endParaRPr lang="en-GB"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923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45541" y="351558"/>
            <a:ext cx="9284855" cy="660111"/>
          </a:xfrm>
        </p:spPr>
        <p:txBody>
          <a:bodyPr>
            <a:normAutofit/>
          </a:bodyPr>
          <a:lstStyle/>
          <a:p>
            <a:r>
              <a:rPr lang="en-GB"/>
              <a:t>Impacted Parties</a:t>
            </a:r>
          </a:p>
        </p:txBody>
      </p:sp>
      <p:sp>
        <p:nvSpPr>
          <p:cNvPr id="172" name="Rectangle 129">
            <a:extLst>
              <a:ext uri="{FF2B5EF4-FFF2-40B4-BE49-F238E27FC236}">
                <a16:creationId xmlns:a16="http://schemas.microsoft.com/office/drawing/2014/main" id="{44901FE5-BC43-42DF-9F7A-D56D1789717A}"/>
              </a:ext>
            </a:extLst>
          </p:cNvPr>
          <p:cNvSpPr>
            <a:spLocks/>
          </p:cNvSpPr>
          <p:nvPr/>
        </p:nvSpPr>
        <p:spPr bwMode="auto">
          <a:xfrm>
            <a:off x="2625108" y="2121168"/>
            <a:ext cx="1425395" cy="3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400" b="1">
                <a:solidFill>
                  <a:srgbClr val="FFFFFF"/>
                </a:solidFill>
                <a:latin typeface="Lato Regular" panose="020F0502020204030203" pitchFamily="34" charset="0"/>
                <a:ea typeface="Lato Regular" panose="020F0502020204030203" pitchFamily="34" charset="0"/>
                <a:sym typeface="Helvetica" charset="0"/>
              </a:rPr>
              <a:t>To</a:t>
            </a:r>
          </a:p>
        </p:txBody>
      </p:sp>
      <p:sp>
        <p:nvSpPr>
          <p:cNvPr id="173" name="Rectangle 172">
            <a:extLst>
              <a:ext uri="{FF2B5EF4-FFF2-40B4-BE49-F238E27FC236}">
                <a16:creationId xmlns:a16="http://schemas.microsoft.com/office/drawing/2014/main" id="{78BD03B8-943A-4190-9206-0236C6AA8397}"/>
              </a:ext>
            </a:extLst>
          </p:cNvPr>
          <p:cNvSpPr/>
          <p:nvPr/>
        </p:nvSpPr>
        <p:spPr>
          <a:xfrm>
            <a:off x="1063085" y="1943480"/>
            <a:ext cx="1011916" cy="4415205"/>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190" name="Rectangle 189">
            <a:extLst>
              <a:ext uri="{FF2B5EF4-FFF2-40B4-BE49-F238E27FC236}">
                <a16:creationId xmlns:a16="http://schemas.microsoft.com/office/drawing/2014/main" id="{B6D0F47E-A755-4F7B-98D0-672FFEC99F5C}"/>
              </a:ext>
            </a:extLst>
          </p:cNvPr>
          <p:cNvSpPr/>
          <p:nvPr/>
        </p:nvSpPr>
        <p:spPr>
          <a:xfrm>
            <a:off x="2071189" y="1943481"/>
            <a:ext cx="1102068" cy="47921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b="1">
                <a:solidFill>
                  <a:schemeClr val="bg1"/>
                </a:solidFill>
                <a:latin typeface="Roboto" panose="02000000000000000000" pitchFamily="2" charset="0"/>
                <a:ea typeface="Roboto" panose="02000000000000000000" pitchFamily="2" charset="0"/>
              </a:rPr>
              <a:t>To</a:t>
            </a:r>
          </a:p>
        </p:txBody>
      </p:sp>
      <p:sp>
        <p:nvSpPr>
          <p:cNvPr id="192" name="Rectangle 191">
            <a:extLst>
              <a:ext uri="{FF2B5EF4-FFF2-40B4-BE49-F238E27FC236}">
                <a16:creationId xmlns:a16="http://schemas.microsoft.com/office/drawing/2014/main" id="{0766A49E-F935-4E0F-9F99-5BFDFBCF62BF}"/>
              </a:ext>
            </a:extLst>
          </p:cNvPr>
          <p:cNvSpPr/>
          <p:nvPr/>
        </p:nvSpPr>
        <p:spPr>
          <a:xfrm>
            <a:off x="3173257" y="1943481"/>
            <a:ext cx="1102068" cy="479213"/>
          </a:xfrm>
          <a:prstGeom prst="rect">
            <a:avLst/>
          </a:prstGeom>
          <a:solidFill>
            <a:srgbClr val="BE651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b="1">
                <a:solidFill>
                  <a:schemeClr val="bg1"/>
                </a:solidFill>
                <a:latin typeface="Roboto" panose="02000000000000000000" pitchFamily="2" charset="0"/>
                <a:ea typeface="Roboto" panose="02000000000000000000" pitchFamily="2" charset="0"/>
              </a:rPr>
              <a:t>From</a:t>
            </a:r>
          </a:p>
        </p:txBody>
      </p:sp>
      <p:sp>
        <p:nvSpPr>
          <p:cNvPr id="193" name="Rectangle 192">
            <a:extLst>
              <a:ext uri="{FF2B5EF4-FFF2-40B4-BE49-F238E27FC236}">
                <a16:creationId xmlns:a16="http://schemas.microsoft.com/office/drawing/2014/main" id="{57197E9C-5B92-4896-BDEB-FA5027382DF4}"/>
              </a:ext>
            </a:extLst>
          </p:cNvPr>
          <p:cNvSpPr/>
          <p:nvPr/>
        </p:nvSpPr>
        <p:spPr>
          <a:xfrm>
            <a:off x="4237728" y="1943481"/>
            <a:ext cx="1102068" cy="479213"/>
          </a:xfrm>
          <a:prstGeom prst="rect">
            <a:avLst/>
          </a:prstGeom>
          <a:solidFill>
            <a:srgbClr val="E7AB0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r>
              <a:rPr lang="en-GB" b="1">
                <a:solidFill>
                  <a:schemeClr val="bg1"/>
                </a:solidFill>
                <a:latin typeface="Roboto" panose="02000000000000000000" pitchFamily="2" charset="0"/>
                <a:ea typeface="Roboto" panose="02000000000000000000" pitchFamily="2" charset="0"/>
              </a:rPr>
              <a:t>Count</a:t>
            </a:r>
            <a:endParaRPr lang="en-US">
              <a:solidFill>
                <a:srgbClr val="FFFFFF">
                  <a:lumMod val="75000"/>
                </a:srgbClr>
              </a:solidFill>
              <a:latin typeface="Lato" panose="020F0502020204030203" pitchFamily="34" charset="0"/>
            </a:endParaRPr>
          </a:p>
        </p:txBody>
      </p:sp>
      <p:sp>
        <p:nvSpPr>
          <p:cNvPr id="197" name="Rectangle 129">
            <a:extLst>
              <a:ext uri="{FF2B5EF4-FFF2-40B4-BE49-F238E27FC236}">
                <a16:creationId xmlns:a16="http://schemas.microsoft.com/office/drawing/2014/main" id="{6E003D28-D4B7-4DC1-8F90-C032331982AD}"/>
              </a:ext>
            </a:extLst>
          </p:cNvPr>
          <p:cNvSpPr>
            <a:spLocks/>
          </p:cNvSpPr>
          <p:nvPr/>
        </p:nvSpPr>
        <p:spPr bwMode="auto">
          <a:xfrm>
            <a:off x="982744" y="3555262"/>
            <a:ext cx="1172598" cy="4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575">
                <a:solidFill>
                  <a:schemeClr val="bg1"/>
                </a:solidFill>
                <a:latin typeface="Roboto" panose="02000000000000000000" pitchFamily="2" charset="0"/>
                <a:ea typeface="Roboto" panose="02000000000000000000" pitchFamily="2" charset="0"/>
                <a:cs typeface="Lato" panose="020F0502020204030203" pitchFamily="34" charset="0"/>
                <a:sym typeface="Helvetica" charset="0"/>
              </a:rPr>
              <a:t>New Messages</a:t>
            </a:r>
          </a:p>
        </p:txBody>
      </p:sp>
      <p:graphicFrame>
        <p:nvGraphicFramePr>
          <p:cNvPr id="198" name="Table 197">
            <a:extLst>
              <a:ext uri="{FF2B5EF4-FFF2-40B4-BE49-F238E27FC236}">
                <a16:creationId xmlns:a16="http://schemas.microsoft.com/office/drawing/2014/main" id="{E448CF8B-251C-4EE8-9E6C-E2B82F43A98E}"/>
              </a:ext>
            </a:extLst>
          </p:cNvPr>
          <p:cNvGraphicFramePr>
            <a:graphicFrameLocks noGrp="1"/>
          </p:cNvGraphicFramePr>
          <p:nvPr>
            <p:extLst>
              <p:ext uri="{D42A27DB-BD31-4B8C-83A1-F6EECF244321}">
                <p14:modId xmlns:p14="http://schemas.microsoft.com/office/powerpoint/2010/main" val="2947793478"/>
              </p:ext>
            </p:extLst>
          </p:nvPr>
        </p:nvGraphicFramePr>
        <p:xfrm>
          <a:off x="2070389" y="2411540"/>
          <a:ext cx="3269407" cy="3947148"/>
        </p:xfrm>
        <a:graphic>
          <a:graphicData uri="http://schemas.openxmlformats.org/drawingml/2006/table">
            <a:tbl>
              <a:tblPr firstRow="1" firstCol="1" bandRow="1">
                <a:tableStyleId>{5940675A-B579-460E-94D1-54222C63F5DA}</a:tableStyleId>
              </a:tblPr>
              <a:tblGrid>
                <a:gridCol w="1110407">
                  <a:extLst>
                    <a:ext uri="{9D8B030D-6E8A-4147-A177-3AD203B41FA5}">
                      <a16:colId xmlns:a16="http://schemas.microsoft.com/office/drawing/2014/main" val="4006610389"/>
                    </a:ext>
                  </a:extLst>
                </a:gridCol>
                <a:gridCol w="1054100">
                  <a:extLst>
                    <a:ext uri="{9D8B030D-6E8A-4147-A177-3AD203B41FA5}">
                      <a16:colId xmlns:a16="http://schemas.microsoft.com/office/drawing/2014/main" val="1668662019"/>
                    </a:ext>
                  </a:extLst>
                </a:gridCol>
                <a:gridCol w="1104900">
                  <a:extLst>
                    <a:ext uri="{9D8B030D-6E8A-4147-A177-3AD203B41FA5}">
                      <a16:colId xmlns:a16="http://schemas.microsoft.com/office/drawing/2014/main" val="289746826"/>
                    </a:ext>
                  </a:extLst>
                </a:gridCol>
              </a:tblGrid>
              <a:tr h="385834">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GAINING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2648429"/>
                  </a:ext>
                </a:extLst>
              </a:tr>
              <a:tr h="382877">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LOSING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6006198"/>
                  </a:ext>
                </a:extLst>
              </a:tr>
              <a:tr h="458820">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REGISTERED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2953344"/>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GRDA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8271412"/>
                  </a:ext>
                </a:extLst>
              </a:tr>
              <a:tr h="382877">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GAINING SHIPPER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5715680"/>
                  </a:ext>
                </a:extLst>
              </a:tr>
              <a:tr h="233674">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ECOES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525908"/>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DES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4178934"/>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ERDA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0632854"/>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MAP</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8285127"/>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DCCSM</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1770968"/>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ECOS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9435087"/>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MEM</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1509629"/>
                  </a:ext>
                </a:extLst>
              </a:tr>
              <a:tr h="233674">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LOSING SHIPPER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6127989"/>
                  </a:ext>
                </a:extLst>
              </a:tr>
              <a:tr h="233674">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HHDC</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5998766"/>
                  </a:ext>
                </a:extLst>
              </a:tr>
            </a:tbl>
          </a:graphicData>
        </a:graphic>
      </p:graphicFrame>
      <p:cxnSp>
        <p:nvCxnSpPr>
          <p:cNvPr id="201" name="Straight Connector 200">
            <a:extLst>
              <a:ext uri="{FF2B5EF4-FFF2-40B4-BE49-F238E27FC236}">
                <a16:creationId xmlns:a16="http://schemas.microsoft.com/office/drawing/2014/main" id="{BD948ECE-3CD6-4374-B3E4-29FAB82F26F8}"/>
              </a:ext>
            </a:extLst>
          </p:cNvPr>
          <p:cNvCxnSpPr>
            <a:cxnSpLocks/>
          </p:cNvCxnSpPr>
          <p:nvPr/>
        </p:nvCxnSpPr>
        <p:spPr>
          <a:xfrm>
            <a:off x="1063085" y="6358694"/>
            <a:ext cx="4285095" cy="0"/>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Box 201">
            <a:extLst>
              <a:ext uri="{FF2B5EF4-FFF2-40B4-BE49-F238E27FC236}">
                <a16:creationId xmlns:a16="http://schemas.microsoft.com/office/drawing/2014/main" id="{B81F7D66-7766-4E06-9935-66776CAAB61F}"/>
              </a:ext>
            </a:extLst>
          </p:cNvPr>
          <p:cNvSpPr txBox="1"/>
          <p:nvPr/>
        </p:nvSpPr>
        <p:spPr>
          <a:xfrm>
            <a:off x="4777414" y="6358694"/>
            <a:ext cx="3177521" cy="277178"/>
          </a:xfrm>
          <a:prstGeom prst="rect">
            <a:avLst/>
          </a:prstGeom>
          <a:noFill/>
        </p:spPr>
        <p:txBody>
          <a:bodyPr wrap="square" lIns="82347" tIns="41173" rIns="82347" bIns="41173" rtlCol="0">
            <a:spAutoFit/>
          </a:bodyPr>
          <a:lstStyle/>
          <a:p>
            <a:pPr defTabSz="823485"/>
            <a:r>
              <a:rPr lang="en-US" sz="1261" b="1" dirty="0">
                <a:solidFill>
                  <a:srgbClr val="70ADA3"/>
                </a:solidFill>
                <a:latin typeface="Roboto" panose="02000000000000000000" pitchFamily="2" charset="0"/>
                <a:ea typeface="Roboto" panose="02000000000000000000" pitchFamily="2" charset="0"/>
                <a:cs typeface="Lato" panose="020F0502020204030203" pitchFamily="34" charset="0"/>
              </a:rPr>
              <a:t>New CSS API Messages</a:t>
            </a:r>
          </a:p>
        </p:txBody>
      </p:sp>
      <p:sp>
        <p:nvSpPr>
          <p:cNvPr id="203" name="TextBox 202">
            <a:extLst>
              <a:ext uri="{FF2B5EF4-FFF2-40B4-BE49-F238E27FC236}">
                <a16:creationId xmlns:a16="http://schemas.microsoft.com/office/drawing/2014/main" id="{A8E3E0AE-8502-4EDA-9D17-BE7515B93DD0}"/>
              </a:ext>
            </a:extLst>
          </p:cNvPr>
          <p:cNvSpPr txBox="1"/>
          <p:nvPr/>
        </p:nvSpPr>
        <p:spPr>
          <a:xfrm>
            <a:off x="1063085" y="1374021"/>
            <a:ext cx="10741444" cy="369332"/>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 following tables provide an overview of the senders and receivers of the new CSS Messages</a:t>
            </a:r>
            <a:endParaRPr lang="en-GB" sz="1800" dirty="0">
              <a:latin typeface="Roboto" panose="02000000000000000000" pitchFamily="2" charset="0"/>
              <a:ea typeface="Roboto" panose="02000000000000000000" pitchFamily="2" charset="0"/>
            </a:endParaRPr>
          </a:p>
        </p:txBody>
      </p:sp>
      <p:sp>
        <p:nvSpPr>
          <p:cNvPr id="33" name="Rectangle 129">
            <a:extLst>
              <a:ext uri="{FF2B5EF4-FFF2-40B4-BE49-F238E27FC236}">
                <a16:creationId xmlns:a16="http://schemas.microsoft.com/office/drawing/2014/main" id="{BFAEBD2B-F2AE-4C06-87ED-32458B052CF4}"/>
              </a:ext>
            </a:extLst>
          </p:cNvPr>
          <p:cNvSpPr>
            <a:spLocks/>
          </p:cNvSpPr>
          <p:nvPr/>
        </p:nvSpPr>
        <p:spPr bwMode="auto">
          <a:xfrm>
            <a:off x="7422240" y="2121168"/>
            <a:ext cx="1425395" cy="3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400" b="1">
                <a:solidFill>
                  <a:srgbClr val="FFFFFF"/>
                </a:solidFill>
                <a:latin typeface="Lato Regular" panose="020F0502020204030203" pitchFamily="34" charset="0"/>
                <a:ea typeface="Lato Regular" panose="020F0502020204030203" pitchFamily="34" charset="0"/>
                <a:sym typeface="Helvetica" charset="0"/>
              </a:rPr>
              <a:t>To</a:t>
            </a:r>
          </a:p>
        </p:txBody>
      </p:sp>
      <p:sp>
        <p:nvSpPr>
          <p:cNvPr id="34" name="Rectangle 33">
            <a:extLst>
              <a:ext uri="{FF2B5EF4-FFF2-40B4-BE49-F238E27FC236}">
                <a16:creationId xmlns:a16="http://schemas.microsoft.com/office/drawing/2014/main" id="{7DDDFBB2-2198-4047-9EA4-EEE4A0AA1A24}"/>
              </a:ext>
            </a:extLst>
          </p:cNvPr>
          <p:cNvSpPr/>
          <p:nvPr/>
        </p:nvSpPr>
        <p:spPr>
          <a:xfrm>
            <a:off x="5860217" y="1943479"/>
            <a:ext cx="1011916" cy="4415207"/>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endParaRPr lang="en-US" sz="6300">
              <a:solidFill>
                <a:srgbClr val="FFFFFF">
                  <a:lumMod val="75000"/>
                </a:srgbClr>
              </a:solidFill>
              <a:latin typeface="Lato" panose="020F0502020204030203" pitchFamily="34" charset="0"/>
            </a:endParaRPr>
          </a:p>
        </p:txBody>
      </p:sp>
      <p:sp>
        <p:nvSpPr>
          <p:cNvPr id="35" name="Rectangle 34">
            <a:extLst>
              <a:ext uri="{FF2B5EF4-FFF2-40B4-BE49-F238E27FC236}">
                <a16:creationId xmlns:a16="http://schemas.microsoft.com/office/drawing/2014/main" id="{A5B30F64-5680-471C-98C5-732E0B6B1033}"/>
              </a:ext>
            </a:extLst>
          </p:cNvPr>
          <p:cNvSpPr/>
          <p:nvPr/>
        </p:nvSpPr>
        <p:spPr>
          <a:xfrm>
            <a:off x="6868321" y="1943481"/>
            <a:ext cx="1102068" cy="479213"/>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r>
              <a:rPr lang="en-GB" b="1">
                <a:solidFill>
                  <a:schemeClr val="bg1"/>
                </a:solidFill>
                <a:latin typeface="Roboto" panose="02000000000000000000" pitchFamily="2" charset="0"/>
                <a:ea typeface="Roboto" panose="02000000000000000000" pitchFamily="2" charset="0"/>
              </a:rPr>
              <a:t>To</a:t>
            </a:r>
            <a:endParaRPr lang="en-US">
              <a:solidFill>
                <a:srgbClr val="FFFFFF">
                  <a:lumMod val="75000"/>
                </a:srgbClr>
              </a:solidFill>
              <a:latin typeface="Lato" panose="020F0502020204030203" pitchFamily="34" charset="0"/>
            </a:endParaRPr>
          </a:p>
        </p:txBody>
      </p:sp>
      <p:sp>
        <p:nvSpPr>
          <p:cNvPr id="36" name="Rectangle 35">
            <a:extLst>
              <a:ext uri="{FF2B5EF4-FFF2-40B4-BE49-F238E27FC236}">
                <a16:creationId xmlns:a16="http://schemas.microsoft.com/office/drawing/2014/main" id="{658D3772-0767-476E-9DF7-582E10D1F9AF}"/>
              </a:ext>
            </a:extLst>
          </p:cNvPr>
          <p:cNvSpPr/>
          <p:nvPr/>
        </p:nvSpPr>
        <p:spPr>
          <a:xfrm>
            <a:off x="7970389" y="1943481"/>
            <a:ext cx="1102068" cy="479213"/>
          </a:xfrm>
          <a:prstGeom prst="rect">
            <a:avLst/>
          </a:prstGeom>
          <a:solidFill>
            <a:srgbClr val="BE6516"/>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r>
              <a:rPr lang="en-GB" b="1" dirty="0">
                <a:solidFill>
                  <a:schemeClr val="bg1"/>
                </a:solidFill>
                <a:latin typeface="Roboto" panose="02000000000000000000" pitchFamily="2" charset="0"/>
                <a:ea typeface="Roboto" panose="02000000000000000000" pitchFamily="2" charset="0"/>
              </a:rPr>
              <a:t>From</a:t>
            </a:r>
            <a:endParaRPr lang="en-US" dirty="0">
              <a:solidFill>
                <a:srgbClr val="FFFFFF">
                  <a:lumMod val="75000"/>
                </a:srgbClr>
              </a:solidFill>
              <a:latin typeface="Lato" panose="020F0502020204030203" pitchFamily="34" charset="0"/>
            </a:endParaRPr>
          </a:p>
        </p:txBody>
      </p:sp>
      <p:sp>
        <p:nvSpPr>
          <p:cNvPr id="37" name="Rectangle 36">
            <a:extLst>
              <a:ext uri="{FF2B5EF4-FFF2-40B4-BE49-F238E27FC236}">
                <a16:creationId xmlns:a16="http://schemas.microsoft.com/office/drawing/2014/main" id="{878459A4-7450-40B1-B698-6D0479D912E7}"/>
              </a:ext>
            </a:extLst>
          </p:cNvPr>
          <p:cNvSpPr/>
          <p:nvPr/>
        </p:nvSpPr>
        <p:spPr>
          <a:xfrm>
            <a:off x="9034860" y="1943481"/>
            <a:ext cx="1102068" cy="479213"/>
          </a:xfrm>
          <a:prstGeom prst="rect">
            <a:avLst/>
          </a:prstGeom>
          <a:solidFill>
            <a:srgbClr val="E7AB0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1200241"/>
            <a:r>
              <a:rPr lang="en-GB" b="1">
                <a:solidFill>
                  <a:schemeClr val="bg1"/>
                </a:solidFill>
                <a:latin typeface="Roboto" panose="02000000000000000000" pitchFamily="2" charset="0"/>
                <a:ea typeface="Roboto" panose="02000000000000000000" pitchFamily="2" charset="0"/>
              </a:rPr>
              <a:t>Count</a:t>
            </a:r>
            <a:endParaRPr lang="en-US">
              <a:solidFill>
                <a:srgbClr val="FFFFFF">
                  <a:lumMod val="75000"/>
                </a:srgbClr>
              </a:solidFill>
              <a:latin typeface="Lato" panose="020F0502020204030203" pitchFamily="34" charset="0"/>
            </a:endParaRPr>
          </a:p>
        </p:txBody>
      </p:sp>
      <p:sp>
        <p:nvSpPr>
          <p:cNvPr id="41" name="Rectangle 129">
            <a:extLst>
              <a:ext uri="{FF2B5EF4-FFF2-40B4-BE49-F238E27FC236}">
                <a16:creationId xmlns:a16="http://schemas.microsoft.com/office/drawing/2014/main" id="{F878202C-C9FA-4F2B-90CE-5195B57828FB}"/>
              </a:ext>
            </a:extLst>
          </p:cNvPr>
          <p:cNvSpPr>
            <a:spLocks/>
          </p:cNvSpPr>
          <p:nvPr/>
        </p:nvSpPr>
        <p:spPr bwMode="auto">
          <a:xfrm>
            <a:off x="5779876" y="3555262"/>
            <a:ext cx="1172598" cy="4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1200241">
              <a:tabLst>
                <a:tab pos="622356" algn="l"/>
                <a:tab pos="1244710" algn="l"/>
                <a:tab pos="1867066" algn="l"/>
                <a:tab pos="2489421" algn="l"/>
                <a:tab pos="3111776" algn="l"/>
                <a:tab pos="3734131" algn="l"/>
                <a:tab pos="4356487" algn="l"/>
                <a:tab pos="4978841" algn="l"/>
                <a:tab pos="5601197" algn="l"/>
                <a:tab pos="6223552" algn="l"/>
                <a:tab pos="6845907" algn="l"/>
                <a:tab pos="7468262" algn="l"/>
              </a:tabLst>
            </a:pPr>
            <a:r>
              <a:rPr lang="en-US" sz="1575">
                <a:solidFill>
                  <a:schemeClr val="bg1"/>
                </a:solidFill>
                <a:latin typeface="Roboto" panose="02000000000000000000" pitchFamily="2" charset="0"/>
                <a:ea typeface="Roboto" panose="02000000000000000000" pitchFamily="2" charset="0"/>
                <a:cs typeface="Lato" panose="020F0502020204030203" pitchFamily="34" charset="0"/>
                <a:sym typeface="Helvetica" charset="0"/>
              </a:rPr>
              <a:t>New Messages</a:t>
            </a:r>
          </a:p>
        </p:txBody>
      </p:sp>
      <p:graphicFrame>
        <p:nvGraphicFramePr>
          <p:cNvPr id="42" name="Table 41">
            <a:extLst>
              <a:ext uri="{FF2B5EF4-FFF2-40B4-BE49-F238E27FC236}">
                <a16:creationId xmlns:a16="http://schemas.microsoft.com/office/drawing/2014/main" id="{7DD8CA62-6DE3-40D6-9108-18AE8F8138C6}"/>
              </a:ext>
            </a:extLst>
          </p:cNvPr>
          <p:cNvGraphicFramePr>
            <a:graphicFrameLocks noGrp="1"/>
          </p:cNvGraphicFramePr>
          <p:nvPr>
            <p:extLst>
              <p:ext uri="{D42A27DB-BD31-4B8C-83A1-F6EECF244321}">
                <p14:modId xmlns:p14="http://schemas.microsoft.com/office/powerpoint/2010/main" val="92812482"/>
              </p:ext>
            </p:extLst>
          </p:nvPr>
        </p:nvGraphicFramePr>
        <p:xfrm>
          <a:off x="6868321" y="2408477"/>
          <a:ext cx="3262075" cy="3950211"/>
        </p:xfrm>
        <a:graphic>
          <a:graphicData uri="http://schemas.openxmlformats.org/drawingml/2006/table">
            <a:tbl>
              <a:tblPr firstRow="1" firstCol="1" bandRow="1">
                <a:tableStyleId>{5940675A-B579-460E-94D1-54222C63F5DA}</a:tableStyleId>
              </a:tblPr>
              <a:tblGrid>
                <a:gridCol w="1107917">
                  <a:extLst>
                    <a:ext uri="{9D8B030D-6E8A-4147-A177-3AD203B41FA5}">
                      <a16:colId xmlns:a16="http://schemas.microsoft.com/office/drawing/2014/main" val="4006610389"/>
                    </a:ext>
                  </a:extLst>
                </a:gridCol>
                <a:gridCol w="1051736">
                  <a:extLst>
                    <a:ext uri="{9D8B030D-6E8A-4147-A177-3AD203B41FA5}">
                      <a16:colId xmlns:a16="http://schemas.microsoft.com/office/drawing/2014/main" val="1668662019"/>
                    </a:ext>
                  </a:extLst>
                </a:gridCol>
                <a:gridCol w="1102422">
                  <a:extLst>
                    <a:ext uri="{9D8B030D-6E8A-4147-A177-3AD203B41FA5}">
                      <a16:colId xmlns:a16="http://schemas.microsoft.com/office/drawing/2014/main" val="289746826"/>
                    </a:ext>
                  </a:extLst>
                </a:gridCol>
              </a:tblGrid>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HHDA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01627"/>
                  </a:ext>
                </a:extLst>
              </a:tr>
              <a:tr h="211177">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NHHDC</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0908537"/>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NHHDA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3145673"/>
                  </a:ext>
                </a:extLst>
              </a:tr>
              <a:tr h="412979">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REGISTERED SHIPPER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0591402"/>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DCCSM</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1717142"/>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GRDA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2227447"/>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ERDA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0746306"/>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GAS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7302608"/>
                  </a:ext>
                </a:extLst>
              </a:tr>
              <a:tr h="414648">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ELECTRICITY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8739494"/>
                  </a:ext>
                </a:extLst>
              </a:tr>
              <a:tr h="615452">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GT REGISTRATION INITIATOR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2473791"/>
                  </a:ext>
                </a:extLst>
              </a:tr>
              <a:tr h="412979">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GAINING 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3032509"/>
                  </a:ext>
                </a:extLst>
              </a:tr>
              <a:tr h="40473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SUPPLIER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2253936"/>
                  </a:ext>
                </a:extLst>
              </a:tr>
              <a:tr h="211177">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CSS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a:solidFill>
                            <a:schemeClr val="tx1">
                              <a:lumMod val="50000"/>
                              <a:lumOff val="50000"/>
                            </a:schemeClr>
                          </a:solidFill>
                          <a:effectLst/>
                          <a:latin typeface="Roboto" panose="02000000000000000000" pitchFamily="2" charset="0"/>
                          <a:ea typeface="Roboto" panose="02000000000000000000" pitchFamily="2" charset="0"/>
                        </a:rPr>
                        <a:t>RECDDG</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050" b="0" i="0" u="none" strike="noStrike" dirty="0">
                          <a:solidFill>
                            <a:schemeClr val="tx1">
                              <a:lumMod val="50000"/>
                              <a:lumOff val="50000"/>
                            </a:schemeClr>
                          </a:solidFill>
                          <a:effectLst/>
                          <a:latin typeface="Roboto" panose="02000000000000000000" pitchFamily="2" charset="0"/>
                          <a:ea typeface="Roboto" panose="02000000000000000000" pitchFamily="2" charset="0"/>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4974193"/>
                  </a:ext>
                </a:extLst>
              </a:tr>
            </a:tbl>
          </a:graphicData>
        </a:graphic>
      </p:graphicFrame>
      <p:cxnSp>
        <p:nvCxnSpPr>
          <p:cNvPr id="43" name="Straight Connector 42">
            <a:extLst>
              <a:ext uri="{FF2B5EF4-FFF2-40B4-BE49-F238E27FC236}">
                <a16:creationId xmlns:a16="http://schemas.microsoft.com/office/drawing/2014/main" id="{2597F56C-52D2-4413-9E0D-7A5927CBC2E2}"/>
              </a:ext>
            </a:extLst>
          </p:cNvPr>
          <p:cNvCxnSpPr/>
          <p:nvPr/>
        </p:nvCxnSpPr>
        <p:spPr>
          <a:xfrm>
            <a:off x="5860217" y="6358694"/>
            <a:ext cx="42850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60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796936" y="219858"/>
            <a:ext cx="9284855" cy="660111"/>
          </a:xfrm>
        </p:spPr>
        <p:txBody>
          <a:bodyPr>
            <a:normAutofit fontScale="90000"/>
          </a:bodyPr>
          <a:lstStyle/>
          <a:p>
            <a:br>
              <a:rPr lang="en-GB"/>
            </a:br>
            <a:r>
              <a:rPr lang="en-GB"/>
              <a:t>Version numbering</a:t>
            </a:r>
          </a:p>
        </p:txBody>
      </p:sp>
      <p:sp>
        <p:nvSpPr>
          <p:cNvPr id="203" name="TextBox 202">
            <a:extLst>
              <a:ext uri="{FF2B5EF4-FFF2-40B4-BE49-F238E27FC236}">
                <a16:creationId xmlns:a16="http://schemas.microsoft.com/office/drawing/2014/main" id="{A8E3E0AE-8502-4EDA-9D17-BE7515B93DD0}"/>
              </a:ext>
            </a:extLst>
          </p:cNvPr>
          <p:cNvSpPr txBox="1"/>
          <p:nvPr/>
        </p:nvSpPr>
        <p:spPr>
          <a:xfrm>
            <a:off x="796936" y="1951672"/>
            <a:ext cx="10741444" cy="2585323"/>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 version of the REC Data Catalogue that will go live on 18 July 2022 is V3.0.0</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The Data Transfer Catalogue (DTC) is now part of the wider REC Data Specification. Some Market Participant systems still require a DTC version number when applying version updates within their systems. Continuing from the DTC version numbering that existed prior to the establishment of the REC, the version of the DTC that will go live on 18 July 2022 is V13.5.</a:t>
            </a: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 </a:t>
            </a:r>
            <a:endParaRPr lang="en-GB" sz="1800" dirty="0">
              <a:latin typeface="Roboto" panose="02000000000000000000" pitchFamily="2" charset="0"/>
              <a:ea typeface="Roboto" panose="02000000000000000000" pitchFamily="2" charset="0"/>
            </a:endParaRPr>
          </a:p>
        </p:txBody>
      </p:sp>
      <p:sp>
        <p:nvSpPr>
          <p:cNvPr id="33" name="Rectangle: Rounded Corners 32">
            <a:extLst>
              <a:ext uri="{FF2B5EF4-FFF2-40B4-BE49-F238E27FC236}">
                <a16:creationId xmlns:a16="http://schemas.microsoft.com/office/drawing/2014/main" id="{7689C0F6-D76C-43EE-A2FF-81C9D47987A4}"/>
              </a:ext>
            </a:extLst>
          </p:cNvPr>
          <p:cNvSpPr/>
          <p:nvPr/>
        </p:nvSpPr>
        <p:spPr>
          <a:xfrm>
            <a:off x="-10058070" y="5035138"/>
            <a:ext cx="3432433" cy="888382"/>
          </a:xfrm>
          <a:prstGeom prst="roundRect">
            <a:avLst/>
          </a:prstGeom>
          <a:solidFill>
            <a:srgbClr val="84B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rPr>
              <a:t>REC Specification Version 3.0 </a:t>
            </a:r>
          </a:p>
        </p:txBody>
      </p:sp>
      <p:sp>
        <p:nvSpPr>
          <p:cNvPr id="8" name="Rectangle 7">
            <a:extLst>
              <a:ext uri="{FF2B5EF4-FFF2-40B4-BE49-F238E27FC236}">
                <a16:creationId xmlns:a16="http://schemas.microsoft.com/office/drawing/2014/main" id="{1A10B089-50FC-47DF-B366-973ECFB8CBE5}"/>
              </a:ext>
            </a:extLst>
          </p:cNvPr>
          <p:cNvSpPr/>
          <p:nvPr/>
        </p:nvSpPr>
        <p:spPr>
          <a:xfrm>
            <a:off x="-6307443" y="5513339"/>
            <a:ext cx="760021" cy="106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1F7CA9B-4BDD-4C72-A894-C4515461F6B9}"/>
              </a:ext>
            </a:extLst>
          </p:cNvPr>
          <p:cNvGrpSpPr/>
          <p:nvPr/>
        </p:nvGrpSpPr>
        <p:grpSpPr>
          <a:xfrm>
            <a:off x="1741604" y="4280720"/>
            <a:ext cx="8708791" cy="1642800"/>
            <a:chOff x="1914827" y="4292480"/>
            <a:chExt cx="8708791" cy="1642800"/>
          </a:xfrm>
        </p:grpSpPr>
        <p:sp>
          <p:nvSpPr>
            <p:cNvPr id="9" name="Google Shape;395;p24">
              <a:extLst>
                <a:ext uri="{FF2B5EF4-FFF2-40B4-BE49-F238E27FC236}">
                  <a16:creationId xmlns:a16="http://schemas.microsoft.com/office/drawing/2014/main" id="{279F101A-01B7-4261-8D7F-1823AEC746AC}"/>
                </a:ext>
              </a:extLst>
            </p:cNvPr>
            <p:cNvSpPr/>
            <p:nvPr/>
          </p:nvSpPr>
          <p:spPr>
            <a:xfrm>
              <a:off x="1914827" y="4292480"/>
              <a:ext cx="3795300" cy="1642800"/>
            </a:xfrm>
            <a:prstGeom prst="roundRect">
              <a:avLst>
                <a:gd name="adj" fmla="val 5263"/>
              </a:avLst>
            </a:prstGeom>
            <a:solidFill>
              <a:srgbClr val="70ADA3"/>
            </a:solidFill>
            <a:ln>
              <a:noFill/>
            </a:ln>
          </p:spPr>
          <p:txBody>
            <a:bodyPr spcFirstLastPara="1" wrap="square" lIns="91425" tIns="91425" rIns="91425" bIns="91425" anchor="ctr" anchorCtr="0">
              <a:noAutofit/>
            </a:bodyPr>
            <a:lstStyle/>
            <a:p>
              <a:pPr algn="ctr"/>
              <a:r>
                <a:rPr lang="en-GB" sz="2600" b="1">
                  <a:solidFill>
                    <a:schemeClr val="bg1"/>
                  </a:solidFill>
                  <a:latin typeface="Roboto" panose="02000000000000000000" pitchFamily="2" charset="0"/>
                  <a:ea typeface="Roboto" panose="02000000000000000000" pitchFamily="2" charset="0"/>
                </a:rPr>
                <a:t>REC Specification V3.0 </a:t>
              </a:r>
            </a:p>
          </p:txBody>
        </p:sp>
        <p:sp>
          <p:nvSpPr>
            <p:cNvPr id="10" name="Google Shape;397;p24">
              <a:extLst>
                <a:ext uri="{FF2B5EF4-FFF2-40B4-BE49-F238E27FC236}">
                  <a16:creationId xmlns:a16="http://schemas.microsoft.com/office/drawing/2014/main" id="{37E09CD8-23A9-4D36-B2A9-67DF2CA4B9B3}"/>
                </a:ext>
              </a:extLst>
            </p:cNvPr>
            <p:cNvSpPr/>
            <p:nvPr/>
          </p:nvSpPr>
          <p:spPr>
            <a:xfrm>
              <a:off x="6828018" y="4292480"/>
              <a:ext cx="3795600" cy="1642800"/>
            </a:xfrm>
            <a:prstGeom prst="roundRect">
              <a:avLst>
                <a:gd name="adj" fmla="val 6340"/>
              </a:avLst>
            </a:prstGeom>
            <a:solidFill>
              <a:schemeClr val="accent3"/>
            </a:solidFill>
            <a:ln>
              <a:noFill/>
            </a:ln>
          </p:spPr>
          <p:txBody>
            <a:bodyPr spcFirstLastPara="1" wrap="square" lIns="91425" tIns="91425" rIns="91425" bIns="91425" anchor="ctr" anchorCtr="0">
              <a:noAutofit/>
            </a:bodyPr>
            <a:lstStyle/>
            <a:p>
              <a:pPr algn="ctr"/>
              <a:r>
                <a:rPr lang="en-GB" sz="2600" b="1" dirty="0">
                  <a:solidFill>
                    <a:schemeClr val="bg1"/>
                  </a:solidFill>
                  <a:latin typeface="Roboto" panose="02000000000000000000" pitchFamily="2" charset="0"/>
                  <a:ea typeface="Roboto" panose="02000000000000000000" pitchFamily="2" charset="0"/>
                </a:rPr>
                <a:t>DTC Version 13.5</a:t>
              </a:r>
            </a:p>
          </p:txBody>
        </p:sp>
        <p:sp>
          <p:nvSpPr>
            <p:cNvPr id="11" name="Google Shape;399;p24">
              <a:extLst>
                <a:ext uri="{FF2B5EF4-FFF2-40B4-BE49-F238E27FC236}">
                  <a16:creationId xmlns:a16="http://schemas.microsoft.com/office/drawing/2014/main" id="{6E0475C9-4649-424E-AB41-BDF91B632DD9}"/>
                </a:ext>
              </a:extLst>
            </p:cNvPr>
            <p:cNvSpPr/>
            <p:nvPr/>
          </p:nvSpPr>
          <p:spPr>
            <a:xfrm>
              <a:off x="5646550" y="4491357"/>
              <a:ext cx="1245045" cy="1245045"/>
            </a:xfrm>
            <a:prstGeom prst="ellipse">
              <a:avLst/>
            </a:prstGeom>
            <a:solidFill>
              <a:schemeClr val="accent5"/>
            </a:solidFill>
            <a:ln w="76200">
              <a:solidFill>
                <a:schemeClr val="bg1"/>
              </a:solidFill>
            </a:ln>
          </p:spPr>
          <p:txBody>
            <a:bodyPr spcFirstLastPara="1" wrap="square" lIns="91425" tIns="0" rIns="91425" bIns="91425" anchor="ctr" anchorCtr="0">
              <a:noAutofit/>
            </a:bodyPr>
            <a:lstStyle/>
            <a:p>
              <a:pPr marL="0" lvl="0" indent="0" algn="ctr" rtl="0">
                <a:spcBef>
                  <a:spcPts val="0"/>
                </a:spcBef>
                <a:spcAft>
                  <a:spcPts val="0"/>
                </a:spcAft>
                <a:buNone/>
              </a:pPr>
              <a:r>
                <a:rPr lang="en-GB" sz="11500">
                  <a:solidFill>
                    <a:schemeClr val="bg1"/>
                  </a:solidFill>
                </a:rPr>
                <a:t>=</a:t>
              </a:r>
              <a:endParaRPr sz="11500">
                <a:solidFill>
                  <a:schemeClr val="bg1"/>
                </a:solidFill>
              </a:endParaRPr>
            </a:p>
          </p:txBody>
        </p:sp>
      </p:grpSp>
    </p:spTree>
    <p:extLst>
      <p:ext uri="{BB962C8B-B14F-4D97-AF65-F5344CB8AC3E}">
        <p14:creationId xmlns:p14="http://schemas.microsoft.com/office/powerpoint/2010/main" val="27371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t>The V3.0 Impacts</a:t>
            </a:r>
          </a:p>
        </p:txBody>
      </p:sp>
      <p:sp>
        <p:nvSpPr>
          <p:cNvPr id="9" name="TextBox 8">
            <a:extLst>
              <a:ext uri="{FF2B5EF4-FFF2-40B4-BE49-F238E27FC236}">
                <a16:creationId xmlns:a16="http://schemas.microsoft.com/office/drawing/2014/main" id="{A6D6F63D-6E82-483F-B23F-1034378C1FED}"/>
              </a:ext>
            </a:extLst>
          </p:cNvPr>
          <p:cNvSpPr txBox="1"/>
          <p:nvPr/>
        </p:nvSpPr>
        <p:spPr>
          <a:xfrm>
            <a:off x="725278" y="1238794"/>
            <a:ext cx="10741444" cy="646331"/>
          </a:xfrm>
          <a:prstGeom prst="rect">
            <a:avLst/>
          </a:prstGeom>
          <a:noFill/>
        </p:spPr>
        <p:txBody>
          <a:bodyPr wrap="square">
            <a:spAutoFit/>
          </a:bodyPr>
          <a:lstStyle/>
          <a:p>
            <a:r>
              <a:rPr lang="en-GB">
                <a:latin typeface="Roboto" panose="02000000000000000000" pitchFamily="2" charset="0"/>
                <a:ea typeface="Roboto" panose="02000000000000000000" pitchFamily="2" charset="0"/>
              </a:rPr>
              <a:t>Next, let’s look at the Data Access Impacts</a:t>
            </a:r>
            <a:endParaRPr lang="en-GB" sz="1800">
              <a:latin typeface="Roboto" panose="02000000000000000000" pitchFamily="2" charset="0"/>
              <a:ea typeface="Roboto" panose="02000000000000000000" pitchFamily="2" charset="0"/>
            </a:endParaRPr>
          </a:p>
          <a:p>
            <a:endParaRPr lang="en-GB" sz="1800" b="1">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89C9A63D-25EC-421B-A36E-CD164FEB12E8}"/>
              </a:ext>
            </a:extLst>
          </p:cNvPr>
          <p:cNvSpPr txBox="1"/>
          <p:nvPr/>
        </p:nvSpPr>
        <p:spPr>
          <a:xfrm>
            <a:off x="7500910" y="3860112"/>
            <a:ext cx="2983486" cy="4712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Treatment of remotely retrieved meter readings from SMETS2+ gas meters</a:t>
            </a:r>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18" name="TextBox 17">
            <a:extLst>
              <a:ext uri="{FF2B5EF4-FFF2-40B4-BE49-F238E27FC236}">
                <a16:creationId xmlns:a16="http://schemas.microsoft.com/office/drawing/2014/main" id="{8978A611-BA91-4252-9899-C541B79B0E42}"/>
              </a:ext>
            </a:extLst>
          </p:cNvPr>
          <p:cNvSpPr txBox="1"/>
          <p:nvPr/>
        </p:nvSpPr>
        <p:spPr>
          <a:xfrm>
            <a:off x="1579355" y="4857258"/>
            <a:ext cx="2623650" cy="277178"/>
          </a:xfrm>
          <a:prstGeom prst="rect">
            <a:avLst/>
          </a:prstGeom>
          <a:noFill/>
        </p:spPr>
        <p:txBody>
          <a:bodyPr wrap="square" lIns="82347" tIns="41173" rIns="82347" bIns="41173" rtlCol="0">
            <a:spAutoFit/>
          </a:bodyPr>
          <a:lstStyle/>
          <a:p>
            <a:pPr defTabSz="823485"/>
            <a:r>
              <a:rPr lang="en-US" sz="1261" b="1">
                <a:solidFill>
                  <a:srgbClr val="488A40"/>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p:txBody>
      </p:sp>
      <p:sp>
        <p:nvSpPr>
          <p:cNvPr id="19" name="TextBox 18">
            <a:extLst>
              <a:ext uri="{FF2B5EF4-FFF2-40B4-BE49-F238E27FC236}">
                <a16:creationId xmlns:a16="http://schemas.microsoft.com/office/drawing/2014/main" id="{78381D95-C0B3-447A-BCDB-A7C8E7D59CA5}"/>
              </a:ext>
            </a:extLst>
          </p:cNvPr>
          <p:cNvSpPr txBox="1"/>
          <p:nvPr/>
        </p:nvSpPr>
        <p:spPr>
          <a:xfrm>
            <a:off x="1579355" y="3860112"/>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Market Message Catalogue </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 </a:t>
            </a:r>
          </a:p>
        </p:txBody>
      </p:sp>
      <p:sp>
        <p:nvSpPr>
          <p:cNvPr id="24" name="TextBox 23">
            <a:extLst>
              <a:ext uri="{FF2B5EF4-FFF2-40B4-BE49-F238E27FC236}">
                <a16:creationId xmlns:a16="http://schemas.microsoft.com/office/drawing/2014/main" id="{6A571E52-3705-49DD-9320-E91796848BE1}"/>
              </a:ext>
            </a:extLst>
          </p:cNvPr>
          <p:cNvSpPr txBox="1"/>
          <p:nvPr/>
        </p:nvSpPr>
        <p:spPr>
          <a:xfrm>
            <a:off x="7500910" y="4358685"/>
            <a:ext cx="3177521" cy="471205"/>
          </a:xfrm>
          <a:prstGeom prst="rect">
            <a:avLst/>
          </a:prstGeom>
          <a:noFill/>
        </p:spPr>
        <p:txBody>
          <a:bodyPr wrap="square" lIns="82347" tIns="41173" rIns="82347" bIns="41173" rtlCol="0">
            <a:spAutoFit/>
          </a:bodyPr>
          <a:lstStyle/>
          <a:p>
            <a:pPr defTabSz="823485"/>
            <a:r>
              <a:rPr lang="en-US" sz="1261" b="1">
                <a:solidFill>
                  <a:srgbClr val="008080"/>
                </a:solidFill>
                <a:latin typeface="Roboto" panose="02000000000000000000" pitchFamily="2" charset="0"/>
                <a:ea typeface="Roboto" panose="02000000000000000000" pitchFamily="2" charset="0"/>
                <a:cs typeface="Lato" panose="020F0502020204030203" pitchFamily="34" charset="0"/>
              </a:rPr>
              <a:t>Supply Number Format</a:t>
            </a:r>
          </a:p>
          <a:p>
            <a:pPr defTabSz="823485"/>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DB947751-905A-496A-8A4C-1D8A57EE2A7D}"/>
              </a:ext>
            </a:extLst>
          </p:cNvPr>
          <p:cNvSpPr txBox="1"/>
          <p:nvPr/>
        </p:nvSpPr>
        <p:spPr>
          <a:xfrm>
            <a:off x="1579355" y="4366096"/>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a:t>
            </a:r>
          </a:p>
        </p:txBody>
      </p:sp>
      <p:sp>
        <p:nvSpPr>
          <p:cNvPr id="26" name="TextBox 25">
            <a:extLst>
              <a:ext uri="{FF2B5EF4-FFF2-40B4-BE49-F238E27FC236}">
                <a16:creationId xmlns:a16="http://schemas.microsoft.com/office/drawing/2014/main" id="{DB58C334-D22F-4700-9B97-B590A9C01F75}"/>
              </a:ext>
            </a:extLst>
          </p:cNvPr>
          <p:cNvSpPr txBox="1"/>
          <p:nvPr/>
        </p:nvSpPr>
        <p:spPr>
          <a:xfrm>
            <a:off x="4540885" y="3860112"/>
            <a:ext cx="2690504" cy="443505"/>
          </a:xfrm>
          <a:prstGeom prst="rect">
            <a:avLst/>
          </a:prstGeom>
          <a:noFill/>
        </p:spPr>
        <p:txBody>
          <a:bodyPr wrap="square" lIns="82347" tIns="41173" rIns="82347" bIns="41173" rtlCol="0">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Electricity Data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a:t>
            </a:r>
            <a:endParaRPr lang="id-ID" sz="126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27" name="Google Shape;253;p22">
            <a:extLst>
              <a:ext uri="{FF2B5EF4-FFF2-40B4-BE49-F238E27FC236}">
                <a16:creationId xmlns:a16="http://schemas.microsoft.com/office/drawing/2014/main" id="{F9543BDE-0842-4E26-AFB7-F3DEEC88D172}"/>
              </a:ext>
            </a:extLst>
          </p:cNvPr>
          <p:cNvSpPr/>
          <p:nvPr/>
        </p:nvSpPr>
        <p:spPr>
          <a:xfrm>
            <a:off x="1580860" y="2209779"/>
            <a:ext cx="2622145" cy="1498518"/>
          </a:xfrm>
          <a:prstGeom prst="roundRect">
            <a:avLst/>
          </a:prstGeom>
          <a:solidFill>
            <a:srgbClr val="48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8" name="Google Shape;256;p22">
            <a:extLst>
              <a:ext uri="{FF2B5EF4-FFF2-40B4-BE49-F238E27FC236}">
                <a16:creationId xmlns:a16="http://schemas.microsoft.com/office/drawing/2014/main" id="{3D954942-C91C-4E35-A168-2BD0D965C31F}"/>
              </a:ext>
            </a:extLst>
          </p:cNvPr>
          <p:cNvSpPr/>
          <p:nvPr/>
        </p:nvSpPr>
        <p:spPr>
          <a:xfrm>
            <a:off x="7500910" y="2209779"/>
            <a:ext cx="2622145" cy="1498518"/>
          </a:xfrm>
          <a:prstGeom prst="roundRect">
            <a:avLst/>
          </a:prstGeom>
          <a:solidFill>
            <a:srgbClr val="0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9" name="Google Shape;259;p22">
            <a:extLst>
              <a:ext uri="{FF2B5EF4-FFF2-40B4-BE49-F238E27FC236}">
                <a16:creationId xmlns:a16="http://schemas.microsoft.com/office/drawing/2014/main" id="{9DD2E9A7-139F-4325-AC98-78EEAEFE4F07}"/>
              </a:ext>
            </a:extLst>
          </p:cNvPr>
          <p:cNvSpPr/>
          <p:nvPr/>
        </p:nvSpPr>
        <p:spPr>
          <a:xfrm>
            <a:off x="4540885" y="2209779"/>
            <a:ext cx="2622145" cy="1498518"/>
          </a:xfrm>
          <a:prstGeom prst="roundRect">
            <a:avLst/>
          </a:prstGeom>
          <a:solidFill>
            <a:srgbClr val="68A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pic>
        <p:nvPicPr>
          <p:cNvPr id="30" name="Graphic 29" descr="Statistics with solid fill">
            <a:extLst>
              <a:ext uri="{FF2B5EF4-FFF2-40B4-BE49-F238E27FC236}">
                <a16:creationId xmlns:a16="http://schemas.microsoft.com/office/drawing/2014/main" id="{E00A434C-6062-41C3-A449-A50184F3C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1083" y="2678139"/>
            <a:ext cx="561799" cy="561799"/>
          </a:xfrm>
          <a:prstGeom prst="rect">
            <a:avLst/>
          </a:prstGeom>
        </p:spPr>
      </p:pic>
      <p:pic>
        <p:nvPicPr>
          <p:cNvPr id="31" name="Graphic 30" descr="Bar chart outline">
            <a:extLst>
              <a:ext uri="{FF2B5EF4-FFF2-40B4-BE49-F238E27FC236}">
                <a16:creationId xmlns:a16="http://schemas.microsoft.com/office/drawing/2014/main" id="{9A2EE85E-895C-4C3E-9617-3660F5B2C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8062" y="2685168"/>
            <a:ext cx="547740" cy="547740"/>
          </a:xfrm>
          <a:prstGeom prst="rect">
            <a:avLst/>
          </a:prstGeom>
        </p:spPr>
      </p:pic>
      <p:pic>
        <p:nvPicPr>
          <p:cNvPr id="32" name="Graphic 31" descr="Presentation with bar chart outline">
            <a:extLst>
              <a:ext uri="{FF2B5EF4-FFF2-40B4-BE49-F238E27FC236}">
                <a16:creationId xmlns:a16="http://schemas.microsoft.com/office/drawing/2014/main" id="{9EB64CBC-3C27-4000-BEC7-7796597433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8087" y="2685168"/>
            <a:ext cx="547740" cy="547740"/>
          </a:xfrm>
          <a:prstGeom prst="rect">
            <a:avLst/>
          </a:prstGeom>
        </p:spPr>
      </p:pic>
      <p:sp>
        <p:nvSpPr>
          <p:cNvPr id="33" name="TextBox 32">
            <a:extLst>
              <a:ext uri="{FF2B5EF4-FFF2-40B4-BE49-F238E27FC236}">
                <a16:creationId xmlns:a16="http://schemas.microsoft.com/office/drawing/2014/main" id="{9E815E5C-1438-446C-8AF6-7BC4BE25DA75}"/>
              </a:ext>
            </a:extLst>
          </p:cNvPr>
          <p:cNvSpPr txBox="1"/>
          <p:nvPr/>
        </p:nvSpPr>
        <p:spPr>
          <a:xfrm>
            <a:off x="4540885" y="4366096"/>
            <a:ext cx="2690504" cy="443505"/>
          </a:xfrm>
          <a:prstGeom prst="rect">
            <a:avLst/>
          </a:prstGeom>
          <a:noFill/>
        </p:spPr>
        <p:txBody>
          <a:bodyPr wrap="square" lIns="82347" tIns="41173" rIns="82347" bIns="41173" rtlCol="0">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Gas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endParaRPr lang="id-ID" sz="126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9E55158B-48E8-4698-81C0-0D3DF310633E}"/>
              </a:ext>
            </a:extLst>
          </p:cNvPr>
          <p:cNvSpPr txBox="1"/>
          <p:nvPr/>
        </p:nvSpPr>
        <p:spPr>
          <a:xfrm>
            <a:off x="7500910" y="4857258"/>
            <a:ext cx="3177521" cy="637533"/>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Message Business Data Validation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35" name="TextBox 34">
            <a:extLst>
              <a:ext uri="{FF2B5EF4-FFF2-40B4-BE49-F238E27FC236}">
                <a16:creationId xmlns:a16="http://schemas.microsoft.com/office/drawing/2014/main" id="{4EB57035-4166-43BD-BF45-69EEC0FA0059}"/>
              </a:ext>
            </a:extLst>
          </p:cNvPr>
          <p:cNvSpPr txBox="1"/>
          <p:nvPr/>
        </p:nvSpPr>
        <p:spPr>
          <a:xfrm>
            <a:off x="7500910" y="5522159"/>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Address Population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36" name="TextBox 35">
            <a:extLst>
              <a:ext uri="{FF2B5EF4-FFF2-40B4-BE49-F238E27FC236}">
                <a16:creationId xmlns:a16="http://schemas.microsoft.com/office/drawing/2014/main" id="{2CC96183-8DE9-4C38-91DC-DAE15FB09C65}"/>
              </a:ext>
            </a:extLst>
          </p:cNvPr>
          <p:cNvSpPr txBox="1"/>
          <p:nvPr/>
        </p:nvSpPr>
        <p:spPr>
          <a:xfrm>
            <a:off x="7500910" y="5993032"/>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Certificate Profile</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21" name="Google Shape;259;p22">
            <a:extLst>
              <a:ext uri="{FF2B5EF4-FFF2-40B4-BE49-F238E27FC236}">
                <a16:creationId xmlns:a16="http://schemas.microsoft.com/office/drawing/2014/main" id="{4389E6C0-B9DE-4A2E-A078-1C7E7E7E5A97}"/>
              </a:ext>
            </a:extLst>
          </p:cNvPr>
          <p:cNvSpPr/>
          <p:nvPr/>
        </p:nvSpPr>
        <p:spPr>
          <a:xfrm>
            <a:off x="4360214" y="1926024"/>
            <a:ext cx="2983486" cy="4703376"/>
          </a:xfrm>
          <a:prstGeom prst="roundRect">
            <a:avLst/>
          </a:prstGeom>
          <a:noFill/>
          <a:ln w="57150">
            <a:solidFill>
              <a:srgbClr val="68A49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477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59;p22">
            <a:extLst>
              <a:ext uri="{FF2B5EF4-FFF2-40B4-BE49-F238E27FC236}">
                <a16:creationId xmlns:a16="http://schemas.microsoft.com/office/drawing/2014/main" id="{3FC51C03-CE8D-4C40-A3F0-32B243124A65}"/>
              </a:ext>
            </a:extLst>
          </p:cNvPr>
          <p:cNvSpPr/>
          <p:nvPr/>
        </p:nvSpPr>
        <p:spPr>
          <a:xfrm>
            <a:off x="614899" y="4538308"/>
            <a:ext cx="10962201" cy="1514691"/>
          </a:xfrm>
          <a:prstGeom prst="roundRect">
            <a:avLst/>
          </a:prstGeom>
          <a:solidFill>
            <a:srgbClr val="68A495">
              <a:alpha val="74902"/>
            </a:srgbClr>
          </a:solidFill>
          <a:ln>
            <a:solidFill>
              <a:srgbClr val="70ADA3"/>
            </a:solid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GB" sz="1600" dirty="0">
                <a:solidFill>
                  <a:schemeClr val="bg1"/>
                </a:solidFill>
                <a:latin typeface="Roboto" panose="02000000000000000000" pitchFamily="2" charset="0"/>
                <a:ea typeface="Roboto" panose="02000000000000000000" pitchFamily="2" charset="0"/>
              </a:rPr>
              <a:t>The Gas Data Access Matrix is new to REC. It is a refreshed version of the Data Permissions Matrix owned by Xoserve. </a:t>
            </a:r>
          </a:p>
          <a:p>
            <a:pPr marL="285750" indent="-285750">
              <a:buFont typeface="Arial" panose="020B0604020202020204" pitchFamily="34" charset="0"/>
              <a:buChar char="•"/>
            </a:pPr>
            <a:endParaRPr lang="en-GB" sz="1600" dirty="0">
              <a:solidFill>
                <a:schemeClr val="bg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solidFill>
                  <a:schemeClr val="bg1"/>
                </a:solidFill>
                <a:latin typeface="Roboto" panose="02000000000000000000" pitchFamily="2" charset="0"/>
                <a:ea typeface="Roboto" panose="02000000000000000000" pitchFamily="2" charset="0"/>
              </a:rPr>
              <a:t>There is the addition of the switching data but everything else is like for like in terms of what could be accessed under the Xoserve Data Permissions Matrix</a:t>
            </a:r>
          </a:p>
          <a:p>
            <a:pPr marL="285750" indent="-285750">
              <a:buFont typeface="Arial" panose="020B0604020202020204" pitchFamily="34" charset="0"/>
              <a:buChar char="•"/>
            </a:pPr>
            <a:endParaRPr lang="en-GB" sz="1600" dirty="0">
              <a:solidFill>
                <a:schemeClr val="bg1"/>
              </a:solidFill>
              <a:highlight>
                <a:srgbClr val="FFFF00"/>
              </a:highlight>
              <a:latin typeface="Roboto" panose="02000000000000000000" pitchFamily="2" charset="0"/>
              <a:ea typeface="Roboto" panose="02000000000000000000" pitchFamily="2" charset="0"/>
            </a:endParaRPr>
          </a:p>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54363" y="293403"/>
            <a:ext cx="9284855" cy="660111"/>
          </a:xfrm>
        </p:spPr>
        <p:txBody>
          <a:bodyPr>
            <a:normAutofit fontScale="90000"/>
          </a:bodyPr>
          <a:lstStyle/>
          <a:p>
            <a:r>
              <a:rPr lang="en-GB"/>
              <a:t>Enquiry Service Data Access Matrix Impacts</a:t>
            </a:r>
          </a:p>
        </p:txBody>
      </p:sp>
      <p:sp>
        <p:nvSpPr>
          <p:cNvPr id="19" name="TextBox 18">
            <a:extLst>
              <a:ext uri="{FF2B5EF4-FFF2-40B4-BE49-F238E27FC236}">
                <a16:creationId xmlns:a16="http://schemas.microsoft.com/office/drawing/2014/main" id="{2E45BD03-6052-491D-AF3D-01F464901C5E}"/>
              </a:ext>
            </a:extLst>
          </p:cNvPr>
          <p:cNvSpPr txBox="1"/>
          <p:nvPr/>
        </p:nvSpPr>
        <p:spPr>
          <a:xfrm>
            <a:off x="614900" y="911938"/>
            <a:ext cx="10962200" cy="3693319"/>
          </a:xfrm>
          <a:prstGeom prst="rect">
            <a:avLst/>
          </a:prstGeom>
          <a:noFill/>
        </p:spPr>
        <p:txBody>
          <a:bodyPr wrap="square">
            <a:spAutoFit/>
          </a:bodyPr>
          <a:lstStyle/>
          <a:p>
            <a:pPr algn="ctr"/>
            <a:r>
              <a:rPr lang="en-GB" b="1">
                <a:solidFill>
                  <a:schemeClr val="tx1">
                    <a:lumMod val="65000"/>
                    <a:lumOff val="35000"/>
                  </a:schemeClr>
                </a:solidFill>
                <a:latin typeface="Roboto" panose="02000000000000000000" pitchFamily="2" charset="0"/>
                <a:ea typeface="Roboto" panose="02000000000000000000" pitchFamily="2" charset="0"/>
              </a:rPr>
              <a:t>The Electricity Data Access Matrix</a:t>
            </a:r>
          </a:p>
          <a:p>
            <a:endParaRPr lang="en-GB" sz="1800">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endParaRPr lang="en-GB">
              <a:latin typeface="Roboto" panose="02000000000000000000" pitchFamily="2" charset="0"/>
              <a:ea typeface="Roboto" panose="02000000000000000000" pitchFamily="2" charset="0"/>
            </a:endParaRPr>
          </a:p>
          <a:p>
            <a:pPr algn="ctr"/>
            <a:r>
              <a:rPr lang="en-GB" sz="1800" b="1">
                <a:solidFill>
                  <a:schemeClr val="tx1">
                    <a:lumMod val="65000"/>
                    <a:lumOff val="35000"/>
                  </a:schemeClr>
                </a:solidFill>
                <a:latin typeface="Roboto" panose="02000000000000000000" pitchFamily="2" charset="0"/>
                <a:ea typeface="Roboto" panose="02000000000000000000" pitchFamily="2" charset="0"/>
              </a:rPr>
              <a:t>The Gas Data Access Matrix</a:t>
            </a:r>
          </a:p>
        </p:txBody>
      </p:sp>
      <p:sp>
        <p:nvSpPr>
          <p:cNvPr id="34" name="TextBox 33">
            <a:extLst>
              <a:ext uri="{FF2B5EF4-FFF2-40B4-BE49-F238E27FC236}">
                <a16:creationId xmlns:a16="http://schemas.microsoft.com/office/drawing/2014/main" id="{2FA342BE-C1A6-4A9D-8087-FFF81EC4563A}"/>
              </a:ext>
            </a:extLst>
          </p:cNvPr>
          <p:cNvSpPr txBox="1"/>
          <p:nvPr/>
        </p:nvSpPr>
        <p:spPr>
          <a:xfrm>
            <a:off x="1461654" y="6080477"/>
            <a:ext cx="9268692" cy="615553"/>
          </a:xfrm>
          <a:prstGeom prst="rect">
            <a:avLst/>
          </a:prstGeom>
          <a:noFill/>
        </p:spPr>
        <p:txBody>
          <a:bodyPr wrap="square">
            <a:spAutoFit/>
          </a:bodyPr>
          <a:lstStyle/>
          <a:p>
            <a:pPr algn="ctr" defTabSz="823485"/>
            <a:r>
              <a:rPr lang="en-GB" sz="1600" b="1" dirty="0">
                <a:solidFill>
                  <a:srgbClr val="F1992D"/>
                </a:solidFill>
                <a:latin typeface="Roboto" panose="02000000000000000000" pitchFamily="2" charset="0"/>
                <a:ea typeface="Roboto" panose="02000000000000000000" pitchFamily="2" charset="0"/>
                <a:cs typeface="Lato" panose="020F0502020204030203" pitchFamily="34" charset="0"/>
              </a:rPr>
              <a:t>There is no loss of access to data under the V3.0 Data Access Matrix updates, just addition of the new Switching items</a:t>
            </a:r>
            <a:r>
              <a:rPr lang="en-GB" b="1" dirty="0">
                <a:solidFill>
                  <a:srgbClr val="F1992D"/>
                </a:solidFill>
                <a:latin typeface="Roboto" panose="02000000000000000000" pitchFamily="2" charset="0"/>
                <a:ea typeface="Roboto" panose="02000000000000000000" pitchFamily="2" charset="0"/>
                <a:cs typeface="Lato" panose="020F0502020204030203" pitchFamily="34" charset="0"/>
              </a:rPr>
              <a:t>.  </a:t>
            </a:r>
            <a:endParaRPr lang="en-GB" sz="1800" b="1" dirty="0">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8" name="Google Shape;259;p22">
            <a:extLst>
              <a:ext uri="{FF2B5EF4-FFF2-40B4-BE49-F238E27FC236}">
                <a16:creationId xmlns:a16="http://schemas.microsoft.com/office/drawing/2014/main" id="{F9252DF2-886A-44DD-B333-16387FD2E903}"/>
              </a:ext>
            </a:extLst>
          </p:cNvPr>
          <p:cNvSpPr/>
          <p:nvPr/>
        </p:nvSpPr>
        <p:spPr>
          <a:xfrm>
            <a:off x="614899" y="1288311"/>
            <a:ext cx="10962201" cy="2806035"/>
          </a:xfrm>
          <a:prstGeom prst="roundRect">
            <a:avLst/>
          </a:prstGeom>
          <a:solidFill>
            <a:srgbClr val="68A495">
              <a:alpha val="74902"/>
            </a:srgbClr>
          </a:solidFill>
          <a:ln>
            <a:solidFill>
              <a:srgbClr val="70ADA3"/>
            </a:solid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GB" sz="1600" dirty="0">
                <a:solidFill>
                  <a:schemeClr val="bg1"/>
                </a:solidFill>
                <a:latin typeface="Roboto" panose="02000000000000000000" pitchFamily="2" charset="0"/>
                <a:ea typeface="Roboto" panose="02000000000000000000" pitchFamily="2" charset="0"/>
              </a:rPr>
              <a:t>The Electricity Data Access Matrix is an existing REC Data Specification document. It details which data items held by the Electricity Enquiry Service (EES) different categories of user can access. </a:t>
            </a:r>
          </a:p>
          <a:p>
            <a:pPr marL="285750" indent="-285750">
              <a:buFont typeface="Arial" panose="020B0604020202020204" pitchFamily="34" charset="0"/>
              <a:buChar char="•"/>
            </a:pPr>
            <a:endParaRPr lang="en-GB" sz="1600" dirty="0">
              <a:solidFill>
                <a:schemeClr val="bg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solidFill>
                  <a:schemeClr val="bg1"/>
                </a:solidFill>
                <a:latin typeface="Roboto" panose="02000000000000000000" pitchFamily="2" charset="0"/>
                <a:ea typeface="Roboto" panose="02000000000000000000" pitchFamily="2" charset="0"/>
              </a:rPr>
              <a:t>We have published a V3.0 Data Access Matrix which contains only the new Switching Data Items. This must be read in conjunction with the existing Data Access Matrix for coverage of all data items available via the EES post CSS Go-Live. </a:t>
            </a:r>
          </a:p>
          <a:p>
            <a:pPr marL="285750" indent="-285750">
              <a:buFont typeface="Arial" panose="020B0604020202020204" pitchFamily="34" charset="0"/>
              <a:buChar char="•"/>
            </a:pPr>
            <a:endParaRPr lang="en-GB" sz="1600" dirty="0">
              <a:solidFill>
                <a:schemeClr val="bg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solidFill>
                  <a:schemeClr val="bg1"/>
                </a:solidFill>
                <a:latin typeface="Roboto"/>
                <a:ea typeface="Roboto"/>
              </a:rPr>
              <a:t>CR0022 “Amendments to REC Data Access Matrix” has been raised to enhance clarity around the data items that should be accessible by each EES User Category. As part of this CR, the existing and V3.0 Data Access Matrices will be merged. </a:t>
            </a: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3447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54363" y="293403"/>
            <a:ext cx="9284855" cy="660111"/>
          </a:xfrm>
        </p:spPr>
        <p:txBody>
          <a:bodyPr>
            <a:normAutofit fontScale="90000"/>
          </a:bodyPr>
          <a:lstStyle/>
          <a:p>
            <a:r>
              <a:rPr lang="en-GB"/>
              <a:t>Enquiry Service Data Access Matrix Impacts</a:t>
            </a:r>
          </a:p>
        </p:txBody>
      </p:sp>
      <p:sp>
        <p:nvSpPr>
          <p:cNvPr id="19" name="TextBox 18">
            <a:extLst>
              <a:ext uri="{FF2B5EF4-FFF2-40B4-BE49-F238E27FC236}">
                <a16:creationId xmlns:a16="http://schemas.microsoft.com/office/drawing/2014/main" id="{2E45BD03-6052-491D-AF3D-01F464901C5E}"/>
              </a:ext>
            </a:extLst>
          </p:cNvPr>
          <p:cNvSpPr txBox="1"/>
          <p:nvPr/>
        </p:nvSpPr>
        <p:spPr>
          <a:xfrm>
            <a:off x="614900" y="1366803"/>
            <a:ext cx="10962200" cy="369332"/>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 layout of the Gas and Electricity Data Access Matrices has been enhanced for both Gas and Electricity </a:t>
            </a:r>
            <a:endParaRPr lang="en-GB" sz="1800"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C077A0A6-E6A4-4D75-BDFB-B7BB7372D997}"/>
              </a:ext>
            </a:extLst>
          </p:cNvPr>
          <p:cNvPicPr>
            <a:picLocks noChangeAspect="1"/>
          </p:cNvPicPr>
          <p:nvPr/>
        </p:nvPicPr>
        <p:blipFill rotWithShape="1">
          <a:blip r:embed="rId3"/>
          <a:srcRect l="5044" t="33022" r="50000" b="38586"/>
          <a:stretch/>
        </p:blipFill>
        <p:spPr>
          <a:xfrm>
            <a:off x="742489" y="1940442"/>
            <a:ext cx="8409095" cy="2987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a:extLst>
              <a:ext uri="{FF2B5EF4-FFF2-40B4-BE49-F238E27FC236}">
                <a16:creationId xmlns:a16="http://schemas.microsoft.com/office/drawing/2014/main" id="{0F1120BA-0E23-4A8D-A5EE-C73F9414C468}"/>
              </a:ext>
            </a:extLst>
          </p:cNvPr>
          <p:cNvPicPr>
            <a:picLocks noChangeAspect="1"/>
          </p:cNvPicPr>
          <p:nvPr/>
        </p:nvPicPr>
        <p:blipFill rotWithShape="1">
          <a:blip r:embed="rId4"/>
          <a:srcRect l="5544" t="39708" r="26826" b="53519"/>
          <a:stretch/>
        </p:blipFill>
        <p:spPr>
          <a:xfrm>
            <a:off x="742488" y="5232399"/>
            <a:ext cx="8409095" cy="473723"/>
          </a:xfrm>
          <a:prstGeom prst="rect">
            <a:avLst/>
          </a:prstGeom>
        </p:spPr>
      </p:pic>
      <p:cxnSp>
        <p:nvCxnSpPr>
          <p:cNvPr id="11" name="Straight Arrow Connector 10">
            <a:extLst>
              <a:ext uri="{FF2B5EF4-FFF2-40B4-BE49-F238E27FC236}">
                <a16:creationId xmlns:a16="http://schemas.microsoft.com/office/drawing/2014/main" id="{35D70862-E2A6-4A9B-96C7-6F230F3CE00A}"/>
              </a:ext>
            </a:extLst>
          </p:cNvPr>
          <p:cNvCxnSpPr>
            <a:cxnSpLocks/>
          </p:cNvCxnSpPr>
          <p:nvPr/>
        </p:nvCxnSpPr>
        <p:spPr>
          <a:xfrm flipH="1">
            <a:off x="8572500" y="4927600"/>
            <a:ext cx="128386" cy="304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3" name="Group 2">
            <a:extLst>
              <a:ext uri="{FF2B5EF4-FFF2-40B4-BE49-F238E27FC236}">
                <a16:creationId xmlns:a16="http://schemas.microsoft.com/office/drawing/2014/main" id="{CE53A669-BD5A-4AA4-8AB8-C70F98677D79}"/>
              </a:ext>
            </a:extLst>
          </p:cNvPr>
          <p:cNvGrpSpPr/>
          <p:nvPr/>
        </p:nvGrpSpPr>
        <p:grpSpPr>
          <a:xfrm>
            <a:off x="9319768" y="2143408"/>
            <a:ext cx="2618231" cy="2581227"/>
            <a:chOff x="9319768" y="1940442"/>
            <a:chExt cx="2618231" cy="2581227"/>
          </a:xfrm>
        </p:grpSpPr>
        <p:sp>
          <p:nvSpPr>
            <p:cNvPr id="14" name="TextBox 13">
              <a:extLst>
                <a:ext uri="{FF2B5EF4-FFF2-40B4-BE49-F238E27FC236}">
                  <a16:creationId xmlns:a16="http://schemas.microsoft.com/office/drawing/2014/main" id="{C26D4A1C-2583-4CA4-808A-47EC934A46F1}"/>
                </a:ext>
              </a:extLst>
            </p:cNvPr>
            <p:cNvSpPr txBox="1"/>
            <p:nvPr/>
          </p:nvSpPr>
          <p:spPr>
            <a:xfrm>
              <a:off x="9319768" y="1940442"/>
              <a:ext cx="2618231" cy="646331"/>
            </a:xfrm>
            <a:prstGeom prst="rect">
              <a:avLst/>
            </a:prstGeom>
            <a:noFill/>
          </p:spPr>
          <p:txBody>
            <a:bodyPr wrap="square" rtlCol="0">
              <a:spAutoFit/>
            </a:bodyPr>
            <a:lstStyle/>
            <a:p>
              <a:r>
                <a:rPr lang="en-GB" sz="1200" b="1" dirty="0">
                  <a:solidFill>
                    <a:srgbClr val="488A40"/>
                  </a:solidFill>
                  <a:latin typeface="Roboto" panose="02000000000000000000" pitchFamily="2" charset="0"/>
                  <a:ea typeface="Roboto" panose="02000000000000000000" pitchFamily="2" charset="0"/>
                  <a:cs typeface="Lato" panose="020F0502020204030203" pitchFamily="34" charset="0"/>
                </a:rPr>
                <a:t>Portfolio view: </a:t>
              </a:r>
              <a:r>
                <a:rPr lang="en-GB" sz="12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access only provided for metering points the organisation is responsible for. </a:t>
              </a:r>
            </a:p>
          </p:txBody>
        </p:sp>
        <p:sp>
          <p:nvSpPr>
            <p:cNvPr id="16" name="TextBox 15">
              <a:extLst>
                <a:ext uri="{FF2B5EF4-FFF2-40B4-BE49-F238E27FC236}">
                  <a16:creationId xmlns:a16="http://schemas.microsoft.com/office/drawing/2014/main" id="{FAA69321-C7F6-4966-98C2-11C77927B24D}"/>
                </a:ext>
              </a:extLst>
            </p:cNvPr>
            <p:cNvSpPr txBox="1"/>
            <p:nvPr/>
          </p:nvSpPr>
          <p:spPr>
            <a:xfrm>
              <a:off x="9319768" y="2907890"/>
              <a:ext cx="2618231" cy="830997"/>
            </a:xfrm>
            <a:prstGeom prst="rect">
              <a:avLst/>
            </a:prstGeom>
            <a:noFill/>
          </p:spPr>
          <p:txBody>
            <a:bodyPr wrap="square" rtlCol="0">
              <a:spAutoFit/>
            </a:bodyPr>
            <a:lstStyle/>
            <a:p>
              <a:r>
                <a:rPr lang="en-GB" sz="1200" b="1" dirty="0">
                  <a:solidFill>
                    <a:srgbClr val="488A40"/>
                  </a:solidFill>
                  <a:latin typeface="Roboto" panose="02000000000000000000" pitchFamily="2" charset="0"/>
                  <a:ea typeface="Roboto" panose="02000000000000000000" pitchFamily="2" charset="0"/>
                  <a:cs typeface="Lato" panose="020F0502020204030203" pitchFamily="34" charset="0"/>
                </a:rPr>
                <a:t>Community view: </a:t>
              </a:r>
              <a:r>
                <a:rPr lang="en-GB" sz="12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metering points outside of the organisations portfolio can be accessed, with appropriate consent. </a:t>
              </a:r>
            </a:p>
          </p:txBody>
        </p:sp>
        <p:sp>
          <p:nvSpPr>
            <p:cNvPr id="17" name="TextBox 16">
              <a:extLst>
                <a:ext uri="{FF2B5EF4-FFF2-40B4-BE49-F238E27FC236}">
                  <a16:creationId xmlns:a16="http://schemas.microsoft.com/office/drawing/2014/main" id="{E35BE84A-0845-4526-8E7B-1013FA020B50}"/>
                </a:ext>
              </a:extLst>
            </p:cNvPr>
            <p:cNvSpPr txBox="1"/>
            <p:nvPr/>
          </p:nvSpPr>
          <p:spPr>
            <a:xfrm>
              <a:off x="9319768" y="4060004"/>
              <a:ext cx="2618231" cy="461665"/>
            </a:xfrm>
            <a:prstGeom prst="rect">
              <a:avLst/>
            </a:prstGeom>
            <a:noFill/>
          </p:spPr>
          <p:txBody>
            <a:bodyPr wrap="square" rtlCol="0">
              <a:spAutoFit/>
            </a:bodyPr>
            <a:lstStyle/>
            <a:p>
              <a:r>
                <a:rPr lang="en-GB" sz="1200" b="1" dirty="0">
                  <a:solidFill>
                    <a:srgbClr val="488A40"/>
                  </a:solidFill>
                  <a:latin typeface="Roboto" panose="02000000000000000000" pitchFamily="2" charset="0"/>
                  <a:ea typeface="Roboto" panose="02000000000000000000" pitchFamily="2" charset="0"/>
                  <a:cs typeface="Lato" panose="020F0502020204030203" pitchFamily="34" charset="0"/>
                </a:rPr>
                <a:t>A Data item Conditions (DC) tab details the consent rules. </a:t>
              </a:r>
              <a:endParaRPr lang="en-GB" sz="1200" dirty="0">
                <a:solidFill>
                  <a:srgbClr val="488A40"/>
                </a:solidFill>
                <a:latin typeface="Roboto" panose="02000000000000000000" pitchFamily="2" charset="0"/>
                <a:ea typeface="Roboto" panose="02000000000000000000" pitchFamily="2" charset="0"/>
                <a:cs typeface="Lato" panose="020F0502020204030203" pitchFamily="34" charset="0"/>
              </a:endParaRPr>
            </a:p>
          </p:txBody>
        </p:sp>
      </p:grpSp>
      <p:sp>
        <p:nvSpPr>
          <p:cNvPr id="2" name="CPTKKICKER">
            <a:extLst>
              <a:ext uri="{FF2B5EF4-FFF2-40B4-BE49-F238E27FC236}">
                <a16:creationId xmlns:a16="http://schemas.microsoft.com/office/drawing/2014/main" id="{28251253-7315-4424-8665-4BEF4FFBC334}"/>
              </a:ext>
            </a:extLst>
          </p:cNvPr>
          <p:cNvSpPr/>
          <p:nvPr/>
        </p:nvSpPr>
        <p:spPr>
          <a:xfrm>
            <a:off x="614900" y="5904962"/>
            <a:ext cx="10154700" cy="689538"/>
          </a:xfrm>
          <a:prstGeom prst="roundRect">
            <a:avLst/>
          </a:prstGeom>
          <a:solidFill>
            <a:srgbClr val="68A495"/>
          </a:solidFill>
          <a:ln w="12700" cap="flat" cmpd="sng" algn="ctr">
            <a:noFill/>
            <a:prstDash val="solid"/>
            <a:miter lim="800000"/>
          </a:ln>
          <a:effectLst>
            <a:outerShdw blurRad="63500" dist="37357" dir="2700000" rotWithShape="0">
              <a:scrgbClr r="0" g="0" b="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en-GB" sz="1200" b="1" dirty="0">
                <a:solidFill>
                  <a:schemeClr val="bg1"/>
                </a:solidFill>
                <a:latin typeface="Roboto" panose="02000000000000000000" pitchFamily="2" charset="0"/>
                <a:ea typeface="Roboto" panose="02000000000000000000" pitchFamily="2" charset="0"/>
                <a:cs typeface="Lato" panose="020F0502020204030203" pitchFamily="34" charset="0"/>
              </a:rPr>
              <a:t>In the extract above, from the EES Data Access Matrix, Suppliers can access the REL address information under Data Condition 01. TPIs can access the same information under Data Condition 02. Both have Community view access</a:t>
            </a:r>
            <a:r>
              <a:rPr lang="en-GB" sz="1400" b="1" dirty="0">
                <a:solidFill>
                  <a:schemeClr val="bg1"/>
                </a:solidFill>
                <a:latin typeface="Roboto" panose="02000000000000000000" pitchFamily="2" charset="0"/>
                <a:ea typeface="Roboto" panose="02000000000000000000" pitchFamily="2" charset="0"/>
                <a:cs typeface="Lato" panose="020F0502020204030203" pitchFamily="34" charset="0"/>
              </a:rPr>
              <a:t>. </a:t>
            </a:r>
            <a:r>
              <a:rPr lang="en-GB" sz="1200" b="1" dirty="0">
                <a:solidFill>
                  <a:schemeClr val="bg1"/>
                </a:solidFill>
                <a:latin typeface="Roboto" panose="02000000000000000000" pitchFamily="2" charset="0"/>
                <a:ea typeface="Roboto" panose="02000000000000000000" pitchFamily="2" charset="0"/>
                <a:cs typeface="Lato" panose="020F0502020204030203" pitchFamily="34" charset="0"/>
              </a:rPr>
              <a:t>No other Market Participants listed in the example can access the REL data.  </a:t>
            </a:r>
          </a:p>
          <a:p>
            <a:pPr algn="ctr"/>
            <a:endParaRPr lang="en-GB" sz="12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4404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t>The V3.0 Impacts</a:t>
            </a:r>
          </a:p>
        </p:txBody>
      </p:sp>
      <p:sp>
        <p:nvSpPr>
          <p:cNvPr id="9" name="TextBox 8">
            <a:extLst>
              <a:ext uri="{FF2B5EF4-FFF2-40B4-BE49-F238E27FC236}">
                <a16:creationId xmlns:a16="http://schemas.microsoft.com/office/drawing/2014/main" id="{A6D6F63D-6E82-483F-B23F-1034378C1FED}"/>
              </a:ext>
            </a:extLst>
          </p:cNvPr>
          <p:cNvSpPr txBox="1"/>
          <p:nvPr/>
        </p:nvSpPr>
        <p:spPr>
          <a:xfrm>
            <a:off x="725278" y="1416594"/>
            <a:ext cx="10741444" cy="369332"/>
          </a:xfrm>
          <a:prstGeom prst="rect">
            <a:avLst/>
          </a:prstGeom>
          <a:noFill/>
        </p:spPr>
        <p:txBody>
          <a:bodyPr wrap="square">
            <a:spAutoFit/>
          </a:bodyPr>
          <a:lstStyle/>
          <a:p>
            <a:r>
              <a:rPr lang="en-GB">
                <a:latin typeface="Roboto" panose="02000000000000000000" pitchFamily="2" charset="0"/>
                <a:ea typeface="Roboto" panose="02000000000000000000" pitchFamily="2" charset="0"/>
              </a:rPr>
              <a:t>Next, let’s look at the new supporting documents</a:t>
            </a:r>
            <a:endParaRPr lang="en-GB" sz="180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8DF61EAE-DCBB-42A5-9DD6-72C8DC577E5D}"/>
              </a:ext>
            </a:extLst>
          </p:cNvPr>
          <p:cNvSpPr txBox="1"/>
          <p:nvPr/>
        </p:nvSpPr>
        <p:spPr>
          <a:xfrm>
            <a:off x="-12423158" y="3734540"/>
            <a:ext cx="3177521" cy="277178"/>
          </a:xfrm>
          <a:prstGeom prst="rect">
            <a:avLst/>
          </a:prstGeom>
          <a:noFill/>
        </p:spPr>
        <p:txBody>
          <a:bodyPr wrap="square" lIns="82347" tIns="41173" rIns="82347" bIns="41173" rtlCol="0">
            <a:spAutoFit/>
          </a:bodyPr>
          <a:lstStyle/>
          <a:p>
            <a:pPr defTabSz="823485"/>
            <a:r>
              <a:rPr lang="en-US" sz="1261" b="1">
                <a:solidFill>
                  <a:srgbClr val="F1992D"/>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12" name="TextBox 11">
            <a:extLst>
              <a:ext uri="{FF2B5EF4-FFF2-40B4-BE49-F238E27FC236}">
                <a16:creationId xmlns:a16="http://schemas.microsoft.com/office/drawing/2014/main" id="{67452922-B058-4690-AA0C-6345DED0EC79}"/>
              </a:ext>
            </a:extLst>
          </p:cNvPr>
          <p:cNvSpPr txBox="1"/>
          <p:nvPr/>
        </p:nvSpPr>
        <p:spPr>
          <a:xfrm>
            <a:off x="-12423157" y="2310660"/>
            <a:ext cx="3177521" cy="471205"/>
          </a:xfrm>
          <a:prstGeom prst="rect">
            <a:avLst/>
          </a:prstGeom>
          <a:noFill/>
        </p:spPr>
        <p:txBody>
          <a:bodyPr wrap="square" lIns="82347" tIns="41173" rIns="82347" bIns="41173" rtlCol="0">
            <a:spAutoFit/>
          </a:bodyPr>
          <a:lstStyle/>
          <a:p>
            <a:pPr defTabSz="823485"/>
            <a:r>
              <a:rPr lang="en-GB" sz="1261" b="1">
                <a:solidFill>
                  <a:schemeClr val="accent3">
                    <a:lumMod val="75000"/>
                  </a:schemeClr>
                </a:solidFill>
                <a:latin typeface="Roboto" panose="02000000000000000000" pitchFamily="2" charset="0"/>
                <a:ea typeface="Roboto" panose="02000000000000000000" pitchFamily="2" charset="0"/>
                <a:cs typeface="Lato" panose="020F0502020204030203" pitchFamily="34" charset="0"/>
              </a:rPr>
              <a:t>UPDATED: </a:t>
            </a:r>
          </a:p>
          <a:p>
            <a:pPr defTabSz="823485"/>
            <a:r>
              <a:rPr lang="en-GB" sz="1261" b="1">
                <a:solidFill>
                  <a:srgbClr val="F1992D"/>
                </a:solidFill>
                <a:latin typeface="Roboto" panose="02000000000000000000" pitchFamily="2" charset="0"/>
                <a:ea typeface="Roboto" panose="02000000000000000000" pitchFamily="2" charset="0"/>
                <a:cs typeface="Lato" panose="020F0502020204030203" pitchFamily="34" charset="0"/>
              </a:rPr>
              <a:t>Market Message Catalogue </a:t>
            </a:r>
          </a:p>
        </p:txBody>
      </p:sp>
      <p:sp>
        <p:nvSpPr>
          <p:cNvPr id="14" name="TextBox 13">
            <a:extLst>
              <a:ext uri="{FF2B5EF4-FFF2-40B4-BE49-F238E27FC236}">
                <a16:creationId xmlns:a16="http://schemas.microsoft.com/office/drawing/2014/main" id="{31A39B72-3F4B-4711-8514-F541E370D556}"/>
              </a:ext>
            </a:extLst>
          </p:cNvPr>
          <p:cNvSpPr txBox="1"/>
          <p:nvPr/>
        </p:nvSpPr>
        <p:spPr>
          <a:xfrm>
            <a:off x="-12423158" y="3022600"/>
            <a:ext cx="3177521" cy="471205"/>
          </a:xfrm>
          <a:prstGeom prst="rect">
            <a:avLst/>
          </a:prstGeom>
          <a:noFill/>
        </p:spPr>
        <p:txBody>
          <a:bodyPr wrap="square" lIns="82347" tIns="41173" rIns="82347" bIns="41173" rtlCol="0">
            <a:spAutoFit/>
          </a:bodyPr>
          <a:lstStyle/>
          <a:p>
            <a:pPr defTabSz="823485"/>
            <a:r>
              <a:rPr lang="en-GB" sz="1261" b="1">
                <a:solidFill>
                  <a:schemeClr val="accent3">
                    <a:lumMod val="75000"/>
                  </a:schemeClr>
                </a:solidFill>
                <a:latin typeface="Roboto" panose="02000000000000000000" pitchFamily="2" charset="0"/>
                <a:ea typeface="Roboto" panose="02000000000000000000" pitchFamily="2" charset="0"/>
                <a:cs typeface="Lato" panose="020F0502020204030203" pitchFamily="34" charset="0"/>
              </a:rPr>
              <a:t>UPDATED: </a:t>
            </a:r>
          </a:p>
          <a:p>
            <a:pPr defTabSz="823485"/>
            <a:r>
              <a:rPr lang="en-GB" sz="1261" b="1">
                <a:solidFill>
                  <a:srgbClr val="F1992D"/>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15" name="TextBox 14">
            <a:extLst>
              <a:ext uri="{FF2B5EF4-FFF2-40B4-BE49-F238E27FC236}">
                <a16:creationId xmlns:a16="http://schemas.microsoft.com/office/drawing/2014/main" id="{109D8533-3DF7-4508-A766-4B34DF914E8C}"/>
              </a:ext>
            </a:extLst>
          </p:cNvPr>
          <p:cNvSpPr txBox="1"/>
          <p:nvPr/>
        </p:nvSpPr>
        <p:spPr>
          <a:xfrm>
            <a:off x="-9870938" y="2314231"/>
            <a:ext cx="3177521" cy="471205"/>
          </a:xfrm>
          <a:prstGeom prst="rect">
            <a:avLst/>
          </a:prstGeom>
          <a:noFill/>
        </p:spPr>
        <p:txBody>
          <a:bodyPr wrap="square" lIns="82347" tIns="41173" rIns="82347" bIns="41173" rtlCol="0">
            <a:spAutoFit/>
          </a:bodyPr>
          <a:lstStyle/>
          <a:p>
            <a:pPr defTabSz="823485"/>
            <a:r>
              <a:rPr lang="en-GB" sz="1261" b="1">
                <a:solidFill>
                  <a:schemeClr val="accent3">
                    <a:lumMod val="75000"/>
                  </a:schemeClr>
                </a:solidFill>
                <a:latin typeface="Roboto" panose="02000000000000000000" pitchFamily="2" charset="0"/>
                <a:ea typeface="Roboto" panose="02000000000000000000" pitchFamily="2" charset="0"/>
                <a:cs typeface="Lato" panose="020F0502020204030203" pitchFamily="34" charset="0"/>
              </a:rPr>
              <a:t>UPDATED: </a:t>
            </a:r>
          </a:p>
          <a:p>
            <a:pPr defTabSz="823485"/>
            <a:r>
              <a:rPr lang="en-US" sz="1261" b="1">
                <a:solidFill>
                  <a:srgbClr val="485868"/>
                </a:solidFill>
                <a:latin typeface="Roboto" panose="02000000000000000000" pitchFamily="2" charset="0"/>
                <a:ea typeface="Roboto" panose="02000000000000000000" pitchFamily="2" charset="0"/>
                <a:cs typeface="Lato" panose="020F0502020204030203" pitchFamily="34" charset="0"/>
              </a:rPr>
              <a:t>Electricity Data Access Matrix</a:t>
            </a:r>
          </a:p>
        </p:txBody>
      </p:sp>
      <p:sp>
        <p:nvSpPr>
          <p:cNvPr id="16" name="TextBox 15">
            <a:extLst>
              <a:ext uri="{FF2B5EF4-FFF2-40B4-BE49-F238E27FC236}">
                <a16:creationId xmlns:a16="http://schemas.microsoft.com/office/drawing/2014/main" id="{3B09308F-755D-4652-A4B8-19270E548D9F}"/>
              </a:ext>
            </a:extLst>
          </p:cNvPr>
          <p:cNvSpPr txBox="1"/>
          <p:nvPr/>
        </p:nvSpPr>
        <p:spPr>
          <a:xfrm>
            <a:off x="-9870938" y="3036201"/>
            <a:ext cx="3177521" cy="471205"/>
          </a:xfrm>
          <a:prstGeom prst="rect">
            <a:avLst/>
          </a:prstGeom>
          <a:noFill/>
        </p:spPr>
        <p:txBody>
          <a:bodyPr wrap="square" lIns="82347" tIns="41173" rIns="82347" bIns="41173" rtlCol="0">
            <a:spAutoFit/>
          </a:bodyPr>
          <a:lstStyle/>
          <a:p>
            <a:pPr defTabSz="823485"/>
            <a:r>
              <a:rPr lang="en-GB" sz="1261" b="1">
                <a:solidFill>
                  <a:schemeClr val="accent1"/>
                </a:solidFill>
                <a:latin typeface="Roboto" panose="02000000000000000000" pitchFamily="2" charset="0"/>
                <a:ea typeface="Roboto" panose="02000000000000000000" pitchFamily="2" charset="0"/>
                <a:cs typeface="Lato" panose="020F0502020204030203" pitchFamily="34" charset="0"/>
              </a:rPr>
              <a:t>NEW:</a:t>
            </a:r>
            <a:r>
              <a:rPr lang="en-GB" sz="1261" b="1">
                <a:solidFill>
                  <a:schemeClr val="accent3">
                    <a:lumMod val="75000"/>
                  </a:schemeClr>
                </a:solidFill>
                <a:latin typeface="Roboto" panose="02000000000000000000" pitchFamily="2" charset="0"/>
                <a:ea typeface="Roboto" panose="02000000000000000000" pitchFamily="2" charset="0"/>
                <a:cs typeface="Lato" panose="020F0502020204030203" pitchFamily="34" charset="0"/>
              </a:rPr>
              <a:t> </a:t>
            </a:r>
          </a:p>
          <a:p>
            <a:pPr defTabSz="823485"/>
            <a:r>
              <a:rPr lang="en-US" sz="1261" b="1">
                <a:solidFill>
                  <a:srgbClr val="485868"/>
                </a:solidFill>
                <a:latin typeface="Roboto" panose="02000000000000000000" pitchFamily="2" charset="0"/>
                <a:ea typeface="Roboto" panose="02000000000000000000" pitchFamily="2" charset="0"/>
                <a:cs typeface="Lato" panose="020F0502020204030203" pitchFamily="34" charset="0"/>
              </a:rPr>
              <a:t>Gas Access Matrix</a:t>
            </a:r>
          </a:p>
        </p:txBody>
      </p:sp>
      <p:sp>
        <p:nvSpPr>
          <p:cNvPr id="18" name="TextBox 17">
            <a:extLst>
              <a:ext uri="{FF2B5EF4-FFF2-40B4-BE49-F238E27FC236}">
                <a16:creationId xmlns:a16="http://schemas.microsoft.com/office/drawing/2014/main" id="{FE385CFF-7E40-4046-8D84-66667C884FAD}"/>
              </a:ext>
            </a:extLst>
          </p:cNvPr>
          <p:cNvSpPr txBox="1"/>
          <p:nvPr/>
        </p:nvSpPr>
        <p:spPr>
          <a:xfrm>
            <a:off x="7500911" y="3860112"/>
            <a:ext cx="2829280" cy="665233"/>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Treatment of remotely retrieved meter readings from SMETS2+ gas meters</a:t>
            </a:r>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19" name="TextBox 18">
            <a:extLst>
              <a:ext uri="{FF2B5EF4-FFF2-40B4-BE49-F238E27FC236}">
                <a16:creationId xmlns:a16="http://schemas.microsoft.com/office/drawing/2014/main" id="{875A28A6-6D80-45CE-99F9-5A1B0B452BC8}"/>
              </a:ext>
            </a:extLst>
          </p:cNvPr>
          <p:cNvSpPr txBox="1"/>
          <p:nvPr/>
        </p:nvSpPr>
        <p:spPr>
          <a:xfrm>
            <a:off x="1579355" y="4857258"/>
            <a:ext cx="2623650" cy="277178"/>
          </a:xfrm>
          <a:prstGeom prst="rect">
            <a:avLst/>
          </a:prstGeom>
          <a:noFill/>
        </p:spPr>
        <p:txBody>
          <a:bodyPr wrap="square" lIns="82347" tIns="41173" rIns="82347" bIns="41173" rtlCol="0">
            <a:spAutoFit/>
          </a:bodyPr>
          <a:lstStyle/>
          <a:p>
            <a:pPr defTabSz="823485"/>
            <a:r>
              <a:rPr lang="en-US" sz="1261" b="1">
                <a:solidFill>
                  <a:srgbClr val="488A40"/>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p:txBody>
      </p:sp>
      <p:sp>
        <p:nvSpPr>
          <p:cNvPr id="27" name="TextBox 26">
            <a:extLst>
              <a:ext uri="{FF2B5EF4-FFF2-40B4-BE49-F238E27FC236}">
                <a16:creationId xmlns:a16="http://schemas.microsoft.com/office/drawing/2014/main" id="{F04FE3A7-F786-46E0-9785-59000FBE4C85}"/>
              </a:ext>
            </a:extLst>
          </p:cNvPr>
          <p:cNvSpPr txBox="1"/>
          <p:nvPr/>
        </p:nvSpPr>
        <p:spPr>
          <a:xfrm>
            <a:off x="1579355" y="3860112"/>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Market Message Catalogue </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 </a:t>
            </a:r>
          </a:p>
        </p:txBody>
      </p:sp>
      <p:sp>
        <p:nvSpPr>
          <p:cNvPr id="28" name="TextBox 27">
            <a:extLst>
              <a:ext uri="{FF2B5EF4-FFF2-40B4-BE49-F238E27FC236}">
                <a16:creationId xmlns:a16="http://schemas.microsoft.com/office/drawing/2014/main" id="{C3EF1465-82F5-43D3-9915-C4A512E012AA}"/>
              </a:ext>
            </a:extLst>
          </p:cNvPr>
          <p:cNvSpPr txBox="1"/>
          <p:nvPr/>
        </p:nvSpPr>
        <p:spPr>
          <a:xfrm>
            <a:off x="7500910" y="4547367"/>
            <a:ext cx="3177521" cy="471205"/>
          </a:xfrm>
          <a:prstGeom prst="rect">
            <a:avLst/>
          </a:prstGeom>
          <a:noFill/>
        </p:spPr>
        <p:txBody>
          <a:bodyPr wrap="square" lIns="82347" tIns="41173" rIns="82347" bIns="41173" rtlCol="0">
            <a:spAutoFit/>
          </a:bodyPr>
          <a:lstStyle/>
          <a:p>
            <a:pPr defTabSz="823485"/>
            <a:r>
              <a:rPr lang="en-US" sz="1261" b="1">
                <a:solidFill>
                  <a:srgbClr val="008080"/>
                </a:solidFill>
                <a:latin typeface="Roboto" panose="02000000000000000000" pitchFamily="2" charset="0"/>
                <a:ea typeface="Roboto" panose="02000000000000000000" pitchFamily="2" charset="0"/>
                <a:cs typeface="Lato" panose="020F0502020204030203" pitchFamily="34" charset="0"/>
              </a:rPr>
              <a:t>Supply Number Format</a:t>
            </a:r>
          </a:p>
          <a:p>
            <a:pPr defTabSz="823485"/>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CD66F271-7EC6-4A42-8DC5-0734B8F2F264}"/>
              </a:ext>
            </a:extLst>
          </p:cNvPr>
          <p:cNvSpPr txBox="1"/>
          <p:nvPr/>
        </p:nvSpPr>
        <p:spPr>
          <a:xfrm>
            <a:off x="1579355" y="4366096"/>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a:t>
            </a:r>
          </a:p>
        </p:txBody>
      </p:sp>
      <p:sp>
        <p:nvSpPr>
          <p:cNvPr id="30" name="TextBox 29">
            <a:extLst>
              <a:ext uri="{FF2B5EF4-FFF2-40B4-BE49-F238E27FC236}">
                <a16:creationId xmlns:a16="http://schemas.microsoft.com/office/drawing/2014/main" id="{C6374D62-F59B-4B5B-A384-A3C23F9EED16}"/>
              </a:ext>
            </a:extLst>
          </p:cNvPr>
          <p:cNvSpPr txBox="1"/>
          <p:nvPr/>
        </p:nvSpPr>
        <p:spPr>
          <a:xfrm>
            <a:off x="4540885" y="3860112"/>
            <a:ext cx="2690504" cy="443505"/>
          </a:xfrm>
          <a:prstGeom prst="rect">
            <a:avLst/>
          </a:prstGeom>
          <a:noFill/>
        </p:spPr>
        <p:txBody>
          <a:bodyPr wrap="square" lIns="82347" tIns="41173" rIns="82347" bIns="41173" rtlCol="0">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Electricity Data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a:t>
            </a:r>
            <a:endParaRPr lang="id-ID" sz="126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31" name="Google Shape;253;p22">
            <a:extLst>
              <a:ext uri="{FF2B5EF4-FFF2-40B4-BE49-F238E27FC236}">
                <a16:creationId xmlns:a16="http://schemas.microsoft.com/office/drawing/2014/main" id="{13952622-B668-4A38-9817-7AAA67B42F8D}"/>
              </a:ext>
            </a:extLst>
          </p:cNvPr>
          <p:cNvSpPr/>
          <p:nvPr/>
        </p:nvSpPr>
        <p:spPr>
          <a:xfrm>
            <a:off x="1580860" y="2209779"/>
            <a:ext cx="2622145" cy="1498518"/>
          </a:xfrm>
          <a:prstGeom prst="roundRect">
            <a:avLst/>
          </a:prstGeom>
          <a:solidFill>
            <a:srgbClr val="48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32" name="Google Shape;256;p22">
            <a:extLst>
              <a:ext uri="{FF2B5EF4-FFF2-40B4-BE49-F238E27FC236}">
                <a16:creationId xmlns:a16="http://schemas.microsoft.com/office/drawing/2014/main" id="{5E29E0A4-75CD-4B18-B1E2-F6A3B35132F1}"/>
              </a:ext>
            </a:extLst>
          </p:cNvPr>
          <p:cNvSpPr/>
          <p:nvPr/>
        </p:nvSpPr>
        <p:spPr>
          <a:xfrm>
            <a:off x="7500910" y="2209779"/>
            <a:ext cx="2622145" cy="1498518"/>
          </a:xfrm>
          <a:prstGeom prst="roundRect">
            <a:avLst/>
          </a:prstGeom>
          <a:solidFill>
            <a:srgbClr val="0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33" name="Google Shape;259;p22">
            <a:extLst>
              <a:ext uri="{FF2B5EF4-FFF2-40B4-BE49-F238E27FC236}">
                <a16:creationId xmlns:a16="http://schemas.microsoft.com/office/drawing/2014/main" id="{6012253E-CEB7-48A1-B8C1-1AA8B3F54027}"/>
              </a:ext>
            </a:extLst>
          </p:cNvPr>
          <p:cNvSpPr/>
          <p:nvPr/>
        </p:nvSpPr>
        <p:spPr>
          <a:xfrm>
            <a:off x="4540885" y="2209779"/>
            <a:ext cx="2622145" cy="1498518"/>
          </a:xfrm>
          <a:prstGeom prst="roundRect">
            <a:avLst/>
          </a:prstGeom>
          <a:solidFill>
            <a:srgbClr val="68A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pic>
        <p:nvPicPr>
          <p:cNvPr id="34" name="Graphic 33" descr="Statistics with solid fill">
            <a:extLst>
              <a:ext uri="{FF2B5EF4-FFF2-40B4-BE49-F238E27FC236}">
                <a16:creationId xmlns:a16="http://schemas.microsoft.com/office/drawing/2014/main" id="{54E0D7CA-2D1F-4F28-9750-2ACB0B9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1083" y="2678139"/>
            <a:ext cx="561799" cy="561799"/>
          </a:xfrm>
          <a:prstGeom prst="rect">
            <a:avLst/>
          </a:prstGeom>
        </p:spPr>
      </p:pic>
      <p:pic>
        <p:nvPicPr>
          <p:cNvPr id="35" name="Graphic 34" descr="Bar chart outline">
            <a:extLst>
              <a:ext uri="{FF2B5EF4-FFF2-40B4-BE49-F238E27FC236}">
                <a16:creationId xmlns:a16="http://schemas.microsoft.com/office/drawing/2014/main" id="{975FFF05-2632-4492-92B0-15BB1AA35A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8062" y="2685168"/>
            <a:ext cx="547740" cy="547740"/>
          </a:xfrm>
          <a:prstGeom prst="rect">
            <a:avLst/>
          </a:prstGeom>
        </p:spPr>
      </p:pic>
      <p:pic>
        <p:nvPicPr>
          <p:cNvPr id="36" name="Graphic 35" descr="Presentation with bar chart outline">
            <a:extLst>
              <a:ext uri="{FF2B5EF4-FFF2-40B4-BE49-F238E27FC236}">
                <a16:creationId xmlns:a16="http://schemas.microsoft.com/office/drawing/2014/main" id="{1A4BC813-035F-4157-964B-ECD3804725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8087" y="2685168"/>
            <a:ext cx="547740" cy="547740"/>
          </a:xfrm>
          <a:prstGeom prst="rect">
            <a:avLst/>
          </a:prstGeom>
        </p:spPr>
      </p:pic>
      <p:sp>
        <p:nvSpPr>
          <p:cNvPr id="37" name="TextBox 36">
            <a:extLst>
              <a:ext uri="{FF2B5EF4-FFF2-40B4-BE49-F238E27FC236}">
                <a16:creationId xmlns:a16="http://schemas.microsoft.com/office/drawing/2014/main" id="{E70C0C51-BC6C-4268-8B5C-757983789F9C}"/>
              </a:ext>
            </a:extLst>
          </p:cNvPr>
          <p:cNvSpPr txBox="1"/>
          <p:nvPr/>
        </p:nvSpPr>
        <p:spPr>
          <a:xfrm>
            <a:off x="4540885" y="4366096"/>
            <a:ext cx="2690504" cy="443505"/>
          </a:xfrm>
          <a:prstGeom prst="rect">
            <a:avLst/>
          </a:prstGeom>
          <a:noFill/>
        </p:spPr>
        <p:txBody>
          <a:bodyPr wrap="square" lIns="82347" tIns="41173" rIns="82347" bIns="41173" rtlCol="0">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Gas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endParaRPr lang="id-ID" sz="126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8F44EA69-18E4-43CE-BA26-D5E0B941C82B}"/>
              </a:ext>
            </a:extLst>
          </p:cNvPr>
          <p:cNvSpPr txBox="1"/>
          <p:nvPr/>
        </p:nvSpPr>
        <p:spPr>
          <a:xfrm>
            <a:off x="7500910" y="4857258"/>
            <a:ext cx="2978417" cy="637533"/>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Message Business Data Validation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39" name="TextBox 38">
            <a:extLst>
              <a:ext uri="{FF2B5EF4-FFF2-40B4-BE49-F238E27FC236}">
                <a16:creationId xmlns:a16="http://schemas.microsoft.com/office/drawing/2014/main" id="{723EAEE9-C727-42D7-AAD1-F5D6543933FA}"/>
              </a:ext>
            </a:extLst>
          </p:cNvPr>
          <p:cNvSpPr txBox="1"/>
          <p:nvPr/>
        </p:nvSpPr>
        <p:spPr>
          <a:xfrm>
            <a:off x="7500910" y="5522159"/>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Address Population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40" name="TextBox 39">
            <a:extLst>
              <a:ext uri="{FF2B5EF4-FFF2-40B4-BE49-F238E27FC236}">
                <a16:creationId xmlns:a16="http://schemas.microsoft.com/office/drawing/2014/main" id="{A49E224B-797D-4C16-BD26-B12C4D7C17F6}"/>
              </a:ext>
            </a:extLst>
          </p:cNvPr>
          <p:cNvSpPr txBox="1"/>
          <p:nvPr/>
        </p:nvSpPr>
        <p:spPr>
          <a:xfrm>
            <a:off x="7500910" y="5993032"/>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Certificate Profile</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41" name="Google Shape;259;p22">
            <a:extLst>
              <a:ext uri="{FF2B5EF4-FFF2-40B4-BE49-F238E27FC236}">
                <a16:creationId xmlns:a16="http://schemas.microsoft.com/office/drawing/2014/main" id="{B1B1B35F-9812-45EF-8450-5D78527AACC8}"/>
              </a:ext>
            </a:extLst>
          </p:cNvPr>
          <p:cNvSpPr/>
          <p:nvPr/>
        </p:nvSpPr>
        <p:spPr>
          <a:xfrm>
            <a:off x="7301806" y="1951929"/>
            <a:ext cx="3028385" cy="4703376"/>
          </a:xfrm>
          <a:prstGeom prst="roundRect">
            <a:avLst/>
          </a:prstGeom>
          <a:noFill/>
          <a:ln w="57150">
            <a:solidFill>
              <a:srgbClr val="00808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3062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5DE1E7C-0637-46A4-8C9F-3B2E5B119073}"/>
              </a:ext>
            </a:extLst>
          </p:cNvPr>
          <p:cNvPicPr>
            <a:picLocks noGrp="1" noChangeAspect="1"/>
          </p:cNvPicPr>
          <p:nvPr>
            <p:ph type="pic" sz="quarter" idx="10"/>
          </p:nvPr>
        </p:nvPicPr>
        <p:blipFill rotWithShape="1">
          <a:blip r:embed="rId2"/>
          <a:srcRect l="34478" t="28273" r="34360" b="18035"/>
          <a:stretch/>
        </p:blipFill>
        <p:spPr>
          <a:xfrm>
            <a:off x="1117291" y="1816100"/>
            <a:ext cx="2923816" cy="2833731"/>
          </a:xfrm>
          <a:prstGeom prst="rect">
            <a:avLst/>
          </a:prstGeom>
        </p:spPr>
      </p:pic>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normAutofit fontScale="90000"/>
          </a:bodyPr>
          <a:lstStyle/>
          <a:p>
            <a:r>
              <a:rPr lang="en-GB"/>
              <a:t>Introducing Your presenters and Q&amp;A Panel Members</a:t>
            </a:r>
          </a:p>
        </p:txBody>
      </p:sp>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a:xfrm>
            <a:off x="1374475" y="4427664"/>
            <a:ext cx="2982912" cy="1135849"/>
          </a:xfrm>
        </p:spPr>
        <p:txBody>
          <a:bodyPr/>
          <a:lstStyle/>
          <a:p>
            <a:r>
              <a:rPr lang="en-GB" sz="1800"/>
              <a:t>Name: Rosalind Timperley</a:t>
            </a:r>
            <a:endParaRPr lang="en-GB"/>
          </a:p>
          <a:p>
            <a:r>
              <a:rPr lang="en-GB"/>
              <a:t>Organisation: REC Code Manager</a:t>
            </a:r>
          </a:p>
          <a:p>
            <a:r>
              <a:rPr lang="en-GB"/>
              <a:t>Role: Technical Design Authority Team Member</a:t>
            </a:r>
          </a:p>
        </p:txBody>
      </p:sp>
      <p:pic>
        <p:nvPicPr>
          <p:cNvPr id="4" name="Picture Placeholder 3" descr="A picture containing person, clothing, wall, black&#10;&#10;Description automatically generated">
            <a:extLst>
              <a:ext uri="{FF2B5EF4-FFF2-40B4-BE49-F238E27FC236}">
                <a16:creationId xmlns:a16="http://schemas.microsoft.com/office/drawing/2014/main" id="{02A61925-FA42-4662-8CBE-D49A7F483CC1}"/>
              </a:ext>
            </a:extLst>
          </p:cNvPr>
          <p:cNvPicPr>
            <a:picLocks noGrp="1" noChangeAspect="1"/>
          </p:cNvPicPr>
          <p:nvPr>
            <p:ph type="pic" sz="quarter" idx="15"/>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4193" r="24193" b="22482"/>
          <a:stretch/>
        </p:blipFill>
        <p:spPr>
          <a:xfrm>
            <a:off x="8246475" y="1816100"/>
            <a:ext cx="2828234" cy="2833731"/>
          </a:xfrm>
        </p:spPr>
      </p:pic>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a:xfrm>
            <a:off x="8446603" y="4427664"/>
            <a:ext cx="2982913" cy="1135107"/>
          </a:xfrm>
        </p:spPr>
        <p:txBody>
          <a:bodyPr anchor="t">
            <a:normAutofit/>
          </a:bodyPr>
          <a:lstStyle/>
          <a:p>
            <a:r>
              <a:rPr lang="en-GB" sz="1800"/>
              <a:t>Name: Amelia Bray</a:t>
            </a:r>
            <a:endParaRPr lang="en-GB"/>
          </a:p>
          <a:p>
            <a:r>
              <a:rPr lang="en-GB"/>
              <a:t>Organisation: REC Code Manager</a:t>
            </a:r>
          </a:p>
          <a:p>
            <a:r>
              <a:rPr lang="en-GB"/>
              <a:t>Role: Communications Team Member</a:t>
            </a:r>
          </a:p>
        </p:txBody>
      </p:sp>
      <p:pic>
        <p:nvPicPr>
          <p:cNvPr id="10" name="Picture Placeholder 9">
            <a:extLst>
              <a:ext uri="{FF2B5EF4-FFF2-40B4-BE49-F238E27FC236}">
                <a16:creationId xmlns:a16="http://schemas.microsoft.com/office/drawing/2014/main" id="{F4A11760-500B-4C48-8981-427692D5754B}"/>
              </a:ext>
            </a:extLst>
          </p:cNvPr>
          <p:cNvPicPr>
            <a:picLocks noGrp="1" noChangeAspect="1"/>
          </p:cNvPicPr>
          <p:nvPr>
            <p:ph type="pic" sz="quarter" idx="11"/>
          </p:nvPr>
        </p:nvPicPr>
        <p:blipFill rotWithShape="1">
          <a:blip r:embed="rId5"/>
          <a:srcRect l="35532" t="23844" r="34904" b="22606"/>
          <a:stretch/>
        </p:blipFill>
        <p:spPr>
          <a:xfrm>
            <a:off x="4673670" y="1816100"/>
            <a:ext cx="2781231" cy="2833731"/>
          </a:xfrm>
          <a:prstGeom prst="rect">
            <a:avLst/>
          </a:prstGeom>
        </p:spPr>
      </p:pic>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a:xfrm>
            <a:off x="4910538" y="4427664"/>
            <a:ext cx="2982913" cy="1135107"/>
          </a:xfrm>
        </p:spPr>
        <p:txBody>
          <a:bodyPr>
            <a:normAutofit/>
          </a:bodyPr>
          <a:lstStyle/>
          <a:p>
            <a:r>
              <a:rPr lang="en-GB" sz="1800"/>
              <a:t>Name: Mark Pearce</a:t>
            </a:r>
            <a:endParaRPr lang="en-GB"/>
          </a:p>
          <a:p>
            <a:r>
              <a:rPr lang="en-GB"/>
              <a:t>Organisation: REC Code Manager</a:t>
            </a:r>
          </a:p>
          <a:p>
            <a:r>
              <a:rPr lang="en-GB"/>
              <a:t>Role: Technical Design Authority Team Member</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54363" y="445803"/>
            <a:ext cx="9284855" cy="660111"/>
          </a:xfrm>
        </p:spPr>
        <p:txBody>
          <a:bodyPr>
            <a:normAutofit/>
          </a:bodyPr>
          <a:lstStyle/>
          <a:p>
            <a:r>
              <a:rPr lang="en-GB"/>
              <a:t>New data specification documents</a:t>
            </a:r>
          </a:p>
        </p:txBody>
      </p:sp>
      <p:pic>
        <p:nvPicPr>
          <p:cNvPr id="3" name="Picture 2">
            <a:extLst>
              <a:ext uri="{FF2B5EF4-FFF2-40B4-BE49-F238E27FC236}">
                <a16:creationId xmlns:a16="http://schemas.microsoft.com/office/drawing/2014/main" id="{585B627B-FA80-4C28-B239-D52F023D11D4}"/>
              </a:ext>
            </a:extLst>
          </p:cNvPr>
          <p:cNvPicPr>
            <a:picLocks noChangeAspect="1"/>
          </p:cNvPicPr>
          <p:nvPr/>
        </p:nvPicPr>
        <p:blipFill rotWithShape="1">
          <a:blip r:embed="rId2"/>
          <a:srcRect l="1250" t="32778" r="25000" b="53958"/>
          <a:stretch/>
        </p:blipFill>
        <p:spPr>
          <a:xfrm>
            <a:off x="635064" y="3729363"/>
            <a:ext cx="10921872" cy="1104900"/>
          </a:xfrm>
          <a:prstGeom prst="rect">
            <a:avLst/>
          </a:prstGeom>
          <a:solidFill>
            <a:srgbClr val="FFFFFF">
              <a:shade val="85000"/>
            </a:srgbClr>
          </a:solidFill>
          <a:ln w="28575" cap="sq">
            <a:solidFill>
              <a:srgbClr val="488A40"/>
            </a:solidFill>
            <a:miter lim="800000"/>
          </a:ln>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781F4634-DA83-45F1-8715-55E3600CE589}"/>
              </a:ext>
            </a:extLst>
          </p:cNvPr>
          <p:cNvSpPr txBox="1"/>
          <p:nvPr/>
        </p:nvSpPr>
        <p:spPr>
          <a:xfrm>
            <a:off x="635064" y="2664730"/>
            <a:ext cx="10921872" cy="923330"/>
          </a:xfrm>
          <a:prstGeom prst="rect">
            <a:avLst/>
          </a:prstGeom>
          <a:noFill/>
        </p:spPr>
        <p:txBody>
          <a:bodyPr wrap="square">
            <a:spAutoFit/>
          </a:bodyPr>
          <a:lstStyle/>
          <a:p>
            <a:r>
              <a:rPr lang="en-US" sz="1800" b="1">
                <a:solidFill>
                  <a:srgbClr val="488A40"/>
                </a:solidFill>
                <a:latin typeface="Roboto" panose="02000000000000000000" pitchFamily="2" charset="0"/>
                <a:ea typeface="Roboto" panose="02000000000000000000" pitchFamily="2" charset="0"/>
                <a:cs typeface="Lato" panose="020F0502020204030203" pitchFamily="34" charset="0"/>
              </a:rPr>
              <a:t>CSS Message Business Data Validation Rules</a:t>
            </a:r>
          </a:p>
          <a:p>
            <a:r>
              <a:rPr lang="en-GB" sz="1800">
                <a:latin typeface="Roboto" panose="02000000000000000000" pitchFamily="2" charset="0"/>
                <a:ea typeface="Roboto" panose="02000000000000000000" pitchFamily="2" charset="0"/>
              </a:rPr>
              <a:t>T</a:t>
            </a:r>
            <a:r>
              <a:rPr lang="en-GB" sz="1800">
                <a:latin typeface="Roboto" panose="02000000000000000000" pitchFamily="2" charset="0"/>
                <a:ea typeface="Roboto" panose="02000000000000000000" pitchFamily="2" charset="0"/>
                <a:cs typeface="Lato" panose="020F0502020204030203" pitchFamily="34" charset="0"/>
              </a:rPr>
              <a:t>his spreadsheet sets out the validation rules for the new CSS messages. </a:t>
            </a:r>
            <a:r>
              <a:rPr lang="en-GB">
                <a:latin typeface="Roboto" panose="02000000000000000000" pitchFamily="2" charset="0"/>
                <a:ea typeface="Roboto" panose="02000000000000000000" pitchFamily="2" charset="0"/>
                <a:cs typeface="Lato" panose="020F0502020204030203" pitchFamily="34" charset="0"/>
              </a:rPr>
              <a:t>It contains a number of tabs, including details of the validation rules:</a:t>
            </a:r>
          </a:p>
        </p:txBody>
      </p:sp>
    </p:spTree>
    <p:extLst>
      <p:ext uri="{BB962C8B-B14F-4D97-AF65-F5344CB8AC3E}">
        <p14:creationId xmlns:p14="http://schemas.microsoft.com/office/powerpoint/2010/main" val="232172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54363" y="445803"/>
            <a:ext cx="9284855" cy="660111"/>
          </a:xfrm>
        </p:spPr>
        <p:txBody>
          <a:bodyPr>
            <a:normAutofit/>
          </a:bodyPr>
          <a:lstStyle/>
          <a:p>
            <a:r>
              <a:rPr lang="en-GB"/>
              <a:t>New data specification documents</a:t>
            </a:r>
          </a:p>
        </p:txBody>
      </p:sp>
      <p:sp>
        <p:nvSpPr>
          <p:cNvPr id="16" name="TextBox 15">
            <a:extLst>
              <a:ext uri="{FF2B5EF4-FFF2-40B4-BE49-F238E27FC236}">
                <a16:creationId xmlns:a16="http://schemas.microsoft.com/office/drawing/2014/main" id="{781F4634-DA83-45F1-8715-55E3600CE589}"/>
              </a:ext>
            </a:extLst>
          </p:cNvPr>
          <p:cNvSpPr txBox="1"/>
          <p:nvPr/>
        </p:nvSpPr>
        <p:spPr>
          <a:xfrm>
            <a:off x="487980" y="1626615"/>
            <a:ext cx="10980120" cy="1200329"/>
          </a:xfrm>
          <a:prstGeom prst="rect">
            <a:avLst/>
          </a:prstGeom>
          <a:noFill/>
        </p:spPr>
        <p:txBody>
          <a:bodyPr wrap="square">
            <a:spAutoFit/>
          </a:bodyPr>
          <a:lstStyle/>
          <a:p>
            <a:r>
              <a:rPr lang="en-US" sz="1800" b="1">
                <a:solidFill>
                  <a:srgbClr val="488A40"/>
                </a:solidFill>
                <a:latin typeface="Roboto" panose="02000000000000000000" pitchFamily="2" charset="0"/>
                <a:ea typeface="Roboto" panose="02000000000000000000" pitchFamily="2" charset="0"/>
                <a:cs typeface="Lato" panose="020F0502020204030203" pitchFamily="34" charset="0"/>
              </a:rPr>
              <a:t>Address Population Rules</a:t>
            </a:r>
            <a:endParaRPr lang="id-ID" sz="1800" b="1">
              <a:solidFill>
                <a:srgbClr val="488A40"/>
              </a:solidFill>
              <a:latin typeface="Roboto" panose="02000000000000000000" pitchFamily="2" charset="0"/>
              <a:ea typeface="Roboto" panose="02000000000000000000" pitchFamily="2" charset="0"/>
              <a:cs typeface="Lato" panose="020F0502020204030203" pitchFamily="34" charset="0"/>
            </a:endParaRPr>
          </a:p>
          <a:p>
            <a:endParaRPr lang="en-US" sz="1800" b="1">
              <a:solidFill>
                <a:srgbClr val="3891DE"/>
              </a:solidFill>
              <a:latin typeface="Roboto" panose="02000000000000000000" pitchFamily="2" charset="0"/>
              <a:ea typeface="Roboto" panose="02000000000000000000" pitchFamily="2" charset="0"/>
              <a:cs typeface="Lato" panose="020F0502020204030203" pitchFamily="34" charset="0"/>
            </a:endParaRPr>
          </a:p>
          <a:p>
            <a:r>
              <a:rPr lang="en-GB" sz="1800">
                <a:latin typeface="Roboto" panose="02000000000000000000" pitchFamily="2" charset="0"/>
                <a:ea typeface="Roboto" panose="02000000000000000000" pitchFamily="2" charset="0"/>
              </a:rPr>
              <a:t>T</a:t>
            </a:r>
            <a:r>
              <a:rPr lang="en-GB" sz="1800">
                <a:latin typeface="Roboto" panose="02000000000000000000" pitchFamily="2" charset="0"/>
                <a:ea typeface="Roboto" panose="02000000000000000000" pitchFamily="2" charset="0"/>
                <a:cs typeface="Lato" panose="020F0502020204030203" pitchFamily="34" charset="0"/>
              </a:rPr>
              <a:t>his document defines the rules that should be adhered to when populating data flows with address information.  </a:t>
            </a:r>
            <a:endParaRPr lang="en-GB" sz="180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46161F5-23A2-4A9A-A1E3-B8D4246AD9B5}"/>
              </a:ext>
            </a:extLst>
          </p:cNvPr>
          <p:cNvPicPr>
            <a:picLocks noChangeAspect="1"/>
          </p:cNvPicPr>
          <p:nvPr/>
        </p:nvPicPr>
        <p:blipFill rotWithShape="1">
          <a:blip r:embed="rId2"/>
          <a:srcRect l="4003" t="36852" r="61146" b="20740"/>
          <a:stretch/>
        </p:blipFill>
        <p:spPr>
          <a:xfrm>
            <a:off x="3420805" y="2826944"/>
            <a:ext cx="5350390" cy="3662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144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54363" y="445803"/>
            <a:ext cx="9284855" cy="660111"/>
          </a:xfrm>
        </p:spPr>
        <p:txBody>
          <a:bodyPr>
            <a:normAutofit/>
          </a:bodyPr>
          <a:lstStyle/>
          <a:p>
            <a:r>
              <a:rPr lang="en-GB"/>
              <a:t>New data specification documents</a:t>
            </a:r>
          </a:p>
        </p:txBody>
      </p:sp>
      <p:sp>
        <p:nvSpPr>
          <p:cNvPr id="16" name="TextBox 15">
            <a:extLst>
              <a:ext uri="{FF2B5EF4-FFF2-40B4-BE49-F238E27FC236}">
                <a16:creationId xmlns:a16="http://schemas.microsoft.com/office/drawing/2014/main" id="{781F4634-DA83-45F1-8715-55E3600CE589}"/>
              </a:ext>
            </a:extLst>
          </p:cNvPr>
          <p:cNvSpPr txBox="1"/>
          <p:nvPr/>
        </p:nvSpPr>
        <p:spPr>
          <a:xfrm>
            <a:off x="605940" y="2629505"/>
            <a:ext cx="10980120" cy="1200329"/>
          </a:xfrm>
          <a:prstGeom prst="rect">
            <a:avLst/>
          </a:prstGeom>
          <a:noFill/>
        </p:spPr>
        <p:txBody>
          <a:bodyPr wrap="square" lIns="91440" tIns="45720" rIns="91440" bIns="45720" anchor="t">
            <a:spAutoFit/>
          </a:bodyPr>
          <a:lstStyle/>
          <a:p>
            <a:pPr defTabSz="823485"/>
            <a:r>
              <a:rPr lang="en-US" sz="1800" b="1">
                <a:solidFill>
                  <a:srgbClr val="488A40"/>
                </a:solidFill>
                <a:latin typeface="Roboto"/>
                <a:ea typeface="Roboto"/>
                <a:cs typeface="Lato"/>
              </a:rPr>
              <a:t>CSS Certificate Profile</a:t>
            </a:r>
            <a:endParaRPr lang="id-ID" sz="1800" b="1">
              <a:solidFill>
                <a:srgbClr val="488A40"/>
              </a:solidFill>
              <a:latin typeface="Roboto"/>
              <a:ea typeface="Roboto"/>
              <a:cs typeface="Lato"/>
            </a:endParaRPr>
          </a:p>
          <a:p>
            <a:endParaRPr lang="en-US" sz="1800" b="1">
              <a:solidFill>
                <a:srgbClr val="3891DE"/>
              </a:solidFill>
              <a:latin typeface="Roboto" panose="02000000000000000000" pitchFamily="2" charset="0"/>
              <a:ea typeface="Roboto" panose="02000000000000000000" pitchFamily="2" charset="0"/>
              <a:cs typeface="Lato" panose="020F0502020204030203" pitchFamily="34" charset="0"/>
            </a:endParaRPr>
          </a:p>
          <a:p>
            <a:r>
              <a:rPr lang="en-GB" sz="1800">
                <a:latin typeface="Roboto"/>
                <a:ea typeface="Roboto"/>
              </a:rPr>
              <a:t>T</a:t>
            </a:r>
            <a:r>
              <a:rPr lang="en-GB" sz="1800">
                <a:latin typeface="Roboto"/>
                <a:ea typeface="Roboto"/>
                <a:cs typeface="Lato"/>
              </a:rPr>
              <a:t>his document provides the technical information you need to </a:t>
            </a:r>
            <a:r>
              <a:rPr lang="en-GB">
                <a:latin typeface="Roboto"/>
                <a:ea typeface="Roboto"/>
                <a:cs typeface="Lato"/>
              </a:rPr>
              <a:t>use to apply </a:t>
            </a:r>
            <a:r>
              <a:rPr lang="en-GB" sz="1800">
                <a:latin typeface="Roboto"/>
                <a:ea typeface="Roboto"/>
                <a:cs typeface="Lato"/>
              </a:rPr>
              <a:t>for and implement the certificate.</a:t>
            </a:r>
            <a:r>
              <a:rPr lang="en-GB">
                <a:latin typeface="Roboto"/>
                <a:ea typeface="Roboto"/>
                <a:cs typeface="Lato"/>
              </a:rPr>
              <a:t> </a:t>
            </a:r>
            <a:endParaRPr lang="en-GB">
              <a:latin typeface="Roboto" panose="02000000000000000000" pitchFamily="2" charset="0"/>
              <a:ea typeface="Roboto" panose="02000000000000000000" pitchFamily="2" charset="0"/>
              <a:cs typeface="Lato" panose="020F0502020204030203" pitchFamily="34" charset="0"/>
            </a:endParaRPr>
          </a:p>
        </p:txBody>
      </p:sp>
    </p:spTree>
    <p:extLst>
      <p:ext uri="{BB962C8B-B14F-4D97-AF65-F5344CB8AC3E}">
        <p14:creationId xmlns:p14="http://schemas.microsoft.com/office/powerpoint/2010/main" val="318392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Q&amp;A Session 1</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 &amp; Mark Pearce</a:t>
            </a:r>
          </a:p>
        </p:txBody>
      </p:sp>
      <p:pic>
        <p:nvPicPr>
          <p:cNvPr id="5" name="Picture 4">
            <a:extLst>
              <a:ext uri="{FF2B5EF4-FFF2-40B4-BE49-F238E27FC236}">
                <a16:creationId xmlns:a16="http://schemas.microsoft.com/office/drawing/2014/main" id="{DC926D74-CCDB-E5B9-B262-C14774854D52}"/>
              </a:ext>
            </a:extLst>
          </p:cNvPr>
          <p:cNvPicPr>
            <a:picLocks noChangeAspect="1"/>
          </p:cNvPicPr>
          <p:nvPr/>
        </p:nvPicPr>
        <p:blipFill rotWithShape="1">
          <a:blip r:embed="rId2"/>
          <a:srcRect l="14917" t="35407" r="18750" b="19409"/>
          <a:stretch/>
        </p:blipFill>
        <p:spPr>
          <a:xfrm>
            <a:off x="5323840" y="577801"/>
            <a:ext cx="6309360" cy="2417531"/>
          </a:xfrm>
          <a:prstGeom prst="rect">
            <a:avLst/>
          </a:prstGeom>
        </p:spPr>
      </p:pic>
    </p:spTree>
    <p:extLst>
      <p:ext uri="{BB962C8B-B14F-4D97-AF65-F5344CB8AC3E}">
        <p14:creationId xmlns:p14="http://schemas.microsoft.com/office/powerpoint/2010/main" val="239264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Viewing the impacts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384218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a:t>Visit EMAR to view the V3.0 Data Specification pre-release</a:t>
            </a:r>
          </a:p>
        </p:txBody>
      </p:sp>
      <p:pic>
        <p:nvPicPr>
          <p:cNvPr id="5" name="Picture 4">
            <a:extLst>
              <a:ext uri="{FF2B5EF4-FFF2-40B4-BE49-F238E27FC236}">
                <a16:creationId xmlns:a16="http://schemas.microsoft.com/office/drawing/2014/main" id="{CF497E1B-311A-496F-B5DC-974CE225A7CF}"/>
              </a:ext>
            </a:extLst>
          </p:cNvPr>
          <p:cNvPicPr>
            <a:picLocks noChangeAspect="1"/>
          </p:cNvPicPr>
          <p:nvPr/>
        </p:nvPicPr>
        <p:blipFill rotWithShape="1">
          <a:blip r:embed="rId3"/>
          <a:srcRect l="9633" t="17990" r="30942" b="7959"/>
          <a:stretch/>
        </p:blipFill>
        <p:spPr>
          <a:xfrm>
            <a:off x="960617" y="1208412"/>
            <a:ext cx="7721267" cy="5412282"/>
          </a:xfrm>
          <a:prstGeom prst="rect">
            <a:avLst/>
          </a:prstGeom>
        </p:spPr>
      </p:pic>
      <p:sp>
        <p:nvSpPr>
          <p:cNvPr id="8" name="Rectangle: Rounded Corners 7">
            <a:extLst>
              <a:ext uri="{FF2B5EF4-FFF2-40B4-BE49-F238E27FC236}">
                <a16:creationId xmlns:a16="http://schemas.microsoft.com/office/drawing/2014/main" id="{380A8B2C-BCC7-4A0D-B47E-7DC4DD7009A6}"/>
              </a:ext>
            </a:extLst>
          </p:cNvPr>
          <p:cNvSpPr/>
          <p:nvPr/>
        </p:nvSpPr>
        <p:spPr>
          <a:xfrm>
            <a:off x="1932040" y="2369574"/>
            <a:ext cx="1016000" cy="299720"/>
          </a:xfrm>
          <a:prstGeom prst="roundRect">
            <a:avLst/>
          </a:prstGeom>
          <a:noFill/>
          <a:ln w="28575">
            <a:solidFill>
              <a:srgbClr val="488A4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nvGrpSpPr>
          <p:cNvPr id="3" name="Group 2">
            <a:extLst>
              <a:ext uri="{FF2B5EF4-FFF2-40B4-BE49-F238E27FC236}">
                <a16:creationId xmlns:a16="http://schemas.microsoft.com/office/drawing/2014/main" id="{962AFEE8-DB55-459B-AB4A-0211C19588AB}"/>
              </a:ext>
            </a:extLst>
          </p:cNvPr>
          <p:cNvGrpSpPr/>
          <p:nvPr/>
        </p:nvGrpSpPr>
        <p:grpSpPr>
          <a:xfrm>
            <a:off x="3540325" y="3440653"/>
            <a:ext cx="6985908" cy="3022600"/>
            <a:chOff x="3416886" y="1917700"/>
            <a:chExt cx="6985908" cy="3022600"/>
          </a:xfrm>
        </p:grpSpPr>
        <p:pic>
          <p:nvPicPr>
            <p:cNvPr id="6" name="Picture 5">
              <a:extLst>
                <a:ext uri="{FF2B5EF4-FFF2-40B4-BE49-F238E27FC236}">
                  <a16:creationId xmlns:a16="http://schemas.microsoft.com/office/drawing/2014/main" id="{F0B19C0F-49B5-4B73-8A29-528896F0CC4A}"/>
                </a:ext>
              </a:extLst>
            </p:cNvPr>
            <p:cNvPicPr>
              <a:picLocks noChangeAspect="1"/>
            </p:cNvPicPr>
            <p:nvPr/>
          </p:nvPicPr>
          <p:blipFill rotWithShape="1">
            <a:blip r:embed="rId3"/>
            <a:srcRect l="10307" t="71279" r="69878" b="10130"/>
            <a:stretch/>
          </p:blipFill>
          <p:spPr>
            <a:xfrm>
              <a:off x="5261235" y="2072187"/>
              <a:ext cx="5141559" cy="2713625"/>
            </a:xfrm>
            <a:prstGeom prst="rect">
              <a:avLst/>
            </a:prstGeom>
          </p:spPr>
        </p:pic>
        <p:sp>
          <p:nvSpPr>
            <p:cNvPr id="7" name="Rectangle: Rounded Corners 6">
              <a:extLst>
                <a:ext uri="{FF2B5EF4-FFF2-40B4-BE49-F238E27FC236}">
                  <a16:creationId xmlns:a16="http://schemas.microsoft.com/office/drawing/2014/main" id="{2CECB757-967B-4C81-8008-3D6CCDFE67D7}"/>
                </a:ext>
              </a:extLst>
            </p:cNvPr>
            <p:cNvSpPr/>
            <p:nvPr/>
          </p:nvSpPr>
          <p:spPr>
            <a:xfrm>
              <a:off x="5003800" y="1917700"/>
              <a:ext cx="5398994" cy="3022600"/>
            </a:xfrm>
            <a:prstGeom prst="roundRect">
              <a:avLst/>
            </a:prstGeom>
            <a:noFill/>
            <a:ln w="28575">
              <a:solidFill>
                <a:srgbClr val="488A4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1BD5986C-E288-4F7D-99FF-37345A8A9FC6}"/>
                </a:ext>
              </a:extLst>
            </p:cNvPr>
            <p:cNvCxnSpPr>
              <a:cxnSpLocks/>
              <a:stCxn id="7" idx="1"/>
            </p:cNvCxnSpPr>
            <p:nvPr/>
          </p:nvCxnSpPr>
          <p:spPr>
            <a:xfrm flipH="1">
              <a:off x="3416886" y="3429000"/>
              <a:ext cx="1586914" cy="697635"/>
            </a:xfrm>
            <a:prstGeom prst="line">
              <a:avLst/>
            </a:prstGeom>
            <a:ln w="28575">
              <a:solidFill>
                <a:srgbClr val="488A4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36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Implementation timescales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115667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V3.0 Goes Live on 18 July 2022 at 9am</a:t>
            </a:r>
          </a:p>
        </p:txBody>
      </p:sp>
      <p:sp>
        <p:nvSpPr>
          <p:cNvPr id="12" name="TextBox 11">
            <a:extLst>
              <a:ext uri="{FF2B5EF4-FFF2-40B4-BE49-F238E27FC236}">
                <a16:creationId xmlns:a16="http://schemas.microsoft.com/office/drawing/2014/main" id="{1D229474-F89B-43A1-9060-DE625C9B24B7}"/>
              </a:ext>
            </a:extLst>
          </p:cNvPr>
          <p:cNvSpPr txBox="1"/>
          <p:nvPr/>
        </p:nvSpPr>
        <p:spPr>
          <a:xfrm>
            <a:off x="341284" y="1340281"/>
            <a:ext cx="6825016" cy="923330"/>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In terms of when changes take effect for REC V3.0, the Switching Programme has published a Transition Runbook, which includes the following dates:</a:t>
            </a:r>
          </a:p>
        </p:txBody>
      </p:sp>
      <p:sp>
        <p:nvSpPr>
          <p:cNvPr id="14" name="TextBox 13">
            <a:extLst>
              <a:ext uri="{FF2B5EF4-FFF2-40B4-BE49-F238E27FC236}">
                <a16:creationId xmlns:a16="http://schemas.microsoft.com/office/drawing/2014/main" id="{004ADC83-EDC3-4115-97EB-07C6B82716D9}"/>
              </a:ext>
            </a:extLst>
          </p:cNvPr>
          <p:cNvSpPr txBox="1"/>
          <p:nvPr/>
        </p:nvSpPr>
        <p:spPr>
          <a:xfrm>
            <a:off x="3749394" y="5811693"/>
            <a:ext cx="2434707" cy="369332"/>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CSS Go-Live at 9am</a:t>
            </a:r>
          </a:p>
        </p:txBody>
      </p:sp>
      <p:sp>
        <p:nvSpPr>
          <p:cNvPr id="8" name="Google Shape;458;p26">
            <a:extLst>
              <a:ext uri="{FF2B5EF4-FFF2-40B4-BE49-F238E27FC236}">
                <a16:creationId xmlns:a16="http://schemas.microsoft.com/office/drawing/2014/main" id="{A8339D5C-B48E-4970-A9C3-08B87A22B75F}"/>
              </a:ext>
            </a:extLst>
          </p:cNvPr>
          <p:cNvSpPr/>
          <p:nvPr/>
        </p:nvSpPr>
        <p:spPr>
          <a:xfrm>
            <a:off x="1637236" y="4078427"/>
            <a:ext cx="1102000" cy="1164400"/>
          </a:xfrm>
          <a:prstGeom prst="roundRect">
            <a:avLst>
              <a:gd name="adj" fmla="val 0"/>
            </a:avLst>
          </a:prstGeom>
          <a:noFill/>
          <a:ln w="19050" cap="flat" cmpd="sng">
            <a:solidFill>
              <a:srgbClr val="BCD7D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9" name="Google Shape;459;p26">
            <a:extLst>
              <a:ext uri="{FF2B5EF4-FFF2-40B4-BE49-F238E27FC236}">
                <a16:creationId xmlns:a16="http://schemas.microsoft.com/office/drawing/2014/main" id="{B165A491-F378-4421-97D0-E464EB24A723}"/>
              </a:ext>
            </a:extLst>
          </p:cNvPr>
          <p:cNvSpPr/>
          <p:nvPr/>
        </p:nvSpPr>
        <p:spPr>
          <a:xfrm>
            <a:off x="341284" y="4078427"/>
            <a:ext cx="1102000" cy="1164400"/>
          </a:xfrm>
          <a:prstGeom prst="roundRect">
            <a:avLst>
              <a:gd name="adj" fmla="val 0"/>
            </a:avLst>
          </a:prstGeom>
          <a:noFill/>
          <a:ln w="19050" cap="flat" cmpd="sng">
            <a:solidFill>
              <a:srgbClr val="BCD7D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1" name="Google Shape;461;p26">
            <a:extLst>
              <a:ext uri="{FF2B5EF4-FFF2-40B4-BE49-F238E27FC236}">
                <a16:creationId xmlns:a16="http://schemas.microsoft.com/office/drawing/2014/main" id="{99A5B388-E092-49A1-A984-D03F00912A36}"/>
              </a:ext>
            </a:extLst>
          </p:cNvPr>
          <p:cNvSpPr/>
          <p:nvPr/>
        </p:nvSpPr>
        <p:spPr>
          <a:xfrm>
            <a:off x="1637236" y="5414159"/>
            <a:ext cx="1102000" cy="1078716"/>
          </a:xfrm>
          <a:prstGeom prst="roundRect">
            <a:avLst>
              <a:gd name="adj" fmla="val 0"/>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3" name="Google Shape;462;p26">
            <a:extLst>
              <a:ext uri="{FF2B5EF4-FFF2-40B4-BE49-F238E27FC236}">
                <a16:creationId xmlns:a16="http://schemas.microsoft.com/office/drawing/2014/main" id="{3F7CB1B6-7263-4C67-AC19-0881FB02B0C4}"/>
              </a:ext>
            </a:extLst>
          </p:cNvPr>
          <p:cNvSpPr/>
          <p:nvPr/>
        </p:nvSpPr>
        <p:spPr>
          <a:xfrm>
            <a:off x="341284" y="5414159"/>
            <a:ext cx="1102000" cy="1078716"/>
          </a:xfrm>
          <a:prstGeom prst="roundRect">
            <a:avLst>
              <a:gd name="adj" fmla="val 0"/>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5" name="Google Shape;464;p26">
            <a:extLst>
              <a:ext uri="{FF2B5EF4-FFF2-40B4-BE49-F238E27FC236}">
                <a16:creationId xmlns:a16="http://schemas.microsoft.com/office/drawing/2014/main" id="{9EEB430F-8A61-46BA-A0B1-7C13AA3BE560}"/>
              </a:ext>
            </a:extLst>
          </p:cNvPr>
          <p:cNvSpPr/>
          <p:nvPr/>
        </p:nvSpPr>
        <p:spPr>
          <a:xfrm>
            <a:off x="2933187" y="4078427"/>
            <a:ext cx="4336293" cy="1164541"/>
          </a:xfrm>
          <a:custGeom>
            <a:avLst/>
            <a:gdLst/>
            <a:ahLst/>
            <a:cxnLst/>
            <a:rect l="l" t="t" r="r" b="b"/>
            <a:pathLst>
              <a:path w="203884" h="28552" extrusionOk="0">
                <a:moveTo>
                  <a:pt x="1" y="0"/>
                </a:moveTo>
                <a:lnTo>
                  <a:pt x="1" y="28552"/>
                </a:lnTo>
                <a:lnTo>
                  <a:pt x="203883" y="28552"/>
                </a:lnTo>
                <a:lnTo>
                  <a:pt x="203883" y="0"/>
                </a:lnTo>
                <a:close/>
              </a:path>
            </a:pathLst>
          </a:custGeom>
          <a:noFill/>
          <a:ln w="19050" cap="flat" cmpd="sng">
            <a:solidFill>
              <a:srgbClr val="BCD7D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6" name="Google Shape;465;p26">
            <a:extLst>
              <a:ext uri="{FF2B5EF4-FFF2-40B4-BE49-F238E27FC236}">
                <a16:creationId xmlns:a16="http://schemas.microsoft.com/office/drawing/2014/main" id="{FBCD7CAC-619F-48B3-9C37-219A801C2E4D}"/>
              </a:ext>
            </a:extLst>
          </p:cNvPr>
          <p:cNvSpPr/>
          <p:nvPr/>
        </p:nvSpPr>
        <p:spPr>
          <a:xfrm>
            <a:off x="2933187" y="5414160"/>
            <a:ext cx="4336293" cy="1078716"/>
          </a:xfrm>
          <a:custGeom>
            <a:avLst/>
            <a:gdLst/>
            <a:ahLst/>
            <a:cxnLst/>
            <a:rect l="l" t="t" r="r" b="b"/>
            <a:pathLst>
              <a:path w="203884" h="28552" extrusionOk="0">
                <a:moveTo>
                  <a:pt x="1" y="0"/>
                </a:moveTo>
                <a:lnTo>
                  <a:pt x="1" y="28552"/>
                </a:lnTo>
                <a:lnTo>
                  <a:pt x="203883" y="28552"/>
                </a:lnTo>
                <a:lnTo>
                  <a:pt x="203883" y="0"/>
                </a:ln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7" name="Google Shape;466;p26">
            <a:extLst>
              <a:ext uri="{FF2B5EF4-FFF2-40B4-BE49-F238E27FC236}">
                <a16:creationId xmlns:a16="http://schemas.microsoft.com/office/drawing/2014/main" id="{D47321B8-E168-4BE0-AC68-1B7311E0BA59}"/>
              </a:ext>
            </a:extLst>
          </p:cNvPr>
          <p:cNvSpPr/>
          <p:nvPr/>
        </p:nvSpPr>
        <p:spPr>
          <a:xfrm>
            <a:off x="2947469" y="2742691"/>
            <a:ext cx="4322011" cy="1164541"/>
          </a:xfrm>
          <a:custGeom>
            <a:avLst/>
            <a:gdLst/>
            <a:ahLst/>
            <a:cxnLst/>
            <a:rect l="l" t="t" r="r" b="b"/>
            <a:pathLst>
              <a:path w="203884" h="28552" extrusionOk="0">
                <a:moveTo>
                  <a:pt x="1" y="0"/>
                </a:moveTo>
                <a:lnTo>
                  <a:pt x="1" y="28552"/>
                </a:lnTo>
                <a:lnTo>
                  <a:pt x="203883" y="28552"/>
                </a:lnTo>
                <a:lnTo>
                  <a:pt x="203883" y="0"/>
                </a:lnTo>
                <a:close/>
              </a:path>
            </a:pathLst>
          </a:custGeom>
          <a:noFill/>
          <a:ln w="19050" cap="flat" cmpd="sng">
            <a:solidFill>
              <a:srgbClr val="488A4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19" name="Google Shape;468;p26">
            <a:extLst>
              <a:ext uri="{FF2B5EF4-FFF2-40B4-BE49-F238E27FC236}">
                <a16:creationId xmlns:a16="http://schemas.microsoft.com/office/drawing/2014/main" id="{CC546B60-E921-4E0F-8001-099EAC84D855}"/>
              </a:ext>
            </a:extLst>
          </p:cNvPr>
          <p:cNvSpPr txBox="1"/>
          <p:nvPr/>
        </p:nvSpPr>
        <p:spPr>
          <a:xfrm>
            <a:off x="2947469" y="3046226"/>
            <a:ext cx="4322011" cy="647243"/>
          </a:xfrm>
          <a:prstGeom prst="rect">
            <a:avLst/>
          </a:prstGeom>
          <a:noFill/>
          <a:ln>
            <a:noFill/>
          </a:ln>
        </p:spPr>
        <p:txBody>
          <a:bodyPr spcFirstLastPara="1" wrap="square" lIns="121900" tIns="121900" rIns="121900" bIns="121900" anchor="ctr" anchorCtr="0">
            <a:noAutofit/>
          </a:bodyPr>
          <a:lstStyle/>
          <a:p>
            <a:pPr algn="ctr">
              <a:spcAft>
                <a:spcPts val="800"/>
              </a:spcAft>
            </a:pPr>
            <a:r>
              <a:rPr lang="en-GB" sz="1600" dirty="0">
                <a:effectLst/>
                <a:latin typeface="Roboto" panose="02000000000000000000" pitchFamily="2" charset="0"/>
                <a:ea typeface="Roboto" panose="02000000000000000000" pitchFamily="2" charset="0"/>
              </a:rPr>
              <a:t>T1 is the last date on which suppliers can enter a new change of supply registration request in the existing systems (for a switch effective date up to and including Go Live).</a:t>
            </a:r>
            <a:endParaRPr lang="en-GB" sz="18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20" name="Google Shape;469;p26">
            <a:extLst>
              <a:ext uri="{FF2B5EF4-FFF2-40B4-BE49-F238E27FC236}">
                <a16:creationId xmlns:a16="http://schemas.microsoft.com/office/drawing/2014/main" id="{7940792C-6AA6-46BB-8382-D9F8225C18DA}"/>
              </a:ext>
            </a:extLst>
          </p:cNvPr>
          <p:cNvSpPr/>
          <p:nvPr/>
        </p:nvSpPr>
        <p:spPr>
          <a:xfrm>
            <a:off x="1644377" y="2742691"/>
            <a:ext cx="1102000" cy="1164400"/>
          </a:xfrm>
          <a:prstGeom prst="roundRect">
            <a:avLst>
              <a:gd name="adj" fmla="val 0"/>
            </a:avLst>
          </a:prstGeom>
          <a:noFill/>
          <a:ln w="19050" cap="flat" cmpd="sng">
            <a:solidFill>
              <a:srgbClr val="488A4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1" name="Google Shape;470;p26">
            <a:extLst>
              <a:ext uri="{FF2B5EF4-FFF2-40B4-BE49-F238E27FC236}">
                <a16:creationId xmlns:a16="http://schemas.microsoft.com/office/drawing/2014/main" id="{2CBB34F7-B486-4625-8E39-E8804CC28599}"/>
              </a:ext>
            </a:extLst>
          </p:cNvPr>
          <p:cNvSpPr/>
          <p:nvPr/>
        </p:nvSpPr>
        <p:spPr>
          <a:xfrm>
            <a:off x="341284" y="2742691"/>
            <a:ext cx="1102000" cy="1164400"/>
          </a:xfrm>
          <a:prstGeom prst="roundRect">
            <a:avLst>
              <a:gd name="adj" fmla="val 0"/>
            </a:avLst>
          </a:prstGeom>
          <a:noFill/>
          <a:ln w="19050" cap="flat" cmpd="sng">
            <a:solidFill>
              <a:srgbClr val="488A4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22" name="Google Shape;472;p26">
            <a:extLst>
              <a:ext uri="{FF2B5EF4-FFF2-40B4-BE49-F238E27FC236}">
                <a16:creationId xmlns:a16="http://schemas.microsoft.com/office/drawing/2014/main" id="{AD4494D4-335B-4E97-90E0-4D8168652D38}"/>
              </a:ext>
            </a:extLst>
          </p:cNvPr>
          <p:cNvSpPr txBox="1"/>
          <p:nvPr/>
        </p:nvSpPr>
        <p:spPr>
          <a:xfrm>
            <a:off x="457026" y="3046225"/>
            <a:ext cx="870800" cy="5568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T1</a:t>
            </a:r>
            <a:endParaRPr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3" name="Google Shape;473;p26">
            <a:extLst>
              <a:ext uri="{FF2B5EF4-FFF2-40B4-BE49-F238E27FC236}">
                <a16:creationId xmlns:a16="http://schemas.microsoft.com/office/drawing/2014/main" id="{4AD5E5DA-1CCE-424A-A118-A17471B5E2C8}"/>
              </a:ext>
            </a:extLst>
          </p:cNvPr>
          <p:cNvSpPr txBox="1"/>
          <p:nvPr/>
        </p:nvSpPr>
        <p:spPr>
          <a:xfrm>
            <a:off x="1750580" y="3046225"/>
            <a:ext cx="870800" cy="5568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04 July 2022</a:t>
            </a:r>
            <a:endParaRPr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4" name="Google Shape;475;p26">
            <a:extLst>
              <a:ext uri="{FF2B5EF4-FFF2-40B4-BE49-F238E27FC236}">
                <a16:creationId xmlns:a16="http://schemas.microsoft.com/office/drawing/2014/main" id="{B9F0D0D6-D010-49D3-BF3B-35FAFF1CEEB2}"/>
              </a:ext>
            </a:extLst>
          </p:cNvPr>
          <p:cNvSpPr txBox="1"/>
          <p:nvPr/>
        </p:nvSpPr>
        <p:spPr>
          <a:xfrm>
            <a:off x="457044" y="4381663"/>
            <a:ext cx="870800" cy="556800"/>
          </a:xfrm>
          <a:prstGeom prst="rect">
            <a:avLst/>
          </a:prstGeom>
          <a:noFill/>
          <a:ln>
            <a:noFill/>
          </a:ln>
        </p:spPr>
        <p:txBody>
          <a:bodyPr spcFirstLastPara="1" wrap="square" lIns="121900" tIns="121900" rIns="121900" bIns="121900" anchor="ctr" anchorCtr="0">
            <a:noAutofit/>
          </a:bodyPr>
          <a:lstStyle/>
          <a:p>
            <a:pPr algn="ctr"/>
            <a:r>
              <a:rPr lang="en" sz="2267"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T2</a:t>
            </a:r>
            <a:endParaRPr sz="2267"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5" name="Google Shape;476;p26">
            <a:extLst>
              <a:ext uri="{FF2B5EF4-FFF2-40B4-BE49-F238E27FC236}">
                <a16:creationId xmlns:a16="http://schemas.microsoft.com/office/drawing/2014/main" id="{C8136584-8BAA-47F5-B6D6-B4933528D922}"/>
              </a:ext>
            </a:extLst>
          </p:cNvPr>
          <p:cNvSpPr txBox="1"/>
          <p:nvPr/>
        </p:nvSpPr>
        <p:spPr>
          <a:xfrm>
            <a:off x="1750600" y="4381663"/>
            <a:ext cx="870800" cy="5568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13 July 2022</a:t>
            </a:r>
            <a:endParaRPr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6" name="Google Shape;478;p26">
            <a:extLst>
              <a:ext uri="{FF2B5EF4-FFF2-40B4-BE49-F238E27FC236}">
                <a16:creationId xmlns:a16="http://schemas.microsoft.com/office/drawing/2014/main" id="{19EC1C64-69BA-4584-AADC-2EEAF538D0BB}"/>
              </a:ext>
            </a:extLst>
          </p:cNvPr>
          <p:cNvSpPr txBox="1"/>
          <p:nvPr/>
        </p:nvSpPr>
        <p:spPr>
          <a:xfrm>
            <a:off x="457026" y="5718285"/>
            <a:ext cx="870800" cy="5568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Go Live Date</a:t>
            </a:r>
            <a:endParaRPr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7" name="Google Shape;479;p26">
            <a:extLst>
              <a:ext uri="{FF2B5EF4-FFF2-40B4-BE49-F238E27FC236}">
                <a16:creationId xmlns:a16="http://schemas.microsoft.com/office/drawing/2014/main" id="{2EDE7605-CF6F-4671-A014-49D60878AC36}"/>
              </a:ext>
            </a:extLst>
          </p:cNvPr>
          <p:cNvSpPr txBox="1"/>
          <p:nvPr/>
        </p:nvSpPr>
        <p:spPr>
          <a:xfrm>
            <a:off x="1750580" y="5718285"/>
            <a:ext cx="870800" cy="5568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rPr>
              <a:t>18 July 2022</a:t>
            </a:r>
            <a:endParaRPr sz="2000" dirty="0">
              <a:solidFill>
                <a:srgbClr val="000000"/>
              </a:solidFill>
              <a:latin typeface="Roboto" panose="02000000000000000000" pitchFamily="2" charset="0"/>
              <a:ea typeface="Roboto" panose="02000000000000000000" pitchFamily="2" charset="0"/>
              <a:cs typeface="Fira Sans Extra Condensed Medium"/>
              <a:sym typeface="Fira Sans Extra Condensed Medium"/>
            </a:endParaRPr>
          </a:p>
        </p:txBody>
      </p:sp>
      <p:sp>
        <p:nvSpPr>
          <p:cNvPr id="28" name="Google Shape;481;p26">
            <a:extLst>
              <a:ext uri="{FF2B5EF4-FFF2-40B4-BE49-F238E27FC236}">
                <a16:creationId xmlns:a16="http://schemas.microsoft.com/office/drawing/2014/main" id="{56F0DD67-C493-40F2-8D31-3BC2EB670DDE}"/>
              </a:ext>
            </a:extLst>
          </p:cNvPr>
          <p:cNvSpPr txBox="1"/>
          <p:nvPr/>
        </p:nvSpPr>
        <p:spPr>
          <a:xfrm>
            <a:off x="341312" y="2176527"/>
            <a:ext cx="1102000" cy="556800"/>
          </a:xfrm>
          <a:prstGeom prst="rect">
            <a:avLst/>
          </a:prstGeom>
          <a:noFill/>
          <a:ln>
            <a:noFill/>
          </a:ln>
        </p:spPr>
        <p:txBody>
          <a:bodyPr spcFirstLastPara="1" wrap="square" lIns="121900" tIns="121900" rIns="121900" bIns="121900" anchor="b" anchorCtr="0">
            <a:noAutofit/>
          </a:bodyPr>
          <a:lstStyle/>
          <a:p>
            <a:pPr algn="ctr"/>
            <a:r>
              <a:rPr lang="en" sz="1400" b="1">
                <a:latin typeface="Roboto" panose="02000000000000000000" pitchFamily="2" charset="0"/>
                <a:ea typeface="Roboto" panose="02000000000000000000" pitchFamily="2" charset="0"/>
                <a:cs typeface="Fira Sans Condensed Medium"/>
                <a:sym typeface="Fira Sans Condensed Medium"/>
              </a:rPr>
              <a:t>T-DATE</a:t>
            </a:r>
            <a:endParaRPr sz="1400" b="1">
              <a:solidFill>
                <a:srgbClr val="000000"/>
              </a:solidFill>
              <a:latin typeface="Roboto" panose="02000000000000000000" pitchFamily="2" charset="0"/>
              <a:ea typeface="Roboto" panose="02000000000000000000" pitchFamily="2" charset="0"/>
              <a:cs typeface="Fira Sans Condensed Medium"/>
              <a:sym typeface="Fira Sans Condensed Medium"/>
            </a:endParaRPr>
          </a:p>
        </p:txBody>
      </p:sp>
      <p:sp>
        <p:nvSpPr>
          <p:cNvPr id="29" name="Google Shape;482;p26">
            <a:extLst>
              <a:ext uri="{FF2B5EF4-FFF2-40B4-BE49-F238E27FC236}">
                <a16:creationId xmlns:a16="http://schemas.microsoft.com/office/drawing/2014/main" id="{5BFFE7FF-0A96-4711-A4FE-8EF29AE72A7C}"/>
              </a:ext>
            </a:extLst>
          </p:cNvPr>
          <p:cNvSpPr txBox="1"/>
          <p:nvPr/>
        </p:nvSpPr>
        <p:spPr>
          <a:xfrm>
            <a:off x="1634866" y="2176527"/>
            <a:ext cx="1192153" cy="556800"/>
          </a:xfrm>
          <a:prstGeom prst="rect">
            <a:avLst/>
          </a:prstGeom>
          <a:noFill/>
          <a:ln>
            <a:noFill/>
          </a:ln>
        </p:spPr>
        <p:txBody>
          <a:bodyPr spcFirstLastPara="1" wrap="square" lIns="121900" tIns="121900" rIns="121900" bIns="121900" anchor="b" anchorCtr="0">
            <a:noAutofit/>
          </a:bodyPr>
          <a:lstStyle/>
          <a:p>
            <a:pPr algn="ctr"/>
            <a:r>
              <a:rPr lang="en" sz="1400" b="1" dirty="0">
                <a:solidFill>
                  <a:schemeClr val="dk1"/>
                </a:solidFill>
                <a:latin typeface="Roboto" panose="02000000000000000000" pitchFamily="2" charset="0"/>
                <a:ea typeface="Roboto" panose="02000000000000000000" pitchFamily="2" charset="0"/>
                <a:cs typeface="Fira Sans Condensed Medium"/>
                <a:sym typeface="Fira Sans Condensed Medium"/>
              </a:rPr>
              <a:t>DATE</a:t>
            </a:r>
            <a:endParaRPr sz="1400" b="1" dirty="0">
              <a:latin typeface="Roboto" panose="02000000000000000000" pitchFamily="2" charset="0"/>
              <a:ea typeface="Roboto" panose="02000000000000000000" pitchFamily="2" charset="0"/>
              <a:cs typeface="Fira Sans Condensed Medium"/>
              <a:sym typeface="Fira Sans Condensed Medium"/>
            </a:endParaRPr>
          </a:p>
        </p:txBody>
      </p:sp>
      <p:sp>
        <p:nvSpPr>
          <p:cNvPr id="30" name="Google Shape;483;p26">
            <a:extLst>
              <a:ext uri="{FF2B5EF4-FFF2-40B4-BE49-F238E27FC236}">
                <a16:creationId xmlns:a16="http://schemas.microsoft.com/office/drawing/2014/main" id="{C2C07E26-8B82-4661-8265-A50E4D510AE6}"/>
              </a:ext>
            </a:extLst>
          </p:cNvPr>
          <p:cNvSpPr txBox="1"/>
          <p:nvPr/>
        </p:nvSpPr>
        <p:spPr>
          <a:xfrm>
            <a:off x="5293316" y="2163794"/>
            <a:ext cx="1102000" cy="556800"/>
          </a:xfrm>
          <a:prstGeom prst="rect">
            <a:avLst/>
          </a:prstGeom>
          <a:noFill/>
          <a:ln>
            <a:noFill/>
          </a:ln>
        </p:spPr>
        <p:txBody>
          <a:bodyPr spcFirstLastPara="1" wrap="square" lIns="121900" tIns="121900" rIns="121900" bIns="121900" anchor="b" anchorCtr="0">
            <a:noAutofit/>
          </a:bodyPr>
          <a:lstStyle/>
          <a:p>
            <a:pPr algn="ctr"/>
            <a:r>
              <a:rPr lang="en" sz="1400" b="1">
                <a:solidFill>
                  <a:schemeClr val="dk1"/>
                </a:solidFill>
                <a:latin typeface="Roboto" panose="02000000000000000000" pitchFamily="2" charset="0"/>
                <a:ea typeface="Roboto" panose="02000000000000000000" pitchFamily="2" charset="0"/>
                <a:cs typeface="Fira Sans Condensed Medium"/>
                <a:sym typeface="Fira Sans Condensed Medium"/>
              </a:rPr>
              <a:t>NOTES</a:t>
            </a:r>
            <a:endParaRPr sz="1400" b="1">
              <a:latin typeface="Roboto" panose="02000000000000000000" pitchFamily="2" charset="0"/>
              <a:ea typeface="Roboto" panose="02000000000000000000" pitchFamily="2" charset="0"/>
              <a:cs typeface="Fira Sans Condensed Medium"/>
              <a:sym typeface="Fira Sans Condensed Medium"/>
            </a:endParaRPr>
          </a:p>
        </p:txBody>
      </p:sp>
      <p:sp>
        <p:nvSpPr>
          <p:cNvPr id="31" name="Google Shape;487;p26">
            <a:extLst>
              <a:ext uri="{FF2B5EF4-FFF2-40B4-BE49-F238E27FC236}">
                <a16:creationId xmlns:a16="http://schemas.microsoft.com/office/drawing/2014/main" id="{7D0B682A-EC15-430D-9DAC-A32EDE262DC6}"/>
              </a:ext>
            </a:extLst>
          </p:cNvPr>
          <p:cNvSpPr txBox="1"/>
          <p:nvPr/>
        </p:nvSpPr>
        <p:spPr>
          <a:xfrm>
            <a:off x="2928417" y="4267201"/>
            <a:ext cx="4341064" cy="767888"/>
          </a:xfrm>
          <a:prstGeom prst="rect">
            <a:avLst/>
          </a:prstGeom>
          <a:noFill/>
          <a:ln>
            <a:noFill/>
          </a:ln>
        </p:spPr>
        <p:txBody>
          <a:bodyPr spcFirstLastPara="1" wrap="square" lIns="121900" tIns="121900" rIns="121900" bIns="121900" anchor="ctr" anchorCtr="0">
            <a:noAutofit/>
          </a:bodyPr>
          <a:lstStyle/>
          <a:p>
            <a:pPr algn="ctr"/>
            <a:r>
              <a:rPr lang="en-GB" sz="1600" dirty="0">
                <a:effectLst/>
                <a:latin typeface="Roboto" panose="02000000000000000000" pitchFamily="2" charset="0"/>
                <a:ea typeface="Roboto" panose="02000000000000000000" pitchFamily="2" charset="0"/>
              </a:rPr>
              <a:t>T2 is the last date on which a switch can be cancelled, withdrawn, objected to or have objections cancelled prior to Go-Live.</a:t>
            </a:r>
            <a:endParaRPr lang="en-GB" sz="18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32" name="Rectangle 3">
            <a:extLst>
              <a:ext uri="{FF2B5EF4-FFF2-40B4-BE49-F238E27FC236}">
                <a16:creationId xmlns:a16="http://schemas.microsoft.com/office/drawing/2014/main" id="{4573D75E-8EAF-4DA7-AC61-5A521D355D8A}"/>
              </a:ext>
            </a:extLst>
          </p:cNvPr>
          <p:cNvSpPr>
            <a:spLocks noChangeArrowheads="1"/>
          </p:cNvSpPr>
          <p:nvPr/>
        </p:nvSpPr>
        <p:spPr bwMode="auto">
          <a:xfrm>
            <a:off x="366618" y="6545586"/>
            <a:ext cx="66484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30000" dirty="0">
                <a:ln>
                  <a:noFill/>
                </a:ln>
                <a:solidFill>
                  <a:schemeClr val="tx1"/>
                </a:solidFill>
                <a:effectLst/>
                <a:latin typeface="Lato Light" panose="020F0502020204030203" pitchFamily="34" charset="0"/>
                <a:ea typeface="Calibri" panose="020F0502020204030204" pitchFamily="34" charset="0"/>
                <a:cs typeface="Times New Roman" panose="02020603050405020304" pitchFamily="18" charset="0"/>
              </a:rPr>
              <a:t>* </a:t>
            </a:r>
            <a:r>
              <a:rPr kumimoji="0" lang="en-GB" altLang="en-US" sz="1050" b="0" i="0" u="none" strike="noStrike" cap="none" normalizeH="0" baseline="0" dirty="0">
                <a:ln>
                  <a:noFill/>
                </a:ln>
                <a:solidFill>
                  <a:schemeClr val="tx1"/>
                </a:solidFill>
                <a:effectLst/>
                <a:latin typeface="Lato Light" panose="020F0502020204030203" pitchFamily="34" charset="0"/>
                <a:ea typeface="Calibri" panose="020F0502020204030204" pitchFamily="34" charset="0"/>
                <a:cs typeface="Times New Roman" panose="02020603050405020304" pitchFamily="18" charset="0"/>
              </a:rPr>
              <a:t>More details on T1 and T2 dates are available in Annex B from the Switching Programme Transition Runbook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594FD64B-9CE8-41F4-AC2F-A6F51D7FCD1E}"/>
              </a:ext>
            </a:extLst>
          </p:cNvPr>
          <p:cNvCxnSpPr/>
          <p:nvPr/>
        </p:nvCxnSpPr>
        <p:spPr>
          <a:xfrm>
            <a:off x="7487194" y="1340281"/>
            <a:ext cx="0" cy="5406157"/>
          </a:xfrm>
          <a:prstGeom prst="line">
            <a:avLst/>
          </a:prstGeom>
        </p:spPr>
        <p:style>
          <a:lnRef idx="1">
            <a:schemeClr val="accent5"/>
          </a:lnRef>
          <a:fillRef idx="0">
            <a:schemeClr val="accent5"/>
          </a:fillRef>
          <a:effectRef idx="0">
            <a:schemeClr val="accent5"/>
          </a:effectRef>
          <a:fontRef idx="minor">
            <a:schemeClr val="tx1"/>
          </a:fontRef>
        </p:style>
      </p:cxnSp>
      <p:sp>
        <p:nvSpPr>
          <p:cNvPr id="33" name="TextBox 32">
            <a:extLst>
              <a:ext uri="{FF2B5EF4-FFF2-40B4-BE49-F238E27FC236}">
                <a16:creationId xmlns:a16="http://schemas.microsoft.com/office/drawing/2014/main" id="{E89AC6FE-8F34-48D7-B70C-7DDA068CBE68}"/>
              </a:ext>
            </a:extLst>
          </p:cNvPr>
          <p:cNvSpPr txBox="1"/>
          <p:nvPr/>
        </p:nvSpPr>
        <p:spPr>
          <a:xfrm>
            <a:off x="7808088" y="1329096"/>
            <a:ext cx="4383911" cy="646331"/>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rPr>
              <a:t>The key associated timescales from a Market Message  perspective are:</a:t>
            </a:r>
          </a:p>
        </p:txBody>
      </p:sp>
      <p:sp>
        <p:nvSpPr>
          <p:cNvPr id="34" name="TextBox 33">
            <a:extLst>
              <a:ext uri="{FF2B5EF4-FFF2-40B4-BE49-F238E27FC236}">
                <a16:creationId xmlns:a16="http://schemas.microsoft.com/office/drawing/2014/main" id="{D9BB37B2-3937-49FC-9348-738FE1417628}"/>
              </a:ext>
            </a:extLst>
          </p:cNvPr>
          <p:cNvSpPr txBox="1"/>
          <p:nvPr/>
        </p:nvSpPr>
        <p:spPr>
          <a:xfrm>
            <a:off x="7779049" y="5666872"/>
            <a:ext cx="3353406" cy="830997"/>
          </a:xfrm>
          <a:prstGeom prst="rect">
            <a:avLst/>
          </a:prstGeom>
          <a:noFill/>
        </p:spPr>
        <p:txBody>
          <a:bodyPr wrap="square">
            <a:spAutoFit/>
          </a:bodyPr>
          <a:lstStyle/>
          <a:p>
            <a:r>
              <a:rPr lang="en-GB" sz="1600" b="1" dirty="0">
                <a:solidFill>
                  <a:srgbClr val="488A40"/>
                </a:solidFill>
                <a:latin typeface="Roboto" panose="02000000000000000000" pitchFamily="2" charset="0"/>
                <a:ea typeface="Roboto" panose="02000000000000000000" pitchFamily="2" charset="0"/>
                <a:cs typeface="Lato" panose="020F0502020204030203" pitchFamily="34" charset="0"/>
              </a:rPr>
              <a:t>9am on 18 July 2022: CSS Go-Live</a:t>
            </a:r>
          </a:p>
          <a:p>
            <a:r>
              <a:rPr lang="en-GB" sz="16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The CSS messages can be sent via the CSS API.</a:t>
            </a:r>
            <a:endParaRPr lang="en-GB" sz="1600" dirty="0"/>
          </a:p>
        </p:txBody>
      </p:sp>
      <p:sp>
        <p:nvSpPr>
          <p:cNvPr id="35" name="TextBox 34">
            <a:extLst>
              <a:ext uri="{FF2B5EF4-FFF2-40B4-BE49-F238E27FC236}">
                <a16:creationId xmlns:a16="http://schemas.microsoft.com/office/drawing/2014/main" id="{1CE429CE-302A-47B5-9F9A-EB66304F58D4}"/>
              </a:ext>
            </a:extLst>
          </p:cNvPr>
          <p:cNvSpPr txBox="1"/>
          <p:nvPr/>
        </p:nvSpPr>
        <p:spPr>
          <a:xfrm>
            <a:off x="7779050" y="2163794"/>
            <a:ext cx="4310167" cy="1569660"/>
          </a:xfrm>
          <a:prstGeom prst="rect">
            <a:avLst/>
          </a:prstGeom>
          <a:noFill/>
        </p:spPr>
        <p:txBody>
          <a:bodyPr wrap="square">
            <a:spAutoFit/>
          </a:bodyPr>
          <a:lstStyle/>
          <a:p>
            <a:r>
              <a:rPr lang="en-GB" sz="1600" b="1" dirty="0">
                <a:solidFill>
                  <a:srgbClr val="488A40"/>
                </a:solidFill>
                <a:latin typeface="Roboto" panose="02000000000000000000" pitchFamily="2" charset="0"/>
                <a:ea typeface="Roboto" panose="02000000000000000000" pitchFamily="2" charset="0"/>
                <a:cs typeface="Lato" panose="020F0502020204030203" pitchFamily="34" charset="0"/>
              </a:rPr>
              <a:t>14 July (T+1): End of Registrations via DTN Market Messages</a:t>
            </a:r>
          </a:p>
          <a:p>
            <a:r>
              <a:rPr lang="en-GB" sz="16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Any registration files sent from Suppliers to MPAS will not be processed by MPAS, however, they may still be acknowledged by the DTS as delivered.</a:t>
            </a:r>
          </a:p>
        </p:txBody>
      </p:sp>
      <p:sp>
        <p:nvSpPr>
          <p:cNvPr id="36" name="TextBox 35">
            <a:extLst>
              <a:ext uri="{FF2B5EF4-FFF2-40B4-BE49-F238E27FC236}">
                <a16:creationId xmlns:a16="http://schemas.microsoft.com/office/drawing/2014/main" id="{9EEEA5F4-8058-4C38-B098-142A52B55587}"/>
              </a:ext>
            </a:extLst>
          </p:cNvPr>
          <p:cNvSpPr txBox="1"/>
          <p:nvPr/>
        </p:nvSpPr>
        <p:spPr>
          <a:xfrm>
            <a:off x="7779049" y="3892705"/>
            <a:ext cx="4150601" cy="1569660"/>
          </a:xfrm>
          <a:prstGeom prst="rect">
            <a:avLst/>
          </a:prstGeom>
          <a:noFill/>
        </p:spPr>
        <p:txBody>
          <a:bodyPr wrap="square">
            <a:spAutoFit/>
          </a:bodyPr>
          <a:lstStyle/>
          <a:p>
            <a:r>
              <a:rPr lang="en-GB" sz="1600" b="1" dirty="0">
                <a:solidFill>
                  <a:srgbClr val="488A40"/>
                </a:solidFill>
                <a:latin typeface="Roboto" panose="02000000000000000000" pitchFamily="2" charset="0"/>
                <a:ea typeface="Roboto" panose="02000000000000000000" pitchFamily="2" charset="0"/>
                <a:cs typeface="Lato" panose="020F0502020204030203" pitchFamily="34" charset="0"/>
              </a:rPr>
              <a:t>10pm on 17 July 2022: DTS Go-Live</a:t>
            </a:r>
          </a:p>
          <a:p>
            <a:r>
              <a:rPr lang="en-GB" sz="1600" dirty="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The CSS consequential changes to the DTS messages will be enabled on the DTS. From this point, it will only be possible to send DTC messages that align with the REC V3.0 Data Specification. </a:t>
            </a:r>
            <a:endParaRPr lang="en-GB" sz="1600" dirty="0"/>
          </a:p>
        </p:txBody>
      </p:sp>
    </p:spTree>
    <p:extLst>
      <p:ext uri="{BB962C8B-B14F-4D97-AF65-F5344CB8AC3E}">
        <p14:creationId xmlns:p14="http://schemas.microsoft.com/office/powerpoint/2010/main" val="283209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Future change to The Data Specification – REC roadmap</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Mark Pearce</a:t>
            </a:r>
          </a:p>
        </p:txBody>
      </p:sp>
    </p:spTree>
    <p:extLst>
      <p:ext uri="{BB962C8B-B14F-4D97-AF65-F5344CB8AC3E}">
        <p14:creationId xmlns:p14="http://schemas.microsoft.com/office/powerpoint/2010/main" val="338124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567B37A8-E266-4A72-9D6F-194AC06DFC16}"/>
              </a:ext>
            </a:extLst>
          </p:cNvPr>
          <p:cNvCxnSpPr>
            <a:cxnSpLocks/>
          </p:cNvCxnSpPr>
          <p:nvPr/>
        </p:nvCxnSpPr>
        <p:spPr>
          <a:xfrm flipV="1">
            <a:off x="3230217" y="2675824"/>
            <a:ext cx="5929400" cy="3734914"/>
          </a:xfrm>
          <a:prstGeom prst="straightConnector1">
            <a:avLst/>
          </a:prstGeom>
          <a:ln w="66675">
            <a:solidFill>
              <a:schemeClr val="accent3"/>
            </a:solidFill>
            <a:tailEnd type="triangle" w="lg"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a:t>Future change to The data specification</a:t>
            </a:r>
          </a:p>
        </p:txBody>
      </p:sp>
      <p:grpSp>
        <p:nvGrpSpPr>
          <p:cNvPr id="27" name="Group 26">
            <a:extLst>
              <a:ext uri="{FF2B5EF4-FFF2-40B4-BE49-F238E27FC236}">
                <a16:creationId xmlns:a16="http://schemas.microsoft.com/office/drawing/2014/main" id="{2D065FB5-0985-4780-B9AE-1B9A7784C541}"/>
              </a:ext>
            </a:extLst>
          </p:cNvPr>
          <p:cNvGrpSpPr/>
          <p:nvPr/>
        </p:nvGrpSpPr>
        <p:grpSpPr>
          <a:xfrm>
            <a:off x="4034504" y="5394800"/>
            <a:ext cx="3200398" cy="660111"/>
            <a:chOff x="10755131" y="5641897"/>
            <a:chExt cx="7558626" cy="1624146"/>
          </a:xfrm>
        </p:grpSpPr>
        <p:sp>
          <p:nvSpPr>
            <p:cNvPr id="28" name="Freeform 5">
              <a:extLst>
                <a:ext uri="{FF2B5EF4-FFF2-40B4-BE49-F238E27FC236}">
                  <a16:creationId xmlns:a16="http://schemas.microsoft.com/office/drawing/2014/main" id="{9ADD6B8F-FD5A-4AA7-AC1A-D92C84357F9E}"/>
                </a:ext>
              </a:extLst>
            </p:cNvPr>
            <p:cNvSpPr>
              <a:spLocks/>
            </p:cNvSpPr>
            <p:nvPr/>
          </p:nvSpPr>
          <p:spPr bwMode="auto">
            <a:xfrm rot="10800000">
              <a:off x="10755131" y="5641897"/>
              <a:ext cx="7558626" cy="1624146"/>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accent1"/>
            </a:solidFill>
            <a:ln>
              <a:noFill/>
            </a:ln>
          </p:spPr>
          <p:txBody>
            <a:bodyPr vert="horz" wrap="square" lIns="120015" tIns="60008" rIns="120015" bIns="60008" numCol="1" anchor="t" anchorCtr="0" compatLnSpc="1">
              <a:prstTxWarp prst="textNoShape">
                <a:avLst/>
              </a:prstTxWarp>
            </a:bodyPr>
            <a:lstStyle/>
            <a:p>
              <a:pPr defTabSz="1200241"/>
              <a:endParaRPr lang="en-US" sz="4725">
                <a:solidFill>
                  <a:srgbClr val="FFFFFF"/>
                </a:solidFill>
                <a:latin typeface="Lato" panose="020F0502020204030203" pitchFamily="34" charset="0"/>
              </a:endParaRPr>
            </a:p>
          </p:txBody>
        </p:sp>
        <p:grpSp>
          <p:nvGrpSpPr>
            <p:cNvPr id="29" name="Group 28">
              <a:extLst>
                <a:ext uri="{FF2B5EF4-FFF2-40B4-BE49-F238E27FC236}">
                  <a16:creationId xmlns:a16="http://schemas.microsoft.com/office/drawing/2014/main" id="{8307125B-ACE0-4A26-AA72-2B2103D70877}"/>
                </a:ext>
              </a:extLst>
            </p:cNvPr>
            <p:cNvGrpSpPr/>
            <p:nvPr/>
          </p:nvGrpSpPr>
          <p:grpSpPr>
            <a:xfrm>
              <a:off x="11230576" y="6089727"/>
              <a:ext cx="669925" cy="673100"/>
              <a:chOff x="12606338" y="10871200"/>
              <a:chExt cx="669925" cy="673100"/>
            </a:xfrm>
            <a:solidFill>
              <a:schemeClr val="bg1"/>
            </a:solidFill>
          </p:grpSpPr>
          <p:sp>
            <p:nvSpPr>
              <p:cNvPr id="30" name="Freeform 42">
                <a:extLst>
                  <a:ext uri="{FF2B5EF4-FFF2-40B4-BE49-F238E27FC236}">
                    <a16:creationId xmlns:a16="http://schemas.microsoft.com/office/drawing/2014/main" id="{0AE7B7A5-B511-4390-B041-E34EC3F1FD55}"/>
                  </a:ext>
                </a:extLst>
              </p:cNvPr>
              <p:cNvSpPr>
                <a:spLocks noEditPoints="1"/>
              </p:cNvSpPr>
              <p:nvPr/>
            </p:nvSpPr>
            <p:spPr bwMode="auto">
              <a:xfrm>
                <a:off x="12606338" y="10875963"/>
                <a:ext cx="655638" cy="660400"/>
              </a:xfrm>
              <a:custGeom>
                <a:avLst/>
                <a:gdLst>
                  <a:gd name="T0" fmla="*/ 169 w 174"/>
                  <a:gd name="T1" fmla="*/ 50 h 176"/>
                  <a:gd name="T2" fmla="*/ 174 w 174"/>
                  <a:gd name="T3" fmla="*/ 37 h 176"/>
                  <a:gd name="T4" fmla="*/ 169 w 174"/>
                  <a:gd name="T5" fmla="*/ 24 h 176"/>
                  <a:gd name="T6" fmla="*/ 152 w 174"/>
                  <a:gd name="T7" fmla="*/ 7 h 176"/>
                  <a:gd name="T8" fmla="*/ 128 w 174"/>
                  <a:gd name="T9" fmla="*/ 7 h 176"/>
                  <a:gd name="T10" fmla="*/ 21 w 174"/>
                  <a:gd name="T11" fmla="*/ 113 h 176"/>
                  <a:gd name="T12" fmla="*/ 20 w 174"/>
                  <a:gd name="T13" fmla="*/ 115 h 176"/>
                  <a:gd name="T14" fmla="*/ 1 w 174"/>
                  <a:gd name="T15" fmla="*/ 163 h 176"/>
                  <a:gd name="T16" fmla="*/ 3 w 174"/>
                  <a:gd name="T17" fmla="*/ 173 h 176"/>
                  <a:gd name="T18" fmla="*/ 10 w 174"/>
                  <a:gd name="T19" fmla="*/ 176 h 176"/>
                  <a:gd name="T20" fmla="*/ 13 w 174"/>
                  <a:gd name="T21" fmla="*/ 175 h 176"/>
                  <a:gd name="T22" fmla="*/ 61 w 174"/>
                  <a:gd name="T23" fmla="*/ 156 h 176"/>
                  <a:gd name="T24" fmla="*/ 63 w 174"/>
                  <a:gd name="T25" fmla="*/ 155 h 176"/>
                  <a:gd name="T26" fmla="*/ 169 w 174"/>
                  <a:gd name="T27" fmla="*/ 50 h 176"/>
                  <a:gd name="T28" fmla="*/ 31 w 174"/>
                  <a:gd name="T29" fmla="*/ 160 h 176"/>
                  <a:gd name="T30" fmla="*/ 16 w 174"/>
                  <a:gd name="T31" fmla="*/ 145 h 176"/>
                  <a:gd name="T32" fmla="*/ 25 w 174"/>
                  <a:gd name="T33" fmla="*/ 123 h 176"/>
                  <a:gd name="T34" fmla="*/ 54 w 174"/>
                  <a:gd name="T35" fmla="*/ 151 h 176"/>
                  <a:gd name="T36" fmla="*/ 31 w 174"/>
                  <a:gd name="T37" fmla="*/ 160 h 176"/>
                  <a:gd name="T38" fmla="*/ 133 w 174"/>
                  <a:gd name="T39" fmla="*/ 12 h 176"/>
                  <a:gd name="T40" fmla="*/ 146 w 174"/>
                  <a:gd name="T41" fmla="*/ 12 h 176"/>
                  <a:gd name="T42" fmla="*/ 163 w 174"/>
                  <a:gd name="T43" fmla="*/ 29 h 176"/>
                  <a:gd name="T44" fmla="*/ 167 w 174"/>
                  <a:gd name="T45" fmla="*/ 37 h 176"/>
                  <a:gd name="T46" fmla="*/ 163 w 174"/>
                  <a:gd name="T47" fmla="*/ 45 h 176"/>
                  <a:gd name="T48" fmla="*/ 61 w 174"/>
                  <a:gd name="T49" fmla="*/ 147 h 176"/>
                  <a:gd name="T50" fmla="*/ 50 w 174"/>
                  <a:gd name="T51" fmla="*/ 137 h 176"/>
                  <a:gd name="T52" fmla="*/ 134 w 174"/>
                  <a:gd name="T53" fmla="*/ 53 h 176"/>
                  <a:gd name="T54" fmla="*/ 134 w 174"/>
                  <a:gd name="T55" fmla="*/ 47 h 176"/>
                  <a:gd name="T56" fmla="*/ 129 w 174"/>
                  <a:gd name="T57" fmla="*/ 47 h 176"/>
                  <a:gd name="T58" fmla="*/ 45 w 174"/>
                  <a:gd name="T59" fmla="*/ 132 h 176"/>
                  <a:gd name="T60" fmla="*/ 29 w 174"/>
                  <a:gd name="T61" fmla="*/ 116 h 176"/>
                  <a:gd name="T62" fmla="*/ 133 w 174"/>
                  <a:gd name="T63" fmla="*/ 12 h 176"/>
                  <a:gd name="T64" fmla="*/ 10 w 174"/>
                  <a:gd name="T65" fmla="*/ 168 h 176"/>
                  <a:gd name="T66" fmla="*/ 9 w 174"/>
                  <a:gd name="T67" fmla="*/ 168 h 176"/>
                  <a:gd name="T68" fmla="*/ 8 w 174"/>
                  <a:gd name="T69" fmla="*/ 166 h 176"/>
                  <a:gd name="T70" fmla="*/ 13 w 174"/>
                  <a:gd name="T71" fmla="*/ 153 h 176"/>
                  <a:gd name="T72" fmla="*/ 24 w 174"/>
                  <a:gd name="T73" fmla="*/ 163 h 176"/>
                  <a:gd name="T74" fmla="*/ 10 w 174"/>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6">
                    <a:moveTo>
                      <a:pt x="169" y="50"/>
                    </a:moveTo>
                    <a:cubicBezTo>
                      <a:pt x="172" y="47"/>
                      <a:pt x="174" y="42"/>
                      <a:pt x="174" y="37"/>
                    </a:cubicBezTo>
                    <a:cubicBezTo>
                      <a:pt x="174" y="32"/>
                      <a:pt x="172" y="27"/>
                      <a:pt x="169" y="24"/>
                    </a:cubicBezTo>
                    <a:cubicBezTo>
                      <a:pt x="152" y="7"/>
                      <a:pt x="152" y="7"/>
                      <a:pt x="152" y="7"/>
                    </a:cubicBezTo>
                    <a:cubicBezTo>
                      <a:pt x="145" y="0"/>
                      <a:pt x="134" y="0"/>
                      <a:pt x="128" y="7"/>
                    </a:cubicBezTo>
                    <a:cubicBezTo>
                      <a:pt x="21" y="113"/>
                      <a:pt x="21" y="113"/>
                      <a:pt x="21" y="113"/>
                    </a:cubicBezTo>
                    <a:cubicBezTo>
                      <a:pt x="21" y="114"/>
                      <a:pt x="20" y="115"/>
                      <a:pt x="20" y="115"/>
                    </a:cubicBezTo>
                    <a:cubicBezTo>
                      <a:pt x="19" y="119"/>
                      <a:pt x="14" y="130"/>
                      <a:pt x="1" y="163"/>
                    </a:cubicBezTo>
                    <a:cubicBezTo>
                      <a:pt x="0" y="166"/>
                      <a:pt x="1" y="170"/>
                      <a:pt x="3" y="173"/>
                    </a:cubicBezTo>
                    <a:cubicBezTo>
                      <a:pt x="5" y="175"/>
                      <a:pt x="8" y="176"/>
                      <a:pt x="10" y="176"/>
                    </a:cubicBezTo>
                    <a:cubicBezTo>
                      <a:pt x="11" y="176"/>
                      <a:pt x="12" y="176"/>
                      <a:pt x="13" y="175"/>
                    </a:cubicBezTo>
                    <a:cubicBezTo>
                      <a:pt x="47" y="162"/>
                      <a:pt x="57" y="158"/>
                      <a:pt x="61" y="156"/>
                    </a:cubicBezTo>
                    <a:cubicBezTo>
                      <a:pt x="62" y="156"/>
                      <a:pt x="63" y="156"/>
                      <a:pt x="63" y="155"/>
                    </a:cubicBezTo>
                    <a:lnTo>
                      <a:pt x="169" y="50"/>
                    </a:lnTo>
                    <a:close/>
                    <a:moveTo>
                      <a:pt x="31" y="160"/>
                    </a:moveTo>
                    <a:cubicBezTo>
                      <a:pt x="16" y="145"/>
                      <a:pt x="16" y="145"/>
                      <a:pt x="16" y="145"/>
                    </a:cubicBezTo>
                    <a:cubicBezTo>
                      <a:pt x="20" y="136"/>
                      <a:pt x="23" y="128"/>
                      <a:pt x="25" y="123"/>
                    </a:cubicBezTo>
                    <a:cubicBezTo>
                      <a:pt x="54" y="151"/>
                      <a:pt x="54" y="151"/>
                      <a:pt x="54" y="151"/>
                    </a:cubicBezTo>
                    <a:cubicBezTo>
                      <a:pt x="49" y="153"/>
                      <a:pt x="40" y="157"/>
                      <a:pt x="31" y="160"/>
                    </a:cubicBezTo>
                    <a:close/>
                    <a:moveTo>
                      <a:pt x="133" y="12"/>
                    </a:moveTo>
                    <a:cubicBezTo>
                      <a:pt x="137" y="8"/>
                      <a:pt x="143" y="8"/>
                      <a:pt x="146" y="12"/>
                    </a:cubicBezTo>
                    <a:cubicBezTo>
                      <a:pt x="163" y="29"/>
                      <a:pt x="163" y="29"/>
                      <a:pt x="163" y="29"/>
                    </a:cubicBezTo>
                    <a:cubicBezTo>
                      <a:pt x="165" y="31"/>
                      <a:pt x="167" y="34"/>
                      <a:pt x="167" y="37"/>
                    </a:cubicBezTo>
                    <a:cubicBezTo>
                      <a:pt x="167" y="40"/>
                      <a:pt x="165" y="43"/>
                      <a:pt x="163" y="45"/>
                    </a:cubicBezTo>
                    <a:cubicBezTo>
                      <a:pt x="61" y="147"/>
                      <a:pt x="61" y="147"/>
                      <a:pt x="61" y="147"/>
                    </a:cubicBezTo>
                    <a:cubicBezTo>
                      <a:pt x="50" y="137"/>
                      <a:pt x="50" y="137"/>
                      <a:pt x="50" y="137"/>
                    </a:cubicBezTo>
                    <a:cubicBezTo>
                      <a:pt x="134" y="53"/>
                      <a:pt x="134" y="53"/>
                      <a:pt x="134" y="53"/>
                    </a:cubicBezTo>
                    <a:cubicBezTo>
                      <a:pt x="136" y="51"/>
                      <a:pt x="136" y="49"/>
                      <a:pt x="134" y="47"/>
                    </a:cubicBezTo>
                    <a:cubicBezTo>
                      <a:pt x="133" y="46"/>
                      <a:pt x="131" y="46"/>
                      <a:pt x="129" y="47"/>
                    </a:cubicBezTo>
                    <a:cubicBezTo>
                      <a:pt x="45" y="132"/>
                      <a:pt x="45" y="132"/>
                      <a:pt x="45" y="132"/>
                    </a:cubicBezTo>
                    <a:cubicBezTo>
                      <a:pt x="29" y="116"/>
                      <a:pt x="29" y="116"/>
                      <a:pt x="29" y="116"/>
                    </a:cubicBezTo>
                    <a:lnTo>
                      <a:pt x="133" y="12"/>
                    </a:lnTo>
                    <a:close/>
                    <a:moveTo>
                      <a:pt x="10" y="168"/>
                    </a:moveTo>
                    <a:cubicBezTo>
                      <a:pt x="10" y="168"/>
                      <a:pt x="9" y="168"/>
                      <a:pt x="9" y="168"/>
                    </a:cubicBezTo>
                    <a:cubicBezTo>
                      <a:pt x="8" y="167"/>
                      <a:pt x="8" y="167"/>
                      <a:pt x="8" y="166"/>
                    </a:cubicBezTo>
                    <a:cubicBezTo>
                      <a:pt x="10" y="162"/>
                      <a:pt x="12" y="157"/>
                      <a:pt x="13" y="153"/>
                    </a:cubicBezTo>
                    <a:cubicBezTo>
                      <a:pt x="24" y="163"/>
                      <a:pt x="24" y="163"/>
                      <a:pt x="24" y="163"/>
                    </a:cubicBezTo>
                    <a:cubicBezTo>
                      <a:pt x="19" y="165"/>
                      <a:pt x="14" y="167"/>
                      <a:pt x="1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a:solidFill>
                    <a:srgbClr val="FFFFFF"/>
                  </a:solidFill>
                  <a:latin typeface="Lato" panose="020F0502020204030203" pitchFamily="34" charset="0"/>
                </a:endParaRPr>
              </a:p>
            </p:txBody>
          </p:sp>
          <p:sp>
            <p:nvSpPr>
              <p:cNvPr id="31" name="Freeform 43">
                <a:extLst>
                  <a:ext uri="{FF2B5EF4-FFF2-40B4-BE49-F238E27FC236}">
                    <a16:creationId xmlns:a16="http://schemas.microsoft.com/office/drawing/2014/main" id="{3D9375E0-FED3-4E2D-BBC3-BBB6AFEE6AC1}"/>
                  </a:ext>
                </a:extLst>
              </p:cNvPr>
              <p:cNvSpPr>
                <a:spLocks/>
              </p:cNvSpPr>
              <p:nvPr/>
            </p:nvSpPr>
            <p:spPr bwMode="auto">
              <a:xfrm>
                <a:off x="12606338" y="10871200"/>
                <a:ext cx="327025" cy="327025"/>
              </a:xfrm>
              <a:custGeom>
                <a:avLst/>
                <a:gdLst>
                  <a:gd name="T0" fmla="*/ 36 w 87"/>
                  <a:gd name="T1" fmla="*/ 86 h 87"/>
                  <a:gd name="T2" fmla="*/ 39 w 87"/>
                  <a:gd name="T3" fmla="*/ 87 h 87"/>
                  <a:gd name="T4" fmla="*/ 41 w 87"/>
                  <a:gd name="T5" fmla="*/ 86 h 87"/>
                  <a:gd name="T6" fmla="*/ 41 w 87"/>
                  <a:gd name="T7" fmla="*/ 80 h 87"/>
                  <a:gd name="T8" fmla="*/ 36 w 87"/>
                  <a:gd name="T9" fmla="*/ 75 h 87"/>
                  <a:gd name="T10" fmla="*/ 43 w 87"/>
                  <a:gd name="T11" fmla="*/ 68 h 87"/>
                  <a:gd name="T12" fmla="*/ 43 w 87"/>
                  <a:gd name="T13" fmla="*/ 63 h 87"/>
                  <a:gd name="T14" fmla="*/ 38 w 87"/>
                  <a:gd name="T15" fmla="*/ 63 h 87"/>
                  <a:gd name="T16" fmla="*/ 31 w 87"/>
                  <a:gd name="T17" fmla="*/ 70 h 87"/>
                  <a:gd name="T18" fmla="*/ 23 w 87"/>
                  <a:gd name="T19" fmla="*/ 62 h 87"/>
                  <a:gd name="T20" fmla="*/ 45 w 87"/>
                  <a:gd name="T21" fmla="*/ 41 h 87"/>
                  <a:gd name="T22" fmla="*/ 45 w 87"/>
                  <a:gd name="T23" fmla="*/ 35 h 87"/>
                  <a:gd name="T24" fmla="*/ 39 w 87"/>
                  <a:gd name="T25" fmla="*/ 35 h 87"/>
                  <a:gd name="T26" fmla="*/ 18 w 87"/>
                  <a:gd name="T27" fmla="*/ 57 h 87"/>
                  <a:gd name="T28" fmla="*/ 9 w 87"/>
                  <a:gd name="T29" fmla="*/ 48 h 87"/>
                  <a:gd name="T30" fmla="*/ 48 w 87"/>
                  <a:gd name="T31" fmla="*/ 10 h 87"/>
                  <a:gd name="T32" fmla="*/ 80 w 87"/>
                  <a:gd name="T33" fmla="*/ 42 h 87"/>
                  <a:gd name="T34" fmla="*/ 85 w 87"/>
                  <a:gd name="T35" fmla="*/ 42 h 87"/>
                  <a:gd name="T36" fmla="*/ 85 w 87"/>
                  <a:gd name="T37" fmla="*/ 37 h 87"/>
                  <a:gd name="T38" fmla="*/ 50 w 87"/>
                  <a:gd name="T39" fmla="*/ 2 h 87"/>
                  <a:gd name="T40" fmla="*/ 48 w 87"/>
                  <a:gd name="T41" fmla="*/ 0 h 87"/>
                  <a:gd name="T42" fmla="*/ 45 w 87"/>
                  <a:gd name="T43" fmla="*/ 2 h 87"/>
                  <a:gd name="T44" fmla="*/ 1 w 87"/>
                  <a:gd name="T45" fmla="*/ 45 h 87"/>
                  <a:gd name="T46" fmla="*/ 1 w 87"/>
                  <a:gd name="T47" fmla="*/ 51 h 87"/>
                  <a:gd name="T48" fmla="*/ 36 w 87"/>
                  <a:gd name="T4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7">
                    <a:moveTo>
                      <a:pt x="36" y="86"/>
                    </a:moveTo>
                    <a:cubicBezTo>
                      <a:pt x="37" y="86"/>
                      <a:pt x="38" y="87"/>
                      <a:pt x="39" y="87"/>
                    </a:cubicBezTo>
                    <a:cubicBezTo>
                      <a:pt x="40" y="87"/>
                      <a:pt x="41" y="86"/>
                      <a:pt x="41" y="86"/>
                    </a:cubicBezTo>
                    <a:cubicBezTo>
                      <a:pt x="43" y="84"/>
                      <a:pt x="43" y="82"/>
                      <a:pt x="41" y="80"/>
                    </a:cubicBezTo>
                    <a:cubicBezTo>
                      <a:pt x="36" y="75"/>
                      <a:pt x="36" y="75"/>
                      <a:pt x="36" y="75"/>
                    </a:cubicBezTo>
                    <a:cubicBezTo>
                      <a:pt x="43" y="68"/>
                      <a:pt x="43" y="68"/>
                      <a:pt x="43" y="68"/>
                    </a:cubicBezTo>
                    <a:cubicBezTo>
                      <a:pt x="45" y="67"/>
                      <a:pt x="45" y="64"/>
                      <a:pt x="43" y="63"/>
                    </a:cubicBezTo>
                    <a:cubicBezTo>
                      <a:pt x="42" y="61"/>
                      <a:pt x="39" y="61"/>
                      <a:pt x="38" y="63"/>
                    </a:cubicBezTo>
                    <a:cubicBezTo>
                      <a:pt x="31" y="70"/>
                      <a:pt x="31" y="70"/>
                      <a:pt x="31" y="70"/>
                    </a:cubicBezTo>
                    <a:cubicBezTo>
                      <a:pt x="23" y="62"/>
                      <a:pt x="23" y="62"/>
                      <a:pt x="23" y="62"/>
                    </a:cubicBezTo>
                    <a:cubicBezTo>
                      <a:pt x="45" y="41"/>
                      <a:pt x="45" y="41"/>
                      <a:pt x="45" y="41"/>
                    </a:cubicBezTo>
                    <a:cubicBezTo>
                      <a:pt x="46" y="39"/>
                      <a:pt x="46" y="37"/>
                      <a:pt x="45" y="35"/>
                    </a:cubicBezTo>
                    <a:cubicBezTo>
                      <a:pt x="43" y="34"/>
                      <a:pt x="41" y="34"/>
                      <a:pt x="39" y="35"/>
                    </a:cubicBezTo>
                    <a:cubicBezTo>
                      <a:pt x="18" y="57"/>
                      <a:pt x="18" y="57"/>
                      <a:pt x="18" y="57"/>
                    </a:cubicBezTo>
                    <a:cubicBezTo>
                      <a:pt x="9" y="48"/>
                      <a:pt x="9" y="48"/>
                      <a:pt x="9" y="48"/>
                    </a:cubicBezTo>
                    <a:cubicBezTo>
                      <a:pt x="48" y="10"/>
                      <a:pt x="48" y="10"/>
                      <a:pt x="48" y="10"/>
                    </a:cubicBezTo>
                    <a:cubicBezTo>
                      <a:pt x="80" y="42"/>
                      <a:pt x="80" y="42"/>
                      <a:pt x="80" y="42"/>
                    </a:cubicBezTo>
                    <a:cubicBezTo>
                      <a:pt x="81" y="43"/>
                      <a:pt x="84" y="43"/>
                      <a:pt x="85" y="42"/>
                    </a:cubicBezTo>
                    <a:cubicBezTo>
                      <a:pt x="87" y="40"/>
                      <a:pt x="87" y="38"/>
                      <a:pt x="85" y="37"/>
                    </a:cubicBezTo>
                    <a:cubicBezTo>
                      <a:pt x="50" y="2"/>
                      <a:pt x="50" y="2"/>
                      <a:pt x="50" y="2"/>
                    </a:cubicBezTo>
                    <a:cubicBezTo>
                      <a:pt x="50" y="1"/>
                      <a:pt x="49" y="0"/>
                      <a:pt x="48" y="0"/>
                    </a:cubicBezTo>
                    <a:cubicBezTo>
                      <a:pt x="47" y="0"/>
                      <a:pt x="46" y="1"/>
                      <a:pt x="45" y="2"/>
                    </a:cubicBezTo>
                    <a:cubicBezTo>
                      <a:pt x="1" y="45"/>
                      <a:pt x="1" y="45"/>
                      <a:pt x="1" y="45"/>
                    </a:cubicBezTo>
                    <a:cubicBezTo>
                      <a:pt x="0" y="47"/>
                      <a:pt x="0" y="49"/>
                      <a:pt x="1" y="51"/>
                    </a:cubicBezTo>
                    <a:lnTo>
                      <a:pt x="3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a:solidFill>
                    <a:srgbClr val="FFFFFF"/>
                  </a:solidFill>
                  <a:latin typeface="Lato" panose="020F0502020204030203" pitchFamily="34" charset="0"/>
                </a:endParaRPr>
              </a:p>
            </p:txBody>
          </p:sp>
          <p:sp>
            <p:nvSpPr>
              <p:cNvPr id="32" name="Freeform 44">
                <a:extLst>
                  <a:ext uri="{FF2B5EF4-FFF2-40B4-BE49-F238E27FC236}">
                    <a16:creationId xmlns:a16="http://schemas.microsoft.com/office/drawing/2014/main" id="{A60C43C1-AB3B-4A0E-BBD3-A368D1020807}"/>
                  </a:ext>
                </a:extLst>
              </p:cNvPr>
              <p:cNvSpPr>
                <a:spLocks/>
              </p:cNvSpPr>
              <p:nvPr/>
            </p:nvSpPr>
            <p:spPr bwMode="auto">
              <a:xfrm>
                <a:off x="12949238" y="11214100"/>
                <a:ext cx="327025" cy="330200"/>
              </a:xfrm>
              <a:custGeom>
                <a:avLst/>
                <a:gdLst>
                  <a:gd name="T0" fmla="*/ 86 w 87"/>
                  <a:gd name="T1" fmla="*/ 38 h 88"/>
                  <a:gd name="T2" fmla="*/ 50 w 87"/>
                  <a:gd name="T3" fmla="*/ 2 h 88"/>
                  <a:gd name="T4" fmla="*/ 45 w 87"/>
                  <a:gd name="T5" fmla="*/ 2 h 88"/>
                  <a:gd name="T6" fmla="*/ 45 w 87"/>
                  <a:gd name="T7" fmla="*/ 7 h 88"/>
                  <a:gd name="T8" fmla="*/ 78 w 87"/>
                  <a:gd name="T9" fmla="*/ 40 h 88"/>
                  <a:gd name="T10" fmla="*/ 40 w 87"/>
                  <a:gd name="T11" fmla="*/ 79 h 88"/>
                  <a:gd name="T12" fmla="*/ 31 w 87"/>
                  <a:gd name="T13" fmla="*/ 70 h 88"/>
                  <a:gd name="T14" fmla="*/ 53 w 87"/>
                  <a:gd name="T15" fmla="*/ 49 h 88"/>
                  <a:gd name="T16" fmla="*/ 53 w 87"/>
                  <a:gd name="T17" fmla="*/ 44 h 88"/>
                  <a:gd name="T18" fmla="*/ 48 w 87"/>
                  <a:gd name="T19" fmla="*/ 44 h 88"/>
                  <a:gd name="T20" fmla="*/ 26 w 87"/>
                  <a:gd name="T21" fmla="*/ 65 h 88"/>
                  <a:gd name="T22" fmla="*/ 18 w 87"/>
                  <a:gd name="T23" fmla="*/ 57 h 88"/>
                  <a:gd name="T24" fmla="*/ 25 w 87"/>
                  <a:gd name="T25" fmla="*/ 50 h 88"/>
                  <a:gd name="T26" fmla="*/ 25 w 87"/>
                  <a:gd name="T27" fmla="*/ 44 h 88"/>
                  <a:gd name="T28" fmla="*/ 20 w 87"/>
                  <a:gd name="T29" fmla="*/ 44 h 88"/>
                  <a:gd name="T30" fmla="*/ 12 w 87"/>
                  <a:gd name="T31" fmla="*/ 51 h 88"/>
                  <a:gd name="T32" fmla="*/ 6 w 87"/>
                  <a:gd name="T33" fmla="*/ 45 h 88"/>
                  <a:gd name="T34" fmla="*/ 1 w 87"/>
                  <a:gd name="T35" fmla="*/ 45 h 88"/>
                  <a:gd name="T36" fmla="*/ 1 w 87"/>
                  <a:gd name="T37" fmla="*/ 51 h 88"/>
                  <a:gd name="T38" fmla="*/ 37 w 87"/>
                  <a:gd name="T39" fmla="*/ 87 h 88"/>
                  <a:gd name="T40" fmla="*/ 40 w 87"/>
                  <a:gd name="T41" fmla="*/ 88 h 88"/>
                  <a:gd name="T42" fmla="*/ 42 w 87"/>
                  <a:gd name="T43" fmla="*/ 87 h 88"/>
                  <a:gd name="T44" fmla="*/ 86 w 87"/>
                  <a:gd name="T45" fmla="*/ 43 h 88"/>
                  <a:gd name="T46" fmla="*/ 87 w 87"/>
                  <a:gd name="T47" fmla="*/ 40 h 88"/>
                  <a:gd name="T48" fmla="*/ 86 w 87"/>
                  <a:gd name="T49"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8">
                    <a:moveTo>
                      <a:pt x="86" y="38"/>
                    </a:moveTo>
                    <a:cubicBezTo>
                      <a:pt x="50" y="2"/>
                      <a:pt x="50" y="2"/>
                      <a:pt x="50" y="2"/>
                    </a:cubicBezTo>
                    <a:cubicBezTo>
                      <a:pt x="49" y="0"/>
                      <a:pt x="46" y="0"/>
                      <a:pt x="45" y="2"/>
                    </a:cubicBezTo>
                    <a:cubicBezTo>
                      <a:pt x="43" y="3"/>
                      <a:pt x="43" y="5"/>
                      <a:pt x="45" y="7"/>
                    </a:cubicBezTo>
                    <a:cubicBezTo>
                      <a:pt x="78" y="40"/>
                      <a:pt x="78" y="40"/>
                      <a:pt x="78" y="40"/>
                    </a:cubicBezTo>
                    <a:cubicBezTo>
                      <a:pt x="40" y="79"/>
                      <a:pt x="40" y="79"/>
                      <a:pt x="40" y="79"/>
                    </a:cubicBezTo>
                    <a:cubicBezTo>
                      <a:pt x="31" y="70"/>
                      <a:pt x="31" y="70"/>
                      <a:pt x="31" y="70"/>
                    </a:cubicBezTo>
                    <a:cubicBezTo>
                      <a:pt x="53" y="49"/>
                      <a:pt x="53" y="49"/>
                      <a:pt x="53" y="49"/>
                    </a:cubicBezTo>
                    <a:cubicBezTo>
                      <a:pt x="54" y="47"/>
                      <a:pt x="54" y="45"/>
                      <a:pt x="53" y="44"/>
                    </a:cubicBezTo>
                    <a:cubicBezTo>
                      <a:pt x="51" y="42"/>
                      <a:pt x="49" y="42"/>
                      <a:pt x="48" y="44"/>
                    </a:cubicBezTo>
                    <a:cubicBezTo>
                      <a:pt x="26" y="65"/>
                      <a:pt x="26" y="65"/>
                      <a:pt x="26" y="65"/>
                    </a:cubicBezTo>
                    <a:cubicBezTo>
                      <a:pt x="18" y="57"/>
                      <a:pt x="18" y="57"/>
                      <a:pt x="18" y="57"/>
                    </a:cubicBezTo>
                    <a:cubicBezTo>
                      <a:pt x="25" y="50"/>
                      <a:pt x="25" y="50"/>
                      <a:pt x="25" y="50"/>
                    </a:cubicBezTo>
                    <a:cubicBezTo>
                      <a:pt x="26" y="48"/>
                      <a:pt x="26" y="46"/>
                      <a:pt x="25" y="44"/>
                    </a:cubicBezTo>
                    <a:cubicBezTo>
                      <a:pt x="23" y="43"/>
                      <a:pt x="21" y="43"/>
                      <a:pt x="20" y="44"/>
                    </a:cubicBezTo>
                    <a:cubicBezTo>
                      <a:pt x="12" y="51"/>
                      <a:pt x="12" y="51"/>
                      <a:pt x="12" y="51"/>
                    </a:cubicBezTo>
                    <a:cubicBezTo>
                      <a:pt x="6" y="45"/>
                      <a:pt x="6" y="45"/>
                      <a:pt x="6" y="45"/>
                    </a:cubicBezTo>
                    <a:cubicBezTo>
                      <a:pt x="5" y="44"/>
                      <a:pt x="3" y="44"/>
                      <a:pt x="1" y="45"/>
                    </a:cubicBezTo>
                    <a:cubicBezTo>
                      <a:pt x="0" y="47"/>
                      <a:pt x="0" y="49"/>
                      <a:pt x="1" y="51"/>
                    </a:cubicBezTo>
                    <a:cubicBezTo>
                      <a:pt x="37" y="87"/>
                      <a:pt x="37" y="87"/>
                      <a:pt x="37" y="87"/>
                    </a:cubicBezTo>
                    <a:cubicBezTo>
                      <a:pt x="38" y="87"/>
                      <a:pt x="39" y="88"/>
                      <a:pt x="40" y="88"/>
                    </a:cubicBezTo>
                    <a:cubicBezTo>
                      <a:pt x="41" y="88"/>
                      <a:pt x="42" y="87"/>
                      <a:pt x="42" y="87"/>
                    </a:cubicBezTo>
                    <a:cubicBezTo>
                      <a:pt x="86" y="43"/>
                      <a:pt x="86" y="43"/>
                      <a:pt x="86" y="43"/>
                    </a:cubicBezTo>
                    <a:cubicBezTo>
                      <a:pt x="87" y="42"/>
                      <a:pt x="87" y="41"/>
                      <a:pt x="87" y="40"/>
                    </a:cubicBezTo>
                    <a:cubicBezTo>
                      <a:pt x="87" y="39"/>
                      <a:pt x="87" y="38"/>
                      <a:pt x="8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a:solidFill>
                    <a:srgbClr val="FFFFFF"/>
                  </a:solidFill>
                  <a:latin typeface="Lato" panose="020F0502020204030203" pitchFamily="34" charset="0"/>
                </a:endParaRPr>
              </a:p>
            </p:txBody>
          </p:sp>
        </p:grpSp>
      </p:grpSp>
      <p:grpSp>
        <p:nvGrpSpPr>
          <p:cNvPr id="42" name="Group 41">
            <a:extLst>
              <a:ext uri="{FF2B5EF4-FFF2-40B4-BE49-F238E27FC236}">
                <a16:creationId xmlns:a16="http://schemas.microsoft.com/office/drawing/2014/main" id="{8EE55F2D-D394-476F-B827-D9F96291CFC9}"/>
              </a:ext>
            </a:extLst>
          </p:cNvPr>
          <p:cNvGrpSpPr/>
          <p:nvPr/>
        </p:nvGrpSpPr>
        <p:grpSpPr>
          <a:xfrm>
            <a:off x="4455144" y="3594738"/>
            <a:ext cx="3177521" cy="610664"/>
            <a:chOff x="4823461" y="3225025"/>
            <a:chExt cx="7558626" cy="1624146"/>
          </a:xfrm>
        </p:grpSpPr>
        <p:sp>
          <p:nvSpPr>
            <p:cNvPr id="43" name="Freeform 5">
              <a:extLst>
                <a:ext uri="{FF2B5EF4-FFF2-40B4-BE49-F238E27FC236}">
                  <a16:creationId xmlns:a16="http://schemas.microsoft.com/office/drawing/2014/main" id="{3B4F6E78-0108-41D0-A764-8F8673A49254}"/>
                </a:ext>
              </a:extLst>
            </p:cNvPr>
            <p:cNvSpPr>
              <a:spLocks/>
            </p:cNvSpPr>
            <p:nvPr/>
          </p:nvSpPr>
          <p:spPr bwMode="auto">
            <a:xfrm>
              <a:off x="4823461" y="3225025"/>
              <a:ext cx="7558626" cy="1624146"/>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accent6"/>
            </a:solidFill>
            <a:ln>
              <a:noFill/>
            </a:ln>
          </p:spPr>
          <p:txBody>
            <a:bodyPr vert="horz" wrap="square" lIns="120015" tIns="60008" rIns="120015" bIns="60008" numCol="1" anchor="t" anchorCtr="0" compatLnSpc="1">
              <a:prstTxWarp prst="textNoShape">
                <a:avLst/>
              </a:prstTxWarp>
            </a:bodyPr>
            <a:lstStyle/>
            <a:p>
              <a:pPr defTabSz="1200241"/>
              <a:endParaRPr lang="en-US" sz="4725">
                <a:solidFill>
                  <a:srgbClr val="FFFFFF"/>
                </a:solidFill>
                <a:latin typeface="Lato" panose="020F0502020204030203" pitchFamily="34" charset="0"/>
              </a:endParaRPr>
            </a:p>
          </p:txBody>
        </p:sp>
        <p:sp>
          <p:nvSpPr>
            <p:cNvPr id="44" name="Freeform 69">
              <a:extLst>
                <a:ext uri="{FF2B5EF4-FFF2-40B4-BE49-F238E27FC236}">
                  <a16:creationId xmlns:a16="http://schemas.microsoft.com/office/drawing/2014/main" id="{F2D3D70F-4F4A-4526-8724-ABCBD666D531}"/>
                </a:ext>
              </a:extLst>
            </p:cNvPr>
            <p:cNvSpPr>
              <a:spLocks noEditPoints="1"/>
            </p:cNvSpPr>
            <p:nvPr/>
          </p:nvSpPr>
          <p:spPr bwMode="auto">
            <a:xfrm>
              <a:off x="11200290" y="3726741"/>
              <a:ext cx="660400" cy="620713"/>
            </a:xfrm>
            <a:custGeom>
              <a:avLst/>
              <a:gdLst>
                <a:gd name="T0" fmla="*/ 95 w 96"/>
                <a:gd name="T1" fmla="*/ 0 h 90"/>
                <a:gd name="T2" fmla="*/ 91 w 96"/>
                <a:gd name="T3" fmla="*/ 0 h 90"/>
                <a:gd name="T4" fmla="*/ 2 w 96"/>
                <a:gd name="T5" fmla="*/ 46 h 90"/>
                <a:gd name="T6" fmla="*/ 1 w 96"/>
                <a:gd name="T7" fmla="*/ 49 h 90"/>
                <a:gd name="T8" fmla="*/ 3 w 96"/>
                <a:gd name="T9" fmla="*/ 51 h 90"/>
                <a:gd name="T10" fmla="*/ 40 w 96"/>
                <a:gd name="T11" fmla="*/ 63 h 90"/>
                <a:gd name="T12" fmla="*/ 40 w 96"/>
                <a:gd name="T13" fmla="*/ 87 h 90"/>
                <a:gd name="T14" fmla="*/ 41 w 96"/>
                <a:gd name="T15" fmla="*/ 90 h 90"/>
                <a:gd name="T16" fmla="*/ 42 w 96"/>
                <a:gd name="T17" fmla="*/ 90 h 90"/>
                <a:gd name="T18" fmla="*/ 44 w 96"/>
                <a:gd name="T19" fmla="*/ 89 h 90"/>
                <a:gd name="T20" fmla="*/ 59 w 96"/>
                <a:gd name="T21" fmla="*/ 69 h 90"/>
                <a:gd name="T22" fmla="*/ 75 w 96"/>
                <a:gd name="T23" fmla="*/ 74 h 90"/>
                <a:gd name="T24" fmla="*/ 76 w 96"/>
                <a:gd name="T25" fmla="*/ 74 h 90"/>
                <a:gd name="T26" fmla="*/ 78 w 96"/>
                <a:gd name="T27" fmla="*/ 74 h 90"/>
                <a:gd name="T28" fmla="*/ 79 w 96"/>
                <a:gd name="T29" fmla="*/ 72 h 90"/>
                <a:gd name="T30" fmla="*/ 96 w 96"/>
                <a:gd name="T31" fmla="*/ 3 h 90"/>
                <a:gd name="T32" fmla="*/ 95 w 96"/>
                <a:gd name="T33" fmla="*/ 0 h 90"/>
                <a:gd name="T34" fmla="*/ 44 w 96"/>
                <a:gd name="T35" fmla="*/ 83 h 90"/>
                <a:gd name="T36" fmla="*/ 44 w 96"/>
                <a:gd name="T37" fmla="*/ 64 h 90"/>
                <a:gd name="T38" fmla="*/ 55 w 96"/>
                <a:gd name="T39" fmla="*/ 67 h 90"/>
                <a:gd name="T40" fmla="*/ 44 w 96"/>
                <a:gd name="T41" fmla="*/ 83 h 90"/>
                <a:gd name="T42" fmla="*/ 75 w 96"/>
                <a:gd name="T43" fmla="*/ 70 h 90"/>
                <a:gd name="T44" fmla="*/ 45 w 96"/>
                <a:gd name="T45" fmla="*/ 60 h 90"/>
                <a:gd name="T46" fmla="*/ 76 w 96"/>
                <a:gd name="T47" fmla="*/ 26 h 90"/>
                <a:gd name="T48" fmla="*/ 76 w 96"/>
                <a:gd name="T49" fmla="*/ 23 h 90"/>
                <a:gd name="T50" fmla="*/ 73 w 96"/>
                <a:gd name="T51" fmla="*/ 23 h 90"/>
                <a:gd name="T52" fmla="*/ 41 w 96"/>
                <a:gd name="T53" fmla="*/ 59 h 90"/>
                <a:gd name="T54" fmla="*/ 6 w 96"/>
                <a:gd name="T55" fmla="*/ 48 h 90"/>
                <a:gd name="T56" fmla="*/ 91 w 96"/>
                <a:gd name="T57" fmla="*/ 5 h 90"/>
                <a:gd name="T58" fmla="*/ 75 w 96"/>
                <a:gd name="T59"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0">
                  <a:moveTo>
                    <a:pt x="95" y="0"/>
                  </a:moveTo>
                  <a:cubicBezTo>
                    <a:pt x="94" y="0"/>
                    <a:pt x="92" y="0"/>
                    <a:pt x="91" y="0"/>
                  </a:cubicBezTo>
                  <a:cubicBezTo>
                    <a:pt x="2" y="46"/>
                    <a:pt x="2" y="46"/>
                    <a:pt x="2" y="46"/>
                  </a:cubicBezTo>
                  <a:cubicBezTo>
                    <a:pt x="1" y="46"/>
                    <a:pt x="0" y="47"/>
                    <a:pt x="1" y="49"/>
                  </a:cubicBezTo>
                  <a:cubicBezTo>
                    <a:pt x="1" y="50"/>
                    <a:pt x="1" y="51"/>
                    <a:pt x="3" y="51"/>
                  </a:cubicBezTo>
                  <a:cubicBezTo>
                    <a:pt x="40" y="63"/>
                    <a:pt x="40" y="63"/>
                    <a:pt x="40" y="63"/>
                  </a:cubicBezTo>
                  <a:cubicBezTo>
                    <a:pt x="40" y="87"/>
                    <a:pt x="40" y="87"/>
                    <a:pt x="40" y="87"/>
                  </a:cubicBezTo>
                  <a:cubicBezTo>
                    <a:pt x="39" y="89"/>
                    <a:pt x="40" y="90"/>
                    <a:pt x="41" y="90"/>
                  </a:cubicBezTo>
                  <a:cubicBezTo>
                    <a:pt x="41" y="90"/>
                    <a:pt x="42" y="90"/>
                    <a:pt x="42" y="90"/>
                  </a:cubicBezTo>
                  <a:cubicBezTo>
                    <a:pt x="42" y="90"/>
                    <a:pt x="44" y="90"/>
                    <a:pt x="44" y="89"/>
                  </a:cubicBezTo>
                  <a:cubicBezTo>
                    <a:pt x="59" y="69"/>
                    <a:pt x="59" y="69"/>
                    <a:pt x="59" y="69"/>
                  </a:cubicBezTo>
                  <a:cubicBezTo>
                    <a:pt x="75" y="74"/>
                    <a:pt x="75" y="74"/>
                    <a:pt x="75" y="74"/>
                  </a:cubicBezTo>
                  <a:cubicBezTo>
                    <a:pt x="76" y="74"/>
                    <a:pt x="76" y="74"/>
                    <a:pt x="76" y="74"/>
                  </a:cubicBezTo>
                  <a:cubicBezTo>
                    <a:pt x="77" y="74"/>
                    <a:pt x="77" y="74"/>
                    <a:pt x="78" y="74"/>
                  </a:cubicBezTo>
                  <a:cubicBezTo>
                    <a:pt x="78" y="73"/>
                    <a:pt x="79" y="73"/>
                    <a:pt x="79" y="72"/>
                  </a:cubicBezTo>
                  <a:cubicBezTo>
                    <a:pt x="96" y="3"/>
                    <a:pt x="96" y="3"/>
                    <a:pt x="96" y="3"/>
                  </a:cubicBezTo>
                  <a:cubicBezTo>
                    <a:pt x="96" y="2"/>
                    <a:pt x="95" y="1"/>
                    <a:pt x="95" y="0"/>
                  </a:cubicBezTo>
                  <a:close/>
                  <a:moveTo>
                    <a:pt x="44" y="83"/>
                  </a:moveTo>
                  <a:cubicBezTo>
                    <a:pt x="44" y="64"/>
                    <a:pt x="44" y="64"/>
                    <a:pt x="44" y="64"/>
                  </a:cubicBezTo>
                  <a:cubicBezTo>
                    <a:pt x="55" y="67"/>
                    <a:pt x="55" y="67"/>
                    <a:pt x="55" y="67"/>
                  </a:cubicBezTo>
                  <a:lnTo>
                    <a:pt x="44" y="83"/>
                  </a:lnTo>
                  <a:close/>
                  <a:moveTo>
                    <a:pt x="75" y="70"/>
                  </a:moveTo>
                  <a:cubicBezTo>
                    <a:pt x="45" y="60"/>
                    <a:pt x="45" y="60"/>
                    <a:pt x="45" y="60"/>
                  </a:cubicBezTo>
                  <a:cubicBezTo>
                    <a:pt x="76" y="26"/>
                    <a:pt x="76" y="26"/>
                    <a:pt x="76" y="26"/>
                  </a:cubicBezTo>
                  <a:cubicBezTo>
                    <a:pt x="76" y="25"/>
                    <a:pt x="76" y="24"/>
                    <a:pt x="76" y="23"/>
                  </a:cubicBezTo>
                  <a:cubicBezTo>
                    <a:pt x="75" y="22"/>
                    <a:pt x="73" y="22"/>
                    <a:pt x="73" y="23"/>
                  </a:cubicBezTo>
                  <a:cubicBezTo>
                    <a:pt x="41" y="59"/>
                    <a:pt x="41" y="59"/>
                    <a:pt x="41" y="59"/>
                  </a:cubicBezTo>
                  <a:cubicBezTo>
                    <a:pt x="6" y="48"/>
                    <a:pt x="6" y="48"/>
                    <a:pt x="6" y="48"/>
                  </a:cubicBezTo>
                  <a:cubicBezTo>
                    <a:pt x="91" y="5"/>
                    <a:pt x="91" y="5"/>
                    <a:pt x="91" y="5"/>
                  </a:cubicBezTo>
                  <a:lnTo>
                    <a:pt x="75" y="70"/>
                  </a:lnTo>
                  <a:close/>
                </a:path>
              </a:pathLst>
            </a:custGeom>
            <a:solidFill>
              <a:schemeClr val="bg1"/>
            </a:solidFill>
            <a:ln>
              <a:noFill/>
            </a:ln>
          </p:spPr>
          <p:txBody>
            <a:bodyPr vert="horz" wrap="square" lIns="60008" tIns="30004" rIns="60008" bIns="30004" numCol="1" anchor="t" anchorCtr="0" compatLnSpc="1">
              <a:prstTxWarp prst="textNoShape">
                <a:avLst/>
              </a:prstTxWarp>
            </a:bodyPr>
            <a:lstStyle/>
            <a:p>
              <a:pPr defTabSz="1200241"/>
              <a:endParaRPr lang="en-US" sz="2363">
                <a:solidFill>
                  <a:srgbClr val="FFFFFF"/>
                </a:solidFill>
                <a:latin typeface="Lato" panose="020F0502020204030203" pitchFamily="34" charset="0"/>
              </a:endParaRPr>
            </a:p>
          </p:txBody>
        </p:sp>
      </p:grpSp>
      <p:sp>
        <p:nvSpPr>
          <p:cNvPr id="51" name="TextBox 50">
            <a:extLst>
              <a:ext uri="{FF2B5EF4-FFF2-40B4-BE49-F238E27FC236}">
                <a16:creationId xmlns:a16="http://schemas.microsoft.com/office/drawing/2014/main" id="{88FE6C8B-40F7-4414-BF1C-4680F860A8B6}"/>
              </a:ext>
            </a:extLst>
          </p:cNvPr>
          <p:cNvSpPr txBox="1"/>
          <p:nvPr/>
        </p:nvSpPr>
        <p:spPr>
          <a:xfrm>
            <a:off x="491290" y="1539872"/>
            <a:ext cx="11063176" cy="646331"/>
          </a:xfrm>
          <a:prstGeom prst="rect">
            <a:avLst/>
          </a:prstGeom>
          <a:noFill/>
        </p:spPr>
        <p:txBody>
          <a:bodyPr wrap="square">
            <a:spAutoFit/>
          </a:bodyPr>
          <a:lstStyle/>
          <a:p>
            <a:r>
              <a:rPr lang="en-GB" sz="1800">
                <a:latin typeface="Roboto" panose="02000000000000000000" pitchFamily="2" charset="0"/>
                <a:ea typeface="Roboto" panose="02000000000000000000" pitchFamily="2" charset="0"/>
              </a:rPr>
              <a:t>T</a:t>
            </a:r>
            <a:r>
              <a:rPr lang="en-GB" sz="1800">
                <a:latin typeface="Roboto" panose="02000000000000000000" pitchFamily="2" charset="0"/>
                <a:ea typeface="Roboto" panose="02000000000000000000" pitchFamily="2" charset="0"/>
                <a:cs typeface="Lato" panose="020F0502020204030203" pitchFamily="34" charset="0"/>
              </a:rPr>
              <a:t>he Data Specification will continue to develop, with requirements for change captured in the REC Roadmap of planned and future changes</a:t>
            </a:r>
            <a:endParaRPr lang="en-GB"/>
          </a:p>
        </p:txBody>
      </p:sp>
      <p:sp>
        <p:nvSpPr>
          <p:cNvPr id="52" name="TextBox 51">
            <a:extLst>
              <a:ext uri="{FF2B5EF4-FFF2-40B4-BE49-F238E27FC236}">
                <a16:creationId xmlns:a16="http://schemas.microsoft.com/office/drawing/2014/main" id="{1F262248-8287-48D4-B1E1-07F83D89B13C}"/>
              </a:ext>
            </a:extLst>
          </p:cNvPr>
          <p:cNvSpPr txBox="1"/>
          <p:nvPr/>
        </p:nvSpPr>
        <p:spPr>
          <a:xfrm>
            <a:off x="1003652" y="2767338"/>
            <a:ext cx="3550521" cy="1806699"/>
          </a:xfrm>
          <a:prstGeom prst="rect">
            <a:avLst/>
          </a:prstGeom>
          <a:noFill/>
        </p:spPr>
        <p:txBody>
          <a:bodyPr wrap="square" lIns="82347" tIns="41173" rIns="82347" bIns="41173" rtlCol="0">
            <a:spAutoFit/>
          </a:bodyPr>
          <a:lstStyle/>
          <a:p>
            <a:pPr defTabSz="823485"/>
            <a:r>
              <a:rPr lang="en-US" sz="1400" b="1">
                <a:solidFill>
                  <a:srgbClr val="485868"/>
                </a:solidFill>
                <a:latin typeface="Roboto" panose="02000000000000000000" pitchFamily="2" charset="0"/>
                <a:ea typeface="Roboto" panose="02000000000000000000" pitchFamily="2" charset="0"/>
                <a:cs typeface="Lato" panose="020F0502020204030203" pitchFamily="34" charset="0"/>
              </a:rPr>
              <a:t>Consider Allocation of Data Master</a:t>
            </a:r>
          </a:p>
          <a:p>
            <a:pPr defTabSz="823485"/>
            <a:r>
              <a:rPr lang="en-US" sz="14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In the REC V3 legal text there are a number of references to the “Data Master”, with this Data Master being defined within the Data Specification. However, this information has not been added under REC V3.0. We will therefore be picking up this gap as part of the REC Roadmap.  </a:t>
            </a:r>
            <a:endParaRPr lang="id-ID">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54" name="TextBox 53">
            <a:extLst>
              <a:ext uri="{FF2B5EF4-FFF2-40B4-BE49-F238E27FC236}">
                <a16:creationId xmlns:a16="http://schemas.microsoft.com/office/drawing/2014/main" id="{7678746F-BA7F-4584-8E5A-AE775EA70E55}"/>
              </a:ext>
            </a:extLst>
          </p:cNvPr>
          <p:cNvSpPr txBox="1"/>
          <p:nvPr/>
        </p:nvSpPr>
        <p:spPr>
          <a:xfrm>
            <a:off x="7380089" y="5203099"/>
            <a:ext cx="2529063" cy="1160368"/>
          </a:xfrm>
          <a:prstGeom prst="rect">
            <a:avLst/>
          </a:prstGeom>
          <a:noFill/>
        </p:spPr>
        <p:txBody>
          <a:bodyPr wrap="square" lIns="82347" tIns="41173" rIns="82347" bIns="41173" rtlCol="0">
            <a:spAutoFit/>
          </a:bodyPr>
          <a:lstStyle/>
          <a:p>
            <a:pPr defTabSz="823485"/>
            <a:r>
              <a:rPr lang="en-US" sz="1400" b="1">
                <a:solidFill>
                  <a:srgbClr val="485868"/>
                </a:solidFill>
                <a:latin typeface="Roboto" panose="02000000000000000000" pitchFamily="2" charset="0"/>
                <a:ea typeface="Roboto" panose="02000000000000000000" pitchFamily="2" charset="0"/>
                <a:cs typeface="Lato" panose="020F0502020204030203" pitchFamily="34" charset="0"/>
              </a:rPr>
              <a:t>Addition of UK Link Files</a:t>
            </a:r>
          </a:p>
          <a:p>
            <a:pPr defTabSz="823485"/>
            <a:r>
              <a:rPr lang="en-US" sz="14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The UK Link flows are due to be added to the REC Data Specification following an </a:t>
            </a:r>
            <a:r>
              <a:rPr lang="en-US" sz="1400" err="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Xoserve</a:t>
            </a:r>
            <a:r>
              <a:rPr lang="en-US" sz="1400">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 data cleanse activity. </a:t>
            </a:r>
            <a:endParaRPr lang="id-ID">
              <a:solidFill>
                <a:srgbClr val="F1992D"/>
              </a:solidFill>
              <a:latin typeface="Roboto" panose="02000000000000000000" pitchFamily="2" charset="0"/>
              <a:ea typeface="Roboto" panose="02000000000000000000" pitchFamily="2" charset="0"/>
              <a:cs typeface="Lato" panose="020F0502020204030203" pitchFamily="34" charset="0"/>
            </a:endParaRPr>
          </a:p>
        </p:txBody>
      </p:sp>
    </p:spTree>
    <p:extLst>
      <p:ext uri="{BB962C8B-B14F-4D97-AF65-F5344CB8AC3E}">
        <p14:creationId xmlns:p14="http://schemas.microsoft.com/office/powerpoint/2010/main" val="188832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alphaModFix amt="35000"/>
            <a:extLst>
              <a:ext uri="{28A0092B-C50C-407E-A947-70E740481C1C}">
                <a14:useLocalDpi xmlns:a14="http://schemas.microsoft.com/office/drawing/2010/main" val="0"/>
              </a:ext>
            </a:extLst>
          </a:blip>
          <a:srcRect l="33482" r="33482"/>
          <a:stretch/>
        </p:blipFill>
        <p:spPr>
          <a:xfrm>
            <a:off x="9171148" y="0"/>
            <a:ext cx="3094995" cy="7026422"/>
          </a:xfrm>
        </p:spPr>
      </p:pic>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grpSp>
        <p:nvGrpSpPr>
          <p:cNvPr id="3" name="Group 2">
            <a:extLst>
              <a:ext uri="{FF2B5EF4-FFF2-40B4-BE49-F238E27FC236}">
                <a16:creationId xmlns:a16="http://schemas.microsoft.com/office/drawing/2014/main" id="{AA667935-85FF-4BA8-9C50-7262EE36CDD0}"/>
              </a:ext>
            </a:extLst>
          </p:cNvPr>
          <p:cNvGrpSpPr/>
          <p:nvPr/>
        </p:nvGrpSpPr>
        <p:grpSpPr>
          <a:xfrm>
            <a:off x="615157" y="1824611"/>
            <a:ext cx="8454514" cy="1958141"/>
            <a:chOff x="879661" y="2245817"/>
            <a:chExt cx="7384732" cy="1293754"/>
          </a:xfrm>
        </p:grpSpPr>
        <p:sp>
          <p:nvSpPr>
            <p:cNvPr id="31" name="Google Shape;1023;p44">
              <a:extLst>
                <a:ext uri="{FF2B5EF4-FFF2-40B4-BE49-F238E27FC236}">
                  <a16:creationId xmlns:a16="http://schemas.microsoft.com/office/drawing/2014/main" id="{69DE326A-95DC-47F5-BCA5-68507A2EE749}"/>
                </a:ext>
              </a:extLst>
            </p:cNvPr>
            <p:cNvSpPr/>
            <p:nvPr/>
          </p:nvSpPr>
          <p:spPr>
            <a:xfrm rot="10800000" flipH="1">
              <a:off x="879661" y="2245817"/>
              <a:ext cx="1673914" cy="1293741"/>
            </a:xfrm>
            <a:custGeom>
              <a:avLst/>
              <a:gdLst/>
              <a:ahLst/>
              <a:cxnLst/>
              <a:rect l="l" t="t" r="r" b="b"/>
              <a:pathLst>
                <a:path w="13483" h="10421" extrusionOk="0">
                  <a:moveTo>
                    <a:pt x="8498" y="1"/>
                  </a:moveTo>
                  <a:cubicBezTo>
                    <a:pt x="8471" y="1"/>
                    <a:pt x="8444" y="5"/>
                    <a:pt x="8417" y="14"/>
                  </a:cubicBezTo>
                  <a:cubicBezTo>
                    <a:pt x="8329" y="49"/>
                    <a:pt x="8277" y="131"/>
                    <a:pt x="8277" y="224"/>
                  </a:cubicBezTo>
                  <a:lnTo>
                    <a:pt x="8277" y="1777"/>
                  </a:lnTo>
                  <a:lnTo>
                    <a:pt x="123" y="1777"/>
                  </a:lnTo>
                  <a:cubicBezTo>
                    <a:pt x="53" y="1777"/>
                    <a:pt x="1" y="1829"/>
                    <a:pt x="1" y="1900"/>
                  </a:cubicBezTo>
                  <a:cubicBezTo>
                    <a:pt x="1" y="1970"/>
                    <a:pt x="53" y="2022"/>
                    <a:pt x="123" y="2022"/>
                  </a:cubicBezTo>
                  <a:lnTo>
                    <a:pt x="8300" y="2022"/>
                  </a:lnTo>
                  <a:cubicBezTo>
                    <a:pt x="8428" y="2022"/>
                    <a:pt x="8528" y="1923"/>
                    <a:pt x="8528" y="1800"/>
                  </a:cubicBezTo>
                  <a:lnTo>
                    <a:pt x="8528" y="289"/>
                  </a:lnTo>
                  <a:lnTo>
                    <a:pt x="13203" y="5209"/>
                  </a:lnTo>
                  <a:lnTo>
                    <a:pt x="8528" y="10135"/>
                  </a:lnTo>
                  <a:lnTo>
                    <a:pt x="8528" y="8623"/>
                  </a:lnTo>
                  <a:cubicBezTo>
                    <a:pt x="8528" y="8553"/>
                    <a:pt x="8469" y="8495"/>
                    <a:pt x="8399" y="8495"/>
                  </a:cubicBezTo>
                  <a:cubicBezTo>
                    <a:pt x="8329" y="8495"/>
                    <a:pt x="8277" y="8553"/>
                    <a:pt x="8277" y="8623"/>
                  </a:cubicBezTo>
                  <a:lnTo>
                    <a:pt x="8277" y="10199"/>
                  </a:lnTo>
                  <a:cubicBezTo>
                    <a:pt x="8277" y="10286"/>
                    <a:pt x="8335" y="10368"/>
                    <a:pt x="8417" y="10403"/>
                  </a:cubicBezTo>
                  <a:cubicBezTo>
                    <a:pt x="8446" y="10415"/>
                    <a:pt x="8475" y="10421"/>
                    <a:pt x="8498" y="10421"/>
                  </a:cubicBezTo>
                  <a:cubicBezTo>
                    <a:pt x="8563" y="10421"/>
                    <a:pt x="8621" y="10397"/>
                    <a:pt x="8662" y="10351"/>
                  </a:cubicBezTo>
                  <a:lnTo>
                    <a:pt x="13401" y="5366"/>
                  </a:lnTo>
                  <a:cubicBezTo>
                    <a:pt x="13483" y="5279"/>
                    <a:pt x="13483" y="5145"/>
                    <a:pt x="13401" y="5057"/>
                  </a:cubicBezTo>
                  <a:lnTo>
                    <a:pt x="8662" y="73"/>
                  </a:lnTo>
                  <a:cubicBezTo>
                    <a:pt x="8617" y="24"/>
                    <a:pt x="8559" y="1"/>
                    <a:pt x="8498" y="1"/>
                  </a:cubicBezTo>
                  <a:close/>
                </a:path>
              </a:pathLst>
            </a:custGeom>
            <a:solidFill>
              <a:srgbClr val="48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8A40"/>
                </a:solidFill>
                <a:latin typeface="Roboto" panose="02000000000000000000" pitchFamily="2" charset="0"/>
                <a:ea typeface="Roboto" panose="02000000000000000000" pitchFamily="2" charset="0"/>
              </a:endParaRPr>
            </a:p>
          </p:txBody>
        </p:sp>
        <p:sp>
          <p:nvSpPr>
            <p:cNvPr id="32" name="Google Shape;1024;p44">
              <a:extLst>
                <a:ext uri="{FF2B5EF4-FFF2-40B4-BE49-F238E27FC236}">
                  <a16:creationId xmlns:a16="http://schemas.microsoft.com/office/drawing/2014/main" id="{464837A5-1428-4279-BE0F-C5E1934BBF97}"/>
                </a:ext>
              </a:extLst>
            </p:cNvPr>
            <p:cNvSpPr/>
            <p:nvPr/>
          </p:nvSpPr>
          <p:spPr>
            <a:xfrm rot="10800000" flipH="1">
              <a:off x="4686956" y="2245817"/>
              <a:ext cx="1673790" cy="1293741"/>
            </a:xfrm>
            <a:custGeom>
              <a:avLst/>
              <a:gdLst/>
              <a:ahLst/>
              <a:cxnLst/>
              <a:rect l="l" t="t" r="r" b="b"/>
              <a:pathLst>
                <a:path w="13482" h="10421" extrusionOk="0">
                  <a:moveTo>
                    <a:pt x="8499" y="1"/>
                  </a:moveTo>
                  <a:cubicBezTo>
                    <a:pt x="8471" y="1"/>
                    <a:pt x="8443" y="5"/>
                    <a:pt x="8416" y="14"/>
                  </a:cubicBezTo>
                  <a:cubicBezTo>
                    <a:pt x="8334" y="49"/>
                    <a:pt x="8276" y="131"/>
                    <a:pt x="8276" y="224"/>
                  </a:cubicBezTo>
                  <a:lnTo>
                    <a:pt x="8276" y="1777"/>
                  </a:lnTo>
                  <a:lnTo>
                    <a:pt x="123" y="1777"/>
                  </a:lnTo>
                  <a:cubicBezTo>
                    <a:pt x="58" y="1777"/>
                    <a:pt x="0" y="1829"/>
                    <a:pt x="0" y="1900"/>
                  </a:cubicBezTo>
                  <a:cubicBezTo>
                    <a:pt x="0" y="1970"/>
                    <a:pt x="58" y="2022"/>
                    <a:pt x="123" y="2022"/>
                  </a:cubicBezTo>
                  <a:lnTo>
                    <a:pt x="8305" y="2022"/>
                  </a:lnTo>
                  <a:cubicBezTo>
                    <a:pt x="8428" y="2022"/>
                    <a:pt x="8527" y="1923"/>
                    <a:pt x="8527" y="1800"/>
                  </a:cubicBezTo>
                  <a:lnTo>
                    <a:pt x="8527" y="289"/>
                  </a:lnTo>
                  <a:lnTo>
                    <a:pt x="13202" y="5209"/>
                  </a:lnTo>
                  <a:lnTo>
                    <a:pt x="8527" y="10135"/>
                  </a:lnTo>
                  <a:lnTo>
                    <a:pt x="8527" y="8623"/>
                  </a:lnTo>
                  <a:cubicBezTo>
                    <a:pt x="8527" y="8553"/>
                    <a:pt x="8474" y="8495"/>
                    <a:pt x="8404" y="8495"/>
                  </a:cubicBezTo>
                  <a:cubicBezTo>
                    <a:pt x="8334" y="8495"/>
                    <a:pt x="8276" y="8553"/>
                    <a:pt x="8276" y="8623"/>
                  </a:cubicBezTo>
                  <a:lnTo>
                    <a:pt x="8276" y="10199"/>
                  </a:lnTo>
                  <a:cubicBezTo>
                    <a:pt x="8276" y="10286"/>
                    <a:pt x="8334" y="10368"/>
                    <a:pt x="8422" y="10403"/>
                  </a:cubicBezTo>
                  <a:cubicBezTo>
                    <a:pt x="8445" y="10415"/>
                    <a:pt x="8474" y="10421"/>
                    <a:pt x="8504" y="10421"/>
                  </a:cubicBezTo>
                  <a:cubicBezTo>
                    <a:pt x="8562" y="10421"/>
                    <a:pt x="8620" y="10397"/>
                    <a:pt x="8667" y="10351"/>
                  </a:cubicBezTo>
                  <a:lnTo>
                    <a:pt x="13400" y="5366"/>
                  </a:lnTo>
                  <a:cubicBezTo>
                    <a:pt x="13482" y="5279"/>
                    <a:pt x="13482" y="5145"/>
                    <a:pt x="13400" y="5057"/>
                  </a:cubicBezTo>
                  <a:lnTo>
                    <a:pt x="8667" y="73"/>
                  </a:lnTo>
                  <a:cubicBezTo>
                    <a:pt x="8622" y="24"/>
                    <a:pt x="8561" y="1"/>
                    <a:pt x="8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33" name="Google Shape;1025;p44">
              <a:extLst>
                <a:ext uri="{FF2B5EF4-FFF2-40B4-BE49-F238E27FC236}">
                  <a16:creationId xmlns:a16="http://schemas.microsoft.com/office/drawing/2014/main" id="{4ED01149-1B33-4036-A7B5-647A413A4457}"/>
                </a:ext>
              </a:extLst>
            </p:cNvPr>
            <p:cNvSpPr/>
            <p:nvPr/>
          </p:nvSpPr>
          <p:spPr>
            <a:xfrm rot="10800000" flipH="1">
              <a:off x="6590479" y="2245830"/>
              <a:ext cx="1673914" cy="1293741"/>
            </a:xfrm>
            <a:custGeom>
              <a:avLst/>
              <a:gdLst/>
              <a:ahLst/>
              <a:cxnLst/>
              <a:rect l="l" t="t" r="r" b="b"/>
              <a:pathLst>
                <a:path w="13483" h="10421" extrusionOk="0">
                  <a:moveTo>
                    <a:pt x="8501" y="1"/>
                  </a:moveTo>
                  <a:cubicBezTo>
                    <a:pt x="8474" y="1"/>
                    <a:pt x="8447" y="5"/>
                    <a:pt x="8422" y="14"/>
                  </a:cubicBezTo>
                  <a:cubicBezTo>
                    <a:pt x="8334" y="49"/>
                    <a:pt x="8282" y="131"/>
                    <a:pt x="8282" y="224"/>
                  </a:cubicBezTo>
                  <a:lnTo>
                    <a:pt x="8282" y="1800"/>
                  </a:lnTo>
                  <a:cubicBezTo>
                    <a:pt x="8282" y="1870"/>
                    <a:pt x="8334" y="1923"/>
                    <a:pt x="8405" y="1923"/>
                  </a:cubicBezTo>
                  <a:cubicBezTo>
                    <a:pt x="8475" y="1923"/>
                    <a:pt x="8527" y="1870"/>
                    <a:pt x="8527" y="1800"/>
                  </a:cubicBezTo>
                  <a:lnTo>
                    <a:pt x="8527" y="289"/>
                  </a:lnTo>
                  <a:lnTo>
                    <a:pt x="13202" y="5209"/>
                  </a:lnTo>
                  <a:lnTo>
                    <a:pt x="8527" y="10135"/>
                  </a:lnTo>
                  <a:lnTo>
                    <a:pt x="8527" y="8623"/>
                  </a:lnTo>
                  <a:cubicBezTo>
                    <a:pt x="8527" y="8500"/>
                    <a:pt x="8428" y="8395"/>
                    <a:pt x="8305" y="8395"/>
                  </a:cubicBezTo>
                  <a:lnTo>
                    <a:pt x="129" y="8395"/>
                  </a:lnTo>
                  <a:cubicBezTo>
                    <a:pt x="59" y="8395"/>
                    <a:pt x="0" y="8454"/>
                    <a:pt x="0" y="8524"/>
                  </a:cubicBezTo>
                  <a:cubicBezTo>
                    <a:pt x="0" y="8588"/>
                    <a:pt x="59" y="8646"/>
                    <a:pt x="129" y="8646"/>
                  </a:cubicBezTo>
                  <a:lnTo>
                    <a:pt x="8282" y="8646"/>
                  </a:lnTo>
                  <a:lnTo>
                    <a:pt x="8282" y="10199"/>
                  </a:lnTo>
                  <a:cubicBezTo>
                    <a:pt x="8282" y="10286"/>
                    <a:pt x="8334" y="10368"/>
                    <a:pt x="8422" y="10403"/>
                  </a:cubicBezTo>
                  <a:cubicBezTo>
                    <a:pt x="8445" y="10415"/>
                    <a:pt x="8475" y="10421"/>
                    <a:pt x="8504" y="10421"/>
                  </a:cubicBezTo>
                  <a:cubicBezTo>
                    <a:pt x="8562" y="10421"/>
                    <a:pt x="8620" y="10397"/>
                    <a:pt x="8667" y="10351"/>
                  </a:cubicBezTo>
                  <a:lnTo>
                    <a:pt x="13400" y="5366"/>
                  </a:lnTo>
                  <a:cubicBezTo>
                    <a:pt x="13482" y="5279"/>
                    <a:pt x="13482" y="5139"/>
                    <a:pt x="13400" y="5057"/>
                  </a:cubicBezTo>
                  <a:lnTo>
                    <a:pt x="8667" y="73"/>
                  </a:lnTo>
                  <a:cubicBezTo>
                    <a:pt x="8623" y="24"/>
                    <a:pt x="8561" y="1"/>
                    <a:pt x="8501" y="1"/>
                  </a:cubicBezTo>
                  <a:close/>
                </a:path>
              </a:pathLst>
            </a:custGeom>
            <a:solidFill>
              <a:schemeClr val="accent5">
                <a:lumMod val="60000"/>
                <a:lumOff val="40000"/>
              </a:schemeClr>
            </a:solidFill>
            <a:ln>
              <a:solidFill>
                <a:srgbClr val="C6DED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34" name="Google Shape;1026;p44">
              <a:extLst>
                <a:ext uri="{FF2B5EF4-FFF2-40B4-BE49-F238E27FC236}">
                  <a16:creationId xmlns:a16="http://schemas.microsoft.com/office/drawing/2014/main" id="{6760CF98-65A4-4760-B4EB-324ED6C7335C}"/>
                </a:ext>
              </a:extLst>
            </p:cNvPr>
            <p:cNvSpPr/>
            <p:nvPr/>
          </p:nvSpPr>
          <p:spPr>
            <a:xfrm rot="10800000" flipH="1">
              <a:off x="2783308" y="2245817"/>
              <a:ext cx="1673914" cy="1293741"/>
            </a:xfrm>
            <a:custGeom>
              <a:avLst/>
              <a:gdLst/>
              <a:ahLst/>
              <a:cxnLst/>
              <a:rect l="l" t="t" r="r" b="b"/>
              <a:pathLst>
                <a:path w="13483" h="10421" extrusionOk="0">
                  <a:moveTo>
                    <a:pt x="8498" y="1"/>
                  </a:moveTo>
                  <a:cubicBezTo>
                    <a:pt x="8471" y="1"/>
                    <a:pt x="8444" y="5"/>
                    <a:pt x="8417" y="14"/>
                  </a:cubicBezTo>
                  <a:cubicBezTo>
                    <a:pt x="8335" y="49"/>
                    <a:pt x="8277" y="131"/>
                    <a:pt x="8277" y="224"/>
                  </a:cubicBezTo>
                  <a:lnTo>
                    <a:pt x="8277" y="1800"/>
                  </a:lnTo>
                  <a:cubicBezTo>
                    <a:pt x="8277" y="1870"/>
                    <a:pt x="8335" y="1923"/>
                    <a:pt x="8399" y="1923"/>
                  </a:cubicBezTo>
                  <a:cubicBezTo>
                    <a:pt x="8469" y="1923"/>
                    <a:pt x="8528" y="1870"/>
                    <a:pt x="8528" y="1800"/>
                  </a:cubicBezTo>
                  <a:lnTo>
                    <a:pt x="8528" y="289"/>
                  </a:lnTo>
                  <a:lnTo>
                    <a:pt x="13203" y="5209"/>
                  </a:lnTo>
                  <a:lnTo>
                    <a:pt x="8528" y="10135"/>
                  </a:lnTo>
                  <a:lnTo>
                    <a:pt x="8528" y="8623"/>
                  </a:lnTo>
                  <a:cubicBezTo>
                    <a:pt x="8528" y="8500"/>
                    <a:pt x="8429" y="8395"/>
                    <a:pt x="8300" y="8395"/>
                  </a:cubicBezTo>
                  <a:lnTo>
                    <a:pt x="123" y="8395"/>
                  </a:lnTo>
                  <a:cubicBezTo>
                    <a:pt x="53" y="8395"/>
                    <a:pt x="1" y="8454"/>
                    <a:pt x="1" y="8524"/>
                  </a:cubicBezTo>
                  <a:cubicBezTo>
                    <a:pt x="1" y="8588"/>
                    <a:pt x="59" y="8646"/>
                    <a:pt x="123" y="8646"/>
                  </a:cubicBezTo>
                  <a:lnTo>
                    <a:pt x="8277" y="8646"/>
                  </a:lnTo>
                  <a:lnTo>
                    <a:pt x="8277" y="10199"/>
                  </a:lnTo>
                  <a:cubicBezTo>
                    <a:pt x="8277" y="10286"/>
                    <a:pt x="8335" y="10368"/>
                    <a:pt x="8417" y="10403"/>
                  </a:cubicBezTo>
                  <a:cubicBezTo>
                    <a:pt x="8446" y="10415"/>
                    <a:pt x="8475" y="10421"/>
                    <a:pt x="8504" y="10421"/>
                  </a:cubicBezTo>
                  <a:cubicBezTo>
                    <a:pt x="8563" y="10421"/>
                    <a:pt x="8621" y="10397"/>
                    <a:pt x="8662" y="10351"/>
                  </a:cubicBezTo>
                  <a:lnTo>
                    <a:pt x="13401" y="5366"/>
                  </a:lnTo>
                  <a:cubicBezTo>
                    <a:pt x="13483" y="5279"/>
                    <a:pt x="13483" y="5139"/>
                    <a:pt x="13401" y="5057"/>
                  </a:cubicBezTo>
                  <a:lnTo>
                    <a:pt x="8662" y="73"/>
                  </a:lnTo>
                  <a:cubicBezTo>
                    <a:pt x="8618" y="24"/>
                    <a:pt x="8559" y="1"/>
                    <a:pt x="8498" y="1"/>
                  </a:cubicBezTo>
                  <a:close/>
                </a:path>
              </a:pathLst>
            </a:custGeom>
            <a:solidFill>
              <a:srgbClr val="008080"/>
            </a:solidFill>
            <a:ln>
              <a:solidFill>
                <a:srgbClr val="00808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080"/>
                </a:solidFill>
                <a:latin typeface="Roboto" panose="02000000000000000000" pitchFamily="2" charset="0"/>
                <a:ea typeface="Roboto" panose="02000000000000000000" pitchFamily="2" charset="0"/>
              </a:endParaRPr>
            </a:p>
          </p:txBody>
        </p:sp>
        <p:sp>
          <p:nvSpPr>
            <p:cNvPr id="35" name="Google Shape;1027;p44">
              <a:extLst>
                <a:ext uri="{FF2B5EF4-FFF2-40B4-BE49-F238E27FC236}">
                  <a16:creationId xmlns:a16="http://schemas.microsoft.com/office/drawing/2014/main" id="{90048CB4-2228-4ACD-90BA-6DFE9B9B5AA0}"/>
                </a:ext>
              </a:extLst>
            </p:cNvPr>
            <p:cNvSpPr txBox="1"/>
            <p:nvPr/>
          </p:nvSpPr>
          <p:spPr>
            <a:xfrm>
              <a:off x="879661" y="2547084"/>
              <a:ext cx="1394770" cy="6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rgbClr val="488A40"/>
                  </a:solidFill>
                  <a:latin typeface="Roboto" panose="02000000000000000000" pitchFamily="2" charset="0"/>
                  <a:ea typeface="Roboto" panose="02000000000000000000" pitchFamily="2" charset="0"/>
                  <a:cs typeface="Fira Sans Condensed Medium"/>
                  <a:sym typeface="Fira Sans Condensed Medium"/>
                </a:rPr>
                <a:t>VIDEOS AND MICROPHONES</a:t>
              </a:r>
              <a:endParaRPr sz="1400">
                <a:solidFill>
                  <a:srgbClr val="488A40"/>
                </a:solidFill>
                <a:latin typeface="Roboto" panose="02000000000000000000" pitchFamily="2" charset="0"/>
                <a:ea typeface="Roboto" panose="02000000000000000000" pitchFamily="2" charset="0"/>
                <a:cs typeface="Fira Sans Condensed Medium"/>
                <a:sym typeface="Fira Sans Condensed Medium"/>
              </a:endParaRPr>
            </a:p>
          </p:txBody>
        </p:sp>
        <p:sp>
          <p:nvSpPr>
            <p:cNvPr id="36" name="Google Shape;1028;p44">
              <a:extLst>
                <a:ext uri="{FF2B5EF4-FFF2-40B4-BE49-F238E27FC236}">
                  <a16:creationId xmlns:a16="http://schemas.microsoft.com/office/drawing/2014/main" id="{F58CB04B-F722-484C-8AB3-B2F4BE9871D1}"/>
                </a:ext>
              </a:extLst>
            </p:cNvPr>
            <p:cNvSpPr txBox="1"/>
            <p:nvPr/>
          </p:nvSpPr>
          <p:spPr>
            <a:xfrm>
              <a:off x="2783267" y="2547084"/>
              <a:ext cx="1306500" cy="6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rgbClr val="008080"/>
                  </a:solidFill>
                  <a:latin typeface="Roboto" panose="02000000000000000000" pitchFamily="2" charset="0"/>
                  <a:ea typeface="Roboto" panose="02000000000000000000" pitchFamily="2" charset="0"/>
                  <a:cs typeface="Fira Sans Condensed Medium"/>
                  <a:sym typeface="Fira Sans Condensed Medium"/>
                </a:rPr>
                <a:t>EVENT RECORDING</a:t>
              </a:r>
              <a:endParaRPr sz="1400">
                <a:solidFill>
                  <a:srgbClr val="008080"/>
                </a:solidFill>
                <a:latin typeface="Roboto" panose="02000000000000000000" pitchFamily="2" charset="0"/>
                <a:ea typeface="Roboto" panose="02000000000000000000" pitchFamily="2" charset="0"/>
                <a:cs typeface="Fira Sans Condensed Medium"/>
                <a:sym typeface="Fira Sans Condensed Medium"/>
              </a:endParaRPr>
            </a:p>
          </p:txBody>
        </p:sp>
        <p:sp>
          <p:nvSpPr>
            <p:cNvPr id="37" name="Google Shape;1029;p44">
              <a:extLst>
                <a:ext uri="{FF2B5EF4-FFF2-40B4-BE49-F238E27FC236}">
                  <a16:creationId xmlns:a16="http://schemas.microsoft.com/office/drawing/2014/main" id="{B06CF2EB-A3DE-41A0-B49D-E29B4BC7CC1B}"/>
                </a:ext>
              </a:extLst>
            </p:cNvPr>
            <p:cNvSpPr txBox="1"/>
            <p:nvPr/>
          </p:nvSpPr>
          <p:spPr>
            <a:xfrm>
              <a:off x="4686873" y="2547084"/>
              <a:ext cx="1306500" cy="6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solidFill>
                    <a:schemeClr val="accent3"/>
                  </a:solidFill>
                  <a:latin typeface="Roboto" panose="02000000000000000000" pitchFamily="2" charset="0"/>
                  <a:ea typeface="Roboto" panose="02000000000000000000" pitchFamily="2" charset="0"/>
                  <a:cs typeface="Fira Sans Condensed Medium"/>
                  <a:sym typeface="Fira Sans Condensed Medium"/>
                </a:rPr>
                <a:t>USE OF SLIDO</a:t>
              </a:r>
              <a:endParaRPr sz="1400" dirty="0">
                <a:solidFill>
                  <a:schemeClr val="accent3"/>
                </a:solidFill>
                <a:latin typeface="Roboto" panose="02000000000000000000" pitchFamily="2" charset="0"/>
                <a:ea typeface="Roboto" panose="02000000000000000000" pitchFamily="2" charset="0"/>
                <a:cs typeface="Fira Sans Condensed Medium"/>
                <a:sym typeface="Fira Sans Condensed Medium"/>
              </a:endParaRPr>
            </a:p>
          </p:txBody>
        </p:sp>
        <p:sp>
          <p:nvSpPr>
            <p:cNvPr id="38" name="Google Shape;1030;p44">
              <a:extLst>
                <a:ext uri="{FF2B5EF4-FFF2-40B4-BE49-F238E27FC236}">
                  <a16:creationId xmlns:a16="http://schemas.microsoft.com/office/drawing/2014/main" id="{20EEBB62-329B-4599-9E30-3A41B05D2BB8}"/>
                </a:ext>
              </a:extLst>
            </p:cNvPr>
            <p:cNvSpPr txBox="1"/>
            <p:nvPr/>
          </p:nvSpPr>
          <p:spPr>
            <a:xfrm>
              <a:off x="6590479" y="2547084"/>
              <a:ext cx="1350785" cy="7446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accent5">
                      <a:lumMod val="40000"/>
                      <a:lumOff val="60000"/>
                    </a:schemeClr>
                  </a:solidFill>
                  <a:latin typeface="Roboto" panose="02000000000000000000" pitchFamily="2" charset="0"/>
                  <a:ea typeface="Roboto" panose="02000000000000000000" pitchFamily="2" charset="0"/>
                  <a:cs typeface="Fira Sans Condensed Medium"/>
                  <a:sym typeface="Fira Sans Condensed Medium"/>
                </a:rPr>
                <a:t>OPPORTUNITIES FOR Q&amp;A</a:t>
              </a:r>
              <a:endParaRPr sz="1400">
                <a:solidFill>
                  <a:schemeClr val="accent5">
                    <a:lumMod val="40000"/>
                    <a:lumOff val="60000"/>
                  </a:schemeClr>
                </a:solidFill>
                <a:latin typeface="Roboto" panose="02000000000000000000" pitchFamily="2" charset="0"/>
                <a:ea typeface="Roboto" panose="02000000000000000000" pitchFamily="2" charset="0"/>
                <a:cs typeface="Fira Sans Condensed Medium"/>
                <a:sym typeface="Fira Sans Condensed Medium"/>
              </a:endParaRPr>
            </a:p>
          </p:txBody>
        </p:sp>
      </p:grpSp>
      <p:pic>
        <p:nvPicPr>
          <p:cNvPr id="14" name="Picture 13">
            <a:extLst>
              <a:ext uri="{FF2B5EF4-FFF2-40B4-BE49-F238E27FC236}">
                <a16:creationId xmlns:a16="http://schemas.microsoft.com/office/drawing/2014/main" id="{9F6D0BA3-B666-1E6B-9748-7D55C39F5A4B}"/>
              </a:ext>
            </a:extLst>
          </p:cNvPr>
          <p:cNvPicPr>
            <a:picLocks noChangeAspect="1"/>
          </p:cNvPicPr>
          <p:nvPr/>
        </p:nvPicPr>
        <p:blipFill rotWithShape="1">
          <a:blip r:embed="rId3"/>
          <a:srcRect l="14917" t="35407" r="18750" b="19409"/>
          <a:stretch/>
        </p:blipFill>
        <p:spPr>
          <a:xfrm>
            <a:off x="2265861" y="4390674"/>
            <a:ext cx="5486400" cy="2102201"/>
          </a:xfrm>
          <a:prstGeom prst="rect">
            <a:avLst/>
          </a:prstGeom>
        </p:spPr>
      </p:pic>
    </p:spTree>
    <p:extLst>
      <p:ext uri="{BB962C8B-B14F-4D97-AF65-F5344CB8AC3E}">
        <p14:creationId xmlns:p14="http://schemas.microsoft.com/office/powerpoint/2010/main" val="75671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Q&amp;A Session 2</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 &amp; Mark Pearce</a:t>
            </a:r>
          </a:p>
        </p:txBody>
      </p:sp>
      <p:pic>
        <p:nvPicPr>
          <p:cNvPr id="4" name="Picture 3">
            <a:extLst>
              <a:ext uri="{FF2B5EF4-FFF2-40B4-BE49-F238E27FC236}">
                <a16:creationId xmlns:a16="http://schemas.microsoft.com/office/drawing/2014/main" id="{2AAEA694-3EC4-7936-68BE-7F21F81D8D35}"/>
              </a:ext>
            </a:extLst>
          </p:cNvPr>
          <p:cNvPicPr>
            <a:picLocks noChangeAspect="1"/>
          </p:cNvPicPr>
          <p:nvPr/>
        </p:nvPicPr>
        <p:blipFill rotWithShape="1">
          <a:blip r:embed="rId2"/>
          <a:srcRect l="14917" t="35407" r="18750" b="19409"/>
          <a:stretch/>
        </p:blipFill>
        <p:spPr>
          <a:xfrm>
            <a:off x="5445760" y="506681"/>
            <a:ext cx="6309360" cy="2417531"/>
          </a:xfrm>
          <a:prstGeom prst="rect">
            <a:avLst/>
          </a:prstGeom>
        </p:spPr>
      </p:pic>
    </p:spTree>
    <p:extLst>
      <p:ext uri="{BB962C8B-B14F-4D97-AF65-F5344CB8AC3E}">
        <p14:creationId xmlns:p14="http://schemas.microsoft.com/office/powerpoint/2010/main" val="140838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pic>
        <p:nvPicPr>
          <p:cNvPr id="4" name="Picture 3">
            <a:extLst>
              <a:ext uri="{FF2B5EF4-FFF2-40B4-BE49-F238E27FC236}">
                <a16:creationId xmlns:a16="http://schemas.microsoft.com/office/drawing/2014/main" id="{B4AA8BB3-5750-2A3F-1ADC-05E953B7D902}"/>
              </a:ext>
            </a:extLst>
          </p:cNvPr>
          <p:cNvPicPr>
            <a:picLocks noChangeAspect="1"/>
          </p:cNvPicPr>
          <p:nvPr/>
        </p:nvPicPr>
        <p:blipFill rotWithShape="1">
          <a:blip r:embed="rId2"/>
          <a:srcRect l="14917" t="35407" r="18750" b="19409"/>
          <a:stretch/>
        </p:blipFill>
        <p:spPr>
          <a:xfrm>
            <a:off x="4897120" y="1087252"/>
            <a:ext cx="6309360" cy="2417531"/>
          </a:xfrm>
          <a:prstGeom prst="rect">
            <a:avLst/>
          </a:prstGeom>
        </p:spPr>
      </p:pic>
    </p:spTree>
    <p:extLst>
      <p:ext uri="{BB962C8B-B14F-4D97-AF65-F5344CB8AC3E}">
        <p14:creationId xmlns:p14="http://schemas.microsoft.com/office/powerpoint/2010/main" val="187655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sp>
        <p:nvSpPr>
          <p:cNvPr id="6" name="Elipsa 2">
            <a:extLst>
              <a:ext uri="{FF2B5EF4-FFF2-40B4-BE49-F238E27FC236}">
                <a16:creationId xmlns:a16="http://schemas.microsoft.com/office/drawing/2014/main" id="{5B466317-E920-438A-AF0D-B9935088BCEC}"/>
              </a:ext>
            </a:extLst>
          </p:cNvPr>
          <p:cNvSpPr/>
          <p:nvPr/>
        </p:nvSpPr>
        <p:spPr>
          <a:xfrm>
            <a:off x="-768604" y="1546348"/>
            <a:ext cx="4124278" cy="4124278"/>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98C85">
                  <a:lumMod val="50000"/>
                </a:srgbClr>
              </a:solidFill>
              <a:latin typeface="Arial"/>
            </a:endParaRPr>
          </a:p>
        </p:txBody>
      </p:sp>
      <p:sp>
        <p:nvSpPr>
          <p:cNvPr id="9" name="Content Placeholder 94">
            <a:extLst>
              <a:ext uri="{FF2B5EF4-FFF2-40B4-BE49-F238E27FC236}">
                <a16:creationId xmlns:a16="http://schemas.microsoft.com/office/drawing/2014/main" id="{F70098A7-041C-439A-9B38-B2292144BE23}"/>
              </a:ext>
            </a:extLst>
          </p:cNvPr>
          <p:cNvSpPr txBox="1">
            <a:spLocks/>
          </p:cNvSpPr>
          <p:nvPr/>
        </p:nvSpPr>
        <p:spPr bwMode="auto">
          <a:xfrm>
            <a:off x="4627134" y="2314394"/>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REC V3.0 Impacts</a:t>
            </a:r>
          </a:p>
        </p:txBody>
      </p:sp>
      <p:sp>
        <p:nvSpPr>
          <p:cNvPr id="10" name="Content Placeholder 94">
            <a:extLst>
              <a:ext uri="{FF2B5EF4-FFF2-40B4-BE49-F238E27FC236}">
                <a16:creationId xmlns:a16="http://schemas.microsoft.com/office/drawing/2014/main" id="{1BAEFB23-9B22-4489-A87B-240E14D4FD82}"/>
              </a:ext>
            </a:extLst>
          </p:cNvPr>
          <p:cNvSpPr txBox="1">
            <a:spLocks/>
          </p:cNvSpPr>
          <p:nvPr/>
        </p:nvSpPr>
        <p:spPr bwMode="auto">
          <a:xfrm>
            <a:off x="4627134" y="2930240"/>
            <a:ext cx="614394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Q&amp;A Session 1</a:t>
            </a:r>
          </a:p>
        </p:txBody>
      </p:sp>
      <p:sp>
        <p:nvSpPr>
          <p:cNvPr id="11" name="Content Placeholder 94">
            <a:extLst>
              <a:ext uri="{FF2B5EF4-FFF2-40B4-BE49-F238E27FC236}">
                <a16:creationId xmlns:a16="http://schemas.microsoft.com/office/drawing/2014/main" id="{E75A8D61-F288-4844-836D-F232B4C1EB49}"/>
              </a:ext>
            </a:extLst>
          </p:cNvPr>
          <p:cNvSpPr txBox="1">
            <a:spLocks/>
          </p:cNvSpPr>
          <p:nvPr/>
        </p:nvSpPr>
        <p:spPr bwMode="auto">
          <a:xfrm>
            <a:off x="4627134" y="3546086"/>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Viewing the Impacts</a:t>
            </a:r>
          </a:p>
        </p:txBody>
      </p:sp>
      <p:sp>
        <p:nvSpPr>
          <p:cNvPr id="13" name="Elipsa 24">
            <a:extLst>
              <a:ext uri="{FF2B5EF4-FFF2-40B4-BE49-F238E27FC236}">
                <a16:creationId xmlns:a16="http://schemas.microsoft.com/office/drawing/2014/main" id="{7CFF2474-22EF-4AD4-A4D3-353CEF5CF93D}"/>
              </a:ext>
            </a:extLst>
          </p:cNvPr>
          <p:cNvSpPr/>
          <p:nvPr/>
        </p:nvSpPr>
        <p:spPr>
          <a:xfrm>
            <a:off x="-622882" y="1698548"/>
            <a:ext cx="3819878" cy="3819878"/>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98C85">
                  <a:lumMod val="50000"/>
                </a:srgbClr>
              </a:solidFill>
              <a:latin typeface="Arial"/>
            </a:endParaRPr>
          </a:p>
        </p:txBody>
      </p:sp>
      <p:sp>
        <p:nvSpPr>
          <p:cNvPr id="14" name="Elipsa 25">
            <a:extLst>
              <a:ext uri="{FF2B5EF4-FFF2-40B4-BE49-F238E27FC236}">
                <a16:creationId xmlns:a16="http://schemas.microsoft.com/office/drawing/2014/main" id="{6F755335-4165-4BA2-A732-21563C08F5F2}"/>
              </a:ext>
            </a:extLst>
          </p:cNvPr>
          <p:cNvSpPr/>
          <p:nvPr/>
        </p:nvSpPr>
        <p:spPr>
          <a:xfrm>
            <a:off x="-454184" y="1867246"/>
            <a:ext cx="3495439" cy="3495439"/>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98C85">
                  <a:lumMod val="50000"/>
                </a:srgbClr>
              </a:solidFill>
              <a:latin typeface="Arial"/>
            </a:endParaRPr>
          </a:p>
        </p:txBody>
      </p:sp>
      <p:sp>
        <p:nvSpPr>
          <p:cNvPr id="15" name="Elipsa 26">
            <a:extLst>
              <a:ext uri="{FF2B5EF4-FFF2-40B4-BE49-F238E27FC236}">
                <a16:creationId xmlns:a16="http://schemas.microsoft.com/office/drawing/2014/main" id="{B2CEF69D-0C58-4E6F-887D-D9F29B3515D7}"/>
              </a:ext>
            </a:extLst>
          </p:cNvPr>
          <p:cNvSpPr/>
          <p:nvPr/>
        </p:nvSpPr>
        <p:spPr>
          <a:xfrm>
            <a:off x="-1111410" y="1210020"/>
            <a:ext cx="4796934" cy="4796934"/>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98C85">
                  <a:lumMod val="50000"/>
                </a:srgbClr>
              </a:solidFill>
              <a:latin typeface="Arial"/>
            </a:endParaRPr>
          </a:p>
        </p:txBody>
      </p:sp>
      <p:pic>
        <p:nvPicPr>
          <p:cNvPr id="16" name="Picture 15" descr="time.png">
            <a:extLst>
              <a:ext uri="{FF2B5EF4-FFF2-40B4-BE49-F238E27FC236}">
                <a16:creationId xmlns:a16="http://schemas.microsoft.com/office/drawing/2014/main" id="{483BCF63-4BBE-453A-A826-0114625262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217" y="2948810"/>
            <a:ext cx="1264691" cy="1256088"/>
          </a:xfrm>
          <a:prstGeom prst="rect">
            <a:avLst/>
          </a:prstGeom>
        </p:spPr>
      </p:pic>
      <p:sp>
        <p:nvSpPr>
          <p:cNvPr id="17" name="Content Placeholder 94">
            <a:extLst>
              <a:ext uri="{FF2B5EF4-FFF2-40B4-BE49-F238E27FC236}">
                <a16:creationId xmlns:a16="http://schemas.microsoft.com/office/drawing/2014/main" id="{102F0BCB-C8E0-4F81-A0C4-9206156F42B3}"/>
              </a:ext>
            </a:extLst>
          </p:cNvPr>
          <p:cNvSpPr txBox="1">
            <a:spLocks/>
          </p:cNvSpPr>
          <p:nvPr/>
        </p:nvSpPr>
        <p:spPr bwMode="auto">
          <a:xfrm>
            <a:off x="4627134" y="1698548"/>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REC Data Specification Overview</a:t>
            </a:r>
          </a:p>
        </p:txBody>
      </p:sp>
      <p:sp>
        <p:nvSpPr>
          <p:cNvPr id="18" name="Content Placeholder 94">
            <a:extLst>
              <a:ext uri="{FF2B5EF4-FFF2-40B4-BE49-F238E27FC236}">
                <a16:creationId xmlns:a16="http://schemas.microsoft.com/office/drawing/2014/main" id="{EE8D0853-73FE-465B-B8B6-3228A0F2FEFD}"/>
              </a:ext>
            </a:extLst>
          </p:cNvPr>
          <p:cNvSpPr txBox="1">
            <a:spLocks/>
          </p:cNvSpPr>
          <p:nvPr/>
        </p:nvSpPr>
        <p:spPr bwMode="auto">
          <a:xfrm>
            <a:off x="4627134" y="4161932"/>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Implementation Timescales</a:t>
            </a:r>
          </a:p>
        </p:txBody>
      </p:sp>
      <p:sp>
        <p:nvSpPr>
          <p:cNvPr id="19" name="Content Placeholder 94">
            <a:extLst>
              <a:ext uri="{FF2B5EF4-FFF2-40B4-BE49-F238E27FC236}">
                <a16:creationId xmlns:a16="http://schemas.microsoft.com/office/drawing/2014/main" id="{D2007C08-5A45-4C1C-9EA1-F97E8BF24092}"/>
              </a:ext>
            </a:extLst>
          </p:cNvPr>
          <p:cNvSpPr txBox="1">
            <a:spLocks/>
          </p:cNvSpPr>
          <p:nvPr/>
        </p:nvSpPr>
        <p:spPr bwMode="auto">
          <a:xfrm>
            <a:off x="4627134" y="5393627"/>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Q&amp;A Session 2</a:t>
            </a:r>
          </a:p>
        </p:txBody>
      </p:sp>
      <p:sp>
        <p:nvSpPr>
          <p:cNvPr id="20" name="Content Placeholder 94">
            <a:extLst>
              <a:ext uri="{FF2B5EF4-FFF2-40B4-BE49-F238E27FC236}">
                <a16:creationId xmlns:a16="http://schemas.microsoft.com/office/drawing/2014/main" id="{0DC795AF-745B-45B3-9E2D-8B36E0CA263A}"/>
              </a:ext>
            </a:extLst>
          </p:cNvPr>
          <p:cNvSpPr txBox="1">
            <a:spLocks/>
          </p:cNvSpPr>
          <p:nvPr/>
        </p:nvSpPr>
        <p:spPr bwMode="auto">
          <a:xfrm>
            <a:off x="4627134" y="4777778"/>
            <a:ext cx="692986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5750" indent="-285750">
              <a:buClr>
                <a:srgbClr val="488A40"/>
              </a:buClr>
              <a:buFont typeface="Arial" panose="020B0604020202020204" pitchFamily="34" charset="0"/>
              <a:buChar char="•"/>
            </a:pPr>
            <a:r>
              <a:rPr lang="en-GB" sz="1800" kern="1200">
                <a:solidFill>
                  <a:schemeClr val="dk1"/>
                </a:solidFill>
                <a:latin typeface="Roboto" panose="02000000000000000000" pitchFamily="2" charset="0"/>
                <a:ea typeface="Roboto" panose="02000000000000000000" pitchFamily="2" charset="0"/>
                <a:cs typeface="+mn-cs"/>
              </a:rPr>
              <a:t>Future change to The Data Specification – REC roadmap</a:t>
            </a:r>
          </a:p>
        </p:txBody>
      </p:sp>
    </p:spTree>
    <p:extLst>
      <p:ext uri="{BB962C8B-B14F-4D97-AF65-F5344CB8AC3E}">
        <p14:creationId xmlns:p14="http://schemas.microsoft.com/office/powerpoint/2010/main" val="214284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REC Data Specification Overview</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401394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t>The Current Data Specification Contents </a:t>
            </a:r>
          </a:p>
        </p:txBody>
      </p:sp>
      <p:sp>
        <p:nvSpPr>
          <p:cNvPr id="9" name="TextBox 8">
            <a:extLst>
              <a:ext uri="{FF2B5EF4-FFF2-40B4-BE49-F238E27FC236}">
                <a16:creationId xmlns:a16="http://schemas.microsoft.com/office/drawing/2014/main" id="{A6D6F63D-6E82-483F-B23F-1034378C1FED}"/>
              </a:ext>
            </a:extLst>
          </p:cNvPr>
          <p:cNvSpPr txBox="1"/>
          <p:nvPr/>
        </p:nvSpPr>
        <p:spPr>
          <a:xfrm>
            <a:off x="725278" y="1416594"/>
            <a:ext cx="10741444" cy="369332"/>
          </a:xfrm>
          <a:prstGeom prst="rect">
            <a:avLst/>
          </a:prstGeom>
          <a:noFill/>
        </p:spPr>
        <p:txBody>
          <a:bodyPr wrap="square">
            <a:spAutoFit/>
          </a:bodyPr>
          <a:lstStyle/>
          <a:p>
            <a:r>
              <a:rPr lang="en-GB" sz="1800">
                <a:latin typeface="Roboto" panose="02000000000000000000" pitchFamily="2" charset="0"/>
                <a:ea typeface="Roboto" panose="02000000000000000000" pitchFamily="2" charset="0"/>
              </a:rPr>
              <a:t>The Items that collectively form the REC Data Specification are defined in the REC Baseline Statement  </a:t>
            </a:r>
          </a:p>
        </p:txBody>
      </p:sp>
      <p:sp>
        <p:nvSpPr>
          <p:cNvPr id="10" name="TextBox 9">
            <a:extLst>
              <a:ext uri="{FF2B5EF4-FFF2-40B4-BE49-F238E27FC236}">
                <a16:creationId xmlns:a16="http://schemas.microsoft.com/office/drawing/2014/main" id="{D3F05C05-0E88-4123-B5FF-D312426FF565}"/>
              </a:ext>
            </a:extLst>
          </p:cNvPr>
          <p:cNvSpPr txBox="1"/>
          <p:nvPr/>
        </p:nvSpPr>
        <p:spPr>
          <a:xfrm>
            <a:off x="7823172" y="3594555"/>
            <a:ext cx="2983486" cy="970188"/>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Treatment of remotely retrieved meter readings from SMETS2+ gas meters</a:t>
            </a:r>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P</a:t>
            </a:r>
            <a:r>
              <a:rPr lang="en-GB" sz="1081" err="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rovides</a:t>
            </a:r>
            <a:r>
              <a:rPr lang="en-GB"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 guidance on the treatment of meter readings retrieved from SMETS2+ Gas Smart Metering System</a:t>
            </a:r>
            <a:endPar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endParaRPr>
          </a:p>
        </p:txBody>
      </p:sp>
      <p:sp>
        <p:nvSpPr>
          <p:cNvPr id="11" name="TextBox 10">
            <a:extLst>
              <a:ext uri="{FF2B5EF4-FFF2-40B4-BE49-F238E27FC236}">
                <a16:creationId xmlns:a16="http://schemas.microsoft.com/office/drawing/2014/main" id="{8DF61EAE-DCBB-42A5-9DD6-72C8DC577E5D}"/>
              </a:ext>
            </a:extLst>
          </p:cNvPr>
          <p:cNvSpPr txBox="1"/>
          <p:nvPr/>
        </p:nvSpPr>
        <p:spPr>
          <a:xfrm>
            <a:off x="1807581" y="5448695"/>
            <a:ext cx="2623650" cy="942488"/>
          </a:xfrm>
          <a:prstGeom prst="rect">
            <a:avLst/>
          </a:prstGeom>
          <a:noFill/>
        </p:spPr>
        <p:txBody>
          <a:bodyPr wrap="square" lIns="82347" tIns="41173" rIns="82347" bIns="41173" rtlCol="0">
            <a:spAutoFit/>
          </a:bodyPr>
          <a:lstStyle/>
          <a:p>
            <a:pPr defTabSz="823485"/>
            <a:r>
              <a:rPr lang="en-US" sz="1261" b="1">
                <a:solidFill>
                  <a:srgbClr val="488A40"/>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Sets out a series of rules for the Data Specification. For example, it is mandatory that each data item have a meaningful name.</a:t>
            </a:r>
          </a:p>
        </p:txBody>
      </p:sp>
      <p:sp>
        <p:nvSpPr>
          <p:cNvPr id="12" name="TextBox 11">
            <a:extLst>
              <a:ext uri="{FF2B5EF4-FFF2-40B4-BE49-F238E27FC236}">
                <a16:creationId xmlns:a16="http://schemas.microsoft.com/office/drawing/2014/main" id="{67452922-B058-4690-AA0C-6345DED0EC79}"/>
              </a:ext>
            </a:extLst>
          </p:cNvPr>
          <p:cNvSpPr txBox="1"/>
          <p:nvPr/>
        </p:nvSpPr>
        <p:spPr>
          <a:xfrm>
            <a:off x="1807581" y="3594555"/>
            <a:ext cx="2623650" cy="942488"/>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Market Message Catalogue </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Contains details of the messages sent between market participants, including the sender and receiver and the data items contained within each message. </a:t>
            </a:r>
          </a:p>
        </p:txBody>
      </p:sp>
      <p:sp>
        <p:nvSpPr>
          <p:cNvPr id="13" name="TextBox 12">
            <a:extLst>
              <a:ext uri="{FF2B5EF4-FFF2-40B4-BE49-F238E27FC236}">
                <a16:creationId xmlns:a16="http://schemas.microsoft.com/office/drawing/2014/main" id="{D8E0CEA8-1F41-4757-9166-25A3CE7716B9}"/>
              </a:ext>
            </a:extLst>
          </p:cNvPr>
          <p:cNvSpPr txBox="1"/>
          <p:nvPr/>
        </p:nvSpPr>
        <p:spPr>
          <a:xfrm>
            <a:off x="7823172" y="4604789"/>
            <a:ext cx="3177521" cy="609833"/>
          </a:xfrm>
          <a:prstGeom prst="rect">
            <a:avLst/>
          </a:prstGeom>
          <a:noFill/>
        </p:spPr>
        <p:txBody>
          <a:bodyPr wrap="square" lIns="82347" tIns="41173" rIns="82347" bIns="41173" rtlCol="0">
            <a:spAutoFit/>
          </a:bodyPr>
          <a:lstStyle/>
          <a:p>
            <a:pPr defTabSz="823485"/>
            <a:r>
              <a:rPr lang="en-US" sz="1261" b="1">
                <a:solidFill>
                  <a:srgbClr val="008080"/>
                </a:solidFill>
                <a:latin typeface="Roboto" panose="02000000000000000000" pitchFamily="2" charset="0"/>
                <a:ea typeface="Roboto" panose="02000000000000000000" pitchFamily="2" charset="0"/>
                <a:cs typeface="Lato" panose="020F0502020204030203" pitchFamily="34" charset="0"/>
              </a:rPr>
              <a:t>Supply Number Format</a:t>
            </a:r>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Sets out rules regarding the Supply Number printed on Consumers bills.</a:t>
            </a:r>
          </a:p>
        </p:txBody>
      </p:sp>
      <p:sp>
        <p:nvSpPr>
          <p:cNvPr id="14" name="TextBox 13">
            <a:extLst>
              <a:ext uri="{FF2B5EF4-FFF2-40B4-BE49-F238E27FC236}">
                <a16:creationId xmlns:a16="http://schemas.microsoft.com/office/drawing/2014/main" id="{31A39B72-3F4B-4711-8514-F541E370D556}"/>
              </a:ext>
            </a:extLst>
          </p:cNvPr>
          <p:cNvSpPr txBox="1"/>
          <p:nvPr/>
        </p:nvSpPr>
        <p:spPr>
          <a:xfrm>
            <a:off x="1807581" y="4604789"/>
            <a:ext cx="2623650" cy="776160"/>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Contains details of the data items sent within the messages, including length and valid enumerations. </a:t>
            </a:r>
          </a:p>
        </p:txBody>
      </p:sp>
      <p:sp>
        <p:nvSpPr>
          <p:cNvPr id="15" name="TextBox 14">
            <a:extLst>
              <a:ext uri="{FF2B5EF4-FFF2-40B4-BE49-F238E27FC236}">
                <a16:creationId xmlns:a16="http://schemas.microsoft.com/office/drawing/2014/main" id="{109D8533-3DF7-4508-A766-4B34DF914E8C}"/>
              </a:ext>
            </a:extLst>
          </p:cNvPr>
          <p:cNvSpPr txBox="1"/>
          <p:nvPr/>
        </p:nvSpPr>
        <p:spPr>
          <a:xfrm>
            <a:off x="4769111" y="3594555"/>
            <a:ext cx="2690504" cy="776160"/>
          </a:xfrm>
          <a:prstGeom prst="rect">
            <a:avLst/>
          </a:prstGeom>
          <a:noFill/>
        </p:spPr>
        <p:txBody>
          <a:bodyPr wrap="square" lIns="82347" tIns="41173" rIns="82347" bIns="41173" rtlCol="0" anchor="t">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Electricity Data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Sets out which data items from the Electricity Enquiry Service differing market participants can access. </a:t>
            </a:r>
          </a:p>
        </p:txBody>
      </p:sp>
      <p:sp>
        <p:nvSpPr>
          <p:cNvPr id="17" name="Google Shape;253;p22">
            <a:extLst>
              <a:ext uri="{FF2B5EF4-FFF2-40B4-BE49-F238E27FC236}">
                <a16:creationId xmlns:a16="http://schemas.microsoft.com/office/drawing/2014/main" id="{0979567F-3206-41E4-803F-C9AA7B168F6B}"/>
              </a:ext>
            </a:extLst>
          </p:cNvPr>
          <p:cNvSpPr/>
          <p:nvPr/>
        </p:nvSpPr>
        <p:spPr>
          <a:xfrm>
            <a:off x="1809086" y="1944222"/>
            <a:ext cx="2622145" cy="1498518"/>
          </a:xfrm>
          <a:prstGeom prst="roundRect">
            <a:avLst/>
          </a:prstGeom>
          <a:solidFill>
            <a:srgbClr val="48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0" name="Google Shape;256;p22">
            <a:extLst>
              <a:ext uri="{FF2B5EF4-FFF2-40B4-BE49-F238E27FC236}">
                <a16:creationId xmlns:a16="http://schemas.microsoft.com/office/drawing/2014/main" id="{ADB15C44-08F9-4F9B-B65D-53DC9849D9CB}"/>
              </a:ext>
            </a:extLst>
          </p:cNvPr>
          <p:cNvSpPr/>
          <p:nvPr/>
        </p:nvSpPr>
        <p:spPr>
          <a:xfrm>
            <a:off x="7729136" y="1944222"/>
            <a:ext cx="2622145" cy="1498518"/>
          </a:xfrm>
          <a:prstGeom prst="roundRect">
            <a:avLst/>
          </a:prstGeom>
          <a:solidFill>
            <a:srgbClr val="0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3" name="Google Shape;259;p22">
            <a:extLst>
              <a:ext uri="{FF2B5EF4-FFF2-40B4-BE49-F238E27FC236}">
                <a16:creationId xmlns:a16="http://schemas.microsoft.com/office/drawing/2014/main" id="{7DE8C4A9-03E9-4E84-A7F5-902F225D3134}"/>
              </a:ext>
            </a:extLst>
          </p:cNvPr>
          <p:cNvSpPr/>
          <p:nvPr/>
        </p:nvSpPr>
        <p:spPr>
          <a:xfrm>
            <a:off x="4769111" y="1944222"/>
            <a:ext cx="2622145" cy="1498518"/>
          </a:xfrm>
          <a:prstGeom prst="roundRect">
            <a:avLst/>
          </a:prstGeom>
          <a:solidFill>
            <a:srgbClr val="68A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pic>
        <p:nvPicPr>
          <p:cNvPr id="5" name="Graphic 4" descr="Statistics with solid fill">
            <a:extLst>
              <a:ext uri="{FF2B5EF4-FFF2-40B4-BE49-F238E27FC236}">
                <a16:creationId xmlns:a16="http://schemas.microsoft.com/office/drawing/2014/main" id="{5D31B77A-4B3E-4638-9C8B-CD07A1CB0F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309" y="2412582"/>
            <a:ext cx="561799" cy="561799"/>
          </a:xfrm>
          <a:prstGeom prst="rect">
            <a:avLst/>
          </a:prstGeom>
        </p:spPr>
      </p:pic>
      <p:pic>
        <p:nvPicPr>
          <p:cNvPr id="8" name="Graphic 7" descr="Bar chart outline">
            <a:extLst>
              <a:ext uri="{FF2B5EF4-FFF2-40B4-BE49-F238E27FC236}">
                <a16:creationId xmlns:a16="http://schemas.microsoft.com/office/drawing/2014/main" id="{DE20FB9A-1FE3-4B3E-B91D-A9B7BCDA07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6288" y="2419611"/>
            <a:ext cx="547740" cy="547740"/>
          </a:xfrm>
          <a:prstGeom prst="rect">
            <a:avLst/>
          </a:prstGeom>
        </p:spPr>
      </p:pic>
      <p:pic>
        <p:nvPicPr>
          <p:cNvPr id="43" name="Graphic 42" descr="Presentation with bar chart outline">
            <a:extLst>
              <a:ext uri="{FF2B5EF4-FFF2-40B4-BE49-F238E27FC236}">
                <a16:creationId xmlns:a16="http://schemas.microsoft.com/office/drawing/2014/main" id="{84F9F936-3AB8-481B-9CC8-02FF95D88B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6313" y="2419611"/>
            <a:ext cx="547740" cy="547740"/>
          </a:xfrm>
          <a:prstGeom prst="rect">
            <a:avLst/>
          </a:prstGeom>
        </p:spPr>
      </p:pic>
    </p:spTree>
    <p:extLst>
      <p:ext uri="{BB962C8B-B14F-4D97-AF65-F5344CB8AC3E}">
        <p14:creationId xmlns:p14="http://schemas.microsoft.com/office/powerpoint/2010/main" val="25437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t>the data Specification is accessed via the  energy market architecture Repository (EMAR)</a:t>
            </a:r>
          </a:p>
        </p:txBody>
      </p:sp>
      <p:sp>
        <p:nvSpPr>
          <p:cNvPr id="9" name="TextBox 8">
            <a:extLst>
              <a:ext uri="{FF2B5EF4-FFF2-40B4-BE49-F238E27FC236}">
                <a16:creationId xmlns:a16="http://schemas.microsoft.com/office/drawing/2014/main" id="{A6D6F63D-6E82-483F-B23F-1034378C1FED}"/>
              </a:ext>
            </a:extLst>
          </p:cNvPr>
          <p:cNvSpPr txBox="1"/>
          <p:nvPr/>
        </p:nvSpPr>
        <p:spPr>
          <a:xfrm>
            <a:off x="725278" y="1416594"/>
            <a:ext cx="10741444" cy="369332"/>
          </a:xfrm>
          <a:prstGeom prst="rect">
            <a:avLst/>
          </a:prstGeom>
          <a:noFill/>
        </p:spPr>
        <p:txBody>
          <a:bodyPr wrap="square">
            <a:spAutoFit/>
          </a:bodyPr>
          <a:lstStyle/>
          <a:p>
            <a:r>
              <a:rPr lang="en-GB">
                <a:latin typeface="Roboto" panose="02000000000000000000" pitchFamily="2" charset="0"/>
                <a:ea typeface="Roboto" panose="02000000000000000000" pitchFamily="2" charset="0"/>
              </a:rPr>
              <a:t>You can access the Data Specification items via the “Data Specification” Dashboard on the EMAR</a:t>
            </a:r>
            <a:endParaRPr lang="en-GB" sz="180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8DF61EAE-DCBB-42A5-9DD6-72C8DC577E5D}"/>
              </a:ext>
            </a:extLst>
          </p:cNvPr>
          <p:cNvSpPr txBox="1"/>
          <p:nvPr/>
        </p:nvSpPr>
        <p:spPr>
          <a:xfrm>
            <a:off x="-11589501" y="3151822"/>
            <a:ext cx="3177521" cy="277178"/>
          </a:xfrm>
          <a:prstGeom prst="rect">
            <a:avLst/>
          </a:prstGeom>
          <a:noFill/>
        </p:spPr>
        <p:txBody>
          <a:bodyPr wrap="square" lIns="82347" tIns="41173" rIns="82347" bIns="41173" rtlCol="0">
            <a:spAutoFit/>
          </a:bodyPr>
          <a:lstStyle/>
          <a:p>
            <a:pPr defTabSz="823485"/>
            <a:r>
              <a:rPr lang="en-US" sz="1261" b="1">
                <a:solidFill>
                  <a:srgbClr val="F1992D"/>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12" name="TextBox 11">
            <a:extLst>
              <a:ext uri="{FF2B5EF4-FFF2-40B4-BE49-F238E27FC236}">
                <a16:creationId xmlns:a16="http://schemas.microsoft.com/office/drawing/2014/main" id="{67452922-B058-4690-AA0C-6345DED0EC79}"/>
              </a:ext>
            </a:extLst>
          </p:cNvPr>
          <p:cNvSpPr txBox="1"/>
          <p:nvPr/>
        </p:nvSpPr>
        <p:spPr>
          <a:xfrm>
            <a:off x="-11589500" y="2232215"/>
            <a:ext cx="3177521" cy="277178"/>
          </a:xfrm>
          <a:prstGeom prst="rect">
            <a:avLst/>
          </a:prstGeom>
          <a:noFill/>
        </p:spPr>
        <p:txBody>
          <a:bodyPr wrap="square" lIns="82347" tIns="41173" rIns="82347" bIns="41173" rtlCol="0">
            <a:spAutoFit/>
          </a:bodyPr>
          <a:lstStyle/>
          <a:p>
            <a:pPr defTabSz="823485"/>
            <a:r>
              <a:rPr lang="en-GB" sz="1261" b="1">
                <a:solidFill>
                  <a:srgbClr val="F1992D"/>
                </a:solidFill>
                <a:latin typeface="Roboto" panose="02000000000000000000" pitchFamily="2" charset="0"/>
                <a:ea typeface="Roboto" panose="02000000000000000000" pitchFamily="2" charset="0"/>
                <a:cs typeface="Lato" panose="020F0502020204030203" pitchFamily="34" charset="0"/>
              </a:rPr>
              <a:t>Market Message Catalogue </a:t>
            </a:r>
          </a:p>
        </p:txBody>
      </p:sp>
      <p:sp>
        <p:nvSpPr>
          <p:cNvPr id="14" name="TextBox 13">
            <a:extLst>
              <a:ext uri="{FF2B5EF4-FFF2-40B4-BE49-F238E27FC236}">
                <a16:creationId xmlns:a16="http://schemas.microsoft.com/office/drawing/2014/main" id="{31A39B72-3F4B-4711-8514-F541E370D556}"/>
              </a:ext>
            </a:extLst>
          </p:cNvPr>
          <p:cNvSpPr txBox="1"/>
          <p:nvPr/>
        </p:nvSpPr>
        <p:spPr>
          <a:xfrm>
            <a:off x="-11589501" y="2717354"/>
            <a:ext cx="3177521" cy="277178"/>
          </a:xfrm>
          <a:prstGeom prst="rect">
            <a:avLst/>
          </a:prstGeom>
          <a:noFill/>
        </p:spPr>
        <p:txBody>
          <a:bodyPr wrap="square" lIns="82347" tIns="41173" rIns="82347" bIns="41173" rtlCol="0">
            <a:spAutoFit/>
          </a:bodyPr>
          <a:lstStyle/>
          <a:p>
            <a:pPr defTabSz="823485"/>
            <a:r>
              <a:rPr lang="en-GB" sz="1261" b="1">
                <a:solidFill>
                  <a:srgbClr val="F1992D"/>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15" name="TextBox 14">
            <a:extLst>
              <a:ext uri="{FF2B5EF4-FFF2-40B4-BE49-F238E27FC236}">
                <a16:creationId xmlns:a16="http://schemas.microsoft.com/office/drawing/2014/main" id="{109D8533-3DF7-4508-A766-4B34DF914E8C}"/>
              </a:ext>
            </a:extLst>
          </p:cNvPr>
          <p:cNvSpPr txBox="1"/>
          <p:nvPr/>
        </p:nvSpPr>
        <p:spPr>
          <a:xfrm>
            <a:off x="-8813761" y="2235786"/>
            <a:ext cx="3177521" cy="277178"/>
          </a:xfrm>
          <a:prstGeom prst="rect">
            <a:avLst/>
          </a:prstGeom>
          <a:noFill/>
        </p:spPr>
        <p:txBody>
          <a:bodyPr wrap="square" lIns="82347" tIns="41173" rIns="82347" bIns="41173" rtlCol="0">
            <a:spAutoFit/>
          </a:bodyPr>
          <a:lstStyle/>
          <a:p>
            <a:pPr defTabSz="823485"/>
            <a:r>
              <a:rPr lang="en-US" sz="1261" b="1">
                <a:solidFill>
                  <a:srgbClr val="485868"/>
                </a:solidFill>
                <a:latin typeface="Roboto" panose="02000000000000000000" pitchFamily="2" charset="0"/>
                <a:ea typeface="Roboto" panose="02000000000000000000" pitchFamily="2" charset="0"/>
                <a:cs typeface="Lato" panose="020F0502020204030203" pitchFamily="34" charset="0"/>
              </a:rPr>
              <a:t>Electricity Data Access Matrix</a:t>
            </a:r>
          </a:p>
        </p:txBody>
      </p:sp>
      <p:pic>
        <p:nvPicPr>
          <p:cNvPr id="58" name="Picture 57">
            <a:extLst>
              <a:ext uri="{FF2B5EF4-FFF2-40B4-BE49-F238E27FC236}">
                <a16:creationId xmlns:a16="http://schemas.microsoft.com/office/drawing/2014/main" id="{5B4A6D28-3960-4BFF-B3E4-97022BEA3E49}"/>
              </a:ext>
            </a:extLst>
          </p:cNvPr>
          <p:cNvPicPr>
            <a:picLocks noChangeAspect="1"/>
          </p:cNvPicPr>
          <p:nvPr/>
        </p:nvPicPr>
        <p:blipFill rotWithShape="1">
          <a:blip r:embed="rId3"/>
          <a:srcRect l="82000" t="76526" r="10917" b="10667"/>
          <a:stretch/>
        </p:blipFill>
        <p:spPr>
          <a:xfrm>
            <a:off x="10799095" y="5441406"/>
            <a:ext cx="1392905" cy="1416594"/>
          </a:xfrm>
          <a:prstGeom prst="rect">
            <a:avLst/>
          </a:prstGeom>
        </p:spPr>
      </p:pic>
      <p:grpSp>
        <p:nvGrpSpPr>
          <p:cNvPr id="3" name="Group 2">
            <a:extLst>
              <a:ext uri="{FF2B5EF4-FFF2-40B4-BE49-F238E27FC236}">
                <a16:creationId xmlns:a16="http://schemas.microsoft.com/office/drawing/2014/main" id="{C15B1532-1508-4533-B568-E354F6A90620}"/>
              </a:ext>
            </a:extLst>
          </p:cNvPr>
          <p:cNvGrpSpPr/>
          <p:nvPr/>
        </p:nvGrpSpPr>
        <p:grpSpPr>
          <a:xfrm>
            <a:off x="5279552" y="2177284"/>
            <a:ext cx="6028174" cy="3719852"/>
            <a:chOff x="4944626" y="1967142"/>
            <a:chExt cx="6028174" cy="3719852"/>
          </a:xfrm>
        </p:grpSpPr>
        <p:pic>
          <p:nvPicPr>
            <p:cNvPr id="57" name="Picture 56">
              <a:extLst>
                <a:ext uri="{FF2B5EF4-FFF2-40B4-BE49-F238E27FC236}">
                  <a16:creationId xmlns:a16="http://schemas.microsoft.com/office/drawing/2014/main" id="{3A1C8E48-2EDB-4FDA-BEEA-77DAEF952DE1}"/>
                </a:ext>
              </a:extLst>
            </p:cNvPr>
            <p:cNvPicPr>
              <a:picLocks noChangeAspect="1"/>
            </p:cNvPicPr>
            <p:nvPr/>
          </p:nvPicPr>
          <p:blipFill rotWithShape="1">
            <a:blip r:embed="rId4"/>
            <a:srcRect l="1050" t="36800" r="65812" b="38400"/>
            <a:stretch/>
          </p:blipFill>
          <p:spPr>
            <a:xfrm>
              <a:off x="4944626" y="1967142"/>
              <a:ext cx="6028174" cy="2537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F7E5C9BD-494B-42F2-A92B-A2164BD2C47C}"/>
                </a:ext>
              </a:extLst>
            </p:cNvPr>
            <p:cNvPicPr>
              <a:picLocks noChangeAspect="1"/>
            </p:cNvPicPr>
            <p:nvPr/>
          </p:nvPicPr>
          <p:blipFill rotWithShape="1">
            <a:blip r:embed="rId4"/>
            <a:srcRect l="34022" t="36800" r="33475" b="53591"/>
            <a:stretch/>
          </p:blipFill>
          <p:spPr>
            <a:xfrm>
              <a:off x="4944626" y="4703773"/>
              <a:ext cx="5912697" cy="983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Flowchart: Alternate Process 3">
            <a:extLst>
              <a:ext uri="{FF2B5EF4-FFF2-40B4-BE49-F238E27FC236}">
                <a16:creationId xmlns:a16="http://schemas.microsoft.com/office/drawing/2014/main" id="{99F1C38E-00F6-4375-B7E3-FDF73FFF00A8}"/>
              </a:ext>
            </a:extLst>
          </p:cNvPr>
          <p:cNvSpPr/>
          <p:nvPr/>
        </p:nvSpPr>
        <p:spPr>
          <a:xfrm>
            <a:off x="5387008" y="2823855"/>
            <a:ext cx="1789043" cy="348987"/>
          </a:xfrm>
          <a:prstGeom prst="flowChartAlternateProcess">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8" name="Flowchart: Alternate Process 17">
            <a:extLst>
              <a:ext uri="{FF2B5EF4-FFF2-40B4-BE49-F238E27FC236}">
                <a16:creationId xmlns:a16="http://schemas.microsoft.com/office/drawing/2014/main" id="{9E0AFFB2-BD92-4DBF-B7DD-7AF61738E752}"/>
              </a:ext>
            </a:extLst>
          </p:cNvPr>
          <p:cNvSpPr/>
          <p:nvPr/>
        </p:nvSpPr>
        <p:spPr>
          <a:xfrm>
            <a:off x="5355759" y="5234152"/>
            <a:ext cx="3907511" cy="550422"/>
          </a:xfrm>
          <a:prstGeom prst="flowChartAlternateProcess">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19" name="Flowchart: Alternate Process 18">
            <a:extLst>
              <a:ext uri="{FF2B5EF4-FFF2-40B4-BE49-F238E27FC236}">
                <a16:creationId xmlns:a16="http://schemas.microsoft.com/office/drawing/2014/main" id="{E66F1296-13F6-4175-916E-DB24ECACE1D5}"/>
              </a:ext>
            </a:extLst>
          </p:cNvPr>
          <p:cNvSpPr/>
          <p:nvPr/>
        </p:nvSpPr>
        <p:spPr>
          <a:xfrm>
            <a:off x="1500207" y="2901851"/>
            <a:ext cx="2451653" cy="540070"/>
          </a:xfrm>
          <a:prstGeom prst="flowChartAlternateProcess">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a:latin typeface="Roboto" panose="02000000000000000000" pitchFamily="2" charset="0"/>
                <a:ea typeface="Roboto" panose="02000000000000000000" pitchFamily="2" charset="0"/>
              </a:rPr>
              <a:t>DOWNLOADABLE</a:t>
            </a:r>
          </a:p>
        </p:txBody>
      </p:sp>
      <p:sp>
        <p:nvSpPr>
          <p:cNvPr id="20" name="Flowchart: Alternate Process 19">
            <a:extLst>
              <a:ext uri="{FF2B5EF4-FFF2-40B4-BE49-F238E27FC236}">
                <a16:creationId xmlns:a16="http://schemas.microsoft.com/office/drawing/2014/main" id="{D8965C9A-CC9F-4319-9742-78DB212D863C}"/>
              </a:ext>
            </a:extLst>
          </p:cNvPr>
          <p:cNvSpPr/>
          <p:nvPr/>
        </p:nvSpPr>
        <p:spPr>
          <a:xfrm>
            <a:off x="1500207" y="2228062"/>
            <a:ext cx="2451653" cy="540070"/>
          </a:xfrm>
          <a:prstGeom prst="flowChartAlternateProcess">
            <a:avLst/>
          </a:prstGeom>
          <a:solidFill>
            <a:schemeClr val="bg1">
              <a:alpha val="50196"/>
            </a:schemeClr>
          </a:solidFill>
          <a:ln w="38100"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a:latin typeface="Roboto" panose="02000000000000000000" pitchFamily="2" charset="0"/>
                <a:ea typeface="Roboto" panose="02000000000000000000" pitchFamily="2" charset="0"/>
              </a:rPr>
              <a:t>Accessed IN EMAR</a:t>
            </a:r>
          </a:p>
        </p:txBody>
      </p:sp>
      <p:grpSp>
        <p:nvGrpSpPr>
          <p:cNvPr id="23" name="Group 22">
            <a:extLst>
              <a:ext uri="{FF2B5EF4-FFF2-40B4-BE49-F238E27FC236}">
                <a16:creationId xmlns:a16="http://schemas.microsoft.com/office/drawing/2014/main" id="{D792F530-4F02-4CB7-8FF2-172936258F56}"/>
              </a:ext>
            </a:extLst>
          </p:cNvPr>
          <p:cNvGrpSpPr/>
          <p:nvPr/>
        </p:nvGrpSpPr>
        <p:grpSpPr>
          <a:xfrm>
            <a:off x="1766370" y="3613333"/>
            <a:ext cx="1728365" cy="760200"/>
            <a:chOff x="911411" y="3609412"/>
            <a:chExt cx="1728365" cy="760200"/>
          </a:xfrm>
        </p:grpSpPr>
        <p:pic>
          <p:nvPicPr>
            <p:cNvPr id="21" name="Picture 4" descr="Basic Microsoft Access training course, Cardiff, South Glamorgan">
              <a:extLst>
                <a:ext uri="{FF2B5EF4-FFF2-40B4-BE49-F238E27FC236}">
                  <a16:creationId xmlns:a16="http://schemas.microsoft.com/office/drawing/2014/main" id="{4060BF47-FB08-439E-8B16-F406E91E0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11" y="3609412"/>
              <a:ext cx="777320" cy="760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8558682-1ED3-468C-8DE2-DF4C01C1CB32}"/>
                </a:ext>
              </a:extLst>
            </p:cNvPr>
            <p:cNvPicPr>
              <a:picLocks noChangeAspect="1"/>
            </p:cNvPicPr>
            <p:nvPr/>
          </p:nvPicPr>
          <p:blipFill rotWithShape="1">
            <a:blip r:embed="rId6"/>
            <a:srcRect l="17039" t="37023" r="66505" b="34045"/>
            <a:stretch/>
          </p:blipFill>
          <p:spPr>
            <a:xfrm>
              <a:off x="1871075" y="3609412"/>
              <a:ext cx="768701" cy="760200"/>
            </a:xfrm>
            <a:prstGeom prst="rect">
              <a:avLst/>
            </a:prstGeom>
          </p:spPr>
        </p:pic>
      </p:grpSp>
      <p:sp>
        <p:nvSpPr>
          <p:cNvPr id="26" name="TextBox 25">
            <a:extLst>
              <a:ext uri="{FF2B5EF4-FFF2-40B4-BE49-F238E27FC236}">
                <a16:creationId xmlns:a16="http://schemas.microsoft.com/office/drawing/2014/main" id="{C5981CA3-A2B3-47AC-A76D-36BDA7C30CC3}"/>
              </a:ext>
            </a:extLst>
          </p:cNvPr>
          <p:cNvSpPr txBox="1"/>
          <p:nvPr/>
        </p:nvSpPr>
        <p:spPr>
          <a:xfrm>
            <a:off x="722241" y="4507252"/>
            <a:ext cx="3816626" cy="1477328"/>
          </a:xfrm>
          <a:prstGeom prst="rect">
            <a:avLst/>
          </a:prstGeom>
          <a:noFill/>
        </p:spPr>
        <p:txBody>
          <a:bodyPr wrap="square">
            <a:spAutoFit/>
          </a:bodyPr>
          <a:lstStyle/>
          <a:p>
            <a:pPr algn="ctr"/>
            <a:r>
              <a:rPr lang="en-GB">
                <a:latin typeface="Roboto" panose="02000000000000000000" pitchFamily="2" charset="0"/>
                <a:ea typeface="Roboto" panose="02000000000000000000" pitchFamily="2" charset="0"/>
              </a:rPr>
              <a:t>Data Items and Market Messages are available in EMAR and in downloadable formats, covering both </a:t>
            </a:r>
            <a:r>
              <a:rPr lang="en-GB" b="1">
                <a:latin typeface="Roboto" panose="02000000000000000000" pitchFamily="2" charset="0"/>
                <a:ea typeface="Roboto" panose="02000000000000000000" pitchFamily="2" charset="0"/>
              </a:rPr>
              <a:t>machine readable </a:t>
            </a:r>
            <a:r>
              <a:rPr lang="en-GB">
                <a:latin typeface="Roboto" panose="02000000000000000000" pitchFamily="2" charset="0"/>
                <a:ea typeface="Roboto" panose="02000000000000000000" pitchFamily="2" charset="0"/>
              </a:rPr>
              <a:t>and </a:t>
            </a:r>
            <a:r>
              <a:rPr lang="en-GB" b="1">
                <a:latin typeface="Roboto" panose="02000000000000000000" pitchFamily="2" charset="0"/>
                <a:ea typeface="Roboto" panose="02000000000000000000" pitchFamily="2" charset="0"/>
              </a:rPr>
              <a:t>human readable </a:t>
            </a:r>
            <a:r>
              <a:rPr lang="en-GB">
                <a:latin typeface="Roboto" panose="02000000000000000000" pitchFamily="2" charset="0"/>
                <a:ea typeface="Roboto" panose="02000000000000000000" pitchFamily="2" charset="0"/>
              </a:rPr>
              <a:t>formats</a:t>
            </a:r>
            <a:endParaRPr lang="en-GB"/>
          </a:p>
        </p:txBody>
      </p:sp>
      <p:sp>
        <p:nvSpPr>
          <p:cNvPr id="28" name="Flowchart: Alternate Process 27">
            <a:extLst>
              <a:ext uri="{FF2B5EF4-FFF2-40B4-BE49-F238E27FC236}">
                <a16:creationId xmlns:a16="http://schemas.microsoft.com/office/drawing/2014/main" id="{05708F8F-6DEB-46B3-8C60-1D218F90BDFA}"/>
              </a:ext>
            </a:extLst>
          </p:cNvPr>
          <p:cNvSpPr/>
          <p:nvPr/>
        </p:nvSpPr>
        <p:spPr>
          <a:xfrm>
            <a:off x="5387008" y="2453683"/>
            <a:ext cx="1789043" cy="348987"/>
          </a:xfrm>
          <a:prstGeom prst="flowChartAlternateProcess">
            <a:avLst/>
          </a:prstGeom>
          <a:solidFill>
            <a:srgbClr val="D7EDD0">
              <a:alpha val="31000"/>
            </a:srgbClr>
          </a:solidFill>
          <a:ln w="38100"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E601B7F5-C0DB-4CCD-8C28-3C117E014D94}"/>
              </a:ext>
            </a:extLst>
          </p:cNvPr>
          <p:cNvSpPr/>
          <p:nvPr/>
        </p:nvSpPr>
        <p:spPr>
          <a:xfrm>
            <a:off x="5355758" y="3558945"/>
            <a:ext cx="3907511" cy="550422"/>
          </a:xfrm>
          <a:prstGeom prst="flowChartAlternateProcess">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27" name="Flowchart: Alternate Process 26">
            <a:extLst>
              <a:ext uri="{FF2B5EF4-FFF2-40B4-BE49-F238E27FC236}">
                <a16:creationId xmlns:a16="http://schemas.microsoft.com/office/drawing/2014/main" id="{0844BEA1-9A78-4241-BF4B-B1DDB998B09A}"/>
              </a:ext>
            </a:extLst>
          </p:cNvPr>
          <p:cNvSpPr/>
          <p:nvPr/>
        </p:nvSpPr>
        <p:spPr>
          <a:xfrm>
            <a:off x="5387008" y="4439774"/>
            <a:ext cx="3851585" cy="300392"/>
          </a:xfrm>
          <a:prstGeom prst="flowChartAlternateProcess">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138722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REC V3.0 Impacts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424668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t>The V3.0 Impacts</a:t>
            </a:r>
          </a:p>
        </p:txBody>
      </p:sp>
      <p:sp>
        <p:nvSpPr>
          <p:cNvPr id="9" name="TextBox 8">
            <a:extLst>
              <a:ext uri="{FF2B5EF4-FFF2-40B4-BE49-F238E27FC236}">
                <a16:creationId xmlns:a16="http://schemas.microsoft.com/office/drawing/2014/main" id="{A6D6F63D-6E82-483F-B23F-1034378C1FED}"/>
              </a:ext>
            </a:extLst>
          </p:cNvPr>
          <p:cNvSpPr txBox="1"/>
          <p:nvPr/>
        </p:nvSpPr>
        <p:spPr>
          <a:xfrm>
            <a:off x="725278" y="1238794"/>
            <a:ext cx="10741444" cy="1200329"/>
          </a:xfrm>
          <a:prstGeom prst="rect">
            <a:avLst/>
          </a:prstGeom>
          <a:noFill/>
        </p:spPr>
        <p:txBody>
          <a:bodyPr wrap="square">
            <a:spAutoFit/>
          </a:bodyPr>
          <a:lstStyle/>
          <a:p>
            <a:r>
              <a:rPr lang="en-GB" sz="1800">
                <a:latin typeface="Roboto" panose="02000000000000000000" pitchFamily="2" charset="0"/>
                <a:ea typeface="Roboto" panose="02000000000000000000" pitchFamily="2" charset="0"/>
              </a:rPr>
              <a:t>The</a:t>
            </a:r>
            <a:r>
              <a:rPr lang="en-GB">
                <a:latin typeface="Roboto" panose="02000000000000000000" pitchFamily="2" charset="0"/>
                <a:ea typeface="Roboto" panose="02000000000000000000" pitchFamily="2" charset="0"/>
              </a:rPr>
              <a:t> Data Specification changes are related to the new capabilities that will be established within V3.0 of the REC such as the new switching arrangements, Gas Enquiry Service arrangement and the consequential impacts</a:t>
            </a:r>
            <a:endParaRPr lang="en-GB" sz="1800">
              <a:latin typeface="Roboto" panose="02000000000000000000" pitchFamily="2" charset="0"/>
              <a:ea typeface="Roboto" panose="02000000000000000000" pitchFamily="2" charset="0"/>
            </a:endParaRPr>
          </a:p>
          <a:p>
            <a:endParaRPr lang="en-GB" sz="1800" b="1">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89C9A63D-25EC-421B-A36E-CD164FEB12E8}"/>
              </a:ext>
            </a:extLst>
          </p:cNvPr>
          <p:cNvSpPr txBox="1"/>
          <p:nvPr/>
        </p:nvSpPr>
        <p:spPr>
          <a:xfrm>
            <a:off x="7500910" y="3860112"/>
            <a:ext cx="2983486" cy="4712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Treatment of remotely retrieved meter readings from SMETS2+ gas meters</a:t>
            </a:r>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18" name="TextBox 17">
            <a:extLst>
              <a:ext uri="{FF2B5EF4-FFF2-40B4-BE49-F238E27FC236}">
                <a16:creationId xmlns:a16="http://schemas.microsoft.com/office/drawing/2014/main" id="{8978A611-BA91-4252-9899-C541B79B0E42}"/>
              </a:ext>
            </a:extLst>
          </p:cNvPr>
          <p:cNvSpPr txBox="1"/>
          <p:nvPr/>
        </p:nvSpPr>
        <p:spPr>
          <a:xfrm>
            <a:off x="1579355" y="4857258"/>
            <a:ext cx="2623650" cy="277178"/>
          </a:xfrm>
          <a:prstGeom prst="rect">
            <a:avLst/>
          </a:prstGeom>
          <a:noFill/>
        </p:spPr>
        <p:txBody>
          <a:bodyPr wrap="square" lIns="82347" tIns="41173" rIns="82347" bIns="41173" rtlCol="0">
            <a:spAutoFit/>
          </a:bodyPr>
          <a:lstStyle/>
          <a:p>
            <a:pPr defTabSz="823485"/>
            <a:r>
              <a:rPr lang="en-US" sz="1261" b="1">
                <a:solidFill>
                  <a:srgbClr val="488A40"/>
                </a:solidFill>
                <a:latin typeface="Roboto" panose="02000000000000000000" pitchFamily="2" charset="0"/>
                <a:ea typeface="Roboto" panose="02000000000000000000" pitchFamily="2" charset="0"/>
                <a:cs typeface="Lato" panose="020F0502020204030203" pitchFamily="34" charset="0"/>
              </a:rPr>
              <a:t>Standards Definition</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p:txBody>
      </p:sp>
      <p:sp>
        <p:nvSpPr>
          <p:cNvPr id="19" name="TextBox 18">
            <a:extLst>
              <a:ext uri="{FF2B5EF4-FFF2-40B4-BE49-F238E27FC236}">
                <a16:creationId xmlns:a16="http://schemas.microsoft.com/office/drawing/2014/main" id="{78381D95-C0B3-447A-BCDB-A7C8E7D59CA5}"/>
              </a:ext>
            </a:extLst>
          </p:cNvPr>
          <p:cNvSpPr txBox="1"/>
          <p:nvPr/>
        </p:nvSpPr>
        <p:spPr>
          <a:xfrm>
            <a:off x="1579355" y="3860112"/>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Market Message Catalogue </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 </a:t>
            </a:r>
          </a:p>
        </p:txBody>
      </p:sp>
      <p:sp>
        <p:nvSpPr>
          <p:cNvPr id="24" name="TextBox 23">
            <a:extLst>
              <a:ext uri="{FF2B5EF4-FFF2-40B4-BE49-F238E27FC236}">
                <a16:creationId xmlns:a16="http://schemas.microsoft.com/office/drawing/2014/main" id="{6A571E52-3705-49DD-9320-E91796848BE1}"/>
              </a:ext>
            </a:extLst>
          </p:cNvPr>
          <p:cNvSpPr txBox="1"/>
          <p:nvPr/>
        </p:nvSpPr>
        <p:spPr>
          <a:xfrm>
            <a:off x="7500910" y="4358685"/>
            <a:ext cx="3177521" cy="471205"/>
          </a:xfrm>
          <a:prstGeom prst="rect">
            <a:avLst/>
          </a:prstGeom>
          <a:noFill/>
        </p:spPr>
        <p:txBody>
          <a:bodyPr wrap="square" lIns="82347" tIns="41173" rIns="82347" bIns="41173" rtlCol="0">
            <a:spAutoFit/>
          </a:bodyPr>
          <a:lstStyle/>
          <a:p>
            <a:pPr defTabSz="823485"/>
            <a:r>
              <a:rPr lang="en-US" sz="1261" b="1">
                <a:solidFill>
                  <a:srgbClr val="008080"/>
                </a:solidFill>
                <a:latin typeface="Roboto" panose="02000000000000000000" pitchFamily="2" charset="0"/>
                <a:ea typeface="Roboto" panose="02000000000000000000" pitchFamily="2" charset="0"/>
                <a:cs typeface="Lato" panose="020F0502020204030203" pitchFamily="34" charset="0"/>
              </a:rPr>
              <a:t>Supply Number Format</a:t>
            </a:r>
          </a:p>
          <a:p>
            <a:pPr defTabSz="823485"/>
            <a:endParaRPr lang="id-ID" sz="1261" b="1">
              <a:solidFill>
                <a:srgbClr val="008080"/>
              </a:solidFill>
              <a:latin typeface="Roboto" panose="02000000000000000000" pitchFamily="2" charset="0"/>
              <a:ea typeface="Roboto"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DB947751-905A-496A-8A4C-1D8A57EE2A7D}"/>
              </a:ext>
            </a:extLst>
          </p:cNvPr>
          <p:cNvSpPr txBox="1"/>
          <p:nvPr/>
        </p:nvSpPr>
        <p:spPr>
          <a:xfrm>
            <a:off x="1579355" y="4366096"/>
            <a:ext cx="2623650" cy="443505"/>
          </a:xfrm>
          <a:prstGeom prst="rect">
            <a:avLst/>
          </a:prstGeom>
          <a:noFill/>
        </p:spPr>
        <p:txBody>
          <a:bodyPr wrap="square" lIns="82347" tIns="41173" rIns="82347" bIns="41173" rtlCol="0">
            <a:spAutoFit/>
          </a:bodyPr>
          <a:lstStyle/>
          <a:p>
            <a:pPr defTabSz="823485"/>
            <a:r>
              <a:rPr lang="en-GB" sz="1261" b="1">
                <a:solidFill>
                  <a:srgbClr val="488A40"/>
                </a:solidFill>
                <a:latin typeface="Roboto" panose="02000000000000000000" pitchFamily="2" charset="0"/>
                <a:ea typeface="Roboto" panose="02000000000000000000" pitchFamily="2" charset="0"/>
                <a:cs typeface="Lato" panose="020F0502020204030203" pitchFamily="34" charset="0"/>
              </a:rPr>
              <a:t>Data Item Catalogue </a:t>
            </a:r>
            <a:endParaRPr lang="id-ID" sz="1261" b="1">
              <a:solidFill>
                <a:srgbClr val="488A40"/>
              </a:solidFill>
              <a:latin typeface="Roboto" panose="02000000000000000000" pitchFamily="2" charset="0"/>
              <a:ea typeface="Roboto" panose="02000000000000000000" pitchFamily="2" charset="0"/>
              <a:cs typeface="Lato" panose="020F0502020204030203" pitchFamily="34" charset="0"/>
            </a:endParaRP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UPDATED</a:t>
            </a:r>
          </a:p>
        </p:txBody>
      </p:sp>
      <p:sp>
        <p:nvSpPr>
          <p:cNvPr id="26" name="TextBox 25">
            <a:extLst>
              <a:ext uri="{FF2B5EF4-FFF2-40B4-BE49-F238E27FC236}">
                <a16:creationId xmlns:a16="http://schemas.microsoft.com/office/drawing/2014/main" id="{DB58C334-D22F-4700-9B97-B590A9C01F75}"/>
              </a:ext>
            </a:extLst>
          </p:cNvPr>
          <p:cNvSpPr txBox="1"/>
          <p:nvPr/>
        </p:nvSpPr>
        <p:spPr>
          <a:xfrm>
            <a:off x="4540885" y="3860112"/>
            <a:ext cx="2690504" cy="443505"/>
          </a:xfrm>
          <a:prstGeom prst="rect">
            <a:avLst/>
          </a:prstGeom>
          <a:noFill/>
        </p:spPr>
        <p:txBody>
          <a:bodyPr wrap="square" lIns="82347" tIns="41173" rIns="82347" bIns="41173" rtlCol="0" anchor="t">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Electricity Data Access Matrix</a:t>
            </a:r>
          </a:p>
          <a:p>
            <a:pPr defTabSz="823485"/>
            <a:r>
              <a:rPr lang="en-US" sz="1050">
                <a:solidFill>
                  <a:schemeClr val="bg2">
                    <a:lumMod val="25000"/>
                  </a:schemeClr>
                </a:solidFill>
                <a:latin typeface="Roboto"/>
                <a:ea typeface="Roboto"/>
                <a:cs typeface="Lato"/>
              </a:rPr>
              <a:t>UPDATED </a:t>
            </a:r>
            <a:endParaRPr lang="id-ID" sz="1261">
              <a:solidFill>
                <a:schemeClr val="bg2">
                  <a:lumMod val="25000"/>
                </a:schemeClr>
              </a:solidFill>
              <a:latin typeface="Roboto" panose="02000000000000000000" pitchFamily="2" charset="0"/>
              <a:ea typeface="Roboto" panose="02000000000000000000" pitchFamily="2" charset="0"/>
              <a:cs typeface="Lato" panose="020F0502020204030203" pitchFamily="34" charset="0"/>
            </a:endParaRPr>
          </a:p>
        </p:txBody>
      </p:sp>
      <p:sp>
        <p:nvSpPr>
          <p:cNvPr id="27" name="Google Shape;253;p22">
            <a:extLst>
              <a:ext uri="{FF2B5EF4-FFF2-40B4-BE49-F238E27FC236}">
                <a16:creationId xmlns:a16="http://schemas.microsoft.com/office/drawing/2014/main" id="{F9543BDE-0842-4E26-AFB7-F3DEEC88D172}"/>
              </a:ext>
            </a:extLst>
          </p:cNvPr>
          <p:cNvSpPr/>
          <p:nvPr/>
        </p:nvSpPr>
        <p:spPr>
          <a:xfrm>
            <a:off x="1580860" y="2209779"/>
            <a:ext cx="2622145" cy="1498518"/>
          </a:xfrm>
          <a:prstGeom prst="roundRect">
            <a:avLst/>
          </a:prstGeom>
          <a:solidFill>
            <a:srgbClr val="48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8" name="Google Shape;256;p22">
            <a:extLst>
              <a:ext uri="{FF2B5EF4-FFF2-40B4-BE49-F238E27FC236}">
                <a16:creationId xmlns:a16="http://schemas.microsoft.com/office/drawing/2014/main" id="{3D954942-C91C-4E35-A168-2BD0D965C31F}"/>
              </a:ext>
            </a:extLst>
          </p:cNvPr>
          <p:cNvSpPr/>
          <p:nvPr/>
        </p:nvSpPr>
        <p:spPr>
          <a:xfrm>
            <a:off x="7500910" y="2209779"/>
            <a:ext cx="2622145" cy="1498518"/>
          </a:xfrm>
          <a:prstGeom prst="roundRect">
            <a:avLst/>
          </a:prstGeom>
          <a:solidFill>
            <a:srgbClr val="0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9" name="Google Shape;259;p22">
            <a:extLst>
              <a:ext uri="{FF2B5EF4-FFF2-40B4-BE49-F238E27FC236}">
                <a16:creationId xmlns:a16="http://schemas.microsoft.com/office/drawing/2014/main" id="{9DD2E9A7-139F-4325-AC98-78EEAEFE4F07}"/>
              </a:ext>
            </a:extLst>
          </p:cNvPr>
          <p:cNvSpPr/>
          <p:nvPr/>
        </p:nvSpPr>
        <p:spPr>
          <a:xfrm>
            <a:off x="4540885" y="2209779"/>
            <a:ext cx="2622145" cy="1498518"/>
          </a:xfrm>
          <a:prstGeom prst="roundRect">
            <a:avLst/>
          </a:prstGeom>
          <a:solidFill>
            <a:srgbClr val="68A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pic>
        <p:nvPicPr>
          <p:cNvPr id="30" name="Graphic 29" descr="Statistics with solid fill">
            <a:extLst>
              <a:ext uri="{FF2B5EF4-FFF2-40B4-BE49-F238E27FC236}">
                <a16:creationId xmlns:a16="http://schemas.microsoft.com/office/drawing/2014/main" id="{E00A434C-6062-41C3-A449-A50184F3C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1083" y="2678139"/>
            <a:ext cx="561799" cy="561799"/>
          </a:xfrm>
          <a:prstGeom prst="rect">
            <a:avLst/>
          </a:prstGeom>
        </p:spPr>
      </p:pic>
      <p:pic>
        <p:nvPicPr>
          <p:cNvPr id="31" name="Graphic 30" descr="Bar chart outline">
            <a:extLst>
              <a:ext uri="{FF2B5EF4-FFF2-40B4-BE49-F238E27FC236}">
                <a16:creationId xmlns:a16="http://schemas.microsoft.com/office/drawing/2014/main" id="{9A2EE85E-895C-4C3E-9617-3660F5B2C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8062" y="2685168"/>
            <a:ext cx="547740" cy="547740"/>
          </a:xfrm>
          <a:prstGeom prst="rect">
            <a:avLst/>
          </a:prstGeom>
        </p:spPr>
      </p:pic>
      <p:pic>
        <p:nvPicPr>
          <p:cNvPr id="32" name="Graphic 31" descr="Presentation with bar chart outline">
            <a:extLst>
              <a:ext uri="{FF2B5EF4-FFF2-40B4-BE49-F238E27FC236}">
                <a16:creationId xmlns:a16="http://schemas.microsoft.com/office/drawing/2014/main" id="{9EB64CBC-3C27-4000-BEC7-7796597433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8087" y="2685168"/>
            <a:ext cx="547740" cy="547740"/>
          </a:xfrm>
          <a:prstGeom prst="rect">
            <a:avLst/>
          </a:prstGeom>
        </p:spPr>
      </p:pic>
      <p:sp>
        <p:nvSpPr>
          <p:cNvPr id="33" name="TextBox 32">
            <a:extLst>
              <a:ext uri="{FF2B5EF4-FFF2-40B4-BE49-F238E27FC236}">
                <a16:creationId xmlns:a16="http://schemas.microsoft.com/office/drawing/2014/main" id="{9E815E5C-1438-446C-8AF6-7BC4BE25DA75}"/>
              </a:ext>
            </a:extLst>
          </p:cNvPr>
          <p:cNvSpPr txBox="1"/>
          <p:nvPr/>
        </p:nvSpPr>
        <p:spPr>
          <a:xfrm>
            <a:off x="4540885" y="4366096"/>
            <a:ext cx="2690504" cy="443505"/>
          </a:xfrm>
          <a:prstGeom prst="rect">
            <a:avLst/>
          </a:prstGeom>
          <a:noFill/>
        </p:spPr>
        <p:txBody>
          <a:bodyPr wrap="square" lIns="82347" tIns="41173" rIns="82347" bIns="41173" rtlCol="0">
            <a:spAutoFit/>
          </a:bodyPr>
          <a:lstStyle/>
          <a:p>
            <a:pPr defTabSz="823485"/>
            <a:r>
              <a:rPr lang="en-US" sz="1261" b="1">
                <a:solidFill>
                  <a:srgbClr val="68A495"/>
                </a:solidFill>
                <a:latin typeface="Roboto" panose="02000000000000000000" pitchFamily="2" charset="0"/>
                <a:ea typeface="Roboto" panose="02000000000000000000" pitchFamily="2" charset="0"/>
                <a:cs typeface="Lato" panose="020F0502020204030203" pitchFamily="34" charset="0"/>
              </a:rPr>
              <a:t>Gas Data Access Matrix</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endParaRPr lang="id-ID" sz="1261">
              <a:solidFill>
                <a:srgbClr val="F1992D"/>
              </a:solidFill>
              <a:latin typeface="Roboto" panose="02000000000000000000" pitchFamily="2" charset="0"/>
              <a:ea typeface="Roboto"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9E55158B-48E8-4698-81C0-0D3DF310633E}"/>
              </a:ext>
            </a:extLst>
          </p:cNvPr>
          <p:cNvSpPr txBox="1"/>
          <p:nvPr/>
        </p:nvSpPr>
        <p:spPr>
          <a:xfrm>
            <a:off x="7500910" y="4857258"/>
            <a:ext cx="3177521" cy="637533"/>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Message Business Data Validation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35" name="TextBox 34">
            <a:extLst>
              <a:ext uri="{FF2B5EF4-FFF2-40B4-BE49-F238E27FC236}">
                <a16:creationId xmlns:a16="http://schemas.microsoft.com/office/drawing/2014/main" id="{4EB57035-4166-43BD-BF45-69EEC0FA0059}"/>
              </a:ext>
            </a:extLst>
          </p:cNvPr>
          <p:cNvSpPr txBox="1"/>
          <p:nvPr/>
        </p:nvSpPr>
        <p:spPr>
          <a:xfrm>
            <a:off x="7500910" y="5522159"/>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Address Population Rules</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
        <p:nvSpPr>
          <p:cNvPr id="36" name="TextBox 35">
            <a:extLst>
              <a:ext uri="{FF2B5EF4-FFF2-40B4-BE49-F238E27FC236}">
                <a16:creationId xmlns:a16="http://schemas.microsoft.com/office/drawing/2014/main" id="{2CC96183-8DE9-4C38-91DC-DAE15FB09C65}"/>
              </a:ext>
            </a:extLst>
          </p:cNvPr>
          <p:cNvSpPr txBox="1"/>
          <p:nvPr/>
        </p:nvSpPr>
        <p:spPr>
          <a:xfrm>
            <a:off x="7500910" y="5993032"/>
            <a:ext cx="3177521" cy="443505"/>
          </a:xfrm>
          <a:prstGeom prst="rect">
            <a:avLst/>
          </a:prstGeom>
          <a:noFill/>
        </p:spPr>
        <p:txBody>
          <a:bodyPr wrap="square" lIns="82347" tIns="41173" rIns="82347" bIns="41173" rtlCol="0">
            <a:spAutoFit/>
          </a:bodyPr>
          <a:lstStyle/>
          <a:p>
            <a:pPr defTabSz="823485"/>
            <a:r>
              <a:rPr lang="en-GB" sz="1261" b="1">
                <a:solidFill>
                  <a:srgbClr val="008080"/>
                </a:solidFill>
                <a:latin typeface="Roboto" panose="02000000000000000000" pitchFamily="2" charset="0"/>
                <a:ea typeface="Roboto" panose="02000000000000000000" pitchFamily="2" charset="0"/>
                <a:cs typeface="Lato" panose="020F0502020204030203" pitchFamily="34" charset="0"/>
              </a:rPr>
              <a:t>CSS Certificate Profile</a:t>
            </a:r>
          </a:p>
          <a:p>
            <a:pPr defTabSz="823485"/>
            <a:r>
              <a:rPr lang="en-US" sz="1081">
                <a:solidFill>
                  <a:schemeClr val="bg2">
                    <a:lumMod val="25000"/>
                  </a:schemeClr>
                </a:solidFill>
                <a:latin typeface="Roboto" panose="02000000000000000000" pitchFamily="2" charset="0"/>
                <a:ea typeface="Roboto" panose="02000000000000000000" pitchFamily="2" charset="0"/>
                <a:cs typeface="Lato" panose="020F0502020204030203" pitchFamily="34" charset="0"/>
              </a:rPr>
              <a:t>NEW</a:t>
            </a:r>
          </a:p>
        </p:txBody>
      </p:sp>
    </p:spTree>
    <p:extLst>
      <p:ext uri="{BB962C8B-B14F-4D97-AF65-F5344CB8AC3E}">
        <p14:creationId xmlns:p14="http://schemas.microsoft.com/office/powerpoint/2010/main" val="3916128054"/>
      </p:ext>
    </p:extLst>
  </p:cSld>
  <p:clrMapOvr>
    <a:masterClrMapping/>
  </p:clrMapOvr>
</p:sld>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010FCA71-939A-41FA-92A9-FEAF7A42E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33669984-af94-4b35-9f37-f4574e663bce"/>
    <ds:schemaRef ds:uri="d5e8df70-7ba7-462a-92bc-0eb2af61e599"/>
  </ds:schemaRefs>
</ds:datastoreItem>
</file>

<file path=docProps/app.xml><?xml version="1.0" encoding="utf-8"?>
<Properties xmlns="http://schemas.openxmlformats.org/officeDocument/2006/extended-properties" xmlns:vt="http://schemas.openxmlformats.org/officeDocument/2006/docPropsVTypes">
  <Template/>
  <TotalTime>11</TotalTime>
  <Words>2262</Words>
  <Application>Microsoft Office PowerPoint</Application>
  <PresentationFormat>Widescreen</PresentationFormat>
  <Paragraphs>431</Paragraphs>
  <Slides>31</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Lato</vt:lpstr>
      <vt:lpstr>Lato Light</vt:lpstr>
      <vt:lpstr>Lato Regular</vt:lpstr>
      <vt:lpstr>Roboto</vt:lpstr>
      <vt:lpstr>Verdana</vt:lpstr>
      <vt:lpstr>REC Light Event Theme</vt:lpstr>
      <vt:lpstr>REC Alternative Event Theme</vt:lpstr>
      <vt:lpstr>Data Specification: v3 Impacts</vt:lpstr>
      <vt:lpstr>Introducing Your presenters and Q&amp;A Panel Members</vt:lpstr>
      <vt:lpstr>Housekeeping</vt:lpstr>
      <vt:lpstr>Agenda For today</vt:lpstr>
      <vt:lpstr>REC Data Specification Overview</vt:lpstr>
      <vt:lpstr>The Current Data Specification Contents </vt:lpstr>
      <vt:lpstr>the data Specification is accessed via the  energy market architecture Repository (EMAR)</vt:lpstr>
      <vt:lpstr>REC V3.0 Impacts</vt:lpstr>
      <vt:lpstr>The V3.0 Impacts</vt:lpstr>
      <vt:lpstr>Message and Data item Catalogue impacts</vt:lpstr>
      <vt:lpstr>Message and Data item Catalogue impacts</vt:lpstr>
      <vt:lpstr>Message and Data item Catalogue impacts</vt:lpstr>
      <vt:lpstr>Impacted Parties</vt:lpstr>
      <vt:lpstr>Impacted Parties</vt:lpstr>
      <vt:lpstr> Version numbering</vt:lpstr>
      <vt:lpstr>The V3.0 Impacts</vt:lpstr>
      <vt:lpstr>Enquiry Service Data Access Matrix Impacts</vt:lpstr>
      <vt:lpstr>Enquiry Service Data Access Matrix Impacts</vt:lpstr>
      <vt:lpstr>The V3.0 Impacts</vt:lpstr>
      <vt:lpstr>New data specification documents</vt:lpstr>
      <vt:lpstr>New data specification documents</vt:lpstr>
      <vt:lpstr>New data specification documents</vt:lpstr>
      <vt:lpstr>Q&amp;A Session 1</vt:lpstr>
      <vt:lpstr>Viewing the impacts</vt:lpstr>
      <vt:lpstr>Visit EMAR to view the V3.0 Data Specification pre-release</vt:lpstr>
      <vt:lpstr>Implementation timescales</vt:lpstr>
      <vt:lpstr>V3.0 Goes Live on 18 July 2022 at 9am</vt:lpstr>
      <vt:lpstr>Future change to The Data Specification – REC roadmap</vt:lpstr>
      <vt:lpstr>Future change to The data specification</vt:lpstr>
      <vt:lpstr>Q&amp;A Session 2</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Paul Rocke</dc:creator>
  <cp:lastModifiedBy>Amelia Bray</cp:lastModifiedBy>
  <cp:revision>3</cp:revision>
  <dcterms:created xsi:type="dcterms:W3CDTF">2022-06-01T10:03:07Z</dcterms:created>
  <dcterms:modified xsi:type="dcterms:W3CDTF">2022-06-22T08:03:41Z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0x010100E0CE545535B9FD4C9C4593A4385584D1</vt:lpwstr>
  </property>
  <property fmtid="{D5CDD505-2E9C-101B-9397-08002B2CF9AE}" pid="3" name="MediaServiceImageTags">
    <vt:lpwstr/>
  </property>
</Properties>
</file>