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 id="2147483703" r:id="rId6"/>
  </p:sldMasterIdLst>
  <p:notesMasterIdLst>
    <p:notesMasterId r:id="rId49"/>
  </p:notesMasterIdLst>
  <p:sldIdLst>
    <p:sldId id="257" r:id="rId7"/>
    <p:sldId id="267" r:id="rId8"/>
    <p:sldId id="268" r:id="rId9"/>
    <p:sldId id="2147475688" r:id="rId10"/>
    <p:sldId id="2146848791" r:id="rId11"/>
    <p:sldId id="2147475691" r:id="rId12"/>
    <p:sldId id="263" r:id="rId13"/>
    <p:sldId id="2146848794" r:id="rId14"/>
    <p:sldId id="2146848748" r:id="rId15"/>
    <p:sldId id="2147475611" r:id="rId16"/>
    <p:sldId id="2147475635" r:id="rId17"/>
    <p:sldId id="2147475676" r:id="rId18"/>
    <p:sldId id="2147475687" r:id="rId19"/>
    <p:sldId id="2147475678" r:id="rId20"/>
    <p:sldId id="2147475636" r:id="rId21"/>
    <p:sldId id="2147475629" r:id="rId22"/>
    <p:sldId id="2147475680" r:id="rId23"/>
    <p:sldId id="2147475679" r:id="rId24"/>
    <p:sldId id="2147475632" r:id="rId25"/>
    <p:sldId id="2147475641" r:id="rId26"/>
    <p:sldId id="2147475650" r:id="rId27"/>
    <p:sldId id="2147475681" r:id="rId28"/>
    <p:sldId id="2147475682" r:id="rId29"/>
    <p:sldId id="2147475675" r:id="rId30"/>
    <p:sldId id="2147475692" r:id="rId31"/>
    <p:sldId id="2147475694" r:id="rId32"/>
    <p:sldId id="2147475642" r:id="rId33"/>
    <p:sldId id="2147475649" r:id="rId34"/>
    <p:sldId id="2147475693" r:id="rId35"/>
    <p:sldId id="2147475686" r:id="rId36"/>
    <p:sldId id="2147475685" r:id="rId37"/>
    <p:sldId id="2147475633" r:id="rId38"/>
    <p:sldId id="323" r:id="rId39"/>
    <p:sldId id="2147475646" r:id="rId40"/>
    <p:sldId id="318" r:id="rId41"/>
    <p:sldId id="2147475634" r:id="rId42"/>
    <p:sldId id="2147475645" r:id="rId43"/>
    <p:sldId id="2147475683" r:id="rId44"/>
    <p:sldId id="325" r:id="rId45"/>
    <p:sldId id="2147475689" r:id="rId46"/>
    <p:sldId id="319" r:id="rId47"/>
    <p:sldId id="2147475690" r:id="rId48"/>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4A2218-DF02-D026-BAF5-D86681556E1B}" name="Rodgers, Daniel" initials="RD" userId="S::djrodgers@deloitte.co.uk::272d1331-8f57-47a1-9330-41f12994ed8c" providerId="AD"/>
  <p188:author id="{46300920-B9D7-0051-BC16-9A8CFC2B48AB}" name="Ward, Mark" initials="WM" userId="S::markward@deloitte.co.uk::d27c521e-ae64-4858-83f3-d5fa5317de43" providerId="AD"/>
  <p188:author id="{1AD8E861-EEEF-E2CC-0656-32F82287F07F}" name="Avis, Thomas" initials="AT" userId="S::twavis@deloitte.co.uk::c0db91b6-8193-4bc5-bd07-57f16d68f3d9" providerId="AD"/>
  <p188:author id="{38AC4062-77D9-4061-9E17-D6FA311C9178}" name="Carlton, Walter" initials="CW" userId="S::wcarlton@deloitte.co.uk::a95b5c81-c3d7-4b41-881d-c06e0bc4b070" providerId="AD"/>
  <p188:author id="{3FB7DF79-73C0-3E93-CE72-6C804600D96F}" name="Williams, Lewis" initials="WL" userId="S::lewiswilliams@deloitte.co.uk::8751e9be-9ee0-4faf-88ce-27fbf84cd6b0" providerId="AD"/>
  <p188:author id="{83E97C7E-EE36-FD2C-007B-C8BD7271793E}" name="Sharma, Vaishnavi Y" initials="SY" userId="S::vaishnsharma@deloitte.co.uk::089ce4cd-3a36-4e62-8f11-410ac0e9afdd" providerId="AD"/>
  <p188:author id="{5C31537F-276A-E0A0-377C-05A46A927BB4}" name="Waghorn, Andrew M" initials="WAM" userId="S::awaghorn@deloitte.co.uk::81c733e3-9d74-46df-81e6-11f8a5e7275e" providerId="AD"/>
  <p188:author id="{9040898D-64CE-1916-0418-5E9191314D41}" name="Moden, Anton" initials="MA" userId="S::amoden@deloitte.co.uk::7b35dd8e-c9e7-4680-8f41-28c9dafada4a" providerId="AD"/>
  <p188:author id="{6A97BF9F-453A-51BF-AB95-5D72966F3A11}" name="Vyas, Nirav" initials="VN" userId="S::niravvyas@deloitte.co.uk::c70aaace-e6e8-4851-b01d-0f188817cfd9" providerId="AD"/>
  <p188:author id="{EDD324A7-4B82-85A8-02FB-E42A87DF671F}" name="Crowe-Lamont, Amy" initials="CA" userId="S::acrowelamont@deloitte.co.uk::380f60ef-f09e-48fa-88ac-ebaaa8acf0dc" providerId="AD"/>
  <p188:author id="{7AC02CC4-A89C-E418-7726-D9BC0FCA8F6E}" name="Murali, Lakshna" initials="ML" userId="S::lakshnamurali@deloitte.co.uk::bfc29d23-437c-4e8d-b11d-ece0cbfe91d0" providerId="AD"/>
  <p188:author id="{CC8F5BCB-4F87-E7B9-AA2F-513D9C66C4A0}" name="Costa Fernandes, Katie" initials="CFK" userId="S::kcostafernandes@deloitte.co.uk::44ada65a-bff4-457b-a60e-72edd81ed9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1F0"/>
    <a:srgbClr val="D5E3E0"/>
    <a:srgbClr val="FFFFFF"/>
    <a:srgbClr val="E6E6E6"/>
    <a:srgbClr val="70ADA3"/>
    <a:srgbClr val="7B282E"/>
    <a:srgbClr val="96BEB7"/>
    <a:srgbClr val="B4C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8C8B6-FC27-4628-800A-D79DEEC6BB5F}" v="14" dt="2024-06-06T13:07:25.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tags" Target="tags/tag1.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yskaj" userId="2a0cae01-d990-4fec-87a2-7d3184512457" providerId="ADAL" clId="{F0C8C8B6-FC27-4628-800A-D79DEEC6BB5F}"/>
    <pc:docChg chg="undo custSel modSld">
      <pc:chgData name="Jenny Hyskaj" userId="2a0cae01-d990-4fec-87a2-7d3184512457" providerId="ADAL" clId="{F0C8C8B6-FC27-4628-800A-D79DEEC6BB5F}" dt="2024-06-06T13:07:55.836" v="190" actId="403"/>
      <pc:docMkLst>
        <pc:docMk/>
      </pc:docMkLst>
      <pc:sldChg chg="modSp mod">
        <pc:chgData name="Jenny Hyskaj" userId="2a0cae01-d990-4fec-87a2-7d3184512457" providerId="ADAL" clId="{F0C8C8B6-FC27-4628-800A-D79DEEC6BB5F}" dt="2024-06-05T10:33:40.520" v="25" actId="1076"/>
        <pc:sldMkLst>
          <pc:docMk/>
          <pc:sldMk cId="424965022" sldId="257"/>
        </pc:sldMkLst>
        <pc:spChg chg="mod">
          <ac:chgData name="Jenny Hyskaj" userId="2a0cae01-d990-4fec-87a2-7d3184512457" providerId="ADAL" clId="{F0C8C8B6-FC27-4628-800A-D79DEEC6BB5F}" dt="2024-06-05T10:33:40.520" v="25" actId="1076"/>
          <ac:spMkLst>
            <pc:docMk/>
            <pc:sldMk cId="424965022" sldId="257"/>
            <ac:spMk id="3" creationId="{CA510E5E-697D-4331-038A-BC23DF000C2A}"/>
          </ac:spMkLst>
        </pc:spChg>
      </pc:sldChg>
      <pc:sldChg chg="modSp mod">
        <pc:chgData name="Jenny Hyskaj" userId="2a0cae01-d990-4fec-87a2-7d3184512457" providerId="ADAL" clId="{F0C8C8B6-FC27-4628-800A-D79DEEC6BB5F}" dt="2024-06-05T10:54:18.463" v="52" actId="5793"/>
        <pc:sldMkLst>
          <pc:docMk/>
          <pc:sldMk cId="3879811802" sldId="268"/>
        </pc:sldMkLst>
        <pc:spChg chg="mod">
          <ac:chgData name="Jenny Hyskaj" userId="2a0cae01-d990-4fec-87a2-7d3184512457" providerId="ADAL" clId="{F0C8C8B6-FC27-4628-800A-D79DEEC6BB5F}" dt="2024-06-05T10:54:18.463" v="52" actId="5793"/>
          <ac:spMkLst>
            <pc:docMk/>
            <pc:sldMk cId="3879811802" sldId="268"/>
            <ac:spMk id="4" creationId="{5188CC2C-0106-9DF9-F6A0-D7783DE80841}"/>
          </ac:spMkLst>
        </pc:spChg>
      </pc:sldChg>
      <pc:sldChg chg="modSp">
        <pc:chgData name="Jenny Hyskaj" userId="2a0cae01-d990-4fec-87a2-7d3184512457" providerId="ADAL" clId="{F0C8C8B6-FC27-4628-800A-D79DEEC6BB5F}" dt="2024-06-04T10:06:54.456" v="13" actId="2711"/>
        <pc:sldMkLst>
          <pc:docMk/>
          <pc:sldMk cId="1700479457" sldId="318"/>
        </pc:sldMkLst>
        <pc:graphicFrameChg chg="mod">
          <ac:chgData name="Jenny Hyskaj" userId="2a0cae01-d990-4fec-87a2-7d3184512457" providerId="ADAL" clId="{F0C8C8B6-FC27-4628-800A-D79DEEC6BB5F}" dt="2024-06-04T10:06:54.456" v="13" actId="2711"/>
          <ac:graphicFrameMkLst>
            <pc:docMk/>
            <pc:sldMk cId="1700479457" sldId="318"/>
            <ac:graphicFrameMk id="12" creationId="{D4B74BEB-66BE-40E8-B3B0-914705AA2EBF}"/>
          </ac:graphicFrameMkLst>
        </pc:graphicFrameChg>
      </pc:sldChg>
      <pc:sldChg chg="delCm">
        <pc:chgData name="Jenny Hyskaj" userId="2a0cae01-d990-4fec-87a2-7d3184512457" providerId="ADAL" clId="{F0C8C8B6-FC27-4628-800A-D79DEEC6BB5F}" dt="2024-06-06T11:43:11.983" v="61"/>
        <pc:sldMkLst>
          <pc:docMk/>
          <pc:sldMk cId="1977411391" sldId="323"/>
        </pc:sldMkLst>
        <pc:extLst>
          <p:ext xmlns:p="http://schemas.openxmlformats.org/presentationml/2006/main" uri="{D6D511B9-2390-475A-947B-AFAB55BFBCF1}">
            <pc226:cmChg xmlns:pc226="http://schemas.microsoft.com/office/powerpoint/2022/06/main/command" chg="del">
              <pc226:chgData name="Jenny Hyskaj" userId="2a0cae01-d990-4fec-87a2-7d3184512457" providerId="ADAL" clId="{F0C8C8B6-FC27-4628-800A-D79DEEC6BB5F}" dt="2024-06-06T11:43:09.691" v="59"/>
              <pc2:cmMkLst xmlns:pc2="http://schemas.microsoft.com/office/powerpoint/2019/9/main/command">
                <pc:docMk/>
                <pc:sldMk cId="1977411391" sldId="323"/>
                <pc2:cmMk id="{EA648B21-6271-4845-B31B-E3D29BB69DD8}"/>
              </pc2:cmMkLst>
            </pc226:cmChg>
            <pc226:cmChg xmlns:pc226="http://schemas.microsoft.com/office/powerpoint/2022/06/main/command" chg="del">
              <pc226:chgData name="Jenny Hyskaj" userId="2a0cae01-d990-4fec-87a2-7d3184512457" providerId="ADAL" clId="{F0C8C8B6-FC27-4628-800A-D79DEEC6BB5F}" dt="2024-06-06T11:43:11.983" v="61"/>
              <pc2:cmMkLst xmlns:pc2="http://schemas.microsoft.com/office/powerpoint/2019/9/main/command">
                <pc:docMk/>
                <pc:sldMk cId="1977411391" sldId="323"/>
                <pc2:cmMk id="{E9350DC0-1B4B-4C34-8392-B10829D30EB3}"/>
              </pc2:cmMkLst>
            </pc226:cmChg>
            <pc226:cmChg xmlns:pc226="http://schemas.microsoft.com/office/powerpoint/2022/06/main/command" chg="del">
              <pc226:chgData name="Jenny Hyskaj" userId="2a0cae01-d990-4fec-87a2-7d3184512457" providerId="ADAL" clId="{F0C8C8B6-FC27-4628-800A-D79DEEC6BB5F}" dt="2024-06-06T11:43:11.096" v="60"/>
              <pc2:cmMkLst xmlns:pc2="http://schemas.microsoft.com/office/powerpoint/2019/9/main/command">
                <pc:docMk/>
                <pc:sldMk cId="1977411391" sldId="323"/>
                <pc2:cmMk id="{1DE306E2-7170-419C-90A0-988D676BCCCB}"/>
              </pc2:cmMkLst>
            </pc226:cmChg>
          </p:ext>
        </pc:extLst>
      </pc:sldChg>
      <pc:sldChg chg="delCm">
        <pc:chgData name="Jenny Hyskaj" userId="2a0cae01-d990-4fec-87a2-7d3184512457" providerId="ADAL" clId="{F0C8C8B6-FC27-4628-800A-D79DEEC6BB5F}" dt="2024-06-06T11:43:19.754" v="63"/>
        <pc:sldMkLst>
          <pc:docMk/>
          <pc:sldMk cId="3817361861" sldId="2146848748"/>
        </pc:sldMkLst>
        <pc:extLst>
          <p:ext xmlns:p="http://schemas.openxmlformats.org/presentationml/2006/main" uri="{D6D511B9-2390-475A-947B-AFAB55BFBCF1}">
            <pc226:cmChg xmlns:pc226="http://schemas.microsoft.com/office/powerpoint/2022/06/main/command" chg="del">
              <pc226:chgData name="Jenny Hyskaj" userId="2a0cae01-d990-4fec-87a2-7d3184512457" providerId="ADAL" clId="{F0C8C8B6-FC27-4628-800A-D79DEEC6BB5F}" dt="2024-06-06T11:43:19.754" v="63"/>
              <pc2:cmMkLst xmlns:pc2="http://schemas.microsoft.com/office/powerpoint/2019/9/main/command">
                <pc:docMk/>
                <pc:sldMk cId="3817361861" sldId="2146848748"/>
                <pc2:cmMk id="{D6ED9F64-4618-46C8-BC42-6DF84B39754A}"/>
              </pc2:cmMkLst>
            </pc226:cmChg>
          </p:ext>
        </pc:extLst>
      </pc:sldChg>
      <pc:sldChg chg="modSp mod">
        <pc:chgData name="Jenny Hyskaj" userId="2a0cae01-d990-4fec-87a2-7d3184512457" providerId="ADAL" clId="{F0C8C8B6-FC27-4628-800A-D79DEEC6BB5F}" dt="2024-06-04T10:09:18.898" v="21" actId="1076"/>
        <pc:sldMkLst>
          <pc:docMk/>
          <pc:sldMk cId="2051810200" sldId="2146848794"/>
        </pc:sldMkLst>
        <pc:spChg chg="mod">
          <ac:chgData name="Jenny Hyskaj" userId="2a0cae01-d990-4fec-87a2-7d3184512457" providerId="ADAL" clId="{F0C8C8B6-FC27-4628-800A-D79DEEC6BB5F}" dt="2024-06-04T10:09:18.898" v="21" actId="1076"/>
          <ac:spMkLst>
            <pc:docMk/>
            <pc:sldMk cId="2051810200" sldId="2146848794"/>
            <ac:spMk id="2" creationId="{4310DABB-9296-FDB0-E562-D1B45488F158}"/>
          </ac:spMkLst>
        </pc:spChg>
      </pc:sldChg>
      <pc:sldChg chg="modSp mod">
        <pc:chgData name="Jenny Hyskaj" userId="2a0cae01-d990-4fec-87a2-7d3184512457" providerId="ADAL" clId="{F0C8C8B6-FC27-4628-800A-D79DEEC6BB5F}" dt="2024-06-04T10:05:08.102" v="6" actId="1076"/>
        <pc:sldMkLst>
          <pc:docMk/>
          <pc:sldMk cId="3862862813" sldId="2147475629"/>
        </pc:sldMkLst>
        <pc:spChg chg="mod">
          <ac:chgData name="Jenny Hyskaj" userId="2a0cae01-d990-4fec-87a2-7d3184512457" providerId="ADAL" clId="{F0C8C8B6-FC27-4628-800A-D79DEEC6BB5F}" dt="2024-06-04T10:05:08.102" v="6" actId="1076"/>
          <ac:spMkLst>
            <pc:docMk/>
            <pc:sldMk cId="3862862813" sldId="2147475629"/>
            <ac:spMk id="4" creationId="{C75093C8-513D-9128-5CFB-6D9D1BD1606C}"/>
          </ac:spMkLst>
        </pc:spChg>
      </pc:sldChg>
      <pc:sldChg chg="modSp mod">
        <pc:chgData name="Jenny Hyskaj" userId="2a0cae01-d990-4fec-87a2-7d3184512457" providerId="ADAL" clId="{F0C8C8B6-FC27-4628-800A-D79DEEC6BB5F}" dt="2024-06-04T10:09:06.240" v="20" actId="1076"/>
        <pc:sldMkLst>
          <pc:docMk/>
          <pc:sldMk cId="3844415423" sldId="2147475632"/>
        </pc:sldMkLst>
        <pc:spChg chg="mod">
          <ac:chgData name="Jenny Hyskaj" userId="2a0cae01-d990-4fec-87a2-7d3184512457" providerId="ADAL" clId="{F0C8C8B6-FC27-4628-800A-D79DEEC6BB5F}" dt="2024-06-04T10:09:06.240" v="20" actId="1076"/>
          <ac:spMkLst>
            <pc:docMk/>
            <pc:sldMk cId="3844415423" sldId="2147475632"/>
            <ac:spMk id="2" creationId="{4310DABB-9296-FDB0-E562-D1B45488F158}"/>
          </ac:spMkLst>
        </pc:spChg>
      </pc:sldChg>
      <pc:sldChg chg="modSp mod">
        <pc:chgData name="Jenny Hyskaj" userId="2a0cae01-d990-4fec-87a2-7d3184512457" providerId="ADAL" clId="{F0C8C8B6-FC27-4628-800A-D79DEEC6BB5F}" dt="2024-06-04T10:09:34.486" v="22" actId="1076"/>
        <pc:sldMkLst>
          <pc:docMk/>
          <pc:sldMk cId="741960459" sldId="2147475633"/>
        </pc:sldMkLst>
        <pc:spChg chg="mod">
          <ac:chgData name="Jenny Hyskaj" userId="2a0cae01-d990-4fec-87a2-7d3184512457" providerId="ADAL" clId="{F0C8C8B6-FC27-4628-800A-D79DEEC6BB5F}" dt="2024-06-04T10:09:34.486" v="22" actId="1076"/>
          <ac:spMkLst>
            <pc:docMk/>
            <pc:sldMk cId="741960459" sldId="2147475633"/>
            <ac:spMk id="2" creationId="{4310DABB-9296-FDB0-E562-D1B45488F158}"/>
          </ac:spMkLst>
        </pc:spChg>
      </pc:sldChg>
      <pc:sldChg chg="modSp mod">
        <pc:chgData name="Jenny Hyskaj" userId="2a0cae01-d990-4fec-87a2-7d3184512457" providerId="ADAL" clId="{F0C8C8B6-FC27-4628-800A-D79DEEC6BB5F}" dt="2024-06-04T10:09:41.661" v="23" actId="1076"/>
        <pc:sldMkLst>
          <pc:docMk/>
          <pc:sldMk cId="68475447" sldId="2147475634"/>
        </pc:sldMkLst>
        <pc:spChg chg="mod">
          <ac:chgData name="Jenny Hyskaj" userId="2a0cae01-d990-4fec-87a2-7d3184512457" providerId="ADAL" clId="{F0C8C8B6-FC27-4628-800A-D79DEEC6BB5F}" dt="2024-06-04T10:09:41.661" v="23" actId="1076"/>
          <ac:spMkLst>
            <pc:docMk/>
            <pc:sldMk cId="68475447" sldId="2147475634"/>
            <ac:spMk id="2" creationId="{4310DABB-9296-FDB0-E562-D1B45488F158}"/>
          </ac:spMkLst>
        </pc:spChg>
      </pc:sldChg>
      <pc:sldChg chg="delCm">
        <pc:chgData name="Jenny Hyskaj" userId="2a0cae01-d990-4fec-87a2-7d3184512457" providerId="ADAL" clId="{F0C8C8B6-FC27-4628-800A-D79DEEC6BB5F}" dt="2024-06-06T11:43:15.043" v="62"/>
        <pc:sldMkLst>
          <pc:docMk/>
          <pc:sldMk cId="3290256225" sldId="2147475646"/>
        </pc:sldMkLst>
        <pc:extLst>
          <p:ext xmlns:p="http://schemas.openxmlformats.org/presentationml/2006/main" uri="{D6D511B9-2390-475A-947B-AFAB55BFBCF1}">
            <pc226:cmChg xmlns:pc226="http://schemas.microsoft.com/office/powerpoint/2022/06/main/command" chg="del">
              <pc226:chgData name="Jenny Hyskaj" userId="2a0cae01-d990-4fec-87a2-7d3184512457" providerId="ADAL" clId="{F0C8C8B6-FC27-4628-800A-D79DEEC6BB5F}" dt="2024-06-06T11:43:15.043" v="62"/>
              <pc2:cmMkLst xmlns:pc2="http://schemas.microsoft.com/office/powerpoint/2019/9/main/command">
                <pc:docMk/>
                <pc:sldMk cId="3290256225" sldId="2147475646"/>
                <pc2:cmMk id="{6859DDA3-00F3-499D-A002-80349BAE3553}"/>
              </pc2:cmMkLst>
            </pc226:cmChg>
          </p:ext>
        </pc:extLst>
      </pc:sldChg>
      <pc:sldChg chg="modSp mod">
        <pc:chgData name="Jenny Hyskaj" userId="2a0cae01-d990-4fec-87a2-7d3184512457" providerId="ADAL" clId="{F0C8C8B6-FC27-4628-800A-D79DEEC6BB5F}" dt="2024-06-04T10:05:37.774" v="9" actId="14100"/>
        <pc:sldMkLst>
          <pc:docMk/>
          <pc:sldMk cId="3811691975" sldId="2147475650"/>
        </pc:sldMkLst>
        <pc:spChg chg="mod">
          <ac:chgData name="Jenny Hyskaj" userId="2a0cae01-d990-4fec-87a2-7d3184512457" providerId="ADAL" clId="{F0C8C8B6-FC27-4628-800A-D79DEEC6BB5F}" dt="2024-06-04T10:05:23.308" v="7" actId="1076"/>
          <ac:spMkLst>
            <pc:docMk/>
            <pc:sldMk cId="3811691975" sldId="2147475650"/>
            <ac:spMk id="9" creationId="{478BC10B-8D10-FFFD-B0B9-C90FF6B2FE98}"/>
          </ac:spMkLst>
        </pc:spChg>
        <pc:spChg chg="mod">
          <ac:chgData name="Jenny Hyskaj" userId="2a0cae01-d990-4fec-87a2-7d3184512457" providerId="ADAL" clId="{F0C8C8B6-FC27-4628-800A-D79DEEC6BB5F}" dt="2024-06-04T10:05:37.774" v="9" actId="14100"/>
          <ac:spMkLst>
            <pc:docMk/>
            <pc:sldMk cId="3811691975" sldId="2147475650"/>
            <ac:spMk id="11" creationId="{4C1354C2-80CB-4811-CB10-72A783011E85}"/>
          </ac:spMkLst>
        </pc:spChg>
      </pc:sldChg>
      <pc:sldChg chg="modSp delCm">
        <pc:chgData name="Jenny Hyskaj" userId="2a0cae01-d990-4fec-87a2-7d3184512457" providerId="ADAL" clId="{F0C8C8B6-FC27-4628-800A-D79DEEC6BB5F}" dt="2024-06-06T11:42:56.102" v="57"/>
        <pc:sldMkLst>
          <pc:docMk/>
          <pc:sldMk cId="3576204064" sldId="2147475675"/>
        </pc:sldMkLst>
        <pc:spChg chg="mod">
          <ac:chgData name="Jenny Hyskaj" userId="2a0cae01-d990-4fec-87a2-7d3184512457" providerId="ADAL" clId="{F0C8C8B6-FC27-4628-800A-D79DEEC6BB5F}" dt="2024-06-04T10:03:09.391" v="4" actId="27636"/>
          <ac:spMkLst>
            <pc:docMk/>
            <pc:sldMk cId="3576204064" sldId="2147475675"/>
            <ac:spMk id="2" creationId="{A04291F7-7E43-BA94-0B75-F794397BBEC4}"/>
          </ac:spMkLst>
        </pc:spChg>
        <pc:spChg chg="mod">
          <ac:chgData name="Jenny Hyskaj" userId="2a0cae01-d990-4fec-87a2-7d3184512457" providerId="ADAL" clId="{F0C8C8B6-FC27-4628-800A-D79DEEC6BB5F}" dt="2024-06-04T10:03:09.391" v="4" actId="27636"/>
          <ac:spMkLst>
            <pc:docMk/>
            <pc:sldMk cId="3576204064" sldId="2147475675"/>
            <ac:spMk id="3" creationId="{F010D52E-20CE-17D3-6CEE-5865FD656041}"/>
          </ac:spMkLst>
        </pc:spChg>
        <pc:graphicFrameChg chg="mod">
          <ac:chgData name="Jenny Hyskaj" userId="2a0cae01-d990-4fec-87a2-7d3184512457" providerId="ADAL" clId="{F0C8C8B6-FC27-4628-800A-D79DEEC6BB5F}" dt="2024-06-04T10:03:09.391" v="4" actId="27636"/>
          <ac:graphicFrameMkLst>
            <pc:docMk/>
            <pc:sldMk cId="3576204064" sldId="2147475675"/>
            <ac:graphicFrameMk id="4" creationId="{D115D5E5-B270-206F-818D-E045DB1DDF45}"/>
          </ac:graphicFrameMkLst>
        </pc:graphicFrameChg>
        <pc:extLst>
          <p:ext xmlns:p="http://schemas.openxmlformats.org/presentationml/2006/main" uri="{D6D511B9-2390-475A-947B-AFAB55BFBCF1}">
            <pc226:cmChg xmlns:pc226="http://schemas.microsoft.com/office/powerpoint/2022/06/main/command" chg="del">
              <pc226:chgData name="Jenny Hyskaj" userId="2a0cae01-d990-4fec-87a2-7d3184512457" providerId="ADAL" clId="{F0C8C8B6-FC27-4628-800A-D79DEEC6BB5F}" dt="2024-06-06T11:42:56.102" v="57"/>
              <pc2:cmMkLst xmlns:pc2="http://schemas.microsoft.com/office/powerpoint/2019/9/main/command">
                <pc:docMk/>
                <pc:sldMk cId="3576204064" sldId="2147475675"/>
                <pc2:cmMk id="{DDD860E9-392C-4828-9923-7AFAD4E577CB}"/>
              </pc2:cmMkLst>
            </pc226:cmChg>
          </p:ext>
        </pc:extLst>
      </pc:sldChg>
      <pc:sldChg chg="addSp delSp modSp mod delCm">
        <pc:chgData name="Jenny Hyskaj" userId="2a0cae01-d990-4fec-87a2-7d3184512457" providerId="ADAL" clId="{F0C8C8B6-FC27-4628-800A-D79DEEC6BB5F}" dt="2024-06-06T13:07:55.836" v="190" actId="403"/>
        <pc:sldMkLst>
          <pc:docMk/>
          <pc:sldMk cId="1304038770" sldId="2147475679"/>
        </pc:sldMkLst>
        <pc:graphicFrameChg chg="add del mod modGraphic">
          <ac:chgData name="Jenny Hyskaj" userId="2a0cae01-d990-4fec-87a2-7d3184512457" providerId="ADAL" clId="{F0C8C8B6-FC27-4628-800A-D79DEEC6BB5F}" dt="2024-06-06T13:07:55.836" v="190" actId="403"/>
          <ac:graphicFrameMkLst>
            <pc:docMk/>
            <pc:sldMk cId="1304038770" sldId="2147475679"/>
            <ac:graphicFrameMk id="4" creationId="{D27A5C04-6195-0EA0-39A5-760D56516114}"/>
          </ac:graphicFrameMkLst>
        </pc:graphicFrameChg>
        <pc:picChg chg="add del mod">
          <ac:chgData name="Jenny Hyskaj" userId="2a0cae01-d990-4fec-87a2-7d3184512457" providerId="ADAL" clId="{F0C8C8B6-FC27-4628-800A-D79DEEC6BB5F}" dt="2024-06-06T12:59:55.389" v="70" actId="22"/>
          <ac:picMkLst>
            <pc:docMk/>
            <pc:sldMk cId="1304038770" sldId="2147475679"/>
            <ac:picMk id="5" creationId="{AF5771D3-64D6-5CD3-F0F7-E37963AE744E}"/>
          </ac:picMkLst>
        </pc:picChg>
        <pc:picChg chg="add del mod modCrop">
          <ac:chgData name="Jenny Hyskaj" userId="2a0cae01-d990-4fec-87a2-7d3184512457" providerId="ADAL" clId="{F0C8C8B6-FC27-4628-800A-D79DEEC6BB5F}" dt="2024-06-06T13:07:07.548" v="176" actId="478"/>
          <ac:picMkLst>
            <pc:docMk/>
            <pc:sldMk cId="1304038770" sldId="2147475679"/>
            <ac:picMk id="7" creationId="{AB16EACD-D708-D470-49DA-1B89990E1F5F}"/>
          </ac:picMkLst>
        </pc:picChg>
        <pc:extLst>
          <p:ext xmlns:p="http://schemas.openxmlformats.org/presentationml/2006/main" uri="{D6D511B9-2390-475A-947B-AFAB55BFBCF1}">
            <pc226:cmChg xmlns:pc226="http://schemas.microsoft.com/office/powerpoint/2022/06/main/command" chg="del">
              <pc226:chgData name="Jenny Hyskaj" userId="2a0cae01-d990-4fec-87a2-7d3184512457" providerId="ADAL" clId="{F0C8C8B6-FC27-4628-800A-D79DEEC6BB5F}" dt="2024-06-06T11:42:39.950" v="55"/>
              <pc2:cmMkLst xmlns:pc2="http://schemas.microsoft.com/office/powerpoint/2019/9/main/command">
                <pc:docMk/>
                <pc:sldMk cId="1304038770" sldId="2147475679"/>
                <pc2:cmMk id="{50A14540-D3AB-40D8-B28E-08E034707732}"/>
              </pc2:cmMkLst>
            </pc226:cmChg>
          </p:ext>
        </pc:extLst>
      </pc:sldChg>
      <pc:sldChg chg="modSp mod delCm">
        <pc:chgData name="Jenny Hyskaj" userId="2a0cae01-d990-4fec-87a2-7d3184512457" providerId="ADAL" clId="{F0C8C8B6-FC27-4628-800A-D79DEEC6BB5F}" dt="2024-06-06T11:42:47.818" v="56"/>
        <pc:sldMkLst>
          <pc:docMk/>
          <pc:sldMk cId="2930675891" sldId="2147475681"/>
        </pc:sldMkLst>
        <pc:spChg chg="mod">
          <ac:chgData name="Jenny Hyskaj" userId="2a0cae01-d990-4fec-87a2-7d3184512457" providerId="ADAL" clId="{F0C8C8B6-FC27-4628-800A-D79DEEC6BB5F}" dt="2024-06-04T10:02:40.325" v="1" actId="2711"/>
          <ac:spMkLst>
            <pc:docMk/>
            <pc:sldMk cId="2930675891" sldId="2147475681"/>
            <ac:spMk id="2" creationId="{05E44A00-9C7E-6F2C-B5E0-4C120987F27D}"/>
          </ac:spMkLst>
        </pc:spChg>
        <pc:spChg chg="mod">
          <ac:chgData name="Jenny Hyskaj" userId="2a0cae01-d990-4fec-87a2-7d3184512457" providerId="ADAL" clId="{F0C8C8B6-FC27-4628-800A-D79DEEC6BB5F}" dt="2024-06-04T10:02:40.325" v="1" actId="2711"/>
          <ac:spMkLst>
            <pc:docMk/>
            <pc:sldMk cId="2930675891" sldId="2147475681"/>
            <ac:spMk id="8" creationId="{2CBC4AFE-83E1-887E-491E-409E5191374F}"/>
          </ac:spMkLst>
        </pc:spChg>
        <pc:spChg chg="mod">
          <ac:chgData name="Jenny Hyskaj" userId="2a0cae01-d990-4fec-87a2-7d3184512457" providerId="ADAL" clId="{F0C8C8B6-FC27-4628-800A-D79DEEC6BB5F}" dt="2024-06-04T10:02:40.325" v="1" actId="2711"/>
          <ac:spMkLst>
            <pc:docMk/>
            <pc:sldMk cId="2930675891" sldId="2147475681"/>
            <ac:spMk id="9" creationId="{1F361380-6561-C654-2FF6-4848C4B6E9C1}"/>
          </ac:spMkLst>
        </pc:spChg>
        <pc:spChg chg="mod">
          <ac:chgData name="Jenny Hyskaj" userId="2a0cae01-d990-4fec-87a2-7d3184512457" providerId="ADAL" clId="{F0C8C8B6-FC27-4628-800A-D79DEEC6BB5F}" dt="2024-06-04T10:02:40.325" v="1" actId="2711"/>
          <ac:spMkLst>
            <pc:docMk/>
            <pc:sldMk cId="2930675891" sldId="2147475681"/>
            <ac:spMk id="10" creationId="{9EED51FC-70BF-65E2-EB7E-98E701B68A66}"/>
          </ac:spMkLst>
        </pc:spChg>
        <pc:spChg chg="mod">
          <ac:chgData name="Jenny Hyskaj" userId="2a0cae01-d990-4fec-87a2-7d3184512457" providerId="ADAL" clId="{F0C8C8B6-FC27-4628-800A-D79DEEC6BB5F}" dt="2024-06-04T10:02:40.325" v="1" actId="2711"/>
          <ac:spMkLst>
            <pc:docMk/>
            <pc:sldMk cId="2930675891" sldId="2147475681"/>
            <ac:spMk id="11" creationId="{E3E2AFFC-CDD9-AE1F-4109-6221A920D702}"/>
          </ac:spMkLst>
        </pc:spChg>
        <pc:spChg chg="mod">
          <ac:chgData name="Jenny Hyskaj" userId="2a0cae01-d990-4fec-87a2-7d3184512457" providerId="ADAL" clId="{F0C8C8B6-FC27-4628-800A-D79DEEC6BB5F}" dt="2024-06-04T10:02:40.325" v="1" actId="2711"/>
          <ac:spMkLst>
            <pc:docMk/>
            <pc:sldMk cId="2930675891" sldId="2147475681"/>
            <ac:spMk id="12" creationId="{0E38C2F3-BBAD-10EC-ABE8-2468C61FA0C0}"/>
          </ac:spMkLst>
        </pc:spChg>
        <pc:spChg chg="mod">
          <ac:chgData name="Jenny Hyskaj" userId="2a0cae01-d990-4fec-87a2-7d3184512457" providerId="ADAL" clId="{F0C8C8B6-FC27-4628-800A-D79DEEC6BB5F}" dt="2024-06-04T10:02:40.325" v="1" actId="2711"/>
          <ac:spMkLst>
            <pc:docMk/>
            <pc:sldMk cId="2930675891" sldId="2147475681"/>
            <ac:spMk id="13" creationId="{36A9B140-2578-23D6-58EB-5B735BE47957}"/>
          </ac:spMkLst>
        </pc:spChg>
        <pc:extLst>
          <p:ext xmlns:p="http://schemas.openxmlformats.org/presentationml/2006/main" uri="{D6D511B9-2390-475A-947B-AFAB55BFBCF1}">
            <pc226:cmChg xmlns:pc226="http://schemas.microsoft.com/office/powerpoint/2022/06/main/command" chg="del">
              <pc226:chgData name="Jenny Hyskaj" userId="2a0cae01-d990-4fec-87a2-7d3184512457" providerId="ADAL" clId="{F0C8C8B6-FC27-4628-800A-D79DEEC6BB5F}" dt="2024-06-06T11:42:47.818" v="56"/>
              <pc2:cmMkLst xmlns:pc2="http://schemas.microsoft.com/office/powerpoint/2019/9/main/command">
                <pc:docMk/>
                <pc:sldMk cId="2930675891" sldId="2147475681"/>
                <pc2:cmMk id="{7A509038-DCD5-4257-B4D1-64C3B6111C71}"/>
              </pc2:cmMkLst>
            </pc226:cmChg>
          </p:ext>
        </pc:extLst>
      </pc:sldChg>
      <pc:sldChg chg="modSp">
        <pc:chgData name="Jenny Hyskaj" userId="2a0cae01-d990-4fec-87a2-7d3184512457" providerId="ADAL" clId="{F0C8C8B6-FC27-4628-800A-D79DEEC6BB5F}" dt="2024-06-04T10:02:54.304" v="2" actId="2711"/>
        <pc:sldMkLst>
          <pc:docMk/>
          <pc:sldMk cId="3839947749" sldId="2147475682"/>
        </pc:sldMkLst>
        <pc:spChg chg="mod">
          <ac:chgData name="Jenny Hyskaj" userId="2a0cae01-d990-4fec-87a2-7d3184512457" providerId="ADAL" clId="{F0C8C8B6-FC27-4628-800A-D79DEEC6BB5F}" dt="2024-06-04T10:02:54.304" v="2" actId="2711"/>
          <ac:spMkLst>
            <pc:docMk/>
            <pc:sldMk cId="3839947749" sldId="2147475682"/>
            <ac:spMk id="2" creationId="{9B7274D3-A7DE-2198-600E-504852B1F371}"/>
          </ac:spMkLst>
        </pc:spChg>
        <pc:spChg chg="mod">
          <ac:chgData name="Jenny Hyskaj" userId="2a0cae01-d990-4fec-87a2-7d3184512457" providerId="ADAL" clId="{F0C8C8B6-FC27-4628-800A-D79DEEC6BB5F}" dt="2024-06-04T10:02:54.304" v="2" actId="2711"/>
          <ac:spMkLst>
            <pc:docMk/>
            <pc:sldMk cId="3839947749" sldId="2147475682"/>
            <ac:spMk id="5" creationId="{89C808A1-2879-1E28-6DD9-E27509F00DDF}"/>
          </ac:spMkLst>
        </pc:spChg>
        <pc:spChg chg="mod">
          <ac:chgData name="Jenny Hyskaj" userId="2a0cae01-d990-4fec-87a2-7d3184512457" providerId="ADAL" clId="{F0C8C8B6-FC27-4628-800A-D79DEEC6BB5F}" dt="2024-06-04T10:02:54.304" v="2" actId="2711"/>
          <ac:spMkLst>
            <pc:docMk/>
            <pc:sldMk cId="3839947749" sldId="2147475682"/>
            <ac:spMk id="7" creationId="{2E25553C-CF6E-951F-92E9-109807940144}"/>
          </ac:spMkLst>
        </pc:spChg>
        <pc:graphicFrameChg chg="mod">
          <ac:chgData name="Jenny Hyskaj" userId="2a0cae01-d990-4fec-87a2-7d3184512457" providerId="ADAL" clId="{F0C8C8B6-FC27-4628-800A-D79DEEC6BB5F}" dt="2024-06-04T10:02:54.304" v="2" actId="2711"/>
          <ac:graphicFrameMkLst>
            <pc:docMk/>
            <pc:sldMk cId="3839947749" sldId="2147475682"/>
            <ac:graphicFrameMk id="6" creationId="{E5A9EFB1-367B-9902-A60F-4BEA13E81A0F}"/>
          </ac:graphicFrameMkLst>
        </pc:graphicFrameChg>
      </pc:sldChg>
      <pc:sldChg chg="delCm">
        <pc:chgData name="Jenny Hyskaj" userId="2a0cae01-d990-4fec-87a2-7d3184512457" providerId="ADAL" clId="{F0C8C8B6-FC27-4628-800A-D79DEEC6BB5F}" dt="2024-06-06T11:43:04.785" v="58"/>
        <pc:sldMkLst>
          <pc:docMk/>
          <pc:sldMk cId="3152376052" sldId="2147475686"/>
        </pc:sldMkLst>
        <pc:extLst>
          <p:ext xmlns:p="http://schemas.openxmlformats.org/presentationml/2006/main" uri="{D6D511B9-2390-475A-947B-AFAB55BFBCF1}">
            <pc226:cmChg xmlns:pc226="http://schemas.microsoft.com/office/powerpoint/2022/06/main/command" chg="del">
              <pc226:chgData name="Jenny Hyskaj" userId="2a0cae01-d990-4fec-87a2-7d3184512457" providerId="ADAL" clId="{F0C8C8B6-FC27-4628-800A-D79DEEC6BB5F}" dt="2024-06-06T11:43:04.785" v="58"/>
              <pc2:cmMkLst xmlns:pc2="http://schemas.microsoft.com/office/powerpoint/2019/9/main/command">
                <pc:docMk/>
                <pc:sldMk cId="3152376052" sldId="2147475686"/>
                <pc2:cmMk id="{6537AA5A-58F1-4FE5-B271-AB8B21658C42}"/>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a:solidFill>
                  <a:schemeClr val="tx1"/>
                </a:solidFill>
                <a:latin typeface="Roboto" panose="02000000000000000000" pitchFamily="2" charset="0"/>
                <a:ea typeface="Roboto" panose="02000000000000000000" pitchFamily="2" charset="0"/>
                <a:cs typeface="Roboto" panose="02000000000000000000" pitchFamily="2" charset="0"/>
              </a:rPr>
              <a:t>Service Provider Performance</a:t>
            </a:r>
          </a:p>
        </c:rich>
      </c:tx>
      <c:layout>
        <c:manualLayout>
          <c:xMode val="edge"/>
          <c:yMode val="edge"/>
          <c:x val="0.39707059922594423"/>
          <c:y val="3.2346757237586934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tockChart>
        <c:ser>
          <c:idx val="0"/>
          <c:order val="0"/>
          <c:tx>
            <c:strRef>
              <c:f>Sheet1!$B$1</c:f>
              <c:strCache>
                <c:ptCount val="1"/>
                <c:pt idx="0">
                  <c:v>Low</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45292</c:v>
                </c:pt>
                <c:pt idx="1">
                  <c:v>45323</c:v>
                </c:pt>
                <c:pt idx="2">
                  <c:v>45352</c:v>
                </c:pt>
                <c:pt idx="3">
                  <c:v>45383</c:v>
                </c:pt>
              </c:numCache>
            </c:numRef>
          </c:cat>
          <c:val>
            <c:numRef>
              <c:f>Sheet1!$B$2:$B$5</c:f>
              <c:numCache>
                <c:formatCode>0</c:formatCode>
                <c:ptCount val="4"/>
                <c:pt idx="0">
                  <c:v>82</c:v>
                </c:pt>
                <c:pt idx="1">
                  <c:v>82</c:v>
                </c:pt>
                <c:pt idx="2">
                  <c:v>73</c:v>
                </c:pt>
                <c:pt idx="3">
                  <c:v>85</c:v>
                </c:pt>
              </c:numCache>
            </c:numRef>
          </c:val>
          <c:smooth val="0"/>
          <c:extLst>
            <c:ext xmlns:c16="http://schemas.microsoft.com/office/drawing/2014/chart" uri="{C3380CC4-5D6E-409C-BE32-E72D297353CC}">
              <c16:uniqueId val="{00000000-0FAF-4129-8D61-0BA0AC5F58A4}"/>
            </c:ext>
          </c:extLst>
        </c:ser>
        <c:ser>
          <c:idx val="1"/>
          <c:order val="1"/>
          <c:tx>
            <c:strRef>
              <c:f>Sheet1!$C$1</c:f>
              <c:strCache>
                <c:ptCount val="1"/>
                <c:pt idx="0">
                  <c:v>Average</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45292</c:v>
                </c:pt>
                <c:pt idx="1">
                  <c:v>45323</c:v>
                </c:pt>
                <c:pt idx="2">
                  <c:v>45352</c:v>
                </c:pt>
                <c:pt idx="3">
                  <c:v>45383</c:v>
                </c:pt>
              </c:numCache>
            </c:numRef>
          </c:cat>
          <c:val>
            <c:numRef>
              <c:f>Sheet1!$C$2:$C$5</c:f>
              <c:numCache>
                <c:formatCode>0</c:formatCode>
                <c:ptCount val="4"/>
                <c:pt idx="0">
                  <c:v>94</c:v>
                </c:pt>
                <c:pt idx="1">
                  <c:v>91</c:v>
                </c:pt>
                <c:pt idx="2">
                  <c:v>91</c:v>
                </c:pt>
                <c:pt idx="3">
                  <c:v>94</c:v>
                </c:pt>
              </c:numCache>
            </c:numRef>
          </c:val>
          <c:smooth val="0"/>
          <c:extLst>
            <c:ext xmlns:c16="http://schemas.microsoft.com/office/drawing/2014/chart" uri="{C3380CC4-5D6E-409C-BE32-E72D297353CC}">
              <c16:uniqueId val="{00000001-0FAF-4129-8D61-0BA0AC5F58A4}"/>
            </c:ext>
          </c:extLst>
        </c:ser>
        <c:ser>
          <c:idx val="2"/>
          <c:order val="2"/>
          <c:tx>
            <c:strRef>
              <c:f>Sheet1!$D$1</c:f>
              <c:strCache>
                <c:ptCount val="1"/>
                <c:pt idx="0">
                  <c:v>High</c:v>
                </c:pt>
              </c:strCache>
            </c:strRef>
          </c:tx>
          <c:spPr>
            <a:ln w="25400" cap="rnd">
              <a:noFill/>
              <a:round/>
            </a:ln>
            <a:effectLst/>
          </c:spPr>
          <c:marker>
            <c:symbol val="dot"/>
            <c:size val="3"/>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45292</c:v>
                </c:pt>
                <c:pt idx="1">
                  <c:v>45323</c:v>
                </c:pt>
                <c:pt idx="2">
                  <c:v>45352</c:v>
                </c:pt>
                <c:pt idx="3">
                  <c:v>45383</c:v>
                </c:pt>
              </c:numCache>
            </c:numRef>
          </c:cat>
          <c:val>
            <c:numRef>
              <c:f>Sheet1!$D$2:$D$5</c:f>
              <c:numCache>
                <c:formatCode>0</c:formatCode>
                <c:ptCount val="4"/>
                <c:pt idx="0">
                  <c:v>100</c:v>
                </c:pt>
                <c:pt idx="1">
                  <c:v>100</c:v>
                </c:pt>
                <c:pt idx="2">
                  <c:v>100</c:v>
                </c:pt>
                <c:pt idx="3">
                  <c:v>100</c:v>
                </c:pt>
              </c:numCache>
            </c:numRef>
          </c:val>
          <c:smooth val="0"/>
          <c:extLst>
            <c:ext xmlns:c16="http://schemas.microsoft.com/office/drawing/2014/chart" uri="{C3380CC4-5D6E-409C-BE32-E72D297353CC}">
              <c16:uniqueId val="{00000002-0FAF-4129-8D61-0BA0AC5F58A4}"/>
            </c:ext>
          </c:extLst>
        </c:ser>
        <c:dLbls>
          <c:showLegendKey val="0"/>
          <c:showVal val="1"/>
          <c:showCatName val="0"/>
          <c:showSerName val="0"/>
          <c:showPercent val="0"/>
          <c:showBubbleSize val="0"/>
        </c:dLbls>
        <c:hiLowLines>
          <c:spPr>
            <a:ln w="50800" cap="flat" cmpd="sng" algn="ctr">
              <a:gradFill flip="none" rotWithShape="1">
                <a:gsLst>
                  <a:gs pos="0">
                    <a:srgbClr val="FF0000"/>
                  </a:gs>
                  <a:gs pos="60000">
                    <a:srgbClr val="FFC000"/>
                  </a:gs>
                  <a:gs pos="100000">
                    <a:srgbClr val="92D050"/>
                  </a:gs>
                </a:gsLst>
                <a:path path="circle">
                  <a:fillToRect l="100000" t="100000"/>
                </a:path>
                <a:tileRect r="-100000" b="-100000"/>
              </a:gradFill>
              <a:round/>
            </a:ln>
            <a:effectLst/>
          </c:spPr>
        </c:hiLowLines>
        <c:axId val="1066337967"/>
        <c:axId val="1066340463"/>
      </c:stockChart>
      <c:dateAx>
        <c:axId val="106633796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66340463"/>
        <c:crosses val="autoZero"/>
        <c:auto val="1"/>
        <c:lblOffset val="100"/>
        <c:baseTimeUnit val="months"/>
      </c:dateAx>
      <c:valAx>
        <c:axId val="1066340463"/>
        <c:scaling>
          <c:orientation val="minMax"/>
          <c:max val="100"/>
          <c:min val="5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GB" sz="1200" dirty="0">
                    <a:solidFill>
                      <a:schemeClr val="tx1"/>
                    </a:solidFill>
                    <a:latin typeface="Roboto" panose="02000000000000000000" pitchFamily="2" charset="0"/>
                    <a:ea typeface="Roboto" panose="02000000000000000000" pitchFamily="2" charset="0"/>
                    <a:cs typeface="Roboto" panose="02000000000000000000" pitchFamily="2" charset="0"/>
                  </a:rPr>
                  <a:t>Percentage of SLAs met or exceeded by Service Providers (%)</a:t>
                </a:r>
                <a:br>
                  <a:rPr lang="en-GB" sz="12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GB" sz="1200" dirty="0">
                    <a:solidFill>
                      <a:schemeClr val="tx1"/>
                    </a:solidFill>
                    <a:latin typeface="Roboto" panose="02000000000000000000" pitchFamily="2" charset="0"/>
                    <a:ea typeface="Roboto" panose="02000000000000000000" pitchFamily="2" charset="0"/>
                    <a:cs typeface="Roboto" panose="02000000000000000000" pitchFamily="2" charset="0"/>
                  </a:rPr>
                  <a:t>Range of Performance: Low – Average – High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66337967"/>
        <c:crosses val="autoZero"/>
        <c:crossBetween val="between"/>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1112C-3495-4083-B764-E1725338887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94C4EBBC-5EB2-4B89-AF32-0CDC440D3254}">
      <dgm:prSet phldrT="[Text]" custT="1"/>
      <dgm:spPr/>
      <dgm:t>
        <a:bodyPr/>
        <a:lstStyle/>
        <a:p>
          <a:r>
            <a:rPr lang="en-GB" sz="1050" dirty="0">
              <a:latin typeface="Roboto" panose="02000000000000000000" pitchFamily="2" charset="0"/>
              <a:ea typeface="Roboto" panose="02000000000000000000" pitchFamily="2" charset="0"/>
              <a:cs typeface="Roboto" panose="02000000000000000000" pitchFamily="2" charset="0"/>
            </a:rPr>
            <a:t>04 April</a:t>
          </a:r>
        </a:p>
      </dgm:t>
    </dgm:pt>
    <dgm:pt modelId="{D1B14F95-36B3-40B9-8183-810E8FF4CC71}" type="parTrans" cxnId="{D2298687-4B71-4B14-A5AB-EFD8A6E50A93}">
      <dgm:prSet/>
      <dgm:spPr/>
      <dgm:t>
        <a:bodyPr/>
        <a:lstStyle/>
        <a:p>
          <a:endParaRPr lang="en-GB" sz="2800"/>
        </a:p>
      </dgm:t>
    </dgm:pt>
    <dgm:pt modelId="{928EA1F9-C2FC-4BD4-943D-C1CB7E7F1BC1}" type="sibTrans" cxnId="{D2298687-4B71-4B14-A5AB-EFD8A6E50A93}">
      <dgm:prSet/>
      <dgm:spPr/>
      <dgm:t>
        <a:bodyPr/>
        <a:lstStyle/>
        <a:p>
          <a:endParaRPr lang="en-GB" sz="2800"/>
        </a:p>
      </dgm:t>
    </dgm:pt>
    <dgm:pt modelId="{049C2EF3-4A25-4551-A159-012342238507}">
      <dgm:prSet phldrT="[Text]" custT="1"/>
      <dgm:spPr/>
      <dgm:t>
        <a:bodyPr/>
        <a:lstStyle/>
        <a:p>
          <a:r>
            <a:rPr lang="en-GB" sz="1200" b="0" dirty="0">
              <a:solidFill>
                <a:schemeClr val="tx1"/>
              </a:solidFill>
              <a:effectLst/>
              <a:latin typeface="Roboto" panose="02000000000000000000" pitchFamily="2" charset="0"/>
              <a:ea typeface="Roboto" panose="02000000000000000000" pitchFamily="2" charset="0"/>
              <a:cs typeface="Roboto" panose="02000000000000000000" pitchFamily="2" charset="0"/>
            </a:rPr>
            <a:t>Submit data (as per normal requirements).</a:t>
          </a:r>
          <a:endParaRPr lang="en-GB" sz="1200" dirty="0">
            <a:latin typeface="Roboto" panose="02000000000000000000" pitchFamily="2" charset="0"/>
            <a:ea typeface="Roboto" panose="02000000000000000000" pitchFamily="2" charset="0"/>
            <a:cs typeface="Roboto" panose="02000000000000000000" pitchFamily="2" charset="0"/>
          </a:endParaRPr>
        </a:p>
      </dgm:t>
    </dgm:pt>
    <dgm:pt modelId="{50536947-4FEE-411A-9ADA-4811E3A9F9DC}" type="parTrans" cxnId="{B8B8DB9C-13EC-495F-A5BA-4590081AAD51}">
      <dgm:prSet/>
      <dgm:spPr/>
      <dgm:t>
        <a:bodyPr/>
        <a:lstStyle/>
        <a:p>
          <a:endParaRPr lang="en-GB" sz="2800"/>
        </a:p>
      </dgm:t>
    </dgm:pt>
    <dgm:pt modelId="{AD67E984-E18D-4819-85F1-D7287EA5AB32}" type="sibTrans" cxnId="{B8B8DB9C-13EC-495F-A5BA-4590081AAD51}">
      <dgm:prSet/>
      <dgm:spPr/>
      <dgm:t>
        <a:bodyPr/>
        <a:lstStyle/>
        <a:p>
          <a:endParaRPr lang="en-GB" sz="2800"/>
        </a:p>
      </dgm:t>
    </dgm:pt>
    <dgm:pt modelId="{4F381198-E06E-4901-9DAF-A661D5DF68CC}">
      <dgm:prSet phldrT="[Text]" custT="1"/>
      <dgm:spPr/>
      <dgm:t>
        <a:bodyPr/>
        <a:lstStyle/>
        <a:p>
          <a:r>
            <a:rPr lang="en-GB" sz="1050">
              <a:latin typeface="Roboto" panose="02000000000000000000" pitchFamily="2" charset="0"/>
              <a:ea typeface="Roboto" panose="02000000000000000000" pitchFamily="2" charset="0"/>
              <a:cs typeface="Roboto" panose="02000000000000000000" pitchFamily="2" charset="0"/>
            </a:rPr>
            <a:t>Prior to 18 July</a:t>
          </a:r>
        </a:p>
      </dgm:t>
    </dgm:pt>
    <dgm:pt modelId="{2FB1472D-95B3-4B2B-AC8D-9F106465A07F}" type="parTrans" cxnId="{0E96B60C-6F73-44B2-B1D5-A4D4AA714398}">
      <dgm:prSet/>
      <dgm:spPr/>
      <dgm:t>
        <a:bodyPr/>
        <a:lstStyle/>
        <a:p>
          <a:endParaRPr lang="en-GB" sz="2800"/>
        </a:p>
      </dgm:t>
    </dgm:pt>
    <dgm:pt modelId="{7D65C2A0-CDD2-44E9-90B2-3C572E93B2F2}" type="sibTrans" cxnId="{0E96B60C-6F73-44B2-B1D5-A4D4AA714398}">
      <dgm:prSet/>
      <dgm:spPr/>
      <dgm:t>
        <a:bodyPr/>
        <a:lstStyle/>
        <a:p>
          <a:endParaRPr lang="en-GB" sz="2800"/>
        </a:p>
      </dgm:t>
    </dgm:pt>
    <dgm:pt modelId="{52065AC9-CD40-4DC6-B02D-1376DBCDBA49}">
      <dgm:prSet phldrT="[Text]" custT="1"/>
      <dgm:spPr/>
      <dgm:t>
        <a:bodyPr/>
        <a:lstStyle/>
        <a:p>
          <a:r>
            <a:rPr lang="en-GB" sz="1200" b="0" dirty="0">
              <a:solidFill>
                <a:schemeClr val="tx1"/>
              </a:solidFill>
              <a:effectLst/>
              <a:latin typeface="Roboto" panose="02000000000000000000" pitchFamily="2" charset="0"/>
              <a:ea typeface="Roboto" panose="02000000000000000000" pitchFamily="2" charset="0"/>
              <a:cs typeface="Roboto" panose="02000000000000000000" pitchFamily="2" charset="0"/>
            </a:rPr>
            <a:t>Review final figures in PA Dashboard. Provide positive confirmation that figures have been reviewed and agreed or raise timely query.</a:t>
          </a:r>
          <a:endParaRPr lang="en-GB" sz="1200" dirty="0">
            <a:latin typeface="Roboto" panose="02000000000000000000" pitchFamily="2" charset="0"/>
            <a:ea typeface="Roboto" panose="02000000000000000000" pitchFamily="2" charset="0"/>
            <a:cs typeface="Roboto" panose="02000000000000000000" pitchFamily="2" charset="0"/>
          </a:endParaRPr>
        </a:p>
      </dgm:t>
    </dgm:pt>
    <dgm:pt modelId="{546A2846-B266-42CB-9BFB-49BBEA7006C6}" type="parTrans" cxnId="{7514CE8B-585B-440A-A9E0-BA5EFC5C4C9D}">
      <dgm:prSet/>
      <dgm:spPr/>
      <dgm:t>
        <a:bodyPr/>
        <a:lstStyle/>
        <a:p>
          <a:endParaRPr lang="en-GB" sz="2800"/>
        </a:p>
      </dgm:t>
    </dgm:pt>
    <dgm:pt modelId="{FA71A4D4-873E-42E7-AD0E-9455F78D415A}" type="sibTrans" cxnId="{7514CE8B-585B-440A-A9E0-BA5EFC5C4C9D}">
      <dgm:prSet/>
      <dgm:spPr/>
      <dgm:t>
        <a:bodyPr/>
        <a:lstStyle/>
        <a:p>
          <a:endParaRPr lang="en-GB" sz="2800"/>
        </a:p>
      </dgm:t>
    </dgm:pt>
    <dgm:pt modelId="{C9DA36EA-0765-422B-ADB1-8B92BFB6BA41}">
      <dgm:prSet phldrT="[Text]" custT="1"/>
      <dgm:spPr/>
      <dgm:t>
        <a:bodyPr/>
        <a:lstStyle/>
        <a:p>
          <a:r>
            <a:rPr lang="en-GB" sz="1050">
              <a:latin typeface="Roboto" panose="02000000000000000000" pitchFamily="2" charset="0"/>
              <a:ea typeface="Roboto" panose="02000000000000000000" pitchFamily="2" charset="0"/>
              <a:cs typeface="Roboto" panose="02000000000000000000" pitchFamily="2" charset="0"/>
            </a:rPr>
            <a:t>Post 18 July</a:t>
          </a:r>
        </a:p>
      </dgm:t>
    </dgm:pt>
    <dgm:pt modelId="{AA8B2EEF-FF0F-4DE7-A7A7-61E59EB8D239}" type="parTrans" cxnId="{F73F361E-E7CD-4816-8820-7069FF6750E3}">
      <dgm:prSet/>
      <dgm:spPr/>
      <dgm:t>
        <a:bodyPr/>
        <a:lstStyle/>
        <a:p>
          <a:endParaRPr lang="en-GB" sz="2800"/>
        </a:p>
      </dgm:t>
    </dgm:pt>
    <dgm:pt modelId="{AEEF8D5A-0E56-48B2-80C0-1E4E78E67390}" type="sibTrans" cxnId="{F73F361E-E7CD-4816-8820-7069FF6750E3}">
      <dgm:prSet/>
      <dgm:spPr/>
      <dgm:t>
        <a:bodyPr/>
        <a:lstStyle/>
        <a:p>
          <a:endParaRPr lang="en-GB" sz="2800"/>
        </a:p>
      </dgm:t>
    </dgm:pt>
    <dgm:pt modelId="{52027C6A-BFFE-4D06-9A56-2E7EC12B746A}">
      <dgm:prSet phldrT="[Text]" custT="1"/>
      <dgm:spPr/>
      <dgm:t>
        <a:bodyPr/>
        <a:lstStyle/>
        <a:p>
          <a:r>
            <a:rPr lang="en-GB" sz="1200" b="0">
              <a:solidFill>
                <a:schemeClr val="tx1"/>
              </a:solidFill>
              <a:effectLst/>
              <a:latin typeface="Roboto" panose="02000000000000000000" pitchFamily="2" charset="0"/>
              <a:ea typeface="Roboto" panose="02000000000000000000" pitchFamily="2" charset="0"/>
              <a:cs typeface="Roboto" panose="02000000000000000000" pitchFamily="2" charset="0"/>
            </a:rPr>
            <a:t>Review post-query results and confirm they reflect outcome of queries raised.</a:t>
          </a:r>
          <a:endParaRPr lang="en-GB" sz="1200">
            <a:latin typeface="Roboto" panose="02000000000000000000" pitchFamily="2" charset="0"/>
            <a:ea typeface="Roboto" panose="02000000000000000000" pitchFamily="2" charset="0"/>
            <a:cs typeface="Roboto" panose="02000000000000000000" pitchFamily="2" charset="0"/>
          </a:endParaRPr>
        </a:p>
      </dgm:t>
    </dgm:pt>
    <dgm:pt modelId="{CA6C8119-8198-4DD2-8662-DF91995BF1B7}" type="parTrans" cxnId="{8573CF51-3146-41DC-B1EC-0A0A6C2ED2F0}">
      <dgm:prSet/>
      <dgm:spPr/>
      <dgm:t>
        <a:bodyPr/>
        <a:lstStyle/>
        <a:p>
          <a:endParaRPr lang="en-GB" sz="2800"/>
        </a:p>
      </dgm:t>
    </dgm:pt>
    <dgm:pt modelId="{67EAD4BE-E6C7-4C04-BEA9-7E25FF63AA34}" type="sibTrans" cxnId="{8573CF51-3146-41DC-B1EC-0A0A6C2ED2F0}">
      <dgm:prSet/>
      <dgm:spPr/>
      <dgm:t>
        <a:bodyPr/>
        <a:lstStyle/>
        <a:p>
          <a:endParaRPr lang="en-GB" sz="2800"/>
        </a:p>
      </dgm:t>
    </dgm:pt>
    <dgm:pt modelId="{817C21C7-CE9A-48AB-B517-ACE7AA821A94}">
      <dgm:prSet phldrT="[Text]" custT="1"/>
      <dgm:spPr/>
      <dgm:t>
        <a:bodyPr/>
        <a:lstStyle/>
        <a:p>
          <a:r>
            <a:rPr lang="en-GB" sz="1050">
              <a:latin typeface="Roboto" panose="02000000000000000000" pitchFamily="2" charset="0"/>
              <a:ea typeface="Roboto" panose="02000000000000000000" pitchFamily="2" charset="0"/>
              <a:cs typeface="Roboto" panose="02000000000000000000" pitchFamily="2" charset="0"/>
            </a:rPr>
            <a:t>By 22 August</a:t>
          </a:r>
        </a:p>
      </dgm:t>
    </dgm:pt>
    <dgm:pt modelId="{D59F0D6B-2617-4695-8C20-A47BC39133D0}" type="parTrans" cxnId="{0D5C8CF1-61DC-4A30-8854-E0E973E4006A}">
      <dgm:prSet/>
      <dgm:spPr/>
      <dgm:t>
        <a:bodyPr/>
        <a:lstStyle/>
        <a:p>
          <a:endParaRPr lang="en-GB" sz="2800"/>
        </a:p>
      </dgm:t>
    </dgm:pt>
    <dgm:pt modelId="{EDF4EDDE-A58F-45EC-BF0D-6935921E3FDA}" type="sibTrans" cxnId="{0D5C8CF1-61DC-4A30-8854-E0E973E4006A}">
      <dgm:prSet/>
      <dgm:spPr/>
      <dgm:t>
        <a:bodyPr/>
        <a:lstStyle/>
        <a:p>
          <a:endParaRPr lang="en-GB" sz="2800"/>
        </a:p>
      </dgm:t>
    </dgm:pt>
    <dgm:pt modelId="{2176450D-D52D-4D9B-BBDA-1872F0AFAF04}">
      <dgm:prSet custT="1"/>
      <dgm:spPr/>
      <dgm:t>
        <a:bodyPr/>
        <a:lstStyle/>
        <a:p>
          <a:r>
            <a:rPr lang="en-GB" sz="1200" b="0">
              <a:solidFill>
                <a:schemeClr val="tx1"/>
              </a:solidFill>
              <a:effectLst/>
              <a:latin typeface="Roboto" panose="02000000000000000000" pitchFamily="2" charset="0"/>
              <a:ea typeface="Roboto" panose="02000000000000000000" pitchFamily="2" charset="0"/>
              <a:cs typeface="Roboto" panose="02000000000000000000" pitchFamily="2" charset="0"/>
            </a:rPr>
            <a:t>Provide details of any portfolio changes (acquisitions / mergers) or positive confirmation of no change.</a:t>
          </a:r>
        </a:p>
      </dgm:t>
    </dgm:pt>
    <dgm:pt modelId="{B00F84C1-CFB9-487C-A144-C08064F83479}" type="parTrans" cxnId="{FFF8B00A-542E-4422-83FE-65BAC4E23A26}">
      <dgm:prSet/>
      <dgm:spPr/>
      <dgm:t>
        <a:bodyPr/>
        <a:lstStyle/>
        <a:p>
          <a:endParaRPr lang="en-GB" sz="2800"/>
        </a:p>
      </dgm:t>
    </dgm:pt>
    <dgm:pt modelId="{68548B65-57A6-4CB8-9402-6A19EA94E656}" type="sibTrans" cxnId="{FFF8B00A-542E-4422-83FE-65BAC4E23A26}">
      <dgm:prSet/>
      <dgm:spPr/>
      <dgm:t>
        <a:bodyPr/>
        <a:lstStyle/>
        <a:p>
          <a:endParaRPr lang="en-GB" sz="2800"/>
        </a:p>
      </dgm:t>
    </dgm:pt>
    <dgm:pt modelId="{6BE0AE1E-786A-4ED0-84FC-FF682F77F5B6}">
      <dgm:prSet custT="1"/>
      <dgm:spPr/>
      <dgm:t>
        <a:bodyPr/>
        <a:lstStyle/>
        <a:p>
          <a:r>
            <a:rPr lang="en-GB" sz="1200" b="0">
              <a:solidFill>
                <a:schemeClr val="tx1"/>
              </a:solidFill>
              <a:effectLst/>
              <a:latin typeface="Roboto" panose="02000000000000000000" pitchFamily="2" charset="0"/>
              <a:ea typeface="Roboto" panose="02000000000000000000" pitchFamily="2" charset="0"/>
              <a:cs typeface="Roboto" panose="02000000000000000000" pitchFamily="2" charset="0"/>
            </a:rPr>
            <a:t>Provide positive confirmation that results have been reviewed and advise details of portfolio changes (if not already provided).</a:t>
          </a:r>
        </a:p>
      </dgm:t>
    </dgm:pt>
    <dgm:pt modelId="{63B27472-5989-450F-A40F-97968AC531C5}" type="parTrans" cxnId="{C842753A-953E-435A-AF81-FEFC31B86FFD}">
      <dgm:prSet/>
      <dgm:spPr/>
      <dgm:t>
        <a:bodyPr/>
        <a:lstStyle/>
        <a:p>
          <a:endParaRPr lang="en-GB" sz="2800"/>
        </a:p>
      </dgm:t>
    </dgm:pt>
    <dgm:pt modelId="{C3B8A5CE-E72C-4377-9321-1FD0A151B97C}" type="sibTrans" cxnId="{C842753A-953E-435A-AF81-FEFC31B86FFD}">
      <dgm:prSet/>
      <dgm:spPr/>
      <dgm:t>
        <a:bodyPr/>
        <a:lstStyle/>
        <a:p>
          <a:endParaRPr lang="en-GB" sz="2800"/>
        </a:p>
      </dgm:t>
    </dgm:pt>
    <dgm:pt modelId="{06092B98-3D2D-4A59-B5C2-612A6803CE84}">
      <dgm:prSet phldrT="[Text]" custT="1"/>
      <dgm:spPr/>
      <dgm:t>
        <a:bodyPr/>
        <a:lstStyle/>
        <a:p>
          <a:r>
            <a:rPr lang="en-GB" sz="1200" b="0">
              <a:solidFill>
                <a:schemeClr val="tx1"/>
              </a:solidFill>
              <a:effectLst/>
              <a:latin typeface="Roboto" panose="02000000000000000000" pitchFamily="2" charset="0"/>
              <a:ea typeface="Roboto" panose="02000000000000000000" pitchFamily="2" charset="0"/>
              <a:cs typeface="Roboto" panose="02000000000000000000" pitchFamily="2" charset="0"/>
            </a:rPr>
            <a:t>Review debits/credits calculation results and provide confirmation results have been reviewed and agreed.</a:t>
          </a:r>
          <a:endParaRPr lang="en-GB" sz="1200">
            <a:latin typeface="Roboto" panose="02000000000000000000" pitchFamily="2" charset="0"/>
            <a:ea typeface="Roboto" panose="02000000000000000000" pitchFamily="2" charset="0"/>
            <a:cs typeface="Roboto" panose="02000000000000000000" pitchFamily="2" charset="0"/>
          </a:endParaRPr>
        </a:p>
      </dgm:t>
    </dgm:pt>
    <dgm:pt modelId="{E11DD807-8F98-4F5E-BCFE-CDB861194E70}" type="parTrans" cxnId="{6BDF08B1-372A-449C-92C9-64710DB63145}">
      <dgm:prSet/>
      <dgm:spPr/>
      <dgm:t>
        <a:bodyPr/>
        <a:lstStyle/>
        <a:p>
          <a:endParaRPr lang="en-GB" sz="2800"/>
        </a:p>
      </dgm:t>
    </dgm:pt>
    <dgm:pt modelId="{61AAAAAE-A435-4CDE-AB3A-E522982BA8FE}" type="sibTrans" cxnId="{6BDF08B1-372A-449C-92C9-64710DB63145}">
      <dgm:prSet/>
      <dgm:spPr/>
      <dgm:t>
        <a:bodyPr/>
        <a:lstStyle/>
        <a:p>
          <a:endParaRPr lang="en-GB" sz="2800"/>
        </a:p>
      </dgm:t>
    </dgm:pt>
    <dgm:pt modelId="{6299EFEF-A6A2-4DA1-A60F-CD28D1C53DE5}">
      <dgm:prSet phldrT="[Text]" custT="1"/>
      <dgm:spPr/>
      <dgm:t>
        <a:bodyPr/>
        <a:lstStyle/>
        <a:p>
          <a:r>
            <a:rPr lang="en-GB" sz="1050" dirty="0">
              <a:latin typeface="Roboto" panose="02000000000000000000" pitchFamily="2" charset="0"/>
              <a:ea typeface="Roboto" panose="02000000000000000000" pitchFamily="2" charset="0"/>
              <a:cs typeface="Roboto" panose="02000000000000000000" pitchFamily="2" charset="0"/>
            </a:rPr>
            <a:t>03 June</a:t>
          </a:r>
        </a:p>
      </dgm:t>
    </dgm:pt>
    <dgm:pt modelId="{EF003A5E-D6FB-40D0-9B45-E15C5A07C36C}" type="parTrans" cxnId="{2FB2B455-C138-4010-B25C-C6436A60CF90}">
      <dgm:prSet/>
      <dgm:spPr/>
      <dgm:t>
        <a:bodyPr/>
        <a:lstStyle/>
        <a:p>
          <a:endParaRPr lang="en-GB" sz="2800"/>
        </a:p>
      </dgm:t>
    </dgm:pt>
    <dgm:pt modelId="{2EF56572-3159-449C-833B-9697BB82C578}" type="sibTrans" cxnId="{2FB2B455-C138-4010-B25C-C6436A60CF90}">
      <dgm:prSet/>
      <dgm:spPr/>
      <dgm:t>
        <a:bodyPr/>
        <a:lstStyle/>
        <a:p>
          <a:endParaRPr lang="en-GB" sz="2800"/>
        </a:p>
      </dgm:t>
    </dgm:pt>
    <dgm:pt modelId="{920A4FA3-03DE-4320-B502-282D50DC2A37}">
      <dgm:prSet custT="1"/>
      <dgm:spPr/>
      <dgm:t>
        <a:bodyPr/>
        <a:lstStyle/>
        <a:p>
          <a:r>
            <a:rPr lang="en-GB" sz="1200" dirty="0">
              <a:latin typeface="Roboto" panose="02000000000000000000" pitchFamily="2" charset="0"/>
              <a:ea typeface="Roboto" panose="02000000000000000000" pitchFamily="2" charset="0"/>
              <a:cs typeface="Roboto" panose="02000000000000000000" pitchFamily="2" charset="0"/>
            </a:rPr>
            <a:t>Final submission deadline.</a:t>
          </a:r>
        </a:p>
      </dgm:t>
    </dgm:pt>
    <dgm:pt modelId="{FCA14604-C71D-47C5-A2CF-32D3E77F6F2A}" type="parTrans" cxnId="{B82ED5C0-84F7-4462-92E8-FE5CCDD8BE2E}">
      <dgm:prSet/>
      <dgm:spPr/>
      <dgm:t>
        <a:bodyPr/>
        <a:lstStyle/>
        <a:p>
          <a:endParaRPr lang="en-GB" sz="2800"/>
        </a:p>
      </dgm:t>
    </dgm:pt>
    <dgm:pt modelId="{2264FD86-E49B-4227-9714-8725C9BD123B}" type="sibTrans" cxnId="{B82ED5C0-84F7-4462-92E8-FE5CCDD8BE2E}">
      <dgm:prSet/>
      <dgm:spPr/>
      <dgm:t>
        <a:bodyPr/>
        <a:lstStyle/>
        <a:p>
          <a:endParaRPr lang="en-GB" sz="2800"/>
        </a:p>
      </dgm:t>
    </dgm:pt>
    <dgm:pt modelId="{03338B10-B14B-4F48-80CF-BA40BECCEE8E}">
      <dgm:prSet custT="1"/>
      <dgm:spPr/>
      <dgm:t>
        <a:bodyPr/>
        <a:lstStyle/>
        <a:p>
          <a:r>
            <a:rPr lang="en-GB" sz="1050">
              <a:latin typeface="Roboto" panose="02000000000000000000" pitchFamily="2" charset="0"/>
              <a:ea typeface="Roboto" panose="02000000000000000000" pitchFamily="2" charset="0"/>
              <a:cs typeface="Roboto" panose="02000000000000000000" pitchFamily="2" charset="0"/>
            </a:rPr>
            <a:t>18 June</a:t>
          </a:r>
        </a:p>
      </dgm:t>
    </dgm:pt>
    <dgm:pt modelId="{A8782122-1AB9-42A8-8C1E-07EF7696A074}" type="parTrans" cxnId="{4BA749E6-36E3-4BF4-8872-4DCAD9161FE6}">
      <dgm:prSet/>
      <dgm:spPr/>
      <dgm:t>
        <a:bodyPr/>
        <a:lstStyle/>
        <a:p>
          <a:endParaRPr lang="en-GB" sz="2800"/>
        </a:p>
      </dgm:t>
    </dgm:pt>
    <dgm:pt modelId="{811AB954-3669-4753-BD53-DB597B4FAFDD}" type="sibTrans" cxnId="{4BA749E6-36E3-4BF4-8872-4DCAD9161FE6}">
      <dgm:prSet/>
      <dgm:spPr/>
      <dgm:t>
        <a:bodyPr/>
        <a:lstStyle/>
        <a:p>
          <a:endParaRPr lang="en-GB" sz="2800"/>
        </a:p>
      </dgm:t>
    </dgm:pt>
    <dgm:pt modelId="{FC5A537D-D92D-4637-8DFA-B8FB96EA97A1}">
      <dgm:prSet custT="1"/>
      <dgm:spPr/>
      <dgm:t>
        <a:bodyPr/>
        <a:lstStyle/>
        <a:p>
          <a:r>
            <a:rPr lang="en-GB" sz="1200">
              <a:latin typeface="Roboto" panose="02000000000000000000" pitchFamily="2" charset="0"/>
              <a:ea typeface="Roboto" panose="02000000000000000000" pitchFamily="2" charset="0"/>
              <a:cs typeface="Roboto" panose="02000000000000000000" pitchFamily="2" charset="0"/>
            </a:rPr>
            <a:t>PA Dashboards updated with final confirmed thefts figures</a:t>
          </a:r>
        </a:p>
      </dgm:t>
    </dgm:pt>
    <dgm:pt modelId="{C05D17DA-2A98-4EEF-9108-5DFFCA60F499}" type="parTrans" cxnId="{107F8F4D-77D6-40EB-860B-2C8A7B21BEA9}">
      <dgm:prSet/>
      <dgm:spPr/>
      <dgm:t>
        <a:bodyPr/>
        <a:lstStyle/>
        <a:p>
          <a:endParaRPr lang="en-GB" sz="2800"/>
        </a:p>
      </dgm:t>
    </dgm:pt>
    <dgm:pt modelId="{F417994B-C2BF-4AD3-B8E4-4092F67AADD1}" type="sibTrans" cxnId="{107F8F4D-77D6-40EB-860B-2C8A7B21BEA9}">
      <dgm:prSet/>
      <dgm:spPr/>
      <dgm:t>
        <a:bodyPr/>
        <a:lstStyle/>
        <a:p>
          <a:endParaRPr lang="en-GB" sz="2800"/>
        </a:p>
      </dgm:t>
    </dgm:pt>
    <dgm:pt modelId="{9D2C3F0D-E40F-4BA0-95B2-EC1F5C8F31FD}">
      <dgm:prSet phldrT="[Text]" custT="1"/>
      <dgm:spPr/>
      <dgm:t>
        <a:bodyPr/>
        <a:lstStyle/>
        <a:p>
          <a:r>
            <a:rPr lang="en-GB" sz="1050">
              <a:latin typeface="Roboto" panose="02000000000000000000" pitchFamily="2" charset="0"/>
              <a:ea typeface="Roboto" panose="02000000000000000000" pitchFamily="2" charset="0"/>
              <a:cs typeface="Roboto" panose="02000000000000000000" pitchFamily="2" charset="0"/>
            </a:rPr>
            <a:t>18 July</a:t>
          </a:r>
        </a:p>
      </dgm:t>
    </dgm:pt>
    <dgm:pt modelId="{FE8C4885-D5E6-4ABB-A5D1-2D3ABD9F9724}" type="parTrans" cxnId="{1B4567EF-F2AD-48D2-BBAC-EDBA95D25D4F}">
      <dgm:prSet/>
      <dgm:spPr/>
      <dgm:t>
        <a:bodyPr/>
        <a:lstStyle/>
        <a:p>
          <a:endParaRPr lang="en-GB" sz="2800"/>
        </a:p>
      </dgm:t>
    </dgm:pt>
    <dgm:pt modelId="{A5C7DF16-D03E-4538-9E38-CE46DAA32D4F}" type="sibTrans" cxnId="{1B4567EF-F2AD-48D2-BBAC-EDBA95D25D4F}">
      <dgm:prSet/>
      <dgm:spPr/>
      <dgm:t>
        <a:bodyPr/>
        <a:lstStyle/>
        <a:p>
          <a:endParaRPr lang="en-GB" sz="2800"/>
        </a:p>
      </dgm:t>
    </dgm:pt>
    <dgm:pt modelId="{24532C1E-FF78-4EB9-A476-DD6D61327227}">
      <dgm:prSet phldrT="[Text]" custT="1"/>
      <dgm:spPr/>
      <dgm:t>
        <a:bodyPr/>
        <a:lstStyle/>
        <a:p>
          <a:r>
            <a:rPr lang="en-GB" sz="1200">
              <a:latin typeface="Roboto" panose="02000000000000000000" pitchFamily="2" charset="0"/>
              <a:ea typeface="Roboto" panose="02000000000000000000" pitchFamily="2" charset="0"/>
              <a:cs typeface="Roboto" panose="02000000000000000000" pitchFamily="2" charset="0"/>
            </a:rPr>
            <a:t>Deadline for queries.</a:t>
          </a:r>
        </a:p>
      </dgm:t>
    </dgm:pt>
    <dgm:pt modelId="{199EED41-1863-41D6-B193-0E2544D2D3FA}" type="parTrans" cxnId="{B95F2DD6-8366-43AA-A266-5CCF955E69F3}">
      <dgm:prSet/>
      <dgm:spPr/>
      <dgm:t>
        <a:bodyPr/>
        <a:lstStyle/>
        <a:p>
          <a:endParaRPr lang="en-GB" sz="2800"/>
        </a:p>
      </dgm:t>
    </dgm:pt>
    <dgm:pt modelId="{37B61644-3DD8-4A05-9E84-BF118AF95D69}" type="sibTrans" cxnId="{B95F2DD6-8366-43AA-A266-5CCF955E69F3}">
      <dgm:prSet/>
      <dgm:spPr/>
      <dgm:t>
        <a:bodyPr/>
        <a:lstStyle/>
        <a:p>
          <a:endParaRPr lang="en-GB" sz="2800"/>
        </a:p>
      </dgm:t>
    </dgm:pt>
    <dgm:pt modelId="{D624CA7A-96AA-4E57-9BB3-0A8ECA7C21B6}" type="pres">
      <dgm:prSet presAssocID="{1871112C-3495-4083-B764-E17253388876}" presName="linearFlow" presStyleCnt="0">
        <dgm:presLayoutVars>
          <dgm:dir/>
          <dgm:animLvl val="lvl"/>
          <dgm:resizeHandles val="exact"/>
        </dgm:presLayoutVars>
      </dgm:prSet>
      <dgm:spPr/>
    </dgm:pt>
    <dgm:pt modelId="{931FD5E4-D1F4-4887-9232-530512AEBCF4}" type="pres">
      <dgm:prSet presAssocID="{94C4EBBC-5EB2-4B89-AF32-0CDC440D3254}" presName="composite" presStyleCnt="0"/>
      <dgm:spPr/>
    </dgm:pt>
    <dgm:pt modelId="{FDFF1EA9-AFB9-42E1-A615-B79F2464DDED}" type="pres">
      <dgm:prSet presAssocID="{94C4EBBC-5EB2-4B89-AF32-0CDC440D3254}" presName="parentText" presStyleLbl="alignNode1" presStyleIdx="0" presStyleCnt="7">
        <dgm:presLayoutVars>
          <dgm:chMax val="1"/>
          <dgm:bulletEnabled val="1"/>
        </dgm:presLayoutVars>
      </dgm:prSet>
      <dgm:spPr/>
    </dgm:pt>
    <dgm:pt modelId="{19047C4B-5494-4CA0-9BC9-7775C29AB3D7}" type="pres">
      <dgm:prSet presAssocID="{94C4EBBC-5EB2-4B89-AF32-0CDC440D3254}" presName="descendantText" presStyleLbl="alignAcc1" presStyleIdx="0" presStyleCnt="7">
        <dgm:presLayoutVars>
          <dgm:bulletEnabled val="1"/>
        </dgm:presLayoutVars>
      </dgm:prSet>
      <dgm:spPr/>
    </dgm:pt>
    <dgm:pt modelId="{1C8991BB-C401-4BDC-AA69-3FBEC9790920}" type="pres">
      <dgm:prSet presAssocID="{928EA1F9-C2FC-4BD4-943D-C1CB7E7F1BC1}" presName="sp" presStyleCnt="0"/>
      <dgm:spPr/>
    </dgm:pt>
    <dgm:pt modelId="{EAB39DC4-D895-4C15-9B18-FDD0D3350E5D}" type="pres">
      <dgm:prSet presAssocID="{6299EFEF-A6A2-4DA1-A60F-CD28D1C53DE5}" presName="composite" presStyleCnt="0"/>
      <dgm:spPr/>
    </dgm:pt>
    <dgm:pt modelId="{A4D74463-76D5-433D-8506-E5C1BDDB2C70}" type="pres">
      <dgm:prSet presAssocID="{6299EFEF-A6A2-4DA1-A60F-CD28D1C53DE5}" presName="parentText" presStyleLbl="alignNode1" presStyleIdx="1" presStyleCnt="7">
        <dgm:presLayoutVars>
          <dgm:chMax val="1"/>
          <dgm:bulletEnabled val="1"/>
        </dgm:presLayoutVars>
      </dgm:prSet>
      <dgm:spPr/>
    </dgm:pt>
    <dgm:pt modelId="{8A5E58AB-E511-4E8F-80B4-821F37EB0E8A}" type="pres">
      <dgm:prSet presAssocID="{6299EFEF-A6A2-4DA1-A60F-CD28D1C53DE5}" presName="descendantText" presStyleLbl="alignAcc1" presStyleIdx="1" presStyleCnt="7" custLinFactNeighborX="306">
        <dgm:presLayoutVars>
          <dgm:bulletEnabled val="1"/>
        </dgm:presLayoutVars>
      </dgm:prSet>
      <dgm:spPr/>
    </dgm:pt>
    <dgm:pt modelId="{1A61BEE5-9A2A-4BAB-BAE0-D45FCC495CC5}" type="pres">
      <dgm:prSet presAssocID="{2EF56572-3159-449C-833B-9697BB82C578}" presName="sp" presStyleCnt="0"/>
      <dgm:spPr/>
    </dgm:pt>
    <dgm:pt modelId="{0D2CCA10-ABC4-486C-BC63-060154CFCB50}" type="pres">
      <dgm:prSet presAssocID="{03338B10-B14B-4F48-80CF-BA40BECCEE8E}" presName="composite" presStyleCnt="0"/>
      <dgm:spPr/>
    </dgm:pt>
    <dgm:pt modelId="{174320C7-3F0A-418A-8C32-15C4F79D1F2E}" type="pres">
      <dgm:prSet presAssocID="{03338B10-B14B-4F48-80CF-BA40BECCEE8E}" presName="parentText" presStyleLbl="alignNode1" presStyleIdx="2" presStyleCnt="7">
        <dgm:presLayoutVars>
          <dgm:chMax val="1"/>
          <dgm:bulletEnabled val="1"/>
        </dgm:presLayoutVars>
      </dgm:prSet>
      <dgm:spPr/>
    </dgm:pt>
    <dgm:pt modelId="{F7AA1615-B35E-4E3B-8F9A-E0B79296E223}" type="pres">
      <dgm:prSet presAssocID="{03338B10-B14B-4F48-80CF-BA40BECCEE8E}" presName="descendantText" presStyleLbl="alignAcc1" presStyleIdx="2" presStyleCnt="7">
        <dgm:presLayoutVars>
          <dgm:bulletEnabled val="1"/>
        </dgm:presLayoutVars>
      </dgm:prSet>
      <dgm:spPr/>
    </dgm:pt>
    <dgm:pt modelId="{E892BEA6-B253-4906-BB9C-B201EBD8D6CB}" type="pres">
      <dgm:prSet presAssocID="{811AB954-3669-4753-BD53-DB597B4FAFDD}" presName="sp" presStyleCnt="0"/>
      <dgm:spPr/>
    </dgm:pt>
    <dgm:pt modelId="{188CDE60-58E8-40C9-8585-E6CDCBA63016}" type="pres">
      <dgm:prSet presAssocID="{4F381198-E06E-4901-9DAF-A661D5DF68CC}" presName="composite" presStyleCnt="0"/>
      <dgm:spPr/>
    </dgm:pt>
    <dgm:pt modelId="{96363F53-D2C8-497E-A014-1B227CE183E0}" type="pres">
      <dgm:prSet presAssocID="{4F381198-E06E-4901-9DAF-A661D5DF68CC}" presName="parentText" presStyleLbl="alignNode1" presStyleIdx="3" presStyleCnt="7">
        <dgm:presLayoutVars>
          <dgm:chMax val="1"/>
          <dgm:bulletEnabled val="1"/>
        </dgm:presLayoutVars>
      </dgm:prSet>
      <dgm:spPr/>
    </dgm:pt>
    <dgm:pt modelId="{D656D0DD-74B2-48E4-A493-7759100D335D}" type="pres">
      <dgm:prSet presAssocID="{4F381198-E06E-4901-9DAF-A661D5DF68CC}" presName="descendantText" presStyleLbl="alignAcc1" presStyleIdx="3" presStyleCnt="7">
        <dgm:presLayoutVars>
          <dgm:bulletEnabled val="1"/>
        </dgm:presLayoutVars>
      </dgm:prSet>
      <dgm:spPr/>
    </dgm:pt>
    <dgm:pt modelId="{76BE6544-0D93-4DCE-821D-7B5593927521}" type="pres">
      <dgm:prSet presAssocID="{7D65C2A0-CDD2-44E9-90B2-3C572E93B2F2}" presName="sp" presStyleCnt="0"/>
      <dgm:spPr/>
    </dgm:pt>
    <dgm:pt modelId="{F437ACBF-446F-434A-9FC9-8ECFDBDF5FD8}" type="pres">
      <dgm:prSet presAssocID="{9D2C3F0D-E40F-4BA0-95B2-EC1F5C8F31FD}" presName="composite" presStyleCnt="0"/>
      <dgm:spPr/>
    </dgm:pt>
    <dgm:pt modelId="{5B139694-6F8B-4AC0-9B7D-9CA98496FA19}" type="pres">
      <dgm:prSet presAssocID="{9D2C3F0D-E40F-4BA0-95B2-EC1F5C8F31FD}" presName="parentText" presStyleLbl="alignNode1" presStyleIdx="4" presStyleCnt="7">
        <dgm:presLayoutVars>
          <dgm:chMax val="1"/>
          <dgm:bulletEnabled val="1"/>
        </dgm:presLayoutVars>
      </dgm:prSet>
      <dgm:spPr/>
    </dgm:pt>
    <dgm:pt modelId="{98E78ABF-A0A5-4589-8BC2-7CDA4F9B5C0E}" type="pres">
      <dgm:prSet presAssocID="{9D2C3F0D-E40F-4BA0-95B2-EC1F5C8F31FD}" presName="descendantText" presStyleLbl="alignAcc1" presStyleIdx="4" presStyleCnt="7">
        <dgm:presLayoutVars>
          <dgm:bulletEnabled val="1"/>
        </dgm:presLayoutVars>
      </dgm:prSet>
      <dgm:spPr/>
    </dgm:pt>
    <dgm:pt modelId="{BC3EFC96-5E22-485D-A360-010EEA97C485}" type="pres">
      <dgm:prSet presAssocID="{A5C7DF16-D03E-4538-9E38-CE46DAA32D4F}" presName="sp" presStyleCnt="0"/>
      <dgm:spPr/>
    </dgm:pt>
    <dgm:pt modelId="{F200877C-441F-4E56-BB62-C5CEB9E24354}" type="pres">
      <dgm:prSet presAssocID="{C9DA36EA-0765-422B-ADB1-8B92BFB6BA41}" presName="composite" presStyleCnt="0"/>
      <dgm:spPr/>
    </dgm:pt>
    <dgm:pt modelId="{3ADB2237-CDD2-475B-B217-A23EEEBE6E3E}" type="pres">
      <dgm:prSet presAssocID="{C9DA36EA-0765-422B-ADB1-8B92BFB6BA41}" presName="parentText" presStyleLbl="alignNode1" presStyleIdx="5" presStyleCnt="7">
        <dgm:presLayoutVars>
          <dgm:chMax val="1"/>
          <dgm:bulletEnabled val="1"/>
        </dgm:presLayoutVars>
      </dgm:prSet>
      <dgm:spPr/>
    </dgm:pt>
    <dgm:pt modelId="{21B3B1C9-C24A-461D-8387-D6914663C63A}" type="pres">
      <dgm:prSet presAssocID="{C9DA36EA-0765-422B-ADB1-8B92BFB6BA41}" presName="descendantText" presStyleLbl="alignAcc1" presStyleIdx="5" presStyleCnt="7">
        <dgm:presLayoutVars>
          <dgm:bulletEnabled val="1"/>
        </dgm:presLayoutVars>
      </dgm:prSet>
      <dgm:spPr/>
    </dgm:pt>
    <dgm:pt modelId="{EAD43E0F-6ADA-4EF7-BC63-F850E5ACB393}" type="pres">
      <dgm:prSet presAssocID="{AEEF8D5A-0E56-48B2-80C0-1E4E78E67390}" presName="sp" presStyleCnt="0"/>
      <dgm:spPr/>
    </dgm:pt>
    <dgm:pt modelId="{9A265E05-05C0-4CE2-8D0B-CE9EA63F224D}" type="pres">
      <dgm:prSet presAssocID="{817C21C7-CE9A-48AB-B517-ACE7AA821A94}" presName="composite" presStyleCnt="0"/>
      <dgm:spPr/>
    </dgm:pt>
    <dgm:pt modelId="{B7E7DF8F-658C-4264-9B0F-2A56C1078F48}" type="pres">
      <dgm:prSet presAssocID="{817C21C7-CE9A-48AB-B517-ACE7AA821A94}" presName="parentText" presStyleLbl="alignNode1" presStyleIdx="6" presStyleCnt="7">
        <dgm:presLayoutVars>
          <dgm:chMax val="1"/>
          <dgm:bulletEnabled val="1"/>
        </dgm:presLayoutVars>
      </dgm:prSet>
      <dgm:spPr/>
    </dgm:pt>
    <dgm:pt modelId="{DB5F9E11-BF2A-4BA3-AB61-459E0E4D27AB}" type="pres">
      <dgm:prSet presAssocID="{817C21C7-CE9A-48AB-B517-ACE7AA821A94}" presName="descendantText" presStyleLbl="alignAcc1" presStyleIdx="6" presStyleCnt="7">
        <dgm:presLayoutVars>
          <dgm:bulletEnabled val="1"/>
        </dgm:presLayoutVars>
      </dgm:prSet>
      <dgm:spPr/>
    </dgm:pt>
  </dgm:ptLst>
  <dgm:cxnLst>
    <dgm:cxn modelId="{43E99A03-0FFA-4F29-A73F-1B169FA27153}" type="presOf" srcId="{817C21C7-CE9A-48AB-B517-ACE7AA821A94}" destId="{B7E7DF8F-658C-4264-9B0F-2A56C1078F48}" srcOrd="0" destOrd="0" presId="urn:microsoft.com/office/officeart/2005/8/layout/chevron2"/>
    <dgm:cxn modelId="{FFF8B00A-542E-4422-83FE-65BAC4E23A26}" srcId="{4F381198-E06E-4901-9DAF-A661D5DF68CC}" destId="{2176450D-D52D-4D9B-BBDA-1872F0AFAF04}" srcOrd="1" destOrd="0" parTransId="{B00F84C1-CFB9-487C-A144-C08064F83479}" sibTransId="{68548B65-57A6-4CB8-9402-6A19EA94E656}"/>
    <dgm:cxn modelId="{0E96B60C-6F73-44B2-B1D5-A4D4AA714398}" srcId="{1871112C-3495-4083-B764-E17253388876}" destId="{4F381198-E06E-4901-9DAF-A661D5DF68CC}" srcOrd="3" destOrd="0" parTransId="{2FB1472D-95B3-4B2B-AC8D-9F106465A07F}" sibTransId="{7D65C2A0-CDD2-44E9-90B2-3C572E93B2F2}"/>
    <dgm:cxn modelId="{6F2EDB0E-24AF-44B1-BDB2-040D137A3D76}" type="presOf" srcId="{4F381198-E06E-4901-9DAF-A661D5DF68CC}" destId="{96363F53-D2C8-497E-A014-1B227CE183E0}" srcOrd="0" destOrd="0" presId="urn:microsoft.com/office/officeart/2005/8/layout/chevron2"/>
    <dgm:cxn modelId="{F73F361E-E7CD-4816-8820-7069FF6750E3}" srcId="{1871112C-3495-4083-B764-E17253388876}" destId="{C9DA36EA-0765-422B-ADB1-8B92BFB6BA41}" srcOrd="5" destOrd="0" parTransId="{AA8B2EEF-FF0F-4DE7-A7A7-61E59EB8D239}" sibTransId="{AEEF8D5A-0E56-48B2-80C0-1E4E78E67390}"/>
    <dgm:cxn modelId="{9CD97E25-06A7-411B-AFA1-EC5683163871}" type="presOf" srcId="{2176450D-D52D-4D9B-BBDA-1872F0AFAF04}" destId="{D656D0DD-74B2-48E4-A493-7759100D335D}" srcOrd="0" destOrd="1" presId="urn:microsoft.com/office/officeart/2005/8/layout/chevron2"/>
    <dgm:cxn modelId="{D372F335-84C9-4E37-915C-50F9D352129A}" type="presOf" srcId="{FC5A537D-D92D-4637-8DFA-B8FB96EA97A1}" destId="{F7AA1615-B35E-4E3B-8F9A-E0B79296E223}" srcOrd="0" destOrd="0" presId="urn:microsoft.com/office/officeart/2005/8/layout/chevron2"/>
    <dgm:cxn modelId="{9C44AF36-06DB-4A99-B6DD-098A36A9A1C9}" type="presOf" srcId="{9D2C3F0D-E40F-4BA0-95B2-EC1F5C8F31FD}" destId="{5B139694-6F8B-4AC0-9B7D-9CA98496FA19}" srcOrd="0" destOrd="0" presId="urn:microsoft.com/office/officeart/2005/8/layout/chevron2"/>
    <dgm:cxn modelId="{4241C436-FBC4-4BBE-B2B4-366D005D0E55}" type="presOf" srcId="{6299EFEF-A6A2-4DA1-A60F-CD28D1C53DE5}" destId="{A4D74463-76D5-433D-8506-E5C1BDDB2C70}" srcOrd="0" destOrd="0" presId="urn:microsoft.com/office/officeart/2005/8/layout/chevron2"/>
    <dgm:cxn modelId="{C842753A-953E-435A-AF81-FEFC31B86FFD}" srcId="{C9DA36EA-0765-422B-ADB1-8B92BFB6BA41}" destId="{6BE0AE1E-786A-4ED0-84FC-FF682F77F5B6}" srcOrd="1" destOrd="0" parTransId="{63B27472-5989-450F-A40F-97968AC531C5}" sibTransId="{C3B8A5CE-E72C-4377-9321-1FD0A151B97C}"/>
    <dgm:cxn modelId="{24F17B42-0DF8-4F69-A3D5-E34BB1484316}" type="presOf" srcId="{52065AC9-CD40-4DC6-B02D-1376DBCDBA49}" destId="{D656D0DD-74B2-48E4-A493-7759100D335D}" srcOrd="0" destOrd="0" presId="urn:microsoft.com/office/officeart/2005/8/layout/chevron2"/>
    <dgm:cxn modelId="{638BDB44-6FE6-4CF6-B945-BF44F47FC124}" type="presOf" srcId="{03338B10-B14B-4F48-80CF-BA40BECCEE8E}" destId="{174320C7-3F0A-418A-8C32-15C4F79D1F2E}" srcOrd="0" destOrd="0" presId="urn:microsoft.com/office/officeart/2005/8/layout/chevron2"/>
    <dgm:cxn modelId="{107F8F4D-77D6-40EB-860B-2C8A7B21BEA9}" srcId="{03338B10-B14B-4F48-80CF-BA40BECCEE8E}" destId="{FC5A537D-D92D-4637-8DFA-B8FB96EA97A1}" srcOrd="0" destOrd="0" parTransId="{C05D17DA-2A98-4EEF-9108-5DFFCA60F499}" sibTransId="{F417994B-C2BF-4AD3-B8E4-4092F67AADD1}"/>
    <dgm:cxn modelId="{75D4B050-6A8B-44EC-88F5-6243A5B6E833}" type="presOf" srcId="{52027C6A-BFFE-4D06-9A56-2E7EC12B746A}" destId="{21B3B1C9-C24A-461D-8387-D6914663C63A}" srcOrd="0" destOrd="0" presId="urn:microsoft.com/office/officeart/2005/8/layout/chevron2"/>
    <dgm:cxn modelId="{4E058151-F647-44D1-9A62-6327323F553C}" type="presOf" srcId="{C9DA36EA-0765-422B-ADB1-8B92BFB6BA41}" destId="{3ADB2237-CDD2-475B-B217-A23EEEBE6E3E}" srcOrd="0" destOrd="0" presId="urn:microsoft.com/office/officeart/2005/8/layout/chevron2"/>
    <dgm:cxn modelId="{8573CF51-3146-41DC-B1EC-0A0A6C2ED2F0}" srcId="{C9DA36EA-0765-422B-ADB1-8B92BFB6BA41}" destId="{52027C6A-BFFE-4D06-9A56-2E7EC12B746A}" srcOrd="0" destOrd="0" parTransId="{CA6C8119-8198-4DD2-8662-DF91995BF1B7}" sibTransId="{67EAD4BE-E6C7-4C04-BEA9-7E25FF63AA34}"/>
    <dgm:cxn modelId="{731D0772-A4A8-4DC6-832B-CB1CB26CE65A}" type="presOf" srcId="{920A4FA3-03DE-4320-B502-282D50DC2A37}" destId="{8A5E58AB-E511-4E8F-80B4-821F37EB0E8A}" srcOrd="0" destOrd="0" presId="urn:microsoft.com/office/officeart/2005/8/layout/chevron2"/>
    <dgm:cxn modelId="{A2376874-D83E-40F3-90A5-80BFCA4FA6E8}" type="presOf" srcId="{94C4EBBC-5EB2-4B89-AF32-0CDC440D3254}" destId="{FDFF1EA9-AFB9-42E1-A615-B79F2464DDED}" srcOrd="0" destOrd="0" presId="urn:microsoft.com/office/officeart/2005/8/layout/chevron2"/>
    <dgm:cxn modelId="{2FB2B455-C138-4010-B25C-C6436A60CF90}" srcId="{1871112C-3495-4083-B764-E17253388876}" destId="{6299EFEF-A6A2-4DA1-A60F-CD28D1C53DE5}" srcOrd="1" destOrd="0" parTransId="{EF003A5E-D6FB-40D0-9B45-E15C5A07C36C}" sibTransId="{2EF56572-3159-449C-833B-9697BB82C578}"/>
    <dgm:cxn modelId="{7D4ACB78-155D-4A8D-998F-76C8E75F846A}" type="presOf" srcId="{049C2EF3-4A25-4551-A159-012342238507}" destId="{19047C4B-5494-4CA0-9BC9-7775C29AB3D7}" srcOrd="0" destOrd="0" presId="urn:microsoft.com/office/officeart/2005/8/layout/chevron2"/>
    <dgm:cxn modelId="{D2298687-4B71-4B14-A5AB-EFD8A6E50A93}" srcId="{1871112C-3495-4083-B764-E17253388876}" destId="{94C4EBBC-5EB2-4B89-AF32-0CDC440D3254}" srcOrd="0" destOrd="0" parTransId="{D1B14F95-36B3-40B9-8183-810E8FF4CC71}" sibTransId="{928EA1F9-C2FC-4BD4-943D-C1CB7E7F1BC1}"/>
    <dgm:cxn modelId="{7514CE8B-585B-440A-A9E0-BA5EFC5C4C9D}" srcId="{4F381198-E06E-4901-9DAF-A661D5DF68CC}" destId="{52065AC9-CD40-4DC6-B02D-1376DBCDBA49}" srcOrd="0" destOrd="0" parTransId="{546A2846-B266-42CB-9BFB-49BBEA7006C6}" sibTransId="{FA71A4D4-873E-42E7-AD0E-9455F78D415A}"/>
    <dgm:cxn modelId="{B8B8DB9C-13EC-495F-A5BA-4590081AAD51}" srcId="{94C4EBBC-5EB2-4B89-AF32-0CDC440D3254}" destId="{049C2EF3-4A25-4551-A159-012342238507}" srcOrd="0" destOrd="0" parTransId="{50536947-4FEE-411A-9ADA-4811E3A9F9DC}" sibTransId="{AD67E984-E18D-4819-85F1-D7287EA5AB32}"/>
    <dgm:cxn modelId="{7E59659D-9FB0-4B2F-98F5-71E58247F846}" type="presOf" srcId="{6BE0AE1E-786A-4ED0-84FC-FF682F77F5B6}" destId="{21B3B1C9-C24A-461D-8387-D6914663C63A}" srcOrd="0" destOrd="1" presId="urn:microsoft.com/office/officeart/2005/8/layout/chevron2"/>
    <dgm:cxn modelId="{FB13D7A7-9C32-47C9-8077-D57EB9F4BCB6}" type="presOf" srcId="{24532C1E-FF78-4EB9-A476-DD6D61327227}" destId="{98E78ABF-A0A5-4589-8BC2-7CDA4F9B5C0E}" srcOrd="0" destOrd="0" presId="urn:microsoft.com/office/officeart/2005/8/layout/chevron2"/>
    <dgm:cxn modelId="{6BDF08B1-372A-449C-92C9-64710DB63145}" srcId="{817C21C7-CE9A-48AB-B517-ACE7AA821A94}" destId="{06092B98-3D2D-4A59-B5C2-612A6803CE84}" srcOrd="0" destOrd="0" parTransId="{E11DD807-8F98-4F5E-BCFE-CDB861194E70}" sibTransId="{61AAAAAE-A435-4CDE-AB3A-E522982BA8FE}"/>
    <dgm:cxn modelId="{B82ED5C0-84F7-4462-92E8-FE5CCDD8BE2E}" srcId="{6299EFEF-A6A2-4DA1-A60F-CD28D1C53DE5}" destId="{920A4FA3-03DE-4320-B502-282D50DC2A37}" srcOrd="0" destOrd="0" parTransId="{FCA14604-C71D-47C5-A2CF-32D3E77F6F2A}" sibTransId="{2264FD86-E49B-4227-9714-8725C9BD123B}"/>
    <dgm:cxn modelId="{B95F2DD6-8366-43AA-A266-5CCF955E69F3}" srcId="{9D2C3F0D-E40F-4BA0-95B2-EC1F5C8F31FD}" destId="{24532C1E-FF78-4EB9-A476-DD6D61327227}" srcOrd="0" destOrd="0" parTransId="{199EED41-1863-41D6-B193-0E2544D2D3FA}" sibTransId="{37B61644-3DD8-4A05-9E84-BF118AF95D69}"/>
    <dgm:cxn modelId="{4BA749E6-36E3-4BF4-8872-4DCAD9161FE6}" srcId="{1871112C-3495-4083-B764-E17253388876}" destId="{03338B10-B14B-4F48-80CF-BA40BECCEE8E}" srcOrd="2" destOrd="0" parTransId="{A8782122-1AB9-42A8-8C1E-07EF7696A074}" sibTransId="{811AB954-3669-4753-BD53-DB597B4FAFDD}"/>
    <dgm:cxn modelId="{8F47D8E9-CF95-4450-8FC3-F1DC01BAC73A}" type="presOf" srcId="{06092B98-3D2D-4A59-B5C2-612A6803CE84}" destId="{DB5F9E11-BF2A-4BA3-AB61-459E0E4D27AB}" srcOrd="0" destOrd="0" presId="urn:microsoft.com/office/officeart/2005/8/layout/chevron2"/>
    <dgm:cxn modelId="{1B4567EF-F2AD-48D2-BBAC-EDBA95D25D4F}" srcId="{1871112C-3495-4083-B764-E17253388876}" destId="{9D2C3F0D-E40F-4BA0-95B2-EC1F5C8F31FD}" srcOrd="4" destOrd="0" parTransId="{FE8C4885-D5E6-4ABB-A5D1-2D3ABD9F9724}" sibTransId="{A5C7DF16-D03E-4538-9E38-CE46DAA32D4F}"/>
    <dgm:cxn modelId="{0D5C8CF1-61DC-4A30-8854-E0E973E4006A}" srcId="{1871112C-3495-4083-B764-E17253388876}" destId="{817C21C7-CE9A-48AB-B517-ACE7AA821A94}" srcOrd="6" destOrd="0" parTransId="{D59F0D6B-2617-4695-8C20-A47BC39133D0}" sibTransId="{EDF4EDDE-A58F-45EC-BF0D-6935921E3FDA}"/>
    <dgm:cxn modelId="{164B17F3-882F-4548-B8D4-59793F368FF6}" type="presOf" srcId="{1871112C-3495-4083-B764-E17253388876}" destId="{D624CA7A-96AA-4E57-9BB3-0A8ECA7C21B6}" srcOrd="0" destOrd="0" presId="urn:microsoft.com/office/officeart/2005/8/layout/chevron2"/>
    <dgm:cxn modelId="{370D29E2-BA5A-4237-9EBC-8E2265A52430}" type="presParOf" srcId="{D624CA7A-96AA-4E57-9BB3-0A8ECA7C21B6}" destId="{931FD5E4-D1F4-4887-9232-530512AEBCF4}" srcOrd="0" destOrd="0" presId="urn:microsoft.com/office/officeart/2005/8/layout/chevron2"/>
    <dgm:cxn modelId="{8FB8A24E-2C65-437D-B127-EB23D3C993B2}" type="presParOf" srcId="{931FD5E4-D1F4-4887-9232-530512AEBCF4}" destId="{FDFF1EA9-AFB9-42E1-A615-B79F2464DDED}" srcOrd="0" destOrd="0" presId="urn:microsoft.com/office/officeart/2005/8/layout/chevron2"/>
    <dgm:cxn modelId="{1484E6C1-C955-4A06-93FA-13F63BA51571}" type="presParOf" srcId="{931FD5E4-D1F4-4887-9232-530512AEBCF4}" destId="{19047C4B-5494-4CA0-9BC9-7775C29AB3D7}" srcOrd="1" destOrd="0" presId="urn:microsoft.com/office/officeart/2005/8/layout/chevron2"/>
    <dgm:cxn modelId="{A684E645-C59B-42A5-8387-2252683BA59E}" type="presParOf" srcId="{D624CA7A-96AA-4E57-9BB3-0A8ECA7C21B6}" destId="{1C8991BB-C401-4BDC-AA69-3FBEC9790920}" srcOrd="1" destOrd="0" presId="urn:microsoft.com/office/officeart/2005/8/layout/chevron2"/>
    <dgm:cxn modelId="{FEDDBC2E-041A-47BF-8BAF-60B1FB4A49A1}" type="presParOf" srcId="{D624CA7A-96AA-4E57-9BB3-0A8ECA7C21B6}" destId="{EAB39DC4-D895-4C15-9B18-FDD0D3350E5D}" srcOrd="2" destOrd="0" presId="urn:microsoft.com/office/officeart/2005/8/layout/chevron2"/>
    <dgm:cxn modelId="{532E1320-B5B8-4173-82B0-CF61BF74855E}" type="presParOf" srcId="{EAB39DC4-D895-4C15-9B18-FDD0D3350E5D}" destId="{A4D74463-76D5-433D-8506-E5C1BDDB2C70}" srcOrd="0" destOrd="0" presId="urn:microsoft.com/office/officeart/2005/8/layout/chevron2"/>
    <dgm:cxn modelId="{6AFE99D2-2035-4BA2-846F-F1BBF8197F2C}" type="presParOf" srcId="{EAB39DC4-D895-4C15-9B18-FDD0D3350E5D}" destId="{8A5E58AB-E511-4E8F-80B4-821F37EB0E8A}" srcOrd="1" destOrd="0" presId="urn:microsoft.com/office/officeart/2005/8/layout/chevron2"/>
    <dgm:cxn modelId="{BE4AA143-43E4-4FC5-8F0D-271D3FEAC581}" type="presParOf" srcId="{D624CA7A-96AA-4E57-9BB3-0A8ECA7C21B6}" destId="{1A61BEE5-9A2A-4BAB-BAE0-D45FCC495CC5}" srcOrd="3" destOrd="0" presId="urn:microsoft.com/office/officeart/2005/8/layout/chevron2"/>
    <dgm:cxn modelId="{1E4AB029-AE3B-4FED-B8FE-B3891BB4F54B}" type="presParOf" srcId="{D624CA7A-96AA-4E57-9BB3-0A8ECA7C21B6}" destId="{0D2CCA10-ABC4-486C-BC63-060154CFCB50}" srcOrd="4" destOrd="0" presId="urn:microsoft.com/office/officeart/2005/8/layout/chevron2"/>
    <dgm:cxn modelId="{8929E756-AA6C-467B-9F83-D0627DAB0273}" type="presParOf" srcId="{0D2CCA10-ABC4-486C-BC63-060154CFCB50}" destId="{174320C7-3F0A-418A-8C32-15C4F79D1F2E}" srcOrd="0" destOrd="0" presId="urn:microsoft.com/office/officeart/2005/8/layout/chevron2"/>
    <dgm:cxn modelId="{593DA904-4D64-4823-9851-68305A963051}" type="presParOf" srcId="{0D2CCA10-ABC4-486C-BC63-060154CFCB50}" destId="{F7AA1615-B35E-4E3B-8F9A-E0B79296E223}" srcOrd="1" destOrd="0" presId="urn:microsoft.com/office/officeart/2005/8/layout/chevron2"/>
    <dgm:cxn modelId="{82BDBE20-4CE6-44FF-80BA-BBEC3A1BB38C}" type="presParOf" srcId="{D624CA7A-96AA-4E57-9BB3-0A8ECA7C21B6}" destId="{E892BEA6-B253-4906-BB9C-B201EBD8D6CB}" srcOrd="5" destOrd="0" presId="urn:microsoft.com/office/officeart/2005/8/layout/chevron2"/>
    <dgm:cxn modelId="{6FF3C8EA-0011-4673-87EC-D34FC70EDF32}" type="presParOf" srcId="{D624CA7A-96AA-4E57-9BB3-0A8ECA7C21B6}" destId="{188CDE60-58E8-40C9-8585-E6CDCBA63016}" srcOrd="6" destOrd="0" presId="urn:microsoft.com/office/officeart/2005/8/layout/chevron2"/>
    <dgm:cxn modelId="{A9AA0CAA-E012-49F4-8AE0-82F7EA1F321F}" type="presParOf" srcId="{188CDE60-58E8-40C9-8585-E6CDCBA63016}" destId="{96363F53-D2C8-497E-A014-1B227CE183E0}" srcOrd="0" destOrd="0" presId="urn:microsoft.com/office/officeart/2005/8/layout/chevron2"/>
    <dgm:cxn modelId="{87EC16C5-9948-4E04-9728-C4DF5DA0902C}" type="presParOf" srcId="{188CDE60-58E8-40C9-8585-E6CDCBA63016}" destId="{D656D0DD-74B2-48E4-A493-7759100D335D}" srcOrd="1" destOrd="0" presId="urn:microsoft.com/office/officeart/2005/8/layout/chevron2"/>
    <dgm:cxn modelId="{00DC9C23-3D48-4DA9-8213-3949F0941580}" type="presParOf" srcId="{D624CA7A-96AA-4E57-9BB3-0A8ECA7C21B6}" destId="{76BE6544-0D93-4DCE-821D-7B5593927521}" srcOrd="7" destOrd="0" presId="urn:microsoft.com/office/officeart/2005/8/layout/chevron2"/>
    <dgm:cxn modelId="{7F3423C6-DAA4-48D1-9E21-57D61313450E}" type="presParOf" srcId="{D624CA7A-96AA-4E57-9BB3-0A8ECA7C21B6}" destId="{F437ACBF-446F-434A-9FC9-8ECFDBDF5FD8}" srcOrd="8" destOrd="0" presId="urn:microsoft.com/office/officeart/2005/8/layout/chevron2"/>
    <dgm:cxn modelId="{651A093F-0FDF-4F6F-97E6-CE6417182804}" type="presParOf" srcId="{F437ACBF-446F-434A-9FC9-8ECFDBDF5FD8}" destId="{5B139694-6F8B-4AC0-9B7D-9CA98496FA19}" srcOrd="0" destOrd="0" presId="urn:microsoft.com/office/officeart/2005/8/layout/chevron2"/>
    <dgm:cxn modelId="{BF7ADC80-5058-407B-A71D-86446648144D}" type="presParOf" srcId="{F437ACBF-446F-434A-9FC9-8ECFDBDF5FD8}" destId="{98E78ABF-A0A5-4589-8BC2-7CDA4F9B5C0E}" srcOrd="1" destOrd="0" presId="urn:microsoft.com/office/officeart/2005/8/layout/chevron2"/>
    <dgm:cxn modelId="{ADB63CC2-BC67-40E8-8FDF-760EFD5D6953}" type="presParOf" srcId="{D624CA7A-96AA-4E57-9BB3-0A8ECA7C21B6}" destId="{BC3EFC96-5E22-485D-A360-010EEA97C485}" srcOrd="9" destOrd="0" presId="urn:microsoft.com/office/officeart/2005/8/layout/chevron2"/>
    <dgm:cxn modelId="{5484FD2A-EB70-456A-B722-1A5E0BDEB5C4}" type="presParOf" srcId="{D624CA7A-96AA-4E57-9BB3-0A8ECA7C21B6}" destId="{F200877C-441F-4E56-BB62-C5CEB9E24354}" srcOrd="10" destOrd="0" presId="urn:microsoft.com/office/officeart/2005/8/layout/chevron2"/>
    <dgm:cxn modelId="{C9CE1FEA-9751-4349-BB1F-55E5CF0491C3}" type="presParOf" srcId="{F200877C-441F-4E56-BB62-C5CEB9E24354}" destId="{3ADB2237-CDD2-475B-B217-A23EEEBE6E3E}" srcOrd="0" destOrd="0" presId="urn:microsoft.com/office/officeart/2005/8/layout/chevron2"/>
    <dgm:cxn modelId="{68C1537B-8889-4AC0-B528-7EAC0E44A4FB}" type="presParOf" srcId="{F200877C-441F-4E56-BB62-C5CEB9E24354}" destId="{21B3B1C9-C24A-461D-8387-D6914663C63A}" srcOrd="1" destOrd="0" presId="urn:microsoft.com/office/officeart/2005/8/layout/chevron2"/>
    <dgm:cxn modelId="{60A1086A-3E03-4E4A-B505-DF3D74CD9FDD}" type="presParOf" srcId="{D624CA7A-96AA-4E57-9BB3-0A8ECA7C21B6}" destId="{EAD43E0F-6ADA-4EF7-BC63-F850E5ACB393}" srcOrd="11" destOrd="0" presId="urn:microsoft.com/office/officeart/2005/8/layout/chevron2"/>
    <dgm:cxn modelId="{BC276A91-8FB9-4C6A-81CD-3BBB9941AEB9}" type="presParOf" srcId="{D624CA7A-96AA-4E57-9BB3-0A8ECA7C21B6}" destId="{9A265E05-05C0-4CE2-8D0B-CE9EA63F224D}" srcOrd="12" destOrd="0" presId="urn:microsoft.com/office/officeart/2005/8/layout/chevron2"/>
    <dgm:cxn modelId="{57F9580C-1EDD-463F-AE55-6F732D900616}" type="presParOf" srcId="{9A265E05-05C0-4CE2-8D0B-CE9EA63F224D}" destId="{B7E7DF8F-658C-4264-9B0F-2A56C1078F48}" srcOrd="0" destOrd="0" presId="urn:microsoft.com/office/officeart/2005/8/layout/chevron2"/>
    <dgm:cxn modelId="{A0ECF35C-5CFF-460F-8145-C5EFB763C63B}" type="presParOf" srcId="{9A265E05-05C0-4CE2-8D0B-CE9EA63F224D}" destId="{DB5F9E11-BF2A-4BA3-AB61-459E0E4D27A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75B24E-C5DD-466A-AC08-BD0AE5A1606D}"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9548258E-D171-4DE8-A2E7-0B1E113A6883}">
      <dgm:prSet phldrT="[Text]" custT="1"/>
      <dgm:spPr/>
      <dgm:t>
        <a:bodyPr/>
        <a:lstStyle/>
        <a:p>
          <a:r>
            <a:rPr lang="en-GB" sz="2100" i="0" dirty="0">
              <a:effectLst/>
              <a:latin typeface="Roboto" panose="02000000000000000000" pitchFamily="2" charset="0"/>
              <a:ea typeface="Roboto" panose="02000000000000000000" pitchFamily="2" charset="0"/>
              <a:cs typeface="Roboto" panose="02000000000000000000" pitchFamily="2" charset="0"/>
            </a:rPr>
            <a:t>Identification of topics</a:t>
          </a:r>
          <a:endParaRPr lang="en-GB" sz="2100" i="0" dirty="0">
            <a:latin typeface="Roboto" panose="02000000000000000000" pitchFamily="2" charset="0"/>
            <a:ea typeface="Roboto" panose="02000000000000000000" pitchFamily="2" charset="0"/>
            <a:cs typeface="Roboto" panose="02000000000000000000" pitchFamily="2" charset="0"/>
          </a:endParaRPr>
        </a:p>
      </dgm:t>
    </dgm:pt>
    <dgm:pt modelId="{0194637E-DF3E-40D0-9EEF-EDAA839224D2}" type="parTrans" cxnId="{C0B80536-0354-4ED1-AB57-E14E7D753FA0}">
      <dgm:prSet/>
      <dgm:spPr/>
      <dgm:t>
        <a:bodyPr/>
        <a:lstStyle/>
        <a:p>
          <a:endParaRPr lang="en-GB" sz="2100" i="0"/>
        </a:p>
      </dgm:t>
    </dgm:pt>
    <dgm:pt modelId="{DA4D7436-8F26-48CD-8E84-701F23D053C0}" type="sibTrans" cxnId="{C0B80536-0354-4ED1-AB57-E14E7D753FA0}">
      <dgm:prSet/>
      <dgm:spPr/>
      <dgm:t>
        <a:bodyPr/>
        <a:lstStyle/>
        <a:p>
          <a:endParaRPr lang="en-GB" sz="2100" i="0"/>
        </a:p>
      </dgm:t>
    </dgm:pt>
    <dgm:pt modelId="{E9F7D65F-3FF9-48E8-8FD7-CC2807E8B9B7}">
      <dgm:prSet custT="1"/>
      <dgm:spPr>
        <a:solidFill>
          <a:schemeClr val="accent1"/>
        </a:solidFill>
      </dgm:spPr>
      <dgm:t>
        <a:bodyPr/>
        <a:lstStyle/>
        <a:p>
          <a:r>
            <a:rPr lang="en-GB" sz="2100" i="0" dirty="0">
              <a:effectLst/>
              <a:latin typeface="Roboto" panose="02000000000000000000" pitchFamily="2" charset="0"/>
              <a:ea typeface="Roboto" panose="02000000000000000000" pitchFamily="2" charset="0"/>
              <a:cs typeface="Roboto" panose="02000000000000000000" pitchFamily="2" charset="0"/>
            </a:rPr>
            <a:t>Lessons identification</a:t>
          </a:r>
        </a:p>
      </dgm:t>
    </dgm:pt>
    <dgm:pt modelId="{80ECEB4A-CCA5-4A84-93D8-5DBAD9E745C1}" type="parTrans" cxnId="{462C9F1C-F19B-410C-BF2D-9964CF95CC82}">
      <dgm:prSet/>
      <dgm:spPr/>
      <dgm:t>
        <a:bodyPr/>
        <a:lstStyle/>
        <a:p>
          <a:endParaRPr lang="en-GB" sz="2100" i="0"/>
        </a:p>
      </dgm:t>
    </dgm:pt>
    <dgm:pt modelId="{C46583C0-2F7A-4F0C-BA98-4F9CE79D2D81}" type="sibTrans" cxnId="{462C9F1C-F19B-410C-BF2D-9964CF95CC82}">
      <dgm:prSet/>
      <dgm:spPr/>
      <dgm:t>
        <a:bodyPr/>
        <a:lstStyle/>
        <a:p>
          <a:endParaRPr lang="en-GB" sz="2100" i="0"/>
        </a:p>
      </dgm:t>
    </dgm:pt>
    <dgm:pt modelId="{5254CA94-7BE8-42AA-A9F4-44846E46562C}">
      <dgm:prSet custT="1"/>
      <dgm:spPr>
        <a:solidFill>
          <a:schemeClr val="accent4"/>
        </a:solidFill>
      </dgm:spPr>
      <dgm:t>
        <a:bodyPr/>
        <a:lstStyle/>
        <a:p>
          <a:r>
            <a:rPr lang="en-GB" sz="2100" i="0" dirty="0">
              <a:effectLst/>
              <a:latin typeface="Roboto" panose="02000000000000000000" pitchFamily="2" charset="0"/>
              <a:ea typeface="Roboto" panose="02000000000000000000" pitchFamily="2" charset="0"/>
              <a:cs typeface="Roboto" panose="02000000000000000000" pitchFamily="2" charset="0"/>
            </a:rPr>
            <a:t>Quality check and PAB presentation</a:t>
          </a:r>
        </a:p>
      </dgm:t>
    </dgm:pt>
    <dgm:pt modelId="{40EBEA52-A93F-439E-8779-E8C11518BD27}" type="parTrans" cxnId="{61773403-022B-4231-89DC-0F7ACE322331}">
      <dgm:prSet/>
      <dgm:spPr/>
      <dgm:t>
        <a:bodyPr/>
        <a:lstStyle/>
        <a:p>
          <a:endParaRPr lang="en-GB" sz="2100" i="0"/>
        </a:p>
      </dgm:t>
    </dgm:pt>
    <dgm:pt modelId="{28A7503F-F49C-476F-BE46-A0F49B7919CB}" type="sibTrans" cxnId="{61773403-022B-4231-89DC-0F7ACE322331}">
      <dgm:prSet/>
      <dgm:spPr/>
      <dgm:t>
        <a:bodyPr/>
        <a:lstStyle/>
        <a:p>
          <a:endParaRPr lang="en-GB" sz="2100" i="0"/>
        </a:p>
      </dgm:t>
    </dgm:pt>
    <dgm:pt modelId="{298B5CDE-C031-4D8B-8E22-3B2454EB3E8B}">
      <dgm:prSet custT="1"/>
      <dgm:spPr>
        <a:solidFill>
          <a:schemeClr val="accent5"/>
        </a:solidFill>
      </dgm:spPr>
      <dgm:t>
        <a:bodyPr/>
        <a:lstStyle/>
        <a:p>
          <a:r>
            <a:rPr lang="en-GB" sz="2100" i="0" dirty="0">
              <a:effectLst/>
              <a:latin typeface="Roboto" panose="02000000000000000000" pitchFamily="2" charset="0"/>
              <a:ea typeface="Roboto" panose="02000000000000000000" pitchFamily="2" charset="0"/>
              <a:cs typeface="Roboto" panose="02000000000000000000" pitchFamily="2" charset="0"/>
            </a:rPr>
            <a:t>Industry Presentation</a:t>
          </a:r>
        </a:p>
      </dgm:t>
    </dgm:pt>
    <dgm:pt modelId="{AEE1565C-A0C2-4476-8129-B2D4F15B2C42}" type="parTrans" cxnId="{445E4E95-14DA-4ABC-829C-23D9FB071746}">
      <dgm:prSet/>
      <dgm:spPr/>
      <dgm:t>
        <a:bodyPr/>
        <a:lstStyle/>
        <a:p>
          <a:endParaRPr lang="en-GB" sz="2100" i="0"/>
        </a:p>
      </dgm:t>
    </dgm:pt>
    <dgm:pt modelId="{AD6EAF91-D262-4D47-A953-9876B7ABCC31}" type="sibTrans" cxnId="{445E4E95-14DA-4ABC-829C-23D9FB071746}">
      <dgm:prSet/>
      <dgm:spPr/>
      <dgm:t>
        <a:bodyPr/>
        <a:lstStyle/>
        <a:p>
          <a:endParaRPr lang="en-GB" sz="2100" i="0"/>
        </a:p>
      </dgm:t>
    </dgm:pt>
    <dgm:pt modelId="{A2387789-16ED-4056-809F-C8EEA10ACA93}">
      <dgm:prSet custT="1"/>
      <dgm:spPr>
        <a:solidFill>
          <a:schemeClr val="tx2"/>
        </a:solidFill>
      </dgm:spPr>
      <dgm:t>
        <a:bodyPr/>
        <a:lstStyle/>
        <a:p>
          <a:r>
            <a:rPr lang="en-GB" sz="2100" i="0" dirty="0">
              <a:solidFill>
                <a:schemeClr val="bg1"/>
              </a:solidFill>
              <a:effectLst/>
              <a:latin typeface="Roboto" panose="02000000000000000000" pitchFamily="2" charset="0"/>
              <a:ea typeface="Roboto" panose="02000000000000000000" pitchFamily="2" charset="0"/>
              <a:cs typeface="Roboto" panose="02000000000000000000" pitchFamily="2" charset="0"/>
            </a:rPr>
            <a:t>Action tracking</a:t>
          </a:r>
        </a:p>
      </dgm:t>
    </dgm:pt>
    <dgm:pt modelId="{2A50D650-E100-48E2-BF81-EBA0E281E387}" type="parTrans" cxnId="{476C5919-FAF9-4094-A2D7-C37EAD715704}">
      <dgm:prSet/>
      <dgm:spPr/>
      <dgm:t>
        <a:bodyPr/>
        <a:lstStyle/>
        <a:p>
          <a:endParaRPr lang="en-GB" sz="2100" i="0"/>
        </a:p>
      </dgm:t>
    </dgm:pt>
    <dgm:pt modelId="{349DD0D5-BC19-4221-9354-C59F326622B1}" type="sibTrans" cxnId="{476C5919-FAF9-4094-A2D7-C37EAD715704}">
      <dgm:prSet/>
      <dgm:spPr/>
      <dgm:t>
        <a:bodyPr/>
        <a:lstStyle/>
        <a:p>
          <a:endParaRPr lang="en-GB" sz="2100" i="0"/>
        </a:p>
      </dgm:t>
    </dgm:pt>
    <dgm:pt modelId="{A5EA45AA-CEB7-469A-B79F-46E32303BD1C}" type="pres">
      <dgm:prSet presAssocID="{C375B24E-C5DD-466A-AC08-BD0AE5A1606D}" presName="diagram" presStyleCnt="0">
        <dgm:presLayoutVars>
          <dgm:dir/>
          <dgm:resizeHandles val="exact"/>
        </dgm:presLayoutVars>
      </dgm:prSet>
      <dgm:spPr/>
    </dgm:pt>
    <dgm:pt modelId="{0CDD3901-ABDE-4588-99E2-A971283411EF}" type="pres">
      <dgm:prSet presAssocID="{9548258E-D171-4DE8-A2E7-0B1E113A6883}" presName="node" presStyleLbl="node1" presStyleIdx="0" presStyleCnt="5">
        <dgm:presLayoutVars>
          <dgm:bulletEnabled val="1"/>
        </dgm:presLayoutVars>
      </dgm:prSet>
      <dgm:spPr/>
    </dgm:pt>
    <dgm:pt modelId="{CF66352E-3C99-4F63-9737-B4DFA8112E27}" type="pres">
      <dgm:prSet presAssocID="{DA4D7436-8F26-48CD-8E84-701F23D053C0}" presName="sibTrans" presStyleCnt="0"/>
      <dgm:spPr/>
    </dgm:pt>
    <dgm:pt modelId="{AB6D142D-EE68-4DC3-841C-37BA7AD6C241}" type="pres">
      <dgm:prSet presAssocID="{E9F7D65F-3FF9-48E8-8FD7-CC2807E8B9B7}" presName="node" presStyleLbl="node1" presStyleIdx="1" presStyleCnt="5">
        <dgm:presLayoutVars>
          <dgm:bulletEnabled val="1"/>
        </dgm:presLayoutVars>
      </dgm:prSet>
      <dgm:spPr/>
    </dgm:pt>
    <dgm:pt modelId="{946DD736-C6C6-4D69-8B68-892906E5058D}" type="pres">
      <dgm:prSet presAssocID="{C46583C0-2F7A-4F0C-BA98-4F9CE79D2D81}" presName="sibTrans" presStyleCnt="0"/>
      <dgm:spPr/>
    </dgm:pt>
    <dgm:pt modelId="{A03B3957-4DE8-40C5-A9E6-CCB9908DD879}" type="pres">
      <dgm:prSet presAssocID="{5254CA94-7BE8-42AA-A9F4-44846E46562C}" presName="node" presStyleLbl="node1" presStyleIdx="2" presStyleCnt="5">
        <dgm:presLayoutVars>
          <dgm:bulletEnabled val="1"/>
        </dgm:presLayoutVars>
      </dgm:prSet>
      <dgm:spPr/>
    </dgm:pt>
    <dgm:pt modelId="{B89A43D5-789A-4575-BC87-240A4D5CB857}" type="pres">
      <dgm:prSet presAssocID="{28A7503F-F49C-476F-BE46-A0F49B7919CB}" presName="sibTrans" presStyleCnt="0"/>
      <dgm:spPr/>
    </dgm:pt>
    <dgm:pt modelId="{39111796-FA28-47BA-9CDB-63CF0E1097F1}" type="pres">
      <dgm:prSet presAssocID="{298B5CDE-C031-4D8B-8E22-3B2454EB3E8B}" presName="node" presStyleLbl="node1" presStyleIdx="3" presStyleCnt="5">
        <dgm:presLayoutVars>
          <dgm:bulletEnabled val="1"/>
        </dgm:presLayoutVars>
      </dgm:prSet>
      <dgm:spPr/>
    </dgm:pt>
    <dgm:pt modelId="{DEE934FF-77D7-4B30-9DF3-168E7EAB52BE}" type="pres">
      <dgm:prSet presAssocID="{AD6EAF91-D262-4D47-A953-9876B7ABCC31}" presName="sibTrans" presStyleCnt="0"/>
      <dgm:spPr/>
    </dgm:pt>
    <dgm:pt modelId="{57B2AC65-6AF6-4617-8B6A-FE8A729AE256}" type="pres">
      <dgm:prSet presAssocID="{A2387789-16ED-4056-809F-C8EEA10ACA93}" presName="node" presStyleLbl="node1" presStyleIdx="4" presStyleCnt="5">
        <dgm:presLayoutVars>
          <dgm:bulletEnabled val="1"/>
        </dgm:presLayoutVars>
      </dgm:prSet>
      <dgm:spPr/>
    </dgm:pt>
  </dgm:ptLst>
  <dgm:cxnLst>
    <dgm:cxn modelId="{33A33102-67DA-4C8A-9416-7E2D7398DF86}" type="presOf" srcId="{A2387789-16ED-4056-809F-C8EEA10ACA93}" destId="{57B2AC65-6AF6-4617-8B6A-FE8A729AE256}" srcOrd="0" destOrd="0" presId="urn:microsoft.com/office/officeart/2005/8/layout/default"/>
    <dgm:cxn modelId="{61773403-022B-4231-89DC-0F7ACE322331}" srcId="{C375B24E-C5DD-466A-AC08-BD0AE5A1606D}" destId="{5254CA94-7BE8-42AA-A9F4-44846E46562C}" srcOrd="2" destOrd="0" parTransId="{40EBEA52-A93F-439E-8779-E8C11518BD27}" sibTransId="{28A7503F-F49C-476F-BE46-A0F49B7919CB}"/>
    <dgm:cxn modelId="{476C5919-FAF9-4094-A2D7-C37EAD715704}" srcId="{C375B24E-C5DD-466A-AC08-BD0AE5A1606D}" destId="{A2387789-16ED-4056-809F-C8EEA10ACA93}" srcOrd="4" destOrd="0" parTransId="{2A50D650-E100-48E2-BF81-EBA0E281E387}" sibTransId="{349DD0D5-BC19-4221-9354-C59F326622B1}"/>
    <dgm:cxn modelId="{462C9F1C-F19B-410C-BF2D-9964CF95CC82}" srcId="{C375B24E-C5DD-466A-AC08-BD0AE5A1606D}" destId="{E9F7D65F-3FF9-48E8-8FD7-CC2807E8B9B7}" srcOrd="1" destOrd="0" parTransId="{80ECEB4A-CCA5-4A84-93D8-5DBAD9E745C1}" sibTransId="{C46583C0-2F7A-4F0C-BA98-4F9CE79D2D81}"/>
    <dgm:cxn modelId="{B8B7FF2D-DE3E-4753-AD79-CB816F2239E4}" type="presOf" srcId="{C375B24E-C5DD-466A-AC08-BD0AE5A1606D}" destId="{A5EA45AA-CEB7-469A-B79F-46E32303BD1C}" srcOrd="0" destOrd="0" presId="urn:microsoft.com/office/officeart/2005/8/layout/default"/>
    <dgm:cxn modelId="{C0B80536-0354-4ED1-AB57-E14E7D753FA0}" srcId="{C375B24E-C5DD-466A-AC08-BD0AE5A1606D}" destId="{9548258E-D171-4DE8-A2E7-0B1E113A6883}" srcOrd="0" destOrd="0" parTransId="{0194637E-DF3E-40D0-9EEF-EDAA839224D2}" sibTransId="{DA4D7436-8F26-48CD-8E84-701F23D053C0}"/>
    <dgm:cxn modelId="{BCEEB138-11DE-4E41-BA91-2EAC4E378F10}" type="presOf" srcId="{298B5CDE-C031-4D8B-8E22-3B2454EB3E8B}" destId="{39111796-FA28-47BA-9CDB-63CF0E1097F1}" srcOrd="0" destOrd="0" presId="urn:microsoft.com/office/officeart/2005/8/layout/default"/>
    <dgm:cxn modelId="{B272756C-F144-46F6-9CB9-A3E14B69AE0A}" type="presOf" srcId="{5254CA94-7BE8-42AA-A9F4-44846E46562C}" destId="{A03B3957-4DE8-40C5-A9E6-CCB9908DD879}" srcOrd="0" destOrd="0" presId="urn:microsoft.com/office/officeart/2005/8/layout/default"/>
    <dgm:cxn modelId="{07385376-8DB4-426E-8D7D-E27951602C1A}" type="presOf" srcId="{9548258E-D171-4DE8-A2E7-0B1E113A6883}" destId="{0CDD3901-ABDE-4588-99E2-A971283411EF}" srcOrd="0" destOrd="0" presId="urn:microsoft.com/office/officeart/2005/8/layout/default"/>
    <dgm:cxn modelId="{445E4E95-14DA-4ABC-829C-23D9FB071746}" srcId="{C375B24E-C5DD-466A-AC08-BD0AE5A1606D}" destId="{298B5CDE-C031-4D8B-8E22-3B2454EB3E8B}" srcOrd="3" destOrd="0" parTransId="{AEE1565C-A0C2-4476-8129-B2D4F15B2C42}" sibTransId="{AD6EAF91-D262-4D47-A953-9876B7ABCC31}"/>
    <dgm:cxn modelId="{9FC2F6D5-5D24-4A0E-BAEB-936CE170EC59}" type="presOf" srcId="{E9F7D65F-3FF9-48E8-8FD7-CC2807E8B9B7}" destId="{AB6D142D-EE68-4DC3-841C-37BA7AD6C241}" srcOrd="0" destOrd="0" presId="urn:microsoft.com/office/officeart/2005/8/layout/default"/>
    <dgm:cxn modelId="{C5D240BA-9065-44CB-A116-03EC849A5CF8}" type="presParOf" srcId="{A5EA45AA-CEB7-469A-B79F-46E32303BD1C}" destId="{0CDD3901-ABDE-4588-99E2-A971283411EF}" srcOrd="0" destOrd="0" presId="urn:microsoft.com/office/officeart/2005/8/layout/default"/>
    <dgm:cxn modelId="{DD707735-2967-4836-BAE4-EBEA0AABE380}" type="presParOf" srcId="{A5EA45AA-CEB7-469A-B79F-46E32303BD1C}" destId="{CF66352E-3C99-4F63-9737-B4DFA8112E27}" srcOrd="1" destOrd="0" presId="urn:microsoft.com/office/officeart/2005/8/layout/default"/>
    <dgm:cxn modelId="{D46AEAB4-2666-4552-9A24-14372BA2A4CF}" type="presParOf" srcId="{A5EA45AA-CEB7-469A-B79F-46E32303BD1C}" destId="{AB6D142D-EE68-4DC3-841C-37BA7AD6C241}" srcOrd="2" destOrd="0" presId="urn:microsoft.com/office/officeart/2005/8/layout/default"/>
    <dgm:cxn modelId="{BFD39E19-3115-4591-B62F-78017393E8D3}" type="presParOf" srcId="{A5EA45AA-CEB7-469A-B79F-46E32303BD1C}" destId="{946DD736-C6C6-4D69-8B68-892906E5058D}" srcOrd="3" destOrd="0" presId="urn:microsoft.com/office/officeart/2005/8/layout/default"/>
    <dgm:cxn modelId="{48A80300-E18D-4AFF-8BEC-3BD533EA484B}" type="presParOf" srcId="{A5EA45AA-CEB7-469A-B79F-46E32303BD1C}" destId="{A03B3957-4DE8-40C5-A9E6-CCB9908DD879}" srcOrd="4" destOrd="0" presId="urn:microsoft.com/office/officeart/2005/8/layout/default"/>
    <dgm:cxn modelId="{6DA35BA5-9493-472D-BD31-9A44C7C555E9}" type="presParOf" srcId="{A5EA45AA-CEB7-469A-B79F-46E32303BD1C}" destId="{B89A43D5-789A-4575-BC87-240A4D5CB857}" srcOrd="5" destOrd="0" presId="urn:microsoft.com/office/officeart/2005/8/layout/default"/>
    <dgm:cxn modelId="{F15CEC68-E1CF-4CA4-BB6F-8E7691374417}" type="presParOf" srcId="{A5EA45AA-CEB7-469A-B79F-46E32303BD1C}" destId="{39111796-FA28-47BA-9CDB-63CF0E1097F1}" srcOrd="6" destOrd="0" presId="urn:microsoft.com/office/officeart/2005/8/layout/default"/>
    <dgm:cxn modelId="{17710FFD-468F-4638-BBB1-58ACF18216F0}" type="presParOf" srcId="{A5EA45AA-CEB7-469A-B79F-46E32303BD1C}" destId="{DEE934FF-77D7-4B30-9DF3-168E7EAB52BE}" srcOrd="7" destOrd="0" presId="urn:microsoft.com/office/officeart/2005/8/layout/default"/>
    <dgm:cxn modelId="{AFFB6DED-E766-4BCA-86A0-D24971E33401}" type="presParOf" srcId="{A5EA45AA-CEB7-469A-B79F-46E32303BD1C}" destId="{57B2AC65-6AF6-4617-8B6A-FE8A729AE25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F4EC86-EA19-41F6-A1B7-FDAE5D94E146}"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C897EEDE-BAEF-4E60-B3B7-1ED43259CB11}">
      <dgm:prSet phldrT="[Text]"/>
      <dgm:spPr/>
      <dgm:t>
        <a:bodyPr/>
        <a:lstStyle/>
        <a:p>
          <a:r>
            <a:rPr lang="en-GB"/>
            <a:t>Prepayment </a:t>
          </a:r>
          <a:r>
            <a:rPr lang="en-GB" err="1"/>
            <a:t>levelisation</a:t>
          </a:r>
          <a:r>
            <a:rPr lang="en-GB"/>
            <a:t> / MSC learnings</a:t>
          </a:r>
        </a:p>
      </dgm:t>
    </dgm:pt>
    <dgm:pt modelId="{81FE3993-7EE4-4F95-8E8D-48B0085FB80B}" type="parTrans" cxnId="{1F243F75-141A-4CB2-B5A6-1B6A19BF746C}">
      <dgm:prSet/>
      <dgm:spPr/>
      <dgm:t>
        <a:bodyPr/>
        <a:lstStyle/>
        <a:p>
          <a:endParaRPr lang="en-GB"/>
        </a:p>
      </dgm:t>
    </dgm:pt>
    <dgm:pt modelId="{20EC6C78-078B-40C0-8EFE-C0EF03B07C88}" type="sibTrans" cxnId="{1F243F75-141A-4CB2-B5A6-1B6A19BF746C}">
      <dgm:prSet/>
      <dgm:spPr/>
      <dgm:t>
        <a:bodyPr/>
        <a:lstStyle/>
        <a:p>
          <a:endParaRPr lang="en-GB"/>
        </a:p>
      </dgm:t>
    </dgm:pt>
    <dgm:pt modelId="{7A1CB3B4-3F58-46EE-89B9-9F77532C7A7A}">
      <dgm:prSet phldrT="[Text]"/>
      <dgm:spPr/>
      <dgm:t>
        <a:bodyPr/>
        <a:lstStyle/>
        <a:p>
          <a:r>
            <a:rPr lang="en-GB" dirty="0"/>
            <a:t>What we can learn from information security incidents</a:t>
          </a:r>
        </a:p>
      </dgm:t>
    </dgm:pt>
    <dgm:pt modelId="{FFF15184-3EA6-4DA6-82BC-AE3B1A2EB5C3}" type="parTrans" cxnId="{222B189C-DFCC-4CC4-9AF4-0CD6FAFF450F}">
      <dgm:prSet/>
      <dgm:spPr/>
      <dgm:t>
        <a:bodyPr/>
        <a:lstStyle/>
        <a:p>
          <a:endParaRPr lang="en-GB"/>
        </a:p>
      </dgm:t>
    </dgm:pt>
    <dgm:pt modelId="{078B7B72-06B8-4DC7-B4AC-F5C9B6D57D67}" type="sibTrans" cxnId="{222B189C-DFCC-4CC4-9AF4-0CD6FAFF450F}">
      <dgm:prSet/>
      <dgm:spPr/>
      <dgm:t>
        <a:bodyPr/>
        <a:lstStyle/>
        <a:p>
          <a:endParaRPr lang="en-GB"/>
        </a:p>
      </dgm:t>
    </dgm:pt>
    <dgm:pt modelId="{F8AA5078-657B-4618-A74E-10E7C12493E0}">
      <dgm:prSet phldrT="[Text]"/>
      <dgm:spPr/>
      <dgm:t>
        <a:bodyPr/>
        <a:lstStyle/>
        <a:p>
          <a:r>
            <a:rPr lang="en-GB"/>
            <a:t>The successes of faster switching</a:t>
          </a:r>
        </a:p>
      </dgm:t>
    </dgm:pt>
    <dgm:pt modelId="{1E587579-6E13-4445-9037-2BB93F2429AF}" type="parTrans" cxnId="{BDF2DEE0-47A2-4287-9049-0ECD1678F4C0}">
      <dgm:prSet/>
      <dgm:spPr/>
      <dgm:t>
        <a:bodyPr/>
        <a:lstStyle/>
        <a:p>
          <a:endParaRPr lang="en-GB"/>
        </a:p>
      </dgm:t>
    </dgm:pt>
    <dgm:pt modelId="{C98085ED-4EB9-4224-837A-17D57059A781}" type="sibTrans" cxnId="{BDF2DEE0-47A2-4287-9049-0ECD1678F4C0}">
      <dgm:prSet/>
      <dgm:spPr/>
      <dgm:t>
        <a:bodyPr/>
        <a:lstStyle/>
        <a:p>
          <a:endParaRPr lang="en-GB"/>
        </a:p>
      </dgm:t>
    </dgm:pt>
    <dgm:pt modelId="{783042A0-DA85-4364-99EA-F3F5C2554AE8}">
      <dgm:prSet phldrT="[Text]"/>
      <dgm:spPr/>
      <dgm:t>
        <a:bodyPr/>
        <a:lstStyle/>
        <a:p>
          <a:r>
            <a:rPr lang="en-GB"/>
            <a:t>Why the RIG worked as an engagement method when others haven’t</a:t>
          </a:r>
        </a:p>
      </dgm:t>
    </dgm:pt>
    <dgm:pt modelId="{FFBB18D5-4ED9-45AD-9697-F2FE14090088}" type="parTrans" cxnId="{1E01D39F-D34D-4943-8A3C-C5B8185673EA}">
      <dgm:prSet/>
      <dgm:spPr/>
      <dgm:t>
        <a:bodyPr/>
        <a:lstStyle/>
        <a:p>
          <a:endParaRPr lang="en-GB"/>
        </a:p>
      </dgm:t>
    </dgm:pt>
    <dgm:pt modelId="{BFD61FF7-5047-4074-89C7-748F7B3174DD}" type="sibTrans" cxnId="{1E01D39F-D34D-4943-8A3C-C5B8185673EA}">
      <dgm:prSet/>
      <dgm:spPr/>
      <dgm:t>
        <a:bodyPr/>
        <a:lstStyle/>
        <a:p>
          <a:endParaRPr lang="en-GB"/>
        </a:p>
      </dgm:t>
    </dgm:pt>
    <dgm:pt modelId="{BF495A49-EA9B-4437-8C39-8D90417054F0}" type="pres">
      <dgm:prSet presAssocID="{1AF4EC86-EA19-41F6-A1B7-FDAE5D94E146}" presName="diagram" presStyleCnt="0">
        <dgm:presLayoutVars>
          <dgm:dir/>
          <dgm:resizeHandles val="exact"/>
        </dgm:presLayoutVars>
      </dgm:prSet>
      <dgm:spPr/>
    </dgm:pt>
    <dgm:pt modelId="{CF6800C7-03E1-4FEA-BDC9-6C8092801616}" type="pres">
      <dgm:prSet presAssocID="{C897EEDE-BAEF-4E60-B3B7-1ED43259CB11}" presName="node" presStyleLbl="node1" presStyleIdx="0" presStyleCnt="4">
        <dgm:presLayoutVars>
          <dgm:bulletEnabled val="1"/>
        </dgm:presLayoutVars>
      </dgm:prSet>
      <dgm:spPr/>
    </dgm:pt>
    <dgm:pt modelId="{E5C9D0FA-4C4E-4DDD-A5A9-9F37164CD015}" type="pres">
      <dgm:prSet presAssocID="{20EC6C78-078B-40C0-8EFE-C0EF03B07C88}" presName="sibTrans" presStyleCnt="0"/>
      <dgm:spPr/>
    </dgm:pt>
    <dgm:pt modelId="{050FA6EE-49BF-4897-868C-F5D75C360F04}" type="pres">
      <dgm:prSet presAssocID="{7A1CB3B4-3F58-46EE-89B9-9F77532C7A7A}" presName="node" presStyleLbl="node1" presStyleIdx="1" presStyleCnt="4">
        <dgm:presLayoutVars>
          <dgm:bulletEnabled val="1"/>
        </dgm:presLayoutVars>
      </dgm:prSet>
      <dgm:spPr/>
    </dgm:pt>
    <dgm:pt modelId="{748CA47D-BA82-4AA2-BE78-F7F58D40C91F}" type="pres">
      <dgm:prSet presAssocID="{078B7B72-06B8-4DC7-B4AC-F5C9B6D57D67}" presName="sibTrans" presStyleCnt="0"/>
      <dgm:spPr/>
    </dgm:pt>
    <dgm:pt modelId="{F41FB9F2-4BA1-4092-A975-4BAC8F181024}" type="pres">
      <dgm:prSet presAssocID="{F8AA5078-657B-4618-A74E-10E7C12493E0}" presName="node" presStyleLbl="node1" presStyleIdx="2" presStyleCnt="4">
        <dgm:presLayoutVars>
          <dgm:bulletEnabled val="1"/>
        </dgm:presLayoutVars>
      </dgm:prSet>
      <dgm:spPr/>
    </dgm:pt>
    <dgm:pt modelId="{1D11D14D-10CC-464D-B7CD-4674CCD4DB3E}" type="pres">
      <dgm:prSet presAssocID="{C98085ED-4EB9-4224-837A-17D57059A781}" presName="sibTrans" presStyleCnt="0"/>
      <dgm:spPr/>
    </dgm:pt>
    <dgm:pt modelId="{87718D77-7A2C-4C47-B069-4238210F90BD}" type="pres">
      <dgm:prSet presAssocID="{783042A0-DA85-4364-99EA-F3F5C2554AE8}" presName="node" presStyleLbl="node1" presStyleIdx="3" presStyleCnt="4">
        <dgm:presLayoutVars>
          <dgm:bulletEnabled val="1"/>
        </dgm:presLayoutVars>
      </dgm:prSet>
      <dgm:spPr/>
    </dgm:pt>
  </dgm:ptLst>
  <dgm:cxnLst>
    <dgm:cxn modelId="{263BCD1D-5766-490B-9DFC-DC02C4ABAE20}" type="presOf" srcId="{F8AA5078-657B-4618-A74E-10E7C12493E0}" destId="{F41FB9F2-4BA1-4092-A975-4BAC8F181024}" srcOrd="0" destOrd="0" presId="urn:microsoft.com/office/officeart/2005/8/layout/default"/>
    <dgm:cxn modelId="{1F243F75-141A-4CB2-B5A6-1B6A19BF746C}" srcId="{1AF4EC86-EA19-41F6-A1B7-FDAE5D94E146}" destId="{C897EEDE-BAEF-4E60-B3B7-1ED43259CB11}" srcOrd="0" destOrd="0" parTransId="{81FE3993-7EE4-4F95-8E8D-48B0085FB80B}" sibTransId="{20EC6C78-078B-40C0-8EFE-C0EF03B07C88}"/>
    <dgm:cxn modelId="{EB79B077-E03C-42CB-8A95-A933CA2EA79B}" type="presOf" srcId="{1AF4EC86-EA19-41F6-A1B7-FDAE5D94E146}" destId="{BF495A49-EA9B-4437-8C39-8D90417054F0}" srcOrd="0" destOrd="0" presId="urn:microsoft.com/office/officeart/2005/8/layout/default"/>
    <dgm:cxn modelId="{B2D8F059-0195-4D54-B4C7-7BDF680CD5D5}" type="presOf" srcId="{7A1CB3B4-3F58-46EE-89B9-9F77532C7A7A}" destId="{050FA6EE-49BF-4897-868C-F5D75C360F04}" srcOrd="0" destOrd="0" presId="urn:microsoft.com/office/officeart/2005/8/layout/default"/>
    <dgm:cxn modelId="{C24E899A-5942-4D39-8701-39075AD71F65}" type="presOf" srcId="{C897EEDE-BAEF-4E60-B3B7-1ED43259CB11}" destId="{CF6800C7-03E1-4FEA-BDC9-6C8092801616}" srcOrd="0" destOrd="0" presId="urn:microsoft.com/office/officeart/2005/8/layout/default"/>
    <dgm:cxn modelId="{222B189C-DFCC-4CC4-9AF4-0CD6FAFF450F}" srcId="{1AF4EC86-EA19-41F6-A1B7-FDAE5D94E146}" destId="{7A1CB3B4-3F58-46EE-89B9-9F77532C7A7A}" srcOrd="1" destOrd="0" parTransId="{FFF15184-3EA6-4DA6-82BC-AE3B1A2EB5C3}" sibTransId="{078B7B72-06B8-4DC7-B4AC-F5C9B6D57D67}"/>
    <dgm:cxn modelId="{1E01D39F-D34D-4943-8A3C-C5B8185673EA}" srcId="{1AF4EC86-EA19-41F6-A1B7-FDAE5D94E146}" destId="{783042A0-DA85-4364-99EA-F3F5C2554AE8}" srcOrd="3" destOrd="0" parTransId="{FFBB18D5-4ED9-45AD-9697-F2FE14090088}" sibTransId="{BFD61FF7-5047-4074-89C7-748F7B3174DD}"/>
    <dgm:cxn modelId="{290EE8A9-71BA-47C9-AF90-1EFA3A9823A6}" type="presOf" srcId="{783042A0-DA85-4364-99EA-F3F5C2554AE8}" destId="{87718D77-7A2C-4C47-B069-4238210F90BD}" srcOrd="0" destOrd="0" presId="urn:microsoft.com/office/officeart/2005/8/layout/default"/>
    <dgm:cxn modelId="{BDF2DEE0-47A2-4287-9049-0ECD1678F4C0}" srcId="{1AF4EC86-EA19-41F6-A1B7-FDAE5D94E146}" destId="{F8AA5078-657B-4618-A74E-10E7C12493E0}" srcOrd="2" destOrd="0" parTransId="{1E587579-6E13-4445-9037-2BB93F2429AF}" sibTransId="{C98085ED-4EB9-4224-837A-17D57059A781}"/>
    <dgm:cxn modelId="{492D6477-0A1C-4947-8997-4A75BEAC2242}" type="presParOf" srcId="{BF495A49-EA9B-4437-8C39-8D90417054F0}" destId="{CF6800C7-03E1-4FEA-BDC9-6C8092801616}" srcOrd="0" destOrd="0" presId="urn:microsoft.com/office/officeart/2005/8/layout/default"/>
    <dgm:cxn modelId="{AFDDDF78-E8AD-4CEA-8343-958BBB0D43F4}" type="presParOf" srcId="{BF495A49-EA9B-4437-8C39-8D90417054F0}" destId="{E5C9D0FA-4C4E-4DDD-A5A9-9F37164CD015}" srcOrd="1" destOrd="0" presId="urn:microsoft.com/office/officeart/2005/8/layout/default"/>
    <dgm:cxn modelId="{36F1519E-9E06-4F36-BE16-738942E95808}" type="presParOf" srcId="{BF495A49-EA9B-4437-8C39-8D90417054F0}" destId="{050FA6EE-49BF-4897-868C-F5D75C360F04}" srcOrd="2" destOrd="0" presId="urn:microsoft.com/office/officeart/2005/8/layout/default"/>
    <dgm:cxn modelId="{D8E37BB3-57EE-4EF2-A1DE-24853819FD49}" type="presParOf" srcId="{BF495A49-EA9B-4437-8C39-8D90417054F0}" destId="{748CA47D-BA82-4AA2-BE78-F7F58D40C91F}" srcOrd="3" destOrd="0" presId="urn:microsoft.com/office/officeart/2005/8/layout/default"/>
    <dgm:cxn modelId="{4BE764DA-9626-4866-8F62-382998BC4D78}" type="presParOf" srcId="{BF495A49-EA9B-4437-8C39-8D90417054F0}" destId="{F41FB9F2-4BA1-4092-A975-4BAC8F181024}" srcOrd="4" destOrd="0" presId="urn:microsoft.com/office/officeart/2005/8/layout/default"/>
    <dgm:cxn modelId="{C9DB51AF-68F4-4960-B21A-AA1169252E8C}" type="presParOf" srcId="{BF495A49-EA9B-4437-8C39-8D90417054F0}" destId="{1D11D14D-10CC-464D-B7CD-4674CCD4DB3E}" srcOrd="5" destOrd="0" presId="urn:microsoft.com/office/officeart/2005/8/layout/default"/>
    <dgm:cxn modelId="{4B64D408-9CD3-4067-A974-9EF1A4E304FF}" type="presParOf" srcId="{BF495A49-EA9B-4437-8C39-8D90417054F0}" destId="{87718D77-7A2C-4C47-B069-4238210F90B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F4EC86-EA19-41F6-A1B7-FDAE5D94E146}"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C897EEDE-BAEF-4E60-B3B7-1ED43259CB11}">
      <dgm:prSet phldrT="[Text]"/>
      <dgm:spPr/>
      <dgm:t>
        <a:bodyPr/>
        <a:lstStyle/>
        <a:p>
          <a:r>
            <a:rPr lang="en-GB"/>
            <a:t>REC Service Users (you!)</a:t>
          </a:r>
        </a:p>
      </dgm:t>
    </dgm:pt>
    <dgm:pt modelId="{81FE3993-7EE4-4F95-8E8D-48B0085FB80B}" type="parTrans" cxnId="{1F243F75-141A-4CB2-B5A6-1B6A19BF746C}">
      <dgm:prSet/>
      <dgm:spPr/>
      <dgm:t>
        <a:bodyPr/>
        <a:lstStyle/>
        <a:p>
          <a:endParaRPr lang="en-GB"/>
        </a:p>
      </dgm:t>
    </dgm:pt>
    <dgm:pt modelId="{20EC6C78-078B-40C0-8EFE-C0EF03B07C88}" type="sibTrans" cxnId="{1F243F75-141A-4CB2-B5A6-1B6A19BF746C}">
      <dgm:prSet/>
      <dgm:spPr/>
      <dgm:t>
        <a:bodyPr/>
        <a:lstStyle/>
        <a:p>
          <a:endParaRPr lang="en-GB"/>
        </a:p>
      </dgm:t>
    </dgm:pt>
    <dgm:pt modelId="{A6A2682D-E66B-40CA-A488-F3806662F4DB}">
      <dgm:prSet phldrT="[Text]"/>
      <dgm:spPr>
        <a:solidFill>
          <a:schemeClr val="accent1"/>
        </a:solidFill>
      </dgm:spPr>
      <dgm:t>
        <a:bodyPr/>
        <a:lstStyle/>
        <a:p>
          <a:r>
            <a:rPr lang="en-GB"/>
            <a:t>The REC Service Providers DCC and RECCo</a:t>
          </a:r>
        </a:p>
      </dgm:t>
    </dgm:pt>
    <dgm:pt modelId="{C6F822D7-ECE1-4C30-90C4-1CA63509C19C}" type="parTrans" cxnId="{F4520995-EA66-4064-B44B-A35EEB31E035}">
      <dgm:prSet/>
      <dgm:spPr/>
      <dgm:t>
        <a:bodyPr/>
        <a:lstStyle/>
        <a:p>
          <a:endParaRPr lang="en-GB"/>
        </a:p>
      </dgm:t>
    </dgm:pt>
    <dgm:pt modelId="{8A2726A3-E9A3-4750-8F18-3CCA9766A06B}" type="sibTrans" cxnId="{F4520995-EA66-4064-B44B-A35EEB31E035}">
      <dgm:prSet/>
      <dgm:spPr/>
      <dgm:t>
        <a:bodyPr/>
        <a:lstStyle/>
        <a:p>
          <a:endParaRPr lang="en-GB"/>
        </a:p>
      </dgm:t>
    </dgm:pt>
    <dgm:pt modelId="{923C8D98-C887-40F3-AB99-E1B58D2E698C}">
      <dgm:prSet phldrT="[Text]"/>
      <dgm:spPr>
        <a:solidFill>
          <a:schemeClr val="accent4"/>
        </a:solidFill>
      </dgm:spPr>
      <dgm:t>
        <a:bodyPr/>
        <a:lstStyle/>
        <a:p>
          <a:r>
            <a:rPr lang="en-GB"/>
            <a:t>REC Code Manager</a:t>
          </a:r>
        </a:p>
      </dgm:t>
    </dgm:pt>
    <dgm:pt modelId="{22B45C66-A5D7-481C-A253-C42875E1783D}" type="parTrans" cxnId="{D4B30BA4-7723-410D-9ADD-EE2D894297AB}">
      <dgm:prSet/>
      <dgm:spPr/>
      <dgm:t>
        <a:bodyPr/>
        <a:lstStyle/>
        <a:p>
          <a:endParaRPr lang="en-GB"/>
        </a:p>
      </dgm:t>
    </dgm:pt>
    <dgm:pt modelId="{CE16DE76-C334-4021-B466-429849890F68}" type="sibTrans" cxnId="{D4B30BA4-7723-410D-9ADD-EE2D894297AB}">
      <dgm:prSet/>
      <dgm:spPr/>
      <dgm:t>
        <a:bodyPr/>
        <a:lstStyle/>
        <a:p>
          <a:endParaRPr lang="en-GB"/>
        </a:p>
      </dgm:t>
    </dgm:pt>
    <dgm:pt modelId="{D099C6DC-39C7-49D7-BAE1-AD48180B378D}">
      <dgm:prSet phldrT="[Text]"/>
      <dgm:spPr>
        <a:solidFill>
          <a:schemeClr val="accent5"/>
        </a:solidFill>
      </dgm:spPr>
      <dgm:t>
        <a:bodyPr/>
        <a:lstStyle/>
        <a:p>
          <a:r>
            <a:rPr lang="en-GB"/>
            <a:t>PAB members</a:t>
          </a:r>
        </a:p>
      </dgm:t>
    </dgm:pt>
    <dgm:pt modelId="{A546E12F-18A7-4204-84EF-57FA826DAB16}" type="parTrans" cxnId="{1A192168-8C27-4634-A771-BCDECCBB2030}">
      <dgm:prSet/>
      <dgm:spPr/>
      <dgm:t>
        <a:bodyPr/>
        <a:lstStyle/>
        <a:p>
          <a:endParaRPr lang="en-GB"/>
        </a:p>
      </dgm:t>
    </dgm:pt>
    <dgm:pt modelId="{FD63D42B-21FC-414E-B18F-400522EE3531}" type="sibTrans" cxnId="{1A192168-8C27-4634-A771-BCDECCBB2030}">
      <dgm:prSet/>
      <dgm:spPr/>
      <dgm:t>
        <a:bodyPr/>
        <a:lstStyle/>
        <a:p>
          <a:endParaRPr lang="en-GB"/>
        </a:p>
      </dgm:t>
    </dgm:pt>
    <dgm:pt modelId="{7D9DCC0F-2B0C-4374-A74F-2E4D8B5D6D31}">
      <dgm:prSet phldrT="[Text]"/>
      <dgm:spPr>
        <a:solidFill>
          <a:schemeClr val="tx2"/>
        </a:solidFill>
      </dgm:spPr>
      <dgm:t>
        <a:bodyPr/>
        <a:lstStyle/>
        <a:p>
          <a:r>
            <a:rPr lang="en-GB"/>
            <a:t>Recent service improvements / FWP / REC changes</a:t>
          </a:r>
        </a:p>
      </dgm:t>
    </dgm:pt>
    <dgm:pt modelId="{4FC2CC22-1E67-42CC-852E-39D1311E9E0E}" type="parTrans" cxnId="{69DF69A8-E091-48A9-8B20-FF26203B2423}">
      <dgm:prSet/>
      <dgm:spPr/>
      <dgm:t>
        <a:bodyPr/>
        <a:lstStyle/>
        <a:p>
          <a:endParaRPr lang="en-GB"/>
        </a:p>
      </dgm:t>
    </dgm:pt>
    <dgm:pt modelId="{2994ABB1-EBF2-409B-B440-595022ADFEE4}" type="sibTrans" cxnId="{69DF69A8-E091-48A9-8B20-FF26203B2423}">
      <dgm:prSet/>
      <dgm:spPr/>
      <dgm:t>
        <a:bodyPr/>
        <a:lstStyle/>
        <a:p>
          <a:endParaRPr lang="en-GB"/>
        </a:p>
      </dgm:t>
    </dgm:pt>
    <dgm:pt modelId="{BF495A49-EA9B-4437-8C39-8D90417054F0}" type="pres">
      <dgm:prSet presAssocID="{1AF4EC86-EA19-41F6-A1B7-FDAE5D94E146}" presName="diagram" presStyleCnt="0">
        <dgm:presLayoutVars>
          <dgm:dir/>
          <dgm:resizeHandles val="exact"/>
        </dgm:presLayoutVars>
      </dgm:prSet>
      <dgm:spPr/>
    </dgm:pt>
    <dgm:pt modelId="{CF6800C7-03E1-4FEA-BDC9-6C8092801616}" type="pres">
      <dgm:prSet presAssocID="{C897EEDE-BAEF-4E60-B3B7-1ED43259CB11}" presName="node" presStyleLbl="node1" presStyleIdx="0" presStyleCnt="5">
        <dgm:presLayoutVars>
          <dgm:bulletEnabled val="1"/>
        </dgm:presLayoutVars>
      </dgm:prSet>
      <dgm:spPr/>
    </dgm:pt>
    <dgm:pt modelId="{95872400-4C6C-4AFE-BF66-C455F9F994FE}" type="pres">
      <dgm:prSet presAssocID="{20EC6C78-078B-40C0-8EFE-C0EF03B07C88}" presName="sibTrans" presStyleCnt="0"/>
      <dgm:spPr/>
    </dgm:pt>
    <dgm:pt modelId="{FAB82C40-45ED-4712-B623-8CE2600A5591}" type="pres">
      <dgm:prSet presAssocID="{A6A2682D-E66B-40CA-A488-F3806662F4DB}" presName="node" presStyleLbl="node1" presStyleIdx="1" presStyleCnt="5">
        <dgm:presLayoutVars>
          <dgm:bulletEnabled val="1"/>
        </dgm:presLayoutVars>
      </dgm:prSet>
      <dgm:spPr/>
    </dgm:pt>
    <dgm:pt modelId="{41EC9759-F428-444E-89CD-69A01EA1596A}" type="pres">
      <dgm:prSet presAssocID="{8A2726A3-E9A3-4750-8F18-3CCA9766A06B}" presName="sibTrans" presStyleCnt="0"/>
      <dgm:spPr/>
    </dgm:pt>
    <dgm:pt modelId="{665F5A57-842A-4C3B-8E93-C86C945EAC59}" type="pres">
      <dgm:prSet presAssocID="{923C8D98-C887-40F3-AB99-E1B58D2E698C}" presName="node" presStyleLbl="node1" presStyleIdx="2" presStyleCnt="5">
        <dgm:presLayoutVars>
          <dgm:bulletEnabled val="1"/>
        </dgm:presLayoutVars>
      </dgm:prSet>
      <dgm:spPr/>
    </dgm:pt>
    <dgm:pt modelId="{A36D8F98-F6A8-4D16-ABF5-71788387B439}" type="pres">
      <dgm:prSet presAssocID="{CE16DE76-C334-4021-B466-429849890F68}" presName="sibTrans" presStyleCnt="0"/>
      <dgm:spPr/>
    </dgm:pt>
    <dgm:pt modelId="{75E43029-E2F6-47C9-BD02-4766CDD3EEE7}" type="pres">
      <dgm:prSet presAssocID="{D099C6DC-39C7-49D7-BAE1-AD48180B378D}" presName="node" presStyleLbl="node1" presStyleIdx="3" presStyleCnt="5">
        <dgm:presLayoutVars>
          <dgm:bulletEnabled val="1"/>
        </dgm:presLayoutVars>
      </dgm:prSet>
      <dgm:spPr/>
    </dgm:pt>
    <dgm:pt modelId="{A58B8596-ACA3-4662-93D8-010F52CB60DD}" type="pres">
      <dgm:prSet presAssocID="{FD63D42B-21FC-414E-B18F-400522EE3531}" presName="sibTrans" presStyleCnt="0"/>
      <dgm:spPr/>
    </dgm:pt>
    <dgm:pt modelId="{CC3E743D-51AE-4C88-8E2E-81B23505E760}" type="pres">
      <dgm:prSet presAssocID="{7D9DCC0F-2B0C-4374-A74F-2E4D8B5D6D31}" presName="node" presStyleLbl="node1" presStyleIdx="4" presStyleCnt="5">
        <dgm:presLayoutVars>
          <dgm:bulletEnabled val="1"/>
        </dgm:presLayoutVars>
      </dgm:prSet>
      <dgm:spPr/>
    </dgm:pt>
  </dgm:ptLst>
  <dgm:cxnLst>
    <dgm:cxn modelId="{7F9ED440-7927-447E-B8F1-1196B8C2C4BF}" type="presOf" srcId="{A6A2682D-E66B-40CA-A488-F3806662F4DB}" destId="{FAB82C40-45ED-4712-B623-8CE2600A5591}" srcOrd="0" destOrd="0" presId="urn:microsoft.com/office/officeart/2005/8/layout/default"/>
    <dgm:cxn modelId="{1A192168-8C27-4634-A771-BCDECCBB2030}" srcId="{1AF4EC86-EA19-41F6-A1B7-FDAE5D94E146}" destId="{D099C6DC-39C7-49D7-BAE1-AD48180B378D}" srcOrd="3" destOrd="0" parTransId="{A546E12F-18A7-4204-84EF-57FA826DAB16}" sibTransId="{FD63D42B-21FC-414E-B18F-400522EE3531}"/>
    <dgm:cxn modelId="{7DB72272-746C-4A13-9DCC-3897D26EA8C8}" type="presOf" srcId="{7D9DCC0F-2B0C-4374-A74F-2E4D8B5D6D31}" destId="{CC3E743D-51AE-4C88-8E2E-81B23505E760}" srcOrd="0" destOrd="0" presId="urn:microsoft.com/office/officeart/2005/8/layout/default"/>
    <dgm:cxn modelId="{1F243F75-141A-4CB2-B5A6-1B6A19BF746C}" srcId="{1AF4EC86-EA19-41F6-A1B7-FDAE5D94E146}" destId="{C897EEDE-BAEF-4E60-B3B7-1ED43259CB11}" srcOrd="0" destOrd="0" parTransId="{81FE3993-7EE4-4F95-8E8D-48B0085FB80B}" sibTransId="{20EC6C78-078B-40C0-8EFE-C0EF03B07C88}"/>
    <dgm:cxn modelId="{EB79B077-E03C-42CB-8A95-A933CA2EA79B}" type="presOf" srcId="{1AF4EC86-EA19-41F6-A1B7-FDAE5D94E146}" destId="{BF495A49-EA9B-4437-8C39-8D90417054F0}" srcOrd="0" destOrd="0" presId="urn:microsoft.com/office/officeart/2005/8/layout/default"/>
    <dgm:cxn modelId="{D9D87390-D203-4409-9C62-18F60A5F35D9}" type="presOf" srcId="{D099C6DC-39C7-49D7-BAE1-AD48180B378D}" destId="{75E43029-E2F6-47C9-BD02-4766CDD3EEE7}" srcOrd="0" destOrd="0" presId="urn:microsoft.com/office/officeart/2005/8/layout/default"/>
    <dgm:cxn modelId="{F4520995-EA66-4064-B44B-A35EEB31E035}" srcId="{1AF4EC86-EA19-41F6-A1B7-FDAE5D94E146}" destId="{A6A2682D-E66B-40CA-A488-F3806662F4DB}" srcOrd="1" destOrd="0" parTransId="{C6F822D7-ECE1-4C30-90C4-1CA63509C19C}" sibTransId="{8A2726A3-E9A3-4750-8F18-3CCA9766A06B}"/>
    <dgm:cxn modelId="{C24E899A-5942-4D39-8701-39075AD71F65}" type="presOf" srcId="{C897EEDE-BAEF-4E60-B3B7-1ED43259CB11}" destId="{CF6800C7-03E1-4FEA-BDC9-6C8092801616}" srcOrd="0" destOrd="0" presId="urn:microsoft.com/office/officeart/2005/8/layout/default"/>
    <dgm:cxn modelId="{D4B30BA4-7723-410D-9ADD-EE2D894297AB}" srcId="{1AF4EC86-EA19-41F6-A1B7-FDAE5D94E146}" destId="{923C8D98-C887-40F3-AB99-E1B58D2E698C}" srcOrd="2" destOrd="0" parTransId="{22B45C66-A5D7-481C-A253-C42875E1783D}" sibTransId="{CE16DE76-C334-4021-B466-429849890F68}"/>
    <dgm:cxn modelId="{69DF69A8-E091-48A9-8B20-FF26203B2423}" srcId="{1AF4EC86-EA19-41F6-A1B7-FDAE5D94E146}" destId="{7D9DCC0F-2B0C-4374-A74F-2E4D8B5D6D31}" srcOrd="4" destOrd="0" parTransId="{4FC2CC22-1E67-42CC-852E-39D1311E9E0E}" sibTransId="{2994ABB1-EBF2-409B-B440-595022ADFEE4}"/>
    <dgm:cxn modelId="{7BE24EE8-5D02-492D-A033-E3379759D91A}" type="presOf" srcId="{923C8D98-C887-40F3-AB99-E1B58D2E698C}" destId="{665F5A57-842A-4C3B-8E93-C86C945EAC59}" srcOrd="0" destOrd="0" presId="urn:microsoft.com/office/officeart/2005/8/layout/default"/>
    <dgm:cxn modelId="{492D6477-0A1C-4947-8997-4A75BEAC2242}" type="presParOf" srcId="{BF495A49-EA9B-4437-8C39-8D90417054F0}" destId="{CF6800C7-03E1-4FEA-BDC9-6C8092801616}" srcOrd="0" destOrd="0" presId="urn:microsoft.com/office/officeart/2005/8/layout/default"/>
    <dgm:cxn modelId="{E2B4F40D-F65F-4DFA-AB22-CBE48285D1D0}" type="presParOf" srcId="{BF495A49-EA9B-4437-8C39-8D90417054F0}" destId="{95872400-4C6C-4AFE-BF66-C455F9F994FE}" srcOrd="1" destOrd="0" presId="urn:microsoft.com/office/officeart/2005/8/layout/default"/>
    <dgm:cxn modelId="{8EFA570F-0C15-4CB5-BEF0-1403E7455A97}" type="presParOf" srcId="{BF495A49-EA9B-4437-8C39-8D90417054F0}" destId="{FAB82C40-45ED-4712-B623-8CE2600A5591}" srcOrd="2" destOrd="0" presId="urn:microsoft.com/office/officeart/2005/8/layout/default"/>
    <dgm:cxn modelId="{32AF31E8-F0E9-40E3-BF31-D07D01A4D732}" type="presParOf" srcId="{BF495A49-EA9B-4437-8C39-8D90417054F0}" destId="{41EC9759-F428-444E-89CD-69A01EA1596A}" srcOrd="3" destOrd="0" presId="urn:microsoft.com/office/officeart/2005/8/layout/default"/>
    <dgm:cxn modelId="{6D5316BE-3D04-4B1D-A9D6-EEBE75BDC080}" type="presParOf" srcId="{BF495A49-EA9B-4437-8C39-8D90417054F0}" destId="{665F5A57-842A-4C3B-8E93-C86C945EAC59}" srcOrd="4" destOrd="0" presId="urn:microsoft.com/office/officeart/2005/8/layout/default"/>
    <dgm:cxn modelId="{1A7EC6B9-9FDA-4CDA-A03C-0CCAADAB67DF}" type="presParOf" srcId="{BF495A49-EA9B-4437-8C39-8D90417054F0}" destId="{A36D8F98-F6A8-4D16-ABF5-71788387B439}" srcOrd="5" destOrd="0" presId="urn:microsoft.com/office/officeart/2005/8/layout/default"/>
    <dgm:cxn modelId="{2652CC0E-72F6-4AE7-A458-439047DC7B2F}" type="presParOf" srcId="{BF495A49-EA9B-4437-8C39-8D90417054F0}" destId="{75E43029-E2F6-47C9-BD02-4766CDD3EEE7}" srcOrd="6" destOrd="0" presId="urn:microsoft.com/office/officeart/2005/8/layout/default"/>
    <dgm:cxn modelId="{0B8546C5-2628-44D7-8B07-C9CAD8DB032E}" type="presParOf" srcId="{BF495A49-EA9B-4437-8C39-8D90417054F0}" destId="{A58B8596-ACA3-4662-93D8-010F52CB60DD}" srcOrd="7" destOrd="0" presId="urn:microsoft.com/office/officeart/2005/8/layout/default"/>
    <dgm:cxn modelId="{08762BEA-FACA-4D5E-8FA0-6E8F46697EF3}" type="presParOf" srcId="{BF495A49-EA9B-4437-8C39-8D90417054F0}" destId="{CC3E743D-51AE-4C88-8E2E-81B23505E76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09AF87-8FC3-4B69-959F-38AC8EF6860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2A1BCA61-4C20-46DF-BFC1-EB8D2F149DEB}">
      <dgm:prSet phldrT="[Text]" custT="1"/>
      <dgm:spPr>
        <a:solidFill>
          <a:schemeClr val="tx2"/>
        </a:solidFill>
      </dgm:spPr>
      <dgm:t>
        <a:bodyPr/>
        <a:lstStyle/>
        <a:p>
          <a:r>
            <a:rPr lang="en-GB" sz="2000" dirty="0">
              <a:latin typeface="Roboto" panose="02000000000000000000" pitchFamily="2" charset="0"/>
              <a:ea typeface="Roboto" panose="02000000000000000000" pitchFamily="2" charset="0"/>
              <a:cs typeface="Roboto" panose="02000000000000000000" pitchFamily="2" charset="0"/>
            </a:rPr>
            <a:t>A: Update the SMIS, addressing issues with the questions</a:t>
          </a:r>
        </a:p>
      </dgm:t>
    </dgm:pt>
    <dgm:pt modelId="{58BAFF2C-EE5A-4918-853E-431C4301FBC5}" type="parTrans" cxnId="{06326CD8-3782-4ECD-B456-900FCD36131D}">
      <dgm:prSet/>
      <dgm:spPr/>
      <dgm:t>
        <a:bodyPr/>
        <a:lstStyle/>
        <a:p>
          <a:endParaRPr lang="en-GB"/>
        </a:p>
      </dgm:t>
    </dgm:pt>
    <dgm:pt modelId="{5A58B26E-9D6D-42A0-9B5A-1AD8173975FC}" type="sibTrans" cxnId="{06326CD8-3782-4ECD-B456-900FCD36131D}">
      <dgm:prSet/>
      <dgm:spPr/>
      <dgm:t>
        <a:bodyPr/>
        <a:lstStyle/>
        <a:p>
          <a:endParaRPr lang="en-GB"/>
        </a:p>
      </dgm:t>
    </dgm:pt>
    <dgm:pt modelId="{5EAF888A-AA92-40F3-8AC2-ABB6B6B966E6}">
      <dgm:prSet phldrT="[Text]" custT="1"/>
      <dgm:spPr>
        <a:solidFill>
          <a:schemeClr val="accent1"/>
        </a:solidFill>
      </dgm:spPr>
      <dgm:t>
        <a:bodyPr/>
        <a:lstStyle/>
        <a:p>
          <a:r>
            <a:rPr lang="en-GB" sz="1800" dirty="0">
              <a:latin typeface="Roboto" panose="02000000000000000000" pitchFamily="2" charset="0"/>
              <a:ea typeface="Roboto" panose="02000000000000000000" pitchFamily="2" charset="0"/>
              <a:cs typeface="Roboto" panose="02000000000000000000" pitchFamily="2" charset="0"/>
            </a:rPr>
            <a:t>B: Replace the SMIS with a broader metering survey and a switching survey</a:t>
          </a:r>
        </a:p>
      </dgm:t>
    </dgm:pt>
    <dgm:pt modelId="{1F744105-78C4-46B2-A0BD-2578A5E1E9A0}" type="parTrans" cxnId="{AA2FAF9F-FDFD-4DC3-9DA1-4898D24990B2}">
      <dgm:prSet/>
      <dgm:spPr/>
      <dgm:t>
        <a:bodyPr/>
        <a:lstStyle/>
        <a:p>
          <a:endParaRPr lang="en-GB"/>
        </a:p>
      </dgm:t>
    </dgm:pt>
    <dgm:pt modelId="{7B24A53C-3DA0-4CA2-B38F-2C5A697931D6}" type="sibTrans" cxnId="{AA2FAF9F-FDFD-4DC3-9DA1-4898D24990B2}">
      <dgm:prSet/>
      <dgm:spPr/>
      <dgm:t>
        <a:bodyPr/>
        <a:lstStyle/>
        <a:p>
          <a:endParaRPr lang="en-GB"/>
        </a:p>
      </dgm:t>
    </dgm:pt>
    <dgm:pt modelId="{7E9406EE-AC3C-4ACB-8202-9FCF5749C200}">
      <dgm:prSet phldrT="[Text]" custT="1"/>
      <dgm:spPr>
        <a:solidFill>
          <a:schemeClr val="accent3"/>
        </a:solidFill>
      </dgm:spPr>
      <dgm:t>
        <a:bodyPr/>
        <a:lstStyle/>
        <a:p>
          <a:r>
            <a:rPr lang="en-GB" sz="2000" dirty="0">
              <a:latin typeface="Roboto" panose="02000000000000000000" pitchFamily="2" charset="0"/>
              <a:ea typeface="Roboto" panose="02000000000000000000" pitchFamily="2" charset="0"/>
              <a:cs typeface="Roboto" panose="02000000000000000000" pitchFamily="2" charset="0"/>
            </a:rPr>
            <a:t>C: Centralise the survey, with RECCo driving this directly as a collective body</a:t>
          </a:r>
        </a:p>
      </dgm:t>
    </dgm:pt>
    <dgm:pt modelId="{0D566D14-3EC8-4665-9405-AC460126B0D0}" type="parTrans" cxnId="{768C4D16-7307-419E-9DC9-299138F9B98A}">
      <dgm:prSet/>
      <dgm:spPr/>
      <dgm:t>
        <a:bodyPr/>
        <a:lstStyle/>
        <a:p>
          <a:endParaRPr lang="en-GB"/>
        </a:p>
      </dgm:t>
    </dgm:pt>
    <dgm:pt modelId="{A6AD0858-30EE-472A-8176-4641D20C37B1}" type="sibTrans" cxnId="{768C4D16-7307-419E-9DC9-299138F9B98A}">
      <dgm:prSet/>
      <dgm:spPr/>
      <dgm:t>
        <a:bodyPr/>
        <a:lstStyle/>
        <a:p>
          <a:endParaRPr lang="en-GB"/>
        </a:p>
      </dgm:t>
    </dgm:pt>
    <dgm:pt modelId="{7B8EBA4D-94E7-493E-945D-E076F913B55F}" type="pres">
      <dgm:prSet presAssocID="{9009AF87-8FC3-4B69-959F-38AC8EF68609}" presName="diagram" presStyleCnt="0">
        <dgm:presLayoutVars>
          <dgm:dir/>
          <dgm:resizeHandles val="exact"/>
        </dgm:presLayoutVars>
      </dgm:prSet>
      <dgm:spPr/>
    </dgm:pt>
    <dgm:pt modelId="{705DD4F2-3F82-4E86-B914-3EEFDE9CA6F7}" type="pres">
      <dgm:prSet presAssocID="{2A1BCA61-4C20-46DF-BFC1-EB8D2F149DEB}" presName="node" presStyleLbl="node1" presStyleIdx="0" presStyleCnt="3">
        <dgm:presLayoutVars>
          <dgm:bulletEnabled val="1"/>
        </dgm:presLayoutVars>
      </dgm:prSet>
      <dgm:spPr/>
    </dgm:pt>
    <dgm:pt modelId="{5B04299E-7BA4-4E57-90DF-8C0A8CF6EC73}" type="pres">
      <dgm:prSet presAssocID="{5A58B26E-9D6D-42A0-9B5A-1AD8173975FC}" presName="sibTrans" presStyleCnt="0"/>
      <dgm:spPr/>
    </dgm:pt>
    <dgm:pt modelId="{B4BCAF55-E037-4A39-9962-0138E44DA99A}" type="pres">
      <dgm:prSet presAssocID="{5EAF888A-AA92-40F3-8AC2-ABB6B6B966E6}" presName="node" presStyleLbl="node1" presStyleIdx="1" presStyleCnt="3">
        <dgm:presLayoutVars>
          <dgm:bulletEnabled val="1"/>
        </dgm:presLayoutVars>
      </dgm:prSet>
      <dgm:spPr/>
    </dgm:pt>
    <dgm:pt modelId="{FF163CED-8A95-44F1-9A3F-96B2D335CA74}" type="pres">
      <dgm:prSet presAssocID="{7B24A53C-3DA0-4CA2-B38F-2C5A697931D6}" presName="sibTrans" presStyleCnt="0"/>
      <dgm:spPr/>
    </dgm:pt>
    <dgm:pt modelId="{6E19A016-DB02-40B1-A3D6-C88F8559EE24}" type="pres">
      <dgm:prSet presAssocID="{7E9406EE-AC3C-4ACB-8202-9FCF5749C200}" presName="node" presStyleLbl="node1" presStyleIdx="2" presStyleCnt="3">
        <dgm:presLayoutVars>
          <dgm:bulletEnabled val="1"/>
        </dgm:presLayoutVars>
      </dgm:prSet>
      <dgm:spPr/>
    </dgm:pt>
  </dgm:ptLst>
  <dgm:cxnLst>
    <dgm:cxn modelId="{768C4D16-7307-419E-9DC9-299138F9B98A}" srcId="{9009AF87-8FC3-4B69-959F-38AC8EF68609}" destId="{7E9406EE-AC3C-4ACB-8202-9FCF5749C200}" srcOrd="2" destOrd="0" parTransId="{0D566D14-3EC8-4665-9405-AC460126B0D0}" sibTransId="{A6AD0858-30EE-472A-8176-4641D20C37B1}"/>
    <dgm:cxn modelId="{B87B4178-B1D5-4511-9277-D85F5A54A1EA}" type="presOf" srcId="{7E9406EE-AC3C-4ACB-8202-9FCF5749C200}" destId="{6E19A016-DB02-40B1-A3D6-C88F8559EE24}" srcOrd="0" destOrd="0" presId="urn:microsoft.com/office/officeart/2005/8/layout/default"/>
    <dgm:cxn modelId="{3E92357F-4452-49DD-82E8-395CC79A0CC5}" type="presOf" srcId="{9009AF87-8FC3-4B69-959F-38AC8EF68609}" destId="{7B8EBA4D-94E7-493E-945D-E076F913B55F}" srcOrd="0" destOrd="0" presId="urn:microsoft.com/office/officeart/2005/8/layout/default"/>
    <dgm:cxn modelId="{AA2FAF9F-FDFD-4DC3-9DA1-4898D24990B2}" srcId="{9009AF87-8FC3-4B69-959F-38AC8EF68609}" destId="{5EAF888A-AA92-40F3-8AC2-ABB6B6B966E6}" srcOrd="1" destOrd="0" parTransId="{1F744105-78C4-46B2-A0BD-2578A5E1E9A0}" sibTransId="{7B24A53C-3DA0-4CA2-B38F-2C5A697931D6}"/>
    <dgm:cxn modelId="{91A6F1AA-A50A-4A18-8DFC-D0099B2478A1}" type="presOf" srcId="{2A1BCA61-4C20-46DF-BFC1-EB8D2F149DEB}" destId="{705DD4F2-3F82-4E86-B914-3EEFDE9CA6F7}" srcOrd="0" destOrd="0" presId="urn:microsoft.com/office/officeart/2005/8/layout/default"/>
    <dgm:cxn modelId="{06326CD8-3782-4ECD-B456-900FCD36131D}" srcId="{9009AF87-8FC3-4B69-959F-38AC8EF68609}" destId="{2A1BCA61-4C20-46DF-BFC1-EB8D2F149DEB}" srcOrd="0" destOrd="0" parTransId="{58BAFF2C-EE5A-4918-853E-431C4301FBC5}" sibTransId="{5A58B26E-9D6D-42A0-9B5A-1AD8173975FC}"/>
    <dgm:cxn modelId="{D0F904F7-3A7D-41C4-AB9A-3F5D4641FCBD}" type="presOf" srcId="{5EAF888A-AA92-40F3-8AC2-ABB6B6B966E6}" destId="{B4BCAF55-E037-4A39-9962-0138E44DA99A}" srcOrd="0" destOrd="0" presId="urn:microsoft.com/office/officeart/2005/8/layout/default"/>
    <dgm:cxn modelId="{89D113CD-1024-4FF9-89E3-6C1EE731749A}" type="presParOf" srcId="{7B8EBA4D-94E7-493E-945D-E076F913B55F}" destId="{705DD4F2-3F82-4E86-B914-3EEFDE9CA6F7}" srcOrd="0" destOrd="0" presId="urn:microsoft.com/office/officeart/2005/8/layout/default"/>
    <dgm:cxn modelId="{13A5DFFD-51D1-4BE1-B606-E1DCDD731344}" type="presParOf" srcId="{7B8EBA4D-94E7-493E-945D-E076F913B55F}" destId="{5B04299E-7BA4-4E57-90DF-8C0A8CF6EC73}" srcOrd="1" destOrd="0" presId="urn:microsoft.com/office/officeart/2005/8/layout/default"/>
    <dgm:cxn modelId="{9F2BA267-4A7A-409B-A6CF-35416841A534}" type="presParOf" srcId="{7B8EBA4D-94E7-493E-945D-E076F913B55F}" destId="{B4BCAF55-E037-4A39-9962-0138E44DA99A}" srcOrd="2" destOrd="0" presId="urn:microsoft.com/office/officeart/2005/8/layout/default"/>
    <dgm:cxn modelId="{2B332684-9D85-4885-9DA2-E4019D758827}" type="presParOf" srcId="{7B8EBA4D-94E7-493E-945D-E076F913B55F}" destId="{FF163CED-8A95-44F1-9A3F-96B2D335CA74}" srcOrd="3" destOrd="0" presId="urn:microsoft.com/office/officeart/2005/8/layout/default"/>
    <dgm:cxn modelId="{41FBE6A4-D917-48F6-844C-76CC1FA3DA92}" type="presParOf" srcId="{7B8EBA4D-94E7-493E-945D-E076F913B55F}" destId="{6E19A016-DB02-40B1-A3D6-C88F8559EE2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28D410-94FD-4ADB-9A04-72C50F18F1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C0E88DC-668D-4017-AEE0-2D995AB0A78A}">
      <dgm:prSet phldrT="[Text]"/>
      <dgm:spPr/>
      <dgm:t>
        <a:bodyPr/>
        <a:lstStyle/>
        <a:p>
          <a:r>
            <a:rPr lang="en-GB" dirty="0"/>
            <a:t>Managing a dispute between switching service providers</a:t>
          </a:r>
        </a:p>
      </dgm:t>
    </dgm:pt>
    <dgm:pt modelId="{4EC57489-ED9F-45AF-8D57-2969DAA2A276}" type="parTrans" cxnId="{26CFB1A4-28F8-4563-88E4-0DD0934EA80D}">
      <dgm:prSet/>
      <dgm:spPr/>
      <dgm:t>
        <a:bodyPr/>
        <a:lstStyle/>
        <a:p>
          <a:endParaRPr lang="en-GB"/>
        </a:p>
      </dgm:t>
    </dgm:pt>
    <dgm:pt modelId="{9FDB8557-67DC-4ABE-91F2-EEB1D8C12FFA}" type="sibTrans" cxnId="{26CFB1A4-28F8-4563-88E4-0DD0934EA80D}">
      <dgm:prSet/>
      <dgm:spPr/>
      <dgm:t>
        <a:bodyPr/>
        <a:lstStyle/>
        <a:p>
          <a:endParaRPr lang="en-GB"/>
        </a:p>
      </dgm:t>
    </dgm:pt>
    <dgm:pt modelId="{047C2BE8-E41E-4237-B240-C5917A1BEA4E}">
      <dgm:prSet phldrT="[Text]" custT="1"/>
      <dgm:spPr/>
      <dgm:t>
        <a:bodyPr/>
        <a:lstStyle/>
        <a:p>
          <a:r>
            <a:rPr lang="en-GB" sz="1800" dirty="0"/>
            <a:t>Escalations by REC Parties who operate in niches to allow MHHS Qualification in market niches</a:t>
          </a:r>
        </a:p>
      </dgm:t>
    </dgm:pt>
    <dgm:pt modelId="{3229D625-D958-43AB-BD72-434D766297AC}" type="parTrans" cxnId="{D1DBC5AB-A409-4613-8E4C-CADE6211D23D}">
      <dgm:prSet/>
      <dgm:spPr/>
      <dgm:t>
        <a:bodyPr/>
        <a:lstStyle/>
        <a:p>
          <a:endParaRPr lang="en-GB"/>
        </a:p>
      </dgm:t>
    </dgm:pt>
    <dgm:pt modelId="{882DA43C-0B0F-49B3-967F-5E04ABBEFC78}" type="sibTrans" cxnId="{D1DBC5AB-A409-4613-8E4C-CADE6211D23D}">
      <dgm:prSet/>
      <dgm:spPr/>
      <dgm:t>
        <a:bodyPr/>
        <a:lstStyle/>
        <a:p>
          <a:endParaRPr lang="en-GB"/>
        </a:p>
      </dgm:t>
    </dgm:pt>
    <dgm:pt modelId="{EDF9244B-930F-472B-9211-94A5F60E5F61}">
      <dgm:prSet phldrT="[Text]"/>
      <dgm:spPr/>
      <dgm:t>
        <a:bodyPr/>
        <a:lstStyle/>
        <a:p>
          <a:r>
            <a:rPr lang="en-GB"/>
            <a:t>Challenge and review of the address management plan.</a:t>
          </a:r>
        </a:p>
      </dgm:t>
    </dgm:pt>
    <dgm:pt modelId="{AB0E46BE-DED7-4E6A-B250-56B84831CB8A}" type="parTrans" cxnId="{F8C1C2B0-5614-4DA2-BBB8-11CE9EE3F517}">
      <dgm:prSet/>
      <dgm:spPr/>
      <dgm:t>
        <a:bodyPr/>
        <a:lstStyle/>
        <a:p>
          <a:endParaRPr lang="en-GB"/>
        </a:p>
      </dgm:t>
    </dgm:pt>
    <dgm:pt modelId="{272B9DAD-B718-4D10-8327-9684C212D760}" type="sibTrans" cxnId="{F8C1C2B0-5614-4DA2-BBB8-11CE9EE3F517}">
      <dgm:prSet/>
      <dgm:spPr/>
      <dgm:t>
        <a:bodyPr/>
        <a:lstStyle/>
        <a:p>
          <a:endParaRPr lang="en-GB"/>
        </a:p>
      </dgm:t>
    </dgm:pt>
    <dgm:pt modelId="{410D6337-B397-430D-9BA5-AE9B5707E0BB}">
      <dgm:prSet phldrT="[Text]"/>
      <dgm:spPr/>
      <dgm:t>
        <a:bodyPr/>
        <a:lstStyle/>
        <a:p>
          <a:r>
            <a:rPr lang="en-GB"/>
            <a:t>Action taken to address the delayed delivery of technical changes per the R0063 release plan</a:t>
          </a:r>
        </a:p>
      </dgm:t>
    </dgm:pt>
    <dgm:pt modelId="{F0C6BA89-F8FD-4F1D-836E-492C3A446767}" type="parTrans" cxnId="{2E985AC0-CDBB-401F-921E-C1DB6479ADBD}">
      <dgm:prSet/>
      <dgm:spPr/>
      <dgm:t>
        <a:bodyPr/>
        <a:lstStyle/>
        <a:p>
          <a:endParaRPr lang="en-GB"/>
        </a:p>
      </dgm:t>
    </dgm:pt>
    <dgm:pt modelId="{BAE9E715-6DAC-415A-84B2-1B444EE76C17}" type="sibTrans" cxnId="{2E985AC0-CDBB-401F-921E-C1DB6479ADBD}">
      <dgm:prSet/>
      <dgm:spPr/>
      <dgm:t>
        <a:bodyPr/>
        <a:lstStyle/>
        <a:p>
          <a:endParaRPr lang="en-GB"/>
        </a:p>
      </dgm:t>
    </dgm:pt>
    <dgm:pt modelId="{97C75C8A-B4BA-491D-942F-53A801923275}">
      <dgm:prSet phldrT="[Text]"/>
      <dgm:spPr/>
      <dgm:t>
        <a:bodyPr/>
        <a:lstStyle/>
        <a:p>
          <a:r>
            <a:rPr lang="en-GB"/>
            <a:t>Escalations relating to mass changes of agent, acknowledging the operational impact of these activities</a:t>
          </a:r>
        </a:p>
      </dgm:t>
    </dgm:pt>
    <dgm:pt modelId="{4066CF6D-5174-4062-9AEB-FADE43FB0E98}" type="parTrans" cxnId="{CAB193CD-624D-4266-A433-5BABF809E534}">
      <dgm:prSet/>
      <dgm:spPr/>
      <dgm:t>
        <a:bodyPr/>
        <a:lstStyle/>
        <a:p>
          <a:endParaRPr lang="en-GB"/>
        </a:p>
      </dgm:t>
    </dgm:pt>
    <dgm:pt modelId="{21ACD64F-C239-4CFA-980A-7F28093AE966}" type="sibTrans" cxnId="{CAB193CD-624D-4266-A433-5BABF809E534}">
      <dgm:prSet/>
      <dgm:spPr/>
      <dgm:t>
        <a:bodyPr/>
        <a:lstStyle/>
        <a:p>
          <a:endParaRPr lang="en-GB"/>
        </a:p>
      </dgm:t>
    </dgm:pt>
    <dgm:pt modelId="{EA36F6C3-9046-4E3B-9752-18A1B1549A14}" type="pres">
      <dgm:prSet presAssocID="{5F28D410-94FD-4ADB-9A04-72C50F18F145}" presName="diagram" presStyleCnt="0">
        <dgm:presLayoutVars>
          <dgm:dir/>
          <dgm:resizeHandles val="exact"/>
        </dgm:presLayoutVars>
      </dgm:prSet>
      <dgm:spPr/>
    </dgm:pt>
    <dgm:pt modelId="{C578B336-9A70-41DA-B4FA-3CF1A5184D57}" type="pres">
      <dgm:prSet presAssocID="{3C0E88DC-668D-4017-AEE0-2D995AB0A78A}" presName="node" presStyleLbl="node1" presStyleIdx="0" presStyleCnt="5">
        <dgm:presLayoutVars>
          <dgm:bulletEnabled val="1"/>
        </dgm:presLayoutVars>
      </dgm:prSet>
      <dgm:spPr/>
    </dgm:pt>
    <dgm:pt modelId="{E148B597-5D95-42CF-8268-892F851494A8}" type="pres">
      <dgm:prSet presAssocID="{9FDB8557-67DC-4ABE-91F2-EEB1D8C12FFA}" presName="sibTrans" presStyleCnt="0"/>
      <dgm:spPr/>
    </dgm:pt>
    <dgm:pt modelId="{680C5CC9-0671-4A8E-B4CA-83236001C6AA}" type="pres">
      <dgm:prSet presAssocID="{047C2BE8-E41E-4237-B240-C5917A1BEA4E}" presName="node" presStyleLbl="node1" presStyleIdx="1" presStyleCnt="5">
        <dgm:presLayoutVars>
          <dgm:bulletEnabled val="1"/>
        </dgm:presLayoutVars>
      </dgm:prSet>
      <dgm:spPr/>
    </dgm:pt>
    <dgm:pt modelId="{68F8A890-AC5B-4927-BF4E-1BF0FF029230}" type="pres">
      <dgm:prSet presAssocID="{882DA43C-0B0F-49B3-967F-5E04ABBEFC78}" presName="sibTrans" presStyleCnt="0"/>
      <dgm:spPr/>
    </dgm:pt>
    <dgm:pt modelId="{F3D2A951-E39F-4884-9BA0-736B8139519E}" type="pres">
      <dgm:prSet presAssocID="{EDF9244B-930F-472B-9211-94A5F60E5F61}" presName="node" presStyleLbl="node1" presStyleIdx="2" presStyleCnt="5">
        <dgm:presLayoutVars>
          <dgm:bulletEnabled val="1"/>
        </dgm:presLayoutVars>
      </dgm:prSet>
      <dgm:spPr/>
    </dgm:pt>
    <dgm:pt modelId="{9DE62925-1929-4D83-85F8-7B897453ABBA}" type="pres">
      <dgm:prSet presAssocID="{272B9DAD-B718-4D10-8327-9684C212D760}" presName="sibTrans" presStyleCnt="0"/>
      <dgm:spPr/>
    </dgm:pt>
    <dgm:pt modelId="{667E9D08-31E1-4FD7-9093-84EBD50949CA}" type="pres">
      <dgm:prSet presAssocID="{410D6337-B397-430D-9BA5-AE9B5707E0BB}" presName="node" presStyleLbl="node1" presStyleIdx="3" presStyleCnt="5">
        <dgm:presLayoutVars>
          <dgm:bulletEnabled val="1"/>
        </dgm:presLayoutVars>
      </dgm:prSet>
      <dgm:spPr/>
    </dgm:pt>
    <dgm:pt modelId="{7A863C3C-74EB-4871-B9FA-E0DEC753CAAC}" type="pres">
      <dgm:prSet presAssocID="{BAE9E715-6DAC-415A-84B2-1B444EE76C17}" presName="sibTrans" presStyleCnt="0"/>
      <dgm:spPr/>
    </dgm:pt>
    <dgm:pt modelId="{733D7823-1ABA-44B5-B79D-F4E477E6E08C}" type="pres">
      <dgm:prSet presAssocID="{97C75C8A-B4BA-491D-942F-53A801923275}" presName="node" presStyleLbl="node1" presStyleIdx="4" presStyleCnt="5">
        <dgm:presLayoutVars>
          <dgm:bulletEnabled val="1"/>
        </dgm:presLayoutVars>
      </dgm:prSet>
      <dgm:spPr/>
    </dgm:pt>
  </dgm:ptLst>
  <dgm:cxnLst>
    <dgm:cxn modelId="{55126F0F-A676-4FEF-86F0-544B952B3916}" type="presOf" srcId="{3C0E88DC-668D-4017-AEE0-2D995AB0A78A}" destId="{C578B336-9A70-41DA-B4FA-3CF1A5184D57}" srcOrd="0" destOrd="0" presId="urn:microsoft.com/office/officeart/2005/8/layout/default"/>
    <dgm:cxn modelId="{1467B128-7285-4A0B-ABAA-5FF7C1CCC879}" type="presOf" srcId="{047C2BE8-E41E-4237-B240-C5917A1BEA4E}" destId="{680C5CC9-0671-4A8E-B4CA-83236001C6AA}" srcOrd="0" destOrd="0" presId="urn:microsoft.com/office/officeart/2005/8/layout/default"/>
    <dgm:cxn modelId="{3B781C5A-472E-48E6-84B4-D4961F500D8A}" type="presOf" srcId="{EDF9244B-930F-472B-9211-94A5F60E5F61}" destId="{F3D2A951-E39F-4884-9BA0-736B8139519E}" srcOrd="0" destOrd="0" presId="urn:microsoft.com/office/officeart/2005/8/layout/default"/>
    <dgm:cxn modelId="{890434A2-E6BD-4355-BBCF-45AC9C68E612}" type="presOf" srcId="{97C75C8A-B4BA-491D-942F-53A801923275}" destId="{733D7823-1ABA-44B5-B79D-F4E477E6E08C}" srcOrd="0" destOrd="0" presId="urn:microsoft.com/office/officeart/2005/8/layout/default"/>
    <dgm:cxn modelId="{26CFB1A4-28F8-4563-88E4-0DD0934EA80D}" srcId="{5F28D410-94FD-4ADB-9A04-72C50F18F145}" destId="{3C0E88DC-668D-4017-AEE0-2D995AB0A78A}" srcOrd="0" destOrd="0" parTransId="{4EC57489-ED9F-45AF-8D57-2969DAA2A276}" sibTransId="{9FDB8557-67DC-4ABE-91F2-EEB1D8C12FFA}"/>
    <dgm:cxn modelId="{D1DBC5AB-A409-4613-8E4C-CADE6211D23D}" srcId="{5F28D410-94FD-4ADB-9A04-72C50F18F145}" destId="{047C2BE8-E41E-4237-B240-C5917A1BEA4E}" srcOrd="1" destOrd="0" parTransId="{3229D625-D958-43AB-BD72-434D766297AC}" sibTransId="{882DA43C-0B0F-49B3-967F-5E04ABBEFC78}"/>
    <dgm:cxn modelId="{F8C1C2B0-5614-4DA2-BBB8-11CE9EE3F517}" srcId="{5F28D410-94FD-4ADB-9A04-72C50F18F145}" destId="{EDF9244B-930F-472B-9211-94A5F60E5F61}" srcOrd="2" destOrd="0" parTransId="{AB0E46BE-DED7-4E6A-B250-56B84831CB8A}" sibTransId="{272B9DAD-B718-4D10-8327-9684C212D760}"/>
    <dgm:cxn modelId="{2E985AC0-CDBB-401F-921E-C1DB6479ADBD}" srcId="{5F28D410-94FD-4ADB-9A04-72C50F18F145}" destId="{410D6337-B397-430D-9BA5-AE9B5707E0BB}" srcOrd="3" destOrd="0" parTransId="{F0C6BA89-F8FD-4F1D-836E-492C3A446767}" sibTransId="{BAE9E715-6DAC-415A-84B2-1B444EE76C17}"/>
    <dgm:cxn modelId="{6DC13CC1-02DC-464B-8944-EB2062AA251D}" type="presOf" srcId="{5F28D410-94FD-4ADB-9A04-72C50F18F145}" destId="{EA36F6C3-9046-4E3B-9752-18A1B1549A14}" srcOrd="0" destOrd="0" presId="urn:microsoft.com/office/officeart/2005/8/layout/default"/>
    <dgm:cxn modelId="{CAB193CD-624D-4266-A433-5BABF809E534}" srcId="{5F28D410-94FD-4ADB-9A04-72C50F18F145}" destId="{97C75C8A-B4BA-491D-942F-53A801923275}" srcOrd="4" destOrd="0" parTransId="{4066CF6D-5174-4062-9AEB-FADE43FB0E98}" sibTransId="{21ACD64F-C239-4CFA-980A-7F28093AE966}"/>
    <dgm:cxn modelId="{25B92AE8-9957-4CE4-8A08-85951F61509B}" type="presOf" srcId="{410D6337-B397-430D-9BA5-AE9B5707E0BB}" destId="{667E9D08-31E1-4FD7-9093-84EBD50949CA}" srcOrd="0" destOrd="0" presId="urn:microsoft.com/office/officeart/2005/8/layout/default"/>
    <dgm:cxn modelId="{BA0F8A95-9713-4B31-A769-83B7532079AB}" type="presParOf" srcId="{EA36F6C3-9046-4E3B-9752-18A1B1549A14}" destId="{C578B336-9A70-41DA-B4FA-3CF1A5184D57}" srcOrd="0" destOrd="0" presId="urn:microsoft.com/office/officeart/2005/8/layout/default"/>
    <dgm:cxn modelId="{3007E057-ACDA-48D0-87E7-D15244FECDD3}" type="presParOf" srcId="{EA36F6C3-9046-4E3B-9752-18A1B1549A14}" destId="{E148B597-5D95-42CF-8268-892F851494A8}" srcOrd="1" destOrd="0" presId="urn:microsoft.com/office/officeart/2005/8/layout/default"/>
    <dgm:cxn modelId="{865CDE62-EA78-44D8-8136-797D2DD70EEB}" type="presParOf" srcId="{EA36F6C3-9046-4E3B-9752-18A1B1549A14}" destId="{680C5CC9-0671-4A8E-B4CA-83236001C6AA}" srcOrd="2" destOrd="0" presId="urn:microsoft.com/office/officeart/2005/8/layout/default"/>
    <dgm:cxn modelId="{C1D7950F-0237-4D10-A50C-B7F15BCCE491}" type="presParOf" srcId="{EA36F6C3-9046-4E3B-9752-18A1B1549A14}" destId="{68F8A890-AC5B-4927-BF4E-1BF0FF029230}" srcOrd="3" destOrd="0" presId="urn:microsoft.com/office/officeart/2005/8/layout/default"/>
    <dgm:cxn modelId="{EB995676-EA9E-43B4-9AE3-B1A72B58057D}" type="presParOf" srcId="{EA36F6C3-9046-4E3B-9752-18A1B1549A14}" destId="{F3D2A951-E39F-4884-9BA0-736B8139519E}" srcOrd="4" destOrd="0" presId="urn:microsoft.com/office/officeart/2005/8/layout/default"/>
    <dgm:cxn modelId="{73D97396-2C91-4185-8A0D-CFE29F2A79B4}" type="presParOf" srcId="{EA36F6C3-9046-4E3B-9752-18A1B1549A14}" destId="{9DE62925-1929-4D83-85F8-7B897453ABBA}" srcOrd="5" destOrd="0" presId="urn:microsoft.com/office/officeart/2005/8/layout/default"/>
    <dgm:cxn modelId="{83EDA14A-65A6-45C5-8E91-430DF3D56401}" type="presParOf" srcId="{EA36F6C3-9046-4E3B-9752-18A1B1549A14}" destId="{667E9D08-31E1-4FD7-9093-84EBD50949CA}" srcOrd="6" destOrd="0" presId="urn:microsoft.com/office/officeart/2005/8/layout/default"/>
    <dgm:cxn modelId="{EB51E2A5-7A22-4928-B115-7B431CE02E72}" type="presParOf" srcId="{EA36F6C3-9046-4E3B-9752-18A1B1549A14}" destId="{7A863C3C-74EB-4871-B9FA-E0DEC753CAAC}" srcOrd="7" destOrd="0" presId="urn:microsoft.com/office/officeart/2005/8/layout/default"/>
    <dgm:cxn modelId="{AB4511EF-9C8E-4995-BBB3-6ABAAF59757F}" type="presParOf" srcId="{EA36F6C3-9046-4E3B-9752-18A1B1549A14}" destId="{733D7823-1ABA-44B5-B79D-F4E477E6E08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F1EA9-AFB9-42E1-A615-B79F2464DDED}">
      <dsp:nvSpPr>
        <dsp:cNvPr id="0" name=""/>
        <dsp:cNvSpPr/>
      </dsp:nvSpPr>
      <dsp:spPr>
        <a:xfrm rot="5400000">
          <a:off x="-126677" y="130660"/>
          <a:ext cx="844518" cy="5911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Roboto" panose="02000000000000000000" pitchFamily="2" charset="0"/>
              <a:ea typeface="Roboto" panose="02000000000000000000" pitchFamily="2" charset="0"/>
              <a:cs typeface="Roboto" panose="02000000000000000000" pitchFamily="2" charset="0"/>
            </a:rPr>
            <a:t>04 April</a:t>
          </a:r>
        </a:p>
      </dsp:txBody>
      <dsp:txXfrm rot="-5400000">
        <a:off x="1" y="299563"/>
        <a:ext cx="591162" cy="253356"/>
      </dsp:txXfrm>
    </dsp:sp>
    <dsp:sp modelId="{19047C4B-5494-4CA0-9BC9-7775C29AB3D7}">
      <dsp:nvSpPr>
        <dsp:cNvPr id="0" name=""/>
        <dsp:cNvSpPr/>
      </dsp:nvSpPr>
      <dsp:spPr>
        <a:xfrm rot="5400000">
          <a:off x="4085112" y="-3489967"/>
          <a:ext cx="548936" cy="75368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Submit data (as per normal requirements).</a:t>
          </a:r>
          <a:endParaRPr lang="en-GB" sz="1200" kern="1200" dirty="0">
            <a:latin typeface="Roboto" panose="02000000000000000000" pitchFamily="2" charset="0"/>
            <a:ea typeface="Roboto" panose="02000000000000000000" pitchFamily="2" charset="0"/>
            <a:cs typeface="Roboto" panose="02000000000000000000" pitchFamily="2" charset="0"/>
          </a:endParaRPr>
        </a:p>
      </dsp:txBody>
      <dsp:txXfrm rot="-5400000">
        <a:off x="591162" y="30780"/>
        <a:ext cx="7510040" cy="495342"/>
      </dsp:txXfrm>
    </dsp:sp>
    <dsp:sp modelId="{A4D74463-76D5-433D-8506-E5C1BDDB2C70}">
      <dsp:nvSpPr>
        <dsp:cNvPr id="0" name=""/>
        <dsp:cNvSpPr/>
      </dsp:nvSpPr>
      <dsp:spPr>
        <a:xfrm rot="5400000">
          <a:off x="-126677" y="891690"/>
          <a:ext cx="844518" cy="5911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Roboto" panose="02000000000000000000" pitchFamily="2" charset="0"/>
              <a:ea typeface="Roboto" panose="02000000000000000000" pitchFamily="2" charset="0"/>
              <a:cs typeface="Roboto" panose="02000000000000000000" pitchFamily="2" charset="0"/>
            </a:rPr>
            <a:t>03 June</a:t>
          </a:r>
        </a:p>
      </dsp:txBody>
      <dsp:txXfrm rot="-5400000">
        <a:off x="1" y="1060593"/>
        <a:ext cx="591162" cy="253356"/>
      </dsp:txXfrm>
    </dsp:sp>
    <dsp:sp modelId="{8A5E58AB-E511-4E8F-80B4-821F37EB0E8A}">
      <dsp:nvSpPr>
        <dsp:cNvPr id="0" name=""/>
        <dsp:cNvSpPr/>
      </dsp:nvSpPr>
      <dsp:spPr>
        <a:xfrm rot="5400000">
          <a:off x="4085112" y="-2728937"/>
          <a:ext cx="548936" cy="75368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latin typeface="Roboto" panose="02000000000000000000" pitchFamily="2" charset="0"/>
              <a:ea typeface="Roboto" panose="02000000000000000000" pitchFamily="2" charset="0"/>
              <a:cs typeface="Roboto" panose="02000000000000000000" pitchFamily="2" charset="0"/>
            </a:rPr>
            <a:t>Final submission deadline.</a:t>
          </a:r>
        </a:p>
      </dsp:txBody>
      <dsp:txXfrm rot="-5400000">
        <a:off x="591162" y="791810"/>
        <a:ext cx="7510040" cy="495342"/>
      </dsp:txXfrm>
    </dsp:sp>
    <dsp:sp modelId="{174320C7-3F0A-418A-8C32-15C4F79D1F2E}">
      <dsp:nvSpPr>
        <dsp:cNvPr id="0" name=""/>
        <dsp:cNvSpPr/>
      </dsp:nvSpPr>
      <dsp:spPr>
        <a:xfrm rot="5400000">
          <a:off x="-126677" y="1652721"/>
          <a:ext cx="844518" cy="5911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latin typeface="Roboto" panose="02000000000000000000" pitchFamily="2" charset="0"/>
              <a:ea typeface="Roboto" panose="02000000000000000000" pitchFamily="2" charset="0"/>
              <a:cs typeface="Roboto" panose="02000000000000000000" pitchFamily="2" charset="0"/>
            </a:rPr>
            <a:t>18 June</a:t>
          </a:r>
        </a:p>
      </dsp:txBody>
      <dsp:txXfrm rot="-5400000">
        <a:off x="1" y="1821624"/>
        <a:ext cx="591162" cy="253356"/>
      </dsp:txXfrm>
    </dsp:sp>
    <dsp:sp modelId="{F7AA1615-B35E-4E3B-8F9A-E0B79296E223}">
      <dsp:nvSpPr>
        <dsp:cNvPr id="0" name=""/>
        <dsp:cNvSpPr/>
      </dsp:nvSpPr>
      <dsp:spPr>
        <a:xfrm rot="5400000">
          <a:off x="4085112" y="-1967906"/>
          <a:ext cx="548936" cy="75368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a:latin typeface="Roboto" panose="02000000000000000000" pitchFamily="2" charset="0"/>
              <a:ea typeface="Roboto" panose="02000000000000000000" pitchFamily="2" charset="0"/>
              <a:cs typeface="Roboto" panose="02000000000000000000" pitchFamily="2" charset="0"/>
            </a:rPr>
            <a:t>PA Dashboards updated with final confirmed thefts figures</a:t>
          </a:r>
        </a:p>
      </dsp:txBody>
      <dsp:txXfrm rot="-5400000">
        <a:off x="591162" y="1552841"/>
        <a:ext cx="7510040" cy="495342"/>
      </dsp:txXfrm>
    </dsp:sp>
    <dsp:sp modelId="{96363F53-D2C8-497E-A014-1B227CE183E0}">
      <dsp:nvSpPr>
        <dsp:cNvPr id="0" name=""/>
        <dsp:cNvSpPr/>
      </dsp:nvSpPr>
      <dsp:spPr>
        <a:xfrm rot="5400000">
          <a:off x="-126677" y="2413752"/>
          <a:ext cx="844518" cy="5911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latin typeface="Roboto" panose="02000000000000000000" pitchFamily="2" charset="0"/>
              <a:ea typeface="Roboto" panose="02000000000000000000" pitchFamily="2" charset="0"/>
              <a:cs typeface="Roboto" panose="02000000000000000000" pitchFamily="2" charset="0"/>
            </a:rPr>
            <a:t>Prior to 18 July</a:t>
          </a:r>
        </a:p>
      </dsp:txBody>
      <dsp:txXfrm rot="-5400000">
        <a:off x="1" y="2582655"/>
        <a:ext cx="591162" cy="253356"/>
      </dsp:txXfrm>
    </dsp:sp>
    <dsp:sp modelId="{D656D0DD-74B2-48E4-A493-7759100D335D}">
      <dsp:nvSpPr>
        <dsp:cNvPr id="0" name=""/>
        <dsp:cNvSpPr/>
      </dsp:nvSpPr>
      <dsp:spPr>
        <a:xfrm rot="5400000">
          <a:off x="4084968" y="-1206731"/>
          <a:ext cx="549225" cy="75368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Review final figures in PA Dashboard. Provide positive confirmation that figures have been reviewed and agreed or raise timely query.</a:t>
          </a:r>
          <a:endParaRPr lang="en-GB" sz="12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533400">
            <a:lnSpc>
              <a:spcPct val="90000"/>
            </a:lnSpc>
            <a:spcBef>
              <a:spcPct val="0"/>
            </a:spcBef>
            <a:spcAft>
              <a:spcPct val="15000"/>
            </a:spcAft>
            <a:buChar char="•"/>
          </a:pPr>
          <a:r>
            <a:rPr lang="en-GB" sz="12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Provide details of any portfolio changes (acquisitions / mergers) or positive confirmation of no change.</a:t>
          </a:r>
        </a:p>
      </dsp:txBody>
      <dsp:txXfrm rot="-5400000">
        <a:off x="591163" y="2313885"/>
        <a:ext cx="7510026" cy="495603"/>
      </dsp:txXfrm>
    </dsp:sp>
    <dsp:sp modelId="{5B139694-6F8B-4AC0-9B7D-9CA98496FA19}">
      <dsp:nvSpPr>
        <dsp:cNvPr id="0" name=""/>
        <dsp:cNvSpPr/>
      </dsp:nvSpPr>
      <dsp:spPr>
        <a:xfrm rot="5400000">
          <a:off x="-126677" y="3174782"/>
          <a:ext cx="844518" cy="5911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latin typeface="Roboto" panose="02000000000000000000" pitchFamily="2" charset="0"/>
              <a:ea typeface="Roboto" panose="02000000000000000000" pitchFamily="2" charset="0"/>
              <a:cs typeface="Roboto" panose="02000000000000000000" pitchFamily="2" charset="0"/>
            </a:rPr>
            <a:t>18 July</a:t>
          </a:r>
        </a:p>
      </dsp:txBody>
      <dsp:txXfrm rot="-5400000">
        <a:off x="1" y="3343685"/>
        <a:ext cx="591162" cy="253356"/>
      </dsp:txXfrm>
    </dsp:sp>
    <dsp:sp modelId="{98E78ABF-A0A5-4589-8BC2-7CDA4F9B5C0E}">
      <dsp:nvSpPr>
        <dsp:cNvPr id="0" name=""/>
        <dsp:cNvSpPr/>
      </dsp:nvSpPr>
      <dsp:spPr>
        <a:xfrm rot="5400000">
          <a:off x="4085112" y="-445845"/>
          <a:ext cx="548936" cy="75368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a:latin typeface="Roboto" panose="02000000000000000000" pitchFamily="2" charset="0"/>
              <a:ea typeface="Roboto" panose="02000000000000000000" pitchFamily="2" charset="0"/>
              <a:cs typeface="Roboto" panose="02000000000000000000" pitchFamily="2" charset="0"/>
            </a:rPr>
            <a:t>Deadline for queries.</a:t>
          </a:r>
        </a:p>
      </dsp:txBody>
      <dsp:txXfrm rot="-5400000">
        <a:off x="591162" y="3074902"/>
        <a:ext cx="7510040" cy="495342"/>
      </dsp:txXfrm>
    </dsp:sp>
    <dsp:sp modelId="{3ADB2237-CDD2-475B-B217-A23EEEBE6E3E}">
      <dsp:nvSpPr>
        <dsp:cNvPr id="0" name=""/>
        <dsp:cNvSpPr/>
      </dsp:nvSpPr>
      <dsp:spPr>
        <a:xfrm rot="5400000">
          <a:off x="-126677" y="3935813"/>
          <a:ext cx="844518" cy="5911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latin typeface="Roboto" panose="02000000000000000000" pitchFamily="2" charset="0"/>
              <a:ea typeface="Roboto" panose="02000000000000000000" pitchFamily="2" charset="0"/>
              <a:cs typeface="Roboto" panose="02000000000000000000" pitchFamily="2" charset="0"/>
            </a:rPr>
            <a:t>Post 18 July</a:t>
          </a:r>
        </a:p>
      </dsp:txBody>
      <dsp:txXfrm rot="-5400000">
        <a:off x="1" y="4104716"/>
        <a:ext cx="591162" cy="253356"/>
      </dsp:txXfrm>
    </dsp:sp>
    <dsp:sp modelId="{21B3B1C9-C24A-461D-8387-D6914663C63A}">
      <dsp:nvSpPr>
        <dsp:cNvPr id="0" name=""/>
        <dsp:cNvSpPr/>
      </dsp:nvSpPr>
      <dsp:spPr>
        <a:xfrm rot="5400000">
          <a:off x="4085112" y="315185"/>
          <a:ext cx="548936" cy="75368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Review post-query results and confirm they reflect outcome of queries raised.</a:t>
          </a:r>
          <a:endParaRPr lang="en-GB" sz="1200" kern="1200">
            <a:latin typeface="Roboto" panose="02000000000000000000" pitchFamily="2" charset="0"/>
            <a:ea typeface="Roboto" panose="02000000000000000000" pitchFamily="2" charset="0"/>
            <a:cs typeface="Roboto" panose="02000000000000000000" pitchFamily="2" charset="0"/>
          </a:endParaRPr>
        </a:p>
        <a:p>
          <a:pPr marL="114300" lvl="1" indent="-114300" algn="l" defTabSz="533400">
            <a:lnSpc>
              <a:spcPct val="90000"/>
            </a:lnSpc>
            <a:spcBef>
              <a:spcPct val="0"/>
            </a:spcBef>
            <a:spcAft>
              <a:spcPct val="15000"/>
            </a:spcAft>
            <a:buChar char="•"/>
          </a:pPr>
          <a:r>
            <a:rPr lang="en-GB" sz="12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Provide positive confirmation that results have been reviewed and advise details of portfolio changes (if not already provided).</a:t>
          </a:r>
        </a:p>
      </dsp:txBody>
      <dsp:txXfrm rot="-5400000">
        <a:off x="591162" y="3835933"/>
        <a:ext cx="7510040" cy="495342"/>
      </dsp:txXfrm>
    </dsp:sp>
    <dsp:sp modelId="{B7E7DF8F-658C-4264-9B0F-2A56C1078F48}">
      <dsp:nvSpPr>
        <dsp:cNvPr id="0" name=""/>
        <dsp:cNvSpPr/>
      </dsp:nvSpPr>
      <dsp:spPr>
        <a:xfrm rot="5400000">
          <a:off x="-126677" y="4696844"/>
          <a:ext cx="844518" cy="5911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latin typeface="Roboto" panose="02000000000000000000" pitchFamily="2" charset="0"/>
              <a:ea typeface="Roboto" panose="02000000000000000000" pitchFamily="2" charset="0"/>
              <a:cs typeface="Roboto" panose="02000000000000000000" pitchFamily="2" charset="0"/>
            </a:rPr>
            <a:t>By 22 August</a:t>
          </a:r>
        </a:p>
      </dsp:txBody>
      <dsp:txXfrm rot="-5400000">
        <a:off x="1" y="4865747"/>
        <a:ext cx="591162" cy="253356"/>
      </dsp:txXfrm>
    </dsp:sp>
    <dsp:sp modelId="{DB5F9E11-BF2A-4BA3-AB61-459E0E4D27AB}">
      <dsp:nvSpPr>
        <dsp:cNvPr id="0" name=""/>
        <dsp:cNvSpPr/>
      </dsp:nvSpPr>
      <dsp:spPr>
        <a:xfrm rot="5400000">
          <a:off x="4085112" y="1076216"/>
          <a:ext cx="548936" cy="75368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0" kern="1200">
              <a:solidFill>
                <a:schemeClr val="tx1"/>
              </a:solidFill>
              <a:effectLst/>
              <a:latin typeface="Roboto" panose="02000000000000000000" pitchFamily="2" charset="0"/>
              <a:ea typeface="Roboto" panose="02000000000000000000" pitchFamily="2" charset="0"/>
              <a:cs typeface="Roboto" panose="02000000000000000000" pitchFamily="2" charset="0"/>
            </a:rPr>
            <a:t>Review debits/credits calculation results and provide confirmation results have been reviewed and agreed.</a:t>
          </a:r>
          <a:endParaRPr lang="en-GB" sz="1200" kern="1200">
            <a:latin typeface="Roboto" panose="02000000000000000000" pitchFamily="2" charset="0"/>
            <a:ea typeface="Roboto" panose="02000000000000000000" pitchFamily="2" charset="0"/>
            <a:cs typeface="Roboto" panose="02000000000000000000" pitchFamily="2" charset="0"/>
          </a:endParaRPr>
        </a:p>
      </dsp:txBody>
      <dsp:txXfrm rot="-5400000">
        <a:off x="591162" y="4596964"/>
        <a:ext cx="7510040" cy="495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D3901-ABDE-4588-99E2-A971283411EF}">
      <dsp:nvSpPr>
        <dsp:cNvPr id="0" name=""/>
        <dsp:cNvSpPr/>
      </dsp:nvSpPr>
      <dsp:spPr>
        <a:xfrm>
          <a:off x="3550" y="38366"/>
          <a:ext cx="1922255" cy="115335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i="0" kern="1200" dirty="0">
              <a:effectLst/>
              <a:latin typeface="Roboto" panose="02000000000000000000" pitchFamily="2" charset="0"/>
              <a:ea typeface="Roboto" panose="02000000000000000000" pitchFamily="2" charset="0"/>
              <a:cs typeface="Roboto" panose="02000000000000000000" pitchFamily="2" charset="0"/>
            </a:rPr>
            <a:t>Identification of topics</a:t>
          </a:r>
          <a:endParaRPr lang="en-GB" sz="2100" i="0" kern="1200" dirty="0">
            <a:latin typeface="Roboto" panose="02000000000000000000" pitchFamily="2" charset="0"/>
            <a:ea typeface="Roboto" panose="02000000000000000000" pitchFamily="2" charset="0"/>
            <a:cs typeface="Roboto" panose="02000000000000000000" pitchFamily="2" charset="0"/>
          </a:endParaRPr>
        </a:p>
      </dsp:txBody>
      <dsp:txXfrm>
        <a:off x="3550" y="38366"/>
        <a:ext cx="1922255" cy="1153353"/>
      </dsp:txXfrm>
    </dsp:sp>
    <dsp:sp modelId="{AB6D142D-EE68-4DC3-841C-37BA7AD6C241}">
      <dsp:nvSpPr>
        <dsp:cNvPr id="0" name=""/>
        <dsp:cNvSpPr/>
      </dsp:nvSpPr>
      <dsp:spPr>
        <a:xfrm>
          <a:off x="2118031" y="38366"/>
          <a:ext cx="1922255" cy="115335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i="0" kern="1200" dirty="0">
              <a:effectLst/>
              <a:latin typeface="Roboto" panose="02000000000000000000" pitchFamily="2" charset="0"/>
              <a:ea typeface="Roboto" panose="02000000000000000000" pitchFamily="2" charset="0"/>
              <a:cs typeface="Roboto" panose="02000000000000000000" pitchFamily="2" charset="0"/>
            </a:rPr>
            <a:t>Lessons identification</a:t>
          </a:r>
        </a:p>
      </dsp:txBody>
      <dsp:txXfrm>
        <a:off x="2118031" y="38366"/>
        <a:ext cx="1922255" cy="1153353"/>
      </dsp:txXfrm>
    </dsp:sp>
    <dsp:sp modelId="{A03B3957-4DE8-40C5-A9E6-CCB9908DD879}">
      <dsp:nvSpPr>
        <dsp:cNvPr id="0" name=""/>
        <dsp:cNvSpPr/>
      </dsp:nvSpPr>
      <dsp:spPr>
        <a:xfrm>
          <a:off x="4232513" y="38366"/>
          <a:ext cx="1922255" cy="1153353"/>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i="0" kern="1200" dirty="0">
              <a:effectLst/>
              <a:latin typeface="Roboto" panose="02000000000000000000" pitchFamily="2" charset="0"/>
              <a:ea typeface="Roboto" panose="02000000000000000000" pitchFamily="2" charset="0"/>
              <a:cs typeface="Roboto" panose="02000000000000000000" pitchFamily="2" charset="0"/>
            </a:rPr>
            <a:t>Quality check and PAB presentation</a:t>
          </a:r>
        </a:p>
      </dsp:txBody>
      <dsp:txXfrm>
        <a:off x="4232513" y="38366"/>
        <a:ext cx="1922255" cy="1153353"/>
      </dsp:txXfrm>
    </dsp:sp>
    <dsp:sp modelId="{39111796-FA28-47BA-9CDB-63CF0E1097F1}">
      <dsp:nvSpPr>
        <dsp:cNvPr id="0" name=""/>
        <dsp:cNvSpPr/>
      </dsp:nvSpPr>
      <dsp:spPr>
        <a:xfrm>
          <a:off x="6346994" y="38366"/>
          <a:ext cx="1922255" cy="1153353"/>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i="0" kern="1200" dirty="0">
              <a:effectLst/>
              <a:latin typeface="Roboto" panose="02000000000000000000" pitchFamily="2" charset="0"/>
              <a:ea typeface="Roboto" panose="02000000000000000000" pitchFamily="2" charset="0"/>
              <a:cs typeface="Roboto" panose="02000000000000000000" pitchFamily="2" charset="0"/>
            </a:rPr>
            <a:t>Industry Presentation</a:t>
          </a:r>
        </a:p>
      </dsp:txBody>
      <dsp:txXfrm>
        <a:off x="6346994" y="38366"/>
        <a:ext cx="1922255" cy="1153353"/>
      </dsp:txXfrm>
    </dsp:sp>
    <dsp:sp modelId="{57B2AC65-6AF6-4617-8B6A-FE8A729AE256}">
      <dsp:nvSpPr>
        <dsp:cNvPr id="0" name=""/>
        <dsp:cNvSpPr/>
      </dsp:nvSpPr>
      <dsp:spPr>
        <a:xfrm>
          <a:off x="8461475" y="38366"/>
          <a:ext cx="1922255" cy="1153353"/>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Action tracking</a:t>
          </a:r>
        </a:p>
      </dsp:txBody>
      <dsp:txXfrm>
        <a:off x="8461475" y="38366"/>
        <a:ext cx="1922255" cy="11533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800C7-03E1-4FEA-BDC9-6C8092801616}">
      <dsp:nvSpPr>
        <dsp:cNvPr id="0" name=""/>
        <dsp:cNvSpPr/>
      </dsp:nvSpPr>
      <dsp:spPr>
        <a:xfrm>
          <a:off x="433557" y="200"/>
          <a:ext cx="2041333" cy="12248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Prepayment </a:t>
          </a:r>
          <a:r>
            <a:rPr lang="en-GB" sz="1700" kern="1200" err="1"/>
            <a:t>levelisation</a:t>
          </a:r>
          <a:r>
            <a:rPr lang="en-GB" sz="1700" kern="1200"/>
            <a:t> / MSC learnings</a:t>
          </a:r>
        </a:p>
      </dsp:txBody>
      <dsp:txXfrm>
        <a:off x="433557" y="200"/>
        <a:ext cx="2041333" cy="1224800"/>
      </dsp:txXfrm>
    </dsp:sp>
    <dsp:sp modelId="{050FA6EE-49BF-4897-868C-F5D75C360F04}">
      <dsp:nvSpPr>
        <dsp:cNvPr id="0" name=""/>
        <dsp:cNvSpPr/>
      </dsp:nvSpPr>
      <dsp:spPr>
        <a:xfrm>
          <a:off x="2679024" y="200"/>
          <a:ext cx="2041333" cy="1224800"/>
        </a:xfrm>
        <a:prstGeom prst="rect">
          <a:avLst/>
        </a:prstGeom>
        <a:solidFill>
          <a:schemeClr val="accent3">
            <a:hueOff val="-6548963"/>
            <a:satOff val="9444"/>
            <a:lumOff val="3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What we can learn from information security incidents</a:t>
          </a:r>
        </a:p>
      </dsp:txBody>
      <dsp:txXfrm>
        <a:off x="2679024" y="200"/>
        <a:ext cx="2041333" cy="1224800"/>
      </dsp:txXfrm>
    </dsp:sp>
    <dsp:sp modelId="{F41FB9F2-4BA1-4092-A975-4BAC8F181024}">
      <dsp:nvSpPr>
        <dsp:cNvPr id="0" name=""/>
        <dsp:cNvSpPr/>
      </dsp:nvSpPr>
      <dsp:spPr>
        <a:xfrm>
          <a:off x="4924491" y="200"/>
          <a:ext cx="2041333" cy="1224800"/>
        </a:xfrm>
        <a:prstGeom prst="rect">
          <a:avLst/>
        </a:prstGeom>
        <a:solidFill>
          <a:schemeClr val="accent3">
            <a:hueOff val="-13097926"/>
            <a:satOff val="18887"/>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The successes of faster switching</a:t>
          </a:r>
        </a:p>
      </dsp:txBody>
      <dsp:txXfrm>
        <a:off x="4924491" y="200"/>
        <a:ext cx="2041333" cy="1224800"/>
      </dsp:txXfrm>
    </dsp:sp>
    <dsp:sp modelId="{87718D77-7A2C-4C47-B069-4238210F90BD}">
      <dsp:nvSpPr>
        <dsp:cNvPr id="0" name=""/>
        <dsp:cNvSpPr/>
      </dsp:nvSpPr>
      <dsp:spPr>
        <a:xfrm>
          <a:off x="2679024" y="1429133"/>
          <a:ext cx="2041333" cy="1224800"/>
        </a:xfrm>
        <a:prstGeom prst="rect">
          <a:avLst/>
        </a:prstGeom>
        <a:solidFill>
          <a:schemeClr val="accent3">
            <a:hueOff val="-19646889"/>
            <a:satOff val="28331"/>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Why the RIG worked as an engagement method when others haven’t</a:t>
          </a:r>
        </a:p>
      </dsp:txBody>
      <dsp:txXfrm>
        <a:off x="2679024" y="1429133"/>
        <a:ext cx="2041333" cy="122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800C7-03E1-4FEA-BDC9-6C8092801616}">
      <dsp:nvSpPr>
        <dsp:cNvPr id="0" name=""/>
        <dsp:cNvSpPr/>
      </dsp:nvSpPr>
      <dsp:spPr>
        <a:xfrm>
          <a:off x="0" y="63938"/>
          <a:ext cx="2312307" cy="13873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REC Service Users (you!)</a:t>
          </a:r>
        </a:p>
      </dsp:txBody>
      <dsp:txXfrm>
        <a:off x="0" y="63938"/>
        <a:ext cx="2312307" cy="1387384"/>
      </dsp:txXfrm>
    </dsp:sp>
    <dsp:sp modelId="{FAB82C40-45ED-4712-B623-8CE2600A5591}">
      <dsp:nvSpPr>
        <dsp:cNvPr id="0" name=""/>
        <dsp:cNvSpPr/>
      </dsp:nvSpPr>
      <dsp:spPr>
        <a:xfrm>
          <a:off x="2543537" y="63938"/>
          <a:ext cx="2312307" cy="138738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The REC Service Providers DCC and RECCo</a:t>
          </a:r>
        </a:p>
      </dsp:txBody>
      <dsp:txXfrm>
        <a:off x="2543537" y="63938"/>
        <a:ext cx="2312307" cy="1387384"/>
      </dsp:txXfrm>
    </dsp:sp>
    <dsp:sp modelId="{665F5A57-842A-4C3B-8E93-C86C945EAC59}">
      <dsp:nvSpPr>
        <dsp:cNvPr id="0" name=""/>
        <dsp:cNvSpPr/>
      </dsp:nvSpPr>
      <dsp:spPr>
        <a:xfrm>
          <a:off x="5087075" y="63938"/>
          <a:ext cx="2312307" cy="138738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REC Code Manager</a:t>
          </a:r>
        </a:p>
      </dsp:txBody>
      <dsp:txXfrm>
        <a:off x="5087075" y="63938"/>
        <a:ext cx="2312307" cy="1387384"/>
      </dsp:txXfrm>
    </dsp:sp>
    <dsp:sp modelId="{75E43029-E2F6-47C9-BD02-4766CDD3EEE7}">
      <dsp:nvSpPr>
        <dsp:cNvPr id="0" name=""/>
        <dsp:cNvSpPr/>
      </dsp:nvSpPr>
      <dsp:spPr>
        <a:xfrm>
          <a:off x="1271768" y="1682553"/>
          <a:ext cx="2312307" cy="138738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PAB members</a:t>
          </a:r>
        </a:p>
      </dsp:txBody>
      <dsp:txXfrm>
        <a:off x="1271768" y="1682553"/>
        <a:ext cx="2312307" cy="1387384"/>
      </dsp:txXfrm>
    </dsp:sp>
    <dsp:sp modelId="{CC3E743D-51AE-4C88-8E2E-81B23505E760}">
      <dsp:nvSpPr>
        <dsp:cNvPr id="0" name=""/>
        <dsp:cNvSpPr/>
      </dsp:nvSpPr>
      <dsp:spPr>
        <a:xfrm>
          <a:off x="3815306" y="1682553"/>
          <a:ext cx="2312307" cy="1387384"/>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Recent service improvements / FWP / REC changes</a:t>
          </a:r>
        </a:p>
      </dsp:txBody>
      <dsp:txXfrm>
        <a:off x="3815306" y="1682553"/>
        <a:ext cx="2312307" cy="1387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DD4F2-3F82-4E86-B914-3EEFDE9CA6F7}">
      <dsp:nvSpPr>
        <dsp:cNvPr id="0" name=""/>
        <dsp:cNvSpPr/>
      </dsp:nvSpPr>
      <dsp:spPr>
        <a:xfrm>
          <a:off x="0" y="634483"/>
          <a:ext cx="2539999" cy="152400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Roboto" panose="02000000000000000000" pitchFamily="2" charset="0"/>
              <a:ea typeface="Roboto" panose="02000000000000000000" pitchFamily="2" charset="0"/>
              <a:cs typeface="Roboto" panose="02000000000000000000" pitchFamily="2" charset="0"/>
            </a:rPr>
            <a:t>A: Update the SMIS, addressing issues with the questions</a:t>
          </a:r>
        </a:p>
      </dsp:txBody>
      <dsp:txXfrm>
        <a:off x="0" y="634483"/>
        <a:ext cx="2539999" cy="1524000"/>
      </dsp:txXfrm>
    </dsp:sp>
    <dsp:sp modelId="{B4BCAF55-E037-4A39-9962-0138E44DA99A}">
      <dsp:nvSpPr>
        <dsp:cNvPr id="0" name=""/>
        <dsp:cNvSpPr/>
      </dsp:nvSpPr>
      <dsp:spPr>
        <a:xfrm>
          <a:off x="2794000" y="634483"/>
          <a:ext cx="2539999" cy="152400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Roboto" panose="02000000000000000000" pitchFamily="2" charset="0"/>
              <a:ea typeface="Roboto" panose="02000000000000000000" pitchFamily="2" charset="0"/>
              <a:cs typeface="Roboto" panose="02000000000000000000" pitchFamily="2" charset="0"/>
            </a:rPr>
            <a:t>B: Replace the SMIS with a broader metering survey and a switching survey</a:t>
          </a:r>
        </a:p>
      </dsp:txBody>
      <dsp:txXfrm>
        <a:off x="2794000" y="634483"/>
        <a:ext cx="2539999" cy="1524000"/>
      </dsp:txXfrm>
    </dsp:sp>
    <dsp:sp modelId="{6E19A016-DB02-40B1-A3D6-C88F8559EE24}">
      <dsp:nvSpPr>
        <dsp:cNvPr id="0" name=""/>
        <dsp:cNvSpPr/>
      </dsp:nvSpPr>
      <dsp:spPr>
        <a:xfrm>
          <a:off x="5587999" y="634483"/>
          <a:ext cx="2539999" cy="1524000"/>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Roboto" panose="02000000000000000000" pitchFamily="2" charset="0"/>
              <a:ea typeface="Roboto" panose="02000000000000000000" pitchFamily="2" charset="0"/>
              <a:cs typeface="Roboto" panose="02000000000000000000" pitchFamily="2" charset="0"/>
            </a:rPr>
            <a:t>C: Centralise the survey, with RECCo driving this directly as a collective body</a:t>
          </a:r>
        </a:p>
      </dsp:txBody>
      <dsp:txXfrm>
        <a:off x="5587999" y="634483"/>
        <a:ext cx="2539999" cy="1524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8B336-9A70-41DA-B4FA-3CF1A5184D57}">
      <dsp:nvSpPr>
        <dsp:cNvPr id="0" name=""/>
        <dsp:cNvSpPr/>
      </dsp:nvSpPr>
      <dsp:spPr>
        <a:xfrm>
          <a:off x="0" y="335037"/>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Managing a dispute between switching service providers</a:t>
          </a:r>
        </a:p>
      </dsp:txBody>
      <dsp:txXfrm>
        <a:off x="0" y="335037"/>
        <a:ext cx="2539999" cy="1524000"/>
      </dsp:txXfrm>
    </dsp:sp>
    <dsp:sp modelId="{680C5CC9-0671-4A8E-B4CA-83236001C6AA}">
      <dsp:nvSpPr>
        <dsp:cNvPr id="0" name=""/>
        <dsp:cNvSpPr/>
      </dsp:nvSpPr>
      <dsp:spPr>
        <a:xfrm>
          <a:off x="2794000" y="335037"/>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Escalations by REC Parties who operate in niches to allow MHHS Qualification in market niches</a:t>
          </a:r>
        </a:p>
      </dsp:txBody>
      <dsp:txXfrm>
        <a:off x="2794000" y="335037"/>
        <a:ext cx="2539999" cy="1524000"/>
      </dsp:txXfrm>
    </dsp:sp>
    <dsp:sp modelId="{F3D2A951-E39F-4884-9BA0-736B8139519E}">
      <dsp:nvSpPr>
        <dsp:cNvPr id="0" name=""/>
        <dsp:cNvSpPr/>
      </dsp:nvSpPr>
      <dsp:spPr>
        <a:xfrm>
          <a:off x="5587999" y="335037"/>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Challenge and review of the address management plan.</a:t>
          </a:r>
        </a:p>
      </dsp:txBody>
      <dsp:txXfrm>
        <a:off x="5587999" y="335037"/>
        <a:ext cx="2539999" cy="1524000"/>
      </dsp:txXfrm>
    </dsp:sp>
    <dsp:sp modelId="{667E9D08-31E1-4FD7-9093-84EBD50949CA}">
      <dsp:nvSpPr>
        <dsp:cNvPr id="0" name=""/>
        <dsp:cNvSpPr/>
      </dsp:nvSpPr>
      <dsp:spPr>
        <a:xfrm>
          <a:off x="1397000" y="2113038"/>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Action taken to address the delayed delivery of technical changes per the R0063 release plan</a:t>
          </a:r>
        </a:p>
      </dsp:txBody>
      <dsp:txXfrm>
        <a:off x="1397000" y="2113038"/>
        <a:ext cx="2539999" cy="1524000"/>
      </dsp:txXfrm>
    </dsp:sp>
    <dsp:sp modelId="{733D7823-1ABA-44B5-B79D-F4E477E6E08C}">
      <dsp:nvSpPr>
        <dsp:cNvPr id="0" name=""/>
        <dsp:cNvSpPr/>
      </dsp:nvSpPr>
      <dsp:spPr>
        <a:xfrm>
          <a:off x="4191000" y="2113038"/>
          <a:ext cx="2539999" cy="1524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Escalations relating to mass changes of agent, acknowledging the operational impact of these activities</a:t>
          </a:r>
        </a:p>
      </dsp:txBody>
      <dsp:txXfrm>
        <a:off x="4191000" y="2113038"/>
        <a:ext cx="2539999"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D3153-75B4-4C8E-B8F7-26DE4142C1C0}" type="datetimeFigureOut">
              <a:rPr lang="en-GB" smtClean="0"/>
              <a:t>06/06/2024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F9CE9-D17F-474A-8A2C-2DD36CAF6339}" type="slidenum">
              <a:rPr lang="en-GB" smtClean="0"/>
              <a:t>‹#›</a:t>
            </a:fld>
            <a:endParaRPr lang="en-GB"/>
          </a:p>
        </p:txBody>
      </p:sp>
    </p:spTree>
    <p:extLst>
      <p:ext uri="{BB962C8B-B14F-4D97-AF65-F5344CB8AC3E}">
        <p14:creationId xmlns:p14="http://schemas.microsoft.com/office/powerpoint/2010/main" val="65343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2</a:t>
            </a:fld>
            <a:endParaRPr lang="en-GB"/>
          </a:p>
        </p:txBody>
      </p:sp>
    </p:spTree>
    <p:extLst>
      <p:ext uri="{BB962C8B-B14F-4D97-AF65-F5344CB8AC3E}">
        <p14:creationId xmlns:p14="http://schemas.microsoft.com/office/powerpoint/2010/main" val="82725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Discussed at PAB and this is what we are thinking…seek views?</a:t>
            </a:r>
          </a:p>
        </p:txBody>
      </p:sp>
      <p:sp>
        <p:nvSpPr>
          <p:cNvPr id="4" name="Slide Number Placeholder 3"/>
          <p:cNvSpPr>
            <a:spLocks noGrp="1"/>
          </p:cNvSpPr>
          <p:nvPr>
            <p:ph type="sldNum" sz="quarter" idx="5"/>
          </p:nvPr>
        </p:nvSpPr>
        <p:spPr/>
        <p:txBody>
          <a:bodyPr/>
          <a:lstStyle/>
          <a:p>
            <a:fld id="{9F2F9CE9-D17F-474A-8A2C-2DD36CAF6339}" type="slidenum">
              <a:rPr lang="en-GB" smtClean="0"/>
              <a:t>28</a:t>
            </a:fld>
            <a:endParaRPr lang="en-GB"/>
          </a:p>
        </p:txBody>
      </p:sp>
    </p:spTree>
    <p:extLst>
      <p:ext uri="{BB962C8B-B14F-4D97-AF65-F5344CB8AC3E}">
        <p14:creationId xmlns:p14="http://schemas.microsoft.com/office/powerpoint/2010/main" val="392330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F9CE9-D17F-474A-8A2C-2DD36CAF63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661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DFA402-6623-4D9A-A7DD-AF510179933A}" type="slidenum">
              <a:rPr lang="en-GB" smtClean="0"/>
              <a:t>35</a:t>
            </a:fld>
            <a:endParaRPr lang="en-GB"/>
          </a:p>
        </p:txBody>
      </p:sp>
    </p:spTree>
    <p:extLst>
      <p:ext uri="{BB962C8B-B14F-4D97-AF65-F5344CB8AC3E}">
        <p14:creationId xmlns:p14="http://schemas.microsoft.com/office/powerpoint/2010/main" val="3102244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F9CE9-D17F-474A-8A2C-2DD36CAF63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45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61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F9CE9-D17F-474A-8A2C-2DD36CAF63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40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9</a:t>
            </a:fld>
            <a:endParaRPr lang="en-GB"/>
          </a:p>
        </p:txBody>
      </p:sp>
    </p:spTree>
    <p:extLst>
      <p:ext uri="{BB962C8B-B14F-4D97-AF65-F5344CB8AC3E}">
        <p14:creationId xmlns:p14="http://schemas.microsoft.com/office/powerpoint/2010/main" val="16700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Discussion around how last quarter went….</a:t>
            </a:r>
          </a:p>
        </p:txBody>
      </p:sp>
      <p:sp>
        <p:nvSpPr>
          <p:cNvPr id="4" name="Slide Number Placeholder 3"/>
          <p:cNvSpPr>
            <a:spLocks noGrp="1"/>
          </p:cNvSpPr>
          <p:nvPr>
            <p:ph type="sldNum" sz="quarter" idx="5"/>
          </p:nvPr>
        </p:nvSpPr>
        <p:spPr/>
        <p:txBody>
          <a:bodyPr/>
          <a:lstStyle/>
          <a:p>
            <a:fld id="{9F2F9CE9-D17F-474A-8A2C-2DD36CAF6339}" type="slidenum">
              <a:rPr lang="en-GB" smtClean="0"/>
              <a:t>10</a:t>
            </a:fld>
            <a:endParaRPr lang="en-GB"/>
          </a:p>
        </p:txBody>
      </p:sp>
    </p:spTree>
    <p:extLst>
      <p:ext uri="{BB962C8B-B14F-4D97-AF65-F5344CB8AC3E}">
        <p14:creationId xmlns:p14="http://schemas.microsoft.com/office/powerpoint/2010/main" val="265392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11</a:t>
            </a:fld>
            <a:endParaRPr lang="en-GB"/>
          </a:p>
        </p:txBody>
      </p:sp>
    </p:spTree>
    <p:extLst>
      <p:ext uri="{BB962C8B-B14F-4D97-AF65-F5344CB8AC3E}">
        <p14:creationId xmlns:p14="http://schemas.microsoft.com/office/powerpoint/2010/main" val="128512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15</a:t>
            </a:fld>
            <a:endParaRPr lang="en-GB"/>
          </a:p>
        </p:txBody>
      </p:sp>
    </p:spTree>
    <p:extLst>
      <p:ext uri="{BB962C8B-B14F-4D97-AF65-F5344CB8AC3E}">
        <p14:creationId xmlns:p14="http://schemas.microsoft.com/office/powerpoint/2010/main" val="108187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F9CE9-D17F-474A-8A2C-2DD36CAF63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742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15-20 mins</a:t>
            </a:r>
          </a:p>
        </p:txBody>
      </p:sp>
      <p:sp>
        <p:nvSpPr>
          <p:cNvPr id="4" name="Slide Number Placeholder 3"/>
          <p:cNvSpPr>
            <a:spLocks noGrp="1"/>
          </p:cNvSpPr>
          <p:nvPr>
            <p:ph type="sldNum" sz="quarter" idx="5"/>
          </p:nvPr>
        </p:nvSpPr>
        <p:spPr/>
        <p:txBody>
          <a:bodyPr/>
          <a:lstStyle/>
          <a:p>
            <a:fld id="{9F2F9CE9-D17F-474A-8A2C-2DD36CAF6339}" type="slidenum">
              <a:rPr lang="en-GB" smtClean="0"/>
              <a:t>26</a:t>
            </a:fld>
            <a:endParaRPr lang="en-GB"/>
          </a:p>
        </p:txBody>
      </p:sp>
    </p:spTree>
    <p:extLst>
      <p:ext uri="{BB962C8B-B14F-4D97-AF65-F5344CB8AC3E}">
        <p14:creationId xmlns:p14="http://schemas.microsoft.com/office/powerpoint/2010/main" val="113979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9248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763389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716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588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7806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0421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2021864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51868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355555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125257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422084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18321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704407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759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1538663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783836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919283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989432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251408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025819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38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9311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825795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553176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205123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7730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4219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216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1608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1118629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1827073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832644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23243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704524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540311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863645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2315776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829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00121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177221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265591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7460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152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155813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43120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2.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4.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1719798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7239444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7"/>
          <a:srcRect r="44153" b="40965"/>
          <a:stretch/>
        </p:blipFill>
        <p:spPr>
          <a:xfrm>
            <a:off x="10978999" y="5238309"/>
            <a:ext cx="1213002" cy="1619691"/>
          </a:xfrm>
          <a:prstGeom prst="rect">
            <a:avLst/>
          </a:prstGeom>
          <a:solidFill>
            <a:schemeClr val="accent4"/>
          </a:solidFill>
        </p:spPr>
      </p:pic>
    </p:spTree>
    <p:extLst>
      <p:ext uri="{BB962C8B-B14F-4D97-AF65-F5344CB8AC3E}">
        <p14:creationId xmlns:p14="http://schemas.microsoft.com/office/powerpoint/2010/main" val="179465893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hyperlink" Target="https://recportal.co.uk/documents/20121/0/Supplier+Sample+Files+v5.1+%281%29.zip/e40f12fe-7321-2c59-48e7-e166c04231bb?t=1714129957443" TargetMode="External"/><Relationship Id="rId2" Type="http://schemas.openxmlformats.org/officeDocument/2006/relationships/hyperlink" Target="https://recportal.co.uk/documents/20121/241313957/Performance+Assurance+Report+Catalogue.xlsx/b007ea5d-8a1b-b48c-41e5-6084efd9375e?t=1711555501539&amp;download=tru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1.xml"/><Relationship Id="rId5" Type="http://schemas.openxmlformats.org/officeDocument/2006/relationships/tags" Target="../tags/tag16.xml"/><Relationship Id="rId4" Type="http://schemas.openxmlformats.org/officeDocument/2006/relationships/tags" Target="../tags/tag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9.xml"/><Relationship Id="rId7" Type="http://schemas.openxmlformats.org/officeDocument/2006/relationships/image" Target="../media/image1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1.xml"/><Relationship Id="rId5" Type="http://schemas.openxmlformats.org/officeDocument/2006/relationships/tags" Target="../tags/tag21.xml"/><Relationship Id="rId4"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1.xml"/><Relationship Id="rId5" Type="http://schemas.openxmlformats.org/officeDocument/2006/relationships/tags" Target="../tags/tag6.xml"/><Relationship Id="rId4" Type="http://schemas.openxmlformats.org/officeDocument/2006/relationships/tags" Target="../tags/tag5.xml"/></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4.xml"/><Relationship Id="rId7" Type="http://schemas.openxmlformats.org/officeDocument/2006/relationships/image" Target="../media/image1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43.xml"/><Relationship Id="rId5" Type="http://schemas.openxmlformats.org/officeDocument/2006/relationships/tags" Target="../tags/tag26.xml"/><Relationship Id="rId4" Type="http://schemas.openxmlformats.org/officeDocument/2006/relationships/tags" Target="../tags/tag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9.xml"/><Relationship Id="rId7" Type="http://schemas.openxmlformats.org/officeDocument/2006/relationships/image" Target="../media/image1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1.xml"/><Relationship Id="rId5" Type="http://schemas.openxmlformats.org/officeDocument/2006/relationships/tags" Target="../tags/tag31.xml"/><Relationship Id="rId4" Type="http://schemas.openxmlformats.org/officeDocument/2006/relationships/tags" Target="../tags/tag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1.xml"/><Relationship Id="rId5" Type="http://schemas.openxmlformats.org/officeDocument/2006/relationships/tags" Target="../tags/tag11.xml"/><Relationship Id="rId4"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955632"/>
            <a:ext cx="9263770" cy="1939635"/>
          </a:xfrm>
        </p:spPr>
        <p:txBody>
          <a:bodyPr/>
          <a:lstStyle/>
          <a:p>
            <a:r>
              <a:rPr lang="en-GB" dirty="0">
                <a:cs typeface="Roboto" panose="02000000000000000000" pitchFamily="2" charset="0"/>
              </a:rPr>
              <a:t>Performance Assurance </a:t>
            </a:r>
            <a:br>
              <a:rPr lang="en-GB" dirty="0">
                <a:cs typeface="Roboto" panose="02000000000000000000" pitchFamily="2" charset="0"/>
              </a:rPr>
            </a:br>
            <a:r>
              <a:rPr lang="en-GB" dirty="0">
                <a:cs typeface="Roboto" panose="02000000000000000000" pitchFamily="2" charset="0"/>
              </a:rPr>
              <a:t>Webinar</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a:xfrm>
            <a:off x="517228" y="4562672"/>
            <a:ext cx="6059063" cy="1009073"/>
          </a:xfrm>
        </p:spPr>
        <p:txBody>
          <a:bodyPr/>
          <a:lstStyle/>
          <a:p>
            <a:r>
              <a:rPr lang="en-GB" dirty="0">
                <a:cs typeface="Roboto" panose="02000000000000000000" pitchFamily="2" charset="0"/>
              </a:rPr>
              <a:t>05 June 2024</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31AD-7F55-1690-367C-3C6BFD295BDB}"/>
              </a:ext>
            </a:extLst>
          </p:cNvPr>
          <p:cNvSpPr>
            <a:spLocks noGrp="1"/>
          </p:cNvSpPr>
          <p:nvPr>
            <p:ph type="title"/>
          </p:nvPr>
        </p:nvSpPr>
        <p:spPr>
          <a:xfrm>
            <a:off x="828367" y="390940"/>
            <a:ext cx="9284855" cy="660111"/>
          </a:xfrm>
        </p:spPr>
        <p:txBody>
          <a:bodyPr>
            <a:normAutofit/>
          </a:bodyPr>
          <a:lstStyle/>
          <a:p>
            <a:r>
              <a:rPr lang="en-GB" sz="2400" dirty="0">
                <a:solidFill>
                  <a:srgbClr val="70ADA3"/>
                </a:solidFill>
                <a:cs typeface="Roboto" panose="02000000000000000000" pitchFamily="2" charset="0"/>
              </a:rPr>
              <a:t>Ongoing PERFORMANCE ASSURANCE ACTIONS</a:t>
            </a:r>
            <a:endParaRPr lang="en-US" dirty="0">
              <a:cs typeface="Roboto" panose="02000000000000000000" pitchFamily="2" charset="0"/>
            </a:endParaRPr>
          </a:p>
        </p:txBody>
      </p:sp>
      <p:grpSp>
        <p:nvGrpSpPr>
          <p:cNvPr id="33" name="Group 32">
            <a:extLst>
              <a:ext uri="{FF2B5EF4-FFF2-40B4-BE49-F238E27FC236}">
                <a16:creationId xmlns:a16="http://schemas.microsoft.com/office/drawing/2014/main" id="{21E865AE-F6AE-E94E-4CFA-71788D75554B}"/>
              </a:ext>
            </a:extLst>
          </p:cNvPr>
          <p:cNvGrpSpPr/>
          <p:nvPr/>
        </p:nvGrpSpPr>
        <p:grpSpPr>
          <a:xfrm>
            <a:off x="506367" y="2053612"/>
            <a:ext cx="11280804" cy="4340168"/>
            <a:chOff x="489798" y="2053612"/>
            <a:chExt cx="11280804" cy="4340168"/>
          </a:xfrm>
        </p:grpSpPr>
        <p:sp>
          <p:nvSpPr>
            <p:cNvPr id="6" name="Line 8">
              <a:extLst>
                <a:ext uri="{FF2B5EF4-FFF2-40B4-BE49-F238E27FC236}">
                  <a16:creationId xmlns:a16="http://schemas.microsoft.com/office/drawing/2014/main" id="{89D3B8B4-9673-8A0B-3FEF-6EB5BA3E73BF}"/>
                </a:ext>
              </a:extLst>
            </p:cNvPr>
            <p:cNvSpPr>
              <a:spLocks noChangeShapeType="1"/>
            </p:cNvSpPr>
            <p:nvPr/>
          </p:nvSpPr>
          <p:spPr bwMode="auto">
            <a:xfrm rot="18900000">
              <a:off x="5409577" y="3600728"/>
              <a:ext cx="1080000" cy="1080000"/>
            </a:xfrm>
            <a:prstGeom prst="line">
              <a:avLst/>
            </a:prstGeom>
            <a:noFill/>
            <a:ln w="34925"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8" name="Line 9">
              <a:extLst>
                <a:ext uri="{FF2B5EF4-FFF2-40B4-BE49-F238E27FC236}">
                  <a16:creationId xmlns:a16="http://schemas.microsoft.com/office/drawing/2014/main" id="{9A2138E1-DD61-C5A6-9DE5-42DE2B2A9DC7}"/>
                </a:ext>
              </a:extLst>
            </p:cNvPr>
            <p:cNvSpPr>
              <a:spLocks noChangeShapeType="1"/>
            </p:cNvSpPr>
            <p:nvPr/>
          </p:nvSpPr>
          <p:spPr bwMode="auto">
            <a:xfrm rot="18900000">
              <a:off x="2412199" y="3600727"/>
              <a:ext cx="1080000" cy="1080000"/>
            </a:xfrm>
            <a:prstGeom prst="line">
              <a:avLst/>
            </a:prstGeom>
            <a:noFill/>
            <a:ln w="3492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9" name="Freeform 10">
              <a:extLst>
                <a:ext uri="{FF2B5EF4-FFF2-40B4-BE49-F238E27FC236}">
                  <a16:creationId xmlns:a16="http://schemas.microsoft.com/office/drawing/2014/main" id="{542AEDF3-AF39-2798-9F3B-F2561359B2B4}"/>
                </a:ext>
              </a:extLst>
            </p:cNvPr>
            <p:cNvSpPr>
              <a:spLocks/>
            </p:cNvSpPr>
            <p:nvPr/>
          </p:nvSpPr>
          <p:spPr bwMode="auto">
            <a:xfrm rot="18900000">
              <a:off x="489798" y="2849155"/>
              <a:ext cx="2027099" cy="1746452"/>
            </a:xfrm>
            <a:custGeom>
              <a:avLst/>
              <a:gdLst>
                <a:gd name="T0" fmla="*/ 108 w 780"/>
                <a:gd name="T1" fmla="*/ 672 h 672"/>
                <a:gd name="T2" fmla="*/ 108 w 780"/>
                <a:gd name="T3" fmla="*/ 282 h 672"/>
                <a:gd name="T4" fmla="*/ 498 w 780"/>
                <a:gd name="T5" fmla="*/ 282 h 672"/>
                <a:gd name="T6" fmla="*/ 780 w 780"/>
                <a:gd name="T7" fmla="*/ 0 h 672"/>
              </a:gdLst>
              <a:ahLst/>
              <a:cxnLst>
                <a:cxn ang="0">
                  <a:pos x="T0" y="T1"/>
                </a:cxn>
                <a:cxn ang="0">
                  <a:pos x="T2" y="T3"/>
                </a:cxn>
                <a:cxn ang="0">
                  <a:pos x="T4" y="T5"/>
                </a:cxn>
                <a:cxn ang="0">
                  <a:pos x="T6" y="T7"/>
                </a:cxn>
              </a:cxnLst>
              <a:rect l="0" t="0" r="r" b="b"/>
              <a:pathLst>
                <a:path w="780" h="672">
                  <a:moveTo>
                    <a:pt x="108" y="672"/>
                  </a:moveTo>
                  <a:cubicBezTo>
                    <a:pt x="0" y="564"/>
                    <a:pt x="0" y="389"/>
                    <a:pt x="108" y="282"/>
                  </a:cubicBezTo>
                  <a:cubicBezTo>
                    <a:pt x="216" y="174"/>
                    <a:pt x="391" y="174"/>
                    <a:pt x="498" y="282"/>
                  </a:cubicBezTo>
                  <a:cubicBezTo>
                    <a:pt x="780" y="0"/>
                    <a:pt x="780" y="0"/>
                    <a:pt x="780" y="0"/>
                  </a:cubicBezTo>
                </a:path>
              </a:pathLst>
            </a:custGeom>
            <a:noFill/>
            <a:ln w="3492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42591EDA-FF46-A476-DDB6-8B574037552D}"/>
                </a:ext>
              </a:extLst>
            </p:cNvPr>
            <p:cNvGrpSpPr/>
            <p:nvPr/>
          </p:nvGrpSpPr>
          <p:grpSpPr>
            <a:xfrm>
              <a:off x="1088684" y="3626287"/>
              <a:ext cx="1027771" cy="1031563"/>
              <a:chOff x="2239027" y="3573124"/>
              <a:chExt cx="1027771" cy="1031563"/>
            </a:xfrm>
          </p:grpSpPr>
          <p:sp>
            <p:nvSpPr>
              <p:cNvPr id="31" name="Freeform 11">
                <a:extLst>
                  <a:ext uri="{FF2B5EF4-FFF2-40B4-BE49-F238E27FC236}">
                    <a16:creationId xmlns:a16="http://schemas.microsoft.com/office/drawing/2014/main" id="{7157F3CE-E0C7-0352-38D7-BB434A991FC8}"/>
                  </a:ext>
                </a:extLst>
              </p:cNvPr>
              <p:cNvSpPr>
                <a:spLocks/>
              </p:cNvSpPr>
              <p:nvPr/>
            </p:nvSpPr>
            <p:spPr bwMode="auto">
              <a:xfrm rot="18900000">
                <a:off x="2239027" y="3573124"/>
                <a:ext cx="1027771" cy="1031563"/>
              </a:xfrm>
              <a:custGeom>
                <a:avLst/>
                <a:gdLst>
                  <a:gd name="T0" fmla="*/ 396 w 396"/>
                  <a:gd name="T1" fmla="*/ 198 h 396"/>
                  <a:gd name="T2" fmla="*/ 198 w 396"/>
                  <a:gd name="T3" fmla="*/ 396 h 396"/>
                  <a:gd name="T4" fmla="*/ 0 w 396"/>
                  <a:gd name="T5" fmla="*/ 198 h 396"/>
                  <a:gd name="T6" fmla="*/ 198 w 396"/>
                  <a:gd name="T7" fmla="*/ 0 h 396"/>
                  <a:gd name="T8" fmla="*/ 396 w 396"/>
                  <a:gd name="T9" fmla="*/ 198 h 396"/>
                </a:gdLst>
                <a:ahLst/>
                <a:cxnLst>
                  <a:cxn ang="0">
                    <a:pos x="T0" y="T1"/>
                  </a:cxn>
                  <a:cxn ang="0">
                    <a:pos x="T2" y="T3"/>
                  </a:cxn>
                  <a:cxn ang="0">
                    <a:pos x="T4" y="T5"/>
                  </a:cxn>
                  <a:cxn ang="0">
                    <a:pos x="T6" y="T7"/>
                  </a:cxn>
                  <a:cxn ang="0">
                    <a:pos x="T8" y="T9"/>
                  </a:cxn>
                </a:cxnLst>
                <a:rect l="0" t="0" r="r" b="b"/>
                <a:pathLst>
                  <a:path w="396" h="396">
                    <a:moveTo>
                      <a:pt x="396" y="198"/>
                    </a:moveTo>
                    <a:cubicBezTo>
                      <a:pt x="396" y="307"/>
                      <a:pt x="307" y="396"/>
                      <a:pt x="198" y="396"/>
                    </a:cubicBezTo>
                    <a:cubicBezTo>
                      <a:pt x="89" y="396"/>
                      <a:pt x="0" y="307"/>
                      <a:pt x="0" y="198"/>
                    </a:cubicBezTo>
                    <a:cubicBezTo>
                      <a:pt x="0" y="88"/>
                      <a:pt x="89" y="0"/>
                      <a:pt x="198" y="0"/>
                    </a:cubicBezTo>
                    <a:cubicBezTo>
                      <a:pt x="308" y="0"/>
                      <a:pt x="396" y="89"/>
                      <a:pt x="396" y="19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32" name="Oval 12">
                <a:extLst>
                  <a:ext uri="{FF2B5EF4-FFF2-40B4-BE49-F238E27FC236}">
                    <a16:creationId xmlns:a16="http://schemas.microsoft.com/office/drawing/2014/main" id="{F489EADB-9F74-FD13-45D6-B577E5924372}"/>
                  </a:ext>
                </a:extLst>
              </p:cNvPr>
              <p:cNvSpPr>
                <a:spLocks noChangeArrowheads="1"/>
              </p:cNvSpPr>
              <p:nvPr/>
            </p:nvSpPr>
            <p:spPr bwMode="auto">
              <a:xfrm rot="18900000">
                <a:off x="2338580" y="3673232"/>
                <a:ext cx="828665" cy="82866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grpSp>
        <p:grpSp>
          <p:nvGrpSpPr>
            <p:cNvPr id="11" name="Group 10">
              <a:extLst>
                <a:ext uri="{FF2B5EF4-FFF2-40B4-BE49-F238E27FC236}">
                  <a16:creationId xmlns:a16="http://schemas.microsoft.com/office/drawing/2014/main" id="{55328789-8665-805C-B1FD-BF31C6D83A69}"/>
                </a:ext>
              </a:extLst>
            </p:cNvPr>
            <p:cNvGrpSpPr/>
            <p:nvPr/>
          </p:nvGrpSpPr>
          <p:grpSpPr>
            <a:xfrm>
              <a:off x="4059914" y="3627907"/>
              <a:ext cx="1027771" cy="1029667"/>
              <a:chOff x="3945266" y="3574743"/>
              <a:chExt cx="1027771" cy="1029667"/>
            </a:xfrm>
          </p:grpSpPr>
          <p:sp>
            <p:nvSpPr>
              <p:cNvPr id="29" name="Oval 18">
                <a:extLst>
                  <a:ext uri="{FF2B5EF4-FFF2-40B4-BE49-F238E27FC236}">
                    <a16:creationId xmlns:a16="http://schemas.microsoft.com/office/drawing/2014/main" id="{090D1161-BFB8-EC1A-5F3E-EFE9E8DDE7FD}"/>
                  </a:ext>
                </a:extLst>
              </p:cNvPr>
              <p:cNvSpPr>
                <a:spLocks noChangeArrowheads="1"/>
              </p:cNvSpPr>
              <p:nvPr/>
            </p:nvSpPr>
            <p:spPr bwMode="auto">
              <a:xfrm rot="18900000">
                <a:off x="3945266" y="3574743"/>
                <a:ext cx="1027771" cy="102966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30" name="Freeform 21">
                <a:extLst>
                  <a:ext uri="{FF2B5EF4-FFF2-40B4-BE49-F238E27FC236}">
                    <a16:creationId xmlns:a16="http://schemas.microsoft.com/office/drawing/2014/main" id="{780C6229-BF41-A9AB-FC53-CFA035F72C5E}"/>
                  </a:ext>
                </a:extLst>
              </p:cNvPr>
              <p:cNvSpPr>
                <a:spLocks/>
              </p:cNvSpPr>
              <p:nvPr/>
            </p:nvSpPr>
            <p:spPr bwMode="auto">
              <a:xfrm rot="18900000">
                <a:off x="4042808" y="3674574"/>
                <a:ext cx="828665" cy="828664"/>
              </a:xfrm>
              <a:custGeom>
                <a:avLst/>
                <a:gdLst>
                  <a:gd name="T0" fmla="*/ 319 w 319"/>
                  <a:gd name="T1" fmla="*/ 160 h 319"/>
                  <a:gd name="T2" fmla="*/ 160 w 319"/>
                  <a:gd name="T3" fmla="*/ 319 h 319"/>
                  <a:gd name="T4" fmla="*/ 0 w 319"/>
                  <a:gd name="T5" fmla="*/ 159 h 319"/>
                  <a:gd name="T6" fmla="*/ 160 w 319"/>
                  <a:gd name="T7" fmla="*/ 0 h 319"/>
                  <a:gd name="T8" fmla="*/ 319 w 319"/>
                  <a:gd name="T9" fmla="*/ 160 h 319"/>
                </a:gdLst>
                <a:ahLst/>
                <a:cxnLst>
                  <a:cxn ang="0">
                    <a:pos x="T0" y="T1"/>
                  </a:cxn>
                  <a:cxn ang="0">
                    <a:pos x="T2" y="T3"/>
                  </a:cxn>
                  <a:cxn ang="0">
                    <a:pos x="T4" y="T5"/>
                  </a:cxn>
                  <a:cxn ang="0">
                    <a:pos x="T6" y="T7"/>
                  </a:cxn>
                  <a:cxn ang="0">
                    <a:pos x="T8" y="T9"/>
                  </a:cxn>
                </a:cxnLst>
                <a:rect l="0" t="0" r="r" b="b"/>
                <a:pathLst>
                  <a:path w="319" h="319">
                    <a:moveTo>
                      <a:pt x="319" y="160"/>
                    </a:moveTo>
                    <a:cubicBezTo>
                      <a:pt x="319" y="248"/>
                      <a:pt x="248" y="319"/>
                      <a:pt x="160" y="319"/>
                    </a:cubicBezTo>
                    <a:cubicBezTo>
                      <a:pt x="72" y="319"/>
                      <a:pt x="0" y="248"/>
                      <a:pt x="0" y="159"/>
                    </a:cubicBezTo>
                    <a:cubicBezTo>
                      <a:pt x="0" y="71"/>
                      <a:pt x="72" y="0"/>
                      <a:pt x="160" y="0"/>
                    </a:cubicBezTo>
                    <a:cubicBezTo>
                      <a:pt x="248" y="0"/>
                      <a:pt x="319" y="71"/>
                      <a:pt x="319" y="1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grpSp>
        <p:grpSp>
          <p:nvGrpSpPr>
            <p:cNvPr id="12" name="Group 11">
              <a:extLst>
                <a:ext uri="{FF2B5EF4-FFF2-40B4-BE49-F238E27FC236}">
                  <a16:creationId xmlns:a16="http://schemas.microsoft.com/office/drawing/2014/main" id="{1D432954-35F2-13F5-44C3-BA12686B3651}"/>
                </a:ext>
              </a:extLst>
            </p:cNvPr>
            <p:cNvGrpSpPr/>
            <p:nvPr/>
          </p:nvGrpSpPr>
          <p:grpSpPr>
            <a:xfrm>
              <a:off x="7044072" y="3628577"/>
              <a:ext cx="1029668" cy="1029667"/>
              <a:chOff x="5646535" y="3575413"/>
              <a:chExt cx="1029668" cy="1029667"/>
            </a:xfrm>
          </p:grpSpPr>
          <p:sp>
            <p:nvSpPr>
              <p:cNvPr id="27" name="Oval 14">
                <a:extLst>
                  <a:ext uri="{FF2B5EF4-FFF2-40B4-BE49-F238E27FC236}">
                    <a16:creationId xmlns:a16="http://schemas.microsoft.com/office/drawing/2014/main" id="{BF539296-D612-ADEE-6372-0983AF37C7D8}"/>
                  </a:ext>
                </a:extLst>
              </p:cNvPr>
              <p:cNvSpPr>
                <a:spLocks noChangeArrowheads="1"/>
              </p:cNvSpPr>
              <p:nvPr/>
            </p:nvSpPr>
            <p:spPr bwMode="auto">
              <a:xfrm rot="18900000">
                <a:off x="5646535" y="3575413"/>
                <a:ext cx="1029668" cy="1029667"/>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8" name="Freeform 22">
                <a:extLst>
                  <a:ext uri="{FF2B5EF4-FFF2-40B4-BE49-F238E27FC236}">
                    <a16:creationId xmlns:a16="http://schemas.microsoft.com/office/drawing/2014/main" id="{085657FF-6469-0914-AE77-DF4EC9560131}"/>
                  </a:ext>
                </a:extLst>
              </p:cNvPr>
              <p:cNvSpPr>
                <a:spLocks/>
              </p:cNvSpPr>
              <p:nvPr/>
            </p:nvSpPr>
            <p:spPr bwMode="auto">
              <a:xfrm rot="18900000">
                <a:off x="5749047" y="3674295"/>
                <a:ext cx="828665" cy="830560"/>
              </a:xfrm>
              <a:custGeom>
                <a:avLst/>
                <a:gdLst>
                  <a:gd name="T0" fmla="*/ 319 w 319"/>
                  <a:gd name="T1" fmla="*/ 159 h 319"/>
                  <a:gd name="T2" fmla="*/ 159 w 319"/>
                  <a:gd name="T3" fmla="*/ 319 h 319"/>
                  <a:gd name="T4" fmla="*/ 0 w 319"/>
                  <a:gd name="T5" fmla="*/ 159 h 319"/>
                  <a:gd name="T6" fmla="*/ 160 w 319"/>
                  <a:gd name="T7" fmla="*/ 0 h 319"/>
                  <a:gd name="T8" fmla="*/ 319 w 319"/>
                  <a:gd name="T9" fmla="*/ 159 h 319"/>
                </a:gdLst>
                <a:ahLst/>
                <a:cxnLst>
                  <a:cxn ang="0">
                    <a:pos x="T0" y="T1"/>
                  </a:cxn>
                  <a:cxn ang="0">
                    <a:pos x="T2" y="T3"/>
                  </a:cxn>
                  <a:cxn ang="0">
                    <a:pos x="T4" y="T5"/>
                  </a:cxn>
                  <a:cxn ang="0">
                    <a:pos x="T6" y="T7"/>
                  </a:cxn>
                  <a:cxn ang="0">
                    <a:pos x="T8" y="T9"/>
                  </a:cxn>
                </a:cxnLst>
                <a:rect l="0" t="0" r="r" b="b"/>
                <a:pathLst>
                  <a:path w="319" h="319">
                    <a:moveTo>
                      <a:pt x="319" y="159"/>
                    </a:moveTo>
                    <a:cubicBezTo>
                      <a:pt x="319" y="247"/>
                      <a:pt x="248" y="319"/>
                      <a:pt x="159" y="319"/>
                    </a:cubicBezTo>
                    <a:cubicBezTo>
                      <a:pt x="71" y="319"/>
                      <a:pt x="0" y="247"/>
                      <a:pt x="0" y="159"/>
                    </a:cubicBezTo>
                    <a:cubicBezTo>
                      <a:pt x="0" y="71"/>
                      <a:pt x="71" y="0"/>
                      <a:pt x="160" y="0"/>
                    </a:cubicBezTo>
                    <a:cubicBezTo>
                      <a:pt x="248" y="0"/>
                      <a:pt x="319" y="71"/>
                      <a:pt x="319"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grpSp>
        <p:sp>
          <p:nvSpPr>
            <p:cNvPr id="13" name="Freeform 15">
              <a:extLst>
                <a:ext uri="{FF2B5EF4-FFF2-40B4-BE49-F238E27FC236}">
                  <a16:creationId xmlns:a16="http://schemas.microsoft.com/office/drawing/2014/main" id="{A6E01EBB-06A6-B08D-B294-55772F1BA509}"/>
                </a:ext>
              </a:extLst>
            </p:cNvPr>
            <p:cNvSpPr>
              <a:spLocks/>
            </p:cNvSpPr>
            <p:nvPr/>
          </p:nvSpPr>
          <p:spPr bwMode="auto">
            <a:xfrm rot="2700000" flipV="1">
              <a:off x="3396669" y="3707979"/>
              <a:ext cx="2159837" cy="1879190"/>
            </a:xfrm>
            <a:custGeom>
              <a:avLst/>
              <a:gdLst>
                <a:gd name="T0" fmla="*/ 108 w 831"/>
                <a:gd name="T1" fmla="*/ 723 h 723"/>
                <a:gd name="T2" fmla="*/ 108 w 831"/>
                <a:gd name="T3" fmla="*/ 333 h 723"/>
                <a:gd name="T4" fmla="*/ 498 w 831"/>
                <a:gd name="T5" fmla="*/ 333 h 723"/>
                <a:gd name="T6" fmla="*/ 831 w 831"/>
                <a:gd name="T7" fmla="*/ 0 h 723"/>
              </a:gdLst>
              <a:ahLst/>
              <a:cxnLst>
                <a:cxn ang="0">
                  <a:pos x="T0" y="T1"/>
                </a:cxn>
                <a:cxn ang="0">
                  <a:pos x="T2" y="T3"/>
                </a:cxn>
                <a:cxn ang="0">
                  <a:pos x="T4" y="T5"/>
                </a:cxn>
                <a:cxn ang="0">
                  <a:pos x="T6" y="T7"/>
                </a:cxn>
              </a:cxnLst>
              <a:rect l="0" t="0" r="r" b="b"/>
              <a:pathLst>
                <a:path w="831" h="723">
                  <a:moveTo>
                    <a:pt x="108" y="723"/>
                  </a:moveTo>
                  <a:cubicBezTo>
                    <a:pt x="0" y="615"/>
                    <a:pt x="0" y="441"/>
                    <a:pt x="108" y="333"/>
                  </a:cubicBezTo>
                  <a:cubicBezTo>
                    <a:pt x="216" y="225"/>
                    <a:pt x="391" y="225"/>
                    <a:pt x="498" y="333"/>
                  </a:cubicBezTo>
                  <a:cubicBezTo>
                    <a:pt x="831" y="0"/>
                    <a:pt x="831" y="0"/>
                    <a:pt x="831" y="0"/>
                  </a:cubicBezTo>
                </a:path>
              </a:pathLst>
            </a:custGeom>
            <a:noFill/>
            <a:ln w="349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14" name="Inhaltsplatzhalter 4">
              <a:extLst>
                <a:ext uri="{FF2B5EF4-FFF2-40B4-BE49-F238E27FC236}">
                  <a16:creationId xmlns:a16="http://schemas.microsoft.com/office/drawing/2014/main" id="{D31F3F30-E3EB-9FEC-D6C0-847EA445BB6C}"/>
                </a:ext>
              </a:extLst>
            </p:cNvPr>
            <p:cNvSpPr txBox="1">
              <a:spLocks/>
            </p:cNvSpPr>
            <p:nvPr/>
          </p:nvSpPr>
          <p:spPr>
            <a:xfrm>
              <a:off x="7800433" y="2053612"/>
              <a:ext cx="3970169" cy="132343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a:solidFill>
                    <a:schemeClr val="accent3"/>
                  </a:solidFill>
                  <a:latin typeface="Roboto" panose="02000000000000000000" pitchFamily="2" charset="0"/>
                  <a:ea typeface="Roboto" panose="02000000000000000000" pitchFamily="2" charset="0"/>
                  <a:cs typeface="Roboto" panose="02000000000000000000" pitchFamily="2" charset="0"/>
                </a:rPr>
                <a:t>DEEP DIVE WITH REC ISSUES GROUP</a:t>
              </a:r>
              <a:br>
                <a:rPr lang="en-US" sz="1600" b="1">
                  <a:solidFill>
                    <a:schemeClr val="accent3"/>
                  </a:solidFill>
                  <a:latin typeface="Roboto" panose="02000000000000000000" pitchFamily="2" charset="0"/>
                  <a:ea typeface="Roboto" panose="02000000000000000000" pitchFamily="2" charset="0"/>
                  <a:cs typeface="Roboto" panose="02000000000000000000" pitchFamily="2" charset="0"/>
                </a:rPr>
              </a:br>
              <a:br>
                <a:rPr lang="en-US" sz="1400" b="1">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br>
              <a:r>
                <a:rPr lang="en-US" sz="140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In line with the Performance Assurance Methodology, we will share insights from last quarter’s risk monitoring and the mid-sprint review with RIG members in June.</a:t>
              </a:r>
            </a:p>
          </p:txBody>
        </p:sp>
        <p:sp>
          <p:nvSpPr>
            <p:cNvPr id="15" name="Inhaltsplatzhalter 4">
              <a:extLst>
                <a:ext uri="{FF2B5EF4-FFF2-40B4-BE49-F238E27FC236}">
                  <a16:creationId xmlns:a16="http://schemas.microsoft.com/office/drawing/2014/main" id="{4749C600-9AAA-01CC-12F5-80486FA74EAF}"/>
                </a:ext>
              </a:extLst>
            </p:cNvPr>
            <p:cNvSpPr txBox="1">
              <a:spLocks/>
            </p:cNvSpPr>
            <p:nvPr/>
          </p:nvSpPr>
          <p:spPr>
            <a:xfrm>
              <a:off x="4682735" y="5285784"/>
              <a:ext cx="4083827" cy="110799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a:solidFill>
                    <a:schemeClr val="accent2"/>
                  </a:solidFill>
                  <a:latin typeface="Roboto" panose="02000000000000000000" pitchFamily="2" charset="0"/>
                  <a:ea typeface="Roboto" panose="02000000000000000000" pitchFamily="2" charset="0"/>
                  <a:cs typeface="Roboto" panose="02000000000000000000" pitchFamily="2" charset="0"/>
                </a:rPr>
                <a:t>MID-SPRINT REVIEW – DATA CLEANSE</a:t>
              </a:r>
              <a:br>
                <a:rPr lang="en-US" sz="1600" b="1">
                  <a:solidFill>
                    <a:schemeClr val="accent2"/>
                  </a:solidFill>
                  <a:latin typeface="Roboto" panose="02000000000000000000" pitchFamily="2" charset="0"/>
                  <a:ea typeface="Roboto" panose="02000000000000000000" pitchFamily="2" charset="0"/>
                  <a:cs typeface="Roboto" panose="02000000000000000000" pitchFamily="2" charset="0"/>
                </a:rPr>
              </a:br>
              <a:br>
                <a:rPr lang="en-US" sz="1400" b="1">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br>
              <a:r>
                <a:rPr lang="en-US" sz="140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As we are midway through Data Cleanse Sprint 2, we are reviewing Party progress and will be following up where Parties are not on target.</a:t>
              </a:r>
            </a:p>
          </p:txBody>
        </p:sp>
        <p:sp>
          <p:nvSpPr>
            <p:cNvPr id="16" name="Inhaltsplatzhalter 4">
              <a:extLst>
                <a:ext uri="{FF2B5EF4-FFF2-40B4-BE49-F238E27FC236}">
                  <a16:creationId xmlns:a16="http://schemas.microsoft.com/office/drawing/2014/main" id="{510BAAAD-2E9F-E0ED-78E7-9A0391478A1C}"/>
                </a:ext>
              </a:extLst>
            </p:cNvPr>
            <p:cNvSpPr txBox="1">
              <a:spLocks/>
            </p:cNvSpPr>
            <p:nvPr/>
          </p:nvSpPr>
          <p:spPr>
            <a:xfrm>
              <a:off x="1753482" y="2109520"/>
              <a:ext cx="4462664" cy="110799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1"/>
                  </a:solidFill>
                  <a:latin typeface="Roboto" panose="02000000000000000000" pitchFamily="2" charset="0"/>
                  <a:ea typeface="Roboto" panose="02000000000000000000" pitchFamily="2" charset="0"/>
                  <a:cs typeface="Roboto" panose="02000000000000000000" pitchFamily="2" charset="0"/>
                </a:rPr>
                <a:t>RISK MONITORING IN THE LAST QUARTER</a:t>
              </a:r>
              <a:br>
                <a:rPr lang="en-US" sz="1600" b="1" dirty="0">
                  <a:solidFill>
                    <a:schemeClr val="accent1"/>
                  </a:solidFill>
                  <a:latin typeface="Roboto" panose="02000000000000000000" pitchFamily="2" charset="0"/>
                  <a:ea typeface="Roboto" panose="02000000000000000000" pitchFamily="2" charset="0"/>
                  <a:cs typeface="Roboto" panose="02000000000000000000" pitchFamily="2" charset="0"/>
                </a:rPr>
              </a:br>
              <a:br>
                <a:rPr lang="en-US" sz="1400" b="1"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br>
              <a:r>
                <a:rPr lang="en-US" sz="14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PAB reviewed Party performance from January until March 2024 and issued PATs focusing on Objections and Data Quality Issue.</a:t>
              </a:r>
            </a:p>
          </p:txBody>
        </p:sp>
        <p:sp>
          <p:nvSpPr>
            <p:cNvPr id="17" name="Freeform 10">
              <a:extLst>
                <a:ext uri="{FF2B5EF4-FFF2-40B4-BE49-F238E27FC236}">
                  <a16:creationId xmlns:a16="http://schemas.microsoft.com/office/drawing/2014/main" id="{AB2E66FB-83D9-8244-FD99-854688B7DC33}"/>
                </a:ext>
              </a:extLst>
            </p:cNvPr>
            <p:cNvSpPr>
              <a:spLocks/>
            </p:cNvSpPr>
            <p:nvPr/>
          </p:nvSpPr>
          <p:spPr bwMode="auto">
            <a:xfrm rot="18900000">
              <a:off x="6466635" y="2849156"/>
              <a:ext cx="2027099" cy="1746452"/>
            </a:xfrm>
            <a:custGeom>
              <a:avLst/>
              <a:gdLst>
                <a:gd name="T0" fmla="*/ 108 w 780"/>
                <a:gd name="T1" fmla="*/ 672 h 672"/>
                <a:gd name="T2" fmla="*/ 108 w 780"/>
                <a:gd name="T3" fmla="*/ 282 h 672"/>
                <a:gd name="T4" fmla="*/ 498 w 780"/>
                <a:gd name="T5" fmla="*/ 282 h 672"/>
                <a:gd name="T6" fmla="*/ 780 w 780"/>
                <a:gd name="T7" fmla="*/ 0 h 672"/>
              </a:gdLst>
              <a:ahLst/>
              <a:cxnLst>
                <a:cxn ang="0">
                  <a:pos x="T0" y="T1"/>
                </a:cxn>
                <a:cxn ang="0">
                  <a:pos x="T2" y="T3"/>
                </a:cxn>
                <a:cxn ang="0">
                  <a:pos x="T4" y="T5"/>
                </a:cxn>
                <a:cxn ang="0">
                  <a:pos x="T6" y="T7"/>
                </a:cxn>
              </a:cxnLst>
              <a:rect l="0" t="0" r="r" b="b"/>
              <a:pathLst>
                <a:path w="780" h="672">
                  <a:moveTo>
                    <a:pt x="108" y="672"/>
                  </a:moveTo>
                  <a:cubicBezTo>
                    <a:pt x="0" y="564"/>
                    <a:pt x="0" y="389"/>
                    <a:pt x="108" y="282"/>
                  </a:cubicBezTo>
                  <a:cubicBezTo>
                    <a:pt x="216" y="174"/>
                    <a:pt x="391" y="174"/>
                    <a:pt x="498" y="282"/>
                  </a:cubicBezTo>
                  <a:cubicBezTo>
                    <a:pt x="780" y="0"/>
                    <a:pt x="780" y="0"/>
                    <a:pt x="780" y="0"/>
                  </a:cubicBezTo>
                </a:path>
              </a:pathLst>
            </a:custGeom>
            <a:noFill/>
            <a:ln w="3492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grpSp>
          <p:nvGrpSpPr>
            <p:cNvPr id="18" name="Group 17">
              <a:extLst>
                <a:ext uri="{FF2B5EF4-FFF2-40B4-BE49-F238E27FC236}">
                  <a16:creationId xmlns:a16="http://schemas.microsoft.com/office/drawing/2014/main" id="{7CB2B253-D577-36C0-E388-5DE0F51624DC}"/>
                </a:ext>
              </a:extLst>
            </p:cNvPr>
            <p:cNvGrpSpPr/>
            <p:nvPr/>
          </p:nvGrpSpPr>
          <p:grpSpPr>
            <a:xfrm>
              <a:off x="1331314" y="3974282"/>
              <a:ext cx="558297" cy="332889"/>
              <a:chOff x="7212013" y="3560763"/>
              <a:chExt cx="593725" cy="354013"/>
            </a:xfrm>
            <a:solidFill>
              <a:schemeClr val="tx1">
                <a:lumMod val="75000"/>
                <a:lumOff val="25000"/>
              </a:schemeClr>
            </a:solidFill>
          </p:grpSpPr>
          <p:sp>
            <p:nvSpPr>
              <p:cNvPr id="24" name="Freeform 297">
                <a:extLst>
                  <a:ext uri="{FF2B5EF4-FFF2-40B4-BE49-F238E27FC236}">
                    <a16:creationId xmlns:a16="http://schemas.microsoft.com/office/drawing/2014/main" id="{81346348-BE0E-904E-65C3-CC0F14D73C4D}"/>
                  </a:ext>
                </a:extLst>
              </p:cNvPr>
              <p:cNvSpPr>
                <a:spLocks noEditPoints="1"/>
              </p:cNvSpPr>
              <p:nvPr/>
            </p:nvSpPr>
            <p:spPr bwMode="auto">
              <a:xfrm>
                <a:off x="7212013" y="3560763"/>
                <a:ext cx="593725" cy="354013"/>
              </a:xfrm>
              <a:custGeom>
                <a:avLst/>
                <a:gdLst>
                  <a:gd name="T0" fmla="*/ 1488 w 3365"/>
                  <a:gd name="T1" fmla="*/ 155 h 2009"/>
                  <a:gd name="T2" fmla="*/ 1205 w 3365"/>
                  <a:gd name="T3" fmla="*/ 210 h 2009"/>
                  <a:gd name="T4" fmla="*/ 936 w 3365"/>
                  <a:gd name="T5" fmla="*/ 309 h 2009"/>
                  <a:gd name="T6" fmla="*/ 687 w 3365"/>
                  <a:gd name="T7" fmla="*/ 450 h 2009"/>
                  <a:gd name="T8" fmla="*/ 464 w 3365"/>
                  <a:gd name="T9" fmla="*/ 630 h 2009"/>
                  <a:gd name="T10" fmla="*/ 270 w 3365"/>
                  <a:gd name="T11" fmla="*/ 844 h 2009"/>
                  <a:gd name="T12" fmla="*/ 213 w 3365"/>
                  <a:gd name="T13" fmla="*/ 1086 h 2009"/>
                  <a:gd name="T14" fmla="*/ 396 w 3365"/>
                  <a:gd name="T15" fmla="*/ 1312 h 2009"/>
                  <a:gd name="T16" fmla="*/ 610 w 3365"/>
                  <a:gd name="T17" fmla="*/ 1503 h 2009"/>
                  <a:gd name="T18" fmla="*/ 851 w 3365"/>
                  <a:gd name="T19" fmla="*/ 1657 h 2009"/>
                  <a:gd name="T20" fmla="*/ 1114 w 3365"/>
                  <a:gd name="T21" fmla="*/ 1770 h 2009"/>
                  <a:gd name="T22" fmla="*/ 1392 w 3365"/>
                  <a:gd name="T23" fmla="*/ 1841 h 2009"/>
                  <a:gd name="T24" fmla="*/ 1682 w 3365"/>
                  <a:gd name="T25" fmla="*/ 1864 h 2009"/>
                  <a:gd name="T26" fmla="*/ 1974 w 3365"/>
                  <a:gd name="T27" fmla="*/ 1841 h 2009"/>
                  <a:gd name="T28" fmla="*/ 2252 w 3365"/>
                  <a:gd name="T29" fmla="*/ 1770 h 2009"/>
                  <a:gd name="T30" fmla="*/ 2514 w 3365"/>
                  <a:gd name="T31" fmla="*/ 1657 h 2009"/>
                  <a:gd name="T32" fmla="*/ 2756 w 3365"/>
                  <a:gd name="T33" fmla="*/ 1503 h 2009"/>
                  <a:gd name="T34" fmla="*/ 2970 w 3365"/>
                  <a:gd name="T35" fmla="*/ 1312 h 2009"/>
                  <a:gd name="T36" fmla="*/ 3152 w 3365"/>
                  <a:gd name="T37" fmla="*/ 1086 h 2009"/>
                  <a:gd name="T38" fmla="*/ 3096 w 3365"/>
                  <a:gd name="T39" fmla="*/ 844 h 2009"/>
                  <a:gd name="T40" fmla="*/ 2902 w 3365"/>
                  <a:gd name="T41" fmla="*/ 630 h 2009"/>
                  <a:gd name="T42" fmla="*/ 2679 w 3365"/>
                  <a:gd name="T43" fmla="*/ 450 h 2009"/>
                  <a:gd name="T44" fmla="*/ 2430 w 3365"/>
                  <a:gd name="T45" fmla="*/ 309 h 2009"/>
                  <a:gd name="T46" fmla="*/ 2160 w 3365"/>
                  <a:gd name="T47" fmla="*/ 210 h 2009"/>
                  <a:gd name="T48" fmla="*/ 1878 w 3365"/>
                  <a:gd name="T49" fmla="*/ 155 h 2009"/>
                  <a:gd name="T50" fmla="*/ 1682 w 3365"/>
                  <a:gd name="T51" fmla="*/ 0 h 2009"/>
                  <a:gd name="T52" fmla="*/ 1987 w 3365"/>
                  <a:gd name="T53" fmla="*/ 25 h 2009"/>
                  <a:gd name="T54" fmla="*/ 2280 w 3365"/>
                  <a:gd name="T55" fmla="*/ 97 h 2009"/>
                  <a:gd name="T56" fmla="*/ 2557 w 3365"/>
                  <a:gd name="T57" fmla="*/ 213 h 2009"/>
                  <a:gd name="T58" fmla="*/ 2812 w 3365"/>
                  <a:gd name="T59" fmla="*/ 371 h 2009"/>
                  <a:gd name="T60" fmla="*/ 3043 w 3365"/>
                  <a:gd name="T61" fmla="*/ 566 h 2009"/>
                  <a:gd name="T62" fmla="*/ 3242 w 3365"/>
                  <a:gd name="T63" fmla="*/ 797 h 2009"/>
                  <a:gd name="T64" fmla="*/ 3362 w 3365"/>
                  <a:gd name="T65" fmla="*/ 982 h 2009"/>
                  <a:gd name="T66" fmla="*/ 3362 w 3365"/>
                  <a:gd name="T67" fmla="*/ 1027 h 2009"/>
                  <a:gd name="T68" fmla="*/ 3242 w 3365"/>
                  <a:gd name="T69" fmla="*/ 1212 h 2009"/>
                  <a:gd name="T70" fmla="*/ 3043 w 3365"/>
                  <a:gd name="T71" fmla="*/ 1443 h 2009"/>
                  <a:gd name="T72" fmla="*/ 2813 w 3365"/>
                  <a:gd name="T73" fmla="*/ 1638 h 2009"/>
                  <a:gd name="T74" fmla="*/ 2557 w 3365"/>
                  <a:gd name="T75" fmla="*/ 1796 h 2009"/>
                  <a:gd name="T76" fmla="*/ 2281 w 3365"/>
                  <a:gd name="T77" fmla="*/ 1912 h 2009"/>
                  <a:gd name="T78" fmla="*/ 1987 w 3365"/>
                  <a:gd name="T79" fmla="*/ 1983 h 2009"/>
                  <a:gd name="T80" fmla="*/ 1682 w 3365"/>
                  <a:gd name="T81" fmla="*/ 2009 h 2009"/>
                  <a:gd name="T82" fmla="*/ 1378 w 3365"/>
                  <a:gd name="T83" fmla="*/ 1983 h 2009"/>
                  <a:gd name="T84" fmla="*/ 1085 w 3365"/>
                  <a:gd name="T85" fmla="*/ 1912 h 2009"/>
                  <a:gd name="T86" fmla="*/ 809 w 3365"/>
                  <a:gd name="T87" fmla="*/ 1796 h 2009"/>
                  <a:gd name="T88" fmla="*/ 553 w 3365"/>
                  <a:gd name="T89" fmla="*/ 1638 h 2009"/>
                  <a:gd name="T90" fmla="*/ 323 w 3365"/>
                  <a:gd name="T91" fmla="*/ 1443 h 2009"/>
                  <a:gd name="T92" fmla="*/ 124 w 3365"/>
                  <a:gd name="T93" fmla="*/ 1212 h 2009"/>
                  <a:gd name="T94" fmla="*/ 4 w 3365"/>
                  <a:gd name="T95" fmla="*/ 1027 h 2009"/>
                  <a:gd name="T96" fmla="*/ 4 w 3365"/>
                  <a:gd name="T97" fmla="*/ 982 h 2009"/>
                  <a:gd name="T98" fmla="*/ 124 w 3365"/>
                  <a:gd name="T99" fmla="*/ 797 h 2009"/>
                  <a:gd name="T100" fmla="*/ 323 w 3365"/>
                  <a:gd name="T101" fmla="*/ 566 h 2009"/>
                  <a:gd name="T102" fmla="*/ 553 w 3365"/>
                  <a:gd name="T103" fmla="*/ 371 h 2009"/>
                  <a:gd name="T104" fmla="*/ 809 w 3365"/>
                  <a:gd name="T105" fmla="*/ 213 h 2009"/>
                  <a:gd name="T106" fmla="*/ 1085 w 3365"/>
                  <a:gd name="T107" fmla="*/ 97 h 2009"/>
                  <a:gd name="T108" fmla="*/ 1378 w 3365"/>
                  <a:gd name="T109" fmla="*/ 25 h 2009"/>
                  <a:gd name="T110" fmla="*/ 1682 w 3365"/>
                  <a:gd name="T111" fmla="*/ 0 h 2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5" h="2009">
                    <a:moveTo>
                      <a:pt x="1682" y="143"/>
                    </a:moveTo>
                    <a:lnTo>
                      <a:pt x="1585" y="146"/>
                    </a:lnTo>
                    <a:lnTo>
                      <a:pt x="1488" y="155"/>
                    </a:lnTo>
                    <a:lnTo>
                      <a:pt x="1392" y="168"/>
                    </a:lnTo>
                    <a:lnTo>
                      <a:pt x="1297" y="186"/>
                    </a:lnTo>
                    <a:lnTo>
                      <a:pt x="1205" y="210"/>
                    </a:lnTo>
                    <a:lnTo>
                      <a:pt x="1114" y="239"/>
                    </a:lnTo>
                    <a:lnTo>
                      <a:pt x="1024" y="271"/>
                    </a:lnTo>
                    <a:lnTo>
                      <a:pt x="936" y="309"/>
                    </a:lnTo>
                    <a:lnTo>
                      <a:pt x="851" y="352"/>
                    </a:lnTo>
                    <a:lnTo>
                      <a:pt x="768" y="399"/>
                    </a:lnTo>
                    <a:lnTo>
                      <a:pt x="687" y="450"/>
                    </a:lnTo>
                    <a:lnTo>
                      <a:pt x="610" y="506"/>
                    </a:lnTo>
                    <a:lnTo>
                      <a:pt x="536" y="565"/>
                    </a:lnTo>
                    <a:lnTo>
                      <a:pt x="464" y="630"/>
                    </a:lnTo>
                    <a:lnTo>
                      <a:pt x="396" y="697"/>
                    </a:lnTo>
                    <a:lnTo>
                      <a:pt x="332" y="769"/>
                    </a:lnTo>
                    <a:lnTo>
                      <a:pt x="270" y="844"/>
                    </a:lnTo>
                    <a:lnTo>
                      <a:pt x="213" y="922"/>
                    </a:lnTo>
                    <a:lnTo>
                      <a:pt x="160" y="1004"/>
                    </a:lnTo>
                    <a:lnTo>
                      <a:pt x="213" y="1086"/>
                    </a:lnTo>
                    <a:lnTo>
                      <a:pt x="270" y="1165"/>
                    </a:lnTo>
                    <a:lnTo>
                      <a:pt x="332" y="1240"/>
                    </a:lnTo>
                    <a:lnTo>
                      <a:pt x="396" y="1312"/>
                    </a:lnTo>
                    <a:lnTo>
                      <a:pt x="464" y="1379"/>
                    </a:lnTo>
                    <a:lnTo>
                      <a:pt x="536" y="1443"/>
                    </a:lnTo>
                    <a:lnTo>
                      <a:pt x="610" y="1503"/>
                    </a:lnTo>
                    <a:lnTo>
                      <a:pt x="687" y="1558"/>
                    </a:lnTo>
                    <a:lnTo>
                      <a:pt x="768" y="1609"/>
                    </a:lnTo>
                    <a:lnTo>
                      <a:pt x="851" y="1657"/>
                    </a:lnTo>
                    <a:lnTo>
                      <a:pt x="936" y="1700"/>
                    </a:lnTo>
                    <a:lnTo>
                      <a:pt x="1024" y="1737"/>
                    </a:lnTo>
                    <a:lnTo>
                      <a:pt x="1114" y="1770"/>
                    </a:lnTo>
                    <a:lnTo>
                      <a:pt x="1205" y="1799"/>
                    </a:lnTo>
                    <a:lnTo>
                      <a:pt x="1297" y="1822"/>
                    </a:lnTo>
                    <a:lnTo>
                      <a:pt x="1392" y="1841"/>
                    </a:lnTo>
                    <a:lnTo>
                      <a:pt x="1488" y="1854"/>
                    </a:lnTo>
                    <a:lnTo>
                      <a:pt x="1585" y="1862"/>
                    </a:lnTo>
                    <a:lnTo>
                      <a:pt x="1682" y="1864"/>
                    </a:lnTo>
                    <a:lnTo>
                      <a:pt x="1781" y="1862"/>
                    </a:lnTo>
                    <a:lnTo>
                      <a:pt x="1878" y="1854"/>
                    </a:lnTo>
                    <a:lnTo>
                      <a:pt x="1974" y="1841"/>
                    </a:lnTo>
                    <a:lnTo>
                      <a:pt x="2068" y="1822"/>
                    </a:lnTo>
                    <a:lnTo>
                      <a:pt x="2160" y="1799"/>
                    </a:lnTo>
                    <a:lnTo>
                      <a:pt x="2252" y="1770"/>
                    </a:lnTo>
                    <a:lnTo>
                      <a:pt x="2342" y="1737"/>
                    </a:lnTo>
                    <a:lnTo>
                      <a:pt x="2430" y="1700"/>
                    </a:lnTo>
                    <a:lnTo>
                      <a:pt x="2514" y="1657"/>
                    </a:lnTo>
                    <a:lnTo>
                      <a:pt x="2598" y="1609"/>
                    </a:lnTo>
                    <a:lnTo>
                      <a:pt x="2679" y="1558"/>
                    </a:lnTo>
                    <a:lnTo>
                      <a:pt x="2756" y="1503"/>
                    </a:lnTo>
                    <a:lnTo>
                      <a:pt x="2831" y="1443"/>
                    </a:lnTo>
                    <a:lnTo>
                      <a:pt x="2902" y="1379"/>
                    </a:lnTo>
                    <a:lnTo>
                      <a:pt x="2970" y="1312"/>
                    </a:lnTo>
                    <a:lnTo>
                      <a:pt x="3035" y="1240"/>
                    </a:lnTo>
                    <a:lnTo>
                      <a:pt x="3096" y="1165"/>
                    </a:lnTo>
                    <a:lnTo>
                      <a:pt x="3152" y="1086"/>
                    </a:lnTo>
                    <a:lnTo>
                      <a:pt x="3205" y="1004"/>
                    </a:lnTo>
                    <a:lnTo>
                      <a:pt x="3152" y="922"/>
                    </a:lnTo>
                    <a:lnTo>
                      <a:pt x="3096" y="844"/>
                    </a:lnTo>
                    <a:lnTo>
                      <a:pt x="3035" y="769"/>
                    </a:lnTo>
                    <a:lnTo>
                      <a:pt x="2970" y="697"/>
                    </a:lnTo>
                    <a:lnTo>
                      <a:pt x="2902" y="630"/>
                    </a:lnTo>
                    <a:lnTo>
                      <a:pt x="2831" y="565"/>
                    </a:lnTo>
                    <a:lnTo>
                      <a:pt x="2756" y="506"/>
                    </a:lnTo>
                    <a:lnTo>
                      <a:pt x="2679" y="450"/>
                    </a:lnTo>
                    <a:lnTo>
                      <a:pt x="2598" y="399"/>
                    </a:lnTo>
                    <a:lnTo>
                      <a:pt x="2514" y="352"/>
                    </a:lnTo>
                    <a:lnTo>
                      <a:pt x="2430" y="309"/>
                    </a:lnTo>
                    <a:lnTo>
                      <a:pt x="2342" y="271"/>
                    </a:lnTo>
                    <a:lnTo>
                      <a:pt x="2252" y="239"/>
                    </a:lnTo>
                    <a:lnTo>
                      <a:pt x="2160" y="210"/>
                    </a:lnTo>
                    <a:lnTo>
                      <a:pt x="2068" y="186"/>
                    </a:lnTo>
                    <a:lnTo>
                      <a:pt x="1974" y="168"/>
                    </a:lnTo>
                    <a:lnTo>
                      <a:pt x="1878" y="155"/>
                    </a:lnTo>
                    <a:lnTo>
                      <a:pt x="1781" y="146"/>
                    </a:lnTo>
                    <a:lnTo>
                      <a:pt x="1682" y="143"/>
                    </a:lnTo>
                    <a:close/>
                    <a:moveTo>
                      <a:pt x="1682" y="0"/>
                    </a:moveTo>
                    <a:lnTo>
                      <a:pt x="1785" y="3"/>
                    </a:lnTo>
                    <a:lnTo>
                      <a:pt x="1887" y="11"/>
                    </a:lnTo>
                    <a:lnTo>
                      <a:pt x="1987" y="25"/>
                    </a:lnTo>
                    <a:lnTo>
                      <a:pt x="2086" y="44"/>
                    </a:lnTo>
                    <a:lnTo>
                      <a:pt x="2184" y="68"/>
                    </a:lnTo>
                    <a:lnTo>
                      <a:pt x="2280" y="97"/>
                    </a:lnTo>
                    <a:lnTo>
                      <a:pt x="2375" y="131"/>
                    </a:lnTo>
                    <a:lnTo>
                      <a:pt x="2466" y="170"/>
                    </a:lnTo>
                    <a:lnTo>
                      <a:pt x="2557" y="213"/>
                    </a:lnTo>
                    <a:lnTo>
                      <a:pt x="2645" y="261"/>
                    </a:lnTo>
                    <a:lnTo>
                      <a:pt x="2730" y="313"/>
                    </a:lnTo>
                    <a:lnTo>
                      <a:pt x="2812" y="371"/>
                    </a:lnTo>
                    <a:lnTo>
                      <a:pt x="2892" y="432"/>
                    </a:lnTo>
                    <a:lnTo>
                      <a:pt x="2969" y="497"/>
                    </a:lnTo>
                    <a:lnTo>
                      <a:pt x="3043" y="566"/>
                    </a:lnTo>
                    <a:lnTo>
                      <a:pt x="3112" y="639"/>
                    </a:lnTo>
                    <a:lnTo>
                      <a:pt x="3178" y="717"/>
                    </a:lnTo>
                    <a:lnTo>
                      <a:pt x="3242" y="797"/>
                    </a:lnTo>
                    <a:lnTo>
                      <a:pt x="3300" y="881"/>
                    </a:lnTo>
                    <a:lnTo>
                      <a:pt x="3355" y="969"/>
                    </a:lnTo>
                    <a:lnTo>
                      <a:pt x="3362" y="982"/>
                    </a:lnTo>
                    <a:lnTo>
                      <a:pt x="3365" y="997"/>
                    </a:lnTo>
                    <a:lnTo>
                      <a:pt x="3365" y="1012"/>
                    </a:lnTo>
                    <a:lnTo>
                      <a:pt x="3362" y="1027"/>
                    </a:lnTo>
                    <a:lnTo>
                      <a:pt x="3355" y="1040"/>
                    </a:lnTo>
                    <a:lnTo>
                      <a:pt x="3301" y="1128"/>
                    </a:lnTo>
                    <a:lnTo>
                      <a:pt x="3242" y="1212"/>
                    </a:lnTo>
                    <a:lnTo>
                      <a:pt x="3179" y="1292"/>
                    </a:lnTo>
                    <a:lnTo>
                      <a:pt x="3112" y="1370"/>
                    </a:lnTo>
                    <a:lnTo>
                      <a:pt x="3043" y="1443"/>
                    </a:lnTo>
                    <a:lnTo>
                      <a:pt x="2969" y="1512"/>
                    </a:lnTo>
                    <a:lnTo>
                      <a:pt x="2893" y="1577"/>
                    </a:lnTo>
                    <a:lnTo>
                      <a:pt x="2813" y="1638"/>
                    </a:lnTo>
                    <a:lnTo>
                      <a:pt x="2731" y="1694"/>
                    </a:lnTo>
                    <a:lnTo>
                      <a:pt x="2645" y="1748"/>
                    </a:lnTo>
                    <a:lnTo>
                      <a:pt x="2557" y="1796"/>
                    </a:lnTo>
                    <a:lnTo>
                      <a:pt x="2466" y="1839"/>
                    </a:lnTo>
                    <a:lnTo>
                      <a:pt x="2375" y="1878"/>
                    </a:lnTo>
                    <a:lnTo>
                      <a:pt x="2281" y="1912"/>
                    </a:lnTo>
                    <a:lnTo>
                      <a:pt x="2184" y="1941"/>
                    </a:lnTo>
                    <a:lnTo>
                      <a:pt x="2086" y="1965"/>
                    </a:lnTo>
                    <a:lnTo>
                      <a:pt x="1987" y="1983"/>
                    </a:lnTo>
                    <a:lnTo>
                      <a:pt x="1887" y="1998"/>
                    </a:lnTo>
                    <a:lnTo>
                      <a:pt x="1785" y="2006"/>
                    </a:lnTo>
                    <a:lnTo>
                      <a:pt x="1682" y="2009"/>
                    </a:lnTo>
                    <a:lnTo>
                      <a:pt x="1580" y="2006"/>
                    </a:lnTo>
                    <a:lnTo>
                      <a:pt x="1479" y="1998"/>
                    </a:lnTo>
                    <a:lnTo>
                      <a:pt x="1378" y="1983"/>
                    </a:lnTo>
                    <a:lnTo>
                      <a:pt x="1279" y="1965"/>
                    </a:lnTo>
                    <a:lnTo>
                      <a:pt x="1181" y="1941"/>
                    </a:lnTo>
                    <a:lnTo>
                      <a:pt x="1085" y="1912"/>
                    </a:lnTo>
                    <a:lnTo>
                      <a:pt x="991" y="1878"/>
                    </a:lnTo>
                    <a:lnTo>
                      <a:pt x="899" y="1839"/>
                    </a:lnTo>
                    <a:lnTo>
                      <a:pt x="809" y="1796"/>
                    </a:lnTo>
                    <a:lnTo>
                      <a:pt x="721" y="1748"/>
                    </a:lnTo>
                    <a:lnTo>
                      <a:pt x="635" y="1694"/>
                    </a:lnTo>
                    <a:lnTo>
                      <a:pt x="553" y="1638"/>
                    </a:lnTo>
                    <a:lnTo>
                      <a:pt x="473" y="1577"/>
                    </a:lnTo>
                    <a:lnTo>
                      <a:pt x="397" y="1512"/>
                    </a:lnTo>
                    <a:lnTo>
                      <a:pt x="323" y="1443"/>
                    </a:lnTo>
                    <a:lnTo>
                      <a:pt x="253" y="1370"/>
                    </a:lnTo>
                    <a:lnTo>
                      <a:pt x="187" y="1292"/>
                    </a:lnTo>
                    <a:lnTo>
                      <a:pt x="124" y="1212"/>
                    </a:lnTo>
                    <a:lnTo>
                      <a:pt x="65" y="1128"/>
                    </a:lnTo>
                    <a:lnTo>
                      <a:pt x="11" y="1040"/>
                    </a:lnTo>
                    <a:lnTo>
                      <a:pt x="4" y="1027"/>
                    </a:lnTo>
                    <a:lnTo>
                      <a:pt x="0" y="1012"/>
                    </a:lnTo>
                    <a:lnTo>
                      <a:pt x="0" y="997"/>
                    </a:lnTo>
                    <a:lnTo>
                      <a:pt x="4" y="982"/>
                    </a:lnTo>
                    <a:lnTo>
                      <a:pt x="11" y="969"/>
                    </a:lnTo>
                    <a:lnTo>
                      <a:pt x="65" y="881"/>
                    </a:lnTo>
                    <a:lnTo>
                      <a:pt x="124" y="797"/>
                    </a:lnTo>
                    <a:lnTo>
                      <a:pt x="187" y="717"/>
                    </a:lnTo>
                    <a:lnTo>
                      <a:pt x="253" y="639"/>
                    </a:lnTo>
                    <a:lnTo>
                      <a:pt x="323" y="566"/>
                    </a:lnTo>
                    <a:lnTo>
                      <a:pt x="397" y="497"/>
                    </a:lnTo>
                    <a:lnTo>
                      <a:pt x="473" y="432"/>
                    </a:lnTo>
                    <a:lnTo>
                      <a:pt x="553" y="371"/>
                    </a:lnTo>
                    <a:lnTo>
                      <a:pt x="635" y="313"/>
                    </a:lnTo>
                    <a:lnTo>
                      <a:pt x="721" y="261"/>
                    </a:lnTo>
                    <a:lnTo>
                      <a:pt x="809" y="213"/>
                    </a:lnTo>
                    <a:lnTo>
                      <a:pt x="899" y="170"/>
                    </a:lnTo>
                    <a:lnTo>
                      <a:pt x="991" y="131"/>
                    </a:lnTo>
                    <a:lnTo>
                      <a:pt x="1085" y="97"/>
                    </a:lnTo>
                    <a:lnTo>
                      <a:pt x="1181" y="68"/>
                    </a:lnTo>
                    <a:lnTo>
                      <a:pt x="1279" y="44"/>
                    </a:lnTo>
                    <a:lnTo>
                      <a:pt x="1378" y="25"/>
                    </a:lnTo>
                    <a:lnTo>
                      <a:pt x="1479" y="11"/>
                    </a:lnTo>
                    <a:lnTo>
                      <a:pt x="1580" y="3"/>
                    </a:lnTo>
                    <a:lnTo>
                      <a:pt x="16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5" name="Freeform 298">
                <a:extLst>
                  <a:ext uri="{FF2B5EF4-FFF2-40B4-BE49-F238E27FC236}">
                    <a16:creationId xmlns:a16="http://schemas.microsoft.com/office/drawing/2014/main" id="{EA77D2BD-C4C6-9E43-B90B-9E8331E9216A}"/>
                  </a:ext>
                </a:extLst>
              </p:cNvPr>
              <p:cNvSpPr>
                <a:spLocks noEditPoints="1"/>
              </p:cNvSpPr>
              <p:nvPr/>
            </p:nvSpPr>
            <p:spPr bwMode="auto">
              <a:xfrm>
                <a:off x="7394576" y="3624263"/>
                <a:ext cx="227013" cy="227013"/>
              </a:xfrm>
              <a:custGeom>
                <a:avLst/>
                <a:gdLst>
                  <a:gd name="T0" fmla="*/ 536 w 1287"/>
                  <a:gd name="T1" fmla="*/ 155 h 1290"/>
                  <a:gd name="T2" fmla="*/ 390 w 1287"/>
                  <a:gd name="T3" fmla="*/ 211 h 1290"/>
                  <a:gd name="T4" fmla="*/ 272 w 1287"/>
                  <a:gd name="T5" fmla="*/ 309 h 1290"/>
                  <a:gd name="T6" fmla="*/ 188 w 1287"/>
                  <a:gd name="T7" fmla="*/ 438 h 1290"/>
                  <a:gd name="T8" fmla="*/ 146 w 1287"/>
                  <a:gd name="T9" fmla="*/ 590 h 1290"/>
                  <a:gd name="T10" fmla="*/ 155 w 1287"/>
                  <a:gd name="T11" fmla="*/ 754 h 1290"/>
                  <a:gd name="T12" fmla="*/ 212 w 1287"/>
                  <a:gd name="T13" fmla="*/ 899 h 1290"/>
                  <a:gd name="T14" fmla="*/ 307 w 1287"/>
                  <a:gd name="T15" fmla="*/ 1019 h 1290"/>
                  <a:gd name="T16" fmla="*/ 436 w 1287"/>
                  <a:gd name="T17" fmla="*/ 1103 h 1290"/>
                  <a:gd name="T18" fmla="*/ 589 w 1287"/>
                  <a:gd name="T19" fmla="*/ 1144 h 1290"/>
                  <a:gd name="T20" fmla="*/ 752 w 1287"/>
                  <a:gd name="T21" fmla="*/ 1136 h 1290"/>
                  <a:gd name="T22" fmla="*/ 897 w 1287"/>
                  <a:gd name="T23" fmla="*/ 1080 h 1290"/>
                  <a:gd name="T24" fmla="*/ 1016 w 1287"/>
                  <a:gd name="T25" fmla="*/ 982 h 1290"/>
                  <a:gd name="T26" fmla="*/ 1100 w 1287"/>
                  <a:gd name="T27" fmla="*/ 853 h 1290"/>
                  <a:gd name="T28" fmla="*/ 1141 w 1287"/>
                  <a:gd name="T29" fmla="*/ 701 h 1290"/>
                  <a:gd name="T30" fmla="*/ 1133 w 1287"/>
                  <a:gd name="T31" fmla="*/ 537 h 1290"/>
                  <a:gd name="T32" fmla="*/ 1076 w 1287"/>
                  <a:gd name="T33" fmla="*/ 391 h 1290"/>
                  <a:gd name="T34" fmla="*/ 980 w 1287"/>
                  <a:gd name="T35" fmla="*/ 272 h 1290"/>
                  <a:gd name="T36" fmla="*/ 851 w 1287"/>
                  <a:gd name="T37" fmla="*/ 188 h 1290"/>
                  <a:gd name="T38" fmla="*/ 699 w 1287"/>
                  <a:gd name="T39" fmla="*/ 147 h 1290"/>
                  <a:gd name="T40" fmla="*/ 706 w 1287"/>
                  <a:gd name="T41" fmla="*/ 2 h 1290"/>
                  <a:gd name="T42" fmla="*/ 882 w 1287"/>
                  <a:gd name="T43" fmla="*/ 44 h 1290"/>
                  <a:gd name="T44" fmla="*/ 1034 w 1287"/>
                  <a:gd name="T45" fmla="*/ 130 h 1290"/>
                  <a:gd name="T46" fmla="*/ 1156 w 1287"/>
                  <a:gd name="T47" fmla="*/ 254 h 1290"/>
                  <a:gd name="T48" fmla="*/ 1242 w 1287"/>
                  <a:gd name="T49" fmla="*/ 407 h 1290"/>
                  <a:gd name="T50" fmla="*/ 1284 w 1287"/>
                  <a:gd name="T51" fmla="*/ 583 h 1290"/>
                  <a:gd name="T52" fmla="*/ 1275 w 1287"/>
                  <a:gd name="T53" fmla="*/ 768 h 1290"/>
                  <a:gd name="T54" fmla="*/ 1218 w 1287"/>
                  <a:gd name="T55" fmla="*/ 937 h 1290"/>
                  <a:gd name="T56" fmla="*/ 1119 w 1287"/>
                  <a:gd name="T57" fmla="*/ 1082 h 1290"/>
                  <a:gd name="T58" fmla="*/ 986 w 1287"/>
                  <a:gd name="T59" fmla="*/ 1193 h 1290"/>
                  <a:gd name="T60" fmla="*/ 826 w 1287"/>
                  <a:gd name="T61" fmla="*/ 1265 h 1290"/>
                  <a:gd name="T62" fmla="*/ 643 w 1287"/>
                  <a:gd name="T63" fmla="*/ 1290 h 1290"/>
                  <a:gd name="T64" fmla="*/ 462 w 1287"/>
                  <a:gd name="T65" fmla="*/ 1265 h 1290"/>
                  <a:gd name="T66" fmla="*/ 301 w 1287"/>
                  <a:gd name="T67" fmla="*/ 1193 h 1290"/>
                  <a:gd name="T68" fmla="*/ 169 w 1287"/>
                  <a:gd name="T69" fmla="*/ 1082 h 1290"/>
                  <a:gd name="T70" fmla="*/ 70 w 1287"/>
                  <a:gd name="T71" fmla="*/ 937 h 1290"/>
                  <a:gd name="T72" fmla="*/ 13 w 1287"/>
                  <a:gd name="T73" fmla="*/ 768 h 1290"/>
                  <a:gd name="T74" fmla="*/ 3 w 1287"/>
                  <a:gd name="T75" fmla="*/ 583 h 1290"/>
                  <a:gd name="T76" fmla="*/ 45 w 1287"/>
                  <a:gd name="T77" fmla="*/ 407 h 1290"/>
                  <a:gd name="T78" fmla="*/ 131 w 1287"/>
                  <a:gd name="T79" fmla="*/ 254 h 1290"/>
                  <a:gd name="T80" fmla="*/ 254 w 1287"/>
                  <a:gd name="T81" fmla="*/ 130 h 1290"/>
                  <a:gd name="T82" fmla="*/ 406 w 1287"/>
                  <a:gd name="T83" fmla="*/ 44 h 1290"/>
                  <a:gd name="T84" fmla="*/ 582 w 1287"/>
                  <a:gd name="T85" fmla="*/ 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7" h="1290">
                    <a:moveTo>
                      <a:pt x="643" y="144"/>
                    </a:moveTo>
                    <a:lnTo>
                      <a:pt x="589" y="147"/>
                    </a:lnTo>
                    <a:lnTo>
                      <a:pt x="536" y="155"/>
                    </a:lnTo>
                    <a:lnTo>
                      <a:pt x="485" y="168"/>
                    </a:lnTo>
                    <a:lnTo>
                      <a:pt x="436" y="188"/>
                    </a:lnTo>
                    <a:lnTo>
                      <a:pt x="390" y="211"/>
                    </a:lnTo>
                    <a:lnTo>
                      <a:pt x="347" y="240"/>
                    </a:lnTo>
                    <a:lnTo>
                      <a:pt x="308" y="272"/>
                    </a:lnTo>
                    <a:lnTo>
                      <a:pt x="272" y="309"/>
                    </a:lnTo>
                    <a:lnTo>
                      <a:pt x="240" y="348"/>
                    </a:lnTo>
                    <a:lnTo>
                      <a:pt x="212" y="391"/>
                    </a:lnTo>
                    <a:lnTo>
                      <a:pt x="188" y="438"/>
                    </a:lnTo>
                    <a:lnTo>
                      <a:pt x="169" y="486"/>
                    </a:lnTo>
                    <a:lnTo>
                      <a:pt x="155" y="537"/>
                    </a:lnTo>
                    <a:lnTo>
                      <a:pt x="146" y="590"/>
                    </a:lnTo>
                    <a:lnTo>
                      <a:pt x="144" y="645"/>
                    </a:lnTo>
                    <a:lnTo>
                      <a:pt x="146" y="701"/>
                    </a:lnTo>
                    <a:lnTo>
                      <a:pt x="155" y="754"/>
                    </a:lnTo>
                    <a:lnTo>
                      <a:pt x="169" y="805"/>
                    </a:lnTo>
                    <a:lnTo>
                      <a:pt x="188" y="853"/>
                    </a:lnTo>
                    <a:lnTo>
                      <a:pt x="212" y="899"/>
                    </a:lnTo>
                    <a:lnTo>
                      <a:pt x="239" y="942"/>
                    </a:lnTo>
                    <a:lnTo>
                      <a:pt x="272" y="982"/>
                    </a:lnTo>
                    <a:lnTo>
                      <a:pt x="307" y="1019"/>
                    </a:lnTo>
                    <a:lnTo>
                      <a:pt x="347" y="1051"/>
                    </a:lnTo>
                    <a:lnTo>
                      <a:pt x="390" y="1080"/>
                    </a:lnTo>
                    <a:lnTo>
                      <a:pt x="436" y="1103"/>
                    </a:lnTo>
                    <a:lnTo>
                      <a:pt x="485" y="1121"/>
                    </a:lnTo>
                    <a:lnTo>
                      <a:pt x="536" y="1136"/>
                    </a:lnTo>
                    <a:lnTo>
                      <a:pt x="589" y="1144"/>
                    </a:lnTo>
                    <a:lnTo>
                      <a:pt x="643" y="1147"/>
                    </a:lnTo>
                    <a:lnTo>
                      <a:pt x="699" y="1144"/>
                    </a:lnTo>
                    <a:lnTo>
                      <a:pt x="752" y="1136"/>
                    </a:lnTo>
                    <a:lnTo>
                      <a:pt x="803" y="1121"/>
                    </a:lnTo>
                    <a:lnTo>
                      <a:pt x="851" y="1103"/>
                    </a:lnTo>
                    <a:lnTo>
                      <a:pt x="897" y="1080"/>
                    </a:lnTo>
                    <a:lnTo>
                      <a:pt x="941" y="1051"/>
                    </a:lnTo>
                    <a:lnTo>
                      <a:pt x="980" y="1019"/>
                    </a:lnTo>
                    <a:lnTo>
                      <a:pt x="1016" y="982"/>
                    </a:lnTo>
                    <a:lnTo>
                      <a:pt x="1048" y="942"/>
                    </a:lnTo>
                    <a:lnTo>
                      <a:pt x="1076" y="899"/>
                    </a:lnTo>
                    <a:lnTo>
                      <a:pt x="1100" y="853"/>
                    </a:lnTo>
                    <a:lnTo>
                      <a:pt x="1118" y="805"/>
                    </a:lnTo>
                    <a:lnTo>
                      <a:pt x="1133" y="754"/>
                    </a:lnTo>
                    <a:lnTo>
                      <a:pt x="1141" y="701"/>
                    </a:lnTo>
                    <a:lnTo>
                      <a:pt x="1144" y="645"/>
                    </a:lnTo>
                    <a:lnTo>
                      <a:pt x="1141" y="590"/>
                    </a:lnTo>
                    <a:lnTo>
                      <a:pt x="1133" y="537"/>
                    </a:lnTo>
                    <a:lnTo>
                      <a:pt x="1118" y="486"/>
                    </a:lnTo>
                    <a:lnTo>
                      <a:pt x="1100" y="438"/>
                    </a:lnTo>
                    <a:lnTo>
                      <a:pt x="1076" y="391"/>
                    </a:lnTo>
                    <a:lnTo>
                      <a:pt x="1048" y="348"/>
                    </a:lnTo>
                    <a:lnTo>
                      <a:pt x="1015" y="309"/>
                    </a:lnTo>
                    <a:lnTo>
                      <a:pt x="980" y="272"/>
                    </a:lnTo>
                    <a:lnTo>
                      <a:pt x="940" y="240"/>
                    </a:lnTo>
                    <a:lnTo>
                      <a:pt x="897" y="211"/>
                    </a:lnTo>
                    <a:lnTo>
                      <a:pt x="851" y="188"/>
                    </a:lnTo>
                    <a:lnTo>
                      <a:pt x="803" y="168"/>
                    </a:lnTo>
                    <a:lnTo>
                      <a:pt x="752" y="155"/>
                    </a:lnTo>
                    <a:lnTo>
                      <a:pt x="699" y="147"/>
                    </a:lnTo>
                    <a:lnTo>
                      <a:pt x="643" y="144"/>
                    </a:lnTo>
                    <a:close/>
                    <a:moveTo>
                      <a:pt x="643" y="0"/>
                    </a:moveTo>
                    <a:lnTo>
                      <a:pt x="706" y="2"/>
                    </a:lnTo>
                    <a:lnTo>
                      <a:pt x="766" y="12"/>
                    </a:lnTo>
                    <a:lnTo>
                      <a:pt x="826" y="26"/>
                    </a:lnTo>
                    <a:lnTo>
                      <a:pt x="882" y="44"/>
                    </a:lnTo>
                    <a:lnTo>
                      <a:pt x="935" y="69"/>
                    </a:lnTo>
                    <a:lnTo>
                      <a:pt x="986" y="98"/>
                    </a:lnTo>
                    <a:lnTo>
                      <a:pt x="1034" y="130"/>
                    </a:lnTo>
                    <a:lnTo>
                      <a:pt x="1079" y="168"/>
                    </a:lnTo>
                    <a:lnTo>
                      <a:pt x="1119" y="209"/>
                    </a:lnTo>
                    <a:lnTo>
                      <a:pt x="1156" y="254"/>
                    </a:lnTo>
                    <a:lnTo>
                      <a:pt x="1190" y="302"/>
                    </a:lnTo>
                    <a:lnTo>
                      <a:pt x="1218" y="353"/>
                    </a:lnTo>
                    <a:lnTo>
                      <a:pt x="1242" y="407"/>
                    </a:lnTo>
                    <a:lnTo>
                      <a:pt x="1261" y="463"/>
                    </a:lnTo>
                    <a:lnTo>
                      <a:pt x="1275" y="523"/>
                    </a:lnTo>
                    <a:lnTo>
                      <a:pt x="1284" y="583"/>
                    </a:lnTo>
                    <a:lnTo>
                      <a:pt x="1287" y="645"/>
                    </a:lnTo>
                    <a:lnTo>
                      <a:pt x="1284" y="708"/>
                    </a:lnTo>
                    <a:lnTo>
                      <a:pt x="1275" y="768"/>
                    </a:lnTo>
                    <a:lnTo>
                      <a:pt x="1261" y="828"/>
                    </a:lnTo>
                    <a:lnTo>
                      <a:pt x="1242" y="884"/>
                    </a:lnTo>
                    <a:lnTo>
                      <a:pt x="1218" y="937"/>
                    </a:lnTo>
                    <a:lnTo>
                      <a:pt x="1190" y="988"/>
                    </a:lnTo>
                    <a:lnTo>
                      <a:pt x="1156" y="1037"/>
                    </a:lnTo>
                    <a:lnTo>
                      <a:pt x="1119" y="1082"/>
                    </a:lnTo>
                    <a:lnTo>
                      <a:pt x="1079" y="1123"/>
                    </a:lnTo>
                    <a:lnTo>
                      <a:pt x="1034" y="1159"/>
                    </a:lnTo>
                    <a:lnTo>
                      <a:pt x="986" y="1193"/>
                    </a:lnTo>
                    <a:lnTo>
                      <a:pt x="935" y="1222"/>
                    </a:lnTo>
                    <a:lnTo>
                      <a:pt x="882" y="1246"/>
                    </a:lnTo>
                    <a:lnTo>
                      <a:pt x="826" y="1265"/>
                    </a:lnTo>
                    <a:lnTo>
                      <a:pt x="766" y="1279"/>
                    </a:lnTo>
                    <a:lnTo>
                      <a:pt x="706" y="1287"/>
                    </a:lnTo>
                    <a:lnTo>
                      <a:pt x="643" y="1290"/>
                    </a:lnTo>
                    <a:lnTo>
                      <a:pt x="582" y="1287"/>
                    </a:lnTo>
                    <a:lnTo>
                      <a:pt x="521" y="1279"/>
                    </a:lnTo>
                    <a:lnTo>
                      <a:pt x="462" y="1265"/>
                    </a:lnTo>
                    <a:lnTo>
                      <a:pt x="406" y="1246"/>
                    </a:lnTo>
                    <a:lnTo>
                      <a:pt x="352" y="1222"/>
                    </a:lnTo>
                    <a:lnTo>
                      <a:pt x="301" y="1193"/>
                    </a:lnTo>
                    <a:lnTo>
                      <a:pt x="254" y="1159"/>
                    </a:lnTo>
                    <a:lnTo>
                      <a:pt x="209" y="1123"/>
                    </a:lnTo>
                    <a:lnTo>
                      <a:pt x="169" y="1082"/>
                    </a:lnTo>
                    <a:lnTo>
                      <a:pt x="131" y="1037"/>
                    </a:lnTo>
                    <a:lnTo>
                      <a:pt x="98" y="988"/>
                    </a:lnTo>
                    <a:lnTo>
                      <a:pt x="70" y="937"/>
                    </a:lnTo>
                    <a:lnTo>
                      <a:pt x="45" y="884"/>
                    </a:lnTo>
                    <a:lnTo>
                      <a:pt x="26" y="828"/>
                    </a:lnTo>
                    <a:lnTo>
                      <a:pt x="13" y="768"/>
                    </a:lnTo>
                    <a:lnTo>
                      <a:pt x="3" y="708"/>
                    </a:lnTo>
                    <a:lnTo>
                      <a:pt x="0" y="645"/>
                    </a:lnTo>
                    <a:lnTo>
                      <a:pt x="3" y="583"/>
                    </a:lnTo>
                    <a:lnTo>
                      <a:pt x="13" y="523"/>
                    </a:lnTo>
                    <a:lnTo>
                      <a:pt x="26" y="463"/>
                    </a:lnTo>
                    <a:lnTo>
                      <a:pt x="45" y="407"/>
                    </a:lnTo>
                    <a:lnTo>
                      <a:pt x="70" y="353"/>
                    </a:lnTo>
                    <a:lnTo>
                      <a:pt x="98" y="302"/>
                    </a:lnTo>
                    <a:lnTo>
                      <a:pt x="131" y="254"/>
                    </a:lnTo>
                    <a:lnTo>
                      <a:pt x="169" y="209"/>
                    </a:lnTo>
                    <a:lnTo>
                      <a:pt x="209" y="168"/>
                    </a:lnTo>
                    <a:lnTo>
                      <a:pt x="254" y="130"/>
                    </a:lnTo>
                    <a:lnTo>
                      <a:pt x="301" y="98"/>
                    </a:lnTo>
                    <a:lnTo>
                      <a:pt x="352" y="69"/>
                    </a:lnTo>
                    <a:lnTo>
                      <a:pt x="406" y="44"/>
                    </a:lnTo>
                    <a:lnTo>
                      <a:pt x="462" y="26"/>
                    </a:lnTo>
                    <a:lnTo>
                      <a:pt x="521" y="12"/>
                    </a:lnTo>
                    <a:lnTo>
                      <a:pt x="582" y="2"/>
                    </a:lnTo>
                    <a:lnTo>
                      <a:pt x="6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6" name="Freeform 299">
                <a:extLst>
                  <a:ext uri="{FF2B5EF4-FFF2-40B4-BE49-F238E27FC236}">
                    <a16:creationId xmlns:a16="http://schemas.microsoft.com/office/drawing/2014/main" id="{3B5C75BC-CC85-CAA5-7A61-A24F62FB2993}"/>
                  </a:ext>
                </a:extLst>
              </p:cNvPr>
              <p:cNvSpPr>
                <a:spLocks/>
              </p:cNvSpPr>
              <p:nvPr/>
            </p:nvSpPr>
            <p:spPr bwMode="auto">
              <a:xfrm>
                <a:off x="7458076" y="3687763"/>
                <a:ext cx="101600" cy="100013"/>
              </a:xfrm>
              <a:custGeom>
                <a:avLst/>
                <a:gdLst>
                  <a:gd name="T0" fmla="*/ 285 w 572"/>
                  <a:gd name="T1" fmla="*/ 0 h 573"/>
                  <a:gd name="T2" fmla="*/ 328 w 572"/>
                  <a:gd name="T3" fmla="*/ 3 h 573"/>
                  <a:gd name="T4" fmla="*/ 369 w 572"/>
                  <a:gd name="T5" fmla="*/ 12 h 573"/>
                  <a:gd name="T6" fmla="*/ 406 w 572"/>
                  <a:gd name="T7" fmla="*/ 26 h 573"/>
                  <a:gd name="T8" fmla="*/ 441 w 572"/>
                  <a:gd name="T9" fmla="*/ 46 h 573"/>
                  <a:gd name="T10" fmla="*/ 473 w 572"/>
                  <a:gd name="T11" fmla="*/ 70 h 573"/>
                  <a:gd name="T12" fmla="*/ 501 w 572"/>
                  <a:gd name="T13" fmla="*/ 98 h 573"/>
                  <a:gd name="T14" fmla="*/ 526 w 572"/>
                  <a:gd name="T15" fmla="*/ 131 h 573"/>
                  <a:gd name="T16" fmla="*/ 545 w 572"/>
                  <a:gd name="T17" fmla="*/ 166 h 573"/>
                  <a:gd name="T18" fmla="*/ 559 w 572"/>
                  <a:gd name="T19" fmla="*/ 203 h 573"/>
                  <a:gd name="T20" fmla="*/ 569 w 572"/>
                  <a:gd name="T21" fmla="*/ 244 h 573"/>
                  <a:gd name="T22" fmla="*/ 572 w 572"/>
                  <a:gd name="T23" fmla="*/ 286 h 573"/>
                  <a:gd name="T24" fmla="*/ 569 w 572"/>
                  <a:gd name="T25" fmla="*/ 328 h 573"/>
                  <a:gd name="T26" fmla="*/ 559 w 572"/>
                  <a:gd name="T27" fmla="*/ 369 h 573"/>
                  <a:gd name="T28" fmla="*/ 545 w 572"/>
                  <a:gd name="T29" fmla="*/ 407 h 573"/>
                  <a:gd name="T30" fmla="*/ 526 w 572"/>
                  <a:gd name="T31" fmla="*/ 442 h 573"/>
                  <a:gd name="T32" fmla="*/ 501 w 572"/>
                  <a:gd name="T33" fmla="*/ 475 h 573"/>
                  <a:gd name="T34" fmla="*/ 473 w 572"/>
                  <a:gd name="T35" fmla="*/ 502 h 573"/>
                  <a:gd name="T36" fmla="*/ 441 w 572"/>
                  <a:gd name="T37" fmla="*/ 527 h 573"/>
                  <a:gd name="T38" fmla="*/ 406 w 572"/>
                  <a:gd name="T39" fmla="*/ 546 h 573"/>
                  <a:gd name="T40" fmla="*/ 369 w 572"/>
                  <a:gd name="T41" fmla="*/ 561 h 573"/>
                  <a:gd name="T42" fmla="*/ 328 w 572"/>
                  <a:gd name="T43" fmla="*/ 570 h 573"/>
                  <a:gd name="T44" fmla="*/ 285 w 572"/>
                  <a:gd name="T45" fmla="*/ 573 h 573"/>
                  <a:gd name="T46" fmla="*/ 244 w 572"/>
                  <a:gd name="T47" fmla="*/ 570 h 573"/>
                  <a:gd name="T48" fmla="*/ 203 w 572"/>
                  <a:gd name="T49" fmla="*/ 561 h 573"/>
                  <a:gd name="T50" fmla="*/ 166 w 572"/>
                  <a:gd name="T51" fmla="*/ 546 h 573"/>
                  <a:gd name="T52" fmla="*/ 131 w 572"/>
                  <a:gd name="T53" fmla="*/ 527 h 573"/>
                  <a:gd name="T54" fmla="*/ 98 w 572"/>
                  <a:gd name="T55" fmla="*/ 502 h 573"/>
                  <a:gd name="T56" fmla="*/ 71 w 572"/>
                  <a:gd name="T57" fmla="*/ 475 h 573"/>
                  <a:gd name="T58" fmla="*/ 46 w 572"/>
                  <a:gd name="T59" fmla="*/ 442 h 573"/>
                  <a:gd name="T60" fmla="*/ 27 w 572"/>
                  <a:gd name="T61" fmla="*/ 407 h 573"/>
                  <a:gd name="T62" fmla="*/ 13 w 572"/>
                  <a:gd name="T63" fmla="*/ 369 h 573"/>
                  <a:gd name="T64" fmla="*/ 3 w 572"/>
                  <a:gd name="T65" fmla="*/ 328 h 573"/>
                  <a:gd name="T66" fmla="*/ 0 w 572"/>
                  <a:gd name="T67" fmla="*/ 286 h 573"/>
                  <a:gd name="T68" fmla="*/ 143 w 572"/>
                  <a:gd name="T69" fmla="*/ 286 h 573"/>
                  <a:gd name="T70" fmla="*/ 146 w 572"/>
                  <a:gd name="T71" fmla="*/ 315 h 573"/>
                  <a:gd name="T72" fmla="*/ 154 w 572"/>
                  <a:gd name="T73" fmla="*/ 342 h 573"/>
                  <a:gd name="T74" fmla="*/ 168 w 572"/>
                  <a:gd name="T75" fmla="*/ 366 h 573"/>
                  <a:gd name="T76" fmla="*/ 185 w 572"/>
                  <a:gd name="T77" fmla="*/ 388 h 573"/>
                  <a:gd name="T78" fmla="*/ 206 w 572"/>
                  <a:gd name="T79" fmla="*/ 405 h 573"/>
                  <a:gd name="T80" fmla="*/ 231 w 572"/>
                  <a:gd name="T81" fmla="*/ 418 h 573"/>
                  <a:gd name="T82" fmla="*/ 257 w 572"/>
                  <a:gd name="T83" fmla="*/ 427 h 573"/>
                  <a:gd name="T84" fmla="*/ 285 w 572"/>
                  <a:gd name="T85" fmla="*/ 430 h 573"/>
                  <a:gd name="T86" fmla="*/ 315 w 572"/>
                  <a:gd name="T87" fmla="*/ 427 h 573"/>
                  <a:gd name="T88" fmla="*/ 341 w 572"/>
                  <a:gd name="T89" fmla="*/ 418 h 573"/>
                  <a:gd name="T90" fmla="*/ 366 w 572"/>
                  <a:gd name="T91" fmla="*/ 405 h 573"/>
                  <a:gd name="T92" fmla="*/ 387 w 572"/>
                  <a:gd name="T93" fmla="*/ 388 h 573"/>
                  <a:gd name="T94" fmla="*/ 404 w 572"/>
                  <a:gd name="T95" fmla="*/ 366 h 573"/>
                  <a:gd name="T96" fmla="*/ 418 w 572"/>
                  <a:gd name="T97" fmla="*/ 342 h 573"/>
                  <a:gd name="T98" fmla="*/ 426 w 572"/>
                  <a:gd name="T99" fmla="*/ 315 h 573"/>
                  <a:gd name="T100" fmla="*/ 429 w 572"/>
                  <a:gd name="T101" fmla="*/ 286 h 573"/>
                  <a:gd name="T102" fmla="*/ 426 w 572"/>
                  <a:gd name="T103" fmla="*/ 258 h 573"/>
                  <a:gd name="T104" fmla="*/ 418 w 572"/>
                  <a:gd name="T105" fmla="*/ 231 h 573"/>
                  <a:gd name="T106" fmla="*/ 404 w 572"/>
                  <a:gd name="T107" fmla="*/ 207 h 573"/>
                  <a:gd name="T108" fmla="*/ 387 w 572"/>
                  <a:gd name="T109" fmla="*/ 185 h 573"/>
                  <a:gd name="T110" fmla="*/ 366 w 572"/>
                  <a:gd name="T111" fmla="*/ 168 h 573"/>
                  <a:gd name="T112" fmla="*/ 341 w 572"/>
                  <a:gd name="T113" fmla="*/ 154 h 573"/>
                  <a:gd name="T114" fmla="*/ 315 w 572"/>
                  <a:gd name="T115" fmla="*/ 146 h 573"/>
                  <a:gd name="T116" fmla="*/ 285 w 572"/>
                  <a:gd name="T117" fmla="*/ 143 h 573"/>
                  <a:gd name="T118" fmla="*/ 285 w 572"/>
                  <a:gd name="T119"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2" h="573">
                    <a:moveTo>
                      <a:pt x="285" y="0"/>
                    </a:moveTo>
                    <a:lnTo>
                      <a:pt x="328" y="3"/>
                    </a:lnTo>
                    <a:lnTo>
                      <a:pt x="369" y="12"/>
                    </a:lnTo>
                    <a:lnTo>
                      <a:pt x="406" y="26"/>
                    </a:lnTo>
                    <a:lnTo>
                      <a:pt x="441" y="46"/>
                    </a:lnTo>
                    <a:lnTo>
                      <a:pt x="473" y="70"/>
                    </a:lnTo>
                    <a:lnTo>
                      <a:pt x="501" y="98"/>
                    </a:lnTo>
                    <a:lnTo>
                      <a:pt x="526" y="131"/>
                    </a:lnTo>
                    <a:lnTo>
                      <a:pt x="545" y="166"/>
                    </a:lnTo>
                    <a:lnTo>
                      <a:pt x="559" y="203"/>
                    </a:lnTo>
                    <a:lnTo>
                      <a:pt x="569" y="244"/>
                    </a:lnTo>
                    <a:lnTo>
                      <a:pt x="572" y="286"/>
                    </a:lnTo>
                    <a:lnTo>
                      <a:pt x="569" y="328"/>
                    </a:lnTo>
                    <a:lnTo>
                      <a:pt x="559" y="369"/>
                    </a:lnTo>
                    <a:lnTo>
                      <a:pt x="545" y="407"/>
                    </a:lnTo>
                    <a:lnTo>
                      <a:pt x="526" y="442"/>
                    </a:lnTo>
                    <a:lnTo>
                      <a:pt x="501" y="475"/>
                    </a:lnTo>
                    <a:lnTo>
                      <a:pt x="473" y="502"/>
                    </a:lnTo>
                    <a:lnTo>
                      <a:pt x="441" y="527"/>
                    </a:lnTo>
                    <a:lnTo>
                      <a:pt x="406" y="546"/>
                    </a:lnTo>
                    <a:lnTo>
                      <a:pt x="369" y="561"/>
                    </a:lnTo>
                    <a:lnTo>
                      <a:pt x="328" y="570"/>
                    </a:lnTo>
                    <a:lnTo>
                      <a:pt x="285" y="573"/>
                    </a:lnTo>
                    <a:lnTo>
                      <a:pt x="244" y="570"/>
                    </a:lnTo>
                    <a:lnTo>
                      <a:pt x="203" y="561"/>
                    </a:lnTo>
                    <a:lnTo>
                      <a:pt x="166" y="546"/>
                    </a:lnTo>
                    <a:lnTo>
                      <a:pt x="131" y="527"/>
                    </a:lnTo>
                    <a:lnTo>
                      <a:pt x="98" y="502"/>
                    </a:lnTo>
                    <a:lnTo>
                      <a:pt x="71" y="475"/>
                    </a:lnTo>
                    <a:lnTo>
                      <a:pt x="46" y="442"/>
                    </a:lnTo>
                    <a:lnTo>
                      <a:pt x="27" y="407"/>
                    </a:lnTo>
                    <a:lnTo>
                      <a:pt x="13" y="369"/>
                    </a:lnTo>
                    <a:lnTo>
                      <a:pt x="3" y="328"/>
                    </a:lnTo>
                    <a:lnTo>
                      <a:pt x="0" y="286"/>
                    </a:lnTo>
                    <a:lnTo>
                      <a:pt x="143" y="286"/>
                    </a:lnTo>
                    <a:lnTo>
                      <a:pt x="146" y="315"/>
                    </a:lnTo>
                    <a:lnTo>
                      <a:pt x="154" y="342"/>
                    </a:lnTo>
                    <a:lnTo>
                      <a:pt x="168" y="366"/>
                    </a:lnTo>
                    <a:lnTo>
                      <a:pt x="185" y="388"/>
                    </a:lnTo>
                    <a:lnTo>
                      <a:pt x="206" y="405"/>
                    </a:lnTo>
                    <a:lnTo>
                      <a:pt x="231" y="418"/>
                    </a:lnTo>
                    <a:lnTo>
                      <a:pt x="257" y="427"/>
                    </a:lnTo>
                    <a:lnTo>
                      <a:pt x="285" y="430"/>
                    </a:lnTo>
                    <a:lnTo>
                      <a:pt x="315" y="427"/>
                    </a:lnTo>
                    <a:lnTo>
                      <a:pt x="341" y="418"/>
                    </a:lnTo>
                    <a:lnTo>
                      <a:pt x="366" y="405"/>
                    </a:lnTo>
                    <a:lnTo>
                      <a:pt x="387" y="388"/>
                    </a:lnTo>
                    <a:lnTo>
                      <a:pt x="404" y="366"/>
                    </a:lnTo>
                    <a:lnTo>
                      <a:pt x="418" y="342"/>
                    </a:lnTo>
                    <a:lnTo>
                      <a:pt x="426" y="315"/>
                    </a:lnTo>
                    <a:lnTo>
                      <a:pt x="429" y="286"/>
                    </a:lnTo>
                    <a:lnTo>
                      <a:pt x="426" y="258"/>
                    </a:lnTo>
                    <a:lnTo>
                      <a:pt x="418" y="231"/>
                    </a:lnTo>
                    <a:lnTo>
                      <a:pt x="404" y="207"/>
                    </a:lnTo>
                    <a:lnTo>
                      <a:pt x="387" y="185"/>
                    </a:lnTo>
                    <a:lnTo>
                      <a:pt x="366" y="168"/>
                    </a:lnTo>
                    <a:lnTo>
                      <a:pt x="341" y="154"/>
                    </a:lnTo>
                    <a:lnTo>
                      <a:pt x="315" y="146"/>
                    </a:lnTo>
                    <a:lnTo>
                      <a:pt x="285" y="143"/>
                    </a:lnTo>
                    <a:lnTo>
                      <a:pt x="2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grpSp>
        <p:sp>
          <p:nvSpPr>
            <p:cNvPr id="19" name="Freeform 447">
              <a:extLst>
                <a:ext uri="{FF2B5EF4-FFF2-40B4-BE49-F238E27FC236}">
                  <a16:creationId xmlns:a16="http://schemas.microsoft.com/office/drawing/2014/main" id="{F5B05A98-24D1-3F2C-AA58-B55B3E9857DF}"/>
                </a:ext>
              </a:extLst>
            </p:cNvPr>
            <p:cNvSpPr>
              <a:spLocks noEditPoints="1"/>
            </p:cNvSpPr>
            <p:nvPr/>
          </p:nvSpPr>
          <p:spPr bwMode="auto">
            <a:xfrm>
              <a:off x="7317550" y="3862460"/>
              <a:ext cx="505172" cy="503825"/>
            </a:xfrm>
            <a:custGeom>
              <a:avLst/>
              <a:gdLst>
                <a:gd name="T0" fmla="*/ 1761 w 3376"/>
                <a:gd name="T1" fmla="*/ 1402 h 3366"/>
                <a:gd name="T2" fmla="*/ 1372 w 3376"/>
                <a:gd name="T3" fmla="*/ 1612 h 3366"/>
                <a:gd name="T4" fmla="*/ 1134 w 3376"/>
                <a:gd name="T5" fmla="*/ 1931 h 3366"/>
                <a:gd name="T6" fmla="*/ 1097 w 3376"/>
                <a:gd name="T7" fmla="*/ 2315 h 3366"/>
                <a:gd name="T8" fmla="*/ 1274 w 3376"/>
                <a:gd name="T9" fmla="*/ 2662 h 3366"/>
                <a:gd name="T10" fmla="*/ 1618 w 3376"/>
                <a:gd name="T11" fmla="*/ 2913 h 3366"/>
                <a:gd name="T12" fmla="*/ 2078 w 3376"/>
                <a:gd name="T13" fmla="*/ 3026 h 3366"/>
                <a:gd name="T14" fmla="*/ 2491 w 3376"/>
                <a:gd name="T15" fmla="*/ 2985 h 3366"/>
                <a:gd name="T16" fmla="*/ 2910 w 3376"/>
                <a:gd name="T17" fmla="*/ 2790 h 3366"/>
                <a:gd name="T18" fmla="*/ 3012 w 3376"/>
                <a:gd name="T19" fmla="*/ 2701 h 3366"/>
                <a:gd name="T20" fmla="*/ 3151 w 3376"/>
                <a:gd name="T21" fmla="*/ 2514 h 3366"/>
                <a:gd name="T22" fmla="*/ 3238 w 3376"/>
                <a:gd name="T23" fmla="*/ 2239 h 3366"/>
                <a:gd name="T24" fmla="*/ 3163 w 3376"/>
                <a:gd name="T25" fmla="*/ 1872 h 3366"/>
                <a:gd name="T26" fmla="*/ 2896 w 3376"/>
                <a:gd name="T27" fmla="*/ 1568 h 3366"/>
                <a:gd name="T28" fmla="*/ 2488 w 3376"/>
                <a:gd name="T29" fmla="*/ 1381 h 3366"/>
                <a:gd name="T30" fmla="*/ 1137 w 3376"/>
                <a:gd name="T31" fmla="*/ 149 h 3366"/>
                <a:gd name="T32" fmla="*/ 678 w 3376"/>
                <a:gd name="T33" fmla="*/ 263 h 3366"/>
                <a:gd name="T34" fmla="*/ 333 w 3376"/>
                <a:gd name="T35" fmla="*/ 513 h 3366"/>
                <a:gd name="T36" fmla="*/ 157 w 3376"/>
                <a:gd name="T37" fmla="*/ 860 h 3366"/>
                <a:gd name="T38" fmla="*/ 176 w 3376"/>
                <a:gd name="T39" fmla="*/ 1193 h 3366"/>
                <a:gd name="T40" fmla="*/ 300 w 3376"/>
                <a:gd name="T41" fmla="*/ 1425 h 3366"/>
                <a:gd name="T42" fmla="*/ 434 w 3376"/>
                <a:gd name="T43" fmla="*/ 1564 h 3366"/>
                <a:gd name="T44" fmla="*/ 352 w 3376"/>
                <a:gd name="T45" fmla="*/ 1910 h 3366"/>
                <a:gd name="T46" fmla="*/ 817 w 3376"/>
                <a:gd name="T47" fmla="*/ 1765 h 3366"/>
                <a:gd name="T48" fmla="*/ 960 w 3376"/>
                <a:gd name="T49" fmla="*/ 1801 h 3366"/>
                <a:gd name="T50" fmla="*/ 1141 w 3376"/>
                <a:gd name="T51" fmla="*/ 1630 h 3366"/>
                <a:gd name="T52" fmla="*/ 1499 w 3376"/>
                <a:gd name="T53" fmla="*/ 1348 h 3366"/>
                <a:gd name="T54" fmla="*/ 1978 w 3376"/>
                <a:gd name="T55" fmla="*/ 1204 h 3366"/>
                <a:gd name="T56" fmla="*/ 2304 w 3376"/>
                <a:gd name="T57" fmla="*/ 1093 h 3366"/>
                <a:gd name="T58" fmla="*/ 2252 w 3376"/>
                <a:gd name="T59" fmla="*/ 720 h 3366"/>
                <a:gd name="T60" fmla="*/ 1985 w 3376"/>
                <a:gd name="T61" fmla="*/ 394 h 3366"/>
                <a:gd name="T62" fmla="*/ 1563 w 3376"/>
                <a:gd name="T63" fmla="*/ 190 h 3366"/>
                <a:gd name="T64" fmla="*/ 1313 w 3376"/>
                <a:gd name="T65" fmla="*/ 2 h 3366"/>
                <a:gd name="T66" fmla="*/ 1813 w 3376"/>
                <a:gd name="T67" fmla="*/ 123 h 3366"/>
                <a:gd name="T68" fmla="*/ 2197 w 3376"/>
                <a:gd name="T69" fmla="*/ 393 h 3366"/>
                <a:gd name="T70" fmla="*/ 2413 w 3376"/>
                <a:gd name="T71" fmla="*/ 768 h 3366"/>
                <a:gd name="T72" fmla="*/ 2422 w 3376"/>
                <a:gd name="T73" fmla="*/ 1158 h 3366"/>
                <a:gd name="T74" fmla="*/ 2811 w 3376"/>
                <a:gd name="T75" fmla="*/ 1349 h 3366"/>
                <a:gd name="T76" fmla="*/ 3176 w 3376"/>
                <a:gd name="T77" fmla="*/ 1639 h 3366"/>
                <a:gd name="T78" fmla="*/ 3363 w 3376"/>
                <a:gd name="T79" fmla="*/ 2032 h 3366"/>
                <a:gd name="T80" fmla="*/ 3334 w 3376"/>
                <a:gd name="T81" fmla="*/ 2434 h 3366"/>
                <a:gd name="T82" fmla="*/ 3120 w 3376"/>
                <a:gd name="T83" fmla="*/ 2781 h 3366"/>
                <a:gd name="T84" fmla="*/ 2341 w 3376"/>
                <a:gd name="T85" fmla="*/ 3151 h 3366"/>
                <a:gd name="T86" fmla="*/ 1802 w 3376"/>
                <a:gd name="T87" fmla="*/ 3119 h 3366"/>
                <a:gd name="T88" fmla="*/ 1353 w 3376"/>
                <a:gd name="T89" fmla="*/ 2919 h 3366"/>
                <a:gd name="T90" fmla="*/ 1047 w 3376"/>
                <a:gd name="T91" fmla="*/ 2592 h 3366"/>
                <a:gd name="T92" fmla="*/ 933 w 3376"/>
                <a:gd name="T93" fmla="*/ 2177 h 3366"/>
                <a:gd name="T94" fmla="*/ 828 w 3376"/>
                <a:gd name="T95" fmla="*/ 1916 h 3366"/>
                <a:gd name="T96" fmla="*/ 154 w 3376"/>
                <a:gd name="T97" fmla="*/ 1462 h 3366"/>
                <a:gd name="T98" fmla="*/ 3 w 3376"/>
                <a:gd name="T99" fmla="*/ 1057 h 3366"/>
                <a:gd name="T100" fmla="*/ 80 w 3376"/>
                <a:gd name="T101" fmla="*/ 634 h 3366"/>
                <a:gd name="T102" fmla="*/ 358 w 3376"/>
                <a:gd name="T103" fmla="*/ 288 h 3366"/>
                <a:gd name="T104" fmla="*/ 786 w 3376"/>
                <a:gd name="T105" fmla="*/ 64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6" h="3366">
                  <a:moveTo>
                    <a:pt x="2162" y="1342"/>
                  </a:moveTo>
                  <a:lnTo>
                    <a:pt x="2078" y="1344"/>
                  </a:lnTo>
                  <a:lnTo>
                    <a:pt x="1995" y="1351"/>
                  </a:lnTo>
                  <a:lnTo>
                    <a:pt x="1915" y="1363"/>
                  </a:lnTo>
                  <a:lnTo>
                    <a:pt x="1837" y="1381"/>
                  </a:lnTo>
                  <a:lnTo>
                    <a:pt x="1761" y="1402"/>
                  </a:lnTo>
                  <a:lnTo>
                    <a:pt x="1687" y="1428"/>
                  </a:lnTo>
                  <a:lnTo>
                    <a:pt x="1618" y="1457"/>
                  </a:lnTo>
                  <a:lnTo>
                    <a:pt x="1551" y="1490"/>
                  </a:lnTo>
                  <a:lnTo>
                    <a:pt x="1488" y="1528"/>
                  </a:lnTo>
                  <a:lnTo>
                    <a:pt x="1429" y="1568"/>
                  </a:lnTo>
                  <a:lnTo>
                    <a:pt x="1372" y="1612"/>
                  </a:lnTo>
                  <a:lnTo>
                    <a:pt x="1321" y="1658"/>
                  </a:lnTo>
                  <a:lnTo>
                    <a:pt x="1274" y="1708"/>
                  </a:lnTo>
                  <a:lnTo>
                    <a:pt x="1232" y="1760"/>
                  </a:lnTo>
                  <a:lnTo>
                    <a:pt x="1194" y="1815"/>
                  </a:lnTo>
                  <a:lnTo>
                    <a:pt x="1162" y="1872"/>
                  </a:lnTo>
                  <a:lnTo>
                    <a:pt x="1134" y="1931"/>
                  </a:lnTo>
                  <a:lnTo>
                    <a:pt x="1113" y="1992"/>
                  </a:lnTo>
                  <a:lnTo>
                    <a:pt x="1097" y="2055"/>
                  </a:lnTo>
                  <a:lnTo>
                    <a:pt x="1088" y="2119"/>
                  </a:lnTo>
                  <a:lnTo>
                    <a:pt x="1085" y="2186"/>
                  </a:lnTo>
                  <a:lnTo>
                    <a:pt x="1088" y="2251"/>
                  </a:lnTo>
                  <a:lnTo>
                    <a:pt x="1097" y="2315"/>
                  </a:lnTo>
                  <a:lnTo>
                    <a:pt x="1113" y="2378"/>
                  </a:lnTo>
                  <a:lnTo>
                    <a:pt x="1134" y="2439"/>
                  </a:lnTo>
                  <a:lnTo>
                    <a:pt x="1162" y="2499"/>
                  </a:lnTo>
                  <a:lnTo>
                    <a:pt x="1194" y="2556"/>
                  </a:lnTo>
                  <a:lnTo>
                    <a:pt x="1232" y="2610"/>
                  </a:lnTo>
                  <a:lnTo>
                    <a:pt x="1274" y="2662"/>
                  </a:lnTo>
                  <a:lnTo>
                    <a:pt x="1321" y="2712"/>
                  </a:lnTo>
                  <a:lnTo>
                    <a:pt x="1372" y="2759"/>
                  </a:lnTo>
                  <a:lnTo>
                    <a:pt x="1429" y="2802"/>
                  </a:lnTo>
                  <a:lnTo>
                    <a:pt x="1488" y="2843"/>
                  </a:lnTo>
                  <a:lnTo>
                    <a:pt x="1551" y="2880"/>
                  </a:lnTo>
                  <a:lnTo>
                    <a:pt x="1618" y="2913"/>
                  </a:lnTo>
                  <a:lnTo>
                    <a:pt x="1687" y="2942"/>
                  </a:lnTo>
                  <a:lnTo>
                    <a:pt x="1761" y="2968"/>
                  </a:lnTo>
                  <a:lnTo>
                    <a:pt x="1837" y="2989"/>
                  </a:lnTo>
                  <a:lnTo>
                    <a:pt x="1915" y="3007"/>
                  </a:lnTo>
                  <a:lnTo>
                    <a:pt x="1995" y="3019"/>
                  </a:lnTo>
                  <a:lnTo>
                    <a:pt x="2078" y="3026"/>
                  </a:lnTo>
                  <a:lnTo>
                    <a:pt x="2162" y="3028"/>
                  </a:lnTo>
                  <a:lnTo>
                    <a:pt x="2227" y="3027"/>
                  </a:lnTo>
                  <a:lnTo>
                    <a:pt x="2293" y="3022"/>
                  </a:lnTo>
                  <a:lnTo>
                    <a:pt x="2360" y="3013"/>
                  </a:lnTo>
                  <a:lnTo>
                    <a:pt x="2426" y="3001"/>
                  </a:lnTo>
                  <a:lnTo>
                    <a:pt x="2491" y="2985"/>
                  </a:lnTo>
                  <a:lnTo>
                    <a:pt x="2554" y="2967"/>
                  </a:lnTo>
                  <a:lnTo>
                    <a:pt x="2614" y="2944"/>
                  </a:lnTo>
                  <a:lnTo>
                    <a:pt x="3031" y="3106"/>
                  </a:lnTo>
                  <a:lnTo>
                    <a:pt x="2902" y="2796"/>
                  </a:lnTo>
                  <a:lnTo>
                    <a:pt x="2904" y="2795"/>
                  </a:lnTo>
                  <a:lnTo>
                    <a:pt x="2910" y="2790"/>
                  </a:lnTo>
                  <a:lnTo>
                    <a:pt x="2921" y="2783"/>
                  </a:lnTo>
                  <a:lnTo>
                    <a:pt x="2934" y="2773"/>
                  </a:lnTo>
                  <a:lnTo>
                    <a:pt x="2950" y="2758"/>
                  </a:lnTo>
                  <a:lnTo>
                    <a:pt x="2969" y="2742"/>
                  </a:lnTo>
                  <a:lnTo>
                    <a:pt x="2989" y="2724"/>
                  </a:lnTo>
                  <a:lnTo>
                    <a:pt x="3012" y="2701"/>
                  </a:lnTo>
                  <a:lnTo>
                    <a:pt x="3035" y="2677"/>
                  </a:lnTo>
                  <a:lnTo>
                    <a:pt x="3058" y="2649"/>
                  </a:lnTo>
                  <a:lnTo>
                    <a:pt x="3083" y="2619"/>
                  </a:lnTo>
                  <a:lnTo>
                    <a:pt x="3106" y="2587"/>
                  </a:lnTo>
                  <a:lnTo>
                    <a:pt x="3130" y="2552"/>
                  </a:lnTo>
                  <a:lnTo>
                    <a:pt x="3151" y="2514"/>
                  </a:lnTo>
                  <a:lnTo>
                    <a:pt x="3173" y="2474"/>
                  </a:lnTo>
                  <a:lnTo>
                    <a:pt x="3191" y="2431"/>
                  </a:lnTo>
                  <a:lnTo>
                    <a:pt x="3208" y="2386"/>
                  </a:lnTo>
                  <a:lnTo>
                    <a:pt x="3221" y="2339"/>
                  </a:lnTo>
                  <a:lnTo>
                    <a:pt x="3230" y="2290"/>
                  </a:lnTo>
                  <a:lnTo>
                    <a:pt x="3238" y="2239"/>
                  </a:lnTo>
                  <a:lnTo>
                    <a:pt x="3240" y="2186"/>
                  </a:lnTo>
                  <a:lnTo>
                    <a:pt x="3237" y="2119"/>
                  </a:lnTo>
                  <a:lnTo>
                    <a:pt x="3226" y="2055"/>
                  </a:lnTo>
                  <a:lnTo>
                    <a:pt x="3211" y="1992"/>
                  </a:lnTo>
                  <a:lnTo>
                    <a:pt x="3189" y="1931"/>
                  </a:lnTo>
                  <a:lnTo>
                    <a:pt x="3163" y="1872"/>
                  </a:lnTo>
                  <a:lnTo>
                    <a:pt x="3130" y="1814"/>
                  </a:lnTo>
                  <a:lnTo>
                    <a:pt x="3093" y="1760"/>
                  </a:lnTo>
                  <a:lnTo>
                    <a:pt x="3050" y="1708"/>
                  </a:lnTo>
                  <a:lnTo>
                    <a:pt x="3003" y="1658"/>
                  </a:lnTo>
                  <a:lnTo>
                    <a:pt x="2951" y="1611"/>
                  </a:lnTo>
                  <a:lnTo>
                    <a:pt x="2896" y="1568"/>
                  </a:lnTo>
                  <a:lnTo>
                    <a:pt x="2837" y="1527"/>
                  </a:lnTo>
                  <a:lnTo>
                    <a:pt x="2773" y="1490"/>
                  </a:lnTo>
                  <a:lnTo>
                    <a:pt x="2706" y="1457"/>
                  </a:lnTo>
                  <a:lnTo>
                    <a:pt x="2637" y="1428"/>
                  </a:lnTo>
                  <a:lnTo>
                    <a:pt x="2563" y="1402"/>
                  </a:lnTo>
                  <a:lnTo>
                    <a:pt x="2488" y="1381"/>
                  </a:lnTo>
                  <a:lnTo>
                    <a:pt x="2409" y="1363"/>
                  </a:lnTo>
                  <a:lnTo>
                    <a:pt x="2329" y="1351"/>
                  </a:lnTo>
                  <a:lnTo>
                    <a:pt x="2246" y="1344"/>
                  </a:lnTo>
                  <a:lnTo>
                    <a:pt x="2162" y="1342"/>
                  </a:lnTo>
                  <a:close/>
                  <a:moveTo>
                    <a:pt x="1221" y="146"/>
                  </a:moveTo>
                  <a:lnTo>
                    <a:pt x="1137" y="149"/>
                  </a:lnTo>
                  <a:lnTo>
                    <a:pt x="1055" y="157"/>
                  </a:lnTo>
                  <a:lnTo>
                    <a:pt x="974" y="169"/>
                  </a:lnTo>
                  <a:lnTo>
                    <a:pt x="896" y="186"/>
                  </a:lnTo>
                  <a:lnTo>
                    <a:pt x="820" y="208"/>
                  </a:lnTo>
                  <a:lnTo>
                    <a:pt x="748" y="233"/>
                  </a:lnTo>
                  <a:lnTo>
                    <a:pt x="678" y="263"/>
                  </a:lnTo>
                  <a:lnTo>
                    <a:pt x="610" y="296"/>
                  </a:lnTo>
                  <a:lnTo>
                    <a:pt x="548" y="332"/>
                  </a:lnTo>
                  <a:lnTo>
                    <a:pt x="488" y="373"/>
                  </a:lnTo>
                  <a:lnTo>
                    <a:pt x="432" y="417"/>
                  </a:lnTo>
                  <a:lnTo>
                    <a:pt x="380" y="463"/>
                  </a:lnTo>
                  <a:lnTo>
                    <a:pt x="333" y="513"/>
                  </a:lnTo>
                  <a:lnTo>
                    <a:pt x="291" y="566"/>
                  </a:lnTo>
                  <a:lnTo>
                    <a:pt x="253" y="621"/>
                  </a:lnTo>
                  <a:lnTo>
                    <a:pt x="221" y="677"/>
                  </a:lnTo>
                  <a:lnTo>
                    <a:pt x="194" y="736"/>
                  </a:lnTo>
                  <a:lnTo>
                    <a:pt x="172" y="798"/>
                  </a:lnTo>
                  <a:lnTo>
                    <a:pt x="157" y="860"/>
                  </a:lnTo>
                  <a:lnTo>
                    <a:pt x="148" y="925"/>
                  </a:lnTo>
                  <a:lnTo>
                    <a:pt x="145" y="990"/>
                  </a:lnTo>
                  <a:lnTo>
                    <a:pt x="147" y="1044"/>
                  </a:lnTo>
                  <a:lnTo>
                    <a:pt x="153" y="1095"/>
                  </a:lnTo>
                  <a:lnTo>
                    <a:pt x="163" y="1145"/>
                  </a:lnTo>
                  <a:lnTo>
                    <a:pt x="176" y="1193"/>
                  </a:lnTo>
                  <a:lnTo>
                    <a:pt x="193" y="1238"/>
                  </a:lnTo>
                  <a:lnTo>
                    <a:pt x="211" y="1279"/>
                  </a:lnTo>
                  <a:lnTo>
                    <a:pt x="232" y="1319"/>
                  </a:lnTo>
                  <a:lnTo>
                    <a:pt x="254" y="1357"/>
                  </a:lnTo>
                  <a:lnTo>
                    <a:pt x="277" y="1392"/>
                  </a:lnTo>
                  <a:lnTo>
                    <a:pt x="300" y="1425"/>
                  </a:lnTo>
                  <a:lnTo>
                    <a:pt x="325" y="1454"/>
                  </a:lnTo>
                  <a:lnTo>
                    <a:pt x="349" y="1482"/>
                  </a:lnTo>
                  <a:lnTo>
                    <a:pt x="372" y="1507"/>
                  </a:lnTo>
                  <a:lnTo>
                    <a:pt x="394" y="1529"/>
                  </a:lnTo>
                  <a:lnTo>
                    <a:pt x="415" y="1547"/>
                  </a:lnTo>
                  <a:lnTo>
                    <a:pt x="434" y="1564"/>
                  </a:lnTo>
                  <a:lnTo>
                    <a:pt x="449" y="1577"/>
                  </a:lnTo>
                  <a:lnTo>
                    <a:pt x="464" y="1588"/>
                  </a:lnTo>
                  <a:lnTo>
                    <a:pt x="473" y="1595"/>
                  </a:lnTo>
                  <a:lnTo>
                    <a:pt x="480" y="1601"/>
                  </a:lnTo>
                  <a:lnTo>
                    <a:pt x="482" y="1602"/>
                  </a:lnTo>
                  <a:lnTo>
                    <a:pt x="352" y="1910"/>
                  </a:lnTo>
                  <a:lnTo>
                    <a:pt x="761" y="1750"/>
                  </a:lnTo>
                  <a:lnTo>
                    <a:pt x="764" y="1750"/>
                  </a:lnTo>
                  <a:lnTo>
                    <a:pt x="771" y="1753"/>
                  </a:lnTo>
                  <a:lnTo>
                    <a:pt x="783" y="1756"/>
                  </a:lnTo>
                  <a:lnTo>
                    <a:pt x="799" y="1760"/>
                  </a:lnTo>
                  <a:lnTo>
                    <a:pt x="817" y="1765"/>
                  </a:lnTo>
                  <a:lnTo>
                    <a:pt x="839" y="1771"/>
                  </a:lnTo>
                  <a:lnTo>
                    <a:pt x="861" y="1778"/>
                  </a:lnTo>
                  <a:lnTo>
                    <a:pt x="885" y="1784"/>
                  </a:lnTo>
                  <a:lnTo>
                    <a:pt x="911" y="1790"/>
                  </a:lnTo>
                  <a:lnTo>
                    <a:pt x="935" y="1796"/>
                  </a:lnTo>
                  <a:lnTo>
                    <a:pt x="960" y="1801"/>
                  </a:lnTo>
                  <a:lnTo>
                    <a:pt x="982" y="1805"/>
                  </a:lnTo>
                  <a:lnTo>
                    <a:pt x="1004" y="1808"/>
                  </a:lnTo>
                  <a:lnTo>
                    <a:pt x="1023" y="1810"/>
                  </a:lnTo>
                  <a:lnTo>
                    <a:pt x="1057" y="1748"/>
                  </a:lnTo>
                  <a:lnTo>
                    <a:pt x="1097" y="1688"/>
                  </a:lnTo>
                  <a:lnTo>
                    <a:pt x="1141" y="1630"/>
                  </a:lnTo>
                  <a:lnTo>
                    <a:pt x="1191" y="1575"/>
                  </a:lnTo>
                  <a:lnTo>
                    <a:pt x="1245" y="1524"/>
                  </a:lnTo>
                  <a:lnTo>
                    <a:pt x="1302" y="1475"/>
                  </a:lnTo>
                  <a:lnTo>
                    <a:pt x="1365" y="1429"/>
                  </a:lnTo>
                  <a:lnTo>
                    <a:pt x="1431" y="1387"/>
                  </a:lnTo>
                  <a:lnTo>
                    <a:pt x="1499" y="1348"/>
                  </a:lnTo>
                  <a:lnTo>
                    <a:pt x="1572" y="1313"/>
                  </a:lnTo>
                  <a:lnTo>
                    <a:pt x="1648" y="1283"/>
                  </a:lnTo>
                  <a:lnTo>
                    <a:pt x="1727" y="1256"/>
                  </a:lnTo>
                  <a:lnTo>
                    <a:pt x="1808" y="1234"/>
                  </a:lnTo>
                  <a:lnTo>
                    <a:pt x="1892" y="1217"/>
                  </a:lnTo>
                  <a:lnTo>
                    <a:pt x="1978" y="1204"/>
                  </a:lnTo>
                  <a:lnTo>
                    <a:pt x="2065" y="1197"/>
                  </a:lnTo>
                  <a:lnTo>
                    <a:pt x="2156" y="1194"/>
                  </a:lnTo>
                  <a:lnTo>
                    <a:pt x="2217" y="1195"/>
                  </a:lnTo>
                  <a:lnTo>
                    <a:pt x="2279" y="1199"/>
                  </a:lnTo>
                  <a:lnTo>
                    <a:pt x="2293" y="1147"/>
                  </a:lnTo>
                  <a:lnTo>
                    <a:pt x="2304" y="1093"/>
                  </a:lnTo>
                  <a:lnTo>
                    <a:pt x="2312" y="1039"/>
                  </a:lnTo>
                  <a:lnTo>
                    <a:pt x="2314" y="983"/>
                  </a:lnTo>
                  <a:lnTo>
                    <a:pt x="2307" y="915"/>
                  </a:lnTo>
                  <a:lnTo>
                    <a:pt x="2295" y="849"/>
                  </a:lnTo>
                  <a:lnTo>
                    <a:pt x="2277" y="783"/>
                  </a:lnTo>
                  <a:lnTo>
                    <a:pt x="2252" y="720"/>
                  </a:lnTo>
                  <a:lnTo>
                    <a:pt x="2220" y="660"/>
                  </a:lnTo>
                  <a:lnTo>
                    <a:pt x="2184" y="600"/>
                  </a:lnTo>
                  <a:lnTo>
                    <a:pt x="2142" y="544"/>
                  </a:lnTo>
                  <a:lnTo>
                    <a:pt x="2094" y="491"/>
                  </a:lnTo>
                  <a:lnTo>
                    <a:pt x="2043" y="441"/>
                  </a:lnTo>
                  <a:lnTo>
                    <a:pt x="1985" y="394"/>
                  </a:lnTo>
                  <a:lnTo>
                    <a:pt x="1925" y="350"/>
                  </a:lnTo>
                  <a:lnTo>
                    <a:pt x="1859" y="310"/>
                  </a:lnTo>
                  <a:lnTo>
                    <a:pt x="1791" y="273"/>
                  </a:lnTo>
                  <a:lnTo>
                    <a:pt x="1718" y="241"/>
                  </a:lnTo>
                  <a:lnTo>
                    <a:pt x="1642" y="213"/>
                  </a:lnTo>
                  <a:lnTo>
                    <a:pt x="1563" y="190"/>
                  </a:lnTo>
                  <a:lnTo>
                    <a:pt x="1481" y="171"/>
                  </a:lnTo>
                  <a:lnTo>
                    <a:pt x="1397" y="158"/>
                  </a:lnTo>
                  <a:lnTo>
                    <a:pt x="1311" y="149"/>
                  </a:lnTo>
                  <a:lnTo>
                    <a:pt x="1221" y="146"/>
                  </a:lnTo>
                  <a:close/>
                  <a:moveTo>
                    <a:pt x="1221" y="0"/>
                  </a:moveTo>
                  <a:lnTo>
                    <a:pt x="1313" y="2"/>
                  </a:lnTo>
                  <a:lnTo>
                    <a:pt x="1402" y="10"/>
                  </a:lnTo>
                  <a:lnTo>
                    <a:pt x="1489" y="24"/>
                  </a:lnTo>
                  <a:lnTo>
                    <a:pt x="1574" y="42"/>
                  </a:lnTo>
                  <a:lnTo>
                    <a:pt x="1656" y="64"/>
                  </a:lnTo>
                  <a:lnTo>
                    <a:pt x="1736" y="91"/>
                  </a:lnTo>
                  <a:lnTo>
                    <a:pt x="1813" y="123"/>
                  </a:lnTo>
                  <a:lnTo>
                    <a:pt x="1886" y="159"/>
                  </a:lnTo>
                  <a:lnTo>
                    <a:pt x="1957" y="198"/>
                  </a:lnTo>
                  <a:lnTo>
                    <a:pt x="2022" y="241"/>
                  </a:lnTo>
                  <a:lnTo>
                    <a:pt x="2085" y="288"/>
                  </a:lnTo>
                  <a:lnTo>
                    <a:pt x="2143" y="339"/>
                  </a:lnTo>
                  <a:lnTo>
                    <a:pt x="2197" y="393"/>
                  </a:lnTo>
                  <a:lnTo>
                    <a:pt x="2246" y="449"/>
                  </a:lnTo>
                  <a:lnTo>
                    <a:pt x="2290" y="508"/>
                  </a:lnTo>
                  <a:lnTo>
                    <a:pt x="2329" y="570"/>
                  </a:lnTo>
                  <a:lnTo>
                    <a:pt x="2363" y="634"/>
                  </a:lnTo>
                  <a:lnTo>
                    <a:pt x="2390" y="701"/>
                  </a:lnTo>
                  <a:lnTo>
                    <a:pt x="2413" y="768"/>
                  </a:lnTo>
                  <a:lnTo>
                    <a:pt x="2429" y="839"/>
                  </a:lnTo>
                  <a:lnTo>
                    <a:pt x="2439" y="910"/>
                  </a:lnTo>
                  <a:lnTo>
                    <a:pt x="2443" y="984"/>
                  </a:lnTo>
                  <a:lnTo>
                    <a:pt x="2440" y="1041"/>
                  </a:lnTo>
                  <a:lnTo>
                    <a:pt x="2434" y="1099"/>
                  </a:lnTo>
                  <a:lnTo>
                    <a:pt x="2422" y="1158"/>
                  </a:lnTo>
                  <a:lnTo>
                    <a:pt x="2407" y="1216"/>
                  </a:lnTo>
                  <a:lnTo>
                    <a:pt x="2493" y="1233"/>
                  </a:lnTo>
                  <a:lnTo>
                    <a:pt x="2577" y="1255"/>
                  </a:lnTo>
                  <a:lnTo>
                    <a:pt x="2658" y="1283"/>
                  </a:lnTo>
                  <a:lnTo>
                    <a:pt x="2736" y="1313"/>
                  </a:lnTo>
                  <a:lnTo>
                    <a:pt x="2811" y="1349"/>
                  </a:lnTo>
                  <a:lnTo>
                    <a:pt x="2882" y="1388"/>
                  </a:lnTo>
                  <a:lnTo>
                    <a:pt x="2949" y="1432"/>
                  </a:lnTo>
                  <a:lnTo>
                    <a:pt x="3012" y="1479"/>
                  </a:lnTo>
                  <a:lnTo>
                    <a:pt x="3071" y="1529"/>
                  </a:lnTo>
                  <a:lnTo>
                    <a:pt x="3126" y="1582"/>
                  </a:lnTo>
                  <a:lnTo>
                    <a:pt x="3176" y="1639"/>
                  </a:lnTo>
                  <a:lnTo>
                    <a:pt x="3221" y="1699"/>
                  </a:lnTo>
                  <a:lnTo>
                    <a:pt x="3260" y="1761"/>
                  </a:lnTo>
                  <a:lnTo>
                    <a:pt x="3295" y="1826"/>
                  </a:lnTo>
                  <a:lnTo>
                    <a:pt x="3324" y="1892"/>
                  </a:lnTo>
                  <a:lnTo>
                    <a:pt x="3346" y="1962"/>
                  </a:lnTo>
                  <a:lnTo>
                    <a:pt x="3363" y="2032"/>
                  </a:lnTo>
                  <a:lnTo>
                    <a:pt x="3372" y="2105"/>
                  </a:lnTo>
                  <a:lnTo>
                    <a:pt x="3376" y="2178"/>
                  </a:lnTo>
                  <a:lnTo>
                    <a:pt x="3373" y="2243"/>
                  </a:lnTo>
                  <a:lnTo>
                    <a:pt x="3365" y="2307"/>
                  </a:lnTo>
                  <a:lnTo>
                    <a:pt x="3352" y="2372"/>
                  </a:lnTo>
                  <a:lnTo>
                    <a:pt x="3334" y="2434"/>
                  </a:lnTo>
                  <a:lnTo>
                    <a:pt x="3310" y="2495"/>
                  </a:lnTo>
                  <a:lnTo>
                    <a:pt x="3282" y="2556"/>
                  </a:lnTo>
                  <a:lnTo>
                    <a:pt x="3249" y="2615"/>
                  </a:lnTo>
                  <a:lnTo>
                    <a:pt x="3210" y="2672"/>
                  </a:lnTo>
                  <a:lnTo>
                    <a:pt x="3167" y="2728"/>
                  </a:lnTo>
                  <a:lnTo>
                    <a:pt x="3120" y="2781"/>
                  </a:lnTo>
                  <a:lnTo>
                    <a:pt x="3066" y="2832"/>
                  </a:lnTo>
                  <a:lnTo>
                    <a:pt x="3289" y="3366"/>
                  </a:lnTo>
                  <a:lnTo>
                    <a:pt x="2614" y="3092"/>
                  </a:lnTo>
                  <a:lnTo>
                    <a:pt x="2524" y="3117"/>
                  </a:lnTo>
                  <a:lnTo>
                    <a:pt x="2433" y="3137"/>
                  </a:lnTo>
                  <a:lnTo>
                    <a:pt x="2341" y="3151"/>
                  </a:lnTo>
                  <a:lnTo>
                    <a:pt x="2248" y="3159"/>
                  </a:lnTo>
                  <a:lnTo>
                    <a:pt x="2155" y="3161"/>
                  </a:lnTo>
                  <a:lnTo>
                    <a:pt x="2063" y="3158"/>
                  </a:lnTo>
                  <a:lnTo>
                    <a:pt x="1974" y="3151"/>
                  </a:lnTo>
                  <a:lnTo>
                    <a:pt x="1887" y="3138"/>
                  </a:lnTo>
                  <a:lnTo>
                    <a:pt x="1802" y="3119"/>
                  </a:lnTo>
                  <a:lnTo>
                    <a:pt x="1719" y="3097"/>
                  </a:lnTo>
                  <a:lnTo>
                    <a:pt x="1640" y="3069"/>
                  </a:lnTo>
                  <a:lnTo>
                    <a:pt x="1563" y="3039"/>
                  </a:lnTo>
                  <a:lnTo>
                    <a:pt x="1489" y="3003"/>
                  </a:lnTo>
                  <a:lnTo>
                    <a:pt x="1419" y="2963"/>
                  </a:lnTo>
                  <a:lnTo>
                    <a:pt x="1353" y="2919"/>
                  </a:lnTo>
                  <a:lnTo>
                    <a:pt x="1291" y="2873"/>
                  </a:lnTo>
                  <a:lnTo>
                    <a:pt x="1233" y="2822"/>
                  </a:lnTo>
                  <a:lnTo>
                    <a:pt x="1179" y="2769"/>
                  </a:lnTo>
                  <a:lnTo>
                    <a:pt x="1130" y="2712"/>
                  </a:lnTo>
                  <a:lnTo>
                    <a:pt x="1086" y="2653"/>
                  </a:lnTo>
                  <a:lnTo>
                    <a:pt x="1047" y="2592"/>
                  </a:lnTo>
                  <a:lnTo>
                    <a:pt x="1013" y="2527"/>
                  </a:lnTo>
                  <a:lnTo>
                    <a:pt x="986" y="2461"/>
                  </a:lnTo>
                  <a:lnTo>
                    <a:pt x="963" y="2392"/>
                  </a:lnTo>
                  <a:lnTo>
                    <a:pt x="947" y="2323"/>
                  </a:lnTo>
                  <a:lnTo>
                    <a:pt x="937" y="2251"/>
                  </a:lnTo>
                  <a:lnTo>
                    <a:pt x="933" y="2177"/>
                  </a:lnTo>
                  <a:lnTo>
                    <a:pt x="936" y="2118"/>
                  </a:lnTo>
                  <a:lnTo>
                    <a:pt x="942" y="2060"/>
                  </a:lnTo>
                  <a:lnTo>
                    <a:pt x="953" y="2002"/>
                  </a:lnTo>
                  <a:lnTo>
                    <a:pt x="968" y="1945"/>
                  </a:lnTo>
                  <a:lnTo>
                    <a:pt x="897" y="1931"/>
                  </a:lnTo>
                  <a:lnTo>
                    <a:pt x="828" y="1916"/>
                  </a:lnTo>
                  <a:lnTo>
                    <a:pt x="761" y="1896"/>
                  </a:lnTo>
                  <a:lnTo>
                    <a:pt x="86" y="2170"/>
                  </a:lnTo>
                  <a:lnTo>
                    <a:pt x="309" y="1636"/>
                  </a:lnTo>
                  <a:lnTo>
                    <a:pt x="251" y="1581"/>
                  </a:lnTo>
                  <a:lnTo>
                    <a:pt x="200" y="1522"/>
                  </a:lnTo>
                  <a:lnTo>
                    <a:pt x="154" y="1462"/>
                  </a:lnTo>
                  <a:lnTo>
                    <a:pt x="113" y="1399"/>
                  </a:lnTo>
                  <a:lnTo>
                    <a:pt x="79" y="1334"/>
                  </a:lnTo>
                  <a:lnTo>
                    <a:pt x="51" y="1267"/>
                  </a:lnTo>
                  <a:lnTo>
                    <a:pt x="29" y="1199"/>
                  </a:lnTo>
                  <a:lnTo>
                    <a:pt x="13" y="1128"/>
                  </a:lnTo>
                  <a:lnTo>
                    <a:pt x="3" y="1057"/>
                  </a:lnTo>
                  <a:lnTo>
                    <a:pt x="0" y="984"/>
                  </a:lnTo>
                  <a:lnTo>
                    <a:pt x="3" y="910"/>
                  </a:lnTo>
                  <a:lnTo>
                    <a:pt x="13" y="839"/>
                  </a:lnTo>
                  <a:lnTo>
                    <a:pt x="30" y="768"/>
                  </a:lnTo>
                  <a:lnTo>
                    <a:pt x="52" y="701"/>
                  </a:lnTo>
                  <a:lnTo>
                    <a:pt x="80" y="634"/>
                  </a:lnTo>
                  <a:lnTo>
                    <a:pt x="114" y="570"/>
                  </a:lnTo>
                  <a:lnTo>
                    <a:pt x="153" y="508"/>
                  </a:lnTo>
                  <a:lnTo>
                    <a:pt x="197" y="449"/>
                  </a:lnTo>
                  <a:lnTo>
                    <a:pt x="246" y="393"/>
                  </a:lnTo>
                  <a:lnTo>
                    <a:pt x="299" y="339"/>
                  </a:lnTo>
                  <a:lnTo>
                    <a:pt x="358" y="288"/>
                  </a:lnTo>
                  <a:lnTo>
                    <a:pt x="419" y="241"/>
                  </a:lnTo>
                  <a:lnTo>
                    <a:pt x="486" y="198"/>
                  </a:lnTo>
                  <a:lnTo>
                    <a:pt x="556" y="159"/>
                  </a:lnTo>
                  <a:lnTo>
                    <a:pt x="630" y="123"/>
                  </a:lnTo>
                  <a:lnTo>
                    <a:pt x="706" y="91"/>
                  </a:lnTo>
                  <a:lnTo>
                    <a:pt x="786" y="64"/>
                  </a:lnTo>
                  <a:lnTo>
                    <a:pt x="868" y="42"/>
                  </a:lnTo>
                  <a:lnTo>
                    <a:pt x="953" y="24"/>
                  </a:lnTo>
                  <a:lnTo>
                    <a:pt x="1040" y="10"/>
                  </a:lnTo>
                  <a:lnTo>
                    <a:pt x="1130" y="2"/>
                  </a:lnTo>
                  <a:lnTo>
                    <a:pt x="1221"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grpSp>
          <p:nvGrpSpPr>
            <p:cNvPr id="20" name="Group 19">
              <a:extLst>
                <a:ext uri="{FF2B5EF4-FFF2-40B4-BE49-F238E27FC236}">
                  <a16:creationId xmlns:a16="http://schemas.microsoft.com/office/drawing/2014/main" id="{6C25F190-E023-3674-00A4-5E7660EEF41C}"/>
                </a:ext>
              </a:extLst>
            </p:cNvPr>
            <p:cNvGrpSpPr/>
            <p:nvPr/>
          </p:nvGrpSpPr>
          <p:grpSpPr>
            <a:xfrm>
              <a:off x="4328471" y="3852867"/>
              <a:ext cx="469642" cy="481675"/>
              <a:chOff x="654050" y="1917700"/>
              <a:chExt cx="555625" cy="555625"/>
            </a:xfrm>
            <a:solidFill>
              <a:schemeClr val="tx1"/>
            </a:solidFill>
          </p:grpSpPr>
          <p:sp>
            <p:nvSpPr>
              <p:cNvPr id="21" name="Freeform 81">
                <a:extLst>
                  <a:ext uri="{FF2B5EF4-FFF2-40B4-BE49-F238E27FC236}">
                    <a16:creationId xmlns:a16="http://schemas.microsoft.com/office/drawing/2014/main" id="{6C9366BE-8FB0-5BB9-61B8-A48460D0D3E2}"/>
                  </a:ext>
                </a:extLst>
              </p:cNvPr>
              <p:cNvSpPr>
                <a:spLocks noEditPoints="1"/>
              </p:cNvSpPr>
              <p:nvPr/>
            </p:nvSpPr>
            <p:spPr bwMode="auto">
              <a:xfrm>
                <a:off x="654050" y="1917700"/>
                <a:ext cx="555625" cy="555625"/>
              </a:xfrm>
              <a:custGeom>
                <a:avLst/>
                <a:gdLst>
                  <a:gd name="T0" fmla="*/ 181 w 3504"/>
                  <a:gd name="T1" fmla="*/ 3034 h 3504"/>
                  <a:gd name="T2" fmla="*/ 181 w 3504"/>
                  <a:gd name="T3" fmla="*/ 3188 h 3504"/>
                  <a:gd name="T4" fmla="*/ 286 w 3504"/>
                  <a:gd name="T5" fmla="*/ 3310 h 3504"/>
                  <a:gd name="T6" fmla="*/ 440 w 3504"/>
                  <a:gd name="T7" fmla="*/ 3332 h 3504"/>
                  <a:gd name="T8" fmla="*/ 963 w 3504"/>
                  <a:gd name="T9" fmla="*/ 2862 h 3504"/>
                  <a:gd name="T10" fmla="*/ 1219 w 3504"/>
                  <a:gd name="T11" fmla="*/ 2604 h 3504"/>
                  <a:gd name="T12" fmla="*/ 1999 w 3504"/>
                  <a:gd name="T13" fmla="*/ 193 h 3504"/>
                  <a:gd name="T14" fmla="*/ 1640 w 3504"/>
                  <a:gd name="T15" fmla="*/ 342 h 3504"/>
                  <a:gd name="T16" fmla="*/ 1351 w 3504"/>
                  <a:gd name="T17" fmla="*/ 611 h 3504"/>
                  <a:gd name="T18" fmla="*/ 1177 w 3504"/>
                  <a:gd name="T19" fmla="*/ 959 h 3504"/>
                  <a:gd name="T20" fmla="*/ 1135 w 3504"/>
                  <a:gd name="T21" fmla="*/ 1349 h 3504"/>
                  <a:gd name="T22" fmla="*/ 1232 w 3504"/>
                  <a:gd name="T23" fmla="*/ 1728 h 3504"/>
                  <a:gd name="T24" fmla="*/ 1455 w 3504"/>
                  <a:gd name="T25" fmla="*/ 2049 h 3504"/>
                  <a:gd name="T26" fmla="*/ 1776 w 3504"/>
                  <a:gd name="T27" fmla="*/ 2272 h 3504"/>
                  <a:gd name="T28" fmla="*/ 2155 w 3504"/>
                  <a:gd name="T29" fmla="*/ 2369 h 3504"/>
                  <a:gd name="T30" fmla="*/ 2545 w 3504"/>
                  <a:gd name="T31" fmla="*/ 2327 h 3504"/>
                  <a:gd name="T32" fmla="*/ 2893 w 3504"/>
                  <a:gd name="T33" fmla="*/ 2153 h 3504"/>
                  <a:gd name="T34" fmla="*/ 3159 w 3504"/>
                  <a:gd name="T35" fmla="*/ 1868 h 3504"/>
                  <a:gd name="T36" fmla="*/ 3306 w 3504"/>
                  <a:gd name="T37" fmla="*/ 1526 h 3504"/>
                  <a:gd name="T38" fmla="*/ 3330 w 3504"/>
                  <a:gd name="T39" fmla="*/ 1160 h 3504"/>
                  <a:gd name="T40" fmla="*/ 3232 w 3504"/>
                  <a:gd name="T41" fmla="*/ 803 h 3504"/>
                  <a:gd name="T42" fmla="*/ 3013 w 3504"/>
                  <a:gd name="T43" fmla="*/ 491 h 3504"/>
                  <a:gd name="T44" fmla="*/ 2692 w 3504"/>
                  <a:gd name="T45" fmla="*/ 267 h 3504"/>
                  <a:gd name="T46" fmla="*/ 2314 w 3504"/>
                  <a:gd name="T47" fmla="*/ 171 h 3504"/>
                  <a:gd name="T48" fmla="*/ 2484 w 3504"/>
                  <a:gd name="T49" fmla="*/ 25 h 3504"/>
                  <a:gd name="T50" fmla="*/ 2868 w 3504"/>
                  <a:gd name="T51" fmla="*/ 170 h 3504"/>
                  <a:gd name="T52" fmla="*/ 3189 w 3504"/>
                  <a:gd name="T53" fmla="*/ 434 h 3504"/>
                  <a:gd name="T54" fmla="*/ 3407 w 3504"/>
                  <a:gd name="T55" fmla="*/ 784 h 3504"/>
                  <a:gd name="T56" fmla="*/ 3500 w 3504"/>
                  <a:gd name="T57" fmla="*/ 1185 h 3504"/>
                  <a:gd name="T58" fmla="*/ 3460 w 3504"/>
                  <a:gd name="T59" fmla="*/ 1600 h 3504"/>
                  <a:gd name="T60" fmla="*/ 3291 w 3504"/>
                  <a:gd name="T61" fmla="*/ 1973 h 3504"/>
                  <a:gd name="T62" fmla="*/ 3006 w 3504"/>
                  <a:gd name="T63" fmla="*/ 2278 h 3504"/>
                  <a:gd name="T64" fmla="*/ 2643 w 3504"/>
                  <a:gd name="T65" fmla="*/ 2472 h 3504"/>
                  <a:gd name="T66" fmla="*/ 2235 w 3504"/>
                  <a:gd name="T67" fmla="*/ 2539 h 3504"/>
                  <a:gd name="T68" fmla="*/ 1825 w 3504"/>
                  <a:gd name="T69" fmla="*/ 2471 h 3504"/>
                  <a:gd name="T70" fmla="*/ 1463 w 3504"/>
                  <a:gd name="T71" fmla="*/ 2278 h 3504"/>
                  <a:gd name="T72" fmla="*/ 1417 w 3504"/>
                  <a:gd name="T73" fmla="*/ 2578 h 3504"/>
                  <a:gd name="T74" fmla="*/ 1397 w 3504"/>
                  <a:gd name="T75" fmla="*/ 2664 h 3504"/>
                  <a:gd name="T76" fmla="*/ 520 w 3504"/>
                  <a:gd name="T77" fmla="*/ 3483 h 3504"/>
                  <a:gd name="T78" fmla="*/ 307 w 3504"/>
                  <a:gd name="T79" fmla="*/ 3494 h 3504"/>
                  <a:gd name="T80" fmla="*/ 115 w 3504"/>
                  <a:gd name="T81" fmla="*/ 3389 h 3504"/>
                  <a:gd name="T82" fmla="*/ 10 w 3504"/>
                  <a:gd name="T83" fmla="*/ 3197 h 3504"/>
                  <a:gd name="T84" fmla="*/ 21 w 3504"/>
                  <a:gd name="T85" fmla="*/ 2984 h 3504"/>
                  <a:gd name="T86" fmla="*/ 840 w 3504"/>
                  <a:gd name="T87" fmla="*/ 2107 h 3504"/>
                  <a:gd name="T88" fmla="*/ 941 w 3504"/>
                  <a:gd name="T89" fmla="*/ 2095 h 3504"/>
                  <a:gd name="T90" fmla="*/ 1179 w 3504"/>
                  <a:gd name="T91" fmla="*/ 1973 h 3504"/>
                  <a:gd name="T92" fmla="*/ 1008 w 3504"/>
                  <a:gd name="T93" fmla="*/ 1600 h 3504"/>
                  <a:gd name="T94" fmla="*/ 968 w 3504"/>
                  <a:gd name="T95" fmla="*/ 1185 h 3504"/>
                  <a:gd name="T96" fmla="*/ 1062 w 3504"/>
                  <a:gd name="T97" fmla="*/ 784 h 3504"/>
                  <a:gd name="T98" fmla="*/ 1280 w 3504"/>
                  <a:gd name="T99" fmla="*/ 434 h 3504"/>
                  <a:gd name="T100" fmla="*/ 1601 w 3504"/>
                  <a:gd name="T101" fmla="*/ 170 h 3504"/>
                  <a:gd name="T102" fmla="*/ 1985 w 3504"/>
                  <a:gd name="T103" fmla="*/ 25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04" h="3504">
                    <a:moveTo>
                      <a:pt x="642" y="2541"/>
                    </a:moveTo>
                    <a:lnTo>
                      <a:pt x="233" y="2951"/>
                    </a:lnTo>
                    <a:lnTo>
                      <a:pt x="212" y="2976"/>
                    </a:lnTo>
                    <a:lnTo>
                      <a:pt x="194" y="3004"/>
                    </a:lnTo>
                    <a:lnTo>
                      <a:pt x="181" y="3034"/>
                    </a:lnTo>
                    <a:lnTo>
                      <a:pt x="172" y="3064"/>
                    </a:lnTo>
                    <a:lnTo>
                      <a:pt x="168" y="3096"/>
                    </a:lnTo>
                    <a:lnTo>
                      <a:pt x="168" y="3126"/>
                    </a:lnTo>
                    <a:lnTo>
                      <a:pt x="172" y="3158"/>
                    </a:lnTo>
                    <a:lnTo>
                      <a:pt x="181" y="3188"/>
                    </a:lnTo>
                    <a:lnTo>
                      <a:pt x="194" y="3218"/>
                    </a:lnTo>
                    <a:lnTo>
                      <a:pt x="212" y="3246"/>
                    </a:lnTo>
                    <a:lnTo>
                      <a:pt x="233" y="3271"/>
                    </a:lnTo>
                    <a:lnTo>
                      <a:pt x="258" y="3292"/>
                    </a:lnTo>
                    <a:lnTo>
                      <a:pt x="286" y="3310"/>
                    </a:lnTo>
                    <a:lnTo>
                      <a:pt x="316" y="3323"/>
                    </a:lnTo>
                    <a:lnTo>
                      <a:pt x="346" y="3332"/>
                    </a:lnTo>
                    <a:lnTo>
                      <a:pt x="378" y="3336"/>
                    </a:lnTo>
                    <a:lnTo>
                      <a:pt x="408" y="3336"/>
                    </a:lnTo>
                    <a:lnTo>
                      <a:pt x="440" y="3332"/>
                    </a:lnTo>
                    <a:lnTo>
                      <a:pt x="470" y="3323"/>
                    </a:lnTo>
                    <a:lnTo>
                      <a:pt x="500" y="3310"/>
                    </a:lnTo>
                    <a:lnTo>
                      <a:pt x="528" y="3292"/>
                    </a:lnTo>
                    <a:lnTo>
                      <a:pt x="553" y="3271"/>
                    </a:lnTo>
                    <a:lnTo>
                      <a:pt x="963" y="2862"/>
                    </a:lnTo>
                    <a:lnTo>
                      <a:pt x="642" y="2541"/>
                    </a:lnTo>
                    <a:close/>
                    <a:moveTo>
                      <a:pt x="900" y="2285"/>
                    </a:moveTo>
                    <a:lnTo>
                      <a:pt x="762" y="2423"/>
                    </a:lnTo>
                    <a:lnTo>
                      <a:pt x="1081" y="2742"/>
                    </a:lnTo>
                    <a:lnTo>
                      <a:pt x="1219" y="2604"/>
                    </a:lnTo>
                    <a:lnTo>
                      <a:pt x="900" y="2285"/>
                    </a:lnTo>
                    <a:close/>
                    <a:moveTo>
                      <a:pt x="2235" y="168"/>
                    </a:moveTo>
                    <a:lnTo>
                      <a:pt x="2155" y="171"/>
                    </a:lnTo>
                    <a:lnTo>
                      <a:pt x="2076" y="179"/>
                    </a:lnTo>
                    <a:lnTo>
                      <a:pt x="1999" y="193"/>
                    </a:lnTo>
                    <a:lnTo>
                      <a:pt x="1923" y="213"/>
                    </a:lnTo>
                    <a:lnTo>
                      <a:pt x="1849" y="238"/>
                    </a:lnTo>
                    <a:lnTo>
                      <a:pt x="1776" y="267"/>
                    </a:lnTo>
                    <a:lnTo>
                      <a:pt x="1707" y="301"/>
                    </a:lnTo>
                    <a:lnTo>
                      <a:pt x="1640" y="342"/>
                    </a:lnTo>
                    <a:lnTo>
                      <a:pt x="1575" y="386"/>
                    </a:lnTo>
                    <a:lnTo>
                      <a:pt x="1514" y="436"/>
                    </a:lnTo>
                    <a:lnTo>
                      <a:pt x="1455" y="491"/>
                    </a:lnTo>
                    <a:lnTo>
                      <a:pt x="1401" y="549"/>
                    </a:lnTo>
                    <a:lnTo>
                      <a:pt x="1351" y="611"/>
                    </a:lnTo>
                    <a:lnTo>
                      <a:pt x="1306" y="676"/>
                    </a:lnTo>
                    <a:lnTo>
                      <a:pt x="1267" y="743"/>
                    </a:lnTo>
                    <a:lnTo>
                      <a:pt x="1232" y="812"/>
                    </a:lnTo>
                    <a:lnTo>
                      <a:pt x="1202" y="884"/>
                    </a:lnTo>
                    <a:lnTo>
                      <a:pt x="1177" y="959"/>
                    </a:lnTo>
                    <a:lnTo>
                      <a:pt x="1157" y="1034"/>
                    </a:lnTo>
                    <a:lnTo>
                      <a:pt x="1143" y="1112"/>
                    </a:lnTo>
                    <a:lnTo>
                      <a:pt x="1135" y="1190"/>
                    </a:lnTo>
                    <a:lnTo>
                      <a:pt x="1133" y="1269"/>
                    </a:lnTo>
                    <a:lnTo>
                      <a:pt x="1135" y="1349"/>
                    </a:lnTo>
                    <a:lnTo>
                      <a:pt x="1143" y="1428"/>
                    </a:lnTo>
                    <a:lnTo>
                      <a:pt x="1157" y="1505"/>
                    </a:lnTo>
                    <a:lnTo>
                      <a:pt x="1177" y="1581"/>
                    </a:lnTo>
                    <a:lnTo>
                      <a:pt x="1202" y="1655"/>
                    </a:lnTo>
                    <a:lnTo>
                      <a:pt x="1232" y="1728"/>
                    </a:lnTo>
                    <a:lnTo>
                      <a:pt x="1267" y="1797"/>
                    </a:lnTo>
                    <a:lnTo>
                      <a:pt x="1306" y="1864"/>
                    </a:lnTo>
                    <a:lnTo>
                      <a:pt x="1351" y="1929"/>
                    </a:lnTo>
                    <a:lnTo>
                      <a:pt x="1401" y="1990"/>
                    </a:lnTo>
                    <a:lnTo>
                      <a:pt x="1455" y="2049"/>
                    </a:lnTo>
                    <a:lnTo>
                      <a:pt x="1514" y="2103"/>
                    </a:lnTo>
                    <a:lnTo>
                      <a:pt x="1575" y="2153"/>
                    </a:lnTo>
                    <a:lnTo>
                      <a:pt x="1640" y="2198"/>
                    </a:lnTo>
                    <a:lnTo>
                      <a:pt x="1707" y="2237"/>
                    </a:lnTo>
                    <a:lnTo>
                      <a:pt x="1776" y="2272"/>
                    </a:lnTo>
                    <a:lnTo>
                      <a:pt x="1849" y="2302"/>
                    </a:lnTo>
                    <a:lnTo>
                      <a:pt x="1923" y="2327"/>
                    </a:lnTo>
                    <a:lnTo>
                      <a:pt x="1999" y="2347"/>
                    </a:lnTo>
                    <a:lnTo>
                      <a:pt x="2076" y="2361"/>
                    </a:lnTo>
                    <a:lnTo>
                      <a:pt x="2155" y="2369"/>
                    </a:lnTo>
                    <a:lnTo>
                      <a:pt x="2235" y="2371"/>
                    </a:lnTo>
                    <a:lnTo>
                      <a:pt x="2314" y="2369"/>
                    </a:lnTo>
                    <a:lnTo>
                      <a:pt x="2392" y="2361"/>
                    </a:lnTo>
                    <a:lnTo>
                      <a:pt x="2470" y="2347"/>
                    </a:lnTo>
                    <a:lnTo>
                      <a:pt x="2545" y="2327"/>
                    </a:lnTo>
                    <a:lnTo>
                      <a:pt x="2620" y="2302"/>
                    </a:lnTo>
                    <a:lnTo>
                      <a:pt x="2692" y="2272"/>
                    </a:lnTo>
                    <a:lnTo>
                      <a:pt x="2761" y="2237"/>
                    </a:lnTo>
                    <a:lnTo>
                      <a:pt x="2828" y="2198"/>
                    </a:lnTo>
                    <a:lnTo>
                      <a:pt x="2893" y="2153"/>
                    </a:lnTo>
                    <a:lnTo>
                      <a:pt x="2955" y="2103"/>
                    </a:lnTo>
                    <a:lnTo>
                      <a:pt x="3013" y="2049"/>
                    </a:lnTo>
                    <a:lnTo>
                      <a:pt x="3066" y="1992"/>
                    </a:lnTo>
                    <a:lnTo>
                      <a:pt x="3115" y="1931"/>
                    </a:lnTo>
                    <a:lnTo>
                      <a:pt x="3159" y="1868"/>
                    </a:lnTo>
                    <a:lnTo>
                      <a:pt x="3198" y="1803"/>
                    </a:lnTo>
                    <a:lnTo>
                      <a:pt x="3232" y="1736"/>
                    </a:lnTo>
                    <a:lnTo>
                      <a:pt x="3262" y="1667"/>
                    </a:lnTo>
                    <a:lnTo>
                      <a:pt x="3286" y="1597"/>
                    </a:lnTo>
                    <a:lnTo>
                      <a:pt x="3306" y="1526"/>
                    </a:lnTo>
                    <a:lnTo>
                      <a:pt x="3320" y="1453"/>
                    </a:lnTo>
                    <a:lnTo>
                      <a:pt x="3330" y="1380"/>
                    </a:lnTo>
                    <a:lnTo>
                      <a:pt x="3335" y="1307"/>
                    </a:lnTo>
                    <a:lnTo>
                      <a:pt x="3335" y="1233"/>
                    </a:lnTo>
                    <a:lnTo>
                      <a:pt x="3330" y="1160"/>
                    </a:lnTo>
                    <a:lnTo>
                      <a:pt x="3320" y="1086"/>
                    </a:lnTo>
                    <a:lnTo>
                      <a:pt x="3306" y="1014"/>
                    </a:lnTo>
                    <a:lnTo>
                      <a:pt x="3286" y="943"/>
                    </a:lnTo>
                    <a:lnTo>
                      <a:pt x="3262" y="873"/>
                    </a:lnTo>
                    <a:lnTo>
                      <a:pt x="3232" y="803"/>
                    </a:lnTo>
                    <a:lnTo>
                      <a:pt x="3198" y="736"/>
                    </a:lnTo>
                    <a:lnTo>
                      <a:pt x="3159" y="672"/>
                    </a:lnTo>
                    <a:lnTo>
                      <a:pt x="3115" y="609"/>
                    </a:lnTo>
                    <a:lnTo>
                      <a:pt x="3066" y="548"/>
                    </a:lnTo>
                    <a:lnTo>
                      <a:pt x="3013" y="491"/>
                    </a:lnTo>
                    <a:lnTo>
                      <a:pt x="2955" y="436"/>
                    </a:lnTo>
                    <a:lnTo>
                      <a:pt x="2893" y="386"/>
                    </a:lnTo>
                    <a:lnTo>
                      <a:pt x="2828" y="342"/>
                    </a:lnTo>
                    <a:lnTo>
                      <a:pt x="2761" y="301"/>
                    </a:lnTo>
                    <a:lnTo>
                      <a:pt x="2692" y="267"/>
                    </a:lnTo>
                    <a:lnTo>
                      <a:pt x="2620" y="238"/>
                    </a:lnTo>
                    <a:lnTo>
                      <a:pt x="2545" y="213"/>
                    </a:lnTo>
                    <a:lnTo>
                      <a:pt x="2470" y="193"/>
                    </a:lnTo>
                    <a:lnTo>
                      <a:pt x="2392" y="179"/>
                    </a:lnTo>
                    <a:lnTo>
                      <a:pt x="2314" y="171"/>
                    </a:lnTo>
                    <a:lnTo>
                      <a:pt x="2235" y="168"/>
                    </a:lnTo>
                    <a:close/>
                    <a:moveTo>
                      <a:pt x="2235" y="0"/>
                    </a:moveTo>
                    <a:lnTo>
                      <a:pt x="2319" y="4"/>
                    </a:lnTo>
                    <a:lnTo>
                      <a:pt x="2402" y="12"/>
                    </a:lnTo>
                    <a:lnTo>
                      <a:pt x="2484" y="25"/>
                    </a:lnTo>
                    <a:lnTo>
                      <a:pt x="2564" y="44"/>
                    </a:lnTo>
                    <a:lnTo>
                      <a:pt x="2643" y="67"/>
                    </a:lnTo>
                    <a:lnTo>
                      <a:pt x="2720" y="97"/>
                    </a:lnTo>
                    <a:lnTo>
                      <a:pt x="2795" y="131"/>
                    </a:lnTo>
                    <a:lnTo>
                      <a:pt x="2868" y="170"/>
                    </a:lnTo>
                    <a:lnTo>
                      <a:pt x="2938" y="213"/>
                    </a:lnTo>
                    <a:lnTo>
                      <a:pt x="3006" y="262"/>
                    </a:lnTo>
                    <a:lnTo>
                      <a:pt x="3070" y="315"/>
                    </a:lnTo>
                    <a:lnTo>
                      <a:pt x="3131" y="373"/>
                    </a:lnTo>
                    <a:lnTo>
                      <a:pt x="3189" y="434"/>
                    </a:lnTo>
                    <a:lnTo>
                      <a:pt x="3242" y="498"/>
                    </a:lnTo>
                    <a:lnTo>
                      <a:pt x="3291" y="566"/>
                    </a:lnTo>
                    <a:lnTo>
                      <a:pt x="3335" y="636"/>
                    </a:lnTo>
                    <a:lnTo>
                      <a:pt x="3373" y="709"/>
                    </a:lnTo>
                    <a:lnTo>
                      <a:pt x="3407" y="784"/>
                    </a:lnTo>
                    <a:lnTo>
                      <a:pt x="3437" y="861"/>
                    </a:lnTo>
                    <a:lnTo>
                      <a:pt x="3460" y="940"/>
                    </a:lnTo>
                    <a:lnTo>
                      <a:pt x="3479" y="1020"/>
                    </a:lnTo>
                    <a:lnTo>
                      <a:pt x="3492" y="1102"/>
                    </a:lnTo>
                    <a:lnTo>
                      <a:pt x="3500" y="1185"/>
                    </a:lnTo>
                    <a:lnTo>
                      <a:pt x="3504" y="1269"/>
                    </a:lnTo>
                    <a:lnTo>
                      <a:pt x="3500" y="1354"/>
                    </a:lnTo>
                    <a:lnTo>
                      <a:pt x="3492" y="1437"/>
                    </a:lnTo>
                    <a:lnTo>
                      <a:pt x="3479" y="1519"/>
                    </a:lnTo>
                    <a:lnTo>
                      <a:pt x="3460" y="1600"/>
                    </a:lnTo>
                    <a:lnTo>
                      <a:pt x="3437" y="1679"/>
                    </a:lnTo>
                    <a:lnTo>
                      <a:pt x="3407" y="1755"/>
                    </a:lnTo>
                    <a:lnTo>
                      <a:pt x="3373" y="1831"/>
                    </a:lnTo>
                    <a:lnTo>
                      <a:pt x="3335" y="1903"/>
                    </a:lnTo>
                    <a:lnTo>
                      <a:pt x="3291" y="1973"/>
                    </a:lnTo>
                    <a:lnTo>
                      <a:pt x="3242" y="2040"/>
                    </a:lnTo>
                    <a:lnTo>
                      <a:pt x="3189" y="2105"/>
                    </a:lnTo>
                    <a:lnTo>
                      <a:pt x="3131" y="2167"/>
                    </a:lnTo>
                    <a:lnTo>
                      <a:pt x="3070" y="2224"/>
                    </a:lnTo>
                    <a:lnTo>
                      <a:pt x="3006" y="2278"/>
                    </a:lnTo>
                    <a:lnTo>
                      <a:pt x="2938" y="2327"/>
                    </a:lnTo>
                    <a:lnTo>
                      <a:pt x="2868" y="2370"/>
                    </a:lnTo>
                    <a:lnTo>
                      <a:pt x="2795" y="2408"/>
                    </a:lnTo>
                    <a:lnTo>
                      <a:pt x="2720" y="2442"/>
                    </a:lnTo>
                    <a:lnTo>
                      <a:pt x="2643" y="2472"/>
                    </a:lnTo>
                    <a:lnTo>
                      <a:pt x="2564" y="2496"/>
                    </a:lnTo>
                    <a:lnTo>
                      <a:pt x="2484" y="2515"/>
                    </a:lnTo>
                    <a:lnTo>
                      <a:pt x="2402" y="2528"/>
                    </a:lnTo>
                    <a:lnTo>
                      <a:pt x="2319" y="2536"/>
                    </a:lnTo>
                    <a:lnTo>
                      <a:pt x="2235" y="2539"/>
                    </a:lnTo>
                    <a:lnTo>
                      <a:pt x="2150" y="2536"/>
                    </a:lnTo>
                    <a:lnTo>
                      <a:pt x="2067" y="2528"/>
                    </a:lnTo>
                    <a:lnTo>
                      <a:pt x="1985" y="2515"/>
                    </a:lnTo>
                    <a:lnTo>
                      <a:pt x="1904" y="2496"/>
                    </a:lnTo>
                    <a:lnTo>
                      <a:pt x="1825" y="2471"/>
                    </a:lnTo>
                    <a:lnTo>
                      <a:pt x="1748" y="2442"/>
                    </a:lnTo>
                    <a:lnTo>
                      <a:pt x="1673" y="2408"/>
                    </a:lnTo>
                    <a:lnTo>
                      <a:pt x="1601" y="2370"/>
                    </a:lnTo>
                    <a:lnTo>
                      <a:pt x="1531" y="2325"/>
                    </a:lnTo>
                    <a:lnTo>
                      <a:pt x="1463" y="2278"/>
                    </a:lnTo>
                    <a:lnTo>
                      <a:pt x="1398" y="2224"/>
                    </a:lnTo>
                    <a:lnTo>
                      <a:pt x="1237" y="2386"/>
                    </a:lnTo>
                    <a:lnTo>
                      <a:pt x="1397" y="2546"/>
                    </a:lnTo>
                    <a:lnTo>
                      <a:pt x="1408" y="2561"/>
                    </a:lnTo>
                    <a:lnTo>
                      <a:pt x="1417" y="2578"/>
                    </a:lnTo>
                    <a:lnTo>
                      <a:pt x="1420" y="2596"/>
                    </a:lnTo>
                    <a:lnTo>
                      <a:pt x="1420" y="2614"/>
                    </a:lnTo>
                    <a:lnTo>
                      <a:pt x="1417" y="2632"/>
                    </a:lnTo>
                    <a:lnTo>
                      <a:pt x="1408" y="2649"/>
                    </a:lnTo>
                    <a:lnTo>
                      <a:pt x="1397" y="2664"/>
                    </a:lnTo>
                    <a:lnTo>
                      <a:pt x="671" y="3389"/>
                    </a:lnTo>
                    <a:lnTo>
                      <a:pt x="637" y="3420"/>
                    </a:lnTo>
                    <a:lnTo>
                      <a:pt x="600" y="3446"/>
                    </a:lnTo>
                    <a:lnTo>
                      <a:pt x="561" y="3467"/>
                    </a:lnTo>
                    <a:lnTo>
                      <a:pt x="520" y="3483"/>
                    </a:lnTo>
                    <a:lnTo>
                      <a:pt x="479" y="3494"/>
                    </a:lnTo>
                    <a:lnTo>
                      <a:pt x="436" y="3502"/>
                    </a:lnTo>
                    <a:lnTo>
                      <a:pt x="392" y="3504"/>
                    </a:lnTo>
                    <a:lnTo>
                      <a:pt x="350" y="3502"/>
                    </a:lnTo>
                    <a:lnTo>
                      <a:pt x="307" y="3494"/>
                    </a:lnTo>
                    <a:lnTo>
                      <a:pt x="266" y="3483"/>
                    </a:lnTo>
                    <a:lnTo>
                      <a:pt x="224" y="3467"/>
                    </a:lnTo>
                    <a:lnTo>
                      <a:pt x="186" y="3446"/>
                    </a:lnTo>
                    <a:lnTo>
                      <a:pt x="149" y="3420"/>
                    </a:lnTo>
                    <a:lnTo>
                      <a:pt x="115" y="3389"/>
                    </a:lnTo>
                    <a:lnTo>
                      <a:pt x="84" y="3355"/>
                    </a:lnTo>
                    <a:lnTo>
                      <a:pt x="59" y="3318"/>
                    </a:lnTo>
                    <a:lnTo>
                      <a:pt x="37" y="3280"/>
                    </a:lnTo>
                    <a:lnTo>
                      <a:pt x="21" y="3238"/>
                    </a:lnTo>
                    <a:lnTo>
                      <a:pt x="10" y="3197"/>
                    </a:lnTo>
                    <a:lnTo>
                      <a:pt x="2" y="3154"/>
                    </a:lnTo>
                    <a:lnTo>
                      <a:pt x="0" y="3112"/>
                    </a:lnTo>
                    <a:lnTo>
                      <a:pt x="2" y="3068"/>
                    </a:lnTo>
                    <a:lnTo>
                      <a:pt x="10" y="3025"/>
                    </a:lnTo>
                    <a:lnTo>
                      <a:pt x="21" y="2984"/>
                    </a:lnTo>
                    <a:lnTo>
                      <a:pt x="37" y="2943"/>
                    </a:lnTo>
                    <a:lnTo>
                      <a:pt x="59" y="2904"/>
                    </a:lnTo>
                    <a:lnTo>
                      <a:pt x="84" y="2867"/>
                    </a:lnTo>
                    <a:lnTo>
                      <a:pt x="115" y="2833"/>
                    </a:lnTo>
                    <a:lnTo>
                      <a:pt x="840" y="2107"/>
                    </a:lnTo>
                    <a:lnTo>
                      <a:pt x="857" y="2095"/>
                    </a:lnTo>
                    <a:lnTo>
                      <a:pt x="878" y="2086"/>
                    </a:lnTo>
                    <a:lnTo>
                      <a:pt x="900" y="2083"/>
                    </a:lnTo>
                    <a:lnTo>
                      <a:pt x="921" y="2086"/>
                    </a:lnTo>
                    <a:lnTo>
                      <a:pt x="941" y="2095"/>
                    </a:lnTo>
                    <a:lnTo>
                      <a:pt x="958" y="2107"/>
                    </a:lnTo>
                    <a:lnTo>
                      <a:pt x="1118" y="2267"/>
                    </a:lnTo>
                    <a:lnTo>
                      <a:pt x="1280" y="2106"/>
                    </a:lnTo>
                    <a:lnTo>
                      <a:pt x="1226" y="2042"/>
                    </a:lnTo>
                    <a:lnTo>
                      <a:pt x="1179" y="1973"/>
                    </a:lnTo>
                    <a:lnTo>
                      <a:pt x="1134" y="1903"/>
                    </a:lnTo>
                    <a:lnTo>
                      <a:pt x="1096" y="1831"/>
                    </a:lnTo>
                    <a:lnTo>
                      <a:pt x="1062" y="1756"/>
                    </a:lnTo>
                    <a:lnTo>
                      <a:pt x="1033" y="1679"/>
                    </a:lnTo>
                    <a:lnTo>
                      <a:pt x="1008" y="1600"/>
                    </a:lnTo>
                    <a:lnTo>
                      <a:pt x="989" y="1519"/>
                    </a:lnTo>
                    <a:lnTo>
                      <a:pt x="976" y="1437"/>
                    </a:lnTo>
                    <a:lnTo>
                      <a:pt x="968" y="1354"/>
                    </a:lnTo>
                    <a:lnTo>
                      <a:pt x="965" y="1269"/>
                    </a:lnTo>
                    <a:lnTo>
                      <a:pt x="968" y="1185"/>
                    </a:lnTo>
                    <a:lnTo>
                      <a:pt x="976" y="1102"/>
                    </a:lnTo>
                    <a:lnTo>
                      <a:pt x="989" y="1020"/>
                    </a:lnTo>
                    <a:lnTo>
                      <a:pt x="1008" y="940"/>
                    </a:lnTo>
                    <a:lnTo>
                      <a:pt x="1032" y="861"/>
                    </a:lnTo>
                    <a:lnTo>
                      <a:pt x="1062" y="784"/>
                    </a:lnTo>
                    <a:lnTo>
                      <a:pt x="1096" y="709"/>
                    </a:lnTo>
                    <a:lnTo>
                      <a:pt x="1134" y="636"/>
                    </a:lnTo>
                    <a:lnTo>
                      <a:pt x="1177" y="566"/>
                    </a:lnTo>
                    <a:lnTo>
                      <a:pt x="1226" y="498"/>
                    </a:lnTo>
                    <a:lnTo>
                      <a:pt x="1280" y="434"/>
                    </a:lnTo>
                    <a:lnTo>
                      <a:pt x="1337" y="373"/>
                    </a:lnTo>
                    <a:lnTo>
                      <a:pt x="1399" y="315"/>
                    </a:lnTo>
                    <a:lnTo>
                      <a:pt x="1464" y="262"/>
                    </a:lnTo>
                    <a:lnTo>
                      <a:pt x="1531" y="213"/>
                    </a:lnTo>
                    <a:lnTo>
                      <a:pt x="1601" y="170"/>
                    </a:lnTo>
                    <a:lnTo>
                      <a:pt x="1673" y="131"/>
                    </a:lnTo>
                    <a:lnTo>
                      <a:pt x="1749" y="97"/>
                    </a:lnTo>
                    <a:lnTo>
                      <a:pt x="1825" y="67"/>
                    </a:lnTo>
                    <a:lnTo>
                      <a:pt x="1904" y="44"/>
                    </a:lnTo>
                    <a:lnTo>
                      <a:pt x="1985" y="25"/>
                    </a:lnTo>
                    <a:lnTo>
                      <a:pt x="2067" y="12"/>
                    </a:lnTo>
                    <a:lnTo>
                      <a:pt x="2150" y="4"/>
                    </a:lnTo>
                    <a:lnTo>
                      <a:pt x="2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2" name="Freeform 82">
                <a:extLst>
                  <a:ext uri="{FF2B5EF4-FFF2-40B4-BE49-F238E27FC236}">
                    <a16:creationId xmlns:a16="http://schemas.microsoft.com/office/drawing/2014/main" id="{3B9F4D57-C2EA-9E3B-F143-2A00C4B9E29D}"/>
                  </a:ext>
                </a:extLst>
              </p:cNvPr>
              <p:cNvSpPr>
                <a:spLocks noEditPoints="1"/>
              </p:cNvSpPr>
              <p:nvPr/>
            </p:nvSpPr>
            <p:spPr bwMode="auto">
              <a:xfrm>
                <a:off x="869950" y="1979613"/>
                <a:ext cx="277813" cy="277812"/>
              </a:xfrm>
              <a:custGeom>
                <a:avLst/>
                <a:gdLst>
                  <a:gd name="T0" fmla="*/ 756 w 1754"/>
                  <a:gd name="T1" fmla="*/ 177 h 1753"/>
                  <a:gd name="T2" fmla="*/ 582 w 1754"/>
                  <a:gd name="T3" fmla="*/ 232 h 1753"/>
                  <a:gd name="T4" fmla="*/ 424 w 1754"/>
                  <a:gd name="T5" fmla="*/ 332 h 1753"/>
                  <a:gd name="T6" fmla="*/ 295 w 1754"/>
                  <a:gd name="T7" fmla="*/ 471 h 1753"/>
                  <a:gd name="T8" fmla="*/ 210 w 1754"/>
                  <a:gd name="T9" fmla="*/ 634 h 1753"/>
                  <a:gd name="T10" fmla="*/ 170 w 1754"/>
                  <a:gd name="T11" fmla="*/ 815 h 1753"/>
                  <a:gd name="T12" fmla="*/ 179 w 1754"/>
                  <a:gd name="T13" fmla="*/ 1001 h 1753"/>
                  <a:gd name="T14" fmla="*/ 233 w 1754"/>
                  <a:gd name="T15" fmla="*/ 1176 h 1753"/>
                  <a:gd name="T16" fmla="*/ 333 w 1754"/>
                  <a:gd name="T17" fmla="*/ 1333 h 1753"/>
                  <a:gd name="T18" fmla="*/ 474 w 1754"/>
                  <a:gd name="T19" fmla="*/ 1460 h 1753"/>
                  <a:gd name="T20" fmla="*/ 638 w 1754"/>
                  <a:gd name="T21" fmla="*/ 1545 h 1753"/>
                  <a:gd name="T22" fmla="*/ 817 w 1754"/>
                  <a:gd name="T23" fmla="*/ 1584 h 1753"/>
                  <a:gd name="T24" fmla="*/ 998 w 1754"/>
                  <a:gd name="T25" fmla="*/ 1576 h 1753"/>
                  <a:gd name="T26" fmla="*/ 1172 w 1754"/>
                  <a:gd name="T27" fmla="*/ 1522 h 1753"/>
                  <a:gd name="T28" fmla="*/ 1331 w 1754"/>
                  <a:gd name="T29" fmla="*/ 1422 h 1753"/>
                  <a:gd name="T30" fmla="*/ 1460 w 1754"/>
                  <a:gd name="T31" fmla="*/ 1283 h 1753"/>
                  <a:gd name="T32" fmla="*/ 1545 w 1754"/>
                  <a:gd name="T33" fmla="*/ 1120 h 1753"/>
                  <a:gd name="T34" fmla="*/ 1584 w 1754"/>
                  <a:gd name="T35" fmla="*/ 939 h 1753"/>
                  <a:gd name="T36" fmla="*/ 1575 w 1754"/>
                  <a:gd name="T37" fmla="*/ 753 h 1753"/>
                  <a:gd name="T38" fmla="*/ 1521 w 1754"/>
                  <a:gd name="T39" fmla="*/ 577 h 1753"/>
                  <a:gd name="T40" fmla="*/ 1421 w 1754"/>
                  <a:gd name="T41" fmla="*/ 421 h 1753"/>
                  <a:gd name="T42" fmla="*/ 1281 w 1754"/>
                  <a:gd name="T43" fmla="*/ 293 h 1753"/>
                  <a:gd name="T44" fmla="*/ 1116 w 1754"/>
                  <a:gd name="T45" fmla="*/ 208 h 1753"/>
                  <a:gd name="T46" fmla="*/ 937 w 1754"/>
                  <a:gd name="T47" fmla="*/ 170 h 1753"/>
                  <a:gd name="T48" fmla="*/ 945 w 1754"/>
                  <a:gd name="T49" fmla="*/ 3 h 1753"/>
                  <a:gd name="T50" fmla="*/ 1144 w 1754"/>
                  <a:gd name="T51" fmla="*/ 41 h 1753"/>
                  <a:gd name="T52" fmla="*/ 1331 w 1754"/>
                  <a:gd name="T53" fmla="*/ 126 h 1753"/>
                  <a:gd name="T54" fmla="*/ 1497 w 1754"/>
                  <a:gd name="T55" fmla="*/ 257 h 1753"/>
                  <a:gd name="T56" fmla="*/ 1625 w 1754"/>
                  <a:gd name="T57" fmla="*/ 420 h 1753"/>
                  <a:gd name="T58" fmla="*/ 1712 w 1754"/>
                  <a:gd name="T59" fmla="*/ 605 h 1753"/>
                  <a:gd name="T60" fmla="*/ 1751 w 1754"/>
                  <a:gd name="T61" fmla="*/ 807 h 1753"/>
                  <a:gd name="T62" fmla="*/ 1744 w 1754"/>
                  <a:gd name="T63" fmla="*/ 1016 h 1753"/>
                  <a:gd name="T64" fmla="*/ 1688 w 1754"/>
                  <a:gd name="T65" fmla="*/ 1212 h 1753"/>
                  <a:gd name="T66" fmla="*/ 1587 w 1754"/>
                  <a:gd name="T67" fmla="*/ 1391 h 1753"/>
                  <a:gd name="T68" fmla="*/ 1445 w 1754"/>
                  <a:gd name="T69" fmla="*/ 1545 h 1753"/>
                  <a:gd name="T70" fmla="*/ 1270 w 1754"/>
                  <a:gd name="T71" fmla="*/ 1661 h 1753"/>
                  <a:gd name="T72" fmla="*/ 1078 w 1754"/>
                  <a:gd name="T73" fmla="*/ 1730 h 1753"/>
                  <a:gd name="T74" fmla="*/ 878 w 1754"/>
                  <a:gd name="T75" fmla="*/ 1753 h 1753"/>
                  <a:gd name="T76" fmla="*/ 677 w 1754"/>
                  <a:gd name="T77" fmla="*/ 1730 h 1753"/>
                  <a:gd name="T78" fmla="*/ 484 w 1754"/>
                  <a:gd name="T79" fmla="*/ 1661 h 1753"/>
                  <a:gd name="T80" fmla="*/ 310 w 1754"/>
                  <a:gd name="T81" fmla="*/ 1545 h 1753"/>
                  <a:gd name="T82" fmla="*/ 167 w 1754"/>
                  <a:gd name="T83" fmla="*/ 1391 h 1753"/>
                  <a:gd name="T84" fmla="*/ 66 w 1754"/>
                  <a:gd name="T85" fmla="*/ 1212 h 1753"/>
                  <a:gd name="T86" fmla="*/ 11 w 1754"/>
                  <a:gd name="T87" fmla="*/ 1016 h 1753"/>
                  <a:gd name="T88" fmla="*/ 3 w 1754"/>
                  <a:gd name="T89" fmla="*/ 807 h 1753"/>
                  <a:gd name="T90" fmla="*/ 43 w 1754"/>
                  <a:gd name="T91" fmla="*/ 605 h 1753"/>
                  <a:gd name="T92" fmla="*/ 129 w 1754"/>
                  <a:gd name="T93" fmla="*/ 420 h 1753"/>
                  <a:gd name="T94" fmla="*/ 258 w 1754"/>
                  <a:gd name="T95" fmla="*/ 257 h 1753"/>
                  <a:gd name="T96" fmla="*/ 424 w 1754"/>
                  <a:gd name="T97" fmla="*/ 126 h 1753"/>
                  <a:gd name="T98" fmla="*/ 611 w 1754"/>
                  <a:gd name="T99" fmla="*/ 41 h 1753"/>
                  <a:gd name="T100" fmla="*/ 810 w 1754"/>
                  <a:gd name="T101" fmla="*/ 3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54" h="1753">
                    <a:moveTo>
                      <a:pt x="878" y="168"/>
                    </a:moveTo>
                    <a:lnTo>
                      <a:pt x="817" y="170"/>
                    </a:lnTo>
                    <a:lnTo>
                      <a:pt x="756" y="177"/>
                    </a:lnTo>
                    <a:lnTo>
                      <a:pt x="697" y="190"/>
                    </a:lnTo>
                    <a:lnTo>
                      <a:pt x="638" y="208"/>
                    </a:lnTo>
                    <a:lnTo>
                      <a:pt x="582" y="232"/>
                    </a:lnTo>
                    <a:lnTo>
                      <a:pt x="527" y="259"/>
                    </a:lnTo>
                    <a:lnTo>
                      <a:pt x="474" y="293"/>
                    </a:lnTo>
                    <a:lnTo>
                      <a:pt x="424" y="332"/>
                    </a:lnTo>
                    <a:lnTo>
                      <a:pt x="376" y="375"/>
                    </a:lnTo>
                    <a:lnTo>
                      <a:pt x="333" y="421"/>
                    </a:lnTo>
                    <a:lnTo>
                      <a:pt x="295" y="471"/>
                    </a:lnTo>
                    <a:lnTo>
                      <a:pt x="262" y="522"/>
                    </a:lnTo>
                    <a:lnTo>
                      <a:pt x="233" y="577"/>
                    </a:lnTo>
                    <a:lnTo>
                      <a:pt x="210" y="634"/>
                    </a:lnTo>
                    <a:lnTo>
                      <a:pt x="192" y="692"/>
                    </a:lnTo>
                    <a:lnTo>
                      <a:pt x="179" y="753"/>
                    </a:lnTo>
                    <a:lnTo>
                      <a:pt x="170" y="815"/>
                    </a:lnTo>
                    <a:lnTo>
                      <a:pt x="167" y="876"/>
                    </a:lnTo>
                    <a:lnTo>
                      <a:pt x="170" y="939"/>
                    </a:lnTo>
                    <a:lnTo>
                      <a:pt x="179" y="1001"/>
                    </a:lnTo>
                    <a:lnTo>
                      <a:pt x="192" y="1061"/>
                    </a:lnTo>
                    <a:lnTo>
                      <a:pt x="210" y="1120"/>
                    </a:lnTo>
                    <a:lnTo>
                      <a:pt x="233" y="1176"/>
                    </a:lnTo>
                    <a:lnTo>
                      <a:pt x="262" y="1230"/>
                    </a:lnTo>
                    <a:lnTo>
                      <a:pt x="295" y="1283"/>
                    </a:lnTo>
                    <a:lnTo>
                      <a:pt x="333" y="1333"/>
                    </a:lnTo>
                    <a:lnTo>
                      <a:pt x="376" y="1378"/>
                    </a:lnTo>
                    <a:lnTo>
                      <a:pt x="424" y="1422"/>
                    </a:lnTo>
                    <a:lnTo>
                      <a:pt x="474" y="1460"/>
                    </a:lnTo>
                    <a:lnTo>
                      <a:pt x="527" y="1494"/>
                    </a:lnTo>
                    <a:lnTo>
                      <a:pt x="582" y="1522"/>
                    </a:lnTo>
                    <a:lnTo>
                      <a:pt x="638" y="1545"/>
                    </a:lnTo>
                    <a:lnTo>
                      <a:pt x="697" y="1563"/>
                    </a:lnTo>
                    <a:lnTo>
                      <a:pt x="756" y="1576"/>
                    </a:lnTo>
                    <a:lnTo>
                      <a:pt x="817" y="1584"/>
                    </a:lnTo>
                    <a:lnTo>
                      <a:pt x="878" y="1586"/>
                    </a:lnTo>
                    <a:lnTo>
                      <a:pt x="937" y="1584"/>
                    </a:lnTo>
                    <a:lnTo>
                      <a:pt x="998" y="1576"/>
                    </a:lnTo>
                    <a:lnTo>
                      <a:pt x="1057" y="1563"/>
                    </a:lnTo>
                    <a:lnTo>
                      <a:pt x="1116" y="1545"/>
                    </a:lnTo>
                    <a:lnTo>
                      <a:pt x="1172" y="1522"/>
                    </a:lnTo>
                    <a:lnTo>
                      <a:pt x="1228" y="1494"/>
                    </a:lnTo>
                    <a:lnTo>
                      <a:pt x="1281" y="1460"/>
                    </a:lnTo>
                    <a:lnTo>
                      <a:pt x="1331" y="1422"/>
                    </a:lnTo>
                    <a:lnTo>
                      <a:pt x="1379" y="1378"/>
                    </a:lnTo>
                    <a:lnTo>
                      <a:pt x="1421" y="1333"/>
                    </a:lnTo>
                    <a:lnTo>
                      <a:pt x="1460" y="1283"/>
                    </a:lnTo>
                    <a:lnTo>
                      <a:pt x="1492" y="1230"/>
                    </a:lnTo>
                    <a:lnTo>
                      <a:pt x="1521" y="1176"/>
                    </a:lnTo>
                    <a:lnTo>
                      <a:pt x="1545" y="1120"/>
                    </a:lnTo>
                    <a:lnTo>
                      <a:pt x="1563" y="1061"/>
                    </a:lnTo>
                    <a:lnTo>
                      <a:pt x="1575" y="1001"/>
                    </a:lnTo>
                    <a:lnTo>
                      <a:pt x="1584" y="939"/>
                    </a:lnTo>
                    <a:lnTo>
                      <a:pt x="1587" y="876"/>
                    </a:lnTo>
                    <a:lnTo>
                      <a:pt x="1584" y="815"/>
                    </a:lnTo>
                    <a:lnTo>
                      <a:pt x="1575" y="753"/>
                    </a:lnTo>
                    <a:lnTo>
                      <a:pt x="1563" y="692"/>
                    </a:lnTo>
                    <a:lnTo>
                      <a:pt x="1545" y="634"/>
                    </a:lnTo>
                    <a:lnTo>
                      <a:pt x="1521" y="577"/>
                    </a:lnTo>
                    <a:lnTo>
                      <a:pt x="1492" y="522"/>
                    </a:lnTo>
                    <a:lnTo>
                      <a:pt x="1460" y="471"/>
                    </a:lnTo>
                    <a:lnTo>
                      <a:pt x="1421" y="421"/>
                    </a:lnTo>
                    <a:lnTo>
                      <a:pt x="1379" y="375"/>
                    </a:lnTo>
                    <a:lnTo>
                      <a:pt x="1331" y="332"/>
                    </a:lnTo>
                    <a:lnTo>
                      <a:pt x="1281" y="293"/>
                    </a:lnTo>
                    <a:lnTo>
                      <a:pt x="1228" y="259"/>
                    </a:lnTo>
                    <a:lnTo>
                      <a:pt x="1172" y="232"/>
                    </a:lnTo>
                    <a:lnTo>
                      <a:pt x="1116" y="208"/>
                    </a:lnTo>
                    <a:lnTo>
                      <a:pt x="1057" y="190"/>
                    </a:lnTo>
                    <a:lnTo>
                      <a:pt x="998" y="177"/>
                    </a:lnTo>
                    <a:lnTo>
                      <a:pt x="937" y="170"/>
                    </a:lnTo>
                    <a:lnTo>
                      <a:pt x="878" y="168"/>
                    </a:lnTo>
                    <a:close/>
                    <a:moveTo>
                      <a:pt x="878" y="0"/>
                    </a:moveTo>
                    <a:lnTo>
                      <a:pt x="945" y="3"/>
                    </a:lnTo>
                    <a:lnTo>
                      <a:pt x="1012" y="11"/>
                    </a:lnTo>
                    <a:lnTo>
                      <a:pt x="1078" y="23"/>
                    </a:lnTo>
                    <a:lnTo>
                      <a:pt x="1144" y="41"/>
                    </a:lnTo>
                    <a:lnTo>
                      <a:pt x="1207" y="65"/>
                    </a:lnTo>
                    <a:lnTo>
                      <a:pt x="1270" y="92"/>
                    </a:lnTo>
                    <a:lnTo>
                      <a:pt x="1331" y="126"/>
                    </a:lnTo>
                    <a:lnTo>
                      <a:pt x="1388" y="165"/>
                    </a:lnTo>
                    <a:lnTo>
                      <a:pt x="1445" y="208"/>
                    </a:lnTo>
                    <a:lnTo>
                      <a:pt x="1497" y="257"/>
                    </a:lnTo>
                    <a:lnTo>
                      <a:pt x="1545" y="308"/>
                    </a:lnTo>
                    <a:lnTo>
                      <a:pt x="1587" y="363"/>
                    </a:lnTo>
                    <a:lnTo>
                      <a:pt x="1625" y="420"/>
                    </a:lnTo>
                    <a:lnTo>
                      <a:pt x="1659" y="480"/>
                    </a:lnTo>
                    <a:lnTo>
                      <a:pt x="1688" y="541"/>
                    </a:lnTo>
                    <a:lnTo>
                      <a:pt x="1712" y="605"/>
                    </a:lnTo>
                    <a:lnTo>
                      <a:pt x="1730" y="671"/>
                    </a:lnTo>
                    <a:lnTo>
                      <a:pt x="1744" y="738"/>
                    </a:lnTo>
                    <a:lnTo>
                      <a:pt x="1751" y="807"/>
                    </a:lnTo>
                    <a:lnTo>
                      <a:pt x="1754" y="876"/>
                    </a:lnTo>
                    <a:lnTo>
                      <a:pt x="1751" y="947"/>
                    </a:lnTo>
                    <a:lnTo>
                      <a:pt x="1744" y="1016"/>
                    </a:lnTo>
                    <a:lnTo>
                      <a:pt x="1730" y="1083"/>
                    </a:lnTo>
                    <a:lnTo>
                      <a:pt x="1712" y="1149"/>
                    </a:lnTo>
                    <a:lnTo>
                      <a:pt x="1688" y="1212"/>
                    </a:lnTo>
                    <a:lnTo>
                      <a:pt x="1659" y="1274"/>
                    </a:lnTo>
                    <a:lnTo>
                      <a:pt x="1625" y="1334"/>
                    </a:lnTo>
                    <a:lnTo>
                      <a:pt x="1587" y="1391"/>
                    </a:lnTo>
                    <a:lnTo>
                      <a:pt x="1545" y="1445"/>
                    </a:lnTo>
                    <a:lnTo>
                      <a:pt x="1497" y="1496"/>
                    </a:lnTo>
                    <a:lnTo>
                      <a:pt x="1445" y="1545"/>
                    </a:lnTo>
                    <a:lnTo>
                      <a:pt x="1388" y="1589"/>
                    </a:lnTo>
                    <a:lnTo>
                      <a:pt x="1331" y="1627"/>
                    </a:lnTo>
                    <a:lnTo>
                      <a:pt x="1270" y="1661"/>
                    </a:lnTo>
                    <a:lnTo>
                      <a:pt x="1207" y="1689"/>
                    </a:lnTo>
                    <a:lnTo>
                      <a:pt x="1144" y="1712"/>
                    </a:lnTo>
                    <a:lnTo>
                      <a:pt x="1078" y="1730"/>
                    </a:lnTo>
                    <a:lnTo>
                      <a:pt x="1012" y="1743"/>
                    </a:lnTo>
                    <a:lnTo>
                      <a:pt x="945" y="1751"/>
                    </a:lnTo>
                    <a:lnTo>
                      <a:pt x="878" y="1753"/>
                    </a:lnTo>
                    <a:lnTo>
                      <a:pt x="810" y="1751"/>
                    </a:lnTo>
                    <a:lnTo>
                      <a:pt x="743" y="1743"/>
                    </a:lnTo>
                    <a:lnTo>
                      <a:pt x="677" y="1730"/>
                    </a:lnTo>
                    <a:lnTo>
                      <a:pt x="611" y="1712"/>
                    </a:lnTo>
                    <a:lnTo>
                      <a:pt x="547" y="1689"/>
                    </a:lnTo>
                    <a:lnTo>
                      <a:pt x="484" y="1661"/>
                    </a:lnTo>
                    <a:lnTo>
                      <a:pt x="424" y="1627"/>
                    </a:lnTo>
                    <a:lnTo>
                      <a:pt x="366" y="1589"/>
                    </a:lnTo>
                    <a:lnTo>
                      <a:pt x="310" y="1545"/>
                    </a:lnTo>
                    <a:lnTo>
                      <a:pt x="258" y="1496"/>
                    </a:lnTo>
                    <a:lnTo>
                      <a:pt x="210" y="1445"/>
                    </a:lnTo>
                    <a:lnTo>
                      <a:pt x="167" y="1391"/>
                    </a:lnTo>
                    <a:lnTo>
                      <a:pt x="129" y="1334"/>
                    </a:lnTo>
                    <a:lnTo>
                      <a:pt x="95" y="1274"/>
                    </a:lnTo>
                    <a:lnTo>
                      <a:pt x="66" y="1212"/>
                    </a:lnTo>
                    <a:lnTo>
                      <a:pt x="43" y="1149"/>
                    </a:lnTo>
                    <a:lnTo>
                      <a:pt x="25" y="1083"/>
                    </a:lnTo>
                    <a:lnTo>
                      <a:pt x="11" y="1016"/>
                    </a:lnTo>
                    <a:lnTo>
                      <a:pt x="3" y="947"/>
                    </a:lnTo>
                    <a:lnTo>
                      <a:pt x="0" y="876"/>
                    </a:lnTo>
                    <a:lnTo>
                      <a:pt x="3" y="807"/>
                    </a:lnTo>
                    <a:lnTo>
                      <a:pt x="11" y="738"/>
                    </a:lnTo>
                    <a:lnTo>
                      <a:pt x="25" y="671"/>
                    </a:lnTo>
                    <a:lnTo>
                      <a:pt x="43" y="605"/>
                    </a:lnTo>
                    <a:lnTo>
                      <a:pt x="66" y="541"/>
                    </a:lnTo>
                    <a:lnTo>
                      <a:pt x="95" y="480"/>
                    </a:lnTo>
                    <a:lnTo>
                      <a:pt x="129" y="420"/>
                    </a:lnTo>
                    <a:lnTo>
                      <a:pt x="167" y="363"/>
                    </a:lnTo>
                    <a:lnTo>
                      <a:pt x="210" y="308"/>
                    </a:lnTo>
                    <a:lnTo>
                      <a:pt x="258" y="257"/>
                    </a:lnTo>
                    <a:lnTo>
                      <a:pt x="310" y="208"/>
                    </a:lnTo>
                    <a:lnTo>
                      <a:pt x="366" y="165"/>
                    </a:lnTo>
                    <a:lnTo>
                      <a:pt x="424" y="126"/>
                    </a:lnTo>
                    <a:lnTo>
                      <a:pt x="484" y="92"/>
                    </a:lnTo>
                    <a:lnTo>
                      <a:pt x="547" y="65"/>
                    </a:lnTo>
                    <a:lnTo>
                      <a:pt x="611" y="41"/>
                    </a:lnTo>
                    <a:lnTo>
                      <a:pt x="677" y="23"/>
                    </a:lnTo>
                    <a:lnTo>
                      <a:pt x="743" y="11"/>
                    </a:lnTo>
                    <a:lnTo>
                      <a:pt x="810" y="3"/>
                    </a:lnTo>
                    <a:lnTo>
                      <a:pt x="8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3" name="Freeform 83">
                <a:extLst>
                  <a:ext uri="{FF2B5EF4-FFF2-40B4-BE49-F238E27FC236}">
                    <a16:creationId xmlns:a16="http://schemas.microsoft.com/office/drawing/2014/main" id="{656712D4-F075-70B5-BEB9-FC11ED86E643}"/>
                  </a:ext>
                </a:extLst>
              </p:cNvPr>
              <p:cNvSpPr>
                <a:spLocks/>
              </p:cNvSpPr>
              <p:nvPr/>
            </p:nvSpPr>
            <p:spPr bwMode="auto">
              <a:xfrm>
                <a:off x="952500" y="2105025"/>
                <a:ext cx="112713" cy="26987"/>
              </a:xfrm>
              <a:custGeom>
                <a:avLst/>
                <a:gdLst>
                  <a:gd name="T0" fmla="*/ 84 w 714"/>
                  <a:gd name="T1" fmla="*/ 0 h 167"/>
                  <a:gd name="T2" fmla="*/ 630 w 714"/>
                  <a:gd name="T3" fmla="*/ 0 h 167"/>
                  <a:gd name="T4" fmla="*/ 652 w 714"/>
                  <a:gd name="T5" fmla="*/ 4 h 167"/>
                  <a:gd name="T6" fmla="*/ 673 w 714"/>
                  <a:gd name="T7" fmla="*/ 12 h 167"/>
                  <a:gd name="T8" fmla="*/ 690 w 714"/>
                  <a:gd name="T9" fmla="*/ 25 h 167"/>
                  <a:gd name="T10" fmla="*/ 702 w 714"/>
                  <a:gd name="T11" fmla="*/ 42 h 167"/>
                  <a:gd name="T12" fmla="*/ 711 w 714"/>
                  <a:gd name="T13" fmla="*/ 62 h 167"/>
                  <a:gd name="T14" fmla="*/ 714 w 714"/>
                  <a:gd name="T15" fmla="*/ 83 h 167"/>
                  <a:gd name="T16" fmla="*/ 711 w 714"/>
                  <a:gd name="T17" fmla="*/ 106 h 167"/>
                  <a:gd name="T18" fmla="*/ 702 w 714"/>
                  <a:gd name="T19" fmla="*/ 126 h 167"/>
                  <a:gd name="T20" fmla="*/ 690 w 714"/>
                  <a:gd name="T21" fmla="*/ 143 h 167"/>
                  <a:gd name="T22" fmla="*/ 673 w 714"/>
                  <a:gd name="T23" fmla="*/ 156 h 167"/>
                  <a:gd name="T24" fmla="*/ 652 w 714"/>
                  <a:gd name="T25" fmla="*/ 164 h 167"/>
                  <a:gd name="T26" fmla="*/ 630 w 714"/>
                  <a:gd name="T27" fmla="*/ 167 h 167"/>
                  <a:gd name="T28" fmla="*/ 84 w 714"/>
                  <a:gd name="T29" fmla="*/ 167 h 167"/>
                  <a:gd name="T30" fmla="*/ 62 w 714"/>
                  <a:gd name="T31" fmla="*/ 164 h 167"/>
                  <a:gd name="T32" fmla="*/ 42 w 714"/>
                  <a:gd name="T33" fmla="*/ 156 h 167"/>
                  <a:gd name="T34" fmla="*/ 25 w 714"/>
                  <a:gd name="T35" fmla="*/ 143 h 167"/>
                  <a:gd name="T36" fmla="*/ 12 w 714"/>
                  <a:gd name="T37" fmla="*/ 126 h 167"/>
                  <a:gd name="T38" fmla="*/ 4 w 714"/>
                  <a:gd name="T39" fmla="*/ 106 h 167"/>
                  <a:gd name="T40" fmla="*/ 0 w 714"/>
                  <a:gd name="T41" fmla="*/ 83 h 167"/>
                  <a:gd name="T42" fmla="*/ 4 w 714"/>
                  <a:gd name="T43" fmla="*/ 62 h 167"/>
                  <a:gd name="T44" fmla="*/ 12 w 714"/>
                  <a:gd name="T45" fmla="*/ 42 h 167"/>
                  <a:gd name="T46" fmla="*/ 25 w 714"/>
                  <a:gd name="T47" fmla="*/ 25 h 167"/>
                  <a:gd name="T48" fmla="*/ 42 w 714"/>
                  <a:gd name="T49" fmla="*/ 12 h 167"/>
                  <a:gd name="T50" fmla="*/ 62 w 714"/>
                  <a:gd name="T51" fmla="*/ 4 h 167"/>
                  <a:gd name="T52" fmla="*/ 84 w 714"/>
                  <a:gd name="T5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4" h="167">
                    <a:moveTo>
                      <a:pt x="84" y="0"/>
                    </a:moveTo>
                    <a:lnTo>
                      <a:pt x="630" y="0"/>
                    </a:lnTo>
                    <a:lnTo>
                      <a:pt x="652" y="4"/>
                    </a:lnTo>
                    <a:lnTo>
                      <a:pt x="673" y="12"/>
                    </a:lnTo>
                    <a:lnTo>
                      <a:pt x="690" y="25"/>
                    </a:lnTo>
                    <a:lnTo>
                      <a:pt x="702" y="42"/>
                    </a:lnTo>
                    <a:lnTo>
                      <a:pt x="711" y="62"/>
                    </a:lnTo>
                    <a:lnTo>
                      <a:pt x="714" y="83"/>
                    </a:lnTo>
                    <a:lnTo>
                      <a:pt x="711" y="106"/>
                    </a:lnTo>
                    <a:lnTo>
                      <a:pt x="702" y="126"/>
                    </a:lnTo>
                    <a:lnTo>
                      <a:pt x="690" y="143"/>
                    </a:lnTo>
                    <a:lnTo>
                      <a:pt x="673" y="156"/>
                    </a:lnTo>
                    <a:lnTo>
                      <a:pt x="652" y="164"/>
                    </a:lnTo>
                    <a:lnTo>
                      <a:pt x="630" y="167"/>
                    </a:lnTo>
                    <a:lnTo>
                      <a:pt x="84" y="167"/>
                    </a:lnTo>
                    <a:lnTo>
                      <a:pt x="62" y="164"/>
                    </a:lnTo>
                    <a:lnTo>
                      <a:pt x="42" y="156"/>
                    </a:lnTo>
                    <a:lnTo>
                      <a:pt x="25" y="143"/>
                    </a:lnTo>
                    <a:lnTo>
                      <a:pt x="12" y="126"/>
                    </a:lnTo>
                    <a:lnTo>
                      <a:pt x="4" y="106"/>
                    </a:lnTo>
                    <a:lnTo>
                      <a:pt x="0" y="83"/>
                    </a:lnTo>
                    <a:lnTo>
                      <a:pt x="4" y="62"/>
                    </a:lnTo>
                    <a:lnTo>
                      <a:pt x="12" y="42"/>
                    </a:lnTo>
                    <a:lnTo>
                      <a:pt x="25" y="25"/>
                    </a:lnTo>
                    <a:lnTo>
                      <a:pt x="42" y="12"/>
                    </a:lnTo>
                    <a:lnTo>
                      <a:pt x="62" y="4"/>
                    </a:lnTo>
                    <a:lnTo>
                      <a:pt x="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grpSp>
      </p:grpSp>
    </p:spTree>
    <p:extLst>
      <p:ext uri="{BB962C8B-B14F-4D97-AF65-F5344CB8AC3E}">
        <p14:creationId xmlns:p14="http://schemas.microsoft.com/office/powerpoint/2010/main" val="330562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latin typeface="Roboto"/>
                <a:ea typeface="Roboto"/>
                <a:cs typeface="Roboto"/>
              </a:rPr>
              <a:t>Theft detection incentive scheme</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Nirav Vyas</a:t>
            </a:r>
          </a:p>
        </p:txBody>
      </p:sp>
    </p:spTree>
    <p:extLst>
      <p:ext uri="{BB962C8B-B14F-4D97-AF65-F5344CB8AC3E}">
        <p14:creationId xmlns:p14="http://schemas.microsoft.com/office/powerpoint/2010/main" val="1242804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2F0-CEC0-67EA-2FB6-D9F3723F7AB5}"/>
              </a:ext>
            </a:extLst>
          </p:cNvPr>
          <p:cNvSpPr>
            <a:spLocks noGrp="1"/>
          </p:cNvSpPr>
          <p:nvPr>
            <p:ph type="title"/>
          </p:nvPr>
        </p:nvSpPr>
        <p:spPr/>
        <p:txBody>
          <a:bodyPr>
            <a:noAutofit/>
          </a:bodyPr>
          <a:lstStyle/>
          <a:p>
            <a:r>
              <a:rPr lang="en-GB" sz="2400" dirty="0">
                <a:solidFill>
                  <a:schemeClr val="tx2"/>
                </a:solidFill>
                <a:cs typeface="Roboto" panose="02000000000000000000" pitchFamily="2" charset="0"/>
              </a:rPr>
              <a:t>1341 Theft Files for reporting Year 2024-2025</a:t>
            </a:r>
          </a:p>
        </p:txBody>
      </p:sp>
      <p:sp>
        <p:nvSpPr>
          <p:cNvPr id="4" name="Content Placeholder 4">
            <a:extLst>
              <a:ext uri="{FF2B5EF4-FFF2-40B4-BE49-F238E27FC236}">
                <a16:creationId xmlns:a16="http://schemas.microsoft.com/office/drawing/2014/main" id="{B26C093E-48D5-F722-F31B-D3000CCCBA26}"/>
              </a:ext>
            </a:extLst>
          </p:cNvPr>
          <p:cNvSpPr txBox="1">
            <a:spLocks noGrp="1"/>
          </p:cNvSpPr>
          <p:nvPr>
            <p:ph sz="quarter" idx="10"/>
          </p:nvPr>
        </p:nvSpPr>
        <p:spPr>
          <a:xfrm>
            <a:off x="710886" y="1196563"/>
            <a:ext cx="10770227" cy="17271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Arial" panose="020B0604020202020204" pitchFamily="34" charset="0"/>
              <a:buChar char="•"/>
            </a:pPr>
            <a:endParaRPr lang="en-GB" sz="2000" dirty="0">
              <a:cs typeface="Roboto" panose="02000000000000000000" pitchFamily="2" charset="0"/>
            </a:endParaRPr>
          </a:p>
          <a:p>
            <a:pPr marL="285750" indent="-285750">
              <a:buFont typeface="Arial" panose="020B0604020202020204" pitchFamily="34" charset="0"/>
              <a:buChar char="•"/>
            </a:pPr>
            <a:r>
              <a:rPr lang="en-GB" sz="2000" dirty="0">
                <a:cs typeface="Roboto" panose="02000000000000000000" pitchFamily="2" charset="0"/>
              </a:rPr>
              <a:t>All submissions from the 2024-25 Reporting Year onwards are required to be made using the 1341 file specification</a:t>
            </a:r>
          </a:p>
          <a:p>
            <a:pPr marL="285750" indent="-285750"/>
            <a:r>
              <a:rPr lang="en-GB" sz="2000" dirty="0">
                <a:cs typeface="Roboto" panose="02000000000000000000" pitchFamily="2" charset="0"/>
              </a:rPr>
              <a:t>The 1341 file has been simplified to allow for a more efficient creation and upload process for Parties</a:t>
            </a:r>
          </a:p>
          <a:p>
            <a:pPr marL="0" indent="0">
              <a:buNone/>
            </a:pPr>
            <a:endParaRPr lang="en-GB" sz="2000" dirty="0">
              <a:cs typeface="Roboto" panose="02000000000000000000" pitchFamily="2" charset="0"/>
            </a:endParaRPr>
          </a:p>
        </p:txBody>
      </p:sp>
      <p:sp>
        <p:nvSpPr>
          <p:cNvPr id="5" name="Rectangle: Rounded Corners 4">
            <a:extLst>
              <a:ext uri="{FF2B5EF4-FFF2-40B4-BE49-F238E27FC236}">
                <a16:creationId xmlns:a16="http://schemas.microsoft.com/office/drawing/2014/main" id="{231E2542-BFC9-2239-7060-CA81AEF6800E}"/>
              </a:ext>
            </a:extLst>
          </p:cNvPr>
          <p:cNvSpPr/>
          <p:nvPr/>
        </p:nvSpPr>
        <p:spPr>
          <a:xfrm>
            <a:off x="1914319" y="2923752"/>
            <a:ext cx="3249738" cy="192747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1800" dirty="0">
                <a:latin typeface="Roboto" panose="02000000000000000000" pitchFamily="2" charset="0"/>
                <a:ea typeface="Roboto" panose="02000000000000000000" pitchFamily="2" charset="0"/>
                <a:cs typeface="Roboto" panose="02000000000000000000" pitchFamily="2" charset="0"/>
              </a:rPr>
              <a:t>The 1341 file specification can be found in the </a:t>
            </a:r>
            <a:r>
              <a:rPr lang="en-GB" sz="1800" dirty="0">
                <a:latin typeface="Roboto" panose="02000000000000000000" pitchFamily="2" charset="0"/>
                <a:ea typeface="Roboto" panose="02000000000000000000" pitchFamily="2" charset="0"/>
                <a:cs typeface="Roboto" panose="02000000000000000000" pitchFamily="2" charset="0"/>
                <a:hlinkClick r:id="rId2"/>
              </a:rPr>
              <a:t>Performance Assurance Reporting Catalogue </a:t>
            </a:r>
            <a:endParaRPr lang="en-GB" sz="1800" dirty="0">
              <a:latin typeface="Roboto" panose="02000000000000000000" pitchFamily="2" charset="0"/>
              <a:ea typeface="Roboto" panose="02000000000000000000" pitchFamily="2" charset="0"/>
              <a:cs typeface="Roboto" panose="02000000000000000000" pitchFamily="2" charset="0"/>
            </a:endParaRPr>
          </a:p>
        </p:txBody>
      </p:sp>
      <p:sp>
        <p:nvSpPr>
          <p:cNvPr id="6" name="Rectangle: Rounded Corners 5">
            <a:extLst>
              <a:ext uri="{FF2B5EF4-FFF2-40B4-BE49-F238E27FC236}">
                <a16:creationId xmlns:a16="http://schemas.microsoft.com/office/drawing/2014/main" id="{D231685E-8B8E-8207-1537-7E0214EBE057}"/>
              </a:ext>
            </a:extLst>
          </p:cNvPr>
          <p:cNvSpPr/>
          <p:nvPr/>
        </p:nvSpPr>
        <p:spPr>
          <a:xfrm>
            <a:off x="6761373" y="2923751"/>
            <a:ext cx="3249738" cy="192747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1800" dirty="0">
                <a:latin typeface="Roboto" panose="02000000000000000000" pitchFamily="2" charset="0"/>
                <a:ea typeface="Roboto" panose="02000000000000000000" pitchFamily="2" charset="0"/>
                <a:cs typeface="Roboto" panose="02000000000000000000" pitchFamily="2" charset="0"/>
                <a:hlinkClick r:id="rId3"/>
              </a:rPr>
              <a:t>Example files </a:t>
            </a:r>
            <a:r>
              <a:rPr lang="en-GB" sz="1800" dirty="0">
                <a:latin typeface="Roboto" panose="02000000000000000000" pitchFamily="2" charset="0"/>
                <a:ea typeface="Roboto" panose="02000000000000000000" pitchFamily="2" charset="0"/>
                <a:cs typeface="Roboto" panose="02000000000000000000" pitchFamily="2" charset="0"/>
              </a:rPr>
              <a:t>can be downloaded from Performance Assurance Reporting Catalogue Wiki</a:t>
            </a:r>
          </a:p>
        </p:txBody>
      </p:sp>
      <p:sp>
        <p:nvSpPr>
          <p:cNvPr id="8" name="Content Placeholder 4">
            <a:extLst>
              <a:ext uri="{FF2B5EF4-FFF2-40B4-BE49-F238E27FC236}">
                <a16:creationId xmlns:a16="http://schemas.microsoft.com/office/drawing/2014/main" id="{EA044CBA-2057-8127-ECE7-7D15C024A528}"/>
              </a:ext>
            </a:extLst>
          </p:cNvPr>
          <p:cNvSpPr txBox="1">
            <a:spLocks/>
          </p:cNvSpPr>
          <p:nvPr/>
        </p:nvSpPr>
        <p:spPr>
          <a:xfrm>
            <a:off x="710886" y="5149172"/>
            <a:ext cx="10770227" cy="15462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dirty="0">
                <a:solidFill>
                  <a:srgbClr val="000000"/>
                </a:solidFill>
                <a:cs typeface="Roboto" panose="02000000000000000000" pitchFamily="2" charset="0"/>
              </a:rPr>
              <a:t>Files uploaded via ‘Other’ are not actively monitored and automatically processed and hence do not contribute to a Supplier’s target. </a:t>
            </a:r>
          </a:p>
          <a:p>
            <a:pPr marL="285750" indent="-285750"/>
            <a:r>
              <a:rPr lang="en-GB" dirty="0">
                <a:solidFill>
                  <a:srgbClr val="000000"/>
                </a:solidFill>
                <a:cs typeface="Roboto" panose="02000000000000000000" pitchFamily="2" charset="0"/>
              </a:rPr>
              <a:t>This 'Other’ option should only be used by Parties when instructed by the Code Manager – normally this occurs when actively supporting file validation issues in conjunction with a REC Service Desk ticket. </a:t>
            </a:r>
            <a:endParaRPr lang="en-GB" sz="2000" dirty="0">
              <a:cs typeface="Roboto" panose="02000000000000000000" pitchFamily="2" charset="0"/>
            </a:endParaRPr>
          </a:p>
        </p:txBody>
      </p:sp>
    </p:spTree>
    <p:extLst>
      <p:ext uri="{BB962C8B-B14F-4D97-AF65-F5344CB8AC3E}">
        <p14:creationId xmlns:p14="http://schemas.microsoft.com/office/powerpoint/2010/main" val="1704490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2F0-CEC0-67EA-2FB6-D9F3723F7AB5}"/>
              </a:ext>
            </a:extLst>
          </p:cNvPr>
          <p:cNvSpPr>
            <a:spLocks noGrp="1"/>
          </p:cNvSpPr>
          <p:nvPr>
            <p:ph type="title"/>
          </p:nvPr>
        </p:nvSpPr>
        <p:spPr/>
        <p:txBody>
          <a:bodyPr>
            <a:noAutofit/>
          </a:bodyPr>
          <a:lstStyle/>
          <a:p>
            <a:r>
              <a:rPr lang="en-GB" sz="2400">
                <a:solidFill>
                  <a:schemeClr val="tx2"/>
                </a:solidFill>
                <a:cs typeface="Roboto" panose="02000000000000000000" pitchFamily="2" charset="0"/>
              </a:rPr>
              <a:t>End of Scheme Year 2023-2024 Actions</a:t>
            </a:r>
          </a:p>
        </p:txBody>
      </p:sp>
      <p:grpSp>
        <p:nvGrpSpPr>
          <p:cNvPr id="6" name="Group 5">
            <a:extLst>
              <a:ext uri="{FF2B5EF4-FFF2-40B4-BE49-F238E27FC236}">
                <a16:creationId xmlns:a16="http://schemas.microsoft.com/office/drawing/2014/main" id="{CA1591FA-B84E-2126-1EFC-C5BF69177EF6}"/>
              </a:ext>
            </a:extLst>
          </p:cNvPr>
          <p:cNvGrpSpPr/>
          <p:nvPr/>
        </p:nvGrpSpPr>
        <p:grpSpPr>
          <a:xfrm>
            <a:off x="219169" y="1810087"/>
            <a:ext cx="1616364" cy="768902"/>
            <a:chOff x="150012" y="1541146"/>
            <a:chExt cx="1616364" cy="768902"/>
          </a:xfrm>
        </p:grpSpPr>
        <p:sp>
          <p:nvSpPr>
            <p:cNvPr id="3" name="Arrow: Right 2">
              <a:extLst>
                <a:ext uri="{FF2B5EF4-FFF2-40B4-BE49-F238E27FC236}">
                  <a16:creationId xmlns:a16="http://schemas.microsoft.com/office/drawing/2014/main" id="{4A96CA34-F903-9388-A9B9-A6663830ADD6}"/>
                </a:ext>
              </a:extLst>
            </p:cNvPr>
            <p:cNvSpPr/>
            <p:nvPr/>
          </p:nvSpPr>
          <p:spPr>
            <a:xfrm>
              <a:off x="682927" y="1910478"/>
              <a:ext cx="1083449" cy="3995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039AFEDE-C474-E03A-F36A-4129F5F0B43A}"/>
                </a:ext>
              </a:extLst>
            </p:cNvPr>
            <p:cNvSpPr txBox="1"/>
            <p:nvPr/>
          </p:nvSpPr>
          <p:spPr>
            <a:xfrm>
              <a:off x="150012" y="1541146"/>
              <a:ext cx="1616364" cy="369332"/>
            </a:xfrm>
            <a:prstGeom prst="rect">
              <a:avLst/>
            </a:prstGeom>
            <a:noFill/>
          </p:spPr>
          <p:txBody>
            <a:bodyPr wrap="square" rtlCol="0">
              <a:spAutoFit/>
            </a:bodyPr>
            <a:lstStyle/>
            <a:p>
              <a:r>
                <a:rPr lang="en-GB" b="1" dirty="0">
                  <a:solidFill>
                    <a:schemeClr val="accent1"/>
                  </a:solidFill>
                  <a:latin typeface="Roboto" panose="02000000000000000000" pitchFamily="2" charset="0"/>
                  <a:ea typeface="Roboto" panose="02000000000000000000" pitchFamily="2" charset="0"/>
                  <a:cs typeface="Roboto" panose="02000000000000000000" pitchFamily="2" charset="0"/>
                </a:rPr>
                <a:t>We are here</a:t>
              </a:r>
            </a:p>
          </p:txBody>
        </p:sp>
      </p:grpSp>
      <p:graphicFrame>
        <p:nvGraphicFramePr>
          <p:cNvPr id="5" name="Diagram 4">
            <a:extLst>
              <a:ext uri="{FF2B5EF4-FFF2-40B4-BE49-F238E27FC236}">
                <a16:creationId xmlns:a16="http://schemas.microsoft.com/office/drawing/2014/main" id="{9B891C81-769B-6416-7E75-CB913441702F}"/>
              </a:ext>
            </a:extLst>
          </p:cNvPr>
          <p:cNvGraphicFramePr/>
          <p:nvPr>
            <p:extLst>
              <p:ext uri="{D42A27DB-BD31-4B8C-83A1-F6EECF244321}">
                <p14:modId xmlns:p14="http://schemas.microsoft.com/office/powerpoint/2010/main" val="82473179"/>
              </p:ext>
            </p:extLst>
          </p:nvPr>
        </p:nvGraphicFramePr>
        <p:xfrm>
          <a:off x="2032000" y="107420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1073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4E6A-4673-F2F2-E1A5-C6DE779AE3CD}"/>
              </a:ext>
            </a:extLst>
          </p:cNvPr>
          <p:cNvSpPr>
            <a:spLocks noGrp="1"/>
          </p:cNvSpPr>
          <p:nvPr>
            <p:ph type="title"/>
          </p:nvPr>
        </p:nvSpPr>
        <p:spPr/>
        <p:txBody>
          <a:bodyPr vert="horz" lIns="91440" tIns="45720" rIns="91440" bIns="45720" rtlCol="0" anchor="ctr">
            <a:noAutofit/>
          </a:bodyPr>
          <a:lstStyle/>
          <a:p>
            <a:r>
              <a:rPr lang="en-GB" sz="2400" dirty="0">
                <a:solidFill>
                  <a:schemeClr val="tx2"/>
                </a:solidFill>
                <a:cs typeface="Roboto" panose="02000000000000000000" pitchFamily="2" charset="0"/>
              </a:rPr>
              <a:t>Calculating Debit/Credit Values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05767A3-E42A-0109-9705-24F110A2F43A}"/>
                  </a:ext>
                </a:extLst>
              </p:cNvPr>
              <p:cNvSpPr txBox="1">
                <a:spLocks noGrp="1"/>
              </p:cNvSpPr>
              <p:nvPr>
                <p:ph sz="quarter" idx="10"/>
              </p:nvPr>
            </p:nvSpPr>
            <p:spPr>
              <a:xfrm>
                <a:off x="710886" y="1910939"/>
                <a:ext cx="10770227" cy="46803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Arial" panose="020B0604020202020204" pitchFamily="34" charset="0"/>
                  <a:buChar char="•"/>
                </a:pPr>
                <a:r>
                  <a:rPr lang="en-GB" sz="1800" dirty="0">
                    <a:effectLst/>
                    <a:cs typeface="Roboto" panose="02000000000000000000" pitchFamily="2" charset="0"/>
                  </a:rPr>
                  <a:t>Total Incentive Pot is calculated for each consumer segment by multiplying the Theft Detection Value (TDV) with the total target for each segment</a:t>
                </a:r>
              </a:p>
              <a:p>
                <a:pPr marL="285750" indent="-285750">
                  <a:buFont typeface="Arial" panose="020B0604020202020204" pitchFamily="34" charset="0"/>
                  <a:buChar char="•"/>
                </a:pPr>
                <a:endParaRPr lang="en-GB" sz="1800" i="1" dirty="0">
                  <a:effectLst/>
                  <a:cs typeface="Roboto" panose="02000000000000000000" pitchFamily="2" charset="0"/>
                </a:endParaRPr>
              </a:p>
              <a:p>
                <a:pPr marL="0" indent="0">
                  <a:buNone/>
                </a:pPr>
                <a14:m>
                  <m:oMathPara xmlns:m="http://schemas.openxmlformats.org/officeDocument/2006/math">
                    <m:oMathParaPr>
                      <m:jc m:val="centerGroup"/>
                    </m:oMathParaPr>
                    <m:oMath xmlns:m="http://schemas.openxmlformats.org/officeDocument/2006/math">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𝑇𝑜𝑡𝑎𝑙</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 </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𝐼𝑛𝑐𝑒𝑛𝑡𝑖𝑣𝑒</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 </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𝑃𝑜𝑡</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𝑇𝐷𝑉</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𝑇𝑜𝑡𝑎𝑙</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 </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𝐼𝑛𝑑𝑢𝑠𝑡𝑟𝑦</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 </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𝑇h𝑒𝑓𝑡</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 </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𝑇𝑎𝑟𝑔𝑒𝑡</m:t>
                      </m:r>
                    </m:oMath>
                  </m:oMathPara>
                </a14:m>
                <a:endParaRPr lang="en-GB" b="1" dirty="0">
                  <a:solidFill>
                    <a:schemeClr val="accent1"/>
                  </a:solidFill>
                  <a:cs typeface="Roboto" panose="02000000000000000000" pitchFamily="2" charset="0"/>
                </a:endParaRPr>
              </a:p>
              <a:p>
                <a:pPr marL="0" indent="0">
                  <a:buNone/>
                </a:pPr>
                <a:endParaRPr lang="en-GB" b="1" dirty="0">
                  <a:solidFill>
                    <a:schemeClr val="accent1"/>
                  </a:solidFill>
                  <a:cs typeface="Roboto" panose="02000000000000000000" pitchFamily="2" charset="0"/>
                </a:endParaRPr>
              </a:p>
              <a:p>
                <a:pPr marL="285750" indent="-285750">
                  <a:buFont typeface="Arial" panose="020B0604020202020204" pitchFamily="34" charset="0"/>
                  <a:buChar char="•"/>
                </a:pPr>
                <a:r>
                  <a:rPr lang="en-GB" dirty="0">
                    <a:effectLst/>
                    <a:cs typeface="Roboto" panose="02000000000000000000" pitchFamily="2" charset="0"/>
                  </a:rPr>
                  <a:t>The TDIS operates a net zero sum flow of monies, so any payments to Suppliers who perform better than average at finding cases of theft are funded by those performing worse than average</a:t>
                </a:r>
              </a:p>
              <a:p>
                <a:pPr marL="0" indent="0">
                  <a:buNone/>
                </a:pPr>
                <a:endParaRPr lang="en-GB" b="1" dirty="0">
                  <a:solidFill>
                    <a:schemeClr val="accent1"/>
                  </a:solidFill>
                  <a:cs typeface="Roboto" panose="02000000000000000000" pitchFamily="2" charset="0"/>
                </a:endParaRPr>
              </a:p>
              <a:p>
                <a:pPr marL="0" indent="0">
                  <a:buNone/>
                </a:pPr>
                <a14:m>
                  <m:oMathPara xmlns:m="http://schemas.openxmlformats.org/officeDocument/2006/math">
                    <m:oMathParaPr>
                      <m:jc m:val="centerGroup"/>
                    </m:oMathParaPr>
                    <m:oMath xmlns:m="http://schemas.openxmlformats.org/officeDocument/2006/math">
                      <m:d>
                        <m:dPr>
                          <m:ctrlPr>
                            <a:rPr lang="en-GB" sz="1600" i="1" smtClean="0">
                              <a:solidFill>
                                <a:schemeClr val="tx1"/>
                              </a:solidFill>
                              <a:latin typeface="Cambria Math" panose="02040503050406030204" pitchFamily="18" charset="0"/>
                            </a:rPr>
                          </m:ctrlPr>
                        </m:dPr>
                        <m:e>
                          <m:r>
                            <a:rPr lang="en-GB" sz="1600" b="0" i="1" smtClean="0">
                              <a:solidFill>
                                <a:schemeClr val="tx1"/>
                              </a:solidFill>
                              <a:latin typeface="Cambria Math" panose="02040503050406030204" pitchFamily="18" charset="0"/>
                            </a:rPr>
                            <m:t>𝐼𝑛𝑐𝑒𝑛𝑡𝑖𝑣𝑒</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𝑃𝑜𝑡</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𝑉𝑎𝑙𝑢𝑒</m:t>
                          </m:r>
                          <m:r>
                            <a:rPr lang="en-GB" sz="1600" b="0" i="1" smtClean="0">
                              <a:solidFill>
                                <a:schemeClr val="tx1"/>
                              </a:solidFill>
                              <a:latin typeface="Cambria Math" panose="02040503050406030204" pitchFamily="18" charset="0"/>
                            </a:rPr>
                            <m:t> ∗ </m:t>
                          </m:r>
                          <m:d>
                            <m:dPr>
                              <m:ctrlPr>
                                <a:rPr lang="en-GB" sz="1600" i="1" smtClean="0">
                                  <a:solidFill>
                                    <a:schemeClr val="tx1"/>
                                  </a:solidFill>
                                  <a:latin typeface="Cambria Math" panose="02040503050406030204" pitchFamily="18" charset="0"/>
                                </a:rPr>
                              </m:ctrlPr>
                            </m:dPr>
                            <m:e>
                              <m:f>
                                <m:fPr>
                                  <m:ctrlPr>
                                    <a:rPr lang="en-GB" sz="1600" i="1" smtClean="0">
                                      <a:solidFill>
                                        <a:schemeClr val="tx1"/>
                                      </a:solidFill>
                                      <a:latin typeface="Cambria Math" panose="02040503050406030204" pitchFamily="18" charset="0"/>
                                    </a:rPr>
                                  </m:ctrlPr>
                                </m:fPr>
                                <m:num>
                                  <m:r>
                                    <a:rPr lang="en-GB" sz="1600" b="0" i="1" smtClean="0">
                                      <a:solidFill>
                                        <a:schemeClr val="tx1"/>
                                      </a:solidFill>
                                      <a:latin typeface="Cambria Math" panose="02040503050406030204" pitchFamily="18" charset="0"/>
                                    </a:rPr>
                                    <m:t>𝐶𝑜𝑛𝑓𝑖𝑟𝑚𝑒𝑑</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𝑇h𝑒𝑓𝑡𝑠</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𝑓𝑜𝑟</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𝑆𝑢𝑝𝑝𝑙𝑖𝑒𝑟</m:t>
                                  </m:r>
                                </m:num>
                                <m:den>
                                  <m:r>
                                    <a:rPr lang="en-GB" sz="1600" b="0" i="1" smtClean="0">
                                      <a:solidFill>
                                        <a:schemeClr val="tx1"/>
                                      </a:solidFill>
                                      <a:latin typeface="Cambria Math" panose="02040503050406030204" pitchFamily="18" charset="0"/>
                                    </a:rPr>
                                    <m:t>𝑇𝑜𝑡𝑎𝑙</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𝐶𝑜𝑛𝑓𝑖𝑟𝑚𝑒𝑑</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𝑇h𝑒𝑓𝑡𝑠</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𝑓𝑜𝑟</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𝑃𝑜𝑡</m:t>
                                  </m:r>
                                </m:den>
                              </m:f>
                            </m:e>
                          </m:d>
                        </m:e>
                      </m:d>
                      <m:r>
                        <a:rPr lang="en-GB" sz="1600" b="0" i="1" smtClean="0">
                          <a:solidFill>
                            <a:schemeClr val="tx1"/>
                          </a:solidFill>
                          <a:latin typeface="Cambria Math" panose="02040503050406030204" pitchFamily="18" charset="0"/>
                        </a:rPr>
                        <m:t> − </m:t>
                      </m:r>
                      <m:d>
                        <m:dPr>
                          <m:ctrlPr>
                            <a:rPr lang="en-GB" sz="1600" i="1" smtClean="0">
                              <a:solidFill>
                                <a:schemeClr val="tx1"/>
                              </a:solidFill>
                              <a:latin typeface="Cambria Math" panose="02040503050406030204" pitchFamily="18" charset="0"/>
                            </a:rPr>
                          </m:ctrlPr>
                        </m:dPr>
                        <m:e>
                          <m:r>
                            <a:rPr lang="en-GB" sz="1600" b="0" i="1" smtClean="0">
                              <a:solidFill>
                                <a:schemeClr val="tx1"/>
                              </a:solidFill>
                              <a:latin typeface="Cambria Math" panose="02040503050406030204" pitchFamily="18" charset="0"/>
                            </a:rPr>
                            <m:t>𝐼𝑛𝑐𝑒𝑛𝑡𝑖𝑣𝑒</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𝑃𝑜𝑡</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𝑉𝑎𝑙𝑢𝑒</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𝑆𝑢𝑝𝑝𝑙𝑖𝑒𝑟</m:t>
                          </m:r>
                          <m:r>
                            <a:rPr lang="en-GB" sz="1600" b="0" i="1" smtClean="0">
                              <a:solidFill>
                                <a:schemeClr val="tx1"/>
                              </a:solidFill>
                              <a:latin typeface="Cambria Math" panose="02040503050406030204" pitchFamily="18" charset="0"/>
                            </a:rPr>
                            <m:t> % </m:t>
                          </m:r>
                          <m:r>
                            <a:rPr lang="en-GB" sz="1600" b="0" i="1" smtClean="0">
                              <a:solidFill>
                                <a:schemeClr val="tx1"/>
                              </a:solidFill>
                              <a:latin typeface="Cambria Math" panose="02040503050406030204" pitchFamily="18" charset="0"/>
                            </a:rPr>
                            <m:t>𝑀𝑎𝑟𝑘𝑒𝑡</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𝑆h𝑎𝑟𝑒</m:t>
                          </m:r>
                        </m:e>
                      </m:d>
                    </m:oMath>
                  </m:oMathPara>
                </a14:m>
                <a:endParaRPr lang="en-GB" sz="1800" dirty="0">
                  <a:effectLst/>
                  <a:cs typeface="Roboto" panose="02000000000000000000" pitchFamily="2" charset="0"/>
                </a:endParaRPr>
              </a:p>
              <a:p>
                <a:endParaRPr lang="en-GB" b="1" dirty="0">
                  <a:solidFill>
                    <a:schemeClr val="accent1"/>
                  </a:solidFill>
                  <a:cs typeface="Roboto" panose="02000000000000000000" pitchFamily="2" charset="0"/>
                </a:endParaRPr>
              </a:p>
            </p:txBody>
          </p:sp>
        </mc:Choice>
        <mc:Fallback xmlns="">
          <p:sp>
            <p:nvSpPr>
              <p:cNvPr id="5" name="Content Placeholder 4">
                <a:extLst>
                  <a:ext uri="{FF2B5EF4-FFF2-40B4-BE49-F238E27FC236}">
                    <a16:creationId xmlns:a16="http://schemas.microsoft.com/office/drawing/2014/main" id="{505767A3-E42A-0109-9705-24F110A2F43A}"/>
                  </a:ext>
                </a:extLst>
              </p:cNvPr>
              <p:cNvSpPr txBox="1">
                <a:spLocks noGrp="1" noRot="1" noChangeAspect="1" noMove="1" noResize="1" noEditPoints="1" noAdjustHandles="1" noChangeArrowheads="1" noChangeShapeType="1" noTextEdit="1"/>
              </p:cNvSpPr>
              <p:nvPr>
                <p:ph sz="quarter" idx="10"/>
              </p:nvPr>
            </p:nvSpPr>
            <p:spPr>
              <a:xfrm>
                <a:off x="710886" y="1910939"/>
                <a:ext cx="10770227" cy="4680361"/>
              </a:xfrm>
              <a:prstGeom prst="rect">
                <a:avLst/>
              </a:prstGeom>
              <a:blipFill>
                <a:blip r:embed="rId2"/>
                <a:stretch>
                  <a:fillRect l="-396" t="-1172" r="-510"/>
                </a:stretch>
              </a:blipFill>
            </p:spPr>
            <p:txBody>
              <a:bodyPr/>
              <a:lstStyle/>
              <a:p>
                <a:r>
                  <a:rPr lang="en-GB">
                    <a:noFill/>
                  </a:rPr>
                  <a:t> </a:t>
                </a:r>
              </a:p>
            </p:txBody>
          </p:sp>
        </mc:Fallback>
      </mc:AlternateContent>
    </p:spTree>
    <p:extLst>
      <p:ext uri="{BB962C8B-B14F-4D97-AF65-F5344CB8AC3E}">
        <p14:creationId xmlns:p14="http://schemas.microsoft.com/office/powerpoint/2010/main" val="3540268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latin typeface="Roboto"/>
                <a:ea typeface="Roboto"/>
                <a:cs typeface="Roboto"/>
              </a:rPr>
              <a:t>Annual Rating</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Anton </a:t>
            </a:r>
            <a:r>
              <a:rPr lang="en-GB" err="1">
                <a:latin typeface="Roboto"/>
                <a:ea typeface="Roboto"/>
                <a:cs typeface="Roboto"/>
              </a:rPr>
              <a:t>moden</a:t>
            </a:r>
            <a:endParaRPr lang="en-GB">
              <a:latin typeface="Roboto"/>
              <a:ea typeface="Roboto"/>
              <a:cs typeface="Roboto"/>
            </a:endParaRPr>
          </a:p>
        </p:txBody>
      </p:sp>
    </p:spTree>
    <p:extLst>
      <p:ext uri="{BB962C8B-B14F-4D97-AF65-F5344CB8AC3E}">
        <p14:creationId xmlns:p14="http://schemas.microsoft.com/office/powerpoint/2010/main" val="726703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04036-D3E5-F67B-2118-81CD9B811A24}"/>
              </a:ext>
            </a:extLst>
          </p:cNvPr>
          <p:cNvSpPr>
            <a:spLocks noGrp="1"/>
          </p:cNvSpPr>
          <p:nvPr>
            <p:ph type="title"/>
          </p:nvPr>
        </p:nvSpPr>
        <p:spPr/>
        <p:txBody>
          <a:bodyPr/>
          <a:lstStyle/>
          <a:p>
            <a:r>
              <a:rPr lang="en-GB" dirty="0">
                <a:solidFill>
                  <a:schemeClr val="tx2"/>
                </a:solidFill>
                <a:cs typeface="Roboto" panose="02000000000000000000" pitchFamily="2" charset="0"/>
              </a:rPr>
              <a:t>Annual rating</a:t>
            </a:r>
          </a:p>
        </p:txBody>
      </p:sp>
      <p:sp>
        <p:nvSpPr>
          <p:cNvPr id="4" name="Content Placeholder 3">
            <a:extLst>
              <a:ext uri="{FF2B5EF4-FFF2-40B4-BE49-F238E27FC236}">
                <a16:creationId xmlns:a16="http://schemas.microsoft.com/office/drawing/2014/main" id="{C75093C8-513D-9128-5CFB-6D9D1BD1606C}"/>
              </a:ext>
            </a:extLst>
          </p:cNvPr>
          <p:cNvSpPr>
            <a:spLocks noGrp="1"/>
          </p:cNvSpPr>
          <p:nvPr>
            <p:ph sz="quarter" idx="10"/>
          </p:nvPr>
        </p:nvSpPr>
        <p:spPr>
          <a:xfrm>
            <a:off x="693057" y="1444812"/>
            <a:ext cx="6535794" cy="652158"/>
          </a:xfrm>
        </p:spPr>
        <p:txBody>
          <a:bodyPr>
            <a:normAutofit/>
          </a:bodyPr>
          <a:lstStyle/>
          <a:p>
            <a:r>
              <a:rPr lang="en-GB" sz="1400" dirty="0">
                <a:cs typeface="Roboto" panose="02000000000000000000" pitchFamily="2" charset="0"/>
              </a:rPr>
              <a:t>We previously communicated our annual rating timetable:</a:t>
            </a:r>
          </a:p>
        </p:txBody>
      </p:sp>
      <p:graphicFrame>
        <p:nvGraphicFramePr>
          <p:cNvPr id="3" name="Table 2">
            <a:extLst>
              <a:ext uri="{FF2B5EF4-FFF2-40B4-BE49-F238E27FC236}">
                <a16:creationId xmlns:a16="http://schemas.microsoft.com/office/drawing/2014/main" id="{66ED867B-526D-9426-4A95-053BAEF18DA2}"/>
              </a:ext>
            </a:extLst>
          </p:cNvPr>
          <p:cNvGraphicFramePr>
            <a:graphicFrameLocks noGrp="1"/>
          </p:cNvGraphicFramePr>
          <p:nvPr>
            <p:extLst>
              <p:ext uri="{D42A27DB-BD31-4B8C-83A1-F6EECF244321}">
                <p14:modId xmlns:p14="http://schemas.microsoft.com/office/powerpoint/2010/main" val="235398488"/>
              </p:ext>
            </p:extLst>
          </p:nvPr>
        </p:nvGraphicFramePr>
        <p:xfrm>
          <a:off x="1576997" y="1955766"/>
          <a:ext cx="5167944" cy="2761592"/>
        </p:xfrm>
        <a:graphic>
          <a:graphicData uri="http://schemas.openxmlformats.org/drawingml/2006/table">
            <a:tbl>
              <a:tblPr firstRow="1" bandRow="1"/>
              <a:tblGrid>
                <a:gridCol w="745289">
                  <a:extLst>
                    <a:ext uri="{9D8B030D-6E8A-4147-A177-3AD203B41FA5}">
                      <a16:colId xmlns:a16="http://schemas.microsoft.com/office/drawing/2014/main" val="3336214098"/>
                    </a:ext>
                  </a:extLst>
                </a:gridCol>
                <a:gridCol w="4422655">
                  <a:extLst>
                    <a:ext uri="{9D8B030D-6E8A-4147-A177-3AD203B41FA5}">
                      <a16:colId xmlns:a16="http://schemas.microsoft.com/office/drawing/2014/main" val="2539977465"/>
                    </a:ext>
                  </a:extLst>
                </a:gridCol>
              </a:tblGrid>
              <a:tr h="437776">
                <a:tc>
                  <a:txBody>
                    <a:bodyPr/>
                    <a:lstStyle/>
                    <a:p>
                      <a:pPr>
                        <a:lnSpc>
                          <a:spcPct val="107000"/>
                        </a:lnSpc>
                        <a:spcAft>
                          <a:spcPts val="800"/>
                        </a:spcAft>
                      </a:pPr>
                      <a:r>
                        <a:rPr lang="en-GB" sz="1200" b="1">
                          <a:solidFill>
                            <a:srgbClr val="FFFFFF"/>
                          </a:solidFill>
                          <a:effectLst/>
                          <a:latin typeface="Roboto" panose="02000000000000000000" pitchFamily="2" charset="0"/>
                          <a:ea typeface="Roboto" panose="02000000000000000000" pitchFamily="2" charset="0"/>
                          <a:cs typeface="Roboto" panose="02000000000000000000" pitchFamily="2" charset="0"/>
                        </a:rPr>
                        <a:t>Month</a:t>
                      </a:r>
                      <a:endParaRPr lang="en-GB" sz="1100">
                        <a:effectLst/>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A3"/>
                    </a:solidFill>
                  </a:tcPr>
                </a:tc>
                <a:tc>
                  <a:txBody>
                    <a:bodyPr/>
                    <a:lstStyle/>
                    <a:p>
                      <a:pPr>
                        <a:lnSpc>
                          <a:spcPct val="107000"/>
                        </a:lnSpc>
                        <a:spcAft>
                          <a:spcPts val="800"/>
                        </a:spcAft>
                      </a:pPr>
                      <a:r>
                        <a:rPr lang="en-GB" sz="1200" b="1" dirty="0">
                          <a:solidFill>
                            <a:srgbClr val="FFFFFF"/>
                          </a:solidFill>
                          <a:effectLst/>
                          <a:latin typeface="Roboto" panose="02000000000000000000" pitchFamily="2" charset="0"/>
                          <a:ea typeface="Roboto" panose="02000000000000000000" pitchFamily="2" charset="0"/>
                          <a:cs typeface="Roboto" panose="02000000000000000000" pitchFamily="2" charset="0"/>
                        </a:rPr>
                        <a:t>Description</a:t>
                      </a:r>
                      <a:endParaRPr lang="en-GB" sz="1100" dirty="0">
                        <a:effectLst/>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A3"/>
                    </a:solidFill>
                  </a:tcPr>
                </a:tc>
                <a:extLst>
                  <a:ext uri="{0D108BD9-81ED-4DB2-BD59-A6C34878D82A}">
                    <a16:rowId xmlns:a16="http://schemas.microsoft.com/office/drawing/2014/main" val="325395046"/>
                  </a:ext>
                </a:extLst>
              </a:tr>
              <a:tr h="612257">
                <a:tc>
                  <a:txBody>
                    <a:bodyPr/>
                    <a:lstStyle/>
                    <a:p>
                      <a:pPr>
                        <a:lnSpc>
                          <a:spcPct val="107000"/>
                        </a:lnSpc>
                        <a:spcAft>
                          <a:spcPts val="800"/>
                        </a:spcAft>
                      </a:pPr>
                      <a:r>
                        <a:rPr lang="en-GB" sz="1200" kern="1200">
                          <a:solidFill>
                            <a:srgbClr val="000000"/>
                          </a:solidFill>
                          <a:effectLst/>
                          <a:latin typeface="Roboto" panose="02000000000000000000" pitchFamily="2" charset="0"/>
                          <a:ea typeface="Roboto" panose="02000000000000000000" pitchFamily="2" charset="0"/>
                          <a:cs typeface="Roboto" panose="02000000000000000000" pitchFamily="2" charset="0"/>
                        </a:rPr>
                        <a:t>March</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tc>
                  <a:txBody>
                    <a:bodyPr/>
                    <a:lstStyle/>
                    <a:p>
                      <a:pPr>
                        <a:lnSpc>
                          <a:spcPct val="107000"/>
                        </a:lnSpc>
                        <a:spcAft>
                          <a:spcPts val="800"/>
                        </a:spcAft>
                      </a:pPr>
                      <a:r>
                        <a:rPr lang="en-GB" sz="120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Reviewing criteria that was applied for last year’s Annual Rating to ensure it aligns with our engagement approach.</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extLst>
                  <a:ext uri="{0D108BD9-81ED-4DB2-BD59-A6C34878D82A}">
                    <a16:rowId xmlns:a16="http://schemas.microsoft.com/office/drawing/2014/main" val="1285749845"/>
                  </a:ext>
                </a:extLst>
              </a:tr>
              <a:tr h="612257">
                <a:tc>
                  <a:txBody>
                    <a:bodyPr/>
                    <a:lstStyle/>
                    <a:p>
                      <a:pPr>
                        <a:lnSpc>
                          <a:spcPct val="107000"/>
                        </a:lnSpc>
                        <a:spcAft>
                          <a:spcPts val="800"/>
                        </a:spcAft>
                      </a:pPr>
                      <a:r>
                        <a:rPr lang="en-GB" sz="1200" kern="1200">
                          <a:solidFill>
                            <a:srgbClr val="000000"/>
                          </a:solidFill>
                          <a:effectLst/>
                          <a:latin typeface="Roboto" panose="02000000000000000000" pitchFamily="2" charset="0"/>
                          <a:ea typeface="Roboto" panose="02000000000000000000" pitchFamily="2" charset="0"/>
                          <a:cs typeface="Roboto" panose="02000000000000000000" pitchFamily="2" charset="0"/>
                        </a:rPr>
                        <a:t>June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tc>
                  <a:txBody>
                    <a:bodyPr/>
                    <a:lstStyle/>
                    <a:p>
                      <a:pPr>
                        <a:lnSpc>
                          <a:spcPct val="107000"/>
                        </a:lnSpc>
                        <a:spcAft>
                          <a:spcPts val="800"/>
                        </a:spcAft>
                      </a:pPr>
                      <a:r>
                        <a:rPr lang="en-GB" sz="120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Updated Criteria to be communicated to Parties. This would be required to be formally approved by PAB.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extLst>
                  <a:ext uri="{0D108BD9-81ED-4DB2-BD59-A6C34878D82A}">
                    <a16:rowId xmlns:a16="http://schemas.microsoft.com/office/drawing/2014/main" val="1317365409"/>
                  </a:ext>
                </a:extLst>
              </a:tr>
              <a:tr h="549651">
                <a:tc>
                  <a:txBody>
                    <a:bodyPr/>
                    <a:lstStyle/>
                    <a:p>
                      <a:pPr>
                        <a:lnSpc>
                          <a:spcPct val="107000"/>
                        </a:lnSpc>
                        <a:spcAft>
                          <a:spcPts val="800"/>
                        </a:spcAft>
                      </a:pPr>
                      <a:r>
                        <a:rPr lang="en-GB" sz="1200" kern="1200">
                          <a:solidFill>
                            <a:srgbClr val="000000"/>
                          </a:solidFill>
                          <a:effectLst/>
                          <a:latin typeface="Roboto" panose="02000000000000000000" pitchFamily="2" charset="0"/>
                          <a:ea typeface="Roboto" panose="02000000000000000000" pitchFamily="2" charset="0"/>
                          <a:cs typeface="Roboto" panose="02000000000000000000" pitchFamily="2" charset="0"/>
                        </a:rPr>
                        <a:t>July</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tc>
                  <a:txBody>
                    <a:bodyPr/>
                    <a:lstStyle/>
                    <a:p>
                      <a:pPr>
                        <a:lnSpc>
                          <a:spcPct val="107000"/>
                        </a:lnSpc>
                        <a:spcAft>
                          <a:spcPts val="800"/>
                        </a:spcAft>
                      </a:pPr>
                      <a:r>
                        <a:rPr lang="en-GB" sz="120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Provide individual scores to each Party to review and raise comments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extLst>
                  <a:ext uri="{0D108BD9-81ED-4DB2-BD59-A6C34878D82A}">
                    <a16:rowId xmlns:a16="http://schemas.microsoft.com/office/drawing/2014/main" val="3501759152"/>
                  </a:ext>
                </a:extLst>
              </a:tr>
              <a:tr h="549651">
                <a:tc>
                  <a:txBody>
                    <a:bodyPr/>
                    <a:lstStyle/>
                    <a:p>
                      <a:pPr>
                        <a:lnSpc>
                          <a:spcPct val="107000"/>
                        </a:lnSpc>
                        <a:spcAft>
                          <a:spcPts val="800"/>
                        </a:spcAft>
                      </a:pPr>
                      <a:r>
                        <a:rPr lang="en-GB" sz="1200" kern="1200">
                          <a:solidFill>
                            <a:srgbClr val="000000"/>
                          </a:solidFill>
                          <a:effectLst/>
                          <a:latin typeface="Roboto" panose="02000000000000000000" pitchFamily="2" charset="0"/>
                          <a:ea typeface="Roboto" panose="02000000000000000000" pitchFamily="2" charset="0"/>
                          <a:cs typeface="Roboto" panose="02000000000000000000" pitchFamily="2" charset="0"/>
                        </a:rPr>
                        <a:t>August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tc>
                  <a:txBody>
                    <a:bodyPr/>
                    <a:lstStyle/>
                    <a:p>
                      <a:pPr>
                        <a:lnSpc>
                          <a:spcPct val="107000"/>
                        </a:lnSpc>
                        <a:spcAft>
                          <a:spcPts val="800"/>
                        </a:spcAft>
                      </a:pPr>
                      <a:r>
                        <a:rPr lang="en-GB" sz="1200" kern="1200" dirty="0">
                          <a:solidFill>
                            <a:srgbClr val="000000"/>
                          </a:solidFill>
                          <a:effectLst/>
                          <a:latin typeface="Roboto" panose="02000000000000000000" pitchFamily="2" charset="0"/>
                          <a:ea typeface="Roboto" panose="02000000000000000000" pitchFamily="2" charset="0"/>
                          <a:cs typeface="Roboto" panose="02000000000000000000" pitchFamily="2" charset="0"/>
                        </a:rPr>
                        <a:t>Provide market wide scores for Parties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5E3E0"/>
                    </a:solidFill>
                  </a:tcPr>
                </a:tc>
                <a:extLst>
                  <a:ext uri="{0D108BD9-81ED-4DB2-BD59-A6C34878D82A}">
                    <a16:rowId xmlns:a16="http://schemas.microsoft.com/office/drawing/2014/main" val="2605036887"/>
                  </a:ext>
                </a:extLst>
              </a:tr>
            </a:tbl>
          </a:graphicData>
        </a:graphic>
      </p:graphicFrame>
      <p:pic>
        <p:nvPicPr>
          <p:cNvPr id="43" name="Picture 42">
            <a:extLst>
              <a:ext uri="{FF2B5EF4-FFF2-40B4-BE49-F238E27FC236}">
                <a16:creationId xmlns:a16="http://schemas.microsoft.com/office/drawing/2014/main" id="{B6847739-5177-4637-8848-EF7D7E5F5386}"/>
              </a:ext>
            </a:extLst>
          </p:cNvPr>
          <p:cNvPicPr>
            <a:picLocks noChangeAspect="1"/>
          </p:cNvPicPr>
          <p:nvPr/>
        </p:nvPicPr>
        <p:blipFill>
          <a:blip r:embed="rId2"/>
          <a:stretch>
            <a:fillRect/>
          </a:stretch>
        </p:blipFill>
        <p:spPr>
          <a:xfrm>
            <a:off x="693057" y="1955766"/>
            <a:ext cx="883940" cy="2946467"/>
          </a:xfrm>
          <a:prstGeom prst="rect">
            <a:avLst/>
          </a:prstGeom>
        </p:spPr>
      </p:pic>
      <p:sp>
        <p:nvSpPr>
          <p:cNvPr id="5" name="Rectangle 4">
            <a:extLst>
              <a:ext uri="{FF2B5EF4-FFF2-40B4-BE49-F238E27FC236}">
                <a16:creationId xmlns:a16="http://schemas.microsoft.com/office/drawing/2014/main" id="{C4BAA3C4-ADB0-BA55-C1AF-FF5997F3937D}"/>
              </a:ext>
            </a:extLst>
          </p:cNvPr>
          <p:cNvSpPr/>
          <p:nvPr/>
        </p:nvSpPr>
        <p:spPr>
          <a:xfrm>
            <a:off x="1576997" y="2987029"/>
            <a:ext cx="5167944" cy="6572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Roboto" panose="02000000000000000000" pitchFamily="2" charset="0"/>
                <a:ea typeface="Roboto" panose="02000000000000000000" pitchFamily="2" charset="0"/>
                <a:cs typeface="Roboto" panose="02000000000000000000" pitchFamily="2" charset="0"/>
              </a:rPr>
              <a:t> </a:t>
            </a:r>
          </a:p>
        </p:txBody>
      </p:sp>
      <p:sp>
        <p:nvSpPr>
          <p:cNvPr id="6" name="Rectangle: Rounded Corners 5">
            <a:extLst>
              <a:ext uri="{FF2B5EF4-FFF2-40B4-BE49-F238E27FC236}">
                <a16:creationId xmlns:a16="http://schemas.microsoft.com/office/drawing/2014/main" id="{33570734-CB22-A8AE-EC3A-34523A1ED304}"/>
              </a:ext>
            </a:extLst>
          </p:cNvPr>
          <p:cNvSpPr/>
          <p:nvPr/>
        </p:nvSpPr>
        <p:spPr>
          <a:xfrm>
            <a:off x="6966857" y="1514476"/>
            <a:ext cx="4122057" cy="20145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Roboto" panose="02000000000000000000" pitchFamily="2" charset="0"/>
                <a:ea typeface="Roboto" panose="02000000000000000000" pitchFamily="2" charset="0"/>
                <a:cs typeface="Roboto" panose="02000000000000000000" pitchFamily="2" charset="0"/>
              </a:rPr>
              <a:t>We have:</a:t>
            </a:r>
          </a:p>
          <a:p>
            <a:pPr algn="ctr"/>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n-GB" dirty="0">
                <a:latin typeface="Roboto" panose="02000000000000000000" pitchFamily="2" charset="0"/>
                <a:ea typeface="Roboto" panose="02000000000000000000" pitchFamily="2" charset="0"/>
                <a:cs typeface="Roboto" panose="02000000000000000000" pitchFamily="2" charset="0"/>
              </a:rPr>
              <a:t>Gained industry input via the RIG, including our rationale</a:t>
            </a:r>
          </a:p>
          <a:p>
            <a:pPr marL="285750" indent="-285750">
              <a:buFont typeface="Wingdings" panose="05000000000000000000" pitchFamily="2" charset="2"/>
              <a:buChar char="ü"/>
            </a:pPr>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n-GB" dirty="0">
                <a:latin typeface="Roboto" panose="02000000000000000000" pitchFamily="2" charset="0"/>
                <a:ea typeface="Roboto" panose="02000000000000000000" pitchFamily="2" charset="0"/>
                <a:cs typeface="Roboto" panose="02000000000000000000" pitchFamily="2" charset="0"/>
              </a:rPr>
              <a:t>Agreed our approach with PAB</a:t>
            </a:r>
          </a:p>
        </p:txBody>
      </p:sp>
      <p:sp>
        <p:nvSpPr>
          <p:cNvPr id="7" name="Rectangle: Rounded Corners 6">
            <a:extLst>
              <a:ext uri="{FF2B5EF4-FFF2-40B4-BE49-F238E27FC236}">
                <a16:creationId xmlns:a16="http://schemas.microsoft.com/office/drawing/2014/main" id="{E35F823B-337A-8E1A-8F0A-CEB65ABBD993}"/>
              </a:ext>
            </a:extLst>
          </p:cNvPr>
          <p:cNvSpPr/>
          <p:nvPr/>
        </p:nvSpPr>
        <p:spPr>
          <a:xfrm>
            <a:off x="6966857" y="3690699"/>
            <a:ext cx="4122057" cy="26209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Roboto" panose="02000000000000000000" pitchFamily="2" charset="0"/>
                <a:ea typeface="Roboto" panose="02000000000000000000" pitchFamily="2" charset="0"/>
                <a:cs typeface="Roboto" panose="02000000000000000000" pitchFamily="2" charset="0"/>
              </a:rPr>
              <a:t>We will:</a:t>
            </a:r>
          </a:p>
          <a:p>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n-GB" dirty="0">
                <a:latin typeface="Roboto" panose="02000000000000000000" pitchFamily="2" charset="0"/>
                <a:ea typeface="Roboto" panose="02000000000000000000" pitchFamily="2" charset="0"/>
                <a:cs typeface="Roboto" panose="02000000000000000000" pitchFamily="2" charset="0"/>
              </a:rPr>
              <a:t>Apply the annual rating criteria and put the results to final PAB approval</a:t>
            </a:r>
          </a:p>
          <a:p>
            <a:pPr marL="285750" indent="-285750">
              <a:buFont typeface="Wingdings" panose="05000000000000000000" pitchFamily="2" charset="2"/>
              <a:buChar char="ü"/>
            </a:pPr>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n-GB" dirty="0">
                <a:latin typeface="Roboto" panose="02000000000000000000" pitchFamily="2" charset="0"/>
                <a:ea typeface="Roboto" panose="02000000000000000000" pitchFamily="2" charset="0"/>
                <a:cs typeface="Roboto" panose="02000000000000000000" pitchFamily="2" charset="0"/>
              </a:rPr>
              <a:t>Provide you with your own rating for validation prior to sharing all ratings</a:t>
            </a:r>
          </a:p>
        </p:txBody>
      </p:sp>
    </p:spTree>
    <p:extLst>
      <p:ext uri="{BB962C8B-B14F-4D97-AF65-F5344CB8AC3E}">
        <p14:creationId xmlns:p14="http://schemas.microsoft.com/office/powerpoint/2010/main" val="386286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AE027-03D8-427A-9147-D5C2E799D0BF}"/>
              </a:ext>
            </a:extLst>
          </p:cNvPr>
          <p:cNvSpPr>
            <a:spLocks noGrp="1"/>
          </p:cNvSpPr>
          <p:nvPr>
            <p:ph type="title"/>
          </p:nvPr>
        </p:nvSpPr>
        <p:spPr/>
        <p:txBody>
          <a:bodyPr/>
          <a:lstStyle/>
          <a:p>
            <a:r>
              <a:rPr lang="en-GB" dirty="0">
                <a:solidFill>
                  <a:schemeClr val="tx2"/>
                </a:solidFill>
                <a:cs typeface="Roboto" panose="02000000000000000000" pitchFamily="2" charset="0"/>
              </a:rPr>
              <a:t>Key points</a:t>
            </a:r>
            <a:endParaRPr lang="en-GB" dirty="0">
              <a:cs typeface="Roboto" panose="02000000000000000000" pitchFamily="2" charset="0"/>
            </a:endParaRPr>
          </a:p>
        </p:txBody>
      </p:sp>
      <p:sp>
        <p:nvSpPr>
          <p:cNvPr id="3" name="Content Placeholder 2">
            <a:extLst>
              <a:ext uri="{FF2B5EF4-FFF2-40B4-BE49-F238E27FC236}">
                <a16:creationId xmlns:a16="http://schemas.microsoft.com/office/drawing/2014/main" id="{34C73F40-92F9-C36E-AC2A-79E78B946372}"/>
              </a:ext>
            </a:extLst>
          </p:cNvPr>
          <p:cNvSpPr>
            <a:spLocks noGrp="1"/>
          </p:cNvSpPr>
          <p:nvPr>
            <p:ph sz="quarter" idx="10"/>
          </p:nvPr>
        </p:nvSpPr>
        <p:spPr/>
        <p:txBody>
          <a:bodyPr/>
          <a:lstStyle/>
          <a:p>
            <a:r>
              <a:rPr lang="en-GB" dirty="0">
                <a:cs typeface="Roboto" panose="02000000000000000000" pitchFamily="2" charset="0"/>
              </a:rPr>
              <a:t>We are using our risk data to indicate where further work is needed – it is not being used to directly drive the rating.</a:t>
            </a:r>
          </a:p>
          <a:p>
            <a:endParaRPr lang="en-GB" dirty="0">
              <a:cs typeface="Roboto" panose="02000000000000000000" pitchFamily="2" charset="0"/>
            </a:endParaRPr>
          </a:p>
          <a:p>
            <a:r>
              <a:rPr lang="en-GB" dirty="0">
                <a:cs typeface="Roboto" panose="02000000000000000000" pitchFamily="2" charset="0"/>
              </a:rPr>
              <a:t>Energy theft continues to be a priority for the rating – but with the key focus here on those that do not engage with TDIS at all.</a:t>
            </a:r>
          </a:p>
          <a:p>
            <a:endParaRPr lang="en-GB" dirty="0">
              <a:cs typeface="Roboto" panose="02000000000000000000" pitchFamily="2" charset="0"/>
            </a:endParaRPr>
          </a:p>
          <a:p>
            <a:r>
              <a:rPr lang="en-GB" dirty="0">
                <a:cs typeface="Roboto" panose="02000000000000000000" pitchFamily="2" charset="0"/>
              </a:rPr>
              <a:t>We acknowledge that the first data cleanse sprint was new, and have therefore agreed with PAB that management assertions related to this should not attract the same focus as other management assertions.</a:t>
            </a:r>
          </a:p>
        </p:txBody>
      </p:sp>
    </p:spTree>
    <p:extLst>
      <p:ext uri="{BB962C8B-B14F-4D97-AF65-F5344CB8AC3E}">
        <p14:creationId xmlns:p14="http://schemas.microsoft.com/office/powerpoint/2010/main" val="169730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FAF5-8CB8-1F9B-5A59-C0A9EEBC2587}"/>
              </a:ext>
            </a:extLst>
          </p:cNvPr>
          <p:cNvSpPr>
            <a:spLocks noGrp="1"/>
          </p:cNvSpPr>
          <p:nvPr>
            <p:ph type="title"/>
          </p:nvPr>
        </p:nvSpPr>
        <p:spPr/>
        <p:txBody>
          <a:bodyPr/>
          <a:lstStyle/>
          <a:p>
            <a:r>
              <a:rPr lang="en-GB">
                <a:solidFill>
                  <a:schemeClr val="tx2"/>
                </a:solidFill>
              </a:rPr>
              <a:t>Annual rating Criteria</a:t>
            </a:r>
            <a:endParaRPr lang="en-GB"/>
          </a:p>
        </p:txBody>
      </p:sp>
      <p:graphicFrame>
        <p:nvGraphicFramePr>
          <p:cNvPr id="4" name="Table 3">
            <a:extLst>
              <a:ext uri="{FF2B5EF4-FFF2-40B4-BE49-F238E27FC236}">
                <a16:creationId xmlns:a16="http://schemas.microsoft.com/office/drawing/2014/main" id="{D27A5C04-6195-0EA0-39A5-760D56516114}"/>
              </a:ext>
            </a:extLst>
          </p:cNvPr>
          <p:cNvGraphicFramePr>
            <a:graphicFrameLocks noGrp="1"/>
          </p:cNvGraphicFramePr>
          <p:nvPr>
            <p:extLst>
              <p:ext uri="{D42A27DB-BD31-4B8C-83A1-F6EECF244321}">
                <p14:modId xmlns:p14="http://schemas.microsoft.com/office/powerpoint/2010/main" val="1879787916"/>
              </p:ext>
            </p:extLst>
          </p:nvPr>
        </p:nvGraphicFramePr>
        <p:xfrm>
          <a:off x="481013" y="1560592"/>
          <a:ext cx="11229974" cy="4576312"/>
        </p:xfrm>
        <a:graphic>
          <a:graphicData uri="http://schemas.openxmlformats.org/drawingml/2006/table">
            <a:tbl>
              <a:tblPr firstRow="1" firstCol="1" bandRow="1"/>
              <a:tblGrid>
                <a:gridCol w="1366119">
                  <a:extLst>
                    <a:ext uri="{9D8B030D-6E8A-4147-A177-3AD203B41FA5}">
                      <a16:colId xmlns:a16="http://schemas.microsoft.com/office/drawing/2014/main" val="58973170"/>
                    </a:ext>
                  </a:extLst>
                </a:gridCol>
                <a:gridCol w="2990747">
                  <a:extLst>
                    <a:ext uri="{9D8B030D-6E8A-4147-A177-3AD203B41FA5}">
                      <a16:colId xmlns:a16="http://schemas.microsoft.com/office/drawing/2014/main" val="2480543341"/>
                    </a:ext>
                  </a:extLst>
                </a:gridCol>
                <a:gridCol w="1718277">
                  <a:extLst>
                    <a:ext uri="{9D8B030D-6E8A-4147-A177-3AD203B41FA5}">
                      <a16:colId xmlns:a16="http://schemas.microsoft.com/office/drawing/2014/main" val="3181257773"/>
                    </a:ext>
                  </a:extLst>
                </a:gridCol>
                <a:gridCol w="1718277">
                  <a:extLst>
                    <a:ext uri="{9D8B030D-6E8A-4147-A177-3AD203B41FA5}">
                      <a16:colId xmlns:a16="http://schemas.microsoft.com/office/drawing/2014/main" val="410255313"/>
                    </a:ext>
                  </a:extLst>
                </a:gridCol>
                <a:gridCol w="1718277">
                  <a:extLst>
                    <a:ext uri="{9D8B030D-6E8A-4147-A177-3AD203B41FA5}">
                      <a16:colId xmlns:a16="http://schemas.microsoft.com/office/drawing/2014/main" val="1495086455"/>
                    </a:ext>
                  </a:extLst>
                </a:gridCol>
                <a:gridCol w="1718277">
                  <a:extLst>
                    <a:ext uri="{9D8B030D-6E8A-4147-A177-3AD203B41FA5}">
                      <a16:colId xmlns:a16="http://schemas.microsoft.com/office/drawing/2014/main" val="1371567226"/>
                    </a:ext>
                  </a:extLst>
                </a:gridCol>
              </a:tblGrid>
              <a:tr h="442022">
                <a:tc>
                  <a:txBody>
                    <a:bodyPr/>
                    <a:lstStyle/>
                    <a:p>
                      <a:pPr marL="0" algn="ctr" defTabSz="914400" rtl="0" eaLnBrk="1" latinLnBrk="0" hangingPunct="1">
                        <a:lnSpc>
                          <a:spcPct val="115000"/>
                        </a:lnSpc>
                        <a:spcAft>
                          <a:spcPts val="800"/>
                        </a:spcAft>
                      </a:pPr>
                      <a:r>
                        <a:rPr lang="en-GB" sz="1400" kern="100">
                          <a:solidFill>
                            <a:srgbClr val="FFFFFF"/>
                          </a:solidFill>
                          <a:effectLst/>
                          <a:latin typeface="Roboto" panose="02000000000000000000" pitchFamily="2" charset="0"/>
                          <a:ea typeface="Roboto" panose="02000000000000000000" pitchFamily="2" charset="0"/>
                          <a:cs typeface="Roboto" panose="02000000000000000000" pitchFamily="2" charset="0"/>
                        </a:rPr>
                        <a:t>Category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A3"/>
                    </a:solidFill>
                  </a:tcPr>
                </a:tc>
                <a:tc>
                  <a:txBody>
                    <a:bodyPr/>
                    <a:lstStyle/>
                    <a:p>
                      <a:pPr algn="ctr">
                        <a:lnSpc>
                          <a:spcPct val="115000"/>
                        </a:lnSpc>
                        <a:spcAft>
                          <a:spcPts val="800"/>
                        </a:spcAft>
                      </a:pPr>
                      <a:r>
                        <a:rPr lang="en-GB" sz="1400" kern="100">
                          <a:solidFill>
                            <a:srgbClr val="FFFFFF"/>
                          </a:solidFill>
                          <a:effectLst/>
                          <a:latin typeface="Roboto" panose="02000000000000000000" pitchFamily="2" charset="0"/>
                          <a:ea typeface="Roboto" panose="02000000000000000000" pitchFamily="2" charset="0"/>
                          <a:cs typeface="Roboto" panose="02000000000000000000" pitchFamily="2" charset="0"/>
                        </a:rPr>
                        <a:t>Criteria</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A3"/>
                    </a:solidFill>
                  </a:tcPr>
                </a:tc>
                <a:tc>
                  <a:txBody>
                    <a:bodyPr/>
                    <a:lstStyle/>
                    <a:p>
                      <a:pPr algn="ctr">
                        <a:lnSpc>
                          <a:spcPct val="115000"/>
                        </a:lnSpc>
                        <a:spcAft>
                          <a:spcPts val="800"/>
                        </a:spcAft>
                      </a:pPr>
                      <a:r>
                        <a:rPr lang="en-GB" sz="1400" kern="100">
                          <a:solidFill>
                            <a:srgbClr val="FFFFFF"/>
                          </a:solidFill>
                          <a:effectLst/>
                          <a:latin typeface="Roboto" panose="02000000000000000000" pitchFamily="2" charset="0"/>
                          <a:ea typeface="Roboto" panose="02000000000000000000" pitchFamily="2" charset="0"/>
                          <a:cs typeface="Roboto" panose="02000000000000000000" pitchFamily="2" charset="0"/>
                        </a:rPr>
                        <a:t>No Material Weakness</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A3"/>
                    </a:solidFill>
                  </a:tcPr>
                </a:tc>
                <a:tc>
                  <a:txBody>
                    <a:bodyPr/>
                    <a:lstStyle/>
                    <a:p>
                      <a:pPr algn="ctr">
                        <a:lnSpc>
                          <a:spcPct val="115000"/>
                        </a:lnSpc>
                        <a:spcAft>
                          <a:spcPts val="800"/>
                        </a:spcAft>
                      </a:pPr>
                      <a:r>
                        <a:rPr lang="en-GB" sz="1400" kern="100">
                          <a:solidFill>
                            <a:srgbClr val="FFFFFF"/>
                          </a:solidFill>
                          <a:effectLst/>
                          <a:latin typeface="Roboto" panose="02000000000000000000" pitchFamily="2" charset="0"/>
                          <a:ea typeface="Roboto" panose="02000000000000000000" pitchFamily="2" charset="0"/>
                          <a:cs typeface="Roboto" panose="02000000000000000000" pitchFamily="2" charset="0"/>
                        </a:rPr>
                        <a:t>Minor Weakness</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A3"/>
                    </a:solidFill>
                  </a:tcPr>
                </a:tc>
                <a:tc>
                  <a:txBody>
                    <a:bodyPr/>
                    <a:lstStyle/>
                    <a:p>
                      <a:pPr algn="ctr">
                        <a:lnSpc>
                          <a:spcPct val="115000"/>
                        </a:lnSpc>
                        <a:spcAft>
                          <a:spcPts val="800"/>
                        </a:spcAft>
                      </a:pPr>
                      <a:r>
                        <a:rPr lang="en-GB" sz="1400" kern="100">
                          <a:solidFill>
                            <a:srgbClr val="FFFFFF"/>
                          </a:solidFill>
                          <a:effectLst/>
                          <a:latin typeface="Roboto" panose="02000000000000000000" pitchFamily="2" charset="0"/>
                          <a:ea typeface="Roboto" panose="02000000000000000000" pitchFamily="2" charset="0"/>
                          <a:cs typeface="Roboto" panose="02000000000000000000" pitchFamily="2" charset="0"/>
                        </a:rPr>
                        <a:t>Moderate Weakness</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A3"/>
                    </a:solidFill>
                  </a:tcPr>
                </a:tc>
                <a:tc>
                  <a:txBody>
                    <a:bodyPr/>
                    <a:lstStyle/>
                    <a:p>
                      <a:pPr algn="ctr">
                        <a:lnSpc>
                          <a:spcPct val="115000"/>
                        </a:lnSpc>
                        <a:spcAft>
                          <a:spcPts val="800"/>
                        </a:spcAft>
                      </a:pPr>
                      <a:r>
                        <a:rPr lang="en-GB" sz="1400" kern="100">
                          <a:solidFill>
                            <a:srgbClr val="FFFFFF"/>
                          </a:solidFill>
                          <a:effectLst/>
                          <a:latin typeface="Roboto" panose="02000000000000000000" pitchFamily="2" charset="0"/>
                          <a:ea typeface="Roboto" panose="02000000000000000000" pitchFamily="2" charset="0"/>
                          <a:cs typeface="Roboto" panose="02000000000000000000" pitchFamily="2" charset="0"/>
                        </a:rPr>
                        <a:t>Severe Weakness</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A3"/>
                    </a:solidFill>
                  </a:tcPr>
                </a:tc>
                <a:extLst>
                  <a:ext uri="{0D108BD9-81ED-4DB2-BD59-A6C34878D82A}">
                    <a16:rowId xmlns:a16="http://schemas.microsoft.com/office/drawing/2014/main" val="2410670248"/>
                  </a:ext>
                </a:extLst>
              </a:tr>
              <a:tr h="442022">
                <a:tc rowSpan="5">
                  <a:txBody>
                    <a:bodyPr/>
                    <a:lstStyle/>
                    <a:p>
                      <a:pPr algn="ctr">
                        <a:lnSpc>
                          <a:spcPct val="115000"/>
                        </a:lnSpc>
                        <a:spcAft>
                          <a:spcPts val="800"/>
                        </a:spcAft>
                      </a:pPr>
                      <a:r>
                        <a:rPr lang="en-GB" sz="1400" b="1" kern="100">
                          <a:effectLst/>
                          <a:latin typeface="Roboto" panose="02000000000000000000" pitchFamily="2" charset="0"/>
                          <a:ea typeface="Roboto" panose="02000000000000000000" pitchFamily="2" charset="0"/>
                          <a:cs typeface="Roboto" panose="02000000000000000000" pitchFamily="2" charset="0"/>
                        </a:rPr>
                        <a:t>Performance Data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a:solidFill>
                            <a:srgbClr val="000000"/>
                          </a:solidFill>
                          <a:effectLst/>
                          <a:latin typeface="Roboto" panose="02000000000000000000" pitchFamily="2" charset="0"/>
                          <a:ea typeface="Roboto" panose="02000000000000000000" pitchFamily="2" charset="0"/>
                          <a:cs typeface="Roboto" panose="02000000000000000000" pitchFamily="2" charset="0"/>
                        </a:rPr>
                        <a:t>Action Plan PAT issued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600" kern="100" dirty="0">
                          <a:solidFill>
                            <a:srgbClr val="000000"/>
                          </a:solidFill>
                          <a:effectLst/>
                          <a:latin typeface="Wingdings" panose="05000000000000000000" pitchFamily="2" charset="2"/>
                          <a:ea typeface="Roboto" panose="02000000000000000000" pitchFamily="2" charset="0"/>
                          <a:cs typeface="Roboto" panose="02000000000000000000" pitchFamily="2" charset="0"/>
                        </a:rPr>
                        <a:t> </a:t>
                      </a:r>
                      <a:r>
                        <a:rPr lang="en-GB" sz="1600" kern="100" dirty="0">
                          <a:solidFill>
                            <a:srgbClr val="000000"/>
                          </a:solidFill>
                          <a:effectLst/>
                          <a:latin typeface="Wingdings" panose="05000000000000000000" pitchFamily="2" charset="2"/>
                          <a:ea typeface="Roboto" panose="02000000000000000000" pitchFamily="2" charset="0"/>
                          <a:cs typeface="Roboto" panose="02000000000000000000" pitchFamily="2" charset="0"/>
                          <a:sym typeface="Wingdings" panose="05000000000000000000" pitchFamily="2" charset="2"/>
                        </a:rPr>
                        <a:t></a:t>
                      </a:r>
                      <a:endParaRPr lang="en-GB" sz="1600" kern="100" dirty="0">
                        <a:solidFill>
                          <a:srgbClr val="000000"/>
                        </a:solidFill>
                        <a:effectLst/>
                        <a:latin typeface="Wingdings" panose="05000000000000000000" pitchFamily="2" charset="2"/>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Multiple action plans</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1737183"/>
                  </a:ext>
                </a:extLst>
              </a:tr>
              <a:tr h="772770">
                <a:tc vMerge="1">
                  <a:txBody>
                    <a:bodyPr/>
                    <a:lstStyle/>
                    <a:p>
                      <a:pPr algn="l">
                        <a:lnSpc>
                          <a:spcPct val="115000"/>
                        </a:lnSpc>
                        <a:spcAft>
                          <a:spcPts val="800"/>
                        </a:spcAft>
                      </a:pPr>
                      <a:endParaRPr lang="en-GB"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Management Assertion PAT Issued (except those relating to data cleanse) </a:t>
                      </a:r>
                      <a:endParaRPr lang="en-GB" sz="1400" kern="1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600" kern="100" dirty="0">
                          <a:solidFill>
                            <a:srgbClr val="000000"/>
                          </a:solidFill>
                          <a:effectLst/>
                          <a:latin typeface="Wingdings" panose="05000000000000000000" pitchFamily="2" charset="2"/>
                          <a:ea typeface="Roboto" panose="02000000000000000000" pitchFamily="2" charset="0"/>
                          <a:cs typeface="Roboto" panose="02000000000000000000" pitchFamily="2" charset="0"/>
                          <a:sym typeface="Wingdings" panose="05000000000000000000" pitchFamily="2" charset="2"/>
                        </a:rPr>
                        <a:t></a:t>
                      </a:r>
                      <a:endParaRPr lang="en-GB" sz="1600" kern="1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2010111"/>
                  </a:ext>
                </a:extLst>
              </a:tr>
              <a:tr h="272596">
                <a:tc vMerge="1">
                  <a:txBody>
                    <a:bodyPr/>
                    <a:lstStyle/>
                    <a:p>
                      <a:pPr algn="l">
                        <a:lnSpc>
                          <a:spcPct val="115000"/>
                        </a:lnSpc>
                        <a:spcAft>
                          <a:spcPts val="800"/>
                        </a:spcAft>
                      </a:pPr>
                      <a:endParaRPr lang="en-GB"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a:solidFill>
                            <a:srgbClr val="000000"/>
                          </a:solidFill>
                          <a:effectLst/>
                          <a:latin typeface="Roboto" panose="02000000000000000000" pitchFamily="2" charset="0"/>
                          <a:ea typeface="Roboto" panose="02000000000000000000" pitchFamily="2" charset="0"/>
                          <a:cs typeface="Roboto" panose="02000000000000000000" pitchFamily="2" charset="0"/>
                        </a:rPr>
                        <a:t>Specific Condition PAT Issued</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600" kern="100" dirty="0">
                          <a:solidFill>
                            <a:srgbClr val="000000"/>
                          </a:solidFill>
                          <a:effectLst/>
                          <a:latin typeface="Wingdings" panose="05000000000000000000" pitchFamily="2" charset="2"/>
                          <a:ea typeface="Roboto" panose="02000000000000000000" pitchFamily="2" charset="0"/>
                          <a:cs typeface="Roboto" panose="02000000000000000000" pitchFamily="2" charset="0"/>
                          <a:sym typeface="Wingdings" panose="05000000000000000000" pitchFamily="2" charset="2"/>
                        </a:rPr>
                        <a:t></a:t>
                      </a:r>
                      <a:endParaRPr lang="en-GB" sz="1600" kern="1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4347233"/>
                  </a:ext>
                </a:extLst>
              </a:tr>
              <a:tr h="272596">
                <a:tc vMerge="1">
                  <a:txBody>
                    <a:bodyPr/>
                    <a:lstStyle/>
                    <a:p>
                      <a:pPr algn="l">
                        <a:lnSpc>
                          <a:spcPct val="115000"/>
                        </a:lnSpc>
                        <a:spcAft>
                          <a:spcPts val="800"/>
                        </a:spcAft>
                      </a:pPr>
                      <a:endParaRPr lang="en-GB"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a:solidFill>
                            <a:srgbClr val="000000"/>
                          </a:solidFill>
                          <a:effectLst/>
                          <a:latin typeface="Roboto" panose="02000000000000000000" pitchFamily="2" charset="0"/>
                          <a:ea typeface="Roboto" panose="02000000000000000000" pitchFamily="2" charset="0"/>
                          <a:cs typeface="Roboto" panose="02000000000000000000" pitchFamily="2" charset="0"/>
                        </a:rPr>
                        <a:t>Referral to Ofgem</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600" kern="100" dirty="0">
                          <a:solidFill>
                            <a:srgbClr val="000000"/>
                          </a:solidFill>
                          <a:effectLst/>
                          <a:latin typeface="Wingdings" panose="05000000000000000000" pitchFamily="2" charset="2"/>
                          <a:ea typeface="Roboto" panose="02000000000000000000" pitchFamily="2" charset="0"/>
                          <a:cs typeface="Roboto" panose="02000000000000000000" pitchFamily="2" charset="0"/>
                          <a:sym typeface="Wingdings" panose="05000000000000000000" pitchFamily="2" charset="2"/>
                        </a:rPr>
                        <a:t></a:t>
                      </a:r>
                      <a:endParaRPr lang="en-GB" sz="1600" kern="1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1423828"/>
                  </a:ext>
                </a:extLst>
              </a:tr>
              <a:tr h="272596">
                <a:tc vMerge="1">
                  <a:txBody>
                    <a:bodyPr/>
                    <a:lstStyle/>
                    <a:p>
                      <a:pPr algn="l">
                        <a:lnSpc>
                          <a:spcPct val="115000"/>
                        </a:lnSpc>
                        <a:spcAft>
                          <a:spcPts val="800"/>
                        </a:spcAft>
                      </a:pPr>
                      <a:endParaRPr lang="en-GB"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a:solidFill>
                            <a:srgbClr val="000000"/>
                          </a:solidFill>
                          <a:effectLst/>
                          <a:latin typeface="Roboto" panose="02000000000000000000" pitchFamily="2" charset="0"/>
                          <a:ea typeface="Roboto" panose="02000000000000000000" pitchFamily="2" charset="0"/>
                          <a:cs typeface="Roboto" panose="02000000000000000000" pitchFamily="2" charset="0"/>
                        </a:rPr>
                        <a:t>Event of Default</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600" kern="100" dirty="0">
                          <a:solidFill>
                            <a:srgbClr val="000000"/>
                          </a:solidFill>
                          <a:effectLst/>
                          <a:latin typeface="Wingdings" panose="05000000000000000000" pitchFamily="2" charset="2"/>
                          <a:ea typeface="Roboto" panose="02000000000000000000" pitchFamily="2" charset="0"/>
                          <a:cs typeface="Roboto" panose="02000000000000000000" pitchFamily="2" charset="0"/>
                          <a:sym typeface="Wingdings" panose="05000000000000000000" pitchFamily="2" charset="2"/>
                        </a:rPr>
                        <a:t></a:t>
                      </a:r>
                      <a:endParaRPr lang="en-GB" sz="1600" kern="1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808689"/>
                  </a:ext>
                </a:extLst>
              </a:tr>
              <a:tr h="509520">
                <a:tc>
                  <a:txBody>
                    <a:bodyPr/>
                    <a:lstStyle/>
                    <a:p>
                      <a:pPr algn="ctr">
                        <a:lnSpc>
                          <a:spcPct val="115000"/>
                        </a:lnSpc>
                        <a:spcAft>
                          <a:spcPts val="800"/>
                        </a:spcAft>
                      </a:pPr>
                      <a:r>
                        <a:rPr lang="en-GB" sz="1400" b="1" kern="100">
                          <a:effectLst/>
                          <a:latin typeface="Roboto" panose="02000000000000000000" pitchFamily="2" charset="0"/>
                          <a:ea typeface="Roboto" panose="02000000000000000000" pitchFamily="2" charset="0"/>
                          <a:cs typeface="Roboto" panose="02000000000000000000" pitchFamily="2" charset="0"/>
                        </a:rPr>
                        <a:t>Data Cleanse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a:solidFill>
                            <a:srgbClr val="000000"/>
                          </a:solidFill>
                          <a:effectLst/>
                          <a:latin typeface="Roboto" panose="02000000000000000000" pitchFamily="2" charset="0"/>
                          <a:ea typeface="Roboto" panose="02000000000000000000" pitchFamily="2" charset="0"/>
                          <a:cs typeface="Roboto" panose="02000000000000000000" pitchFamily="2" charset="0"/>
                        </a:rPr>
                        <a:t>Management Assertion PAT relating to data cleanse</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600" kern="100" dirty="0">
                          <a:solidFill>
                            <a:srgbClr val="000000"/>
                          </a:solidFill>
                          <a:effectLst/>
                          <a:latin typeface="Wingdings" panose="05000000000000000000" pitchFamily="2" charset="2"/>
                          <a:ea typeface="Roboto" panose="02000000000000000000" pitchFamily="2" charset="0"/>
                          <a:cs typeface="Roboto" panose="02000000000000000000" pitchFamily="2" charset="0"/>
                          <a:sym typeface="Wingdings" panose="05000000000000000000" pitchFamily="2" charset="2"/>
                        </a:rPr>
                        <a:t></a:t>
                      </a:r>
                      <a:endParaRPr lang="en-GB" sz="1600" kern="1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9375763"/>
                  </a:ext>
                </a:extLst>
              </a:tr>
              <a:tr h="509520">
                <a:tc rowSpan="2">
                  <a:txBody>
                    <a:bodyPr/>
                    <a:lstStyle/>
                    <a:p>
                      <a:pPr algn="ctr">
                        <a:lnSpc>
                          <a:spcPct val="115000"/>
                        </a:lnSpc>
                        <a:spcAft>
                          <a:spcPts val="800"/>
                        </a:spcAft>
                      </a:pPr>
                      <a:r>
                        <a:rPr lang="en-GB" sz="1400" b="1" kern="100">
                          <a:effectLst/>
                          <a:latin typeface="Roboto" panose="02000000000000000000" pitchFamily="2" charset="0"/>
                          <a:ea typeface="Roboto" panose="02000000000000000000" pitchFamily="2" charset="0"/>
                          <a:cs typeface="Roboto" panose="02000000000000000000" pitchFamily="2" charset="0"/>
                        </a:rPr>
                        <a:t>Market Entry and Qualification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a:solidFill>
                            <a:srgbClr val="000000"/>
                          </a:solidFill>
                          <a:effectLst/>
                          <a:latin typeface="Roboto" panose="02000000000000000000" pitchFamily="2" charset="0"/>
                          <a:ea typeface="Roboto" panose="02000000000000000000" pitchFamily="2" charset="0"/>
                          <a:cs typeface="Roboto" panose="02000000000000000000" pitchFamily="2" charset="0"/>
                        </a:rPr>
                        <a:t>Maintenance of Qualification Delay of 1 month or more</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600" kern="100" dirty="0">
                          <a:solidFill>
                            <a:srgbClr val="000000"/>
                          </a:solidFill>
                          <a:effectLst/>
                          <a:latin typeface="Wingdings" panose="05000000000000000000" pitchFamily="2" charset="2"/>
                          <a:ea typeface="Roboto" panose="02000000000000000000" pitchFamily="2" charset="0"/>
                          <a:cs typeface="Roboto" panose="02000000000000000000" pitchFamily="2" charset="0"/>
                          <a:sym typeface="Wingdings" panose="05000000000000000000" pitchFamily="2" charset="2"/>
                        </a:rPr>
                        <a:t></a:t>
                      </a:r>
                      <a:endParaRPr lang="en-GB" sz="1600" kern="1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5736976"/>
                  </a:ext>
                </a:extLst>
              </a:tr>
              <a:tr h="509520">
                <a:tc vMerge="1">
                  <a:txBody>
                    <a:bodyPr/>
                    <a:lstStyle/>
                    <a:p>
                      <a:pPr algn="ctr">
                        <a:lnSpc>
                          <a:spcPct val="115000"/>
                        </a:lnSpc>
                        <a:spcAft>
                          <a:spcPts val="800"/>
                        </a:spcAft>
                      </a:pPr>
                      <a:endParaRPr lang="en-GB"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a:solidFill>
                            <a:srgbClr val="000000"/>
                          </a:solidFill>
                          <a:effectLst/>
                          <a:latin typeface="Roboto" panose="02000000000000000000" pitchFamily="2" charset="0"/>
                          <a:ea typeface="Roboto" panose="02000000000000000000" pitchFamily="2" charset="0"/>
                          <a:cs typeface="Roboto" panose="02000000000000000000" pitchFamily="2" charset="0"/>
                        </a:rPr>
                        <a:t>CME Condition Breach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a:solidFill>
                            <a:srgbClr val="000000"/>
                          </a:solidFill>
                          <a:effectLst/>
                          <a:latin typeface="Roboto" panose="02000000000000000000" pitchFamily="2" charset="0"/>
                          <a:ea typeface="Roboto" panose="02000000000000000000" pitchFamily="2" charset="0"/>
                          <a:cs typeface="Roboto" panose="02000000000000000000" pitchFamily="2" charset="0"/>
                        </a:rPr>
                        <a:t>By up to 10% of CME cap</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By more than 10% of CME cap</a:t>
                      </a:r>
                      <a:endParaRPr lang="en-GB" sz="1400" kern="1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323629"/>
                  </a:ext>
                </a:extLst>
              </a:tr>
              <a:tr h="509520">
                <a:tc>
                  <a:txBody>
                    <a:bodyPr/>
                    <a:lstStyle/>
                    <a:p>
                      <a:pPr algn="ctr">
                        <a:lnSpc>
                          <a:spcPct val="115000"/>
                        </a:lnSpc>
                        <a:spcAft>
                          <a:spcPts val="800"/>
                        </a:spcAft>
                      </a:pPr>
                      <a:r>
                        <a:rPr lang="en-GB" sz="1400" b="1" kern="100">
                          <a:effectLst/>
                          <a:latin typeface="Roboto" panose="02000000000000000000" pitchFamily="2" charset="0"/>
                          <a:ea typeface="Roboto" panose="02000000000000000000" pitchFamily="2" charset="0"/>
                          <a:cs typeface="Roboto" panose="02000000000000000000" pitchFamily="2" charset="0"/>
                        </a:rPr>
                        <a:t>Energy Theft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1" kern="100">
                          <a:solidFill>
                            <a:srgbClr val="000000"/>
                          </a:solidFill>
                          <a:effectLst/>
                          <a:latin typeface="Roboto" panose="02000000000000000000" pitchFamily="2" charset="0"/>
                          <a:ea typeface="Roboto" panose="02000000000000000000" pitchFamily="2" charset="0"/>
                          <a:cs typeface="Roboto" panose="02000000000000000000" pitchFamily="2" charset="0"/>
                        </a:rPr>
                        <a:t>Energy Theft Detection Scheme target met</a:t>
                      </a:r>
                      <a:endParaRPr lang="en-GB" sz="140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0" kern="100">
                          <a:solidFill>
                            <a:srgbClr val="000000"/>
                          </a:solidFill>
                          <a:effectLst/>
                          <a:latin typeface="Roboto" panose="02000000000000000000" pitchFamily="2" charset="0"/>
                          <a:ea typeface="Roboto" panose="02000000000000000000" pitchFamily="2" charset="0"/>
                          <a:cs typeface="Roboto" panose="02000000000000000000" pitchFamily="2" charset="0"/>
                        </a:rPr>
                        <a:t>60% +</a:t>
                      </a:r>
                      <a:endParaRPr lang="en-GB" sz="1400" b="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40 – 60%</a:t>
                      </a:r>
                      <a:endParaRPr lang="en-GB" sz="1400" b="0" kern="1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0" kern="100">
                          <a:solidFill>
                            <a:srgbClr val="000000"/>
                          </a:solidFill>
                          <a:effectLst/>
                          <a:latin typeface="Roboto" panose="02000000000000000000" pitchFamily="2" charset="0"/>
                          <a:ea typeface="Roboto" panose="02000000000000000000" pitchFamily="2" charset="0"/>
                          <a:cs typeface="Roboto" panose="02000000000000000000" pitchFamily="2" charset="0"/>
                        </a:rPr>
                        <a:t>0 – 40%</a:t>
                      </a:r>
                      <a:endParaRPr lang="en-GB" sz="1400" b="0" kern="1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GB" sz="1400" b="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0% and no engagement</a:t>
                      </a:r>
                      <a:endParaRPr lang="en-GB" sz="1400" b="0" kern="1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7382748"/>
                  </a:ext>
                </a:extLst>
              </a:tr>
            </a:tbl>
          </a:graphicData>
        </a:graphic>
      </p:graphicFrame>
    </p:spTree>
    <p:extLst>
      <p:ext uri="{BB962C8B-B14F-4D97-AF65-F5344CB8AC3E}">
        <p14:creationId xmlns:p14="http://schemas.microsoft.com/office/powerpoint/2010/main" val="130403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4006273" y="2766218"/>
            <a:ext cx="6966527" cy="1325563"/>
          </a:xfrm>
        </p:spPr>
        <p:txBody>
          <a:bodyPr/>
          <a:lstStyle/>
          <a:p>
            <a:r>
              <a:rPr lang="en-GB" dirty="0">
                <a:latin typeface="Roboto"/>
                <a:ea typeface="Roboto"/>
                <a:cs typeface="Roboto"/>
              </a:rPr>
              <a:t>How is the rec improving things for me?</a:t>
            </a:r>
          </a:p>
        </p:txBody>
      </p:sp>
      <p:pic>
        <p:nvPicPr>
          <p:cNvPr id="9" name="Picture 8">
            <a:extLst>
              <a:ext uri="{FF2B5EF4-FFF2-40B4-BE49-F238E27FC236}">
                <a16:creationId xmlns:a16="http://schemas.microsoft.com/office/drawing/2014/main" id="{0AE7B072-54AA-E0D5-2F40-75D5FFEB69CE}"/>
              </a:ext>
            </a:extLst>
          </p:cNvPr>
          <p:cNvPicPr>
            <a:picLocks noChangeAspect="1"/>
          </p:cNvPicPr>
          <p:nvPr/>
        </p:nvPicPr>
        <p:blipFill>
          <a:blip r:embed="rId3"/>
          <a:stretch>
            <a:fillRect/>
          </a:stretch>
        </p:blipFill>
        <p:spPr>
          <a:xfrm>
            <a:off x="10972800" y="5238750"/>
            <a:ext cx="1219200" cy="1619250"/>
          </a:xfrm>
          <a:prstGeom prst="rect">
            <a:avLst/>
          </a:prstGeom>
        </p:spPr>
      </p:pic>
    </p:spTree>
    <p:extLst>
      <p:ext uri="{BB962C8B-B14F-4D97-AF65-F5344CB8AC3E}">
        <p14:creationId xmlns:p14="http://schemas.microsoft.com/office/powerpoint/2010/main" val="3844415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4E229D0-9890-E64E-A4B2-67A250D8C45D}"/>
              </a:ext>
            </a:extLst>
          </p:cNvPr>
          <p:cNvSpPr>
            <a:spLocks noGrp="1"/>
          </p:cNvSpPr>
          <p:nvPr>
            <p:ph type="body" sz="quarter" idx="12"/>
          </p:nvPr>
        </p:nvSpPr>
        <p:spPr/>
        <p:txBody>
          <a:body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cs typeface="Roboto" panose="02000000000000000000" pitchFamily="2" charset="0"/>
              </a:rPr>
              <a:t>Anton Moden</a:t>
            </a:r>
            <a:endParaRPr kumimoji="0" lang="en-GB" sz="1200" b="0" i="0" u="none" strike="noStrike" kern="1200" cap="none" spc="0" normalizeH="0" baseline="0" noProof="0" dirty="0">
              <a:ln>
                <a:noFill/>
              </a:ln>
              <a:solidFill>
                <a:srgbClr val="000000"/>
              </a:solidFill>
              <a:effectLst/>
              <a:uLnTx/>
              <a:uFillTx/>
              <a:cs typeface="Roboto" panose="02000000000000000000" pitchFamily="2" charset="0"/>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cs typeface="Roboto" panose="02000000000000000000" pitchFamily="2" charset="0"/>
              </a:rPr>
              <a:t>Performance Assurance Team</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cs typeface="Roboto" panose="02000000000000000000" pitchFamily="2" charset="0"/>
              </a:rPr>
              <a:t>Performance Assurance Lead</a:t>
            </a:r>
          </a:p>
        </p:txBody>
      </p:sp>
      <p:sp>
        <p:nvSpPr>
          <p:cNvPr id="4" name="Title 3">
            <a:extLst>
              <a:ext uri="{FF2B5EF4-FFF2-40B4-BE49-F238E27FC236}">
                <a16:creationId xmlns:a16="http://schemas.microsoft.com/office/drawing/2014/main" id="{69E3246D-B2DE-1A28-4D11-08220F01987E}"/>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Introducing Your presenters</a:t>
            </a:r>
          </a:p>
        </p:txBody>
      </p:sp>
      <p:sp>
        <p:nvSpPr>
          <p:cNvPr id="13" name="Text Placeholder 12">
            <a:extLst>
              <a:ext uri="{FF2B5EF4-FFF2-40B4-BE49-F238E27FC236}">
                <a16:creationId xmlns:a16="http://schemas.microsoft.com/office/drawing/2014/main" id="{F53CD43C-C062-20C6-E49B-76865CD78CB3}"/>
              </a:ext>
            </a:extLst>
          </p:cNvPr>
          <p:cNvSpPr>
            <a:spLocks noGrp="1"/>
          </p:cNvSpPr>
          <p:nvPr>
            <p:ph type="body" sz="quarter" idx="14"/>
          </p:nvPr>
        </p:nvSpPr>
        <p:spPr/>
        <p:txBody>
          <a:body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cs typeface="Roboto" panose="02000000000000000000" pitchFamily="2" charset="0"/>
              </a:rPr>
              <a:t>Nirav Vyas</a:t>
            </a:r>
            <a:endParaRPr kumimoji="0" lang="en-GB" sz="1200" b="0" i="0" u="none" strike="noStrike" kern="1200" cap="none" spc="0" normalizeH="0" baseline="0" noProof="0" dirty="0">
              <a:ln>
                <a:noFill/>
              </a:ln>
              <a:solidFill>
                <a:srgbClr val="000000"/>
              </a:solidFill>
              <a:effectLst/>
              <a:uLnTx/>
              <a:uFillTx/>
              <a:cs typeface="Roboto" panose="02000000000000000000" pitchFamily="2" charset="0"/>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cs typeface="Roboto" panose="02000000000000000000" pitchFamily="2" charset="0"/>
              </a:rPr>
              <a:t>Performance Assurance Team</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cs typeface="Roboto" panose="02000000000000000000" pitchFamily="2" charset="0"/>
              </a:rPr>
              <a:t>Analytics Manager </a:t>
            </a:r>
          </a:p>
        </p:txBody>
      </p:sp>
      <p:sp>
        <p:nvSpPr>
          <p:cNvPr id="15" name="Text Placeholder 14">
            <a:extLst>
              <a:ext uri="{FF2B5EF4-FFF2-40B4-BE49-F238E27FC236}">
                <a16:creationId xmlns:a16="http://schemas.microsoft.com/office/drawing/2014/main" id="{3F0023F6-5FDF-08AC-64FB-5D3FFF30033B}"/>
              </a:ext>
            </a:extLst>
          </p:cNvPr>
          <p:cNvSpPr>
            <a:spLocks noGrp="1"/>
          </p:cNvSpPr>
          <p:nvPr>
            <p:ph type="body" sz="quarter" idx="16"/>
          </p:nvPr>
        </p:nvSpPr>
        <p:spPr/>
        <p:txBody>
          <a:bodyPr>
            <a:normAutofit/>
          </a:bodyPr>
          <a:lstStyle/>
          <a:p>
            <a:pPr>
              <a:defRPr/>
            </a:pPr>
            <a:r>
              <a:rPr lang="en-GB" sz="1700" dirty="0">
                <a:solidFill>
                  <a:srgbClr val="000000"/>
                </a:solidFill>
                <a:cs typeface="Roboto" panose="02000000000000000000" pitchFamily="2" charset="0"/>
              </a:rPr>
              <a:t>Daniel Rodgers</a:t>
            </a:r>
          </a:p>
          <a:p>
            <a:pPr>
              <a:defRPr/>
            </a:pPr>
            <a:r>
              <a:rPr lang="en-GB" dirty="0">
                <a:solidFill>
                  <a:srgbClr val="000000"/>
                </a:solidFill>
                <a:cs typeface="Roboto" panose="02000000000000000000" pitchFamily="2" charset="0"/>
              </a:rPr>
              <a:t>Performance Assurance Team</a:t>
            </a:r>
          </a:p>
          <a:p>
            <a:pPr>
              <a:defRPr/>
            </a:pPr>
            <a:r>
              <a:rPr lang="en-GB" dirty="0">
                <a:solidFill>
                  <a:srgbClr val="000000"/>
                </a:solidFill>
                <a:cs typeface="Roboto" panose="02000000000000000000" pitchFamily="2" charset="0"/>
              </a:rPr>
              <a:t>Qualification Manager</a:t>
            </a:r>
          </a:p>
        </p:txBody>
      </p:sp>
      <p:sp>
        <p:nvSpPr>
          <p:cNvPr id="18" name="Text Placeholder 17">
            <a:extLst>
              <a:ext uri="{FF2B5EF4-FFF2-40B4-BE49-F238E27FC236}">
                <a16:creationId xmlns:a16="http://schemas.microsoft.com/office/drawing/2014/main" id="{F32CA886-45B2-A2A0-C943-6A55AC85EE40}"/>
              </a:ext>
            </a:extLst>
          </p:cNvPr>
          <p:cNvSpPr>
            <a:spLocks noGrp="1"/>
          </p:cNvSpPr>
          <p:nvPr>
            <p:ph type="body" sz="quarter" idx="18"/>
          </p:nvPr>
        </p:nvSpPr>
        <p:spPr/>
        <p:txBody>
          <a:body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cs typeface="Roboto" panose="02000000000000000000" pitchFamily="2" charset="0"/>
              </a:rPr>
              <a:t>Vaishnavi Sharma</a:t>
            </a:r>
            <a:endParaRPr kumimoji="0" lang="en-GB" sz="1200" b="0" i="0" u="none" strike="noStrike" kern="1200" cap="none" spc="0" normalizeH="0" baseline="0" noProof="0" dirty="0">
              <a:ln>
                <a:noFill/>
              </a:ln>
              <a:solidFill>
                <a:srgbClr val="000000"/>
              </a:solidFill>
              <a:effectLst/>
              <a:uLnTx/>
              <a:uFillTx/>
              <a:cs typeface="Roboto" panose="02000000000000000000" pitchFamily="2" charset="0"/>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cs typeface="Roboto" panose="02000000000000000000" pitchFamily="2" charset="0"/>
              </a:rPr>
              <a:t>Performance Assurance Team</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cs typeface="Roboto" panose="02000000000000000000" pitchFamily="2" charset="0"/>
              </a:rPr>
              <a:t>Party Assurance Manager</a:t>
            </a:r>
          </a:p>
        </p:txBody>
      </p:sp>
      <p:sp>
        <p:nvSpPr>
          <p:cNvPr id="20" name="Text Placeholder 19">
            <a:extLst>
              <a:ext uri="{FF2B5EF4-FFF2-40B4-BE49-F238E27FC236}">
                <a16:creationId xmlns:a16="http://schemas.microsoft.com/office/drawing/2014/main" id="{3B0E52B9-1775-3FB8-E0B0-51C703AD9390}"/>
              </a:ext>
            </a:extLst>
          </p:cNvPr>
          <p:cNvSpPr>
            <a:spLocks noGrp="1"/>
          </p:cNvSpPr>
          <p:nvPr>
            <p:ph type="body" sz="quarter" idx="20"/>
          </p:nvPr>
        </p:nvSpPr>
        <p:spPr/>
        <p:txBody>
          <a:bodyPr/>
          <a:lstStyle/>
          <a:p>
            <a:pPr>
              <a:defRPr/>
            </a:pPr>
            <a:r>
              <a:rPr lang="en-GB" sz="1600" dirty="0">
                <a:solidFill>
                  <a:srgbClr val="000000"/>
                </a:solidFill>
                <a:cs typeface="Roboto" panose="02000000000000000000" pitchFamily="2" charset="0"/>
              </a:rPr>
              <a:t>Amy Crowe-Lamont</a:t>
            </a:r>
          </a:p>
          <a:p>
            <a:pPr>
              <a:defRPr/>
            </a:pPr>
            <a:r>
              <a:rPr lang="en-GB" dirty="0">
                <a:solidFill>
                  <a:srgbClr val="000000"/>
                </a:solidFill>
                <a:cs typeface="Roboto" panose="02000000000000000000" pitchFamily="2" charset="0"/>
              </a:rPr>
              <a:t>Performance Assurance Team</a:t>
            </a:r>
          </a:p>
          <a:p>
            <a:pPr>
              <a:defRPr/>
            </a:pPr>
            <a:r>
              <a:rPr lang="en-GB" dirty="0">
                <a:solidFill>
                  <a:srgbClr val="000000"/>
                </a:solidFill>
                <a:highlight>
                  <a:srgbClr val="FFFFFF"/>
                </a:highlight>
                <a:cs typeface="Roboto" panose="02000000000000000000" pitchFamily="2" charset="0"/>
              </a:rPr>
              <a:t>Industry Engagement Manager </a:t>
            </a:r>
          </a:p>
        </p:txBody>
      </p:sp>
      <p:pic>
        <p:nvPicPr>
          <p:cNvPr id="30" name="Picture Placeholder 29" descr="A person smiling for the camera&#10;&#10;Description automatically generated">
            <a:extLst>
              <a:ext uri="{FF2B5EF4-FFF2-40B4-BE49-F238E27FC236}">
                <a16:creationId xmlns:a16="http://schemas.microsoft.com/office/drawing/2014/main" id="{F38D21BA-F67F-78E8-CB30-1C276CD76C0D}"/>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18829" b="18829"/>
          <a:stretch>
            <a:fillRect/>
          </a:stretch>
        </p:blipFill>
        <p:spPr/>
      </p:pic>
      <p:sp>
        <p:nvSpPr>
          <p:cNvPr id="22" name="Text Placeholder 21">
            <a:extLst>
              <a:ext uri="{FF2B5EF4-FFF2-40B4-BE49-F238E27FC236}">
                <a16:creationId xmlns:a16="http://schemas.microsoft.com/office/drawing/2014/main" id="{6C7987DC-9089-7125-77AD-B77819960C55}"/>
              </a:ext>
            </a:extLst>
          </p:cNvPr>
          <p:cNvSpPr>
            <a:spLocks noGrp="1"/>
          </p:cNvSpPr>
          <p:nvPr>
            <p:ph type="body" sz="quarter" idx="22"/>
          </p:nvPr>
        </p:nvSpPr>
        <p:spPr/>
        <p:txBody>
          <a:bodyPr/>
          <a:lstStyle/>
          <a:p>
            <a:r>
              <a:rPr lang="en-GB" sz="1600" dirty="0"/>
              <a:t>Jenny Hyskaj</a:t>
            </a:r>
          </a:p>
          <a:p>
            <a:r>
              <a:rPr lang="en-GB" dirty="0"/>
              <a:t>Communication and Events Analyst</a:t>
            </a:r>
          </a:p>
        </p:txBody>
      </p:sp>
      <p:pic>
        <p:nvPicPr>
          <p:cNvPr id="23" name="Picture 2">
            <a:extLst>
              <a:ext uri="{FF2B5EF4-FFF2-40B4-BE49-F238E27FC236}">
                <a16:creationId xmlns:a16="http://schemas.microsoft.com/office/drawing/2014/main" id="{1931127E-80E7-07D5-9971-93BA7B1733F0}"/>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t="82" b="82"/>
          <a:stretch>
            <a:fillRect/>
          </a:stretch>
        </p:blipFill>
        <p:spPr bwMode="auto">
          <a:xfrm>
            <a:off x="1316038" y="1555750"/>
            <a:ext cx="1212850" cy="10763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4" name="Picture Placeholder 23">
            <a:extLst>
              <a:ext uri="{FF2B5EF4-FFF2-40B4-BE49-F238E27FC236}">
                <a16:creationId xmlns:a16="http://schemas.microsoft.com/office/drawing/2014/main" id="{CE64BF49-09C4-107A-E7FC-C3459896369B}"/>
              </a:ext>
            </a:extLst>
          </p:cNvPr>
          <p:cNvPicPr>
            <a:picLocks noGrp="1" noChangeAspect="1"/>
          </p:cNvPicPr>
          <p:nvPr>
            <p:ph type="pic" sz="quarter" idx="13"/>
          </p:nvPr>
        </p:nvPicPr>
        <p:blipFill rotWithShape="1">
          <a:blip r:embed="rId5"/>
          <a:srcRect t="5628" b="5628"/>
          <a:stretch/>
        </p:blipFill>
        <p:spPr>
          <a:xfrm>
            <a:off x="1308100" y="2886075"/>
            <a:ext cx="1212850" cy="1076325"/>
          </a:xfrm>
          <a:prstGeom prst="rect">
            <a:avLst/>
          </a:prstGeom>
          <a:ln>
            <a:solidFill>
              <a:schemeClr val="tx1"/>
            </a:solidFill>
          </a:ln>
        </p:spPr>
      </p:pic>
      <p:pic>
        <p:nvPicPr>
          <p:cNvPr id="25" name="Picture Placeholder 24" descr="A person in a suit and glasses&#10;&#10;Description automatically generated">
            <a:extLst>
              <a:ext uri="{FF2B5EF4-FFF2-40B4-BE49-F238E27FC236}">
                <a16:creationId xmlns:a16="http://schemas.microsoft.com/office/drawing/2014/main" id="{DB249762-E90A-AC95-7234-25144DB71E13}"/>
              </a:ext>
            </a:extLst>
          </p:cNvPr>
          <p:cNvPicPr>
            <a:picLocks noGrp="1" noChangeAspect="1"/>
          </p:cNvPicPr>
          <p:nvPr>
            <p:ph type="pic" sz="quarter" idx="15"/>
          </p:nvPr>
        </p:nvPicPr>
        <p:blipFill>
          <a:blip r:embed="rId6"/>
          <a:srcRect t="5628" b="5628"/>
          <a:stretch>
            <a:fillRect/>
          </a:stretch>
        </p:blipFill>
        <p:spPr>
          <a:xfrm>
            <a:off x="1316038" y="4225925"/>
            <a:ext cx="1212850" cy="1076325"/>
          </a:xfrm>
          <a:prstGeom prst="rect">
            <a:avLst/>
          </a:prstGeom>
          <a:ln>
            <a:solidFill>
              <a:schemeClr val="tx1"/>
            </a:solidFill>
          </a:ln>
        </p:spPr>
      </p:pic>
      <p:pic>
        <p:nvPicPr>
          <p:cNvPr id="27" name="Picture Placeholder 26">
            <a:extLst>
              <a:ext uri="{FF2B5EF4-FFF2-40B4-BE49-F238E27FC236}">
                <a16:creationId xmlns:a16="http://schemas.microsoft.com/office/drawing/2014/main" id="{19134CB6-97A7-63B9-03CE-397FD398685F}"/>
              </a:ext>
            </a:extLst>
          </p:cNvPr>
          <p:cNvPicPr>
            <a:picLocks noGrp="1" noChangeAspect="1"/>
          </p:cNvPicPr>
          <p:nvPr>
            <p:ph type="pic" sz="quarter" idx="19"/>
          </p:nvPr>
        </p:nvPicPr>
        <p:blipFill rotWithShape="1">
          <a:blip r:embed="rId7">
            <a:extLst>
              <a:ext uri="{BEBA8EAE-BF5A-486C-A8C5-ECC9F3942E4B}">
                <a14:imgProps xmlns:a14="http://schemas.microsoft.com/office/drawing/2010/main">
                  <a14:imgLayer r:embed="rId8">
                    <a14:imgEffect>
                      <a14:backgroundRemoval t="3118" b="88010" l="9647" r="89647">
                        <a14:foregroundMark x1="14824" y1="82254" x2="55294" y2="93765"/>
                        <a14:foregroundMark x1="55294" y1="93765" x2="91059" y2="75300"/>
                        <a14:foregroundMark x1="91059" y1="75300" x2="43059" y2="79137"/>
                        <a14:foregroundMark x1="43059" y1="79137" x2="82588" y2="86811"/>
                        <a14:foregroundMark x1="82588" y1="86811" x2="35765" y2="85612"/>
                        <a14:foregroundMark x1="35765" y1="85612" x2="80706" y2="88010"/>
                        <a14:foregroundMark x1="80706" y1="88010" x2="81882" y2="86091"/>
                        <a14:foregroundMark x1="42118" y1="5276" x2="36235" y2="3118"/>
                        <a14:backgroundMark x1="14118" y1="5276" x2="14118" y2="5276"/>
                        <a14:backgroundMark x1="13176" y1="9113" x2="13176" y2="9113"/>
                        <a14:backgroundMark x1="13176" y1="9113" x2="13176" y2="9113"/>
                        <a14:backgroundMark x1="90118" y1="9113" x2="94824" y2="32614"/>
                      </a14:backgroundRemoval>
                    </a14:imgEffect>
                    <a14:imgEffect>
                      <a14:brightnessContrast bright="20000" contrast="20000"/>
                    </a14:imgEffect>
                  </a14:imgLayer>
                </a14:imgProps>
              </a:ext>
            </a:extLst>
          </a:blip>
          <a:srcRect t="4710" b="4710"/>
          <a:stretch/>
        </p:blipFill>
        <p:spPr>
          <a:xfrm>
            <a:off x="6096000" y="3419475"/>
            <a:ext cx="1212850" cy="1077913"/>
          </a:xfrm>
          <a:prstGeom prst="rect">
            <a:avLst/>
          </a:prstGeom>
          <a:ln>
            <a:solidFill>
              <a:schemeClr val="tx1"/>
            </a:solidFill>
          </a:ln>
        </p:spPr>
      </p:pic>
      <p:pic>
        <p:nvPicPr>
          <p:cNvPr id="28" name="Picture 4">
            <a:extLst>
              <a:ext uri="{FF2B5EF4-FFF2-40B4-BE49-F238E27FC236}">
                <a16:creationId xmlns:a16="http://schemas.microsoft.com/office/drawing/2014/main" id="{C8F55372-3F93-D2B8-EAA0-26F769C43412}"/>
              </a:ext>
            </a:extLst>
          </p:cNvPr>
          <p:cNvPicPr>
            <a:picLocks noGrp="1" noChangeAspect="1"/>
          </p:cNvPicPr>
          <p:nvPr>
            <p:ph type="pic" sz="quarter" idx="17"/>
          </p:nvPr>
        </p:nvPicPr>
        <p:blipFill rotWithShape="1">
          <a:blip r:embed="rId9"/>
          <a:srcRect l="2064" r="2064"/>
          <a:stretch/>
        </p:blipFill>
        <p:spPr>
          <a:xfrm>
            <a:off x="6096000" y="2082800"/>
            <a:ext cx="1212850" cy="1076325"/>
          </a:xfrm>
          <a:prstGeom prst="rect">
            <a:avLst/>
          </a:prstGeom>
          <a:ln>
            <a:solidFill>
              <a:schemeClr val="tx1"/>
            </a:solidFill>
          </a:ln>
        </p:spPr>
      </p:pic>
    </p:spTree>
    <p:extLst>
      <p:ext uri="{BB962C8B-B14F-4D97-AF65-F5344CB8AC3E}">
        <p14:creationId xmlns:p14="http://schemas.microsoft.com/office/powerpoint/2010/main" val="36845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Lessons learned programme</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Anton </a:t>
            </a:r>
            <a:r>
              <a:rPr lang="en-GB" err="1"/>
              <a:t>moden</a:t>
            </a:r>
            <a:endParaRPr lang="en-GB"/>
          </a:p>
        </p:txBody>
      </p:sp>
    </p:spTree>
    <p:extLst>
      <p:ext uri="{BB962C8B-B14F-4D97-AF65-F5344CB8AC3E}">
        <p14:creationId xmlns:p14="http://schemas.microsoft.com/office/powerpoint/2010/main" val="2186057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2F0-CEC0-67EA-2FB6-D9F3723F7AB5}"/>
              </a:ext>
            </a:extLst>
          </p:cNvPr>
          <p:cNvSpPr>
            <a:spLocks noGrp="1"/>
          </p:cNvSpPr>
          <p:nvPr>
            <p:ph type="title"/>
          </p:nvPr>
        </p:nvSpPr>
        <p:spPr/>
        <p:txBody>
          <a:bodyPr/>
          <a:lstStyle/>
          <a:p>
            <a:r>
              <a:rPr lang="en-GB" dirty="0">
                <a:solidFill>
                  <a:schemeClr val="tx2"/>
                </a:solidFill>
                <a:cs typeface="Roboto" panose="02000000000000000000" pitchFamily="2" charset="0"/>
              </a:rPr>
              <a:t>Lessons learned programme</a:t>
            </a:r>
          </a:p>
        </p:txBody>
      </p:sp>
      <p:sp>
        <p:nvSpPr>
          <p:cNvPr id="7" name="Content Placeholder 6">
            <a:extLst>
              <a:ext uri="{FF2B5EF4-FFF2-40B4-BE49-F238E27FC236}">
                <a16:creationId xmlns:a16="http://schemas.microsoft.com/office/drawing/2014/main" id="{5D973FB9-053D-3439-50C1-86FBBDE832C2}"/>
              </a:ext>
            </a:extLst>
          </p:cNvPr>
          <p:cNvSpPr>
            <a:spLocks noGrp="1"/>
          </p:cNvSpPr>
          <p:nvPr>
            <p:ph sz="quarter" idx="10"/>
          </p:nvPr>
        </p:nvSpPr>
        <p:spPr>
          <a:xfrm>
            <a:off x="1062513" y="1340378"/>
            <a:ext cx="9111343" cy="1588422"/>
          </a:xfrm>
        </p:spPr>
        <p:txBody>
          <a:bodyPr/>
          <a:lstStyle/>
          <a:p>
            <a:pPr marL="0" indent="0">
              <a:buNone/>
            </a:pPr>
            <a:r>
              <a:rPr lang="en-GB" dirty="0">
                <a:cs typeface="Roboto" panose="02000000000000000000" pitchFamily="2" charset="0"/>
              </a:rPr>
              <a:t>The PAB have valued lessons learned work completed on the CSS P1, as well as asking of specific lessons learned presentations on other key issues, such as the </a:t>
            </a:r>
            <a:r>
              <a:rPr lang="en-GB" dirty="0" err="1">
                <a:cs typeface="Roboto" panose="02000000000000000000" pitchFamily="2" charset="0"/>
              </a:rPr>
              <a:t>CoMCoP</a:t>
            </a:r>
            <a:r>
              <a:rPr lang="en-GB" dirty="0">
                <a:cs typeface="Roboto" panose="02000000000000000000" pitchFamily="2" charset="0"/>
              </a:rPr>
              <a:t> consolidation programme.  </a:t>
            </a:r>
          </a:p>
          <a:p>
            <a:pPr marL="0" indent="0">
              <a:buNone/>
            </a:pPr>
            <a:r>
              <a:rPr lang="en-GB" dirty="0">
                <a:cs typeface="Roboto" panose="02000000000000000000" pitchFamily="2" charset="0"/>
              </a:rPr>
              <a:t>We have implemented this, originally covering two key high priority issues, the CSS P1 incident and the </a:t>
            </a:r>
            <a:r>
              <a:rPr lang="en-GB" dirty="0" err="1">
                <a:cs typeface="Roboto" panose="02000000000000000000" pitchFamily="2" charset="0"/>
              </a:rPr>
              <a:t>CoMCoP</a:t>
            </a:r>
            <a:r>
              <a:rPr lang="en-GB" dirty="0">
                <a:cs typeface="Roboto" panose="02000000000000000000" pitchFamily="2" charset="0"/>
              </a:rPr>
              <a:t> project.</a:t>
            </a:r>
          </a:p>
          <a:p>
            <a:pPr marL="0" indent="0">
              <a:buNone/>
            </a:pPr>
            <a:endParaRPr lang="en-GB" dirty="0">
              <a:cs typeface="Roboto" panose="02000000000000000000" pitchFamily="2" charset="0"/>
            </a:endParaRPr>
          </a:p>
          <a:p>
            <a:endParaRPr lang="en-GB" dirty="0">
              <a:cs typeface="Roboto" panose="02000000000000000000" pitchFamily="2" charset="0"/>
            </a:endParaRPr>
          </a:p>
        </p:txBody>
      </p:sp>
      <p:sp>
        <p:nvSpPr>
          <p:cNvPr id="4" name="TextBox 3">
            <a:extLst>
              <a:ext uri="{FF2B5EF4-FFF2-40B4-BE49-F238E27FC236}">
                <a16:creationId xmlns:a16="http://schemas.microsoft.com/office/drawing/2014/main" id="{5EBA7108-BA0E-1AA5-8BC0-DCECA8D7A440}"/>
              </a:ext>
            </a:extLst>
          </p:cNvPr>
          <p:cNvSpPr txBox="1"/>
          <p:nvPr/>
        </p:nvSpPr>
        <p:spPr>
          <a:xfrm>
            <a:off x="3046956" y="-11423218"/>
            <a:ext cx="6093912" cy="2734082"/>
          </a:xfrm>
          <a:prstGeom prst="rect">
            <a:avLst/>
          </a:prstGeom>
          <a:noFill/>
        </p:spPr>
        <p:txBody>
          <a:bodyPr wrap="square">
            <a:spAutoFit/>
          </a:bodyPr>
          <a:lstStyle/>
          <a:p>
            <a:pPr>
              <a:lnSpc>
                <a:spcPct val="150000"/>
              </a:lnSpc>
              <a:spcBef>
                <a:spcPts val="600"/>
              </a:spcBef>
              <a:spcAft>
                <a:spcPts val="600"/>
              </a:spcAft>
            </a:pPr>
            <a:r>
              <a:rPr lang="en-GB" sz="1800" i="1">
                <a:solidFill>
                  <a:srgbClr val="000000"/>
                </a:solidFill>
                <a:effectLst/>
                <a:latin typeface="Roboto" panose="02000000000000000000" pitchFamily="2" charset="0"/>
                <a:ea typeface="Roboto" panose="02000000000000000000" pitchFamily="2" charset="0"/>
                <a:cs typeface="Roboto" panose="02000000000000000000" pitchFamily="2" charset="0"/>
              </a:rPr>
              <a:t>Identification of topics</a:t>
            </a:r>
            <a:endParaRPr lang="en-GB" sz="240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nSpc>
                <a:spcPct val="150000"/>
              </a:lnSpc>
              <a:spcBef>
                <a:spcPts val="600"/>
              </a:spcBef>
              <a:spcAft>
                <a:spcPts val="600"/>
              </a:spcAft>
            </a:pPr>
            <a:r>
              <a:rPr lang="en-GB" sz="1800" i="1">
                <a:solidFill>
                  <a:srgbClr val="000000"/>
                </a:solidFill>
                <a:effectLst/>
                <a:latin typeface="Roboto" panose="02000000000000000000" pitchFamily="2" charset="0"/>
                <a:ea typeface="Roboto" panose="02000000000000000000" pitchFamily="2" charset="0"/>
                <a:cs typeface="Roboto" panose="02000000000000000000" pitchFamily="2" charset="0"/>
              </a:rPr>
              <a:t>Lessons identification</a:t>
            </a:r>
            <a:endParaRPr lang="en-GB" sz="240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nSpc>
                <a:spcPct val="150000"/>
              </a:lnSpc>
              <a:spcBef>
                <a:spcPts val="600"/>
              </a:spcBef>
              <a:spcAft>
                <a:spcPts val="600"/>
              </a:spcAft>
            </a:pPr>
            <a:r>
              <a:rPr lang="en-GB" sz="1800" i="1">
                <a:solidFill>
                  <a:srgbClr val="000000"/>
                </a:solidFill>
                <a:effectLst/>
                <a:latin typeface="Roboto" panose="02000000000000000000" pitchFamily="2" charset="0"/>
                <a:ea typeface="Roboto" panose="02000000000000000000" pitchFamily="2" charset="0"/>
                <a:cs typeface="Roboto" panose="02000000000000000000" pitchFamily="2" charset="0"/>
              </a:rPr>
              <a:t>Quality check and PAB presentation</a:t>
            </a:r>
            <a:endParaRPr lang="en-GB" sz="240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nSpc>
                <a:spcPct val="150000"/>
              </a:lnSpc>
              <a:spcBef>
                <a:spcPts val="600"/>
              </a:spcBef>
              <a:spcAft>
                <a:spcPts val="600"/>
              </a:spcAft>
            </a:pPr>
            <a:r>
              <a:rPr lang="en-GB" sz="1800" i="1">
                <a:solidFill>
                  <a:srgbClr val="000000"/>
                </a:solidFill>
                <a:effectLst/>
                <a:latin typeface="Roboto" panose="02000000000000000000" pitchFamily="2" charset="0"/>
                <a:ea typeface="Roboto" panose="02000000000000000000" pitchFamily="2" charset="0"/>
                <a:cs typeface="Roboto" panose="02000000000000000000" pitchFamily="2" charset="0"/>
              </a:rPr>
              <a:t>Industry Presentation</a:t>
            </a:r>
            <a:endParaRPr lang="en-GB" sz="240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nSpc>
                <a:spcPct val="150000"/>
              </a:lnSpc>
              <a:spcBef>
                <a:spcPts val="600"/>
              </a:spcBef>
              <a:spcAft>
                <a:spcPts val="600"/>
              </a:spcAft>
            </a:pPr>
            <a:r>
              <a:rPr lang="en-GB" sz="1800" i="1">
                <a:solidFill>
                  <a:srgbClr val="000000"/>
                </a:solidFill>
                <a:effectLst/>
                <a:latin typeface="Roboto" panose="02000000000000000000" pitchFamily="2" charset="0"/>
                <a:ea typeface="Roboto" panose="02000000000000000000" pitchFamily="2" charset="0"/>
                <a:cs typeface="Roboto" panose="02000000000000000000" pitchFamily="2" charset="0"/>
              </a:rPr>
              <a:t>Action tracking</a:t>
            </a:r>
            <a:endParaRPr lang="en-GB" sz="240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graphicFrame>
        <p:nvGraphicFramePr>
          <p:cNvPr id="5" name="Diagram 4">
            <a:extLst>
              <a:ext uri="{FF2B5EF4-FFF2-40B4-BE49-F238E27FC236}">
                <a16:creationId xmlns:a16="http://schemas.microsoft.com/office/drawing/2014/main" id="{48241D01-8B08-0E03-A36B-74C1C3A6E622}"/>
              </a:ext>
            </a:extLst>
          </p:cNvPr>
          <p:cNvGraphicFramePr/>
          <p:nvPr>
            <p:extLst>
              <p:ext uri="{D42A27DB-BD31-4B8C-83A1-F6EECF244321}">
                <p14:modId xmlns:p14="http://schemas.microsoft.com/office/powerpoint/2010/main" val="2643227072"/>
              </p:ext>
            </p:extLst>
          </p:nvPr>
        </p:nvGraphicFramePr>
        <p:xfrm>
          <a:off x="424544" y="3243942"/>
          <a:ext cx="10387282" cy="1230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Up 2">
            <a:extLst>
              <a:ext uri="{FF2B5EF4-FFF2-40B4-BE49-F238E27FC236}">
                <a16:creationId xmlns:a16="http://schemas.microsoft.com/office/drawing/2014/main" id="{7C4D441D-AE69-7C01-3412-F909A0E6F356}"/>
              </a:ext>
            </a:extLst>
          </p:cNvPr>
          <p:cNvSpPr/>
          <p:nvPr/>
        </p:nvSpPr>
        <p:spPr>
          <a:xfrm>
            <a:off x="9611426" y="4619914"/>
            <a:ext cx="511629" cy="66011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6" name="Arrow: Up 5">
            <a:extLst>
              <a:ext uri="{FF2B5EF4-FFF2-40B4-BE49-F238E27FC236}">
                <a16:creationId xmlns:a16="http://schemas.microsoft.com/office/drawing/2014/main" id="{0B0A6F29-31DF-C6E3-0779-34573678A7A6}"/>
              </a:ext>
            </a:extLst>
          </p:cNvPr>
          <p:cNvSpPr/>
          <p:nvPr/>
        </p:nvSpPr>
        <p:spPr>
          <a:xfrm>
            <a:off x="7393687" y="4619913"/>
            <a:ext cx="511629" cy="66011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8" name="Arrow: Up 7">
            <a:extLst>
              <a:ext uri="{FF2B5EF4-FFF2-40B4-BE49-F238E27FC236}">
                <a16:creationId xmlns:a16="http://schemas.microsoft.com/office/drawing/2014/main" id="{DA68F859-499D-5E4D-9977-0DD2C7BE9A71}"/>
              </a:ext>
            </a:extLst>
          </p:cNvPr>
          <p:cNvSpPr/>
          <p:nvPr/>
        </p:nvSpPr>
        <p:spPr>
          <a:xfrm>
            <a:off x="1145948" y="4619913"/>
            <a:ext cx="511629" cy="66011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478BC10B-8D10-FFFD-B0B9-C90FF6B2FE98}"/>
              </a:ext>
            </a:extLst>
          </p:cNvPr>
          <p:cNvSpPr txBox="1"/>
          <p:nvPr/>
        </p:nvSpPr>
        <p:spPr>
          <a:xfrm>
            <a:off x="612549" y="5448313"/>
            <a:ext cx="2090056" cy="646331"/>
          </a:xfrm>
          <a:prstGeom prst="rect">
            <a:avLst/>
          </a:prstGeom>
          <a:noFill/>
        </p:spPr>
        <p:txBody>
          <a:bodyPr wrap="square" rtlCol="0">
            <a:spAutoFit/>
          </a:bodyPr>
          <a:lstStyle/>
          <a:p>
            <a:r>
              <a:rPr lang="en-GB" dirty="0">
                <a:latin typeface="Roboto" panose="02000000000000000000" pitchFamily="2" charset="0"/>
                <a:ea typeface="Roboto" panose="02000000000000000000" pitchFamily="2" charset="0"/>
                <a:cs typeface="Roboto" panose="02000000000000000000" pitchFamily="2" charset="0"/>
              </a:rPr>
              <a:t>We want your views today</a:t>
            </a:r>
          </a:p>
        </p:txBody>
      </p:sp>
      <p:sp>
        <p:nvSpPr>
          <p:cNvPr id="10" name="TextBox 9">
            <a:extLst>
              <a:ext uri="{FF2B5EF4-FFF2-40B4-BE49-F238E27FC236}">
                <a16:creationId xmlns:a16="http://schemas.microsoft.com/office/drawing/2014/main" id="{0FCCFA74-1180-63F2-DB30-22A7AD0B8BF9}"/>
              </a:ext>
            </a:extLst>
          </p:cNvPr>
          <p:cNvSpPr txBox="1"/>
          <p:nvPr/>
        </p:nvSpPr>
        <p:spPr>
          <a:xfrm>
            <a:off x="6604473" y="5402147"/>
            <a:ext cx="2090056" cy="369332"/>
          </a:xfrm>
          <a:prstGeom prst="rect">
            <a:avLst/>
          </a:prstGeom>
          <a:noFill/>
        </p:spPr>
        <p:txBody>
          <a:bodyPr wrap="square" rtlCol="0">
            <a:spAutoFit/>
          </a:bodyPr>
          <a:lstStyle/>
          <a:p>
            <a:pPr algn="ctr"/>
            <a:r>
              <a:rPr lang="en-GB" err="1">
                <a:latin typeface="Roboto" panose="02000000000000000000" pitchFamily="2" charset="0"/>
                <a:ea typeface="Roboto" panose="02000000000000000000" pitchFamily="2" charset="0"/>
                <a:cs typeface="Roboto" panose="02000000000000000000" pitchFamily="2" charset="0"/>
              </a:rPr>
              <a:t>CoMCoP</a:t>
            </a:r>
            <a:endParaRPr lang="en-GB">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4C1354C2-80CB-4811-CB10-72A783011E85}"/>
              </a:ext>
            </a:extLst>
          </p:cNvPr>
          <p:cNvSpPr txBox="1"/>
          <p:nvPr/>
        </p:nvSpPr>
        <p:spPr>
          <a:xfrm>
            <a:off x="9418430" y="5425910"/>
            <a:ext cx="1001920" cy="369332"/>
          </a:xfrm>
          <a:prstGeom prst="rect">
            <a:avLst/>
          </a:prstGeom>
          <a:noFill/>
        </p:spPr>
        <p:txBody>
          <a:bodyPr wrap="square" rtlCol="0">
            <a:spAutoFit/>
          </a:bodyPr>
          <a:lstStyle/>
          <a:p>
            <a:r>
              <a:rPr lang="en-GB" dirty="0">
                <a:latin typeface="Roboto" panose="02000000000000000000" pitchFamily="2" charset="0"/>
                <a:ea typeface="Roboto" panose="02000000000000000000" pitchFamily="2" charset="0"/>
                <a:cs typeface="Roboto" panose="02000000000000000000" pitchFamily="2" charset="0"/>
              </a:rPr>
              <a:t>CSS P1</a:t>
            </a:r>
          </a:p>
        </p:txBody>
      </p:sp>
    </p:spTree>
    <p:extLst>
      <p:ext uri="{BB962C8B-B14F-4D97-AF65-F5344CB8AC3E}">
        <p14:creationId xmlns:p14="http://schemas.microsoft.com/office/powerpoint/2010/main" val="3811691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4A00-9C7E-6F2C-B5E0-4C120987F27D}"/>
              </a:ext>
            </a:extLst>
          </p:cNvPr>
          <p:cNvSpPr>
            <a:spLocks noGrp="1"/>
          </p:cNvSpPr>
          <p:nvPr>
            <p:ph type="title"/>
          </p:nvPr>
        </p:nvSpPr>
        <p:spPr/>
        <p:txBody>
          <a:bodyPr>
            <a:normAutofit fontScale="90000"/>
          </a:bodyPr>
          <a:lstStyle/>
          <a:p>
            <a:r>
              <a:rPr lang="en-GB" dirty="0">
                <a:solidFill>
                  <a:schemeClr val="tx2"/>
                </a:solidFill>
                <a:cs typeface="Roboto" panose="02000000000000000000" pitchFamily="2" charset="0"/>
              </a:rPr>
              <a:t>What Lessons have been learned to date</a:t>
            </a:r>
            <a:endParaRPr lang="en-GB" dirty="0">
              <a:cs typeface="Roboto" panose="02000000000000000000" pitchFamily="2" charset="0"/>
            </a:endParaRPr>
          </a:p>
        </p:txBody>
      </p:sp>
      <p:sp>
        <p:nvSpPr>
          <p:cNvPr id="8" name="Rectangle 7">
            <a:extLst>
              <a:ext uri="{FF2B5EF4-FFF2-40B4-BE49-F238E27FC236}">
                <a16:creationId xmlns:a16="http://schemas.microsoft.com/office/drawing/2014/main" id="{2CBC4AFE-83E1-887E-491E-409E5191374F}"/>
              </a:ext>
            </a:extLst>
          </p:cNvPr>
          <p:cNvSpPr/>
          <p:nvPr/>
        </p:nvSpPr>
        <p:spPr>
          <a:xfrm>
            <a:off x="838200" y="1393371"/>
            <a:ext cx="4463143" cy="468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Roboto" panose="02000000000000000000" pitchFamily="2" charset="0"/>
                <a:ea typeface="Roboto" panose="02000000000000000000" pitchFamily="2" charset="0"/>
                <a:cs typeface="Roboto" panose="02000000000000000000" pitchFamily="2" charset="0"/>
              </a:rPr>
              <a:t>CSS P1</a:t>
            </a:r>
          </a:p>
        </p:txBody>
      </p:sp>
      <p:sp>
        <p:nvSpPr>
          <p:cNvPr id="9" name="Rectangle 8">
            <a:extLst>
              <a:ext uri="{FF2B5EF4-FFF2-40B4-BE49-F238E27FC236}">
                <a16:creationId xmlns:a16="http://schemas.microsoft.com/office/drawing/2014/main" id="{1F361380-6561-C654-2FF6-4848C4B6E9C1}"/>
              </a:ext>
            </a:extLst>
          </p:cNvPr>
          <p:cNvSpPr/>
          <p:nvPr/>
        </p:nvSpPr>
        <p:spPr>
          <a:xfrm>
            <a:off x="5739967" y="1393371"/>
            <a:ext cx="4463143" cy="468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Roboto" panose="02000000000000000000" pitchFamily="2" charset="0"/>
                <a:ea typeface="Roboto" panose="02000000000000000000" pitchFamily="2" charset="0"/>
                <a:cs typeface="Roboto" panose="02000000000000000000" pitchFamily="2" charset="0"/>
              </a:rPr>
              <a:t>COMCOP project</a:t>
            </a:r>
          </a:p>
        </p:txBody>
      </p:sp>
      <p:sp>
        <p:nvSpPr>
          <p:cNvPr id="10" name="Content Placeholder 6">
            <a:extLst>
              <a:ext uri="{FF2B5EF4-FFF2-40B4-BE49-F238E27FC236}">
                <a16:creationId xmlns:a16="http://schemas.microsoft.com/office/drawing/2014/main" id="{9EED51FC-70BF-65E2-EB7E-98E701B68A66}"/>
              </a:ext>
            </a:extLst>
          </p:cNvPr>
          <p:cNvSpPr txBox="1">
            <a:spLocks/>
          </p:cNvSpPr>
          <p:nvPr/>
        </p:nvSpPr>
        <p:spPr>
          <a:xfrm>
            <a:off x="931656" y="2145377"/>
            <a:ext cx="4376388" cy="38020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cs typeface="Roboto" panose="02000000000000000000" pitchFamily="2" charset="0"/>
              </a:rPr>
              <a:t>Following the major incident </a:t>
            </a:r>
            <a:r>
              <a:rPr lang="en-GB" dirty="0">
                <a:solidFill>
                  <a:srgbClr val="000000"/>
                </a:solidFill>
                <a:cs typeface="Roboto" panose="02000000000000000000" pitchFamily="2" charset="0"/>
              </a:rPr>
              <a:t>23</a:t>
            </a:r>
            <a:r>
              <a:rPr lang="en-GB" dirty="0">
                <a:solidFill>
                  <a:schemeClr val="accent4"/>
                </a:solidFill>
                <a:cs typeface="Roboto" panose="02000000000000000000" pitchFamily="2" charset="0"/>
              </a:rPr>
              <a:t> </a:t>
            </a:r>
            <a:r>
              <a:rPr lang="en-GB" dirty="0">
                <a:cs typeface="Roboto" panose="02000000000000000000" pitchFamily="2" charset="0"/>
              </a:rPr>
              <a:t>actions have been identified and 14 completed.</a:t>
            </a:r>
          </a:p>
          <a:p>
            <a:pPr marL="0" indent="0">
              <a:buFont typeface="Arial" panose="020B0604020202020204" pitchFamily="34" charset="0"/>
              <a:buNone/>
            </a:pPr>
            <a:r>
              <a:rPr lang="en-GB" dirty="0">
                <a:cs typeface="Roboto" panose="02000000000000000000" pitchFamily="2" charset="0"/>
              </a:rPr>
              <a:t>These include addressing significant system limitations as well as developing capability for much better incident management.</a:t>
            </a:r>
          </a:p>
          <a:p>
            <a:pPr marL="0" indent="0">
              <a:buFont typeface="Arial" panose="020B0604020202020204" pitchFamily="34" charset="0"/>
              <a:buNone/>
            </a:pPr>
            <a:r>
              <a:rPr lang="en-GB" dirty="0">
                <a:cs typeface="Roboto" panose="02000000000000000000" pitchFamily="2" charset="0"/>
              </a:rPr>
              <a:t>Responsibility for actions are split between DCC and RECCo, acknowledging the differing responsibilities for these REC Parties.</a:t>
            </a:r>
          </a:p>
          <a:p>
            <a:pPr marL="0" indent="0">
              <a:buFont typeface="Arial" panose="020B0604020202020204" pitchFamily="34" charset="0"/>
              <a:buNone/>
            </a:pPr>
            <a:r>
              <a:rPr lang="en-GB" dirty="0">
                <a:cs typeface="Roboto" panose="02000000000000000000" pitchFamily="2" charset="0"/>
              </a:rPr>
              <a:t>The PAB are tracking progress of all actions.</a:t>
            </a:r>
          </a:p>
          <a:p>
            <a:pPr marL="0" indent="0">
              <a:buFont typeface="Arial" panose="020B0604020202020204" pitchFamily="34" charset="0"/>
              <a:buNone/>
            </a:pPr>
            <a:endParaRPr lang="en-GB" dirty="0">
              <a:cs typeface="Roboto" panose="02000000000000000000" pitchFamily="2" charset="0"/>
            </a:endParaRPr>
          </a:p>
        </p:txBody>
      </p:sp>
      <p:sp>
        <p:nvSpPr>
          <p:cNvPr id="11" name="Content Placeholder 6">
            <a:extLst>
              <a:ext uri="{FF2B5EF4-FFF2-40B4-BE49-F238E27FC236}">
                <a16:creationId xmlns:a16="http://schemas.microsoft.com/office/drawing/2014/main" id="{E3E2AFFC-CDD9-AE1F-4109-6221A920D702}"/>
              </a:ext>
            </a:extLst>
          </p:cNvPr>
          <p:cNvSpPr txBox="1">
            <a:spLocks/>
          </p:cNvSpPr>
          <p:nvPr/>
        </p:nvSpPr>
        <p:spPr>
          <a:xfrm>
            <a:off x="5746667" y="2229592"/>
            <a:ext cx="4376388" cy="3802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cs typeface="Roboto" panose="02000000000000000000" pitchFamily="2" charset="0"/>
              </a:rPr>
              <a:t>RECCo identified issues with tight timelines, a procurement process that needed deeper evaluation than intended, limited availability of expertise and a need to enhance stakeholder engagement.</a:t>
            </a:r>
          </a:p>
          <a:p>
            <a:pPr marL="0" indent="0">
              <a:buFont typeface="Arial" panose="020B0604020202020204" pitchFamily="34" charset="0"/>
              <a:buNone/>
            </a:pPr>
            <a:r>
              <a:rPr lang="en-GB">
                <a:cs typeface="Roboto" panose="02000000000000000000" pitchFamily="2" charset="0"/>
              </a:rPr>
              <a:t>They have established five recommendations for future reviews and we will work with them to confirm that they are taking action to embed these learnings across other projects that will result in Code Change.</a:t>
            </a:r>
          </a:p>
        </p:txBody>
      </p:sp>
      <p:sp>
        <p:nvSpPr>
          <p:cNvPr id="12" name="Rectangle 11">
            <a:extLst>
              <a:ext uri="{FF2B5EF4-FFF2-40B4-BE49-F238E27FC236}">
                <a16:creationId xmlns:a16="http://schemas.microsoft.com/office/drawing/2014/main" id="{0E38C2F3-BBAD-10EC-ABE8-2468C61FA0C0}"/>
              </a:ext>
            </a:extLst>
          </p:cNvPr>
          <p:cNvSpPr/>
          <p:nvPr/>
        </p:nvSpPr>
        <p:spPr>
          <a:xfrm>
            <a:off x="5746667" y="5563569"/>
            <a:ext cx="4463143" cy="9293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Roboto" panose="02000000000000000000" pitchFamily="2" charset="0"/>
                <a:ea typeface="Roboto" panose="02000000000000000000" pitchFamily="2" charset="0"/>
                <a:cs typeface="Roboto" panose="02000000000000000000" pitchFamily="2" charset="0"/>
              </a:rPr>
              <a:t>You can see the full paper on the April public PAB papers</a:t>
            </a:r>
          </a:p>
        </p:txBody>
      </p:sp>
      <p:sp>
        <p:nvSpPr>
          <p:cNvPr id="13" name="Rectangle 12">
            <a:extLst>
              <a:ext uri="{FF2B5EF4-FFF2-40B4-BE49-F238E27FC236}">
                <a16:creationId xmlns:a16="http://schemas.microsoft.com/office/drawing/2014/main" id="{36A9B140-2578-23D6-58EB-5B735BE47957}"/>
              </a:ext>
            </a:extLst>
          </p:cNvPr>
          <p:cNvSpPr/>
          <p:nvPr/>
        </p:nvSpPr>
        <p:spPr>
          <a:xfrm>
            <a:off x="931656" y="5563569"/>
            <a:ext cx="4463143" cy="9293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Roboto" panose="02000000000000000000" pitchFamily="2" charset="0"/>
                <a:ea typeface="Roboto" panose="02000000000000000000" pitchFamily="2" charset="0"/>
                <a:cs typeface="Roboto" panose="02000000000000000000" pitchFamily="2" charset="0"/>
              </a:rPr>
              <a:t>You can see the full review document on the RECCo website.</a:t>
            </a:r>
          </a:p>
        </p:txBody>
      </p:sp>
    </p:spTree>
    <p:extLst>
      <p:ext uri="{BB962C8B-B14F-4D97-AF65-F5344CB8AC3E}">
        <p14:creationId xmlns:p14="http://schemas.microsoft.com/office/powerpoint/2010/main" val="2930675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74D3-A7DE-2198-600E-504852B1F371}"/>
              </a:ext>
            </a:extLst>
          </p:cNvPr>
          <p:cNvSpPr>
            <a:spLocks noGrp="1"/>
          </p:cNvSpPr>
          <p:nvPr>
            <p:ph type="title"/>
          </p:nvPr>
        </p:nvSpPr>
        <p:spPr/>
        <p:txBody>
          <a:bodyPr>
            <a:normAutofit/>
          </a:bodyPr>
          <a:lstStyle/>
          <a:p>
            <a:r>
              <a:rPr lang="en-GB" dirty="0">
                <a:solidFill>
                  <a:schemeClr val="tx2"/>
                </a:solidFill>
                <a:cs typeface="Roboto" panose="02000000000000000000" pitchFamily="2" charset="0"/>
              </a:rPr>
              <a:t>What other topics should we cover?</a:t>
            </a:r>
            <a:endParaRPr lang="en-GB" dirty="0">
              <a:cs typeface="Roboto" panose="02000000000000000000" pitchFamily="2" charset="0"/>
            </a:endParaRPr>
          </a:p>
        </p:txBody>
      </p:sp>
      <p:sp>
        <p:nvSpPr>
          <p:cNvPr id="5" name="Content Placeholder 6">
            <a:extLst>
              <a:ext uri="{FF2B5EF4-FFF2-40B4-BE49-F238E27FC236}">
                <a16:creationId xmlns:a16="http://schemas.microsoft.com/office/drawing/2014/main" id="{89C808A1-2879-1E28-6DD9-E27509F00DDF}"/>
              </a:ext>
            </a:extLst>
          </p:cNvPr>
          <p:cNvSpPr txBox="1">
            <a:spLocks/>
          </p:cNvSpPr>
          <p:nvPr/>
        </p:nvSpPr>
        <p:spPr>
          <a:xfrm>
            <a:off x="838200" y="1527968"/>
            <a:ext cx="10504714" cy="3802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cs typeface="Roboto" panose="02000000000000000000" pitchFamily="2" charset="0"/>
              </a:rPr>
              <a:t>We’d like to cover topics that would benefit you.</a:t>
            </a:r>
          </a:p>
          <a:p>
            <a:pPr marL="0" indent="0">
              <a:buFont typeface="Arial" panose="020B0604020202020204" pitchFamily="34" charset="0"/>
              <a:buNone/>
            </a:pPr>
            <a:r>
              <a:rPr lang="en-GB" dirty="0">
                <a:cs typeface="Roboto" panose="02000000000000000000" pitchFamily="2" charset="0"/>
              </a:rPr>
              <a:t>We think these should include learning from both successes and challenges.</a:t>
            </a:r>
          </a:p>
          <a:p>
            <a:pPr marL="0" indent="0">
              <a:buFont typeface="Arial" panose="020B0604020202020204" pitchFamily="34" charset="0"/>
              <a:buNone/>
            </a:pPr>
            <a:r>
              <a:rPr lang="en-GB" dirty="0">
                <a:cs typeface="Roboto" panose="02000000000000000000" pitchFamily="2" charset="0"/>
              </a:rPr>
              <a:t>If REC Parties have truly succeeded and can share their learnings we’d love to put this up in lights.</a:t>
            </a:r>
          </a:p>
          <a:p>
            <a:pPr marL="0" indent="0">
              <a:buFont typeface="Arial" panose="020B0604020202020204" pitchFamily="34" charset="0"/>
              <a:buNone/>
            </a:pPr>
            <a:r>
              <a:rPr lang="en-GB" dirty="0">
                <a:cs typeface="Roboto" panose="02000000000000000000" pitchFamily="2" charset="0"/>
              </a:rPr>
              <a:t>We have identified the following topics we want to propose to the PAB:</a:t>
            </a:r>
          </a:p>
          <a:p>
            <a:pPr marL="0" indent="0">
              <a:buFont typeface="Arial" panose="020B0604020202020204" pitchFamily="34" charset="0"/>
              <a:buNone/>
            </a:pPr>
            <a:endParaRPr lang="en-GB" dirty="0">
              <a:cs typeface="Roboto" panose="02000000000000000000" pitchFamily="2" charset="0"/>
            </a:endParaRPr>
          </a:p>
          <a:p>
            <a:pPr marL="0" indent="0">
              <a:buFont typeface="Arial" panose="020B0604020202020204" pitchFamily="34" charset="0"/>
              <a:buNone/>
            </a:pPr>
            <a:endParaRPr lang="en-GB" dirty="0">
              <a:cs typeface="Roboto" panose="02000000000000000000" pitchFamily="2" charset="0"/>
            </a:endParaRPr>
          </a:p>
        </p:txBody>
      </p:sp>
      <p:graphicFrame>
        <p:nvGraphicFramePr>
          <p:cNvPr id="6" name="Diagram 5">
            <a:extLst>
              <a:ext uri="{FF2B5EF4-FFF2-40B4-BE49-F238E27FC236}">
                <a16:creationId xmlns:a16="http://schemas.microsoft.com/office/drawing/2014/main" id="{E5A9EFB1-367B-9902-A60F-4BEA13E81A0F}"/>
              </a:ext>
            </a:extLst>
          </p:cNvPr>
          <p:cNvGraphicFramePr/>
          <p:nvPr>
            <p:extLst>
              <p:ext uri="{D42A27DB-BD31-4B8C-83A1-F6EECF244321}">
                <p14:modId xmlns:p14="http://schemas.microsoft.com/office/powerpoint/2010/main" val="3085855404"/>
              </p:ext>
            </p:extLst>
          </p:nvPr>
        </p:nvGraphicFramePr>
        <p:xfrm>
          <a:off x="2032000" y="3178629"/>
          <a:ext cx="7399383" cy="2654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2E25553C-CF6E-951F-92E9-109807940144}"/>
              </a:ext>
            </a:extLst>
          </p:cNvPr>
          <p:cNvSpPr/>
          <p:nvPr/>
        </p:nvSpPr>
        <p:spPr>
          <a:xfrm>
            <a:off x="566057" y="6083186"/>
            <a:ext cx="11005457" cy="468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Roboto" panose="02000000000000000000" pitchFamily="2" charset="0"/>
                <a:ea typeface="Roboto" panose="02000000000000000000" pitchFamily="2" charset="0"/>
                <a:cs typeface="Roboto" panose="02000000000000000000" pitchFamily="2" charset="0"/>
              </a:rPr>
              <a:t>What other topics should we add to the list?</a:t>
            </a:r>
          </a:p>
        </p:txBody>
      </p:sp>
    </p:spTree>
    <p:extLst>
      <p:ext uri="{BB962C8B-B14F-4D97-AF65-F5344CB8AC3E}">
        <p14:creationId xmlns:p14="http://schemas.microsoft.com/office/powerpoint/2010/main" val="3839947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91F7-7E43-BA94-0B75-F794397BBEC4}"/>
              </a:ext>
            </a:extLst>
          </p:cNvPr>
          <p:cNvSpPr>
            <a:spLocks noGrp="1"/>
          </p:cNvSpPr>
          <p:nvPr>
            <p:ph type="title"/>
          </p:nvPr>
        </p:nvSpPr>
        <p:spPr/>
        <p:txBody>
          <a:bodyPr>
            <a:normAutofit/>
          </a:bodyPr>
          <a:lstStyle/>
          <a:p>
            <a:r>
              <a:rPr lang="en-GB">
                <a:solidFill>
                  <a:schemeClr val="tx2"/>
                </a:solidFill>
                <a:cs typeface="Roboto" panose="02000000000000000000" pitchFamily="2" charset="0"/>
              </a:rPr>
              <a:t>How will we work out where to focus</a:t>
            </a:r>
          </a:p>
        </p:txBody>
      </p:sp>
      <p:sp>
        <p:nvSpPr>
          <p:cNvPr id="3" name="Content Placeholder 2">
            <a:extLst>
              <a:ext uri="{FF2B5EF4-FFF2-40B4-BE49-F238E27FC236}">
                <a16:creationId xmlns:a16="http://schemas.microsoft.com/office/drawing/2014/main" id="{F010D52E-20CE-17D3-6CEE-5865FD656041}"/>
              </a:ext>
            </a:extLst>
          </p:cNvPr>
          <p:cNvSpPr>
            <a:spLocks noGrp="1"/>
          </p:cNvSpPr>
          <p:nvPr>
            <p:ph sz="quarter" idx="10"/>
          </p:nvPr>
        </p:nvSpPr>
        <p:spPr>
          <a:xfrm>
            <a:off x="906463" y="1939895"/>
            <a:ext cx="10588851" cy="764116"/>
          </a:xfrm>
        </p:spPr>
        <p:txBody>
          <a:bodyPr/>
          <a:lstStyle/>
          <a:p>
            <a:pPr marL="0" indent="0">
              <a:buNone/>
            </a:pPr>
            <a:r>
              <a:rPr lang="en-GB">
                <a:cs typeface="Roboto" panose="02000000000000000000" pitchFamily="2" charset="0"/>
              </a:rPr>
              <a:t>It’s really important that we pick the right areas.  We can only pick one lessons learned activity at a time, but we propose to ask for a shortlist from the following sources:</a:t>
            </a:r>
          </a:p>
          <a:p>
            <a:pPr marL="0" indent="0">
              <a:buNone/>
            </a:pPr>
            <a:endParaRPr lang="en-GB">
              <a:cs typeface="Roboto" panose="02000000000000000000" pitchFamily="2" charset="0"/>
            </a:endParaRPr>
          </a:p>
          <a:p>
            <a:pPr marL="0" indent="0">
              <a:buNone/>
            </a:pPr>
            <a:endParaRPr lang="en-GB">
              <a:cs typeface="Roboto" panose="02000000000000000000" pitchFamily="2" charset="0"/>
            </a:endParaRPr>
          </a:p>
        </p:txBody>
      </p:sp>
      <p:graphicFrame>
        <p:nvGraphicFramePr>
          <p:cNvPr id="4" name="Diagram 3">
            <a:extLst>
              <a:ext uri="{FF2B5EF4-FFF2-40B4-BE49-F238E27FC236}">
                <a16:creationId xmlns:a16="http://schemas.microsoft.com/office/drawing/2014/main" id="{D115D5E5-B270-206F-818D-E045DB1DDF45}"/>
              </a:ext>
            </a:extLst>
          </p:cNvPr>
          <p:cNvGraphicFramePr/>
          <p:nvPr>
            <p:extLst>
              <p:ext uri="{D42A27DB-BD31-4B8C-83A1-F6EECF244321}">
                <p14:modId xmlns:p14="http://schemas.microsoft.com/office/powerpoint/2010/main" val="642608804"/>
              </p:ext>
            </p:extLst>
          </p:nvPr>
        </p:nvGraphicFramePr>
        <p:xfrm>
          <a:off x="2032000" y="3004457"/>
          <a:ext cx="7399383" cy="3133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204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0B17FD-8DA6-4420-5230-FFCE88351F55}"/>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B2D9BD19-4074-21D0-EE14-476336462E8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CBA873E1-826A-6EC3-2792-318C4BA7BA89}"/>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Please fill in the survey</a:t>
            </a:r>
          </a:p>
        </p:txBody>
      </p:sp>
      <p:sp>
        <p:nvSpPr>
          <p:cNvPr id="7" name="Rectangle 6">
            <a:extLst>
              <a:ext uri="{FF2B5EF4-FFF2-40B4-BE49-F238E27FC236}">
                <a16:creationId xmlns:a16="http://schemas.microsoft.com/office/drawing/2014/main" id="{0960456B-60F9-F2BF-651B-9AC7AB9C83E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75751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6"/>
                                        </p:tgtEl>
                                      </p:cBhvr>
                                    </p:animEffect>
                                    <p:animScale>
                                      <p:cBhvr>
                                        <p:cTn id="17" dur="2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3" nodeType="clickEffect">
                                  <p:stCondLst>
                                    <p:cond delay="0"/>
                                  </p:stCondLst>
                                  <p:childTnLst>
                                    <p:animEffect transition="out" filter="fade">
                                      <p:cBhvr>
                                        <p:cTn id="21" dur="50" tmFilter="0, 0; .2, .5; .8, .5; 1, 0"/>
                                        <p:tgtEl>
                                          <p:spTgt spid="6"/>
                                        </p:tgtEl>
                                      </p:cBhvr>
                                    </p:animEffect>
                                    <p:animScale>
                                      <p:cBhvr>
                                        <p:cTn id="22" dur="25" autoRev="1" fill="hold"/>
                                        <p:tgtEl>
                                          <p:spTgt spid="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4" nodeType="clickEffect">
                                  <p:stCondLst>
                                    <p:cond delay="0"/>
                                  </p:stCondLst>
                                  <p:childTnLst>
                                    <p:animEffect transition="out" filter="fade">
                                      <p:cBhvr>
                                        <p:cTn id="26" dur="50" tmFilter="0, 0; .2, .5; .8, .5; 1, 0"/>
                                        <p:tgtEl>
                                          <p:spTgt spid="6"/>
                                        </p:tgtEl>
                                      </p:cBhvr>
                                    </p:animEffect>
                                    <p:animScale>
                                      <p:cBhvr>
                                        <p:cTn id="27" dur="25" autoRev="1" fill="hold"/>
                                        <p:tgtEl>
                                          <p:spTgt spid="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5" nodeType="clickEffect">
                                  <p:stCondLst>
                                    <p:cond delay="0"/>
                                  </p:stCondLst>
                                  <p:childTnLst>
                                    <p:animEffect transition="out" filter="fade">
                                      <p:cBhvr>
                                        <p:cTn id="31" dur="50" tmFilter="0, 0; .2, .5; .8, .5; 1, 0"/>
                                        <p:tgtEl>
                                          <p:spTgt spid="6"/>
                                        </p:tgtEl>
                                      </p:cBhvr>
                                    </p:animEffect>
                                    <p:animScale>
                                      <p:cBhvr>
                                        <p:cTn id="32" dur="25" autoRev="1" fill="hold"/>
                                        <p:tgtEl>
                                          <p:spTgt spid="6"/>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6" nodeType="clickEffect">
                                  <p:stCondLst>
                                    <p:cond delay="0"/>
                                  </p:stCondLst>
                                  <p:childTnLst>
                                    <p:animEffect transition="out" filter="fade">
                                      <p:cBhvr>
                                        <p:cTn id="36" dur="50" tmFilter="0, 0; .2, .5; .8, .5; 1, 0"/>
                                        <p:tgtEl>
                                          <p:spTgt spid="6"/>
                                        </p:tgtEl>
                                      </p:cBhvr>
                                    </p:animEffect>
                                    <p:animScale>
                                      <p:cBhvr>
                                        <p:cTn id="3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6" grpId="5" animBg="1"/>
      <p:bldP spid="6" grpId="6"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AE06-A2BE-2882-691A-E9C471563D2C}"/>
              </a:ext>
            </a:extLst>
          </p:cNvPr>
          <p:cNvSpPr>
            <a:spLocks noGrp="1"/>
          </p:cNvSpPr>
          <p:nvPr>
            <p:ph type="title"/>
          </p:nvPr>
        </p:nvSpPr>
        <p:spPr/>
        <p:txBody>
          <a:bodyPr/>
          <a:lstStyle/>
          <a:p>
            <a:r>
              <a:rPr lang="en-GB" dirty="0"/>
              <a:t>Breakout Rooms</a:t>
            </a:r>
          </a:p>
        </p:txBody>
      </p:sp>
    </p:spTree>
    <p:extLst>
      <p:ext uri="{BB962C8B-B14F-4D97-AF65-F5344CB8AC3E}">
        <p14:creationId xmlns:p14="http://schemas.microsoft.com/office/powerpoint/2010/main" val="3528981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Voice of the customer</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Anton </a:t>
            </a:r>
            <a:r>
              <a:rPr lang="en-GB" err="1"/>
              <a:t>moden</a:t>
            </a:r>
            <a:endParaRPr lang="en-GB"/>
          </a:p>
        </p:txBody>
      </p:sp>
    </p:spTree>
    <p:extLst>
      <p:ext uri="{BB962C8B-B14F-4D97-AF65-F5344CB8AC3E}">
        <p14:creationId xmlns:p14="http://schemas.microsoft.com/office/powerpoint/2010/main" val="4092133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2F0-CEC0-67EA-2FB6-D9F3723F7AB5}"/>
              </a:ext>
            </a:extLst>
          </p:cNvPr>
          <p:cNvSpPr>
            <a:spLocks noGrp="1"/>
          </p:cNvSpPr>
          <p:nvPr>
            <p:ph type="title"/>
          </p:nvPr>
        </p:nvSpPr>
        <p:spPr/>
        <p:txBody>
          <a:bodyPr/>
          <a:lstStyle/>
          <a:p>
            <a:r>
              <a:rPr lang="en-GB">
                <a:solidFill>
                  <a:schemeClr val="tx2"/>
                </a:solidFill>
                <a:cs typeface="Roboto" panose="02000000000000000000" pitchFamily="2" charset="0"/>
              </a:rPr>
              <a:t>Voice of the customer</a:t>
            </a:r>
          </a:p>
        </p:txBody>
      </p:sp>
      <p:sp>
        <p:nvSpPr>
          <p:cNvPr id="7" name="Content Placeholder 6">
            <a:extLst>
              <a:ext uri="{FF2B5EF4-FFF2-40B4-BE49-F238E27FC236}">
                <a16:creationId xmlns:a16="http://schemas.microsoft.com/office/drawing/2014/main" id="{5D973FB9-053D-3439-50C1-86FBBDE832C2}"/>
              </a:ext>
            </a:extLst>
          </p:cNvPr>
          <p:cNvSpPr>
            <a:spLocks noGrp="1"/>
          </p:cNvSpPr>
          <p:nvPr>
            <p:ph sz="quarter" idx="10"/>
          </p:nvPr>
        </p:nvSpPr>
        <p:spPr>
          <a:xfrm>
            <a:off x="906463" y="1193180"/>
            <a:ext cx="10768864" cy="5299695"/>
          </a:xfrm>
        </p:spPr>
        <p:txBody>
          <a:bodyPr vert="horz" lIns="91440" tIns="45720" rIns="91440" bIns="45720" rtlCol="0" anchor="t">
            <a:normAutofit/>
          </a:bodyPr>
          <a:lstStyle/>
          <a:p>
            <a:pPr marL="0" indent="0">
              <a:buNone/>
            </a:pPr>
            <a:r>
              <a:rPr lang="en-GB" dirty="0">
                <a:cs typeface="Roboto" panose="02000000000000000000" pitchFamily="2" charset="0"/>
              </a:rPr>
              <a:t>The REC is about delivering great retail arrangements – making things better for both consumers and other market participants.  However, we have very little information on what is working or not for consumers. Currently only the Smart Meter Installation Survey provides a view on what is working for consumers. We committed to reviewing this in our PAOP alongside RECCo. We think that there are three options:</a:t>
            </a:r>
          </a:p>
          <a:p>
            <a:pPr marL="0" indent="0">
              <a:buNone/>
            </a:pPr>
            <a:endParaRPr lang="en-GB" dirty="0">
              <a:cs typeface="Roboto" panose="02000000000000000000" pitchFamily="2" charset="0"/>
            </a:endParaRPr>
          </a:p>
          <a:p>
            <a:pPr marL="0" indent="0">
              <a:buNone/>
            </a:pPr>
            <a:endParaRPr lang="en-GB" dirty="0">
              <a:cs typeface="Roboto" panose="02000000000000000000" pitchFamily="2" charset="0"/>
            </a:endParaRPr>
          </a:p>
          <a:p>
            <a:pPr marL="0" indent="0">
              <a:buNone/>
            </a:pPr>
            <a:endParaRPr lang="en-GB" dirty="0">
              <a:cs typeface="Roboto" panose="02000000000000000000" pitchFamily="2" charset="0"/>
            </a:endParaRPr>
          </a:p>
          <a:p>
            <a:pPr marL="0" indent="0">
              <a:buNone/>
            </a:pPr>
            <a:endParaRPr lang="en-GB" dirty="0">
              <a:cs typeface="Roboto" panose="02000000000000000000" pitchFamily="2" charset="0"/>
            </a:endParaRPr>
          </a:p>
          <a:p>
            <a:pPr marL="0" indent="0">
              <a:buNone/>
            </a:pPr>
            <a:endParaRPr lang="en-GB" dirty="0">
              <a:cs typeface="Roboto" panose="02000000000000000000" pitchFamily="2" charset="0"/>
            </a:endParaRPr>
          </a:p>
          <a:p>
            <a:pPr marL="0" indent="0">
              <a:buNone/>
            </a:pPr>
            <a:endParaRPr lang="en-GB" dirty="0">
              <a:cs typeface="Roboto" panose="02000000000000000000" pitchFamily="2" charset="0"/>
            </a:endParaRPr>
          </a:p>
          <a:p>
            <a:pPr marL="0" indent="0">
              <a:buNone/>
            </a:pPr>
            <a:r>
              <a:rPr lang="en-GB" dirty="0">
                <a:cs typeface="Roboto" panose="02000000000000000000" pitchFamily="2" charset="0"/>
              </a:rPr>
              <a:t>Each of these would require Party engagement and clarity on how this information would be used.</a:t>
            </a:r>
          </a:p>
          <a:p>
            <a:pPr marL="0" indent="0">
              <a:buNone/>
            </a:pPr>
            <a:r>
              <a:rPr lang="en-GB" b="1" dirty="0">
                <a:cs typeface="Roboto" panose="02000000000000000000" pitchFamily="2" charset="0"/>
              </a:rPr>
              <a:t>We are keen to get your views and as a minimum proceed to address the known issues through a REC issue.</a:t>
            </a:r>
          </a:p>
        </p:txBody>
      </p:sp>
      <p:graphicFrame>
        <p:nvGraphicFramePr>
          <p:cNvPr id="3" name="Diagram 2">
            <a:extLst>
              <a:ext uri="{FF2B5EF4-FFF2-40B4-BE49-F238E27FC236}">
                <a16:creationId xmlns:a16="http://schemas.microsoft.com/office/drawing/2014/main" id="{26B18098-397C-93C3-22A5-139571B44FE4}"/>
              </a:ext>
            </a:extLst>
          </p:cNvPr>
          <p:cNvGraphicFramePr/>
          <p:nvPr>
            <p:extLst>
              <p:ext uri="{D42A27DB-BD31-4B8C-83A1-F6EECF244321}">
                <p14:modId xmlns:p14="http://schemas.microsoft.com/office/powerpoint/2010/main" val="2791568423"/>
              </p:ext>
            </p:extLst>
          </p:nvPr>
        </p:nvGraphicFramePr>
        <p:xfrm>
          <a:off x="1995055" y="2259218"/>
          <a:ext cx="8128000" cy="2792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4745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189AB7-48B5-2717-1902-550EB6C08384}"/>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3F1D1352-BAEA-95F2-5D8B-9F2B0F3495A5}"/>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3FD62ABE-4DE6-8187-5F52-D14C80810527}"/>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From the three options suggested, which would be your preference?</a:t>
            </a:r>
          </a:p>
        </p:txBody>
      </p:sp>
      <p:sp>
        <p:nvSpPr>
          <p:cNvPr id="7" name="Rectangle 6">
            <a:extLst>
              <a:ext uri="{FF2B5EF4-FFF2-40B4-BE49-F238E27FC236}">
                <a16:creationId xmlns:a16="http://schemas.microsoft.com/office/drawing/2014/main" id="{362572B4-1976-AB46-3AB3-54CBAB10353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7315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dirty="0">
                <a:solidFill>
                  <a:schemeClr val="tx2"/>
                </a:solidFill>
              </a:rPr>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79" r="33479"/>
          <a:stretch/>
        </p:blipFill>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pPr marL="0" indent="0">
              <a:buNone/>
            </a:pPr>
            <a:endParaRPr lang="en-GB" dirty="0"/>
          </a:p>
          <a:p>
            <a:r>
              <a:rPr lang="en-GB" dirty="0"/>
              <a:t>Event recording</a:t>
            </a:r>
          </a:p>
          <a:p>
            <a:r>
              <a:rPr lang="en-GB" dirty="0"/>
              <a:t>Use of </a:t>
            </a:r>
            <a:r>
              <a:rPr lang="en-GB" dirty="0" err="1"/>
              <a:t>Slido</a:t>
            </a:r>
            <a:endParaRPr lang="en-GB" dirty="0"/>
          </a:p>
          <a:p>
            <a:r>
              <a:rPr lang="en-GB" dirty="0"/>
              <a:t>Opportunities for Q&amp;A</a:t>
            </a:r>
          </a:p>
          <a:p>
            <a:endParaRPr lang="en-GB" dirty="0"/>
          </a:p>
        </p:txBody>
      </p:sp>
    </p:spTree>
    <p:extLst>
      <p:ext uri="{BB962C8B-B14F-4D97-AF65-F5344CB8AC3E}">
        <p14:creationId xmlns:p14="http://schemas.microsoft.com/office/powerpoint/2010/main" val="387981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Improving MEM Performance</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Anton </a:t>
            </a:r>
            <a:r>
              <a:rPr lang="en-GB" err="1"/>
              <a:t>moden</a:t>
            </a:r>
            <a:endParaRPr lang="en-GB"/>
          </a:p>
        </p:txBody>
      </p:sp>
    </p:spTree>
    <p:extLst>
      <p:ext uri="{BB962C8B-B14F-4D97-AF65-F5344CB8AC3E}">
        <p14:creationId xmlns:p14="http://schemas.microsoft.com/office/powerpoint/2010/main" val="315237605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8D25-9D9D-A528-4E5C-21D796AABF33}"/>
              </a:ext>
            </a:extLst>
          </p:cNvPr>
          <p:cNvSpPr>
            <a:spLocks noGrp="1"/>
          </p:cNvSpPr>
          <p:nvPr>
            <p:ph type="title"/>
          </p:nvPr>
        </p:nvSpPr>
        <p:spPr/>
        <p:txBody>
          <a:bodyPr/>
          <a:lstStyle/>
          <a:p>
            <a:r>
              <a:rPr lang="en-GB" dirty="0">
                <a:solidFill>
                  <a:schemeClr val="tx2"/>
                </a:solidFill>
                <a:cs typeface="Roboto" panose="02000000000000000000" pitchFamily="2" charset="0"/>
              </a:rPr>
              <a:t>Improving MEM Performance</a:t>
            </a:r>
            <a:endParaRPr lang="en-GB" dirty="0">
              <a:cs typeface="Roboto" panose="02000000000000000000" pitchFamily="2" charset="0"/>
            </a:endParaRPr>
          </a:p>
        </p:txBody>
      </p:sp>
      <p:sp>
        <p:nvSpPr>
          <p:cNvPr id="3" name="Content Placeholder 2">
            <a:extLst>
              <a:ext uri="{FF2B5EF4-FFF2-40B4-BE49-F238E27FC236}">
                <a16:creationId xmlns:a16="http://schemas.microsoft.com/office/drawing/2014/main" id="{92FAD351-E648-D86E-17C3-4D0ADA3B83C6}"/>
              </a:ext>
            </a:extLst>
          </p:cNvPr>
          <p:cNvSpPr>
            <a:spLocks noGrp="1"/>
          </p:cNvSpPr>
          <p:nvPr>
            <p:ph sz="quarter" idx="10"/>
          </p:nvPr>
        </p:nvSpPr>
        <p:spPr>
          <a:xfrm>
            <a:off x="906030" y="1080317"/>
            <a:ext cx="9217025" cy="660111"/>
          </a:xfrm>
        </p:spPr>
        <p:txBody>
          <a:bodyPr/>
          <a:lstStyle/>
          <a:p>
            <a:pPr marL="0" indent="0">
              <a:buNone/>
            </a:pPr>
            <a:r>
              <a:rPr lang="en-GB" dirty="0">
                <a:cs typeface="Roboto" panose="02000000000000000000" pitchFamily="2" charset="0"/>
              </a:rPr>
              <a:t>We’ve had some queries that demonstrate that our approach to MEMs is not widely understood.  We wanted to provide an overview to build awareness:</a:t>
            </a:r>
          </a:p>
        </p:txBody>
      </p:sp>
      <p:sp>
        <p:nvSpPr>
          <p:cNvPr id="4" name="Rectangle 3">
            <a:extLst>
              <a:ext uri="{FF2B5EF4-FFF2-40B4-BE49-F238E27FC236}">
                <a16:creationId xmlns:a16="http://schemas.microsoft.com/office/drawing/2014/main" id="{1A39ABF8-C92D-4250-6B7E-D90BA3612BA3}"/>
              </a:ext>
            </a:extLst>
          </p:cNvPr>
          <p:cNvSpPr/>
          <p:nvPr/>
        </p:nvSpPr>
        <p:spPr>
          <a:xfrm rot="16200000">
            <a:off x="-162490" y="3149006"/>
            <a:ext cx="1904400" cy="806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Roboto" panose="02000000000000000000" pitchFamily="2" charset="0"/>
                <a:ea typeface="Roboto" panose="02000000000000000000" pitchFamily="2" charset="0"/>
                <a:cs typeface="Roboto" panose="02000000000000000000" pitchFamily="2" charset="0"/>
              </a:rPr>
              <a:t>Installers (AMIs / EMOs)</a:t>
            </a:r>
          </a:p>
        </p:txBody>
      </p:sp>
      <p:sp>
        <p:nvSpPr>
          <p:cNvPr id="5" name="Rectangle 4">
            <a:extLst>
              <a:ext uri="{FF2B5EF4-FFF2-40B4-BE49-F238E27FC236}">
                <a16:creationId xmlns:a16="http://schemas.microsoft.com/office/drawing/2014/main" id="{D07C537D-33A9-A7F5-0482-7FCC1CF252F7}"/>
              </a:ext>
            </a:extLst>
          </p:cNvPr>
          <p:cNvSpPr/>
          <p:nvPr/>
        </p:nvSpPr>
        <p:spPr>
          <a:xfrm rot="16200000">
            <a:off x="-162711" y="5313725"/>
            <a:ext cx="1903061" cy="8046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Roboto" panose="02000000000000000000" pitchFamily="2" charset="0"/>
                <a:ea typeface="Roboto" panose="02000000000000000000" pitchFamily="2" charset="0"/>
                <a:cs typeface="Roboto" panose="02000000000000000000" pitchFamily="2" charset="0"/>
              </a:rPr>
              <a:t>Meter managers (MAMs / MOAs)</a:t>
            </a:r>
          </a:p>
        </p:txBody>
      </p:sp>
      <p:sp>
        <p:nvSpPr>
          <p:cNvPr id="6" name="Rectangle 5">
            <a:extLst>
              <a:ext uri="{FF2B5EF4-FFF2-40B4-BE49-F238E27FC236}">
                <a16:creationId xmlns:a16="http://schemas.microsoft.com/office/drawing/2014/main" id="{F163C002-3814-F94A-348B-7CD504439999}"/>
              </a:ext>
            </a:extLst>
          </p:cNvPr>
          <p:cNvSpPr/>
          <p:nvPr/>
        </p:nvSpPr>
        <p:spPr>
          <a:xfrm>
            <a:off x="1516883" y="1841335"/>
            <a:ext cx="2285096" cy="660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Roboto" panose="02000000000000000000" pitchFamily="2" charset="0"/>
                <a:ea typeface="Roboto" panose="02000000000000000000" pitchFamily="2" charset="0"/>
                <a:cs typeface="Roboto" panose="02000000000000000000" pitchFamily="2" charset="0"/>
              </a:rPr>
              <a:t>Key focus</a:t>
            </a:r>
          </a:p>
        </p:txBody>
      </p:sp>
      <p:sp>
        <p:nvSpPr>
          <p:cNvPr id="7" name="Rectangle 6">
            <a:extLst>
              <a:ext uri="{FF2B5EF4-FFF2-40B4-BE49-F238E27FC236}">
                <a16:creationId xmlns:a16="http://schemas.microsoft.com/office/drawing/2014/main" id="{FA5369B7-D944-E28B-9BF0-DD8F5607AEFB}"/>
              </a:ext>
            </a:extLst>
          </p:cNvPr>
          <p:cNvSpPr/>
          <p:nvPr/>
        </p:nvSpPr>
        <p:spPr>
          <a:xfrm>
            <a:off x="4232009" y="1841335"/>
            <a:ext cx="2481612" cy="660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Roboto" panose="02000000000000000000" pitchFamily="2" charset="0"/>
                <a:ea typeface="Roboto" panose="02000000000000000000" pitchFamily="2" charset="0"/>
                <a:cs typeface="Roboto" panose="02000000000000000000" pitchFamily="2" charset="0"/>
              </a:rPr>
              <a:t>Assurance</a:t>
            </a:r>
          </a:p>
        </p:txBody>
      </p:sp>
      <p:sp>
        <p:nvSpPr>
          <p:cNvPr id="8" name="Rectangle 7">
            <a:extLst>
              <a:ext uri="{FF2B5EF4-FFF2-40B4-BE49-F238E27FC236}">
                <a16:creationId xmlns:a16="http://schemas.microsoft.com/office/drawing/2014/main" id="{D6E06FE1-1379-4461-A5CB-240D5BFA9E64}"/>
              </a:ext>
            </a:extLst>
          </p:cNvPr>
          <p:cNvSpPr/>
          <p:nvPr/>
        </p:nvSpPr>
        <p:spPr>
          <a:xfrm>
            <a:off x="7557988" y="1841335"/>
            <a:ext cx="3872012" cy="660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Roboto" panose="02000000000000000000" pitchFamily="2" charset="0"/>
                <a:ea typeface="Roboto" panose="02000000000000000000" pitchFamily="2" charset="0"/>
                <a:cs typeface="Roboto" panose="02000000000000000000" pitchFamily="2" charset="0"/>
              </a:rPr>
              <a:t>Improvement</a:t>
            </a:r>
          </a:p>
        </p:txBody>
      </p:sp>
      <p:sp>
        <p:nvSpPr>
          <p:cNvPr id="9" name="TextBox 8">
            <a:extLst>
              <a:ext uri="{FF2B5EF4-FFF2-40B4-BE49-F238E27FC236}">
                <a16:creationId xmlns:a16="http://schemas.microsoft.com/office/drawing/2014/main" id="{3D8A1C9B-9A77-5DE6-3C79-8C035F4680DD}"/>
              </a:ext>
            </a:extLst>
          </p:cNvPr>
          <p:cNvSpPr txBox="1"/>
          <p:nvPr/>
        </p:nvSpPr>
        <p:spPr>
          <a:xfrm>
            <a:off x="1612232" y="2779295"/>
            <a:ext cx="2093494" cy="1477328"/>
          </a:xfrm>
          <a:prstGeom prst="rect">
            <a:avLst/>
          </a:prstGeom>
          <a:noFill/>
        </p:spPr>
        <p:txBody>
          <a:bodyPr wrap="square" rtlCol="0">
            <a:spAutoFit/>
          </a:bodyPr>
          <a:lstStyle/>
          <a:p>
            <a:r>
              <a:rPr lang="en-GB">
                <a:latin typeface="Roboto" panose="02000000000000000000" pitchFamily="2" charset="0"/>
                <a:ea typeface="Roboto" panose="02000000000000000000" pitchFamily="2" charset="0"/>
                <a:cs typeface="Roboto" panose="02000000000000000000" pitchFamily="2" charset="0"/>
              </a:rPr>
              <a:t>Flows are sent to the right people at the right time with the right information.</a:t>
            </a:r>
          </a:p>
        </p:txBody>
      </p:sp>
      <p:sp>
        <p:nvSpPr>
          <p:cNvPr id="10" name="TextBox 9">
            <a:extLst>
              <a:ext uri="{FF2B5EF4-FFF2-40B4-BE49-F238E27FC236}">
                <a16:creationId xmlns:a16="http://schemas.microsoft.com/office/drawing/2014/main" id="{16DFE7BA-B333-1C9A-B7AE-C8E6AE909864}"/>
              </a:ext>
            </a:extLst>
          </p:cNvPr>
          <p:cNvSpPr txBox="1"/>
          <p:nvPr/>
        </p:nvSpPr>
        <p:spPr>
          <a:xfrm>
            <a:off x="1612232" y="4764504"/>
            <a:ext cx="2093494" cy="2031325"/>
          </a:xfrm>
          <a:prstGeom prst="rect">
            <a:avLst/>
          </a:prstGeom>
          <a:noFill/>
        </p:spPr>
        <p:txBody>
          <a:bodyPr wrap="square" rtlCol="0">
            <a:spAutoFit/>
          </a:bodyPr>
          <a:lstStyle/>
          <a:p>
            <a:r>
              <a:rPr lang="en-GB">
                <a:latin typeface="Roboto" panose="02000000000000000000" pitchFamily="2" charset="0"/>
                <a:ea typeface="Roboto" panose="02000000000000000000" pitchFamily="2" charset="0"/>
                <a:cs typeface="Roboto" panose="02000000000000000000" pitchFamily="2" charset="0"/>
              </a:rPr>
              <a:t>Work is completed safely in line with CoMCoP.</a:t>
            </a:r>
          </a:p>
          <a:p>
            <a:r>
              <a:rPr lang="en-GB">
                <a:latin typeface="Roboto" panose="02000000000000000000" pitchFamily="2" charset="0"/>
                <a:ea typeface="Roboto" panose="02000000000000000000" pitchFamily="2" charset="0"/>
                <a:cs typeface="Roboto" panose="02000000000000000000" pitchFamily="2" charset="0"/>
              </a:rPr>
              <a:t>Assessment occurs early in the life of each new MEM.</a:t>
            </a:r>
          </a:p>
        </p:txBody>
      </p:sp>
      <p:sp>
        <p:nvSpPr>
          <p:cNvPr id="11" name="TextBox 10">
            <a:extLst>
              <a:ext uri="{FF2B5EF4-FFF2-40B4-BE49-F238E27FC236}">
                <a16:creationId xmlns:a16="http://schemas.microsoft.com/office/drawing/2014/main" id="{BD15C547-7679-2CE9-C1A5-64034F97C8B2}"/>
              </a:ext>
            </a:extLst>
          </p:cNvPr>
          <p:cNvSpPr txBox="1"/>
          <p:nvPr/>
        </p:nvSpPr>
        <p:spPr>
          <a:xfrm>
            <a:off x="4327810" y="4764504"/>
            <a:ext cx="2093494" cy="646331"/>
          </a:xfrm>
          <a:prstGeom prst="rect">
            <a:avLst/>
          </a:prstGeom>
          <a:noFill/>
        </p:spPr>
        <p:txBody>
          <a:bodyPr wrap="square" rtlCol="0">
            <a:spAutoFit/>
          </a:bodyPr>
          <a:lstStyle/>
          <a:p>
            <a:r>
              <a:rPr lang="en-GB" err="1">
                <a:latin typeface="Roboto" panose="02000000000000000000" pitchFamily="2" charset="0"/>
                <a:ea typeface="Roboto" panose="02000000000000000000" pitchFamily="2" charset="0"/>
                <a:cs typeface="Roboto" panose="02000000000000000000" pitchFamily="2" charset="0"/>
              </a:rPr>
              <a:t>CoMCoP</a:t>
            </a:r>
            <a:r>
              <a:rPr lang="en-GB">
                <a:latin typeface="Roboto" panose="02000000000000000000" pitchFamily="2" charset="0"/>
                <a:ea typeface="Roboto" panose="02000000000000000000" pitchFamily="2" charset="0"/>
                <a:cs typeface="Roboto" panose="02000000000000000000" pitchFamily="2" charset="0"/>
              </a:rPr>
              <a:t> accreditation</a:t>
            </a:r>
          </a:p>
        </p:txBody>
      </p:sp>
      <p:sp>
        <p:nvSpPr>
          <p:cNvPr id="12" name="TextBox 11">
            <a:extLst>
              <a:ext uri="{FF2B5EF4-FFF2-40B4-BE49-F238E27FC236}">
                <a16:creationId xmlns:a16="http://schemas.microsoft.com/office/drawing/2014/main" id="{A2C5099C-AD71-56FF-D9C9-74FD130CB964}"/>
              </a:ext>
            </a:extLst>
          </p:cNvPr>
          <p:cNvSpPr txBox="1"/>
          <p:nvPr/>
        </p:nvSpPr>
        <p:spPr>
          <a:xfrm>
            <a:off x="7557988" y="4949169"/>
            <a:ext cx="4341244" cy="1477328"/>
          </a:xfrm>
          <a:prstGeom prst="rect">
            <a:avLst/>
          </a:prstGeom>
          <a:noFill/>
        </p:spPr>
        <p:txBody>
          <a:bodyPr wrap="square" rtlCol="0">
            <a:spAutoFit/>
          </a:bodyPr>
          <a:lstStyle/>
          <a:p>
            <a:r>
              <a:rPr lang="en-GB" dirty="0">
                <a:latin typeface="Roboto" panose="02000000000000000000" pitchFamily="2" charset="0"/>
                <a:ea typeface="Roboto" panose="02000000000000000000" pitchFamily="2" charset="0"/>
                <a:cs typeface="Roboto" panose="02000000000000000000" pitchFamily="2" charset="0"/>
              </a:rPr>
              <a:t>We are working with RECCo to generate cross outputs useful to the whole market, assess auditor performance through satisfaction survey and considering risk-based focus. </a:t>
            </a:r>
          </a:p>
        </p:txBody>
      </p:sp>
      <p:sp>
        <p:nvSpPr>
          <p:cNvPr id="13" name="TextBox 12">
            <a:extLst>
              <a:ext uri="{FF2B5EF4-FFF2-40B4-BE49-F238E27FC236}">
                <a16:creationId xmlns:a16="http://schemas.microsoft.com/office/drawing/2014/main" id="{E8FC4EB6-6874-2CD6-91FA-34EAE4E75B71}"/>
              </a:ext>
            </a:extLst>
          </p:cNvPr>
          <p:cNvSpPr txBox="1"/>
          <p:nvPr/>
        </p:nvSpPr>
        <p:spPr>
          <a:xfrm>
            <a:off x="7557988" y="2705624"/>
            <a:ext cx="4341244" cy="2308324"/>
          </a:xfrm>
          <a:prstGeom prst="rect">
            <a:avLst/>
          </a:prstGeom>
          <a:noFill/>
        </p:spPr>
        <p:txBody>
          <a:bodyPr wrap="square" rtlCol="0">
            <a:spAutoFit/>
          </a:bodyPr>
          <a:lstStyle/>
          <a:p>
            <a:r>
              <a:rPr lang="en-GB" dirty="0">
                <a:latin typeface="Roboto" panose="02000000000000000000" pitchFamily="2" charset="0"/>
                <a:ea typeface="Roboto" panose="02000000000000000000" pitchFamily="2" charset="0"/>
                <a:cs typeface="Roboto" panose="02000000000000000000" pitchFamily="2" charset="0"/>
              </a:rPr>
              <a:t>We are working with MHHS to establish an equivalent to the CDSP reconciliation in electricity, as well as using MHHS Qualification.</a:t>
            </a:r>
          </a:p>
          <a:p>
            <a:r>
              <a:rPr lang="en-GB" dirty="0">
                <a:latin typeface="Roboto" panose="02000000000000000000" pitchFamily="2" charset="0"/>
                <a:ea typeface="Roboto" panose="02000000000000000000" pitchFamily="2" charset="0"/>
                <a:cs typeface="Roboto" panose="02000000000000000000" pitchFamily="2" charset="0"/>
              </a:rPr>
              <a:t>We have identified 3 improvements to gas processes that require change, and the need for clearer obligations on faults.</a:t>
            </a:r>
          </a:p>
        </p:txBody>
      </p:sp>
      <p:sp>
        <p:nvSpPr>
          <p:cNvPr id="14" name="TextBox 13">
            <a:extLst>
              <a:ext uri="{FF2B5EF4-FFF2-40B4-BE49-F238E27FC236}">
                <a16:creationId xmlns:a16="http://schemas.microsoft.com/office/drawing/2014/main" id="{87D8165F-2C18-1010-BDF7-5DF09A660E4E}"/>
              </a:ext>
            </a:extLst>
          </p:cNvPr>
          <p:cNvSpPr txBox="1"/>
          <p:nvPr/>
        </p:nvSpPr>
        <p:spPr>
          <a:xfrm>
            <a:off x="4327811" y="2703613"/>
            <a:ext cx="2698632" cy="1754326"/>
          </a:xfrm>
          <a:prstGeom prst="rect">
            <a:avLst/>
          </a:prstGeom>
          <a:noFill/>
        </p:spPr>
        <p:txBody>
          <a:bodyPr wrap="square" rtlCol="0">
            <a:spAutoFit/>
          </a:bodyPr>
          <a:lstStyle/>
          <a:p>
            <a:r>
              <a:rPr lang="en-GB" dirty="0">
                <a:latin typeface="Roboto" panose="02000000000000000000" pitchFamily="2" charset="0"/>
                <a:ea typeface="Roboto" panose="02000000000000000000" pitchFamily="2" charset="0"/>
                <a:cs typeface="Roboto" panose="02000000000000000000" pitchFamily="2" charset="0"/>
              </a:rPr>
              <a:t>CDSP Reconciliation.</a:t>
            </a:r>
          </a:p>
          <a:p>
            <a:r>
              <a:rPr lang="en-GB" dirty="0">
                <a:solidFill>
                  <a:srgbClr val="7030A0"/>
                </a:solidFill>
                <a:latin typeface="Roboto" panose="02000000000000000000" pitchFamily="2" charset="0"/>
                <a:ea typeface="Roboto" panose="02000000000000000000" pitchFamily="2" charset="0"/>
                <a:cs typeface="Roboto" panose="02000000000000000000" pitchFamily="2" charset="0"/>
              </a:rPr>
              <a:t>Flow assurance work in previous years has indicated inconsistency and built a case for change.</a:t>
            </a:r>
          </a:p>
        </p:txBody>
      </p:sp>
    </p:spTree>
    <p:extLst>
      <p:ext uri="{BB962C8B-B14F-4D97-AF65-F5344CB8AC3E}">
        <p14:creationId xmlns:p14="http://schemas.microsoft.com/office/powerpoint/2010/main" val="3651629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4006273" y="2766218"/>
            <a:ext cx="6966527" cy="1325563"/>
          </a:xfrm>
        </p:spPr>
        <p:txBody>
          <a:bodyPr>
            <a:normAutofit/>
          </a:bodyPr>
          <a:lstStyle/>
          <a:p>
            <a:r>
              <a:rPr lang="en-GB" sz="2800" b="1" dirty="0">
                <a:cs typeface="Roboto" panose="02000000000000000000" pitchFamily="2" charset="0"/>
              </a:rPr>
              <a:t>Do I get the Services I expect for the money I spend on REC services</a:t>
            </a:r>
            <a:r>
              <a:rPr lang="en-GB" dirty="0">
                <a:cs typeface="Roboto" panose="02000000000000000000" pitchFamily="2" charset="0"/>
              </a:rPr>
              <a:t>?</a:t>
            </a:r>
          </a:p>
        </p:txBody>
      </p:sp>
      <p:pic>
        <p:nvPicPr>
          <p:cNvPr id="9" name="Picture 8">
            <a:extLst>
              <a:ext uri="{FF2B5EF4-FFF2-40B4-BE49-F238E27FC236}">
                <a16:creationId xmlns:a16="http://schemas.microsoft.com/office/drawing/2014/main" id="{0AE7B072-54AA-E0D5-2F40-75D5FFEB69CE}"/>
              </a:ext>
            </a:extLst>
          </p:cNvPr>
          <p:cNvPicPr>
            <a:picLocks noChangeAspect="1"/>
          </p:cNvPicPr>
          <p:nvPr/>
        </p:nvPicPr>
        <p:blipFill>
          <a:blip r:embed="rId3"/>
          <a:stretch>
            <a:fillRect/>
          </a:stretch>
        </p:blipFill>
        <p:spPr>
          <a:xfrm>
            <a:off x="10972800" y="5238750"/>
            <a:ext cx="1219200" cy="1619250"/>
          </a:xfrm>
          <a:prstGeom prst="rect">
            <a:avLst/>
          </a:prstGeom>
        </p:spPr>
      </p:pic>
    </p:spTree>
    <p:extLst>
      <p:ext uri="{BB962C8B-B14F-4D97-AF65-F5344CB8AC3E}">
        <p14:creationId xmlns:p14="http://schemas.microsoft.com/office/powerpoint/2010/main" val="741960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472665" y="2766218"/>
            <a:ext cx="7572053" cy="1325563"/>
          </a:xfrm>
        </p:spPr>
        <p:txBody>
          <a:bodyPr>
            <a:normAutofit/>
          </a:bodyPr>
          <a:lstStyle/>
          <a:p>
            <a:r>
              <a:rPr lang="en-GB" dirty="0"/>
              <a:t>Service providers</a:t>
            </a:r>
            <a:endParaRPr lang="en-GB" sz="3600" dirty="0"/>
          </a:p>
        </p:txBody>
      </p:sp>
      <p:sp>
        <p:nvSpPr>
          <p:cNvPr id="3" name="Text Placeholder 2">
            <a:extLst>
              <a:ext uri="{FF2B5EF4-FFF2-40B4-BE49-F238E27FC236}">
                <a16:creationId xmlns:a16="http://schemas.microsoft.com/office/drawing/2014/main" id="{E8FB7BAF-6755-BC79-CC7E-FE410FFB3621}"/>
              </a:ext>
            </a:extLst>
          </p:cNvPr>
          <p:cNvSpPr>
            <a:spLocks noGrp="1"/>
          </p:cNvSpPr>
          <p:nvPr>
            <p:ph type="body" sz="quarter" idx="10"/>
          </p:nvPr>
        </p:nvSpPr>
        <p:spPr>
          <a:xfrm>
            <a:off x="3472665" y="4275317"/>
            <a:ext cx="6965950" cy="1084262"/>
          </a:xfrm>
        </p:spPr>
        <p:txBody>
          <a:bodyPr/>
          <a:lstStyle/>
          <a:p>
            <a:r>
              <a:rPr lang="en-GB">
                <a:latin typeface="Roboto"/>
                <a:ea typeface="Roboto"/>
                <a:cs typeface="Roboto"/>
              </a:rPr>
              <a:t>Vaishnavi Sharma</a:t>
            </a:r>
            <a:endParaRPr lang="en-GB"/>
          </a:p>
        </p:txBody>
      </p:sp>
    </p:spTree>
    <p:extLst>
      <p:ext uri="{BB962C8B-B14F-4D97-AF65-F5344CB8AC3E}">
        <p14:creationId xmlns:p14="http://schemas.microsoft.com/office/powerpoint/2010/main" val="1977411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2F0-CEC0-67EA-2FB6-D9F3723F7AB5}"/>
              </a:ext>
            </a:extLst>
          </p:cNvPr>
          <p:cNvSpPr>
            <a:spLocks noGrp="1"/>
          </p:cNvSpPr>
          <p:nvPr>
            <p:ph type="title"/>
          </p:nvPr>
        </p:nvSpPr>
        <p:spPr/>
        <p:txBody>
          <a:bodyPr>
            <a:normAutofit/>
          </a:bodyPr>
          <a:lstStyle/>
          <a:p>
            <a:r>
              <a:rPr lang="en-GB">
                <a:solidFill>
                  <a:schemeClr val="tx2"/>
                </a:solidFill>
                <a:cs typeface="Roboto" panose="02000000000000000000" pitchFamily="2" charset="0"/>
              </a:rPr>
              <a:t>REC SERVICES Performance - HEADLINE</a:t>
            </a:r>
          </a:p>
        </p:txBody>
      </p:sp>
      <p:sp>
        <p:nvSpPr>
          <p:cNvPr id="15" name="Inhaltsplatzhalter 4">
            <a:extLst>
              <a:ext uri="{FF2B5EF4-FFF2-40B4-BE49-F238E27FC236}">
                <a16:creationId xmlns:a16="http://schemas.microsoft.com/office/drawing/2014/main" id="{B768CFC0-8F35-244A-3D5A-3C138356810B}"/>
              </a:ext>
            </a:extLst>
          </p:cNvPr>
          <p:cNvSpPr txBox="1">
            <a:spLocks/>
          </p:cNvSpPr>
          <p:nvPr/>
        </p:nvSpPr>
        <p:spPr>
          <a:xfrm>
            <a:off x="360866" y="2124625"/>
            <a:ext cx="3624778" cy="3677930"/>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600"/>
              </a:spcAft>
              <a:buNone/>
            </a:pPr>
            <a:r>
              <a:rPr lang="en-GB" sz="1600" dirty="0">
                <a:solidFill>
                  <a:schemeClr val="tx1"/>
                </a:solidFill>
                <a:latin typeface="Roboto" panose="02000000000000000000" pitchFamily="2" charset="0"/>
                <a:ea typeface="Roboto" panose="02000000000000000000" pitchFamily="2" charset="0"/>
                <a:cs typeface="Roboto" panose="02000000000000000000" pitchFamily="2" charset="0"/>
              </a:rPr>
              <a:t>We spend about 25% of our time ensuring REC Services’ performance meets the standard expected under the Code.</a:t>
            </a:r>
          </a:p>
          <a:p>
            <a:pPr marL="0" indent="0">
              <a:lnSpc>
                <a:spcPct val="100000"/>
              </a:lnSpc>
              <a:spcAft>
                <a:spcPts val="600"/>
              </a:spcAft>
              <a:buNone/>
            </a:pPr>
            <a:r>
              <a:rPr lang="en-GB" sz="1600" dirty="0">
                <a:solidFill>
                  <a:schemeClr val="tx1"/>
                </a:solidFill>
                <a:latin typeface="Roboto" panose="02000000000000000000" pitchFamily="2" charset="0"/>
                <a:ea typeface="Roboto" panose="02000000000000000000" pitchFamily="2" charset="0"/>
                <a:cs typeface="Roboto" panose="02000000000000000000" pitchFamily="2" charset="0"/>
              </a:rPr>
              <a:t>This includes monitoring key performance indicators every months and intervening when performance dips are noted.</a:t>
            </a:r>
          </a:p>
          <a:p>
            <a:pPr marL="0" indent="0">
              <a:lnSpc>
                <a:spcPct val="100000"/>
              </a:lnSpc>
              <a:spcAft>
                <a:spcPts val="600"/>
              </a:spcAft>
              <a:buNone/>
            </a:pPr>
            <a:r>
              <a:rPr lang="en-GB" sz="1600" dirty="0">
                <a:solidFill>
                  <a:schemeClr val="tx1"/>
                </a:solidFill>
                <a:latin typeface="Roboto" panose="02000000000000000000" pitchFamily="2" charset="0"/>
                <a:ea typeface="Roboto" panose="02000000000000000000" pitchFamily="2" charset="0"/>
                <a:cs typeface="Roboto" panose="02000000000000000000" pitchFamily="2" charset="0"/>
              </a:rPr>
              <a:t>We also perform direct assurance over metrics reported by REC Services to ensure the reporting is accurate.</a:t>
            </a:r>
          </a:p>
          <a:p>
            <a:pPr marL="0" indent="0">
              <a:lnSpc>
                <a:spcPct val="100000"/>
              </a:lnSpc>
              <a:spcAft>
                <a:spcPts val="600"/>
              </a:spcAft>
              <a:buNone/>
            </a:pPr>
            <a:r>
              <a:rPr lang="en-GB" sz="1600" dirty="0">
                <a:solidFill>
                  <a:schemeClr val="tx1"/>
                </a:solidFill>
                <a:latin typeface="Roboto" panose="02000000000000000000" pitchFamily="2" charset="0"/>
                <a:ea typeface="Roboto" panose="02000000000000000000" pitchFamily="2" charset="0"/>
                <a:cs typeface="Roboto" panose="02000000000000000000" pitchFamily="2" charset="0"/>
              </a:rPr>
              <a:t>On the next slide, we will look at the snapshot of REC Services’ performance within the last quarter.</a:t>
            </a:r>
            <a:endParaRPr lang="en-US" sz="16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9" name="TextBox 18">
            <a:extLst>
              <a:ext uri="{FF2B5EF4-FFF2-40B4-BE49-F238E27FC236}">
                <a16:creationId xmlns:a16="http://schemas.microsoft.com/office/drawing/2014/main" id="{E0580922-60B6-7935-66AB-6170D3BB0086}"/>
              </a:ext>
            </a:extLst>
          </p:cNvPr>
          <p:cNvSpPr txBox="1"/>
          <p:nvPr/>
        </p:nvSpPr>
        <p:spPr>
          <a:xfrm>
            <a:off x="1198750" y="1316022"/>
            <a:ext cx="2252373" cy="646331"/>
          </a:xfrm>
          <a:prstGeom prst="rect">
            <a:avLst/>
          </a:prstGeom>
          <a:noFill/>
        </p:spPr>
        <p:txBody>
          <a:bodyPr wrap="square">
            <a:spAutoFit/>
          </a:bodyPr>
          <a:lstStyle/>
          <a:p>
            <a:r>
              <a:rPr lang="en-US" b="1" dirty="0">
                <a:solidFill>
                  <a:schemeClr val="accent1"/>
                </a:solidFill>
                <a:latin typeface="Roboto" panose="02000000000000000000" pitchFamily="2" charset="0"/>
                <a:ea typeface="Roboto" panose="02000000000000000000" pitchFamily="2" charset="0"/>
                <a:cs typeface="Roboto" panose="02000000000000000000" pitchFamily="2" charset="0"/>
              </a:rPr>
              <a:t>PERFORMANCE MONITORING</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F767AF72-3C55-326B-BDE9-A026633D1C9E}"/>
              </a:ext>
            </a:extLst>
          </p:cNvPr>
          <p:cNvSpPr txBox="1"/>
          <p:nvPr/>
        </p:nvSpPr>
        <p:spPr>
          <a:xfrm>
            <a:off x="5168876" y="1316022"/>
            <a:ext cx="2494667" cy="646331"/>
          </a:xfrm>
          <a:prstGeom prst="rect">
            <a:avLst/>
          </a:prstGeom>
          <a:noFill/>
        </p:spPr>
        <p:txBody>
          <a:bodyPr wrap="square">
            <a:spAutoFit/>
          </a:bodyPr>
          <a:lstStyle/>
          <a:p>
            <a:r>
              <a:rPr lang="en-US" b="1" dirty="0">
                <a:solidFill>
                  <a:schemeClr val="accent2"/>
                </a:solidFill>
                <a:latin typeface="Roboto" panose="02000000000000000000" pitchFamily="2" charset="0"/>
                <a:ea typeface="Roboto" panose="02000000000000000000" pitchFamily="2" charset="0"/>
                <a:cs typeface="Roboto" panose="02000000000000000000" pitchFamily="2" charset="0"/>
              </a:rPr>
              <a:t>SERVICE PROVIDER </a:t>
            </a:r>
            <a:r>
              <a:rPr lang="en-US" sz="1800" b="1" dirty="0">
                <a:solidFill>
                  <a:schemeClr val="accent2"/>
                </a:solidFill>
                <a:latin typeface="Roboto" panose="02000000000000000000" pitchFamily="2" charset="0"/>
                <a:ea typeface="Roboto" panose="02000000000000000000" pitchFamily="2" charset="0"/>
                <a:cs typeface="Roboto" panose="02000000000000000000" pitchFamily="2" charset="0"/>
              </a:rPr>
              <a:t>DEEP DIVES</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21" name="TextBox 20">
            <a:extLst>
              <a:ext uri="{FF2B5EF4-FFF2-40B4-BE49-F238E27FC236}">
                <a16:creationId xmlns:a16="http://schemas.microsoft.com/office/drawing/2014/main" id="{A1C4ABEE-5BC6-349C-79FB-28ADCAC5ACB5}"/>
              </a:ext>
            </a:extLst>
          </p:cNvPr>
          <p:cNvSpPr txBox="1"/>
          <p:nvPr/>
        </p:nvSpPr>
        <p:spPr>
          <a:xfrm>
            <a:off x="9139002" y="1311509"/>
            <a:ext cx="2589013" cy="646331"/>
          </a:xfrm>
          <a:prstGeom prst="rect">
            <a:avLst/>
          </a:prstGeom>
          <a:noFill/>
        </p:spPr>
        <p:txBody>
          <a:bodyPr wrap="square">
            <a:spAutoFit/>
          </a:bodyPr>
          <a:lstStyle/>
          <a:p>
            <a:r>
              <a:rPr lang="en-US" b="1" dirty="0">
                <a:solidFill>
                  <a:schemeClr val="accent3"/>
                </a:solidFill>
                <a:latin typeface="Roboto" panose="02000000000000000000" pitchFamily="2" charset="0"/>
                <a:ea typeface="Roboto" panose="02000000000000000000" pitchFamily="2" charset="0"/>
                <a:cs typeface="Roboto" panose="02000000000000000000" pitchFamily="2" charset="0"/>
              </a:rPr>
              <a:t>PERFORMANCE CHARGE</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22" name="Inhaltsplatzhalter 4">
            <a:extLst>
              <a:ext uri="{FF2B5EF4-FFF2-40B4-BE49-F238E27FC236}">
                <a16:creationId xmlns:a16="http://schemas.microsoft.com/office/drawing/2014/main" id="{47E1E4B2-0CDF-DB9D-EE90-16F6CEE5CB95}"/>
              </a:ext>
            </a:extLst>
          </p:cNvPr>
          <p:cNvSpPr txBox="1">
            <a:spLocks/>
          </p:cNvSpPr>
          <p:nvPr/>
        </p:nvSpPr>
        <p:spPr>
          <a:xfrm>
            <a:off x="4334679" y="2124625"/>
            <a:ext cx="3624778" cy="457048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600"/>
              </a:spcAft>
              <a:buNone/>
            </a:pPr>
            <a:r>
              <a:rPr lang="en-GB" sz="1600" dirty="0">
                <a:solidFill>
                  <a:schemeClr val="tx1"/>
                </a:solidFill>
                <a:latin typeface="Roboto" panose="02000000000000000000" pitchFamily="2" charset="0"/>
                <a:ea typeface="Roboto" panose="02000000000000000000" pitchFamily="2" charset="0"/>
                <a:cs typeface="Roboto" panose="02000000000000000000" pitchFamily="2" charset="0"/>
              </a:rPr>
              <a:t>In the last quarter, we conducted deep dive reviews with the REC PAB, looking at the performance of both the Electricity Enquiry Service (EES) and the Gas Enquiry Service (GES) as scheduled within the Performance Assurance Operating Plan (PAOP). Theses covered:</a:t>
            </a:r>
          </a:p>
          <a:p>
            <a:pPr>
              <a:lnSpc>
                <a:spcPct val="100000"/>
              </a:lnSpc>
              <a:spcAft>
                <a:spcPts val="600"/>
              </a:spcAft>
            </a:pPr>
            <a:r>
              <a:rPr lang="en-GB" sz="1600" dirty="0">
                <a:solidFill>
                  <a:schemeClr val="tx1"/>
                </a:solidFill>
                <a:latin typeface="Roboto" panose="02000000000000000000" pitchFamily="2" charset="0"/>
                <a:ea typeface="Roboto" panose="02000000000000000000" pitchFamily="2" charset="0"/>
                <a:cs typeface="Roboto" panose="02000000000000000000" pitchFamily="2" charset="0"/>
              </a:rPr>
              <a:t>Performance to date</a:t>
            </a:r>
          </a:p>
          <a:p>
            <a:pPr>
              <a:lnSpc>
                <a:spcPct val="100000"/>
              </a:lnSpc>
              <a:spcAft>
                <a:spcPts val="600"/>
              </a:spcAft>
            </a:pPr>
            <a:r>
              <a:rPr lang="en-GB" sz="1600" dirty="0">
                <a:solidFill>
                  <a:schemeClr val="tx1"/>
                </a:solidFill>
                <a:latin typeface="Roboto" panose="02000000000000000000" pitchFamily="2" charset="0"/>
                <a:ea typeface="Roboto" panose="02000000000000000000" pitchFamily="2" charset="0"/>
                <a:cs typeface="Roboto" panose="02000000000000000000" pitchFamily="2" charset="0"/>
              </a:rPr>
              <a:t>Issues noted and actions taken to address them</a:t>
            </a:r>
          </a:p>
          <a:p>
            <a:pPr>
              <a:lnSpc>
                <a:spcPct val="100000"/>
              </a:lnSpc>
              <a:spcAft>
                <a:spcPts val="600"/>
              </a:spcAft>
            </a:pPr>
            <a:r>
              <a:rPr lang="en-GB" sz="1600" dirty="0">
                <a:solidFill>
                  <a:schemeClr val="tx1"/>
                </a:solidFill>
                <a:latin typeface="Roboto" panose="02000000000000000000" pitchFamily="2" charset="0"/>
                <a:ea typeface="Roboto" panose="02000000000000000000" pitchFamily="2" charset="0"/>
                <a:cs typeface="Roboto" panose="02000000000000000000" pitchFamily="2" charset="0"/>
              </a:rPr>
              <a:t>Key successes</a:t>
            </a:r>
          </a:p>
          <a:p>
            <a:pPr>
              <a:lnSpc>
                <a:spcPct val="100000"/>
              </a:lnSpc>
              <a:spcAft>
                <a:spcPts val="600"/>
              </a:spcAft>
            </a:pPr>
            <a:r>
              <a:rPr lang="en-GB" sz="1600" dirty="0">
                <a:solidFill>
                  <a:schemeClr val="tx1"/>
                </a:solidFill>
                <a:latin typeface="Roboto" panose="02000000000000000000" pitchFamily="2" charset="0"/>
                <a:ea typeface="Roboto" panose="02000000000000000000" pitchFamily="2" charset="0"/>
                <a:cs typeface="Roboto" panose="02000000000000000000" pitchFamily="2" charset="0"/>
              </a:rPr>
              <a:t>Priorities going forward</a:t>
            </a:r>
          </a:p>
          <a:p>
            <a:pPr marL="0" indent="0">
              <a:lnSpc>
                <a:spcPct val="100000"/>
              </a:lnSpc>
              <a:spcAft>
                <a:spcPts val="600"/>
              </a:spcAft>
              <a:buNone/>
            </a:pPr>
            <a:r>
              <a:rPr lang="en-GB" sz="1600" dirty="0">
                <a:solidFill>
                  <a:schemeClr val="tx1"/>
                </a:solidFill>
                <a:latin typeface="Roboto" panose="02000000000000000000" pitchFamily="2" charset="0"/>
                <a:ea typeface="Roboto" panose="02000000000000000000" pitchFamily="2" charset="0"/>
                <a:cs typeface="Roboto" panose="02000000000000000000" pitchFamily="2" charset="0"/>
              </a:rPr>
              <a:t>In the upcoming quarter, we will conduct similar deep dive reviews on the REC Code Manager and the Metering Auditor.</a:t>
            </a:r>
          </a:p>
        </p:txBody>
      </p:sp>
      <p:sp>
        <p:nvSpPr>
          <p:cNvPr id="23" name="Inhaltsplatzhalter 4">
            <a:extLst>
              <a:ext uri="{FF2B5EF4-FFF2-40B4-BE49-F238E27FC236}">
                <a16:creationId xmlns:a16="http://schemas.microsoft.com/office/drawing/2014/main" id="{35295E81-9828-1C6B-BC59-FD9561FEC1B3}"/>
              </a:ext>
            </a:extLst>
          </p:cNvPr>
          <p:cNvSpPr txBox="1">
            <a:spLocks/>
          </p:cNvSpPr>
          <p:nvPr/>
        </p:nvSpPr>
        <p:spPr>
          <a:xfrm>
            <a:off x="8310666" y="2124625"/>
            <a:ext cx="3624778" cy="360098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600"/>
              </a:spcAft>
              <a:buNone/>
            </a:pPr>
            <a:r>
              <a:rPr lang="en-GB" sz="1600" dirty="0">
                <a:solidFill>
                  <a:schemeClr val="tx1"/>
                </a:solidFill>
                <a:latin typeface="Roboto" panose="02000000000000000000" pitchFamily="2" charset="0"/>
                <a:ea typeface="Roboto" panose="02000000000000000000" pitchFamily="2" charset="0"/>
                <a:cs typeface="Roboto" panose="02000000000000000000" pitchFamily="2" charset="0"/>
              </a:rPr>
              <a:t>We have recently concluded the first year of the application of the Centralised Registration Service (CRS) Performance Charge as part of the incentive regime that was introduced from 01 April 2023.</a:t>
            </a:r>
          </a:p>
          <a:p>
            <a:pPr marL="0" indent="0">
              <a:lnSpc>
                <a:spcPct val="100000"/>
              </a:lnSpc>
              <a:spcAft>
                <a:spcPts val="600"/>
              </a:spcAft>
              <a:buNone/>
            </a:pPr>
            <a:r>
              <a:rPr lang="en-GB" sz="1600" dirty="0">
                <a:solidFill>
                  <a:schemeClr val="tx1"/>
                </a:solidFill>
                <a:latin typeface="Roboto" panose="02000000000000000000" pitchFamily="2" charset="0"/>
                <a:ea typeface="Roboto" panose="02000000000000000000" pitchFamily="2" charset="0"/>
                <a:cs typeface="Roboto" panose="02000000000000000000" pitchFamily="2" charset="0"/>
              </a:rPr>
              <a:t>We are now evaluating its effectiveness and will suggest enhancements to ensure it remains fit for purpose and achieves the objective of incentivising Service Provider performance.</a:t>
            </a:r>
          </a:p>
          <a:p>
            <a:pPr marL="0" indent="0">
              <a:lnSpc>
                <a:spcPct val="100000"/>
              </a:lnSpc>
              <a:spcAft>
                <a:spcPts val="600"/>
              </a:spcAft>
              <a:buNone/>
            </a:pPr>
            <a:r>
              <a:rPr lang="en-GB" sz="1600" dirty="0">
                <a:solidFill>
                  <a:schemeClr val="tx1"/>
                </a:solidFill>
                <a:latin typeface="Roboto" panose="02000000000000000000" pitchFamily="2" charset="0"/>
                <a:ea typeface="Roboto" panose="02000000000000000000" pitchFamily="2" charset="0"/>
                <a:cs typeface="Roboto" panose="02000000000000000000" pitchFamily="2" charset="0"/>
              </a:rPr>
              <a:t>In March, we also published the CRS Performance Charge approved by REC PAB for 2024/25.</a:t>
            </a:r>
          </a:p>
        </p:txBody>
      </p:sp>
      <p:pic>
        <p:nvPicPr>
          <p:cNvPr id="25" name="Graphic 24" descr="Toggle with solid fill">
            <a:extLst>
              <a:ext uri="{FF2B5EF4-FFF2-40B4-BE49-F238E27FC236}">
                <a16:creationId xmlns:a16="http://schemas.microsoft.com/office/drawing/2014/main" id="{7B080DBD-C0B9-7183-4D2D-78C76F660B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350" y="1158657"/>
            <a:ext cx="914400" cy="914400"/>
          </a:xfrm>
          <a:prstGeom prst="rect">
            <a:avLst/>
          </a:prstGeom>
        </p:spPr>
      </p:pic>
      <p:pic>
        <p:nvPicPr>
          <p:cNvPr id="27" name="Graphic 26" descr="Help with solid fill">
            <a:extLst>
              <a:ext uri="{FF2B5EF4-FFF2-40B4-BE49-F238E27FC236}">
                <a16:creationId xmlns:a16="http://schemas.microsoft.com/office/drawing/2014/main" id="{26370D6A-E003-2223-0C40-2B36FA9B26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4476" y="1177474"/>
            <a:ext cx="914400" cy="914400"/>
          </a:xfrm>
          <a:prstGeom prst="rect">
            <a:avLst/>
          </a:prstGeom>
        </p:spPr>
      </p:pic>
      <p:pic>
        <p:nvPicPr>
          <p:cNvPr id="6" name="Graphic 5" descr="Coins with solid fill">
            <a:extLst>
              <a:ext uri="{FF2B5EF4-FFF2-40B4-BE49-F238E27FC236}">
                <a16:creationId xmlns:a16="http://schemas.microsoft.com/office/drawing/2014/main" id="{D81B2094-C2DA-9A5E-C742-A78F7F2CCE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24602" y="1177474"/>
            <a:ext cx="914400" cy="914400"/>
          </a:xfrm>
          <a:prstGeom prst="rect">
            <a:avLst/>
          </a:prstGeom>
        </p:spPr>
      </p:pic>
    </p:spTree>
    <p:extLst>
      <p:ext uri="{BB962C8B-B14F-4D97-AF65-F5344CB8AC3E}">
        <p14:creationId xmlns:p14="http://schemas.microsoft.com/office/powerpoint/2010/main" val="3290256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031D-69C5-4443-BA1D-6A85806551C2}"/>
              </a:ext>
            </a:extLst>
          </p:cNvPr>
          <p:cNvSpPr>
            <a:spLocks noGrp="1"/>
          </p:cNvSpPr>
          <p:nvPr>
            <p:ph type="title"/>
          </p:nvPr>
        </p:nvSpPr>
        <p:spPr/>
        <p:txBody>
          <a:bodyPr>
            <a:normAutofit fontScale="90000"/>
          </a:bodyPr>
          <a:lstStyle/>
          <a:p>
            <a:r>
              <a:rPr lang="en-GB">
                <a:solidFill>
                  <a:schemeClr val="tx2"/>
                </a:solidFill>
                <a:cs typeface="Roboto" panose="02000000000000000000" pitchFamily="2" charset="0"/>
              </a:rPr>
              <a:t>Overview of Service Providers Performance in the Last Quarter</a:t>
            </a:r>
          </a:p>
        </p:txBody>
      </p:sp>
      <p:sp>
        <p:nvSpPr>
          <p:cNvPr id="3" name="Content Placeholder 2">
            <a:extLst>
              <a:ext uri="{FF2B5EF4-FFF2-40B4-BE49-F238E27FC236}">
                <a16:creationId xmlns:a16="http://schemas.microsoft.com/office/drawing/2014/main" id="{0E112975-00ED-42B0-8037-B089E7F9B6AE}"/>
              </a:ext>
            </a:extLst>
          </p:cNvPr>
          <p:cNvSpPr>
            <a:spLocks noGrp="1"/>
          </p:cNvSpPr>
          <p:nvPr>
            <p:ph sz="quarter" idx="10"/>
          </p:nvPr>
        </p:nvSpPr>
        <p:spPr/>
        <p:txBody>
          <a:bodyPr>
            <a:normAutofit/>
          </a:bodyPr>
          <a:lstStyle/>
          <a:p>
            <a:endParaRPr lang="en-GB">
              <a:cs typeface="Roboto" panose="02000000000000000000" pitchFamily="2" charset="0"/>
            </a:endParaRPr>
          </a:p>
          <a:p>
            <a:endParaRPr lang="en-GB">
              <a:cs typeface="Roboto" panose="02000000000000000000" pitchFamily="2" charset="0"/>
            </a:endParaRPr>
          </a:p>
        </p:txBody>
      </p:sp>
      <p:graphicFrame>
        <p:nvGraphicFramePr>
          <p:cNvPr id="12" name="Chart 11">
            <a:extLst>
              <a:ext uri="{FF2B5EF4-FFF2-40B4-BE49-F238E27FC236}">
                <a16:creationId xmlns:a16="http://schemas.microsoft.com/office/drawing/2014/main" id="{D4B74BEB-66BE-40E8-B3B0-914705AA2EBF}"/>
              </a:ext>
            </a:extLst>
          </p:cNvPr>
          <p:cNvGraphicFramePr/>
          <p:nvPr>
            <p:extLst>
              <p:ext uri="{D42A27DB-BD31-4B8C-83A1-F6EECF244321}">
                <p14:modId xmlns:p14="http://schemas.microsoft.com/office/powerpoint/2010/main" val="2163535427"/>
              </p:ext>
            </p:extLst>
          </p:nvPr>
        </p:nvGraphicFramePr>
        <p:xfrm>
          <a:off x="541020" y="1219199"/>
          <a:ext cx="11239500" cy="392620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4CF5294-B2AA-57EF-EB0A-9E80A8853F55}"/>
              </a:ext>
            </a:extLst>
          </p:cNvPr>
          <p:cNvSpPr txBox="1"/>
          <p:nvPr/>
        </p:nvSpPr>
        <p:spPr>
          <a:xfrm>
            <a:off x="436245" y="5204380"/>
            <a:ext cx="11109960" cy="1323439"/>
          </a:xfrm>
          <a:prstGeom prst="rect">
            <a:avLst/>
          </a:prstGeom>
          <a:noFill/>
        </p:spPr>
        <p:txBody>
          <a:bodyPr wrap="square">
            <a:spAutoFit/>
          </a:bodyPr>
          <a:lstStyle/>
          <a:p>
            <a:pPr lvl="0">
              <a:spcBef>
                <a:spcPts val="600"/>
              </a:spcBef>
              <a:spcAft>
                <a:spcPts val="600"/>
              </a:spcAft>
              <a:buClr>
                <a:srgbClr val="68A495"/>
              </a:buClr>
            </a:pP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These include:</a:t>
            </a:r>
          </a:p>
          <a:p>
            <a:pPr marL="342900" lvl="0" indent="-342900">
              <a:spcBef>
                <a:spcPts val="600"/>
              </a:spcBef>
              <a:spcAft>
                <a:spcPts val="600"/>
              </a:spcAft>
              <a:buClr>
                <a:srgbClr val="68A495"/>
              </a:buClr>
              <a:buFont typeface="Symbol" panose="05050102010706020507" pitchFamily="18" charset="2"/>
              <a:buChar char=""/>
            </a:pP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The Switching Services, covering Central Switching Service (CSS) and CSS Certificate Authority (provided by DCC), as well as related data services Electricity Registration Data Service (ERDS) (provided by DNOs) and </a:t>
            </a:r>
            <a:r>
              <a:rPr lang="en-GB" sz="1200" dirty="0">
                <a:solidFill>
                  <a:srgbClr val="000000"/>
                </a:solidFill>
                <a:latin typeface="Roboto" panose="02000000000000000000" pitchFamily="2" charset="0"/>
                <a:ea typeface="Roboto" panose="02000000000000000000" pitchFamily="2" charset="0"/>
                <a:cs typeface="Roboto" panose="02000000000000000000" pitchFamily="2" charset="0"/>
              </a:rPr>
              <a:t>Gas Registration Data Service (</a:t>
            </a: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GRDS) (provided by Xoserve on behalf of GTs) and the Switching Operator (provided by DCC).</a:t>
            </a:r>
          </a:p>
          <a:p>
            <a:pPr marL="342900" lvl="0" indent="-342900">
              <a:spcBef>
                <a:spcPts val="600"/>
              </a:spcBef>
              <a:spcAft>
                <a:spcPts val="600"/>
              </a:spcAft>
              <a:buClr>
                <a:srgbClr val="68A495"/>
              </a:buClr>
              <a:buFont typeface="Symbol" panose="05050102010706020507" pitchFamily="18" charset="2"/>
              <a:buChar char=""/>
            </a:pPr>
            <a:r>
              <a:rPr lang="en-GB"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The Enquiry Services, covering Electricity Enquiry Service (EES) (provided by C&amp;C) and Gas Enquiry Service (GES) (provided by Xoserve). </a:t>
            </a:r>
          </a:p>
        </p:txBody>
      </p:sp>
    </p:spTree>
    <p:extLst>
      <p:ext uri="{BB962C8B-B14F-4D97-AF65-F5344CB8AC3E}">
        <p14:creationId xmlns:p14="http://schemas.microsoft.com/office/powerpoint/2010/main" val="1700479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4006273" y="2766218"/>
            <a:ext cx="6966527" cy="1325563"/>
          </a:xfrm>
        </p:spPr>
        <p:txBody>
          <a:bodyPr>
            <a:normAutofit/>
          </a:bodyPr>
          <a:lstStyle/>
          <a:p>
            <a:r>
              <a:rPr lang="en-GB" sz="2800" b="1" dirty="0">
                <a:cs typeface="Roboto" panose="02000000000000000000" pitchFamily="2" charset="0"/>
              </a:rPr>
              <a:t>How is my reputation protected?</a:t>
            </a:r>
            <a:endParaRPr lang="en-GB" dirty="0">
              <a:cs typeface="Roboto" panose="02000000000000000000" pitchFamily="2" charset="0"/>
            </a:endParaRPr>
          </a:p>
        </p:txBody>
      </p:sp>
      <p:pic>
        <p:nvPicPr>
          <p:cNvPr id="9" name="Picture 8">
            <a:extLst>
              <a:ext uri="{FF2B5EF4-FFF2-40B4-BE49-F238E27FC236}">
                <a16:creationId xmlns:a16="http://schemas.microsoft.com/office/drawing/2014/main" id="{0AE7B072-54AA-E0D5-2F40-75D5FFEB69CE}"/>
              </a:ext>
            </a:extLst>
          </p:cNvPr>
          <p:cNvPicPr>
            <a:picLocks noChangeAspect="1"/>
          </p:cNvPicPr>
          <p:nvPr/>
        </p:nvPicPr>
        <p:blipFill>
          <a:blip r:embed="rId3"/>
          <a:stretch>
            <a:fillRect/>
          </a:stretch>
        </p:blipFill>
        <p:spPr>
          <a:xfrm>
            <a:off x="10972800" y="5238750"/>
            <a:ext cx="1219200" cy="1619250"/>
          </a:xfrm>
          <a:prstGeom prst="rect">
            <a:avLst/>
          </a:prstGeom>
        </p:spPr>
      </p:pic>
    </p:spTree>
    <p:extLst>
      <p:ext uri="{BB962C8B-B14F-4D97-AF65-F5344CB8AC3E}">
        <p14:creationId xmlns:p14="http://schemas.microsoft.com/office/powerpoint/2010/main" val="68475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472665" y="2766218"/>
            <a:ext cx="7572053" cy="1325563"/>
          </a:xfrm>
        </p:spPr>
        <p:txBody>
          <a:bodyPr>
            <a:normAutofit/>
          </a:bodyPr>
          <a:lstStyle/>
          <a:p>
            <a:r>
              <a:rPr lang="en-GB"/>
              <a:t>escalations</a:t>
            </a:r>
            <a:endParaRPr lang="en-GB" sz="3600"/>
          </a:p>
        </p:txBody>
      </p:sp>
      <p:sp>
        <p:nvSpPr>
          <p:cNvPr id="3" name="Text Placeholder 2">
            <a:extLst>
              <a:ext uri="{FF2B5EF4-FFF2-40B4-BE49-F238E27FC236}">
                <a16:creationId xmlns:a16="http://schemas.microsoft.com/office/drawing/2014/main" id="{E8FB7BAF-6755-BC79-CC7E-FE410FFB3621}"/>
              </a:ext>
            </a:extLst>
          </p:cNvPr>
          <p:cNvSpPr>
            <a:spLocks noGrp="1"/>
          </p:cNvSpPr>
          <p:nvPr>
            <p:ph type="body" sz="quarter" idx="10"/>
          </p:nvPr>
        </p:nvSpPr>
        <p:spPr>
          <a:xfrm>
            <a:off x="3472665" y="4275317"/>
            <a:ext cx="6965950" cy="1084262"/>
          </a:xfrm>
        </p:spPr>
        <p:txBody>
          <a:bodyPr/>
          <a:lstStyle/>
          <a:p>
            <a:r>
              <a:rPr lang="en-GB">
                <a:latin typeface="Roboto"/>
                <a:ea typeface="Roboto"/>
                <a:cs typeface="Roboto"/>
              </a:rPr>
              <a:t>Anton Moden</a:t>
            </a:r>
            <a:endParaRPr lang="en-GB"/>
          </a:p>
        </p:txBody>
      </p:sp>
    </p:spTree>
    <p:extLst>
      <p:ext uri="{BB962C8B-B14F-4D97-AF65-F5344CB8AC3E}">
        <p14:creationId xmlns:p14="http://schemas.microsoft.com/office/powerpoint/2010/main" val="846778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F156-1DA3-3886-89BC-6E2FCF7497A2}"/>
              </a:ext>
            </a:extLst>
          </p:cNvPr>
          <p:cNvSpPr>
            <a:spLocks noGrp="1"/>
          </p:cNvSpPr>
          <p:nvPr>
            <p:ph type="title"/>
          </p:nvPr>
        </p:nvSpPr>
        <p:spPr/>
        <p:txBody>
          <a:bodyPr>
            <a:normAutofit fontScale="90000"/>
          </a:bodyPr>
          <a:lstStyle/>
          <a:p>
            <a:r>
              <a:rPr lang="en-GB" dirty="0">
                <a:solidFill>
                  <a:schemeClr val="tx2"/>
                </a:solidFill>
                <a:cs typeface="Roboto" panose="02000000000000000000" pitchFamily="2" charset="0"/>
              </a:rPr>
              <a:t>Escalations the PAB has Managed this quarter</a:t>
            </a:r>
            <a:endParaRPr lang="en-GB" dirty="0">
              <a:cs typeface="Roboto" panose="02000000000000000000" pitchFamily="2" charset="0"/>
            </a:endParaRPr>
          </a:p>
        </p:txBody>
      </p:sp>
      <p:graphicFrame>
        <p:nvGraphicFramePr>
          <p:cNvPr id="4" name="Diagram 3">
            <a:extLst>
              <a:ext uri="{FF2B5EF4-FFF2-40B4-BE49-F238E27FC236}">
                <a16:creationId xmlns:a16="http://schemas.microsoft.com/office/drawing/2014/main" id="{1ABBC0CC-10A3-B620-5B00-C39A345184DD}"/>
              </a:ext>
            </a:extLst>
          </p:cNvPr>
          <p:cNvGraphicFramePr/>
          <p:nvPr>
            <p:extLst>
              <p:ext uri="{D42A27DB-BD31-4B8C-83A1-F6EECF244321}">
                <p14:modId xmlns:p14="http://schemas.microsoft.com/office/powerpoint/2010/main" val="2080413728"/>
              </p:ext>
            </p:extLst>
          </p:nvPr>
        </p:nvGraphicFramePr>
        <p:xfrm>
          <a:off x="2032000" y="2166257"/>
          <a:ext cx="8128000" cy="3972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DD110D5-332B-B416-C1BA-C6471B0F2DC5}"/>
              </a:ext>
            </a:extLst>
          </p:cNvPr>
          <p:cNvSpPr txBox="1"/>
          <p:nvPr/>
        </p:nvSpPr>
        <p:spPr>
          <a:xfrm>
            <a:off x="838200" y="1185386"/>
            <a:ext cx="9284854" cy="523220"/>
          </a:xfrm>
          <a:prstGeom prst="rect">
            <a:avLst/>
          </a:prstGeom>
          <a:noFill/>
        </p:spPr>
        <p:txBody>
          <a:bodyPr wrap="square">
            <a:spAutoFit/>
          </a:bodyPr>
          <a:lstStyle/>
          <a:p>
            <a:pPr algn="l"/>
            <a:r>
              <a:rPr lang="en-GB" sz="1400" b="0" i="0" dirty="0">
                <a:solidFill>
                  <a:srgbClr val="272833"/>
                </a:solidFill>
                <a:effectLst/>
                <a:latin typeface="Roboto" panose="02000000000000000000" pitchFamily="2" charset="0"/>
                <a:ea typeface="Roboto" panose="02000000000000000000" pitchFamily="2" charset="0"/>
                <a:cs typeface="Roboto" panose="02000000000000000000" pitchFamily="2" charset="0"/>
              </a:rPr>
              <a:t>The PAB have managed multiple escalations over the past three quarters, although many of these have been focused on the performance of REC Service Providers, not market participant Parties. </a:t>
            </a:r>
          </a:p>
        </p:txBody>
      </p:sp>
    </p:spTree>
    <p:extLst>
      <p:ext uri="{BB962C8B-B14F-4D97-AF65-F5344CB8AC3E}">
        <p14:creationId xmlns:p14="http://schemas.microsoft.com/office/powerpoint/2010/main" val="2384177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472665" y="2766218"/>
            <a:ext cx="7572053" cy="1325563"/>
          </a:xfrm>
        </p:spPr>
        <p:txBody>
          <a:bodyPr>
            <a:normAutofit/>
          </a:bodyPr>
          <a:lstStyle/>
          <a:p>
            <a:r>
              <a:rPr lang="en-GB" sz="3600"/>
              <a:t>Q &amp; a ​​​</a:t>
            </a:r>
          </a:p>
        </p:txBody>
      </p:sp>
      <p:sp>
        <p:nvSpPr>
          <p:cNvPr id="3" name="Text Placeholder 2">
            <a:extLst>
              <a:ext uri="{FF2B5EF4-FFF2-40B4-BE49-F238E27FC236}">
                <a16:creationId xmlns:a16="http://schemas.microsoft.com/office/drawing/2014/main" id="{E8FB7BAF-6755-BC79-CC7E-FE410FFB3621}"/>
              </a:ext>
            </a:extLst>
          </p:cNvPr>
          <p:cNvSpPr>
            <a:spLocks noGrp="1"/>
          </p:cNvSpPr>
          <p:nvPr>
            <p:ph type="body" sz="quarter" idx="10"/>
          </p:nvPr>
        </p:nvSpPr>
        <p:spPr>
          <a:xfrm>
            <a:off x="3472665" y="4275317"/>
            <a:ext cx="6965950" cy="1084262"/>
          </a:xfrm>
        </p:spPr>
        <p:txBody>
          <a:bodyPr/>
          <a:lstStyle/>
          <a:p>
            <a:r>
              <a:rPr lang="en-GB" dirty="0">
                <a:latin typeface="Roboto"/>
                <a:ea typeface="Roboto"/>
                <a:cs typeface="Roboto"/>
              </a:rPr>
              <a:t>Jenny Hyskaj</a:t>
            </a:r>
            <a:endParaRPr lang="en-GB" dirty="0"/>
          </a:p>
        </p:txBody>
      </p:sp>
    </p:spTree>
    <p:extLst>
      <p:ext uri="{BB962C8B-B14F-4D97-AF65-F5344CB8AC3E}">
        <p14:creationId xmlns:p14="http://schemas.microsoft.com/office/powerpoint/2010/main" val="198433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7B847-5DBC-4F3E-5F4C-8D1A0C3E5B74}"/>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377BB84E-37DD-B553-DF38-CD8B3BD66B39}"/>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57706D1-A018-1F88-2818-28EB649F56E8}"/>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#1048275</a:t>
            </a:r>
            <a:endParaRPr lang="en-GB" sz="3600" b="1">
              <a:solidFill>
                <a:srgbClr val="5B5B5B"/>
              </a:solidFill>
            </a:endParaRPr>
          </a:p>
        </p:txBody>
      </p:sp>
      <p:sp>
        <p:nvSpPr>
          <p:cNvPr id="7" name="Rectangle 6">
            <a:extLst>
              <a:ext uri="{FF2B5EF4-FFF2-40B4-BE49-F238E27FC236}">
                <a16:creationId xmlns:a16="http://schemas.microsoft.com/office/drawing/2014/main" id="{262392EE-77C8-FA80-D86C-5507A1F88ECE}"/>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2985722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771B1F-93F6-A864-DDB3-C24A9DD8814B}"/>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FFF21B7F-991B-317E-D8AF-68BED5AD4DE4}"/>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69B5127-80B0-15CD-0C71-9409D3A25F79}"/>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2EFDEEC3-9F54-D874-83DF-52D89E8F0476}"/>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030569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11CD0D-84FD-B395-1772-E97756486FF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3EBE123-D783-19D9-2CC0-3E389A334DAF}"/>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9D969222-78E2-DC32-CBED-205D424A505A}"/>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D0EA50DA-957C-EB08-D1FE-BB44BE1EAB2D}"/>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4842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5674083" cy="660111"/>
          </a:xfrm>
        </p:spPr>
        <p:txBody>
          <a:bodyPr>
            <a:normAutofit/>
          </a:bodyPr>
          <a:lstStyle/>
          <a:p>
            <a:r>
              <a:rPr lang="en-GB" sz="2800" b="1" dirty="0">
                <a:solidFill>
                  <a:schemeClr val="tx2"/>
                </a:solidFill>
                <a:effectLst/>
                <a:cs typeface="Roboto" panose="02000000000000000000" pitchFamily="2" charset="0"/>
              </a:rPr>
              <a:t>Introduction</a:t>
            </a:r>
            <a:endParaRPr lang="en-US" dirty="0">
              <a:solidFill>
                <a:schemeClr val="tx2"/>
              </a:solidFill>
              <a:cs typeface="Roboto" panose="02000000000000000000" pitchFamily="2" charset="0"/>
            </a:endParaRPr>
          </a:p>
        </p:txBody>
      </p:sp>
      <p:grpSp>
        <p:nvGrpSpPr>
          <p:cNvPr id="27" name="Group 26">
            <a:extLst>
              <a:ext uri="{FF2B5EF4-FFF2-40B4-BE49-F238E27FC236}">
                <a16:creationId xmlns:a16="http://schemas.microsoft.com/office/drawing/2014/main" id="{FA5AA67D-79D9-9C2E-2033-64C41C4B98A6}"/>
              </a:ext>
            </a:extLst>
          </p:cNvPr>
          <p:cNvGrpSpPr/>
          <p:nvPr/>
        </p:nvGrpSpPr>
        <p:grpSpPr>
          <a:xfrm>
            <a:off x="6096000" y="1976310"/>
            <a:ext cx="5674083" cy="4015946"/>
            <a:chOff x="6579281" y="1680729"/>
            <a:chExt cx="5336723" cy="3607131"/>
          </a:xfrm>
        </p:grpSpPr>
        <p:sp>
          <p:nvSpPr>
            <p:cNvPr id="5" name="Hexagon 4">
              <a:extLst>
                <a:ext uri="{FF2B5EF4-FFF2-40B4-BE49-F238E27FC236}">
                  <a16:creationId xmlns:a16="http://schemas.microsoft.com/office/drawing/2014/main" id="{893ACA88-B436-D29E-6A20-D54B82925AE9}"/>
                </a:ext>
              </a:extLst>
            </p:cNvPr>
            <p:cNvSpPr/>
            <p:nvPr/>
          </p:nvSpPr>
          <p:spPr>
            <a:xfrm>
              <a:off x="9892145" y="1680729"/>
              <a:ext cx="2023859" cy="1767366"/>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a:latin typeface="Roboto" panose="02000000000000000000" pitchFamily="2" charset="0"/>
                  <a:ea typeface="Roboto" panose="02000000000000000000" pitchFamily="2" charset="0"/>
                  <a:cs typeface="Roboto" panose="02000000000000000000" pitchFamily="2" charset="0"/>
                </a:rPr>
                <a:t>Do I get the services I expect for the money I spend on REC services? </a:t>
              </a:r>
              <a:endParaRPr lang="en-GB" sz="1100">
                <a:latin typeface="Roboto" panose="02000000000000000000" pitchFamily="2" charset="0"/>
                <a:ea typeface="Roboto" panose="02000000000000000000" pitchFamily="2" charset="0"/>
                <a:cs typeface="Roboto" panose="02000000000000000000" pitchFamily="2" charset="0"/>
              </a:endParaRPr>
            </a:p>
          </p:txBody>
        </p:sp>
        <p:sp>
          <p:nvSpPr>
            <p:cNvPr id="6" name="Hexagon 5">
              <a:extLst>
                <a:ext uri="{FF2B5EF4-FFF2-40B4-BE49-F238E27FC236}">
                  <a16:creationId xmlns:a16="http://schemas.microsoft.com/office/drawing/2014/main" id="{3573B176-D8BE-C288-ACA3-CBD7DD361DF2}"/>
                </a:ext>
              </a:extLst>
            </p:cNvPr>
            <p:cNvSpPr/>
            <p:nvPr/>
          </p:nvSpPr>
          <p:spPr>
            <a:xfrm>
              <a:off x="6579282" y="3520494"/>
              <a:ext cx="2023859" cy="176736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effectLst/>
                  <a:latin typeface="Roboto" panose="02000000000000000000" pitchFamily="2" charset="0"/>
                  <a:ea typeface="Roboto" panose="02000000000000000000" pitchFamily="2" charset="0"/>
                  <a:cs typeface="Roboto" panose="02000000000000000000" pitchFamily="2" charset="0"/>
                </a:rPr>
                <a:t>How is my reputation being protected?</a:t>
              </a:r>
              <a:endParaRPr lang="en-GB" sz="1600">
                <a:latin typeface="Roboto" panose="02000000000000000000" pitchFamily="2" charset="0"/>
                <a:ea typeface="Roboto" panose="02000000000000000000" pitchFamily="2" charset="0"/>
                <a:cs typeface="Roboto" panose="02000000000000000000" pitchFamily="2" charset="0"/>
              </a:endParaRPr>
            </a:p>
          </p:txBody>
        </p:sp>
        <p:sp>
          <p:nvSpPr>
            <p:cNvPr id="8" name="Hexagon 7">
              <a:extLst>
                <a:ext uri="{FF2B5EF4-FFF2-40B4-BE49-F238E27FC236}">
                  <a16:creationId xmlns:a16="http://schemas.microsoft.com/office/drawing/2014/main" id="{237DB479-E397-9A65-463E-BE1F5C104F71}"/>
                </a:ext>
              </a:extLst>
            </p:cNvPr>
            <p:cNvSpPr/>
            <p:nvPr/>
          </p:nvSpPr>
          <p:spPr>
            <a:xfrm>
              <a:off x="6579281" y="1680729"/>
              <a:ext cx="2023859" cy="17673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latin typeface="Roboto" panose="02000000000000000000" pitchFamily="2" charset="0"/>
                  <a:ea typeface="Roboto" panose="02000000000000000000" pitchFamily="2" charset="0"/>
                  <a:cs typeface="Roboto" panose="02000000000000000000" pitchFamily="2" charset="0"/>
                </a:rPr>
                <a:t>What do I need to do?</a:t>
              </a:r>
            </a:p>
          </p:txBody>
        </p:sp>
        <p:sp>
          <p:nvSpPr>
            <p:cNvPr id="25" name="Hexagon 24">
              <a:extLst>
                <a:ext uri="{FF2B5EF4-FFF2-40B4-BE49-F238E27FC236}">
                  <a16:creationId xmlns:a16="http://schemas.microsoft.com/office/drawing/2014/main" id="{0501B39F-B70A-C631-175D-07B86EE381A1}"/>
                </a:ext>
              </a:extLst>
            </p:cNvPr>
            <p:cNvSpPr/>
            <p:nvPr/>
          </p:nvSpPr>
          <p:spPr>
            <a:xfrm>
              <a:off x="8235841" y="2600612"/>
              <a:ext cx="2023859" cy="1767366"/>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latin typeface="Roboto" panose="02000000000000000000" pitchFamily="2" charset="0"/>
                  <a:ea typeface="Roboto" panose="02000000000000000000" pitchFamily="2" charset="0"/>
                  <a:cs typeface="Roboto" panose="02000000000000000000" pitchFamily="2" charset="0"/>
                </a:rPr>
                <a:t>How is the REC improving things for me?</a:t>
              </a:r>
            </a:p>
          </p:txBody>
        </p:sp>
      </p:grpSp>
      <p:sp>
        <p:nvSpPr>
          <p:cNvPr id="26" name="TextBox 25">
            <a:extLst>
              <a:ext uri="{FF2B5EF4-FFF2-40B4-BE49-F238E27FC236}">
                <a16:creationId xmlns:a16="http://schemas.microsoft.com/office/drawing/2014/main" id="{FC6A370E-16F0-7B07-F418-7D36E6A9CE11}"/>
              </a:ext>
            </a:extLst>
          </p:cNvPr>
          <p:cNvSpPr txBox="1"/>
          <p:nvPr/>
        </p:nvSpPr>
        <p:spPr>
          <a:xfrm>
            <a:off x="365615" y="1976310"/>
            <a:ext cx="5674082" cy="3693319"/>
          </a:xfrm>
          <a:prstGeom prst="rect">
            <a:avLst/>
          </a:prstGeom>
          <a:noFill/>
        </p:spPr>
        <p:txBody>
          <a:bodyPr wrap="square" rtlCol="0">
            <a:spAutoFit/>
          </a:bodyPr>
          <a:lstStyle/>
          <a:p>
            <a:pPr marL="285750" indent="-285750">
              <a:buClr>
                <a:srgbClr val="68A495"/>
              </a:buClr>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We are structuring our webinar around the 4 key questions that we think REC Service Users have of us.</a:t>
            </a:r>
          </a:p>
          <a:p>
            <a:pPr marL="285750" indent="-285750">
              <a:buClr>
                <a:srgbClr val="68A495"/>
              </a:buClr>
              <a:buFont typeface="Arial" panose="020B0604020202020204" pitchFamily="34" charset="0"/>
              <a:buChar char="•"/>
            </a:pPr>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buClr>
                <a:srgbClr val="68A495"/>
              </a:buClr>
              <a:buFont typeface="Arial" panose="020B0604020202020204" pitchFamily="34" charset="0"/>
              <a:buChar char="•"/>
            </a:pPr>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buClr>
                <a:srgbClr val="68A495"/>
              </a:buClr>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Performance Assurance is a complex service – that does many different things with many different types of organisation – we aim to provide you an update on the breadth of this activity.</a:t>
            </a:r>
          </a:p>
          <a:p>
            <a:pPr marL="285750" indent="-285750">
              <a:buClr>
                <a:srgbClr val="68A495"/>
              </a:buClr>
              <a:buFont typeface="Arial" panose="020B0604020202020204" pitchFamily="34" charset="0"/>
              <a:buChar char="•"/>
            </a:pPr>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buClr>
                <a:srgbClr val="68A495"/>
              </a:buClr>
              <a:buFont typeface="Arial" panose="020B0604020202020204" pitchFamily="34" charset="0"/>
              <a:buChar char="•"/>
            </a:pPr>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buClr>
                <a:srgbClr val="68A495"/>
              </a:buClr>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We’d welcome your feedback after the webinar if there are other questions you have of us.</a:t>
            </a:r>
          </a:p>
        </p:txBody>
      </p:sp>
    </p:spTree>
    <p:extLst>
      <p:ext uri="{BB962C8B-B14F-4D97-AF65-F5344CB8AC3E}">
        <p14:creationId xmlns:p14="http://schemas.microsoft.com/office/powerpoint/2010/main" val="51530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DD523B-6FB5-F35F-E63E-ABFD255579C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5895C3F3-3753-47B2-A27E-AFE3B31FE088}"/>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C26127EC-723D-9E96-AA4C-69876B8F680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How familiar are you with Performance Assurance?</a:t>
            </a:r>
          </a:p>
        </p:txBody>
      </p:sp>
      <p:sp>
        <p:nvSpPr>
          <p:cNvPr id="7" name="Rectangle 6">
            <a:extLst>
              <a:ext uri="{FF2B5EF4-FFF2-40B4-BE49-F238E27FC236}">
                <a16:creationId xmlns:a16="http://schemas.microsoft.com/office/drawing/2014/main" id="{701ABCEF-1C8B-F658-A9B2-8D69E989022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29457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dirty="0">
                <a:solidFill>
                  <a:schemeClr val="tx2"/>
                </a:solidFill>
              </a:rPr>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2337509391"/>
              </p:ext>
            </p:extLst>
          </p:nvPr>
        </p:nvGraphicFramePr>
        <p:xfrm>
          <a:off x="257175" y="1222183"/>
          <a:ext cx="11317204" cy="5518608"/>
        </p:xfrm>
        <a:graphic>
          <a:graphicData uri="http://schemas.openxmlformats.org/drawingml/2006/table">
            <a:tbl>
              <a:tblPr firstRow="1" bandRow="1">
                <a:tableStyleId>{21E4AEA4-8DFA-4A89-87EB-49C32662AFE0}</a:tableStyleId>
              </a:tblPr>
              <a:tblGrid>
                <a:gridCol w="11317204">
                  <a:extLst>
                    <a:ext uri="{9D8B030D-6E8A-4147-A177-3AD203B41FA5}">
                      <a16:colId xmlns:a16="http://schemas.microsoft.com/office/drawing/2014/main" val="2119900406"/>
                    </a:ext>
                  </a:extLst>
                </a:gridCol>
              </a:tblGrid>
              <a:tr h="475415">
                <a:tc>
                  <a:txBody>
                    <a:bodyPr/>
                    <a:lstStyle/>
                    <a:p>
                      <a:r>
                        <a:rPr lang="en-GB" sz="1600" cap="all" spc="300" baseline="0">
                          <a:latin typeface="Roboto" panose="02000000000000000000" pitchFamily="2" charset="0"/>
                          <a:ea typeface="Roboto" panose="02000000000000000000" pitchFamily="2" charset="0"/>
                          <a:cs typeface="Roboto" panose="02000000000000000000" pitchFamily="2" charset="0"/>
                        </a:rPr>
                        <a:t>Agenda Item</a:t>
                      </a:r>
                    </a:p>
                  </a:txBody>
                  <a:tcPr anchor="ctr"/>
                </a:tc>
                <a:extLst>
                  <a:ext uri="{0D108BD9-81ED-4DB2-BD59-A6C34878D82A}">
                    <a16:rowId xmlns:a16="http://schemas.microsoft.com/office/drawing/2014/main" val="677238016"/>
                  </a:ext>
                </a:extLst>
              </a:tr>
              <a:tr h="475415">
                <a:tc>
                  <a:txBody>
                    <a:bodyPr/>
                    <a:lstStyle/>
                    <a:p>
                      <a:r>
                        <a:rPr lang="en-GB" sz="1600" b="1">
                          <a:latin typeface="Roboto" panose="02000000000000000000" pitchFamily="2" charset="0"/>
                          <a:ea typeface="Roboto" panose="02000000000000000000" pitchFamily="2" charset="0"/>
                          <a:cs typeface="Roboto" panose="02000000000000000000" pitchFamily="2" charset="0"/>
                        </a:rPr>
                        <a:t>Introduction</a:t>
                      </a:r>
                    </a:p>
                  </a:txBody>
                  <a:tcPr anchor="ctr"/>
                </a:tc>
                <a:extLst>
                  <a:ext uri="{0D108BD9-81ED-4DB2-BD59-A6C34878D82A}">
                    <a16:rowId xmlns:a16="http://schemas.microsoft.com/office/drawing/2014/main" val="2099812599"/>
                  </a:ext>
                </a:extLst>
              </a:tr>
              <a:tr h="1331979">
                <a:tc>
                  <a:txBody>
                    <a:bodyPr/>
                    <a:lstStyle/>
                    <a:p>
                      <a:pPr marL="0" algn="l" defTabSz="914400" rtl="0" eaLnBrk="1" latinLnBrk="0" hangingPunct="1"/>
                      <a:r>
                        <a:rPr lang="en-GB" sz="1600" b="1" kern="1200" dirty="0">
                          <a:solidFill>
                            <a:schemeClr val="dk1"/>
                          </a:solidFill>
                          <a:latin typeface="Roboto" panose="02000000000000000000" pitchFamily="2" charset="0"/>
                          <a:ea typeface="Roboto" panose="02000000000000000000" pitchFamily="2" charset="0"/>
                          <a:cs typeface="Roboto" panose="02000000000000000000" pitchFamily="2" charset="0"/>
                        </a:rPr>
                        <a:t>What do I need to do? (10 mins)</a:t>
                      </a:r>
                    </a:p>
                    <a:p>
                      <a:pPr marL="171450" indent="-171450">
                        <a:buFont typeface="Arial" panose="020B0604020202020204" pitchFamily="34" charset="0"/>
                        <a:buChar char="•"/>
                      </a:pPr>
                      <a:r>
                        <a:rPr lang="en-GB" sz="1600" dirty="0">
                          <a:latin typeface="Roboto" panose="02000000000000000000" pitchFamily="2" charset="0"/>
                          <a:ea typeface="Roboto" panose="02000000000000000000" pitchFamily="2" charset="0"/>
                          <a:cs typeface="Roboto" panose="02000000000000000000" pitchFamily="2" charset="0"/>
                        </a:rPr>
                        <a:t>Ongoing Performance Assurance Actions</a:t>
                      </a:r>
                      <a:endParaRPr lang="en-GB" sz="1600" dirty="0">
                        <a:effectLst/>
                        <a:latin typeface="Roboto" panose="02000000000000000000" pitchFamily="2"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GB" sz="1600" dirty="0">
                          <a:effectLst/>
                          <a:latin typeface="Roboto" panose="02000000000000000000" pitchFamily="2" charset="0"/>
                          <a:ea typeface="Roboto" panose="02000000000000000000" pitchFamily="2" charset="0"/>
                          <a:cs typeface="Roboto" panose="02000000000000000000" pitchFamily="2" charset="0"/>
                        </a:rPr>
                        <a:t>TDIS</a:t>
                      </a:r>
                    </a:p>
                    <a:p>
                      <a:pPr marL="171450" indent="-171450">
                        <a:buFont typeface="Arial" panose="020B0604020202020204" pitchFamily="34" charset="0"/>
                        <a:buChar char="•"/>
                      </a:pPr>
                      <a:r>
                        <a:rPr lang="en-GB" sz="1600" dirty="0">
                          <a:effectLst/>
                          <a:latin typeface="Roboto" panose="02000000000000000000" pitchFamily="2" charset="0"/>
                          <a:ea typeface="Roboto" panose="02000000000000000000" pitchFamily="2" charset="0"/>
                          <a:cs typeface="Roboto" panose="02000000000000000000" pitchFamily="2" charset="0"/>
                        </a:rPr>
                        <a:t>Annual Rating</a:t>
                      </a:r>
                    </a:p>
                  </a:txBody>
                  <a:tcPr anchor="ctr"/>
                </a:tc>
                <a:extLst>
                  <a:ext uri="{0D108BD9-81ED-4DB2-BD59-A6C34878D82A}">
                    <a16:rowId xmlns:a16="http://schemas.microsoft.com/office/drawing/2014/main" val="1577276874"/>
                  </a:ext>
                </a:extLst>
              </a:tr>
              <a:tr h="1331979">
                <a:tc>
                  <a:txBody>
                    <a:bodyPr/>
                    <a:lstStyle/>
                    <a:p>
                      <a:r>
                        <a:rPr lang="en-GB" sz="1600" b="1" dirty="0">
                          <a:latin typeface="Roboto" panose="02000000000000000000" pitchFamily="2" charset="0"/>
                          <a:ea typeface="Roboto" panose="02000000000000000000" pitchFamily="2" charset="0"/>
                          <a:cs typeface="Roboto" panose="02000000000000000000" pitchFamily="2" charset="0"/>
                        </a:rPr>
                        <a:t>How is the REC improving things for me? (60mins)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effectLst/>
                          <a:latin typeface="Roboto" panose="02000000000000000000" pitchFamily="2" charset="0"/>
                          <a:ea typeface="Roboto" panose="02000000000000000000" pitchFamily="2" charset="0"/>
                          <a:cs typeface="Roboto" panose="02000000000000000000" pitchFamily="2" charset="0"/>
                        </a:rPr>
                        <a:t>Lessons learned programme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effectLst/>
                          <a:latin typeface="Roboto" panose="02000000000000000000" pitchFamily="2" charset="0"/>
                          <a:ea typeface="Roboto" panose="02000000000000000000" pitchFamily="2" charset="0"/>
                          <a:cs typeface="Roboto" panose="02000000000000000000" pitchFamily="2" charset="0"/>
                        </a:rPr>
                        <a:t>Performance Assurance Operating Plan (PAOP)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effectLst/>
                          <a:latin typeface="Roboto" panose="02000000000000000000" pitchFamily="2" charset="0"/>
                          <a:ea typeface="Roboto" panose="02000000000000000000" pitchFamily="2" charset="0"/>
                          <a:cs typeface="Roboto" panose="02000000000000000000" pitchFamily="2" charset="0"/>
                        </a:rPr>
                        <a:t>Voice of the consumer</a:t>
                      </a:r>
                    </a:p>
                    <a:p>
                      <a:pPr marL="171450" indent="-171450">
                        <a:buFont typeface="Arial" panose="020B0604020202020204" pitchFamily="34" charset="0"/>
                        <a:buChar char="•"/>
                      </a:pPr>
                      <a:r>
                        <a:rPr lang="en-GB" sz="1600" dirty="0">
                          <a:solidFill>
                            <a:schemeClr val="tx1"/>
                          </a:solidFill>
                          <a:effectLst/>
                          <a:latin typeface="Roboto" panose="02000000000000000000" pitchFamily="2" charset="0"/>
                          <a:ea typeface="Roboto" panose="02000000000000000000" pitchFamily="2" charset="0"/>
                          <a:cs typeface="Roboto" panose="02000000000000000000" pitchFamily="2" charset="0"/>
                        </a:rPr>
                        <a:t>Our view on improving MEM performance</a:t>
                      </a:r>
                    </a:p>
                  </a:txBody>
                  <a:tcPr anchor="ctr"/>
                </a:tc>
                <a:extLst>
                  <a:ext uri="{0D108BD9-81ED-4DB2-BD59-A6C34878D82A}">
                    <a16:rowId xmlns:a16="http://schemas.microsoft.com/office/drawing/2014/main" val="3896667161"/>
                  </a:ext>
                </a:extLst>
              </a:tr>
              <a:tr h="802567">
                <a:tc>
                  <a:txBody>
                    <a:bodyPr/>
                    <a:lstStyle/>
                    <a:p>
                      <a:r>
                        <a:rPr lang="en-GB" sz="1600" b="1">
                          <a:highlight>
                            <a:srgbClr val="EBF1F0"/>
                          </a:highlight>
                          <a:latin typeface="Roboto" panose="02000000000000000000" pitchFamily="2" charset="0"/>
                          <a:ea typeface="Roboto" panose="02000000000000000000" pitchFamily="2" charset="0"/>
                          <a:cs typeface="Roboto" panose="02000000000000000000" pitchFamily="2" charset="0"/>
                        </a:rPr>
                        <a:t>Do I get the Services I expect for the money I spend on REC services? (5 mins)</a:t>
                      </a:r>
                    </a:p>
                    <a:p>
                      <a:pPr marL="171450" indent="-171450">
                        <a:buFont typeface="Arial" panose="020B0604020202020204" pitchFamily="34" charset="0"/>
                        <a:buChar char="•"/>
                      </a:pPr>
                      <a:r>
                        <a:rPr lang="en-GB" sz="1600" kern="1200">
                          <a:solidFill>
                            <a:schemeClr val="dk1"/>
                          </a:solidFill>
                          <a:effectLst/>
                          <a:highlight>
                            <a:srgbClr val="EBF1F0"/>
                          </a:highlight>
                          <a:latin typeface="Roboto" panose="02000000000000000000" pitchFamily="2" charset="0"/>
                          <a:ea typeface="Roboto" panose="02000000000000000000" pitchFamily="2" charset="0"/>
                          <a:cs typeface="Roboto" panose="02000000000000000000" pitchFamily="2" charset="0"/>
                        </a:rPr>
                        <a:t>Service Provider Deep Dives </a:t>
                      </a:r>
                    </a:p>
                    <a:p>
                      <a:pPr marL="171450" indent="-171450">
                        <a:buFont typeface="Arial" panose="020B0604020202020204" pitchFamily="34" charset="0"/>
                        <a:buChar char="•"/>
                      </a:pPr>
                      <a:r>
                        <a:rPr lang="en-GB" sz="1600" kern="1200">
                          <a:solidFill>
                            <a:schemeClr val="dk1"/>
                          </a:solidFill>
                          <a:effectLst/>
                          <a:highlight>
                            <a:srgbClr val="EBF1F0"/>
                          </a:highlight>
                          <a:latin typeface="Roboto" panose="02000000000000000000" pitchFamily="2" charset="0"/>
                          <a:ea typeface="Roboto" panose="02000000000000000000" pitchFamily="2" charset="0"/>
                          <a:cs typeface="Roboto" panose="02000000000000000000" pitchFamily="2" charset="0"/>
                        </a:rPr>
                        <a:t>CRS Performance Charge </a:t>
                      </a:r>
                    </a:p>
                  </a:txBody>
                  <a:tcPr anchor="ctr"/>
                </a:tc>
                <a:extLst>
                  <a:ext uri="{0D108BD9-81ED-4DB2-BD59-A6C34878D82A}">
                    <a16:rowId xmlns:a16="http://schemas.microsoft.com/office/drawing/2014/main" val="2401150510"/>
                  </a:ext>
                </a:extLst>
              </a:tr>
              <a:tr h="605445">
                <a:tc>
                  <a:txBody>
                    <a:bodyPr/>
                    <a:lstStyle/>
                    <a:p>
                      <a:r>
                        <a:rPr lang="en-GB" sz="1600" b="1">
                          <a:latin typeface="Roboto" panose="02000000000000000000" pitchFamily="2" charset="0"/>
                          <a:ea typeface="Roboto" panose="02000000000000000000" pitchFamily="2" charset="0"/>
                          <a:cs typeface="Roboto" panose="02000000000000000000" pitchFamily="2" charset="0"/>
                        </a:rPr>
                        <a:t>How is my reputation being protected? (5 mins)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600">
                          <a:effectLst/>
                          <a:latin typeface="Roboto" panose="02000000000000000000" pitchFamily="2" charset="0"/>
                          <a:ea typeface="Roboto" panose="02000000000000000000" pitchFamily="2" charset="0"/>
                          <a:cs typeface="Roboto" panose="02000000000000000000" pitchFamily="2" charset="0"/>
                        </a:rPr>
                        <a:t>Escalations Process</a:t>
                      </a:r>
                      <a:endParaRPr lang="en-GB" sz="1400">
                        <a:effectLst/>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1706202854"/>
                  </a:ext>
                </a:extLst>
              </a:tr>
              <a:tr h="475415">
                <a:tc>
                  <a:txBody>
                    <a:bodyPr/>
                    <a:lstStyle/>
                    <a:p>
                      <a:r>
                        <a:rPr lang="en-GB" sz="1600" b="1" dirty="0">
                          <a:latin typeface="Roboto" panose="02000000000000000000" pitchFamily="2" charset="0"/>
                          <a:ea typeface="Roboto" panose="02000000000000000000" pitchFamily="2" charset="0"/>
                          <a:cs typeface="Roboto" panose="02000000000000000000" pitchFamily="2" charset="0"/>
                        </a:rPr>
                        <a:t>Q&amp;A</a:t>
                      </a:r>
                      <a:endParaRPr lang="en-GB" sz="1600" b="1" i="0" dirty="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3179293903"/>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4006273" y="2766218"/>
            <a:ext cx="6966527" cy="1325563"/>
          </a:xfrm>
        </p:spPr>
        <p:txBody>
          <a:bodyPr/>
          <a:lstStyle/>
          <a:p>
            <a:r>
              <a:rPr lang="en-GB" dirty="0">
                <a:latin typeface="Roboto"/>
                <a:ea typeface="Roboto"/>
                <a:cs typeface="Roboto"/>
              </a:rPr>
              <a:t>What do I need to do?</a:t>
            </a:r>
          </a:p>
        </p:txBody>
      </p:sp>
      <p:pic>
        <p:nvPicPr>
          <p:cNvPr id="9" name="Picture 8">
            <a:extLst>
              <a:ext uri="{FF2B5EF4-FFF2-40B4-BE49-F238E27FC236}">
                <a16:creationId xmlns:a16="http://schemas.microsoft.com/office/drawing/2014/main" id="{0AE7B072-54AA-E0D5-2F40-75D5FFEB69CE}"/>
              </a:ext>
            </a:extLst>
          </p:cNvPr>
          <p:cNvPicPr>
            <a:picLocks noChangeAspect="1"/>
          </p:cNvPicPr>
          <p:nvPr/>
        </p:nvPicPr>
        <p:blipFill>
          <a:blip r:embed="rId3"/>
          <a:stretch>
            <a:fillRect/>
          </a:stretch>
        </p:blipFill>
        <p:spPr>
          <a:xfrm>
            <a:off x="10972800" y="5238750"/>
            <a:ext cx="1219200" cy="1619250"/>
          </a:xfrm>
          <a:prstGeom prst="rect">
            <a:avLst/>
          </a:prstGeom>
        </p:spPr>
      </p:pic>
    </p:spTree>
    <p:extLst>
      <p:ext uri="{BB962C8B-B14F-4D97-AF65-F5344CB8AC3E}">
        <p14:creationId xmlns:p14="http://schemas.microsoft.com/office/powerpoint/2010/main" val="205181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latin typeface="Roboto"/>
                <a:ea typeface="Roboto"/>
                <a:cs typeface="Roboto"/>
              </a:rPr>
              <a:t>ONGOING Performance Assurance Actions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Vaishnavi Sharma</a:t>
            </a:r>
          </a:p>
        </p:txBody>
      </p:sp>
    </p:spTree>
    <p:extLst>
      <p:ext uri="{BB962C8B-B14F-4D97-AF65-F5344CB8AC3E}">
        <p14:creationId xmlns:p14="http://schemas.microsoft.com/office/powerpoint/2010/main" val="3817361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8.0.4807"/>
  <p:tag name="SLIDO_PRESENTATION_ID" val="00000000-0000-0000-0000-000000000000"/>
  <p:tag name="SLIDO_EVENT_UUID" val="187b50d6-a307-4f4a-b335-9b0c33059519"/>
  <p:tag name="SLIDO_EVENT_SECTION_UUID" val="8ab3ac30-96ea-4c7a-8b84-11e184672020"/>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3MTc0OTEzNDN9"/>
  <p:tag name="SLIDO_TYPE" val="SlidoPoll"/>
  <p:tag name="SLIDO_POLL_UUID" val="ffa9d1d0-1f6d-4e22-8762-d8628aa6bc0a"/>
  <p:tag name="SLIDO_TIMELINE" val="W3sic2NyZWVuIjoiU3VydmV5SW50cm8iLCJzaG93UmVzdWx0cyI6ZmFsc2UsInNob3dDb3JyZWN0QW5zd2VycyI6ZmFsc2UsInZvdGluZ0xvY2tlZCI6ZmFsc2V9LHsicG9sbFF1ZXN0aW9uVXVpZCI6ImZjNWMyZGY1LTI1YTgtNDk1Mi05OTY0LTA0MzcyYzhlMjE0ZSIsInNob3dSZXN1bHRzIjp0cnVlLCJzaG93Q29ycmVjdEFuc3dlcnMiOmZhbHNlLCJ2b3RpbmdMb2NrZWQiOmZhbHNlfSx7InBvbGxRdWVzdGlvblV1aWQiOiJhZjlkMmRhMi1lMTcyLTQwMzEtYjM5MS1jNzcxNGIzNDg1ODYiLCJzaG93UmVzdWx0cyI6dHJ1ZSwic2hvd0NvcnJlY3RBbnN3ZXJzIjpmYWxzZSwidm90aW5nTG9ja2VkIjpmYWxzZX0seyJwb2xsUXVlc3Rpb25VdWlkIjoiNjk1NjhkZDgtYzMxZi00YTk2LWFmMjItZjc4ODA5MDAzMmFiIiwic2hvd1Jlc3VsdHMiOnRydWUsInNob3dDb3JyZWN0QW5zd2VycyI6ZmFsc2UsInZvdGluZ0xvY2tlZCI6ZmFsc2V9LHsicG9sbFF1ZXN0aW9uVXVpZCI6IjM3NWY2ZjVmLTlmYjYtNDRjZC04YTNkLTc2ZTkxNzBhNTQ5NSIsInNob3dSZXN1bHRzIjp0cnVlLCJzaG93Q29ycmVjdEFuc3dlcnMiOmZhbHNlLCJ2b3RpbmdMb2NrZWQiOmZhbHNlfSx7InBvbGxRdWVzdGlvblV1aWQiOiI1NDI4NTBjYy02ZDZiLTQ3YzEtYjBhOS02NzYwMjU3OThkYzYiLCJzaG93UmVzdWx0cyI6dHJ1ZSwic2hvd0NvcnJlY3RBbnN3ZXJzIjpmYWxzZSwidm90aW5nTG9ja2VkIjpmYWxzZX0seyJwb2xsUXVlc3Rpb25VdWlkIjoiM2FlYWRhZDItMDk4ZS00OWYzLWI4M2UtYjZiMzMxNTI3YTY3Iiwic2hvd1Jlc3VsdHMiOnRydWUsInNob3dDb3JyZWN0QW5zd2VycyI6ZmFsc2UsInZvdGluZ0xvY2tlZCI6ZmFsc2V9LHsicG9sbFF1ZXN0aW9uVXVpZCI6ImY0Y2E0MTM5LWNmNjctNDNjNS1hMDVhLWJmZDlkZmMyZTU0NC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3MTc0OTQ2ODZ9"/>
  <p:tag name="SLIDO_TYPE" val="SlidoPoll"/>
  <p:tag name="SLIDO_POLL_UUID" val="934a2b77-c343-41a8-aa4c-d09726570855"/>
  <p:tag name="SLIDO_TIMELINE" val="W3sicG9sbFF1ZXN0aW9uVXVpZCI6IjQ4M2U2NDAxLWQ4ZDQtNGM3ZS1hYzQ1LWI5MGI4Mjk1NGFhOC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Tc0ODg4Mjh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3MTc0ODk1MTN9"/>
  <p:tag name="SLIDO_TYPE" val="SlidoQA"/>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3MTc0ODk1MjR9"/>
  <p:tag name="SLIDO_TYPE" val="SlidoPoll"/>
  <p:tag name="SLIDO_POLL_UUID" val="59c8b314-d93b-40ff-bd70-4bca8bd014c3"/>
  <p:tag name="SLIDO_TIMELINE" val="W3sic2NyZWVuIjoiU3VydmV5SW50cm8iLCJzaG93UmVzdWx0cyI6ZmFsc2UsInNob3dDb3JyZWN0QW5zd2VycyI6ZmFsc2UsInZvdGluZ0xvY2tlZCI6ZmFsc2V9LHsicG9sbFF1ZXN0aW9uVXVpZCI6IjZkNGExNzQ0LTUwNGEtNDA5Yy05YTFiLTJlY2ZkOTgwN2YyYSIsInNob3dSZXN1bHRzIjp0cnVlLCJzaG93Q29ycmVjdEFuc3dlcnMiOmZhbHNlLCJ2b3RpbmdMb2NrZWQiOmZhbHNlfSx7InBvbGxRdWVzdGlvblV1aWQiOiJmMzQ4ZWUzOC1lZTlkLTRiNWQtOGUxOS05MDhiOThjYzEzNzIiLCJzaG93UmVzdWx0cyI6dHJ1ZSwic2hvd0NvcnJlY3RBbnN3ZXJzIjpmYWxzZSwidm90aW5nTG9ja2VkIjpmYWxzZX1d"/>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3MTc0OTEyNTR9"/>
  <p:tag name="SLIDO_TYPE" val="SlidoPoll"/>
  <p:tag name="SLIDO_POLL_UUID" val="72086ff2-6ddd-4578-8dad-2acb93cecd1a"/>
  <p:tag name="SLIDO_TIMELINE" val="W3sicG9sbFF1ZXN0aW9uVXVpZCI6IjZlODllMDY2LTJhZTgtNDcxNC04ZGYwLTFkNTJiYjUxMWY4MC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REC Light Event Theme">
  <a:themeElements>
    <a:clrScheme name="REC">
      <a:dk1>
        <a:sysClr val="windowText" lastClr="000000"/>
      </a:dk1>
      <a:lt1>
        <a:sysClr val="window" lastClr="FFFFFF"/>
      </a:lt1>
      <a:dk2>
        <a:srgbClr val="70ADA3"/>
      </a:dk2>
      <a:lt2>
        <a:srgbClr val="FFFFFF"/>
      </a:lt2>
      <a:accent1>
        <a:srgbClr val="4D8934"/>
      </a:accent1>
      <a:accent2>
        <a:srgbClr val="70ADA3"/>
      </a:accent2>
      <a:accent3>
        <a:srgbClr val="7B282E"/>
      </a:accent3>
      <a:accent4>
        <a:srgbClr val="BE6516"/>
      </a:accent4>
      <a:accent5>
        <a:srgbClr val="E7AB00"/>
      </a:accent5>
      <a:accent6>
        <a:srgbClr val="C4D38D"/>
      </a:accent6>
      <a:hlink>
        <a:srgbClr val="4D8934"/>
      </a:hlink>
      <a:folHlink>
        <a:srgbClr val="70AD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1EAB65F2-04EF-4D79-9E87-F7D6E0961EFD}"/>
    </a:ext>
  </a:extLst>
</a:theme>
</file>

<file path=ppt/theme/theme2.xml><?xml version="1.0" encoding="utf-8"?>
<a:theme xmlns:a="http://schemas.openxmlformats.org/drawingml/2006/main" name="1_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3.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011F7A2F-2778-4C5E-AA01-4CE206B490D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SharedWithUsers xmlns="d5e8df70-7ba7-462a-92bc-0eb2af61e599">
      <UserInfo>
        <DisplayName>Carlton, Walter</DisplayName>
        <AccountId>14</AccountId>
        <AccountType/>
      </UserInfo>
      <UserInfo>
        <DisplayName>Costa Fernandes, Katie</DisplayName>
        <AccountId>233</AccountId>
        <AccountType/>
      </UserInfo>
      <UserInfo>
        <DisplayName>Crowe-Lamont, Amy</DisplayName>
        <AccountId>95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7" ma:contentTypeDescription="Create a new document." ma:contentTypeScope="" ma:versionID="d01303addd42b28e733fecdc0a5d6b22">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c77b75dde10294f881e130ecf9569a9f"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B68DAB-921C-43BD-B57A-1E6E29E59A31}">
  <ds:schemaRefs>
    <ds:schemaRef ds:uri="http://purl.org/dc/elements/1.1/"/>
    <ds:schemaRef ds:uri="http://schemas.microsoft.com/office/infopath/2007/PartnerControls"/>
    <ds:schemaRef ds:uri="http://purl.org/dc/terms/"/>
    <ds:schemaRef ds:uri="58dbe026-c2b7-4f74-8c27-82ec413bac0d"/>
    <ds:schemaRef ds:uri="http://schemas.microsoft.com/office/2006/documentManagement/types"/>
    <ds:schemaRef ds:uri="http://schemas.openxmlformats.org/package/2006/metadata/core-properties"/>
    <ds:schemaRef ds:uri="9aec8e27-46b6-4dfa-bdad-04f5a9be56ad"/>
    <ds:schemaRef ds:uri="http://schemas.microsoft.com/office/2006/metadata/properties"/>
    <ds:schemaRef ds:uri="http://www.w3.org/XML/1998/namespace"/>
    <ds:schemaRef ds:uri="http://purl.org/dc/dcmitype/"/>
    <ds:schemaRef ds:uri="33669984-af94-4b35-9f37-f4574e663bce"/>
    <ds:schemaRef ds:uri="d5e8df70-7ba7-462a-92bc-0eb2af61e599"/>
  </ds:schemaRefs>
</ds:datastoreItem>
</file>

<file path=customXml/itemProps2.xml><?xml version="1.0" encoding="utf-8"?>
<ds:datastoreItem xmlns:ds="http://schemas.openxmlformats.org/officeDocument/2006/customXml" ds:itemID="{2E1DA66B-D4A4-419A-9C77-56236328EA0C}">
  <ds:schemaRefs>
    <ds:schemaRef ds:uri="http://schemas.microsoft.com/sharepoint/v3/contenttype/forms"/>
  </ds:schemaRefs>
</ds:datastoreItem>
</file>

<file path=customXml/itemProps3.xml><?xml version="1.0" encoding="utf-8"?>
<ds:datastoreItem xmlns:ds="http://schemas.openxmlformats.org/officeDocument/2006/customXml" ds:itemID="{F372D60E-39CE-45EB-92C6-51F357F5A4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TotalTime>
  <Words>2546</Words>
  <Application>Microsoft Office PowerPoint</Application>
  <PresentationFormat>Widescreen</PresentationFormat>
  <Paragraphs>334</Paragraphs>
  <Slides>42</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Calibri</vt:lpstr>
      <vt:lpstr>Cambria Math</vt:lpstr>
      <vt:lpstr>Roboto</vt:lpstr>
      <vt:lpstr>Symbol</vt:lpstr>
      <vt:lpstr>Wingdings</vt:lpstr>
      <vt:lpstr>REC Light Event Theme</vt:lpstr>
      <vt:lpstr>1_REC Light Event Theme</vt:lpstr>
      <vt:lpstr>REC Alternative Event Theme</vt:lpstr>
      <vt:lpstr>Performance Assurance  Webinar</vt:lpstr>
      <vt:lpstr>Introducing Your presenters</vt:lpstr>
      <vt:lpstr>Housekeeping</vt:lpstr>
      <vt:lpstr>PowerPoint Presentation</vt:lpstr>
      <vt:lpstr>Introduction</vt:lpstr>
      <vt:lpstr>PowerPoint Presentation</vt:lpstr>
      <vt:lpstr>Agenda For today</vt:lpstr>
      <vt:lpstr>What do I need to do?</vt:lpstr>
      <vt:lpstr>ONGOING Performance Assurance Actions</vt:lpstr>
      <vt:lpstr>Ongoing PERFORMANCE ASSURANCE ACTIONS</vt:lpstr>
      <vt:lpstr>Theft detection incentive scheme</vt:lpstr>
      <vt:lpstr>1341 Theft Files for reporting Year 2024-2025</vt:lpstr>
      <vt:lpstr>End of Scheme Year 2023-2024 Actions</vt:lpstr>
      <vt:lpstr>Calculating Debit/Credit Values</vt:lpstr>
      <vt:lpstr>Annual Rating</vt:lpstr>
      <vt:lpstr>Annual rating</vt:lpstr>
      <vt:lpstr>Key points</vt:lpstr>
      <vt:lpstr>Annual rating Criteria</vt:lpstr>
      <vt:lpstr>How is the rec improving things for me?</vt:lpstr>
      <vt:lpstr>Lessons learned programme</vt:lpstr>
      <vt:lpstr>Lessons learned programme</vt:lpstr>
      <vt:lpstr>What Lessons have been learned to date</vt:lpstr>
      <vt:lpstr>What other topics should we cover?</vt:lpstr>
      <vt:lpstr>How will we work out where to focus</vt:lpstr>
      <vt:lpstr>PowerPoint Presentation</vt:lpstr>
      <vt:lpstr>Breakout Rooms</vt:lpstr>
      <vt:lpstr>Voice of the customer</vt:lpstr>
      <vt:lpstr>Voice of the customer</vt:lpstr>
      <vt:lpstr>PowerPoint Presentation</vt:lpstr>
      <vt:lpstr>Improving MEM Performance</vt:lpstr>
      <vt:lpstr>Improving MEM Performance</vt:lpstr>
      <vt:lpstr>Do I get the Services I expect for the money I spend on REC services?</vt:lpstr>
      <vt:lpstr>Service providers</vt:lpstr>
      <vt:lpstr>REC SERVICES Performance - HEADLINE</vt:lpstr>
      <vt:lpstr>Overview of Service Providers Performance in the Last Quarter</vt:lpstr>
      <vt:lpstr>How is my reputation protected?</vt:lpstr>
      <vt:lpstr>escalations</vt:lpstr>
      <vt:lpstr>Escalations the PAB has Managed this quarter</vt:lpstr>
      <vt:lpstr>Q &amp; a ​​​</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Assurance  Webinar</dc:title>
  <dc:creator>Crowe-Lamont, Amy</dc:creator>
  <cp:lastModifiedBy>Jenny Hyskaj</cp:lastModifiedBy>
  <cp:revision>3</cp:revision>
  <dcterms:created xsi:type="dcterms:W3CDTF">2023-05-11T12:52:35Z</dcterms:created>
  <dcterms:modified xsi:type="dcterms:W3CDTF">2024-06-06T13:08:00Z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2023-05-11T12:52:36Z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551bf7da-98bc-4208-9263-e612c96a77cf</vt:lpwstr>
  </property>
  <property fmtid="{D5CDD505-2E9C-101B-9397-08002B2CF9AE}" pid="8" name="MSIP_Label_ea60d57e-af5b-4752-ac57-3e4f28ca11dc_ContentBits">
    <vt:lpwstr>0</vt:lpwstr>
  </property>
  <property fmtid="{D5CDD505-2E9C-101B-9397-08002B2CF9AE}" pid="9" name="MediaServiceImageTags">
    <vt:lpwstr/>
  </property>
  <property fmtid="{D5CDD505-2E9C-101B-9397-08002B2CF9AE}" pid="10" name="SlidoAppVersion">
    <vt:lpwstr>1.8.0.4807</vt:lpwstr>
  </property>
  <property fmtid="{D5CDD505-2E9C-101B-9397-08002B2CF9AE}" pid="11" name="MSIP_Label_2d7f055f-5347-41d4-8cbe-c035e83f4f3c_Enabled">
    <vt:lpwstr>true</vt:lpwstr>
  </property>
  <property fmtid="{D5CDD505-2E9C-101B-9397-08002B2CF9AE}" pid="12" name="MSIP_Label_2d7f055f-5347-41d4-8cbe-c035e83f4f3c_SetDate">
    <vt:lpwstr>2024-06-04T09:55:09Z</vt:lpwstr>
  </property>
  <property fmtid="{D5CDD505-2E9C-101B-9397-08002B2CF9AE}" pid="13" name="MSIP_Label_2d7f055f-5347-41d4-8cbe-c035e83f4f3c_Method">
    <vt:lpwstr>Standard</vt:lpwstr>
  </property>
  <property fmtid="{D5CDD505-2E9C-101B-9397-08002B2CF9AE}" pid="14" name="MSIP_Label_2d7f055f-5347-41d4-8cbe-c035e83f4f3c_Name">
    <vt:lpwstr>defa4170-0d19-0005-0004-bc88714345d2</vt:lpwstr>
  </property>
  <property fmtid="{D5CDD505-2E9C-101B-9397-08002B2CF9AE}" pid="15" name="MSIP_Label_2d7f055f-5347-41d4-8cbe-c035e83f4f3c_SiteId">
    <vt:lpwstr>883dbbc0-a334-4b54-87cf-04fa94aeafb8</vt:lpwstr>
  </property>
  <property fmtid="{D5CDD505-2E9C-101B-9397-08002B2CF9AE}" pid="16" name="MSIP_Label_2d7f055f-5347-41d4-8cbe-c035e83f4f3c_ActionId">
    <vt:lpwstr>2b55da9c-461a-467a-ba69-06069f5bdd52</vt:lpwstr>
  </property>
  <property fmtid="{D5CDD505-2E9C-101B-9397-08002B2CF9AE}" pid="17" name="MSIP_Label_2d7f055f-5347-41d4-8cbe-c035e83f4f3c_ContentBits">
    <vt:lpwstr>0</vt:lpwstr>
  </property>
  <property fmtid="{D5CDD505-2E9C-101B-9397-08002B2CF9AE}" pid="18" name="ContentTypeId">
    <vt:lpwstr>0x01010064B6ABD153718F40AB257D99BCA5D342</vt:lpwstr>
  </property>
</Properties>
</file>