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85" r:id="rId6"/>
  </p:sldMasterIdLst>
  <p:notesMasterIdLst>
    <p:notesMasterId r:id="rId29"/>
  </p:notesMasterIdLst>
  <p:sldIdLst>
    <p:sldId id="256" r:id="rId7"/>
    <p:sldId id="321" r:id="rId8"/>
    <p:sldId id="268" r:id="rId9"/>
    <p:sldId id="335" r:id="rId10"/>
    <p:sldId id="263" r:id="rId11"/>
    <p:sldId id="283" r:id="rId12"/>
    <p:sldId id="304" r:id="rId13"/>
    <p:sldId id="322" r:id="rId14"/>
    <p:sldId id="334" r:id="rId15"/>
    <p:sldId id="323" r:id="rId16"/>
    <p:sldId id="324" r:id="rId17"/>
    <p:sldId id="328" r:id="rId18"/>
    <p:sldId id="329" r:id="rId19"/>
    <p:sldId id="330" r:id="rId20"/>
    <p:sldId id="331" r:id="rId21"/>
    <p:sldId id="310" r:id="rId22"/>
    <p:sldId id="315" r:id="rId23"/>
    <p:sldId id="276" r:id="rId24"/>
    <p:sldId id="277" r:id="rId25"/>
    <p:sldId id="336" r:id="rId26"/>
    <p:sldId id="257" r:id="rId27"/>
    <p:sldId id="337"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000411-BDDA-865B-043B-123781B467A3}" name="Holly Law" initials="HL" userId="S::Holly.Law@gemserv.com::c34eca4e-62d4-492f-8f3b-82de306e07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4B3EF-D9BE-4F5B-870F-7CBC9325D716}" v="555" dt="2024-06-10T11:46:01.357"/>
    <p1510:client id="{7D2B0CED-5446-4CD4-AE7D-35CD0F2FAF4E}" v="119" dt="2024-06-10T13:31:44.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AFF85-0F25-405B-9D31-76ED9E10D239}"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ED63B-9FD1-4F76-A0CC-A13A0AB61103}" type="slidenum">
              <a:rPr lang="en-GB" smtClean="0"/>
              <a:t>‹#›</a:t>
            </a:fld>
            <a:endParaRPr lang="en-GB"/>
          </a:p>
        </p:txBody>
      </p:sp>
    </p:spTree>
    <p:extLst>
      <p:ext uri="{BB962C8B-B14F-4D97-AF65-F5344CB8AC3E}">
        <p14:creationId xmlns:p14="http://schemas.microsoft.com/office/powerpoint/2010/main" val="311429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162901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397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356453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33152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94735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7866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412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219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125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309307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88700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005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068795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2534525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2024882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174635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1BD9-FDAA-8651-67AE-CE123FD981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6B0991-06B8-6B68-11FC-53489985F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057768-8E29-00D1-FD61-5BAF8B1F0B60}"/>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5" name="Footer Placeholder 4">
            <a:extLst>
              <a:ext uri="{FF2B5EF4-FFF2-40B4-BE49-F238E27FC236}">
                <a16:creationId xmlns:a16="http://schemas.microsoft.com/office/drawing/2014/main" id="{D5784336-C064-2687-14D3-B330DCEED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A8A086-E9FD-DC55-623F-BB3864F588F2}"/>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2509550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5394-CF99-46E8-C3F5-DFEB220336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146461-E72B-46CA-1F99-BDBE26EC07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C20C2F-78B8-9258-92B0-DB43BA5F2DA9}"/>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5" name="Footer Placeholder 4">
            <a:extLst>
              <a:ext uri="{FF2B5EF4-FFF2-40B4-BE49-F238E27FC236}">
                <a16:creationId xmlns:a16="http://schemas.microsoft.com/office/drawing/2014/main" id="{8AC5C433-B4BE-B41D-D464-B7DCBECBEB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70265F-6D14-A58F-58C5-3B711FC06562}"/>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625150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6543-5C0B-FD4A-83DC-C2D34A4B38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D1DB1A-FBE7-1F90-43DB-609144E4DD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9029B7-7A0C-2E57-A140-F6DF61FFC196}"/>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5" name="Footer Placeholder 4">
            <a:extLst>
              <a:ext uri="{FF2B5EF4-FFF2-40B4-BE49-F238E27FC236}">
                <a16:creationId xmlns:a16="http://schemas.microsoft.com/office/drawing/2014/main" id="{D03A6228-999C-55EC-95BC-185677D118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1D233-9110-485D-47E9-28242957898D}"/>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192040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6726-0069-EF89-2BD6-95F6A77CED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6B560A-29DB-F913-8617-4BCA76A1D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21AF56-EF0C-5674-1997-E9320C0B81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07F1C0-635C-16D1-930D-640B2DAD4756}"/>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6" name="Footer Placeholder 5">
            <a:extLst>
              <a:ext uri="{FF2B5EF4-FFF2-40B4-BE49-F238E27FC236}">
                <a16:creationId xmlns:a16="http://schemas.microsoft.com/office/drawing/2014/main" id="{4B51E7B3-98D9-DF23-BD6F-DC94C997D6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E8750A-7D0E-BE22-F8B2-626F2058CD5A}"/>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36414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7596-964E-E6D9-CC4D-E30F415668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57DD68-E4D6-B8EE-490B-F40BB439F8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EBC90-94EC-43A2-8ED1-6D15979A19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67D1FA-ADC5-296F-D954-4BDAB0EA65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EA525F-C043-B8DF-78C0-E703A5E46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CF5A1C-B586-7658-D53A-E5B0CF135FDB}"/>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8" name="Footer Placeholder 7">
            <a:extLst>
              <a:ext uri="{FF2B5EF4-FFF2-40B4-BE49-F238E27FC236}">
                <a16:creationId xmlns:a16="http://schemas.microsoft.com/office/drawing/2014/main" id="{18EDA0AE-A4A0-5FDE-7087-FA96143A3D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3F7698-3576-8981-4636-9B4B7ABA3E80}"/>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1325097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D758-7CB5-887A-5D76-6DB05C32BF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E55FCC-700C-DF1B-4FBC-091FAE8A716F}"/>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4" name="Footer Placeholder 3">
            <a:extLst>
              <a:ext uri="{FF2B5EF4-FFF2-40B4-BE49-F238E27FC236}">
                <a16:creationId xmlns:a16="http://schemas.microsoft.com/office/drawing/2014/main" id="{B76E184E-5263-5192-DDE8-049928DA4E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BCE803-5FD1-0015-9142-540E4B11009D}"/>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81944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661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E7267-8C48-02D8-492E-C80E88E6B414}"/>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3" name="Footer Placeholder 2">
            <a:extLst>
              <a:ext uri="{FF2B5EF4-FFF2-40B4-BE49-F238E27FC236}">
                <a16:creationId xmlns:a16="http://schemas.microsoft.com/office/drawing/2014/main" id="{B87DB371-7FCC-BF59-6267-3A85892163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D1FFCA-7385-0685-0411-4AB026D04D7B}"/>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1013592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195D-97BF-3576-8B02-0B829D055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FBC18F-6F47-D736-A0A8-61AC126B0E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5611DF-5579-CC3B-1AED-4D389645D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CEB81-77A3-D08B-EFF7-4673113CD190}"/>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6" name="Footer Placeholder 5">
            <a:extLst>
              <a:ext uri="{FF2B5EF4-FFF2-40B4-BE49-F238E27FC236}">
                <a16:creationId xmlns:a16="http://schemas.microsoft.com/office/drawing/2014/main" id="{29EFDBD5-3E32-DE12-AFC9-4D512A3230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745D36-92ED-9DAA-20ED-B96637CD02B0}"/>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63294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2096-0CB8-CA36-FE4C-D6FAF6A9D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FEA40-9DBB-DB98-4B35-AD8D9DE50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DBAC62-916B-9347-140A-0705D269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654AB1-92D1-16E4-EB05-2137B3FBFBA1}"/>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6" name="Footer Placeholder 5">
            <a:extLst>
              <a:ext uri="{FF2B5EF4-FFF2-40B4-BE49-F238E27FC236}">
                <a16:creationId xmlns:a16="http://schemas.microsoft.com/office/drawing/2014/main" id="{09975F6F-EDAF-47C4-CEB3-C9A3BD06DD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768FC1-37B1-E742-5A24-FBB5E0C86DF1}"/>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1394057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27AD-8F31-1A94-5676-8E8B47EC96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BF804C-58E0-F038-3B1C-F4484F443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79BD42-562F-47C9-8E8D-90F63294CBFA}"/>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5" name="Footer Placeholder 4">
            <a:extLst>
              <a:ext uri="{FF2B5EF4-FFF2-40B4-BE49-F238E27FC236}">
                <a16:creationId xmlns:a16="http://schemas.microsoft.com/office/drawing/2014/main" id="{AD20E023-D196-6F54-EF05-34ECE1EA8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D924E-AE32-478D-DAAB-82CB371C52A7}"/>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1165381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09182D-6F93-C553-B76D-2BEA1339D6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B1B6EC-3ACA-635B-5FF3-D1E59C9212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8C23F0-DD9F-1129-D591-DFC29E875830}"/>
              </a:ext>
            </a:extLst>
          </p:cNvPr>
          <p:cNvSpPr>
            <a:spLocks noGrp="1"/>
          </p:cNvSpPr>
          <p:nvPr>
            <p:ph type="dt" sz="half" idx="10"/>
          </p:nvPr>
        </p:nvSpPr>
        <p:spPr/>
        <p:txBody>
          <a:bodyPr/>
          <a:lstStyle/>
          <a:p>
            <a:fld id="{B68316D9-0A89-4B61-855D-D27456CD376A}" type="datetimeFigureOut">
              <a:rPr lang="en-GB" smtClean="0"/>
              <a:t>11/06/2024</a:t>
            </a:fld>
            <a:endParaRPr lang="en-GB"/>
          </a:p>
        </p:txBody>
      </p:sp>
      <p:sp>
        <p:nvSpPr>
          <p:cNvPr id="5" name="Footer Placeholder 4">
            <a:extLst>
              <a:ext uri="{FF2B5EF4-FFF2-40B4-BE49-F238E27FC236}">
                <a16:creationId xmlns:a16="http://schemas.microsoft.com/office/drawing/2014/main" id="{31F2405A-965F-5000-4ABC-02EC69588E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8F9E1F-D22C-F20A-41C0-21AE1A17C94B}"/>
              </a:ext>
            </a:extLst>
          </p:cNvPr>
          <p:cNvSpPr>
            <a:spLocks noGrp="1"/>
          </p:cNvSpPr>
          <p:nvPr>
            <p:ph type="sldNum" sz="quarter" idx="12"/>
          </p:nvPr>
        </p:nvSpPr>
        <p:spPr/>
        <p:txBody>
          <a:bodyPr/>
          <a:lstStyle/>
          <a:p>
            <a:fld id="{A789C539-8626-4399-B12E-E98F4624D0AF}" type="slidenum">
              <a:rPr lang="en-GB" smtClean="0"/>
              <a:t>‹#›</a:t>
            </a:fld>
            <a:endParaRPr lang="en-GB"/>
          </a:p>
        </p:txBody>
      </p:sp>
    </p:spTree>
    <p:extLst>
      <p:ext uri="{BB962C8B-B14F-4D97-AF65-F5344CB8AC3E}">
        <p14:creationId xmlns:p14="http://schemas.microsoft.com/office/powerpoint/2010/main" val="394609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425653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1621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68246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57151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67203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04526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image" Target="../media/image4.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3.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2300583427"/>
      </p:ext>
    </p:extLst>
  </p:cSld>
  <p:clrMap bg1="lt1" tx1="dk1" bg2="lt2" tx2="dk2" accent1="accent1" accent2="accent2" accent3="accent3" accent4="accent4" accent5="accent5" accent6="accent6" hlink="hlink" folHlink="folHlink"/>
  <p:sldLayoutIdLst>
    <p:sldLayoutId id="2147483661" r:id="rId1"/>
    <p:sldLayoutId id="2147483684"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4170248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E2E54-8DF1-DD38-F5A0-3F1164F5D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D4E02F-AB93-A904-5A51-BE591D84C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9A545-5E78-BB1D-63FF-BD55230DB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316D9-0A89-4B61-855D-D27456CD376A}" type="datetimeFigureOut">
              <a:rPr lang="en-GB" smtClean="0"/>
              <a:t>11/06/2024</a:t>
            </a:fld>
            <a:endParaRPr lang="en-GB"/>
          </a:p>
        </p:txBody>
      </p:sp>
      <p:sp>
        <p:nvSpPr>
          <p:cNvPr id="5" name="Footer Placeholder 4">
            <a:extLst>
              <a:ext uri="{FF2B5EF4-FFF2-40B4-BE49-F238E27FC236}">
                <a16:creationId xmlns:a16="http://schemas.microsoft.com/office/drawing/2014/main" id="{31BD4BA3-0D8C-64F2-B47A-AD195CE8C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CD7C70-DDD1-CA11-35A0-D907E34E6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9C539-8626-4399-B12E-E98F4624D0AF}" type="slidenum">
              <a:rPr lang="en-GB" smtClean="0"/>
              <a:t>‹#›</a:t>
            </a:fld>
            <a:endParaRPr lang="en-GB"/>
          </a:p>
        </p:txBody>
      </p:sp>
    </p:spTree>
    <p:extLst>
      <p:ext uri="{BB962C8B-B14F-4D97-AF65-F5344CB8AC3E}">
        <p14:creationId xmlns:p14="http://schemas.microsoft.com/office/powerpoint/2010/main" val="40056034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enquiries@recmanager.co.uk" TargetMode="External"/><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hyperlink" Target="https://dccprod.service-now.com/csm" TargetMode="External"/><Relationship Id="rId5" Type="http://schemas.openxmlformats.org/officeDocument/2006/relationships/hyperlink" Target="mailto:support@candc-uk.com" TargetMode="External"/><Relationship Id="rId4" Type="http://schemas.openxmlformats.org/officeDocument/2006/relationships/hyperlink" Target="https://www.xoserve.com/help-and-support/raise-a-new-support-reques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3.xml"/><Relationship Id="rId5" Type="http://schemas.openxmlformats.org/officeDocument/2006/relationships/tags" Target="../tags/tag16.xml"/><Relationship Id="rId4"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9" y="2955632"/>
            <a:ext cx="6304196" cy="1939635"/>
          </a:xfrm>
        </p:spPr>
        <p:txBody>
          <a:bodyPr/>
          <a:lstStyle/>
          <a:p>
            <a:r>
              <a:rPr lang="en-GB" dirty="0">
                <a:latin typeface="Roboto"/>
                <a:ea typeface="Roboto"/>
                <a:cs typeface="Roboto"/>
              </a:rPr>
              <a:t>June 2024 REC Release Drop-in Session</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latin typeface="Roboto"/>
                <a:ea typeface="Roboto"/>
                <a:cs typeface="Roboto"/>
              </a:rPr>
              <a:t>11 June 2024</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R0070 – Provision of Enduring Test Environments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75373"/>
            <a:ext cx="6764991" cy="4971862"/>
          </a:xfrm>
        </p:spPr>
        <p:txBody>
          <a:bodyPr vert="horz" lIns="91440" tIns="45720" rIns="91440" bIns="45720" rtlCol="0" anchor="t">
            <a:noAutofit/>
          </a:bodyPr>
          <a:lstStyle/>
          <a:p>
            <a:pPr marL="0" indent="0">
              <a:lnSpc>
                <a:spcPct val="100000"/>
              </a:lnSpc>
              <a:spcBef>
                <a:spcPts val="0"/>
              </a:spcBef>
              <a:buNone/>
            </a:pPr>
            <a:r>
              <a:rPr lang="en-GB" sz="1200">
                <a:solidFill>
                  <a:srgbClr val="3C3C3B"/>
                </a:solidFill>
                <a:latin typeface="Roboto"/>
                <a:ea typeface="Roboto"/>
                <a:cs typeface="Roboto"/>
              </a:rPr>
              <a:t>Currently the REC does not require the Central Switching Service (CSS) and Switching Operator (SO) to provide the enduring test environments and test data for use by REC Parties when making necessary system changes for REC Change Proposals or internal system updates. This Change Proposal has been raised to introduce these obligations into the REC.</a:t>
            </a:r>
          </a:p>
          <a:p>
            <a:pPr marL="0" indent="0">
              <a:lnSpc>
                <a:spcPct val="100000"/>
              </a:lnSpc>
              <a:spcBef>
                <a:spcPts val="0"/>
              </a:spcBef>
              <a:buNone/>
            </a:pPr>
            <a:endParaRPr lang="en-GB" sz="1200">
              <a:solidFill>
                <a:srgbClr val="3C3C3B"/>
              </a:solidFill>
              <a:latin typeface="Roboto"/>
              <a:ea typeface="Roboto"/>
              <a:cs typeface="Roboto"/>
            </a:endParaRPr>
          </a:p>
          <a:p>
            <a:pPr marL="0" indent="0">
              <a:lnSpc>
                <a:spcPct val="100000"/>
              </a:lnSpc>
              <a:spcBef>
                <a:spcPts val="0"/>
              </a:spcBef>
              <a:buNone/>
            </a:pPr>
            <a:r>
              <a:rPr lang="en-GB" sz="1200" b="1">
                <a:latin typeface="Roboto"/>
                <a:ea typeface="Roboto"/>
                <a:cs typeface="Roboto"/>
              </a:rPr>
              <a:t>Parties impacted by this change:</a:t>
            </a:r>
          </a:p>
          <a:p>
            <a:pPr marL="0" indent="0">
              <a:lnSpc>
                <a:spcPct val="100000"/>
              </a:lnSpc>
              <a:spcBef>
                <a:spcPts val="0"/>
              </a:spcBef>
              <a:buNone/>
            </a:pPr>
            <a:endParaRPr lang="en-GB" sz="1200" b="1"/>
          </a:p>
          <a:p>
            <a:pPr marL="171450" indent="-171450">
              <a:lnSpc>
                <a:spcPct val="100000"/>
              </a:lnSpc>
              <a:spcBef>
                <a:spcPts val="0"/>
              </a:spcBef>
            </a:pPr>
            <a:r>
              <a:rPr lang="en-GB" sz="1200">
                <a:solidFill>
                  <a:srgbClr val="3C3C3B"/>
                </a:solidFill>
                <a:latin typeface="Roboto"/>
                <a:ea typeface="Roboto"/>
                <a:cs typeface="Roboto"/>
              </a:rPr>
              <a:t>Central Switching Service</a:t>
            </a:r>
          </a:p>
          <a:p>
            <a:pPr marL="171450" indent="-171450">
              <a:lnSpc>
                <a:spcPct val="100000"/>
              </a:lnSpc>
              <a:spcBef>
                <a:spcPts val="0"/>
              </a:spcBef>
            </a:pPr>
            <a:r>
              <a:rPr lang="en-GB" sz="1200">
                <a:solidFill>
                  <a:srgbClr val="3C3C3B"/>
                </a:solidFill>
                <a:latin typeface="Roboto"/>
                <a:ea typeface="Roboto"/>
                <a:cs typeface="Roboto"/>
              </a:rPr>
              <a:t>Switching Operator</a:t>
            </a:r>
          </a:p>
          <a:p>
            <a:pPr marL="0" indent="0">
              <a:lnSpc>
                <a:spcPct val="100000"/>
              </a:lnSpc>
              <a:spcBef>
                <a:spcPts val="0"/>
              </a:spcBef>
              <a:buNone/>
            </a:pPr>
            <a:endParaRPr lang="en-GB" sz="1200"/>
          </a:p>
          <a:p>
            <a:pPr marL="0" indent="0">
              <a:lnSpc>
                <a:spcPct val="100000"/>
              </a:lnSpc>
              <a:spcBef>
                <a:spcPts val="0"/>
              </a:spcBef>
              <a:buNone/>
            </a:pPr>
            <a:r>
              <a:rPr lang="en-GB" sz="1200" b="1">
                <a:latin typeface="Roboto"/>
                <a:ea typeface="Roboto"/>
                <a:cs typeface="Roboto"/>
              </a:rPr>
              <a:t>REC Products impacted by this change:</a:t>
            </a:r>
          </a:p>
          <a:p>
            <a:pPr marL="0" indent="0">
              <a:lnSpc>
                <a:spcPct val="100000"/>
              </a:lnSpc>
              <a:spcBef>
                <a:spcPts val="0"/>
              </a:spcBef>
              <a:buNone/>
            </a:pPr>
            <a:endParaRPr lang="en-GB" sz="1200">
              <a:solidFill>
                <a:srgbClr val="3C3C3B"/>
              </a:solidFill>
            </a:endParaRPr>
          </a:p>
          <a:p>
            <a:pPr marL="171450" indent="-171450">
              <a:lnSpc>
                <a:spcPct val="100000"/>
              </a:lnSpc>
              <a:spcBef>
                <a:spcPts val="0"/>
              </a:spcBef>
            </a:pPr>
            <a:r>
              <a:rPr lang="en-GB" sz="1200">
                <a:solidFill>
                  <a:srgbClr val="3C3C3B"/>
                </a:solidFill>
                <a:latin typeface="Roboto"/>
                <a:ea typeface="Roboto"/>
                <a:cs typeface="Roboto"/>
              </a:rPr>
              <a:t>Schedule 1 – Interpretations and Definitions</a:t>
            </a:r>
          </a:p>
          <a:p>
            <a:pPr marL="171450" indent="-171450">
              <a:lnSpc>
                <a:spcPct val="100000"/>
              </a:lnSpc>
              <a:spcBef>
                <a:spcPts val="0"/>
              </a:spcBef>
            </a:pPr>
            <a:r>
              <a:rPr lang="en-GB" sz="1200">
                <a:solidFill>
                  <a:srgbClr val="3C3C3B"/>
                </a:solidFill>
              </a:rPr>
              <a:t>Schedule 5 – Change Management</a:t>
            </a:r>
          </a:p>
          <a:p>
            <a:pPr marL="171450" indent="-171450">
              <a:lnSpc>
                <a:spcPct val="100000"/>
              </a:lnSpc>
              <a:spcBef>
                <a:spcPts val="0"/>
              </a:spcBef>
            </a:pPr>
            <a:r>
              <a:rPr lang="en-GB" sz="1200">
                <a:solidFill>
                  <a:srgbClr val="3C3C3B"/>
                </a:solidFill>
              </a:rPr>
              <a:t>Schedule 25 – Central Switching Service</a:t>
            </a:r>
          </a:p>
          <a:p>
            <a:pPr marL="171450" indent="-171450">
              <a:lnSpc>
                <a:spcPct val="100000"/>
              </a:lnSpc>
              <a:spcBef>
                <a:spcPts val="0"/>
              </a:spcBef>
            </a:pPr>
            <a:r>
              <a:rPr lang="en-GB" sz="1200">
                <a:solidFill>
                  <a:srgbClr val="3C3C3B"/>
                </a:solidFill>
              </a:rPr>
              <a:t>Schedule 26 – Switching Service Management</a:t>
            </a:r>
          </a:p>
          <a:p>
            <a:pPr marL="171450" indent="-171450">
              <a:lnSpc>
                <a:spcPct val="100000"/>
              </a:lnSpc>
              <a:spcBef>
                <a:spcPts val="0"/>
              </a:spcBef>
            </a:pPr>
            <a:r>
              <a:rPr lang="en-GB" sz="1200">
                <a:solidFill>
                  <a:srgbClr val="3C3C3B"/>
                </a:solidFill>
              </a:rPr>
              <a:t>Central Switching Service (CSS) Definition</a:t>
            </a:r>
          </a:p>
          <a:p>
            <a:pPr marL="171450" indent="-171450">
              <a:lnSpc>
                <a:spcPct val="100000"/>
              </a:lnSpc>
              <a:spcBef>
                <a:spcPts val="0"/>
              </a:spcBef>
            </a:pPr>
            <a:r>
              <a:rPr lang="en-GB" sz="1200">
                <a:solidFill>
                  <a:srgbClr val="3C3C3B"/>
                </a:solidFill>
              </a:rPr>
              <a:t>CSS Test Data Management Plan – NEW</a:t>
            </a:r>
          </a:p>
          <a:p>
            <a:pPr marL="171450" indent="-171450">
              <a:lnSpc>
                <a:spcPct val="100000"/>
              </a:lnSpc>
              <a:spcBef>
                <a:spcPts val="0"/>
              </a:spcBef>
            </a:pPr>
            <a:r>
              <a:rPr lang="en-GB" sz="1200">
                <a:solidFill>
                  <a:srgbClr val="3C3C3B"/>
                </a:solidFill>
              </a:rPr>
              <a:t>CSS Environment Management Plan – NEW</a:t>
            </a:r>
          </a:p>
          <a:p>
            <a:pPr marL="0" indent="0">
              <a:lnSpc>
                <a:spcPct val="100000"/>
              </a:lnSpc>
              <a:spcBef>
                <a:spcPts val="0"/>
              </a:spcBef>
              <a:buNone/>
            </a:pPr>
            <a:endParaRPr lang="en-GB" sz="1200">
              <a:solidFill>
                <a:srgbClr val="3C3C3B"/>
              </a:solidFill>
            </a:endParaRPr>
          </a:p>
          <a:p>
            <a:pPr marL="0" lvl="0" indent="0">
              <a:lnSpc>
                <a:spcPct val="100000"/>
              </a:lnSpc>
              <a:spcBef>
                <a:spcPts val="0"/>
              </a:spcBef>
              <a:buNone/>
            </a:pPr>
            <a:endParaRPr lang="en-GB" sz="1200">
              <a:solidFill>
                <a:srgbClr val="3C3C3B"/>
              </a:solidFill>
            </a:endParaRPr>
          </a:p>
          <a:p>
            <a:pPr marL="0" lvl="0" indent="0">
              <a:lnSpc>
                <a:spcPct val="100000"/>
              </a:lnSpc>
              <a:spcBef>
                <a:spcPts val="0"/>
              </a:spcBef>
              <a:buNone/>
            </a:pPr>
            <a:r>
              <a:rPr lang="en-GB" sz="1200" b="1">
                <a:latin typeface="Roboto"/>
                <a:ea typeface="Roboto"/>
                <a:cs typeface="Roboto"/>
              </a:rPr>
              <a:t>Implementation:</a:t>
            </a:r>
          </a:p>
          <a:p>
            <a:pPr marL="0" lvl="0" indent="0">
              <a:lnSpc>
                <a:spcPct val="100000"/>
              </a:lnSpc>
              <a:spcBef>
                <a:spcPts val="0"/>
              </a:spcBef>
              <a:buNone/>
            </a:pPr>
            <a:endParaRPr lang="en-GB" sz="1200">
              <a:solidFill>
                <a:srgbClr val="3C3C3B"/>
              </a:solidFill>
            </a:endParaRPr>
          </a:p>
          <a:p>
            <a:pPr marL="171450" indent="-171450">
              <a:lnSpc>
                <a:spcPct val="100000"/>
              </a:lnSpc>
              <a:spcBef>
                <a:spcPts val="0"/>
              </a:spcBef>
            </a:pPr>
            <a:r>
              <a:rPr lang="en-GB" sz="1200">
                <a:solidFill>
                  <a:srgbClr val="3C3C3B"/>
                </a:solidFill>
                <a:latin typeface="Roboto"/>
                <a:ea typeface="Roboto"/>
                <a:cs typeface="Roboto"/>
              </a:rPr>
              <a:t>This change will be implemented in full on 28 June 2024. </a:t>
            </a:r>
          </a:p>
        </p:txBody>
      </p:sp>
    </p:spTree>
    <p:extLst>
      <p:ext uri="{BB962C8B-B14F-4D97-AF65-F5344CB8AC3E}">
        <p14:creationId xmlns:p14="http://schemas.microsoft.com/office/powerpoint/2010/main" val="93443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38200" y="365125"/>
            <a:ext cx="9285288" cy="954717"/>
          </a:xfrm>
        </p:spPr>
        <p:txBody>
          <a:bodyPr>
            <a:normAutofit fontScale="90000"/>
          </a:bodyPr>
          <a:lstStyle/>
          <a:p>
            <a:r>
              <a:rPr lang="en-GB">
                <a:latin typeface="Roboto"/>
                <a:ea typeface="Roboto"/>
                <a:cs typeface="Roboto"/>
              </a:rPr>
              <a:t>R0142 – Amendment to Multiplication Factor Enumerations to Support Hydrogen Trials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75373"/>
            <a:ext cx="6764991" cy="4971862"/>
          </a:xfrm>
        </p:spPr>
        <p:txBody>
          <a:bodyPr vert="horz" lIns="91440" tIns="45720" rIns="91440" bIns="45720" rtlCol="0" anchor="t">
            <a:noAutofit/>
          </a:bodyPr>
          <a:lstStyle/>
          <a:p>
            <a:pPr marL="0" indent="0">
              <a:lnSpc>
                <a:spcPct val="100000"/>
              </a:lnSpc>
              <a:spcBef>
                <a:spcPts val="0"/>
              </a:spcBef>
              <a:buNone/>
            </a:pPr>
            <a:r>
              <a:rPr lang="en-GB" sz="1200">
                <a:solidFill>
                  <a:srgbClr val="3C3C3B"/>
                </a:solidFill>
                <a:latin typeface="Roboto"/>
                <a:ea typeface="Roboto"/>
                <a:cs typeface="Roboto"/>
              </a:rPr>
              <a:t>The H100 hydrogen gas trial involves the supply of hydrogen gas to households in place of natural gas. The quantity of gas supplies needs to be billed in a way that is comparable to standard gas supply. To facilitate the trial, a multiplication factor enumeration value must be established within the Data Specification that can replicate hydrogen’s calorific value, therefore allowing accurate billing.</a:t>
            </a:r>
          </a:p>
          <a:p>
            <a:pPr marL="171450" indent="-171450">
              <a:lnSpc>
                <a:spcPct val="100000"/>
              </a:lnSpc>
              <a:spcBef>
                <a:spcPts val="0"/>
              </a:spcBef>
            </a:pPr>
            <a:endParaRPr lang="en-GB" sz="1200">
              <a:solidFill>
                <a:srgbClr val="3C3C3B"/>
              </a:solidFill>
              <a:latin typeface="Roboto"/>
              <a:ea typeface="Roboto"/>
              <a:cs typeface="Roboto"/>
            </a:endParaRPr>
          </a:p>
          <a:p>
            <a:pPr marL="0" indent="0">
              <a:lnSpc>
                <a:spcPct val="100000"/>
              </a:lnSpc>
              <a:spcBef>
                <a:spcPts val="0"/>
              </a:spcBef>
              <a:buNone/>
            </a:pPr>
            <a:r>
              <a:rPr lang="en-GB" sz="1200">
                <a:solidFill>
                  <a:srgbClr val="3C3C3B"/>
                </a:solidFill>
                <a:latin typeface="Roboto"/>
                <a:ea typeface="Roboto"/>
                <a:cs typeface="Roboto"/>
              </a:rPr>
              <a:t>This change seeks to introduce a new enumeration value for the multiplication factor needed to facilitate the addition of this new value.</a:t>
            </a:r>
          </a:p>
          <a:p>
            <a:pPr marL="0" indent="0">
              <a:lnSpc>
                <a:spcPct val="100000"/>
              </a:lnSpc>
              <a:spcBef>
                <a:spcPts val="0"/>
              </a:spcBef>
              <a:buNone/>
            </a:pPr>
            <a:endParaRPr lang="en-GB" sz="1200">
              <a:solidFill>
                <a:srgbClr val="000000"/>
              </a:solidFill>
              <a:latin typeface="Roboto-regular"/>
              <a:ea typeface="Roboto"/>
              <a:cs typeface="Roboto"/>
            </a:endParaRPr>
          </a:p>
          <a:p>
            <a:pPr marL="0" indent="0">
              <a:lnSpc>
                <a:spcPct val="100000"/>
              </a:lnSpc>
              <a:spcBef>
                <a:spcPts val="0"/>
              </a:spcBef>
              <a:buNone/>
            </a:pPr>
            <a:endParaRPr lang="en-GB" sz="1200">
              <a:solidFill>
                <a:srgbClr val="3C3C3B"/>
              </a:solidFill>
              <a:latin typeface="Roboto"/>
              <a:ea typeface="Roboto"/>
              <a:cs typeface="Roboto"/>
            </a:endParaRPr>
          </a:p>
          <a:p>
            <a:pPr marL="0" indent="0">
              <a:lnSpc>
                <a:spcPct val="100000"/>
              </a:lnSpc>
              <a:spcBef>
                <a:spcPts val="0"/>
              </a:spcBef>
              <a:buNone/>
            </a:pPr>
            <a:r>
              <a:rPr lang="en-GB" sz="1200" b="1">
                <a:latin typeface="Roboto"/>
                <a:ea typeface="Roboto"/>
                <a:cs typeface="Roboto"/>
              </a:rPr>
              <a:t>Parties impacted by this change:</a:t>
            </a:r>
          </a:p>
          <a:p>
            <a:pPr marL="0" indent="0">
              <a:lnSpc>
                <a:spcPct val="100000"/>
              </a:lnSpc>
              <a:spcBef>
                <a:spcPts val="0"/>
              </a:spcBef>
              <a:buNone/>
            </a:pPr>
            <a:endParaRPr lang="en-GB" sz="1200" b="1"/>
          </a:p>
          <a:p>
            <a:pPr marL="171450" indent="-171450">
              <a:lnSpc>
                <a:spcPct val="100000"/>
              </a:lnSpc>
              <a:spcBef>
                <a:spcPts val="0"/>
              </a:spcBef>
            </a:pPr>
            <a:r>
              <a:rPr lang="en-GB" sz="1200">
                <a:solidFill>
                  <a:srgbClr val="3C3C3B"/>
                </a:solidFill>
                <a:latin typeface="Roboto"/>
                <a:ea typeface="Roboto"/>
                <a:cs typeface="Roboto"/>
              </a:rPr>
              <a:t>Gas Suppliers</a:t>
            </a:r>
          </a:p>
          <a:p>
            <a:pPr marL="171450" indent="-171450">
              <a:lnSpc>
                <a:spcPct val="100000"/>
              </a:lnSpc>
              <a:spcBef>
                <a:spcPts val="0"/>
              </a:spcBef>
            </a:pPr>
            <a:r>
              <a:rPr lang="en-GB" sz="1200">
                <a:solidFill>
                  <a:srgbClr val="3C3C3B"/>
                </a:solidFill>
                <a:latin typeface="Roboto"/>
                <a:ea typeface="Roboto"/>
                <a:cs typeface="Roboto"/>
              </a:rPr>
              <a:t>Meter Equipment Managers</a:t>
            </a:r>
          </a:p>
          <a:p>
            <a:pPr marL="171450" indent="-171450">
              <a:lnSpc>
                <a:spcPct val="100000"/>
              </a:lnSpc>
              <a:spcBef>
                <a:spcPts val="0"/>
              </a:spcBef>
            </a:pPr>
            <a:r>
              <a:rPr lang="en-GB" sz="1200">
                <a:solidFill>
                  <a:srgbClr val="3C3C3B"/>
                </a:solidFill>
                <a:latin typeface="Roboto"/>
                <a:ea typeface="Roboto"/>
                <a:cs typeface="Roboto"/>
              </a:rPr>
              <a:t>Central Data Service Provider</a:t>
            </a:r>
          </a:p>
          <a:p>
            <a:pPr marL="171450" indent="-171450">
              <a:lnSpc>
                <a:spcPct val="100000"/>
              </a:lnSpc>
              <a:spcBef>
                <a:spcPts val="0"/>
              </a:spcBef>
            </a:pPr>
            <a:endParaRPr lang="en-GB" sz="1200"/>
          </a:p>
          <a:p>
            <a:pPr marL="0" indent="0">
              <a:lnSpc>
                <a:spcPct val="100000"/>
              </a:lnSpc>
              <a:spcBef>
                <a:spcPts val="0"/>
              </a:spcBef>
              <a:buNone/>
            </a:pPr>
            <a:r>
              <a:rPr lang="en-GB" sz="1200" b="1">
                <a:latin typeface="Roboto"/>
                <a:ea typeface="Roboto"/>
                <a:cs typeface="Roboto"/>
              </a:rPr>
              <a:t>REC Products impacted by this change:</a:t>
            </a:r>
          </a:p>
          <a:p>
            <a:pPr marL="0" indent="0">
              <a:lnSpc>
                <a:spcPct val="100000"/>
              </a:lnSpc>
              <a:spcBef>
                <a:spcPts val="0"/>
              </a:spcBef>
              <a:buNone/>
            </a:pPr>
            <a:endParaRPr lang="en-GB" sz="1200">
              <a:solidFill>
                <a:srgbClr val="3C3C3B"/>
              </a:solidFill>
            </a:endParaRPr>
          </a:p>
          <a:p>
            <a:pPr marL="171450" indent="-171450">
              <a:lnSpc>
                <a:spcPct val="100000"/>
              </a:lnSpc>
              <a:spcBef>
                <a:spcPts val="0"/>
              </a:spcBef>
            </a:pPr>
            <a:r>
              <a:rPr lang="en-GB" sz="1200">
                <a:solidFill>
                  <a:srgbClr val="3C3C3B"/>
                </a:solidFill>
                <a:latin typeface="Roboto"/>
                <a:ea typeface="Roboto"/>
                <a:cs typeface="Roboto"/>
              </a:rPr>
              <a:t>Data Specification</a:t>
            </a:r>
          </a:p>
          <a:p>
            <a:pPr marL="0" indent="0">
              <a:lnSpc>
                <a:spcPct val="100000"/>
              </a:lnSpc>
              <a:spcBef>
                <a:spcPts val="0"/>
              </a:spcBef>
              <a:buNone/>
            </a:pPr>
            <a:endParaRPr lang="en-GB" sz="1200">
              <a:solidFill>
                <a:srgbClr val="3C3C3B"/>
              </a:solidFill>
            </a:endParaRPr>
          </a:p>
          <a:p>
            <a:pPr marL="0" lvl="0" indent="0">
              <a:lnSpc>
                <a:spcPct val="100000"/>
              </a:lnSpc>
              <a:spcBef>
                <a:spcPts val="0"/>
              </a:spcBef>
              <a:buNone/>
            </a:pPr>
            <a:r>
              <a:rPr lang="en-GB" sz="1200" b="1">
                <a:latin typeface="Roboto"/>
                <a:ea typeface="Roboto"/>
                <a:cs typeface="Roboto"/>
              </a:rPr>
              <a:t>Implementation:</a:t>
            </a:r>
          </a:p>
          <a:p>
            <a:pPr marL="0" lvl="0" indent="0">
              <a:lnSpc>
                <a:spcPct val="100000"/>
              </a:lnSpc>
              <a:spcBef>
                <a:spcPts val="0"/>
              </a:spcBef>
              <a:buNone/>
            </a:pPr>
            <a:endParaRPr lang="en-GB" sz="1200">
              <a:solidFill>
                <a:srgbClr val="3C3C3B"/>
              </a:solidFill>
            </a:endParaRPr>
          </a:p>
          <a:p>
            <a:pPr marL="171450" indent="-171450">
              <a:lnSpc>
                <a:spcPct val="100000"/>
              </a:lnSpc>
              <a:spcBef>
                <a:spcPts val="0"/>
              </a:spcBef>
            </a:pPr>
            <a:r>
              <a:rPr lang="en-GB" sz="1200">
                <a:solidFill>
                  <a:srgbClr val="3C3C3B"/>
                </a:solidFill>
                <a:latin typeface="Roboto"/>
                <a:ea typeface="Roboto"/>
                <a:cs typeface="Roboto"/>
              </a:rPr>
              <a:t>This change will be implemented in full on 28 June 2024. </a:t>
            </a:r>
          </a:p>
          <a:p>
            <a:pPr marL="0" indent="0">
              <a:buNone/>
            </a:pPr>
            <a:endParaRPr lang="en-GB" sz="1200"/>
          </a:p>
        </p:txBody>
      </p:sp>
    </p:spTree>
    <p:extLst>
      <p:ext uri="{BB962C8B-B14F-4D97-AF65-F5344CB8AC3E}">
        <p14:creationId xmlns:p14="http://schemas.microsoft.com/office/powerpoint/2010/main" val="396263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38200" y="365125"/>
            <a:ext cx="9285288" cy="954717"/>
          </a:xfrm>
        </p:spPr>
        <p:txBody>
          <a:bodyPr>
            <a:normAutofit/>
          </a:bodyPr>
          <a:lstStyle/>
          <a:p>
            <a:r>
              <a:rPr lang="en-GB">
                <a:latin typeface="Roboto"/>
                <a:ea typeface="Roboto"/>
                <a:cs typeface="Roboto"/>
              </a:rPr>
              <a:t>R0098 – Optional fuzzy searching in EES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75373"/>
            <a:ext cx="6764991" cy="4971862"/>
          </a:xfrm>
        </p:spPr>
        <p:txBody>
          <a:bodyPr vert="horz" lIns="91440" tIns="45720" rIns="91440" bIns="45720" rtlCol="0" anchor="t">
            <a:noAutofit/>
          </a:bodyPr>
          <a:lstStyle/>
          <a:p>
            <a:pPr marL="0" indent="0">
              <a:lnSpc>
                <a:spcPct val="100000"/>
              </a:lnSpc>
              <a:spcBef>
                <a:spcPts val="0"/>
              </a:spcBef>
              <a:buNone/>
            </a:pPr>
            <a:r>
              <a:rPr lang="en-GB" sz="1200" b="0" i="0">
                <a:solidFill>
                  <a:srgbClr val="000000"/>
                </a:solidFill>
                <a:effectLst/>
                <a:latin typeface="Roboto-regular"/>
              </a:rPr>
              <a:t>This change seeks to introduce new configuration settings into the EES API - to enable a search to be exact or fuzzy.</a:t>
            </a:r>
            <a:endParaRPr lang="en-GB" sz="1200">
              <a:solidFill>
                <a:srgbClr val="3C3C3B"/>
              </a:solidFill>
              <a:latin typeface="Roboto"/>
              <a:ea typeface="Roboto"/>
              <a:cs typeface="Roboto"/>
            </a:endParaRPr>
          </a:p>
          <a:p>
            <a:pPr marL="0" indent="0">
              <a:lnSpc>
                <a:spcPct val="100000"/>
              </a:lnSpc>
              <a:spcBef>
                <a:spcPts val="0"/>
              </a:spcBef>
              <a:buNone/>
            </a:pPr>
            <a:endParaRPr lang="en-GB" sz="1200">
              <a:solidFill>
                <a:srgbClr val="3C3C3B"/>
              </a:solidFill>
              <a:latin typeface="Roboto"/>
              <a:ea typeface="Roboto"/>
              <a:cs typeface="Roboto"/>
            </a:endParaRPr>
          </a:p>
          <a:p>
            <a:pPr marL="0" indent="0">
              <a:lnSpc>
                <a:spcPct val="100000"/>
              </a:lnSpc>
              <a:spcBef>
                <a:spcPts val="0"/>
              </a:spcBef>
              <a:buNone/>
            </a:pPr>
            <a:r>
              <a:rPr lang="en-GB" sz="1200" b="1">
                <a:latin typeface="Roboto"/>
                <a:ea typeface="Roboto"/>
                <a:cs typeface="Roboto"/>
              </a:rPr>
              <a:t>Parties impacted by this change:</a:t>
            </a:r>
          </a:p>
          <a:p>
            <a:pPr marL="0" indent="0">
              <a:lnSpc>
                <a:spcPct val="100000"/>
              </a:lnSpc>
              <a:spcBef>
                <a:spcPts val="0"/>
              </a:spcBef>
              <a:buNone/>
            </a:pPr>
            <a:endParaRPr lang="en-GB" sz="1200" b="1"/>
          </a:p>
          <a:p>
            <a:pPr marL="171450" indent="-171450">
              <a:lnSpc>
                <a:spcPct val="100000"/>
              </a:lnSpc>
              <a:spcBef>
                <a:spcPts val="0"/>
              </a:spcBef>
            </a:pPr>
            <a:r>
              <a:rPr lang="en-GB" sz="1200">
                <a:solidFill>
                  <a:srgbClr val="3C3C3B"/>
                </a:solidFill>
                <a:latin typeface="Roboto"/>
                <a:ea typeface="Roboto"/>
                <a:cs typeface="Roboto"/>
              </a:rPr>
              <a:t>Electricity Enquiry Service Provider</a:t>
            </a:r>
          </a:p>
          <a:p>
            <a:pPr marL="171450" indent="-171450">
              <a:lnSpc>
                <a:spcPct val="100000"/>
              </a:lnSpc>
              <a:spcBef>
                <a:spcPts val="0"/>
              </a:spcBef>
            </a:pPr>
            <a:r>
              <a:rPr lang="en-GB" sz="1200">
                <a:solidFill>
                  <a:srgbClr val="3C3C3B"/>
                </a:solidFill>
                <a:latin typeface="Roboto"/>
                <a:ea typeface="Roboto"/>
                <a:cs typeface="Roboto"/>
              </a:rPr>
              <a:t>Electricity Enquiry Service Users </a:t>
            </a:r>
          </a:p>
          <a:p>
            <a:pPr marL="171450" indent="-171450">
              <a:lnSpc>
                <a:spcPct val="100000"/>
              </a:lnSpc>
              <a:spcBef>
                <a:spcPts val="0"/>
              </a:spcBef>
            </a:pPr>
            <a:endParaRPr lang="en-GB" sz="1200">
              <a:solidFill>
                <a:srgbClr val="3C3C3B"/>
              </a:solidFill>
              <a:latin typeface="Roboto"/>
              <a:ea typeface="Roboto"/>
              <a:cs typeface="Roboto"/>
            </a:endParaRPr>
          </a:p>
          <a:p>
            <a:pPr marL="171450" indent="-171450">
              <a:lnSpc>
                <a:spcPct val="100000"/>
              </a:lnSpc>
              <a:spcBef>
                <a:spcPts val="0"/>
              </a:spcBef>
            </a:pPr>
            <a:endParaRPr lang="en-GB" sz="1200">
              <a:solidFill>
                <a:srgbClr val="3C3C3B"/>
              </a:solidFill>
              <a:latin typeface="Roboto"/>
              <a:ea typeface="Roboto"/>
              <a:cs typeface="Roboto"/>
            </a:endParaRPr>
          </a:p>
          <a:p>
            <a:pPr marL="0" indent="0">
              <a:lnSpc>
                <a:spcPct val="100000"/>
              </a:lnSpc>
              <a:spcBef>
                <a:spcPts val="0"/>
              </a:spcBef>
              <a:buNone/>
            </a:pPr>
            <a:r>
              <a:rPr lang="en-GB" sz="1200" b="1">
                <a:latin typeface="Roboto"/>
                <a:ea typeface="Roboto"/>
                <a:cs typeface="Roboto"/>
              </a:rPr>
              <a:t>REC Products impacted by this change:</a:t>
            </a:r>
          </a:p>
          <a:p>
            <a:pPr marL="0" indent="0">
              <a:lnSpc>
                <a:spcPct val="100000"/>
              </a:lnSpc>
              <a:spcBef>
                <a:spcPts val="0"/>
              </a:spcBef>
              <a:buNone/>
            </a:pPr>
            <a:endParaRPr lang="en-GB" sz="1200">
              <a:solidFill>
                <a:srgbClr val="3C3C3B"/>
              </a:solidFill>
            </a:endParaRPr>
          </a:p>
          <a:p>
            <a:pPr marL="171450" indent="-171450">
              <a:lnSpc>
                <a:spcPct val="100000"/>
              </a:lnSpc>
              <a:spcBef>
                <a:spcPts val="0"/>
              </a:spcBef>
            </a:pPr>
            <a:r>
              <a:rPr lang="en-GB" sz="1200">
                <a:solidFill>
                  <a:srgbClr val="3C3C3B"/>
                </a:solidFill>
                <a:latin typeface="Roboto"/>
                <a:ea typeface="Roboto"/>
                <a:cs typeface="Roboto"/>
              </a:rPr>
              <a:t>None</a:t>
            </a:r>
          </a:p>
          <a:p>
            <a:pPr marL="0" indent="0">
              <a:lnSpc>
                <a:spcPct val="100000"/>
              </a:lnSpc>
              <a:spcBef>
                <a:spcPts val="0"/>
              </a:spcBef>
              <a:buNone/>
            </a:pPr>
            <a:endParaRPr lang="en-GB" sz="1200">
              <a:solidFill>
                <a:srgbClr val="3C3C3B"/>
              </a:solidFill>
            </a:endParaRPr>
          </a:p>
          <a:p>
            <a:pPr marL="0" lvl="0" indent="0">
              <a:lnSpc>
                <a:spcPct val="100000"/>
              </a:lnSpc>
              <a:spcBef>
                <a:spcPts val="0"/>
              </a:spcBef>
              <a:buNone/>
            </a:pPr>
            <a:r>
              <a:rPr lang="en-GB" sz="1200" b="1">
                <a:latin typeface="Roboto"/>
                <a:ea typeface="Roboto"/>
                <a:cs typeface="Roboto"/>
              </a:rPr>
              <a:t>Implementation:</a:t>
            </a:r>
          </a:p>
          <a:p>
            <a:pPr marL="0" lvl="0" indent="0">
              <a:lnSpc>
                <a:spcPct val="100000"/>
              </a:lnSpc>
              <a:spcBef>
                <a:spcPts val="0"/>
              </a:spcBef>
              <a:buNone/>
            </a:pPr>
            <a:endParaRPr lang="en-GB" sz="1200">
              <a:solidFill>
                <a:srgbClr val="3C3C3B"/>
              </a:solidFill>
            </a:endParaRPr>
          </a:p>
          <a:p>
            <a:pPr marL="171450" indent="-171450">
              <a:lnSpc>
                <a:spcPct val="100000"/>
              </a:lnSpc>
              <a:spcBef>
                <a:spcPts val="0"/>
              </a:spcBef>
            </a:pPr>
            <a:r>
              <a:rPr lang="en-GB" sz="1200">
                <a:solidFill>
                  <a:srgbClr val="3C3C3B"/>
                </a:solidFill>
                <a:latin typeface="Roboto"/>
                <a:ea typeface="Roboto"/>
                <a:cs typeface="Roboto"/>
              </a:rPr>
              <a:t>This change will be implemented in full on 28 June 2024. </a:t>
            </a:r>
          </a:p>
          <a:p>
            <a:pPr marL="0" indent="0">
              <a:buNone/>
            </a:pPr>
            <a:endParaRPr lang="en-GB" sz="1200"/>
          </a:p>
        </p:txBody>
      </p:sp>
    </p:spTree>
    <p:extLst>
      <p:ext uri="{BB962C8B-B14F-4D97-AF65-F5344CB8AC3E}">
        <p14:creationId xmlns:p14="http://schemas.microsoft.com/office/powerpoint/2010/main" val="379364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38200" y="365125"/>
            <a:ext cx="9285288" cy="954717"/>
          </a:xfrm>
        </p:spPr>
        <p:txBody>
          <a:bodyPr>
            <a:normAutofit fontScale="90000"/>
          </a:bodyPr>
          <a:lstStyle/>
          <a:p>
            <a:r>
              <a:rPr lang="en-GB">
                <a:latin typeface="Roboto"/>
                <a:ea typeface="Roboto"/>
                <a:cs typeface="Roboto"/>
              </a:rPr>
              <a:t>R0158 – Amendment to the ‘Supplier Registration Report (MAP)’ report methodology</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75373"/>
            <a:ext cx="6764991" cy="4971862"/>
          </a:xfrm>
        </p:spPr>
        <p:txBody>
          <a:bodyPr vert="horz" lIns="91440" tIns="45720" rIns="91440" bIns="45720" rtlCol="0" anchor="t">
            <a:noAutofit/>
          </a:bodyPr>
          <a:lstStyle/>
          <a:p>
            <a:pPr marL="0" indent="0">
              <a:lnSpc>
                <a:spcPct val="100000"/>
              </a:lnSpc>
              <a:spcBef>
                <a:spcPts val="0"/>
              </a:spcBef>
              <a:buNone/>
            </a:pPr>
            <a:r>
              <a:rPr lang="en-GB" sz="1200" b="0" i="0" dirty="0">
                <a:solidFill>
                  <a:srgbClr val="000000"/>
                </a:solidFill>
                <a:effectLst/>
                <a:latin typeface="Roboto-regular"/>
              </a:rPr>
              <a:t>Meter Asset Providers (MAPs) can query the Gas Enquiry Service (GES) as part of their billing process to establish the Registered Gas Suppliers of their portfolio of Metering Assets. The reports which MAPs can query the GES are not currently working exactly as intended due to incorrect wording in the GES Definition; this change seeks to rectify that.</a:t>
            </a:r>
          </a:p>
          <a:p>
            <a:pPr marL="0" indent="0">
              <a:lnSpc>
                <a:spcPct val="100000"/>
              </a:lnSpc>
              <a:spcBef>
                <a:spcPts val="0"/>
              </a:spcBef>
              <a:buNone/>
            </a:pPr>
            <a:endParaRPr lang="en-GB" sz="1200" dirty="0">
              <a:solidFill>
                <a:srgbClr val="000000"/>
              </a:solidFill>
              <a:latin typeface="Roboto-regular"/>
              <a:ea typeface="Roboto"/>
              <a:cs typeface="Roboto"/>
            </a:endParaRPr>
          </a:p>
          <a:p>
            <a:pPr marL="0" indent="0">
              <a:lnSpc>
                <a:spcPct val="100000"/>
              </a:lnSpc>
              <a:spcBef>
                <a:spcPts val="0"/>
              </a:spcBef>
              <a:buNone/>
            </a:pPr>
            <a:r>
              <a:rPr lang="en-GB" sz="1200" dirty="0">
                <a:solidFill>
                  <a:srgbClr val="3C3C3B"/>
                </a:solidFill>
                <a:latin typeface="Roboto"/>
                <a:ea typeface="Roboto"/>
                <a:cs typeface="Roboto"/>
              </a:rPr>
              <a:t>The GES Service Definition defines two reports that MAPs can use to query the Central Data Service Provider (CDSP) to find out which Registered Gas Suppliers supply Metering Assets in their portfolio, so that they can bill them. Due to a drafting error in the GES Service Definition, this report is not working as intended, and MAPs are not able to ascertain the Registered Gas Supplier for their entire portfolio. This change seeks to rectify the drafting error and restore the intended functionality of the two reports.</a:t>
            </a:r>
          </a:p>
          <a:p>
            <a:pPr marL="0" indent="0">
              <a:lnSpc>
                <a:spcPct val="100000"/>
              </a:lnSpc>
              <a:spcBef>
                <a:spcPts val="0"/>
              </a:spcBef>
              <a:buNone/>
            </a:pPr>
            <a:endParaRPr lang="en-GB" sz="1200" dirty="0">
              <a:solidFill>
                <a:srgbClr val="3C3C3B"/>
              </a:solidFill>
              <a:latin typeface="Roboto"/>
              <a:ea typeface="Roboto"/>
              <a:cs typeface="Roboto"/>
            </a:endParaRPr>
          </a:p>
          <a:p>
            <a:pPr marL="0" indent="0">
              <a:lnSpc>
                <a:spcPct val="100000"/>
              </a:lnSpc>
              <a:spcBef>
                <a:spcPts val="0"/>
              </a:spcBef>
              <a:buNone/>
            </a:pPr>
            <a:r>
              <a:rPr lang="en-GB" sz="1200" b="1" dirty="0">
                <a:latin typeface="Roboto"/>
                <a:ea typeface="Roboto"/>
                <a:cs typeface="Roboto"/>
              </a:rPr>
              <a:t>Parties impacted by this change:</a:t>
            </a:r>
          </a:p>
          <a:p>
            <a:pPr marL="0" indent="0">
              <a:lnSpc>
                <a:spcPct val="100000"/>
              </a:lnSpc>
              <a:spcBef>
                <a:spcPts val="0"/>
              </a:spcBef>
              <a:buNone/>
            </a:pPr>
            <a:endParaRPr lang="en-GB" sz="1200" b="1" dirty="0"/>
          </a:p>
          <a:p>
            <a:pPr marL="171450" indent="-171450">
              <a:lnSpc>
                <a:spcPct val="100000"/>
              </a:lnSpc>
              <a:spcBef>
                <a:spcPts val="0"/>
              </a:spcBef>
            </a:pPr>
            <a:r>
              <a:rPr lang="en-GB" sz="1200" dirty="0">
                <a:solidFill>
                  <a:srgbClr val="3C3C3B"/>
                </a:solidFill>
                <a:latin typeface="Roboto"/>
                <a:ea typeface="Roboto"/>
                <a:cs typeface="Roboto"/>
              </a:rPr>
              <a:t>Meter Asset Providers</a:t>
            </a:r>
          </a:p>
          <a:p>
            <a:pPr marL="0" indent="0">
              <a:lnSpc>
                <a:spcPct val="100000"/>
              </a:lnSpc>
              <a:spcBef>
                <a:spcPts val="0"/>
              </a:spcBef>
              <a:buNone/>
            </a:pPr>
            <a:endParaRPr lang="en-GB" sz="1200" dirty="0"/>
          </a:p>
          <a:p>
            <a:pPr marL="0" indent="0">
              <a:lnSpc>
                <a:spcPct val="100000"/>
              </a:lnSpc>
              <a:spcBef>
                <a:spcPts val="0"/>
              </a:spcBef>
              <a:buNone/>
            </a:pPr>
            <a:r>
              <a:rPr lang="en-GB" sz="1200" b="1" dirty="0">
                <a:latin typeface="Roboto"/>
                <a:ea typeface="Roboto"/>
                <a:cs typeface="Roboto"/>
              </a:rPr>
              <a:t>REC Products impacted by this change:</a:t>
            </a:r>
          </a:p>
          <a:p>
            <a:pPr mar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GES Definition</a:t>
            </a:r>
          </a:p>
          <a:p>
            <a:pPr mar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b="1" dirty="0">
                <a:latin typeface="Roboto"/>
                <a:ea typeface="Roboto"/>
                <a:cs typeface="Roboto"/>
              </a:rPr>
              <a:t>Implementation:</a:t>
            </a:r>
          </a:p>
          <a:p>
            <a:pPr marL="0" lv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This change will be implemented in full on 28 June 2024. </a:t>
            </a:r>
          </a:p>
          <a:p>
            <a:pPr marL="0" indent="0">
              <a:buNone/>
            </a:pPr>
            <a:endParaRPr lang="en-GB" sz="1200" dirty="0"/>
          </a:p>
        </p:txBody>
      </p:sp>
    </p:spTree>
    <p:extLst>
      <p:ext uri="{BB962C8B-B14F-4D97-AF65-F5344CB8AC3E}">
        <p14:creationId xmlns:p14="http://schemas.microsoft.com/office/powerpoint/2010/main" val="206458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38200" y="365125"/>
            <a:ext cx="9285288" cy="954717"/>
          </a:xfrm>
        </p:spPr>
        <p:txBody>
          <a:bodyPr>
            <a:normAutofit/>
          </a:bodyPr>
          <a:lstStyle/>
          <a:p>
            <a:r>
              <a:rPr lang="en-GB">
                <a:latin typeface="Roboto"/>
                <a:ea typeface="Roboto"/>
                <a:cs typeface="Roboto"/>
              </a:rPr>
              <a:t>R0063 – Addition of key information to all Service Now tickets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75373"/>
            <a:ext cx="6764991" cy="4971862"/>
          </a:xfrm>
        </p:spPr>
        <p:txBody>
          <a:bodyPr vert="horz" lIns="91440" tIns="45720" rIns="91440" bIns="45720" rtlCol="0" anchor="t">
            <a:noAutofit/>
          </a:bodyPr>
          <a:lstStyle/>
          <a:p>
            <a:pPr marL="0" indent="0">
              <a:lnSpc>
                <a:spcPct val="100000"/>
              </a:lnSpc>
              <a:spcBef>
                <a:spcPts val="0"/>
              </a:spcBef>
              <a:buNone/>
            </a:pPr>
            <a:r>
              <a:rPr lang="en-GB" sz="1200" b="0" i="0" dirty="0">
                <a:solidFill>
                  <a:srgbClr val="000000"/>
                </a:solidFill>
                <a:effectLst/>
                <a:latin typeface="Roboto-regular"/>
              </a:rPr>
              <a:t>This Change seeks to improve the key business information, required by the DNOs, included in the SNOW tickets produced by CSS Service Desk for CSS Asynchronously rejected messages. </a:t>
            </a:r>
          </a:p>
          <a:p>
            <a:pPr marL="0" indent="0">
              <a:lnSpc>
                <a:spcPct val="100000"/>
              </a:lnSpc>
              <a:spcBef>
                <a:spcPts val="0"/>
              </a:spcBef>
              <a:buNone/>
            </a:pPr>
            <a:endParaRPr lang="en-GB" sz="1200" b="0" i="0" dirty="0">
              <a:solidFill>
                <a:srgbClr val="000000"/>
              </a:solidFill>
              <a:effectLst/>
              <a:latin typeface="Roboto-regular"/>
            </a:endParaRPr>
          </a:p>
          <a:p>
            <a:pPr marL="0" indent="0">
              <a:lnSpc>
                <a:spcPct val="100000"/>
              </a:lnSpc>
              <a:spcBef>
                <a:spcPts val="0"/>
              </a:spcBef>
              <a:buNone/>
            </a:pPr>
            <a:r>
              <a:rPr lang="en-GB" sz="1200" b="0" i="0" dirty="0">
                <a:solidFill>
                  <a:srgbClr val="000000"/>
                </a:solidFill>
                <a:effectLst/>
                <a:latin typeface="Roboto-regular"/>
              </a:rPr>
              <a:t>This change was scheduled for release on 12 April 2024.  Delays in the technical development of this change were raised late to the Code Manager, and subsequently the technical implementation of R0063 was delayed until 28 June 2024.  </a:t>
            </a:r>
          </a:p>
          <a:p>
            <a:pPr marL="0" indent="0">
              <a:lnSpc>
                <a:spcPct val="100000"/>
              </a:lnSpc>
              <a:spcBef>
                <a:spcPts val="0"/>
              </a:spcBef>
              <a:buNone/>
            </a:pPr>
            <a:endParaRPr lang="en-GB" sz="1200" dirty="0">
              <a:solidFill>
                <a:srgbClr val="000000"/>
              </a:solidFill>
              <a:latin typeface="Roboto-regular"/>
            </a:endParaRPr>
          </a:p>
          <a:p>
            <a:pPr marL="0" indent="0">
              <a:lnSpc>
                <a:spcPct val="100000"/>
              </a:lnSpc>
              <a:spcBef>
                <a:spcPts val="0"/>
              </a:spcBef>
              <a:buNone/>
            </a:pPr>
            <a:r>
              <a:rPr lang="en-GB" sz="1200" b="0" i="0" dirty="0">
                <a:solidFill>
                  <a:srgbClr val="000000"/>
                </a:solidFill>
                <a:effectLst/>
                <a:latin typeface="Roboto-regular"/>
              </a:rPr>
              <a:t>The changes to the REC were implemented as planned on 12 April 2024.</a:t>
            </a:r>
          </a:p>
          <a:p>
            <a:pPr marL="0" indent="0">
              <a:lnSpc>
                <a:spcPct val="100000"/>
              </a:lnSpc>
              <a:spcBef>
                <a:spcPts val="0"/>
              </a:spcBef>
              <a:buNone/>
            </a:pPr>
            <a:endParaRPr lang="en-GB" sz="1200" dirty="0">
              <a:solidFill>
                <a:srgbClr val="3C3C3B"/>
              </a:solidFill>
              <a:latin typeface="Roboto"/>
              <a:ea typeface="Roboto"/>
              <a:cs typeface="Roboto"/>
            </a:endParaRPr>
          </a:p>
          <a:p>
            <a:pPr marL="0" indent="0">
              <a:lnSpc>
                <a:spcPct val="100000"/>
              </a:lnSpc>
              <a:spcBef>
                <a:spcPts val="0"/>
              </a:spcBef>
              <a:buNone/>
            </a:pPr>
            <a:r>
              <a:rPr lang="en-GB" sz="1200" b="1" dirty="0">
                <a:latin typeface="Roboto"/>
                <a:ea typeface="Roboto"/>
                <a:cs typeface="Roboto"/>
              </a:rPr>
              <a:t>Parties impacted by this change:</a:t>
            </a:r>
          </a:p>
          <a:p>
            <a:pPr marL="0" indent="0">
              <a:lnSpc>
                <a:spcPct val="100000"/>
              </a:lnSpc>
              <a:spcBef>
                <a:spcPts val="0"/>
              </a:spcBef>
              <a:buNone/>
            </a:pPr>
            <a:endParaRPr lang="en-GB" sz="1200" b="1" dirty="0"/>
          </a:p>
          <a:p>
            <a:pPr marL="171450" indent="-171450">
              <a:lnSpc>
                <a:spcPct val="100000"/>
              </a:lnSpc>
              <a:spcBef>
                <a:spcPts val="0"/>
              </a:spcBef>
            </a:pPr>
            <a:r>
              <a:rPr lang="en-GB" sz="1200" dirty="0">
                <a:solidFill>
                  <a:srgbClr val="3C3C3B"/>
                </a:solidFill>
                <a:latin typeface="Roboto"/>
                <a:ea typeface="Roboto"/>
                <a:cs typeface="Roboto"/>
              </a:rPr>
              <a:t>Electricity Retail Data Service Providers</a:t>
            </a:r>
          </a:p>
          <a:p>
            <a:pPr marL="171450" indent="-171450">
              <a:lnSpc>
                <a:spcPct val="100000"/>
              </a:lnSpc>
              <a:spcBef>
                <a:spcPts val="0"/>
              </a:spcBef>
            </a:pPr>
            <a:r>
              <a:rPr lang="en-GB" sz="1200" dirty="0">
                <a:solidFill>
                  <a:srgbClr val="3C3C3B"/>
                </a:solidFill>
                <a:latin typeface="Roboto"/>
                <a:ea typeface="Roboto"/>
                <a:cs typeface="Roboto"/>
              </a:rPr>
              <a:t>Gas Retail Data Service Providers</a:t>
            </a:r>
          </a:p>
          <a:p>
            <a:pPr marL="171450" indent="-171450">
              <a:lnSpc>
                <a:spcPct val="100000"/>
              </a:lnSpc>
              <a:spcBef>
                <a:spcPts val="0"/>
              </a:spcBef>
            </a:pPr>
            <a:r>
              <a:rPr lang="en-GB" sz="1200" dirty="0"/>
              <a:t>Switching Operator</a:t>
            </a:r>
          </a:p>
          <a:p>
            <a:pPr marL="171450" indent="-171450">
              <a:lnSpc>
                <a:spcPct val="100000"/>
              </a:lnSpc>
              <a:spcBef>
                <a:spcPts val="0"/>
              </a:spcBef>
            </a:pPr>
            <a:r>
              <a:rPr lang="en-GB" sz="1200" dirty="0"/>
              <a:t>Energy Suppliers</a:t>
            </a:r>
          </a:p>
          <a:p>
            <a:pPr marL="0" indent="0">
              <a:lnSpc>
                <a:spcPct val="100000"/>
              </a:lnSpc>
              <a:spcBef>
                <a:spcPts val="0"/>
              </a:spcBef>
              <a:buNone/>
            </a:pPr>
            <a:endParaRPr lang="en-GB" sz="1200" dirty="0"/>
          </a:p>
          <a:p>
            <a:pPr marL="0" indent="0">
              <a:lnSpc>
                <a:spcPct val="100000"/>
              </a:lnSpc>
              <a:spcBef>
                <a:spcPts val="0"/>
              </a:spcBef>
              <a:buNone/>
            </a:pPr>
            <a:r>
              <a:rPr lang="en-GB" sz="1200" b="1" dirty="0">
                <a:latin typeface="Roboto"/>
                <a:ea typeface="Roboto"/>
                <a:cs typeface="Roboto"/>
              </a:rPr>
              <a:t>REC Products impacted by this change:</a:t>
            </a:r>
          </a:p>
          <a:p>
            <a:pPr mar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Schedule 26 – Switching Service Management Schedule (Implemented on 12 April 2024)</a:t>
            </a:r>
          </a:p>
          <a:p>
            <a:pPr mar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b="1" dirty="0">
                <a:latin typeface="Roboto"/>
                <a:ea typeface="Roboto"/>
                <a:cs typeface="Roboto"/>
              </a:rPr>
              <a:t>Implementation:</a:t>
            </a:r>
          </a:p>
          <a:p>
            <a:pPr marL="0" lv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The code elements of this change were implemented on the 12 April 2024. The technical solution will be delivered as part of the June 2024 REC Release.</a:t>
            </a:r>
            <a:endParaRPr lang="en-GB" sz="1200" dirty="0"/>
          </a:p>
        </p:txBody>
      </p:sp>
    </p:spTree>
    <p:extLst>
      <p:ext uri="{BB962C8B-B14F-4D97-AF65-F5344CB8AC3E}">
        <p14:creationId xmlns:p14="http://schemas.microsoft.com/office/powerpoint/2010/main" val="426384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38200" y="365125"/>
            <a:ext cx="9285288" cy="954717"/>
          </a:xfrm>
        </p:spPr>
        <p:txBody>
          <a:bodyPr>
            <a:normAutofit/>
          </a:bodyPr>
          <a:lstStyle/>
          <a:p>
            <a:r>
              <a:rPr lang="en-GB">
                <a:latin typeface="Roboto"/>
                <a:ea typeface="Roboto"/>
                <a:cs typeface="Roboto"/>
              </a:rPr>
              <a:t>R0167 – Change Process Improvements following Code Manager review</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142837" y="1325750"/>
            <a:ext cx="6764991" cy="5238951"/>
          </a:xfrm>
        </p:spPr>
        <p:txBody>
          <a:bodyPr vert="horz" lIns="91440" tIns="45720" rIns="91440" bIns="45720" rtlCol="0" anchor="t">
            <a:noAutofit/>
          </a:bodyPr>
          <a:lstStyle/>
          <a:p>
            <a:pPr marL="0" indent="0">
              <a:lnSpc>
                <a:spcPct val="100000"/>
              </a:lnSpc>
              <a:spcBef>
                <a:spcPts val="0"/>
              </a:spcBef>
              <a:buNone/>
            </a:pPr>
            <a:r>
              <a:rPr lang="en-GB" sz="1200" b="0" i="0" dirty="0">
                <a:solidFill>
                  <a:srgbClr val="000000"/>
                </a:solidFill>
                <a:effectLst/>
                <a:latin typeface="Roboto-regular"/>
              </a:rPr>
              <a:t>The Code Manger has been working with internal and external stakeholders to identify </a:t>
            </a:r>
          </a:p>
          <a:p>
            <a:pPr marL="0" indent="0">
              <a:lnSpc>
                <a:spcPct val="100000"/>
              </a:lnSpc>
              <a:spcBef>
                <a:spcPts val="0"/>
              </a:spcBef>
              <a:buNone/>
            </a:pPr>
            <a:r>
              <a:rPr lang="en-GB" sz="1200" b="0" i="0" dirty="0">
                <a:solidFill>
                  <a:srgbClr val="000000"/>
                </a:solidFill>
                <a:effectLst/>
                <a:latin typeface="Roboto-regular"/>
              </a:rPr>
              <a:t>opportunities for improvement in the REC Change Process. This has highlighted a series of </a:t>
            </a:r>
          </a:p>
          <a:p>
            <a:pPr marL="0" indent="0">
              <a:lnSpc>
                <a:spcPct val="100000"/>
              </a:lnSpc>
              <a:spcBef>
                <a:spcPts val="0"/>
              </a:spcBef>
              <a:buNone/>
            </a:pPr>
            <a:r>
              <a:rPr lang="en-GB" sz="1200" b="0" i="0" dirty="0">
                <a:solidFill>
                  <a:srgbClr val="000000"/>
                </a:solidFill>
                <a:effectLst/>
                <a:latin typeface="Roboto-regular"/>
              </a:rPr>
              <a:t>amendments to the current REC Change Process, that would enable a more efficient and </a:t>
            </a:r>
          </a:p>
          <a:p>
            <a:pPr marL="0" indent="0">
              <a:lnSpc>
                <a:spcPct val="100000"/>
              </a:lnSpc>
              <a:spcBef>
                <a:spcPts val="0"/>
              </a:spcBef>
              <a:buNone/>
            </a:pPr>
            <a:r>
              <a:rPr lang="en-GB" sz="1200" b="0" i="0" dirty="0">
                <a:solidFill>
                  <a:srgbClr val="000000"/>
                </a:solidFill>
                <a:effectLst/>
                <a:latin typeface="Roboto-regular"/>
              </a:rPr>
              <a:t>streamlined process. </a:t>
            </a:r>
          </a:p>
          <a:p>
            <a:pPr marL="0" indent="0">
              <a:lnSpc>
                <a:spcPct val="100000"/>
              </a:lnSpc>
              <a:spcBef>
                <a:spcPts val="0"/>
              </a:spcBef>
              <a:buNone/>
            </a:pPr>
            <a:endParaRPr lang="en-GB" sz="1200" b="0" i="0" dirty="0">
              <a:solidFill>
                <a:srgbClr val="000000"/>
              </a:solidFill>
              <a:effectLst/>
              <a:latin typeface="Roboto-regular"/>
            </a:endParaRPr>
          </a:p>
          <a:p>
            <a:pPr marL="0" indent="0">
              <a:lnSpc>
                <a:spcPct val="100000"/>
              </a:lnSpc>
              <a:spcBef>
                <a:spcPts val="0"/>
              </a:spcBef>
              <a:buNone/>
            </a:pPr>
            <a:r>
              <a:rPr lang="en-GB" sz="1200" b="0" i="0" dirty="0">
                <a:solidFill>
                  <a:srgbClr val="000000"/>
                </a:solidFill>
                <a:effectLst/>
                <a:latin typeface="Roboto-regular"/>
              </a:rPr>
              <a:t>This includes introducing the ability to tailor the process dependant on an individual case, </a:t>
            </a:r>
          </a:p>
          <a:p>
            <a:pPr marL="0" indent="0">
              <a:lnSpc>
                <a:spcPct val="100000"/>
              </a:lnSpc>
              <a:spcBef>
                <a:spcPts val="0"/>
              </a:spcBef>
              <a:buNone/>
            </a:pPr>
            <a:r>
              <a:rPr lang="en-GB" sz="1200" b="0" i="0" dirty="0">
                <a:solidFill>
                  <a:srgbClr val="000000"/>
                </a:solidFill>
                <a:effectLst/>
                <a:latin typeface="Roboto-regular"/>
              </a:rPr>
              <a:t>creating the ability to raise change issues that can be developed and progressed through expert </a:t>
            </a:r>
          </a:p>
          <a:p>
            <a:pPr marL="0" indent="0">
              <a:lnSpc>
                <a:spcPct val="100000"/>
              </a:lnSpc>
              <a:spcBef>
                <a:spcPts val="0"/>
              </a:spcBef>
              <a:buNone/>
            </a:pPr>
            <a:r>
              <a:rPr lang="en-GB" sz="1200" b="0" i="0" dirty="0">
                <a:solidFill>
                  <a:srgbClr val="000000"/>
                </a:solidFill>
                <a:effectLst/>
                <a:latin typeface="Roboto-regular"/>
              </a:rPr>
              <a:t>groups, allowing Responsible Committees to be identified for solution development and </a:t>
            </a:r>
          </a:p>
          <a:p>
            <a:pPr marL="0" indent="0">
              <a:lnSpc>
                <a:spcPct val="100000"/>
              </a:lnSpc>
              <a:spcBef>
                <a:spcPts val="0"/>
              </a:spcBef>
              <a:buNone/>
            </a:pPr>
            <a:r>
              <a:rPr lang="en-GB" sz="1200" b="0" i="0" dirty="0">
                <a:solidFill>
                  <a:srgbClr val="000000"/>
                </a:solidFill>
                <a:effectLst/>
                <a:latin typeface="Roboto-regular"/>
              </a:rPr>
              <a:t>efficiencies in the stages of managing change, including duplication of documentation.</a:t>
            </a:r>
          </a:p>
          <a:p>
            <a:pPr marL="0" indent="0">
              <a:lnSpc>
                <a:spcPct val="100000"/>
              </a:lnSpc>
              <a:spcBef>
                <a:spcPts val="0"/>
              </a:spcBef>
              <a:buNone/>
            </a:pPr>
            <a:endParaRPr lang="en-GB" sz="1200" dirty="0">
              <a:solidFill>
                <a:srgbClr val="3C3C3B"/>
              </a:solidFill>
              <a:latin typeface="Roboto"/>
              <a:ea typeface="Roboto"/>
              <a:cs typeface="Roboto"/>
            </a:endParaRPr>
          </a:p>
          <a:p>
            <a:pPr marL="0" indent="0">
              <a:lnSpc>
                <a:spcPct val="100000"/>
              </a:lnSpc>
              <a:spcBef>
                <a:spcPts val="0"/>
              </a:spcBef>
              <a:buNone/>
            </a:pPr>
            <a:r>
              <a:rPr lang="en-GB" sz="1200" b="1" dirty="0">
                <a:latin typeface="Roboto"/>
                <a:ea typeface="Roboto"/>
                <a:cs typeface="Roboto"/>
              </a:rPr>
              <a:t>Parties impacted by this change:</a:t>
            </a:r>
          </a:p>
          <a:p>
            <a:pPr marL="0" indent="0">
              <a:lnSpc>
                <a:spcPct val="100000"/>
              </a:lnSpc>
              <a:spcBef>
                <a:spcPts val="0"/>
              </a:spcBef>
              <a:buNone/>
            </a:pPr>
            <a:endParaRPr lang="en-GB" sz="1200" b="1" dirty="0"/>
          </a:p>
          <a:p>
            <a:pPr marL="171450" indent="-171450">
              <a:lnSpc>
                <a:spcPct val="100000"/>
              </a:lnSpc>
              <a:spcBef>
                <a:spcPts val="0"/>
              </a:spcBef>
            </a:pPr>
            <a:r>
              <a:rPr lang="en-GB" sz="1200" dirty="0">
                <a:solidFill>
                  <a:srgbClr val="3C3C3B"/>
                </a:solidFill>
                <a:latin typeface="Roboto"/>
                <a:ea typeface="Roboto"/>
                <a:cs typeface="Roboto"/>
              </a:rPr>
              <a:t>REC Professional Service</a:t>
            </a:r>
          </a:p>
          <a:p>
            <a:pPr marL="171450" indent="-171450">
              <a:lnSpc>
                <a:spcPct val="100000"/>
              </a:lnSpc>
              <a:spcBef>
                <a:spcPts val="0"/>
              </a:spcBef>
            </a:pPr>
            <a:r>
              <a:rPr lang="en-GB" sz="1200" dirty="0">
                <a:solidFill>
                  <a:srgbClr val="3C3C3B"/>
                </a:solidFill>
                <a:latin typeface="Roboto"/>
                <a:ea typeface="Roboto"/>
                <a:cs typeface="Roboto"/>
              </a:rPr>
              <a:t>REC Technical Service</a:t>
            </a:r>
          </a:p>
          <a:p>
            <a:pPr marL="171450" indent="-171450">
              <a:lnSpc>
                <a:spcPct val="100000"/>
              </a:lnSpc>
              <a:spcBef>
                <a:spcPts val="0"/>
              </a:spcBef>
            </a:pPr>
            <a:r>
              <a:rPr lang="en-GB" sz="1200" dirty="0">
                <a:solidFill>
                  <a:srgbClr val="3C3C3B"/>
                </a:solidFill>
                <a:latin typeface="Roboto"/>
                <a:ea typeface="Roboto"/>
                <a:cs typeface="Roboto"/>
              </a:rPr>
              <a:t>REC Performance Assurance Service</a:t>
            </a:r>
          </a:p>
          <a:p>
            <a:pPr marL="171450" indent="-171450">
              <a:lnSpc>
                <a:spcPct val="100000"/>
              </a:lnSpc>
              <a:spcBef>
                <a:spcPts val="0"/>
              </a:spcBef>
            </a:pPr>
            <a:r>
              <a:rPr lang="en-GB" sz="1200" dirty="0">
                <a:solidFill>
                  <a:srgbClr val="3C3C3B"/>
                </a:solidFill>
                <a:latin typeface="Roboto"/>
                <a:ea typeface="Roboto"/>
                <a:cs typeface="Roboto"/>
              </a:rPr>
              <a:t>All REC Parties</a:t>
            </a:r>
          </a:p>
          <a:p>
            <a:pPr marL="171450" indent="-171450">
              <a:lnSpc>
                <a:spcPct val="100000"/>
              </a:lnSpc>
              <a:spcBef>
                <a:spcPts val="0"/>
              </a:spcBef>
            </a:pPr>
            <a:r>
              <a:rPr lang="en-GB" sz="1200" dirty="0">
                <a:solidFill>
                  <a:srgbClr val="3C3C3B"/>
                </a:solidFill>
                <a:latin typeface="Roboto"/>
                <a:ea typeface="Roboto"/>
                <a:cs typeface="Roboto"/>
              </a:rPr>
              <a:t>All REC Service Users</a:t>
            </a:r>
          </a:p>
          <a:p>
            <a:pPr marL="0" indent="0">
              <a:lnSpc>
                <a:spcPct val="100000"/>
              </a:lnSpc>
              <a:spcBef>
                <a:spcPts val="0"/>
              </a:spcBef>
              <a:buNone/>
            </a:pPr>
            <a:endParaRPr lang="en-GB" sz="1200" dirty="0"/>
          </a:p>
          <a:p>
            <a:pPr marL="0" indent="0">
              <a:lnSpc>
                <a:spcPct val="100000"/>
              </a:lnSpc>
              <a:spcBef>
                <a:spcPts val="0"/>
              </a:spcBef>
              <a:buNone/>
            </a:pPr>
            <a:r>
              <a:rPr lang="en-GB" sz="1200" b="1" dirty="0">
                <a:latin typeface="Roboto"/>
                <a:ea typeface="Roboto"/>
                <a:cs typeface="Roboto"/>
              </a:rPr>
              <a:t>REC Products impacted by this change:</a:t>
            </a:r>
          </a:p>
          <a:p>
            <a:pPr mar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Schedule 1 – Interpretations and Definitions</a:t>
            </a:r>
          </a:p>
          <a:p>
            <a:pPr marL="171450" indent="-171450">
              <a:lnSpc>
                <a:spcPct val="100000"/>
              </a:lnSpc>
              <a:spcBef>
                <a:spcPts val="0"/>
              </a:spcBef>
            </a:pPr>
            <a:r>
              <a:rPr lang="en-GB" sz="1200" dirty="0">
                <a:solidFill>
                  <a:srgbClr val="3C3C3B"/>
                </a:solidFill>
              </a:rPr>
              <a:t>Schedule 5 – Change Management</a:t>
            </a:r>
          </a:p>
          <a:p>
            <a:pPr mar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b="1" dirty="0">
                <a:latin typeface="Roboto"/>
                <a:ea typeface="Roboto"/>
                <a:cs typeface="Roboto"/>
              </a:rPr>
              <a:t>Implementation:</a:t>
            </a:r>
          </a:p>
          <a:p>
            <a:pPr marL="0" lv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This change is targeting an implementation on 28 June 2024 (Pending Approval)</a:t>
            </a:r>
          </a:p>
          <a:p>
            <a:pPr marL="171450" indent="-171450">
              <a:lnSpc>
                <a:spcPct val="100000"/>
              </a:lnSpc>
              <a:spcBef>
                <a:spcPts val="0"/>
              </a:spcBef>
            </a:pPr>
            <a:r>
              <a:rPr lang="en-GB" sz="1200" dirty="0">
                <a:solidFill>
                  <a:srgbClr val="3C3C3B"/>
                </a:solidFill>
                <a:latin typeface="Roboto"/>
                <a:ea typeface="Roboto"/>
                <a:cs typeface="Roboto"/>
              </a:rPr>
              <a:t>Change Improvements webinar 20 June 2024. </a:t>
            </a:r>
          </a:p>
          <a:p>
            <a:pPr marL="0" indent="0">
              <a:buNone/>
            </a:pPr>
            <a:endParaRPr lang="en-GB" sz="1200" dirty="0"/>
          </a:p>
        </p:txBody>
      </p:sp>
    </p:spTree>
    <p:extLst>
      <p:ext uri="{BB962C8B-B14F-4D97-AF65-F5344CB8AC3E}">
        <p14:creationId xmlns:p14="http://schemas.microsoft.com/office/powerpoint/2010/main" val="3015968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a:bodyPr>
          <a:lstStyle/>
          <a:p>
            <a:r>
              <a:rPr lang="en-GB">
                <a:cs typeface="Roboto" panose="02000000000000000000" pitchFamily="2" charset="0"/>
              </a:rPr>
              <a:t>SUMMARY OF IMPACTED PRODUCTS</a:t>
            </a:r>
            <a:endParaRPr lang="en-US">
              <a:cs typeface="Roboto" panose="02000000000000000000" pitchFamily="2" charset="0"/>
            </a:endParaRPr>
          </a:p>
        </p:txBody>
      </p:sp>
      <p:sp>
        <p:nvSpPr>
          <p:cNvPr id="4" name="Table Placeholder 3">
            <a:extLst>
              <a:ext uri="{FF2B5EF4-FFF2-40B4-BE49-F238E27FC236}">
                <a16:creationId xmlns:a16="http://schemas.microsoft.com/office/drawing/2014/main" id="{7C807D1B-DD23-FC26-1A04-5BD47FA0F048}"/>
              </a:ext>
            </a:extLst>
          </p:cNvPr>
          <p:cNvSpPr>
            <a:spLocks noGrp="1"/>
          </p:cNvSpPr>
          <p:nvPr>
            <p:ph type="tbl" sz="quarter" idx="10"/>
          </p:nvPr>
        </p:nvSpPr>
        <p:spPr/>
        <p:txBody>
          <a:bodyPr/>
          <a:lstStyle/>
          <a:p>
            <a:endParaRPr lang="en-GB"/>
          </a:p>
        </p:txBody>
      </p:sp>
      <p:graphicFrame>
        <p:nvGraphicFramePr>
          <p:cNvPr id="5" name="Table 2">
            <a:extLst>
              <a:ext uri="{FF2B5EF4-FFF2-40B4-BE49-F238E27FC236}">
                <a16:creationId xmlns:a16="http://schemas.microsoft.com/office/drawing/2014/main" id="{4145BC36-0AC3-317C-04E5-2A0936E370A1}"/>
              </a:ext>
            </a:extLst>
          </p:cNvPr>
          <p:cNvGraphicFramePr>
            <a:graphicFrameLocks noGrp="1"/>
          </p:cNvGraphicFramePr>
          <p:nvPr>
            <p:extLst>
              <p:ext uri="{D42A27DB-BD31-4B8C-83A1-F6EECF244321}">
                <p14:modId xmlns:p14="http://schemas.microsoft.com/office/powerpoint/2010/main" val="2551262481"/>
              </p:ext>
            </p:extLst>
          </p:nvPr>
        </p:nvGraphicFramePr>
        <p:xfrm>
          <a:off x="838200" y="1507234"/>
          <a:ext cx="9803047" cy="4910772"/>
        </p:xfrm>
        <a:graphic>
          <a:graphicData uri="http://schemas.openxmlformats.org/drawingml/2006/table">
            <a:tbl>
              <a:tblPr firstRow="1" bandRow="1">
                <a:tableStyleId>{5C22544A-7EE6-4342-B048-85BDC9FD1C3A}</a:tableStyleId>
              </a:tblPr>
              <a:tblGrid>
                <a:gridCol w="872422">
                  <a:extLst>
                    <a:ext uri="{9D8B030D-6E8A-4147-A177-3AD203B41FA5}">
                      <a16:colId xmlns:a16="http://schemas.microsoft.com/office/drawing/2014/main" val="793343472"/>
                    </a:ext>
                  </a:extLst>
                </a:gridCol>
                <a:gridCol w="482666">
                  <a:extLst>
                    <a:ext uri="{9D8B030D-6E8A-4147-A177-3AD203B41FA5}">
                      <a16:colId xmlns:a16="http://schemas.microsoft.com/office/drawing/2014/main" val="3146334984"/>
                    </a:ext>
                  </a:extLst>
                </a:gridCol>
                <a:gridCol w="563197">
                  <a:extLst>
                    <a:ext uri="{9D8B030D-6E8A-4147-A177-3AD203B41FA5}">
                      <a16:colId xmlns:a16="http://schemas.microsoft.com/office/drawing/2014/main" val="3071402811"/>
                    </a:ext>
                  </a:extLst>
                </a:gridCol>
                <a:gridCol w="573437">
                  <a:extLst>
                    <a:ext uri="{9D8B030D-6E8A-4147-A177-3AD203B41FA5}">
                      <a16:colId xmlns:a16="http://schemas.microsoft.com/office/drawing/2014/main" val="593994006"/>
                    </a:ext>
                  </a:extLst>
                </a:gridCol>
                <a:gridCol w="614397">
                  <a:extLst>
                    <a:ext uri="{9D8B030D-6E8A-4147-A177-3AD203B41FA5}">
                      <a16:colId xmlns:a16="http://schemas.microsoft.com/office/drawing/2014/main" val="398108184"/>
                    </a:ext>
                  </a:extLst>
                </a:gridCol>
                <a:gridCol w="655357">
                  <a:extLst>
                    <a:ext uri="{9D8B030D-6E8A-4147-A177-3AD203B41FA5}">
                      <a16:colId xmlns:a16="http://schemas.microsoft.com/office/drawing/2014/main" val="2391232421"/>
                    </a:ext>
                  </a:extLst>
                </a:gridCol>
                <a:gridCol w="624637">
                  <a:extLst>
                    <a:ext uri="{9D8B030D-6E8A-4147-A177-3AD203B41FA5}">
                      <a16:colId xmlns:a16="http://schemas.microsoft.com/office/drawing/2014/main" val="3153255356"/>
                    </a:ext>
                  </a:extLst>
                </a:gridCol>
                <a:gridCol w="532477">
                  <a:extLst>
                    <a:ext uri="{9D8B030D-6E8A-4147-A177-3AD203B41FA5}">
                      <a16:colId xmlns:a16="http://schemas.microsoft.com/office/drawing/2014/main" val="718481056"/>
                    </a:ext>
                  </a:extLst>
                </a:gridCol>
                <a:gridCol w="634877">
                  <a:extLst>
                    <a:ext uri="{9D8B030D-6E8A-4147-A177-3AD203B41FA5}">
                      <a16:colId xmlns:a16="http://schemas.microsoft.com/office/drawing/2014/main" val="3008884275"/>
                    </a:ext>
                  </a:extLst>
                </a:gridCol>
                <a:gridCol w="460798">
                  <a:extLst>
                    <a:ext uri="{9D8B030D-6E8A-4147-A177-3AD203B41FA5}">
                      <a16:colId xmlns:a16="http://schemas.microsoft.com/office/drawing/2014/main" val="202145179"/>
                    </a:ext>
                  </a:extLst>
                </a:gridCol>
                <a:gridCol w="460798">
                  <a:extLst>
                    <a:ext uri="{9D8B030D-6E8A-4147-A177-3AD203B41FA5}">
                      <a16:colId xmlns:a16="http://schemas.microsoft.com/office/drawing/2014/main" val="3767226007"/>
                    </a:ext>
                  </a:extLst>
                </a:gridCol>
                <a:gridCol w="389118">
                  <a:extLst>
                    <a:ext uri="{9D8B030D-6E8A-4147-A177-3AD203B41FA5}">
                      <a16:colId xmlns:a16="http://schemas.microsoft.com/office/drawing/2014/main" val="2069556011"/>
                    </a:ext>
                  </a:extLst>
                </a:gridCol>
                <a:gridCol w="563197">
                  <a:extLst>
                    <a:ext uri="{9D8B030D-6E8A-4147-A177-3AD203B41FA5}">
                      <a16:colId xmlns:a16="http://schemas.microsoft.com/office/drawing/2014/main" val="3939533139"/>
                    </a:ext>
                  </a:extLst>
                </a:gridCol>
                <a:gridCol w="511998">
                  <a:extLst>
                    <a:ext uri="{9D8B030D-6E8A-4147-A177-3AD203B41FA5}">
                      <a16:colId xmlns:a16="http://schemas.microsoft.com/office/drawing/2014/main" val="1942209448"/>
                    </a:ext>
                  </a:extLst>
                </a:gridCol>
                <a:gridCol w="430078">
                  <a:extLst>
                    <a:ext uri="{9D8B030D-6E8A-4147-A177-3AD203B41FA5}">
                      <a16:colId xmlns:a16="http://schemas.microsoft.com/office/drawing/2014/main" val="1093287587"/>
                    </a:ext>
                  </a:extLst>
                </a:gridCol>
                <a:gridCol w="389118">
                  <a:extLst>
                    <a:ext uri="{9D8B030D-6E8A-4147-A177-3AD203B41FA5}">
                      <a16:colId xmlns:a16="http://schemas.microsoft.com/office/drawing/2014/main" val="2922634807"/>
                    </a:ext>
                  </a:extLst>
                </a:gridCol>
                <a:gridCol w="491518">
                  <a:extLst>
                    <a:ext uri="{9D8B030D-6E8A-4147-A177-3AD203B41FA5}">
                      <a16:colId xmlns:a16="http://schemas.microsoft.com/office/drawing/2014/main" val="2727415377"/>
                    </a:ext>
                  </a:extLst>
                </a:gridCol>
                <a:gridCol w="552957">
                  <a:extLst>
                    <a:ext uri="{9D8B030D-6E8A-4147-A177-3AD203B41FA5}">
                      <a16:colId xmlns:a16="http://schemas.microsoft.com/office/drawing/2014/main" val="3432595907"/>
                    </a:ext>
                  </a:extLst>
                </a:gridCol>
              </a:tblGrid>
              <a:tr h="279313">
                <a:tc>
                  <a:txBody>
                    <a:bodyPr/>
                    <a:lstStyle/>
                    <a:p>
                      <a:pPr algn="ctr"/>
                      <a:endParaRPr lang="en-GB" sz="1050">
                        <a:latin typeface="Roboto" panose="02000000000000000000" pitchFamily="2" charset="0"/>
                        <a:ea typeface="Roboto" panose="02000000000000000000" pitchFamily="2" charset="0"/>
                        <a:cs typeface="Roboto" panose="02000000000000000000" pitchFamily="2" charset="0"/>
                      </a:endParaRPr>
                    </a:p>
                  </a:txBody>
                  <a:tcPr>
                    <a:solidFill>
                      <a:srgbClr val="68A495"/>
                    </a:solidFill>
                  </a:tcPr>
                </a:tc>
                <a:tc gridSpan="17">
                  <a:txBody>
                    <a:bodyPr/>
                    <a:lstStyle/>
                    <a:p>
                      <a:pPr algn="ctr"/>
                      <a:r>
                        <a:rPr lang="en-GB" sz="1050">
                          <a:latin typeface="Roboto" panose="02000000000000000000" pitchFamily="2" charset="0"/>
                          <a:ea typeface="Roboto" panose="02000000000000000000" pitchFamily="2" charset="0"/>
                          <a:cs typeface="Roboto" panose="02000000000000000000" pitchFamily="2" charset="0"/>
                        </a:rPr>
                        <a:t>Impacted Products</a:t>
                      </a:r>
                    </a:p>
                  </a:txBody>
                  <a:tcPr>
                    <a:solidFill>
                      <a:srgbClr val="68A495"/>
                    </a:solidFill>
                  </a:tcPr>
                </a:tc>
                <a:tc hMerge="1">
                  <a:txBody>
                    <a:bodyPr/>
                    <a:lstStyle/>
                    <a:p>
                      <a:pPr algn="ctr"/>
                      <a:endParaRPr lang="en-GB">
                        <a:latin typeface="Arial"/>
                        <a:cs typeface="Arial"/>
                      </a:endParaRPr>
                    </a:p>
                  </a:txBody>
                  <a:tcPr>
                    <a:solidFill>
                      <a:srgbClr val="68A49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a:latin typeface="Arial"/>
                        <a:cs typeface="Arial"/>
                      </a:endParaRPr>
                    </a:p>
                  </a:txBody>
                  <a:tcPr>
                    <a:solidFill>
                      <a:srgbClr val="68A495"/>
                    </a:solidFill>
                  </a:tcPr>
                </a:tc>
                <a:tc hMerge="1">
                  <a:txBody>
                    <a:bodyPr/>
                    <a:lstStyle/>
                    <a:p>
                      <a:pPr algn="ctr"/>
                      <a:endParaRPr lang="en-GB">
                        <a:latin typeface="Arial"/>
                        <a:cs typeface="Arial"/>
                      </a:endParaRPr>
                    </a:p>
                  </a:txBody>
                  <a:tcPr>
                    <a:solidFill>
                      <a:srgbClr val="68A495"/>
                    </a:solidFill>
                  </a:tcPr>
                </a:tc>
                <a:tc hMerge="1">
                  <a:txBody>
                    <a:bodyPr/>
                    <a:lstStyle/>
                    <a:p>
                      <a:pPr algn="ctr"/>
                      <a:endParaRPr lang="en-GB">
                        <a:latin typeface="Arial"/>
                        <a:cs typeface="Arial"/>
                      </a:endParaRPr>
                    </a:p>
                  </a:txBody>
                  <a:tcPr>
                    <a:solidFill>
                      <a:srgbClr val="68A495"/>
                    </a:solidFill>
                  </a:tcPr>
                </a:tc>
                <a:tc hMerge="1">
                  <a:txBody>
                    <a:bodyPr/>
                    <a:lstStyle/>
                    <a:p>
                      <a:endParaRPr lang="en-GB"/>
                    </a:p>
                  </a:txBody>
                  <a:tcPr/>
                </a:tc>
                <a:tc hMerge="1">
                  <a:txBody>
                    <a:bodyPr/>
                    <a:lstStyle/>
                    <a:p>
                      <a:pPr algn="ctr"/>
                      <a:endParaRPr lang="en-GB">
                        <a:latin typeface="Arial"/>
                        <a:cs typeface="Arial"/>
                      </a:endParaRPr>
                    </a:p>
                  </a:txBody>
                  <a:tcPr>
                    <a:solidFill>
                      <a:srgbClr val="68A495"/>
                    </a:solidFill>
                  </a:tcPr>
                </a:tc>
                <a:tc hMerge="1">
                  <a:txBody>
                    <a:bodyPr/>
                    <a:lstStyle/>
                    <a:p>
                      <a:pPr algn="ctr"/>
                      <a:endParaRPr lang="en-GB">
                        <a:latin typeface="Arial"/>
                        <a:cs typeface="Arial"/>
                      </a:endParaRPr>
                    </a:p>
                  </a:txBody>
                  <a:tcPr>
                    <a:solidFill>
                      <a:srgbClr val="68A495"/>
                    </a:solidFill>
                  </a:tcPr>
                </a:tc>
                <a:tc hMerge="1">
                  <a:txBody>
                    <a:bodyPr/>
                    <a:lstStyle/>
                    <a:p>
                      <a:pPr algn="ctr"/>
                      <a:endParaRPr lang="en-GB">
                        <a:latin typeface="Arial"/>
                        <a:cs typeface="Arial"/>
                      </a:endParaRPr>
                    </a:p>
                  </a:txBody>
                  <a:tcPr>
                    <a:solidFill>
                      <a:srgbClr val="68A495"/>
                    </a:solidFill>
                  </a:tcPr>
                </a:tc>
                <a:tc hMerge="1">
                  <a:txBody>
                    <a:bodyPr/>
                    <a:lstStyle/>
                    <a:p>
                      <a:pPr algn="ctr"/>
                      <a:endParaRPr lang="en-GB">
                        <a:latin typeface="Arial"/>
                        <a:cs typeface="Arial"/>
                      </a:endParaRPr>
                    </a:p>
                  </a:txBody>
                  <a:tcPr>
                    <a:solidFill>
                      <a:srgbClr val="68A495"/>
                    </a:solidFill>
                  </a:tcPr>
                </a:tc>
                <a:tc hMerge="1">
                  <a:txBody>
                    <a:bodyPr/>
                    <a:lstStyle/>
                    <a:p>
                      <a:pPr algn="ctr"/>
                      <a:endParaRPr lang="en-GB">
                        <a:latin typeface="Arial"/>
                        <a:cs typeface="Arial"/>
                      </a:endParaRPr>
                    </a:p>
                  </a:txBody>
                  <a:tcPr>
                    <a:solidFill>
                      <a:srgbClr val="68A495"/>
                    </a:solidFill>
                  </a:tcPr>
                </a:tc>
                <a:tc hMerge="1">
                  <a:txBody>
                    <a:bodyPr/>
                    <a:lstStyle/>
                    <a:p>
                      <a:pPr algn="ctr"/>
                      <a:endParaRPr lang="en-GB" sz="1050">
                        <a:latin typeface="Roboto" panose="02000000000000000000" pitchFamily="2" charset="0"/>
                        <a:ea typeface="Roboto" panose="02000000000000000000" pitchFamily="2" charset="0"/>
                        <a:cs typeface="Roboto" panose="02000000000000000000" pitchFamily="2" charset="0"/>
                      </a:endParaRPr>
                    </a:p>
                  </a:txBody>
                  <a:tcPr>
                    <a:solidFill>
                      <a:srgbClr val="68A495"/>
                    </a:solidFill>
                  </a:tcPr>
                </a:tc>
                <a:tc hMerge="1">
                  <a:txBody>
                    <a:bodyPr/>
                    <a:lstStyle/>
                    <a:p>
                      <a:pPr algn="ctr"/>
                      <a:endParaRPr lang="en-GB" sz="1050">
                        <a:latin typeface="Roboto" panose="02000000000000000000" pitchFamily="2" charset="0"/>
                        <a:ea typeface="Roboto" panose="02000000000000000000" pitchFamily="2" charset="0"/>
                        <a:cs typeface="Roboto" panose="02000000000000000000" pitchFamily="2" charset="0"/>
                      </a:endParaRPr>
                    </a:p>
                  </a:txBody>
                  <a:tcPr>
                    <a:solidFill>
                      <a:srgbClr val="68A495"/>
                    </a:solidFill>
                  </a:tcPr>
                </a:tc>
                <a:tc hMerge="1">
                  <a:txBody>
                    <a:bodyPr/>
                    <a:lstStyle/>
                    <a:p>
                      <a:pPr algn="ctr"/>
                      <a:endParaRPr lang="en-GB" sz="1050">
                        <a:latin typeface="Roboto" panose="02000000000000000000" pitchFamily="2" charset="0"/>
                        <a:ea typeface="Roboto" panose="02000000000000000000" pitchFamily="2" charset="0"/>
                        <a:cs typeface="Roboto" panose="02000000000000000000" pitchFamily="2" charset="0"/>
                      </a:endParaRPr>
                    </a:p>
                  </a:txBody>
                  <a:tcPr>
                    <a:solidFill>
                      <a:srgbClr val="68A495"/>
                    </a:solidFill>
                  </a:tcPr>
                </a:tc>
                <a:extLst>
                  <a:ext uri="{0D108BD9-81ED-4DB2-BD59-A6C34878D82A}">
                    <a16:rowId xmlns:a16="http://schemas.microsoft.com/office/drawing/2014/main" val="2041501417"/>
                  </a:ext>
                </a:extLst>
              </a:tr>
              <a:tr h="279313">
                <a:tc>
                  <a:txBody>
                    <a:bodyPr/>
                    <a:lstStyle/>
                    <a:p>
                      <a:pPr algn="ctr"/>
                      <a:endParaRPr lang="en-GB" sz="105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b">
                    <a:solidFill>
                      <a:srgbClr val="68A495"/>
                    </a:solidFill>
                  </a:tcPr>
                </a:tc>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Roboto" panose="02000000000000000000" pitchFamily="2" charset="0"/>
                          <a:ea typeface="Roboto" panose="02000000000000000000" pitchFamily="2" charset="0"/>
                          <a:cs typeface="Roboto" panose="02000000000000000000" pitchFamily="2" charset="0"/>
                        </a:rPr>
                        <a:t>Category 1</a:t>
                      </a:r>
                    </a:p>
                  </a:txBody>
                  <a:tcPr anchor="ctr">
                    <a:solidFill>
                      <a:srgbClr val="68A49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Roboto" panose="02000000000000000000" pitchFamily="2" charset="0"/>
                          <a:ea typeface="Roboto" panose="02000000000000000000" pitchFamily="2" charset="0"/>
                          <a:cs typeface="Roboto" panose="02000000000000000000" pitchFamily="2" charset="0"/>
                        </a:rPr>
                        <a:t>Category 2</a:t>
                      </a:r>
                    </a:p>
                  </a:txBody>
                  <a:tcPr anchor="ctr">
                    <a:solidFill>
                      <a:srgbClr val="68A49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a:latin typeface="Roboto" panose="02000000000000000000" pitchFamily="2" charset="0"/>
                          <a:ea typeface="Roboto" panose="02000000000000000000" pitchFamily="2" charset="0"/>
                          <a:cs typeface="Roboto" panose="02000000000000000000" pitchFamily="2" charset="0"/>
                        </a:rPr>
                        <a:t>Cat 3</a:t>
                      </a:r>
                    </a:p>
                  </a:txBody>
                  <a:tcPr anchor="ctr">
                    <a:solidFill>
                      <a:srgbClr val="68A495"/>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a:latin typeface="Roboto" panose="02000000000000000000" pitchFamily="2" charset="0"/>
                          <a:ea typeface="Roboto" panose="02000000000000000000" pitchFamily="2" charset="0"/>
                          <a:cs typeface="Roboto" panose="02000000000000000000" pitchFamily="2" charset="0"/>
                        </a:rPr>
                        <a:t>New Cat 3</a:t>
                      </a:r>
                    </a:p>
                  </a:txBody>
                  <a:tcPr anchor="ctr">
                    <a:solidFill>
                      <a:srgbClr val="68A49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a:latin typeface="Roboto" panose="02000000000000000000" pitchFamily="2" charset="0"/>
                        <a:ea typeface="Roboto" panose="02000000000000000000" pitchFamily="2" charset="0"/>
                        <a:cs typeface="Roboto" panose="02000000000000000000" pitchFamily="2" charset="0"/>
                      </a:endParaRPr>
                    </a:p>
                  </a:txBody>
                  <a:tcPr anchor="ctr">
                    <a:solidFill>
                      <a:srgbClr val="68A495"/>
                    </a:solidFill>
                  </a:tcPr>
                </a:tc>
                <a:extLst>
                  <a:ext uri="{0D108BD9-81ED-4DB2-BD59-A6C34878D82A}">
                    <a16:rowId xmlns:a16="http://schemas.microsoft.com/office/drawing/2014/main" val="2669340706"/>
                  </a:ext>
                </a:extLst>
              </a:tr>
              <a:tr h="1985475">
                <a:tc>
                  <a:txBody>
                    <a:bodyPr/>
                    <a:lstStyle/>
                    <a:p>
                      <a:pPr algn="ctr"/>
                      <a:r>
                        <a:rPr lang="en-GB" sz="1050" b="1">
                          <a:solidFill>
                            <a:schemeClr val="tx1"/>
                          </a:solidFill>
                          <a:latin typeface="Roboto" panose="02000000000000000000" pitchFamily="2" charset="0"/>
                          <a:ea typeface="Roboto" panose="02000000000000000000" pitchFamily="2" charset="0"/>
                          <a:cs typeface="Roboto" panose="02000000000000000000" pitchFamily="2" charset="0"/>
                        </a:rPr>
                        <a:t>CP</a:t>
                      </a:r>
                    </a:p>
                  </a:txBody>
                  <a:tcPr anchor="b">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REC Main Body</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Schedule 1 – Interpretations and Definitions</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Schedule 5 – Change Management</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Roboto" panose="02000000000000000000" pitchFamily="2" charset="0"/>
                          <a:ea typeface="Roboto" panose="02000000000000000000" pitchFamily="2" charset="0"/>
                          <a:cs typeface="Roboto" panose="02000000000000000000" pitchFamily="2" charset="0"/>
                        </a:rPr>
                        <a:t>Schedule 6 – Performance Assurance</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Schedule 14 – Metering 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a:latin typeface="Roboto" panose="02000000000000000000" pitchFamily="2" charset="0"/>
                        <a:ea typeface="Roboto" panose="02000000000000000000" pitchFamily="2" charset="0"/>
                        <a:cs typeface="Roboto" panose="02000000000000000000" pitchFamily="2" charset="0"/>
                      </a:endParaRP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Schedule 15 - Metering Accreditation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a:latin typeface="Roboto" panose="02000000000000000000" pitchFamily="2" charset="0"/>
                        <a:ea typeface="Roboto" panose="02000000000000000000" pitchFamily="2" charset="0"/>
                        <a:cs typeface="Roboto" panose="02000000000000000000" pitchFamily="2" charset="0"/>
                      </a:endParaRP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Schedule 25 – Central Switching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a:latin typeface="Roboto" panose="02000000000000000000" pitchFamily="2" charset="0"/>
                        <a:ea typeface="Roboto" panose="02000000000000000000" pitchFamily="2" charset="0"/>
                        <a:cs typeface="Roboto" panose="02000000000000000000" pitchFamily="2" charset="0"/>
                      </a:endParaRP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Schedule 26 – Switching Service Management</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The PARC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a:latin typeface="Roboto" panose="02000000000000000000" pitchFamily="2" charset="0"/>
                        <a:ea typeface="Roboto" panose="02000000000000000000" pitchFamily="2" charset="0"/>
                        <a:cs typeface="Roboto" panose="02000000000000000000" pitchFamily="2" charset="0"/>
                      </a:endParaRP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CoMCoP</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Central Switching Service (CSS) Definition</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Data Spec : Standard Definitions</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Data Specification</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GES Definition </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Elec DAM</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CSS Test Data Management Plan</a:t>
                      </a:r>
                    </a:p>
                  </a:txBody>
                  <a:tcPr vert="vert270" anchor="ctr">
                    <a:solidFill>
                      <a:srgbClr val="68A4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Roboto" panose="02000000000000000000" pitchFamily="2" charset="0"/>
                          <a:ea typeface="Roboto" panose="02000000000000000000" pitchFamily="2" charset="0"/>
                          <a:cs typeface="Roboto" panose="02000000000000000000" pitchFamily="2" charset="0"/>
                        </a:rPr>
                        <a:t>CSS Environment Management Plan</a:t>
                      </a:r>
                    </a:p>
                  </a:txBody>
                  <a:tcPr vert="vert270" anchor="ctr">
                    <a:solidFill>
                      <a:srgbClr val="68A495"/>
                    </a:solidFill>
                  </a:tcPr>
                </a:tc>
                <a:extLst>
                  <a:ext uri="{0D108BD9-81ED-4DB2-BD59-A6C34878D82A}">
                    <a16:rowId xmlns:a16="http://schemas.microsoft.com/office/drawing/2014/main" val="575688816"/>
                  </a:ext>
                </a:extLst>
              </a:tr>
              <a:tr h="279313">
                <a:tc>
                  <a:txBody>
                    <a:bodyPr/>
                    <a:lstStyle/>
                    <a:p>
                      <a:pPr algn="ctr"/>
                      <a:r>
                        <a:rPr lang="en-GB" sz="1050" b="1">
                          <a:solidFill>
                            <a:schemeClr val="tx1"/>
                          </a:solidFill>
                          <a:latin typeface="Roboto" panose="02000000000000000000" pitchFamily="2" charset="0"/>
                          <a:ea typeface="Roboto" panose="02000000000000000000" pitchFamily="2" charset="0"/>
                          <a:cs typeface="Roboto" panose="02000000000000000000" pitchFamily="2" charset="0"/>
                        </a:rPr>
                        <a:t>R0043</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extLst>
                  <a:ext uri="{0D108BD9-81ED-4DB2-BD59-A6C34878D82A}">
                    <a16:rowId xmlns:a16="http://schemas.microsoft.com/office/drawing/2014/main" val="3246372506"/>
                  </a:ext>
                </a:extLst>
              </a:tr>
              <a:tr h="279313">
                <a:tc>
                  <a:txBody>
                    <a:bodyPr/>
                    <a:lstStyle/>
                    <a:p>
                      <a:pPr algn="ctr"/>
                      <a:r>
                        <a:rPr lang="en-GB" sz="1050" b="1">
                          <a:solidFill>
                            <a:schemeClr val="tx1"/>
                          </a:solidFill>
                          <a:latin typeface="Roboto" panose="02000000000000000000" pitchFamily="2" charset="0"/>
                          <a:ea typeface="Roboto" panose="02000000000000000000" pitchFamily="2" charset="0"/>
                          <a:cs typeface="Roboto" panose="02000000000000000000" pitchFamily="2" charset="0"/>
                        </a:rPr>
                        <a:t>R0064</a:t>
                      </a: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extLst>
                  <a:ext uri="{0D108BD9-81ED-4DB2-BD59-A6C34878D82A}">
                    <a16:rowId xmlns:a16="http://schemas.microsoft.com/office/drawing/2014/main" val="310445321"/>
                  </a:ext>
                </a:extLst>
              </a:tr>
              <a:tr h="279313">
                <a:tc>
                  <a:txBody>
                    <a:bodyPr/>
                    <a:lstStyle/>
                    <a:p>
                      <a:pPr algn="ctr"/>
                      <a:r>
                        <a:rPr lang="en-GB" sz="1050" b="1">
                          <a:solidFill>
                            <a:schemeClr val="tx1"/>
                          </a:solidFill>
                          <a:latin typeface="Roboto" panose="02000000000000000000" pitchFamily="2" charset="0"/>
                          <a:ea typeface="Roboto" panose="02000000000000000000" pitchFamily="2" charset="0"/>
                          <a:cs typeface="Roboto" panose="02000000000000000000" pitchFamily="2" charset="0"/>
                        </a:rPr>
                        <a:t>R0070</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NEW</a:t>
                      </a: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NEW</a:t>
                      </a:r>
                    </a:p>
                  </a:txBody>
                  <a:tcPr anchor="ctr">
                    <a:solidFill>
                      <a:srgbClr val="EBF1E6"/>
                    </a:solidFill>
                  </a:tcPr>
                </a:tc>
                <a:extLst>
                  <a:ext uri="{0D108BD9-81ED-4DB2-BD59-A6C34878D82A}">
                    <a16:rowId xmlns:a16="http://schemas.microsoft.com/office/drawing/2014/main" val="2727900279"/>
                  </a:ext>
                </a:extLst>
              </a:tr>
              <a:tr h="279313">
                <a:tc>
                  <a:txBody>
                    <a:bodyPr/>
                    <a:lstStyle/>
                    <a:p>
                      <a:pPr lvl="0" algn="ctr">
                        <a:buNone/>
                      </a:pPr>
                      <a:r>
                        <a:rPr lang="en-US" sz="1050" b="1">
                          <a:solidFill>
                            <a:schemeClr val="tx1"/>
                          </a:solidFill>
                          <a:latin typeface="Roboto" panose="02000000000000000000" pitchFamily="2" charset="0"/>
                          <a:ea typeface="Roboto" panose="02000000000000000000" pitchFamily="2" charset="0"/>
                          <a:cs typeface="Roboto" panose="02000000000000000000" pitchFamily="2" charset="0"/>
                        </a:rPr>
                        <a:t>R0142</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extLst>
                  <a:ext uri="{0D108BD9-81ED-4DB2-BD59-A6C34878D82A}">
                    <a16:rowId xmlns:a16="http://schemas.microsoft.com/office/drawing/2014/main" val="642360603"/>
                  </a:ext>
                </a:extLst>
              </a:tr>
              <a:tr h="279313">
                <a:tc>
                  <a:txBody>
                    <a:bodyPr/>
                    <a:lstStyle/>
                    <a:p>
                      <a:pPr lvl="0" algn="ctr">
                        <a:buNone/>
                      </a:pPr>
                      <a:r>
                        <a:rPr lang="en-US" sz="1050" b="1">
                          <a:solidFill>
                            <a:schemeClr val="tx1"/>
                          </a:solidFill>
                          <a:latin typeface="Roboto" panose="02000000000000000000" pitchFamily="2" charset="0"/>
                          <a:ea typeface="Roboto" panose="02000000000000000000" pitchFamily="2" charset="0"/>
                          <a:cs typeface="Roboto" panose="02000000000000000000" pitchFamily="2" charset="0"/>
                        </a:rPr>
                        <a:t>R0098</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extLst>
                  <a:ext uri="{0D108BD9-81ED-4DB2-BD59-A6C34878D82A}">
                    <a16:rowId xmlns:a16="http://schemas.microsoft.com/office/drawing/2014/main" val="1621783445"/>
                  </a:ext>
                </a:extLst>
              </a:tr>
              <a:tr h="279313">
                <a:tc>
                  <a:txBody>
                    <a:bodyPr/>
                    <a:lstStyle/>
                    <a:p>
                      <a:pPr lvl="0" algn="ctr">
                        <a:buNone/>
                      </a:pPr>
                      <a:r>
                        <a:rPr lang="en-US" sz="1050" b="1" dirty="0">
                          <a:solidFill>
                            <a:schemeClr val="tx1"/>
                          </a:solidFill>
                          <a:latin typeface="Roboto" panose="02000000000000000000" pitchFamily="2" charset="0"/>
                          <a:ea typeface="Roboto" panose="02000000000000000000" pitchFamily="2" charset="0"/>
                          <a:cs typeface="Roboto" panose="02000000000000000000" pitchFamily="2" charset="0"/>
                        </a:rPr>
                        <a:t>R0158</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extLst>
                  <a:ext uri="{0D108BD9-81ED-4DB2-BD59-A6C34878D82A}">
                    <a16:rowId xmlns:a16="http://schemas.microsoft.com/office/drawing/2014/main" val="3137308630"/>
                  </a:ext>
                </a:extLst>
              </a:tr>
              <a:tr h="279313">
                <a:tc>
                  <a:txBody>
                    <a:bodyPr/>
                    <a:lstStyle/>
                    <a:p>
                      <a:pPr lvl="0" algn="ctr">
                        <a:buNone/>
                      </a:pPr>
                      <a:r>
                        <a:rPr lang="en-US" sz="1050" b="1">
                          <a:solidFill>
                            <a:schemeClr val="tx1"/>
                          </a:solidFill>
                          <a:latin typeface="Roboto" panose="02000000000000000000" pitchFamily="2" charset="0"/>
                          <a:ea typeface="Roboto" panose="02000000000000000000" pitchFamily="2" charset="0"/>
                          <a:cs typeface="Roboto" panose="02000000000000000000" pitchFamily="2" charset="0"/>
                        </a:rPr>
                        <a:t>R0167</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extLst>
                  <a:ext uri="{0D108BD9-81ED-4DB2-BD59-A6C34878D82A}">
                    <a16:rowId xmlns:a16="http://schemas.microsoft.com/office/drawing/2014/main" val="3885948351"/>
                  </a:ext>
                </a:extLst>
              </a:tr>
              <a:tr h="279313">
                <a:tc>
                  <a:txBody>
                    <a:bodyPr/>
                    <a:lstStyle/>
                    <a:p>
                      <a:pPr lvl="0" algn="ctr">
                        <a:buNone/>
                      </a:pPr>
                      <a:r>
                        <a:rPr lang="en-US" sz="1050" b="1">
                          <a:solidFill>
                            <a:schemeClr val="tx1"/>
                          </a:solidFill>
                          <a:latin typeface="Roboto" panose="02000000000000000000" pitchFamily="2" charset="0"/>
                          <a:ea typeface="Roboto" panose="02000000000000000000" pitchFamily="2" charset="0"/>
                          <a:cs typeface="Roboto" panose="02000000000000000000" pitchFamily="2" charset="0"/>
                        </a:rPr>
                        <a:t>R0171</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r>
                        <a:rPr lang="en-GB" sz="700" b="1">
                          <a:latin typeface="Roboto" panose="02000000000000000000" pitchFamily="2" charset="0"/>
                          <a:ea typeface="Roboto" panose="02000000000000000000" pitchFamily="2" charset="0"/>
                          <a:cs typeface="Roboto" panose="02000000000000000000" pitchFamily="2" charset="0"/>
                        </a:rPr>
                        <a:t>YES</a:t>
                      </a: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tc>
                  <a:txBody>
                    <a:bodyPr/>
                    <a:lstStyle/>
                    <a:p>
                      <a:pPr algn="ctr"/>
                      <a:endParaRPr lang="en-GB" sz="700" b="1" dirty="0">
                        <a:latin typeface="Roboto" panose="02000000000000000000" pitchFamily="2" charset="0"/>
                        <a:ea typeface="Roboto" panose="02000000000000000000" pitchFamily="2" charset="0"/>
                        <a:cs typeface="Roboto" panose="02000000000000000000" pitchFamily="2" charset="0"/>
                      </a:endParaRPr>
                    </a:p>
                  </a:txBody>
                  <a:tcPr anchor="ctr">
                    <a:solidFill>
                      <a:srgbClr val="EBF1E6"/>
                    </a:solidFill>
                  </a:tcPr>
                </a:tc>
                <a:extLst>
                  <a:ext uri="{0D108BD9-81ED-4DB2-BD59-A6C34878D82A}">
                    <a16:rowId xmlns:a16="http://schemas.microsoft.com/office/drawing/2014/main" val="985518099"/>
                  </a:ext>
                </a:extLst>
              </a:tr>
            </a:tbl>
          </a:graphicData>
        </a:graphic>
      </p:graphicFrame>
    </p:spTree>
    <p:extLst>
      <p:ext uri="{BB962C8B-B14F-4D97-AF65-F5344CB8AC3E}">
        <p14:creationId xmlns:p14="http://schemas.microsoft.com/office/powerpoint/2010/main" val="360271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31672" y="2766219"/>
            <a:ext cx="7728524" cy="1325563"/>
          </a:xfrm>
        </p:spPr>
        <p:txBody>
          <a:bodyPr>
            <a:normAutofit/>
          </a:bodyPr>
          <a:lstStyle/>
          <a:p>
            <a:r>
              <a:rPr lang="en-GB">
                <a:solidFill>
                  <a:srgbClr val="FFFFFF"/>
                </a:solidFill>
                <a:latin typeface="Roboto"/>
                <a:ea typeface="Roboto"/>
                <a:cs typeface="Roboto"/>
              </a:rPr>
              <a:t>Post Implementation Support</a:t>
            </a:r>
            <a:endParaRPr lang="en-US"/>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Holly Law</a:t>
            </a:r>
            <a:endParaRPr lang="en-US"/>
          </a:p>
        </p:txBody>
      </p:sp>
    </p:spTree>
    <p:extLst>
      <p:ext uri="{BB962C8B-B14F-4D97-AF65-F5344CB8AC3E}">
        <p14:creationId xmlns:p14="http://schemas.microsoft.com/office/powerpoint/2010/main" val="1625281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AD7D9-B9CB-6066-5656-4225889CCE84}"/>
              </a:ext>
            </a:extLst>
          </p:cNvPr>
          <p:cNvPicPr>
            <a:picLocks noChangeAspect="1"/>
          </p:cNvPicPr>
          <p:nvPr/>
        </p:nvPicPr>
        <p:blipFill>
          <a:blip r:embed="rId2"/>
          <a:stretch>
            <a:fillRect/>
          </a:stretch>
        </p:blipFill>
        <p:spPr>
          <a:xfrm>
            <a:off x="1130751" y="1827583"/>
            <a:ext cx="1963082" cy="4462659"/>
          </a:xfrm>
          <a:prstGeom prst="rect">
            <a:avLst/>
          </a:prstGeom>
        </p:spPr>
      </p:pic>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a:t>support</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3352801" y="1827583"/>
            <a:ext cx="7088372" cy="3361105"/>
          </a:xfrm>
        </p:spPr>
        <p:txBody>
          <a:bodyPr vert="horz" lIns="91440" tIns="45720" rIns="91440" bIns="45720" rtlCol="0" anchor="t">
            <a:normAutofit lnSpcReduction="10000"/>
          </a:bodyPr>
          <a:lstStyle/>
          <a:p>
            <a:pPr marL="0" indent="0">
              <a:lnSpc>
                <a:spcPct val="100000"/>
              </a:lnSpc>
              <a:spcBef>
                <a:spcPts val="0"/>
              </a:spcBef>
              <a:buNone/>
            </a:pPr>
            <a:r>
              <a:rPr lang="en-GB" sz="1600">
                <a:solidFill>
                  <a:srgbClr val="3C3C3B"/>
                </a:solidFill>
                <a:latin typeface="Roboto"/>
                <a:ea typeface="Roboto"/>
                <a:cs typeface="Roboto"/>
              </a:rPr>
              <a:t>If you need support relating to this Release you can:</a:t>
            </a:r>
          </a:p>
          <a:p>
            <a:pPr marL="0" indent="0">
              <a:lnSpc>
                <a:spcPct val="100000"/>
              </a:lnSpc>
              <a:spcBef>
                <a:spcPts val="0"/>
              </a:spcBef>
              <a:buNone/>
            </a:pPr>
            <a:endParaRPr lang="en-GB" sz="1600">
              <a:solidFill>
                <a:srgbClr val="3C3C3B"/>
              </a:solidFill>
            </a:endParaRPr>
          </a:p>
          <a:p>
            <a:pPr marL="0" indent="0">
              <a:lnSpc>
                <a:spcPct val="100000"/>
              </a:lnSpc>
              <a:spcBef>
                <a:spcPts val="0"/>
              </a:spcBef>
              <a:buNone/>
            </a:pPr>
            <a:r>
              <a:rPr lang="en-GB" sz="1600">
                <a:solidFill>
                  <a:srgbClr val="3C3C3B"/>
                </a:solidFill>
                <a:latin typeface="Roboto"/>
                <a:ea typeface="Roboto"/>
                <a:cs typeface="Roboto"/>
              </a:rPr>
              <a:t>Raise a Service Desk Enquiry or email </a:t>
            </a:r>
            <a:r>
              <a:rPr lang="en-GB" sz="1600">
                <a:solidFill>
                  <a:srgbClr val="3C3C3B"/>
                </a:solidFill>
                <a:latin typeface="Roboto"/>
                <a:ea typeface="Roboto"/>
                <a:cs typeface="Roboto"/>
                <a:hlinkClick r:id="rId3"/>
              </a:rPr>
              <a:t>enquiries@recmanager.co.uk</a:t>
            </a:r>
            <a:r>
              <a:rPr lang="en-GB" sz="1600">
                <a:solidFill>
                  <a:srgbClr val="3C3C3B"/>
                </a:solidFill>
                <a:latin typeface="Roboto"/>
                <a:ea typeface="Roboto"/>
                <a:cs typeface="Roboto"/>
              </a:rPr>
              <a:t>. Alternatively, you can contact your Operational Account Manager.</a:t>
            </a:r>
          </a:p>
          <a:p>
            <a:pPr marL="0" indent="0">
              <a:lnSpc>
                <a:spcPct val="100000"/>
              </a:lnSpc>
              <a:spcBef>
                <a:spcPts val="0"/>
              </a:spcBef>
              <a:buNone/>
            </a:pPr>
            <a:endParaRPr lang="en-GB" sz="1600">
              <a:solidFill>
                <a:srgbClr val="3C3C3B"/>
              </a:solidFill>
            </a:endParaRPr>
          </a:p>
          <a:p>
            <a:pPr marL="0" indent="0">
              <a:lnSpc>
                <a:spcPct val="100000"/>
              </a:lnSpc>
              <a:spcBef>
                <a:spcPts val="0"/>
              </a:spcBef>
              <a:buNone/>
            </a:pPr>
            <a:r>
              <a:rPr lang="en-GB" sz="1600">
                <a:solidFill>
                  <a:srgbClr val="3C3C3B"/>
                </a:solidFill>
                <a:latin typeface="Roboto"/>
                <a:ea typeface="Roboto"/>
                <a:cs typeface="Roboto"/>
              </a:rPr>
              <a:t>If your enquiry is relating to a technical issue with the Gas Enquiry Service Portal, you can contact </a:t>
            </a:r>
            <a:r>
              <a:rPr lang="en-GB" sz="1600">
                <a:solidFill>
                  <a:srgbClr val="3C3C3B"/>
                </a:solidFill>
                <a:latin typeface="Roboto"/>
                <a:ea typeface="Roboto"/>
                <a:cs typeface="Roboto"/>
                <a:hlinkClick r:id="rId4"/>
              </a:rPr>
              <a:t>Xoserve</a:t>
            </a:r>
            <a:r>
              <a:rPr lang="en-GB" sz="1600">
                <a:solidFill>
                  <a:srgbClr val="3C3C3B"/>
                </a:solidFill>
                <a:latin typeface="Roboto"/>
                <a:ea typeface="Roboto"/>
                <a:cs typeface="Roboto"/>
              </a:rPr>
              <a:t>.</a:t>
            </a:r>
          </a:p>
          <a:p>
            <a:pPr marL="0" indent="0">
              <a:lnSpc>
                <a:spcPct val="100000"/>
              </a:lnSpc>
              <a:spcBef>
                <a:spcPts val="0"/>
              </a:spcBef>
              <a:buNone/>
            </a:pPr>
            <a:endParaRPr lang="en-GB" sz="1600">
              <a:solidFill>
                <a:srgbClr val="3C3C3B"/>
              </a:solidFill>
              <a:latin typeface="Roboto"/>
              <a:ea typeface="Roboto"/>
              <a:cs typeface="Roboto"/>
            </a:endParaRPr>
          </a:p>
          <a:p>
            <a:pPr marL="0" indent="0">
              <a:lnSpc>
                <a:spcPct val="100000"/>
              </a:lnSpc>
              <a:spcBef>
                <a:spcPts val="0"/>
              </a:spcBef>
              <a:buNone/>
            </a:pPr>
            <a:r>
              <a:rPr lang="en-GB" sz="1600">
                <a:solidFill>
                  <a:srgbClr val="3C3C3B"/>
                </a:solidFill>
                <a:latin typeface="Roboto"/>
                <a:ea typeface="Roboto"/>
                <a:cs typeface="Roboto"/>
              </a:rPr>
              <a:t>If your enquiry is relating to a technical issue with the Electricity Enquiry Service Portal, you can email </a:t>
            </a:r>
            <a:r>
              <a:rPr lang="en-GB" sz="1600">
                <a:solidFill>
                  <a:srgbClr val="3C3C3B"/>
                </a:solidFill>
                <a:latin typeface="Roboto"/>
                <a:ea typeface="Roboto"/>
                <a:cs typeface="Roboto"/>
                <a:hlinkClick r:id="rId5"/>
              </a:rPr>
              <a:t>support@candc-uk.com</a:t>
            </a:r>
            <a:r>
              <a:rPr lang="en-GB" sz="1600">
                <a:solidFill>
                  <a:srgbClr val="3C3C3B"/>
                </a:solidFill>
                <a:latin typeface="Roboto"/>
                <a:ea typeface="Roboto"/>
                <a:cs typeface="Roboto"/>
              </a:rPr>
              <a:t>.</a:t>
            </a:r>
          </a:p>
          <a:p>
            <a:pPr marL="0" indent="0">
              <a:lnSpc>
                <a:spcPct val="100000"/>
              </a:lnSpc>
              <a:spcBef>
                <a:spcPts val="0"/>
              </a:spcBef>
              <a:buNone/>
            </a:pPr>
            <a:endParaRPr lang="en-GB" sz="1600">
              <a:solidFill>
                <a:srgbClr val="3C3C3B"/>
              </a:solidFill>
              <a:latin typeface="Roboto"/>
              <a:ea typeface="Roboto"/>
              <a:cs typeface="Roboto"/>
            </a:endParaRPr>
          </a:p>
          <a:p>
            <a:pPr marL="0" indent="0">
              <a:lnSpc>
                <a:spcPct val="100000"/>
              </a:lnSpc>
              <a:spcBef>
                <a:spcPts val="0"/>
              </a:spcBef>
              <a:buNone/>
            </a:pPr>
            <a:r>
              <a:rPr lang="en-GB" sz="1600" b="0" i="0">
                <a:solidFill>
                  <a:srgbClr val="272833"/>
                </a:solidFill>
                <a:effectLst/>
                <a:latin typeface="Roboto-regular"/>
              </a:rPr>
              <a:t>Use the Switching Service Management System to get help and support with any technical queries about switching</a:t>
            </a:r>
            <a:r>
              <a:rPr lang="en-GB" sz="1600" b="0" i="0">
                <a:solidFill>
                  <a:srgbClr val="3C3C3B"/>
                </a:solidFill>
                <a:effectLst/>
                <a:latin typeface="Roboto"/>
                <a:ea typeface="Roboto"/>
                <a:cs typeface="Roboto"/>
              </a:rPr>
              <a:t> </a:t>
            </a:r>
            <a:r>
              <a:rPr lang="en-GB" sz="1600">
                <a:effectLst/>
                <a:hlinkClick r:id="rId6" tooltip="https://dccprod.service-now.com/csm"/>
              </a:rPr>
              <a:t>https://dccprod.service-now.com/csm</a:t>
            </a:r>
            <a:endParaRPr lang="en-GB" sz="1600">
              <a:solidFill>
                <a:srgbClr val="3C3C3B"/>
              </a:solidFill>
              <a:latin typeface="Roboto"/>
              <a:ea typeface="Roboto"/>
              <a:cs typeface="Roboto"/>
            </a:endParaRPr>
          </a:p>
        </p:txBody>
      </p:sp>
    </p:spTree>
    <p:extLst>
      <p:ext uri="{BB962C8B-B14F-4D97-AF65-F5344CB8AC3E}">
        <p14:creationId xmlns:p14="http://schemas.microsoft.com/office/powerpoint/2010/main" val="307743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dirty="0"/>
              <a:t>Q&amp;A</a:t>
            </a:r>
            <a:endParaRPr lang="en-GB" sz="3600" dirty="0"/>
          </a:p>
        </p:txBody>
      </p:sp>
    </p:spTree>
    <p:extLst>
      <p:ext uri="{BB962C8B-B14F-4D97-AF65-F5344CB8AC3E}">
        <p14:creationId xmlns:p14="http://schemas.microsoft.com/office/powerpoint/2010/main" val="257792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6673-9D61-33DD-755C-1E9E4ED0CBB0}"/>
              </a:ext>
            </a:extLst>
          </p:cNvPr>
          <p:cNvSpPr>
            <a:spLocks noGrp="1"/>
          </p:cNvSpPr>
          <p:nvPr>
            <p:ph type="title"/>
          </p:nvPr>
        </p:nvSpPr>
        <p:spPr>
          <a:xfrm>
            <a:off x="838200" y="365125"/>
            <a:ext cx="9284855" cy="660111"/>
          </a:xfrm>
        </p:spPr>
        <p:txBody>
          <a:bodyPr anchor="ctr">
            <a:normAutofit/>
          </a:bodyPr>
          <a:lstStyle/>
          <a:p>
            <a:r>
              <a:rPr lang="en-GB"/>
              <a:t>Introducing Your presenters</a:t>
            </a:r>
          </a:p>
        </p:txBody>
      </p:sp>
      <p:pic>
        <p:nvPicPr>
          <p:cNvPr id="14" name="Picture Placeholder 13" descr="A person smiling for the camera&#10;&#10;Description automatically generated">
            <a:extLst>
              <a:ext uri="{FF2B5EF4-FFF2-40B4-BE49-F238E27FC236}">
                <a16:creationId xmlns:a16="http://schemas.microsoft.com/office/drawing/2014/main" id="{8C1DFB3F-0A89-6F76-8D30-0410A40D9B2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3621" r="4" b="8856"/>
          <a:stretch/>
        </p:blipFill>
        <p:spPr>
          <a:xfrm>
            <a:off x="838200" y="1606550"/>
            <a:ext cx="3521075" cy="3384550"/>
          </a:xfrm>
          <a:noFill/>
        </p:spPr>
      </p:pic>
      <p:pic>
        <p:nvPicPr>
          <p:cNvPr id="3" name="Picture Placeholder 10">
            <a:extLst>
              <a:ext uri="{FF2B5EF4-FFF2-40B4-BE49-F238E27FC236}">
                <a16:creationId xmlns:a16="http://schemas.microsoft.com/office/drawing/2014/main" id="{D08DA280-11B1-D6FA-E9AB-ABCEF25CC440}"/>
              </a:ext>
            </a:extLst>
          </p:cNvPr>
          <p:cNvPicPr>
            <a:picLocks noChangeAspect="1"/>
          </p:cNvPicPr>
          <p:nvPr/>
        </p:nvPicPr>
        <p:blipFill rotWithShape="1">
          <a:blip r:embed="rId3"/>
          <a:srcRect t="14932" r="-2" b="1680"/>
          <a:stretch/>
        </p:blipFill>
        <p:spPr>
          <a:xfrm>
            <a:off x="4929410" y="1606550"/>
            <a:ext cx="3521075" cy="3384550"/>
          </a:xfrm>
          <a:prstGeom prst="rect">
            <a:avLst/>
          </a:prstGeom>
          <a:noFill/>
          <a:ln>
            <a:solidFill>
              <a:schemeClr val="accent3"/>
            </a:solidFill>
          </a:ln>
        </p:spPr>
      </p:pic>
      <p:sp>
        <p:nvSpPr>
          <p:cNvPr id="4" name="Text Placeholder 3">
            <a:extLst>
              <a:ext uri="{FF2B5EF4-FFF2-40B4-BE49-F238E27FC236}">
                <a16:creationId xmlns:a16="http://schemas.microsoft.com/office/drawing/2014/main" id="{7E9EB3B2-10B8-5169-0E00-27BEF7DB7EFA}"/>
              </a:ext>
            </a:extLst>
          </p:cNvPr>
          <p:cNvSpPr>
            <a:spLocks noGrp="1"/>
          </p:cNvSpPr>
          <p:nvPr>
            <p:ph type="body" sz="quarter" idx="12"/>
          </p:nvPr>
        </p:nvSpPr>
        <p:spPr>
          <a:xfrm>
            <a:off x="5316929" y="4756013"/>
            <a:ext cx="3552825" cy="1358038"/>
          </a:xfrm>
        </p:spPr>
        <p:txBody>
          <a:bodyPr anchor="ctr">
            <a:normAutofit/>
          </a:bodyPr>
          <a:lstStyle/>
          <a:p>
            <a:r>
              <a:rPr lang="en-GB" dirty="0"/>
              <a:t>Holly Law</a:t>
            </a:r>
          </a:p>
          <a:p>
            <a:r>
              <a:rPr lang="en-GB" dirty="0"/>
              <a:t>REC Code Manager</a:t>
            </a:r>
          </a:p>
          <a:p>
            <a:r>
              <a:rPr lang="en-GB" dirty="0"/>
              <a:t>Change Release Manager</a:t>
            </a:r>
          </a:p>
        </p:txBody>
      </p:sp>
      <p:sp>
        <p:nvSpPr>
          <p:cNvPr id="6" name="Text Placeholder 5">
            <a:extLst>
              <a:ext uri="{FF2B5EF4-FFF2-40B4-BE49-F238E27FC236}">
                <a16:creationId xmlns:a16="http://schemas.microsoft.com/office/drawing/2014/main" id="{C1390D25-2F4C-6CEB-C173-4F76E03F75FB}"/>
              </a:ext>
            </a:extLst>
          </p:cNvPr>
          <p:cNvSpPr>
            <a:spLocks noGrp="1"/>
          </p:cNvSpPr>
          <p:nvPr>
            <p:ph type="body" sz="quarter" idx="14"/>
          </p:nvPr>
        </p:nvSpPr>
        <p:spPr>
          <a:xfrm>
            <a:off x="1193969" y="4756012"/>
            <a:ext cx="3552825" cy="1358039"/>
          </a:xfrm>
        </p:spPr>
        <p:txBody>
          <a:bodyPr anchor="ctr">
            <a:normAutofit/>
          </a:bodyPr>
          <a:lstStyle/>
          <a:p>
            <a:r>
              <a:rPr lang="en-GB"/>
              <a:t>Jenny Hyskaj</a:t>
            </a:r>
          </a:p>
          <a:p>
            <a:r>
              <a:rPr lang="en-GB"/>
              <a:t>REC Code Manager</a:t>
            </a:r>
          </a:p>
          <a:p>
            <a:r>
              <a:rPr lang="en-GB"/>
              <a:t>Communications and Events Analyst</a:t>
            </a:r>
          </a:p>
        </p:txBody>
      </p:sp>
    </p:spTree>
    <p:extLst>
      <p:ext uri="{BB962C8B-B14F-4D97-AF65-F5344CB8AC3E}">
        <p14:creationId xmlns:p14="http://schemas.microsoft.com/office/powerpoint/2010/main" val="150168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30C43E-FF9F-1CB7-EBAD-4AB2C25EFF0E}"/>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D050796-0FC2-407C-9B37-18B9E9A961FF}"/>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98754EE-61B3-D1DC-813B-15B4763EFA5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19EE4B6B-6E16-AB76-1753-AB3422234A3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50876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85E5DB-E55F-1592-6BDC-A9B227632C8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3D4865D-21F8-B50A-4C99-BC7555F6D79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7A5DDB61-C606-7A86-EC08-5CCE3732749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F38E6BFE-0CD7-A1A6-FEEF-29C857D77B51}"/>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50733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a:t>
            </a:r>
            <a:r>
              <a:rPr lang="en-GB" err="1"/>
              <a:t>Slido</a:t>
            </a:r>
            <a:endParaRPr lang="en-GB"/>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DB9930-069F-A368-8928-1D5200F6249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7762091-92E2-123D-470A-6ABC5534C027}"/>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AF04837-673E-C9E9-ACF8-49DC2DDE1B25}"/>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#4098089</a:t>
            </a:r>
            <a:endParaRPr lang="en-GB" sz="3600" b="1">
              <a:solidFill>
                <a:srgbClr val="5B5B5B"/>
              </a:solidFill>
            </a:endParaRPr>
          </a:p>
        </p:txBody>
      </p:sp>
      <p:sp>
        <p:nvSpPr>
          <p:cNvPr id="7" name="Rectangle 6">
            <a:extLst>
              <a:ext uri="{FF2B5EF4-FFF2-40B4-BE49-F238E27FC236}">
                <a16:creationId xmlns:a16="http://schemas.microsoft.com/office/drawing/2014/main" id="{E0321D89-E5F5-AAEA-35C9-CEE61240C5CD}"/>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7544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1049707391"/>
              </p:ext>
            </p:extLst>
          </p:nvPr>
        </p:nvGraphicFramePr>
        <p:xfrm>
          <a:off x="829235" y="1905094"/>
          <a:ext cx="9284849" cy="1483359"/>
        </p:xfrm>
        <a:graphic>
          <a:graphicData uri="http://schemas.openxmlformats.org/drawingml/2006/table">
            <a:tbl>
              <a:tblPr firstRow="1" bandRow="1">
                <a:tableStyleId>{F5AB1C69-6EDB-4FF4-983F-18BD219EF322}</a:tableStyleId>
              </a:tblPr>
              <a:tblGrid>
                <a:gridCol w="6974541">
                  <a:extLst>
                    <a:ext uri="{9D8B030D-6E8A-4147-A177-3AD203B41FA5}">
                      <a16:colId xmlns:a16="http://schemas.microsoft.com/office/drawing/2014/main" val="2119900406"/>
                    </a:ext>
                  </a:extLst>
                </a:gridCol>
                <a:gridCol w="2310308">
                  <a:extLst>
                    <a:ext uri="{9D8B030D-6E8A-4147-A177-3AD203B41FA5}">
                      <a16:colId xmlns:a16="http://schemas.microsoft.com/office/drawing/2014/main" val="1893307877"/>
                    </a:ext>
                  </a:extLst>
                </a:gridCol>
              </a:tblGrid>
              <a:tr h="370840">
                <a:tc>
                  <a:txBody>
                    <a:bodyPr/>
                    <a:lstStyle/>
                    <a:p>
                      <a:pPr algn="ctr"/>
                      <a:r>
                        <a:rPr lang="en-GB" sz="1600" cap="all" spc="300" baseline="0">
                          <a:latin typeface="Roboto"/>
                          <a:ea typeface="Roboto"/>
                        </a:rPr>
                        <a:t>Agenda Item</a:t>
                      </a:r>
                    </a:p>
                  </a:txBody>
                  <a:tcPr anchor="ctr"/>
                </a:tc>
                <a:tc>
                  <a:txBody>
                    <a:bodyPr/>
                    <a:lstStyle/>
                    <a:p>
                      <a:pPr algn="ctr"/>
                      <a:r>
                        <a:rPr lang="en-GB" sz="1600" cap="all" spc="300" baseline="0">
                          <a:latin typeface="Roboto"/>
                          <a:ea typeface="Roboto"/>
                        </a:rPr>
                        <a:t>Presenter</a:t>
                      </a:r>
                    </a:p>
                  </a:txBody>
                  <a:tcPr anchor="ctr"/>
                </a:tc>
                <a:extLst>
                  <a:ext uri="{0D108BD9-81ED-4DB2-BD59-A6C34878D82A}">
                    <a16:rowId xmlns:a16="http://schemas.microsoft.com/office/drawing/2014/main" val="677238016"/>
                  </a:ext>
                </a:extLst>
              </a:tr>
              <a:tr h="370840">
                <a:tc>
                  <a:txBody>
                    <a:bodyPr/>
                    <a:lstStyle/>
                    <a:p>
                      <a:pPr lvl="0" algn="l">
                        <a:buNone/>
                      </a:pPr>
                      <a:r>
                        <a:rPr lang="en-GB" sz="1600" b="0" i="0" u="none" strike="noStrike" baseline="0" noProof="0">
                          <a:solidFill>
                            <a:srgbClr val="3C3C3B"/>
                          </a:solidFill>
                          <a:latin typeface="Roboto" panose="02000000000000000000" pitchFamily="2" charset="0"/>
                          <a:ea typeface="Roboto" panose="02000000000000000000" pitchFamily="2" charset="0"/>
                          <a:cs typeface="Roboto" panose="02000000000000000000" pitchFamily="2" charset="0"/>
                        </a:rPr>
                        <a:t>June 2024 Release</a:t>
                      </a:r>
                    </a:p>
                  </a:txBody>
                  <a:tcPr anchor="ctr"/>
                </a:tc>
                <a:tc>
                  <a:txBody>
                    <a:bodyPr/>
                    <a:lstStyle/>
                    <a:p>
                      <a:pPr algn="ctr"/>
                      <a:r>
                        <a:rPr lang="en-GB" sz="1600">
                          <a:solidFill>
                            <a:srgbClr val="3C3C3B"/>
                          </a:solidFill>
                          <a:latin typeface="Roboto"/>
                          <a:ea typeface="Roboto"/>
                        </a:rPr>
                        <a:t>Holly Law</a:t>
                      </a:r>
                    </a:p>
                  </a:txBody>
                  <a:tcPr anchor="ctr"/>
                </a:tc>
                <a:extLst>
                  <a:ext uri="{0D108BD9-81ED-4DB2-BD59-A6C34878D82A}">
                    <a16:rowId xmlns:a16="http://schemas.microsoft.com/office/drawing/2014/main" val="19602735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baseline="0" noProof="0" dirty="0">
                          <a:solidFill>
                            <a:srgbClr val="3C3C3B"/>
                          </a:solidFill>
                          <a:latin typeface="Roboto" panose="02000000000000000000" pitchFamily="2" charset="0"/>
                          <a:ea typeface="Roboto" panose="02000000000000000000" pitchFamily="2" charset="0"/>
                          <a:cs typeface="Roboto" panose="02000000000000000000" pitchFamily="2" charset="0"/>
                        </a:rPr>
                        <a:t>Post Implementation Support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Holly Law</a:t>
                      </a:r>
                    </a:p>
                  </a:txBody>
                  <a:tcPr anchor="ctr"/>
                </a:tc>
                <a:extLst>
                  <a:ext uri="{0D108BD9-81ED-4DB2-BD59-A6C34878D82A}">
                    <a16:rowId xmlns:a16="http://schemas.microsoft.com/office/drawing/2014/main" val="2009025572"/>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Q&amp;A</a:t>
                      </a:r>
                      <a:endParaRPr lang="en-US" sz="160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solidFill>
                            <a:srgbClr val="3C3C3B"/>
                          </a:solidFill>
                          <a:latin typeface="Roboto"/>
                        </a:rPr>
                        <a:t>All</a:t>
                      </a:r>
                      <a:endParaRPr lang="en-GB" sz="1600" dirty="0">
                        <a:solidFill>
                          <a:srgbClr val="3C3C3B"/>
                        </a:solidFill>
                        <a:latin typeface="Roboto"/>
                        <a:ea typeface="Roboto"/>
                      </a:endParaRPr>
                    </a:p>
                  </a:txBody>
                  <a:tcPr anchor="ctr"/>
                </a:tc>
                <a:extLst>
                  <a:ext uri="{0D108BD9-81ED-4DB2-BD59-A6C34878D82A}">
                    <a16:rowId xmlns:a16="http://schemas.microsoft.com/office/drawing/2014/main" val="4139386349"/>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fontScale="90000"/>
          </a:bodyPr>
          <a:lstStyle/>
          <a:p>
            <a:r>
              <a:rPr lang="en-GB" dirty="0">
                <a:cs typeface="Roboto" panose="02000000000000000000" pitchFamily="2" charset="0"/>
              </a:rPr>
              <a:t>Changes Planned for June 2024 Delivery</a:t>
            </a:r>
            <a:endParaRPr lang="en-US" dirty="0">
              <a:cs typeface="Roboto" panose="02000000000000000000" pitchFamily="2" charset="0"/>
            </a:endParaRP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4271734992"/>
              </p:ext>
            </p:extLst>
          </p:nvPr>
        </p:nvGraphicFramePr>
        <p:xfrm>
          <a:off x="961112" y="1914357"/>
          <a:ext cx="9161943" cy="3029285"/>
        </p:xfrm>
        <a:graphic>
          <a:graphicData uri="http://schemas.openxmlformats.org/drawingml/2006/table">
            <a:tbl>
              <a:tblPr firstRow="1" bandRow="1">
                <a:tableStyleId>{F5AB1C69-6EDB-4FF4-983F-18BD219EF322}</a:tableStyleId>
              </a:tblPr>
              <a:tblGrid>
                <a:gridCol w="7857565">
                  <a:extLst>
                    <a:ext uri="{9D8B030D-6E8A-4147-A177-3AD203B41FA5}">
                      <a16:colId xmlns:a16="http://schemas.microsoft.com/office/drawing/2014/main" val="2119900406"/>
                    </a:ext>
                  </a:extLst>
                </a:gridCol>
                <a:gridCol w="1304378">
                  <a:extLst>
                    <a:ext uri="{9D8B030D-6E8A-4147-A177-3AD203B41FA5}">
                      <a16:colId xmlns:a16="http://schemas.microsoft.com/office/drawing/2014/main" val="3092670779"/>
                    </a:ext>
                  </a:extLst>
                </a:gridCol>
              </a:tblGrid>
              <a:tr h="233321">
                <a:tc>
                  <a:txBody>
                    <a:bodyPr/>
                    <a:lstStyle/>
                    <a:p>
                      <a:pPr algn="ctr"/>
                      <a:r>
                        <a:rPr lang="en-GB" sz="1400" cap="all" spc="300" baseline="0">
                          <a:latin typeface="Roboto"/>
                          <a:ea typeface="Roboto"/>
                        </a:rPr>
                        <a:t>CHANGE</a:t>
                      </a:r>
                    </a:p>
                  </a:txBody>
                  <a:tcPr anchor="ctr"/>
                </a:tc>
                <a:tc>
                  <a:txBody>
                    <a:bodyPr/>
                    <a:lstStyle/>
                    <a:p>
                      <a:pPr lvl="0" algn="ctr">
                        <a:buNone/>
                      </a:pPr>
                      <a:r>
                        <a:rPr lang="en-GB" sz="1400" cap="all" spc="300" baseline="0">
                          <a:latin typeface="Roboto"/>
                          <a:ea typeface="Roboto"/>
                        </a:rPr>
                        <a:t>STATUS</a:t>
                      </a:r>
                    </a:p>
                  </a:txBody>
                  <a:tcPr anchor="ctr"/>
                </a:tc>
                <a:extLst>
                  <a:ext uri="{0D108BD9-81ED-4DB2-BD59-A6C34878D82A}">
                    <a16:rowId xmlns:a16="http://schemas.microsoft.com/office/drawing/2014/main" val="677238016"/>
                  </a:ext>
                </a:extLst>
              </a:tr>
              <a:tr h="233321">
                <a:tc>
                  <a:txBody>
                    <a:bodyPr/>
                    <a:lstStyle/>
                    <a:p>
                      <a:pPr marL="0" lvl="0" indent="0" algn="l">
                        <a:lnSpc>
                          <a:spcPct val="100000"/>
                        </a:lnSpc>
                        <a:buNone/>
                      </a:pPr>
                      <a:r>
                        <a:rPr lang="en-GB" sz="1400">
                          <a:solidFill>
                            <a:srgbClr val="3C3C3B"/>
                          </a:solidFill>
                          <a:latin typeface="Roboto"/>
                          <a:ea typeface="Roboto"/>
                        </a:rPr>
                        <a:t>R0043 | Commissioning of Works by the Crowded Meter Room Coordinator (CMRC) to Resolve Issues In Crowded Meter Rooms</a:t>
                      </a:r>
                      <a:endParaRPr lang="en-US" sz="1400"/>
                    </a:p>
                  </a:txBody>
                  <a:tcPr anchor="ctr"/>
                </a:tc>
                <a:tc>
                  <a:txBody>
                    <a:bodyPr/>
                    <a:lstStyle/>
                    <a:p>
                      <a:pPr lvl="0" algn="ctr">
                        <a:lnSpc>
                          <a:spcPct val="100000"/>
                        </a:lnSpc>
                        <a:spcBef>
                          <a:spcPts val="0"/>
                        </a:spcBef>
                        <a:spcAft>
                          <a:spcPts val="0"/>
                        </a:spcAft>
                        <a:buNone/>
                      </a:pPr>
                      <a:r>
                        <a:rPr lang="en-GB" sz="1400" b="0" i="0" u="none" strike="noStrike" baseline="0" noProof="0">
                          <a:solidFill>
                            <a:srgbClr val="3C3C3B"/>
                          </a:solidFill>
                          <a:latin typeface="Roboto"/>
                        </a:rPr>
                        <a:t>Agreed</a:t>
                      </a:r>
                    </a:p>
                  </a:txBody>
                  <a:tcPr anchor="ctr"/>
                </a:tc>
                <a:extLst>
                  <a:ext uri="{0D108BD9-81ED-4DB2-BD59-A6C34878D82A}">
                    <a16:rowId xmlns:a16="http://schemas.microsoft.com/office/drawing/2014/main" val="762991431"/>
                  </a:ext>
                </a:extLst>
              </a:tr>
              <a:tr h="356701">
                <a:tc>
                  <a:txBody>
                    <a:bodyPr/>
                    <a:lstStyle/>
                    <a:p>
                      <a:pPr marL="0" lvl="0" indent="0" algn="l">
                        <a:lnSpc>
                          <a:spcPct val="100000"/>
                        </a:lnSpc>
                        <a:buNone/>
                      </a:pPr>
                      <a:r>
                        <a:rPr lang="en-GB" sz="1400" b="0" i="0" u="none" strike="noStrike" baseline="0" noProof="0">
                          <a:solidFill>
                            <a:srgbClr val="3C3C3B"/>
                          </a:solidFill>
                          <a:latin typeface="Roboto"/>
                        </a:rPr>
                        <a:t>R0064 | Creating a Meter Operator Agent and MOCoP Installer</a:t>
                      </a:r>
                    </a:p>
                  </a:txBody>
                  <a:tcPr anchor="ctr"/>
                </a:tc>
                <a:tc>
                  <a:txBody>
                    <a:bodyPr/>
                    <a:lstStyle/>
                    <a:p>
                      <a:pPr lvl="0" algn="ctr">
                        <a:lnSpc>
                          <a:spcPct val="100000"/>
                        </a:lnSpc>
                        <a:spcBef>
                          <a:spcPts val="0"/>
                        </a:spcBef>
                        <a:spcAft>
                          <a:spcPts val="0"/>
                        </a:spcAft>
                        <a:buNone/>
                      </a:pPr>
                      <a:r>
                        <a:rPr lang="en-GB" sz="1400" b="0" i="0" u="none" strike="noStrike" baseline="0" noProof="0">
                          <a:solidFill>
                            <a:srgbClr val="3C3C3B"/>
                          </a:solidFill>
                          <a:latin typeface="Roboto"/>
                        </a:rPr>
                        <a:t>Agreed</a:t>
                      </a:r>
                      <a:endParaRPr lang="en-GB" sz="1400" b="0" i="0" u="none" strike="noStrike" baseline="0" noProof="0">
                        <a:solidFill>
                          <a:srgbClr val="3C3C3B"/>
                        </a:solidFill>
                        <a:highlight>
                          <a:srgbClr val="FFFF00"/>
                        </a:highlight>
                        <a:latin typeface="Roboto"/>
                      </a:endParaRPr>
                    </a:p>
                  </a:txBody>
                  <a:tcPr anchor="ctr"/>
                </a:tc>
                <a:extLst>
                  <a:ext uri="{0D108BD9-81ED-4DB2-BD59-A6C34878D82A}">
                    <a16:rowId xmlns:a16="http://schemas.microsoft.com/office/drawing/2014/main" val="1960273548"/>
                  </a:ext>
                </a:extLst>
              </a:tr>
              <a:tr h="233321">
                <a:tc>
                  <a:txBody>
                    <a:bodyPr/>
                    <a:lstStyle/>
                    <a:p>
                      <a:pPr marL="0" lvl="0" indent="0" algn="l">
                        <a:lnSpc>
                          <a:spcPct val="100000"/>
                        </a:lnSpc>
                        <a:buNone/>
                      </a:pPr>
                      <a:r>
                        <a:rPr lang="en-GB" sz="1400" b="0" i="0" u="none" strike="noStrike" noProof="0" dirty="0">
                          <a:solidFill>
                            <a:srgbClr val="3C3C3B"/>
                          </a:solidFill>
                          <a:latin typeface="Roboto"/>
                        </a:rPr>
                        <a:t>R0070 | Provision of Enduring Test Environments</a:t>
                      </a:r>
                      <a:endParaRPr lang="en-US" sz="1400" b="0" i="0" u="none" strike="noStrike" noProof="0" dirty="0">
                        <a:solidFill>
                          <a:srgbClr val="3C3C3B"/>
                        </a:solidFill>
                        <a:latin typeface="Roboto"/>
                      </a:endParaRPr>
                    </a:p>
                  </a:txBody>
                  <a:tcPr anchor="ctr"/>
                </a:tc>
                <a:tc>
                  <a:txBody>
                    <a:bodyPr/>
                    <a:lstStyle/>
                    <a:p>
                      <a:pPr lvl="0" algn="ctr">
                        <a:lnSpc>
                          <a:spcPct val="100000"/>
                        </a:lnSpc>
                        <a:spcBef>
                          <a:spcPts val="0"/>
                        </a:spcBef>
                        <a:spcAft>
                          <a:spcPts val="0"/>
                        </a:spcAft>
                        <a:buNone/>
                      </a:pPr>
                      <a:r>
                        <a:rPr lang="en-GB" sz="1400" b="0" i="0" u="none" strike="noStrike" noProof="0">
                          <a:solidFill>
                            <a:srgbClr val="3C3C3B"/>
                          </a:solidFill>
                          <a:latin typeface="Roboto"/>
                        </a:rPr>
                        <a:t>Agreed</a:t>
                      </a:r>
                    </a:p>
                  </a:txBody>
                  <a:tcPr anchor="ctr"/>
                </a:tc>
                <a:extLst>
                  <a:ext uri="{0D108BD9-81ED-4DB2-BD59-A6C34878D82A}">
                    <a16:rowId xmlns:a16="http://schemas.microsoft.com/office/drawing/2014/main" val="2704849514"/>
                  </a:ext>
                </a:extLst>
              </a:tr>
              <a:tr h="233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noProof="0">
                          <a:solidFill>
                            <a:srgbClr val="3C3C3B"/>
                          </a:solidFill>
                          <a:latin typeface="Roboto"/>
                        </a:rPr>
                        <a:t>R0142 | Amendment to Multiplication Factor Enumerations to Support Hydrogen Trials</a:t>
                      </a:r>
                      <a:endParaRPr lang="en-US" sz="1400" b="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lvl="0" algn="ctr">
                        <a:lnSpc>
                          <a:spcPct val="100000"/>
                        </a:lnSpc>
                        <a:spcBef>
                          <a:spcPts val="0"/>
                        </a:spcBef>
                        <a:spcAft>
                          <a:spcPts val="0"/>
                        </a:spcAft>
                        <a:buNone/>
                      </a:pPr>
                      <a:r>
                        <a:rPr lang="en-GB" sz="1400" b="0" i="0" u="none" strike="noStrike" noProof="0">
                          <a:solidFill>
                            <a:srgbClr val="3C3C3B"/>
                          </a:solidFill>
                          <a:latin typeface="Roboto"/>
                        </a:rPr>
                        <a:t>Agreed</a:t>
                      </a:r>
                    </a:p>
                  </a:txBody>
                  <a:tcPr anchor="ctr"/>
                </a:tc>
                <a:extLst>
                  <a:ext uri="{0D108BD9-81ED-4DB2-BD59-A6C34878D82A}">
                    <a16:rowId xmlns:a16="http://schemas.microsoft.com/office/drawing/2014/main" val="2748038412"/>
                  </a:ext>
                </a:extLst>
              </a:tr>
              <a:tr h="233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noProof="0">
                          <a:solidFill>
                            <a:srgbClr val="3C3C3B"/>
                          </a:solidFill>
                          <a:latin typeface="Roboto"/>
                        </a:rPr>
                        <a:t>R0098 | Optional fuzzy searching in EES</a:t>
                      </a:r>
                      <a:endParaRPr lang="en-US" sz="1400" b="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lvl="0" algn="ctr">
                        <a:lnSpc>
                          <a:spcPct val="100000"/>
                        </a:lnSpc>
                        <a:spcBef>
                          <a:spcPts val="0"/>
                        </a:spcBef>
                        <a:spcAft>
                          <a:spcPts val="0"/>
                        </a:spcAft>
                        <a:buNone/>
                      </a:pPr>
                      <a:r>
                        <a:rPr lang="en-GB" sz="1400" b="0" i="0" u="none" strike="noStrike" noProof="0">
                          <a:solidFill>
                            <a:srgbClr val="3C3C3B"/>
                          </a:solidFill>
                          <a:latin typeface="Roboto"/>
                        </a:rPr>
                        <a:t>Agreed</a:t>
                      </a:r>
                    </a:p>
                  </a:txBody>
                  <a:tcPr anchor="ctr"/>
                </a:tc>
                <a:extLst>
                  <a:ext uri="{0D108BD9-81ED-4DB2-BD59-A6C34878D82A}">
                    <a16:rowId xmlns:a16="http://schemas.microsoft.com/office/drawing/2014/main" val="716477153"/>
                  </a:ext>
                </a:extLst>
              </a:tr>
              <a:tr h="233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noProof="0">
                          <a:solidFill>
                            <a:srgbClr val="3C3C3B"/>
                          </a:solidFill>
                          <a:latin typeface="Roboto"/>
                        </a:rPr>
                        <a:t>R0158 | Amendment to the ‘Supplier Registration Report (MAP)’ report methodology</a:t>
                      </a:r>
                      <a:endParaRPr lang="en-US" sz="1400" b="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noProof="0">
                          <a:solidFill>
                            <a:srgbClr val="3C3C3B"/>
                          </a:solidFill>
                          <a:latin typeface="Roboto"/>
                        </a:rPr>
                        <a:t>Agreed</a:t>
                      </a:r>
                    </a:p>
                  </a:txBody>
                  <a:tcPr anchor="ctr"/>
                </a:tc>
                <a:extLst>
                  <a:ext uri="{0D108BD9-81ED-4DB2-BD59-A6C34878D82A}">
                    <a16:rowId xmlns:a16="http://schemas.microsoft.com/office/drawing/2014/main" val="1737981937"/>
                  </a:ext>
                </a:extLst>
              </a:tr>
              <a:tr h="233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noProof="0">
                          <a:solidFill>
                            <a:srgbClr val="3C3C3B"/>
                          </a:solidFill>
                          <a:latin typeface="Roboto"/>
                        </a:rPr>
                        <a:t>R0063 | Addition of key information to all Service Now tickets</a:t>
                      </a:r>
                      <a:endParaRPr lang="en-US" sz="1400" b="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noProof="0">
                          <a:solidFill>
                            <a:srgbClr val="3C3C3B"/>
                          </a:solidFill>
                          <a:latin typeface="Roboto"/>
                        </a:rPr>
                        <a:t>Agreed</a:t>
                      </a:r>
                    </a:p>
                  </a:txBody>
                  <a:tcPr anchor="ctr"/>
                </a:tc>
                <a:extLst>
                  <a:ext uri="{0D108BD9-81ED-4DB2-BD59-A6C34878D82A}">
                    <a16:rowId xmlns:a16="http://schemas.microsoft.com/office/drawing/2014/main" val="298151850"/>
                  </a:ext>
                </a:extLst>
              </a:tr>
              <a:tr h="325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noProof="0" dirty="0">
                          <a:solidFill>
                            <a:srgbClr val="3C3C3B"/>
                          </a:solidFill>
                          <a:latin typeface="Roboto"/>
                        </a:rPr>
                        <a:t>R0167 | </a:t>
                      </a:r>
                      <a:r>
                        <a:rPr lang="en-GB" sz="1400" b="0" i="0" u="none" strike="noStrike" kern="1200" dirty="0">
                          <a:solidFill>
                            <a:srgbClr val="3C3C3B"/>
                          </a:solidFill>
                          <a:latin typeface="Roboto"/>
                          <a:ea typeface="+mn-ea"/>
                          <a:cs typeface="+mn-cs"/>
                        </a:rPr>
                        <a:t>Change Process Improvements following Code Manager review</a:t>
                      </a:r>
                      <a:endParaRPr lang="en-US" sz="1400" b="0" i="0" u="none" strike="noStrike" kern="1200" dirty="0">
                        <a:solidFill>
                          <a:srgbClr val="3C3C3B"/>
                        </a:solidFill>
                        <a:latin typeface="Roboto"/>
                        <a:ea typeface="+mn-ea"/>
                        <a:cs typeface="+mn-cs"/>
                      </a:endParaRPr>
                    </a:p>
                  </a:txBody>
                  <a:tcPr anchor="ctr"/>
                </a:tc>
                <a:tc>
                  <a:txBody>
                    <a:bodyPr/>
                    <a:lstStyle/>
                    <a:p>
                      <a:pPr lvl="0" algn="ctr">
                        <a:lnSpc>
                          <a:spcPct val="100000"/>
                        </a:lnSpc>
                        <a:spcBef>
                          <a:spcPts val="0"/>
                        </a:spcBef>
                        <a:spcAft>
                          <a:spcPts val="0"/>
                        </a:spcAft>
                        <a:buNone/>
                      </a:pPr>
                      <a:r>
                        <a:rPr lang="en-GB" sz="1400" b="0" i="0" u="none" strike="noStrike" noProof="0" dirty="0">
                          <a:solidFill>
                            <a:srgbClr val="3C3C3B"/>
                          </a:solidFill>
                          <a:latin typeface="Roboto"/>
                        </a:rPr>
                        <a:t>To be Agreed</a:t>
                      </a:r>
                    </a:p>
                  </a:txBody>
                  <a:tcPr anchor="ctr"/>
                </a:tc>
                <a:extLst>
                  <a:ext uri="{0D108BD9-81ED-4DB2-BD59-A6C34878D82A}">
                    <a16:rowId xmlns:a16="http://schemas.microsoft.com/office/drawing/2014/main" val="4032005382"/>
                  </a:ext>
                </a:extLst>
              </a:tr>
            </a:tbl>
          </a:graphicData>
        </a:graphic>
      </p:graphicFrame>
    </p:spTree>
    <p:extLst>
      <p:ext uri="{BB962C8B-B14F-4D97-AF65-F5344CB8AC3E}">
        <p14:creationId xmlns:p14="http://schemas.microsoft.com/office/powerpoint/2010/main" val="36359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906464" y="210765"/>
            <a:ext cx="9216591" cy="1269931"/>
          </a:xfrm>
        </p:spPr>
        <p:txBody>
          <a:bodyPr>
            <a:normAutofit fontScale="90000"/>
          </a:bodyPr>
          <a:lstStyle/>
          <a:p>
            <a:r>
              <a:rPr lang="en-GB">
                <a:latin typeface="Roboto"/>
                <a:ea typeface="Roboto"/>
                <a:cs typeface="Roboto"/>
              </a:rPr>
              <a:t>R0043 – Commissioning of Works by the Crowded Meter Room Coordinator (CMRC) to Resolve Issues In Crowded Meter Rooms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75373"/>
            <a:ext cx="6764991" cy="4971862"/>
          </a:xfrm>
        </p:spPr>
        <p:txBody>
          <a:bodyPr vert="horz" lIns="91440" tIns="45720" rIns="91440" bIns="45720" rtlCol="0" anchor="t">
            <a:noAutofit/>
          </a:bodyPr>
          <a:lstStyle/>
          <a:p>
            <a:pPr marL="0" indent="0">
              <a:lnSpc>
                <a:spcPct val="100000"/>
              </a:lnSpc>
              <a:spcBef>
                <a:spcPts val="0"/>
              </a:spcBef>
              <a:buNone/>
            </a:pPr>
            <a:r>
              <a:rPr lang="en-GB" sz="1200">
                <a:solidFill>
                  <a:srgbClr val="3C3C3B"/>
                </a:solidFill>
                <a:latin typeface="Roboto"/>
                <a:ea typeface="Roboto"/>
                <a:cs typeface="Roboto"/>
              </a:rPr>
              <a:t>This Change Proposal is to introduce new processes which will allow a Crowded Meter Room Co-ordinator (CMRC) to contract with a REC accredited Metering Equipment Manager (MEM) to act on behalf of the CMRC, so that they may resolve issues in a Crowded Meter Room (CMR) on behalf of all Registered Suppliers within that meter room. The MEMs undertaking this work on behalf of the CMRC will be referred to as the Crowded Meter Room MEM (CMRM).</a:t>
            </a:r>
          </a:p>
          <a:p>
            <a:pPr marL="0" indent="0">
              <a:lnSpc>
                <a:spcPct val="100000"/>
              </a:lnSpc>
              <a:spcBef>
                <a:spcPts val="0"/>
              </a:spcBef>
              <a:buNone/>
            </a:pPr>
            <a:endParaRPr lang="en-GB" sz="1200">
              <a:solidFill>
                <a:srgbClr val="3C3C3B"/>
              </a:solidFill>
              <a:latin typeface="Roboto"/>
              <a:ea typeface="Roboto"/>
              <a:cs typeface="Roboto"/>
            </a:endParaRPr>
          </a:p>
          <a:p>
            <a:pPr marL="0" indent="0">
              <a:lnSpc>
                <a:spcPct val="100000"/>
              </a:lnSpc>
              <a:spcBef>
                <a:spcPts val="0"/>
              </a:spcBef>
              <a:buNone/>
            </a:pPr>
            <a:r>
              <a:rPr lang="en-GB" sz="1200" b="1">
                <a:latin typeface="Roboto"/>
                <a:ea typeface="Roboto"/>
                <a:cs typeface="Roboto"/>
              </a:rPr>
              <a:t>Parties impacted by this change:</a:t>
            </a:r>
          </a:p>
          <a:p>
            <a:pPr marL="0" indent="0">
              <a:lnSpc>
                <a:spcPct val="100000"/>
              </a:lnSpc>
              <a:spcBef>
                <a:spcPts val="0"/>
              </a:spcBef>
              <a:buNone/>
            </a:pPr>
            <a:endParaRPr lang="en-GB" sz="1200" b="1"/>
          </a:p>
          <a:p>
            <a:pPr marL="171450" indent="-171450">
              <a:lnSpc>
                <a:spcPct val="100000"/>
              </a:lnSpc>
              <a:spcBef>
                <a:spcPts val="0"/>
              </a:spcBef>
            </a:pPr>
            <a:r>
              <a:rPr lang="en-GB" sz="1200">
                <a:solidFill>
                  <a:srgbClr val="3C3C3B"/>
                </a:solidFill>
                <a:latin typeface="Roboto"/>
                <a:ea typeface="Roboto"/>
                <a:cs typeface="Roboto"/>
              </a:rPr>
              <a:t>Suppliers</a:t>
            </a:r>
          </a:p>
          <a:p>
            <a:pPr marL="171450" indent="-171450">
              <a:lnSpc>
                <a:spcPct val="100000"/>
              </a:lnSpc>
              <a:spcBef>
                <a:spcPts val="0"/>
              </a:spcBef>
            </a:pPr>
            <a:r>
              <a:rPr lang="en-GB" sz="1200">
                <a:solidFill>
                  <a:srgbClr val="3C3C3B"/>
                </a:solidFill>
                <a:latin typeface="Roboto"/>
                <a:ea typeface="Roboto"/>
                <a:cs typeface="Roboto"/>
              </a:rPr>
              <a:t>Metering Equipment Managers</a:t>
            </a:r>
          </a:p>
          <a:p>
            <a:pPr marL="171450" indent="-171450">
              <a:lnSpc>
                <a:spcPct val="100000"/>
              </a:lnSpc>
              <a:spcBef>
                <a:spcPts val="0"/>
              </a:spcBef>
            </a:pPr>
            <a:r>
              <a:rPr lang="en-GB" sz="1200">
                <a:solidFill>
                  <a:srgbClr val="3C3C3B"/>
                </a:solidFill>
                <a:latin typeface="Roboto"/>
                <a:ea typeface="Roboto"/>
                <a:cs typeface="Roboto"/>
              </a:rPr>
              <a:t>Alt HAN Co</a:t>
            </a:r>
          </a:p>
          <a:p>
            <a:pPr marL="171450" indent="-171450">
              <a:lnSpc>
                <a:spcPct val="100000"/>
              </a:lnSpc>
              <a:spcBef>
                <a:spcPts val="0"/>
              </a:spcBef>
            </a:pPr>
            <a:r>
              <a:rPr lang="en-GB" sz="1200">
                <a:solidFill>
                  <a:srgbClr val="3C3C3B"/>
                </a:solidFill>
                <a:latin typeface="Roboto"/>
                <a:ea typeface="Roboto"/>
                <a:cs typeface="Roboto"/>
              </a:rPr>
              <a:t>Distribution Network Operators </a:t>
            </a:r>
            <a:endParaRPr lang="en-GB" sz="1200">
              <a:solidFill>
                <a:srgbClr val="3C3C3B"/>
              </a:solidFill>
              <a:cs typeface="Roboto"/>
            </a:endParaRPr>
          </a:p>
          <a:p>
            <a:pPr marL="0" indent="0">
              <a:lnSpc>
                <a:spcPct val="100000"/>
              </a:lnSpc>
              <a:spcBef>
                <a:spcPts val="0"/>
              </a:spcBef>
              <a:buNone/>
            </a:pPr>
            <a:endParaRPr lang="en-GB" sz="1200"/>
          </a:p>
          <a:p>
            <a:pPr marL="0" indent="0">
              <a:lnSpc>
                <a:spcPct val="100000"/>
              </a:lnSpc>
              <a:spcBef>
                <a:spcPts val="0"/>
              </a:spcBef>
              <a:buNone/>
            </a:pPr>
            <a:r>
              <a:rPr lang="en-GB" sz="1200" b="1">
                <a:latin typeface="Roboto"/>
                <a:ea typeface="Roboto"/>
                <a:cs typeface="Roboto"/>
              </a:rPr>
              <a:t>REC Products impacted by this change:</a:t>
            </a:r>
          </a:p>
          <a:p>
            <a:pPr marL="0" indent="0">
              <a:lnSpc>
                <a:spcPct val="100000"/>
              </a:lnSpc>
              <a:spcBef>
                <a:spcPts val="0"/>
              </a:spcBef>
              <a:buNone/>
            </a:pPr>
            <a:endParaRPr lang="en-GB" sz="1200">
              <a:solidFill>
                <a:srgbClr val="3C3C3B"/>
              </a:solidFill>
            </a:endParaRPr>
          </a:p>
          <a:p>
            <a:pPr marL="171450" indent="-171450">
              <a:lnSpc>
                <a:spcPct val="100000"/>
              </a:lnSpc>
              <a:spcBef>
                <a:spcPts val="0"/>
              </a:spcBef>
            </a:pPr>
            <a:r>
              <a:rPr lang="en-GB" sz="1200">
                <a:solidFill>
                  <a:srgbClr val="3C3C3B"/>
                </a:solidFill>
                <a:latin typeface="Roboto"/>
                <a:ea typeface="Roboto"/>
                <a:cs typeface="Roboto"/>
              </a:rPr>
              <a:t>Schedule 1 – Interpretations and Definitions</a:t>
            </a:r>
          </a:p>
          <a:p>
            <a:pPr marL="171450" indent="-171450">
              <a:lnSpc>
                <a:spcPct val="100000"/>
              </a:lnSpc>
              <a:spcBef>
                <a:spcPts val="0"/>
              </a:spcBef>
            </a:pPr>
            <a:r>
              <a:rPr lang="en-GB" sz="1200">
                <a:solidFill>
                  <a:srgbClr val="3C3C3B"/>
                </a:solidFill>
                <a:latin typeface="Roboto"/>
                <a:ea typeface="Roboto"/>
                <a:cs typeface="Roboto"/>
              </a:rPr>
              <a:t>Schedule 14 – Metering Ops</a:t>
            </a:r>
          </a:p>
          <a:p>
            <a:pPr marL="171450" indent="-171450">
              <a:lnSpc>
                <a:spcPct val="100000"/>
              </a:lnSpc>
              <a:spcBef>
                <a:spcPts val="0"/>
              </a:spcBef>
            </a:pPr>
            <a:r>
              <a:rPr lang="en-GB" sz="1200">
                <a:solidFill>
                  <a:srgbClr val="3C3C3B"/>
                </a:solidFill>
                <a:latin typeface="Roboto"/>
                <a:ea typeface="Roboto"/>
                <a:cs typeface="Roboto"/>
              </a:rPr>
              <a:t>Data Specification: Market Message Catalogue</a:t>
            </a:r>
          </a:p>
          <a:p>
            <a:pPr marL="171450" indent="-171450">
              <a:lnSpc>
                <a:spcPct val="100000"/>
              </a:lnSpc>
              <a:spcBef>
                <a:spcPts val="0"/>
              </a:spcBef>
            </a:pPr>
            <a:r>
              <a:rPr lang="en-GB" sz="1200">
                <a:solidFill>
                  <a:srgbClr val="3C3C3B"/>
                </a:solidFill>
                <a:latin typeface="Roboto"/>
                <a:ea typeface="Roboto"/>
                <a:cs typeface="Roboto"/>
              </a:rPr>
              <a:t>Data Specification : Standard Definitions</a:t>
            </a:r>
          </a:p>
          <a:p>
            <a:pPr marL="171450" indent="-171450">
              <a:lnSpc>
                <a:spcPct val="100000"/>
              </a:lnSpc>
              <a:spcBef>
                <a:spcPts val="0"/>
              </a:spcBef>
            </a:pPr>
            <a:r>
              <a:rPr lang="en-GB" sz="1200">
                <a:solidFill>
                  <a:srgbClr val="3C3C3B"/>
                </a:solidFill>
                <a:latin typeface="Roboto"/>
                <a:ea typeface="Roboto"/>
                <a:cs typeface="Roboto"/>
              </a:rPr>
              <a:t>Electricity Data Access Matrix</a:t>
            </a:r>
          </a:p>
          <a:p>
            <a:pPr marL="171450" indent="-171450">
              <a:lnSpc>
                <a:spcPct val="100000"/>
              </a:lnSpc>
              <a:spcBef>
                <a:spcPts val="0"/>
              </a:spcBef>
            </a:pPr>
            <a:endParaRPr lang="en-GB" sz="1200">
              <a:solidFill>
                <a:srgbClr val="3C3C3B"/>
              </a:solidFill>
              <a:latin typeface="Roboto"/>
              <a:ea typeface="Roboto"/>
              <a:cs typeface="Roboto"/>
            </a:endParaRPr>
          </a:p>
          <a:p>
            <a:pPr marL="0" lvl="0" indent="0">
              <a:lnSpc>
                <a:spcPct val="100000"/>
              </a:lnSpc>
              <a:spcBef>
                <a:spcPts val="0"/>
              </a:spcBef>
              <a:buNone/>
            </a:pPr>
            <a:endParaRPr lang="en-GB" sz="1200">
              <a:solidFill>
                <a:srgbClr val="3C3C3B"/>
              </a:solidFill>
            </a:endParaRPr>
          </a:p>
          <a:p>
            <a:pPr marL="0" lvl="0" indent="0">
              <a:lnSpc>
                <a:spcPct val="100000"/>
              </a:lnSpc>
              <a:spcBef>
                <a:spcPts val="0"/>
              </a:spcBef>
              <a:buNone/>
            </a:pPr>
            <a:r>
              <a:rPr lang="en-GB" sz="1200" b="1">
                <a:latin typeface="Roboto"/>
                <a:ea typeface="Roboto"/>
                <a:cs typeface="Roboto"/>
              </a:rPr>
              <a:t>Implementation:</a:t>
            </a:r>
          </a:p>
          <a:p>
            <a:pPr marL="0" lvl="0" indent="0">
              <a:lnSpc>
                <a:spcPct val="100000"/>
              </a:lnSpc>
              <a:spcBef>
                <a:spcPts val="0"/>
              </a:spcBef>
              <a:buNone/>
            </a:pPr>
            <a:endParaRPr lang="en-GB" sz="1200">
              <a:solidFill>
                <a:srgbClr val="3C3C3B"/>
              </a:solidFill>
            </a:endParaRPr>
          </a:p>
          <a:p>
            <a:pPr marL="171450" indent="-171450">
              <a:lnSpc>
                <a:spcPct val="100000"/>
              </a:lnSpc>
              <a:spcBef>
                <a:spcPts val="0"/>
              </a:spcBef>
            </a:pPr>
            <a:r>
              <a:rPr lang="en-GB" sz="1200">
                <a:solidFill>
                  <a:srgbClr val="3C3C3B"/>
                </a:solidFill>
                <a:latin typeface="Roboto"/>
                <a:ea typeface="Roboto"/>
                <a:cs typeface="Roboto"/>
              </a:rPr>
              <a:t>This change will be implemented in full on 28 June 2024. </a:t>
            </a:r>
          </a:p>
          <a:p>
            <a:pPr marL="0" indent="0">
              <a:buNone/>
            </a:pPr>
            <a:endParaRPr lang="en-GB" sz="1200"/>
          </a:p>
        </p:txBody>
      </p:sp>
    </p:spTree>
    <p:extLst>
      <p:ext uri="{BB962C8B-B14F-4D97-AF65-F5344CB8AC3E}">
        <p14:creationId xmlns:p14="http://schemas.microsoft.com/office/powerpoint/2010/main" val="137095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R0064 – Creating a Meter Operator Agent and MOCoP Installer</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064" y="1521013"/>
            <a:ext cx="6764991" cy="4971862"/>
          </a:xfrm>
        </p:spPr>
        <p:txBody>
          <a:bodyPr vert="horz" lIns="91440" tIns="45720" rIns="91440" bIns="45720" rtlCol="0" anchor="t">
            <a:noAutofit/>
          </a:bodyPr>
          <a:lstStyle/>
          <a:p>
            <a:pPr marL="0" indent="0">
              <a:lnSpc>
                <a:spcPct val="100000"/>
              </a:lnSpc>
              <a:spcBef>
                <a:spcPts val="0"/>
              </a:spcBef>
              <a:buNone/>
            </a:pPr>
            <a:r>
              <a:rPr lang="en-GB" sz="1200">
                <a:solidFill>
                  <a:srgbClr val="3C3C3B"/>
                </a:solidFill>
                <a:latin typeface="Roboto"/>
                <a:ea typeface="Roboto"/>
                <a:cs typeface="Roboto"/>
              </a:rPr>
              <a:t>This Change Proposal seeks to clarify the obligations of each type of metering provider by reintroducing the distinction between Meter Operator Agents and MOCOPA Meter Installers which was removed by Retail Code Consolidation. At Retail Code Consolidation these organisations were merged into a new category, Metering Equipment Managers, which also included gas metering providers. Whilst both types of organisation can provide metering services, not all MEM obligations in the REC apply to both organisations.</a:t>
            </a:r>
          </a:p>
          <a:p>
            <a:pPr marL="0" indent="0">
              <a:lnSpc>
                <a:spcPct val="100000"/>
              </a:lnSpc>
              <a:spcBef>
                <a:spcPts val="0"/>
              </a:spcBef>
              <a:buNone/>
            </a:pPr>
            <a:endParaRPr lang="en-GB" sz="1200">
              <a:solidFill>
                <a:srgbClr val="3C3C3B"/>
              </a:solidFill>
              <a:latin typeface="Roboto"/>
              <a:ea typeface="Roboto"/>
              <a:cs typeface="Roboto"/>
            </a:endParaRPr>
          </a:p>
          <a:p>
            <a:pPr marL="0" indent="0">
              <a:lnSpc>
                <a:spcPct val="100000"/>
              </a:lnSpc>
              <a:spcBef>
                <a:spcPts val="0"/>
              </a:spcBef>
              <a:buNone/>
            </a:pPr>
            <a:r>
              <a:rPr lang="en-GB" sz="1200" b="1">
                <a:latin typeface="Roboto"/>
                <a:ea typeface="Roboto"/>
                <a:cs typeface="Roboto"/>
              </a:rPr>
              <a:t>Parties impacted by this change:</a:t>
            </a:r>
          </a:p>
          <a:p>
            <a:pPr marL="0" indent="0">
              <a:lnSpc>
                <a:spcPct val="100000"/>
              </a:lnSpc>
              <a:spcBef>
                <a:spcPts val="0"/>
              </a:spcBef>
              <a:buNone/>
            </a:pPr>
            <a:endParaRPr lang="en-GB" sz="1200" b="1"/>
          </a:p>
          <a:p>
            <a:pPr marL="171450" indent="-171450">
              <a:lnSpc>
                <a:spcPct val="100000"/>
              </a:lnSpc>
              <a:spcBef>
                <a:spcPts val="0"/>
              </a:spcBef>
            </a:pPr>
            <a:r>
              <a:rPr lang="en-GB" sz="1200">
                <a:solidFill>
                  <a:srgbClr val="3C3C3B"/>
                </a:solidFill>
                <a:latin typeface="Roboto"/>
                <a:ea typeface="Roboto"/>
                <a:cs typeface="Roboto"/>
              </a:rPr>
              <a:t>REC Code Manager</a:t>
            </a:r>
          </a:p>
          <a:p>
            <a:pPr marL="171450" indent="-171450">
              <a:lnSpc>
                <a:spcPct val="100000"/>
              </a:lnSpc>
              <a:spcBef>
                <a:spcPts val="0"/>
              </a:spcBef>
            </a:pPr>
            <a:r>
              <a:rPr lang="en-GB" sz="1200">
                <a:solidFill>
                  <a:srgbClr val="3C3C3B"/>
                </a:solidFill>
                <a:latin typeface="Roboto"/>
                <a:ea typeface="Roboto"/>
                <a:cs typeface="Roboto"/>
              </a:rPr>
              <a:t>Metering Equipment Managers</a:t>
            </a:r>
          </a:p>
          <a:p>
            <a:pPr marL="171450" indent="-171450">
              <a:lnSpc>
                <a:spcPct val="100000"/>
              </a:lnSpc>
              <a:spcBef>
                <a:spcPts val="0"/>
              </a:spcBef>
            </a:pPr>
            <a:r>
              <a:rPr lang="en-GB" sz="1200"/>
              <a:t>Metering Scheme Auditor</a:t>
            </a:r>
          </a:p>
          <a:p>
            <a:pPr marL="0" indent="0">
              <a:lnSpc>
                <a:spcPct val="100000"/>
              </a:lnSpc>
              <a:spcBef>
                <a:spcPts val="0"/>
              </a:spcBef>
              <a:buNone/>
            </a:pPr>
            <a:endParaRPr lang="en-GB" sz="1200"/>
          </a:p>
          <a:p>
            <a:pPr marL="0" indent="0">
              <a:lnSpc>
                <a:spcPct val="100000"/>
              </a:lnSpc>
              <a:spcBef>
                <a:spcPts val="0"/>
              </a:spcBef>
              <a:buNone/>
            </a:pPr>
            <a:r>
              <a:rPr lang="en-GB" sz="1200" b="1">
                <a:latin typeface="Roboto"/>
                <a:ea typeface="Roboto"/>
                <a:cs typeface="Roboto"/>
              </a:rPr>
              <a:t>REC Products impacted by this change:</a:t>
            </a:r>
          </a:p>
          <a:p>
            <a:pPr marL="0" indent="0">
              <a:lnSpc>
                <a:spcPct val="100000"/>
              </a:lnSpc>
              <a:spcBef>
                <a:spcPts val="0"/>
              </a:spcBef>
              <a:buNone/>
            </a:pPr>
            <a:endParaRPr lang="en-GB" sz="1200">
              <a:solidFill>
                <a:srgbClr val="3C3C3B"/>
              </a:solidFill>
            </a:endParaRPr>
          </a:p>
          <a:p>
            <a:pPr marL="171450" indent="-171450">
              <a:lnSpc>
                <a:spcPct val="100000"/>
              </a:lnSpc>
              <a:spcBef>
                <a:spcPts val="0"/>
              </a:spcBef>
            </a:pPr>
            <a:r>
              <a:rPr lang="en-GB" sz="1200">
                <a:solidFill>
                  <a:srgbClr val="3C3C3B"/>
                </a:solidFill>
                <a:latin typeface="Roboto"/>
                <a:ea typeface="Roboto"/>
                <a:cs typeface="Roboto"/>
              </a:rPr>
              <a:t>REC Main Body</a:t>
            </a:r>
          </a:p>
          <a:p>
            <a:pPr marL="171450" indent="-171450">
              <a:lnSpc>
                <a:spcPct val="100000"/>
              </a:lnSpc>
              <a:spcBef>
                <a:spcPts val="0"/>
              </a:spcBef>
            </a:pPr>
            <a:r>
              <a:rPr lang="en-GB" sz="1200">
                <a:solidFill>
                  <a:srgbClr val="3C3C3B"/>
                </a:solidFill>
                <a:latin typeface="Roboto"/>
                <a:ea typeface="Roboto"/>
                <a:cs typeface="Roboto"/>
              </a:rPr>
              <a:t>Schedule 1 – Interpretations and Definitions</a:t>
            </a:r>
          </a:p>
          <a:p>
            <a:pPr marL="171450" indent="-171450">
              <a:lnSpc>
                <a:spcPct val="100000"/>
              </a:lnSpc>
              <a:spcBef>
                <a:spcPts val="0"/>
              </a:spcBef>
            </a:pPr>
            <a:r>
              <a:rPr lang="en-GB" sz="1200">
                <a:solidFill>
                  <a:srgbClr val="3C3C3B"/>
                </a:solidFill>
                <a:latin typeface="Roboto"/>
                <a:ea typeface="Roboto"/>
                <a:cs typeface="Roboto"/>
              </a:rPr>
              <a:t>Schedule 6 – Performance Assurance</a:t>
            </a:r>
          </a:p>
          <a:p>
            <a:pPr marL="171450" indent="-171450">
              <a:lnSpc>
                <a:spcPct val="100000"/>
              </a:lnSpc>
              <a:spcBef>
                <a:spcPts val="0"/>
              </a:spcBef>
            </a:pPr>
            <a:r>
              <a:rPr lang="en-GB" sz="1200">
                <a:solidFill>
                  <a:srgbClr val="3C3C3B"/>
                </a:solidFill>
                <a:latin typeface="Roboto"/>
                <a:ea typeface="Roboto"/>
                <a:cs typeface="Roboto"/>
              </a:rPr>
              <a:t>Schedule 14 – Metering Operations</a:t>
            </a:r>
          </a:p>
          <a:p>
            <a:pPr marL="171450" indent="-171450">
              <a:lnSpc>
                <a:spcPct val="100000"/>
              </a:lnSpc>
              <a:spcBef>
                <a:spcPts val="0"/>
              </a:spcBef>
            </a:pPr>
            <a:r>
              <a:rPr lang="en-GB" sz="1200">
                <a:solidFill>
                  <a:srgbClr val="3C3C3B"/>
                </a:solidFill>
                <a:latin typeface="Roboto"/>
                <a:ea typeface="Roboto"/>
                <a:cs typeface="Roboto"/>
              </a:rPr>
              <a:t>Schedule 15 - Metering Accreditation </a:t>
            </a:r>
          </a:p>
          <a:p>
            <a:pPr marL="171450" indent="-171450">
              <a:lnSpc>
                <a:spcPct val="100000"/>
              </a:lnSpc>
              <a:spcBef>
                <a:spcPts val="0"/>
              </a:spcBef>
            </a:pPr>
            <a:r>
              <a:rPr lang="en-GB" sz="1200">
                <a:solidFill>
                  <a:srgbClr val="3C3C3B"/>
                </a:solidFill>
                <a:latin typeface="Roboto"/>
                <a:ea typeface="Roboto"/>
                <a:cs typeface="Roboto"/>
              </a:rPr>
              <a:t>Performance Assurance Reporting Catalogue</a:t>
            </a:r>
          </a:p>
          <a:p>
            <a:pPr marL="171450" indent="-171450">
              <a:lnSpc>
                <a:spcPct val="100000"/>
              </a:lnSpc>
              <a:spcBef>
                <a:spcPts val="0"/>
              </a:spcBef>
            </a:pPr>
            <a:r>
              <a:rPr lang="en-GB" sz="1200">
                <a:solidFill>
                  <a:srgbClr val="3C3C3B"/>
                </a:solidFill>
                <a:latin typeface="Roboto"/>
                <a:ea typeface="Roboto"/>
                <a:cs typeface="Roboto"/>
              </a:rPr>
              <a:t>Consolidated Metering Code of Practice (CoMCoP)</a:t>
            </a:r>
          </a:p>
          <a:p>
            <a:pPr marL="0" lvl="0" indent="0">
              <a:lnSpc>
                <a:spcPct val="100000"/>
              </a:lnSpc>
              <a:spcBef>
                <a:spcPts val="0"/>
              </a:spcBef>
              <a:buNone/>
            </a:pPr>
            <a:endParaRPr lang="en-GB" sz="1200">
              <a:solidFill>
                <a:srgbClr val="3C3C3B"/>
              </a:solidFill>
            </a:endParaRPr>
          </a:p>
          <a:p>
            <a:pPr marL="0" lvl="0" indent="0">
              <a:lnSpc>
                <a:spcPct val="100000"/>
              </a:lnSpc>
              <a:spcBef>
                <a:spcPts val="0"/>
              </a:spcBef>
              <a:buNone/>
            </a:pPr>
            <a:r>
              <a:rPr lang="en-GB" sz="1200" b="1">
                <a:latin typeface="Roboto"/>
                <a:ea typeface="Roboto"/>
                <a:cs typeface="Roboto"/>
              </a:rPr>
              <a:t>Implementation:</a:t>
            </a:r>
          </a:p>
          <a:p>
            <a:pPr marL="0" lvl="0" indent="0">
              <a:lnSpc>
                <a:spcPct val="100000"/>
              </a:lnSpc>
              <a:spcBef>
                <a:spcPts val="0"/>
              </a:spcBef>
              <a:buNone/>
            </a:pPr>
            <a:endParaRPr lang="en-GB" sz="1200">
              <a:solidFill>
                <a:srgbClr val="3C3C3B"/>
              </a:solidFill>
            </a:endParaRPr>
          </a:p>
          <a:p>
            <a:pPr marL="171450" indent="-171450">
              <a:lnSpc>
                <a:spcPct val="100000"/>
              </a:lnSpc>
              <a:spcBef>
                <a:spcPts val="0"/>
              </a:spcBef>
            </a:pPr>
            <a:r>
              <a:rPr lang="en-GB" sz="1200">
                <a:solidFill>
                  <a:srgbClr val="3C3C3B"/>
                </a:solidFill>
                <a:latin typeface="Roboto"/>
                <a:ea typeface="Roboto"/>
                <a:cs typeface="Roboto"/>
              </a:rPr>
              <a:t>This change will be implemented in full on 28 June 2024. </a:t>
            </a:r>
          </a:p>
          <a:p>
            <a:pPr marL="0" indent="0">
              <a:buNone/>
            </a:pPr>
            <a:endParaRPr lang="en-GB" sz="1200"/>
          </a:p>
        </p:txBody>
      </p:sp>
    </p:spTree>
    <p:extLst>
      <p:ext uri="{BB962C8B-B14F-4D97-AF65-F5344CB8AC3E}">
        <p14:creationId xmlns:p14="http://schemas.microsoft.com/office/powerpoint/2010/main" val="76355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C2CA7C9-2D87-6C9F-445D-C8E45EAC140D}"/>
              </a:ext>
            </a:extLst>
          </p:cNvPr>
          <p:cNvSpPr/>
          <p:nvPr/>
        </p:nvSpPr>
        <p:spPr>
          <a:xfrm>
            <a:off x="68342" y="264749"/>
            <a:ext cx="12055316" cy="385421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9CDA6E5-E0F2-185A-ED0B-4F339F95A875}"/>
              </a:ext>
            </a:extLst>
          </p:cNvPr>
          <p:cNvSpPr txBox="1"/>
          <p:nvPr/>
        </p:nvSpPr>
        <p:spPr>
          <a:xfrm>
            <a:off x="168930" y="4900019"/>
            <a:ext cx="3680693"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Approved Meter Installer (AMI) - an entity which is approved (or which is seeking approval) as such under the Metering Accreditation Schedule, being the entity which undertakes the installation, replacement, repair and maintenance of gas Metering Equipment.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8FD9951-969A-5022-54DB-0D1083C66FCC}"/>
              </a:ext>
            </a:extLst>
          </p:cNvPr>
          <p:cNvSpPr txBox="1"/>
          <p:nvPr/>
        </p:nvSpPr>
        <p:spPr>
          <a:xfrm>
            <a:off x="7328011" y="4890368"/>
            <a:ext cx="4795647" cy="1361206"/>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Electricity Metering Operative (EMO) – an entity which is approved (or which is seeking approval) as such under the Metering Accreditation Schedule, being the entity which undertakes the installation, replacement, repair and maintenance of electricity Metering Equipment. </a:t>
            </a:r>
          </a:p>
        </p:txBody>
      </p:sp>
      <p:sp>
        <p:nvSpPr>
          <p:cNvPr id="14" name="TextBox 13">
            <a:extLst>
              <a:ext uri="{FF2B5EF4-FFF2-40B4-BE49-F238E27FC236}">
                <a16:creationId xmlns:a16="http://schemas.microsoft.com/office/drawing/2014/main" id="{86FF2927-B626-2613-D81C-CAE09DCFCCEE}"/>
              </a:ext>
            </a:extLst>
          </p:cNvPr>
          <p:cNvSpPr txBox="1"/>
          <p:nvPr/>
        </p:nvSpPr>
        <p:spPr>
          <a:xfrm>
            <a:off x="168930" y="2240790"/>
            <a:ext cx="3614355"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Meter Asset Manager (MAM) - means the Supplier Agent Appointed by a Gas Supplier in accordance with the Metering Operations Schedule. The MAM is accountable for the installation, replacement, repair and maintenance of gas Metering Equipment by a Qualified AMI.</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8F71817E-1C90-B93A-5C4F-164FFCDA2530}"/>
              </a:ext>
            </a:extLst>
          </p:cNvPr>
          <p:cNvSpPr txBox="1"/>
          <p:nvPr/>
        </p:nvSpPr>
        <p:spPr>
          <a:xfrm>
            <a:off x="-790575" y="560540"/>
            <a:ext cx="6606159" cy="784895"/>
          </a:xfrm>
          <a:prstGeom prst="rect">
            <a:avLst/>
          </a:prstGeom>
          <a:noFill/>
        </p:spPr>
        <p:txBody>
          <a:bodyPr wrap="square">
            <a:spAutoFit/>
          </a:bodyPr>
          <a:lstStyle/>
          <a:p>
            <a:pPr marL="914400" marR="0" lvl="2" indent="0" algn="l" defTabSz="914400" rtl="0" eaLnBrk="1" fontAlgn="auto" latinLnBrk="0" hangingPunct="1">
              <a:lnSpc>
                <a:spcPct val="11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means, as applicable, either: (a) for electricity, the Meter Operator Agent (MOA) appointed by the Electricity Supplier; or (b) for gas, the Meter Asset Manager (MAM) Appointed by the Gas Supplier.</a:t>
            </a:r>
          </a:p>
        </p:txBody>
      </p:sp>
      <p:sp>
        <p:nvSpPr>
          <p:cNvPr id="8" name="TextBox 7">
            <a:extLst>
              <a:ext uri="{FF2B5EF4-FFF2-40B4-BE49-F238E27FC236}">
                <a16:creationId xmlns:a16="http://schemas.microsoft.com/office/drawing/2014/main" id="{C0CAA15C-0C64-21E2-6BFE-E70F83FDD7B3}"/>
              </a:ext>
            </a:extLst>
          </p:cNvPr>
          <p:cNvSpPr txBox="1"/>
          <p:nvPr/>
        </p:nvSpPr>
        <p:spPr>
          <a:xfrm>
            <a:off x="68342" y="277148"/>
            <a:ext cx="95785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MEM – Metering Equipment Manager – collective term for Appointed MAM and MOA</a:t>
            </a:r>
          </a:p>
        </p:txBody>
      </p:sp>
      <p:sp>
        <p:nvSpPr>
          <p:cNvPr id="9" name="Rectangle 8">
            <a:extLst>
              <a:ext uri="{FF2B5EF4-FFF2-40B4-BE49-F238E27FC236}">
                <a16:creationId xmlns:a16="http://schemas.microsoft.com/office/drawing/2014/main" id="{5B898D13-CF98-A1A6-8412-BEFA912CA14A}"/>
              </a:ext>
            </a:extLst>
          </p:cNvPr>
          <p:cNvSpPr/>
          <p:nvPr/>
        </p:nvSpPr>
        <p:spPr>
          <a:xfrm>
            <a:off x="3959352" y="2406770"/>
            <a:ext cx="1414732" cy="815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MAM</a:t>
            </a:r>
          </a:p>
        </p:txBody>
      </p:sp>
      <p:sp>
        <p:nvSpPr>
          <p:cNvPr id="10" name="Rectangle 9">
            <a:extLst>
              <a:ext uri="{FF2B5EF4-FFF2-40B4-BE49-F238E27FC236}">
                <a16:creationId xmlns:a16="http://schemas.microsoft.com/office/drawing/2014/main" id="{8438568A-0D08-F87C-BD34-C6200C58EE68}"/>
              </a:ext>
            </a:extLst>
          </p:cNvPr>
          <p:cNvSpPr/>
          <p:nvPr/>
        </p:nvSpPr>
        <p:spPr>
          <a:xfrm>
            <a:off x="5803551" y="2401685"/>
            <a:ext cx="1414732" cy="8158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MOA</a:t>
            </a:r>
          </a:p>
        </p:txBody>
      </p:sp>
      <p:sp>
        <p:nvSpPr>
          <p:cNvPr id="11" name="Rectangle 10">
            <a:extLst>
              <a:ext uri="{FF2B5EF4-FFF2-40B4-BE49-F238E27FC236}">
                <a16:creationId xmlns:a16="http://schemas.microsoft.com/office/drawing/2014/main" id="{8CC9C234-EC76-2DBC-A697-2242FE938815}"/>
              </a:ext>
            </a:extLst>
          </p:cNvPr>
          <p:cNvSpPr/>
          <p:nvPr/>
        </p:nvSpPr>
        <p:spPr>
          <a:xfrm>
            <a:off x="3959352" y="4929062"/>
            <a:ext cx="1414732" cy="815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AMI</a:t>
            </a:r>
          </a:p>
        </p:txBody>
      </p:sp>
      <p:sp>
        <p:nvSpPr>
          <p:cNvPr id="13" name="Rectangle 12">
            <a:extLst>
              <a:ext uri="{FF2B5EF4-FFF2-40B4-BE49-F238E27FC236}">
                <a16:creationId xmlns:a16="http://schemas.microsoft.com/office/drawing/2014/main" id="{686A13A0-F77F-8DD2-E40F-ABA8E4E9E8ED}"/>
              </a:ext>
            </a:extLst>
          </p:cNvPr>
          <p:cNvSpPr/>
          <p:nvPr/>
        </p:nvSpPr>
        <p:spPr>
          <a:xfrm>
            <a:off x="5803550" y="4915675"/>
            <a:ext cx="1414732" cy="8158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EMO</a:t>
            </a:r>
          </a:p>
        </p:txBody>
      </p:sp>
      <p:sp>
        <p:nvSpPr>
          <p:cNvPr id="2" name="TextBox 1">
            <a:extLst>
              <a:ext uri="{FF2B5EF4-FFF2-40B4-BE49-F238E27FC236}">
                <a16:creationId xmlns:a16="http://schemas.microsoft.com/office/drawing/2014/main" id="{EFD0F6EE-097F-29DC-2C2A-0F971402B452}"/>
              </a:ext>
            </a:extLst>
          </p:cNvPr>
          <p:cNvSpPr txBox="1"/>
          <p:nvPr/>
        </p:nvSpPr>
        <p:spPr>
          <a:xfrm>
            <a:off x="5957376" y="1899139"/>
            <a:ext cx="1716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ELEC</a:t>
            </a:r>
          </a:p>
        </p:txBody>
      </p:sp>
      <p:sp>
        <p:nvSpPr>
          <p:cNvPr id="4" name="TextBox 3">
            <a:extLst>
              <a:ext uri="{FF2B5EF4-FFF2-40B4-BE49-F238E27FC236}">
                <a16:creationId xmlns:a16="http://schemas.microsoft.com/office/drawing/2014/main" id="{FFFA25B6-87ED-E9E5-31BC-47C4240A289E}"/>
              </a:ext>
            </a:extLst>
          </p:cNvPr>
          <p:cNvSpPr txBox="1"/>
          <p:nvPr/>
        </p:nvSpPr>
        <p:spPr>
          <a:xfrm>
            <a:off x="4071438" y="1899139"/>
            <a:ext cx="1716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GAS</a:t>
            </a:r>
          </a:p>
        </p:txBody>
      </p:sp>
      <p:sp>
        <p:nvSpPr>
          <p:cNvPr id="5" name="TextBox 4">
            <a:extLst>
              <a:ext uri="{FF2B5EF4-FFF2-40B4-BE49-F238E27FC236}">
                <a16:creationId xmlns:a16="http://schemas.microsoft.com/office/drawing/2014/main" id="{153CC568-CC75-4095-362E-E44A1532B3BE}"/>
              </a:ext>
            </a:extLst>
          </p:cNvPr>
          <p:cNvSpPr txBox="1"/>
          <p:nvPr/>
        </p:nvSpPr>
        <p:spPr>
          <a:xfrm>
            <a:off x="7388314" y="2278357"/>
            <a:ext cx="4562893" cy="1619739"/>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Meter Operator Agent (MOA) – means the Supplier Agent Appointed by an Electricity Supplier in accordance with the Metering Operations Schedule. The MOA is accountable for the installation, replacement, repair and maintenance of electricity Metering Equipment by a Qualified EMO.</a:t>
            </a:r>
          </a:p>
        </p:txBody>
      </p:sp>
    </p:spTree>
    <p:extLst>
      <p:ext uri="{BB962C8B-B14F-4D97-AF65-F5344CB8AC3E}">
        <p14:creationId xmlns:p14="http://schemas.microsoft.com/office/powerpoint/2010/main" val="3860225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4643aa66-eb50-4a76-a101-1f78f8edce5e"/>
  <p:tag name="SLIDO_EVENT_SECTION_UUID" val="2101734c-efe4-4498-820c-68460e60f728"/>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3MTgwMjYzMDR9"/>
  <p:tag name="SLIDO_TYPE" val="SlidoPoll"/>
  <p:tag name="SLIDO_POLL_UUID" val="7be28b4e-8ab0-4997-a68c-ac63d1b6ddbe"/>
  <p:tag name="SLIDO_TIMELINE" val="W3sic2NyZWVuIjoiU3VydmV5SW50cm8iLCJzaG93UmVzdWx0cyI6ZmFsc2UsInNob3dDb3JyZWN0QW5zd2VycyI6ZmFsc2UsInZvdGluZ0xvY2tlZCI6ZmFsc2V9LHsicG9sbFF1ZXN0aW9uVXVpZCI6IjkwMzU2MTc4LWQ1NmYtNDg1MC04NTA3LTNmODM3ZWM2M2FlZCIsInNob3dSZXN1bHRzIjp0cnVlLCJzaG93Q29ycmVjdEFuc3dlcnMiOmZhbHNlLCJ2b3RpbmdMb2NrZWQiOmZhbHNlfSx7InBvbGxRdWVzdGlvblV1aWQiOiIwNmUwZDBjYy0zZGZiLTRlZTYtYmY1Mi03NjMyYjQ0NmE3ZjMiLCJzaG93UmVzdWx0cyI6dHJ1ZSwic2hvd0NvcnJlY3RBbnN3ZXJzIjpmYWxz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TgwMjYyOTB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TgwMjYyOTh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2.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7" ma:contentTypeDescription="Create a new document." ma:contentTypeScope="" ma:versionID="d01303addd42b28e733fecdc0a5d6b22">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c77b75dde10294f881e130ecf9569a9f"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945D2-B6F2-4604-9C01-FCD9E4B9547B}">
  <ds:schemaRefs>
    <ds:schemaRef ds:uri="33669984-af94-4b35-9f37-f4574e663bce"/>
    <ds:schemaRef ds:uri="d5e8df70-7ba7-462a-92bc-0eb2af61e5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3B61F2-9333-4D01-A63B-66514F947467}">
  <ds:schemaRefs>
    <ds:schemaRef ds:uri="33669984-af94-4b35-9f37-f4574e663bce"/>
    <ds:schemaRef ds:uri="d5e8df70-7ba7-462a-92bc-0eb2af61e5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44079B1-CF66-4789-A210-AFEECEBEC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1948</Words>
  <Application>Microsoft Office PowerPoint</Application>
  <PresentationFormat>Widescreen</PresentationFormat>
  <Paragraphs>297</Paragraphs>
  <Slides>22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Roboto</vt:lpstr>
      <vt:lpstr>Roboto-regular</vt:lpstr>
      <vt:lpstr>REC Alternative Event Theme</vt:lpstr>
      <vt:lpstr>REC Light Event Theme</vt:lpstr>
      <vt:lpstr>Office Theme</vt:lpstr>
      <vt:lpstr>June 2024 REC Release Drop-in Session</vt:lpstr>
      <vt:lpstr>Introducing Your presenters</vt:lpstr>
      <vt:lpstr>Housekeeping</vt:lpstr>
      <vt:lpstr>PowerPoint Presentation</vt:lpstr>
      <vt:lpstr>Agenda For today</vt:lpstr>
      <vt:lpstr>Changes Planned for June 2024 Delivery</vt:lpstr>
      <vt:lpstr>R0043 – Commissioning of Works by the Crowded Meter Room Coordinator (CMRC) to Resolve Issues In Crowded Meter Rooms</vt:lpstr>
      <vt:lpstr>R0064 – Creating a Meter Operator Agent and MOCoP Installer</vt:lpstr>
      <vt:lpstr>PowerPoint Presentation</vt:lpstr>
      <vt:lpstr>R0070 – Provision of Enduring Test Environments</vt:lpstr>
      <vt:lpstr>R0142 – Amendment to Multiplication Factor Enumerations to Support Hydrogen Trials</vt:lpstr>
      <vt:lpstr>R0098 – Optional fuzzy searching in EES</vt:lpstr>
      <vt:lpstr>R0158 – Amendment to the ‘Supplier Registration Report (MAP)’ report methodology</vt:lpstr>
      <vt:lpstr>R0063 – Addition of key information to all Service Now tickets</vt:lpstr>
      <vt:lpstr>R0167 – Change Process Improvements following Code Manager review</vt:lpstr>
      <vt:lpstr>SUMMARY OF IMPACTED PRODUCTS</vt:lpstr>
      <vt:lpstr>Post Implementation Support</vt:lpstr>
      <vt:lpstr>support</vt:lpstr>
      <vt:lpstr>Q&amp;A</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November 2023 REC Release Webinar</dc:title>
  <dc:creator>Jenny Hyskaj</dc:creator>
  <cp:lastModifiedBy>Jenny Hyskaj</cp:lastModifiedBy>
  <cp:revision>1</cp:revision>
  <dcterms:created xsi:type="dcterms:W3CDTF">2023-08-29T09:43:24Z</dcterms:created>
  <dcterms:modified xsi:type="dcterms:W3CDTF">2024-06-11T12:57:09Z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y fmtid="{D5CDD505-2E9C-101B-9397-08002B2CF9AE}" pid="3" name="MSIP_Label_2d7f055f-5347-41d4-8cbe-c035e83f4f3c_Enabled">
    <vt:lpwstr>true</vt:lpwstr>
  </property>
  <property fmtid="{D5CDD505-2E9C-101B-9397-08002B2CF9AE}" pid="4" name="MSIP_Label_2d7f055f-5347-41d4-8cbe-c035e83f4f3c_SetDate">
    <vt:lpwstr>2023-08-29T10:33:41Z</vt:lpwstr>
  </property>
  <property fmtid="{D5CDD505-2E9C-101B-9397-08002B2CF9AE}" pid="5" name="MSIP_Label_2d7f055f-5347-41d4-8cbe-c035e83f4f3c_Method">
    <vt:lpwstr>Standard</vt:lpwstr>
  </property>
  <property fmtid="{D5CDD505-2E9C-101B-9397-08002B2CF9AE}" pid="6" name="MSIP_Label_2d7f055f-5347-41d4-8cbe-c035e83f4f3c_Name">
    <vt:lpwstr>defa4170-0d19-0005-0004-bc88714345d2</vt:lpwstr>
  </property>
  <property fmtid="{D5CDD505-2E9C-101B-9397-08002B2CF9AE}" pid="7" name="MSIP_Label_2d7f055f-5347-41d4-8cbe-c035e83f4f3c_SiteId">
    <vt:lpwstr>883dbbc0-a334-4b54-87cf-04fa94aeafb8</vt:lpwstr>
  </property>
  <property fmtid="{D5CDD505-2E9C-101B-9397-08002B2CF9AE}" pid="8" name="MSIP_Label_2d7f055f-5347-41d4-8cbe-c035e83f4f3c_ActionId">
    <vt:lpwstr>73231cda-85aa-4533-bea8-5802a48e7d0c</vt:lpwstr>
  </property>
  <property fmtid="{D5CDD505-2E9C-101B-9397-08002B2CF9AE}" pid="9" name="MSIP_Label_2d7f055f-5347-41d4-8cbe-c035e83f4f3c_ContentBits">
    <vt:lpwstr>0</vt:lpwstr>
  </property>
  <property fmtid="{D5CDD505-2E9C-101B-9397-08002B2CF9AE}" pid="10" name="ContentTypeId">
    <vt:lpwstr>0x01010064B6ABD153718F40AB257D99BCA5D342</vt:lpwstr>
  </property>
  <property fmtid="{D5CDD505-2E9C-101B-9397-08002B2CF9AE}" pid="11" name="MediaServiceImageTags">
    <vt:lpwstr/>
  </property>
</Properties>
</file>