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4"/>
  </p:notesMasterIdLst>
  <p:handoutMasterIdLst>
    <p:handoutMasterId r:id="rId35"/>
  </p:handoutMasterIdLst>
  <p:sldIdLst>
    <p:sldId id="256" r:id="rId6"/>
    <p:sldId id="258" r:id="rId7"/>
    <p:sldId id="268" r:id="rId8"/>
    <p:sldId id="263" r:id="rId9"/>
    <p:sldId id="269" r:id="rId10"/>
    <p:sldId id="270" r:id="rId11"/>
    <p:sldId id="265" r:id="rId12"/>
    <p:sldId id="271" r:id="rId13"/>
    <p:sldId id="273" r:id="rId14"/>
    <p:sldId id="274" r:id="rId15"/>
    <p:sldId id="281" r:id="rId16"/>
    <p:sldId id="278" r:id="rId17"/>
    <p:sldId id="275" r:id="rId18"/>
    <p:sldId id="276" r:id="rId19"/>
    <p:sldId id="282" r:id="rId20"/>
    <p:sldId id="279" r:id="rId21"/>
    <p:sldId id="280" r:id="rId22"/>
    <p:sldId id="283" r:id="rId23"/>
    <p:sldId id="284" r:id="rId24"/>
    <p:sldId id="285" r:id="rId25"/>
    <p:sldId id="286" r:id="rId26"/>
    <p:sldId id="287" r:id="rId27"/>
    <p:sldId id="288" r:id="rId28"/>
    <p:sldId id="289" r:id="rId29"/>
    <p:sldId id="290" r:id="rId30"/>
    <p:sldId id="291" r:id="rId31"/>
    <p:sldId id="257" r:id="rId32"/>
    <p:sldId id="292"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7BAAB9-BEE8-4FCE-ACE5-A1B1D9632117}" v="1" dt="2022-09-26T12:33:28.269"/>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492" autoAdjust="0"/>
  </p:normalViewPr>
  <p:slideViewPr>
    <p:cSldViewPr snapToGrid="0">
      <p:cViewPr varScale="1">
        <p:scale>
          <a:sx n="55" d="100"/>
          <a:sy n="55" d="100"/>
        </p:scale>
        <p:origin x="280"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03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a Bray" userId="039ee3fd-3261-4a72-bb7e-f20728caceb7" providerId="ADAL" clId="{EC7BAAB9-BEE8-4FCE-ACE5-A1B1D9632117}"/>
    <pc:docChg chg="modSld">
      <pc:chgData name="Amelia Bray" userId="039ee3fd-3261-4a72-bb7e-f20728caceb7" providerId="ADAL" clId="{EC7BAAB9-BEE8-4FCE-ACE5-A1B1D9632117}" dt="2022-09-26T12:33:28.267" v="37" actId="14826"/>
      <pc:docMkLst>
        <pc:docMk/>
      </pc:docMkLst>
      <pc:sldChg chg="modSp mod">
        <pc:chgData name="Amelia Bray" userId="039ee3fd-3261-4a72-bb7e-f20728caceb7" providerId="ADAL" clId="{EC7BAAB9-BEE8-4FCE-ACE5-A1B1D9632117}" dt="2022-09-26T12:33:28.267" v="37" actId="14826"/>
        <pc:sldMkLst>
          <pc:docMk/>
          <pc:sldMk cId="684095043" sldId="258"/>
        </pc:sldMkLst>
        <pc:spChg chg="mod">
          <ac:chgData name="Amelia Bray" userId="039ee3fd-3261-4a72-bb7e-f20728caceb7" providerId="ADAL" clId="{EC7BAAB9-BEE8-4FCE-ACE5-A1B1D9632117}" dt="2022-09-26T12:30:36.367" v="36" actId="20577"/>
          <ac:spMkLst>
            <pc:docMk/>
            <pc:sldMk cId="684095043" sldId="258"/>
            <ac:spMk id="8" creationId="{F9E2836F-155D-369A-49DC-9DFD3D7D173B}"/>
          </ac:spMkLst>
        </pc:spChg>
        <pc:picChg chg="mod">
          <ac:chgData name="Amelia Bray" userId="039ee3fd-3261-4a72-bb7e-f20728caceb7" providerId="ADAL" clId="{EC7BAAB9-BEE8-4FCE-ACE5-A1B1D9632117}" dt="2022-09-26T12:33:28.267" v="37" actId="14826"/>
          <ac:picMkLst>
            <pc:docMk/>
            <pc:sldMk cId="684095043" sldId="258"/>
            <ac:picMk id="12" creationId="{399A6ACC-9124-B369-010B-1A54BE3FEB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26/09/2022</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66971-FEAB-4FC8-8E42-975AB0C6495B}" type="datetimeFigureOut">
              <a:rPr lang="en-GB" smtClean="0"/>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58763-982B-454C-850C-FAEB193FC445}" type="slidenum">
              <a:rPr lang="en-GB" smtClean="0"/>
              <a:t>‹#›</a:t>
            </a:fld>
            <a:endParaRPr lang="en-GB"/>
          </a:p>
        </p:txBody>
      </p:sp>
    </p:spTree>
    <p:extLst>
      <p:ext uri="{BB962C8B-B14F-4D97-AF65-F5344CB8AC3E}">
        <p14:creationId xmlns:p14="http://schemas.microsoft.com/office/powerpoint/2010/main" val="113728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Electricity_market" TargetMode="External"/><Relationship Id="rId3" Type="http://schemas.openxmlformats.org/officeDocument/2006/relationships/hyperlink" Target="https://en.wikipedia.org/wiki/Public_electricity_supplier" TargetMode="External"/><Relationship Id="rId7" Type="http://schemas.openxmlformats.org/officeDocument/2006/relationships/hyperlink" Target="https://en.wikipedia.org/wiki/Office_of_Gas_and_Electricity_Markets#cite_note-15" TargetMode="External"/><Relationship Id="rId12" Type="http://schemas.openxmlformats.org/officeDocument/2006/relationships/hyperlink" Target="https://www.igem.org.uk/membershi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BG_plc" TargetMode="External"/><Relationship Id="rId11" Type="http://schemas.openxmlformats.org/officeDocument/2006/relationships/hyperlink" Target="https://www.igem.org.uk/professional-development/" TargetMode="External"/><Relationship Id="rId5" Type="http://schemas.openxmlformats.org/officeDocument/2006/relationships/hyperlink" Target="https://en.wikipedia.org/wiki/Centrica" TargetMode="External"/><Relationship Id="rId10" Type="http://schemas.openxmlformats.org/officeDocument/2006/relationships/hyperlink" Target="https://www.igem.org.uk/events-and-courses/" TargetMode="External"/><Relationship Id="rId4" Type="http://schemas.openxmlformats.org/officeDocument/2006/relationships/hyperlink" Target="https://en.wikipedia.org/wiki/Monopoly" TargetMode="External"/><Relationship Id="rId9" Type="http://schemas.openxmlformats.org/officeDocument/2006/relationships/hyperlink" Target="https://www.igem.org.uk/technical-services/technical-gas-standar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dirty="0">
                <a:solidFill>
                  <a:srgbClr val="373A36"/>
                </a:solidFill>
                <a:effectLst/>
                <a:latin typeface="AktivGrotesk-Regular"/>
              </a:rPr>
              <a:t>Gas producers and importers sell gas to licensed shippers who then own the gas as it travels through the network of transmission and distribution pipes.</a:t>
            </a:r>
          </a:p>
          <a:p>
            <a:pPr marL="171450" indent="-171450" algn="l">
              <a:buFont typeface="Arial" panose="020B0604020202020204" pitchFamily="34" charset="0"/>
              <a:buChar char="•"/>
            </a:pPr>
            <a:r>
              <a:rPr lang="en-GB" b="0" i="0" dirty="0">
                <a:solidFill>
                  <a:srgbClr val="373A36"/>
                </a:solidFill>
                <a:effectLst/>
                <a:latin typeface="AktivGrotesk-Regular"/>
              </a:rPr>
              <a:t>Shipping involves buying gas from producers, arranging for it to be conveyed to supply points via the NTS (National Transmission System) and selling it to gas suppliers. </a:t>
            </a:r>
          </a:p>
          <a:p>
            <a:pPr marL="171450" indent="-171450" algn="l">
              <a:buFont typeface="Arial" panose="020B0604020202020204" pitchFamily="34" charset="0"/>
              <a:buChar char="•"/>
            </a:pPr>
            <a:r>
              <a:rPr lang="en-GB" b="0" i="0" dirty="0">
                <a:solidFill>
                  <a:srgbClr val="373A36"/>
                </a:solidFill>
                <a:effectLst/>
                <a:latin typeface="AktivGrotesk-Regular"/>
              </a:rPr>
              <a:t>Shippers pay National Grid to run their gas through the national transmission network and LNG importers pay for the right to land LNG at the importation terminals.</a:t>
            </a:r>
          </a:p>
          <a:p>
            <a:pPr marL="171450" indent="-171450" algn="l">
              <a:buFont typeface="Arial" panose="020B0604020202020204" pitchFamily="34" charset="0"/>
              <a:buChar char="•"/>
            </a:pPr>
            <a:r>
              <a:rPr lang="en-GB" b="0" i="0" dirty="0">
                <a:solidFill>
                  <a:srgbClr val="373A36"/>
                </a:solidFill>
                <a:effectLst/>
                <a:latin typeface="AktivGrotesk-Regular"/>
              </a:rPr>
              <a:t>Shippers also pay National Grid and other gas distribution network operators to transport their gas to homes and businesses. These charges are passed on to consumers and reflect the cost of building, maintaining and operating the networks and running a 24-hour gas emergency helpline.</a:t>
            </a:r>
          </a:p>
          <a:p>
            <a:pPr marL="171450" indent="-171450" algn="l">
              <a:buFont typeface="Arial" panose="020B0604020202020204" pitchFamily="34" charset="0"/>
              <a:buChar char="•"/>
            </a:pPr>
            <a:r>
              <a:rPr lang="en-GB" b="0" i="0" dirty="0">
                <a:solidFill>
                  <a:srgbClr val="373A36"/>
                </a:solidFill>
                <a:effectLst/>
                <a:latin typeface="AktivGrotesk-Regular"/>
              </a:rPr>
              <a:t>Gas consumers – homes and businesses throughout the UK – have many gas supply companies to choose from. The supply companies pay the gas shippers who buy gas and arrange for it to be transported.</a:t>
            </a:r>
          </a:p>
          <a:p>
            <a:endParaRPr lang="en-US" dirty="0"/>
          </a:p>
          <a:p>
            <a:endParaRPr lang="en-GB" dirty="0"/>
          </a:p>
        </p:txBody>
      </p:sp>
      <p:sp>
        <p:nvSpPr>
          <p:cNvPr id="4" name="Slide Number Placeholder 3"/>
          <p:cNvSpPr>
            <a:spLocks noGrp="1"/>
          </p:cNvSpPr>
          <p:nvPr>
            <p:ph type="sldNum" sz="quarter" idx="5"/>
          </p:nvPr>
        </p:nvSpPr>
        <p:spPr/>
        <p:txBody>
          <a:bodyPr/>
          <a:lstStyle/>
          <a:p>
            <a:fld id="{F6558763-982B-454C-850C-FAEB193FC445}" type="slidenum">
              <a:rPr lang="en-GB" smtClean="0"/>
              <a:t>7</a:t>
            </a:fld>
            <a:endParaRPr lang="en-GB"/>
          </a:p>
        </p:txBody>
      </p:sp>
    </p:spTree>
    <p:extLst>
      <p:ext uri="{BB962C8B-B14F-4D97-AF65-F5344CB8AC3E}">
        <p14:creationId xmlns:p14="http://schemas.microsoft.com/office/powerpoint/2010/main" val="139063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dirty="0">
                <a:solidFill>
                  <a:srgbClr val="373A36"/>
                </a:solidFill>
                <a:effectLst/>
                <a:latin typeface="AktivGrotesk-Regular"/>
              </a:rPr>
              <a:t>Ofgem – formerly </a:t>
            </a:r>
            <a:r>
              <a:rPr lang="en-GB" b="0" i="0" dirty="0" err="1">
                <a:solidFill>
                  <a:srgbClr val="373A36"/>
                </a:solidFill>
                <a:effectLst/>
                <a:latin typeface="AktivGrotesk-Regular"/>
              </a:rPr>
              <a:t>ofgas</a:t>
            </a:r>
            <a:r>
              <a:rPr lang="en-GB" b="0" i="0" dirty="0">
                <a:solidFill>
                  <a:srgbClr val="373A36"/>
                </a:solidFill>
                <a:effectLst/>
                <a:latin typeface="AktivGrotesk-Regular"/>
              </a:rPr>
              <a:t> - </a:t>
            </a:r>
            <a:r>
              <a:rPr lang="en-GB" b="0" i="0" dirty="0">
                <a:solidFill>
                  <a:srgbClr val="202122"/>
                </a:solidFill>
                <a:effectLst/>
                <a:latin typeface="Arial" panose="020B0604020202020204" pitchFamily="34" charset="0"/>
              </a:rPr>
              <a:t>Starting in the 1990s, the supply of electricity and gas to retail consumers in the UK has been unbundled from the rest of the industry. At the time of privatisation, British Gas and the regional </a:t>
            </a:r>
            <a:r>
              <a:rPr lang="en-GB" b="0" i="0" u="none" strike="noStrike" dirty="0">
                <a:solidFill>
                  <a:srgbClr val="0645AD"/>
                </a:solidFill>
                <a:effectLst/>
                <a:latin typeface="Arial" panose="020B0604020202020204" pitchFamily="34" charset="0"/>
                <a:hlinkClick r:id="rId3" tooltip="Public electricity supplier"/>
              </a:rPr>
              <a:t>public electricity suppliers</a:t>
            </a:r>
            <a:r>
              <a:rPr lang="en-GB" b="0" i="0" dirty="0">
                <a:solidFill>
                  <a:srgbClr val="202122"/>
                </a:solidFill>
                <a:effectLst/>
                <a:latin typeface="Arial" panose="020B0604020202020204" pitchFamily="34" charset="0"/>
              </a:rPr>
              <a:t> held a </a:t>
            </a:r>
            <a:r>
              <a:rPr lang="en-GB" b="0" i="0" u="none" strike="noStrike" dirty="0">
                <a:solidFill>
                  <a:srgbClr val="0645AD"/>
                </a:solidFill>
                <a:effectLst/>
                <a:latin typeface="Arial" panose="020B0604020202020204" pitchFamily="34" charset="0"/>
                <a:hlinkClick r:id="rId4" tooltip="Monopoly"/>
              </a:rPr>
              <a:t>monopoly</a:t>
            </a:r>
            <a:r>
              <a:rPr lang="en-GB" b="0" i="0" dirty="0">
                <a:solidFill>
                  <a:srgbClr val="202122"/>
                </a:solidFill>
                <a:effectLst/>
                <a:latin typeface="Arial" panose="020B0604020202020204" pitchFamily="34" charset="0"/>
              </a:rPr>
              <a:t> on supplying all domestic gas and electricity consumers respectively. In 1997, British Gas was split (demerged) into </a:t>
            </a:r>
            <a:r>
              <a:rPr lang="en-GB" b="0" i="0" u="none" strike="noStrike" dirty="0">
                <a:solidFill>
                  <a:srgbClr val="0645AD"/>
                </a:solidFill>
                <a:effectLst/>
                <a:latin typeface="Arial" panose="020B0604020202020204" pitchFamily="34" charset="0"/>
                <a:hlinkClick r:id="rId5" tooltip="Centrica"/>
              </a:rPr>
              <a:t>Centrica</a:t>
            </a:r>
            <a:r>
              <a:rPr lang="en-GB" b="0" i="0" dirty="0">
                <a:solidFill>
                  <a:srgbClr val="202122"/>
                </a:solidFill>
                <a:effectLst/>
                <a:latin typeface="Arial" panose="020B0604020202020204" pitchFamily="34" charset="0"/>
              </a:rPr>
              <a:t> and </a:t>
            </a:r>
            <a:r>
              <a:rPr lang="en-GB" b="0" i="0" u="none" strike="noStrike" dirty="0">
                <a:solidFill>
                  <a:srgbClr val="0645AD"/>
                </a:solidFill>
                <a:effectLst/>
                <a:latin typeface="Arial" panose="020B0604020202020204" pitchFamily="34" charset="0"/>
                <a:hlinkClick r:id="rId6" tooltip="BG plc"/>
              </a:rPr>
              <a:t>BG plc</a:t>
            </a:r>
            <a:r>
              <a:rPr lang="en-GB" b="0" i="0" dirty="0">
                <a:solidFill>
                  <a:srgbClr val="202122"/>
                </a:solidFill>
                <a:effectLst/>
                <a:latin typeface="Arial" panose="020B0604020202020204" pitchFamily="34" charset="0"/>
              </a:rPr>
              <a:t>, in order to separate gas supply from its production and distribution.</a:t>
            </a:r>
            <a:r>
              <a:rPr lang="en-GB" b="0" i="0" u="none" strike="noStrike" baseline="30000" dirty="0">
                <a:solidFill>
                  <a:srgbClr val="0645AD"/>
                </a:solidFill>
                <a:effectLst/>
                <a:latin typeface="Arial" panose="020B0604020202020204" pitchFamily="34" charset="0"/>
                <a:hlinkClick r:id="rId7"/>
              </a:rPr>
              <a:t>[15]</a:t>
            </a:r>
            <a:r>
              <a:rPr lang="en-GB" b="0" i="0" dirty="0">
                <a:solidFill>
                  <a:srgbClr val="202122"/>
                </a:solidFill>
                <a:effectLst/>
                <a:latin typeface="Arial" panose="020B0604020202020204" pitchFamily="34" charset="0"/>
              </a:rPr>
              <a:t> Between 1996 and 1999, domestic energy consumers were gradually able to choose their supplier. Finally, in May 1998 the domestic gas market was fully opened to competition, followed by the domestic </a:t>
            </a:r>
            <a:r>
              <a:rPr lang="en-GB" b="0" i="0" u="none" strike="noStrike" dirty="0">
                <a:solidFill>
                  <a:srgbClr val="0645AD"/>
                </a:solidFill>
                <a:effectLst/>
                <a:latin typeface="Arial" panose="020B0604020202020204" pitchFamily="34" charset="0"/>
                <a:hlinkClick r:id="rId8" tooltip="Electricity market"/>
              </a:rPr>
              <a:t>electricity market</a:t>
            </a:r>
            <a:r>
              <a:rPr lang="en-GB" b="0" i="0" dirty="0">
                <a:solidFill>
                  <a:srgbClr val="202122"/>
                </a:solidFill>
                <a:effectLst/>
                <a:latin typeface="Arial" panose="020B0604020202020204" pitchFamily="34" charset="0"/>
              </a:rPr>
              <a:t> in May 1999.</a:t>
            </a:r>
            <a:endParaRPr lang="en-GB" b="0" i="0" dirty="0">
              <a:solidFill>
                <a:srgbClr val="373A36"/>
              </a:solidFill>
              <a:effectLst/>
              <a:latin typeface="AktivGrotesk-Regular"/>
            </a:endParaRPr>
          </a:p>
          <a:p>
            <a:pPr marL="171450" indent="-171450">
              <a:buFont typeface="Arial" panose="020B0604020202020204" pitchFamily="34" charset="0"/>
              <a:buChar char="•"/>
            </a:pPr>
            <a:r>
              <a:rPr lang="en-US" dirty="0"/>
              <a:t>Joint Office - </a:t>
            </a:r>
            <a:r>
              <a:rPr lang="en-GB" b="0" i="0" dirty="0">
                <a:solidFill>
                  <a:srgbClr val="FFFFFF"/>
                </a:solidFill>
                <a:effectLst/>
                <a:latin typeface="Roboto" panose="02000000000000000000" pitchFamily="2" charset="0"/>
              </a:rPr>
              <a:t>Are the Code Administrator for the Uniform Network Code (UNC), which sets out the common transportation arrangements for Great Britain’s gas industry. Their role is to administer the governance of the processes for modifying the UNC and for a number of sub-committees that oversee its operations.</a:t>
            </a:r>
          </a:p>
          <a:p>
            <a:pPr marL="171450" indent="-171450">
              <a:buFont typeface="Arial" panose="020B0604020202020204" pitchFamily="34" charset="0"/>
              <a:buChar char="•"/>
            </a:pPr>
            <a:r>
              <a:rPr lang="en-US" b="0" dirty="0"/>
              <a:t>SPAA - </a:t>
            </a:r>
            <a:r>
              <a:rPr lang="en-GB" b="0" dirty="0"/>
              <a:t> T</a:t>
            </a:r>
            <a:r>
              <a:rPr lang="en-GB" sz="1200" b="0" i="0" u="none" strike="noStrike" kern="1200" dirty="0">
                <a:solidFill>
                  <a:schemeClr val="tx1"/>
                </a:solidFill>
                <a:effectLst/>
                <a:latin typeface="+mn-lt"/>
                <a:ea typeface="+mn-ea"/>
                <a:cs typeface="+mn-cs"/>
              </a:rPr>
              <a:t>he Supply Point Administration Agreement (SPAA) sets out the inter-operational arrangements between gas suppliers and transporters in the UK retail market. It is a multi-party agreement to which all domestic gas suppliers and all gas transporters are required by their Licences to accede. The SPAA was created to provide a governance arrangement covering processes which are not ordinarily covered by existing contracts or agreements, but which are nonetheless considered important to the effective and efficient transfer of consumers between suppliers. The Agreement provides a robust mechanism for making changes to the operational arrangements such as the sets of data that parties must share when a consumer wishes to switch supplier.</a:t>
            </a:r>
          </a:p>
          <a:p>
            <a:pPr marL="171450" indent="-171450">
              <a:buFont typeface="Arial" panose="020B0604020202020204" pitchFamily="34" charset="0"/>
              <a:buChar char="•"/>
            </a:pPr>
            <a:r>
              <a:rPr lang="en-GB" sz="1200" b="0" i="0" u="none" strike="noStrike" kern="1200" dirty="0">
                <a:solidFill>
                  <a:schemeClr val="tx1"/>
                </a:solidFill>
                <a:effectLst/>
                <a:latin typeface="+mn-lt"/>
                <a:ea typeface="+mn-ea"/>
                <a:cs typeface="+mn-cs"/>
              </a:rPr>
              <a:t>SPAA Exec committee – Supplier  / GDNO governance committee where </a:t>
            </a:r>
            <a:r>
              <a:rPr lang="en-GB" sz="1200" b="0" i="0" u="none" strike="noStrike" kern="1200" dirty="0" err="1">
                <a:solidFill>
                  <a:schemeClr val="tx1"/>
                </a:solidFill>
                <a:effectLst/>
                <a:latin typeface="+mn-lt"/>
                <a:ea typeface="+mn-ea"/>
                <a:cs typeface="+mn-cs"/>
              </a:rPr>
              <a:t>MAMCoP</a:t>
            </a:r>
            <a:r>
              <a:rPr lang="en-GB" sz="1200" b="0" i="0" u="none" strike="noStrike" kern="1200" dirty="0">
                <a:solidFill>
                  <a:schemeClr val="tx1"/>
                </a:solidFill>
                <a:effectLst/>
                <a:latin typeface="+mn-lt"/>
                <a:ea typeface="+mn-ea"/>
                <a:cs typeface="+mn-cs"/>
              </a:rPr>
              <a:t> and </a:t>
            </a:r>
            <a:r>
              <a:rPr lang="en-GB" sz="1200" b="0" i="0" u="none" strike="noStrike" kern="1200" dirty="0" err="1">
                <a:solidFill>
                  <a:schemeClr val="tx1"/>
                </a:solidFill>
                <a:effectLst/>
                <a:latin typeface="+mn-lt"/>
                <a:ea typeface="+mn-ea"/>
                <a:cs typeface="+mn-cs"/>
              </a:rPr>
              <a:t>Amicop</a:t>
            </a:r>
            <a:r>
              <a:rPr lang="en-GB" sz="1200" b="0" i="0" u="none" strike="noStrike" kern="1200" dirty="0">
                <a:solidFill>
                  <a:schemeClr val="tx1"/>
                </a:solidFill>
                <a:effectLst/>
                <a:latin typeface="+mn-lt"/>
                <a:ea typeface="+mn-ea"/>
                <a:cs typeface="+mn-cs"/>
              </a:rPr>
              <a:t> reported in to .</a:t>
            </a:r>
          </a:p>
          <a:p>
            <a:pPr marL="171450" indent="-171450" algn="l" fontAlgn="base">
              <a:buFont typeface="Arial" panose="020B0604020202020204" pitchFamily="34" charset="0"/>
              <a:buChar char="•"/>
            </a:pPr>
            <a:r>
              <a:rPr lang="en-GB" b="0" i="0" dirty="0" err="1">
                <a:solidFill>
                  <a:srgbClr val="454545"/>
                </a:solidFill>
                <a:effectLst/>
                <a:latin typeface="Avenir"/>
              </a:rPr>
              <a:t>XoServe</a:t>
            </a:r>
            <a:r>
              <a:rPr lang="en-GB" b="0" i="0" dirty="0">
                <a:solidFill>
                  <a:srgbClr val="454545"/>
                </a:solidFill>
                <a:effectLst/>
                <a:latin typeface="Avenir"/>
              </a:rPr>
              <a:t> –Is the gas industry’s Central Data Service Provider (CDSP), they provide a suite of vital services for gas Suppliers, Shippers and Transporters.  </a:t>
            </a:r>
          </a:p>
          <a:p>
            <a:pPr algn="l" fontAlgn="base"/>
            <a:r>
              <a:rPr lang="en-GB" b="0" i="0" dirty="0">
                <a:solidFill>
                  <a:srgbClr val="454545"/>
                </a:solidFill>
                <a:effectLst/>
                <a:latin typeface="Avenir"/>
              </a:rPr>
              <a:t>   They ensure Britain’s retail gas market runs efficiently and reliably and provide a single, consistent point of service for our customers and make sure their data is            transported securely and their </a:t>
            </a:r>
            <a:r>
              <a:rPr lang="en-GB" b="0" i="0" dirty="0">
                <a:solidFill>
                  <a:srgbClr val="32477E"/>
                </a:solidFill>
                <a:effectLst/>
                <a:latin typeface="Avenir"/>
              </a:rPr>
              <a:t>central register holds details of all gas supply points. </a:t>
            </a:r>
            <a:r>
              <a:rPr lang="en-GB" b="0" i="0" dirty="0">
                <a:solidFill>
                  <a:srgbClr val="454545"/>
                </a:solidFill>
                <a:effectLst/>
                <a:latin typeface="Avenir"/>
              </a:rPr>
              <a:t>They are governed and owned by the gas industry.  </a:t>
            </a:r>
          </a:p>
          <a:p>
            <a:pPr marL="171450" indent="-171450" algn="l" fontAlgn="base">
              <a:buFont typeface="Arial" panose="020B0604020202020204" pitchFamily="34" charset="0"/>
              <a:buChar char="•"/>
            </a:pPr>
            <a:r>
              <a:rPr lang="en-GB" b="0" i="0" dirty="0">
                <a:solidFill>
                  <a:srgbClr val="454545"/>
                </a:solidFill>
                <a:effectLst/>
                <a:latin typeface="Avenir"/>
              </a:rPr>
              <a:t> BSI – </a:t>
            </a:r>
            <a:r>
              <a:rPr lang="en-GB" b="0" i="0" dirty="0">
                <a:solidFill>
                  <a:srgbClr val="4D4D4D"/>
                </a:solidFill>
                <a:effectLst/>
                <a:latin typeface="Noto Sans" panose="020B0502040204020203" pitchFamily="34" charset="0"/>
              </a:rPr>
              <a:t>Their role as the UK national standards body reaches across the international standards community and sets the benchmark for components and equipment.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4D4D4D"/>
                </a:solidFill>
                <a:effectLst/>
                <a:latin typeface="Noto Sans" panose="020B0502040204020203" pitchFamily="34" charset="0"/>
              </a:rPr>
              <a:t>IGEM - </a:t>
            </a:r>
            <a:r>
              <a:rPr lang="en-GB" b="0" i="0" dirty="0">
                <a:solidFill>
                  <a:srgbClr val="444444"/>
                </a:solidFill>
                <a:effectLst/>
                <a:latin typeface="Open Sans" panose="020B0606030504020204" pitchFamily="34" charset="0"/>
              </a:rPr>
              <a:t>Are the professional engineering institution for gas, here to support individuals and organisations connected with the gas industry.</a:t>
            </a:r>
          </a:p>
          <a:p>
            <a:pPr algn="l"/>
            <a:r>
              <a:rPr lang="en-GB" b="0" i="0" dirty="0">
                <a:solidFill>
                  <a:srgbClr val="444444"/>
                </a:solidFill>
                <a:effectLst/>
                <a:latin typeface="Open Sans" panose="020B0606030504020204" pitchFamily="34" charset="0"/>
              </a:rPr>
              <a:t>As advocates of excellence, our core aim is to help all those involved with gas to achieve and maintain the highest standards of professional competence.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444444"/>
                </a:solidFill>
                <a:effectLst/>
                <a:latin typeface="Open Sans" panose="020B0606030504020204" pitchFamily="34" charset="0"/>
              </a:rPr>
              <a:t>We do this by publishing </a:t>
            </a:r>
            <a:r>
              <a:rPr lang="en-GB" b="0" i="0" u="none" strike="noStrike" dirty="0">
                <a:solidFill>
                  <a:srgbClr val="00A0DE"/>
                </a:solidFill>
                <a:effectLst/>
                <a:latin typeface="Open Sans" panose="020B0606030504020204" pitchFamily="34" charset="0"/>
                <a:hlinkClick r:id="rId9" tooltip="Technical Standards"/>
              </a:rPr>
              <a:t>technical standards</a:t>
            </a:r>
            <a:r>
              <a:rPr lang="en-GB" b="0" i="0" dirty="0">
                <a:solidFill>
                  <a:srgbClr val="444444"/>
                </a:solidFill>
                <a:effectLst/>
                <a:latin typeface="Open Sans" panose="020B0606030504020204" pitchFamily="34" charset="0"/>
              </a:rPr>
              <a:t>, delivering high quality </a:t>
            </a:r>
            <a:r>
              <a:rPr lang="en-GB" b="0" i="0" u="none" strike="noStrike" dirty="0">
                <a:solidFill>
                  <a:srgbClr val="00A0DE"/>
                </a:solidFill>
                <a:effectLst/>
                <a:latin typeface="Open Sans" panose="020B0606030504020204" pitchFamily="34" charset="0"/>
                <a:hlinkClick r:id="rId10" tooltip="Events and courses"/>
              </a:rPr>
              <a:t>events and courses </a:t>
            </a:r>
            <a:r>
              <a:rPr lang="en-GB" b="0" i="0" dirty="0">
                <a:solidFill>
                  <a:srgbClr val="444444"/>
                </a:solidFill>
                <a:effectLst/>
                <a:latin typeface="Open Sans" panose="020B0606030504020204" pitchFamily="34" charset="0"/>
              </a:rPr>
              <a:t>that contribute to </a:t>
            </a:r>
            <a:r>
              <a:rPr lang="en-GB" b="0" i="0" u="sng" dirty="0">
                <a:solidFill>
                  <a:srgbClr val="00A0DE"/>
                </a:solidFill>
                <a:effectLst/>
                <a:latin typeface="Open Sans" panose="020B0606030504020204" pitchFamily="34" charset="0"/>
                <a:hlinkClick r:id="rId11" tooltip="Professional development"/>
              </a:rPr>
              <a:t>professional development </a:t>
            </a:r>
            <a:r>
              <a:rPr lang="en-GB" b="0" i="0" dirty="0">
                <a:solidFill>
                  <a:srgbClr val="444444"/>
                </a:solidFill>
                <a:effectLst/>
                <a:latin typeface="Open Sans" panose="020B0606030504020204" pitchFamily="34" charset="0"/>
              </a:rPr>
              <a:t>and by bringing people together through </a:t>
            </a:r>
            <a:r>
              <a:rPr lang="en-GB" b="0" i="0" u="none" strike="noStrike" dirty="0">
                <a:solidFill>
                  <a:srgbClr val="00A0DE"/>
                </a:solidFill>
                <a:effectLst/>
                <a:latin typeface="Open Sans" panose="020B0606030504020204" pitchFamily="34" charset="0"/>
                <a:hlinkClick r:id="rId12" tooltip="Membership"/>
              </a:rPr>
              <a:t>membership</a:t>
            </a:r>
            <a:r>
              <a:rPr lang="en-GB" b="0" i="0" dirty="0">
                <a:solidFill>
                  <a:srgbClr val="444444"/>
                </a:solidFill>
                <a:effectLst/>
                <a:latin typeface="Open Sans" panose="020B0606030504020204" pitchFamily="34" charset="0"/>
              </a:rPr>
              <a:t> to share knowledge, expertise and best practice.</a:t>
            </a:r>
            <a:r>
              <a:rPr lang="en-GB" baseline="0" dirty="0"/>
              <a:t> IGEM is not a statutory body but sets industry standards that would be viewed as the starting point by courts if called to judge whether an operator has worked in accordance with industry best practice.</a:t>
            </a:r>
          </a:p>
          <a:p>
            <a:pPr marL="171450" indent="-171450" algn="l" fontAlgn="base">
              <a:buFont typeface="Arial" panose="020B0604020202020204" pitchFamily="34" charset="0"/>
              <a:buChar char="•"/>
            </a:pPr>
            <a:r>
              <a:rPr lang="en-GB" b="0" i="0" dirty="0">
                <a:solidFill>
                  <a:srgbClr val="454545"/>
                </a:solidFill>
                <a:effectLst/>
                <a:latin typeface="Avenir"/>
              </a:rPr>
              <a:t>HSE – Overarching legislation</a:t>
            </a:r>
          </a:p>
          <a:p>
            <a:pPr algn="l" fontAlgn="base"/>
            <a:r>
              <a:rPr lang="en-GB" b="0" i="0" dirty="0">
                <a:solidFill>
                  <a:srgbClr val="32477E"/>
                </a:solidFill>
                <a:effectLst/>
                <a:latin typeface="Avenir"/>
              </a:rPr>
              <a:t> </a:t>
            </a:r>
            <a:r>
              <a:rPr lang="en-GB" b="0" i="0" dirty="0" err="1">
                <a:solidFill>
                  <a:srgbClr val="32477E"/>
                </a:solidFill>
                <a:effectLst/>
                <a:latin typeface="Avenir"/>
              </a:rPr>
              <a:t>MAMCoP</a:t>
            </a:r>
            <a:r>
              <a:rPr lang="en-GB" b="0" i="0" dirty="0">
                <a:solidFill>
                  <a:srgbClr val="32477E"/>
                </a:solidFill>
                <a:effectLst/>
                <a:latin typeface="Avenir"/>
              </a:rPr>
              <a:t> – Meter Asset Manager Code of Practice this was facilitated by SPAA which managed the code of practice and the audit process- attended by MAMS and GDNO’s</a:t>
            </a:r>
          </a:p>
          <a:p>
            <a:pPr algn="l" fontAlgn="base"/>
            <a:r>
              <a:rPr lang="en-GB" b="0" i="0" dirty="0" err="1">
                <a:solidFill>
                  <a:srgbClr val="32477E"/>
                </a:solidFill>
                <a:effectLst/>
                <a:latin typeface="Avenir"/>
              </a:rPr>
              <a:t>AMICoP</a:t>
            </a:r>
            <a:r>
              <a:rPr lang="en-GB" b="0" i="0" dirty="0">
                <a:solidFill>
                  <a:srgbClr val="32477E"/>
                </a:solidFill>
                <a:effectLst/>
                <a:latin typeface="Avenir"/>
              </a:rPr>
              <a:t> – Approved meter installer code of practice – theses attended the </a:t>
            </a:r>
            <a:r>
              <a:rPr lang="en-GB" b="0" i="0" dirty="0" err="1">
                <a:solidFill>
                  <a:srgbClr val="32477E"/>
                </a:solidFill>
                <a:effectLst/>
                <a:latin typeface="Avenir"/>
              </a:rPr>
              <a:t>MAMCoP</a:t>
            </a:r>
            <a:r>
              <a:rPr lang="en-GB" b="0" i="0" dirty="0">
                <a:solidFill>
                  <a:srgbClr val="32477E"/>
                </a:solidFill>
                <a:effectLst/>
                <a:latin typeface="Avenir"/>
              </a:rPr>
              <a:t> board meetings</a:t>
            </a:r>
          </a:p>
          <a:p>
            <a:pPr algn="l" fontAlgn="base"/>
            <a:r>
              <a:rPr lang="en-GB" b="0" i="0" dirty="0" err="1">
                <a:solidFill>
                  <a:srgbClr val="32477E"/>
                </a:solidFill>
                <a:effectLst/>
                <a:latin typeface="Avenir"/>
              </a:rPr>
              <a:t>ASPCoP</a:t>
            </a:r>
            <a:r>
              <a:rPr lang="en-GB" b="0" i="0" dirty="0">
                <a:solidFill>
                  <a:srgbClr val="32477E"/>
                </a:solidFill>
                <a:effectLst/>
                <a:latin typeface="Avenir"/>
              </a:rPr>
              <a:t> – Automated meter reading service provider code of practice.  This is a voluntary code of practice for those using AMR devices. This is for non domestic only.</a:t>
            </a:r>
          </a:p>
          <a:p>
            <a:pPr marL="0" marR="0" lvl="0" indent="0" algn="l" defTabSz="457200" rtl="0" eaLnBrk="1" fontAlgn="base" latinLnBrk="0" hangingPunct="1">
              <a:lnSpc>
                <a:spcPct val="100000"/>
              </a:lnSpc>
              <a:spcBef>
                <a:spcPts val="0"/>
              </a:spcBef>
              <a:spcAft>
                <a:spcPts val="0"/>
              </a:spcAft>
              <a:buClrTx/>
              <a:buSzTx/>
              <a:buFontTx/>
              <a:buNone/>
              <a:tabLst/>
              <a:defRPr/>
            </a:pPr>
            <a:r>
              <a:rPr lang="en-GB" b="0" i="0" dirty="0" err="1">
                <a:solidFill>
                  <a:srgbClr val="32477E"/>
                </a:solidFill>
                <a:effectLst/>
                <a:latin typeface="Avenir"/>
              </a:rPr>
              <a:t>Electralink</a:t>
            </a:r>
            <a:r>
              <a:rPr lang="en-GB" b="0" i="0" dirty="0">
                <a:solidFill>
                  <a:srgbClr val="32477E"/>
                </a:solidFill>
                <a:effectLst/>
                <a:latin typeface="Avenir"/>
              </a:rPr>
              <a:t> - </a:t>
            </a:r>
            <a:r>
              <a:rPr lang="en-GB" b="0" i="0" dirty="0" err="1">
                <a:solidFill>
                  <a:srgbClr val="016196"/>
                </a:solidFill>
                <a:effectLst/>
                <a:latin typeface="Open Sans" panose="020B0606030504020204" pitchFamily="34" charset="0"/>
              </a:rPr>
              <a:t>ElectraLink</a:t>
            </a:r>
            <a:r>
              <a:rPr lang="en-GB" b="0" i="0" dirty="0">
                <a:solidFill>
                  <a:srgbClr val="016196"/>
                </a:solidFill>
                <a:effectLst/>
                <a:latin typeface="Open Sans" panose="020B0606030504020204" pitchFamily="34" charset="0"/>
              </a:rPr>
              <a:t> is responsible for operating the data hub that underpins the UK energy market.</a:t>
            </a:r>
          </a:p>
          <a:p>
            <a:pPr algn="l" fontAlgn="base"/>
            <a:endParaRPr lang="en-GB" b="0" i="0" dirty="0">
              <a:solidFill>
                <a:srgbClr val="32477E"/>
              </a:solidFill>
              <a:effectLst/>
              <a:latin typeface="Avenir"/>
            </a:endParaRPr>
          </a:p>
          <a:p>
            <a:pPr marL="171450" indent="-171450">
              <a:buFont typeface="Arial" panose="020B0604020202020204" pitchFamily="34" charset="0"/>
              <a:buChar char="•"/>
            </a:pPr>
            <a:endParaRPr lang="en-US" b="0" dirty="0"/>
          </a:p>
          <a:p>
            <a:endParaRPr lang="en-GB" dirty="0"/>
          </a:p>
        </p:txBody>
      </p:sp>
      <p:sp>
        <p:nvSpPr>
          <p:cNvPr id="4" name="Slide Number Placeholder 3"/>
          <p:cNvSpPr>
            <a:spLocks noGrp="1"/>
          </p:cNvSpPr>
          <p:nvPr>
            <p:ph type="sldNum" sz="quarter" idx="5"/>
          </p:nvPr>
        </p:nvSpPr>
        <p:spPr/>
        <p:txBody>
          <a:bodyPr/>
          <a:lstStyle/>
          <a:p>
            <a:fld id="{F6558763-982B-454C-850C-FAEB193FC445}" type="slidenum">
              <a:rPr lang="en-GB" smtClean="0"/>
              <a:t>9</a:t>
            </a:fld>
            <a:endParaRPr lang="en-GB"/>
          </a:p>
        </p:txBody>
      </p:sp>
    </p:spTree>
    <p:extLst>
      <p:ext uri="{BB962C8B-B14F-4D97-AF65-F5344CB8AC3E}">
        <p14:creationId xmlns:p14="http://schemas.microsoft.com/office/powerpoint/2010/main" val="289629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Gas Transmission – as discussed this is done via the National Grid in high pressure pipelines  7-10 bar, due to the distances and friction he pressure may drop so has to be increase at compressor stations once it comes to the local area pressure reduction stations are used and this is where id is handed over to the local distribution companies GDNO’s. All these connections and pipes must comply with the pipeline safety regulations 1996 and the pressure safety systems regulations which are owned  and governed by the HSE. Most electricity generators on the network are connected at this level</a:t>
            </a:r>
          </a:p>
          <a:p>
            <a:r>
              <a:rPr lang="en-GB" dirty="0"/>
              <a:t>The GDNO operates three pressure tiers , Intermediate, medium and low pressure network</a:t>
            </a:r>
          </a:p>
          <a:p>
            <a:r>
              <a:rPr lang="en-GB" dirty="0"/>
              <a:t>Intermediate between 2 and 7 bar, medium 75mbar and 2 bar and low between 30mbar and 75mbar dependant on the end consumer the end supply will be taken off at one of these pressures. Predominantly domestic customers will either by on medium pressure or most commonly low pressure. Much of this work again is covered by HSE legislation such as safety cases  and gas safety management regulations(GS(M)R). These regulations even cross over into highways .</a:t>
            </a:r>
          </a:p>
          <a:p>
            <a:r>
              <a:rPr lang="en-GB" dirty="0"/>
              <a:t>In this area alone there are over  20 IGEM publications  and over 93 British standards this list does not include the international standards. All of these sit outside the REC.</a:t>
            </a:r>
          </a:p>
          <a:p>
            <a:r>
              <a:rPr lang="en-GB" dirty="0"/>
              <a:t>At this point we have not even got to the end consumers property.</a:t>
            </a:r>
          </a:p>
          <a:p>
            <a:r>
              <a:rPr lang="en-GB" dirty="0"/>
              <a:t>The handover point to the MAM – Meter asset manager. This is the old term they are now called a MEM- meter equipment </a:t>
            </a:r>
            <a:r>
              <a:rPr lang="en-GB" dirty="0" err="1"/>
              <a:t>manageris</a:t>
            </a:r>
            <a:r>
              <a:rPr lang="en-GB" dirty="0"/>
              <a:t> at the outgoing point of the ECV – Emergency control valve</a:t>
            </a:r>
          </a:p>
          <a:p>
            <a:r>
              <a:rPr lang="en-GB" dirty="0"/>
              <a:t>Dependent on the type and usage of the property</a:t>
            </a:r>
          </a:p>
          <a:p>
            <a:endParaRPr lang="en-GB" dirty="0"/>
          </a:p>
          <a:p>
            <a:endParaRPr lang="en-GB" dirty="0"/>
          </a:p>
        </p:txBody>
      </p:sp>
      <p:sp>
        <p:nvSpPr>
          <p:cNvPr id="4" name="Slide Number Placeholder 3"/>
          <p:cNvSpPr>
            <a:spLocks noGrp="1"/>
          </p:cNvSpPr>
          <p:nvPr>
            <p:ph type="sldNum" sz="quarter" idx="5"/>
          </p:nvPr>
        </p:nvSpPr>
        <p:spPr/>
        <p:txBody>
          <a:bodyPr/>
          <a:lstStyle/>
          <a:p>
            <a:fld id="{F6558763-982B-454C-850C-FAEB193FC445}" type="slidenum">
              <a:rPr lang="en-GB" smtClean="0"/>
              <a:t>10</a:t>
            </a:fld>
            <a:endParaRPr lang="en-GB"/>
          </a:p>
        </p:txBody>
      </p:sp>
    </p:spTree>
    <p:extLst>
      <p:ext uri="{BB962C8B-B14F-4D97-AF65-F5344CB8AC3E}">
        <p14:creationId xmlns:p14="http://schemas.microsoft.com/office/powerpoint/2010/main" val="25722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only a small example of a large gas installation.</a:t>
            </a:r>
          </a:p>
          <a:p>
            <a:r>
              <a:rPr lang="en-GB" dirty="0"/>
              <a:t>In realistic terms many of these rigs can come on a low loader  and need cranes to put them in place.</a:t>
            </a:r>
          </a:p>
          <a:p>
            <a:r>
              <a:rPr lang="en-GB" dirty="0"/>
              <a:t>To give you a better example , The Shard’s gas meter and installation was put in as the building was being built around it as a complete installation. The only way that, it is coming out is in bits</a:t>
            </a:r>
          </a:p>
          <a:p>
            <a:endParaRPr lang="en-GB" dirty="0"/>
          </a:p>
        </p:txBody>
      </p:sp>
      <p:sp>
        <p:nvSpPr>
          <p:cNvPr id="4" name="Slide Number Placeholder 3"/>
          <p:cNvSpPr>
            <a:spLocks noGrp="1"/>
          </p:cNvSpPr>
          <p:nvPr>
            <p:ph type="sldNum" sz="quarter" idx="5"/>
          </p:nvPr>
        </p:nvSpPr>
        <p:spPr/>
        <p:txBody>
          <a:bodyPr/>
          <a:lstStyle/>
          <a:p>
            <a:fld id="{F6558763-982B-454C-850C-FAEB193FC445}" type="slidenum">
              <a:rPr lang="en-GB" smtClean="0"/>
              <a:t>13</a:t>
            </a:fld>
            <a:endParaRPr lang="en-GB"/>
          </a:p>
        </p:txBody>
      </p:sp>
    </p:spTree>
    <p:extLst>
      <p:ext uri="{BB962C8B-B14F-4D97-AF65-F5344CB8AC3E}">
        <p14:creationId xmlns:p14="http://schemas.microsoft.com/office/powerpoint/2010/main" val="3733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a normal low pressure installation  and on the right a medium pressure installation.</a:t>
            </a:r>
          </a:p>
          <a:p>
            <a:r>
              <a:rPr lang="en-GB" dirty="0"/>
              <a:t>The hand over point from the GDNO can be clearly seen and is marked as the ECV.</a:t>
            </a:r>
          </a:p>
          <a:p>
            <a:r>
              <a:rPr lang="en-GB" dirty="0"/>
              <a:t>So going back to our </a:t>
            </a:r>
            <a:r>
              <a:rPr lang="en-GB" dirty="0" err="1"/>
              <a:t>whos</a:t>
            </a:r>
            <a:r>
              <a:rPr lang="en-GB" dirty="0"/>
              <a:t> who how does this work. </a:t>
            </a:r>
          </a:p>
          <a:p>
            <a:r>
              <a:rPr lang="en-GB" dirty="0"/>
              <a:t>To work on any gas installation an operative has to be a qualified gas fitter and this is managed by gas safe register. The do not do the training and assessment </a:t>
            </a:r>
            <a:r>
              <a:rPr lang="en-GB" dirty="0" err="1"/>
              <a:t>thisis</a:t>
            </a:r>
            <a:r>
              <a:rPr lang="en-GB" dirty="0"/>
              <a:t> left to registered companies but they do maintain the register of qualified fitters and investigate and audit organisations for compliance.</a:t>
            </a:r>
          </a:p>
          <a:p>
            <a:r>
              <a:rPr lang="en-GB" dirty="0"/>
              <a:t>The </a:t>
            </a:r>
            <a:r>
              <a:rPr lang="en-GB" dirty="0" err="1"/>
              <a:t>MAMCoP</a:t>
            </a:r>
            <a:r>
              <a:rPr lang="en-GB" dirty="0"/>
              <a:t> an the </a:t>
            </a:r>
            <a:r>
              <a:rPr lang="en-GB" dirty="0" err="1"/>
              <a:t>AMICoP</a:t>
            </a:r>
            <a:r>
              <a:rPr lang="en-GB" dirty="0"/>
              <a:t>.  </a:t>
            </a:r>
          </a:p>
          <a:p>
            <a:r>
              <a:rPr lang="en-GB" dirty="0"/>
              <a:t>An Ami is an approved meter installer – </a:t>
            </a:r>
            <a:r>
              <a:rPr lang="en-GB" dirty="0" err="1"/>
              <a:t>formerley</a:t>
            </a:r>
            <a:r>
              <a:rPr lang="en-GB" dirty="0"/>
              <a:t> an OAMI –Ofgem approved meter installer.  To fit a gas meter an operative not only needs to be a qualified gas fitter under  gas safe the company has to be registered as an AMI and prove by audit that they can comply with the COP. This used to sit under the SPAA and was conducted be Wilcox consulting. </a:t>
            </a:r>
          </a:p>
          <a:p>
            <a:r>
              <a:rPr lang="en-GB" dirty="0"/>
              <a:t>Note only this the AMI has to  work for a </a:t>
            </a:r>
            <a:r>
              <a:rPr lang="en-GB" dirty="0" err="1"/>
              <a:t>registerd</a:t>
            </a:r>
            <a:r>
              <a:rPr lang="en-GB" dirty="0"/>
              <a:t> MAM – Meter asset manager who is responsible for transmitting the data back to the relevant parties using the </a:t>
            </a:r>
            <a:r>
              <a:rPr lang="en-GB" dirty="0" err="1"/>
              <a:t>elektralink</a:t>
            </a:r>
            <a:r>
              <a:rPr lang="en-GB" dirty="0"/>
              <a:t> communication system. Although there are exceptions to this though it must follow the RGMA designated flow protocols. The MAM must comply with the </a:t>
            </a:r>
            <a:r>
              <a:rPr lang="en-GB" dirty="0" err="1"/>
              <a:t>MAMCoP</a:t>
            </a:r>
            <a:r>
              <a:rPr lang="en-GB" dirty="0"/>
              <a:t> and again is audited by </a:t>
            </a:r>
            <a:r>
              <a:rPr lang="en-GB" dirty="0" err="1"/>
              <a:t>wilcox</a:t>
            </a:r>
            <a:r>
              <a:rPr lang="en-GB" dirty="0"/>
              <a:t>. This is a 3 yearly audit split into 3 sections. </a:t>
            </a:r>
            <a:r>
              <a:rPr lang="en-GB" dirty="0" err="1"/>
              <a:t>MAMCoP</a:t>
            </a:r>
            <a:r>
              <a:rPr lang="en-GB" dirty="0"/>
              <a:t> </a:t>
            </a:r>
            <a:r>
              <a:rPr lang="en-GB" dirty="0" err="1"/>
              <a:t>amoungst</a:t>
            </a:r>
            <a:r>
              <a:rPr lang="en-GB" dirty="0"/>
              <a:t> other documents references BS6400 part 1 2 and 3 dependant on the size and type of meter fitted.</a:t>
            </a:r>
          </a:p>
          <a:p>
            <a:r>
              <a:rPr lang="en-GB" dirty="0"/>
              <a:t>The meters are procured by the supplier and these must comply with the BSI and international standards along with the Measurements instruments directive set by BEIS and OPPS. The supply is also responsible for appointing the MAM who may or may not be an AMI. The MAM is not allowed to be appointed to a meter position that they cannot maintain.</a:t>
            </a:r>
          </a:p>
          <a:p>
            <a:r>
              <a:rPr lang="en-GB" dirty="0"/>
              <a:t>The positioning and location of the meters also fall under the HSE for example the DSEAR (Dangerous substances and explosive </a:t>
            </a:r>
            <a:r>
              <a:rPr lang="en-GB" dirty="0" err="1"/>
              <a:t>atmopheres</a:t>
            </a:r>
            <a:r>
              <a:rPr lang="en-GB" dirty="0"/>
              <a:t> regulations) this can even relate to domestic situations where a domestic meter is housed in a commercial premises or that there are three or more meters in one internal location and this is known as a meter bank.</a:t>
            </a:r>
          </a:p>
          <a:p>
            <a:endParaRPr lang="en-GB" dirty="0"/>
          </a:p>
        </p:txBody>
      </p:sp>
      <p:sp>
        <p:nvSpPr>
          <p:cNvPr id="4" name="Slide Number Placeholder 3"/>
          <p:cNvSpPr>
            <a:spLocks noGrp="1"/>
          </p:cNvSpPr>
          <p:nvPr>
            <p:ph type="sldNum" sz="quarter" idx="5"/>
          </p:nvPr>
        </p:nvSpPr>
        <p:spPr/>
        <p:txBody>
          <a:bodyPr/>
          <a:lstStyle/>
          <a:p>
            <a:fld id="{F6558763-982B-454C-850C-FAEB193FC445}" type="slidenum">
              <a:rPr lang="en-GB" smtClean="0"/>
              <a:t>14</a:t>
            </a:fld>
            <a:endParaRPr lang="en-GB"/>
          </a:p>
        </p:txBody>
      </p:sp>
    </p:spTree>
    <p:extLst>
      <p:ext uri="{BB962C8B-B14F-4D97-AF65-F5344CB8AC3E}">
        <p14:creationId xmlns:p14="http://schemas.microsoft.com/office/powerpoint/2010/main" val="418232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deal with the easy one first – ASCoP this currently has just been a lift and shift and no fundamental changes have been made to the document only the place it is now stored and governed.</a:t>
            </a:r>
          </a:p>
          <a:p>
            <a:endParaRPr lang="en-US" dirty="0"/>
          </a:p>
          <a:p>
            <a:r>
              <a:rPr lang="en-US" dirty="0"/>
              <a:t>The combining of fuel governance is not a new concept.</a:t>
            </a:r>
          </a:p>
          <a:p>
            <a:r>
              <a:rPr lang="en-US" dirty="0"/>
              <a:t>Earlier we discussed around the formation of Ofgem which was really one of the first introductions to combining the fuels. This made logical sense due to the fact that many of the suppliers  were now dual fuel. This will be discussed further during the REC session</a:t>
            </a:r>
          </a:p>
          <a:p>
            <a:r>
              <a:rPr lang="en-US" dirty="0"/>
              <a:t>The combining of the MAMCoP and AMICoP documents had already begun under the SPAA and agreed by what was then the MAMCoP board. It therefore made perfect sense for this work to continue until is completion and place into the EMAR </a:t>
            </a:r>
          </a:p>
          <a:p>
            <a:r>
              <a:rPr lang="en-US" dirty="0"/>
              <a:t>The MCOP is a searchable document held in the  EMAR (Energy market Architecture Repository) and now combines both documents. This now makes the navigation of this document much easier</a:t>
            </a:r>
          </a:p>
          <a:p>
            <a:endParaRPr lang="en-US" dirty="0"/>
          </a:p>
          <a:p>
            <a:r>
              <a:rPr lang="en-US" dirty="0"/>
              <a:t>The original terminology for a meter operative name was a MAM – Meter asset manager under the REC theses are now classed as meter equipment managers.</a:t>
            </a:r>
          </a:p>
          <a:p>
            <a:r>
              <a:rPr lang="en-US" dirty="0" err="1"/>
              <a:t>Organisations</a:t>
            </a:r>
            <a:r>
              <a:rPr lang="en-US" dirty="0"/>
              <a:t> could be classified as  a MAM and an AMI although many only register as an AMI.</a:t>
            </a:r>
          </a:p>
          <a:p>
            <a:endParaRPr lang="en-US" dirty="0"/>
          </a:p>
          <a:p>
            <a:r>
              <a:rPr lang="en-US" dirty="0"/>
              <a:t>Also mention operational forums.</a:t>
            </a:r>
          </a:p>
          <a:p>
            <a:endParaRPr lang="en-US" dirty="0"/>
          </a:p>
          <a:p>
            <a:r>
              <a:rPr lang="en-US" dirty="0"/>
              <a:t>A MAM does not have to use a registered AMI to fit a meter although under the regulations if an AMI is not used then the MAM has an obligation to have the installation inspected by a MAM within 30 days of installation. Irrespective of whether an AMI is </a:t>
            </a:r>
            <a:r>
              <a:rPr lang="en-US" dirty="0" err="1"/>
              <a:t>is</a:t>
            </a:r>
            <a:r>
              <a:rPr lang="en-US" dirty="0"/>
              <a:t> used then they have to be gas safe registered.</a:t>
            </a:r>
          </a:p>
          <a:p>
            <a:endParaRPr lang="en-US" dirty="0"/>
          </a:p>
          <a:p>
            <a:r>
              <a:rPr lang="en-US" dirty="0"/>
              <a:t>A further consolidation piece is now underway  looking at the auditing</a:t>
            </a:r>
          </a:p>
          <a:p>
            <a:endParaRPr lang="en-GB" dirty="0"/>
          </a:p>
        </p:txBody>
      </p:sp>
      <p:sp>
        <p:nvSpPr>
          <p:cNvPr id="4" name="Slide Number Placeholder 3"/>
          <p:cNvSpPr>
            <a:spLocks noGrp="1"/>
          </p:cNvSpPr>
          <p:nvPr>
            <p:ph type="sldNum" sz="quarter" idx="5"/>
          </p:nvPr>
        </p:nvSpPr>
        <p:spPr/>
        <p:txBody>
          <a:bodyPr/>
          <a:lstStyle/>
          <a:p>
            <a:fld id="{F6558763-982B-454C-850C-FAEB193FC445}" type="slidenum">
              <a:rPr lang="en-GB" smtClean="0"/>
              <a:t>17</a:t>
            </a:fld>
            <a:endParaRPr lang="en-GB"/>
          </a:p>
        </p:txBody>
      </p:sp>
    </p:spTree>
    <p:extLst>
      <p:ext uri="{BB962C8B-B14F-4D97-AF65-F5344CB8AC3E}">
        <p14:creationId xmlns:p14="http://schemas.microsoft.com/office/powerpoint/2010/main" val="2603325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20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dirty="0"/>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dirty="0"/>
              <a:t>Thanks for attending</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3197542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411583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240314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42275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2428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9747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804191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955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dirty="0"/>
          </a:p>
        </p:txBody>
      </p:sp>
    </p:spTree>
    <p:extLst>
      <p:ext uri="{BB962C8B-B14F-4D97-AF65-F5344CB8AC3E}">
        <p14:creationId xmlns:p14="http://schemas.microsoft.com/office/powerpoint/2010/main" val="2612568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8" r:id="rId13"/>
    <p:sldLayoutId id="2147483669" r:id="rId14"/>
    <p:sldLayoutId id="2147483660" r:id="rId15"/>
    <p:sldLayoutId id="2147483661" r:id="rId16"/>
    <p:sldLayoutId id="2147483662" r:id="rId17"/>
    <p:sldLayoutId id="2147483663" r:id="rId18"/>
    <p:sldLayoutId id="2147483664" r:id="rId19"/>
    <p:sldLayoutId id="2147483665" r:id="rId20"/>
    <p:sldLayoutId id="2147483670"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xml"/><Relationship Id="rId7" Type="http://schemas.openxmlformats.org/officeDocument/2006/relationships/image" Target="../media/image1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9.xml"/><Relationship Id="rId7" Type="http://schemas.openxmlformats.org/officeDocument/2006/relationships/image" Target="../media/image1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xml"/><Relationship Id="rId7" Type="http://schemas.openxmlformats.org/officeDocument/2006/relationships/image" Target="../media/image1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9.xml"/><Relationship Id="rId7" Type="http://schemas.openxmlformats.org/officeDocument/2006/relationships/image" Target="../media/image1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p:txBody>
          <a:bodyPr/>
          <a:lstStyle/>
          <a:p>
            <a:r>
              <a:rPr lang="en-GB" dirty="0"/>
              <a:t>Gas metering obligations training</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dirty="0"/>
              <a:t>26 September 2022</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7934-FB54-6132-33FE-1B6B6117D3AD}"/>
              </a:ext>
            </a:extLst>
          </p:cNvPr>
          <p:cNvSpPr>
            <a:spLocks noGrp="1"/>
          </p:cNvSpPr>
          <p:nvPr>
            <p:ph type="title"/>
          </p:nvPr>
        </p:nvSpPr>
        <p:spPr/>
        <p:txBody>
          <a:bodyPr/>
          <a:lstStyle/>
          <a:p>
            <a:r>
              <a:rPr lang="en-GB" dirty="0"/>
              <a:t>How they interact</a:t>
            </a:r>
          </a:p>
        </p:txBody>
      </p:sp>
      <p:pic>
        <p:nvPicPr>
          <p:cNvPr id="4" name="Picture 3">
            <a:extLst>
              <a:ext uri="{FF2B5EF4-FFF2-40B4-BE49-F238E27FC236}">
                <a16:creationId xmlns:a16="http://schemas.microsoft.com/office/drawing/2014/main" id="{EB2F330F-F3AC-2288-57D9-C1A9BBBEF4B7}"/>
              </a:ext>
            </a:extLst>
          </p:cNvPr>
          <p:cNvPicPr>
            <a:picLocks noChangeAspect="1"/>
          </p:cNvPicPr>
          <p:nvPr/>
        </p:nvPicPr>
        <p:blipFill>
          <a:blip r:embed="rId3"/>
          <a:stretch>
            <a:fillRect/>
          </a:stretch>
        </p:blipFill>
        <p:spPr>
          <a:xfrm>
            <a:off x="432079" y="1281730"/>
            <a:ext cx="10623204" cy="5106264"/>
          </a:xfrm>
          <a:prstGeom prst="rect">
            <a:avLst/>
          </a:prstGeom>
        </p:spPr>
      </p:pic>
    </p:spTree>
    <p:extLst>
      <p:ext uri="{BB962C8B-B14F-4D97-AF65-F5344CB8AC3E}">
        <p14:creationId xmlns:p14="http://schemas.microsoft.com/office/powerpoint/2010/main" val="142367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51A55F-44AE-9069-A32D-CB4548C697A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0B5FC11-2188-A685-5DAE-724B8FD3AFD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C30F655-1A66-EFD5-D759-72CC586F1081}"/>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3665ACAD-4551-60BF-2876-61B31EE738D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401198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A20A4-43DE-EE11-C10B-C07D88543CE8}"/>
              </a:ext>
            </a:extLst>
          </p:cNvPr>
          <p:cNvSpPr>
            <a:spLocks noGrp="1"/>
          </p:cNvSpPr>
          <p:nvPr>
            <p:ph type="title"/>
          </p:nvPr>
        </p:nvSpPr>
        <p:spPr/>
        <p:txBody>
          <a:bodyPr/>
          <a:lstStyle/>
          <a:p>
            <a:r>
              <a:rPr lang="en-GB" dirty="0"/>
              <a:t>GAS INSTALLATION</a:t>
            </a:r>
          </a:p>
        </p:txBody>
      </p:sp>
      <p:sp>
        <p:nvSpPr>
          <p:cNvPr id="3" name="Text Placeholder 2">
            <a:extLst>
              <a:ext uri="{FF2B5EF4-FFF2-40B4-BE49-F238E27FC236}">
                <a16:creationId xmlns:a16="http://schemas.microsoft.com/office/drawing/2014/main" id="{72BD9BA9-2C0B-B9C6-4380-AD5748B369E5}"/>
              </a:ext>
            </a:extLst>
          </p:cNvPr>
          <p:cNvSpPr>
            <a:spLocks noGrp="1"/>
          </p:cNvSpPr>
          <p:nvPr>
            <p:ph type="body" sz="quarter" idx="10"/>
          </p:nvPr>
        </p:nvSpPr>
        <p:spPr/>
        <p:txBody>
          <a:bodyPr/>
          <a:lstStyle/>
          <a:p>
            <a:r>
              <a:rPr lang="en-GB" dirty="0"/>
              <a:t>DAVE WRIGHT</a:t>
            </a:r>
          </a:p>
        </p:txBody>
      </p:sp>
    </p:spTree>
    <p:extLst>
      <p:ext uri="{BB962C8B-B14F-4D97-AF65-F5344CB8AC3E}">
        <p14:creationId xmlns:p14="http://schemas.microsoft.com/office/powerpoint/2010/main" val="888077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8EF6-D9A3-985C-4220-4300F177D4F4}"/>
              </a:ext>
            </a:extLst>
          </p:cNvPr>
          <p:cNvSpPr>
            <a:spLocks noGrp="1"/>
          </p:cNvSpPr>
          <p:nvPr>
            <p:ph type="title"/>
          </p:nvPr>
        </p:nvSpPr>
        <p:spPr/>
        <p:txBody>
          <a:bodyPr/>
          <a:lstStyle/>
          <a:p>
            <a:r>
              <a:rPr lang="en-GB" dirty="0"/>
              <a:t>Large gas installation</a:t>
            </a:r>
          </a:p>
        </p:txBody>
      </p:sp>
      <p:pic>
        <p:nvPicPr>
          <p:cNvPr id="5" name="Picture 4">
            <a:extLst>
              <a:ext uri="{FF2B5EF4-FFF2-40B4-BE49-F238E27FC236}">
                <a16:creationId xmlns:a16="http://schemas.microsoft.com/office/drawing/2014/main" id="{1A8906E6-789D-C438-8443-422B7DE804CC}"/>
              </a:ext>
            </a:extLst>
          </p:cNvPr>
          <p:cNvPicPr>
            <a:picLocks noChangeAspect="1"/>
          </p:cNvPicPr>
          <p:nvPr/>
        </p:nvPicPr>
        <p:blipFill>
          <a:blip r:embed="rId3"/>
          <a:stretch>
            <a:fillRect/>
          </a:stretch>
        </p:blipFill>
        <p:spPr>
          <a:xfrm>
            <a:off x="2157145" y="1643610"/>
            <a:ext cx="8166653" cy="4588007"/>
          </a:xfrm>
          <a:prstGeom prst="rect">
            <a:avLst/>
          </a:prstGeom>
        </p:spPr>
      </p:pic>
    </p:spTree>
    <p:extLst>
      <p:ext uri="{BB962C8B-B14F-4D97-AF65-F5344CB8AC3E}">
        <p14:creationId xmlns:p14="http://schemas.microsoft.com/office/powerpoint/2010/main" val="147277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9ED69-AE6D-C7D2-041E-1FBFF74AFBEE}"/>
              </a:ext>
            </a:extLst>
          </p:cNvPr>
          <p:cNvSpPr>
            <a:spLocks noGrp="1"/>
          </p:cNvSpPr>
          <p:nvPr>
            <p:ph type="title"/>
          </p:nvPr>
        </p:nvSpPr>
        <p:spPr/>
        <p:txBody>
          <a:bodyPr/>
          <a:lstStyle/>
          <a:p>
            <a:r>
              <a:rPr lang="en-GB" dirty="0"/>
              <a:t>Domestic Installation</a:t>
            </a:r>
          </a:p>
        </p:txBody>
      </p:sp>
      <p:pic>
        <p:nvPicPr>
          <p:cNvPr id="4" name="Picture 3">
            <a:extLst>
              <a:ext uri="{FF2B5EF4-FFF2-40B4-BE49-F238E27FC236}">
                <a16:creationId xmlns:a16="http://schemas.microsoft.com/office/drawing/2014/main" id="{CCCBFC5C-2172-415F-5419-2580D07278E7}"/>
              </a:ext>
            </a:extLst>
          </p:cNvPr>
          <p:cNvPicPr>
            <a:picLocks noChangeAspect="1"/>
          </p:cNvPicPr>
          <p:nvPr/>
        </p:nvPicPr>
        <p:blipFill>
          <a:blip r:embed="rId3"/>
          <a:stretch>
            <a:fillRect/>
          </a:stretch>
        </p:blipFill>
        <p:spPr>
          <a:xfrm>
            <a:off x="482320" y="1366279"/>
            <a:ext cx="5120640" cy="4412974"/>
          </a:xfrm>
          <a:prstGeom prst="rect">
            <a:avLst/>
          </a:prstGeom>
        </p:spPr>
      </p:pic>
      <p:pic>
        <p:nvPicPr>
          <p:cNvPr id="5" name="Picture 4">
            <a:extLst>
              <a:ext uri="{FF2B5EF4-FFF2-40B4-BE49-F238E27FC236}">
                <a16:creationId xmlns:a16="http://schemas.microsoft.com/office/drawing/2014/main" id="{687F6C92-A13F-0C67-8A33-226F9EFB7645}"/>
              </a:ext>
            </a:extLst>
          </p:cNvPr>
          <p:cNvPicPr>
            <a:picLocks noChangeAspect="1"/>
          </p:cNvPicPr>
          <p:nvPr/>
        </p:nvPicPr>
        <p:blipFill>
          <a:blip r:embed="rId4"/>
          <a:stretch>
            <a:fillRect/>
          </a:stretch>
        </p:blipFill>
        <p:spPr>
          <a:xfrm>
            <a:off x="6417597" y="1366279"/>
            <a:ext cx="4565251" cy="5126596"/>
          </a:xfrm>
          <a:prstGeom prst="rect">
            <a:avLst/>
          </a:prstGeom>
        </p:spPr>
      </p:pic>
    </p:spTree>
    <p:extLst>
      <p:ext uri="{BB962C8B-B14F-4D97-AF65-F5344CB8AC3E}">
        <p14:creationId xmlns:p14="http://schemas.microsoft.com/office/powerpoint/2010/main" val="3150857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4868E2-F2F0-C706-DA65-B2254B721DD5}"/>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1073FD5-9254-4F5E-8A3C-C8A9201C4E5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C70A14AA-0C6A-A249-F73D-6A9E2DEA3A8E}"/>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FD171733-8A5C-8BC5-6E85-4FEDFEE04BD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76756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C7C1-5D26-1F16-6C79-09A18C49BAF0}"/>
              </a:ext>
            </a:extLst>
          </p:cNvPr>
          <p:cNvSpPr>
            <a:spLocks noGrp="1"/>
          </p:cNvSpPr>
          <p:nvPr>
            <p:ph type="title"/>
          </p:nvPr>
        </p:nvSpPr>
        <p:spPr/>
        <p:txBody>
          <a:bodyPr/>
          <a:lstStyle/>
          <a:p>
            <a:r>
              <a:rPr lang="en-GB" dirty="0"/>
              <a:t>CHANGES UNDER THE REC</a:t>
            </a:r>
          </a:p>
        </p:txBody>
      </p:sp>
      <p:sp>
        <p:nvSpPr>
          <p:cNvPr id="3" name="Text Placeholder 2">
            <a:extLst>
              <a:ext uri="{FF2B5EF4-FFF2-40B4-BE49-F238E27FC236}">
                <a16:creationId xmlns:a16="http://schemas.microsoft.com/office/drawing/2014/main" id="{5F211AEB-AF79-52B8-8AC2-255E4D371853}"/>
              </a:ext>
            </a:extLst>
          </p:cNvPr>
          <p:cNvSpPr>
            <a:spLocks noGrp="1"/>
          </p:cNvSpPr>
          <p:nvPr>
            <p:ph type="body" sz="quarter" idx="10"/>
          </p:nvPr>
        </p:nvSpPr>
        <p:spPr/>
        <p:txBody>
          <a:bodyPr/>
          <a:lstStyle/>
          <a:p>
            <a:r>
              <a:rPr lang="en-GB" dirty="0"/>
              <a:t>DAVE WRIGHT</a:t>
            </a:r>
          </a:p>
        </p:txBody>
      </p:sp>
    </p:spTree>
    <p:extLst>
      <p:ext uri="{BB962C8B-B14F-4D97-AF65-F5344CB8AC3E}">
        <p14:creationId xmlns:p14="http://schemas.microsoft.com/office/powerpoint/2010/main" val="2069556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AB7D-C669-FDCA-80DE-633B8FCA14EF}"/>
              </a:ext>
            </a:extLst>
          </p:cNvPr>
          <p:cNvSpPr>
            <a:spLocks noGrp="1"/>
          </p:cNvSpPr>
          <p:nvPr>
            <p:ph type="title"/>
          </p:nvPr>
        </p:nvSpPr>
        <p:spPr/>
        <p:txBody>
          <a:bodyPr/>
          <a:lstStyle/>
          <a:p>
            <a:r>
              <a:rPr lang="en-GB" dirty="0"/>
              <a:t>CHANGES UNDER THE REC</a:t>
            </a:r>
          </a:p>
        </p:txBody>
      </p:sp>
      <p:grpSp>
        <p:nvGrpSpPr>
          <p:cNvPr id="4" name="Group 3" descr="Blue shapes group.">
            <a:extLst>
              <a:ext uri="{FF2B5EF4-FFF2-40B4-BE49-F238E27FC236}">
                <a16:creationId xmlns:a16="http://schemas.microsoft.com/office/drawing/2014/main" id="{E51F0224-A0B0-2227-FC66-5ADC30FD6F1A}"/>
              </a:ext>
            </a:extLst>
          </p:cNvPr>
          <p:cNvGrpSpPr/>
          <p:nvPr/>
        </p:nvGrpSpPr>
        <p:grpSpPr>
          <a:xfrm>
            <a:off x="1071755" y="1434542"/>
            <a:ext cx="4258982" cy="2933764"/>
            <a:chOff x="1861921" y="1390783"/>
            <a:chExt cx="4258982" cy="2933764"/>
          </a:xfrm>
        </p:grpSpPr>
        <p:grpSp>
          <p:nvGrpSpPr>
            <p:cNvPr id="5" name="Group 4" descr="Blue group.">
              <a:extLst>
                <a:ext uri="{FF2B5EF4-FFF2-40B4-BE49-F238E27FC236}">
                  <a16:creationId xmlns:a16="http://schemas.microsoft.com/office/drawing/2014/main" id="{36D8FEA3-317C-CAB1-5027-B67B78CDFF1F}"/>
                </a:ext>
              </a:extLst>
            </p:cNvPr>
            <p:cNvGrpSpPr/>
            <p:nvPr/>
          </p:nvGrpSpPr>
          <p:grpSpPr>
            <a:xfrm>
              <a:off x="1861921" y="1390783"/>
              <a:ext cx="2826596" cy="1333756"/>
              <a:chOff x="1861921" y="1390783"/>
              <a:chExt cx="2826596" cy="1333756"/>
            </a:xfrm>
          </p:grpSpPr>
          <p:sp>
            <p:nvSpPr>
              <p:cNvPr id="7" name="TextBox 6">
                <a:extLst>
                  <a:ext uri="{FF2B5EF4-FFF2-40B4-BE49-F238E27FC236}">
                    <a16:creationId xmlns:a16="http://schemas.microsoft.com/office/drawing/2014/main" id="{54B6489F-798A-77EC-DCE3-09C8BB4CC7D9}"/>
                  </a:ext>
                </a:extLst>
              </p:cNvPr>
              <p:cNvSpPr txBox="1"/>
              <p:nvPr/>
            </p:nvSpPr>
            <p:spPr>
              <a:xfrm>
                <a:off x="2986368" y="1390783"/>
                <a:ext cx="1702149" cy="523220"/>
              </a:xfrm>
              <a:prstGeom prst="rect">
                <a:avLst/>
              </a:prstGeom>
              <a:noFill/>
            </p:spPr>
            <p:txBody>
              <a:bodyPr wrap="square" rtlCol="0">
                <a:spAutoFit/>
              </a:bodyPr>
              <a:lstStyle/>
              <a:p>
                <a:pPr algn="r"/>
                <a:r>
                  <a:rPr lang="en-US" sz="2800" b="1" dirty="0">
                    <a:solidFill>
                      <a:schemeClr val="accent5"/>
                    </a:solidFill>
                    <a:latin typeface="Roboto" panose="02000000000000000000" pitchFamily="2" charset="0"/>
                    <a:ea typeface="Roboto" panose="02000000000000000000" pitchFamily="2" charset="0"/>
                    <a:cs typeface="Arial"/>
                  </a:rPr>
                  <a:t>Original</a:t>
                </a:r>
              </a:p>
            </p:txBody>
          </p:sp>
          <p:sp>
            <p:nvSpPr>
              <p:cNvPr id="8" name="Rectangle 70">
                <a:extLst>
                  <a:ext uri="{FF2B5EF4-FFF2-40B4-BE49-F238E27FC236}">
                    <a16:creationId xmlns:a16="http://schemas.microsoft.com/office/drawing/2014/main" id="{7A42601F-BCF5-A635-BA5D-7539591041C3}"/>
                  </a:ext>
                </a:extLst>
              </p:cNvPr>
              <p:cNvSpPr>
                <a:spLocks noChangeArrowheads="1"/>
              </p:cNvSpPr>
              <p:nvPr/>
            </p:nvSpPr>
            <p:spPr bwMode="auto">
              <a:xfrm>
                <a:off x="1861921" y="2077146"/>
                <a:ext cx="2344291" cy="647393"/>
              </a:xfrm>
              <a:prstGeom prst="rect">
                <a:avLst/>
              </a:prstGeom>
              <a:noFill/>
              <a:ln w="9525">
                <a:noFill/>
                <a:miter lim="800000"/>
                <a:headEnd/>
                <a:tailEnd/>
              </a:ln>
            </p:spPr>
            <p:txBody>
              <a:bodyPr lIns="45720" tIns="18288" rIns="27432" bIns="18288"/>
              <a:lstStyle/>
              <a:p>
                <a:pPr>
                  <a:lnSpc>
                    <a:spcPct val="85000"/>
                  </a:lnSpc>
                  <a:spcBef>
                    <a:spcPts val="200"/>
                  </a:spcBef>
                </a:pPr>
                <a:r>
                  <a:rPr lang="en-US" sz="4400" b="1" dirty="0">
                    <a:solidFill>
                      <a:schemeClr val="accent5"/>
                    </a:solidFill>
                    <a:latin typeface="Roboto" panose="02000000000000000000" pitchFamily="2" charset="0"/>
                    <a:ea typeface="Roboto" panose="02000000000000000000" pitchFamily="2" charset="0"/>
                  </a:rPr>
                  <a:t>ASCoP</a:t>
                </a:r>
                <a:r>
                  <a:rPr lang="en-US" sz="4400" dirty="0">
                    <a:solidFill>
                      <a:schemeClr val="accent5"/>
                    </a:solidFill>
                    <a:latin typeface="Roboto" panose="02000000000000000000" pitchFamily="2" charset="0"/>
                    <a:ea typeface="Roboto" panose="02000000000000000000" pitchFamily="2" charset="0"/>
                  </a:rPr>
                  <a:t>. </a:t>
                </a:r>
              </a:p>
            </p:txBody>
          </p:sp>
        </p:grpSp>
        <p:sp>
          <p:nvSpPr>
            <p:cNvPr id="6" name="Rectangle 5">
              <a:extLst>
                <a:ext uri="{FF2B5EF4-FFF2-40B4-BE49-F238E27FC236}">
                  <a16:creationId xmlns:a16="http://schemas.microsoft.com/office/drawing/2014/main" id="{8969A025-38ED-90E4-51FE-A1B7E8E4925F}"/>
                </a:ext>
                <a:ext uri="{C183D7F6-B498-43B3-948B-1728B52AA6E4}">
                  <adec:decorative xmlns:adec="http://schemas.microsoft.com/office/drawing/2017/decorative" val="1"/>
                </a:ext>
              </a:extLst>
            </p:cNvPr>
            <p:cNvSpPr/>
            <p:nvPr/>
          </p:nvSpPr>
          <p:spPr>
            <a:xfrm>
              <a:off x="6043578" y="2106258"/>
              <a:ext cx="77325" cy="2218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70">
            <a:extLst>
              <a:ext uri="{FF2B5EF4-FFF2-40B4-BE49-F238E27FC236}">
                <a16:creationId xmlns:a16="http://schemas.microsoft.com/office/drawing/2014/main" id="{1749626C-D7E9-72B7-0446-6FC751DB304E}"/>
              </a:ext>
            </a:extLst>
          </p:cNvPr>
          <p:cNvSpPr>
            <a:spLocks noChangeArrowheads="1"/>
          </p:cNvSpPr>
          <p:nvPr/>
        </p:nvSpPr>
        <p:spPr bwMode="auto">
          <a:xfrm>
            <a:off x="1445178" y="2858469"/>
            <a:ext cx="3636363" cy="647393"/>
          </a:xfrm>
          <a:prstGeom prst="rect">
            <a:avLst/>
          </a:prstGeom>
          <a:noFill/>
          <a:ln w="9525">
            <a:noFill/>
            <a:miter lim="800000"/>
            <a:headEnd/>
            <a:tailEnd/>
          </a:ln>
        </p:spPr>
        <p:txBody>
          <a:bodyPr lIns="45720" tIns="18288" rIns="27432" bIns="18288"/>
          <a:lstStyle/>
          <a:p>
            <a:pPr>
              <a:lnSpc>
                <a:spcPct val="85000"/>
              </a:lnSpc>
              <a:spcBef>
                <a:spcPts val="200"/>
              </a:spcBef>
            </a:pPr>
            <a:r>
              <a:rPr lang="en-US" sz="3600" b="1" dirty="0">
                <a:solidFill>
                  <a:schemeClr val="accent5"/>
                </a:solidFill>
                <a:latin typeface="Roboto" panose="02000000000000000000" pitchFamily="2" charset="0"/>
                <a:ea typeface="Roboto" panose="02000000000000000000" pitchFamily="2" charset="0"/>
              </a:rPr>
              <a:t>MAMCoP - MAM</a:t>
            </a:r>
            <a:endParaRPr lang="en-US" sz="3600" dirty="0">
              <a:solidFill>
                <a:schemeClr val="accent5"/>
              </a:solidFill>
              <a:latin typeface="Roboto" panose="02000000000000000000" pitchFamily="2" charset="0"/>
              <a:ea typeface="Roboto" panose="02000000000000000000" pitchFamily="2" charset="0"/>
            </a:endParaRPr>
          </a:p>
        </p:txBody>
      </p:sp>
      <p:sp>
        <p:nvSpPr>
          <p:cNvPr id="10" name="Rectangle 70">
            <a:extLst>
              <a:ext uri="{FF2B5EF4-FFF2-40B4-BE49-F238E27FC236}">
                <a16:creationId xmlns:a16="http://schemas.microsoft.com/office/drawing/2014/main" id="{C1A7E618-0044-C073-4378-5481113A0345}"/>
              </a:ext>
            </a:extLst>
          </p:cNvPr>
          <p:cNvSpPr>
            <a:spLocks noChangeArrowheads="1"/>
          </p:cNvSpPr>
          <p:nvPr/>
        </p:nvSpPr>
        <p:spPr bwMode="auto">
          <a:xfrm>
            <a:off x="1440513" y="3506613"/>
            <a:ext cx="3951067" cy="647393"/>
          </a:xfrm>
          <a:prstGeom prst="rect">
            <a:avLst/>
          </a:prstGeom>
          <a:noFill/>
          <a:ln w="9525">
            <a:noFill/>
            <a:miter lim="800000"/>
            <a:headEnd/>
            <a:tailEnd/>
          </a:ln>
        </p:spPr>
        <p:txBody>
          <a:bodyPr lIns="45720" tIns="18288" rIns="27432" bIns="18288"/>
          <a:lstStyle/>
          <a:p>
            <a:pPr>
              <a:lnSpc>
                <a:spcPct val="85000"/>
              </a:lnSpc>
              <a:spcBef>
                <a:spcPts val="200"/>
              </a:spcBef>
            </a:pPr>
            <a:r>
              <a:rPr lang="en-US" sz="4000" b="1" dirty="0">
                <a:solidFill>
                  <a:schemeClr val="accent5"/>
                </a:solidFill>
                <a:latin typeface="Roboto" panose="02000000000000000000" pitchFamily="2" charset="0"/>
                <a:ea typeface="Roboto" panose="02000000000000000000" pitchFamily="2" charset="0"/>
              </a:rPr>
              <a:t>AMICoP - AMI</a:t>
            </a:r>
            <a:endParaRPr lang="en-US" sz="4000" dirty="0">
              <a:solidFill>
                <a:schemeClr val="accent5"/>
              </a:solidFill>
              <a:latin typeface="Roboto" panose="02000000000000000000" pitchFamily="2" charset="0"/>
              <a:ea typeface="Roboto" panose="02000000000000000000" pitchFamily="2" charset="0"/>
            </a:endParaRPr>
          </a:p>
        </p:txBody>
      </p:sp>
      <p:pic>
        <p:nvPicPr>
          <p:cNvPr id="11" name="Picture 10">
            <a:extLst>
              <a:ext uri="{FF2B5EF4-FFF2-40B4-BE49-F238E27FC236}">
                <a16:creationId xmlns:a16="http://schemas.microsoft.com/office/drawing/2014/main" id="{02327CBD-34B6-6099-90AF-FFC06C87D8DE}"/>
              </a:ext>
            </a:extLst>
          </p:cNvPr>
          <p:cNvPicPr>
            <a:picLocks noChangeAspect="1"/>
          </p:cNvPicPr>
          <p:nvPr/>
        </p:nvPicPr>
        <p:blipFill>
          <a:blip r:embed="rId3"/>
          <a:stretch>
            <a:fillRect/>
          </a:stretch>
        </p:blipFill>
        <p:spPr>
          <a:xfrm>
            <a:off x="1991" y="4368306"/>
            <a:ext cx="3414056" cy="2139881"/>
          </a:xfrm>
          <a:prstGeom prst="rect">
            <a:avLst/>
          </a:prstGeom>
        </p:spPr>
      </p:pic>
      <p:sp>
        <p:nvSpPr>
          <p:cNvPr id="12" name="TextBox 11">
            <a:extLst>
              <a:ext uri="{FF2B5EF4-FFF2-40B4-BE49-F238E27FC236}">
                <a16:creationId xmlns:a16="http://schemas.microsoft.com/office/drawing/2014/main" id="{AEE4B7E8-15BD-48EE-6518-B0507576F10D}"/>
              </a:ext>
            </a:extLst>
          </p:cNvPr>
          <p:cNvSpPr txBox="1"/>
          <p:nvPr/>
        </p:nvSpPr>
        <p:spPr>
          <a:xfrm>
            <a:off x="3215472" y="4668427"/>
            <a:ext cx="2462235" cy="1569660"/>
          </a:xfrm>
          <a:prstGeom prst="rect">
            <a:avLst/>
          </a:prstGeom>
          <a:noFill/>
        </p:spPr>
        <p:txBody>
          <a:bodyPr wrap="square">
            <a:spAutoFit/>
          </a:bodyPr>
          <a:lstStyle/>
          <a:p>
            <a:r>
              <a:rPr lang="en-GB" sz="7200" b="1" dirty="0">
                <a:solidFill>
                  <a:srgbClr val="0070C0"/>
                </a:solidFill>
              </a:rPr>
              <a:t>SPAA </a:t>
            </a:r>
          </a:p>
          <a:p>
            <a:r>
              <a:rPr lang="en-GB" sz="2400" b="1" dirty="0">
                <a:solidFill>
                  <a:srgbClr val="0070C0"/>
                </a:solidFill>
              </a:rPr>
              <a:t>Exec Committee</a:t>
            </a:r>
          </a:p>
        </p:txBody>
      </p:sp>
      <p:sp>
        <p:nvSpPr>
          <p:cNvPr id="13" name="TextBox 12">
            <a:extLst>
              <a:ext uri="{FF2B5EF4-FFF2-40B4-BE49-F238E27FC236}">
                <a16:creationId xmlns:a16="http://schemas.microsoft.com/office/drawing/2014/main" id="{9DB28261-0D2E-E080-504D-36F4D1A606B1}"/>
              </a:ext>
            </a:extLst>
          </p:cNvPr>
          <p:cNvSpPr txBox="1"/>
          <p:nvPr/>
        </p:nvSpPr>
        <p:spPr>
          <a:xfrm>
            <a:off x="7980397" y="1355222"/>
            <a:ext cx="1828800" cy="523220"/>
          </a:xfrm>
          <a:prstGeom prst="rect">
            <a:avLst/>
          </a:prstGeom>
          <a:noFill/>
        </p:spPr>
        <p:txBody>
          <a:bodyPr wrap="square" rtlCol="0">
            <a:spAutoFit/>
          </a:bodyPr>
          <a:lstStyle/>
          <a:p>
            <a:r>
              <a:rPr lang="en-US" sz="2800" b="1" dirty="0">
                <a:solidFill>
                  <a:schemeClr val="accent2"/>
                </a:solidFill>
                <a:latin typeface="Roboto" panose="02000000000000000000" pitchFamily="2" charset="0"/>
                <a:ea typeface="Roboto" panose="02000000000000000000" pitchFamily="2" charset="0"/>
                <a:cs typeface="Arial"/>
              </a:rPr>
              <a:t>New</a:t>
            </a:r>
          </a:p>
        </p:txBody>
      </p:sp>
      <p:sp>
        <p:nvSpPr>
          <p:cNvPr id="14" name="Rectangle 70">
            <a:extLst>
              <a:ext uri="{FF2B5EF4-FFF2-40B4-BE49-F238E27FC236}">
                <a16:creationId xmlns:a16="http://schemas.microsoft.com/office/drawing/2014/main" id="{7FF829E8-9C05-0AAE-1C65-6C92470AA335}"/>
              </a:ext>
            </a:extLst>
          </p:cNvPr>
          <p:cNvSpPr>
            <a:spLocks noChangeArrowheads="1"/>
          </p:cNvSpPr>
          <p:nvPr/>
        </p:nvSpPr>
        <p:spPr bwMode="auto">
          <a:xfrm>
            <a:off x="7963355" y="1976592"/>
            <a:ext cx="2438488" cy="647393"/>
          </a:xfrm>
          <a:prstGeom prst="rect">
            <a:avLst/>
          </a:prstGeom>
          <a:noFill/>
          <a:ln w="9525">
            <a:noFill/>
            <a:miter lim="800000"/>
            <a:headEnd/>
            <a:tailEnd/>
          </a:ln>
        </p:spPr>
        <p:txBody>
          <a:bodyPr lIns="45720" tIns="18288" rIns="27432" bIns="18288"/>
          <a:lstStyle/>
          <a:p>
            <a:pPr algn="r">
              <a:lnSpc>
                <a:spcPct val="85000"/>
              </a:lnSpc>
              <a:spcBef>
                <a:spcPts val="200"/>
              </a:spcBef>
            </a:pPr>
            <a:r>
              <a:rPr lang="en-US" sz="4400" b="1" dirty="0" err="1">
                <a:solidFill>
                  <a:schemeClr val="accent2"/>
                </a:solidFill>
                <a:latin typeface="Roboto" panose="02000000000000000000" pitchFamily="2" charset="0"/>
                <a:ea typeface="Roboto" panose="02000000000000000000" pitchFamily="2" charset="0"/>
              </a:rPr>
              <a:t>ASCoP</a:t>
            </a:r>
            <a:endParaRPr lang="en-US" sz="4400" dirty="0">
              <a:solidFill>
                <a:schemeClr val="accent2"/>
              </a:solidFill>
              <a:latin typeface="Roboto" panose="02000000000000000000" pitchFamily="2" charset="0"/>
              <a:ea typeface="Roboto" panose="02000000000000000000" pitchFamily="2" charset="0"/>
            </a:endParaRPr>
          </a:p>
        </p:txBody>
      </p:sp>
      <p:sp>
        <p:nvSpPr>
          <p:cNvPr id="15" name="Rectangle 70">
            <a:extLst>
              <a:ext uri="{FF2B5EF4-FFF2-40B4-BE49-F238E27FC236}">
                <a16:creationId xmlns:a16="http://schemas.microsoft.com/office/drawing/2014/main" id="{B96216B1-4B92-87CA-6985-F67F4894F1E1}"/>
              </a:ext>
            </a:extLst>
          </p:cNvPr>
          <p:cNvSpPr>
            <a:spLocks noChangeArrowheads="1"/>
          </p:cNvSpPr>
          <p:nvPr/>
        </p:nvSpPr>
        <p:spPr bwMode="auto">
          <a:xfrm>
            <a:off x="7733182" y="2722135"/>
            <a:ext cx="3528030" cy="647393"/>
          </a:xfrm>
          <a:prstGeom prst="rect">
            <a:avLst/>
          </a:prstGeom>
          <a:noFill/>
          <a:ln w="9525">
            <a:noFill/>
            <a:miter lim="800000"/>
            <a:headEnd/>
            <a:tailEnd/>
          </a:ln>
        </p:spPr>
        <p:txBody>
          <a:bodyPr lIns="45720" tIns="18288" rIns="27432" bIns="18288"/>
          <a:lstStyle/>
          <a:p>
            <a:pPr algn="r">
              <a:lnSpc>
                <a:spcPct val="85000"/>
              </a:lnSpc>
              <a:spcBef>
                <a:spcPts val="200"/>
              </a:spcBef>
            </a:pPr>
            <a:r>
              <a:rPr lang="en-US" sz="4400" b="1" dirty="0" err="1">
                <a:solidFill>
                  <a:schemeClr val="accent2"/>
                </a:solidFill>
                <a:latin typeface="Roboto" panose="02000000000000000000" pitchFamily="2" charset="0"/>
                <a:ea typeface="Roboto" panose="02000000000000000000" pitchFamily="2" charset="0"/>
              </a:rPr>
              <a:t>MCoP</a:t>
            </a:r>
            <a:r>
              <a:rPr lang="en-US" sz="4400" b="1" dirty="0">
                <a:solidFill>
                  <a:schemeClr val="accent2"/>
                </a:solidFill>
                <a:latin typeface="Roboto" panose="02000000000000000000" pitchFamily="2" charset="0"/>
                <a:ea typeface="Roboto" panose="02000000000000000000" pitchFamily="2" charset="0"/>
              </a:rPr>
              <a:t>- MEM</a:t>
            </a:r>
            <a:endParaRPr lang="en-US" sz="4400" dirty="0">
              <a:solidFill>
                <a:schemeClr val="accent2"/>
              </a:solidFill>
              <a:latin typeface="Roboto" panose="02000000000000000000" pitchFamily="2" charset="0"/>
              <a:ea typeface="Roboto" panose="02000000000000000000" pitchFamily="2" charset="0"/>
            </a:endParaRPr>
          </a:p>
        </p:txBody>
      </p:sp>
      <p:sp>
        <p:nvSpPr>
          <p:cNvPr id="16" name="Rectangle 70">
            <a:extLst>
              <a:ext uri="{FF2B5EF4-FFF2-40B4-BE49-F238E27FC236}">
                <a16:creationId xmlns:a16="http://schemas.microsoft.com/office/drawing/2014/main" id="{6866602C-3C2D-9F7E-C7E6-8330DAE209B0}"/>
              </a:ext>
            </a:extLst>
          </p:cNvPr>
          <p:cNvSpPr>
            <a:spLocks noChangeArrowheads="1"/>
          </p:cNvSpPr>
          <p:nvPr/>
        </p:nvSpPr>
        <p:spPr bwMode="auto">
          <a:xfrm>
            <a:off x="9425353" y="3429000"/>
            <a:ext cx="1768801" cy="647393"/>
          </a:xfrm>
          <a:prstGeom prst="rect">
            <a:avLst/>
          </a:prstGeom>
          <a:noFill/>
          <a:ln w="9525">
            <a:noFill/>
            <a:miter lim="800000"/>
            <a:headEnd/>
            <a:tailEnd/>
          </a:ln>
        </p:spPr>
        <p:txBody>
          <a:bodyPr lIns="45720" tIns="18288" rIns="27432" bIns="18288"/>
          <a:lstStyle/>
          <a:p>
            <a:pPr algn="r">
              <a:lnSpc>
                <a:spcPct val="85000"/>
              </a:lnSpc>
              <a:spcBef>
                <a:spcPts val="200"/>
              </a:spcBef>
            </a:pPr>
            <a:r>
              <a:rPr lang="en-US" sz="4400" b="1" dirty="0">
                <a:solidFill>
                  <a:schemeClr val="accent2"/>
                </a:solidFill>
                <a:latin typeface="Roboto" panose="02000000000000000000" pitchFamily="2" charset="0"/>
                <a:ea typeface="Roboto" panose="02000000000000000000" pitchFamily="2" charset="0"/>
              </a:rPr>
              <a:t>- AMI</a:t>
            </a:r>
            <a:endParaRPr lang="en-US" sz="4400" dirty="0">
              <a:solidFill>
                <a:schemeClr val="accent2"/>
              </a:solidFill>
              <a:latin typeface="Roboto" panose="02000000000000000000" pitchFamily="2" charset="0"/>
              <a:ea typeface="Roboto" panose="02000000000000000000" pitchFamily="2" charset="0"/>
            </a:endParaRPr>
          </a:p>
        </p:txBody>
      </p:sp>
      <p:sp>
        <p:nvSpPr>
          <p:cNvPr id="19" name="Rectangle 70">
            <a:extLst>
              <a:ext uri="{FF2B5EF4-FFF2-40B4-BE49-F238E27FC236}">
                <a16:creationId xmlns:a16="http://schemas.microsoft.com/office/drawing/2014/main" id="{0F01BC4B-19E2-3BC1-B7AB-710BDA4E518B}"/>
              </a:ext>
            </a:extLst>
          </p:cNvPr>
          <p:cNvSpPr>
            <a:spLocks noChangeArrowheads="1"/>
          </p:cNvSpPr>
          <p:nvPr/>
        </p:nvSpPr>
        <p:spPr bwMode="auto">
          <a:xfrm>
            <a:off x="6832879" y="4783015"/>
            <a:ext cx="2664318" cy="1220515"/>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4400" b="1" dirty="0">
                <a:solidFill>
                  <a:schemeClr val="accent1"/>
                </a:solidFill>
                <a:latin typeface="Roboto" panose="02000000000000000000" pitchFamily="2" charset="0"/>
                <a:ea typeface="Roboto" panose="02000000000000000000" pitchFamily="2" charset="0"/>
              </a:rPr>
              <a:t>REC</a:t>
            </a:r>
          </a:p>
          <a:p>
            <a:pPr algn="ctr">
              <a:lnSpc>
                <a:spcPct val="85000"/>
              </a:lnSpc>
              <a:spcBef>
                <a:spcPts val="200"/>
              </a:spcBef>
            </a:pPr>
            <a:r>
              <a:rPr lang="en-US" sz="2000" b="1" dirty="0">
                <a:solidFill>
                  <a:schemeClr val="accent1"/>
                </a:solidFill>
                <a:latin typeface="Roboto" panose="02000000000000000000" pitchFamily="2" charset="0"/>
                <a:ea typeface="Roboto" panose="02000000000000000000" pitchFamily="2" charset="0"/>
              </a:rPr>
              <a:t>Metering Expert Panel</a:t>
            </a:r>
            <a:endParaRPr lang="en-US" sz="2000" dirty="0">
              <a:solidFill>
                <a:schemeClr val="accent1"/>
              </a:solidFill>
              <a:latin typeface="Roboto" panose="02000000000000000000" pitchFamily="2" charset="0"/>
              <a:ea typeface="Roboto" panose="02000000000000000000" pitchFamily="2" charset="0"/>
            </a:endParaRPr>
          </a:p>
        </p:txBody>
      </p:sp>
      <p:sp>
        <p:nvSpPr>
          <p:cNvPr id="20" name="Rectangle 70">
            <a:extLst>
              <a:ext uri="{FF2B5EF4-FFF2-40B4-BE49-F238E27FC236}">
                <a16:creationId xmlns:a16="http://schemas.microsoft.com/office/drawing/2014/main" id="{11FC5C52-0B6A-315B-E7AF-9FABD288A731}"/>
              </a:ext>
            </a:extLst>
          </p:cNvPr>
          <p:cNvSpPr>
            <a:spLocks noChangeArrowheads="1"/>
          </p:cNvSpPr>
          <p:nvPr/>
        </p:nvSpPr>
        <p:spPr bwMode="auto">
          <a:xfrm>
            <a:off x="9320210" y="4678475"/>
            <a:ext cx="2664318" cy="1220515"/>
          </a:xfrm>
          <a:prstGeom prst="rect">
            <a:avLst/>
          </a:prstGeom>
          <a:noFill/>
          <a:ln w="9525">
            <a:noFill/>
            <a:miter lim="800000"/>
            <a:headEnd/>
            <a:tailEnd/>
          </a:ln>
        </p:spPr>
        <p:txBody>
          <a:bodyPr lIns="45720" tIns="18288" rIns="27432" bIns="18288"/>
          <a:lstStyle/>
          <a:p>
            <a:pPr algn="ctr">
              <a:lnSpc>
                <a:spcPct val="85000"/>
              </a:lnSpc>
              <a:spcBef>
                <a:spcPts val="200"/>
              </a:spcBef>
            </a:pPr>
            <a:r>
              <a:rPr lang="en-US" sz="4400" b="1" dirty="0">
                <a:solidFill>
                  <a:schemeClr val="accent1"/>
                </a:solidFill>
                <a:latin typeface="Roboto" panose="02000000000000000000" pitchFamily="2" charset="0"/>
                <a:ea typeface="Roboto" panose="02000000000000000000" pitchFamily="2" charset="0"/>
              </a:rPr>
              <a:t>REC</a:t>
            </a:r>
          </a:p>
          <a:p>
            <a:pPr algn="ctr">
              <a:lnSpc>
                <a:spcPct val="85000"/>
              </a:lnSpc>
              <a:spcBef>
                <a:spcPts val="200"/>
              </a:spcBef>
            </a:pPr>
            <a:r>
              <a:rPr lang="en-US" sz="2000" b="1" dirty="0">
                <a:solidFill>
                  <a:schemeClr val="accent1"/>
                </a:solidFill>
                <a:latin typeface="Roboto" panose="02000000000000000000" pitchFamily="2" charset="0"/>
                <a:ea typeface="Roboto" panose="02000000000000000000" pitchFamily="2" charset="0"/>
              </a:rPr>
              <a:t>Performance Assurance Board</a:t>
            </a:r>
            <a:endParaRPr lang="en-US" sz="2000" dirty="0">
              <a:solidFill>
                <a:schemeClr val="accent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919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245B-EBC0-EF12-EB92-59ADE3A4B779}"/>
              </a:ext>
            </a:extLst>
          </p:cNvPr>
          <p:cNvSpPr>
            <a:spLocks noGrp="1"/>
          </p:cNvSpPr>
          <p:nvPr>
            <p:ph type="title"/>
          </p:nvPr>
        </p:nvSpPr>
        <p:spPr/>
        <p:txBody>
          <a:bodyPr/>
          <a:lstStyle/>
          <a:p>
            <a:r>
              <a:rPr lang="en-GB" dirty="0"/>
              <a:t>Navigating the rec portal</a:t>
            </a:r>
          </a:p>
        </p:txBody>
      </p:sp>
      <p:sp>
        <p:nvSpPr>
          <p:cNvPr id="3" name="Text Placeholder 2">
            <a:extLst>
              <a:ext uri="{FF2B5EF4-FFF2-40B4-BE49-F238E27FC236}">
                <a16:creationId xmlns:a16="http://schemas.microsoft.com/office/drawing/2014/main" id="{0C586D0D-D7B3-CA85-48F7-C72EF038C345}"/>
              </a:ext>
            </a:extLst>
          </p:cNvPr>
          <p:cNvSpPr>
            <a:spLocks noGrp="1"/>
          </p:cNvSpPr>
          <p:nvPr>
            <p:ph type="body" sz="quarter" idx="10"/>
          </p:nvPr>
        </p:nvSpPr>
        <p:spPr/>
        <p:txBody>
          <a:bodyPr/>
          <a:lstStyle/>
          <a:p>
            <a:r>
              <a:rPr lang="en-GB" dirty="0"/>
              <a:t>Dave wright</a:t>
            </a:r>
          </a:p>
        </p:txBody>
      </p:sp>
    </p:spTree>
    <p:extLst>
      <p:ext uri="{BB962C8B-B14F-4D97-AF65-F5344CB8AC3E}">
        <p14:creationId xmlns:p14="http://schemas.microsoft.com/office/powerpoint/2010/main" val="4202834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EFE75-AFB3-9D4C-E4CB-C7F9691A8A8B}"/>
              </a:ext>
            </a:extLst>
          </p:cNvPr>
          <p:cNvSpPr>
            <a:spLocks noGrp="1"/>
          </p:cNvSpPr>
          <p:nvPr>
            <p:ph type="title"/>
          </p:nvPr>
        </p:nvSpPr>
        <p:spPr/>
        <p:txBody>
          <a:bodyPr/>
          <a:lstStyle/>
          <a:p>
            <a:r>
              <a:rPr lang="en-GB" dirty="0"/>
              <a:t>Navigating the rec portal</a:t>
            </a:r>
          </a:p>
        </p:txBody>
      </p:sp>
      <p:pic>
        <p:nvPicPr>
          <p:cNvPr id="4" name="Picture 3">
            <a:extLst>
              <a:ext uri="{FF2B5EF4-FFF2-40B4-BE49-F238E27FC236}">
                <a16:creationId xmlns:a16="http://schemas.microsoft.com/office/drawing/2014/main" id="{CBE37648-FDF8-5221-011F-75F51F91020A}"/>
              </a:ext>
            </a:extLst>
          </p:cNvPr>
          <p:cNvPicPr>
            <a:picLocks noChangeAspect="1"/>
          </p:cNvPicPr>
          <p:nvPr/>
        </p:nvPicPr>
        <p:blipFill>
          <a:blip r:embed="rId2"/>
          <a:stretch>
            <a:fillRect/>
          </a:stretch>
        </p:blipFill>
        <p:spPr>
          <a:xfrm>
            <a:off x="432079" y="1596078"/>
            <a:ext cx="11093555" cy="4268108"/>
          </a:xfrm>
          <a:prstGeom prst="rect">
            <a:avLst/>
          </a:prstGeom>
        </p:spPr>
      </p:pic>
    </p:spTree>
    <p:extLst>
      <p:ext uri="{BB962C8B-B14F-4D97-AF65-F5344CB8AC3E}">
        <p14:creationId xmlns:p14="http://schemas.microsoft.com/office/powerpoint/2010/main" val="360066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2072-0912-1713-2F76-353B333EECAC}"/>
              </a:ext>
            </a:extLst>
          </p:cNvPr>
          <p:cNvSpPr>
            <a:spLocks noGrp="1"/>
          </p:cNvSpPr>
          <p:nvPr>
            <p:ph type="title"/>
          </p:nvPr>
        </p:nvSpPr>
        <p:spPr/>
        <p:txBody>
          <a:bodyPr/>
          <a:lstStyle/>
          <a:p>
            <a:r>
              <a:rPr lang="en-GB" dirty="0"/>
              <a:t>Introducing Your presenters</a:t>
            </a:r>
          </a:p>
        </p:txBody>
      </p:sp>
      <p:pic>
        <p:nvPicPr>
          <p:cNvPr id="7" name="Picture Placeholder 6" descr="A picture containing person, clothing, wall, black&#10;&#10;Description automatically generated">
            <a:extLst>
              <a:ext uri="{FF2B5EF4-FFF2-40B4-BE49-F238E27FC236}">
                <a16:creationId xmlns:a16="http://schemas.microsoft.com/office/drawing/2014/main" id="{56BEA6FD-8C70-28F8-44AB-23D5853B013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153" r="22153"/>
          <a:stretch>
            <a:fillRect/>
          </a:stretch>
        </p:blipFill>
        <p:spPr/>
      </p:pic>
      <p:sp>
        <p:nvSpPr>
          <p:cNvPr id="5" name="Text Placeholder 4">
            <a:extLst>
              <a:ext uri="{FF2B5EF4-FFF2-40B4-BE49-F238E27FC236}">
                <a16:creationId xmlns:a16="http://schemas.microsoft.com/office/drawing/2014/main" id="{77DE60CF-96DE-51D2-8B01-D4D02ED3ACDC}"/>
              </a:ext>
            </a:extLst>
          </p:cNvPr>
          <p:cNvSpPr>
            <a:spLocks noGrp="1"/>
          </p:cNvSpPr>
          <p:nvPr>
            <p:ph type="body" sz="quarter" idx="12"/>
          </p:nvPr>
        </p:nvSpPr>
        <p:spPr/>
        <p:txBody>
          <a:bodyPr/>
          <a:lstStyle/>
          <a:p>
            <a:r>
              <a:rPr lang="en-GB" sz="1800" dirty="0"/>
              <a:t>Amelia Bray</a:t>
            </a:r>
            <a:endParaRPr lang="en-GB" dirty="0"/>
          </a:p>
          <a:p>
            <a:r>
              <a:rPr lang="en-GB" dirty="0"/>
              <a:t>REC Code Manager</a:t>
            </a:r>
          </a:p>
          <a:p>
            <a:r>
              <a:rPr lang="en-GB" dirty="0"/>
              <a:t>Communication and Events Manager</a:t>
            </a:r>
          </a:p>
        </p:txBody>
      </p:sp>
      <p:pic>
        <p:nvPicPr>
          <p:cNvPr id="12" name="Picture Placeholder 11">
            <a:extLst>
              <a:ext uri="{FF2B5EF4-FFF2-40B4-BE49-F238E27FC236}">
                <a16:creationId xmlns:a16="http://schemas.microsoft.com/office/drawing/2014/main" id="{399A6ACC-9124-B369-010B-1A54BE3FEB0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4198" r="24198"/>
          <a:stretch/>
        </p:blipFill>
        <p:spPr>
          <a:xfrm>
            <a:off x="7491662" y="1606550"/>
            <a:ext cx="2631393" cy="3401286"/>
          </a:xfrm>
        </p:spPr>
      </p:pic>
      <p:sp>
        <p:nvSpPr>
          <p:cNvPr id="8" name="Text Placeholder 7">
            <a:extLst>
              <a:ext uri="{FF2B5EF4-FFF2-40B4-BE49-F238E27FC236}">
                <a16:creationId xmlns:a16="http://schemas.microsoft.com/office/drawing/2014/main" id="{F9E2836F-155D-369A-49DC-9DFD3D7D173B}"/>
              </a:ext>
            </a:extLst>
          </p:cNvPr>
          <p:cNvSpPr>
            <a:spLocks noGrp="1"/>
          </p:cNvSpPr>
          <p:nvPr>
            <p:ph type="body" sz="quarter" idx="16"/>
          </p:nvPr>
        </p:nvSpPr>
        <p:spPr/>
        <p:txBody>
          <a:bodyPr/>
          <a:lstStyle/>
          <a:p>
            <a:r>
              <a:rPr lang="en-GB" sz="1800" dirty="0"/>
              <a:t>Paul Rocke</a:t>
            </a:r>
            <a:endParaRPr lang="en-GB" dirty="0"/>
          </a:p>
          <a:p>
            <a:r>
              <a:rPr lang="en-GB" dirty="0"/>
              <a:t>REC Code Manager</a:t>
            </a:r>
          </a:p>
          <a:p>
            <a:r>
              <a:rPr lang="en-GB" dirty="0"/>
              <a:t>Head of Communications </a:t>
            </a:r>
          </a:p>
        </p:txBody>
      </p:sp>
      <p:pic>
        <p:nvPicPr>
          <p:cNvPr id="14" name="Picture Placeholder 13" descr="A person in a tuxedo&#10;&#10;Description automatically generated with medium confidence">
            <a:extLst>
              <a:ext uri="{FF2B5EF4-FFF2-40B4-BE49-F238E27FC236}">
                <a16:creationId xmlns:a16="http://schemas.microsoft.com/office/drawing/2014/main" id="{A8881E59-49D6-7923-B65E-073FCE00A5B2}"/>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395" r="3395"/>
          <a:stretch>
            <a:fillRect/>
          </a:stretch>
        </p:blipFill>
        <p:spPr/>
      </p:pic>
      <p:sp>
        <p:nvSpPr>
          <p:cNvPr id="6" name="Text Placeholder 5">
            <a:extLst>
              <a:ext uri="{FF2B5EF4-FFF2-40B4-BE49-F238E27FC236}">
                <a16:creationId xmlns:a16="http://schemas.microsoft.com/office/drawing/2014/main" id="{33F731BB-958D-F336-3C08-3C00B6345C64}"/>
              </a:ext>
            </a:extLst>
          </p:cNvPr>
          <p:cNvSpPr>
            <a:spLocks noGrp="1"/>
          </p:cNvSpPr>
          <p:nvPr>
            <p:ph type="body" sz="quarter" idx="14"/>
          </p:nvPr>
        </p:nvSpPr>
        <p:spPr/>
        <p:txBody>
          <a:bodyPr/>
          <a:lstStyle/>
          <a:p>
            <a:r>
              <a:rPr lang="en-GB" sz="1800" dirty="0"/>
              <a:t>Dave Wright</a:t>
            </a:r>
            <a:endParaRPr lang="en-GB" dirty="0"/>
          </a:p>
          <a:p>
            <a:r>
              <a:rPr lang="en-GB" dirty="0"/>
              <a:t>Metering Consultant</a:t>
            </a:r>
          </a:p>
        </p:txBody>
      </p:sp>
    </p:spTree>
    <p:extLst>
      <p:ext uri="{BB962C8B-B14F-4D97-AF65-F5344CB8AC3E}">
        <p14:creationId xmlns:p14="http://schemas.microsoft.com/office/powerpoint/2010/main" val="684095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B9C3-ACBC-477C-74E9-7CC4F2E5DE89}"/>
              </a:ext>
            </a:extLst>
          </p:cNvPr>
          <p:cNvSpPr>
            <a:spLocks noGrp="1"/>
          </p:cNvSpPr>
          <p:nvPr>
            <p:ph type="title"/>
          </p:nvPr>
        </p:nvSpPr>
        <p:spPr/>
        <p:txBody>
          <a:bodyPr/>
          <a:lstStyle/>
          <a:p>
            <a:r>
              <a:rPr lang="en-GB" dirty="0"/>
              <a:t>Navigating the rec portal</a:t>
            </a:r>
          </a:p>
        </p:txBody>
      </p:sp>
      <p:pic>
        <p:nvPicPr>
          <p:cNvPr id="4" name="Picture 3">
            <a:extLst>
              <a:ext uri="{FF2B5EF4-FFF2-40B4-BE49-F238E27FC236}">
                <a16:creationId xmlns:a16="http://schemas.microsoft.com/office/drawing/2014/main" id="{4062A2B1-CF53-1E8A-AA6A-A690C71554A0}"/>
              </a:ext>
            </a:extLst>
          </p:cNvPr>
          <p:cNvPicPr>
            <a:picLocks noChangeAspect="1"/>
          </p:cNvPicPr>
          <p:nvPr/>
        </p:nvPicPr>
        <p:blipFill>
          <a:blip r:embed="rId2"/>
          <a:stretch>
            <a:fillRect/>
          </a:stretch>
        </p:blipFill>
        <p:spPr>
          <a:xfrm>
            <a:off x="1841814" y="1051689"/>
            <a:ext cx="7962583" cy="5441186"/>
          </a:xfrm>
          <a:prstGeom prst="rect">
            <a:avLst/>
          </a:prstGeom>
        </p:spPr>
      </p:pic>
    </p:spTree>
    <p:extLst>
      <p:ext uri="{BB962C8B-B14F-4D97-AF65-F5344CB8AC3E}">
        <p14:creationId xmlns:p14="http://schemas.microsoft.com/office/powerpoint/2010/main" val="2404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70CC-B6EE-9C0C-7429-75F26B822459}"/>
              </a:ext>
            </a:extLst>
          </p:cNvPr>
          <p:cNvSpPr>
            <a:spLocks noGrp="1"/>
          </p:cNvSpPr>
          <p:nvPr>
            <p:ph type="title"/>
          </p:nvPr>
        </p:nvSpPr>
        <p:spPr/>
        <p:txBody>
          <a:bodyPr/>
          <a:lstStyle/>
          <a:p>
            <a:r>
              <a:rPr lang="en-GB" dirty="0"/>
              <a:t>Navigating the rec portal</a:t>
            </a:r>
          </a:p>
        </p:txBody>
      </p:sp>
      <p:pic>
        <p:nvPicPr>
          <p:cNvPr id="4" name="Picture 3">
            <a:extLst>
              <a:ext uri="{FF2B5EF4-FFF2-40B4-BE49-F238E27FC236}">
                <a16:creationId xmlns:a16="http://schemas.microsoft.com/office/drawing/2014/main" id="{3434AD19-30C3-1174-35D9-80BC88D6677E}"/>
              </a:ext>
            </a:extLst>
          </p:cNvPr>
          <p:cNvPicPr>
            <a:picLocks noChangeAspect="1"/>
          </p:cNvPicPr>
          <p:nvPr/>
        </p:nvPicPr>
        <p:blipFill>
          <a:blip r:embed="rId2"/>
          <a:stretch>
            <a:fillRect/>
          </a:stretch>
        </p:blipFill>
        <p:spPr>
          <a:xfrm>
            <a:off x="693812" y="1785602"/>
            <a:ext cx="9931851" cy="3844324"/>
          </a:xfrm>
          <a:prstGeom prst="rect">
            <a:avLst/>
          </a:prstGeom>
        </p:spPr>
      </p:pic>
    </p:spTree>
    <p:extLst>
      <p:ext uri="{BB962C8B-B14F-4D97-AF65-F5344CB8AC3E}">
        <p14:creationId xmlns:p14="http://schemas.microsoft.com/office/powerpoint/2010/main" val="1296972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23BC5-85BE-6CFD-3C58-30F5B92C0AE6}"/>
              </a:ext>
            </a:extLst>
          </p:cNvPr>
          <p:cNvSpPr>
            <a:spLocks noGrp="1"/>
          </p:cNvSpPr>
          <p:nvPr>
            <p:ph type="title"/>
          </p:nvPr>
        </p:nvSpPr>
        <p:spPr/>
        <p:txBody>
          <a:bodyPr/>
          <a:lstStyle/>
          <a:p>
            <a:r>
              <a:rPr lang="en-GB" dirty="0"/>
              <a:t>Navigating the rec portal</a:t>
            </a:r>
          </a:p>
        </p:txBody>
      </p:sp>
      <p:pic>
        <p:nvPicPr>
          <p:cNvPr id="4" name="Picture 3">
            <a:extLst>
              <a:ext uri="{FF2B5EF4-FFF2-40B4-BE49-F238E27FC236}">
                <a16:creationId xmlns:a16="http://schemas.microsoft.com/office/drawing/2014/main" id="{2F9DD6CB-B91D-9BEA-647B-1CDB486240F6}"/>
              </a:ext>
            </a:extLst>
          </p:cNvPr>
          <p:cNvPicPr>
            <a:picLocks noChangeAspect="1"/>
          </p:cNvPicPr>
          <p:nvPr/>
        </p:nvPicPr>
        <p:blipFill>
          <a:blip r:embed="rId2"/>
          <a:stretch>
            <a:fillRect/>
          </a:stretch>
        </p:blipFill>
        <p:spPr>
          <a:xfrm>
            <a:off x="1689001" y="1025236"/>
            <a:ext cx="7926566" cy="5627109"/>
          </a:xfrm>
          <a:prstGeom prst="rect">
            <a:avLst/>
          </a:prstGeom>
        </p:spPr>
      </p:pic>
    </p:spTree>
    <p:extLst>
      <p:ext uri="{BB962C8B-B14F-4D97-AF65-F5344CB8AC3E}">
        <p14:creationId xmlns:p14="http://schemas.microsoft.com/office/powerpoint/2010/main" val="1338056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8D1F-82BC-2CC2-8C2C-589A7E878568}"/>
              </a:ext>
            </a:extLst>
          </p:cNvPr>
          <p:cNvSpPr>
            <a:spLocks noGrp="1"/>
          </p:cNvSpPr>
          <p:nvPr>
            <p:ph type="title"/>
          </p:nvPr>
        </p:nvSpPr>
        <p:spPr/>
        <p:txBody>
          <a:bodyPr/>
          <a:lstStyle/>
          <a:p>
            <a:r>
              <a:rPr lang="en-GB" dirty="0"/>
              <a:t>Navigating the rec portal</a:t>
            </a:r>
          </a:p>
        </p:txBody>
      </p:sp>
      <p:pic>
        <p:nvPicPr>
          <p:cNvPr id="4" name="Picture 3">
            <a:extLst>
              <a:ext uri="{FF2B5EF4-FFF2-40B4-BE49-F238E27FC236}">
                <a16:creationId xmlns:a16="http://schemas.microsoft.com/office/drawing/2014/main" id="{4A48C1CE-7227-6C4A-4CE1-429D4E9252E8}"/>
              </a:ext>
            </a:extLst>
          </p:cNvPr>
          <p:cNvPicPr>
            <a:picLocks noChangeAspect="1"/>
          </p:cNvPicPr>
          <p:nvPr/>
        </p:nvPicPr>
        <p:blipFill>
          <a:blip r:embed="rId2"/>
          <a:stretch>
            <a:fillRect/>
          </a:stretch>
        </p:blipFill>
        <p:spPr>
          <a:xfrm>
            <a:off x="587929" y="1772816"/>
            <a:ext cx="10991455" cy="4176464"/>
          </a:xfrm>
          <a:prstGeom prst="rect">
            <a:avLst/>
          </a:prstGeom>
        </p:spPr>
      </p:pic>
    </p:spTree>
    <p:extLst>
      <p:ext uri="{BB962C8B-B14F-4D97-AF65-F5344CB8AC3E}">
        <p14:creationId xmlns:p14="http://schemas.microsoft.com/office/powerpoint/2010/main" val="428006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49C3-9B22-0FB8-73ED-02E91D27756C}"/>
              </a:ext>
            </a:extLst>
          </p:cNvPr>
          <p:cNvSpPr>
            <a:spLocks noGrp="1"/>
          </p:cNvSpPr>
          <p:nvPr>
            <p:ph type="title"/>
          </p:nvPr>
        </p:nvSpPr>
        <p:spPr/>
        <p:txBody>
          <a:bodyPr/>
          <a:lstStyle/>
          <a:p>
            <a:r>
              <a:rPr lang="en-GB" dirty="0"/>
              <a:t>Navigating the rec portal</a:t>
            </a:r>
          </a:p>
        </p:txBody>
      </p:sp>
      <p:pic>
        <p:nvPicPr>
          <p:cNvPr id="4" name="Picture 3">
            <a:extLst>
              <a:ext uri="{FF2B5EF4-FFF2-40B4-BE49-F238E27FC236}">
                <a16:creationId xmlns:a16="http://schemas.microsoft.com/office/drawing/2014/main" id="{FBA1B87A-B67C-8DB4-84AE-979BBDAB35F8}"/>
              </a:ext>
            </a:extLst>
          </p:cNvPr>
          <p:cNvPicPr>
            <a:picLocks noChangeAspect="1"/>
          </p:cNvPicPr>
          <p:nvPr/>
        </p:nvPicPr>
        <p:blipFill>
          <a:blip r:embed="rId2"/>
          <a:stretch>
            <a:fillRect/>
          </a:stretch>
        </p:blipFill>
        <p:spPr>
          <a:xfrm>
            <a:off x="449625" y="1536695"/>
            <a:ext cx="11068510" cy="4166093"/>
          </a:xfrm>
          <a:prstGeom prst="rect">
            <a:avLst/>
          </a:prstGeom>
        </p:spPr>
      </p:pic>
    </p:spTree>
    <p:extLst>
      <p:ext uri="{BB962C8B-B14F-4D97-AF65-F5344CB8AC3E}">
        <p14:creationId xmlns:p14="http://schemas.microsoft.com/office/powerpoint/2010/main" val="3226079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4F437-4E88-6FA8-2360-F75677F5F65E}"/>
              </a:ext>
            </a:extLst>
          </p:cNvPr>
          <p:cNvSpPr>
            <a:spLocks noGrp="1"/>
          </p:cNvSpPr>
          <p:nvPr>
            <p:ph type="title"/>
          </p:nvPr>
        </p:nvSpPr>
        <p:spPr/>
        <p:txBody>
          <a:bodyPr/>
          <a:lstStyle/>
          <a:p>
            <a:r>
              <a:rPr lang="en-GB" dirty="0"/>
              <a:t>Navigating the rec portal</a:t>
            </a:r>
          </a:p>
        </p:txBody>
      </p:sp>
      <p:pic>
        <p:nvPicPr>
          <p:cNvPr id="4" name="Picture 3">
            <a:extLst>
              <a:ext uri="{FF2B5EF4-FFF2-40B4-BE49-F238E27FC236}">
                <a16:creationId xmlns:a16="http://schemas.microsoft.com/office/drawing/2014/main" id="{0A860EC1-286B-7717-569C-71FC7AE0E4EB}"/>
              </a:ext>
            </a:extLst>
          </p:cNvPr>
          <p:cNvPicPr>
            <a:picLocks noChangeAspect="1"/>
          </p:cNvPicPr>
          <p:nvPr/>
        </p:nvPicPr>
        <p:blipFill>
          <a:blip r:embed="rId2"/>
          <a:stretch>
            <a:fillRect/>
          </a:stretch>
        </p:blipFill>
        <p:spPr>
          <a:xfrm>
            <a:off x="312706" y="1484783"/>
            <a:ext cx="11542346" cy="4377271"/>
          </a:xfrm>
          <a:prstGeom prst="rect">
            <a:avLst/>
          </a:prstGeom>
        </p:spPr>
      </p:pic>
    </p:spTree>
    <p:extLst>
      <p:ext uri="{BB962C8B-B14F-4D97-AF65-F5344CB8AC3E}">
        <p14:creationId xmlns:p14="http://schemas.microsoft.com/office/powerpoint/2010/main" val="849005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48D8A-182C-DF42-B8EC-487F4032342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2262DE9-76E4-80A4-7429-0F45C95EE0F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5AD48645-7968-9FFA-16C4-37342C0255E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2CAAD96D-0869-9E25-7E0E-CC498C13C5E7}"/>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48617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dirty="0"/>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dirty="0"/>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7D437-D3B1-6FF1-3EA4-D1108DF5A844}"/>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17F4EF0-2FFD-D437-1F02-C0EB0713D54B}"/>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17470BA-159C-2E8A-3CD6-47E9AA01BE3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4BA323B4-EAF1-8AB1-D195-4A018CF7400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57470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dirty="0"/>
              <a:t>Videos and microphones</a:t>
            </a:r>
          </a:p>
          <a:p>
            <a:r>
              <a:rPr lang="en-GB" dirty="0"/>
              <a:t>Event recording</a:t>
            </a:r>
          </a:p>
          <a:p>
            <a:r>
              <a:rPr lang="en-GB" dirty="0"/>
              <a:t>Use of Slido</a:t>
            </a:r>
          </a:p>
          <a:p>
            <a:r>
              <a:rPr lang="en-GB" dirty="0"/>
              <a:t>Opportunities for Q&amp;A</a:t>
            </a:r>
          </a:p>
          <a:p>
            <a:endParaRPr lang="en-GB" dirty="0"/>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635059677"/>
              </p:ext>
            </p:extLst>
          </p:nvPr>
        </p:nvGraphicFramePr>
        <p:xfrm>
          <a:off x="838200" y="2084388"/>
          <a:ext cx="9284854" cy="2225040"/>
        </p:xfrm>
        <a:graphic>
          <a:graphicData uri="http://schemas.openxmlformats.org/drawingml/2006/table">
            <a:tbl>
              <a:tblPr firstRow="1" bandRow="1">
                <a:tableStyleId>{F5AB1C69-6EDB-4FF4-983F-18BD219EF322}</a:tableStyleId>
              </a:tblPr>
              <a:tblGrid>
                <a:gridCol w="4642427">
                  <a:extLst>
                    <a:ext uri="{9D8B030D-6E8A-4147-A177-3AD203B41FA5}">
                      <a16:colId xmlns:a16="http://schemas.microsoft.com/office/drawing/2014/main" val="2119900406"/>
                    </a:ext>
                  </a:extLst>
                </a:gridCol>
                <a:gridCol w="4642427">
                  <a:extLst>
                    <a:ext uri="{9D8B030D-6E8A-4147-A177-3AD203B41FA5}">
                      <a16:colId xmlns:a16="http://schemas.microsoft.com/office/drawing/2014/main" val="1893307877"/>
                    </a:ext>
                  </a:extLst>
                </a:gridCol>
              </a:tblGrid>
              <a:tr h="370840">
                <a:tc>
                  <a:txBody>
                    <a:bodyPr/>
                    <a:lstStyle/>
                    <a:p>
                      <a:r>
                        <a:rPr lang="en-GB" sz="1600" cap="all" spc="300" baseline="0" dirty="0">
                          <a:latin typeface="Roboto" panose="02000000000000000000" pitchFamily="2" charset="0"/>
                          <a:ea typeface="Roboto" panose="02000000000000000000" pitchFamily="2" charset="0"/>
                        </a:rPr>
                        <a:t>Agenda Item</a:t>
                      </a:r>
                    </a:p>
                  </a:txBody>
                  <a:tcPr anchor="ctr"/>
                </a:tc>
                <a:tc>
                  <a:txBody>
                    <a:bodyPr/>
                    <a:lstStyle/>
                    <a:p>
                      <a:r>
                        <a:rPr lang="en-GB" sz="1600" cap="all" spc="300" baseline="0" dirty="0">
                          <a:latin typeface="Roboto" panose="02000000000000000000" pitchFamily="2" charset="0"/>
                          <a:ea typeface="Roboto" panose="02000000000000000000" pitchFamily="2" charset="0"/>
                        </a:rPr>
                        <a:t>Presenter</a:t>
                      </a:r>
                    </a:p>
                  </a:txBody>
                  <a:tcPr anchor="ctr"/>
                </a:tc>
                <a:extLst>
                  <a:ext uri="{0D108BD9-81ED-4DB2-BD59-A6C34878D82A}">
                    <a16:rowId xmlns:a16="http://schemas.microsoft.com/office/drawing/2014/main" val="677238016"/>
                  </a:ext>
                </a:extLst>
              </a:tr>
              <a:tr h="370840">
                <a:tc>
                  <a:txBody>
                    <a:bodyPr/>
                    <a:lstStyle/>
                    <a:p>
                      <a:r>
                        <a:rPr lang="en-GB" sz="1800" kern="1200" dirty="0">
                          <a:solidFill>
                            <a:schemeClr val="dk1"/>
                          </a:solidFill>
                          <a:latin typeface="Roboto" panose="02000000000000000000" pitchFamily="2" charset="0"/>
                          <a:ea typeface="Roboto" panose="02000000000000000000" pitchFamily="2" charset="0"/>
                          <a:cs typeface="+mn-cs"/>
                        </a:rPr>
                        <a:t>Who’s who in the Industry</a:t>
                      </a:r>
                    </a:p>
                  </a:txBody>
                  <a:tcPr anchor="ctr"/>
                </a:tc>
                <a:tc>
                  <a:txBody>
                    <a:bodyPr/>
                    <a:lstStyle/>
                    <a:p>
                      <a:r>
                        <a:rPr lang="en-GB" dirty="0">
                          <a:latin typeface="Roboto" panose="02000000000000000000" pitchFamily="2" charset="0"/>
                          <a:ea typeface="Roboto" panose="02000000000000000000" pitchFamily="2" charset="0"/>
                        </a:rPr>
                        <a:t>Dave Wright</a:t>
                      </a:r>
                    </a:p>
                  </a:txBody>
                  <a:tcPr anchor="ctr"/>
                </a:tc>
                <a:extLst>
                  <a:ext uri="{0D108BD9-81ED-4DB2-BD59-A6C34878D82A}">
                    <a16:rowId xmlns:a16="http://schemas.microsoft.com/office/drawing/2014/main" val="2099812599"/>
                  </a:ext>
                </a:extLst>
              </a:tr>
              <a:tr h="370840">
                <a:tc>
                  <a:txBody>
                    <a:bodyPr/>
                    <a:lstStyle/>
                    <a:p>
                      <a:r>
                        <a:rPr lang="en-GB" dirty="0">
                          <a:latin typeface="Roboto" panose="02000000000000000000" pitchFamily="2" charset="0"/>
                          <a:ea typeface="Roboto" panose="02000000000000000000" pitchFamily="2" charset="0"/>
                        </a:rPr>
                        <a:t>Installation</a:t>
                      </a:r>
                    </a:p>
                  </a:txBody>
                  <a:tcPr anchor="ctr"/>
                </a:tc>
                <a:tc>
                  <a:txBody>
                    <a:bodyPr/>
                    <a:lstStyle/>
                    <a:p>
                      <a:r>
                        <a:rPr lang="en-GB" dirty="0">
                          <a:latin typeface="Roboto" panose="02000000000000000000" pitchFamily="2" charset="0"/>
                          <a:ea typeface="Roboto" panose="02000000000000000000" pitchFamily="2" charset="0"/>
                        </a:rPr>
                        <a:t>Dave Wright</a:t>
                      </a:r>
                    </a:p>
                  </a:txBody>
                  <a:tcPr anchor="ctr"/>
                </a:tc>
                <a:extLst>
                  <a:ext uri="{0D108BD9-81ED-4DB2-BD59-A6C34878D82A}">
                    <a16:rowId xmlns:a16="http://schemas.microsoft.com/office/drawing/2014/main" val="855070940"/>
                  </a:ext>
                </a:extLst>
              </a:tr>
              <a:tr h="370840">
                <a:tc>
                  <a:txBody>
                    <a:bodyPr/>
                    <a:lstStyle/>
                    <a:p>
                      <a:r>
                        <a:rPr lang="en-GB" dirty="0">
                          <a:latin typeface="Roboto" panose="02000000000000000000" pitchFamily="2" charset="0"/>
                          <a:ea typeface="Roboto" panose="02000000000000000000" pitchFamily="2" charset="0"/>
                        </a:rPr>
                        <a:t>Navigating the REC Portal</a:t>
                      </a:r>
                    </a:p>
                  </a:txBody>
                  <a:tcPr anchor="ctr"/>
                </a:tc>
                <a:tc>
                  <a:txBody>
                    <a:bodyPr/>
                    <a:lstStyle/>
                    <a:p>
                      <a:r>
                        <a:rPr lang="en-GB" dirty="0">
                          <a:latin typeface="Roboto" panose="02000000000000000000" pitchFamily="2" charset="0"/>
                          <a:ea typeface="Roboto" panose="02000000000000000000" pitchFamily="2" charset="0"/>
                        </a:rPr>
                        <a:t>Dave Wright</a:t>
                      </a:r>
                    </a:p>
                  </a:txBody>
                  <a:tcPr anchor="ctr"/>
                </a:tc>
                <a:extLst>
                  <a:ext uri="{0D108BD9-81ED-4DB2-BD59-A6C34878D82A}">
                    <a16:rowId xmlns:a16="http://schemas.microsoft.com/office/drawing/2014/main" val="2276711481"/>
                  </a:ext>
                </a:extLst>
              </a:tr>
              <a:tr h="370840">
                <a:tc>
                  <a:txBody>
                    <a:bodyPr/>
                    <a:lstStyle/>
                    <a:p>
                      <a:r>
                        <a:rPr lang="en-GB" dirty="0">
                          <a:latin typeface="Roboto" panose="02000000000000000000" pitchFamily="2" charset="0"/>
                          <a:ea typeface="Roboto" panose="02000000000000000000" pitchFamily="2" charset="0"/>
                        </a:rPr>
                        <a:t>Q&amp;A</a:t>
                      </a:r>
                    </a:p>
                  </a:txBody>
                  <a:tcPr anchor="ctr"/>
                </a:tc>
                <a:tc>
                  <a:txBody>
                    <a:bodyPr/>
                    <a:lstStyle/>
                    <a:p>
                      <a:r>
                        <a:rPr lang="en-GB" dirty="0">
                          <a:latin typeface="Roboto" panose="02000000000000000000" pitchFamily="2" charset="0"/>
                          <a:ea typeface="Roboto" panose="02000000000000000000" pitchFamily="2" charset="0"/>
                        </a:rPr>
                        <a:t>Amelia Bray</a:t>
                      </a:r>
                    </a:p>
                  </a:txBody>
                  <a:tcPr anchor="ctr"/>
                </a:tc>
                <a:extLst>
                  <a:ext uri="{0D108BD9-81ED-4DB2-BD59-A6C34878D82A}">
                    <a16:rowId xmlns:a16="http://schemas.microsoft.com/office/drawing/2014/main" val="2450417920"/>
                  </a:ext>
                </a:extLst>
              </a:tr>
              <a:tr h="370840">
                <a:tc>
                  <a:txBody>
                    <a:bodyPr/>
                    <a:lstStyle/>
                    <a:p>
                      <a:r>
                        <a:rPr lang="en-GB" dirty="0">
                          <a:latin typeface="Roboto" panose="02000000000000000000" pitchFamily="2" charset="0"/>
                          <a:ea typeface="Roboto" panose="02000000000000000000" pitchFamily="2" charset="0"/>
                        </a:rPr>
                        <a:t>Close and Survey</a:t>
                      </a:r>
                    </a:p>
                  </a:txBody>
                  <a:tcPr anchor="ctr"/>
                </a:tc>
                <a:tc>
                  <a:txBody>
                    <a:bodyPr/>
                    <a:lstStyle/>
                    <a:p>
                      <a:r>
                        <a:rPr lang="en-GB" dirty="0">
                          <a:latin typeface="Roboto" panose="02000000000000000000" pitchFamily="2" charset="0"/>
                          <a:ea typeface="Roboto" panose="02000000000000000000" pitchFamily="2" charset="0"/>
                        </a:rPr>
                        <a:t>Amelia Bray</a:t>
                      </a:r>
                    </a:p>
                  </a:txBody>
                  <a:tcPr anchor="ctr"/>
                </a:tc>
                <a:extLst>
                  <a:ext uri="{0D108BD9-81ED-4DB2-BD59-A6C34878D82A}">
                    <a16:rowId xmlns:a16="http://schemas.microsoft.com/office/drawing/2014/main" val="994506153"/>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WHOSE WHO?</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Dave wright</a:t>
            </a:r>
          </a:p>
        </p:txBody>
      </p:sp>
    </p:spTree>
    <p:extLst>
      <p:ext uri="{BB962C8B-B14F-4D97-AF65-F5344CB8AC3E}">
        <p14:creationId xmlns:p14="http://schemas.microsoft.com/office/powerpoint/2010/main" val="238678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3DA2-D94A-DBC2-EFBB-8841D1E560C5}"/>
              </a:ext>
            </a:extLst>
          </p:cNvPr>
          <p:cNvSpPr>
            <a:spLocks noGrp="1"/>
          </p:cNvSpPr>
          <p:nvPr>
            <p:ph type="title"/>
          </p:nvPr>
        </p:nvSpPr>
        <p:spPr/>
        <p:txBody>
          <a:bodyPr/>
          <a:lstStyle/>
          <a:p>
            <a:r>
              <a:rPr lang="en-GB" dirty="0"/>
              <a:t>GAS</a:t>
            </a:r>
          </a:p>
        </p:txBody>
      </p:sp>
      <p:pic>
        <p:nvPicPr>
          <p:cNvPr id="4" name="Table Placeholder 3">
            <a:extLst>
              <a:ext uri="{FF2B5EF4-FFF2-40B4-BE49-F238E27FC236}">
                <a16:creationId xmlns:a16="http://schemas.microsoft.com/office/drawing/2014/main" id="{675E83FA-2962-8012-4193-5BA0F1DD2E4D}"/>
              </a:ext>
            </a:extLst>
          </p:cNvPr>
          <p:cNvPicPr>
            <a:picLocks noGrp="1" noChangeAspect="1"/>
          </p:cNvPicPr>
          <p:nvPr>
            <p:ph type="tbl" sz="quarter" idx="10"/>
          </p:nvPr>
        </p:nvPicPr>
        <p:blipFill>
          <a:blip r:embed="rId2"/>
          <a:stretch>
            <a:fillRect/>
          </a:stretch>
        </p:blipFill>
        <p:spPr>
          <a:xfrm>
            <a:off x="2481233" y="1849912"/>
            <a:ext cx="6354654" cy="4192113"/>
          </a:xfrm>
          <a:prstGeom prst="rect">
            <a:avLst/>
          </a:prstGeom>
        </p:spPr>
      </p:pic>
    </p:spTree>
    <p:extLst>
      <p:ext uri="{BB962C8B-B14F-4D97-AF65-F5344CB8AC3E}">
        <p14:creationId xmlns:p14="http://schemas.microsoft.com/office/powerpoint/2010/main" val="271976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p:txBody>
          <a:bodyPr/>
          <a:lstStyle/>
          <a:p>
            <a:r>
              <a:rPr lang="en-GB" dirty="0"/>
              <a:t>WHO’S WHO IN THE GAS INDUSTRY</a:t>
            </a:r>
          </a:p>
        </p:txBody>
      </p:sp>
      <p:pic>
        <p:nvPicPr>
          <p:cNvPr id="5" name="Picture 4">
            <a:extLst>
              <a:ext uri="{FF2B5EF4-FFF2-40B4-BE49-F238E27FC236}">
                <a16:creationId xmlns:a16="http://schemas.microsoft.com/office/drawing/2014/main" id="{CFCD7F73-B936-12CF-6DE8-86499A5A3637}"/>
              </a:ext>
            </a:extLst>
          </p:cNvPr>
          <p:cNvPicPr>
            <a:picLocks noChangeAspect="1"/>
          </p:cNvPicPr>
          <p:nvPr/>
        </p:nvPicPr>
        <p:blipFill>
          <a:blip r:embed="rId3"/>
          <a:stretch>
            <a:fillRect/>
          </a:stretch>
        </p:blipFill>
        <p:spPr>
          <a:xfrm>
            <a:off x="644929" y="1357193"/>
            <a:ext cx="10425064" cy="5236918"/>
          </a:xfrm>
          <a:prstGeom prst="rect">
            <a:avLst/>
          </a:prstGeom>
        </p:spPr>
      </p:pic>
    </p:spTree>
    <p:extLst>
      <p:ext uri="{BB962C8B-B14F-4D97-AF65-F5344CB8AC3E}">
        <p14:creationId xmlns:p14="http://schemas.microsoft.com/office/powerpoint/2010/main" val="62999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AF63-C18A-3D21-1491-94C51ED3F02C}"/>
              </a:ext>
            </a:extLst>
          </p:cNvPr>
          <p:cNvSpPr>
            <a:spLocks noGrp="1"/>
          </p:cNvSpPr>
          <p:nvPr>
            <p:ph type="title"/>
          </p:nvPr>
        </p:nvSpPr>
        <p:spPr/>
        <p:txBody>
          <a:bodyPr/>
          <a:lstStyle/>
          <a:p>
            <a:r>
              <a:rPr lang="en-GB" dirty="0"/>
              <a:t>Industry facts</a:t>
            </a:r>
          </a:p>
        </p:txBody>
      </p:sp>
      <p:graphicFrame>
        <p:nvGraphicFramePr>
          <p:cNvPr id="4" name="Table 4">
            <a:extLst>
              <a:ext uri="{FF2B5EF4-FFF2-40B4-BE49-F238E27FC236}">
                <a16:creationId xmlns:a16="http://schemas.microsoft.com/office/drawing/2014/main" id="{D0FF2969-6F8E-F05C-15E8-1388AA80AFD7}"/>
              </a:ext>
            </a:extLst>
          </p:cNvPr>
          <p:cNvGraphicFramePr>
            <a:graphicFrameLocks noGrp="1"/>
          </p:cNvGraphicFramePr>
          <p:nvPr>
            <p:ph type="tbl" sz="quarter" idx="10"/>
            <p:extLst>
              <p:ext uri="{D42A27DB-BD31-4B8C-83A1-F6EECF244321}">
                <p14:modId xmlns:p14="http://schemas.microsoft.com/office/powerpoint/2010/main" val="1878063157"/>
              </p:ext>
            </p:extLst>
          </p:nvPr>
        </p:nvGraphicFramePr>
        <p:xfrm>
          <a:off x="438593" y="1355071"/>
          <a:ext cx="10591800" cy="5137804"/>
        </p:xfrm>
        <a:graphic>
          <a:graphicData uri="http://schemas.openxmlformats.org/drawingml/2006/table">
            <a:tbl>
              <a:tblPr firstRow="1" bandRow="1">
                <a:tableStyleId>{F5AB1C69-6EDB-4FF4-983F-18BD219EF322}</a:tableStyleId>
              </a:tblPr>
              <a:tblGrid>
                <a:gridCol w="2647950">
                  <a:extLst>
                    <a:ext uri="{9D8B030D-6E8A-4147-A177-3AD203B41FA5}">
                      <a16:colId xmlns:a16="http://schemas.microsoft.com/office/drawing/2014/main" val="3141256180"/>
                    </a:ext>
                  </a:extLst>
                </a:gridCol>
                <a:gridCol w="2647950">
                  <a:extLst>
                    <a:ext uri="{9D8B030D-6E8A-4147-A177-3AD203B41FA5}">
                      <a16:colId xmlns:a16="http://schemas.microsoft.com/office/drawing/2014/main" val="1589574219"/>
                    </a:ext>
                  </a:extLst>
                </a:gridCol>
                <a:gridCol w="2647950">
                  <a:extLst>
                    <a:ext uri="{9D8B030D-6E8A-4147-A177-3AD203B41FA5}">
                      <a16:colId xmlns:a16="http://schemas.microsoft.com/office/drawing/2014/main" val="171625037"/>
                    </a:ext>
                  </a:extLst>
                </a:gridCol>
                <a:gridCol w="2647950">
                  <a:extLst>
                    <a:ext uri="{9D8B030D-6E8A-4147-A177-3AD203B41FA5}">
                      <a16:colId xmlns:a16="http://schemas.microsoft.com/office/drawing/2014/main" val="1547648997"/>
                    </a:ext>
                  </a:extLst>
                </a:gridCol>
              </a:tblGrid>
              <a:tr h="382924">
                <a:tc>
                  <a:txBody>
                    <a:bodyPr/>
                    <a:lstStyle/>
                    <a:p>
                      <a:r>
                        <a:rPr lang="en-GB" dirty="0"/>
                        <a:t>PRODUCER/IMPORTER</a:t>
                      </a:r>
                    </a:p>
                  </a:txBody>
                  <a:tcPr/>
                </a:tc>
                <a:tc>
                  <a:txBody>
                    <a:bodyPr/>
                    <a:lstStyle/>
                    <a:p>
                      <a:r>
                        <a:rPr lang="en-GB" dirty="0"/>
                        <a:t>TRANSPORTER</a:t>
                      </a:r>
                    </a:p>
                  </a:txBody>
                  <a:tcPr/>
                </a:tc>
                <a:tc>
                  <a:txBody>
                    <a:bodyPr/>
                    <a:lstStyle/>
                    <a:p>
                      <a:r>
                        <a:rPr lang="en-GB" dirty="0"/>
                        <a:t>GDNO/IGT</a:t>
                      </a:r>
                    </a:p>
                  </a:txBody>
                  <a:tcPr/>
                </a:tc>
                <a:tc>
                  <a:txBody>
                    <a:bodyPr/>
                    <a:lstStyle/>
                    <a:p>
                      <a:r>
                        <a:rPr lang="en-GB" dirty="0"/>
                        <a:t>SUPPLIERS</a:t>
                      </a:r>
                    </a:p>
                  </a:txBody>
                  <a:tcPr/>
                </a:tc>
                <a:extLst>
                  <a:ext uri="{0D108BD9-81ED-4DB2-BD59-A6C34878D82A}">
                    <a16:rowId xmlns:a16="http://schemas.microsoft.com/office/drawing/2014/main" val="1206756262"/>
                  </a:ext>
                </a:extLst>
              </a:tr>
              <a:tr h="3959945">
                <a:tc>
                  <a:txBody>
                    <a:bodyPr/>
                    <a:lstStyle/>
                    <a:p>
                      <a:pPr marL="285750" indent="-285750">
                        <a:buFont typeface="Arial" panose="020B0604020202020204" pitchFamily="34" charset="0"/>
                        <a:buChar char="•"/>
                      </a:pPr>
                      <a:r>
                        <a:rPr lang="en-GB" sz="1700" dirty="0">
                          <a:latin typeface="Roboto" panose="02000000000000000000" pitchFamily="2" charset="0"/>
                          <a:ea typeface="Roboto" panose="02000000000000000000" pitchFamily="2" charset="0"/>
                        </a:rPr>
                        <a:t>There are 8 gas terminals in the UK where gas can be imported onto the network.</a:t>
                      </a:r>
                    </a:p>
                    <a:p>
                      <a:endParaRPr lang="en-GB" sz="17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1700" dirty="0">
                          <a:latin typeface="Roboto" panose="02000000000000000000" pitchFamily="2" charset="0"/>
                          <a:ea typeface="Roboto" panose="02000000000000000000" pitchFamily="2" charset="0"/>
                        </a:rPr>
                        <a:t>50% of the UK gas comes from the North Sea. 33% comes from Norway, the rest is made up from LNG imports from Qatar and the US with a minimal amount from Russia.</a:t>
                      </a:r>
                    </a:p>
                  </a:txBody>
                  <a:tcPr/>
                </a:tc>
                <a:tc>
                  <a:txBody>
                    <a:bodyPr/>
                    <a:lstStyle/>
                    <a:p>
                      <a:pPr marL="285750" indent="-285750">
                        <a:buFont typeface="Arial" panose="020B0604020202020204" pitchFamily="34" charset="0"/>
                        <a:buChar char="•"/>
                      </a:pPr>
                      <a:r>
                        <a:rPr lang="en-GB" sz="1700" dirty="0">
                          <a:latin typeface="Roboto" panose="02000000000000000000" pitchFamily="2" charset="0"/>
                          <a:ea typeface="Roboto" panose="02000000000000000000" pitchFamily="2" charset="0"/>
                        </a:rPr>
                        <a:t>National Grid operates the high pressure gas network, before transferring ownership to IGT’s and GDNO’s.</a:t>
                      </a:r>
                    </a:p>
                    <a:p>
                      <a:endParaRPr lang="en-GB" sz="17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1700" dirty="0">
                          <a:latin typeface="Roboto" panose="02000000000000000000" pitchFamily="2" charset="0"/>
                          <a:ea typeface="Roboto" panose="02000000000000000000" pitchFamily="2" charset="0"/>
                        </a:rPr>
                        <a:t>The network consists of approximately 7,660 kilometres (4,760 miles) of pipeline.</a:t>
                      </a:r>
                    </a:p>
                    <a:p>
                      <a:endParaRPr lang="en-GB" sz="1700" dirty="0"/>
                    </a:p>
                  </a:txBody>
                  <a:tcPr/>
                </a:tc>
                <a:tc>
                  <a:txBody>
                    <a:bodyPr/>
                    <a:lstStyle/>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rPr>
                        <a:t>Between them GDNO’s and IGT’s serve approximately 23.1 million customers.</a:t>
                      </a:r>
                    </a:p>
                    <a:p>
                      <a:endParaRPr lang="en-GB" sz="16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rPr>
                        <a:t>Responsible for the maintenance and repair of 275,000km  (170,877 miles) of pipework.</a:t>
                      </a:r>
                    </a:p>
                    <a:p>
                      <a:endParaRPr lang="en-GB" sz="16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rPr>
                        <a:t>There are 4 GDNO’s that cover the whole country.</a:t>
                      </a:r>
                    </a:p>
                    <a:p>
                      <a:endParaRPr lang="en-GB" sz="16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1600" dirty="0">
                          <a:latin typeface="Roboto" panose="02000000000000000000" pitchFamily="2" charset="0"/>
                          <a:ea typeface="Roboto" panose="02000000000000000000" pitchFamily="2" charset="0"/>
                        </a:rPr>
                        <a:t>There are currently 15 IGT’s registered in the UK excluding Northern Ireland.</a:t>
                      </a:r>
                    </a:p>
                    <a:p>
                      <a:endParaRPr lang="en-GB" dirty="0"/>
                    </a:p>
                  </a:txBody>
                  <a:tcPr/>
                </a:tc>
                <a:tc>
                  <a:txBody>
                    <a:bodyPr/>
                    <a:lstStyle/>
                    <a:p>
                      <a:pPr marL="285750" indent="-285750">
                        <a:buFont typeface="Arial" panose="020B0604020202020204" pitchFamily="34" charset="0"/>
                        <a:buChar char="•"/>
                      </a:pPr>
                      <a:r>
                        <a:rPr lang="en-GB" sz="1700" dirty="0">
                          <a:latin typeface="Roboto" panose="02000000000000000000" pitchFamily="2" charset="0"/>
                          <a:ea typeface="Roboto" panose="02000000000000000000" pitchFamily="2" charset="0"/>
                        </a:rPr>
                        <a:t>There are currently 37 registered Suppliers.</a:t>
                      </a:r>
                    </a:p>
                    <a:p>
                      <a:endParaRPr lang="en-GB" sz="1700" dirty="0">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GB" sz="1700" dirty="0">
                          <a:latin typeface="Roboto" panose="02000000000000000000" pitchFamily="2" charset="0"/>
                          <a:ea typeface="Roboto" panose="02000000000000000000" pitchFamily="2" charset="0"/>
                        </a:rPr>
                        <a:t>Over the last 12 months circa 70 Suppliers have ceased trading.</a:t>
                      </a:r>
                    </a:p>
                    <a:p>
                      <a:endParaRPr lang="en-GB" dirty="0"/>
                    </a:p>
                  </a:txBody>
                  <a:tcPr/>
                </a:tc>
                <a:extLst>
                  <a:ext uri="{0D108BD9-81ED-4DB2-BD59-A6C34878D82A}">
                    <a16:rowId xmlns:a16="http://schemas.microsoft.com/office/drawing/2014/main" val="529064408"/>
                  </a:ext>
                </a:extLst>
              </a:tr>
            </a:tbl>
          </a:graphicData>
        </a:graphic>
      </p:graphicFrame>
    </p:spTree>
    <p:extLst>
      <p:ext uri="{BB962C8B-B14F-4D97-AF65-F5344CB8AC3E}">
        <p14:creationId xmlns:p14="http://schemas.microsoft.com/office/powerpoint/2010/main" val="385360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2D6D-B723-06D7-2ADE-C47B175F2CB3}"/>
              </a:ext>
            </a:extLst>
          </p:cNvPr>
          <p:cNvSpPr>
            <a:spLocks noGrp="1"/>
          </p:cNvSpPr>
          <p:nvPr>
            <p:ph type="title"/>
          </p:nvPr>
        </p:nvSpPr>
        <p:spPr/>
        <p:txBody>
          <a:bodyPr/>
          <a:lstStyle/>
          <a:p>
            <a:r>
              <a:rPr lang="en-GB" dirty="0"/>
              <a:t>Who’s who </a:t>
            </a:r>
            <a:r>
              <a:rPr lang="en-GB" dirty="0" err="1"/>
              <a:t>cont</a:t>
            </a:r>
            <a:r>
              <a:rPr lang="en-GB" dirty="0"/>
              <a:t>…</a:t>
            </a:r>
          </a:p>
        </p:txBody>
      </p:sp>
      <p:pic>
        <p:nvPicPr>
          <p:cNvPr id="4" name="Picture 3">
            <a:extLst>
              <a:ext uri="{FF2B5EF4-FFF2-40B4-BE49-F238E27FC236}">
                <a16:creationId xmlns:a16="http://schemas.microsoft.com/office/drawing/2014/main" id="{52048249-EAE6-C7E8-F449-C3AE535241F3}"/>
              </a:ext>
            </a:extLst>
          </p:cNvPr>
          <p:cNvPicPr>
            <a:picLocks noChangeAspect="1"/>
          </p:cNvPicPr>
          <p:nvPr/>
        </p:nvPicPr>
        <p:blipFill>
          <a:blip r:embed="rId3"/>
          <a:stretch>
            <a:fillRect/>
          </a:stretch>
        </p:blipFill>
        <p:spPr>
          <a:xfrm>
            <a:off x="341644" y="1224984"/>
            <a:ext cx="3503221" cy="1323439"/>
          </a:xfrm>
          <a:prstGeom prst="rect">
            <a:avLst/>
          </a:prstGeom>
        </p:spPr>
      </p:pic>
      <p:pic>
        <p:nvPicPr>
          <p:cNvPr id="5" name="Picture 4">
            <a:extLst>
              <a:ext uri="{FF2B5EF4-FFF2-40B4-BE49-F238E27FC236}">
                <a16:creationId xmlns:a16="http://schemas.microsoft.com/office/drawing/2014/main" id="{95239C18-AC7B-775A-3DFA-D315F2F1EE7A}"/>
              </a:ext>
            </a:extLst>
          </p:cNvPr>
          <p:cNvPicPr>
            <a:picLocks noChangeAspect="1"/>
          </p:cNvPicPr>
          <p:nvPr/>
        </p:nvPicPr>
        <p:blipFill>
          <a:blip r:embed="rId4"/>
          <a:stretch>
            <a:fillRect/>
          </a:stretch>
        </p:blipFill>
        <p:spPr>
          <a:xfrm>
            <a:off x="4651866" y="2267114"/>
            <a:ext cx="1905000" cy="1905000"/>
          </a:xfrm>
          <a:prstGeom prst="rect">
            <a:avLst/>
          </a:prstGeom>
        </p:spPr>
      </p:pic>
      <p:sp>
        <p:nvSpPr>
          <p:cNvPr id="6" name="TextBox 5">
            <a:extLst>
              <a:ext uri="{FF2B5EF4-FFF2-40B4-BE49-F238E27FC236}">
                <a16:creationId xmlns:a16="http://schemas.microsoft.com/office/drawing/2014/main" id="{D012EB5E-0800-8B6B-DE2A-45DC26193A78}"/>
              </a:ext>
            </a:extLst>
          </p:cNvPr>
          <p:cNvSpPr txBox="1"/>
          <p:nvPr/>
        </p:nvSpPr>
        <p:spPr>
          <a:xfrm>
            <a:off x="341644" y="2986139"/>
            <a:ext cx="2664296" cy="1323439"/>
          </a:xfrm>
          <a:prstGeom prst="rect">
            <a:avLst/>
          </a:prstGeom>
          <a:noFill/>
        </p:spPr>
        <p:txBody>
          <a:bodyPr wrap="square" rtlCol="0">
            <a:spAutoFit/>
          </a:bodyPr>
          <a:lstStyle/>
          <a:p>
            <a:r>
              <a:rPr lang="en-GB" sz="8000" b="1" dirty="0">
                <a:solidFill>
                  <a:srgbClr val="0070C0"/>
                </a:solidFill>
              </a:rPr>
              <a:t>SPAA</a:t>
            </a:r>
          </a:p>
        </p:txBody>
      </p:sp>
      <p:sp>
        <p:nvSpPr>
          <p:cNvPr id="7" name="TextBox 6">
            <a:extLst>
              <a:ext uri="{FF2B5EF4-FFF2-40B4-BE49-F238E27FC236}">
                <a16:creationId xmlns:a16="http://schemas.microsoft.com/office/drawing/2014/main" id="{499C1CDA-4E9A-B78E-240A-567CF60798DD}"/>
              </a:ext>
            </a:extLst>
          </p:cNvPr>
          <p:cNvSpPr txBox="1"/>
          <p:nvPr/>
        </p:nvSpPr>
        <p:spPr>
          <a:xfrm>
            <a:off x="545082" y="5032851"/>
            <a:ext cx="3096344" cy="1200329"/>
          </a:xfrm>
          <a:prstGeom prst="rect">
            <a:avLst/>
          </a:prstGeom>
          <a:noFill/>
        </p:spPr>
        <p:txBody>
          <a:bodyPr wrap="square" rtlCol="0">
            <a:spAutoFit/>
          </a:bodyPr>
          <a:lstStyle/>
          <a:p>
            <a:pPr algn="l"/>
            <a:r>
              <a:rPr lang="en-GB" b="1" i="0" u="none" strike="noStrike" dirty="0">
                <a:solidFill>
                  <a:srgbClr val="0066B3"/>
                </a:solidFill>
                <a:effectLst/>
                <a:latin typeface="Roboto" panose="02000000000000000000" pitchFamily="2" charset="0"/>
              </a:rPr>
              <a:t>Joint Office</a:t>
            </a:r>
          </a:p>
          <a:p>
            <a:pPr algn="l"/>
            <a:r>
              <a:rPr lang="en-GB" b="0" i="0" u="none" strike="noStrike" dirty="0">
                <a:solidFill>
                  <a:srgbClr val="23527C"/>
                </a:solidFill>
                <a:effectLst/>
                <a:latin typeface="Roboto" panose="02000000000000000000" pitchFamily="2" charset="0"/>
              </a:rPr>
              <a:t>   </a:t>
            </a:r>
            <a:r>
              <a:rPr lang="en-GB" b="0" i="0" u="none" strike="noStrike" dirty="0">
                <a:solidFill>
                  <a:srgbClr val="404042"/>
                </a:solidFill>
                <a:effectLst/>
                <a:latin typeface="Roboto" panose="02000000000000000000" pitchFamily="2" charset="0"/>
              </a:rPr>
              <a:t>of Gas Transporters</a:t>
            </a:r>
          </a:p>
        </p:txBody>
      </p:sp>
      <p:pic>
        <p:nvPicPr>
          <p:cNvPr id="8" name="Picture 7">
            <a:extLst>
              <a:ext uri="{FF2B5EF4-FFF2-40B4-BE49-F238E27FC236}">
                <a16:creationId xmlns:a16="http://schemas.microsoft.com/office/drawing/2014/main" id="{0CEC81F9-0A14-23E1-3B0B-F50D873EEDD0}"/>
              </a:ext>
            </a:extLst>
          </p:cNvPr>
          <p:cNvPicPr>
            <a:picLocks noChangeAspect="1"/>
          </p:cNvPicPr>
          <p:nvPr/>
        </p:nvPicPr>
        <p:blipFill>
          <a:blip r:embed="rId5"/>
          <a:stretch>
            <a:fillRect/>
          </a:stretch>
        </p:blipFill>
        <p:spPr>
          <a:xfrm>
            <a:off x="3094320" y="3936335"/>
            <a:ext cx="2193032" cy="2193032"/>
          </a:xfrm>
          <a:prstGeom prst="rect">
            <a:avLst/>
          </a:prstGeom>
        </p:spPr>
      </p:pic>
      <p:pic>
        <p:nvPicPr>
          <p:cNvPr id="9" name="Picture 8">
            <a:extLst>
              <a:ext uri="{FF2B5EF4-FFF2-40B4-BE49-F238E27FC236}">
                <a16:creationId xmlns:a16="http://schemas.microsoft.com/office/drawing/2014/main" id="{7C1D0DB8-7FA4-4056-C138-004D4ECEAEAC}"/>
              </a:ext>
            </a:extLst>
          </p:cNvPr>
          <p:cNvPicPr>
            <a:picLocks noChangeAspect="1"/>
          </p:cNvPicPr>
          <p:nvPr/>
        </p:nvPicPr>
        <p:blipFill>
          <a:blip r:embed="rId6"/>
          <a:stretch>
            <a:fillRect/>
          </a:stretch>
        </p:blipFill>
        <p:spPr>
          <a:xfrm>
            <a:off x="5680137" y="1409864"/>
            <a:ext cx="5334000" cy="857250"/>
          </a:xfrm>
          <a:prstGeom prst="rect">
            <a:avLst/>
          </a:prstGeom>
        </p:spPr>
      </p:pic>
      <p:pic>
        <p:nvPicPr>
          <p:cNvPr id="10" name="Picture 9">
            <a:extLst>
              <a:ext uri="{FF2B5EF4-FFF2-40B4-BE49-F238E27FC236}">
                <a16:creationId xmlns:a16="http://schemas.microsoft.com/office/drawing/2014/main" id="{A0EFDCD4-2223-E9D5-5A94-B544EA884E1F}"/>
              </a:ext>
            </a:extLst>
          </p:cNvPr>
          <p:cNvPicPr>
            <a:picLocks noChangeAspect="1"/>
          </p:cNvPicPr>
          <p:nvPr/>
        </p:nvPicPr>
        <p:blipFill>
          <a:blip r:embed="rId7"/>
          <a:stretch>
            <a:fillRect/>
          </a:stretch>
        </p:blipFill>
        <p:spPr>
          <a:xfrm>
            <a:off x="9456512" y="2333625"/>
            <a:ext cx="2543175" cy="1095375"/>
          </a:xfrm>
          <a:prstGeom prst="rect">
            <a:avLst/>
          </a:prstGeom>
        </p:spPr>
      </p:pic>
      <p:pic>
        <p:nvPicPr>
          <p:cNvPr id="11" name="Picture 10">
            <a:extLst>
              <a:ext uri="{FF2B5EF4-FFF2-40B4-BE49-F238E27FC236}">
                <a16:creationId xmlns:a16="http://schemas.microsoft.com/office/drawing/2014/main" id="{E17A9462-DA45-F0FD-4E2A-E4C80F8AEE46}"/>
              </a:ext>
            </a:extLst>
          </p:cNvPr>
          <p:cNvPicPr>
            <a:picLocks noChangeAspect="1"/>
          </p:cNvPicPr>
          <p:nvPr/>
        </p:nvPicPr>
        <p:blipFill>
          <a:blip r:embed="rId8"/>
          <a:stretch>
            <a:fillRect/>
          </a:stretch>
        </p:blipFill>
        <p:spPr>
          <a:xfrm flipH="1">
            <a:off x="7249107" y="2680778"/>
            <a:ext cx="1515163" cy="1628800"/>
          </a:xfrm>
          <a:prstGeom prst="rect">
            <a:avLst/>
          </a:prstGeom>
        </p:spPr>
      </p:pic>
      <p:sp>
        <p:nvSpPr>
          <p:cNvPr id="12" name="TextBox 11">
            <a:extLst>
              <a:ext uri="{FF2B5EF4-FFF2-40B4-BE49-F238E27FC236}">
                <a16:creationId xmlns:a16="http://schemas.microsoft.com/office/drawing/2014/main" id="{4596A5ED-BF4C-1844-D850-17E7FC91A6EA}"/>
              </a:ext>
            </a:extLst>
          </p:cNvPr>
          <p:cNvSpPr txBox="1"/>
          <p:nvPr/>
        </p:nvSpPr>
        <p:spPr>
          <a:xfrm>
            <a:off x="8809856" y="4375041"/>
            <a:ext cx="2819128" cy="1754326"/>
          </a:xfrm>
          <a:prstGeom prst="rect">
            <a:avLst/>
          </a:prstGeom>
          <a:noFill/>
        </p:spPr>
        <p:txBody>
          <a:bodyPr wrap="square" rtlCol="0">
            <a:spAutoFit/>
          </a:bodyPr>
          <a:lstStyle/>
          <a:p>
            <a:r>
              <a:rPr lang="en-GB" sz="8000" b="1" dirty="0">
                <a:solidFill>
                  <a:srgbClr val="0070C0"/>
                </a:solidFill>
              </a:rPr>
              <a:t>SPAA </a:t>
            </a:r>
            <a:r>
              <a:rPr lang="en-GB" sz="2800" b="1" dirty="0">
                <a:solidFill>
                  <a:srgbClr val="0070C0"/>
                </a:solidFill>
              </a:rPr>
              <a:t>Exec Committee</a:t>
            </a:r>
          </a:p>
        </p:txBody>
      </p:sp>
      <p:sp>
        <p:nvSpPr>
          <p:cNvPr id="13" name="TextBox 12">
            <a:extLst>
              <a:ext uri="{FF2B5EF4-FFF2-40B4-BE49-F238E27FC236}">
                <a16:creationId xmlns:a16="http://schemas.microsoft.com/office/drawing/2014/main" id="{E97DF7CC-26E2-ED59-8EF5-41E8D86B4A4F}"/>
              </a:ext>
            </a:extLst>
          </p:cNvPr>
          <p:cNvSpPr txBox="1"/>
          <p:nvPr/>
        </p:nvSpPr>
        <p:spPr>
          <a:xfrm>
            <a:off x="5187559" y="5811220"/>
            <a:ext cx="3722091" cy="830997"/>
          </a:xfrm>
          <a:prstGeom prst="rect">
            <a:avLst/>
          </a:prstGeom>
          <a:noFill/>
        </p:spPr>
        <p:txBody>
          <a:bodyPr wrap="square" rtlCol="0">
            <a:spAutoFit/>
          </a:bodyPr>
          <a:lstStyle/>
          <a:p>
            <a:r>
              <a:rPr lang="en-GB" sz="4800" dirty="0" err="1">
                <a:latin typeface="Roboto" panose="02000000000000000000" pitchFamily="2" charset="0"/>
                <a:ea typeface="Roboto" panose="02000000000000000000" pitchFamily="2" charset="0"/>
              </a:rPr>
              <a:t>AMICoP</a:t>
            </a:r>
            <a:endParaRPr lang="en-GB" sz="4800"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E923A626-33E3-A5DE-3ACC-19D6D31729CB}"/>
              </a:ext>
            </a:extLst>
          </p:cNvPr>
          <p:cNvSpPr txBox="1"/>
          <p:nvPr/>
        </p:nvSpPr>
        <p:spPr>
          <a:xfrm>
            <a:off x="5716518" y="4201057"/>
            <a:ext cx="2376264" cy="707886"/>
          </a:xfrm>
          <a:prstGeom prst="rect">
            <a:avLst/>
          </a:prstGeom>
          <a:noFill/>
        </p:spPr>
        <p:txBody>
          <a:bodyPr wrap="square" rtlCol="0">
            <a:spAutoFit/>
          </a:bodyPr>
          <a:lstStyle/>
          <a:p>
            <a:r>
              <a:rPr lang="en-GB" sz="4000" dirty="0" err="1">
                <a:latin typeface="Roboto" panose="02000000000000000000" pitchFamily="2" charset="0"/>
                <a:ea typeface="Roboto" panose="02000000000000000000" pitchFamily="2" charset="0"/>
              </a:rPr>
              <a:t>MAMCoP</a:t>
            </a:r>
            <a:endParaRPr lang="en-GB" sz="4000" dirty="0">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9848FCA5-FE1F-7A26-FF9C-9B8133506B99}"/>
              </a:ext>
            </a:extLst>
          </p:cNvPr>
          <p:cNvSpPr txBox="1"/>
          <p:nvPr/>
        </p:nvSpPr>
        <p:spPr>
          <a:xfrm>
            <a:off x="9528768" y="3785559"/>
            <a:ext cx="2376264" cy="769441"/>
          </a:xfrm>
          <a:prstGeom prst="rect">
            <a:avLst/>
          </a:prstGeom>
          <a:noFill/>
        </p:spPr>
        <p:txBody>
          <a:bodyPr wrap="square" rtlCol="0">
            <a:spAutoFit/>
          </a:bodyPr>
          <a:lstStyle/>
          <a:p>
            <a:r>
              <a:rPr lang="en-GB" sz="4400" dirty="0" err="1">
                <a:latin typeface="Roboto" panose="02000000000000000000" pitchFamily="2" charset="0"/>
                <a:ea typeface="Roboto" panose="02000000000000000000" pitchFamily="2" charset="0"/>
              </a:rPr>
              <a:t>ASPCoP</a:t>
            </a:r>
            <a:endParaRPr lang="en-GB" sz="4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4653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4.0.3128"/>
  <p:tag name="SLIDO_PRESENTATION_ID" val="00000000-0000-0000-0000-000000000000"/>
  <p:tag name="SLIDO_EVENT_UUID" val="aecedc6b-ff66-4e77-a85a-0864aae02596"/>
  <p:tag name="SLIDO_EVENT_SECTION_UUID" val="285300a4-be37-4157-aedf-206653e04cc3"/>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jM4NjE4MDd9"/>
  <p:tag name="SLIDO_TYPE" val="SlidoQA"/>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jM4NjE4MTd9"/>
  <p:tag name="SLIDO_TYPE" val="SlidoPoll"/>
  <p:tag name="SLIDO_POLL_UUID" val="950c90ba-a0c0-4c99-8e60-01a7da1bebcd"/>
  <p:tag name="SLIDO_TIMELINE" val="W3sic2NyZWVuIjoiU3VydmV5SW50cm8iLCJzaG93UmVzdWx0cyI6ZmFsc2UsInNob3dDb3JyZWN0QW5zd2VycyI6ZmFsc2UsInZvdGluZ0xvY2tlZCI6ZmFsc2V9LHsicG9sbFF1ZXN0aW9uVXVpZCI6ImUxYmViOTA0LTM1MGQtNGQ3Yy1iMWNhLTNjYjRjN2ZlOWNmMCIsInNob3dSZXN1bHRzIjp0cnVlLCJzaG93Q29ycmVjdEFuc3dlcnMiOmZhbHNlLCJ2b3RpbmdMb2NrZWQiOmZhbHNlfSx7InBvbGxRdWVzdGlvblV1aWQiOiJjYWRlMWI2NC0zYzA4LTQyNTgtODU4Zi1jMWU3MTgzNTRjZmIiLCJzaG93UmVzdWx0cyI6dHJ1ZSwic2hvd0NvcnJlY3RBbnN3ZXJzIjpmYWxzZSwidm90aW5nTG9ja2VkIjpmYWxzZX1d"/>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M4NjEyNTR9"/>
  <p:tag name="SLIDO_TYPE" val="SlidoQA"/>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jM4NjEyNzl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Props1.xml><?xml version="1.0" encoding="utf-8"?>
<ds:datastoreItem xmlns:ds="http://schemas.openxmlformats.org/officeDocument/2006/customXml" ds:itemID="{C906FD57-F337-4C84-9888-E5FC9E069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36FFEE-8B3D-47E6-944B-D4B17342C4C6}">
  <ds:schemaRefs>
    <ds:schemaRef ds:uri="http://schemas.microsoft.com/sharepoint/v3/contenttype/forms"/>
  </ds:schemaRefs>
</ds:datastoreItem>
</file>

<file path=customXml/itemProps3.xml><?xml version="1.0" encoding="utf-8"?>
<ds:datastoreItem xmlns:ds="http://schemas.openxmlformats.org/officeDocument/2006/customXml" ds:itemID="{227F3447-4B93-44BA-86EC-08F1999C5A12}">
  <ds:schemaRefs>
    <ds:schemaRef ds:uri="http://schemas.microsoft.com/office/infopath/2007/PartnerControls"/>
    <ds:schemaRef ds:uri="33669984-af94-4b35-9f37-f4574e663bce"/>
    <ds:schemaRef ds:uri="http://schemas.microsoft.com/office/2006/metadata/properties"/>
    <ds:schemaRef ds:uri="http://purl.org/dc/dcmitype/"/>
    <ds:schemaRef ds:uri="http://schemas.microsoft.com/office/2006/documentManagement/types"/>
    <ds:schemaRef ds:uri="d5e8df70-7ba7-462a-92bc-0eb2af61e599"/>
    <ds:schemaRef ds:uri="http://schemas.openxmlformats.org/package/2006/metadata/core-properti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REC Gas Metering</Template>
  <TotalTime>602</TotalTime>
  <Words>2306</Words>
  <Application>Microsoft Office PowerPoint</Application>
  <PresentationFormat>Widescreen</PresentationFormat>
  <Paragraphs>164</Paragraphs>
  <Slides>28</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AktivGrotesk-Regular</vt:lpstr>
      <vt:lpstr>Arial</vt:lpstr>
      <vt:lpstr>Avenir</vt:lpstr>
      <vt:lpstr>Calibri</vt:lpstr>
      <vt:lpstr>Noto Sans</vt:lpstr>
      <vt:lpstr>Open Sans</vt:lpstr>
      <vt:lpstr>Roboto</vt:lpstr>
      <vt:lpstr>REC Light Event Theme</vt:lpstr>
      <vt:lpstr>REC Alternative Event Theme</vt:lpstr>
      <vt:lpstr>Gas metering obligations training</vt:lpstr>
      <vt:lpstr>Introducing Your presenters</vt:lpstr>
      <vt:lpstr>Housekeeping</vt:lpstr>
      <vt:lpstr>Agenda For today</vt:lpstr>
      <vt:lpstr>WHOSE WHO?</vt:lpstr>
      <vt:lpstr>GAS</vt:lpstr>
      <vt:lpstr>WHO’S WHO IN THE GAS INDUSTRY</vt:lpstr>
      <vt:lpstr>Industry facts</vt:lpstr>
      <vt:lpstr>Who’s who cont…</vt:lpstr>
      <vt:lpstr>How they interact</vt:lpstr>
      <vt:lpstr>PowerPoint Presentation</vt:lpstr>
      <vt:lpstr>GAS INSTALLATION</vt:lpstr>
      <vt:lpstr>Large gas installation</vt:lpstr>
      <vt:lpstr>Domestic Installation</vt:lpstr>
      <vt:lpstr>PowerPoint Presentation</vt:lpstr>
      <vt:lpstr>CHANGES UNDER THE REC</vt:lpstr>
      <vt:lpstr>CHANGES UNDER THE REC</vt:lpstr>
      <vt:lpstr>Navigating the rec portal</vt:lpstr>
      <vt:lpstr>Navigating the rec portal</vt:lpstr>
      <vt:lpstr>Navigating the rec portal</vt:lpstr>
      <vt:lpstr>Navigating the rec portal</vt:lpstr>
      <vt:lpstr>Navigating the rec portal</vt:lpstr>
      <vt:lpstr>Navigating the rec portal</vt:lpstr>
      <vt:lpstr>Navigating the rec portal</vt:lpstr>
      <vt:lpstr>Navigating the rec portal</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metering obligations training</dc:title>
  <dc:creator>Amelia Bray</dc:creator>
  <cp:lastModifiedBy>Amelia Bray</cp:lastModifiedBy>
  <cp:revision>3</cp:revision>
  <dcterms:created xsi:type="dcterms:W3CDTF">2022-09-21T13:40:18Z</dcterms:created>
  <dcterms:modified xsi:type="dcterms:W3CDTF">2022-09-26T12:33:37Z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0x01010064B6ABD153718F40AB257D99BCA5D342</vt:lpwstr>
  </property>
  <property fmtid="{D5CDD505-2E9C-101B-9397-08002B2CF9AE}" pid="3" name="MediaServiceImageTags">
    <vt:lpwstr/>
  </property>
  <property fmtid="{D5CDD505-2E9C-101B-9397-08002B2CF9AE}" pid="4" name="SlidoAppVersion">
    <vt:lpwstr>1.4.0.3128</vt:lpwstr>
  </property>
</Properties>
</file>