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44"/>
  </p:notesMasterIdLst>
  <p:handoutMasterIdLst>
    <p:handoutMasterId r:id="rId45"/>
  </p:handoutMasterIdLst>
  <p:sldIdLst>
    <p:sldId id="256" r:id="rId6"/>
    <p:sldId id="271" r:id="rId7"/>
    <p:sldId id="268" r:id="rId8"/>
    <p:sldId id="272" r:id="rId9"/>
    <p:sldId id="263" r:id="rId10"/>
    <p:sldId id="269" r:id="rId11"/>
    <p:sldId id="264" r:id="rId12"/>
    <p:sldId id="265" r:id="rId13"/>
    <p:sldId id="261" r:id="rId14"/>
    <p:sldId id="274" r:id="rId15"/>
    <p:sldId id="277" r:id="rId16"/>
    <p:sldId id="273" r:id="rId17"/>
    <p:sldId id="266" r:id="rId18"/>
    <p:sldId id="278" r:id="rId19"/>
    <p:sldId id="279" r:id="rId20"/>
    <p:sldId id="280"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6" r:id="rId35"/>
    <p:sldId id="297" r:id="rId36"/>
    <p:sldId id="298" r:id="rId37"/>
    <p:sldId id="299" r:id="rId38"/>
    <p:sldId id="300" r:id="rId39"/>
    <p:sldId id="302" r:id="rId40"/>
    <p:sldId id="304" r:id="rId41"/>
    <p:sldId id="257" r:id="rId42"/>
    <p:sldId id="303"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014" autoAdjust="0"/>
  </p:normalViewPr>
  <p:slideViewPr>
    <p:cSldViewPr snapToGrid="0">
      <p:cViewPr varScale="1">
        <p:scale>
          <a:sx n="55" d="100"/>
          <a:sy n="55" d="100"/>
        </p:scale>
        <p:origin x="1096" y="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17028-100A-406C-B6C5-E7ED8EEE2D4E}"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GB"/>
        </a:p>
      </dgm:t>
    </dgm:pt>
    <dgm:pt modelId="{DD052F76-A468-419E-9DE8-643AB6A6CC2F}">
      <dgm:prSet phldrT="[Text]" custT="1"/>
      <dgm:spPr>
        <a:solidFill>
          <a:srgbClr val="68A495"/>
        </a:solidFill>
        <a:ln>
          <a:solidFill>
            <a:srgbClr val="68A495"/>
          </a:solidFill>
        </a:ln>
      </dgm:spPr>
      <dgm:t>
        <a:bodyPr/>
        <a:lstStyle/>
        <a:p>
          <a:r>
            <a:rPr lang="en-GB" sz="2000" b="1" dirty="0">
              <a:latin typeface="Roboto" panose="02000000000000000000" pitchFamily="2" charset="0"/>
              <a:ea typeface="Roboto" panose="02000000000000000000" pitchFamily="2" charset="0"/>
            </a:rPr>
            <a:t>Code Manager</a:t>
          </a:r>
        </a:p>
      </dgm:t>
    </dgm:pt>
    <dgm:pt modelId="{5324A8CF-1E4C-4A47-9CCD-4840C8B94F2C}" type="parTrans" cxnId="{DE8A48BF-7249-4BE0-B1D5-767CA5F9DBED}">
      <dgm:prSet/>
      <dgm:spPr/>
      <dgm:t>
        <a:bodyPr/>
        <a:lstStyle/>
        <a:p>
          <a:endParaRPr lang="en-GB"/>
        </a:p>
      </dgm:t>
    </dgm:pt>
    <dgm:pt modelId="{F5E38930-5C1F-402C-8896-A19ACD2352E5}" type="sibTrans" cxnId="{DE8A48BF-7249-4BE0-B1D5-767CA5F9DBED}">
      <dgm:prSet/>
      <dgm:spPr>
        <a:solidFill>
          <a:srgbClr val="68A495"/>
        </a:solidFill>
        <a:ln>
          <a:solidFill>
            <a:srgbClr val="68A495"/>
          </a:solidFill>
        </a:ln>
      </dgm:spPr>
      <dgm:t>
        <a:bodyPr/>
        <a:lstStyle/>
        <a:p>
          <a:endParaRPr lang="en-GB"/>
        </a:p>
      </dgm:t>
    </dgm:pt>
    <dgm:pt modelId="{228F2BD8-8B32-43B3-B838-2756742224C6}">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Planning and prioritising the change agenda</a:t>
          </a:r>
        </a:p>
      </dgm:t>
    </dgm:pt>
    <dgm:pt modelId="{8500DE26-1A24-4A10-B722-A8CD5BCF0DE1}" type="parTrans" cxnId="{14AA8F45-ADBD-4CA1-8393-5737B1D738BF}">
      <dgm:prSet/>
      <dgm:spPr/>
      <dgm:t>
        <a:bodyPr/>
        <a:lstStyle/>
        <a:p>
          <a:endParaRPr lang="en-GB"/>
        </a:p>
      </dgm:t>
    </dgm:pt>
    <dgm:pt modelId="{8E48C809-024C-4BA9-9CA4-46B82568F0A3}" type="sibTrans" cxnId="{14AA8F45-ADBD-4CA1-8393-5737B1D738BF}">
      <dgm:prSet/>
      <dgm:spPr/>
      <dgm:t>
        <a:bodyPr/>
        <a:lstStyle/>
        <a:p>
          <a:endParaRPr lang="en-GB"/>
        </a:p>
      </dgm:t>
    </dgm:pt>
    <dgm:pt modelId="{23492892-C359-4313-BA0F-C5CFD4BAC8E1}">
      <dgm:prSet phldrT="[Text]" custT="1"/>
      <dgm:spPr>
        <a:solidFill>
          <a:srgbClr val="58944F"/>
        </a:solidFill>
      </dgm:spPr>
      <dgm:t>
        <a:bodyPr/>
        <a:lstStyle/>
        <a:p>
          <a:r>
            <a:rPr lang="en-GB" sz="2000" b="1" dirty="0">
              <a:latin typeface="Roboto" panose="02000000000000000000" pitchFamily="2" charset="0"/>
              <a:ea typeface="Roboto" panose="02000000000000000000" pitchFamily="2" charset="0"/>
            </a:rPr>
            <a:t>Change Panel</a:t>
          </a:r>
        </a:p>
      </dgm:t>
    </dgm:pt>
    <dgm:pt modelId="{ACDB6153-BB9C-436D-9E2F-E05DDB9AFC03}" type="parTrans" cxnId="{72102D39-9CA7-4B9B-AC1A-0EB07ECD73CF}">
      <dgm:prSet/>
      <dgm:spPr/>
      <dgm:t>
        <a:bodyPr/>
        <a:lstStyle/>
        <a:p>
          <a:endParaRPr lang="en-GB"/>
        </a:p>
      </dgm:t>
    </dgm:pt>
    <dgm:pt modelId="{514EFC1C-550C-4834-8FBB-B0C99474B6C8}" type="sibTrans" cxnId="{72102D39-9CA7-4B9B-AC1A-0EB07ECD73CF}">
      <dgm:prSet/>
      <dgm:spPr>
        <a:solidFill>
          <a:srgbClr val="58944F"/>
        </a:solidFill>
        <a:ln>
          <a:solidFill>
            <a:srgbClr val="58944F"/>
          </a:solidFill>
        </a:ln>
      </dgm:spPr>
      <dgm:t>
        <a:bodyPr/>
        <a:lstStyle/>
        <a:p>
          <a:endParaRPr lang="en-GB"/>
        </a:p>
      </dgm:t>
    </dgm:pt>
    <dgm:pt modelId="{AA420829-CA9D-4DEA-9377-3405C0B8BC42}">
      <dgm:prSet phldrT="[Text]" custT="1"/>
      <dgm:spPr>
        <a:ln>
          <a:solidFill>
            <a:srgbClr val="58944F"/>
          </a:solidFill>
        </a:ln>
      </dgm:spPr>
      <dgm:t>
        <a:bodyPr/>
        <a:lstStyle/>
        <a:p>
          <a:r>
            <a:rPr lang="en-GB" sz="1700" dirty="0">
              <a:latin typeface="Roboto" panose="02000000000000000000" pitchFamily="2" charset="0"/>
              <a:ea typeface="Roboto" panose="02000000000000000000" pitchFamily="2" charset="0"/>
            </a:rPr>
            <a:t>Approval of Change Proposal Plans</a:t>
          </a:r>
        </a:p>
      </dgm:t>
    </dgm:pt>
    <dgm:pt modelId="{54E84861-CBA3-4734-82B6-438474DD2DFF}" type="parTrans" cxnId="{BE6D0F17-274E-4196-92DE-B68D45722F3F}">
      <dgm:prSet/>
      <dgm:spPr/>
      <dgm:t>
        <a:bodyPr/>
        <a:lstStyle/>
        <a:p>
          <a:endParaRPr lang="en-GB"/>
        </a:p>
      </dgm:t>
    </dgm:pt>
    <dgm:pt modelId="{06CCD779-FABF-4905-8A90-967C15240CAE}" type="sibTrans" cxnId="{BE6D0F17-274E-4196-92DE-B68D45722F3F}">
      <dgm:prSet/>
      <dgm:spPr/>
      <dgm:t>
        <a:bodyPr/>
        <a:lstStyle/>
        <a:p>
          <a:endParaRPr lang="en-GB"/>
        </a:p>
      </dgm:t>
    </dgm:pt>
    <dgm:pt modelId="{B213526A-D330-4BE9-9BCC-A7C030E7A640}">
      <dgm:prSet phldrT="[Text]" custT="1"/>
      <dgm:spPr>
        <a:solidFill>
          <a:srgbClr val="996600"/>
        </a:solidFill>
        <a:ln>
          <a:solidFill>
            <a:srgbClr val="996600"/>
          </a:solidFill>
        </a:ln>
      </dgm:spPr>
      <dgm:t>
        <a:bodyPr/>
        <a:lstStyle/>
        <a:p>
          <a:r>
            <a:rPr lang="en-GB" sz="2000" b="1" dirty="0">
              <a:latin typeface="Roboto" panose="02000000000000000000" pitchFamily="2" charset="0"/>
              <a:ea typeface="Roboto" panose="02000000000000000000" pitchFamily="2" charset="0"/>
            </a:rPr>
            <a:t>Responsible Committee</a:t>
          </a:r>
        </a:p>
      </dgm:t>
    </dgm:pt>
    <dgm:pt modelId="{DD6B0126-B2AE-49CE-8A5A-2491128F8E00}" type="parTrans" cxnId="{8CE5F892-68EB-4CA1-8119-D142B0814D04}">
      <dgm:prSet/>
      <dgm:spPr/>
      <dgm:t>
        <a:bodyPr/>
        <a:lstStyle/>
        <a:p>
          <a:endParaRPr lang="en-GB"/>
        </a:p>
      </dgm:t>
    </dgm:pt>
    <dgm:pt modelId="{13906022-148A-4C34-B512-23B46070CF9D}" type="sibTrans" cxnId="{8CE5F892-68EB-4CA1-8119-D142B0814D04}">
      <dgm:prSet/>
      <dgm:spPr/>
      <dgm:t>
        <a:bodyPr/>
        <a:lstStyle/>
        <a:p>
          <a:endParaRPr lang="en-GB"/>
        </a:p>
      </dgm:t>
    </dgm:pt>
    <dgm:pt modelId="{F22E6220-5A66-445A-A647-9F8059CCDA8C}">
      <dgm:prSet phldrT="[Text]" custT="1"/>
      <dgm:spPr>
        <a:ln>
          <a:solidFill>
            <a:srgbClr val="996600"/>
          </a:solidFill>
        </a:ln>
      </dgm:spPr>
      <dgm:t>
        <a:bodyPr/>
        <a:lstStyle/>
        <a:p>
          <a:r>
            <a:rPr lang="en-GB" sz="1700" dirty="0">
              <a:latin typeface="Roboto" panose="02000000000000000000" pitchFamily="2" charset="0"/>
              <a:ea typeface="Roboto" panose="02000000000000000000" pitchFamily="2" charset="0"/>
            </a:rPr>
            <a:t>Review Preliminary Change Report and plan for consultation</a:t>
          </a:r>
        </a:p>
      </dgm:t>
    </dgm:pt>
    <dgm:pt modelId="{2D4018A6-172E-4521-9ACA-8E5CA7026F12}" type="parTrans" cxnId="{6DF2DBE5-66CB-4700-8EC6-1A585BF90E13}">
      <dgm:prSet/>
      <dgm:spPr/>
      <dgm:t>
        <a:bodyPr/>
        <a:lstStyle/>
        <a:p>
          <a:endParaRPr lang="en-GB"/>
        </a:p>
      </dgm:t>
    </dgm:pt>
    <dgm:pt modelId="{71F47B90-4F71-49B3-8DC7-9A66168B54D2}" type="sibTrans" cxnId="{6DF2DBE5-66CB-4700-8EC6-1A585BF90E13}">
      <dgm:prSet/>
      <dgm:spPr/>
      <dgm:t>
        <a:bodyPr/>
        <a:lstStyle/>
        <a:p>
          <a:endParaRPr lang="en-GB"/>
        </a:p>
      </dgm:t>
    </dgm:pt>
    <dgm:pt modelId="{992628A6-1BC9-479E-B038-5AF23AB4CD4C}">
      <dgm:prSet phldrT="[Text]" custT="1"/>
      <dgm:spPr>
        <a:ln>
          <a:solidFill>
            <a:srgbClr val="58944F"/>
          </a:solidFill>
        </a:ln>
      </dgm:spPr>
      <dgm:t>
        <a:bodyPr/>
        <a:lstStyle/>
        <a:p>
          <a:r>
            <a:rPr lang="en-GB" sz="1700" dirty="0">
              <a:latin typeface="Roboto" panose="02000000000000000000" pitchFamily="2" charset="0"/>
              <a:ea typeface="Roboto" panose="02000000000000000000" pitchFamily="2" charset="0"/>
            </a:rPr>
            <a:t>Escalation of issues from sub-committees (MEP, TEP and GDP)</a:t>
          </a:r>
        </a:p>
      </dgm:t>
    </dgm:pt>
    <dgm:pt modelId="{B468B7FF-309D-4C37-A806-F4E2EA4412DC}" type="parTrans" cxnId="{8BFA1153-0387-4CF6-B6FC-7653D51EEA9E}">
      <dgm:prSet/>
      <dgm:spPr/>
      <dgm:t>
        <a:bodyPr/>
        <a:lstStyle/>
        <a:p>
          <a:endParaRPr lang="en-GB"/>
        </a:p>
      </dgm:t>
    </dgm:pt>
    <dgm:pt modelId="{E4A813D5-468B-4DD9-B6D7-E9823FC12503}" type="sibTrans" cxnId="{8BFA1153-0387-4CF6-B6FC-7653D51EEA9E}">
      <dgm:prSet/>
      <dgm:spPr/>
      <dgm:t>
        <a:bodyPr/>
        <a:lstStyle/>
        <a:p>
          <a:endParaRPr lang="en-GB"/>
        </a:p>
      </dgm:t>
    </dgm:pt>
    <dgm:pt modelId="{55B679FA-B828-484C-A17C-CA787932A343}">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Proactive raising of Change Proposals</a:t>
          </a:r>
        </a:p>
      </dgm:t>
    </dgm:pt>
    <dgm:pt modelId="{9AAC4891-562B-414A-A464-FA1EFBAEF7B4}" type="parTrans" cxnId="{C5719289-7FB7-496F-BF90-B6B6D175388B}">
      <dgm:prSet/>
      <dgm:spPr/>
      <dgm:t>
        <a:bodyPr/>
        <a:lstStyle/>
        <a:p>
          <a:endParaRPr lang="en-GB"/>
        </a:p>
      </dgm:t>
    </dgm:pt>
    <dgm:pt modelId="{1250A6C4-122B-49A8-A692-95589CF55F0E}" type="sibTrans" cxnId="{C5719289-7FB7-496F-BF90-B6B6D175388B}">
      <dgm:prSet/>
      <dgm:spPr/>
      <dgm:t>
        <a:bodyPr/>
        <a:lstStyle/>
        <a:p>
          <a:endParaRPr lang="en-GB"/>
        </a:p>
      </dgm:t>
    </dgm:pt>
    <dgm:pt modelId="{B65FCC10-C288-4178-8B0A-732B970A3476}">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Development and execution of Change Proposal Plan</a:t>
          </a:r>
        </a:p>
      </dgm:t>
    </dgm:pt>
    <dgm:pt modelId="{1807C0DF-0040-4F6E-8453-166AFB10AF21}" type="parTrans" cxnId="{6022FCFB-3B3A-4565-AE9D-725D97597F04}">
      <dgm:prSet/>
      <dgm:spPr/>
      <dgm:t>
        <a:bodyPr/>
        <a:lstStyle/>
        <a:p>
          <a:endParaRPr lang="en-GB"/>
        </a:p>
      </dgm:t>
    </dgm:pt>
    <dgm:pt modelId="{4591BA0F-51A8-4028-8AFF-9DC51ACA8825}" type="sibTrans" cxnId="{6022FCFB-3B3A-4565-AE9D-725D97597F04}">
      <dgm:prSet/>
      <dgm:spPr/>
      <dgm:t>
        <a:bodyPr/>
        <a:lstStyle/>
        <a:p>
          <a:endParaRPr lang="en-GB"/>
        </a:p>
      </dgm:t>
    </dgm:pt>
    <dgm:pt modelId="{EC9A03BC-DF99-4537-A087-67ED6100CF19}">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Solution Development </a:t>
          </a:r>
        </a:p>
      </dgm:t>
    </dgm:pt>
    <dgm:pt modelId="{F6538AFA-B2CF-408E-8684-2D7316779B5E}" type="parTrans" cxnId="{8154B1EE-9A18-48EB-9F72-D0000069204F}">
      <dgm:prSet/>
      <dgm:spPr/>
      <dgm:t>
        <a:bodyPr/>
        <a:lstStyle/>
        <a:p>
          <a:endParaRPr lang="en-GB"/>
        </a:p>
      </dgm:t>
    </dgm:pt>
    <dgm:pt modelId="{3756B14E-1E48-4CFC-9F43-447F789ADE70}" type="sibTrans" cxnId="{8154B1EE-9A18-48EB-9F72-D0000069204F}">
      <dgm:prSet/>
      <dgm:spPr/>
      <dgm:t>
        <a:bodyPr/>
        <a:lstStyle/>
        <a:p>
          <a:endParaRPr lang="en-GB"/>
        </a:p>
      </dgm:t>
    </dgm:pt>
    <dgm:pt modelId="{7A84763A-CACE-4A82-AF57-14A15093214D}">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Stakeholder Engagement</a:t>
          </a:r>
        </a:p>
      </dgm:t>
    </dgm:pt>
    <dgm:pt modelId="{88515AE7-EA06-489D-B63C-1E49C024EACA}" type="parTrans" cxnId="{9EF90FD6-7380-4829-945B-113E378CC6A1}">
      <dgm:prSet/>
      <dgm:spPr/>
      <dgm:t>
        <a:bodyPr/>
        <a:lstStyle/>
        <a:p>
          <a:endParaRPr lang="en-GB"/>
        </a:p>
      </dgm:t>
    </dgm:pt>
    <dgm:pt modelId="{087108AD-B98E-48C7-91D8-0BD100034242}" type="sibTrans" cxnId="{9EF90FD6-7380-4829-945B-113E378CC6A1}">
      <dgm:prSet/>
      <dgm:spPr/>
      <dgm:t>
        <a:bodyPr/>
        <a:lstStyle/>
        <a:p>
          <a:endParaRPr lang="en-GB"/>
        </a:p>
      </dgm:t>
    </dgm:pt>
    <dgm:pt modelId="{4FB3FC56-3ABA-4DF4-A6E3-781875230566}">
      <dgm:prSet phldrT="[Text]" custT="1"/>
      <dgm:spPr>
        <a:ln>
          <a:solidFill>
            <a:srgbClr val="68A495"/>
          </a:solidFill>
        </a:ln>
      </dgm:spPr>
      <dgm:t>
        <a:bodyPr/>
        <a:lstStyle/>
        <a:p>
          <a:r>
            <a:rPr lang="en-GB" sz="1600" dirty="0">
              <a:latin typeface="Roboto" panose="02000000000000000000" pitchFamily="2" charset="0"/>
              <a:ea typeface="Roboto" panose="02000000000000000000" pitchFamily="2" charset="0"/>
            </a:rPr>
            <a:t>Recommendation to Responsible Committee</a:t>
          </a:r>
        </a:p>
      </dgm:t>
    </dgm:pt>
    <dgm:pt modelId="{7865ABFF-8BD1-4F91-A25E-BE95F4FEE068}" type="parTrans" cxnId="{BC983834-3255-48C3-B267-D52A7CA7F529}">
      <dgm:prSet/>
      <dgm:spPr/>
      <dgm:t>
        <a:bodyPr/>
        <a:lstStyle/>
        <a:p>
          <a:endParaRPr lang="en-GB"/>
        </a:p>
      </dgm:t>
    </dgm:pt>
    <dgm:pt modelId="{C31A7507-DC4D-4E13-9876-E6987D919A8B}" type="sibTrans" cxnId="{BC983834-3255-48C3-B267-D52A7CA7F529}">
      <dgm:prSet/>
      <dgm:spPr/>
      <dgm:t>
        <a:bodyPr/>
        <a:lstStyle/>
        <a:p>
          <a:endParaRPr lang="en-GB"/>
        </a:p>
      </dgm:t>
    </dgm:pt>
    <dgm:pt modelId="{91D91BA9-E1CC-4711-BF24-A45DCFA6CA3B}">
      <dgm:prSet phldrT="[Text]" custT="1"/>
      <dgm:spPr>
        <a:ln>
          <a:solidFill>
            <a:srgbClr val="58944F"/>
          </a:solidFill>
        </a:ln>
      </dgm:spPr>
      <dgm:t>
        <a:bodyPr/>
        <a:lstStyle/>
        <a:p>
          <a:r>
            <a:rPr lang="en-GB" sz="1700" dirty="0">
              <a:latin typeface="Roboto" panose="02000000000000000000" pitchFamily="2" charset="0"/>
              <a:ea typeface="Roboto" panose="02000000000000000000" pitchFamily="2" charset="0"/>
            </a:rPr>
            <a:t>Responsible Committee for most Category 1 documents</a:t>
          </a:r>
        </a:p>
      </dgm:t>
    </dgm:pt>
    <dgm:pt modelId="{84EC7BFC-9C13-4193-AF7D-244D3D5238E9}" type="parTrans" cxnId="{F122A49B-C64A-44A5-BD34-B13122DF4771}">
      <dgm:prSet/>
      <dgm:spPr/>
      <dgm:t>
        <a:bodyPr/>
        <a:lstStyle/>
        <a:p>
          <a:endParaRPr lang="en-GB"/>
        </a:p>
      </dgm:t>
    </dgm:pt>
    <dgm:pt modelId="{7971D8CB-0D93-4A0D-A4EE-A8ED0AF688F6}" type="sibTrans" cxnId="{F122A49B-C64A-44A5-BD34-B13122DF4771}">
      <dgm:prSet/>
      <dgm:spPr/>
      <dgm:t>
        <a:bodyPr/>
        <a:lstStyle/>
        <a:p>
          <a:endParaRPr lang="en-GB"/>
        </a:p>
      </dgm:t>
    </dgm:pt>
    <dgm:pt modelId="{DB08D82A-7C58-4955-BEC5-727D85637F64}">
      <dgm:prSet phldrT="[Text]" custT="1"/>
      <dgm:spPr>
        <a:ln>
          <a:solidFill>
            <a:srgbClr val="996600"/>
          </a:solidFill>
        </a:ln>
      </dgm:spPr>
      <dgm:t>
        <a:bodyPr/>
        <a:lstStyle/>
        <a:p>
          <a:r>
            <a:rPr lang="en-GB" sz="1700" dirty="0">
              <a:latin typeface="Roboto" panose="02000000000000000000" pitchFamily="2" charset="0"/>
              <a:ea typeface="Roboto" panose="02000000000000000000" pitchFamily="2" charset="0"/>
            </a:rPr>
            <a:t>Vote to approve or reject REC Change Proposals, taking into account the recommendation of the Code Manager. </a:t>
          </a:r>
        </a:p>
      </dgm:t>
    </dgm:pt>
    <dgm:pt modelId="{0FC3FCC6-1006-47EE-A32F-F6432F89826E}" type="parTrans" cxnId="{0290EF4C-424B-47AA-BEC3-96AA0ED51625}">
      <dgm:prSet/>
      <dgm:spPr/>
      <dgm:t>
        <a:bodyPr/>
        <a:lstStyle/>
        <a:p>
          <a:endParaRPr lang="en-GB"/>
        </a:p>
      </dgm:t>
    </dgm:pt>
    <dgm:pt modelId="{09334253-7562-4DFD-817E-9EA4FE750A83}" type="sibTrans" cxnId="{0290EF4C-424B-47AA-BEC3-96AA0ED51625}">
      <dgm:prSet/>
      <dgm:spPr/>
      <dgm:t>
        <a:bodyPr/>
        <a:lstStyle/>
        <a:p>
          <a:endParaRPr lang="en-GB"/>
        </a:p>
      </dgm:t>
    </dgm:pt>
    <dgm:pt modelId="{432B9490-CF09-4EE1-A597-66C20F32B423}" type="pres">
      <dgm:prSet presAssocID="{45E17028-100A-406C-B6C5-E7ED8EEE2D4E}" presName="linearFlow" presStyleCnt="0">
        <dgm:presLayoutVars>
          <dgm:dir/>
          <dgm:animLvl val="lvl"/>
          <dgm:resizeHandles val="exact"/>
        </dgm:presLayoutVars>
      </dgm:prSet>
      <dgm:spPr/>
    </dgm:pt>
    <dgm:pt modelId="{F7759B82-D2FA-46B4-A0D6-4C2641D7FF10}" type="pres">
      <dgm:prSet presAssocID="{DD052F76-A468-419E-9DE8-643AB6A6CC2F}" presName="composite" presStyleCnt="0"/>
      <dgm:spPr/>
    </dgm:pt>
    <dgm:pt modelId="{3AFF179E-EAA1-4C7F-B75C-64A8A5ECE248}" type="pres">
      <dgm:prSet presAssocID="{DD052F76-A468-419E-9DE8-643AB6A6CC2F}" presName="parTx" presStyleLbl="node1" presStyleIdx="0" presStyleCnt="3">
        <dgm:presLayoutVars>
          <dgm:chMax val="0"/>
          <dgm:chPref val="0"/>
          <dgm:bulletEnabled val="1"/>
        </dgm:presLayoutVars>
      </dgm:prSet>
      <dgm:spPr/>
    </dgm:pt>
    <dgm:pt modelId="{67395F02-41CA-410E-9579-49198A2E7C28}" type="pres">
      <dgm:prSet presAssocID="{DD052F76-A468-419E-9DE8-643AB6A6CC2F}" presName="parSh" presStyleLbl="node1" presStyleIdx="0" presStyleCnt="3"/>
      <dgm:spPr/>
    </dgm:pt>
    <dgm:pt modelId="{E562E986-8868-4C42-83C7-E5DA2996C13C}" type="pres">
      <dgm:prSet presAssocID="{DD052F76-A468-419E-9DE8-643AB6A6CC2F}" presName="desTx" presStyleLbl="fgAcc1" presStyleIdx="0" presStyleCnt="3">
        <dgm:presLayoutVars>
          <dgm:bulletEnabled val="1"/>
        </dgm:presLayoutVars>
      </dgm:prSet>
      <dgm:spPr/>
    </dgm:pt>
    <dgm:pt modelId="{42089C6D-E318-468C-8259-7FF34357E45D}" type="pres">
      <dgm:prSet presAssocID="{F5E38930-5C1F-402C-8896-A19ACD2352E5}" presName="sibTrans" presStyleLbl="sibTrans2D1" presStyleIdx="0" presStyleCnt="2"/>
      <dgm:spPr/>
    </dgm:pt>
    <dgm:pt modelId="{E075195F-F5C3-472E-887F-0E1643D187B7}" type="pres">
      <dgm:prSet presAssocID="{F5E38930-5C1F-402C-8896-A19ACD2352E5}" presName="connTx" presStyleLbl="sibTrans2D1" presStyleIdx="0" presStyleCnt="2"/>
      <dgm:spPr/>
    </dgm:pt>
    <dgm:pt modelId="{1351BF5A-8BEB-42DB-B3E7-D2F100F33A87}" type="pres">
      <dgm:prSet presAssocID="{23492892-C359-4313-BA0F-C5CFD4BAC8E1}" presName="composite" presStyleCnt="0"/>
      <dgm:spPr/>
    </dgm:pt>
    <dgm:pt modelId="{5662C9AA-B477-4B42-BF39-D34986FAAC8A}" type="pres">
      <dgm:prSet presAssocID="{23492892-C359-4313-BA0F-C5CFD4BAC8E1}" presName="parTx" presStyleLbl="node1" presStyleIdx="0" presStyleCnt="3">
        <dgm:presLayoutVars>
          <dgm:chMax val="0"/>
          <dgm:chPref val="0"/>
          <dgm:bulletEnabled val="1"/>
        </dgm:presLayoutVars>
      </dgm:prSet>
      <dgm:spPr/>
    </dgm:pt>
    <dgm:pt modelId="{35F01C84-BF91-47D4-BA94-BCF37E05D0C3}" type="pres">
      <dgm:prSet presAssocID="{23492892-C359-4313-BA0F-C5CFD4BAC8E1}" presName="parSh" presStyleLbl="node1" presStyleIdx="1" presStyleCnt="3"/>
      <dgm:spPr/>
    </dgm:pt>
    <dgm:pt modelId="{65723FD6-FE52-44EF-8E1B-046E7414394C}" type="pres">
      <dgm:prSet presAssocID="{23492892-C359-4313-BA0F-C5CFD4BAC8E1}" presName="desTx" presStyleLbl="fgAcc1" presStyleIdx="1" presStyleCnt="3">
        <dgm:presLayoutVars>
          <dgm:bulletEnabled val="1"/>
        </dgm:presLayoutVars>
      </dgm:prSet>
      <dgm:spPr/>
    </dgm:pt>
    <dgm:pt modelId="{89049FFE-5585-42DF-ADB5-BB8371073362}" type="pres">
      <dgm:prSet presAssocID="{514EFC1C-550C-4834-8FBB-B0C99474B6C8}" presName="sibTrans" presStyleLbl="sibTrans2D1" presStyleIdx="1" presStyleCnt="2"/>
      <dgm:spPr/>
    </dgm:pt>
    <dgm:pt modelId="{21E2A7A6-B0FC-4DF5-9272-C59B8FF75FA0}" type="pres">
      <dgm:prSet presAssocID="{514EFC1C-550C-4834-8FBB-B0C99474B6C8}" presName="connTx" presStyleLbl="sibTrans2D1" presStyleIdx="1" presStyleCnt="2"/>
      <dgm:spPr/>
    </dgm:pt>
    <dgm:pt modelId="{8CE5C284-6A4B-4D26-9C5F-CB0E2B26CBD4}" type="pres">
      <dgm:prSet presAssocID="{B213526A-D330-4BE9-9BCC-A7C030E7A640}" presName="composite" presStyleCnt="0"/>
      <dgm:spPr/>
    </dgm:pt>
    <dgm:pt modelId="{D34FF9B5-5C98-4CBE-BB2A-35D61AF3663E}" type="pres">
      <dgm:prSet presAssocID="{B213526A-D330-4BE9-9BCC-A7C030E7A640}" presName="parTx" presStyleLbl="node1" presStyleIdx="1" presStyleCnt="3">
        <dgm:presLayoutVars>
          <dgm:chMax val="0"/>
          <dgm:chPref val="0"/>
          <dgm:bulletEnabled val="1"/>
        </dgm:presLayoutVars>
      </dgm:prSet>
      <dgm:spPr/>
    </dgm:pt>
    <dgm:pt modelId="{14729194-B6BC-490F-860C-A213437F3D69}" type="pres">
      <dgm:prSet presAssocID="{B213526A-D330-4BE9-9BCC-A7C030E7A640}" presName="parSh" presStyleLbl="node1" presStyleIdx="2" presStyleCnt="3"/>
      <dgm:spPr/>
    </dgm:pt>
    <dgm:pt modelId="{CC4A102C-CE5C-4E9F-886F-4B3D06579757}" type="pres">
      <dgm:prSet presAssocID="{B213526A-D330-4BE9-9BCC-A7C030E7A640}" presName="desTx" presStyleLbl="fgAcc1" presStyleIdx="2" presStyleCnt="3">
        <dgm:presLayoutVars>
          <dgm:bulletEnabled val="1"/>
        </dgm:presLayoutVars>
      </dgm:prSet>
      <dgm:spPr/>
    </dgm:pt>
  </dgm:ptLst>
  <dgm:cxnLst>
    <dgm:cxn modelId="{29F41B05-4CA9-4E5D-B5BA-908ADD186A05}" type="presOf" srcId="{DD052F76-A468-419E-9DE8-643AB6A6CC2F}" destId="{3AFF179E-EAA1-4C7F-B75C-64A8A5ECE248}" srcOrd="0" destOrd="0" presId="urn:microsoft.com/office/officeart/2005/8/layout/process3"/>
    <dgm:cxn modelId="{BE6D0F17-274E-4196-92DE-B68D45722F3F}" srcId="{23492892-C359-4313-BA0F-C5CFD4BAC8E1}" destId="{AA420829-CA9D-4DEA-9377-3405C0B8BC42}" srcOrd="0" destOrd="0" parTransId="{54E84861-CBA3-4734-82B6-438474DD2DFF}" sibTransId="{06CCD779-FABF-4905-8A90-967C15240CAE}"/>
    <dgm:cxn modelId="{85E0A51A-1484-490B-B1F0-0642A7B7F86B}" type="presOf" srcId="{B65FCC10-C288-4178-8B0A-732B970A3476}" destId="{E562E986-8868-4C42-83C7-E5DA2996C13C}" srcOrd="0" destOrd="2" presId="urn:microsoft.com/office/officeart/2005/8/layout/process3"/>
    <dgm:cxn modelId="{3DCE0023-FFA8-4CEC-839A-A4FDEC35B840}" type="presOf" srcId="{228F2BD8-8B32-43B3-B838-2756742224C6}" destId="{E562E986-8868-4C42-83C7-E5DA2996C13C}" srcOrd="0" destOrd="0" presId="urn:microsoft.com/office/officeart/2005/8/layout/process3"/>
    <dgm:cxn modelId="{031FB62B-96B3-41F3-B5AA-7CF3B89B79E0}" type="presOf" srcId="{AA420829-CA9D-4DEA-9377-3405C0B8BC42}" destId="{65723FD6-FE52-44EF-8E1B-046E7414394C}" srcOrd="0" destOrd="0" presId="urn:microsoft.com/office/officeart/2005/8/layout/process3"/>
    <dgm:cxn modelId="{BC983834-3255-48C3-B267-D52A7CA7F529}" srcId="{DD052F76-A468-419E-9DE8-643AB6A6CC2F}" destId="{4FB3FC56-3ABA-4DF4-A6E3-781875230566}" srcOrd="5" destOrd="0" parTransId="{7865ABFF-8BD1-4F91-A25E-BE95F4FEE068}" sibTransId="{C31A7507-DC4D-4E13-9876-E6987D919A8B}"/>
    <dgm:cxn modelId="{72102D39-9CA7-4B9B-AC1A-0EB07ECD73CF}" srcId="{45E17028-100A-406C-B6C5-E7ED8EEE2D4E}" destId="{23492892-C359-4313-BA0F-C5CFD4BAC8E1}" srcOrd="1" destOrd="0" parTransId="{ACDB6153-BB9C-436D-9E2F-E05DDB9AFC03}" sibTransId="{514EFC1C-550C-4834-8FBB-B0C99474B6C8}"/>
    <dgm:cxn modelId="{03E0CD3F-58D0-4A41-B49A-80FCD29D2D70}" type="presOf" srcId="{B213526A-D330-4BE9-9BCC-A7C030E7A640}" destId="{14729194-B6BC-490F-860C-A213437F3D69}" srcOrd="1" destOrd="0" presId="urn:microsoft.com/office/officeart/2005/8/layout/process3"/>
    <dgm:cxn modelId="{EA34B341-BF78-42D4-96F5-29B0ADEA2209}" type="presOf" srcId="{514EFC1C-550C-4834-8FBB-B0C99474B6C8}" destId="{21E2A7A6-B0FC-4DF5-9272-C59B8FF75FA0}" srcOrd="1" destOrd="0" presId="urn:microsoft.com/office/officeart/2005/8/layout/process3"/>
    <dgm:cxn modelId="{14AA8F45-ADBD-4CA1-8393-5737B1D738BF}" srcId="{DD052F76-A468-419E-9DE8-643AB6A6CC2F}" destId="{228F2BD8-8B32-43B3-B838-2756742224C6}" srcOrd="0" destOrd="0" parTransId="{8500DE26-1A24-4A10-B722-A8CD5BCF0DE1}" sibTransId="{8E48C809-024C-4BA9-9CA4-46B82568F0A3}"/>
    <dgm:cxn modelId="{0290EF4C-424B-47AA-BEC3-96AA0ED51625}" srcId="{B213526A-D330-4BE9-9BCC-A7C030E7A640}" destId="{DB08D82A-7C58-4955-BEC5-727D85637F64}" srcOrd="1" destOrd="0" parTransId="{0FC3FCC6-1006-47EE-A32F-F6432F89826E}" sibTransId="{09334253-7562-4DFD-817E-9EA4FE750A83}"/>
    <dgm:cxn modelId="{944C664F-89DF-4C67-A542-8F5A0FBD1B56}" type="presOf" srcId="{DB08D82A-7C58-4955-BEC5-727D85637F64}" destId="{CC4A102C-CE5C-4E9F-886F-4B3D06579757}" srcOrd="0" destOrd="1" presId="urn:microsoft.com/office/officeart/2005/8/layout/process3"/>
    <dgm:cxn modelId="{F2173350-308B-46DE-B576-34F5E5217760}" type="presOf" srcId="{992628A6-1BC9-479E-B038-5AF23AB4CD4C}" destId="{65723FD6-FE52-44EF-8E1B-046E7414394C}" srcOrd="0" destOrd="1" presId="urn:microsoft.com/office/officeart/2005/8/layout/process3"/>
    <dgm:cxn modelId="{2032A172-8C85-4FE8-B071-CDCBF12CECA6}" type="presOf" srcId="{DD052F76-A468-419E-9DE8-643AB6A6CC2F}" destId="{67395F02-41CA-410E-9579-49198A2E7C28}" srcOrd="1" destOrd="0" presId="urn:microsoft.com/office/officeart/2005/8/layout/process3"/>
    <dgm:cxn modelId="{8BFA1153-0387-4CF6-B6FC-7653D51EEA9E}" srcId="{23492892-C359-4313-BA0F-C5CFD4BAC8E1}" destId="{992628A6-1BC9-479E-B038-5AF23AB4CD4C}" srcOrd="1" destOrd="0" parTransId="{B468B7FF-309D-4C37-A806-F4E2EA4412DC}" sibTransId="{E4A813D5-468B-4DD9-B6D7-E9823FC12503}"/>
    <dgm:cxn modelId="{67138E53-2009-421F-8886-C0C44FC69F06}" type="presOf" srcId="{F22E6220-5A66-445A-A647-9F8059CCDA8C}" destId="{CC4A102C-CE5C-4E9F-886F-4B3D06579757}" srcOrd="0" destOrd="0" presId="urn:microsoft.com/office/officeart/2005/8/layout/process3"/>
    <dgm:cxn modelId="{BF5C6455-FFD1-4BB3-909C-F0486FAB8B33}" type="presOf" srcId="{B213526A-D330-4BE9-9BCC-A7C030E7A640}" destId="{D34FF9B5-5C98-4CBE-BB2A-35D61AF3663E}" srcOrd="0" destOrd="0" presId="urn:microsoft.com/office/officeart/2005/8/layout/process3"/>
    <dgm:cxn modelId="{C5719289-7FB7-496F-BF90-B6B6D175388B}" srcId="{DD052F76-A468-419E-9DE8-643AB6A6CC2F}" destId="{55B679FA-B828-484C-A17C-CA787932A343}" srcOrd="1" destOrd="0" parTransId="{9AAC4891-562B-414A-A464-FA1EFBAEF7B4}" sibTransId="{1250A6C4-122B-49A8-A692-95589CF55F0E}"/>
    <dgm:cxn modelId="{601A478B-2596-4551-BC1B-64F40A051710}" type="presOf" srcId="{F5E38930-5C1F-402C-8896-A19ACD2352E5}" destId="{E075195F-F5C3-472E-887F-0E1643D187B7}" srcOrd="1" destOrd="0" presId="urn:microsoft.com/office/officeart/2005/8/layout/process3"/>
    <dgm:cxn modelId="{36042391-F8C5-49FF-9A05-4521C671D905}" type="presOf" srcId="{4FB3FC56-3ABA-4DF4-A6E3-781875230566}" destId="{E562E986-8868-4C42-83C7-E5DA2996C13C}" srcOrd="0" destOrd="5" presId="urn:microsoft.com/office/officeart/2005/8/layout/process3"/>
    <dgm:cxn modelId="{8CE5F892-68EB-4CA1-8119-D142B0814D04}" srcId="{45E17028-100A-406C-B6C5-E7ED8EEE2D4E}" destId="{B213526A-D330-4BE9-9BCC-A7C030E7A640}" srcOrd="2" destOrd="0" parTransId="{DD6B0126-B2AE-49CE-8A5A-2491128F8E00}" sibTransId="{13906022-148A-4C34-B512-23B46070CF9D}"/>
    <dgm:cxn modelId="{43EF5093-31DC-4DC3-B636-CD0E9248770E}" type="presOf" srcId="{23492892-C359-4313-BA0F-C5CFD4BAC8E1}" destId="{5662C9AA-B477-4B42-BF39-D34986FAAC8A}" srcOrd="0" destOrd="0" presId="urn:microsoft.com/office/officeart/2005/8/layout/process3"/>
    <dgm:cxn modelId="{F122A49B-C64A-44A5-BD34-B13122DF4771}" srcId="{23492892-C359-4313-BA0F-C5CFD4BAC8E1}" destId="{91D91BA9-E1CC-4711-BF24-A45DCFA6CA3B}" srcOrd="2" destOrd="0" parTransId="{84EC7BFC-9C13-4193-AF7D-244D3D5238E9}" sibTransId="{7971D8CB-0D93-4A0D-A4EE-A8ED0AF688F6}"/>
    <dgm:cxn modelId="{ACAB8BA8-1481-44F5-8FBA-43A90DCB21BC}" type="presOf" srcId="{91D91BA9-E1CC-4711-BF24-A45DCFA6CA3B}" destId="{65723FD6-FE52-44EF-8E1B-046E7414394C}" srcOrd="0" destOrd="2" presId="urn:microsoft.com/office/officeart/2005/8/layout/process3"/>
    <dgm:cxn modelId="{B19ECDAD-1BCA-4F42-9053-EDCAC4674E5C}" type="presOf" srcId="{23492892-C359-4313-BA0F-C5CFD4BAC8E1}" destId="{35F01C84-BF91-47D4-BA94-BCF37E05D0C3}" srcOrd="1" destOrd="0" presId="urn:microsoft.com/office/officeart/2005/8/layout/process3"/>
    <dgm:cxn modelId="{75ECCDB6-4CD5-4BD5-B646-2DC0886D7785}" type="presOf" srcId="{F5E38930-5C1F-402C-8896-A19ACD2352E5}" destId="{42089C6D-E318-468C-8259-7FF34357E45D}" srcOrd="0" destOrd="0" presId="urn:microsoft.com/office/officeart/2005/8/layout/process3"/>
    <dgm:cxn modelId="{66C3D8BD-6B82-4D8D-BB67-9CBFFB4F600D}" type="presOf" srcId="{55B679FA-B828-484C-A17C-CA787932A343}" destId="{E562E986-8868-4C42-83C7-E5DA2996C13C}" srcOrd="0" destOrd="1" presId="urn:microsoft.com/office/officeart/2005/8/layout/process3"/>
    <dgm:cxn modelId="{595F6EBE-D182-4FF0-92EB-D1CF75AB005E}" type="presOf" srcId="{7A84763A-CACE-4A82-AF57-14A15093214D}" destId="{E562E986-8868-4C42-83C7-E5DA2996C13C}" srcOrd="0" destOrd="4" presId="urn:microsoft.com/office/officeart/2005/8/layout/process3"/>
    <dgm:cxn modelId="{DE8A48BF-7249-4BE0-B1D5-767CA5F9DBED}" srcId="{45E17028-100A-406C-B6C5-E7ED8EEE2D4E}" destId="{DD052F76-A468-419E-9DE8-643AB6A6CC2F}" srcOrd="0" destOrd="0" parTransId="{5324A8CF-1E4C-4A47-9CCD-4840C8B94F2C}" sibTransId="{F5E38930-5C1F-402C-8896-A19ACD2352E5}"/>
    <dgm:cxn modelId="{AA3551BF-EBFA-4D01-9D4F-27B196CACDC8}" type="presOf" srcId="{45E17028-100A-406C-B6C5-E7ED8EEE2D4E}" destId="{432B9490-CF09-4EE1-A597-66C20F32B423}" srcOrd="0" destOrd="0" presId="urn:microsoft.com/office/officeart/2005/8/layout/process3"/>
    <dgm:cxn modelId="{BB45AABF-F8C5-4867-BF89-0698033C1B6B}" type="presOf" srcId="{514EFC1C-550C-4834-8FBB-B0C99474B6C8}" destId="{89049FFE-5585-42DF-ADB5-BB8371073362}" srcOrd="0" destOrd="0" presId="urn:microsoft.com/office/officeart/2005/8/layout/process3"/>
    <dgm:cxn modelId="{9EF90FD6-7380-4829-945B-113E378CC6A1}" srcId="{DD052F76-A468-419E-9DE8-643AB6A6CC2F}" destId="{7A84763A-CACE-4A82-AF57-14A15093214D}" srcOrd="4" destOrd="0" parTransId="{88515AE7-EA06-489D-B63C-1E49C024EACA}" sibTransId="{087108AD-B98E-48C7-91D8-0BD100034242}"/>
    <dgm:cxn modelId="{5C194BE3-FF6A-46A0-A78B-FEE9C68FE877}" type="presOf" srcId="{EC9A03BC-DF99-4537-A087-67ED6100CF19}" destId="{E562E986-8868-4C42-83C7-E5DA2996C13C}" srcOrd="0" destOrd="3" presId="urn:microsoft.com/office/officeart/2005/8/layout/process3"/>
    <dgm:cxn modelId="{6DF2DBE5-66CB-4700-8EC6-1A585BF90E13}" srcId="{B213526A-D330-4BE9-9BCC-A7C030E7A640}" destId="{F22E6220-5A66-445A-A647-9F8059CCDA8C}" srcOrd="0" destOrd="0" parTransId="{2D4018A6-172E-4521-9ACA-8E5CA7026F12}" sibTransId="{71F47B90-4F71-49B3-8DC7-9A66168B54D2}"/>
    <dgm:cxn modelId="{8154B1EE-9A18-48EB-9F72-D0000069204F}" srcId="{DD052F76-A468-419E-9DE8-643AB6A6CC2F}" destId="{EC9A03BC-DF99-4537-A087-67ED6100CF19}" srcOrd="3" destOrd="0" parTransId="{F6538AFA-B2CF-408E-8684-2D7316779B5E}" sibTransId="{3756B14E-1E48-4CFC-9F43-447F789ADE70}"/>
    <dgm:cxn modelId="{6022FCFB-3B3A-4565-AE9D-725D97597F04}" srcId="{DD052F76-A468-419E-9DE8-643AB6A6CC2F}" destId="{B65FCC10-C288-4178-8B0A-732B970A3476}" srcOrd="2" destOrd="0" parTransId="{1807C0DF-0040-4F6E-8453-166AFB10AF21}" sibTransId="{4591BA0F-51A8-4028-8AFF-9DC51ACA8825}"/>
    <dgm:cxn modelId="{7CD0D29F-495A-4F16-B946-A1783AC7C852}" type="presParOf" srcId="{432B9490-CF09-4EE1-A597-66C20F32B423}" destId="{F7759B82-D2FA-46B4-A0D6-4C2641D7FF10}" srcOrd="0" destOrd="0" presId="urn:microsoft.com/office/officeart/2005/8/layout/process3"/>
    <dgm:cxn modelId="{0725BBFC-D3C3-4E6B-AA08-96882FD9A1DD}" type="presParOf" srcId="{F7759B82-D2FA-46B4-A0D6-4C2641D7FF10}" destId="{3AFF179E-EAA1-4C7F-B75C-64A8A5ECE248}" srcOrd="0" destOrd="0" presId="urn:microsoft.com/office/officeart/2005/8/layout/process3"/>
    <dgm:cxn modelId="{CB129554-90A9-43B5-B10F-582253FB0649}" type="presParOf" srcId="{F7759B82-D2FA-46B4-A0D6-4C2641D7FF10}" destId="{67395F02-41CA-410E-9579-49198A2E7C28}" srcOrd="1" destOrd="0" presId="urn:microsoft.com/office/officeart/2005/8/layout/process3"/>
    <dgm:cxn modelId="{41CED6F9-46AB-4C83-9C9D-94005AFF5A16}" type="presParOf" srcId="{F7759B82-D2FA-46B4-A0D6-4C2641D7FF10}" destId="{E562E986-8868-4C42-83C7-E5DA2996C13C}" srcOrd="2" destOrd="0" presId="urn:microsoft.com/office/officeart/2005/8/layout/process3"/>
    <dgm:cxn modelId="{211EA604-1896-4935-9A76-05EFAAFE1890}" type="presParOf" srcId="{432B9490-CF09-4EE1-A597-66C20F32B423}" destId="{42089C6D-E318-468C-8259-7FF34357E45D}" srcOrd="1" destOrd="0" presId="urn:microsoft.com/office/officeart/2005/8/layout/process3"/>
    <dgm:cxn modelId="{9455D059-D213-4AE8-95DC-E8CA732D3211}" type="presParOf" srcId="{42089C6D-E318-468C-8259-7FF34357E45D}" destId="{E075195F-F5C3-472E-887F-0E1643D187B7}" srcOrd="0" destOrd="0" presId="urn:microsoft.com/office/officeart/2005/8/layout/process3"/>
    <dgm:cxn modelId="{552CFA96-7566-48B0-9039-6DC9513B78ED}" type="presParOf" srcId="{432B9490-CF09-4EE1-A597-66C20F32B423}" destId="{1351BF5A-8BEB-42DB-B3E7-D2F100F33A87}" srcOrd="2" destOrd="0" presId="urn:microsoft.com/office/officeart/2005/8/layout/process3"/>
    <dgm:cxn modelId="{904942DB-5ACD-4AF8-BDF8-AEACA4FEB31C}" type="presParOf" srcId="{1351BF5A-8BEB-42DB-B3E7-D2F100F33A87}" destId="{5662C9AA-B477-4B42-BF39-D34986FAAC8A}" srcOrd="0" destOrd="0" presId="urn:microsoft.com/office/officeart/2005/8/layout/process3"/>
    <dgm:cxn modelId="{9A50E5D7-D846-487B-8C14-A52969A6AA90}" type="presParOf" srcId="{1351BF5A-8BEB-42DB-B3E7-D2F100F33A87}" destId="{35F01C84-BF91-47D4-BA94-BCF37E05D0C3}" srcOrd="1" destOrd="0" presId="urn:microsoft.com/office/officeart/2005/8/layout/process3"/>
    <dgm:cxn modelId="{122CFB92-F396-49E6-A05A-037BD008D770}" type="presParOf" srcId="{1351BF5A-8BEB-42DB-B3E7-D2F100F33A87}" destId="{65723FD6-FE52-44EF-8E1B-046E7414394C}" srcOrd="2" destOrd="0" presId="urn:microsoft.com/office/officeart/2005/8/layout/process3"/>
    <dgm:cxn modelId="{4B503E54-5132-4600-95DC-85FCC9DB536C}" type="presParOf" srcId="{432B9490-CF09-4EE1-A597-66C20F32B423}" destId="{89049FFE-5585-42DF-ADB5-BB8371073362}" srcOrd="3" destOrd="0" presId="urn:microsoft.com/office/officeart/2005/8/layout/process3"/>
    <dgm:cxn modelId="{108EEF40-0B92-4524-9882-117D1533994B}" type="presParOf" srcId="{89049FFE-5585-42DF-ADB5-BB8371073362}" destId="{21E2A7A6-B0FC-4DF5-9272-C59B8FF75FA0}" srcOrd="0" destOrd="0" presId="urn:microsoft.com/office/officeart/2005/8/layout/process3"/>
    <dgm:cxn modelId="{95FC220C-9D91-4184-83B2-810733A8EF5B}" type="presParOf" srcId="{432B9490-CF09-4EE1-A597-66C20F32B423}" destId="{8CE5C284-6A4B-4D26-9C5F-CB0E2B26CBD4}" srcOrd="4" destOrd="0" presId="urn:microsoft.com/office/officeart/2005/8/layout/process3"/>
    <dgm:cxn modelId="{82B935CE-C935-4799-BF52-773D0840D6CE}" type="presParOf" srcId="{8CE5C284-6A4B-4D26-9C5F-CB0E2B26CBD4}" destId="{D34FF9B5-5C98-4CBE-BB2A-35D61AF3663E}" srcOrd="0" destOrd="0" presId="urn:microsoft.com/office/officeart/2005/8/layout/process3"/>
    <dgm:cxn modelId="{5F16803A-C34E-4048-B0E8-98E53D4B2828}" type="presParOf" srcId="{8CE5C284-6A4B-4D26-9C5F-CB0E2B26CBD4}" destId="{14729194-B6BC-490F-860C-A213437F3D69}" srcOrd="1" destOrd="0" presId="urn:microsoft.com/office/officeart/2005/8/layout/process3"/>
    <dgm:cxn modelId="{A4DD31E1-4D6B-48FC-B481-34AD150E9F6C}" type="presParOf" srcId="{8CE5C284-6A4B-4D26-9C5F-CB0E2B26CBD4}" destId="{CC4A102C-CE5C-4E9F-886F-4B3D0657975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95F02-41CA-410E-9579-49198A2E7C28}">
      <dsp:nvSpPr>
        <dsp:cNvPr id="0" name=""/>
        <dsp:cNvSpPr/>
      </dsp:nvSpPr>
      <dsp:spPr>
        <a:xfrm>
          <a:off x="5017" y="28896"/>
          <a:ext cx="2281394" cy="1252799"/>
        </a:xfrm>
        <a:prstGeom prst="roundRect">
          <a:avLst>
            <a:gd name="adj" fmla="val 10000"/>
          </a:avLst>
        </a:prstGeom>
        <a:solidFill>
          <a:srgbClr val="68A495"/>
        </a:solidFill>
        <a:ln w="12700" cap="flat" cmpd="sng" algn="ctr">
          <a:solidFill>
            <a:srgbClr val="68A4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Roboto" panose="02000000000000000000" pitchFamily="2" charset="0"/>
              <a:ea typeface="Roboto" panose="02000000000000000000" pitchFamily="2" charset="0"/>
            </a:rPr>
            <a:t>Code Manager</a:t>
          </a:r>
        </a:p>
      </dsp:txBody>
      <dsp:txXfrm>
        <a:off x="5017" y="28896"/>
        <a:ext cx="2281394" cy="835200"/>
      </dsp:txXfrm>
    </dsp:sp>
    <dsp:sp modelId="{E562E986-8868-4C42-83C7-E5DA2996C13C}">
      <dsp:nvSpPr>
        <dsp:cNvPr id="0" name=""/>
        <dsp:cNvSpPr/>
      </dsp:nvSpPr>
      <dsp:spPr>
        <a:xfrm>
          <a:off x="472291" y="864096"/>
          <a:ext cx="2281394" cy="4071600"/>
        </a:xfrm>
        <a:prstGeom prst="roundRect">
          <a:avLst>
            <a:gd name="adj" fmla="val 10000"/>
          </a:avLst>
        </a:prstGeom>
        <a:solidFill>
          <a:schemeClr val="lt1">
            <a:alpha val="90000"/>
            <a:hueOff val="0"/>
            <a:satOff val="0"/>
            <a:lumOff val="0"/>
            <a:alphaOff val="0"/>
          </a:schemeClr>
        </a:solidFill>
        <a:ln w="12700" cap="flat" cmpd="sng" algn="ctr">
          <a:solidFill>
            <a:srgbClr val="68A49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Planning and prioritising the change agenda</a:t>
          </a:r>
        </a:p>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Proactive raising of Change Proposals</a:t>
          </a:r>
        </a:p>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Development and execution of Change Proposal Plan</a:t>
          </a:r>
        </a:p>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Solution Development </a:t>
          </a:r>
        </a:p>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Stakeholder Engagement</a:t>
          </a:r>
        </a:p>
        <a:p>
          <a:pPr marL="171450" lvl="1" indent="-171450" algn="l" defTabSz="711200">
            <a:lnSpc>
              <a:spcPct val="90000"/>
            </a:lnSpc>
            <a:spcBef>
              <a:spcPct val="0"/>
            </a:spcBef>
            <a:spcAft>
              <a:spcPct val="15000"/>
            </a:spcAft>
            <a:buChar char="•"/>
          </a:pPr>
          <a:r>
            <a:rPr lang="en-GB" sz="1600" kern="1200" dirty="0">
              <a:latin typeface="Roboto" panose="02000000000000000000" pitchFamily="2" charset="0"/>
              <a:ea typeface="Roboto" panose="02000000000000000000" pitchFamily="2" charset="0"/>
            </a:rPr>
            <a:t>Recommendation to Responsible Committee</a:t>
          </a:r>
        </a:p>
      </dsp:txBody>
      <dsp:txXfrm>
        <a:off x="539111" y="930916"/>
        <a:ext cx="2147754" cy="3937960"/>
      </dsp:txXfrm>
    </dsp:sp>
    <dsp:sp modelId="{42089C6D-E318-468C-8259-7FF34357E45D}">
      <dsp:nvSpPr>
        <dsp:cNvPr id="0" name=""/>
        <dsp:cNvSpPr/>
      </dsp:nvSpPr>
      <dsp:spPr>
        <a:xfrm>
          <a:off x="2632263" y="162496"/>
          <a:ext cx="733204" cy="568001"/>
        </a:xfrm>
        <a:prstGeom prst="rightArrow">
          <a:avLst>
            <a:gd name="adj1" fmla="val 60000"/>
            <a:gd name="adj2" fmla="val 50000"/>
          </a:avLst>
        </a:prstGeom>
        <a:solidFill>
          <a:srgbClr val="68A495"/>
        </a:solidFill>
        <a:ln>
          <a:solidFill>
            <a:srgbClr val="68A49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632263" y="276096"/>
        <a:ext cx="562804" cy="340801"/>
      </dsp:txXfrm>
    </dsp:sp>
    <dsp:sp modelId="{35F01C84-BF91-47D4-BA94-BCF37E05D0C3}">
      <dsp:nvSpPr>
        <dsp:cNvPr id="0" name=""/>
        <dsp:cNvSpPr/>
      </dsp:nvSpPr>
      <dsp:spPr>
        <a:xfrm>
          <a:off x="3669816" y="28896"/>
          <a:ext cx="2281394" cy="1252799"/>
        </a:xfrm>
        <a:prstGeom prst="roundRect">
          <a:avLst>
            <a:gd name="adj" fmla="val 10000"/>
          </a:avLst>
        </a:prstGeom>
        <a:solidFill>
          <a:srgbClr val="5894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Roboto" panose="02000000000000000000" pitchFamily="2" charset="0"/>
              <a:ea typeface="Roboto" panose="02000000000000000000" pitchFamily="2" charset="0"/>
            </a:rPr>
            <a:t>Change Panel</a:t>
          </a:r>
        </a:p>
      </dsp:txBody>
      <dsp:txXfrm>
        <a:off x="3669816" y="28896"/>
        <a:ext cx="2281394" cy="835200"/>
      </dsp:txXfrm>
    </dsp:sp>
    <dsp:sp modelId="{65723FD6-FE52-44EF-8E1B-046E7414394C}">
      <dsp:nvSpPr>
        <dsp:cNvPr id="0" name=""/>
        <dsp:cNvSpPr/>
      </dsp:nvSpPr>
      <dsp:spPr>
        <a:xfrm>
          <a:off x="4137090" y="864096"/>
          <a:ext cx="2281394" cy="4071600"/>
        </a:xfrm>
        <a:prstGeom prst="roundRect">
          <a:avLst>
            <a:gd name="adj" fmla="val 10000"/>
          </a:avLst>
        </a:prstGeom>
        <a:solidFill>
          <a:schemeClr val="lt1">
            <a:alpha val="90000"/>
            <a:hueOff val="0"/>
            <a:satOff val="0"/>
            <a:lumOff val="0"/>
            <a:alphaOff val="0"/>
          </a:schemeClr>
        </a:solidFill>
        <a:ln w="12700" cap="flat" cmpd="sng" algn="ctr">
          <a:solidFill>
            <a:srgbClr val="58944F"/>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latin typeface="Roboto" panose="02000000000000000000" pitchFamily="2" charset="0"/>
              <a:ea typeface="Roboto" panose="02000000000000000000" pitchFamily="2" charset="0"/>
            </a:rPr>
            <a:t>Approval of Change Proposal Plans</a:t>
          </a:r>
        </a:p>
        <a:p>
          <a:pPr marL="171450" lvl="1" indent="-171450" algn="l" defTabSz="755650">
            <a:lnSpc>
              <a:spcPct val="90000"/>
            </a:lnSpc>
            <a:spcBef>
              <a:spcPct val="0"/>
            </a:spcBef>
            <a:spcAft>
              <a:spcPct val="15000"/>
            </a:spcAft>
            <a:buChar char="•"/>
          </a:pPr>
          <a:r>
            <a:rPr lang="en-GB" sz="1700" kern="1200" dirty="0">
              <a:latin typeface="Roboto" panose="02000000000000000000" pitchFamily="2" charset="0"/>
              <a:ea typeface="Roboto" panose="02000000000000000000" pitchFamily="2" charset="0"/>
            </a:rPr>
            <a:t>Escalation of issues from sub-committees (MEP, TEP and GDP)</a:t>
          </a:r>
        </a:p>
        <a:p>
          <a:pPr marL="171450" lvl="1" indent="-171450" algn="l" defTabSz="755650">
            <a:lnSpc>
              <a:spcPct val="90000"/>
            </a:lnSpc>
            <a:spcBef>
              <a:spcPct val="0"/>
            </a:spcBef>
            <a:spcAft>
              <a:spcPct val="15000"/>
            </a:spcAft>
            <a:buChar char="•"/>
          </a:pPr>
          <a:r>
            <a:rPr lang="en-GB" sz="1700" kern="1200" dirty="0">
              <a:latin typeface="Roboto" panose="02000000000000000000" pitchFamily="2" charset="0"/>
              <a:ea typeface="Roboto" panose="02000000000000000000" pitchFamily="2" charset="0"/>
            </a:rPr>
            <a:t>Responsible Committee for most Category 1 documents</a:t>
          </a:r>
        </a:p>
      </dsp:txBody>
      <dsp:txXfrm>
        <a:off x="4203910" y="930916"/>
        <a:ext cx="2147754" cy="3937960"/>
      </dsp:txXfrm>
    </dsp:sp>
    <dsp:sp modelId="{89049FFE-5585-42DF-ADB5-BB8371073362}">
      <dsp:nvSpPr>
        <dsp:cNvPr id="0" name=""/>
        <dsp:cNvSpPr/>
      </dsp:nvSpPr>
      <dsp:spPr>
        <a:xfrm>
          <a:off x="6297062" y="162496"/>
          <a:ext cx="733204" cy="568001"/>
        </a:xfrm>
        <a:prstGeom prst="rightArrow">
          <a:avLst>
            <a:gd name="adj1" fmla="val 60000"/>
            <a:gd name="adj2" fmla="val 50000"/>
          </a:avLst>
        </a:prstGeom>
        <a:solidFill>
          <a:srgbClr val="58944F"/>
        </a:solidFill>
        <a:ln>
          <a:solidFill>
            <a:srgbClr val="58944F"/>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6297062" y="276096"/>
        <a:ext cx="562804" cy="340801"/>
      </dsp:txXfrm>
    </dsp:sp>
    <dsp:sp modelId="{14729194-B6BC-490F-860C-A213437F3D69}">
      <dsp:nvSpPr>
        <dsp:cNvPr id="0" name=""/>
        <dsp:cNvSpPr/>
      </dsp:nvSpPr>
      <dsp:spPr>
        <a:xfrm>
          <a:off x="7334615" y="28896"/>
          <a:ext cx="2281394" cy="1252799"/>
        </a:xfrm>
        <a:prstGeom prst="roundRect">
          <a:avLst>
            <a:gd name="adj" fmla="val 10000"/>
          </a:avLst>
        </a:prstGeom>
        <a:solidFill>
          <a:srgbClr val="996600"/>
        </a:solidFill>
        <a:ln w="12700" cap="flat" cmpd="sng" algn="ctr">
          <a:solidFill>
            <a:srgbClr val="9966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l" defTabSz="889000">
            <a:lnSpc>
              <a:spcPct val="90000"/>
            </a:lnSpc>
            <a:spcBef>
              <a:spcPct val="0"/>
            </a:spcBef>
            <a:spcAft>
              <a:spcPct val="35000"/>
            </a:spcAft>
            <a:buNone/>
          </a:pPr>
          <a:r>
            <a:rPr lang="en-GB" sz="2000" b="1" kern="1200" dirty="0">
              <a:latin typeface="Roboto" panose="02000000000000000000" pitchFamily="2" charset="0"/>
              <a:ea typeface="Roboto" panose="02000000000000000000" pitchFamily="2" charset="0"/>
            </a:rPr>
            <a:t>Responsible Committee</a:t>
          </a:r>
        </a:p>
      </dsp:txBody>
      <dsp:txXfrm>
        <a:off x="7334615" y="28896"/>
        <a:ext cx="2281394" cy="835200"/>
      </dsp:txXfrm>
    </dsp:sp>
    <dsp:sp modelId="{CC4A102C-CE5C-4E9F-886F-4B3D06579757}">
      <dsp:nvSpPr>
        <dsp:cNvPr id="0" name=""/>
        <dsp:cNvSpPr/>
      </dsp:nvSpPr>
      <dsp:spPr>
        <a:xfrm>
          <a:off x="7801889" y="864096"/>
          <a:ext cx="2281394" cy="4071600"/>
        </a:xfrm>
        <a:prstGeom prst="roundRect">
          <a:avLst>
            <a:gd name="adj" fmla="val 10000"/>
          </a:avLst>
        </a:prstGeom>
        <a:solidFill>
          <a:schemeClr val="lt1">
            <a:alpha val="90000"/>
            <a:hueOff val="0"/>
            <a:satOff val="0"/>
            <a:lumOff val="0"/>
            <a:alphaOff val="0"/>
          </a:schemeClr>
        </a:solidFill>
        <a:ln w="12700" cap="flat" cmpd="sng" algn="ctr">
          <a:solidFill>
            <a:srgbClr val="9966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GB" sz="1700" kern="1200" dirty="0">
              <a:latin typeface="Roboto" panose="02000000000000000000" pitchFamily="2" charset="0"/>
              <a:ea typeface="Roboto" panose="02000000000000000000" pitchFamily="2" charset="0"/>
            </a:rPr>
            <a:t>Review Preliminary Change Report and plan for consultation</a:t>
          </a:r>
        </a:p>
        <a:p>
          <a:pPr marL="171450" lvl="1" indent="-171450" algn="l" defTabSz="755650">
            <a:lnSpc>
              <a:spcPct val="90000"/>
            </a:lnSpc>
            <a:spcBef>
              <a:spcPct val="0"/>
            </a:spcBef>
            <a:spcAft>
              <a:spcPct val="15000"/>
            </a:spcAft>
            <a:buChar char="•"/>
          </a:pPr>
          <a:r>
            <a:rPr lang="en-GB" sz="1700" kern="1200" dirty="0">
              <a:latin typeface="Roboto" panose="02000000000000000000" pitchFamily="2" charset="0"/>
              <a:ea typeface="Roboto" panose="02000000000000000000" pitchFamily="2" charset="0"/>
            </a:rPr>
            <a:t>Vote to approve or reject REC Change Proposals, taking into account the recommendation of the Code Manager. </a:t>
          </a:r>
        </a:p>
      </dsp:txBody>
      <dsp:txXfrm>
        <a:off x="7868709" y="930916"/>
        <a:ext cx="2147754" cy="39379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24/10/2022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E9EA8-7EFA-47FB-9813-74906647B2F4}" type="datetimeFigureOut">
              <a:rPr lang="en-GB" smtClean="0"/>
              <a:t>24/10/2022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0143EA-BA46-406B-B3ED-67BE0A291ECE}" type="slidenum">
              <a:rPr lang="en-GB" smtClean="0"/>
              <a:t>‹#›</a:t>
            </a:fld>
            <a:endParaRPr lang="en-GB"/>
          </a:p>
        </p:txBody>
      </p:sp>
    </p:spTree>
    <p:extLst>
      <p:ext uri="{BB962C8B-B14F-4D97-AF65-F5344CB8AC3E}">
        <p14:creationId xmlns:p14="http://schemas.microsoft.com/office/powerpoint/2010/main" val="1313778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recportal.co.uk/web/guest/rec-wiki-final/-/wiki/50864/Performance+Assurance" TargetMode="External"/><Relationship Id="rId3" Type="http://schemas.openxmlformats.org/officeDocument/2006/relationships/hyperlink" Target="https://recportal.co.uk/web/guest/rec-wiki-final/-/wiki/50864/Code+Manager" TargetMode="External"/><Relationship Id="rId7" Type="http://schemas.openxmlformats.org/officeDocument/2006/relationships/hyperlink" Target="https://recportal.co.uk/web/guest/rec-wiki-final/-/wiki/50864/Green+Deal+Arrangements+Agreement+%3COPEN_PARENTHESIS%3EGDAA%3CCLOSE_PARENTHESIS%3E"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recportal.co.uk/web/guest/rec-wiki-final/-/wiki/50864/Green+Deal" TargetMode="External"/><Relationship Id="rId5" Type="http://schemas.openxmlformats.org/officeDocument/2006/relationships/hyperlink" Target="https://recportal.co.uk/web/guest/rec-wiki-final/-/wiki/50864/REC+Change+Panel" TargetMode="External"/><Relationship Id="rId4" Type="http://schemas.openxmlformats.org/officeDocument/2006/relationships/hyperlink" Target="https://recportal.co.uk/web/guest/rec-wiki-final/-/wiki/50864/Change+Proposal"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recportal.co.uk/documents/20121/224214017/Performance+Assurance+Techniques.pdf/0cac916d-8524-0135-6bd7-795e44164a6f?t=1654763364366&amp;download=true" TargetMode="External"/><Relationship Id="rId3" Type="http://schemas.openxmlformats.org/officeDocument/2006/relationships/hyperlink" Target="https://recportal.co.uk/web/guest/rec-wiki-final/-/wiki/50864/Retail+Energy+Code" TargetMode="External"/><Relationship Id="rId7" Type="http://schemas.openxmlformats.org/officeDocument/2006/relationships/hyperlink" Target="https://recportal.co.uk/documents/20121/224214017/Retail-Risk-Register-v.1.0-Final+%281%29.xlsx/ce23ed30-6aa2-1b22-ea3b-7df5596bd7ad?t=1654762980431&amp;download=tru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recportal.co.uk/web/guest/rec-wiki-final/-/wiki/50864/Code+Manager" TargetMode="External"/><Relationship Id="rId11" Type="http://schemas.openxmlformats.org/officeDocument/2006/relationships/hyperlink" Target="https://recportal.co.uk/documents/20121/0/Performance+Assurance+Operating+Plan+%28PAOP%29+v.2.0+%282%29.pdf/2095b871-b298-f0bd-efbb-197aa8caf37c?version=1.0&amp;t=1636455647306&amp;download=true" TargetMode="External"/><Relationship Id="rId5" Type="http://schemas.openxmlformats.org/officeDocument/2006/relationships/hyperlink" Target="https://recportal.co.uk/documents/20121/224214017/Performance+Assurance+Methodology.pdf/51bf1dd5-7397-00f9-0b76-bcfd20613344?t=1654762765272&amp;download=true" TargetMode="External"/><Relationship Id="rId10" Type="http://schemas.openxmlformats.org/officeDocument/2006/relationships/hyperlink" Target="https://recportal.co.uk/documents/20121/147251566/Performance+Assurance+Report+Catalogue.xlsx/b007ea5d-8a1b-b48c-41e5-6084efd9375e?t=1649933290566&amp;download=true" TargetMode="External"/><Relationship Id="rId4" Type="http://schemas.openxmlformats.org/officeDocument/2006/relationships/hyperlink" Target="https://recportal.co.uk/web/guest/rec-wiki-final/-/wiki/50864/Performance+Assurance+Board" TargetMode="External"/><Relationship Id="rId9" Type="http://schemas.openxmlformats.org/officeDocument/2006/relationships/hyperlink" Target="https://recportal.co.uk/web/guest/rec-wiki-final/-/wiki/50864/Performance+Assurance+Report+Catalogu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ecportal.co.uk/group/guest/party-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recportal.co.uk/web/guest/rec-wiki-final/-/wiki/50864/REC+Portal"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enable the REC to function effectively a number of committees were established with specific responsibilities</a:t>
            </a:r>
          </a:p>
          <a:p>
            <a:r>
              <a:rPr lang="en-GB" dirty="0"/>
              <a:t>All the panels are populated via a nomination and election process and are elected for a two year term.</a:t>
            </a:r>
          </a:p>
          <a:p>
            <a:r>
              <a:rPr lang="en-GB" b="0" i="0" dirty="0">
                <a:solidFill>
                  <a:srgbClr val="272833"/>
                </a:solidFill>
                <a:effectLst/>
                <a:latin typeface="Roboto-regular"/>
              </a:rPr>
              <a:t>The Committees are primarily tasked with the review and ratification of </a:t>
            </a:r>
            <a:r>
              <a:rPr lang="en-GB" b="0" i="0" u="sng" dirty="0">
                <a:solidFill>
                  <a:srgbClr val="004AD7"/>
                </a:solidFill>
                <a:effectLst/>
                <a:latin typeface="Roboto-regular"/>
                <a:hlinkClick r:id="rId3"/>
              </a:rPr>
              <a:t>Code Manager</a:t>
            </a:r>
            <a:r>
              <a:rPr lang="en-GB" b="0" i="0" dirty="0">
                <a:solidFill>
                  <a:srgbClr val="272833"/>
                </a:solidFill>
                <a:effectLst/>
                <a:latin typeface="Roboto-regular"/>
              </a:rPr>
              <a:t> proposals for change. Committees also play a role in issue definition, but the responsibilities for solution identification sit primarily with the Code Manager. REC Committees meet with clear agendas and a focus on the progression of change. </a:t>
            </a:r>
          </a:p>
          <a:p>
            <a:r>
              <a:rPr lang="en-GB" b="0" i="0" dirty="0">
                <a:solidFill>
                  <a:srgbClr val="272833"/>
                </a:solidFill>
                <a:effectLst/>
                <a:latin typeface="Roboto-regular"/>
              </a:rPr>
              <a:t>REC Change Panel consists of –  The Change Panel is primarily tasked with approving </a:t>
            </a:r>
            <a:r>
              <a:rPr lang="en-GB" b="0" i="0" u="none" strike="noStrike" dirty="0">
                <a:solidFill>
                  <a:srgbClr val="0B5FFF"/>
                </a:solidFill>
                <a:effectLst/>
                <a:latin typeface="Roboto-regular"/>
                <a:hlinkClick r:id="rId4"/>
              </a:rPr>
              <a:t>Change Proposal</a:t>
            </a:r>
            <a:r>
              <a:rPr lang="en-GB" b="0" i="0" dirty="0">
                <a:solidFill>
                  <a:srgbClr val="272833"/>
                </a:solidFill>
                <a:effectLst/>
                <a:latin typeface="Roboto-regular"/>
              </a:rPr>
              <a:t> Plans, Initial Assessment Reports, Preliminary Change Reports, and Final Change Reports. The REC Change Panel provides oversight of the REC Change Process.</a:t>
            </a:r>
          </a:p>
          <a:p>
            <a:r>
              <a:rPr lang="en-GB" dirty="0"/>
              <a:t>Domestic Gas and/or Electricity Supplier.</a:t>
            </a:r>
          </a:p>
          <a:p>
            <a:r>
              <a:rPr lang="en-GB" dirty="0"/>
              <a:t>Non-Domestic Gas and/or Electricity Supplier.</a:t>
            </a:r>
          </a:p>
          <a:p>
            <a:r>
              <a:rPr lang="en-GB" dirty="0"/>
              <a:t>Gas Network Operator.</a:t>
            </a:r>
          </a:p>
          <a:p>
            <a:r>
              <a:rPr lang="en-GB" dirty="0"/>
              <a:t>Electricity Network Operator.</a:t>
            </a:r>
          </a:p>
          <a:p>
            <a:r>
              <a:rPr lang="en-GB" dirty="0"/>
              <a:t>Metering Equipment Manager</a:t>
            </a:r>
          </a:p>
          <a:p>
            <a:endParaRPr lang="en-GB" dirty="0"/>
          </a:p>
          <a:p>
            <a:r>
              <a:rPr lang="en-GB" dirty="0"/>
              <a:t>Metering Expert panel  - </a:t>
            </a:r>
            <a:r>
              <a:rPr lang="en-GB" b="0" i="0" dirty="0">
                <a:solidFill>
                  <a:srgbClr val="272833"/>
                </a:solidFill>
                <a:effectLst/>
                <a:latin typeface="Roboto-regular"/>
              </a:rPr>
              <a:t>The REC Metering Expert Panel is a sub-committee of the </a:t>
            </a:r>
            <a:r>
              <a:rPr lang="en-GB" b="0" i="0" u="none" strike="noStrike" dirty="0">
                <a:solidFill>
                  <a:srgbClr val="0B5FFF"/>
                </a:solidFill>
                <a:effectLst/>
                <a:latin typeface="Roboto-regular"/>
                <a:hlinkClick r:id="rId5"/>
              </a:rPr>
              <a:t>REC Change Panel</a:t>
            </a:r>
            <a:r>
              <a:rPr lang="en-GB" b="0" i="0" dirty="0">
                <a:solidFill>
                  <a:srgbClr val="272833"/>
                </a:solidFill>
                <a:effectLst/>
                <a:latin typeface="Roboto-regular"/>
              </a:rPr>
              <a:t> and is responsible for all metering related </a:t>
            </a:r>
            <a:r>
              <a:rPr lang="en-GB" b="0" i="0" u="none" strike="noStrike" dirty="0">
                <a:solidFill>
                  <a:srgbClr val="0B5FFF"/>
                </a:solidFill>
                <a:effectLst/>
                <a:latin typeface="Roboto-regular"/>
                <a:hlinkClick r:id="rId4"/>
              </a:rPr>
              <a:t>Change Proposals</a:t>
            </a:r>
            <a:r>
              <a:rPr lang="en-GB" b="0" i="0" dirty="0">
                <a:solidFill>
                  <a:srgbClr val="272833"/>
                </a:solidFill>
                <a:effectLst/>
                <a:latin typeface="Roboto-regular"/>
              </a:rPr>
              <a:t> and for updates to the Meter Product Data.</a:t>
            </a:r>
            <a:endParaRPr lang="en-GB" dirty="0"/>
          </a:p>
          <a:p>
            <a:pPr algn="l">
              <a:buFont typeface="Arial" panose="020B0604020202020204" pitchFamily="34" charset="0"/>
              <a:buChar char="•"/>
            </a:pPr>
            <a:r>
              <a:rPr lang="en-GB" b="0" i="0" dirty="0">
                <a:solidFill>
                  <a:srgbClr val="272833"/>
                </a:solidFill>
                <a:effectLst/>
                <a:latin typeface="Roboto-regular"/>
              </a:rPr>
              <a:t>Two Gas and/or Electricity Suppliers.</a:t>
            </a:r>
          </a:p>
          <a:p>
            <a:pPr algn="l">
              <a:buFont typeface="Arial" panose="020B0604020202020204" pitchFamily="34" charset="0"/>
              <a:buChar char="•"/>
            </a:pPr>
            <a:r>
              <a:rPr lang="en-GB" b="0" i="0" dirty="0">
                <a:solidFill>
                  <a:srgbClr val="272833"/>
                </a:solidFill>
                <a:effectLst/>
                <a:latin typeface="Roboto-regular"/>
              </a:rPr>
              <a:t>Two Gas Transporters and/or Distribution Network Operators.</a:t>
            </a:r>
          </a:p>
          <a:p>
            <a:pPr algn="l">
              <a:buFont typeface="Arial" panose="020B0604020202020204" pitchFamily="34" charset="0"/>
              <a:buChar char="•"/>
            </a:pPr>
            <a:r>
              <a:rPr lang="en-GB" b="0" i="0" dirty="0">
                <a:solidFill>
                  <a:srgbClr val="272833"/>
                </a:solidFill>
                <a:effectLst/>
                <a:latin typeface="Roboto-regular"/>
              </a:rPr>
              <a:t>Two Metering Equipment Managers</a:t>
            </a:r>
          </a:p>
          <a:p>
            <a:endParaRPr lang="en-GB" dirty="0"/>
          </a:p>
          <a:p>
            <a:r>
              <a:rPr lang="en-GB" dirty="0"/>
              <a:t>Green Deal Panel –  </a:t>
            </a:r>
            <a:r>
              <a:rPr lang="en-GB" b="0" i="0" dirty="0">
                <a:solidFill>
                  <a:srgbClr val="272833"/>
                </a:solidFill>
                <a:effectLst/>
                <a:latin typeface="Roboto-regular"/>
              </a:rPr>
              <a:t>The Green Deal Panel is a sub-committee of the </a:t>
            </a:r>
            <a:r>
              <a:rPr lang="en-GB" b="0" i="0" u="none" strike="noStrike" dirty="0">
                <a:solidFill>
                  <a:srgbClr val="0B5FFF"/>
                </a:solidFill>
                <a:effectLst/>
                <a:latin typeface="Roboto-regular"/>
                <a:hlinkClick r:id="rId5"/>
              </a:rPr>
              <a:t>REC Change Panel</a:t>
            </a:r>
            <a:r>
              <a:rPr lang="en-GB" b="0" i="0" dirty="0">
                <a:solidFill>
                  <a:srgbClr val="272833"/>
                </a:solidFill>
                <a:effectLst/>
                <a:latin typeface="Roboto-regular"/>
              </a:rPr>
              <a:t> and is tasked with overseeing all </a:t>
            </a:r>
            <a:r>
              <a:rPr lang="en-GB" b="0" i="0" u="none" strike="noStrike" dirty="0">
                <a:solidFill>
                  <a:srgbClr val="0B5FFF"/>
                </a:solidFill>
                <a:effectLst/>
                <a:latin typeface="Roboto-regular"/>
                <a:hlinkClick r:id="rId6"/>
              </a:rPr>
              <a:t>Green Deal</a:t>
            </a:r>
            <a:r>
              <a:rPr lang="en-GB" b="0" i="0" dirty="0">
                <a:solidFill>
                  <a:srgbClr val="272833"/>
                </a:solidFill>
                <a:effectLst/>
                <a:latin typeface="Roboto-regular"/>
              </a:rPr>
              <a:t> related matters such as the </a:t>
            </a:r>
            <a:r>
              <a:rPr lang="en-GB" b="0" i="0" u="none" strike="noStrike" dirty="0">
                <a:solidFill>
                  <a:srgbClr val="0B5FFF"/>
                </a:solidFill>
                <a:effectLst/>
                <a:latin typeface="Roboto-regular"/>
                <a:hlinkClick r:id="rId7"/>
              </a:rPr>
              <a:t>Green Deal Arrangements</a:t>
            </a:r>
            <a:r>
              <a:rPr lang="en-GB" b="0" i="0" dirty="0">
                <a:solidFill>
                  <a:srgbClr val="272833"/>
                </a:solidFill>
                <a:effectLst/>
                <a:latin typeface="Roboto-regular"/>
              </a:rPr>
              <a:t> and the GDCC Service Definition.</a:t>
            </a:r>
            <a:endParaRPr lang="en-GB" dirty="0"/>
          </a:p>
          <a:p>
            <a:r>
              <a:rPr lang="en-GB" dirty="0"/>
              <a:t>Three members nominated by Electricity Suppliers.</a:t>
            </a:r>
          </a:p>
          <a:p>
            <a:r>
              <a:rPr lang="en-GB" dirty="0"/>
              <a:t>Three members nominated by Green Deal Providers.</a:t>
            </a:r>
          </a:p>
          <a:p>
            <a:r>
              <a:rPr lang="en-GB" dirty="0"/>
              <a:t>One independent Subject Matter Expert appointed by RECCo.</a:t>
            </a:r>
          </a:p>
          <a:p>
            <a:endParaRPr lang="en-GB" dirty="0"/>
          </a:p>
          <a:p>
            <a:r>
              <a:rPr lang="en-GB" dirty="0"/>
              <a:t>Technical expert panel - </a:t>
            </a:r>
            <a:r>
              <a:rPr lang="en-GB" b="0" i="0" dirty="0">
                <a:solidFill>
                  <a:srgbClr val="272833"/>
                </a:solidFill>
                <a:effectLst/>
                <a:latin typeface="Roboto-regular"/>
              </a:rPr>
              <a:t>The REC Technical Expert Panel is a sub-committee of the </a:t>
            </a:r>
            <a:r>
              <a:rPr lang="en-GB" b="0" i="0" u="none" strike="noStrike" dirty="0">
                <a:solidFill>
                  <a:srgbClr val="0B5FFF"/>
                </a:solidFill>
                <a:effectLst/>
                <a:latin typeface="Roboto-regular"/>
                <a:hlinkClick r:id="rId5"/>
              </a:rPr>
              <a:t>REC Change Panel</a:t>
            </a:r>
            <a:r>
              <a:rPr lang="en-GB" b="0" i="0" dirty="0">
                <a:solidFill>
                  <a:srgbClr val="272833"/>
                </a:solidFill>
                <a:effectLst/>
                <a:latin typeface="Roboto-regular"/>
              </a:rPr>
              <a:t> and is responsible for REC System related issues and Service Definitions.</a:t>
            </a:r>
            <a:endParaRPr lang="en-GB" dirty="0"/>
          </a:p>
          <a:p>
            <a:pPr algn="l">
              <a:buFont typeface="Arial" panose="020B0604020202020204" pitchFamily="34" charset="0"/>
              <a:buChar char="•"/>
            </a:pPr>
            <a:r>
              <a:rPr lang="en-GB" b="0" i="0" dirty="0">
                <a:solidFill>
                  <a:srgbClr val="272833"/>
                </a:solidFill>
                <a:effectLst/>
                <a:latin typeface="Roboto-regular"/>
              </a:rPr>
              <a:t>One Domestic Supplier</a:t>
            </a:r>
          </a:p>
          <a:p>
            <a:pPr algn="l">
              <a:buFont typeface="Arial" panose="020B0604020202020204" pitchFamily="34" charset="0"/>
              <a:buChar char="•"/>
            </a:pPr>
            <a:r>
              <a:rPr lang="en-GB" b="0" i="0" dirty="0">
                <a:solidFill>
                  <a:srgbClr val="272833"/>
                </a:solidFill>
                <a:effectLst/>
                <a:latin typeface="Roboto-regular"/>
              </a:rPr>
              <a:t>One Non-Domestic Supplier</a:t>
            </a:r>
          </a:p>
          <a:p>
            <a:pPr algn="l">
              <a:buFont typeface="Arial" panose="020B0604020202020204" pitchFamily="34" charset="0"/>
              <a:buChar char="•"/>
            </a:pPr>
            <a:r>
              <a:rPr lang="en-GB" b="0" i="0" dirty="0">
                <a:solidFill>
                  <a:srgbClr val="272833"/>
                </a:solidFill>
                <a:effectLst/>
                <a:latin typeface="Roboto-regular"/>
              </a:rPr>
              <a:t>One Gas Transporter</a:t>
            </a:r>
          </a:p>
          <a:p>
            <a:pPr algn="l">
              <a:buFont typeface="Arial" panose="020B0604020202020204" pitchFamily="34" charset="0"/>
              <a:buChar char="•"/>
            </a:pPr>
            <a:r>
              <a:rPr lang="en-GB" b="0" i="0" dirty="0">
                <a:solidFill>
                  <a:srgbClr val="272833"/>
                </a:solidFill>
                <a:effectLst/>
                <a:latin typeface="Roboto-regular"/>
              </a:rPr>
              <a:t>One Electricity Network Operator</a:t>
            </a:r>
          </a:p>
          <a:p>
            <a:pPr algn="l">
              <a:buFont typeface="Arial" panose="020B0604020202020204" pitchFamily="34" charset="0"/>
              <a:buChar char="•"/>
            </a:pPr>
            <a:r>
              <a:rPr lang="en-GB" b="0" i="0" dirty="0">
                <a:solidFill>
                  <a:srgbClr val="272833"/>
                </a:solidFill>
                <a:effectLst/>
                <a:latin typeface="Roboto-regular"/>
              </a:rPr>
              <a:t>One Metering Equipment Manager</a:t>
            </a:r>
          </a:p>
          <a:p>
            <a:endParaRPr lang="en-GB" dirty="0"/>
          </a:p>
          <a:p>
            <a:r>
              <a:rPr lang="en-GB" dirty="0"/>
              <a:t>Performance Assurance Board - </a:t>
            </a:r>
            <a:r>
              <a:rPr lang="en-GB" b="0" i="0" dirty="0">
                <a:solidFill>
                  <a:srgbClr val="272833"/>
                </a:solidFill>
                <a:effectLst/>
                <a:latin typeface="Roboto-regular"/>
              </a:rPr>
              <a:t>The REC Performance Assurance Board (PAB) is primarily tasked with </a:t>
            </a:r>
            <a:r>
              <a:rPr lang="en-GB" b="0" i="0" u="none" strike="noStrike" dirty="0">
                <a:solidFill>
                  <a:srgbClr val="0B5FFF"/>
                </a:solidFill>
                <a:effectLst/>
                <a:latin typeface="Roboto-regular"/>
                <a:hlinkClick r:id="rId8"/>
              </a:rPr>
              <a:t>Performance Assurance</a:t>
            </a:r>
            <a:r>
              <a:rPr lang="en-GB" b="0" i="0" dirty="0">
                <a:solidFill>
                  <a:srgbClr val="272833"/>
                </a:solidFill>
                <a:effectLst/>
                <a:latin typeface="Roboto-regular"/>
              </a:rPr>
              <a:t>, Qualification, and Maintenance of the Code.</a:t>
            </a:r>
            <a:endParaRPr lang="en-GB" dirty="0"/>
          </a:p>
          <a:p>
            <a:pPr algn="l">
              <a:buFont typeface="Arial" panose="020B0604020202020204" pitchFamily="34" charset="0"/>
              <a:buChar char="•"/>
            </a:pPr>
            <a:r>
              <a:rPr lang="en-GB" b="0" i="0" dirty="0">
                <a:solidFill>
                  <a:srgbClr val="272833"/>
                </a:solidFill>
                <a:effectLst/>
                <a:latin typeface="Roboto-regular"/>
              </a:rPr>
              <a:t>Three Suppliers</a:t>
            </a:r>
          </a:p>
          <a:p>
            <a:pPr algn="l">
              <a:buFont typeface="Arial" panose="020B0604020202020204" pitchFamily="34" charset="0"/>
              <a:buChar char="•"/>
            </a:pPr>
            <a:r>
              <a:rPr lang="en-GB" b="0" i="0" dirty="0">
                <a:solidFill>
                  <a:srgbClr val="272833"/>
                </a:solidFill>
                <a:effectLst/>
                <a:latin typeface="Roboto-regular"/>
              </a:rPr>
              <a:t>One Gas Transporter</a:t>
            </a:r>
          </a:p>
          <a:p>
            <a:pPr algn="l">
              <a:buFont typeface="Arial" panose="020B0604020202020204" pitchFamily="34" charset="0"/>
              <a:buChar char="•"/>
            </a:pPr>
            <a:r>
              <a:rPr lang="en-GB" b="0" i="0" dirty="0">
                <a:solidFill>
                  <a:srgbClr val="272833"/>
                </a:solidFill>
                <a:effectLst/>
                <a:latin typeface="Roboto-regular"/>
              </a:rPr>
              <a:t>One Distribution Network Operator</a:t>
            </a:r>
          </a:p>
          <a:p>
            <a:pPr algn="l">
              <a:buFont typeface="Arial" panose="020B0604020202020204" pitchFamily="34" charset="0"/>
              <a:buChar char="•"/>
            </a:pPr>
            <a:r>
              <a:rPr lang="en-GB" b="0" i="0" dirty="0">
                <a:solidFill>
                  <a:srgbClr val="272833"/>
                </a:solidFill>
                <a:effectLst/>
                <a:latin typeface="Roboto-regular"/>
              </a:rPr>
              <a:t>One Meter Equipment Manager</a:t>
            </a:r>
          </a:p>
          <a:p>
            <a:pPr algn="l">
              <a:buFont typeface="Arial" panose="020B0604020202020204" pitchFamily="34" charset="0"/>
              <a:buChar char="•"/>
            </a:pPr>
            <a:r>
              <a:rPr lang="en-GB" b="0" i="0" dirty="0">
                <a:solidFill>
                  <a:srgbClr val="272833"/>
                </a:solidFill>
                <a:effectLst/>
                <a:latin typeface="Roboto-regular"/>
              </a:rPr>
              <a:t>One BSC Performance Assurance Administrator</a:t>
            </a:r>
          </a:p>
          <a:p>
            <a:pPr algn="l">
              <a:buFont typeface="Arial" panose="020B0604020202020204" pitchFamily="34" charset="0"/>
              <a:buChar char="•"/>
            </a:pPr>
            <a:r>
              <a:rPr lang="en-GB" b="0" i="0" dirty="0">
                <a:solidFill>
                  <a:srgbClr val="272833"/>
                </a:solidFill>
                <a:effectLst/>
                <a:latin typeface="Roboto-regular"/>
              </a:rPr>
              <a:t>One UNC Performance Assurance Framework Administrator</a:t>
            </a:r>
          </a:p>
          <a:p>
            <a:pPr algn="l">
              <a:buFont typeface="Arial" panose="020B0604020202020204" pitchFamily="34" charset="0"/>
              <a:buChar char="•"/>
            </a:pPr>
            <a:r>
              <a:rPr lang="en-GB" b="0" i="0" dirty="0">
                <a:solidFill>
                  <a:srgbClr val="272833"/>
                </a:solidFill>
                <a:effectLst/>
                <a:latin typeface="Roboto-regular"/>
              </a:rPr>
              <a:t>One consumer representative</a:t>
            </a:r>
          </a:p>
          <a:p>
            <a:pPr algn="l">
              <a:buFont typeface="Arial" panose="020B0604020202020204" pitchFamily="34" charset="0"/>
              <a:buChar char="•"/>
            </a:pPr>
            <a:r>
              <a:rPr lang="en-GB" b="0" i="0" dirty="0">
                <a:solidFill>
                  <a:srgbClr val="272833"/>
                </a:solidFill>
                <a:effectLst/>
                <a:latin typeface="Roboto-regular"/>
              </a:rPr>
              <a:t>Three independent performance management experts appointed by RECCo</a:t>
            </a:r>
          </a:p>
          <a:p>
            <a:endParaRPr lang="en-GB" dirty="0"/>
          </a:p>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7</a:t>
            </a:fld>
            <a:endParaRPr lang="en-GB"/>
          </a:p>
        </p:txBody>
      </p:sp>
    </p:spTree>
    <p:extLst>
      <p:ext uri="{BB962C8B-B14F-4D97-AF65-F5344CB8AC3E}">
        <p14:creationId xmlns:p14="http://schemas.microsoft.com/office/powerpoint/2010/main" val="289793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B5FFF"/>
                </a:solidFill>
                <a:effectLst/>
                <a:latin typeface="Roboto-regular"/>
                <a:hlinkClick r:id="rId3"/>
              </a:rPr>
              <a:t>REC </a:t>
            </a:r>
            <a:r>
              <a:rPr lang="en-GB" b="0" i="0" dirty="0">
                <a:solidFill>
                  <a:srgbClr val="272833"/>
                </a:solidFill>
                <a:effectLst/>
                <a:latin typeface="Roboto-regular"/>
              </a:rPr>
              <a:t>Performance Assurance aims to measure and improve market performance. The </a:t>
            </a:r>
            <a:r>
              <a:rPr lang="en-GB" b="0" i="0" u="none" strike="noStrike" dirty="0">
                <a:solidFill>
                  <a:srgbClr val="0B5FFF"/>
                </a:solidFill>
                <a:effectLst/>
                <a:latin typeface="Roboto-regular"/>
                <a:hlinkClick r:id="rId4"/>
              </a:rPr>
              <a:t>Performance Assurance Board (PAB)</a:t>
            </a:r>
            <a:r>
              <a:rPr lang="en-GB" b="0" i="0" dirty="0">
                <a:solidFill>
                  <a:srgbClr val="272833"/>
                </a:solidFill>
                <a:effectLst/>
                <a:latin typeface="Roboto-regular"/>
              </a:rPr>
              <a:t> oversees a risk-based Performance Assurance Framework (PAF) to do so. The PAF is made up of the following key documents:</a:t>
            </a:r>
          </a:p>
          <a:p>
            <a:pPr algn="l">
              <a:buFont typeface="Arial" panose="020B0604020202020204" pitchFamily="34" charset="0"/>
              <a:buChar char="•"/>
            </a:pPr>
            <a:r>
              <a:rPr lang="en-GB" b="1" i="0" dirty="0">
                <a:solidFill>
                  <a:srgbClr val="272833"/>
                </a:solidFill>
                <a:effectLst/>
                <a:latin typeface="Roboto-regular"/>
              </a:rPr>
              <a:t>Performance Assurance Methodology</a:t>
            </a:r>
            <a:r>
              <a:rPr lang="en-GB" b="0" i="0" dirty="0">
                <a:solidFill>
                  <a:srgbClr val="272833"/>
                </a:solidFill>
                <a:effectLst/>
                <a:latin typeface="Roboto-regular"/>
              </a:rPr>
              <a:t> (</a:t>
            </a:r>
            <a:r>
              <a:rPr lang="en-GB" b="0" i="0" u="none" strike="noStrike" dirty="0">
                <a:solidFill>
                  <a:srgbClr val="0B5FFF"/>
                </a:solidFill>
                <a:effectLst/>
                <a:latin typeface="Roboto-regular"/>
                <a:hlinkClick r:id="rId5"/>
              </a:rPr>
              <a:t>download</a:t>
            </a:r>
            <a:r>
              <a:rPr lang="en-GB" b="0" i="0" dirty="0">
                <a:solidFill>
                  <a:srgbClr val="272833"/>
                </a:solidFill>
                <a:effectLst/>
                <a:latin typeface="Roboto-regular"/>
              </a:rPr>
              <a:t>) – the </a:t>
            </a:r>
            <a:r>
              <a:rPr lang="en-GB" b="0" i="0" u="none" strike="noStrike" dirty="0">
                <a:solidFill>
                  <a:srgbClr val="0B5FFF"/>
                </a:solidFill>
                <a:effectLst/>
                <a:latin typeface="Roboto-regular"/>
                <a:hlinkClick r:id="rId6"/>
              </a:rPr>
              <a:t>Code Manager’s</a:t>
            </a:r>
            <a:r>
              <a:rPr lang="en-GB" b="0" i="0" dirty="0">
                <a:solidFill>
                  <a:srgbClr val="272833"/>
                </a:solidFill>
                <a:effectLst/>
                <a:latin typeface="Roboto-regular"/>
              </a:rPr>
              <a:t> methodology for identifying, analysing, and evaluating risk, as well as how these processes interact with risk assurance.</a:t>
            </a:r>
          </a:p>
          <a:p>
            <a:pPr algn="l">
              <a:buFont typeface="Arial" panose="020B0604020202020204" pitchFamily="34" charset="0"/>
              <a:buChar char="•"/>
            </a:pPr>
            <a:r>
              <a:rPr lang="en-GB" b="1" i="0" dirty="0">
                <a:solidFill>
                  <a:srgbClr val="272833"/>
                </a:solidFill>
                <a:effectLst/>
                <a:latin typeface="Roboto-regular"/>
              </a:rPr>
              <a:t>The Retail Risk Register</a:t>
            </a:r>
            <a:r>
              <a:rPr lang="en-GB" b="0" i="0" dirty="0">
                <a:solidFill>
                  <a:srgbClr val="272833"/>
                </a:solidFill>
                <a:effectLst/>
                <a:latin typeface="Roboto-regular"/>
              </a:rPr>
              <a:t> (</a:t>
            </a:r>
            <a:r>
              <a:rPr lang="en-GB" b="0" i="0" u="none" strike="noStrike" dirty="0">
                <a:solidFill>
                  <a:srgbClr val="0B5FFF"/>
                </a:solidFill>
                <a:effectLst/>
                <a:latin typeface="Roboto-regular"/>
                <a:hlinkClick r:id="rId7"/>
              </a:rPr>
              <a:t>download</a:t>
            </a:r>
            <a:r>
              <a:rPr lang="en-GB" b="0" i="0" dirty="0">
                <a:solidFill>
                  <a:srgbClr val="272833"/>
                </a:solidFill>
                <a:effectLst/>
                <a:latin typeface="Roboto-regular"/>
              </a:rPr>
              <a:t>) - identifies applicable Retail Risks that measure where consumer outcomes or the effectiveness of the retail market are degraded by a failure by a REC Party, REC Service User, REC Service Provider or other stakeholders to meet the objectives, standards or core processes under the REC.</a:t>
            </a:r>
          </a:p>
          <a:p>
            <a:pPr algn="l">
              <a:buFont typeface="Arial" panose="020B0604020202020204" pitchFamily="34" charset="0"/>
              <a:buChar char="•"/>
            </a:pPr>
            <a:r>
              <a:rPr lang="en-GB" b="1" i="0" dirty="0">
                <a:solidFill>
                  <a:srgbClr val="272833"/>
                </a:solidFill>
                <a:effectLst/>
                <a:latin typeface="Roboto-regular"/>
              </a:rPr>
              <a:t>Performance Assurance Techniques (PATs)</a:t>
            </a:r>
            <a:r>
              <a:rPr lang="en-GB" b="0" i="0" dirty="0">
                <a:solidFill>
                  <a:srgbClr val="272833"/>
                </a:solidFill>
                <a:effectLst/>
                <a:latin typeface="Roboto-regular"/>
              </a:rPr>
              <a:t> (</a:t>
            </a:r>
            <a:r>
              <a:rPr lang="en-GB" b="0" i="0" u="none" strike="noStrike" dirty="0">
                <a:solidFill>
                  <a:srgbClr val="0B5FFF"/>
                </a:solidFill>
                <a:effectLst/>
                <a:latin typeface="Roboto-regular"/>
                <a:hlinkClick r:id="rId8"/>
              </a:rPr>
              <a:t>download</a:t>
            </a:r>
            <a:r>
              <a:rPr lang="en-GB" b="0" i="0" dirty="0">
                <a:solidFill>
                  <a:srgbClr val="272833"/>
                </a:solidFill>
                <a:effectLst/>
                <a:latin typeface="Roboto-regular"/>
              </a:rPr>
              <a:t>) - the mechanism by which the Code Manager understands the causes of poor performance and acts to improve performance.</a:t>
            </a:r>
          </a:p>
          <a:p>
            <a:pPr algn="l">
              <a:buFont typeface="Arial" panose="020B0604020202020204" pitchFamily="34" charset="0"/>
              <a:buChar char="•"/>
            </a:pPr>
            <a:r>
              <a:rPr lang="en-GB" b="1" i="0" u="none" strike="noStrike" dirty="0">
                <a:solidFill>
                  <a:srgbClr val="0B5FFF"/>
                </a:solidFill>
                <a:effectLst/>
                <a:latin typeface="Roboto-regular"/>
                <a:hlinkClick r:id="rId9"/>
              </a:rPr>
              <a:t>Performance Assurance Report Catalogue (PARC)</a:t>
            </a:r>
            <a:r>
              <a:rPr lang="en-GB" b="1" i="0" dirty="0">
                <a:solidFill>
                  <a:srgbClr val="272833"/>
                </a:solidFill>
                <a:effectLst/>
                <a:latin typeface="Roboto-regular"/>
              </a:rPr>
              <a:t> </a:t>
            </a:r>
            <a:r>
              <a:rPr lang="en-GB" b="0" i="0" dirty="0">
                <a:solidFill>
                  <a:srgbClr val="272833"/>
                </a:solidFill>
                <a:effectLst/>
                <a:latin typeface="Roboto-regular"/>
              </a:rPr>
              <a:t>(</a:t>
            </a:r>
            <a:r>
              <a:rPr lang="en-GB" b="0" i="0" u="none" strike="noStrike" dirty="0">
                <a:solidFill>
                  <a:srgbClr val="0B5FFF"/>
                </a:solidFill>
                <a:effectLst/>
                <a:latin typeface="Roboto-regular"/>
                <a:hlinkClick r:id="rId10"/>
              </a:rPr>
              <a:t>download</a:t>
            </a:r>
            <a:r>
              <a:rPr lang="en-GB" b="0" i="0" dirty="0">
                <a:solidFill>
                  <a:srgbClr val="272833"/>
                </a:solidFill>
                <a:effectLst/>
                <a:latin typeface="Roboto-regular"/>
              </a:rPr>
              <a:t>)</a:t>
            </a:r>
            <a:r>
              <a:rPr lang="en-GB" b="1" i="0" dirty="0">
                <a:solidFill>
                  <a:srgbClr val="272833"/>
                </a:solidFill>
                <a:effectLst/>
                <a:latin typeface="Roboto-regular"/>
              </a:rPr>
              <a:t> </a:t>
            </a:r>
            <a:r>
              <a:rPr lang="en-GB" b="0" i="0" dirty="0">
                <a:solidFill>
                  <a:srgbClr val="272833"/>
                </a:solidFill>
                <a:effectLst/>
                <a:latin typeface="Roboto-regular"/>
              </a:rPr>
              <a:t>- a list of reports and relevant data items that will be utilised for measuring performance against the REC on a regular basis. Required data has been identified based on the Risk Register or from Performance Measures defined in the appropriate REC Service Definition. This includes data that Parties are required to provide directly and data that is collected by the Code Manager from central sources.</a:t>
            </a:r>
          </a:p>
          <a:p>
            <a:pPr algn="l">
              <a:buFont typeface="Arial" panose="020B0604020202020204" pitchFamily="34" charset="0"/>
              <a:buChar char="•"/>
            </a:pPr>
            <a:r>
              <a:rPr lang="en-GB" b="0" i="0" dirty="0">
                <a:solidFill>
                  <a:srgbClr val="272833"/>
                </a:solidFill>
                <a:effectLst/>
                <a:latin typeface="Roboto-regular"/>
              </a:rPr>
              <a:t>Reports are required from  on either monthly or quarterly basis as identified in the catalogue</a:t>
            </a:r>
          </a:p>
          <a:p>
            <a:pPr algn="l">
              <a:buFont typeface="Arial" panose="020B0604020202020204" pitchFamily="34" charset="0"/>
              <a:buChar char="•"/>
            </a:pPr>
            <a:r>
              <a:rPr lang="en-GB" b="0" i="0" dirty="0">
                <a:solidFill>
                  <a:srgbClr val="272833"/>
                </a:solidFill>
                <a:effectLst/>
                <a:latin typeface="Roboto-regular"/>
              </a:rPr>
              <a:t>DNO/ GDNO</a:t>
            </a:r>
          </a:p>
          <a:p>
            <a:pPr algn="l">
              <a:buFont typeface="Arial" panose="020B0604020202020204" pitchFamily="34" charset="0"/>
              <a:buChar char="•"/>
            </a:pPr>
            <a:r>
              <a:rPr lang="en-GB" b="0" i="0" dirty="0">
                <a:solidFill>
                  <a:srgbClr val="272833"/>
                </a:solidFill>
                <a:effectLst/>
                <a:latin typeface="Roboto-regular"/>
              </a:rPr>
              <a:t>Supplier</a:t>
            </a:r>
          </a:p>
          <a:p>
            <a:pPr algn="l">
              <a:buFont typeface="Arial" panose="020B0604020202020204" pitchFamily="34" charset="0"/>
              <a:buChar char="•"/>
            </a:pPr>
            <a:r>
              <a:rPr lang="en-GB" b="0" i="0" dirty="0">
                <a:solidFill>
                  <a:srgbClr val="272833"/>
                </a:solidFill>
                <a:effectLst/>
                <a:latin typeface="Roboto-regular"/>
              </a:rPr>
              <a:t>Gas MAM</a:t>
            </a:r>
          </a:p>
          <a:p>
            <a:pPr algn="l">
              <a:buFont typeface="Arial" panose="020B0604020202020204" pitchFamily="34" charset="0"/>
              <a:buChar char="•"/>
            </a:pPr>
            <a:endParaRPr lang="en-GB" b="0" i="0" dirty="0">
              <a:solidFill>
                <a:srgbClr val="272833"/>
              </a:solidFill>
              <a:effectLst/>
              <a:latin typeface="Roboto-regular"/>
            </a:endParaRPr>
          </a:p>
          <a:p>
            <a:pPr algn="l">
              <a:buFont typeface="Arial" panose="020B0604020202020204" pitchFamily="34" charset="0"/>
              <a:buChar char="•"/>
            </a:pPr>
            <a:r>
              <a:rPr lang="en-GB" b="1" i="0" dirty="0">
                <a:solidFill>
                  <a:srgbClr val="272833"/>
                </a:solidFill>
                <a:effectLst/>
                <a:latin typeface="Roboto-regular"/>
              </a:rPr>
              <a:t>Performance Assurance Operating Plan (PAOP)</a:t>
            </a:r>
            <a:r>
              <a:rPr lang="en-GB" b="0" i="0" dirty="0">
                <a:solidFill>
                  <a:srgbClr val="272833"/>
                </a:solidFill>
                <a:effectLst/>
                <a:latin typeface="Roboto-regular"/>
              </a:rPr>
              <a:t> (</a:t>
            </a:r>
            <a:r>
              <a:rPr lang="en-GB" b="0" i="0" u="none" strike="noStrike" dirty="0">
                <a:solidFill>
                  <a:srgbClr val="0B5FFF"/>
                </a:solidFill>
                <a:effectLst/>
                <a:latin typeface="Roboto-regular"/>
                <a:hlinkClick r:id="rId11"/>
              </a:rPr>
              <a:t>download</a:t>
            </a:r>
            <a:r>
              <a:rPr lang="en-GB" b="0" i="0" dirty="0">
                <a:solidFill>
                  <a:srgbClr val="272833"/>
                </a:solidFill>
                <a:effectLst/>
                <a:latin typeface="Roboto-regular"/>
              </a:rPr>
              <a:t>) - the Code Manager’s activity and plan for the first year of market opening. The PAOP will be updated each year and it covers each of the components of the PAF, describes the activities, dates and dependencies which are needed to track the development of the PAF</a:t>
            </a:r>
          </a:p>
          <a:p>
            <a:endParaRPr lang="en-GB" dirty="0"/>
          </a:p>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8</a:t>
            </a:fld>
            <a:endParaRPr lang="en-GB"/>
          </a:p>
        </p:txBody>
      </p:sp>
    </p:spTree>
    <p:extLst>
      <p:ext uri="{BB962C8B-B14F-4D97-AF65-F5344CB8AC3E}">
        <p14:creationId xmlns:p14="http://schemas.microsoft.com/office/powerpoint/2010/main" val="2099011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72833"/>
                </a:solidFill>
                <a:effectLst/>
                <a:latin typeface="Roboto-regular"/>
              </a:rPr>
              <a:t> Right hand side - Certain categories of organisations are required to become a REC Party as part of their market role</a:t>
            </a:r>
          </a:p>
          <a:p>
            <a:endParaRPr lang="en-GB" b="0" i="0" dirty="0">
              <a:solidFill>
                <a:srgbClr val="272833"/>
              </a:solidFill>
              <a:effectLst/>
              <a:latin typeface="Roboto-regular"/>
            </a:endParaRPr>
          </a:p>
          <a:p>
            <a:r>
              <a:rPr lang="en-GB" dirty="0"/>
              <a:t>Left Hand side - </a:t>
            </a:r>
            <a:r>
              <a:rPr lang="en-GB" b="0" i="0" dirty="0">
                <a:solidFill>
                  <a:srgbClr val="272833"/>
                </a:solidFill>
                <a:effectLst/>
                <a:latin typeface="Roboto-regular"/>
              </a:rPr>
              <a:t>Other categories of organisations can apply for access to certain REC services without becoming REC Parties. This is known as becoming a Non-Party REC Service User. These services include</a:t>
            </a:r>
          </a:p>
          <a:p>
            <a:endParaRPr lang="en-GB" b="0" i="0" dirty="0">
              <a:solidFill>
                <a:srgbClr val="272833"/>
              </a:solidFill>
              <a:effectLst/>
              <a:latin typeface="Roboto-regular"/>
            </a:endParaRPr>
          </a:p>
          <a:p>
            <a:r>
              <a:rPr lang="en-GB" b="0" i="0" dirty="0" err="1">
                <a:solidFill>
                  <a:srgbClr val="272833"/>
                </a:solidFill>
                <a:effectLst/>
                <a:latin typeface="Roboto-regular"/>
              </a:rPr>
              <a:t>ll</a:t>
            </a:r>
            <a:r>
              <a:rPr lang="en-GB" b="0" i="0" dirty="0">
                <a:solidFill>
                  <a:srgbClr val="272833"/>
                </a:solidFill>
                <a:effectLst/>
                <a:latin typeface="Roboto-regular"/>
              </a:rPr>
              <a:t> applications to the REC are made through the </a:t>
            </a:r>
            <a:r>
              <a:rPr lang="en-GB" b="0" i="0" u="none" strike="noStrike" dirty="0">
                <a:solidFill>
                  <a:srgbClr val="0B5FFF"/>
                </a:solidFill>
                <a:effectLst/>
                <a:latin typeface="Roboto-regular"/>
                <a:hlinkClick r:id="rId3"/>
              </a:rPr>
              <a:t>Party Operations area</a:t>
            </a:r>
            <a:r>
              <a:rPr lang="en-GB" b="0" i="0" dirty="0">
                <a:solidFill>
                  <a:srgbClr val="272833"/>
                </a:solidFill>
                <a:effectLst/>
                <a:latin typeface="Roboto-regular"/>
              </a:rPr>
              <a:t> (available for Portal account holders) of the </a:t>
            </a:r>
            <a:r>
              <a:rPr lang="en-GB" b="0" i="0" u="none" strike="noStrike" dirty="0">
                <a:solidFill>
                  <a:srgbClr val="0B5FFF"/>
                </a:solidFill>
                <a:effectLst/>
                <a:latin typeface="Roboto-regular"/>
                <a:hlinkClick r:id="rId4"/>
              </a:rPr>
              <a:t>REC Portal</a:t>
            </a:r>
            <a:r>
              <a:rPr lang="en-GB" b="0" i="0" dirty="0">
                <a:solidFill>
                  <a:srgbClr val="272833"/>
                </a:solidFill>
                <a:effectLst/>
                <a:latin typeface="Roboto-regular"/>
              </a:rPr>
              <a:t>.</a:t>
            </a:r>
            <a:endParaRPr lang="en-GB" dirty="0"/>
          </a:p>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12</a:t>
            </a:fld>
            <a:endParaRPr lang="en-GB"/>
          </a:p>
        </p:txBody>
      </p:sp>
    </p:spTree>
    <p:extLst>
      <p:ext uri="{BB962C8B-B14F-4D97-AF65-F5344CB8AC3E}">
        <p14:creationId xmlns:p14="http://schemas.microsoft.com/office/powerpoint/2010/main" val="3525110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3C3C3B"/>
                </a:solidFill>
                <a:ea typeface="Arial" panose="020B0604020202020204" pitchFamily="34" charset="0"/>
                <a:cs typeface="Arial" panose="020B0604020202020204" pitchFamily="34" charset="0"/>
              </a:rPr>
              <a:t>Regular audits are required to monitor ongoing compliance with the Codes of Practice. Please note that it is your responsibility to pay the relevant audit fee – a failure to make payment could be escalated to the PAB. The scheme auditor will work with you to schedule and execute audits and report findings to the Code Manager. </a:t>
            </a:r>
            <a:endParaRPr lang="en-GB" sz="1200" dirty="0">
              <a:ea typeface="Arial" panose="020B0604020202020204" pitchFamily="34"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20</a:t>
            </a:fld>
            <a:endParaRPr lang="en-GB"/>
          </a:p>
        </p:txBody>
      </p:sp>
    </p:spTree>
    <p:extLst>
      <p:ext uri="{BB962C8B-B14F-4D97-AF65-F5344CB8AC3E}">
        <p14:creationId xmlns:p14="http://schemas.microsoft.com/office/powerpoint/2010/main" val="2771684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26</a:t>
            </a:fld>
            <a:endParaRPr lang="en-GB"/>
          </a:p>
        </p:txBody>
      </p:sp>
    </p:spTree>
    <p:extLst>
      <p:ext uri="{BB962C8B-B14F-4D97-AF65-F5344CB8AC3E}">
        <p14:creationId xmlns:p14="http://schemas.microsoft.com/office/powerpoint/2010/main" val="2805423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29</a:t>
            </a:fld>
            <a:endParaRPr lang="en-GB"/>
          </a:p>
        </p:txBody>
      </p:sp>
    </p:spTree>
    <p:extLst>
      <p:ext uri="{BB962C8B-B14F-4D97-AF65-F5344CB8AC3E}">
        <p14:creationId xmlns:p14="http://schemas.microsoft.com/office/powerpoint/2010/main" val="1642197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Code Services</a:t>
            </a:r>
          </a:p>
          <a:p>
            <a:r>
              <a:rPr lang="en-GB" dirty="0"/>
              <a:t>Code Schedules – these are  the legal text and the main body of the schedule</a:t>
            </a:r>
          </a:p>
          <a:p>
            <a:r>
              <a:rPr lang="en-GB" dirty="0"/>
              <a:t>Schedule clauses – the individual clauses that sit within a schedule</a:t>
            </a:r>
          </a:p>
          <a:p>
            <a:r>
              <a:rPr lang="en-GB" dirty="0"/>
              <a:t>Business Terms – these are the defined terms that are used in the REC</a:t>
            </a:r>
          </a:p>
          <a:p>
            <a:r>
              <a:rPr lang="en-GB" dirty="0"/>
              <a:t>Market </a:t>
            </a:r>
            <a:r>
              <a:rPr lang="en-GB" dirty="0" err="1"/>
              <a:t>particapants</a:t>
            </a:r>
            <a:r>
              <a:rPr lang="en-GB" dirty="0"/>
              <a:t> – these are the responsible parties within the REC</a:t>
            </a:r>
          </a:p>
          <a:p>
            <a:r>
              <a:rPr lang="en-GB" dirty="0"/>
              <a:t>Data specification – this contains a list of the defined messages between market </a:t>
            </a:r>
            <a:r>
              <a:rPr lang="en-GB" dirty="0" err="1"/>
              <a:t>particapants</a:t>
            </a:r>
            <a:r>
              <a:rPr lang="en-GB" dirty="0"/>
              <a:t>. Note this is used by all codes </a:t>
            </a:r>
            <a:r>
              <a:rPr lang="en-GB" dirty="0" err="1"/>
              <a:t>i.e</a:t>
            </a:r>
            <a:r>
              <a:rPr lang="en-GB" dirty="0"/>
              <a:t> DCUSA , BSC etc</a:t>
            </a:r>
          </a:p>
          <a:p>
            <a:r>
              <a:rPr lang="en-GB" dirty="0"/>
              <a:t>Business rules  - the rules that define when an action is triggered</a:t>
            </a:r>
          </a:p>
          <a:p>
            <a:r>
              <a:rPr lang="en-GB" dirty="0"/>
              <a:t>Business process – these are the actions that are triggered based on the rules</a:t>
            </a:r>
          </a:p>
          <a:p>
            <a:r>
              <a:rPr lang="en-GB" dirty="0"/>
              <a:t>Market scenarios – these are the flow diagrams of how each scenario operates in relation to the business rules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4C0143EA-BA46-406B-B3ED-67BE0A291ECE}" type="slidenum">
              <a:rPr lang="en-GB" smtClean="0"/>
              <a:t>33</a:t>
            </a:fld>
            <a:endParaRPr lang="en-GB"/>
          </a:p>
        </p:txBody>
      </p:sp>
    </p:spTree>
    <p:extLst>
      <p:ext uri="{BB962C8B-B14F-4D97-AF65-F5344CB8AC3E}">
        <p14:creationId xmlns:p14="http://schemas.microsoft.com/office/powerpoint/2010/main" val="38402164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123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1"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9.xml"/><Relationship Id="rId7"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4.xml"/><Relationship Id="rId7" Type="http://schemas.openxmlformats.org/officeDocument/2006/relationships/image" Target="../media/image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0.xml"/><Relationship Id="rId5" Type="http://schemas.openxmlformats.org/officeDocument/2006/relationships/tags" Target="../tags/tag16.xml"/><Relationship Id="rId4"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9.xml"/><Relationship Id="rId7" Type="http://schemas.openxmlformats.org/officeDocument/2006/relationships/image" Target="../media/image9.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0.xml"/><Relationship Id="rId5" Type="http://schemas.openxmlformats.org/officeDocument/2006/relationships/tags" Target="../tags/tag21.xml"/><Relationship Id="rId4" Type="http://schemas.openxmlformats.org/officeDocument/2006/relationships/tags" Target="../tags/tag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4.xml"/><Relationship Id="rId7" Type="http://schemas.openxmlformats.org/officeDocument/2006/relationships/image" Target="../media/image9.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Layout" Target="../slideLayouts/slideLayout20.xml"/><Relationship Id="rId5" Type="http://schemas.openxmlformats.org/officeDocument/2006/relationships/tags" Target="../tags/tag26.xml"/><Relationship Id="rId4" Type="http://schemas.openxmlformats.org/officeDocument/2006/relationships/tags" Target="../tags/tag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29.xml"/><Relationship Id="rId7" Type="http://schemas.openxmlformats.org/officeDocument/2006/relationships/image" Target="../media/image9.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0.xml"/><Relationship Id="rId5" Type="http://schemas.openxmlformats.org/officeDocument/2006/relationships/tags" Target="../tags/tag31.xml"/><Relationship Id="rId4" Type="http://schemas.openxmlformats.org/officeDocument/2006/relationships/tags" Target="../tags/tag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34.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0.xml"/><Relationship Id="rId5" Type="http://schemas.openxmlformats.org/officeDocument/2006/relationships/tags" Target="../tags/tag36.xml"/><Relationship Id="rId4" Type="http://schemas.openxmlformats.org/officeDocument/2006/relationships/tags" Target="../tags/tag35.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0.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t>Metering in the rec</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24 October 2022</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6E660-FF05-C57C-7E13-B0DC184F908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81A2FD2-CBAA-F145-E07A-EB77D0F2165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1D95EC5-3B56-1651-018B-0BD01AD026E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082E1E8D-DB93-10D5-DAD4-68D404FE4B7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598255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ACCESSION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379395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2A286-3470-8E94-FA8C-2961E6E2DFDD}"/>
              </a:ext>
            </a:extLst>
          </p:cNvPr>
          <p:cNvSpPr>
            <a:spLocks noGrp="1"/>
          </p:cNvSpPr>
          <p:nvPr>
            <p:ph type="title"/>
          </p:nvPr>
        </p:nvSpPr>
        <p:spPr/>
        <p:txBody>
          <a:bodyPr/>
          <a:lstStyle/>
          <a:p>
            <a:r>
              <a:rPr lang="en-GB" dirty="0"/>
              <a:t>ACCESSION TO THE REC</a:t>
            </a:r>
          </a:p>
        </p:txBody>
      </p:sp>
      <p:sp>
        <p:nvSpPr>
          <p:cNvPr id="4" name="Text Placeholder 3">
            <a:extLst>
              <a:ext uri="{FF2B5EF4-FFF2-40B4-BE49-F238E27FC236}">
                <a16:creationId xmlns:a16="http://schemas.microsoft.com/office/drawing/2014/main" id="{94CCB4C7-2E33-075E-A12A-001086FE615C}"/>
              </a:ext>
            </a:extLst>
          </p:cNvPr>
          <p:cNvSpPr>
            <a:spLocks noGrp="1"/>
          </p:cNvSpPr>
          <p:nvPr>
            <p:ph type="body" sz="quarter" idx="11"/>
          </p:nvPr>
        </p:nvSpPr>
        <p:spPr>
          <a:xfrm>
            <a:off x="1497800" y="1946607"/>
            <a:ext cx="3435708" cy="4460875"/>
          </a:xfrm>
        </p:spPr>
        <p:txBody>
          <a:bodyPr/>
          <a:lstStyle/>
          <a:p>
            <a:pPr algn="l">
              <a:buFont typeface="Arial" panose="020B0604020202020204" pitchFamily="34" charset="0"/>
              <a:buChar char="•"/>
            </a:pPr>
            <a:r>
              <a:rPr lang="en-GB" b="0" i="0" dirty="0">
                <a:solidFill>
                  <a:srgbClr val="272833"/>
                </a:solidFill>
                <a:effectLst/>
                <a:latin typeface="Roboto-regular"/>
              </a:rPr>
              <a:t>Gas and Electricity Suppliers</a:t>
            </a:r>
          </a:p>
          <a:p>
            <a:pPr algn="l">
              <a:buFont typeface="Arial" panose="020B0604020202020204" pitchFamily="34" charset="0"/>
              <a:buChar char="•"/>
            </a:pPr>
            <a:r>
              <a:rPr lang="en-GB" b="0" i="0" dirty="0">
                <a:solidFill>
                  <a:srgbClr val="272833"/>
                </a:solidFill>
                <a:effectLst/>
                <a:latin typeface="Roboto-regular"/>
              </a:rPr>
              <a:t>Distribution Network Operators</a:t>
            </a:r>
          </a:p>
          <a:p>
            <a:pPr algn="l">
              <a:buFont typeface="Arial" panose="020B0604020202020204" pitchFamily="34" charset="0"/>
              <a:buChar char="•"/>
            </a:pPr>
            <a:r>
              <a:rPr lang="en-GB" b="0" i="0" dirty="0">
                <a:solidFill>
                  <a:srgbClr val="272833"/>
                </a:solidFill>
                <a:effectLst/>
                <a:latin typeface="Roboto-regular"/>
              </a:rPr>
              <a:t>Gas Transporters; and</a:t>
            </a:r>
          </a:p>
          <a:p>
            <a:pPr algn="l">
              <a:buFont typeface="Arial" panose="020B0604020202020204" pitchFamily="34" charset="0"/>
              <a:buChar char="•"/>
            </a:pPr>
            <a:r>
              <a:rPr lang="en-GB" b="0" i="0" dirty="0">
                <a:solidFill>
                  <a:srgbClr val="272833"/>
                </a:solidFill>
                <a:effectLst/>
                <a:latin typeface="Roboto-regular"/>
              </a:rPr>
              <a:t>Metering Equipment Managers</a:t>
            </a:r>
          </a:p>
          <a:p>
            <a:endParaRPr lang="en-GB" dirty="0"/>
          </a:p>
        </p:txBody>
      </p:sp>
      <p:sp>
        <p:nvSpPr>
          <p:cNvPr id="5" name="Text Placeholder 3">
            <a:extLst>
              <a:ext uri="{FF2B5EF4-FFF2-40B4-BE49-F238E27FC236}">
                <a16:creationId xmlns:a16="http://schemas.microsoft.com/office/drawing/2014/main" id="{088FA92B-B32A-F08C-2763-E7CA4C18D5D6}"/>
              </a:ext>
            </a:extLst>
          </p:cNvPr>
          <p:cNvSpPr txBox="1">
            <a:spLocks/>
          </p:cNvSpPr>
          <p:nvPr/>
        </p:nvSpPr>
        <p:spPr>
          <a:xfrm>
            <a:off x="5924489" y="1946608"/>
            <a:ext cx="3435708" cy="446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pPr>
            <a:r>
              <a:rPr lang="en-GB" dirty="0">
                <a:solidFill>
                  <a:srgbClr val="272833"/>
                </a:solidFill>
                <a:latin typeface="Roboto-regular"/>
              </a:rPr>
              <a:t>Electricity Enquiry Service (EES)</a:t>
            </a:r>
          </a:p>
          <a:p>
            <a:pPr>
              <a:lnSpc>
                <a:spcPct val="95000"/>
              </a:lnSpc>
            </a:pPr>
            <a:r>
              <a:rPr lang="en-GB" dirty="0">
                <a:solidFill>
                  <a:srgbClr val="272833"/>
                </a:solidFill>
                <a:latin typeface="Roboto-regular"/>
              </a:rPr>
              <a:t>Gas Enquiry Service (GES)</a:t>
            </a:r>
          </a:p>
          <a:p>
            <a:pPr>
              <a:lnSpc>
                <a:spcPct val="95000"/>
              </a:lnSpc>
            </a:pPr>
            <a:r>
              <a:rPr lang="en-GB" dirty="0">
                <a:solidFill>
                  <a:srgbClr val="272833"/>
                </a:solidFill>
                <a:latin typeface="Roboto-regular"/>
              </a:rPr>
              <a:t>Green Deal Central Charge Database (GDCC); and</a:t>
            </a:r>
          </a:p>
          <a:p>
            <a:pPr>
              <a:lnSpc>
                <a:spcPct val="95000"/>
              </a:lnSpc>
            </a:pPr>
            <a:r>
              <a:rPr lang="en-GB" dirty="0">
                <a:solidFill>
                  <a:srgbClr val="272833"/>
                </a:solidFill>
                <a:latin typeface="Roboto-regular"/>
              </a:rPr>
              <a:t>Central Switching Service (CSS)</a:t>
            </a:r>
          </a:p>
          <a:p>
            <a:endParaRPr lang="en-GB" dirty="0"/>
          </a:p>
        </p:txBody>
      </p:sp>
      <p:sp>
        <p:nvSpPr>
          <p:cNvPr id="6" name="Text Placeholder 2">
            <a:extLst>
              <a:ext uri="{FF2B5EF4-FFF2-40B4-BE49-F238E27FC236}">
                <a16:creationId xmlns:a16="http://schemas.microsoft.com/office/drawing/2014/main" id="{01F45473-2123-CC6F-3271-017853E15AF5}"/>
              </a:ext>
            </a:extLst>
          </p:cNvPr>
          <p:cNvSpPr txBox="1">
            <a:spLocks/>
          </p:cNvSpPr>
          <p:nvPr/>
        </p:nvSpPr>
        <p:spPr>
          <a:xfrm>
            <a:off x="1183758" y="1407524"/>
            <a:ext cx="5386917" cy="400012"/>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3"/>
                </a:solidFill>
              </a:rPr>
              <a:t>Required Parties</a:t>
            </a:r>
          </a:p>
        </p:txBody>
      </p:sp>
      <p:sp>
        <p:nvSpPr>
          <p:cNvPr id="7" name="Text Placeholder 2">
            <a:extLst>
              <a:ext uri="{FF2B5EF4-FFF2-40B4-BE49-F238E27FC236}">
                <a16:creationId xmlns:a16="http://schemas.microsoft.com/office/drawing/2014/main" id="{F2BCB189-6F12-D7AE-CFF8-563FF58ED12B}"/>
              </a:ext>
            </a:extLst>
          </p:cNvPr>
          <p:cNvSpPr txBox="1">
            <a:spLocks/>
          </p:cNvSpPr>
          <p:nvPr/>
        </p:nvSpPr>
        <p:spPr>
          <a:xfrm>
            <a:off x="6096000" y="1407524"/>
            <a:ext cx="5386917" cy="400012"/>
          </a:xfrm>
          <a:prstGeom prst="rect">
            <a:avLst/>
          </a:prstGeom>
        </p:spPr>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chemeClr val="accent3"/>
                </a:solidFill>
              </a:rPr>
              <a:t>Non-Party REC service user</a:t>
            </a:r>
          </a:p>
        </p:txBody>
      </p:sp>
    </p:spTree>
    <p:extLst>
      <p:ext uri="{BB962C8B-B14F-4D97-AF65-F5344CB8AC3E}">
        <p14:creationId xmlns:p14="http://schemas.microsoft.com/office/powerpoint/2010/main" val="348413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5DDCC5-C9A1-73B1-B9CD-485BB41592D7}"/>
              </a:ext>
            </a:extLst>
          </p:cNvPr>
          <p:cNvPicPr>
            <a:picLocks noChangeAspect="1"/>
          </p:cNvPicPr>
          <p:nvPr/>
        </p:nvPicPr>
        <p:blipFill>
          <a:blip r:embed="rId2"/>
          <a:stretch>
            <a:fillRect/>
          </a:stretch>
        </p:blipFill>
        <p:spPr>
          <a:xfrm>
            <a:off x="3226677" y="296938"/>
            <a:ext cx="5463618" cy="6264124"/>
          </a:xfrm>
          <a:prstGeom prst="rect">
            <a:avLst/>
          </a:prstGeom>
          <a:effectLst>
            <a:outerShdw blurRad="508000" dist="101600" dir="5400000" algn="tl" rotWithShape="0">
              <a:prstClr val="black">
                <a:alpha val="10000"/>
              </a:prstClr>
            </a:outerShdw>
          </a:effectLst>
        </p:spPr>
      </p:pic>
    </p:spTree>
    <p:extLst>
      <p:ext uri="{BB962C8B-B14F-4D97-AF65-F5344CB8AC3E}">
        <p14:creationId xmlns:p14="http://schemas.microsoft.com/office/powerpoint/2010/main" val="238654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0FE9-7120-85E1-7770-064330144317}"/>
              </a:ext>
            </a:extLst>
          </p:cNvPr>
          <p:cNvSpPr>
            <a:spLocks noGrp="1"/>
          </p:cNvSpPr>
          <p:nvPr>
            <p:ph type="title"/>
          </p:nvPr>
        </p:nvSpPr>
        <p:spPr/>
        <p:txBody>
          <a:bodyPr/>
          <a:lstStyle/>
          <a:p>
            <a:r>
              <a:rPr lang="en-GB" dirty="0"/>
              <a:t>Becoming accredited </a:t>
            </a:r>
          </a:p>
        </p:txBody>
      </p:sp>
      <p:pic>
        <p:nvPicPr>
          <p:cNvPr id="5" name="Picture 4">
            <a:extLst>
              <a:ext uri="{FF2B5EF4-FFF2-40B4-BE49-F238E27FC236}">
                <a16:creationId xmlns:a16="http://schemas.microsoft.com/office/drawing/2014/main" id="{E24707B7-71D0-235E-BDC4-08A2BF74B1B0}"/>
              </a:ext>
            </a:extLst>
          </p:cNvPr>
          <p:cNvPicPr>
            <a:picLocks noChangeAspect="1"/>
          </p:cNvPicPr>
          <p:nvPr/>
        </p:nvPicPr>
        <p:blipFill>
          <a:blip r:embed="rId2"/>
          <a:stretch>
            <a:fillRect/>
          </a:stretch>
        </p:blipFill>
        <p:spPr>
          <a:xfrm>
            <a:off x="369089" y="2750963"/>
            <a:ext cx="10510970" cy="3961009"/>
          </a:xfrm>
          <a:prstGeom prst="rect">
            <a:avLst/>
          </a:prstGeom>
        </p:spPr>
      </p:pic>
      <p:sp>
        <p:nvSpPr>
          <p:cNvPr id="6" name="Rectangle 5">
            <a:extLst>
              <a:ext uri="{FF2B5EF4-FFF2-40B4-BE49-F238E27FC236}">
                <a16:creationId xmlns:a16="http://schemas.microsoft.com/office/drawing/2014/main" id="{0622F811-C51B-3C04-4B94-E9E4E0F56E60}"/>
              </a:ext>
            </a:extLst>
          </p:cNvPr>
          <p:cNvSpPr/>
          <p:nvPr/>
        </p:nvSpPr>
        <p:spPr>
          <a:xfrm>
            <a:off x="838200" y="1268177"/>
            <a:ext cx="9043031" cy="1600438"/>
          </a:xfrm>
          <a:prstGeom prst="rect">
            <a:avLst/>
          </a:prstGeom>
        </p:spPr>
        <p:txBody>
          <a:bodyPr wrap="square">
            <a:spAutoFit/>
          </a:bodyPr>
          <a:lstStyle/>
          <a:p>
            <a:pPr marL="285750" indent="-285750" defTabSz="1218987">
              <a:buFont typeface="Arial" panose="020B0604020202020204" pitchFamily="34" charset="0"/>
              <a:buChar char="•"/>
            </a:pPr>
            <a:r>
              <a:rPr lang="en-GB" sz="1400" dirty="0">
                <a:solidFill>
                  <a:srgbClr val="3C3C3B"/>
                </a:solidFill>
                <a:latin typeface="Roboto Slab regular" pitchFamily="2" charset="0"/>
                <a:ea typeface="Roboto Slab regular" pitchFamily="2" charset="0"/>
                <a:cs typeface="Arial" panose="020B0604020202020204" pitchFamily="34" charset="0"/>
              </a:rPr>
              <a:t>Specific questions within the BSA will not be applicable to you if you only intend to become a Meter Installer.</a:t>
            </a:r>
          </a:p>
          <a:p>
            <a:pPr marL="285750" indent="-285750" defTabSz="1218987">
              <a:buFont typeface="Arial" panose="020B0604020202020204" pitchFamily="34" charset="0"/>
              <a:buChar char="•"/>
            </a:pPr>
            <a:r>
              <a:rPr lang="en-GB" sz="1400" dirty="0">
                <a:solidFill>
                  <a:srgbClr val="3C3C3B"/>
                </a:solidFill>
                <a:latin typeface="Roboto Slab regular" pitchFamily="2" charset="0"/>
                <a:ea typeface="Roboto Slab regular" pitchFamily="2" charset="0"/>
                <a:cs typeface="Arial" panose="020B0604020202020204" pitchFamily="34" charset="0"/>
              </a:rPr>
              <a:t> If you want access to ECOES, you will need to complete an ISDP. If you plan on sending data flows, you will need to complete internal testing. </a:t>
            </a:r>
          </a:p>
          <a:p>
            <a:pPr marL="285750" indent="-285750" defTabSz="1218987">
              <a:buFont typeface="Arial" panose="020B0604020202020204" pitchFamily="34" charset="0"/>
              <a:buChar char="•"/>
            </a:pPr>
            <a:endParaRPr lang="en-GB" sz="1400" dirty="0">
              <a:solidFill>
                <a:srgbClr val="3C3C3B"/>
              </a:solidFill>
              <a:latin typeface="Roboto Slab regular" pitchFamily="2" charset="0"/>
              <a:ea typeface="Roboto Slab regular" pitchFamily="2" charset="0"/>
              <a:cs typeface="Arial" panose="020B0604020202020204" pitchFamily="34" charset="0"/>
            </a:endParaRPr>
          </a:p>
          <a:p>
            <a:pPr defTabSz="1218987"/>
            <a:r>
              <a:rPr lang="en-GB" sz="1400" dirty="0">
                <a:solidFill>
                  <a:srgbClr val="3C3C3B"/>
                </a:solidFill>
                <a:latin typeface="Roboto Slab regular" pitchFamily="2" charset="0"/>
                <a:ea typeface="Roboto Slab regular" pitchFamily="2" charset="0"/>
                <a:cs typeface="Arial" panose="020B0604020202020204" pitchFamily="34" charset="0"/>
              </a:rPr>
              <a:t>The Code Manager will take a risk based approach to internal testing, evaluating your ability to send data flows to central systems based on evidence you submit.</a:t>
            </a:r>
          </a:p>
          <a:p>
            <a:pPr defTabSz="1218987"/>
            <a:endParaRPr lang="en-GB" sz="1400" dirty="0">
              <a:solidFill>
                <a:prstClr val="black"/>
              </a:solidFill>
              <a:latin typeface="Roboto Slab regular" pitchFamily="2" charset="0"/>
              <a:ea typeface="Roboto Slab regular" pitchFamily="2" charset="0"/>
              <a:cs typeface="Arial" panose="020B0604020202020204" pitchFamily="34" charset="0"/>
            </a:endParaRPr>
          </a:p>
        </p:txBody>
      </p:sp>
    </p:spTree>
    <p:extLst>
      <p:ext uri="{BB962C8B-B14F-4D97-AF65-F5344CB8AC3E}">
        <p14:creationId xmlns:p14="http://schemas.microsoft.com/office/powerpoint/2010/main" val="999158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E456C-9EDA-3380-2734-211C7D14D63D}"/>
              </a:ext>
            </a:extLst>
          </p:cNvPr>
          <p:cNvSpPr>
            <a:spLocks noGrp="1"/>
          </p:cNvSpPr>
          <p:nvPr>
            <p:ph type="title"/>
          </p:nvPr>
        </p:nvSpPr>
        <p:spPr/>
        <p:txBody>
          <a:bodyPr/>
          <a:lstStyle/>
          <a:p>
            <a:r>
              <a:rPr lang="en-GB" dirty="0"/>
              <a:t>Rec accession</a:t>
            </a:r>
          </a:p>
        </p:txBody>
      </p:sp>
      <p:pic>
        <p:nvPicPr>
          <p:cNvPr id="5" name="Picture 4">
            <a:extLst>
              <a:ext uri="{FF2B5EF4-FFF2-40B4-BE49-F238E27FC236}">
                <a16:creationId xmlns:a16="http://schemas.microsoft.com/office/drawing/2014/main" id="{22D2A840-8359-8BB6-C25A-E3A8F1204933}"/>
              </a:ext>
            </a:extLst>
          </p:cNvPr>
          <p:cNvPicPr>
            <a:picLocks noChangeAspect="1"/>
          </p:cNvPicPr>
          <p:nvPr/>
        </p:nvPicPr>
        <p:blipFill>
          <a:blip r:embed="rId2"/>
          <a:stretch>
            <a:fillRect/>
          </a:stretch>
        </p:blipFill>
        <p:spPr>
          <a:xfrm>
            <a:off x="2971742" y="1250731"/>
            <a:ext cx="6097104" cy="5448862"/>
          </a:xfrm>
          <a:prstGeom prst="rect">
            <a:avLst/>
          </a:prstGeom>
        </p:spPr>
      </p:pic>
    </p:spTree>
    <p:extLst>
      <p:ext uri="{BB962C8B-B14F-4D97-AF65-F5344CB8AC3E}">
        <p14:creationId xmlns:p14="http://schemas.microsoft.com/office/powerpoint/2010/main" val="236651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91AA8-1796-EC25-A040-C19FA9EC5C8B}"/>
              </a:ext>
            </a:extLst>
          </p:cNvPr>
          <p:cNvSpPr>
            <a:spLocks noGrp="1"/>
          </p:cNvSpPr>
          <p:nvPr>
            <p:ph type="title"/>
          </p:nvPr>
        </p:nvSpPr>
        <p:spPr/>
        <p:txBody>
          <a:bodyPr/>
          <a:lstStyle/>
          <a:p>
            <a:r>
              <a:rPr lang="en-GB" dirty="0" err="1"/>
              <a:t>bsa</a:t>
            </a:r>
            <a:endParaRPr lang="en-GB" dirty="0"/>
          </a:p>
        </p:txBody>
      </p:sp>
      <p:grpSp>
        <p:nvGrpSpPr>
          <p:cNvPr id="5" name="Group 4">
            <a:extLst>
              <a:ext uri="{FF2B5EF4-FFF2-40B4-BE49-F238E27FC236}">
                <a16:creationId xmlns:a16="http://schemas.microsoft.com/office/drawing/2014/main" id="{BEA0B306-3108-10DB-F548-64C517AAC3A7}"/>
              </a:ext>
            </a:extLst>
          </p:cNvPr>
          <p:cNvGrpSpPr/>
          <p:nvPr/>
        </p:nvGrpSpPr>
        <p:grpSpPr>
          <a:xfrm>
            <a:off x="619371" y="1394769"/>
            <a:ext cx="5176808" cy="5071465"/>
            <a:chOff x="6056025" y="1588378"/>
            <a:chExt cx="5176808" cy="5071465"/>
          </a:xfrm>
        </p:grpSpPr>
        <p:sp>
          <p:nvSpPr>
            <p:cNvPr id="6" name="Rectangle 5">
              <a:extLst>
                <a:ext uri="{FF2B5EF4-FFF2-40B4-BE49-F238E27FC236}">
                  <a16:creationId xmlns:a16="http://schemas.microsoft.com/office/drawing/2014/main" id="{FEDB1D75-6632-4A39-71C5-FCD11427A288}"/>
                </a:ext>
              </a:extLst>
            </p:cNvPr>
            <p:cNvSpPr/>
            <p:nvPr/>
          </p:nvSpPr>
          <p:spPr>
            <a:xfrm>
              <a:off x="7289221" y="4649148"/>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dirty="0">
                  <a:solidFill>
                    <a:prstClr val="black"/>
                  </a:solidFill>
                  <a:latin typeface="Roboto Slab"/>
                </a:rPr>
                <a:t>Method of communication for RGMA</a:t>
              </a:r>
            </a:p>
          </p:txBody>
        </p:sp>
        <p:sp>
          <p:nvSpPr>
            <p:cNvPr id="7" name="Rectangle 6">
              <a:extLst>
                <a:ext uri="{FF2B5EF4-FFF2-40B4-BE49-F238E27FC236}">
                  <a16:creationId xmlns:a16="http://schemas.microsoft.com/office/drawing/2014/main" id="{2AA05DB3-5E09-7A8E-6026-672422DB5EE4}"/>
                </a:ext>
              </a:extLst>
            </p:cNvPr>
            <p:cNvSpPr/>
            <p:nvPr/>
          </p:nvSpPr>
          <p:spPr>
            <a:xfrm>
              <a:off x="6214390" y="5246126"/>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Internal audit processes</a:t>
              </a:r>
            </a:p>
          </p:txBody>
        </p:sp>
        <p:sp>
          <p:nvSpPr>
            <p:cNvPr id="8" name="Rectangle 7">
              <a:extLst>
                <a:ext uri="{FF2B5EF4-FFF2-40B4-BE49-F238E27FC236}">
                  <a16:creationId xmlns:a16="http://schemas.microsoft.com/office/drawing/2014/main" id="{D20C1BE1-D9FF-0345-8D2F-02C8115B9916}"/>
                </a:ext>
              </a:extLst>
            </p:cNvPr>
            <p:cNvSpPr/>
            <p:nvPr/>
          </p:nvSpPr>
          <p:spPr>
            <a:xfrm>
              <a:off x="6214389" y="2697109"/>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Contact details for engineers</a:t>
              </a:r>
            </a:p>
          </p:txBody>
        </p:sp>
        <p:sp>
          <p:nvSpPr>
            <p:cNvPr id="9" name="Rectangle 8">
              <a:extLst>
                <a:ext uri="{FF2B5EF4-FFF2-40B4-BE49-F238E27FC236}">
                  <a16:creationId xmlns:a16="http://schemas.microsoft.com/office/drawing/2014/main" id="{ACF5112D-E8B4-A114-DE19-4FA206199EA4}"/>
                </a:ext>
              </a:extLst>
            </p:cNvPr>
            <p:cNvSpPr/>
            <p:nvPr/>
          </p:nvSpPr>
          <p:spPr>
            <a:xfrm>
              <a:off x="7289223" y="2697109"/>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dirty="0">
                  <a:solidFill>
                    <a:prstClr val="black"/>
                  </a:solidFill>
                  <a:latin typeface="Roboto Slab"/>
                </a:rPr>
                <a:t>Training processes</a:t>
              </a:r>
            </a:p>
          </p:txBody>
        </p:sp>
        <p:sp>
          <p:nvSpPr>
            <p:cNvPr id="10" name="Rectangle 9">
              <a:extLst>
                <a:ext uri="{FF2B5EF4-FFF2-40B4-BE49-F238E27FC236}">
                  <a16:creationId xmlns:a16="http://schemas.microsoft.com/office/drawing/2014/main" id="{8B4C5BE5-7C45-1B9D-E3A8-3DCC7B05EA57}"/>
                </a:ext>
              </a:extLst>
            </p:cNvPr>
            <p:cNvSpPr/>
            <p:nvPr/>
          </p:nvSpPr>
          <p:spPr>
            <a:xfrm>
              <a:off x="6214389" y="4649148"/>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Meter install, removal, and commissioning processes</a:t>
              </a:r>
            </a:p>
          </p:txBody>
        </p:sp>
        <p:sp>
          <p:nvSpPr>
            <p:cNvPr id="11" name="Rectangle 10">
              <a:extLst>
                <a:ext uri="{FF2B5EF4-FFF2-40B4-BE49-F238E27FC236}">
                  <a16:creationId xmlns:a16="http://schemas.microsoft.com/office/drawing/2014/main" id="{4BEC795D-CCD7-8355-8A6C-3CA390592286}"/>
                </a:ext>
              </a:extLst>
            </p:cNvPr>
            <p:cNvSpPr/>
            <p:nvPr/>
          </p:nvSpPr>
          <p:spPr>
            <a:xfrm>
              <a:off x="6214389" y="3350891"/>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Health and safety processes</a:t>
              </a:r>
            </a:p>
          </p:txBody>
        </p:sp>
        <p:sp>
          <p:nvSpPr>
            <p:cNvPr id="12" name="Rectangle 11">
              <a:extLst>
                <a:ext uri="{FF2B5EF4-FFF2-40B4-BE49-F238E27FC236}">
                  <a16:creationId xmlns:a16="http://schemas.microsoft.com/office/drawing/2014/main" id="{F7F38106-8E05-3E0C-4C0C-903BAF5104D8}"/>
                </a:ext>
              </a:extLst>
            </p:cNvPr>
            <p:cNvSpPr/>
            <p:nvPr/>
          </p:nvSpPr>
          <p:spPr>
            <a:xfrm>
              <a:off x="7289221" y="3350891"/>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dirty="0">
                  <a:solidFill>
                    <a:prstClr val="black"/>
                  </a:solidFill>
                  <a:latin typeface="Roboto Slab"/>
                </a:rPr>
                <a:t>Policies for vulnerable customers</a:t>
              </a:r>
            </a:p>
          </p:txBody>
        </p:sp>
        <p:sp>
          <p:nvSpPr>
            <p:cNvPr id="13" name="Rectangle 12">
              <a:extLst>
                <a:ext uri="{FF2B5EF4-FFF2-40B4-BE49-F238E27FC236}">
                  <a16:creationId xmlns:a16="http://schemas.microsoft.com/office/drawing/2014/main" id="{AC608828-6015-F5DF-953B-6D83F3254369}"/>
                </a:ext>
              </a:extLst>
            </p:cNvPr>
            <p:cNvSpPr/>
            <p:nvPr/>
          </p:nvSpPr>
          <p:spPr>
            <a:xfrm>
              <a:off x="6218523" y="3995366"/>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Records relating to competency of staff</a:t>
              </a:r>
            </a:p>
          </p:txBody>
        </p:sp>
        <p:sp>
          <p:nvSpPr>
            <p:cNvPr id="14" name="Rectangle 13">
              <a:extLst>
                <a:ext uri="{FF2B5EF4-FFF2-40B4-BE49-F238E27FC236}">
                  <a16:creationId xmlns:a16="http://schemas.microsoft.com/office/drawing/2014/main" id="{C3EE8C60-8BA5-8EA6-8A6E-9E0327BFA1CF}"/>
                </a:ext>
              </a:extLst>
            </p:cNvPr>
            <p:cNvSpPr/>
            <p:nvPr/>
          </p:nvSpPr>
          <p:spPr>
            <a:xfrm>
              <a:off x="7289222" y="3995366"/>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Sub-contractor processes</a:t>
              </a:r>
            </a:p>
          </p:txBody>
        </p:sp>
        <p:sp>
          <p:nvSpPr>
            <p:cNvPr id="15" name="Rectangle 14">
              <a:extLst>
                <a:ext uri="{FF2B5EF4-FFF2-40B4-BE49-F238E27FC236}">
                  <a16:creationId xmlns:a16="http://schemas.microsoft.com/office/drawing/2014/main" id="{C03633D0-AB4B-CE81-B264-B45933074B5E}"/>
                </a:ext>
              </a:extLst>
            </p:cNvPr>
            <p:cNvSpPr/>
            <p:nvPr/>
          </p:nvSpPr>
          <p:spPr>
            <a:xfrm rot="5400000">
              <a:off x="4946499" y="3162278"/>
              <a:ext cx="4607091" cy="2388040"/>
            </a:xfrm>
            <a:prstGeom prst="rect">
              <a:avLst/>
            </a:prstGeom>
            <a:noFill/>
            <a:ln w="25400" cap="flat" cmpd="sng" algn="ctr">
              <a:solidFill>
                <a:srgbClr val="4D8934"/>
              </a:solidFill>
              <a:prstDash val="dash"/>
            </a:ln>
            <a:effectLst/>
          </p:spPr>
          <p:txBody>
            <a:bodyPr vert="vert270" tIns="391903" rIns="32659" rtlCol="0" anchor="t"/>
            <a:lstStyle/>
            <a:p>
              <a:pPr algn="ctr" defTabSz="829544">
                <a:defRPr/>
              </a:pPr>
              <a:endParaRPr lang="en-GB" sz="1000" kern="0">
                <a:solidFill>
                  <a:prstClr val="black"/>
                </a:solidFill>
                <a:latin typeface="Roboto" panose="02000000000000000000"/>
              </a:endParaRPr>
            </a:p>
          </p:txBody>
        </p:sp>
        <p:sp>
          <p:nvSpPr>
            <p:cNvPr id="16" name="Rectangle 15">
              <a:extLst>
                <a:ext uri="{FF2B5EF4-FFF2-40B4-BE49-F238E27FC236}">
                  <a16:creationId xmlns:a16="http://schemas.microsoft.com/office/drawing/2014/main" id="{0FDFF12A-5C35-7FA8-6B62-6861FEFDE163}"/>
                </a:ext>
              </a:extLst>
            </p:cNvPr>
            <p:cNvSpPr/>
            <p:nvPr/>
          </p:nvSpPr>
          <p:spPr>
            <a:xfrm>
              <a:off x="6164209" y="2286902"/>
              <a:ext cx="2203704" cy="286602"/>
            </a:xfrm>
            <a:prstGeom prst="rect">
              <a:avLst/>
            </a:prstGeom>
            <a:solidFill>
              <a:srgbClr val="4D8934"/>
            </a:solidFill>
            <a:ln w="12700" cap="flat" cmpd="sng" algn="ctr">
              <a:solidFill>
                <a:srgbClr val="A0C6B3"/>
              </a:solidFill>
              <a:prstDash val="solid"/>
              <a:miter lim="800000"/>
            </a:ln>
            <a:effectLst/>
          </p:spPr>
          <p:txBody>
            <a:bodyPr rtlCol="0" anchor="ctr"/>
            <a:lstStyle/>
            <a:p>
              <a:pPr algn="ctr">
                <a:defRPr/>
              </a:pPr>
              <a:r>
                <a:rPr lang="en-GB" sz="1050" b="1" kern="0">
                  <a:solidFill>
                    <a:prstClr val="white"/>
                  </a:solidFill>
                  <a:latin typeface="Roboto Slab"/>
                </a:rPr>
                <a:t>MCoP</a:t>
              </a:r>
            </a:p>
          </p:txBody>
        </p:sp>
        <p:grpSp>
          <p:nvGrpSpPr>
            <p:cNvPr id="17" name="Group 16">
              <a:extLst>
                <a:ext uri="{FF2B5EF4-FFF2-40B4-BE49-F238E27FC236}">
                  <a16:creationId xmlns:a16="http://schemas.microsoft.com/office/drawing/2014/main" id="{707EF6A2-80CF-D467-3B11-A66F31EF6FB6}"/>
                </a:ext>
              </a:extLst>
            </p:cNvPr>
            <p:cNvGrpSpPr/>
            <p:nvPr/>
          </p:nvGrpSpPr>
          <p:grpSpPr>
            <a:xfrm>
              <a:off x="6915953" y="1588378"/>
              <a:ext cx="643168" cy="635716"/>
              <a:chOff x="4465675" y="2293710"/>
              <a:chExt cx="561309" cy="578758"/>
            </a:xfrm>
          </p:grpSpPr>
          <p:sp>
            <p:nvSpPr>
              <p:cNvPr id="37" name="Oval 36">
                <a:extLst>
                  <a:ext uri="{FF2B5EF4-FFF2-40B4-BE49-F238E27FC236}">
                    <a16:creationId xmlns:a16="http://schemas.microsoft.com/office/drawing/2014/main" id="{2AA42DF8-D961-52AA-8969-EBF78BD5B0FC}"/>
                  </a:ext>
                </a:extLst>
              </p:cNvPr>
              <p:cNvSpPr/>
              <p:nvPr/>
            </p:nvSpPr>
            <p:spPr bwMode="gray">
              <a:xfrm>
                <a:off x="4465675" y="2293710"/>
                <a:ext cx="561309" cy="578758"/>
              </a:xfrm>
              <a:prstGeom prst="ellipse">
                <a:avLst/>
              </a:prstGeom>
              <a:solidFill>
                <a:srgbClr val="4D8934"/>
              </a:solidFill>
              <a:ln w="120650" algn="ctr">
                <a:solidFill>
                  <a:srgbClr val="FFFFFF">
                    <a:alpha val="62000"/>
                  </a:srgbClr>
                </a:solidFill>
                <a:miter lim="800000"/>
                <a:headEnd/>
                <a:tailEnd/>
              </a:ln>
            </p:spPr>
            <p:txBody>
              <a:bodyPr wrap="square" lIns="88900" tIns="88900" rIns="88900" bIns="88900" rtlCol="0" anchor="ctr"/>
              <a:lstStyle/>
              <a:p>
                <a:pPr algn="ctr">
                  <a:lnSpc>
                    <a:spcPct val="106000"/>
                  </a:lnSpc>
                  <a:defRPr/>
                </a:pPr>
                <a:endParaRPr lang="en-US" sz="1000" b="1" kern="0">
                  <a:solidFill>
                    <a:prstClr val="white"/>
                  </a:solidFill>
                  <a:latin typeface="Calibri Light"/>
                </a:endParaRPr>
              </a:p>
            </p:txBody>
          </p:sp>
          <p:sp>
            <p:nvSpPr>
              <p:cNvPr id="38" name="Graphic 4">
                <a:extLst>
                  <a:ext uri="{FF2B5EF4-FFF2-40B4-BE49-F238E27FC236}">
                    <a16:creationId xmlns:a16="http://schemas.microsoft.com/office/drawing/2014/main" id="{E3774449-5325-4E71-BBC8-B8713150A54F}"/>
                  </a:ext>
                </a:extLst>
              </p:cNvPr>
              <p:cNvSpPr>
                <a:spLocks/>
              </p:cNvSpPr>
              <p:nvPr/>
            </p:nvSpPr>
            <p:spPr>
              <a:xfrm>
                <a:off x="4575237" y="2407268"/>
                <a:ext cx="338656" cy="349183"/>
              </a:xfrm>
              <a:custGeom>
                <a:avLst/>
                <a:gdLst>
                  <a:gd name="connsiteX0" fmla="*/ 181474 w 362309"/>
                  <a:gd name="connsiteY0" fmla="*/ 0 h 361971"/>
                  <a:gd name="connsiteX1" fmla="*/ 0 w 362309"/>
                  <a:gd name="connsiteY1" fmla="*/ 180667 h 361971"/>
                  <a:gd name="connsiteX2" fmla="*/ 180835 w 362309"/>
                  <a:gd name="connsiteY2" fmla="*/ 361971 h 361971"/>
                  <a:gd name="connsiteX3" fmla="*/ 362310 w 362309"/>
                  <a:gd name="connsiteY3" fmla="*/ 181305 h 361971"/>
                  <a:gd name="connsiteX4" fmla="*/ 362310 w 362309"/>
                  <a:gd name="connsiteY4" fmla="*/ 181305 h 361971"/>
                  <a:gd name="connsiteX5" fmla="*/ 181474 w 362309"/>
                  <a:gd name="connsiteY5" fmla="*/ 0 h 361971"/>
                  <a:gd name="connsiteX6" fmla="*/ 169333 w 362309"/>
                  <a:gd name="connsiteY6" fmla="*/ 294301 h 361971"/>
                  <a:gd name="connsiteX7" fmla="*/ 163582 w 362309"/>
                  <a:gd name="connsiteY7" fmla="*/ 298770 h 361971"/>
                  <a:gd name="connsiteX8" fmla="*/ 161665 w 362309"/>
                  <a:gd name="connsiteY8" fmla="*/ 298770 h 361971"/>
                  <a:gd name="connsiteX9" fmla="*/ 88820 w 362309"/>
                  <a:gd name="connsiteY9" fmla="*/ 215140 h 361971"/>
                  <a:gd name="connsiteX10" fmla="*/ 88820 w 362309"/>
                  <a:gd name="connsiteY10" fmla="*/ 213863 h 361971"/>
                  <a:gd name="connsiteX11" fmla="*/ 138662 w 362309"/>
                  <a:gd name="connsiteY11" fmla="*/ 130872 h 361971"/>
                  <a:gd name="connsiteX12" fmla="*/ 148885 w 362309"/>
                  <a:gd name="connsiteY12" fmla="*/ 120657 h 361971"/>
                  <a:gd name="connsiteX13" fmla="*/ 157192 w 362309"/>
                  <a:gd name="connsiteY13" fmla="*/ 63840 h 361971"/>
                  <a:gd name="connsiteX14" fmla="*/ 161027 w 362309"/>
                  <a:gd name="connsiteY14" fmla="*/ 55540 h 361971"/>
                  <a:gd name="connsiteX15" fmla="*/ 166138 w 362309"/>
                  <a:gd name="connsiteY15" fmla="*/ 55540 h 361971"/>
                  <a:gd name="connsiteX16" fmla="*/ 202561 w 362309"/>
                  <a:gd name="connsiteY16" fmla="*/ 82353 h 361971"/>
                  <a:gd name="connsiteX17" fmla="*/ 228121 w 362309"/>
                  <a:gd name="connsiteY17" fmla="*/ 158961 h 361971"/>
                  <a:gd name="connsiteX18" fmla="*/ 228121 w 362309"/>
                  <a:gd name="connsiteY18" fmla="*/ 179390 h 361971"/>
                  <a:gd name="connsiteX19" fmla="*/ 232594 w 362309"/>
                  <a:gd name="connsiteY19" fmla="*/ 181305 h 361971"/>
                  <a:gd name="connsiteX20" fmla="*/ 233233 w 362309"/>
                  <a:gd name="connsiteY20" fmla="*/ 181305 h 361971"/>
                  <a:gd name="connsiteX21" fmla="*/ 240901 w 362309"/>
                  <a:gd name="connsiteY21" fmla="*/ 169814 h 361971"/>
                  <a:gd name="connsiteX22" fmla="*/ 249208 w 362309"/>
                  <a:gd name="connsiteY22" fmla="*/ 165984 h 361971"/>
                  <a:gd name="connsiteX23" fmla="*/ 253041 w 362309"/>
                  <a:gd name="connsiteY23" fmla="*/ 173006 h 361971"/>
                  <a:gd name="connsiteX24" fmla="*/ 232594 w 362309"/>
                  <a:gd name="connsiteY24" fmla="*/ 193435 h 361971"/>
                  <a:gd name="connsiteX25" fmla="*/ 217897 w 362309"/>
                  <a:gd name="connsiteY25" fmla="*/ 186412 h 361971"/>
                  <a:gd name="connsiteX26" fmla="*/ 215980 w 362309"/>
                  <a:gd name="connsiteY26" fmla="*/ 155131 h 361971"/>
                  <a:gd name="connsiteX27" fmla="*/ 173167 w 362309"/>
                  <a:gd name="connsiteY27" fmla="*/ 74692 h 361971"/>
                  <a:gd name="connsiteX28" fmla="*/ 158470 w 362309"/>
                  <a:gd name="connsiteY28" fmla="*/ 129595 h 361971"/>
                  <a:gd name="connsiteX29" fmla="*/ 147607 w 362309"/>
                  <a:gd name="connsiteY29" fmla="*/ 139809 h 361971"/>
                  <a:gd name="connsiteX30" fmla="*/ 102239 w 362309"/>
                  <a:gd name="connsiteY30" fmla="*/ 213863 h 361971"/>
                  <a:gd name="connsiteX31" fmla="*/ 102239 w 362309"/>
                  <a:gd name="connsiteY31" fmla="*/ 214502 h 361971"/>
                  <a:gd name="connsiteX32" fmla="*/ 166138 w 362309"/>
                  <a:gd name="connsiteY32" fmla="*/ 286002 h 361971"/>
                  <a:gd name="connsiteX33" fmla="*/ 169333 w 362309"/>
                  <a:gd name="connsiteY33" fmla="*/ 294301 h 361971"/>
                  <a:gd name="connsiteX34" fmla="*/ 169333 w 362309"/>
                  <a:gd name="connsiteY34" fmla="*/ 294301 h 361971"/>
                  <a:gd name="connsiteX35" fmla="*/ 175723 w 362309"/>
                  <a:gd name="connsiteY35" fmla="*/ 250252 h 361971"/>
                  <a:gd name="connsiteX36" fmla="*/ 169972 w 362309"/>
                  <a:gd name="connsiteY36" fmla="*/ 243868 h 361971"/>
                  <a:gd name="connsiteX37" fmla="*/ 157832 w 362309"/>
                  <a:gd name="connsiteY37" fmla="*/ 210671 h 361971"/>
                  <a:gd name="connsiteX38" fmla="*/ 147607 w 362309"/>
                  <a:gd name="connsiteY38" fmla="*/ 231738 h 361971"/>
                  <a:gd name="connsiteX39" fmla="*/ 147607 w 362309"/>
                  <a:gd name="connsiteY39" fmla="*/ 261743 h 361971"/>
                  <a:gd name="connsiteX40" fmla="*/ 145052 w 362309"/>
                  <a:gd name="connsiteY40" fmla="*/ 270681 h 361971"/>
                  <a:gd name="connsiteX41" fmla="*/ 145052 w 362309"/>
                  <a:gd name="connsiteY41" fmla="*/ 270681 h 361971"/>
                  <a:gd name="connsiteX42" fmla="*/ 141857 w 362309"/>
                  <a:gd name="connsiteY42" fmla="*/ 271319 h 361971"/>
                  <a:gd name="connsiteX43" fmla="*/ 136106 w 362309"/>
                  <a:gd name="connsiteY43" fmla="*/ 268127 h 361971"/>
                  <a:gd name="connsiteX44" fmla="*/ 138022 w 362309"/>
                  <a:gd name="connsiteY44" fmla="*/ 222801 h 361971"/>
                  <a:gd name="connsiteX45" fmla="*/ 143135 w 362309"/>
                  <a:gd name="connsiteY45" fmla="*/ 194711 h 361971"/>
                  <a:gd name="connsiteX46" fmla="*/ 146330 w 362309"/>
                  <a:gd name="connsiteY46" fmla="*/ 186412 h 361971"/>
                  <a:gd name="connsiteX47" fmla="*/ 152720 w 362309"/>
                  <a:gd name="connsiteY47" fmla="*/ 187051 h 361971"/>
                  <a:gd name="connsiteX48" fmla="*/ 182113 w 362309"/>
                  <a:gd name="connsiteY48" fmla="*/ 244506 h 361971"/>
                  <a:gd name="connsiteX49" fmla="*/ 175723 w 362309"/>
                  <a:gd name="connsiteY49" fmla="*/ 250252 h 361971"/>
                  <a:gd name="connsiteX50" fmla="*/ 175723 w 362309"/>
                  <a:gd name="connsiteY50" fmla="*/ 250252 h 361971"/>
                  <a:gd name="connsiteX51" fmla="*/ 269016 w 362309"/>
                  <a:gd name="connsiteY51" fmla="*/ 240676 h 361971"/>
                  <a:gd name="connsiteX52" fmla="*/ 194254 w 362309"/>
                  <a:gd name="connsiteY52" fmla="*/ 298132 h 361971"/>
                  <a:gd name="connsiteX53" fmla="*/ 194254 w 362309"/>
                  <a:gd name="connsiteY53" fmla="*/ 298132 h 361971"/>
                  <a:gd name="connsiteX54" fmla="*/ 192337 w 362309"/>
                  <a:gd name="connsiteY54" fmla="*/ 298132 h 361971"/>
                  <a:gd name="connsiteX55" fmla="*/ 192337 w 362309"/>
                  <a:gd name="connsiteY55" fmla="*/ 298132 h 361971"/>
                  <a:gd name="connsiteX56" fmla="*/ 190420 w 362309"/>
                  <a:gd name="connsiteY56" fmla="*/ 298132 h 361971"/>
                  <a:gd name="connsiteX57" fmla="*/ 189781 w 362309"/>
                  <a:gd name="connsiteY57" fmla="*/ 298132 h 361971"/>
                  <a:gd name="connsiteX58" fmla="*/ 188503 w 362309"/>
                  <a:gd name="connsiteY58" fmla="*/ 297493 h 361971"/>
                  <a:gd name="connsiteX59" fmla="*/ 187864 w 362309"/>
                  <a:gd name="connsiteY59" fmla="*/ 296855 h 361971"/>
                  <a:gd name="connsiteX60" fmla="*/ 187225 w 362309"/>
                  <a:gd name="connsiteY60" fmla="*/ 296217 h 361971"/>
                  <a:gd name="connsiteX61" fmla="*/ 186586 w 362309"/>
                  <a:gd name="connsiteY61" fmla="*/ 295578 h 361971"/>
                  <a:gd name="connsiteX62" fmla="*/ 186586 w 362309"/>
                  <a:gd name="connsiteY62" fmla="*/ 295578 h 361971"/>
                  <a:gd name="connsiteX63" fmla="*/ 186586 w 362309"/>
                  <a:gd name="connsiteY63" fmla="*/ 294940 h 361971"/>
                  <a:gd name="connsiteX64" fmla="*/ 185947 w 362309"/>
                  <a:gd name="connsiteY64" fmla="*/ 293663 h 361971"/>
                  <a:gd name="connsiteX65" fmla="*/ 185947 w 362309"/>
                  <a:gd name="connsiteY65" fmla="*/ 293025 h 361971"/>
                  <a:gd name="connsiteX66" fmla="*/ 185947 w 362309"/>
                  <a:gd name="connsiteY66" fmla="*/ 291748 h 361971"/>
                  <a:gd name="connsiteX67" fmla="*/ 185947 w 362309"/>
                  <a:gd name="connsiteY67" fmla="*/ 290471 h 361971"/>
                  <a:gd name="connsiteX68" fmla="*/ 185947 w 362309"/>
                  <a:gd name="connsiteY68" fmla="*/ 289194 h 361971"/>
                  <a:gd name="connsiteX69" fmla="*/ 186586 w 362309"/>
                  <a:gd name="connsiteY69" fmla="*/ 287917 h 361971"/>
                  <a:gd name="connsiteX70" fmla="*/ 187225 w 362309"/>
                  <a:gd name="connsiteY70" fmla="*/ 287279 h 361971"/>
                  <a:gd name="connsiteX71" fmla="*/ 188503 w 362309"/>
                  <a:gd name="connsiteY71" fmla="*/ 286641 h 361971"/>
                  <a:gd name="connsiteX72" fmla="*/ 188503 w 362309"/>
                  <a:gd name="connsiteY72" fmla="*/ 286641 h 361971"/>
                  <a:gd name="connsiteX73" fmla="*/ 216619 w 362309"/>
                  <a:gd name="connsiteY73" fmla="*/ 245783 h 361971"/>
                  <a:gd name="connsiteX74" fmla="*/ 198088 w 362309"/>
                  <a:gd name="connsiteY74" fmla="*/ 210033 h 361971"/>
                  <a:gd name="connsiteX75" fmla="*/ 180196 w 362309"/>
                  <a:gd name="connsiteY75" fmla="*/ 176198 h 361971"/>
                  <a:gd name="connsiteX76" fmla="*/ 174445 w 362309"/>
                  <a:gd name="connsiteY76" fmla="*/ 190243 h 361971"/>
                  <a:gd name="connsiteX77" fmla="*/ 166777 w 362309"/>
                  <a:gd name="connsiteY77" fmla="*/ 195350 h 361971"/>
                  <a:gd name="connsiteX78" fmla="*/ 161665 w 362309"/>
                  <a:gd name="connsiteY78" fmla="*/ 187689 h 361971"/>
                  <a:gd name="connsiteX79" fmla="*/ 161665 w 362309"/>
                  <a:gd name="connsiteY79" fmla="*/ 186412 h 361971"/>
                  <a:gd name="connsiteX80" fmla="*/ 182752 w 362309"/>
                  <a:gd name="connsiteY80" fmla="*/ 151300 h 361971"/>
                  <a:gd name="connsiteX81" fmla="*/ 190420 w 362309"/>
                  <a:gd name="connsiteY81" fmla="*/ 150662 h 361971"/>
                  <a:gd name="connsiteX82" fmla="*/ 193615 w 362309"/>
                  <a:gd name="connsiteY82" fmla="*/ 157684 h 361971"/>
                  <a:gd name="connsiteX83" fmla="*/ 205756 w 362309"/>
                  <a:gd name="connsiteY83" fmla="*/ 199819 h 361971"/>
                  <a:gd name="connsiteX84" fmla="*/ 229399 w 362309"/>
                  <a:gd name="connsiteY84" fmla="*/ 246422 h 361971"/>
                  <a:gd name="connsiteX85" fmla="*/ 221092 w 362309"/>
                  <a:gd name="connsiteY85" fmla="*/ 273234 h 361971"/>
                  <a:gd name="connsiteX86" fmla="*/ 256236 w 362309"/>
                  <a:gd name="connsiteY86" fmla="*/ 235569 h 361971"/>
                  <a:gd name="connsiteX87" fmla="*/ 242179 w 362309"/>
                  <a:gd name="connsiteY87" fmla="*/ 146193 h 361971"/>
                  <a:gd name="connsiteX88" fmla="*/ 244096 w 362309"/>
                  <a:gd name="connsiteY88" fmla="*/ 137256 h 361971"/>
                  <a:gd name="connsiteX89" fmla="*/ 253041 w 362309"/>
                  <a:gd name="connsiteY89" fmla="*/ 139171 h 361971"/>
                  <a:gd name="connsiteX90" fmla="*/ 269016 w 362309"/>
                  <a:gd name="connsiteY90" fmla="*/ 240676 h 361971"/>
                  <a:gd name="connsiteX91" fmla="*/ 269016 w 362309"/>
                  <a:gd name="connsiteY91" fmla="*/ 240676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62309" h="361971">
                    <a:moveTo>
                      <a:pt x="181474" y="0"/>
                    </a:moveTo>
                    <a:cubicBezTo>
                      <a:pt x="81152" y="0"/>
                      <a:pt x="0" y="81076"/>
                      <a:pt x="0" y="180667"/>
                    </a:cubicBezTo>
                    <a:cubicBezTo>
                      <a:pt x="0" y="280257"/>
                      <a:pt x="81152" y="361971"/>
                      <a:pt x="180835" y="361971"/>
                    </a:cubicBezTo>
                    <a:cubicBezTo>
                      <a:pt x="280518" y="361971"/>
                      <a:pt x="362310" y="280895"/>
                      <a:pt x="362310" y="181305"/>
                    </a:cubicBezTo>
                    <a:cubicBezTo>
                      <a:pt x="362310" y="181305"/>
                      <a:pt x="362310" y="181305"/>
                      <a:pt x="362310" y="181305"/>
                    </a:cubicBezTo>
                    <a:cubicBezTo>
                      <a:pt x="362310" y="81076"/>
                      <a:pt x="281796" y="0"/>
                      <a:pt x="181474" y="0"/>
                    </a:cubicBezTo>
                    <a:close/>
                    <a:moveTo>
                      <a:pt x="169333" y="294301"/>
                    </a:moveTo>
                    <a:cubicBezTo>
                      <a:pt x="168695" y="296855"/>
                      <a:pt x="166138" y="298770"/>
                      <a:pt x="163582" y="298770"/>
                    </a:cubicBezTo>
                    <a:cubicBezTo>
                      <a:pt x="162943" y="298770"/>
                      <a:pt x="162305" y="298770"/>
                      <a:pt x="161665" y="298770"/>
                    </a:cubicBezTo>
                    <a:cubicBezTo>
                      <a:pt x="128438" y="287917"/>
                      <a:pt x="88181" y="264297"/>
                      <a:pt x="88820" y="215140"/>
                    </a:cubicBezTo>
                    <a:lnTo>
                      <a:pt x="88820" y="213863"/>
                    </a:lnTo>
                    <a:cubicBezTo>
                      <a:pt x="88820" y="178113"/>
                      <a:pt x="117575" y="150662"/>
                      <a:pt x="138662" y="130872"/>
                    </a:cubicBezTo>
                    <a:cubicBezTo>
                      <a:pt x="142496" y="127041"/>
                      <a:pt x="145690" y="123849"/>
                      <a:pt x="148885" y="120657"/>
                    </a:cubicBezTo>
                    <a:cubicBezTo>
                      <a:pt x="169333" y="99590"/>
                      <a:pt x="157192" y="64478"/>
                      <a:pt x="157192" y="63840"/>
                    </a:cubicBezTo>
                    <a:cubicBezTo>
                      <a:pt x="155915" y="60648"/>
                      <a:pt x="157832" y="56817"/>
                      <a:pt x="161027" y="55540"/>
                    </a:cubicBezTo>
                    <a:cubicBezTo>
                      <a:pt x="162943" y="54902"/>
                      <a:pt x="164221" y="54902"/>
                      <a:pt x="166138" y="55540"/>
                    </a:cubicBezTo>
                    <a:cubicBezTo>
                      <a:pt x="179557" y="62563"/>
                      <a:pt x="191698" y="71500"/>
                      <a:pt x="202561" y="82353"/>
                    </a:cubicBezTo>
                    <a:cubicBezTo>
                      <a:pt x="225565" y="105336"/>
                      <a:pt x="234511" y="132148"/>
                      <a:pt x="228121" y="158961"/>
                    </a:cubicBezTo>
                    <a:cubicBezTo>
                      <a:pt x="226204" y="165345"/>
                      <a:pt x="224926" y="175560"/>
                      <a:pt x="228121" y="179390"/>
                    </a:cubicBezTo>
                    <a:cubicBezTo>
                      <a:pt x="228760" y="180028"/>
                      <a:pt x="229399" y="181305"/>
                      <a:pt x="232594" y="181305"/>
                    </a:cubicBezTo>
                    <a:lnTo>
                      <a:pt x="233233" y="181305"/>
                    </a:lnTo>
                    <a:cubicBezTo>
                      <a:pt x="233233" y="181305"/>
                      <a:pt x="237706" y="180667"/>
                      <a:pt x="240901" y="169814"/>
                    </a:cubicBezTo>
                    <a:cubicBezTo>
                      <a:pt x="242179" y="166622"/>
                      <a:pt x="246013" y="164707"/>
                      <a:pt x="249208" y="165984"/>
                    </a:cubicBezTo>
                    <a:cubicBezTo>
                      <a:pt x="252403" y="167260"/>
                      <a:pt x="253681" y="170452"/>
                      <a:pt x="253041" y="173006"/>
                    </a:cubicBezTo>
                    <a:cubicBezTo>
                      <a:pt x="247291" y="192796"/>
                      <a:pt x="235150" y="193435"/>
                      <a:pt x="232594" y="193435"/>
                    </a:cubicBezTo>
                    <a:cubicBezTo>
                      <a:pt x="226843" y="193435"/>
                      <a:pt x="221731" y="190881"/>
                      <a:pt x="217897" y="186412"/>
                    </a:cubicBezTo>
                    <a:cubicBezTo>
                      <a:pt x="210229" y="175560"/>
                      <a:pt x="215341" y="157046"/>
                      <a:pt x="215980" y="155131"/>
                    </a:cubicBezTo>
                    <a:cubicBezTo>
                      <a:pt x="225565" y="116188"/>
                      <a:pt x="192337" y="87460"/>
                      <a:pt x="173167" y="74692"/>
                    </a:cubicBezTo>
                    <a:cubicBezTo>
                      <a:pt x="175084" y="89376"/>
                      <a:pt x="175084" y="112358"/>
                      <a:pt x="158470" y="129595"/>
                    </a:cubicBezTo>
                    <a:cubicBezTo>
                      <a:pt x="155275" y="132787"/>
                      <a:pt x="151442" y="136617"/>
                      <a:pt x="147607" y="139809"/>
                    </a:cubicBezTo>
                    <a:cubicBezTo>
                      <a:pt x="127160" y="158961"/>
                      <a:pt x="102239" y="183220"/>
                      <a:pt x="102239" y="213863"/>
                    </a:cubicBezTo>
                    <a:lnTo>
                      <a:pt x="102239" y="214502"/>
                    </a:lnTo>
                    <a:cubicBezTo>
                      <a:pt x="102239" y="247698"/>
                      <a:pt x="123326" y="271958"/>
                      <a:pt x="166138" y="286002"/>
                    </a:cubicBezTo>
                    <a:cubicBezTo>
                      <a:pt x="168695" y="287279"/>
                      <a:pt x="170611" y="291109"/>
                      <a:pt x="169333" y="294301"/>
                    </a:cubicBezTo>
                    <a:lnTo>
                      <a:pt x="169333" y="294301"/>
                    </a:lnTo>
                    <a:close/>
                    <a:moveTo>
                      <a:pt x="175723" y="250252"/>
                    </a:moveTo>
                    <a:cubicBezTo>
                      <a:pt x="172528" y="250252"/>
                      <a:pt x="169972" y="247060"/>
                      <a:pt x="169972" y="243868"/>
                    </a:cubicBezTo>
                    <a:cubicBezTo>
                      <a:pt x="169972" y="231738"/>
                      <a:pt x="165500" y="219609"/>
                      <a:pt x="157832" y="210671"/>
                    </a:cubicBezTo>
                    <a:cubicBezTo>
                      <a:pt x="156553" y="218332"/>
                      <a:pt x="152720" y="225993"/>
                      <a:pt x="147607" y="231738"/>
                    </a:cubicBezTo>
                    <a:cubicBezTo>
                      <a:pt x="146330" y="233015"/>
                      <a:pt x="136745" y="243230"/>
                      <a:pt x="147607" y="261743"/>
                    </a:cubicBezTo>
                    <a:cubicBezTo>
                      <a:pt x="149525" y="264935"/>
                      <a:pt x="148247" y="268766"/>
                      <a:pt x="145052" y="270681"/>
                    </a:cubicBezTo>
                    <a:cubicBezTo>
                      <a:pt x="145052" y="270681"/>
                      <a:pt x="145052" y="270681"/>
                      <a:pt x="145052" y="270681"/>
                    </a:cubicBezTo>
                    <a:cubicBezTo>
                      <a:pt x="143774" y="271319"/>
                      <a:pt x="143135" y="271319"/>
                      <a:pt x="141857" y="271319"/>
                    </a:cubicBezTo>
                    <a:cubicBezTo>
                      <a:pt x="139301" y="271319"/>
                      <a:pt x="137384" y="270042"/>
                      <a:pt x="136106" y="268127"/>
                    </a:cubicBezTo>
                    <a:cubicBezTo>
                      <a:pt x="123326" y="246422"/>
                      <a:pt x="131633" y="229185"/>
                      <a:pt x="138022" y="222801"/>
                    </a:cubicBezTo>
                    <a:cubicBezTo>
                      <a:pt x="145052" y="215140"/>
                      <a:pt x="146969" y="204287"/>
                      <a:pt x="143135" y="194711"/>
                    </a:cubicBezTo>
                    <a:cubicBezTo>
                      <a:pt x="141857" y="191519"/>
                      <a:pt x="143135" y="187689"/>
                      <a:pt x="146330" y="186412"/>
                    </a:cubicBezTo>
                    <a:cubicBezTo>
                      <a:pt x="148247" y="185135"/>
                      <a:pt x="150802" y="185774"/>
                      <a:pt x="152720" y="187051"/>
                    </a:cubicBezTo>
                    <a:cubicBezTo>
                      <a:pt x="153997" y="188327"/>
                      <a:pt x="183391" y="211948"/>
                      <a:pt x="182113" y="244506"/>
                    </a:cubicBezTo>
                    <a:cubicBezTo>
                      <a:pt x="182113" y="247698"/>
                      <a:pt x="179557" y="250252"/>
                      <a:pt x="175723" y="250252"/>
                    </a:cubicBezTo>
                    <a:lnTo>
                      <a:pt x="175723" y="250252"/>
                    </a:lnTo>
                    <a:close/>
                    <a:moveTo>
                      <a:pt x="269016" y="240676"/>
                    </a:moveTo>
                    <a:cubicBezTo>
                      <a:pt x="258154" y="268127"/>
                      <a:pt x="233233" y="287279"/>
                      <a:pt x="194254" y="298132"/>
                    </a:cubicBezTo>
                    <a:lnTo>
                      <a:pt x="194254" y="298132"/>
                    </a:lnTo>
                    <a:lnTo>
                      <a:pt x="192337" y="298132"/>
                    </a:lnTo>
                    <a:lnTo>
                      <a:pt x="192337" y="298132"/>
                    </a:lnTo>
                    <a:cubicBezTo>
                      <a:pt x="191698" y="298132"/>
                      <a:pt x="191059" y="298132"/>
                      <a:pt x="190420" y="298132"/>
                    </a:cubicBezTo>
                    <a:lnTo>
                      <a:pt x="189781" y="298132"/>
                    </a:lnTo>
                    <a:lnTo>
                      <a:pt x="188503" y="297493"/>
                    </a:lnTo>
                    <a:lnTo>
                      <a:pt x="187864" y="296855"/>
                    </a:lnTo>
                    <a:lnTo>
                      <a:pt x="187225" y="296217"/>
                    </a:lnTo>
                    <a:cubicBezTo>
                      <a:pt x="187225" y="296217"/>
                      <a:pt x="187225" y="296217"/>
                      <a:pt x="186586" y="295578"/>
                    </a:cubicBezTo>
                    <a:lnTo>
                      <a:pt x="186586" y="295578"/>
                    </a:lnTo>
                    <a:cubicBezTo>
                      <a:pt x="186586" y="295578"/>
                      <a:pt x="186586" y="295578"/>
                      <a:pt x="186586" y="294940"/>
                    </a:cubicBezTo>
                    <a:cubicBezTo>
                      <a:pt x="186586" y="294301"/>
                      <a:pt x="185947" y="294301"/>
                      <a:pt x="185947" y="293663"/>
                    </a:cubicBezTo>
                    <a:cubicBezTo>
                      <a:pt x="185947" y="293663"/>
                      <a:pt x="185947" y="293663"/>
                      <a:pt x="185947" y="293025"/>
                    </a:cubicBezTo>
                    <a:cubicBezTo>
                      <a:pt x="185947" y="292386"/>
                      <a:pt x="185947" y="292386"/>
                      <a:pt x="185947" y="291748"/>
                    </a:cubicBezTo>
                    <a:cubicBezTo>
                      <a:pt x="185947" y="291109"/>
                      <a:pt x="185947" y="291109"/>
                      <a:pt x="185947" y="290471"/>
                    </a:cubicBezTo>
                    <a:cubicBezTo>
                      <a:pt x="185947" y="289833"/>
                      <a:pt x="185947" y="289833"/>
                      <a:pt x="185947" y="289194"/>
                    </a:cubicBezTo>
                    <a:lnTo>
                      <a:pt x="186586" y="287917"/>
                    </a:lnTo>
                    <a:lnTo>
                      <a:pt x="187225" y="287279"/>
                    </a:lnTo>
                    <a:cubicBezTo>
                      <a:pt x="187225" y="286641"/>
                      <a:pt x="187864" y="286641"/>
                      <a:pt x="188503" y="286641"/>
                    </a:cubicBezTo>
                    <a:lnTo>
                      <a:pt x="188503" y="286641"/>
                    </a:lnTo>
                    <a:cubicBezTo>
                      <a:pt x="211507" y="272596"/>
                      <a:pt x="215980" y="257913"/>
                      <a:pt x="216619" y="245783"/>
                    </a:cubicBezTo>
                    <a:cubicBezTo>
                      <a:pt x="217258" y="236207"/>
                      <a:pt x="216619" y="225993"/>
                      <a:pt x="198088" y="210033"/>
                    </a:cubicBezTo>
                    <a:cubicBezTo>
                      <a:pt x="187864" y="201734"/>
                      <a:pt x="181474" y="188966"/>
                      <a:pt x="180196" y="176198"/>
                    </a:cubicBezTo>
                    <a:cubicBezTo>
                      <a:pt x="177640" y="180667"/>
                      <a:pt x="175723" y="185135"/>
                      <a:pt x="174445" y="190243"/>
                    </a:cubicBezTo>
                    <a:cubicBezTo>
                      <a:pt x="173806" y="193435"/>
                      <a:pt x="170611" y="195988"/>
                      <a:pt x="166777" y="195350"/>
                    </a:cubicBezTo>
                    <a:cubicBezTo>
                      <a:pt x="162943" y="194711"/>
                      <a:pt x="161027" y="191519"/>
                      <a:pt x="161665" y="187689"/>
                    </a:cubicBezTo>
                    <a:cubicBezTo>
                      <a:pt x="161665" y="187051"/>
                      <a:pt x="161665" y="187051"/>
                      <a:pt x="161665" y="186412"/>
                    </a:cubicBezTo>
                    <a:cubicBezTo>
                      <a:pt x="164860" y="173006"/>
                      <a:pt x="172528" y="160238"/>
                      <a:pt x="182752" y="151300"/>
                    </a:cubicBezTo>
                    <a:cubicBezTo>
                      <a:pt x="184669" y="149385"/>
                      <a:pt x="187864" y="149385"/>
                      <a:pt x="190420" y="150662"/>
                    </a:cubicBezTo>
                    <a:cubicBezTo>
                      <a:pt x="192976" y="151939"/>
                      <a:pt x="193615" y="154492"/>
                      <a:pt x="193615" y="157684"/>
                    </a:cubicBezTo>
                    <a:cubicBezTo>
                      <a:pt x="189142" y="173006"/>
                      <a:pt x="194254" y="188966"/>
                      <a:pt x="205756" y="199819"/>
                    </a:cubicBezTo>
                    <a:cubicBezTo>
                      <a:pt x="226843" y="217694"/>
                      <a:pt x="230677" y="231100"/>
                      <a:pt x="229399" y="246422"/>
                    </a:cubicBezTo>
                    <a:cubicBezTo>
                      <a:pt x="228760" y="255998"/>
                      <a:pt x="226204" y="264935"/>
                      <a:pt x="221092" y="273234"/>
                    </a:cubicBezTo>
                    <a:cubicBezTo>
                      <a:pt x="237067" y="265574"/>
                      <a:pt x="249208" y="252167"/>
                      <a:pt x="256236" y="235569"/>
                    </a:cubicBezTo>
                    <a:cubicBezTo>
                      <a:pt x="272211" y="194711"/>
                      <a:pt x="242179" y="146832"/>
                      <a:pt x="242179" y="146193"/>
                    </a:cubicBezTo>
                    <a:cubicBezTo>
                      <a:pt x="240261" y="143001"/>
                      <a:pt x="241540" y="139171"/>
                      <a:pt x="244096" y="137256"/>
                    </a:cubicBezTo>
                    <a:cubicBezTo>
                      <a:pt x="246651" y="135340"/>
                      <a:pt x="251124" y="136617"/>
                      <a:pt x="253041" y="139171"/>
                    </a:cubicBezTo>
                    <a:cubicBezTo>
                      <a:pt x="255597" y="141724"/>
                      <a:pt x="287547" y="194073"/>
                      <a:pt x="269016" y="240676"/>
                    </a:cubicBezTo>
                    <a:lnTo>
                      <a:pt x="269016" y="240676"/>
                    </a:lnTo>
                    <a:close/>
                  </a:path>
                </a:pathLst>
              </a:custGeom>
              <a:solidFill>
                <a:sysClr val="window" lastClr="FFFFFF"/>
              </a:solidFill>
              <a:ln w="6390" cap="flat">
                <a:noFill/>
                <a:prstDash val="solid"/>
                <a:miter/>
              </a:ln>
            </p:spPr>
            <p:txBody>
              <a:bodyPr rtlCol="0" anchor="ctr"/>
              <a:lstStyle/>
              <a:p>
                <a:pPr>
                  <a:defRPr/>
                </a:pPr>
                <a:endParaRPr lang="en-US" sz="1050" kern="0">
                  <a:solidFill>
                    <a:prstClr val="black"/>
                  </a:solidFill>
                  <a:latin typeface="Roboto Slab"/>
                </a:endParaRPr>
              </a:p>
            </p:txBody>
          </p:sp>
        </p:grpSp>
        <p:sp>
          <p:nvSpPr>
            <p:cNvPr id="18" name="Rectangle 17">
              <a:extLst>
                <a:ext uri="{FF2B5EF4-FFF2-40B4-BE49-F238E27FC236}">
                  <a16:creationId xmlns:a16="http://schemas.microsoft.com/office/drawing/2014/main" id="{CB3170E7-F2BA-A46A-6929-2F1313715D0A}"/>
                </a:ext>
              </a:extLst>
            </p:cNvPr>
            <p:cNvSpPr/>
            <p:nvPr/>
          </p:nvSpPr>
          <p:spPr>
            <a:xfrm rot="5400000">
              <a:off x="7728368" y="3151469"/>
              <a:ext cx="4620890" cy="2388040"/>
            </a:xfrm>
            <a:prstGeom prst="rect">
              <a:avLst/>
            </a:prstGeom>
            <a:noFill/>
            <a:ln w="25400" cap="flat" cmpd="sng" algn="ctr">
              <a:solidFill>
                <a:srgbClr val="046A38"/>
              </a:solidFill>
              <a:prstDash val="dash"/>
            </a:ln>
            <a:effectLst/>
          </p:spPr>
          <p:txBody>
            <a:bodyPr vert="vert270" tIns="391903" rIns="32659" rtlCol="0" anchor="t"/>
            <a:lstStyle/>
            <a:p>
              <a:pPr algn="ctr" defTabSz="829544">
                <a:defRPr/>
              </a:pPr>
              <a:endParaRPr lang="en-GB" sz="1000" kern="0">
                <a:solidFill>
                  <a:prstClr val="black"/>
                </a:solidFill>
                <a:latin typeface="Roboto" panose="02000000000000000000"/>
              </a:endParaRPr>
            </a:p>
          </p:txBody>
        </p:sp>
        <p:grpSp>
          <p:nvGrpSpPr>
            <p:cNvPr id="19" name="Group 18">
              <a:extLst>
                <a:ext uri="{FF2B5EF4-FFF2-40B4-BE49-F238E27FC236}">
                  <a16:creationId xmlns:a16="http://schemas.microsoft.com/office/drawing/2014/main" id="{4E542DE7-88A1-D80B-B93E-D1AB84FC6D18}"/>
                </a:ext>
              </a:extLst>
            </p:cNvPr>
            <p:cNvGrpSpPr/>
            <p:nvPr/>
          </p:nvGrpSpPr>
          <p:grpSpPr>
            <a:xfrm>
              <a:off x="9659471" y="1588378"/>
              <a:ext cx="643168" cy="635716"/>
              <a:chOff x="3410654" y="3024005"/>
              <a:chExt cx="515935" cy="528904"/>
            </a:xfrm>
          </p:grpSpPr>
          <p:sp>
            <p:nvSpPr>
              <p:cNvPr id="34" name="Oval 33">
                <a:extLst>
                  <a:ext uri="{FF2B5EF4-FFF2-40B4-BE49-F238E27FC236}">
                    <a16:creationId xmlns:a16="http://schemas.microsoft.com/office/drawing/2014/main" id="{B1544DF0-1338-DB2E-A398-AD671EE06043}"/>
                  </a:ext>
                </a:extLst>
              </p:cNvPr>
              <p:cNvSpPr/>
              <p:nvPr/>
            </p:nvSpPr>
            <p:spPr bwMode="gray">
              <a:xfrm>
                <a:off x="3410654" y="3024005"/>
                <a:ext cx="515935" cy="528904"/>
              </a:xfrm>
              <a:prstGeom prst="ellipse">
                <a:avLst/>
              </a:prstGeom>
              <a:solidFill>
                <a:srgbClr val="046A38"/>
              </a:solidFill>
              <a:ln w="120650" algn="ctr">
                <a:solidFill>
                  <a:srgbClr val="FFFFFF">
                    <a:alpha val="62000"/>
                  </a:srgbClr>
                </a:solidFill>
                <a:miter lim="800000"/>
                <a:headEnd/>
                <a:tailEnd/>
              </a:ln>
            </p:spPr>
            <p:txBody>
              <a:bodyPr wrap="square" lIns="88900" tIns="88900" rIns="88900" bIns="88900" rtlCol="0" anchor="ctr"/>
              <a:lstStyle/>
              <a:p>
                <a:pPr algn="ctr">
                  <a:lnSpc>
                    <a:spcPct val="106000"/>
                  </a:lnSpc>
                  <a:defRPr/>
                </a:pPr>
                <a:endParaRPr lang="en-US" sz="1000" b="1" kern="0">
                  <a:solidFill>
                    <a:prstClr val="white"/>
                  </a:solidFill>
                  <a:latin typeface="Calibri Light"/>
                </a:endParaRPr>
              </a:p>
            </p:txBody>
          </p:sp>
          <p:sp>
            <p:nvSpPr>
              <p:cNvPr id="35" name="Graphic 4">
                <a:extLst>
                  <a:ext uri="{FF2B5EF4-FFF2-40B4-BE49-F238E27FC236}">
                    <a16:creationId xmlns:a16="http://schemas.microsoft.com/office/drawing/2014/main" id="{46CB1F0E-06E5-743B-5795-A5F01DA57AA0}"/>
                  </a:ext>
                </a:extLst>
              </p:cNvPr>
              <p:cNvSpPr/>
              <p:nvPr/>
            </p:nvSpPr>
            <p:spPr>
              <a:xfrm>
                <a:off x="3659142" y="3292981"/>
                <a:ext cx="32380" cy="16904"/>
              </a:xfrm>
              <a:custGeom>
                <a:avLst/>
                <a:gdLst>
                  <a:gd name="connsiteX0" fmla="*/ 0 w 37700"/>
                  <a:gd name="connsiteY0" fmla="*/ 0 h 19151"/>
                  <a:gd name="connsiteX1" fmla="*/ 19170 w 37700"/>
                  <a:gd name="connsiteY1" fmla="*/ 19152 h 19151"/>
                  <a:gd name="connsiteX2" fmla="*/ 37701 w 37700"/>
                  <a:gd name="connsiteY2" fmla="*/ 0 h 19151"/>
                </a:gdLst>
                <a:ahLst/>
                <a:cxnLst>
                  <a:cxn ang="0">
                    <a:pos x="connsiteX0" y="connsiteY0"/>
                  </a:cxn>
                  <a:cxn ang="0">
                    <a:pos x="connsiteX1" y="connsiteY1"/>
                  </a:cxn>
                  <a:cxn ang="0">
                    <a:pos x="connsiteX2" y="connsiteY2"/>
                  </a:cxn>
                </a:cxnLst>
                <a:rect l="l" t="t" r="r" b="b"/>
                <a:pathLst>
                  <a:path w="37700" h="19151">
                    <a:moveTo>
                      <a:pt x="0" y="0"/>
                    </a:moveTo>
                    <a:lnTo>
                      <a:pt x="19170" y="19152"/>
                    </a:lnTo>
                    <a:lnTo>
                      <a:pt x="37701" y="0"/>
                    </a:lnTo>
                    <a:close/>
                  </a:path>
                </a:pathLst>
              </a:custGeom>
              <a:solidFill>
                <a:sysClr val="window" lastClr="FFFFFF"/>
              </a:solidFill>
              <a:ln w="6390" cap="flat">
                <a:noFill/>
                <a:prstDash val="solid"/>
                <a:miter/>
              </a:ln>
            </p:spPr>
            <p:txBody>
              <a:bodyPr rtlCol="0" anchor="ctr"/>
              <a:lstStyle/>
              <a:p>
                <a:pPr>
                  <a:defRPr/>
                </a:pPr>
                <a:endParaRPr lang="en-US" sz="1050" kern="0">
                  <a:solidFill>
                    <a:prstClr val="black"/>
                  </a:solidFill>
                  <a:latin typeface="Roboto Slab"/>
                </a:endParaRPr>
              </a:p>
            </p:txBody>
          </p:sp>
          <p:sp>
            <p:nvSpPr>
              <p:cNvPr id="36" name="Graphic 4">
                <a:extLst>
                  <a:ext uri="{FF2B5EF4-FFF2-40B4-BE49-F238E27FC236}">
                    <a16:creationId xmlns:a16="http://schemas.microsoft.com/office/drawing/2014/main" id="{54D68720-E2EF-103B-3A01-2EF78B9D51C5}"/>
                  </a:ext>
                </a:extLst>
              </p:cNvPr>
              <p:cNvSpPr/>
              <p:nvPr/>
            </p:nvSpPr>
            <p:spPr>
              <a:xfrm>
                <a:off x="3519191" y="3129570"/>
                <a:ext cx="311186" cy="319497"/>
              </a:xfrm>
              <a:custGeom>
                <a:avLst/>
                <a:gdLst>
                  <a:gd name="connsiteX0" fmla="*/ 180835 w 362309"/>
                  <a:gd name="connsiteY0" fmla="*/ 0 h 361971"/>
                  <a:gd name="connsiteX1" fmla="*/ 0 w 362309"/>
                  <a:gd name="connsiteY1" fmla="*/ 181305 h 361971"/>
                  <a:gd name="connsiteX2" fmla="*/ 180835 w 362309"/>
                  <a:gd name="connsiteY2" fmla="*/ 361972 h 361971"/>
                  <a:gd name="connsiteX3" fmla="*/ 362309 w 362309"/>
                  <a:gd name="connsiteY3" fmla="*/ 181305 h 361971"/>
                  <a:gd name="connsiteX4" fmla="*/ 180835 w 362309"/>
                  <a:gd name="connsiteY4" fmla="*/ 0 h 361971"/>
                  <a:gd name="connsiteX5" fmla="*/ 180835 w 362309"/>
                  <a:gd name="connsiteY5" fmla="*/ 0 h 361971"/>
                  <a:gd name="connsiteX6" fmla="*/ 286269 w 362309"/>
                  <a:gd name="connsiteY6" fmla="*/ 194711 h 361971"/>
                  <a:gd name="connsiteX7" fmla="*/ 279879 w 362309"/>
                  <a:gd name="connsiteY7" fmla="*/ 201095 h 361971"/>
                  <a:gd name="connsiteX8" fmla="*/ 273489 w 362309"/>
                  <a:gd name="connsiteY8" fmla="*/ 194711 h 361971"/>
                  <a:gd name="connsiteX9" fmla="*/ 273489 w 362309"/>
                  <a:gd name="connsiteY9" fmla="*/ 185774 h 361971"/>
                  <a:gd name="connsiteX10" fmla="*/ 248569 w 362309"/>
                  <a:gd name="connsiteY10" fmla="*/ 185774 h 361971"/>
                  <a:gd name="connsiteX11" fmla="*/ 248569 w 362309"/>
                  <a:gd name="connsiteY11" fmla="*/ 194711 h 361971"/>
                  <a:gd name="connsiteX12" fmla="*/ 242179 w 362309"/>
                  <a:gd name="connsiteY12" fmla="*/ 201095 h 361971"/>
                  <a:gd name="connsiteX13" fmla="*/ 235789 w 362309"/>
                  <a:gd name="connsiteY13" fmla="*/ 194711 h 361971"/>
                  <a:gd name="connsiteX14" fmla="*/ 235789 w 362309"/>
                  <a:gd name="connsiteY14" fmla="*/ 185774 h 361971"/>
                  <a:gd name="connsiteX15" fmla="*/ 214063 w 362309"/>
                  <a:gd name="connsiteY15" fmla="*/ 185774 h 361971"/>
                  <a:gd name="connsiteX16" fmla="*/ 214063 w 362309"/>
                  <a:gd name="connsiteY16" fmla="*/ 187689 h 361971"/>
                  <a:gd name="connsiteX17" fmla="*/ 233872 w 362309"/>
                  <a:gd name="connsiteY17" fmla="*/ 282172 h 361971"/>
                  <a:gd name="connsiteX18" fmla="*/ 249208 w 362309"/>
                  <a:gd name="connsiteY18" fmla="*/ 282172 h 361971"/>
                  <a:gd name="connsiteX19" fmla="*/ 255597 w 362309"/>
                  <a:gd name="connsiteY19" fmla="*/ 288556 h 361971"/>
                  <a:gd name="connsiteX20" fmla="*/ 249208 w 362309"/>
                  <a:gd name="connsiteY20" fmla="*/ 294940 h 361971"/>
                  <a:gd name="connsiteX21" fmla="*/ 112463 w 362309"/>
                  <a:gd name="connsiteY21" fmla="*/ 294940 h 361971"/>
                  <a:gd name="connsiteX22" fmla="*/ 106073 w 362309"/>
                  <a:gd name="connsiteY22" fmla="*/ 288556 h 361971"/>
                  <a:gd name="connsiteX23" fmla="*/ 112463 w 362309"/>
                  <a:gd name="connsiteY23" fmla="*/ 282172 h 361971"/>
                  <a:gd name="connsiteX24" fmla="*/ 127799 w 362309"/>
                  <a:gd name="connsiteY24" fmla="*/ 282172 h 361971"/>
                  <a:gd name="connsiteX25" fmla="*/ 148247 w 362309"/>
                  <a:gd name="connsiteY25" fmla="*/ 185135 h 361971"/>
                  <a:gd name="connsiteX26" fmla="*/ 127799 w 362309"/>
                  <a:gd name="connsiteY26" fmla="*/ 185135 h 361971"/>
                  <a:gd name="connsiteX27" fmla="*/ 127799 w 362309"/>
                  <a:gd name="connsiteY27" fmla="*/ 194073 h 361971"/>
                  <a:gd name="connsiteX28" fmla="*/ 121409 w 362309"/>
                  <a:gd name="connsiteY28" fmla="*/ 200457 h 361971"/>
                  <a:gd name="connsiteX29" fmla="*/ 115019 w 362309"/>
                  <a:gd name="connsiteY29" fmla="*/ 194073 h 361971"/>
                  <a:gd name="connsiteX30" fmla="*/ 115019 w 362309"/>
                  <a:gd name="connsiteY30" fmla="*/ 185135 h 361971"/>
                  <a:gd name="connsiteX31" fmla="*/ 88820 w 362309"/>
                  <a:gd name="connsiteY31" fmla="*/ 185135 h 361971"/>
                  <a:gd name="connsiteX32" fmla="*/ 88820 w 362309"/>
                  <a:gd name="connsiteY32" fmla="*/ 194073 h 361971"/>
                  <a:gd name="connsiteX33" fmla="*/ 82430 w 362309"/>
                  <a:gd name="connsiteY33" fmla="*/ 200457 h 361971"/>
                  <a:gd name="connsiteX34" fmla="*/ 76040 w 362309"/>
                  <a:gd name="connsiteY34" fmla="*/ 194073 h 361971"/>
                  <a:gd name="connsiteX35" fmla="*/ 76040 w 362309"/>
                  <a:gd name="connsiteY35" fmla="*/ 178752 h 361971"/>
                  <a:gd name="connsiteX36" fmla="*/ 76040 w 362309"/>
                  <a:gd name="connsiteY36" fmla="*/ 178752 h 361971"/>
                  <a:gd name="connsiteX37" fmla="*/ 76040 w 362309"/>
                  <a:gd name="connsiteY37" fmla="*/ 178113 h 361971"/>
                  <a:gd name="connsiteX38" fmla="*/ 76040 w 362309"/>
                  <a:gd name="connsiteY38" fmla="*/ 177475 h 361971"/>
                  <a:gd name="connsiteX39" fmla="*/ 76040 w 362309"/>
                  <a:gd name="connsiteY39" fmla="*/ 175560 h 361971"/>
                  <a:gd name="connsiteX40" fmla="*/ 76679 w 362309"/>
                  <a:gd name="connsiteY40" fmla="*/ 174921 h 361971"/>
                  <a:gd name="connsiteX41" fmla="*/ 77318 w 362309"/>
                  <a:gd name="connsiteY41" fmla="*/ 173644 h 361971"/>
                  <a:gd name="connsiteX42" fmla="*/ 77957 w 362309"/>
                  <a:gd name="connsiteY42" fmla="*/ 173006 h 361971"/>
                  <a:gd name="connsiteX43" fmla="*/ 78596 w 362309"/>
                  <a:gd name="connsiteY43" fmla="*/ 172368 h 361971"/>
                  <a:gd name="connsiteX44" fmla="*/ 157831 w 362309"/>
                  <a:gd name="connsiteY44" fmla="*/ 133425 h 361971"/>
                  <a:gd name="connsiteX45" fmla="*/ 159110 w 362309"/>
                  <a:gd name="connsiteY45" fmla="*/ 127041 h 361971"/>
                  <a:gd name="connsiteX46" fmla="*/ 113102 w 362309"/>
                  <a:gd name="connsiteY46" fmla="*/ 127041 h 361971"/>
                  <a:gd name="connsiteX47" fmla="*/ 113102 w 362309"/>
                  <a:gd name="connsiteY47" fmla="*/ 132148 h 361971"/>
                  <a:gd name="connsiteX48" fmla="*/ 106712 w 362309"/>
                  <a:gd name="connsiteY48" fmla="*/ 138532 h 361971"/>
                  <a:gd name="connsiteX49" fmla="*/ 100322 w 362309"/>
                  <a:gd name="connsiteY49" fmla="*/ 132148 h 361971"/>
                  <a:gd name="connsiteX50" fmla="*/ 100322 w 362309"/>
                  <a:gd name="connsiteY50" fmla="*/ 120657 h 361971"/>
                  <a:gd name="connsiteX51" fmla="*/ 100322 w 362309"/>
                  <a:gd name="connsiteY51" fmla="*/ 120019 h 361971"/>
                  <a:gd name="connsiteX52" fmla="*/ 100961 w 362309"/>
                  <a:gd name="connsiteY52" fmla="*/ 118742 h 361971"/>
                  <a:gd name="connsiteX53" fmla="*/ 101600 w 362309"/>
                  <a:gd name="connsiteY53" fmla="*/ 118104 h 361971"/>
                  <a:gd name="connsiteX54" fmla="*/ 102239 w 362309"/>
                  <a:gd name="connsiteY54" fmla="*/ 116827 h 361971"/>
                  <a:gd name="connsiteX55" fmla="*/ 103517 w 362309"/>
                  <a:gd name="connsiteY55" fmla="*/ 116188 h 361971"/>
                  <a:gd name="connsiteX56" fmla="*/ 104156 w 362309"/>
                  <a:gd name="connsiteY56" fmla="*/ 115550 h 361971"/>
                  <a:gd name="connsiteX57" fmla="*/ 168694 w 362309"/>
                  <a:gd name="connsiteY57" fmla="*/ 84269 h 361971"/>
                  <a:gd name="connsiteX58" fmla="*/ 174445 w 362309"/>
                  <a:gd name="connsiteY58" fmla="*/ 57456 h 361971"/>
                  <a:gd name="connsiteX59" fmla="*/ 179557 w 362309"/>
                  <a:gd name="connsiteY59" fmla="*/ 51710 h 361971"/>
                  <a:gd name="connsiteX60" fmla="*/ 184030 w 362309"/>
                  <a:gd name="connsiteY60" fmla="*/ 52349 h 361971"/>
                  <a:gd name="connsiteX61" fmla="*/ 187864 w 362309"/>
                  <a:gd name="connsiteY61" fmla="*/ 58094 h 361971"/>
                  <a:gd name="connsiteX62" fmla="*/ 193615 w 362309"/>
                  <a:gd name="connsiteY62" fmla="*/ 84269 h 361971"/>
                  <a:gd name="connsiteX63" fmla="*/ 257514 w 362309"/>
                  <a:gd name="connsiteY63" fmla="*/ 115550 h 361971"/>
                  <a:gd name="connsiteX64" fmla="*/ 257514 w 362309"/>
                  <a:gd name="connsiteY64" fmla="*/ 115550 h 361971"/>
                  <a:gd name="connsiteX65" fmla="*/ 258154 w 362309"/>
                  <a:gd name="connsiteY65" fmla="*/ 115550 h 361971"/>
                  <a:gd name="connsiteX66" fmla="*/ 258792 w 362309"/>
                  <a:gd name="connsiteY66" fmla="*/ 116188 h 361971"/>
                  <a:gd name="connsiteX67" fmla="*/ 260070 w 362309"/>
                  <a:gd name="connsiteY67" fmla="*/ 117465 h 361971"/>
                  <a:gd name="connsiteX68" fmla="*/ 260709 w 362309"/>
                  <a:gd name="connsiteY68" fmla="*/ 118104 h 361971"/>
                  <a:gd name="connsiteX69" fmla="*/ 261348 w 362309"/>
                  <a:gd name="connsiteY69" fmla="*/ 119380 h 361971"/>
                  <a:gd name="connsiteX70" fmla="*/ 261348 w 362309"/>
                  <a:gd name="connsiteY70" fmla="*/ 120657 h 361971"/>
                  <a:gd name="connsiteX71" fmla="*/ 261348 w 362309"/>
                  <a:gd name="connsiteY71" fmla="*/ 121934 h 361971"/>
                  <a:gd name="connsiteX72" fmla="*/ 261348 w 362309"/>
                  <a:gd name="connsiteY72" fmla="*/ 133425 h 361971"/>
                  <a:gd name="connsiteX73" fmla="*/ 254959 w 362309"/>
                  <a:gd name="connsiteY73" fmla="*/ 139809 h 361971"/>
                  <a:gd name="connsiteX74" fmla="*/ 248569 w 362309"/>
                  <a:gd name="connsiteY74" fmla="*/ 133425 h 361971"/>
                  <a:gd name="connsiteX75" fmla="*/ 248569 w 362309"/>
                  <a:gd name="connsiteY75" fmla="*/ 128318 h 361971"/>
                  <a:gd name="connsiteX76" fmla="*/ 202561 w 362309"/>
                  <a:gd name="connsiteY76" fmla="*/ 128318 h 361971"/>
                  <a:gd name="connsiteX77" fmla="*/ 203839 w 362309"/>
                  <a:gd name="connsiteY77" fmla="*/ 134702 h 361971"/>
                  <a:gd name="connsiteX78" fmla="*/ 283074 w 362309"/>
                  <a:gd name="connsiteY78" fmla="*/ 173644 h 361971"/>
                  <a:gd name="connsiteX79" fmla="*/ 283713 w 362309"/>
                  <a:gd name="connsiteY79" fmla="*/ 174283 h 361971"/>
                  <a:gd name="connsiteX80" fmla="*/ 284991 w 362309"/>
                  <a:gd name="connsiteY80" fmla="*/ 174921 h 361971"/>
                  <a:gd name="connsiteX81" fmla="*/ 285630 w 362309"/>
                  <a:gd name="connsiteY81" fmla="*/ 175560 h 361971"/>
                  <a:gd name="connsiteX82" fmla="*/ 286269 w 362309"/>
                  <a:gd name="connsiteY82" fmla="*/ 176836 h 361971"/>
                  <a:gd name="connsiteX83" fmla="*/ 286908 w 362309"/>
                  <a:gd name="connsiteY83" fmla="*/ 179390 h 361971"/>
                  <a:gd name="connsiteX84" fmla="*/ 286269 w 362309"/>
                  <a:gd name="connsiteY84" fmla="*/ 194711 h 3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62309" h="361971">
                    <a:moveTo>
                      <a:pt x="180835" y="0"/>
                    </a:moveTo>
                    <a:cubicBezTo>
                      <a:pt x="80513" y="0"/>
                      <a:pt x="0" y="81077"/>
                      <a:pt x="0" y="181305"/>
                    </a:cubicBezTo>
                    <a:cubicBezTo>
                      <a:pt x="0" y="281534"/>
                      <a:pt x="81152" y="361972"/>
                      <a:pt x="180835" y="361972"/>
                    </a:cubicBezTo>
                    <a:cubicBezTo>
                      <a:pt x="280518" y="361972"/>
                      <a:pt x="362309" y="280895"/>
                      <a:pt x="362309" y="181305"/>
                    </a:cubicBezTo>
                    <a:cubicBezTo>
                      <a:pt x="362309" y="81715"/>
                      <a:pt x="281157" y="0"/>
                      <a:pt x="180835" y="0"/>
                    </a:cubicBezTo>
                    <a:cubicBezTo>
                      <a:pt x="180835" y="0"/>
                      <a:pt x="180835" y="0"/>
                      <a:pt x="180835" y="0"/>
                    </a:cubicBezTo>
                    <a:close/>
                    <a:moveTo>
                      <a:pt x="286269" y="194711"/>
                    </a:moveTo>
                    <a:cubicBezTo>
                      <a:pt x="286269" y="198542"/>
                      <a:pt x="283713" y="201095"/>
                      <a:pt x="279879" y="201095"/>
                    </a:cubicBezTo>
                    <a:cubicBezTo>
                      <a:pt x="276045" y="201095"/>
                      <a:pt x="273489" y="198542"/>
                      <a:pt x="273489" y="194711"/>
                    </a:cubicBezTo>
                    <a:lnTo>
                      <a:pt x="273489" y="185774"/>
                    </a:lnTo>
                    <a:lnTo>
                      <a:pt x="248569" y="185774"/>
                    </a:lnTo>
                    <a:lnTo>
                      <a:pt x="248569" y="194711"/>
                    </a:lnTo>
                    <a:cubicBezTo>
                      <a:pt x="248569" y="198542"/>
                      <a:pt x="246013" y="201095"/>
                      <a:pt x="242179" y="201095"/>
                    </a:cubicBezTo>
                    <a:cubicBezTo>
                      <a:pt x="238345" y="201095"/>
                      <a:pt x="235789" y="198542"/>
                      <a:pt x="235789" y="194711"/>
                    </a:cubicBezTo>
                    <a:lnTo>
                      <a:pt x="235789" y="185774"/>
                    </a:lnTo>
                    <a:lnTo>
                      <a:pt x="214063" y="185774"/>
                    </a:lnTo>
                    <a:cubicBezTo>
                      <a:pt x="214063" y="186412"/>
                      <a:pt x="214063" y="187051"/>
                      <a:pt x="214063" y="187689"/>
                    </a:cubicBezTo>
                    <a:lnTo>
                      <a:pt x="233872" y="282172"/>
                    </a:lnTo>
                    <a:lnTo>
                      <a:pt x="249208" y="282172"/>
                    </a:lnTo>
                    <a:cubicBezTo>
                      <a:pt x="253042" y="282172"/>
                      <a:pt x="255597" y="284726"/>
                      <a:pt x="255597" y="288556"/>
                    </a:cubicBezTo>
                    <a:cubicBezTo>
                      <a:pt x="255597" y="292386"/>
                      <a:pt x="253042" y="294940"/>
                      <a:pt x="249208" y="294940"/>
                    </a:cubicBezTo>
                    <a:lnTo>
                      <a:pt x="112463" y="294940"/>
                    </a:lnTo>
                    <a:cubicBezTo>
                      <a:pt x="108629" y="294940"/>
                      <a:pt x="106073" y="292386"/>
                      <a:pt x="106073" y="288556"/>
                    </a:cubicBezTo>
                    <a:cubicBezTo>
                      <a:pt x="106073" y="284726"/>
                      <a:pt x="108629" y="282172"/>
                      <a:pt x="112463" y="282172"/>
                    </a:cubicBezTo>
                    <a:lnTo>
                      <a:pt x="127799" y="282172"/>
                    </a:lnTo>
                    <a:lnTo>
                      <a:pt x="148247" y="185135"/>
                    </a:lnTo>
                    <a:lnTo>
                      <a:pt x="127799" y="185135"/>
                    </a:lnTo>
                    <a:lnTo>
                      <a:pt x="127799" y="194073"/>
                    </a:lnTo>
                    <a:cubicBezTo>
                      <a:pt x="127799" y="197903"/>
                      <a:pt x="125243" y="200457"/>
                      <a:pt x="121409" y="200457"/>
                    </a:cubicBezTo>
                    <a:cubicBezTo>
                      <a:pt x="117575" y="200457"/>
                      <a:pt x="115019" y="197903"/>
                      <a:pt x="115019" y="194073"/>
                    </a:cubicBezTo>
                    <a:lnTo>
                      <a:pt x="115019" y="185135"/>
                    </a:lnTo>
                    <a:lnTo>
                      <a:pt x="88820" y="185135"/>
                    </a:lnTo>
                    <a:lnTo>
                      <a:pt x="88820" y="194073"/>
                    </a:lnTo>
                    <a:cubicBezTo>
                      <a:pt x="88820" y="197903"/>
                      <a:pt x="86264" y="200457"/>
                      <a:pt x="82430" y="200457"/>
                    </a:cubicBezTo>
                    <a:cubicBezTo>
                      <a:pt x="78596" y="200457"/>
                      <a:pt x="76040" y="197903"/>
                      <a:pt x="76040" y="194073"/>
                    </a:cubicBezTo>
                    <a:lnTo>
                      <a:pt x="76040" y="178752"/>
                    </a:lnTo>
                    <a:lnTo>
                      <a:pt x="76040" y="178752"/>
                    </a:lnTo>
                    <a:lnTo>
                      <a:pt x="76040" y="178113"/>
                    </a:lnTo>
                    <a:cubicBezTo>
                      <a:pt x="76040" y="178113"/>
                      <a:pt x="76040" y="177475"/>
                      <a:pt x="76040" y="177475"/>
                    </a:cubicBezTo>
                    <a:cubicBezTo>
                      <a:pt x="76040" y="176836"/>
                      <a:pt x="76040" y="176198"/>
                      <a:pt x="76040" y="175560"/>
                    </a:cubicBezTo>
                    <a:cubicBezTo>
                      <a:pt x="76040" y="175560"/>
                      <a:pt x="76040" y="174921"/>
                      <a:pt x="76679" y="174921"/>
                    </a:cubicBezTo>
                    <a:cubicBezTo>
                      <a:pt x="76679" y="174283"/>
                      <a:pt x="77318" y="174283"/>
                      <a:pt x="77318" y="173644"/>
                    </a:cubicBezTo>
                    <a:lnTo>
                      <a:pt x="77957" y="173006"/>
                    </a:lnTo>
                    <a:cubicBezTo>
                      <a:pt x="77957" y="173006"/>
                      <a:pt x="78596" y="172368"/>
                      <a:pt x="78596" y="172368"/>
                    </a:cubicBezTo>
                    <a:lnTo>
                      <a:pt x="157831" y="133425"/>
                    </a:lnTo>
                    <a:lnTo>
                      <a:pt x="159110" y="127041"/>
                    </a:lnTo>
                    <a:lnTo>
                      <a:pt x="113102" y="127041"/>
                    </a:lnTo>
                    <a:lnTo>
                      <a:pt x="113102" y="132148"/>
                    </a:lnTo>
                    <a:cubicBezTo>
                      <a:pt x="113102" y="135979"/>
                      <a:pt x="110546" y="138532"/>
                      <a:pt x="106712" y="138532"/>
                    </a:cubicBezTo>
                    <a:cubicBezTo>
                      <a:pt x="102878" y="138532"/>
                      <a:pt x="100322" y="135979"/>
                      <a:pt x="100322" y="132148"/>
                    </a:cubicBezTo>
                    <a:lnTo>
                      <a:pt x="100322" y="120657"/>
                    </a:lnTo>
                    <a:cubicBezTo>
                      <a:pt x="100322" y="120657"/>
                      <a:pt x="100322" y="120019"/>
                      <a:pt x="100322" y="120019"/>
                    </a:cubicBezTo>
                    <a:cubicBezTo>
                      <a:pt x="100322" y="119380"/>
                      <a:pt x="100322" y="118742"/>
                      <a:pt x="100961" y="118742"/>
                    </a:cubicBezTo>
                    <a:cubicBezTo>
                      <a:pt x="100961" y="118104"/>
                      <a:pt x="100961" y="118104"/>
                      <a:pt x="101600" y="118104"/>
                    </a:cubicBezTo>
                    <a:cubicBezTo>
                      <a:pt x="101600" y="117465"/>
                      <a:pt x="102239" y="117465"/>
                      <a:pt x="102239" y="116827"/>
                    </a:cubicBezTo>
                    <a:cubicBezTo>
                      <a:pt x="102878" y="116188"/>
                      <a:pt x="102878" y="116188"/>
                      <a:pt x="103517" y="116188"/>
                    </a:cubicBezTo>
                    <a:lnTo>
                      <a:pt x="104156" y="115550"/>
                    </a:lnTo>
                    <a:lnTo>
                      <a:pt x="168694" y="84269"/>
                    </a:lnTo>
                    <a:lnTo>
                      <a:pt x="174445" y="57456"/>
                    </a:lnTo>
                    <a:cubicBezTo>
                      <a:pt x="174445" y="54902"/>
                      <a:pt x="176362" y="52349"/>
                      <a:pt x="179557" y="51710"/>
                    </a:cubicBezTo>
                    <a:cubicBezTo>
                      <a:pt x="180835" y="51072"/>
                      <a:pt x="182752" y="51710"/>
                      <a:pt x="184030" y="52349"/>
                    </a:cubicBezTo>
                    <a:cubicBezTo>
                      <a:pt x="185947" y="53626"/>
                      <a:pt x="187864" y="55541"/>
                      <a:pt x="187864" y="58094"/>
                    </a:cubicBezTo>
                    <a:lnTo>
                      <a:pt x="193615" y="84269"/>
                    </a:lnTo>
                    <a:lnTo>
                      <a:pt x="257514" y="115550"/>
                    </a:lnTo>
                    <a:lnTo>
                      <a:pt x="257514" y="115550"/>
                    </a:lnTo>
                    <a:lnTo>
                      <a:pt x="258154" y="115550"/>
                    </a:lnTo>
                    <a:cubicBezTo>
                      <a:pt x="258154" y="115550"/>
                      <a:pt x="258154" y="115550"/>
                      <a:pt x="258792" y="116188"/>
                    </a:cubicBezTo>
                    <a:cubicBezTo>
                      <a:pt x="259431" y="116188"/>
                      <a:pt x="259431" y="116827"/>
                      <a:pt x="260070" y="117465"/>
                    </a:cubicBezTo>
                    <a:cubicBezTo>
                      <a:pt x="260070" y="117465"/>
                      <a:pt x="260709" y="118104"/>
                      <a:pt x="260709" y="118104"/>
                    </a:cubicBezTo>
                    <a:cubicBezTo>
                      <a:pt x="260709" y="118742"/>
                      <a:pt x="261348" y="118742"/>
                      <a:pt x="261348" y="119380"/>
                    </a:cubicBezTo>
                    <a:cubicBezTo>
                      <a:pt x="261348" y="120019"/>
                      <a:pt x="261348" y="120019"/>
                      <a:pt x="261348" y="120657"/>
                    </a:cubicBezTo>
                    <a:cubicBezTo>
                      <a:pt x="261348" y="121296"/>
                      <a:pt x="261348" y="121296"/>
                      <a:pt x="261348" y="121934"/>
                    </a:cubicBezTo>
                    <a:lnTo>
                      <a:pt x="261348" y="133425"/>
                    </a:lnTo>
                    <a:cubicBezTo>
                      <a:pt x="261348" y="137256"/>
                      <a:pt x="258792" y="139809"/>
                      <a:pt x="254959" y="139809"/>
                    </a:cubicBezTo>
                    <a:cubicBezTo>
                      <a:pt x="251125" y="139809"/>
                      <a:pt x="248569" y="137256"/>
                      <a:pt x="248569" y="133425"/>
                    </a:cubicBezTo>
                    <a:lnTo>
                      <a:pt x="248569" y="128318"/>
                    </a:lnTo>
                    <a:lnTo>
                      <a:pt x="202561" y="128318"/>
                    </a:lnTo>
                    <a:lnTo>
                      <a:pt x="203839" y="134702"/>
                    </a:lnTo>
                    <a:lnTo>
                      <a:pt x="283074" y="173644"/>
                    </a:lnTo>
                    <a:cubicBezTo>
                      <a:pt x="283074" y="173644"/>
                      <a:pt x="283713" y="174283"/>
                      <a:pt x="283713" y="174283"/>
                    </a:cubicBezTo>
                    <a:cubicBezTo>
                      <a:pt x="284352" y="174283"/>
                      <a:pt x="284352" y="174921"/>
                      <a:pt x="284991" y="174921"/>
                    </a:cubicBezTo>
                    <a:cubicBezTo>
                      <a:pt x="284991" y="174921"/>
                      <a:pt x="285630" y="175560"/>
                      <a:pt x="285630" y="175560"/>
                    </a:cubicBezTo>
                    <a:cubicBezTo>
                      <a:pt x="285630" y="176198"/>
                      <a:pt x="286269" y="176198"/>
                      <a:pt x="286269" y="176836"/>
                    </a:cubicBezTo>
                    <a:cubicBezTo>
                      <a:pt x="286269" y="177475"/>
                      <a:pt x="286269" y="178113"/>
                      <a:pt x="286908" y="179390"/>
                    </a:cubicBezTo>
                    <a:lnTo>
                      <a:pt x="286269" y="194711"/>
                    </a:lnTo>
                    <a:close/>
                  </a:path>
                </a:pathLst>
              </a:custGeom>
              <a:solidFill>
                <a:sysClr val="window" lastClr="FFFFFF"/>
              </a:solidFill>
              <a:ln w="6390" cap="flat">
                <a:noFill/>
                <a:prstDash val="solid"/>
                <a:miter/>
              </a:ln>
            </p:spPr>
            <p:txBody>
              <a:bodyPr rtlCol="0" anchor="ctr"/>
              <a:lstStyle/>
              <a:p>
                <a:pPr>
                  <a:defRPr/>
                </a:pPr>
                <a:endParaRPr lang="en-US" sz="1050" kern="0">
                  <a:solidFill>
                    <a:prstClr val="black"/>
                  </a:solidFill>
                  <a:latin typeface="Roboto Slab"/>
                </a:endParaRPr>
              </a:p>
            </p:txBody>
          </p:sp>
        </p:grpSp>
        <p:sp>
          <p:nvSpPr>
            <p:cNvPr id="20" name="Rectangle 19">
              <a:extLst>
                <a:ext uri="{FF2B5EF4-FFF2-40B4-BE49-F238E27FC236}">
                  <a16:creationId xmlns:a16="http://schemas.microsoft.com/office/drawing/2014/main" id="{13E0A4E7-6DDC-B18A-8D1C-1E71A1F9058C}"/>
                </a:ext>
              </a:extLst>
            </p:cNvPr>
            <p:cNvSpPr/>
            <p:nvPr/>
          </p:nvSpPr>
          <p:spPr>
            <a:xfrm>
              <a:off x="8920945" y="2287022"/>
              <a:ext cx="2203704" cy="286602"/>
            </a:xfrm>
            <a:prstGeom prst="rect">
              <a:avLst/>
            </a:prstGeom>
            <a:solidFill>
              <a:srgbClr val="046A38"/>
            </a:solidFill>
            <a:ln w="12700" cap="flat" cmpd="sng" algn="ctr">
              <a:solidFill>
                <a:srgbClr val="A0C6B3"/>
              </a:solidFill>
              <a:prstDash val="solid"/>
              <a:miter lim="800000"/>
            </a:ln>
            <a:effectLst/>
          </p:spPr>
          <p:txBody>
            <a:bodyPr rtlCol="0" anchor="ctr"/>
            <a:lstStyle/>
            <a:p>
              <a:pPr algn="ctr">
                <a:defRPr/>
              </a:pPr>
              <a:r>
                <a:rPr lang="en-GB" sz="1050" b="1" kern="0">
                  <a:solidFill>
                    <a:prstClr val="white"/>
                  </a:solidFill>
                  <a:latin typeface="Roboto Slab"/>
                </a:rPr>
                <a:t>MOCoP</a:t>
              </a:r>
            </a:p>
          </p:txBody>
        </p:sp>
        <p:sp>
          <p:nvSpPr>
            <p:cNvPr id="21" name="Rectangle 20">
              <a:extLst>
                <a:ext uri="{FF2B5EF4-FFF2-40B4-BE49-F238E27FC236}">
                  <a16:creationId xmlns:a16="http://schemas.microsoft.com/office/drawing/2014/main" id="{62D8B84B-6541-5C8A-D346-69F475AA9D49}"/>
                </a:ext>
              </a:extLst>
            </p:cNvPr>
            <p:cNvSpPr/>
            <p:nvPr/>
          </p:nvSpPr>
          <p:spPr>
            <a:xfrm>
              <a:off x="10022795" y="4649148"/>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Provisional registration</a:t>
              </a:r>
            </a:p>
          </p:txBody>
        </p:sp>
        <p:sp>
          <p:nvSpPr>
            <p:cNvPr id="22" name="Rectangle 21">
              <a:extLst>
                <a:ext uri="{FF2B5EF4-FFF2-40B4-BE49-F238E27FC236}">
                  <a16:creationId xmlns:a16="http://schemas.microsoft.com/office/drawing/2014/main" id="{116E9CFF-40DB-3707-E896-D8E12D99F9DA}"/>
                </a:ext>
              </a:extLst>
            </p:cNvPr>
            <p:cNvSpPr/>
            <p:nvPr/>
          </p:nvSpPr>
          <p:spPr>
            <a:xfrm>
              <a:off x="8947963" y="2697109"/>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Org chart</a:t>
              </a:r>
            </a:p>
          </p:txBody>
        </p:sp>
        <p:sp>
          <p:nvSpPr>
            <p:cNvPr id="23" name="Rectangle 22">
              <a:extLst>
                <a:ext uri="{FF2B5EF4-FFF2-40B4-BE49-F238E27FC236}">
                  <a16:creationId xmlns:a16="http://schemas.microsoft.com/office/drawing/2014/main" id="{32B99129-7222-CFF1-8C7F-25FAD3F50DAD}"/>
                </a:ext>
              </a:extLst>
            </p:cNvPr>
            <p:cNvSpPr/>
            <p:nvPr/>
          </p:nvSpPr>
          <p:spPr>
            <a:xfrm>
              <a:off x="10022797" y="2697109"/>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Agents and sub-contractors</a:t>
              </a:r>
            </a:p>
          </p:txBody>
        </p:sp>
        <p:sp>
          <p:nvSpPr>
            <p:cNvPr id="24" name="Rectangle 23">
              <a:extLst>
                <a:ext uri="{FF2B5EF4-FFF2-40B4-BE49-F238E27FC236}">
                  <a16:creationId xmlns:a16="http://schemas.microsoft.com/office/drawing/2014/main" id="{73C6DB9C-02DB-43CB-8A9F-51C0B01DBB42}"/>
                </a:ext>
              </a:extLst>
            </p:cNvPr>
            <p:cNvSpPr/>
            <p:nvPr/>
          </p:nvSpPr>
          <p:spPr>
            <a:xfrm>
              <a:off x="8947963" y="4649148"/>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Technical competency</a:t>
              </a:r>
            </a:p>
          </p:txBody>
        </p:sp>
        <p:sp>
          <p:nvSpPr>
            <p:cNvPr id="25" name="Rectangle 24">
              <a:extLst>
                <a:ext uri="{FF2B5EF4-FFF2-40B4-BE49-F238E27FC236}">
                  <a16:creationId xmlns:a16="http://schemas.microsoft.com/office/drawing/2014/main" id="{AAF6F9EC-ED37-0476-D7C4-05B7A8079655}"/>
                </a:ext>
              </a:extLst>
            </p:cNvPr>
            <p:cNvSpPr/>
            <p:nvPr/>
          </p:nvSpPr>
          <p:spPr>
            <a:xfrm>
              <a:off x="8947963" y="3350891"/>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Insurance</a:t>
              </a:r>
            </a:p>
          </p:txBody>
        </p:sp>
        <p:sp>
          <p:nvSpPr>
            <p:cNvPr id="26" name="Rectangle 25">
              <a:extLst>
                <a:ext uri="{FF2B5EF4-FFF2-40B4-BE49-F238E27FC236}">
                  <a16:creationId xmlns:a16="http://schemas.microsoft.com/office/drawing/2014/main" id="{02F29CD9-C1AB-146E-770A-4A61F55C858D}"/>
                </a:ext>
              </a:extLst>
            </p:cNvPr>
            <p:cNvSpPr/>
            <p:nvPr/>
          </p:nvSpPr>
          <p:spPr>
            <a:xfrm>
              <a:off x="10022795" y="3350891"/>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Company policy</a:t>
              </a:r>
            </a:p>
          </p:txBody>
        </p:sp>
        <p:sp>
          <p:nvSpPr>
            <p:cNvPr id="27" name="Rectangle 26">
              <a:extLst>
                <a:ext uri="{FF2B5EF4-FFF2-40B4-BE49-F238E27FC236}">
                  <a16:creationId xmlns:a16="http://schemas.microsoft.com/office/drawing/2014/main" id="{4F4B77D8-B801-454D-D722-7265EB6D1E98}"/>
                </a:ext>
              </a:extLst>
            </p:cNvPr>
            <p:cNvSpPr/>
            <p:nvPr/>
          </p:nvSpPr>
          <p:spPr>
            <a:xfrm>
              <a:off x="8952097" y="3995366"/>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Training and expertise</a:t>
              </a:r>
            </a:p>
          </p:txBody>
        </p:sp>
        <p:sp>
          <p:nvSpPr>
            <p:cNvPr id="28" name="Rectangle 27">
              <a:extLst>
                <a:ext uri="{FF2B5EF4-FFF2-40B4-BE49-F238E27FC236}">
                  <a16:creationId xmlns:a16="http://schemas.microsoft.com/office/drawing/2014/main" id="{D258FB5B-0119-9DB8-5710-E775346E2DBF}"/>
                </a:ext>
              </a:extLst>
            </p:cNvPr>
            <p:cNvSpPr/>
            <p:nvPr/>
          </p:nvSpPr>
          <p:spPr>
            <a:xfrm>
              <a:off x="10022796" y="3995366"/>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Working practices</a:t>
              </a:r>
            </a:p>
          </p:txBody>
        </p:sp>
        <p:sp>
          <p:nvSpPr>
            <p:cNvPr id="29" name="Rectangle 28">
              <a:extLst>
                <a:ext uri="{FF2B5EF4-FFF2-40B4-BE49-F238E27FC236}">
                  <a16:creationId xmlns:a16="http://schemas.microsoft.com/office/drawing/2014/main" id="{E613E5EF-172D-6F71-CCDB-B64C9B70A3B9}"/>
                </a:ext>
              </a:extLst>
            </p:cNvPr>
            <p:cNvSpPr/>
            <p:nvPr/>
          </p:nvSpPr>
          <p:spPr>
            <a:xfrm>
              <a:off x="7289221" y="5246126"/>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GT authorisation processes</a:t>
              </a:r>
            </a:p>
          </p:txBody>
        </p:sp>
        <p:sp>
          <p:nvSpPr>
            <p:cNvPr id="30" name="Rectangle 29">
              <a:extLst>
                <a:ext uri="{FF2B5EF4-FFF2-40B4-BE49-F238E27FC236}">
                  <a16:creationId xmlns:a16="http://schemas.microsoft.com/office/drawing/2014/main" id="{9C8E15F7-9BF8-012C-EB7D-6D7C41841F37}"/>
                </a:ext>
              </a:extLst>
            </p:cNvPr>
            <p:cNvSpPr/>
            <p:nvPr/>
          </p:nvSpPr>
          <p:spPr>
            <a:xfrm>
              <a:off x="6218523" y="5852808"/>
              <a:ext cx="1053912"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Systems and processes in relation to data flows</a:t>
              </a:r>
            </a:p>
          </p:txBody>
        </p:sp>
        <p:sp>
          <p:nvSpPr>
            <p:cNvPr id="31" name="Rectangle 30">
              <a:extLst>
                <a:ext uri="{FF2B5EF4-FFF2-40B4-BE49-F238E27FC236}">
                  <a16:creationId xmlns:a16="http://schemas.microsoft.com/office/drawing/2014/main" id="{0B23DA39-A473-BB27-D14B-A46A544BEA4A}"/>
                </a:ext>
              </a:extLst>
            </p:cNvPr>
            <p:cNvSpPr/>
            <p:nvPr/>
          </p:nvSpPr>
          <p:spPr>
            <a:xfrm>
              <a:off x="7317858" y="5852808"/>
              <a:ext cx="1025275" cy="549716"/>
            </a:xfrm>
            <a:prstGeom prst="rect">
              <a:avLst/>
            </a:prstGeom>
            <a:solidFill>
              <a:srgbClr val="FFFFFF"/>
            </a:solidFill>
            <a:ln w="12700" cap="flat" cmpd="sng" algn="ctr">
              <a:solidFill>
                <a:srgbClr val="4D8934"/>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Internal testing of systems </a:t>
              </a:r>
            </a:p>
          </p:txBody>
        </p:sp>
        <p:sp>
          <p:nvSpPr>
            <p:cNvPr id="32" name="Rectangle 31">
              <a:extLst>
                <a:ext uri="{FF2B5EF4-FFF2-40B4-BE49-F238E27FC236}">
                  <a16:creationId xmlns:a16="http://schemas.microsoft.com/office/drawing/2014/main" id="{04AABF53-1674-0BB3-9D28-E79765743EC0}"/>
                </a:ext>
              </a:extLst>
            </p:cNvPr>
            <p:cNvSpPr/>
            <p:nvPr/>
          </p:nvSpPr>
          <p:spPr>
            <a:xfrm>
              <a:off x="8927143" y="5277929"/>
              <a:ext cx="1053912"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Systems and processes in relation to data flows</a:t>
              </a:r>
            </a:p>
          </p:txBody>
        </p:sp>
        <p:sp>
          <p:nvSpPr>
            <p:cNvPr id="33" name="Rectangle 32">
              <a:extLst>
                <a:ext uri="{FF2B5EF4-FFF2-40B4-BE49-F238E27FC236}">
                  <a16:creationId xmlns:a16="http://schemas.microsoft.com/office/drawing/2014/main" id="{E114EE79-721B-DD2B-381B-2319DCC666D2}"/>
                </a:ext>
              </a:extLst>
            </p:cNvPr>
            <p:cNvSpPr/>
            <p:nvPr/>
          </p:nvSpPr>
          <p:spPr>
            <a:xfrm>
              <a:off x="10031243" y="5277929"/>
              <a:ext cx="1025275" cy="549716"/>
            </a:xfrm>
            <a:prstGeom prst="rect">
              <a:avLst/>
            </a:prstGeom>
            <a:solidFill>
              <a:srgbClr val="FFFFFF"/>
            </a:solidFill>
            <a:ln w="12700" cap="flat" cmpd="sng" algn="ctr">
              <a:solidFill>
                <a:srgbClr val="046A38"/>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r>
                <a:rPr lang="en-GB" sz="900" kern="0">
                  <a:solidFill>
                    <a:prstClr val="black"/>
                  </a:solidFill>
                  <a:latin typeface="Roboto Slab"/>
                </a:rPr>
                <a:t>Internal testing of systems </a:t>
              </a:r>
            </a:p>
          </p:txBody>
        </p:sp>
      </p:grpSp>
      <p:pic>
        <p:nvPicPr>
          <p:cNvPr id="39" name="Picture 38">
            <a:extLst>
              <a:ext uri="{FF2B5EF4-FFF2-40B4-BE49-F238E27FC236}">
                <a16:creationId xmlns:a16="http://schemas.microsoft.com/office/drawing/2014/main" id="{A4D9B185-D80F-77A0-CB86-B216538950D9}"/>
              </a:ext>
            </a:extLst>
          </p:cNvPr>
          <p:cNvPicPr>
            <a:picLocks noChangeAspect="1"/>
          </p:cNvPicPr>
          <p:nvPr/>
        </p:nvPicPr>
        <p:blipFill>
          <a:blip r:embed="rId2"/>
          <a:stretch>
            <a:fillRect/>
          </a:stretch>
        </p:blipFill>
        <p:spPr>
          <a:xfrm>
            <a:off x="6096000" y="1454724"/>
            <a:ext cx="6047483" cy="4620891"/>
          </a:xfrm>
          <a:prstGeom prst="rect">
            <a:avLst/>
          </a:prstGeom>
        </p:spPr>
      </p:pic>
      <p:sp>
        <p:nvSpPr>
          <p:cNvPr id="40" name="Text Placeholder 2">
            <a:extLst>
              <a:ext uri="{FF2B5EF4-FFF2-40B4-BE49-F238E27FC236}">
                <a16:creationId xmlns:a16="http://schemas.microsoft.com/office/drawing/2014/main" id="{EFAC7826-7D08-C3E3-6E16-9064D045BF4F}"/>
              </a:ext>
            </a:extLst>
          </p:cNvPr>
          <p:cNvSpPr txBox="1">
            <a:spLocks/>
          </p:cNvSpPr>
          <p:nvPr/>
        </p:nvSpPr>
        <p:spPr>
          <a:xfrm>
            <a:off x="410665" y="1266665"/>
            <a:ext cx="5385514" cy="639763"/>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accent3"/>
                </a:solidFill>
              </a:rPr>
              <a:t>Accession</a:t>
            </a:r>
          </a:p>
        </p:txBody>
      </p:sp>
      <p:sp>
        <p:nvSpPr>
          <p:cNvPr id="41" name="Text Placeholder 2">
            <a:extLst>
              <a:ext uri="{FF2B5EF4-FFF2-40B4-BE49-F238E27FC236}">
                <a16:creationId xmlns:a16="http://schemas.microsoft.com/office/drawing/2014/main" id="{FD1A09D0-B4F2-F0DB-E6D0-4AA0FD09149B}"/>
              </a:ext>
            </a:extLst>
          </p:cNvPr>
          <p:cNvSpPr txBox="1">
            <a:spLocks/>
          </p:cNvSpPr>
          <p:nvPr/>
        </p:nvSpPr>
        <p:spPr>
          <a:xfrm>
            <a:off x="6578524" y="1270048"/>
            <a:ext cx="5385514" cy="639763"/>
          </a:xfrm>
          <a:prstGeom prst="rect">
            <a:avLst/>
          </a:prstGeom>
        </p:spPr>
        <p:txBody>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accent3"/>
                </a:solidFill>
              </a:rPr>
              <a:t>Maintaining</a:t>
            </a:r>
          </a:p>
        </p:txBody>
      </p:sp>
    </p:spTree>
    <p:extLst>
      <p:ext uri="{BB962C8B-B14F-4D97-AF65-F5344CB8AC3E}">
        <p14:creationId xmlns:p14="http://schemas.microsoft.com/office/powerpoint/2010/main" val="121597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7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3664311" cy="1325563"/>
          </a:xfrm>
        </p:spPr>
        <p:txBody>
          <a:bodyPr>
            <a:normAutofit/>
          </a:bodyPr>
          <a:lstStyle/>
          <a:p>
            <a:r>
              <a:rPr lang="en-GB" sz="3600" dirty="0"/>
              <a:t>QUESTIONS?</a:t>
            </a:r>
          </a:p>
        </p:txBody>
      </p:sp>
    </p:spTree>
    <p:extLst>
      <p:ext uri="{BB962C8B-B14F-4D97-AF65-F5344CB8AC3E}">
        <p14:creationId xmlns:p14="http://schemas.microsoft.com/office/powerpoint/2010/main" val="1321332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909DC6-E209-35B7-07C8-0071939D96D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79D9A78E-DAB9-0ABA-EF13-E51E479DCDC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FB146BD-7B1B-7218-A239-F9836619D30C}"/>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5B727799-BFC0-2948-955F-EB52531D70E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86924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AUDITS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3584215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dirty="0"/>
              <a:t>Introducing Your presenters</a:t>
            </a:r>
          </a:p>
        </p:txBody>
      </p:sp>
      <p:pic>
        <p:nvPicPr>
          <p:cNvPr id="7" name="Picture Placeholder 6">
            <a:extLst>
              <a:ext uri="{FF2B5EF4-FFF2-40B4-BE49-F238E27FC236}">
                <a16:creationId xmlns:a16="http://schemas.microsoft.com/office/drawing/2014/main" id="{56BEA6FD-8C70-28F8-44AB-23D5853B013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278" r="8278"/>
          <a:stretch/>
        </p:blipFill>
        <p:spPr>
          <a:xfrm>
            <a:off x="838200" y="1606550"/>
            <a:ext cx="2631393" cy="3153457"/>
          </a:xfrm>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p:txBody>
          <a:bodyPr/>
          <a:lstStyle/>
          <a:p>
            <a:r>
              <a:rPr lang="en-GB" sz="1800" dirty="0"/>
              <a:t>Amie Lauper-Bull</a:t>
            </a:r>
            <a:endParaRPr lang="en-GB" dirty="0"/>
          </a:p>
          <a:p>
            <a:r>
              <a:rPr lang="en-GB" dirty="0"/>
              <a:t>REC Code Manager</a:t>
            </a:r>
          </a:p>
          <a:p>
            <a:r>
              <a:rPr lang="en-GB" dirty="0"/>
              <a:t>Communication and Events Officer</a:t>
            </a:r>
          </a:p>
        </p:txBody>
      </p:sp>
      <p:pic>
        <p:nvPicPr>
          <p:cNvPr id="12" name="Picture Placeholder 11">
            <a:extLst>
              <a:ext uri="{FF2B5EF4-FFF2-40B4-BE49-F238E27FC236}">
                <a16:creationId xmlns:a16="http://schemas.microsoft.com/office/drawing/2014/main" id="{399A6ACC-9124-B369-010B-1A54BE3FEB0D}"/>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4198" r="24198"/>
          <a:stretch/>
        </p:blipFill>
        <p:spPr>
          <a:xfrm>
            <a:off x="7491662" y="1606550"/>
            <a:ext cx="2631393" cy="3401286"/>
          </a:xfrm>
        </p:spPr>
      </p:pic>
      <p:sp>
        <p:nvSpPr>
          <p:cNvPr id="8" name="Text Placeholder 7">
            <a:extLst>
              <a:ext uri="{FF2B5EF4-FFF2-40B4-BE49-F238E27FC236}">
                <a16:creationId xmlns:a16="http://schemas.microsoft.com/office/drawing/2014/main" id="{F9E2836F-155D-369A-49DC-9DFD3D7D173B}"/>
              </a:ext>
            </a:extLst>
          </p:cNvPr>
          <p:cNvSpPr>
            <a:spLocks noGrp="1"/>
          </p:cNvSpPr>
          <p:nvPr>
            <p:ph type="body" sz="quarter" idx="16"/>
          </p:nvPr>
        </p:nvSpPr>
        <p:spPr/>
        <p:txBody>
          <a:bodyPr/>
          <a:lstStyle/>
          <a:p>
            <a:r>
              <a:rPr lang="en-GB" sz="1800" dirty="0"/>
              <a:t>Helen Fosberry</a:t>
            </a:r>
            <a:endParaRPr lang="en-GB" dirty="0"/>
          </a:p>
          <a:p>
            <a:r>
              <a:rPr lang="en-GB" dirty="0"/>
              <a:t>REC Code Manager</a:t>
            </a:r>
          </a:p>
          <a:p>
            <a:r>
              <a:rPr lang="en-GB" dirty="0"/>
              <a:t>Continuous Improvement Manager</a:t>
            </a:r>
          </a:p>
        </p:txBody>
      </p:sp>
      <p:pic>
        <p:nvPicPr>
          <p:cNvPr id="14" name="Picture Placeholder 13" descr="A person in a tuxedo&#10;&#10;Description automatically generated with medium confidence">
            <a:extLst>
              <a:ext uri="{FF2B5EF4-FFF2-40B4-BE49-F238E27FC236}">
                <a16:creationId xmlns:a16="http://schemas.microsoft.com/office/drawing/2014/main" id="{A8881E59-49D6-7923-B65E-073FCE00A5B2}"/>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3395" r="3395"/>
          <a:stretch>
            <a:fillRect/>
          </a:stretch>
        </p:blipFill>
        <p:spPr/>
      </p:pic>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p:txBody>
          <a:bodyPr/>
          <a:lstStyle/>
          <a:p>
            <a:r>
              <a:rPr lang="en-GB" sz="1800" dirty="0"/>
              <a:t>Dave Wright</a:t>
            </a:r>
            <a:endParaRPr lang="en-GB" dirty="0"/>
          </a:p>
          <a:p>
            <a:r>
              <a:rPr lang="en-GB" dirty="0"/>
              <a:t>Metering Consultant</a:t>
            </a:r>
          </a:p>
        </p:txBody>
      </p:sp>
    </p:spTree>
    <p:extLst>
      <p:ext uri="{BB962C8B-B14F-4D97-AF65-F5344CB8AC3E}">
        <p14:creationId xmlns:p14="http://schemas.microsoft.com/office/powerpoint/2010/main" val="1715349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8199-9EF8-3E21-B54A-0AC8180EB67F}"/>
              </a:ext>
            </a:extLst>
          </p:cNvPr>
          <p:cNvSpPr>
            <a:spLocks noGrp="1"/>
          </p:cNvSpPr>
          <p:nvPr>
            <p:ph type="title"/>
          </p:nvPr>
        </p:nvSpPr>
        <p:spPr/>
        <p:txBody>
          <a:bodyPr/>
          <a:lstStyle/>
          <a:p>
            <a:r>
              <a:rPr lang="en-GB" dirty="0"/>
              <a:t>AUDITS</a:t>
            </a:r>
          </a:p>
        </p:txBody>
      </p:sp>
      <p:pic>
        <p:nvPicPr>
          <p:cNvPr id="4" name="Table Placeholder 3">
            <a:extLst>
              <a:ext uri="{FF2B5EF4-FFF2-40B4-BE49-F238E27FC236}">
                <a16:creationId xmlns:a16="http://schemas.microsoft.com/office/drawing/2014/main" id="{9D0CAAA4-CFE7-CBE8-FD41-BE756812BDC6}"/>
              </a:ext>
            </a:extLst>
          </p:cNvPr>
          <p:cNvPicPr>
            <a:picLocks noGrp="1" noChangeAspect="1"/>
          </p:cNvPicPr>
          <p:nvPr>
            <p:ph type="tbl" sz="quarter" idx="10"/>
          </p:nvPr>
        </p:nvPicPr>
        <p:blipFill>
          <a:blip r:embed="rId3"/>
          <a:stretch>
            <a:fillRect/>
          </a:stretch>
        </p:blipFill>
        <p:spPr>
          <a:xfrm>
            <a:off x="171667" y="1618593"/>
            <a:ext cx="10908262" cy="4274299"/>
          </a:xfrm>
          <a:prstGeom prst="rect">
            <a:avLst/>
          </a:prstGeom>
        </p:spPr>
      </p:pic>
    </p:spTree>
    <p:extLst>
      <p:ext uri="{BB962C8B-B14F-4D97-AF65-F5344CB8AC3E}">
        <p14:creationId xmlns:p14="http://schemas.microsoft.com/office/powerpoint/2010/main" val="3439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820ED-919A-C4D5-05B7-72C303C3BB4A}"/>
              </a:ext>
            </a:extLst>
          </p:cNvPr>
          <p:cNvSpPr>
            <a:spLocks noGrp="1"/>
          </p:cNvSpPr>
          <p:nvPr>
            <p:ph type="title"/>
          </p:nvPr>
        </p:nvSpPr>
        <p:spPr/>
        <p:txBody>
          <a:bodyPr/>
          <a:lstStyle/>
          <a:p>
            <a:r>
              <a:rPr lang="en-GB" dirty="0"/>
              <a:t>AUDITS</a:t>
            </a:r>
          </a:p>
        </p:txBody>
      </p:sp>
      <p:pic>
        <p:nvPicPr>
          <p:cNvPr id="4" name="Table Placeholder 3">
            <a:extLst>
              <a:ext uri="{FF2B5EF4-FFF2-40B4-BE49-F238E27FC236}">
                <a16:creationId xmlns:a16="http://schemas.microsoft.com/office/drawing/2014/main" id="{256BE327-37D1-3FED-4B4A-5666542DA9B4}"/>
              </a:ext>
            </a:extLst>
          </p:cNvPr>
          <p:cNvPicPr>
            <a:picLocks noGrp="1" noChangeAspect="1"/>
          </p:cNvPicPr>
          <p:nvPr>
            <p:ph type="tbl" sz="quarter" idx="10"/>
          </p:nvPr>
        </p:nvPicPr>
        <p:blipFill>
          <a:blip r:embed="rId2"/>
          <a:stretch>
            <a:fillRect/>
          </a:stretch>
        </p:blipFill>
        <p:spPr>
          <a:xfrm>
            <a:off x="838200" y="1332033"/>
            <a:ext cx="10090861" cy="4924415"/>
          </a:xfrm>
          <a:prstGeom prst="rect">
            <a:avLst/>
          </a:prstGeom>
        </p:spPr>
      </p:pic>
    </p:spTree>
    <p:extLst>
      <p:ext uri="{BB962C8B-B14F-4D97-AF65-F5344CB8AC3E}">
        <p14:creationId xmlns:p14="http://schemas.microsoft.com/office/powerpoint/2010/main" val="2033072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3664311" cy="1325563"/>
          </a:xfrm>
        </p:spPr>
        <p:txBody>
          <a:bodyPr>
            <a:normAutofit/>
          </a:bodyPr>
          <a:lstStyle/>
          <a:p>
            <a:r>
              <a:rPr lang="en-GB" sz="3600" dirty="0"/>
              <a:t>QUESTIONS?</a:t>
            </a:r>
          </a:p>
        </p:txBody>
      </p:sp>
    </p:spTree>
    <p:extLst>
      <p:ext uri="{BB962C8B-B14F-4D97-AF65-F5344CB8AC3E}">
        <p14:creationId xmlns:p14="http://schemas.microsoft.com/office/powerpoint/2010/main" val="2844966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7FA28-3BC8-FDAE-F224-8F1F9F3B5B08}"/>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8EE14EF-0ED0-857F-F391-60AD990F2BD4}"/>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DC49AAF-79B2-2937-F2EA-D03C8F1175F0}"/>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588E74E9-3005-E308-B489-38D503FC6627}"/>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777673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Change process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932193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20DB2-6DCA-4F7C-B70B-CB6497E35D4F}"/>
              </a:ext>
            </a:extLst>
          </p:cNvPr>
          <p:cNvSpPr>
            <a:spLocks noGrp="1"/>
          </p:cNvSpPr>
          <p:nvPr>
            <p:ph type="title"/>
          </p:nvPr>
        </p:nvSpPr>
        <p:spPr/>
        <p:txBody>
          <a:bodyPr/>
          <a:lstStyle/>
          <a:p>
            <a:r>
              <a:rPr lang="en-GB" dirty="0"/>
              <a:t>change</a:t>
            </a:r>
          </a:p>
        </p:txBody>
      </p:sp>
      <p:pic>
        <p:nvPicPr>
          <p:cNvPr id="4" name="Table Placeholder 3">
            <a:extLst>
              <a:ext uri="{FF2B5EF4-FFF2-40B4-BE49-F238E27FC236}">
                <a16:creationId xmlns:a16="http://schemas.microsoft.com/office/drawing/2014/main" id="{DE852439-CD74-5F5E-F590-D5386A2CDFE7}"/>
              </a:ext>
            </a:extLst>
          </p:cNvPr>
          <p:cNvPicPr>
            <a:picLocks noGrp="1" noChangeAspect="1"/>
          </p:cNvPicPr>
          <p:nvPr>
            <p:ph type="tbl" sz="quarter" idx="10"/>
          </p:nvPr>
        </p:nvPicPr>
        <p:blipFill>
          <a:blip r:embed="rId2"/>
          <a:stretch>
            <a:fillRect/>
          </a:stretch>
        </p:blipFill>
        <p:spPr>
          <a:xfrm>
            <a:off x="838200" y="1586676"/>
            <a:ext cx="10618432" cy="4740969"/>
          </a:xfrm>
          <a:prstGeom prst="rect">
            <a:avLst/>
          </a:prstGeom>
        </p:spPr>
      </p:pic>
    </p:spTree>
    <p:extLst>
      <p:ext uri="{BB962C8B-B14F-4D97-AF65-F5344CB8AC3E}">
        <p14:creationId xmlns:p14="http://schemas.microsoft.com/office/powerpoint/2010/main" val="1333165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3C32-CEC3-699F-1A5D-73064BD7AF42}"/>
              </a:ext>
            </a:extLst>
          </p:cNvPr>
          <p:cNvSpPr>
            <a:spLocks noGrp="1"/>
          </p:cNvSpPr>
          <p:nvPr>
            <p:ph type="title"/>
          </p:nvPr>
        </p:nvSpPr>
        <p:spPr/>
        <p:txBody>
          <a:bodyPr/>
          <a:lstStyle/>
          <a:p>
            <a:r>
              <a:rPr lang="en-GB" dirty="0"/>
              <a:t>change</a:t>
            </a:r>
          </a:p>
        </p:txBody>
      </p:sp>
      <p:pic>
        <p:nvPicPr>
          <p:cNvPr id="4" name="Table Placeholder 3">
            <a:extLst>
              <a:ext uri="{FF2B5EF4-FFF2-40B4-BE49-F238E27FC236}">
                <a16:creationId xmlns:a16="http://schemas.microsoft.com/office/drawing/2014/main" id="{881BAB2B-11E4-7A79-A60C-E5D6A6135EA5}"/>
              </a:ext>
            </a:extLst>
          </p:cNvPr>
          <p:cNvPicPr>
            <a:picLocks noGrp="1" noChangeAspect="1"/>
          </p:cNvPicPr>
          <p:nvPr>
            <p:ph type="tbl" sz="quarter" idx="10"/>
          </p:nvPr>
        </p:nvPicPr>
        <p:blipFill>
          <a:blip r:embed="rId3"/>
          <a:stretch>
            <a:fillRect/>
          </a:stretch>
        </p:blipFill>
        <p:spPr>
          <a:xfrm>
            <a:off x="725811" y="1540377"/>
            <a:ext cx="10177542" cy="4756421"/>
          </a:xfrm>
          <a:prstGeom prst="rect">
            <a:avLst/>
          </a:prstGeom>
        </p:spPr>
      </p:pic>
    </p:spTree>
    <p:extLst>
      <p:ext uri="{BB962C8B-B14F-4D97-AF65-F5344CB8AC3E}">
        <p14:creationId xmlns:p14="http://schemas.microsoft.com/office/powerpoint/2010/main" val="616050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5F819-E6AE-4BBB-295D-13CABB82020F}"/>
              </a:ext>
            </a:extLst>
          </p:cNvPr>
          <p:cNvSpPr>
            <a:spLocks noGrp="1"/>
          </p:cNvSpPr>
          <p:nvPr>
            <p:ph type="title"/>
          </p:nvPr>
        </p:nvSpPr>
        <p:spPr/>
        <p:txBody>
          <a:bodyPr/>
          <a:lstStyle/>
          <a:p>
            <a:r>
              <a:rPr lang="en-GB" dirty="0"/>
              <a:t>Change process overview</a:t>
            </a:r>
          </a:p>
        </p:txBody>
      </p:sp>
      <p:pic>
        <p:nvPicPr>
          <p:cNvPr id="4" name="A1AD6B9F-04E2-4417-8EDA-139837A6711F">
            <a:extLst>
              <a:ext uri="{FF2B5EF4-FFF2-40B4-BE49-F238E27FC236}">
                <a16:creationId xmlns:a16="http://schemas.microsoft.com/office/drawing/2014/main" id="{C1C81FCD-4ED2-7745-6E05-8C7564B6DB58}"/>
              </a:ext>
            </a:extLst>
          </p:cNvPr>
          <p:cNvPicPr>
            <a:picLocks noGrp="1" noChangeAspect="1" noChangeArrowheads="1"/>
          </p:cNvPicPr>
          <p:nvPr>
            <p:ph type="tbl" sz="quarter" idx="10"/>
          </p:nvPr>
        </p:nvPicPr>
        <p:blipFill>
          <a:blip r:embed="rId2">
            <a:extLst>
              <a:ext uri="{28A0092B-C50C-407E-A947-70E740481C1C}">
                <a14:useLocalDpi xmlns:a14="http://schemas.microsoft.com/office/drawing/2010/main" val="0"/>
              </a:ext>
            </a:extLst>
          </a:blip>
          <a:srcRect/>
          <a:stretch>
            <a:fillRect/>
          </a:stretch>
        </p:blipFill>
        <p:spPr bwMode="auto">
          <a:xfrm>
            <a:off x="109466" y="2025570"/>
            <a:ext cx="11416209" cy="380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8654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63A0-146E-0E61-3426-0411A14698BC}"/>
              </a:ext>
            </a:extLst>
          </p:cNvPr>
          <p:cNvSpPr>
            <a:spLocks noGrp="1"/>
          </p:cNvSpPr>
          <p:nvPr>
            <p:ph type="title"/>
          </p:nvPr>
        </p:nvSpPr>
        <p:spPr/>
        <p:txBody>
          <a:bodyPr/>
          <a:lstStyle/>
          <a:p>
            <a:r>
              <a:rPr lang="en-GB" dirty="0"/>
              <a:t>Change roles</a:t>
            </a:r>
          </a:p>
        </p:txBody>
      </p:sp>
      <p:graphicFrame>
        <p:nvGraphicFramePr>
          <p:cNvPr id="4" name="Table Placeholder 3">
            <a:extLst>
              <a:ext uri="{FF2B5EF4-FFF2-40B4-BE49-F238E27FC236}">
                <a16:creationId xmlns:a16="http://schemas.microsoft.com/office/drawing/2014/main" id="{50A40C3C-714F-1998-5042-66BC4AB7FCE3}"/>
              </a:ext>
            </a:extLst>
          </p:cNvPr>
          <p:cNvGraphicFramePr>
            <a:graphicFrameLocks noGrp="1"/>
          </p:cNvGraphicFramePr>
          <p:nvPr>
            <p:ph type="tbl" sz="quarter" idx="10"/>
            <p:extLst>
              <p:ext uri="{D42A27DB-BD31-4B8C-83A1-F6EECF244321}">
                <p14:modId xmlns:p14="http://schemas.microsoft.com/office/powerpoint/2010/main" val="241240088"/>
              </p:ext>
            </p:extLst>
          </p:nvPr>
        </p:nvGraphicFramePr>
        <p:xfrm>
          <a:off x="1173865" y="1644550"/>
          <a:ext cx="10088301" cy="4964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6932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986E-A03D-E77B-7CF8-B39BF232E672}"/>
              </a:ext>
            </a:extLst>
          </p:cNvPr>
          <p:cNvSpPr>
            <a:spLocks noGrp="1"/>
          </p:cNvSpPr>
          <p:nvPr>
            <p:ph type="title"/>
          </p:nvPr>
        </p:nvSpPr>
        <p:spPr/>
        <p:txBody>
          <a:bodyPr/>
          <a:lstStyle/>
          <a:p>
            <a:r>
              <a:rPr lang="en-GB" dirty="0"/>
              <a:t>Weighting in change</a:t>
            </a:r>
          </a:p>
        </p:txBody>
      </p:sp>
      <p:graphicFrame>
        <p:nvGraphicFramePr>
          <p:cNvPr id="4" name="Table Placeholder 3">
            <a:extLst>
              <a:ext uri="{FF2B5EF4-FFF2-40B4-BE49-F238E27FC236}">
                <a16:creationId xmlns:a16="http://schemas.microsoft.com/office/drawing/2014/main" id="{3FAE312E-157A-BCCA-5410-DB1EC58AE135}"/>
              </a:ext>
            </a:extLst>
          </p:cNvPr>
          <p:cNvGraphicFramePr>
            <a:graphicFrameLocks noGrp="1"/>
          </p:cNvGraphicFramePr>
          <p:nvPr>
            <p:ph type="tbl" sz="quarter" idx="10"/>
            <p:extLst>
              <p:ext uri="{D42A27DB-BD31-4B8C-83A1-F6EECF244321}">
                <p14:modId xmlns:p14="http://schemas.microsoft.com/office/powerpoint/2010/main" val="1634721453"/>
              </p:ext>
            </p:extLst>
          </p:nvPr>
        </p:nvGraphicFramePr>
        <p:xfrm>
          <a:off x="266218" y="1493134"/>
          <a:ext cx="10510621" cy="5215958"/>
        </p:xfrm>
        <a:graphic>
          <a:graphicData uri="http://schemas.openxmlformats.org/drawingml/2006/table">
            <a:tbl>
              <a:tblPr firstRow="1" firstCol="1" bandRow="1">
                <a:tableStyleId>{5C22544A-7EE6-4342-B048-85BDC9FD1C3A}</a:tableStyleId>
              </a:tblPr>
              <a:tblGrid>
                <a:gridCol w="2298606">
                  <a:extLst>
                    <a:ext uri="{9D8B030D-6E8A-4147-A177-3AD203B41FA5}">
                      <a16:colId xmlns:a16="http://schemas.microsoft.com/office/drawing/2014/main" val="2181961773"/>
                    </a:ext>
                  </a:extLst>
                </a:gridCol>
                <a:gridCol w="1300593">
                  <a:extLst>
                    <a:ext uri="{9D8B030D-6E8A-4147-A177-3AD203B41FA5}">
                      <a16:colId xmlns:a16="http://schemas.microsoft.com/office/drawing/2014/main" val="349835095"/>
                    </a:ext>
                  </a:extLst>
                </a:gridCol>
                <a:gridCol w="6911422">
                  <a:extLst>
                    <a:ext uri="{9D8B030D-6E8A-4147-A177-3AD203B41FA5}">
                      <a16:colId xmlns:a16="http://schemas.microsoft.com/office/drawing/2014/main" val="1640092363"/>
                    </a:ext>
                  </a:extLst>
                </a:gridCol>
              </a:tblGrid>
              <a:tr h="661703">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Importance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Weighting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How much will change compared to the current arrangement </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extLst>
                  <a:ext uri="{0D108BD9-81ED-4DB2-BD59-A6C34878D82A}">
                    <a16:rowId xmlns:a16="http://schemas.microsoft.com/office/drawing/2014/main" val="78701634"/>
                  </a:ext>
                </a:extLst>
              </a:tr>
              <a:tr h="930111">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Consumer Impacts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30</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Deliver benefits to consumers through improved experiences, reduced detriment, reduced cost or wider societal benefits.</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extLst>
                  <a:ext uri="{0D108BD9-81ED-4DB2-BD59-A6C34878D82A}">
                    <a16:rowId xmlns:a16="http://schemas.microsoft.com/office/drawing/2014/main" val="791320339"/>
                  </a:ext>
                </a:extLst>
              </a:tr>
              <a:tr h="833811">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Security Impacts </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rPr>
                        <a:t>25</a:t>
                      </a:r>
                      <a:endParaRPr lang="en-GB" sz="140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Resolve issues or facilitate improvements relating to data protection and information security in the energy market</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extLst>
                  <a:ext uri="{0D108BD9-81ED-4DB2-BD59-A6C34878D82A}">
                    <a16:rowId xmlns:a16="http://schemas.microsoft.com/office/drawing/2014/main" val="42283927"/>
                  </a:ext>
                </a:extLst>
              </a:tr>
              <a:tr h="930111">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Legal/Regulatory compliance </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rPr>
                        <a:t>20</a:t>
                      </a:r>
                      <a:endParaRPr lang="en-GB" sz="140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Ensure that RECCo, Parties and Service Providers meet the obligations of all relevant laws, regulations and licence conditions</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extLst>
                  <a:ext uri="{0D108BD9-81ED-4DB2-BD59-A6C34878D82A}">
                    <a16:rowId xmlns:a16="http://schemas.microsoft.com/office/drawing/2014/main" val="3595658375"/>
                  </a:ext>
                </a:extLst>
              </a:tr>
              <a:tr h="930111">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Strategic Direction </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rPr>
                        <a:t>15</a:t>
                      </a:r>
                      <a:endParaRPr lang="en-GB" sz="140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Support the implementation of the REC Strategy and strategic objectives, and wider regulatory strategies</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extLst>
                  <a:ext uri="{0D108BD9-81ED-4DB2-BD59-A6C34878D82A}">
                    <a16:rowId xmlns:a16="http://schemas.microsoft.com/office/drawing/2014/main" val="972567515"/>
                  </a:ext>
                </a:extLst>
              </a:tr>
              <a:tr h="930111">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Cost Benefit/Value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rgbClr val="68A495"/>
                    </a:solidFill>
                  </a:tcPr>
                </a:tc>
                <a:tc>
                  <a:txBody>
                    <a:bodyPr/>
                    <a:lstStyle/>
                    <a:p>
                      <a:pPr>
                        <a:lnSpc>
                          <a:spcPct val="107000"/>
                        </a:lnSpc>
                        <a:spcAft>
                          <a:spcPts val="800"/>
                        </a:spcAft>
                      </a:pPr>
                      <a:r>
                        <a:rPr lang="en-GB" sz="1400">
                          <a:effectLst/>
                          <a:latin typeface="Roboto" panose="02000000000000000000" pitchFamily="2" charset="0"/>
                          <a:ea typeface="Roboto" panose="02000000000000000000" pitchFamily="2" charset="0"/>
                        </a:rPr>
                        <a:t>10</a:t>
                      </a:r>
                      <a:endParaRPr lang="en-GB" sz="140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tc>
                  <a:txBody>
                    <a:bodyPr/>
                    <a:lstStyle/>
                    <a:p>
                      <a:pPr>
                        <a:lnSpc>
                          <a:spcPct val="107000"/>
                        </a:lnSpc>
                        <a:spcAft>
                          <a:spcPts val="800"/>
                        </a:spcAft>
                      </a:pPr>
                      <a:r>
                        <a:rPr lang="en-GB" sz="1400" dirty="0">
                          <a:effectLst/>
                          <a:latin typeface="Roboto" panose="02000000000000000000" pitchFamily="2" charset="0"/>
                          <a:ea typeface="Roboto" panose="02000000000000000000" pitchFamily="2" charset="0"/>
                        </a:rPr>
                        <a:t>Realise financial benefits compared to the cost of the change and the impact of doing nothing</a:t>
                      </a:r>
                    </a:p>
                    <a:p>
                      <a:pPr>
                        <a:lnSpc>
                          <a:spcPct val="107000"/>
                        </a:lnSpc>
                        <a:spcAft>
                          <a:spcPts val="800"/>
                        </a:spcAft>
                      </a:pPr>
                      <a:r>
                        <a:rPr lang="en-GB" sz="1400" dirty="0">
                          <a:effectLst/>
                          <a:latin typeface="Roboto" panose="02000000000000000000" pitchFamily="2" charset="0"/>
                          <a:ea typeface="Roboto" panose="02000000000000000000" pitchFamily="2" charset="0"/>
                        </a:rPr>
                        <a:t> </a:t>
                      </a:r>
                      <a:endParaRPr lang="en-GB" sz="1400" dirty="0">
                        <a:effectLst/>
                        <a:latin typeface="Roboto" panose="02000000000000000000" pitchFamily="2" charset="0"/>
                        <a:ea typeface="Roboto" panose="02000000000000000000" pitchFamily="2" charset="0"/>
                        <a:cs typeface="Times New Roman" panose="02020603050405020304" pitchFamily="18" charset="0"/>
                      </a:endParaRPr>
                    </a:p>
                  </a:txBody>
                  <a:tcPr marL="68562" marR="68562" marT="0" marB="0">
                    <a:solidFill>
                      <a:schemeClr val="bg1">
                        <a:lumMod val="85000"/>
                      </a:schemeClr>
                    </a:solidFill>
                  </a:tcPr>
                </a:tc>
                <a:extLst>
                  <a:ext uri="{0D108BD9-81ED-4DB2-BD59-A6C34878D82A}">
                    <a16:rowId xmlns:a16="http://schemas.microsoft.com/office/drawing/2014/main" val="1029010866"/>
                  </a:ext>
                </a:extLst>
              </a:tr>
            </a:tbl>
          </a:graphicData>
        </a:graphic>
      </p:graphicFrame>
    </p:spTree>
    <p:extLst>
      <p:ext uri="{BB962C8B-B14F-4D97-AF65-F5344CB8AC3E}">
        <p14:creationId xmlns:p14="http://schemas.microsoft.com/office/powerpoint/2010/main" val="259586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Videos and microphones</a:t>
            </a:r>
          </a:p>
          <a:p>
            <a:r>
              <a:rPr lang="en-GB" dirty="0"/>
              <a:t>Event recording</a:t>
            </a:r>
          </a:p>
          <a:p>
            <a:r>
              <a:rPr lang="en-GB" dirty="0"/>
              <a:t>Use of Slido</a:t>
            </a:r>
          </a:p>
          <a:p>
            <a:r>
              <a:rPr lang="en-GB" dirty="0"/>
              <a:t>Opportunities for Q&amp;A</a:t>
            </a:r>
          </a:p>
          <a:p>
            <a:endParaRPr lang="en-GB" dirty="0"/>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3664311" cy="1325563"/>
          </a:xfrm>
        </p:spPr>
        <p:txBody>
          <a:bodyPr>
            <a:normAutofit/>
          </a:bodyPr>
          <a:lstStyle/>
          <a:p>
            <a:r>
              <a:rPr lang="en-GB" sz="3600" dirty="0"/>
              <a:t>QUESTIONS?</a:t>
            </a:r>
          </a:p>
        </p:txBody>
      </p:sp>
    </p:spTree>
    <p:extLst>
      <p:ext uri="{BB962C8B-B14F-4D97-AF65-F5344CB8AC3E}">
        <p14:creationId xmlns:p14="http://schemas.microsoft.com/office/powerpoint/2010/main" val="1289343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1C0070-58DD-D896-6564-172F89F8857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5D484302-29C7-4D92-BB6A-10BB5B0F1E3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F14ED7F-1907-FE26-7D40-28DC0B2D069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C5D67077-8502-C373-D798-C38AEA0F7DD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8998206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emar</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3998412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147B-E78A-AC21-44D1-85312E40CD50}"/>
              </a:ext>
            </a:extLst>
          </p:cNvPr>
          <p:cNvSpPr>
            <a:spLocks noGrp="1"/>
          </p:cNvSpPr>
          <p:nvPr>
            <p:ph type="title"/>
          </p:nvPr>
        </p:nvSpPr>
        <p:spPr/>
        <p:txBody>
          <a:bodyPr/>
          <a:lstStyle/>
          <a:p>
            <a:r>
              <a:rPr lang="en-GB" dirty="0"/>
              <a:t>Emar artifacts and links</a:t>
            </a:r>
          </a:p>
        </p:txBody>
      </p:sp>
      <p:pic>
        <p:nvPicPr>
          <p:cNvPr id="4" name="Table Placeholder 3">
            <a:extLst>
              <a:ext uri="{FF2B5EF4-FFF2-40B4-BE49-F238E27FC236}">
                <a16:creationId xmlns:a16="http://schemas.microsoft.com/office/drawing/2014/main" id="{75E441F3-2E5E-0225-484A-0874AF1353E4}"/>
              </a:ext>
            </a:extLst>
          </p:cNvPr>
          <p:cNvPicPr>
            <a:picLocks noGrp="1" noChangeAspect="1"/>
          </p:cNvPicPr>
          <p:nvPr>
            <p:ph type="tbl" sz="quarter" idx="10"/>
          </p:nvPr>
        </p:nvPicPr>
        <p:blipFill>
          <a:blip r:embed="rId3"/>
          <a:stretch>
            <a:fillRect/>
          </a:stretch>
        </p:blipFill>
        <p:spPr>
          <a:xfrm>
            <a:off x="204588" y="1648326"/>
            <a:ext cx="11716998" cy="3820332"/>
          </a:xfrm>
          <a:prstGeom prst="rect">
            <a:avLst/>
          </a:prstGeom>
        </p:spPr>
      </p:pic>
    </p:spTree>
    <p:extLst>
      <p:ext uri="{BB962C8B-B14F-4D97-AF65-F5344CB8AC3E}">
        <p14:creationId xmlns:p14="http://schemas.microsoft.com/office/powerpoint/2010/main" val="4059548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1EC7E-8623-C0B4-5798-365EDADB8FBF}"/>
              </a:ext>
            </a:extLst>
          </p:cNvPr>
          <p:cNvSpPr>
            <a:spLocks noGrp="1"/>
          </p:cNvSpPr>
          <p:nvPr>
            <p:ph type="title"/>
          </p:nvPr>
        </p:nvSpPr>
        <p:spPr/>
        <p:txBody>
          <a:bodyPr/>
          <a:lstStyle/>
          <a:p>
            <a:r>
              <a:rPr lang="en-GB" dirty="0"/>
              <a:t>Navigating emar</a:t>
            </a:r>
          </a:p>
        </p:txBody>
      </p:sp>
      <p:pic>
        <p:nvPicPr>
          <p:cNvPr id="4" name="Table Placeholder 3">
            <a:extLst>
              <a:ext uri="{FF2B5EF4-FFF2-40B4-BE49-F238E27FC236}">
                <a16:creationId xmlns:a16="http://schemas.microsoft.com/office/drawing/2014/main" id="{807EA30E-08BC-8627-B933-D4BCA9936E63}"/>
              </a:ext>
            </a:extLst>
          </p:cNvPr>
          <p:cNvPicPr>
            <a:picLocks noGrp="1" noChangeAspect="1"/>
          </p:cNvPicPr>
          <p:nvPr>
            <p:ph type="tbl" sz="quarter" idx="10"/>
          </p:nvPr>
        </p:nvPicPr>
        <p:blipFill>
          <a:blip r:embed="rId2"/>
          <a:stretch>
            <a:fillRect/>
          </a:stretch>
        </p:blipFill>
        <p:spPr>
          <a:xfrm>
            <a:off x="405063" y="1688137"/>
            <a:ext cx="10952748" cy="4122521"/>
          </a:xfrm>
          <a:prstGeom prst="rect">
            <a:avLst/>
          </a:prstGeom>
        </p:spPr>
      </p:pic>
    </p:spTree>
    <p:extLst>
      <p:ext uri="{BB962C8B-B14F-4D97-AF65-F5344CB8AC3E}">
        <p14:creationId xmlns:p14="http://schemas.microsoft.com/office/powerpoint/2010/main" val="3583052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3664311" cy="1325563"/>
          </a:xfrm>
        </p:spPr>
        <p:txBody>
          <a:bodyPr>
            <a:normAutofit/>
          </a:bodyPr>
          <a:lstStyle/>
          <a:p>
            <a:r>
              <a:rPr lang="en-GB" sz="3600" dirty="0"/>
              <a:t>Final QUESTIONS?</a:t>
            </a:r>
          </a:p>
        </p:txBody>
      </p:sp>
    </p:spTree>
    <p:extLst>
      <p:ext uri="{BB962C8B-B14F-4D97-AF65-F5344CB8AC3E}">
        <p14:creationId xmlns:p14="http://schemas.microsoft.com/office/powerpoint/2010/main" val="1868325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37D63-AC62-8C10-2D2B-F50A59BFE19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4ADF24A-33E1-04F8-B65A-358099A7D007}"/>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C99151B-5CEC-0EEA-022A-5A8098AA8C5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F5B081C8-0072-6788-870C-B711868FDE8C}"/>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18504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BEAC1-B61D-1BA5-EC15-DB594CD7107B}"/>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335E20B1-D418-7A95-80AD-55929885BA75}"/>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CC0C713-B0A4-3061-FA47-AA62B991F127}"/>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5B4B4A89-B5CF-671E-3A4F-81A107E9B69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61718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70E80A-549B-B3B7-EA1D-18E168F6561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10F6CAB2-4ABF-FB76-FDD3-F223279E022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8527168-DCDA-9E6A-4BAF-8467461DF4DD}"/>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#6022556</a:t>
            </a:r>
            <a:endParaRPr lang="en-GB" sz="3600" b="1">
              <a:solidFill>
                <a:srgbClr val="5B5B5B"/>
              </a:solidFill>
            </a:endParaRPr>
          </a:p>
        </p:txBody>
      </p:sp>
      <p:sp>
        <p:nvSpPr>
          <p:cNvPr id="7" name="Rectangle 6">
            <a:extLst>
              <a:ext uri="{FF2B5EF4-FFF2-40B4-BE49-F238E27FC236}">
                <a16:creationId xmlns:a16="http://schemas.microsoft.com/office/drawing/2014/main" id="{7A6F9118-1604-E28C-BCB0-03D6D923F8B0}"/>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94790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215175348"/>
              </p:ext>
            </p:extLst>
          </p:nvPr>
        </p:nvGraphicFramePr>
        <p:xfrm>
          <a:off x="838200" y="2084388"/>
          <a:ext cx="9284854" cy="2966720"/>
        </p:xfrm>
        <a:graphic>
          <a:graphicData uri="http://schemas.openxmlformats.org/drawingml/2006/table">
            <a:tbl>
              <a:tblPr firstRow="1" bandRow="1">
                <a:tableStyleId>{F5AB1C69-6EDB-4FF4-983F-18BD219EF322}</a:tableStyleId>
              </a:tblPr>
              <a:tblGrid>
                <a:gridCol w="4642427">
                  <a:extLst>
                    <a:ext uri="{9D8B030D-6E8A-4147-A177-3AD203B41FA5}">
                      <a16:colId xmlns:a16="http://schemas.microsoft.com/office/drawing/2014/main" val="2119900406"/>
                    </a:ext>
                  </a:extLst>
                </a:gridCol>
                <a:gridCol w="4642427">
                  <a:extLst>
                    <a:ext uri="{9D8B030D-6E8A-4147-A177-3AD203B41FA5}">
                      <a16:colId xmlns:a16="http://schemas.microsoft.com/office/drawing/2014/main" val="1893307877"/>
                    </a:ext>
                  </a:extLst>
                </a:gridCol>
              </a:tblGrid>
              <a:tr h="370840">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pPr marL="0" algn="l" defTabSz="914400" rtl="0" eaLnBrk="1" latinLnBrk="0" hangingPunct="1"/>
                      <a:r>
                        <a:rPr lang="en-GB" sz="1800" kern="1200" dirty="0">
                          <a:solidFill>
                            <a:schemeClr val="dk1"/>
                          </a:solidFill>
                          <a:latin typeface="Roboto" panose="02000000000000000000" pitchFamily="2" charset="0"/>
                          <a:ea typeface="Roboto" panose="02000000000000000000" pitchFamily="2" charset="0"/>
                          <a:cs typeface="+mn-cs"/>
                        </a:rPr>
                        <a:t>REC Committees</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2099812599"/>
                  </a:ext>
                </a:extLst>
              </a:tr>
              <a:tr h="370840">
                <a:tc>
                  <a:txBody>
                    <a:bodyPr/>
                    <a:lstStyle/>
                    <a:p>
                      <a:r>
                        <a:rPr lang="en-GB" dirty="0">
                          <a:latin typeface="Roboto" panose="02000000000000000000" pitchFamily="2" charset="0"/>
                          <a:ea typeface="Roboto" panose="02000000000000000000" pitchFamily="2" charset="0"/>
                        </a:rPr>
                        <a:t>Accession</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2904727937"/>
                  </a:ext>
                </a:extLst>
              </a:tr>
              <a:tr h="370840">
                <a:tc>
                  <a:txBody>
                    <a:bodyPr/>
                    <a:lstStyle/>
                    <a:p>
                      <a:r>
                        <a:rPr lang="en-GB" dirty="0">
                          <a:latin typeface="Roboto" panose="02000000000000000000" pitchFamily="2" charset="0"/>
                          <a:ea typeface="Roboto" panose="02000000000000000000" pitchFamily="2" charset="0"/>
                        </a:rPr>
                        <a:t>Audits</a:t>
                      </a:r>
                    </a:p>
                  </a:txBody>
                  <a:tcPr anchor="ctr"/>
                </a:tc>
                <a:tc>
                  <a:txBody>
                    <a:bodyPr/>
                    <a:lstStyle/>
                    <a:p>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855070940"/>
                  </a:ext>
                </a:extLst>
              </a:tr>
              <a:tr h="370840">
                <a:tc>
                  <a:txBody>
                    <a:bodyPr/>
                    <a:lstStyle/>
                    <a:p>
                      <a:r>
                        <a:rPr lang="en-GB" dirty="0">
                          <a:latin typeface="Roboto" panose="02000000000000000000" pitchFamily="2" charset="0"/>
                          <a:ea typeface="Roboto" panose="02000000000000000000" pitchFamily="2" charset="0"/>
                        </a:rPr>
                        <a:t>Change Process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2276711481"/>
                  </a:ext>
                </a:extLst>
              </a:tr>
              <a:tr h="370840">
                <a:tc>
                  <a:txBody>
                    <a:bodyPr/>
                    <a:lstStyle/>
                    <a:p>
                      <a:r>
                        <a:rPr lang="en-GB" dirty="0">
                          <a:latin typeface="Roboto" panose="02000000000000000000" pitchFamily="2" charset="0"/>
                          <a:ea typeface="Roboto" panose="02000000000000000000" pitchFamily="2" charset="0"/>
                        </a:rPr>
                        <a:t>EMAR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rPr>
                        <a:t>Dave Wright</a:t>
                      </a:r>
                    </a:p>
                  </a:txBody>
                  <a:tcPr anchor="ctr"/>
                </a:tc>
                <a:extLst>
                  <a:ext uri="{0D108BD9-81ED-4DB2-BD59-A6C34878D82A}">
                    <a16:rowId xmlns:a16="http://schemas.microsoft.com/office/drawing/2014/main" val="4144327495"/>
                  </a:ext>
                </a:extLst>
              </a:tr>
              <a:tr h="370840">
                <a:tc>
                  <a:txBody>
                    <a:bodyPr/>
                    <a:lstStyle/>
                    <a:p>
                      <a:r>
                        <a:rPr lang="en-GB" dirty="0">
                          <a:latin typeface="Roboto" panose="02000000000000000000" pitchFamily="2" charset="0"/>
                          <a:ea typeface="Roboto" panose="02000000000000000000" pitchFamily="2" charset="0"/>
                        </a:rPr>
                        <a:t>Q&amp;A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rPr>
                        <a:t>Amie Lauper-Bull</a:t>
                      </a:r>
                    </a:p>
                  </a:txBody>
                  <a:tcPr anchor="ctr"/>
                </a:tc>
                <a:extLst>
                  <a:ext uri="{0D108BD9-81ED-4DB2-BD59-A6C34878D82A}">
                    <a16:rowId xmlns:a16="http://schemas.microsoft.com/office/drawing/2014/main" val="77313936"/>
                  </a:ext>
                </a:extLst>
              </a:tr>
              <a:tr h="370840">
                <a:tc>
                  <a:txBody>
                    <a:bodyPr/>
                    <a:lstStyle/>
                    <a:p>
                      <a:r>
                        <a:rPr lang="en-GB" dirty="0">
                          <a:latin typeface="Roboto" panose="02000000000000000000" pitchFamily="2" charset="0"/>
                          <a:ea typeface="Roboto" panose="02000000000000000000" pitchFamily="2" charset="0"/>
                        </a:rPr>
                        <a:t>Close &amp; Survey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Roboto" panose="02000000000000000000" pitchFamily="2" charset="0"/>
                          <a:ea typeface="Roboto" panose="02000000000000000000" pitchFamily="2" charset="0"/>
                        </a:rPr>
                        <a:t>Amie Lauper-Bull</a:t>
                      </a:r>
                    </a:p>
                  </a:txBody>
                  <a:tcPr anchor="ctr"/>
                </a:tc>
                <a:extLst>
                  <a:ext uri="{0D108BD9-81ED-4DB2-BD59-A6C34878D82A}">
                    <a16:rowId xmlns:a16="http://schemas.microsoft.com/office/drawing/2014/main" val="1953020416"/>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REC COMMITTEES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DAVE WRIGHT</a:t>
            </a:r>
          </a:p>
        </p:txBody>
      </p:sp>
    </p:spTree>
    <p:extLst>
      <p:ext uri="{BB962C8B-B14F-4D97-AF65-F5344CB8AC3E}">
        <p14:creationId xmlns:p14="http://schemas.microsoft.com/office/powerpoint/2010/main" val="2386782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lstStyle/>
          <a:p>
            <a:r>
              <a:rPr lang="en-GB" dirty="0"/>
              <a:t>THE COMMITTEES UNDER THE REC</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836738"/>
            <a:ext cx="7719406" cy="4460875"/>
          </a:xfrm>
        </p:spPr>
        <p:txBody>
          <a:bodyPr>
            <a:normAutofit lnSpcReduction="10000"/>
          </a:bodyPr>
          <a:lstStyle/>
          <a:p>
            <a:r>
              <a:rPr lang="en-GB" sz="2800" dirty="0"/>
              <a:t>REC Change Panel</a:t>
            </a:r>
          </a:p>
          <a:p>
            <a:endParaRPr lang="en-GB" sz="2800" dirty="0"/>
          </a:p>
          <a:p>
            <a:r>
              <a:rPr lang="en-GB" sz="2800" dirty="0"/>
              <a:t>REC Green Deal Panel</a:t>
            </a:r>
          </a:p>
          <a:p>
            <a:endParaRPr lang="en-GB" sz="2800" dirty="0"/>
          </a:p>
          <a:p>
            <a:r>
              <a:rPr lang="en-GB" sz="2800" dirty="0"/>
              <a:t>REC Metering Expert Panel</a:t>
            </a:r>
          </a:p>
          <a:p>
            <a:endParaRPr lang="en-GB" sz="2800" dirty="0"/>
          </a:p>
          <a:p>
            <a:r>
              <a:rPr lang="en-GB" sz="2800" dirty="0"/>
              <a:t>REC Technical Expert Panel</a:t>
            </a:r>
          </a:p>
          <a:p>
            <a:endParaRPr lang="en-GB" sz="2800" dirty="0"/>
          </a:p>
          <a:p>
            <a:r>
              <a:rPr lang="en-GB" sz="2800" dirty="0"/>
              <a:t>REC Performance Assurance Board</a:t>
            </a:r>
          </a:p>
        </p:txBody>
      </p:sp>
    </p:spTree>
    <p:extLst>
      <p:ext uri="{BB962C8B-B14F-4D97-AF65-F5344CB8AC3E}">
        <p14:creationId xmlns:p14="http://schemas.microsoft.com/office/powerpoint/2010/main" val="3033858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a:xfrm>
            <a:off x="838200" y="342822"/>
            <a:ext cx="9284855" cy="660111"/>
          </a:xfrm>
        </p:spPr>
        <p:txBody>
          <a:bodyPr/>
          <a:lstStyle/>
          <a:p>
            <a:r>
              <a:rPr lang="en-GB" dirty="0"/>
              <a:t>Responsible committee</a:t>
            </a:r>
          </a:p>
        </p:txBody>
      </p:sp>
      <p:sp>
        <p:nvSpPr>
          <p:cNvPr id="5" name="Rectangle 4">
            <a:extLst>
              <a:ext uri="{FF2B5EF4-FFF2-40B4-BE49-F238E27FC236}">
                <a16:creationId xmlns:a16="http://schemas.microsoft.com/office/drawing/2014/main" id="{84AF0FAC-041B-DF4F-2EF2-2EDE6462E87B}"/>
              </a:ext>
            </a:extLst>
          </p:cNvPr>
          <p:cNvSpPr/>
          <p:nvPr/>
        </p:nvSpPr>
        <p:spPr>
          <a:xfrm>
            <a:off x="153949" y="1740153"/>
            <a:ext cx="3863423" cy="4385801"/>
          </a:xfrm>
          <a:prstGeom prst="rect">
            <a:avLst/>
          </a:prstGeom>
          <a:solidFill>
            <a:srgbClr val="B3D1C9"/>
          </a:solid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Main Body</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Interpretations and Definitions</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Transition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Accession Agreement</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Company Governance</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Change Management</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Energy Theft Reduction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Unbilled Energy CoP</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Charging Methodology</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Prepayment Arrangements</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Data Access</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Transfer of Consumer Data</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Smart Meter Installation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Secure Data Exchange</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Market Exit</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MRA/SPAA Transition Schedules</a:t>
            </a:r>
          </a:p>
        </p:txBody>
      </p:sp>
      <p:sp>
        <p:nvSpPr>
          <p:cNvPr id="6" name="Rectangle 5">
            <a:extLst>
              <a:ext uri="{FF2B5EF4-FFF2-40B4-BE49-F238E27FC236}">
                <a16:creationId xmlns:a16="http://schemas.microsoft.com/office/drawing/2014/main" id="{48359AEC-AA68-E5DE-999C-FA464857CB8B}"/>
              </a:ext>
            </a:extLst>
          </p:cNvPr>
          <p:cNvSpPr/>
          <p:nvPr/>
        </p:nvSpPr>
        <p:spPr>
          <a:xfrm>
            <a:off x="153949" y="1293955"/>
            <a:ext cx="3863423" cy="446198"/>
          </a:xfrm>
          <a:prstGeom prst="rect">
            <a:avLst/>
          </a:prstGeom>
          <a:solidFill>
            <a:srgbClr val="68A495"/>
          </a:solidFill>
          <a:ln>
            <a:solidFill>
              <a:srgbClr val="68A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Change Panel</a:t>
            </a:r>
          </a:p>
        </p:txBody>
      </p:sp>
      <p:sp>
        <p:nvSpPr>
          <p:cNvPr id="7" name="Rectangle 6">
            <a:extLst>
              <a:ext uri="{FF2B5EF4-FFF2-40B4-BE49-F238E27FC236}">
                <a16:creationId xmlns:a16="http://schemas.microsoft.com/office/drawing/2014/main" id="{7C6B56CA-8ACB-B604-45FA-D92CBB061F3A}"/>
              </a:ext>
            </a:extLst>
          </p:cNvPr>
          <p:cNvSpPr/>
          <p:nvPr/>
        </p:nvSpPr>
        <p:spPr>
          <a:xfrm>
            <a:off x="4186444" y="1921268"/>
            <a:ext cx="3863423" cy="678269"/>
          </a:xfrm>
          <a:prstGeom prst="rect">
            <a:avLst/>
          </a:prstGeom>
          <a:solidFill>
            <a:schemeClr val="accent4">
              <a:lumMod val="40000"/>
              <a:lumOff val="60000"/>
            </a:schemeClr>
          </a:solidFill>
          <a:ln>
            <a:solidFill>
              <a:srgbClr val="DB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Performance Assurance</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Qualification and Maintenance</a:t>
            </a:r>
          </a:p>
        </p:txBody>
      </p:sp>
      <p:sp>
        <p:nvSpPr>
          <p:cNvPr id="8" name="Rectangle 7">
            <a:extLst>
              <a:ext uri="{FF2B5EF4-FFF2-40B4-BE49-F238E27FC236}">
                <a16:creationId xmlns:a16="http://schemas.microsoft.com/office/drawing/2014/main" id="{38902BF7-2097-C9AD-2BDF-E16C1238CB5D}"/>
              </a:ext>
            </a:extLst>
          </p:cNvPr>
          <p:cNvSpPr/>
          <p:nvPr/>
        </p:nvSpPr>
        <p:spPr>
          <a:xfrm>
            <a:off x="4186444" y="1516640"/>
            <a:ext cx="3863423" cy="446198"/>
          </a:xfrm>
          <a:prstGeom prst="rect">
            <a:avLst/>
          </a:prstGeom>
          <a:solidFill>
            <a:schemeClr val="accent4"/>
          </a:solidFill>
          <a:ln>
            <a:solidFill>
              <a:srgbClr val="DBA3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Performance Assurance Board</a:t>
            </a:r>
          </a:p>
        </p:txBody>
      </p:sp>
      <p:sp>
        <p:nvSpPr>
          <p:cNvPr id="9" name="Rectangle 8">
            <a:extLst>
              <a:ext uri="{FF2B5EF4-FFF2-40B4-BE49-F238E27FC236}">
                <a16:creationId xmlns:a16="http://schemas.microsoft.com/office/drawing/2014/main" id="{40FC95A0-F62B-A91C-39CA-60A453472754}"/>
              </a:ext>
            </a:extLst>
          </p:cNvPr>
          <p:cNvSpPr/>
          <p:nvPr/>
        </p:nvSpPr>
        <p:spPr>
          <a:xfrm>
            <a:off x="4158847" y="3212754"/>
            <a:ext cx="3863423" cy="446198"/>
          </a:xfrm>
          <a:prstGeom prst="rect">
            <a:avLst/>
          </a:prstGeom>
          <a:solidFill>
            <a:schemeClr val="tx2"/>
          </a:solidFill>
          <a:ln>
            <a:solidFill>
              <a:srgbClr val="589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Green Deal</a:t>
            </a:r>
          </a:p>
        </p:txBody>
      </p:sp>
      <p:sp>
        <p:nvSpPr>
          <p:cNvPr id="10" name="Rectangle 9">
            <a:extLst>
              <a:ext uri="{FF2B5EF4-FFF2-40B4-BE49-F238E27FC236}">
                <a16:creationId xmlns:a16="http://schemas.microsoft.com/office/drawing/2014/main" id="{1342D38D-4E85-B65E-832C-60064EDAC807}"/>
              </a:ext>
            </a:extLst>
          </p:cNvPr>
          <p:cNvSpPr/>
          <p:nvPr/>
        </p:nvSpPr>
        <p:spPr>
          <a:xfrm>
            <a:off x="4158847" y="3625939"/>
            <a:ext cx="3863423" cy="678269"/>
          </a:xfrm>
          <a:prstGeom prst="rect">
            <a:avLst/>
          </a:prstGeom>
          <a:solidFill>
            <a:schemeClr val="tx2">
              <a:lumMod val="40000"/>
              <a:lumOff val="60000"/>
            </a:schemeClr>
          </a:solidFill>
          <a:ln>
            <a:solidFill>
              <a:srgbClr val="5894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Green Deal Arrangements</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GDCC Service Definition </a:t>
            </a:r>
          </a:p>
        </p:txBody>
      </p:sp>
      <p:sp>
        <p:nvSpPr>
          <p:cNvPr id="11" name="Rectangle 10">
            <a:extLst>
              <a:ext uri="{FF2B5EF4-FFF2-40B4-BE49-F238E27FC236}">
                <a16:creationId xmlns:a16="http://schemas.microsoft.com/office/drawing/2014/main" id="{908DA8F3-4138-19F5-FF30-9F20F5C1664D}"/>
              </a:ext>
            </a:extLst>
          </p:cNvPr>
          <p:cNvSpPr/>
          <p:nvPr/>
        </p:nvSpPr>
        <p:spPr>
          <a:xfrm>
            <a:off x="8191343" y="1293541"/>
            <a:ext cx="3863423" cy="446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Technical Expert Group</a:t>
            </a:r>
          </a:p>
        </p:txBody>
      </p:sp>
      <p:sp>
        <p:nvSpPr>
          <p:cNvPr id="12" name="Rectangle 11">
            <a:extLst>
              <a:ext uri="{FF2B5EF4-FFF2-40B4-BE49-F238E27FC236}">
                <a16:creationId xmlns:a16="http://schemas.microsoft.com/office/drawing/2014/main" id="{021C7FC8-3635-7507-57D7-D24AE4EAFBDF}"/>
              </a:ext>
            </a:extLst>
          </p:cNvPr>
          <p:cNvSpPr/>
          <p:nvPr/>
        </p:nvSpPr>
        <p:spPr>
          <a:xfrm>
            <a:off x="8191343" y="1739739"/>
            <a:ext cx="3863423" cy="1153589"/>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EES Service Definition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CDSP Further Services Definition </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SDES Service Definition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Data Specification</a:t>
            </a:r>
          </a:p>
        </p:txBody>
      </p:sp>
      <p:sp>
        <p:nvSpPr>
          <p:cNvPr id="13" name="Rectangle 12">
            <a:extLst>
              <a:ext uri="{FF2B5EF4-FFF2-40B4-BE49-F238E27FC236}">
                <a16:creationId xmlns:a16="http://schemas.microsoft.com/office/drawing/2014/main" id="{55F472B4-29CB-C23A-BBB4-EABE80DB4B2E}"/>
              </a:ext>
            </a:extLst>
          </p:cNvPr>
          <p:cNvSpPr/>
          <p:nvPr/>
        </p:nvSpPr>
        <p:spPr>
          <a:xfrm>
            <a:off x="8163747" y="3227304"/>
            <a:ext cx="3863423" cy="44619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Metering Expert Group</a:t>
            </a:r>
          </a:p>
        </p:txBody>
      </p:sp>
      <p:sp>
        <p:nvSpPr>
          <p:cNvPr id="14" name="Rectangle 13">
            <a:extLst>
              <a:ext uri="{FF2B5EF4-FFF2-40B4-BE49-F238E27FC236}">
                <a16:creationId xmlns:a16="http://schemas.microsoft.com/office/drawing/2014/main" id="{B66D7F84-F6B8-3DD9-C2FB-92164DFF8F1E}"/>
              </a:ext>
            </a:extLst>
          </p:cNvPr>
          <p:cNvSpPr/>
          <p:nvPr/>
        </p:nvSpPr>
        <p:spPr>
          <a:xfrm>
            <a:off x="8163747" y="3673502"/>
            <a:ext cx="3863423" cy="1583460"/>
          </a:xfrm>
          <a:prstGeom prst="rect">
            <a:avLst/>
          </a:prstGeom>
          <a:solidFill>
            <a:schemeClr val="accent2">
              <a:lumMod val="40000"/>
              <a:lumOff val="60000"/>
            </a:schemeClr>
          </a:solidFill>
          <a:ln>
            <a:solidFill>
              <a:srgbClr val="5BD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Metering Operations</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Metering Accreditation</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Gas MCoP</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Electricity MOCoP</a:t>
            </a: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ASPCoP</a:t>
            </a:r>
          </a:p>
        </p:txBody>
      </p:sp>
      <p:sp>
        <p:nvSpPr>
          <p:cNvPr id="15" name="Rectangle 14">
            <a:extLst>
              <a:ext uri="{FF2B5EF4-FFF2-40B4-BE49-F238E27FC236}">
                <a16:creationId xmlns:a16="http://schemas.microsoft.com/office/drawing/2014/main" id="{2551A2D9-CBE2-6AD7-B68A-51278DECB73A}"/>
              </a:ext>
            </a:extLst>
          </p:cNvPr>
          <p:cNvSpPr/>
          <p:nvPr/>
        </p:nvSpPr>
        <p:spPr>
          <a:xfrm>
            <a:off x="4158847" y="5330611"/>
            <a:ext cx="3863423" cy="446198"/>
          </a:xfrm>
          <a:prstGeom prst="rect">
            <a:avLst/>
          </a:prstGeom>
          <a:solidFill>
            <a:schemeClr val="accent1">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r>
              <a:rPr lang="en-GB" sz="1600" b="1" dirty="0">
                <a:solidFill>
                  <a:prstClr val="white"/>
                </a:solidFill>
                <a:latin typeface="Roboto" panose="02000000000000000000" pitchFamily="2" charset="0"/>
                <a:ea typeface="Roboto" panose="02000000000000000000" pitchFamily="2" charset="0"/>
              </a:rPr>
              <a:t>REC Board</a:t>
            </a:r>
          </a:p>
        </p:txBody>
      </p:sp>
      <p:sp>
        <p:nvSpPr>
          <p:cNvPr id="17" name="Rectangle 16">
            <a:extLst>
              <a:ext uri="{FF2B5EF4-FFF2-40B4-BE49-F238E27FC236}">
                <a16:creationId xmlns:a16="http://schemas.microsoft.com/office/drawing/2014/main" id="{56848E6C-8D56-C83D-A2EA-5A29D36A6EEA}"/>
              </a:ext>
            </a:extLst>
          </p:cNvPr>
          <p:cNvSpPr/>
          <p:nvPr/>
        </p:nvSpPr>
        <p:spPr>
          <a:xfrm>
            <a:off x="4172646" y="5776809"/>
            <a:ext cx="3863423" cy="845049"/>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Change Panel </a:t>
            </a:r>
            <a:r>
              <a:rPr lang="en-GB" sz="1600" dirty="0" err="1">
                <a:solidFill>
                  <a:prstClr val="black"/>
                </a:solidFill>
                <a:latin typeface="Roboto" panose="02000000000000000000" pitchFamily="2" charset="0"/>
                <a:ea typeface="Roboto" panose="02000000000000000000" pitchFamily="2" charset="0"/>
              </a:rPr>
              <a:t>ToR</a:t>
            </a:r>
            <a:endParaRPr lang="en-GB" sz="1600" dirty="0">
              <a:solidFill>
                <a:prstClr val="black"/>
              </a:solidFill>
              <a:latin typeface="Roboto" panose="02000000000000000000" pitchFamily="2" charset="0"/>
              <a:ea typeface="Roboto" panose="02000000000000000000" pitchFamily="2" charset="0"/>
            </a:endParaRP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Performance Assurance </a:t>
            </a:r>
            <a:r>
              <a:rPr lang="en-GB" sz="1600" dirty="0" err="1">
                <a:solidFill>
                  <a:prstClr val="black"/>
                </a:solidFill>
                <a:latin typeface="Roboto" panose="02000000000000000000" pitchFamily="2" charset="0"/>
                <a:ea typeface="Roboto" panose="02000000000000000000" pitchFamily="2" charset="0"/>
              </a:rPr>
              <a:t>ToR</a:t>
            </a:r>
            <a:endParaRPr lang="en-GB" sz="1600" dirty="0">
              <a:solidFill>
                <a:prstClr val="black"/>
              </a:solidFill>
              <a:latin typeface="Roboto" panose="02000000000000000000" pitchFamily="2" charset="0"/>
              <a:ea typeface="Roboto" panose="02000000000000000000" pitchFamily="2" charset="0"/>
            </a:endParaRPr>
          </a:p>
          <a:p>
            <a:pPr marL="285664" indent="-285664" defTabSz="1218987">
              <a:buFont typeface="Arial" panose="020B0604020202020204" pitchFamily="34" charset="0"/>
              <a:buChar char="•"/>
            </a:pPr>
            <a:r>
              <a:rPr lang="en-GB" sz="1600" dirty="0">
                <a:solidFill>
                  <a:prstClr val="black"/>
                </a:solidFill>
                <a:latin typeface="Roboto" panose="02000000000000000000" pitchFamily="2" charset="0"/>
                <a:ea typeface="Roboto" panose="02000000000000000000" pitchFamily="2" charset="0"/>
              </a:rPr>
              <a:t>Reserved Matters (Dual-Key)</a:t>
            </a:r>
          </a:p>
        </p:txBody>
      </p:sp>
    </p:spTree>
    <p:extLst>
      <p:ext uri="{BB962C8B-B14F-4D97-AF65-F5344CB8AC3E}">
        <p14:creationId xmlns:p14="http://schemas.microsoft.com/office/powerpoint/2010/main" val="62999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6287763" y="2766218"/>
            <a:ext cx="3664311" cy="1325563"/>
          </a:xfrm>
        </p:spPr>
        <p:txBody>
          <a:bodyPr>
            <a:normAutofit/>
          </a:bodyPr>
          <a:lstStyle/>
          <a:p>
            <a:r>
              <a:rPr lang="en-GB" sz="3600" dirty="0"/>
              <a:t>QUESTIONS?</a:t>
            </a:r>
          </a:p>
        </p:txBody>
      </p:sp>
    </p:spTree>
    <p:extLst>
      <p:ext uri="{BB962C8B-B14F-4D97-AF65-F5344CB8AC3E}">
        <p14:creationId xmlns:p14="http://schemas.microsoft.com/office/powerpoint/2010/main" val="577164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1.3319"/>
  <p:tag name="SLIDO_PRESENTATION_ID" val="00000000-0000-0000-0000-000000000000"/>
  <p:tag name="SLIDO_EVENT_UUID" val="e982fa50-1d52-49a9-8432-2b640ecc8572"/>
  <p:tag name="SLIDO_EVENT_SECTION_UUID" val="154b0476-76ba-44d2-bb17-24e55c01c962"/>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YzNTg2ODB9"/>
  <p:tag name="SLIDO_TYPE" val="SlidoQA"/>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jYzNTkwNzZ9"/>
  <p:tag name="SLIDO_TYPE" val="SlidoQA"/>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YzNTAxMDZ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22.xml><?xml version="1.0" encoding="utf-8"?>
<p:tagLst xmlns:a="http://schemas.openxmlformats.org/drawingml/2006/main" xmlns:r="http://schemas.openxmlformats.org/officeDocument/2006/relationships" xmlns:p="http://schemas.openxmlformats.org/presentationml/2006/main">
  <p:tag name="SLIDO_METADATA" val="eyJUaW1lc3RhbXAiOjE2NjYzNTkzNzd9"/>
  <p:tag name="SLIDO_TYPE" val="SlidoQA"/>
</p:tagLst>
</file>

<file path=ppt/tags/tag23.xml><?xml version="1.0" encoding="utf-8"?>
<p:tagLst xmlns:a="http://schemas.openxmlformats.org/drawingml/2006/main" xmlns:r="http://schemas.openxmlformats.org/officeDocument/2006/relationships" xmlns:p="http://schemas.openxmlformats.org/presentationml/2006/main">
  <p:tag name="SLIDO_ELEMENT" val="logo"/>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7.xml><?xml version="1.0" encoding="utf-8"?>
<p:tagLst xmlns:a="http://schemas.openxmlformats.org/drawingml/2006/main" xmlns:r="http://schemas.openxmlformats.org/officeDocument/2006/relationships" xmlns:p="http://schemas.openxmlformats.org/presentationml/2006/main">
  <p:tag name="SLIDO_METADATA" val="eyJUaW1lc3RhbXAiOjE2NjYzNTk4MjV9"/>
  <p:tag name="SLIDO_TYPE" val="SlidoQA"/>
</p:tagLst>
</file>

<file path=ppt/tags/tag28.xml><?xml version="1.0" encoding="utf-8"?>
<p:tagLst xmlns:a="http://schemas.openxmlformats.org/drawingml/2006/main" xmlns:r="http://schemas.openxmlformats.org/officeDocument/2006/relationships" xmlns:p="http://schemas.openxmlformats.org/presentationml/2006/main">
  <p:tag name="SLIDO_ELEMENT" val="logo"/>
</p:tagLst>
</file>

<file path=ppt/tags/tag2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title"/>
</p:tagLst>
</file>

<file path=ppt/tags/tag3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2NjYzNTk4MTV9"/>
  <p:tag name="SLIDO_TYPE" val="SlidoPoll"/>
  <p:tag name="SLIDO_POLL_UUID" val="446c79d0-0452-4c40-97ff-f07da6a9da5a"/>
  <p:tag name="SLIDO_TIMELINE" val="W3sic2NyZWVuIjoiU3VydmV5SW50cm8iLCJzaG93UmVzdWx0cyI6ZmFsc2UsInNob3dDb3JyZWN0QW5zd2VycyI6ZmFsc2UsInZvdGluZ0xvY2tlZCI6ZmFsc2V9LHsicG9sbFF1ZXN0aW9uVXVpZCI6IjYwODAyN2ZkLThkMjUtNGRjYS04ODhlLTc3YTA0MTAwYjQ4MyIsInNob3dSZXN1bHRzIjp0cnVlLCJzaG93Q29ycmVjdEFuc3dlcnMiOmZhbHNlLCJ2b3RpbmdMb2NrZWQiOmZhbHNlfSx7InBvbGxRdWVzdGlvblV1aWQiOiJmMzg4NjQ0My03NGEwLTRjYmYtYjEzZC1iZjgxODNmYmY3ZjYiLCJzaG93UmVzdWx0cyI6dHJ1ZSwic2hvd0NvcnJlY3RBbnN3ZXJzIjpmYWxzZSwidm90aW5nTG9ja2VkIjpmYWxzZX1d"/>
</p:tagLst>
</file>

<file path=ppt/tags/tag33.xml><?xml version="1.0" encoding="utf-8"?>
<p:tagLst xmlns:a="http://schemas.openxmlformats.org/drawingml/2006/main" xmlns:r="http://schemas.openxmlformats.org/officeDocument/2006/relationships" xmlns:p="http://schemas.openxmlformats.org/presentationml/2006/main">
  <p:tag name="SLIDO_ELEMENT" val="logo"/>
</p:tagLst>
</file>

<file path=ppt/tags/tag3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5.xml><?xml version="1.0" encoding="utf-8"?>
<p:tagLst xmlns:a="http://schemas.openxmlformats.org/drawingml/2006/main" xmlns:r="http://schemas.openxmlformats.org/officeDocument/2006/relationships" xmlns:p="http://schemas.openxmlformats.org/presentationml/2006/main">
  <p:tag name="SLIDO_ELEMENT" val="title"/>
</p:tagLst>
</file>

<file path=ppt/tags/tag36.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YzNTc0MTd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7F3447-4B93-44BA-86EC-08F1999C5A12}">
  <ds:schemaRefs>
    <ds:schemaRef ds:uri="http://schemas.microsoft.com/office/infopath/2007/PartnerControls"/>
    <ds:schemaRef ds:uri="33669984-af94-4b35-9f37-f4574e663bce"/>
    <ds:schemaRef ds:uri="http://schemas.microsoft.com/office/2006/metadata/properties"/>
    <ds:schemaRef ds:uri="http://purl.org/dc/dcmitype/"/>
    <ds:schemaRef ds:uri="http://schemas.microsoft.com/office/2006/documentManagement/types"/>
    <ds:schemaRef ds:uri="d5e8df70-7ba7-462a-92bc-0eb2af61e599"/>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C906FD57-F337-4C84-9888-E5FC9E0699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36FFEE-8B3D-47E6-944B-D4B17342C4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205</TotalTime>
  <Words>1791</Words>
  <Application>Microsoft Office PowerPoint</Application>
  <PresentationFormat>Widescreen</PresentationFormat>
  <Paragraphs>277</Paragraphs>
  <Slides>38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Arial</vt:lpstr>
      <vt:lpstr>Calibri</vt:lpstr>
      <vt:lpstr>Calibri Light</vt:lpstr>
      <vt:lpstr>Roboto</vt:lpstr>
      <vt:lpstr>Roboto Slab</vt:lpstr>
      <vt:lpstr>Roboto Slab regular</vt:lpstr>
      <vt:lpstr>Roboto-regular</vt:lpstr>
      <vt:lpstr>REC Light Event Theme</vt:lpstr>
      <vt:lpstr>REC Alternative Event Theme</vt:lpstr>
      <vt:lpstr>Metering in the rec</vt:lpstr>
      <vt:lpstr>Introducing Your presenters</vt:lpstr>
      <vt:lpstr>Housekeeping</vt:lpstr>
      <vt:lpstr>PowerPoint Presentation</vt:lpstr>
      <vt:lpstr>Agenda For today</vt:lpstr>
      <vt:lpstr>REC COMMITTEES</vt:lpstr>
      <vt:lpstr>THE COMMITTEES UNDER THE REC</vt:lpstr>
      <vt:lpstr>Responsible committee</vt:lpstr>
      <vt:lpstr>QUESTIONS?</vt:lpstr>
      <vt:lpstr>PowerPoint Presentation</vt:lpstr>
      <vt:lpstr>ACCESSION</vt:lpstr>
      <vt:lpstr>ACCESSION TO THE REC</vt:lpstr>
      <vt:lpstr>PowerPoint Presentation</vt:lpstr>
      <vt:lpstr>Becoming accredited </vt:lpstr>
      <vt:lpstr>Rec accession</vt:lpstr>
      <vt:lpstr>bsa</vt:lpstr>
      <vt:lpstr>QUESTIONS?</vt:lpstr>
      <vt:lpstr>PowerPoint Presentation</vt:lpstr>
      <vt:lpstr>AUDITS</vt:lpstr>
      <vt:lpstr>AUDITS</vt:lpstr>
      <vt:lpstr>AUDITS</vt:lpstr>
      <vt:lpstr>QUESTIONS?</vt:lpstr>
      <vt:lpstr>PowerPoint Presentation</vt:lpstr>
      <vt:lpstr>Change process</vt:lpstr>
      <vt:lpstr>change</vt:lpstr>
      <vt:lpstr>change</vt:lpstr>
      <vt:lpstr>Change process overview</vt:lpstr>
      <vt:lpstr>Change roles</vt:lpstr>
      <vt:lpstr>Weighting in change</vt:lpstr>
      <vt:lpstr>QUESTIONS?</vt:lpstr>
      <vt:lpstr>PowerPoint Presentation</vt:lpstr>
      <vt:lpstr>emar</vt:lpstr>
      <vt:lpstr>Emar artifacts and links</vt:lpstr>
      <vt:lpstr>Navigating emar</vt:lpstr>
      <vt:lpstr>Final QUESTIONS?</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Metering in the rec</dc:title>
  <dc:creator>Amelia Bray</dc:creator>
  <cp:lastModifiedBy>Amie Lauper-Bull</cp:lastModifiedBy>
  <cp:revision>1</cp:revision>
  <dcterms:created xsi:type="dcterms:W3CDTF">2022-10-21T10:19:13Z</dcterms:created>
  <dcterms:modified xsi:type="dcterms:W3CDTF">2022-10-24T12:47:12Z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1.5.1.3319</vt:lpwstr>
  </property>
</Properties>
</file>