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handoutMasterIdLst>
    <p:handoutMasterId r:id="rId31"/>
  </p:handoutMasterIdLst>
  <p:sldIdLst>
    <p:sldId id="256" r:id="rId6"/>
    <p:sldId id="289" r:id="rId7"/>
    <p:sldId id="268" r:id="rId8"/>
    <p:sldId id="287" r:id="rId9"/>
    <p:sldId id="263" r:id="rId10"/>
    <p:sldId id="264" r:id="rId11"/>
    <p:sldId id="274" r:id="rId12"/>
    <p:sldId id="265" r:id="rId13"/>
    <p:sldId id="270" r:id="rId14"/>
    <p:sldId id="269" r:id="rId15"/>
    <p:sldId id="271" r:id="rId16"/>
    <p:sldId id="272" r:id="rId17"/>
    <p:sldId id="275" r:id="rId18"/>
    <p:sldId id="276" r:id="rId19"/>
    <p:sldId id="277" r:id="rId20"/>
    <p:sldId id="273" r:id="rId21"/>
    <p:sldId id="278" r:id="rId22"/>
    <p:sldId id="281" r:id="rId23"/>
    <p:sldId id="283" r:id="rId24"/>
    <p:sldId id="282" r:id="rId25"/>
    <p:sldId id="284" r:id="rId26"/>
    <p:sldId id="288" r:id="rId27"/>
    <p:sldId id="285" r:id="rId28"/>
    <p:sldId id="257" r:id="rId29"/>
    <p:sldId id="286"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83" autoAdjust="0"/>
  </p:normalViewPr>
  <p:slideViewPr>
    <p:cSldViewPr snapToGrid="0">
      <p:cViewPr varScale="1">
        <p:scale>
          <a:sx n="64" d="100"/>
          <a:sy n="64" d="100"/>
        </p:scale>
        <p:origin x="74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07/12/2022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230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 id="214748367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4.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mhhsprogramme.co.uk/api/documentlibrary/Design%20Documents/MHHSP-BP003C-Transfer%20of%20Reads%20-%20Change%20of%20Data%20Service-v4.0.pdf"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t>Switch meter reading exceptions workshop</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t>07 December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MHHS Transfer of reads process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Jonathan hawkins</a:t>
            </a:r>
          </a:p>
        </p:txBody>
      </p:sp>
    </p:spTree>
    <p:extLst>
      <p:ext uri="{BB962C8B-B14F-4D97-AF65-F5344CB8AC3E}">
        <p14:creationId xmlns:p14="http://schemas.microsoft.com/office/powerpoint/2010/main" val="238678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MHHS Transfer of reads process</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838200" y="1646238"/>
            <a:ext cx="9284855" cy="4460875"/>
          </a:xfrm>
        </p:spPr>
        <p:txBody>
          <a:bodyPr>
            <a:normAutofit/>
          </a:bodyPr>
          <a:lstStyle/>
          <a:p>
            <a:r>
              <a:rPr lang="en-US" sz="2000" dirty="0"/>
              <a:t>MHHS Business Process 003C captures the approach to agreeing the transfer read as part of a change of Data Service.</a:t>
            </a:r>
          </a:p>
          <a:p>
            <a:r>
              <a:rPr lang="en-US" sz="2000" dirty="0"/>
              <a:t>From a REC perspective, this would equate to a change of Supplier process as a new Data Service appointment is required on change of Supplier.</a:t>
            </a:r>
          </a:p>
          <a:p>
            <a:r>
              <a:rPr lang="en-US" sz="2000" dirty="0"/>
              <a:t>The process is defined separately for smart, traditional and advanced meters.</a:t>
            </a:r>
          </a:p>
          <a:p>
            <a:r>
              <a:rPr lang="en-US" sz="2000" dirty="0"/>
              <a:t>The MHHS business process references the ability for Suppliers to dispute the transfer read using the D0300 process if required.</a:t>
            </a:r>
          </a:p>
        </p:txBody>
      </p:sp>
    </p:spTree>
    <p:extLst>
      <p:ext uri="{BB962C8B-B14F-4D97-AF65-F5344CB8AC3E}">
        <p14:creationId xmlns:p14="http://schemas.microsoft.com/office/powerpoint/2010/main" val="33212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Smart meter process</a:t>
            </a:r>
          </a:p>
        </p:txBody>
      </p:sp>
      <p:sp>
        <p:nvSpPr>
          <p:cNvPr id="3" name="Arrow: Right 2">
            <a:extLst>
              <a:ext uri="{FF2B5EF4-FFF2-40B4-BE49-F238E27FC236}">
                <a16:creationId xmlns:a16="http://schemas.microsoft.com/office/drawing/2014/main" id="{C8E4831F-4BD4-0A81-6E6D-A8FADDCB559C}"/>
              </a:ext>
            </a:extLst>
          </p:cNvPr>
          <p:cNvSpPr/>
          <p:nvPr/>
        </p:nvSpPr>
        <p:spPr>
          <a:xfrm>
            <a:off x="1689100" y="1828800"/>
            <a:ext cx="8597900" cy="35433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825EDF7-373A-B87B-78CC-894B1794B2F5}"/>
              </a:ext>
            </a:extLst>
          </p:cNvPr>
          <p:cNvSpPr/>
          <p:nvPr/>
        </p:nvSpPr>
        <p:spPr>
          <a:xfrm>
            <a:off x="558800" y="2970638"/>
            <a:ext cx="3136900" cy="1224207"/>
          </a:xfrm>
          <a:prstGeom prst="roundRect">
            <a:avLst/>
          </a:prstGeom>
        </p:spPr>
        <p:style>
          <a:lnRef idx="3">
            <a:schemeClr val="lt1"/>
          </a:lnRef>
          <a:fillRef idx="1">
            <a:schemeClr val="accent5"/>
          </a:fillRef>
          <a:effectRef idx="1">
            <a:schemeClr val="accent5"/>
          </a:effectRef>
          <a:fontRef idx="minor">
            <a:schemeClr val="lt1"/>
          </a:fontRef>
        </p:style>
        <p:txBody>
          <a:bodyPr/>
          <a:lstStyle/>
          <a:p>
            <a:pPr algn="ctr"/>
            <a:r>
              <a:rPr lang="en-GB" sz="1600" dirty="0">
                <a:latin typeface="Roboto" panose="02000000000000000000" pitchFamily="2" charset="0"/>
                <a:ea typeface="Roboto" panose="02000000000000000000" pitchFamily="2" charset="0"/>
              </a:rPr>
              <a:t>Suppliers and Data Services attempt to recover reads from the device.</a:t>
            </a:r>
          </a:p>
        </p:txBody>
      </p:sp>
      <p:sp>
        <p:nvSpPr>
          <p:cNvPr id="8" name="Rectangle: Rounded Corners 7">
            <a:extLst>
              <a:ext uri="{FF2B5EF4-FFF2-40B4-BE49-F238E27FC236}">
                <a16:creationId xmlns:a16="http://schemas.microsoft.com/office/drawing/2014/main" id="{58528C07-64EF-9EF2-2994-E2CCEB28500B}"/>
              </a:ext>
            </a:extLst>
          </p:cNvPr>
          <p:cNvSpPr/>
          <p:nvPr/>
        </p:nvSpPr>
        <p:spPr>
          <a:xfrm>
            <a:off x="3962400" y="2988346"/>
            <a:ext cx="3136900" cy="1224208"/>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GB" sz="1600" dirty="0">
                <a:latin typeface="Roboto" panose="02000000000000000000" pitchFamily="2" charset="0"/>
                <a:ea typeface="Roboto" panose="02000000000000000000" pitchFamily="2" charset="0"/>
              </a:rPr>
              <a:t>The old Data Service sends Cumulative Reads to the New Data Service and Suppliers via IF041</a:t>
            </a:r>
          </a:p>
        </p:txBody>
      </p:sp>
      <p:sp>
        <p:nvSpPr>
          <p:cNvPr id="9" name="Rectangle: Rounded Corners 8">
            <a:extLst>
              <a:ext uri="{FF2B5EF4-FFF2-40B4-BE49-F238E27FC236}">
                <a16:creationId xmlns:a16="http://schemas.microsoft.com/office/drawing/2014/main" id="{18E6FD5C-2BFE-347F-0215-7BA5F2A1D8B9}"/>
              </a:ext>
            </a:extLst>
          </p:cNvPr>
          <p:cNvSpPr/>
          <p:nvPr/>
        </p:nvSpPr>
        <p:spPr>
          <a:xfrm>
            <a:off x="7366000" y="2988346"/>
            <a:ext cx="3295650" cy="1224208"/>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GB" sz="1600" dirty="0">
                <a:latin typeface="Roboto" panose="02000000000000000000" pitchFamily="2" charset="0"/>
                <a:ea typeface="Roboto" panose="02000000000000000000" pitchFamily="2" charset="0"/>
              </a:rPr>
              <a:t>Where the old Data Service cannot recover reads they will estimate the Cumulative Reads and share</a:t>
            </a:r>
          </a:p>
        </p:txBody>
      </p:sp>
    </p:spTree>
    <p:extLst>
      <p:ext uri="{BB962C8B-B14F-4D97-AF65-F5344CB8AC3E}">
        <p14:creationId xmlns:p14="http://schemas.microsoft.com/office/powerpoint/2010/main" val="130090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traditional meter process</a:t>
            </a:r>
          </a:p>
        </p:txBody>
      </p:sp>
      <p:sp>
        <p:nvSpPr>
          <p:cNvPr id="3" name="Arrow: Right 2">
            <a:extLst>
              <a:ext uri="{FF2B5EF4-FFF2-40B4-BE49-F238E27FC236}">
                <a16:creationId xmlns:a16="http://schemas.microsoft.com/office/drawing/2014/main" id="{C8E4831F-4BD4-0A81-6E6D-A8FADDCB559C}"/>
              </a:ext>
            </a:extLst>
          </p:cNvPr>
          <p:cNvSpPr/>
          <p:nvPr/>
        </p:nvSpPr>
        <p:spPr>
          <a:xfrm>
            <a:off x="1104900" y="1692365"/>
            <a:ext cx="9639300" cy="38354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825EDF7-373A-B87B-78CC-894B1794B2F5}"/>
              </a:ext>
            </a:extLst>
          </p:cNvPr>
          <p:cNvSpPr/>
          <p:nvPr/>
        </p:nvSpPr>
        <p:spPr>
          <a:xfrm>
            <a:off x="558800" y="2910984"/>
            <a:ext cx="3136900" cy="1398162"/>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US" sz="1600" dirty="0">
                <a:latin typeface="Roboto" panose="02000000000000000000" pitchFamily="2" charset="0"/>
                <a:ea typeface="Roboto" panose="02000000000000000000" pitchFamily="2" charset="0"/>
              </a:rPr>
              <a:t>Suppliers may get Customer Own Reads and share with each other and their respective Data Services. </a:t>
            </a:r>
            <a:endParaRPr lang="en-GB" sz="16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58528C07-64EF-9EF2-2994-E2CCEB28500B}"/>
              </a:ext>
            </a:extLst>
          </p:cNvPr>
          <p:cNvSpPr/>
          <p:nvPr/>
        </p:nvSpPr>
        <p:spPr>
          <a:xfrm>
            <a:off x="3962400" y="2910984"/>
            <a:ext cx="3136900" cy="1398162"/>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US" sz="1600" dirty="0">
                <a:latin typeface="Roboto" panose="02000000000000000000" pitchFamily="2" charset="0"/>
                <a:ea typeface="Roboto" panose="02000000000000000000" pitchFamily="2" charset="0"/>
              </a:rPr>
              <a:t>The old Data Services either receives a Customer Own Read from the Losing Supplier or estimates the read data via D0010.</a:t>
            </a:r>
            <a:endParaRPr lang="en-GB" sz="1600" dirty="0">
              <a:latin typeface="Roboto" panose="02000000000000000000" pitchFamily="2" charset="0"/>
              <a:ea typeface="Roboto" panose="02000000000000000000" pitchFamily="2" charset="0"/>
            </a:endParaRPr>
          </a:p>
        </p:txBody>
      </p:sp>
      <p:sp>
        <p:nvSpPr>
          <p:cNvPr id="9" name="Rectangle: Rounded Corners 8">
            <a:extLst>
              <a:ext uri="{FF2B5EF4-FFF2-40B4-BE49-F238E27FC236}">
                <a16:creationId xmlns:a16="http://schemas.microsoft.com/office/drawing/2014/main" id="{18E6FD5C-2BFE-347F-0215-7BA5F2A1D8B9}"/>
              </a:ext>
            </a:extLst>
          </p:cNvPr>
          <p:cNvSpPr/>
          <p:nvPr/>
        </p:nvSpPr>
        <p:spPr>
          <a:xfrm>
            <a:off x="7366000" y="2910223"/>
            <a:ext cx="3378200" cy="1380454"/>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endParaRPr lang="en-GB" sz="1600" dirty="0">
              <a:latin typeface="Roboto" panose="02000000000000000000" pitchFamily="2" charset="0"/>
              <a:ea typeface="Roboto" panose="02000000000000000000" pitchFamily="2" charset="0"/>
            </a:endParaRPr>
          </a:p>
          <a:p>
            <a:pPr lvl="0" algn="ctr"/>
            <a:r>
              <a:rPr lang="en-GB" sz="1600" dirty="0">
                <a:latin typeface="Roboto" panose="02000000000000000000" pitchFamily="2" charset="0"/>
                <a:ea typeface="Roboto" panose="02000000000000000000" pitchFamily="2" charset="0"/>
              </a:rPr>
              <a:t>Old Data Service </a:t>
            </a:r>
            <a:r>
              <a:rPr lang="en-US" sz="1600" dirty="0">
                <a:latin typeface="Roboto" panose="02000000000000000000" pitchFamily="2" charset="0"/>
                <a:ea typeface="Roboto" panose="02000000000000000000" pitchFamily="2" charset="0"/>
              </a:rPr>
              <a:t>shares estimate with the Losing Supplier and new Data Service via the D0010.</a:t>
            </a:r>
            <a:endParaRPr lang="en-GB"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5177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advanced meter process</a:t>
            </a:r>
          </a:p>
        </p:txBody>
      </p:sp>
      <p:sp>
        <p:nvSpPr>
          <p:cNvPr id="3" name="Arrow: Right 2">
            <a:extLst>
              <a:ext uri="{FF2B5EF4-FFF2-40B4-BE49-F238E27FC236}">
                <a16:creationId xmlns:a16="http://schemas.microsoft.com/office/drawing/2014/main" id="{C8E4831F-4BD4-0A81-6E6D-A8FADDCB559C}"/>
              </a:ext>
            </a:extLst>
          </p:cNvPr>
          <p:cNvSpPr/>
          <p:nvPr/>
        </p:nvSpPr>
        <p:spPr>
          <a:xfrm>
            <a:off x="1104900" y="1692365"/>
            <a:ext cx="9639300" cy="38354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825EDF7-373A-B87B-78CC-894B1794B2F5}"/>
              </a:ext>
            </a:extLst>
          </p:cNvPr>
          <p:cNvSpPr/>
          <p:nvPr/>
        </p:nvSpPr>
        <p:spPr>
          <a:xfrm>
            <a:off x="558800" y="3039037"/>
            <a:ext cx="3022600" cy="1064116"/>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US" sz="1600" dirty="0">
                <a:latin typeface="Roboto" panose="02000000000000000000" pitchFamily="2" charset="0"/>
                <a:ea typeface="Roboto" panose="02000000000000000000" pitchFamily="2" charset="0"/>
              </a:rPr>
              <a:t>Old and new Data Services attempt to access data from the meter.</a:t>
            </a:r>
            <a:endParaRPr lang="en-GB" sz="16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58528C07-64EF-9EF2-2994-E2CCEB28500B}"/>
              </a:ext>
            </a:extLst>
          </p:cNvPr>
          <p:cNvSpPr/>
          <p:nvPr/>
        </p:nvSpPr>
        <p:spPr>
          <a:xfrm>
            <a:off x="3962400" y="3039037"/>
            <a:ext cx="3022600" cy="1064116"/>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US" sz="1600" dirty="0">
                <a:latin typeface="Roboto" panose="02000000000000000000" pitchFamily="2" charset="0"/>
                <a:ea typeface="Roboto" panose="02000000000000000000" pitchFamily="2" charset="0"/>
              </a:rPr>
              <a:t>Where data cannot be accessed, old Data Service will estimate read data.</a:t>
            </a:r>
            <a:endParaRPr lang="en-GB" sz="1600" dirty="0">
              <a:latin typeface="Roboto" panose="02000000000000000000" pitchFamily="2" charset="0"/>
              <a:ea typeface="Roboto" panose="02000000000000000000" pitchFamily="2" charset="0"/>
            </a:endParaRPr>
          </a:p>
        </p:txBody>
      </p:sp>
      <p:sp>
        <p:nvSpPr>
          <p:cNvPr id="9" name="Rectangle: Rounded Corners 8">
            <a:extLst>
              <a:ext uri="{FF2B5EF4-FFF2-40B4-BE49-F238E27FC236}">
                <a16:creationId xmlns:a16="http://schemas.microsoft.com/office/drawing/2014/main" id="{18E6FD5C-2BFE-347F-0215-7BA5F2A1D8B9}"/>
              </a:ext>
            </a:extLst>
          </p:cNvPr>
          <p:cNvSpPr/>
          <p:nvPr/>
        </p:nvSpPr>
        <p:spPr>
          <a:xfrm>
            <a:off x="7366000" y="3039037"/>
            <a:ext cx="3378200" cy="1064116"/>
          </a:xfrm>
          <a:prstGeom prst="roundRect">
            <a:avLst/>
          </a:prstGeom>
        </p:spPr>
        <p:style>
          <a:lnRef idx="3">
            <a:schemeClr val="lt1"/>
          </a:lnRef>
          <a:fillRef idx="1">
            <a:schemeClr val="accent5"/>
          </a:fillRef>
          <a:effectRef idx="1">
            <a:schemeClr val="accent5"/>
          </a:effectRef>
          <a:fontRef idx="minor">
            <a:schemeClr val="lt1"/>
          </a:fontRef>
        </p:style>
        <p:txBody>
          <a:bodyPr/>
          <a:lstStyle/>
          <a:p>
            <a:pPr lvl="0" algn="ctr"/>
            <a:r>
              <a:rPr lang="en-US" sz="1600" dirty="0">
                <a:latin typeface="Roboto" panose="02000000000000000000" pitchFamily="2" charset="0"/>
                <a:ea typeface="Roboto" panose="02000000000000000000" pitchFamily="2" charset="0"/>
              </a:rPr>
              <a:t>New Data Service requests consumption replay via IF015 / 16.</a:t>
            </a:r>
            <a:endParaRPr lang="en-GB"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6786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Switch meter reads for billing</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Jonathan Hawkins</a:t>
            </a:r>
          </a:p>
        </p:txBody>
      </p:sp>
    </p:spTree>
    <p:extLst>
      <p:ext uri="{BB962C8B-B14F-4D97-AF65-F5344CB8AC3E}">
        <p14:creationId xmlns:p14="http://schemas.microsoft.com/office/powerpoint/2010/main" val="132959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Application of transfer read to billing</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838200" y="1646238"/>
            <a:ext cx="9284855" cy="4460875"/>
          </a:xfrm>
        </p:spPr>
        <p:txBody>
          <a:bodyPr>
            <a:normAutofit/>
          </a:bodyPr>
          <a:lstStyle/>
          <a:p>
            <a:r>
              <a:rPr lang="en-GB" sz="2000" dirty="0"/>
              <a:t>The existing smart read process ensures a single set of Meter Register Readings are agreed between Suppliers for settlements which can then be used in billing. </a:t>
            </a:r>
          </a:p>
          <a:p>
            <a:r>
              <a:rPr lang="en-GB" sz="2000" dirty="0"/>
              <a:t>The new MHHS process ensures alignment for the Cumulative Reading in settlements but is silent on what the Suppliers use for billing.</a:t>
            </a:r>
          </a:p>
          <a:p>
            <a:r>
              <a:rPr lang="en-GB" sz="2000" dirty="0"/>
              <a:t>Do we need a requirement on the Supplier / SDS that Meter Register Readings are exchanged / shared between the Suppliers to support initial / final billing; or can Suppliers rely on the Cumulative Reads?</a:t>
            </a:r>
          </a:p>
        </p:txBody>
      </p:sp>
    </p:spTree>
    <p:extLst>
      <p:ext uri="{BB962C8B-B14F-4D97-AF65-F5344CB8AC3E}">
        <p14:creationId xmlns:p14="http://schemas.microsoft.com/office/powerpoint/2010/main" val="118219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t>Example</a:t>
            </a:r>
          </a:p>
        </p:txBody>
      </p:sp>
      <p:sp>
        <p:nvSpPr>
          <p:cNvPr id="3" name="TextBox 2">
            <a:extLst>
              <a:ext uri="{FF2B5EF4-FFF2-40B4-BE49-F238E27FC236}">
                <a16:creationId xmlns:a16="http://schemas.microsoft.com/office/drawing/2014/main" id="{10F27D50-656D-D7AB-2CA5-721F42F7D217}"/>
              </a:ext>
            </a:extLst>
          </p:cNvPr>
          <p:cNvSpPr txBox="1"/>
          <p:nvPr/>
        </p:nvSpPr>
        <p:spPr>
          <a:xfrm>
            <a:off x="455428" y="1326811"/>
            <a:ext cx="1422400" cy="400110"/>
          </a:xfrm>
          <a:prstGeom prst="rect">
            <a:avLst/>
          </a:prstGeom>
          <a:noFill/>
        </p:spPr>
        <p:txBody>
          <a:bodyPr wrap="square" rtlCol="0">
            <a:spAutoFit/>
          </a:bodyPr>
          <a:lstStyle/>
          <a:p>
            <a:r>
              <a:rPr lang="en-GB" sz="2000" dirty="0">
                <a:latin typeface="Roboto" panose="02000000000000000000" pitchFamily="2" charset="0"/>
                <a:ea typeface="Roboto" panose="02000000000000000000" pitchFamily="2" charset="0"/>
              </a:rPr>
              <a:t>Settlement</a:t>
            </a:r>
            <a:endParaRPr lang="en-GB"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00FBC725-DD51-BDDA-FCA3-F4CD9E980EAA}"/>
              </a:ext>
            </a:extLst>
          </p:cNvPr>
          <p:cNvSpPr txBox="1"/>
          <p:nvPr/>
        </p:nvSpPr>
        <p:spPr>
          <a:xfrm>
            <a:off x="455428" y="3572522"/>
            <a:ext cx="1422400" cy="400110"/>
          </a:xfrm>
          <a:prstGeom prst="rect">
            <a:avLst/>
          </a:prstGeom>
          <a:noFill/>
        </p:spPr>
        <p:txBody>
          <a:bodyPr wrap="square" rtlCol="0">
            <a:spAutoFit/>
          </a:bodyPr>
          <a:lstStyle/>
          <a:p>
            <a:r>
              <a:rPr lang="en-GB" sz="2000" dirty="0">
                <a:latin typeface="Roboto" panose="02000000000000000000" pitchFamily="2" charset="0"/>
                <a:ea typeface="Roboto" panose="02000000000000000000" pitchFamily="2" charset="0"/>
              </a:rPr>
              <a:t>Billing</a:t>
            </a:r>
            <a:endParaRPr lang="en-GB" dirty="0">
              <a:latin typeface="Roboto" panose="02000000000000000000" pitchFamily="2" charset="0"/>
              <a:ea typeface="Roboto" panose="02000000000000000000" pitchFamily="2" charset="0"/>
            </a:endParaRPr>
          </a:p>
        </p:txBody>
      </p:sp>
      <p:cxnSp>
        <p:nvCxnSpPr>
          <p:cNvPr id="7" name="Straight Connector 6">
            <a:extLst>
              <a:ext uri="{FF2B5EF4-FFF2-40B4-BE49-F238E27FC236}">
                <a16:creationId xmlns:a16="http://schemas.microsoft.com/office/drawing/2014/main" id="{55A6588B-39DB-C7F0-67CF-5AFF29FBF438}"/>
              </a:ext>
            </a:extLst>
          </p:cNvPr>
          <p:cNvCxnSpPr/>
          <p:nvPr/>
        </p:nvCxnSpPr>
        <p:spPr>
          <a:xfrm>
            <a:off x="455428" y="3311563"/>
            <a:ext cx="9804400" cy="0"/>
          </a:xfrm>
          <a:prstGeom prst="line">
            <a:avLst/>
          </a:prstGeom>
          <a:ln w="76200">
            <a:solidFill>
              <a:srgbClr val="4D8934"/>
            </a:solidFill>
            <a:prstDash val="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73DE179-8440-8230-B259-A6C458756125}"/>
              </a:ext>
            </a:extLst>
          </p:cNvPr>
          <p:cNvSpPr/>
          <p:nvPr/>
        </p:nvSpPr>
        <p:spPr>
          <a:xfrm>
            <a:off x="1166628" y="1697220"/>
            <a:ext cx="3236360" cy="110960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Old Data Service</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Cumulative - 1500</a:t>
            </a:r>
          </a:p>
        </p:txBody>
      </p:sp>
      <p:sp>
        <p:nvSpPr>
          <p:cNvPr id="9" name="Rectangle: Rounded Corners 8">
            <a:extLst>
              <a:ext uri="{FF2B5EF4-FFF2-40B4-BE49-F238E27FC236}">
                <a16:creationId xmlns:a16="http://schemas.microsoft.com/office/drawing/2014/main" id="{3A978F53-CB6C-1146-3601-8B1FE12336A3}"/>
              </a:ext>
            </a:extLst>
          </p:cNvPr>
          <p:cNvSpPr/>
          <p:nvPr/>
        </p:nvSpPr>
        <p:spPr>
          <a:xfrm>
            <a:off x="1166628" y="3956668"/>
            <a:ext cx="3236360" cy="25202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Supplier 1</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Economy 7 tariff</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Billing Reads:</a:t>
            </a:r>
          </a:p>
          <a:p>
            <a:pPr algn="ctr"/>
            <a:r>
              <a:rPr lang="en-US" dirty="0">
                <a:latin typeface="Roboto" panose="02000000000000000000" pitchFamily="2" charset="0"/>
                <a:ea typeface="Roboto" panose="02000000000000000000" pitchFamily="2" charset="0"/>
              </a:rPr>
              <a:t>Day – 1000</a:t>
            </a:r>
          </a:p>
          <a:p>
            <a:pPr algn="ctr"/>
            <a:r>
              <a:rPr lang="en-US" dirty="0">
                <a:latin typeface="Roboto" panose="02000000000000000000" pitchFamily="2" charset="0"/>
                <a:ea typeface="Roboto" panose="02000000000000000000" pitchFamily="2" charset="0"/>
              </a:rPr>
              <a:t>Night – 500</a:t>
            </a:r>
          </a:p>
        </p:txBody>
      </p:sp>
      <p:sp>
        <p:nvSpPr>
          <p:cNvPr id="10" name="Arrow: Right 9">
            <a:extLst>
              <a:ext uri="{FF2B5EF4-FFF2-40B4-BE49-F238E27FC236}">
                <a16:creationId xmlns:a16="http://schemas.microsoft.com/office/drawing/2014/main" id="{29D2754C-B376-1B1E-A837-DE4F49CD365D}"/>
              </a:ext>
            </a:extLst>
          </p:cNvPr>
          <p:cNvSpPr/>
          <p:nvPr/>
        </p:nvSpPr>
        <p:spPr>
          <a:xfrm>
            <a:off x="4664403" y="4361380"/>
            <a:ext cx="2815119" cy="110960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Switch</a:t>
            </a:r>
            <a:endParaRPr lang="en-GB" dirty="0">
              <a:latin typeface="Roboto" panose="02000000000000000000" pitchFamily="2" charset="0"/>
              <a:ea typeface="Roboto" panose="02000000000000000000" pitchFamily="2" charset="0"/>
            </a:endParaRPr>
          </a:p>
        </p:txBody>
      </p:sp>
      <p:sp>
        <p:nvSpPr>
          <p:cNvPr id="11" name="Arrow: Right 10">
            <a:extLst>
              <a:ext uri="{FF2B5EF4-FFF2-40B4-BE49-F238E27FC236}">
                <a16:creationId xmlns:a16="http://schemas.microsoft.com/office/drawing/2014/main" id="{17017D15-6094-8725-7E1B-E03F99CEE57C}"/>
              </a:ext>
            </a:extLst>
          </p:cNvPr>
          <p:cNvSpPr/>
          <p:nvPr/>
        </p:nvSpPr>
        <p:spPr>
          <a:xfrm>
            <a:off x="4695228" y="1697805"/>
            <a:ext cx="2815119" cy="110960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Change of Agent</a:t>
            </a:r>
            <a:endParaRPr lang="en-GB" dirty="0">
              <a:latin typeface="Roboto" panose="02000000000000000000" pitchFamily="2" charset="0"/>
              <a:ea typeface="Roboto" panose="02000000000000000000" pitchFamily="2" charset="0"/>
            </a:endParaRPr>
          </a:p>
        </p:txBody>
      </p:sp>
      <p:sp>
        <p:nvSpPr>
          <p:cNvPr id="12" name="Rectangle: Rounded Corners 11">
            <a:extLst>
              <a:ext uri="{FF2B5EF4-FFF2-40B4-BE49-F238E27FC236}">
                <a16:creationId xmlns:a16="http://schemas.microsoft.com/office/drawing/2014/main" id="{0028F210-BB7B-27D1-10F4-C8A8D8CD2533}"/>
              </a:ext>
            </a:extLst>
          </p:cNvPr>
          <p:cNvSpPr/>
          <p:nvPr/>
        </p:nvSpPr>
        <p:spPr>
          <a:xfrm>
            <a:off x="7619121" y="1697220"/>
            <a:ext cx="3236360" cy="11096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New Data Service</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Cumulative - 1500</a:t>
            </a:r>
          </a:p>
        </p:txBody>
      </p:sp>
      <p:sp>
        <p:nvSpPr>
          <p:cNvPr id="13" name="Rectangle: Rounded Corners 12">
            <a:extLst>
              <a:ext uri="{FF2B5EF4-FFF2-40B4-BE49-F238E27FC236}">
                <a16:creationId xmlns:a16="http://schemas.microsoft.com/office/drawing/2014/main" id="{ABFCE2A9-66E0-ECCF-2A1C-F679002475A0}"/>
              </a:ext>
            </a:extLst>
          </p:cNvPr>
          <p:cNvSpPr/>
          <p:nvPr/>
        </p:nvSpPr>
        <p:spPr>
          <a:xfrm>
            <a:off x="7619121" y="3972632"/>
            <a:ext cx="3236360" cy="25202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Supplier 2</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Single rate tariff</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Billing Read:</a:t>
            </a:r>
          </a:p>
          <a:p>
            <a:pPr algn="ctr"/>
            <a:r>
              <a:rPr lang="en-US" dirty="0">
                <a:latin typeface="Roboto" panose="02000000000000000000" pitchFamily="2" charset="0"/>
                <a:ea typeface="Roboto" panose="02000000000000000000" pitchFamily="2" charset="0"/>
              </a:rPr>
              <a:t>Cumulative – 1500</a:t>
            </a:r>
          </a:p>
        </p:txBody>
      </p:sp>
    </p:spTree>
    <p:extLst>
      <p:ext uri="{BB962C8B-B14F-4D97-AF65-F5344CB8AC3E}">
        <p14:creationId xmlns:p14="http://schemas.microsoft.com/office/powerpoint/2010/main" val="289401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Switch meter reads exceptions process impacts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Sarah Jones</a:t>
            </a:r>
          </a:p>
        </p:txBody>
      </p:sp>
    </p:spTree>
    <p:extLst>
      <p:ext uri="{BB962C8B-B14F-4D97-AF65-F5344CB8AC3E}">
        <p14:creationId xmlns:p14="http://schemas.microsoft.com/office/powerpoint/2010/main" val="121532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t>Scope of exceptions process</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838200" y="1646238"/>
            <a:ext cx="9284855" cy="4460875"/>
          </a:xfrm>
        </p:spPr>
        <p:txBody>
          <a:bodyPr>
            <a:normAutofit/>
          </a:bodyPr>
          <a:lstStyle/>
          <a:p>
            <a:r>
              <a:rPr lang="en-US" sz="2000" dirty="0"/>
              <a:t>Switch Meter Read exceptions process defined in the Resolution of Consumer Facing Switching and Billing Issues Schedule.</a:t>
            </a:r>
          </a:p>
          <a:p>
            <a:r>
              <a:rPr lang="en-GB" sz="2400" dirty="0"/>
              <a:t>The process is currently only mandated for NHH, therefore discussion required on applicability restrictions post MHHS go live.</a:t>
            </a:r>
          </a:p>
          <a:p>
            <a:pPr marL="936000" indent="-342900">
              <a:buFont typeface="Arial" panose="020B0604020202020204" pitchFamily="34" charset="0"/>
              <a:buChar char="•"/>
            </a:pPr>
            <a:r>
              <a:rPr lang="en-GB" sz="2000" dirty="0"/>
              <a:t>Option 1 – remove restriction and therefore mandate the processes for all Disputed / Missing Switch Meter Reads.</a:t>
            </a:r>
          </a:p>
          <a:p>
            <a:pPr marL="936000" indent="-342900">
              <a:buFont typeface="Arial" panose="020B0604020202020204" pitchFamily="34" charset="0"/>
              <a:buChar char="•"/>
            </a:pPr>
            <a:r>
              <a:rPr lang="en-GB" sz="2000" dirty="0"/>
              <a:t>Option 2 -  Amend restriction and only mandate the processes for certain Metering Points e.g. exclude the Advanced Market Segment / larger Non-Domestic Consumers.</a:t>
            </a:r>
          </a:p>
        </p:txBody>
      </p:sp>
    </p:spTree>
    <p:extLst>
      <p:ext uri="{BB962C8B-B14F-4D97-AF65-F5344CB8AC3E}">
        <p14:creationId xmlns:p14="http://schemas.microsoft.com/office/powerpoint/2010/main" val="407737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171A2C-B003-28F5-A9B8-5AC51F4F0C3B}"/>
              </a:ext>
            </a:extLst>
          </p:cNvPr>
          <p:cNvSpPr>
            <a:spLocks noGrp="1"/>
          </p:cNvSpPr>
          <p:nvPr>
            <p:ph type="title"/>
          </p:nvPr>
        </p:nvSpPr>
        <p:spPr>
          <a:xfrm>
            <a:off x="838200" y="365125"/>
            <a:ext cx="9284855" cy="660111"/>
          </a:xfrm>
        </p:spPr>
        <p:txBody>
          <a:bodyPr/>
          <a:lstStyle/>
          <a:p>
            <a:r>
              <a:rPr lang="en-US" dirty="0"/>
              <a:t>Introducing your presenters</a:t>
            </a:r>
          </a:p>
        </p:txBody>
      </p:sp>
      <p:pic>
        <p:nvPicPr>
          <p:cNvPr id="5" name="Picture Placeholder 4" descr="A person in a suit&#10;&#10;Description automatically generated with low confidence">
            <a:extLst>
              <a:ext uri="{FF2B5EF4-FFF2-40B4-BE49-F238E27FC236}">
                <a16:creationId xmlns:a16="http://schemas.microsoft.com/office/drawing/2014/main" id="{C63EC854-E509-451A-86E4-6A924B103F4F}"/>
              </a:ext>
            </a:extLst>
          </p:cNvPr>
          <p:cNvPicPr>
            <a:picLocks noGrp="1" noChangeAspect="1"/>
          </p:cNvPicPr>
          <p:nvPr>
            <p:ph type="pic" sz="quarter" idx="10"/>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1797" r="21820" b="23"/>
          <a:stretch/>
        </p:blipFill>
        <p:spPr>
          <a:xfrm>
            <a:off x="8038030" y="1922801"/>
            <a:ext cx="1964821" cy="2324485"/>
          </a:xfrm>
          <a:noFill/>
        </p:spPr>
      </p:pic>
      <p:sp>
        <p:nvSpPr>
          <p:cNvPr id="4" name="Text Placeholder 3">
            <a:extLst>
              <a:ext uri="{FF2B5EF4-FFF2-40B4-BE49-F238E27FC236}">
                <a16:creationId xmlns:a16="http://schemas.microsoft.com/office/drawing/2014/main" id="{9C902B54-C820-55B9-1C3D-B3749EB609CD}"/>
              </a:ext>
            </a:extLst>
          </p:cNvPr>
          <p:cNvSpPr>
            <a:spLocks noGrp="1"/>
          </p:cNvSpPr>
          <p:nvPr>
            <p:ph type="body" sz="quarter" idx="12"/>
          </p:nvPr>
        </p:nvSpPr>
        <p:spPr>
          <a:xfrm>
            <a:off x="838200" y="4247289"/>
            <a:ext cx="1964821" cy="1374930"/>
          </a:xfrm>
        </p:spPr>
        <p:txBody>
          <a:bodyPr anchor="ctr">
            <a:normAutofit/>
          </a:bodyPr>
          <a:lstStyle/>
          <a:p>
            <a:r>
              <a:rPr lang="en-GB"/>
              <a:t>Amie Lauper-Bull</a:t>
            </a:r>
            <a:endParaRPr lang="en-GB" dirty="0"/>
          </a:p>
          <a:p>
            <a:r>
              <a:rPr lang="en-GB" dirty="0"/>
              <a:t>REC Code Manager</a:t>
            </a:r>
          </a:p>
          <a:p>
            <a:r>
              <a:rPr lang="en-GB" dirty="0"/>
              <a:t>Events and Communications Officer</a:t>
            </a:r>
          </a:p>
        </p:txBody>
      </p:sp>
      <p:pic>
        <p:nvPicPr>
          <p:cNvPr id="12" name="Picture Placeholder 15">
            <a:extLst>
              <a:ext uri="{FF2B5EF4-FFF2-40B4-BE49-F238E27FC236}">
                <a16:creationId xmlns:a16="http://schemas.microsoft.com/office/drawing/2014/main" id="{768EC4A0-58A7-74E1-91F2-4B74A83325EF}"/>
              </a:ext>
            </a:extLst>
          </p:cNvPr>
          <p:cNvPicPr>
            <a:picLocks noGrp="1" noChangeAspect="1"/>
          </p:cNvPicPr>
          <p:nvPr>
            <p:ph type="pic" sz="quarter" idx="13"/>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8045" r="7423" b="-6"/>
          <a:stretch/>
        </p:blipFill>
        <p:spPr>
          <a:xfrm>
            <a:off x="838199" y="1922803"/>
            <a:ext cx="1964821" cy="2324485"/>
          </a:xfrm>
          <a:noFill/>
        </p:spPr>
      </p:pic>
      <p:sp>
        <p:nvSpPr>
          <p:cNvPr id="6" name="Text Placeholder 5">
            <a:extLst>
              <a:ext uri="{FF2B5EF4-FFF2-40B4-BE49-F238E27FC236}">
                <a16:creationId xmlns:a16="http://schemas.microsoft.com/office/drawing/2014/main" id="{CD6DDB61-369E-B4D4-FA23-7C7BC1448299}"/>
              </a:ext>
            </a:extLst>
          </p:cNvPr>
          <p:cNvSpPr>
            <a:spLocks noGrp="1"/>
          </p:cNvSpPr>
          <p:nvPr>
            <p:ph type="body" sz="quarter" idx="14"/>
          </p:nvPr>
        </p:nvSpPr>
        <p:spPr>
          <a:xfrm>
            <a:off x="3238144" y="4247289"/>
            <a:ext cx="1964821" cy="1374930"/>
          </a:xfrm>
        </p:spPr>
        <p:txBody>
          <a:bodyPr anchor="ctr">
            <a:normAutofit/>
          </a:bodyPr>
          <a:lstStyle/>
          <a:p>
            <a:r>
              <a:rPr lang="en-GB"/>
              <a:t>Harriet Truss</a:t>
            </a:r>
            <a:endParaRPr lang="en-GB" dirty="0"/>
          </a:p>
          <a:p>
            <a:r>
              <a:rPr lang="en-GB" dirty="0"/>
              <a:t>REC Code Manager</a:t>
            </a:r>
          </a:p>
          <a:p>
            <a:r>
              <a:rPr lang="en-GB" dirty="0"/>
              <a:t>Change Analyst</a:t>
            </a:r>
          </a:p>
        </p:txBody>
      </p:sp>
      <p:pic>
        <p:nvPicPr>
          <p:cNvPr id="9" name="Picture Placeholder 8" descr="A person smiling for the camera&#10;&#10;Description automatically generated with medium confidence">
            <a:extLst>
              <a:ext uri="{FF2B5EF4-FFF2-40B4-BE49-F238E27FC236}">
                <a16:creationId xmlns:a16="http://schemas.microsoft.com/office/drawing/2014/main" id="{44FEB967-FE53-33D6-14BE-8BEE6473B2DA}"/>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t="6426" r="2" b="28803"/>
          <a:stretch/>
        </p:blipFill>
        <p:spPr>
          <a:xfrm>
            <a:off x="5638088" y="1922804"/>
            <a:ext cx="1964821" cy="2324485"/>
          </a:xfrm>
          <a:noFill/>
        </p:spPr>
      </p:pic>
      <p:sp>
        <p:nvSpPr>
          <p:cNvPr id="8" name="Text Placeholder 7">
            <a:extLst>
              <a:ext uri="{FF2B5EF4-FFF2-40B4-BE49-F238E27FC236}">
                <a16:creationId xmlns:a16="http://schemas.microsoft.com/office/drawing/2014/main" id="{19A5AEFE-C9E2-D8BF-CD09-642E90964475}"/>
              </a:ext>
            </a:extLst>
          </p:cNvPr>
          <p:cNvSpPr>
            <a:spLocks noGrp="1"/>
          </p:cNvSpPr>
          <p:nvPr>
            <p:ph type="body" sz="quarter" idx="16"/>
          </p:nvPr>
        </p:nvSpPr>
        <p:spPr>
          <a:xfrm>
            <a:off x="5638088" y="4247289"/>
            <a:ext cx="1964821" cy="1374930"/>
          </a:xfrm>
        </p:spPr>
        <p:txBody>
          <a:bodyPr anchor="ctr">
            <a:normAutofit/>
          </a:bodyPr>
          <a:lstStyle/>
          <a:p>
            <a:r>
              <a:rPr lang="en-GB" dirty="0"/>
              <a:t>Sarah Jones</a:t>
            </a:r>
          </a:p>
          <a:p>
            <a:r>
              <a:rPr lang="en-GB" dirty="0"/>
              <a:t>RECCo</a:t>
            </a:r>
          </a:p>
          <a:p>
            <a:r>
              <a:rPr lang="en-GB" dirty="0"/>
              <a:t>MHHS Consultant</a:t>
            </a:r>
          </a:p>
        </p:txBody>
      </p:sp>
      <p:pic>
        <p:nvPicPr>
          <p:cNvPr id="11" name="Picture Placeholder 19" descr="A person smiling for the camera&#10;&#10;Description automatically generated with low confidence">
            <a:extLst>
              <a:ext uri="{FF2B5EF4-FFF2-40B4-BE49-F238E27FC236}">
                <a16:creationId xmlns:a16="http://schemas.microsoft.com/office/drawing/2014/main" id="{31C13871-2D10-951F-0421-885827D05706}"/>
              </a:ext>
            </a:extLst>
          </p:cNvPr>
          <p:cNvPicPr>
            <a:picLocks noGrp="1" noChangeAspect="1"/>
          </p:cNvPicPr>
          <p:nvPr>
            <p:ph type="pic" sz="quarter" idx="17"/>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132" r="14379" b="2"/>
          <a:stretch/>
        </p:blipFill>
        <p:spPr>
          <a:xfrm>
            <a:off x="3238144" y="1922802"/>
            <a:ext cx="1964821" cy="2324485"/>
          </a:xfrm>
          <a:noFill/>
        </p:spPr>
      </p:pic>
      <p:sp>
        <p:nvSpPr>
          <p:cNvPr id="10" name="Text Placeholder 9">
            <a:extLst>
              <a:ext uri="{FF2B5EF4-FFF2-40B4-BE49-F238E27FC236}">
                <a16:creationId xmlns:a16="http://schemas.microsoft.com/office/drawing/2014/main" id="{C6B8B1A3-FD83-19EB-1C14-AF420856252A}"/>
              </a:ext>
            </a:extLst>
          </p:cNvPr>
          <p:cNvSpPr>
            <a:spLocks noGrp="1"/>
          </p:cNvSpPr>
          <p:nvPr>
            <p:ph type="body" sz="quarter" idx="18"/>
          </p:nvPr>
        </p:nvSpPr>
        <p:spPr>
          <a:xfrm>
            <a:off x="8038031" y="4247289"/>
            <a:ext cx="1964821" cy="1374930"/>
          </a:xfrm>
        </p:spPr>
        <p:txBody>
          <a:bodyPr anchor="ctr">
            <a:normAutofit/>
          </a:bodyPr>
          <a:lstStyle/>
          <a:p>
            <a:r>
              <a:rPr lang="en-GB" dirty="0"/>
              <a:t>Jonathan Hawkins</a:t>
            </a:r>
          </a:p>
          <a:p>
            <a:r>
              <a:rPr lang="en-GB" dirty="0"/>
              <a:t>RECCo</a:t>
            </a:r>
          </a:p>
          <a:p>
            <a:r>
              <a:rPr lang="en-GB" dirty="0"/>
              <a:t>MHHS Lead</a:t>
            </a:r>
          </a:p>
        </p:txBody>
      </p:sp>
    </p:spTree>
    <p:extLst>
      <p:ext uri="{BB962C8B-B14F-4D97-AF65-F5344CB8AC3E}">
        <p14:creationId xmlns:p14="http://schemas.microsoft.com/office/powerpoint/2010/main" val="293745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t>Walkthrough exceptions process</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838200" y="1646238"/>
            <a:ext cx="9284855" cy="4460875"/>
          </a:xfrm>
        </p:spPr>
        <p:txBody>
          <a:bodyPr>
            <a:normAutofit/>
          </a:bodyPr>
          <a:lstStyle/>
          <a:p>
            <a:r>
              <a:rPr lang="en-US" sz="2400" dirty="0"/>
              <a:t>Group to consider the following:</a:t>
            </a:r>
          </a:p>
          <a:p>
            <a:pPr lvl="1"/>
            <a:r>
              <a:rPr lang="en-GB" sz="2000" dirty="0"/>
              <a:t>Is a process required to dispute Meter Register Readings or should the process be limited to Cumulative Reads - agreeing the Cumulative Read at the point of transfer allows the Suppliers to understand the volume of energy to be used for billing, but not how to apply it across tariffs</a:t>
            </a:r>
          </a:p>
          <a:p>
            <a:pPr lvl="1"/>
            <a:r>
              <a:rPr lang="en-GB" sz="2000" dirty="0"/>
              <a:t>If Suppliers can dispute Meter Register Readings, should there be restrictions to prevent over use of the process?</a:t>
            </a:r>
          </a:p>
          <a:p>
            <a:pPr lvl="1"/>
            <a:r>
              <a:rPr lang="en-GB" sz="2000" dirty="0"/>
              <a:t>Is a 12 month timescales for raising a disputed Switch Meter Read still appropriate noting reduced settlement calendar of 4 months?</a:t>
            </a:r>
          </a:p>
          <a:p>
            <a:pPr lvl="1"/>
            <a:r>
              <a:rPr lang="en-GB" sz="2000" dirty="0"/>
              <a:t>Is 10 / 17 WD timescale for raising a missing read exception still appropriate?</a:t>
            </a:r>
          </a:p>
          <a:p>
            <a:pPr lvl="1"/>
            <a:r>
              <a:rPr lang="en-GB" sz="2000" dirty="0"/>
              <a:t>Are separate processes required for Smart, Traditional and Advanced Meters?</a:t>
            </a:r>
          </a:p>
        </p:txBody>
      </p:sp>
    </p:spTree>
    <p:extLst>
      <p:ext uri="{BB962C8B-B14F-4D97-AF65-F5344CB8AC3E}">
        <p14:creationId xmlns:p14="http://schemas.microsoft.com/office/powerpoint/2010/main" val="2515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Q&amp;A</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all</a:t>
            </a:r>
          </a:p>
        </p:txBody>
      </p:sp>
    </p:spTree>
    <p:extLst>
      <p:ext uri="{BB962C8B-B14F-4D97-AF65-F5344CB8AC3E}">
        <p14:creationId xmlns:p14="http://schemas.microsoft.com/office/powerpoint/2010/main" val="94167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2C0B6C-57A2-F4DF-5B5D-8A3111DBD49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4EED099-1B30-782C-02D5-665B3FE4C7C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7721D55-CCBA-4413-BC98-4E61B981FEF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7463E82-880C-A1EE-3D1D-9362E7DDF39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89577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Any other business?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all</a:t>
            </a:r>
          </a:p>
        </p:txBody>
      </p:sp>
    </p:spTree>
    <p:extLst>
      <p:ext uri="{BB962C8B-B14F-4D97-AF65-F5344CB8AC3E}">
        <p14:creationId xmlns:p14="http://schemas.microsoft.com/office/powerpoint/2010/main" val="91748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78EA4-AE8C-6D31-1CDE-467A314BE17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045F351-2CF6-16A4-7F63-815624D4F68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3E5213C-9023-B0C0-7B7F-C065DD2C336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5514A950-C09A-74D5-7751-02D50EB1823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0831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Slido</a:t>
            </a:r>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AE612-4F3C-35BF-6C68-76C3880CFD0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8AA8F9D-9BFB-90F0-868A-A6FFE6AB7C0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88A3D46-7E67-7151-F2BC-DDABB6BB118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#4208652</a:t>
            </a:r>
            <a:endParaRPr lang="en-GB" sz="3600" b="1">
              <a:solidFill>
                <a:srgbClr val="5B5B5B"/>
              </a:solidFill>
            </a:endParaRPr>
          </a:p>
        </p:txBody>
      </p:sp>
      <p:sp>
        <p:nvSpPr>
          <p:cNvPr id="7" name="Rectangle 6">
            <a:extLst>
              <a:ext uri="{FF2B5EF4-FFF2-40B4-BE49-F238E27FC236}">
                <a16:creationId xmlns:a16="http://schemas.microsoft.com/office/drawing/2014/main" id="{F17B2189-E621-FD95-5DA1-BD1A7F2C50A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66780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480516856"/>
              </p:ext>
            </p:extLst>
          </p:nvPr>
        </p:nvGraphicFramePr>
        <p:xfrm>
          <a:off x="838200" y="2084388"/>
          <a:ext cx="9284854" cy="3109912"/>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620712">
                <a:tc>
                  <a:txBody>
                    <a:bodyPr/>
                    <a:lstStyle/>
                    <a:p>
                      <a:r>
                        <a:rPr lang="en-GB" sz="1600" cap="all" spc="300" baseline="0" dirty="0">
                          <a:latin typeface="Roboto" panose="02000000000000000000" pitchFamily="2" charset="0"/>
                          <a:ea typeface="Roboto" panose="02000000000000000000" pitchFamily="2" charset="0"/>
                        </a:rPr>
                        <a:t>Agenda Item</a:t>
                      </a:r>
                    </a:p>
                  </a:txBody>
                  <a:tcPr anchor="ctr"/>
                </a:tc>
                <a:tc>
                  <a:txBody>
                    <a:bodyPr/>
                    <a:lstStyle/>
                    <a:p>
                      <a:r>
                        <a:rPr lang="en-GB" sz="1600" cap="all" spc="300" baseline="0" dirty="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143593">
                <a:tc>
                  <a:txBody>
                    <a:bodyPr/>
                    <a:lstStyle/>
                    <a:p>
                      <a:r>
                        <a:rPr lang="en-GB" sz="1800" dirty="0">
                          <a:latin typeface="Roboto" panose="02000000000000000000" pitchFamily="2" charset="0"/>
                          <a:ea typeface="Roboto" panose="02000000000000000000" pitchFamily="2" charset="0"/>
                        </a:rPr>
                        <a:t>MHHS Design Background</a:t>
                      </a:r>
                    </a:p>
                  </a:txBody>
                  <a:tcPr anchor="ctr"/>
                </a:tc>
                <a:tc>
                  <a:txBody>
                    <a:bodyPr/>
                    <a:lstStyle/>
                    <a:p>
                      <a:r>
                        <a:rPr lang="en-GB" sz="1800" dirty="0">
                          <a:latin typeface="Roboto" panose="02000000000000000000" pitchFamily="2" charset="0"/>
                          <a:ea typeface="Roboto" panose="02000000000000000000" pitchFamily="2" charset="0"/>
                        </a:rPr>
                        <a:t>Sarah Jones</a:t>
                      </a:r>
                    </a:p>
                  </a:txBody>
                  <a:tcPr anchor="ctr"/>
                </a:tc>
                <a:extLst>
                  <a:ext uri="{0D108BD9-81ED-4DB2-BD59-A6C34878D82A}">
                    <a16:rowId xmlns:a16="http://schemas.microsoft.com/office/drawing/2014/main" val="2099812599"/>
                  </a:ext>
                </a:extLst>
              </a:tr>
              <a:tr h="370840">
                <a:tc>
                  <a:txBody>
                    <a:bodyPr/>
                    <a:lstStyle/>
                    <a:p>
                      <a:r>
                        <a:rPr lang="en-GB" sz="1800" dirty="0">
                          <a:latin typeface="Roboto" panose="02000000000000000000" pitchFamily="2" charset="0"/>
                          <a:ea typeface="Roboto" panose="02000000000000000000" pitchFamily="2" charset="0"/>
                        </a:rPr>
                        <a:t>MHHS Transfer of Reads Process</a:t>
                      </a:r>
                    </a:p>
                  </a:txBody>
                  <a:tcPr anchor="ctr"/>
                </a:tc>
                <a:tc>
                  <a:txBody>
                    <a:bodyPr/>
                    <a:lstStyle/>
                    <a:p>
                      <a:r>
                        <a:rPr lang="en-GB" sz="1800" dirty="0">
                          <a:latin typeface="Roboto" panose="02000000000000000000" pitchFamily="2" charset="0"/>
                          <a:ea typeface="Roboto" panose="02000000000000000000" pitchFamily="2" charset="0"/>
                        </a:rPr>
                        <a:t>Jonathan Hawkins</a:t>
                      </a:r>
                    </a:p>
                  </a:txBody>
                  <a:tcPr anchor="ctr"/>
                </a:tc>
                <a:extLst>
                  <a:ext uri="{0D108BD9-81ED-4DB2-BD59-A6C34878D82A}">
                    <a16:rowId xmlns:a16="http://schemas.microsoft.com/office/drawing/2014/main" val="2904727937"/>
                  </a:ext>
                </a:extLst>
              </a:tr>
              <a:tr h="370840">
                <a:tc>
                  <a:txBody>
                    <a:bodyPr/>
                    <a:lstStyle/>
                    <a:p>
                      <a:r>
                        <a:rPr lang="en-GB" sz="1800" dirty="0">
                          <a:latin typeface="Roboto" panose="02000000000000000000" pitchFamily="2" charset="0"/>
                          <a:ea typeface="Roboto" panose="02000000000000000000" pitchFamily="2" charset="0"/>
                        </a:rPr>
                        <a:t>Switch Meter Reads for Billing</a:t>
                      </a:r>
                    </a:p>
                  </a:txBody>
                  <a:tcPr anchor="ctr"/>
                </a:tc>
                <a:tc>
                  <a:txBody>
                    <a:bodyPr/>
                    <a:lstStyle/>
                    <a:p>
                      <a:r>
                        <a:rPr lang="en-GB" sz="1800">
                          <a:latin typeface="Roboto" panose="02000000000000000000" pitchFamily="2" charset="0"/>
                          <a:ea typeface="Roboto" panose="02000000000000000000" pitchFamily="2" charset="0"/>
                        </a:rPr>
                        <a:t>Jonathan Hawkins</a:t>
                      </a:r>
                      <a:endParaRPr lang="en-GB" sz="1800"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3156092189"/>
                  </a:ext>
                </a:extLst>
              </a:tr>
              <a:tr h="370840">
                <a:tc>
                  <a:txBody>
                    <a:bodyPr/>
                    <a:lstStyle/>
                    <a:p>
                      <a:r>
                        <a:rPr lang="en-GB" sz="1800" dirty="0">
                          <a:latin typeface="Roboto" panose="02000000000000000000" pitchFamily="2" charset="0"/>
                          <a:ea typeface="Roboto" panose="02000000000000000000" pitchFamily="2" charset="0"/>
                        </a:rPr>
                        <a:t>Switch Meter Read Exceptions Process Impacts</a:t>
                      </a:r>
                    </a:p>
                  </a:txBody>
                  <a:tcPr anchor="ctr"/>
                </a:tc>
                <a:tc>
                  <a:txBody>
                    <a:bodyPr/>
                    <a:lstStyle/>
                    <a:p>
                      <a:r>
                        <a:rPr lang="en-GB" sz="1800" dirty="0">
                          <a:latin typeface="Roboto" panose="02000000000000000000" pitchFamily="2" charset="0"/>
                          <a:ea typeface="Roboto" panose="02000000000000000000" pitchFamily="2" charset="0"/>
                        </a:rPr>
                        <a:t>Sarah Jones</a:t>
                      </a:r>
                    </a:p>
                  </a:txBody>
                  <a:tcPr anchor="ctr"/>
                </a:tc>
                <a:extLst>
                  <a:ext uri="{0D108BD9-81ED-4DB2-BD59-A6C34878D82A}">
                    <a16:rowId xmlns:a16="http://schemas.microsoft.com/office/drawing/2014/main" val="855070940"/>
                  </a:ext>
                </a:extLst>
              </a:tr>
              <a:tr h="370840">
                <a:tc>
                  <a:txBody>
                    <a:bodyPr/>
                    <a:lstStyle/>
                    <a:p>
                      <a:r>
                        <a:rPr lang="en-GB" sz="1800" dirty="0">
                          <a:latin typeface="Roboto" panose="02000000000000000000" pitchFamily="2" charset="0"/>
                          <a:ea typeface="Roboto" panose="02000000000000000000" pitchFamily="2" charset="0"/>
                        </a:rPr>
                        <a:t>Q&amp;A</a:t>
                      </a:r>
                    </a:p>
                  </a:txBody>
                  <a:tcPr anchor="ctr"/>
                </a:tc>
                <a:tc>
                  <a:txBody>
                    <a:bodyPr/>
                    <a:lstStyle/>
                    <a:p>
                      <a:r>
                        <a:rPr lang="en-GB" sz="1800" dirty="0">
                          <a:latin typeface="Roboto" panose="02000000000000000000" pitchFamily="2" charset="0"/>
                          <a:ea typeface="Roboto" panose="02000000000000000000" pitchFamily="2" charset="0"/>
                        </a:rPr>
                        <a:t>All</a:t>
                      </a:r>
                    </a:p>
                  </a:txBody>
                  <a:tcPr anchor="ctr"/>
                </a:tc>
                <a:extLst>
                  <a:ext uri="{0D108BD9-81ED-4DB2-BD59-A6C34878D82A}">
                    <a16:rowId xmlns:a16="http://schemas.microsoft.com/office/drawing/2014/main" val="2276711481"/>
                  </a:ext>
                </a:extLst>
              </a:tr>
              <a:tr h="370840">
                <a:tc>
                  <a:txBody>
                    <a:bodyPr/>
                    <a:lstStyle/>
                    <a:p>
                      <a:r>
                        <a:rPr lang="en-GB" sz="1800" dirty="0">
                          <a:latin typeface="Roboto" panose="02000000000000000000" pitchFamily="2" charset="0"/>
                          <a:ea typeface="Roboto" panose="02000000000000000000" pitchFamily="2" charset="0"/>
                        </a:rPr>
                        <a:t>AOB</a:t>
                      </a:r>
                    </a:p>
                  </a:txBody>
                  <a:tcPr anchor="ctr"/>
                </a:tc>
                <a:tc>
                  <a:txBody>
                    <a:bodyPr/>
                    <a:lstStyle/>
                    <a:p>
                      <a:r>
                        <a:rPr lang="en-GB" sz="1800" dirty="0">
                          <a:latin typeface="Roboto" panose="02000000000000000000" pitchFamily="2" charset="0"/>
                          <a:ea typeface="Roboto" panose="02000000000000000000" pitchFamily="2" charset="0"/>
                        </a:rPr>
                        <a:t>All</a:t>
                      </a:r>
                    </a:p>
                  </a:txBody>
                  <a:tcPr anchor="ctr"/>
                </a:tc>
                <a:extLst>
                  <a:ext uri="{0D108BD9-81ED-4DB2-BD59-A6C34878D82A}">
                    <a16:rowId xmlns:a16="http://schemas.microsoft.com/office/drawing/2014/main" val="343314833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dirty="0"/>
              <a:t>Purpose</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a:normAutofit/>
          </a:bodyPr>
          <a:lstStyle/>
          <a:p>
            <a:r>
              <a:rPr lang="en-US" dirty="0"/>
              <a:t>The focus of this session is to consider consequential changes required to the REC as a result of the new MHHS arrangements.</a:t>
            </a:r>
          </a:p>
          <a:p>
            <a:r>
              <a:rPr lang="en-US" dirty="0"/>
              <a:t>The session is not intended to replace each organisation’s individual review of the baselined MHHS design.</a:t>
            </a:r>
          </a:p>
          <a:p>
            <a:r>
              <a:rPr lang="en-US" dirty="0"/>
              <a:t>Any specific issues with the design should be raised to the MHHS Programme.</a:t>
            </a:r>
          </a:p>
          <a:p>
            <a:r>
              <a:rPr lang="en-US" dirty="0"/>
              <a:t>The relevant MHHS design artefact can be found here: </a:t>
            </a:r>
            <a:r>
              <a:rPr lang="en-GB" dirty="0">
                <a:hlinkClick r:id="rId3"/>
              </a:rPr>
              <a:t>MHHSP-BP003C-Transfer of Reads - Change of Data Service-v4.0.pdf (mhhsprogramme.co.uk)</a:t>
            </a:r>
            <a:endParaRPr lang="en-US" dirty="0"/>
          </a:p>
        </p:txBody>
      </p:sp>
    </p:spTree>
    <p:extLst>
      <p:ext uri="{BB962C8B-B14F-4D97-AF65-F5344CB8AC3E}">
        <p14:creationId xmlns:p14="http://schemas.microsoft.com/office/powerpoint/2010/main" val="303385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MHHS Design Background</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Sarah jones</a:t>
            </a:r>
          </a:p>
        </p:txBody>
      </p:sp>
    </p:spTree>
    <p:extLst>
      <p:ext uri="{BB962C8B-B14F-4D97-AF65-F5344CB8AC3E}">
        <p14:creationId xmlns:p14="http://schemas.microsoft.com/office/powerpoint/2010/main" val="169084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MHHS Design update</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838200" y="1646238"/>
            <a:ext cx="9588500" cy="4460875"/>
          </a:xfrm>
        </p:spPr>
        <p:txBody>
          <a:bodyPr>
            <a:normAutofit/>
          </a:bodyPr>
          <a:lstStyle/>
          <a:p>
            <a:r>
              <a:rPr lang="en-US" dirty="0"/>
              <a:t>At a high level the MHHS design includes:</a:t>
            </a:r>
          </a:p>
          <a:p>
            <a:pPr lvl="1"/>
            <a:r>
              <a:rPr lang="en-US" sz="1800" dirty="0"/>
              <a:t>New requirements for BSC Central Systems to manage the end-to-end settlement process.</a:t>
            </a:r>
          </a:p>
          <a:p>
            <a:pPr lvl="1"/>
            <a:r>
              <a:rPr lang="en-US" sz="1800" dirty="0"/>
              <a:t>New Advanced and Smart Data Service roles to replace existing HH and NHH Data Collector / Data Aggregator roles.</a:t>
            </a:r>
          </a:p>
          <a:p>
            <a:pPr lvl="1"/>
            <a:r>
              <a:rPr lang="en-US" sz="1800" dirty="0"/>
              <a:t>New Advanced and Smart Metering Service roles – the REC is interpreting these as equivalent to existing MEM roles.</a:t>
            </a:r>
          </a:p>
          <a:p>
            <a:pPr lvl="1"/>
            <a:r>
              <a:rPr lang="en-US" sz="1800" dirty="0"/>
              <a:t>New business processes for sharing data required to support settlements, including meter read data, consumption data and meter technical details.</a:t>
            </a:r>
          </a:p>
          <a:p>
            <a:pPr lvl="1"/>
            <a:r>
              <a:rPr lang="en-US" sz="1800" dirty="0"/>
              <a:t>A new Data Integration Platform (DIP) service for exchanging market messages between Market Participants and Central Systems (whilst retained some existing DTN flows).</a:t>
            </a:r>
          </a:p>
          <a:p>
            <a:pPr lvl="1"/>
            <a:endParaRPr lang="en-US" sz="1800" dirty="0"/>
          </a:p>
          <a:p>
            <a:pPr marL="228600" lvl="1">
              <a:spcBef>
                <a:spcPts val="1000"/>
              </a:spcBef>
            </a:pPr>
            <a:r>
              <a:rPr lang="en-US" sz="1800" dirty="0"/>
              <a:t>The MHHS design was baselined on 31 Oct 2022, subject to completion of a list of work off items.</a:t>
            </a:r>
          </a:p>
          <a:p>
            <a:endParaRPr lang="en-GB" dirty="0"/>
          </a:p>
        </p:txBody>
      </p:sp>
    </p:spTree>
    <p:extLst>
      <p:ext uri="{BB962C8B-B14F-4D97-AF65-F5344CB8AC3E}">
        <p14:creationId xmlns:p14="http://schemas.microsoft.com/office/powerpoint/2010/main" val="62999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MHHS Design Artefacts</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838200" y="1646238"/>
            <a:ext cx="9284855" cy="4460875"/>
          </a:xfrm>
        </p:spPr>
        <p:txBody>
          <a:bodyPr>
            <a:normAutofit/>
          </a:bodyPr>
          <a:lstStyle/>
          <a:p>
            <a:r>
              <a:rPr lang="en-US" sz="2000" dirty="0"/>
              <a:t>Approximately 70 MHHS design artefacts have been created, which include.</a:t>
            </a:r>
          </a:p>
          <a:p>
            <a:pPr lvl="1"/>
            <a:r>
              <a:rPr lang="en-US" sz="2000" dirty="0"/>
              <a:t>Business process diagrams and associated description spreadsheets setting out the new end to end processes.</a:t>
            </a:r>
          </a:p>
          <a:p>
            <a:pPr lvl="1"/>
            <a:r>
              <a:rPr lang="en-US" sz="2000" dirty="0"/>
              <a:t>Business requirements spreadsheets for Suppliers, DNOs, Metering Services and Data Services.</a:t>
            </a:r>
          </a:p>
          <a:p>
            <a:pPr lvl="1"/>
            <a:r>
              <a:rPr lang="en-US" sz="2000" dirty="0"/>
              <a:t>Method statements defining core activities e.g. calculation of annual consumption data.</a:t>
            </a:r>
          </a:p>
          <a:p>
            <a:pPr lvl="1"/>
            <a:r>
              <a:rPr lang="en-US" sz="2000" dirty="0"/>
              <a:t>Functional, Non-Functional and security requirements relating to the new DIP service.</a:t>
            </a:r>
          </a:p>
          <a:p>
            <a:pPr lvl="1"/>
            <a:r>
              <a:rPr lang="en-US" sz="2000" dirty="0"/>
              <a:t>Reporting and Interfaces Catalogues defining the new DIP interfaces.</a:t>
            </a:r>
          </a:p>
        </p:txBody>
      </p:sp>
    </p:spTree>
    <p:extLst>
      <p:ext uri="{BB962C8B-B14F-4D97-AF65-F5344CB8AC3E}">
        <p14:creationId xmlns:p14="http://schemas.microsoft.com/office/powerpoint/2010/main" val="1387882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d23e3997-462a-4294-a90c-e3d7fc053209"/>
  <p:tag name="SLIDO_EVENT_SECTION_UUID" val="cf46f350-4430-448f-913c-92ff947b9c58"/>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AzMzY4MTV9"/>
  <p:tag name="SLIDO_TYPE" val="SlidoPoll"/>
  <p:tag name="SLIDO_POLL_UUID" val="5ad87b51-34ee-451e-88e7-85eb27108ff4"/>
  <p:tag name="SLIDO_TIMELINE" val="W3sic2NyZWVuIjoiU3VydmV5SW50cm8iLCJzaG93UmVzdWx0cyI6ZmFsc2UsInNob3dDb3JyZWN0QW5zd2VycyI6ZmFsc2UsInZvdGluZ0xvY2tlZCI6ZmFsc2V9LHsicG9sbFF1ZXN0aW9uVXVpZCI6Ijc1OWIyNWQ2LTgzYzQtNGI2Yy1iNmU0LTliZTdlYjdlYjU2MSIsInNob3dSZXN1bHRzIjp0cnVlLCJzaG93Q29ycmVjdEFuc3dlcnMiOmZhbHNlLCJ2b3RpbmdMb2NrZWQiOmZhbHNlfSx7InBvbGxRdWVzdGlvblV1aWQiOiIyOWYzNTZmMy05ZjdjLTQ4M2ItYmMxZi03ODJlMzUwNWZlZjU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AzMzY4MzR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AzMzY4NTR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F3447-4B93-44BA-86EC-08F1999C5A12}">
  <ds:schemaRefs>
    <ds:schemaRef ds:uri="http://schemas.microsoft.com/office/infopath/2007/PartnerControls"/>
    <ds:schemaRef ds:uri="33669984-af94-4b35-9f37-f4574e663bce"/>
    <ds:schemaRef ds:uri="http://schemas.microsoft.com/office/2006/metadata/properties"/>
    <ds:schemaRef ds:uri="http://purl.org/dc/dcmitype/"/>
    <ds:schemaRef ds:uri="http://schemas.microsoft.com/office/2006/documentManagement/types"/>
    <ds:schemaRef ds:uri="d5e8df70-7ba7-462a-92bc-0eb2af61e599"/>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C906FD57-F337-4C84-9888-E5FC9E069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6FFEE-8B3D-47E6-944B-D4B17342C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308</TotalTime>
  <Words>1079</Words>
  <Application>Microsoft Office PowerPoint</Application>
  <PresentationFormat>Widescreen</PresentationFormat>
  <Paragraphs>134</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Roboto</vt:lpstr>
      <vt:lpstr>REC Light Event Theme</vt:lpstr>
      <vt:lpstr>REC Alternative Event Theme</vt:lpstr>
      <vt:lpstr>Switch meter reading exceptions workshop</vt:lpstr>
      <vt:lpstr>Introducing your presenters</vt:lpstr>
      <vt:lpstr>Housekeeping</vt:lpstr>
      <vt:lpstr>PowerPoint Presentation</vt:lpstr>
      <vt:lpstr>Agenda For today</vt:lpstr>
      <vt:lpstr>Purpose</vt:lpstr>
      <vt:lpstr>MHHS Design Background</vt:lpstr>
      <vt:lpstr>MHHS Design update</vt:lpstr>
      <vt:lpstr>MHHS Design Artefacts</vt:lpstr>
      <vt:lpstr>MHHS Transfer of reads process</vt:lpstr>
      <vt:lpstr>MHHS Transfer of reads process</vt:lpstr>
      <vt:lpstr>Smart meter process</vt:lpstr>
      <vt:lpstr>traditional meter process</vt:lpstr>
      <vt:lpstr>advanced meter process</vt:lpstr>
      <vt:lpstr>Switch meter reads for billing</vt:lpstr>
      <vt:lpstr>Application of transfer read to billing</vt:lpstr>
      <vt:lpstr>Example</vt:lpstr>
      <vt:lpstr>Switch meter reads exceptions process impacts</vt:lpstr>
      <vt:lpstr>Scope of exceptions process</vt:lpstr>
      <vt:lpstr>Walkthrough exceptions process</vt:lpstr>
      <vt:lpstr>Q&amp;A</vt:lpstr>
      <vt:lpstr>PowerPoint Presentation</vt:lpstr>
      <vt:lpstr>Any other business?</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Amie Lauper-Bull</dc:creator>
  <cp:lastModifiedBy>Amie Lauper-Bull</cp:lastModifiedBy>
  <cp:revision>10</cp:revision>
  <dcterms:created xsi:type="dcterms:W3CDTF">2022-12-06T13:49:22Z</dcterms:created>
  <dcterms:modified xsi:type="dcterms:W3CDTF">2022-12-07T15:10:11Z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1.5.3.3511</vt:lpwstr>
  </property>
</Properties>
</file>