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1" r:id="rId6"/>
  </p:sldMasterIdLst>
  <p:notesMasterIdLst>
    <p:notesMasterId r:id="rId42"/>
  </p:notesMasterIdLst>
  <p:handoutMasterIdLst>
    <p:handoutMasterId r:id="rId43"/>
  </p:handoutMasterIdLst>
  <p:sldIdLst>
    <p:sldId id="256" r:id="rId7"/>
    <p:sldId id="258" r:id="rId8"/>
    <p:sldId id="268" r:id="rId9"/>
    <p:sldId id="290" r:id="rId10"/>
    <p:sldId id="263" r:id="rId11"/>
    <p:sldId id="260" r:id="rId12"/>
    <p:sldId id="287" r:id="rId13"/>
    <p:sldId id="265" r:id="rId14"/>
    <p:sldId id="270" r:id="rId15"/>
    <p:sldId id="271" r:id="rId16"/>
    <p:sldId id="272" r:id="rId17"/>
    <p:sldId id="273" r:id="rId18"/>
    <p:sldId id="274" r:id="rId19"/>
    <p:sldId id="275" r:id="rId20"/>
    <p:sldId id="2076138167" r:id="rId21"/>
    <p:sldId id="276" r:id="rId22"/>
    <p:sldId id="2076138168" r:id="rId23"/>
    <p:sldId id="288" r:id="rId24"/>
    <p:sldId id="277" r:id="rId25"/>
    <p:sldId id="278" r:id="rId26"/>
    <p:sldId id="269" r:id="rId27"/>
    <p:sldId id="266" r:id="rId28"/>
    <p:sldId id="279" r:id="rId29"/>
    <p:sldId id="280" r:id="rId30"/>
    <p:sldId id="282" r:id="rId31"/>
    <p:sldId id="283" r:id="rId32"/>
    <p:sldId id="284" r:id="rId33"/>
    <p:sldId id="285" r:id="rId34"/>
    <p:sldId id="286" r:id="rId35"/>
    <p:sldId id="2076138166" r:id="rId36"/>
    <p:sldId id="2076138165" r:id="rId37"/>
    <p:sldId id="2076138164" r:id="rId38"/>
    <p:sldId id="291" r:id="rId39"/>
    <p:sldId id="257" r:id="rId40"/>
    <p:sldId id="289"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D43"/>
    <a:srgbClr val="046A38"/>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83" autoAdjust="0"/>
  </p:normalViewPr>
  <p:slideViewPr>
    <p:cSldViewPr snapToGrid="0">
      <p:cViewPr varScale="1">
        <p:scale>
          <a:sx n="64" d="100"/>
          <a:sy n="64" d="100"/>
        </p:scale>
        <p:origin x="74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dgm:spPr>
        <a:solidFill>
          <a:srgbClr val="B8E1EB"/>
        </a:solidFill>
        <a:ln w="19050">
          <a:noFill/>
        </a:ln>
      </dgm:spPr>
      <dgm:t>
        <a:bodyPr/>
        <a:lstStyle/>
        <a:p>
          <a:r>
            <a:rPr lang="en-GB" b="1" i="0" u="sng" dirty="0">
              <a:solidFill>
                <a:schemeClr val="tx1"/>
              </a:solidFill>
              <a:latin typeface="Roboto Slab" pitchFamily="2" charset="0"/>
              <a:ea typeface="Roboto Slab" pitchFamily="2" charset="0"/>
            </a:rPr>
            <a:t>Receipt of BSA</a:t>
          </a:r>
        </a:p>
        <a:p>
          <a:r>
            <a:rPr lang="en-GB" dirty="0">
              <a:solidFill>
                <a:schemeClr val="tx1"/>
              </a:solidFill>
              <a:latin typeface="Roboto Slab" pitchFamily="2" charset="0"/>
              <a:ea typeface="Roboto Slab" pitchFamily="2" charset="0"/>
            </a:rPr>
            <a:t>The applicant completes the BSA and submits to the Code Manager.</a:t>
          </a:r>
        </a:p>
      </dgm:t>
    </dgm:pt>
    <dgm:pt modelId="{7815EE5A-6A6B-48C8-BBBB-ACC0AFDF14F3}" type="parTrans" cxnId="{CEFE4EAB-CC08-41AF-A716-88061B182105}">
      <dgm:prSet/>
      <dgm:spPr/>
      <dgm:t>
        <a:bodyPr/>
        <a:lstStyle/>
        <a:p>
          <a:endParaRPr lang="en-GB">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latin typeface="Roboto Slab" pitchFamily="2" charset="0"/>
            <a:ea typeface="Roboto Slab" pitchFamily="2" charset="0"/>
          </a:endParaRPr>
        </a:p>
      </dgm:t>
    </dgm:pt>
    <dgm:pt modelId="{48C1C214-F12F-406D-9210-7EC085364EA2}">
      <dgm:prSet phldrT="[Text]"/>
      <dgm:spPr>
        <a:solidFill>
          <a:srgbClr val="8AB9B1"/>
        </a:solidFill>
        <a:ln w="19050">
          <a:noFill/>
        </a:ln>
      </dgm:spPr>
      <dgm:t>
        <a:bodyPr/>
        <a:lstStyle/>
        <a:p>
          <a:r>
            <a:rPr lang="en-GB" b="1" i="0" u="sng" dirty="0">
              <a:solidFill>
                <a:schemeClr val="tx1"/>
              </a:solidFill>
              <a:latin typeface="Roboto Slab" pitchFamily="2" charset="0"/>
              <a:ea typeface="Roboto Slab" pitchFamily="2" charset="0"/>
            </a:rPr>
            <a:t>Assessment</a:t>
          </a:r>
        </a:p>
        <a:p>
          <a:r>
            <a:rPr lang="en-GB" b="0" i="0" dirty="0">
              <a:solidFill>
                <a:schemeClr val="tx1"/>
              </a:solidFill>
              <a:latin typeface="Roboto Slab" pitchFamily="2" charset="0"/>
              <a:ea typeface="Roboto Slab" pitchFamily="2" charset="0"/>
            </a:rPr>
            <a:t>The Code Manager assesses the applicant’s business processes, ensuring</a:t>
          </a:r>
          <a:r>
            <a:rPr lang="en-GB" b="0" i="0" u="none" dirty="0">
              <a:solidFill>
                <a:schemeClr val="tx1"/>
              </a:solidFill>
              <a:latin typeface="Roboto Slab" pitchFamily="2" charset="0"/>
              <a:ea typeface="Roboto Slab" pitchFamily="2" charset="0"/>
            </a:rPr>
            <a:t> REC obligations are met</a:t>
          </a:r>
          <a:endParaRPr lang="en-GB" b="0" u="none" dirty="0">
            <a:solidFill>
              <a:schemeClr val="tx1"/>
            </a:solidFill>
            <a:latin typeface="Roboto Slab" pitchFamily="2" charset="0"/>
            <a:ea typeface="Roboto Slab" pitchFamily="2" charset="0"/>
          </a:endParaRPr>
        </a:p>
      </dgm:t>
    </dgm:pt>
    <dgm:pt modelId="{7BC78E5E-C990-402A-A516-58E143C1D2C2}" type="parTrans" cxnId="{F776CA3C-D8BA-4518-A1DD-4A91D54DADA6}">
      <dgm:prSet/>
      <dgm:spPr/>
      <dgm:t>
        <a:bodyPr/>
        <a:lstStyle/>
        <a:p>
          <a:endParaRPr lang="en-GB">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latin typeface="Roboto Slab" pitchFamily="2" charset="0"/>
            <a:ea typeface="Roboto Slab" pitchFamily="2" charset="0"/>
          </a:endParaRPr>
        </a:p>
      </dgm:t>
    </dgm:pt>
    <dgm:pt modelId="{A83F035B-8ADE-497E-B9BD-863B29341A8D}">
      <dgm:prSet phldrT="[Text]"/>
      <dgm:spPr>
        <a:solidFill>
          <a:srgbClr val="68A495"/>
        </a:solidFill>
        <a:ln w="19050">
          <a:noFill/>
        </a:ln>
      </dgm:spPr>
      <dgm:t>
        <a:bodyPr/>
        <a:lstStyle/>
        <a:p>
          <a:r>
            <a:rPr lang="en-GB" b="1" i="0" u="sng" dirty="0">
              <a:solidFill>
                <a:schemeClr val="tx1"/>
              </a:solidFill>
              <a:latin typeface="Roboto Slab" pitchFamily="2" charset="0"/>
              <a:ea typeface="Roboto Slab" pitchFamily="2" charset="0"/>
            </a:rPr>
            <a:t>Remediation</a:t>
          </a:r>
        </a:p>
        <a:p>
          <a:r>
            <a:rPr lang="en-GB" b="0" i="0" u="none" dirty="0">
              <a:solidFill>
                <a:schemeClr val="tx1"/>
              </a:solidFill>
              <a:latin typeface="Roboto Slab" pitchFamily="2" charset="0"/>
              <a:ea typeface="Roboto Slab" pitchFamily="2" charset="0"/>
            </a:rPr>
            <a:t>A risk-based approach </a:t>
          </a:r>
          <a:r>
            <a:rPr lang="en-GB" b="0" i="0" dirty="0">
              <a:solidFill>
                <a:schemeClr val="tx1"/>
              </a:solidFill>
              <a:latin typeface="Roboto Slab" pitchFamily="2" charset="0"/>
              <a:ea typeface="Roboto Slab" pitchFamily="2" charset="0"/>
            </a:rPr>
            <a:t>is used to assess the BSA. Findings are communicated back to applicant.</a:t>
          </a:r>
          <a:endParaRPr lang="en-GB" dirty="0">
            <a:solidFill>
              <a:schemeClr val="tx1"/>
            </a:solidFill>
            <a:latin typeface="Roboto Slab" pitchFamily="2" charset="0"/>
            <a:ea typeface="Roboto Slab" pitchFamily="2" charset="0"/>
          </a:endParaRPr>
        </a:p>
      </dgm:t>
    </dgm:pt>
    <dgm:pt modelId="{91B1CDDE-ED62-41E7-A247-FABC1171CC99}" type="parTrans" cxnId="{C8A004E8-5529-40E9-9560-FFEFABA8172A}">
      <dgm:prSet/>
      <dgm:spPr/>
      <dgm:t>
        <a:bodyPr/>
        <a:lstStyle/>
        <a:p>
          <a:endParaRPr lang="en-GB">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custScaleX="96992">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dgm:spPr>
        <a:solidFill>
          <a:srgbClr val="B8E1EB"/>
        </a:solidFill>
        <a:ln w="19050">
          <a:noFill/>
        </a:ln>
      </dgm:spPr>
      <dgm:t>
        <a:bodyPr/>
        <a:lstStyle/>
        <a:p>
          <a:r>
            <a:rPr lang="en-GB" b="1" i="0" u="sng" dirty="0">
              <a:solidFill>
                <a:schemeClr val="tx1"/>
              </a:solidFill>
              <a:latin typeface="Roboto Slab"/>
              <a:ea typeface="Roboto Slab" pitchFamily="2" charset="0"/>
            </a:rPr>
            <a:t>Submission</a:t>
          </a:r>
        </a:p>
        <a:p>
          <a:r>
            <a:rPr lang="en-GB" b="0" i="0" dirty="0">
              <a:solidFill>
                <a:schemeClr val="tx1"/>
              </a:solidFill>
              <a:latin typeface="Roboto Slab"/>
              <a:ea typeface="Roboto Slab" pitchFamily="2" charset="0"/>
            </a:rPr>
            <a:t>Applicant submits the ISDP and supporting documentation</a:t>
          </a:r>
          <a:endParaRPr lang="en-GB" dirty="0">
            <a:solidFill>
              <a:schemeClr val="tx1"/>
            </a:solidFill>
            <a:latin typeface="Roboto Slab"/>
            <a:ea typeface="Roboto Slab" pitchFamily="2" charset="0"/>
          </a:endParaRPr>
        </a:p>
      </dgm:t>
    </dgm:pt>
    <dgm:pt modelId="{7815EE5A-6A6B-48C8-BBBB-ACC0AFDF14F3}" type="par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48C1C214-F12F-406D-9210-7EC085364EA2}">
      <dgm:prSet phldrT="[Text]"/>
      <dgm:spPr>
        <a:solidFill>
          <a:srgbClr val="8AB9B1"/>
        </a:solidFill>
        <a:ln w="19050">
          <a:noFill/>
        </a:ln>
      </dgm:spPr>
      <dgm:t>
        <a:bodyPr/>
        <a:lstStyle/>
        <a:p>
          <a:r>
            <a:rPr lang="en-GB" b="1" i="0" u="sng">
              <a:solidFill>
                <a:schemeClr val="tx1"/>
              </a:solidFill>
              <a:latin typeface="Roboto Slab"/>
              <a:ea typeface="Roboto Slab" pitchFamily="2" charset="0"/>
            </a:rPr>
            <a:t>Code Manager Review</a:t>
          </a:r>
        </a:p>
        <a:p>
          <a:pPr rtl="0"/>
          <a:r>
            <a:rPr lang="en-GB" b="0" i="0" u="none">
              <a:solidFill>
                <a:schemeClr val="tx1"/>
              </a:solidFill>
              <a:latin typeface="Roboto Slab"/>
              <a:ea typeface="Roboto Slab" pitchFamily="2" charset="0"/>
            </a:rPr>
            <a:t>The document will be reviewed by the Code Manager</a:t>
          </a:r>
          <a:endParaRPr lang="en-GB" b="0" u="none">
            <a:solidFill>
              <a:schemeClr val="tx1"/>
            </a:solidFill>
            <a:latin typeface="Roboto Slab"/>
            <a:ea typeface="Roboto Slab" pitchFamily="2" charset="0"/>
          </a:endParaRPr>
        </a:p>
      </dgm:t>
    </dgm:pt>
    <dgm:pt modelId="{7BC78E5E-C990-402A-A516-58E143C1D2C2}" type="par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A83F035B-8ADE-497E-B9BD-863B29341A8D}">
      <dgm:prSet phldrT="[Text]"/>
      <dgm:spPr>
        <a:solidFill>
          <a:srgbClr val="68A495"/>
        </a:solidFill>
        <a:ln w="19050">
          <a:noFill/>
        </a:ln>
      </dgm:spPr>
      <dgm:t>
        <a:bodyPr/>
        <a:lstStyle/>
        <a:p>
          <a:r>
            <a:rPr lang="en-GB" b="1" i="0" u="sng">
              <a:solidFill>
                <a:schemeClr val="tx1"/>
              </a:solidFill>
              <a:latin typeface="Roboto Slab"/>
              <a:ea typeface="Roboto Slab" pitchFamily="2" charset="0"/>
            </a:rPr>
            <a:t>Remediation</a:t>
          </a:r>
        </a:p>
        <a:p>
          <a:r>
            <a:rPr lang="en-GB" b="0" i="0">
              <a:solidFill>
                <a:schemeClr val="tx1"/>
              </a:solidFill>
              <a:latin typeface="Roboto Slab"/>
              <a:ea typeface="Roboto Slab" pitchFamily="2" charset="0"/>
            </a:rPr>
            <a:t>Follow Up Queries/Requests Provided</a:t>
          </a:r>
          <a:endParaRPr lang="en-GB">
            <a:solidFill>
              <a:schemeClr val="tx1"/>
            </a:solidFill>
            <a:latin typeface="Roboto Slab"/>
            <a:ea typeface="Roboto Slab" pitchFamily="2" charset="0"/>
          </a:endParaRPr>
        </a:p>
      </dgm:t>
    </dgm:pt>
    <dgm:pt modelId="{91B1CDDE-ED62-41E7-A247-FABC1171CC99}" type="par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custLinFactNeighborX="-4156" custLinFactNeighborY="5513">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custLinFactNeighborX="-28851" custLinFactNeighborY="5515">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custLinFactNeighborX="-48204" custLinFactNeighborY="5393">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dgm:spPr>
        <a:solidFill>
          <a:srgbClr val="B8E1EB"/>
        </a:solidFill>
        <a:ln w="19050">
          <a:noFill/>
        </a:ln>
      </dgm:spPr>
      <dgm:t>
        <a:bodyPr/>
        <a:lstStyle/>
        <a:p>
          <a:r>
            <a:rPr lang="en-GB" b="1" u="sng" dirty="0">
              <a:solidFill>
                <a:schemeClr val="tx1"/>
              </a:solidFill>
              <a:latin typeface="Roboto Slab" pitchFamily="2" charset="0"/>
              <a:ea typeface="Roboto Slab" pitchFamily="2" charset="0"/>
            </a:rPr>
            <a:t>Submission</a:t>
          </a:r>
        </a:p>
        <a:p>
          <a:r>
            <a:rPr lang="en-GB" dirty="0">
              <a:solidFill>
                <a:schemeClr val="tx1"/>
              </a:solidFill>
              <a:latin typeface="Roboto Slab" pitchFamily="2" charset="0"/>
              <a:ea typeface="Roboto Slab" pitchFamily="2" charset="0"/>
            </a:rPr>
            <a:t>Applicant submits Internal testing documentation for the Code Managers Review.</a:t>
          </a:r>
        </a:p>
      </dgm:t>
    </dgm:pt>
    <dgm:pt modelId="{7815EE5A-6A6B-48C8-BBBB-ACC0AFDF14F3}" type="par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48C1C214-F12F-406D-9210-7EC085364EA2}">
      <dgm:prSet phldrT="[Text]"/>
      <dgm:spPr>
        <a:solidFill>
          <a:srgbClr val="8AB9B1"/>
        </a:solidFill>
        <a:ln w="19050">
          <a:noFill/>
        </a:ln>
      </dgm:spPr>
      <dgm:t>
        <a:bodyPr spcFirstLastPara="0" vert="horz" wrap="square" lIns="52007" tIns="17336" rIns="17336" bIns="17336" numCol="1" spcCol="1270" anchor="ctr" anchorCtr="0"/>
        <a:lstStyle/>
        <a:p>
          <a:r>
            <a:rPr lang="en-GB" b="1" i="0" u="sng">
              <a:solidFill>
                <a:schemeClr val="tx1"/>
              </a:solidFill>
              <a:latin typeface="Roboto Slab" pitchFamily="2" charset="0"/>
              <a:ea typeface="Roboto Slab" pitchFamily="2" charset="0"/>
            </a:rPr>
            <a:t>Assessment</a:t>
          </a:r>
          <a:endParaRPr lang="en-GB" b="0" i="0">
            <a:solidFill>
              <a:schemeClr val="tx1"/>
            </a:solidFill>
            <a:latin typeface="Roboto Slab" pitchFamily="2" charset="0"/>
            <a:ea typeface="Roboto Slab" pitchFamily="2" charset="0"/>
          </a:endParaRPr>
        </a:p>
        <a:p>
          <a:r>
            <a:rPr lang="en-GB" b="0" i="0">
              <a:solidFill>
                <a:schemeClr val="tx1"/>
              </a:solidFill>
              <a:latin typeface="Roboto Slab" pitchFamily="2" charset="0"/>
              <a:ea typeface="Roboto Slab" pitchFamily="2" charset="0"/>
            </a:rPr>
            <a:t>The Code Manager will assess the Internal Testing and supporting documentation. </a:t>
          </a:r>
          <a:endParaRPr lang="en-GB">
            <a:solidFill>
              <a:schemeClr val="tx1"/>
            </a:solidFill>
            <a:latin typeface="Roboto Slab" pitchFamily="2" charset="0"/>
            <a:ea typeface="Roboto Slab" pitchFamily="2" charset="0"/>
          </a:endParaRPr>
        </a:p>
      </dgm:t>
    </dgm:pt>
    <dgm:pt modelId="{7BC78E5E-C990-402A-A516-58E143C1D2C2}" type="par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A83F035B-8ADE-497E-B9BD-863B29341A8D}">
      <dgm:prSet phldrT="[Text]"/>
      <dgm:spPr>
        <a:solidFill>
          <a:srgbClr val="68A495"/>
        </a:solidFill>
        <a:ln w="19050">
          <a:solidFill>
            <a:srgbClr val="5DB1BE"/>
          </a:solidFill>
        </a:ln>
      </dgm:spPr>
      <dgm:t>
        <a:bodyPr/>
        <a:lstStyle/>
        <a:p>
          <a:r>
            <a:rPr lang="en-GB" b="1" i="0" u="sng">
              <a:solidFill>
                <a:schemeClr val="tx1"/>
              </a:solidFill>
              <a:latin typeface="Roboto Slab" pitchFamily="2" charset="0"/>
              <a:ea typeface="Roboto Slab" pitchFamily="2" charset="0"/>
            </a:rPr>
            <a:t>Remediation</a:t>
          </a:r>
        </a:p>
        <a:p>
          <a:r>
            <a:rPr lang="en-GB" b="0" i="0" u="none">
              <a:solidFill>
                <a:schemeClr val="tx1"/>
              </a:solidFill>
              <a:latin typeface="Roboto Slab" pitchFamily="2" charset="0"/>
              <a:ea typeface="Roboto Slab" pitchFamily="2" charset="0"/>
            </a:rPr>
            <a:t>The Code Manager will go back to the Party with any supporting any areas that have been missed.</a:t>
          </a:r>
          <a:endParaRPr lang="en-GB" b="0" u="none">
            <a:solidFill>
              <a:schemeClr val="tx1"/>
            </a:solidFill>
            <a:latin typeface="Roboto Slab" pitchFamily="2" charset="0"/>
            <a:ea typeface="Roboto Slab" pitchFamily="2" charset="0"/>
          </a:endParaRPr>
        </a:p>
      </dgm:t>
    </dgm:pt>
    <dgm:pt modelId="{91B1CDDE-ED62-41E7-A247-FABC1171CC99}" type="par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dgm:presLayoutVars>
          <dgm:chMax val="0"/>
          <dgm:chPref val="0"/>
          <dgm:bulletEnabled val="1"/>
        </dgm:presLayoutVars>
      </dgm:prSet>
      <dgm:spPr>
        <a:xfrm>
          <a:off x="2513852" y="13030"/>
          <a:ext cx="2790624" cy="1116249"/>
        </a:xfrm>
        <a:prstGeom prst="chevron">
          <a:avLst/>
        </a:prstGeom>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custT="1"/>
      <dgm:spPr>
        <a:solidFill>
          <a:srgbClr val="B8E1EB"/>
        </a:solidFill>
        <a:ln w="19050">
          <a:noFill/>
        </a:ln>
      </dgm:spPr>
      <dgm:t>
        <a:bodyPr/>
        <a:lstStyle/>
        <a:p>
          <a:pPr rtl="0"/>
          <a:r>
            <a:rPr lang="en-GB" sz="1200" b="1" i="0" u="sng" dirty="0">
              <a:solidFill>
                <a:schemeClr val="tx1"/>
              </a:solidFill>
              <a:latin typeface="Roboto Slab"/>
              <a:ea typeface="Roboto Slab" pitchFamily="2" charset="0"/>
            </a:rPr>
            <a:t>Handover</a:t>
          </a:r>
        </a:p>
        <a:p>
          <a:pPr rtl="0"/>
          <a:r>
            <a:rPr lang="en-GB" sz="1200" dirty="0">
              <a:solidFill>
                <a:schemeClr val="tx1"/>
              </a:solidFill>
              <a:latin typeface="Roboto Slab"/>
              <a:ea typeface="Roboto Slab" pitchFamily="2" charset="0"/>
            </a:rPr>
            <a:t>The Market Entry team hold a joint meeting with the Technical Services team and the applicant to discuss testing.</a:t>
          </a:r>
        </a:p>
      </dgm:t>
    </dgm:pt>
    <dgm:pt modelId="{7815EE5A-6A6B-48C8-BBBB-ACC0AFDF14F3}" type="parTrans" cxnId="{CEFE4EAB-CC08-41AF-A716-88061B182105}">
      <dgm:prSet/>
      <dgm:spPr/>
      <dgm:t>
        <a:bodyPr/>
        <a:lstStyle/>
        <a:p>
          <a:endParaRPr lang="en-GB" sz="1200">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sz="1200">
            <a:solidFill>
              <a:schemeClr val="tx1"/>
            </a:solidFill>
            <a:latin typeface="Roboto Slab" pitchFamily="2" charset="0"/>
            <a:ea typeface="Roboto Slab" pitchFamily="2" charset="0"/>
          </a:endParaRPr>
        </a:p>
      </dgm:t>
    </dgm:pt>
    <dgm:pt modelId="{48C1C214-F12F-406D-9210-7EC085364EA2}">
      <dgm:prSet phldrT="[Text]" custT="1"/>
      <dgm:spPr>
        <a:solidFill>
          <a:srgbClr val="8AB9B1"/>
        </a:solidFill>
        <a:ln w="19050">
          <a:noFill/>
        </a:ln>
      </dgm:spPr>
      <dgm:t>
        <a:bodyPr/>
        <a:lstStyle/>
        <a:p>
          <a:r>
            <a:rPr lang="en-GB" sz="1200" b="1" i="0" u="sng">
              <a:solidFill>
                <a:schemeClr val="tx1"/>
              </a:solidFill>
              <a:latin typeface="Roboto Slab"/>
              <a:ea typeface="Roboto Slab" pitchFamily="2" charset="0"/>
            </a:rPr>
            <a:t>Testing Conducted</a:t>
          </a:r>
        </a:p>
        <a:p>
          <a:pPr rtl="0"/>
          <a:r>
            <a:rPr lang="en-GB" sz="1200" b="0" i="0">
              <a:solidFill>
                <a:schemeClr val="tx1"/>
              </a:solidFill>
              <a:latin typeface="Roboto Slab"/>
              <a:ea typeface="Roboto Slab" pitchFamily="2" charset="0"/>
            </a:rPr>
            <a:t>The Code Manager conducts live External Testing with the Party over Teams</a:t>
          </a:r>
          <a:endParaRPr lang="en-GB" sz="1200">
            <a:solidFill>
              <a:schemeClr val="tx1"/>
            </a:solidFill>
            <a:latin typeface="Roboto Slab"/>
            <a:ea typeface="Roboto Slab" pitchFamily="2" charset="0"/>
          </a:endParaRPr>
        </a:p>
      </dgm:t>
    </dgm:pt>
    <dgm:pt modelId="{7BC78E5E-C990-402A-A516-58E143C1D2C2}" type="parTrans" cxnId="{F776CA3C-D8BA-4518-A1DD-4A91D54DADA6}">
      <dgm:prSet/>
      <dgm:spPr/>
      <dgm:t>
        <a:bodyPr/>
        <a:lstStyle/>
        <a:p>
          <a:endParaRPr lang="en-GB" sz="1200">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sz="1200">
            <a:solidFill>
              <a:schemeClr val="tx1"/>
            </a:solidFill>
            <a:latin typeface="Roboto Slab" pitchFamily="2" charset="0"/>
            <a:ea typeface="Roboto Slab" pitchFamily="2" charset="0"/>
          </a:endParaRPr>
        </a:p>
      </dgm:t>
    </dgm:pt>
    <dgm:pt modelId="{A83F035B-8ADE-497E-B9BD-863B29341A8D}">
      <dgm:prSet phldrT="[Text]" custT="1"/>
      <dgm:spPr>
        <a:solidFill>
          <a:srgbClr val="68A495"/>
        </a:solidFill>
        <a:ln w="19050">
          <a:noFill/>
        </a:ln>
      </dgm:spPr>
      <dgm:t>
        <a:bodyPr/>
        <a:lstStyle/>
        <a:p>
          <a:r>
            <a:rPr lang="en-GB" sz="1200" b="1" i="0" u="sng">
              <a:solidFill>
                <a:schemeClr val="tx1"/>
              </a:solidFill>
              <a:latin typeface="Roboto Slab"/>
              <a:ea typeface="Roboto Slab" pitchFamily="2" charset="0"/>
            </a:rPr>
            <a:t>Test Certificate Issued</a:t>
          </a:r>
        </a:p>
        <a:p>
          <a:pPr rtl="0"/>
          <a:r>
            <a:rPr lang="en-GB" sz="1200" b="0" i="0">
              <a:solidFill>
                <a:schemeClr val="tx1"/>
              </a:solidFill>
              <a:latin typeface="Roboto Slab"/>
              <a:ea typeface="Roboto Slab" pitchFamily="2" charset="0"/>
            </a:rPr>
            <a:t>The test certificate is issued to the Market Entry team and the applicant via the Portal.</a:t>
          </a:r>
          <a:endParaRPr lang="en-GB" sz="1200">
            <a:solidFill>
              <a:schemeClr val="tx1"/>
            </a:solidFill>
            <a:latin typeface="Roboto Slab"/>
            <a:ea typeface="Roboto Slab" pitchFamily="2" charset="0"/>
          </a:endParaRPr>
        </a:p>
      </dgm:t>
    </dgm:pt>
    <dgm:pt modelId="{91B1CDDE-ED62-41E7-A247-FABC1171CC99}" type="parTrans" cxnId="{C8A004E8-5529-40E9-9560-FFEFABA8172A}">
      <dgm:prSet/>
      <dgm:spPr/>
      <dgm:t>
        <a:bodyPr/>
        <a:lstStyle/>
        <a:p>
          <a:endParaRPr lang="en-GB" sz="1200">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sz="1200">
            <a:solidFill>
              <a:schemeClr val="tx1"/>
            </a:solidFill>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custLinFactNeighborX="-8195" custLinFactNeighborY="-20334">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custLinFactNeighborY="882">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custLinFactNeighborY="882">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custT="1"/>
      <dgm:spPr>
        <a:solidFill>
          <a:srgbClr val="B8E1EB"/>
        </a:solidFill>
        <a:ln w="19050">
          <a:noFill/>
        </a:ln>
      </dgm:spPr>
      <dgm:t>
        <a:bodyPr/>
        <a:lstStyle/>
        <a:p>
          <a:pPr rtl="0"/>
          <a:r>
            <a:rPr lang="en-GB" sz="1200" b="1" i="0" u="sng" dirty="0">
              <a:solidFill>
                <a:schemeClr val="tx1"/>
              </a:solidFill>
              <a:latin typeface="Roboto Slab"/>
              <a:ea typeface="Roboto Slab" pitchFamily="2" charset="0"/>
            </a:rPr>
            <a:t>Handover</a:t>
          </a:r>
        </a:p>
        <a:p>
          <a:pPr rtl="0"/>
          <a:r>
            <a:rPr lang="en-GB" sz="1200" dirty="0">
              <a:solidFill>
                <a:schemeClr val="tx1"/>
              </a:solidFill>
              <a:latin typeface="Roboto Slab"/>
              <a:ea typeface="Roboto Slab" pitchFamily="2" charset="0"/>
            </a:rPr>
            <a:t>The Market Entry team hold a joint meeting with the DCC testing team and the applicant to discuss testing.</a:t>
          </a:r>
        </a:p>
      </dgm:t>
    </dgm:pt>
    <dgm:pt modelId="{7815EE5A-6A6B-48C8-BBBB-ACC0AFDF14F3}" type="parTrans" cxnId="{CEFE4EAB-CC08-41AF-A716-88061B182105}">
      <dgm:prSet/>
      <dgm:spPr/>
      <dgm:t>
        <a:bodyPr/>
        <a:lstStyle/>
        <a:p>
          <a:endParaRPr lang="en-GB" sz="1200">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sz="1200">
            <a:solidFill>
              <a:schemeClr val="tx1"/>
            </a:solidFill>
            <a:latin typeface="Roboto Slab" pitchFamily="2" charset="0"/>
            <a:ea typeface="Roboto Slab" pitchFamily="2" charset="0"/>
          </a:endParaRPr>
        </a:p>
      </dgm:t>
    </dgm:pt>
    <dgm:pt modelId="{48C1C214-F12F-406D-9210-7EC085364EA2}">
      <dgm:prSet phldrT="[Text]" custT="1"/>
      <dgm:spPr>
        <a:solidFill>
          <a:srgbClr val="8AB9B1"/>
        </a:solidFill>
        <a:ln w="19050">
          <a:noFill/>
        </a:ln>
      </dgm:spPr>
      <dgm:t>
        <a:bodyPr/>
        <a:lstStyle/>
        <a:p>
          <a:r>
            <a:rPr lang="en-GB" sz="1200" b="1" i="0" u="sng">
              <a:solidFill>
                <a:schemeClr val="tx1"/>
              </a:solidFill>
              <a:latin typeface="Roboto Slab"/>
              <a:ea typeface="Roboto Slab" pitchFamily="2" charset="0"/>
            </a:rPr>
            <a:t>Testing Conducted</a:t>
          </a:r>
        </a:p>
        <a:p>
          <a:pPr rtl="0"/>
          <a:r>
            <a:rPr lang="en-GB" sz="1200" b="0" i="0">
              <a:solidFill>
                <a:schemeClr val="tx1"/>
              </a:solidFill>
              <a:latin typeface="Roboto Slab"/>
              <a:ea typeface="Roboto Slab" pitchFamily="2" charset="0"/>
            </a:rPr>
            <a:t>The Code Manager conducts live External Testing with the Party over Teams</a:t>
          </a:r>
          <a:endParaRPr lang="en-GB" sz="1200">
            <a:solidFill>
              <a:schemeClr val="tx1"/>
            </a:solidFill>
            <a:latin typeface="Roboto Slab"/>
            <a:ea typeface="Roboto Slab" pitchFamily="2" charset="0"/>
          </a:endParaRPr>
        </a:p>
      </dgm:t>
    </dgm:pt>
    <dgm:pt modelId="{7BC78E5E-C990-402A-A516-58E143C1D2C2}" type="parTrans" cxnId="{F776CA3C-D8BA-4518-A1DD-4A91D54DADA6}">
      <dgm:prSet/>
      <dgm:spPr/>
      <dgm:t>
        <a:bodyPr/>
        <a:lstStyle/>
        <a:p>
          <a:endParaRPr lang="en-GB" sz="1200">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sz="1200">
            <a:solidFill>
              <a:schemeClr val="tx1"/>
            </a:solidFill>
            <a:latin typeface="Roboto Slab" pitchFamily="2" charset="0"/>
            <a:ea typeface="Roboto Slab" pitchFamily="2" charset="0"/>
          </a:endParaRPr>
        </a:p>
      </dgm:t>
    </dgm:pt>
    <dgm:pt modelId="{A83F035B-8ADE-497E-B9BD-863B29341A8D}">
      <dgm:prSet phldrT="[Text]" custT="1"/>
      <dgm:spPr>
        <a:solidFill>
          <a:srgbClr val="68A495"/>
        </a:solidFill>
        <a:ln w="19050">
          <a:noFill/>
        </a:ln>
      </dgm:spPr>
      <dgm:t>
        <a:bodyPr/>
        <a:lstStyle/>
        <a:p>
          <a:r>
            <a:rPr lang="en-GB" sz="1200" b="1" i="0" u="sng">
              <a:solidFill>
                <a:schemeClr val="tx1"/>
              </a:solidFill>
              <a:latin typeface="Roboto Slab"/>
              <a:ea typeface="Roboto Slab" pitchFamily="2" charset="0"/>
            </a:rPr>
            <a:t>Test Certificate Issued</a:t>
          </a:r>
        </a:p>
        <a:p>
          <a:pPr rtl="0"/>
          <a:r>
            <a:rPr lang="en-GB" sz="1200" b="0" i="0">
              <a:solidFill>
                <a:schemeClr val="tx1"/>
              </a:solidFill>
              <a:latin typeface="Roboto Slab"/>
              <a:ea typeface="Roboto Slab" pitchFamily="2" charset="0"/>
            </a:rPr>
            <a:t>The test certificate is issued to the Market Entry team and the applicant via the Portal.</a:t>
          </a:r>
          <a:endParaRPr lang="en-GB" sz="1200">
            <a:solidFill>
              <a:schemeClr val="tx1"/>
            </a:solidFill>
            <a:latin typeface="Roboto Slab"/>
            <a:ea typeface="Roboto Slab" pitchFamily="2" charset="0"/>
          </a:endParaRPr>
        </a:p>
      </dgm:t>
    </dgm:pt>
    <dgm:pt modelId="{91B1CDDE-ED62-41E7-A247-FABC1171CC99}" type="parTrans" cxnId="{C8A004E8-5529-40E9-9560-FFEFABA8172A}">
      <dgm:prSet/>
      <dgm:spPr/>
      <dgm:t>
        <a:bodyPr/>
        <a:lstStyle/>
        <a:p>
          <a:endParaRPr lang="en-GB" sz="1200">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sz="1200">
            <a:solidFill>
              <a:schemeClr val="tx1"/>
            </a:solidFill>
            <a:latin typeface="Roboto Slab" pitchFamily="2" charset="0"/>
            <a:ea typeface="Roboto Slab" pitchFamily="2" charset="0"/>
          </a:endParaRPr>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3" custLinFactNeighborX="-8195" custLinFactNeighborY="-20334">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3" custLinFactNeighborY="882">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3" custLinFactNeighborY="882">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custT="1"/>
      <dgm:spPr>
        <a:solidFill>
          <a:schemeClr val="tx2">
            <a:lumMod val="20000"/>
            <a:lumOff val="80000"/>
          </a:schemeClr>
        </a:solidFill>
        <a:ln w="19050">
          <a:noFill/>
        </a:ln>
      </dgm:spPr>
      <dgm:t>
        <a:bodyPr/>
        <a:lstStyle/>
        <a:p>
          <a:r>
            <a:rPr lang="en-GB" sz="1100" b="1" i="0" u="sng" dirty="0">
              <a:solidFill>
                <a:schemeClr val="tx1"/>
              </a:solidFill>
              <a:latin typeface="Roboto Slab" pitchFamily="2" charset="0"/>
              <a:ea typeface="Roboto Slab" pitchFamily="2" charset="0"/>
            </a:rPr>
            <a:t>Prerequisites</a:t>
          </a:r>
        </a:p>
        <a:p>
          <a:r>
            <a:rPr lang="en-GB" sz="1100" b="0" i="0" dirty="0">
              <a:solidFill>
                <a:schemeClr val="tx1"/>
              </a:solidFill>
              <a:latin typeface="Roboto Slab" pitchFamily="2" charset="0"/>
              <a:ea typeface="Roboto Slab" pitchFamily="2" charset="0"/>
            </a:rPr>
            <a:t>A party cannot qualify until they meet all relevant prerequisites.</a:t>
          </a:r>
          <a:endParaRPr lang="en-GB" sz="1100" dirty="0">
            <a:solidFill>
              <a:schemeClr val="tx1"/>
            </a:solidFill>
            <a:latin typeface="Roboto Slab" pitchFamily="2" charset="0"/>
            <a:ea typeface="Roboto Slab" pitchFamily="2" charset="0"/>
          </a:endParaRPr>
        </a:p>
      </dgm:t>
    </dgm:pt>
    <dgm:pt modelId="{7815EE5A-6A6B-48C8-BBBB-ACC0AFDF14F3}" type="par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48C1C214-F12F-406D-9210-7EC085364EA2}">
      <dgm:prSet phldrT="[Text]" custT="1"/>
      <dgm:spPr>
        <a:solidFill>
          <a:srgbClr val="B8E1EB"/>
        </a:solidFill>
        <a:ln w="19050">
          <a:noFill/>
        </a:ln>
      </dgm:spPr>
      <dgm:t>
        <a:bodyPr/>
        <a:lstStyle/>
        <a:p>
          <a:r>
            <a:rPr lang="en-GB" sz="1100" b="1" i="0" u="sng" dirty="0">
              <a:solidFill>
                <a:schemeClr val="tx1"/>
              </a:solidFill>
              <a:latin typeface="Roboto Slab" pitchFamily="2" charset="0"/>
              <a:ea typeface="Roboto Slab" pitchFamily="2" charset="0"/>
            </a:rPr>
            <a:t>Code Manager</a:t>
          </a:r>
        </a:p>
        <a:p>
          <a:r>
            <a:rPr lang="en-GB" sz="1100" b="0" i="0" dirty="0">
              <a:solidFill>
                <a:schemeClr val="tx1"/>
              </a:solidFill>
              <a:latin typeface="Roboto Slab" pitchFamily="2" charset="0"/>
              <a:ea typeface="Roboto Slab" pitchFamily="2" charset="0"/>
            </a:rPr>
            <a:t>The Code Manager decides for a Party to Qualify upon completion of the Market Entry process</a:t>
          </a:r>
          <a:r>
            <a:rPr lang="en-GB" sz="1000" b="0" i="0" dirty="0">
              <a:solidFill>
                <a:schemeClr val="tx1"/>
              </a:solidFill>
              <a:latin typeface="Roboto Slab" pitchFamily="2" charset="0"/>
              <a:ea typeface="Roboto Slab" pitchFamily="2" charset="0"/>
            </a:rPr>
            <a:t>.</a:t>
          </a:r>
          <a:endParaRPr lang="en-GB" sz="1000" dirty="0">
            <a:solidFill>
              <a:schemeClr val="tx1"/>
            </a:solidFill>
            <a:latin typeface="Roboto Slab" pitchFamily="2" charset="0"/>
            <a:ea typeface="Roboto Slab" pitchFamily="2" charset="0"/>
          </a:endParaRPr>
        </a:p>
      </dgm:t>
    </dgm:pt>
    <dgm:pt modelId="{7BC78E5E-C990-402A-A516-58E143C1D2C2}" type="par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A83F035B-8ADE-497E-B9BD-863B29341A8D}">
      <dgm:prSet phldrT="[Text]"/>
      <dgm:spPr>
        <a:solidFill>
          <a:srgbClr val="8AB9B1"/>
        </a:solidFill>
        <a:ln w="19050">
          <a:noFill/>
        </a:ln>
      </dgm:spPr>
      <dgm:t>
        <a:bodyPr/>
        <a:lstStyle/>
        <a:p>
          <a:r>
            <a:rPr lang="en-GB" b="1" i="0" u="sng" dirty="0">
              <a:solidFill>
                <a:schemeClr val="tx1"/>
              </a:solidFill>
              <a:latin typeface="Roboto Slab" pitchFamily="2" charset="0"/>
              <a:ea typeface="Roboto Slab" pitchFamily="2" charset="0"/>
            </a:rPr>
            <a:t>CMEC</a:t>
          </a:r>
        </a:p>
        <a:p>
          <a:r>
            <a:rPr lang="en-GB" b="0" i="0" dirty="0">
              <a:solidFill>
                <a:schemeClr val="tx1"/>
              </a:solidFill>
              <a:latin typeface="Roboto Slab" pitchFamily="2" charset="0"/>
              <a:ea typeface="Roboto Slab" pitchFamily="2" charset="0"/>
            </a:rPr>
            <a:t>Once the Party has Qualified through the PAB they can operate in the market under conditions. </a:t>
          </a:r>
          <a:endParaRPr lang="en-GB" dirty="0">
            <a:solidFill>
              <a:schemeClr val="tx1"/>
            </a:solidFill>
            <a:latin typeface="Roboto Slab" pitchFamily="2" charset="0"/>
            <a:ea typeface="Roboto Slab" pitchFamily="2" charset="0"/>
          </a:endParaRPr>
        </a:p>
      </dgm:t>
    </dgm:pt>
    <dgm:pt modelId="{91B1CDDE-ED62-41E7-A247-FABC1171CC99}" type="par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13212800-1EC5-436A-90C4-4E44E1AB3FD3}">
      <dgm:prSet phldrT="[Text]"/>
      <dgm:spPr>
        <a:solidFill>
          <a:srgbClr val="68A495"/>
        </a:solidFill>
        <a:ln w="19050">
          <a:noFill/>
        </a:ln>
      </dgm:spPr>
      <dgm:t>
        <a:bodyPr/>
        <a:lstStyle/>
        <a:p>
          <a:r>
            <a:rPr lang="en-GB" b="1" i="0" u="sng" dirty="0">
              <a:solidFill>
                <a:schemeClr val="tx1"/>
              </a:solidFill>
              <a:latin typeface="Roboto Slab" pitchFamily="2" charset="0"/>
              <a:ea typeface="Roboto Slab" pitchFamily="2" charset="0"/>
            </a:rPr>
            <a:t>Qualification</a:t>
          </a:r>
        </a:p>
        <a:p>
          <a:r>
            <a:rPr lang="en-GB" b="0" i="0" dirty="0">
              <a:solidFill>
                <a:schemeClr val="tx1"/>
              </a:solidFill>
              <a:latin typeface="Roboto Slab" pitchFamily="2" charset="0"/>
              <a:ea typeface="Roboto Slab" pitchFamily="2" charset="0"/>
            </a:rPr>
            <a:t>When establishing CMEC, there will be a defined number of site a Party must ‘prove’ before they exit.</a:t>
          </a:r>
          <a:endParaRPr lang="en-GB" dirty="0">
            <a:solidFill>
              <a:schemeClr val="tx1"/>
            </a:solidFill>
            <a:latin typeface="Roboto Slab" pitchFamily="2" charset="0"/>
            <a:ea typeface="Roboto Slab" pitchFamily="2" charset="0"/>
          </a:endParaRPr>
        </a:p>
      </dgm:t>
    </dgm:pt>
    <dgm:pt modelId="{F2CC5A47-376E-4BC4-9B8A-609F831C6F51}" type="parTrans" cxnId="{4FE135F3-5E50-49D9-864F-CD8213FD7B9B}">
      <dgm:prSet/>
      <dgm:spPr/>
      <dgm:t>
        <a:bodyPr/>
        <a:lstStyle/>
        <a:p>
          <a:endParaRPr lang="en-GB"/>
        </a:p>
      </dgm:t>
    </dgm:pt>
    <dgm:pt modelId="{B637C868-AABA-4B3E-B0CB-9C9285CECF09}" type="sibTrans" cxnId="{4FE135F3-5E50-49D9-864F-CD8213FD7B9B}">
      <dgm:prSet/>
      <dgm:spPr/>
      <dgm:t>
        <a:bodyPr/>
        <a:lstStyle/>
        <a:p>
          <a:endParaRPr lang="en-GB"/>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4" custLinFactNeighborX="-18402" custLinFactNeighborY="5513">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FA8A3196-B7E8-4880-A9BC-AEEE4EE7B939}" type="pres">
      <dgm:prSet presAssocID="{48C1C214-F12F-406D-9210-7EC085364EA2}" presName="parTxOnly" presStyleLbl="node1" presStyleIdx="1" presStyleCnt="4" custLinFactNeighborX="-24933" custLinFactNeighborY="5513">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2" presStyleCnt="4" custLinFactNeighborX="-29261" custLinFactNeighborY="5214">
        <dgm:presLayoutVars>
          <dgm:chMax val="0"/>
          <dgm:chPref val="0"/>
          <dgm:bulletEnabled val="1"/>
        </dgm:presLayoutVars>
      </dgm:prSet>
      <dgm:spPr/>
    </dgm:pt>
    <dgm:pt modelId="{A69DC1B0-C656-4F0E-97D7-F93747CEA2EB}" type="pres">
      <dgm:prSet presAssocID="{6475736E-A26C-4819-8B87-E90BBFFF4D47}" presName="parTxOnlySpace" presStyleCnt="0"/>
      <dgm:spPr/>
    </dgm:pt>
    <dgm:pt modelId="{DC5F3F8B-B134-4299-AACB-507412BDF8EC}" type="pres">
      <dgm:prSet presAssocID="{13212800-1EC5-436A-90C4-4E44E1AB3FD3}" presName="parTxOnly" presStyleLbl="node1" presStyleIdx="3" presStyleCnt="4" custLinFactNeighborX="-29261" custLinFactNeighborY="5214">
        <dgm:presLayoutVars>
          <dgm:chMax val="0"/>
          <dgm:chPref val="0"/>
          <dgm:bulletEnabled val="1"/>
        </dgm:presLayoutVars>
      </dgm:prSet>
      <dgm:spPr/>
    </dgm:pt>
  </dgm:ptLst>
  <dgm:cxnLst>
    <dgm:cxn modelId="{F776CA3C-D8BA-4518-A1DD-4A91D54DADA6}" srcId="{07403620-DD88-4154-B504-FDCE4A0D4843}" destId="{48C1C214-F12F-406D-9210-7EC085364EA2}" srcOrd="1"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1AE695E6-3A96-417F-944B-C27190BF21C8}" type="presOf" srcId="{13212800-1EC5-436A-90C4-4E44E1AB3FD3}" destId="{DC5F3F8B-B134-4299-AACB-507412BDF8EC}" srcOrd="0" destOrd="0" presId="urn:microsoft.com/office/officeart/2005/8/layout/chevron1"/>
    <dgm:cxn modelId="{C8A004E8-5529-40E9-9560-FFEFABA8172A}" srcId="{07403620-DD88-4154-B504-FDCE4A0D4843}" destId="{A83F035B-8ADE-497E-B9BD-863B29341A8D}" srcOrd="2" destOrd="0" parTransId="{91B1CDDE-ED62-41E7-A247-FABC1171CC99}" sibTransId="{6475736E-A26C-4819-8B87-E90BBFFF4D47}"/>
    <dgm:cxn modelId="{4FE135F3-5E50-49D9-864F-CD8213FD7B9B}" srcId="{07403620-DD88-4154-B504-FDCE4A0D4843}" destId="{13212800-1EC5-436A-90C4-4E44E1AB3FD3}" srcOrd="3" destOrd="0" parTransId="{F2CC5A47-376E-4BC4-9B8A-609F831C6F51}" sibTransId="{B637C868-AABA-4B3E-B0CB-9C9285CECF09}"/>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CF2EF3A2-C57D-4983-836C-020B8EB531B8}" type="presParOf" srcId="{D7F1BCF0-12A3-40ED-B8C2-890845F5F038}" destId="{FA8A3196-B7E8-4880-A9BC-AEEE4EE7B939}" srcOrd="2" destOrd="0" presId="urn:microsoft.com/office/officeart/2005/8/layout/chevron1"/>
    <dgm:cxn modelId="{6A21EE8F-3F5D-4BF0-BD05-EF98456C8FB7}" type="presParOf" srcId="{D7F1BCF0-12A3-40ED-B8C2-890845F5F038}" destId="{82AE61D5-DD73-43ED-B9AE-378E64B8D74C}" srcOrd="3" destOrd="0" presId="urn:microsoft.com/office/officeart/2005/8/layout/chevron1"/>
    <dgm:cxn modelId="{0A827C0E-7968-4BAA-A976-B9E1AC724F2F}" type="presParOf" srcId="{D7F1BCF0-12A3-40ED-B8C2-890845F5F038}" destId="{E99BA3C7-4728-45C0-851B-B64F341541C5}" srcOrd="4" destOrd="0" presId="urn:microsoft.com/office/officeart/2005/8/layout/chevron1"/>
    <dgm:cxn modelId="{A2929C81-3506-48E7-9C65-164DF3337140}" type="presParOf" srcId="{D7F1BCF0-12A3-40ED-B8C2-890845F5F038}" destId="{A69DC1B0-C656-4F0E-97D7-F93747CEA2EB}" srcOrd="5" destOrd="0" presId="urn:microsoft.com/office/officeart/2005/8/layout/chevron1"/>
    <dgm:cxn modelId="{EA9DC704-775E-420C-9E75-DB613B0B34EB}" type="presParOf" srcId="{D7F1BCF0-12A3-40ED-B8C2-890845F5F038}" destId="{DC5F3F8B-B134-4299-AACB-507412BDF8EC}"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403620-DD88-4154-B504-FDCE4A0D4843}" type="doc">
      <dgm:prSet loTypeId="urn:microsoft.com/office/officeart/2005/8/layout/chevron1" loCatId="process" qsTypeId="urn:microsoft.com/office/officeart/2005/8/quickstyle/simple1" qsCatId="simple" csTypeId="urn:microsoft.com/office/officeart/2005/8/colors/accent1_2" csCatId="accent1" phldr="1"/>
      <dgm:spPr/>
    </dgm:pt>
    <dgm:pt modelId="{3FE22C0E-E0F9-46C6-9DF8-05295916C979}">
      <dgm:prSet phldrT="[Text]"/>
      <dgm:spPr>
        <a:solidFill>
          <a:schemeClr val="tx2">
            <a:lumMod val="20000"/>
            <a:lumOff val="80000"/>
          </a:schemeClr>
        </a:solidFill>
        <a:ln w="19050">
          <a:noFill/>
        </a:ln>
      </dgm:spPr>
      <dgm:t>
        <a:bodyPr/>
        <a:lstStyle/>
        <a:p>
          <a:r>
            <a:rPr lang="en-GB" b="1" i="0" u="sng">
              <a:solidFill>
                <a:schemeClr val="tx1"/>
              </a:solidFill>
              <a:latin typeface="Roboto Slab" pitchFamily="2" charset="0"/>
              <a:ea typeface="Roboto Slab" pitchFamily="2" charset="0"/>
            </a:rPr>
            <a:t>Entry Plan</a:t>
          </a:r>
        </a:p>
        <a:p>
          <a:r>
            <a:rPr lang="en-GB" b="0" i="0">
              <a:solidFill>
                <a:schemeClr val="tx1"/>
              </a:solidFill>
              <a:latin typeface="Roboto Slab" pitchFamily="2" charset="0"/>
              <a:ea typeface="Roboto Slab" pitchFamily="2" charset="0"/>
            </a:rPr>
            <a:t>The Code Manager sends an email with the entry process, and offers a meeting </a:t>
          </a:r>
          <a:endParaRPr lang="en-GB">
            <a:solidFill>
              <a:schemeClr val="tx1"/>
            </a:solidFill>
            <a:latin typeface="Roboto Slab" pitchFamily="2" charset="0"/>
            <a:ea typeface="Roboto Slab" pitchFamily="2" charset="0"/>
          </a:endParaRPr>
        </a:p>
      </dgm:t>
    </dgm:pt>
    <dgm:pt modelId="{7815EE5A-6A6B-48C8-BBBB-ACC0AFDF14F3}" type="par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820A73E9-DBC8-4C22-AC55-A0DC0AB95C31}" type="sibTrans" cxnId="{CEFE4EAB-CC08-41AF-A716-88061B182105}">
      <dgm:prSet/>
      <dgm:spPr/>
      <dgm:t>
        <a:bodyPr/>
        <a:lstStyle/>
        <a:p>
          <a:endParaRPr lang="en-GB">
            <a:solidFill>
              <a:schemeClr val="tx1"/>
            </a:solidFill>
            <a:latin typeface="Roboto Slab" pitchFamily="2" charset="0"/>
            <a:ea typeface="Roboto Slab" pitchFamily="2" charset="0"/>
          </a:endParaRPr>
        </a:p>
      </dgm:t>
    </dgm:pt>
    <dgm:pt modelId="{48C1C214-F12F-406D-9210-7EC085364EA2}">
      <dgm:prSet phldrT="[Text]"/>
      <dgm:spPr>
        <a:solidFill>
          <a:srgbClr val="8AB9B1"/>
        </a:solidFill>
        <a:ln w="19050">
          <a:noFill/>
        </a:ln>
      </dgm:spPr>
      <dgm:t>
        <a:bodyPr/>
        <a:lstStyle/>
        <a:p>
          <a:r>
            <a:rPr lang="en-GB" b="1" i="0" u="sng" dirty="0">
              <a:solidFill>
                <a:schemeClr val="tx1"/>
              </a:solidFill>
              <a:latin typeface="Roboto Slab" pitchFamily="2" charset="0"/>
              <a:ea typeface="Roboto Slab" pitchFamily="2" charset="0"/>
            </a:rPr>
            <a:t>Assessment</a:t>
          </a:r>
          <a:r>
            <a:rPr lang="en-GB" b="0" i="0" dirty="0">
              <a:solidFill>
                <a:schemeClr val="tx1"/>
              </a:solidFill>
              <a:latin typeface="Roboto Slab" pitchFamily="2" charset="0"/>
              <a:ea typeface="Roboto Slab" pitchFamily="2" charset="0"/>
            </a:rPr>
            <a:t> </a:t>
          </a:r>
        </a:p>
        <a:p>
          <a:r>
            <a:rPr lang="en-GB" b="0" i="0" dirty="0">
              <a:solidFill>
                <a:schemeClr val="tx1"/>
              </a:solidFill>
              <a:latin typeface="Roboto Slab" pitchFamily="2" charset="0"/>
              <a:ea typeface="Roboto Slab" pitchFamily="2" charset="0"/>
            </a:rPr>
            <a:t>The Code Manager will review docs and communicate outcomes. </a:t>
          </a:r>
          <a:endParaRPr lang="en-GB" dirty="0">
            <a:solidFill>
              <a:schemeClr val="tx1"/>
            </a:solidFill>
            <a:latin typeface="Roboto Slab" pitchFamily="2" charset="0"/>
            <a:ea typeface="Roboto Slab" pitchFamily="2" charset="0"/>
          </a:endParaRPr>
        </a:p>
      </dgm:t>
    </dgm:pt>
    <dgm:pt modelId="{7BC78E5E-C990-402A-A516-58E143C1D2C2}" type="par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FC6E831D-4A9C-4A58-86CC-CD2F96F95F41}" type="sibTrans" cxnId="{F776CA3C-D8BA-4518-A1DD-4A91D54DADA6}">
      <dgm:prSet/>
      <dgm:spPr/>
      <dgm:t>
        <a:bodyPr/>
        <a:lstStyle/>
        <a:p>
          <a:endParaRPr lang="en-GB">
            <a:solidFill>
              <a:schemeClr val="tx1"/>
            </a:solidFill>
            <a:latin typeface="Roboto Slab" pitchFamily="2" charset="0"/>
            <a:ea typeface="Roboto Slab" pitchFamily="2" charset="0"/>
          </a:endParaRPr>
        </a:p>
      </dgm:t>
    </dgm:pt>
    <dgm:pt modelId="{A83F035B-8ADE-497E-B9BD-863B29341A8D}">
      <dgm:prSet phldrT="[Text]"/>
      <dgm:spPr>
        <a:solidFill>
          <a:srgbClr val="68A495"/>
        </a:solidFill>
        <a:ln w="19050">
          <a:noFill/>
        </a:ln>
      </dgm:spPr>
      <dgm:t>
        <a:bodyPr/>
        <a:lstStyle/>
        <a:p>
          <a:r>
            <a:rPr lang="en-GB" b="1" i="0" u="sng" dirty="0">
              <a:solidFill>
                <a:schemeClr val="tx1"/>
              </a:solidFill>
              <a:latin typeface="Roboto Slab" pitchFamily="2" charset="0"/>
              <a:ea typeface="Roboto Slab" pitchFamily="2" charset="0"/>
            </a:rPr>
            <a:t>Contact </a:t>
          </a:r>
          <a:r>
            <a:rPr lang="en-GB" b="1" i="0" u="sng" dirty="0" err="1">
              <a:solidFill>
                <a:schemeClr val="tx1"/>
              </a:solidFill>
              <a:latin typeface="Roboto Slab" pitchFamily="2" charset="0"/>
              <a:ea typeface="Roboto Slab" pitchFamily="2" charset="0"/>
            </a:rPr>
            <a:t>RECCo</a:t>
          </a:r>
          <a:endParaRPr lang="en-GB" b="1" i="0" u="sng" dirty="0">
            <a:solidFill>
              <a:schemeClr val="tx1"/>
            </a:solidFill>
            <a:latin typeface="Roboto Slab" pitchFamily="2" charset="0"/>
            <a:ea typeface="Roboto Slab" pitchFamily="2" charset="0"/>
          </a:endParaRPr>
        </a:p>
        <a:p>
          <a:r>
            <a:rPr lang="en-GB" dirty="0">
              <a:solidFill>
                <a:schemeClr val="tx1"/>
              </a:solidFill>
              <a:latin typeface="Roboto Slab" pitchFamily="2" charset="0"/>
              <a:ea typeface="Roboto Slab" pitchFamily="2" charset="0"/>
            </a:rPr>
            <a:t>An Access Agreement is created and signed and payment made via </a:t>
          </a:r>
          <a:r>
            <a:rPr lang="en-GB" dirty="0" err="1">
              <a:solidFill>
                <a:schemeClr val="tx1"/>
              </a:solidFill>
              <a:latin typeface="Roboto Slab" pitchFamily="2" charset="0"/>
              <a:ea typeface="Roboto Slab" pitchFamily="2" charset="0"/>
            </a:rPr>
            <a:t>RECCo</a:t>
          </a:r>
          <a:r>
            <a:rPr lang="en-GB" dirty="0">
              <a:solidFill>
                <a:schemeClr val="tx1"/>
              </a:solidFill>
              <a:latin typeface="Roboto Slab" pitchFamily="2" charset="0"/>
              <a:ea typeface="Roboto Slab" pitchFamily="2" charset="0"/>
            </a:rPr>
            <a:t>.</a:t>
          </a:r>
        </a:p>
      </dgm:t>
    </dgm:pt>
    <dgm:pt modelId="{91B1CDDE-ED62-41E7-A247-FABC1171CC99}" type="par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6475736E-A26C-4819-8B87-E90BBFFF4D47}" type="sibTrans" cxnId="{C8A004E8-5529-40E9-9560-FFEFABA8172A}">
      <dgm:prSet/>
      <dgm:spPr/>
      <dgm:t>
        <a:bodyPr/>
        <a:lstStyle/>
        <a:p>
          <a:endParaRPr lang="en-GB">
            <a:solidFill>
              <a:schemeClr val="tx1"/>
            </a:solidFill>
            <a:latin typeface="Roboto Slab" pitchFamily="2" charset="0"/>
            <a:ea typeface="Roboto Slab" pitchFamily="2" charset="0"/>
          </a:endParaRPr>
        </a:p>
      </dgm:t>
    </dgm:pt>
    <dgm:pt modelId="{F64EB185-EA8A-4C84-A644-B444D44AFE99}">
      <dgm:prSet phldrT="[Text]" custT="1"/>
      <dgm:spPr>
        <a:solidFill>
          <a:srgbClr val="B8E1EB"/>
        </a:solidFill>
        <a:ln w="19050" cap="flat" cmpd="sng" algn="ctr">
          <a:noFill/>
          <a:prstDash val="solid"/>
          <a:miter lim="800000"/>
        </a:ln>
        <a:effectLst/>
      </dgm:spPr>
      <dgm:t>
        <a:bodyPr spcFirstLastPara="0" vert="horz" wrap="square" lIns="44006" tIns="14669" rIns="14669" bIns="14669" numCol="1" spcCol="1270" anchor="ctr" anchorCtr="0"/>
        <a:lstStyle/>
        <a:p>
          <a:pPr marL="0" lvl="0" algn="ctr" defTabSz="533400">
            <a:lnSpc>
              <a:spcPct val="90000"/>
            </a:lnSpc>
            <a:spcBef>
              <a:spcPct val="0"/>
            </a:spcBef>
            <a:spcAft>
              <a:spcPct val="35000"/>
            </a:spcAft>
            <a:buNone/>
          </a:pPr>
          <a:r>
            <a:rPr lang="en-GB" sz="1200" b="1" i="0" u="sng" kern="1200">
              <a:solidFill>
                <a:prstClr val="black"/>
              </a:solidFill>
              <a:latin typeface="Roboto Slab" pitchFamily="2" charset="0"/>
              <a:ea typeface="Roboto Slab" pitchFamily="2" charset="0"/>
              <a:cs typeface="+mn-cs"/>
            </a:rPr>
            <a:t>Submit Documents</a:t>
          </a:r>
        </a:p>
        <a:p>
          <a:pPr marL="0" lvl="0" algn="ctr" defTabSz="533400">
            <a:lnSpc>
              <a:spcPct val="90000"/>
            </a:lnSpc>
            <a:spcBef>
              <a:spcPct val="0"/>
            </a:spcBef>
            <a:spcAft>
              <a:spcPct val="35000"/>
            </a:spcAft>
            <a:buNone/>
          </a:pPr>
          <a:r>
            <a:rPr lang="en-GB" sz="1200" b="0" i="0" u="none" kern="1200">
              <a:solidFill>
                <a:prstClr val="black"/>
              </a:solidFill>
              <a:latin typeface="Roboto Slab" pitchFamily="2" charset="0"/>
              <a:ea typeface="Roboto Slab" pitchFamily="2" charset="0"/>
              <a:cs typeface="+mn-cs"/>
            </a:rPr>
            <a:t>The applicant will submit the relevant application form and the ISDP.</a:t>
          </a:r>
        </a:p>
      </dgm:t>
    </dgm:pt>
    <dgm:pt modelId="{3488953E-8038-47BE-9C73-C34BE6AE8105}" type="parTrans" cxnId="{E825B732-8A82-40EB-AA4E-CEC41AE6E521}">
      <dgm:prSet/>
      <dgm:spPr/>
      <dgm:t>
        <a:bodyPr/>
        <a:lstStyle/>
        <a:p>
          <a:endParaRPr lang="en-GB"/>
        </a:p>
      </dgm:t>
    </dgm:pt>
    <dgm:pt modelId="{F4E2421D-FE36-449A-83DA-CCDB00072092}" type="sibTrans" cxnId="{E825B732-8A82-40EB-AA4E-CEC41AE6E521}">
      <dgm:prSet/>
      <dgm:spPr/>
      <dgm:t>
        <a:bodyPr/>
        <a:lstStyle/>
        <a:p>
          <a:endParaRPr lang="en-GB"/>
        </a:p>
      </dgm:t>
    </dgm:pt>
    <dgm:pt modelId="{D7F1BCF0-12A3-40ED-B8C2-890845F5F038}" type="pres">
      <dgm:prSet presAssocID="{07403620-DD88-4154-B504-FDCE4A0D4843}" presName="Name0" presStyleCnt="0">
        <dgm:presLayoutVars>
          <dgm:dir/>
          <dgm:animLvl val="lvl"/>
          <dgm:resizeHandles val="exact"/>
        </dgm:presLayoutVars>
      </dgm:prSet>
      <dgm:spPr/>
    </dgm:pt>
    <dgm:pt modelId="{9776BE64-0763-4637-8C14-5B247AA3139E}" type="pres">
      <dgm:prSet presAssocID="{3FE22C0E-E0F9-46C6-9DF8-05295916C979}" presName="parTxOnly" presStyleLbl="node1" presStyleIdx="0" presStyleCnt="4">
        <dgm:presLayoutVars>
          <dgm:chMax val="0"/>
          <dgm:chPref val="0"/>
          <dgm:bulletEnabled val="1"/>
        </dgm:presLayoutVars>
      </dgm:prSet>
      <dgm:spPr/>
    </dgm:pt>
    <dgm:pt modelId="{8C14C7C6-6452-4925-8AD4-C34116E7076D}" type="pres">
      <dgm:prSet presAssocID="{820A73E9-DBC8-4C22-AC55-A0DC0AB95C31}" presName="parTxOnlySpace" presStyleCnt="0"/>
      <dgm:spPr/>
    </dgm:pt>
    <dgm:pt modelId="{C942006E-7D26-48D2-9563-41E0B4BAA16B}" type="pres">
      <dgm:prSet presAssocID="{F64EB185-EA8A-4C84-A644-B444D44AFE99}" presName="parTxOnly" presStyleLbl="node1" presStyleIdx="1" presStyleCnt="4">
        <dgm:presLayoutVars>
          <dgm:chMax val="0"/>
          <dgm:chPref val="0"/>
          <dgm:bulletEnabled val="1"/>
        </dgm:presLayoutVars>
      </dgm:prSet>
      <dgm:spPr>
        <a:xfrm>
          <a:off x="2354206" y="48994"/>
          <a:ext cx="2610801" cy="1044320"/>
        </a:xfrm>
        <a:prstGeom prst="chevron">
          <a:avLst/>
        </a:prstGeom>
      </dgm:spPr>
    </dgm:pt>
    <dgm:pt modelId="{87D83460-A42C-4AEE-BC32-371BF59EFB61}" type="pres">
      <dgm:prSet presAssocID="{F4E2421D-FE36-449A-83DA-CCDB00072092}" presName="parTxOnlySpace" presStyleCnt="0"/>
      <dgm:spPr/>
    </dgm:pt>
    <dgm:pt modelId="{FA8A3196-B7E8-4880-A9BC-AEEE4EE7B939}" type="pres">
      <dgm:prSet presAssocID="{48C1C214-F12F-406D-9210-7EC085364EA2}" presName="parTxOnly" presStyleLbl="node1" presStyleIdx="2" presStyleCnt="4">
        <dgm:presLayoutVars>
          <dgm:chMax val="0"/>
          <dgm:chPref val="0"/>
          <dgm:bulletEnabled val="1"/>
        </dgm:presLayoutVars>
      </dgm:prSet>
      <dgm:spPr/>
    </dgm:pt>
    <dgm:pt modelId="{82AE61D5-DD73-43ED-B9AE-378E64B8D74C}" type="pres">
      <dgm:prSet presAssocID="{FC6E831D-4A9C-4A58-86CC-CD2F96F95F41}" presName="parTxOnlySpace" presStyleCnt="0"/>
      <dgm:spPr/>
    </dgm:pt>
    <dgm:pt modelId="{E99BA3C7-4728-45C0-851B-B64F341541C5}" type="pres">
      <dgm:prSet presAssocID="{A83F035B-8ADE-497E-B9BD-863B29341A8D}" presName="parTxOnly" presStyleLbl="node1" presStyleIdx="3" presStyleCnt="4">
        <dgm:presLayoutVars>
          <dgm:chMax val="0"/>
          <dgm:chPref val="0"/>
          <dgm:bulletEnabled val="1"/>
        </dgm:presLayoutVars>
      </dgm:prSet>
      <dgm:spPr/>
    </dgm:pt>
  </dgm:ptLst>
  <dgm:cxnLst>
    <dgm:cxn modelId="{E825B732-8A82-40EB-AA4E-CEC41AE6E521}" srcId="{07403620-DD88-4154-B504-FDCE4A0D4843}" destId="{F64EB185-EA8A-4C84-A644-B444D44AFE99}" srcOrd="1" destOrd="0" parTransId="{3488953E-8038-47BE-9C73-C34BE6AE8105}" sibTransId="{F4E2421D-FE36-449A-83DA-CCDB00072092}"/>
    <dgm:cxn modelId="{F776CA3C-D8BA-4518-A1DD-4A91D54DADA6}" srcId="{07403620-DD88-4154-B504-FDCE4A0D4843}" destId="{48C1C214-F12F-406D-9210-7EC085364EA2}" srcOrd="2" destOrd="0" parTransId="{7BC78E5E-C990-402A-A516-58E143C1D2C2}" sibTransId="{FC6E831D-4A9C-4A58-86CC-CD2F96F95F41}"/>
    <dgm:cxn modelId="{FD9DA368-250C-41A3-A14D-C959553E6501}" type="presOf" srcId="{48C1C214-F12F-406D-9210-7EC085364EA2}" destId="{FA8A3196-B7E8-4880-A9BC-AEEE4EE7B939}" srcOrd="0" destOrd="0" presId="urn:microsoft.com/office/officeart/2005/8/layout/chevron1"/>
    <dgm:cxn modelId="{217FEC6E-DE13-4754-88A4-51FCC0751672}" type="presOf" srcId="{3FE22C0E-E0F9-46C6-9DF8-05295916C979}" destId="{9776BE64-0763-4637-8C14-5B247AA3139E}" srcOrd="0" destOrd="0" presId="urn:microsoft.com/office/officeart/2005/8/layout/chevron1"/>
    <dgm:cxn modelId="{CEFE4EAB-CC08-41AF-A716-88061B182105}" srcId="{07403620-DD88-4154-B504-FDCE4A0D4843}" destId="{3FE22C0E-E0F9-46C6-9DF8-05295916C979}" srcOrd="0" destOrd="0" parTransId="{7815EE5A-6A6B-48C8-BBBB-ACC0AFDF14F3}" sibTransId="{820A73E9-DBC8-4C22-AC55-A0DC0AB95C31}"/>
    <dgm:cxn modelId="{3412BEC4-92AA-4CC2-9B71-1032347F95E9}" type="presOf" srcId="{A83F035B-8ADE-497E-B9BD-863B29341A8D}" destId="{E99BA3C7-4728-45C0-851B-B64F341541C5}" srcOrd="0" destOrd="0" presId="urn:microsoft.com/office/officeart/2005/8/layout/chevron1"/>
    <dgm:cxn modelId="{69A11FCC-B572-42DB-8B3F-C8DE01EF5748}" type="presOf" srcId="{07403620-DD88-4154-B504-FDCE4A0D4843}" destId="{D7F1BCF0-12A3-40ED-B8C2-890845F5F038}" srcOrd="0" destOrd="0" presId="urn:microsoft.com/office/officeart/2005/8/layout/chevron1"/>
    <dgm:cxn modelId="{CB30AAD5-543C-4D03-8968-0115C6CE900D}" type="presOf" srcId="{F64EB185-EA8A-4C84-A644-B444D44AFE99}" destId="{C942006E-7D26-48D2-9563-41E0B4BAA16B}" srcOrd="0" destOrd="0" presId="urn:microsoft.com/office/officeart/2005/8/layout/chevron1"/>
    <dgm:cxn modelId="{C8A004E8-5529-40E9-9560-FFEFABA8172A}" srcId="{07403620-DD88-4154-B504-FDCE4A0D4843}" destId="{A83F035B-8ADE-497E-B9BD-863B29341A8D}" srcOrd="3" destOrd="0" parTransId="{91B1CDDE-ED62-41E7-A247-FABC1171CC99}" sibTransId="{6475736E-A26C-4819-8B87-E90BBFFF4D47}"/>
    <dgm:cxn modelId="{AC80FE2F-AA30-4E41-A665-0397701BA6B5}" type="presParOf" srcId="{D7F1BCF0-12A3-40ED-B8C2-890845F5F038}" destId="{9776BE64-0763-4637-8C14-5B247AA3139E}" srcOrd="0" destOrd="0" presId="urn:microsoft.com/office/officeart/2005/8/layout/chevron1"/>
    <dgm:cxn modelId="{3A9BAAEB-7A0C-4A65-B0D3-DF32B8546D02}" type="presParOf" srcId="{D7F1BCF0-12A3-40ED-B8C2-890845F5F038}" destId="{8C14C7C6-6452-4925-8AD4-C34116E7076D}" srcOrd="1" destOrd="0" presId="urn:microsoft.com/office/officeart/2005/8/layout/chevron1"/>
    <dgm:cxn modelId="{D5883A65-31FC-4873-B616-DC4DBB2C0328}" type="presParOf" srcId="{D7F1BCF0-12A3-40ED-B8C2-890845F5F038}" destId="{C942006E-7D26-48D2-9563-41E0B4BAA16B}" srcOrd="2" destOrd="0" presId="urn:microsoft.com/office/officeart/2005/8/layout/chevron1"/>
    <dgm:cxn modelId="{B47EBCC0-0A7A-4FBF-B649-B461BC389FA4}" type="presParOf" srcId="{D7F1BCF0-12A3-40ED-B8C2-890845F5F038}" destId="{87D83460-A42C-4AEE-BC32-371BF59EFB61}" srcOrd="3" destOrd="0" presId="urn:microsoft.com/office/officeart/2005/8/layout/chevron1"/>
    <dgm:cxn modelId="{CF2EF3A2-C57D-4983-836C-020B8EB531B8}" type="presParOf" srcId="{D7F1BCF0-12A3-40ED-B8C2-890845F5F038}" destId="{FA8A3196-B7E8-4880-A9BC-AEEE4EE7B939}" srcOrd="4" destOrd="0" presId="urn:microsoft.com/office/officeart/2005/8/layout/chevron1"/>
    <dgm:cxn modelId="{6A21EE8F-3F5D-4BF0-BD05-EF98456C8FB7}" type="presParOf" srcId="{D7F1BCF0-12A3-40ED-B8C2-890845F5F038}" destId="{82AE61D5-DD73-43ED-B9AE-378E64B8D74C}" srcOrd="5" destOrd="0" presId="urn:microsoft.com/office/officeart/2005/8/layout/chevron1"/>
    <dgm:cxn modelId="{0A827C0E-7968-4BAA-A976-B9E1AC724F2F}" type="presParOf" srcId="{D7F1BCF0-12A3-40ED-B8C2-890845F5F038}" destId="{E99BA3C7-4728-45C0-851B-B64F341541C5}"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2233" y="242682"/>
          <a:ext cx="3111219" cy="1283082"/>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b="1" i="0" u="sng" kern="1200" dirty="0">
              <a:solidFill>
                <a:schemeClr val="tx1"/>
              </a:solidFill>
              <a:latin typeface="Roboto Slab" pitchFamily="2" charset="0"/>
              <a:ea typeface="Roboto Slab" pitchFamily="2" charset="0"/>
            </a:rPr>
            <a:t>Receipt of BSA</a:t>
          </a:r>
        </a:p>
        <a:p>
          <a:pPr marL="0" lvl="0" indent="0" algn="ctr" defTabSz="577850">
            <a:lnSpc>
              <a:spcPct val="90000"/>
            </a:lnSpc>
            <a:spcBef>
              <a:spcPct val="0"/>
            </a:spcBef>
            <a:spcAft>
              <a:spcPct val="35000"/>
            </a:spcAft>
            <a:buNone/>
          </a:pPr>
          <a:r>
            <a:rPr lang="en-GB" sz="1300" kern="1200" dirty="0">
              <a:solidFill>
                <a:schemeClr val="tx1"/>
              </a:solidFill>
              <a:latin typeface="Roboto Slab" pitchFamily="2" charset="0"/>
              <a:ea typeface="Roboto Slab" pitchFamily="2" charset="0"/>
            </a:rPr>
            <a:t>The applicant completes the BSA and submits to the Code Manager.</a:t>
          </a:r>
        </a:p>
      </dsp:txBody>
      <dsp:txXfrm>
        <a:off x="643774" y="242682"/>
        <a:ext cx="1828137" cy="1283082"/>
      </dsp:txXfrm>
    </dsp:sp>
    <dsp:sp modelId="{FA8A3196-B7E8-4880-A9BC-AEEE4EE7B939}">
      <dsp:nvSpPr>
        <dsp:cNvPr id="0" name=""/>
        <dsp:cNvSpPr/>
      </dsp:nvSpPr>
      <dsp:spPr>
        <a:xfrm>
          <a:off x="2792682" y="242682"/>
          <a:ext cx="3207707" cy="1283082"/>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b="1" i="0" u="sng" kern="1200" dirty="0">
              <a:solidFill>
                <a:schemeClr val="tx1"/>
              </a:solidFill>
              <a:latin typeface="Roboto Slab" pitchFamily="2" charset="0"/>
              <a:ea typeface="Roboto Slab" pitchFamily="2" charset="0"/>
            </a:rPr>
            <a:t>Assessment</a:t>
          </a:r>
        </a:p>
        <a:p>
          <a:pPr marL="0" lvl="0" indent="0" algn="ctr" defTabSz="577850">
            <a:lnSpc>
              <a:spcPct val="90000"/>
            </a:lnSpc>
            <a:spcBef>
              <a:spcPct val="0"/>
            </a:spcBef>
            <a:spcAft>
              <a:spcPct val="35000"/>
            </a:spcAft>
            <a:buNone/>
          </a:pPr>
          <a:r>
            <a:rPr lang="en-GB" sz="1300" b="0" i="0" kern="1200" dirty="0">
              <a:solidFill>
                <a:schemeClr val="tx1"/>
              </a:solidFill>
              <a:latin typeface="Roboto Slab" pitchFamily="2" charset="0"/>
              <a:ea typeface="Roboto Slab" pitchFamily="2" charset="0"/>
            </a:rPr>
            <a:t>The Code Manager assesses the applicant’s business processes, ensuring</a:t>
          </a:r>
          <a:r>
            <a:rPr lang="en-GB" sz="1300" b="0" i="0" u="none" kern="1200" dirty="0">
              <a:solidFill>
                <a:schemeClr val="tx1"/>
              </a:solidFill>
              <a:latin typeface="Roboto Slab" pitchFamily="2" charset="0"/>
              <a:ea typeface="Roboto Slab" pitchFamily="2" charset="0"/>
            </a:rPr>
            <a:t> REC obligations are met</a:t>
          </a:r>
          <a:endParaRPr lang="en-GB" sz="1300" b="0" u="none" kern="1200" dirty="0">
            <a:solidFill>
              <a:schemeClr val="tx1"/>
            </a:solidFill>
            <a:latin typeface="Roboto Slab" pitchFamily="2" charset="0"/>
            <a:ea typeface="Roboto Slab" pitchFamily="2" charset="0"/>
          </a:endParaRPr>
        </a:p>
      </dsp:txBody>
      <dsp:txXfrm>
        <a:off x="3434223" y="242682"/>
        <a:ext cx="1924625" cy="1283082"/>
      </dsp:txXfrm>
    </dsp:sp>
    <dsp:sp modelId="{E99BA3C7-4728-45C0-851B-B64F341541C5}">
      <dsp:nvSpPr>
        <dsp:cNvPr id="0" name=""/>
        <dsp:cNvSpPr/>
      </dsp:nvSpPr>
      <dsp:spPr>
        <a:xfrm>
          <a:off x="5679619" y="242682"/>
          <a:ext cx="3207707" cy="1283082"/>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GB" sz="1300" b="1" i="0" u="sng" kern="1200" dirty="0">
              <a:solidFill>
                <a:schemeClr val="tx1"/>
              </a:solidFill>
              <a:latin typeface="Roboto Slab" pitchFamily="2" charset="0"/>
              <a:ea typeface="Roboto Slab" pitchFamily="2" charset="0"/>
            </a:rPr>
            <a:t>Remediation</a:t>
          </a:r>
        </a:p>
        <a:p>
          <a:pPr marL="0" lvl="0" indent="0" algn="ctr" defTabSz="577850">
            <a:lnSpc>
              <a:spcPct val="90000"/>
            </a:lnSpc>
            <a:spcBef>
              <a:spcPct val="0"/>
            </a:spcBef>
            <a:spcAft>
              <a:spcPct val="35000"/>
            </a:spcAft>
            <a:buNone/>
          </a:pPr>
          <a:r>
            <a:rPr lang="en-GB" sz="1300" b="0" i="0" u="none" kern="1200" dirty="0">
              <a:solidFill>
                <a:schemeClr val="tx1"/>
              </a:solidFill>
              <a:latin typeface="Roboto Slab" pitchFamily="2" charset="0"/>
              <a:ea typeface="Roboto Slab" pitchFamily="2" charset="0"/>
            </a:rPr>
            <a:t>A risk-based approach </a:t>
          </a:r>
          <a:r>
            <a:rPr lang="en-GB" sz="1300" b="0" i="0" kern="1200" dirty="0">
              <a:solidFill>
                <a:schemeClr val="tx1"/>
              </a:solidFill>
              <a:latin typeface="Roboto Slab" pitchFamily="2" charset="0"/>
              <a:ea typeface="Roboto Slab" pitchFamily="2" charset="0"/>
            </a:rPr>
            <a:t>is used to assess the BSA. Findings are communicated back to applicant.</a:t>
          </a:r>
          <a:endParaRPr lang="en-GB" sz="1300" kern="1200" dirty="0">
            <a:solidFill>
              <a:schemeClr val="tx1"/>
            </a:solidFill>
            <a:latin typeface="Roboto Slab" pitchFamily="2" charset="0"/>
            <a:ea typeface="Roboto Slab" pitchFamily="2" charset="0"/>
          </a:endParaRPr>
        </a:p>
      </dsp:txBody>
      <dsp:txXfrm>
        <a:off x="6321160" y="242682"/>
        <a:ext cx="1924625" cy="1283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0" y="48743"/>
          <a:ext cx="2733915" cy="1093566"/>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dirty="0">
              <a:solidFill>
                <a:schemeClr val="tx1"/>
              </a:solidFill>
              <a:latin typeface="Roboto Slab"/>
              <a:ea typeface="Roboto Slab" pitchFamily="2" charset="0"/>
            </a:rPr>
            <a:t>Submission</a:t>
          </a:r>
        </a:p>
        <a:p>
          <a:pPr marL="0" lvl="0" indent="0" algn="ctr" defTabSz="622300">
            <a:lnSpc>
              <a:spcPct val="90000"/>
            </a:lnSpc>
            <a:spcBef>
              <a:spcPct val="0"/>
            </a:spcBef>
            <a:spcAft>
              <a:spcPct val="35000"/>
            </a:spcAft>
            <a:buNone/>
          </a:pPr>
          <a:r>
            <a:rPr lang="en-GB" sz="1400" b="0" i="0" kern="1200" dirty="0">
              <a:solidFill>
                <a:schemeClr val="tx1"/>
              </a:solidFill>
              <a:latin typeface="Roboto Slab"/>
              <a:ea typeface="Roboto Slab" pitchFamily="2" charset="0"/>
            </a:rPr>
            <a:t>Applicant submits the ISDP and supporting documentation</a:t>
          </a:r>
          <a:endParaRPr lang="en-GB" sz="1400" kern="1200" dirty="0">
            <a:solidFill>
              <a:schemeClr val="tx1"/>
            </a:solidFill>
            <a:latin typeface="Roboto Slab"/>
            <a:ea typeface="Roboto Slab" pitchFamily="2" charset="0"/>
          </a:endParaRPr>
        </a:p>
      </dsp:txBody>
      <dsp:txXfrm>
        <a:off x="546783" y="48743"/>
        <a:ext cx="1640349" cy="1093566"/>
      </dsp:txXfrm>
    </dsp:sp>
    <dsp:sp modelId="{FA8A3196-B7E8-4880-A9BC-AEEE4EE7B939}">
      <dsp:nvSpPr>
        <dsp:cNvPr id="0" name=""/>
        <dsp:cNvSpPr/>
      </dsp:nvSpPr>
      <dsp:spPr>
        <a:xfrm>
          <a:off x="2383891" y="48743"/>
          <a:ext cx="2733915" cy="1093566"/>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a:solidFill>
                <a:schemeClr val="tx1"/>
              </a:solidFill>
              <a:latin typeface="Roboto Slab"/>
              <a:ea typeface="Roboto Slab" pitchFamily="2" charset="0"/>
            </a:rPr>
            <a:t>Code Manager Review</a:t>
          </a:r>
        </a:p>
        <a:p>
          <a:pPr marL="0" lvl="0" indent="0" algn="ctr" defTabSz="622300" rtl="0">
            <a:lnSpc>
              <a:spcPct val="90000"/>
            </a:lnSpc>
            <a:spcBef>
              <a:spcPct val="0"/>
            </a:spcBef>
            <a:spcAft>
              <a:spcPct val="35000"/>
            </a:spcAft>
            <a:buNone/>
          </a:pPr>
          <a:r>
            <a:rPr lang="en-GB" sz="1400" b="0" i="0" u="none" kern="1200">
              <a:solidFill>
                <a:schemeClr val="tx1"/>
              </a:solidFill>
              <a:latin typeface="Roboto Slab"/>
              <a:ea typeface="Roboto Slab" pitchFamily="2" charset="0"/>
            </a:rPr>
            <a:t>The document will be reviewed by the Code Manager</a:t>
          </a:r>
          <a:endParaRPr lang="en-GB" sz="1400" b="0" u="none" kern="1200">
            <a:solidFill>
              <a:schemeClr val="tx1"/>
            </a:solidFill>
            <a:latin typeface="Roboto Slab"/>
            <a:ea typeface="Roboto Slab" pitchFamily="2" charset="0"/>
          </a:endParaRPr>
        </a:p>
      </dsp:txBody>
      <dsp:txXfrm>
        <a:off x="2930674" y="48743"/>
        <a:ext cx="1640349" cy="1093566"/>
      </dsp:txXfrm>
    </dsp:sp>
    <dsp:sp modelId="{E99BA3C7-4728-45C0-851B-B64F341541C5}">
      <dsp:nvSpPr>
        <dsp:cNvPr id="0" name=""/>
        <dsp:cNvSpPr/>
      </dsp:nvSpPr>
      <dsp:spPr>
        <a:xfrm>
          <a:off x="4791506" y="48743"/>
          <a:ext cx="2733915" cy="1093566"/>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b="1" i="0" u="sng" kern="1200">
              <a:solidFill>
                <a:schemeClr val="tx1"/>
              </a:solidFill>
              <a:latin typeface="Roboto Slab"/>
              <a:ea typeface="Roboto Slab" pitchFamily="2" charset="0"/>
            </a:rPr>
            <a:t>Remediation</a:t>
          </a:r>
        </a:p>
        <a:p>
          <a:pPr marL="0" lvl="0" indent="0" algn="ctr" defTabSz="622300">
            <a:lnSpc>
              <a:spcPct val="90000"/>
            </a:lnSpc>
            <a:spcBef>
              <a:spcPct val="0"/>
            </a:spcBef>
            <a:spcAft>
              <a:spcPct val="35000"/>
            </a:spcAft>
            <a:buNone/>
          </a:pPr>
          <a:r>
            <a:rPr lang="en-GB" sz="1400" b="0" i="0" kern="1200">
              <a:solidFill>
                <a:schemeClr val="tx1"/>
              </a:solidFill>
              <a:latin typeface="Roboto Slab"/>
              <a:ea typeface="Roboto Slab" pitchFamily="2" charset="0"/>
            </a:rPr>
            <a:t>Follow Up Queries/Requests Provided</a:t>
          </a:r>
          <a:endParaRPr lang="en-GB" sz="1400" kern="1200">
            <a:solidFill>
              <a:schemeClr val="tx1"/>
            </a:solidFill>
            <a:latin typeface="Roboto Slab"/>
            <a:ea typeface="Roboto Slab" pitchFamily="2" charset="0"/>
          </a:endParaRPr>
        </a:p>
      </dsp:txBody>
      <dsp:txXfrm>
        <a:off x="5338289" y="48743"/>
        <a:ext cx="1640349" cy="1093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2290" y="13030"/>
          <a:ext cx="2790624" cy="1116249"/>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u="sng" kern="1200" dirty="0">
              <a:solidFill>
                <a:schemeClr val="tx1"/>
              </a:solidFill>
              <a:latin typeface="Roboto Slab" pitchFamily="2" charset="0"/>
              <a:ea typeface="Roboto Slab" pitchFamily="2" charset="0"/>
            </a:rPr>
            <a:t>Submission</a:t>
          </a:r>
        </a:p>
        <a:p>
          <a:pPr marL="0" lvl="0" indent="0" algn="ctr" defTabSz="533400">
            <a:lnSpc>
              <a:spcPct val="90000"/>
            </a:lnSpc>
            <a:spcBef>
              <a:spcPct val="0"/>
            </a:spcBef>
            <a:spcAft>
              <a:spcPct val="35000"/>
            </a:spcAft>
            <a:buNone/>
          </a:pPr>
          <a:r>
            <a:rPr lang="en-GB" sz="1200" kern="1200" dirty="0">
              <a:solidFill>
                <a:schemeClr val="tx1"/>
              </a:solidFill>
              <a:latin typeface="Roboto Slab" pitchFamily="2" charset="0"/>
              <a:ea typeface="Roboto Slab" pitchFamily="2" charset="0"/>
            </a:rPr>
            <a:t>Applicant submits Internal testing documentation for the Code Managers Review.</a:t>
          </a:r>
        </a:p>
      </dsp:txBody>
      <dsp:txXfrm>
        <a:off x="560415" y="13030"/>
        <a:ext cx="1674375" cy="1116249"/>
      </dsp:txXfrm>
    </dsp:sp>
    <dsp:sp modelId="{FA8A3196-B7E8-4880-A9BC-AEEE4EE7B939}">
      <dsp:nvSpPr>
        <dsp:cNvPr id="0" name=""/>
        <dsp:cNvSpPr/>
      </dsp:nvSpPr>
      <dsp:spPr>
        <a:xfrm>
          <a:off x="2513852" y="13030"/>
          <a:ext cx="2790624" cy="1116249"/>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pitchFamily="2" charset="0"/>
              <a:ea typeface="Roboto Slab" pitchFamily="2" charset="0"/>
            </a:rPr>
            <a:t>Assessment</a:t>
          </a:r>
          <a:endParaRPr lang="en-GB" sz="1200" b="0" i="0" kern="1200">
            <a:solidFill>
              <a:schemeClr val="tx1"/>
            </a:solidFill>
            <a:latin typeface="Roboto Slab" pitchFamily="2" charset="0"/>
            <a:ea typeface="Roboto Slab" pitchFamily="2" charset="0"/>
          </a:endParaRPr>
        </a:p>
        <a:p>
          <a:pPr marL="0" lvl="0" indent="0" algn="ctr" defTabSz="533400">
            <a:lnSpc>
              <a:spcPct val="90000"/>
            </a:lnSpc>
            <a:spcBef>
              <a:spcPct val="0"/>
            </a:spcBef>
            <a:spcAft>
              <a:spcPct val="35000"/>
            </a:spcAft>
            <a:buNone/>
          </a:pPr>
          <a:r>
            <a:rPr lang="en-GB" sz="1200" b="0" i="0" kern="1200">
              <a:solidFill>
                <a:schemeClr val="tx1"/>
              </a:solidFill>
              <a:latin typeface="Roboto Slab" pitchFamily="2" charset="0"/>
              <a:ea typeface="Roboto Slab" pitchFamily="2" charset="0"/>
            </a:rPr>
            <a:t>The Code Manager will assess the Internal Testing and supporting documentation. </a:t>
          </a:r>
          <a:endParaRPr lang="en-GB" sz="1200" kern="1200">
            <a:solidFill>
              <a:schemeClr val="tx1"/>
            </a:solidFill>
            <a:latin typeface="Roboto Slab" pitchFamily="2" charset="0"/>
            <a:ea typeface="Roboto Slab" pitchFamily="2" charset="0"/>
          </a:endParaRPr>
        </a:p>
      </dsp:txBody>
      <dsp:txXfrm>
        <a:off x="3071977" y="13030"/>
        <a:ext cx="1674375" cy="1116249"/>
      </dsp:txXfrm>
    </dsp:sp>
    <dsp:sp modelId="{E99BA3C7-4728-45C0-851B-B64F341541C5}">
      <dsp:nvSpPr>
        <dsp:cNvPr id="0" name=""/>
        <dsp:cNvSpPr/>
      </dsp:nvSpPr>
      <dsp:spPr>
        <a:xfrm>
          <a:off x="5025414" y="13030"/>
          <a:ext cx="2790624" cy="1116249"/>
        </a:xfrm>
        <a:prstGeom prst="chevron">
          <a:avLst/>
        </a:prstGeom>
        <a:solidFill>
          <a:srgbClr val="68A495"/>
        </a:solidFill>
        <a:ln w="19050" cap="flat" cmpd="sng" algn="ctr">
          <a:solidFill>
            <a:srgbClr val="5DB1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pitchFamily="2" charset="0"/>
              <a:ea typeface="Roboto Slab" pitchFamily="2" charset="0"/>
            </a:rPr>
            <a:t>Remediation</a:t>
          </a:r>
        </a:p>
        <a:p>
          <a:pPr marL="0" lvl="0" indent="0" algn="ctr" defTabSz="533400">
            <a:lnSpc>
              <a:spcPct val="90000"/>
            </a:lnSpc>
            <a:spcBef>
              <a:spcPct val="0"/>
            </a:spcBef>
            <a:spcAft>
              <a:spcPct val="35000"/>
            </a:spcAft>
            <a:buNone/>
          </a:pPr>
          <a:r>
            <a:rPr lang="en-GB" sz="1200" b="0" i="0" u="none" kern="1200">
              <a:solidFill>
                <a:schemeClr val="tx1"/>
              </a:solidFill>
              <a:latin typeface="Roboto Slab" pitchFamily="2" charset="0"/>
              <a:ea typeface="Roboto Slab" pitchFamily="2" charset="0"/>
            </a:rPr>
            <a:t>The Code Manager will go back to the Party with any supporting any areas that have been missed.</a:t>
          </a:r>
          <a:endParaRPr lang="en-GB" sz="1200" b="0" u="none" kern="1200">
            <a:solidFill>
              <a:schemeClr val="tx1"/>
            </a:solidFill>
            <a:latin typeface="Roboto Slab" pitchFamily="2" charset="0"/>
            <a:ea typeface="Roboto Slab" pitchFamily="2" charset="0"/>
          </a:endParaRPr>
        </a:p>
      </dsp:txBody>
      <dsp:txXfrm>
        <a:off x="5583539" y="13030"/>
        <a:ext cx="1674375" cy="1116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0" y="0"/>
          <a:ext cx="3057093" cy="1047206"/>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GB" sz="1200" b="1" i="0" u="sng" kern="1200" dirty="0">
              <a:solidFill>
                <a:schemeClr val="tx1"/>
              </a:solidFill>
              <a:latin typeface="Roboto Slab"/>
              <a:ea typeface="Roboto Slab" pitchFamily="2" charset="0"/>
            </a:rPr>
            <a:t>Handover</a:t>
          </a:r>
        </a:p>
        <a:p>
          <a:pPr marL="0" lvl="0" indent="0" algn="ctr" defTabSz="533400" rtl="0">
            <a:lnSpc>
              <a:spcPct val="90000"/>
            </a:lnSpc>
            <a:spcBef>
              <a:spcPct val="0"/>
            </a:spcBef>
            <a:spcAft>
              <a:spcPct val="35000"/>
            </a:spcAft>
            <a:buNone/>
          </a:pPr>
          <a:r>
            <a:rPr lang="en-GB" sz="1200" kern="1200" dirty="0">
              <a:solidFill>
                <a:schemeClr val="tx1"/>
              </a:solidFill>
              <a:latin typeface="Roboto Slab"/>
              <a:ea typeface="Roboto Slab" pitchFamily="2" charset="0"/>
            </a:rPr>
            <a:t>The Market Entry team hold a joint meeting with the Technical Services team and the applicant to discuss testing.</a:t>
          </a:r>
        </a:p>
      </dsp:txBody>
      <dsp:txXfrm>
        <a:off x="523603" y="0"/>
        <a:ext cx="2009887" cy="1047206"/>
      </dsp:txXfrm>
    </dsp:sp>
    <dsp:sp modelId="{FA8A3196-B7E8-4880-A9BC-AEEE4EE7B939}">
      <dsp:nvSpPr>
        <dsp:cNvPr id="0" name=""/>
        <dsp:cNvSpPr/>
      </dsp:nvSpPr>
      <dsp:spPr>
        <a:xfrm>
          <a:off x="2753893" y="0"/>
          <a:ext cx="3057093" cy="1047206"/>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a:ea typeface="Roboto Slab" pitchFamily="2" charset="0"/>
            </a:rPr>
            <a:t>Testing Conducted</a:t>
          </a:r>
        </a:p>
        <a:p>
          <a:pPr marL="0" lvl="0" indent="0" algn="ctr" defTabSz="533400" rtl="0">
            <a:lnSpc>
              <a:spcPct val="90000"/>
            </a:lnSpc>
            <a:spcBef>
              <a:spcPct val="0"/>
            </a:spcBef>
            <a:spcAft>
              <a:spcPct val="35000"/>
            </a:spcAft>
            <a:buNone/>
          </a:pPr>
          <a:r>
            <a:rPr lang="en-GB" sz="1200" b="0" i="0" kern="1200">
              <a:solidFill>
                <a:schemeClr val="tx1"/>
              </a:solidFill>
              <a:latin typeface="Roboto Slab"/>
              <a:ea typeface="Roboto Slab" pitchFamily="2" charset="0"/>
            </a:rPr>
            <a:t>The Code Manager conducts live External Testing with the Party over Teams</a:t>
          </a:r>
          <a:endParaRPr lang="en-GB" sz="1200" kern="1200">
            <a:solidFill>
              <a:schemeClr val="tx1"/>
            </a:solidFill>
            <a:latin typeface="Roboto Slab"/>
            <a:ea typeface="Roboto Slab" pitchFamily="2" charset="0"/>
          </a:endParaRPr>
        </a:p>
      </dsp:txBody>
      <dsp:txXfrm>
        <a:off x="3277496" y="0"/>
        <a:ext cx="2009887" cy="1047206"/>
      </dsp:txXfrm>
    </dsp:sp>
    <dsp:sp modelId="{E99BA3C7-4728-45C0-851B-B64F341541C5}">
      <dsp:nvSpPr>
        <dsp:cNvPr id="0" name=""/>
        <dsp:cNvSpPr/>
      </dsp:nvSpPr>
      <dsp:spPr>
        <a:xfrm>
          <a:off x="5505278" y="0"/>
          <a:ext cx="3057093" cy="1047206"/>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a:ea typeface="Roboto Slab" pitchFamily="2" charset="0"/>
            </a:rPr>
            <a:t>Test Certificate Issued</a:t>
          </a:r>
        </a:p>
        <a:p>
          <a:pPr marL="0" lvl="0" indent="0" algn="ctr" defTabSz="533400" rtl="0">
            <a:lnSpc>
              <a:spcPct val="90000"/>
            </a:lnSpc>
            <a:spcBef>
              <a:spcPct val="0"/>
            </a:spcBef>
            <a:spcAft>
              <a:spcPct val="35000"/>
            </a:spcAft>
            <a:buNone/>
          </a:pPr>
          <a:r>
            <a:rPr lang="en-GB" sz="1200" b="0" i="0" kern="1200">
              <a:solidFill>
                <a:schemeClr val="tx1"/>
              </a:solidFill>
              <a:latin typeface="Roboto Slab"/>
              <a:ea typeface="Roboto Slab" pitchFamily="2" charset="0"/>
            </a:rPr>
            <a:t>The test certificate is issued to the Market Entry team and the applicant via the Portal.</a:t>
          </a:r>
          <a:endParaRPr lang="en-GB" sz="1200" kern="1200">
            <a:solidFill>
              <a:schemeClr val="tx1"/>
            </a:solidFill>
            <a:latin typeface="Roboto Slab"/>
            <a:ea typeface="Roboto Slab" pitchFamily="2" charset="0"/>
          </a:endParaRPr>
        </a:p>
      </dsp:txBody>
      <dsp:txXfrm>
        <a:off x="6028881" y="0"/>
        <a:ext cx="2009887" cy="1047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0" y="0"/>
          <a:ext cx="3057093" cy="1047206"/>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lang="en-GB" sz="1200" b="1" i="0" u="sng" kern="1200" dirty="0">
              <a:solidFill>
                <a:schemeClr val="tx1"/>
              </a:solidFill>
              <a:latin typeface="Roboto Slab"/>
              <a:ea typeface="Roboto Slab" pitchFamily="2" charset="0"/>
            </a:rPr>
            <a:t>Handover</a:t>
          </a:r>
        </a:p>
        <a:p>
          <a:pPr marL="0" lvl="0" indent="0" algn="ctr" defTabSz="533400" rtl="0">
            <a:lnSpc>
              <a:spcPct val="90000"/>
            </a:lnSpc>
            <a:spcBef>
              <a:spcPct val="0"/>
            </a:spcBef>
            <a:spcAft>
              <a:spcPct val="35000"/>
            </a:spcAft>
            <a:buNone/>
          </a:pPr>
          <a:r>
            <a:rPr lang="en-GB" sz="1200" kern="1200" dirty="0">
              <a:solidFill>
                <a:schemeClr val="tx1"/>
              </a:solidFill>
              <a:latin typeface="Roboto Slab"/>
              <a:ea typeface="Roboto Slab" pitchFamily="2" charset="0"/>
            </a:rPr>
            <a:t>The Market Entry team hold a joint meeting with the DCC testing team and the applicant to discuss testing.</a:t>
          </a:r>
        </a:p>
      </dsp:txBody>
      <dsp:txXfrm>
        <a:off x="523603" y="0"/>
        <a:ext cx="2009887" cy="1047206"/>
      </dsp:txXfrm>
    </dsp:sp>
    <dsp:sp modelId="{FA8A3196-B7E8-4880-A9BC-AEEE4EE7B939}">
      <dsp:nvSpPr>
        <dsp:cNvPr id="0" name=""/>
        <dsp:cNvSpPr/>
      </dsp:nvSpPr>
      <dsp:spPr>
        <a:xfrm>
          <a:off x="2753893" y="0"/>
          <a:ext cx="3057093" cy="1047206"/>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a:ea typeface="Roboto Slab" pitchFamily="2" charset="0"/>
            </a:rPr>
            <a:t>Testing Conducted</a:t>
          </a:r>
        </a:p>
        <a:p>
          <a:pPr marL="0" lvl="0" indent="0" algn="ctr" defTabSz="533400" rtl="0">
            <a:lnSpc>
              <a:spcPct val="90000"/>
            </a:lnSpc>
            <a:spcBef>
              <a:spcPct val="0"/>
            </a:spcBef>
            <a:spcAft>
              <a:spcPct val="35000"/>
            </a:spcAft>
            <a:buNone/>
          </a:pPr>
          <a:r>
            <a:rPr lang="en-GB" sz="1200" b="0" i="0" kern="1200">
              <a:solidFill>
                <a:schemeClr val="tx1"/>
              </a:solidFill>
              <a:latin typeface="Roboto Slab"/>
              <a:ea typeface="Roboto Slab" pitchFamily="2" charset="0"/>
            </a:rPr>
            <a:t>The Code Manager conducts live External Testing with the Party over Teams</a:t>
          </a:r>
          <a:endParaRPr lang="en-GB" sz="1200" kern="1200">
            <a:solidFill>
              <a:schemeClr val="tx1"/>
            </a:solidFill>
            <a:latin typeface="Roboto Slab"/>
            <a:ea typeface="Roboto Slab" pitchFamily="2" charset="0"/>
          </a:endParaRPr>
        </a:p>
      </dsp:txBody>
      <dsp:txXfrm>
        <a:off x="3277496" y="0"/>
        <a:ext cx="2009887" cy="1047206"/>
      </dsp:txXfrm>
    </dsp:sp>
    <dsp:sp modelId="{E99BA3C7-4728-45C0-851B-B64F341541C5}">
      <dsp:nvSpPr>
        <dsp:cNvPr id="0" name=""/>
        <dsp:cNvSpPr/>
      </dsp:nvSpPr>
      <dsp:spPr>
        <a:xfrm>
          <a:off x="5505278" y="0"/>
          <a:ext cx="3057093" cy="1047206"/>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a:ea typeface="Roboto Slab" pitchFamily="2" charset="0"/>
            </a:rPr>
            <a:t>Test Certificate Issued</a:t>
          </a:r>
        </a:p>
        <a:p>
          <a:pPr marL="0" lvl="0" indent="0" algn="ctr" defTabSz="533400" rtl="0">
            <a:lnSpc>
              <a:spcPct val="90000"/>
            </a:lnSpc>
            <a:spcBef>
              <a:spcPct val="0"/>
            </a:spcBef>
            <a:spcAft>
              <a:spcPct val="35000"/>
            </a:spcAft>
            <a:buNone/>
          </a:pPr>
          <a:r>
            <a:rPr lang="en-GB" sz="1200" b="0" i="0" kern="1200">
              <a:solidFill>
                <a:schemeClr val="tx1"/>
              </a:solidFill>
              <a:latin typeface="Roboto Slab"/>
              <a:ea typeface="Roboto Slab" pitchFamily="2" charset="0"/>
            </a:rPr>
            <a:t>The test certificate is issued to the Market Entry team and the applicant via the Portal.</a:t>
          </a:r>
          <a:endParaRPr lang="en-GB" sz="1200" kern="1200">
            <a:solidFill>
              <a:schemeClr val="tx1"/>
            </a:solidFill>
            <a:latin typeface="Roboto Slab"/>
            <a:ea typeface="Roboto Slab" pitchFamily="2" charset="0"/>
          </a:endParaRPr>
        </a:p>
      </dsp:txBody>
      <dsp:txXfrm>
        <a:off x="6028881" y="0"/>
        <a:ext cx="2009887" cy="1047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0" y="118272"/>
          <a:ext cx="2545029" cy="1018011"/>
        </a:xfrm>
        <a:prstGeom prst="chevron">
          <a:avLst/>
        </a:prstGeom>
        <a:solidFill>
          <a:schemeClr val="tx2">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i="0" u="sng" kern="1200" dirty="0">
              <a:solidFill>
                <a:schemeClr val="tx1"/>
              </a:solidFill>
              <a:latin typeface="Roboto Slab" pitchFamily="2" charset="0"/>
              <a:ea typeface="Roboto Slab" pitchFamily="2" charset="0"/>
            </a:rPr>
            <a:t>Prerequisites</a:t>
          </a:r>
        </a:p>
        <a:p>
          <a:pPr marL="0" lvl="0" indent="0" algn="ctr" defTabSz="488950">
            <a:lnSpc>
              <a:spcPct val="90000"/>
            </a:lnSpc>
            <a:spcBef>
              <a:spcPct val="0"/>
            </a:spcBef>
            <a:spcAft>
              <a:spcPct val="35000"/>
            </a:spcAft>
            <a:buNone/>
          </a:pPr>
          <a:r>
            <a:rPr lang="en-GB" sz="1100" b="0" i="0" kern="1200" dirty="0">
              <a:solidFill>
                <a:schemeClr val="tx1"/>
              </a:solidFill>
              <a:latin typeface="Roboto Slab" pitchFamily="2" charset="0"/>
              <a:ea typeface="Roboto Slab" pitchFamily="2" charset="0"/>
            </a:rPr>
            <a:t>A party cannot qualify until they meet all relevant prerequisites.</a:t>
          </a:r>
          <a:endParaRPr lang="en-GB" sz="1100" kern="1200" dirty="0">
            <a:solidFill>
              <a:schemeClr val="tx1"/>
            </a:solidFill>
            <a:latin typeface="Roboto Slab" pitchFamily="2" charset="0"/>
            <a:ea typeface="Roboto Slab" pitchFamily="2" charset="0"/>
          </a:endParaRPr>
        </a:p>
      </dsp:txBody>
      <dsp:txXfrm>
        <a:off x="509006" y="118272"/>
        <a:ext cx="1527018" cy="1018011"/>
      </dsp:txXfrm>
    </dsp:sp>
    <dsp:sp modelId="{FA8A3196-B7E8-4880-A9BC-AEEE4EE7B939}">
      <dsp:nvSpPr>
        <dsp:cNvPr id="0" name=""/>
        <dsp:cNvSpPr/>
      </dsp:nvSpPr>
      <dsp:spPr>
        <a:xfrm>
          <a:off x="2231443" y="118272"/>
          <a:ext cx="2545029" cy="1018011"/>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i="0" u="sng" kern="1200" dirty="0">
              <a:solidFill>
                <a:schemeClr val="tx1"/>
              </a:solidFill>
              <a:latin typeface="Roboto Slab" pitchFamily="2" charset="0"/>
              <a:ea typeface="Roboto Slab" pitchFamily="2" charset="0"/>
            </a:rPr>
            <a:t>Code Manager</a:t>
          </a:r>
        </a:p>
        <a:p>
          <a:pPr marL="0" lvl="0" indent="0" algn="ctr" defTabSz="488950">
            <a:lnSpc>
              <a:spcPct val="90000"/>
            </a:lnSpc>
            <a:spcBef>
              <a:spcPct val="0"/>
            </a:spcBef>
            <a:spcAft>
              <a:spcPct val="35000"/>
            </a:spcAft>
            <a:buNone/>
          </a:pPr>
          <a:r>
            <a:rPr lang="en-GB" sz="1100" b="0" i="0" kern="1200" dirty="0">
              <a:solidFill>
                <a:schemeClr val="tx1"/>
              </a:solidFill>
              <a:latin typeface="Roboto Slab" pitchFamily="2" charset="0"/>
              <a:ea typeface="Roboto Slab" pitchFamily="2" charset="0"/>
            </a:rPr>
            <a:t>The Code Manager decides for a Party to Qualify upon completion of the Market Entry process</a:t>
          </a:r>
          <a:r>
            <a:rPr lang="en-GB" sz="1000" b="0" i="0" kern="1200" dirty="0">
              <a:solidFill>
                <a:schemeClr val="tx1"/>
              </a:solidFill>
              <a:latin typeface="Roboto Slab" pitchFamily="2" charset="0"/>
              <a:ea typeface="Roboto Slab" pitchFamily="2" charset="0"/>
            </a:rPr>
            <a:t>.</a:t>
          </a:r>
          <a:endParaRPr lang="en-GB" sz="1000" kern="1200" dirty="0">
            <a:solidFill>
              <a:schemeClr val="tx1"/>
            </a:solidFill>
            <a:latin typeface="Roboto Slab" pitchFamily="2" charset="0"/>
            <a:ea typeface="Roboto Slab" pitchFamily="2" charset="0"/>
          </a:endParaRPr>
        </a:p>
      </dsp:txBody>
      <dsp:txXfrm>
        <a:off x="2740449" y="118272"/>
        <a:ext cx="1527018" cy="1018011"/>
      </dsp:txXfrm>
    </dsp:sp>
    <dsp:sp modelId="{E99BA3C7-4728-45C0-851B-B64F341541C5}">
      <dsp:nvSpPr>
        <dsp:cNvPr id="0" name=""/>
        <dsp:cNvSpPr/>
      </dsp:nvSpPr>
      <dsp:spPr>
        <a:xfrm>
          <a:off x="4510954" y="115228"/>
          <a:ext cx="2545029" cy="1018011"/>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i="0" u="sng" kern="1200" dirty="0">
              <a:solidFill>
                <a:schemeClr val="tx1"/>
              </a:solidFill>
              <a:latin typeface="Roboto Slab" pitchFamily="2" charset="0"/>
              <a:ea typeface="Roboto Slab" pitchFamily="2" charset="0"/>
            </a:rPr>
            <a:t>CMEC</a:t>
          </a:r>
        </a:p>
        <a:p>
          <a:pPr marL="0" lvl="0" indent="0" algn="ctr" defTabSz="488950">
            <a:lnSpc>
              <a:spcPct val="90000"/>
            </a:lnSpc>
            <a:spcBef>
              <a:spcPct val="0"/>
            </a:spcBef>
            <a:spcAft>
              <a:spcPct val="35000"/>
            </a:spcAft>
            <a:buNone/>
          </a:pPr>
          <a:r>
            <a:rPr lang="en-GB" sz="1100" b="0" i="0" kern="1200" dirty="0">
              <a:solidFill>
                <a:schemeClr val="tx1"/>
              </a:solidFill>
              <a:latin typeface="Roboto Slab" pitchFamily="2" charset="0"/>
              <a:ea typeface="Roboto Slab" pitchFamily="2" charset="0"/>
            </a:rPr>
            <a:t>Once the Party has Qualified through the PAB they can operate in the market under conditions. </a:t>
          </a:r>
          <a:endParaRPr lang="en-GB" sz="1100" kern="1200" dirty="0">
            <a:solidFill>
              <a:schemeClr val="tx1"/>
            </a:solidFill>
            <a:latin typeface="Roboto Slab" pitchFamily="2" charset="0"/>
            <a:ea typeface="Roboto Slab" pitchFamily="2" charset="0"/>
          </a:endParaRPr>
        </a:p>
      </dsp:txBody>
      <dsp:txXfrm>
        <a:off x="5019960" y="115228"/>
        <a:ext cx="1527018" cy="1018011"/>
      </dsp:txXfrm>
    </dsp:sp>
    <dsp:sp modelId="{DC5F3F8B-B134-4299-AACB-507412BDF8EC}">
      <dsp:nvSpPr>
        <dsp:cNvPr id="0" name=""/>
        <dsp:cNvSpPr/>
      </dsp:nvSpPr>
      <dsp:spPr>
        <a:xfrm>
          <a:off x="6801481" y="115228"/>
          <a:ext cx="2545029" cy="1018011"/>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i="0" u="sng" kern="1200" dirty="0">
              <a:solidFill>
                <a:schemeClr val="tx1"/>
              </a:solidFill>
              <a:latin typeface="Roboto Slab" pitchFamily="2" charset="0"/>
              <a:ea typeface="Roboto Slab" pitchFamily="2" charset="0"/>
            </a:rPr>
            <a:t>Qualification</a:t>
          </a:r>
        </a:p>
        <a:p>
          <a:pPr marL="0" lvl="0" indent="0" algn="ctr" defTabSz="488950">
            <a:lnSpc>
              <a:spcPct val="90000"/>
            </a:lnSpc>
            <a:spcBef>
              <a:spcPct val="0"/>
            </a:spcBef>
            <a:spcAft>
              <a:spcPct val="35000"/>
            </a:spcAft>
            <a:buNone/>
          </a:pPr>
          <a:r>
            <a:rPr lang="en-GB" sz="1100" b="0" i="0" kern="1200" dirty="0">
              <a:solidFill>
                <a:schemeClr val="tx1"/>
              </a:solidFill>
              <a:latin typeface="Roboto Slab" pitchFamily="2" charset="0"/>
              <a:ea typeface="Roboto Slab" pitchFamily="2" charset="0"/>
            </a:rPr>
            <a:t>When establishing CMEC, there will be a defined number of site a Party must ‘prove’ before they exit.</a:t>
          </a:r>
          <a:endParaRPr lang="en-GB" sz="1100" kern="1200" dirty="0">
            <a:solidFill>
              <a:schemeClr val="tx1"/>
            </a:solidFill>
            <a:latin typeface="Roboto Slab" pitchFamily="2" charset="0"/>
            <a:ea typeface="Roboto Slab" pitchFamily="2" charset="0"/>
          </a:endParaRPr>
        </a:p>
      </dsp:txBody>
      <dsp:txXfrm>
        <a:off x="7310487" y="115228"/>
        <a:ext cx="1527018" cy="10180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BE64-0763-4637-8C14-5B247AA3139E}">
      <dsp:nvSpPr>
        <dsp:cNvPr id="0" name=""/>
        <dsp:cNvSpPr/>
      </dsp:nvSpPr>
      <dsp:spPr>
        <a:xfrm>
          <a:off x="4485" y="48994"/>
          <a:ext cx="2610801" cy="1044320"/>
        </a:xfrm>
        <a:prstGeom prst="chevron">
          <a:avLst/>
        </a:prstGeom>
        <a:solidFill>
          <a:schemeClr val="tx2">
            <a:lumMod val="20000"/>
            <a:lumOff val="8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schemeClr val="tx1"/>
              </a:solidFill>
              <a:latin typeface="Roboto Slab" pitchFamily="2" charset="0"/>
              <a:ea typeface="Roboto Slab" pitchFamily="2" charset="0"/>
            </a:rPr>
            <a:t>Entry Plan</a:t>
          </a:r>
        </a:p>
        <a:p>
          <a:pPr marL="0" lvl="0" indent="0" algn="ctr" defTabSz="533400">
            <a:lnSpc>
              <a:spcPct val="90000"/>
            </a:lnSpc>
            <a:spcBef>
              <a:spcPct val="0"/>
            </a:spcBef>
            <a:spcAft>
              <a:spcPct val="35000"/>
            </a:spcAft>
            <a:buNone/>
          </a:pPr>
          <a:r>
            <a:rPr lang="en-GB" sz="1200" b="0" i="0" kern="1200">
              <a:solidFill>
                <a:schemeClr val="tx1"/>
              </a:solidFill>
              <a:latin typeface="Roboto Slab" pitchFamily="2" charset="0"/>
              <a:ea typeface="Roboto Slab" pitchFamily="2" charset="0"/>
            </a:rPr>
            <a:t>The Code Manager sends an email with the entry process, and offers a meeting </a:t>
          </a:r>
          <a:endParaRPr lang="en-GB" sz="1200" kern="1200">
            <a:solidFill>
              <a:schemeClr val="tx1"/>
            </a:solidFill>
            <a:latin typeface="Roboto Slab" pitchFamily="2" charset="0"/>
            <a:ea typeface="Roboto Slab" pitchFamily="2" charset="0"/>
          </a:endParaRPr>
        </a:p>
      </dsp:txBody>
      <dsp:txXfrm>
        <a:off x="526645" y="48994"/>
        <a:ext cx="1566481" cy="1044320"/>
      </dsp:txXfrm>
    </dsp:sp>
    <dsp:sp modelId="{C942006E-7D26-48D2-9563-41E0B4BAA16B}">
      <dsp:nvSpPr>
        <dsp:cNvPr id="0" name=""/>
        <dsp:cNvSpPr/>
      </dsp:nvSpPr>
      <dsp:spPr>
        <a:xfrm>
          <a:off x="2354206" y="48994"/>
          <a:ext cx="2610801" cy="1044320"/>
        </a:xfrm>
        <a:prstGeom prst="chevron">
          <a:avLst/>
        </a:prstGeom>
        <a:solidFill>
          <a:srgbClr val="B8E1E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533400">
            <a:lnSpc>
              <a:spcPct val="90000"/>
            </a:lnSpc>
            <a:spcBef>
              <a:spcPct val="0"/>
            </a:spcBef>
            <a:spcAft>
              <a:spcPct val="35000"/>
            </a:spcAft>
            <a:buNone/>
          </a:pPr>
          <a:r>
            <a:rPr lang="en-GB" sz="1200" b="1" i="0" u="sng" kern="1200">
              <a:solidFill>
                <a:prstClr val="black"/>
              </a:solidFill>
              <a:latin typeface="Roboto Slab" pitchFamily="2" charset="0"/>
              <a:ea typeface="Roboto Slab" pitchFamily="2" charset="0"/>
              <a:cs typeface="+mn-cs"/>
            </a:rPr>
            <a:t>Submit Documents</a:t>
          </a:r>
        </a:p>
        <a:p>
          <a:pPr marL="0" lvl="0" indent="0" algn="ctr" defTabSz="533400">
            <a:lnSpc>
              <a:spcPct val="90000"/>
            </a:lnSpc>
            <a:spcBef>
              <a:spcPct val="0"/>
            </a:spcBef>
            <a:spcAft>
              <a:spcPct val="35000"/>
            </a:spcAft>
            <a:buNone/>
          </a:pPr>
          <a:r>
            <a:rPr lang="en-GB" sz="1200" b="0" i="0" u="none" kern="1200">
              <a:solidFill>
                <a:prstClr val="black"/>
              </a:solidFill>
              <a:latin typeface="Roboto Slab" pitchFamily="2" charset="0"/>
              <a:ea typeface="Roboto Slab" pitchFamily="2" charset="0"/>
              <a:cs typeface="+mn-cs"/>
            </a:rPr>
            <a:t>The applicant will submit the relevant application form and the ISDP.</a:t>
          </a:r>
        </a:p>
      </dsp:txBody>
      <dsp:txXfrm>
        <a:off x="2876366" y="48994"/>
        <a:ext cx="1566481" cy="1044320"/>
      </dsp:txXfrm>
    </dsp:sp>
    <dsp:sp modelId="{FA8A3196-B7E8-4880-A9BC-AEEE4EE7B939}">
      <dsp:nvSpPr>
        <dsp:cNvPr id="0" name=""/>
        <dsp:cNvSpPr/>
      </dsp:nvSpPr>
      <dsp:spPr>
        <a:xfrm>
          <a:off x="4703926" y="48994"/>
          <a:ext cx="2610801" cy="1044320"/>
        </a:xfrm>
        <a:prstGeom prst="chevron">
          <a:avLst/>
        </a:prstGeom>
        <a:solidFill>
          <a:srgbClr val="8AB9B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dirty="0">
              <a:solidFill>
                <a:schemeClr val="tx1"/>
              </a:solidFill>
              <a:latin typeface="Roboto Slab" pitchFamily="2" charset="0"/>
              <a:ea typeface="Roboto Slab" pitchFamily="2" charset="0"/>
            </a:rPr>
            <a:t>Assessment</a:t>
          </a:r>
          <a:r>
            <a:rPr lang="en-GB" sz="1200" b="0" i="0" kern="1200" dirty="0">
              <a:solidFill>
                <a:schemeClr val="tx1"/>
              </a:solidFill>
              <a:latin typeface="Roboto Slab" pitchFamily="2" charset="0"/>
              <a:ea typeface="Roboto Slab" pitchFamily="2" charset="0"/>
            </a:rPr>
            <a:t> </a:t>
          </a:r>
        </a:p>
        <a:p>
          <a:pPr marL="0" lvl="0" indent="0" algn="ctr" defTabSz="533400">
            <a:lnSpc>
              <a:spcPct val="90000"/>
            </a:lnSpc>
            <a:spcBef>
              <a:spcPct val="0"/>
            </a:spcBef>
            <a:spcAft>
              <a:spcPct val="35000"/>
            </a:spcAft>
            <a:buNone/>
          </a:pPr>
          <a:r>
            <a:rPr lang="en-GB" sz="1200" b="0" i="0" kern="1200" dirty="0">
              <a:solidFill>
                <a:schemeClr val="tx1"/>
              </a:solidFill>
              <a:latin typeface="Roboto Slab" pitchFamily="2" charset="0"/>
              <a:ea typeface="Roboto Slab" pitchFamily="2" charset="0"/>
            </a:rPr>
            <a:t>The Code Manager will review docs and communicate outcomes. </a:t>
          </a:r>
          <a:endParaRPr lang="en-GB" sz="1200" kern="1200" dirty="0">
            <a:solidFill>
              <a:schemeClr val="tx1"/>
            </a:solidFill>
            <a:latin typeface="Roboto Slab" pitchFamily="2" charset="0"/>
            <a:ea typeface="Roboto Slab" pitchFamily="2" charset="0"/>
          </a:endParaRPr>
        </a:p>
      </dsp:txBody>
      <dsp:txXfrm>
        <a:off x="5226086" y="48994"/>
        <a:ext cx="1566481" cy="1044320"/>
      </dsp:txXfrm>
    </dsp:sp>
    <dsp:sp modelId="{E99BA3C7-4728-45C0-851B-B64F341541C5}">
      <dsp:nvSpPr>
        <dsp:cNvPr id="0" name=""/>
        <dsp:cNvSpPr/>
      </dsp:nvSpPr>
      <dsp:spPr>
        <a:xfrm>
          <a:off x="7053647" y="48994"/>
          <a:ext cx="2610801" cy="1044320"/>
        </a:xfrm>
        <a:prstGeom prst="chevron">
          <a:avLst/>
        </a:prstGeom>
        <a:solidFill>
          <a:srgbClr val="68A49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b="1" i="0" u="sng" kern="1200" dirty="0">
              <a:solidFill>
                <a:schemeClr val="tx1"/>
              </a:solidFill>
              <a:latin typeface="Roboto Slab" pitchFamily="2" charset="0"/>
              <a:ea typeface="Roboto Slab" pitchFamily="2" charset="0"/>
            </a:rPr>
            <a:t>Contact </a:t>
          </a:r>
          <a:r>
            <a:rPr lang="en-GB" sz="1200" b="1" i="0" u="sng" kern="1200" dirty="0" err="1">
              <a:solidFill>
                <a:schemeClr val="tx1"/>
              </a:solidFill>
              <a:latin typeface="Roboto Slab" pitchFamily="2" charset="0"/>
              <a:ea typeface="Roboto Slab" pitchFamily="2" charset="0"/>
            </a:rPr>
            <a:t>RECCo</a:t>
          </a:r>
          <a:endParaRPr lang="en-GB" sz="1200" b="1" i="0" u="sng" kern="1200" dirty="0">
            <a:solidFill>
              <a:schemeClr val="tx1"/>
            </a:solidFill>
            <a:latin typeface="Roboto Slab" pitchFamily="2" charset="0"/>
            <a:ea typeface="Roboto Slab" pitchFamily="2" charset="0"/>
          </a:endParaRPr>
        </a:p>
        <a:p>
          <a:pPr marL="0" lvl="0" indent="0" algn="ctr" defTabSz="533400">
            <a:lnSpc>
              <a:spcPct val="90000"/>
            </a:lnSpc>
            <a:spcBef>
              <a:spcPct val="0"/>
            </a:spcBef>
            <a:spcAft>
              <a:spcPct val="35000"/>
            </a:spcAft>
            <a:buNone/>
          </a:pPr>
          <a:r>
            <a:rPr lang="en-GB" sz="1200" kern="1200" dirty="0">
              <a:solidFill>
                <a:schemeClr val="tx1"/>
              </a:solidFill>
              <a:latin typeface="Roboto Slab" pitchFamily="2" charset="0"/>
              <a:ea typeface="Roboto Slab" pitchFamily="2" charset="0"/>
            </a:rPr>
            <a:t>An Access Agreement is created and signed and payment made via </a:t>
          </a:r>
          <a:r>
            <a:rPr lang="en-GB" sz="1200" kern="1200" dirty="0" err="1">
              <a:solidFill>
                <a:schemeClr val="tx1"/>
              </a:solidFill>
              <a:latin typeface="Roboto Slab" pitchFamily="2" charset="0"/>
              <a:ea typeface="Roboto Slab" pitchFamily="2" charset="0"/>
            </a:rPr>
            <a:t>RECCo</a:t>
          </a:r>
          <a:r>
            <a:rPr lang="en-GB" sz="1200" kern="1200" dirty="0">
              <a:solidFill>
                <a:schemeClr val="tx1"/>
              </a:solidFill>
              <a:latin typeface="Roboto Slab" pitchFamily="2" charset="0"/>
              <a:ea typeface="Roboto Slab" pitchFamily="2" charset="0"/>
            </a:rPr>
            <a:t>.</a:t>
          </a:r>
        </a:p>
      </dsp:txBody>
      <dsp:txXfrm>
        <a:off x="7575807" y="48994"/>
        <a:ext cx="1566481" cy="10443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12/12/2022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9E6A6-5D5E-40E3-AB37-F30EE6E5225C}" type="datetimeFigureOut">
              <a:rPr lang="en-GB" smtClean="0"/>
              <a:t>12/12/2022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DDD7D-2EC0-44E5-86E5-D664692D9CFD}" type="slidenum">
              <a:rPr lang="en-GB" smtClean="0"/>
              <a:t>‹#›</a:t>
            </a:fld>
            <a:endParaRPr lang="en-GB"/>
          </a:p>
        </p:txBody>
      </p:sp>
    </p:spTree>
    <p:extLst>
      <p:ext uri="{BB962C8B-B14F-4D97-AF65-F5344CB8AC3E}">
        <p14:creationId xmlns:p14="http://schemas.microsoft.com/office/powerpoint/2010/main" val="406065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560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20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682809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81651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561275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1764837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802925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97282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69020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1269008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195802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805565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662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0128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96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0662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3301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56078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42371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76373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138694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688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92"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 id="2147483693"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2132090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recportal.co.uk/documents/20121/224177567/Understanding+the+Entry+Assessment+Forms.pdf/761783b2-5d18-a443-ad6f-7469a57c630b?t=1654094542950" TargetMode="Externa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hyperlink" Target="https://recportal.co.uk/documents/20121/224214430/REC+and+BSC+Joint+Storyboards.pdf/2d7cfa5b-3aac-dba1-8c11-12ff77f6231a?t=1657905839412"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recportal.co.uk/category-3-products" TargetMode="External"/><Relationship Id="rId7" Type="http://schemas.openxmlformats.org/officeDocument/2006/relationships/diagramColors" Target="../diagrams/colors5.xml"/><Relationship Id="rId2" Type="http://schemas.openxmlformats.org/officeDocument/2006/relationships/hyperlink" Target="https://recportal.co.uk/documents/20121/224214017/CSS+External+Testing+Guidance.pdf/db311175-1f43-2f07-1d02-d4852dacf6e1?t=1659526414903" TargetMode="Externa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hyperlink" Target="https://recportal.co.uk/documents/20121/224177567/Understanding+the+Entry+Assessment+Forms.pdf/761783b2-5d18-a443-ad6f-7469a57c630b?t=1654094542950"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recportal.co.uk/documents/20121/224177964/L.+Schedule+12+-+Data+Access.pdf/a7776dfb-c5d5-3eb9-6263-f76518d94f64?t=1667492245429&amp;download=true" TargetMode="Externa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3.xml"/><Relationship Id="rId5" Type="http://schemas.openxmlformats.org/officeDocument/2006/relationships/tags" Target="../tags/tag11.xml"/><Relationship Id="rId4" Type="http://schemas.openxmlformats.org/officeDocument/2006/relationships/tags" Target="../tags/tag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recportal.co.uk/documents/20121/224177567/Understanding+the+Entry+Assessment+Forms.pdf/761783b2-5d18-a443-ad6f-7469a57c630b?t=1654094542950" TargetMode="Externa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latin typeface="ROBOTO MEDIUM"/>
                <a:ea typeface="ROBOTO MEDIUM"/>
              </a:rPr>
              <a:t>MARKET ENTRY ENGAGEMENT SESSION</a:t>
            </a:r>
            <a:endParaRPr lang="en-GB" dirty="0"/>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12 DECEMBER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Information security and data protection (</a:t>
            </a:r>
            <a:r>
              <a:rPr lang="en-GB" dirty="0" err="1"/>
              <a:t>isdp</a:t>
            </a:r>
            <a:r>
              <a:rPr lang="en-GB" dirty="0"/>
              <a:t>) assessment</a:t>
            </a:r>
          </a:p>
        </p:txBody>
      </p:sp>
      <p:sp>
        <p:nvSpPr>
          <p:cNvPr id="7" name="Subtitle 2">
            <a:extLst>
              <a:ext uri="{FF2B5EF4-FFF2-40B4-BE49-F238E27FC236}">
                <a16:creationId xmlns:a16="http://schemas.microsoft.com/office/drawing/2014/main" id="{BA8F30F0-D075-4812-8DE5-8BC89DA19A61}"/>
              </a:ext>
            </a:extLst>
          </p:cNvPr>
          <p:cNvSpPr txBox="1">
            <a:spLocks/>
          </p:cNvSpPr>
          <p:nvPr/>
        </p:nvSpPr>
        <p:spPr>
          <a:xfrm>
            <a:off x="422032" y="1508645"/>
            <a:ext cx="10532395" cy="5239427"/>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Overview</a:t>
            </a:r>
          </a:p>
          <a:p>
            <a:pPr marL="457200" lvl="1" indent="0">
              <a:buNone/>
            </a:pPr>
            <a:r>
              <a:rPr lang="en-GB" sz="1200" dirty="0">
                <a:latin typeface="Roboto Slab"/>
              </a:rPr>
              <a:t>The ISDP Assessment is to ensure that applicants have adequately identified and looked to address risks in their IT framework. The Applicant will provide responses to the questions in the assessment and also provide supporting evidence. Where any gaps or non-compliances in the submitted responses/evidence have been identified, the applicant will be requested to resubmit as appropriate.</a:t>
            </a:r>
          </a:p>
          <a:p>
            <a:pPr marL="457200" lvl="1" indent="0">
              <a:buNone/>
            </a:pPr>
            <a:endParaRPr lang="en-GB" sz="1200" dirty="0">
              <a:latin typeface="Roboto Slab"/>
            </a:endParaRPr>
          </a:p>
          <a:p>
            <a:pPr marL="457200" lvl="1" indent="0">
              <a:buNone/>
            </a:pPr>
            <a:r>
              <a:rPr lang="en-GB" sz="1200" dirty="0">
                <a:latin typeface="Roboto Slab"/>
              </a:rPr>
              <a:t>Guidance on responses and example supporting evidence can be found in Section 3 of the ‘</a:t>
            </a:r>
            <a:r>
              <a:rPr lang="en-GB" sz="1200" dirty="0">
                <a:latin typeface="Roboto Slab"/>
                <a:hlinkClick r:id="rId2"/>
              </a:rPr>
              <a:t>Understanding the Entry Assessment Forms</a:t>
            </a:r>
            <a:r>
              <a:rPr lang="en-GB" sz="1200" dirty="0">
                <a:latin typeface="Roboto Slab"/>
              </a:rPr>
              <a:t>’ document on the Portal.</a:t>
            </a:r>
          </a:p>
          <a:p>
            <a:pPr marL="457200" lvl="1" indent="0">
              <a:buNone/>
            </a:pPr>
            <a:endParaRPr lang="en-GB" sz="1200" dirty="0">
              <a:latin typeface="Roboto Slab"/>
            </a:endParaRPr>
          </a:p>
          <a:p>
            <a:endParaRPr lang="en-GB" sz="1400" b="1" dirty="0">
              <a:solidFill>
                <a:srgbClr val="68A495"/>
              </a:solidFill>
              <a:latin typeface="Roboto Slab"/>
            </a:endParaRPr>
          </a:p>
          <a:p>
            <a:r>
              <a:rPr lang="en-GB" sz="1400" b="1" dirty="0">
                <a:solidFill>
                  <a:srgbClr val="68A495"/>
                </a:solidFill>
                <a:latin typeface="Roboto Slab"/>
              </a:rPr>
              <a:t>Process</a:t>
            </a:r>
          </a:p>
          <a:p>
            <a:endParaRPr lang="en-GB" sz="1200" dirty="0">
              <a:latin typeface="Roboto Slab"/>
            </a:endParaRPr>
          </a:p>
          <a:p>
            <a:endParaRPr lang="en-GB" sz="1200" dirty="0">
              <a:latin typeface="Roboto Slab"/>
            </a:endParaRPr>
          </a:p>
          <a:p>
            <a:endParaRPr lang="en-GB" sz="1200" dirty="0">
              <a:latin typeface="Roboto Slab"/>
            </a:endParaRPr>
          </a:p>
          <a:p>
            <a:endParaRPr lang="en-GB" sz="1400" b="1" dirty="0">
              <a:solidFill>
                <a:srgbClr val="68A495"/>
              </a:solidFill>
              <a:latin typeface="Roboto Slab"/>
            </a:endParaRPr>
          </a:p>
          <a:p>
            <a:pPr marL="0" indent="0">
              <a:buNone/>
            </a:pPr>
            <a:endParaRPr lang="en-GB" sz="1400" b="1" dirty="0">
              <a:solidFill>
                <a:srgbClr val="68A495"/>
              </a:solidFill>
              <a:latin typeface="Roboto Slab"/>
            </a:endParaRPr>
          </a:p>
          <a:p>
            <a:endParaRPr lang="en-GB" sz="1400" b="1" dirty="0">
              <a:solidFill>
                <a:srgbClr val="68A495"/>
              </a:solidFill>
              <a:latin typeface="Roboto Slab"/>
            </a:endParaRPr>
          </a:p>
          <a:p>
            <a:r>
              <a:rPr lang="en-GB" sz="1400" b="1" dirty="0">
                <a:solidFill>
                  <a:srgbClr val="68A495"/>
                </a:solidFill>
                <a:latin typeface="Roboto Slab"/>
              </a:rPr>
              <a:t>Outcome</a:t>
            </a:r>
          </a:p>
          <a:p>
            <a:pPr marL="457200" lvl="1" indent="0">
              <a:buNone/>
            </a:pPr>
            <a:r>
              <a:rPr lang="en-GB" sz="1200" dirty="0">
                <a:latin typeface="Roboto Slab"/>
              </a:rPr>
              <a:t>Once an applicant has completed the ISDP assessment, they will be able to access the EES Database – which is one of the prerequisites that will allow them to enter the market</a:t>
            </a:r>
          </a:p>
        </p:txBody>
      </p:sp>
      <p:grpSp>
        <p:nvGrpSpPr>
          <p:cNvPr id="3" name="Group 2">
            <a:extLst>
              <a:ext uri="{FF2B5EF4-FFF2-40B4-BE49-F238E27FC236}">
                <a16:creationId xmlns:a16="http://schemas.microsoft.com/office/drawing/2014/main" id="{A2E5C43F-9DB4-4774-AF2C-6DA46DD636B6}"/>
              </a:ext>
            </a:extLst>
          </p:cNvPr>
          <p:cNvGrpSpPr/>
          <p:nvPr/>
        </p:nvGrpSpPr>
        <p:grpSpPr>
          <a:xfrm>
            <a:off x="1752324" y="3212982"/>
            <a:ext cx="7659452" cy="2369636"/>
            <a:chOff x="1855066" y="2678726"/>
            <a:chExt cx="7659452" cy="2369636"/>
          </a:xfrm>
        </p:grpSpPr>
        <p:graphicFrame>
          <p:nvGraphicFramePr>
            <p:cNvPr id="8" name="Diagram 7">
              <a:extLst>
                <a:ext uri="{FF2B5EF4-FFF2-40B4-BE49-F238E27FC236}">
                  <a16:creationId xmlns:a16="http://schemas.microsoft.com/office/drawing/2014/main" id="{BF21058C-563E-433D-A93D-4714527860C2}"/>
                </a:ext>
              </a:extLst>
            </p:cNvPr>
            <p:cNvGraphicFramePr/>
            <p:nvPr>
              <p:extLst>
                <p:ext uri="{D42A27DB-BD31-4B8C-83A1-F6EECF244321}">
                  <p14:modId xmlns:p14="http://schemas.microsoft.com/office/powerpoint/2010/main" val="3874433411"/>
                </p:ext>
              </p:extLst>
            </p:nvPr>
          </p:nvGraphicFramePr>
          <p:xfrm>
            <a:off x="1855066" y="3289987"/>
            <a:ext cx="7659452" cy="114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Curved Down 8">
              <a:extLst>
                <a:ext uri="{FF2B5EF4-FFF2-40B4-BE49-F238E27FC236}">
                  <a16:creationId xmlns:a16="http://schemas.microsoft.com/office/drawing/2014/main" id="{E004D8C0-2002-4EE7-B837-17C7D25061EA}"/>
                </a:ext>
              </a:extLst>
            </p:cNvPr>
            <p:cNvSpPr/>
            <p:nvPr/>
          </p:nvSpPr>
          <p:spPr>
            <a:xfrm>
              <a:off x="6018015" y="2678726"/>
              <a:ext cx="1465993" cy="566057"/>
            </a:xfrm>
            <a:prstGeom prst="curvedDownArrow">
              <a:avLst/>
            </a:prstGeom>
            <a:solidFill>
              <a:srgbClr val="5DB1BE"/>
            </a:solidFill>
            <a:ln>
              <a:solidFill>
                <a:srgbClr val="5D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Down 9">
              <a:extLst>
                <a:ext uri="{FF2B5EF4-FFF2-40B4-BE49-F238E27FC236}">
                  <a16:creationId xmlns:a16="http://schemas.microsoft.com/office/drawing/2014/main" id="{6CA093AC-57A0-41DB-BBC7-9B74379F5BE7}"/>
                </a:ext>
              </a:extLst>
            </p:cNvPr>
            <p:cNvSpPr/>
            <p:nvPr/>
          </p:nvSpPr>
          <p:spPr>
            <a:xfrm rot="10800000">
              <a:off x="5930383" y="4482305"/>
              <a:ext cx="1465993" cy="566057"/>
            </a:xfrm>
            <a:prstGeom prst="curvedDownArrow">
              <a:avLst/>
            </a:prstGeom>
            <a:solidFill>
              <a:srgbClr val="5DB1BE"/>
            </a:solidFill>
            <a:ln>
              <a:solidFill>
                <a:srgbClr val="5D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54253EED-D7E6-40FF-8D8C-E415E6EB3B94}"/>
                </a:ext>
              </a:extLst>
            </p:cNvPr>
            <p:cNvSpPr txBox="1"/>
            <p:nvPr/>
          </p:nvSpPr>
          <p:spPr>
            <a:xfrm>
              <a:off x="6284633" y="2769664"/>
              <a:ext cx="932755" cy="430887"/>
            </a:xfrm>
            <a:prstGeom prst="rect">
              <a:avLst/>
            </a:prstGeom>
            <a:noFill/>
          </p:spPr>
          <p:txBody>
            <a:bodyPr wrap="square" rtlCol="0">
              <a:spAutoFit/>
            </a:bodyPr>
            <a:lstStyle/>
            <a:p>
              <a:r>
                <a:rPr lang="en-GB" sz="1100" dirty="0"/>
                <a:t>Repeated as necessary</a:t>
              </a:r>
            </a:p>
          </p:txBody>
        </p:sp>
      </p:grpSp>
    </p:spTree>
    <p:extLst>
      <p:ext uri="{BB962C8B-B14F-4D97-AF65-F5344CB8AC3E}">
        <p14:creationId xmlns:p14="http://schemas.microsoft.com/office/powerpoint/2010/main" val="356397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sz="2800" b="1" dirty="0">
                <a:latin typeface="Roboto Slab"/>
              </a:rPr>
              <a:t>Information Security and Data Protection – Top Tips</a:t>
            </a:r>
            <a:endParaRPr lang="en-GB" dirty="0"/>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A key area of consideration is risk management which is assessed via the risk register and risk methodologies. Demonstrating how you identify and resolve these risks builds assurance that you can protect data from the enquiry services. </a:t>
            </a:r>
          </a:p>
          <a:p>
            <a:pPr>
              <a:lnSpc>
                <a:spcPct val="110000"/>
              </a:lnSpc>
            </a:pPr>
            <a:endParaRPr lang="en-GB" sz="1200" dirty="0">
              <a:latin typeface="Roboto Slab"/>
              <a:ea typeface="Open Sans Semibold"/>
              <a:cs typeface="Calibri"/>
            </a:endParaRPr>
          </a:p>
          <a:p>
            <a:pPr>
              <a:lnSpc>
                <a:spcPct val="110000"/>
              </a:lnSpc>
            </a:pPr>
            <a:r>
              <a:rPr lang="en-GB" sz="1200" dirty="0">
                <a:latin typeface="Roboto Slab"/>
                <a:ea typeface="Open Sans Semibold"/>
                <a:cs typeface="Calibri"/>
              </a:rPr>
              <a:t>The risk register is not required to contain in-depth details of individual vulnerabilities you might want to keep confidential.</a:t>
            </a:r>
            <a:endParaRPr lang="en-IE" sz="1200" dirty="0">
              <a:latin typeface="Roboto Slab"/>
              <a:ea typeface="Open Sans Semibold"/>
              <a:cs typeface="Calibri"/>
            </a:endParaRP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Many of the ISDP questions can be covered by providing supporting policies as these will substantiate your written answers and can help reduce follow-up questions. We recommend that you attach a supporting policy to substantiate each answer where relevant and available.</a:t>
            </a:r>
          </a:p>
          <a:p>
            <a:pPr>
              <a:lnSpc>
                <a:spcPct val="110000"/>
              </a:lnSpc>
            </a:pPr>
            <a:endParaRPr lang="en-GB" sz="1200" dirty="0">
              <a:latin typeface="Roboto Slab"/>
              <a:ea typeface="Open Sans Semibold"/>
              <a:cs typeface="Calibri"/>
            </a:endParaRPr>
          </a:p>
          <a:p>
            <a:pPr>
              <a:lnSpc>
                <a:spcPct val="110000"/>
              </a:lnSpc>
            </a:pPr>
            <a:r>
              <a:rPr lang="en-GB" sz="1200" dirty="0">
                <a:latin typeface="Roboto Slab"/>
                <a:ea typeface="Open Sans Semibold"/>
                <a:cs typeface="Calibri"/>
              </a:rPr>
              <a:t>Please ensure these policies and other pieces of evidence are clearly labelled in your answers for easy identification at the assessment stage.</a:t>
            </a: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We tailor our assessment to your systems architecture and your information security risk register. Ensure you provide these in your first submission, as delays in these will cause additional rounds of remediation to be required.</a:t>
            </a:r>
            <a:endParaRPr lang="en-IE" sz="1200" dirty="0">
              <a:latin typeface="Roboto Slab"/>
              <a:ea typeface="Open Sans Semibold"/>
              <a:cs typeface="Calibri"/>
            </a:endParaRP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7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INTERNAL Testing</a:t>
            </a:r>
          </a:p>
        </p:txBody>
      </p:sp>
      <p:sp>
        <p:nvSpPr>
          <p:cNvPr id="7" name="Subtitle 2">
            <a:extLst>
              <a:ext uri="{FF2B5EF4-FFF2-40B4-BE49-F238E27FC236}">
                <a16:creationId xmlns:a16="http://schemas.microsoft.com/office/drawing/2014/main" id="{9AA5CA71-05FF-4E9B-809E-B2C03D12FA2C}"/>
              </a:ext>
            </a:extLst>
          </p:cNvPr>
          <p:cNvSpPr txBox="1">
            <a:spLocks/>
          </p:cNvSpPr>
          <p:nvPr/>
        </p:nvSpPr>
        <p:spPr>
          <a:xfrm>
            <a:off x="344573" y="1413225"/>
            <a:ext cx="11502854" cy="50796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Scope</a:t>
            </a:r>
          </a:p>
          <a:p>
            <a:pPr marL="457200" lvl="1" indent="0">
              <a:buNone/>
            </a:pPr>
            <a:r>
              <a:rPr lang="en-GB" sz="1200" dirty="0">
                <a:latin typeface="Roboto Slab"/>
              </a:rPr>
              <a:t>Internal Testing is required for Suppliers, DNOs or MEMs (if dataflows are sent on the DTN). This differs from other stages of assessment as it is not a prescribed list of questions. </a:t>
            </a:r>
          </a:p>
          <a:p>
            <a:pPr marL="0" indent="0">
              <a:buNone/>
            </a:pPr>
            <a:endParaRPr lang="en-GB" sz="1200" dirty="0">
              <a:latin typeface="Roboto Slab"/>
            </a:endParaRPr>
          </a:p>
          <a:p>
            <a:r>
              <a:rPr lang="en-GB" sz="1400" b="1" dirty="0">
                <a:solidFill>
                  <a:srgbClr val="68A495"/>
                </a:solidFill>
                <a:latin typeface="Roboto Slab"/>
              </a:rPr>
              <a:t>Overview </a:t>
            </a:r>
          </a:p>
          <a:p>
            <a:pPr marL="457200" lvl="1" indent="0">
              <a:buNone/>
            </a:pPr>
            <a:r>
              <a:rPr lang="en-GB" sz="1200" dirty="0">
                <a:latin typeface="Roboto Slab"/>
              </a:rPr>
              <a:t>The Internal Testing Assessment involves the applicant running tests to demonstrate their systems and processes can operate against a defined list of market scenarios. The full list of the scenarios can be found in the Joint BSC and REC Storyboards document on the portal. The Code Manager’s objective of this stage is to ensure that the applicant has good test management and to ensure that all scenarios are completed successfully. The criteria for Internal Testing is based on the BSA.</a:t>
            </a:r>
          </a:p>
          <a:p>
            <a:pPr marL="0" indent="0">
              <a:buNone/>
            </a:pPr>
            <a:endParaRPr lang="en-GB" sz="1200" dirty="0">
              <a:latin typeface="Roboto Slab"/>
            </a:endParaRPr>
          </a:p>
          <a:p>
            <a:r>
              <a:rPr lang="en-GB" sz="1400" b="1" dirty="0">
                <a:solidFill>
                  <a:srgbClr val="68A495"/>
                </a:solidFill>
                <a:latin typeface="Roboto Slab"/>
              </a:rPr>
              <a:t>Process</a:t>
            </a:r>
          </a:p>
          <a:p>
            <a:endParaRPr lang="en-GB" sz="1200" dirty="0">
              <a:latin typeface="Roboto Slab"/>
            </a:endParaRPr>
          </a:p>
          <a:p>
            <a:endParaRPr lang="en-GB" sz="1200" dirty="0">
              <a:latin typeface="Roboto Slab"/>
            </a:endParaRPr>
          </a:p>
          <a:p>
            <a:endParaRPr lang="en-GB" sz="1200" dirty="0">
              <a:latin typeface="Roboto Slab"/>
            </a:endParaRPr>
          </a:p>
          <a:p>
            <a:pPr marL="0" indent="0">
              <a:buNone/>
            </a:pPr>
            <a:endParaRPr lang="en-GB" sz="1200" dirty="0">
              <a:latin typeface="Roboto Slab"/>
            </a:endParaRPr>
          </a:p>
          <a:p>
            <a:pPr marL="0" indent="0">
              <a:buNone/>
            </a:pPr>
            <a:endParaRPr lang="en-GB" sz="1200" dirty="0">
              <a:latin typeface="Roboto Slab"/>
            </a:endParaRPr>
          </a:p>
          <a:p>
            <a:r>
              <a:rPr lang="en-GB" sz="1400" b="1" dirty="0">
                <a:solidFill>
                  <a:srgbClr val="68A495"/>
                </a:solidFill>
                <a:latin typeface="Roboto Slab"/>
              </a:rPr>
              <a:t>Outcome</a:t>
            </a:r>
          </a:p>
          <a:p>
            <a:pPr marL="457200" lvl="1" indent="0">
              <a:buNone/>
            </a:pPr>
            <a:r>
              <a:rPr lang="en-GB" sz="1200" dirty="0">
                <a:latin typeface="Roboto Slab"/>
              </a:rPr>
              <a:t>Once the Code Manager has passed the applicant Internal Testing Assessment they will refer them to the External Testing provider.</a:t>
            </a:r>
          </a:p>
        </p:txBody>
      </p:sp>
      <p:graphicFrame>
        <p:nvGraphicFramePr>
          <p:cNvPr id="8" name="Diagram 7">
            <a:extLst>
              <a:ext uri="{FF2B5EF4-FFF2-40B4-BE49-F238E27FC236}">
                <a16:creationId xmlns:a16="http://schemas.microsoft.com/office/drawing/2014/main" id="{4F30E410-D051-4164-96A5-5578A21DD75E}"/>
              </a:ext>
            </a:extLst>
          </p:cNvPr>
          <p:cNvGraphicFramePr/>
          <p:nvPr>
            <p:extLst>
              <p:ext uri="{D42A27DB-BD31-4B8C-83A1-F6EECF244321}">
                <p14:modId xmlns:p14="http://schemas.microsoft.com/office/powerpoint/2010/main" val="1595677649"/>
              </p:ext>
            </p:extLst>
          </p:nvPr>
        </p:nvGraphicFramePr>
        <p:xfrm>
          <a:off x="1677950" y="4096888"/>
          <a:ext cx="7818330" cy="114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95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sz="2800" b="1" dirty="0">
                <a:latin typeface="Roboto Slab"/>
              </a:rPr>
              <a:t>INTERNAL TESTING – Top Tips</a:t>
            </a:r>
            <a:endParaRPr lang="en-GB" dirty="0"/>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lvl="0">
              <a:lnSpc>
                <a:spcPct val="110000"/>
              </a:lnSpc>
            </a:pPr>
            <a:r>
              <a:rPr lang="en-GB" sz="1200" dirty="0">
                <a:latin typeface="Roboto Slab"/>
                <a:ea typeface="Open Sans Semibold"/>
                <a:cs typeface="Calibri"/>
              </a:rPr>
              <a:t>Internal testing also focuses on defect management; the purpose of internal testing is not to show that you have no defects, but to gain assurance that when issues are identified, you have appropriate change management processes in-place to update your systems and workplans accordingly.</a:t>
            </a:r>
            <a:endParaRPr lang="en-IE" sz="1200" dirty="0">
              <a:latin typeface="Roboto Slab"/>
              <a:ea typeface="Open Sans Semibold"/>
              <a:cs typeface="Calibri"/>
            </a:endParaRP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Internal Testing is not just about ensuring your IT systems are able to handle the business scenarios, it’s also to ensure you have appropriately documented work instructions in place, and that your front-line business users know how to use them. Your testing can also incorporate wider areas such as access controls and disaster recovery.</a:t>
            </a: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The Internal Testing </a:t>
            </a:r>
            <a:r>
              <a:rPr lang="en-GB" sz="1200" dirty="0">
                <a:latin typeface="Roboto Slab"/>
                <a:ea typeface="Open Sans Semibold"/>
                <a:cs typeface="Calibri"/>
                <a:hlinkClick r:id="rId2"/>
              </a:rPr>
              <a:t>storyboards</a:t>
            </a:r>
            <a:r>
              <a:rPr lang="en-GB" sz="1200" dirty="0">
                <a:latin typeface="Roboto Slab"/>
                <a:ea typeface="Open Sans Semibold"/>
                <a:cs typeface="Calibri"/>
              </a:rPr>
              <a:t> are based on the scenarios your business is likely to face on a regular basis; the more information you provide us about your business structure, the better we can ensure these scenarios are appropriate. However, testing does not have to be based solely on the storyboard scenarios, a critical assessment step is you having clarity on the processes that you need to deliver to comply with the REC.</a:t>
            </a:r>
            <a:endParaRPr lang="en-IE" sz="1200" dirty="0">
              <a:latin typeface="Roboto Slab"/>
              <a:ea typeface="Open Sans Semibold"/>
              <a:cs typeface="Calibri"/>
            </a:endParaRP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4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err="1"/>
              <a:t>Dtn</a:t>
            </a:r>
            <a:r>
              <a:rPr lang="en-GB" dirty="0"/>
              <a:t> External Testing</a:t>
            </a:r>
          </a:p>
        </p:txBody>
      </p:sp>
      <p:sp>
        <p:nvSpPr>
          <p:cNvPr id="5" name="Subtitle 2">
            <a:extLst>
              <a:ext uri="{FF2B5EF4-FFF2-40B4-BE49-F238E27FC236}">
                <a16:creationId xmlns:a16="http://schemas.microsoft.com/office/drawing/2014/main" id="{3E3074D3-F725-46BB-A22A-1F36A426FBB4}"/>
              </a:ext>
            </a:extLst>
          </p:cNvPr>
          <p:cNvSpPr txBox="1">
            <a:spLocks/>
          </p:cNvSpPr>
          <p:nvPr/>
        </p:nvSpPr>
        <p:spPr>
          <a:xfrm>
            <a:off x="269965" y="1256934"/>
            <a:ext cx="11763714" cy="53695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400" b="1" dirty="0">
                <a:solidFill>
                  <a:srgbClr val="68A495"/>
                </a:solidFill>
                <a:latin typeface="Roboto Slab"/>
              </a:rPr>
              <a:t>Scope</a:t>
            </a:r>
          </a:p>
          <a:p>
            <a:pPr marL="457200" lvl="1" indent="0">
              <a:lnSpc>
                <a:spcPct val="150000"/>
              </a:lnSpc>
              <a:buNone/>
            </a:pPr>
            <a:r>
              <a:rPr lang="en-GB" sz="1200" dirty="0">
                <a:latin typeface="Roboto Slab"/>
              </a:rPr>
              <a:t>External testing is carried out by the REC Code Manager </a:t>
            </a:r>
            <a:r>
              <a:rPr lang="en-GB" sz="1200" dirty="0">
                <a:latin typeface="Roboto Slab"/>
                <a:ea typeface="+mn-lt"/>
                <a:cs typeface="+mn-lt"/>
              </a:rPr>
              <a:t>Technical Services</a:t>
            </a:r>
            <a:r>
              <a:rPr lang="en-GB" sz="1200" dirty="0">
                <a:latin typeface="Roboto Slab"/>
                <a:cs typeface="Calibri"/>
              </a:rPr>
              <a:t> team</a:t>
            </a:r>
            <a:r>
              <a:rPr lang="en-GB" sz="1200" dirty="0">
                <a:latin typeface="Roboto Slab"/>
              </a:rPr>
              <a:t> and is a requirement for both Suppliers and DNOs.</a:t>
            </a:r>
          </a:p>
          <a:p>
            <a:pPr>
              <a:lnSpc>
                <a:spcPct val="150000"/>
              </a:lnSpc>
            </a:pPr>
            <a:r>
              <a:rPr lang="en-GB" sz="1400" b="1" dirty="0">
                <a:solidFill>
                  <a:srgbClr val="68A495"/>
                </a:solidFill>
                <a:latin typeface="Roboto Slab"/>
              </a:rPr>
              <a:t>Overview </a:t>
            </a:r>
          </a:p>
          <a:p>
            <a:pPr marL="457200" lvl="1" indent="0">
              <a:lnSpc>
                <a:spcPct val="150000"/>
              </a:lnSpc>
              <a:buNone/>
            </a:pPr>
            <a:r>
              <a:rPr lang="en-GB" sz="1200" dirty="0">
                <a:latin typeface="Roboto Slab"/>
              </a:rPr>
              <a:t>The outputs found from Internal Testing will be used to determine the scenarios that will be tested in the external testing. The Code Manager team will agree with the applicant when external testing can begin. A 2 week slot is usually booked out in advance with the external testing team.</a:t>
            </a:r>
          </a:p>
          <a:p>
            <a:pPr marL="457200" lvl="1" indent="0">
              <a:lnSpc>
                <a:spcPct val="150000"/>
              </a:lnSpc>
              <a:buNone/>
            </a:pPr>
            <a:r>
              <a:rPr lang="en-GB" sz="1200" dirty="0">
                <a:latin typeface="Roboto Slab"/>
              </a:rPr>
              <a:t>The Code Manager evaluate results from testing and where an applicant has outstanding findings, they will request the applicant resolves these before proceeding.</a:t>
            </a:r>
          </a:p>
          <a:p>
            <a:pPr>
              <a:lnSpc>
                <a:spcPct val="150000"/>
              </a:lnSpc>
            </a:pPr>
            <a:r>
              <a:rPr lang="en-GB" sz="1400" b="1" dirty="0">
                <a:solidFill>
                  <a:srgbClr val="68A495"/>
                </a:solidFill>
                <a:latin typeface="Roboto Slab"/>
              </a:rPr>
              <a:t>Process</a:t>
            </a:r>
          </a:p>
          <a:p>
            <a:pPr>
              <a:lnSpc>
                <a:spcPct val="150000"/>
              </a:lnSpc>
            </a:pPr>
            <a:endParaRPr lang="en-GB" sz="1200" dirty="0">
              <a:latin typeface="Roboto Slab"/>
            </a:endParaRPr>
          </a:p>
          <a:p>
            <a:pPr>
              <a:lnSpc>
                <a:spcPct val="150000"/>
              </a:lnSpc>
            </a:pPr>
            <a:endParaRPr lang="en-GB" sz="1200" dirty="0">
              <a:latin typeface="Roboto Slab"/>
            </a:endParaRPr>
          </a:p>
          <a:p>
            <a:pPr>
              <a:lnSpc>
                <a:spcPct val="150000"/>
              </a:lnSpc>
            </a:pPr>
            <a:endParaRPr lang="en-GB" sz="1400" b="1" dirty="0">
              <a:solidFill>
                <a:srgbClr val="68A495"/>
              </a:solidFill>
              <a:latin typeface="Roboto Slab"/>
            </a:endParaRPr>
          </a:p>
          <a:p>
            <a:pPr>
              <a:lnSpc>
                <a:spcPct val="150000"/>
              </a:lnSpc>
            </a:pPr>
            <a:r>
              <a:rPr lang="en-GB" sz="1400" b="1" dirty="0">
                <a:solidFill>
                  <a:srgbClr val="68A495"/>
                </a:solidFill>
                <a:latin typeface="Roboto Slab"/>
              </a:rPr>
              <a:t>Outcome</a:t>
            </a:r>
          </a:p>
          <a:p>
            <a:pPr marL="457200" lvl="1" indent="0">
              <a:lnSpc>
                <a:spcPct val="150000"/>
              </a:lnSpc>
              <a:buNone/>
            </a:pPr>
            <a:r>
              <a:rPr lang="en-GB" sz="1200" dirty="0">
                <a:latin typeface="Roboto Slab"/>
              </a:rPr>
              <a:t>Once the Code Manager Market Entry team receives the Test Certificate from the Technical Services team the applicant will have ‘passed external testing’.</a:t>
            </a:r>
          </a:p>
          <a:p>
            <a:pPr marL="457200" lvl="1" indent="0">
              <a:lnSpc>
                <a:spcPct val="150000"/>
              </a:lnSpc>
              <a:buNone/>
            </a:pPr>
            <a:r>
              <a:rPr lang="en-GB" sz="1200" dirty="0">
                <a:latin typeface="Roboto Slab"/>
              </a:rPr>
              <a:t>If the Code Manager are unable to pass the applicant, the applicant will be required to re-perform external testing until they are deemed fit to proceed.</a:t>
            </a:r>
          </a:p>
        </p:txBody>
      </p:sp>
      <p:graphicFrame>
        <p:nvGraphicFramePr>
          <p:cNvPr id="6" name="Diagram 5">
            <a:extLst>
              <a:ext uri="{FF2B5EF4-FFF2-40B4-BE49-F238E27FC236}">
                <a16:creationId xmlns:a16="http://schemas.microsoft.com/office/drawing/2014/main" id="{3120EABF-E37A-48B1-9AF1-983A577041C7}"/>
              </a:ext>
            </a:extLst>
          </p:cNvPr>
          <p:cNvGraphicFramePr/>
          <p:nvPr>
            <p:extLst>
              <p:ext uri="{D42A27DB-BD31-4B8C-83A1-F6EECF244321}">
                <p14:modId xmlns:p14="http://schemas.microsoft.com/office/powerpoint/2010/main" val="2668698464"/>
              </p:ext>
            </p:extLst>
          </p:nvPr>
        </p:nvGraphicFramePr>
        <p:xfrm>
          <a:off x="1558174" y="3941686"/>
          <a:ext cx="8564881" cy="1047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8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sz="2800" b="1" dirty="0">
                <a:latin typeface="Roboto Slab"/>
              </a:rPr>
              <a:t>DTN EXTERNAL TESTING – Top Tips</a:t>
            </a:r>
            <a:endParaRPr lang="en-GB" dirty="0"/>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lvl="0">
              <a:buSzPts val="1000"/>
              <a:tabLst>
                <a:tab pos="457200" algn="l"/>
              </a:tabLst>
            </a:pPr>
            <a:r>
              <a:rPr lang="en-GB" sz="1200" dirty="0">
                <a:effectLst/>
                <a:latin typeface="Robot slab"/>
                <a:ea typeface="Times New Roman" panose="02020603050405020304" pitchFamily="18" charset="0"/>
              </a:rPr>
              <a:t>Ensure you build time in your plan to get your DTN connection in place before your schedule testing slot</a:t>
            </a:r>
            <a:endParaRPr lang="en-GB" sz="1200" dirty="0">
              <a:effectLst/>
              <a:latin typeface="Robot slab"/>
              <a:ea typeface="Calibri" panose="020F0502020204030204" pitchFamily="34" charset="0"/>
            </a:endParaRP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GB" sz="1200" dirty="0">
                <a:effectLst/>
                <a:latin typeface="Robot slab"/>
                <a:ea typeface="Times New Roman" panose="02020603050405020304" pitchFamily="18" charset="0"/>
              </a:rPr>
              <a:t>Reserve a testing slot with the External Testing Team (this may change closer to the date if you have not yet finished your Internal Testing)</a:t>
            </a:r>
            <a:endParaRPr lang="en-GB" sz="1200" dirty="0">
              <a:latin typeface="Robot slab"/>
              <a:ea typeface="Open Sans Semibold"/>
              <a:cs typeface="Calibri"/>
            </a:endParaRP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lvl="0">
              <a:buSzPts val="1000"/>
              <a:tabLst>
                <a:tab pos="457200" algn="l"/>
              </a:tabLst>
            </a:pPr>
            <a:r>
              <a:rPr lang="en-GB" sz="1200" dirty="0">
                <a:effectLst/>
                <a:latin typeface="Robot slab"/>
                <a:ea typeface="Times New Roman" panose="02020603050405020304" pitchFamily="18" charset="0"/>
              </a:rPr>
              <a:t>Set up a meeting with the External Testing Team well ahead of when you plan to commence testing. They’ll share a “Welcome Pack” with you and discuss what will be required</a:t>
            </a:r>
            <a:endParaRPr lang="en-GB" sz="1200" dirty="0">
              <a:effectLst/>
              <a:latin typeface="Robot slab"/>
              <a:ea typeface="Calibri" panose="020F0502020204030204" pitchFamily="34" charset="0"/>
            </a:endParaRP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0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CSS External Testing</a:t>
            </a:r>
          </a:p>
        </p:txBody>
      </p:sp>
      <p:sp>
        <p:nvSpPr>
          <p:cNvPr id="7" name="Subtitle 2">
            <a:extLst>
              <a:ext uri="{FF2B5EF4-FFF2-40B4-BE49-F238E27FC236}">
                <a16:creationId xmlns:a16="http://schemas.microsoft.com/office/drawing/2014/main" id="{14AF047A-953C-4FCD-8649-0D8280B595FE}"/>
              </a:ext>
            </a:extLst>
          </p:cNvPr>
          <p:cNvSpPr txBox="1">
            <a:spLocks/>
          </p:cNvSpPr>
          <p:nvPr/>
        </p:nvSpPr>
        <p:spPr>
          <a:xfrm>
            <a:off x="131950" y="1025236"/>
            <a:ext cx="11763714" cy="53695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1400" b="1" dirty="0">
                <a:solidFill>
                  <a:srgbClr val="68A495"/>
                </a:solidFill>
                <a:latin typeface="Roboto Slab"/>
              </a:rPr>
              <a:t>Scope</a:t>
            </a:r>
          </a:p>
          <a:p>
            <a:pPr marL="457200" lvl="1" indent="0">
              <a:lnSpc>
                <a:spcPct val="150000"/>
              </a:lnSpc>
              <a:buNone/>
            </a:pPr>
            <a:r>
              <a:rPr lang="en-GB" sz="1200" dirty="0">
                <a:latin typeface="Roboto Slab"/>
              </a:rPr>
              <a:t>External testing is carried out by the DCC testing</a:t>
            </a:r>
            <a:r>
              <a:rPr lang="en-GB" sz="1200" dirty="0">
                <a:latin typeface="Calibri"/>
                <a:cs typeface="Calibri"/>
              </a:rPr>
              <a:t> team</a:t>
            </a:r>
            <a:r>
              <a:rPr lang="en-GB" sz="1200" dirty="0">
                <a:latin typeface="Roboto Slab"/>
              </a:rPr>
              <a:t> and is a requirement for both Suppliers and DNOs, and optional for other parties such as MEMs.</a:t>
            </a:r>
          </a:p>
          <a:p>
            <a:pPr>
              <a:lnSpc>
                <a:spcPct val="150000"/>
              </a:lnSpc>
            </a:pPr>
            <a:r>
              <a:rPr lang="en-GB" sz="1400" b="1" dirty="0">
                <a:solidFill>
                  <a:srgbClr val="68A495"/>
                </a:solidFill>
                <a:latin typeface="Roboto Slab"/>
              </a:rPr>
              <a:t>Overview </a:t>
            </a:r>
          </a:p>
          <a:p>
            <a:pPr marL="457200" lvl="1" indent="0">
              <a:lnSpc>
                <a:spcPct val="150000"/>
              </a:lnSpc>
              <a:buNone/>
            </a:pPr>
            <a:r>
              <a:rPr lang="en-GB" sz="1200" dirty="0">
                <a:latin typeface="Roboto Slab"/>
              </a:rPr>
              <a:t>The outputs found from internal testing will be used to determine the scenarios that will be tested in the external testing. The Code Manager will raise an onboarding request to CSS for the applicant, and will agree the scope and start date of the external testing scenarios with the applicant. Further </a:t>
            </a:r>
            <a:r>
              <a:rPr lang="en-GB" sz="1200" dirty="0">
                <a:latin typeface="Roboto Slab"/>
                <a:hlinkClick r:id="rId2"/>
              </a:rPr>
              <a:t>CSS External Testing guidance</a:t>
            </a:r>
            <a:r>
              <a:rPr lang="en-GB" sz="1200" dirty="0">
                <a:latin typeface="Roboto Slab"/>
              </a:rPr>
              <a:t> can be found in the </a:t>
            </a:r>
            <a:r>
              <a:rPr lang="en-GB" sz="1200" dirty="0">
                <a:latin typeface="Roboto Slab"/>
                <a:hlinkClick r:id="rId3"/>
              </a:rPr>
              <a:t>Category 3 Documents</a:t>
            </a:r>
            <a:r>
              <a:rPr lang="en-GB" sz="1200" dirty="0">
                <a:latin typeface="Roboto Slab"/>
              </a:rPr>
              <a:t>.</a:t>
            </a:r>
          </a:p>
          <a:p>
            <a:pPr marL="457200" lvl="1" indent="0">
              <a:lnSpc>
                <a:spcPct val="150000"/>
              </a:lnSpc>
              <a:buNone/>
            </a:pPr>
            <a:r>
              <a:rPr lang="en-GB" sz="1200" dirty="0">
                <a:latin typeface="Roboto Slab"/>
              </a:rPr>
              <a:t>The External testing will then be carried out by the DCC testing team, who will provide a summary of the testing results to the Code Manager. The Party will have dedicated CSS technical contacts to support them through the testing process.</a:t>
            </a:r>
          </a:p>
          <a:p>
            <a:pPr marL="457200" lvl="1" indent="0">
              <a:lnSpc>
                <a:spcPct val="150000"/>
              </a:lnSpc>
              <a:buNone/>
            </a:pPr>
            <a:r>
              <a:rPr lang="en-GB" sz="1200" dirty="0">
                <a:latin typeface="Roboto Slab"/>
              </a:rPr>
              <a:t>The Code Manager evaluate results from testing and where an applicant has outstanding findings, they will request the applicant resolves these before proceeding.</a:t>
            </a:r>
          </a:p>
          <a:p>
            <a:pPr>
              <a:lnSpc>
                <a:spcPct val="150000"/>
              </a:lnSpc>
            </a:pPr>
            <a:r>
              <a:rPr lang="en-GB" sz="1400" b="1" dirty="0">
                <a:solidFill>
                  <a:srgbClr val="68A495"/>
                </a:solidFill>
                <a:latin typeface="Roboto Slab"/>
              </a:rPr>
              <a:t>Process</a:t>
            </a:r>
          </a:p>
          <a:p>
            <a:pPr>
              <a:lnSpc>
                <a:spcPct val="150000"/>
              </a:lnSpc>
            </a:pPr>
            <a:endParaRPr lang="en-GB" sz="1200" dirty="0">
              <a:solidFill>
                <a:srgbClr val="000000"/>
              </a:solidFill>
              <a:latin typeface="Roboto Slab"/>
            </a:endParaRPr>
          </a:p>
          <a:p>
            <a:pPr>
              <a:lnSpc>
                <a:spcPct val="150000"/>
              </a:lnSpc>
            </a:pPr>
            <a:endParaRPr lang="en-GB" sz="1200" dirty="0">
              <a:latin typeface="Roboto Slab"/>
            </a:endParaRPr>
          </a:p>
          <a:p>
            <a:pPr>
              <a:lnSpc>
                <a:spcPct val="150000"/>
              </a:lnSpc>
            </a:pPr>
            <a:endParaRPr lang="en-GB" sz="1200" b="1" dirty="0">
              <a:solidFill>
                <a:srgbClr val="68A495"/>
              </a:solidFill>
              <a:latin typeface="Roboto Slab"/>
            </a:endParaRPr>
          </a:p>
          <a:p>
            <a:pPr>
              <a:lnSpc>
                <a:spcPct val="150000"/>
              </a:lnSpc>
            </a:pPr>
            <a:r>
              <a:rPr lang="en-GB" sz="1400" b="1" dirty="0">
                <a:solidFill>
                  <a:srgbClr val="68A495"/>
                </a:solidFill>
                <a:latin typeface="Roboto Slab"/>
              </a:rPr>
              <a:t>Outcome</a:t>
            </a:r>
          </a:p>
          <a:p>
            <a:pPr marL="457200" lvl="1" indent="0">
              <a:lnSpc>
                <a:spcPct val="150000"/>
              </a:lnSpc>
              <a:buNone/>
            </a:pPr>
            <a:r>
              <a:rPr lang="en-GB" sz="1200" dirty="0">
                <a:latin typeface="Roboto Slab"/>
              </a:rPr>
              <a:t>Once the Code Manager Market Entry team receives the Test Certificate from the DCC Testing team the applicant will have ‘passed external testing’.</a:t>
            </a:r>
            <a:br>
              <a:rPr lang="en-GB" sz="1200" dirty="0">
                <a:latin typeface="Roboto Slab"/>
              </a:rPr>
            </a:br>
            <a:r>
              <a:rPr lang="en-GB" sz="1200" dirty="0">
                <a:latin typeface="Roboto Slab"/>
              </a:rPr>
              <a:t>If the Code Manager are unable to pass the applicant, the applicant will be required to re-perform external testing until they are deemed fit to proceed.</a:t>
            </a:r>
          </a:p>
        </p:txBody>
      </p:sp>
      <p:graphicFrame>
        <p:nvGraphicFramePr>
          <p:cNvPr id="8" name="Diagram 7">
            <a:extLst>
              <a:ext uri="{FF2B5EF4-FFF2-40B4-BE49-F238E27FC236}">
                <a16:creationId xmlns:a16="http://schemas.microsoft.com/office/drawing/2014/main" id="{24834F87-56A2-4D6B-B7F3-03C7E7F3DA86}"/>
              </a:ext>
            </a:extLst>
          </p:cNvPr>
          <p:cNvGraphicFramePr/>
          <p:nvPr>
            <p:extLst>
              <p:ext uri="{D42A27DB-BD31-4B8C-83A1-F6EECF244321}">
                <p14:modId xmlns:p14="http://schemas.microsoft.com/office/powerpoint/2010/main" val="2987630190"/>
              </p:ext>
            </p:extLst>
          </p:nvPr>
        </p:nvGraphicFramePr>
        <p:xfrm>
          <a:off x="1434099" y="4518142"/>
          <a:ext cx="8564881" cy="1047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963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latin typeface="Roboto Slab"/>
              </a:rPr>
              <a:t>CSS</a:t>
            </a:r>
            <a:r>
              <a:rPr lang="en-GB" sz="2800" b="1" dirty="0">
                <a:latin typeface="Roboto Slab"/>
              </a:rPr>
              <a:t> EXTERNAL TESTING – Top Tips</a:t>
            </a:r>
            <a:endParaRPr lang="en-GB" dirty="0"/>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lvl="0">
              <a:buSzPts val="1000"/>
              <a:tabLst>
                <a:tab pos="457200" algn="l"/>
              </a:tabLst>
            </a:pPr>
            <a:r>
              <a:rPr lang="en-GB" sz="1200" dirty="0">
                <a:effectLst/>
                <a:latin typeface="Robot slab"/>
                <a:ea typeface="Times New Roman" panose="02020603050405020304" pitchFamily="18" charset="0"/>
              </a:rPr>
              <a:t>Ensure you build time in your plan to get your (or your CSS Interface Provider’s) UIT-A connection in place before your schedule testing slot.</a:t>
            </a:r>
            <a:endParaRPr lang="en-GB" sz="1200" dirty="0">
              <a:effectLst/>
              <a:latin typeface="Robot slab"/>
              <a:ea typeface="Calibri" panose="020F0502020204030204" pitchFamily="34" charset="0"/>
            </a:endParaRP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GB" sz="1200" dirty="0">
                <a:effectLst/>
                <a:latin typeface="Robot slab"/>
                <a:ea typeface="Times New Roman" panose="02020603050405020304" pitchFamily="18" charset="0"/>
              </a:rPr>
              <a:t>Your DCC technical contacts will get in touch with you prior to your testing start date with an Entry Quality Gate Checklist that will help determine your readiness to commence CSS External Testing. This is required to be submitted to DCC 10 working days before the testing start date.</a:t>
            </a:r>
            <a:endParaRPr lang="en-GB" sz="1200" dirty="0">
              <a:latin typeface="Robot slab"/>
              <a:ea typeface="Open Sans Semibold"/>
              <a:cs typeface="Calibri"/>
            </a:endParaRP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lvl="0">
              <a:buSzPts val="1000"/>
              <a:tabLst>
                <a:tab pos="457200" algn="l"/>
              </a:tabLst>
            </a:pPr>
            <a:r>
              <a:rPr lang="en-GB" sz="1200" dirty="0">
                <a:effectLst/>
                <a:latin typeface="Robot slab"/>
                <a:ea typeface="Times New Roman" panose="02020603050405020304" pitchFamily="18" charset="0"/>
              </a:rPr>
              <a:t>You will need to have started your internal testing before we are able to raise your CSS testing request to DCC. </a:t>
            </a:r>
            <a:r>
              <a:rPr lang="en-GB" sz="1200" dirty="0">
                <a:latin typeface="Robot slab"/>
                <a:ea typeface="Times New Roman" panose="02020603050405020304" pitchFamily="18" charset="0"/>
              </a:rPr>
              <a:t>Your internal testing is also used to help determine the scope of your CSS external testing.</a:t>
            </a:r>
            <a:r>
              <a:rPr lang="en-GB" sz="1200" dirty="0">
                <a:effectLst/>
                <a:latin typeface="Robot slab"/>
                <a:ea typeface="Times New Roman" panose="02020603050405020304" pitchFamily="18" charset="0"/>
              </a:rPr>
              <a:t>  </a:t>
            </a:r>
            <a:endParaRPr lang="en-GB" sz="1200" dirty="0">
              <a:effectLst/>
              <a:latin typeface="Robot slab"/>
              <a:ea typeface="Calibri" panose="020F0502020204030204" pitchFamily="34" charset="0"/>
            </a:endParaRP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18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PREREQUISITES AND CONTROLLED MARKET ENTRY CONDITIONS (CMEC)</a:t>
            </a:r>
          </a:p>
        </p:txBody>
      </p:sp>
      <p:sp>
        <p:nvSpPr>
          <p:cNvPr id="5" name="Subtitle 2">
            <a:extLst>
              <a:ext uri="{FF2B5EF4-FFF2-40B4-BE49-F238E27FC236}">
                <a16:creationId xmlns:a16="http://schemas.microsoft.com/office/drawing/2014/main" id="{002C4295-FA79-47AF-B565-A04EB958CC06}"/>
              </a:ext>
            </a:extLst>
          </p:cNvPr>
          <p:cNvSpPr txBox="1">
            <a:spLocks/>
          </p:cNvSpPr>
          <p:nvPr/>
        </p:nvSpPr>
        <p:spPr>
          <a:xfrm>
            <a:off x="331587" y="1318815"/>
            <a:ext cx="10454246" cy="5362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Overview</a:t>
            </a:r>
          </a:p>
          <a:p>
            <a:pPr marL="457200" lvl="1" indent="0">
              <a:buNone/>
            </a:pPr>
            <a:r>
              <a:rPr lang="en-GB" sz="1200" dirty="0">
                <a:latin typeface="Roboto Slab"/>
              </a:rPr>
              <a:t>There are a different list of prerequisites that Parties have to achieve depending on their market role. A Party is unable to Qualify until these conditions are met. Some of the Prerequisites are:</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Becoming a user of ETTOS, DTSA, SDEP, EES/GES and the REC Portal.</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Having a valid licence (for their market role) and MPID</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Acceding to the relevant Energy Codes: REC, SEC, BSC, DUCSA and CUSC etc.</a:t>
            </a:r>
          </a:p>
          <a:p>
            <a:pPr marL="457200" lvl="1" indent="0">
              <a:lnSpc>
                <a:spcPct val="100000"/>
              </a:lnSpc>
              <a:spcBef>
                <a:spcPts val="600"/>
              </a:spcBef>
              <a:buClr>
                <a:srgbClr val="5DB1BE"/>
              </a:buClr>
              <a:buNone/>
            </a:pPr>
            <a:endParaRPr lang="en-GB" sz="1400" b="1" dirty="0">
              <a:solidFill>
                <a:srgbClr val="68A495"/>
              </a:solidFill>
              <a:latin typeface="Roboto Slab"/>
            </a:endParaRPr>
          </a:p>
          <a:p>
            <a:pPr>
              <a:lnSpc>
                <a:spcPct val="100000"/>
              </a:lnSpc>
              <a:spcBef>
                <a:spcPts val="600"/>
              </a:spcBef>
              <a:buClr>
                <a:srgbClr val="5DB1BE"/>
              </a:buClr>
            </a:pPr>
            <a:r>
              <a:rPr lang="en-GB" sz="1400" b="1" dirty="0">
                <a:solidFill>
                  <a:srgbClr val="68A495"/>
                </a:solidFill>
                <a:latin typeface="Roboto Slab"/>
              </a:rPr>
              <a:t>Process</a:t>
            </a:r>
          </a:p>
          <a:p>
            <a:pPr marL="171450" indent="-171450">
              <a:buFont typeface="Wingdings" panose="05000000000000000000" pitchFamily="2" charset="2"/>
              <a:buChar char="§"/>
            </a:pPr>
            <a:endParaRPr lang="en-GB" sz="1200" dirty="0">
              <a:latin typeface="Roboto Slab"/>
            </a:endParaRPr>
          </a:p>
          <a:p>
            <a:endParaRPr lang="en-GB" sz="1200" dirty="0">
              <a:latin typeface="Roboto Slab"/>
            </a:endParaRPr>
          </a:p>
          <a:p>
            <a:endParaRPr lang="en-GB" sz="1200" dirty="0">
              <a:latin typeface="Roboto Slab"/>
            </a:endParaRPr>
          </a:p>
          <a:p>
            <a:pPr marL="0" indent="0">
              <a:buNone/>
            </a:pPr>
            <a:endParaRPr lang="en-GB" sz="1200" dirty="0">
              <a:latin typeface="Roboto Slab"/>
            </a:endParaRPr>
          </a:p>
          <a:p>
            <a:pPr marL="0" indent="0">
              <a:lnSpc>
                <a:spcPct val="100000"/>
              </a:lnSpc>
              <a:spcBef>
                <a:spcPts val="600"/>
              </a:spcBef>
              <a:buClr>
                <a:srgbClr val="5DB1BE"/>
              </a:buClr>
              <a:buNone/>
            </a:pPr>
            <a:endParaRPr lang="en-GB" sz="1400" b="1" dirty="0">
              <a:solidFill>
                <a:srgbClr val="68A495"/>
              </a:solidFill>
              <a:latin typeface="Roboto Slab"/>
            </a:endParaRPr>
          </a:p>
          <a:p>
            <a:pPr>
              <a:lnSpc>
                <a:spcPct val="100000"/>
              </a:lnSpc>
              <a:spcBef>
                <a:spcPts val="600"/>
              </a:spcBef>
              <a:buClr>
                <a:srgbClr val="5DB1BE"/>
              </a:buClr>
            </a:pPr>
            <a:endParaRPr lang="en-GB" sz="1400" b="1" dirty="0">
              <a:solidFill>
                <a:srgbClr val="68A495"/>
              </a:solidFill>
              <a:latin typeface="Roboto Slab"/>
            </a:endParaRPr>
          </a:p>
          <a:p>
            <a:pPr>
              <a:lnSpc>
                <a:spcPct val="100000"/>
              </a:lnSpc>
              <a:spcBef>
                <a:spcPts val="600"/>
              </a:spcBef>
              <a:buClr>
                <a:srgbClr val="5DB1BE"/>
              </a:buClr>
            </a:pPr>
            <a:r>
              <a:rPr lang="en-GB" sz="1400" b="1" dirty="0">
                <a:solidFill>
                  <a:srgbClr val="68A495"/>
                </a:solidFill>
                <a:latin typeface="Roboto Slab"/>
              </a:rPr>
              <a:t>Outcome</a:t>
            </a:r>
          </a:p>
          <a:p>
            <a:pPr marL="457200" lvl="1" indent="0">
              <a:buNone/>
            </a:pPr>
            <a:r>
              <a:rPr lang="en-GB" sz="1200" dirty="0">
                <a:latin typeface="Roboto Slab"/>
              </a:rPr>
              <a:t>The Code Managers will decide for a Party to Qualify when all relevant stages have been completed and all findings closed. Any outstanding observations will continue to be tracked by the Code Manager.</a:t>
            </a:r>
          </a:p>
          <a:p>
            <a:pPr marL="457200" lvl="1" indent="0">
              <a:buNone/>
            </a:pPr>
            <a:endParaRPr lang="en-GB" sz="1200" dirty="0">
              <a:latin typeface="Roboto Slab"/>
            </a:endParaRPr>
          </a:p>
          <a:p>
            <a:pPr marL="457200" lvl="1" indent="0">
              <a:buNone/>
            </a:pPr>
            <a:r>
              <a:rPr lang="en-GB" sz="1200" dirty="0">
                <a:latin typeface="Roboto Slab"/>
              </a:rPr>
              <a:t>The Party will then enter into CME where they will be able to operate in the market subject to established conditions.</a:t>
            </a:r>
          </a:p>
        </p:txBody>
      </p:sp>
      <p:graphicFrame>
        <p:nvGraphicFramePr>
          <p:cNvPr id="6" name="Diagram 5">
            <a:extLst>
              <a:ext uri="{FF2B5EF4-FFF2-40B4-BE49-F238E27FC236}">
                <a16:creationId xmlns:a16="http://schemas.microsoft.com/office/drawing/2014/main" id="{B65D3347-3F4E-48E0-A865-F6C1740D3EBE}"/>
              </a:ext>
            </a:extLst>
          </p:cNvPr>
          <p:cNvGraphicFramePr/>
          <p:nvPr/>
        </p:nvGraphicFramePr>
        <p:xfrm>
          <a:off x="1360480" y="3426431"/>
          <a:ext cx="9425353" cy="114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86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PREREQUISITES AND CONTROLLED MARKET ENTRY CONDITIONS (CMEC)</a:t>
            </a:r>
          </a:p>
        </p:txBody>
      </p:sp>
      <p:sp>
        <p:nvSpPr>
          <p:cNvPr id="5" name="Subtitle 2">
            <a:extLst>
              <a:ext uri="{FF2B5EF4-FFF2-40B4-BE49-F238E27FC236}">
                <a16:creationId xmlns:a16="http://schemas.microsoft.com/office/drawing/2014/main" id="{002C4295-FA79-47AF-B565-A04EB958CC06}"/>
              </a:ext>
            </a:extLst>
          </p:cNvPr>
          <p:cNvSpPr txBox="1">
            <a:spLocks/>
          </p:cNvSpPr>
          <p:nvPr/>
        </p:nvSpPr>
        <p:spPr>
          <a:xfrm>
            <a:off x="331587" y="1318815"/>
            <a:ext cx="10454246" cy="22360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Entering into CME</a:t>
            </a:r>
          </a:p>
          <a:p>
            <a:pPr marL="457200" lvl="1" indent="0">
              <a:buNone/>
            </a:pPr>
            <a:r>
              <a:rPr lang="en-GB" sz="1200" dirty="0">
                <a:latin typeface="Roboto Slab"/>
              </a:rPr>
              <a:t>Parties will submit a CMEC proposal for the Code Manager to approve. This should include:</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A short summary of the business and structure</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Growth plans and justification on how this will be supported</a:t>
            </a:r>
          </a:p>
          <a:p>
            <a:pPr marL="628650" lvl="1" indent="-171450">
              <a:lnSpc>
                <a:spcPct val="100000"/>
              </a:lnSpc>
              <a:spcBef>
                <a:spcPts val="600"/>
              </a:spcBef>
              <a:buClr>
                <a:srgbClr val="5DB1BE"/>
              </a:buClr>
              <a:buFont typeface="Wingdings" panose="05000000000000000000" pitchFamily="2" charset="2"/>
              <a:buChar char="§"/>
            </a:pPr>
            <a:r>
              <a:rPr lang="en-GB" sz="1200" dirty="0">
                <a:latin typeface="Roboto Slab"/>
              </a:rPr>
              <a:t>Proposed CMEC conditions including</a:t>
            </a:r>
          </a:p>
          <a:p>
            <a:pPr lvl="2">
              <a:lnSpc>
                <a:spcPct val="100000"/>
              </a:lnSpc>
              <a:spcBef>
                <a:spcPts val="600"/>
              </a:spcBef>
              <a:buClr>
                <a:srgbClr val="5DB1BE"/>
              </a:buClr>
              <a:buFont typeface="Wingdings" panose="05000000000000000000" pitchFamily="2" charset="2"/>
              <a:buChar char="Ø"/>
            </a:pPr>
            <a:r>
              <a:rPr lang="en-GB" sz="1200" dirty="0">
                <a:latin typeface="Roboto Slab"/>
              </a:rPr>
              <a:t>Max registration per month</a:t>
            </a:r>
          </a:p>
          <a:p>
            <a:pPr lvl="2">
              <a:lnSpc>
                <a:spcPct val="100000"/>
              </a:lnSpc>
              <a:spcBef>
                <a:spcPts val="600"/>
              </a:spcBef>
              <a:buClr>
                <a:srgbClr val="5DB1BE"/>
              </a:buClr>
              <a:buFont typeface="Wingdings" panose="05000000000000000000" pitchFamily="2" charset="2"/>
              <a:buChar char="Ø"/>
            </a:pPr>
            <a:r>
              <a:rPr lang="en-GB" sz="1200" dirty="0">
                <a:latin typeface="Roboto Slab"/>
              </a:rPr>
              <a:t>Max registrations whilst in CME</a:t>
            </a:r>
          </a:p>
          <a:p>
            <a:pPr lvl="2">
              <a:lnSpc>
                <a:spcPct val="100000"/>
              </a:lnSpc>
              <a:spcBef>
                <a:spcPts val="600"/>
              </a:spcBef>
              <a:buClr>
                <a:srgbClr val="5DB1BE"/>
              </a:buClr>
              <a:buFont typeface="Wingdings" panose="05000000000000000000" pitchFamily="2" charset="2"/>
              <a:buChar char="Ø"/>
            </a:pPr>
            <a:r>
              <a:rPr lang="en-GB" sz="1200" dirty="0">
                <a:latin typeface="Roboto Slab"/>
              </a:rPr>
              <a:t>Number of proven registration points to exit</a:t>
            </a:r>
          </a:p>
        </p:txBody>
      </p:sp>
      <p:sp>
        <p:nvSpPr>
          <p:cNvPr id="10" name="Subtitle 2">
            <a:extLst>
              <a:ext uri="{FF2B5EF4-FFF2-40B4-BE49-F238E27FC236}">
                <a16:creationId xmlns:a16="http://schemas.microsoft.com/office/drawing/2014/main" id="{229ABD2B-D2A3-4896-8212-79EF32A5CF90}"/>
              </a:ext>
            </a:extLst>
          </p:cNvPr>
          <p:cNvSpPr txBox="1">
            <a:spLocks/>
          </p:cNvSpPr>
          <p:nvPr/>
        </p:nvSpPr>
        <p:spPr>
          <a:xfrm>
            <a:off x="331587" y="3663502"/>
            <a:ext cx="10454246" cy="6208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Whilst in CME</a:t>
            </a:r>
          </a:p>
          <a:p>
            <a:pPr marL="457200" lvl="1" indent="0">
              <a:buNone/>
            </a:pPr>
            <a:r>
              <a:rPr lang="en-GB" sz="1200" dirty="0">
                <a:latin typeface="Roboto Slab"/>
              </a:rPr>
              <a:t>Parties will be required to send weekly reports to the Code Manger to ensure they are operating within their conditions.</a:t>
            </a:r>
          </a:p>
          <a:p>
            <a:pPr marL="0" indent="0">
              <a:buNone/>
            </a:pPr>
            <a:endParaRPr lang="en-GB" sz="1400" b="1" dirty="0">
              <a:solidFill>
                <a:srgbClr val="68A495"/>
              </a:solidFill>
              <a:latin typeface="Roboto Slab"/>
            </a:endParaRPr>
          </a:p>
        </p:txBody>
      </p:sp>
      <p:sp>
        <p:nvSpPr>
          <p:cNvPr id="11" name="Subtitle 2">
            <a:extLst>
              <a:ext uri="{FF2B5EF4-FFF2-40B4-BE49-F238E27FC236}">
                <a16:creationId xmlns:a16="http://schemas.microsoft.com/office/drawing/2014/main" id="{83687811-C5AA-48A0-B224-DFAF6768C5EC}"/>
              </a:ext>
            </a:extLst>
          </p:cNvPr>
          <p:cNvSpPr txBox="1">
            <a:spLocks/>
          </p:cNvSpPr>
          <p:nvPr/>
        </p:nvSpPr>
        <p:spPr>
          <a:xfrm>
            <a:off x="331587" y="4392967"/>
            <a:ext cx="10454246" cy="6208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Exiting from CME</a:t>
            </a:r>
          </a:p>
          <a:p>
            <a:pPr marL="457200" lvl="1" indent="0">
              <a:buNone/>
            </a:pPr>
            <a:r>
              <a:rPr lang="en-GB" sz="1200" dirty="0">
                <a:latin typeface="Roboto Slab"/>
              </a:rPr>
              <a:t>A Party is required to submit a self assessment form to the Code Manager for their decision in order to leave CMEC and operate in the market without conditions..</a:t>
            </a:r>
          </a:p>
          <a:p>
            <a:pPr marL="457200" lvl="1" indent="0">
              <a:buNone/>
            </a:pPr>
            <a:endParaRPr lang="en-GB" sz="1200" dirty="0">
              <a:latin typeface="Roboto Slab"/>
            </a:endParaRPr>
          </a:p>
          <a:p>
            <a:pPr marL="457200" lvl="1" indent="0">
              <a:buNone/>
            </a:pPr>
            <a:r>
              <a:rPr lang="en-GB" sz="1200" dirty="0">
                <a:latin typeface="Roboto Slab"/>
              </a:rPr>
              <a:t>Guidance on responses and example supporting evidence can be found in Section 4 of the ‘</a:t>
            </a:r>
            <a:r>
              <a:rPr lang="en-GB" sz="1200" dirty="0">
                <a:latin typeface="Roboto Slab"/>
                <a:hlinkClick r:id="rId2"/>
              </a:rPr>
              <a:t>Understanding the Entry Assessment Forms</a:t>
            </a:r>
            <a:r>
              <a:rPr lang="en-GB" sz="1200" dirty="0">
                <a:latin typeface="Roboto Slab"/>
              </a:rPr>
              <a:t>’ document on the Portal.</a:t>
            </a:r>
          </a:p>
          <a:p>
            <a:pPr marL="457200" lvl="1" indent="0">
              <a:buNone/>
            </a:pPr>
            <a:endParaRPr lang="en-GB" sz="1200" dirty="0">
              <a:latin typeface="Roboto Slab"/>
            </a:endParaRPr>
          </a:p>
          <a:p>
            <a:pPr marL="457200" lvl="1" indent="0">
              <a:buNone/>
            </a:pPr>
            <a:r>
              <a:rPr lang="en-GB" sz="1200" dirty="0">
                <a:latin typeface="Roboto Slab"/>
              </a:rPr>
              <a:t>Parties will also be assessed on their performance against each of their risk drivers as part of the Code Manager’s consideration to exit them from CME.</a:t>
            </a:r>
          </a:p>
          <a:p>
            <a:pPr marL="457200" lvl="1" indent="0">
              <a:buNone/>
            </a:pPr>
            <a:endParaRPr lang="en-GB" sz="1200" dirty="0">
              <a:latin typeface="Roboto Slab"/>
            </a:endParaRPr>
          </a:p>
          <a:p>
            <a:pPr marL="0" indent="0">
              <a:buNone/>
            </a:pPr>
            <a:endParaRPr lang="en-GB" sz="1400" b="1" dirty="0">
              <a:solidFill>
                <a:srgbClr val="68A495"/>
              </a:solidFill>
              <a:latin typeface="Roboto Slab"/>
            </a:endParaRPr>
          </a:p>
        </p:txBody>
      </p:sp>
    </p:spTree>
    <p:extLst>
      <p:ext uri="{BB962C8B-B14F-4D97-AF65-F5344CB8AC3E}">
        <p14:creationId xmlns:p14="http://schemas.microsoft.com/office/powerpoint/2010/main" val="186748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dirty="0"/>
              <a:t>Introducing Your presenters</a:t>
            </a:r>
          </a:p>
        </p:txBody>
      </p:sp>
      <p:pic>
        <p:nvPicPr>
          <p:cNvPr id="9" name="Picture 2" descr="Georgina Scott-Picton">
            <a:extLst>
              <a:ext uri="{FF2B5EF4-FFF2-40B4-BE49-F238E27FC236}">
                <a16:creationId xmlns:a16="http://schemas.microsoft.com/office/drawing/2014/main" id="{6F3BDA7A-8448-C87C-37A9-7B3C510B7346}"/>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11339" r="11339"/>
          <a:stretch/>
        </p:blipFill>
        <p:spPr bwMode="auto">
          <a:xfrm>
            <a:off x="4117975" y="1606550"/>
            <a:ext cx="2630488" cy="3402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aniel Rodgers">
            <a:extLst>
              <a:ext uri="{FF2B5EF4-FFF2-40B4-BE49-F238E27FC236}">
                <a16:creationId xmlns:a16="http://schemas.microsoft.com/office/drawing/2014/main" id="{CD3EA0A3-D190-39A7-0418-A4EE03326B18}"/>
              </a:ext>
            </a:extLst>
          </p:cNvPr>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l="11316" r="11316"/>
          <a:stretch/>
        </p:blipFill>
        <p:spPr bwMode="auto">
          <a:xfrm>
            <a:off x="7491413" y="1606550"/>
            <a:ext cx="2632075" cy="34020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5">
            <a:extLst>
              <a:ext uri="{FF2B5EF4-FFF2-40B4-BE49-F238E27FC236}">
                <a16:creationId xmlns:a16="http://schemas.microsoft.com/office/drawing/2014/main" id="{8EEC9E72-7F9F-EEED-CEAA-4F814FEFC320}"/>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258" r="8258"/>
          <a:stretch/>
        </p:blipFill>
        <p:spPr>
          <a:xfrm>
            <a:off x="838200" y="1606550"/>
            <a:ext cx="2632075" cy="3152775"/>
          </a:xfrm>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p:txBody>
          <a:bodyPr/>
          <a:lstStyle/>
          <a:p>
            <a:r>
              <a:rPr lang="en-GB" sz="1800" dirty="0"/>
              <a:t>Amie Lauper-Bull</a:t>
            </a:r>
            <a:endParaRPr lang="en-GB" dirty="0"/>
          </a:p>
          <a:p>
            <a:r>
              <a:rPr lang="en-GB" dirty="0"/>
              <a:t>REC Code Manager</a:t>
            </a:r>
          </a:p>
          <a:p>
            <a:r>
              <a:rPr lang="en-GB" dirty="0"/>
              <a:t>Events and Communications Officer</a:t>
            </a:r>
          </a:p>
        </p:txBody>
      </p:sp>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p:txBody>
          <a:bodyPr/>
          <a:lstStyle/>
          <a:p>
            <a:r>
              <a:rPr lang="en-GB" sz="1800" dirty="0"/>
              <a:t>Georgina Scott-Picton</a:t>
            </a:r>
            <a:endParaRPr lang="en-GB" dirty="0"/>
          </a:p>
          <a:p>
            <a:r>
              <a:rPr lang="en-GB" dirty="0"/>
              <a:t>REC Code Manager</a:t>
            </a:r>
          </a:p>
          <a:p>
            <a:r>
              <a:rPr lang="en-GB" dirty="0"/>
              <a:t>Market Entry Team Lead</a:t>
            </a:r>
          </a:p>
        </p:txBody>
      </p:sp>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p:txBody>
          <a:bodyPr/>
          <a:lstStyle/>
          <a:p>
            <a:r>
              <a:rPr lang="en-GB" sz="1800" dirty="0"/>
              <a:t>Daniel Rogers</a:t>
            </a:r>
            <a:endParaRPr lang="en-GB" dirty="0"/>
          </a:p>
          <a:p>
            <a:r>
              <a:rPr lang="en-GB" dirty="0"/>
              <a:t>REC Code Manager</a:t>
            </a:r>
          </a:p>
          <a:p>
            <a:r>
              <a:rPr lang="en-GB" dirty="0"/>
              <a:t>Market Entry Team Member</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NON-REC PARTIES</a:t>
            </a:r>
          </a:p>
        </p:txBody>
      </p:sp>
      <p:sp>
        <p:nvSpPr>
          <p:cNvPr id="7" name="Subtitle 2">
            <a:extLst>
              <a:ext uri="{FF2B5EF4-FFF2-40B4-BE49-F238E27FC236}">
                <a16:creationId xmlns:a16="http://schemas.microsoft.com/office/drawing/2014/main" id="{501CBABB-034D-4921-9100-4F9D6AF1871E}"/>
              </a:ext>
            </a:extLst>
          </p:cNvPr>
          <p:cNvSpPr txBox="1">
            <a:spLocks/>
          </p:cNvSpPr>
          <p:nvPr/>
        </p:nvSpPr>
        <p:spPr>
          <a:xfrm>
            <a:off x="322259" y="1191659"/>
            <a:ext cx="10527384" cy="5301216"/>
          </a:xfrm>
          <a:prstGeom prst="rect">
            <a:avLst/>
          </a:prstGeom>
        </p:spPr>
        <p:txBody>
          <a:bodyPr>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Scope </a:t>
            </a:r>
          </a:p>
          <a:p>
            <a:pPr marL="0" indent="0">
              <a:buNone/>
            </a:pPr>
            <a:r>
              <a:rPr lang="en-GB" sz="1200" dirty="0">
                <a:latin typeface="Roboto Slab"/>
              </a:rPr>
              <a:t>There are some organisations that want to access some of the services that the REC has to offer, they are known as Non-REC Parties. Elidable organisations allowed access to such services are listed on </a:t>
            </a:r>
            <a:r>
              <a:rPr lang="en-GB" sz="1200" dirty="0">
                <a:latin typeface="Roboto Slab"/>
                <a:hlinkClick r:id="rId2"/>
              </a:rPr>
              <a:t>Schedule 12 Data Access</a:t>
            </a:r>
            <a:r>
              <a:rPr lang="en-GB" sz="1200" dirty="0">
                <a:latin typeface="Roboto Slab"/>
              </a:rPr>
              <a:t>.</a:t>
            </a:r>
          </a:p>
          <a:p>
            <a:pPr marL="0" indent="0">
              <a:buNone/>
            </a:pPr>
            <a:r>
              <a:rPr lang="en-GB" sz="1200" dirty="0">
                <a:latin typeface="Roboto Slab"/>
              </a:rPr>
              <a:t> </a:t>
            </a:r>
          </a:p>
          <a:p>
            <a:r>
              <a:rPr lang="en-GB" sz="1400" b="1" dirty="0">
                <a:solidFill>
                  <a:srgbClr val="68A495"/>
                </a:solidFill>
                <a:latin typeface="Roboto Slab"/>
              </a:rPr>
              <a:t>Service</a:t>
            </a:r>
          </a:p>
          <a:p>
            <a:pPr marL="0" indent="0">
              <a:buNone/>
            </a:pPr>
            <a:r>
              <a:rPr lang="en-GB" sz="1200" dirty="0">
                <a:latin typeface="Roboto Slab"/>
              </a:rPr>
              <a:t>The services that the REC has to offer currently is Electricity Enquiry Service (EES), Secure Data Exchange Portal (SDEP), Green Deal Central Charge (GDCC) Database, Gas Enquiry Service (GES) and Central Switching Service (CSS). </a:t>
            </a:r>
          </a:p>
          <a:p>
            <a:pPr marL="0" indent="0">
              <a:buNone/>
            </a:pPr>
            <a:r>
              <a:rPr lang="en-GB" sz="1200" dirty="0">
                <a:latin typeface="Roboto Slab"/>
              </a:rPr>
              <a:t>The different types of EES and GES access on offer are: GUI (web portal), API, UIT, and Sandbox (a GES only test environment).</a:t>
            </a:r>
          </a:p>
          <a:p>
            <a:pPr marL="0" indent="0">
              <a:buNone/>
            </a:pPr>
            <a:r>
              <a:rPr lang="en-GB" sz="1200" dirty="0">
                <a:latin typeface="Roboto Slab"/>
              </a:rPr>
              <a:t>Different types of organisations are allowed different levels of access in EES, this is defined in the Data Access Matrix (DAM). A Party is not allowed to view any data line items that are not reflected in the DAM.</a:t>
            </a:r>
          </a:p>
          <a:p>
            <a:pPr marL="0" indent="0">
              <a:buNone/>
            </a:pPr>
            <a:endParaRPr lang="en-GB" sz="1200" dirty="0">
              <a:latin typeface="Roboto Slab"/>
            </a:endParaRPr>
          </a:p>
          <a:p>
            <a:r>
              <a:rPr lang="en-GB" sz="1400" b="1" dirty="0">
                <a:solidFill>
                  <a:srgbClr val="68A495"/>
                </a:solidFill>
                <a:latin typeface="Roboto Slab"/>
              </a:rPr>
              <a:t>Process</a:t>
            </a:r>
          </a:p>
          <a:p>
            <a:endParaRPr lang="en-GB" sz="1200" dirty="0">
              <a:latin typeface="Roboto Slab"/>
            </a:endParaRPr>
          </a:p>
          <a:p>
            <a:endParaRPr lang="en-GB" sz="1200" dirty="0">
              <a:latin typeface="Roboto Slab"/>
            </a:endParaRPr>
          </a:p>
          <a:p>
            <a:endParaRPr lang="en-GB" sz="1200" dirty="0">
              <a:latin typeface="Roboto Slab"/>
            </a:endParaRPr>
          </a:p>
          <a:p>
            <a:endParaRPr lang="en-GB" sz="1200" dirty="0">
              <a:latin typeface="Roboto Slab"/>
            </a:endParaRPr>
          </a:p>
          <a:p>
            <a:endParaRPr lang="en-GB" sz="1400" b="1" dirty="0">
              <a:solidFill>
                <a:srgbClr val="68A495"/>
              </a:solidFill>
              <a:latin typeface="Roboto Slab"/>
            </a:endParaRPr>
          </a:p>
          <a:p>
            <a:r>
              <a:rPr lang="en-GB" sz="1400" b="1" dirty="0">
                <a:solidFill>
                  <a:srgbClr val="68A495"/>
                </a:solidFill>
                <a:latin typeface="Roboto Slab"/>
              </a:rPr>
              <a:t>Outcome</a:t>
            </a:r>
          </a:p>
          <a:p>
            <a:pPr marL="0" indent="0">
              <a:buNone/>
            </a:pPr>
            <a:r>
              <a:rPr lang="en-GB" sz="1200" dirty="0">
                <a:latin typeface="Roboto Slab"/>
              </a:rPr>
              <a:t>Once the organisation has passed all phases of entry assessment and met Qualification Prerequisites, the Code Managers will grant them access.</a:t>
            </a:r>
          </a:p>
        </p:txBody>
      </p:sp>
      <p:graphicFrame>
        <p:nvGraphicFramePr>
          <p:cNvPr id="8" name="Diagram 7">
            <a:extLst>
              <a:ext uri="{FF2B5EF4-FFF2-40B4-BE49-F238E27FC236}">
                <a16:creationId xmlns:a16="http://schemas.microsoft.com/office/drawing/2014/main" id="{F51F46A8-A0A1-4480-8CEB-5483B91B3359}"/>
              </a:ext>
            </a:extLst>
          </p:cNvPr>
          <p:cNvGraphicFramePr/>
          <p:nvPr>
            <p:extLst>
              <p:ext uri="{D42A27DB-BD31-4B8C-83A1-F6EECF244321}">
                <p14:modId xmlns:p14="http://schemas.microsoft.com/office/powerpoint/2010/main" val="3279225653"/>
              </p:ext>
            </p:extLst>
          </p:nvPr>
        </p:nvGraphicFramePr>
        <p:xfrm>
          <a:off x="1180709" y="4450477"/>
          <a:ext cx="9668934" cy="114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05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METERING ACCREDITATION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Daniel Rodgers</a:t>
            </a:r>
          </a:p>
        </p:txBody>
      </p:sp>
    </p:spTree>
    <p:extLst>
      <p:ext uri="{BB962C8B-B14F-4D97-AF65-F5344CB8AC3E}">
        <p14:creationId xmlns:p14="http://schemas.microsoft.com/office/powerpoint/2010/main" val="2386782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t>Metering codes</a:t>
            </a:r>
          </a:p>
        </p:txBody>
      </p:sp>
      <p:sp>
        <p:nvSpPr>
          <p:cNvPr id="52" name="TextBox 51">
            <a:extLst>
              <a:ext uri="{FF2B5EF4-FFF2-40B4-BE49-F238E27FC236}">
                <a16:creationId xmlns:a16="http://schemas.microsoft.com/office/drawing/2014/main" id="{56B58423-BDD2-44E3-9408-8EA4094A95C6}"/>
              </a:ext>
            </a:extLst>
          </p:cNvPr>
          <p:cNvSpPr txBox="1"/>
          <p:nvPr/>
        </p:nvSpPr>
        <p:spPr>
          <a:xfrm>
            <a:off x="1484380" y="5343184"/>
            <a:ext cx="196374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a:solidFill>
                  <a:srgbClr val="313131"/>
                </a:solidFill>
                <a:latin typeface="Roboto Slab"/>
              </a:rPr>
              <a:t>Gas Metering Code of Practice</a:t>
            </a:r>
          </a:p>
        </p:txBody>
      </p:sp>
      <p:sp>
        <p:nvSpPr>
          <p:cNvPr id="53" name="TextBox 52">
            <a:extLst>
              <a:ext uri="{FF2B5EF4-FFF2-40B4-BE49-F238E27FC236}">
                <a16:creationId xmlns:a16="http://schemas.microsoft.com/office/drawing/2014/main" id="{E30E0E63-0B68-4A3C-807D-E4576AD96284}"/>
              </a:ext>
            </a:extLst>
          </p:cNvPr>
          <p:cNvSpPr txBox="1"/>
          <p:nvPr/>
        </p:nvSpPr>
        <p:spPr>
          <a:xfrm>
            <a:off x="3654860" y="5343184"/>
            <a:ext cx="201380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a:solidFill>
                  <a:srgbClr val="313131"/>
                </a:solidFill>
                <a:latin typeface="Roboto Slab"/>
              </a:rPr>
              <a:t>Electricity Metering Code of Practice</a:t>
            </a:r>
            <a:endParaRPr kumimoji="0" lang="en-US" sz="1200" b="0" i="0" u="none" strike="noStrike" kern="1200" cap="none" spc="0" normalizeH="0" baseline="0" noProof="0" dirty="0">
              <a:ln>
                <a:noFill/>
              </a:ln>
              <a:solidFill>
                <a:srgbClr val="313131"/>
              </a:solidFill>
              <a:effectLst/>
              <a:uLnTx/>
              <a:uFillTx/>
              <a:latin typeface="Roboto Slab"/>
            </a:endParaRPr>
          </a:p>
        </p:txBody>
      </p:sp>
      <p:sp>
        <p:nvSpPr>
          <p:cNvPr id="54" name="TextBox 53">
            <a:extLst>
              <a:ext uri="{FF2B5EF4-FFF2-40B4-BE49-F238E27FC236}">
                <a16:creationId xmlns:a16="http://schemas.microsoft.com/office/drawing/2014/main" id="{866DA1A6-1243-4990-B302-0021C7F26C3A}"/>
              </a:ext>
            </a:extLst>
          </p:cNvPr>
          <p:cNvSpPr txBox="1"/>
          <p:nvPr/>
        </p:nvSpPr>
        <p:spPr>
          <a:xfrm>
            <a:off x="5825343" y="5343184"/>
            <a:ext cx="1963743"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a:solidFill>
                  <a:srgbClr val="313131"/>
                </a:solidFill>
                <a:latin typeface="Roboto Slab"/>
              </a:rPr>
              <a:t>Automated Meter Reading Service Provider Code of Practice</a:t>
            </a:r>
            <a:endParaRPr kumimoji="0" lang="en-US" sz="1200" b="1" i="0" u="none" strike="noStrike" kern="1200" cap="none" spc="0" normalizeH="0" baseline="0" noProof="0" dirty="0">
              <a:ln>
                <a:noFill/>
              </a:ln>
              <a:solidFill>
                <a:srgbClr val="313131"/>
              </a:solidFill>
              <a:effectLst/>
              <a:uLnTx/>
              <a:uFillTx/>
              <a:latin typeface="Roboto Slab"/>
            </a:endParaRPr>
          </a:p>
        </p:txBody>
      </p:sp>
      <p:sp>
        <p:nvSpPr>
          <p:cNvPr id="55" name="TextBox 54">
            <a:extLst>
              <a:ext uri="{FF2B5EF4-FFF2-40B4-BE49-F238E27FC236}">
                <a16:creationId xmlns:a16="http://schemas.microsoft.com/office/drawing/2014/main" id="{218FB3D2-6789-4E1E-B084-68C2157C15E8}"/>
              </a:ext>
            </a:extLst>
          </p:cNvPr>
          <p:cNvSpPr txBox="1"/>
          <p:nvPr/>
        </p:nvSpPr>
        <p:spPr>
          <a:xfrm>
            <a:off x="7995824" y="5343184"/>
            <a:ext cx="2013809" cy="369332"/>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o Slab"/>
              </a:rPr>
              <a:t>Smart Metering Installation Schedule </a:t>
            </a:r>
          </a:p>
        </p:txBody>
      </p:sp>
      <p:cxnSp>
        <p:nvCxnSpPr>
          <p:cNvPr id="56" name="Straight Connector 55">
            <a:extLst>
              <a:ext uri="{FF2B5EF4-FFF2-40B4-BE49-F238E27FC236}">
                <a16:creationId xmlns:a16="http://schemas.microsoft.com/office/drawing/2014/main" id="{096EC3F5-521D-4452-8155-EB813832515A}"/>
              </a:ext>
            </a:extLst>
          </p:cNvPr>
          <p:cNvCxnSpPr>
            <a:cxnSpLocks/>
          </p:cNvCxnSpPr>
          <p:nvPr/>
        </p:nvCxnSpPr>
        <p:spPr>
          <a:xfrm>
            <a:off x="2505993" y="4623617"/>
            <a:ext cx="0" cy="540000"/>
          </a:xfrm>
          <a:prstGeom prst="line">
            <a:avLst/>
          </a:prstGeom>
          <a:solidFill>
            <a:schemeClr val="bg1"/>
          </a:solidFill>
          <a:ln w="9525" cmpd="sng">
            <a:solidFill>
              <a:schemeClr val="bg1">
                <a:lumMod val="6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DCB48BB-C5D9-4A1E-BF45-66DF6A2EEA99}"/>
              </a:ext>
            </a:extLst>
          </p:cNvPr>
          <p:cNvCxnSpPr>
            <a:cxnSpLocks/>
          </p:cNvCxnSpPr>
          <p:nvPr/>
        </p:nvCxnSpPr>
        <p:spPr>
          <a:xfrm>
            <a:off x="4674821" y="4623617"/>
            <a:ext cx="0" cy="540000"/>
          </a:xfrm>
          <a:prstGeom prst="line">
            <a:avLst/>
          </a:prstGeom>
          <a:solidFill>
            <a:schemeClr val="bg1"/>
          </a:solidFill>
          <a:ln w="9525" cmpd="sng">
            <a:solidFill>
              <a:schemeClr val="bg1">
                <a:lumMod val="6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3E5BA8D-9CC7-4C86-9E7D-12608AD36164}"/>
              </a:ext>
            </a:extLst>
          </p:cNvPr>
          <p:cNvCxnSpPr>
            <a:cxnSpLocks/>
          </p:cNvCxnSpPr>
          <p:nvPr/>
        </p:nvCxnSpPr>
        <p:spPr>
          <a:xfrm>
            <a:off x="6843650" y="4623617"/>
            <a:ext cx="0" cy="540000"/>
          </a:xfrm>
          <a:prstGeom prst="line">
            <a:avLst/>
          </a:prstGeom>
          <a:solidFill>
            <a:schemeClr val="bg1"/>
          </a:solidFill>
          <a:ln w="9525" cmpd="sng">
            <a:solidFill>
              <a:schemeClr val="bg1">
                <a:lumMod val="6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FFA9E6E-C592-49E6-8711-52DC5221B640}"/>
              </a:ext>
            </a:extLst>
          </p:cNvPr>
          <p:cNvCxnSpPr>
            <a:cxnSpLocks/>
          </p:cNvCxnSpPr>
          <p:nvPr/>
        </p:nvCxnSpPr>
        <p:spPr>
          <a:xfrm>
            <a:off x="9012478" y="4623617"/>
            <a:ext cx="0" cy="540000"/>
          </a:xfrm>
          <a:prstGeom prst="line">
            <a:avLst/>
          </a:prstGeom>
          <a:solidFill>
            <a:schemeClr val="bg1"/>
          </a:solidFill>
          <a:ln w="9525" cmpd="sng">
            <a:solidFill>
              <a:schemeClr val="bg1">
                <a:lumMod val="6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60" name="Group 59">
            <a:extLst>
              <a:ext uri="{FF2B5EF4-FFF2-40B4-BE49-F238E27FC236}">
                <a16:creationId xmlns:a16="http://schemas.microsoft.com/office/drawing/2014/main" id="{876C6F76-B0D4-49E6-A9E8-6C22A3BA136E}"/>
              </a:ext>
            </a:extLst>
          </p:cNvPr>
          <p:cNvGrpSpPr/>
          <p:nvPr/>
        </p:nvGrpSpPr>
        <p:grpSpPr>
          <a:xfrm>
            <a:off x="1527427" y="2450434"/>
            <a:ext cx="6294788" cy="1957131"/>
            <a:chOff x="2279328" y="2199554"/>
            <a:chExt cx="6294788" cy="1957131"/>
          </a:xfrm>
        </p:grpSpPr>
        <p:sp>
          <p:nvSpPr>
            <p:cNvPr id="61" name="Oval 60">
              <a:extLst>
                <a:ext uri="{FF2B5EF4-FFF2-40B4-BE49-F238E27FC236}">
                  <a16:creationId xmlns:a16="http://schemas.microsoft.com/office/drawing/2014/main" id="{CA713059-066E-456D-91E9-289C41DAAF49}"/>
                </a:ext>
              </a:extLst>
            </p:cNvPr>
            <p:cNvSpPr/>
            <p:nvPr/>
          </p:nvSpPr>
          <p:spPr bwMode="gray">
            <a:xfrm>
              <a:off x="2279328" y="2199554"/>
              <a:ext cx="1957131" cy="1957131"/>
            </a:xfrm>
            <a:prstGeom prst="ellipse">
              <a:avLst/>
            </a:prstGeom>
            <a:solidFill>
              <a:schemeClr val="accent6"/>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2" name="Graphic 4">
              <a:extLst>
                <a:ext uri="{FF2B5EF4-FFF2-40B4-BE49-F238E27FC236}">
                  <a16:creationId xmlns:a16="http://schemas.microsoft.com/office/drawing/2014/main" id="{FBB7AAE7-BBE1-4279-87B8-D45215E2CBB6}"/>
                </a:ext>
              </a:extLst>
            </p:cNvPr>
            <p:cNvSpPr>
              <a:spLocks/>
            </p:cNvSpPr>
            <p:nvPr/>
          </p:nvSpPr>
          <p:spPr>
            <a:xfrm>
              <a:off x="2661341" y="2583562"/>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id="{EB01B802-5757-4AEB-9DFD-D8FD4974AA07}"/>
                </a:ext>
              </a:extLst>
            </p:cNvPr>
            <p:cNvGrpSpPr/>
            <p:nvPr/>
          </p:nvGrpSpPr>
          <p:grpSpPr>
            <a:xfrm>
              <a:off x="4448157" y="2199554"/>
              <a:ext cx="4125959" cy="1957131"/>
              <a:chOff x="4448157" y="2199554"/>
              <a:chExt cx="4125959" cy="1957131"/>
            </a:xfrm>
          </p:grpSpPr>
          <p:sp>
            <p:nvSpPr>
              <p:cNvPr id="64" name="Oval 63">
                <a:extLst>
                  <a:ext uri="{FF2B5EF4-FFF2-40B4-BE49-F238E27FC236}">
                    <a16:creationId xmlns:a16="http://schemas.microsoft.com/office/drawing/2014/main" id="{4E5F6D95-59E9-4190-AFF3-8AF59D3DFAEC}"/>
                  </a:ext>
                </a:extLst>
              </p:cNvPr>
              <p:cNvSpPr/>
              <p:nvPr/>
            </p:nvSpPr>
            <p:spPr bwMode="gray">
              <a:xfrm>
                <a:off x="4448157" y="2199554"/>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65" name="Group 64">
                <a:extLst>
                  <a:ext uri="{FF2B5EF4-FFF2-40B4-BE49-F238E27FC236}">
                    <a16:creationId xmlns:a16="http://schemas.microsoft.com/office/drawing/2014/main" id="{6B775EEA-42EB-4CED-BD79-84388F5682C2}"/>
                  </a:ext>
                </a:extLst>
              </p:cNvPr>
              <p:cNvGrpSpPr/>
              <p:nvPr/>
            </p:nvGrpSpPr>
            <p:grpSpPr>
              <a:xfrm>
                <a:off x="4859871" y="2590138"/>
                <a:ext cx="1180439" cy="1182235"/>
                <a:chOff x="905454" y="918179"/>
                <a:chExt cx="362309" cy="361971"/>
              </a:xfrm>
              <a:solidFill>
                <a:schemeClr val="bg1"/>
              </a:solidFill>
            </p:grpSpPr>
            <p:sp>
              <p:nvSpPr>
                <p:cNvPr id="72" name="Graphic 4">
                  <a:extLst>
                    <a:ext uri="{FF2B5EF4-FFF2-40B4-BE49-F238E27FC236}">
                      <a16:creationId xmlns:a16="http://schemas.microsoft.com/office/drawing/2014/main" id="{A0C70CA9-9A59-408D-9442-8AF1451671A3}"/>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C9A3CDD4-7BD2-405B-A42B-1F7B00160FC7}"/>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22E6E760-E1F0-4E7F-997F-A06FC8C7FA08}"/>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5C3A72AE-D9BD-4DBE-B029-36D761EEA639}"/>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7F4361E-BC3D-4A9F-B0DE-597F6067CEE4}"/>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0B06B31B-4853-43CE-8B0C-0DEC55541E96}"/>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960333B1-595A-446C-A094-7B0779530F98}"/>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F92BCB68-5B8F-4A40-9F5E-33D33C67E3CF}"/>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A2F0E6ED-D6EB-4449-8076-72D08170339B}"/>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331C4F94-C632-4018-89B9-4B150259E659}"/>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7FBEB96F-EF1C-4E7F-8A4F-9AD47ABBAAB7}"/>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4401B1B1-C1D2-4A53-B9BD-DC11425D2434}"/>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2071C97-F1EA-49DC-9D5F-FAD0DD129D07}"/>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B34FE655-A906-4E63-B9D4-953FFD373A7E}"/>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BC58FBFE-9D72-48E6-BBC1-49E714643373}"/>
                  </a:ext>
                </a:extLst>
              </p:cNvPr>
              <p:cNvGrpSpPr/>
              <p:nvPr/>
            </p:nvGrpSpPr>
            <p:grpSpPr>
              <a:xfrm>
                <a:off x="6616985" y="2199554"/>
                <a:ext cx="1957131" cy="1957131"/>
                <a:chOff x="6616985" y="2199554"/>
                <a:chExt cx="1957131" cy="1957131"/>
              </a:xfrm>
            </p:grpSpPr>
            <p:sp>
              <p:nvSpPr>
                <p:cNvPr id="67" name="Oval 66">
                  <a:extLst>
                    <a:ext uri="{FF2B5EF4-FFF2-40B4-BE49-F238E27FC236}">
                      <a16:creationId xmlns:a16="http://schemas.microsoft.com/office/drawing/2014/main" id="{5E48B34E-04DC-43B2-B36D-57579B519EEB}"/>
                    </a:ext>
                  </a:extLst>
                </p:cNvPr>
                <p:cNvSpPr/>
                <p:nvPr/>
              </p:nvSpPr>
              <p:spPr bwMode="gray">
                <a:xfrm>
                  <a:off x="6616985" y="2199554"/>
                  <a:ext cx="1957131" cy="1957131"/>
                </a:xfrm>
                <a:prstGeom prst="ellipse">
                  <a:avLst/>
                </a:prstGeom>
                <a:solidFill>
                  <a:srgbClr val="43B02A"/>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68" name="Graphic 4">
                  <a:extLst>
                    <a:ext uri="{FF2B5EF4-FFF2-40B4-BE49-F238E27FC236}">
                      <a16:creationId xmlns:a16="http://schemas.microsoft.com/office/drawing/2014/main" id="{7443F39F-050D-4B3B-94EF-9C8A94A9196C}"/>
                    </a:ext>
                  </a:extLst>
                </p:cNvPr>
                <p:cNvGrpSpPr>
                  <a:grpSpLocks/>
                </p:cNvGrpSpPr>
                <p:nvPr/>
              </p:nvGrpSpPr>
              <p:grpSpPr>
                <a:xfrm>
                  <a:off x="7005157" y="2587724"/>
                  <a:ext cx="1180803" cy="1180801"/>
                  <a:chOff x="905454" y="1885990"/>
                  <a:chExt cx="362309" cy="362610"/>
                </a:xfrm>
                <a:solidFill>
                  <a:schemeClr val="bg1"/>
                </a:solidFill>
              </p:grpSpPr>
              <p:sp>
                <p:nvSpPr>
                  <p:cNvPr id="69" name="Graphic 4">
                    <a:extLst>
                      <a:ext uri="{FF2B5EF4-FFF2-40B4-BE49-F238E27FC236}">
                        <a16:creationId xmlns:a16="http://schemas.microsoft.com/office/drawing/2014/main" id="{CF6D2AA3-76F2-469E-97AB-E66ED464D550}"/>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B62BC813-A886-459F-8CC5-A1D0935740CE}"/>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grpFill/>
                  <a:ln w="6390"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C57721E2-669B-41DF-8847-5C528B2098B1}"/>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noFill/>
                    <a:prstDash val="solid"/>
                    <a:miter/>
                  </a:ln>
                </p:spPr>
                <p:txBody>
                  <a:bodyPr rtlCol="0" anchor="ctr"/>
                  <a:lstStyle/>
                  <a:p>
                    <a:endParaRPr lang="en-US"/>
                  </a:p>
                </p:txBody>
              </p:sp>
            </p:grpSp>
          </p:grpSp>
        </p:grpSp>
      </p:grpSp>
      <p:grpSp>
        <p:nvGrpSpPr>
          <p:cNvPr id="86" name="Group 85">
            <a:extLst>
              <a:ext uri="{FF2B5EF4-FFF2-40B4-BE49-F238E27FC236}">
                <a16:creationId xmlns:a16="http://schemas.microsoft.com/office/drawing/2014/main" id="{0C0AF4F7-57A5-4DEC-BD3E-86B9907CE49D}"/>
              </a:ext>
            </a:extLst>
          </p:cNvPr>
          <p:cNvGrpSpPr/>
          <p:nvPr/>
        </p:nvGrpSpPr>
        <p:grpSpPr>
          <a:xfrm>
            <a:off x="8033914" y="2450434"/>
            <a:ext cx="1957131" cy="1957131"/>
            <a:chOff x="8785815" y="2199554"/>
            <a:chExt cx="1957131" cy="1957131"/>
          </a:xfrm>
        </p:grpSpPr>
        <p:sp>
          <p:nvSpPr>
            <p:cNvPr id="87" name="Oval 86">
              <a:extLst>
                <a:ext uri="{FF2B5EF4-FFF2-40B4-BE49-F238E27FC236}">
                  <a16:creationId xmlns:a16="http://schemas.microsoft.com/office/drawing/2014/main" id="{E5D54DEC-0993-41E1-A84E-6180A268CB8D}"/>
                </a:ext>
              </a:extLst>
            </p:cNvPr>
            <p:cNvSpPr/>
            <p:nvPr/>
          </p:nvSpPr>
          <p:spPr bwMode="gray">
            <a:xfrm>
              <a:off x="8785815" y="2199554"/>
              <a:ext cx="1957131" cy="1957131"/>
            </a:xfrm>
            <a:prstGeom prst="ellipse">
              <a:avLst/>
            </a:prstGeom>
            <a:solidFill>
              <a:srgbClr val="68A495"/>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88" name="Graphic 4">
              <a:extLst>
                <a:ext uri="{FF2B5EF4-FFF2-40B4-BE49-F238E27FC236}">
                  <a16:creationId xmlns:a16="http://schemas.microsoft.com/office/drawing/2014/main" id="{A3D4FDE6-3F36-45C4-971B-5563AB73B641}"/>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sp>
        <p:nvSpPr>
          <p:cNvPr id="89" name="TextBox 88">
            <a:extLst>
              <a:ext uri="{FF2B5EF4-FFF2-40B4-BE49-F238E27FC236}">
                <a16:creationId xmlns:a16="http://schemas.microsoft.com/office/drawing/2014/main" id="{0685FCF1-F9AF-4D3F-B9B2-DD2282DD2EC7}"/>
              </a:ext>
            </a:extLst>
          </p:cNvPr>
          <p:cNvSpPr txBox="1"/>
          <p:nvPr/>
        </p:nvSpPr>
        <p:spPr>
          <a:xfrm>
            <a:off x="1428612" y="5976898"/>
            <a:ext cx="1963743"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900" dirty="0">
                <a:solidFill>
                  <a:srgbClr val="313131"/>
                </a:solidFill>
                <a:latin typeface="Roboto Slab"/>
              </a:rPr>
              <a:t>For MEMs who would like participate in the retail gas market</a:t>
            </a:r>
            <a:endParaRPr kumimoji="0" lang="en-US" sz="900" i="0" u="none" strike="noStrike" kern="1200" cap="none" spc="0" normalizeH="0" baseline="0" noProof="0" dirty="0">
              <a:ln>
                <a:noFill/>
              </a:ln>
              <a:solidFill>
                <a:srgbClr val="313131"/>
              </a:solidFill>
              <a:effectLst/>
              <a:uLnTx/>
              <a:uFillTx/>
              <a:latin typeface="Roboto Slab"/>
            </a:endParaRPr>
          </a:p>
        </p:txBody>
      </p:sp>
      <p:sp>
        <p:nvSpPr>
          <p:cNvPr id="90" name="TextBox 89">
            <a:extLst>
              <a:ext uri="{FF2B5EF4-FFF2-40B4-BE49-F238E27FC236}">
                <a16:creationId xmlns:a16="http://schemas.microsoft.com/office/drawing/2014/main" id="{123628F2-8AAF-477B-B3BE-CDCF300BB901}"/>
              </a:ext>
            </a:extLst>
          </p:cNvPr>
          <p:cNvSpPr txBox="1"/>
          <p:nvPr/>
        </p:nvSpPr>
        <p:spPr>
          <a:xfrm>
            <a:off x="3599092" y="5976898"/>
            <a:ext cx="2013803"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900" dirty="0">
                <a:solidFill>
                  <a:srgbClr val="313131"/>
                </a:solidFill>
                <a:latin typeface="Roboto Slab"/>
              </a:rPr>
              <a:t>For MEMs who would like to participate in the retail electricity market</a:t>
            </a:r>
            <a:endParaRPr kumimoji="0" lang="en-US" sz="900" i="0" u="none" strike="noStrike" kern="1200" cap="none" spc="0" normalizeH="0" baseline="0" noProof="0" dirty="0">
              <a:ln>
                <a:noFill/>
              </a:ln>
              <a:solidFill>
                <a:srgbClr val="313131"/>
              </a:solidFill>
              <a:effectLst/>
              <a:uLnTx/>
              <a:uFillTx/>
              <a:latin typeface="Roboto Slab"/>
            </a:endParaRPr>
          </a:p>
        </p:txBody>
      </p:sp>
      <p:sp>
        <p:nvSpPr>
          <p:cNvPr id="91" name="TextBox 90">
            <a:extLst>
              <a:ext uri="{FF2B5EF4-FFF2-40B4-BE49-F238E27FC236}">
                <a16:creationId xmlns:a16="http://schemas.microsoft.com/office/drawing/2014/main" id="{62097423-E8C6-459C-84B7-103CB3042E01}"/>
              </a:ext>
            </a:extLst>
          </p:cNvPr>
          <p:cNvSpPr txBox="1"/>
          <p:nvPr/>
        </p:nvSpPr>
        <p:spPr>
          <a:xfrm>
            <a:off x="5850262" y="5976898"/>
            <a:ext cx="1810791"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900" dirty="0">
                <a:solidFill>
                  <a:srgbClr val="313131"/>
                </a:solidFill>
                <a:latin typeface="Roboto Slab"/>
              </a:rPr>
              <a:t>An optional code of practice within the gas market</a:t>
            </a:r>
            <a:endParaRPr kumimoji="0" lang="en-US" sz="900" i="0" u="none" strike="noStrike" kern="1200" cap="none" spc="0" normalizeH="0" baseline="0" noProof="0" dirty="0">
              <a:ln>
                <a:noFill/>
              </a:ln>
              <a:solidFill>
                <a:srgbClr val="313131"/>
              </a:solidFill>
              <a:effectLst/>
              <a:uLnTx/>
              <a:uFillTx/>
              <a:latin typeface="Roboto Slab"/>
            </a:endParaRPr>
          </a:p>
        </p:txBody>
      </p:sp>
      <p:sp>
        <p:nvSpPr>
          <p:cNvPr id="92" name="TextBox 91">
            <a:extLst>
              <a:ext uri="{FF2B5EF4-FFF2-40B4-BE49-F238E27FC236}">
                <a16:creationId xmlns:a16="http://schemas.microsoft.com/office/drawing/2014/main" id="{A3998E56-9B2F-4993-BD63-0270E942C70A}"/>
              </a:ext>
            </a:extLst>
          </p:cNvPr>
          <p:cNvSpPr txBox="1"/>
          <p:nvPr/>
        </p:nvSpPr>
        <p:spPr>
          <a:xfrm>
            <a:off x="7822413" y="5976898"/>
            <a:ext cx="2380129" cy="276999"/>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sz="900" b="0" dirty="0">
                <a:latin typeface="Roboto Slab"/>
              </a:rPr>
              <a:t>For gas and electricity suppliers of domestic and micro business consumers. </a:t>
            </a:r>
          </a:p>
        </p:txBody>
      </p:sp>
      <p:sp>
        <p:nvSpPr>
          <p:cNvPr id="93" name="TextBox 92">
            <a:extLst>
              <a:ext uri="{FF2B5EF4-FFF2-40B4-BE49-F238E27FC236}">
                <a16:creationId xmlns:a16="http://schemas.microsoft.com/office/drawing/2014/main" id="{ED19BA4C-8411-4E00-9864-5FCA06586B3E}"/>
              </a:ext>
            </a:extLst>
          </p:cNvPr>
          <p:cNvSpPr txBox="1"/>
          <p:nvPr/>
        </p:nvSpPr>
        <p:spPr>
          <a:xfrm>
            <a:off x="1520815" y="2227193"/>
            <a:ext cx="196374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err="1">
                <a:solidFill>
                  <a:srgbClr val="313131"/>
                </a:solidFill>
                <a:latin typeface="Roboto Slab"/>
              </a:rPr>
              <a:t>MCoP</a:t>
            </a:r>
            <a:endParaRPr lang="en-US" sz="1200" b="1" dirty="0">
              <a:solidFill>
                <a:srgbClr val="313131"/>
              </a:solidFill>
              <a:latin typeface="Roboto Slab"/>
            </a:endParaRPr>
          </a:p>
        </p:txBody>
      </p:sp>
      <p:sp>
        <p:nvSpPr>
          <p:cNvPr id="94" name="TextBox 93">
            <a:extLst>
              <a:ext uri="{FF2B5EF4-FFF2-40B4-BE49-F238E27FC236}">
                <a16:creationId xmlns:a16="http://schemas.microsoft.com/office/drawing/2014/main" id="{F948337A-218E-4939-AF71-A2219A754CC3}"/>
              </a:ext>
            </a:extLst>
          </p:cNvPr>
          <p:cNvSpPr txBox="1"/>
          <p:nvPr/>
        </p:nvSpPr>
        <p:spPr>
          <a:xfrm>
            <a:off x="3691295" y="2227193"/>
            <a:ext cx="201380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err="1">
                <a:solidFill>
                  <a:srgbClr val="313131"/>
                </a:solidFill>
                <a:latin typeface="Roboto Slab"/>
              </a:rPr>
              <a:t>MOCoP</a:t>
            </a:r>
            <a:endParaRPr kumimoji="0" lang="en-US" sz="1200" b="0" i="0" u="none" strike="noStrike" kern="1200" cap="none" spc="0" normalizeH="0" baseline="0" noProof="0" dirty="0">
              <a:ln>
                <a:noFill/>
              </a:ln>
              <a:solidFill>
                <a:srgbClr val="313131"/>
              </a:solidFill>
              <a:effectLst/>
              <a:uLnTx/>
              <a:uFillTx/>
              <a:latin typeface="Roboto Slab"/>
            </a:endParaRPr>
          </a:p>
        </p:txBody>
      </p:sp>
      <p:sp>
        <p:nvSpPr>
          <p:cNvPr id="95" name="TextBox 94">
            <a:extLst>
              <a:ext uri="{FF2B5EF4-FFF2-40B4-BE49-F238E27FC236}">
                <a16:creationId xmlns:a16="http://schemas.microsoft.com/office/drawing/2014/main" id="{69A725B6-AA7E-420F-8FFE-1F575E871C44}"/>
              </a:ext>
            </a:extLst>
          </p:cNvPr>
          <p:cNvSpPr txBox="1"/>
          <p:nvPr/>
        </p:nvSpPr>
        <p:spPr>
          <a:xfrm>
            <a:off x="5861778" y="2227193"/>
            <a:ext cx="1963743"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1200" b="1" dirty="0" err="1">
                <a:solidFill>
                  <a:srgbClr val="313131"/>
                </a:solidFill>
                <a:latin typeface="Roboto Slab"/>
              </a:rPr>
              <a:t>ASPCoP</a:t>
            </a:r>
            <a:endParaRPr kumimoji="0" lang="en-US" sz="1200" b="1" i="0" u="none" strike="noStrike" kern="1200" cap="none" spc="0" normalizeH="0" baseline="0" noProof="0" dirty="0">
              <a:ln>
                <a:noFill/>
              </a:ln>
              <a:solidFill>
                <a:srgbClr val="313131"/>
              </a:solidFill>
              <a:effectLst/>
              <a:uLnTx/>
              <a:uFillTx/>
              <a:latin typeface="Roboto Slab"/>
            </a:endParaRPr>
          </a:p>
        </p:txBody>
      </p:sp>
      <p:sp>
        <p:nvSpPr>
          <p:cNvPr id="96" name="TextBox 95">
            <a:extLst>
              <a:ext uri="{FF2B5EF4-FFF2-40B4-BE49-F238E27FC236}">
                <a16:creationId xmlns:a16="http://schemas.microsoft.com/office/drawing/2014/main" id="{4FC0B098-2EE1-4FDE-9B88-9C269AE27542}"/>
              </a:ext>
            </a:extLst>
          </p:cNvPr>
          <p:cNvSpPr txBox="1"/>
          <p:nvPr/>
        </p:nvSpPr>
        <p:spPr>
          <a:xfrm>
            <a:off x="8032259" y="2227193"/>
            <a:ext cx="2013809"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o Slab"/>
              </a:rPr>
              <a:t>SMIS</a:t>
            </a:r>
          </a:p>
        </p:txBody>
      </p:sp>
      <p:sp>
        <p:nvSpPr>
          <p:cNvPr id="97" name="TextBox 96">
            <a:extLst>
              <a:ext uri="{FF2B5EF4-FFF2-40B4-BE49-F238E27FC236}">
                <a16:creationId xmlns:a16="http://schemas.microsoft.com/office/drawing/2014/main" id="{966B4D8F-348B-4814-B2E5-BE7863BD684B}"/>
              </a:ext>
            </a:extLst>
          </p:cNvPr>
          <p:cNvSpPr txBox="1"/>
          <p:nvPr/>
        </p:nvSpPr>
        <p:spPr>
          <a:xfrm>
            <a:off x="575766" y="1273033"/>
            <a:ext cx="10361936" cy="617733"/>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r>
              <a:rPr lang="en-GB" b="0" dirty="0">
                <a:solidFill>
                  <a:schemeClr val="tx1"/>
                </a:solidFill>
                <a:latin typeface="Roboto Slab"/>
                <a:ea typeface="+mn-ea"/>
                <a:cs typeface="+mn-cs"/>
              </a:rPr>
              <a:t>The REC Performance Assurance Board (PAB) is the key oversight body for all Codes of Practice (CoPs). Each CoP has a dedicated scheme auditor to work with you to obtain and maintain accreditation. </a:t>
            </a:r>
          </a:p>
        </p:txBody>
      </p:sp>
    </p:spTree>
    <p:extLst>
      <p:ext uri="{BB962C8B-B14F-4D97-AF65-F5344CB8AC3E}">
        <p14:creationId xmlns:p14="http://schemas.microsoft.com/office/powerpoint/2010/main" val="23865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t>Accreditation journey – </a:t>
            </a:r>
            <a:br>
              <a:rPr lang="en-GB" dirty="0"/>
            </a:br>
            <a:r>
              <a:rPr lang="en-GB" dirty="0"/>
              <a:t>gas (</a:t>
            </a:r>
            <a:r>
              <a:rPr lang="en-GB" dirty="0" err="1"/>
              <a:t>mcOp</a:t>
            </a:r>
            <a:r>
              <a:rPr lang="en-GB" dirty="0"/>
              <a:t>)/ELECTRCITY (MOCOP)</a:t>
            </a:r>
          </a:p>
        </p:txBody>
      </p:sp>
      <p:sp>
        <p:nvSpPr>
          <p:cNvPr id="49" name="Rectangle 48">
            <a:extLst>
              <a:ext uri="{FF2B5EF4-FFF2-40B4-BE49-F238E27FC236}">
                <a16:creationId xmlns:a16="http://schemas.microsoft.com/office/drawing/2014/main" id="{03169A71-76EF-486D-8E54-CC3B180A939D}"/>
              </a:ext>
            </a:extLst>
          </p:cNvPr>
          <p:cNvSpPr/>
          <p:nvPr/>
        </p:nvSpPr>
        <p:spPr>
          <a:xfrm rot="5400000">
            <a:off x="5877408" y="-539768"/>
            <a:ext cx="1689899" cy="7306972"/>
          </a:xfrm>
          <a:prstGeom prst="rect">
            <a:avLst/>
          </a:prstGeom>
          <a:noFill/>
          <a:ln w="25400" cap="flat" cmpd="sng" algn="ctr">
            <a:solidFill>
              <a:schemeClr val="accent1"/>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50" name="Rectangle: Rounded Corners 49">
            <a:extLst>
              <a:ext uri="{FF2B5EF4-FFF2-40B4-BE49-F238E27FC236}">
                <a16:creationId xmlns:a16="http://schemas.microsoft.com/office/drawing/2014/main" id="{F1CA36F9-CEE4-436F-9CE7-18897B928107}"/>
              </a:ext>
            </a:extLst>
          </p:cNvPr>
          <p:cNvSpPr/>
          <p:nvPr/>
        </p:nvSpPr>
        <p:spPr>
          <a:xfrm>
            <a:off x="514365" y="2740908"/>
            <a:ext cx="922832" cy="657979"/>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Roboto Slab"/>
              </a:rPr>
              <a:t>Gain REC Portal Access</a:t>
            </a:r>
          </a:p>
        </p:txBody>
      </p:sp>
      <p:sp>
        <p:nvSpPr>
          <p:cNvPr id="51" name="Rectangle: Rounded Corners 50">
            <a:extLst>
              <a:ext uri="{FF2B5EF4-FFF2-40B4-BE49-F238E27FC236}">
                <a16:creationId xmlns:a16="http://schemas.microsoft.com/office/drawing/2014/main" id="{44D9925F-FDC6-4554-8926-3E2DDD776E20}"/>
              </a:ext>
            </a:extLst>
          </p:cNvPr>
          <p:cNvSpPr/>
          <p:nvPr/>
        </p:nvSpPr>
        <p:spPr>
          <a:xfrm>
            <a:off x="465409" y="3817838"/>
            <a:ext cx="1020561" cy="552394"/>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800">
                <a:solidFill>
                  <a:schemeClr val="bg1"/>
                </a:solidFill>
                <a:latin typeface="Roboto Slab"/>
              </a:rPr>
              <a:t>Complete Entry  Assessment Application Form</a:t>
            </a:r>
          </a:p>
        </p:txBody>
      </p:sp>
      <p:cxnSp>
        <p:nvCxnSpPr>
          <p:cNvPr id="98" name="Straight Arrow Connector 97">
            <a:extLst>
              <a:ext uri="{FF2B5EF4-FFF2-40B4-BE49-F238E27FC236}">
                <a16:creationId xmlns:a16="http://schemas.microsoft.com/office/drawing/2014/main" id="{3B8B0685-DC00-498C-B588-37F5EDB5D2A6}"/>
              </a:ext>
            </a:extLst>
          </p:cNvPr>
          <p:cNvCxnSpPr>
            <a:cxnSpLocks/>
            <a:stCxn id="51" idx="3"/>
            <a:endCxn id="100" idx="1"/>
          </p:cNvCxnSpPr>
          <p:nvPr/>
        </p:nvCxnSpPr>
        <p:spPr>
          <a:xfrm>
            <a:off x="1485970" y="4094035"/>
            <a:ext cx="229592" cy="0"/>
          </a:xfrm>
          <a:prstGeom prst="straightConnector1">
            <a:avLst/>
          </a:prstGeom>
          <a:noFill/>
          <a:ln w="9525" cap="flat" cmpd="sng" algn="ctr">
            <a:solidFill>
              <a:srgbClr val="86BC25">
                <a:shade val="95000"/>
                <a:satMod val="105000"/>
              </a:srgbClr>
            </a:solidFill>
            <a:prstDash val="solid"/>
            <a:tailEnd type="triangle"/>
          </a:ln>
          <a:effectLst/>
        </p:spPr>
      </p:cxnSp>
      <p:sp>
        <p:nvSpPr>
          <p:cNvPr id="99" name="TextBox 98">
            <a:extLst>
              <a:ext uri="{FF2B5EF4-FFF2-40B4-BE49-F238E27FC236}">
                <a16:creationId xmlns:a16="http://schemas.microsoft.com/office/drawing/2014/main" id="{9DEE63A2-8751-412A-8F3D-3D35C7887271}"/>
              </a:ext>
            </a:extLst>
          </p:cNvPr>
          <p:cNvSpPr txBox="1"/>
          <p:nvPr/>
        </p:nvSpPr>
        <p:spPr>
          <a:xfrm>
            <a:off x="3360053" y="2506502"/>
            <a:ext cx="1106648" cy="272415"/>
          </a:xfrm>
          <a:prstGeom prst="roundRect">
            <a:avLst/>
          </a:prstGeom>
          <a:solidFill>
            <a:srgbClr val="4D8934"/>
          </a:solidFill>
          <a:ln w="25400" cap="flat" cmpd="sng" algn="ctr">
            <a:solidFill>
              <a:srgbClr val="BBD2B2"/>
            </a:solidFill>
            <a:prstDash val="solid"/>
          </a:ln>
          <a:effectLst/>
        </p:spPr>
        <p:txBody>
          <a:bodyPr wrap="square" rtlCol="0">
            <a:spAutoFit/>
          </a:bodyPr>
          <a:lstStyle/>
          <a:p>
            <a:pPr algn="ctr" defTabSz="829544">
              <a:defRPr/>
            </a:pPr>
            <a:r>
              <a:rPr lang="en-GB" sz="1000">
                <a:solidFill>
                  <a:schemeClr val="bg1"/>
                </a:solidFill>
                <a:latin typeface="Roboto Slab"/>
              </a:rPr>
              <a:t>Meter Installer?</a:t>
            </a:r>
          </a:p>
        </p:txBody>
      </p:sp>
      <p:sp>
        <p:nvSpPr>
          <p:cNvPr id="100" name="Rectangle: Rounded Corners 99">
            <a:extLst>
              <a:ext uri="{FF2B5EF4-FFF2-40B4-BE49-F238E27FC236}">
                <a16:creationId xmlns:a16="http://schemas.microsoft.com/office/drawing/2014/main" id="{C8F49A84-6F35-4294-9BE1-88040AC8D92F}"/>
              </a:ext>
            </a:extLst>
          </p:cNvPr>
          <p:cNvSpPr/>
          <p:nvPr/>
        </p:nvSpPr>
        <p:spPr>
          <a:xfrm>
            <a:off x="1715562" y="3817838"/>
            <a:ext cx="921235" cy="552394"/>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800">
                <a:solidFill>
                  <a:schemeClr val="bg1"/>
                </a:solidFill>
                <a:latin typeface="Roboto Slab"/>
              </a:rPr>
              <a:t>Complete REC Accession</a:t>
            </a:r>
          </a:p>
        </p:txBody>
      </p:sp>
      <p:sp>
        <p:nvSpPr>
          <p:cNvPr id="101" name="Rectangle 100">
            <a:extLst>
              <a:ext uri="{FF2B5EF4-FFF2-40B4-BE49-F238E27FC236}">
                <a16:creationId xmlns:a16="http://schemas.microsoft.com/office/drawing/2014/main" id="{73590151-1684-4663-9A63-1641D6CF4299}"/>
              </a:ext>
            </a:extLst>
          </p:cNvPr>
          <p:cNvSpPr/>
          <p:nvPr/>
        </p:nvSpPr>
        <p:spPr>
          <a:xfrm rot="5400000">
            <a:off x="5872723" y="1528528"/>
            <a:ext cx="1708186" cy="7332459"/>
          </a:xfrm>
          <a:prstGeom prst="rect">
            <a:avLst/>
          </a:prstGeom>
          <a:noFill/>
          <a:ln w="25400" cap="flat" cmpd="sng" algn="ctr">
            <a:solidFill>
              <a:srgbClr val="046A38"/>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102" name="TextBox 101">
            <a:extLst>
              <a:ext uri="{FF2B5EF4-FFF2-40B4-BE49-F238E27FC236}">
                <a16:creationId xmlns:a16="http://schemas.microsoft.com/office/drawing/2014/main" id="{2A0E46F3-CC03-4A93-AD5E-1447A11DB8A6}"/>
              </a:ext>
            </a:extLst>
          </p:cNvPr>
          <p:cNvSpPr txBox="1"/>
          <p:nvPr/>
        </p:nvSpPr>
        <p:spPr>
          <a:xfrm rot="16200000">
            <a:off x="9019831" y="3948039"/>
            <a:ext cx="3861103" cy="340519"/>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R="0" lvl="0" indent="0" algn="ctr" defTabSz="829544" fontAlgn="auto">
              <a:lnSpc>
                <a:spcPct val="100000"/>
              </a:lnSpc>
              <a:spcBef>
                <a:spcPts val="0"/>
              </a:spcBef>
              <a:spcAft>
                <a:spcPts val="0"/>
              </a:spcAft>
              <a:buClrTx/>
              <a:buSzTx/>
              <a:buFontTx/>
              <a:buNone/>
              <a:tabLst/>
              <a:defRPr kumimoji="0" sz="800" b="0" i="0" u="none" strike="noStrike" kern="0" cap="none" spc="0" normalizeH="0" baseline="0">
                <a:ln>
                  <a:noFill/>
                </a:ln>
                <a:solidFill>
                  <a:prstClr val="white"/>
                </a:solidFill>
                <a:effectLst/>
                <a:uLnTx/>
                <a:uFillTx/>
                <a:latin typeface="Roboto" panose="02000000000000000000"/>
              </a:defRPr>
            </a:lvl1pPr>
          </a:lstStyle>
          <a:p>
            <a:r>
              <a:rPr lang="en-GB" sz="1000"/>
              <a:t>Annual maintenance / CoP audits</a:t>
            </a:r>
          </a:p>
        </p:txBody>
      </p:sp>
      <p:sp>
        <p:nvSpPr>
          <p:cNvPr id="103" name="TextBox 102">
            <a:extLst>
              <a:ext uri="{FF2B5EF4-FFF2-40B4-BE49-F238E27FC236}">
                <a16:creationId xmlns:a16="http://schemas.microsoft.com/office/drawing/2014/main" id="{7CC6D87F-5690-4D73-A103-DC4E0633DE37}"/>
              </a:ext>
            </a:extLst>
          </p:cNvPr>
          <p:cNvSpPr txBox="1"/>
          <p:nvPr/>
        </p:nvSpPr>
        <p:spPr>
          <a:xfrm>
            <a:off x="3361863" y="3533576"/>
            <a:ext cx="1106648" cy="272415"/>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MEM?</a:t>
            </a:r>
          </a:p>
        </p:txBody>
      </p:sp>
      <p:sp>
        <p:nvSpPr>
          <p:cNvPr id="104" name="TextBox 103">
            <a:extLst>
              <a:ext uri="{FF2B5EF4-FFF2-40B4-BE49-F238E27FC236}">
                <a16:creationId xmlns:a16="http://schemas.microsoft.com/office/drawing/2014/main" id="{EF6AC812-8D6B-4AB7-99D1-739B6D427005}"/>
              </a:ext>
            </a:extLst>
          </p:cNvPr>
          <p:cNvSpPr txBox="1"/>
          <p:nvPr/>
        </p:nvSpPr>
        <p:spPr>
          <a:xfrm>
            <a:off x="4733953" y="2915088"/>
            <a:ext cx="1072353" cy="272415"/>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BSA</a:t>
            </a:r>
          </a:p>
        </p:txBody>
      </p:sp>
      <p:cxnSp>
        <p:nvCxnSpPr>
          <p:cNvPr id="105" name="Connector: Elbow 104">
            <a:extLst>
              <a:ext uri="{FF2B5EF4-FFF2-40B4-BE49-F238E27FC236}">
                <a16:creationId xmlns:a16="http://schemas.microsoft.com/office/drawing/2014/main" id="{CA96493B-C728-45FC-8817-983AD4F65CB1}"/>
              </a:ext>
            </a:extLst>
          </p:cNvPr>
          <p:cNvCxnSpPr>
            <a:cxnSpLocks/>
            <a:stCxn id="99" idx="3"/>
            <a:endCxn id="104" idx="1"/>
          </p:cNvCxnSpPr>
          <p:nvPr/>
        </p:nvCxnSpPr>
        <p:spPr>
          <a:xfrm>
            <a:off x="4578965" y="2642710"/>
            <a:ext cx="154988" cy="408586"/>
          </a:xfrm>
          <a:prstGeom prst="bentConnector3">
            <a:avLst>
              <a:gd name="adj1" fmla="val 50000"/>
            </a:avLst>
          </a:prstGeom>
          <a:noFill/>
          <a:ln w="9525" cap="flat" cmpd="sng" algn="ctr">
            <a:solidFill>
              <a:srgbClr val="4D8934"/>
            </a:solidFill>
            <a:prstDash val="solid"/>
            <a:tailEnd type="triangle"/>
          </a:ln>
          <a:effectLst/>
        </p:spPr>
      </p:cxnSp>
      <p:cxnSp>
        <p:nvCxnSpPr>
          <p:cNvPr id="106" name="Connector: Elbow 105">
            <a:extLst>
              <a:ext uri="{FF2B5EF4-FFF2-40B4-BE49-F238E27FC236}">
                <a16:creationId xmlns:a16="http://schemas.microsoft.com/office/drawing/2014/main" id="{E95D3100-888A-4707-B256-0030492A33C9}"/>
              </a:ext>
            </a:extLst>
          </p:cNvPr>
          <p:cNvCxnSpPr>
            <a:cxnSpLocks/>
            <a:stCxn id="103" idx="3"/>
            <a:endCxn id="104" idx="1"/>
          </p:cNvCxnSpPr>
          <p:nvPr/>
        </p:nvCxnSpPr>
        <p:spPr>
          <a:xfrm flipV="1">
            <a:off x="4580775" y="3051296"/>
            <a:ext cx="153178" cy="618488"/>
          </a:xfrm>
          <a:prstGeom prst="bentConnector3">
            <a:avLst>
              <a:gd name="adj1" fmla="val 50000"/>
            </a:avLst>
          </a:prstGeom>
          <a:noFill/>
          <a:ln w="9525" cap="flat" cmpd="sng" algn="ctr">
            <a:solidFill>
              <a:srgbClr val="4D8934"/>
            </a:solidFill>
            <a:prstDash val="solid"/>
            <a:tailEnd type="triangle"/>
          </a:ln>
          <a:effectLst/>
        </p:spPr>
      </p:cxnSp>
      <p:sp>
        <p:nvSpPr>
          <p:cNvPr id="107" name="TextBox 106">
            <a:extLst>
              <a:ext uri="{FF2B5EF4-FFF2-40B4-BE49-F238E27FC236}">
                <a16:creationId xmlns:a16="http://schemas.microsoft.com/office/drawing/2014/main" id="{4EC42931-7387-4EF8-AACE-138C0D20079C}"/>
              </a:ext>
            </a:extLst>
          </p:cNvPr>
          <p:cNvSpPr txBox="1"/>
          <p:nvPr/>
        </p:nvSpPr>
        <p:spPr>
          <a:xfrm>
            <a:off x="3539517" y="4999828"/>
            <a:ext cx="1106648" cy="397259"/>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prstClr val="black"/>
                </a:solidFill>
                <a:effectLst/>
                <a:uLnTx/>
                <a:uFillTx/>
                <a:latin typeface="Calibri Light"/>
              </a:defRPr>
            </a:lvl1pPr>
          </a:lstStyle>
          <a:p>
            <a:pPr>
              <a:defRPr/>
            </a:pPr>
            <a:r>
              <a:rPr lang="en-GB" sz="1000" kern="1200">
                <a:solidFill>
                  <a:schemeClr val="bg1"/>
                </a:solidFill>
                <a:latin typeface="Roboto Slab"/>
              </a:rPr>
              <a:t>BSA</a:t>
            </a:r>
          </a:p>
        </p:txBody>
      </p:sp>
      <p:sp>
        <p:nvSpPr>
          <p:cNvPr id="108" name="TextBox 107">
            <a:extLst>
              <a:ext uri="{FF2B5EF4-FFF2-40B4-BE49-F238E27FC236}">
                <a16:creationId xmlns:a16="http://schemas.microsoft.com/office/drawing/2014/main" id="{EAB518B4-2423-42D0-A31F-A129EFB6CDDE}"/>
              </a:ext>
            </a:extLst>
          </p:cNvPr>
          <p:cNvSpPr txBox="1"/>
          <p:nvPr/>
        </p:nvSpPr>
        <p:spPr>
          <a:xfrm>
            <a:off x="5110260" y="4999828"/>
            <a:ext cx="1106648" cy="395497"/>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r>
              <a:rPr lang="en-GB" sz="1000" kern="1200">
                <a:latin typeface="Roboto Slab"/>
              </a:rPr>
              <a:t>Initial HQ Audit</a:t>
            </a:r>
          </a:p>
        </p:txBody>
      </p:sp>
      <p:cxnSp>
        <p:nvCxnSpPr>
          <p:cNvPr id="109" name="Connector: Elbow 108">
            <a:extLst>
              <a:ext uri="{FF2B5EF4-FFF2-40B4-BE49-F238E27FC236}">
                <a16:creationId xmlns:a16="http://schemas.microsoft.com/office/drawing/2014/main" id="{A1BE3365-39FB-40DB-8CF2-64D640FB1447}"/>
              </a:ext>
            </a:extLst>
          </p:cNvPr>
          <p:cNvCxnSpPr>
            <a:cxnSpLocks/>
            <a:stCxn id="107" idx="3"/>
            <a:endCxn id="108" idx="1"/>
          </p:cNvCxnSpPr>
          <p:nvPr/>
        </p:nvCxnSpPr>
        <p:spPr>
          <a:xfrm flipV="1">
            <a:off x="4646165" y="5197577"/>
            <a:ext cx="464095" cy="881"/>
          </a:xfrm>
          <a:prstGeom prst="bentConnector3">
            <a:avLst>
              <a:gd name="adj1" fmla="val 50000"/>
            </a:avLst>
          </a:prstGeom>
          <a:noFill/>
          <a:ln w="9525" cap="flat" cmpd="sng" algn="ctr">
            <a:solidFill>
              <a:srgbClr val="046A38"/>
            </a:solidFill>
            <a:prstDash val="solid"/>
            <a:tailEnd type="triangle"/>
          </a:ln>
          <a:effectLst/>
        </p:spPr>
      </p:cxnSp>
      <p:sp>
        <p:nvSpPr>
          <p:cNvPr id="110" name="TextBox 109">
            <a:extLst>
              <a:ext uri="{FF2B5EF4-FFF2-40B4-BE49-F238E27FC236}">
                <a16:creationId xmlns:a16="http://schemas.microsoft.com/office/drawing/2014/main" id="{41B73696-7045-4332-AC57-97F11EB6BAE8}"/>
              </a:ext>
            </a:extLst>
          </p:cNvPr>
          <p:cNvSpPr txBox="1"/>
          <p:nvPr/>
        </p:nvSpPr>
        <p:spPr>
          <a:xfrm>
            <a:off x="6468855" y="4998066"/>
            <a:ext cx="1106648" cy="395497"/>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1000" kern="1200">
                <a:latin typeface="Roboto Slab"/>
              </a:rPr>
              <a:t>Site Visit</a:t>
            </a:r>
          </a:p>
        </p:txBody>
      </p:sp>
      <p:cxnSp>
        <p:nvCxnSpPr>
          <p:cNvPr id="111" name="Connector: Elbow 110">
            <a:extLst>
              <a:ext uri="{FF2B5EF4-FFF2-40B4-BE49-F238E27FC236}">
                <a16:creationId xmlns:a16="http://schemas.microsoft.com/office/drawing/2014/main" id="{6B81A539-B782-44DF-9690-3CF633BC8E17}"/>
              </a:ext>
            </a:extLst>
          </p:cNvPr>
          <p:cNvCxnSpPr>
            <a:cxnSpLocks/>
            <a:stCxn id="108" idx="3"/>
            <a:endCxn id="110" idx="1"/>
          </p:cNvCxnSpPr>
          <p:nvPr/>
        </p:nvCxnSpPr>
        <p:spPr>
          <a:xfrm flipV="1">
            <a:off x="6216908" y="5195815"/>
            <a:ext cx="251947" cy="1762"/>
          </a:xfrm>
          <a:prstGeom prst="bentConnector3">
            <a:avLst>
              <a:gd name="adj1" fmla="val 50000"/>
            </a:avLst>
          </a:prstGeom>
          <a:noFill/>
          <a:ln w="9525" cap="flat" cmpd="sng" algn="ctr">
            <a:solidFill>
              <a:srgbClr val="046A38"/>
            </a:solidFill>
            <a:prstDash val="solid"/>
            <a:tailEnd type="triangle"/>
          </a:ln>
          <a:effectLst/>
        </p:spPr>
      </p:cxnSp>
      <p:sp>
        <p:nvSpPr>
          <p:cNvPr id="112" name="TextBox 111">
            <a:extLst>
              <a:ext uri="{FF2B5EF4-FFF2-40B4-BE49-F238E27FC236}">
                <a16:creationId xmlns:a16="http://schemas.microsoft.com/office/drawing/2014/main" id="{1DA584D5-9996-4F2A-B22D-27EE176E13A9}"/>
              </a:ext>
            </a:extLst>
          </p:cNvPr>
          <p:cNvSpPr txBox="1"/>
          <p:nvPr/>
        </p:nvSpPr>
        <p:spPr>
          <a:xfrm>
            <a:off x="6227678" y="3265123"/>
            <a:ext cx="1106648" cy="442674"/>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ISDP assessment</a:t>
            </a:r>
          </a:p>
        </p:txBody>
      </p:sp>
      <p:cxnSp>
        <p:nvCxnSpPr>
          <p:cNvPr id="113" name="Connector: Elbow 112">
            <a:extLst>
              <a:ext uri="{FF2B5EF4-FFF2-40B4-BE49-F238E27FC236}">
                <a16:creationId xmlns:a16="http://schemas.microsoft.com/office/drawing/2014/main" id="{B9ABA5A9-9AAB-4C27-8D5C-DF4FA8828D25}"/>
              </a:ext>
            </a:extLst>
          </p:cNvPr>
          <p:cNvCxnSpPr>
            <a:cxnSpLocks/>
            <a:stCxn id="104" idx="2"/>
            <a:endCxn id="112" idx="1"/>
          </p:cNvCxnSpPr>
          <p:nvPr/>
        </p:nvCxnSpPr>
        <p:spPr>
          <a:xfrm rot="16200000" flipH="1">
            <a:off x="5626622" y="2885403"/>
            <a:ext cx="298957" cy="903155"/>
          </a:xfrm>
          <a:prstGeom prst="bentConnector2">
            <a:avLst/>
          </a:prstGeom>
          <a:noFill/>
          <a:ln w="9525" cap="flat" cmpd="sng" algn="ctr">
            <a:solidFill>
              <a:srgbClr val="4D8934"/>
            </a:solidFill>
            <a:prstDash val="solid"/>
            <a:tailEnd type="triangle"/>
          </a:ln>
          <a:effectLst/>
        </p:spPr>
      </p:cxnSp>
      <p:sp>
        <p:nvSpPr>
          <p:cNvPr id="114" name="TextBox 113">
            <a:extLst>
              <a:ext uri="{FF2B5EF4-FFF2-40B4-BE49-F238E27FC236}">
                <a16:creationId xmlns:a16="http://schemas.microsoft.com/office/drawing/2014/main" id="{FB427373-61F6-4E30-BE08-80636D7668E4}"/>
              </a:ext>
            </a:extLst>
          </p:cNvPr>
          <p:cNvSpPr txBox="1"/>
          <p:nvPr/>
        </p:nvSpPr>
        <p:spPr>
          <a:xfrm>
            <a:off x="7789557" y="2916939"/>
            <a:ext cx="1106648" cy="272415"/>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Scheme Audit</a:t>
            </a:r>
          </a:p>
        </p:txBody>
      </p:sp>
      <p:cxnSp>
        <p:nvCxnSpPr>
          <p:cNvPr id="115" name="Connector: Elbow 114">
            <a:extLst>
              <a:ext uri="{FF2B5EF4-FFF2-40B4-BE49-F238E27FC236}">
                <a16:creationId xmlns:a16="http://schemas.microsoft.com/office/drawing/2014/main" id="{92F196D0-5D67-4314-9400-5C18B811454B}"/>
              </a:ext>
            </a:extLst>
          </p:cNvPr>
          <p:cNvCxnSpPr>
            <a:cxnSpLocks/>
            <a:stCxn id="112" idx="3"/>
            <a:endCxn id="114" idx="2"/>
          </p:cNvCxnSpPr>
          <p:nvPr/>
        </p:nvCxnSpPr>
        <p:spPr>
          <a:xfrm flipV="1">
            <a:off x="7334326" y="3189354"/>
            <a:ext cx="1008555" cy="297106"/>
          </a:xfrm>
          <a:prstGeom prst="bentConnector2">
            <a:avLst/>
          </a:prstGeom>
          <a:noFill/>
          <a:ln w="9525" cap="flat" cmpd="sng" algn="ctr">
            <a:solidFill>
              <a:srgbClr val="4D8934"/>
            </a:solidFill>
            <a:prstDash val="solid"/>
            <a:tailEnd type="triangle"/>
          </a:ln>
          <a:effectLst/>
        </p:spPr>
      </p:cxnSp>
      <p:sp>
        <p:nvSpPr>
          <p:cNvPr id="116" name="TextBox 115">
            <a:extLst>
              <a:ext uri="{FF2B5EF4-FFF2-40B4-BE49-F238E27FC236}">
                <a16:creationId xmlns:a16="http://schemas.microsoft.com/office/drawing/2014/main" id="{DB04C32C-8D3B-4F22-BACD-32EA02CE43E3}"/>
              </a:ext>
            </a:extLst>
          </p:cNvPr>
          <p:cNvSpPr txBox="1"/>
          <p:nvPr/>
        </p:nvSpPr>
        <p:spPr>
          <a:xfrm>
            <a:off x="9087483" y="2836187"/>
            <a:ext cx="1161446" cy="442674"/>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Receive certificate</a:t>
            </a:r>
          </a:p>
        </p:txBody>
      </p:sp>
      <p:cxnSp>
        <p:nvCxnSpPr>
          <p:cNvPr id="117" name="Connector: Elbow 116">
            <a:extLst>
              <a:ext uri="{FF2B5EF4-FFF2-40B4-BE49-F238E27FC236}">
                <a16:creationId xmlns:a16="http://schemas.microsoft.com/office/drawing/2014/main" id="{10BEA5D9-392A-419A-95C3-16C688F83AF4}"/>
              </a:ext>
            </a:extLst>
          </p:cNvPr>
          <p:cNvCxnSpPr>
            <a:cxnSpLocks/>
            <a:stCxn id="114" idx="3"/>
            <a:endCxn id="116" idx="1"/>
          </p:cNvCxnSpPr>
          <p:nvPr/>
        </p:nvCxnSpPr>
        <p:spPr>
          <a:xfrm>
            <a:off x="8896205" y="3053147"/>
            <a:ext cx="191278" cy="4377"/>
          </a:xfrm>
          <a:prstGeom prst="bentConnector3">
            <a:avLst>
              <a:gd name="adj1" fmla="val 50000"/>
            </a:avLst>
          </a:prstGeom>
          <a:noFill/>
          <a:ln w="9525" cap="flat" cmpd="sng" algn="ctr">
            <a:solidFill>
              <a:srgbClr val="4D8934"/>
            </a:solidFill>
            <a:prstDash val="solid"/>
            <a:tailEnd type="triangle"/>
          </a:ln>
          <a:effectLst/>
        </p:spPr>
      </p:cxnSp>
      <p:sp>
        <p:nvSpPr>
          <p:cNvPr id="118" name="TextBox 117">
            <a:extLst>
              <a:ext uri="{FF2B5EF4-FFF2-40B4-BE49-F238E27FC236}">
                <a16:creationId xmlns:a16="http://schemas.microsoft.com/office/drawing/2014/main" id="{BDCF8AC5-83B2-49A5-A769-1B1AC8EFF64B}"/>
              </a:ext>
            </a:extLst>
          </p:cNvPr>
          <p:cNvSpPr txBox="1"/>
          <p:nvPr/>
        </p:nvSpPr>
        <p:spPr>
          <a:xfrm>
            <a:off x="7814622" y="4993649"/>
            <a:ext cx="1106648" cy="395497"/>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1000" kern="1200">
                <a:latin typeface="Roboto Slab"/>
              </a:rPr>
              <a:t>Receive certificate</a:t>
            </a:r>
          </a:p>
        </p:txBody>
      </p:sp>
      <p:cxnSp>
        <p:nvCxnSpPr>
          <p:cNvPr id="119" name="Connector: Elbow 118">
            <a:extLst>
              <a:ext uri="{FF2B5EF4-FFF2-40B4-BE49-F238E27FC236}">
                <a16:creationId xmlns:a16="http://schemas.microsoft.com/office/drawing/2014/main" id="{E6D3AE68-AA5C-4F6B-941F-BBB98B5B3848}"/>
              </a:ext>
            </a:extLst>
          </p:cNvPr>
          <p:cNvCxnSpPr>
            <a:cxnSpLocks/>
            <a:stCxn id="110" idx="3"/>
            <a:endCxn id="118" idx="1"/>
          </p:cNvCxnSpPr>
          <p:nvPr/>
        </p:nvCxnSpPr>
        <p:spPr>
          <a:xfrm flipV="1">
            <a:off x="7575503" y="5191398"/>
            <a:ext cx="239119" cy="0"/>
          </a:xfrm>
          <a:prstGeom prst="bentConnector3">
            <a:avLst>
              <a:gd name="adj1" fmla="val 50000"/>
            </a:avLst>
          </a:prstGeom>
          <a:noFill/>
          <a:ln w="9525" cap="flat" cmpd="sng" algn="ctr">
            <a:solidFill>
              <a:srgbClr val="046A38"/>
            </a:solidFill>
            <a:prstDash val="solid"/>
            <a:tailEnd type="triangle"/>
          </a:ln>
          <a:effectLst/>
        </p:spPr>
      </p:cxnSp>
      <p:sp>
        <p:nvSpPr>
          <p:cNvPr id="120" name="Oval 119">
            <a:extLst>
              <a:ext uri="{FF2B5EF4-FFF2-40B4-BE49-F238E27FC236}">
                <a16:creationId xmlns:a16="http://schemas.microsoft.com/office/drawing/2014/main" id="{46CD7A98-D13D-4C67-8245-0EBF7732463B}"/>
              </a:ext>
            </a:extLst>
          </p:cNvPr>
          <p:cNvSpPr/>
          <p:nvPr/>
        </p:nvSpPr>
        <p:spPr bwMode="gray">
          <a:xfrm>
            <a:off x="2805712" y="2855881"/>
            <a:ext cx="515935" cy="528904"/>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sp>
        <p:nvSpPr>
          <p:cNvPr id="121" name="Graphic 4">
            <a:extLst>
              <a:ext uri="{FF2B5EF4-FFF2-40B4-BE49-F238E27FC236}">
                <a16:creationId xmlns:a16="http://schemas.microsoft.com/office/drawing/2014/main" id="{A9FD7BD6-7C91-4AF9-979D-A0E923F0B419}"/>
              </a:ext>
            </a:extLst>
          </p:cNvPr>
          <p:cNvSpPr>
            <a:spLocks/>
          </p:cNvSpPr>
          <p:nvPr/>
        </p:nvSpPr>
        <p:spPr>
          <a:xfrm>
            <a:off x="2907112" y="2972395"/>
            <a:ext cx="311280" cy="319104"/>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sz="1050"/>
          </a:p>
        </p:txBody>
      </p:sp>
      <p:grpSp>
        <p:nvGrpSpPr>
          <p:cNvPr id="122" name="Group 121">
            <a:extLst>
              <a:ext uri="{FF2B5EF4-FFF2-40B4-BE49-F238E27FC236}">
                <a16:creationId xmlns:a16="http://schemas.microsoft.com/office/drawing/2014/main" id="{968A37E8-BD7E-4864-9480-DDE938AF7305}"/>
              </a:ext>
            </a:extLst>
          </p:cNvPr>
          <p:cNvGrpSpPr/>
          <p:nvPr/>
        </p:nvGrpSpPr>
        <p:grpSpPr>
          <a:xfrm>
            <a:off x="2795153" y="4933288"/>
            <a:ext cx="515935" cy="528904"/>
            <a:chOff x="3298826" y="5038965"/>
            <a:chExt cx="561309" cy="578758"/>
          </a:xfrm>
        </p:grpSpPr>
        <p:sp>
          <p:nvSpPr>
            <p:cNvPr id="123" name="Oval 122">
              <a:extLst>
                <a:ext uri="{FF2B5EF4-FFF2-40B4-BE49-F238E27FC236}">
                  <a16:creationId xmlns:a16="http://schemas.microsoft.com/office/drawing/2014/main" id="{54938177-F566-4F0A-A4D7-E0F5AA5CB339}"/>
                </a:ext>
              </a:extLst>
            </p:cNvPr>
            <p:cNvSpPr/>
            <p:nvPr/>
          </p:nvSpPr>
          <p:spPr bwMode="gray">
            <a:xfrm>
              <a:off x="3298826" y="5038965"/>
              <a:ext cx="561309" cy="578758"/>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24" name="Group 123">
              <a:extLst>
                <a:ext uri="{FF2B5EF4-FFF2-40B4-BE49-F238E27FC236}">
                  <a16:creationId xmlns:a16="http://schemas.microsoft.com/office/drawing/2014/main" id="{0AF433BF-1F67-404D-AE23-68A657FF6F49}"/>
                </a:ext>
              </a:extLst>
            </p:cNvPr>
            <p:cNvGrpSpPr/>
            <p:nvPr/>
          </p:nvGrpSpPr>
          <p:grpSpPr>
            <a:xfrm>
              <a:off x="3416908" y="5154480"/>
              <a:ext cx="338553" cy="349613"/>
              <a:chOff x="905454" y="918179"/>
              <a:chExt cx="362309" cy="361971"/>
            </a:xfrm>
            <a:solidFill>
              <a:schemeClr val="bg1"/>
            </a:solidFill>
          </p:grpSpPr>
          <p:sp>
            <p:nvSpPr>
              <p:cNvPr id="125" name="Graphic 4">
                <a:extLst>
                  <a:ext uri="{FF2B5EF4-FFF2-40B4-BE49-F238E27FC236}">
                    <a16:creationId xmlns:a16="http://schemas.microsoft.com/office/drawing/2014/main" id="{4DBC571D-7C40-4A1A-8FB3-65FEE8278531}"/>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p>
                <a:endParaRPr lang="en-US" sz="1050"/>
              </a:p>
            </p:txBody>
          </p:sp>
          <p:sp>
            <p:nvSpPr>
              <p:cNvPr id="126" name="Graphic 4">
                <a:extLst>
                  <a:ext uri="{FF2B5EF4-FFF2-40B4-BE49-F238E27FC236}">
                    <a16:creationId xmlns:a16="http://schemas.microsoft.com/office/drawing/2014/main" id="{BA33CBC9-F5BE-4A90-A1A8-A408BE7A754A}"/>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p>
                <a:endParaRPr lang="en-US" sz="1050"/>
              </a:p>
            </p:txBody>
          </p:sp>
          <p:sp>
            <p:nvSpPr>
              <p:cNvPr id="127" name="Graphic 4">
                <a:extLst>
                  <a:ext uri="{FF2B5EF4-FFF2-40B4-BE49-F238E27FC236}">
                    <a16:creationId xmlns:a16="http://schemas.microsoft.com/office/drawing/2014/main" id="{E78EC8BB-AF02-419E-8CCC-C169D302DACD}"/>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p>
                <a:endParaRPr lang="en-US" sz="1050"/>
              </a:p>
            </p:txBody>
          </p:sp>
          <p:sp>
            <p:nvSpPr>
              <p:cNvPr id="128" name="Graphic 4">
                <a:extLst>
                  <a:ext uri="{FF2B5EF4-FFF2-40B4-BE49-F238E27FC236}">
                    <a16:creationId xmlns:a16="http://schemas.microsoft.com/office/drawing/2014/main" id="{0F31DD03-CC55-455D-B3DB-AC0B84FC7140}"/>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p>
                <a:endParaRPr lang="en-US" sz="1050"/>
              </a:p>
            </p:txBody>
          </p:sp>
          <p:sp>
            <p:nvSpPr>
              <p:cNvPr id="129" name="Graphic 4">
                <a:extLst>
                  <a:ext uri="{FF2B5EF4-FFF2-40B4-BE49-F238E27FC236}">
                    <a16:creationId xmlns:a16="http://schemas.microsoft.com/office/drawing/2014/main" id="{73C464A1-7610-48AA-8F5F-807246A6337A}"/>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p>
                <a:endParaRPr lang="en-US" sz="1050"/>
              </a:p>
            </p:txBody>
          </p:sp>
          <p:sp>
            <p:nvSpPr>
              <p:cNvPr id="130" name="Graphic 4">
                <a:extLst>
                  <a:ext uri="{FF2B5EF4-FFF2-40B4-BE49-F238E27FC236}">
                    <a16:creationId xmlns:a16="http://schemas.microsoft.com/office/drawing/2014/main" id="{D11DCF0E-4A98-4D1D-A504-65A8B3AD116E}"/>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p>
                <a:endParaRPr lang="en-US" sz="1050"/>
              </a:p>
            </p:txBody>
          </p:sp>
          <p:sp>
            <p:nvSpPr>
              <p:cNvPr id="131" name="Graphic 4">
                <a:extLst>
                  <a:ext uri="{FF2B5EF4-FFF2-40B4-BE49-F238E27FC236}">
                    <a16:creationId xmlns:a16="http://schemas.microsoft.com/office/drawing/2014/main" id="{021EB0C0-5E4D-4551-846D-5D01BEA49B2F}"/>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p>
                <a:endParaRPr lang="en-US" sz="1050"/>
              </a:p>
            </p:txBody>
          </p:sp>
          <p:sp>
            <p:nvSpPr>
              <p:cNvPr id="132" name="Graphic 4">
                <a:extLst>
                  <a:ext uri="{FF2B5EF4-FFF2-40B4-BE49-F238E27FC236}">
                    <a16:creationId xmlns:a16="http://schemas.microsoft.com/office/drawing/2014/main" id="{4F78E254-AE29-4CFB-A577-4D090306C9E6}"/>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p>
                <a:endParaRPr lang="en-US" sz="1050"/>
              </a:p>
            </p:txBody>
          </p:sp>
          <p:sp>
            <p:nvSpPr>
              <p:cNvPr id="133" name="Graphic 4">
                <a:extLst>
                  <a:ext uri="{FF2B5EF4-FFF2-40B4-BE49-F238E27FC236}">
                    <a16:creationId xmlns:a16="http://schemas.microsoft.com/office/drawing/2014/main" id="{820F78BA-BDA9-412E-B179-6A23AAE72B96}"/>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p>
                <a:endParaRPr lang="en-US" sz="1050"/>
              </a:p>
            </p:txBody>
          </p:sp>
          <p:sp>
            <p:nvSpPr>
              <p:cNvPr id="134" name="Graphic 4">
                <a:extLst>
                  <a:ext uri="{FF2B5EF4-FFF2-40B4-BE49-F238E27FC236}">
                    <a16:creationId xmlns:a16="http://schemas.microsoft.com/office/drawing/2014/main" id="{D3165CAE-1AE0-47E5-853F-7D02FCC3E167}"/>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p>
                <a:endParaRPr lang="en-US" sz="1050"/>
              </a:p>
            </p:txBody>
          </p:sp>
          <p:sp>
            <p:nvSpPr>
              <p:cNvPr id="135" name="Graphic 4">
                <a:extLst>
                  <a:ext uri="{FF2B5EF4-FFF2-40B4-BE49-F238E27FC236}">
                    <a16:creationId xmlns:a16="http://schemas.microsoft.com/office/drawing/2014/main" id="{CEF5D552-E490-48EE-B9B9-ECD7B3A537E9}"/>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p>
                <a:endParaRPr lang="en-US" sz="1050"/>
              </a:p>
            </p:txBody>
          </p:sp>
          <p:sp>
            <p:nvSpPr>
              <p:cNvPr id="136" name="Graphic 4">
                <a:extLst>
                  <a:ext uri="{FF2B5EF4-FFF2-40B4-BE49-F238E27FC236}">
                    <a16:creationId xmlns:a16="http://schemas.microsoft.com/office/drawing/2014/main" id="{EC1F91B0-786B-47A4-91DD-9CFAA02910DD}"/>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p>
                <a:endParaRPr lang="en-US" sz="1050"/>
              </a:p>
            </p:txBody>
          </p:sp>
          <p:sp>
            <p:nvSpPr>
              <p:cNvPr id="137" name="Graphic 4">
                <a:extLst>
                  <a:ext uri="{FF2B5EF4-FFF2-40B4-BE49-F238E27FC236}">
                    <a16:creationId xmlns:a16="http://schemas.microsoft.com/office/drawing/2014/main" id="{BEB868A6-143D-4DD9-B168-E74614B1D84F}"/>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p>
                <a:endParaRPr lang="en-US" sz="1050"/>
              </a:p>
            </p:txBody>
          </p:sp>
          <p:sp>
            <p:nvSpPr>
              <p:cNvPr id="138" name="Graphic 4">
                <a:extLst>
                  <a:ext uri="{FF2B5EF4-FFF2-40B4-BE49-F238E27FC236}">
                    <a16:creationId xmlns:a16="http://schemas.microsoft.com/office/drawing/2014/main" id="{CFA21659-0454-4830-BA89-8E49241B26BF}"/>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p>
                <a:endParaRPr lang="en-US" sz="1050"/>
              </a:p>
            </p:txBody>
          </p:sp>
        </p:grpSp>
      </p:grpSp>
      <p:cxnSp>
        <p:nvCxnSpPr>
          <p:cNvPr id="139" name="Connector: Elbow 138">
            <a:extLst>
              <a:ext uri="{FF2B5EF4-FFF2-40B4-BE49-F238E27FC236}">
                <a16:creationId xmlns:a16="http://schemas.microsoft.com/office/drawing/2014/main" id="{EA5D4AAD-A524-48F3-9ABD-C871DE6584F7}"/>
              </a:ext>
            </a:extLst>
          </p:cNvPr>
          <p:cNvCxnSpPr>
            <a:cxnSpLocks/>
            <a:stCxn id="100" idx="0"/>
            <a:endCxn id="120" idx="2"/>
          </p:cNvCxnSpPr>
          <p:nvPr/>
        </p:nvCxnSpPr>
        <p:spPr>
          <a:xfrm rot="5400000" flipH="1" flipV="1">
            <a:off x="2142194" y="3154320"/>
            <a:ext cx="697505" cy="629532"/>
          </a:xfrm>
          <a:prstGeom prst="bentConnector2">
            <a:avLst/>
          </a:prstGeom>
          <a:noFill/>
          <a:ln w="9525" cap="flat" cmpd="sng" algn="ctr">
            <a:solidFill>
              <a:srgbClr val="4D8934"/>
            </a:solidFill>
            <a:prstDash val="solid"/>
            <a:tailEnd type="triangle"/>
          </a:ln>
          <a:effectLst/>
        </p:spPr>
      </p:cxnSp>
      <p:cxnSp>
        <p:nvCxnSpPr>
          <p:cNvPr id="140" name="Connector: Elbow 139">
            <a:extLst>
              <a:ext uri="{FF2B5EF4-FFF2-40B4-BE49-F238E27FC236}">
                <a16:creationId xmlns:a16="http://schemas.microsoft.com/office/drawing/2014/main" id="{FD70DCD7-4703-40E3-A818-B15EDF0F7FD3}"/>
              </a:ext>
            </a:extLst>
          </p:cNvPr>
          <p:cNvCxnSpPr>
            <a:cxnSpLocks/>
            <a:stCxn id="100" idx="2"/>
          </p:cNvCxnSpPr>
          <p:nvPr/>
        </p:nvCxnSpPr>
        <p:spPr>
          <a:xfrm rot="16200000" flipH="1">
            <a:off x="2071912" y="4474499"/>
            <a:ext cx="827508" cy="618973"/>
          </a:xfrm>
          <a:prstGeom prst="bentConnector2">
            <a:avLst/>
          </a:prstGeom>
          <a:noFill/>
          <a:ln w="9525" cap="flat" cmpd="sng" algn="ctr">
            <a:solidFill>
              <a:srgbClr val="046A38"/>
            </a:solidFill>
            <a:prstDash val="solid"/>
            <a:tailEnd type="triangle"/>
          </a:ln>
          <a:effectLst/>
        </p:spPr>
      </p:cxnSp>
      <p:cxnSp>
        <p:nvCxnSpPr>
          <p:cNvPr id="141" name="Connector: Elbow 140">
            <a:extLst>
              <a:ext uri="{FF2B5EF4-FFF2-40B4-BE49-F238E27FC236}">
                <a16:creationId xmlns:a16="http://schemas.microsoft.com/office/drawing/2014/main" id="{12D2E049-83EF-458E-9216-1E43B1B354B7}"/>
              </a:ext>
            </a:extLst>
          </p:cNvPr>
          <p:cNvCxnSpPr>
            <a:cxnSpLocks/>
            <a:endCxn id="107" idx="1"/>
          </p:cNvCxnSpPr>
          <p:nvPr/>
        </p:nvCxnSpPr>
        <p:spPr>
          <a:xfrm>
            <a:off x="3311088" y="5197740"/>
            <a:ext cx="228429" cy="718"/>
          </a:xfrm>
          <a:prstGeom prst="bentConnector3">
            <a:avLst>
              <a:gd name="adj1" fmla="val 50000"/>
            </a:avLst>
          </a:prstGeom>
          <a:noFill/>
          <a:ln w="9525" cap="flat" cmpd="sng" algn="ctr">
            <a:solidFill>
              <a:srgbClr val="046A38"/>
            </a:solidFill>
            <a:prstDash val="solid"/>
            <a:tailEnd type="triangle"/>
          </a:ln>
          <a:effectLst/>
        </p:spPr>
      </p:cxnSp>
      <p:cxnSp>
        <p:nvCxnSpPr>
          <p:cNvPr id="142" name="Connector: Elbow 141">
            <a:extLst>
              <a:ext uri="{FF2B5EF4-FFF2-40B4-BE49-F238E27FC236}">
                <a16:creationId xmlns:a16="http://schemas.microsoft.com/office/drawing/2014/main" id="{14F116B2-8881-4875-B7C9-C1AE7BF34B6E}"/>
              </a:ext>
            </a:extLst>
          </p:cNvPr>
          <p:cNvCxnSpPr>
            <a:cxnSpLocks/>
            <a:stCxn id="120" idx="6"/>
            <a:endCxn id="99" idx="2"/>
          </p:cNvCxnSpPr>
          <p:nvPr/>
        </p:nvCxnSpPr>
        <p:spPr>
          <a:xfrm flipV="1">
            <a:off x="3321647" y="2778917"/>
            <a:ext cx="647862" cy="341416"/>
          </a:xfrm>
          <a:prstGeom prst="bentConnector2">
            <a:avLst/>
          </a:prstGeom>
          <a:noFill/>
          <a:ln w="9525" cap="flat" cmpd="sng" algn="ctr">
            <a:solidFill>
              <a:srgbClr val="4D8934"/>
            </a:solidFill>
            <a:prstDash val="solid"/>
            <a:tailEnd type="triangle"/>
          </a:ln>
          <a:effectLst/>
        </p:spPr>
      </p:cxnSp>
      <p:cxnSp>
        <p:nvCxnSpPr>
          <p:cNvPr id="143" name="Connector: Elbow 142">
            <a:extLst>
              <a:ext uri="{FF2B5EF4-FFF2-40B4-BE49-F238E27FC236}">
                <a16:creationId xmlns:a16="http://schemas.microsoft.com/office/drawing/2014/main" id="{0C6E89E8-1F8A-4664-B269-1909DB5630AE}"/>
              </a:ext>
            </a:extLst>
          </p:cNvPr>
          <p:cNvCxnSpPr>
            <a:cxnSpLocks/>
            <a:stCxn id="120" idx="6"/>
            <a:endCxn id="103" idx="0"/>
          </p:cNvCxnSpPr>
          <p:nvPr/>
        </p:nvCxnSpPr>
        <p:spPr>
          <a:xfrm>
            <a:off x="3321647" y="3120333"/>
            <a:ext cx="649672" cy="413243"/>
          </a:xfrm>
          <a:prstGeom prst="bentConnector2">
            <a:avLst/>
          </a:prstGeom>
          <a:noFill/>
          <a:ln w="9525" cap="flat" cmpd="sng" algn="ctr">
            <a:solidFill>
              <a:srgbClr val="4D8934"/>
            </a:solidFill>
            <a:prstDash val="solid"/>
            <a:tailEnd type="triangle"/>
          </a:ln>
          <a:effectLst/>
        </p:spPr>
      </p:cxnSp>
      <p:cxnSp>
        <p:nvCxnSpPr>
          <p:cNvPr id="144" name="Straight Arrow Connector 143">
            <a:extLst>
              <a:ext uri="{FF2B5EF4-FFF2-40B4-BE49-F238E27FC236}">
                <a16:creationId xmlns:a16="http://schemas.microsoft.com/office/drawing/2014/main" id="{589B3CA8-2CA5-4F21-B246-31D2F7EED542}"/>
              </a:ext>
            </a:extLst>
          </p:cNvPr>
          <p:cNvCxnSpPr>
            <a:cxnSpLocks/>
            <a:stCxn id="50" idx="2"/>
            <a:endCxn id="51" idx="0"/>
          </p:cNvCxnSpPr>
          <p:nvPr/>
        </p:nvCxnSpPr>
        <p:spPr>
          <a:xfrm flipH="1">
            <a:off x="975690" y="3398887"/>
            <a:ext cx="91" cy="418951"/>
          </a:xfrm>
          <a:prstGeom prst="straightConnector1">
            <a:avLst/>
          </a:prstGeom>
          <a:noFill/>
          <a:ln w="9525" cap="flat" cmpd="sng" algn="ctr">
            <a:solidFill>
              <a:srgbClr val="86BC25">
                <a:shade val="95000"/>
                <a:satMod val="105000"/>
              </a:srgbClr>
            </a:solidFill>
            <a:prstDash val="solid"/>
            <a:tailEnd type="triangle"/>
          </a:ln>
          <a:effectLst/>
        </p:spPr>
      </p:cxnSp>
      <p:sp>
        <p:nvSpPr>
          <p:cNvPr id="145" name="TextBox 144">
            <a:extLst>
              <a:ext uri="{FF2B5EF4-FFF2-40B4-BE49-F238E27FC236}">
                <a16:creationId xmlns:a16="http://schemas.microsoft.com/office/drawing/2014/main" id="{1D0E5B6E-1098-4081-BAB3-4A163767BAA2}"/>
              </a:ext>
            </a:extLst>
          </p:cNvPr>
          <p:cNvSpPr txBox="1"/>
          <p:nvPr/>
        </p:nvSpPr>
        <p:spPr>
          <a:xfrm>
            <a:off x="9075662" y="4998066"/>
            <a:ext cx="1106648" cy="395497"/>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1000" kern="1200">
                <a:latin typeface="Roboto Slab"/>
              </a:rPr>
              <a:t>Confirm Sealing IDs</a:t>
            </a:r>
          </a:p>
        </p:txBody>
      </p:sp>
      <p:cxnSp>
        <p:nvCxnSpPr>
          <p:cNvPr id="146" name="Connector: Elbow 145">
            <a:extLst>
              <a:ext uri="{FF2B5EF4-FFF2-40B4-BE49-F238E27FC236}">
                <a16:creationId xmlns:a16="http://schemas.microsoft.com/office/drawing/2014/main" id="{3947FC3E-4F1D-4BF3-9931-92648EDCEA16}"/>
              </a:ext>
            </a:extLst>
          </p:cNvPr>
          <p:cNvCxnSpPr>
            <a:cxnSpLocks/>
            <a:stCxn id="104" idx="0"/>
          </p:cNvCxnSpPr>
          <p:nvPr/>
        </p:nvCxnSpPr>
        <p:spPr>
          <a:xfrm rot="5400000" flipH="1" flipV="1">
            <a:off x="5339122" y="2571981"/>
            <a:ext cx="328508" cy="357707"/>
          </a:xfrm>
          <a:prstGeom prst="bentConnector2">
            <a:avLst/>
          </a:prstGeom>
          <a:noFill/>
          <a:ln w="9525" cap="flat" cmpd="sng" algn="ctr">
            <a:solidFill>
              <a:srgbClr val="4D8934"/>
            </a:solidFill>
            <a:prstDash val="solid"/>
            <a:tailEnd type="triangle"/>
          </a:ln>
          <a:effectLst/>
        </p:spPr>
      </p:cxnSp>
      <p:sp>
        <p:nvSpPr>
          <p:cNvPr id="147" name="Rectangle 146">
            <a:extLst>
              <a:ext uri="{FF2B5EF4-FFF2-40B4-BE49-F238E27FC236}">
                <a16:creationId xmlns:a16="http://schemas.microsoft.com/office/drawing/2014/main" id="{20681F58-1B04-4669-8EC7-5D8714B40066}"/>
              </a:ext>
            </a:extLst>
          </p:cNvPr>
          <p:cNvSpPr/>
          <p:nvPr/>
        </p:nvSpPr>
        <p:spPr>
          <a:xfrm>
            <a:off x="4778329" y="2330887"/>
            <a:ext cx="952902" cy="442622"/>
          </a:xfrm>
          <a:prstGeom prst="rect">
            <a:avLst/>
          </a:prstGeom>
        </p:spPr>
        <p:txBody>
          <a:bodyPr wrap="square">
            <a:spAutoFit/>
          </a:bodyPr>
          <a:lstStyle/>
          <a:p>
            <a:pPr>
              <a:lnSpc>
                <a:spcPct val="150000"/>
              </a:lnSpc>
            </a:pPr>
            <a:r>
              <a:rPr lang="en-GB" sz="800" b="1" dirty="0">
                <a:latin typeface="Roboto Slab"/>
                <a:ea typeface="Arial" panose="020B0604020202020204" pitchFamily="34" charset="0"/>
                <a:cs typeface="Arial" panose="020B0604020202020204" pitchFamily="34" charset="0"/>
              </a:rPr>
              <a:t>Will I send data flows?</a:t>
            </a:r>
            <a:endParaRPr lang="en-GB" sz="800" dirty="0">
              <a:latin typeface="Roboto Slab"/>
              <a:ea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3799AB6D-ABF6-483F-804E-BDC8E44332A4}"/>
              </a:ext>
            </a:extLst>
          </p:cNvPr>
          <p:cNvSpPr txBox="1"/>
          <p:nvPr/>
        </p:nvSpPr>
        <p:spPr>
          <a:xfrm>
            <a:off x="5703904" y="2373978"/>
            <a:ext cx="1106648" cy="272415"/>
          </a:xfrm>
          <a:prstGeom prst="roundRect">
            <a:avLst/>
          </a:prstGeom>
          <a:solidFill>
            <a:srgbClr val="4D8934"/>
          </a:solidFill>
          <a:ln w="25400" cap="flat" cmpd="sng" algn="ctr">
            <a:solidFill>
              <a:srgbClr val="BBD2B2"/>
            </a:solidFill>
            <a:prstDash val="solid"/>
          </a:ln>
          <a:effectLst/>
        </p:spPr>
        <p:txBody>
          <a:bodyPr wrap="square" rtlCol="0">
            <a:spAutoFit/>
          </a:bodyPr>
          <a:lstStyle>
            <a:defPPr>
              <a:defRPr lang="en-US"/>
            </a:defPPr>
            <a:lvl1pPr marR="0" lvl="0" indent="0" algn="ctr" defTabSz="829544" fontAlgn="auto">
              <a:lnSpc>
                <a:spcPct val="100000"/>
              </a:lnSpc>
              <a:spcBef>
                <a:spcPts val="0"/>
              </a:spcBef>
              <a:spcAft>
                <a:spcPts val="0"/>
              </a:spcAft>
              <a:buClrTx/>
              <a:buSzTx/>
              <a:buFontTx/>
              <a:buNone/>
              <a:tabLst/>
              <a:defRPr kumimoji="0" sz="1000" b="0" i="0" u="none" strike="noStrike" kern="0" cap="none" spc="0" normalizeH="0" baseline="0">
                <a:ln>
                  <a:noFill/>
                </a:ln>
                <a:solidFill>
                  <a:prstClr val="white"/>
                </a:solidFill>
                <a:effectLst/>
                <a:uLnTx/>
                <a:uFillTx/>
              </a:defRPr>
            </a:lvl1pPr>
          </a:lstStyle>
          <a:p>
            <a:pPr>
              <a:defRPr/>
            </a:pPr>
            <a:r>
              <a:rPr lang="en-GB" kern="1200">
                <a:solidFill>
                  <a:schemeClr val="bg1"/>
                </a:solidFill>
                <a:latin typeface="Roboto Slab"/>
              </a:rPr>
              <a:t>Internal testing</a:t>
            </a:r>
          </a:p>
        </p:txBody>
      </p:sp>
      <p:cxnSp>
        <p:nvCxnSpPr>
          <p:cNvPr id="149" name="Connector: Elbow 148">
            <a:extLst>
              <a:ext uri="{FF2B5EF4-FFF2-40B4-BE49-F238E27FC236}">
                <a16:creationId xmlns:a16="http://schemas.microsoft.com/office/drawing/2014/main" id="{E3B8C97A-CEFE-41B1-B962-58D670822080}"/>
              </a:ext>
            </a:extLst>
          </p:cNvPr>
          <p:cNvCxnSpPr>
            <a:cxnSpLocks/>
            <a:stCxn id="148" idx="3"/>
            <a:endCxn id="114" idx="0"/>
          </p:cNvCxnSpPr>
          <p:nvPr/>
        </p:nvCxnSpPr>
        <p:spPr>
          <a:xfrm>
            <a:off x="6810552" y="2510186"/>
            <a:ext cx="1532329" cy="406753"/>
          </a:xfrm>
          <a:prstGeom prst="bentConnector2">
            <a:avLst/>
          </a:prstGeom>
          <a:noFill/>
          <a:ln w="9525" cap="flat" cmpd="sng" algn="ctr">
            <a:solidFill>
              <a:srgbClr val="4D8934"/>
            </a:solidFill>
            <a:prstDash val="solid"/>
            <a:tailEnd type="triangle"/>
          </a:ln>
          <a:effectLst/>
        </p:spPr>
      </p:cxnSp>
      <p:sp>
        <p:nvSpPr>
          <p:cNvPr id="150" name="TextBox 149">
            <a:extLst>
              <a:ext uri="{FF2B5EF4-FFF2-40B4-BE49-F238E27FC236}">
                <a16:creationId xmlns:a16="http://schemas.microsoft.com/office/drawing/2014/main" id="{3D216BD0-CAA1-4784-BADF-9787DA9B3784}"/>
              </a:ext>
            </a:extLst>
          </p:cNvPr>
          <p:cNvSpPr txBox="1"/>
          <p:nvPr/>
        </p:nvSpPr>
        <p:spPr>
          <a:xfrm>
            <a:off x="4347834" y="4432615"/>
            <a:ext cx="1192683" cy="397259"/>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prstClr val="black"/>
                </a:solidFill>
                <a:effectLst/>
                <a:uLnTx/>
                <a:uFillTx/>
                <a:latin typeface="Calibri Light"/>
              </a:defRPr>
            </a:lvl1pPr>
          </a:lstStyle>
          <a:p>
            <a:pPr>
              <a:defRPr/>
            </a:pPr>
            <a:r>
              <a:rPr lang="en-GB" sz="1000" kern="1200">
                <a:solidFill>
                  <a:schemeClr val="bg1"/>
                </a:solidFill>
                <a:latin typeface="Roboto Slab"/>
              </a:rPr>
              <a:t>Internal testing</a:t>
            </a:r>
          </a:p>
        </p:txBody>
      </p:sp>
      <p:cxnSp>
        <p:nvCxnSpPr>
          <p:cNvPr id="151" name="Connector: Elbow 150">
            <a:extLst>
              <a:ext uri="{FF2B5EF4-FFF2-40B4-BE49-F238E27FC236}">
                <a16:creationId xmlns:a16="http://schemas.microsoft.com/office/drawing/2014/main" id="{7E80463C-C602-488B-ABAC-90F0726A3A09}"/>
              </a:ext>
            </a:extLst>
          </p:cNvPr>
          <p:cNvCxnSpPr>
            <a:cxnSpLocks/>
            <a:stCxn id="107" idx="0"/>
            <a:endCxn id="150" idx="1"/>
          </p:cNvCxnSpPr>
          <p:nvPr/>
        </p:nvCxnSpPr>
        <p:spPr>
          <a:xfrm rot="5400000" flipH="1" flipV="1">
            <a:off x="4036046" y="4688041"/>
            <a:ext cx="368583" cy="254993"/>
          </a:xfrm>
          <a:prstGeom prst="bentConnector2">
            <a:avLst/>
          </a:prstGeom>
          <a:noFill/>
          <a:ln w="9525" cap="flat" cmpd="sng" algn="ctr">
            <a:solidFill>
              <a:srgbClr val="046A38"/>
            </a:solidFill>
            <a:prstDash val="solid"/>
            <a:tailEnd type="triangle"/>
          </a:ln>
          <a:effectLst/>
        </p:spPr>
      </p:cxnSp>
      <p:sp>
        <p:nvSpPr>
          <p:cNvPr id="152" name="Rectangle 151">
            <a:extLst>
              <a:ext uri="{FF2B5EF4-FFF2-40B4-BE49-F238E27FC236}">
                <a16:creationId xmlns:a16="http://schemas.microsoft.com/office/drawing/2014/main" id="{7793A474-9399-422E-8F78-59C3A8716E96}"/>
              </a:ext>
            </a:extLst>
          </p:cNvPr>
          <p:cNvSpPr/>
          <p:nvPr/>
        </p:nvSpPr>
        <p:spPr>
          <a:xfrm>
            <a:off x="3554010" y="4409658"/>
            <a:ext cx="952902" cy="442622"/>
          </a:xfrm>
          <a:prstGeom prst="rect">
            <a:avLst/>
          </a:prstGeom>
        </p:spPr>
        <p:txBody>
          <a:bodyPr wrap="square">
            <a:spAutoFit/>
          </a:bodyPr>
          <a:lstStyle/>
          <a:p>
            <a:pPr>
              <a:lnSpc>
                <a:spcPct val="150000"/>
              </a:lnSpc>
            </a:pPr>
            <a:r>
              <a:rPr lang="en-GB" sz="800" b="1">
                <a:solidFill>
                  <a:srgbClr val="3C3C3B"/>
                </a:solidFill>
                <a:ea typeface="Arial" panose="020B0604020202020204" pitchFamily="34" charset="0"/>
                <a:cs typeface="Arial" panose="020B0604020202020204" pitchFamily="34" charset="0"/>
              </a:rPr>
              <a:t>Will I send data flows?</a:t>
            </a:r>
            <a:endParaRPr lang="en-GB" sz="800">
              <a:solidFill>
                <a:srgbClr val="3C3C3B"/>
              </a:solidFill>
              <a:ea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600264B-F857-4DAD-9DBF-9E5FD333614F}"/>
              </a:ext>
            </a:extLst>
          </p:cNvPr>
          <p:cNvSpPr txBox="1"/>
          <p:nvPr/>
        </p:nvSpPr>
        <p:spPr>
          <a:xfrm>
            <a:off x="4344371" y="5493869"/>
            <a:ext cx="1192683" cy="397259"/>
          </a:xfrm>
          <a:prstGeom prst="roundRect">
            <a:avLst/>
          </a:prstGeom>
          <a:solidFill>
            <a:srgbClr val="046A38"/>
          </a:solidFill>
          <a:ln w="9525" cap="flat" cmpd="sng" algn="ctr">
            <a:solidFill>
              <a:srgbClr val="A0C6B3"/>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prstClr val="black"/>
                </a:solidFill>
                <a:effectLst/>
                <a:uLnTx/>
                <a:uFillTx/>
                <a:latin typeface="Calibri Light"/>
              </a:defRPr>
            </a:lvl1pPr>
          </a:lstStyle>
          <a:p>
            <a:pPr>
              <a:defRPr/>
            </a:pPr>
            <a:r>
              <a:rPr lang="en-GB" sz="1000" kern="1200">
                <a:solidFill>
                  <a:schemeClr val="bg1"/>
                </a:solidFill>
                <a:latin typeface="Roboto Slab"/>
              </a:rPr>
              <a:t>ISDP Assessment</a:t>
            </a:r>
          </a:p>
        </p:txBody>
      </p:sp>
      <p:cxnSp>
        <p:nvCxnSpPr>
          <p:cNvPr id="154" name="Connector: Elbow 153">
            <a:extLst>
              <a:ext uri="{FF2B5EF4-FFF2-40B4-BE49-F238E27FC236}">
                <a16:creationId xmlns:a16="http://schemas.microsoft.com/office/drawing/2014/main" id="{612827E4-7C62-467B-A31E-4CF87B756421}"/>
              </a:ext>
            </a:extLst>
          </p:cNvPr>
          <p:cNvCxnSpPr>
            <a:cxnSpLocks/>
            <a:stCxn id="107" idx="2"/>
            <a:endCxn id="153" idx="1"/>
          </p:cNvCxnSpPr>
          <p:nvPr/>
        </p:nvCxnSpPr>
        <p:spPr>
          <a:xfrm rot="16200000" flipH="1">
            <a:off x="4070900" y="5419028"/>
            <a:ext cx="295412" cy="251530"/>
          </a:xfrm>
          <a:prstGeom prst="bentConnector2">
            <a:avLst/>
          </a:prstGeom>
          <a:noFill/>
          <a:ln w="9525" cap="flat" cmpd="sng" algn="ctr">
            <a:solidFill>
              <a:srgbClr val="046A38"/>
            </a:solidFill>
            <a:prstDash val="solid"/>
            <a:tailEnd type="triangle"/>
          </a:ln>
          <a:effectLst/>
        </p:spPr>
      </p:cxnSp>
      <p:sp>
        <p:nvSpPr>
          <p:cNvPr id="155" name="Rectangle 154">
            <a:extLst>
              <a:ext uri="{FF2B5EF4-FFF2-40B4-BE49-F238E27FC236}">
                <a16:creationId xmlns:a16="http://schemas.microsoft.com/office/drawing/2014/main" id="{2824EE62-22D2-42C5-A6EB-2F9C16775C90}"/>
              </a:ext>
            </a:extLst>
          </p:cNvPr>
          <p:cNvSpPr/>
          <p:nvPr/>
        </p:nvSpPr>
        <p:spPr>
          <a:xfrm>
            <a:off x="3554356" y="5619848"/>
            <a:ext cx="870604" cy="395558"/>
          </a:xfrm>
          <a:prstGeom prst="rect">
            <a:avLst/>
          </a:prstGeom>
        </p:spPr>
        <p:txBody>
          <a:bodyPr wrap="square">
            <a:spAutoFit/>
          </a:bodyPr>
          <a:lstStyle/>
          <a:p>
            <a:pPr>
              <a:lnSpc>
                <a:spcPct val="150000"/>
              </a:lnSpc>
            </a:pPr>
            <a:r>
              <a:rPr lang="en-GB" sz="700" b="1" dirty="0">
                <a:solidFill>
                  <a:srgbClr val="3C3C3B"/>
                </a:solidFill>
                <a:latin typeface="Roboto Slab"/>
                <a:ea typeface="Arial" panose="020B0604020202020204" pitchFamily="34" charset="0"/>
                <a:cs typeface="Arial" panose="020B0604020202020204" pitchFamily="34" charset="0"/>
              </a:rPr>
              <a:t>Will I require access to EES?</a:t>
            </a:r>
            <a:endParaRPr lang="en-GB" sz="700" dirty="0">
              <a:solidFill>
                <a:srgbClr val="3C3C3B"/>
              </a:solidFill>
              <a:latin typeface="Roboto Slab"/>
              <a:ea typeface="Arial" panose="020B0604020202020204" pitchFamily="34" charset="0"/>
              <a:cs typeface="Arial" panose="020B0604020202020204" pitchFamily="34" charset="0"/>
            </a:endParaRPr>
          </a:p>
        </p:txBody>
      </p:sp>
      <p:cxnSp>
        <p:nvCxnSpPr>
          <p:cNvPr id="156" name="Connector: Elbow 155">
            <a:extLst>
              <a:ext uri="{FF2B5EF4-FFF2-40B4-BE49-F238E27FC236}">
                <a16:creationId xmlns:a16="http://schemas.microsoft.com/office/drawing/2014/main" id="{81F0E8CE-B0C1-4FEB-BF52-EF957EF20B11}"/>
              </a:ext>
            </a:extLst>
          </p:cNvPr>
          <p:cNvCxnSpPr>
            <a:cxnSpLocks/>
            <a:stCxn id="150" idx="3"/>
            <a:endCxn id="108" idx="0"/>
          </p:cNvCxnSpPr>
          <p:nvPr/>
        </p:nvCxnSpPr>
        <p:spPr>
          <a:xfrm>
            <a:off x="5540517" y="4631245"/>
            <a:ext cx="123067" cy="368583"/>
          </a:xfrm>
          <a:prstGeom prst="bentConnector2">
            <a:avLst/>
          </a:prstGeom>
          <a:noFill/>
          <a:ln w="9525" cap="flat" cmpd="sng" algn="ctr">
            <a:solidFill>
              <a:srgbClr val="046A38"/>
            </a:solidFill>
            <a:prstDash val="solid"/>
            <a:tailEnd type="triangle"/>
          </a:ln>
          <a:effectLst/>
        </p:spPr>
      </p:cxnSp>
      <p:cxnSp>
        <p:nvCxnSpPr>
          <p:cNvPr id="157" name="Connector: Elbow 156">
            <a:extLst>
              <a:ext uri="{FF2B5EF4-FFF2-40B4-BE49-F238E27FC236}">
                <a16:creationId xmlns:a16="http://schemas.microsoft.com/office/drawing/2014/main" id="{D45D1CF7-1235-4682-8137-996F6C08C77F}"/>
              </a:ext>
            </a:extLst>
          </p:cNvPr>
          <p:cNvCxnSpPr>
            <a:cxnSpLocks/>
            <a:stCxn id="153" idx="3"/>
            <a:endCxn id="108" idx="2"/>
          </p:cNvCxnSpPr>
          <p:nvPr/>
        </p:nvCxnSpPr>
        <p:spPr>
          <a:xfrm flipV="1">
            <a:off x="5537054" y="5395325"/>
            <a:ext cx="126530" cy="297174"/>
          </a:xfrm>
          <a:prstGeom prst="bentConnector2">
            <a:avLst/>
          </a:prstGeom>
          <a:noFill/>
          <a:ln w="9525" cap="flat" cmpd="sng" algn="ctr">
            <a:solidFill>
              <a:srgbClr val="046A38"/>
            </a:solidFill>
            <a:prstDash val="solid"/>
            <a:tailEnd type="triangle"/>
          </a:ln>
          <a:effectLst/>
        </p:spPr>
      </p:cxnSp>
      <p:cxnSp>
        <p:nvCxnSpPr>
          <p:cNvPr id="158" name="Connector: Elbow 157">
            <a:extLst>
              <a:ext uri="{FF2B5EF4-FFF2-40B4-BE49-F238E27FC236}">
                <a16:creationId xmlns:a16="http://schemas.microsoft.com/office/drawing/2014/main" id="{0EA338E4-C11A-46B8-8908-191C7C9EA2BF}"/>
              </a:ext>
            </a:extLst>
          </p:cNvPr>
          <p:cNvCxnSpPr>
            <a:cxnSpLocks/>
            <a:stCxn id="116" idx="3"/>
            <a:endCxn id="102" idx="0"/>
          </p:cNvCxnSpPr>
          <p:nvPr/>
        </p:nvCxnSpPr>
        <p:spPr>
          <a:xfrm>
            <a:off x="10366753" y="2972395"/>
            <a:ext cx="413370" cy="1145903"/>
          </a:xfrm>
          <a:prstGeom prst="bentConnector5">
            <a:avLst>
              <a:gd name="adj1" fmla="val 55302"/>
              <a:gd name="adj2" fmla="val 49411"/>
              <a:gd name="adj3" fmla="val 54640"/>
            </a:avLst>
          </a:prstGeom>
          <a:noFill/>
          <a:ln w="9525" cap="flat" cmpd="sng" algn="ctr">
            <a:solidFill>
              <a:srgbClr val="046A38"/>
            </a:solidFill>
            <a:prstDash val="solid"/>
            <a:tailEnd type="triangle"/>
          </a:ln>
          <a:effectLst/>
        </p:spPr>
      </p:cxnSp>
      <p:cxnSp>
        <p:nvCxnSpPr>
          <p:cNvPr id="159" name="Connector: Elbow 158">
            <a:extLst>
              <a:ext uri="{FF2B5EF4-FFF2-40B4-BE49-F238E27FC236}">
                <a16:creationId xmlns:a16="http://schemas.microsoft.com/office/drawing/2014/main" id="{31C7A0D9-B66D-4E6E-8083-1F6050DF11CB}"/>
              </a:ext>
            </a:extLst>
          </p:cNvPr>
          <p:cNvCxnSpPr>
            <a:cxnSpLocks/>
            <a:stCxn id="118" idx="3"/>
            <a:endCxn id="145" idx="1"/>
          </p:cNvCxnSpPr>
          <p:nvPr/>
        </p:nvCxnSpPr>
        <p:spPr>
          <a:xfrm>
            <a:off x="8921270" y="5191398"/>
            <a:ext cx="154392" cy="4417"/>
          </a:xfrm>
          <a:prstGeom prst="bentConnector3">
            <a:avLst>
              <a:gd name="adj1" fmla="val 50000"/>
            </a:avLst>
          </a:prstGeom>
          <a:noFill/>
          <a:ln w="9525" cap="flat" cmpd="sng" algn="ctr">
            <a:solidFill>
              <a:srgbClr val="046A38"/>
            </a:solidFill>
            <a:prstDash val="solid"/>
            <a:tailEnd type="triangle"/>
          </a:ln>
          <a:effectLst/>
        </p:spPr>
      </p:cxnSp>
      <p:cxnSp>
        <p:nvCxnSpPr>
          <p:cNvPr id="160" name="Connector: Elbow 159">
            <a:extLst>
              <a:ext uri="{FF2B5EF4-FFF2-40B4-BE49-F238E27FC236}">
                <a16:creationId xmlns:a16="http://schemas.microsoft.com/office/drawing/2014/main" id="{6F46616F-4AE6-4016-9FC6-0A1AE0E8743F}"/>
              </a:ext>
            </a:extLst>
          </p:cNvPr>
          <p:cNvCxnSpPr>
            <a:cxnSpLocks/>
            <a:stCxn id="145" idx="3"/>
            <a:endCxn id="102" idx="0"/>
          </p:cNvCxnSpPr>
          <p:nvPr/>
        </p:nvCxnSpPr>
        <p:spPr>
          <a:xfrm flipV="1">
            <a:off x="10182310" y="4118298"/>
            <a:ext cx="597813" cy="1077517"/>
          </a:xfrm>
          <a:prstGeom prst="bentConnector5">
            <a:avLst>
              <a:gd name="adj1" fmla="val 38239"/>
              <a:gd name="adj2" fmla="val 51276"/>
              <a:gd name="adj3" fmla="val 61761"/>
            </a:avLst>
          </a:prstGeom>
          <a:noFill/>
          <a:ln w="9525" cap="flat" cmpd="sng" algn="ctr">
            <a:solidFill>
              <a:srgbClr val="046A38"/>
            </a:solidFill>
            <a:prstDash val="solid"/>
            <a:tailEnd type="triangle"/>
          </a:ln>
          <a:effectLst/>
        </p:spPr>
      </p:cxnSp>
      <p:sp>
        <p:nvSpPr>
          <p:cNvPr id="161" name="Rectangle 160">
            <a:extLst>
              <a:ext uri="{FF2B5EF4-FFF2-40B4-BE49-F238E27FC236}">
                <a16:creationId xmlns:a16="http://schemas.microsoft.com/office/drawing/2014/main" id="{1DA65B1E-5462-403D-86CA-33C842C557C3}"/>
              </a:ext>
            </a:extLst>
          </p:cNvPr>
          <p:cNvSpPr/>
          <p:nvPr/>
        </p:nvSpPr>
        <p:spPr>
          <a:xfrm>
            <a:off x="3007779" y="6061312"/>
            <a:ext cx="7368065" cy="257956"/>
          </a:xfrm>
          <a:prstGeom prst="rect">
            <a:avLst/>
          </a:prstGeom>
        </p:spPr>
        <p:txBody>
          <a:bodyPr wrap="square">
            <a:spAutoFit/>
          </a:bodyPr>
          <a:lstStyle/>
          <a:p>
            <a:pPr algn="ctr">
              <a:lnSpc>
                <a:spcPct val="150000"/>
              </a:lnSpc>
            </a:pPr>
            <a:r>
              <a:rPr lang="en-GB" sz="800" b="1" dirty="0" err="1">
                <a:solidFill>
                  <a:srgbClr val="046A38"/>
                </a:solidFill>
                <a:latin typeface="Roboto Slab"/>
                <a:ea typeface="Arial" panose="020B0604020202020204" pitchFamily="34" charset="0"/>
                <a:cs typeface="Arial" panose="020B0604020202020204" pitchFamily="34" charset="0"/>
              </a:rPr>
              <a:t>MOCoP</a:t>
            </a:r>
            <a:r>
              <a:rPr lang="en-GB" sz="800" b="1" dirty="0">
                <a:solidFill>
                  <a:srgbClr val="046A38"/>
                </a:solidFill>
                <a:latin typeface="Roboto Slab"/>
                <a:ea typeface="Arial" panose="020B0604020202020204" pitchFamily="34" charset="0"/>
                <a:cs typeface="Arial" panose="020B0604020202020204" pitchFamily="34" charset="0"/>
              </a:rPr>
              <a:t> Qualification process</a:t>
            </a:r>
            <a:endParaRPr lang="en-GB" sz="800" dirty="0">
              <a:solidFill>
                <a:srgbClr val="046A38"/>
              </a:solidFill>
              <a:latin typeface="Roboto Slab"/>
              <a:ea typeface="Arial" panose="020B060402020202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id="{6DACC0BA-3354-445A-A9AE-85698FB85A07}"/>
              </a:ext>
            </a:extLst>
          </p:cNvPr>
          <p:cNvSpPr/>
          <p:nvPr/>
        </p:nvSpPr>
        <p:spPr>
          <a:xfrm>
            <a:off x="2998088" y="3984794"/>
            <a:ext cx="7368065" cy="257956"/>
          </a:xfrm>
          <a:prstGeom prst="rect">
            <a:avLst/>
          </a:prstGeom>
        </p:spPr>
        <p:txBody>
          <a:bodyPr wrap="square">
            <a:spAutoFit/>
          </a:bodyPr>
          <a:lstStyle/>
          <a:p>
            <a:pPr algn="ctr">
              <a:lnSpc>
                <a:spcPct val="150000"/>
              </a:lnSpc>
            </a:pPr>
            <a:r>
              <a:rPr lang="en-GB" sz="800" b="1" dirty="0" err="1">
                <a:solidFill>
                  <a:srgbClr val="4D8934"/>
                </a:solidFill>
                <a:latin typeface="Roboto Slab"/>
                <a:ea typeface="Arial" panose="020B0604020202020204" pitchFamily="34" charset="0"/>
                <a:cs typeface="Arial" panose="020B0604020202020204" pitchFamily="34" charset="0"/>
              </a:rPr>
              <a:t>MCoP</a:t>
            </a:r>
            <a:r>
              <a:rPr lang="en-GB" sz="800" b="1" dirty="0">
                <a:solidFill>
                  <a:srgbClr val="4D8934"/>
                </a:solidFill>
                <a:latin typeface="Roboto Slab"/>
                <a:ea typeface="Arial" panose="020B0604020202020204" pitchFamily="34" charset="0"/>
                <a:cs typeface="Arial" panose="020B0604020202020204" pitchFamily="34" charset="0"/>
              </a:rPr>
              <a:t> Qualification process</a:t>
            </a:r>
            <a:endParaRPr lang="en-GB" sz="800" dirty="0">
              <a:solidFill>
                <a:srgbClr val="4D8934"/>
              </a:solidFill>
              <a:latin typeface="Roboto Slab"/>
              <a:ea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03FB8C01-01F3-4460-930A-B7D1FEDC101A}"/>
              </a:ext>
            </a:extLst>
          </p:cNvPr>
          <p:cNvSpPr/>
          <p:nvPr/>
        </p:nvSpPr>
        <p:spPr>
          <a:xfrm>
            <a:off x="5295929" y="3529665"/>
            <a:ext cx="870604" cy="395558"/>
          </a:xfrm>
          <a:prstGeom prst="rect">
            <a:avLst/>
          </a:prstGeom>
        </p:spPr>
        <p:txBody>
          <a:bodyPr wrap="square">
            <a:spAutoFit/>
          </a:bodyPr>
          <a:lstStyle/>
          <a:p>
            <a:pPr>
              <a:lnSpc>
                <a:spcPct val="150000"/>
              </a:lnSpc>
            </a:pPr>
            <a:r>
              <a:rPr lang="en-GB" sz="700" b="1" dirty="0">
                <a:solidFill>
                  <a:srgbClr val="3C3C3B"/>
                </a:solidFill>
                <a:latin typeface="Roboto Slab"/>
                <a:ea typeface="Arial" panose="020B0604020202020204" pitchFamily="34" charset="0"/>
                <a:cs typeface="Arial" panose="020B0604020202020204" pitchFamily="34" charset="0"/>
              </a:rPr>
              <a:t>Will I require access to GES?</a:t>
            </a:r>
            <a:endParaRPr lang="en-GB" sz="700" dirty="0">
              <a:solidFill>
                <a:srgbClr val="3C3C3B"/>
              </a:solidFill>
              <a:latin typeface="Roboto Slab"/>
              <a:ea typeface="Arial" panose="020B0604020202020204" pitchFamily="34" charset="0"/>
              <a:cs typeface="Arial" panose="020B0604020202020204" pitchFamily="34" charset="0"/>
            </a:endParaRPr>
          </a:p>
        </p:txBody>
      </p:sp>
      <p:cxnSp>
        <p:nvCxnSpPr>
          <p:cNvPr id="164" name="Straight Arrow Connector 163">
            <a:extLst>
              <a:ext uri="{FF2B5EF4-FFF2-40B4-BE49-F238E27FC236}">
                <a16:creationId xmlns:a16="http://schemas.microsoft.com/office/drawing/2014/main" id="{B3530C1A-AD15-4014-A87F-9F46CB0E7DE6}"/>
              </a:ext>
            </a:extLst>
          </p:cNvPr>
          <p:cNvCxnSpPr>
            <a:cxnSpLocks/>
            <a:stCxn id="104" idx="3"/>
            <a:endCxn id="114" idx="1"/>
          </p:cNvCxnSpPr>
          <p:nvPr/>
        </p:nvCxnSpPr>
        <p:spPr>
          <a:xfrm>
            <a:off x="5806306" y="3051296"/>
            <a:ext cx="1983251" cy="1851"/>
          </a:xfrm>
          <a:prstGeom prst="straightConnector1">
            <a:avLst/>
          </a:prstGeom>
          <a:noFill/>
          <a:ln w="9525" cap="flat" cmpd="sng" algn="ctr">
            <a:solidFill>
              <a:srgbClr val="4D8934"/>
            </a:solidFill>
            <a:prstDash val="solid"/>
            <a:tailEnd type="triangle"/>
          </a:ln>
          <a:effectLst/>
        </p:spPr>
      </p:cxnSp>
      <p:sp>
        <p:nvSpPr>
          <p:cNvPr id="165" name="TextBox 164">
            <a:extLst>
              <a:ext uri="{FF2B5EF4-FFF2-40B4-BE49-F238E27FC236}">
                <a16:creationId xmlns:a16="http://schemas.microsoft.com/office/drawing/2014/main" id="{9559F4E9-285C-4776-B281-E97EF435A889}"/>
              </a:ext>
            </a:extLst>
          </p:cNvPr>
          <p:cNvSpPr txBox="1"/>
          <p:nvPr/>
        </p:nvSpPr>
        <p:spPr>
          <a:xfrm>
            <a:off x="465409" y="1355752"/>
            <a:ext cx="10361936" cy="612155"/>
          </a:xfrm>
          <a:prstGeom prst="rect">
            <a:avLst/>
          </a:prstGeom>
        </p:spPr>
        <p:txBody>
          <a:bodyPr wrap="square">
            <a:spAutoFit/>
          </a:bodyPr>
          <a:lstStyle>
            <a:defPPr>
              <a:defRPr lang="en-US"/>
            </a:defPPr>
            <a:lvl1pPr>
              <a:lnSpc>
                <a:spcPct val="150000"/>
              </a:lnSpc>
              <a:defRPr sz="1200" b="1">
                <a:solidFill>
                  <a:srgbClr val="3C3C3B"/>
                </a:solidFill>
                <a:ea typeface="Arial" panose="020B0604020202020204" pitchFamily="34" charset="0"/>
                <a:cs typeface="Arial" panose="020B0604020202020204" pitchFamily="34" charset="0"/>
              </a:defRPr>
            </a:lvl1pPr>
          </a:lstStyle>
          <a:p>
            <a:r>
              <a:rPr lang="en-GB" b="0" dirty="0">
                <a:solidFill>
                  <a:schemeClr val="tx1"/>
                </a:solidFill>
                <a:latin typeface="Roboto Slab"/>
                <a:ea typeface="+mn-ea"/>
                <a:cs typeface="+mn-cs"/>
              </a:rPr>
              <a:t>After the applicant submits an application form, they will receive an email outlining the following steps in further detail; they will then also be offered a meeting if they have any further questions</a:t>
            </a:r>
          </a:p>
        </p:txBody>
      </p:sp>
      <p:grpSp>
        <p:nvGrpSpPr>
          <p:cNvPr id="200" name="Group 199">
            <a:extLst>
              <a:ext uri="{FF2B5EF4-FFF2-40B4-BE49-F238E27FC236}">
                <a16:creationId xmlns:a16="http://schemas.microsoft.com/office/drawing/2014/main" id="{A4F84931-E64F-425D-9B25-C044B8EB2ED8}"/>
              </a:ext>
            </a:extLst>
          </p:cNvPr>
          <p:cNvGrpSpPr/>
          <p:nvPr/>
        </p:nvGrpSpPr>
        <p:grpSpPr>
          <a:xfrm>
            <a:off x="7744914" y="380635"/>
            <a:ext cx="2378141" cy="567266"/>
            <a:chOff x="8636404" y="92107"/>
            <a:chExt cx="2378141" cy="567266"/>
          </a:xfrm>
        </p:grpSpPr>
        <p:grpSp>
          <p:nvGrpSpPr>
            <p:cNvPr id="201" name="Group 200">
              <a:extLst>
                <a:ext uri="{FF2B5EF4-FFF2-40B4-BE49-F238E27FC236}">
                  <a16:creationId xmlns:a16="http://schemas.microsoft.com/office/drawing/2014/main" id="{233C45D0-E682-470B-A896-B00740ACE2E6}"/>
                </a:ext>
              </a:extLst>
            </p:cNvPr>
            <p:cNvGrpSpPr/>
            <p:nvPr/>
          </p:nvGrpSpPr>
          <p:grpSpPr>
            <a:xfrm>
              <a:off x="8835429" y="298657"/>
              <a:ext cx="360000" cy="360000"/>
              <a:chOff x="1732911" y="2350183"/>
              <a:chExt cx="1957131" cy="1957131"/>
            </a:xfrm>
          </p:grpSpPr>
          <p:sp>
            <p:nvSpPr>
              <p:cNvPr id="232" name="Oval 231">
                <a:extLst>
                  <a:ext uri="{FF2B5EF4-FFF2-40B4-BE49-F238E27FC236}">
                    <a16:creationId xmlns:a16="http://schemas.microsoft.com/office/drawing/2014/main" id="{7CC2D7F9-160A-4726-A0DD-728245B6CE40}"/>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233" name="Graphic 4">
                <a:extLst>
                  <a:ext uri="{FF2B5EF4-FFF2-40B4-BE49-F238E27FC236}">
                    <a16:creationId xmlns:a16="http://schemas.microsoft.com/office/drawing/2014/main" id="{08E0CB60-3E94-40BE-956B-297BBA717310}"/>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202" name="Group 201">
              <a:extLst>
                <a:ext uri="{FF2B5EF4-FFF2-40B4-BE49-F238E27FC236}">
                  <a16:creationId xmlns:a16="http://schemas.microsoft.com/office/drawing/2014/main" id="{62D750DD-B122-4B6F-AC34-78B570112036}"/>
                </a:ext>
              </a:extLst>
            </p:cNvPr>
            <p:cNvGrpSpPr/>
            <p:nvPr/>
          </p:nvGrpSpPr>
          <p:grpSpPr>
            <a:xfrm>
              <a:off x="9371105" y="299046"/>
              <a:ext cx="360000" cy="360000"/>
              <a:chOff x="3901740" y="2350183"/>
              <a:chExt cx="1957131" cy="1957131"/>
            </a:xfrm>
          </p:grpSpPr>
          <p:sp>
            <p:nvSpPr>
              <p:cNvPr id="216" name="Oval 215">
                <a:extLst>
                  <a:ext uri="{FF2B5EF4-FFF2-40B4-BE49-F238E27FC236}">
                    <a16:creationId xmlns:a16="http://schemas.microsoft.com/office/drawing/2014/main" id="{B56DEF20-67B5-4A05-AA3F-36D850EFD53A}"/>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217" name="Group 216">
                <a:extLst>
                  <a:ext uri="{FF2B5EF4-FFF2-40B4-BE49-F238E27FC236}">
                    <a16:creationId xmlns:a16="http://schemas.microsoft.com/office/drawing/2014/main" id="{EE95C615-B829-4F65-9AA0-1D3AC4801D5B}"/>
                  </a:ext>
                </a:extLst>
              </p:cNvPr>
              <p:cNvGrpSpPr/>
              <p:nvPr/>
            </p:nvGrpSpPr>
            <p:grpSpPr>
              <a:xfrm>
                <a:off x="4313459" y="2740809"/>
                <a:ext cx="1180441" cy="1182252"/>
                <a:chOff x="4313459" y="2740809"/>
                <a:chExt cx="1180441" cy="1182252"/>
              </a:xfrm>
            </p:grpSpPr>
            <p:sp>
              <p:nvSpPr>
                <p:cNvPr id="218" name="Graphic 4">
                  <a:extLst>
                    <a:ext uri="{FF2B5EF4-FFF2-40B4-BE49-F238E27FC236}">
                      <a16:creationId xmlns:a16="http://schemas.microsoft.com/office/drawing/2014/main" id="{5DC4329E-A81D-4B54-9095-3FFCE3CF05BC}"/>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219" name="Graphic 4">
                  <a:extLst>
                    <a:ext uri="{FF2B5EF4-FFF2-40B4-BE49-F238E27FC236}">
                      <a16:creationId xmlns:a16="http://schemas.microsoft.com/office/drawing/2014/main" id="{2985D40C-36E4-4B00-AF9A-D87C86DEA510}"/>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0B8EBEEC-91F4-4780-836E-AE483BA385C0}"/>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F1303AC4-094F-49B1-AAA3-F1791F327F2B}"/>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CF043110-0DAE-4A8B-A096-259FAE7C574D}"/>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7AF14270-161D-43DE-B787-D2A28B298576}"/>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5948D849-3972-4426-957D-C4EAEE1D4E79}"/>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41D92BC-4E55-4F37-B836-75E00785F2D0}"/>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386C00C9-6A75-4B6F-BD93-332C8B98344E}"/>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EF238DBE-8068-4E11-ABAD-3AB2AF111817}"/>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D1AF4AF5-F504-49E7-B9AE-DDD614B26FDC}"/>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DB1904A7-5696-4854-8237-ED196A45B579}"/>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84DF7FB5-6DD0-46CA-A450-079045D1A296}"/>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35DA8A31-C9CB-448C-80FC-441933EDEC64}"/>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sp>
          <p:nvSpPr>
            <p:cNvPr id="203" name="TextBox 202">
              <a:extLst>
                <a:ext uri="{FF2B5EF4-FFF2-40B4-BE49-F238E27FC236}">
                  <a16:creationId xmlns:a16="http://schemas.microsoft.com/office/drawing/2014/main" id="{96E7F6F9-0FEA-4A2E-A9C5-65C43E77AF47}"/>
                </a:ext>
              </a:extLst>
            </p:cNvPr>
            <p:cNvSpPr txBox="1"/>
            <p:nvPr/>
          </p:nvSpPr>
          <p:spPr>
            <a:xfrm>
              <a:off x="10246394"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204" name="TextBox 203">
              <a:extLst>
                <a:ext uri="{FF2B5EF4-FFF2-40B4-BE49-F238E27FC236}">
                  <a16:creationId xmlns:a16="http://schemas.microsoft.com/office/drawing/2014/main" id="{91207D43-3DE7-4015-9768-040C0ADE3697}"/>
                </a:ext>
              </a:extLst>
            </p:cNvPr>
            <p:cNvSpPr txBox="1"/>
            <p:nvPr/>
          </p:nvSpPr>
          <p:spPr>
            <a:xfrm>
              <a:off x="9729703"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205" name="TextBox 204">
              <a:extLst>
                <a:ext uri="{FF2B5EF4-FFF2-40B4-BE49-F238E27FC236}">
                  <a16:creationId xmlns:a16="http://schemas.microsoft.com/office/drawing/2014/main" id="{E87B56D8-FA50-4A3D-AB02-B70B3E16B9E4}"/>
                </a:ext>
              </a:extLst>
            </p:cNvPr>
            <p:cNvSpPr txBox="1"/>
            <p:nvPr/>
          </p:nvSpPr>
          <p:spPr>
            <a:xfrm>
              <a:off x="9183009" y="9553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206" name="TextBox 205">
              <a:extLst>
                <a:ext uri="{FF2B5EF4-FFF2-40B4-BE49-F238E27FC236}">
                  <a16:creationId xmlns:a16="http://schemas.microsoft.com/office/drawing/2014/main" id="{8B4A9AFE-95B3-4DA0-9D6E-CA2851D1D406}"/>
                </a:ext>
              </a:extLst>
            </p:cNvPr>
            <p:cNvSpPr txBox="1"/>
            <p:nvPr/>
          </p:nvSpPr>
          <p:spPr>
            <a:xfrm>
              <a:off x="8636404" y="96586"/>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nvGrpSpPr>
            <p:cNvPr id="207" name="Group 206">
              <a:extLst>
                <a:ext uri="{FF2B5EF4-FFF2-40B4-BE49-F238E27FC236}">
                  <a16:creationId xmlns:a16="http://schemas.microsoft.com/office/drawing/2014/main" id="{9B52AD59-61D8-4EDF-8876-B3AE4DEA94DE}"/>
                </a:ext>
              </a:extLst>
            </p:cNvPr>
            <p:cNvGrpSpPr/>
            <p:nvPr/>
          </p:nvGrpSpPr>
          <p:grpSpPr>
            <a:xfrm>
              <a:off x="9910863" y="299046"/>
              <a:ext cx="360000" cy="360000"/>
              <a:chOff x="6070568" y="2350183"/>
              <a:chExt cx="1957131" cy="1957131"/>
            </a:xfrm>
          </p:grpSpPr>
          <p:sp>
            <p:nvSpPr>
              <p:cNvPr id="211" name="Oval 210">
                <a:extLst>
                  <a:ext uri="{FF2B5EF4-FFF2-40B4-BE49-F238E27FC236}">
                    <a16:creationId xmlns:a16="http://schemas.microsoft.com/office/drawing/2014/main" id="{F9C05E77-B47F-422A-BDE0-03D94D309181}"/>
                  </a:ext>
                </a:extLst>
              </p:cNvPr>
              <p:cNvSpPr/>
              <p:nvPr/>
            </p:nvSpPr>
            <p:spPr bwMode="gray">
              <a:xfrm>
                <a:off x="6070568"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212" name="Graphic 4">
                <a:extLst>
                  <a:ext uri="{FF2B5EF4-FFF2-40B4-BE49-F238E27FC236}">
                    <a16:creationId xmlns:a16="http://schemas.microsoft.com/office/drawing/2014/main" id="{5BA08C05-434E-460A-8739-F7BDC2D192A1}"/>
                  </a:ext>
                </a:extLst>
              </p:cNvPr>
              <p:cNvGrpSpPr>
                <a:grpSpLocks/>
              </p:cNvGrpSpPr>
              <p:nvPr/>
            </p:nvGrpSpPr>
            <p:grpSpPr>
              <a:xfrm>
                <a:off x="6458740" y="2738353"/>
                <a:ext cx="1180803" cy="1180801"/>
                <a:chOff x="905454" y="1885990"/>
                <a:chExt cx="362309" cy="362610"/>
              </a:xfrm>
              <a:solidFill>
                <a:schemeClr val="bg1"/>
              </a:solidFill>
            </p:grpSpPr>
            <p:sp>
              <p:nvSpPr>
                <p:cNvPr id="213" name="Graphic 4">
                  <a:extLst>
                    <a:ext uri="{FF2B5EF4-FFF2-40B4-BE49-F238E27FC236}">
                      <a16:creationId xmlns:a16="http://schemas.microsoft.com/office/drawing/2014/main" id="{5B960081-3673-40A8-B78B-2B45DC048F75}"/>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3B16765B-9B13-452B-9161-715559AED6A0}"/>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solidFill>
                  <a:schemeClr val="bg1"/>
                </a:solidFill>
                <a:ln w="6390" cap="flat">
                  <a:solidFill>
                    <a:schemeClr val="accent3"/>
                  </a:solid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B85F3851-80B7-40F3-861F-F7C79B0D06E1}"/>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solidFill>
                    <a:schemeClr val="accent3"/>
                  </a:solidFill>
                  <a:prstDash val="solid"/>
                  <a:miter/>
                </a:ln>
              </p:spPr>
              <p:txBody>
                <a:bodyPr rtlCol="0" anchor="ctr"/>
                <a:lstStyle/>
                <a:p>
                  <a:endParaRPr lang="en-US"/>
                </a:p>
              </p:txBody>
            </p:sp>
          </p:grpSp>
        </p:grpSp>
        <p:grpSp>
          <p:nvGrpSpPr>
            <p:cNvPr id="208" name="Group 207">
              <a:extLst>
                <a:ext uri="{FF2B5EF4-FFF2-40B4-BE49-F238E27FC236}">
                  <a16:creationId xmlns:a16="http://schemas.microsoft.com/office/drawing/2014/main" id="{1D0B36E3-6DE7-4FC3-9C78-0C12CD4AD052}"/>
                </a:ext>
              </a:extLst>
            </p:cNvPr>
            <p:cNvGrpSpPr/>
            <p:nvPr/>
          </p:nvGrpSpPr>
          <p:grpSpPr>
            <a:xfrm>
              <a:off x="10450469" y="299373"/>
              <a:ext cx="360000" cy="360000"/>
              <a:chOff x="8785815" y="2199554"/>
              <a:chExt cx="1957131" cy="1957131"/>
            </a:xfrm>
          </p:grpSpPr>
          <p:sp>
            <p:nvSpPr>
              <p:cNvPr id="209" name="Oval 208">
                <a:extLst>
                  <a:ext uri="{FF2B5EF4-FFF2-40B4-BE49-F238E27FC236}">
                    <a16:creationId xmlns:a16="http://schemas.microsoft.com/office/drawing/2014/main" id="{36D115B8-BAB1-4F93-9AA6-AFA5BBCF6DA9}"/>
                  </a:ext>
                </a:extLst>
              </p:cNvPr>
              <p:cNvSpPr/>
              <p:nvPr/>
            </p:nvSpPr>
            <p:spPr bwMode="gray">
              <a:xfrm>
                <a:off x="8785815" y="2199554"/>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0" name="Graphic 4">
                <a:extLst>
                  <a:ext uri="{FF2B5EF4-FFF2-40B4-BE49-F238E27FC236}">
                    <a16:creationId xmlns:a16="http://schemas.microsoft.com/office/drawing/2014/main" id="{77D560D0-C358-4F2F-80F1-DD7A313BE073}"/>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364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Accreditation journey – </a:t>
            </a:r>
            <a:br>
              <a:rPr lang="en-GB" dirty="0"/>
            </a:br>
            <a:r>
              <a:rPr lang="en-GB" dirty="0" err="1"/>
              <a:t>mcOp</a:t>
            </a:r>
            <a:r>
              <a:rPr lang="en-GB" dirty="0"/>
              <a:t>/MOCOP</a:t>
            </a:r>
          </a:p>
        </p:txBody>
      </p:sp>
      <p:sp>
        <p:nvSpPr>
          <p:cNvPr id="6" name="Rectangle 5">
            <a:extLst>
              <a:ext uri="{FF2B5EF4-FFF2-40B4-BE49-F238E27FC236}">
                <a16:creationId xmlns:a16="http://schemas.microsoft.com/office/drawing/2014/main" id="{3868E510-D45F-4077-AAB0-651755B0A559}"/>
              </a:ext>
            </a:extLst>
          </p:cNvPr>
          <p:cNvSpPr/>
          <p:nvPr/>
        </p:nvSpPr>
        <p:spPr>
          <a:xfrm>
            <a:off x="261572" y="1304881"/>
            <a:ext cx="11688258" cy="2198353"/>
          </a:xfrm>
          <a:prstGeom prst="rect">
            <a:avLst/>
          </a:prstGeom>
          <a:solidFill>
            <a:schemeClr val="bg1"/>
          </a:solidFill>
          <a:ln w="28575" cap="flat" cmpd="sng" algn="ctr">
            <a:solidFill>
              <a:srgbClr val="68A495"/>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9" name="Rectangle 8">
            <a:extLst>
              <a:ext uri="{FF2B5EF4-FFF2-40B4-BE49-F238E27FC236}">
                <a16:creationId xmlns:a16="http://schemas.microsoft.com/office/drawing/2014/main" id="{B2048D94-ABA0-4A33-9C6D-7421B45400AB}"/>
              </a:ext>
            </a:extLst>
          </p:cNvPr>
          <p:cNvSpPr/>
          <p:nvPr/>
        </p:nvSpPr>
        <p:spPr>
          <a:xfrm>
            <a:off x="250367" y="3429000"/>
            <a:ext cx="11699463" cy="2816237"/>
          </a:xfrm>
          <a:prstGeom prst="rect">
            <a:avLst/>
          </a:prstGeom>
          <a:noFill/>
          <a:ln w="28575" cap="flat" cmpd="sng" algn="ctr">
            <a:solidFill>
              <a:srgbClr val="68A495"/>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10" name="Title 3">
            <a:extLst>
              <a:ext uri="{FF2B5EF4-FFF2-40B4-BE49-F238E27FC236}">
                <a16:creationId xmlns:a16="http://schemas.microsoft.com/office/drawing/2014/main" id="{BAB12FEA-02A8-4DC0-B113-FB4FDA962791}"/>
              </a:ext>
            </a:extLst>
          </p:cNvPr>
          <p:cNvSpPr txBox="1">
            <a:spLocks/>
          </p:cNvSpPr>
          <p:nvPr/>
        </p:nvSpPr>
        <p:spPr bwMode="gray">
          <a:xfrm>
            <a:off x="370634" y="3503235"/>
            <a:ext cx="3752850" cy="311945"/>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lnSpc>
                <a:spcPct val="150000"/>
              </a:lnSpc>
            </a:pPr>
            <a:r>
              <a:rPr lang="en-GB" sz="1400" b="1" dirty="0" err="1">
                <a:solidFill>
                  <a:srgbClr val="68A495"/>
                </a:solidFill>
                <a:latin typeface="Roboto Slab"/>
                <a:cs typeface="Calibri Light" panose="020F0302020204030204" pitchFamily="34" charset="0"/>
              </a:rPr>
              <a:t>MOCoP</a:t>
            </a:r>
            <a:endParaRPr lang="en-GB" sz="1400" b="1" dirty="0">
              <a:solidFill>
                <a:srgbClr val="68A495"/>
              </a:solidFill>
              <a:latin typeface="Roboto Slab"/>
              <a:cs typeface="Calibri Light" panose="020F0302020204030204" pitchFamily="34" charset="0"/>
            </a:endParaRPr>
          </a:p>
        </p:txBody>
      </p:sp>
      <p:sp>
        <p:nvSpPr>
          <p:cNvPr id="11" name="Title 3">
            <a:extLst>
              <a:ext uri="{FF2B5EF4-FFF2-40B4-BE49-F238E27FC236}">
                <a16:creationId xmlns:a16="http://schemas.microsoft.com/office/drawing/2014/main" id="{2F4883D7-30E4-406E-AE3D-65786B48CC7D}"/>
              </a:ext>
            </a:extLst>
          </p:cNvPr>
          <p:cNvSpPr txBox="1">
            <a:spLocks/>
          </p:cNvSpPr>
          <p:nvPr/>
        </p:nvSpPr>
        <p:spPr bwMode="gray">
          <a:xfrm>
            <a:off x="370634" y="1389705"/>
            <a:ext cx="3752850" cy="311945"/>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lnSpc>
                <a:spcPct val="150000"/>
              </a:lnSpc>
            </a:pPr>
            <a:r>
              <a:rPr lang="en-GB" sz="1400" b="1" dirty="0" err="1">
                <a:solidFill>
                  <a:srgbClr val="68A495"/>
                </a:solidFill>
                <a:latin typeface="Roboto Slab"/>
                <a:cs typeface="Calibri Light" panose="020F0302020204030204" pitchFamily="34" charset="0"/>
              </a:rPr>
              <a:t>MCoP</a:t>
            </a:r>
            <a:endParaRPr lang="en-GB" sz="1400" b="1" dirty="0">
              <a:solidFill>
                <a:srgbClr val="68A495"/>
              </a:solidFill>
              <a:latin typeface="Roboto Slab"/>
              <a:cs typeface="Calibri Light" panose="020F0302020204030204" pitchFamily="34" charset="0"/>
            </a:endParaRPr>
          </a:p>
        </p:txBody>
      </p:sp>
      <p:sp>
        <p:nvSpPr>
          <p:cNvPr id="12" name="Rectangle 11">
            <a:extLst>
              <a:ext uri="{FF2B5EF4-FFF2-40B4-BE49-F238E27FC236}">
                <a16:creationId xmlns:a16="http://schemas.microsoft.com/office/drawing/2014/main" id="{1CADA151-6D15-4610-9137-4E38920A59E9}"/>
              </a:ext>
            </a:extLst>
          </p:cNvPr>
          <p:cNvSpPr/>
          <p:nvPr/>
        </p:nvSpPr>
        <p:spPr>
          <a:xfrm>
            <a:off x="370634" y="1833423"/>
            <a:ext cx="9299459" cy="1443152"/>
          </a:xfrm>
          <a:prstGeom prst="rect">
            <a:avLst/>
          </a:prstGeom>
        </p:spPr>
        <p:txBody>
          <a:bodyPr wrap="square" lIns="91440" tIns="45720" rIns="91440" bIns="45720" anchor="t">
            <a:spAutoFit/>
          </a:bodyPr>
          <a:lstStyle/>
          <a:p>
            <a:pPr>
              <a:lnSpc>
                <a:spcPct val="150000"/>
              </a:lnSpc>
            </a:pPr>
            <a:r>
              <a:rPr lang="en-GB" sz="1200" dirty="0">
                <a:latin typeface="Roboto Slab"/>
                <a:ea typeface="Arial" panose="020B0604020202020204" pitchFamily="34" charset="0"/>
                <a:cs typeface="Calibri Light"/>
              </a:rPr>
              <a:t>Parties undergoing </a:t>
            </a:r>
            <a:r>
              <a:rPr lang="en-GB" sz="1200" dirty="0" err="1">
                <a:latin typeface="Roboto Slab"/>
                <a:ea typeface="Arial" panose="020B0604020202020204" pitchFamily="34" charset="0"/>
                <a:cs typeface="Calibri Light"/>
              </a:rPr>
              <a:t>MCoP</a:t>
            </a:r>
            <a:r>
              <a:rPr lang="en-GB" sz="1200" dirty="0">
                <a:latin typeface="Roboto Slab"/>
                <a:ea typeface="Arial" panose="020B0604020202020204" pitchFamily="34" charset="0"/>
                <a:cs typeface="Calibri Light"/>
              </a:rPr>
              <a:t> accreditation can qualify as Gas Meter Installer (MI) and/or a Meter Equipment Manager (MEM). These are two separate accreditations and therefore requires two separate Business Solution Assessment (BSA) forms/site audits to be completed.</a:t>
            </a:r>
          </a:p>
          <a:p>
            <a:pPr>
              <a:lnSpc>
                <a:spcPct val="150000"/>
              </a:lnSpc>
            </a:pPr>
            <a:endParaRPr lang="en-GB" sz="1200" dirty="0">
              <a:latin typeface="Roboto Slab"/>
              <a:ea typeface="Arial" panose="020B0604020202020204" pitchFamily="34" charset="0"/>
              <a:cs typeface="Calibri Light" panose="020F0302020204030204" pitchFamily="34" charset="0"/>
            </a:endParaRPr>
          </a:p>
          <a:p>
            <a:pPr>
              <a:lnSpc>
                <a:spcPct val="150000"/>
              </a:lnSpc>
            </a:pPr>
            <a:r>
              <a:rPr lang="en-GB" sz="1200" dirty="0">
                <a:latin typeface="Roboto Slab"/>
                <a:ea typeface="Arial" panose="020B0604020202020204" pitchFamily="34" charset="0"/>
                <a:cs typeface="Calibri Light"/>
              </a:rPr>
              <a:t>The current scheme auditor responsible for performing both the desktop and site audits is Wilcock.</a:t>
            </a:r>
          </a:p>
        </p:txBody>
      </p:sp>
      <p:sp>
        <p:nvSpPr>
          <p:cNvPr id="13" name="TextBox 12">
            <a:extLst>
              <a:ext uri="{FF2B5EF4-FFF2-40B4-BE49-F238E27FC236}">
                <a16:creationId xmlns:a16="http://schemas.microsoft.com/office/drawing/2014/main" id="{54FB2A11-53DF-41EB-AEAA-5E87746E63BE}"/>
              </a:ext>
            </a:extLst>
          </p:cNvPr>
          <p:cNvSpPr txBox="1"/>
          <p:nvPr/>
        </p:nvSpPr>
        <p:spPr>
          <a:xfrm>
            <a:off x="370634" y="4021527"/>
            <a:ext cx="9299459" cy="2215991"/>
          </a:xfrm>
          <a:prstGeom prst="rect">
            <a:avLst/>
          </a:prstGeom>
          <a:noFill/>
        </p:spPr>
        <p:txBody>
          <a:bodyPr wrap="square" lIns="91440" tIns="45720" rIns="91440" bIns="45720" rtlCol="0" anchor="t">
            <a:spAutoFit/>
          </a:bodyPr>
          <a:lstStyle/>
          <a:p>
            <a:pPr>
              <a:lnSpc>
                <a:spcPct val="150000"/>
              </a:lnSpc>
            </a:pPr>
            <a:r>
              <a:rPr lang="en-GB" sz="1200">
                <a:latin typeface="Roboto Slab"/>
                <a:ea typeface="Arial" panose="020B0604020202020204" pitchFamily="34" charset="0"/>
                <a:cs typeface="Calibri Light"/>
              </a:rPr>
              <a:t>Parties undergoing MOCoP accreditation are required to fulfil </a:t>
            </a:r>
            <a:r>
              <a:rPr lang="en-GB" sz="1200" b="1">
                <a:latin typeface="Roboto Slab"/>
                <a:ea typeface="Arial" panose="020B0604020202020204" pitchFamily="34" charset="0"/>
                <a:cs typeface="Calibri Light"/>
              </a:rPr>
              <a:t>both</a:t>
            </a:r>
            <a:r>
              <a:rPr lang="en-GB" sz="1200">
                <a:latin typeface="Roboto Slab"/>
                <a:ea typeface="Arial" panose="020B0604020202020204" pitchFamily="34" charset="0"/>
                <a:cs typeface="Calibri Light"/>
              </a:rPr>
              <a:t> meter installation work and general meter equipment management responsibilities. They will therefore be required to demonstrate their capabilities to perform both these roles in practice as part of their site audit.</a:t>
            </a:r>
          </a:p>
          <a:p>
            <a:pPr>
              <a:lnSpc>
                <a:spcPct val="150000"/>
              </a:lnSpc>
            </a:pPr>
            <a:endParaRPr lang="en-GB" sz="1200" dirty="0">
              <a:latin typeface="Roboto Slab"/>
              <a:ea typeface="Arial" panose="020B0604020202020204" pitchFamily="34" charset="0"/>
              <a:cs typeface="Calibri Light" panose="020F0302020204030204" pitchFamily="34" charset="0"/>
            </a:endParaRPr>
          </a:p>
          <a:p>
            <a:pPr>
              <a:lnSpc>
                <a:spcPct val="150000"/>
              </a:lnSpc>
            </a:pPr>
            <a:r>
              <a:rPr lang="en-GB" sz="1200">
                <a:latin typeface="Roboto Slab"/>
                <a:ea typeface="Arial" panose="020B0604020202020204" pitchFamily="34" charset="0"/>
                <a:cs typeface="Calibri Light"/>
              </a:rPr>
              <a:t>The desktop audit (aka the HQ audit) is currently performed by the REC Code Manager.</a:t>
            </a:r>
          </a:p>
          <a:p>
            <a:pPr>
              <a:lnSpc>
                <a:spcPct val="150000"/>
              </a:lnSpc>
            </a:pPr>
            <a:endParaRPr lang="en-GB" sz="1200" dirty="0">
              <a:latin typeface="Roboto Slab"/>
              <a:ea typeface="Arial" panose="020B0604020202020204" pitchFamily="34" charset="0"/>
              <a:cs typeface="Calibri Light" panose="020F0302020204030204" pitchFamily="34" charset="0"/>
            </a:endParaRPr>
          </a:p>
          <a:p>
            <a:pPr>
              <a:lnSpc>
                <a:spcPct val="150000"/>
              </a:lnSpc>
            </a:pPr>
            <a:r>
              <a:rPr lang="en-GB" sz="1200">
                <a:latin typeface="Roboto Slab"/>
                <a:ea typeface="Arial" panose="020B0604020202020204" pitchFamily="34" charset="0"/>
                <a:cs typeface="Calibri Light"/>
              </a:rPr>
              <a:t>The current scheme auditor responsible for performing the site audit is </a:t>
            </a:r>
            <a:r>
              <a:rPr lang="en-GB" sz="1200" err="1">
                <a:latin typeface="Roboto Slab"/>
                <a:ea typeface="Arial" panose="020B0604020202020204" pitchFamily="34" charset="0"/>
                <a:cs typeface="Calibri Light"/>
              </a:rPr>
              <a:t>Gemserv</a:t>
            </a:r>
            <a:r>
              <a:rPr lang="en-GB" sz="1200">
                <a:latin typeface="Roboto Slab"/>
                <a:ea typeface="Arial" panose="020B0604020202020204" pitchFamily="34" charset="0"/>
                <a:cs typeface="Calibri Light"/>
              </a:rPr>
              <a:t>.</a:t>
            </a:r>
          </a:p>
          <a:p>
            <a:endParaRPr lang="en-GB" sz="1200" dirty="0"/>
          </a:p>
        </p:txBody>
      </p:sp>
      <p:grpSp>
        <p:nvGrpSpPr>
          <p:cNvPr id="14" name="Group 13">
            <a:extLst>
              <a:ext uri="{FF2B5EF4-FFF2-40B4-BE49-F238E27FC236}">
                <a16:creationId xmlns:a16="http://schemas.microsoft.com/office/drawing/2014/main" id="{0D2C7B8C-EE98-4EF1-BBBF-7A26FF4F69CB}"/>
              </a:ext>
            </a:extLst>
          </p:cNvPr>
          <p:cNvGrpSpPr/>
          <p:nvPr/>
        </p:nvGrpSpPr>
        <p:grpSpPr>
          <a:xfrm>
            <a:off x="10965714" y="1389705"/>
            <a:ext cx="900000" cy="900000"/>
            <a:chOff x="5228913" y="1212722"/>
            <a:chExt cx="1957131" cy="1957131"/>
          </a:xfrm>
        </p:grpSpPr>
        <p:sp>
          <p:nvSpPr>
            <p:cNvPr id="15" name="Oval 14">
              <a:extLst>
                <a:ext uri="{FF2B5EF4-FFF2-40B4-BE49-F238E27FC236}">
                  <a16:creationId xmlns:a16="http://schemas.microsoft.com/office/drawing/2014/main" id="{D7EA9574-B51F-4B9C-8273-5C31CE6AE013}"/>
                </a:ext>
              </a:extLst>
            </p:cNvPr>
            <p:cNvSpPr/>
            <p:nvPr/>
          </p:nvSpPr>
          <p:spPr bwMode="gray">
            <a:xfrm>
              <a:off x="5228913" y="1212722"/>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6" name="Graphic 4">
              <a:extLst>
                <a:ext uri="{FF2B5EF4-FFF2-40B4-BE49-F238E27FC236}">
                  <a16:creationId xmlns:a16="http://schemas.microsoft.com/office/drawing/2014/main" id="{44439925-7222-4ECD-86CD-7D19E6008CCC}"/>
                </a:ext>
              </a:extLst>
            </p:cNvPr>
            <p:cNvSpPr>
              <a:spLocks/>
            </p:cNvSpPr>
            <p:nvPr/>
          </p:nvSpPr>
          <p:spPr>
            <a:xfrm>
              <a:off x="5610926" y="1596730"/>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ABA68B0E-899D-4F2B-A300-169A7B3FDE7C}"/>
              </a:ext>
            </a:extLst>
          </p:cNvPr>
          <p:cNvGrpSpPr/>
          <p:nvPr/>
        </p:nvGrpSpPr>
        <p:grpSpPr>
          <a:xfrm>
            <a:off x="10962884" y="3588058"/>
            <a:ext cx="900000" cy="900000"/>
            <a:chOff x="7397742" y="1212722"/>
            <a:chExt cx="1957131" cy="1957131"/>
          </a:xfrm>
        </p:grpSpPr>
        <p:sp>
          <p:nvSpPr>
            <p:cNvPr id="18" name="Oval 17">
              <a:extLst>
                <a:ext uri="{FF2B5EF4-FFF2-40B4-BE49-F238E27FC236}">
                  <a16:creationId xmlns:a16="http://schemas.microsoft.com/office/drawing/2014/main" id="{4F6F5904-8261-4147-BC25-A1F548D2344C}"/>
                </a:ext>
              </a:extLst>
            </p:cNvPr>
            <p:cNvSpPr/>
            <p:nvPr/>
          </p:nvSpPr>
          <p:spPr bwMode="gray">
            <a:xfrm>
              <a:off x="7397742" y="1212722"/>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9" name="Group 18">
              <a:extLst>
                <a:ext uri="{FF2B5EF4-FFF2-40B4-BE49-F238E27FC236}">
                  <a16:creationId xmlns:a16="http://schemas.microsoft.com/office/drawing/2014/main" id="{297C40E9-2681-4B55-9F4D-2C69915027D7}"/>
                </a:ext>
              </a:extLst>
            </p:cNvPr>
            <p:cNvGrpSpPr/>
            <p:nvPr/>
          </p:nvGrpSpPr>
          <p:grpSpPr>
            <a:xfrm>
              <a:off x="7809456" y="1603306"/>
              <a:ext cx="1180439" cy="1182235"/>
              <a:chOff x="905454" y="918179"/>
              <a:chExt cx="362309" cy="361971"/>
            </a:xfrm>
            <a:solidFill>
              <a:schemeClr val="bg1"/>
            </a:solidFill>
          </p:grpSpPr>
          <p:sp>
            <p:nvSpPr>
              <p:cNvPr id="20" name="Graphic 4">
                <a:extLst>
                  <a:ext uri="{FF2B5EF4-FFF2-40B4-BE49-F238E27FC236}">
                    <a16:creationId xmlns:a16="http://schemas.microsoft.com/office/drawing/2014/main" id="{B14F2598-E199-4B4E-9970-03C963194265}"/>
                  </a:ext>
                </a:extLst>
              </p:cNvPr>
              <p:cNvSpPr/>
              <p:nvPr/>
            </p:nvSpPr>
            <p:spPr>
              <a:xfrm>
                <a:off x="1072231" y="1066287"/>
                <a:ext cx="5750" cy="9575"/>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grpFill/>
              <a:ln w="6390"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46E4FE8-85B8-4265-8C3E-1A3AFBFD6270}"/>
                  </a:ext>
                </a:extLst>
              </p:cNvPr>
              <p:cNvSpPr/>
              <p:nvPr/>
            </p:nvSpPr>
            <p:spPr>
              <a:xfrm>
                <a:off x="1096513" y="1118636"/>
                <a:ext cx="20447" cy="33196"/>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grpFill/>
              <a:ln w="639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BE3AD54-27BB-40EE-8AB3-3A3F6FCE4A07}"/>
                  </a:ext>
                </a:extLst>
              </p:cNvPr>
              <p:cNvSpPr/>
              <p:nvPr/>
            </p:nvSpPr>
            <p:spPr>
              <a:xfrm>
                <a:off x="1068397" y="1103314"/>
                <a:ext cx="37700" cy="19151"/>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grpFill/>
              <a:ln w="6390"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176FEC06-D53D-4A35-AF2B-25DC7D095A91}"/>
                  </a:ext>
                </a:extLst>
              </p:cNvPr>
              <p:cNvSpPr/>
              <p:nvPr/>
            </p:nvSpPr>
            <p:spPr>
              <a:xfrm>
                <a:off x="1056256" y="1117359"/>
                <a:ext cx="22364" cy="37027"/>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grpFill/>
              <a:ln w="639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CF1B226-AC61-4658-A730-2F8F852D48B6}"/>
                  </a:ext>
                </a:extLst>
              </p:cNvPr>
              <p:cNvSpPr/>
              <p:nvPr/>
            </p:nvSpPr>
            <p:spPr>
              <a:xfrm>
                <a:off x="1112488" y="1068841"/>
                <a:ext cx="45368" cy="21705"/>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grpFill/>
              <a:ln w="639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FB1490C3-8605-4939-869D-CDC34C6A5A7C}"/>
                  </a:ext>
                </a:extLst>
              </p:cNvPr>
              <p:cNvSpPr/>
              <p:nvPr/>
            </p:nvSpPr>
            <p:spPr>
              <a:xfrm>
                <a:off x="1096513" y="1066926"/>
                <a:ext cx="3833" cy="7022"/>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grpFill/>
              <a:ln w="639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A4D5B75B-B38C-47EF-B76A-130FB1A33357}"/>
                  </a:ext>
                </a:extLst>
              </p:cNvPr>
              <p:cNvSpPr/>
              <p:nvPr/>
            </p:nvSpPr>
            <p:spPr>
              <a:xfrm>
                <a:off x="1075426" y="1079055"/>
                <a:ext cx="23642" cy="1149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grpFill/>
              <a:ln w="6390"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E47C6890-04E3-4677-A7AE-95E851F2A310}"/>
                  </a:ext>
                </a:extLst>
              </p:cNvPr>
              <p:cNvSpPr/>
              <p:nvPr/>
            </p:nvSpPr>
            <p:spPr>
              <a:xfrm>
                <a:off x="1077343" y="1046497"/>
                <a:ext cx="18530" cy="14044"/>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grpFill/>
              <a:ln w="6390"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30CD468-3200-4A2D-8267-31DD767B907F}"/>
                  </a:ext>
                </a:extLst>
              </p:cNvPr>
              <p:cNvSpPr/>
              <p:nvPr/>
            </p:nvSpPr>
            <p:spPr>
              <a:xfrm>
                <a:off x="1046671" y="1140980"/>
                <a:ext cx="79874" cy="59370"/>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grpFill/>
              <a:ln w="639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B2AF018-3C61-4B99-9934-FBEBE566E916}"/>
                  </a:ext>
                </a:extLst>
              </p:cNvPr>
              <p:cNvSpPr/>
              <p:nvPr/>
            </p:nvSpPr>
            <p:spPr>
              <a:xfrm>
                <a:off x="905454" y="918179"/>
                <a:ext cx="362309" cy="361971"/>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grp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D0D6D974-E145-4E73-8AF1-8FB32CCFBE43}"/>
                  </a:ext>
                </a:extLst>
              </p:cNvPr>
              <p:cNvSpPr/>
              <p:nvPr/>
            </p:nvSpPr>
            <p:spPr>
              <a:xfrm>
                <a:off x="1101625" y="1019046"/>
                <a:ext cx="30671" cy="14683"/>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grpFill/>
              <a:ln w="639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EB1FD7F2-490F-4E9C-B718-4C7A29B524CA}"/>
                  </a:ext>
                </a:extLst>
              </p:cNvPr>
              <p:cNvSpPr/>
              <p:nvPr/>
            </p:nvSpPr>
            <p:spPr>
              <a:xfrm>
                <a:off x="1015360" y="1068841"/>
                <a:ext cx="45368" cy="21705"/>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grpFill/>
              <a:ln w="6390"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3CB2B7D6-B64B-48FE-8502-77D195F204FF}"/>
                  </a:ext>
                </a:extLst>
              </p:cNvPr>
              <p:cNvSpPr/>
              <p:nvPr/>
            </p:nvSpPr>
            <p:spPr>
              <a:xfrm>
                <a:off x="1040920" y="1019046"/>
                <a:ext cx="30671" cy="14683"/>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grpFill/>
              <a:ln w="6390"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DE34478F-F485-4CC9-A447-51574F379DEB}"/>
                  </a:ext>
                </a:extLst>
              </p:cNvPr>
              <p:cNvSpPr/>
              <p:nvPr/>
            </p:nvSpPr>
            <p:spPr>
              <a:xfrm>
                <a:off x="1081177" y="1008193"/>
                <a:ext cx="10862" cy="25535"/>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grpFill/>
              <a:ln w="6390"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BE4DC5DB-FA77-4D2C-A899-A7E0CEBA14D9}"/>
              </a:ext>
            </a:extLst>
          </p:cNvPr>
          <p:cNvGrpSpPr/>
          <p:nvPr/>
        </p:nvGrpSpPr>
        <p:grpSpPr>
          <a:xfrm>
            <a:off x="7744914" y="380635"/>
            <a:ext cx="2378141" cy="567266"/>
            <a:chOff x="8636404" y="92107"/>
            <a:chExt cx="2378141" cy="567266"/>
          </a:xfrm>
        </p:grpSpPr>
        <p:grpSp>
          <p:nvGrpSpPr>
            <p:cNvPr id="35" name="Group 34">
              <a:extLst>
                <a:ext uri="{FF2B5EF4-FFF2-40B4-BE49-F238E27FC236}">
                  <a16:creationId xmlns:a16="http://schemas.microsoft.com/office/drawing/2014/main" id="{7E2AC2AB-E45C-4559-8D31-5E07DDA4694B}"/>
                </a:ext>
              </a:extLst>
            </p:cNvPr>
            <p:cNvGrpSpPr/>
            <p:nvPr/>
          </p:nvGrpSpPr>
          <p:grpSpPr>
            <a:xfrm>
              <a:off x="8835429" y="298657"/>
              <a:ext cx="360000" cy="360000"/>
              <a:chOff x="1732911" y="2350183"/>
              <a:chExt cx="1957131" cy="1957131"/>
            </a:xfrm>
          </p:grpSpPr>
          <p:sp>
            <p:nvSpPr>
              <p:cNvPr id="66" name="Oval 65">
                <a:extLst>
                  <a:ext uri="{FF2B5EF4-FFF2-40B4-BE49-F238E27FC236}">
                    <a16:creationId xmlns:a16="http://schemas.microsoft.com/office/drawing/2014/main" id="{C34E4F2E-7FB3-4CEC-B9D3-8A9F5CA2C609}"/>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7" name="Graphic 4">
                <a:extLst>
                  <a:ext uri="{FF2B5EF4-FFF2-40B4-BE49-F238E27FC236}">
                    <a16:creationId xmlns:a16="http://schemas.microsoft.com/office/drawing/2014/main" id="{B051C4C4-A727-4946-8EE8-07F02833F6FF}"/>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A296DFD7-3758-4D04-92A4-B2A1045B7BB0}"/>
                </a:ext>
              </a:extLst>
            </p:cNvPr>
            <p:cNvGrpSpPr/>
            <p:nvPr/>
          </p:nvGrpSpPr>
          <p:grpSpPr>
            <a:xfrm>
              <a:off x="9371105" y="299046"/>
              <a:ext cx="360000" cy="360000"/>
              <a:chOff x="3901740" y="2350183"/>
              <a:chExt cx="1957131" cy="1957131"/>
            </a:xfrm>
          </p:grpSpPr>
          <p:sp>
            <p:nvSpPr>
              <p:cNvPr id="50" name="Oval 49">
                <a:extLst>
                  <a:ext uri="{FF2B5EF4-FFF2-40B4-BE49-F238E27FC236}">
                    <a16:creationId xmlns:a16="http://schemas.microsoft.com/office/drawing/2014/main" id="{A8E0AE81-5B77-421F-881E-B274A3B43D9D}"/>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51" name="Group 50">
                <a:extLst>
                  <a:ext uri="{FF2B5EF4-FFF2-40B4-BE49-F238E27FC236}">
                    <a16:creationId xmlns:a16="http://schemas.microsoft.com/office/drawing/2014/main" id="{C863932F-4554-4B2E-B366-CE44E8DFA907}"/>
                  </a:ext>
                </a:extLst>
              </p:cNvPr>
              <p:cNvGrpSpPr/>
              <p:nvPr/>
            </p:nvGrpSpPr>
            <p:grpSpPr>
              <a:xfrm>
                <a:off x="4313459" y="2740809"/>
                <a:ext cx="1180441" cy="1182252"/>
                <a:chOff x="4313459" y="2740809"/>
                <a:chExt cx="1180441" cy="1182252"/>
              </a:xfrm>
            </p:grpSpPr>
            <p:sp>
              <p:nvSpPr>
                <p:cNvPr id="52" name="Graphic 4">
                  <a:extLst>
                    <a:ext uri="{FF2B5EF4-FFF2-40B4-BE49-F238E27FC236}">
                      <a16:creationId xmlns:a16="http://schemas.microsoft.com/office/drawing/2014/main" id="{05537C2F-49E2-4EE4-9B3B-EE3A1CE1553B}"/>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54A1FF67-09C4-4FB7-ADC9-01B1912B22C9}"/>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3D83F84-03DE-4BB1-A7FD-65E47CC038B4}"/>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C1C87440-DE0D-4C46-B78E-71A4DC26481A}"/>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EDE7640D-3F49-4F48-862B-BB6D1744E905}"/>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105FAB49-10F6-4F91-AA79-2F08E5D2CB6B}"/>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A43977A-9853-4729-B83E-A1E8DFCB6633}"/>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036414B5-3C6F-4423-92FF-1AAA50A886DA}"/>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205A3C17-DB3D-4DA2-91ED-BEEFB4419E9E}"/>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39D649F6-E3B4-4E3B-96AD-59A658AE44F2}"/>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CFFB6CEA-EE6E-4AD0-A5C8-E1E99F542C2B}"/>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013529CC-AA91-491B-8547-939D6879108C}"/>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9C415F87-A4B0-43A8-8670-684269905B45}"/>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04C645B0-3852-45F2-91AF-907F0A3CB985}"/>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sp>
          <p:nvSpPr>
            <p:cNvPr id="37" name="TextBox 36">
              <a:extLst>
                <a:ext uri="{FF2B5EF4-FFF2-40B4-BE49-F238E27FC236}">
                  <a16:creationId xmlns:a16="http://schemas.microsoft.com/office/drawing/2014/main" id="{3C64D130-987C-4D4B-8531-DEDBB96FBDE2}"/>
                </a:ext>
              </a:extLst>
            </p:cNvPr>
            <p:cNvSpPr txBox="1"/>
            <p:nvPr/>
          </p:nvSpPr>
          <p:spPr>
            <a:xfrm>
              <a:off x="10246394"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38" name="TextBox 37">
              <a:extLst>
                <a:ext uri="{FF2B5EF4-FFF2-40B4-BE49-F238E27FC236}">
                  <a16:creationId xmlns:a16="http://schemas.microsoft.com/office/drawing/2014/main" id="{95EA16AE-C7A5-462C-B179-483FD5C6BF84}"/>
                </a:ext>
              </a:extLst>
            </p:cNvPr>
            <p:cNvSpPr txBox="1"/>
            <p:nvPr/>
          </p:nvSpPr>
          <p:spPr>
            <a:xfrm>
              <a:off x="9729703"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39" name="TextBox 38">
              <a:extLst>
                <a:ext uri="{FF2B5EF4-FFF2-40B4-BE49-F238E27FC236}">
                  <a16:creationId xmlns:a16="http://schemas.microsoft.com/office/drawing/2014/main" id="{30E95CEC-870D-4241-BF78-55824821A141}"/>
                </a:ext>
              </a:extLst>
            </p:cNvPr>
            <p:cNvSpPr txBox="1"/>
            <p:nvPr/>
          </p:nvSpPr>
          <p:spPr>
            <a:xfrm>
              <a:off x="9183009" y="9553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40" name="TextBox 39">
              <a:extLst>
                <a:ext uri="{FF2B5EF4-FFF2-40B4-BE49-F238E27FC236}">
                  <a16:creationId xmlns:a16="http://schemas.microsoft.com/office/drawing/2014/main" id="{FC753EA4-5BB7-442E-9986-39EE45076780}"/>
                </a:ext>
              </a:extLst>
            </p:cNvPr>
            <p:cNvSpPr txBox="1"/>
            <p:nvPr/>
          </p:nvSpPr>
          <p:spPr>
            <a:xfrm>
              <a:off x="8636404" y="96586"/>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nvGrpSpPr>
            <p:cNvPr id="41" name="Group 40">
              <a:extLst>
                <a:ext uri="{FF2B5EF4-FFF2-40B4-BE49-F238E27FC236}">
                  <a16:creationId xmlns:a16="http://schemas.microsoft.com/office/drawing/2014/main" id="{952D629D-34DC-4A35-93FD-0D4913DEB7C0}"/>
                </a:ext>
              </a:extLst>
            </p:cNvPr>
            <p:cNvGrpSpPr/>
            <p:nvPr/>
          </p:nvGrpSpPr>
          <p:grpSpPr>
            <a:xfrm>
              <a:off x="9910863" y="299046"/>
              <a:ext cx="360000" cy="360000"/>
              <a:chOff x="6070568" y="2350183"/>
              <a:chExt cx="1957131" cy="1957131"/>
            </a:xfrm>
          </p:grpSpPr>
          <p:sp>
            <p:nvSpPr>
              <p:cNvPr id="45" name="Oval 44">
                <a:extLst>
                  <a:ext uri="{FF2B5EF4-FFF2-40B4-BE49-F238E27FC236}">
                    <a16:creationId xmlns:a16="http://schemas.microsoft.com/office/drawing/2014/main" id="{6A011AE9-4ADD-4F49-A2E0-EB39793BD0D8}"/>
                  </a:ext>
                </a:extLst>
              </p:cNvPr>
              <p:cNvSpPr/>
              <p:nvPr/>
            </p:nvSpPr>
            <p:spPr bwMode="gray">
              <a:xfrm>
                <a:off x="6070568"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46" name="Graphic 4">
                <a:extLst>
                  <a:ext uri="{FF2B5EF4-FFF2-40B4-BE49-F238E27FC236}">
                    <a16:creationId xmlns:a16="http://schemas.microsoft.com/office/drawing/2014/main" id="{2828D164-1417-488C-A7DE-CD7859F4E1A8}"/>
                  </a:ext>
                </a:extLst>
              </p:cNvPr>
              <p:cNvGrpSpPr>
                <a:grpSpLocks/>
              </p:cNvGrpSpPr>
              <p:nvPr/>
            </p:nvGrpSpPr>
            <p:grpSpPr>
              <a:xfrm>
                <a:off x="6458740" y="2738353"/>
                <a:ext cx="1180803" cy="1180801"/>
                <a:chOff x="905454" y="1885990"/>
                <a:chExt cx="362309" cy="362610"/>
              </a:xfrm>
              <a:solidFill>
                <a:schemeClr val="bg1"/>
              </a:solidFill>
            </p:grpSpPr>
            <p:sp>
              <p:nvSpPr>
                <p:cNvPr id="47" name="Graphic 4">
                  <a:extLst>
                    <a:ext uri="{FF2B5EF4-FFF2-40B4-BE49-F238E27FC236}">
                      <a16:creationId xmlns:a16="http://schemas.microsoft.com/office/drawing/2014/main" id="{DF184766-7833-45D9-9991-7BC766623B42}"/>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FF7E9884-791A-4BFD-94D3-3398F52F873B}"/>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solidFill>
                  <a:schemeClr val="bg1"/>
                </a:solidFill>
                <a:ln w="6390" cap="flat">
                  <a:solidFill>
                    <a:schemeClr val="accent3"/>
                  </a:solid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3F6867D6-6264-4BA8-9AEF-CACA58E5355A}"/>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solidFill>
                    <a:schemeClr val="accent3"/>
                  </a:solid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4E6A8D4D-43DD-4CFE-9DC2-137B5A5429A2}"/>
                </a:ext>
              </a:extLst>
            </p:cNvPr>
            <p:cNvGrpSpPr/>
            <p:nvPr/>
          </p:nvGrpSpPr>
          <p:grpSpPr>
            <a:xfrm>
              <a:off x="10450469" y="299373"/>
              <a:ext cx="360000" cy="360000"/>
              <a:chOff x="8785815" y="2199554"/>
              <a:chExt cx="1957131" cy="1957131"/>
            </a:xfrm>
          </p:grpSpPr>
          <p:sp>
            <p:nvSpPr>
              <p:cNvPr id="43" name="Oval 42">
                <a:extLst>
                  <a:ext uri="{FF2B5EF4-FFF2-40B4-BE49-F238E27FC236}">
                    <a16:creationId xmlns:a16="http://schemas.microsoft.com/office/drawing/2014/main" id="{A8F5E38C-C8D1-44B1-94CF-6C90D5B7394D}"/>
                  </a:ext>
                </a:extLst>
              </p:cNvPr>
              <p:cNvSpPr/>
              <p:nvPr/>
            </p:nvSpPr>
            <p:spPr bwMode="gray">
              <a:xfrm>
                <a:off x="8785815" y="2199554"/>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Graphic 4">
                <a:extLst>
                  <a:ext uri="{FF2B5EF4-FFF2-40B4-BE49-F238E27FC236}">
                    <a16:creationId xmlns:a16="http://schemas.microsoft.com/office/drawing/2014/main" id="{3AA6180A-7E07-4979-93F4-F67B998408DA}"/>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941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Accreditation journey – </a:t>
            </a:r>
            <a:br>
              <a:rPr lang="en-GB" dirty="0"/>
            </a:br>
            <a:r>
              <a:rPr lang="en-GB" dirty="0" err="1"/>
              <a:t>mcOp</a:t>
            </a:r>
            <a:r>
              <a:rPr lang="en-GB" dirty="0"/>
              <a:t>/MOCOP</a:t>
            </a:r>
          </a:p>
        </p:txBody>
      </p:sp>
      <p:grpSp>
        <p:nvGrpSpPr>
          <p:cNvPr id="34" name="Group 33">
            <a:extLst>
              <a:ext uri="{FF2B5EF4-FFF2-40B4-BE49-F238E27FC236}">
                <a16:creationId xmlns:a16="http://schemas.microsoft.com/office/drawing/2014/main" id="{BE4DC5DB-FA77-4D2C-A899-A7E0CEBA14D9}"/>
              </a:ext>
            </a:extLst>
          </p:cNvPr>
          <p:cNvGrpSpPr/>
          <p:nvPr/>
        </p:nvGrpSpPr>
        <p:grpSpPr>
          <a:xfrm>
            <a:off x="7744914" y="380635"/>
            <a:ext cx="2378141" cy="567266"/>
            <a:chOff x="8636404" y="92107"/>
            <a:chExt cx="2378141" cy="567266"/>
          </a:xfrm>
        </p:grpSpPr>
        <p:grpSp>
          <p:nvGrpSpPr>
            <p:cNvPr id="35" name="Group 34">
              <a:extLst>
                <a:ext uri="{FF2B5EF4-FFF2-40B4-BE49-F238E27FC236}">
                  <a16:creationId xmlns:a16="http://schemas.microsoft.com/office/drawing/2014/main" id="{7E2AC2AB-E45C-4559-8D31-5E07DDA4694B}"/>
                </a:ext>
              </a:extLst>
            </p:cNvPr>
            <p:cNvGrpSpPr/>
            <p:nvPr/>
          </p:nvGrpSpPr>
          <p:grpSpPr>
            <a:xfrm>
              <a:off x="8835429" y="298657"/>
              <a:ext cx="360000" cy="360000"/>
              <a:chOff x="1732911" y="2350183"/>
              <a:chExt cx="1957131" cy="1957131"/>
            </a:xfrm>
          </p:grpSpPr>
          <p:sp>
            <p:nvSpPr>
              <p:cNvPr id="66" name="Oval 65">
                <a:extLst>
                  <a:ext uri="{FF2B5EF4-FFF2-40B4-BE49-F238E27FC236}">
                    <a16:creationId xmlns:a16="http://schemas.microsoft.com/office/drawing/2014/main" id="{C34E4F2E-7FB3-4CEC-B9D3-8A9F5CA2C609}"/>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7" name="Graphic 4">
                <a:extLst>
                  <a:ext uri="{FF2B5EF4-FFF2-40B4-BE49-F238E27FC236}">
                    <a16:creationId xmlns:a16="http://schemas.microsoft.com/office/drawing/2014/main" id="{B051C4C4-A727-4946-8EE8-07F02833F6FF}"/>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A296DFD7-3758-4D04-92A4-B2A1045B7BB0}"/>
                </a:ext>
              </a:extLst>
            </p:cNvPr>
            <p:cNvGrpSpPr/>
            <p:nvPr/>
          </p:nvGrpSpPr>
          <p:grpSpPr>
            <a:xfrm>
              <a:off x="9371105" y="299046"/>
              <a:ext cx="360000" cy="360000"/>
              <a:chOff x="3901740" y="2350183"/>
              <a:chExt cx="1957131" cy="1957131"/>
            </a:xfrm>
          </p:grpSpPr>
          <p:sp>
            <p:nvSpPr>
              <p:cNvPr id="50" name="Oval 49">
                <a:extLst>
                  <a:ext uri="{FF2B5EF4-FFF2-40B4-BE49-F238E27FC236}">
                    <a16:creationId xmlns:a16="http://schemas.microsoft.com/office/drawing/2014/main" id="{A8E0AE81-5B77-421F-881E-B274A3B43D9D}"/>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51" name="Group 50">
                <a:extLst>
                  <a:ext uri="{FF2B5EF4-FFF2-40B4-BE49-F238E27FC236}">
                    <a16:creationId xmlns:a16="http://schemas.microsoft.com/office/drawing/2014/main" id="{C863932F-4554-4B2E-B366-CE44E8DFA907}"/>
                  </a:ext>
                </a:extLst>
              </p:cNvPr>
              <p:cNvGrpSpPr/>
              <p:nvPr/>
            </p:nvGrpSpPr>
            <p:grpSpPr>
              <a:xfrm>
                <a:off x="4313459" y="2740809"/>
                <a:ext cx="1180441" cy="1182252"/>
                <a:chOff x="4313459" y="2740809"/>
                <a:chExt cx="1180441" cy="1182252"/>
              </a:xfrm>
            </p:grpSpPr>
            <p:sp>
              <p:nvSpPr>
                <p:cNvPr id="52" name="Graphic 4">
                  <a:extLst>
                    <a:ext uri="{FF2B5EF4-FFF2-40B4-BE49-F238E27FC236}">
                      <a16:creationId xmlns:a16="http://schemas.microsoft.com/office/drawing/2014/main" id="{05537C2F-49E2-4EE4-9B3B-EE3A1CE1553B}"/>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54A1FF67-09C4-4FB7-ADC9-01B1912B22C9}"/>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3D83F84-03DE-4BB1-A7FD-65E47CC038B4}"/>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C1C87440-DE0D-4C46-B78E-71A4DC26481A}"/>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EDE7640D-3F49-4F48-862B-BB6D1744E905}"/>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105FAB49-10F6-4F91-AA79-2F08E5D2CB6B}"/>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A43977A-9853-4729-B83E-A1E8DFCB6633}"/>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036414B5-3C6F-4423-92FF-1AAA50A886DA}"/>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205A3C17-DB3D-4DA2-91ED-BEEFB4419E9E}"/>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39D649F6-E3B4-4E3B-96AD-59A658AE44F2}"/>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CFFB6CEA-EE6E-4AD0-A5C8-E1E99F542C2B}"/>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013529CC-AA91-491B-8547-939D6879108C}"/>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9C415F87-A4B0-43A8-8670-684269905B45}"/>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04C645B0-3852-45F2-91AF-907F0A3CB985}"/>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sp>
          <p:nvSpPr>
            <p:cNvPr id="37" name="TextBox 36">
              <a:extLst>
                <a:ext uri="{FF2B5EF4-FFF2-40B4-BE49-F238E27FC236}">
                  <a16:creationId xmlns:a16="http://schemas.microsoft.com/office/drawing/2014/main" id="{3C64D130-987C-4D4B-8531-DEDBB96FBDE2}"/>
                </a:ext>
              </a:extLst>
            </p:cNvPr>
            <p:cNvSpPr txBox="1"/>
            <p:nvPr/>
          </p:nvSpPr>
          <p:spPr>
            <a:xfrm>
              <a:off x="10246394" y="92107"/>
              <a:ext cx="768151"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sz="1100" dirty="0">
                  <a:latin typeface="Roboto Slab"/>
                </a:rPr>
                <a:t>SMIS</a:t>
              </a:r>
              <a:endParaRPr lang="en-US" dirty="0">
                <a:latin typeface="Roboto Slab"/>
              </a:endParaRPr>
            </a:p>
          </p:txBody>
        </p:sp>
        <p:sp>
          <p:nvSpPr>
            <p:cNvPr id="38" name="TextBox 37">
              <a:extLst>
                <a:ext uri="{FF2B5EF4-FFF2-40B4-BE49-F238E27FC236}">
                  <a16:creationId xmlns:a16="http://schemas.microsoft.com/office/drawing/2014/main" id="{95EA16AE-C7A5-462C-B179-483FD5C6BF84}"/>
                </a:ext>
              </a:extLst>
            </p:cNvPr>
            <p:cNvSpPr txBox="1"/>
            <p:nvPr/>
          </p:nvSpPr>
          <p:spPr>
            <a:xfrm>
              <a:off x="9729703" y="92107"/>
              <a:ext cx="768151"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sz="1100" dirty="0" err="1">
                  <a:latin typeface="Roboto Slab"/>
                </a:rPr>
                <a:t>ASPCoP</a:t>
              </a:r>
              <a:endParaRPr lang="en-US" dirty="0">
                <a:latin typeface="Roboto Slab"/>
              </a:endParaRPr>
            </a:p>
          </p:txBody>
        </p:sp>
        <p:sp>
          <p:nvSpPr>
            <p:cNvPr id="39" name="TextBox 38">
              <a:extLst>
                <a:ext uri="{FF2B5EF4-FFF2-40B4-BE49-F238E27FC236}">
                  <a16:creationId xmlns:a16="http://schemas.microsoft.com/office/drawing/2014/main" id="{30E95CEC-870D-4241-BF78-55824821A141}"/>
                </a:ext>
              </a:extLst>
            </p:cNvPr>
            <p:cNvSpPr txBox="1"/>
            <p:nvPr/>
          </p:nvSpPr>
          <p:spPr>
            <a:xfrm>
              <a:off x="9183009" y="95530"/>
              <a:ext cx="768151"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sz="1100" dirty="0">
                  <a:latin typeface="Roboto Slab"/>
                </a:rPr>
                <a:t>MOCoP</a:t>
              </a:r>
              <a:endParaRPr lang="en-US" dirty="0">
                <a:latin typeface="Roboto Slab"/>
              </a:endParaRPr>
            </a:p>
          </p:txBody>
        </p:sp>
        <p:sp>
          <p:nvSpPr>
            <p:cNvPr id="40" name="TextBox 39">
              <a:extLst>
                <a:ext uri="{FF2B5EF4-FFF2-40B4-BE49-F238E27FC236}">
                  <a16:creationId xmlns:a16="http://schemas.microsoft.com/office/drawing/2014/main" id="{FC753EA4-5BB7-442E-9986-39EE45076780}"/>
                </a:ext>
              </a:extLst>
            </p:cNvPr>
            <p:cNvSpPr txBox="1"/>
            <p:nvPr/>
          </p:nvSpPr>
          <p:spPr>
            <a:xfrm>
              <a:off x="8636404" y="96586"/>
              <a:ext cx="768151" cy="169277"/>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sz="1100" dirty="0">
                  <a:latin typeface="Roboto Slab"/>
                </a:rPr>
                <a:t>MCoP</a:t>
              </a:r>
              <a:endParaRPr lang="en-US" dirty="0">
                <a:latin typeface="Roboto Slab"/>
              </a:endParaRPr>
            </a:p>
          </p:txBody>
        </p:sp>
        <p:grpSp>
          <p:nvGrpSpPr>
            <p:cNvPr id="41" name="Group 40">
              <a:extLst>
                <a:ext uri="{FF2B5EF4-FFF2-40B4-BE49-F238E27FC236}">
                  <a16:creationId xmlns:a16="http://schemas.microsoft.com/office/drawing/2014/main" id="{952D629D-34DC-4A35-93FD-0D4913DEB7C0}"/>
                </a:ext>
              </a:extLst>
            </p:cNvPr>
            <p:cNvGrpSpPr/>
            <p:nvPr/>
          </p:nvGrpSpPr>
          <p:grpSpPr>
            <a:xfrm>
              <a:off x="9910863" y="299046"/>
              <a:ext cx="360000" cy="360000"/>
              <a:chOff x="6070568" y="2350183"/>
              <a:chExt cx="1957131" cy="1957131"/>
            </a:xfrm>
          </p:grpSpPr>
          <p:sp>
            <p:nvSpPr>
              <p:cNvPr id="45" name="Oval 44">
                <a:extLst>
                  <a:ext uri="{FF2B5EF4-FFF2-40B4-BE49-F238E27FC236}">
                    <a16:creationId xmlns:a16="http://schemas.microsoft.com/office/drawing/2014/main" id="{6A011AE9-4ADD-4F49-A2E0-EB39793BD0D8}"/>
                  </a:ext>
                </a:extLst>
              </p:cNvPr>
              <p:cNvSpPr/>
              <p:nvPr/>
            </p:nvSpPr>
            <p:spPr bwMode="gray">
              <a:xfrm>
                <a:off x="6070568"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46" name="Graphic 4">
                <a:extLst>
                  <a:ext uri="{FF2B5EF4-FFF2-40B4-BE49-F238E27FC236}">
                    <a16:creationId xmlns:a16="http://schemas.microsoft.com/office/drawing/2014/main" id="{2828D164-1417-488C-A7DE-CD7859F4E1A8}"/>
                  </a:ext>
                </a:extLst>
              </p:cNvPr>
              <p:cNvGrpSpPr>
                <a:grpSpLocks/>
              </p:cNvGrpSpPr>
              <p:nvPr/>
            </p:nvGrpSpPr>
            <p:grpSpPr>
              <a:xfrm>
                <a:off x="6458740" y="2738353"/>
                <a:ext cx="1180803" cy="1180801"/>
                <a:chOff x="905454" y="1885990"/>
                <a:chExt cx="362309" cy="362610"/>
              </a:xfrm>
              <a:solidFill>
                <a:schemeClr val="bg1"/>
              </a:solidFill>
            </p:grpSpPr>
            <p:sp>
              <p:nvSpPr>
                <p:cNvPr id="47" name="Graphic 4">
                  <a:extLst>
                    <a:ext uri="{FF2B5EF4-FFF2-40B4-BE49-F238E27FC236}">
                      <a16:creationId xmlns:a16="http://schemas.microsoft.com/office/drawing/2014/main" id="{DF184766-7833-45D9-9991-7BC766623B42}"/>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FF7E9884-791A-4BFD-94D3-3398F52F873B}"/>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solidFill>
                  <a:schemeClr val="bg1"/>
                </a:solidFill>
                <a:ln w="6390" cap="flat">
                  <a:solidFill>
                    <a:schemeClr val="accent3"/>
                  </a:solid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3F6867D6-6264-4BA8-9AEF-CACA58E5355A}"/>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solidFill>
                    <a:schemeClr val="accent3"/>
                  </a:solid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4E6A8D4D-43DD-4CFE-9DC2-137B5A5429A2}"/>
                </a:ext>
              </a:extLst>
            </p:cNvPr>
            <p:cNvGrpSpPr/>
            <p:nvPr/>
          </p:nvGrpSpPr>
          <p:grpSpPr>
            <a:xfrm>
              <a:off x="10450469" y="299373"/>
              <a:ext cx="360000" cy="360000"/>
              <a:chOff x="8785815" y="2199554"/>
              <a:chExt cx="1957131" cy="1957131"/>
            </a:xfrm>
          </p:grpSpPr>
          <p:sp>
            <p:nvSpPr>
              <p:cNvPr id="43" name="Oval 42">
                <a:extLst>
                  <a:ext uri="{FF2B5EF4-FFF2-40B4-BE49-F238E27FC236}">
                    <a16:creationId xmlns:a16="http://schemas.microsoft.com/office/drawing/2014/main" id="{A8F5E38C-C8D1-44B1-94CF-6C90D5B7394D}"/>
                  </a:ext>
                </a:extLst>
              </p:cNvPr>
              <p:cNvSpPr/>
              <p:nvPr/>
            </p:nvSpPr>
            <p:spPr bwMode="gray">
              <a:xfrm>
                <a:off x="8785815" y="2199554"/>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Graphic 4">
                <a:extLst>
                  <a:ext uri="{FF2B5EF4-FFF2-40B4-BE49-F238E27FC236}">
                    <a16:creationId xmlns:a16="http://schemas.microsoft.com/office/drawing/2014/main" id="{3AA6180A-7E07-4979-93F4-F67B998408DA}"/>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grpSp>
      <p:sp>
        <p:nvSpPr>
          <p:cNvPr id="68" name="Rectangle 67">
            <a:extLst>
              <a:ext uri="{FF2B5EF4-FFF2-40B4-BE49-F238E27FC236}">
                <a16:creationId xmlns:a16="http://schemas.microsoft.com/office/drawing/2014/main" id="{8D26E39D-3755-4326-A181-1E51618020DA}"/>
              </a:ext>
            </a:extLst>
          </p:cNvPr>
          <p:cNvSpPr/>
          <p:nvPr/>
        </p:nvSpPr>
        <p:spPr>
          <a:xfrm>
            <a:off x="6363156" y="1290290"/>
            <a:ext cx="4319226" cy="1200329"/>
          </a:xfrm>
          <a:prstGeom prst="rect">
            <a:avLst/>
          </a:prstGeom>
          <a:ln>
            <a:solidFill>
              <a:srgbClr val="8AB9B1"/>
            </a:solidFill>
          </a:ln>
        </p:spPr>
        <p:txBody>
          <a:bodyPr wrap="square">
            <a:spAutoFit/>
          </a:bodyPr>
          <a:lstStyle/>
          <a:p>
            <a:pPr algn="ctr"/>
            <a:r>
              <a:rPr lang="en-GB" sz="1200" b="1" dirty="0">
                <a:solidFill>
                  <a:srgbClr val="3C3C3B"/>
                </a:solidFill>
                <a:latin typeface="Roboto Slab"/>
                <a:ea typeface="Arial" panose="020B0604020202020204" pitchFamily="34" charset="0"/>
                <a:cs typeface="Calibri Light" panose="020F0302020204030204" pitchFamily="34" charset="0"/>
              </a:rPr>
              <a:t>HQ Audit – </a:t>
            </a:r>
            <a:r>
              <a:rPr lang="en-GB" sz="1200" b="1">
                <a:solidFill>
                  <a:srgbClr val="3C3C3B"/>
                </a:solidFill>
                <a:latin typeface="Roboto Slab"/>
                <a:ea typeface="Arial" panose="020B0604020202020204" pitchFamily="34" charset="0"/>
                <a:cs typeface="Calibri Light" panose="020F0302020204030204" pitchFamily="34" charset="0"/>
              </a:rPr>
              <a:t>MOCoP</a:t>
            </a:r>
            <a:r>
              <a:rPr lang="en-GB" sz="1200" b="1" dirty="0">
                <a:solidFill>
                  <a:srgbClr val="3C3C3B"/>
                </a:solidFill>
                <a:latin typeface="Roboto Slab"/>
                <a:ea typeface="Arial" panose="020B0604020202020204" pitchFamily="34" charset="0"/>
                <a:cs typeface="Calibri Light" panose="020F0302020204030204" pitchFamily="34" charset="0"/>
              </a:rPr>
              <a:t> only</a:t>
            </a:r>
          </a:p>
          <a:p>
            <a:r>
              <a:rPr lang="en-GB" sz="1200" dirty="0">
                <a:solidFill>
                  <a:srgbClr val="3C3C3B"/>
                </a:solidFill>
                <a:latin typeface="Roboto Slab"/>
                <a:ea typeface="Arial" panose="020B0604020202020204" pitchFamily="34" charset="0"/>
                <a:cs typeface="Calibri Light" panose="020F0302020204030204" pitchFamily="34" charset="0"/>
              </a:rPr>
              <a:t>The HQ Audit is a desktop audit that is only required to be completed by </a:t>
            </a:r>
            <a:r>
              <a:rPr lang="en-GB" sz="1200">
                <a:solidFill>
                  <a:srgbClr val="3C3C3B"/>
                </a:solidFill>
                <a:latin typeface="Roboto Slab"/>
                <a:ea typeface="Arial" panose="020B0604020202020204" pitchFamily="34" charset="0"/>
                <a:cs typeface="Calibri Light" panose="020F0302020204030204" pitchFamily="34" charset="0"/>
              </a:rPr>
              <a:t>MOCoP</a:t>
            </a:r>
            <a:r>
              <a:rPr lang="en-GB" sz="1200" dirty="0">
                <a:solidFill>
                  <a:srgbClr val="3C3C3B"/>
                </a:solidFill>
                <a:latin typeface="Roboto Slab"/>
                <a:ea typeface="Arial" panose="020B0604020202020204" pitchFamily="34" charset="0"/>
                <a:cs typeface="Calibri Light" panose="020F0302020204030204" pitchFamily="34" charset="0"/>
              </a:rPr>
              <a:t> MEMs. This is required as part of the initial accreditation process as well as on an annual basis to maintain accreditation. </a:t>
            </a:r>
          </a:p>
          <a:p>
            <a:endParaRPr lang="en-GB" sz="1200" dirty="0">
              <a:ea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78086492-8B66-4626-90B2-DF1C1C5FB629}"/>
              </a:ext>
            </a:extLst>
          </p:cNvPr>
          <p:cNvSpPr/>
          <p:nvPr/>
        </p:nvSpPr>
        <p:spPr>
          <a:xfrm>
            <a:off x="691682" y="1290290"/>
            <a:ext cx="5404318" cy="1200329"/>
          </a:xfrm>
          <a:prstGeom prst="rect">
            <a:avLst/>
          </a:prstGeom>
          <a:ln>
            <a:solidFill>
              <a:srgbClr val="68A495"/>
            </a:solidFill>
          </a:ln>
        </p:spPr>
        <p:txBody>
          <a:bodyPr wrap="square">
            <a:spAutoFit/>
          </a:bodyPr>
          <a:lstStyle/>
          <a:p>
            <a:pPr algn="ctr"/>
            <a:r>
              <a:rPr lang="en-GB" sz="1200" b="1" dirty="0">
                <a:solidFill>
                  <a:srgbClr val="3C3C3B"/>
                </a:solidFill>
                <a:latin typeface="Roboto Slab"/>
                <a:ea typeface="Arial" panose="020B0604020202020204" pitchFamily="34" charset="0"/>
                <a:cs typeface="Calibri Light" panose="020F0302020204030204" pitchFamily="34" charset="0"/>
              </a:rPr>
              <a:t>Business Solution Assessment (BSA) – </a:t>
            </a:r>
            <a:r>
              <a:rPr lang="en-GB" sz="1200" b="1" dirty="0" err="1">
                <a:solidFill>
                  <a:srgbClr val="3C3C3B"/>
                </a:solidFill>
                <a:latin typeface="Roboto Slab"/>
                <a:ea typeface="Arial" panose="020B0604020202020204" pitchFamily="34" charset="0"/>
                <a:cs typeface="Calibri Light" panose="020F0302020204030204" pitchFamily="34" charset="0"/>
              </a:rPr>
              <a:t>MCoP</a:t>
            </a:r>
            <a:r>
              <a:rPr lang="en-GB" sz="1200" b="1" dirty="0">
                <a:solidFill>
                  <a:srgbClr val="3C3C3B"/>
                </a:solidFill>
                <a:latin typeface="Roboto Slab"/>
                <a:ea typeface="Arial" panose="020B0604020202020204" pitchFamily="34" charset="0"/>
                <a:cs typeface="Calibri Light" panose="020F0302020204030204" pitchFamily="34" charset="0"/>
              </a:rPr>
              <a:t> and </a:t>
            </a:r>
            <a:r>
              <a:rPr lang="en-GB" sz="1200" b="1" dirty="0" err="1">
                <a:solidFill>
                  <a:srgbClr val="3C3C3B"/>
                </a:solidFill>
                <a:latin typeface="Roboto Slab"/>
                <a:ea typeface="Arial" panose="020B0604020202020204" pitchFamily="34" charset="0"/>
                <a:cs typeface="Calibri Light" panose="020F0302020204030204" pitchFamily="34" charset="0"/>
              </a:rPr>
              <a:t>MOCoP</a:t>
            </a:r>
            <a:endParaRPr lang="en-GB" sz="1200" b="1" dirty="0">
              <a:solidFill>
                <a:srgbClr val="3C3C3B"/>
              </a:solidFill>
              <a:latin typeface="Roboto Slab"/>
              <a:ea typeface="Arial" panose="020B0604020202020204" pitchFamily="34" charset="0"/>
              <a:cs typeface="Calibri Light" panose="020F0302020204030204" pitchFamily="34" charset="0"/>
            </a:endParaRPr>
          </a:p>
          <a:p>
            <a:r>
              <a:rPr lang="en-GB" sz="1200" dirty="0">
                <a:solidFill>
                  <a:srgbClr val="3C3C3B"/>
                </a:solidFill>
                <a:latin typeface="Roboto Slab"/>
                <a:ea typeface="Arial" panose="020B0604020202020204" pitchFamily="34" charset="0"/>
                <a:cs typeface="Calibri Light" panose="020F0302020204030204" pitchFamily="34" charset="0"/>
              </a:rPr>
              <a:t>As part of the BSA, MEMs will need to submit evidence relating to the following areas so that the Code Manager can decide whether they meet the requirements of the CoP to proceed with the process for obtaining their accreditation.</a:t>
            </a:r>
          </a:p>
          <a:p>
            <a:endParaRPr lang="en-GB" sz="1200" dirty="0">
              <a:ea typeface="Arial" panose="020B0604020202020204" pitchFamily="34" charset="0"/>
              <a:cs typeface="Arial" panose="020B0604020202020204" pitchFamily="34" charset="0"/>
            </a:endParaRPr>
          </a:p>
        </p:txBody>
      </p:sp>
      <p:pic>
        <p:nvPicPr>
          <p:cNvPr id="70" name="Picture 69">
            <a:extLst>
              <a:ext uri="{FF2B5EF4-FFF2-40B4-BE49-F238E27FC236}">
                <a16:creationId xmlns:a16="http://schemas.microsoft.com/office/drawing/2014/main" id="{5E407846-156E-485A-9DCC-B9E8515BFEE2}"/>
              </a:ext>
            </a:extLst>
          </p:cNvPr>
          <p:cNvPicPr>
            <a:picLocks noChangeAspect="1"/>
          </p:cNvPicPr>
          <p:nvPr/>
        </p:nvPicPr>
        <p:blipFill rotWithShape="1">
          <a:blip r:embed="rId2"/>
          <a:srcRect r="49389"/>
          <a:stretch/>
        </p:blipFill>
        <p:spPr>
          <a:xfrm>
            <a:off x="844389" y="2225503"/>
            <a:ext cx="2625805" cy="4543105"/>
          </a:xfrm>
          <a:prstGeom prst="rect">
            <a:avLst/>
          </a:prstGeom>
        </p:spPr>
      </p:pic>
      <p:pic>
        <p:nvPicPr>
          <p:cNvPr id="71" name="Picture 70">
            <a:extLst>
              <a:ext uri="{FF2B5EF4-FFF2-40B4-BE49-F238E27FC236}">
                <a16:creationId xmlns:a16="http://schemas.microsoft.com/office/drawing/2014/main" id="{BF20A1CF-BF7A-4CCA-9CF0-7565444AE065}"/>
              </a:ext>
            </a:extLst>
          </p:cNvPr>
          <p:cNvPicPr>
            <a:picLocks noChangeAspect="1"/>
          </p:cNvPicPr>
          <p:nvPr/>
        </p:nvPicPr>
        <p:blipFill rotWithShape="1">
          <a:blip r:embed="rId3"/>
          <a:srcRect l="50000"/>
          <a:stretch/>
        </p:blipFill>
        <p:spPr>
          <a:xfrm>
            <a:off x="6283236" y="2144044"/>
            <a:ext cx="4419982" cy="4633297"/>
          </a:xfrm>
          <a:prstGeom prst="rect">
            <a:avLst/>
          </a:prstGeom>
        </p:spPr>
      </p:pic>
      <p:pic>
        <p:nvPicPr>
          <p:cNvPr id="72" name="Picture 71">
            <a:extLst>
              <a:ext uri="{FF2B5EF4-FFF2-40B4-BE49-F238E27FC236}">
                <a16:creationId xmlns:a16="http://schemas.microsoft.com/office/drawing/2014/main" id="{080CD464-0604-48F5-8E4D-097C29DBE3CE}"/>
              </a:ext>
            </a:extLst>
          </p:cNvPr>
          <p:cNvPicPr>
            <a:picLocks noChangeAspect="1"/>
          </p:cNvPicPr>
          <p:nvPr/>
        </p:nvPicPr>
        <p:blipFill rotWithShape="1">
          <a:blip r:embed="rId2"/>
          <a:srcRect l="49388"/>
          <a:stretch/>
        </p:blipFill>
        <p:spPr>
          <a:xfrm>
            <a:off x="3470194" y="2225504"/>
            <a:ext cx="2625806" cy="4543104"/>
          </a:xfrm>
          <a:prstGeom prst="rect">
            <a:avLst/>
          </a:prstGeom>
        </p:spPr>
      </p:pic>
    </p:spTree>
    <p:extLst>
      <p:ext uri="{BB962C8B-B14F-4D97-AF65-F5344CB8AC3E}">
        <p14:creationId xmlns:p14="http://schemas.microsoft.com/office/powerpoint/2010/main" val="122673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a:xfrm>
            <a:off x="838200" y="365125"/>
            <a:ext cx="7266323" cy="660111"/>
          </a:xfrm>
        </p:spPr>
        <p:txBody>
          <a:bodyPr>
            <a:normAutofit fontScale="90000"/>
          </a:bodyPr>
          <a:lstStyle/>
          <a:p>
            <a:r>
              <a:rPr lang="en-US" sz="2800" b="1" dirty="0">
                <a:solidFill>
                  <a:srgbClr val="68A495"/>
                </a:solidFill>
                <a:latin typeface="Roboto Slab"/>
              </a:rPr>
              <a:t>Accreditation Journey – </a:t>
            </a:r>
            <a:r>
              <a:rPr lang="en-US" sz="2800" b="1" dirty="0" err="1">
                <a:solidFill>
                  <a:srgbClr val="68A495"/>
                </a:solidFill>
                <a:latin typeface="Roboto Slab"/>
              </a:rPr>
              <a:t>ASPCoP</a:t>
            </a:r>
            <a:endParaRPr lang="en-US" sz="2800" b="1" dirty="0">
              <a:solidFill>
                <a:srgbClr val="68A495"/>
              </a:solidFill>
              <a:latin typeface="Roboto Slab"/>
            </a:endParaRPr>
          </a:p>
        </p:txBody>
      </p:sp>
      <p:grpSp>
        <p:nvGrpSpPr>
          <p:cNvPr id="3" name="Group 2">
            <a:extLst>
              <a:ext uri="{FF2B5EF4-FFF2-40B4-BE49-F238E27FC236}">
                <a16:creationId xmlns:a16="http://schemas.microsoft.com/office/drawing/2014/main" id="{AF3C8625-0194-4681-9506-E94BC1180EDF}"/>
              </a:ext>
            </a:extLst>
          </p:cNvPr>
          <p:cNvGrpSpPr/>
          <p:nvPr/>
        </p:nvGrpSpPr>
        <p:grpSpPr>
          <a:xfrm>
            <a:off x="7940120" y="329264"/>
            <a:ext cx="2378141" cy="568898"/>
            <a:chOff x="7744914" y="380635"/>
            <a:chExt cx="2378141" cy="568898"/>
          </a:xfrm>
        </p:grpSpPr>
        <p:grpSp>
          <p:nvGrpSpPr>
            <p:cNvPr id="34" name="Group 33">
              <a:extLst>
                <a:ext uri="{FF2B5EF4-FFF2-40B4-BE49-F238E27FC236}">
                  <a16:creationId xmlns:a16="http://schemas.microsoft.com/office/drawing/2014/main" id="{BE4DC5DB-FA77-4D2C-A899-A7E0CEBA14D9}"/>
                </a:ext>
              </a:extLst>
            </p:cNvPr>
            <p:cNvGrpSpPr/>
            <p:nvPr/>
          </p:nvGrpSpPr>
          <p:grpSpPr>
            <a:xfrm>
              <a:off x="7744914" y="380635"/>
              <a:ext cx="2378141" cy="567266"/>
              <a:chOff x="8636404" y="92107"/>
              <a:chExt cx="2378141" cy="567266"/>
            </a:xfrm>
          </p:grpSpPr>
          <p:grpSp>
            <p:nvGrpSpPr>
              <p:cNvPr id="35" name="Group 34">
                <a:extLst>
                  <a:ext uri="{FF2B5EF4-FFF2-40B4-BE49-F238E27FC236}">
                    <a16:creationId xmlns:a16="http://schemas.microsoft.com/office/drawing/2014/main" id="{7E2AC2AB-E45C-4559-8D31-5E07DDA4694B}"/>
                  </a:ext>
                </a:extLst>
              </p:cNvPr>
              <p:cNvGrpSpPr/>
              <p:nvPr/>
            </p:nvGrpSpPr>
            <p:grpSpPr>
              <a:xfrm>
                <a:off x="8835429" y="298657"/>
                <a:ext cx="360000" cy="360000"/>
                <a:chOff x="1732911" y="2350183"/>
                <a:chExt cx="1957131" cy="1957131"/>
              </a:xfrm>
            </p:grpSpPr>
            <p:sp>
              <p:nvSpPr>
                <p:cNvPr id="66" name="Oval 65">
                  <a:extLst>
                    <a:ext uri="{FF2B5EF4-FFF2-40B4-BE49-F238E27FC236}">
                      <a16:creationId xmlns:a16="http://schemas.microsoft.com/office/drawing/2014/main" id="{C34E4F2E-7FB3-4CEC-B9D3-8A9F5CA2C609}"/>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7" name="Graphic 4">
                  <a:extLst>
                    <a:ext uri="{FF2B5EF4-FFF2-40B4-BE49-F238E27FC236}">
                      <a16:creationId xmlns:a16="http://schemas.microsoft.com/office/drawing/2014/main" id="{B051C4C4-A727-4946-8EE8-07F02833F6FF}"/>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A296DFD7-3758-4D04-92A4-B2A1045B7BB0}"/>
                  </a:ext>
                </a:extLst>
              </p:cNvPr>
              <p:cNvGrpSpPr/>
              <p:nvPr/>
            </p:nvGrpSpPr>
            <p:grpSpPr>
              <a:xfrm>
                <a:off x="9371105" y="299046"/>
                <a:ext cx="360000" cy="360000"/>
                <a:chOff x="3901740" y="2350183"/>
                <a:chExt cx="1957131" cy="1957131"/>
              </a:xfrm>
            </p:grpSpPr>
            <p:sp>
              <p:nvSpPr>
                <p:cNvPr id="50" name="Oval 49">
                  <a:extLst>
                    <a:ext uri="{FF2B5EF4-FFF2-40B4-BE49-F238E27FC236}">
                      <a16:creationId xmlns:a16="http://schemas.microsoft.com/office/drawing/2014/main" id="{A8E0AE81-5B77-421F-881E-B274A3B43D9D}"/>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51" name="Group 50">
                  <a:extLst>
                    <a:ext uri="{FF2B5EF4-FFF2-40B4-BE49-F238E27FC236}">
                      <a16:creationId xmlns:a16="http://schemas.microsoft.com/office/drawing/2014/main" id="{C863932F-4554-4B2E-B366-CE44E8DFA907}"/>
                    </a:ext>
                  </a:extLst>
                </p:cNvPr>
                <p:cNvGrpSpPr/>
                <p:nvPr/>
              </p:nvGrpSpPr>
              <p:grpSpPr>
                <a:xfrm>
                  <a:off x="4313459" y="2740809"/>
                  <a:ext cx="1180441" cy="1182252"/>
                  <a:chOff x="4313459" y="2740809"/>
                  <a:chExt cx="1180441" cy="1182252"/>
                </a:xfrm>
              </p:grpSpPr>
              <p:sp>
                <p:nvSpPr>
                  <p:cNvPr id="52" name="Graphic 4">
                    <a:extLst>
                      <a:ext uri="{FF2B5EF4-FFF2-40B4-BE49-F238E27FC236}">
                        <a16:creationId xmlns:a16="http://schemas.microsoft.com/office/drawing/2014/main" id="{05537C2F-49E2-4EE4-9B3B-EE3A1CE1553B}"/>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54A1FF67-09C4-4FB7-ADC9-01B1912B22C9}"/>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3D83F84-03DE-4BB1-A7FD-65E47CC038B4}"/>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C1C87440-DE0D-4C46-B78E-71A4DC26481A}"/>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EDE7640D-3F49-4F48-862B-BB6D1744E905}"/>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105FAB49-10F6-4F91-AA79-2F08E5D2CB6B}"/>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A43977A-9853-4729-B83E-A1E8DFCB6633}"/>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036414B5-3C6F-4423-92FF-1AAA50A886DA}"/>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205A3C17-DB3D-4DA2-91ED-BEEFB4419E9E}"/>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39D649F6-E3B4-4E3B-96AD-59A658AE44F2}"/>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CFFB6CEA-EE6E-4AD0-A5C8-E1E99F542C2B}"/>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013529CC-AA91-491B-8547-939D6879108C}"/>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9C415F87-A4B0-43A8-8670-684269905B45}"/>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04C645B0-3852-45F2-91AF-907F0A3CB985}"/>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sp>
            <p:nvSpPr>
              <p:cNvPr id="37" name="TextBox 36">
                <a:extLst>
                  <a:ext uri="{FF2B5EF4-FFF2-40B4-BE49-F238E27FC236}">
                    <a16:creationId xmlns:a16="http://schemas.microsoft.com/office/drawing/2014/main" id="{3C64D130-987C-4D4B-8531-DEDBB96FBDE2}"/>
                  </a:ext>
                </a:extLst>
              </p:cNvPr>
              <p:cNvSpPr txBox="1"/>
              <p:nvPr/>
            </p:nvSpPr>
            <p:spPr>
              <a:xfrm>
                <a:off x="10246394"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38" name="TextBox 37">
                <a:extLst>
                  <a:ext uri="{FF2B5EF4-FFF2-40B4-BE49-F238E27FC236}">
                    <a16:creationId xmlns:a16="http://schemas.microsoft.com/office/drawing/2014/main" id="{95EA16AE-C7A5-462C-B179-483FD5C6BF84}"/>
                  </a:ext>
                </a:extLst>
              </p:cNvPr>
              <p:cNvSpPr txBox="1"/>
              <p:nvPr/>
            </p:nvSpPr>
            <p:spPr>
              <a:xfrm>
                <a:off x="9729703"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39" name="TextBox 38">
                <a:extLst>
                  <a:ext uri="{FF2B5EF4-FFF2-40B4-BE49-F238E27FC236}">
                    <a16:creationId xmlns:a16="http://schemas.microsoft.com/office/drawing/2014/main" id="{30E95CEC-870D-4241-BF78-55824821A141}"/>
                  </a:ext>
                </a:extLst>
              </p:cNvPr>
              <p:cNvSpPr txBox="1"/>
              <p:nvPr/>
            </p:nvSpPr>
            <p:spPr>
              <a:xfrm>
                <a:off x="9183009" y="9553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40" name="TextBox 39">
                <a:extLst>
                  <a:ext uri="{FF2B5EF4-FFF2-40B4-BE49-F238E27FC236}">
                    <a16:creationId xmlns:a16="http://schemas.microsoft.com/office/drawing/2014/main" id="{FC753EA4-5BB7-442E-9986-39EE45076780}"/>
                  </a:ext>
                </a:extLst>
              </p:cNvPr>
              <p:cNvSpPr txBox="1"/>
              <p:nvPr/>
            </p:nvSpPr>
            <p:spPr>
              <a:xfrm>
                <a:off x="8636404" y="96586"/>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nvGrpSpPr>
              <p:cNvPr id="41" name="Group 40">
                <a:extLst>
                  <a:ext uri="{FF2B5EF4-FFF2-40B4-BE49-F238E27FC236}">
                    <a16:creationId xmlns:a16="http://schemas.microsoft.com/office/drawing/2014/main" id="{952D629D-34DC-4A35-93FD-0D4913DEB7C0}"/>
                  </a:ext>
                </a:extLst>
              </p:cNvPr>
              <p:cNvGrpSpPr/>
              <p:nvPr/>
            </p:nvGrpSpPr>
            <p:grpSpPr>
              <a:xfrm>
                <a:off x="9910863" y="299046"/>
                <a:ext cx="360000" cy="360000"/>
                <a:chOff x="6070568" y="2350183"/>
                <a:chExt cx="1957131" cy="1957131"/>
              </a:xfrm>
            </p:grpSpPr>
            <p:sp>
              <p:nvSpPr>
                <p:cNvPr id="45" name="Oval 44">
                  <a:extLst>
                    <a:ext uri="{FF2B5EF4-FFF2-40B4-BE49-F238E27FC236}">
                      <a16:creationId xmlns:a16="http://schemas.microsoft.com/office/drawing/2014/main" id="{6A011AE9-4ADD-4F49-A2E0-EB39793BD0D8}"/>
                    </a:ext>
                  </a:extLst>
                </p:cNvPr>
                <p:cNvSpPr/>
                <p:nvPr/>
              </p:nvSpPr>
              <p:spPr bwMode="gray">
                <a:xfrm>
                  <a:off x="6070568"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46" name="Graphic 4">
                  <a:extLst>
                    <a:ext uri="{FF2B5EF4-FFF2-40B4-BE49-F238E27FC236}">
                      <a16:creationId xmlns:a16="http://schemas.microsoft.com/office/drawing/2014/main" id="{2828D164-1417-488C-A7DE-CD7859F4E1A8}"/>
                    </a:ext>
                  </a:extLst>
                </p:cNvPr>
                <p:cNvGrpSpPr>
                  <a:grpSpLocks/>
                </p:cNvGrpSpPr>
                <p:nvPr/>
              </p:nvGrpSpPr>
              <p:grpSpPr>
                <a:xfrm>
                  <a:off x="6458740" y="2738353"/>
                  <a:ext cx="1180803" cy="1180801"/>
                  <a:chOff x="905454" y="1885990"/>
                  <a:chExt cx="362309" cy="362610"/>
                </a:xfrm>
                <a:solidFill>
                  <a:schemeClr val="bg1"/>
                </a:solidFill>
              </p:grpSpPr>
              <p:sp>
                <p:nvSpPr>
                  <p:cNvPr id="47" name="Graphic 4">
                    <a:extLst>
                      <a:ext uri="{FF2B5EF4-FFF2-40B4-BE49-F238E27FC236}">
                        <a16:creationId xmlns:a16="http://schemas.microsoft.com/office/drawing/2014/main" id="{DF184766-7833-45D9-9991-7BC766623B42}"/>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FF7E9884-791A-4BFD-94D3-3398F52F873B}"/>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solidFill>
                    <a:schemeClr val="bg1"/>
                  </a:solidFill>
                  <a:ln w="6390" cap="flat">
                    <a:solidFill>
                      <a:schemeClr val="accent3"/>
                    </a:solid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3F6867D6-6264-4BA8-9AEF-CACA58E5355A}"/>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solidFill>
                      <a:schemeClr val="accent3"/>
                    </a:solid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4E6A8D4D-43DD-4CFE-9DC2-137B5A5429A2}"/>
                  </a:ext>
                </a:extLst>
              </p:cNvPr>
              <p:cNvGrpSpPr/>
              <p:nvPr/>
            </p:nvGrpSpPr>
            <p:grpSpPr>
              <a:xfrm>
                <a:off x="10450469" y="299373"/>
                <a:ext cx="360000" cy="360000"/>
                <a:chOff x="8785815" y="2199554"/>
                <a:chExt cx="1957131" cy="1957131"/>
              </a:xfrm>
            </p:grpSpPr>
            <p:sp>
              <p:nvSpPr>
                <p:cNvPr id="43" name="Oval 42">
                  <a:extLst>
                    <a:ext uri="{FF2B5EF4-FFF2-40B4-BE49-F238E27FC236}">
                      <a16:creationId xmlns:a16="http://schemas.microsoft.com/office/drawing/2014/main" id="{A8F5E38C-C8D1-44B1-94CF-6C90D5B7394D}"/>
                    </a:ext>
                  </a:extLst>
                </p:cNvPr>
                <p:cNvSpPr/>
                <p:nvPr/>
              </p:nvSpPr>
              <p:spPr bwMode="gray">
                <a:xfrm>
                  <a:off x="8785815" y="2199554"/>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4" name="Graphic 4">
                  <a:extLst>
                    <a:ext uri="{FF2B5EF4-FFF2-40B4-BE49-F238E27FC236}">
                      <a16:creationId xmlns:a16="http://schemas.microsoft.com/office/drawing/2014/main" id="{3AA6180A-7E07-4979-93F4-F67B998408DA}"/>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grpSp>
        <p:grpSp>
          <p:nvGrpSpPr>
            <p:cNvPr id="73" name="Group 72">
              <a:extLst>
                <a:ext uri="{FF2B5EF4-FFF2-40B4-BE49-F238E27FC236}">
                  <a16:creationId xmlns:a16="http://schemas.microsoft.com/office/drawing/2014/main" id="{3D1299CE-34F0-4DC3-95FA-654038F9559B}"/>
                </a:ext>
              </a:extLst>
            </p:cNvPr>
            <p:cNvGrpSpPr/>
            <p:nvPr/>
          </p:nvGrpSpPr>
          <p:grpSpPr>
            <a:xfrm>
              <a:off x="7944727" y="588817"/>
              <a:ext cx="360000" cy="360000"/>
              <a:chOff x="1732911" y="2350183"/>
              <a:chExt cx="1957131" cy="1957131"/>
            </a:xfrm>
          </p:grpSpPr>
          <p:sp>
            <p:nvSpPr>
              <p:cNvPr id="74" name="Oval 73">
                <a:extLst>
                  <a:ext uri="{FF2B5EF4-FFF2-40B4-BE49-F238E27FC236}">
                    <a16:creationId xmlns:a16="http://schemas.microsoft.com/office/drawing/2014/main" id="{C9CEC48A-672D-48D3-A205-856781EC0FAD}"/>
                  </a:ext>
                </a:extLst>
              </p:cNvPr>
              <p:cNvSpPr/>
              <p:nvPr/>
            </p:nvSpPr>
            <p:spPr bwMode="gray">
              <a:xfrm>
                <a:off x="1732911"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5" name="Graphic 4">
                <a:extLst>
                  <a:ext uri="{FF2B5EF4-FFF2-40B4-BE49-F238E27FC236}">
                    <a16:creationId xmlns:a16="http://schemas.microsoft.com/office/drawing/2014/main" id="{2F6780F2-E16E-4756-A659-5FAD73F16ADF}"/>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solidFill>
                  <a:schemeClr val="accent3"/>
                </a:solidFill>
                <a:prstDash val="solid"/>
                <a:miter/>
              </a:ln>
            </p:spPr>
            <p:txBody>
              <a:bodyPr rtlCol="0" anchor="ctr"/>
              <a:lstStyle/>
              <a:p>
                <a:endParaRPr lang="en-US"/>
              </a:p>
            </p:txBody>
          </p:sp>
        </p:grpSp>
        <p:grpSp>
          <p:nvGrpSpPr>
            <p:cNvPr id="76" name="Group 75">
              <a:extLst>
                <a:ext uri="{FF2B5EF4-FFF2-40B4-BE49-F238E27FC236}">
                  <a16:creationId xmlns:a16="http://schemas.microsoft.com/office/drawing/2014/main" id="{41B4FD49-DB81-4463-8480-722EF93AB645}"/>
                </a:ext>
              </a:extLst>
            </p:cNvPr>
            <p:cNvGrpSpPr/>
            <p:nvPr/>
          </p:nvGrpSpPr>
          <p:grpSpPr>
            <a:xfrm>
              <a:off x="8480403" y="589206"/>
              <a:ext cx="360000" cy="360000"/>
              <a:chOff x="3901740" y="2350183"/>
              <a:chExt cx="1957131" cy="1957131"/>
            </a:xfrm>
          </p:grpSpPr>
          <p:sp>
            <p:nvSpPr>
              <p:cNvPr id="77" name="Oval 76">
                <a:extLst>
                  <a:ext uri="{FF2B5EF4-FFF2-40B4-BE49-F238E27FC236}">
                    <a16:creationId xmlns:a16="http://schemas.microsoft.com/office/drawing/2014/main" id="{A444DD42-37D4-4FBB-902D-E51CBBB06796}"/>
                  </a:ext>
                </a:extLst>
              </p:cNvPr>
              <p:cNvSpPr/>
              <p:nvPr/>
            </p:nvSpPr>
            <p:spPr bwMode="gray">
              <a:xfrm>
                <a:off x="3901740"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78" name="Group 77">
                <a:extLst>
                  <a:ext uri="{FF2B5EF4-FFF2-40B4-BE49-F238E27FC236}">
                    <a16:creationId xmlns:a16="http://schemas.microsoft.com/office/drawing/2014/main" id="{A45D3638-2DBC-46B2-86E1-201E6A357B3F}"/>
                  </a:ext>
                </a:extLst>
              </p:cNvPr>
              <p:cNvGrpSpPr/>
              <p:nvPr/>
            </p:nvGrpSpPr>
            <p:grpSpPr>
              <a:xfrm>
                <a:off x="4313454" y="2740809"/>
                <a:ext cx="1180443" cy="1182252"/>
                <a:chOff x="4313454" y="2740809"/>
                <a:chExt cx="1180443" cy="1182252"/>
              </a:xfrm>
            </p:grpSpPr>
            <p:sp>
              <p:nvSpPr>
                <p:cNvPr id="79" name="Graphic 4">
                  <a:extLst>
                    <a:ext uri="{FF2B5EF4-FFF2-40B4-BE49-F238E27FC236}">
                      <a16:creationId xmlns:a16="http://schemas.microsoft.com/office/drawing/2014/main" id="{0E0AB643-219C-4F6C-8A83-5219FBD20ED3}"/>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57EBF8E4-7543-4419-AFA3-BA30FAF1B9E7}"/>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6A3C5BAA-9215-4B19-8193-44EECC99C66D}"/>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dirty="0"/>
                </a:p>
              </p:txBody>
            </p:sp>
            <p:sp>
              <p:nvSpPr>
                <p:cNvPr id="82" name="Graphic 4">
                  <a:extLst>
                    <a:ext uri="{FF2B5EF4-FFF2-40B4-BE49-F238E27FC236}">
                      <a16:creationId xmlns:a16="http://schemas.microsoft.com/office/drawing/2014/main" id="{61CC8F92-C424-4432-BF8A-C90151A9A8B0}"/>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C0FC3FC8-CCA0-4BCB-8EAB-F1BFF8C18BDC}"/>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9E59AC65-37AC-4024-8B3E-A29E43E008CB}"/>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7E5F6A82-7A41-43F3-B6E6-62B4B481C24D}"/>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84F7ED8D-6AF1-4EB0-9032-4AEF30EF5B7E}"/>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9556A9AD-29B3-4D28-91CA-B9AAEEFFEDA4}"/>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0E51FBC1-AD88-4290-BB2C-6271B6F17096}"/>
                    </a:ext>
                  </a:extLst>
                </p:cNvPr>
                <p:cNvSpPr/>
                <p:nvPr/>
              </p:nvSpPr>
              <p:spPr>
                <a:xfrm>
                  <a:off x="4313454" y="2740809"/>
                  <a:ext cx="1180443"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D4B6F335-3214-4590-8A48-2B62AA0CF231}"/>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4C2F44B4-F1C3-439A-8CE7-9295E7DEEED7}"/>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63E52D88-A922-419D-901E-7B5EEA212857}"/>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F0BFF493-E785-422D-8E85-47234B92F5F4}"/>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grpSp>
          <p:nvGrpSpPr>
            <p:cNvPr id="93" name="Group 92">
              <a:extLst>
                <a:ext uri="{FF2B5EF4-FFF2-40B4-BE49-F238E27FC236}">
                  <a16:creationId xmlns:a16="http://schemas.microsoft.com/office/drawing/2014/main" id="{FD4E9E9F-FAD1-4A19-9219-F9EC07346EB2}"/>
                </a:ext>
              </a:extLst>
            </p:cNvPr>
            <p:cNvGrpSpPr/>
            <p:nvPr/>
          </p:nvGrpSpPr>
          <p:grpSpPr>
            <a:xfrm>
              <a:off x="9020161" y="589206"/>
              <a:ext cx="360000" cy="360000"/>
              <a:chOff x="6070568" y="2350183"/>
              <a:chExt cx="1957131" cy="1957131"/>
            </a:xfrm>
          </p:grpSpPr>
          <p:sp>
            <p:nvSpPr>
              <p:cNvPr id="94" name="Oval 93">
                <a:extLst>
                  <a:ext uri="{FF2B5EF4-FFF2-40B4-BE49-F238E27FC236}">
                    <a16:creationId xmlns:a16="http://schemas.microsoft.com/office/drawing/2014/main" id="{06B6F5E5-6A3A-439E-A1C6-70CCCD74B979}"/>
                  </a:ext>
                </a:extLst>
              </p:cNvPr>
              <p:cNvSpPr/>
              <p:nvPr/>
            </p:nvSpPr>
            <p:spPr bwMode="gray">
              <a:xfrm>
                <a:off x="6070568" y="2350183"/>
                <a:ext cx="1957131" cy="1957131"/>
              </a:xfrm>
              <a:prstGeom prst="ellipse">
                <a:avLst/>
              </a:prstGeom>
              <a:solidFill>
                <a:srgbClr val="43B02A"/>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95" name="Graphic 4">
                <a:extLst>
                  <a:ext uri="{FF2B5EF4-FFF2-40B4-BE49-F238E27FC236}">
                    <a16:creationId xmlns:a16="http://schemas.microsoft.com/office/drawing/2014/main" id="{7464D788-A312-4E9A-A69D-1B918B628953}"/>
                  </a:ext>
                </a:extLst>
              </p:cNvPr>
              <p:cNvGrpSpPr>
                <a:grpSpLocks/>
              </p:cNvGrpSpPr>
              <p:nvPr/>
            </p:nvGrpSpPr>
            <p:grpSpPr>
              <a:xfrm>
                <a:off x="6458740" y="2738353"/>
                <a:ext cx="1180803" cy="1180801"/>
                <a:chOff x="905454" y="1885990"/>
                <a:chExt cx="362309" cy="362610"/>
              </a:xfrm>
              <a:solidFill>
                <a:schemeClr val="bg1"/>
              </a:solidFill>
            </p:grpSpPr>
            <p:sp>
              <p:nvSpPr>
                <p:cNvPr id="96" name="Graphic 4">
                  <a:extLst>
                    <a:ext uri="{FF2B5EF4-FFF2-40B4-BE49-F238E27FC236}">
                      <a16:creationId xmlns:a16="http://schemas.microsoft.com/office/drawing/2014/main" id="{52C9C134-98CF-4596-83B3-8AE7C70730E9}"/>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97" name="Graphic 4">
                  <a:extLst>
                    <a:ext uri="{FF2B5EF4-FFF2-40B4-BE49-F238E27FC236}">
                      <a16:creationId xmlns:a16="http://schemas.microsoft.com/office/drawing/2014/main" id="{5EE539D1-756C-4107-8403-A38B226C3F1C}"/>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grpFill/>
                <a:ln w="6390" cap="flat">
                  <a:noFill/>
                  <a:prstDash val="solid"/>
                  <a:miter/>
                </a:ln>
              </p:spPr>
              <p:txBody>
                <a:bodyPr rtlCol="0" anchor="ctr"/>
                <a:lstStyle/>
                <a:p>
                  <a:endParaRPr lang="en-US"/>
                </a:p>
              </p:txBody>
            </p:sp>
            <p:sp>
              <p:nvSpPr>
                <p:cNvPr id="98" name="Graphic 4">
                  <a:extLst>
                    <a:ext uri="{FF2B5EF4-FFF2-40B4-BE49-F238E27FC236}">
                      <a16:creationId xmlns:a16="http://schemas.microsoft.com/office/drawing/2014/main" id="{84689956-8308-4875-858D-DFD25F152A2A}"/>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noFill/>
                  <a:prstDash val="solid"/>
                  <a:miter/>
                </a:ln>
              </p:spPr>
              <p:txBody>
                <a:bodyPr rtlCol="0" anchor="ctr"/>
                <a:lstStyle/>
                <a:p>
                  <a:endParaRPr lang="en-US"/>
                </a:p>
              </p:txBody>
            </p:sp>
          </p:grpSp>
        </p:grpSp>
        <p:grpSp>
          <p:nvGrpSpPr>
            <p:cNvPr id="99" name="Group 98">
              <a:extLst>
                <a:ext uri="{FF2B5EF4-FFF2-40B4-BE49-F238E27FC236}">
                  <a16:creationId xmlns:a16="http://schemas.microsoft.com/office/drawing/2014/main" id="{550AA4EE-0196-4CC9-AABD-54513016FA79}"/>
                </a:ext>
              </a:extLst>
            </p:cNvPr>
            <p:cNvGrpSpPr/>
            <p:nvPr/>
          </p:nvGrpSpPr>
          <p:grpSpPr>
            <a:xfrm>
              <a:off x="9559767" y="589533"/>
              <a:ext cx="360000" cy="360000"/>
              <a:chOff x="8785815" y="2199554"/>
              <a:chExt cx="1957131" cy="1957131"/>
            </a:xfrm>
          </p:grpSpPr>
          <p:sp>
            <p:nvSpPr>
              <p:cNvPr id="100" name="Oval 99">
                <a:extLst>
                  <a:ext uri="{FF2B5EF4-FFF2-40B4-BE49-F238E27FC236}">
                    <a16:creationId xmlns:a16="http://schemas.microsoft.com/office/drawing/2014/main" id="{8A310FDD-EF31-49DA-9359-0BA2D8A34519}"/>
                  </a:ext>
                </a:extLst>
              </p:cNvPr>
              <p:cNvSpPr/>
              <p:nvPr/>
            </p:nvSpPr>
            <p:spPr bwMode="gray">
              <a:xfrm>
                <a:off x="8785815" y="2199554"/>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1" name="Graphic 4">
                <a:extLst>
                  <a:ext uri="{FF2B5EF4-FFF2-40B4-BE49-F238E27FC236}">
                    <a16:creationId xmlns:a16="http://schemas.microsoft.com/office/drawing/2014/main" id="{568E4E11-295F-4007-B8E1-951AC85BB88E}"/>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grpSp>
      <p:sp>
        <p:nvSpPr>
          <p:cNvPr id="102" name="Rectangle 101">
            <a:extLst>
              <a:ext uri="{FF2B5EF4-FFF2-40B4-BE49-F238E27FC236}">
                <a16:creationId xmlns:a16="http://schemas.microsoft.com/office/drawing/2014/main" id="{B7241B96-B6DD-4530-A221-7F0052DF26FD}"/>
              </a:ext>
            </a:extLst>
          </p:cNvPr>
          <p:cNvSpPr/>
          <p:nvPr/>
        </p:nvSpPr>
        <p:spPr>
          <a:xfrm>
            <a:off x="602648" y="1296235"/>
            <a:ext cx="10604074" cy="2769989"/>
          </a:xfrm>
          <a:prstGeom prst="rect">
            <a:avLst/>
          </a:prstGeom>
        </p:spPr>
        <p:txBody>
          <a:bodyPr wrap="square" lIns="91440" tIns="45720" rIns="91440" bIns="45720" anchor="t">
            <a:spAutoFit/>
          </a:bodyPr>
          <a:lstStyle/>
          <a:p>
            <a:pPr>
              <a:lnSpc>
                <a:spcPct val="150000"/>
              </a:lnSpc>
            </a:pPr>
            <a:r>
              <a:rPr lang="en-GB" sz="1200" dirty="0">
                <a:latin typeface="Roboto Slab"/>
                <a:ea typeface="Arial" panose="020B0604020202020204" pitchFamily="34" charset="0"/>
                <a:cs typeface="Calibri Light" panose="020F0302020204030204" pitchFamily="34" charset="0"/>
              </a:rPr>
              <a:t>The Automated Meter Reading Service Provider Code of Practice (</a:t>
            </a:r>
            <a:r>
              <a:rPr lang="en-GB" sz="1200" dirty="0" err="1">
                <a:latin typeface="Roboto Slab"/>
                <a:ea typeface="Arial" panose="020B0604020202020204" pitchFamily="34" charset="0"/>
                <a:cs typeface="Calibri Light" panose="020F0302020204030204" pitchFamily="34" charset="0"/>
              </a:rPr>
              <a:t>ASPCoP</a:t>
            </a:r>
            <a:r>
              <a:rPr lang="en-GB" sz="1200" dirty="0">
                <a:latin typeface="Roboto Slab"/>
                <a:ea typeface="Arial" panose="020B0604020202020204" pitchFamily="34" charset="0"/>
                <a:cs typeface="Calibri Light" panose="020F0302020204030204" pitchFamily="34" charset="0"/>
              </a:rPr>
              <a:t>) is a voluntary code of practice. This code is not underpinned by any specific regulatory obligation and its purpose is to inform best practice. Accordingly, REC Parties are not required to become accredited to the </a:t>
            </a:r>
            <a:r>
              <a:rPr lang="en-GB" sz="1200" dirty="0" err="1">
                <a:latin typeface="Roboto Slab"/>
                <a:ea typeface="Arial" panose="020B0604020202020204" pitchFamily="34" charset="0"/>
                <a:cs typeface="Calibri Light" panose="020F0302020204030204" pitchFamily="34" charset="0"/>
              </a:rPr>
              <a:t>ASPCoP</a:t>
            </a:r>
            <a:r>
              <a:rPr lang="en-GB" sz="1200" dirty="0">
                <a:latin typeface="Roboto Slab"/>
                <a:ea typeface="Arial" panose="020B0604020202020204" pitchFamily="34" charset="0"/>
                <a:cs typeface="Calibri Light" panose="020F0302020204030204" pitchFamily="34" charset="0"/>
              </a:rPr>
              <a:t> as part of market entry, and there is no requirement for ASPs to complete BSAs, ISDPs, any internal testing or any annual statements in respect of their ASP role.  </a:t>
            </a:r>
          </a:p>
          <a:p>
            <a:pPr>
              <a:lnSpc>
                <a:spcPct val="150000"/>
              </a:lnSpc>
            </a:pPr>
            <a:endParaRPr lang="en-GB" sz="1200" dirty="0">
              <a:latin typeface="Roboto Slab"/>
              <a:ea typeface="Arial" panose="020B0604020202020204" pitchFamily="34" charset="0"/>
              <a:cs typeface="Calibri Light" panose="020F0302020204030204" pitchFamily="34" charset="0"/>
            </a:endParaRPr>
          </a:p>
          <a:p>
            <a:pPr>
              <a:lnSpc>
                <a:spcPct val="150000"/>
              </a:lnSpc>
            </a:pPr>
            <a:r>
              <a:rPr lang="en-GB" sz="1200" dirty="0">
                <a:latin typeface="Roboto Slab"/>
                <a:ea typeface="Arial" panose="020B0604020202020204" pitchFamily="34" charset="0"/>
                <a:cs typeface="Calibri Light" panose="020F0302020204030204" pitchFamily="34" charset="0"/>
              </a:rPr>
              <a:t>However, any organisation wishing to be registered as an ASP will be required to complete an audit with the </a:t>
            </a:r>
            <a:r>
              <a:rPr lang="en-GB" sz="1200" dirty="0" err="1">
                <a:latin typeface="Roboto Slab"/>
                <a:ea typeface="Arial" panose="020B0604020202020204" pitchFamily="34" charset="0"/>
                <a:cs typeface="Calibri Light" panose="020F0302020204030204" pitchFamily="34" charset="0"/>
              </a:rPr>
              <a:t>ASPCoP</a:t>
            </a:r>
            <a:r>
              <a:rPr lang="en-GB" sz="1200" dirty="0">
                <a:latin typeface="Roboto Slab"/>
                <a:ea typeface="Arial" panose="020B0604020202020204" pitchFamily="34" charset="0"/>
                <a:cs typeface="Calibri Light" panose="020F0302020204030204" pitchFamily="34" charset="0"/>
              </a:rPr>
              <a:t> Scheme Auditor </a:t>
            </a:r>
            <a:r>
              <a:rPr lang="en-GB" sz="1200" dirty="0" err="1">
                <a:latin typeface="Roboto Slab"/>
                <a:ea typeface="Arial" panose="020B0604020202020204" pitchFamily="34" charset="0"/>
                <a:cs typeface="Calibri Light" panose="020F0302020204030204" pitchFamily="34" charset="0"/>
              </a:rPr>
              <a:t>TuffenTech</a:t>
            </a:r>
            <a:r>
              <a:rPr lang="en-GB" sz="1200" dirty="0">
                <a:latin typeface="Roboto Slab"/>
                <a:ea typeface="Arial" panose="020B0604020202020204" pitchFamily="34" charset="0"/>
                <a:cs typeface="Calibri Light" panose="020F0302020204030204" pitchFamily="34" charset="0"/>
              </a:rPr>
              <a:t>. </a:t>
            </a:r>
            <a:r>
              <a:rPr lang="en-GB" sz="1200" b="0" i="0" dirty="0">
                <a:solidFill>
                  <a:srgbClr val="3C3C3B"/>
                </a:solidFill>
                <a:effectLst/>
                <a:latin typeface="Arial" panose="020B0604020202020204" pitchFamily="34" charset="0"/>
              </a:rPr>
              <a:t>The Code Manager will send the applicant’s details to the ASP Scheme Auditor, who will undertake a desktop audit of the application. If necessary, the ASP Scheme Auditor will undertake a site audit to validate whether the ASP can meet the requirements of </a:t>
            </a:r>
            <a:r>
              <a:rPr lang="en-GB" sz="1200" b="0" i="0" dirty="0" err="1">
                <a:solidFill>
                  <a:srgbClr val="3C3C3B"/>
                </a:solidFill>
                <a:effectLst/>
                <a:latin typeface="Arial" panose="020B0604020202020204" pitchFamily="34" charset="0"/>
              </a:rPr>
              <a:t>ASPCoP</a:t>
            </a:r>
            <a:r>
              <a:rPr lang="en-GB" sz="1200" b="0" i="0" dirty="0">
                <a:solidFill>
                  <a:srgbClr val="3C3C3B"/>
                </a:solidFill>
                <a:effectLst/>
                <a:latin typeface="Arial" panose="020B0604020202020204" pitchFamily="34" charset="0"/>
              </a:rPr>
              <a:t>, and provide the audit report to the Code Manager.</a:t>
            </a:r>
            <a:endParaRPr lang="en-GB" sz="1200" dirty="0">
              <a:latin typeface="Roboto Slab"/>
              <a:cs typeface="Calibri Light" panose="020F0302020204030204" pitchFamily="34" charset="0"/>
            </a:endParaRPr>
          </a:p>
          <a:p>
            <a:pPr>
              <a:lnSpc>
                <a:spcPct val="150000"/>
              </a:lnSpc>
            </a:pPr>
            <a:endParaRPr lang="en-GB" sz="1200" dirty="0">
              <a:latin typeface="Roboto Slab"/>
              <a:ea typeface="Arial" panose="020B0604020202020204" pitchFamily="34" charset="0"/>
              <a:cs typeface="Calibri Light" panose="020F0302020204030204" pitchFamily="34" charset="0"/>
            </a:endParaRPr>
          </a:p>
          <a:p>
            <a:endParaRPr lang="en-GB" sz="1200" dirty="0">
              <a:ea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6F9A4A14-3450-43CE-B9B1-79401D0EA719}"/>
              </a:ext>
            </a:extLst>
          </p:cNvPr>
          <p:cNvSpPr/>
          <p:nvPr/>
        </p:nvSpPr>
        <p:spPr>
          <a:xfrm rot="5400000">
            <a:off x="5112123" y="1584382"/>
            <a:ext cx="2559800" cy="6911112"/>
          </a:xfrm>
          <a:prstGeom prst="rect">
            <a:avLst/>
          </a:prstGeom>
          <a:noFill/>
          <a:ln w="25400" cap="flat" cmpd="sng" algn="ctr">
            <a:solidFill>
              <a:srgbClr val="43B02A"/>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104" name="Rectangle: Rounded Corners 103">
            <a:extLst>
              <a:ext uri="{FF2B5EF4-FFF2-40B4-BE49-F238E27FC236}">
                <a16:creationId xmlns:a16="http://schemas.microsoft.com/office/drawing/2014/main" id="{FB01BAFB-96AD-404C-B8C2-F12FFA14B831}"/>
              </a:ext>
            </a:extLst>
          </p:cNvPr>
          <p:cNvSpPr/>
          <p:nvPr/>
        </p:nvSpPr>
        <p:spPr>
          <a:xfrm>
            <a:off x="1131779" y="4772342"/>
            <a:ext cx="922832" cy="657979"/>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800">
                <a:solidFill>
                  <a:schemeClr val="bg1"/>
                </a:solidFill>
                <a:latin typeface="Roboto Slab"/>
              </a:rPr>
              <a:t>Gain REC Portal Access</a:t>
            </a:r>
          </a:p>
        </p:txBody>
      </p:sp>
      <p:grpSp>
        <p:nvGrpSpPr>
          <p:cNvPr id="105" name="Group 104">
            <a:extLst>
              <a:ext uri="{FF2B5EF4-FFF2-40B4-BE49-F238E27FC236}">
                <a16:creationId xmlns:a16="http://schemas.microsoft.com/office/drawing/2014/main" id="{4B3CCAEC-E015-4B49-A1B4-6B69F6C1F61C}"/>
              </a:ext>
            </a:extLst>
          </p:cNvPr>
          <p:cNvGrpSpPr/>
          <p:nvPr/>
        </p:nvGrpSpPr>
        <p:grpSpPr>
          <a:xfrm>
            <a:off x="2383143" y="4541052"/>
            <a:ext cx="1106648" cy="1107996"/>
            <a:chOff x="6616985" y="2199554"/>
            <a:chExt cx="1957131" cy="1957131"/>
          </a:xfrm>
        </p:grpSpPr>
        <p:sp>
          <p:nvSpPr>
            <p:cNvPr id="106" name="Oval 105">
              <a:extLst>
                <a:ext uri="{FF2B5EF4-FFF2-40B4-BE49-F238E27FC236}">
                  <a16:creationId xmlns:a16="http://schemas.microsoft.com/office/drawing/2014/main" id="{534CCB7C-80FE-4440-AEAC-4741074632DF}"/>
                </a:ext>
              </a:extLst>
            </p:cNvPr>
            <p:cNvSpPr/>
            <p:nvPr/>
          </p:nvSpPr>
          <p:spPr bwMode="gray">
            <a:xfrm>
              <a:off x="6616985" y="2199554"/>
              <a:ext cx="1957131" cy="1957131"/>
            </a:xfrm>
            <a:prstGeom prst="ellipse">
              <a:avLst/>
            </a:prstGeom>
            <a:solidFill>
              <a:srgbClr val="43B02A"/>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07" name="Graphic 4">
              <a:extLst>
                <a:ext uri="{FF2B5EF4-FFF2-40B4-BE49-F238E27FC236}">
                  <a16:creationId xmlns:a16="http://schemas.microsoft.com/office/drawing/2014/main" id="{3B11C216-F137-4512-A8D0-A63FFB478415}"/>
                </a:ext>
              </a:extLst>
            </p:cNvPr>
            <p:cNvGrpSpPr>
              <a:grpSpLocks/>
            </p:cNvGrpSpPr>
            <p:nvPr/>
          </p:nvGrpSpPr>
          <p:grpSpPr>
            <a:xfrm>
              <a:off x="7005150" y="2587719"/>
              <a:ext cx="1180800" cy="1180800"/>
              <a:chOff x="905454" y="1885990"/>
              <a:chExt cx="362309" cy="362610"/>
            </a:xfrm>
            <a:solidFill>
              <a:schemeClr val="bg1"/>
            </a:solidFill>
          </p:grpSpPr>
          <p:sp>
            <p:nvSpPr>
              <p:cNvPr id="108" name="Graphic 4">
                <a:extLst>
                  <a:ext uri="{FF2B5EF4-FFF2-40B4-BE49-F238E27FC236}">
                    <a16:creationId xmlns:a16="http://schemas.microsoft.com/office/drawing/2014/main" id="{A5532891-F1E1-40EC-8EC2-3DE603421138}"/>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50E70A8D-1454-4E11-8904-1F17476B00BB}"/>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grpFill/>
              <a:ln w="6390"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806720B3-72E7-4C9F-85AC-76EADFFCD7BA}"/>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noFill/>
                <a:prstDash val="solid"/>
                <a:miter/>
              </a:ln>
            </p:spPr>
            <p:txBody>
              <a:bodyPr rtlCol="0" anchor="ctr"/>
              <a:lstStyle/>
              <a:p>
                <a:endParaRPr lang="en-US"/>
              </a:p>
            </p:txBody>
          </p:sp>
        </p:grpSp>
      </p:grpSp>
      <p:sp>
        <p:nvSpPr>
          <p:cNvPr id="111" name="TextBox 110">
            <a:extLst>
              <a:ext uri="{FF2B5EF4-FFF2-40B4-BE49-F238E27FC236}">
                <a16:creationId xmlns:a16="http://schemas.microsoft.com/office/drawing/2014/main" id="{C8F2F7EF-1B12-4229-8E58-E4841A34312D}"/>
              </a:ext>
            </a:extLst>
          </p:cNvPr>
          <p:cNvSpPr txBox="1"/>
          <p:nvPr/>
        </p:nvSpPr>
        <p:spPr>
          <a:xfrm>
            <a:off x="3975935" y="4801884"/>
            <a:ext cx="1106648" cy="581625"/>
          </a:xfrm>
          <a:prstGeom prst="roundRect">
            <a:avLst/>
          </a:prstGeom>
          <a:solidFill>
            <a:srgbClr val="43B02A"/>
          </a:solidFill>
          <a:ln w="9525" cap="flat" cmpd="sng" algn="ctr">
            <a:solidFill>
              <a:srgbClr val="B7E1AE"/>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prstClr val="black"/>
                </a:solidFill>
                <a:effectLst/>
                <a:uLnTx/>
                <a:uFillTx/>
                <a:latin typeface="Calibri Light"/>
              </a:defRPr>
            </a:lvl1pPr>
          </a:lstStyle>
          <a:p>
            <a:pPr>
              <a:defRPr/>
            </a:pPr>
            <a:r>
              <a:rPr lang="en-GB" sz="900" kern="1200">
                <a:solidFill>
                  <a:schemeClr val="bg1"/>
                </a:solidFill>
                <a:latin typeface="Roboto Slab"/>
              </a:rPr>
              <a:t>Complete application form</a:t>
            </a:r>
          </a:p>
        </p:txBody>
      </p:sp>
      <p:sp>
        <p:nvSpPr>
          <p:cNvPr id="112" name="TextBox 111">
            <a:extLst>
              <a:ext uri="{FF2B5EF4-FFF2-40B4-BE49-F238E27FC236}">
                <a16:creationId xmlns:a16="http://schemas.microsoft.com/office/drawing/2014/main" id="{2B39E631-9BB0-4773-BE99-79AC52C32F6E}"/>
              </a:ext>
            </a:extLst>
          </p:cNvPr>
          <p:cNvSpPr txBox="1"/>
          <p:nvPr/>
        </p:nvSpPr>
        <p:spPr>
          <a:xfrm>
            <a:off x="5423855" y="4803216"/>
            <a:ext cx="1106648" cy="581625"/>
          </a:xfrm>
          <a:prstGeom prst="roundRect">
            <a:avLst/>
          </a:prstGeom>
          <a:solidFill>
            <a:srgbClr val="43B02A"/>
          </a:solidFill>
          <a:ln w="9525" cap="flat" cmpd="sng" algn="ctr">
            <a:solidFill>
              <a:srgbClr val="B7E1AE"/>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900" kern="1200">
                <a:latin typeface="Roboto Slab"/>
              </a:rPr>
              <a:t>Desktop Audit</a:t>
            </a:r>
          </a:p>
        </p:txBody>
      </p:sp>
      <p:sp>
        <p:nvSpPr>
          <p:cNvPr id="113" name="TextBox 112">
            <a:extLst>
              <a:ext uri="{FF2B5EF4-FFF2-40B4-BE49-F238E27FC236}">
                <a16:creationId xmlns:a16="http://schemas.microsoft.com/office/drawing/2014/main" id="{E6F8EA76-E009-47C0-8240-7B29D968906A}"/>
              </a:ext>
            </a:extLst>
          </p:cNvPr>
          <p:cNvSpPr txBox="1"/>
          <p:nvPr/>
        </p:nvSpPr>
        <p:spPr>
          <a:xfrm>
            <a:off x="8192913" y="4799841"/>
            <a:ext cx="1106648" cy="581625"/>
          </a:xfrm>
          <a:prstGeom prst="roundRect">
            <a:avLst/>
          </a:prstGeom>
          <a:solidFill>
            <a:srgbClr val="43B02A"/>
          </a:solidFill>
          <a:ln w="9525" cap="flat" cmpd="sng" algn="ctr">
            <a:solidFill>
              <a:srgbClr val="B7E1AE"/>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900" kern="1200">
                <a:latin typeface="Roboto Slab"/>
              </a:rPr>
              <a:t>Receive certificate</a:t>
            </a:r>
          </a:p>
        </p:txBody>
      </p:sp>
      <p:sp>
        <p:nvSpPr>
          <p:cNvPr id="114" name="TextBox 113">
            <a:extLst>
              <a:ext uri="{FF2B5EF4-FFF2-40B4-BE49-F238E27FC236}">
                <a16:creationId xmlns:a16="http://schemas.microsoft.com/office/drawing/2014/main" id="{E8E3B5EB-5C94-4167-BF42-EA25FBE9EA22}"/>
              </a:ext>
            </a:extLst>
          </p:cNvPr>
          <p:cNvSpPr txBox="1"/>
          <p:nvPr/>
        </p:nvSpPr>
        <p:spPr>
          <a:xfrm rot="16200000">
            <a:off x="9040960" y="4900001"/>
            <a:ext cx="2641761" cy="381302"/>
          </a:xfrm>
          <a:prstGeom prst="roundRect">
            <a:avLst/>
          </a:prstGeom>
          <a:solidFill>
            <a:srgbClr val="43B02A"/>
          </a:solidFill>
          <a:ln w="9525" cap="flat" cmpd="sng" algn="ctr">
            <a:solidFill>
              <a:srgbClr val="B7E1AE"/>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r>
              <a:rPr lang="en-GB" sz="1600" dirty="0">
                <a:latin typeface="Roboto Slab"/>
              </a:rPr>
              <a:t>Triennial Audit</a:t>
            </a:r>
          </a:p>
        </p:txBody>
      </p:sp>
      <p:cxnSp>
        <p:nvCxnSpPr>
          <p:cNvPr id="115" name="Connector: Elbow 114">
            <a:extLst>
              <a:ext uri="{FF2B5EF4-FFF2-40B4-BE49-F238E27FC236}">
                <a16:creationId xmlns:a16="http://schemas.microsoft.com/office/drawing/2014/main" id="{99EBF425-02A5-4093-8234-E43F34F0C25E}"/>
              </a:ext>
            </a:extLst>
          </p:cNvPr>
          <p:cNvCxnSpPr>
            <a:cxnSpLocks/>
            <a:endCxn id="111" idx="1"/>
          </p:cNvCxnSpPr>
          <p:nvPr/>
        </p:nvCxnSpPr>
        <p:spPr>
          <a:xfrm flipV="1">
            <a:off x="3489791" y="5092697"/>
            <a:ext cx="486144" cy="2353"/>
          </a:xfrm>
          <a:prstGeom prst="bentConnector3">
            <a:avLst>
              <a:gd name="adj1" fmla="val 50000"/>
            </a:avLst>
          </a:prstGeom>
          <a:noFill/>
          <a:ln w="9525" cap="flat" cmpd="sng" algn="ctr">
            <a:solidFill>
              <a:srgbClr val="43B02A"/>
            </a:solidFill>
            <a:prstDash val="solid"/>
            <a:tailEnd type="triangle"/>
          </a:ln>
          <a:effectLst/>
        </p:spPr>
      </p:cxnSp>
      <p:cxnSp>
        <p:nvCxnSpPr>
          <p:cNvPr id="116" name="Connector: Elbow 115">
            <a:extLst>
              <a:ext uri="{FF2B5EF4-FFF2-40B4-BE49-F238E27FC236}">
                <a16:creationId xmlns:a16="http://schemas.microsoft.com/office/drawing/2014/main" id="{B6AF29EC-0F2F-42EA-B460-1AE871D4694C}"/>
              </a:ext>
            </a:extLst>
          </p:cNvPr>
          <p:cNvCxnSpPr>
            <a:cxnSpLocks/>
            <a:stCxn id="111" idx="3"/>
            <a:endCxn id="112" idx="1"/>
          </p:cNvCxnSpPr>
          <p:nvPr/>
        </p:nvCxnSpPr>
        <p:spPr>
          <a:xfrm>
            <a:off x="5082583" y="5092697"/>
            <a:ext cx="341272" cy="1332"/>
          </a:xfrm>
          <a:prstGeom prst="bentConnector3">
            <a:avLst>
              <a:gd name="adj1" fmla="val 50000"/>
            </a:avLst>
          </a:prstGeom>
          <a:noFill/>
          <a:ln w="9525" cap="flat" cmpd="sng" algn="ctr">
            <a:solidFill>
              <a:srgbClr val="43B02A"/>
            </a:solidFill>
            <a:prstDash val="solid"/>
            <a:tailEnd type="triangle"/>
          </a:ln>
          <a:effectLst/>
        </p:spPr>
      </p:cxnSp>
      <p:cxnSp>
        <p:nvCxnSpPr>
          <p:cNvPr id="117" name="Connector: Elbow 116">
            <a:extLst>
              <a:ext uri="{FF2B5EF4-FFF2-40B4-BE49-F238E27FC236}">
                <a16:creationId xmlns:a16="http://schemas.microsoft.com/office/drawing/2014/main" id="{BA8AFB37-7470-434B-BFC1-765AB4A4DF8E}"/>
              </a:ext>
            </a:extLst>
          </p:cNvPr>
          <p:cNvCxnSpPr>
            <a:cxnSpLocks/>
            <a:stCxn id="112" idx="3"/>
          </p:cNvCxnSpPr>
          <p:nvPr/>
        </p:nvCxnSpPr>
        <p:spPr>
          <a:xfrm flipV="1">
            <a:off x="6530503" y="5091675"/>
            <a:ext cx="297675" cy="2354"/>
          </a:xfrm>
          <a:prstGeom prst="bentConnector3">
            <a:avLst>
              <a:gd name="adj1" fmla="val 50000"/>
            </a:avLst>
          </a:prstGeom>
          <a:noFill/>
          <a:ln w="9525" cap="flat" cmpd="sng" algn="ctr">
            <a:solidFill>
              <a:srgbClr val="43B02A"/>
            </a:solidFill>
            <a:prstDash val="solid"/>
            <a:tailEnd type="triangle"/>
          </a:ln>
          <a:effectLst/>
        </p:spPr>
      </p:cxnSp>
      <p:cxnSp>
        <p:nvCxnSpPr>
          <p:cNvPr id="118" name="Connector: Elbow 117">
            <a:extLst>
              <a:ext uri="{FF2B5EF4-FFF2-40B4-BE49-F238E27FC236}">
                <a16:creationId xmlns:a16="http://schemas.microsoft.com/office/drawing/2014/main" id="{B651D20A-F3FF-4D8C-9BDF-E65F2C7D5291}"/>
              </a:ext>
            </a:extLst>
          </p:cNvPr>
          <p:cNvCxnSpPr>
            <a:cxnSpLocks/>
            <a:endCxn id="113" idx="1"/>
          </p:cNvCxnSpPr>
          <p:nvPr/>
        </p:nvCxnSpPr>
        <p:spPr>
          <a:xfrm flipV="1">
            <a:off x="7934826" y="5090654"/>
            <a:ext cx="258087" cy="1021"/>
          </a:xfrm>
          <a:prstGeom prst="bentConnector3">
            <a:avLst>
              <a:gd name="adj1" fmla="val 50000"/>
            </a:avLst>
          </a:prstGeom>
          <a:noFill/>
          <a:ln w="9525" cap="flat" cmpd="sng" algn="ctr">
            <a:solidFill>
              <a:srgbClr val="43B02A"/>
            </a:solidFill>
            <a:prstDash val="solid"/>
            <a:tailEnd type="triangle"/>
          </a:ln>
          <a:effectLst/>
        </p:spPr>
      </p:cxnSp>
      <p:cxnSp>
        <p:nvCxnSpPr>
          <p:cNvPr id="119" name="Straight Arrow Connector 118">
            <a:extLst>
              <a:ext uri="{FF2B5EF4-FFF2-40B4-BE49-F238E27FC236}">
                <a16:creationId xmlns:a16="http://schemas.microsoft.com/office/drawing/2014/main" id="{E2E05FEC-E88A-4A06-838D-1F3E9DBD16CD}"/>
              </a:ext>
            </a:extLst>
          </p:cNvPr>
          <p:cNvCxnSpPr>
            <a:stCxn id="113" idx="3"/>
            <a:endCxn id="114" idx="0"/>
          </p:cNvCxnSpPr>
          <p:nvPr/>
        </p:nvCxnSpPr>
        <p:spPr>
          <a:xfrm flipV="1">
            <a:off x="9299561" y="5090652"/>
            <a:ext cx="871629" cy="2"/>
          </a:xfrm>
          <a:prstGeom prst="straightConnector1">
            <a:avLst/>
          </a:prstGeom>
          <a:ln>
            <a:solidFill>
              <a:srgbClr val="43B02A"/>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D733C66-E935-4497-B872-6CB343D69AA8}"/>
              </a:ext>
            </a:extLst>
          </p:cNvPr>
          <p:cNvSpPr txBox="1"/>
          <p:nvPr/>
        </p:nvSpPr>
        <p:spPr>
          <a:xfrm>
            <a:off x="6843843" y="4813438"/>
            <a:ext cx="1106648" cy="579582"/>
          </a:xfrm>
          <a:prstGeom prst="roundRect">
            <a:avLst/>
          </a:prstGeom>
          <a:solidFill>
            <a:srgbClr val="43B02A"/>
          </a:solidFill>
          <a:ln w="9525" cap="flat" cmpd="sng" algn="ctr">
            <a:solidFill>
              <a:srgbClr val="B7E1AE"/>
            </a:solidFill>
            <a:prstDash val="solid"/>
          </a:ln>
          <a:effectLst>
            <a:outerShdw blurRad="40000" dist="20000" dir="5400000" rotWithShape="0">
              <a:srgbClr val="000000">
                <a:alpha val="38000"/>
              </a:srgbClr>
            </a:outerShdw>
          </a:effectLst>
        </p:spPr>
        <p:txBody>
          <a:bodyPr wrap="square" rtlCol="0" anchor="ctr">
            <a:noAutofit/>
          </a:bodyPr>
          <a:lstStyle>
            <a:defPPr>
              <a:defRPr lang="en-US"/>
            </a:defPPr>
            <a:lvl1pPr marR="0" lvl="0" indent="0" algn="ctr" defTabSz="829544"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Roboto" panose="02000000000000000000"/>
              </a:defRPr>
            </a:lvl1pPr>
          </a:lstStyle>
          <a:p>
            <a:pPr>
              <a:defRPr/>
            </a:pPr>
            <a:r>
              <a:rPr lang="en-GB" sz="900" kern="1200" dirty="0">
                <a:latin typeface="Roboto Slab"/>
              </a:rPr>
              <a:t>Site Audit</a:t>
            </a:r>
          </a:p>
        </p:txBody>
      </p:sp>
    </p:spTree>
    <p:extLst>
      <p:ext uri="{BB962C8B-B14F-4D97-AF65-F5344CB8AC3E}">
        <p14:creationId xmlns:p14="http://schemas.microsoft.com/office/powerpoint/2010/main" val="280888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a:xfrm>
            <a:off x="838201" y="365125"/>
            <a:ext cx="6825528" cy="660111"/>
          </a:xfrm>
        </p:spPr>
        <p:txBody>
          <a:bodyPr>
            <a:normAutofit fontScale="90000"/>
          </a:bodyPr>
          <a:lstStyle/>
          <a:p>
            <a:r>
              <a:rPr lang="en-US" sz="2800" b="1" dirty="0">
                <a:solidFill>
                  <a:srgbClr val="68A495"/>
                </a:solidFill>
                <a:latin typeface="Roboto Slab"/>
              </a:rPr>
              <a:t>Accreditation Journey – SMIS</a:t>
            </a:r>
          </a:p>
        </p:txBody>
      </p:sp>
      <p:sp>
        <p:nvSpPr>
          <p:cNvPr id="68" name="Rectangle 67">
            <a:extLst>
              <a:ext uri="{FF2B5EF4-FFF2-40B4-BE49-F238E27FC236}">
                <a16:creationId xmlns:a16="http://schemas.microsoft.com/office/drawing/2014/main" id="{56B565F5-1563-4E86-80CB-8337B5A9B7C6}"/>
              </a:ext>
            </a:extLst>
          </p:cNvPr>
          <p:cNvSpPr/>
          <p:nvPr/>
        </p:nvSpPr>
        <p:spPr>
          <a:xfrm rot="5400000">
            <a:off x="6694252" y="2886131"/>
            <a:ext cx="2924245" cy="4289244"/>
          </a:xfrm>
          <a:prstGeom prst="rect">
            <a:avLst/>
          </a:prstGeom>
          <a:noFill/>
          <a:ln w="25400" cap="flat" cmpd="sng" algn="ctr">
            <a:solidFill>
              <a:srgbClr val="70ADA3"/>
            </a:solidFill>
            <a:prstDash val="dash"/>
          </a:ln>
          <a:effectLst/>
        </p:spPr>
        <p:txBody>
          <a:bodyPr vert="vert270" tIns="391903" rIns="32659" rtlCol="0" anchor="t"/>
          <a:lstStyle/>
          <a:p>
            <a:pPr marL="0" marR="0" lvl="0" indent="0" algn="ctr" defTabSz="829544"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black"/>
              </a:solidFill>
              <a:effectLst/>
              <a:uLnTx/>
              <a:uFillTx/>
              <a:latin typeface="Roboto" panose="02000000000000000000"/>
            </a:endParaRPr>
          </a:p>
        </p:txBody>
      </p:sp>
      <p:sp>
        <p:nvSpPr>
          <p:cNvPr id="69" name="Rectangle 68">
            <a:extLst>
              <a:ext uri="{FF2B5EF4-FFF2-40B4-BE49-F238E27FC236}">
                <a16:creationId xmlns:a16="http://schemas.microsoft.com/office/drawing/2014/main" id="{F1C3A007-630B-4A1D-9A03-422E07E97B22}"/>
              </a:ext>
            </a:extLst>
          </p:cNvPr>
          <p:cNvSpPr/>
          <p:nvPr/>
        </p:nvSpPr>
        <p:spPr>
          <a:xfrm>
            <a:off x="639327" y="1192884"/>
            <a:ext cx="10604074" cy="3046988"/>
          </a:xfrm>
          <a:prstGeom prst="rect">
            <a:avLst/>
          </a:prstGeom>
        </p:spPr>
        <p:txBody>
          <a:bodyPr wrap="square" lIns="91440" tIns="45720" rIns="91440" bIns="45720" anchor="t">
            <a:spAutoFit/>
          </a:bodyPr>
          <a:lstStyle/>
          <a:p>
            <a:pPr>
              <a:lnSpc>
                <a:spcPct val="150000"/>
              </a:lnSpc>
            </a:pPr>
            <a:r>
              <a:rPr lang="en-GB" sz="1200" dirty="0">
                <a:latin typeface="Roboto Slab"/>
                <a:cs typeface="Calibri Light"/>
              </a:rPr>
              <a:t>The provisions of the SMIS are applicable to Energy Suppliers who install smart meters for Domestic Customers and Micro Business Customers. </a:t>
            </a:r>
          </a:p>
          <a:p>
            <a:pPr>
              <a:lnSpc>
                <a:spcPct val="150000"/>
              </a:lnSpc>
            </a:pPr>
            <a:r>
              <a:rPr lang="en-GB" sz="1200" dirty="0">
                <a:latin typeface="Roboto Slab"/>
                <a:cs typeface="Calibri Light"/>
              </a:rPr>
              <a:t>On instances where an existing supplier before the REC went live, which previously met these thresholds under SMICoP, they will not be required to complete a BSA, however the relevant SMIS declarations will be part of their annual statement.</a:t>
            </a:r>
            <a:endParaRPr lang="en-US" dirty="0"/>
          </a:p>
          <a:p>
            <a:pPr>
              <a:lnSpc>
                <a:spcPct val="150000"/>
              </a:lnSpc>
            </a:pPr>
            <a:endParaRPr lang="en-GB" sz="1200" dirty="0">
              <a:latin typeface="Roboto Slab"/>
              <a:cs typeface="Calibri Light"/>
            </a:endParaRPr>
          </a:p>
          <a:p>
            <a:pPr>
              <a:lnSpc>
                <a:spcPct val="150000"/>
              </a:lnSpc>
            </a:pPr>
            <a:r>
              <a:rPr lang="en-GB" sz="1200" dirty="0">
                <a:latin typeface="Roboto Slab"/>
                <a:cs typeface="Calibri Light"/>
              </a:rPr>
              <a:t>There is no formal requirement to become ‘accredited’ under SMIS – by virtue of acceding to the REC, they are agreeing to the provisions of the SMIS. Suppliers need to reach out to the REC Code Manager 6 months in advance of when they either expect to have 10,000 customers or to have installed 1,500 meters. The Code Manager will then notify the SMIS auditor Grant Thornton to arrange an audit of compliance with the party to ensure the party is meeting their obligations, and whether the party needs to undertake any corrective action.</a:t>
            </a:r>
            <a:endParaRPr lang="en-GB" sz="1200" dirty="0">
              <a:latin typeface="Roboto Slab"/>
              <a:cs typeface="Calibri Light" panose="020F0302020204030204" pitchFamily="34" charset="0"/>
            </a:endParaRPr>
          </a:p>
          <a:p>
            <a:pPr>
              <a:lnSpc>
                <a:spcPct val="150000"/>
              </a:lnSpc>
            </a:pPr>
            <a:endParaRPr lang="en-GB" sz="1200" dirty="0">
              <a:latin typeface="Roboto Slab"/>
              <a:cs typeface="Calibri Light" panose="020F0302020204030204" pitchFamily="34" charset="0"/>
            </a:endParaRPr>
          </a:p>
          <a:p>
            <a:pPr>
              <a:lnSpc>
                <a:spcPct val="150000"/>
              </a:lnSpc>
            </a:pPr>
            <a:endParaRPr lang="en-GB" sz="1200" dirty="0">
              <a:latin typeface="Roboto Slab"/>
              <a:ea typeface="Arial" panose="020B0604020202020204" pitchFamily="34" charset="0"/>
              <a:cs typeface="Calibri Light" panose="020F0302020204030204" pitchFamily="34" charset="0"/>
            </a:endParaRPr>
          </a:p>
          <a:p>
            <a:endParaRPr lang="en-GB" sz="1200" dirty="0">
              <a:ea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id="{86D9C2B0-7A3F-4A2A-9172-6AB7EF9E43A8}"/>
              </a:ext>
            </a:extLst>
          </p:cNvPr>
          <p:cNvSpPr/>
          <p:nvPr/>
        </p:nvSpPr>
        <p:spPr>
          <a:xfrm>
            <a:off x="4027449" y="4674039"/>
            <a:ext cx="922832" cy="657979"/>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829544">
              <a:defRPr/>
            </a:pPr>
            <a:r>
              <a:rPr lang="en-GB" sz="800">
                <a:solidFill>
                  <a:schemeClr val="bg1"/>
                </a:solidFill>
                <a:latin typeface="Roboto Slab"/>
              </a:rPr>
              <a:t>Were you supplying electricity or gas on 31 August 2021?</a:t>
            </a:r>
          </a:p>
        </p:txBody>
      </p:sp>
      <p:sp>
        <p:nvSpPr>
          <p:cNvPr id="71" name="Rectangle: Rounded Corners 70">
            <a:extLst>
              <a:ext uri="{FF2B5EF4-FFF2-40B4-BE49-F238E27FC236}">
                <a16:creationId xmlns:a16="http://schemas.microsoft.com/office/drawing/2014/main" id="{ADFF4CCD-5E81-4FBC-BA44-CF1DEECECFAB}"/>
              </a:ext>
            </a:extLst>
          </p:cNvPr>
          <p:cNvSpPr/>
          <p:nvPr/>
        </p:nvSpPr>
        <p:spPr>
          <a:xfrm>
            <a:off x="962293" y="4731802"/>
            <a:ext cx="805588" cy="552394"/>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829544" eaLnBrk="1" fontAlgn="auto" latinLnBrk="0" hangingPunct="1">
              <a:lnSpc>
                <a:spcPct val="100000"/>
              </a:lnSpc>
              <a:spcBef>
                <a:spcPts val="0"/>
              </a:spcBef>
              <a:spcAft>
                <a:spcPts val="0"/>
              </a:spcAft>
              <a:buClrTx/>
              <a:buSzTx/>
              <a:buFontTx/>
              <a:buNone/>
              <a:tabLst/>
              <a:defRPr/>
            </a:pPr>
            <a:r>
              <a:rPr lang="en-GB" sz="800">
                <a:solidFill>
                  <a:schemeClr val="bg1"/>
                </a:solidFill>
                <a:latin typeface="Roboto Slab"/>
              </a:rPr>
              <a:t>Gain REC Portal Access</a:t>
            </a:r>
          </a:p>
        </p:txBody>
      </p:sp>
      <p:sp>
        <p:nvSpPr>
          <p:cNvPr id="72" name="Rectangle: Rounded Corners 71">
            <a:extLst>
              <a:ext uri="{FF2B5EF4-FFF2-40B4-BE49-F238E27FC236}">
                <a16:creationId xmlns:a16="http://schemas.microsoft.com/office/drawing/2014/main" id="{B8BB73BB-A5E2-484F-9FC9-94B110454CF0}"/>
              </a:ext>
            </a:extLst>
          </p:cNvPr>
          <p:cNvSpPr/>
          <p:nvPr/>
        </p:nvSpPr>
        <p:spPr>
          <a:xfrm>
            <a:off x="1955861" y="4736219"/>
            <a:ext cx="960308" cy="552394"/>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829544">
              <a:defRPr/>
            </a:pPr>
            <a:r>
              <a:rPr lang="en-GB" sz="800">
                <a:solidFill>
                  <a:schemeClr val="bg1"/>
                </a:solidFill>
                <a:latin typeface="Roboto Slab"/>
              </a:rPr>
              <a:t>Complete Entry  Assessment Application Form</a:t>
            </a:r>
          </a:p>
        </p:txBody>
      </p:sp>
      <p:sp>
        <p:nvSpPr>
          <p:cNvPr id="73" name="Rectangle: Rounded Corners 72">
            <a:extLst>
              <a:ext uri="{FF2B5EF4-FFF2-40B4-BE49-F238E27FC236}">
                <a16:creationId xmlns:a16="http://schemas.microsoft.com/office/drawing/2014/main" id="{245CE65C-EC61-4EED-A709-02685A5F88B8}"/>
              </a:ext>
            </a:extLst>
          </p:cNvPr>
          <p:cNvSpPr/>
          <p:nvPr/>
        </p:nvSpPr>
        <p:spPr>
          <a:xfrm>
            <a:off x="3059035" y="4740636"/>
            <a:ext cx="790022" cy="552394"/>
          </a:xfrm>
          <a:prstGeom prst="roundRect">
            <a:avLst/>
          </a:prstGeom>
          <a:solidFill>
            <a:srgbClr val="26890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R="0" lvl="0" indent="0" algn="ctr" defTabSz="829544" fontAlgn="auto">
              <a:lnSpc>
                <a:spcPct val="100000"/>
              </a:lnSpc>
              <a:spcBef>
                <a:spcPts val="0"/>
              </a:spcBef>
              <a:spcAft>
                <a:spcPts val="0"/>
              </a:spcAft>
              <a:buClrTx/>
              <a:buSzTx/>
              <a:buFontTx/>
              <a:buNone/>
              <a:tabLst/>
              <a:defRPr/>
            </a:pPr>
            <a:r>
              <a:rPr lang="en-GB" sz="800">
                <a:solidFill>
                  <a:schemeClr val="bg1"/>
                </a:solidFill>
                <a:latin typeface="Roboto Slab"/>
              </a:rPr>
              <a:t>Complete REC Accession</a:t>
            </a:r>
          </a:p>
        </p:txBody>
      </p:sp>
      <p:cxnSp>
        <p:nvCxnSpPr>
          <p:cNvPr id="74" name="Connector: Elbow 73">
            <a:extLst>
              <a:ext uri="{FF2B5EF4-FFF2-40B4-BE49-F238E27FC236}">
                <a16:creationId xmlns:a16="http://schemas.microsoft.com/office/drawing/2014/main" id="{C03DA42B-9D71-45DE-BE40-9CE4A5D392F7}"/>
              </a:ext>
            </a:extLst>
          </p:cNvPr>
          <p:cNvCxnSpPr>
            <a:cxnSpLocks/>
          </p:cNvCxnSpPr>
          <p:nvPr/>
        </p:nvCxnSpPr>
        <p:spPr>
          <a:xfrm>
            <a:off x="1767881" y="5007999"/>
            <a:ext cx="187980" cy="4417"/>
          </a:xfrm>
          <a:prstGeom prst="bentConnector3">
            <a:avLst>
              <a:gd name="adj1" fmla="val 50000"/>
            </a:avLst>
          </a:prstGeom>
          <a:noFill/>
          <a:ln w="9525" cap="flat" cmpd="sng" algn="ctr">
            <a:solidFill>
              <a:srgbClr val="86BC25">
                <a:shade val="95000"/>
                <a:satMod val="105000"/>
              </a:srgbClr>
            </a:solidFill>
            <a:prstDash val="solid"/>
            <a:tailEnd type="triangle"/>
          </a:ln>
          <a:effectLst/>
        </p:spPr>
      </p:cxnSp>
      <p:cxnSp>
        <p:nvCxnSpPr>
          <p:cNvPr id="75" name="Connector: Elbow 74">
            <a:extLst>
              <a:ext uri="{FF2B5EF4-FFF2-40B4-BE49-F238E27FC236}">
                <a16:creationId xmlns:a16="http://schemas.microsoft.com/office/drawing/2014/main" id="{354C6B44-2314-4C65-AC0D-1F3DC8C0AD4B}"/>
              </a:ext>
            </a:extLst>
          </p:cNvPr>
          <p:cNvCxnSpPr>
            <a:cxnSpLocks/>
          </p:cNvCxnSpPr>
          <p:nvPr/>
        </p:nvCxnSpPr>
        <p:spPr>
          <a:xfrm>
            <a:off x="2916169" y="5012416"/>
            <a:ext cx="142866" cy="4417"/>
          </a:xfrm>
          <a:prstGeom prst="bentConnector3">
            <a:avLst>
              <a:gd name="adj1" fmla="val 50000"/>
            </a:avLst>
          </a:prstGeom>
          <a:noFill/>
          <a:ln w="9525" cap="flat" cmpd="sng" algn="ctr">
            <a:solidFill>
              <a:srgbClr val="86BC25">
                <a:shade val="95000"/>
                <a:satMod val="105000"/>
              </a:srgbClr>
            </a:solidFill>
            <a:prstDash val="solid"/>
            <a:tailEnd type="triangle"/>
          </a:ln>
          <a:effectLst/>
        </p:spPr>
      </p:cxnSp>
      <p:cxnSp>
        <p:nvCxnSpPr>
          <p:cNvPr id="76" name="Connector: Elbow 75">
            <a:extLst>
              <a:ext uri="{FF2B5EF4-FFF2-40B4-BE49-F238E27FC236}">
                <a16:creationId xmlns:a16="http://schemas.microsoft.com/office/drawing/2014/main" id="{CDC6336F-453A-47FE-871D-19ECA6D56BF9}"/>
              </a:ext>
            </a:extLst>
          </p:cNvPr>
          <p:cNvCxnSpPr>
            <a:cxnSpLocks/>
          </p:cNvCxnSpPr>
          <p:nvPr/>
        </p:nvCxnSpPr>
        <p:spPr>
          <a:xfrm flipV="1">
            <a:off x="3849057" y="5003029"/>
            <a:ext cx="178392" cy="13804"/>
          </a:xfrm>
          <a:prstGeom prst="bentConnector3">
            <a:avLst>
              <a:gd name="adj1" fmla="val 50000"/>
            </a:avLst>
          </a:prstGeom>
          <a:noFill/>
          <a:ln w="9525" cap="flat" cmpd="sng" algn="ctr">
            <a:solidFill>
              <a:srgbClr val="86BC25">
                <a:shade val="95000"/>
                <a:satMod val="105000"/>
              </a:srgbClr>
            </a:solidFill>
            <a:prstDash val="solid"/>
            <a:tailEnd type="triangle"/>
          </a:ln>
          <a:effectLst/>
        </p:spPr>
      </p:cxnSp>
      <p:cxnSp>
        <p:nvCxnSpPr>
          <p:cNvPr id="77" name="Connector: Elbow 76">
            <a:extLst>
              <a:ext uri="{FF2B5EF4-FFF2-40B4-BE49-F238E27FC236}">
                <a16:creationId xmlns:a16="http://schemas.microsoft.com/office/drawing/2014/main" id="{62CCF4DC-6033-429E-8ED4-B8489009FD9C}"/>
              </a:ext>
            </a:extLst>
          </p:cNvPr>
          <p:cNvCxnSpPr>
            <a:cxnSpLocks/>
          </p:cNvCxnSpPr>
          <p:nvPr/>
        </p:nvCxnSpPr>
        <p:spPr>
          <a:xfrm rot="5400000" flipH="1" flipV="1">
            <a:off x="6473380" y="1804034"/>
            <a:ext cx="984452" cy="4864416"/>
          </a:xfrm>
          <a:prstGeom prst="bentConnector3">
            <a:avLst>
              <a:gd name="adj1" fmla="val 110409"/>
            </a:avLst>
          </a:prstGeom>
          <a:noFill/>
          <a:ln w="9525" cap="flat" cmpd="sng" algn="ctr">
            <a:solidFill>
              <a:schemeClr val="tx2"/>
            </a:solidFill>
            <a:prstDash val="solid"/>
            <a:tailEnd type="triangle"/>
          </a:ln>
          <a:effectLst/>
        </p:spPr>
      </p:cxnSp>
      <p:sp>
        <p:nvSpPr>
          <p:cNvPr id="78" name="TextBox 77">
            <a:extLst>
              <a:ext uri="{FF2B5EF4-FFF2-40B4-BE49-F238E27FC236}">
                <a16:creationId xmlns:a16="http://schemas.microsoft.com/office/drawing/2014/main" id="{B20762B9-F34F-406D-AF1D-8461CD806A84}"/>
              </a:ext>
            </a:extLst>
          </p:cNvPr>
          <p:cNvSpPr txBox="1"/>
          <p:nvPr/>
        </p:nvSpPr>
        <p:spPr>
          <a:xfrm>
            <a:off x="4478919" y="3460720"/>
            <a:ext cx="384314"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800" b="1">
                <a:solidFill>
                  <a:srgbClr val="313131"/>
                </a:solidFill>
              </a:rPr>
              <a:t>Yes</a:t>
            </a:r>
          </a:p>
        </p:txBody>
      </p:sp>
      <p:cxnSp>
        <p:nvCxnSpPr>
          <p:cNvPr id="79" name="Connector: Elbow 78">
            <a:extLst>
              <a:ext uri="{FF2B5EF4-FFF2-40B4-BE49-F238E27FC236}">
                <a16:creationId xmlns:a16="http://schemas.microsoft.com/office/drawing/2014/main" id="{D1B049DB-4363-4B17-9147-D1CFC111BD5C}"/>
              </a:ext>
            </a:extLst>
          </p:cNvPr>
          <p:cNvCxnSpPr>
            <a:cxnSpLocks/>
          </p:cNvCxnSpPr>
          <p:nvPr/>
        </p:nvCxnSpPr>
        <p:spPr>
          <a:xfrm rot="16200000" flipH="1">
            <a:off x="5532899" y="4287983"/>
            <a:ext cx="931456" cy="3128381"/>
          </a:xfrm>
          <a:prstGeom prst="bentConnector3">
            <a:avLst>
              <a:gd name="adj1" fmla="val 113258"/>
            </a:avLst>
          </a:prstGeom>
          <a:noFill/>
          <a:ln w="9525" cap="flat" cmpd="sng" algn="ctr">
            <a:solidFill>
              <a:schemeClr val="tx2"/>
            </a:solidFill>
            <a:prstDash val="solid"/>
            <a:tailEnd type="triangle"/>
          </a:ln>
          <a:effectLst/>
        </p:spPr>
      </p:cxnSp>
      <p:sp>
        <p:nvSpPr>
          <p:cNvPr id="80" name="TextBox 79">
            <a:extLst>
              <a:ext uri="{FF2B5EF4-FFF2-40B4-BE49-F238E27FC236}">
                <a16:creationId xmlns:a16="http://schemas.microsoft.com/office/drawing/2014/main" id="{99CF8044-70D2-4ACD-9E29-5C6169D3375A}"/>
              </a:ext>
            </a:extLst>
          </p:cNvPr>
          <p:cNvSpPr txBox="1"/>
          <p:nvPr/>
        </p:nvSpPr>
        <p:spPr>
          <a:xfrm>
            <a:off x="4478919" y="6492876"/>
            <a:ext cx="384314" cy="12311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lang="en-US" sz="800" b="1">
                <a:solidFill>
                  <a:srgbClr val="313131"/>
                </a:solidFill>
              </a:rPr>
              <a:t>No</a:t>
            </a:r>
          </a:p>
        </p:txBody>
      </p:sp>
      <p:sp>
        <p:nvSpPr>
          <p:cNvPr id="81" name="Rectangle 80">
            <a:extLst>
              <a:ext uri="{FF2B5EF4-FFF2-40B4-BE49-F238E27FC236}">
                <a16:creationId xmlns:a16="http://schemas.microsoft.com/office/drawing/2014/main" id="{85C90269-3016-4666-A265-7B49B980BC20}"/>
              </a:ext>
            </a:extLst>
          </p:cNvPr>
          <p:cNvSpPr/>
          <p:nvPr/>
        </p:nvSpPr>
        <p:spPr>
          <a:xfrm>
            <a:off x="6878103" y="3790459"/>
            <a:ext cx="1458495" cy="305790"/>
          </a:xfrm>
          <a:prstGeom prst="rect">
            <a:avLst/>
          </a:prstGeom>
          <a:solidFill>
            <a:srgbClr val="70ADA3"/>
          </a:solidFill>
          <a:ln>
            <a:solidFill>
              <a:srgbClr val="70ADA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b="1">
                <a:solidFill>
                  <a:schemeClr val="bg1"/>
                </a:solidFill>
                <a:latin typeface="Roboto Slab"/>
                <a:cs typeface="Calibri Light" panose="020F0302020204030204" pitchFamily="34" charset="0"/>
              </a:rPr>
              <a:t>BSA</a:t>
            </a:r>
          </a:p>
        </p:txBody>
      </p:sp>
      <p:sp>
        <p:nvSpPr>
          <p:cNvPr id="82" name="Rectangle 81">
            <a:extLst>
              <a:ext uri="{FF2B5EF4-FFF2-40B4-BE49-F238E27FC236}">
                <a16:creationId xmlns:a16="http://schemas.microsoft.com/office/drawing/2014/main" id="{C432BA67-C45C-4B12-89FF-D3EAD923CCA5}"/>
              </a:ext>
            </a:extLst>
          </p:cNvPr>
          <p:cNvSpPr/>
          <p:nvPr/>
        </p:nvSpPr>
        <p:spPr>
          <a:xfrm>
            <a:off x="6878102" y="4118287"/>
            <a:ext cx="1458495" cy="2244148"/>
          </a:xfrm>
          <a:prstGeom prst="rect">
            <a:avLst/>
          </a:prstGeom>
          <a:noFill/>
          <a:ln>
            <a:solidFill>
              <a:srgbClr val="70ADA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900">
                <a:solidFill>
                  <a:schemeClr val="tx1"/>
                </a:solidFill>
                <a:latin typeface="Roboto Slab"/>
                <a:cs typeface="Calibri Light" panose="020F0302020204030204" pitchFamily="34" charset="0"/>
              </a:rPr>
              <a:t>As part of the market entry process, you will be required to provide specific evidence around your ability to meet the requirements of the SMIS, including</a:t>
            </a:r>
          </a:p>
          <a:p>
            <a:pPr marL="88900" indent="-88900">
              <a:buFont typeface="Arial" panose="020B0604020202020204" pitchFamily="34" charset="0"/>
              <a:buChar char="•"/>
            </a:pPr>
            <a:r>
              <a:rPr lang="en-GB" sz="900">
                <a:solidFill>
                  <a:schemeClr val="tx1"/>
                </a:solidFill>
                <a:latin typeface="Roboto Slab"/>
                <a:cs typeface="Calibri Light" panose="020F0302020204030204" pitchFamily="34" charset="0"/>
              </a:rPr>
              <a:t>Details of business processes around the installation of smart meters </a:t>
            </a:r>
          </a:p>
          <a:p>
            <a:pPr marL="88900" indent="-88900">
              <a:buFont typeface="Arial" panose="020B0604020202020204" pitchFamily="34" charset="0"/>
              <a:buChar char="•"/>
            </a:pPr>
            <a:r>
              <a:rPr lang="en-GB" sz="900">
                <a:solidFill>
                  <a:schemeClr val="tx1"/>
                </a:solidFill>
                <a:latin typeface="Roboto Slab"/>
                <a:cs typeface="Calibri Light" panose="020F0302020204030204" pitchFamily="34" charset="0"/>
              </a:rPr>
              <a:t>Details of how you will maintain compliance with all relevant clauses of the SMIS</a:t>
            </a:r>
          </a:p>
        </p:txBody>
      </p:sp>
      <p:sp>
        <p:nvSpPr>
          <p:cNvPr id="83" name="Rectangle 82">
            <a:extLst>
              <a:ext uri="{FF2B5EF4-FFF2-40B4-BE49-F238E27FC236}">
                <a16:creationId xmlns:a16="http://schemas.microsoft.com/office/drawing/2014/main" id="{18F76BCC-5F94-4F34-B331-4FA3868021BD}"/>
              </a:ext>
            </a:extLst>
          </p:cNvPr>
          <p:cNvSpPr/>
          <p:nvPr/>
        </p:nvSpPr>
        <p:spPr>
          <a:xfrm>
            <a:off x="8614137" y="3788548"/>
            <a:ext cx="1458495" cy="305790"/>
          </a:xfrm>
          <a:prstGeom prst="rect">
            <a:avLst/>
          </a:prstGeom>
          <a:solidFill>
            <a:srgbClr val="70ADA3"/>
          </a:solidFill>
          <a:ln>
            <a:solidFill>
              <a:srgbClr val="70ADA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b="1">
                <a:solidFill>
                  <a:schemeClr val="bg1"/>
                </a:solidFill>
                <a:latin typeface="Roboto Slab"/>
                <a:cs typeface="Calibri Light" panose="020F0302020204030204" pitchFamily="34" charset="0"/>
              </a:rPr>
              <a:t>Annual Statement</a:t>
            </a:r>
          </a:p>
        </p:txBody>
      </p:sp>
      <p:sp>
        <p:nvSpPr>
          <p:cNvPr id="84" name="Rectangle 83">
            <a:extLst>
              <a:ext uri="{FF2B5EF4-FFF2-40B4-BE49-F238E27FC236}">
                <a16:creationId xmlns:a16="http://schemas.microsoft.com/office/drawing/2014/main" id="{F66C7C83-C898-43FE-994C-FA7766C9EDF0}"/>
              </a:ext>
            </a:extLst>
          </p:cNvPr>
          <p:cNvSpPr/>
          <p:nvPr/>
        </p:nvSpPr>
        <p:spPr>
          <a:xfrm>
            <a:off x="8614135" y="4118287"/>
            <a:ext cx="1458495" cy="2244148"/>
          </a:xfrm>
          <a:prstGeom prst="rect">
            <a:avLst/>
          </a:prstGeom>
          <a:noFill/>
          <a:ln>
            <a:solidFill>
              <a:srgbClr val="70ADA3"/>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900">
                <a:solidFill>
                  <a:schemeClr val="tx1"/>
                </a:solidFill>
                <a:latin typeface="Roboto Slab"/>
                <a:cs typeface="Calibri Light" panose="020F0302020204030204" pitchFamily="34" charset="0"/>
              </a:rPr>
              <a:t>As part of your annual statement, you will be required to make a self declaration confirming that your organisation:</a:t>
            </a:r>
          </a:p>
          <a:p>
            <a:pPr marL="171450" indent="-171450">
              <a:buFont typeface="Arial" panose="020B0604020202020204" pitchFamily="34" charset="0"/>
              <a:buChar char="•"/>
            </a:pPr>
            <a:r>
              <a:rPr lang="en-GB" sz="900">
                <a:solidFill>
                  <a:schemeClr val="tx1"/>
                </a:solidFill>
                <a:latin typeface="Roboto Slab"/>
                <a:cs typeface="Calibri Light" panose="020F0302020204030204" pitchFamily="34" charset="0"/>
              </a:rPr>
              <a:t>Is compliant with the relevant clauses of the SMIS </a:t>
            </a:r>
          </a:p>
          <a:p>
            <a:pPr marL="171450" indent="-171450">
              <a:buFont typeface="Arial" panose="020B0604020202020204" pitchFamily="34" charset="0"/>
              <a:buChar char="•"/>
            </a:pPr>
            <a:r>
              <a:rPr lang="en-GB" sz="900">
                <a:solidFill>
                  <a:schemeClr val="tx1"/>
                </a:solidFill>
                <a:latin typeface="Roboto Slab"/>
                <a:cs typeface="Calibri Light" panose="020F0302020204030204" pitchFamily="34" charset="0"/>
              </a:rPr>
              <a:t>The type of supplier you are (e.g. Large Supplier, Small Supplier or Micro Business Supplier) </a:t>
            </a:r>
          </a:p>
          <a:p>
            <a:pPr marL="171450" indent="-171450">
              <a:buFont typeface="Arial" panose="020B0604020202020204" pitchFamily="34" charset="0"/>
              <a:buChar char="•"/>
            </a:pPr>
            <a:endParaRPr lang="en-GB" sz="900">
              <a:solidFill>
                <a:schemeClr val="tx1"/>
              </a:solidFill>
            </a:endParaRPr>
          </a:p>
        </p:txBody>
      </p:sp>
      <p:cxnSp>
        <p:nvCxnSpPr>
          <p:cNvPr id="85" name="Connector: Elbow 84">
            <a:extLst>
              <a:ext uri="{FF2B5EF4-FFF2-40B4-BE49-F238E27FC236}">
                <a16:creationId xmlns:a16="http://schemas.microsoft.com/office/drawing/2014/main" id="{E2561510-1AD8-47D0-A776-36F1E61A6433}"/>
              </a:ext>
            </a:extLst>
          </p:cNvPr>
          <p:cNvCxnSpPr>
            <a:cxnSpLocks/>
          </p:cNvCxnSpPr>
          <p:nvPr/>
        </p:nvCxnSpPr>
        <p:spPr>
          <a:xfrm flipV="1">
            <a:off x="8336598" y="3941443"/>
            <a:ext cx="277539" cy="1911"/>
          </a:xfrm>
          <a:prstGeom prst="bentConnector3">
            <a:avLst>
              <a:gd name="adj1" fmla="val 50000"/>
            </a:avLst>
          </a:prstGeom>
          <a:noFill/>
          <a:ln w="9525" cap="flat" cmpd="sng" algn="ctr">
            <a:solidFill>
              <a:schemeClr val="tx2"/>
            </a:solidFill>
            <a:prstDash val="solid"/>
            <a:tailEnd type="triangle"/>
          </a:ln>
          <a:effectLst/>
        </p:spPr>
      </p:cxnSp>
      <p:sp>
        <p:nvSpPr>
          <p:cNvPr id="86" name="Oval 85">
            <a:extLst>
              <a:ext uri="{FF2B5EF4-FFF2-40B4-BE49-F238E27FC236}">
                <a16:creationId xmlns:a16="http://schemas.microsoft.com/office/drawing/2014/main" id="{0BED9F16-8DC3-45FA-BBB1-4CE717B63D13}"/>
              </a:ext>
            </a:extLst>
          </p:cNvPr>
          <p:cNvSpPr/>
          <p:nvPr/>
        </p:nvSpPr>
        <p:spPr bwMode="gray">
          <a:xfrm>
            <a:off x="5063125" y="4249641"/>
            <a:ext cx="1620000" cy="1620000"/>
          </a:xfrm>
          <a:prstGeom prst="ellipse">
            <a:avLst/>
          </a:prstGeom>
          <a:solidFill>
            <a:srgbClr val="68A495"/>
          </a:solidFill>
          <a:ln w="120650" algn="ctr">
            <a:solidFill>
              <a:srgbClr val="FFFFFF">
                <a:alpha val="62000"/>
              </a:srgb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Light"/>
            </a:endParaRPr>
          </a:p>
        </p:txBody>
      </p:sp>
      <p:sp>
        <p:nvSpPr>
          <p:cNvPr id="87" name="Graphic 4">
            <a:extLst>
              <a:ext uri="{FF2B5EF4-FFF2-40B4-BE49-F238E27FC236}">
                <a16:creationId xmlns:a16="http://schemas.microsoft.com/office/drawing/2014/main" id="{198C3771-E757-4866-BBAC-D904552AA85A}"/>
              </a:ext>
            </a:extLst>
          </p:cNvPr>
          <p:cNvSpPr>
            <a:spLocks/>
          </p:cNvSpPr>
          <p:nvPr/>
        </p:nvSpPr>
        <p:spPr>
          <a:xfrm>
            <a:off x="5323718" y="4490753"/>
            <a:ext cx="1080000" cy="10800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rgbClr val="FFFFFF"/>
          </a:solidFill>
          <a:ln w="639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Roboto Slab"/>
            </a:endParaRPr>
          </a:p>
        </p:txBody>
      </p:sp>
      <p:grpSp>
        <p:nvGrpSpPr>
          <p:cNvPr id="147" name="Group 146">
            <a:extLst>
              <a:ext uri="{FF2B5EF4-FFF2-40B4-BE49-F238E27FC236}">
                <a16:creationId xmlns:a16="http://schemas.microsoft.com/office/drawing/2014/main" id="{81D04A15-952F-408B-AD44-0D092E127312}"/>
              </a:ext>
            </a:extLst>
          </p:cNvPr>
          <p:cNvGrpSpPr/>
          <p:nvPr/>
        </p:nvGrpSpPr>
        <p:grpSpPr>
          <a:xfrm>
            <a:off x="7922856" y="365124"/>
            <a:ext cx="2378141" cy="567266"/>
            <a:chOff x="8636404" y="92107"/>
            <a:chExt cx="2378141" cy="567266"/>
          </a:xfrm>
        </p:grpSpPr>
        <p:grpSp>
          <p:nvGrpSpPr>
            <p:cNvPr id="148" name="Group 147">
              <a:extLst>
                <a:ext uri="{FF2B5EF4-FFF2-40B4-BE49-F238E27FC236}">
                  <a16:creationId xmlns:a16="http://schemas.microsoft.com/office/drawing/2014/main" id="{692C2FFA-27AE-4098-ACAC-D78E6CB66DFD}"/>
                </a:ext>
              </a:extLst>
            </p:cNvPr>
            <p:cNvGrpSpPr/>
            <p:nvPr/>
          </p:nvGrpSpPr>
          <p:grpSpPr>
            <a:xfrm>
              <a:off x="10450469" y="299373"/>
              <a:ext cx="360000" cy="360000"/>
              <a:chOff x="8785815" y="2199554"/>
              <a:chExt cx="1957131" cy="1957131"/>
            </a:xfrm>
          </p:grpSpPr>
          <p:sp>
            <p:nvSpPr>
              <p:cNvPr id="179" name="Oval 178">
                <a:extLst>
                  <a:ext uri="{FF2B5EF4-FFF2-40B4-BE49-F238E27FC236}">
                    <a16:creationId xmlns:a16="http://schemas.microsoft.com/office/drawing/2014/main" id="{4A2E884E-D156-41AD-8619-E8C2B6B20C1A}"/>
                  </a:ext>
                </a:extLst>
              </p:cNvPr>
              <p:cNvSpPr/>
              <p:nvPr/>
            </p:nvSpPr>
            <p:spPr bwMode="gray">
              <a:xfrm>
                <a:off x="8785815" y="2199554"/>
                <a:ext cx="1957131" cy="1957131"/>
              </a:xfrm>
              <a:prstGeom prst="ellipse">
                <a:avLst/>
              </a:prstGeom>
              <a:solidFill>
                <a:srgbClr val="68A495"/>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80" name="Graphic 4">
                <a:extLst>
                  <a:ext uri="{FF2B5EF4-FFF2-40B4-BE49-F238E27FC236}">
                    <a16:creationId xmlns:a16="http://schemas.microsoft.com/office/drawing/2014/main" id="{C504BE6F-1F9D-4525-8533-959F20E711E7}"/>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5D24DAF-DB6E-4E78-9F42-889C4780A64B}"/>
                </a:ext>
              </a:extLst>
            </p:cNvPr>
            <p:cNvSpPr txBox="1"/>
            <p:nvPr/>
          </p:nvSpPr>
          <p:spPr>
            <a:xfrm>
              <a:off x="10246394"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150" name="TextBox 149">
              <a:extLst>
                <a:ext uri="{FF2B5EF4-FFF2-40B4-BE49-F238E27FC236}">
                  <a16:creationId xmlns:a16="http://schemas.microsoft.com/office/drawing/2014/main" id="{C0D506CA-C3D1-4289-8EC7-CBC98E2D3858}"/>
                </a:ext>
              </a:extLst>
            </p:cNvPr>
            <p:cNvSpPr txBox="1"/>
            <p:nvPr/>
          </p:nvSpPr>
          <p:spPr>
            <a:xfrm>
              <a:off x="9729703" y="92107"/>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151" name="TextBox 150">
              <a:extLst>
                <a:ext uri="{FF2B5EF4-FFF2-40B4-BE49-F238E27FC236}">
                  <a16:creationId xmlns:a16="http://schemas.microsoft.com/office/drawing/2014/main" id="{5614531C-BC53-4107-961F-4BE9D6F5F03A}"/>
                </a:ext>
              </a:extLst>
            </p:cNvPr>
            <p:cNvSpPr txBox="1"/>
            <p:nvPr/>
          </p:nvSpPr>
          <p:spPr>
            <a:xfrm>
              <a:off x="9183009" y="9553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152" name="TextBox 151">
              <a:extLst>
                <a:ext uri="{FF2B5EF4-FFF2-40B4-BE49-F238E27FC236}">
                  <a16:creationId xmlns:a16="http://schemas.microsoft.com/office/drawing/2014/main" id="{9F02B6A2-BDD7-4DCF-83FC-ACC8C13B3A0E}"/>
                </a:ext>
              </a:extLst>
            </p:cNvPr>
            <p:cNvSpPr txBox="1"/>
            <p:nvPr/>
          </p:nvSpPr>
          <p:spPr>
            <a:xfrm>
              <a:off x="8636404" y="96586"/>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nvGrpSpPr>
            <p:cNvPr id="153" name="Group 152">
              <a:extLst>
                <a:ext uri="{FF2B5EF4-FFF2-40B4-BE49-F238E27FC236}">
                  <a16:creationId xmlns:a16="http://schemas.microsoft.com/office/drawing/2014/main" id="{E5620D81-A1FB-4E8B-9742-14918B681893}"/>
                </a:ext>
              </a:extLst>
            </p:cNvPr>
            <p:cNvGrpSpPr/>
            <p:nvPr/>
          </p:nvGrpSpPr>
          <p:grpSpPr>
            <a:xfrm>
              <a:off x="8835429" y="298657"/>
              <a:ext cx="360000" cy="360000"/>
              <a:chOff x="1732911" y="2350183"/>
              <a:chExt cx="1957131" cy="1957131"/>
            </a:xfrm>
          </p:grpSpPr>
          <p:sp>
            <p:nvSpPr>
              <p:cNvPr id="177" name="Oval 176">
                <a:extLst>
                  <a:ext uri="{FF2B5EF4-FFF2-40B4-BE49-F238E27FC236}">
                    <a16:creationId xmlns:a16="http://schemas.microsoft.com/office/drawing/2014/main" id="{D9F4EFA9-068C-420F-AC67-CEEF376F8918}"/>
                  </a:ext>
                </a:extLst>
              </p:cNvPr>
              <p:cNvSpPr/>
              <p:nvPr/>
            </p:nvSpPr>
            <p:spPr bwMode="gray">
              <a:xfrm>
                <a:off x="1732911"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78" name="Graphic 4">
                <a:extLst>
                  <a:ext uri="{FF2B5EF4-FFF2-40B4-BE49-F238E27FC236}">
                    <a16:creationId xmlns:a16="http://schemas.microsoft.com/office/drawing/2014/main" id="{572A3DA5-41BD-4A48-B479-B69A0F508EDD}"/>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solidFill>
                  <a:schemeClr val="accent3"/>
                </a:solidFill>
                <a:prstDash val="solid"/>
                <a:miter/>
              </a:ln>
            </p:spPr>
            <p:txBody>
              <a:bodyPr rtlCol="0" anchor="ctr"/>
              <a:lstStyle/>
              <a:p>
                <a:endParaRPr lang="en-US"/>
              </a:p>
            </p:txBody>
          </p:sp>
        </p:grpSp>
        <p:grpSp>
          <p:nvGrpSpPr>
            <p:cNvPr id="154" name="Group 153">
              <a:extLst>
                <a:ext uri="{FF2B5EF4-FFF2-40B4-BE49-F238E27FC236}">
                  <a16:creationId xmlns:a16="http://schemas.microsoft.com/office/drawing/2014/main" id="{81CFAB70-F6F3-47D8-ABFC-34762A00B743}"/>
                </a:ext>
              </a:extLst>
            </p:cNvPr>
            <p:cNvGrpSpPr/>
            <p:nvPr/>
          </p:nvGrpSpPr>
          <p:grpSpPr>
            <a:xfrm>
              <a:off x="9371105" y="299046"/>
              <a:ext cx="360000" cy="360000"/>
              <a:chOff x="3901740" y="2350183"/>
              <a:chExt cx="1957131" cy="1957131"/>
            </a:xfrm>
          </p:grpSpPr>
          <p:sp>
            <p:nvSpPr>
              <p:cNvPr id="161" name="Oval 160">
                <a:extLst>
                  <a:ext uri="{FF2B5EF4-FFF2-40B4-BE49-F238E27FC236}">
                    <a16:creationId xmlns:a16="http://schemas.microsoft.com/office/drawing/2014/main" id="{FC5C0138-7B81-412B-8274-47FFF2B788BE}"/>
                  </a:ext>
                </a:extLst>
              </p:cNvPr>
              <p:cNvSpPr/>
              <p:nvPr/>
            </p:nvSpPr>
            <p:spPr bwMode="gray">
              <a:xfrm>
                <a:off x="3901740"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62" name="Group 161">
                <a:extLst>
                  <a:ext uri="{FF2B5EF4-FFF2-40B4-BE49-F238E27FC236}">
                    <a16:creationId xmlns:a16="http://schemas.microsoft.com/office/drawing/2014/main" id="{B2DA9723-972A-4419-AF0F-AD4CA072E60B}"/>
                  </a:ext>
                </a:extLst>
              </p:cNvPr>
              <p:cNvGrpSpPr/>
              <p:nvPr/>
            </p:nvGrpSpPr>
            <p:grpSpPr>
              <a:xfrm>
                <a:off x="4313454" y="2740809"/>
                <a:ext cx="1180443" cy="1182252"/>
                <a:chOff x="4313454" y="2740809"/>
                <a:chExt cx="1180443" cy="1182252"/>
              </a:xfrm>
            </p:grpSpPr>
            <p:sp>
              <p:nvSpPr>
                <p:cNvPr id="163" name="Graphic 4">
                  <a:extLst>
                    <a:ext uri="{FF2B5EF4-FFF2-40B4-BE49-F238E27FC236}">
                      <a16:creationId xmlns:a16="http://schemas.microsoft.com/office/drawing/2014/main" id="{F7EEFB2F-D072-48D8-8894-F86DE9F8C212}"/>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F3FDB2F4-CB3C-485A-9544-AF535BB2FE5E}"/>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DF1A8847-EA3B-4811-A3C6-F88C89564294}"/>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8D04B15-F101-48FF-B3F4-5427392FF35F}"/>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3F605E1A-53D6-4108-9B26-AA3722E853EE}"/>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2DB0FE60-088F-4F6B-B969-86F4C8A69C2E}"/>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3010BE6B-AF7D-46FC-8523-FDB96BDD0E66}"/>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032E2B05-A14B-483A-99C3-473D38976770}"/>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171" name="Graphic 4">
                  <a:extLst>
                    <a:ext uri="{FF2B5EF4-FFF2-40B4-BE49-F238E27FC236}">
                      <a16:creationId xmlns:a16="http://schemas.microsoft.com/office/drawing/2014/main" id="{B0C9097B-554A-44B7-AAB4-BF021A7B6829}"/>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172" name="Graphic 4">
                  <a:extLst>
                    <a:ext uri="{FF2B5EF4-FFF2-40B4-BE49-F238E27FC236}">
                      <a16:creationId xmlns:a16="http://schemas.microsoft.com/office/drawing/2014/main" id="{167ABB49-9D4B-41C4-8F19-9E3028DD646E}"/>
                    </a:ext>
                  </a:extLst>
                </p:cNvPr>
                <p:cNvSpPr/>
                <p:nvPr/>
              </p:nvSpPr>
              <p:spPr>
                <a:xfrm>
                  <a:off x="4313454" y="2740809"/>
                  <a:ext cx="1180443"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173" name="Graphic 4">
                  <a:extLst>
                    <a:ext uri="{FF2B5EF4-FFF2-40B4-BE49-F238E27FC236}">
                      <a16:creationId xmlns:a16="http://schemas.microsoft.com/office/drawing/2014/main" id="{C2506B91-56A6-476E-B3F0-6DD1FCE313BA}"/>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174" name="Graphic 4">
                  <a:extLst>
                    <a:ext uri="{FF2B5EF4-FFF2-40B4-BE49-F238E27FC236}">
                      <a16:creationId xmlns:a16="http://schemas.microsoft.com/office/drawing/2014/main" id="{3C38994A-FF66-4D6C-9933-470564A5C44B}"/>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52C2402F-BA7A-43B3-AB74-80CB0CDB13CD}"/>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176" name="Graphic 4">
                  <a:extLst>
                    <a:ext uri="{FF2B5EF4-FFF2-40B4-BE49-F238E27FC236}">
                      <a16:creationId xmlns:a16="http://schemas.microsoft.com/office/drawing/2014/main" id="{A69DBCBF-D753-41B5-9F79-EDB089B9587C}"/>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grpSp>
          <p:nvGrpSpPr>
            <p:cNvPr id="155" name="Group 154">
              <a:extLst>
                <a:ext uri="{FF2B5EF4-FFF2-40B4-BE49-F238E27FC236}">
                  <a16:creationId xmlns:a16="http://schemas.microsoft.com/office/drawing/2014/main" id="{CA03085F-C82E-4B55-A6B1-E675AB3CB312}"/>
                </a:ext>
              </a:extLst>
            </p:cNvPr>
            <p:cNvGrpSpPr/>
            <p:nvPr/>
          </p:nvGrpSpPr>
          <p:grpSpPr>
            <a:xfrm>
              <a:off x="9910863" y="299046"/>
              <a:ext cx="360000" cy="360000"/>
              <a:chOff x="6070568" y="2350183"/>
              <a:chExt cx="1957131" cy="1957131"/>
            </a:xfrm>
          </p:grpSpPr>
          <p:sp>
            <p:nvSpPr>
              <p:cNvPr id="156" name="Oval 155">
                <a:extLst>
                  <a:ext uri="{FF2B5EF4-FFF2-40B4-BE49-F238E27FC236}">
                    <a16:creationId xmlns:a16="http://schemas.microsoft.com/office/drawing/2014/main" id="{E2CB1543-D11E-4E92-8A65-75FB7F37E29D}"/>
                  </a:ext>
                </a:extLst>
              </p:cNvPr>
              <p:cNvSpPr/>
              <p:nvPr/>
            </p:nvSpPr>
            <p:spPr bwMode="gray">
              <a:xfrm>
                <a:off x="6070568" y="2350183"/>
                <a:ext cx="1957131" cy="1957131"/>
              </a:xfrm>
              <a:prstGeom prst="ellipse">
                <a:avLst/>
              </a:prstGeom>
              <a:solidFill>
                <a:schemeClr val="accent3"/>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57" name="Graphic 4">
                <a:extLst>
                  <a:ext uri="{FF2B5EF4-FFF2-40B4-BE49-F238E27FC236}">
                    <a16:creationId xmlns:a16="http://schemas.microsoft.com/office/drawing/2014/main" id="{18794753-1DD1-44E5-9BC8-725DD02EE1D1}"/>
                  </a:ext>
                </a:extLst>
              </p:cNvPr>
              <p:cNvGrpSpPr>
                <a:grpSpLocks/>
              </p:cNvGrpSpPr>
              <p:nvPr/>
            </p:nvGrpSpPr>
            <p:grpSpPr>
              <a:xfrm>
                <a:off x="6458740" y="2738353"/>
                <a:ext cx="1180803" cy="1180801"/>
                <a:chOff x="905454" y="1885990"/>
                <a:chExt cx="362309" cy="362610"/>
              </a:xfrm>
              <a:solidFill>
                <a:schemeClr val="bg1"/>
              </a:solidFill>
            </p:grpSpPr>
            <p:sp>
              <p:nvSpPr>
                <p:cNvPr id="158" name="Graphic 4">
                  <a:extLst>
                    <a:ext uri="{FF2B5EF4-FFF2-40B4-BE49-F238E27FC236}">
                      <a16:creationId xmlns:a16="http://schemas.microsoft.com/office/drawing/2014/main" id="{64656211-C9C4-4446-BCDA-EA3D557DA8D4}"/>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E6B6A760-9EFB-43AD-B1E1-889DCCD318AC}"/>
                    </a:ext>
                  </a:extLst>
                </p:cNvPr>
                <p:cNvSpPr/>
                <p:nvPr/>
              </p:nvSpPr>
              <p:spPr>
                <a:xfrm>
                  <a:off x="973187" y="1953022"/>
                  <a:ext cx="226203" cy="225993"/>
                </a:xfrm>
                <a:custGeom>
                  <a:avLst/>
                  <a:gdLst>
                    <a:gd name="connsiteX0" fmla="*/ 113102 w 226203"/>
                    <a:gd name="connsiteY0" fmla="*/ 0 h 225993"/>
                    <a:gd name="connsiteX1" fmla="*/ 0 w 226203"/>
                    <a:gd name="connsiteY1" fmla="*/ 112997 h 225993"/>
                    <a:gd name="connsiteX2" fmla="*/ 113102 w 226203"/>
                    <a:gd name="connsiteY2" fmla="*/ 225993 h 225993"/>
                    <a:gd name="connsiteX3" fmla="*/ 226204 w 226203"/>
                    <a:gd name="connsiteY3" fmla="*/ 112997 h 225993"/>
                    <a:gd name="connsiteX4" fmla="*/ 113102 w 226203"/>
                    <a:gd name="connsiteY4" fmla="*/ 0 h 225993"/>
                    <a:gd name="connsiteX5" fmla="*/ 65177 w 226203"/>
                    <a:gd name="connsiteY5" fmla="*/ 112997 h 225993"/>
                    <a:gd name="connsiteX6" fmla="*/ 58787 w 226203"/>
                    <a:gd name="connsiteY6" fmla="*/ 119381 h 225993"/>
                    <a:gd name="connsiteX7" fmla="*/ 20448 w 226203"/>
                    <a:gd name="connsiteY7" fmla="*/ 119381 h 225993"/>
                    <a:gd name="connsiteX8" fmla="*/ 14058 w 226203"/>
                    <a:gd name="connsiteY8" fmla="*/ 112997 h 225993"/>
                    <a:gd name="connsiteX9" fmla="*/ 20448 w 226203"/>
                    <a:gd name="connsiteY9" fmla="*/ 106613 h 225993"/>
                    <a:gd name="connsiteX10" fmla="*/ 52397 w 226203"/>
                    <a:gd name="connsiteY10" fmla="*/ 106613 h 225993"/>
                    <a:gd name="connsiteX11" fmla="*/ 54314 w 226203"/>
                    <a:gd name="connsiteY11" fmla="*/ 95760 h 225993"/>
                    <a:gd name="connsiteX12" fmla="*/ 38340 w 226203"/>
                    <a:gd name="connsiteY12" fmla="*/ 89376 h 225993"/>
                    <a:gd name="connsiteX13" fmla="*/ 35145 w 226203"/>
                    <a:gd name="connsiteY13" fmla="*/ 81077 h 225993"/>
                    <a:gd name="connsiteX14" fmla="*/ 43452 w 226203"/>
                    <a:gd name="connsiteY14" fmla="*/ 77885 h 225993"/>
                    <a:gd name="connsiteX15" fmla="*/ 43452 w 226203"/>
                    <a:gd name="connsiteY15" fmla="*/ 77885 h 225993"/>
                    <a:gd name="connsiteX16" fmla="*/ 59426 w 226203"/>
                    <a:gd name="connsiteY16" fmla="*/ 84269 h 225993"/>
                    <a:gd name="connsiteX17" fmla="*/ 65816 w 226203"/>
                    <a:gd name="connsiteY17" fmla="*/ 75331 h 225993"/>
                    <a:gd name="connsiteX18" fmla="*/ 42813 w 226203"/>
                    <a:gd name="connsiteY18" fmla="*/ 52349 h 225993"/>
                    <a:gd name="connsiteX19" fmla="*/ 42813 w 226203"/>
                    <a:gd name="connsiteY19" fmla="*/ 43411 h 225993"/>
                    <a:gd name="connsiteX20" fmla="*/ 51758 w 226203"/>
                    <a:gd name="connsiteY20" fmla="*/ 43411 h 225993"/>
                    <a:gd name="connsiteX21" fmla="*/ 51758 w 226203"/>
                    <a:gd name="connsiteY21" fmla="*/ 43411 h 225993"/>
                    <a:gd name="connsiteX22" fmla="*/ 74762 w 226203"/>
                    <a:gd name="connsiteY22" fmla="*/ 66394 h 225993"/>
                    <a:gd name="connsiteX23" fmla="*/ 83708 w 226203"/>
                    <a:gd name="connsiteY23" fmla="*/ 60010 h 225993"/>
                    <a:gd name="connsiteX24" fmla="*/ 77318 w 226203"/>
                    <a:gd name="connsiteY24" fmla="*/ 44050 h 225993"/>
                    <a:gd name="connsiteX25" fmla="*/ 80513 w 226203"/>
                    <a:gd name="connsiteY25" fmla="*/ 35750 h 225993"/>
                    <a:gd name="connsiteX26" fmla="*/ 88820 w 226203"/>
                    <a:gd name="connsiteY26" fmla="*/ 38942 h 225993"/>
                    <a:gd name="connsiteX27" fmla="*/ 95210 w 226203"/>
                    <a:gd name="connsiteY27" fmla="*/ 54902 h 225993"/>
                    <a:gd name="connsiteX28" fmla="*/ 106073 w 226203"/>
                    <a:gd name="connsiteY28" fmla="*/ 52987 h 225993"/>
                    <a:gd name="connsiteX29" fmla="*/ 106073 w 226203"/>
                    <a:gd name="connsiteY29" fmla="*/ 21067 h 225993"/>
                    <a:gd name="connsiteX30" fmla="*/ 112463 w 226203"/>
                    <a:gd name="connsiteY30" fmla="*/ 14683 h 225993"/>
                    <a:gd name="connsiteX31" fmla="*/ 118853 w 226203"/>
                    <a:gd name="connsiteY31" fmla="*/ 21067 h 225993"/>
                    <a:gd name="connsiteX32" fmla="*/ 118853 w 226203"/>
                    <a:gd name="connsiteY32" fmla="*/ 52987 h 225993"/>
                    <a:gd name="connsiteX33" fmla="*/ 129716 w 226203"/>
                    <a:gd name="connsiteY33" fmla="*/ 55541 h 225993"/>
                    <a:gd name="connsiteX34" fmla="*/ 136745 w 226203"/>
                    <a:gd name="connsiteY34" fmla="*/ 39581 h 225993"/>
                    <a:gd name="connsiteX35" fmla="*/ 144413 w 226203"/>
                    <a:gd name="connsiteY35" fmla="*/ 35112 h 225993"/>
                    <a:gd name="connsiteX36" fmla="*/ 148886 w 226203"/>
                    <a:gd name="connsiteY36" fmla="*/ 42773 h 225993"/>
                    <a:gd name="connsiteX37" fmla="*/ 148247 w 226203"/>
                    <a:gd name="connsiteY37" fmla="*/ 44050 h 225993"/>
                    <a:gd name="connsiteX38" fmla="*/ 141857 w 226203"/>
                    <a:gd name="connsiteY38" fmla="*/ 60010 h 225993"/>
                    <a:gd name="connsiteX39" fmla="*/ 150802 w 226203"/>
                    <a:gd name="connsiteY39" fmla="*/ 66394 h 225993"/>
                    <a:gd name="connsiteX40" fmla="*/ 173806 w 226203"/>
                    <a:gd name="connsiteY40" fmla="*/ 43411 h 225993"/>
                    <a:gd name="connsiteX41" fmla="*/ 182752 w 226203"/>
                    <a:gd name="connsiteY41" fmla="*/ 43411 h 225993"/>
                    <a:gd name="connsiteX42" fmla="*/ 182752 w 226203"/>
                    <a:gd name="connsiteY42" fmla="*/ 43411 h 225993"/>
                    <a:gd name="connsiteX43" fmla="*/ 182752 w 226203"/>
                    <a:gd name="connsiteY43" fmla="*/ 52349 h 225993"/>
                    <a:gd name="connsiteX44" fmla="*/ 155914 w 226203"/>
                    <a:gd name="connsiteY44" fmla="*/ 79162 h 225993"/>
                    <a:gd name="connsiteX45" fmla="*/ 154636 w 226203"/>
                    <a:gd name="connsiteY45" fmla="*/ 79800 h 225993"/>
                    <a:gd name="connsiteX46" fmla="*/ 153997 w 226203"/>
                    <a:gd name="connsiteY46" fmla="*/ 80438 h 225993"/>
                    <a:gd name="connsiteX47" fmla="*/ 152719 w 226203"/>
                    <a:gd name="connsiteY47" fmla="*/ 80438 h 225993"/>
                    <a:gd name="connsiteX48" fmla="*/ 151441 w 226203"/>
                    <a:gd name="connsiteY48" fmla="*/ 80438 h 225993"/>
                    <a:gd name="connsiteX49" fmla="*/ 151441 w 226203"/>
                    <a:gd name="connsiteY49" fmla="*/ 80438 h 225993"/>
                    <a:gd name="connsiteX50" fmla="*/ 150164 w 226203"/>
                    <a:gd name="connsiteY50" fmla="*/ 80438 h 225993"/>
                    <a:gd name="connsiteX51" fmla="*/ 148886 w 226203"/>
                    <a:gd name="connsiteY51" fmla="*/ 80438 h 225993"/>
                    <a:gd name="connsiteX52" fmla="*/ 148247 w 226203"/>
                    <a:gd name="connsiteY52" fmla="*/ 79800 h 225993"/>
                    <a:gd name="connsiteX53" fmla="*/ 146969 w 226203"/>
                    <a:gd name="connsiteY53" fmla="*/ 79162 h 225993"/>
                    <a:gd name="connsiteX54" fmla="*/ 113102 w 226203"/>
                    <a:gd name="connsiteY54" fmla="*/ 65117 h 225993"/>
                    <a:gd name="connsiteX55" fmla="*/ 65177 w 226203"/>
                    <a:gd name="connsiteY55" fmla="*/ 112997 h 225993"/>
                    <a:gd name="connsiteX56" fmla="*/ 65177 w 226203"/>
                    <a:gd name="connsiteY56" fmla="*/ 112997 h 225993"/>
                    <a:gd name="connsiteX57" fmla="*/ 141857 w 226203"/>
                    <a:gd name="connsiteY57" fmla="*/ 185135 h 225993"/>
                    <a:gd name="connsiteX58" fmla="*/ 83708 w 226203"/>
                    <a:gd name="connsiteY58" fmla="*/ 185135 h 225993"/>
                    <a:gd name="connsiteX59" fmla="*/ 77318 w 226203"/>
                    <a:gd name="connsiteY59" fmla="*/ 178752 h 225993"/>
                    <a:gd name="connsiteX60" fmla="*/ 83708 w 226203"/>
                    <a:gd name="connsiteY60" fmla="*/ 172368 h 225993"/>
                    <a:gd name="connsiteX61" fmla="*/ 141857 w 226203"/>
                    <a:gd name="connsiteY61" fmla="*/ 172368 h 225993"/>
                    <a:gd name="connsiteX62" fmla="*/ 148247 w 226203"/>
                    <a:gd name="connsiteY62" fmla="*/ 178752 h 225993"/>
                    <a:gd name="connsiteX63" fmla="*/ 141857 w 226203"/>
                    <a:gd name="connsiteY63" fmla="*/ 185135 h 225993"/>
                    <a:gd name="connsiteX64" fmla="*/ 200005 w 226203"/>
                    <a:gd name="connsiteY64" fmla="*/ 79800 h 225993"/>
                    <a:gd name="connsiteX65" fmla="*/ 196171 w 226203"/>
                    <a:gd name="connsiteY65" fmla="*/ 88099 h 225993"/>
                    <a:gd name="connsiteX66" fmla="*/ 171889 w 226203"/>
                    <a:gd name="connsiteY66" fmla="*/ 97675 h 225993"/>
                    <a:gd name="connsiteX67" fmla="*/ 173167 w 226203"/>
                    <a:gd name="connsiteY67" fmla="*/ 106613 h 225993"/>
                    <a:gd name="connsiteX68" fmla="*/ 205117 w 226203"/>
                    <a:gd name="connsiteY68" fmla="*/ 106613 h 225993"/>
                    <a:gd name="connsiteX69" fmla="*/ 211507 w 226203"/>
                    <a:gd name="connsiteY69" fmla="*/ 112997 h 225993"/>
                    <a:gd name="connsiteX70" fmla="*/ 205117 w 226203"/>
                    <a:gd name="connsiteY70" fmla="*/ 119381 h 225993"/>
                    <a:gd name="connsiteX71" fmla="*/ 166777 w 226203"/>
                    <a:gd name="connsiteY71" fmla="*/ 119381 h 225993"/>
                    <a:gd name="connsiteX72" fmla="*/ 160387 w 226203"/>
                    <a:gd name="connsiteY72" fmla="*/ 112997 h 225993"/>
                    <a:gd name="connsiteX73" fmla="*/ 160387 w 226203"/>
                    <a:gd name="connsiteY73" fmla="*/ 112997 h 225993"/>
                    <a:gd name="connsiteX74" fmla="*/ 159109 w 226203"/>
                    <a:gd name="connsiteY74" fmla="*/ 102144 h 225993"/>
                    <a:gd name="connsiteX75" fmla="*/ 136106 w 226203"/>
                    <a:gd name="connsiteY75" fmla="*/ 111081 h 225993"/>
                    <a:gd name="connsiteX76" fmla="*/ 136106 w 226203"/>
                    <a:gd name="connsiteY76" fmla="*/ 112997 h 225993"/>
                    <a:gd name="connsiteX77" fmla="*/ 112463 w 226203"/>
                    <a:gd name="connsiteY77" fmla="*/ 137256 h 225993"/>
                    <a:gd name="connsiteX78" fmla="*/ 88181 w 226203"/>
                    <a:gd name="connsiteY78" fmla="*/ 113635 h 225993"/>
                    <a:gd name="connsiteX79" fmla="*/ 111824 w 226203"/>
                    <a:gd name="connsiteY79" fmla="*/ 89376 h 225993"/>
                    <a:gd name="connsiteX80" fmla="*/ 131633 w 226203"/>
                    <a:gd name="connsiteY80" fmla="*/ 98952 h 225993"/>
                    <a:gd name="connsiteX81" fmla="*/ 191059 w 226203"/>
                    <a:gd name="connsiteY81" fmla="*/ 75970 h 225993"/>
                    <a:gd name="connsiteX82" fmla="*/ 200005 w 226203"/>
                    <a:gd name="connsiteY82" fmla="*/ 78523 h 225993"/>
                    <a:gd name="connsiteX83" fmla="*/ 200005 w 226203"/>
                    <a:gd name="connsiteY83" fmla="*/ 79800 h 225993"/>
                    <a:gd name="connsiteX84" fmla="*/ 200005 w 226203"/>
                    <a:gd name="connsiteY84" fmla="*/ 79800 h 2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203" h="225993">
                      <a:moveTo>
                        <a:pt x="113102" y="0"/>
                      </a:moveTo>
                      <a:cubicBezTo>
                        <a:pt x="50480" y="0"/>
                        <a:pt x="0" y="50434"/>
                        <a:pt x="0" y="112997"/>
                      </a:cubicBezTo>
                      <a:cubicBezTo>
                        <a:pt x="0" y="175560"/>
                        <a:pt x="50480" y="225993"/>
                        <a:pt x="113102" y="225993"/>
                      </a:cubicBezTo>
                      <a:cubicBezTo>
                        <a:pt x="175723" y="225993"/>
                        <a:pt x="226204" y="175560"/>
                        <a:pt x="226204" y="112997"/>
                      </a:cubicBezTo>
                      <a:cubicBezTo>
                        <a:pt x="226204" y="50434"/>
                        <a:pt x="175723" y="0"/>
                        <a:pt x="113102" y="0"/>
                      </a:cubicBezTo>
                      <a:close/>
                      <a:moveTo>
                        <a:pt x="65177" y="112997"/>
                      </a:moveTo>
                      <a:cubicBezTo>
                        <a:pt x="65177" y="116827"/>
                        <a:pt x="62621" y="119381"/>
                        <a:pt x="58787" y="119381"/>
                      </a:cubicBezTo>
                      <a:lnTo>
                        <a:pt x="20448" y="119381"/>
                      </a:lnTo>
                      <a:cubicBezTo>
                        <a:pt x="16614" y="119381"/>
                        <a:pt x="14058" y="116827"/>
                        <a:pt x="14058" y="112997"/>
                      </a:cubicBezTo>
                      <a:cubicBezTo>
                        <a:pt x="14058" y="109166"/>
                        <a:pt x="16614" y="106613"/>
                        <a:pt x="20448" y="106613"/>
                      </a:cubicBezTo>
                      <a:lnTo>
                        <a:pt x="52397" y="106613"/>
                      </a:lnTo>
                      <a:cubicBezTo>
                        <a:pt x="53036" y="102782"/>
                        <a:pt x="53675" y="99590"/>
                        <a:pt x="54314" y="95760"/>
                      </a:cubicBezTo>
                      <a:lnTo>
                        <a:pt x="38340" y="89376"/>
                      </a:lnTo>
                      <a:cubicBezTo>
                        <a:pt x="35145" y="88099"/>
                        <a:pt x="33228" y="84269"/>
                        <a:pt x="35145" y="81077"/>
                      </a:cubicBezTo>
                      <a:cubicBezTo>
                        <a:pt x="36423" y="77885"/>
                        <a:pt x="40257" y="75970"/>
                        <a:pt x="43452" y="77885"/>
                      </a:cubicBezTo>
                      <a:lnTo>
                        <a:pt x="43452" y="77885"/>
                      </a:lnTo>
                      <a:lnTo>
                        <a:pt x="59426" y="84269"/>
                      </a:lnTo>
                      <a:cubicBezTo>
                        <a:pt x="61343" y="81077"/>
                        <a:pt x="63260" y="77885"/>
                        <a:pt x="65816" y="75331"/>
                      </a:cubicBezTo>
                      <a:lnTo>
                        <a:pt x="42813" y="52349"/>
                      </a:lnTo>
                      <a:cubicBezTo>
                        <a:pt x="40257" y="49795"/>
                        <a:pt x="40257" y="45965"/>
                        <a:pt x="42813" y="43411"/>
                      </a:cubicBezTo>
                      <a:cubicBezTo>
                        <a:pt x="45368" y="40858"/>
                        <a:pt x="49202" y="40858"/>
                        <a:pt x="51758" y="43411"/>
                      </a:cubicBezTo>
                      <a:cubicBezTo>
                        <a:pt x="51758" y="43411"/>
                        <a:pt x="51758" y="43411"/>
                        <a:pt x="51758" y="43411"/>
                      </a:cubicBezTo>
                      <a:lnTo>
                        <a:pt x="74762" y="66394"/>
                      </a:lnTo>
                      <a:cubicBezTo>
                        <a:pt x="77957" y="63840"/>
                        <a:pt x="80513" y="61925"/>
                        <a:pt x="83708" y="60010"/>
                      </a:cubicBezTo>
                      <a:lnTo>
                        <a:pt x="77318" y="44050"/>
                      </a:lnTo>
                      <a:cubicBezTo>
                        <a:pt x="76040" y="40858"/>
                        <a:pt x="77318" y="37027"/>
                        <a:pt x="80513" y="35750"/>
                      </a:cubicBezTo>
                      <a:cubicBezTo>
                        <a:pt x="83708" y="34474"/>
                        <a:pt x="87542" y="35750"/>
                        <a:pt x="88820" y="38942"/>
                      </a:cubicBezTo>
                      <a:lnTo>
                        <a:pt x="95210" y="54902"/>
                      </a:lnTo>
                      <a:cubicBezTo>
                        <a:pt x="99044" y="53626"/>
                        <a:pt x="102239" y="52987"/>
                        <a:pt x="106073" y="52987"/>
                      </a:cubicBezTo>
                      <a:lnTo>
                        <a:pt x="106073" y="21067"/>
                      </a:lnTo>
                      <a:cubicBezTo>
                        <a:pt x="106073" y="17237"/>
                        <a:pt x="108629" y="14683"/>
                        <a:pt x="112463" y="14683"/>
                      </a:cubicBezTo>
                      <a:cubicBezTo>
                        <a:pt x="116297" y="14683"/>
                        <a:pt x="118853" y="17237"/>
                        <a:pt x="118853" y="21067"/>
                      </a:cubicBezTo>
                      <a:lnTo>
                        <a:pt x="118853" y="52987"/>
                      </a:lnTo>
                      <a:cubicBezTo>
                        <a:pt x="122687" y="53626"/>
                        <a:pt x="125882" y="54264"/>
                        <a:pt x="129716" y="55541"/>
                      </a:cubicBezTo>
                      <a:lnTo>
                        <a:pt x="136745" y="39581"/>
                      </a:lnTo>
                      <a:cubicBezTo>
                        <a:pt x="138023" y="36389"/>
                        <a:pt x="141218" y="34474"/>
                        <a:pt x="144413" y="35112"/>
                      </a:cubicBezTo>
                      <a:cubicBezTo>
                        <a:pt x="147607" y="36389"/>
                        <a:pt x="149524" y="39581"/>
                        <a:pt x="148886" y="42773"/>
                      </a:cubicBezTo>
                      <a:cubicBezTo>
                        <a:pt x="148886" y="43411"/>
                        <a:pt x="148886" y="43411"/>
                        <a:pt x="148247" y="44050"/>
                      </a:cubicBezTo>
                      <a:lnTo>
                        <a:pt x="141857" y="60010"/>
                      </a:lnTo>
                      <a:cubicBezTo>
                        <a:pt x="145052" y="61925"/>
                        <a:pt x="148247" y="63840"/>
                        <a:pt x="150802" y="66394"/>
                      </a:cubicBezTo>
                      <a:lnTo>
                        <a:pt x="173806" y="43411"/>
                      </a:lnTo>
                      <a:cubicBezTo>
                        <a:pt x="176362" y="40858"/>
                        <a:pt x="180196" y="40858"/>
                        <a:pt x="182752" y="43411"/>
                      </a:cubicBezTo>
                      <a:cubicBezTo>
                        <a:pt x="182752" y="43411"/>
                        <a:pt x="182752" y="43411"/>
                        <a:pt x="182752" y="43411"/>
                      </a:cubicBezTo>
                      <a:cubicBezTo>
                        <a:pt x="185308" y="45965"/>
                        <a:pt x="185308" y="49795"/>
                        <a:pt x="182752" y="52349"/>
                      </a:cubicBezTo>
                      <a:lnTo>
                        <a:pt x="155914" y="79162"/>
                      </a:lnTo>
                      <a:cubicBezTo>
                        <a:pt x="155275" y="79800"/>
                        <a:pt x="155275" y="79800"/>
                        <a:pt x="154636" y="79800"/>
                      </a:cubicBezTo>
                      <a:cubicBezTo>
                        <a:pt x="154636" y="79800"/>
                        <a:pt x="153997" y="80438"/>
                        <a:pt x="153997" y="80438"/>
                      </a:cubicBezTo>
                      <a:lnTo>
                        <a:pt x="152719" y="80438"/>
                      </a:lnTo>
                      <a:cubicBezTo>
                        <a:pt x="152081" y="80438"/>
                        <a:pt x="152081" y="80438"/>
                        <a:pt x="151441" y="80438"/>
                      </a:cubicBezTo>
                      <a:lnTo>
                        <a:pt x="151441" y="80438"/>
                      </a:lnTo>
                      <a:lnTo>
                        <a:pt x="150164" y="80438"/>
                      </a:lnTo>
                      <a:lnTo>
                        <a:pt x="148886" y="80438"/>
                      </a:lnTo>
                      <a:lnTo>
                        <a:pt x="148247" y="79800"/>
                      </a:lnTo>
                      <a:cubicBezTo>
                        <a:pt x="147607" y="79800"/>
                        <a:pt x="147607" y="79162"/>
                        <a:pt x="146969" y="79162"/>
                      </a:cubicBezTo>
                      <a:cubicBezTo>
                        <a:pt x="138023" y="70224"/>
                        <a:pt x="125882" y="65117"/>
                        <a:pt x="113102" y="65117"/>
                      </a:cubicBezTo>
                      <a:cubicBezTo>
                        <a:pt x="86903" y="65117"/>
                        <a:pt x="65816" y="86184"/>
                        <a:pt x="65177" y="112997"/>
                      </a:cubicBezTo>
                      <a:lnTo>
                        <a:pt x="65177" y="112997"/>
                      </a:lnTo>
                      <a:close/>
                      <a:moveTo>
                        <a:pt x="141857" y="185135"/>
                      </a:moveTo>
                      <a:lnTo>
                        <a:pt x="83708" y="185135"/>
                      </a:lnTo>
                      <a:cubicBezTo>
                        <a:pt x="79874" y="185135"/>
                        <a:pt x="77318" y="182582"/>
                        <a:pt x="77318" y="178752"/>
                      </a:cubicBezTo>
                      <a:cubicBezTo>
                        <a:pt x="77318" y="174921"/>
                        <a:pt x="79874" y="172368"/>
                        <a:pt x="83708" y="172368"/>
                      </a:cubicBezTo>
                      <a:lnTo>
                        <a:pt x="141857" y="172368"/>
                      </a:lnTo>
                      <a:cubicBezTo>
                        <a:pt x="145691" y="172368"/>
                        <a:pt x="148247" y="174921"/>
                        <a:pt x="148247" y="178752"/>
                      </a:cubicBezTo>
                      <a:cubicBezTo>
                        <a:pt x="148247" y="182582"/>
                        <a:pt x="145691" y="185135"/>
                        <a:pt x="141857" y="185135"/>
                      </a:cubicBezTo>
                      <a:close/>
                      <a:moveTo>
                        <a:pt x="200005" y="79800"/>
                      </a:moveTo>
                      <a:cubicBezTo>
                        <a:pt x="201283" y="82992"/>
                        <a:pt x="199366" y="86822"/>
                        <a:pt x="196171" y="88099"/>
                      </a:cubicBezTo>
                      <a:lnTo>
                        <a:pt x="171889" y="97675"/>
                      </a:lnTo>
                      <a:cubicBezTo>
                        <a:pt x="172528" y="100867"/>
                        <a:pt x="173167" y="103421"/>
                        <a:pt x="173167" y="106613"/>
                      </a:cubicBezTo>
                      <a:lnTo>
                        <a:pt x="205117" y="106613"/>
                      </a:lnTo>
                      <a:cubicBezTo>
                        <a:pt x="208951" y="106613"/>
                        <a:pt x="211507" y="109166"/>
                        <a:pt x="211507" y="112997"/>
                      </a:cubicBezTo>
                      <a:cubicBezTo>
                        <a:pt x="211507" y="116827"/>
                        <a:pt x="208951" y="119381"/>
                        <a:pt x="205117" y="119381"/>
                      </a:cubicBezTo>
                      <a:lnTo>
                        <a:pt x="166777" y="119381"/>
                      </a:lnTo>
                      <a:cubicBezTo>
                        <a:pt x="162943" y="119381"/>
                        <a:pt x="160387" y="116827"/>
                        <a:pt x="160387" y="112997"/>
                      </a:cubicBezTo>
                      <a:lnTo>
                        <a:pt x="160387" y="112997"/>
                      </a:lnTo>
                      <a:cubicBezTo>
                        <a:pt x="160387" y="109166"/>
                        <a:pt x="159748" y="105974"/>
                        <a:pt x="159109" y="102144"/>
                      </a:cubicBezTo>
                      <a:lnTo>
                        <a:pt x="136106" y="111081"/>
                      </a:lnTo>
                      <a:cubicBezTo>
                        <a:pt x="136106" y="111720"/>
                        <a:pt x="136106" y="112358"/>
                        <a:pt x="136106" y="112997"/>
                      </a:cubicBezTo>
                      <a:cubicBezTo>
                        <a:pt x="136106" y="126403"/>
                        <a:pt x="125882" y="136617"/>
                        <a:pt x="112463" y="137256"/>
                      </a:cubicBezTo>
                      <a:cubicBezTo>
                        <a:pt x="99044" y="137256"/>
                        <a:pt x="88820" y="127041"/>
                        <a:pt x="88181" y="113635"/>
                      </a:cubicBezTo>
                      <a:cubicBezTo>
                        <a:pt x="87542" y="100229"/>
                        <a:pt x="98405" y="90014"/>
                        <a:pt x="111824" y="89376"/>
                      </a:cubicBezTo>
                      <a:cubicBezTo>
                        <a:pt x="119492" y="89376"/>
                        <a:pt x="126521" y="93206"/>
                        <a:pt x="131633" y="98952"/>
                      </a:cubicBezTo>
                      <a:lnTo>
                        <a:pt x="191059" y="75970"/>
                      </a:lnTo>
                      <a:cubicBezTo>
                        <a:pt x="194254" y="74054"/>
                        <a:pt x="198088" y="75331"/>
                        <a:pt x="200005" y="78523"/>
                      </a:cubicBezTo>
                      <a:cubicBezTo>
                        <a:pt x="200005" y="79162"/>
                        <a:pt x="200005" y="79162"/>
                        <a:pt x="200005" y="79800"/>
                      </a:cubicBezTo>
                      <a:lnTo>
                        <a:pt x="200005" y="79800"/>
                      </a:lnTo>
                      <a:close/>
                    </a:path>
                  </a:pathLst>
                </a:custGeom>
                <a:solidFill>
                  <a:schemeClr val="bg1"/>
                </a:solidFill>
                <a:ln w="6390" cap="flat">
                  <a:solidFill>
                    <a:schemeClr val="accent3"/>
                  </a:solid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75A42E61-1861-4066-9E0D-B8C16ABC6FFC}"/>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solidFill>
                    <a:schemeClr val="accent3"/>
                  </a:solidFill>
                  <a:prstDash val="solid"/>
                  <a:miter/>
                </a:ln>
              </p:spPr>
              <p:txBody>
                <a:bodyPr rtlCol="0" anchor="ctr"/>
                <a:lstStyle/>
                <a:p>
                  <a:endParaRPr lang="en-US"/>
                </a:p>
              </p:txBody>
            </p:sp>
          </p:grpSp>
        </p:grpSp>
      </p:grpSp>
      <p:pic>
        <p:nvPicPr>
          <p:cNvPr id="7" name="Picture 6">
            <a:extLst>
              <a:ext uri="{FF2B5EF4-FFF2-40B4-BE49-F238E27FC236}">
                <a16:creationId xmlns:a16="http://schemas.microsoft.com/office/drawing/2014/main" id="{DB3BAE83-8F69-4208-BB91-88D0A48DE8E6}"/>
              </a:ext>
            </a:extLst>
          </p:cNvPr>
          <p:cNvPicPr>
            <a:picLocks noChangeAspect="1"/>
          </p:cNvPicPr>
          <p:nvPr/>
        </p:nvPicPr>
        <p:blipFill>
          <a:blip r:embed="rId2"/>
          <a:stretch>
            <a:fillRect/>
          </a:stretch>
        </p:blipFill>
        <p:spPr>
          <a:xfrm>
            <a:off x="9678796" y="582377"/>
            <a:ext cx="476250" cy="371475"/>
          </a:xfrm>
          <a:prstGeom prst="rect">
            <a:avLst/>
          </a:prstGeom>
        </p:spPr>
      </p:pic>
    </p:spTree>
    <p:extLst>
      <p:ext uri="{BB962C8B-B14F-4D97-AF65-F5344CB8AC3E}">
        <p14:creationId xmlns:p14="http://schemas.microsoft.com/office/powerpoint/2010/main" val="181597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Metering audits</a:t>
            </a:r>
          </a:p>
        </p:txBody>
      </p:sp>
      <p:sp>
        <p:nvSpPr>
          <p:cNvPr id="73" name="Rectangle 72">
            <a:extLst>
              <a:ext uri="{FF2B5EF4-FFF2-40B4-BE49-F238E27FC236}">
                <a16:creationId xmlns:a16="http://schemas.microsoft.com/office/drawing/2014/main" id="{B413613E-09D6-4683-BB1F-40CFE8841984}"/>
              </a:ext>
            </a:extLst>
          </p:cNvPr>
          <p:cNvSpPr/>
          <p:nvPr/>
        </p:nvSpPr>
        <p:spPr>
          <a:xfrm>
            <a:off x="484600" y="1038219"/>
            <a:ext cx="9707364" cy="1443152"/>
          </a:xfrm>
          <a:prstGeom prst="rect">
            <a:avLst/>
          </a:prstGeom>
        </p:spPr>
        <p:txBody>
          <a:bodyPr wrap="square">
            <a:spAutoFit/>
          </a:bodyPr>
          <a:lstStyle/>
          <a:p>
            <a:pPr>
              <a:lnSpc>
                <a:spcPct val="150000"/>
              </a:lnSpc>
            </a:pPr>
            <a:r>
              <a:rPr lang="en-GB" sz="1200" dirty="0">
                <a:latin typeface="Roboto Slab"/>
                <a:cs typeface="Calibri Light" panose="020F0302020204030204" pitchFamily="34" charset="0"/>
              </a:rPr>
              <a:t>Metering audits occur on initial entry as well as on a regular basis under the different Codes of Practice. This is to monitor ongoing compliance with the Codes, as well as to assess the extent of non-compliance should this be declared in the annual statement. Please note that it is the REC Party’s responsibility to pay </a:t>
            </a:r>
            <a:r>
              <a:rPr lang="en-GB" sz="1200" dirty="0" err="1">
                <a:latin typeface="Roboto Slab"/>
                <a:cs typeface="Calibri Light" panose="020F0302020204030204" pitchFamily="34" charset="0"/>
              </a:rPr>
              <a:t>RECCo</a:t>
            </a:r>
            <a:r>
              <a:rPr lang="en-GB" sz="1200" dirty="0">
                <a:latin typeface="Roboto Slab"/>
                <a:cs typeface="Calibri Light" panose="020F0302020204030204" pitchFamily="34" charset="0"/>
              </a:rPr>
              <a:t> the relevant audit fee in line with the steps shown below – a failure to make payment could be escalated to the PAB. The scheme auditor will work with them to schedule and execute audits and report findings to the Code Manager. </a:t>
            </a:r>
          </a:p>
        </p:txBody>
      </p:sp>
      <p:pic>
        <p:nvPicPr>
          <p:cNvPr id="74" name="Picture 73">
            <a:extLst>
              <a:ext uri="{FF2B5EF4-FFF2-40B4-BE49-F238E27FC236}">
                <a16:creationId xmlns:a16="http://schemas.microsoft.com/office/drawing/2014/main" id="{B3584AF0-E449-4E58-A5B4-9FEEA7E3879B}"/>
              </a:ext>
            </a:extLst>
          </p:cNvPr>
          <p:cNvPicPr>
            <a:picLocks noChangeAspect="1"/>
          </p:cNvPicPr>
          <p:nvPr/>
        </p:nvPicPr>
        <p:blipFill>
          <a:blip r:embed="rId2"/>
          <a:stretch>
            <a:fillRect/>
          </a:stretch>
        </p:blipFill>
        <p:spPr>
          <a:xfrm>
            <a:off x="340306" y="2281341"/>
            <a:ext cx="11013494" cy="4307316"/>
          </a:xfrm>
          <a:prstGeom prst="rect">
            <a:avLst/>
          </a:prstGeom>
        </p:spPr>
      </p:pic>
      <p:grpSp>
        <p:nvGrpSpPr>
          <p:cNvPr id="7" name="Group 6">
            <a:extLst>
              <a:ext uri="{FF2B5EF4-FFF2-40B4-BE49-F238E27FC236}">
                <a16:creationId xmlns:a16="http://schemas.microsoft.com/office/drawing/2014/main" id="{46C1F0F5-EAA6-47B8-8B8B-CECDCB2D60B0}"/>
              </a:ext>
            </a:extLst>
          </p:cNvPr>
          <p:cNvGrpSpPr/>
          <p:nvPr/>
        </p:nvGrpSpPr>
        <p:grpSpPr>
          <a:xfrm>
            <a:off x="7751843" y="406573"/>
            <a:ext cx="2378141" cy="576824"/>
            <a:chOff x="7751843" y="406573"/>
            <a:chExt cx="2378141" cy="576824"/>
          </a:xfrm>
        </p:grpSpPr>
        <p:grpSp>
          <p:nvGrpSpPr>
            <p:cNvPr id="3" name="Group 2">
              <a:extLst>
                <a:ext uri="{FF2B5EF4-FFF2-40B4-BE49-F238E27FC236}">
                  <a16:creationId xmlns:a16="http://schemas.microsoft.com/office/drawing/2014/main" id="{C1E3AF7F-75AD-4A78-BCD2-1C28C28525BF}"/>
                </a:ext>
              </a:extLst>
            </p:cNvPr>
            <p:cNvGrpSpPr/>
            <p:nvPr/>
          </p:nvGrpSpPr>
          <p:grpSpPr>
            <a:xfrm>
              <a:off x="7751843" y="406573"/>
              <a:ext cx="2378141" cy="567266"/>
              <a:chOff x="7744914" y="457970"/>
              <a:chExt cx="2378141" cy="567266"/>
            </a:xfrm>
          </p:grpSpPr>
          <p:grpSp>
            <p:nvGrpSpPr>
              <p:cNvPr id="75" name="Group 74">
                <a:extLst>
                  <a:ext uri="{FF2B5EF4-FFF2-40B4-BE49-F238E27FC236}">
                    <a16:creationId xmlns:a16="http://schemas.microsoft.com/office/drawing/2014/main" id="{D5CFD73B-CF6E-42F4-A75E-1368CB678A28}"/>
                  </a:ext>
                </a:extLst>
              </p:cNvPr>
              <p:cNvGrpSpPr/>
              <p:nvPr/>
            </p:nvGrpSpPr>
            <p:grpSpPr>
              <a:xfrm>
                <a:off x="7943939" y="664520"/>
                <a:ext cx="360000" cy="360000"/>
                <a:chOff x="1732911" y="2350183"/>
                <a:chExt cx="1957131" cy="1957131"/>
              </a:xfrm>
            </p:grpSpPr>
            <p:sp>
              <p:nvSpPr>
                <p:cNvPr id="76" name="Oval 75">
                  <a:extLst>
                    <a:ext uri="{FF2B5EF4-FFF2-40B4-BE49-F238E27FC236}">
                      <a16:creationId xmlns:a16="http://schemas.microsoft.com/office/drawing/2014/main" id="{66E1BB23-E912-47EA-A400-40887FB8A2BE}"/>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7" name="Graphic 4">
                  <a:extLst>
                    <a:ext uri="{FF2B5EF4-FFF2-40B4-BE49-F238E27FC236}">
                      <a16:creationId xmlns:a16="http://schemas.microsoft.com/office/drawing/2014/main" id="{EBA3A638-947D-4438-A0A0-D8659DBF0936}"/>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78" name="Group 77">
                <a:extLst>
                  <a:ext uri="{FF2B5EF4-FFF2-40B4-BE49-F238E27FC236}">
                    <a16:creationId xmlns:a16="http://schemas.microsoft.com/office/drawing/2014/main" id="{0D83B958-412A-4592-8E0D-66DFA2875DD5}"/>
                  </a:ext>
                </a:extLst>
              </p:cNvPr>
              <p:cNvGrpSpPr/>
              <p:nvPr/>
            </p:nvGrpSpPr>
            <p:grpSpPr>
              <a:xfrm>
                <a:off x="8479615" y="664909"/>
                <a:ext cx="360000" cy="360000"/>
                <a:chOff x="3901740" y="2350183"/>
                <a:chExt cx="1957131" cy="1957131"/>
              </a:xfrm>
            </p:grpSpPr>
            <p:sp>
              <p:nvSpPr>
                <p:cNvPr id="79" name="Oval 78">
                  <a:extLst>
                    <a:ext uri="{FF2B5EF4-FFF2-40B4-BE49-F238E27FC236}">
                      <a16:creationId xmlns:a16="http://schemas.microsoft.com/office/drawing/2014/main" id="{8A62B2B6-EE0F-4FDD-AEA9-5BA862AB6050}"/>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80" name="Group 79">
                  <a:extLst>
                    <a:ext uri="{FF2B5EF4-FFF2-40B4-BE49-F238E27FC236}">
                      <a16:creationId xmlns:a16="http://schemas.microsoft.com/office/drawing/2014/main" id="{10CA6476-E191-4AEB-A8FC-06681832DCD9}"/>
                    </a:ext>
                  </a:extLst>
                </p:cNvPr>
                <p:cNvGrpSpPr/>
                <p:nvPr/>
              </p:nvGrpSpPr>
              <p:grpSpPr>
                <a:xfrm>
                  <a:off x="4313459" y="2740809"/>
                  <a:ext cx="1180441" cy="1182252"/>
                  <a:chOff x="4313459" y="2740809"/>
                  <a:chExt cx="1180441" cy="1182252"/>
                </a:xfrm>
              </p:grpSpPr>
              <p:sp>
                <p:nvSpPr>
                  <p:cNvPr id="81" name="Graphic 4">
                    <a:extLst>
                      <a:ext uri="{FF2B5EF4-FFF2-40B4-BE49-F238E27FC236}">
                        <a16:creationId xmlns:a16="http://schemas.microsoft.com/office/drawing/2014/main" id="{AE9CC6D3-5CD8-4D6F-BDBA-4D3E33FBD4B5}"/>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3CC1DDE6-12EE-4C0C-9C9C-402E1DCAAE49}"/>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F1C146D2-48B9-4F6D-B1E0-82B2D8D2C022}"/>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1FD52A7A-A638-49A2-ABCA-EA1BF17133FC}"/>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7B076EF5-09B5-4BBD-B7D4-0FB35930456E}"/>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7914DAE6-DBEF-4B96-843E-52CF2ABCBD3A}"/>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C9D4AFAE-7CD5-4DD7-A023-F69E63887E90}"/>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77ED0109-1043-416A-A685-503FCED35960}"/>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1E67584-B3C8-4C83-8A3C-3F0C1286E4F4}"/>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7779D247-353C-49C3-AD44-3BDE596136EE}"/>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999115E-D341-4EF8-9AA1-2898DFF45F02}"/>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67671694-3A40-447D-97C3-F5D8943CE407}"/>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26EE80AD-5256-4668-9518-6006F823BD5D}"/>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0E17276B-F426-46A5-8E5A-C1D1A34BECFC}"/>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grpSp>
            <p:nvGrpSpPr>
              <p:cNvPr id="97" name="Graphic 4">
                <a:extLst>
                  <a:ext uri="{FF2B5EF4-FFF2-40B4-BE49-F238E27FC236}">
                    <a16:creationId xmlns:a16="http://schemas.microsoft.com/office/drawing/2014/main" id="{31854BE0-EB83-4931-B0C1-300C13632355}"/>
                  </a:ext>
                </a:extLst>
              </p:cNvPr>
              <p:cNvGrpSpPr>
                <a:grpSpLocks/>
              </p:cNvGrpSpPr>
              <p:nvPr/>
            </p:nvGrpSpPr>
            <p:grpSpPr>
              <a:xfrm>
                <a:off x="9090775" y="736310"/>
                <a:ext cx="217200" cy="217200"/>
                <a:chOff x="905454" y="1885990"/>
                <a:chExt cx="362309" cy="362610"/>
              </a:xfrm>
              <a:solidFill>
                <a:schemeClr val="bg1"/>
              </a:solidFill>
            </p:grpSpPr>
            <p:sp>
              <p:nvSpPr>
                <p:cNvPr id="98" name="Graphic 4">
                  <a:extLst>
                    <a:ext uri="{FF2B5EF4-FFF2-40B4-BE49-F238E27FC236}">
                      <a16:creationId xmlns:a16="http://schemas.microsoft.com/office/drawing/2014/main" id="{25D1AE17-802B-4C13-83E1-6BC5C87E2EF8}"/>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BF7B4A4F-F943-4F0C-9E84-79E02F104448}"/>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noFill/>
                  <a:prstDash val="solid"/>
                  <a:miter/>
                </a:ln>
              </p:spPr>
              <p:txBody>
                <a:bodyPr rtlCol="0" anchor="ctr"/>
                <a:lstStyle/>
                <a:p>
                  <a:endParaRPr lang="en-US"/>
                </a:p>
              </p:txBody>
            </p:sp>
          </p:grpSp>
          <p:grpSp>
            <p:nvGrpSpPr>
              <p:cNvPr id="101" name="Group 100">
                <a:extLst>
                  <a:ext uri="{FF2B5EF4-FFF2-40B4-BE49-F238E27FC236}">
                    <a16:creationId xmlns:a16="http://schemas.microsoft.com/office/drawing/2014/main" id="{AE6F0083-6346-447F-8B1F-5305C09B53C7}"/>
                  </a:ext>
                </a:extLst>
              </p:cNvPr>
              <p:cNvGrpSpPr/>
              <p:nvPr/>
            </p:nvGrpSpPr>
            <p:grpSpPr>
              <a:xfrm>
                <a:off x="9558979" y="665236"/>
                <a:ext cx="360000" cy="360000"/>
                <a:chOff x="8785815" y="2199554"/>
                <a:chExt cx="1957131" cy="1957131"/>
              </a:xfrm>
            </p:grpSpPr>
            <p:sp>
              <p:nvSpPr>
                <p:cNvPr id="102" name="Oval 101">
                  <a:extLst>
                    <a:ext uri="{FF2B5EF4-FFF2-40B4-BE49-F238E27FC236}">
                      <a16:creationId xmlns:a16="http://schemas.microsoft.com/office/drawing/2014/main" id="{941761FA-8258-482F-ABA5-27E362D2CAB1}"/>
                    </a:ext>
                  </a:extLst>
                </p:cNvPr>
                <p:cNvSpPr/>
                <p:nvPr/>
              </p:nvSpPr>
              <p:spPr bwMode="gray">
                <a:xfrm>
                  <a:off x="8785815" y="2199554"/>
                  <a:ext cx="1957131" cy="1957131"/>
                </a:xfrm>
                <a:prstGeom prst="ellipse">
                  <a:avLst/>
                </a:prstGeom>
                <a:solidFill>
                  <a:schemeClr val="accent6"/>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3" name="Graphic 4">
                  <a:extLst>
                    <a:ext uri="{FF2B5EF4-FFF2-40B4-BE49-F238E27FC236}">
                      <a16:creationId xmlns:a16="http://schemas.microsoft.com/office/drawing/2014/main" id="{17ACAFEB-0FF7-49D3-AC60-F0F97E6DB791}"/>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sp>
            <p:nvSpPr>
              <p:cNvPr id="104" name="TextBox 103">
                <a:extLst>
                  <a:ext uri="{FF2B5EF4-FFF2-40B4-BE49-F238E27FC236}">
                    <a16:creationId xmlns:a16="http://schemas.microsoft.com/office/drawing/2014/main" id="{A1E0CAB2-F621-4381-A309-E3319EDCCE0D}"/>
                  </a:ext>
                </a:extLst>
              </p:cNvPr>
              <p:cNvSpPr txBox="1"/>
              <p:nvPr/>
            </p:nvSpPr>
            <p:spPr>
              <a:xfrm>
                <a:off x="9354904" y="45797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105" name="TextBox 104">
                <a:extLst>
                  <a:ext uri="{FF2B5EF4-FFF2-40B4-BE49-F238E27FC236}">
                    <a16:creationId xmlns:a16="http://schemas.microsoft.com/office/drawing/2014/main" id="{C6BF5B79-F4D4-4D49-B591-DDFF387866D3}"/>
                  </a:ext>
                </a:extLst>
              </p:cNvPr>
              <p:cNvSpPr txBox="1"/>
              <p:nvPr/>
            </p:nvSpPr>
            <p:spPr>
              <a:xfrm>
                <a:off x="8838213" y="45797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106" name="TextBox 105">
                <a:extLst>
                  <a:ext uri="{FF2B5EF4-FFF2-40B4-BE49-F238E27FC236}">
                    <a16:creationId xmlns:a16="http://schemas.microsoft.com/office/drawing/2014/main" id="{346A8A7B-2293-49D3-9FE3-04FD7D143FAB}"/>
                  </a:ext>
                </a:extLst>
              </p:cNvPr>
              <p:cNvSpPr txBox="1"/>
              <p:nvPr/>
            </p:nvSpPr>
            <p:spPr>
              <a:xfrm>
                <a:off x="8291519" y="461393"/>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107" name="TextBox 106">
                <a:extLst>
                  <a:ext uri="{FF2B5EF4-FFF2-40B4-BE49-F238E27FC236}">
                    <a16:creationId xmlns:a16="http://schemas.microsoft.com/office/drawing/2014/main" id="{D2C734CA-1377-42AC-A73D-EEF028D26641}"/>
                  </a:ext>
                </a:extLst>
              </p:cNvPr>
              <p:cNvSpPr txBox="1"/>
              <p:nvPr/>
            </p:nvSpPr>
            <p:spPr>
              <a:xfrm>
                <a:off x="7744914" y="462449"/>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pic>
          <p:nvPicPr>
            <p:cNvPr id="6" name="Picture 5">
              <a:extLst>
                <a:ext uri="{FF2B5EF4-FFF2-40B4-BE49-F238E27FC236}">
                  <a16:creationId xmlns:a16="http://schemas.microsoft.com/office/drawing/2014/main" id="{F03EDC71-F94F-4B0F-8554-EFBC33ED79C4}"/>
                </a:ext>
              </a:extLst>
            </p:cNvPr>
            <p:cNvPicPr>
              <a:picLocks noChangeAspect="1"/>
            </p:cNvPicPr>
            <p:nvPr/>
          </p:nvPicPr>
          <p:blipFill>
            <a:blip r:embed="rId3"/>
            <a:stretch>
              <a:fillRect/>
            </a:stretch>
          </p:blipFill>
          <p:spPr>
            <a:xfrm>
              <a:off x="9009393" y="592872"/>
              <a:ext cx="419100" cy="390525"/>
            </a:xfrm>
            <a:prstGeom prst="rect">
              <a:avLst/>
            </a:prstGeom>
          </p:spPr>
        </p:pic>
      </p:grpSp>
    </p:spTree>
    <p:extLst>
      <p:ext uri="{BB962C8B-B14F-4D97-AF65-F5344CB8AC3E}">
        <p14:creationId xmlns:p14="http://schemas.microsoft.com/office/powerpoint/2010/main" val="182159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sz="2800" b="1" dirty="0">
                <a:latin typeface="Roboto Slab"/>
              </a:rPr>
              <a:t>METERING – Top Tips</a:t>
            </a:r>
            <a:endParaRPr lang="en-GB" dirty="0"/>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a:lnSpc>
                <a:spcPct val="110000"/>
              </a:lnSpc>
            </a:pPr>
            <a:r>
              <a:rPr lang="en-IE" sz="1200" dirty="0">
                <a:latin typeface="Roboto Slab"/>
                <a:ea typeface="Open Sans Semibold"/>
                <a:cs typeface="Calibri"/>
              </a:rPr>
              <a:t>To avoid unnecessary delays, ensure that you have appropriate documentation in-place and trained engineers ready before the respective site and office audits. </a:t>
            </a: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046A38"/>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Some of the requirements for metering parties are optional e.g. </a:t>
            </a:r>
            <a:r>
              <a:rPr lang="en-GB" sz="1200" dirty="0" err="1">
                <a:latin typeface="Roboto Slab"/>
                <a:ea typeface="Open Sans Semibold"/>
                <a:cs typeface="Calibri"/>
              </a:rPr>
              <a:t>MCoP</a:t>
            </a:r>
            <a:r>
              <a:rPr lang="en-GB" sz="1200" dirty="0">
                <a:latin typeface="Roboto Slab"/>
                <a:ea typeface="Open Sans Semibold"/>
                <a:cs typeface="Calibri"/>
              </a:rPr>
              <a:t> categories, directly sending dataflows, and enquiry service access. Knowing your business needs up-front enables the Code Manager to better outline the steps required to enter the market.</a:t>
            </a:r>
            <a:endParaRPr lang="en-IE" sz="1200" dirty="0">
              <a:latin typeface="Roboto Slab"/>
              <a:ea typeface="Open Sans Semibold"/>
              <a:cs typeface="Calibri"/>
            </a:endParaRP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a:lnSpc>
                <a:spcPct val="110000"/>
              </a:lnSpc>
            </a:pPr>
            <a:r>
              <a:rPr lang="en-GB" sz="1200" dirty="0">
                <a:latin typeface="Roboto Slab"/>
                <a:ea typeface="Open Sans Semibold"/>
                <a:cs typeface="Calibri"/>
              </a:rPr>
              <a:t>Ensure you provide a sufficient amount of information and evidence during Business Solutions Assessment, such as your business model, and the policies and procedures you have in place. This will allow the Code Manager to reduce and tailor any follow-up queries, reducing the rounds of remediation required.</a:t>
            </a: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44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Slido</a:t>
            </a:r>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Maintenance of Qualification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GEORGINA SCOTT-PICTON</a:t>
            </a:r>
          </a:p>
        </p:txBody>
      </p:sp>
    </p:spTree>
    <p:extLst>
      <p:ext uri="{BB962C8B-B14F-4D97-AF65-F5344CB8AC3E}">
        <p14:creationId xmlns:p14="http://schemas.microsoft.com/office/powerpoint/2010/main" val="47201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744F6D-944A-4F1E-8898-524727B948D0}"/>
              </a:ext>
            </a:extLst>
          </p:cNvPr>
          <p:cNvSpPr/>
          <p:nvPr/>
        </p:nvSpPr>
        <p:spPr>
          <a:xfrm>
            <a:off x="7608037" y="2105520"/>
            <a:ext cx="3879112" cy="1809750"/>
          </a:xfrm>
          <a:prstGeom prst="rect">
            <a:avLst/>
          </a:prstGeom>
          <a:solidFill>
            <a:srgbClr val="4C8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a:bodyPr>
          <a:lstStyle/>
          <a:p>
            <a:r>
              <a:rPr lang="en-GB" dirty="0"/>
              <a:t>Metering audits</a:t>
            </a:r>
          </a:p>
        </p:txBody>
      </p:sp>
      <p:grpSp>
        <p:nvGrpSpPr>
          <p:cNvPr id="7" name="Group 6">
            <a:extLst>
              <a:ext uri="{FF2B5EF4-FFF2-40B4-BE49-F238E27FC236}">
                <a16:creationId xmlns:a16="http://schemas.microsoft.com/office/drawing/2014/main" id="{46C1F0F5-EAA6-47B8-8B8B-CECDCB2D60B0}"/>
              </a:ext>
            </a:extLst>
          </p:cNvPr>
          <p:cNvGrpSpPr/>
          <p:nvPr/>
        </p:nvGrpSpPr>
        <p:grpSpPr>
          <a:xfrm>
            <a:off x="7751843" y="406573"/>
            <a:ext cx="2378141" cy="576824"/>
            <a:chOff x="7751843" y="406573"/>
            <a:chExt cx="2378141" cy="576824"/>
          </a:xfrm>
        </p:grpSpPr>
        <p:grpSp>
          <p:nvGrpSpPr>
            <p:cNvPr id="3" name="Group 2">
              <a:extLst>
                <a:ext uri="{FF2B5EF4-FFF2-40B4-BE49-F238E27FC236}">
                  <a16:creationId xmlns:a16="http://schemas.microsoft.com/office/drawing/2014/main" id="{C1E3AF7F-75AD-4A78-BCD2-1C28C28525BF}"/>
                </a:ext>
              </a:extLst>
            </p:cNvPr>
            <p:cNvGrpSpPr/>
            <p:nvPr/>
          </p:nvGrpSpPr>
          <p:grpSpPr>
            <a:xfrm>
              <a:off x="7751843" y="406573"/>
              <a:ext cx="2378141" cy="567266"/>
              <a:chOff x="7744914" y="457970"/>
              <a:chExt cx="2378141" cy="567266"/>
            </a:xfrm>
          </p:grpSpPr>
          <p:grpSp>
            <p:nvGrpSpPr>
              <p:cNvPr id="75" name="Group 74">
                <a:extLst>
                  <a:ext uri="{FF2B5EF4-FFF2-40B4-BE49-F238E27FC236}">
                    <a16:creationId xmlns:a16="http://schemas.microsoft.com/office/drawing/2014/main" id="{D5CFD73B-CF6E-42F4-A75E-1368CB678A28}"/>
                  </a:ext>
                </a:extLst>
              </p:cNvPr>
              <p:cNvGrpSpPr/>
              <p:nvPr/>
            </p:nvGrpSpPr>
            <p:grpSpPr>
              <a:xfrm>
                <a:off x="7943939" y="664520"/>
                <a:ext cx="360000" cy="360000"/>
                <a:chOff x="1732911" y="2350183"/>
                <a:chExt cx="1957131" cy="1957131"/>
              </a:xfrm>
            </p:grpSpPr>
            <p:sp>
              <p:nvSpPr>
                <p:cNvPr id="76" name="Oval 75">
                  <a:extLst>
                    <a:ext uri="{FF2B5EF4-FFF2-40B4-BE49-F238E27FC236}">
                      <a16:creationId xmlns:a16="http://schemas.microsoft.com/office/drawing/2014/main" id="{66E1BB23-E912-47EA-A400-40887FB8A2BE}"/>
                    </a:ext>
                  </a:extLst>
                </p:cNvPr>
                <p:cNvSpPr/>
                <p:nvPr/>
              </p:nvSpPr>
              <p:spPr bwMode="gray">
                <a:xfrm>
                  <a:off x="1732911" y="2350183"/>
                  <a:ext cx="1957131" cy="1957131"/>
                </a:xfrm>
                <a:prstGeom prst="ellipse">
                  <a:avLst/>
                </a:prstGeom>
                <a:solidFill>
                  <a:schemeClr val="accent1"/>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7" name="Graphic 4">
                  <a:extLst>
                    <a:ext uri="{FF2B5EF4-FFF2-40B4-BE49-F238E27FC236}">
                      <a16:creationId xmlns:a16="http://schemas.microsoft.com/office/drawing/2014/main" id="{EBA3A638-947D-4438-A0A0-D8659DBF0936}"/>
                    </a:ext>
                  </a:extLst>
                </p:cNvPr>
                <p:cNvSpPr>
                  <a:spLocks/>
                </p:cNvSpPr>
                <p:nvPr/>
              </p:nvSpPr>
              <p:spPr>
                <a:xfrm>
                  <a:off x="2114924" y="2734191"/>
                  <a:ext cx="1180800" cy="118080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chemeClr val="bg1"/>
                </a:solidFill>
                <a:ln w="6390" cap="flat">
                  <a:noFill/>
                  <a:prstDash val="solid"/>
                  <a:miter/>
                </a:ln>
              </p:spPr>
              <p:txBody>
                <a:bodyPr rtlCol="0" anchor="ctr"/>
                <a:lstStyle/>
                <a:p>
                  <a:endParaRPr lang="en-US"/>
                </a:p>
              </p:txBody>
            </p:sp>
          </p:grpSp>
          <p:grpSp>
            <p:nvGrpSpPr>
              <p:cNvPr id="78" name="Group 77">
                <a:extLst>
                  <a:ext uri="{FF2B5EF4-FFF2-40B4-BE49-F238E27FC236}">
                    <a16:creationId xmlns:a16="http://schemas.microsoft.com/office/drawing/2014/main" id="{0D83B958-412A-4592-8E0D-66DFA2875DD5}"/>
                  </a:ext>
                </a:extLst>
              </p:cNvPr>
              <p:cNvGrpSpPr/>
              <p:nvPr/>
            </p:nvGrpSpPr>
            <p:grpSpPr>
              <a:xfrm>
                <a:off x="8479615" y="664909"/>
                <a:ext cx="360000" cy="360000"/>
                <a:chOff x="3901740" y="2350183"/>
                <a:chExt cx="1957131" cy="1957131"/>
              </a:xfrm>
            </p:grpSpPr>
            <p:sp>
              <p:nvSpPr>
                <p:cNvPr id="79" name="Oval 78">
                  <a:extLst>
                    <a:ext uri="{FF2B5EF4-FFF2-40B4-BE49-F238E27FC236}">
                      <a16:creationId xmlns:a16="http://schemas.microsoft.com/office/drawing/2014/main" id="{8A62B2B6-EE0F-4FDD-AEA9-5BA862AB6050}"/>
                    </a:ext>
                  </a:extLst>
                </p:cNvPr>
                <p:cNvSpPr/>
                <p:nvPr/>
              </p:nvSpPr>
              <p:spPr bwMode="gray">
                <a:xfrm>
                  <a:off x="3901740" y="2350183"/>
                  <a:ext cx="1957131" cy="1957131"/>
                </a:xfrm>
                <a:prstGeom prst="ellipse">
                  <a:avLst/>
                </a:prstGeom>
                <a:solidFill>
                  <a:srgbClr val="046A38"/>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80" name="Group 79">
                  <a:extLst>
                    <a:ext uri="{FF2B5EF4-FFF2-40B4-BE49-F238E27FC236}">
                      <a16:creationId xmlns:a16="http://schemas.microsoft.com/office/drawing/2014/main" id="{10CA6476-E191-4AEB-A8FC-06681832DCD9}"/>
                    </a:ext>
                  </a:extLst>
                </p:cNvPr>
                <p:cNvGrpSpPr/>
                <p:nvPr/>
              </p:nvGrpSpPr>
              <p:grpSpPr>
                <a:xfrm>
                  <a:off x="4313459" y="2740809"/>
                  <a:ext cx="1180441" cy="1182252"/>
                  <a:chOff x="4313459" y="2740809"/>
                  <a:chExt cx="1180441" cy="1182252"/>
                </a:xfrm>
              </p:grpSpPr>
              <p:sp>
                <p:nvSpPr>
                  <p:cNvPr id="81" name="Graphic 4">
                    <a:extLst>
                      <a:ext uri="{FF2B5EF4-FFF2-40B4-BE49-F238E27FC236}">
                        <a16:creationId xmlns:a16="http://schemas.microsoft.com/office/drawing/2014/main" id="{AE9CC6D3-5CD8-4D6F-BDBA-4D3E33FBD4B5}"/>
                      </a:ext>
                    </a:extLst>
                  </p:cNvPr>
                  <p:cNvSpPr/>
                  <p:nvPr/>
                </p:nvSpPr>
                <p:spPr>
                  <a:xfrm>
                    <a:off x="4856836" y="3224552"/>
                    <a:ext cx="18734" cy="31273"/>
                  </a:xfrm>
                  <a:custGeom>
                    <a:avLst/>
                    <a:gdLst>
                      <a:gd name="connsiteX0" fmla="*/ 0 w 5750"/>
                      <a:gd name="connsiteY0" fmla="*/ 9576 h 9575"/>
                      <a:gd name="connsiteX1" fmla="*/ 5751 w 5750"/>
                      <a:gd name="connsiteY1" fmla="*/ 3830 h 9575"/>
                      <a:gd name="connsiteX2" fmla="*/ 1917 w 5750"/>
                      <a:gd name="connsiteY2" fmla="*/ 0 h 9575"/>
                    </a:gdLst>
                    <a:ahLst/>
                    <a:cxnLst>
                      <a:cxn ang="0">
                        <a:pos x="connsiteX0" y="connsiteY0"/>
                      </a:cxn>
                      <a:cxn ang="0">
                        <a:pos x="connsiteX1" y="connsiteY1"/>
                      </a:cxn>
                      <a:cxn ang="0">
                        <a:pos x="connsiteX2" y="connsiteY2"/>
                      </a:cxn>
                    </a:cxnLst>
                    <a:rect l="l" t="t" r="r" b="b"/>
                    <a:pathLst>
                      <a:path w="5750" h="9575">
                        <a:moveTo>
                          <a:pt x="0" y="9576"/>
                        </a:moveTo>
                        <a:lnTo>
                          <a:pt x="5751" y="3830"/>
                        </a:lnTo>
                        <a:lnTo>
                          <a:pt x="1917" y="0"/>
                        </a:lnTo>
                        <a:close/>
                      </a:path>
                    </a:pathLst>
                  </a:custGeom>
                  <a:solidFill>
                    <a:schemeClr val="bg1"/>
                  </a:solid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3CC1DDE6-12EE-4C0C-9C9C-402E1DCAAE49}"/>
                      </a:ext>
                    </a:extLst>
                  </p:cNvPr>
                  <p:cNvSpPr/>
                  <p:nvPr/>
                </p:nvSpPr>
                <p:spPr>
                  <a:xfrm>
                    <a:off x="4935949" y="3395532"/>
                    <a:ext cx="66618" cy="108423"/>
                  </a:xfrm>
                  <a:custGeom>
                    <a:avLst/>
                    <a:gdLst>
                      <a:gd name="connsiteX0" fmla="*/ 12780 w 20447"/>
                      <a:gd name="connsiteY0" fmla="*/ 0 h 33196"/>
                      <a:gd name="connsiteX1" fmla="*/ 0 w 20447"/>
                      <a:gd name="connsiteY1" fmla="*/ 13406 h 33196"/>
                      <a:gd name="connsiteX2" fmla="*/ 20448 w 20447"/>
                      <a:gd name="connsiteY2" fmla="*/ 33197 h 33196"/>
                    </a:gdLst>
                    <a:ahLst/>
                    <a:cxnLst>
                      <a:cxn ang="0">
                        <a:pos x="connsiteX0" y="connsiteY0"/>
                      </a:cxn>
                      <a:cxn ang="0">
                        <a:pos x="connsiteX1" y="connsiteY1"/>
                      </a:cxn>
                      <a:cxn ang="0">
                        <a:pos x="connsiteX2" y="connsiteY2"/>
                      </a:cxn>
                    </a:cxnLst>
                    <a:rect l="l" t="t" r="r" b="b"/>
                    <a:pathLst>
                      <a:path w="20447" h="33196">
                        <a:moveTo>
                          <a:pt x="12780" y="0"/>
                        </a:moveTo>
                        <a:lnTo>
                          <a:pt x="0" y="13406"/>
                        </a:lnTo>
                        <a:lnTo>
                          <a:pt x="20448" y="33197"/>
                        </a:lnTo>
                        <a:close/>
                      </a:path>
                    </a:pathLst>
                  </a:custGeom>
                  <a:solidFill>
                    <a:schemeClr val="bg1"/>
                  </a:solid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F1C146D2-48B9-4F6D-B1E0-82B2D8D2C022}"/>
                      </a:ext>
                    </a:extLst>
                  </p:cNvPr>
                  <p:cNvSpPr/>
                  <p:nvPr/>
                </p:nvSpPr>
                <p:spPr>
                  <a:xfrm>
                    <a:off x="4844345" y="3345488"/>
                    <a:ext cx="122831" cy="62550"/>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chemeClr val="bg1"/>
                  </a:solidFill>
                  <a:ln w="6390"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1FD52A7A-A638-49A2-ABCA-EA1BF17133FC}"/>
                      </a:ext>
                    </a:extLst>
                  </p:cNvPr>
                  <p:cNvSpPr/>
                  <p:nvPr/>
                </p:nvSpPr>
                <p:spPr>
                  <a:xfrm>
                    <a:off x="4804788" y="3391361"/>
                    <a:ext cx="72864" cy="120936"/>
                  </a:xfrm>
                  <a:custGeom>
                    <a:avLst/>
                    <a:gdLst>
                      <a:gd name="connsiteX0" fmla="*/ 7668 w 22364"/>
                      <a:gd name="connsiteY0" fmla="*/ 0 h 37027"/>
                      <a:gd name="connsiteX1" fmla="*/ 0 w 22364"/>
                      <a:gd name="connsiteY1" fmla="*/ 37027 h 37027"/>
                      <a:gd name="connsiteX2" fmla="*/ 22365 w 22364"/>
                      <a:gd name="connsiteY2" fmla="*/ 14683 h 37027"/>
                    </a:gdLst>
                    <a:ahLst/>
                    <a:cxnLst>
                      <a:cxn ang="0">
                        <a:pos x="connsiteX0" y="connsiteY0"/>
                      </a:cxn>
                      <a:cxn ang="0">
                        <a:pos x="connsiteX1" y="connsiteY1"/>
                      </a:cxn>
                      <a:cxn ang="0">
                        <a:pos x="connsiteX2" y="connsiteY2"/>
                      </a:cxn>
                    </a:cxnLst>
                    <a:rect l="l" t="t" r="r" b="b"/>
                    <a:pathLst>
                      <a:path w="22364" h="37027">
                        <a:moveTo>
                          <a:pt x="7668" y="0"/>
                        </a:moveTo>
                        <a:lnTo>
                          <a:pt x="0" y="37027"/>
                        </a:lnTo>
                        <a:lnTo>
                          <a:pt x="22365" y="14683"/>
                        </a:lnTo>
                        <a:close/>
                      </a:path>
                    </a:pathLst>
                  </a:custGeom>
                  <a:solidFill>
                    <a:schemeClr val="bg1"/>
                  </a:solidFill>
                  <a:ln w="6390"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7B076EF5-09B5-4BBD-B7D4-0FB35930456E}"/>
                      </a:ext>
                    </a:extLst>
                  </p:cNvPr>
                  <p:cNvSpPr/>
                  <p:nvPr/>
                </p:nvSpPr>
                <p:spPr>
                  <a:xfrm>
                    <a:off x="4987998" y="3232894"/>
                    <a:ext cx="147814" cy="70892"/>
                  </a:xfrm>
                  <a:custGeom>
                    <a:avLst/>
                    <a:gdLst>
                      <a:gd name="connsiteX0" fmla="*/ 45368 w 45368"/>
                      <a:gd name="connsiteY0" fmla="*/ 21706 h 21705"/>
                      <a:gd name="connsiteX1" fmla="*/ 0 w 45368"/>
                      <a:gd name="connsiteY1" fmla="*/ 0 h 21705"/>
                      <a:gd name="connsiteX2" fmla="*/ 4473 w 45368"/>
                      <a:gd name="connsiteY2" fmla="*/ 21706 h 21705"/>
                    </a:gdLst>
                    <a:ahLst/>
                    <a:cxnLst>
                      <a:cxn ang="0">
                        <a:pos x="connsiteX0" y="connsiteY0"/>
                      </a:cxn>
                      <a:cxn ang="0">
                        <a:pos x="connsiteX1" y="connsiteY1"/>
                      </a:cxn>
                      <a:cxn ang="0">
                        <a:pos x="connsiteX2" y="connsiteY2"/>
                      </a:cxn>
                    </a:cxnLst>
                    <a:rect l="l" t="t" r="r" b="b"/>
                    <a:pathLst>
                      <a:path w="45368" h="21705">
                        <a:moveTo>
                          <a:pt x="45368" y="21706"/>
                        </a:moveTo>
                        <a:lnTo>
                          <a:pt x="0" y="0"/>
                        </a:lnTo>
                        <a:lnTo>
                          <a:pt x="4473" y="21706"/>
                        </a:lnTo>
                        <a:close/>
                      </a:path>
                    </a:pathLst>
                  </a:custGeom>
                  <a:solidFill>
                    <a:schemeClr val="bg1"/>
                  </a:solidFill>
                  <a:ln w="6390"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7914DAE6-DBEF-4B96-843E-52CF2ABCBD3A}"/>
                      </a:ext>
                    </a:extLst>
                  </p:cNvPr>
                  <p:cNvSpPr/>
                  <p:nvPr/>
                </p:nvSpPr>
                <p:spPr>
                  <a:xfrm>
                    <a:off x="4935949" y="3226639"/>
                    <a:ext cx="12488" cy="22935"/>
                  </a:xfrm>
                  <a:custGeom>
                    <a:avLst/>
                    <a:gdLst>
                      <a:gd name="connsiteX0" fmla="*/ 0 w 3833"/>
                      <a:gd name="connsiteY0" fmla="*/ 3192 h 7022"/>
                      <a:gd name="connsiteX1" fmla="*/ 3834 w 3833"/>
                      <a:gd name="connsiteY1" fmla="*/ 7022 h 7022"/>
                      <a:gd name="connsiteX2" fmla="*/ 2556 w 3833"/>
                      <a:gd name="connsiteY2" fmla="*/ 0 h 7022"/>
                    </a:gdLst>
                    <a:ahLst/>
                    <a:cxnLst>
                      <a:cxn ang="0">
                        <a:pos x="connsiteX0" y="connsiteY0"/>
                      </a:cxn>
                      <a:cxn ang="0">
                        <a:pos x="connsiteX1" y="connsiteY1"/>
                      </a:cxn>
                      <a:cxn ang="0">
                        <a:pos x="connsiteX2" y="connsiteY2"/>
                      </a:cxn>
                    </a:cxnLst>
                    <a:rect l="l" t="t" r="r" b="b"/>
                    <a:pathLst>
                      <a:path w="3833" h="7022">
                        <a:moveTo>
                          <a:pt x="0" y="3192"/>
                        </a:moveTo>
                        <a:lnTo>
                          <a:pt x="3834" y="7022"/>
                        </a:lnTo>
                        <a:lnTo>
                          <a:pt x="2556" y="0"/>
                        </a:lnTo>
                        <a:close/>
                      </a:path>
                    </a:pathLst>
                  </a:custGeom>
                  <a:solidFill>
                    <a:schemeClr val="bg1"/>
                  </a:solidFill>
                  <a:ln w="6390"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C9D4AFAE-7CD5-4DD7-A023-F69E63887E90}"/>
                      </a:ext>
                    </a:extLst>
                  </p:cNvPr>
                  <p:cNvSpPr/>
                  <p:nvPr/>
                </p:nvSpPr>
                <p:spPr>
                  <a:xfrm>
                    <a:off x="4867246" y="3266254"/>
                    <a:ext cx="77028" cy="37531"/>
                  </a:xfrm>
                  <a:custGeom>
                    <a:avLst/>
                    <a:gdLst>
                      <a:gd name="connsiteX0" fmla="*/ 23643 w 23642"/>
                      <a:gd name="connsiteY0" fmla="*/ 11491 h 11491"/>
                      <a:gd name="connsiteX1" fmla="*/ 11502 w 23642"/>
                      <a:gd name="connsiteY1" fmla="*/ 0 h 11491"/>
                      <a:gd name="connsiteX2" fmla="*/ 0 w 23642"/>
                      <a:gd name="connsiteY2" fmla="*/ 11491 h 11491"/>
                    </a:gdLst>
                    <a:ahLst/>
                    <a:cxnLst>
                      <a:cxn ang="0">
                        <a:pos x="connsiteX0" y="connsiteY0"/>
                      </a:cxn>
                      <a:cxn ang="0">
                        <a:pos x="connsiteX1" y="connsiteY1"/>
                      </a:cxn>
                      <a:cxn ang="0">
                        <a:pos x="connsiteX2" y="connsiteY2"/>
                      </a:cxn>
                    </a:cxnLst>
                    <a:rect l="l" t="t" r="r" b="b"/>
                    <a:pathLst>
                      <a:path w="23642" h="11491">
                        <a:moveTo>
                          <a:pt x="23643" y="11491"/>
                        </a:moveTo>
                        <a:lnTo>
                          <a:pt x="11502" y="0"/>
                        </a:lnTo>
                        <a:lnTo>
                          <a:pt x="0" y="11491"/>
                        </a:lnTo>
                        <a:close/>
                      </a:path>
                    </a:pathLst>
                  </a:custGeom>
                  <a:solidFill>
                    <a:schemeClr val="bg1"/>
                  </a:solidFill>
                  <a:ln w="6390"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77ED0109-1043-416A-A685-503FCED35960}"/>
                      </a:ext>
                    </a:extLst>
                  </p:cNvPr>
                  <p:cNvSpPr/>
                  <p:nvPr/>
                </p:nvSpPr>
                <p:spPr>
                  <a:xfrm>
                    <a:off x="4873492" y="3159915"/>
                    <a:ext cx="60373" cy="45870"/>
                  </a:xfrm>
                  <a:custGeom>
                    <a:avLst/>
                    <a:gdLst>
                      <a:gd name="connsiteX0" fmla="*/ 9585 w 18530"/>
                      <a:gd name="connsiteY0" fmla="*/ 14045 h 14044"/>
                      <a:gd name="connsiteX1" fmla="*/ 18531 w 18530"/>
                      <a:gd name="connsiteY1" fmla="*/ 5746 h 14044"/>
                      <a:gd name="connsiteX2" fmla="*/ 17253 w 18530"/>
                      <a:gd name="connsiteY2" fmla="*/ 0 h 14044"/>
                      <a:gd name="connsiteX3" fmla="*/ 1278 w 18530"/>
                      <a:gd name="connsiteY3" fmla="*/ 0 h 14044"/>
                      <a:gd name="connsiteX4" fmla="*/ 0 w 18530"/>
                      <a:gd name="connsiteY4" fmla="*/ 4469 h 1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0" h="14044">
                        <a:moveTo>
                          <a:pt x="9585" y="14045"/>
                        </a:moveTo>
                        <a:lnTo>
                          <a:pt x="18531" y="5746"/>
                        </a:lnTo>
                        <a:lnTo>
                          <a:pt x="17253" y="0"/>
                        </a:lnTo>
                        <a:lnTo>
                          <a:pt x="1278" y="0"/>
                        </a:lnTo>
                        <a:lnTo>
                          <a:pt x="0" y="4469"/>
                        </a:lnTo>
                        <a:close/>
                      </a:path>
                    </a:pathLst>
                  </a:custGeom>
                  <a:solidFill>
                    <a:schemeClr val="bg1"/>
                  </a:solidFill>
                  <a:ln w="6390"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1E67584-B3C8-4C83-8A3C-3F0C1286E4F4}"/>
                      </a:ext>
                    </a:extLst>
                  </p:cNvPr>
                  <p:cNvSpPr/>
                  <p:nvPr/>
                </p:nvSpPr>
                <p:spPr>
                  <a:xfrm>
                    <a:off x="4773559" y="3468511"/>
                    <a:ext cx="260238" cy="193911"/>
                  </a:xfrm>
                  <a:custGeom>
                    <a:avLst/>
                    <a:gdLst>
                      <a:gd name="connsiteX0" fmla="*/ 40896 w 79874"/>
                      <a:gd name="connsiteY0" fmla="*/ 0 h 59370"/>
                      <a:gd name="connsiteX1" fmla="*/ 4473 w 79874"/>
                      <a:gd name="connsiteY1" fmla="*/ 36389 h 59370"/>
                      <a:gd name="connsiteX2" fmla="*/ 0 w 79874"/>
                      <a:gd name="connsiteY2" fmla="*/ 59371 h 59370"/>
                      <a:gd name="connsiteX3" fmla="*/ 12141 w 79874"/>
                      <a:gd name="connsiteY3" fmla="*/ 59371 h 59370"/>
                      <a:gd name="connsiteX4" fmla="*/ 67733 w 79874"/>
                      <a:gd name="connsiteY4" fmla="*/ 59371 h 59370"/>
                      <a:gd name="connsiteX5" fmla="*/ 79874 w 79874"/>
                      <a:gd name="connsiteY5" fmla="*/ 59371 h 59370"/>
                      <a:gd name="connsiteX6" fmla="*/ 74762 w 79874"/>
                      <a:gd name="connsiteY6" fmla="*/ 33835 h 5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4" h="59370">
                        <a:moveTo>
                          <a:pt x="40896" y="0"/>
                        </a:moveTo>
                        <a:lnTo>
                          <a:pt x="4473" y="36389"/>
                        </a:lnTo>
                        <a:lnTo>
                          <a:pt x="0" y="59371"/>
                        </a:lnTo>
                        <a:lnTo>
                          <a:pt x="12141" y="59371"/>
                        </a:lnTo>
                        <a:lnTo>
                          <a:pt x="67733" y="59371"/>
                        </a:lnTo>
                        <a:lnTo>
                          <a:pt x="79874" y="59371"/>
                        </a:lnTo>
                        <a:lnTo>
                          <a:pt x="74762" y="33835"/>
                        </a:lnTo>
                        <a:close/>
                      </a:path>
                    </a:pathLst>
                  </a:custGeom>
                  <a:solidFill>
                    <a:schemeClr val="bg1"/>
                  </a:solidFill>
                  <a:ln w="6390"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7779D247-353C-49C3-AD44-3BDE596136EE}"/>
                      </a:ext>
                    </a:extLst>
                  </p:cNvPr>
                  <p:cNvSpPr/>
                  <p:nvPr/>
                </p:nvSpPr>
                <p:spPr>
                  <a:xfrm>
                    <a:off x="4313459" y="2740809"/>
                    <a:ext cx="1180441" cy="1182252"/>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chemeClr val="bg1"/>
                  </a:solidFill>
                  <a:ln w="6390"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999115E-D341-4EF8-9AA1-2898DFF45F02}"/>
                      </a:ext>
                    </a:extLst>
                  </p:cNvPr>
                  <p:cNvSpPr/>
                  <p:nvPr/>
                </p:nvSpPr>
                <p:spPr>
                  <a:xfrm>
                    <a:off x="4952605" y="3070256"/>
                    <a:ext cx="99929" cy="47957"/>
                  </a:xfrm>
                  <a:custGeom>
                    <a:avLst/>
                    <a:gdLst>
                      <a:gd name="connsiteX0" fmla="*/ 30672 w 30671"/>
                      <a:gd name="connsiteY0" fmla="*/ 14683 h 14683"/>
                      <a:gd name="connsiteX1" fmla="*/ 0 w 30671"/>
                      <a:gd name="connsiteY1" fmla="*/ 0 h 14683"/>
                      <a:gd name="connsiteX2" fmla="*/ 3195 w 30671"/>
                      <a:gd name="connsiteY2" fmla="*/ 14683 h 14683"/>
                    </a:gdLst>
                    <a:ahLst/>
                    <a:cxnLst>
                      <a:cxn ang="0">
                        <a:pos x="connsiteX0" y="connsiteY0"/>
                      </a:cxn>
                      <a:cxn ang="0">
                        <a:pos x="connsiteX1" y="connsiteY1"/>
                      </a:cxn>
                      <a:cxn ang="0">
                        <a:pos x="connsiteX2" y="connsiteY2"/>
                      </a:cxn>
                    </a:cxnLst>
                    <a:rect l="l" t="t" r="r" b="b"/>
                    <a:pathLst>
                      <a:path w="30671" h="14683">
                        <a:moveTo>
                          <a:pt x="30672" y="14683"/>
                        </a:moveTo>
                        <a:lnTo>
                          <a:pt x="0" y="0"/>
                        </a:lnTo>
                        <a:lnTo>
                          <a:pt x="3195" y="14683"/>
                        </a:lnTo>
                        <a:close/>
                      </a:path>
                    </a:pathLst>
                  </a:custGeom>
                  <a:solidFill>
                    <a:schemeClr val="bg1"/>
                  </a:solidFill>
                  <a:ln w="6390"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67671694-3A40-447D-97C3-F5D8943CE407}"/>
                      </a:ext>
                    </a:extLst>
                  </p:cNvPr>
                  <p:cNvSpPr/>
                  <p:nvPr/>
                </p:nvSpPr>
                <p:spPr>
                  <a:xfrm>
                    <a:off x="4671544" y="3232894"/>
                    <a:ext cx="147814" cy="70892"/>
                  </a:xfrm>
                  <a:custGeom>
                    <a:avLst/>
                    <a:gdLst>
                      <a:gd name="connsiteX0" fmla="*/ 0 w 45368"/>
                      <a:gd name="connsiteY0" fmla="*/ 21706 h 21705"/>
                      <a:gd name="connsiteX1" fmla="*/ 40896 w 45368"/>
                      <a:gd name="connsiteY1" fmla="*/ 21706 h 21705"/>
                      <a:gd name="connsiteX2" fmla="*/ 45369 w 45368"/>
                      <a:gd name="connsiteY2" fmla="*/ 0 h 21705"/>
                    </a:gdLst>
                    <a:ahLst/>
                    <a:cxnLst>
                      <a:cxn ang="0">
                        <a:pos x="connsiteX0" y="connsiteY0"/>
                      </a:cxn>
                      <a:cxn ang="0">
                        <a:pos x="connsiteX1" y="connsiteY1"/>
                      </a:cxn>
                      <a:cxn ang="0">
                        <a:pos x="connsiteX2" y="connsiteY2"/>
                      </a:cxn>
                    </a:cxnLst>
                    <a:rect l="l" t="t" r="r" b="b"/>
                    <a:pathLst>
                      <a:path w="45368" h="21705">
                        <a:moveTo>
                          <a:pt x="0" y="21706"/>
                        </a:moveTo>
                        <a:lnTo>
                          <a:pt x="40896" y="21706"/>
                        </a:lnTo>
                        <a:lnTo>
                          <a:pt x="45369" y="0"/>
                        </a:lnTo>
                        <a:close/>
                      </a:path>
                    </a:pathLst>
                  </a:custGeom>
                  <a:solidFill>
                    <a:schemeClr val="bg1"/>
                  </a:solidFill>
                  <a:ln w="6390"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26EE80AD-5256-4668-9518-6006F823BD5D}"/>
                      </a:ext>
                    </a:extLst>
                  </p:cNvPr>
                  <p:cNvSpPr/>
                  <p:nvPr/>
                </p:nvSpPr>
                <p:spPr>
                  <a:xfrm>
                    <a:off x="4754822" y="3070256"/>
                    <a:ext cx="99929" cy="47957"/>
                  </a:xfrm>
                  <a:custGeom>
                    <a:avLst/>
                    <a:gdLst>
                      <a:gd name="connsiteX0" fmla="*/ 0 w 30671"/>
                      <a:gd name="connsiteY0" fmla="*/ 14683 h 14683"/>
                      <a:gd name="connsiteX1" fmla="*/ 27477 w 30671"/>
                      <a:gd name="connsiteY1" fmla="*/ 14683 h 14683"/>
                      <a:gd name="connsiteX2" fmla="*/ 30672 w 30671"/>
                      <a:gd name="connsiteY2" fmla="*/ 0 h 14683"/>
                    </a:gdLst>
                    <a:ahLst/>
                    <a:cxnLst>
                      <a:cxn ang="0">
                        <a:pos x="connsiteX0" y="connsiteY0"/>
                      </a:cxn>
                      <a:cxn ang="0">
                        <a:pos x="connsiteX1" y="connsiteY1"/>
                      </a:cxn>
                      <a:cxn ang="0">
                        <a:pos x="connsiteX2" y="connsiteY2"/>
                      </a:cxn>
                    </a:cxnLst>
                    <a:rect l="l" t="t" r="r" b="b"/>
                    <a:pathLst>
                      <a:path w="30671" h="14683">
                        <a:moveTo>
                          <a:pt x="0" y="14683"/>
                        </a:moveTo>
                        <a:lnTo>
                          <a:pt x="27477" y="14683"/>
                        </a:lnTo>
                        <a:lnTo>
                          <a:pt x="30672" y="0"/>
                        </a:lnTo>
                        <a:close/>
                      </a:path>
                    </a:pathLst>
                  </a:custGeom>
                  <a:solidFill>
                    <a:schemeClr val="bg1"/>
                  </a:solidFill>
                  <a:ln w="6390"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0E17276B-F426-46A5-8E5A-C1D1A34BECFC}"/>
                      </a:ext>
                    </a:extLst>
                  </p:cNvPr>
                  <p:cNvSpPr/>
                  <p:nvPr/>
                </p:nvSpPr>
                <p:spPr>
                  <a:xfrm>
                    <a:off x="4885983" y="3034808"/>
                    <a:ext cx="35390" cy="83401"/>
                  </a:xfrm>
                  <a:custGeom>
                    <a:avLst/>
                    <a:gdLst>
                      <a:gd name="connsiteX0" fmla="*/ 10863 w 10862"/>
                      <a:gd name="connsiteY0" fmla="*/ 25536 h 25535"/>
                      <a:gd name="connsiteX1" fmla="*/ 5112 w 10862"/>
                      <a:gd name="connsiteY1" fmla="*/ 0 h 25535"/>
                      <a:gd name="connsiteX2" fmla="*/ 0 w 10862"/>
                      <a:gd name="connsiteY2" fmla="*/ 25536 h 25535"/>
                    </a:gdLst>
                    <a:ahLst/>
                    <a:cxnLst>
                      <a:cxn ang="0">
                        <a:pos x="connsiteX0" y="connsiteY0"/>
                      </a:cxn>
                      <a:cxn ang="0">
                        <a:pos x="connsiteX1" y="connsiteY1"/>
                      </a:cxn>
                      <a:cxn ang="0">
                        <a:pos x="connsiteX2" y="connsiteY2"/>
                      </a:cxn>
                    </a:cxnLst>
                    <a:rect l="l" t="t" r="r" b="b"/>
                    <a:pathLst>
                      <a:path w="10862" h="25535">
                        <a:moveTo>
                          <a:pt x="10863" y="25536"/>
                        </a:moveTo>
                        <a:lnTo>
                          <a:pt x="5112" y="0"/>
                        </a:lnTo>
                        <a:lnTo>
                          <a:pt x="0" y="25536"/>
                        </a:lnTo>
                        <a:close/>
                      </a:path>
                    </a:pathLst>
                  </a:custGeom>
                  <a:solidFill>
                    <a:schemeClr val="bg1"/>
                  </a:solidFill>
                  <a:ln w="6390" cap="flat">
                    <a:noFill/>
                    <a:prstDash val="solid"/>
                    <a:miter/>
                  </a:ln>
                </p:spPr>
                <p:txBody>
                  <a:bodyPr rtlCol="0" anchor="ctr"/>
                  <a:lstStyle/>
                  <a:p>
                    <a:endParaRPr lang="en-US"/>
                  </a:p>
                </p:txBody>
              </p:sp>
            </p:grpSp>
          </p:grpSp>
          <p:grpSp>
            <p:nvGrpSpPr>
              <p:cNvPr id="97" name="Graphic 4">
                <a:extLst>
                  <a:ext uri="{FF2B5EF4-FFF2-40B4-BE49-F238E27FC236}">
                    <a16:creationId xmlns:a16="http://schemas.microsoft.com/office/drawing/2014/main" id="{31854BE0-EB83-4931-B0C1-300C13632355}"/>
                  </a:ext>
                </a:extLst>
              </p:cNvPr>
              <p:cNvGrpSpPr>
                <a:grpSpLocks/>
              </p:cNvGrpSpPr>
              <p:nvPr/>
            </p:nvGrpSpPr>
            <p:grpSpPr>
              <a:xfrm>
                <a:off x="9090775" y="736310"/>
                <a:ext cx="217200" cy="217200"/>
                <a:chOff x="905454" y="1885990"/>
                <a:chExt cx="362309" cy="362610"/>
              </a:xfrm>
              <a:solidFill>
                <a:schemeClr val="bg1"/>
              </a:solidFill>
            </p:grpSpPr>
            <p:sp>
              <p:nvSpPr>
                <p:cNvPr id="98" name="Graphic 4">
                  <a:extLst>
                    <a:ext uri="{FF2B5EF4-FFF2-40B4-BE49-F238E27FC236}">
                      <a16:creationId xmlns:a16="http://schemas.microsoft.com/office/drawing/2014/main" id="{25D1AE17-802B-4C13-83E1-6BC5C87E2EF8}"/>
                    </a:ext>
                  </a:extLst>
                </p:cNvPr>
                <p:cNvSpPr/>
                <p:nvPr/>
              </p:nvSpPr>
              <p:spPr>
                <a:xfrm>
                  <a:off x="1075426" y="2055166"/>
                  <a:ext cx="21725" cy="21705"/>
                </a:xfrm>
                <a:custGeom>
                  <a:avLst/>
                  <a:gdLst>
                    <a:gd name="connsiteX0" fmla="*/ 10863 w 21725"/>
                    <a:gd name="connsiteY0" fmla="*/ 0 h 21705"/>
                    <a:gd name="connsiteX1" fmla="*/ 0 w 21725"/>
                    <a:gd name="connsiteY1" fmla="*/ 10853 h 21705"/>
                    <a:gd name="connsiteX2" fmla="*/ 10863 w 21725"/>
                    <a:gd name="connsiteY2" fmla="*/ 21706 h 21705"/>
                    <a:gd name="connsiteX3" fmla="*/ 21726 w 21725"/>
                    <a:gd name="connsiteY3" fmla="*/ 10853 h 21705"/>
                    <a:gd name="connsiteX4" fmla="*/ 21726 w 21725"/>
                    <a:gd name="connsiteY4" fmla="*/ 10853 h 21705"/>
                    <a:gd name="connsiteX5" fmla="*/ 10863 w 21725"/>
                    <a:gd name="connsiteY5" fmla="*/ 0 h 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5" h="21705">
                      <a:moveTo>
                        <a:pt x="10863" y="0"/>
                      </a:moveTo>
                      <a:cubicBezTo>
                        <a:pt x="5112" y="0"/>
                        <a:pt x="0" y="5107"/>
                        <a:pt x="0" y="10853"/>
                      </a:cubicBezTo>
                      <a:cubicBezTo>
                        <a:pt x="0" y="16598"/>
                        <a:pt x="5112" y="21706"/>
                        <a:pt x="10863" y="21706"/>
                      </a:cubicBezTo>
                      <a:cubicBezTo>
                        <a:pt x="16614" y="21706"/>
                        <a:pt x="21726" y="16598"/>
                        <a:pt x="21726" y="10853"/>
                      </a:cubicBezTo>
                      <a:cubicBezTo>
                        <a:pt x="21726" y="10853"/>
                        <a:pt x="21726" y="10853"/>
                        <a:pt x="21726" y="10853"/>
                      </a:cubicBezTo>
                      <a:cubicBezTo>
                        <a:pt x="21726" y="4469"/>
                        <a:pt x="16614" y="0"/>
                        <a:pt x="10863" y="0"/>
                      </a:cubicBezTo>
                      <a:close/>
                    </a:path>
                  </a:pathLst>
                </a:custGeom>
                <a:grpFill/>
                <a:ln w="6390"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BF7B4A4F-F943-4F0C-9E84-79E02F104448}"/>
                    </a:ext>
                  </a:extLst>
                </p:cNvPr>
                <p:cNvSpPr/>
                <p:nvPr/>
              </p:nvSpPr>
              <p:spPr>
                <a:xfrm>
                  <a:off x="905454" y="1885990"/>
                  <a:ext cx="362309" cy="362610"/>
                </a:xfrm>
                <a:custGeom>
                  <a:avLst/>
                  <a:gdLst>
                    <a:gd name="connsiteX0" fmla="*/ 180835 w 362309"/>
                    <a:gd name="connsiteY0" fmla="*/ 0 h 362610"/>
                    <a:gd name="connsiteX1" fmla="*/ 0 w 362309"/>
                    <a:gd name="connsiteY1" fmla="*/ 181305 h 362610"/>
                    <a:gd name="connsiteX2" fmla="*/ 180835 w 362309"/>
                    <a:gd name="connsiteY2" fmla="*/ 362610 h 362610"/>
                    <a:gd name="connsiteX3" fmla="*/ 362309 w 362309"/>
                    <a:gd name="connsiteY3" fmla="*/ 181305 h 362610"/>
                    <a:gd name="connsiteX4" fmla="*/ 180835 w 362309"/>
                    <a:gd name="connsiteY4" fmla="*/ 0 h 362610"/>
                    <a:gd name="connsiteX5" fmla="*/ 180835 w 362309"/>
                    <a:gd name="connsiteY5" fmla="*/ 0 h 362610"/>
                    <a:gd name="connsiteX6" fmla="*/ 180835 w 362309"/>
                    <a:gd name="connsiteY6" fmla="*/ 305793 h 362610"/>
                    <a:gd name="connsiteX7" fmla="*/ 54954 w 362309"/>
                    <a:gd name="connsiteY7" fmla="*/ 180028 h 362610"/>
                    <a:gd name="connsiteX8" fmla="*/ 180835 w 362309"/>
                    <a:gd name="connsiteY8" fmla="*/ 54264 h 362610"/>
                    <a:gd name="connsiteX9" fmla="*/ 306717 w 362309"/>
                    <a:gd name="connsiteY9" fmla="*/ 180028 h 362610"/>
                    <a:gd name="connsiteX10" fmla="*/ 180835 w 362309"/>
                    <a:gd name="connsiteY10" fmla="*/ 305793 h 36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610">
                      <a:moveTo>
                        <a:pt x="180835" y="0"/>
                      </a:moveTo>
                      <a:cubicBezTo>
                        <a:pt x="80513" y="0"/>
                        <a:pt x="0" y="81077"/>
                        <a:pt x="0" y="181305"/>
                      </a:cubicBezTo>
                      <a:cubicBezTo>
                        <a:pt x="0" y="281534"/>
                        <a:pt x="81152" y="362610"/>
                        <a:pt x="180835" y="362610"/>
                      </a:cubicBezTo>
                      <a:cubicBezTo>
                        <a:pt x="280518" y="362610"/>
                        <a:pt x="362309" y="281534"/>
                        <a:pt x="362309" y="181305"/>
                      </a:cubicBezTo>
                      <a:cubicBezTo>
                        <a:pt x="362309" y="80438"/>
                        <a:pt x="281157" y="0"/>
                        <a:pt x="180835" y="0"/>
                      </a:cubicBezTo>
                      <a:cubicBezTo>
                        <a:pt x="180835" y="0"/>
                        <a:pt x="180835" y="0"/>
                        <a:pt x="180835" y="0"/>
                      </a:cubicBezTo>
                      <a:close/>
                      <a:moveTo>
                        <a:pt x="180835" y="305793"/>
                      </a:moveTo>
                      <a:cubicBezTo>
                        <a:pt x="111185" y="305793"/>
                        <a:pt x="54954" y="249614"/>
                        <a:pt x="54954" y="180028"/>
                      </a:cubicBezTo>
                      <a:cubicBezTo>
                        <a:pt x="54954" y="110443"/>
                        <a:pt x="111185" y="54264"/>
                        <a:pt x="180835" y="54264"/>
                      </a:cubicBezTo>
                      <a:cubicBezTo>
                        <a:pt x="250486" y="54264"/>
                        <a:pt x="306717" y="110443"/>
                        <a:pt x="306717" y="180028"/>
                      </a:cubicBezTo>
                      <a:cubicBezTo>
                        <a:pt x="306717" y="248975"/>
                        <a:pt x="250486" y="305154"/>
                        <a:pt x="180835" y="305793"/>
                      </a:cubicBezTo>
                      <a:close/>
                    </a:path>
                  </a:pathLst>
                </a:custGeom>
                <a:grpFill/>
                <a:ln w="6390" cap="flat">
                  <a:noFill/>
                  <a:prstDash val="solid"/>
                  <a:miter/>
                </a:ln>
              </p:spPr>
              <p:txBody>
                <a:bodyPr rtlCol="0" anchor="ctr"/>
                <a:lstStyle/>
                <a:p>
                  <a:endParaRPr lang="en-US"/>
                </a:p>
              </p:txBody>
            </p:sp>
          </p:grpSp>
          <p:grpSp>
            <p:nvGrpSpPr>
              <p:cNvPr id="101" name="Group 100">
                <a:extLst>
                  <a:ext uri="{FF2B5EF4-FFF2-40B4-BE49-F238E27FC236}">
                    <a16:creationId xmlns:a16="http://schemas.microsoft.com/office/drawing/2014/main" id="{AE6F0083-6346-447F-8B1F-5305C09B53C7}"/>
                  </a:ext>
                </a:extLst>
              </p:cNvPr>
              <p:cNvGrpSpPr/>
              <p:nvPr/>
            </p:nvGrpSpPr>
            <p:grpSpPr>
              <a:xfrm>
                <a:off x="9558979" y="665236"/>
                <a:ext cx="360000" cy="360000"/>
                <a:chOff x="8785815" y="2199554"/>
                <a:chExt cx="1957131" cy="1957131"/>
              </a:xfrm>
            </p:grpSpPr>
            <p:sp>
              <p:nvSpPr>
                <p:cNvPr id="102" name="Oval 101">
                  <a:extLst>
                    <a:ext uri="{FF2B5EF4-FFF2-40B4-BE49-F238E27FC236}">
                      <a16:creationId xmlns:a16="http://schemas.microsoft.com/office/drawing/2014/main" id="{941761FA-8258-482F-ABA5-27E362D2CAB1}"/>
                    </a:ext>
                  </a:extLst>
                </p:cNvPr>
                <p:cNvSpPr/>
                <p:nvPr/>
              </p:nvSpPr>
              <p:spPr bwMode="gray">
                <a:xfrm>
                  <a:off x="8785815" y="2199554"/>
                  <a:ext cx="1957131" cy="1957131"/>
                </a:xfrm>
                <a:prstGeom prst="ellipse">
                  <a:avLst/>
                </a:prstGeom>
                <a:solidFill>
                  <a:schemeClr val="accent6"/>
                </a:solidFill>
                <a:ln w="120650" algn="ctr">
                  <a:solidFill>
                    <a:schemeClr val="bg2">
                      <a:alpha val="62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3" name="Graphic 4">
                  <a:extLst>
                    <a:ext uri="{FF2B5EF4-FFF2-40B4-BE49-F238E27FC236}">
                      <a16:creationId xmlns:a16="http://schemas.microsoft.com/office/drawing/2014/main" id="{17ACAFEB-0FF7-49D3-AC60-F0F97E6DB791}"/>
                    </a:ext>
                  </a:extLst>
                </p:cNvPr>
                <p:cNvSpPr>
                  <a:spLocks/>
                </p:cNvSpPr>
                <p:nvPr/>
              </p:nvSpPr>
              <p:spPr>
                <a:xfrm>
                  <a:off x="9173979" y="2583562"/>
                  <a:ext cx="1180800" cy="1180800"/>
                </a:xfrm>
                <a:custGeom>
                  <a:avLst/>
                  <a:gdLst>
                    <a:gd name="connsiteX0" fmla="*/ 281796 w 361674"/>
                    <a:gd name="connsiteY0" fmla="*/ 187689 h 361333"/>
                    <a:gd name="connsiteX1" fmla="*/ 258153 w 361674"/>
                    <a:gd name="connsiteY1" fmla="*/ 187689 h 361333"/>
                    <a:gd name="connsiteX2" fmla="*/ 252403 w 361674"/>
                    <a:gd name="connsiteY2" fmla="*/ 211310 h 361333"/>
                    <a:gd name="connsiteX3" fmla="*/ 246651 w 361674"/>
                    <a:gd name="connsiteY3" fmla="*/ 216417 h 361333"/>
                    <a:gd name="connsiteX4" fmla="*/ 240261 w 361674"/>
                    <a:gd name="connsiteY4" fmla="*/ 211948 h 361333"/>
                    <a:gd name="connsiteX5" fmla="*/ 226203 w 361674"/>
                    <a:gd name="connsiteY5" fmla="*/ 169814 h 361333"/>
                    <a:gd name="connsiteX6" fmla="*/ 202561 w 361674"/>
                    <a:gd name="connsiteY6" fmla="*/ 282810 h 361333"/>
                    <a:gd name="connsiteX7" fmla="*/ 196171 w 361674"/>
                    <a:gd name="connsiteY7" fmla="*/ 287918 h 361333"/>
                    <a:gd name="connsiteX8" fmla="*/ 196171 w 361674"/>
                    <a:gd name="connsiteY8" fmla="*/ 287918 h 361333"/>
                    <a:gd name="connsiteX9" fmla="*/ 189781 w 361674"/>
                    <a:gd name="connsiteY9" fmla="*/ 282810 h 361333"/>
                    <a:gd name="connsiteX10" fmla="*/ 159109 w 361674"/>
                    <a:gd name="connsiteY10" fmla="*/ 112358 h 361333"/>
                    <a:gd name="connsiteX11" fmla="*/ 137384 w 361674"/>
                    <a:gd name="connsiteY11" fmla="*/ 204287 h 361333"/>
                    <a:gd name="connsiteX12" fmla="*/ 131633 w 361674"/>
                    <a:gd name="connsiteY12" fmla="*/ 209395 h 361333"/>
                    <a:gd name="connsiteX13" fmla="*/ 125243 w 361674"/>
                    <a:gd name="connsiteY13" fmla="*/ 204926 h 361333"/>
                    <a:gd name="connsiteX14" fmla="*/ 115019 w 361674"/>
                    <a:gd name="connsiteY14" fmla="*/ 174283 h 361333"/>
                    <a:gd name="connsiteX15" fmla="*/ 107989 w 361674"/>
                    <a:gd name="connsiteY15" fmla="*/ 185135 h 361333"/>
                    <a:gd name="connsiteX16" fmla="*/ 102878 w 361674"/>
                    <a:gd name="connsiteY16" fmla="*/ 187689 h 361333"/>
                    <a:gd name="connsiteX17" fmla="*/ 81152 w 361674"/>
                    <a:gd name="connsiteY17" fmla="*/ 187689 h 361333"/>
                    <a:gd name="connsiteX18" fmla="*/ 74762 w 361674"/>
                    <a:gd name="connsiteY18" fmla="*/ 181305 h 361333"/>
                    <a:gd name="connsiteX19" fmla="*/ 81152 w 361674"/>
                    <a:gd name="connsiteY19" fmla="*/ 174921 h 361333"/>
                    <a:gd name="connsiteX20" fmla="*/ 99044 w 361674"/>
                    <a:gd name="connsiteY20" fmla="*/ 174921 h 361333"/>
                    <a:gd name="connsiteX21" fmla="*/ 111184 w 361674"/>
                    <a:gd name="connsiteY21" fmla="*/ 156408 h 361333"/>
                    <a:gd name="connsiteX22" fmla="*/ 117574 w 361674"/>
                    <a:gd name="connsiteY22" fmla="*/ 153854 h 361333"/>
                    <a:gd name="connsiteX23" fmla="*/ 122686 w 361674"/>
                    <a:gd name="connsiteY23" fmla="*/ 158323 h 361333"/>
                    <a:gd name="connsiteX24" fmla="*/ 129715 w 361674"/>
                    <a:gd name="connsiteY24" fmla="*/ 180028 h 361333"/>
                    <a:gd name="connsiteX25" fmla="*/ 153358 w 361674"/>
                    <a:gd name="connsiteY25" fmla="*/ 79800 h 361333"/>
                    <a:gd name="connsiteX26" fmla="*/ 159748 w 361674"/>
                    <a:gd name="connsiteY26" fmla="*/ 74693 h 361333"/>
                    <a:gd name="connsiteX27" fmla="*/ 159748 w 361674"/>
                    <a:gd name="connsiteY27" fmla="*/ 74693 h 361333"/>
                    <a:gd name="connsiteX28" fmla="*/ 166138 w 361674"/>
                    <a:gd name="connsiteY28" fmla="*/ 79800 h 361333"/>
                    <a:gd name="connsiteX29" fmla="*/ 196171 w 361674"/>
                    <a:gd name="connsiteY29" fmla="*/ 248337 h 361333"/>
                    <a:gd name="connsiteX30" fmla="*/ 217897 w 361674"/>
                    <a:gd name="connsiteY30" fmla="*/ 144278 h 361333"/>
                    <a:gd name="connsiteX31" fmla="*/ 223648 w 361674"/>
                    <a:gd name="connsiteY31" fmla="*/ 139171 h 361333"/>
                    <a:gd name="connsiteX32" fmla="*/ 230038 w 361674"/>
                    <a:gd name="connsiteY32" fmla="*/ 143640 h 361333"/>
                    <a:gd name="connsiteX33" fmla="*/ 244734 w 361674"/>
                    <a:gd name="connsiteY33" fmla="*/ 187051 h 361333"/>
                    <a:gd name="connsiteX34" fmla="*/ 246651 w 361674"/>
                    <a:gd name="connsiteY34" fmla="*/ 179390 h 361333"/>
                    <a:gd name="connsiteX35" fmla="*/ 253041 w 361674"/>
                    <a:gd name="connsiteY35" fmla="*/ 174283 h 361333"/>
                    <a:gd name="connsiteX36" fmla="*/ 281796 w 361674"/>
                    <a:gd name="connsiteY36" fmla="*/ 174283 h 361333"/>
                    <a:gd name="connsiteX37" fmla="*/ 288186 w 361674"/>
                    <a:gd name="connsiteY37" fmla="*/ 180667 h 361333"/>
                    <a:gd name="connsiteX38" fmla="*/ 281796 w 361674"/>
                    <a:gd name="connsiteY38" fmla="*/ 187689 h 361333"/>
                    <a:gd name="connsiteX39" fmla="*/ 180835 w 361674"/>
                    <a:gd name="connsiteY39" fmla="*/ 0 h 361333"/>
                    <a:gd name="connsiteX40" fmla="*/ 0 w 361674"/>
                    <a:gd name="connsiteY40" fmla="*/ 180667 h 361333"/>
                    <a:gd name="connsiteX41" fmla="*/ 180835 w 361674"/>
                    <a:gd name="connsiteY41" fmla="*/ 361333 h 361333"/>
                    <a:gd name="connsiteX42" fmla="*/ 361670 w 361674"/>
                    <a:gd name="connsiteY42" fmla="*/ 180667 h 361333"/>
                    <a:gd name="connsiteX43" fmla="*/ 180835 w 361674"/>
                    <a:gd name="connsiteY43" fmla="*/ 0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1674" h="361333">
                      <a:moveTo>
                        <a:pt x="281796" y="187689"/>
                      </a:moveTo>
                      <a:lnTo>
                        <a:pt x="258153" y="187689"/>
                      </a:lnTo>
                      <a:lnTo>
                        <a:pt x="252403" y="211310"/>
                      </a:lnTo>
                      <a:cubicBezTo>
                        <a:pt x="251763" y="213863"/>
                        <a:pt x="249208" y="215779"/>
                        <a:pt x="246651" y="216417"/>
                      </a:cubicBezTo>
                      <a:cubicBezTo>
                        <a:pt x="244095" y="216417"/>
                        <a:pt x="241539" y="214502"/>
                        <a:pt x="240261" y="211948"/>
                      </a:cubicBezTo>
                      <a:lnTo>
                        <a:pt x="226203" y="169814"/>
                      </a:lnTo>
                      <a:lnTo>
                        <a:pt x="202561" y="282810"/>
                      </a:lnTo>
                      <a:cubicBezTo>
                        <a:pt x="201922" y="286002"/>
                        <a:pt x="199366" y="287918"/>
                        <a:pt x="196171" y="287918"/>
                      </a:cubicBezTo>
                      <a:lnTo>
                        <a:pt x="196171" y="287918"/>
                      </a:lnTo>
                      <a:cubicBezTo>
                        <a:pt x="192976" y="287918"/>
                        <a:pt x="190420" y="285364"/>
                        <a:pt x="189781" y="282810"/>
                      </a:cubicBezTo>
                      <a:lnTo>
                        <a:pt x="159109" y="112358"/>
                      </a:lnTo>
                      <a:lnTo>
                        <a:pt x="137384" y="204287"/>
                      </a:lnTo>
                      <a:cubicBezTo>
                        <a:pt x="136744" y="206841"/>
                        <a:pt x="134189" y="208756"/>
                        <a:pt x="131633" y="209395"/>
                      </a:cubicBezTo>
                      <a:cubicBezTo>
                        <a:pt x="129076" y="209395"/>
                        <a:pt x="125881" y="207479"/>
                        <a:pt x="125243" y="204926"/>
                      </a:cubicBezTo>
                      <a:lnTo>
                        <a:pt x="115019" y="174283"/>
                      </a:lnTo>
                      <a:lnTo>
                        <a:pt x="107989" y="185135"/>
                      </a:lnTo>
                      <a:cubicBezTo>
                        <a:pt x="106712" y="187051"/>
                        <a:pt x="104794" y="187689"/>
                        <a:pt x="102878" y="187689"/>
                      </a:cubicBezTo>
                      <a:lnTo>
                        <a:pt x="81152" y="187689"/>
                      </a:lnTo>
                      <a:cubicBezTo>
                        <a:pt x="77318" y="187689"/>
                        <a:pt x="74762" y="185135"/>
                        <a:pt x="74762" y="181305"/>
                      </a:cubicBezTo>
                      <a:cubicBezTo>
                        <a:pt x="74762" y="177475"/>
                        <a:pt x="77318" y="174921"/>
                        <a:pt x="81152" y="174921"/>
                      </a:cubicBezTo>
                      <a:lnTo>
                        <a:pt x="99044" y="174921"/>
                      </a:lnTo>
                      <a:lnTo>
                        <a:pt x="111184" y="156408"/>
                      </a:lnTo>
                      <a:cubicBezTo>
                        <a:pt x="112463" y="154492"/>
                        <a:pt x="115019" y="153216"/>
                        <a:pt x="117574" y="153854"/>
                      </a:cubicBezTo>
                      <a:cubicBezTo>
                        <a:pt x="120130" y="154492"/>
                        <a:pt x="122048" y="155769"/>
                        <a:pt x="122686" y="158323"/>
                      </a:cubicBezTo>
                      <a:lnTo>
                        <a:pt x="129715" y="180028"/>
                      </a:lnTo>
                      <a:lnTo>
                        <a:pt x="153358" y="79800"/>
                      </a:lnTo>
                      <a:cubicBezTo>
                        <a:pt x="153997" y="76608"/>
                        <a:pt x="156553" y="74693"/>
                        <a:pt x="159748" y="74693"/>
                      </a:cubicBezTo>
                      <a:lnTo>
                        <a:pt x="159748" y="74693"/>
                      </a:lnTo>
                      <a:cubicBezTo>
                        <a:pt x="162943" y="74693"/>
                        <a:pt x="165499" y="77246"/>
                        <a:pt x="166138" y="79800"/>
                      </a:cubicBezTo>
                      <a:lnTo>
                        <a:pt x="196171" y="248337"/>
                      </a:lnTo>
                      <a:lnTo>
                        <a:pt x="217897" y="144278"/>
                      </a:lnTo>
                      <a:cubicBezTo>
                        <a:pt x="218536" y="141724"/>
                        <a:pt x="221092" y="139171"/>
                        <a:pt x="223648" y="139171"/>
                      </a:cubicBezTo>
                      <a:cubicBezTo>
                        <a:pt x="226843" y="139171"/>
                        <a:pt x="229398" y="141086"/>
                        <a:pt x="230038" y="143640"/>
                      </a:cubicBezTo>
                      <a:lnTo>
                        <a:pt x="244734" y="187051"/>
                      </a:lnTo>
                      <a:lnTo>
                        <a:pt x="246651" y="179390"/>
                      </a:lnTo>
                      <a:cubicBezTo>
                        <a:pt x="247290" y="176836"/>
                        <a:pt x="249846" y="174283"/>
                        <a:pt x="253041" y="174283"/>
                      </a:cubicBezTo>
                      <a:lnTo>
                        <a:pt x="281796" y="174283"/>
                      </a:lnTo>
                      <a:cubicBezTo>
                        <a:pt x="285630" y="174283"/>
                        <a:pt x="288186" y="176836"/>
                        <a:pt x="288186" y="180667"/>
                      </a:cubicBezTo>
                      <a:cubicBezTo>
                        <a:pt x="288186" y="184497"/>
                        <a:pt x="284991" y="187689"/>
                        <a:pt x="281796" y="187689"/>
                      </a:cubicBezTo>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2309" y="81077"/>
                        <a:pt x="281157" y="0"/>
                        <a:pt x="180835" y="0"/>
                      </a:cubicBezTo>
                    </a:path>
                  </a:pathLst>
                </a:custGeom>
                <a:solidFill>
                  <a:schemeClr val="bg1"/>
                </a:solidFill>
                <a:ln w="6390" cap="flat">
                  <a:noFill/>
                  <a:prstDash val="solid"/>
                  <a:miter/>
                </a:ln>
              </p:spPr>
              <p:txBody>
                <a:bodyPr rtlCol="0" anchor="ctr"/>
                <a:lstStyle/>
                <a:p>
                  <a:endParaRPr lang="en-US"/>
                </a:p>
              </p:txBody>
            </p:sp>
          </p:grpSp>
          <p:sp>
            <p:nvSpPr>
              <p:cNvPr id="104" name="TextBox 103">
                <a:extLst>
                  <a:ext uri="{FF2B5EF4-FFF2-40B4-BE49-F238E27FC236}">
                    <a16:creationId xmlns:a16="http://schemas.microsoft.com/office/drawing/2014/main" id="{A1E0CAB2-F621-4381-A309-E3319EDCCE0D}"/>
                  </a:ext>
                </a:extLst>
              </p:cNvPr>
              <p:cNvSpPr txBox="1"/>
              <p:nvPr/>
            </p:nvSpPr>
            <p:spPr>
              <a:xfrm>
                <a:off x="9354904" y="45797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SMIS</a:t>
                </a:r>
              </a:p>
            </p:txBody>
          </p:sp>
          <p:sp>
            <p:nvSpPr>
              <p:cNvPr id="105" name="TextBox 104">
                <a:extLst>
                  <a:ext uri="{FF2B5EF4-FFF2-40B4-BE49-F238E27FC236}">
                    <a16:creationId xmlns:a16="http://schemas.microsoft.com/office/drawing/2014/main" id="{C6BF5B79-F4D4-4D49-B591-DDFF387866D3}"/>
                  </a:ext>
                </a:extLst>
              </p:cNvPr>
              <p:cNvSpPr txBox="1"/>
              <p:nvPr/>
            </p:nvSpPr>
            <p:spPr>
              <a:xfrm>
                <a:off x="8838213" y="457970"/>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err="1">
                    <a:latin typeface="Robot slab"/>
                  </a:rPr>
                  <a:t>ASPCoP</a:t>
                </a:r>
                <a:endParaRPr lang="en-US" dirty="0">
                  <a:latin typeface="Robot slab"/>
                </a:endParaRPr>
              </a:p>
            </p:txBody>
          </p:sp>
          <p:sp>
            <p:nvSpPr>
              <p:cNvPr id="106" name="TextBox 105">
                <a:extLst>
                  <a:ext uri="{FF2B5EF4-FFF2-40B4-BE49-F238E27FC236}">
                    <a16:creationId xmlns:a16="http://schemas.microsoft.com/office/drawing/2014/main" id="{346A8A7B-2293-49D3-9FE3-04FD7D143FAB}"/>
                  </a:ext>
                </a:extLst>
              </p:cNvPr>
              <p:cNvSpPr txBox="1"/>
              <p:nvPr/>
            </p:nvSpPr>
            <p:spPr>
              <a:xfrm>
                <a:off x="8291519" y="461393"/>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MOCoP</a:t>
                </a:r>
              </a:p>
            </p:txBody>
          </p:sp>
          <p:sp>
            <p:nvSpPr>
              <p:cNvPr id="107" name="TextBox 106">
                <a:extLst>
                  <a:ext uri="{FF2B5EF4-FFF2-40B4-BE49-F238E27FC236}">
                    <a16:creationId xmlns:a16="http://schemas.microsoft.com/office/drawing/2014/main" id="{D2C734CA-1377-42AC-A73D-EEF028D26641}"/>
                  </a:ext>
                </a:extLst>
              </p:cNvPr>
              <p:cNvSpPr txBox="1"/>
              <p:nvPr/>
            </p:nvSpPr>
            <p:spPr>
              <a:xfrm>
                <a:off x="7744914" y="462449"/>
                <a:ext cx="768151"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sz="1200" b="1">
                    <a:solidFill>
                      <a:srgbClr val="313131"/>
                    </a:solidFill>
                  </a:defRPr>
                </a:lvl1pPr>
              </a:lstStyle>
              <a:p>
                <a:r>
                  <a:rPr lang="en-US" dirty="0">
                    <a:latin typeface="Robot slab"/>
                  </a:rPr>
                  <a:t>MCoP</a:t>
                </a:r>
              </a:p>
            </p:txBody>
          </p:sp>
        </p:grpSp>
        <p:pic>
          <p:nvPicPr>
            <p:cNvPr id="6" name="Picture 5">
              <a:extLst>
                <a:ext uri="{FF2B5EF4-FFF2-40B4-BE49-F238E27FC236}">
                  <a16:creationId xmlns:a16="http://schemas.microsoft.com/office/drawing/2014/main" id="{F03EDC71-F94F-4B0F-8554-EFBC33ED79C4}"/>
                </a:ext>
              </a:extLst>
            </p:cNvPr>
            <p:cNvPicPr>
              <a:picLocks noChangeAspect="1"/>
            </p:cNvPicPr>
            <p:nvPr/>
          </p:nvPicPr>
          <p:blipFill>
            <a:blip r:embed="rId2"/>
            <a:stretch>
              <a:fillRect/>
            </a:stretch>
          </p:blipFill>
          <p:spPr>
            <a:xfrm>
              <a:off x="9009393" y="592872"/>
              <a:ext cx="419100" cy="390525"/>
            </a:xfrm>
            <a:prstGeom prst="rect">
              <a:avLst/>
            </a:prstGeom>
          </p:spPr>
        </p:pic>
      </p:grpSp>
      <p:sp>
        <p:nvSpPr>
          <p:cNvPr id="38" name="Subtitle 2">
            <a:extLst>
              <a:ext uri="{FF2B5EF4-FFF2-40B4-BE49-F238E27FC236}">
                <a16:creationId xmlns:a16="http://schemas.microsoft.com/office/drawing/2014/main" id="{C46D5C60-E37B-4531-A975-C3FAC662DED2}"/>
              </a:ext>
            </a:extLst>
          </p:cNvPr>
          <p:cNvSpPr txBox="1">
            <a:spLocks/>
          </p:cNvSpPr>
          <p:nvPr/>
        </p:nvSpPr>
        <p:spPr>
          <a:xfrm>
            <a:off x="524934" y="1394451"/>
            <a:ext cx="10962215" cy="5244473"/>
          </a:xfrm>
          <a:prstGeom prst="rect">
            <a:avLst/>
          </a:prstGeom>
        </p:spPr>
        <p:txBody>
          <a:bodyPr>
            <a:noAutofit/>
          </a:bodyPr>
          <a:lstStyle>
            <a:lvl1pPr marL="0" indent="0" algn="l" defTabSz="914377" rtl="0" eaLnBrk="1" latinLnBrk="0" hangingPunct="1">
              <a:spcBef>
                <a:spcPts val="0"/>
              </a:spcBef>
              <a:spcAft>
                <a:spcPts val="1000"/>
              </a:spcAft>
              <a:buSzPct val="100000"/>
              <a:buFontTx/>
              <a:buNone/>
              <a:defRPr sz="1200" b="0" kern="1200">
                <a:solidFill>
                  <a:schemeClr val="tx1"/>
                </a:solidFill>
                <a:latin typeface="+mn-lt"/>
                <a:ea typeface="+mn-ea"/>
                <a:cs typeface="Calibri Light" panose="020F0302020204030204" pitchFamily="34" charset="0"/>
              </a:defRPr>
            </a:lvl1pPr>
            <a:lvl2pPr marL="139697" indent="-139697" algn="l" defTabSz="914377"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304792" indent="-139697"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469888" indent="-139697" algn="l" defTabSz="914377"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634984" indent="-139697" algn="l" defTabSz="79849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000"/>
              </a:spcAft>
              <a:buClrTx/>
              <a:buSzPct val="100000"/>
              <a:buFontTx/>
              <a:buNone/>
              <a:tabLst/>
              <a:defRPr/>
            </a:pPr>
            <a:r>
              <a:rPr lang="en-GB" dirty="0">
                <a:latin typeface="Roboto Slab"/>
                <a:cs typeface="+mn-cs"/>
              </a:rPr>
              <a:t>Each year all REC Service Users (i.e. Parties and Non Parties) need to maintain their qualification/access to REC Services.  </a:t>
            </a:r>
          </a:p>
          <a:p>
            <a:pPr marL="0" marR="0" lvl="0" indent="0" algn="l" defTabSz="914377" rtl="0" eaLnBrk="1" fontAlgn="auto" latinLnBrk="0" hangingPunct="1">
              <a:lnSpc>
                <a:spcPct val="100000"/>
              </a:lnSpc>
              <a:spcBef>
                <a:spcPts val="0"/>
              </a:spcBef>
              <a:spcAft>
                <a:spcPts val="1000"/>
              </a:spcAft>
              <a:buClrTx/>
              <a:buSzPct val="100000"/>
              <a:buFontTx/>
              <a:buNone/>
              <a:tabLst/>
              <a:defRPr/>
            </a:pPr>
            <a:r>
              <a:rPr lang="en-GB" dirty="0">
                <a:latin typeface="Roboto Slab"/>
                <a:cs typeface="+mn-cs"/>
              </a:rPr>
              <a:t>This involves a combination of:</a:t>
            </a: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endParaRPr lang="en-GB" dirty="0">
              <a:latin typeface="Roboto Slab"/>
              <a:cs typeface="+mn-cs"/>
            </a:endParaRPr>
          </a:p>
          <a:p>
            <a:pPr marL="0" marR="0" lvl="0" indent="0" algn="l" defTabSz="914377" rtl="0" eaLnBrk="1" fontAlgn="auto" latinLnBrk="0" hangingPunct="1">
              <a:lnSpc>
                <a:spcPct val="100000"/>
              </a:lnSpc>
              <a:spcBef>
                <a:spcPts val="0"/>
              </a:spcBef>
              <a:spcAft>
                <a:spcPts val="1000"/>
              </a:spcAft>
              <a:buClrTx/>
              <a:buSzPct val="100000"/>
              <a:buFontTx/>
              <a:buNone/>
              <a:tabLst/>
              <a:defRPr/>
            </a:pPr>
            <a:r>
              <a:rPr lang="en-GB" dirty="0">
                <a:latin typeface="Roboto Slab"/>
                <a:cs typeface="+mn-cs"/>
              </a:rPr>
              <a:t>.</a:t>
            </a:r>
          </a:p>
        </p:txBody>
      </p:sp>
      <p:pic>
        <p:nvPicPr>
          <p:cNvPr id="39" name="Picture 38">
            <a:extLst>
              <a:ext uri="{FF2B5EF4-FFF2-40B4-BE49-F238E27FC236}">
                <a16:creationId xmlns:a16="http://schemas.microsoft.com/office/drawing/2014/main" id="{9E867830-6FCF-48A2-8332-E530AE280A4B}"/>
              </a:ext>
            </a:extLst>
          </p:cNvPr>
          <p:cNvPicPr>
            <a:picLocks noChangeAspect="1"/>
          </p:cNvPicPr>
          <p:nvPr/>
        </p:nvPicPr>
        <p:blipFill>
          <a:blip r:embed="rId3"/>
          <a:stretch>
            <a:fillRect/>
          </a:stretch>
        </p:blipFill>
        <p:spPr>
          <a:xfrm>
            <a:off x="838200" y="2105520"/>
            <a:ext cx="5924550" cy="1809750"/>
          </a:xfrm>
          <a:prstGeom prst="rect">
            <a:avLst/>
          </a:prstGeom>
          <a:ln w="9525" cap="flat" cmpd="sng" algn="ctr">
            <a:solidFill>
              <a:srgbClr val="000000"/>
            </a:solidFill>
            <a:prstDash val="solid"/>
            <a:round/>
            <a:headEnd type="none" w="med" len="med"/>
            <a:tailEnd type="none" w="med" len="med"/>
          </a:ln>
        </p:spPr>
      </p:pic>
      <p:cxnSp>
        <p:nvCxnSpPr>
          <p:cNvPr id="40" name="Straight Arrow Connector 39">
            <a:extLst>
              <a:ext uri="{FF2B5EF4-FFF2-40B4-BE49-F238E27FC236}">
                <a16:creationId xmlns:a16="http://schemas.microsoft.com/office/drawing/2014/main" id="{573E5857-39CE-4D55-B649-931BD5EC9612}"/>
              </a:ext>
            </a:extLst>
          </p:cNvPr>
          <p:cNvCxnSpPr/>
          <p:nvPr/>
        </p:nvCxnSpPr>
        <p:spPr>
          <a:xfrm>
            <a:off x="1057275" y="4033652"/>
            <a:ext cx="10341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29816D1-06BF-4E3D-BC8E-9791BA5EE8EA}"/>
              </a:ext>
            </a:extLst>
          </p:cNvPr>
          <p:cNvCxnSpPr>
            <a:cxnSpLocks/>
          </p:cNvCxnSpPr>
          <p:nvPr/>
        </p:nvCxnSpPr>
        <p:spPr>
          <a:xfrm>
            <a:off x="2287361" y="4033652"/>
            <a:ext cx="26343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ECBBBB4-9651-4538-9DED-D6A5FCCC23A4}"/>
              </a:ext>
            </a:extLst>
          </p:cNvPr>
          <p:cNvCxnSpPr/>
          <p:nvPr/>
        </p:nvCxnSpPr>
        <p:spPr>
          <a:xfrm>
            <a:off x="5280932" y="4033652"/>
            <a:ext cx="1034143"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6BC61E2-F7FD-4900-9DB1-73DBED241A48}"/>
              </a:ext>
            </a:extLst>
          </p:cNvPr>
          <p:cNvSpPr txBox="1"/>
          <p:nvPr/>
        </p:nvSpPr>
        <p:spPr>
          <a:xfrm>
            <a:off x="1057275" y="4152035"/>
            <a:ext cx="1230086" cy="553998"/>
          </a:xfrm>
          <a:prstGeom prst="rect">
            <a:avLst/>
          </a:prstGeom>
          <a:noFill/>
        </p:spPr>
        <p:txBody>
          <a:bodyPr wrap="square" lIns="0" tIns="0" rIns="0" bIns="0" rtlCol="0">
            <a:spAutoFit/>
          </a:bodyPr>
          <a:lstStyle/>
          <a:p>
            <a:pPr defTabSz="914377">
              <a:spcAft>
                <a:spcPts val="1000"/>
              </a:spcAft>
              <a:buSzPct val="100000"/>
              <a:defRPr/>
            </a:pPr>
            <a:r>
              <a:rPr lang="en-GB" sz="1200" dirty="0">
                <a:latin typeface="Roboto Slab"/>
              </a:rPr>
              <a:t>Required by all REC Service Users.</a:t>
            </a:r>
          </a:p>
        </p:txBody>
      </p:sp>
      <p:sp>
        <p:nvSpPr>
          <p:cNvPr id="44" name="TextBox 43">
            <a:extLst>
              <a:ext uri="{FF2B5EF4-FFF2-40B4-BE49-F238E27FC236}">
                <a16:creationId xmlns:a16="http://schemas.microsoft.com/office/drawing/2014/main" id="{A99F533D-6578-41F5-AE30-B815A4F9607B}"/>
              </a:ext>
            </a:extLst>
          </p:cNvPr>
          <p:cNvSpPr txBox="1"/>
          <p:nvPr/>
        </p:nvSpPr>
        <p:spPr>
          <a:xfrm>
            <a:off x="2287361" y="4152035"/>
            <a:ext cx="2611081" cy="1497846"/>
          </a:xfrm>
          <a:prstGeom prst="rect">
            <a:avLst/>
          </a:prstGeom>
          <a:noFill/>
        </p:spPr>
        <p:txBody>
          <a:bodyPr wrap="square" lIns="0" tIns="0" rIns="0" bIns="0" rtlCol="0">
            <a:spAutoFit/>
          </a:bodyPr>
          <a:lstStyle/>
          <a:p>
            <a:pPr marR="0" lvl="0" indent="0" defTabSz="914377" fontAlgn="auto">
              <a:lnSpc>
                <a:spcPct val="100000"/>
              </a:lnSpc>
              <a:spcBef>
                <a:spcPts val="600"/>
              </a:spcBef>
              <a:spcAft>
                <a:spcPts val="1000"/>
              </a:spcAft>
              <a:buClrTx/>
              <a:buSzPct val="100000"/>
              <a:buFontTx/>
              <a:buNone/>
              <a:tabLst/>
              <a:defRPr/>
            </a:pPr>
            <a:r>
              <a:rPr lang="en-GB" sz="1200" dirty="0">
                <a:latin typeface="Roboto Slab"/>
              </a:rPr>
              <a:t>External Assessments are an assessment of information security and data protection risks and controls. This is performed every 3 years.</a:t>
            </a:r>
          </a:p>
          <a:p>
            <a:pPr marR="0" lvl="0" indent="0" defTabSz="914377" fontAlgn="auto">
              <a:lnSpc>
                <a:spcPct val="100000"/>
              </a:lnSpc>
              <a:spcBef>
                <a:spcPts val="600"/>
              </a:spcBef>
              <a:spcAft>
                <a:spcPts val="1000"/>
              </a:spcAft>
              <a:buClrTx/>
              <a:buSzPct val="100000"/>
              <a:buFontTx/>
              <a:buNone/>
              <a:tabLst/>
              <a:defRPr/>
            </a:pPr>
            <a:r>
              <a:rPr lang="en-GB" sz="1200" dirty="0">
                <a:latin typeface="Roboto Slab"/>
              </a:rPr>
              <a:t>The Compliance Statement is a shorter sign off that is required in the intermediary 2 years.</a:t>
            </a:r>
          </a:p>
        </p:txBody>
      </p:sp>
      <p:sp>
        <p:nvSpPr>
          <p:cNvPr id="45" name="TextBox 44">
            <a:extLst>
              <a:ext uri="{FF2B5EF4-FFF2-40B4-BE49-F238E27FC236}">
                <a16:creationId xmlns:a16="http://schemas.microsoft.com/office/drawing/2014/main" id="{B9BF0BC4-9F78-48E0-BACA-0BB849643851}"/>
              </a:ext>
            </a:extLst>
          </p:cNvPr>
          <p:cNvSpPr txBox="1"/>
          <p:nvPr/>
        </p:nvSpPr>
        <p:spPr>
          <a:xfrm>
            <a:off x="5280932" y="4229295"/>
            <a:ext cx="1562596" cy="1846659"/>
          </a:xfrm>
          <a:prstGeom prst="rect">
            <a:avLst/>
          </a:prstGeom>
          <a:noFill/>
        </p:spPr>
        <p:txBody>
          <a:bodyPr wrap="square" lIns="0" tIns="0" rIns="0" bIns="0" rtlCol="0">
            <a:spAutoFit/>
          </a:bodyPr>
          <a:lstStyle/>
          <a:p>
            <a:pPr defTabSz="914377">
              <a:spcBef>
                <a:spcPts val="600"/>
              </a:spcBef>
              <a:spcAft>
                <a:spcPts val="1000"/>
              </a:spcAft>
              <a:buSzPct val="100000"/>
              <a:defRPr/>
            </a:pPr>
            <a:r>
              <a:rPr lang="en-GB" sz="1200" dirty="0">
                <a:latin typeface="Roboto Slab"/>
              </a:rPr>
              <a:t>This is only completed if a system or process change is being made. This can be submitted at any point during the year – and the Code Manager should be notified at the early stages of the change being implemented.</a:t>
            </a:r>
          </a:p>
        </p:txBody>
      </p:sp>
      <p:sp>
        <p:nvSpPr>
          <p:cNvPr id="60" name="TextBox 59">
            <a:extLst>
              <a:ext uri="{FF2B5EF4-FFF2-40B4-BE49-F238E27FC236}">
                <a16:creationId xmlns:a16="http://schemas.microsoft.com/office/drawing/2014/main" id="{05560FFC-894A-4942-ABED-2BA2B312A836}"/>
              </a:ext>
            </a:extLst>
          </p:cNvPr>
          <p:cNvSpPr txBox="1"/>
          <p:nvPr/>
        </p:nvSpPr>
        <p:spPr>
          <a:xfrm>
            <a:off x="7640359" y="2410230"/>
            <a:ext cx="3851097" cy="1200329"/>
          </a:xfrm>
          <a:prstGeom prst="rect">
            <a:avLst/>
          </a:prstGeom>
          <a:noFill/>
        </p:spPr>
        <p:txBody>
          <a:bodyPr wrap="square">
            <a:spAutoFit/>
          </a:bodyPr>
          <a:lstStyle/>
          <a:p>
            <a:r>
              <a:rPr lang="en-GB" b="0" i="0" u="none" strike="noStrike" dirty="0">
                <a:solidFill>
                  <a:schemeClr val="bg1"/>
                </a:solidFill>
                <a:effectLst/>
                <a:latin typeface="Roboto Slab"/>
              </a:rPr>
              <a:t>The different REC Service User obligations are set out in the REC Service User Categorisation and Assessment Document.</a:t>
            </a:r>
            <a:endParaRPr lang="en-GB" dirty="0">
              <a:solidFill>
                <a:schemeClr val="bg1"/>
              </a:solidFill>
            </a:endParaRPr>
          </a:p>
        </p:txBody>
      </p:sp>
    </p:spTree>
    <p:extLst>
      <p:ext uri="{BB962C8B-B14F-4D97-AF65-F5344CB8AC3E}">
        <p14:creationId xmlns:p14="http://schemas.microsoft.com/office/powerpoint/2010/main" val="162481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4756955" cy="1325563"/>
          </a:xfrm>
        </p:spPr>
        <p:txBody>
          <a:bodyPr>
            <a:normAutofit/>
          </a:bodyPr>
          <a:lstStyle/>
          <a:p>
            <a:r>
              <a:rPr lang="en-GB" sz="3600" dirty="0"/>
              <a:t>Q&amp;A</a:t>
            </a:r>
          </a:p>
        </p:txBody>
      </p:sp>
    </p:spTree>
    <p:extLst>
      <p:ext uri="{BB962C8B-B14F-4D97-AF65-F5344CB8AC3E}">
        <p14:creationId xmlns:p14="http://schemas.microsoft.com/office/powerpoint/2010/main" val="3260604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3AD39-2AB5-53D5-7728-6DE4B71343F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FDB24BB-2762-3880-23AB-578B0F00B9C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83DC8C4-4C87-875A-0FA4-7FEB01E02D1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9478FE12-3902-5CCC-F64B-4282DE9FB2F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95463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ED023-0C7C-2C55-D9CC-7FBC02C203D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D32ECE2-8E19-828F-654E-E07CEA6A81B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1155AFD-FCAD-73AB-92B6-13256147DA7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D0ADC0A5-FB68-ECFE-2173-2BCCD03BCB9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53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1FF4F-2635-5C48-C644-499EE6BA4C6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AD46CEB-6E37-2CC7-E784-2FA1DA4E2A0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7A00111-8B8F-47FD-DF65-FE71A27D029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#2524592</a:t>
            </a:r>
            <a:endParaRPr lang="en-GB" sz="3600" b="1">
              <a:solidFill>
                <a:srgbClr val="5B5B5B"/>
              </a:solidFill>
            </a:endParaRPr>
          </a:p>
        </p:txBody>
      </p:sp>
      <p:sp>
        <p:nvSpPr>
          <p:cNvPr id="7" name="Rectangle 6">
            <a:extLst>
              <a:ext uri="{FF2B5EF4-FFF2-40B4-BE49-F238E27FC236}">
                <a16:creationId xmlns:a16="http://schemas.microsoft.com/office/drawing/2014/main" id="{5E1C1815-4C61-B741-E337-E8384E515DC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83969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894056332"/>
              </p:ext>
            </p:extLst>
          </p:nvPr>
        </p:nvGraphicFramePr>
        <p:xfrm>
          <a:off x="930667" y="1025236"/>
          <a:ext cx="9284854" cy="5471160"/>
        </p:xfrm>
        <a:graphic>
          <a:graphicData uri="http://schemas.openxmlformats.org/drawingml/2006/table">
            <a:tbl>
              <a:tblPr firstRow="1" bandRow="1">
                <a:tableStyleId>{F5AB1C69-6EDB-4FF4-983F-18BD219EF322}</a:tableStyleId>
              </a:tblPr>
              <a:tblGrid>
                <a:gridCol w="5357116">
                  <a:extLst>
                    <a:ext uri="{9D8B030D-6E8A-4147-A177-3AD203B41FA5}">
                      <a16:colId xmlns:a16="http://schemas.microsoft.com/office/drawing/2014/main" val="2119900406"/>
                    </a:ext>
                  </a:extLst>
                </a:gridCol>
                <a:gridCol w="3927738">
                  <a:extLst>
                    <a:ext uri="{9D8B030D-6E8A-4147-A177-3AD203B41FA5}">
                      <a16:colId xmlns:a16="http://schemas.microsoft.com/office/drawing/2014/main" val="1893307877"/>
                    </a:ext>
                  </a:extLst>
                </a:gridCol>
              </a:tblGrid>
              <a:tr h="370840">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400" b="1" dirty="0">
                          <a:latin typeface="Roboto Slab"/>
                          <a:ea typeface="Roboto" panose="02000000000000000000" pitchFamily="2" charset="0"/>
                        </a:rPr>
                        <a:t>Introduction</a:t>
                      </a:r>
                    </a:p>
                  </a:txBody>
                  <a:tcPr anchor="ctr"/>
                </a:tc>
                <a:tc>
                  <a:txBody>
                    <a:bodyPr/>
                    <a:lstStyle/>
                    <a:p>
                      <a:r>
                        <a:rPr lang="en-GB" sz="1400" dirty="0">
                          <a:latin typeface="Roboto Slab"/>
                          <a:ea typeface="Roboto" panose="02000000000000000000" pitchFamily="2" charset="0"/>
                        </a:rPr>
                        <a:t>Georgina Scott-Picton</a:t>
                      </a:r>
                    </a:p>
                  </a:txBody>
                  <a:tcPr anchor="ctr"/>
                </a:tc>
                <a:extLst>
                  <a:ext uri="{0D108BD9-81ED-4DB2-BD59-A6C34878D82A}">
                    <a16:rowId xmlns:a16="http://schemas.microsoft.com/office/drawing/2014/main" val="2099812599"/>
                  </a:ext>
                </a:extLst>
              </a:tr>
              <a:tr h="370840">
                <a:tc>
                  <a:txBody>
                    <a:bodyPr/>
                    <a:lstStyle/>
                    <a:p>
                      <a:r>
                        <a:rPr lang="en-GB" sz="1400" b="1" dirty="0">
                          <a:latin typeface="Roboto Slab"/>
                          <a:ea typeface="Roboto" panose="02000000000000000000" pitchFamily="2" charset="0"/>
                        </a:rPr>
                        <a:t>Market Entry Process</a:t>
                      </a:r>
                    </a:p>
                    <a:p>
                      <a:pPr marL="0" indent="0">
                        <a:buNone/>
                      </a:pPr>
                      <a:r>
                        <a:rPr lang="en-GB" sz="1200" dirty="0">
                          <a:latin typeface="Roboto Slab"/>
                          <a:ea typeface="Roboto" panose="02000000000000000000" pitchFamily="2" charset="0"/>
                          <a:cs typeface="Times New Roman" panose="02020603050405020304" pitchFamily="18" charset="0"/>
                        </a:rPr>
                        <a:t>Covers REC Parties (excluding Metering) and Non-REC Parties</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Business Solution Assessment (</a:t>
                      </a:r>
                      <a:r>
                        <a:rPr lang="en-GB" sz="1200" i="1" dirty="0">
                          <a:latin typeface="Roboto Slab"/>
                          <a:ea typeface="Roboto" panose="02000000000000000000" pitchFamily="2" charset="0"/>
                          <a:cs typeface="Times New Roman" panose="02020603050405020304" pitchFamily="18" charset="0"/>
                        </a:rPr>
                        <a:t>REC Party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Information Security and Data Protection Form </a:t>
                      </a:r>
                    </a:p>
                    <a:p>
                      <a:pPr lvl="1">
                        <a:buFont typeface="Arial" panose="020B0604020202020204" pitchFamily="34" charset="0"/>
                        <a:buNone/>
                      </a:pPr>
                      <a:r>
                        <a:rPr lang="en-GB" sz="1200" dirty="0">
                          <a:latin typeface="Roboto Slab"/>
                          <a:ea typeface="Roboto" panose="02000000000000000000" pitchFamily="2" charset="0"/>
                          <a:cs typeface="Times New Roman" panose="02020603050405020304" pitchFamily="18" charset="0"/>
                        </a:rPr>
                        <a:t>(</a:t>
                      </a:r>
                      <a:r>
                        <a:rPr lang="en-GB" sz="1200" i="1" dirty="0">
                          <a:latin typeface="Roboto Slab"/>
                          <a:ea typeface="Roboto" panose="02000000000000000000" pitchFamily="2" charset="0"/>
                          <a:cs typeface="Times New Roman" panose="02020603050405020304" pitchFamily="18" charset="0"/>
                        </a:rPr>
                        <a:t>REC Party and Non-REC Party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Internal Testing (</a:t>
                      </a:r>
                      <a:r>
                        <a:rPr lang="en-GB" sz="1200" i="1" dirty="0">
                          <a:latin typeface="Roboto Slab"/>
                          <a:ea typeface="Roboto" panose="02000000000000000000" pitchFamily="2" charset="0"/>
                          <a:cs typeface="Times New Roman" panose="02020603050405020304" pitchFamily="18" charset="0"/>
                        </a:rPr>
                        <a:t>REC Party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External Testing (</a:t>
                      </a:r>
                      <a:r>
                        <a:rPr lang="en-GB" sz="1200" i="1" dirty="0">
                          <a:latin typeface="Roboto Slab"/>
                          <a:ea typeface="Roboto" panose="02000000000000000000" pitchFamily="2" charset="0"/>
                          <a:cs typeface="Times New Roman" panose="02020603050405020304" pitchFamily="18" charset="0"/>
                        </a:rPr>
                        <a:t>REC Party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Pre-Requisites and CME (</a:t>
                      </a:r>
                      <a:r>
                        <a:rPr lang="en-GB" sz="1200" i="1" dirty="0">
                          <a:latin typeface="Roboto Slab"/>
                          <a:ea typeface="Roboto" panose="02000000000000000000" pitchFamily="2" charset="0"/>
                          <a:cs typeface="Times New Roman" panose="02020603050405020304" pitchFamily="18" charset="0"/>
                        </a:rPr>
                        <a:t>REC Party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Non-REC Parties</a:t>
                      </a:r>
                    </a:p>
                    <a:p>
                      <a:endParaRPr lang="en-GB" sz="1400" dirty="0">
                        <a:latin typeface="Roboto Slab"/>
                        <a:ea typeface="Roboto" panose="02000000000000000000" pitchFamily="2" charset="0"/>
                      </a:endParaRPr>
                    </a:p>
                  </a:txBody>
                  <a:tcPr anchor="ctr"/>
                </a:tc>
                <a:tc>
                  <a:txBody>
                    <a:bodyPr/>
                    <a:lstStyle/>
                    <a:p>
                      <a:r>
                        <a:rPr lang="en-GB" sz="1400" dirty="0">
                          <a:latin typeface="Roboto Slab"/>
                          <a:ea typeface="Roboto" panose="02000000000000000000" pitchFamily="2" charset="0"/>
                        </a:rPr>
                        <a:t>Georgina Scott-Picton</a:t>
                      </a:r>
                    </a:p>
                    <a:p>
                      <a:r>
                        <a:rPr lang="en-GB" sz="1400" dirty="0">
                          <a:latin typeface="Roboto Slab"/>
                          <a:ea typeface="Roboto" panose="02000000000000000000" pitchFamily="2" charset="0"/>
                        </a:rPr>
                        <a:t>Daniel Rodgers</a:t>
                      </a:r>
                    </a:p>
                  </a:txBody>
                  <a:tcPr anchor="ctr"/>
                </a:tc>
                <a:extLst>
                  <a:ext uri="{0D108BD9-81ED-4DB2-BD59-A6C34878D82A}">
                    <a16:rowId xmlns:a16="http://schemas.microsoft.com/office/drawing/2014/main" val="2904727937"/>
                  </a:ext>
                </a:extLst>
              </a:tr>
              <a:tr h="0">
                <a:tc>
                  <a:txBody>
                    <a:bodyPr/>
                    <a:lstStyle/>
                    <a:p>
                      <a:r>
                        <a:rPr lang="en-GB" sz="1400" b="1" dirty="0">
                          <a:latin typeface="Roboto Slab"/>
                          <a:ea typeface="Roboto" panose="02000000000000000000" pitchFamily="2" charset="0"/>
                        </a:rPr>
                        <a:t>Metering Accreditation</a:t>
                      </a:r>
                    </a:p>
                    <a:p>
                      <a:pPr marL="0" indent="0">
                        <a:buFont typeface="Wingdings" pitchFamily="2" charset="2"/>
                        <a:buNone/>
                      </a:pPr>
                      <a:r>
                        <a:rPr lang="en-GB" sz="1200" dirty="0">
                          <a:latin typeface="Roboto Slab"/>
                          <a:ea typeface="Roboto" panose="02000000000000000000" pitchFamily="2" charset="0"/>
                          <a:cs typeface="Times New Roman" panose="02020603050405020304" pitchFamily="18" charset="0"/>
                        </a:rPr>
                        <a:t>Covers Gas Meter Equipment Managers (MEMs) and Meter Installers (MIs), Electricity MEMs, Automated Meter Reading Service Providers, and Smart Metering Installers.</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BSA (</a:t>
                      </a:r>
                      <a:r>
                        <a:rPr lang="en-GB" sz="1200" i="1" dirty="0">
                          <a:latin typeface="Roboto Slab"/>
                          <a:ea typeface="Roboto" panose="02000000000000000000" pitchFamily="2" charset="0"/>
                          <a:cs typeface="Times New Roman" panose="02020603050405020304" pitchFamily="18" charset="0"/>
                        </a:rPr>
                        <a:t>Gas and Electricity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HQ Audits (</a:t>
                      </a:r>
                      <a:r>
                        <a:rPr lang="en-GB" sz="1200" i="1" dirty="0">
                          <a:latin typeface="Roboto Slab"/>
                          <a:ea typeface="Roboto" panose="02000000000000000000" pitchFamily="2" charset="0"/>
                          <a:cs typeface="Times New Roman" panose="02020603050405020304" pitchFamily="18" charset="0"/>
                        </a:rPr>
                        <a:t>Electricity only</a:t>
                      </a:r>
                      <a:r>
                        <a:rPr lang="en-GB" sz="1200" dirty="0">
                          <a:latin typeface="Roboto Slab"/>
                          <a:ea typeface="Roboto" panose="02000000000000000000" pitchFamily="2" charset="0"/>
                          <a:cs typeface="Times New Roman" panose="02020603050405020304" pitchFamily="18" charset="0"/>
                        </a:rPr>
                        <a:t>)</a:t>
                      </a:r>
                    </a:p>
                    <a:p>
                      <a:pPr lvl="1">
                        <a:buFont typeface="Arial" panose="020B0604020202020204" pitchFamily="34" charset="0"/>
                        <a:buChar char="•"/>
                      </a:pPr>
                      <a:r>
                        <a:rPr lang="en-GB" sz="1200" dirty="0">
                          <a:latin typeface="Roboto Slab"/>
                          <a:ea typeface="Roboto" panose="02000000000000000000" pitchFamily="2" charset="0"/>
                          <a:cs typeface="Times New Roman" panose="02020603050405020304" pitchFamily="18" charset="0"/>
                        </a:rPr>
                        <a:t>Site Audits (</a:t>
                      </a:r>
                      <a:r>
                        <a:rPr lang="en-GB" sz="1200" i="1" dirty="0">
                          <a:latin typeface="Roboto Slab"/>
                          <a:ea typeface="Roboto" panose="02000000000000000000" pitchFamily="2" charset="0"/>
                          <a:cs typeface="Times New Roman" panose="02020603050405020304" pitchFamily="18" charset="0"/>
                        </a:rPr>
                        <a:t>Gas, Electricity, Automated Metering Reading and Smart Metering</a:t>
                      </a:r>
                      <a:r>
                        <a:rPr lang="en-GB" sz="1200" dirty="0">
                          <a:latin typeface="Roboto Slab"/>
                          <a:ea typeface="Roboto" panose="02000000000000000000" pitchFamily="2" charset="0"/>
                          <a:cs typeface="Times New Roman" panose="02020603050405020304" pitchFamily="18" charset="0"/>
                        </a:rPr>
                        <a:t>)</a:t>
                      </a:r>
                    </a:p>
                    <a:p>
                      <a:endParaRPr lang="en-GB" dirty="0">
                        <a:latin typeface="Roboto" panose="02000000000000000000" pitchFamily="2" charset="0"/>
                        <a:ea typeface="Roboto" panose="02000000000000000000" pitchFamily="2" charset="0"/>
                      </a:endParaRPr>
                    </a:p>
                  </a:txBody>
                  <a:tcPr anchor="ctr"/>
                </a:tc>
                <a:tc>
                  <a:txBody>
                    <a:bodyPr/>
                    <a:lstStyle/>
                    <a:p>
                      <a:r>
                        <a:rPr lang="en-GB" sz="1400" dirty="0">
                          <a:latin typeface="Roboto Slab"/>
                          <a:ea typeface="Roboto" panose="02000000000000000000" pitchFamily="2" charset="0"/>
                        </a:rPr>
                        <a:t>Daniel Rodgers</a:t>
                      </a:r>
                    </a:p>
                  </a:txBody>
                  <a:tcPr anchor="ctr"/>
                </a:tc>
                <a:extLst>
                  <a:ext uri="{0D108BD9-81ED-4DB2-BD59-A6C34878D82A}">
                    <a16:rowId xmlns:a16="http://schemas.microsoft.com/office/drawing/2014/main" val="855070940"/>
                  </a:ext>
                </a:extLst>
              </a:tr>
              <a:tr h="370840">
                <a:tc>
                  <a:txBody>
                    <a:bodyPr/>
                    <a:lstStyle/>
                    <a:p>
                      <a:r>
                        <a:rPr lang="en-GB" sz="1400" b="1" dirty="0">
                          <a:latin typeface="Roboto Slab"/>
                          <a:ea typeface="Roboto" panose="02000000000000000000" pitchFamily="2" charset="0"/>
                        </a:rPr>
                        <a:t>Maintenance of Qualification</a:t>
                      </a:r>
                    </a:p>
                  </a:txBody>
                  <a:tcPr anchor="ctr"/>
                </a:tc>
                <a:tc>
                  <a:txBody>
                    <a:bodyPr/>
                    <a:lstStyle/>
                    <a:p>
                      <a:r>
                        <a:rPr lang="en-GB" sz="1400" dirty="0">
                          <a:latin typeface="Roboto Slab"/>
                          <a:ea typeface="Roboto" panose="02000000000000000000" pitchFamily="2" charset="0"/>
                        </a:rPr>
                        <a:t>Georgina Scott-Picton</a:t>
                      </a:r>
                    </a:p>
                  </a:txBody>
                  <a:tcPr anchor="ctr"/>
                </a:tc>
                <a:extLst>
                  <a:ext uri="{0D108BD9-81ED-4DB2-BD59-A6C34878D82A}">
                    <a16:rowId xmlns:a16="http://schemas.microsoft.com/office/drawing/2014/main" val="2276711481"/>
                  </a:ext>
                </a:extLst>
              </a:tr>
              <a:tr h="370840">
                <a:tc>
                  <a:txBody>
                    <a:bodyPr/>
                    <a:lstStyle/>
                    <a:p>
                      <a:r>
                        <a:rPr lang="en-GB" sz="1400" b="1" i="0" dirty="0">
                          <a:latin typeface="Roboto Slab"/>
                          <a:ea typeface="Roboto" panose="02000000000000000000" pitchFamily="2" charset="0"/>
                        </a:rPr>
                        <a:t>Q&amp;A</a:t>
                      </a:r>
                    </a:p>
                  </a:txBody>
                  <a:tcPr anchor="ctr"/>
                </a:tc>
                <a:tc>
                  <a:txBody>
                    <a:bodyPr/>
                    <a:lstStyle/>
                    <a:p>
                      <a:r>
                        <a:rPr lang="en-GB" sz="1400" dirty="0">
                          <a:latin typeface="Roboto Slab"/>
                          <a:ea typeface="Roboto" panose="02000000000000000000" pitchFamily="2" charset="0"/>
                        </a:rPr>
                        <a:t>Georgina Scott-Picton</a:t>
                      </a:r>
                    </a:p>
                    <a:p>
                      <a:r>
                        <a:rPr lang="en-GB" sz="1400" dirty="0">
                          <a:latin typeface="Roboto Slab"/>
                          <a:ea typeface="Roboto" panose="02000000000000000000" pitchFamily="2" charset="0"/>
                        </a:rPr>
                        <a:t>Daniel Rodgers</a:t>
                      </a: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Market Entry Process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Georgina Scott-Picton and </a:t>
            </a:r>
          </a:p>
          <a:p>
            <a:r>
              <a:rPr lang="en-GB" dirty="0"/>
              <a:t>Daniel Rodgers</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Market entry - overview</a:t>
            </a:r>
          </a:p>
        </p:txBody>
      </p:sp>
      <p:grpSp>
        <p:nvGrpSpPr>
          <p:cNvPr id="3" name="Group 2">
            <a:extLst>
              <a:ext uri="{FF2B5EF4-FFF2-40B4-BE49-F238E27FC236}">
                <a16:creationId xmlns:a16="http://schemas.microsoft.com/office/drawing/2014/main" id="{0D5497FB-E58B-4DD7-83D8-E83BAF12B6C6}"/>
              </a:ext>
            </a:extLst>
          </p:cNvPr>
          <p:cNvGrpSpPr/>
          <p:nvPr/>
        </p:nvGrpSpPr>
        <p:grpSpPr>
          <a:xfrm>
            <a:off x="293016" y="1366461"/>
            <a:ext cx="10643807" cy="5126413"/>
            <a:chOff x="293016" y="1366461"/>
            <a:chExt cx="10643807" cy="5126413"/>
          </a:xfrm>
        </p:grpSpPr>
        <p:pic>
          <p:nvPicPr>
            <p:cNvPr id="7" name="Picture 6">
              <a:extLst>
                <a:ext uri="{FF2B5EF4-FFF2-40B4-BE49-F238E27FC236}">
                  <a16:creationId xmlns:a16="http://schemas.microsoft.com/office/drawing/2014/main" id="{38BBDDF1-755B-4707-89EC-B552447FFEFF}"/>
                </a:ext>
              </a:extLst>
            </p:cNvPr>
            <p:cNvPicPr>
              <a:picLocks noChangeAspect="1"/>
            </p:cNvPicPr>
            <p:nvPr/>
          </p:nvPicPr>
          <p:blipFill rotWithShape="1">
            <a:blip r:embed="rId2"/>
            <a:srcRect t="14351"/>
            <a:stretch/>
          </p:blipFill>
          <p:spPr>
            <a:xfrm>
              <a:off x="293016" y="1366461"/>
              <a:ext cx="10643807" cy="5126413"/>
            </a:xfrm>
            <a:prstGeom prst="rect">
              <a:avLst/>
            </a:prstGeom>
          </p:spPr>
        </p:pic>
        <p:sp>
          <p:nvSpPr>
            <p:cNvPr id="8" name="Rectangle 7">
              <a:extLst>
                <a:ext uri="{FF2B5EF4-FFF2-40B4-BE49-F238E27FC236}">
                  <a16:creationId xmlns:a16="http://schemas.microsoft.com/office/drawing/2014/main" id="{A8F54528-FD0A-4D78-8D7C-3C49EAF58AB1}"/>
                </a:ext>
              </a:extLst>
            </p:cNvPr>
            <p:cNvSpPr/>
            <p:nvPr/>
          </p:nvSpPr>
          <p:spPr>
            <a:xfrm>
              <a:off x="349132" y="1366462"/>
              <a:ext cx="1397475" cy="46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381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Business solution assessment (</a:t>
            </a:r>
            <a:r>
              <a:rPr lang="en-GB" dirty="0" err="1"/>
              <a:t>bsa</a:t>
            </a:r>
            <a:r>
              <a:rPr lang="en-GB" dirty="0"/>
              <a:t>)</a:t>
            </a:r>
          </a:p>
        </p:txBody>
      </p:sp>
      <p:sp>
        <p:nvSpPr>
          <p:cNvPr id="5" name="Subtitle 2">
            <a:extLst>
              <a:ext uri="{FF2B5EF4-FFF2-40B4-BE49-F238E27FC236}">
                <a16:creationId xmlns:a16="http://schemas.microsoft.com/office/drawing/2014/main" id="{014DD3E4-E527-43C8-9EC9-742612CAEF45}"/>
              </a:ext>
            </a:extLst>
          </p:cNvPr>
          <p:cNvSpPr txBox="1">
            <a:spLocks/>
          </p:cNvSpPr>
          <p:nvPr/>
        </p:nvSpPr>
        <p:spPr>
          <a:xfrm>
            <a:off x="268529" y="1378485"/>
            <a:ext cx="11654942" cy="56602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rgbClr val="68A495"/>
                </a:solidFill>
                <a:latin typeface="Roboto Slab"/>
              </a:rPr>
              <a:t>Scope </a:t>
            </a:r>
          </a:p>
          <a:p>
            <a:pPr marL="457200" lvl="1" indent="0">
              <a:buNone/>
            </a:pPr>
            <a:r>
              <a:rPr lang="en-GB" sz="1200" dirty="0">
                <a:latin typeface="Roboto Slab"/>
              </a:rPr>
              <a:t>The Business Solution Assessment (BSA) is required for Suppliers, DNOs or MEMs.</a:t>
            </a:r>
            <a:endParaRPr lang="en-GB" sz="1200" b="1" dirty="0">
              <a:latin typeface="Roboto Slab"/>
            </a:endParaRPr>
          </a:p>
          <a:p>
            <a:endParaRPr lang="en-GB" sz="1400" b="1" dirty="0">
              <a:solidFill>
                <a:srgbClr val="68A495"/>
              </a:solidFill>
              <a:latin typeface="Roboto Slab"/>
            </a:endParaRPr>
          </a:p>
          <a:p>
            <a:r>
              <a:rPr lang="en-GB" sz="1400" b="1" dirty="0">
                <a:solidFill>
                  <a:srgbClr val="68A495"/>
                </a:solidFill>
                <a:latin typeface="Roboto Slab"/>
              </a:rPr>
              <a:t>Overview</a:t>
            </a:r>
          </a:p>
          <a:p>
            <a:pPr marL="457200" lvl="1" indent="0">
              <a:buNone/>
            </a:pPr>
            <a:r>
              <a:rPr lang="en-GB" sz="1200" dirty="0">
                <a:latin typeface="Roboto Slab"/>
              </a:rPr>
              <a:t>The aim of the BSA is to evaluate the applicant’s systems and processes to make sure they are adequate and will enable them to comply with Code obligations.</a:t>
            </a:r>
          </a:p>
          <a:p>
            <a:pPr marL="457200" lvl="1" indent="0">
              <a:buNone/>
            </a:pPr>
            <a:r>
              <a:rPr lang="en-GB" sz="1200" dirty="0">
                <a:latin typeface="Roboto Slab"/>
              </a:rPr>
              <a:t>If the REC Code Manager finds issues against specific requirements this will be communicated to the applicant via the REC Portal. This could be in the form of follow ups, findings or observations – and will need to be addressed accordingly before Qualification to the market can be granted.</a:t>
            </a:r>
          </a:p>
          <a:p>
            <a:pPr marL="457200" lvl="1" indent="0">
              <a:buNone/>
            </a:pPr>
            <a:r>
              <a:rPr lang="en-GB" sz="1200" dirty="0">
                <a:latin typeface="Roboto Slab"/>
              </a:rPr>
              <a:t>Guidance on responses and example supporting evidence can be found in Section 2 of the ‘</a:t>
            </a:r>
            <a:r>
              <a:rPr lang="en-GB" sz="1200" dirty="0">
                <a:latin typeface="Roboto Slab"/>
                <a:hlinkClick r:id="rId2"/>
              </a:rPr>
              <a:t>Understanding the Entry Assessment Forms</a:t>
            </a:r>
            <a:r>
              <a:rPr lang="en-GB" sz="1200" dirty="0">
                <a:latin typeface="Roboto Slab"/>
              </a:rPr>
              <a:t>’ document on the Portal.</a:t>
            </a:r>
          </a:p>
          <a:p>
            <a:endParaRPr lang="en-GB" sz="1400" b="1" dirty="0">
              <a:solidFill>
                <a:srgbClr val="68A495"/>
              </a:solidFill>
              <a:latin typeface="Roboto Slab"/>
            </a:endParaRPr>
          </a:p>
          <a:p>
            <a:r>
              <a:rPr lang="en-GB" sz="1400" b="1" dirty="0">
                <a:solidFill>
                  <a:srgbClr val="68A495"/>
                </a:solidFill>
                <a:latin typeface="Roboto Slab"/>
              </a:rPr>
              <a:t>Process</a:t>
            </a:r>
            <a:endParaRPr lang="en-GB" sz="1400" dirty="0">
              <a:solidFill>
                <a:srgbClr val="68A495"/>
              </a:solidFill>
              <a:latin typeface="Roboto Slab"/>
            </a:endParaRPr>
          </a:p>
          <a:p>
            <a:endParaRPr lang="en-GB" sz="1400" dirty="0">
              <a:latin typeface="Roboto Slab"/>
            </a:endParaRPr>
          </a:p>
          <a:p>
            <a:endParaRPr lang="en-GB" sz="1400" dirty="0">
              <a:latin typeface="Roboto Slab"/>
            </a:endParaRPr>
          </a:p>
          <a:p>
            <a:endParaRPr lang="en-GB" sz="1400" b="1" dirty="0">
              <a:latin typeface="Roboto Slab"/>
            </a:endParaRPr>
          </a:p>
          <a:p>
            <a:pPr marL="0" indent="0">
              <a:buNone/>
            </a:pPr>
            <a:endParaRPr lang="en-GB" sz="1400" b="1" dirty="0">
              <a:latin typeface="Roboto Slab"/>
            </a:endParaRPr>
          </a:p>
          <a:p>
            <a:endParaRPr lang="en-GB" sz="1400" b="1" dirty="0">
              <a:solidFill>
                <a:srgbClr val="68A495"/>
              </a:solidFill>
              <a:latin typeface="Roboto Slab"/>
            </a:endParaRPr>
          </a:p>
          <a:p>
            <a:r>
              <a:rPr lang="en-GB" sz="1400" b="1" dirty="0">
                <a:solidFill>
                  <a:srgbClr val="68A495"/>
                </a:solidFill>
                <a:latin typeface="Roboto Slab"/>
              </a:rPr>
              <a:t>Outcome</a:t>
            </a:r>
          </a:p>
          <a:p>
            <a:pPr marL="457200" lvl="1" indent="0">
              <a:buNone/>
            </a:pPr>
            <a:r>
              <a:rPr lang="en-GB" sz="1200" dirty="0">
                <a:latin typeface="Roboto Slab"/>
              </a:rPr>
              <a:t>Once the applicant has submitted the BSA to the Code Managers’ satisfaction, with all findings resolved, they will then move on to the Internal Testing phase.</a:t>
            </a:r>
          </a:p>
        </p:txBody>
      </p:sp>
      <p:graphicFrame>
        <p:nvGraphicFramePr>
          <p:cNvPr id="6" name="Diagram 5">
            <a:extLst>
              <a:ext uri="{FF2B5EF4-FFF2-40B4-BE49-F238E27FC236}">
                <a16:creationId xmlns:a16="http://schemas.microsoft.com/office/drawing/2014/main" id="{854D2887-40BD-4FD0-8D46-B0A53F0CAE0F}"/>
              </a:ext>
            </a:extLst>
          </p:cNvPr>
          <p:cNvGraphicFramePr/>
          <p:nvPr>
            <p:extLst>
              <p:ext uri="{D42A27DB-BD31-4B8C-83A1-F6EECF244321}">
                <p14:modId xmlns:p14="http://schemas.microsoft.com/office/powerpoint/2010/main" val="3706285764"/>
              </p:ext>
            </p:extLst>
          </p:nvPr>
        </p:nvGraphicFramePr>
        <p:xfrm>
          <a:off x="1782324" y="3429000"/>
          <a:ext cx="8889560" cy="1768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99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t>BUSINESS SOLUTION ASSESSMENT- top tips</a:t>
            </a:r>
          </a:p>
        </p:txBody>
      </p:sp>
      <p:sp>
        <p:nvSpPr>
          <p:cNvPr id="11" name="Rectangle 10">
            <a:extLst>
              <a:ext uri="{FF2B5EF4-FFF2-40B4-BE49-F238E27FC236}">
                <a16:creationId xmlns:a16="http://schemas.microsoft.com/office/drawing/2014/main" id="{635DF78F-1F5B-41D0-976F-E41A74C6E6D1}"/>
              </a:ext>
            </a:extLst>
          </p:cNvPr>
          <p:cNvSpPr>
            <a:spLocks/>
          </p:cNvSpPr>
          <p:nvPr/>
        </p:nvSpPr>
        <p:spPr>
          <a:xfrm>
            <a:off x="2330045" y="4841174"/>
            <a:ext cx="8410782" cy="1170408"/>
          </a:xfrm>
          <a:prstGeom prst="rect">
            <a:avLst/>
          </a:prstGeom>
          <a:ln w="12700">
            <a:solidFill>
              <a:srgbClr val="8AB9B1"/>
            </a:solidFill>
          </a:ln>
        </p:spPr>
        <p:txBody>
          <a:bodyPr wrap="square" lIns="162000" tIns="54000" rIns="72000" bIns="54000" anchor="ctr">
            <a:noAutofit/>
          </a:bodyPr>
          <a:lstStyle/>
          <a:p>
            <a:pPr>
              <a:lnSpc>
                <a:spcPct val="110000"/>
              </a:lnSpc>
            </a:pPr>
            <a:r>
              <a:rPr lang="en-IE" sz="1200" dirty="0">
                <a:latin typeface="Roboto Slab"/>
                <a:ea typeface="Roboto" panose="02000000000000000000" pitchFamily="2" charset="0"/>
                <a:cs typeface="Calibri"/>
              </a:rPr>
              <a:t>Flag to the Performance Assurance mailbox if you have any questions on the initial assessment form – or about follow up questions/requests made by the REC Market Entry team as part of the remediation phase.</a:t>
            </a:r>
          </a:p>
        </p:txBody>
      </p:sp>
      <p:sp>
        <p:nvSpPr>
          <p:cNvPr id="12" name="Oval 11">
            <a:extLst>
              <a:ext uri="{FF2B5EF4-FFF2-40B4-BE49-F238E27FC236}">
                <a16:creationId xmlns:a16="http://schemas.microsoft.com/office/drawing/2014/main" id="{76C69FC6-ECA0-4DFD-9CCF-707E42F4FD94}"/>
              </a:ext>
            </a:extLst>
          </p:cNvPr>
          <p:cNvSpPr>
            <a:spLocks/>
          </p:cNvSpPr>
          <p:nvPr/>
        </p:nvSpPr>
        <p:spPr bwMode="gray">
          <a:xfrm>
            <a:off x="1819724" y="5121821"/>
            <a:ext cx="548640" cy="548640"/>
          </a:xfrm>
          <a:prstGeom prst="ellipse">
            <a:avLst/>
          </a:prstGeom>
          <a:solidFill>
            <a:srgbClr val="8AB9B1"/>
          </a:solidFill>
          <a:ln w="19050" algn="ctr">
            <a:solidFill>
              <a:srgbClr val="8AB9B1"/>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13" name="Rectangle 12">
            <a:extLst>
              <a:ext uri="{FF2B5EF4-FFF2-40B4-BE49-F238E27FC236}">
                <a16:creationId xmlns:a16="http://schemas.microsoft.com/office/drawing/2014/main" id="{8FD52809-F9F6-433D-840F-25724AFD186C}"/>
              </a:ext>
            </a:extLst>
          </p:cNvPr>
          <p:cNvSpPr>
            <a:spLocks/>
          </p:cNvSpPr>
          <p:nvPr/>
        </p:nvSpPr>
        <p:spPr>
          <a:xfrm>
            <a:off x="2330044" y="3216631"/>
            <a:ext cx="8410783" cy="1265658"/>
          </a:xfrm>
          <a:prstGeom prst="rect">
            <a:avLst/>
          </a:prstGeom>
          <a:ln w="12700">
            <a:solidFill>
              <a:srgbClr val="68A495"/>
            </a:solidFill>
          </a:ln>
        </p:spPr>
        <p:txBody>
          <a:bodyPr wrap="square" lIns="162000" tIns="54000" rIns="72000" bIns="54000" anchor="ctr">
            <a:noAutofit/>
          </a:bodyPr>
          <a:lstStyle/>
          <a:p>
            <a:pPr>
              <a:lnSpc>
                <a:spcPct val="110000"/>
              </a:lnSpc>
            </a:pPr>
            <a:r>
              <a:rPr lang="en-IE" sz="1200" dirty="0">
                <a:latin typeface="Roboto Slab"/>
                <a:ea typeface="Roboto" panose="02000000000000000000" pitchFamily="2" charset="0"/>
                <a:cs typeface="Calibri"/>
              </a:rPr>
              <a:t>Display knowledge and competency to operate in the market by directly showcasing an understanding of the regulations applicable to you and the processes you are affected by. </a:t>
            </a:r>
          </a:p>
        </p:txBody>
      </p:sp>
      <p:sp>
        <p:nvSpPr>
          <p:cNvPr id="14" name="Oval 13">
            <a:extLst>
              <a:ext uri="{FF2B5EF4-FFF2-40B4-BE49-F238E27FC236}">
                <a16:creationId xmlns:a16="http://schemas.microsoft.com/office/drawing/2014/main" id="{BA9C8BE7-A7F1-4BBC-89D3-9A98CCCA5B6A}"/>
              </a:ext>
            </a:extLst>
          </p:cNvPr>
          <p:cNvSpPr>
            <a:spLocks/>
          </p:cNvSpPr>
          <p:nvPr/>
        </p:nvSpPr>
        <p:spPr bwMode="gray">
          <a:xfrm>
            <a:off x="1819724" y="3495412"/>
            <a:ext cx="548640" cy="548640"/>
          </a:xfrm>
          <a:prstGeom prst="ellipse">
            <a:avLst/>
          </a:prstGeom>
          <a:solidFill>
            <a:srgbClr val="68A495"/>
          </a:solidFill>
          <a:ln w="19050" algn="ctr">
            <a:solidFill>
              <a:srgbClr val="68A495"/>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15" name="Rectangle 14">
            <a:extLst>
              <a:ext uri="{FF2B5EF4-FFF2-40B4-BE49-F238E27FC236}">
                <a16:creationId xmlns:a16="http://schemas.microsoft.com/office/drawing/2014/main" id="{783DAA69-7CB4-40EE-8F95-86AB2F121A8A}"/>
              </a:ext>
            </a:extLst>
          </p:cNvPr>
          <p:cNvSpPr>
            <a:spLocks/>
          </p:cNvSpPr>
          <p:nvPr/>
        </p:nvSpPr>
        <p:spPr>
          <a:xfrm>
            <a:off x="2330045" y="1505096"/>
            <a:ext cx="8410782" cy="1415626"/>
          </a:xfrm>
          <a:prstGeom prst="rect">
            <a:avLst/>
          </a:prstGeom>
          <a:ln w="12700">
            <a:solidFill>
              <a:srgbClr val="046A38"/>
            </a:solidFill>
          </a:ln>
        </p:spPr>
        <p:txBody>
          <a:bodyPr wrap="square" lIns="162000" tIns="54000" rIns="72000" bIns="54000" anchor="ctr">
            <a:noAutofit/>
          </a:bodyPr>
          <a:lstStyle/>
          <a:p>
            <a:pPr>
              <a:lnSpc>
                <a:spcPct val="110000"/>
              </a:lnSpc>
            </a:pPr>
            <a:r>
              <a:rPr lang="en-IE" sz="1200" dirty="0">
                <a:latin typeface="Roboto Slab"/>
                <a:ea typeface="Roboto" panose="02000000000000000000" pitchFamily="2" charset="0"/>
                <a:cs typeface="Calibri"/>
              </a:rPr>
              <a:t>Clearly demonstrate the relationship between your business plan and solution. The solution will be expected to be proportionate to the plan (E.g. To serve 100 customers you need a different team structure, technology, experience and premises than if you want to rival the largest organisations).</a:t>
            </a:r>
          </a:p>
        </p:txBody>
      </p:sp>
      <p:sp>
        <p:nvSpPr>
          <p:cNvPr id="16" name="Oval 15">
            <a:extLst>
              <a:ext uri="{FF2B5EF4-FFF2-40B4-BE49-F238E27FC236}">
                <a16:creationId xmlns:a16="http://schemas.microsoft.com/office/drawing/2014/main" id="{D048F3FB-7DA5-42B3-BABD-825FDAC82CD3}"/>
              </a:ext>
            </a:extLst>
          </p:cNvPr>
          <p:cNvSpPr>
            <a:spLocks/>
          </p:cNvSpPr>
          <p:nvPr/>
        </p:nvSpPr>
        <p:spPr bwMode="gray">
          <a:xfrm>
            <a:off x="1819724" y="1870009"/>
            <a:ext cx="548640" cy="548640"/>
          </a:xfrm>
          <a:prstGeom prst="ellipse">
            <a:avLst/>
          </a:prstGeom>
          <a:solidFill>
            <a:srgbClr val="046A38"/>
          </a:solidFill>
          <a:ln w="19050" algn="ctr">
            <a:solidFill>
              <a:srgbClr val="046A38"/>
            </a:solidFill>
            <a:miter lim="800000"/>
            <a:headEnd/>
            <a:tailEnd/>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0" lang="en-IE" sz="1100" b="1" i="0" u="none" strike="noStrike" kern="1200" cap="none" spc="0" normalizeH="0" baseline="0" noProof="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7" name="Straight Connector 16">
            <a:extLst>
              <a:ext uri="{FF2B5EF4-FFF2-40B4-BE49-F238E27FC236}">
                <a16:creationId xmlns:a16="http://schemas.microsoft.com/office/drawing/2014/main" id="{88CD4402-CC79-4CF1-A364-ED60DA0B1E9A}"/>
              </a:ext>
            </a:extLst>
          </p:cNvPr>
          <p:cNvCxnSpPr>
            <a:cxnSpLocks/>
          </p:cNvCxnSpPr>
          <p:nvPr/>
        </p:nvCxnSpPr>
        <p:spPr>
          <a:xfrm>
            <a:off x="1197813" y="2212909"/>
            <a:ext cx="0" cy="3261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E6AC1-3F8A-47CC-BFEB-3E6BA91554BF}"/>
              </a:ext>
            </a:extLst>
          </p:cNvPr>
          <p:cNvCxnSpPr>
            <a:cxnSpLocks/>
          </p:cNvCxnSpPr>
          <p:nvPr/>
        </p:nvCxnSpPr>
        <p:spPr>
          <a:xfrm>
            <a:off x="1197813" y="2215189"/>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AEE38B-695F-48CF-B8AE-F61AFB949E3C}"/>
              </a:ext>
            </a:extLst>
          </p:cNvPr>
          <p:cNvCxnSpPr>
            <a:cxnSpLocks/>
          </p:cNvCxnSpPr>
          <p:nvPr/>
        </p:nvCxnSpPr>
        <p:spPr>
          <a:xfrm>
            <a:off x="1197813" y="3831657"/>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71267F-DA4E-44A1-8E9A-615EF8AD59B2}"/>
              </a:ext>
            </a:extLst>
          </p:cNvPr>
          <p:cNvCxnSpPr>
            <a:cxnSpLocks/>
          </p:cNvCxnSpPr>
          <p:nvPr/>
        </p:nvCxnSpPr>
        <p:spPr>
          <a:xfrm>
            <a:off x="1197813" y="5464721"/>
            <a:ext cx="62191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74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8d60eded-22a7-45ae-a79c-157e3f006066"/>
  <p:tag name="SLIDO_EVENT_SECTION_UUID" val="91331fe1-4cc7-4408-b2b7-ac673776ac5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A4MzYwNzZ9"/>
  <p:tag name="SLIDO_TYPE" val="SlidoPoll"/>
  <p:tag name="SLIDO_POLL_UUID" val="65d191c8-e632-444f-aa4e-f5bab3608d57"/>
  <p:tag name="SLIDO_TIMELINE" val="W3sic2NyZWVuIjoiU3VydmV5SW50cm8iLCJzaG93UmVzdWx0cyI6ZmFsc2UsInNob3dDb3JyZWN0QW5zd2VycyI6ZmFsc2UsInZvdGluZ0xvY2tlZCI6ZmFsc2V9LHsicG9sbFF1ZXN0aW9uVXVpZCI6Ijc3NDA5MjA2LTYxNDEtNDI1Mi1iN2NkLTU2YTFlOGNiNzFkYiIsInNob3dSZXN1bHRzIjp0cnVlLCJzaG93Q29ycmVjdEFuc3dlcnMiOmZhbHNlLCJ2b3RpbmdMb2NrZWQiOmZhbHNlfSx7InBvbGxRdWVzdGlvblV1aWQiOiJhOGM2NjJmYi1mY2ViLTRkMmQtOTJjNS1hYzFhZmQzZDg1ZDU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A4MzYwODh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A4MzYxMjF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3.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D1BF19C22A248B6F8E3EABC10E12A" ma:contentTypeVersion="18" ma:contentTypeDescription="Create a new document." ma:contentTypeScope="" ma:versionID="ab0149054627842463bf4bcfb4d682a9">
  <xsd:schema xmlns:xsd="http://www.w3.org/2001/XMLSchema" xmlns:xs="http://www.w3.org/2001/XMLSchema" xmlns:p="http://schemas.microsoft.com/office/2006/metadata/properties" xmlns:ns2="58dbe026-c2b7-4f74-8c27-82ec413bac0d" xmlns:ns3="9aec8e27-46b6-4dfa-bdad-04f5a9be56ad" targetNamespace="http://schemas.microsoft.com/office/2006/metadata/properties" ma:root="true" ma:fieldsID="042f471ea365d8bbb684644a1828b6b9" ns2:_="" ns3:_="">
    <xsd:import namespace="58dbe026-c2b7-4f74-8c27-82ec413bac0d"/>
    <xsd:import namespace="9aec8e27-46b6-4dfa-bdad-04f5a9be5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be026-c2b7-4f74-8c27-82ec413ba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ec8e27-46b6-4dfa-bdad-04f5a9be56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c39592-ef68-4546-bc18-5dcab7082b61}" ma:internalName="TaxCatchAll" ma:showField="CatchAllData" ma:web="9aec8e27-46b6-4dfa-bdad-04f5a9be5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dbe026-c2b7-4f74-8c27-82ec413bac0d">
      <Terms xmlns="http://schemas.microsoft.com/office/infopath/2007/PartnerControls"/>
    </lcf76f155ced4ddcb4097134ff3c332f>
    <TaxCatchAll xmlns="9aec8e27-46b6-4dfa-bdad-04f5a9be56ad" xsi:nil="true"/>
  </documentManagement>
</p:properties>
</file>

<file path=customXml/itemProps1.xml><?xml version="1.0" encoding="utf-8"?>
<ds:datastoreItem xmlns:ds="http://schemas.openxmlformats.org/officeDocument/2006/customXml" ds:itemID="{C4D486D4-3584-43D8-9CF1-EF1DF0166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dbe026-c2b7-4f74-8c27-82ec413bac0d"/>
    <ds:schemaRef ds:uri="9aec8e27-46b6-4dfa-bdad-04f5a9be56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9aec8e27-46b6-4dfa-bdad-04f5a9be56ad"/>
    <ds:schemaRef ds:uri="http://schemas.microsoft.com/office/2006/documentManagement/types"/>
    <ds:schemaRef ds:uri="58dbe026-c2b7-4f74-8c27-82ec413bac0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Event Template</Template>
  <TotalTime>198</TotalTime>
  <Words>4073</Words>
  <Application>Microsoft Office PowerPoint</Application>
  <PresentationFormat>Widescreen</PresentationFormat>
  <Paragraphs>417</Paragraphs>
  <Slides>35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Robot slab</vt:lpstr>
      <vt:lpstr>Roboto</vt:lpstr>
      <vt:lpstr>ROBOTO MEDIUM</vt:lpstr>
      <vt:lpstr>Roboto Slab</vt:lpstr>
      <vt:lpstr>Wingdings</vt:lpstr>
      <vt:lpstr>Wingdings 2</vt:lpstr>
      <vt:lpstr>REC Light Event Theme</vt:lpstr>
      <vt:lpstr>REC Alternative Event Theme</vt:lpstr>
      <vt:lpstr>1_REC Light Event Theme</vt:lpstr>
      <vt:lpstr>MARKET ENTRY ENGAGEMENT SESSION</vt:lpstr>
      <vt:lpstr>Introducing Your presenters</vt:lpstr>
      <vt:lpstr>Housekeeping</vt:lpstr>
      <vt:lpstr>PowerPoint Presentation</vt:lpstr>
      <vt:lpstr>Agenda For today</vt:lpstr>
      <vt:lpstr>Market Entry Process</vt:lpstr>
      <vt:lpstr>Market entry - overview</vt:lpstr>
      <vt:lpstr>Business solution assessment (bsa)</vt:lpstr>
      <vt:lpstr>BUSINESS SOLUTION ASSESSMENT- top tips</vt:lpstr>
      <vt:lpstr>Information security and data protection (isdp) assessment</vt:lpstr>
      <vt:lpstr>Information Security and Data Protection – Top Tips</vt:lpstr>
      <vt:lpstr>INTERNAL Testing</vt:lpstr>
      <vt:lpstr>INTERNAL TESTING – Top Tips</vt:lpstr>
      <vt:lpstr>Dtn External Testing</vt:lpstr>
      <vt:lpstr>DTN EXTERNAL TESTING – Top Tips</vt:lpstr>
      <vt:lpstr>CSS External Testing</vt:lpstr>
      <vt:lpstr>CSS EXTERNAL TESTING – Top Tips</vt:lpstr>
      <vt:lpstr>PREREQUISITES AND CONTROLLED MARKET ENTRY CONDITIONS (CMEC)</vt:lpstr>
      <vt:lpstr>PREREQUISITES AND CONTROLLED MARKET ENTRY CONDITIONS (CMEC)</vt:lpstr>
      <vt:lpstr>NON-REC PARTIES</vt:lpstr>
      <vt:lpstr>METERING ACCREDITATION</vt:lpstr>
      <vt:lpstr>Metering codes</vt:lpstr>
      <vt:lpstr>Accreditation journey –  gas (mcOp)/ELECTRCITY (MOCOP)</vt:lpstr>
      <vt:lpstr>Accreditation journey –  mcOp/MOCOP</vt:lpstr>
      <vt:lpstr>Accreditation journey –  mcOp/MOCOP</vt:lpstr>
      <vt:lpstr>Accreditation Journey – ASPCoP</vt:lpstr>
      <vt:lpstr>Accreditation Journey – SMIS</vt:lpstr>
      <vt:lpstr>Metering audits</vt:lpstr>
      <vt:lpstr>METERING – Top Tips</vt:lpstr>
      <vt:lpstr>Maintenance of Qualification</vt:lpstr>
      <vt:lpstr>Metering audits</vt:lpstr>
      <vt:lpstr>Q&amp;A</vt:lpstr>
      <vt:lpstr>PowerPoint Presentation</vt:lpstr>
      <vt:lpstr>Thanks for attending</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ENTRY ENGAGEMENT SESSION</dc:title>
  <dc:creator>Scott-Picton, Georgina</dc:creator>
  <cp:lastModifiedBy>Amie Lauper-Bull</cp:lastModifiedBy>
  <cp:revision>8</cp:revision>
  <dcterms:created xsi:type="dcterms:W3CDTF">2022-12-09T12:02:35Z</dcterms:created>
  <dcterms:modified xsi:type="dcterms:W3CDTF">2022-12-12T14:25:21Z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0x0101003A9D1BF19C22A248B6F8E3EABC10E12A</vt:lpwstr>
  </property>
  <property fmtid="{D5CDD505-2E9C-101B-9397-08002B2CF9AE}" pid="3" name="MSIP_Label_ea60d57e-af5b-4752-ac57-3e4f28ca11dc_Enabled">
    <vt:lpwstr>true</vt:lpwstr>
  </property>
  <property fmtid="{D5CDD505-2E9C-101B-9397-08002B2CF9AE}" pid="4" name="MSIP_Label_ea60d57e-af5b-4752-ac57-3e4f28ca11dc_SetDate">
    <vt:lpwstr>2022-07-04T09:45:40Z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23b7ab13-f551-44da-833e-cdb3b970db47</vt:lpwstr>
  </property>
  <property fmtid="{D5CDD505-2E9C-101B-9397-08002B2CF9AE}" pid="9" name="MSIP_Label_ea60d57e-af5b-4752-ac57-3e4f28ca11dc_ContentBits">
    <vt:lpwstr>0</vt:lpwstr>
  </property>
  <property fmtid="{D5CDD505-2E9C-101B-9397-08002B2CF9AE}" pid="10" name="MediaServiceImageTags">
    <vt:lpwstr/>
  </property>
  <property fmtid="{D5CDD505-2E9C-101B-9397-08002B2CF9AE}" pid="11" name="SlidoAppVersion">
    <vt:lpwstr>1.5.3.3511</vt:lpwstr>
  </property>
</Properties>
</file>