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71" r:id="rId6"/>
    <p:sldMasterId id="2147483692" r:id="rId7"/>
    <p:sldMasterId id="2147483713" r:id="rId8"/>
  </p:sldMasterIdLst>
  <p:notesMasterIdLst>
    <p:notesMasterId r:id="rId50"/>
  </p:notesMasterIdLst>
  <p:handoutMasterIdLst>
    <p:handoutMasterId r:id="rId51"/>
  </p:handoutMasterIdLst>
  <p:sldIdLst>
    <p:sldId id="256" r:id="rId9"/>
    <p:sldId id="258" r:id="rId10"/>
    <p:sldId id="313" r:id="rId11"/>
    <p:sldId id="404" r:id="rId12"/>
    <p:sldId id="314" r:id="rId13"/>
    <p:sldId id="355" r:id="rId14"/>
    <p:sldId id="387" r:id="rId15"/>
    <p:sldId id="354" r:id="rId16"/>
    <p:sldId id="356" r:id="rId17"/>
    <p:sldId id="357" r:id="rId18"/>
    <p:sldId id="260" r:id="rId19"/>
    <p:sldId id="368" r:id="rId20"/>
    <p:sldId id="369" r:id="rId21"/>
    <p:sldId id="370" r:id="rId22"/>
    <p:sldId id="397" r:id="rId23"/>
    <p:sldId id="372" r:id="rId24"/>
    <p:sldId id="373" r:id="rId25"/>
    <p:sldId id="374" r:id="rId26"/>
    <p:sldId id="388" r:id="rId27"/>
    <p:sldId id="375" r:id="rId28"/>
    <p:sldId id="400" r:id="rId29"/>
    <p:sldId id="401" r:id="rId30"/>
    <p:sldId id="407" r:id="rId31"/>
    <p:sldId id="409" r:id="rId32"/>
    <p:sldId id="410" r:id="rId33"/>
    <p:sldId id="405" r:id="rId34"/>
    <p:sldId id="389" r:id="rId35"/>
    <p:sldId id="398" r:id="rId36"/>
    <p:sldId id="396" r:id="rId37"/>
    <p:sldId id="358" r:id="rId38"/>
    <p:sldId id="380" r:id="rId39"/>
    <p:sldId id="381" r:id="rId40"/>
    <p:sldId id="392" r:id="rId41"/>
    <p:sldId id="393" r:id="rId42"/>
    <p:sldId id="385" r:id="rId43"/>
    <p:sldId id="386" r:id="rId44"/>
    <p:sldId id="367" r:id="rId45"/>
    <p:sldId id="394" r:id="rId46"/>
    <p:sldId id="403" r:id="rId47"/>
    <p:sldId id="257" r:id="rId48"/>
    <p:sldId id="402" r:id="rId49"/>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83" autoAdjust="0"/>
  </p:normalViewPr>
  <p:slideViewPr>
    <p:cSldViewPr snapToGrid="0">
      <p:cViewPr>
        <p:scale>
          <a:sx n="60" d="100"/>
          <a:sy n="60" d="100"/>
        </p:scale>
        <p:origin x="908" y="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03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08AF2-F373-4A18-8488-D21F30850D57}"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5782BAF6-0F44-405C-9FDE-B9C4C724D951}">
      <dgm:prSet/>
      <dgm:spPr>
        <a:ln>
          <a:solidFill>
            <a:srgbClr val="A9CEC8"/>
          </a:solidFill>
        </a:ln>
      </dgm:spPr>
      <dgm:t>
        <a:bodyPr/>
        <a:lstStyle/>
        <a:p>
          <a:r>
            <a:rPr lang="en-GB" dirty="0"/>
            <a:t>The methodology has been built within an Azure system and can be re-run with updated data in future years, as required. </a:t>
          </a:r>
          <a:endParaRPr lang="en-US" dirty="0"/>
        </a:p>
      </dgm:t>
    </dgm:pt>
    <dgm:pt modelId="{A8D1DA54-F25C-422C-BF6B-DF2506ABFDC8}" type="parTrans" cxnId="{A205C5D5-63B4-4B4B-8611-00A9E70E6D84}">
      <dgm:prSet/>
      <dgm:spPr/>
      <dgm:t>
        <a:bodyPr/>
        <a:lstStyle/>
        <a:p>
          <a:endParaRPr lang="en-US"/>
        </a:p>
      </dgm:t>
    </dgm:pt>
    <dgm:pt modelId="{528DFEC2-9DC2-4C0F-902F-0291F35D91B3}" type="sibTrans" cxnId="{A205C5D5-63B4-4B4B-8611-00A9E70E6D84}">
      <dgm:prSet/>
      <dgm:spPr/>
      <dgm:t>
        <a:bodyPr/>
        <a:lstStyle/>
        <a:p>
          <a:endParaRPr lang="en-US"/>
        </a:p>
      </dgm:t>
    </dgm:pt>
    <dgm:pt modelId="{5626884E-6758-4121-82AF-03DCADFB6006}">
      <dgm:prSet/>
      <dgm:spPr>
        <a:ln>
          <a:solidFill>
            <a:srgbClr val="A9CEC8"/>
          </a:solidFill>
        </a:ln>
      </dgm:spPr>
      <dgm:t>
        <a:bodyPr/>
        <a:lstStyle/>
        <a:p>
          <a:r>
            <a:rPr lang="en-GB"/>
            <a:t>We can also see potential for the methodology to be enhanced in future years subject to additional data being obtained (e.g. </a:t>
          </a:r>
          <a:r>
            <a:rPr lang="en-GB" dirty="0"/>
            <a:t>Distributor feeder meter data; HH meter readings; Smart Alerts)</a:t>
          </a:r>
          <a:endParaRPr lang="en-US" dirty="0"/>
        </a:p>
      </dgm:t>
    </dgm:pt>
    <dgm:pt modelId="{680F6FCC-FCB4-4853-911F-D6D2F0F188C3}" type="parTrans" cxnId="{B6F8706F-9D83-407B-AF4C-AE3EDA5A4401}">
      <dgm:prSet/>
      <dgm:spPr/>
      <dgm:t>
        <a:bodyPr/>
        <a:lstStyle/>
        <a:p>
          <a:endParaRPr lang="en-US"/>
        </a:p>
      </dgm:t>
    </dgm:pt>
    <dgm:pt modelId="{B63126E6-D979-4015-B88F-E9E5C39CA571}" type="sibTrans" cxnId="{B6F8706F-9D83-407B-AF4C-AE3EDA5A4401}">
      <dgm:prSet/>
      <dgm:spPr/>
      <dgm:t>
        <a:bodyPr/>
        <a:lstStyle/>
        <a:p>
          <a:endParaRPr lang="en-US"/>
        </a:p>
      </dgm:t>
    </dgm:pt>
    <dgm:pt modelId="{C25730BE-5B00-46CB-AE8D-EAED439E5314}" type="pres">
      <dgm:prSet presAssocID="{B4708AF2-F373-4A18-8488-D21F30850D57}" presName="hierChild1" presStyleCnt="0">
        <dgm:presLayoutVars>
          <dgm:chPref val="1"/>
          <dgm:dir/>
          <dgm:animOne val="branch"/>
          <dgm:animLvl val="lvl"/>
          <dgm:resizeHandles/>
        </dgm:presLayoutVars>
      </dgm:prSet>
      <dgm:spPr/>
    </dgm:pt>
    <dgm:pt modelId="{D4966192-D7D2-46FA-ACDD-63A0EA79F89B}" type="pres">
      <dgm:prSet presAssocID="{5782BAF6-0F44-405C-9FDE-B9C4C724D951}" presName="hierRoot1" presStyleCnt="0"/>
      <dgm:spPr/>
    </dgm:pt>
    <dgm:pt modelId="{6841D59D-85AF-467A-9DB5-0AF9E167092A}" type="pres">
      <dgm:prSet presAssocID="{5782BAF6-0F44-405C-9FDE-B9C4C724D951}" presName="composite" presStyleCnt="0"/>
      <dgm:spPr/>
    </dgm:pt>
    <dgm:pt modelId="{D2E5399E-1A72-49FE-B181-0BE96AB8DF85}" type="pres">
      <dgm:prSet presAssocID="{5782BAF6-0F44-405C-9FDE-B9C4C724D951}" presName="background" presStyleLbl="node0" presStyleIdx="0" presStyleCnt="2"/>
      <dgm:spPr>
        <a:solidFill>
          <a:srgbClr val="4E887E"/>
        </a:solidFill>
      </dgm:spPr>
    </dgm:pt>
    <dgm:pt modelId="{3FC1330B-C691-4CAC-9C75-8F6352EB4FD0}" type="pres">
      <dgm:prSet presAssocID="{5782BAF6-0F44-405C-9FDE-B9C4C724D951}" presName="text" presStyleLbl="fgAcc0" presStyleIdx="0" presStyleCnt="2">
        <dgm:presLayoutVars>
          <dgm:chPref val="3"/>
        </dgm:presLayoutVars>
      </dgm:prSet>
      <dgm:spPr/>
    </dgm:pt>
    <dgm:pt modelId="{D7BE0FF1-12DF-43D7-9156-1BD9CC63AD81}" type="pres">
      <dgm:prSet presAssocID="{5782BAF6-0F44-405C-9FDE-B9C4C724D951}" presName="hierChild2" presStyleCnt="0"/>
      <dgm:spPr/>
    </dgm:pt>
    <dgm:pt modelId="{4B108AE6-E7A0-40BC-A91D-7E18E437A864}" type="pres">
      <dgm:prSet presAssocID="{5626884E-6758-4121-82AF-03DCADFB6006}" presName="hierRoot1" presStyleCnt="0"/>
      <dgm:spPr/>
    </dgm:pt>
    <dgm:pt modelId="{67C9E335-9876-488D-AD0D-8EFA367847F9}" type="pres">
      <dgm:prSet presAssocID="{5626884E-6758-4121-82AF-03DCADFB6006}" presName="composite" presStyleCnt="0"/>
      <dgm:spPr/>
    </dgm:pt>
    <dgm:pt modelId="{6CD1D532-1A4D-493E-ACB5-AF93614BCB2B}" type="pres">
      <dgm:prSet presAssocID="{5626884E-6758-4121-82AF-03DCADFB6006}" presName="background" presStyleLbl="node0" presStyleIdx="1" presStyleCnt="2"/>
      <dgm:spPr>
        <a:solidFill>
          <a:srgbClr val="4E887E"/>
        </a:solidFill>
      </dgm:spPr>
    </dgm:pt>
    <dgm:pt modelId="{388DD1D1-DA8E-4884-A9C0-572C7F0F4E36}" type="pres">
      <dgm:prSet presAssocID="{5626884E-6758-4121-82AF-03DCADFB6006}" presName="text" presStyleLbl="fgAcc0" presStyleIdx="1" presStyleCnt="2">
        <dgm:presLayoutVars>
          <dgm:chPref val="3"/>
        </dgm:presLayoutVars>
      </dgm:prSet>
      <dgm:spPr/>
    </dgm:pt>
    <dgm:pt modelId="{4CF32219-4562-4E44-AF0E-D1D4B0A0E8B2}" type="pres">
      <dgm:prSet presAssocID="{5626884E-6758-4121-82AF-03DCADFB6006}" presName="hierChild2" presStyleCnt="0"/>
      <dgm:spPr/>
    </dgm:pt>
  </dgm:ptLst>
  <dgm:cxnLst>
    <dgm:cxn modelId="{25BA052A-EBB8-43F2-B28C-31C0477262EB}" type="presOf" srcId="{B4708AF2-F373-4A18-8488-D21F30850D57}" destId="{C25730BE-5B00-46CB-AE8D-EAED439E5314}" srcOrd="0" destOrd="0" presId="urn:microsoft.com/office/officeart/2005/8/layout/hierarchy1"/>
    <dgm:cxn modelId="{B6F8706F-9D83-407B-AF4C-AE3EDA5A4401}" srcId="{B4708AF2-F373-4A18-8488-D21F30850D57}" destId="{5626884E-6758-4121-82AF-03DCADFB6006}" srcOrd="1" destOrd="0" parTransId="{680F6FCC-FCB4-4853-911F-D6D2F0F188C3}" sibTransId="{B63126E6-D979-4015-B88F-E9E5C39CA571}"/>
    <dgm:cxn modelId="{A205C5D5-63B4-4B4B-8611-00A9E70E6D84}" srcId="{B4708AF2-F373-4A18-8488-D21F30850D57}" destId="{5782BAF6-0F44-405C-9FDE-B9C4C724D951}" srcOrd="0" destOrd="0" parTransId="{A8D1DA54-F25C-422C-BF6B-DF2506ABFDC8}" sibTransId="{528DFEC2-9DC2-4C0F-902F-0291F35D91B3}"/>
    <dgm:cxn modelId="{5507A0DB-ADCB-4EB7-9693-8710A6DE84C9}" type="presOf" srcId="{5626884E-6758-4121-82AF-03DCADFB6006}" destId="{388DD1D1-DA8E-4884-A9C0-572C7F0F4E36}" srcOrd="0" destOrd="0" presId="urn:microsoft.com/office/officeart/2005/8/layout/hierarchy1"/>
    <dgm:cxn modelId="{620147EF-7FE1-4948-898E-F800F2F8CDA4}" type="presOf" srcId="{5782BAF6-0F44-405C-9FDE-B9C4C724D951}" destId="{3FC1330B-C691-4CAC-9C75-8F6352EB4FD0}" srcOrd="0" destOrd="0" presId="urn:microsoft.com/office/officeart/2005/8/layout/hierarchy1"/>
    <dgm:cxn modelId="{EA1B86FD-55AE-4CB7-9D27-EB6FCE682DC2}" type="presParOf" srcId="{C25730BE-5B00-46CB-AE8D-EAED439E5314}" destId="{D4966192-D7D2-46FA-ACDD-63A0EA79F89B}" srcOrd="0" destOrd="0" presId="urn:microsoft.com/office/officeart/2005/8/layout/hierarchy1"/>
    <dgm:cxn modelId="{CB949C80-CBFD-4AD1-81EA-FDAE761C95ED}" type="presParOf" srcId="{D4966192-D7D2-46FA-ACDD-63A0EA79F89B}" destId="{6841D59D-85AF-467A-9DB5-0AF9E167092A}" srcOrd="0" destOrd="0" presId="urn:microsoft.com/office/officeart/2005/8/layout/hierarchy1"/>
    <dgm:cxn modelId="{A4008AFA-D70E-4271-9DC9-B005DACC98B4}" type="presParOf" srcId="{6841D59D-85AF-467A-9DB5-0AF9E167092A}" destId="{D2E5399E-1A72-49FE-B181-0BE96AB8DF85}" srcOrd="0" destOrd="0" presId="urn:microsoft.com/office/officeart/2005/8/layout/hierarchy1"/>
    <dgm:cxn modelId="{E7BEE5B6-0FC4-435C-8782-569CAE95D0B6}" type="presParOf" srcId="{6841D59D-85AF-467A-9DB5-0AF9E167092A}" destId="{3FC1330B-C691-4CAC-9C75-8F6352EB4FD0}" srcOrd="1" destOrd="0" presId="urn:microsoft.com/office/officeart/2005/8/layout/hierarchy1"/>
    <dgm:cxn modelId="{329B91C4-EE39-4926-BC12-D436EA526AB2}" type="presParOf" srcId="{D4966192-D7D2-46FA-ACDD-63A0EA79F89B}" destId="{D7BE0FF1-12DF-43D7-9156-1BD9CC63AD81}" srcOrd="1" destOrd="0" presId="urn:microsoft.com/office/officeart/2005/8/layout/hierarchy1"/>
    <dgm:cxn modelId="{7361E2D4-D035-427C-893A-BEAAA6C7C0A3}" type="presParOf" srcId="{C25730BE-5B00-46CB-AE8D-EAED439E5314}" destId="{4B108AE6-E7A0-40BC-A91D-7E18E437A864}" srcOrd="1" destOrd="0" presId="urn:microsoft.com/office/officeart/2005/8/layout/hierarchy1"/>
    <dgm:cxn modelId="{3576042B-B184-4001-9559-029065F852B3}" type="presParOf" srcId="{4B108AE6-E7A0-40BC-A91D-7E18E437A864}" destId="{67C9E335-9876-488D-AD0D-8EFA367847F9}" srcOrd="0" destOrd="0" presId="urn:microsoft.com/office/officeart/2005/8/layout/hierarchy1"/>
    <dgm:cxn modelId="{3281074E-4279-46EF-B92A-61D5B65BEABC}" type="presParOf" srcId="{67C9E335-9876-488D-AD0D-8EFA367847F9}" destId="{6CD1D532-1A4D-493E-ACB5-AF93614BCB2B}" srcOrd="0" destOrd="0" presId="urn:microsoft.com/office/officeart/2005/8/layout/hierarchy1"/>
    <dgm:cxn modelId="{0429D1C6-AFF2-4C29-91FD-E041CB8FA45E}" type="presParOf" srcId="{67C9E335-9876-488D-AD0D-8EFA367847F9}" destId="{388DD1D1-DA8E-4884-A9C0-572C7F0F4E36}" srcOrd="1" destOrd="0" presId="urn:microsoft.com/office/officeart/2005/8/layout/hierarchy1"/>
    <dgm:cxn modelId="{75703D50-2993-4250-9818-5A3FD7CA305E}" type="presParOf" srcId="{4B108AE6-E7A0-40BC-A91D-7E18E437A864}" destId="{4CF32219-4562-4E44-AF0E-D1D4B0A0E8B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5399E-1A72-49FE-B181-0BE96AB8DF85}">
      <dsp:nvSpPr>
        <dsp:cNvPr id="0" name=""/>
        <dsp:cNvSpPr/>
      </dsp:nvSpPr>
      <dsp:spPr>
        <a:xfrm>
          <a:off x="1164" y="1229271"/>
          <a:ext cx="4088628" cy="2596279"/>
        </a:xfrm>
        <a:prstGeom prst="roundRect">
          <a:avLst>
            <a:gd name="adj" fmla="val 10000"/>
          </a:avLst>
        </a:prstGeom>
        <a:solidFill>
          <a:srgbClr val="4E887E"/>
        </a:solidFill>
        <a:ln>
          <a:noFill/>
        </a:ln>
        <a:effectLst/>
      </dsp:spPr>
      <dsp:style>
        <a:lnRef idx="0">
          <a:scrgbClr r="0" g="0" b="0"/>
        </a:lnRef>
        <a:fillRef idx="3">
          <a:scrgbClr r="0" g="0" b="0"/>
        </a:fillRef>
        <a:effectRef idx="2">
          <a:scrgbClr r="0" g="0" b="0"/>
        </a:effectRef>
        <a:fontRef idx="minor">
          <a:schemeClr val="lt1"/>
        </a:fontRef>
      </dsp:style>
    </dsp:sp>
    <dsp:sp modelId="{3FC1330B-C691-4CAC-9C75-8F6352EB4FD0}">
      <dsp:nvSpPr>
        <dsp:cNvPr id="0" name=""/>
        <dsp:cNvSpPr/>
      </dsp:nvSpPr>
      <dsp:spPr>
        <a:xfrm>
          <a:off x="455456" y="1660849"/>
          <a:ext cx="4088628" cy="2596279"/>
        </a:xfrm>
        <a:prstGeom prst="roundRect">
          <a:avLst>
            <a:gd name="adj" fmla="val 10000"/>
          </a:avLst>
        </a:prstGeom>
        <a:solidFill>
          <a:schemeClr val="lt1">
            <a:alpha val="90000"/>
            <a:hueOff val="0"/>
            <a:satOff val="0"/>
            <a:lumOff val="0"/>
            <a:alphaOff val="0"/>
          </a:schemeClr>
        </a:solidFill>
        <a:ln w="6350" cap="flat" cmpd="sng" algn="ctr">
          <a:solidFill>
            <a:srgbClr val="A9CEC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The methodology has been built within an Azure system and can be re-run with updated data in future years, as required. </a:t>
          </a:r>
          <a:endParaRPr lang="en-US" sz="2300" kern="1200" dirty="0"/>
        </a:p>
      </dsp:txBody>
      <dsp:txXfrm>
        <a:off x="531498" y="1736891"/>
        <a:ext cx="3936544" cy="2444195"/>
      </dsp:txXfrm>
    </dsp:sp>
    <dsp:sp modelId="{6CD1D532-1A4D-493E-ACB5-AF93614BCB2B}">
      <dsp:nvSpPr>
        <dsp:cNvPr id="0" name=""/>
        <dsp:cNvSpPr/>
      </dsp:nvSpPr>
      <dsp:spPr>
        <a:xfrm>
          <a:off x="4998377" y="1229271"/>
          <a:ext cx="4088628" cy="2596279"/>
        </a:xfrm>
        <a:prstGeom prst="roundRect">
          <a:avLst>
            <a:gd name="adj" fmla="val 10000"/>
          </a:avLst>
        </a:prstGeom>
        <a:solidFill>
          <a:srgbClr val="4E887E"/>
        </a:solidFill>
        <a:ln>
          <a:noFill/>
        </a:ln>
        <a:effectLst/>
      </dsp:spPr>
      <dsp:style>
        <a:lnRef idx="0">
          <a:scrgbClr r="0" g="0" b="0"/>
        </a:lnRef>
        <a:fillRef idx="3">
          <a:scrgbClr r="0" g="0" b="0"/>
        </a:fillRef>
        <a:effectRef idx="2">
          <a:scrgbClr r="0" g="0" b="0"/>
        </a:effectRef>
        <a:fontRef idx="minor">
          <a:schemeClr val="lt1"/>
        </a:fontRef>
      </dsp:style>
    </dsp:sp>
    <dsp:sp modelId="{388DD1D1-DA8E-4884-A9C0-572C7F0F4E36}">
      <dsp:nvSpPr>
        <dsp:cNvPr id="0" name=""/>
        <dsp:cNvSpPr/>
      </dsp:nvSpPr>
      <dsp:spPr>
        <a:xfrm>
          <a:off x="5452669" y="1660849"/>
          <a:ext cx="4088628" cy="2596279"/>
        </a:xfrm>
        <a:prstGeom prst="roundRect">
          <a:avLst>
            <a:gd name="adj" fmla="val 10000"/>
          </a:avLst>
        </a:prstGeom>
        <a:solidFill>
          <a:schemeClr val="lt1">
            <a:alpha val="90000"/>
            <a:hueOff val="0"/>
            <a:satOff val="0"/>
            <a:lumOff val="0"/>
            <a:alphaOff val="0"/>
          </a:schemeClr>
        </a:solidFill>
        <a:ln w="6350" cap="flat" cmpd="sng" algn="ctr">
          <a:solidFill>
            <a:srgbClr val="A9CEC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We can also see potential for the methodology to be enhanced in future years subject to additional data being obtained (e.g. </a:t>
          </a:r>
          <a:r>
            <a:rPr lang="en-GB" sz="2300" kern="1200" dirty="0"/>
            <a:t>Distributor feeder meter data; HH meter readings; Smart Alerts)</a:t>
          </a:r>
          <a:endParaRPr lang="en-US" sz="2300" kern="1200" dirty="0"/>
        </a:p>
      </dsp:txBody>
      <dsp:txXfrm>
        <a:off x="5528711" y="1736891"/>
        <a:ext cx="3936544" cy="24441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13/12/2022</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9D6D-033D-4C9A-AD8B-B0D4A6EA5169}" type="datetimeFigureOut">
              <a:rPr lang="en-GB" smtClean="0"/>
              <a:t>13/12/2022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C7375-893A-4460-B5AF-513EF3B387D1}" type="slidenum">
              <a:rPr lang="en-GB" smtClean="0"/>
              <a:t>‹#›</a:t>
            </a:fld>
            <a:endParaRPr lang="en-GB"/>
          </a:p>
        </p:txBody>
      </p:sp>
    </p:spTree>
    <p:extLst>
      <p:ext uri="{BB962C8B-B14F-4D97-AF65-F5344CB8AC3E}">
        <p14:creationId xmlns:p14="http://schemas.microsoft.com/office/powerpoint/2010/main" val="918853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Amie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621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1</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An extensive data gathering exercise was undertaken with a long list of data requested in Autumn 2021.</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A reduced collection of data were acquired after a year of discussions to enable a methodology to be developed.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 Based on the data gathered, a methodology is established which makes optimal use of the data obtained. From the data collated it enabled us to identify whether there was: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No Thefts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Confirmed Thefts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Unproven suspicion of theft </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Other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Within a certain region of the country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3</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It is then enriched with external data such as demographics, census and publications that may be contributing factors to the energy gap (Highlighted pink ‘Other’) and volume of theft</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The number of each investigation can also be aggregated based on building type, fuel type, and country.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67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4</a:t>
            </a:r>
          </a:p>
          <a:p>
            <a:pPr marL="342900" marR="0" lvl="0" indent="-342900" algn="l" defTabSz="914400" rtl="0" eaLnBrk="1" fontAlgn="auto" latinLnBrk="0" hangingPunct="1">
              <a:lnSpc>
                <a:spcPct val="100000"/>
              </a:lnSpc>
              <a:spcBef>
                <a:spcPts val="0"/>
              </a:spcBef>
              <a:spcAft>
                <a:spcPts val="0"/>
              </a:spcAft>
              <a:buClrTx/>
              <a:buSzTx/>
              <a:buFontTx/>
              <a:buNone/>
              <a:tabLst>
                <a:tab pos="457200" algn="l"/>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Reliable regions</a:t>
            </a:r>
            <a:r>
              <a:rPr kumimoji="0" lang="en-GB" sz="12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 small energy gap suggests most of the theft has been identified; this can be further supported by a close number of ETTOS reports and investigations</a:t>
            </a:r>
          </a:p>
          <a:p>
            <a:pPr marL="342900" marR="0" lvl="0" indent="-342900" algn="l" defTabSz="914400" rtl="0" eaLnBrk="1" fontAlgn="auto" latinLnBrk="0" hangingPunct="1">
              <a:lnSpc>
                <a:spcPct val="100000"/>
              </a:lnSpc>
              <a:spcBef>
                <a:spcPts val="0"/>
              </a:spcBef>
              <a:spcAft>
                <a:spcPts val="0"/>
              </a:spcAft>
              <a:buClrTx/>
              <a:buSzTx/>
              <a:buFontTx/>
              <a:buNone/>
              <a:tabLst>
                <a:tab pos="457200" algn="l"/>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Regions to refine</a:t>
            </a:r>
            <a:r>
              <a:rPr kumimoji="0" lang="en-GB" sz="12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 large energy gap means that analysis needs to be undertaken to close the range of estimation</a:t>
            </a:r>
          </a:p>
          <a:p>
            <a:r>
              <a:rPr lang="en-GB"/>
              <a:t>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Predictors from reliable regions can be used to train two ML models: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cs typeface="+mn-cs"/>
              </a:rPr>
              <a:t>Classification model</a:t>
            </a: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 to determine the outcome of an investigation (either confirmed theft, no theft or unproven suspicion of theft)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cs typeface="+mn-cs"/>
              </a:rPr>
              <a:t>Regression model</a:t>
            </a: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 to determine the volume of energy theft from confirmed cases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By applying these models to the GB-wide consumption dataset, an estimate of the total number of theft instances, and volume of losses can be obtained.</a:t>
            </a:r>
          </a:p>
          <a:p>
            <a:r>
              <a:rPr lang="en-GB"/>
              <a: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The predicted volume of losses can be aggregated at GSP/LDZ level and compared with published data from energy distributors (</a:t>
            </a:r>
            <a:r>
              <a:rPr kumimoji="0" lang="en-GB" sz="1200" b="0" i="0" u="none" strike="noStrike" kern="1200" cap="none" spc="0" normalizeH="0" baseline="0" noProof="0" err="1">
                <a:ln>
                  <a:noFill/>
                </a:ln>
                <a:solidFill>
                  <a:srgbClr val="000000"/>
                </a:solidFill>
                <a:effectLst/>
                <a:uLnTx/>
                <a:uFillTx/>
                <a:latin typeface="Calibri" panose="020F0502020204030204"/>
                <a:ea typeface="+mn-ea"/>
                <a:cs typeface="+mn-cs"/>
              </a:rPr>
              <a:t>XOServe</a:t>
            </a: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 and </a:t>
            </a:r>
            <a:r>
              <a:rPr kumimoji="0" lang="en-GB" sz="1200" b="0" i="0" u="none" strike="noStrike" kern="1200" cap="none" spc="0" normalizeH="0" baseline="0" noProof="0" err="1">
                <a:ln>
                  <a:noFill/>
                </a:ln>
                <a:solidFill>
                  <a:srgbClr val="000000"/>
                </a:solidFill>
                <a:effectLst/>
                <a:uLnTx/>
                <a:uFillTx/>
                <a:latin typeface="Calibri" panose="020F0502020204030204"/>
                <a:ea typeface="+mn-ea"/>
                <a:cs typeface="+mn-cs"/>
              </a:rPr>
              <a:t>Elexon</a:t>
            </a: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532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Highlight the ones we tested / new pack end of hypothesis summary plus </a:t>
            </a:r>
            <a:r>
              <a:rPr lang="en-GB" err="1"/>
              <a:t>indivdualselctions</a:t>
            </a:r>
            <a:endParaRPr lang="en-GB"/>
          </a:p>
          <a:p>
            <a:r>
              <a:rPr lang="en-GB"/>
              <a:t>Slides 12 and 13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817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There are more investigations per household in urban regions than rural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Scotland is achieving a more consistent confirmation of theft in all regions than England and Wales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01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For residential buildings, the percentage of confirmed thefts increases within areas where fuel poverty levels are higher.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For commercial buildings, the percentage of confirmed thefts shows a weaker correlation with fuel poverty levels. There is a notable spike in confirmed theft rates within the 55-60% fuel poverty band.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As discussed before, the reason for the fluctuation in confirmed theft rates in the higher fuel poverty bands, is due to the lack of LSOA’s that fall within these categories. These higher bands are easily skewed by the results of single investigations.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59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Idivdually</a:t>
            </a:r>
            <a:r>
              <a:rPr lang="en-GB"/>
              <a:t> describe the three elements prior – </a:t>
            </a:r>
          </a:p>
          <a:p>
            <a:r>
              <a:rPr lang="en-GB"/>
              <a:t>Also include limitations </a:t>
            </a:r>
          </a:p>
          <a:p>
            <a:endParaRPr lang="en-GB"/>
          </a:p>
          <a:p>
            <a:r>
              <a:rPr lang="en-GB"/>
              <a:t>Take out 1,2,3,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78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Idivdually</a:t>
            </a:r>
            <a:r>
              <a:rPr lang="en-GB"/>
              <a:t> describe the three elements prior – </a:t>
            </a:r>
          </a:p>
          <a:p>
            <a:r>
              <a:rPr lang="en-GB"/>
              <a:t>Also include limitations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744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pple-system"/>
              </a:rPr>
              <a:t>The classification accuracy scores ranged from 68% to 93% in testing so there will be some mis classifications within the wider population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pple-system"/>
              </a:rPr>
              <a:t>A 5% sample size was used to balance the additional computing needs within the timeboxed exercise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pple-system"/>
              </a:rPr>
              <a:t>Without accurate consumption data at a granular level, it is difficult to provide better than an average of volumes lost due to theft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841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666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pple-system"/>
              </a:rPr>
              <a:t>The classification accuracy scores ranged from 68% to 93% in testing so there will be some mis classifications within the wider population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pple-system"/>
              </a:rPr>
              <a:t>A 5% sample size was used to balance the additional computing needs within the timeboxed exercise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pple-system"/>
              </a:rPr>
              <a:t>Without accurate consumption data at a granular level, it is difficult to provide better than an average of volumes lost due to theft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04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Amie to do standard intro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403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pple-system"/>
              </a:rPr>
              <a:t>The classification accuracy scores ranged from 68% to 93% in testing so there will be some mis classifications within the wider population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pple-system"/>
              </a:rPr>
              <a:t>A 5% sample size was used to balance the additional computing needs within the timeboxed exercise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pple-system"/>
              </a:rPr>
              <a:t>Without accurate consumption data at a granular level, it is difficult to provide better than an average of volumes lost due to theft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754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Additional data sources expected in the revised methodology included technical losses for GAS and consumption data from suppliers.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Technical losses are not captured separately to non technical losses.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Suppliers declined to provide consumption data at MPAN level which would have enabled a different approach to the methodology, only GSP/LDZ aggregated data was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There were further sources identified on resuming the project, however they were not able to be accessed an utilised within the time frame of the project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Published hygiene data for food outlets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Business classification for commercial consumers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Housing data for conversion properties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294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917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Reduce and  summarise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20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Build and train a </a:t>
            </a:r>
            <a:r>
              <a:rPr kumimoji="0" lang="en-GB" sz="1200" b="0" i="1"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classification model</a:t>
            </a: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 that uses the predictors from known theft outcomes to classify other potential or unknown cases of theft as either ‘Confirmed Thefts’, ‘No Thefts’ or ‘Unproven Suspicion of Thefts’.  </a:t>
            </a: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Build and train a </a:t>
            </a:r>
            <a:r>
              <a:rPr kumimoji="0" lang="en-GB" sz="1200" b="0" i="1"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regression model</a:t>
            </a: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 that uses the predictors from ‘Confirmed Theft’ and ‘Unproven Suspicion’ instances with a valid associated theft value, to predict the volume of energy theft in ‘Confirmed’ or ‘Unproven Suspicion’ instances identified from the classification model</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Since these models are built using data with known outcomes, they both fall into the category of supervised machine learning. As such, whilst the models serve different purposes, their general structure is very similar</a:t>
            </a: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761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 data from this analysis was imported directly into Azure Databricks from the SQL database using Java Database Connectivity (JDBC) within a Python notebook environment.</a:t>
            </a:r>
          </a:p>
          <a:p>
            <a:pPr algn="just">
              <a:lnSpc>
                <a:spcPct val="110000"/>
              </a:lnSpc>
              <a:spcAft>
                <a:spcPts val="600"/>
              </a:spcAf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 In addition, the accurate reporting of theft investigations was found to be dependent on the energy supplier and geographical location of the theft instance. To limit biases in the classification model, “reliable regions” were selected for each country. </a:t>
            </a:r>
          </a:p>
          <a:p>
            <a:pPr algn="just">
              <a:lnSpc>
                <a:spcPct val="110000"/>
              </a:lnSpc>
              <a:spcAft>
                <a:spcPts val="600"/>
              </a:spcAft>
              <a:defRPr/>
            </a:pPr>
            <a:endPar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 tables of relevance to this analysis include:</a:t>
            </a:r>
          </a:p>
          <a:p>
            <a:pPr marL="342900" marR="0" lvl="0" indent="-342900" algn="just" defTabSz="914400" rtl="0" eaLnBrk="1" fontAlgn="auto" latinLnBrk="0" hangingPunct="1">
              <a:lnSpc>
                <a:spcPct val="110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Regression Table (SQL table name: regression.regression_2022_11_14): this contains predictors, investigation outcome and assessed losses (in the case of confirmed thefts)</a:t>
            </a:r>
          </a:p>
          <a:p>
            <a:pPr marL="342900" marR="0" lvl="0" indent="-342900" algn="just" defTabSz="914400" rtl="0" eaLnBrk="1" fontAlgn="auto" latinLnBrk="0" hangingPunct="1">
              <a:lnSpc>
                <a:spcPct val="110000"/>
              </a:lnSpc>
              <a:spcBef>
                <a:spcPts val="0"/>
              </a:spcBef>
              <a:spcAft>
                <a:spcPts val="60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Predictor Table (SQL table name: regression.prediction_2022_11_14_thinned_to_5_percent):  this contains predictor data for a 5% sample (~3 million records) of the GB-wide energy consumption data extracted from the TRAS database. Sampling was undertaken at an LSOA level to ensure the sample is representative of the wider GB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Through discussions with </a:t>
            </a:r>
            <a:r>
              <a:rPr kumimoji="0" lang="en-GB" altLang="en-US" sz="1200" b="0" i="0" u="none" strike="noStrike" kern="1200" cap="none" spc="0" normalizeH="0" baseline="0" noProof="0" err="1">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RECCo’s</a:t>
            </a:r>
            <a:r>
              <a:rPr kumimoji="0" lang="en-GB" altLang="en-US"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 SMEs, combined with hypothesis testing, it was clear that each country (England, Scotland and Wales), building type (residential and commercial) and fuel type (electricity and gas) generated very different patterns of energy theft. It was therefore deemed appropriate to split the data into 12 distinct datasets and build a unique model to capture the specific nuances for each scenario. The 12 scenarios are outlined in </a:t>
            </a:r>
            <a:r>
              <a:rPr kumimoji="0" lang="en-US" altLang="en-US"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Figure20</a:t>
            </a:r>
            <a:r>
              <a:rPr kumimoji="0" lang="en-GB" altLang="en-US"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 below. In total, this resulted in the training and testing of 24 separate models; 12 classification models (1 per scenario) and 12 regression models (1 per scenario).</a:t>
            </a:r>
            <a:endParaRPr kumimoji="0" lang="en-GB" altLang="en-US" sz="2800" b="0" i="0" u="none" strike="noStrike" kern="1200" cap="none" spc="0" normalizeH="0" baseline="0" noProof="0">
              <a:ln>
                <a:noFill/>
              </a:ln>
              <a:solidFill>
                <a:srgbClr val="000000"/>
              </a:solidFill>
              <a:effectLst/>
              <a:uLnTx/>
              <a:uFillTx/>
              <a:latin typeface="Calibri" panose="020F0502020204030204"/>
              <a:ea typeface="+mn-ea"/>
              <a:cs typeface="+mn-cs"/>
            </a:endParaRPr>
          </a:p>
          <a:p>
            <a:pPr algn="just">
              <a:lnSpc>
                <a:spcPct val="110000"/>
              </a:lnSpc>
              <a:spcAft>
                <a:spcPts val="600"/>
              </a:spcAft>
              <a:defRPr/>
            </a:pPr>
            <a:endPar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“Reliable regions” were defined at Grid Supply Point (GSP) level and aimed to capture regions that met the following criteria:</a:t>
            </a:r>
          </a:p>
          <a:p>
            <a:pPr marL="342900" marR="0" lvl="0" indent="-342900" algn="just" defTabSz="914400" rtl="0" eaLnBrk="1" fontAlgn="auto" latinLnBrk="0" hangingPunct="1">
              <a:lnSpc>
                <a:spcPct val="110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 conversion rate of suspected investigations to confirmed cases was around 20% (in line with SME advice)</a:t>
            </a:r>
          </a:p>
          <a:p>
            <a:pPr marL="342900" marR="0" lvl="0" indent="-342900" algn="just" defTabSz="914400" rtl="0" eaLnBrk="1" fontAlgn="auto" latinLnBrk="0" hangingPunct="1">
              <a:lnSpc>
                <a:spcPct val="110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 conversion rate was relatively consistent across all suppliers within the region</a:t>
            </a:r>
          </a:p>
          <a:p>
            <a:pPr marL="342900" marR="0" lvl="0" indent="-342900" algn="just" defTabSz="914400" rtl="0" eaLnBrk="1" fontAlgn="auto" latinLnBrk="0" hangingPunct="1">
              <a:lnSpc>
                <a:spcPct val="110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There was a good balance of urban and rural geographies, and</a:t>
            </a:r>
          </a:p>
          <a:p>
            <a:pPr marL="342900" marR="0" lvl="0" indent="-342900" algn="just" defTabSz="914400" rtl="0" eaLnBrk="1" fontAlgn="auto" latinLnBrk="0" hangingPunct="1">
              <a:lnSpc>
                <a:spcPct val="110000"/>
              </a:lnSpc>
              <a:spcBef>
                <a:spcPts val="0"/>
              </a:spcBef>
              <a:spcAft>
                <a:spcPts val="60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There were comparatively few “Under Investigation” cases.</a:t>
            </a:r>
          </a:p>
          <a:p>
            <a:endParaRPr lang="en-GB"/>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 use of reliable regions was applied to the Classification model only. For the Regression model, any confirmed theft case with a valid energy loss value (i.e. greater than zero and not NULL) was used to build the model. The reasoning behind this was because the quality of reporting a value for energy theft was assumed to be equal across all confirmed theft cases. Furthermore, by using all regions, this provided a larger training set to build the most robust regression model possible.</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 factors influencing the building of each model were therefore:</a:t>
            </a:r>
          </a:p>
          <a:p>
            <a:pPr marL="342900" marR="0" lvl="0" indent="-342900" algn="just" defTabSz="914400" rtl="0" eaLnBrk="1" fontAlgn="auto" latinLnBrk="0" hangingPunct="1">
              <a:lnSpc>
                <a:spcPct val="110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Classification Model: Fuel type, Building Type and Reliable Region</a:t>
            </a:r>
          </a:p>
          <a:p>
            <a:pPr marL="342900" marR="0" lvl="0" indent="-342900" algn="just" defTabSz="914400" rtl="0" eaLnBrk="1" fontAlgn="auto" latinLnBrk="0" hangingPunct="1">
              <a:lnSpc>
                <a:spcPct val="110000"/>
              </a:lnSpc>
              <a:spcBef>
                <a:spcPts val="0"/>
              </a:spcBef>
              <a:spcAft>
                <a:spcPts val="600"/>
              </a:spcAft>
              <a:buClrTx/>
              <a:buSzTx/>
              <a:buFont typeface="Symbol" panose="05050102010706020507" pitchFamily="18" charset="2"/>
              <a:buChar char=""/>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Regression Model: Fuel Type and Building Type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807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In summary, it builds multiple classification/regression decision tress, each of which predict an outcome based on a sunset of the full training dataset. The final result is taken as an average of all the individual predictions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67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581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we run the predictions and validation </a:t>
            </a:r>
          </a:p>
          <a:p>
            <a:r>
              <a:rPr lang="en-GB"/>
              <a:t>-Slide 23 of other pack assurance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960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90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Amy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065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27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Roz</a:t>
            </a:r>
          </a:p>
          <a:p>
            <a:r>
              <a:rPr lang="en-GB"/>
              <a:t>5 mins intro </a:t>
            </a:r>
          </a:p>
          <a:p>
            <a:r>
              <a:rPr lang="en-GB"/>
              <a:t>10 mins demo</a:t>
            </a:r>
          </a:p>
          <a:p>
            <a:r>
              <a:rPr lang="en-GB"/>
              <a:t>20 Break out sessions (6 mins on each section on </a:t>
            </a:r>
            <a:r>
              <a:rPr lang="en-GB" err="1"/>
              <a:t>menti</a:t>
            </a:r>
            <a:r>
              <a:rPr lang="en-GB"/>
              <a:t>)</a:t>
            </a:r>
          </a:p>
          <a:p>
            <a:r>
              <a:rPr lang="en-GB"/>
              <a:t>5 mins next steps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60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Dec and Mark</a:t>
            </a:r>
          </a:p>
          <a:p>
            <a:endParaRPr lang="en-GB"/>
          </a:p>
          <a:p>
            <a:r>
              <a:rPr lang="en-GB"/>
              <a:t>Then break out rooms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28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4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dk1"/>
                </a:solidFill>
                <a:latin typeface="Roboto" panose="02000000000000000000" pitchFamily="2" charset="0"/>
                <a:ea typeface="Roboto" panose="02000000000000000000" pitchFamily="2" charset="0"/>
              </a:rPr>
              <a:t>Whole system energy balance: Comparing the energy going into the total system against the energy leaving. Then analysing the gap between these two values to establish the sources of error and associated volumes, to then establish the likely volume of theft.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dk1"/>
                </a:solidFill>
                <a:latin typeface="Roboto" panose="02000000000000000000" pitchFamily="2" charset="0"/>
                <a:ea typeface="Roboto" panose="02000000000000000000" pitchFamily="2" charset="0"/>
              </a:rPr>
              <a:t>Network Centric Energy Balance: </a:t>
            </a:r>
            <a:r>
              <a:rPr lang="en-GB" sz="1200">
                <a:solidFill>
                  <a:schemeClr val="dk1"/>
                </a:solidFill>
                <a:latin typeface="Roboto" panose="02000000000000000000" pitchFamily="2" charset="0"/>
                <a:ea typeface="Roboto" panose="02000000000000000000" pitchFamily="2" charset="0"/>
              </a:rPr>
              <a:t>Taking a sample of network sections (electricity only) with feeder meters and a high penetration of smart meters and analysing these to identify anomalies that might indicate theft. Then analysing these anomalies using other data sources (e.g. confirmed thefts, deprivation data) to build a picture of theft across GB.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dk1"/>
                </a:solidFill>
                <a:latin typeface="Roboto" panose="02000000000000000000" pitchFamily="2" charset="0"/>
                <a:ea typeface="Roboto" panose="02000000000000000000" pitchFamily="2" charset="0"/>
              </a:rPr>
              <a:t>Prior Theft Extrapolation: </a:t>
            </a:r>
            <a:r>
              <a:rPr lang="en-GB" sz="1200">
                <a:solidFill>
                  <a:schemeClr val="dk1"/>
                </a:solidFill>
                <a:latin typeface="Roboto" panose="02000000000000000000" pitchFamily="2" charset="0"/>
                <a:ea typeface="Roboto" panose="02000000000000000000" pitchFamily="2" charset="0"/>
              </a:rPr>
              <a:t>Characterising and segmenting confirmed theft incidents to extrapolate the likely volume of similar theft across the population. </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70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0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Dec and Mark</a:t>
            </a:r>
          </a:p>
          <a:p>
            <a:endParaRPr lang="en-GB"/>
          </a:p>
          <a:p>
            <a:r>
              <a:rPr lang="en-GB"/>
              <a:t>Then break out rooms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EF7AD-9746-469C-A80A-B66DA6B0F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92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dirty="0"/>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dirty="0"/>
              <a:t>Thanks for attending</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319754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4115831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1552128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746903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446439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234533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702811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969223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6452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112340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422756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200131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126825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2592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430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5849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2507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2645266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2458821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889738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05334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24283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2665054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326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4294756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pic>
        <p:nvPicPr>
          <p:cNvPr id="8" name="Picture 7" descr="A green and white logo&#10;&#10;Description automatically generated with low confidence">
            <a:extLst>
              <a:ext uri="{FF2B5EF4-FFF2-40B4-BE49-F238E27FC236}">
                <a16:creationId xmlns:a16="http://schemas.microsoft.com/office/drawing/2014/main" id="{43861CC2-A8C2-48E3-B10F-6EDED93828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388617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018901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157676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073201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461440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8754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344357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974737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600750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4998917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111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3925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71081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4039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3802758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051960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1754802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103383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8041911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1359657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183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99868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20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dirty="0"/>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3.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670"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167927810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8015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5"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548616007"/>
      </p:ext>
    </p:extLst>
  </p:cSld>
  <p:clrMap bg1="lt1" tx1="dk1" bg2="lt2" tx2="dk2" accent1="accent1" accent2="accent2" accent3="accent3" accent4="accent4" accent5="accent5" accent6="accent6" hlink="hlink" folHlink="folHlink"/>
  <p:sldLayoutIdLst>
    <p:sldLayoutId id="2147483714" r:id="rId1"/>
    <p:sldLayoutId id="2147483716"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9.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49.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9.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4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9.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9.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63.xml"/><Relationship Id="rId5" Type="http://schemas.openxmlformats.org/officeDocument/2006/relationships/tags" Target="../tags/tag11.xml"/><Relationship Id="rId4" Type="http://schemas.openxmlformats.org/officeDocument/2006/relationships/tags" Target="../tags/tag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9.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9.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tags" Target="../tags/tag13.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2.png"/><Relationship Id="rId5" Type="http://schemas.openxmlformats.org/officeDocument/2006/relationships/tags" Target="../tags/tag16.xml"/><Relationship Id="rId15" Type="http://schemas.openxmlformats.org/officeDocument/2006/relationships/image" Target="../media/image51.svg"/><Relationship Id="rId10" Type="http://schemas.openxmlformats.org/officeDocument/2006/relationships/notesSlide" Target="../notesSlides/notesSlide23.xml"/><Relationship Id="rId19" Type="http://schemas.openxmlformats.org/officeDocument/2006/relationships/image" Target="../media/image55.svg"/><Relationship Id="rId4" Type="http://schemas.openxmlformats.org/officeDocument/2006/relationships/tags" Target="../tags/tag15.xml"/><Relationship Id="rId9" Type="http://schemas.openxmlformats.org/officeDocument/2006/relationships/slideLayout" Target="../slideLayouts/slideLayout49.xml"/><Relationship Id="rId1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9.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4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49.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9.xml"/><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9.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6.png"/><Relationship Id="rId3" Type="http://schemas.openxmlformats.org/officeDocument/2006/relationships/image" Target="../media/image70.png"/><Relationship Id="rId7" Type="http://schemas.openxmlformats.org/officeDocument/2006/relationships/image" Target="../media/image73.png"/><Relationship Id="rId12" Type="http://schemas.microsoft.com/office/2007/relationships/hdphoto" Target="../media/hdphoto5.wdp"/><Relationship Id="rId2" Type="http://schemas.openxmlformats.org/officeDocument/2006/relationships/notesSlide" Target="../notesSlides/notesSlide28.xml"/><Relationship Id="rId1" Type="http://schemas.openxmlformats.org/officeDocument/2006/relationships/slideLayout" Target="../slideLayouts/slideLayout49.xml"/><Relationship Id="rId6" Type="http://schemas.microsoft.com/office/2007/relationships/hdphoto" Target="../media/hdphoto2.wdp"/><Relationship Id="rId11" Type="http://schemas.openxmlformats.org/officeDocument/2006/relationships/image" Target="../media/image75.png"/><Relationship Id="rId5" Type="http://schemas.openxmlformats.org/officeDocument/2006/relationships/image" Target="../media/image72.png"/><Relationship Id="rId15" Type="http://schemas.openxmlformats.org/officeDocument/2006/relationships/image" Target="../media/image2.png"/><Relationship Id="rId10" Type="http://schemas.microsoft.com/office/2007/relationships/hdphoto" Target="../media/hdphoto4.wdp"/><Relationship Id="rId4" Type="http://schemas.openxmlformats.org/officeDocument/2006/relationships/image" Target="../media/image71.svg"/><Relationship Id="rId9" Type="http://schemas.openxmlformats.org/officeDocument/2006/relationships/image" Target="../media/image74.png"/><Relationship Id="rId14" Type="http://schemas.microsoft.com/office/2007/relationships/hdphoto" Target="../media/hdphoto6.wdp"/></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49.xml"/><Relationship Id="rId5" Type="http://schemas.openxmlformats.org/officeDocument/2006/relationships/image" Target="../media/image2.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2.xml"/><Relationship Id="rId7" Type="http://schemas.openxmlformats.org/officeDocument/2006/relationships/image" Target="../media/image1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61.xml"/><Relationship Id="rId5" Type="http://schemas.openxmlformats.org/officeDocument/2006/relationships/tags" Target="../tags/tag24.xml"/><Relationship Id="rId4" Type="http://schemas.openxmlformats.org/officeDocument/2006/relationships/tags" Target="../tags/tag2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61.xml"/><Relationship Id="rId5" Type="http://schemas.openxmlformats.org/officeDocument/2006/relationships/tags" Target="../tags/tag6.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tags" Target="../tags/tag27.xml"/><Relationship Id="rId7"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61.xml"/><Relationship Id="rId5" Type="http://schemas.openxmlformats.org/officeDocument/2006/relationships/tags" Target="../tags/tag29.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7.xml"/><Relationship Id="rId16" Type="http://schemas.openxmlformats.org/officeDocument/2006/relationships/image" Target="../media/image28.png"/><Relationship Id="rId1" Type="http://schemas.openxmlformats.org/officeDocument/2006/relationships/slideLayout" Target="../slideLayouts/slideLayout2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svg"/><Relationship Id="rId9" Type="http://schemas.openxmlformats.org/officeDocument/2006/relationships/image" Target="../media/image21.sv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6059063" cy="1939635"/>
          </a:xfrm>
        </p:spPr>
        <p:txBody>
          <a:bodyPr/>
          <a:lstStyle/>
          <a:p>
            <a:r>
              <a:rPr lang="en-GB"/>
              <a:t>The Theft Estimation Methodology </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a:xfrm>
            <a:off x="517228" y="4895267"/>
            <a:ext cx="6059063" cy="1009073"/>
          </a:xfrm>
        </p:spPr>
        <p:txBody>
          <a:bodyPr/>
          <a:lstStyle/>
          <a:p>
            <a:r>
              <a:rPr lang="en-GB"/>
              <a:t>13 December 2022</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2C77370-CBD4-4386-8AFE-29DF61A57344}"/>
              </a:ext>
            </a:extLst>
          </p:cNvPr>
          <p:cNvSpPr>
            <a:spLocks noGrp="1"/>
          </p:cNvSpPr>
          <p:nvPr>
            <p:ph type="title"/>
          </p:nvPr>
        </p:nvSpPr>
        <p:spPr>
          <a:xfrm>
            <a:off x="321797" y="341482"/>
            <a:ext cx="10122301" cy="660111"/>
          </a:xfrm>
        </p:spPr>
        <p:txBody>
          <a:bodyPr>
            <a:normAutofit/>
          </a:bodyPr>
          <a:lstStyle/>
          <a:p>
            <a:pPr algn="ctr"/>
            <a:r>
              <a:rPr lang="en-GB"/>
              <a:t>Data Gathering</a:t>
            </a:r>
          </a:p>
        </p:txBody>
      </p:sp>
      <p:sp>
        <p:nvSpPr>
          <p:cNvPr id="4" name="TextBox 3">
            <a:extLst>
              <a:ext uri="{FF2B5EF4-FFF2-40B4-BE49-F238E27FC236}">
                <a16:creationId xmlns:a16="http://schemas.microsoft.com/office/drawing/2014/main" id="{2F1E3DBD-D264-4F3A-B3A5-56DB45684247}"/>
              </a:ext>
            </a:extLst>
          </p:cNvPr>
          <p:cNvSpPr txBox="1"/>
          <p:nvPr/>
        </p:nvSpPr>
        <p:spPr>
          <a:xfrm>
            <a:off x="551212" y="1657138"/>
            <a:ext cx="9892885" cy="410266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We reached out to parties across the energy industry to gather data to feed into these methodologies, including:</a:t>
            </a:r>
          </a:p>
          <a:p>
            <a:pPr marL="285750" marR="0" lvl="0" indent="-28575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Seeking </a:t>
            </a:r>
            <a:r>
              <a:rPr kumimoji="0" lang="en-GB" sz="1800" b="1" i="0" u="none" strike="noStrike" kern="1200" cap="none" spc="0" normalizeH="0" baseline="0" noProof="0">
                <a:ln>
                  <a:noFill/>
                </a:ln>
                <a:solidFill>
                  <a:srgbClr val="68A495"/>
                </a:solidFill>
                <a:effectLst/>
                <a:uLnTx/>
                <a:uFillTx/>
                <a:latin typeface="Roboto" panose="02000000000000000000" pitchFamily="2" charset="0"/>
                <a:ea typeface="Roboto" panose="02000000000000000000" pitchFamily="2" charset="0"/>
                <a:cs typeface="+mn-cs"/>
              </a:rPr>
              <a:t>performance assurance data </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that would enable unallocated/unidentified energy to be allocated across the different sources of error</a:t>
            </a:r>
          </a:p>
          <a:p>
            <a:pPr marL="285750" marR="0" lvl="0" indent="-28575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Seeking </a:t>
            </a:r>
            <a:r>
              <a:rPr kumimoji="0" lang="en-GB" sz="1800" b="1" i="0" u="none" strike="noStrike" kern="1200" cap="none" spc="0" normalizeH="0" baseline="0" noProof="0">
                <a:ln>
                  <a:noFill/>
                </a:ln>
                <a:solidFill>
                  <a:srgbClr val="68A495"/>
                </a:solidFill>
                <a:effectLst/>
                <a:uLnTx/>
                <a:uFillTx/>
                <a:latin typeface="Roboto" panose="02000000000000000000" pitchFamily="2" charset="0"/>
                <a:ea typeface="Roboto" panose="02000000000000000000" pitchFamily="2" charset="0"/>
                <a:cs typeface="+mn-cs"/>
              </a:rPr>
              <a:t>Half-Hourly feeder meter data</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from Distribution Network Operators, alongside the downstream </a:t>
            </a:r>
            <a:r>
              <a:rPr kumimoji="0" lang="en-GB" sz="1800" b="1" i="0" u="none" strike="noStrike" kern="1200" cap="none" spc="0" normalizeH="0" baseline="0" noProof="0">
                <a:ln>
                  <a:noFill/>
                </a:ln>
                <a:solidFill>
                  <a:srgbClr val="68A495"/>
                </a:solidFill>
                <a:effectLst/>
                <a:uLnTx/>
                <a:uFillTx/>
                <a:latin typeface="Roboto" panose="02000000000000000000" pitchFamily="2" charset="0"/>
                <a:ea typeface="Roboto" panose="02000000000000000000" pitchFamily="2" charset="0"/>
                <a:cs typeface="+mn-cs"/>
              </a:rPr>
              <a:t>Half-Hourly meter readings </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for a selection of feeders</a:t>
            </a:r>
          </a:p>
          <a:p>
            <a:pPr marL="285750" marR="0" lvl="0" indent="-28575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Engaging directly with a number of Suppliers to establish what data sets they hold that could feed into the methodologies (e.g. </a:t>
            </a:r>
            <a:r>
              <a:rPr kumimoji="0" lang="en-GB" sz="1800" b="1" i="0" u="none" strike="noStrike" kern="1200" cap="none" spc="0" normalizeH="0" baseline="0" noProof="0">
                <a:ln>
                  <a:noFill/>
                </a:ln>
                <a:solidFill>
                  <a:srgbClr val="68A495"/>
                </a:solidFill>
                <a:effectLst/>
                <a:uLnTx/>
                <a:uFillTx/>
                <a:latin typeface="Roboto" panose="02000000000000000000" pitchFamily="2" charset="0"/>
                <a:ea typeface="Roboto" panose="02000000000000000000" pitchFamily="2" charset="0"/>
                <a:cs typeface="+mn-cs"/>
              </a:rPr>
              <a:t>count of cases of theft associated with cannabis cultivation</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t>
            </a:r>
          </a:p>
          <a:p>
            <a:pPr marL="285750" marR="0" lvl="0" indent="-28575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This exercise established that the data  available, at present, wouldn’t  be sufficient to take forward the methodologies. We, therefore, developed a revised methodology to make optimum use of the data obtained. </a:t>
            </a:r>
          </a:p>
        </p:txBody>
      </p:sp>
    </p:spTree>
    <p:extLst>
      <p:ext uri="{BB962C8B-B14F-4D97-AF65-F5344CB8AC3E}">
        <p14:creationId xmlns:p14="http://schemas.microsoft.com/office/powerpoint/2010/main" val="43095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Methodology Overview</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Ursula Mulholland</a:t>
            </a:r>
          </a:p>
        </p:txBody>
      </p:sp>
    </p:spTree>
    <p:extLst>
      <p:ext uri="{BB962C8B-B14F-4D97-AF65-F5344CB8AC3E}">
        <p14:creationId xmlns:p14="http://schemas.microsoft.com/office/powerpoint/2010/main" val="401394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3ADC654-D2FA-4D2D-8B4F-F17DC69E38B0}"/>
              </a:ext>
            </a:extLst>
          </p:cNvPr>
          <p:cNvCxnSpPr>
            <a:cxnSpLocks/>
          </p:cNvCxnSpPr>
          <p:nvPr/>
        </p:nvCxnSpPr>
        <p:spPr>
          <a:xfrm flipH="1">
            <a:off x="550863" y="3702631"/>
            <a:ext cx="11090275" cy="0"/>
          </a:xfrm>
          <a:prstGeom prst="line">
            <a:avLst/>
          </a:prstGeom>
          <a:ln w="19050" cap="flat" cmpd="sng" algn="ctr">
            <a:solidFill>
              <a:schemeClr val="bg1">
                <a:lumMod val="65000"/>
              </a:schemeClr>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199B270-CD9D-4A6B-90A4-FCF9DD349FEB}"/>
              </a:ext>
            </a:extLst>
          </p:cNvPr>
          <p:cNvGrpSpPr/>
          <p:nvPr/>
        </p:nvGrpSpPr>
        <p:grpSpPr>
          <a:xfrm>
            <a:off x="1514810" y="2466251"/>
            <a:ext cx="914400" cy="1283971"/>
            <a:chOff x="1514810" y="2466251"/>
            <a:chExt cx="914400" cy="1283971"/>
          </a:xfrm>
          <a:solidFill>
            <a:srgbClr val="498A3F"/>
          </a:solidFill>
        </p:grpSpPr>
        <p:sp>
          <p:nvSpPr>
            <p:cNvPr id="6" name="Oval 5">
              <a:extLst>
                <a:ext uri="{FF2B5EF4-FFF2-40B4-BE49-F238E27FC236}">
                  <a16:creationId xmlns:a16="http://schemas.microsoft.com/office/drawing/2014/main" id="{05A00E44-67BE-4F2D-A436-6CD7D63B92D5}"/>
                </a:ext>
              </a:extLst>
            </p:cNvPr>
            <p:cNvSpPr/>
            <p:nvPr/>
          </p:nvSpPr>
          <p:spPr>
            <a:xfrm>
              <a:off x="1915495"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ardrop 6">
              <a:extLst>
                <a:ext uri="{FF2B5EF4-FFF2-40B4-BE49-F238E27FC236}">
                  <a16:creationId xmlns:a16="http://schemas.microsoft.com/office/drawing/2014/main" id="{92AE8FB3-B695-4A02-83D0-652FC7FB6242}"/>
                </a:ext>
              </a:extLst>
            </p:cNvPr>
            <p:cNvSpPr/>
            <p:nvPr/>
          </p:nvSpPr>
          <p:spPr>
            <a:xfrm rot="8100000">
              <a:off x="1514810" y="2466251"/>
              <a:ext cx="914400" cy="914400"/>
            </a:xfrm>
            <a:prstGeom prst="teardrop">
              <a:avLst/>
            </a:prstGeom>
            <a:noFill/>
            <a:ln w="9525">
              <a:solidFill>
                <a:srgbClr val="488A4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0963932-0EF7-4D17-8B66-5D9B98D5D65D}"/>
                </a:ext>
              </a:extLst>
            </p:cNvPr>
            <p:cNvSpPr/>
            <p:nvPr/>
          </p:nvSpPr>
          <p:spPr>
            <a:xfrm>
              <a:off x="1611970" y="2622511"/>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Unicode MS" pitchFamily="34" charset="-128"/>
                </a:rPr>
                <a:t>1</a:t>
              </a:r>
              <a:endParaRPr kumimoji="0" lang="en-GB"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90ECCEBE-361F-4A13-B821-A5318B00507B}"/>
              </a:ext>
            </a:extLst>
          </p:cNvPr>
          <p:cNvGrpSpPr/>
          <p:nvPr/>
        </p:nvGrpSpPr>
        <p:grpSpPr>
          <a:xfrm>
            <a:off x="3564985" y="2466251"/>
            <a:ext cx="914400" cy="1283971"/>
            <a:chOff x="3564985" y="2466251"/>
            <a:chExt cx="914400" cy="1283971"/>
          </a:xfrm>
          <a:solidFill>
            <a:srgbClr val="498A3F"/>
          </a:solidFill>
        </p:grpSpPr>
        <p:sp>
          <p:nvSpPr>
            <p:cNvPr id="10" name="Teardrop 9">
              <a:extLst>
                <a:ext uri="{FF2B5EF4-FFF2-40B4-BE49-F238E27FC236}">
                  <a16:creationId xmlns:a16="http://schemas.microsoft.com/office/drawing/2014/main" id="{E72F5CBB-1AD0-47BE-98A7-14945A266367}"/>
                </a:ext>
              </a:extLst>
            </p:cNvPr>
            <p:cNvSpPr/>
            <p:nvPr/>
          </p:nvSpPr>
          <p:spPr>
            <a:xfrm rot="8100000">
              <a:off x="3564985" y="2466251"/>
              <a:ext cx="914400" cy="914400"/>
            </a:xfrm>
            <a:prstGeom prst="teardrop">
              <a:avLst/>
            </a:prstGeom>
            <a:noFill/>
            <a:ln w="9525">
              <a:solidFill>
                <a:srgbClr val="488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75AB890-A376-4D0A-A661-DC1CF852B140}"/>
                </a:ext>
              </a:extLst>
            </p:cNvPr>
            <p:cNvSpPr/>
            <p:nvPr/>
          </p:nvSpPr>
          <p:spPr>
            <a:xfrm>
              <a:off x="3965669"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8C13BF1-70CF-4ECA-AC10-E22E184D83FC}"/>
                </a:ext>
              </a:extLst>
            </p:cNvPr>
            <p:cNvSpPr/>
            <p:nvPr/>
          </p:nvSpPr>
          <p:spPr>
            <a:xfrm>
              <a:off x="3662144" y="2622510"/>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Unicode MS" pitchFamily="34" charset="-128"/>
                </a:rPr>
                <a:t>2</a:t>
              </a:r>
              <a:endParaRPr kumimoji="0" lang="en-GB"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FCEAAA15-3C98-44E9-B81F-C5840C86BD82}"/>
              </a:ext>
            </a:extLst>
          </p:cNvPr>
          <p:cNvGrpSpPr/>
          <p:nvPr/>
        </p:nvGrpSpPr>
        <p:grpSpPr>
          <a:xfrm>
            <a:off x="5638495" y="2466251"/>
            <a:ext cx="914400" cy="1283971"/>
            <a:chOff x="5638495" y="2466251"/>
            <a:chExt cx="914400" cy="1283971"/>
          </a:xfrm>
          <a:solidFill>
            <a:srgbClr val="498A3F"/>
          </a:solidFill>
        </p:grpSpPr>
        <p:sp>
          <p:nvSpPr>
            <p:cNvPr id="14" name="Teardrop 13">
              <a:extLst>
                <a:ext uri="{FF2B5EF4-FFF2-40B4-BE49-F238E27FC236}">
                  <a16:creationId xmlns:a16="http://schemas.microsoft.com/office/drawing/2014/main" id="{F22D8A5F-1A03-4726-92D9-1A10111AE844}"/>
                </a:ext>
              </a:extLst>
            </p:cNvPr>
            <p:cNvSpPr/>
            <p:nvPr/>
          </p:nvSpPr>
          <p:spPr>
            <a:xfrm rot="8100000">
              <a:off x="5638495" y="2466251"/>
              <a:ext cx="914400" cy="914400"/>
            </a:xfrm>
            <a:prstGeom prst="teardrop">
              <a:avLst/>
            </a:prstGeom>
            <a:noFill/>
            <a:ln w="9525">
              <a:solidFill>
                <a:srgbClr val="488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ECA704D-E7FB-40C6-A350-D652FCAC60B9}"/>
                </a:ext>
              </a:extLst>
            </p:cNvPr>
            <p:cNvSpPr/>
            <p:nvPr/>
          </p:nvSpPr>
          <p:spPr>
            <a:xfrm>
              <a:off x="6039178"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7D79C1E-2A46-4129-A36C-2E16BD9AB434}"/>
                </a:ext>
              </a:extLst>
            </p:cNvPr>
            <p:cNvSpPr/>
            <p:nvPr/>
          </p:nvSpPr>
          <p:spPr>
            <a:xfrm>
              <a:off x="5735653" y="2622509"/>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Unicode MS" pitchFamily="34" charset="-128"/>
                </a:rPr>
                <a:t>3</a:t>
              </a:r>
              <a:endParaRPr kumimoji="0" lang="en-GB"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2B3CD7A3-7257-4315-9AE6-8B3F4C416ECC}"/>
              </a:ext>
            </a:extLst>
          </p:cNvPr>
          <p:cNvGrpSpPr/>
          <p:nvPr/>
        </p:nvGrpSpPr>
        <p:grpSpPr>
          <a:xfrm>
            <a:off x="7708662" y="2466251"/>
            <a:ext cx="914400" cy="1283971"/>
            <a:chOff x="7708662" y="2466251"/>
            <a:chExt cx="914400" cy="1283971"/>
          </a:xfrm>
          <a:solidFill>
            <a:srgbClr val="498A3F"/>
          </a:solidFill>
        </p:grpSpPr>
        <p:sp>
          <p:nvSpPr>
            <p:cNvPr id="18" name="Teardrop 17">
              <a:extLst>
                <a:ext uri="{FF2B5EF4-FFF2-40B4-BE49-F238E27FC236}">
                  <a16:creationId xmlns:a16="http://schemas.microsoft.com/office/drawing/2014/main" id="{264A7DF1-6578-4536-98AC-4048B1D62EC5}"/>
                </a:ext>
              </a:extLst>
            </p:cNvPr>
            <p:cNvSpPr/>
            <p:nvPr/>
          </p:nvSpPr>
          <p:spPr>
            <a:xfrm rot="8100000">
              <a:off x="7708662" y="2466251"/>
              <a:ext cx="914400" cy="914400"/>
            </a:xfrm>
            <a:prstGeom prst="teardrop">
              <a:avLst/>
            </a:prstGeom>
            <a:noFill/>
            <a:ln w="9525">
              <a:solidFill>
                <a:srgbClr val="488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7DC45323-E9B9-41E6-82DC-F49FBC8965C0}"/>
                </a:ext>
              </a:extLst>
            </p:cNvPr>
            <p:cNvGrpSpPr/>
            <p:nvPr/>
          </p:nvGrpSpPr>
          <p:grpSpPr>
            <a:xfrm>
              <a:off x="7805820" y="2622508"/>
              <a:ext cx="720080" cy="1127714"/>
              <a:chOff x="7805820" y="2622508"/>
              <a:chExt cx="720080" cy="1127714"/>
            </a:xfrm>
            <a:grpFill/>
          </p:grpSpPr>
          <p:sp>
            <p:nvSpPr>
              <p:cNvPr id="20" name="Oval 19">
                <a:extLst>
                  <a:ext uri="{FF2B5EF4-FFF2-40B4-BE49-F238E27FC236}">
                    <a16:creationId xmlns:a16="http://schemas.microsoft.com/office/drawing/2014/main" id="{BD922EAB-A284-463A-A3AD-B18AEAD0EB51}"/>
                  </a:ext>
                </a:extLst>
              </p:cNvPr>
              <p:cNvSpPr/>
              <p:nvPr/>
            </p:nvSpPr>
            <p:spPr>
              <a:xfrm>
                <a:off x="8109345" y="3637192"/>
                <a:ext cx="113030" cy="113030"/>
              </a:xfrm>
              <a:prstGeom prst="ellipse">
                <a:avLst/>
              </a:prstGeom>
              <a:grpFill/>
              <a:ln w="12700" cap="flat" cmpd="sng" algn="ctr">
                <a:noFill/>
                <a:prstDash val="solid"/>
                <a:miter lim="800000"/>
              </a:ln>
              <a:effectLst/>
              <a:extLst>
                <a:ext uri="{91240B29-F687-4F45-9708-019B960494DF}">
                  <a14:hiddenLine xmlns:a14="http://schemas.microsoft.com/office/drawing/2010/main" w="12700" cap="flat" cmpd="sng" algn="ctr">
                    <a:solidFill>
                      <a:srgbClr val="68D1F3"/>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B15DCC8-11F9-43C9-B0A6-16ABFB3905CF}"/>
                  </a:ext>
                </a:extLst>
              </p:cNvPr>
              <p:cNvSpPr/>
              <p:nvPr/>
            </p:nvSpPr>
            <p:spPr>
              <a:xfrm>
                <a:off x="7805820" y="2622508"/>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Unicode MS" pitchFamily="34" charset="-128"/>
                  </a:rPr>
                  <a:t>4</a:t>
                </a:r>
                <a:endParaRPr kumimoji="0" lang="en-GB"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22" name="Group 21">
            <a:extLst>
              <a:ext uri="{FF2B5EF4-FFF2-40B4-BE49-F238E27FC236}">
                <a16:creationId xmlns:a16="http://schemas.microsoft.com/office/drawing/2014/main" id="{6C642524-18DD-4D4A-B228-01A61EF2B338}"/>
              </a:ext>
            </a:extLst>
          </p:cNvPr>
          <p:cNvGrpSpPr/>
          <p:nvPr/>
        </p:nvGrpSpPr>
        <p:grpSpPr>
          <a:xfrm>
            <a:off x="9762791" y="2466251"/>
            <a:ext cx="914400" cy="1283971"/>
            <a:chOff x="9762791" y="2466251"/>
            <a:chExt cx="914400" cy="1283971"/>
          </a:xfrm>
          <a:solidFill>
            <a:srgbClr val="498A3F"/>
          </a:solidFill>
        </p:grpSpPr>
        <p:sp>
          <p:nvSpPr>
            <p:cNvPr id="23" name="Oval 22">
              <a:extLst>
                <a:ext uri="{FF2B5EF4-FFF2-40B4-BE49-F238E27FC236}">
                  <a16:creationId xmlns:a16="http://schemas.microsoft.com/office/drawing/2014/main" id="{71D80BAA-ADFB-4137-992E-14A0EB7BA70A}"/>
                </a:ext>
              </a:extLst>
            </p:cNvPr>
            <p:cNvSpPr/>
            <p:nvPr/>
          </p:nvSpPr>
          <p:spPr>
            <a:xfrm>
              <a:off x="10163474"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ardrop 23">
              <a:extLst>
                <a:ext uri="{FF2B5EF4-FFF2-40B4-BE49-F238E27FC236}">
                  <a16:creationId xmlns:a16="http://schemas.microsoft.com/office/drawing/2014/main" id="{CE79A039-F971-4EB9-BF60-0F6DCAB570C0}"/>
                </a:ext>
              </a:extLst>
            </p:cNvPr>
            <p:cNvSpPr/>
            <p:nvPr/>
          </p:nvSpPr>
          <p:spPr>
            <a:xfrm rot="8100000">
              <a:off x="9762791" y="2466251"/>
              <a:ext cx="914400" cy="914400"/>
            </a:xfrm>
            <a:prstGeom prst="teardrop">
              <a:avLst/>
            </a:prstGeom>
            <a:noFill/>
            <a:ln w="9525">
              <a:solidFill>
                <a:srgbClr val="488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EAEB035-C8F6-4346-A370-3866ED390BDA}"/>
                </a:ext>
              </a:extLst>
            </p:cNvPr>
            <p:cNvSpPr/>
            <p:nvPr/>
          </p:nvSpPr>
          <p:spPr>
            <a:xfrm>
              <a:off x="9859949" y="2622507"/>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Unicode MS" pitchFamily="34" charset="-128"/>
                </a:rPr>
                <a:t>5</a:t>
              </a:r>
              <a:endParaRPr kumimoji="0" lang="en-GB"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CFD88FFF-B8CC-47C6-B1A2-D39A5784A726}"/>
              </a:ext>
            </a:extLst>
          </p:cNvPr>
          <p:cNvSpPr txBox="1"/>
          <p:nvPr/>
        </p:nvSpPr>
        <p:spPr>
          <a:xfrm>
            <a:off x="872354" y="3702631"/>
            <a:ext cx="2199312" cy="2114994"/>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Data Gathering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A data gathering exercise is required to acquire key data sets that can be used to identify theft </a:t>
            </a:r>
          </a:p>
        </p:txBody>
      </p:sp>
      <p:sp>
        <p:nvSpPr>
          <p:cNvPr id="27" name="TextBox 26">
            <a:extLst>
              <a:ext uri="{FF2B5EF4-FFF2-40B4-BE49-F238E27FC236}">
                <a16:creationId xmlns:a16="http://schemas.microsoft.com/office/drawing/2014/main" id="{B5823DEB-DE71-411D-9561-2FCE49514E38}"/>
              </a:ext>
            </a:extLst>
          </p:cNvPr>
          <p:cNvSpPr txBox="1"/>
          <p:nvPr/>
        </p:nvSpPr>
        <p:spPr>
          <a:xfrm>
            <a:off x="2922529" y="3702631"/>
            <a:ext cx="2199312" cy="2114994"/>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Methodology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A methodology was developed based on the data available </a:t>
            </a:r>
          </a:p>
        </p:txBody>
      </p:sp>
      <p:sp>
        <p:nvSpPr>
          <p:cNvPr id="28" name="TextBox 27">
            <a:extLst>
              <a:ext uri="{FF2B5EF4-FFF2-40B4-BE49-F238E27FC236}">
                <a16:creationId xmlns:a16="http://schemas.microsoft.com/office/drawing/2014/main" id="{3565150E-C5B2-43A2-AD30-5B9799A6DDE7}"/>
              </a:ext>
            </a:extLst>
          </p:cNvPr>
          <p:cNvSpPr txBox="1"/>
          <p:nvPr/>
        </p:nvSpPr>
        <p:spPr>
          <a:xfrm>
            <a:off x="4996038" y="3702631"/>
            <a:ext cx="2199312" cy="2114994"/>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Hypothesis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A set of hypothesis is required to test the methodology against </a:t>
            </a:r>
          </a:p>
        </p:txBody>
      </p:sp>
      <p:sp>
        <p:nvSpPr>
          <p:cNvPr id="29" name="TextBox 28">
            <a:extLst>
              <a:ext uri="{FF2B5EF4-FFF2-40B4-BE49-F238E27FC236}">
                <a16:creationId xmlns:a16="http://schemas.microsoft.com/office/drawing/2014/main" id="{4450E935-6C09-463B-B525-9263E8778C3F}"/>
              </a:ext>
            </a:extLst>
          </p:cNvPr>
          <p:cNvSpPr txBox="1"/>
          <p:nvPr/>
        </p:nvSpPr>
        <p:spPr>
          <a:xfrm>
            <a:off x="7066204" y="3702631"/>
            <a:ext cx="2199312" cy="2114994"/>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Hypothesis testing results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Based on the data analysed and hypothesis, some valuable insights will transpire </a:t>
            </a:r>
          </a:p>
        </p:txBody>
      </p:sp>
      <p:sp>
        <p:nvSpPr>
          <p:cNvPr id="30" name="TextBox 29">
            <a:extLst>
              <a:ext uri="{FF2B5EF4-FFF2-40B4-BE49-F238E27FC236}">
                <a16:creationId xmlns:a16="http://schemas.microsoft.com/office/drawing/2014/main" id="{31DC038A-4C4E-4D5C-BBD6-C2CDD631C4F5}"/>
              </a:ext>
            </a:extLst>
          </p:cNvPr>
          <p:cNvSpPr txBox="1"/>
          <p:nvPr/>
        </p:nvSpPr>
        <p:spPr>
          <a:xfrm>
            <a:off x="9120335" y="3702631"/>
            <a:ext cx="2199312" cy="2114994"/>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Final Estimation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Analyses of the insights will provide key points for us to take forward </a:t>
            </a:r>
          </a:p>
        </p:txBody>
      </p:sp>
      <p:sp>
        <p:nvSpPr>
          <p:cNvPr id="33" name="Title 1">
            <a:extLst>
              <a:ext uri="{FF2B5EF4-FFF2-40B4-BE49-F238E27FC236}">
                <a16:creationId xmlns:a16="http://schemas.microsoft.com/office/drawing/2014/main" id="{AD3F0770-1CE0-4C4F-8A65-45879D78B21E}"/>
              </a:ext>
            </a:extLst>
          </p:cNvPr>
          <p:cNvSpPr>
            <a:spLocks noGrp="1"/>
          </p:cNvSpPr>
          <p:nvPr>
            <p:ph type="title"/>
          </p:nvPr>
        </p:nvSpPr>
        <p:spPr>
          <a:xfrm>
            <a:off x="838200" y="365125"/>
            <a:ext cx="9284855" cy="660111"/>
          </a:xfrm>
        </p:spPr>
        <p:txBody>
          <a:bodyPr/>
          <a:lstStyle/>
          <a:p>
            <a:r>
              <a:rPr lang="en-GB"/>
              <a:t>Summary of Methodology </a:t>
            </a:r>
          </a:p>
        </p:txBody>
      </p:sp>
      <p:pic>
        <p:nvPicPr>
          <p:cNvPr id="31" name="Picture 30" descr="A green and white logo&#10;&#10;Description automatically generated with low confidence">
            <a:extLst>
              <a:ext uri="{FF2B5EF4-FFF2-40B4-BE49-F238E27FC236}">
                <a16:creationId xmlns:a16="http://schemas.microsoft.com/office/drawing/2014/main" id="{D2E24CF7-3E5B-4E7F-AED5-94624B019938}"/>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32014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descr="A green and white logo&#10;&#10;Description automatically generated with low confidence">
            <a:extLst>
              <a:ext uri="{FF2B5EF4-FFF2-40B4-BE49-F238E27FC236}">
                <a16:creationId xmlns:a16="http://schemas.microsoft.com/office/drawing/2014/main" id="{047EEECD-3915-486F-89A5-DF77330DBA21}"/>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81" name="Rectangle 80">
            <a:extLst>
              <a:ext uri="{FF2B5EF4-FFF2-40B4-BE49-F238E27FC236}">
                <a16:creationId xmlns:a16="http://schemas.microsoft.com/office/drawing/2014/main" id="{45B89122-3D31-454D-AA65-22DD42867A7A}"/>
              </a:ext>
            </a:extLst>
          </p:cNvPr>
          <p:cNvSpPr/>
          <p:nvPr/>
        </p:nvSpPr>
        <p:spPr>
          <a:xfrm>
            <a:off x="760863" y="1659551"/>
            <a:ext cx="3864242" cy="4425132"/>
          </a:xfrm>
          <a:prstGeom prst="rect">
            <a:avLst/>
          </a:prstGeom>
          <a:solidFill>
            <a:srgbClr val="68A495">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286105CD-8037-41F0-86EF-9A6224BDAE18}"/>
              </a:ext>
            </a:extLst>
          </p:cNvPr>
          <p:cNvSpPr/>
          <p:nvPr/>
        </p:nvSpPr>
        <p:spPr>
          <a:xfrm>
            <a:off x="577780" y="2111396"/>
            <a:ext cx="226520" cy="3972984"/>
          </a:xfrm>
          <a:prstGeom prst="rect">
            <a:avLst/>
          </a:prstGeom>
          <a:solidFill>
            <a:srgbClr val="BC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FCF9BB0-B558-44B0-BE35-4EF8460E3C8B}"/>
              </a:ext>
            </a:extLst>
          </p:cNvPr>
          <p:cNvSpPr/>
          <p:nvPr/>
        </p:nvSpPr>
        <p:spPr>
          <a:xfrm>
            <a:off x="4638379" y="1656297"/>
            <a:ext cx="7194762" cy="4428082"/>
          </a:xfrm>
          <a:prstGeom prst="rect">
            <a:avLst/>
          </a:prstGeom>
          <a:solidFill>
            <a:srgbClr val="68A495">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DD44BA-570F-4958-B060-DBF32B63D4ED}"/>
              </a:ext>
            </a:extLst>
          </p:cNvPr>
          <p:cNvSpPr>
            <a:spLocks noGrp="1"/>
          </p:cNvSpPr>
          <p:nvPr>
            <p:ph type="title"/>
          </p:nvPr>
        </p:nvSpPr>
        <p:spPr/>
        <p:txBody>
          <a:bodyPr/>
          <a:lstStyle/>
          <a:p>
            <a:r>
              <a:rPr lang="en-GB"/>
              <a:t>Methodology overview </a:t>
            </a:r>
          </a:p>
        </p:txBody>
      </p:sp>
      <p:sp>
        <p:nvSpPr>
          <p:cNvPr id="46" name="Rectangle 45">
            <a:extLst>
              <a:ext uri="{FF2B5EF4-FFF2-40B4-BE49-F238E27FC236}">
                <a16:creationId xmlns:a16="http://schemas.microsoft.com/office/drawing/2014/main" id="{89171F3F-6605-4E41-A8A2-52B4765C20DC}"/>
              </a:ext>
            </a:extLst>
          </p:cNvPr>
          <p:cNvSpPr/>
          <p:nvPr/>
        </p:nvSpPr>
        <p:spPr>
          <a:xfrm>
            <a:off x="2813459" y="4256294"/>
            <a:ext cx="2758456" cy="248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1D0AA4B-98B5-48B7-9F11-A15D9541903E}"/>
              </a:ext>
            </a:extLst>
          </p:cNvPr>
          <p:cNvSpPr/>
          <p:nvPr/>
        </p:nvSpPr>
        <p:spPr>
          <a:xfrm>
            <a:off x="6163751" y="3639120"/>
            <a:ext cx="328422" cy="103591"/>
          </a:xfrm>
          <a:prstGeom prst="rect">
            <a:avLst/>
          </a:prstGeom>
          <a:solidFill>
            <a:srgbClr val="FF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48" name="Straight Connector 47">
            <a:extLst>
              <a:ext uri="{FF2B5EF4-FFF2-40B4-BE49-F238E27FC236}">
                <a16:creationId xmlns:a16="http://schemas.microsoft.com/office/drawing/2014/main" id="{C7CC102C-88DC-452E-9E82-9079826E4A9B}"/>
              </a:ext>
            </a:extLst>
          </p:cNvPr>
          <p:cNvCxnSpPr>
            <a:cxnSpLocks/>
          </p:cNvCxnSpPr>
          <p:nvPr/>
        </p:nvCxnSpPr>
        <p:spPr>
          <a:xfrm>
            <a:off x="5652588" y="3639120"/>
            <a:ext cx="939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C5CB5B2-F836-4BC8-8EB9-B80BD7751140}"/>
              </a:ext>
            </a:extLst>
          </p:cNvPr>
          <p:cNvCxnSpPr>
            <a:cxnSpLocks/>
          </p:cNvCxnSpPr>
          <p:nvPr/>
        </p:nvCxnSpPr>
        <p:spPr>
          <a:xfrm>
            <a:off x="5652588" y="5562131"/>
            <a:ext cx="939338"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F461E57-8969-41AA-BED8-E1F0211C6B9A}"/>
              </a:ext>
            </a:extLst>
          </p:cNvPr>
          <p:cNvSpPr/>
          <p:nvPr/>
        </p:nvSpPr>
        <p:spPr>
          <a:xfrm>
            <a:off x="6163751" y="3742712"/>
            <a:ext cx="328422" cy="319688"/>
          </a:xfrm>
          <a:prstGeom prst="rect">
            <a:avLst/>
          </a:prstGeom>
          <a:solidFill>
            <a:srgbClr val="A6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6C643CC8-84B8-41FD-BDA7-AE713823E389}"/>
              </a:ext>
            </a:extLst>
          </p:cNvPr>
          <p:cNvSpPr/>
          <p:nvPr/>
        </p:nvSpPr>
        <p:spPr>
          <a:xfrm>
            <a:off x="6163751" y="4062401"/>
            <a:ext cx="328422" cy="393444"/>
          </a:xfrm>
          <a:prstGeom prst="rect">
            <a:avLst/>
          </a:prstGeom>
          <a:solidFill>
            <a:srgbClr val="FF8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0958D502-05D3-4E22-B821-DC929197F2E2}"/>
              </a:ext>
            </a:extLst>
          </p:cNvPr>
          <p:cNvSpPr/>
          <p:nvPr/>
        </p:nvSpPr>
        <p:spPr>
          <a:xfrm>
            <a:off x="6163751" y="4454136"/>
            <a:ext cx="328422" cy="1107995"/>
          </a:xfrm>
          <a:prstGeom prst="rect">
            <a:avLst/>
          </a:prstGeom>
          <a:solidFill>
            <a:srgbClr val="0F6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53" name="Straight Connector 52">
            <a:extLst>
              <a:ext uri="{FF2B5EF4-FFF2-40B4-BE49-F238E27FC236}">
                <a16:creationId xmlns:a16="http://schemas.microsoft.com/office/drawing/2014/main" id="{D990C84D-E1DB-4E62-AE47-48923C4695AB}"/>
              </a:ext>
            </a:extLst>
          </p:cNvPr>
          <p:cNvCxnSpPr>
            <a:cxnSpLocks/>
          </p:cNvCxnSpPr>
          <p:nvPr/>
        </p:nvCxnSpPr>
        <p:spPr>
          <a:xfrm flipV="1">
            <a:off x="5738483" y="3639120"/>
            <a:ext cx="0" cy="192301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6729FE6D-2F17-4988-B1CF-DB7EBDE9CEB2}"/>
              </a:ext>
            </a:extLst>
          </p:cNvPr>
          <p:cNvSpPr txBox="1"/>
          <p:nvPr/>
        </p:nvSpPr>
        <p:spPr>
          <a:xfrm rot="16200000">
            <a:off x="5169519" y="4492903"/>
            <a:ext cx="1107996" cy="21544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F6A73"/>
                </a:solidFill>
                <a:effectLst/>
                <a:uLnTx/>
                <a:uFillTx/>
                <a:latin typeface="Calibri" panose="020F0502020204030204"/>
                <a:ea typeface="+mn-ea"/>
                <a:cs typeface="+mn-cs"/>
              </a:rPr>
              <a:t>TRAS Investigations</a:t>
            </a:r>
          </a:p>
        </p:txBody>
      </p:sp>
      <p:sp>
        <p:nvSpPr>
          <p:cNvPr id="55" name="TextBox 54">
            <a:extLst>
              <a:ext uri="{FF2B5EF4-FFF2-40B4-BE49-F238E27FC236}">
                <a16:creationId xmlns:a16="http://schemas.microsoft.com/office/drawing/2014/main" id="{0EC13960-9D83-45B5-9AE4-17E7114CFD3F}"/>
              </a:ext>
            </a:extLst>
          </p:cNvPr>
          <p:cNvSpPr txBox="1"/>
          <p:nvPr/>
        </p:nvSpPr>
        <p:spPr>
          <a:xfrm>
            <a:off x="6684681" y="3615950"/>
            <a:ext cx="46679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Other</a:t>
            </a:r>
          </a:p>
        </p:txBody>
      </p:sp>
      <p:sp>
        <p:nvSpPr>
          <p:cNvPr id="56" name="TextBox 55">
            <a:extLst>
              <a:ext uri="{FF2B5EF4-FFF2-40B4-BE49-F238E27FC236}">
                <a16:creationId xmlns:a16="http://schemas.microsoft.com/office/drawing/2014/main" id="{93F115F0-1EB1-4901-AFB2-F843D4D83E69}"/>
              </a:ext>
            </a:extLst>
          </p:cNvPr>
          <p:cNvSpPr txBox="1"/>
          <p:nvPr/>
        </p:nvSpPr>
        <p:spPr>
          <a:xfrm>
            <a:off x="6684681" y="3851000"/>
            <a:ext cx="103297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Unproven Suspicion of theft</a:t>
            </a:r>
          </a:p>
        </p:txBody>
      </p:sp>
      <p:sp>
        <p:nvSpPr>
          <p:cNvPr id="57" name="TextBox 56">
            <a:extLst>
              <a:ext uri="{FF2B5EF4-FFF2-40B4-BE49-F238E27FC236}">
                <a16:creationId xmlns:a16="http://schemas.microsoft.com/office/drawing/2014/main" id="{3EADF736-9AFC-4171-904E-D2E7F135611E}"/>
              </a:ext>
            </a:extLst>
          </p:cNvPr>
          <p:cNvSpPr txBox="1"/>
          <p:nvPr/>
        </p:nvSpPr>
        <p:spPr>
          <a:xfrm>
            <a:off x="6684682" y="4259362"/>
            <a:ext cx="112573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Confirmed Theft (with a value for energy loss)</a:t>
            </a:r>
          </a:p>
        </p:txBody>
      </p:sp>
      <p:sp>
        <p:nvSpPr>
          <p:cNvPr id="58" name="TextBox 57">
            <a:extLst>
              <a:ext uri="{FF2B5EF4-FFF2-40B4-BE49-F238E27FC236}">
                <a16:creationId xmlns:a16="http://schemas.microsoft.com/office/drawing/2014/main" id="{E47D2534-4525-4C67-A694-F5486D32F810}"/>
              </a:ext>
            </a:extLst>
          </p:cNvPr>
          <p:cNvSpPr txBox="1"/>
          <p:nvPr/>
        </p:nvSpPr>
        <p:spPr>
          <a:xfrm>
            <a:off x="6684681" y="4852990"/>
            <a:ext cx="70083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No Thefts</a:t>
            </a:r>
          </a:p>
        </p:txBody>
      </p:sp>
      <p:cxnSp>
        <p:nvCxnSpPr>
          <p:cNvPr id="59" name="Connector: Curved 58">
            <a:extLst>
              <a:ext uri="{FF2B5EF4-FFF2-40B4-BE49-F238E27FC236}">
                <a16:creationId xmlns:a16="http://schemas.microsoft.com/office/drawing/2014/main" id="{ED8B4D78-8E0D-4D4D-B438-BF1A66AED6FA}"/>
              </a:ext>
            </a:extLst>
          </p:cNvPr>
          <p:cNvCxnSpPr>
            <a:cxnSpLocks/>
            <a:stCxn id="47" idx="3"/>
            <a:endCxn id="55" idx="1"/>
          </p:cNvCxnSpPr>
          <p:nvPr/>
        </p:nvCxnSpPr>
        <p:spPr>
          <a:xfrm>
            <a:off x="6492173" y="3690916"/>
            <a:ext cx="192508" cy="40450"/>
          </a:xfrm>
          <a:prstGeom prst="curvedConnector3">
            <a:avLst/>
          </a:prstGeom>
          <a:ln>
            <a:solidFill>
              <a:srgbClr val="FF5770"/>
            </a:solidFill>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15E580FB-7F58-46ED-8A6F-89031B4210ED}"/>
              </a:ext>
            </a:extLst>
          </p:cNvPr>
          <p:cNvCxnSpPr>
            <a:cxnSpLocks/>
            <a:stCxn id="50" idx="3"/>
            <a:endCxn id="56" idx="1"/>
          </p:cNvCxnSpPr>
          <p:nvPr/>
        </p:nvCxnSpPr>
        <p:spPr>
          <a:xfrm>
            <a:off x="6492173" y="3902556"/>
            <a:ext cx="192508" cy="202360"/>
          </a:xfrm>
          <a:prstGeom prst="curvedConnector3">
            <a:avLst/>
          </a:prstGeom>
          <a:ln>
            <a:solidFill>
              <a:srgbClr val="A6001A"/>
            </a:solidFill>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373A649B-4341-4552-98DA-6E6F2B0B3BB7}"/>
              </a:ext>
            </a:extLst>
          </p:cNvPr>
          <p:cNvCxnSpPr>
            <a:cxnSpLocks/>
            <a:stCxn id="51" idx="3"/>
            <a:endCxn id="57" idx="1"/>
          </p:cNvCxnSpPr>
          <p:nvPr/>
        </p:nvCxnSpPr>
        <p:spPr>
          <a:xfrm>
            <a:off x="6492173" y="4259123"/>
            <a:ext cx="192509" cy="254155"/>
          </a:xfrm>
          <a:prstGeom prst="curvedConnector3">
            <a:avLst/>
          </a:prstGeom>
          <a:ln>
            <a:solidFill>
              <a:srgbClr val="FF8E12"/>
            </a:solidFill>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647EB8DF-DE7D-4BDC-990C-3D5FDE38D519}"/>
              </a:ext>
            </a:extLst>
          </p:cNvPr>
          <p:cNvCxnSpPr>
            <a:cxnSpLocks/>
            <a:endCxn id="58" idx="1"/>
          </p:cNvCxnSpPr>
          <p:nvPr/>
        </p:nvCxnSpPr>
        <p:spPr>
          <a:xfrm flipV="1">
            <a:off x="6492173" y="4968406"/>
            <a:ext cx="192508" cy="52919"/>
          </a:xfrm>
          <a:prstGeom prst="curvedConnector3">
            <a:avLst/>
          </a:prstGeom>
          <a:ln>
            <a:solidFill>
              <a:srgbClr val="0F6A73"/>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41EBFBE-4278-4C3F-A965-89365B85D0FB}"/>
              </a:ext>
            </a:extLst>
          </p:cNvPr>
          <p:cNvSpPr txBox="1"/>
          <p:nvPr/>
        </p:nvSpPr>
        <p:spPr>
          <a:xfrm rot="16200000">
            <a:off x="-646946" y="3466223"/>
            <a:ext cx="26580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Visual representation</a:t>
            </a:r>
          </a:p>
        </p:txBody>
      </p:sp>
      <p:sp>
        <p:nvSpPr>
          <p:cNvPr id="75" name="TextBox 74">
            <a:extLst>
              <a:ext uri="{FF2B5EF4-FFF2-40B4-BE49-F238E27FC236}">
                <a16:creationId xmlns:a16="http://schemas.microsoft.com/office/drawing/2014/main" id="{260A0D59-465B-47A9-A6FD-6094EE5CC5AA}"/>
              </a:ext>
            </a:extLst>
          </p:cNvPr>
          <p:cNvSpPr txBox="1"/>
          <p:nvPr/>
        </p:nvSpPr>
        <p:spPr>
          <a:xfrm rot="16200000">
            <a:off x="279296" y="1586089"/>
            <a:ext cx="8408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68A495"/>
                </a:solidFill>
                <a:effectLst/>
                <a:uLnTx/>
                <a:uFillTx/>
                <a:latin typeface="Roboto" panose="02000000000000000000" pitchFamily="2" charset="0"/>
                <a:ea typeface="Roboto" panose="02000000000000000000" pitchFamily="2" charset="0"/>
                <a:cs typeface="+mn-cs"/>
              </a:rPr>
              <a:t>Steps</a:t>
            </a:r>
          </a:p>
        </p:txBody>
      </p:sp>
      <p:cxnSp>
        <p:nvCxnSpPr>
          <p:cNvPr id="77" name="Straight Connector 76">
            <a:extLst>
              <a:ext uri="{FF2B5EF4-FFF2-40B4-BE49-F238E27FC236}">
                <a16:creationId xmlns:a16="http://schemas.microsoft.com/office/drawing/2014/main" id="{EDB48DA7-C8BD-427F-A5F6-341FEDEC85CD}"/>
              </a:ext>
            </a:extLst>
          </p:cNvPr>
          <p:cNvCxnSpPr>
            <a:cxnSpLocks/>
          </p:cNvCxnSpPr>
          <p:nvPr/>
        </p:nvCxnSpPr>
        <p:spPr>
          <a:xfrm>
            <a:off x="786976" y="2098261"/>
            <a:ext cx="29120" cy="3986118"/>
          </a:xfrm>
          <a:prstGeom prst="line">
            <a:avLst/>
          </a:prstGeom>
          <a:ln w="28575">
            <a:solidFill>
              <a:srgbClr val="68A495"/>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8ED58A5A-62AF-4142-941E-361F9C44BB24}"/>
              </a:ext>
            </a:extLst>
          </p:cNvPr>
          <p:cNvSpPr/>
          <p:nvPr/>
        </p:nvSpPr>
        <p:spPr>
          <a:xfrm rot="5400000">
            <a:off x="6179190" y="-3565544"/>
            <a:ext cx="245478" cy="11082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1C000EF7-1843-45BD-8F3B-8B6DD6F29CE0}"/>
              </a:ext>
            </a:extLst>
          </p:cNvPr>
          <p:cNvSpPr txBox="1"/>
          <p:nvPr/>
        </p:nvSpPr>
        <p:spPr>
          <a:xfrm>
            <a:off x="1563548" y="1627314"/>
            <a:ext cx="287783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0ADA3">
                    <a:lumMod val="50000"/>
                  </a:srgbClr>
                </a:solidFill>
                <a:effectLst/>
                <a:uLnTx/>
                <a:uFillTx/>
                <a:latin typeface="Roboto" panose="02000000000000000000" pitchFamily="2" charset="0"/>
                <a:ea typeface="Roboto" panose="02000000000000000000" pitchFamily="2" charset="0"/>
                <a:cs typeface="+mn-cs"/>
              </a:rPr>
              <a:t>Pre methodology development </a:t>
            </a:r>
          </a:p>
        </p:txBody>
      </p:sp>
      <p:sp>
        <p:nvSpPr>
          <p:cNvPr id="84" name="TextBox 83">
            <a:extLst>
              <a:ext uri="{FF2B5EF4-FFF2-40B4-BE49-F238E27FC236}">
                <a16:creationId xmlns:a16="http://schemas.microsoft.com/office/drawing/2014/main" id="{B58764CC-9C7C-4DD7-8E66-54AD42A5AE33}"/>
              </a:ext>
            </a:extLst>
          </p:cNvPr>
          <p:cNvSpPr txBox="1"/>
          <p:nvPr/>
        </p:nvSpPr>
        <p:spPr>
          <a:xfrm>
            <a:off x="7659750" y="1624849"/>
            <a:ext cx="287783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0ADA3">
                    <a:lumMod val="50000"/>
                  </a:srgbClr>
                </a:solidFill>
                <a:effectLst/>
                <a:uLnTx/>
                <a:uFillTx/>
                <a:latin typeface="Roboto" panose="02000000000000000000" pitchFamily="2" charset="0"/>
                <a:ea typeface="Roboto" panose="02000000000000000000" pitchFamily="2" charset="0"/>
                <a:cs typeface="+mn-cs"/>
              </a:rPr>
              <a:t>Development of  Methodology </a:t>
            </a:r>
          </a:p>
        </p:txBody>
      </p:sp>
      <p:cxnSp>
        <p:nvCxnSpPr>
          <p:cNvPr id="87" name="Straight Connector 86">
            <a:extLst>
              <a:ext uri="{FF2B5EF4-FFF2-40B4-BE49-F238E27FC236}">
                <a16:creationId xmlns:a16="http://schemas.microsoft.com/office/drawing/2014/main" id="{F26B26CC-2505-4E72-B934-D61F16126913}"/>
              </a:ext>
            </a:extLst>
          </p:cNvPr>
          <p:cNvCxnSpPr>
            <a:cxnSpLocks/>
          </p:cNvCxnSpPr>
          <p:nvPr/>
        </p:nvCxnSpPr>
        <p:spPr>
          <a:xfrm>
            <a:off x="4618672" y="1667512"/>
            <a:ext cx="19707" cy="4411195"/>
          </a:xfrm>
          <a:prstGeom prst="line">
            <a:avLst/>
          </a:prstGeom>
          <a:ln>
            <a:solidFill>
              <a:srgbClr val="68A495"/>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DBC8BD-071C-4821-8025-83A29E3885AA}"/>
              </a:ext>
            </a:extLst>
          </p:cNvPr>
          <p:cNvCxnSpPr>
            <a:cxnSpLocks/>
          </p:cNvCxnSpPr>
          <p:nvPr/>
        </p:nvCxnSpPr>
        <p:spPr>
          <a:xfrm>
            <a:off x="8751846" y="1838853"/>
            <a:ext cx="39184" cy="4245526"/>
          </a:xfrm>
          <a:prstGeom prst="line">
            <a:avLst/>
          </a:prstGeom>
          <a:ln>
            <a:solidFill>
              <a:srgbClr val="68A495"/>
            </a:solidFill>
            <a:prstDash val="dash"/>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CB8E7288-D92F-400C-BA0D-8D2304B6047D}"/>
              </a:ext>
            </a:extLst>
          </p:cNvPr>
          <p:cNvSpPr/>
          <p:nvPr/>
        </p:nvSpPr>
        <p:spPr>
          <a:xfrm>
            <a:off x="5487114" y="3281603"/>
            <a:ext cx="2758456" cy="248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pic>
        <p:nvPicPr>
          <p:cNvPr id="102" name="Picture 2" descr="Command-Line Cartography for a UK Election | by Stephen Wood | Towards Data  Science">
            <a:extLst>
              <a:ext uri="{FF2B5EF4-FFF2-40B4-BE49-F238E27FC236}">
                <a16:creationId xmlns:a16="http://schemas.microsoft.com/office/drawing/2014/main" id="{D264F97E-2F27-4478-84B2-3C4ED2B33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5250" y="3684698"/>
            <a:ext cx="1010018" cy="1816855"/>
          </a:xfrm>
          <a:prstGeom prst="rect">
            <a:avLst/>
          </a:prstGeom>
          <a:noFill/>
          <a:extLst>
            <a:ext uri="{909E8E84-426E-40DD-AFC4-6F175D3DCCD1}">
              <a14:hiddenFill xmlns:a14="http://schemas.microsoft.com/office/drawing/2010/main">
                <a:solidFill>
                  <a:srgbClr val="FFFFFF"/>
                </a:solidFill>
              </a14:hiddenFill>
            </a:ext>
          </a:extLst>
        </p:spPr>
      </p:pic>
      <p:grpSp>
        <p:nvGrpSpPr>
          <p:cNvPr id="103" name="Group 102">
            <a:extLst>
              <a:ext uri="{FF2B5EF4-FFF2-40B4-BE49-F238E27FC236}">
                <a16:creationId xmlns:a16="http://schemas.microsoft.com/office/drawing/2014/main" id="{58203D75-FC3A-4605-8D85-C0BE4858B844}"/>
              </a:ext>
            </a:extLst>
          </p:cNvPr>
          <p:cNvGrpSpPr/>
          <p:nvPr/>
        </p:nvGrpSpPr>
        <p:grpSpPr>
          <a:xfrm>
            <a:off x="10153048" y="3568754"/>
            <a:ext cx="174568" cy="436017"/>
            <a:chOff x="7124007" y="1962674"/>
            <a:chExt cx="551412" cy="1923011"/>
          </a:xfrm>
        </p:grpSpPr>
        <p:sp>
          <p:nvSpPr>
            <p:cNvPr id="104" name="Rectangle 103">
              <a:extLst>
                <a:ext uri="{FF2B5EF4-FFF2-40B4-BE49-F238E27FC236}">
                  <a16:creationId xmlns:a16="http://schemas.microsoft.com/office/drawing/2014/main" id="{88AD0961-7502-4CCB-9DF5-FD6058A6FC9A}"/>
                </a:ext>
              </a:extLst>
            </p:cNvPr>
            <p:cNvSpPr/>
            <p:nvPr/>
          </p:nvSpPr>
          <p:spPr>
            <a:xfrm>
              <a:off x="7247245" y="1962674"/>
              <a:ext cx="328422" cy="201639"/>
            </a:xfrm>
            <a:prstGeom prst="rect">
              <a:avLst/>
            </a:prstGeom>
            <a:solidFill>
              <a:srgbClr val="FF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105" name="Straight Connector 104">
              <a:extLst>
                <a:ext uri="{FF2B5EF4-FFF2-40B4-BE49-F238E27FC236}">
                  <a16:creationId xmlns:a16="http://schemas.microsoft.com/office/drawing/2014/main" id="{FEB857FF-58C0-481D-8F98-81E1E4D7E326}"/>
                </a:ext>
              </a:extLst>
            </p:cNvPr>
            <p:cNvCxnSpPr>
              <a:cxnSpLocks/>
            </p:cNvCxnSpPr>
            <p:nvPr/>
          </p:nvCxnSpPr>
          <p:spPr>
            <a:xfrm>
              <a:off x="7124007" y="1962674"/>
              <a:ext cx="551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E6AC4D7-85EC-44DD-8932-EAE6ABBE6512}"/>
                </a:ext>
              </a:extLst>
            </p:cNvPr>
            <p:cNvCxnSpPr>
              <a:cxnSpLocks/>
            </p:cNvCxnSpPr>
            <p:nvPr/>
          </p:nvCxnSpPr>
          <p:spPr>
            <a:xfrm>
              <a:off x="7124007" y="3885685"/>
              <a:ext cx="551412" cy="0"/>
            </a:xfrm>
            <a:prstGeom prst="line">
              <a:avLst/>
            </a:prstGeom>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CD2EE86C-E169-4CB5-9FA3-8D8734866C8B}"/>
                </a:ext>
              </a:extLst>
            </p:cNvPr>
            <p:cNvSpPr/>
            <p:nvPr/>
          </p:nvSpPr>
          <p:spPr>
            <a:xfrm>
              <a:off x="7247245" y="2164313"/>
              <a:ext cx="328422" cy="615084"/>
            </a:xfrm>
            <a:prstGeom prst="rect">
              <a:avLst/>
            </a:prstGeom>
            <a:solidFill>
              <a:srgbClr val="A6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024B6244-E5BE-4F3E-A3BB-E566A2CF17C1}"/>
                </a:ext>
              </a:extLst>
            </p:cNvPr>
            <p:cNvSpPr/>
            <p:nvPr/>
          </p:nvSpPr>
          <p:spPr>
            <a:xfrm>
              <a:off x="7247244" y="2779399"/>
              <a:ext cx="328422" cy="492529"/>
            </a:xfrm>
            <a:prstGeom prst="rect">
              <a:avLst/>
            </a:prstGeom>
            <a:solidFill>
              <a:srgbClr val="FF8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809B0C85-B6C9-4BD9-9C60-EC4E5523333C}"/>
                </a:ext>
              </a:extLst>
            </p:cNvPr>
            <p:cNvSpPr/>
            <p:nvPr/>
          </p:nvSpPr>
          <p:spPr>
            <a:xfrm>
              <a:off x="7247244" y="3271928"/>
              <a:ext cx="328422" cy="613757"/>
            </a:xfrm>
            <a:prstGeom prst="rect">
              <a:avLst/>
            </a:prstGeom>
            <a:solidFill>
              <a:srgbClr val="0F6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grpSp>
        <p:nvGrpSpPr>
          <p:cNvPr id="110" name="Group 109">
            <a:extLst>
              <a:ext uri="{FF2B5EF4-FFF2-40B4-BE49-F238E27FC236}">
                <a16:creationId xmlns:a16="http://schemas.microsoft.com/office/drawing/2014/main" id="{72951A88-1CD9-4D6D-9704-4AC71F238FDF}"/>
              </a:ext>
            </a:extLst>
          </p:cNvPr>
          <p:cNvGrpSpPr/>
          <p:nvPr/>
        </p:nvGrpSpPr>
        <p:grpSpPr>
          <a:xfrm>
            <a:off x="10153048" y="4155700"/>
            <a:ext cx="174568" cy="436017"/>
            <a:chOff x="7124007" y="1962674"/>
            <a:chExt cx="551412" cy="1923011"/>
          </a:xfrm>
        </p:grpSpPr>
        <p:sp>
          <p:nvSpPr>
            <p:cNvPr id="111" name="Rectangle 110">
              <a:extLst>
                <a:ext uri="{FF2B5EF4-FFF2-40B4-BE49-F238E27FC236}">
                  <a16:creationId xmlns:a16="http://schemas.microsoft.com/office/drawing/2014/main" id="{FEE8BB2F-0B18-4CF4-814D-11BEF9991C20}"/>
                </a:ext>
              </a:extLst>
            </p:cNvPr>
            <p:cNvSpPr/>
            <p:nvPr/>
          </p:nvSpPr>
          <p:spPr>
            <a:xfrm>
              <a:off x="7247245" y="1962674"/>
              <a:ext cx="328422" cy="577948"/>
            </a:xfrm>
            <a:prstGeom prst="rect">
              <a:avLst/>
            </a:prstGeom>
            <a:solidFill>
              <a:srgbClr val="FF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112" name="Straight Connector 111">
              <a:extLst>
                <a:ext uri="{FF2B5EF4-FFF2-40B4-BE49-F238E27FC236}">
                  <a16:creationId xmlns:a16="http://schemas.microsoft.com/office/drawing/2014/main" id="{A533BDE3-1C1C-4BA1-84AE-FDDE8F7C82D9}"/>
                </a:ext>
              </a:extLst>
            </p:cNvPr>
            <p:cNvCxnSpPr>
              <a:cxnSpLocks/>
            </p:cNvCxnSpPr>
            <p:nvPr/>
          </p:nvCxnSpPr>
          <p:spPr>
            <a:xfrm>
              <a:off x="7124007" y="1962674"/>
              <a:ext cx="551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7A3C71E-9AE4-40B2-8C68-4713B6356606}"/>
                </a:ext>
              </a:extLst>
            </p:cNvPr>
            <p:cNvCxnSpPr>
              <a:cxnSpLocks/>
            </p:cNvCxnSpPr>
            <p:nvPr/>
          </p:nvCxnSpPr>
          <p:spPr>
            <a:xfrm>
              <a:off x="7124007" y="3885685"/>
              <a:ext cx="551412" cy="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D78FFFD8-3D3B-4008-A265-5FFD7E1853EF}"/>
                </a:ext>
              </a:extLst>
            </p:cNvPr>
            <p:cNvSpPr/>
            <p:nvPr/>
          </p:nvSpPr>
          <p:spPr>
            <a:xfrm>
              <a:off x="7247245" y="2540618"/>
              <a:ext cx="328422" cy="477766"/>
            </a:xfrm>
            <a:prstGeom prst="rect">
              <a:avLst/>
            </a:prstGeom>
            <a:solidFill>
              <a:srgbClr val="A6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8208E1D1-598D-4B86-AA3A-3DB743921630}"/>
                </a:ext>
              </a:extLst>
            </p:cNvPr>
            <p:cNvSpPr/>
            <p:nvPr/>
          </p:nvSpPr>
          <p:spPr>
            <a:xfrm>
              <a:off x="7247245" y="3018388"/>
              <a:ext cx="328422" cy="253536"/>
            </a:xfrm>
            <a:prstGeom prst="rect">
              <a:avLst/>
            </a:prstGeom>
            <a:solidFill>
              <a:srgbClr val="FF8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5B9B6F86-4C05-467F-AD71-757CD3A59D0B}"/>
                </a:ext>
              </a:extLst>
            </p:cNvPr>
            <p:cNvSpPr/>
            <p:nvPr/>
          </p:nvSpPr>
          <p:spPr>
            <a:xfrm>
              <a:off x="7247244" y="3271928"/>
              <a:ext cx="328422" cy="613757"/>
            </a:xfrm>
            <a:prstGeom prst="rect">
              <a:avLst/>
            </a:prstGeom>
            <a:solidFill>
              <a:srgbClr val="0F6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grpSp>
        <p:nvGrpSpPr>
          <p:cNvPr id="117" name="Group 116">
            <a:extLst>
              <a:ext uri="{FF2B5EF4-FFF2-40B4-BE49-F238E27FC236}">
                <a16:creationId xmlns:a16="http://schemas.microsoft.com/office/drawing/2014/main" id="{D278A15E-F01D-49C5-B8BF-E292A7197D96}"/>
              </a:ext>
            </a:extLst>
          </p:cNvPr>
          <p:cNvGrpSpPr/>
          <p:nvPr/>
        </p:nvGrpSpPr>
        <p:grpSpPr>
          <a:xfrm>
            <a:off x="10153048" y="4742646"/>
            <a:ext cx="174568" cy="436017"/>
            <a:chOff x="7124007" y="1962674"/>
            <a:chExt cx="551412" cy="1923011"/>
          </a:xfrm>
        </p:grpSpPr>
        <p:sp>
          <p:nvSpPr>
            <p:cNvPr id="118" name="Rectangle 117">
              <a:extLst>
                <a:ext uri="{FF2B5EF4-FFF2-40B4-BE49-F238E27FC236}">
                  <a16:creationId xmlns:a16="http://schemas.microsoft.com/office/drawing/2014/main" id="{47A88574-66AD-47A7-B913-62B85EA2BE61}"/>
                </a:ext>
              </a:extLst>
            </p:cNvPr>
            <p:cNvSpPr/>
            <p:nvPr/>
          </p:nvSpPr>
          <p:spPr>
            <a:xfrm>
              <a:off x="7247245" y="1962674"/>
              <a:ext cx="328422" cy="1234772"/>
            </a:xfrm>
            <a:prstGeom prst="rect">
              <a:avLst/>
            </a:prstGeom>
            <a:solidFill>
              <a:srgbClr val="FF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119" name="Straight Connector 118">
              <a:extLst>
                <a:ext uri="{FF2B5EF4-FFF2-40B4-BE49-F238E27FC236}">
                  <a16:creationId xmlns:a16="http://schemas.microsoft.com/office/drawing/2014/main" id="{E458043F-8B99-4DBD-8DA5-A8E1922D5466}"/>
                </a:ext>
              </a:extLst>
            </p:cNvPr>
            <p:cNvCxnSpPr>
              <a:cxnSpLocks/>
            </p:cNvCxnSpPr>
            <p:nvPr/>
          </p:nvCxnSpPr>
          <p:spPr>
            <a:xfrm>
              <a:off x="7124007" y="1962674"/>
              <a:ext cx="551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80FF5F6-4BC7-44DA-82AB-CE0F358CD690}"/>
                </a:ext>
              </a:extLst>
            </p:cNvPr>
            <p:cNvCxnSpPr>
              <a:cxnSpLocks/>
            </p:cNvCxnSpPr>
            <p:nvPr/>
          </p:nvCxnSpPr>
          <p:spPr>
            <a:xfrm>
              <a:off x="7124007" y="3885685"/>
              <a:ext cx="551412" cy="0"/>
            </a:xfrm>
            <a:prstGeom prst="line">
              <a:avLst/>
            </a:prstGeom>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CEF3F25C-AD99-48BB-9B2B-B42DE1A2D6A7}"/>
                </a:ext>
              </a:extLst>
            </p:cNvPr>
            <p:cNvSpPr/>
            <p:nvPr/>
          </p:nvSpPr>
          <p:spPr>
            <a:xfrm>
              <a:off x="7247245" y="3158193"/>
              <a:ext cx="328422" cy="201639"/>
            </a:xfrm>
            <a:prstGeom prst="rect">
              <a:avLst/>
            </a:prstGeom>
            <a:solidFill>
              <a:srgbClr val="A6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5775AEFA-0B11-4196-9A99-5625B01EF0EC}"/>
                </a:ext>
              </a:extLst>
            </p:cNvPr>
            <p:cNvSpPr/>
            <p:nvPr/>
          </p:nvSpPr>
          <p:spPr>
            <a:xfrm>
              <a:off x="7247241" y="3359846"/>
              <a:ext cx="328422" cy="201639"/>
            </a:xfrm>
            <a:prstGeom prst="rect">
              <a:avLst/>
            </a:prstGeom>
            <a:solidFill>
              <a:srgbClr val="FF8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8A684C3F-7ACA-426F-A3B3-B09B476B351B}"/>
                </a:ext>
              </a:extLst>
            </p:cNvPr>
            <p:cNvSpPr/>
            <p:nvPr/>
          </p:nvSpPr>
          <p:spPr>
            <a:xfrm>
              <a:off x="7247245" y="3561494"/>
              <a:ext cx="328422" cy="324191"/>
            </a:xfrm>
            <a:prstGeom prst="rect">
              <a:avLst/>
            </a:prstGeom>
            <a:solidFill>
              <a:srgbClr val="0F6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grpSp>
        <p:nvGrpSpPr>
          <p:cNvPr id="124" name="Group 123">
            <a:extLst>
              <a:ext uri="{FF2B5EF4-FFF2-40B4-BE49-F238E27FC236}">
                <a16:creationId xmlns:a16="http://schemas.microsoft.com/office/drawing/2014/main" id="{9AFBA101-8831-438E-AE69-141EE9625D87}"/>
              </a:ext>
            </a:extLst>
          </p:cNvPr>
          <p:cNvGrpSpPr/>
          <p:nvPr/>
        </p:nvGrpSpPr>
        <p:grpSpPr>
          <a:xfrm>
            <a:off x="10148408" y="5312706"/>
            <a:ext cx="174568" cy="436017"/>
            <a:chOff x="7124007" y="1962674"/>
            <a:chExt cx="551412" cy="1923011"/>
          </a:xfrm>
        </p:grpSpPr>
        <p:sp>
          <p:nvSpPr>
            <p:cNvPr id="125" name="Rectangle 124">
              <a:extLst>
                <a:ext uri="{FF2B5EF4-FFF2-40B4-BE49-F238E27FC236}">
                  <a16:creationId xmlns:a16="http://schemas.microsoft.com/office/drawing/2014/main" id="{19C8555A-51B2-4917-9DDC-B0E08BEAD3FB}"/>
                </a:ext>
              </a:extLst>
            </p:cNvPr>
            <p:cNvSpPr/>
            <p:nvPr/>
          </p:nvSpPr>
          <p:spPr>
            <a:xfrm>
              <a:off x="7247244" y="1962674"/>
              <a:ext cx="328422" cy="324196"/>
            </a:xfrm>
            <a:prstGeom prst="rect">
              <a:avLst/>
            </a:prstGeom>
            <a:solidFill>
              <a:srgbClr val="FF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126" name="Straight Connector 125">
              <a:extLst>
                <a:ext uri="{FF2B5EF4-FFF2-40B4-BE49-F238E27FC236}">
                  <a16:creationId xmlns:a16="http://schemas.microsoft.com/office/drawing/2014/main" id="{0BB47734-B8E6-485A-B03D-6CA7291E8351}"/>
                </a:ext>
              </a:extLst>
            </p:cNvPr>
            <p:cNvCxnSpPr>
              <a:cxnSpLocks/>
            </p:cNvCxnSpPr>
            <p:nvPr/>
          </p:nvCxnSpPr>
          <p:spPr>
            <a:xfrm>
              <a:off x="7124007" y="1962674"/>
              <a:ext cx="551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AE7F664-192E-43C1-A4D8-780ECE92C7B5}"/>
                </a:ext>
              </a:extLst>
            </p:cNvPr>
            <p:cNvCxnSpPr>
              <a:cxnSpLocks/>
            </p:cNvCxnSpPr>
            <p:nvPr/>
          </p:nvCxnSpPr>
          <p:spPr>
            <a:xfrm>
              <a:off x="7124007" y="3885685"/>
              <a:ext cx="551412" cy="0"/>
            </a:xfrm>
            <a:prstGeom prst="line">
              <a:avLst/>
            </a:prstGeom>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5F22FA8D-C084-47E0-8E9B-2C630183F30E}"/>
                </a:ext>
              </a:extLst>
            </p:cNvPr>
            <p:cNvSpPr/>
            <p:nvPr/>
          </p:nvSpPr>
          <p:spPr>
            <a:xfrm>
              <a:off x="7247244" y="2286870"/>
              <a:ext cx="328422" cy="492529"/>
            </a:xfrm>
            <a:prstGeom prst="rect">
              <a:avLst/>
            </a:prstGeom>
            <a:solidFill>
              <a:srgbClr val="A6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797C1CA7-CD64-40C0-A266-B0FBD891F713}"/>
                </a:ext>
              </a:extLst>
            </p:cNvPr>
            <p:cNvSpPr/>
            <p:nvPr/>
          </p:nvSpPr>
          <p:spPr>
            <a:xfrm>
              <a:off x="7247244" y="2779399"/>
              <a:ext cx="328422" cy="492529"/>
            </a:xfrm>
            <a:prstGeom prst="rect">
              <a:avLst/>
            </a:prstGeom>
            <a:solidFill>
              <a:srgbClr val="FF8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30" name="Rectangle 129">
              <a:extLst>
                <a:ext uri="{FF2B5EF4-FFF2-40B4-BE49-F238E27FC236}">
                  <a16:creationId xmlns:a16="http://schemas.microsoft.com/office/drawing/2014/main" id="{1AE00812-2051-4183-911F-4268A0D8CC8D}"/>
                </a:ext>
              </a:extLst>
            </p:cNvPr>
            <p:cNvSpPr/>
            <p:nvPr/>
          </p:nvSpPr>
          <p:spPr>
            <a:xfrm>
              <a:off x="7247244" y="3271928"/>
              <a:ext cx="328422" cy="613757"/>
            </a:xfrm>
            <a:prstGeom prst="rect">
              <a:avLst/>
            </a:prstGeom>
            <a:solidFill>
              <a:srgbClr val="0F6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sp>
        <p:nvSpPr>
          <p:cNvPr id="131" name="TextBox 130">
            <a:extLst>
              <a:ext uri="{FF2B5EF4-FFF2-40B4-BE49-F238E27FC236}">
                <a16:creationId xmlns:a16="http://schemas.microsoft.com/office/drawing/2014/main" id="{DD829241-9754-41C2-AB8F-3FD591DF199E}"/>
              </a:ext>
            </a:extLst>
          </p:cNvPr>
          <p:cNvSpPr txBox="1"/>
          <p:nvPr/>
        </p:nvSpPr>
        <p:spPr>
          <a:xfrm>
            <a:off x="10322976" y="3568754"/>
            <a:ext cx="13308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Regional energy deprivation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Regional demographics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Meter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Etc.</a:t>
            </a:r>
          </a:p>
        </p:txBody>
      </p:sp>
      <p:sp>
        <p:nvSpPr>
          <p:cNvPr id="132" name="TextBox 131">
            <a:extLst>
              <a:ext uri="{FF2B5EF4-FFF2-40B4-BE49-F238E27FC236}">
                <a16:creationId xmlns:a16="http://schemas.microsoft.com/office/drawing/2014/main" id="{C72B01DD-8303-4ADD-A709-7DC23EF867FA}"/>
              </a:ext>
            </a:extLst>
          </p:cNvPr>
          <p:cNvSpPr txBox="1"/>
          <p:nvPr/>
        </p:nvSpPr>
        <p:spPr>
          <a:xfrm>
            <a:off x="10319360" y="4165959"/>
            <a:ext cx="13308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Regional energy deprivation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Regional demographics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Meter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Etc.</a:t>
            </a:r>
          </a:p>
        </p:txBody>
      </p:sp>
      <p:sp>
        <p:nvSpPr>
          <p:cNvPr id="133" name="TextBox 132">
            <a:extLst>
              <a:ext uri="{FF2B5EF4-FFF2-40B4-BE49-F238E27FC236}">
                <a16:creationId xmlns:a16="http://schemas.microsoft.com/office/drawing/2014/main" id="{ED969E16-F633-4DFE-925C-5D70A56105D1}"/>
              </a:ext>
            </a:extLst>
          </p:cNvPr>
          <p:cNvSpPr txBox="1"/>
          <p:nvPr/>
        </p:nvSpPr>
        <p:spPr>
          <a:xfrm>
            <a:off x="10315742" y="4763164"/>
            <a:ext cx="1259245"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Regional energy deprivation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Regional demographics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Meter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Etc.</a:t>
            </a:r>
          </a:p>
        </p:txBody>
      </p:sp>
      <p:sp>
        <p:nvSpPr>
          <p:cNvPr id="134" name="TextBox 133">
            <a:extLst>
              <a:ext uri="{FF2B5EF4-FFF2-40B4-BE49-F238E27FC236}">
                <a16:creationId xmlns:a16="http://schemas.microsoft.com/office/drawing/2014/main" id="{D3491320-920D-4AB4-869A-0FE45F7E7C92}"/>
              </a:ext>
            </a:extLst>
          </p:cNvPr>
          <p:cNvSpPr txBox="1"/>
          <p:nvPr/>
        </p:nvSpPr>
        <p:spPr>
          <a:xfrm>
            <a:off x="10312128" y="5360369"/>
            <a:ext cx="13308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Regional energy deprivation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Regional demographics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Meter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Etc.</a:t>
            </a:r>
          </a:p>
        </p:txBody>
      </p:sp>
      <p:cxnSp>
        <p:nvCxnSpPr>
          <p:cNvPr id="135" name="Connector: Curved 134">
            <a:extLst>
              <a:ext uri="{FF2B5EF4-FFF2-40B4-BE49-F238E27FC236}">
                <a16:creationId xmlns:a16="http://schemas.microsoft.com/office/drawing/2014/main" id="{4D7B6715-69B3-4B35-950E-08A02B904D43}"/>
              </a:ext>
            </a:extLst>
          </p:cNvPr>
          <p:cNvCxnSpPr>
            <a:cxnSpLocks/>
            <a:endCxn id="108" idx="1"/>
          </p:cNvCxnSpPr>
          <p:nvPr/>
        </p:nvCxnSpPr>
        <p:spPr>
          <a:xfrm flipV="1">
            <a:off x="9510259" y="3809772"/>
            <a:ext cx="681804" cy="560802"/>
          </a:xfrm>
          <a:prstGeom prst="curvedConnector3">
            <a:avLst/>
          </a:prstGeom>
          <a:ln>
            <a:solidFill>
              <a:srgbClr val="0F6A73"/>
            </a:solidFill>
          </a:ln>
        </p:spPr>
        <p:style>
          <a:lnRef idx="1">
            <a:schemeClr val="accent1"/>
          </a:lnRef>
          <a:fillRef idx="0">
            <a:schemeClr val="accent1"/>
          </a:fillRef>
          <a:effectRef idx="0">
            <a:schemeClr val="accent1"/>
          </a:effectRef>
          <a:fontRef idx="minor">
            <a:schemeClr val="tx1"/>
          </a:fontRef>
        </p:style>
      </p:cxnSp>
      <p:cxnSp>
        <p:nvCxnSpPr>
          <p:cNvPr id="136" name="Connector: Curved 135">
            <a:extLst>
              <a:ext uri="{FF2B5EF4-FFF2-40B4-BE49-F238E27FC236}">
                <a16:creationId xmlns:a16="http://schemas.microsoft.com/office/drawing/2014/main" id="{80750B84-8433-4D7F-963F-18340A72D8B3}"/>
              </a:ext>
            </a:extLst>
          </p:cNvPr>
          <p:cNvCxnSpPr>
            <a:cxnSpLocks/>
            <a:endCxn id="114" idx="1"/>
          </p:cNvCxnSpPr>
          <p:nvPr/>
        </p:nvCxnSpPr>
        <p:spPr>
          <a:xfrm flipV="1">
            <a:off x="9510259" y="4340905"/>
            <a:ext cx="681804" cy="331385"/>
          </a:xfrm>
          <a:prstGeom prst="curvedConnector3">
            <a:avLst/>
          </a:prstGeom>
          <a:ln>
            <a:solidFill>
              <a:srgbClr val="0F6A73"/>
            </a:solidFill>
          </a:ln>
        </p:spPr>
        <p:style>
          <a:lnRef idx="1">
            <a:schemeClr val="accent1"/>
          </a:lnRef>
          <a:fillRef idx="0">
            <a:schemeClr val="accent1"/>
          </a:fillRef>
          <a:effectRef idx="0">
            <a:schemeClr val="accent1"/>
          </a:effectRef>
          <a:fontRef idx="minor">
            <a:schemeClr val="tx1"/>
          </a:fontRef>
        </p:style>
      </p:cxnSp>
      <p:cxnSp>
        <p:nvCxnSpPr>
          <p:cNvPr id="137" name="Connector: Curved 136">
            <a:extLst>
              <a:ext uri="{FF2B5EF4-FFF2-40B4-BE49-F238E27FC236}">
                <a16:creationId xmlns:a16="http://schemas.microsoft.com/office/drawing/2014/main" id="{88B57642-6A38-434C-8DBE-748B18DC547E}"/>
              </a:ext>
            </a:extLst>
          </p:cNvPr>
          <p:cNvCxnSpPr>
            <a:cxnSpLocks/>
          </p:cNvCxnSpPr>
          <p:nvPr/>
        </p:nvCxnSpPr>
        <p:spPr>
          <a:xfrm flipV="1">
            <a:off x="9782270" y="4872038"/>
            <a:ext cx="409793" cy="315260"/>
          </a:xfrm>
          <a:prstGeom prst="curvedConnector3">
            <a:avLst/>
          </a:prstGeom>
          <a:ln>
            <a:solidFill>
              <a:srgbClr val="0F6A73"/>
            </a:solidFill>
          </a:ln>
        </p:spPr>
        <p:style>
          <a:lnRef idx="1">
            <a:schemeClr val="accent1"/>
          </a:lnRef>
          <a:fillRef idx="0">
            <a:schemeClr val="accent1"/>
          </a:fillRef>
          <a:effectRef idx="0">
            <a:schemeClr val="accent1"/>
          </a:effectRef>
          <a:fontRef idx="minor">
            <a:schemeClr val="tx1"/>
          </a:fontRef>
        </p:style>
      </p:cxnSp>
      <p:cxnSp>
        <p:nvCxnSpPr>
          <p:cNvPr id="138" name="Connector: Curved 137">
            <a:extLst>
              <a:ext uri="{FF2B5EF4-FFF2-40B4-BE49-F238E27FC236}">
                <a16:creationId xmlns:a16="http://schemas.microsoft.com/office/drawing/2014/main" id="{58FE2F92-09B4-40CB-A6BD-934395A73086}"/>
              </a:ext>
            </a:extLst>
          </p:cNvPr>
          <p:cNvCxnSpPr>
            <a:cxnSpLocks/>
            <a:endCxn id="129" idx="1"/>
          </p:cNvCxnSpPr>
          <p:nvPr/>
        </p:nvCxnSpPr>
        <p:spPr>
          <a:xfrm>
            <a:off x="9343556" y="5374696"/>
            <a:ext cx="843867" cy="179028"/>
          </a:xfrm>
          <a:prstGeom prst="curvedConnector3">
            <a:avLst>
              <a:gd name="adj1" fmla="val 50000"/>
            </a:avLst>
          </a:prstGeom>
          <a:ln>
            <a:solidFill>
              <a:srgbClr val="0F6A73"/>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834C7670-45AE-41FB-9864-0084486122BF}"/>
              </a:ext>
            </a:extLst>
          </p:cNvPr>
          <p:cNvSpPr/>
          <p:nvPr/>
        </p:nvSpPr>
        <p:spPr>
          <a:xfrm>
            <a:off x="7225101" y="4205880"/>
            <a:ext cx="2758456" cy="248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78" name="TextBox 177">
            <a:extLst>
              <a:ext uri="{FF2B5EF4-FFF2-40B4-BE49-F238E27FC236}">
                <a16:creationId xmlns:a16="http://schemas.microsoft.com/office/drawing/2014/main" id="{E6F2B5F8-A152-4C87-8729-173BB3915C1D}"/>
              </a:ext>
            </a:extLst>
          </p:cNvPr>
          <p:cNvSpPr txBox="1"/>
          <p:nvPr/>
        </p:nvSpPr>
        <p:spPr>
          <a:xfrm>
            <a:off x="1746593" y="1855986"/>
            <a:ext cx="20790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1 Data Gathering Exercise</a:t>
            </a:r>
          </a:p>
        </p:txBody>
      </p:sp>
      <p:sp>
        <p:nvSpPr>
          <p:cNvPr id="182" name="TextBox 181">
            <a:extLst>
              <a:ext uri="{FF2B5EF4-FFF2-40B4-BE49-F238E27FC236}">
                <a16:creationId xmlns:a16="http://schemas.microsoft.com/office/drawing/2014/main" id="{AE260212-D686-428B-B490-298A409E179D}"/>
              </a:ext>
            </a:extLst>
          </p:cNvPr>
          <p:cNvSpPr txBox="1"/>
          <p:nvPr/>
        </p:nvSpPr>
        <p:spPr>
          <a:xfrm>
            <a:off x="502180" y="1016435"/>
            <a:ext cx="974855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Prior to the development of the methodology a data gathering exercise was required before defining the 6 step process. The goal of this approach is to close the gap on existing estimations by refining the range of possible theft across GB using robust statistical approach </a:t>
            </a:r>
          </a:p>
        </p:txBody>
      </p:sp>
      <p:sp>
        <p:nvSpPr>
          <p:cNvPr id="193" name="Rectangle 192">
            <a:extLst>
              <a:ext uri="{FF2B5EF4-FFF2-40B4-BE49-F238E27FC236}">
                <a16:creationId xmlns:a16="http://schemas.microsoft.com/office/drawing/2014/main" id="{CB8CC568-57A0-4DD1-B089-FFD5B2174593}"/>
              </a:ext>
            </a:extLst>
          </p:cNvPr>
          <p:cNvSpPr/>
          <p:nvPr/>
        </p:nvSpPr>
        <p:spPr>
          <a:xfrm>
            <a:off x="955666" y="3300361"/>
            <a:ext cx="1285783" cy="15758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4" name="Rectangle 193">
            <a:extLst>
              <a:ext uri="{FF2B5EF4-FFF2-40B4-BE49-F238E27FC236}">
                <a16:creationId xmlns:a16="http://schemas.microsoft.com/office/drawing/2014/main" id="{5BA3892A-6C71-4541-845E-D8E8573732A5}"/>
              </a:ext>
            </a:extLst>
          </p:cNvPr>
          <p:cNvSpPr/>
          <p:nvPr/>
        </p:nvSpPr>
        <p:spPr>
          <a:xfrm>
            <a:off x="957854" y="3466729"/>
            <a:ext cx="1285783" cy="15758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5" name="Rectangle 194">
            <a:extLst>
              <a:ext uri="{FF2B5EF4-FFF2-40B4-BE49-F238E27FC236}">
                <a16:creationId xmlns:a16="http://schemas.microsoft.com/office/drawing/2014/main" id="{856910FF-A581-46D5-B3BF-572C6F884FCD}"/>
              </a:ext>
            </a:extLst>
          </p:cNvPr>
          <p:cNvSpPr/>
          <p:nvPr/>
        </p:nvSpPr>
        <p:spPr>
          <a:xfrm>
            <a:off x="955667" y="3636122"/>
            <a:ext cx="1285783" cy="3345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6" name="Rectangle 195">
            <a:extLst>
              <a:ext uri="{FF2B5EF4-FFF2-40B4-BE49-F238E27FC236}">
                <a16:creationId xmlns:a16="http://schemas.microsoft.com/office/drawing/2014/main" id="{C3469A26-AA76-49D8-839B-241644445867}"/>
              </a:ext>
            </a:extLst>
          </p:cNvPr>
          <p:cNvSpPr/>
          <p:nvPr/>
        </p:nvSpPr>
        <p:spPr>
          <a:xfrm>
            <a:off x="955667" y="3992460"/>
            <a:ext cx="1285783" cy="9690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7" name="Rectangle 196">
            <a:extLst>
              <a:ext uri="{FF2B5EF4-FFF2-40B4-BE49-F238E27FC236}">
                <a16:creationId xmlns:a16="http://schemas.microsoft.com/office/drawing/2014/main" id="{738AF842-E18D-4032-A1F2-FEBB329AD50C}"/>
              </a:ext>
            </a:extLst>
          </p:cNvPr>
          <p:cNvSpPr/>
          <p:nvPr/>
        </p:nvSpPr>
        <p:spPr>
          <a:xfrm>
            <a:off x="2271980" y="3992461"/>
            <a:ext cx="1093302" cy="15227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8" name="Rectangle 197">
            <a:extLst>
              <a:ext uri="{FF2B5EF4-FFF2-40B4-BE49-F238E27FC236}">
                <a16:creationId xmlns:a16="http://schemas.microsoft.com/office/drawing/2014/main" id="{EE1311B1-DDF4-4305-A18B-9422BDBDC01D}"/>
              </a:ext>
            </a:extLst>
          </p:cNvPr>
          <p:cNvSpPr/>
          <p:nvPr/>
        </p:nvSpPr>
        <p:spPr>
          <a:xfrm>
            <a:off x="2267882" y="4156362"/>
            <a:ext cx="1093302" cy="15227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99" name="Rectangle 198">
            <a:extLst>
              <a:ext uri="{FF2B5EF4-FFF2-40B4-BE49-F238E27FC236}">
                <a16:creationId xmlns:a16="http://schemas.microsoft.com/office/drawing/2014/main" id="{3835DC50-C206-45D2-837C-8750F3BA2193}"/>
              </a:ext>
            </a:extLst>
          </p:cNvPr>
          <p:cNvSpPr/>
          <p:nvPr/>
        </p:nvSpPr>
        <p:spPr>
          <a:xfrm>
            <a:off x="2267882" y="4318632"/>
            <a:ext cx="1093302" cy="15227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86" name="TextBox 185">
            <a:extLst>
              <a:ext uri="{FF2B5EF4-FFF2-40B4-BE49-F238E27FC236}">
                <a16:creationId xmlns:a16="http://schemas.microsoft.com/office/drawing/2014/main" id="{267F2C2A-CDAC-4D6A-B520-6DF0FEFF8DE7}"/>
              </a:ext>
            </a:extLst>
          </p:cNvPr>
          <p:cNvSpPr txBox="1"/>
          <p:nvPr/>
        </p:nvSpPr>
        <p:spPr>
          <a:xfrm>
            <a:off x="1302403" y="3247716"/>
            <a:ext cx="5274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TRAS</a:t>
            </a:r>
          </a:p>
        </p:txBody>
      </p:sp>
      <p:sp>
        <p:nvSpPr>
          <p:cNvPr id="187" name="TextBox 186">
            <a:extLst>
              <a:ext uri="{FF2B5EF4-FFF2-40B4-BE49-F238E27FC236}">
                <a16:creationId xmlns:a16="http://schemas.microsoft.com/office/drawing/2014/main" id="{D6911CFF-01BC-47C8-861C-7E0AB92A8193}"/>
              </a:ext>
            </a:extLst>
          </p:cNvPr>
          <p:cNvSpPr txBox="1"/>
          <p:nvPr/>
        </p:nvSpPr>
        <p:spPr>
          <a:xfrm>
            <a:off x="1277080" y="3408916"/>
            <a:ext cx="7112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ETTOS</a:t>
            </a:r>
          </a:p>
        </p:txBody>
      </p:sp>
      <p:sp>
        <p:nvSpPr>
          <p:cNvPr id="200" name="Rectangle 199">
            <a:extLst>
              <a:ext uri="{FF2B5EF4-FFF2-40B4-BE49-F238E27FC236}">
                <a16:creationId xmlns:a16="http://schemas.microsoft.com/office/drawing/2014/main" id="{B9E209D4-56E2-4595-97DF-65CBC38832D1}"/>
              </a:ext>
            </a:extLst>
          </p:cNvPr>
          <p:cNvSpPr/>
          <p:nvPr/>
        </p:nvSpPr>
        <p:spPr>
          <a:xfrm>
            <a:off x="2267882" y="4481747"/>
            <a:ext cx="1093302" cy="15227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01" name="Rectangle 200">
            <a:extLst>
              <a:ext uri="{FF2B5EF4-FFF2-40B4-BE49-F238E27FC236}">
                <a16:creationId xmlns:a16="http://schemas.microsoft.com/office/drawing/2014/main" id="{7C0C86C2-E5EE-409E-A927-771059287080}"/>
              </a:ext>
            </a:extLst>
          </p:cNvPr>
          <p:cNvSpPr/>
          <p:nvPr/>
        </p:nvSpPr>
        <p:spPr>
          <a:xfrm>
            <a:off x="2267882" y="4645648"/>
            <a:ext cx="1093302" cy="15227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02" name="Rectangle 201">
            <a:extLst>
              <a:ext uri="{FF2B5EF4-FFF2-40B4-BE49-F238E27FC236}">
                <a16:creationId xmlns:a16="http://schemas.microsoft.com/office/drawing/2014/main" id="{6D50D9AE-8711-451F-9C86-2E383AEA9A7D}"/>
              </a:ext>
            </a:extLst>
          </p:cNvPr>
          <p:cNvSpPr/>
          <p:nvPr/>
        </p:nvSpPr>
        <p:spPr>
          <a:xfrm>
            <a:off x="2267882" y="4807918"/>
            <a:ext cx="1093302" cy="15227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03" name="Rectangle 202">
            <a:extLst>
              <a:ext uri="{FF2B5EF4-FFF2-40B4-BE49-F238E27FC236}">
                <a16:creationId xmlns:a16="http://schemas.microsoft.com/office/drawing/2014/main" id="{87ACB7B9-A669-4DBC-AC6B-F40FC1390720}"/>
              </a:ext>
            </a:extLst>
          </p:cNvPr>
          <p:cNvSpPr/>
          <p:nvPr/>
        </p:nvSpPr>
        <p:spPr>
          <a:xfrm>
            <a:off x="2266807" y="4972388"/>
            <a:ext cx="1093302" cy="15227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04" name="Rectangle 203">
            <a:extLst>
              <a:ext uri="{FF2B5EF4-FFF2-40B4-BE49-F238E27FC236}">
                <a16:creationId xmlns:a16="http://schemas.microsoft.com/office/drawing/2014/main" id="{7B670651-1032-41F4-B44E-C2209A9A8201}"/>
              </a:ext>
            </a:extLst>
          </p:cNvPr>
          <p:cNvSpPr/>
          <p:nvPr/>
        </p:nvSpPr>
        <p:spPr>
          <a:xfrm>
            <a:off x="2266807" y="5136289"/>
            <a:ext cx="1093302" cy="15227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05" name="Rectangle 204">
            <a:extLst>
              <a:ext uri="{FF2B5EF4-FFF2-40B4-BE49-F238E27FC236}">
                <a16:creationId xmlns:a16="http://schemas.microsoft.com/office/drawing/2014/main" id="{A703BF24-CA06-4380-B273-76D24712A998}"/>
              </a:ext>
            </a:extLst>
          </p:cNvPr>
          <p:cNvSpPr/>
          <p:nvPr/>
        </p:nvSpPr>
        <p:spPr>
          <a:xfrm>
            <a:off x="2266807" y="5298559"/>
            <a:ext cx="1093302" cy="15227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06" name="Rectangle 205">
            <a:extLst>
              <a:ext uri="{FF2B5EF4-FFF2-40B4-BE49-F238E27FC236}">
                <a16:creationId xmlns:a16="http://schemas.microsoft.com/office/drawing/2014/main" id="{D7969A9D-93FE-42D7-966F-EF7704AA5827}"/>
              </a:ext>
            </a:extLst>
          </p:cNvPr>
          <p:cNvSpPr/>
          <p:nvPr/>
        </p:nvSpPr>
        <p:spPr>
          <a:xfrm>
            <a:off x="955667" y="4972059"/>
            <a:ext cx="1285783" cy="4801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0" name="Rectangle 209">
            <a:extLst>
              <a:ext uri="{FF2B5EF4-FFF2-40B4-BE49-F238E27FC236}">
                <a16:creationId xmlns:a16="http://schemas.microsoft.com/office/drawing/2014/main" id="{64F949D8-EB7E-4937-895C-8A97E3A7BB82}"/>
              </a:ext>
            </a:extLst>
          </p:cNvPr>
          <p:cNvSpPr/>
          <p:nvPr/>
        </p:nvSpPr>
        <p:spPr>
          <a:xfrm>
            <a:off x="955667" y="5462703"/>
            <a:ext cx="1281498" cy="15758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1" name="Rectangle 210">
            <a:extLst>
              <a:ext uri="{FF2B5EF4-FFF2-40B4-BE49-F238E27FC236}">
                <a16:creationId xmlns:a16="http://schemas.microsoft.com/office/drawing/2014/main" id="{5F2A78DF-9CAD-4904-A985-9BC7411B3501}"/>
              </a:ext>
            </a:extLst>
          </p:cNvPr>
          <p:cNvSpPr/>
          <p:nvPr/>
        </p:nvSpPr>
        <p:spPr>
          <a:xfrm>
            <a:off x="955667" y="5624973"/>
            <a:ext cx="1281498" cy="15758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88" name="TextBox 187">
            <a:extLst>
              <a:ext uri="{FF2B5EF4-FFF2-40B4-BE49-F238E27FC236}">
                <a16:creationId xmlns:a16="http://schemas.microsoft.com/office/drawing/2014/main" id="{9FEEF9C6-8F12-439B-8079-DE483640D089}"/>
              </a:ext>
            </a:extLst>
          </p:cNvPr>
          <p:cNvSpPr txBox="1"/>
          <p:nvPr/>
        </p:nvSpPr>
        <p:spPr>
          <a:xfrm>
            <a:off x="938063" y="3572557"/>
            <a:ext cx="13204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Post TRAS confirmed thefts</a:t>
            </a:r>
          </a:p>
        </p:txBody>
      </p:sp>
      <p:sp>
        <p:nvSpPr>
          <p:cNvPr id="189" name="TextBox 188">
            <a:extLst>
              <a:ext uri="{FF2B5EF4-FFF2-40B4-BE49-F238E27FC236}">
                <a16:creationId xmlns:a16="http://schemas.microsoft.com/office/drawing/2014/main" id="{494856CE-0949-457F-8C05-597E07D0415F}"/>
              </a:ext>
            </a:extLst>
          </p:cNvPr>
          <p:cNvSpPr txBox="1"/>
          <p:nvPr/>
        </p:nvSpPr>
        <p:spPr>
          <a:xfrm>
            <a:off x="954047" y="4262035"/>
            <a:ext cx="119864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External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Predictors</a:t>
            </a:r>
          </a:p>
        </p:txBody>
      </p:sp>
      <p:sp>
        <p:nvSpPr>
          <p:cNvPr id="190" name="TextBox 189">
            <a:extLst>
              <a:ext uri="{FF2B5EF4-FFF2-40B4-BE49-F238E27FC236}">
                <a16:creationId xmlns:a16="http://schemas.microsoft.com/office/drawing/2014/main" id="{C3D436D4-3E81-4129-A600-A0FB903FEBA5}"/>
              </a:ext>
            </a:extLst>
          </p:cNvPr>
          <p:cNvSpPr txBox="1"/>
          <p:nvPr/>
        </p:nvSpPr>
        <p:spPr>
          <a:xfrm>
            <a:off x="1188363" y="5033118"/>
            <a:ext cx="9387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Reference</a:t>
            </a:r>
          </a:p>
        </p:txBody>
      </p:sp>
      <p:sp>
        <p:nvSpPr>
          <p:cNvPr id="191" name="TextBox 190">
            <a:extLst>
              <a:ext uri="{FF2B5EF4-FFF2-40B4-BE49-F238E27FC236}">
                <a16:creationId xmlns:a16="http://schemas.microsoft.com/office/drawing/2014/main" id="{597B30B9-0AE3-4F16-B153-59F47C3DE954}"/>
              </a:ext>
            </a:extLst>
          </p:cNvPr>
          <p:cNvSpPr txBox="1"/>
          <p:nvPr/>
        </p:nvSpPr>
        <p:spPr>
          <a:xfrm>
            <a:off x="1291661" y="5395749"/>
            <a:ext cx="82767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mn-cs"/>
              </a:rPr>
              <a:t>Elexon</a:t>
            </a:r>
            <a:endPar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92" name="TextBox 191">
            <a:extLst>
              <a:ext uri="{FF2B5EF4-FFF2-40B4-BE49-F238E27FC236}">
                <a16:creationId xmlns:a16="http://schemas.microsoft.com/office/drawing/2014/main" id="{04F38C92-6A0D-42A8-8044-413008EAB734}"/>
              </a:ext>
            </a:extLst>
          </p:cNvPr>
          <p:cNvSpPr txBox="1"/>
          <p:nvPr/>
        </p:nvSpPr>
        <p:spPr>
          <a:xfrm>
            <a:off x="1224013" y="5565265"/>
            <a:ext cx="105044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mn-cs"/>
              </a:rPr>
              <a:t>Exoserve</a:t>
            </a:r>
            <a:endPar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212" name="TextBox 211">
            <a:extLst>
              <a:ext uri="{FF2B5EF4-FFF2-40B4-BE49-F238E27FC236}">
                <a16:creationId xmlns:a16="http://schemas.microsoft.com/office/drawing/2014/main" id="{07884BD8-E88F-474C-AE19-20D03913BE22}"/>
              </a:ext>
            </a:extLst>
          </p:cNvPr>
          <p:cNvSpPr txBox="1"/>
          <p:nvPr/>
        </p:nvSpPr>
        <p:spPr>
          <a:xfrm>
            <a:off x="2180359" y="3930848"/>
            <a:ext cx="13166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a:ea typeface="+mn-ea"/>
                <a:cs typeface="+mn-cs"/>
              </a:rPr>
              <a:t>Deprivation indices</a:t>
            </a:r>
          </a:p>
        </p:txBody>
      </p:sp>
      <p:sp>
        <p:nvSpPr>
          <p:cNvPr id="213" name="TextBox 212">
            <a:extLst>
              <a:ext uri="{FF2B5EF4-FFF2-40B4-BE49-F238E27FC236}">
                <a16:creationId xmlns:a16="http://schemas.microsoft.com/office/drawing/2014/main" id="{CFF432DE-1BA7-4F1D-AEF8-70E76238F10A}"/>
              </a:ext>
            </a:extLst>
          </p:cNvPr>
          <p:cNvSpPr txBox="1"/>
          <p:nvPr/>
        </p:nvSpPr>
        <p:spPr>
          <a:xfrm>
            <a:off x="2456783" y="4092202"/>
            <a:ext cx="6767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Housing</a:t>
            </a:r>
          </a:p>
        </p:txBody>
      </p:sp>
      <p:sp>
        <p:nvSpPr>
          <p:cNvPr id="214" name="TextBox 213">
            <a:extLst>
              <a:ext uri="{FF2B5EF4-FFF2-40B4-BE49-F238E27FC236}">
                <a16:creationId xmlns:a16="http://schemas.microsoft.com/office/drawing/2014/main" id="{2BC0F9E2-8CCA-4AEE-B428-3FBF6AD738E7}"/>
              </a:ext>
            </a:extLst>
          </p:cNvPr>
          <p:cNvSpPr txBox="1"/>
          <p:nvPr/>
        </p:nvSpPr>
        <p:spPr>
          <a:xfrm>
            <a:off x="2524313" y="4261905"/>
            <a:ext cx="5547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Crime</a:t>
            </a:r>
          </a:p>
        </p:txBody>
      </p:sp>
      <p:sp>
        <p:nvSpPr>
          <p:cNvPr id="215" name="TextBox 214">
            <a:extLst>
              <a:ext uri="{FF2B5EF4-FFF2-40B4-BE49-F238E27FC236}">
                <a16:creationId xmlns:a16="http://schemas.microsoft.com/office/drawing/2014/main" id="{621E3FC4-4027-4AB1-BEDB-EB7A064EFA36}"/>
              </a:ext>
            </a:extLst>
          </p:cNvPr>
          <p:cNvSpPr txBox="1"/>
          <p:nvPr/>
        </p:nvSpPr>
        <p:spPr>
          <a:xfrm>
            <a:off x="2387152" y="4424585"/>
            <a:ext cx="100068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Population</a:t>
            </a:r>
          </a:p>
        </p:txBody>
      </p:sp>
      <p:sp>
        <p:nvSpPr>
          <p:cNvPr id="216" name="TextBox 215">
            <a:extLst>
              <a:ext uri="{FF2B5EF4-FFF2-40B4-BE49-F238E27FC236}">
                <a16:creationId xmlns:a16="http://schemas.microsoft.com/office/drawing/2014/main" id="{0EBE1BC6-667B-4992-AD37-96E9E7C92AC3}"/>
              </a:ext>
            </a:extLst>
          </p:cNvPr>
          <p:cNvSpPr txBox="1"/>
          <p:nvPr/>
        </p:nvSpPr>
        <p:spPr>
          <a:xfrm>
            <a:off x="2365532" y="4598845"/>
            <a:ext cx="91808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Urban/Rural</a:t>
            </a:r>
          </a:p>
        </p:txBody>
      </p:sp>
      <p:sp>
        <p:nvSpPr>
          <p:cNvPr id="217" name="TextBox 216">
            <a:extLst>
              <a:ext uri="{FF2B5EF4-FFF2-40B4-BE49-F238E27FC236}">
                <a16:creationId xmlns:a16="http://schemas.microsoft.com/office/drawing/2014/main" id="{C954DF7C-766A-488F-B0AB-AB3A5736EBCB}"/>
              </a:ext>
            </a:extLst>
          </p:cNvPr>
          <p:cNvSpPr txBox="1"/>
          <p:nvPr/>
        </p:nvSpPr>
        <p:spPr>
          <a:xfrm>
            <a:off x="2379290" y="4752564"/>
            <a:ext cx="9951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Fuel Poverty</a:t>
            </a:r>
          </a:p>
        </p:txBody>
      </p:sp>
      <p:sp>
        <p:nvSpPr>
          <p:cNvPr id="218" name="TextBox 217">
            <a:extLst>
              <a:ext uri="{FF2B5EF4-FFF2-40B4-BE49-F238E27FC236}">
                <a16:creationId xmlns:a16="http://schemas.microsoft.com/office/drawing/2014/main" id="{EB683CFB-8E3E-40E4-91CF-E67C083CB5C1}"/>
              </a:ext>
            </a:extLst>
          </p:cNvPr>
          <p:cNvSpPr txBox="1"/>
          <p:nvPr/>
        </p:nvSpPr>
        <p:spPr>
          <a:xfrm>
            <a:off x="2563352" y="4921601"/>
            <a:ext cx="7634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LSOA</a:t>
            </a:r>
          </a:p>
        </p:txBody>
      </p:sp>
      <p:sp>
        <p:nvSpPr>
          <p:cNvPr id="219" name="TextBox 218">
            <a:extLst>
              <a:ext uri="{FF2B5EF4-FFF2-40B4-BE49-F238E27FC236}">
                <a16:creationId xmlns:a16="http://schemas.microsoft.com/office/drawing/2014/main" id="{FC59DC11-5982-422F-B721-EF0530E8C8C2}"/>
              </a:ext>
            </a:extLst>
          </p:cNvPr>
          <p:cNvSpPr txBox="1"/>
          <p:nvPr/>
        </p:nvSpPr>
        <p:spPr>
          <a:xfrm>
            <a:off x="2603280" y="5075616"/>
            <a:ext cx="7634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LDZ</a:t>
            </a:r>
          </a:p>
        </p:txBody>
      </p:sp>
      <p:sp>
        <p:nvSpPr>
          <p:cNvPr id="220" name="TextBox 219">
            <a:extLst>
              <a:ext uri="{FF2B5EF4-FFF2-40B4-BE49-F238E27FC236}">
                <a16:creationId xmlns:a16="http://schemas.microsoft.com/office/drawing/2014/main" id="{D58D4FD4-1EE1-4630-A298-DDE9194139DE}"/>
              </a:ext>
            </a:extLst>
          </p:cNvPr>
          <p:cNvSpPr txBox="1"/>
          <p:nvPr/>
        </p:nvSpPr>
        <p:spPr>
          <a:xfrm>
            <a:off x="2599962" y="5239267"/>
            <a:ext cx="7634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GSP</a:t>
            </a:r>
          </a:p>
        </p:txBody>
      </p:sp>
      <p:sp>
        <p:nvSpPr>
          <p:cNvPr id="222" name="Right Brace 221">
            <a:extLst>
              <a:ext uri="{FF2B5EF4-FFF2-40B4-BE49-F238E27FC236}">
                <a16:creationId xmlns:a16="http://schemas.microsoft.com/office/drawing/2014/main" id="{6C84C116-19FA-4E32-AEF3-A6A62980EF28}"/>
              </a:ext>
            </a:extLst>
          </p:cNvPr>
          <p:cNvSpPr/>
          <p:nvPr/>
        </p:nvSpPr>
        <p:spPr>
          <a:xfrm>
            <a:off x="2325359" y="3328598"/>
            <a:ext cx="57030" cy="573758"/>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223" name="Right Brace 222">
            <a:extLst>
              <a:ext uri="{FF2B5EF4-FFF2-40B4-BE49-F238E27FC236}">
                <a16:creationId xmlns:a16="http://schemas.microsoft.com/office/drawing/2014/main" id="{D6465BFF-9161-43ED-B47A-1E0B6536213B}"/>
              </a:ext>
            </a:extLst>
          </p:cNvPr>
          <p:cNvSpPr/>
          <p:nvPr/>
        </p:nvSpPr>
        <p:spPr>
          <a:xfrm>
            <a:off x="3413829" y="5486012"/>
            <a:ext cx="71034" cy="318693"/>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1" name="TextBox 230">
            <a:extLst>
              <a:ext uri="{FF2B5EF4-FFF2-40B4-BE49-F238E27FC236}">
                <a16:creationId xmlns:a16="http://schemas.microsoft.com/office/drawing/2014/main" id="{82429DAF-9688-42DE-A265-B1DB3C7CA861}"/>
              </a:ext>
            </a:extLst>
          </p:cNvPr>
          <p:cNvSpPr txBox="1"/>
          <p:nvPr/>
        </p:nvSpPr>
        <p:spPr>
          <a:xfrm>
            <a:off x="2402084" y="3293756"/>
            <a:ext cx="98580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Will be referenced as all theft’ data</a:t>
            </a:r>
          </a:p>
        </p:txBody>
      </p:sp>
      <p:sp>
        <p:nvSpPr>
          <p:cNvPr id="232" name="Right Brace 231">
            <a:extLst>
              <a:ext uri="{FF2B5EF4-FFF2-40B4-BE49-F238E27FC236}">
                <a16:creationId xmlns:a16="http://schemas.microsoft.com/office/drawing/2014/main" id="{E2DC131B-AB9F-4971-891F-FF5F3B639F97}"/>
              </a:ext>
            </a:extLst>
          </p:cNvPr>
          <p:cNvSpPr/>
          <p:nvPr/>
        </p:nvSpPr>
        <p:spPr>
          <a:xfrm>
            <a:off x="3401361" y="3307491"/>
            <a:ext cx="114332" cy="2113912"/>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00913E89-6AEE-4EF4-B5B6-35BADE6CC7EA}"/>
              </a:ext>
            </a:extLst>
          </p:cNvPr>
          <p:cNvSpPr txBox="1"/>
          <p:nvPr/>
        </p:nvSpPr>
        <p:spPr>
          <a:xfrm>
            <a:off x="3491362" y="3827771"/>
            <a:ext cx="1189437"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Will be used to identify predictors and gain insights on theft activity by region</a:t>
            </a:r>
          </a:p>
        </p:txBody>
      </p:sp>
      <p:sp>
        <p:nvSpPr>
          <p:cNvPr id="234" name="TextBox 233">
            <a:extLst>
              <a:ext uri="{FF2B5EF4-FFF2-40B4-BE49-F238E27FC236}">
                <a16:creationId xmlns:a16="http://schemas.microsoft.com/office/drawing/2014/main" id="{147A289C-B2C9-4B9B-9103-2ECC27DF1E5E}"/>
              </a:ext>
            </a:extLst>
          </p:cNvPr>
          <p:cNvSpPr txBox="1"/>
          <p:nvPr/>
        </p:nvSpPr>
        <p:spPr>
          <a:xfrm>
            <a:off x="3452705" y="5444109"/>
            <a:ext cx="12548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Used to validate theft estimates </a:t>
            </a:r>
          </a:p>
        </p:txBody>
      </p:sp>
      <p:sp>
        <p:nvSpPr>
          <p:cNvPr id="4" name="TextBox 3">
            <a:extLst>
              <a:ext uri="{FF2B5EF4-FFF2-40B4-BE49-F238E27FC236}">
                <a16:creationId xmlns:a16="http://schemas.microsoft.com/office/drawing/2014/main" id="{6E50FB54-0583-42D8-BF81-1E52CF5D70FF}"/>
              </a:ext>
            </a:extLst>
          </p:cNvPr>
          <p:cNvSpPr txBox="1"/>
          <p:nvPr/>
        </p:nvSpPr>
        <p:spPr>
          <a:xfrm>
            <a:off x="5652588" y="2494369"/>
            <a:ext cx="23619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 data collated enabled us to identify:</a:t>
            </a:r>
          </a:p>
        </p:txBody>
      </p:sp>
      <p:sp>
        <p:nvSpPr>
          <p:cNvPr id="140" name="TextBox 139">
            <a:extLst>
              <a:ext uri="{FF2B5EF4-FFF2-40B4-BE49-F238E27FC236}">
                <a16:creationId xmlns:a16="http://schemas.microsoft.com/office/drawing/2014/main" id="{25761938-9673-419B-8068-BEADDA28B478}"/>
              </a:ext>
            </a:extLst>
          </p:cNvPr>
          <p:cNvSpPr txBox="1"/>
          <p:nvPr/>
        </p:nvSpPr>
        <p:spPr>
          <a:xfrm>
            <a:off x="9328712" y="2493225"/>
            <a:ext cx="23619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It was enriched with external data to understand :</a:t>
            </a:r>
          </a:p>
        </p:txBody>
      </p:sp>
      <p:sp>
        <p:nvSpPr>
          <p:cNvPr id="141" name="TextBox 140">
            <a:extLst>
              <a:ext uri="{FF2B5EF4-FFF2-40B4-BE49-F238E27FC236}">
                <a16:creationId xmlns:a16="http://schemas.microsoft.com/office/drawing/2014/main" id="{D230AAE8-CD8B-4F1B-81CE-979A5B2B41C1}"/>
              </a:ext>
            </a:extLst>
          </p:cNvPr>
          <p:cNvSpPr txBox="1"/>
          <p:nvPr/>
        </p:nvSpPr>
        <p:spPr>
          <a:xfrm>
            <a:off x="6208009" y="1855985"/>
            <a:ext cx="20790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2 Target definition</a:t>
            </a:r>
          </a:p>
        </p:txBody>
      </p:sp>
      <p:sp>
        <p:nvSpPr>
          <p:cNvPr id="142" name="TextBox 141">
            <a:extLst>
              <a:ext uri="{FF2B5EF4-FFF2-40B4-BE49-F238E27FC236}">
                <a16:creationId xmlns:a16="http://schemas.microsoft.com/office/drawing/2014/main" id="{6DCB9487-F593-4ECB-81E8-F1C2006EF12B}"/>
              </a:ext>
            </a:extLst>
          </p:cNvPr>
          <p:cNvSpPr txBox="1"/>
          <p:nvPr/>
        </p:nvSpPr>
        <p:spPr>
          <a:xfrm>
            <a:off x="9728958" y="1834645"/>
            <a:ext cx="20790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3 Regional Breakdown </a:t>
            </a:r>
          </a:p>
        </p:txBody>
      </p:sp>
      <p:cxnSp>
        <p:nvCxnSpPr>
          <p:cNvPr id="73" name="Straight Connector 72">
            <a:extLst>
              <a:ext uri="{FF2B5EF4-FFF2-40B4-BE49-F238E27FC236}">
                <a16:creationId xmlns:a16="http://schemas.microsoft.com/office/drawing/2014/main" id="{FFB54B6C-7C57-4DC7-9542-942059D43D56}"/>
              </a:ext>
            </a:extLst>
          </p:cNvPr>
          <p:cNvCxnSpPr>
            <a:cxnSpLocks/>
          </p:cNvCxnSpPr>
          <p:nvPr/>
        </p:nvCxnSpPr>
        <p:spPr>
          <a:xfrm flipV="1">
            <a:off x="786976" y="2125268"/>
            <a:ext cx="11056019" cy="5447"/>
          </a:xfrm>
          <a:prstGeom prst="line">
            <a:avLst/>
          </a:prstGeom>
          <a:ln w="28575">
            <a:solidFill>
              <a:srgbClr val="68A495"/>
            </a:solidFill>
            <a:tailEnd type="arrow"/>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549A84A5-437E-4014-BA1B-DE8E561766F4}"/>
              </a:ext>
            </a:extLst>
          </p:cNvPr>
          <p:cNvSpPr txBox="1"/>
          <p:nvPr/>
        </p:nvSpPr>
        <p:spPr>
          <a:xfrm>
            <a:off x="1266983" y="2494964"/>
            <a:ext cx="23619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Collection of data that enabled the development of methodology </a:t>
            </a:r>
          </a:p>
        </p:txBody>
      </p:sp>
      <p:sp>
        <p:nvSpPr>
          <p:cNvPr id="150" name="Teardrop 149">
            <a:extLst>
              <a:ext uri="{FF2B5EF4-FFF2-40B4-BE49-F238E27FC236}">
                <a16:creationId xmlns:a16="http://schemas.microsoft.com/office/drawing/2014/main" id="{B97F5C65-CB88-4AFA-8340-38271A0ABCEC}"/>
              </a:ext>
            </a:extLst>
          </p:cNvPr>
          <p:cNvSpPr/>
          <p:nvPr/>
        </p:nvSpPr>
        <p:spPr>
          <a:xfrm rot="8100000">
            <a:off x="1710667" y="6331731"/>
            <a:ext cx="289030" cy="289030"/>
          </a:xfrm>
          <a:prstGeom prst="teardrop">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58C6F93D-8F81-4350-9650-29AA1FC714C5}"/>
              </a:ext>
            </a:extLst>
          </p:cNvPr>
          <p:cNvGrpSpPr/>
          <p:nvPr/>
        </p:nvGrpSpPr>
        <p:grpSpPr>
          <a:xfrm>
            <a:off x="0" y="6362070"/>
            <a:ext cx="10994626" cy="506142"/>
            <a:chOff x="0" y="6362070"/>
            <a:chExt cx="10994626" cy="506142"/>
          </a:xfrm>
        </p:grpSpPr>
        <p:sp>
          <p:nvSpPr>
            <p:cNvPr id="145" name="Freeform: Shape 144">
              <a:extLst>
                <a:ext uri="{FF2B5EF4-FFF2-40B4-BE49-F238E27FC236}">
                  <a16:creationId xmlns:a16="http://schemas.microsoft.com/office/drawing/2014/main" id="{19FBDB70-CD84-4347-9E93-F690D845DA26}"/>
                </a:ext>
              </a:extLst>
            </p:cNvPr>
            <p:cNvSpPr/>
            <p:nvPr/>
          </p:nvSpPr>
          <p:spPr>
            <a:xfrm rot="16200000">
              <a:off x="5295552" y="1169138"/>
              <a:ext cx="403522" cy="10994626"/>
            </a:xfrm>
            <a:custGeom>
              <a:avLst/>
              <a:gdLst>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813739 w 1103119"/>
                <a:gd name="connsiteY4" fmla="*/ 122634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722299 w 1103119"/>
                <a:gd name="connsiteY4" fmla="*/ 123142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9" fmla="*/ 0 w 1103119"/>
                <a:gd name="connsiteY9" fmla="*/ 0 h 6858000"/>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722299 w 1103119"/>
                <a:gd name="connsiteY4" fmla="*/ 123142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9" fmla="*/ 0 w 1103119"/>
                <a:gd name="connsiteY9" fmla="*/ 0 h 6858000"/>
                <a:gd name="connsiteX0" fmla="*/ 0 w 1105024"/>
                <a:gd name="connsiteY0" fmla="*/ 0 h 6858000"/>
                <a:gd name="connsiteX1" fmla="*/ 1103119 w 1105024"/>
                <a:gd name="connsiteY1" fmla="*/ 0 h 6858000"/>
                <a:gd name="connsiteX2" fmla="*/ 1103119 w 1105024"/>
                <a:gd name="connsiteY2" fmla="*/ 791344 h 6858000"/>
                <a:gd name="connsiteX3" fmla="*/ 1101806 w 1105024"/>
                <a:gd name="connsiteY3" fmla="*/ 791751 h 6858000"/>
                <a:gd name="connsiteX4" fmla="*/ 722299 w 1105024"/>
                <a:gd name="connsiteY4" fmla="*/ 1231424 h 6858000"/>
                <a:gd name="connsiteX5" fmla="*/ 1101806 w 1105024"/>
                <a:gd name="connsiteY5" fmla="*/ 1660937 h 6858000"/>
                <a:gd name="connsiteX6" fmla="*/ 1105024 w 1105024"/>
                <a:gd name="connsiteY6" fmla="*/ 1792790 h 6858000"/>
                <a:gd name="connsiteX7" fmla="*/ 1103119 w 1105024"/>
                <a:gd name="connsiteY7" fmla="*/ 6858000 h 6858000"/>
                <a:gd name="connsiteX8" fmla="*/ 0 w 1105024"/>
                <a:gd name="connsiteY8" fmla="*/ 6858000 h 6858000"/>
                <a:gd name="connsiteX9" fmla="*/ 0 w 1105024"/>
                <a:gd name="connsiteY9" fmla="*/ 0 h 6858000"/>
                <a:gd name="connsiteX0" fmla="*/ 0 w 1113314"/>
                <a:gd name="connsiteY0" fmla="*/ 0 h 6858000"/>
                <a:gd name="connsiteX1" fmla="*/ 1103119 w 1113314"/>
                <a:gd name="connsiteY1" fmla="*/ 0 h 6858000"/>
                <a:gd name="connsiteX2" fmla="*/ 1103119 w 1113314"/>
                <a:gd name="connsiteY2" fmla="*/ 791344 h 6858000"/>
                <a:gd name="connsiteX3" fmla="*/ 1101806 w 1113314"/>
                <a:gd name="connsiteY3" fmla="*/ 791751 h 6858000"/>
                <a:gd name="connsiteX4" fmla="*/ 722299 w 1113314"/>
                <a:gd name="connsiteY4" fmla="*/ 1231424 h 6858000"/>
                <a:gd name="connsiteX5" fmla="*/ 1113236 w 1113314"/>
                <a:gd name="connsiteY5" fmla="*/ 1790477 h 6858000"/>
                <a:gd name="connsiteX6" fmla="*/ 1105024 w 1113314"/>
                <a:gd name="connsiteY6" fmla="*/ 1792790 h 6858000"/>
                <a:gd name="connsiteX7" fmla="*/ 1103119 w 1113314"/>
                <a:gd name="connsiteY7" fmla="*/ 6858000 h 6858000"/>
                <a:gd name="connsiteX8" fmla="*/ 0 w 1113314"/>
                <a:gd name="connsiteY8" fmla="*/ 6858000 h 6858000"/>
                <a:gd name="connsiteX9" fmla="*/ 0 w 1113314"/>
                <a:gd name="connsiteY9" fmla="*/ 0 h 6858000"/>
                <a:gd name="connsiteX0" fmla="*/ 0 w 1113314"/>
                <a:gd name="connsiteY0" fmla="*/ 0 h 6858000"/>
                <a:gd name="connsiteX1" fmla="*/ 1103119 w 1113314"/>
                <a:gd name="connsiteY1" fmla="*/ 0 h 6858000"/>
                <a:gd name="connsiteX2" fmla="*/ 1103119 w 1113314"/>
                <a:gd name="connsiteY2" fmla="*/ 791344 h 6858000"/>
                <a:gd name="connsiteX3" fmla="*/ 1101806 w 1113314"/>
                <a:gd name="connsiteY3" fmla="*/ 791751 h 6858000"/>
                <a:gd name="connsiteX4" fmla="*/ 722299 w 1113314"/>
                <a:gd name="connsiteY4" fmla="*/ 1231424 h 6858000"/>
                <a:gd name="connsiteX5" fmla="*/ 1113236 w 1113314"/>
                <a:gd name="connsiteY5" fmla="*/ 1790477 h 6858000"/>
                <a:gd name="connsiteX6" fmla="*/ 1105024 w 1113314"/>
                <a:gd name="connsiteY6" fmla="*/ 1792790 h 6858000"/>
                <a:gd name="connsiteX7" fmla="*/ 1103119 w 1113314"/>
                <a:gd name="connsiteY7" fmla="*/ 6858000 h 6858000"/>
                <a:gd name="connsiteX8" fmla="*/ 0 w 1113314"/>
                <a:gd name="connsiteY8" fmla="*/ 6858000 h 6858000"/>
                <a:gd name="connsiteX9" fmla="*/ 0 w 1113314"/>
                <a:gd name="connsiteY9" fmla="*/ 0 h 6858000"/>
                <a:gd name="connsiteX0" fmla="*/ 0 w 1114549"/>
                <a:gd name="connsiteY0" fmla="*/ 0 h 6858000"/>
                <a:gd name="connsiteX1" fmla="*/ 1103119 w 1114549"/>
                <a:gd name="connsiteY1" fmla="*/ 0 h 6858000"/>
                <a:gd name="connsiteX2" fmla="*/ 1103119 w 1114549"/>
                <a:gd name="connsiteY2" fmla="*/ 791344 h 6858000"/>
                <a:gd name="connsiteX3" fmla="*/ 1101806 w 1114549"/>
                <a:gd name="connsiteY3" fmla="*/ 79175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03119 w 1114549"/>
                <a:gd name="connsiteY2" fmla="*/ 791344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0739 w 1114549"/>
                <a:gd name="connsiteY2" fmla="*/ 49987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859459 w 1114549"/>
                <a:gd name="connsiteY4" fmla="*/ 122126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40079 w 1114549"/>
                <a:gd name="connsiteY4" fmla="*/ 122126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40079 w 1114549"/>
                <a:gd name="connsiteY4" fmla="*/ 1221264 h 6858000"/>
                <a:gd name="connsiteX5" fmla="*/ 1107521 w 1114549"/>
                <a:gd name="connsiteY5" fmla="*/ 161902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7400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873429 w 1124773"/>
                <a:gd name="connsiteY4" fmla="*/ 120983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8162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24074 w 1124773"/>
                <a:gd name="connsiteY1" fmla="*/ 1905 h 6858000"/>
                <a:gd name="connsiteX2" fmla="*/ 1112644 w 1124773"/>
                <a:gd name="connsiteY2" fmla="*/ 389389 h 6858000"/>
                <a:gd name="connsiteX3" fmla="*/ 1124666 w 1124773"/>
                <a:gd name="connsiteY3" fmla="*/ 749841 h 6858000"/>
                <a:gd name="connsiteX4" fmla="*/ 8162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24666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24666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15141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4074"/>
                <a:gd name="connsiteY0" fmla="*/ 0 h 6858000"/>
                <a:gd name="connsiteX1" fmla="*/ 1124074 w 1124074"/>
                <a:gd name="connsiteY1" fmla="*/ 1905 h 6858000"/>
                <a:gd name="connsiteX2" fmla="*/ 1118359 w 1124074"/>
                <a:gd name="connsiteY2" fmla="*/ 389389 h 6858000"/>
                <a:gd name="connsiteX3" fmla="*/ 1115141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18359 w 1124074"/>
                <a:gd name="connsiteY2" fmla="*/ 389389 h 6858000"/>
                <a:gd name="connsiteX3" fmla="*/ 1120856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120856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120856 w 1124074"/>
                <a:gd name="connsiteY3" fmla="*/ 749841 h 6858000"/>
                <a:gd name="connsiteX4" fmla="*/ 477270 w 1124074"/>
                <a:gd name="connsiteY4" fmla="*/ 1163039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099332 w 1124074"/>
                <a:gd name="connsiteY3" fmla="*/ 890056 h 6858000"/>
                <a:gd name="connsiteX4" fmla="*/ 477270 w 1124074"/>
                <a:gd name="connsiteY4" fmla="*/ 1163039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77270 w 1166727"/>
                <a:gd name="connsiteY4" fmla="*/ 1163039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2345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7098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7098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39836"/>
                <a:gd name="connsiteY0" fmla="*/ 0 h 6858000"/>
                <a:gd name="connsiteX1" fmla="*/ 1124074 w 1139836"/>
                <a:gd name="connsiteY1" fmla="*/ 1905 h 6858000"/>
                <a:gd name="connsiteX2" fmla="*/ 1122169 w 1139836"/>
                <a:gd name="connsiteY2" fmla="*/ 389389 h 6858000"/>
                <a:gd name="connsiteX3" fmla="*/ 1099332 w 1139836"/>
                <a:gd name="connsiteY3" fmla="*/ 890056 h 6858000"/>
                <a:gd name="connsiteX4" fmla="*/ 493413 w 1139836"/>
                <a:gd name="connsiteY4" fmla="*/ 1157098 h 6858000"/>
                <a:gd name="connsiteX5" fmla="*/ 1139807 w 1139836"/>
                <a:gd name="connsiteY5" fmla="*/ 1431282 h 6858000"/>
                <a:gd name="connsiteX6" fmla="*/ 1114549 w 1139836"/>
                <a:gd name="connsiteY6" fmla="*/ 1916615 h 6858000"/>
                <a:gd name="connsiteX7" fmla="*/ 1103119 w 1139836"/>
                <a:gd name="connsiteY7" fmla="*/ 6858000 h 6858000"/>
                <a:gd name="connsiteX8" fmla="*/ 0 w 1139836"/>
                <a:gd name="connsiteY8" fmla="*/ 6858000 h 6858000"/>
                <a:gd name="connsiteX9" fmla="*/ 0 w 113983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836" h="6858000">
                  <a:moveTo>
                    <a:pt x="0" y="0"/>
                  </a:moveTo>
                  <a:lnTo>
                    <a:pt x="1124074" y="1905"/>
                  </a:lnTo>
                  <a:lnTo>
                    <a:pt x="1122169" y="389389"/>
                  </a:lnTo>
                  <a:cubicBezTo>
                    <a:pt x="1120461" y="487950"/>
                    <a:pt x="1101040" y="821975"/>
                    <a:pt x="1099332" y="890056"/>
                  </a:cubicBezTo>
                  <a:cubicBezTo>
                    <a:pt x="1097687" y="1121678"/>
                    <a:pt x="705498" y="1037187"/>
                    <a:pt x="493413" y="1157098"/>
                  </a:cubicBezTo>
                  <a:cubicBezTo>
                    <a:pt x="717199" y="1281761"/>
                    <a:pt x="1119112" y="1207281"/>
                    <a:pt x="1139807" y="1431282"/>
                  </a:cubicBezTo>
                  <a:cubicBezTo>
                    <a:pt x="1140880" y="1475233"/>
                    <a:pt x="1113476" y="1872664"/>
                    <a:pt x="1114549" y="1916615"/>
                  </a:cubicBezTo>
                  <a:lnTo>
                    <a:pt x="1103119" y="6858000"/>
                  </a:lnTo>
                  <a:lnTo>
                    <a:pt x="0" y="6858000"/>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2A7C98C-1CB4-41FC-833A-18B05A9D3EB6}"/>
                </a:ext>
              </a:extLst>
            </p:cNvPr>
            <p:cNvSpPr txBox="1"/>
            <p:nvPr/>
          </p:nvSpPr>
          <p:spPr>
            <a:xfrm>
              <a:off x="1657718" y="6362070"/>
              <a:ext cx="4337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1&amp;2</a:t>
              </a:r>
            </a:p>
          </p:txBody>
        </p:sp>
        <p:sp>
          <p:nvSpPr>
            <p:cNvPr id="151" name="Teardrop 150">
              <a:extLst>
                <a:ext uri="{FF2B5EF4-FFF2-40B4-BE49-F238E27FC236}">
                  <a16:creationId xmlns:a16="http://schemas.microsoft.com/office/drawing/2014/main" id="{DB9DE499-0C20-495E-B83F-2BD3F16E3D74}"/>
                </a:ext>
              </a:extLst>
            </p:cNvPr>
            <p:cNvSpPr/>
            <p:nvPr/>
          </p:nvSpPr>
          <p:spPr>
            <a:xfrm rot="8100000">
              <a:off x="3754409" y="6515028"/>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2" name="Teardrop 151">
              <a:extLst>
                <a:ext uri="{FF2B5EF4-FFF2-40B4-BE49-F238E27FC236}">
                  <a16:creationId xmlns:a16="http://schemas.microsoft.com/office/drawing/2014/main" id="{8B43EDD0-6EB5-4257-9992-A43D5FE5ABA7}"/>
                </a:ext>
              </a:extLst>
            </p:cNvPr>
            <p:cNvSpPr/>
            <p:nvPr/>
          </p:nvSpPr>
          <p:spPr>
            <a:xfrm rot="8100000">
              <a:off x="6180796" y="6515028"/>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3" name="Teardrop 152">
              <a:extLst>
                <a:ext uri="{FF2B5EF4-FFF2-40B4-BE49-F238E27FC236}">
                  <a16:creationId xmlns:a16="http://schemas.microsoft.com/office/drawing/2014/main" id="{AE8C0F29-7658-4D1D-9D63-E1E5B8B6631B}"/>
                </a:ext>
              </a:extLst>
            </p:cNvPr>
            <p:cNvSpPr/>
            <p:nvPr/>
          </p:nvSpPr>
          <p:spPr>
            <a:xfrm rot="8100000">
              <a:off x="8764228" y="6515028"/>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BC1C4E41-4C16-4CDE-AB30-75C2E4527730}"/>
                </a:ext>
              </a:extLst>
            </p:cNvPr>
            <p:cNvSpPr txBox="1"/>
            <p:nvPr/>
          </p:nvSpPr>
          <p:spPr>
            <a:xfrm>
              <a:off x="3766815" y="6514054"/>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sp>
          <p:nvSpPr>
            <p:cNvPr id="155" name="TextBox 154">
              <a:extLst>
                <a:ext uri="{FF2B5EF4-FFF2-40B4-BE49-F238E27FC236}">
                  <a16:creationId xmlns:a16="http://schemas.microsoft.com/office/drawing/2014/main" id="{9F4C6627-8C52-46EF-977A-7F288567BB7C}"/>
                </a:ext>
              </a:extLst>
            </p:cNvPr>
            <p:cNvSpPr txBox="1"/>
            <p:nvPr/>
          </p:nvSpPr>
          <p:spPr>
            <a:xfrm>
              <a:off x="6192701" y="6514054"/>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sp>
          <p:nvSpPr>
            <p:cNvPr id="156" name="TextBox 155">
              <a:extLst>
                <a:ext uri="{FF2B5EF4-FFF2-40B4-BE49-F238E27FC236}">
                  <a16:creationId xmlns:a16="http://schemas.microsoft.com/office/drawing/2014/main" id="{256037DA-C990-40E1-B1E1-BA4E2A8EC19E}"/>
                </a:ext>
              </a:extLst>
            </p:cNvPr>
            <p:cNvSpPr txBox="1"/>
            <p:nvPr/>
          </p:nvSpPr>
          <p:spPr>
            <a:xfrm>
              <a:off x="8771178" y="6523350"/>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spTree>
    <p:extLst>
      <p:ext uri="{BB962C8B-B14F-4D97-AF65-F5344CB8AC3E}">
        <p14:creationId xmlns:p14="http://schemas.microsoft.com/office/powerpoint/2010/main" val="364528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descr="A green and white logo&#10;&#10;Description automatically generated with low confidence">
            <a:extLst>
              <a:ext uri="{FF2B5EF4-FFF2-40B4-BE49-F238E27FC236}">
                <a16:creationId xmlns:a16="http://schemas.microsoft.com/office/drawing/2014/main" id="{C54CFC91-B519-4CA5-8283-E95D621FB6B4}"/>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67" name="Rectangle 66">
            <a:extLst>
              <a:ext uri="{FF2B5EF4-FFF2-40B4-BE49-F238E27FC236}">
                <a16:creationId xmlns:a16="http://schemas.microsoft.com/office/drawing/2014/main" id="{286105CD-8037-41F0-86EF-9A6224BDAE18}"/>
              </a:ext>
            </a:extLst>
          </p:cNvPr>
          <p:cNvSpPr/>
          <p:nvPr/>
        </p:nvSpPr>
        <p:spPr>
          <a:xfrm>
            <a:off x="482087" y="1867538"/>
            <a:ext cx="226520" cy="3866878"/>
          </a:xfrm>
          <a:prstGeom prst="rect">
            <a:avLst/>
          </a:prstGeom>
          <a:solidFill>
            <a:srgbClr val="BC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FCF9BB0-B558-44B0-BE35-4EF8460E3C8B}"/>
              </a:ext>
            </a:extLst>
          </p:cNvPr>
          <p:cNvSpPr/>
          <p:nvPr/>
        </p:nvSpPr>
        <p:spPr>
          <a:xfrm>
            <a:off x="701569" y="1412438"/>
            <a:ext cx="11035879" cy="4321977"/>
          </a:xfrm>
          <a:prstGeom prst="rect">
            <a:avLst/>
          </a:prstGeom>
          <a:solidFill>
            <a:srgbClr val="68A495">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DD44BA-570F-4958-B060-DBF32B63D4ED}"/>
              </a:ext>
            </a:extLst>
          </p:cNvPr>
          <p:cNvSpPr>
            <a:spLocks noGrp="1"/>
          </p:cNvSpPr>
          <p:nvPr>
            <p:ph type="title"/>
          </p:nvPr>
        </p:nvSpPr>
        <p:spPr/>
        <p:txBody>
          <a:bodyPr/>
          <a:lstStyle/>
          <a:p>
            <a:r>
              <a:rPr lang="en-GB"/>
              <a:t>Methodology overview Continued </a:t>
            </a:r>
          </a:p>
        </p:txBody>
      </p:sp>
      <p:sp>
        <p:nvSpPr>
          <p:cNvPr id="70" name="TextBox 69">
            <a:extLst>
              <a:ext uri="{FF2B5EF4-FFF2-40B4-BE49-F238E27FC236}">
                <a16:creationId xmlns:a16="http://schemas.microsoft.com/office/drawing/2014/main" id="{B41EBFBE-4278-4C3F-A965-89365B85D0FB}"/>
              </a:ext>
            </a:extLst>
          </p:cNvPr>
          <p:cNvSpPr txBox="1"/>
          <p:nvPr/>
        </p:nvSpPr>
        <p:spPr>
          <a:xfrm rot="16200000">
            <a:off x="-660633" y="3186841"/>
            <a:ext cx="250385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Visual representation</a:t>
            </a:r>
          </a:p>
        </p:txBody>
      </p:sp>
      <p:sp>
        <p:nvSpPr>
          <p:cNvPr id="75" name="TextBox 74">
            <a:extLst>
              <a:ext uri="{FF2B5EF4-FFF2-40B4-BE49-F238E27FC236}">
                <a16:creationId xmlns:a16="http://schemas.microsoft.com/office/drawing/2014/main" id="{260A0D59-465B-47A9-A6FD-6094EE5CC5AA}"/>
              </a:ext>
            </a:extLst>
          </p:cNvPr>
          <p:cNvSpPr txBox="1"/>
          <p:nvPr/>
        </p:nvSpPr>
        <p:spPr>
          <a:xfrm rot="16200000">
            <a:off x="170499" y="1365709"/>
            <a:ext cx="7920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68A495"/>
                </a:solidFill>
                <a:effectLst/>
                <a:uLnTx/>
                <a:uFillTx/>
                <a:latin typeface="Roboto" panose="02000000000000000000" pitchFamily="2" charset="0"/>
                <a:ea typeface="Roboto" panose="02000000000000000000" pitchFamily="2" charset="0"/>
                <a:cs typeface="+mn-cs"/>
              </a:rPr>
              <a:t>Steps</a:t>
            </a:r>
          </a:p>
        </p:txBody>
      </p:sp>
      <p:cxnSp>
        <p:nvCxnSpPr>
          <p:cNvPr id="77" name="Straight Connector 76">
            <a:extLst>
              <a:ext uri="{FF2B5EF4-FFF2-40B4-BE49-F238E27FC236}">
                <a16:creationId xmlns:a16="http://schemas.microsoft.com/office/drawing/2014/main" id="{EDB48DA7-C8BD-427F-A5F6-341FEDEC85CD}"/>
              </a:ext>
            </a:extLst>
          </p:cNvPr>
          <p:cNvCxnSpPr>
            <a:cxnSpLocks/>
          </p:cNvCxnSpPr>
          <p:nvPr/>
        </p:nvCxnSpPr>
        <p:spPr>
          <a:xfrm>
            <a:off x="691283" y="1854403"/>
            <a:ext cx="19333" cy="3880013"/>
          </a:xfrm>
          <a:prstGeom prst="line">
            <a:avLst/>
          </a:prstGeom>
          <a:ln w="28575">
            <a:solidFill>
              <a:srgbClr val="68A495"/>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8ED58A5A-62AF-4142-941E-361F9C44BB24}"/>
              </a:ext>
            </a:extLst>
          </p:cNvPr>
          <p:cNvSpPr/>
          <p:nvPr/>
        </p:nvSpPr>
        <p:spPr>
          <a:xfrm rot="5400000">
            <a:off x="6083497" y="-3809402"/>
            <a:ext cx="245478" cy="11082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B58764CC-9C7C-4DD7-8E66-54AD42A5AE33}"/>
              </a:ext>
            </a:extLst>
          </p:cNvPr>
          <p:cNvSpPr txBox="1"/>
          <p:nvPr/>
        </p:nvSpPr>
        <p:spPr>
          <a:xfrm>
            <a:off x="4754309" y="1365740"/>
            <a:ext cx="287783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68A495"/>
                </a:solidFill>
                <a:effectLst/>
                <a:uLnTx/>
                <a:uFillTx/>
                <a:latin typeface="Roboto" panose="02000000000000000000" pitchFamily="2" charset="0"/>
                <a:ea typeface="Roboto" panose="02000000000000000000" pitchFamily="2" charset="0"/>
                <a:cs typeface="+mn-cs"/>
              </a:rPr>
              <a:t>Development of  Methodology </a:t>
            </a:r>
          </a:p>
        </p:txBody>
      </p:sp>
      <p:cxnSp>
        <p:nvCxnSpPr>
          <p:cNvPr id="24" name="Straight Connector 23">
            <a:extLst>
              <a:ext uri="{FF2B5EF4-FFF2-40B4-BE49-F238E27FC236}">
                <a16:creationId xmlns:a16="http://schemas.microsoft.com/office/drawing/2014/main" id="{62DBC8BD-071C-4821-8025-83A29E3885AA}"/>
              </a:ext>
            </a:extLst>
          </p:cNvPr>
          <p:cNvCxnSpPr>
            <a:cxnSpLocks/>
          </p:cNvCxnSpPr>
          <p:nvPr/>
        </p:nvCxnSpPr>
        <p:spPr>
          <a:xfrm>
            <a:off x="8655912" y="1546279"/>
            <a:ext cx="17223" cy="4188136"/>
          </a:xfrm>
          <a:prstGeom prst="line">
            <a:avLst/>
          </a:prstGeom>
          <a:ln>
            <a:solidFill>
              <a:srgbClr val="68A495"/>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331EDD6-BD2C-49FB-93E5-7A7F86C71696}"/>
              </a:ext>
            </a:extLst>
          </p:cNvPr>
          <p:cNvCxnSpPr>
            <a:cxnSpLocks/>
          </p:cNvCxnSpPr>
          <p:nvPr/>
        </p:nvCxnSpPr>
        <p:spPr>
          <a:xfrm>
            <a:off x="4079449" y="1603075"/>
            <a:ext cx="17223" cy="4131340"/>
          </a:xfrm>
          <a:prstGeom prst="line">
            <a:avLst/>
          </a:prstGeom>
          <a:ln>
            <a:solidFill>
              <a:srgbClr val="68A495"/>
            </a:solidFill>
            <a:prstDash val="dash"/>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2AFBFE32-32A4-4519-AB98-910376757297}"/>
              </a:ext>
            </a:extLst>
          </p:cNvPr>
          <p:cNvSpPr/>
          <p:nvPr/>
        </p:nvSpPr>
        <p:spPr>
          <a:xfrm>
            <a:off x="1024305" y="3184659"/>
            <a:ext cx="2758456" cy="248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A6296AFA-5606-49EB-AF5D-307864C59D33}"/>
              </a:ext>
            </a:extLst>
          </p:cNvPr>
          <p:cNvSpPr/>
          <p:nvPr/>
        </p:nvSpPr>
        <p:spPr>
          <a:xfrm>
            <a:off x="1095950" y="3290743"/>
            <a:ext cx="2585440" cy="10433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68A1F884-9C55-4B46-8337-737C5FB6D7BC}"/>
              </a:ext>
            </a:extLst>
          </p:cNvPr>
          <p:cNvSpPr/>
          <p:nvPr/>
        </p:nvSpPr>
        <p:spPr>
          <a:xfrm>
            <a:off x="1095950" y="4449326"/>
            <a:ext cx="2585440" cy="1043302"/>
          </a:xfrm>
          <a:prstGeom prst="rect">
            <a:avLst/>
          </a:prstGeom>
          <a:solidFill>
            <a:srgbClr val="FF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nvGrpSpPr>
          <p:cNvPr id="94" name="Group 93">
            <a:extLst>
              <a:ext uri="{FF2B5EF4-FFF2-40B4-BE49-F238E27FC236}">
                <a16:creationId xmlns:a16="http://schemas.microsoft.com/office/drawing/2014/main" id="{7470986E-6264-488C-A528-F1D25846FEBD}"/>
              </a:ext>
            </a:extLst>
          </p:cNvPr>
          <p:cNvGrpSpPr/>
          <p:nvPr/>
        </p:nvGrpSpPr>
        <p:grpSpPr>
          <a:xfrm>
            <a:off x="1243178" y="3535012"/>
            <a:ext cx="187138" cy="696464"/>
            <a:chOff x="7124007" y="1962674"/>
            <a:chExt cx="551412" cy="1923011"/>
          </a:xfrm>
        </p:grpSpPr>
        <p:sp>
          <p:nvSpPr>
            <p:cNvPr id="95" name="Rectangle 94">
              <a:extLst>
                <a:ext uri="{FF2B5EF4-FFF2-40B4-BE49-F238E27FC236}">
                  <a16:creationId xmlns:a16="http://schemas.microsoft.com/office/drawing/2014/main" id="{4C4AD324-0753-4078-94FE-FC706D721B52}"/>
                </a:ext>
              </a:extLst>
            </p:cNvPr>
            <p:cNvSpPr/>
            <p:nvPr/>
          </p:nvSpPr>
          <p:spPr>
            <a:xfrm>
              <a:off x="7247245" y="1962674"/>
              <a:ext cx="328422" cy="201639"/>
            </a:xfrm>
            <a:prstGeom prst="rect">
              <a:avLst/>
            </a:prstGeom>
            <a:solidFill>
              <a:srgbClr val="FF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96" name="Straight Connector 95">
              <a:extLst>
                <a:ext uri="{FF2B5EF4-FFF2-40B4-BE49-F238E27FC236}">
                  <a16:creationId xmlns:a16="http://schemas.microsoft.com/office/drawing/2014/main" id="{1ACC405E-3871-46B5-B7B7-453C4A7C23BC}"/>
                </a:ext>
              </a:extLst>
            </p:cNvPr>
            <p:cNvCxnSpPr>
              <a:cxnSpLocks/>
            </p:cNvCxnSpPr>
            <p:nvPr/>
          </p:nvCxnSpPr>
          <p:spPr>
            <a:xfrm>
              <a:off x="7124007" y="1962674"/>
              <a:ext cx="551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49D8264-B5B7-432E-968B-49738C9BEA24}"/>
                </a:ext>
              </a:extLst>
            </p:cNvPr>
            <p:cNvCxnSpPr>
              <a:cxnSpLocks/>
            </p:cNvCxnSpPr>
            <p:nvPr/>
          </p:nvCxnSpPr>
          <p:spPr>
            <a:xfrm>
              <a:off x="7124007" y="3885685"/>
              <a:ext cx="551412" cy="0"/>
            </a:xfrm>
            <a:prstGeom prst="line">
              <a:avLst/>
            </a:prstGeom>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432C9644-C93A-4268-91E7-D25D8D2D9F19}"/>
                </a:ext>
              </a:extLst>
            </p:cNvPr>
            <p:cNvSpPr/>
            <p:nvPr/>
          </p:nvSpPr>
          <p:spPr>
            <a:xfrm>
              <a:off x="7247245" y="2164313"/>
              <a:ext cx="328422" cy="615084"/>
            </a:xfrm>
            <a:prstGeom prst="rect">
              <a:avLst/>
            </a:prstGeom>
            <a:solidFill>
              <a:srgbClr val="A6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17A7338D-B0E9-4EA6-80F1-74C5F7A844FB}"/>
                </a:ext>
              </a:extLst>
            </p:cNvPr>
            <p:cNvSpPr/>
            <p:nvPr/>
          </p:nvSpPr>
          <p:spPr>
            <a:xfrm>
              <a:off x="7247244" y="2779399"/>
              <a:ext cx="328422" cy="492529"/>
            </a:xfrm>
            <a:prstGeom prst="rect">
              <a:avLst/>
            </a:prstGeom>
            <a:solidFill>
              <a:srgbClr val="FF8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DF1E0A4B-ADB7-43BD-AD17-1CF133E3684D}"/>
                </a:ext>
              </a:extLst>
            </p:cNvPr>
            <p:cNvSpPr/>
            <p:nvPr/>
          </p:nvSpPr>
          <p:spPr>
            <a:xfrm>
              <a:off x="7247244" y="3271928"/>
              <a:ext cx="328422" cy="613757"/>
            </a:xfrm>
            <a:prstGeom prst="rect">
              <a:avLst/>
            </a:prstGeom>
            <a:solidFill>
              <a:srgbClr val="0F6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sp>
        <p:nvSpPr>
          <p:cNvPr id="140" name="TextBox 139">
            <a:extLst>
              <a:ext uri="{FF2B5EF4-FFF2-40B4-BE49-F238E27FC236}">
                <a16:creationId xmlns:a16="http://schemas.microsoft.com/office/drawing/2014/main" id="{55C4B8D4-768D-4DA1-AADC-D21C6BAF1741}"/>
              </a:ext>
            </a:extLst>
          </p:cNvPr>
          <p:cNvSpPr txBox="1"/>
          <p:nvPr/>
        </p:nvSpPr>
        <p:spPr>
          <a:xfrm>
            <a:off x="1502182" y="3511567"/>
            <a:ext cx="2079478"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Realistic proportion of confirmed theft investigations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Consistency across suppliers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Contain mix of urban/rural geographies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Have few ‘Under Investigation’ cases</a:t>
            </a:r>
          </a:p>
        </p:txBody>
      </p:sp>
      <p:grpSp>
        <p:nvGrpSpPr>
          <p:cNvPr id="141" name="Group 140">
            <a:extLst>
              <a:ext uri="{FF2B5EF4-FFF2-40B4-BE49-F238E27FC236}">
                <a16:creationId xmlns:a16="http://schemas.microsoft.com/office/drawing/2014/main" id="{27BC4EF1-1C3B-40AC-B1D4-D07ED294CB30}"/>
              </a:ext>
            </a:extLst>
          </p:cNvPr>
          <p:cNvGrpSpPr/>
          <p:nvPr/>
        </p:nvGrpSpPr>
        <p:grpSpPr>
          <a:xfrm>
            <a:off x="1243178" y="4670171"/>
            <a:ext cx="178512" cy="729772"/>
            <a:chOff x="7124007" y="1962674"/>
            <a:chExt cx="551412" cy="1923011"/>
          </a:xfrm>
        </p:grpSpPr>
        <p:sp>
          <p:nvSpPr>
            <p:cNvPr id="142" name="Rectangle 141">
              <a:extLst>
                <a:ext uri="{FF2B5EF4-FFF2-40B4-BE49-F238E27FC236}">
                  <a16:creationId xmlns:a16="http://schemas.microsoft.com/office/drawing/2014/main" id="{B2E0415B-17CE-439B-9CC5-F846FF6C8D62}"/>
                </a:ext>
              </a:extLst>
            </p:cNvPr>
            <p:cNvSpPr/>
            <p:nvPr/>
          </p:nvSpPr>
          <p:spPr>
            <a:xfrm>
              <a:off x="7247245" y="1962674"/>
              <a:ext cx="328422" cy="1234772"/>
            </a:xfrm>
            <a:prstGeom prst="rect">
              <a:avLst/>
            </a:prstGeom>
            <a:solidFill>
              <a:srgbClr val="FF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143" name="Straight Connector 142">
              <a:extLst>
                <a:ext uri="{FF2B5EF4-FFF2-40B4-BE49-F238E27FC236}">
                  <a16:creationId xmlns:a16="http://schemas.microsoft.com/office/drawing/2014/main" id="{13F87991-52A7-4167-AD88-92F1358B307D}"/>
                </a:ext>
              </a:extLst>
            </p:cNvPr>
            <p:cNvCxnSpPr>
              <a:cxnSpLocks/>
            </p:cNvCxnSpPr>
            <p:nvPr/>
          </p:nvCxnSpPr>
          <p:spPr>
            <a:xfrm>
              <a:off x="7124007" y="1962674"/>
              <a:ext cx="551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8F6ED15-C672-498F-9406-2597989AB8C2}"/>
                </a:ext>
              </a:extLst>
            </p:cNvPr>
            <p:cNvCxnSpPr>
              <a:cxnSpLocks/>
            </p:cNvCxnSpPr>
            <p:nvPr/>
          </p:nvCxnSpPr>
          <p:spPr>
            <a:xfrm>
              <a:off x="7124007" y="3885685"/>
              <a:ext cx="551412" cy="0"/>
            </a:xfrm>
            <a:prstGeom prst="line">
              <a:avLst/>
            </a:prstGeom>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E46E6AFD-5839-448B-AD94-374480AE3EE3}"/>
                </a:ext>
              </a:extLst>
            </p:cNvPr>
            <p:cNvSpPr/>
            <p:nvPr/>
          </p:nvSpPr>
          <p:spPr>
            <a:xfrm>
              <a:off x="7247245" y="3158193"/>
              <a:ext cx="328422" cy="201639"/>
            </a:xfrm>
            <a:prstGeom prst="rect">
              <a:avLst/>
            </a:prstGeom>
            <a:solidFill>
              <a:srgbClr val="A6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95D084E1-D47A-4CB0-BB78-C316813DE792}"/>
                </a:ext>
              </a:extLst>
            </p:cNvPr>
            <p:cNvSpPr/>
            <p:nvPr/>
          </p:nvSpPr>
          <p:spPr>
            <a:xfrm>
              <a:off x="7247241" y="3359846"/>
              <a:ext cx="328422" cy="201639"/>
            </a:xfrm>
            <a:prstGeom prst="rect">
              <a:avLst/>
            </a:prstGeom>
            <a:solidFill>
              <a:srgbClr val="FF8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95775AD1-BB7D-417E-88AE-B54252790277}"/>
                </a:ext>
              </a:extLst>
            </p:cNvPr>
            <p:cNvSpPr/>
            <p:nvPr/>
          </p:nvSpPr>
          <p:spPr>
            <a:xfrm>
              <a:off x="7247245" y="3561494"/>
              <a:ext cx="328422" cy="324191"/>
            </a:xfrm>
            <a:prstGeom prst="rect">
              <a:avLst/>
            </a:prstGeom>
            <a:solidFill>
              <a:srgbClr val="0F6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sp>
        <p:nvSpPr>
          <p:cNvPr id="148" name="TextBox 147">
            <a:extLst>
              <a:ext uri="{FF2B5EF4-FFF2-40B4-BE49-F238E27FC236}">
                <a16:creationId xmlns:a16="http://schemas.microsoft.com/office/drawing/2014/main" id="{5345C3D1-AD4F-4333-996F-39DE060010BA}"/>
              </a:ext>
            </a:extLst>
          </p:cNvPr>
          <p:cNvSpPr txBox="1"/>
          <p:nvPr/>
        </p:nvSpPr>
        <p:spPr>
          <a:xfrm>
            <a:off x="1495652" y="4689745"/>
            <a:ext cx="2079478" cy="5847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Unaccounted for energy gap is a large percentage of total energy balance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ETTOS reports and investigations are not close in volume</a:t>
            </a:r>
          </a:p>
        </p:txBody>
      </p:sp>
      <p:sp>
        <p:nvSpPr>
          <p:cNvPr id="149" name="TextBox 148">
            <a:extLst>
              <a:ext uri="{FF2B5EF4-FFF2-40B4-BE49-F238E27FC236}">
                <a16:creationId xmlns:a16="http://schemas.microsoft.com/office/drawing/2014/main" id="{04485EA1-37DA-4D02-915F-D5E92FFDD018}"/>
              </a:ext>
            </a:extLst>
          </p:cNvPr>
          <p:cNvSpPr txBox="1"/>
          <p:nvPr/>
        </p:nvSpPr>
        <p:spPr>
          <a:xfrm>
            <a:off x="1095950" y="3244913"/>
            <a:ext cx="12057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BE6516">
                    <a:lumMod val="50000"/>
                  </a:srgbClr>
                </a:solidFill>
                <a:effectLst/>
                <a:uLnTx/>
                <a:uFillTx/>
                <a:latin typeface="Roboto" panose="02000000000000000000" pitchFamily="2" charset="0"/>
                <a:ea typeface="Roboto" panose="02000000000000000000" pitchFamily="2" charset="0"/>
                <a:cs typeface="+mn-cs"/>
              </a:rPr>
              <a:t>Reliable regions</a:t>
            </a:r>
          </a:p>
        </p:txBody>
      </p:sp>
      <p:sp>
        <p:nvSpPr>
          <p:cNvPr id="150" name="TextBox 149">
            <a:extLst>
              <a:ext uri="{FF2B5EF4-FFF2-40B4-BE49-F238E27FC236}">
                <a16:creationId xmlns:a16="http://schemas.microsoft.com/office/drawing/2014/main" id="{0FE064D4-C75B-444F-9719-7E567E21A8AB}"/>
              </a:ext>
            </a:extLst>
          </p:cNvPr>
          <p:cNvSpPr txBox="1"/>
          <p:nvPr/>
        </p:nvSpPr>
        <p:spPr>
          <a:xfrm>
            <a:off x="1077797" y="4410574"/>
            <a:ext cx="126829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8E12"/>
                </a:solidFill>
                <a:effectLst/>
                <a:uLnTx/>
                <a:uFillTx/>
                <a:latin typeface="Roboto" panose="02000000000000000000" pitchFamily="2" charset="0"/>
                <a:ea typeface="Roboto" panose="02000000000000000000" pitchFamily="2" charset="0"/>
                <a:cs typeface="+mn-cs"/>
              </a:rPr>
              <a:t>Regions to refine</a:t>
            </a:r>
          </a:p>
        </p:txBody>
      </p:sp>
      <p:sp>
        <p:nvSpPr>
          <p:cNvPr id="173" name="Rectangle 172">
            <a:extLst>
              <a:ext uri="{FF2B5EF4-FFF2-40B4-BE49-F238E27FC236}">
                <a16:creationId xmlns:a16="http://schemas.microsoft.com/office/drawing/2014/main" id="{C396306B-33FC-4CE2-A458-DC53DA568EFC}"/>
              </a:ext>
            </a:extLst>
          </p:cNvPr>
          <p:cNvSpPr/>
          <p:nvPr/>
        </p:nvSpPr>
        <p:spPr>
          <a:xfrm>
            <a:off x="5208278" y="3241541"/>
            <a:ext cx="1146762" cy="8331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External predictors of regions with a small gap</a:t>
            </a:r>
          </a:p>
        </p:txBody>
      </p:sp>
      <p:sp>
        <p:nvSpPr>
          <p:cNvPr id="174" name="Rectangle 173">
            <a:extLst>
              <a:ext uri="{FF2B5EF4-FFF2-40B4-BE49-F238E27FC236}">
                <a16:creationId xmlns:a16="http://schemas.microsoft.com/office/drawing/2014/main" id="{9CDFD453-4EAB-440C-8416-A2AF6E7C356B}"/>
              </a:ext>
            </a:extLst>
          </p:cNvPr>
          <p:cNvSpPr/>
          <p:nvPr/>
        </p:nvSpPr>
        <p:spPr>
          <a:xfrm>
            <a:off x="6450739" y="3241541"/>
            <a:ext cx="721878" cy="8331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Possible theft range</a:t>
            </a:r>
          </a:p>
        </p:txBody>
      </p:sp>
      <p:sp>
        <p:nvSpPr>
          <p:cNvPr id="175" name="Right Brace 174">
            <a:extLst>
              <a:ext uri="{FF2B5EF4-FFF2-40B4-BE49-F238E27FC236}">
                <a16:creationId xmlns:a16="http://schemas.microsoft.com/office/drawing/2014/main" id="{84E61797-1C40-4707-BADF-CDE66758FB2C}"/>
              </a:ext>
            </a:extLst>
          </p:cNvPr>
          <p:cNvSpPr/>
          <p:nvPr/>
        </p:nvSpPr>
        <p:spPr>
          <a:xfrm rot="5400000">
            <a:off x="6112723" y="3223332"/>
            <a:ext cx="155448" cy="19643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86A9C778-E225-4B8B-8A4A-0400299A7A28}"/>
              </a:ext>
            </a:extLst>
          </p:cNvPr>
          <p:cNvSpPr/>
          <p:nvPr/>
        </p:nvSpPr>
        <p:spPr>
          <a:xfrm>
            <a:off x="5208277" y="4295796"/>
            <a:ext cx="1964339" cy="259597"/>
          </a:xfrm>
          <a:prstGeom prst="rect">
            <a:avLst/>
          </a:prstGeom>
          <a:solidFill>
            <a:srgbClr val="421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ML Model</a:t>
            </a:r>
          </a:p>
        </p:txBody>
      </p:sp>
      <p:sp>
        <p:nvSpPr>
          <p:cNvPr id="177" name="Rectangle 176">
            <a:extLst>
              <a:ext uri="{FF2B5EF4-FFF2-40B4-BE49-F238E27FC236}">
                <a16:creationId xmlns:a16="http://schemas.microsoft.com/office/drawing/2014/main" id="{CDE78E43-2CC4-4835-84FE-D37105062790}"/>
              </a:ext>
            </a:extLst>
          </p:cNvPr>
          <p:cNvSpPr/>
          <p:nvPr/>
        </p:nvSpPr>
        <p:spPr>
          <a:xfrm>
            <a:off x="5208278" y="4683174"/>
            <a:ext cx="1146762" cy="833112"/>
          </a:xfrm>
          <a:prstGeom prst="rect">
            <a:avLst/>
          </a:prstGeom>
          <a:solidFill>
            <a:srgbClr val="FF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External predictors of regions with a large gap</a:t>
            </a:r>
          </a:p>
        </p:txBody>
      </p:sp>
      <p:sp>
        <p:nvSpPr>
          <p:cNvPr id="183" name="Rectangle 182">
            <a:extLst>
              <a:ext uri="{FF2B5EF4-FFF2-40B4-BE49-F238E27FC236}">
                <a16:creationId xmlns:a16="http://schemas.microsoft.com/office/drawing/2014/main" id="{7C97A8AB-FDBC-4463-80F5-E245E597A294}"/>
              </a:ext>
            </a:extLst>
          </p:cNvPr>
          <p:cNvSpPr/>
          <p:nvPr/>
        </p:nvSpPr>
        <p:spPr>
          <a:xfrm>
            <a:off x="6450739" y="4683174"/>
            <a:ext cx="721878" cy="833112"/>
          </a:xfrm>
          <a:prstGeom prst="rect">
            <a:avLst/>
          </a:prstGeom>
          <a:solidFill>
            <a:srgbClr val="FFE8AF"/>
          </a:solidFill>
          <a:ln>
            <a:solidFill>
              <a:srgbClr val="FF8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Refined theft range</a:t>
            </a:r>
          </a:p>
        </p:txBody>
      </p:sp>
      <p:cxnSp>
        <p:nvCxnSpPr>
          <p:cNvPr id="184" name="Connector: Curved 183">
            <a:extLst>
              <a:ext uri="{FF2B5EF4-FFF2-40B4-BE49-F238E27FC236}">
                <a16:creationId xmlns:a16="http://schemas.microsoft.com/office/drawing/2014/main" id="{FC88F292-8F01-4CF5-B355-2E775788CB13}"/>
              </a:ext>
            </a:extLst>
          </p:cNvPr>
          <p:cNvCxnSpPr>
            <a:cxnSpLocks/>
            <a:stCxn id="176" idx="2"/>
            <a:endCxn id="177" idx="0"/>
          </p:cNvCxnSpPr>
          <p:nvPr/>
        </p:nvCxnSpPr>
        <p:spPr>
          <a:xfrm rot="5400000">
            <a:off x="5922163" y="4414889"/>
            <a:ext cx="127781" cy="4087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B580B735-9489-4B9A-BC48-CCD1345FC149}"/>
              </a:ext>
            </a:extLst>
          </p:cNvPr>
          <p:cNvCxnSpPr>
            <a:cxnSpLocks/>
            <a:stCxn id="177" idx="3"/>
            <a:endCxn id="183" idx="1"/>
          </p:cNvCxnSpPr>
          <p:nvPr/>
        </p:nvCxnSpPr>
        <p:spPr>
          <a:xfrm>
            <a:off x="6355040" y="5099730"/>
            <a:ext cx="956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6" name="Rectangle 185">
            <a:extLst>
              <a:ext uri="{FF2B5EF4-FFF2-40B4-BE49-F238E27FC236}">
                <a16:creationId xmlns:a16="http://schemas.microsoft.com/office/drawing/2014/main" id="{7454F724-C538-4703-B5E6-BADDFD8ECEC0}"/>
              </a:ext>
            </a:extLst>
          </p:cNvPr>
          <p:cNvSpPr/>
          <p:nvPr/>
        </p:nvSpPr>
        <p:spPr>
          <a:xfrm>
            <a:off x="7468250" y="3241541"/>
            <a:ext cx="227475" cy="2274745"/>
          </a:xfrm>
          <a:prstGeom prst="rect">
            <a:avLst/>
          </a:prstGeom>
          <a:solidFill>
            <a:srgbClr val="00E6E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GB-wide theft range</a:t>
            </a:r>
          </a:p>
        </p:txBody>
      </p:sp>
      <p:cxnSp>
        <p:nvCxnSpPr>
          <p:cNvPr id="187" name="Connector: Curved 186">
            <a:extLst>
              <a:ext uri="{FF2B5EF4-FFF2-40B4-BE49-F238E27FC236}">
                <a16:creationId xmlns:a16="http://schemas.microsoft.com/office/drawing/2014/main" id="{CF2AF61C-EEC3-40BE-A896-9E7F2AD6F2DF}"/>
              </a:ext>
            </a:extLst>
          </p:cNvPr>
          <p:cNvCxnSpPr>
            <a:cxnSpLocks/>
            <a:stCxn id="174" idx="3"/>
            <a:endCxn id="186" idx="1"/>
          </p:cNvCxnSpPr>
          <p:nvPr/>
        </p:nvCxnSpPr>
        <p:spPr>
          <a:xfrm>
            <a:off x="7172617" y="3658097"/>
            <a:ext cx="295633" cy="72081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Connector: Curved 187">
            <a:extLst>
              <a:ext uri="{FF2B5EF4-FFF2-40B4-BE49-F238E27FC236}">
                <a16:creationId xmlns:a16="http://schemas.microsoft.com/office/drawing/2014/main" id="{DA1B2894-0FB2-47C7-A24F-A4AB2DD6EFE3}"/>
              </a:ext>
            </a:extLst>
          </p:cNvPr>
          <p:cNvCxnSpPr>
            <a:cxnSpLocks/>
            <a:stCxn id="183" idx="3"/>
            <a:endCxn id="186" idx="1"/>
          </p:cNvCxnSpPr>
          <p:nvPr/>
        </p:nvCxnSpPr>
        <p:spPr>
          <a:xfrm flipV="1">
            <a:off x="7172617" y="4378914"/>
            <a:ext cx="295633" cy="72081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637CB86F-321D-4CB8-824E-1D1CBC87245E}"/>
              </a:ext>
            </a:extLst>
          </p:cNvPr>
          <p:cNvGrpSpPr/>
          <p:nvPr/>
        </p:nvGrpSpPr>
        <p:grpSpPr>
          <a:xfrm>
            <a:off x="10089299" y="4494982"/>
            <a:ext cx="1411558" cy="1038870"/>
            <a:chOff x="10229148" y="2568535"/>
            <a:chExt cx="1411558" cy="1038870"/>
          </a:xfrm>
        </p:grpSpPr>
        <p:grpSp>
          <p:nvGrpSpPr>
            <p:cNvPr id="190" name="Group 189">
              <a:extLst>
                <a:ext uri="{FF2B5EF4-FFF2-40B4-BE49-F238E27FC236}">
                  <a16:creationId xmlns:a16="http://schemas.microsoft.com/office/drawing/2014/main" id="{DFE5059B-1DE7-4540-AEF1-3D53AC0F6121}"/>
                </a:ext>
              </a:extLst>
            </p:cNvPr>
            <p:cNvGrpSpPr/>
            <p:nvPr/>
          </p:nvGrpSpPr>
          <p:grpSpPr>
            <a:xfrm>
              <a:off x="11164439" y="3012945"/>
              <a:ext cx="174568" cy="513992"/>
              <a:chOff x="7124007" y="1962674"/>
              <a:chExt cx="551412" cy="1923011"/>
            </a:xfrm>
          </p:grpSpPr>
          <p:sp>
            <p:nvSpPr>
              <p:cNvPr id="203" name="Rectangle 202">
                <a:extLst>
                  <a:ext uri="{FF2B5EF4-FFF2-40B4-BE49-F238E27FC236}">
                    <a16:creationId xmlns:a16="http://schemas.microsoft.com/office/drawing/2014/main" id="{57BB9493-2D51-4019-8085-A586BBC347F2}"/>
                  </a:ext>
                </a:extLst>
              </p:cNvPr>
              <p:cNvSpPr/>
              <p:nvPr/>
            </p:nvSpPr>
            <p:spPr>
              <a:xfrm>
                <a:off x="7247245" y="1962674"/>
                <a:ext cx="328422" cy="509102"/>
              </a:xfrm>
              <a:prstGeom prst="rect">
                <a:avLst/>
              </a:prstGeom>
              <a:solidFill>
                <a:srgbClr val="A6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204" name="Straight Connector 203">
                <a:extLst>
                  <a:ext uri="{FF2B5EF4-FFF2-40B4-BE49-F238E27FC236}">
                    <a16:creationId xmlns:a16="http://schemas.microsoft.com/office/drawing/2014/main" id="{F8F2007E-9EBA-4E06-88EB-F31142AEF9D9}"/>
                  </a:ext>
                </a:extLst>
              </p:cNvPr>
              <p:cNvCxnSpPr>
                <a:cxnSpLocks/>
              </p:cNvCxnSpPr>
              <p:nvPr/>
            </p:nvCxnSpPr>
            <p:spPr>
              <a:xfrm>
                <a:off x="7124007" y="1962674"/>
                <a:ext cx="551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DAF3D96-3E7E-4802-89BE-319753F890B0}"/>
                  </a:ext>
                </a:extLst>
              </p:cNvPr>
              <p:cNvCxnSpPr>
                <a:cxnSpLocks/>
              </p:cNvCxnSpPr>
              <p:nvPr/>
            </p:nvCxnSpPr>
            <p:spPr>
              <a:xfrm>
                <a:off x="7124007" y="3885685"/>
                <a:ext cx="551412" cy="0"/>
              </a:xfrm>
              <a:prstGeom prst="line">
                <a:avLst/>
              </a:prstGeom>
            </p:spPr>
            <p:style>
              <a:lnRef idx="1">
                <a:schemeClr val="accent1"/>
              </a:lnRef>
              <a:fillRef idx="0">
                <a:schemeClr val="accent1"/>
              </a:fillRef>
              <a:effectRef idx="0">
                <a:schemeClr val="accent1"/>
              </a:effectRef>
              <a:fontRef idx="minor">
                <a:schemeClr val="tx1"/>
              </a:fontRef>
            </p:style>
          </p:cxnSp>
          <p:sp>
            <p:nvSpPr>
              <p:cNvPr id="206" name="Rectangle 205">
                <a:extLst>
                  <a:ext uri="{FF2B5EF4-FFF2-40B4-BE49-F238E27FC236}">
                    <a16:creationId xmlns:a16="http://schemas.microsoft.com/office/drawing/2014/main" id="{3E3997A5-CC63-4435-A451-9AEE21509E31}"/>
                  </a:ext>
                </a:extLst>
              </p:cNvPr>
              <p:cNvSpPr/>
              <p:nvPr/>
            </p:nvSpPr>
            <p:spPr>
              <a:xfrm>
                <a:off x="7247245" y="2440828"/>
                <a:ext cx="328422" cy="338565"/>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207" name="Rectangle 206">
                <a:extLst>
                  <a:ext uri="{FF2B5EF4-FFF2-40B4-BE49-F238E27FC236}">
                    <a16:creationId xmlns:a16="http://schemas.microsoft.com/office/drawing/2014/main" id="{B268E7CC-6DED-4D07-BBC4-4E0B604A8C9E}"/>
                  </a:ext>
                </a:extLst>
              </p:cNvPr>
              <p:cNvSpPr/>
              <p:nvPr/>
            </p:nvSpPr>
            <p:spPr>
              <a:xfrm>
                <a:off x="7247244" y="2779399"/>
                <a:ext cx="328422" cy="492529"/>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208" name="Rectangle 207">
                <a:extLst>
                  <a:ext uri="{FF2B5EF4-FFF2-40B4-BE49-F238E27FC236}">
                    <a16:creationId xmlns:a16="http://schemas.microsoft.com/office/drawing/2014/main" id="{B864F6BE-C897-44EE-8779-6061F0ECCFDF}"/>
                  </a:ext>
                </a:extLst>
              </p:cNvPr>
              <p:cNvSpPr/>
              <p:nvPr/>
            </p:nvSpPr>
            <p:spPr>
              <a:xfrm>
                <a:off x="7247244" y="3271928"/>
                <a:ext cx="328422" cy="613757"/>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grpSp>
          <p:nvGrpSpPr>
            <p:cNvPr id="191" name="Group 190">
              <a:extLst>
                <a:ext uri="{FF2B5EF4-FFF2-40B4-BE49-F238E27FC236}">
                  <a16:creationId xmlns:a16="http://schemas.microsoft.com/office/drawing/2014/main" id="{63E78AE8-54F3-4162-A2B7-6A6391DBAF1F}"/>
                </a:ext>
              </a:extLst>
            </p:cNvPr>
            <p:cNvGrpSpPr/>
            <p:nvPr/>
          </p:nvGrpSpPr>
          <p:grpSpPr>
            <a:xfrm>
              <a:off x="10479137" y="3106364"/>
              <a:ext cx="174568" cy="420573"/>
              <a:chOff x="7124007" y="1962674"/>
              <a:chExt cx="551412" cy="1923011"/>
            </a:xfrm>
          </p:grpSpPr>
          <p:sp>
            <p:nvSpPr>
              <p:cNvPr id="197" name="Rectangle 196">
                <a:extLst>
                  <a:ext uri="{FF2B5EF4-FFF2-40B4-BE49-F238E27FC236}">
                    <a16:creationId xmlns:a16="http://schemas.microsoft.com/office/drawing/2014/main" id="{7CD100FE-930E-4612-BA08-B8F96DECDF9D}"/>
                  </a:ext>
                </a:extLst>
              </p:cNvPr>
              <p:cNvSpPr/>
              <p:nvPr/>
            </p:nvSpPr>
            <p:spPr>
              <a:xfrm>
                <a:off x="7247244" y="1962674"/>
                <a:ext cx="328422" cy="324196"/>
              </a:xfrm>
              <a:prstGeom prst="rect">
                <a:avLst/>
              </a:prstGeom>
              <a:solidFill>
                <a:srgbClr val="A6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198" name="Straight Connector 197">
                <a:extLst>
                  <a:ext uri="{FF2B5EF4-FFF2-40B4-BE49-F238E27FC236}">
                    <a16:creationId xmlns:a16="http://schemas.microsoft.com/office/drawing/2014/main" id="{A32EAC3E-F5E1-443B-B819-5D97424A3EF6}"/>
                  </a:ext>
                </a:extLst>
              </p:cNvPr>
              <p:cNvCxnSpPr>
                <a:cxnSpLocks/>
              </p:cNvCxnSpPr>
              <p:nvPr/>
            </p:nvCxnSpPr>
            <p:spPr>
              <a:xfrm>
                <a:off x="7124007" y="1962674"/>
                <a:ext cx="551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AB1AE0BB-4B7C-4FC0-BD56-833D2365E4F4}"/>
                  </a:ext>
                </a:extLst>
              </p:cNvPr>
              <p:cNvCxnSpPr>
                <a:cxnSpLocks/>
              </p:cNvCxnSpPr>
              <p:nvPr/>
            </p:nvCxnSpPr>
            <p:spPr>
              <a:xfrm>
                <a:off x="7124007" y="3885685"/>
                <a:ext cx="551412" cy="0"/>
              </a:xfrm>
              <a:prstGeom prst="line">
                <a:avLst/>
              </a:prstGeom>
            </p:spPr>
            <p:style>
              <a:lnRef idx="1">
                <a:schemeClr val="accent1"/>
              </a:lnRef>
              <a:fillRef idx="0">
                <a:schemeClr val="accent1"/>
              </a:fillRef>
              <a:effectRef idx="0">
                <a:schemeClr val="accent1"/>
              </a:effectRef>
              <a:fontRef idx="minor">
                <a:schemeClr val="tx1"/>
              </a:fontRef>
            </p:style>
          </p:cxnSp>
          <p:sp>
            <p:nvSpPr>
              <p:cNvPr id="200" name="Rectangle 199">
                <a:extLst>
                  <a:ext uri="{FF2B5EF4-FFF2-40B4-BE49-F238E27FC236}">
                    <a16:creationId xmlns:a16="http://schemas.microsoft.com/office/drawing/2014/main" id="{26EF0173-1E47-4860-A31B-2C5D68971204}"/>
                  </a:ext>
                </a:extLst>
              </p:cNvPr>
              <p:cNvSpPr/>
              <p:nvPr/>
            </p:nvSpPr>
            <p:spPr>
              <a:xfrm>
                <a:off x="7247244" y="2286870"/>
                <a:ext cx="328422" cy="492529"/>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201" name="Rectangle 200">
                <a:extLst>
                  <a:ext uri="{FF2B5EF4-FFF2-40B4-BE49-F238E27FC236}">
                    <a16:creationId xmlns:a16="http://schemas.microsoft.com/office/drawing/2014/main" id="{04505CBD-7524-43F0-995A-02F5DB478452}"/>
                  </a:ext>
                </a:extLst>
              </p:cNvPr>
              <p:cNvSpPr/>
              <p:nvPr/>
            </p:nvSpPr>
            <p:spPr>
              <a:xfrm>
                <a:off x="7247244" y="2779399"/>
                <a:ext cx="328422" cy="492529"/>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202" name="Rectangle 201">
                <a:extLst>
                  <a:ext uri="{FF2B5EF4-FFF2-40B4-BE49-F238E27FC236}">
                    <a16:creationId xmlns:a16="http://schemas.microsoft.com/office/drawing/2014/main" id="{EAC5D203-8839-488E-B42F-47D54A7DFECE}"/>
                  </a:ext>
                </a:extLst>
              </p:cNvPr>
              <p:cNvSpPr/>
              <p:nvPr/>
            </p:nvSpPr>
            <p:spPr>
              <a:xfrm>
                <a:off x="7247244" y="3271928"/>
                <a:ext cx="328422" cy="613757"/>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sp>
          <p:nvSpPr>
            <p:cNvPr id="192" name="TextBox 191">
              <a:extLst>
                <a:ext uri="{FF2B5EF4-FFF2-40B4-BE49-F238E27FC236}">
                  <a16:creationId xmlns:a16="http://schemas.microsoft.com/office/drawing/2014/main" id="{BE732562-8183-4026-90AA-712BBF46538C}"/>
                </a:ext>
              </a:extLst>
            </p:cNvPr>
            <p:cNvSpPr txBox="1"/>
            <p:nvPr/>
          </p:nvSpPr>
          <p:spPr>
            <a:xfrm>
              <a:off x="10229148" y="2592197"/>
              <a:ext cx="613123"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Calibri" panose="020F0502020204030204"/>
                  <a:ea typeface="+mn-ea"/>
                  <a:cs typeface="+mn-cs"/>
                </a:rPr>
                <a:t>Predicted Electricity Theft</a:t>
              </a:r>
            </a:p>
          </p:txBody>
        </p:sp>
        <p:sp>
          <p:nvSpPr>
            <p:cNvPr id="193" name="TextBox 192">
              <a:extLst>
                <a:ext uri="{FF2B5EF4-FFF2-40B4-BE49-F238E27FC236}">
                  <a16:creationId xmlns:a16="http://schemas.microsoft.com/office/drawing/2014/main" id="{8053BB6B-8B4C-4FF1-AA00-62684B1389C3}"/>
                </a:ext>
              </a:extLst>
            </p:cNvPr>
            <p:cNvSpPr txBox="1"/>
            <p:nvPr/>
          </p:nvSpPr>
          <p:spPr>
            <a:xfrm>
              <a:off x="10842271" y="2568535"/>
              <a:ext cx="798435"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err="1">
                  <a:ln>
                    <a:noFill/>
                  </a:ln>
                  <a:solidFill>
                    <a:srgbClr val="000000"/>
                  </a:solidFill>
                  <a:effectLst/>
                  <a:uLnTx/>
                  <a:uFillTx/>
                  <a:latin typeface="Calibri" panose="020F0502020204030204"/>
                  <a:ea typeface="+mn-ea"/>
                  <a:cs typeface="+mn-cs"/>
                </a:rPr>
                <a:t>Elexon</a:t>
              </a:r>
              <a:r>
                <a:rPr kumimoji="0" lang="en-GB" sz="700" b="0" i="0" u="none" strike="noStrike" kern="1200" cap="none" spc="0" normalizeH="0" baseline="0" noProof="0">
                  <a:ln>
                    <a:noFill/>
                  </a:ln>
                  <a:solidFill>
                    <a:srgbClr val="000000"/>
                  </a:solidFill>
                  <a:effectLst/>
                  <a:uLnTx/>
                  <a:uFillTx/>
                  <a:latin typeface="Calibri" panose="020F0502020204030204"/>
                  <a:ea typeface="+mn-ea"/>
                  <a:cs typeface="+mn-cs"/>
                </a:rPr>
                <a:t> Reconciliation Data</a:t>
              </a:r>
            </a:p>
          </p:txBody>
        </p:sp>
        <p:sp>
          <p:nvSpPr>
            <p:cNvPr id="194" name="Rectangle 193">
              <a:extLst>
                <a:ext uri="{FF2B5EF4-FFF2-40B4-BE49-F238E27FC236}">
                  <a16:creationId xmlns:a16="http://schemas.microsoft.com/office/drawing/2014/main" id="{1919C662-7FC6-47E4-B2F7-5DE2E6E0494A}"/>
                </a:ext>
              </a:extLst>
            </p:cNvPr>
            <p:cNvSpPr/>
            <p:nvPr/>
          </p:nvSpPr>
          <p:spPr>
            <a:xfrm>
              <a:off x="10241166" y="2568535"/>
              <a:ext cx="1349376" cy="1038870"/>
            </a:xfrm>
            <a:prstGeom prst="rect">
              <a:avLst/>
            </a:prstGeom>
            <a:solidFill>
              <a:srgbClr val="007D74">
                <a:alpha val="10196"/>
              </a:srgb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000000"/>
                </a:solidFill>
                <a:effectLst/>
                <a:uLnTx/>
                <a:uFillTx/>
                <a:latin typeface="Calibri" panose="020F0502020204030204"/>
                <a:ea typeface="+mn-ea"/>
                <a:cs typeface="+mn-cs"/>
              </a:endParaRPr>
            </a:p>
          </p:txBody>
        </p:sp>
        <p:sp>
          <p:nvSpPr>
            <p:cNvPr id="195" name="TextBox 194">
              <a:extLst>
                <a:ext uri="{FF2B5EF4-FFF2-40B4-BE49-F238E27FC236}">
                  <a16:creationId xmlns:a16="http://schemas.microsoft.com/office/drawing/2014/main" id="{B9DD54F8-5210-4510-98FB-AA22FAFF8CE1}"/>
                </a:ext>
              </a:extLst>
            </p:cNvPr>
            <p:cNvSpPr txBox="1"/>
            <p:nvPr/>
          </p:nvSpPr>
          <p:spPr>
            <a:xfrm>
              <a:off x="10783667" y="3144245"/>
              <a:ext cx="273343"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Calibri" panose="020F0502020204030204"/>
                  <a:ea typeface="+mn-ea"/>
                  <a:cs typeface="+mn-cs"/>
                </a:rPr>
                <a:t>vs</a:t>
              </a:r>
            </a:p>
          </p:txBody>
        </p:sp>
        <p:cxnSp>
          <p:nvCxnSpPr>
            <p:cNvPr id="196" name="Straight Connector 195">
              <a:extLst>
                <a:ext uri="{FF2B5EF4-FFF2-40B4-BE49-F238E27FC236}">
                  <a16:creationId xmlns:a16="http://schemas.microsoft.com/office/drawing/2014/main" id="{68783DE4-3252-4729-9C73-F34BD017EEB1}"/>
                </a:ext>
              </a:extLst>
            </p:cNvPr>
            <p:cNvCxnSpPr>
              <a:stCxn id="194" idx="0"/>
              <a:endCxn id="194" idx="2"/>
            </p:cNvCxnSpPr>
            <p:nvPr/>
          </p:nvCxnSpPr>
          <p:spPr>
            <a:xfrm>
              <a:off x="10915854" y="2568535"/>
              <a:ext cx="0" cy="1038870"/>
            </a:xfrm>
            <a:prstGeom prst="line">
              <a:avLst/>
            </a:prstGeom>
          </p:spPr>
          <p:style>
            <a:lnRef idx="1">
              <a:schemeClr val="accent6"/>
            </a:lnRef>
            <a:fillRef idx="0">
              <a:schemeClr val="accent6"/>
            </a:fillRef>
            <a:effectRef idx="0">
              <a:schemeClr val="accent6"/>
            </a:effectRef>
            <a:fontRef idx="minor">
              <a:schemeClr val="tx1"/>
            </a:fontRef>
          </p:style>
        </p:cxnSp>
      </p:grpSp>
      <p:sp>
        <p:nvSpPr>
          <p:cNvPr id="209" name="Rectangle 208">
            <a:extLst>
              <a:ext uri="{FF2B5EF4-FFF2-40B4-BE49-F238E27FC236}">
                <a16:creationId xmlns:a16="http://schemas.microsoft.com/office/drawing/2014/main" id="{ABC678A1-4C15-4A6A-BE62-7FFF79BAE70D}"/>
              </a:ext>
            </a:extLst>
          </p:cNvPr>
          <p:cNvSpPr/>
          <p:nvPr/>
        </p:nvSpPr>
        <p:spPr>
          <a:xfrm>
            <a:off x="10101317" y="3326658"/>
            <a:ext cx="1349376" cy="1038870"/>
          </a:xfrm>
          <a:prstGeom prst="rect">
            <a:avLst/>
          </a:prstGeom>
          <a:solidFill>
            <a:srgbClr val="007D74">
              <a:alpha val="10196"/>
            </a:srgb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000000"/>
              </a:solidFill>
              <a:effectLst/>
              <a:uLnTx/>
              <a:uFillTx/>
              <a:latin typeface="Calibri" panose="020F0502020204030204"/>
              <a:ea typeface="+mn-ea"/>
              <a:cs typeface="+mn-cs"/>
            </a:endParaRPr>
          </a:p>
        </p:txBody>
      </p:sp>
      <p:sp>
        <p:nvSpPr>
          <p:cNvPr id="210" name="Rectangle 209">
            <a:extLst>
              <a:ext uri="{FF2B5EF4-FFF2-40B4-BE49-F238E27FC236}">
                <a16:creationId xmlns:a16="http://schemas.microsoft.com/office/drawing/2014/main" id="{7985285A-1ED1-47DD-BEE6-0890D57D17AD}"/>
              </a:ext>
            </a:extLst>
          </p:cNvPr>
          <p:cNvSpPr/>
          <p:nvPr/>
        </p:nvSpPr>
        <p:spPr>
          <a:xfrm>
            <a:off x="8838189" y="3187647"/>
            <a:ext cx="2758456" cy="248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pic>
        <p:nvPicPr>
          <p:cNvPr id="211" name="Picture 2" descr="Command-Line Cartography for a UK Election | by Stephen Wood | Towards Data  Science">
            <a:extLst>
              <a:ext uri="{FF2B5EF4-FFF2-40B4-BE49-F238E27FC236}">
                <a16:creationId xmlns:a16="http://schemas.microsoft.com/office/drawing/2014/main" id="{FF5F70C8-01B6-4F22-946F-114F85E77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6351" y="3556531"/>
            <a:ext cx="1010018" cy="1816855"/>
          </a:xfrm>
          <a:prstGeom prst="rect">
            <a:avLst/>
          </a:prstGeom>
          <a:noFill/>
          <a:extLst>
            <a:ext uri="{909E8E84-426E-40DD-AFC4-6F175D3DCCD1}">
              <a14:hiddenFill xmlns:a14="http://schemas.microsoft.com/office/drawing/2010/main">
                <a:solidFill>
                  <a:srgbClr val="FFFFFF"/>
                </a:solidFill>
              </a14:hiddenFill>
            </a:ext>
          </a:extLst>
        </p:spPr>
      </p:pic>
      <p:cxnSp>
        <p:nvCxnSpPr>
          <p:cNvPr id="212" name="Connector: Curved 211">
            <a:extLst>
              <a:ext uri="{FF2B5EF4-FFF2-40B4-BE49-F238E27FC236}">
                <a16:creationId xmlns:a16="http://schemas.microsoft.com/office/drawing/2014/main" id="{B8CB927D-B144-4362-AD2F-18A82B50029C}"/>
              </a:ext>
            </a:extLst>
          </p:cNvPr>
          <p:cNvCxnSpPr>
            <a:cxnSpLocks/>
            <a:stCxn id="213" idx="3"/>
            <a:endCxn id="209" idx="1"/>
          </p:cNvCxnSpPr>
          <p:nvPr/>
        </p:nvCxnSpPr>
        <p:spPr>
          <a:xfrm flipV="1">
            <a:off x="9732373" y="3846093"/>
            <a:ext cx="368944" cy="824674"/>
          </a:xfrm>
          <a:prstGeom prst="curvedConnector3">
            <a:avLst>
              <a:gd name="adj1" fmla="val 50000"/>
            </a:avLst>
          </a:prstGeom>
          <a:ln>
            <a:solidFill>
              <a:srgbClr val="0F6A73"/>
            </a:solidFill>
          </a:ln>
        </p:spPr>
        <p:style>
          <a:lnRef idx="1">
            <a:schemeClr val="accent1"/>
          </a:lnRef>
          <a:fillRef idx="0">
            <a:schemeClr val="accent1"/>
          </a:fillRef>
          <a:effectRef idx="0">
            <a:schemeClr val="accent1"/>
          </a:effectRef>
          <a:fontRef idx="minor">
            <a:schemeClr val="tx1"/>
          </a:fontRef>
        </p:style>
      </p:cxnSp>
      <p:sp>
        <p:nvSpPr>
          <p:cNvPr id="213" name="Rectangle: Rounded Corners 212">
            <a:extLst>
              <a:ext uri="{FF2B5EF4-FFF2-40B4-BE49-F238E27FC236}">
                <a16:creationId xmlns:a16="http://schemas.microsoft.com/office/drawing/2014/main" id="{BE605A9C-92DC-4E52-8B7B-39731B984CFA}"/>
              </a:ext>
            </a:extLst>
          </p:cNvPr>
          <p:cNvSpPr/>
          <p:nvPr/>
        </p:nvSpPr>
        <p:spPr>
          <a:xfrm>
            <a:off x="9437890" y="4472880"/>
            <a:ext cx="294483" cy="395773"/>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D4A2F51F-AA13-490F-B338-84ECA6E79D99}"/>
              </a:ext>
            </a:extLst>
          </p:cNvPr>
          <p:cNvSpPr txBox="1"/>
          <p:nvPr/>
        </p:nvSpPr>
        <p:spPr>
          <a:xfrm>
            <a:off x="8812827" y="3205806"/>
            <a:ext cx="134937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Aggregate predicted assessed losses to GSP/LDZ level:</a:t>
            </a:r>
          </a:p>
        </p:txBody>
      </p:sp>
      <p:grpSp>
        <p:nvGrpSpPr>
          <p:cNvPr id="215" name="Group 214">
            <a:extLst>
              <a:ext uri="{FF2B5EF4-FFF2-40B4-BE49-F238E27FC236}">
                <a16:creationId xmlns:a16="http://schemas.microsoft.com/office/drawing/2014/main" id="{86F82642-8808-41C0-AAB7-E5DBF7E3A6E7}"/>
              </a:ext>
            </a:extLst>
          </p:cNvPr>
          <p:cNvGrpSpPr/>
          <p:nvPr/>
        </p:nvGrpSpPr>
        <p:grpSpPr>
          <a:xfrm>
            <a:off x="11024590" y="3863554"/>
            <a:ext cx="174568" cy="421506"/>
            <a:chOff x="7124007" y="1962674"/>
            <a:chExt cx="551412" cy="1923011"/>
          </a:xfrm>
        </p:grpSpPr>
        <p:sp>
          <p:nvSpPr>
            <p:cNvPr id="216" name="Rectangle 215">
              <a:extLst>
                <a:ext uri="{FF2B5EF4-FFF2-40B4-BE49-F238E27FC236}">
                  <a16:creationId xmlns:a16="http://schemas.microsoft.com/office/drawing/2014/main" id="{E34795AB-7A2B-42E9-8BD4-A1CB5A1A3BD0}"/>
                </a:ext>
              </a:extLst>
            </p:cNvPr>
            <p:cNvSpPr/>
            <p:nvPr/>
          </p:nvSpPr>
          <p:spPr>
            <a:xfrm>
              <a:off x="7247245" y="1962674"/>
              <a:ext cx="328422" cy="509102"/>
            </a:xfrm>
            <a:prstGeom prst="rect">
              <a:avLst/>
            </a:prstGeom>
            <a:solidFill>
              <a:srgbClr val="A6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217" name="Straight Connector 216">
              <a:extLst>
                <a:ext uri="{FF2B5EF4-FFF2-40B4-BE49-F238E27FC236}">
                  <a16:creationId xmlns:a16="http://schemas.microsoft.com/office/drawing/2014/main" id="{794D64A2-C41D-4AF2-AB2F-E4273AF4B8F0}"/>
                </a:ext>
              </a:extLst>
            </p:cNvPr>
            <p:cNvCxnSpPr>
              <a:cxnSpLocks/>
            </p:cNvCxnSpPr>
            <p:nvPr/>
          </p:nvCxnSpPr>
          <p:spPr>
            <a:xfrm>
              <a:off x="7124007" y="1962674"/>
              <a:ext cx="551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4431B4CB-AE25-4912-96C6-3F28B49115E3}"/>
                </a:ext>
              </a:extLst>
            </p:cNvPr>
            <p:cNvCxnSpPr>
              <a:cxnSpLocks/>
            </p:cNvCxnSpPr>
            <p:nvPr/>
          </p:nvCxnSpPr>
          <p:spPr>
            <a:xfrm>
              <a:off x="7124007" y="3885685"/>
              <a:ext cx="551412" cy="0"/>
            </a:xfrm>
            <a:prstGeom prst="line">
              <a:avLst/>
            </a:prstGeom>
          </p:spPr>
          <p:style>
            <a:lnRef idx="1">
              <a:schemeClr val="accent1"/>
            </a:lnRef>
            <a:fillRef idx="0">
              <a:schemeClr val="accent1"/>
            </a:fillRef>
            <a:effectRef idx="0">
              <a:schemeClr val="accent1"/>
            </a:effectRef>
            <a:fontRef idx="minor">
              <a:schemeClr val="tx1"/>
            </a:fontRef>
          </p:style>
        </p:cxnSp>
        <p:sp>
          <p:nvSpPr>
            <p:cNvPr id="219" name="Rectangle 218">
              <a:extLst>
                <a:ext uri="{FF2B5EF4-FFF2-40B4-BE49-F238E27FC236}">
                  <a16:creationId xmlns:a16="http://schemas.microsoft.com/office/drawing/2014/main" id="{DC38EFF6-6514-4264-B799-18E4655244C3}"/>
                </a:ext>
              </a:extLst>
            </p:cNvPr>
            <p:cNvSpPr/>
            <p:nvPr/>
          </p:nvSpPr>
          <p:spPr>
            <a:xfrm>
              <a:off x="7247245" y="2440828"/>
              <a:ext cx="328422" cy="338565"/>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220" name="Rectangle 219">
              <a:extLst>
                <a:ext uri="{FF2B5EF4-FFF2-40B4-BE49-F238E27FC236}">
                  <a16:creationId xmlns:a16="http://schemas.microsoft.com/office/drawing/2014/main" id="{A2D3AF50-C3C9-4549-987F-E1102E2A37BE}"/>
                </a:ext>
              </a:extLst>
            </p:cNvPr>
            <p:cNvSpPr/>
            <p:nvPr/>
          </p:nvSpPr>
          <p:spPr>
            <a:xfrm>
              <a:off x="7247244" y="2779399"/>
              <a:ext cx="328422" cy="492529"/>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221" name="Rectangle 220">
              <a:extLst>
                <a:ext uri="{FF2B5EF4-FFF2-40B4-BE49-F238E27FC236}">
                  <a16:creationId xmlns:a16="http://schemas.microsoft.com/office/drawing/2014/main" id="{AC345D73-ABAB-4EAA-8766-00F3E28715BB}"/>
                </a:ext>
              </a:extLst>
            </p:cNvPr>
            <p:cNvSpPr/>
            <p:nvPr/>
          </p:nvSpPr>
          <p:spPr>
            <a:xfrm>
              <a:off x="7247244" y="3271928"/>
              <a:ext cx="328422" cy="613757"/>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grpSp>
        <p:nvGrpSpPr>
          <p:cNvPr id="222" name="Group 221">
            <a:extLst>
              <a:ext uri="{FF2B5EF4-FFF2-40B4-BE49-F238E27FC236}">
                <a16:creationId xmlns:a16="http://schemas.microsoft.com/office/drawing/2014/main" id="{EE1782FA-ABCA-4BC6-B9C9-0225E8DBA951}"/>
              </a:ext>
            </a:extLst>
          </p:cNvPr>
          <p:cNvGrpSpPr/>
          <p:nvPr/>
        </p:nvGrpSpPr>
        <p:grpSpPr>
          <a:xfrm>
            <a:off x="10339288" y="3822169"/>
            <a:ext cx="174568" cy="462892"/>
            <a:chOff x="7124007" y="1962674"/>
            <a:chExt cx="551412" cy="1923011"/>
          </a:xfrm>
        </p:grpSpPr>
        <p:sp>
          <p:nvSpPr>
            <p:cNvPr id="223" name="Rectangle 222">
              <a:extLst>
                <a:ext uri="{FF2B5EF4-FFF2-40B4-BE49-F238E27FC236}">
                  <a16:creationId xmlns:a16="http://schemas.microsoft.com/office/drawing/2014/main" id="{F7CC08E4-CDD6-4D33-8441-23DC220A61CD}"/>
                </a:ext>
              </a:extLst>
            </p:cNvPr>
            <p:cNvSpPr/>
            <p:nvPr/>
          </p:nvSpPr>
          <p:spPr>
            <a:xfrm>
              <a:off x="7247244" y="1962674"/>
              <a:ext cx="328422" cy="324196"/>
            </a:xfrm>
            <a:prstGeom prst="rect">
              <a:avLst/>
            </a:prstGeom>
            <a:solidFill>
              <a:srgbClr val="A6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cxnSp>
          <p:nvCxnSpPr>
            <p:cNvPr id="224" name="Straight Connector 223">
              <a:extLst>
                <a:ext uri="{FF2B5EF4-FFF2-40B4-BE49-F238E27FC236}">
                  <a16:creationId xmlns:a16="http://schemas.microsoft.com/office/drawing/2014/main" id="{0C1F62B9-6BAB-4991-AF22-314BA9E8BD17}"/>
                </a:ext>
              </a:extLst>
            </p:cNvPr>
            <p:cNvCxnSpPr>
              <a:cxnSpLocks/>
            </p:cNvCxnSpPr>
            <p:nvPr/>
          </p:nvCxnSpPr>
          <p:spPr>
            <a:xfrm>
              <a:off x="7124007" y="1962674"/>
              <a:ext cx="551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99232B1A-D2EF-4376-803D-5F77C0C2A437}"/>
                </a:ext>
              </a:extLst>
            </p:cNvPr>
            <p:cNvCxnSpPr>
              <a:cxnSpLocks/>
            </p:cNvCxnSpPr>
            <p:nvPr/>
          </p:nvCxnSpPr>
          <p:spPr>
            <a:xfrm>
              <a:off x="7124007" y="3885685"/>
              <a:ext cx="551412" cy="0"/>
            </a:xfrm>
            <a:prstGeom prst="line">
              <a:avLst/>
            </a:prstGeom>
          </p:spPr>
          <p:style>
            <a:lnRef idx="1">
              <a:schemeClr val="accent1"/>
            </a:lnRef>
            <a:fillRef idx="0">
              <a:schemeClr val="accent1"/>
            </a:fillRef>
            <a:effectRef idx="0">
              <a:schemeClr val="accent1"/>
            </a:effectRef>
            <a:fontRef idx="minor">
              <a:schemeClr val="tx1"/>
            </a:fontRef>
          </p:style>
        </p:cxnSp>
        <p:sp>
          <p:nvSpPr>
            <p:cNvPr id="226" name="Rectangle 225">
              <a:extLst>
                <a:ext uri="{FF2B5EF4-FFF2-40B4-BE49-F238E27FC236}">
                  <a16:creationId xmlns:a16="http://schemas.microsoft.com/office/drawing/2014/main" id="{A201FF58-DEC5-46E9-A665-B11381A4C0CB}"/>
                </a:ext>
              </a:extLst>
            </p:cNvPr>
            <p:cNvSpPr/>
            <p:nvPr/>
          </p:nvSpPr>
          <p:spPr>
            <a:xfrm>
              <a:off x="7247244" y="2286870"/>
              <a:ext cx="328422" cy="492529"/>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227" name="Rectangle 226">
              <a:extLst>
                <a:ext uri="{FF2B5EF4-FFF2-40B4-BE49-F238E27FC236}">
                  <a16:creationId xmlns:a16="http://schemas.microsoft.com/office/drawing/2014/main" id="{84219C10-1764-4B25-9F04-A8531950012C}"/>
                </a:ext>
              </a:extLst>
            </p:cNvPr>
            <p:cNvSpPr/>
            <p:nvPr/>
          </p:nvSpPr>
          <p:spPr>
            <a:xfrm>
              <a:off x="7247244" y="2779399"/>
              <a:ext cx="328422" cy="492529"/>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228" name="Rectangle 227">
              <a:extLst>
                <a:ext uri="{FF2B5EF4-FFF2-40B4-BE49-F238E27FC236}">
                  <a16:creationId xmlns:a16="http://schemas.microsoft.com/office/drawing/2014/main" id="{A2292BE8-F37A-4D4A-8AC1-EBE746DB0B5C}"/>
                </a:ext>
              </a:extLst>
            </p:cNvPr>
            <p:cNvSpPr/>
            <p:nvPr/>
          </p:nvSpPr>
          <p:spPr>
            <a:xfrm>
              <a:off x="7247244" y="3271928"/>
              <a:ext cx="328422" cy="613757"/>
            </a:xfrm>
            <a:prstGeom prst="rect">
              <a:avLst/>
            </a:prstGeom>
            <a:solidFill>
              <a:srgbClr val="FF9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sp>
        <p:nvSpPr>
          <p:cNvPr id="229" name="TextBox 228">
            <a:extLst>
              <a:ext uri="{FF2B5EF4-FFF2-40B4-BE49-F238E27FC236}">
                <a16:creationId xmlns:a16="http://schemas.microsoft.com/office/drawing/2014/main" id="{02D3D737-3D37-4BB5-A7B3-E688A2EFA197}"/>
              </a:ext>
            </a:extLst>
          </p:cNvPr>
          <p:cNvSpPr txBox="1"/>
          <p:nvPr/>
        </p:nvSpPr>
        <p:spPr>
          <a:xfrm>
            <a:off x="10089299" y="3350320"/>
            <a:ext cx="61312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Predicted Gas Theft</a:t>
            </a:r>
          </a:p>
        </p:txBody>
      </p:sp>
      <p:sp>
        <p:nvSpPr>
          <p:cNvPr id="230" name="TextBox 229">
            <a:extLst>
              <a:ext uri="{FF2B5EF4-FFF2-40B4-BE49-F238E27FC236}">
                <a16:creationId xmlns:a16="http://schemas.microsoft.com/office/drawing/2014/main" id="{4DA9AB91-5442-449A-BA92-F06381C95C80}"/>
              </a:ext>
            </a:extLst>
          </p:cNvPr>
          <p:cNvSpPr txBox="1"/>
          <p:nvPr/>
        </p:nvSpPr>
        <p:spPr>
          <a:xfrm>
            <a:off x="10702422" y="3326658"/>
            <a:ext cx="798435"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mn-cs"/>
              </a:rPr>
              <a:t>XOServe</a:t>
            </a:r>
            <a:r>
              <a:rPr kumimoji="0" lang="en-GB" sz="7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Reconciliation Data</a:t>
            </a:r>
          </a:p>
        </p:txBody>
      </p:sp>
      <p:sp>
        <p:nvSpPr>
          <p:cNvPr id="231" name="TextBox 230">
            <a:extLst>
              <a:ext uri="{FF2B5EF4-FFF2-40B4-BE49-F238E27FC236}">
                <a16:creationId xmlns:a16="http://schemas.microsoft.com/office/drawing/2014/main" id="{9772A20D-5122-4AC1-BE43-6F92245BFD30}"/>
              </a:ext>
            </a:extLst>
          </p:cNvPr>
          <p:cNvSpPr txBox="1"/>
          <p:nvPr/>
        </p:nvSpPr>
        <p:spPr>
          <a:xfrm>
            <a:off x="10643818" y="3902368"/>
            <a:ext cx="273343"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Calibri" panose="020F0502020204030204"/>
                <a:ea typeface="+mn-ea"/>
                <a:cs typeface="+mn-cs"/>
              </a:rPr>
              <a:t>vs</a:t>
            </a:r>
          </a:p>
        </p:txBody>
      </p:sp>
      <p:cxnSp>
        <p:nvCxnSpPr>
          <p:cNvPr id="232" name="Straight Connector 231">
            <a:extLst>
              <a:ext uri="{FF2B5EF4-FFF2-40B4-BE49-F238E27FC236}">
                <a16:creationId xmlns:a16="http://schemas.microsoft.com/office/drawing/2014/main" id="{BA9E5C1D-6402-4896-A10E-3B7F3847B196}"/>
              </a:ext>
            </a:extLst>
          </p:cNvPr>
          <p:cNvCxnSpPr>
            <a:stCxn id="209" idx="0"/>
            <a:endCxn id="209" idx="2"/>
          </p:cNvCxnSpPr>
          <p:nvPr/>
        </p:nvCxnSpPr>
        <p:spPr>
          <a:xfrm>
            <a:off x="10776005" y="3326658"/>
            <a:ext cx="0" cy="1038870"/>
          </a:xfrm>
          <a:prstGeom prst="line">
            <a:avLst/>
          </a:prstGeom>
        </p:spPr>
        <p:style>
          <a:lnRef idx="1">
            <a:schemeClr val="accent6"/>
          </a:lnRef>
          <a:fillRef idx="0">
            <a:schemeClr val="accent6"/>
          </a:fillRef>
          <a:effectRef idx="0">
            <a:schemeClr val="accent6"/>
          </a:effectRef>
          <a:fontRef idx="minor">
            <a:schemeClr val="tx1"/>
          </a:fontRef>
        </p:style>
      </p:cxnSp>
      <p:cxnSp>
        <p:nvCxnSpPr>
          <p:cNvPr id="233" name="Connector: Curved 232">
            <a:extLst>
              <a:ext uri="{FF2B5EF4-FFF2-40B4-BE49-F238E27FC236}">
                <a16:creationId xmlns:a16="http://schemas.microsoft.com/office/drawing/2014/main" id="{D1A17A0F-CFED-4493-84EB-F714F38279BE}"/>
              </a:ext>
            </a:extLst>
          </p:cNvPr>
          <p:cNvCxnSpPr>
            <a:cxnSpLocks/>
            <a:endCxn id="194" idx="1"/>
          </p:cNvCxnSpPr>
          <p:nvPr/>
        </p:nvCxnSpPr>
        <p:spPr>
          <a:xfrm>
            <a:off x="9732373" y="4682369"/>
            <a:ext cx="368944" cy="332048"/>
          </a:xfrm>
          <a:prstGeom prst="curvedConnector3">
            <a:avLst>
              <a:gd name="adj1" fmla="val 50000"/>
            </a:avLst>
          </a:prstGeom>
          <a:ln>
            <a:solidFill>
              <a:srgbClr val="0F6A73"/>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55F5EA1F-9393-46F0-99F9-3FF3C67414D3}"/>
              </a:ext>
            </a:extLst>
          </p:cNvPr>
          <p:cNvSpPr txBox="1"/>
          <p:nvPr/>
        </p:nvSpPr>
        <p:spPr>
          <a:xfrm>
            <a:off x="5214758" y="2205993"/>
            <a:ext cx="26290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Predictors from reliable regions can be used to train two ML models</a:t>
            </a:r>
          </a:p>
        </p:txBody>
      </p:sp>
      <p:sp>
        <p:nvSpPr>
          <p:cNvPr id="102" name="TextBox 101">
            <a:extLst>
              <a:ext uri="{FF2B5EF4-FFF2-40B4-BE49-F238E27FC236}">
                <a16:creationId xmlns:a16="http://schemas.microsoft.com/office/drawing/2014/main" id="{EC9FEABB-7332-4FBB-A758-5B49B654CB2C}"/>
              </a:ext>
            </a:extLst>
          </p:cNvPr>
          <p:cNvSpPr txBox="1"/>
          <p:nvPr/>
        </p:nvSpPr>
        <p:spPr>
          <a:xfrm>
            <a:off x="9046221" y="2053034"/>
            <a:ext cx="2629093"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 predicted volume of losses can be aggregated at GSP/LDZ level and compared with published data from energy distributors (</a:t>
            </a:r>
            <a:r>
              <a:rPr kumimoji="0" lang="en-GB" sz="11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mn-cs"/>
              </a:rPr>
              <a:t>XOServe</a:t>
            </a: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and </a:t>
            </a:r>
            <a:r>
              <a:rPr kumimoji="0" lang="en-GB" sz="11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mn-cs"/>
              </a:rPr>
              <a:t>Elexon</a:t>
            </a: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t>
            </a:r>
          </a:p>
        </p:txBody>
      </p:sp>
      <p:sp>
        <p:nvSpPr>
          <p:cNvPr id="104" name="TextBox 103">
            <a:extLst>
              <a:ext uri="{FF2B5EF4-FFF2-40B4-BE49-F238E27FC236}">
                <a16:creationId xmlns:a16="http://schemas.microsoft.com/office/drawing/2014/main" id="{2DE9AC31-A063-4523-8B93-BA7C9973F943}"/>
              </a:ext>
            </a:extLst>
          </p:cNvPr>
          <p:cNvSpPr txBox="1"/>
          <p:nvPr/>
        </p:nvSpPr>
        <p:spPr>
          <a:xfrm>
            <a:off x="979029" y="2251999"/>
            <a:ext cx="262909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Regions can be classified into two categories as shown below: </a:t>
            </a:r>
          </a:p>
        </p:txBody>
      </p:sp>
      <p:sp>
        <p:nvSpPr>
          <p:cNvPr id="105" name="TextBox 104">
            <a:extLst>
              <a:ext uri="{FF2B5EF4-FFF2-40B4-BE49-F238E27FC236}">
                <a16:creationId xmlns:a16="http://schemas.microsoft.com/office/drawing/2014/main" id="{4AD5BF04-BDAE-4ABB-A924-CC3C2E13DDFD}"/>
              </a:ext>
            </a:extLst>
          </p:cNvPr>
          <p:cNvSpPr txBox="1"/>
          <p:nvPr/>
        </p:nvSpPr>
        <p:spPr>
          <a:xfrm>
            <a:off x="1451584" y="1612501"/>
            <a:ext cx="20790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4 Defining Reliable Regions</a:t>
            </a:r>
          </a:p>
        </p:txBody>
      </p:sp>
      <p:sp>
        <p:nvSpPr>
          <p:cNvPr id="106" name="TextBox 105">
            <a:extLst>
              <a:ext uri="{FF2B5EF4-FFF2-40B4-BE49-F238E27FC236}">
                <a16:creationId xmlns:a16="http://schemas.microsoft.com/office/drawing/2014/main" id="{5F8765F4-8C37-456B-92B4-D656A1A05D4C}"/>
              </a:ext>
            </a:extLst>
          </p:cNvPr>
          <p:cNvSpPr txBox="1"/>
          <p:nvPr/>
        </p:nvSpPr>
        <p:spPr>
          <a:xfrm>
            <a:off x="5612485" y="1613562"/>
            <a:ext cx="20790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5 Predictive Modelling</a:t>
            </a:r>
          </a:p>
        </p:txBody>
      </p:sp>
      <p:sp>
        <p:nvSpPr>
          <p:cNvPr id="107" name="TextBox 106">
            <a:extLst>
              <a:ext uri="{FF2B5EF4-FFF2-40B4-BE49-F238E27FC236}">
                <a16:creationId xmlns:a16="http://schemas.microsoft.com/office/drawing/2014/main" id="{F2D0C53E-B796-4D66-85D9-D18C7892580A}"/>
              </a:ext>
            </a:extLst>
          </p:cNvPr>
          <p:cNvSpPr txBox="1"/>
          <p:nvPr/>
        </p:nvSpPr>
        <p:spPr>
          <a:xfrm>
            <a:off x="9433949" y="1591160"/>
            <a:ext cx="20790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6 Validation Assurance</a:t>
            </a:r>
          </a:p>
        </p:txBody>
      </p:sp>
      <p:cxnSp>
        <p:nvCxnSpPr>
          <p:cNvPr id="108" name="Straight Connector 107">
            <a:extLst>
              <a:ext uri="{FF2B5EF4-FFF2-40B4-BE49-F238E27FC236}">
                <a16:creationId xmlns:a16="http://schemas.microsoft.com/office/drawing/2014/main" id="{DAD6C528-8D07-4802-BF23-AC5F3A5CD3E8}"/>
              </a:ext>
            </a:extLst>
          </p:cNvPr>
          <p:cNvCxnSpPr>
            <a:cxnSpLocks/>
          </p:cNvCxnSpPr>
          <p:nvPr/>
        </p:nvCxnSpPr>
        <p:spPr>
          <a:xfrm flipV="1">
            <a:off x="696192" y="1871236"/>
            <a:ext cx="11056019" cy="5447"/>
          </a:xfrm>
          <a:prstGeom prst="line">
            <a:avLst/>
          </a:prstGeom>
          <a:ln w="28575">
            <a:solidFill>
              <a:srgbClr val="68A495"/>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B911667-0E21-4999-90E0-6D229C016CFB}"/>
              </a:ext>
            </a:extLst>
          </p:cNvPr>
          <p:cNvGrpSpPr/>
          <p:nvPr/>
        </p:nvGrpSpPr>
        <p:grpSpPr>
          <a:xfrm>
            <a:off x="0" y="6331731"/>
            <a:ext cx="10994626" cy="536481"/>
            <a:chOff x="0" y="6331731"/>
            <a:chExt cx="10994626" cy="536481"/>
          </a:xfrm>
        </p:grpSpPr>
        <p:grpSp>
          <p:nvGrpSpPr>
            <p:cNvPr id="112" name="Group 111">
              <a:extLst>
                <a:ext uri="{FF2B5EF4-FFF2-40B4-BE49-F238E27FC236}">
                  <a16:creationId xmlns:a16="http://schemas.microsoft.com/office/drawing/2014/main" id="{8316B991-F4A3-4D08-9155-6384566BAE1E}"/>
                </a:ext>
              </a:extLst>
            </p:cNvPr>
            <p:cNvGrpSpPr/>
            <p:nvPr/>
          </p:nvGrpSpPr>
          <p:grpSpPr>
            <a:xfrm>
              <a:off x="0" y="6362070"/>
              <a:ext cx="10994626" cy="506142"/>
              <a:chOff x="0" y="6362070"/>
              <a:chExt cx="10994626" cy="506142"/>
            </a:xfrm>
          </p:grpSpPr>
          <p:sp>
            <p:nvSpPr>
              <p:cNvPr id="113" name="Freeform: Shape 112">
                <a:extLst>
                  <a:ext uri="{FF2B5EF4-FFF2-40B4-BE49-F238E27FC236}">
                    <a16:creationId xmlns:a16="http://schemas.microsoft.com/office/drawing/2014/main" id="{9AC4359B-C0EC-46E7-B456-2095206E0403}"/>
                  </a:ext>
                </a:extLst>
              </p:cNvPr>
              <p:cNvSpPr/>
              <p:nvPr/>
            </p:nvSpPr>
            <p:spPr>
              <a:xfrm rot="16200000">
                <a:off x="5295552" y="1169138"/>
                <a:ext cx="403522" cy="10994626"/>
              </a:xfrm>
              <a:custGeom>
                <a:avLst/>
                <a:gdLst>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813739 w 1103119"/>
                  <a:gd name="connsiteY4" fmla="*/ 122634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722299 w 1103119"/>
                  <a:gd name="connsiteY4" fmla="*/ 123142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9" fmla="*/ 0 w 1103119"/>
                  <a:gd name="connsiteY9" fmla="*/ 0 h 6858000"/>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722299 w 1103119"/>
                  <a:gd name="connsiteY4" fmla="*/ 123142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9" fmla="*/ 0 w 1103119"/>
                  <a:gd name="connsiteY9" fmla="*/ 0 h 6858000"/>
                  <a:gd name="connsiteX0" fmla="*/ 0 w 1105024"/>
                  <a:gd name="connsiteY0" fmla="*/ 0 h 6858000"/>
                  <a:gd name="connsiteX1" fmla="*/ 1103119 w 1105024"/>
                  <a:gd name="connsiteY1" fmla="*/ 0 h 6858000"/>
                  <a:gd name="connsiteX2" fmla="*/ 1103119 w 1105024"/>
                  <a:gd name="connsiteY2" fmla="*/ 791344 h 6858000"/>
                  <a:gd name="connsiteX3" fmla="*/ 1101806 w 1105024"/>
                  <a:gd name="connsiteY3" fmla="*/ 791751 h 6858000"/>
                  <a:gd name="connsiteX4" fmla="*/ 722299 w 1105024"/>
                  <a:gd name="connsiteY4" fmla="*/ 1231424 h 6858000"/>
                  <a:gd name="connsiteX5" fmla="*/ 1101806 w 1105024"/>
                  <a:gd name="connsiteY5" fmla="*/ 1660937 h 6858000"/>
                  <a:gd name="connsiteX6" fmla="*/ 1105024 w 1105024"/>
                  <a:gd name="connsiteY6" fmla="*/ 1792790 h 6858000"/>
                  <a:gd name="connsiteX7" fmla="*/ 1103119 w 1105024"/>
                  <a:gd name="connsiteY7" fmla="*/ 6858000 h 6858000"/>
                  <a:gd name="connsiteX8" fmla="*/ 0 w 1105024"/>
                  <a:gd name="connsiteY8" fmla="*/ 6858000 h 6858000"/>
                  <a:gd name="connsiteX9" fmla="*/ 0 w 1105024"/>
                  <a:gd name="connsiteY9" fmla="*/ 0 h 6858000"/>
                  <a:gd name="connsiteX0" fmla="*/ 0 w 1113314"/>
                  <a:gd name="connsiteY0" fmla="*/ 0 h 6858000"/>
                  <a:gd name="connsiteX1" fmla="*/ 1103119 w 1113314"/>
                  <a:gd name="connsiteY1" fmla="*/ 0 h 6858000"/>
                  <a:gd name="connsiteX2" fmla="*/ 1103119 w 1113314"/>
                  <a:gd name="connsiteY2" fmla="*/ 791344 h 6858000"/>
                  <a:gd name="connsiteX3" fmla="*/ 1101806 w 1113314"/>
                  <a:gd name="connsiteY3" fmla="*/ 791751 h 6858000"/>
                  <a:gd name="connsiteX4" fmla="*/ 722299 w 1113314"/>
                  <a:gd name="connsiteY4" fmla="*/ 1231424 h 6858000"/>
                  <a:gd name="connsiteX5" fmla="*/ 1113236 w 1113314"/>
                  <a:gd name="connsiteY5" fmla="*/ 1790477 h 6858000"/>
                  <a:gd name="connsiteX6" fmla="*/ 1105024 w 1113314"/>
                  <a:gd name="connsiteY6" fmla="*/ 1792790 h 6858000"/>
                  <a:gd name="connsiteX7" fmla="*/ 1103119 w 1113314"/>
                  <a:gd name="connsiteY7" fmla="*/ 6858000 h 6858000"/>
                  <a:gd name="connsiteX8" fmla="*/ 0 w 1113314"/>
                  <a:gd name="connsiteY8" fmla="*/ 6858000 h 6858000"/>
                  <a:gd name="connsiteX9" fmla="*/ 0 w 1113314"/>
                  <a:gd name="connsiteY9" fmla="*/ 0 h 6858000"/>
                  <a:gd name="connsiteX0" fmla="*/ 0 w 1113314"/>
                  <a:gd name="connsiteY0" fmla="*/ 0 h 6858000"/>
                  <a:gd name="connsiteX1" fmla="*/ 1103119 w 1113314"/>
                  <a:gd name="connsiteY1" fmla="*/ 0 h 6858000"/>
                  <a:gd name="connsiteX2" fmla="*/ 1103119 w 1113314"/>
                  <a:gd name="connsiteY2" fmla="*/ 791344 h 6858000"/>
                  <a:gd name="connsiteX3" fmla="*/ 1101806 w 1113314"/>
                  <a:gd name="connsiteY3" fmla="*/ 791751 h 6858000"/>
                  <a:gd name="connsiteX4" fmla="*/ 722299 w 1113314"/>
                  <a:gd name="connsiteY4" fmla="*/ 1231424 h 6858000"/>
                  <a:gd name="connsiteX5" fmla="*/ 1113236 w 1113314"/>
                  <a:gd name="connsiteY5" fmla="*/ 1790477 h 6858000"/>
                  <a:gd name="connsiteX6" fmla="*/ 1105024 w 1113314"/>
                  <a:gd name="connsiteY6" fmla="*/ 1792790 h 6858000"/>
                  <a:gd name="connsiteX7" fmla="*/ 1103119 w 1113314"/>
                  <a:gd name="connsiteY7" fmla="*/ 6858000 h 6858000"/>
                  <a:gd name="connsiteX8" fmla="*/ 0 w 1113314"/>
                  <a:gd name="connsiteY8" fmla="*/ 6858000 h 6858000"/>
                  <a:gd name="connsiteX9" fmla="*/ 0 w 1113314"/>
                  <a:gd name="connsiteY9" fmla="*/ 0 h 6858000"/>
                  <a:gd name="connsiteX0" fmla="*/ 0 w 1114549"/>
                  <a:gd name="connsiteY0" fmla="*/ 0 h 6858000"/>
                  <a:gd name="connsiteX1" fmla="*/ 1103119 w 1114549"/>
                  <a:gd name="connsiteY1" fmla="*/ 0 h 6858000"/>
                  <a:gd name="connsiteX2" fmla="*/ 1103119 w 1114549"/>
                  <a:gd name="connsiteY2" fmla="*/ 791344 h 6858000"/>
                  <a:gd name="connsiteX3" fmla="*/ 1101806 w 1114549"/>
                  <a:gd name="connsiteY3" fmla="*/ 79175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03119 w 1114549"/>
                  <a:gd name="connsiteY2" fmla="*/ 791344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0739 w 1114549"/>
                  <a:gd name="connsiteY2" fmla="*/ 49987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859459 w 1114549"/>
                  <a:gd name="connsiteY4" fmla="*/ 122126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40079 w 1114549"/>
                  <a:gd name="connsiteY4" fmla="*/ 122126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40079 w 1114549"/>
                  <a:gd name="connsiteY4" fmla="*/ 1221264 h 6858000"/>
                  <a:gd name="connsiteX5" fmla="*/ 1107521 w 1114549"/>
                  <a:gd name="connsiteY5" fmla="*/ 161902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7400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873429 w 1124773"/>
                  <a:gd name="connsiteY4" fmla="*/ 120983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8162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24074 w 1124773"/>
                  <a:gd name="connsiteY1" fmla="*/ 1905 h 6858000"/>
                  <a:gd name="connsiteX2" fmla="*/ 1112644 w 1124773"/>
                  <a:gd name="connsiteY2" fmla="*/ 389389 h 6858000"/>
                  <a:gd name="connsiteX3" fmla="*/ 1124666 w 1124773"/>
                  <a:gd name="connsiteY3" fmla="*/ 749841 h 6858000"/>
                  <a:gd name="connsiteX4" fmla="*/ 8162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24666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24666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15141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4074"/>
                  <a:gd name="connsiteY0" fmla="*/ 0 h 6858000"/>
                  <a:gd name="connsiteX1" fmla="*/ 1124074 w 1124074"/>
                  <a:gd name="connsiteY1" fmla="*/ 1905 h 6858000"/>
                  <a:gd name="connsiteX2" fmla="*/ 1118359 w 1124074"/>
                  <a:gd name="connsiteY2" fmla="*/ 389389 h 6858000"/>
                  <a:gd name="connsiteX3" fmla="*/ 1115141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18359 w 1124074"/>
                  <a:gd name="connsiteY2" fmla="*/ 389389 h 6858000"/>
                  <a:gd name="connsiteX3" fmla="*/ 1120856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120856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120856 w 1124074"/>
                  <a:gd name="connsiteY3" fmla="*/ 749841 h 6858000"/>
                  <a:gd name="connsiteX4" fmla="*/ 477270 w 1124074"/>
                  <a:gd name="connsiteY4" fmla="*/ 1163039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099332 w 1124074"/>
                  <a:gd name="connsiteY3" fmla="*/ 890056 h 6858000"/>
                  <a:gd name="connsiteX4" fmla="*/ 477270 w 1124074"/>
                  <a:gd name="connsiteY4" fmla="*/ 1163039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77270 w 1166727"/>
                  <a:gd name="connsiteY4" fmla="*/ 1163039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2345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7098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7098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39836"/>
                  <a:gd name="connsiteY0" fmla="*/ 0 h 6858000"/>
                  <a:gd name="connsiteX1" fmla="*/ 1124074 w 1139836"/>
                  <a:gd name="connsiteY1" fmla="*/ 1905 h 6858000"/>
                  <a:gd name="connsiteX2" fmla="*/ 1122169 w 1139836"/>
                  <a:gd name="connsiteY2" fmla="*/ 389389 h 6858000"/>
                  <a:gd name="connsiteX3" fmla="*/ 1099332 w 1139836"/>
                  <a:gd name="connsiteY3" fmla="*/ 890056 h 6858000"/>
                  <a:gd name="connsiteX4" fmla="*/ 493413 w 1139836"/>
                  <a:gd name="connsiteY4" fmla="*/ 1157098 h 6858000"/>
                  <a:gd name="connsiteX5" fmla="*/ 1139807 w 1139836"/>
                  <a:gd name="connsiteY5" fmla="*/ 1431282 h 6858000"/>
                  <a:gd name="connsiteX6" fmla="*/ 1114549 w 1139836"/>
                  <a:gd name="connsiteY6" fmla="*/ 1916615 h 6858000"/>
                  <a:gd name="connsiteX7" fmla="*/ 1103119 w 1139836"/>
                  <a:gd name="connsiteY7" fmla="*/ 6858000 h 6858000"/>
                  <a:gd name="connsiteX8" fmla="*/ 0 w 1139836"/>
                  <a:gd name="connsiteY8" fmla="*/ 6858000 h 6858000"/>
                  <a:gd name="connsiteX9" fmla="*/ 0 w 113983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836" h="6858000">
                    <a:moveTo>
                      <a:pt x="0" y="0"/>
                    </a:moveTo>
                    <a:lnTo>
                      <a:pt x="1124074" y="1905"/>
                    </a:lnTo>
                    <a:lnTo>
                      <a:pt x="1122169" y="389389"/>
                    </a:lnTo>
                    <a:cubicBezTo>
                      <a:pt x="1120461" y="487950"/>
                      <a:pt x="1101040" y="821975"/>
                      <a:pt x="1099332" y="890056"/>
                    </a:cubicBezTo>
                    <a:cubicBezTo>
                      <a:pt x="1097687" y="1121678"/>
                      <a:pt x="705498" y="1037187"/>
                      <a:pt x="493413" y="1157098"/>
                    </a:cubicBezTo>
                    <a:cubicBezTo>
                      <a:pt x="717199" y="1281761"/>
                      <a:pt x="1119112" y="1207281"/>
                      <a:pt x="1139807" y="1431282"/>
                    </a:cubicBezTo>
                    <a:cubicBezTo>
                      <a:pt x="1140880" y="1475233"/>
                      <a:pt x="1113476" y="1872664"/>
                      <a:pt x="1114549" y="1916615"/>
                    </a:cubicBezTo>
                    <a:lnTo>
                      <a:pt x="1103119" y="6858000"/>
                    </a:lnTo>
                    <a:lnTo>
                      <a:pt x="0" y="6858000"/>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TextBox 113">
                <a:extLst>
                  <a:ext uri="{FF2B5EF4-FFF2-40B4-BE49-F238E27FC236}">
                    <a16:creationId xmlns:a16="http://schemas.microsoft.com/office/drawing/2014/main" id="{37C44FA0-7C37-4178-9758-5A30AEBA9CD2}"/>
                  </a:ext>
                </a:extLst>
              </p:cNvPr>
              <p:cNvSpPr txBox="1"/>
              <p:nvPr/>
            </p:nvSpPr>
            <p:spPr>
              <a:xfrm>
                <a:off x="1657718" y="6362070"/>
                <a:ext cx="4337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1&amp;2</a:t>
                </a:r>
              </a:p>
            </p:txBody>
          </p:sp>
          <p:sp>
            <p:nvSpPr>
              <p:cNvPr id="115" name="Teardrop 114">
                <a:extLst>
                  <a:ext uri="{FF2B5EF4-FFF2-40B4-BE49-F238E27FC236}">
                    <a16:creationId xmlns:a16="http://schemas.microsoft.com/office/drawing/2014/main" id="{E7D7FB7D-42CC-4167-BDA4-C1448AFFD4E8}"/>
                  </a:ext>
                </a:extLst>
              </p:cNvPr>
              <p:cNvSpPr/>
              <p:nvPr/>
            </p:nvSpPr>
            <p:spPr>
              <a:xfrm rot="8100000">
                <a:off x="3754409" y="6515028"/>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6" name="Teardrop 115">
                <a:extLst>
                  <a:ext uri="{FF2B5EF4-FFF2-40B4-BE49-F238E27FC236}">
                    <a16:creationId xmlns:a16="http://schemas.microsoft.com/office/drawing/2014/main" id="{AEB9E876-CADD-4D3D-9F4F-463023156552}"/>
                  </a:ext>
                </a:extLst>
              </p:cNvPr>
              <p:cNvSpPr/>
              <p:nvPr/>
            </p:nvSpPr>
            <p:spPr>
              <a:xfrm rot="8100000">
                <a:off x="6180796" y="6515028"/>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7" name="Teardrop 116">
                <a:extLst>
                  <a:ext uri="{FF2B5EF4-FFF2-40B4-BE49-F238E27FC236}">
                    <a16:creationId xmlns:a16="http://schemas.microsoft.com/office/drawing/2014/main" id="{D964C006-7621-4FB7-9455-42C7DCB772AB}"/>
                  </a:ext>
                </a:extLst>
              </p:cNvPr>
              <p:cNvSpPr/>
              <p:nvPr/>
            </p:nvSpPr>
            <p:spPr>
              <a:xfrm rot="8100000">
                <a:off x="8764228" y="6515028"/>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EBA56414-E45C-4F87-A47D-5F7E13EB4C43}"/>
                  </a:ext>
                </a:extLst>
              </p:cNvPr>
              <p:cNvSpPr txBox="1"/>
              <p:nvPr/>
            </p:nvSpPr>
            <p:spPr>
              <a:xfrm>
                <a:off x="3766815" y="6514054"/>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sp>
            <p:nvSpPr>
              <p:cNvPr id="119" name="TextBox 118">
                <a:extLst>
                  <a:ext uri="{FF2B5EF4-FFF2-40B4-BE49-F238E27FC236}">
                    <a16:creationId xmlns:a16="http://schemas.microsoft.com/office/drawing/2014/main" id="{5EB3BAA8-5C52-4A65-B9ED-402902BCEAD7}"/>
                  </a:ext>
                </a:extLst>
              </p:cNvPr>
              <p:cNvSpPr txBox="1"/>
              <p:nvPr/>
            </p:nvSpPr>
            <p:spPr>
              <a:xfrm>
                <a:off x="6192701" y="6514054"/>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sp>
            <p:nvSpPr>
              <p:cNvPr id="120" name="TextBox 119">
                <a:extLst>
                  <a:ext uri="{FF2B5EF4-FFF2-40B4-BE49-F238E27FC236}">
                    <a16:creationId xmlns:a16="http://schemas.microsoft.com/office/drawing/2014/main" id="{E99F7EED-6110-4162-9129-3E27E6FD755A}"/>
                  </a:ext>
                </a:extLst>
              </p:cNvPr>
              <p:cNvSpPr txBox="1"/>
              <p:nvPr/>
            </p:nvSpPr>
            <p:spPr>
              <a:xfrm>
                <a:off x="8771178" y="6523350"/>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sp>
          <p:nvSpPr>
            <p:cNvPr id="121" name="Teardrop 120">
              <a:extLst>
                <a:ext uri="{FF2B5EF4-FFF2-40B4-BE49-F238E27FC236}">
                  <a16:creationId xmlns:a16="http://schemas.microsoft.com/office/drawing/2014/main" id="{5FE52BF4-BADC-4A6A-9F70-6CC8E756D13F}"/>
                </a:ext>
              </a:extLst>
            </p:cNvPr>
            <p:cNvSpPr/>
            <p:nvPr/>
          </p:nvSpPr>
          <p:spPr>
            <a:xfrm rot="8100000">
              <a:off x="1710667" y="6331731"/>
              <a:ext cx="289030" cy="289030"/>
            </a:xfrm>
            <a:prstGeom prst="teardrop">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AC4E7281-4EA1-4D4F-BB71-2B0BD7783500}"/>
                </a:ext>
              </a:extLst>
            </p:cNvPr>
            <p:cNvSpPr txBox="1"/>
            <p:nvPr/>
          </p:nvSpPr>
          <p:spPr>
            <a:xfrm>
              <a:off x="1650806" y="6345441"/>
              <a:ext cx="4337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1&amp;2</a:t>
              </a:r>
            </a:p>
          </p:txBody>
        </p:sp>
      </p:grpSp>
    </p:spTree>
    <p:extLst>
      <p:ext uri="{BB962C8B-B14F-4D97-AF65-F5344CB8AC3E}">
        <p14:creationId xmlns:p14="http://schemas.microsoft.com/office/powerpoint/2010/main" val="149123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57B2-D394-412A-B096-EC561D58671D}"/>
              </a:ext>
            </a:extLst>
          </p:cNvPr>
          <p:cNvSpPr>
            <a:spLocks noGrp="1"/>
          </p:cNvSpPr>
          <p:nvPr>
            <p:ph type="title"/>
          </p:nvPr>
        </p:nvSpPr>
        <p:spPr/>
        <p:txBody>
          <a:bodyPr/>
          <a:lstStyle/>
          <a:p>
            <a:r>
              <a:rPr lang="en-GB"/>
              <a:t>Hypothesis </a:t>
            </a:r>
          </a:p>
        </p:txBody>
      </p:sp>
      <p:sp>
        <p:nvSpPr>
          <p:cNvPr id="4" name="TextBox 3">
            <a:extLst>
              <a:ext uri="{FF2B5EF4-FFF2-40B4-BE49-F238E27FC236}">
                <a16:creationId xmlns:a16="http://schemas.microsoft.com/office/drawing/2014/main" id="{67363B57-B64F-4FA5-BE30-3182500DDDD0}"/>
              </a:ext>
            </a:extLst>
          </p:cNvPr>
          <p:cNvSpPr txBox="1"/>
          <p:nvPr/>
        </p:nvSpPr>
        <p:spPr>
          <a:xfrm>
            <a:off x="542260" y="1148316"/>
            <a:ext cx="928485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 set of hypothesis is required to test and find reliable regions and predictors. It will support the statistical methodology to analyse the data and derive as estimation </a:t>
            </a:r>
          </a:p>
        </p:txBody>
      </p:sp>
      <p:sp>
        <p:nvSpPr>
          <p:cNvPr id="7" name="Rectangle 6">
            <a:extLst>
              <a:ext uri="{FF2B5EF4-FFF2-40B4-BE49-F238E27FC236}">
                <a16:creationId xmlns:a16="http://schemas.microsoft.com/office/drawing/2014/main" id="{A6D6796B-59D2-4AE9-B829-A868ECB5AF5E}"/>
              </a:ext>
            </a:extLst>
          </p:cNvPr>
          <p:cNvSpPr/>
          <p:nvPr/>
        </p:nvSpPr>
        <p:spPr>
          <a:xfrm>
            <a:off x="542871" y="2075664"/>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6" name="Rectangle 25">
            <a:extLst>
              <a:ext uri="{FF2B5EF4-FFF2-40B4-BE49-F238E27FC236}">
                <a16:creationId xmlns:a16="http://schemas.microsoft.com/office/drawing/2014/main" id="{52643A49-02C8-4481-A76B-571877175F57}"/>
              </a:ext>
            </a:extLst>
          </p:cNvPr>
          <p:cNvSpPr/>
          <p:nvPr/>
        </p:nvSpPr>
        <p:spPr>
          <a:xfrm>
            <a:off x="752964" y="2075664"/>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8826E05-4452-48C2-A3B7-FA09510278F7}"/>
              </a:ext>
            </a:extLst>
          </p:cNvPr>
          <p:cNvSpPr/>
          <p:nvPr/>
        </p:nvSpPr>
        <p:spPr>
          <a:xfrm>
            <a:off x="542260" y="2218356"/>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Rectangle 28">
            <a:extLst>
              <a:ext uri="{FF2B5EF4-FFF2-40B4-BE49-F238E27FC236}">
                <a16:creationId xmlns:a16="http://schemas.microsoft.com/office/drawing/2014/main" id="{BE7289E9-F7F4-48E7-9C78-980A1A937815}"/>
              </a:ext>
            </a:extLst>
          </p:cNvPr>
          <p:cNvSpPr/>
          <p:nvPr/>
        </p:nvSpPr>
        <p:spPr>
          <a:xfrm>
            <a:off x="752353" y="2218356"/>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755589D-AA67-4A94-B70D-9D9625DA404D}"/>
              </a:ext>
            </a:extLst>
          </p:cNvPr>
          <p:cNvSpPr/>
          <p:nvPr/>
        </p:nvSpPr>
        <p:spPr>
          <a:xfrm>
            <a:off x="542871" y="2361048"/>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1" name="Rectangle 30">
            <a:extLst>
              <a:ext uri="{FF2B5EF4-FFF2-40B4-BE49-F238E27FC236}">
                <a16:creationId xmlns:a16="http://schemas.microsoft.com/office/drawing/2014/main" id="{F100685B-B4D3-4C45-A4D8-ECC7165FFE17}"/>
              </a:ext>
            </a:extLst>
          </p:cNvPr>
          <p:cNvSpPr/>
          <p:nvPr/>
        </p:nvSpPr>
        <p:spPr>
          <a:xfrm>
            <a:off x="752964" y="2361048"/>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86FBAC8-E770-4955-AD07-073B8FCA07F6}"/>
              </a:ext>
            </a:extLst>
          </p:cNvPr>
          <p:cNvSpPr/>
          <p:nvPr/>
        </p:nvSpPr>
        <p:spPr>
          <a:xfrm>
            <a:off x="542260" y="2503740"/>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3" name="Rectangle 32">
            <a:extLst>
              <a:ext uri="{FF2B5EF4-FFF2-40B4-BE49-F238E27FC236}">
                <a16:creationId xmlns:a16="http://schemas.microsoft.com/office/drawing/2014/main" id="{83FEBB03-26AA-4D9D-9580-669CB1AF67C7}"/>
              </a:ext>
            </a:extLst>
          </p:cNvPr>
          <p:cNvSpPr/>
          <p:nvPr/>
        </p:nvSpPr>
        <p:spPr>
          <a:xfrm>
            <a:off x="752353" y="2503740"/>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B05E5BAB-894B-4341-951A-F48CB0CE146D}"/>
              </a:ext>
            </a:extLst>
          </p:cNvPr>
          <p:cNvSpPr/>
          <p:nvPr/>
        </p:nvSpPr>
        <p:spPr>
          <a:xfrm>
            <a:off x="542260" y="1894840"/>
            <a:ext cx="210094"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6" name="Rectangle 35">
            <a:extLst>
              <a:ext uri="{FF2B5EF4-FFF2-40B4-BE49-F238E27FC236}">
                <a16:creationId xmlns:a16="http://schemas.microsoft.com/office/drawing/2014/main" id="{8C384C8A-FBC8-4C92-A739-43CCBBD50B58}"/>
              </a:ext>
            </a:extLst>
          </p:cNvPr>
          <p:cNvSpPr/>
          <p:nvPr/>
        </p:nvSpPr>
        <p:spPr>
          <a:xfrm>
            <a:off x="752353" y="1894840"/>
            <a:ext cx="5017819"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5A62C78-4198-44C0-9122-62F2ADA80CDC}"/>
              </a:ext>
            </a:extLst>
          </p:cNvPr>
          <p:cNvSpPr txBox="1"/>
          <p:nvPr/>
        </p:nvSpPr>
        <p:spPr>
          <a:xfrm>
            <a:off x="471383" y="1861513"/>
            <a:ext cx="5143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H1</a:t>
            </a:r>
          </a:p>
        </p:txBody>
      </p:sp>
      <p:sp>
        <p:nvSpPr>
          <p:cNvPr id="87" name="TextBox 86">
            <a:extLst>
              <a:ext uri="{FF2B5EF4-FFF2-40B4-BE49-F238E27FC236}">
                <a16:creationId xmlns:a16="http://schemas.microsoft.com/office/drawing/2014/main" id="{2B94A205-E57A-4CD8-A431-88C3A0F5C330}"/>
              </a:ext>
            </a:extLst>
          </p:cNvPr>
          <p:cNvSpPr txBox="1"/>
          <p:nvPr/>
        </p:nvSpPr>
        <p:spPr>
          <a:xfrm>
            <a:off x="474692" y="2025758"/>
            <a:ext cx="345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H2</a:t>
            </a:r>
          </a:p>
        </p:txBody>
      </p:sp>
      <p:sp>
        <p:nvSpPr>
          <p:cNvPr id="88" name="TextBox 87">
            <a:extLst>
              <a:ext uri="{FF2B5EF4-FFF2-40B4-BE49-F238E27FC236}">
                <a16:creationId xmlns:a16="http://schemas.microsoft.com/office/drawing/2014/main" id="{026D73C1-1922-492F-B76D-E41D86196467}"/>
              </a:ext>
            </a:extLst>
          </p:cNvPr>
          <p:cNvSpPr txBox="1"/>
          <p:nvPr/>
        </p:nvSpPr>
        <p:spPr>
          <a:xfrm>
            <a:off x="475244" y="2174155"/>
            <a:ext cx="345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H3</a:t>
            </a:r>
          </a:p>
        </p:txBody>
      </p:sp>
      <p:sp>
        <p:nvSpPr>
          <p:cNvPr id="89" name="TextBox 88">
            <a:extLst>
              <a:ext uri="{FF2B5EF4-FFF2-40B4-BE49-F238E27FC236}">
                <a16:creationId xmlns:a16="http://schemas.microsoft.com/office/drawing/2014/main" id="{6B41FDD6-17CB-4BDF-B405-F748F8E2218A}"/>
              </a:ext>
            </a:extLst>
          </p:cNvPr>
          <p:cNvSpPr txBox="1"/>
          <p:nvPr/>
        </p:nvSpPr>
        <p:spPr>
          <a:xfrm>
            <a:off x="474692" y="2306659"/>
            <a:ext cx="3452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H4</a:t>
            </a:r>
          </a:p>
        </p:txBody>
      </p:sp>
      <p:sp>
        <p:nvSpPr>
          <p:cNvPr id="90" name="TextBox 89">
            <a:extLst>
              <a:ext uri="{FF2B5EF4-FFF2-40B4-BE49-F238E27FC236}">
                <a16:creationId xmlns:a16="http://schemas.microsoft.com/office/drawing/2014/main" id="{75A1780F-EF8E-49CD-BF12-980333CDDAB7}"/>
              </a:ext>
            </a:extLst>
          </p:cNvPr>
          <p:cNvSpPr txBox="1"/>
          <p:nvPr/>
        </p:nvSpPr>
        <p:spPr>
          <a:xfrm>
            <a:off x="466332" y="2448420"/>
            <a:ext cx="4073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H5a</a:t>
            </a:r>
          </a:p>
        </p:txBody>
      </p:sp>
      <p:sp>
        <p:nvSpPr>
          <p:cNvPr id="94" name="Rectangle 93">
            <a:extLst>
              <a:ext uri="{FF2B5EF4-FFF2-40B4-BE49-F238E27FC236}">
                <a16:creationId xmlns:a16="http://schemas.microsoft.com/office/drawing/2014/main" id="{D9D9D460-0901-4F83-A621-3B5CA59CC2AC}"/>
              </a:ext>
            </a:extLst>
          </p:cNvPr>
          <p:cNvSpPr/>
          <p:nvPr/>
        </p:nvSpPr>
        <p:spPr>
          <a:xfrm>
            <a:off x="541038" y="2647126"/>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5" name="Rectangle 94">
            <a:extLst>
              <a:ext uri="{FF2B5EF4-FFF2-40B4-BE49-F238E27FC236}">
                <a16:creationId xmlns:a16="http://schemas.microsoft.com/office/drawing/2014/main" id="{1A05D122-AF80-4086-AFA3-85C58684A67E}"/>
              </a:ext>
            </a:extLst>
          </p:cNvPr>
          <p:cNvSpPr/>
          <p:nvPr/>
        </p:nvSpPr>
        <p:spPr>
          <a:xfrm>
            <a:off x="751131" y="2647126"/>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6C450139-849C-4486-9A9D-C9DB0E28D3F3}"/>
              </a:ext>
            </a:extLst>
          </p:cNvPr>
          <p:cNvSpPr txBox="1"/>
          <p:nvPr/>
        </p:nvSpPr>
        <p:spPr>
          <a:xfrm>
            <a:off x="465110" y="2603660"/>
            <a:ext cx="4073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H5b</a:t>
            </a:r>
          </a:p>
        </p:txBody>
      </p:sp>
      <p:sp>
        <p:nvSpPr>
          <p:cNvPr id="61" name="Rectangle 60">
            <a:extLst>
              <a:ext uri="{FF2B5EF4-FFF2-40B4-BE49-F238E27FC236}">
                <a16:creationId xmlns:a16="http://schemas.microsoft.com/office/drawing/2014/main" id="{666AACAA-10CB-422D-96CC-96503251F8DF}"/>
              </a:ext>
            </a:extLst>
          </p:cNvPr>
          <p:cNvSpPr/>
          <p:nvPr/>
        </p:nvSpPr>
        <p:spPr>
          <a:xfrm>
            <a:off x="540427" y="3789172"/>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2" name="Rectangle 61">
            <a:extLst>
              <a:ext uri="{FF2B5EF4-FFF2-40B4-BE49-F238E27FC236}">
                <a16:creationId xmlns:a16="http://schemas.microsoft.com/office/drawing/2014/main" id="{2ECE8D1F-FE95-4908-8C29-791B936430D8}"/>
              </a:ext>
            </a:extLst>
          </p:cNvPr>
          <p:cNvSpPr/>
          <p:nvPr/>
        </p:nvSpPr>
        <p:spPr>
          <a:xfrm>
            <a:off x="750520" y="3789172"/>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B17E439-4705-4C17-AFFA-6B54A523528F}"/>
              </a:ext>
            </a:extLst>
          </p:cNvPr>
          <p:cNvSpPr/>
          <p:nvPr/>
        </p:nvSpPr>
        <p:spPr>
          <a:xfrm>
            <a:off x="540427" y="2968344"/>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1" name="Rectangle 40">
            <a:extLst>
              <a:ext uri="{FF2B5EF4-FFF2-40B4-BE49-F238E27FC236}">
                <a16:creationId xmlns:a16="http://schemas.microsoft.com/office/drawing/2014/main" id="{C79D7E18-359D-46F4-A646-50F2803494E9}"/>
              </a:ext>
            </a:extLst>
          </p:cNvPr>
          <p:cNvSpPr/>
          <p:nvPr/>
        </p:nvSpPr>
        <p:spPr>
          <a:xfrm>
            <a:off x="750520" y="2968344"/>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BD5E7D-CCF6-45E5-93C4-26F3B78BBAD3}"/>
              </a:ext>
            </a:extLst>
          </p:cNvPr>
          <p:cNvSpPr/>
          <p:nvPr/>
        </p:nvSpPr>
        <p:spPr>
          <a:xfrm>
            <a:off x="540427" y="2789124"/>
            <a:ext cx="210094"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9" name="Rectangle 38">
            <a:extLst>
              <a:ext uri="{FF2B5EF4-FFF2-40B4-BE49-F238E27FC236}">
                <a16:creationId xmlns:a16="http://schemas.microsoft.com/office/drawing/2014/main" id="{1A16FB14-6462-46F4-A549-8EA2F2A024A0}"/>
              </a:ext>
            </a:extLst>
          </p:cNvPr>
          <p:cNvSpPr/>
          <p:nvPr/>
        </p:nvSpPr>
        <p:spPr>
          <a:xfrm>
            <a:off x="750520" y="2789124"/>
            <a:ext cx="5017819"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531BBF9B-9FCF-4932-99A4-E83656A597E7}"/>
              </a:ext>
            </a:extLst>
          </p:cNvPr>
          <p:cNvSpPr/>
          <p:nvPr/>
        </p:nvSpPr>
        <p:spPr>
          <a:xfrm>
            <a:off x="540427" y="3111036"/>
            <a:ext cx="210094"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3" name="Rectangle 42">
            <a:extLst>
              <a:ext uri="{FF2B5EF4-FFF2-40B4-BE49-F238E27FC236}">
                <a16:creationId xmlns:a16="http://schemas.microsoft.com/office/drawing/2014/main" id="{E52A1255-70D3-4D57-A992-EA2422F4A265}"/>
              </a:ext>
            </a:extLst>
          </p:cNvPr>
          <p:cNvSpPr/>
          <p:nvPr/>
        </p:nvSpPr>
        <p:spPr>
          <a:xfrm>
            <a:off x="750520" y="3111036"/>
            <a:ext cx="5017819"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C3A5C9F7-87FA-4971-B7B8-F507703FD713}"/>
              </a:ext>
            </a:extLst>
          </p:cNvPr>
          <p:cNvSpPr/>
          <p:nvPr/>
        </p:nvSpPr>
        <p:spPr>
          <a:xfrm>
            <a:off x="540427" y="3288652"/>
            <a:ext cx="210094" cy="180824"/>
          </a:xfrm>
          <a:prstGeom prst="rect">
            <a:avLst/>
          </a:prstGeom>
          <a:solidFill>
            <a:schemeClr val="accent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6" name="Rectangle 45">
            <a:extLst>
              <a:ext uri="{FF2B5EF4-FFF2-40B4-BE49-F238E27FC236}">
                <a16:creationId xmlns:a16="http://schemas.microsoft.com/office/drawing/2014/main" id="{CF8E1BF4-A762-4F14-A88B-797892BE7DA6}"/>
              </a:ext>
            </a:extLst>
          </p:cNvPr>
          <p:cNvSpPr/>
          <p:nvPr/>
        </p:nvSpPr>
        <p:spPr>
          <a:xfrm>
            <a:off x="750520" y="3288652"/>
            <a:ext cx="5017819" cy="180824"/>
          </a:xfrm>
          <a:prstGeom prst="rect">
            <a:avLst/>
          </a:prstGeom>
          <a:solidFill>
            <a:schemeClr val="accent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0D833AF5-D776-4894-81BA-040FCA702651}"/>
              </a:ext>
            </a:extLst>
          </p:cNvPr>
          <p:cNvSpPr/>
          <p:nvPr/>
        </p:nvSpPr>
        <p:spPr>
          <a:xfrm>
            <a:off x="540427" y="3467928"/>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5" name="Rectangle 54">
            <a:extLst>
              <a:ext uri="{FF2B5EF4-FFF2-40B4-BE49-F238E27FC236}">
                <a16:creationId xmlns:a16="http://schemas.microsoft.com/office/drawing/2014/main" id="{70057173-D636-4102-B9AE-7E91F658C605}"/>
              </a:ext>
            </a:extLst>
          </p:cNvPr>
          <p:cNvSpPr/>
          <p:nvPr/>
        </p:nvSpPr>
        <p:spPr>
          <a:xfrm>
            <a:off x="750520" y="3467928"/>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2D13CACC-7841-42C0-A25C-E28D5A89ADA9}"/>
              </a:ext>
            </a:extLst>
          </p:cNvPr>
          <p:cNvSpPr/>
          <p:nvPr/>
        </p:nvSpPr>
        <p:spPr>
          <a:xfrm>
            <a:off x="540427" y="3610620"/>
            <a:ext cx="210094" cy="180824"/>
          </a:xfrm>
          <a:prstGeom prst="rect">
            <a:avLst/>
          </a:prstGeom>
          <a:solidFill>
            <a:schemeClr val="accent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0" name="Rectangle 59">
            <a:extLst>
              <a:ext uri="{FF2B5EF4-FFF2-40B4-BE49-F238E27FC236}">
                <a16:creationId xmlns:a16="http://schemas.microsoft.com/office/drawing/2014/main" id="{C0BC5AFF-AF48-41EF-B981-90C471A6CF31}"/>
              </a:ext>
            </a:extLst>
          </p:cNvPr>
          <p:cNvSpPr/>
          <p:nvPr/>
        </p:nvSpPr>
        <p:spPr>
          <a:xfrm>
            <a:off x="750520" y="3610620"/>
            <a:ext cx="5017819" cy="180824"/>
          </a:xfrm>
          <a:prstGeom prst="rect">
            <a:avLst/>
          </a:prstGeom>
          <a:solidFill>
            <a:schemeClr val="accent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21B75D4E-99E1-479A-8CCC-163CBDFB4EA9}"/>
              </a:ext>
            </a:extLst>
          </p:cNvPr>
          <p:cNvSpPr/>
          <p:nvPr/>
        </p:nvSpPr>
        <p:spPr>
          <a:xfrm>
            <a:off x="540427" y="3931864"/>
            <a:ext cx="210094"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4" name="Rectangle 63">
            <a:extLst>
              <a:ext uri="{FF2B5EF4-FFF2-40B4-BE49-F238E27FC236}">
                <a16:creationId xmlns:a16="http://schemas.microsoft.com/office/drawing/2014/main" id="{96D2649D-4D58-42C8-AA4F-729DFDFC308D}"/>
              </a:ext>
            </a:extLst>
          </p:cNvPr>
          <p:cNvSpPr/>
          <p:nvPr/>
        </p:nvSpPr>
        <p:spPr>
          <a:xfrm>
            <a:off x="750520" y="3931864"/>
            <a:ext cx="5017819"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DD60EEB7-0C74-4978-BD5B-6073DD929967}"/>
              </a:ext>
            </a:extLst>
          </p:cNvPr>
          <p:cNvSpPr/>
          <p:nvPr/>
        </p:nvSpPr>
        <p:spPr>
          <a:xfrm>
            <a:off x="540427" y="4107975"/>
            <a:ext cx="210094"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6" name="Rectangle 65">
            <a:extLst>
              <a:ext uri="{FF2B5EF4-FFF2-40B4-BE49-F238E27FC236}">
                <a16:creationId xmlns:a16="http://schemas.microsoft.com/office/drawing/2014/main" id="{7144A5B7-5E6E-4DA8-8234-1D76E578B10B}"/>
              </a:ext>
            </a:extLst>
          </p:cNvPr>
          <p:cNvSpPr/>
          <p:nvPr/>
        </p:nvSpPr>
        <p:spPr>
          <a:xfrm>
            <a:off x="750520" y="4107975"/>
            <a:ext cx="5017819"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54A99495-E69C-4270-8C39-BD02FADA083C}"/>
              </a:ext>
            </a:extLst>
          </p:cNvPr>
          <p:cNvSpPr/>
          <p:nvPr/>
        </p:nvSpPr>
        <p:spPr>
          <a:xfrm>
            <a:off x="540427" y="4288799"/>
            <a:ext cx="210094"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8" name="Rectangle 67">
            <a:extLst>
              <a:ext uri="{FF2B5EF4-FFF2-40B4-BE49-F238E27FC236}">
                <a16:creationId xmlns:a16="http://schemas.microsoft.com/office/drawing/2014/main" id="{8BA2F9E2-E252-4D75-B3F1-4E68C596D6AD}"/>
              </a:ext>
            </a:extLst>
          </p:cNvPr>
          <p:cNvSpPr/>
          <p:nvPr/>
        </p:nvSpPr>
        <p:spPr>
          <a:xfrm>
            <a:off x="750520" y="4288799"/>
            <a:ext cx="5017819" cy="180824"/>
          </a:xfrm>
          <a:prstGeom prst="rect">
            <a:avLst/>
          </a:prstGeom>
          <a:solidFill>
            <a:schemeClr val="accent3">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FDDB01C9-AE67-41DC-88BB-62470F6DA7AC}"/>
              </a:ext>
            </a:extLst>
          </p:cNvPr>
          <p:cNvSpPr/>
          <p:nvPr/>
        </p:nvSpPr>
        <p:spPr>
          <a:xfrm>
            <a:off x="541038" y="4465907"/>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0" name="Rectangle 69">
            <a:extLst>
              <a:ext uri="{FF2B5EF4-FFF2-40B4-BE49-F238E27FC236}">
                <a16:creationId xmlns:a16="http://schemas.microsoft.com/office/drawing/2014/main" id="{D252C007-8B0D-46AE-9A43-8DAD99DAFC6D}"/>
              </a:ext>
            </a:extLst>
          </p:cNvPr>
          <p:cNvSpPr/>
          <p:nvPr/>
        </p:nvSpPr>
        <p:spPr>
          <a:xfrm>
            <a:off x="751131" y="4465907"/>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8EC3A0EC-749D-41C8-A2EB-8F5738A665F0}"/>
              </a:ext>
            </a:extLst>
          </p:cNvPr>
          <p:cNvSpPr/>
          <p:nvPr/>
        </p:nvSpPr>
        <p:spPr>
          <a:xfrm>
            <a:off x="540427" y="4608599"/>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2" name="Rectangle 71">
            <a:extLst>
              <a:ext uri="{FF2B5EF4-FFF2-40B4-BE49-F238E27FC236}">
                <a16:creationId xmlns:a16="http://schemas.microsoft.com/office/drawing/2014/main" id="{FFE0C658-D358-4782-A81D-3FC0B62D1545}"/>
              </a:ext>
            </a:extLst>
          </p:cNvPr>
          <p:cNvSpPr/>
          <p:nvPr/>
        </p:nvSpPr>
        <p:spPr>
          <a:xfrm>
            <a:off x="750520" y="4608599"/>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0B89F35C-B29C-48A1-AC1E-BD4E2A6F9401}"/>
              </a:ext>
            </a:extLst>
          </p:cNvPr>
          <p:cNvSpPr/>
          <p:nvPr/>
        </p:nvSpPr>
        <p:spPr>
          <a:xfrm>
            <a:off x="541038" y="4751291"/>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4" name="Rectangle 73">
            <a:extLst>
              <a:ext uri="{FF2B5EF4-FFF2-40B4-BE49-F238E27FC236}">
                <a16:creationId xmlns:a16="http://schemas.microsoft.com/office/drawing/2014/main" id="{C065FE89-8CDF-430D-BA5F-40FFF5ABEBEB}"/>
              </a:ext>
            </a:extLst>
          </p:cNvPr>
          <p:cNvSpPr/>
          <p:nvPr/>
        </p:nvSpPr>
        <p:spPr>
          <a:xfrm>
            <a:off x="751131" y="4751291"/>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A288ABB3-97A5-4D12-8EE5-547D6BB6E938}"/>
              </a:ext>
            </a:extLst>
          </p:cNvPr>
          <p:cNvSpPr/>
          <p:nvPr/>
        </p:nvSpPr>
        <p:spPr>
          <a:xfrm>
            <a:off x="540427" y="5066056"/>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6" name="Rectangle 75">
            <a:extLst>
              <a:ext uri="{FF2B5EF4-FFF2-40B4-BE49-F238E27FC236}">
                <a16:creationId xmlns:a16="http://schemas.microsoft.com/office/drawing/2014/main" id="{B3ADF0EB-5405-460B-B3A9-A16A560F9DA2}"/>
              </a:ext>
            </a:extLst>
          </p:cNvPr>
          <p:cNvSpPr/>
          <p:nvPr/>
        </p:nvSpPr>
        <p:spPr>
          <a:xfrm>
            <a:off x="750520" y="5066056"/>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672257D-187C-4A8A-BB32-70A1D08E6BE8}"/>
              </a:ext>
            </a:extLst>
          </p:cNvPr>
          <p:cNvSpPr/>
          <p:nvPr/>
        </p:nvSpPr>
        <p:spPr>
          <a:xfrm>
            <a:off x="539816" y="5208748"/>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8" name="Rectangle 77">
            <a:extLst>
              <a:ext uri="{FF2B5EF4-FFF2-40B4-BE49-F238E27FC236}">
                <a16:creationId xmlns:a16="http://schemas.microsoft.com/office/drawing/2014/main" id="{E3267D82-3C00-43FC-9453-4F9D55B683D3}"/>
              </a:ext>
            </a:extLst>
          </p:cNvPr>
          <p:cNvSpPr/>
          <p:nvPr/>
        </p:nvSpPr>
        <p:spPr>
          <a:xfrm>
            <a:off x="749909" y="5208748"/>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11082EC7-AD3E-4276-8224-1FFE16A3A1CB}"/>
              </a:ext>
            </a:extLst>
          </p:cNvPr>
          <p:cNvSpPr/>
          <p:nvPr/>
        </p:nvSpPr>
        <p:spPr>
          <a:xfrm>
            <a:off x="540427" y="5351440"/>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80" name="Rectangle 79">
            <a:extLst>
              <a:ext uri="{FF2B5EF4-FFF2-40B4-BE49-F238E27FC236}">
                <a16:creationId xmlns:a16="http://schemas.microsoft.com/office/drawing/2014/main" id="{5D0E6EE3-1248-4E53-AEAB-8EF6F3513953}"/>
              </a:ext>
            </a:extLst>
          </p:cNvPr>
          <p:cNvSpPr/>
          <p:nvPr/>
        </p:nvSpPr>
        <p:spPr>
          <a:xfrm>
            <a:off x="750520" y="5351440"/>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AF419158-F45E-4736-9948-66242624D237}"/>
              </a:ext>
            </a:extLst>
          </p:cNvPr>
          <p:cNvSpPr/>
          <p:nvPr/>
        </p:nvSpPr>
        <p:spPr>
          <a:xfrm>
            <a:off x="539205" y="5474353"/>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82" name="Rectangle 81">
            <a:extLst>
              <a:ext uri="{FF2B5EF4-FFF2-40B4-BE49-F238E27FC236}">
                <a16:creationId xmlns:a16="http://schemas.microsoft.com/office/drawing/2014/main" id="{224B7C94-DE04-4F67-B3D7-BF1501BE64AA}"/>
              </a:ext>
            </a:extLst>
          </p:cNvPr>
          <p:cNvSpPr/>
          <p:nvPr/>
        </p:nvSpPr>
        <p:spPr>
          <a:xfrm>
            <a:off x="749298" y="5474353"/>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5FFA7445-D5CA-4A64-9AA0-0B7C513A731C}"/>
              </a:ext>
            </a:extLst>
          </p:cNvPr>
          <p:cNvSpPr/>
          <p:nvPr/>
        </p:nvSpPr>
        <p:spPr>
          <a:xfrm>
            <a:off x="539816" y="5617045"/>
            <a:ext cx="210094"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84" name="Rectangle 83">
            <a:extLst>
              <a:ext uri="{FF2B5EF4-FFF2-40B4-BE49-F238E27FC236}">
                <a16:creationId xmlns:a16="http://schemas.microsoft.com/office/drawing/2014/main" id="{51A75534-A008-4688-9CA9-55C56DFABE4D}"/>
              </a:ext>
            </a:extLst>
          </p:cNvPr>
          <p:cNvSpPr/>
          <p:nvPr/>
        </p:nvSpPr>
        <p:spPr>
          <a:xfrm>
            <a:off x="749909" y="5617045"/>
            <a:ext cx="5017819" cy="14269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0CACA8AD-39F7-4A26-A168-9342990565BE}"/>
              </a:ext>
            </a:extLst>
          </p:cNvPr>
          <p:cNvSpPr/>
          <p:nvPr/>
        </p:nvSpPr>
        <p:spPr>
          <a:xfrm>
            <a:off x="539205" y="4895372"/>
            <a:ext cx="210094" cy="180824"/>
          </a:xfrm>
          <a:prstGeom prst="rect">
            <a:avLst/>
          </a:prstGeom>
          <a:solidFill>
            <a:schemeClr val="accent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86" name="Rectangle 85">
            <a:extLst>
              <a:ext uri="{FF2B5EF4-FFF2-40B4-BE49-F238E27FC236}">
                <a16:creationId xmlns:a16="http://schemas.microsoft.com/office/drawing/2014/main" id="{78312FD6-0962-4604-B304-33D4FA1D0D8B}"/>
              </a:ext>
            </a:extLst>
          </p:cNvPr>
          <p:cNvSpPr/>
          <p:nvPr/>
        </p:nvSpPr>
        <p:spPr>
          <a:xfrm>
            <a:off x="749298" y="4895372"/>
            <a:ext cx="5017819" cy="180824"/>
          </a:xfrm>
          <a:prstGeom prst="rect">
            <a:avLst/>
          </a:prstGeom>
          <a:solidFill>
            <a:schemeClr val="accent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4B90ABA7-A2EA-45CB-A800-33CC916655FF}"/>
              </a:ext>
            </a:extLst>
          </p:cNvPr>
          <p:cNvSpPr txBox="1"/>
          <p:nvPr/>
        </p:nvSpPr>
        <p:spPr>
          <a:xfrm>
            <a:off x="470161" y="2749318"/>
            <a:ext cx="5143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H6</a:t>
            </a:r>
          </a:p>
        </p:txBody>
      </p:sp>
      <p:sp>
        <p:nvSpPr>
          <p:cNvPr id="97" name="TextBox 96">
            <a:extLst>
              <a:ext uri="{FF2B5EF4-FFF2-40B4-BE49-F238E27FC236}">
                <a16:creationId xmlns:a16="http://schemas.microsoft.com/office/drawing/2014/main" id="{F1E770CC-1FBE-465B-9B1E-F1DDDD84B9EA}"/>
              </a:ext>
            </a:extLst>
          </p:cNvPr>
          <p:cNvSpPr txBox="1"/>
          <p:nvPr/>
        </p:nvSpPr>
        <p:spPr>
          <a:xfrm>
            <a:off x="479743" y="3072317"/>
            <a:ext cx="5143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H8</a:t>
            </a:r>
          </a:p>
        </p:txBody>
      </p:sp>
      <p:sp>
        <p:nvSpPr>
          <p:cNvPr id="98" name="TextBox 97">
            <a:extLst>
              <a:ext uri="{FF2B5EF4-FFF2-40B4-BE49-F238E27FC236}">
                <a16:creationId xmlns:a16="http://schemas.microsoft.com/office/drawing/2014/main" id="{873160DD-34BD-4A02-9130-75502450DA14}"/>
              </a:ext>
            </a:extLst>
          </p:cNvPr>
          <p:cNvSpPr txBox="1"/>
          <p:nvPr/>
        </p:nvSpPr>
        <p:spPr>
          <a:xfrm>
            <a:off x="470161" y="3259230"/>
            <a:ext cx="5143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H9</a:t>
            </a:r>
          </a:p>
        </p:txBody>
      </p:sp>
      <p:sp>
        <p:nvSpPr>
          <p:cNvPr id="99" name="TextBox 98">
            <a:extLst>
              <a:ext uri="{FF2B5EF4-FFF2-40B4-BE49-F238E27FC236}">
                <a16:creationId xmlns:a16="http://schemas.microsoft.com/office/drawing/2014/main" id="{598ED241-E86E-4E55-AAEB-9CF73EC92065}"/>
              </a:ext>
            </a:extLst>
          </p:cNvPr>
          <p:cNvSpPr txBox="1"/>
          <p:nvPr/>
        </p:nvSpPr>
        <p:spPr>
          <a:xfrm>
            <a:off x="448523" y="3570243"/>
            <a:ext cx="5143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H11</a:t>
            </a:r>
            <a:endParaRPr kumimoji="0" lang="en-GB" sz="1000" b="1"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endParaRPr>
          </a:p>
        </p:txBody>
      </p:sp>
      <p:sp>
        <p:nvSpPr>
          <p:cNvPr id="100" name="TextBox 99">
            <a:extLst>
              <a:ext uri="{FF2B5EF4-FFF2-40B4-BE49-F238E27FC236}">
                <a16:creationId xmlns:a16="http://schemas.microsoft.com/office/drawing/2014/main" id="{AEAF67EE-AC75-4856-B11C-8B6AC50949E3}"/>
              </a:ext>
            </a:extLst>
          </p:cNvPr>
          <p:cNvSpPr txBox="1"/>
          <p:nvPr/>
        </p:nvSpPr>
        <p:spPr>
          <a:xfrm>
            <a:off x="447534" y="3894767"/>
            <a:ext cx="5143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H13</a:t>
            </a:r>
          </a:p>
        </p:txBody>
      </p:sp>
      <p:sp>
        <p:nvSpPr>
          <p:cNvPr id="101" name="TextBox 100">
            <a:extLst>
              <a:ext uri="{FF2B5EF4-FFF2-40B4-BE49-F238E27FC236}">
                <a16:creationId xmlns:a16="http://schemas.microsoft.com/office/drawing/2014/main" id="{437F1FE0-B19A-43BF-99F1-60E0E45A2FE6}"/>
              </a:ext>
            </a:extLst>
          </p:cNvPr>
          <p:cNvSpPr txBox="1"/>
          <p:nvPr/>
        </p:nvSpPr>
        <p:spPr>
          <a:xfrm>
            <a:off x="447534" y="4082069"/>
            <a:ext cx="5143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H14</a:t>
            </a:r>
          </a:p>
        </p:txBody>
      </p:sp>
      <p:sp>
        <p:nvSpPr>
          <p:cNvPr id="102" name="TextBox 101">
            <a:extLst>
              <a:ext uri="{FF2B5EF4-FFF2-40B4-BE49-F238E27FC236}">
                <a16:creationId xmlns:a16="http://schemas.microsoft.com/office/drawing/2014/main" id="{5AA42D0C-79FA-43A7-BB22-373AA0BC8DC9}"/>
              </a:ext>
            </a:extLst>
          </p:cNvPr>
          <p:cNvSpPr txBox="1"/>
          <p:nvPr/>
        </p:nvSpPr>
        <p:spPr>
          <a:xfrm>
            <a:off x="446923" y="4252782"/>
            <a:ext cx="5143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H15</a:t>
            </a:r>
          </a:p>
        </p:txBody>
      </p:sp>
      <p:sp>
        <p:nvSpPr>
          <p:cNvPr id="103" name="TextBox 102">
            <a:extLst>
              <a:ext uri="{FF2B5EF4-FFF2-40B4-BE49-F238E27FC236}">
                <a16:creationId xmlns:a16="http://schemas.microsoft.com/office/drawing/2014/main" id="{31613F69-803E-444C-AEA0-8B35A0AC20B7}"/>
              </a:ext>
            </a:extLst>
          </p:cNvPr>
          <p:cNvSpPr txBox="1"/>
          <p:nvPr/>
        </p:nvSpPr>
        <p:spPr>
          <a:xfrm>
            <a:off x="443483" y="4849901"/>
            <a:ext cx="5143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H19</a:t>
            </a:r>
          </a:p>
        </p:txBody>
      </p:sp>
      <p:sp>
        <p:nvSpPr>
          <p:cNvPr id="105" name="TextBox 104">
            <a:extLst>
              <a:ext uri="{FF2B5EF4-FFF2-40B4-BE49-F238E27FC236}">
                <a16:creationId xmlns:a16="http://schemas.microsoft.com/office/drawing/2014/main" id="{F4B9A1ED-DB2A-4A65-A67E-DECCE76253C0}"/>
              </a:ext>
            </a:extLst>
          </p:cNvPr>
          <p:cNvSpPr txBox="1"/>
          <p:nvPr/>
        </p:nvSpPr>
        <p:spPr>
          <a:xfrm>
            <a:off x="465110" y="5027763"/>
            <a:ext cx="4073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H20</a:t>
            </a:r>
          </a:p>
        </p:txBody>
      </p:sp>
      <p:sp>
        <p:nvSpPr>
          <p:cNvPr id="106" name="TextBox 105">
            <a:extLst>
              <a:ext uri="{FF2B5EF4-FFF2-40B4-BE49-F238E27FC236}">
                <a16:creationId xmlns:a16="http://schemas.microsoft.com/office/drawing/2014/main" id="{D0A5D054-51D8-4197-842B-89E266904F58}"/>
              </a:ext>
            </a:extLst>
          </p:cNvPr>
          <p:cNvSpPr txBox="1"/>
          <p:nvPr/>
        </p:nvSpPr>
        <p:spPr>
          <a:xfrm>
            <a:off x="464499" y="5162600"/>
            <a:ext cx="4073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H21</a:t>
            </a:r>
          </a:p>
        </p:txBody>
      </p:sp>
      <p:sp>
        <p:nvSpPr>
          <p:cNvPr id="107" name="TextBox 106">
            <a:extLst>
              <a:ext uri="{FF2B5EF4-FFF2-40B4-BE49-F238E27FC236}">
                <a16:creationId xmlns:a16="http://schemas.microsoft.com/office/drawing/2014/main" id="{028DE478-15B1-4768-B4F8-CA7FB2FBAFCE}"/>
              </a:ext>
            </a:extLst>
          </p:cNvPr>
          <p:cNvSpPr txBox="1"/>
          <p:nvPr/>
        </p:nvSpPr>
        <p:spPr>
          <a:xfrm>
            <a:off x="464499" y="5298073"/>
            <a:ext cx="4073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H22</a:t>
            </a:r>
          </a:p>
        </p:txBody>
      </p:sp>
      <p:sp>
        <p:nvSpPr>
          <p:cNvPr id="108" name="TextBox 107">
            <a:extLst>
              <a:ext uri="{FF2B5EF4-FFF2-40B4-BE49-F238E27FC236}">
                <a16:creationId xmlns:a16="http://schemas.microsoft.com/office/drawing/2014/main" id="{A9FAB5A2-ADED-44A7-9019-C014AA7B15B7}"/>
              </a:ext>
            </a:extLst>
          </p:cNvPr>
          <p:cNvSpPr txBox="1"/>
          <p:nvPr/>
        </p:nvSpPr>
        <p:spPr>
          <a:xfrm>
            <a:off x="469008" y="5428406"/>
            <a:ext cx="4073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H23</a:t>
            </a:r>
          </a:p>
        </p:txBody>
      </p:sp>
      <p:sp>
        <p:nvSpPr>
          <p:cNvPr id="109" name="TextBox 108">
            <a:extLst>
              <a:ext uri="{FF2B5EF4-FFF2-40B4-BE49-F238E27FC236}">
                <a16:creationId xmlns:a16="http://schemas.microsoft.com/office/drawing/2014/main" id="{F1B6E1F7-09E0-4FDA-8C5F-4F86BB6266F7}"/>
              </a:ext>
            </a:extLst>
          </p:cNvPr>
          <p:cNvSpPr txBox="1"/>
          <p:nvPr/>
        </p:nvSpPr>
        <p:spPr>
          <a:xfrm>
            <a:off x="467786" y="5583646"/>
            <a:ext cx="4073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H24</a:t>
            </a:r>
          </a:p>
        </p:txBody>
      </p:sp>
      <p:sp>
        <p:nvSpPr>
          <p:cNvPr id="110" name="TextBox 109">
            <a:extLst>
              <a:ext uri="{FF2B5EF4-FFF2-40B4-BE49-F238E27FC236}">
                <a16:creationId xmlns:a16="http://schemas.microsoft.com/office/drawing/2014/main" id="{FC7FB7D5-5124-4E92-B7B4-19BFFC0E1721}"/>
              </a:ext>
            </a:extLst>
          </p:cNvPr>
          <p:cNvSpPr txBox="1"/>
          <p:nvPr/>
        </p:nvSpPr>
        <p:spPr>
          <a:xfrm>
            <a:off x="465110" y="4424288"/>
            <a:ext cx="4073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H16</a:t>
            </a:r>
          </a:p>
        </p:txBody>
      </p:sp>
      <p:sp>
        <p:nvSpPr>
          <p:cNvPr id="111" name="TextBox 110">
            <a:extLst>
              <a:ext uri="{FF2B5EF4-FFF2-40B4-BE49-F238E27FC236}">
                <a16:creationId xmlns:a16="http://schemas.microsoft.com/office/drawing/2014/main" id="{CD3A6124-0870-4BD9-B9E9-7277C1F57051}"/>
              </a:ext>
            </a:extLst>
          </p:cNvPr>
          <p:cNvSpPr txBox="1"/>
          <p:nvPr/>
        </p:nvSpPr>
        <p:spPr>
          <a:xfrm>
            <a:off x="464499" y="4559125"/>
            <a:ext cx="4073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H17</a:t>
            </a:r>
          </a:p>
        </p:txBody>
      </p:sp>
      <p:sp>
        <p:nvSpPr>
          <p:cNvPr id="112" name="TextBox 111">
            <a:extLst>
              <a:ext uri="{FF2B5EF4-FFF2-40B4-BE49-F238E27FC236}">
                <a16:creationId xmlns:a16="http://schemas.microsoft.com/office/drawing/2014/main" id="{C7C91014-B463-412D-8569-DA719111B096}"/>
              </a:ext>
            </a:extLst>
          </p:cNvPr>
          <p:cNvSpPr txBox="1"/>
          <p:nvPr/>
        </p:nvSpPr>
        <p:spPr>
          <a:xfrm>
            <a:off x="464499" y="4694598"/>
            <a:ext cx="4073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H18</a:t>
            </a:r>
          </a:p>
        </p:txBody>
      </p:sp>
      <p:sp>
        <p:nvSpPr>
          <p:cNvPr id="113" name="TextBox 112">
            <a:extLst>
              <a:ext uri="{FF2B5EF4-FFF2-40B4-BE49-F238E27FC236}">
                <a16:creationId xmlns:a16="http://schemas.microsoft.com/office/drawing/2014/main" id="{7AF6AAF8-097B-4588-9D69-564D148E95D8}"/>
              </a:ext>
            </a:extLst>
          </p:cNvPr>
          <p:cNvSpPr txBox="1"/>
          <p:nvPr/>
        </p:nvSpPr>
        <p:spPr>
          <a:xfrm>
            <a:off x="484232" y="2918700"/>
            <a:ext cx="4073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H7</a:t>
            </a:r>
          </a:p>
        </p:txBody>
      </p:sp>
      <p:sp>
        <p:nvSpPr>
          <p:cNvPr id="114" name="TextBox 113">
            <a:extLst>
              <a:ext uri="{FF2B5EF4-FFF2-40B4-BE49-F238E27FC236}">
                <a16:creationId xmlns:a16="http://schemas.microsoft.com/office/drawing/2014/main" id="{52B67698-438A-4221-8B63-E695C979630F}"/>
              </a:ext>
            </a:extLst>
          </p:cNvPr>
          <p:cNvSpPr txBox="1"/>
          <p:nvPr/>
        </p:nvSpPr>
        <p:spPr>
          <a:xfrm>
            <a:off x="464499" y="3423778"/>
            <a:ext cx="4073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H10</a:t>
            </a:r>
          </a:p>
        </p:txBody>
      </p:sp>
      <p:sp>
        <p:nvSpPr>
          <p:cNvPr id="115" name="TextBox 114">
            <a:extLst>
              <a:ext uri="{FF2B5EF4-FFF2-40B4-BE49-F238E27FC236}">
                <a16:creationId xmlns:a16="http://schemas.microsoft.com/office/drawing/2014/main" id="{D433668E-F68F-462B-A491-EFA1EABEBAB5}"/>
              </a:ext>
            </a:extLst>
          </p:cNvPr>
          <p:cNvSpPr txBox="1"/>
          <p:nvPr/>
        </p:nvSpPr>
        <p:spPr>
          <a:xfrm>
            <a:off x="464499" y="3746777"/>
            <a:ext cx="4073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H12</a:t>
            </a:r>
          </a:p>
        </p:txBody>
      </p:sp>
      <p:sp>
        <p:nvSpPr>
          <p:cNvPr id="9" name="TextBox 8">
            <a:extLst>
              <a:ext uri="{FF2B5EF4-FFF2-40B4-BE49-F238E27FC236}">
                <a16:creationId xmlns:a16="http://schemas.microsoft.com/office/drawing/2014/main" id="{58C64FF5-292B-4FC8-8E5D-943C2883BF9C}"/>
              </a:ext>
            </a:extLst>
          </p:cNvPr>
          <p:cNvSpPr txBox="1"/>
          <p:nvPr/>
        </p:nvSpPr>
        <p:spPr>
          <a:xfrm>
            <a:off x="756712" y="1874861"/>
            <a:ext cx="25675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Some suppliers are better at proactive investigations</a:t>
            </a:r>
          </a:p>
        </p:txBody>
      </p:sp>
      <p:sp>
        <p:nvSpPr>
          <p:cNvPr id="116" name="TextBox 115">
            <a:extLst>
              <a:ext uri="{FF2B5EF4-FFF2-40B4-BE49-F238E27FC236}">
                <a16:creationId xmlns:a16="http://schemas.microsoft.com/office/drawing/2014/main" id="{534B41E7-D47E-4E7F-A8FA-C1C676D9C320}"/>
              </a:ext>
            </a:extLst>
          </p:cNvPr>
          <p:cNvSpPr txBox="1"/>
          <p:nvPr/>
        </p:nvSpPr>
        <p:spPr>
          <a:xfrm>
            <a:off x="756773" y="2037274"/>
            <a:ext cx="3272790"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Those committing energy theft do not change supplier</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17" name="TextBox 116">
            <a:extLst>
              <a:ext uri="{FF2B5EF4-FFF2-40B4-BE49-F238E27FC236}">
                <a16:creationId xmlns:a16="http://schemas.microsoft.com/office/drawing/2014/main" id="{DB4895EF-7009-4B7F-90C6-F5F5BE249385}"/>
              </a:ext>
            </a:extLst>
          </p:cNvPr>
          <p:cNvSpPr txBox="1"/>
          <p:nvPr/>
        </p:nvSpPr>
        <p:spPr>
          <a:xfrm>
            <a:off x="756162" y="2170013"/>
            <a:ext cx="3718675"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Theft can occur equally in the properties with or without smart meters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18" name="TextBox 117">
            <a:extLst>
              <a:ext uri="{FF2B5EF4-FFF2-40B4-BE49-F238E27FC236}">
                <a16:creationId xmlns:a16="http://schemas.microsoft.com/office/drawing/2014/main" id="{922AB825-5CA5-449C-949A-168A9166B37D}"/>
              </a:ext>
            </a:extLst>
          </p:cNvPr>
          <p:cNvSpPr txBox="1"/>
          <p:nvPr/>
        </p:nvSpPr>
        <p:spPr>
          <a:xfrm>
            <a:off x="756899" y="2321118"/>
            <a:ext cx="2646759"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Thefts may incorrectly be reported as faulty meters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19" name="TextBox 118">
            <a:extLst>
              <a:ext uri="{FF2B5EF4-FFF2-40B4-BE49-F238E27FC236}">
                <a16:creationId xmlns:a16="http://schemas.microsoft.com/office/drawing/2014/main" id="{E7546084-BDB8-4019-9CC0-E76B6CA1E83B}"/>
              </a:ext>
            </a:extLst>
          </p:cNvPr>
          <p:cNvSpPr txBox="1"/>
          <p:nvPr/>
        </p:nvSpPr>
        <p:spPr>
          <a:xfrm>
            <a:off x="765924" y="2467151"/>
            <a:ext cx="3974979"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Parties who have stolen in one instance are likely to do so in others </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21" name="TextBox 120">
            <a:extLst>
              <a:ext uri="{FF2B5EF4-FFF2-40B4-BE49-F238E27FC236}">
                <a16:creationId xmlns:a16="http://schemas.microsoft.com/office/drawing/2014/main" id="{A8B46B86-DE63-4EE7-AC24-A80FC9980995}"/>
              </a:ext>
            </a:extLst>
          </p:cNvPr>
          <p:cNvSpPr txBox="1"/>
          <p:nvPr/>
        </p:nvSpPr>
        <p:spPr>
          <a:xfrm>
            <a:off x="764568" y="2600547"/>
            <a:ext cx="1896665"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Theft may recur at the same property</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22" name="TextBox 121">
            <a:extLst>
              <a:ext uri="{FF2B5EF4-FFF2-40B4-BE49-F238E27FC236}">
                <a16:creationId xmlns:a16="http://schemas.microsoft.com/office/drawing/2014/main" id="{5E817A29-2DA2-4C14-9B64-7C1D8FF42E88}"/>
              </a:ext>
            </a:extLst>
          </p:cNvPr>
          <p:cNvSpPr txBox="1"/>
          <p:nvPr/>
        </p:nvSpPr>
        <p:spPr>
          <a:xfrm>
            <a:off x="764568" y="2763828"/>
            <a:ext cx="3861929" cy="354969"/>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Thefts are more likely to be detected by suppliers in prepaid meters than credit meters</a:t>
            </a:r>
            <a:endParaRPr kumimoji="0" lang="en-GB" sz="9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23" name="TextBox 122">
            <a:extLst>
              <a:ext uri="{FF2B5EF4-FFF2-40B4-BE49-F238E27FC236}">
                <a16:creationId xmlns:a16="http://schemas.microsoft.com/office/drawing/2014/main" id="{996D3DF8-0560-41DD-A88A-858F8600BC5C}"/>
              </a:ext>
            </a:extLst>
          </p:cNvPr>
          <p:cNvSpPr txBox="1"/>
          <p:nvPr/>
        </p:nvSpPr>
        <p:spPr>
          <a:xfrm>
            <a:off x="776102" y="2926445"/>
            <a:ext cx="42819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Supplier don't monitor credit meter enough where significant amount of theft occurs</a:t>
            </a:r>
          </a:p>
        </p:txBody>
      </p:sp>
      <p:sp>
        <p:nvSpPr>
          <p:cNvPr id="124" name="TextBox 123">
            <a:extLst>
              <a:ext uri="{FF2B5EF4-FFF2-40B4-BE49-F238E27FC236}">
                <a16:creationId xmlns:a16="http://schemas.microsoft.com/office/drawing/2014/main" id="{2B81E407-5FDE-42D6-A8E3-A10EC1640EC5}"/>
              </a:ext>
            </a:extLst>
          </p:cNvPr>
          <p:cNvSpPr txBox="1"/>
          <p:nvPr/>
        </p:nvSpPr>
        <p:spPr>
          <a:xfrm>
            <a:off x="776100" y="3084399"/>
            <a:ext cx="4206541"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Potential thefts in remote locations are less likely to have been investigated</a:t>
            </a:r>
            <a:endParaRPr kumimoji="0" lang="en-GB" sz="9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25" name="TextBox 124">
            <a:extLst>
              <a:ext uri="{FF2B5EF4-FFF2-40B4-BE49-F238E27FC236}">
                <a16:creationId xmlns:a16="http://schemas.microsoft.com/office/drawing/2014/main" id="{4FD40CC4-0DF5-4011-A98C-C50719CED120}"/>
              </a:ext>
            </a:extLst>
          </p:cNvPr>
          <p:cNvSpPr txBox="1"/>
          <p:nvPr/>
        </p:nvSpPr>
        <p:spPr>
          <a:xfrm>
            <a:off x="744547" y="3269035"/>
            <a:ext cx="4513847" cy="211596"/>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750" b="0"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Incidence of theft is likely to have increased due to the financial impact of Covid and lockdowns</a:t>
            </a:r>
            <a:endParaRPr kumimoji="0" lang="en-GB" sz="750" b="0"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26" name="TextBox 125">
            <a:extLst>
              <a:ext uri="{FF2B5EF4-FFF2-40B4-BE49-F238E27FC236}">
                <a16:creationId xmlns:a16="http://schemas.microsoft.com/office/drawing/2014/main" id="{EC5682F8-9B70-4E56-8194-A00F5F535EAA}"/>
              </a:ext>
            </a:extLst>
          </p:cNvPr>
          <p:cNvSpPr txBox="1"/>
          <p:nvPr/>
        </p:nvSpPr>
        <p:spPr>
          <a:xfrm>
            <a:off x="776101" y="3423130"/>
            <a:ext cx="3891728"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Cost of living impacts will increase theft</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27" name="TextBox 126">
            <a:extLst>
              <a:ext uri="{FF2B5EF4-FFF2-40B4-BE49-F238E27FC236}">
                <a16:creationId xmlns:a16="http://schemas.microsoft.com/office/drawing/2014/main" id="{561BFD26-66C9-4C43-AC0A-079C2358D7B2}"/>
              </a:ext>
            </a:extLst>
          </p:cNvPr>
          <p:cNvSpPr txBox="1"/>
          <p:nvPr/>
        </p:nvSpPr>
        <p:spPr>
          <a:xfrm>
            <a:off x="773113" y="3589289"/>
            <a:ext cx="4308263"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Potential thefts in difficult to resource locations are less likely to have been investigated</a:t>
            </a:r>
            <a:endParaRPr kumimoji="0" lang="en-GB" sz="900" b="0"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29" name="TextBox 128">
            <a:extLst>
              <a:ext uri="{FF2B5EF4-FFF2-40B4-BE49-F238E27FC236}">
                <a16:creationId xmlns:a16="http://schemas.microsoft.com/office/drawing/2014/main" id="{D59B47E3-BDDA-4A9E-AAC6-6482D018829C}"/>
              </a:ext>
            </a:extLst>
          </p:cNvPr>
          <p:cNvSpPr txBox="1"/>
          <p:nvPr/>
        </p:nvSpPr>
        <p:spPr>
          <a:xfrm>
            <a:off x="770628" y="3744707"/>
            <a:ext cx="3891728"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Crimestoppers campaign areas will have increased theft rates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33" name="TextBox 132">
            <a:extLst>
              <a:ext uri="{FF2B5EF4-FFF2-40B4-BE49-F238E27FC236}">
                <a16:creationId xmlns:a16="http://schemas.microsoft.com/office/drawing/2014/main" id="{8A74FBB1-8F7C-4EA9-A74C-9096A71E3668}"/>
              </a:ext>
            </a:extLst>
          </p:cNvPr>
          <p:cNvSpPr txBox="1"/>
          <p:nvPr/>
        </p:nvSpPr>
        <p:spPr>
          <a:xfrm>
            <a:off x="764568" y="3904826"/>
            <a:ext cx="3891728"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There has been a bias to investigations within deprived areas</a:t>
            </a:r>
            <a:endParaRPr kumimoji="0" lang="en-GB" sz="9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37" name="TextBox 136">
            <a:extLst>
              <a:ext uri="{FF2B5EF4-FFF2-40B4-BE49-F238E27FC236}">
                <a16:creationId xmlns:a16="http://schemas.microsoft.com/office/drawing/2014/main" id="{28F703F7-DCC2-4DB6-BEDE-18EDDFF1D09D}"/>
              </a:ext>
            </a:extLst>
          </p:cNvPr>
          <p:cNvSpPr txBox="1"/>
          <p:nvPr/>
        </p:nvSpPr>
        <p:spPr>
          <a:xfrm>
            <a:off x="764568" y="4081513"/>
            <a:ext cx="3891728"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High deprivation are likely to have higher levels of theft</a:t>
            </a:r>
            <a:endParaRPr kumimoji="0" lang="en-GB" sz="9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39" name="TextBox 138">
            <a:extLst>
              <a:ext uri="{FF2B5EF4-FFF2-40B4-BE49-F238E27FC236}">
                <a16:creationId xmlns:a16="http://schemas.microsoft.com/office/drawing/2014/main" id="{AA78FED6-1C87-45D1-BF43-04D922B347D2}"/>
              </a:ext>
            </a:extLst>
          </p:cNvPr>
          <p:cNvSpPr txBox="1"/>
          <p:nvPr/>
        </p:nvSpPr>
        <p:spPr>
          <a:xfrm>
            <a:off x="764568" y="4262266"/>
            <a:ext cx="3891728"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Fuel poverty levels may show high association with the levels of theft</a:t>
            </a:r>
            <a:endParaRPr kumimoji="0" lang="en-GB" sz="9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40" name="Rectangle 139">
            <a:extLst>
              <a:ext uri="{FF2B5EF4-FFF2-40B4-BE49-F238E27FC236}">
                <a16:creationId xmlns:a16="http://schemas.microsoft.com/office/drawing/2014/main" id="{E78D0967-5CC6-47FF-9FD1-59E70C0952A2}"/>
              </a:ext>
            </a:extLst>
          </p:cNvPr>
          <p:cNvSpPr/>
          <p:nvPr/>
        </p:nvSpPr>
        <p:spPr>
          <a:xfrm>
            <a:off x="4949822" y="1783369"/>
            <a:ext cx="1146178" cy="4150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TextBox 145">
            <a:extLst>
              <a:ext uri="{FF2B5EF4-FFF2-40B4-BE49-F238E27FC236}">
                <a16:creationId xmlns:a16="http://schemas.microsoft.com/office/drawing/2014/main" id="{C5690DA8-BA43-4E73-8D8E-E8DAA67CEFD8}"/>
              </a:ext>
            </a:extLst>
          </p:cNvPr>
          <p:cNvSpPr txBox="1"/>
          <p:nvPr/>
        </p:nvSpPr>
        <p:spPr>
          <a:xfrm>
            <a:off x="770628" y="4573653"/>
            <a:ext cx="3730244"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Social housing areas are likely to have higher levels of theft</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48" name="TextBox 147">
            <a:extLst>
              <a:ext uri="{FF2B5EF4-FFF2-40B4-BE49-F238E27FC236}">
                <a16:creationId xmlns:a16="http://schemas.microsoft.com/office/drawing/2014/main" id="{C47FBB37-3358-42BA-9FFB-EB7AA98007CC}"/>
              </a:ext>
            </a:extLst>
          </p:cNvPr>
          <p:cNvSpPr txBox="1"/>
          <p:nvPr/>
        </p:nvSpPr>
        <p:spPr>
          <a:xfrm>
            <a:off x="769406" y="4699718"/>
            <a:ext cx="3730244"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Non energy crime is an indictor of energy theft</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52" name="TextBox 151">
            <a:extLst>
              <a:ext uri="{FF2B5EF4-FFF2-40B4-BE49-F238E27FC236}">
                <a16:creationId xmlns:a16="http://schemas.microsoft.com/office/drawing/2014/main" id="{E2463EB4-931E-4FAC-8D91-93085C91D26B}"/>
              </a:ext>
            </a:extLst>
          </p:cNvPr>
          <p:cNvSpPr txBox="1"/>
          <p:nvPr/>
        </p:nvSpPr>
        <p:spPr>
          <a:xfrm>
            <a:off x="776911" y="4878468"/>
            <a:ext cx="3730244"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Energy theft levels strongly relate to the levels of other types of crime</a:t>
            </a:r>
            <a:endParaRPr kumimoji="0" lang="en-GB" sz="900" b="0"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54" name="TextBox 153">
            <a:extLst>
              <a:ext uri="{FF2B5EF4-FFF2-40B4-BE49-F238E27FC236}">
                <a16:creationId xmlns:a16="http://schemas.microsoft.com/office/drawing/2014/main" id="{DCE5B719-0562-4526-A87A-C93CF0E65F53}"/>
              </a:ext>
            </a:extLst>
          </p:cNvPr>
          <p:cNvSpPr txBox="1"/>
          <p:nvPr/>
        </p:nvSpPr>
        <p:spPr>
          <a:xfrm>
            <a:off x="770360" y="5025680"/>
            <a:ext cx="4266064"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There may be correlation with water theft for some theft types (e.g. cannabis farms)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56" name="TextBox 155">
            <a:extLst>
              <a:ext uri="{FF2B5EF4-FFF2-40B4-BE49-F238E27FC236}">
                <a16:creationId xmlns:a16="http://schemas.microsoft.com/office/drawing/2014/main" id="{679EB32C-F6D0-4839-B9F4-4479D09CECD8}"/>
              </a:ext>
            </a:extLst>
          </p:cNvPr>
          <p:cNvSpPr txBox="1"/>
          <p:nvPr/>
        </p:nvSpPr>
        <p:spPr>
          <a:xfrm>
            <a:off x="769941" y="5162953"/>
            <a:ext cx="3967164"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Theft is more likely to be detected in cannabis farms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60" name="TextBox 159">
            <a:extLst>
              <a:ext uri="{FF2B5EF4-FFF2-40B4-BE49-F238E27FC236}">
                <a16:creationId xmlns:a16="http://schemas.microsoft.com/office/drawing/2014/main" id="{B1CCAAB1-92B8-4E45-B864-D836B0E81229}"/>
              </a:ext>
            </a:extLst>
          </p:cNvPr>
          <p:cNvSpPr txBox="1"/>
          <p:nvPr/>
        </p:nvSpPr>
        <p:spPr>
          <a:xfrm>
            <a:off x="773444" y="5305024"/>
            <a:ext cx="4428637"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Theft is more likely in hospitality relating businesses, nursing homes, laundrettes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62" name="TextBox 161">
            <a:extLst>
              <a:ext uri="{FF2B5EF4-FFF2-40B4-BE49-F238E27FC236}">
                <a16:creationId xmlns:a16="http://schemas.microsoft.com/office/drawing/2014/main" id="{E5E790C4-2123-4279-A450-B42949A9737C}"/>
              </a:ext>
            </a:extLst>
          </p:cNvPr>
          <p:cNvSpPr txBox="1"/>
          <p:nvPr/>
        </p:nvSpPr>
        <p:spPr>
          <a:xfrm>
            <a:off x="770360" y="5439848"/>
            <a:ext cx="4428637"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Theft is more likely in poor quality businesses such as those with low hygiene levels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66" name="TextBox 165">
            <a:extLst>
              <a:ext uri="{FF2B5EF4-FFF2-40B4-BE49-F238E27FC236}">
                <a16:creationId xmlns:a16="http://schemas.microsoft.com/office/drawing/2014/main" id="{BC7325EC-0FE2-4F56-AE87-7F0383880304}"/>
              </a:ext>
            </a:extLst>
          </p:cNvPr>
          <p:cNvSpPr txBox="1"/>
          <p:nvPr/>
        </p:nvSpPr>
        <p:spPr>
          <a:xfrm>
            <a:off x="763957" y="4426282"/>
            <a:ext cx="4248404" cy="219547"/>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Newly subdivided property area have more unregistered meters (error /theft)</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68" name="TextBox 167">
            <a:extLst>
              <a:ext uri="{FF2B5EF4-FFF2-40B4-BE49-F238E27FC236}">
                <a16:creationId xmlns:a16="http://schemas.microsoft.com/office/drawing/2014/main" id="{4EE2632D-0128-4958-8A10-9FC220D30CDF}"/>
              </a:ext>
            </a:extLst>
          </p:cNvPr>
          <p:cNvSpPr txBox="1"/>
          <p:nvPr/>
        </p:nvSpPr>
        <p:spPr>
          <a:xfrm>
            <a:off x="773113" y="5577496"/>
            <a:ext cx="4734560" cy="219804"/>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panose="020F0502020204030204"/>
                <a:ea typeface="+mn-ea"/>
                <a:cs typeface="+mn-cs"/>
              </a:rPr>
              <a:t>Small/ medium business are more likely be involved in energy theft than large corporations</a:t>
            </a:r>
            <a:endParaRPr kumimoji="0" lang="en-GB" sz="900" b="0" i="0" u="none" strike="noStrike" kern="1200" cap="none" spc="0" normalizeH="0" baseline="0" noProof="0">
              <a:ln>
                <a:noFill/>
              </a:ln>
              <a:solidFill>
                <a:srgbClr val="000000"/>
              </a:solidFill>
              <a:effectLst/>
              <a:uLnTx/>
              <a:uFillTx/>
              <a:latin typeface="Verdana" panose="020B0604030504040204" pitchFamily="34" charset="0"/>
              <a:ea typeface="Arial" panose="020B0604020202020204" pitchFamily="34" charset="0"/>
              <a:cs typeface="Times New Roman" panose="02020603050405020304" pitchFamily="18" charset="0"/>
            </a:endParaRPr>
          </a:p>
        </p:txBody>
      </p:sp>
      <p:sp>
        <p:nvSpPr>
          <p:cNvPr id="169" name="Rectangle 168">
            <a:extLst>
              <a:ext uri="{FF2B5EF4-FFF2-40B4-BE49-F238E27FC236}">
                <a16:creationId xmlns:a16="http://schemas.microsoft.com/office/drawing/2014/main" id="{AFFB44A8-ABCA-4C0E-A271-A61D90E3F044}"/>
              </a:ext>
            </a:extLst>
          </p:cNvPr>
          <p:cNvSpPr/>
          <p:nvPr/>
        </p:nvSpPr>
        <p:spPr>
          <a:xfrm>
            <a:off x="4958043" y="1894840"/>
            <a:ext cx="835052" cy="3864897"/>
          </a:xfrm>
          <a:prstGeom prst="rect">
            <a:avLst/>
          </a:prstGeom>
          <a:solidFill>
            <a:schemeClr val="bg1">
              <a:lumMod val="95000"/>
            </a:schemeClr>
          </a:solidFill>
          <a:ln>
            <a:solidFill>
              <a:schemeClr val="accent3">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a:extLst>
              <a:ext uri="{FF2B5EF4-FFF2-40B4-BE49-F238E27FC236}">
                <a16:creationId xmlns:a16="http://schemas.microsoft.com/office/drawing/2014/main" id="{1244AD92-1158-489A-B15F-FC71B48BC9B0}"/>
              </a:ext>
            </a:extLst>
          </p:cNvPr>
          <p:cNvCxnSpPr>
            <a:cxnSpLocks/>
          </p:cNvCxnSpPr>
          <p:nvPr/>
        </p:nvCxnSpPr>
        <p:spPr>
          <a:xfrm>
            <a:off x="4958043" y="1894840"/>
            <a:ext cx="0" cy="386489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B1625B40-1533-4EC8-B36E-325F7EE6D599}"/>
              </a:ext>
            </a:extLst>
          </p:cNvPr>
          <p:cNvSpPr txBox="1"/>
          <p:nvPr/>
        </p:nvSpPr>
        <p:spPr>
          <a:xfrm rot="16200000">
            <a:off x="4659242" y="3546513"/>
            <a:ext cx="10167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Outcomes</a:t>
            </a:r>
          </a:p>
        </p:txBody>
      </p:sp>
      <p:sp>
        <p:nvSpPr>
          <p:cNvPr id="175" name="TextBox 174">
            <a:extLst>
              <a:ext uri="{FF2B5EF4-FFF2-40B4-BE49-F238E27FC236}">
                <a16:creationId xmlns:a16="http://schemas.microsoft.com/office/drawing/2014/main" id="{DF0C9D10-655D-4337-A78A-41144A2C2D4B}"/>
              </a:ext>
            </a:extLst>
          </p:cNvPr>
          <p:cNvSpPr txBox="1"/>
          <p:nvPr/>
        </p:nvSpPr>
        <p:spPr>
          <a:xfrm>
            <a:off x="5380176" y="1910466"/>
            <a:ext cx="4104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0ADA3">
                    <a:lumMod val="75000"/>
                  </a:srgbClr>
                </a:solidFill>
                <a:effectLst/>
                <a:uLnTx/>
                <a:uFillTx/>
                <a:latin typeface="Roboto" panose="02000000000000000000" pitchFamily="2" charset="0"/>
                <a:ea typeface="Roboto" panose="02000000000000000000" pitchFamily="2" charset="0"/>
                <a:cs typeface="+mn-cs"/>
              </a:rPr>
              <a:t>H1</a:t>
            </a:r>
          </a:p>
        </p:txBody>
      </p:sp>
      <p:sp>
        <p:nvSpPr>
          <p:cNvPr id="176" name="TextBox 175">
            <a:extLst>
              <a:ext uri="{FF2B5EF4-FFF2-40B4-BE49-F238E27FC236}">
                <a16:creationId xmlns:a16="http://schemas.microsoft.com/office/drawing/2014/main" id="{493D1871-36C8-4AC2-8BEA-D07029072320}"/>
              </a:ext>
            </a:extLst>
          </p:cNvPr>
          <p:cNvSpPr txBox="1"/>
          <p:nvPr/>
        </p:nvSpPr>
        <p:spPr>
          <a:xfrm>
            <a:off x="5380176" y="2338136"/>
            <a:ext cx="4104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0ADA3">
                    <a:lumMod val="75000"/>
                  </a:srgbClr>
                </a:solidFill>
                <a:effectLst/>
                <a:uLnTx/>
                <a:uFillTx/>
                <a:latin typeface="Roboto" panose="02000000000000000000" pitchFamily="2" charset="0"/>
                <a:ea typeface="Roboto" panose="02000000000000000000" pitchFamily="2" charset="0"/>
                <a:cs typeface="+mn-cs"/>
              </a:rPr>
              <a:t>H6</a:t>
            </a:r>
          </a:p>
        </p:txBody>
      </p:sp>
      <p:sp>
        <p:nvSpPr>
          <p:cNvPr id="177" name="TextBox 176">
            <a:extLst>
              <a:ext uri="{FF2B5EF4-FFF2-40B4-BE49-F238E27FC236}">
                <a16:creationId xmlns:a16="http://schemas.microsoft.com/office/drawing/2014/main" id="{F3BC0C9D-4A9A-4379-A9B5-0CD369094203}"/>
              </a:ext>
            </a:extLst>
          </p:cNvPr>
          <p:cNvSpPr txBox="1"/>
          <p:nvPr/>
        </p:nvSpPr>
        <p:spPr>
          <a:xfrm>
            <a:off x="5380176" y="2765806"/>
            <a:ext cx="4104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0ADA3">
                    <a:lumMod val="75000"/>
                  </a:srgbClr>
                </a:solidFill>
                <a:effectLst/>
                <a:uLnTx/>
                <a:uFillTx/>
                <a:latin typeface="Roboto" panose="02000000000000000000" pitchFamily="2" charset="0"/>
                <a:ea typeface="Roboto" panose="02000000000000000000" pitchFamily="2" charset="0"/>
                <a:cs typeface="+mn-cs"/>
              </a:rPr>
              <a:t>H8</a:t>
            </a:r>
          </a:p>
        </p:txBody>
      </p:sp>
      <p:sp>
        <p:nvSpPr>
          <p:cNvPr id="178" name="TextBox 177">
            <a:extLst>
              <a:ext uri="{FF2B5EF4-FFF2-40B4-BE49-F238E27FC236}">
                <a16:creationId xmlns:a16="http://schemas.microsoft.com/office/drawing/2014/main" id="{49DF7DE5-F3A4-4051-BBD9-CD55710C4DB5}"/>
              </a:ext>
            </a:extLst>
          </p:cNvPr>
          <p:cNvSpPr txBox="1"/>
          <p:nvPr/>
        </p:nvSpPr>
        <p:spPr>
          <a:xfrm>
            <a:off x="5380176" y="3193476"/>
            <a:ext cx="4104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H9</a:t>
            </a:r>
          </a:p>
        </p:txBody>
      </p:sp>
      <p:sp>
        <p:nvSpPr>
          <p:cNvPr id="179" name="TextBox 178">
            <a:extLst>
              <a:ext uri="{FF2B5EF4-FFF2-40B4-BE49-F238E27FC236}">
                <a16:creationId xmlns:a16="http://schemas.microsoft.com/office/drawing/2014/main" id="{E053DA2D-65E2-4C81-B7DC-D1E3C287D22B}"/>
              </a:ext>
            </a:extLst>
          </p:cNvPr>
          <p:cNvSpPr txBox="1"/>
          <p:nvPr/>
        </p:nvSpPr>
        <p:spPr>
          <a:xfrm>
            <a:off x="5380175" y="3621146"/>
            <a:ext cx="5227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H11</a:t>
            </a:r>
          </a:p>
        </p:txBody>
      </p:sp>
      <p:sp>
        <p:nvSpPr>
          <p:cNvPr id="180" name="TextBox 179">
            <a:extLst>
              <a:ext uri="{FF2B5EF4-FFF2-40B4-BE49-F238E27FC236}">
                <a16:creationId xmlns:a16="http://schemas.microsoft.com/office/drawing/2014/main" id="{0DEF7948-FC0E-487A-822B-98CF8868F449}"/>
              </a:ext>
            </a:extLst>
          </p:cNvPr>
          <p:cNvSpPr txBox="1"/>
          <p:nvPr/>
        </p:nvSpPr>
        <p:spPr>
          <a:xfrm>
            <a:off x="5380176" y="4048816"/>
            <a:ext cx="55901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0ADA3">
                    <a:lumMod val="75000"/>
                  </a:srgbClr>
                </a:solidFill>
                <a:effectLst/>
                <a:uLnTx/>
                <a:uFillTx/>
                <a:latin typeface="Roboto" panose="02000000000000000000" pitchFamily="2" charset="0"/>
                <a:ea typeface="Roboto" panose="02000000000000000000" pitchFamily="2" charset="0"/>
                <a:cs typeface="+mn-cs"/>
              </a:rPr>
              <a:t>H13</a:t>
            </a:r>
          </a:p>
        </p:txBody>
      </p:sp>
      <p:sp>
        <p:nvSpPr>
          <p:cNvPr id="181" name="TextBox 180">
            <a:extLst>
              <a:ext uri="{FF2B5EF4-FFF2-40B4-BE49-F238E27FC236}">
                <a16:creationId xmlns:a16="http://schemas.microsoft.com/office/drawing/2014/main" id="{CC08A6EE-F62C-46EE-8DCC-5E5C5C3FA796}"/>
              </a:ext>
            </a:extLst>
          </p:cNvPr>
          <p:cNvSpPr txBox="1"/>
          <p:nvPr/>
        </p:nvSpPr>
        <p:spPr>
          <a:xfrm>
            <a:off x="5380176" y="4476486"/>
            <a:ext cx="5524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0ADA3">
                    <a:lumMod val="75000"/>
                  </a:srgbClr>
                </a:solidFill>
                <a:effectLst/>
                <a:uLnTx/>
                <a:uFillTx/>
                <a:latin typeface="Roboto" panose="02000000000000000000" pitchFamily="2" charset="0"/>
                <a:ea typeface="Roboto" panose="02000000000000000000" pitchFamily="2" charset="0"/>
                <a:cs typeface="+mn-cs"/>
              </a:rPr>
              <a:t>H14</a:t>
            </a:r>
          </a:p>
        </p:txBody>
      </p:sp>
      <p:sp>
        <p:nvSpPr>
          <p:cNvPr id="182" name="TextBox 181">
            <a:extLst>
              <a:ext uri="{FF2B5EF4-FFF2-40B4-BE49-F238E27FC236}">
                <a16:creationId xmlns:a16="http://schemas.microsoft.com/office/drawing/2014/main" id="{9276B2E2-40DE-4937-8110-5A9E1C488C6F}"/>
              </a:ext>
            </a:extLst>
          </p:cNvPr>
          <p:cNvSpPr txBox="1"/>
          <p:nvPr/>
        </p:nvSpPr>
        <p:spPr>
          <a:xfrm>
            <a:off x="5380175" y="4904156"/>
            <a:ext cx="5765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70ADA3">
                    <a:lumMod val="75000"/>
                  </a:srgbClr>
                </a:solidFill>
                <a:effectLst/>
                <a:uLnTx/>
                <a:uFillTx/>
                <a:latin typeface="Roboto" panose="02000000000000000000" pitchFamily="2" charset="0"/>
                <a:ea typeface="Roboto" panose="02000000000000000000" pitchFamily="2" charset="0"/>
                <a:cs typeface="+mn-cs"/>
              </a:rPr>
              <a:t>H15</a:t>
            </a:r>
          </a:p>
        </p:txBody>
      </p:sp>
      <p:sp>
        <p:nvSpPr>
          <p:cNvPr id="184" name="TextBox 183">
            <a:extLst>
              <a:ext uri="{FF2B5EF4-FFF2-40B4-BE49-F238E27FC236}">
                <a16:creationId xmlns:a16="http://schemas.microsoft.com/office/drawing/2014/main" id="{70645B70-AA10-41E6-80E9-6CF5F041769E}"/>
              </a:ext>
            </a:extLst>
          </p:cNvPr>
          <p:cNvSpPr txBox="1"/>
          <p:nvPr/>
        </p:nvSpPr>
        <p:spPr>
          <a:xfrm>
            <a:off x="5380176" y="5331823"/>
            <a:ext cx="5524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H19</a:t>
            </a:r>
          </a:p>
        </p:txBody>
      </p:sp>
      <p:sp>
        <p:nvSpPr>
          <p:cNvPr id="185" name="Arrow: Pentagon 184">
            <a:extLst>
              <a:ext uri="{FF2B5EF4-FFF2-40B4-BE49-F238E27FC236}">
                <a16:creationId xmlns:a16="http://schemas.microsoft.com/office/drawing/2014/main" id="{7D2FD9D7-4B67-453F-B38F-06FA68DC124B}"/>
              </a:ext>
            </a:extLst>
          </p:cNvPr>
          <p:cNvSpPr/>
          <p:nvPr/>
        </p:nvSpPr>
        <p:spPr>
          <a:xfrm flipH="1">
            <a:off x="5902890" y="1890831"/>
            <a:ext cx="934531" cy="397942"/>
          </a:xfrm>
          <a:prstGeom prst="homePlate">
            <a:avLst>
              <a:gd name="adj" fmla="val 36796"/>
            </a:avLst>
          </a:prstGeom>
          <a:solidFill>
            <a:srgbClr val="4E8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Arrow: Pentagon 186">
            <a:extLst>
              <a:ext uri="{FF2B5EF4-FFF2-40B4-BE49-F238E27FC236}">
                <a16:creationId xmlns:a16="http://schemas.microsoft.com/office/drawing/2014/main" id="{A173DBD6-496B-49B1-B427-5750AB4CBB3B}"/>
              </a:ext>
            </a:extLst>
          </p:cNvPr>
          <p:cNvSpPr/>
          <p:nvPr/>
        </p:nvSpPr>
        <p:spPr>
          <a:xfrm flipH="1">
            <a:off x="5902890" y="2315280"/>
            <a:ext cx="934531" cy="397942"/>
          </a:xfrm>
          <a:prstGeom prst="homePlate">
            <a:avLst>
              <a:gd name="adj" fmla="val 36796"/>
            </a:avLst>
          </a:prstGeom>
          <a:solidFill>
            <a:srgbClr val="4E8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Arrow: Pentagon 187">
            <a:extLst>
              <a:ext uri="{FF2B5EF4-FFF2-40B4-BE49-F238E27FC236}">
                <a16:creationId xmlns:a16="http://schemas.microsoft.com/office/drawing/2014/main" id="{00D9A0BF-F5FF-4CDB-8691-B6322EA6B7CD}"/>
              </a:ext>
            </a:extLst>
          </p:cNvPr>
          <p:cNvSpPr/>
          <p:nvPr/>
        </p:nvSpPr>
        <p:spPr>
          <a:xfrm flipH="1">
            <a:off x="5900200" y="2735708"/>
            <a:ext cx="934531" cy="397942"/>
          </a:xfrm>
          <a:prstGeom prst="homePlate">
            <a:avLst>
              <a:gd name="adj" fmla="val 36796"/>
            </a:avLst>
          </a:prstGeom>
          <a:solidFill>
            <a:srgbClr val="4E8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Arrow: Pentagon 188">
            <a:extLst>
              <a:ext uri="{FF2B5EF4-FFF2-40B4-BE49-F238E27FC236}">
                <a16:creationId xmlns:a16="http://schemas.microsoft.com/office/drawing/2014/main" id="{58DB0CFD-D131-48CF-BC6E-2C937DA199B8}"/>
              </a:ext>
            </a:extLst>
          </p:cNvPr>
          <p:cNvSpPr/>
          <p:nvPr/>
        </p:nvSpPr>
        <p:spPr>
          <a:xfrm flipH="1">
            <a:off x="5900200" y="3160157"/>
            <a:ext cx="934531" cy="397942"/>
          </a:xfrm>
          <a:prstGeom prst="homePlate">
            <a:avLst>
              <a:gd name="adj" fmla="val 367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Arrow: Pentagon 189">
            <a:extLst>
              <a:ext uri="{FF2B5EF4-FFF2-40B4-BE49-F238E27FC236}">
                <a16:creationId xmlns:a16="http://schemas.microsoft.com/office/drawing/2014/main" id="{4AF6850D-1202-48A5-946D-930F1B692A9B}"/>
              </a:ext>
            </a:extLst>
          </p:cNvPr>
          <p:cNvSpPr/>
          <p:nvPr/>
        </p:nvSpPr>
        <p:spPr>
          <a:xfrm flipH="1">
            <a:off x="5904683" y="3580585"/>
            <a:ext cx="934531" cy="397942"/>
          </a:xfrm>
          <a:prstGeom prst="homePlate">
            <a:avLst>
              <a:gd name="adj" fmla="val 367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Arrow: Pentagon 190">
            <a:extLst>
              <a:ext uri="{FF2B5EF4-FFF2-40B4-BE49-F238E27FC236}">
                <a16:creationId xmlns:a16="http://schemas.microsoft.com/office/drawing/2014/main" id="{6C5EFE13-1E4E-4A97-A43C-1F8054218D27}"/>
              </a:ext>
            </a:extLst>
          </p:cNvPr>
          <p:cNvSpPr/>
          <p:nvPr/>
        </p:nvSpPr>
        <p:spPr>
          <a:xfrm flipH="1">
            <a:off x="5904683" y="4005034"/>
            <a:ext cx="934531" cy="397942"/>
          </a:xfrm>
          <a:prstGeom prst="homePlate">
            <a:avLst>
              <a:gd name="adj" fmla="val 36796"/>
            </a:avLst>
          </a:prstGeom>
          <a:solidFill>
            <a:srgbClr val="4E8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Arrow: Pentagon 191">
            <a:extLst>
              <a:ext uri="{FF2B5EF4-FFF2-40B4-BE49-F238E27FC236}">
                <a16:creationId xmlns:a16="http://schemas.microsoft.com/office/drawing/2014/main" id="{378353E1-8F4E-4EE7-927C-62D7EDFB05E0}"/>
              </a:ext>
            </a:extLst>
          </p:cNvPr>
          <p:cNvSpPr/>
          <p:nvPr/>
        </p:nvSpPr>
        <p:spPr>
          <a:xfrm flipH="1">
            <a:off x="5901993" y="4425462"/>
            <a:ext cx="934531" cy="397942"/>
          </a:xfrm>
          <a:prstGeom prst="homePlate">
            <a:avLst>
              <a:gd name="adj" fmla="val 36796"/>
            </a:avLst>
          </a:prstGeom>
          <a:solidFill>
            <a:srgbClr val="4E8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Arrow: Pentagon 192">
            <a:extLst>
              <a:ext uri="{FF2B5EF4-FFF2-40B4-BE49-F238E27FC236}">
                <a16:creationId xmlns:a16="http://schemas.microsoft.com/office/drawing/2014/main" id="{3E42BF36-0C40-42C7-8459-9BF373A749B1}"/>
              </a:ext>
            </a:extLst>
          </p:cNvPr>
          <p:cNvSpPr/>
          <p:nvPr/>
        </p:nvSpPr>
        <p:spPr>
          <a:xfrm flipH="1">
            <a:off x="5901993" y="4849911"/>
            <a:ext cx="934531" cy="397942"/>
          </a:xfrm>
          <a:prstGeom prst="homePlate">
            <a:avLst>
              <a:gd name="adj" fmla="val 36796"/>
            </a:avLst>
          </a:prstGeom>
          <a:solidFill>
            <a:srgbClr val="4E8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Arrow: Pentagon 193">
            <a:extLst>
              <a:ext uri="{FF2B5EF4-FFF2-40B4-BE49-F238E27FC236}">
                <a16:creationId xmlns:a16="http://schemas.microsoft.com/office/drawing/2014/main" id="{5DEE1AD7-BA91-44FA-9F02-50478D5C054F}"/>
              </a:ext>
            </a:extLst>
          </p:cNvPr>
          <p:cNvSpPr/>
          <p:nvPr/>
        </p:nvSpPr>
        <p:spPr>
          <a:xfrm flipH="1">
            <a:off x="5900200" y="5284618"/>
            <a:ext cx="934531" cy="397942"/>
          </a:xfrm>
          <a:prstGeom prst="homePlate">
            <a:avLst>
              <a:gd name="adj" fmla="val 367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TextBox 194">
            <a:extLst>
              <a:ext uri="{FF2B5EF4-FFF2-40B4-BE49-F238E27FC236}">
                <a16:creationId xmlns:a16="http://schemas.microsoft.com/office/drawing/2014/main" id="{93AF7CAE-B844-4A77-849D-CD704138FA81}"/>
              </a:ext>
            </a:extLst>
          </p:cNvPr>
          <p:cNvSpPr txBox="1"/>
          <p:nvPr/>
        </p:nvSpPr>
        <p:spPr>
          <a:xfrm>
            <a:off x="6758470" y="1973141"/>
            <a:ext cx="316362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sym typeface="Wingdings" panose="05000000000000000000" pitchFamily="2" charset="2"/>
              </a:rPr>
              <a:t>Suppliers have differing levels of proactive investigations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96" name="TextBox 195">
            <a:extLst>
              <a:ext uri="{FF2B5EF4-FFF2-40B4-BE49-F238E27FC236}">
                <a16:creationId xmlns:a16="http://schemas.microsoft.com/office/drawing/2014/main" id="{6A6B0826-A0DB-4CE2-BF31-42FD62A87A85}"/>
              </a:ext>
            </a:extLst>
          </p:cNvPr>
          <p:cNvSpPr txBox="1"/>
          <p:nvPr/>
        </p:nvSpPr>
        <p:spPr>
          <a:xfrm>
            <a:off x="6804788" y="2321118"/>
            <a:ext cx="40855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sym typeface="Wingdings" panose="05000000000000000000" pitchFamily="2" charset="2"/>
              </a:rPr>
              <a:t>Outcomes show a much higher pro-portion of investigations where the meter is prepaid</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97" name="TextBox 196">
            <a:extLst>
              <a:ext uri="{FF2B5EF4-FFF2-40B4-BE49-F238E27FC236}">
                <a16:creationId xmlns:a16="http://schemas.microsoft.com/office/drawing/2014/main" id="{A33A5BE2-C97B-47D3-97C5-38CCD1F013C1}"/>
              </a:ext>
            </a:extLst>
          </p:cNvPr>
          <p:cNvSpPr txBox="1"/>
          <p:nvPr/>
        </p:nvSpPr>
        <p:spPr>
          <a:xfrm>
            <a:off x="6795744" y="2756737"/>
            <a:ext cx="40855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sym typeface="Wingdings" panose="05000000000000000000" pitchFamily="2" charset="2"/>
              </a:rPr>
              <a:t>In Scotland it is less skewed and resulting in a more consistent rate of confirmed thefts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98" name="TextBox 197">
            <a:extLst>
              <a:ext uri="{FF2B5EF4-FFF2-40B4-BE49-F238E27FC236}">
                <a16:creationId xmlns:a16="http://schemas.microsoft.com/office/drawing/2014/main" id="{8718337D-CF18-43F7-AC27-64ADB58505EF}"/>
              </a:ext>
            </a:extLst>
          </p:cNvPr>
          <p:cNvSpPr txBox="1"/>
          <p:nvPr/>
        </p:nvSpPr>
        <p:spPr>
          <a:xfrm>
            <a:off x="6795744" y="3673015"/>
            <a:ext cx="378063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sym typeface="Wingdings" panose="05000000000000000000" pitchFamily="2" charset="2"/>
              </a:rPr>
              <a:t>There are too many external forces to reliably conclude this hypothesis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99" name="TextBox 198">
            <a:extLst>
              <a:ext uri="{FF2B5EF4-FFF2-40B4-BE49-F238E27FC236}">
                <a16:creationId xmlns:a16="http://schemas.microsoft.com/office/drawing/2014/main" id="{FDA79810-3090-40E1-95B6-DD680DFB0E0B}"/>
              </a:ext>
            </a:extLst>
          </p:cNvPr>
          <p:cNvSpPr txBox="1"/>
          <p:nvPr/>
        </p:nvSpPr>
        <p:spPr>
          <a:xfrm>
            <a:off x="6783101" y="4087616"/>
            <a:ext cx="3462441"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sym typeface="Wingdings" panose="05000000000000000000" pitchFamily="2" charset="2"/>
              </a:rPr>
              <a:t> Investigations are highly skewed to high deprivation areas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200" name="TextBox 199">
            <a:extLst>
              <a:ext uri="{FF2B5EF4-FFF2-40B4-BE49-F238E27FC236}">
                <a16:creationId xmlns:a16="http://schemas.microsoft.com/office/drawing/2014/main" id="{53C9004B-BD5A-4B37-B534-36811330AE85}"/>
              </a:ext>
            </a:extLst>
          </p:cNvPr>
          <p:cNvSpPr txBox="1"/>
          <p:nvPr/>
        </p:nvSpPr>
        <p:spPr>
          <a:xfrm>
            <a:off x="6783101" y="3149480"/>
            <a:ext cx="40855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sym typeface="Wingdings" panose="05000000000000000000" pitchFamily="2" charset="2"/>
              </a:rPr>
              <a:t>Unclear due to reducing volumes of investigations during covid and subsequently incomplete datasets with the transition of data capture.</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201" name="TextBox 200">
            <a:extLst>
              <a:ext uri="{FF2B5EF4-FFF2-40B4-BE49-F238E27FC236}">
                <a16:creationId xmlns:a16="http://schemas.microsoft.com/office/drawing/2014/main" id="{590B7BB2-9D2C-4AF0-9C8A-0F8F366237D0}"/>
              </a:ext>
            </a:extLst>
          </p:cNvPr>
          <p:cNvSpPr txBox="1"/>
          <p:nvPr/>
        </p:nvSpPr>
        <p:spPr>
          <a:xfrm>
            <a:off x="6789461" y="4441982"/>
            <a:ext cx="40855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sym typeface="Wingdings" panose="05000000000000000000" pitchFamily="2" charset="2"/>
              </a:rPr>
              <a:t>There are higher rates of confirmed thefts in high deprivation areas but not as skewed as investigations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202" name="TextBox 201">
            <a:extLst>
              <a:ext uri="{FF2B5EF4-FFF2-40B4-BE49-F238E27FC236}">
                <a16:creationId xmlns:a16="http://schemas.microsoft.com/office/drawing/2014/main" id="{999DF515-E8DB-449C-A52C-FD388A948E47}"/>
              </a:ext>
            </a:extLst>
          </p:cNvPr>
          <p:cNvSpPr txBox="1"/>
          <p:nvPr/>
        </p:nvSpPr>
        <p:spPr>
          <a:xfrm>
            <a:off x="6804788" y="4898159"/>
            <a:ext cx="41898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Differing levels across residential and commercial however investigations are at similar levels across the deciles</a:t>
            </a:r>
            <a:endParaRPr kumimoji="0" lang="en-GB" sz="9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3" name="TextBox 202">
            <a:extLst>
              <a:ext uri="{FF2B5EF4-FFF2-40B4-BE49-F238E27FC236}">
                <a16:creationId xmlns:a16="http://schemas.microsoft.com/office/drawing/2014/main" id="{2D2F0ADA-F0D4-4CBD-80CE-70696278AEC0}"/>
              </a:ext>
            </a:extLst>
          </p:cNvPr>
          <p:cNvSpPr txBox="1"/>
          <p:nvPr/>
        </p:nvSpPr>
        <p:spPr>
          <a:xfrm>
            <a:off x="6804788" y="5315378"/>
            <a:ext cx="40996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sym typeface="Wingdings" panose="05000000000000000000" pitchFamily="2" charset="2"/>
              </a:rPr>
              <a:t>Mixed, there is a higher correlation for commercial energy theft with levels of crime within an area but not for residential</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204" name="TextBox 203">
            <a:extLst>
              <a:ext uri="{FF2B5EF4-FFF2-40B4-BE49-F238E27FC236}">
                <a16:creationId xmlns:a16="http://schemas.microsoft.com/office/drawing/2014/main" id="{F92D30EF-45F9-434A-9D0A-6E520A5289E9}"/>
              </a:ext>
            </a:extLst>
          </p:cNvPr>
          <p:cNvSpPr txBox="1"/>
          <p:nvPr/>
        </p:nvSpPr>
        <p:spPr>
          <a:xfrm>
            <a:off x="6192276" y="1958147"/>
            <a:ext cx="4508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True</a:t>
            </a:r>
          </a:p>
        </p:txBody>
      </p:sp>
      <p:sp>
        <p:nvSpPr>
          <p:cNvPr id="205" name="TextBox 204">
            <a:extLst>
              <a:ext uri="{FF2B5EF4-FFF2-40B4-BE49-F238E27FC236}">
                <a16:creationId xmlns:a16="http://schemas.microsoft.com/office/drawing/2014/main" id="{57BA4EC8-CF4D-4AC1-A0F9-248DC6485DD4}"/>
              </a:ext>
            </a:extLst>
          </p:cNvPr>
          <p:cNvSpPr txBox="1"/>
          <p:nvPr/>
        </p:nvSpPr>
        <p:spPr>
          <a:xfrm>
            <a:off x="6192275" y="2384510"/>
            <a:ext cx="4508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True</a:t>
            </a:r>
          </a:p>
        </p:txBody>
      </p:sp>
      <p:sp>
        <p:nvSpPr>
          <p:cNvPr id="206" name="TextBox 205">
            <a:extLst>
              <a:ext uri="{FF2B5EF4-FFF2-40B4-BE49-F238E27FC236}">
                <a16:creationId xmlns:a16="http://schemas.microsoft.com/office/drawing/2014/main" id="{AC116D20-11B0-4BF3-90DE-CA4FDCDFAD8C}"/>
              </a:ext>
            </a:extLst>
          </p:cNvPr>
          <p:cNvSpPr txBox="1"/>
          <p:nvPr/>
        </p:nvSpPr>
        <p:spPr>
          <a:xfrm>
            <a:off x="6192275" y="2803874"/>
            <a:ext cx="4508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True</a:t>
            </a:r>
          </a:p>
        </p:txBody>
      </p:sp>
      <p:sp>
        <p:nvSpPr>
          <p:cNvPr id="207" name="TextBox 206">
            <a:extLst>
              <a:ext uri="{FF2B5EF4-FFF2-40B4-BE49-F238E27FC236}">
                <a16:creationId xmlns:a16="http://schemas.microsoft.com/office/drawing/2014/main" id="{8177BE83-AB4E-4FBD-AD63-E7A70B95C7C6}"/>
              </a:ext>
            </a:extLst>
          </p:cNvPr>
          <p:cNvSpPr txBox="1"/>
          <p:nvPr/>
        </p:nvSpPr>
        <p:spPr>
          <a:xfrm>
            <a:off x="6190008" y="4084328"/>
            <a:ext cx="4508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True</a:t>
            </a:r>
          </a:p>
        </p:txBody>
      </p:sp>
      <p:sp>
        <p:nvSpPr>
          <p:cNvPr id="208" name="TextBox 207">
            <a:extLst>
              <a:ext uri="{FF2B5EF4-FFF2-40B4-BE49-F238E27FC236}">
                <a16:creationId xmlns:a16="http://schemas.microsoft.com/office/drawing/2014/main" id="{85643556-6E97-4320-B9CB-7B710E757943}"/>
              </a:ext>
            </a:extLst>
          </p:cNvPr>
          <p:cNvSpPr txBox="1"/>
          <p:nvPr/>
        </p:nvSpPr>
        <p:spPr>
          <a:xfrm>
            <a:off x="6190008" y="4479207"/>
            <a:ext cx="4508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True</a:t>
            </a:r>
          </a:p>
        </p:txBody>
      </p:sp>
      <p:sp>
        <p:nvSpPr>
          <p:cNvPr id="209" name="TextBox 208">
            <a:extLst>
              <a:ext uri="{FF2B5EF4-FFF2-40B4-BE49-F238E27FC236}">
                <a16:creationId xmlns:a16="http://schemas.microsoft.com/office/drawing/2014/main" id="{439AF823-20E5-483A-82E6-EE89F828E449}"/>
              </a:ext>
            </a:extLst>
          </p:cNvPr>
          <p:cNvSpPr txBox="1"/>
          <p:nvPr/>
        </p:nvSpPr>
        <p:spPr>
          <a:xfrm>
            <a:off x="6191742" y="4925430"/>
            <a:ext cx="4508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True</a:t>
            </a:r>
          </a:p>
        </p:txBody>
      </p:sp>
      <p:sp>
        <p:nvSpPr>
          <p:cNvPr id="221" name="TextBox 220">
            <a:extLst>
              <a:ext uri="{FF2B5EF4-FFF2-40B4-BE49-F238E27FC236}">
                <a16:creationId xmlns:a16="http://schemas.microsoft.com/office/drawing/2014/main" id="{B5388C86-888A-41A3-9648-2535CDB7357D}"/>
              </a:ext>
            </a:extLst>
          </p:cNvPr>
          <p:cNvSpPr txBox="1"/>
          <p:nvPr/>
        </p:nvSpPr>
        <p:spPr>
          <a:xfrm>
            <a:off x="6089893" y="3231816"/>
            <a:ext cx="8260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Unknown</a:t>
            </a:r>
          </a:p>
        </p:txBody>
      </p:sp>
      <p:sp>
        <p:nvSpPr>
          <p:cNvPr id="222" name="TextBox 221">
            <a:extLst>
              <a:ext uri="{FF2B5EF4-FFF2-40B4-BE49-F238E27FC236}">
                <a16:creationId xmlns:a16="http://schemas.microsoft.com/office/drawing/2014/main" id="{AE7D0535-3711-47BB-B780-4E29E0736EF9}"/>
              </a:ext>
            </a:extLst>
          </p:cNvPr>
          <p:cNvSpPr txBox="1"/>
          <p:nvPr/>
        </p:nvSpPr>
        <p:spPr>
          <a:xfrm>
            <a:off x="6069195" y="3633618"/>
            <a:ext cx="8260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Unknown</a:t>
            </a:r>
          </a:p>
        </p:txBody>
      </p:sp>
      <p:sp>
        <p:nvSpPr>
          <p:cNvPr id="223" name="TextBox 222">
            <a:extLst>
              <a:ext uri="{FF2B5EF4-FFF2-40B4-BE49-F238E27FC236}">
                <a16:creationId xmlns:a16="http://schemas.microsoft.com/office/drawing/2014/main" id="{21F90D68-7B8B-442E-866D-B554C64A0623}"/>
              </a:ext>
            </a:extLst>
          </p:cNvPr>
          <p:cNvSpPr txBox="1"/>
          <p:nvPr/>
        </p:nvSpPr>
        <p:spPr>
          <a:xfrm>
            <a:off x="6070534" y="5365657"/>
            <a:ext cx="8260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BE6516">
                    <a:lumMod val="75000"/>
                  </a:srgbClr>
                </a:solidFill>
                <a:effectLst/>
                <a:uLnTx/>
                <a:uFillTx/>
                <a:latin typeface="Roboto" panose="02000000000000000000" pitchFamily="2" charset="0"/>
                <a:ea typeface="Roboto" panose="02000000000000000000" pitchFamily="2" charset="0"/>
                <a:cs typeface="+mn-cs"/>
              </a:rPr>
              <a:t>Unknown</a:t>
            </a:r>
          </a:p>
        </p:txBody>
      </p:sp>
      <p:cxnSp>
        <p:nvCxnSpPr>
          <p:cNvPr id="225" name="Straight Connector 224">
            <a:extLst>
              <a:ext uri="{FF2B5EF4-FFF2-40B4-BE49-F238E27FC236}">
                <a16:creationId xmlns:a16="http://schemas.microsoft.com/office/drawing/2014/main" id="{93722F6B-218F-4DA2-B527-974C072B1CAB}"/>
              </a:ext>
            </a:extLst>
          </p:cNvPr>
          <p:cNvCxnSpPr>
            <a:cxnSpLocks/>
          </p:cNvCxnSpPr>
          <p:nvPr/>
        </p:nvCxnSpPr>
        <p:spPr>
          <a:xfrm flipV="1">
            <a:off x="6895268" y="2297250"/>
            <a:ext cx="3763207" cy="37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A01E718-1932-4687-BE2B-CBA1AE9C8B5F}"/>
              </a:ext>
            </a:extLst>
          </p:cNvPr>
          <p:cNvCxnSpPr>
            <a:cxnSpLocks/>
          </p:cNvCxnSpPr>
          <p:nvPr/>
        </p:nvCxnSpPr>
        <p:spPr>
          <a:xfrm flipV="1">
            <a:off x="6895268" y="2719332"/>
            <a:ext cx="3763207" cy="37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29A18CD5-656B-446C-B2BD-DBEF3551FB3A}"/>
              </a:ext>
            </a:extLst>
          </p:cNvPr>
          <p:cNvCxnSpPr>
            <a:cxnSpLocks/>
          </p:cNvCxnSpPr>
          <p:nvPr/>
        </p:nvCxnSpPr>
        <p:spPr>
          <a:xfrm flipV="1">
            <a:off x="6895268" y="3143635"/>
            <a:ext cx="3763207" cy="37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932BB16-CFED-42F5-8118-176A2345E5B5}"/>
              </a:ext>
            </a:extLst>
          </p:cNvPr>
          <p:cNvCxnSpPr>
            <a:cxnSpLocks/>
          </p:cNvCxnSpPr>
          <p:nvPr/>
        </p:nvCxnSpPr>
        <p:spPr>
          <a:xfrm flipV="1">
            <a:off x="6895268" y="3565717"/>
            <a:ext cx="3763207" cy="37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BE464C8-CF0B-49C4-B0C8-25399B9E3E0C}"/>
              </a:ext>
            </a:extLst>
          </p:cNvPr>
          <p:cNvCxnSpPr>
            <a:cxnSpLocks/>
          </p:cNvCxnSpPr>
          <p:nvPr/>
        </p:nvCxnSpPr>
        <p:spPr>
          <a:xfrm flipV="1">
            <a:off x="6895268" y="3995268"/>
            <a:ext cx="3763207" cy="37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070280-1D1E-47F2-89E6-2AE028F62285}"/>
              </a:ext>
            </a:extLst>
          </p:cNvPr>
          <p:cNvCxnSpPr>
            <a:cxnSpLocks/>
          </p:cNvCxnSpPr>
          <p:nvPr/>
        </p:nvCxnSpPr>
        <p:spPr>
          <a:xfrm flipV="1">
            <a:off x="6895268" y="4417350"/>
            <a:ext cx="3763207" cy="37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89FF5B61-603A-4E82-8446-3EA17E0E5C91}"/>
              </a:ext>
            </a:extLst>
          </p:cNvPr>
          <p:cNvCxnSpPr>
            <a:cxnSpLocks/>
          </p:cNvCxnSpPr>
          <p:nvPr/>
        </p:nvCxnSpPr>
        <p:spPr>
          <a:xfrm flipV="1">
            <a:off x="6895268" y="4841653"/>
            <a:ext cx="3763207" cy="37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00E7D7BF-9C7D-4454-91C2-7440276870EB}"/>
              </a:ext>
            </a:extLst>
          </p:cNvPr>
          <p:cNvCxnSpPr>
            <a:cxnSpLocks/>
          </p:cNvCxnSpPr>
          <p:nvPr/>
        </p:nvCxnSpPr>
        <p:spPr>
          <a:xfrm flipV="1">
            <a:off x="6895268" y="5263735"/>
            <a:ext cx="3763207" cy="37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35" name="Picture 234" descr="A green and white logo&#10;&#10;Description automatically generated with low confidence">
            <a:extLst>
              <a:ext uri="{FF2B5EF4-FFF2-40B4-BE49-F238E27FC236}">
                <a16:creationId xmlns:a16="http://schemas.microsoft.com/office/drawing/2014/main" id="{49537545-E391-4C4C-9D75-7E1CB4D526EB}"/>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grpSp>
        <p:nvGrpSpPr>
          <p:cNvPr id="253" name="Group 252">
            <a:extLst>
              <a:ext uri="{FF2B5EF4-FFF2-40B4-BE49-F238E27FC236}">
                <a16:creationId xmlns:a16="http://schemas.microsoft.com/office/drawing/2014/main" id="{DF021484-CFC7-4BE7-AA74-79A5391CBFC8}"/>
              </a:ext>
            </a:extLst>
          </p:cNvPr>
          <p:cNvGrpSpPr/>
          <p:nvPr/>
        </p:nvGrpSpPr>
        <p:grpSpPr>
          <a:xfrm>
            <a:off x="-15524" y="6323376"/>
            <a:ext cx="11010150" cy="535249"/>
            <a:chOff x="-15524" y="6323376"/>
            <a:chExt cx="11010150" cy="535249"/>
          </a:xfrm>
        </p:grpSpPr>
        <p:sp>
          <p:nvSpPr>
            <p:cNvPr id="252" name="Rectangle 251">
              <a:extLst>
                <a:ext uri="{FF2B5EF4-FFF2-40B4-BE49-F238E27FC236}">
                  <a16:creationId xmlns:a16="http://schemas.microsoft.com/office/drawing/2014/main" id="{0BCF9FC8-4CEF-422D-8A04-4750085EA6C7}"/>
                </a:ext>
              </a:extLst>
            </p:cNvPr>
            <p:cNvSpPr/>
            <p:nvPr/>
          </p:nvSpPr>
          <p:spPr>
            <a:xfrm>
              <a:off x="-15524" y="6459025"/>
              <a:ext cx="2000069" cy="399600"/>
            </a:xfrm>
            <a:prstGeom prst="rect">
              <a:avLst/>
            </a:pr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E438ADFD-3604-40D7-90DB-94484BF601B1}"/>
                </a:ext>
              </a:extLst>
            </p:cNvPr>
            <p:cNvSpPr/>
            <p:nvPr/>
          </p:nvSpPr>
          <p:spPr>
            <a:xfrm rot="16200000">
              <a:off x="6282493" y="2145969"/>
              <a:ext cx="403522" cy="9020745"/>
            </a:xfrm>
            <a:custGeom>
              <a:avLst/>
              <a:gdLst>
                <a:gd name="connsiteX0" fmla="*/ 403512 w 403522"/>
                <a:gd name="connsiteY0" fmla="*/ 2294606 h 9020745"/>
                <a:gd name="connsiteX1" fmla="*/ 394570 w 403522"/>
                <a:gd name="connsiteY1" fmla="*/ 3072684 h 9020745"/>
                <a:gd name="connsiteX2" fmla="*/ 391531 w 403522"/>
                <a:gd name="connsiteY2" fmla="*/ 9020745 h 9020745"/>
                <a:gd name="connsiteX3" fmla="*/ 0 w 403522"/>
                <a:gd name="connsiteY3" fmla="*/ 9020745 h 9020745"/>
                <a:gd name="connsiteX4" fmla="*/ 0 w 403522"/>
                <a:gd name="connsiteY4" fmla="*/ 0 h 9020745"/>
                <a:gd name="connsiteX5" fmla="*/ 397942 w 403522"/>
                <a:gd name="connsiteY5" fmla="*/ 3054 h 9020745"/>
                <a:gd name="connsiteX6" fmla="*/ 397268 w 403522"/>
                <a:gd name="connsiteY6" fmla="*/ 624262 h 9020745"/>
                <a:gd name="connsiteX7" fmla="*/ 389183 w 403522"/>
                <a:gd name="connsiteY7" fmla="*/ 1426922 h 9020745"/>
                <a:gd name="connsiteX8" fmla="*/ 174677 w 403522"/>
                <a:gd name="connsiteY8" fmla="*/ 1855040 h 9020745"/>
                <a:gd name="connsiteX9" fmla="*/ 403512 w 403522"/>
                <a:gd name="connsiteY9" fmla="*/ 2294606 h 90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9020745">
                  <a:moveTo>
                    <a:pt x="403512" y="2294606"/>
                  </a:moveTo>
                  <a:cubicBezTo>
                    <a:pt x="403892" y="2365068"/>
                    <a:pt x="394190" y="3002222"/>
                    <a:pt x="394570" y="3072684"/>
                  </a:cubicBezTo>
                  <a:lnTo>
                    <a:pt x="391531" y="9020745"/>
                  </a:lnTo>
                  <a:lnTo>
                    <a:pt x="0" y="9020745"/>
                  </a:lnTo>
                  <a:lnTo>
                    <a:pt x="0" y="0"/>
                  </a:lnTo>
                  <a:lnTo>
                    <a:pt x="397942" y="3054"/>
                  </a:lnTo>
                  <a:lnTo>
                    <a:pt x="397268" y="624262"/>
                  </a:lnTo>
                  <a:cubicBezTo>
                    <a:pt x="396663" y="782273"/>
                    <a:pt x="389788" y="1317776"/>
                    <a:pt x="389183" y="1426922"/>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Teardrop 243">
              <a:extLst>
                <a:ext uri="{FF2B5EF4-FFF2-40B4-BE49-F238E27FC236}">
                  <a16:creationId xmlns:a16="http://schemas.microsoft.com/office/drawing/2014/main" id="{2AF21E76-5D2D-4815-B08F-53E352BC520B}"/>
                </a:ext>
              </a:extLst>
            </p:cNvPr>
            <p:cNvSpPr/>
            <p:nvPr/>
          </p:nvSpPr>
          <p:spPr>
            <a:xfrm rot="8100000">
              <a:off x="1626995" y="651155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5" name="Teardrop 244">
              <a:extLst>
                <a:ext uri="{FF2B5EF4-FFF2-40B4-BE49-F238E27FC236}">
                  <a16:creationId xmlns:a16="http://schemas.microsoft.com/office/drawing/2014/main" id="{5BB54BB0-F99D-4605-B6DE-59F6BD090394}"/>
                </a:ext>
              </a:extLst>
            </p:cNvPr>
            <p:cNvSpPr/>
            <p:nvPr/>
          </p:nvSpPr>
          <p:spPr>
            <a:xfrm rot="8100000">
              <a:off x="6164110" y="6515636"/>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6" name="Teardrop 245">
              <a:extLst>
                <a:ext uri="{FF2B5EF4-FFF2-40B4-BE49-F238E27FC236}">
                  <a16:creationId xmlns:a16="http://schemas.microsoft.com/office/drawing/2014/main" id="{A78B67E3-3492-49B2-841E-4AC0EAF14F74}"/>
                </a:ext>
              </a:extLst>
            </p:cNvPr>
            <p:cNvSpPr/>
            <p:nvPr/>
          </p:nvSpPr>
          <p:spPr>
            <a:xfrm rot="8100000">
              <a:off x="8747542" y="6515636"/>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7" name="TextBox 246">
              <a:extLst>
                <a:ext uri="{FF2B5EF4-FFF2-40B4-BE49-F238E27FC236}">
                  <a16:creationId xmlns:a16="http://schemas.microsoft.com/office/drawing/2014/main" id="{5003C589-ED7B-4474-99EC-4B57D8B28D05}"/>
                </a:ext>
              </a:extLst>
            </p:cNvPr>
            <p:cNvSpPr txBox="1"/>
            <p:nvPr/>
          </p:nvSpPr>
          <p:spPr>
            <a:xfrm>
              <a:off x="1550024" y="6523958"/>
              <a:ext cx="5785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1&amp;2</a:t>
              </a:r>
            </a:p>
          </p:txBody>
        </p:sp>
        <p:sp>
          <p:nvSpPr>
            <p:cNvPr id="248" name="TextBox 247">
              <a:extLst>
                <a:ext uri="{FF2B5EF4-FFF2-40B4-BE49-F238E27FC236}">
                  <a16:creationId xmlns:a16="http://schemas.microsoft.com/office/drawing/2014/main" id="{3C604BB3-B437-4232-9AE6-67EAB3CD2C20}"/>
                </a:ext>
              </a:extLst>
            </p:cNvPr>
            <p:cNvSpPr txBox="1"/>
            <p:nvPr/>
          </p:nvSpPr>
          <p:spPr>
            <a:xfrm>
              <a:off x="6176015" y="6514662"/>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sp>
          <p:nvSpPr>
            <p:cNvPr id="249" name="TextBox 248">
              <a:extLst>
                <a:ext uri="{FF2B5EF4-FFF2-40B4-BE49-F238E27FC236}">
                  <a16:creationId xmlns:a16="http://schemas.microsoft.com/office/drawing/2014/main" id="{778CEA4D-9F2D-4010-874D-9850E31FFBEB}"/>
                </a:ext>
              </a:extLst>
            </p:cNvPr>
            <p:cNvSpPr txBox="1"/>
            <p:nvPr/>
          </p:nvSpPr>
          <p:spPr>
            <a:xfrm>
              <a:off x="8754492" y="652395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sp>
          <p:nvSpPr>
            <p:cNvPr id="240" name="Teardrop 239">
              <a:extLst>
                <a:ext uri="{FF2B5EF4-FFF2-40B4-BE49-F238E27FC236}">
                  <a16:creationId xmlns:a16="http://schemas.microsoft.com/office/drawing/2014/main" id="{AB72E436-42DD-45B8-9EBD-F8F802EDA73C}"/>
                </a:ext>
              </a:extLst>
            </p:cNvPr>
            <p:cNvSpPr/>
            <p:nvPr/>
          </p:nvSpPr>
          <p:spPr>
            <a:xfrm rot="8100000">
              <a:off x="3685615" y="6323376"/>
              <a:ext cx="289030" cy="289030"/>
            </a:xfrm>
            <a:prstGeom prst="teardrop">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1" name="TextBox 240">
              <a:extLst>
                <a:ext uri="{FF2B5EF4-FFF2-40B4-BE49-F238E27FC236}">
                  <a16:creationId xmlns:a16="http://schemas.microsoft.com/office/drawing/2014/main" id="{67639074-FF78-4494-BEF9-FDE5FE4B0CDD}"/>
                </a:ext>
              </a:extLst>
            </p:cNvPr>
            <p:cNvSpPr txBox="1"/>
            <p:nvPr/>
          </p:nvSpPr>
          <p:spPr>
            <a:xfrm>
              <a:off x="3704534" y="6337086"/>
              <a:ext cx="209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3</a:t>
              </a:r>
            </a:p>
          </p:txBody>
        </p:sp>
      </p:grpSp>
    </p:spTree>
    <p:extLst>
      <p:ext uri="{BB962C8B-B14F-4D97-AF65-F5344CB8AC3E}">
        <p14:creationId xmlns:p14="http://schemas.microsoft.com/office/powerpoint/2010/main" val="2065725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green and white logo&#10;&#10;Description automatically generated with low confidence">
            <a:extLst>
              <a:ext uri="{FF2B5EF4-FFF2-40B4-BE49-F238E27FC236}">
                <a16:creationId xmlns:a16="http://schemas.microsoft.com/office/drawing/2014/main" id="{3E288F16-0F08-479C-85E7-14143EFADF76}"/>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3" name="Rectangle 2">
            <a:extLst>
              <a:ext uri="{FF2B5EF4-FFF2-40B4-BE49-F238E27FC236}">
                <a16:creationId xmlns:a16="http://schemas.microsoft.com/office/drawing/2014/main" id="{79CB6684-9FE7-49D1-B3FF-9A9F15901A12}"/>
              </a:ext>
            </a:extLst>
          </p:cNvPr>
          <p:cNvSpPr/>
          <p:nvPr/>
        </p:nvSpPr>
        <p:spPr>
          <a:xfrm>
            <a:off x="9313536" y="1606640"/>
            <a:ext cx="1728442" cy="4554855"/>
          </a:xfrm>
          <a:prstGeom prst="rect">
            <a:avLst/>
          </a:prstGeom>
          <a:no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B6778776-C5CD-43F5-B74A-34BCEBFEDB51}"/>
              </a:ext>
            </a:extLst>
          </p:cNvPr>
          <p:cNvSpPr/>
          <p:nvPr/>
        </p:nvSpPr>
        <p:spPr>
          <a:xfrm>
            <a:off x="544696" y="4013370"/>
            <a:ext cx="8855740" cy="22288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626A191-9857-42C3-A7B7-E3BF2C52783D}"/>
              </a:ext>
            </a:extLst>
          </p:cNvPr>
          <p:cNvSpPr/>
          <p:nvPr/>
        </p:nvSpPr>
        <p:spPr>
          <a:xfrm>
            <a:off x="566632" y="1593234"/>
            <a:ext cx="8855740" cy="23193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93A7B6-BB6E-483A-8F22-C220550B9629}"/>
              </a:ext>
            </a:extLst>
          </p:cNvPr>
          <p:cNvSpPr>
            <a:spLocks noGrp="1"/>
          </p:cNvSpPr>
          <p:nvPr>
            <p:ph type="title"/>
          </p:nvPr>
        </p:nvSpPr>
        <p:spPr/>
        <p:txBody>
          <a:bodyPr>
            <a:normAutofit/>
          </a:bodyPr>
          <a:lstStyle/>
          <a:p>
            <a:r>
              <a:rPr lang="en-GB" dirty="0"/>
              <a:t>Hypotheses testing results 1/3</a:t>
            </a:r>
          </a:p>
        </p:txBody>
      </p:sp>
      <p:sp>
        <p:nvSpPr>
          <p:cNvPr id="4" name="TextBox 3">
            <a:extLst>
              <a:ext uri="{FF2B5EF4-FFF2-40B4-BE49-F238E27FC236}">
                <a16:creationId xmlns:a16="http://schemas.microsoft.com/office/drawing/2014/main" id="{206F8B2D-9313-40B2-BD2E-10779F574BA1}"/>
              </a:ext>
            </a:extLst>
          </p:cNvPr>
          <p:cNvSpPr txBox="1"/>
          <p:nvPr/>
        </p:nvSpPr>
        <p:spPr>
          <a:xfrm>
            <a:off x="480028" y="1047065"/>
            <a:ext cx="92848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Calibri" panose="020F0502020204030204"/>
                <a:ea typeface="+mn-ea"/>
                <a:cs typeface="+mn-cs"/>
              </a:rPr>
              <a:t>Based on the outcome of the statistical analysis we were able to test our hypotheses </a:t>
            </a:r>
          </a:p>
        </p:txBody>
      </p:sp>
      <p:sp>
        <p:nvSpPr>
          <p:cNvPr id="6" name="Rectangle 5">
            <a:extLst>
              <a:ext uri="{FF2B5EF4-FFF2-40B4-BE49-F238E27FC236}">
                <a16:creationId xmlns:a16="http://schemas.microsoft.com/office/drawing/2014/main" id="{57869429-8B69-4DA0-9403-736629BD2C8C}"/>
              </a:ext>
            </a:extLst>
          </p:cNvPr>
          <p:cNvSpPr/>
          <p:nvPr/>
        </p:nvSpPr>
        <p:spPr>
          <a:xfrm>
            <a:off x="867649" y="1283697"/>
            <a:ext cx="8223718" cy="27699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1C1B815-1E03-4311-BE77-0CDC4CD5FAD4}"/>
              </a:ext>
            </a:extLst>
          </p:cNvPr>
          <p:cNvSpPr txBox="1"/>
          <p:nvPr/>
        </p:nvSpPr>
        <p:spPr>
          <a:xfrm>
            <a:off x="1905857" y="1295243"/>
            <a:ext cx="80319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POTENTIAL THEFTS IN REMOTE LOCATIONS ARE LESS LIKELY TO HAVE BEEN INVESTIGATED</a:t>
            </a:r>
          </a:p>
        </p:txBody>
      </p:sp>
      <p:pic>
        <p:nvPicPr>
          <p:cNvPr id="9" name="Picture 8">
            <a:extLst>
              <a:ext uri="{FF2B5EF4-FFF2-40B4-BE49-F238E27FC236}">
                <a16:creationId xmlns:a16="http://schemas.microsoft.com/office/drawing/2014/main" id="{89D610D2-C7AB-4CB5-BBB1-C91B6FEB3ED2}"/>
              </a:ext>
            </a:extLst>
          </p:cNvPr>
          <p:cNvPicPr>
            <a:picLocks noChangeAspect="1"/>
          </p:cNvPicPr>
          <p:nvPr/>
        </p:nvPicPr>
        <p:blipFill>
          <a:blip r:embed="rId4"/>
          <a:stretch>
            <a:fillRect/>
          </a:stretch>
        </p:blipFill>
        <p:spPr>
          <a:xfrm>
            <a:off x="1601311" y="1878821"/>
            <a:ext cx="2966397" cy="1968354"/>
          </a:xfrm>
          <a:prstGeom prst="rect">
            <a:avLst/>
          </a:prstGeom>
        </p:spPr>
      </p:pic>
      <p:pic>
        <p:nvPicPr>
          <p:cNvPr id="10" name="Picture 9">
            <a:extLst>
              <a:ext uri="{FF2B5EF4-FFF2-40B4-BE49-F238E27FC236}">
                <a16:creationId xmlns:a16="http://schemas.microsoft.com/office/drawing/2014/main" id="{B8D5D5AE-B24B-48B7-A495-E29688F58FB4}"/>
              </a:ext>
            </a:extLst>
          </p:cNvPr>
          <p:cNvPicPr>
            <a:picLocks noChangeAspect="1"/>
          </p:cNvPicPr>
          <p:nvPr/>
        </p:nvPicPr>
        <p:blipFill>
          <a:blip r:embed="rId5"/>
          <a:stretch>
            <a:fillRect/>
          </a:stretch>
        </p:blipFill>
        <p:spPr>
          <a:xfrm>
            <a:off x="5451433" y="1878821"/>
            <a:ext cx="3284971" cy="1968354"/>
          </a:xfrm>
          <a:prstGeom prst="rect">
            <a:avLst/>
          </a:prstGeom>
        </p:spPr>
      </p:pic>
      <p:pic>
        <p:nvPicPr>
          <p:cNvPr id="11" name="Picture 10">
            <a:extLst>
              <a:ext uri="{FF2B5EF4-FFF2-40B4-BE49-F238E27FC236}">
                <a16:creationId xmlns:a16="http://schemas.microsoft.com/office/drawing/2014/main" id="{07BC459F-7910-4029-9648-D6CEF873DEB1}"/>
              </a:ext>
            </a:extLst>
          </p:cNvPr>
          <p:cNvPicPr>
            <a:picLocks noChangeAspect="1"/>
          </p:cNvPicPr>
          <p:nvPr/>
        </p:nvPicPr>
        <p:blipFill>
          <a:blip r:embed="rId6"/>
          <a:stretch>
            <a:fillRect/>
          </a:stretch>
        </p:blipFill>
        <p:spPr>
          <a:xfrm>
            <a:off x="1601311" y="4056489"/>
            <a:ext cx="2966397" cy="2070897"/>
          </a:xfrm>
          <a:prstGeom prst="rect">
            <a:avLst/>
          </a:prstGeom>
        </p:spPr>
      </p:pic>
      <p:pic>
        <p:nvPicPr>
          <p:cNvPr id="12" name="Picture 11">
            <a:extLst>
              <a:ext uri="{FF2B5EF4-FFF2-40B4-BE49-F238E27FC236}">
                <a16:creationId xmlns:a16="http://schemas.microsoft.com/office/drawing/2014/main" id="{56B9D6E1-451C-485A-B539-CE680AE5F42F}"/>
              </a:ext>
            </a:extLst>
          </p:cNvPr>
          <p:cNvPicPr>
            <a:picLocks noChangeAspect="1"/>
          </p:cNvPicPr>
          <p:nvPr/>
        </p:nvPicPr>
        <p:blipFill>
          <a:blip r:embed="rId7"/>
          <a:stretch>
            <a:fillRect/>
          </a:stretch>
        </p:blipFill>
        <p:spPr>
          <a:xfrm>
            <a:off x="5451433" y="4056488"/>
            <a:ext cx="3244054" cy="2070898"/>
          </a:xfrm>
          <a:prstGeom prst="rect">
            <a:avLst/>
          </a:prstGeom>
        </p:spPr>
      </p:pic>
      <p:cxnSp>
        <p:nvCxnSpPr>
          <p:cNvPr id="14" name="Straight Arrow Connector 13">
            <a:extLst>
              <a:ext uri="{FF2B5EF4-FFF2-40B4-BE49-F238E27FC236}">
                <a16:creationId xmlns:a16="http://schemas.microsoft.com/office/drawing/2014/main" id="{DE56C719-64E1-4A84-B3E6-35D2D4BE287F}"/>
              </a:ext>
            </a:extLst>
          </p:cNvPr>
          <p:cNvCxnSpPr>
            <a:cxnSpLocks/>
          </p:cNvCxnSpPr>
          <p:nvPr/>
        </p:nvCxnSpPr>
        <p:spPr>
          <a:xfrm>
            <a:off x="2128844" y="3764630"/>
            <a:ext cx="223224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EBAB740-B1AE-4815-BCA3-D29538823A91}"/>
              </a:ext>
            </a:extLst>
          </p:cNvPr>
          <p:cNvSpPr txBox="1"/>
          <p:nvPr/>
        </p:nvSpPr>
        <p:spPr>
          <a:xfrm>
            <a:off x="1303492" y="3393577"/>
            <a:ext cx="136815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Urban</a:t>
            </a:r>
          </a:p>
        </p:txBody>
      </p:sp>
      <p:sp>
        <p:nvSpPr>
          <p:cNvPr id="16" name="TextBox 15">
            <a:extLst>
              <a:ext uri="{FF2B5EF4-FFF2-40B4-BE49-F238E27FC236}">
                <a16:creationId xmlns:a16="http://schemas.microsoft.com/office/drawing/2014/main" id="{D81967BE-078A-4D5F-98F5-B7C083448489}"/>
              </a:ext>
            </a:extLst>
          </p:cNvPr>
          <p:cNvSpPr txBox="1"/>
          <p:nvPr/>
        </p:nvSpPr>
        <p:spPr>
          <a:xfrm>
            <a:off x="4462751" y="3412211"/>
            <a:ext cx="136815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Rural</a:t>
            </a:r>
            <a:endPar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7" name="Straight Arrow Connector 16">
            <a:extLst>
              <a:ext uri="{FF2B5EF4-FFF2-40B4-BE49-F238E27FC236}">
                <a16:creationId xmlns:a16="http://schemas.microsoft.com/office/drawing/2014/main" id="{6C33F162-15DB-4CC0-B768-15BE050604F8}"/>
              </a:ext>
            </a:extLst>
          </p:cNvPr>
          <p:cNvCxnSpPr>
            <a:cxnSpLocks/>
          </p:cNvCxnSpPr>
          <p:nvPr/>
        </p:nvCxnSpPr>
        <p:spPr>
          <a:xfrm>
            <a:off x="5855810" y="3773291"/>
            <a:ext cx="273184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52BE885-5C17-45DF-8536-C64E4A5CD794}"/>
              </a:ext>
            </a:extLst>
          </p:cNvPr>
          <p:cNvSpPr txBox="1"/>
          <p:nvPr/>
        </p:nvSpPr>
        <p:spPr>
          <a:xfrm>
            <a:off x="5171734" y="3375657"/>
            <a:ext cx="136815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a:ea typeface="+mn-ea"/>
                <a:cs typeface="+mn-cs"/>
              </a:rPr>
              <a:t>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a:ea typeface="+mn-ea"/>
                <a:cs typeface="+mn-cs"/>
              </a:rPr>
              <a:t>Urban</a:t>
            </a:r>
          </a:p>
        </p:txBody>
      </p:sp>
      <p:sp>
        <p:nvSpPr>
          <p:cNvPr id="19" name="TextBox 18">
            <a:extLst>
              <a:ext uri="{FF2B5EF4-FFF2-40B4-BE49-F238E27FC236}">
                <a16:creationId xmlns:a16="http://schemas.microsoft.com/office/drawing/2014/main" id="{523D173D-740E-4A23-87C8-5EEE56871AAB}"/>
              </a:ext>
            </a:extLst>
          </p:cNvPr>
          <p:cNvSpPr txBox="1"/>
          <p:nvPr/>
        </p:nvSpPr>
        <p:spPr>
          <a:xfrm>
            <a:off x="8587656" y="3375657"/>
            <a:ext cx="136815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Rural</a:t>
            </a:r>
            <a:endPar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0" name="Straight Arrow Connector 19">
            <a:extLst>
              <a:ext uri="{FF2B5EF4-FFF2-40B4-BE49-F238E27FC236}">
                <a16:creationId xmlns:a16="http://schemas.microsoft.com/office/drawing/2014/main" id="{06588CD4-F82D-4C66-A14F-31B2FA25E5E0}"/>
              </a:ext>
            </a:extLst>
          </p:cNvPr>
          <p:cNvCxnSpPr>
            <a:cxnSpLocks/>
          </p:cNvCxnSpPr>
          <p:nvPr/>
        </p:nvCxnSpPr>
        <p:spPr>
          <a:xfrm>
            <a:off x="2076574" y="6006327"/>
            <a:ext cx="223224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CDB3C8A-CE45-41C8-B1F8-D315978BA890}"/>
              </a:ext>
            </a:extLst>
          </p:cNvPr>
          <p:cNvSpPr txBox="1"/>
          <p:nvPr/>
        </p:nvSpPr>
        <p:spPr>
          <a:xfrm>
            <a:off x="1298554" y="5719048"/>
            <a:ext cx="136815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Urban</a:t>
            </a:r>
          </a:p>
        </p:txBody>
      </p:sp>
      <p:sp>
        <p:nvSpPr>
          <p:cNvPr id="22" name="TextBox 21">
            <a:extLst>
              <a:ext uri="{FF2B5EF4-FFF2-40B4-BE49-F238E27FC236}">
                <a16:creationId xmlns:a16="http://schemas.microsoft.com/office/drawing/2014/main" id="{10DDE9D7-7105-4308-A5B6-2846984BA576}"/>
              </a:ext>
            </a:extLst>
          </p:cNvPr>
          <p:cNvSpPr txBox="1"/>
          <p:nvPr/>
        </p:nvSpPr>
        <p:spPr>
          <a:xfrm>
            <a:off x="4388545" y="5719048"/>
            <a:ext cx="136815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Rural</a:t>
            </a:r>
            <a:endPar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3" name="Straight Arrow Connector 22">
            <a:extLst>
              <a:ext uri="{FF2B5EF4-FFF2-40B4-BE49-F238E27FC236}">
                <a16:creationId xmlns:a16="http://schemas.microsoft.com/office/drawing/2014/main" id="{7400FB60-CF5B-41D3-95E1-F4BDBAADF315}"/>
              </a:ext>
            </a:extLst>
          </p:cNvPr>
          <p:cNvCxnSpPr>
            <a:cxnSpLocks/>
          </p:cNvCxnSpPr>
          <p:nvPr/>
        </p:nvCxnSpPr>
        <p:spPr>
          <a:xfrm>
            <a:off x="6207517" y="5929123"/>
            <a:ext cx="223224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72B042C-91BD-4717-BE37-D3E6E6B3D482}"/>
              </a:ext>
            </a:extLst>
          </p:cNvPr>
          <p:cNvSpPr txBox="1"/>
          <p:nvPr/>
        </p:nvSpPr>
        <p:spPr>
          <a:xfrm>
            <a:off x="5315760" y="5576704"/>
            <a:ext cx="136815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Urban</a:t>
            </a:r>
          </a:p>
        </p:txBody>
      </p:sp>
      <p:sp>
        <p:nvSpPr>
          <p:cNvPr id="25" name="TextBox 24">
            <a:extLst>
              <a:ext uri="{FF2B5EF4-FFF2-40B4-BE49-F238E27FC236}">
                <a16:creationId xmlns:a16="http://schemas.microsoft.com/office/drawing/2014/main" id="{D11CF90A-48B7-4838-881C-264D068F9785}"/>
              </a:ext>
            </a:extLst>
          </p:cNvPr>
          <p:cNvSpPr txBox="1"/>
          <p:nvPr/>
        </p:nvSpPr>
        <p:spPr>
          <a:xfrm>
            <a:off x="8541424" y="5576704"/>
            <a:ext cx="136815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Rural</a:t>
            </a:r>
            <a:endPar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27" name="Rectangle 26">
            <a:extLst>
              <a:ext uri="{FF2B5EF4-FFF2-40B4-BE49-F238E27FC236}">
                <a16:creationId xmlns:a16="http://schemas.microsoft.com/office/drawing/2014/main" id="{12253BC9-EFA5-4AE6-8204-B84E711D2B76}"/>
              </a:ext>
            </a:extLst>
          </p:cNvPr>
          <p:cNvSpPr/>
          <p:nvPr/>
        </p:nvSpPr>
        <p:spPr>
          <a:xfrm>
            <a:off x="1654573" y="19624213"/>
            <a:ext cx="632022" cy="2438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3BD8902B-80F5-47BC-9E7A-A389521EF8D8}"/>
              </a:ext>
            </a:extLst>
          </p:cNvPr>
          <p:cNvSpPr txBox="1"/>
          <p:nvPr/>
        </p:nvSpPr>
        <p:spPr>
          <a:xfrm rot="16200000">
            <a:off x="-305392" y="2599650"/>
            <a:ext cx="2219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England and Wales</a:t>
            </a:r>
          </a:p>
        </p:txBody>
      </p:sp>
      <p:sp>
        <p:nvSpPr>
          <p:cNvPr id="31" name="TextBox 30">
            <a:extLst>
              <a:ext uri="{FF2B5EF4-FFF2-40B4-BE49-F238E27FC236}">
                <a16:creationId xmlns:a16="http://schemas.microsoft.com/office/drawing/2014/main" id="{9E911936-4D1A-4052-936B-028D7AD2D6B7}"/>
              </a:ext>
            </a:extLst>
          </p:cNvPr>
          <p:cNvSpPr txBox="1"/>
          <p:nvPr/>
        </p:nvSpPr>
        <p:spPr>
          <a:xfrm rot="16200000">
            <a:off x="243445" y="4832098"/>
            <a:ext cx="12382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Scotland</a:t>
            </a:r>
          </a:p>
        </p:txBody>
      </p:sp>
      <p:sp>
        <p:nvSpPr>
          <p:cNvPr id="32" name="TextBox 31">
            <a:extLst>
              <a:ext uri="{FF2B5EF4-FFF2-40B4-BE49-F238E27FC236}">
                <a16:creationId xmlns:a16="http://schemas.microsoft.com/office/drawing/2014/main" id="{50528ACE-6656-47A2-A9FE-D6EE7E515064}"/>
              </a:ext>
            </a:extLst>
          </p:cNvPr>
          <p:cNvSpPr txBox="1"/>
          <p:nvPr/>
        </p:nvSpPr>
        <p:spPr>
          <a:xfrm>
            <a:off x="1782611" y="1589681"/>
            <a:ext cx="33642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No. Investigations per household</a:t>
            </a:r>
          </a:p>
        </p:txBody>
      </p:sp>
      <p:sp>
        <p:nvSpPr>
          <p:cNvPr id="33" name="TextBox 32">
            <a:extLst>
              <a:ext uri="{FF2B5EF4-FFF2-40B4-BE49-F238E27FC236}">
                <a16:creationId xmlns:a16="http://schemas.microsoft.com/office/drawing/2014/main" id="{B4C094DD-437F-4EF6-A9DA-6DDE0E02BDA6}"/>
              </a:ext>
            </a:extLst>
          </p:cNvPr>
          <p:cNvSpPr txBox="1"/>
          <p:nvPr/>
        </p:nvSpPr>
        <p:spPr>
          <a:xfrm>
            <a:off x="5871395" y="1589680"/>
            <a:ext cx="33642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 Confirmed Theft Instances</a:t>
            </a:r>
          </a:p>
        </p:txBody>
      </p:sp>
      <p:sp>
        <p:nvSpPr>
          <p:cNvPr id="34" name="Rectangle 33">
            <a:extLst>
              <a:ext uri="{FF2B5EF4-FFF2-40B4-BE49-F238E27FC236}">
                <a16:creationId xmlns:a16="http://schemas.microsoft.com/office/drawing/2014/main" id="{301FD400-D75E-46FC-A92B-C594E5392A25}"/>
              </a:ext>
            </a:extLst>
          </p:cNvPr>
          <p:cNvSpPr/>
          <p:nvPr/>
        </p:nvSpPr>
        <p:spPr>
          <a:xfrm>
            <a:off x="12423451" y="3227920"/>
            <a:ext cx="2140466" cy="45874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True – In Scotland it is less skewed and resulting in a more consistent rate of confirmed thefts</a:t>
            </a:r>
          </a:p>
        </p:txBody>
      </p:sp>
      <p:sp>
        <p:nvSpPr>
          <p:cNvPr id="35" name="Rectangle 34">
            <a:extLst>
              <a:ext uri="{FF2B5EF4-FFF2-40B4-BE49-F238E27FC236}">
                <a16:creationId xmlns:a16="http://schemas.microsoft.com/office/drawing/2014/main" id="{5D2822F2-6235-4C77-9029-ECAC0290A58B}"/>
              </a:ext>
            </a:extLst>
          </p:cNvPr>
          <p:cNvSpPr/>
          <p:nvPr/>
        </p:nvSpPr>
        <p:spPr>
          <a:xfrm>
            <a:off x="12502509" y="1537111"/>
            <a:ext cx="2140466" cy="6172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A163A90B-C28C-4563-A661-DBFDD8BC9711}"/>
              </a:ext>
            </a:extLst>
          </p:cNvPr>
          <p:cNvSpPr txBox="1"/>
          <p:nvPr/>
        </p:nvSpPr>
        <p:spPr>
          <a:xfrm>
            <a:off x="9200987" y="1690714"/>
            <a:ext cx="201068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70ADA3">
                    <a:lumMod val="75000"/>
                  </a:srgbClr>
                </a:solidFill>
                <a:effectLst/>
                <a:uLnTx/>
                <a:uFillTx/>
                <a:latin typeface="Roboto" panose="02000000000000000000" pitchFamily="2" charset="0"/>
                <a:ea typeface="Roboto" panose="02000000000000000000" pitchFamily="2" charset="0"/>
                <a:cs typeface="+mn-cs"/>
              </a:rPr>
              <a:t>Conclusion</a:t>
            </a:r>
          </a:p>
        </p:txBody>
      </p:sp>
      <p:sp>
        <p:nvSpPr>
          <p:cNvPr id="42" name="TextBox 41">
            <a:extLst>
              <a:ext uri="{FF2B5EF4-FFF2-40B4-BE49-F238E27FC236}">
                <a16:creationId xmlns:a16="http://schemas.microsoft.com/office/drawing/2014/main" id="{CA76CFAD-46A4-46CE-AD5D-EA814D8D5B1E}"/>
              </a:ext>
            </a:extLst>
          </p:cNvPr>
          <p:cNvSpPr txBox="1"/>
          <p:nvPr/>
        </p:nvSpPr>
        <p:spPr>
          <a:xfrm>
            <a:off x="3169556" y="2108334"/>
            <a:ext cx="137683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a:ea typeface="+mn-ea"/>
                <a:cs typeface="+mn-cs"/>
              </a:rPr>
              <a:t>More investigations per household in urban areas</a:t>
            </a:r>
          </a:p>
        </p:txBody>
      </p:sp>
      <p:sp>
        <p:nvSpPr>
          <p:cNvPr id="37" name="Rectangle 36">
            <a:extLst>
              <a:ext uri="{FF2B5EF4-FFF2-40B4-BE49-F238E27FC236}">
                <a16:creationId xmlns:a16="http://schemas.microsoft.com/office/drawing/2014/main" id="{380A8E8F-C896-4A63-8CA5-FCB5017D0DDB}"/>
              </a:ext>
            </a:extLst>
          </p:cNvPr>
          <p:cNvSpPr/>
          <p:nvPr/>
        </p:nvSpPr>
        <p:spPr>
          <a:xfrm>
            <a:off x="557604" y="1283696"/>
            <a:ext cx="310045" cy="27699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BCC1A1F-9DBA-4567-9D3C-C731A6B7C906}"/>
              </a:ext>
            </a:extLst>
          </p:cNvPr>
          <p:cNvSpPr txBox="1"/>
          <p:nvPr/>
        </p:nvSpPr>
        <p:spPr>
          <a:xfrm>
            <a:off x="500184" y="1239556"/>
            <a:ext cx="42488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70ADA3">
                    <a:lumMod val="75000"/>
                  </a:srgbClr>
                </a:solidFill>
                <a:effectLst/>
                <a:uLnTx/>
                <a:uFillTx/>
                <a:latin typeface="Calibri" panose="020F0502020204030204"/>
                <a:ea typeface="+mn-ea"/>
                <a:cs typeface="+mn-cs"/>
              </a:rPr>
              <a:t>H8</a:t>
            </a:r>
          </a:p>
        </p:txBody>
      </p:sp>
      <p:sp>
        <p:nvSpPr>
          <p:cNvPr id="38" name="TextBox 37">
            <a:extLst>
              <a:ext uri="{FF2B5EF4-FFF2-40B4-BE49-F238E27FC236}">
                <a16:creationId xmlns:a16="http://schemas.microsoft.com/office/drawing/2014/main" id="{6CCA9046-CF68-4B66-B78E-6ABB28ABE440}"/>
              </a:ext>
            </a:extLst>
          </p:cNvPr>
          <p:cNvSpPr txBox="1"/>
          <p:nvPr/>
        </p:nvSpPr>
        <p:spPr>
          <a:xfrm>
            <a:off x="9539280" y="3285567"/>
            <a:ext cx="1471219"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True – In Scotland it is less skewed and resulting in a more consistent rate of confirmed thefts</a:t>
            </a:r>
          </a:p>
        </p:txBody>
      </p:sp>
      <p:sp>
        <p:nvSpPr>
          <p:cNvPr id="40" name="Isosceles Triangle 39">
            <a:extLst>
              <a:ext uri="{FF2B5EF4-FFF2-40B4-BE49-F238E27FC236}">
                <a16:creationId xmlns:a16="http://schemas.microsoft.com/office/drawing/2014/main" id="{4AD0C55D-7D29-4942-9EDD-565515360297}"/>
              </a:ext>
            </a:extLst>
          </p:cNvPr>
          <p:cNvSpPr/>
          <p:nvPr/>
        </p:nvSpPr>
        <p:spPr>
          <a:xfrm rot="16200000">
            <a:off x="8894496" y="3705924"/>
            <a:ext cx="894080" cy="50866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4679CC7D-2CFA-4AD1-B4A6-F5E132093451}"/>
              </a:ext>
            </a:extLst>
          </p:cNvPr>
          <p:cNvGrpSpPr/>
          <p:nvPr/>
        </p:nvGrpSpPr>
        <p:grpSpPr>
          <a:xfrm>
            <a:off x="-15524" y="6325131"/>
            <a:ext cx="11064524" cy="533494"/>
            <a:chOff x="-15524" y="6325131"/>
            <a:chExt cx="11064524" cy="533494"/>
          </a:xfrm>
        </p:grpSpPr>
        <p:grpSp>
          <p:nvGrpSpPr>
            <p:cNvPr id="57" name="Group 56">
              <a:extLst>
                <a:ext uri="{FF2B5EF4-FFF2-40B4-BE49-F238E27FC236}">
                  <a16:creationId xmlns:a16="http://schemas.microsoft.com/office/drawing/2014/main" id="{822249F1-6583-4110-99A6-AB3BDE09AE5D}"/>
                </a:ext>
              </a:extLst>
            </p:cNvPr>
            <p:cNvGrpSpPr/>
            <p:nvPr/>
          </p:nvGrpSpPr>
          <p:grpSpPr>
            <a:xfrm>
              <a:off x="-15524" y="6454477"/>
              <a:ext cx="11064524" cy="404148"/>
              <a:chOff x="-15524" y="6454477"/>
              <a:chExt cx="11064524" cy="404148"/>
            </a:xfrm>
          </p:grpSpPr>
          <p:sp>
            <p:nvSpPr>
              <p:cNvPr id="45" name="Rectangle 44">
                <a:extLst>
                  <a:ext uri="{FF2B5EF4-FFF2-40B4-BE49-F238E27FC236}">
                    <a16:creationId xmlns:a16="http://schemas.microsoft.com/office/drawing/2014/main" id="{AB5F30FB-AD44-43FD-8EEC-76CF409E541D}"/>
                  </a:ext>
                </a:extLst>
              </p:cNvPr>
              <p:cNvSpPr/>
              <p:nvPr/>
            </p:nvSpPr>
            <p:spPr>
              <a:xfrm>
                <a:off x="-15524" y="6457685"/>
                <a:ext cx="4561913" cy="400940"/>
              </a:xfrm>
              <a:prstGeom prst="rect">
                <a:avLst/>
              </a:pr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ABDE6E2E-99B5-44A4-B280-7D60DBD109EF}"/>
                  </a:ext>
                </a:extLst>
              </p:cNvPr>
              <p:cNvSpPr/>
              <p:nvPr/>
            </p:nvSpPr>
            <p:spPr>
              <a:xfrm rot="16200000">
                <a:off x="7554115" y="3363114"/>
                <a:ext cx="403522" cy="6586248"/>
              </a:xfrm>
              <a:custGeom>
                <a:avLst/>
                <a:gdLst>
                  <a:gd name="connsiteX0" fmla="*/ 403512 w 403522"/>
                  <a:gd name="connsiteY0" fmla="*/ 2294606 h 6586248"/>
                  <a:gd name="connsiteX1" fmla="*/ 394570 w 403522"/>
                  <a:gd name="connsiteY1" fmla="*/ 3072684 h 6586248"/>
                  <a:gd name="connsiteX2" fmla="*/ 392775 w 403522"/>
                  <a:gd name="connsiteY2" fmla="*/ 6586248 h 6586248"/>
                  <a:gd name="connsiteX3" fmla="*/ 0 w 403522"/>
                  <a:gd name="connsiteY3" fmla="*/ 6586248 h 6586248"/>
                  <a:gd name="connsiteX4" fmla="*/ 0 w 403522"/>
                  <a:gd name="connsiteY4" fmla="*/ 0 h 6586248"/>
                  <a:gd name="connsiteX5" fmla="*/ 397942 w 403522"/>
                  <a:gd name="connsiteY5" fmla="*/ 3054 h 6586248"/>
                  <a:gd name="connsiteX6" fmla="*/ 397268 w 403522"/>
                  <a:gd name="connsiteY6" fmla="*/ 624262 h 6586248"/>
                  <a:gd name="connsiteX7" fmla="*/ 389183 w 403522"/>
                  <a:gd name="connsiteY7" fmla="*/ 1426922 h 6586248"/>
                  <a:gd name="connsiteX8" fmla="*/ 174677 w 403522"/>
                  <a:gd name="connsiteY8" fmla="*/ 1855040 h 6586248"/>
                  <a:gd name="connsiteX9" fmla="*/ 403512 w 403522"/>
                  <a:gd name="connsiteY9" fmla="*/ 2294606 h 658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6586248">
                    <a:moveTo>
                      <a:pt x="403512" y="2294606"/>
                    </a:moveTo>
                    <a:cubicBezTo>
                      <a:pt x="403892" y="2365068"/>
                      <a:pt x="394190" y="3002222"/>
                      <a:pt x="394570" y="3072684"/>
                    </a:cubicBezTo>
                    <a:lnTo>
                      <a:pt x="392775" y="6586248"/>
                    </a:lnTo>
                    <a:lnTo>
                      <a:pt x="0" y="6586248"/>
                    </a:lnTo>
                    <a:lnTo>
                      <a:pt x="0" y="0"/>
                    </a:lnTo>
                    <a:lnTo>
                      <a:pt x="397942" y="3054"/>
                    </a:lnTo>
                    <a:lnTo>
                      <a:pt x="397268" y="624262"/>
                    </a:lnTo>
                    <a:cubicBezTo>
                      <a:pt x="396663" y="782273"/>
                      <a:pt x="389788" y="1317776"/>
                      <a:pt x="389183" y="1426922"/>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ardrop 46">
                <a:extLst>
                  <a:ext uri="{FF2B5EF4-FFF2-40B4-BE49-F238E27FC236}">
                    <a16:creationId xmlns:a16="http://schemas.microsoft.com/office/drawing/2014/main" id="{FB929F83-B052-4BBE-926C-520E3A18D42C}"/>
                  </a:ext>
                </a:extLst>
              </p:cNvPr>
              <p:cNvSpPr/>
              <p:nvPr/>
            </p:nvSpPr>
            <p:spPr>
              <a:xfrm rot="8100000">
                <a:off x="1626995" y="651155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Teardrop 47">
                <a:extLst>
                  <a:ext uri="{FF2B5EF4-FFF2-40B4-BE49-F238E27FC236}">
                    <a16:creationId xmlns:a16="http://schemas.microsoft.com/office/drawing/2014/main" id="{969CBBC0-8327-45FA-9699-CCD176ABE50C}"/>
                  </a:ext>
                </a:extLst>
              </p:cNvPr>
              <p:cNvSpPr/>
              <p:nvPr/>
            </p:nvSpPr>
            <p:spPr>
              <a:xfrm rot="8100000">
                <a:off x="3669591" y="650834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Teardrop 48">
                <a:extLst>
                  <a:ext uri="{FF2B5EF4-FFF2-40B4-BE49-F238E27FC236}">
                    <a16:creationId xmlns:a16="http://schemas.microsoft.com/office/drawing/2014/main" id="{C1CC52D4-9DBC-4E39-8265-1C0BC0FA7990}"/>
                  </a:ext>
                </a:extLst>
              </p:cNvPr>
              <p:cNvSpPr/>
              <p:nvPr/>
            </p:nvSpPr>
            <p:spPr>
              <a:xfrm rot="8100000">
                <a:off x="8747542" y="6515636"/>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6FA84D76-FD56-48DD-BB53-A766385D2540}"/>
                  </a:ext>
                </a:extLst>
              </p:cNvPr>
              <p:cNvSpPr txBox="1"/>
              <p:nvPr/>
            </p:nvSpPr>
            <p:spPr>
              <a:xfrm>
                <a:off x="1550024" y="6523958"/>
                <a:ext cx="5785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1&amp;2</a:t>
                </a:r>
              </a:p>
            </p:txBody>
          </p:sp>
          <p:sp>
            <p:nvSpPr>
              <p:cNvPr id="51" name="TextBox 50">
                <a:extLst>
                  <a:ext uri="{FF2B5EF4-FFF2-40B4-BE49-F238E27FC236}">
                    <a16:creationId xmlns:a16="http://schemas.microsoft.com/office/drawing/2014/main" id="{0EFD8930-26EE-4410-B39F-8499EEECB2C4}"/>
                  </a:ext>
                </a:extLst>
              </p:cNvPr>
              <p:cNvSpPr txBox="1"/>
              <p:nvPr/>
            </p:nvSpPr>
            <p:spPr>
              <a:xfrm>
                <a:off x="3676637" y="6523825"/>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sp>
            <p:nvSpPr>
              <p:cNvPr id="52" name="TextBox 51">
                <a:extLst>
                  <a:ext uri="{FF2B5EF4-FFF2-40B4-BE49-F238E27FC236}">
                    <a16:creationId xmlns:a16="http://schemas.microsoft.com/office/drawing/2014/main" id="{AD389487-1B1D-48CA-B034-8D46D126D63E}"/>
                  </a:ext>
                </a:extLst>
              </p:cNvPr>
              <p:cNvSpPr txBox="1"/>
              <p:nvPr/>
            </p:nvSpPr>
            <p:spPr>
              <a:xfrm>
                <a:off x="8754492" y="652395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sp>
          <p:nvSpPr>
            <p:cNvPr id="53" name="Teardrop 52">
              <a:extLst>
                <a:ext uri="{FF2B5EF4-FFF2-40B4-BE49-F238E27FC236}">
                  <a16:creationId xmlns:a16="http://schemas.microsoft.com/office/drawing/2014/main" id="{1FA7F029-BF65-43A6-967E-99297E505F22}"/>
                </a:ext>
              </a:extLst>
            </p:cNvPr>
            <p:cNvSpPr/>
            <p:nvPr/>
          </p:nvSpPr>
          <p:spPr>
            <a:xfrm rot="8100000">
              <a:off x="6171797" y="6325131"/>
              <a:ext cx="289030" cy="289030"/>
            </a:xfrm>
            <a:prstGeom prst="teardrop">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932DE80E-2261-459E-A99B-505BD2F25FC2}"/>
                </a:ext>
              </a:extLst>
            </p:cNvPr>
            <p:cNvSpPr txBox="1"/>
            <p:nvPr/>
          </p:nvSpPr>
          <p:spPr>
            <a:xfrm>
              <a:off x="6190716" y="6338841"/>
              <a:ext cx="209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4</a:t>
              </a:r>
            </a:p>
          </p:txBody>
        </p:sp>
      </p:grpSp>
    </p:spTree>
    <p:extLst>
      <p:ext uri="{BB962C8B-B14F-4D97-AF65-F5344CB8AC3E}">
        <p14:creationId xmlns:p14="http://schemas.microsoft.com/office/powerpoint/2010/main" val="170252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een and white logo&#10;&#10;Description automatically generated with low confidence">
            <a:extLst>
              <a:ext uri="{FF2B5EF4-FFF2-40B4-BE49-F238E27FC236}">
                <a16:creationId xmlns:a16="http://schemas.microsoft.com/office/drawing/2014/main" id="{1A7CA8D0-4995-4968-82FD-20087E86461A}"/>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24" name="Rectangle 23">
            <a:extLst>
              <a:ext uri="{FF2B5EF4-FFF2-40B4-BE49-F238E27FC236}">
                <a16:creationId xmlns:a16="http://schemas.microsoft.com/office/drawing/2014/main" id="{7F65ED5B-8EED-4E52-A247-2CBB0F516DF2}"/>
              </a:ext>
            </a:extLst>
          </p:cNvPr>
          <p:cNvSpPr/>
          <p:nvPr/>
        </p:nvSpPr>
        <p:spPr>
          <a:xfrm>
            <a:off x="9218075" y="2116709"/>
            <a:ext cx="1785586" cy="3524631"/>
          </a:xfrm>
          <a:prstGeom prst="rect">
            <a:avLst/>
          </a:prstGeom>
          <a:no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63CFA4D-9BB8-46F7-8074-6776788DC47B}"/>
              </a:ext>
            </a:extLst>
          </p:cNvPr>
          <p:cNvSpPr/>
          <p:nvPr/>
        </p:nvSpPr>
        <p:spPr>
          <a:xfrm>
            <a:off x="480028" y="2096515"/>
            <a:ext cx="8855740" cy="3567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93A7B6-BB6E-483A-8F22-C220550B9629}"/>
              </a:ext>
            </a:extLst>
          </p:cNvPr>
          <p:cNvSpPr>
            <a:spLocks noGrp="1"/>
          </p:cNvSpPr>
          <p:nvPr>
            <p:ph type="title"/>
          </p:nvPr>
        </p:nvSpPr>
        <p:spPr/>
        <p:txBody>
          <a:bodyPr/>
          <a:lstStyle/>
          <a:p>
            <a:r>
              <a:rPr lang="en-GB"/>
              <a:t>Hypotheses testing results 2/3 </a:t>
            </a:r>
          </a:p>
        </p:txBody>
      </p:sp>
      <p:sp>
        <p:nvSpPr>
          <p:cNvPr id="4" name="TextBox 3">
            <a:extLst>
              <a:ext uri="{FF2B5EF4-FFF2-40B4-BE49-F238E27FC236}">
                <a16:creationId xmlns:a16="http://schemas.microsoft.com/office/drawing/2014/main" id="{206F8B2D-9313-40B2-BD2E-10779F574BA1}"/>
              </a:ext>
            </a:extLst>
          </p:cNvPr>
          <p:cNvSpPr txBox="1"/>
          <p:nvPr/>
        </p:nvSpPr>
        <p:spPr>
          <a:xfrm>
            <a:off x="480028" y="1047065"/>
            <a:ext cx="92848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Based on the outcome of the statistical analysis we were able to come up with some interesting insights and test our hypothesis </a:t>
            </a:r>
          </a:p>
        </p:txBody>
      </p:sp>
      <p:sp>
        <p:nvSpPr>
          <p:cNvPr id="27" name="Rectangle 26">
            <a:extLst>
              <a:ext uri="{FF2B5EF4-FFF2-40B4-BE49-F238E27FC236}">
                <a16:creationId xmlns:a16="http://schemas.microsoft.com/office/drawing/2014/main" id="{12253BC9-EFA5-4AE6-8204-B84E711D2B76}"/>
              </a:ext>
            </a:extLst>
          </p:cNvPr>
          <p:cNvSpPr/>
          <p:nvPr/>
        </p:nvSpPr>
        <p:spPr>
          <a:xfrm>
            <a:off x="1654573" y="19624213"/>
            <a:ext cx="632022" cy="2438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B32BFC68-A629-4AB4-BEF1-D78C7E94D719}"/>
              </a:ext>
            </a:extLst>
          </p:cNvPr>
          <p:cNvPicPr>
            <a:picLocks noChangeAspect="1"/>
          </p:cNvPicPr>
          <p:nvPr/>
        </p:nvPicPr>
        <p:blipFill rotWithShape="1">
          <a:blip r:embed="rId3"/>
          <a:srcRect l="466" t="1088" b="-1"/>
          <a:stretch/>
        </p:blipFill>
        <p:spPr>
          <a:xfrm>
            <a:off x="796039" y="2578477"/>
            <a:ext cx="3892798" cy="2800296"/>
          </a:xfrm>
          <a:prstGeom prst="rect">
            <a:avLst/>
          </a:prstGeom>
        </p:spPr>
      </p:pic>
      <p:pic>
        <p:nvPicPr>
          <p:cNvPr id="40" name="Picture 39">
            <a:extLst>
              <a:ext uri="{FF2B5EF4-FFF2-40B4-BE49-F238E27FC236}">
                <a16:creationId xmlns:a16="http://schemas.microsoft.com/office/drawing/2014/main" id="{BF540FB2-EDE4-47F5-9793-90E573353F84}"/>
              </a:ext>
            </a:extLst>
          </p:cNvPr>
          <p:cNvPicPr>
            <a:picLocks noChangeAspect="1"/>
          </p:cNvPicPr>
          <p:nvPr/>
        </p:nvPicPr>
        <p:blipFill rotWithShape="1">
          <a:blip r:embed="rId4"/>
          <a:srcRect t="1088" b="-1"/>
          <a:stretch/>
        </p:blipFill>
        <p:spPr>
          <a:xfrm>
            <a:off x="5184603" y="2578477"/>
            <a:ext cx="3892798" cy="2800295"/>
          </a:xfrm>
          <a:prstGeom prst="rect">
            <a:avLst/>
          </a:prstGeom>
        </p:spPr>
      </p:pic>
      <p:sp>
        <p:nvSpPr>
          <p:cNvPr id="43" name="TextBox 42">
            <a:extLst>
              <a:ext uri="{FF2B5EF4-FFF2-40B4-BE49-F238E27FC236}">
                <a16:creationId xmlns:a16="http://schemas.microsoft.com/office/drawing/2014/main" id="{D7EBA531-832D-4353-B46A-7E6C9B7C2661}"/>
              </a:ext>
            </a:extLst>
          </p:cNvPr>
          <p:cNvSpPr txBox="1"/>
          <p:nvPr/>
        </p:nvSpPr>
        <p:spPr>
          <a:xfrm>
            <a:off x="1112050" y="2183607"/>
            <a:ext cx="33642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England no investigations per decile</a:t>
            </a:r>
          </a:p>
        </p:txBody>
      </p:sp>
      <p:sp>
        <p:nvSpPr>
          <p:cNvPr id="44" name="TextBox 43">
            <a:extLst>
              <a:ext uri="{FF2B5EF4-FFF2-40B4-BE49-F238E27FC236}">
                <a16:creationId xmlns:a16="http://schemas.microsoft.com/office/drawing/2014/main" id="{79407178-82B0-49E4-A562-CFA61BEB10B4}"/>
              </a:ext>
            </a:extLst>
          </p:cNvPr>
          <p:cNvSpPr txBox="1"/>
          <p:nvPr/>
        </p:nvSpPr>
        <p:spPr>
          <a:xfrm>
            <a:off x="5413405" y="2183607"/>
            <a:ext cx="33642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65000"/>
                  </a:prstClr>
                </a:solidFill>
                <a:effectLst/>
                <a:uLnTx/>
                <a:uFillTx/>
                <a:latin typeface="Roboto" panose="02000000000000000000" pitchFamily="2" charset="0"/>
                <a:ea typeface="Roboto" panose="02000000000000000000" pitchFamily="2" charset="0"/>
                <a:cs typeface="+mn-cs"/>
              </a:rPr>
              <a:t>Scotland no investigations per decile</a:t>
            </a:r>
          </a:p>
        </p:txBody>
      </p:sp>
      <p:sp>
        <p:nvSpPr>
          <p:cNvPr id="20" name="Rectangle 19">
            <a:extLst>
              <a:ext uri="{FF2B5EF4-FFF2-40B4-BE49-F238E27FC236}">
                <a16:creationId xmlns:a16="http://schemas.microsoft.com/office/drawing/2014/main" id="{71D625A9-D412-42BC-9C40-FC7356BFA43F}"/>
              </a:ext>
            </a:extLst>
          </p:cNvPr>
          <p:cNvSpPr/>
          <p:nvPr/>
        </p:nvSpPr>
        <p:spPr>
          <a:xfrm>
            <a:off x="823245" y="1651806"/>
            <a:ext cx="8223718" cy="27699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35DAF64-5374-4B47-821F-9C0C5751C4F7}"/>
              </a:ext>
            </a:extLst>
          </p:cNvPr>
          <p:cNvSpPr txBox="1"/>
          <p:nvPr/>
        </p:nvSpPr>
        <p:spPr>
          <a:xfrm>
            <a:off x="2065072" y="1650238"/>
            <a:ext cx="80319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HIGH DEPRIVATION ARE LIKELY TO HAVE HIGHER LEVELS OF THEFT</a:t>
            </a:r>
          </a:p>
        </p:txBody>
      </p:sp>
      <p:sp>
        <p:nvSpPr>
          <p:cNvPr id="22" name="Rectangle 21">
            <a:extLst>
              <a:ext uri="{FF2B5EF4-FFF2-40B4-BE49-F238E27FC236}">
                <a16:creationId xmlns:a16="http://schemas.microsoft.com/office/drawing/2014/main" id="{D3B335A2-0958-4BD6-A49E-933EA2673BC0}"/>
              </a:ext>
            </a:extLst>
          </p:cNvPr>
          <p:cNvSpPr/>
          <p:nvPr/>
        </p:nvSpPr>
        <p:spPr>
          <a:xfrm>
            <a:off x="513200" y="1651805"/>
            <a:ext cx="310045" cy="27699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35990E8-4D36-4124-964D-AAF63A671A71}"/>
              </a:ext>
            </a:extLst>
          </p:cNvPr>
          <p:cNvSpPr txBox="1"/>
          <p:nvPr/>
        </p:nvSpPr>
        <p:spPr>
          <a:xfrm>
            <a:off x="428298" y="1634848"/>
            <a:ext cx="5613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70ADA3">
                    <a:lumMod val="75000"/>
                  </a:srgbClr>
                </a:solidFill>
                <a:effectLst/>
                <a:uLnTx/>
                <a:uFillTx/>
                <a:latin typeface="Calibri" panose="020F0502020204030204"/>
                <a:ea typeface="+mn-ea"/>
                <a:cs typeface="+mn-cs"/>
              </a:rPr>
              <a:t>H14</a:t>
            </a:r>
          </a:p>
        </p:txBody>
      </p:sp>
      <p:sp>
        <p:nvSpPr>
          <p:cNvPr id="25" name="TextBox 24">
            <a:extLst>
              <a:ext uri="{FF2B5EF4-FFF2-40B4-BE49-F238E27FC236}">
                <a16:creationId xmlns:a16="http://schemas.microsoft.com/office/drawing/2014/main" id="{F1F1DFD8-01C0-4B02-84AE-4685D4CA18A3}"/>
              </a:ext>
            </a:extLst>
          </p:cNvPr>
          <p:cNvSpPr txBox="1"/>
          <p:nvPr/>
        </p:nvSpPr>
        <p:spPr>
          <a:xfrm>
            <a:off x="9114383" y="2116709"/>
            <a:ext cx="201068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70ADA3">
                    <a:lumMod val="75000"/>
                  </a:srgbClr>
                </a:solidFill>
                <a:effectLst/>
                <a:uLnTx/>
                <a:uFillTx/>
                <a:latin typeface="Roboto" panose="02000000000000000000" pitchFamily="2" charset="0"/>
                <a:ea typeface="Roboto" panose="02000000000000000000" pitchFamily="2" charset="0"/>
                <a:cs typeface="+mn-cs"/>
              </a:rPr>
              <a:t>Conclusion</a:t>
            </a:r>
          </a:p>
        </p:txBody>
      </p:sp>
      <p:grpSp>
        <p:nvGrpSpPr>
          <p:cNvPr id="46" name="Group 45">
            <a:extLst>
              <a:ext uri="{FF2B5EF4-FFF2-40B4-BE49-F238E27FC236}">
                <a16:creationId xmlns:a16="http://schemas.microsoft.com/office/drawing/2014/main" id="{7329277E-6884-44C9-9A22-984D58C98B99}"/>
              </a:ext>
            </a:extLst>
          </p:cNvPr>
          <p:cNvGrpSpPr/>
          <p:nvPr/>
        </p:nvGrpSpPr>
        <p:grpSpPr>
          <a:xfrm>
            <a:off x="-15524" y="6325131"/>
            <a:ext cx="11064524" cy="533494"/>
            <a:chOff x="-15524" y="6325131"/>
            <a:chExt cx="11064524" cy="533494"/>
          </a:xfrm>
        </p:grpSpPr>
        <p:grpSp>
          <p:nvGrpSpPr>
            <p:cNvPr id="47" name="Group 46">
              <a:extLst>
                <a:ext uri="{FF2B5EF4-FFF2-40B4-BE49-F238E27FC236}">
                  <a16:creationId xmlns:a16="http://schemas.microsoft.com/office/drawing/2014/main" id="{4878BA05-BC31-4979-B31B-9DF7429AD29C}"/>
                </a:ext>
              </a:extLst>
            </p:cNvPr>
            <p:cNvGrpSpPr/>
            <p:nvPr/>
          </p:nvGrpSpPr>
          <p:grpSpPr>
            <a:xfrm>
              <a:off x="-15524" y="6454477"/>
              <a:ext cx="11064524" cy="404148"/>
              <a:chOff x="-15524" y="6454477"/>
              <a:chExt cx="11064524" cy="404148"/>
            </a:xfrm>
          </p:grpSpPr>
          <p:sp>
            <p:nvSpPr>
              <p:cNvPr id="50" name="Rectangle 49">
                <a:extLst>
                  <a:ext uri="{FF2B5EF4-FFF2-40B4-BE49-F238E27FC236}">
                    <a16:creationId xmlns:a16="http://schemas.microsoft.com/office/drawing/2014/main" id="{8B44E77D-6FC4-4458-B0B6-81AD276B8330}"/>
                  </a:ext>
                </a:extLst>
              </p:cNvPr>
              <p:cNvSpPr/>
              <p:nvPr/>
            </p:nvSpPr>
            <p:spPr>
              <a:xfrm>
                <a:off x="-15524" y="6459025"/>
                <a:ext cx="4561913" cy="399600"/>
              </a:xfrm>
              <a:prstGeom prst="rect">
                <a:avLst/>
              </a:pr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B4514345-D134-45B7-87A6-1E4838735250}"/>
                  </a:ext>
                </a:extLst>
              </p:cNvPr>
              <p:cNvSpPr/>
              <p:nvPr/>
            </p:nvSpPr>
            <p:spPr>
              <a:xfrm rot="16200000">
                <a:off x="7554115" y="3363114"/>
                <a:ext cx="403522" cy="6586248"/>
              </a:xfrm>
              <a:custGeom>
                <a:avLst/>
                <a:gdLst>
                  <a:gd name="connsiteX0" fmla="*/ 403512 w 403522"/>
                  <a:gd name="connsiteY0" fmla="*/ 2294606 h 6586248"/>
                  <a:gd name="connsiteX1" fmla="*/ 394570 w 403522"/>
                  <a:gd name="connsiteY1" fmla="*/ 3072684 h 6586248"/>
                  <a:gd name="connsiteX2" fmla="*/ 392775 w 403522"/>
                  <a:gd name="connsiteY2" fmla="*/ 6586248 h 6586248"/>
                  <a:gd name="connsiteX3" fmla="*/ 0 w 403522"/>
                  <a:gd name="connsiteY3" fmla="*/ 6586248 h 6586248"/>
                  <a:gd name="connsiteX4" fmla="*/ 0 w 403522"/>
                  <a:gd name="connsiteY4" fmla="*/ 0 h 6586248"/>
                  <a:gd name="connsiteX5" fmla="*/ 397942 w 403522"/>
                  <a:gd name="connsiteY5" fmla="*/ 3054 h 6586248"/>
                  <a:gd name="connsiteX6" fmla="*/ 397268 w 403522"/>
                  <a:gd name="connsiteY6" fmla="*/ 624262 h 6586248"/>
                  <a:gd name="connsiteX7" fmla="*/ 389183 w 403522"/>
                  <a:gd name="connsiteY7" fmla="*/ 1426922 h 6586248"/>
                  <a:gd name="connsiteX8" fmla="*/ 174677 w 403522"/>
                  <a:gd name="connsiteY8" fmla="*/ 1855040 h 6586248"/>
                  <a:gd name="connsiteX9" fmla="*/ 403512 w 403522"/>
                  <a:gd name="connsiteY9" fmla="*/ 2294606 h 658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6586248">
                    <a:moveTo>
                      <a:pt x="403512" y="2294606"/>
                    </a:moveTo>
                    <a:cubicBezTo>
                      <a:pt x="403892" y="2365068"/>
                      <a:pt x="394190" y="3002222"/>
                      <a:pt x="394570" y="3072684"/>
                    </a:cubicBezTo>
                    <a:lnTo>
                      <a:pt x="392775" y="6586248"/>
                    </a:lnTo>
                    <a:lnTo>
                      <a:pt x="0" y="6586248"/>
                    </a:lnTo>
                    <a:lnTo>
                      <a:pt x="0" y="0"/>
                    </a:lnTo>
                    <a:lnTo>
                      <a:pt x="397942" y="3054"/>
                    </a:lnTo>
                    <a:lnTo>
                      <a:pt x="397268" y="624262"/>
                    </a:lnTo>
                    <a:cubicBezTo>
                      <a:pt x="396663" y="782273"/>
                      <a:pt x="389788" y="1317776"/>
                      <a:pt x="389183" y="1426922"/>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ardrop 51">
                <a:extLst>
                  <a:ext uri="{FF2B5EF4-FFF2-40B4-BE49-F238E27FC236}">
                    <a16:creationId xmlns:a16="http://schemas.microsoft.com/office/drawing/2014/main" id="{6F370330-7EB0-4560-AD10-7006FBAC2108}"/>
                  </a:ext>
                </a:extLst>
              </p:cNvPr>
              <p:cNvSpPr/>
              <p:nvPr/>
            </p:nvSpPr>
            <p:spPr>
              <a:xfrm rot="8100000">
                <a:off x="1626995" y="651155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3" name="Teardrop 52">
                <a:extLst>
                  <a:ext uri="{FF2B5EF4-FFF2-40B4-BE49-F238E27FC236}">
                    <a16:creationId xmlns:a16="http://schemas.microsoft.com/office/drawing/2014/main" id="{28641309-06B0-4A63-BF48-7BB4C79EE6E4}"/>
                  </a:ext>
                </a:extLst>
              </p:cNvPr>
              <p:cNvSpPr/>
              <p:nvPr/>
            </p:nvSpPr>
            <p:spPr>
              <a:xfrm rot="8100000">
                <a:off x="3669591" y="650834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Teardrop 53">
                <a:extLst>
                  <a:ext uri="{FF2B5EF4-FFF2-40B4-BE49-F238E27FC236}">
                    <a16:creationId xmlns:a16="http://schemas.microsoft.com/office/drawing/2014/main" id="{C2A7980F-A870-4EDA-9130-2223A46284C2}"/>
                  </a:ext>
                </a:extLst>
              </p:cNvPr>
              <p:cNvSpPr/>
              <p:nvPr/>
            </p:nvSpPr>
            <p:spPr>
              <a:xfrm rot="8100000">
                <a:off x="8747542" y="6515636"/>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EB2FDB32-CE2F-48AC-945E-6D191149452E}"/>
                  </a:ext>
                </a:extLst>
              </p:cNvPr>
              <p:cNvSpPr txBox="1"/>
              <p:nvPr/>
            </p:nvSpPr>
            <p:spPr>
              <a:xfrm>
                <a:off x="1550024" y="6523958"/>
                <a:ext cx="5785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1&amp;2</a:t>
                </a:r>
              </a:p>
            </p:txBody>
          </p:sp>
          <p:sp>
            <p:nvSpPr>
              <p:cNvPr id="56" name="TextBox 55">
                <a:extLst>
                  <a:ext uri="{FF2B5EF4-FFF2-40B4-BE49-F238E27FC236}">
                    <a16:creationId xmlns:a16="http://schemas.microsoft.com/office/drawing/2014/main" id="{4A02DA51-FB5F-433C-85E6-8751F610361A}"/>
                  </a:ext>
                </a:extLst>
              </p:cNvPr>
              <p:cNvSpPr txBox="1"/>
              <p:nvPr/>
            </p:nvSpPr>
            <p:spPr>
              <a:xfrm>
                <a:off x="3676637" y="6523825"/>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sp>
            <p:nvSpPr>
              <p:cNvPr id="57" name="TextBox 56">
                <a:extLst>
                  <a:ext uri="{FF2B5EF4-FFF2-40B4-BE49-F238E27FC236}">
                    <a16:creationId xmlns:a16="http://schemas.microsoft.com/office/drawing/2014/main" id="{9E84DC2D-42AE-4DA2-88EF-EEAF0B676860}"/>
                  </a:ext>
                </a:extLst>
              </p:cNvPr>
              <p:cNvSpPr txBox="1"/>
              <p:nvPr/>
            </p:nvSpPr>
            <p:spPr>
              <a:xfrm>
                <a:off x="8754492" y="652395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sp>
          <p:nvSpPr>
            <p:cNvPr id="48" name="Teardrop 47">
              <a:extLst>
                <a:ext uri="{FF2B5EF4-FFF2-40B4-BE49-F238E27FC236}">
                  <a16:creationId xmlns:a16="http://schemas.microsoft.com/office/drawing/2014/main" id="{F67CEFDB-1086-4B11-AEC7-BCADA9D469FF}"/>
                </a:ext>
              </a:extLst>
            </p:cNvPr>
            <p:cNvSpPr/>
            <p:nvPr/>
          </p:nvSpPr>
          <p:spPr>
            <a:xfrm rot="8100000">
              <a:off x="6171797" y="6325131"/>
              <a:ext cx="289030" cy="289030"/>
            </a:xfrm>
            <a:prstGeom prst="teardrop">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99A0A099-0C1D-45FD-BBFB-3D48FDF4CE9B}"/>
                </a:ext>
              </a:extLst>
            </p:cNvPr>
            <p:cNvSpPr txBox="1"/>
            <p:nvPr/>
          </p:nvSpPr>
          <p:spPr>
            <a:xfrm>
              <a:off x="6190716" y="6338841"/>
              <a:ext cx="209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4</a:t>
              </a:r>
            </a:p>
          </p:txBody>
        </p:sp>
      </p:grpSp>
      <p:sp>
        <p:nvSpPr>
          <p:cNvPr id="30" name="Isosceles Triangle 29">
            <a:extLst>
              <a:ext uri="{FF2B5EF4-FFF2-40B4-BE49-F238E27FC236}">
                <a16:creationId xmlns:a16="http://schemas.microsoft.com/office/drawing/2014/main" id="{125D3935-613D-4DDF-9BF3-35EB80780830}"/>
              </a:ext>
            </a:extLst>
          </p:cNvPr>
          <p:cNvSpPr/>
          <p:nvPr/>
        </p:nvSpPr>
        <p:spPr>
          <a:xfrm rot="16200000">
            <a:off x="8894496" y="3705924"/>
            <a:ext cx="894080" cy="50866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9E3A2376-DD30-497D-926F-2E61842B645E}"/>
              </a:ext>
            </a:extLst>
          </p:cNvPr>
          <p:cNvSpPr txBox="1"/>
          <p:nvPr/>
        </p:nvSpPr>
        <p:spPr>
          <a:xfrm>
            <a:off x="9410478" y="3186526"/>
            <a:ext cx="1518473"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True – There are higher rates of confirmed thefts in high deprivation areas but not as skewed as investigations</a:t>
            </a:r>
          </a:p>
        </p:txBody>
      </p:sp>
    </p:spTree>
    <p:extLst>
      <p:ext uri="{BB962C8B-B14F-4D97-AF65-F5344CB8AC3E}">
        <p14:creationId xmlns:p14="http://schemas.microsoft.com/office/powerpoint/2010/main" val="198377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een and white logo&#10;&#10;Description automatically generated with low confidence">
            <a:extLst>
              <a:ext uri="{FF2B5EF4-FFF2-40B4-BE49-F238E27FC236}">
                <a16:creationId xmlns:a16="http://schemas.microsoft.com/office/drawing/2014/main" id="{F2B6B026-5AA4-4459-A63D-FA64E501B812}"/>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25" name="Rectangle 24">
            <a:extLst>
              <a:ext uri="{FF2B5EF4-FFF2-40B4-BE49-F238E27FC236}">
                <a16:creationId xmlns:a16="http://schemas.microsoft.com/office/drawing/2014/main" id="{E74986A2-B9EE-4415-8E03-8AF17DD0DFBF}"/>
              </a:ext>
            </a:extLst>
          </p:cNvPr>
          <p:cNvSpPr/>
          <p:nvPr/>
        </p:nvSpPr>
        <p:spPr>
          <a:xfrm>
            <a:off x="9293282" y="1746499"/>
            <a:ext cx="1599137" cy="4390792"/>
          </a:xfrm>
          <a:prstGeom prst="rect">
            <a:avLst/>
          </a:prstGeom>
          <a:no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63CFA4D-9BB8-46F7-8074-6776788DC47B}"/>
              </a:ext>
            </a:extLst>
          </p:cNvPr>
          <p:cNvSpPr/>
          <p:nvPr/>
        </p:nvSpPr>
        <p:spPr>
          <a:xfrm>
            <a:off x="504541" y="1740931"/>
            <a:ext cx="8855740" cy="4396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93A7B6-BB6E-483A-8F22-C220550B9629}"/>
              </a:ext>
            </a:extLst>
          </p:cNvPr>
          <p:cNvSpPr>
            <a:spLocks noGrp="1"/>
          </p:cNvSpPr>
          <p:nvPr>
            <p:ph type="title"/>
          </p:nvPr>
        </p:nvSpPr>
        <p:spPr/>
        <p:txBody>
          <a:bodyPr/>
          <a:lstStyle/>
          <a:p>
            <a:r>
              <a:rPr lang="en-GB"/>
              <a:t>Hypotheses testing results 3/3 </a:t>
            </a:r>
          </a:p>
        </p:txBody>
      </p:sp>
      <p:sp>
        <p:nvSpPr>
          <p:cNvPr id="4" name="TextBox 3">
            <a:extLst>
              <a:ext uri="{FF2B5EF4-FFF2-40B4-BE49-F238E27FC236}">
                <a16:creationId xmlns:a16="http://schemas.microsoft.com/office/drawing/2014/main" id="{206F8B2D-9313-40B2-BD2E-10779F574BA1}"/>
              </a:ext>
            </a:extLst>
          </p:cNvPr>
          <p:cNvSpPr txBox="1"/>
          <p:nvPr/>
        </p:nvSpPr>
        <p:spPr>
          <a:xfrm>
            <a:off x="480028" y="1047065"/>
            <a:ext cx="92848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srgbClr val="000000"/>
                </a:solidFill>
                <a:effectLst/>
                <a:uLnTx/>
                <a:uFillTx/>
                <a:latin typeface="Calibri" panose="020F0502020204030204"/>
                <a:ea typeface="+mn-ea"/>
                <a:cs typeface="+mn-cs"/>
              </a:rPr>
              <a:t>Based on the outcome of the statistical analysis we were able to come up with some interesting insights and test our hypothesis </a:t>
            </a:r>
          </a:p>
        </p:txBody>
      </p:sp>
      <p:sp>
        <p:nvSpPr>
          <p:cNvPr id="35" name="Rectangle 34">
            <a:extLst>
              <a:ext uri="{FF2B5EF4-FFF2-40B4-BE49-F238E27FC236}">
                <a16:creationId xmlns:a16="http://schemas.microsoft.com/office/drawing/2014/main" id="{5D2822F2-6235-4C77-9029-ECAC0290A58B}"/>
              </a:ext>
            </a:extLst>
          </p:cNvPr>
          <p:cNvSpPr/>
          <p:nvPr/>
        </p:nvSpPr>
        <p:spPr>
          <a:xfrm>
            <a:off x="12735170" y="1360816"/>
            <a:ext cx="2140466" cy="6172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A163A90B-C28C-4563-A661-DBFDD8BC9711}"/>
              </a:ext>
            </a:extLst>
          </p:cNvPr>
          <p:cNvSpPr txBox="1"/>
          <p:nvPr/>
        </p:nvSpPr>
        <p:spPr>
          <a:xfrm>
            <a:off x="12864953" y="1324064"/>
            <a:ext cx="20106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 Conclusion</a:t>
            </a:r>
          </a:p>
        </p:txBody>
      </p:sp>
      <p:sp>
        <p:nvSpPr>
          <p:cNvPr id="43" name="TextBox 42">
            <a:extLst>
              <a:ext uri="{FF2B5EF4-FFF2-40B4-BE49-F238E27FC236}">
                <a16:creationId xmlns:a16="http://schemas.microsoft.com/office/drawing/2014/main" id="{D7EBA531-832D-4353-B46A-7E6C9B7C2661}"/>
              </a:ext>
            </a:extLst>
          </p:cNvPr>
          <p:cNvSpPr txBox="1"/>
          <p:nvPr/>
        </p:nvSpPr>
        <p:spPr>
          <a:xfrm>
            <a:off x="1937297" y="1740931"/>
            <a:ext cx="66222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Percentage of confirmed theft investigations per fuel poverty band - England</a:t>
            </a:r>
          </a:p>
        </p:txBody>
      </p:sp>
      <p:sp>
        <p:nvSpPr>
          <p:cNvPr id="45" name="Rectangle 44">
            <a:extLst>
              <a:ext uri="{FF2B5EF4-FFF2-40B4-BE49-F238E27FC236}">
                <a16:creationId xmlns:a16="http://schemas.microsoft.com/office/drawing/2014/main" id="{5385BD34-3DA5-4B43-ABFA-2E548ADD4A62}"/>
              </a:ext>
            </a:extLst>
          </p:cNvPr>
          <p:cNvSpPr/>
          <p:nvPr/>
        </p:nvSpPr>
        <p:spPr>
          <a:xfrm>
            <a:off x="12735170" y="2102083"/>
            <a:ext cx="2140466" cy="43963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EB8FF00-3D89-4C57-BC03-BC0D9DBC4E3F}"/>
              </a:ext>
            </a:extLst>
          </p:cNvPr>
          <p:cNvPicPr>
            <a:picLocks noChangeAspect="1"/>
          </p:cNvPicPr>
          <p:nvPr/>
        </p:nvPicPr>
        <p:blipFill rotWithShape="1">
          <a:blip r:embed="rId4">
            <a:extLst>
              <a:ext uri="{28A0092B-C50C-407E-A947-70E740481C1C}">
                <a14:useLocalDpi xmlns:a14="http://schemas.microsoft.com/office/drawing/2010/main" val="0"/>
              </a:ext>
            </a:extLst>
          </a:blip>
          <a:srcRect l="24566" t="7969"/>
          <a:stretch/>
        </p:blipFill>
        <p:spPr>
          <a:xfrm>
            <a:off x="2131069" y="2171292"/>
            <a:ext cx="5602684" cy="3846194"/>
          </a:xfrm>
          <a:prstGeom prst="rect">
            <a:avLst/>
          </a:prstGeom>
        </p:spPr>
      </p:pic>
      <p:sp>
        <p:nvSpPr>
          <p:cNvPr id="15" name="Rectangle 14">
            <a:extLst>
              <a:ext uri="{FF2B5EF4-FFF2-40B4-BE49-F238E27FC236}">
                <a16:creationId xmlns:a16="http://schemas.microsoft.com/office/drawing/2014/main" id="{231776BA-6497-4AEA-8D15-B0D305E230A3}"/>
              </a:ext>
            </a:extLst>
          </p:cNvPr>
          <p:cNvSpPr/>
          <p:nvPr/>
        </p:nvSpPr>
        <p:spPr>
          <a:xfrm>
            <a:off x="14196691" y="1884866"/>
            <a:ext cx="1774198" cy="689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To Edit</a:t>
            </a:r>
          </a:p>
        </p:txBody>
      </p:sp>
      <p:sp>
        <p:nvSpPr>
          <p:cNvPr id="21" name="Rectangle 20">
            <a:extLst>
              <a:ext uri="{FF2B5EF4-FFF2-40B4-BE49-F238E27FC236}">
                <a16:creationId xmlns:a16="http://schemas.microsoft.com/office/drawing/2014/main" id="{18114C57-0688-4235-83AA-ECB4D40BD712}"/>
              </a:ext>
            </a:extLst>
          </p:cNvPr>
          <p:cNvSpPr/>
          <p:nvPr/>
        </p:nvSpPr>
        <p:spPr>
          <a:xfrm>
            <a:off x="838200" y="1382109"/>
            <a:ext cx="8223718" cy="27699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CF88CAE4-E01E-414D-B218-D9F29333F321}"/>
              </a:ext>
            </a:extLst>
          </p:cNvPr>
          <p:cNvSpPr txBox="1"/>
          <p:nvPr/>
        </p:nvSpPr>
        <p:spPr>
          <a:xfrm>
            <a:off x="2106556" y="1360816"/>
            <a:ext cx="80319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t>FUEL POVERTY LEVELS MAY SHOW HIGH ASSOCIATION WITH THE LEVELS OF THEFT </a:t>
            </a:r>
          </a:p>
        </p:txBody>
      </p:sp>
      <p:sp>
        <p:nvSpPr>
          <p:cNvPr id="23" name="Rectangle 22">
            <a:extLst>
              <a:ext uri="{FF2B5EF4-FFF2-40B4-BE49-F238E27FC236}">
                <a16:creationId xmlns:a16="http://schemas.microsoft.com/office/drawing/2014/main" id="{CEF260E6-83D5-4E23-907D-56BD51B26A8E}"/>
              </a:ext>
            </a:extLst>
          </p:cNvPr>
          <p:cNvSpPr/>
          <p:nvPr/>
        </p:nvSpPr>
        <p:spPr>
          <a:xfrm>
            <a:off x="528155" y="1382108"/>
            <a:ext cx="310045" cy="27699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B08DA962-B041-48CB-85EC-C38F1E101499}"/>
              </a:ext>
            </a:extLst>
          </p:cNvPr>
          <p:cNvSpPr txBox="1"/>
          <p:nvPr/>
        </p:nvSpPr>
        <p:spPr>
          <a:xfrm>
            <a:off x="443253" y="1365151"/>
            <a:ext cx="5613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70ADA3">
                    <a:lumMod val="75000"/>
                  </a:srgbClr>
                </a:solidFill>
                <a:effectLst/>
                <a:uLnTx/>
                <a:uFillTx/>
                <a:latin typeface="Calibri" panose="020F0502020204030204"/>
                <a:ea typeface="+mn-ea"/>
                <a:cs typeface="+mn-cs"/>
              </a:rPr>
              <a:t>H15</a:t>
            </a:r>
          </a:p>
        </p:txBody>
      </p:sp>
      <p:sp>
        <p:nvSpPr>
          <p:cNvPr id="26" name="TextBox 25">
            <a:extLst>
              <a:ext uri="{FF2B5EF4-FFF2-40B4-BE49-F238E27FC236}">
                <a16:creationId xmlns:a16="http://schemas.microsoft.com/office/drawing/2014/main" id="{20083C9D-9712-4C44-8F33-FAC5BA75F15B}"/>
              </a:ext>
            </a:extLst>
          </p:cNvPr>
          <p:cNvSpPr txBox="1"/>
          <p:nvPr/>
        </p:nvSpPr>
        <p:spPr>
          <a:xfrm>
            <a:off x="9189590" y="1746499"/>
            <a:ext cx="201068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70ADA3">
                    <a:lumMod val="75000"/>
                  </a:srgbClr>
                </a:solidFill>
                <a:effectLst/>
                <a:uLnTx/>
                <a:uFillTx/>
                <a:latin typeface="Calibri" panose="020F0502020204030204"/>
                <a:ea typeface="+mn-ea"/>
                <a:cs typeface="+mn-cs"/>
              </a:rPr>
              <a:t>Analysis</a:t>
            </a:r>
          </a:p>
        </p:txBody>
      </p:sp>
      <p:grpSp>
        <p:nvGrpSpPr>
          <p:cNvPr id="30" name="Group 29">
            <a:extLst>
              <a:ext uri="{FF2B5EF4-FFF2-40B4-BE49-F238E27FC236}">
                <a16:creationId xmlns:a16="http://schemas.microsoft.com/office/drawing/2014/main" id="{55FC69DD-AA01-4F70-BB01-8415FE013F99}"/>
              </a:ext>
            </a:extLst>
          </p:cNvPr>
          <p:cNvGrpSpPr/>
          <p:nvPr/>
        </p:nvGrpSpPr>
        <p:grpSpPr>
          <a:xfrm>
            <a:off x="-15524" y="6325131"/>
            <a:ext cx="11064524" cy="533494"/>
            <a:chOff x="-15524" y="6325131"/>
            <a:chExt cx="11064524" cy="533494"/>
          </a:xfrm>
        </p:grpSpPr>
        <p:grpSp>
          <p:nvGrpSpPr>
            <p:cNvPr id="31" name="Group 30">
              <a:extLst>
                <a:ext uri="{FF2B5EF4-FFF2-40B4-BE49-F238E27FC236}">
                  <a16:creationId xmlns:a16="http://schemas.microsoft.com/office/drawing/2014/main" id="{74DADFFD-3894-4FDB-95AE-8FF8AFCFEAC4}"/>
                </a:ext>
              </a:extLst>
            </p:cNvPr>
            <p:cNvGrpSpPr/>
            <p:nvPr/>
          </p:nvGrpSpPr>
          <p:grpSpPr>
            <a:xfrm>
              <a:off x="-15524" y="6454477"/>
              <a:ext cx="11064524" cy="404148"/>
              <a:chOff x="-15524" y="6454477"/>
              <a:chExt cx="11064524" cy="404148"/>
            </a:xfrm>
          </p:grpSpPr>
          <p:sp>
            <p:nvSpPr>
              <p:cNvPr id="34" name="Rectangle 33">
                <a:extLst>
                  <a:ext uri="{FF2B5EF4-FFF2-40B4-BE49-F238E27FC236}">
                    <a16:creationId xmlns:a16="http://schemas.microsoft.com/office/drawing/2014/main" id="{C2309806-D3F1-4764-9A08-89008046444F}"/>
                  </a:ext>
                </a:extLst>
              </p:cNvPr>
              <p:cNvSpPr/>
              <p:nvPr/>
            </p:nvSpPr>
            <p:spPr>
              <a:xfrm>
                <a:off x="-15524" y="6459025"/>
                <a:ext cx="4561913" cy="399600"/>
              </a:xfrm>
              <a:prstGeom prst="rect">
                <a:avLst/>
              </a:pr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215878B1-6843-4991-B21A-B89EA9D42EC9}"/>
                  </a:ext>
                </a:extLst>
              </p:cNvPr>
              <p:cNvSpPr/>
              <p:nvPr/>
            </p:nvSpPr>
            <p:spPr>
              <a:xfrm rot="16200000">
                <a:off x="7554115" y="3363114"/>
                <a:ext cx="403522" cy="6586248"/>
              </a:xfrm>
              <a:custGeom>
                <a:avLst/>
                <a:gdLst>
                  <a:gd name="connsiteX0" fmla="*/ 403512 w 403522"/>
                  <a:gd name="connsiteY0" fmla="*/ 2294606 h 6586248"/>
                  <a:gd name="connsiteX1" fmla="*/ 394570 w 403522"/>
                  <a:gd name="connsiteY1" fmla="*/ 3072684 h 6586248"/>
                  <a:gd name="connsiteX2" fmla="*/ 392775 w 403522"/>
                  <a:gd name="connsiteY2" fmla="*/ 6586248 h 6586248"/>
                  <a:gd name="connsiteX3" fmla="*/ 0 w 403522"/>
                  <a:gd name="connsiteY3" fmla="*/ 6586248 h 6586248"/>
                  <a:gd name="connsiteX4" fmla="*/ 0 w 403522"/>
                  <a:gd name="connsiteY4" fmla="*/ 0 h 6586248"/>
                  <a:gd name="connsiteX5" fmla="*/ 397942 w 403522"/>
                  <a:gd name="connsiteY5" fmla="*/ 3054 h 6586248"/>
                  <a:gd name="connsiteX6" fmla="*/ 397268 w 403522"/>
                  <a:gd name="connsiteY6" fmla="*/ 624262 h 6586248"/>
                  <a:gd name="connsiteX7" fmla="*/ 389183 w 403522"/>
                  <a:gd name="connsiteY7" fmla="*/ 1426922 h 6586248"/>
                  <a:gd name="connsiteX8" fmla="*/ 174677 w 403522"/>
                  <a:gd name="connsiteY8" fmla="*/ 1855040 h 6586248"/>
                  <a:gd name="connsiteX9" fmla="*/ 403512 w 403522"/>
                  <a:gd name="connsiteY9" fmla="*/ 2294606 h 658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6586248">
                    <a:moveTo>
                      <a:pt x="403512" y="2294606"/>
                    </a:moveTo>
                    <a:cubicBezTo>
                      <a:pt x="403892" y="2365068"/>
                      <a:pt x="394190" y="3002222"/>
                      <a:pt x="394570" y="3072684"/>
                    </a:cubicBezTo>
                    <a:lnTo>
                      <a:pt x="392775" y="6586248"/>
                    </a:lnTo>
                    <a:lnTo>
                      <a:pt x="0" y="6586248"/>
                    </a:lnTo>
                    <a:lnTo>
                      <a:pt x="0" y="0"/>
                    </a:lnTo>
                    <a:lnTo>
                      <a:pt x="397942" y="3054"/>
                    </a:lnTo>
                    <a:lnTo>
                      <a:pt x="397268" y="624262"/>
                    </a:lnTo>
                    <a:cubicBezTo>
                      <a:pt x="396663" y="782273"/>
                      <a:pt x="389788" y="1317776"/>
                      <a:pt x="389183" y="1426922"/>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ardrop 37">
                <a:extLst>
                  <a:ext uri="{FF2B5EF4-FFF2-40B4-BE49-F238E27FC236}">
                    <a16:creationId xmlns:a16="http://schemas.microsoft.com/office/drawing/2014/main" id="{0CFA62DB-9782-4AE2-8721-CF82CAB67EE2}"/>
                  </a:ext>
                </a:extLst>
              </p:cNvPr>
              <p:cNvSpPr/>
              <p:nvPr/>
            </p:nvSpPr>
            <p:spPr>
              <a:xfrm rot="8100000">
                <a:off x="1626995" y="651155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Teardrop 38">
                <a:extLst>
                  <a:ext uri="{FF2B5EF4-FFF2-40B4-BE49-F238E27FC236}">
                    <a16:creationId xmlns:a16="http://schemas.microsoft.com/office/drawing/2014/main" id="{03FB12B8-ABA6-4F5D-AB75-4896D1142446}"/>
                  </a:ext>
                </a:extLst>
              </p:cNvPr>
              <p:cNvSpPr/>
              <p:nvPr/>
            </p:nvSpPr>
            <p:spPr>
              <a:xfrm rot="8100000">
                <a:off x="3669591" y="650834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Teardrop 39">
                <a:extLst>
                  <a:ext uri="{FF2B5EF4-FFF2-40B4-BE49-F238E27FC236}">
                    <a16:creationId xmlns:a16="http://schemas.microsoft.com/office/drawing/2014/main" id="{5DB16E61-ED2C-4475-B2D1-480660C37CF0}"/>
                  </a:ext>
                </a:extLst>
              </p:cNvPr>
              <p:cNvSpPr/>
              <p:nvPr/>
            </p:nvSpPr>
            <p:spPr>
              <a:xfrm rot="8100000">
                <a:off x="8747542" y="6515636"/>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7B8A5512-E9B6-43C4-BD58-9C2E646F75DA}"/>
                  </a:ext>
                </a:extLst>
              </p:cNvPr>
              <p:cNvSpPr txBox="1"/>
              <p:nvPr/>
            </p:nvSpPr>
            <p:spPr>
              <a:xfrm>
                <a:off x="1550024" y="6523958"/>
                <a:ext cx="5785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1&amp;2</a:t>
                </a:r>
              </a:p>
            </p:txBody>
          </p:sp>
          <p:sp>
            <p:nvSpPr>
              <p:cNvPr id="42" name="TextBox 41">
                <a:extLst>
                  <a:ext uri="{FF2B5EF4-FFF2-40B4-BE49-F238E27FC236}">
                    <a16:creationId xmlns:a16="http://schemas.microsoft.com/office/drawing/2014/main" id="{D8B3B1C5-AA4E-4B6D-9C2C-8C9DCF721126}"/>
                  </a:ext>
                </a:extLst>
              </p:cNvPr>
              <p:cNvSpPr txBox="1"/>
              <p:nvPr/>
            </p:nvSpPr>
            <p:spPr>
              <a:xfrm>
                <a:off x="3676637" y="6523825"/>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sp>
            <p:nvSpPr>
              <p:cNvPr id="44" name="TextBox 43">
                <a:extLst>
                  <a:ext uri="{FF2B5EF4-FFF2-40B4-BE49-F238E27FC236}">
                    <a16:creationId xmlns:a16="http://schemas.microsoft.com/office/drawing/2014/main" id="{2E4F605E-E736-47D1-8A41-27BC1CE837D5}"/>
                  </a:ext>
                </a:extLst>
              </p:cNvPr>
              <p:cNvSpPr txBox="1"/>
              <p:nvPr/>
            </p:nvSpPr>
            <p:spPr>
              <a:xfrm>
                <a:off x="8754492" y="652395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sp>
          <p:nvSpPr>
            <p:cNvPr id="32" name="Teardrop 31">
              <a:extLst>
                <a:ext uri="{FF2B5EF4-FFF2-40B4-BE49-F238E27FC236}">
                  <a16:creationId xmlns:a16="http://schemas.microsoft.com/office/drawing/2014/main" id="{CE6BB30E-307C-4364-954C-8880DB251A4E}"/>
                </a:ext>
              </a:extLst>
            </p:cNvPr>
            <p:cNvSpPr/>
            <p:nvPr/>
          </p:nvSpPr>
          <p:spPr>
            <a:xfrm rot="8100000">
              <a:off x="6171797" y="6325131"/>
              <a:ext cx="289030" cy="289030"/>
            </a:xfrm>
            <a:prstGeom prst="teardrop">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342D6E8D-C817-44FF-9ACB-0A4F46366368}"/>
                </a:ext>
              </a:extLst>
            </p:cNvPr>
            <p:cNvSpPr txBox="1"/>
            <p:nvPr/>
          </p:nvSpPr>
          <p:spPr>
            <a:xfrm>
              <a:off x="6190716" y="6338841"/>
              <a:ext cx="209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4</a:t>
              </a:r>
            </a:p>
          </p:txBody>
        </p:sp>
      </p:grpSp>
      <p:sp>
        <p:nvSpPr>
          <p:cNvPr id="46" name="Isosceles Triangle 45">
            <a:extLst>
              <a:ext uri="{FF2B5EF4-FFF2-40B4-BE49-F238E27FC236}">
                <a16:creationId xmlns:a16="http://schemas.microsoft.com/office/drawing/2014/main" id="{CFE1F52E-E934-4AD8-A7F8-A038D96B3A34}"/>
              </a:ext>
            </a:extLst>
          </p:cNvPr>
          <p:cNvSpPr/>
          <p:nvPr/>
        </p:nvSpPr>
        <p:spPr>
          <a:xfrm rot="16200000">
            <a:off x="8894496" y="3705924"/>
            <a:ext cx="894080" cy="50866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94A5D0C-1132-470F-8308-C9A1C4358856}"/>
              </a:ext>
            </a:extLst>
          </p:cNvPr>
          <p:cNvSpPr txBox="1"/>
          <p:nvPr/>
        </p:nvSpPr>
        <p:spPr>
          <a:xfrm>
            <a:off x="9463972" y="2517648"/>
            <a:ext cx="1455837"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For residential buildings: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The percentage of confirmed thefts increases within areas where fuel poverty levels are higher.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sng"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For commercial buildings: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The percentage of confirmed thefts shows a weaker correlation with fuel poverty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31738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1ECDB0-439B-4CAF-AF82-520387E4D500}"/>
              </a:ext>
            </a:extLst>
          </p:cNvPr>
          <p:cNvSpPr>
            <a:spLocks noGrp="1"/>
          </p:cNvSpPr>
          <p:nvPr>
            <p:ph type="title"/>
          </p:nvPr>
        </p:nvSpPr>
        <p:spPr/>
        <p:txBody>
          <a:bodyPr/>
          <a:lstStyle/>
          <a:p>
            <a:r>
              <a:rPr lang="en-GB"/>
              <a:t>Energy Theft Value</a:t>
            </a:r>
          </a:p>
        </p:txBody>
      </p:sp>
      <p:sp>
        <p:nvSpPr>
          <p:cNvPr id="5" name="Text Placeholder 4">
            <a:extLst>
              <a:ext uri="{FF2B5EF4-FFF2-40B4-BE49-F238E27FC236}">
                <a16:creationId xmlns:a16="http://schemas.microsoft.com/office/drawing/2014/main" id="{AF915F34-107C-45A4-93A6-64519F829EB7}"/>
              </a:ext>
            </a:extLst>
          </p:cNvPr>
          <p:cNvSpPr>
            <a:spLocks noGrp="1"/>
          </p:cNvSpPr>
          <p:nvPr>
            <p:ph type="body" sz="quarter" idx="10"/>
          </p:nvPr>
        </p:nvSpPr>
        <p:spPr/>
        <p:txBody>
          <a:bodyPr/>
          <a:lstStyle/>
          <a:p>
            <a:r>
              <a:rPr lang="en-GB"/>
              <a:t>Ursula Mulholland</a:t>
            </a:r>
          </a:p>
        </p:txBody>
      </p:sp>
    </p:spTree>
    <p:extLst>
      <p:ext uri="{BB962C8B-B14F-4D97-AF65-F5344CB8AC3E}">
        <p14:creationId xmlns:p14="http://schemas.microsoft.com/office/powerpoint/2010/main" val="2900644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2072-0912-1713-2F76-353B333EECAC}"/>
              </a:ext>
            </a:extLst>
          </p:cNvPr>
          <p:cNvSpPr>
            <a:spLocks noGrp="1"/>
          </p:cNvSpPr>
          <p:nvPr>
            <p:ph type="title"/>
          </p:nvPr>
        </p:nvSpPr>
        <p:spPr/>
        <p:txBody>
          <a:bodyPr>
            <a:normAutofit fontScale="90000"/>
          </a:bodyPr>
          <a:lstStyle/>
          <a:p>
            <a:r>
              <a:rPr lang="en-GB"/>
              <a:t>Introducing Your presenters and Q&amp;A Panel members</a:t>
            </a:r>
          </a:p>
        </p:txBody>
      </p:sp>
      <p:pic>
        <p:nvPicPr>
          <p:cNvPr id="4" name="Picture Placeholder 3">
            <a:extLst>
              <a:ext uri="{FF2B5EF4-FFF2-40B4-BE49-F238E27FC236}">
                <a16:creationId xmlns:a16="http://schemas.microsoft.com/office/drawing/2014/main" id="{02A61925-FA42-4662-8CBE-D49A7F483CC1}"/>
              </a:ext>
            </a:extLst>
          </p:cNvPr>
          <p:cNvPicPr>
            <a:picLocks noGrp="1" noChangeAspect="1"/>
          </p:cNvPicPr>
          <p:nvPr>
            <p:ph type="pic" sz="quarter" idx="15"/>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833" t="3536" r="3502" b="4723"/>
          <a:stretch/>
        </p:blipFill>
        <p:spPr>
          <a:xfrm>
            <a:off x="6243903" y="4326545"/>
            <a:ext cx="1659796" cy="1661161"/>
          </a:xfrm>
        </p:spPr>
      </p:pic>
      <p:sp>
        <p:nvSpPr>
          <p:cNvPr id="8" name="Text Placeholder 7">
            <a:extLst>
              <a:ext uri="{FF2B5EF4-FFF2-40B4-BE49-F238E27FC236}">
                <a16:creationId xmlns:a16="http://schemas.microsoft.com/office/drawing/2014/main" id="{F9E2836F-155D-369A-49DC-9DFD3D7D173B}"/>
              </a:ext>
            </a:extLst>
          </p:cNvPr>
          <p:cNvSpPr>
            <a:spLocks noGrp="1"/>
          </p:cNvSpPr>
          <p:nvPr>
            <p:ph type="body" sz="quarter" idx="16"/>
          </p:nvPr>
        </p:nvSpPr>
        <p:spPr>
          <a:xfrm>
            <a:off x="6644485" y="5774454"/>
            <a:ext cx="1659798" cy="660110"/>
          </a:xfrm>
        </p:spPr>
        <p:txBody>
          <a:bodyPr anchor="t">
            <a:normAutofit fontScale="25000" lnSpcReduction="20000"/>
          </a:bodyPr>
          <a:lstStyle/>
          <a:p>
            <a:r>
              <a:rPr lang="en-GB" sz="4000" dirty="0"/>
              <a:t>Amie Lauper-Bull</a:t>
            </a:r>
          </a:p>
          <a:p>
            <a:r>
              <a:rPr lang="en-GB" sz="2800" dirty="0"/>
              <a:t>REC Code Manager</a:t>
            </a:r>
          </a:p>
          <a:p>
            <a:r>
              <a:rPr lang="en-GB" sz="2800" dirty="0"/>
              <a:t>Events and Communications Officer</a:t>
            </a:r>
          </a:p>
        </p:txBody>
      </p:sp>
      <p:pic>
        <p:nvPicPr>
          <p:cNvPr id="11" name="Picture 10">
            <a:extLst>
              <a:ext uri="{FF2B5EF4-FFF2-40B4-BE49-F238E27FC236}">
                <a16:creationId xmlns:a16="http://schemas.microsoft.com/office/drawing/2014/main" id="{9F0E9708-7EEF-4CA3-8DAC-1960B5DD5CF1}"/>
              </a:ext>
            </a:extLst>
          </p:cNvPr>
          <p:cNvPicPr>
            <a:picLocks noChangeAspect="1"/>
          </p:cNvPicPr>
          <p:nvPr/>
        </p:nvPicPr>
        <p:blipFill rotWithShape="1">
          <a:blip r:embed="rId5"/>
          <a:srcRect l="40909" t="32035" r="34935" b="26234"/>
          <a:stretch/>
        </p:blipFill>
        <p:spPr>
          <a:xfrm>
            <a:off x="2641167" y="4326545"/>
            <a:ext cx="1659796" cy="1658703"/>
          </a:xfrm>
          <a:prstGeom prst="rect">
            <a:avLst/>
          </a:prstGeom>
          <a:ln w="6350">
            <a:solidFill>
              <a:srgbClr val="9CBBB6"/>
            </a:solidFill>
          </a:ln>
        </p:spPr>
      </p:pic>
      <p:sp>
        <p:nvSpPr>
          <p:cNvPr id="12" name="Text Placeholder 4">
            <a:extLst>
              <a:ext uri="{FF2B5EF4-FFF2-40B4-BE49-F238E27FC236}">
                <a16:creationId xmlns:a16="http://schemas.microsoft.com/office/drawing/2014/main" id="{BBF03F4A-934E-43B2-9E22-12BBF7DF5238}"/>
              </a:ext>
            </a:extLst>
          </p:cNvPr>
          <p:cNvSpPr txBox="1">
            <a:spLocks/>
          </p:cNvSpPr>
          <p:nvPr/>
        </p:nvSpPr>
        <p:spPr>
          <a:xfrm>
            <a:off x="3166930" y="5856420"/>
            <a:ext cx="1659796" cy="636455"/>
          </a:xfrm>
          <a:prstGeom prst="rect">
            <a:avLst/>
          </a:prstGeom>
          <a:solidFill>
            <a:schemeClr val="lt1"/>
          </a:solidFill>
          <a:ln w="38100" cap="flat" cmpd="sng" algn="ctr">
            <a:solidFill>
              <a:schemeClr val="accent3"/>
            </a:solidFill>
            <a:prstDash val="solid"/>
            <a:miter lim="800000"/>
          </a:ln>
          <a:effectLst/>
        </p:spPr>
        <p:txBody>
          <a:bodyPr vert="horz" lIns="91440" tIns="45720" rIns="91440" bIns="45720" rtlCol="0" anchor="ctr">
            <a:normAutofit fontScale="47500" lnSpcReduction="20000"/>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200" kern="1200">
                <a:solidFill>
                  <a:schemeClr val="dk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Name: Rosalind Timperley</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REC Code Manager</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Workshop Facilitator</a:t>
            </a:r>
          </a:p>
        </p:txBody>
      </p:sp>
      <p:pic>
        <p:nvPicPr>
          <p:cNvPr id="1026" name="Picture 2">
            <a:extLst>
              <a:ext uri="{FF2B5EF4-FFF2-40B4-BE49-F238E27FC236}">
                <a16:creationId xmlns:a16="http://schemas.microsoft.com/office/drawing/2014/main" id="{AC1CC514-85DE-4150-9D24-60BAF819ADDC}"/>
              </a:ext>
            </a:extLst>
          </p:cNvPr>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13023" r="18296" b="21037"/>
          <a:stretch/>
        </p:blipFill>
        <p:spPr bwMode="auto">
          <a:xfrm>
            <a:off x="4716815" y="2069104"/>
            <a:ext cx="1527088" cy="1641755"/>
          </a:xfrm>
          <a:prstGeom prst="rect">
            <a:avLst/>
          </a:prstGeom>
          <a:noFill/>
          <a:ln>
            <a:solidFill>
              <a:srgbClr val="A9CEC8"/>
            </a:solidFill>
          </a:ln>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33F731BB-958D-F336-3C08-3C00B6345C64}"/>
              </a:ext>
            </a:extLst>
          </p:cNvPr>
          <p:cNvSpPr>
            <a:spLocks noGrp="1"/>
          </p:cNvSpPr>
          <p:nvPr>
            <p:ph type="body" sz="quarter" idx="14"/>
          </p:nvPr>
        </p:nvSpPr>
        <p:spPr>
          <a:xfrm>
            <a:off x="5730103" y="3311895"/>
            <a:ext cx="1659798" cy="660110"/>
          </a:xfrm>
        </p:spPr>
        <p:txBody>
          <a:bodyPr>
            <a:normAutofit fontScale="25000" lnSpcReduction="20000"/>
          </a:bodyPr>
          <a:lstStyle/>
          <a:p>
            <a:r>
              <a:rPr lang="en-GB" sz="4000" dirty="0"/>
              <a:t>Alex Kaye</a:t>
            </a:r>
          </a:p>
          <a:p>
            <a:r>
              <a:rPr lang="en-GB" sz="2800" dirty="0"/>
              <a:t>REC Code Manager</a:t>
            </a:r>
          </a:p>
          <a:p>
            <a:r>
              <a:rPr lang="en-GB" sz="2800" dirty="0"/>
              <a:t>Data Scientist </a:t>
            </a:r>
          </a:p>
        </p:txBody>
      </p:sp>
      <p:grpSp>
        <p:nvGrpSpPr>
          <p:cNvPr id="10" name="Group 9">
            <a:extLst>
              <a:ext uri="{FF2B5EF4-FFF2-40B4-BE49-F238E27FC236}">
                <a16:creationId xmlns:a16="http://schemas.microsoft.com/office/drawing/2014/main" id="{562B4529-6787-4A67-971E-E8B487261C5F}"/>
              </a:ext>
            </a:extLst>
          </p:cNvPr>
          <p:cNvGrpSpPr/>
          <p:nvPr/>
        </p:nvGrpSpPr>
        <p:grpSpPr>
          <a:xfrm>
            <a:off x="1095925" y="2069105"/>
            <a:ext cx="1527088" cy="1575738"/>
            <a:chOff x="1737359" y="1733767"/>
            <a:chExt cx="1822706" cy="1442250"/>
          </a:xfrm>
        </p:grpSpPr>
        <p:pic>
          <p:nvPicPr>
            <p:cNvPr id="7" name="Picture 6">
              <a:extLst>
                <a:ext uri="{FF2B5EF4-FFF2-40B4-BE49-F238E27FC236}">
                  <a16:creationId xmlns:a16="http://schemas.microsoft.com/office/drawing/2014/main" id="{7D499E38-54E4-4960-97FD-8BAD6778A040}"/>
                </a:ext>
              </a:extLst>
            </p:cNvPr>
            <p:cNvPicPr>
              <a:picLocks noChangeAspect="1"/>
            </p:cNvPicPr>
            <p:nvPr/>
          </p:nvPicPr>
          <p:blipFill>
            <a:blip r:embed="rId7"/>
            <a:stretch>
              <a:fillRect/>
            </a:stretch>
          </p:blipFill>
          <p:spPr>
            <a:xfrm>
              <a:off x="1737359" y="1733767"/>
              <a:ext cx="1822706" cy="1442250"/>
            </a:xfrm>
            <a:prstGeom prst="rect">
              <a:avLst/>
            </a:prstGeom>
            <a:ln>
              <a:solidFill>
                <a:srgbClr val="A9CEC8"/>
              </a:solidFill>
            </a:ln>
          </p:spPr>
        </p:pic>
        <p:sp>
          <p:nvSpPr>
            <p:cNvPr id="9" name="Rectangle: Rounded Corners 8">
              <a:extLst>
                <a:ext uri="{FF2B5EF4-FFF2-40B4-BE49-F238E27FC236}">
                  <a16:creationId xmlns:a16="http://schemas.microsoft.com/office/drawing/2014/main" id="{2D9AB73B-08C5-400F-AEA5-758B97B890BC}"/>
                </a:ext>
              </a:extLst>
            </p:cNvPr>
            <p:cNvSpPr/>
            <p:nvPr/>
          </p:nvSpPr>
          <p:spPr>
            <a:xfrm>
              <a:off x="3307080" y="1844040"/>
              <a:ext cx="154940" cy="904240"/>
            </a:xfrm>
            <a:prstGeom prst="round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 Placeholder 4">
            <a:extLst>
              <a:ext uri="{FF2B5EF4-FFF2-40B4-BE49-F238E27FC236}">
                <a16:creationId xmlns:a16="http://schemas.microsoft.com/office/drawing/2014/main" id="{77DE60CF-96DE-51D2-8B01-D4D02ED3ACDC}"/>
              </a:ext>
            </a:extLst>
          </p:cNvPr>
          <p:cNvSpPr>
            <a:spLocks noGrp="1"/>
          </p:cNvSpPr>
          <p:nvPr>
            <p:ph type="body" sz="quarter" idx="12"/>
          </p:nvPr>
        </p:nvSpPr>
        <p:spPr>
          <a:xfrm>
            <a:off x="1859469" y="3311895"/>
            <a:ext cx="1659796" cy="660111"/>
          </a:xfrm>
        </p:spPr>
        <p:txBody>
          <a:bodyPr>
            <a:normAutofit fontScale="25000" lnSpcReduction="20000"/>
          </a:bodyPr>
          <a:lstStyle/>
          <a:p>
            <a:r>
              <a:rPr lang="en-GB" sz="4000" dirty="0"/>
              <a:t>Ursula Mulholland </a:t>
            </a:r>
          </a:p>
          <a:p>
            <a:r>
              <a:rPr lang="en-GB" sz="2800" dirty="0"/>
              <a:t>REC Code Manager</a:t>
            </a:r>
          </a:p>
          <a:p>
            <a:r>
              <a:rPr lang="en-GB" sz="2800" dirty="0"/>
              <a:t>TEM Project Lead</a:t>
            </a:r>
          </a:p>
        </p:txBody>
      </p:sp>
      <p:pic>
        <p:nvPicPr>
          <p:cNvPr id="16" name="Picture 15">
            <a:extLst>
              <a:ext uri="{FF2B5EF4-FFF2-40B4-BE49-F238E27FC236}">
                <a16:creationId xmlns:a16="http://schemas.microsoft.com/office/drawing/2014/main" id="{412553FC-B7A5-48CA-BB77-B8FE94812DA8}"/>
              </a:ext>
            </a:extLst>
          </p:cNvPr>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8010543" y="2069103"/>
            <a:ext cx="1630656" cy="1641755"/>
          </a:xfrm>
          <a:prstGeom prst="rect">
            <a:avLst/>
          </a:prstGeom>
          <a:ln>
            <a:solidFill>
              <a:srgbClr val="A9CEC8"/>
            </a:solidFill>
          </a:ln>
        </p:spPr>
      </p:pic>
      <p:sp>
        <p:nvSpPr>
          <p:cNvPr id="18" name="Text Placeholder 5">
            <a:extLst>
              <a:ext uri="{FF2B5EF4-FFF2-40B4-BE49-F238E27FC236}">
                <a16:creationId xmlns:a16="http://schemas.microsoft.com/office/drawing/2014/main" id="{5F09F4C7-EC45-482F-B868-6E39A6E99DD2}"/>
              </a:ext>
            </a:extLst>
          </p:cNvPr>
          <p:cNvSpPr txBox="1">
            <a:spLocks/>
          </p:cNvSpPr>
          <p:nvPr/>
        </p:nvSpPr>
        <p:spPr>
          <a:xfrm>
            <a:off x="8775106" y="3311895"/>
            <a:ext cx="1659798" cy="660110"/>
          </a:xfrm>
          <a:prstGeom prst="rect">
            <a:avLst/>
          </a:prstGeom>
          <a:solidFill>
            <a:schemeClr val="lt1"/>
          </a:solidFill>
          <a:ln w="38100" cap="flat" cmpd="sng" algn="ctr">
            <a:solidFill>
              <a:schemeClr val="accent3"/>
            </a:solidFill>
            <a:prstDash val="solid"/>
            <a:miter lim="800000"/>
          </a:ln>
          <a:effectLst/>
        </p:spPr>
        <p:txBody>
          <a:bodyPr vert="horz" lIns="91440" tIns="45720" rIns="91440" bIns="45720" rtlCol="0" anchor="ctr">
            <a:normAutofit fontScale="25000" lnSpcReduction="20000"/>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200" kern="1200">
                <a:solidFill>
                  <a:schemeClr val="dk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4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Jaypee Ambon</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REC Code Manager</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Workshop facilitator  </a:t>
            </a:r>
          </a:p>
        </p:txBody>
      </p:sp>
    </p:spTree>
    <p:extLst>
      <p:ext uri="{BB962C8B-B14F-4D97-AF65-F5344CB8AC3E}">
        <p14:creationId xmlns:p14="http://schemas.microsoft.com/office/powerpoint/2010/main" val="68409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7946660-34F6-4604-A066-707906B42C1E}"/>
              </a:ext>
            </a:extLst>
          </p:cNvPr>
          <p:cNvCxnSpPr>
            <a:cxnSpLocks/>
            <a:endCxn id="41" idx="3"/>
          </p:cNvCxnSpPr>
          <p:nvPr/>
        </p:nvCxnSpPr>
        <p:spPr>
          <a:xfrm flipV="1">
            <a:off x="2128563" y="2445052"/>
            <a:ext cx="7155894" cy="2023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D398C956-91A7-408C-A33B-40DCA85483C6}"/>
              </a:ext>
            </a:extLst>
          </p:cNvPr>
          <p:cNvSpPr/>
          <p:nvPr/>
        </p:nvSpPr>
        <p:spPr>
          <a:xfrm>
            <a:off x="2169937" y="2789320"/>
            <a:ext cx="7091813" cy="22304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pic>
        <p:nvPicPr>
          <p:cNvPr id="67" name="Picture 66" descr="A green and white logo&#10;&#10;Description automatically generated with low confidence">
            <a:extLst>
              <a:ext uri="{FF2B5EF4-FFF2-40B4-BE49-F238E27FC236}">
                <a16:creationId xmlns:a16="http://schemas.microsoft.com/office/drawing/2014/main" id="{60DFF909-2ADB-40F8-BF28-7EBCCCF33601}"/>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39" name="Rectangle 38">
            <a:extLst>
              <a:ext uri="{FF2B5EF4-FFF2-40B4-BE49-F238E27FC236}">
                <a16:creationId xmlns:a16="http://schemas.microsoft.com/office/drawing/2014/main" id="{BED246EA-5EE2-4822-BE23-9E1F0F9C0BC8}"/>
              </a:ext>
            </a:extLst>
          </p:cNvPr>
          <p:cNvSpPr/>
          <p:nvPr/>
        </p:nvSpPr>
        <p:spPr>
          <a:xfrm>
            <a:off x="2428051" y="2326790"/>
            <a:ext cx="1371601" cy="2616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 name="Title 1">
            <a:extLst>
              <a:ext uri="{FF2B5EF4-FFF2-40B4-BE49-F238E27FC236}">
                <a16:creationId xmlns:a16="http://schemas.microsoft.com/office/drawing/2014/main" id="{BC38030E-8F15-464A-85ED-26B97178BFE9}"/>
              </a:ext>
            </a:extLst>
          </p:cNvPr>
          <p:cNvSpPr>
            <a:spLocks noGrp="1"/>
          </p:cNvSpPr>
          <p:nvPr>
            <p:ph type="title"/>
          </p:nvPr>
        </p:nvSpPr>
        <p:spPr/>
        <p:txBody>
          <a:bodyPr/>
          <a:lstStyle/>
          <a:p>
            <a:r>
              <a:rPr lang="en-GB"/>
              <a:t>Final estimation </a:t>
            </a:r>
          </a:p>
        </p:txBody>
      </p:sp>
      <p:sp>
        <p:nvSpPr>
          <p:cNvPr id="36" name="Rectangle 35">
            <a:extLst>
              <a:ext uri="{FF2B5EF4-FFF2-40B4-BE49-F238E27FC236}">
                <a16:creationId xmlns:a16="http://schemas.microsoft.com/office/drawing/2014/main" id="{62EFE1AB-B67D-4FE2-806C-78BA94CFBBA6}"/>
              </a:ext>
            </a:extLst>
          </p:cNvPr>
          <p:cNvSpPr/>
          <p:nvPr/>
        </p:nvSpPr>
        <p:spPr>
          <a:xfrm>
            <a:off x="4292867" y="2332586"/>
            <a:ext cx="2837892" cy="25581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7" name="TextBox 36">
            <a:extLst>
              <a:ext uri="{FF2B5EF4-FFF2-40B4-BE49-F238E27FC236}">
                <a16:creationId xmlns:a16="http://schemas.microsoft.com/office/drawing/2014/main" id="{3C009919-68D1-429F-8137-3EDE64B06315}"/>
              </a:ext>
            </a:extLst>
          </p:cNvPr>
          <p:cNvSpPr txBox="1"/>
          <p:nvPr/>
        </p:nvSpPr>
        <p:spPr>
          <a:xfrm>
            <a:off x="5061813" y="2326790"/>
            <a:ext cx="14409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Model Predictions </a:t>
            </a:r>
          </a:p>
        </p:txBody>
      </p:sp>
      <p:sp>
        <p:nvSpPr>
          <p:cNvPr id="38" name="TextBox 37">
            <a:extLst>
              <a:ext uri="{FF2B5EF4-FFF2-40B4-BE49-F238E27FC236}">
                <a16:creationId xmlns:a16="http://schemas.microsoft.com/office/drawing/2014/main" id="{7DA7035C-9D3F-456B-88D2-73E4FA4AF4B2}"/>
              </a:ext>
            </a:extLst>
          </p:cNvPr>
          <p:cNvSpPr txBox="1"/>
          <p:nvPr/>
        </p:nvSpPr>
        <p:spPr>
          <a:xfrm>
            <a:off x="2636597" y="2326790"/>
            <a:ext cx="108685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TRAS peak</a:t>
            </a:r>
          </a:p>
        </p:txBody>
      </p:sp>
      <p:sp>
        <p:nvSpPr>
          <p:cNvPr id="40" name="Rectangle 39">
            <a:extLst>
              <a:ext uri="{FF2B5EF4-FFF2-40B4-BE49-F238E27FC236}">
                <a16:creationId xmlns:a16="http://schemas.microsoft.com/office/drawing/2014/main" id="{32652362-4D82-44AB-B2AF-1DE7F276E925}"/>
              </a:ext>
            </a:extLst>
          </p:cNvPr>
          <p:cNvSpPr/>
          <p:nvPr/>
        </p:nvSpPr>
        <p:spPr>
          <a:xfrm>
            <a:off x="7562273" y="2326789"/>
            <a:ext cx="1371601" cy="26161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1" name="TextBox 40">
            <a:extLst>
              <a:ext uri="{FF2B5EF4-FFF2-40B4-BE49-F238E27FC236}">
                <a16:creationId xmlns:a16="http://schemas.microsoft.com/office/drawing/2014/main" id="{35904AB6-AA8D-4070-9B59-668BB784BA63}"/>
              </a:ext>
            </a:extLst>
          </p:cNvPr>
          <p:cNvSpPr txBox="1"/>
          <p:nvPr/>
        </p:nvSpPr>
        <p:spPr>
          <a:xfrm>
            <a:off x="7561847" y="2314247"/>
            <a:ext cx="1722610" cy="2616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Unallocated energy</a:t>
            </a:r>
          </a:p>
        </p:txBody>
      </p:sp>
      <p:cxnSp>
        <p:nvCxnSpPr>
          <p:cNvPr id="48" name="Straight Connector 47">
            <a:extLst>
              <a:ext uri="{FF2B5EF4-FFF2-40B4-BE49-F238E27FC236}">
                <a16:creationId xmlns:a16="http://schemas.microsoft.com/office/drawing/2014/main" id="{79A80919-DDE7-43CC-94BE-9BB66A0102F7}"/>
              </a:ext>
            </a:extLst>
          </p:cNvPr>
          <p:cNvCxnSpPr>
            <a:cxnSpLocks/>
          </p:cNvCxnSpPr>
          <p:nvPr/>
        </p:nvCxnSpPr>
        <p:spPr>
          <a:xfrm>
            <a:off x="4157872" y="2789320"/>
            <a:ext cx="5125" cy="223047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070D1F50-55BD-4880-844D-A1C8CA317BFE}"/>
              </a:ext>
            </a:extLst>
          </p:cNvPr>
          <p:cNvGrpSpPr/>
          <p:nvPr/>
        </p:nvGrpSpPr>
        <p:grpSpPr>
          <a:xfrm>
            <a:off x="-15524" y="6309114"/>
            <a:ext cx="11267724" cy="549511"/>
            <a:chOff x="-15524" y="6309114"/>
            <a:chExt cx="11267724" cy="549511"/>
          </a:xfrm>
        </p:grpSpPr>
        <p:sp>
          <p:nvSpPr>
            <p:cNvPr id="59" name="Rectangle 58">
              <a:extLst>
                <a:ext uri="{FF2B5EF4-FFF2-40B4-BE49-F238E27FC236}">
                  <a16:creationId xmlns:a16="http://schemas.microsoft.com/office/drawing/2014/main" id="{1D27B52A-FA3C-456F-978B-190C0616DF68}"/>
                </a:ext>
              </a:extLst>
            </p:cNvPr>
            <p:cNvSpPr/>
            <p:nvPr/>
          </p:nvSpPr>
          <p:spPr>
            <a:xfrm>
              <a:off x="-15524" y="6459025"/>
              <a:ext cx="7279924" cy="399600"/>
            </a:xfrm>
            <a:prstGeom prst="rect">
              <a:avLst/>
            </a:pr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24B9D772-2699-46BC-B014-F3CEB6AE1693}"/>
                </a:ext>
              </a:extLst>
            </p:cNvPr>
            <p:cNvSpPr/>
            <p:nvPr/>
          </p:nvSpPr>
          <p:spPr>
            <a:xfrm rot="16200000">
              <a:off x="8921277" y="4527077"/>
              <a:ext cx="403522" cy="4258324"/>
            </a:xfrm>
            <a:custGeom>
              <a:avLst/>
              <a:gdLst>
                <a:gd name="connsiteX0" fmla="*/ 403512 w 403522"/>
                <a:gd name="connsiteY0" fmla="*/ 2294606 h 4258324"/>
                <a:gd name="connsiteX1" fmla="*/ 394570 w 403522"/>
                <a:gd name="connsiteY1" fmla="*/ 3072684 h 4258324"/>
                <a:gd name="connsiteX2" fmla="*/ 393965 w 403522"/>
                <a:gd name="connsiteY2" fmla="*/ 4258324 h 4258324"/>
                <a:gd name="connsiteX3" fmla="*/ 0 w 403522"/>
                <a:gd name="connsiteY3" fmla="*/ 4258324 h 4258324"/>
                <a:gd name="connsiteX4" fmla="*/ 0 w 403522"/>
                <a:gd name="connsiteY4" fmla="*/ 0 h 4258324"/>
                <a:gd name="connsiteX5" fmla="*/ 397942 w 403522"/>
                <a:gd name="connsiteY5" fmla="*/ 3054 h 4258324"/>
                <a:gd name="connsiteX6" fmla="*/ 397268 w 403522"/>
                <a:gd name="connsiteY6" fmla="*/ 624262 h 4258324"/>
                <a:gd name="connsiteX7" fmla="*/ 389183 w 403522"/>
                <a:gd name="connsiteY7" fmla="*/ 1426922 h 4258324"/>
                <a:gd name="connsiteX8" fmla="*/ 174677 w 403522"/>
                <a:gd name="connsiteY8" fmla="*/ 1855040 h 4258324"/>
                <a:gd name="connsiteX9" fmla="*/ 403512 w 403522"/>
                <a:gd name="connsiteY9" fmla="*/ 2294606 h 425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4258324">
                  <a:moveTo>
                    <a:pt x="403512" y="2294606"/>
                  </a:moveTo>
                  <a:cubicBezTo>
                    <a:pt x="403892" y="2365068"/>
                    <a:pt x="394190" y="3002222"/>
                    <a:pt x="394570" y="3072684"/>
                  </a:cubicBezTo>
                  <a:lnTo>
                    <a:pt x="393965" y="4258324"/>
                  </a:lnTo>
                  <a:lnTo>
                    <a:pt x="0" y="4258324"/>
                  </a:lnTo>
                  <a:lnTo>
                    <a:pt x="0" y="0"/>
                  </a:lnTo>
                  <a:lnTo>
                    <a:pt x="397942" y="3054"/>
                  </a:lnTo>
                  <a:lnTo>
                    <a:pt x="397268" y="624262"/>
                  </a:lnTo>
                  <a:cubicBezTo>
                    <a:pt x="396663" y="782273"/>
                    <a:pt x="389788" y="1317776"/>
                    <a:pt x="389183" y="1426922"/>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ardrop 60">
              <a:extLst>
                <a:ext uri="{FF2B5EF4-FFF2-40B4-BE49-F238E27FC236}">
                  <a16:creationId xmlns:a16="http://schemas.microsoft.com/office/drawing/2014/main" id="{A8F1E63C-18D6-44D1-B890-4F738BFC1950}"/>
                </a:ext>
              </a:extLst>
            </p:cNvPr>
            <p:cNvSpPr/>
            <p:nvPr/>
          </p:nvSpPr>
          <p:spPr>
            <a:xfrm rot="8100000">
              <a:off x="1626995" y="651155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Teardrop 61">
              <a:extLst>
                <a:ext uri="{FF2B5EF4-FFF2-40B4-BE49-F238E27FC236}">
                  <a16:creationId xmlns:a16="http://schemas.microsoft.com/office/drawing/2014/main" id="{0CE6478C-F091-4CD0-806F-0E0DCB9631FB}"/>
                </a:ext>
              </a:extLst>
            </p:cNvPr>
            <p:cNvSpPr/>
            <p:nvPr/>
          </p:nvSpPr>
          <p:spPr>
            <a:xfrm rot="8100000">
              <a:off x="3669591" y="650834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Teardrop 62">
              <a:extLst>
                <a:ext uri="{FF2B5EF4-FFF2-40B4-BE49-F238E27FC236}">
                  <a16:creationId xmlns:a16="http://schemas.microsoft.com/office/drawing/2014/main" id="{9DE4588F-9719-437F-822C-1B10B0522730}"/>
                </a:ext>
              </a:extLst>
            </p:cNvPr>
            <p:cNvSpPr/>
            <p:nvPr/>
          </p:nvSpPr>
          <p:spPr>
            <a:xfrm rot="8100000">
              <a:off x="6206692" y="6507174"/>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E63751A7-F13C-43DC-A037-71669D2241B9}"/>
                </a:ext>
              </a:extLst>
            </p:cNvPr>
            <p:cNvSpPr txBox="1"/>
            <p:nvPr/>
          </p:nvSpPr>
          <p:spPr>
            <a:xfrm>
              <a:off x="1550024" y="6523958"/>
              <a:ext cx="5785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1&amp;2</a:t>
              </a:r>
            </a:p>
          </p:txBody>
        </p:sp>
        <p:sp>
          <p:nvSpPr>
            <p:cNvPr id="65" name="TextBox 64">
              <a:extLst>
                <a:ext uri="{FF2B5EF4-FFF2-40B4-BE49-F238E27FC236}">
                  <a16:creationId xmlns:a16="http://schemas.microsoft.com/office/drawing/2014/main" id="{647B1B36-84BC-46B1-B742-DDF649BAE3AF}"/>
                </a:ext>
              </a:extLst>
            </p:cNvPr>
            <p:cNvSpPr txBox="1"/>
            <p:nvPr/>
          </p:nvSpPr>
          <p:spPr>
            <a:xfrm>
              <a:off x="3676637" y="6523825"/>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sp>
          <p:nvSpPr>
            <p:cNvPr id="66" name="TextBox 65">
              <a:extLst>
                <a:ext uri="{FF2B5EF4-FFF2-40B4-BE49-F238E27FC236}">
                  <a16:creationId xmlns:a16="http://schemas.microsoft.com/office/drawing/2014/main" id="{2DF9091F-450C-4873-B910-58707351E1F8}"/>
                </a:ext>
              </a:extLst>
            </p:cNvPr>
            <p:cNvSpPr txBox="1"/>
            <p:nvPr/>
          </p:nvSpPr>
          <p:spPr>
            <a:xfrm>
              <a:off x="6213642" y="6515496"/>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sp>
          <p:nvSpPr>
            <p:cNvPr id="57" name="Teardrop 56">
              <a:extLst>
                <a:ext uri="{FF2B5EF4-FFF2-40B4-BE49-F238E27FC236}">
                  <a16:creationId xmlns:a16="http://schemas.microsoft.com/office/drawing/2014/main" id="{86C0E787-A2ED-446C-B958-A4D95E4765B7}"/>
                </a:ext>
              </a:extLst>
            </p:cNvPr>
            <p:cNvSpPr/>
            <p:nvPr/>
          </p:nvSpPr>
          <p:spPr>
            <a:xfrm rot="8100000">
              <a:off x="8705035" y="6309114"/>
              <a:ext cx="289030" cy="289030"/>
            </a:xfrm>
            <a:prstGeom prst="teardrop">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46331840-2B9D-4D24-84FD-D187739A4999}"/>
                </a:ext>
              </a:extLst>
            </p:cNvPr>
            <p:cNvSpPr txBox="1"/>
            <p:nvPr/>
          </p:nvSpPr>
          <p:spPr>
            <a:xfrm>
              <a:off x="8723954" y="6322824"/>
              <a:ext cx="209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5</a:t>
              </a:r>
            </a:p>
          </p:txBody>
        </p:sp>
      </p:grpSp>
      <p:cxnSp>
        <p:nvCxnSpPr>
          <p:cNvPr id="85" name="Straight Connector 84">
            <a:extLst>
              <a:ext uri="{FF2B5EF4-FFF2-40B4-BE49-F238E27FC236}">
                <a16:creationId xmlns:a16="http://schemas.microsoft.com/office/drawing/2014/main" id="{37C50F7A-82A1-4C1D-BE54-7B574CA9A8ED}"/>
              </a:ext>
            </a:extLst>
          </p:cNvPr>
          <p:cNvCxnSpPr>
            <a:cxnSpLocks/>
          </p:cNvCxnSpPr>
          <p:nvPr/>
        </p:nvCxnSpPr>
        <p:spPr>
          <a:xfrm>
            <a:off x="7313521" y="2789320"/>
            <a:ext cx="0" cy="220618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78C77D2-8FC4-4AA9-87B8-F0FD80416AAD}"/>
              </a:ext>
            </a:extLst>
          </p:cNvPr>
          <p:cNvSpPr txBox="1"/>
          <p:nvPr/>
        </p:nvSpPr>
        <p:spPr>
          <a:xfrm>
            <a:off x="2169937" y="3321390"/>
            <a:ext cx="1813651"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TRAS confirmed thefts indicate the absolute minimum level of theft happening, as this is theft that has been found.</a:t>
            </a:r>
          </a:p>
        </p:txBody>
      </p:sp>
      <p:sp>
        <p:nvSpPr>
          <p:cNvPr id="50" name="TextBox 49">
            <a:extLst>
              <a:ext uri="{FF2B5EF4-FFF2-40B4-BE49-F238E27FC236}">
                <a16:creationId xmlns:a16="http://schemas.microsoft.com/office/drawing/2014/main" id="{CA586100-6DAA-4394-B79F-D489FA866ABC}"/>
              </a:ext>
            </a:extLst>
          </p:cNvPr>
          <p:cNvSpPr txBox="1"/>
          <p:nvPr/>
        </p:nvSpPr>
        <p:spPr>
          <a:xfrm>
            <a:off x="7496299" y="3321390"/>
            <a:ext cx="1692679"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Unallocated energy represents the upper limit of what potential energy theft could be that, noting  that not all unallocated energy is a result of theft </a:t>
            </a:r>
          </a:p>
        </p:txBody>
      </p:sp>
      <p:sp>
        <p:nvSpPr>
          <p:cNvPr id="51" name="TextBox 50">
            <a:extLst>
              <a:ext uri="{FF2B5EF4-FFF2-40B4-BE49-F238E27FC236}">
                <a16:creationId xmlns:a16="http://schemas.microsoft.com/office/drawing/2014/main" id="{98E3E005-F039-4E29-933B-2A60A9DBAED4}"/>
              </a:ext>
            </a:extLst>
          </p:cNvPr>
          <p:cNvSpPr txBox="1"/>
          <p:nvPr/>
        </p:nvSpPr>
        <p:spPr>
          <a:xfrm>
            <a:off x="4210720" y="3321390"/>
            <a:ext cx="31086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 model has an accuracy rating of 68% - 93% which when averaged could provide a further range of ±21%.  </a:t>
            </a:r>
          </a:p>
        </p:txBody>
      </p:sp>
    </p:spTree>
    <p:extLst>
      <p:ext uri="{BB962C8B-B14F-4D97-AF65-F5344CB8AC3E}">
        <p14:creationId xmlns:p14="http://schemas.microsoft.com/office/powerpoint/2010/main" val="2157684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58D96CDA-B219-4339-AC5B-68959499347D}"/>
              </a:ext>
            </a:extLst>
          </p:cNvPr>
          <p:cNvCxnSpPr>
            <a:cxnSpLocks/>
            <a:endCxn id="41" idx="3"/>
          </p:cNvCxnSpPr>
          <p:nvPr/>
        </p:nvCxnSpPr>
        <p:spPr>
          <a:xfrm flipV="1">
            <a:off x="832729" y="2476749"/>
            <a:ext cx="10223949" cy="705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7" name="Picture 66" descr="A green and white logo&#10;&#10;Description automatically generated with low confidence">
            <a:extLst>
              <a:ext uri="{FF2B5EF4-FFF2-40B4-BE49-F238E27FC236}">
                <a16:creationId xmlns:a16="http://schemas.microsoft.com/office/drawing/2014/main" id="{60DFF909-2ADB-40F8-BF28-7EBCCCF33601}"/>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43" name="Rectangle 42">
            <a:extLst>
              <a:ext uri="{FF2B5EF4-FFF2-40B4-BE49-F238E27FC236}">
                <a16:creationId xmlns:a16="http://schemas.microsoft.com/office/drawing/2014/main" id="{8B7617F2-64DA-49A7-A3A7-5426925F4E14}"/>
              </a:ext>
            </a:extLst>
          </p:cNvPr>
          <p:cNvSpPr/>
          <p:nvPr/>
        </p:nvSpPr>
        <p:spPr>
          <a:xfrm>
            <a:off x="558264" y="3925582"/>
            <a:ext cx="10377639" cy="106991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2" name="Rectangle 41">
            <a:extLst>
              <a:ext uri="{FF2B5EF4-FFF2-40B4-BE49-F238E27FC236}">
                <a16:creationId xmlns:a16="http://schemas.microsoft.com/office/drawing/2014/main" id="{E8FBEF76-BE0A-49F0-B367-0EB44FD7FDFB}"/>
              </a:ext>
            </a:extLst>
          </p:cNvPr>
          <p:cNvSpPr/>
          <p:nvPr/>
        </p:nvSpPr>
        <p:spPr>
          <a:xfrm>
            <a:off x="558265" y="2789320"/>
            <a:ext cx="10377638" cy="106991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9" name="Rectangle 38">
            <a:extLst>
              <a:ext uri="{FF2B5EF4-FFF2-40B4-BE49-F238E27FC236}">
                <a16:creationId xmlns:a16="http://schemas.microsoft.com/office/drawing/2014/main" id="{BED246EA-5EE2-4822-BE23-9E1F0F9C0BC8}"/>
              </a:ext>
            </a:extLst>
          </p:cNvPr>
          <p:cNvSpPr/>
          <p:nvPr/>
        </p:nvSpPr>
        <p:spPr>
          <a:xfrm>
            <a:off x="1116842" y="2317869"/>
            <a:ext cx="1371601" cy="27699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 name="Title 1">
            <a:extLst>
              <a:ext uri="{FF2B5EF4-FFF2-40B4-BE49-F238E27FC236}">
                <a16:creationId xmlns:a16="http://schemas.microsoft.com/office/drawing/2014/main" id="{BC38030E-8F15-464A-85ED-26B97178BFE9}"/>
              </a:ext>
            </a:extLst>
          </p:cNvPr>
          <p:cNvSpPr>
            <a:spLocks noGrp="1"/>
          </p:cNvSpPr>
          <p:nvPr>
            <p:ph type="title"/>
          </p:nvPr>
        </p:nvSpPr>
        <p:spPr/>
        <p:txBody>
          <a:bodyPr/>
          <a:lstStyle/>
          <a:p>
            <a:r>
              <a:rPr lang="en-GB"/>
              <a:t>Final estimation </a:t>
            </a:r>
          </a:p>
        </p:txBody>
      </p:sp>
      <p:sp>
        <p:nvSpPr>
          <p:cNvPr id="25" name="TextBox 24">
            <a:extLst>
              <a:ext uri="{FF2B5EF4-FFF2-40B4-BE49-F238E27FC236}">
                <a16:creationId xmlns:a16="http://schemas.microsoft.com/office/drawing/2014/main" id="{00297086-2508-4214-AC82-C0306CBC5C99}"/>
              </a:ext>
            </a:extLst>
          </p:cNvPr>
          <p:cNvSpPr txBox="1"/>
          <p:nvPr/>
        </p:nvSpPr>
        <p:spPr>
          <a:xfrm>
            <a:off x="7772402" y="3324279"/>
            <a:ext cx="137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1281 GWh</a:t>
            </a:r>
          </a:p>
        </p:txBody>
      </p:sp>
      <p:sp>
        <p:nvSpPr>
          <p:cNvPr id="31" name="TextBox 30">
            <a:extLst>
              <a:ext uri="{FF2B5EF4-FFF2-40B4-BE49-F238E27FC236}">
                <a16:creationId xmlns:a16="http://schemas.microsoft.com/office/drawing/2014/main" id="{F1981A0D-0A94-4F3C-A6C6-2EDF94EEFC27}"/>
              </a:ext>
            </a:extLst>
          </p:cNvPr>
          <p:cNvSpPr txBox="1"/>
          <p:nvPr/>
        </p:nvSpPr>
        <p:spPr>
          <a:xfrm>
            <a:off x="7772402" y="4533900"/>
            <a:ext cx="137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3433 GWh</a:t>
            </a:r>
          </a:p>
        </p:txBody>
      </p:sp>
      <p:sp>
        <p:nvSpPr>
          <p:cNvPr id="36" name="Rectangle 35">
            <a:extLst>
              <a:ext uri="{FF2B5EF4-FFF2-40B4-BE49-F238E27FC236}">
                <a16:creationId xmlns:a16="http://schemas.microsoft.com/office/drawing/2014/main" id="{62EFE1AB-B67D-4FE2-806C-78BA94CFBBA6}"/>
              </a:ext>
            </a:extLst>
          </p:cNvPr>
          <p:cNvSpPr/>
          <p:nvPr/>
        </p:nvSpPr>
        <p:spPr>
          <a:xfrm>
            <a:off x="2890870" y="2319694"/>
            <a:ext cx="5754304" cy="27517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7" name="TextBox 36">
            <a:extLst>
              <a:ext uri="{FF2B5EF4-FFF2-40B4-BE49-F238E27FC236}">
                <a16:creationId xmlns:a16="http://schemas.microsoft.com/office/drawing/2014/main" id="{3C009919-68D1-429F-8137-3EDE64B06315}"/>
              </a:ext>
            </a:extLst>
          </p:cNvPr>
          <p:cNvSpPr txBox="1"/>
          <p:nvPr/>
        </p:nvSpPr>
        <p:spPr>
          <a:xfrm>
            <a:off x="4815522" y="2266075"/>
            <a:ext cx="29636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Model Predictions </a:t>
            </a:r>
          </a:p>
        </p:txBody>
      </p:sp>
      <p:sp>
        <p:nvSpPr>
          <p:cNvPr id="38" name="TextBox 37">
            <a:extLst>
              <a:ext uri="{FF2B5EF4-FFF2-40B4-BE49-F238E27FC236}">
                <a16:creationId xmlns:a16="http://schemas.microsoft.com/office/drawing/2014/main" id="{7DA7035C-9D3F-456B-88D2-73E4FA4AF4B2}"/>
              </a:ext>
            </a:extLst>
          </p:cNvPr>
          <p:cNvSpPr txBox="1"/>
          <p:nvPr/>
        </p:nvSpPr>
        <p:spPr>
          <a:xfrm>
            <a:off x="1325388" y="2333258"/>
            <a:ext cx="108685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TRAS peak</a:t>
            </a:r>
          </a:p>
        </p:txBody>
      </p:sp>
      <p:sp>
        <p:nvSpPr>
          <p:cNvPr id="40" name="Rectangle 39">
            <a:extLst>
              <a:ext uri="{FF2B5EF4-FFF2-40B4-BE49-F238E27FC236}">
                <a16:creationId xmlns:a16="http://schemas.microsoft.com/office/drawing/2014/main" id="{32652362-4D82-44AB-B2AF-1DE7F276E925}"/>
              </a:ext>
            </a:extLst>
          </p:cNvPr>
          <p:cNvSpPr/>
          <p:nvPr/>
        </p:nvSpPr>
        <p:spPr>
          <a:xfrm>
            <a:off x="9334068" y="2317869"/>
            <a:ext cx="1371601" cy="27699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1" name="TextBox 40">
            <a:extLst>
              <a:ext uri="{FF2B5EF4-FFF2-40B4-BE49-F238E27FC236}">
                <a16:creationId xmlns:a16="http://schemas.microsoft.com/office/drawing/2014/main" id="{35904AB6-AA8D-4070-9B59-668BB784BA63}"/>
              </a:ext>
            </a:extLst>
          </p:cNvPr>
          <p:cNvSpPr txBox="1"/>
          <p:nvPr/>
        </p:nvSpPr>
        <p:spPr>
          <a:xfrm>
            <a:off x="9334068" y="2345944"/>
            <a:ext cx="1722610" cy="2616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Unallocated energy</a:t>
            </a:r>
          </a:p>
        </p:txBody>
      </p:sp>
      <p:sp>
        <p:nvSpPr>
          <p:cNvPr id="44" name="TextBox 43">
            <a:extLst>
              <a:ext uri="{FF2B5EF4-FFF2-40B4-BE49-F238E27FC236}">
                <a16:creationId xmlns:a16="http://schemas.microsoft.com/office/drawing/2014/main" id="{81C4C839-D4A6-49DB-8CC6-783439B9561B}"/>
              </a:ext>
            </a:extLst>
          </p:cNvPr>
          <p:cNvSpPr txBox="1"/>
          <p:nvPr/>
        </p:nvSpPr>
        <p:spPr>
          <a:xfrm rot="16200000">
            <a:off x="349214" y="3011833"/>
            <a:ext cx="7988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70ADA3">
                    <a:lumMod val="50000"/>
                  </a:srgbClr>
                </a:solidFill>
                <a:effectLst/>
                <a:uLnTx/>
                <a:uFillTx/>
                <a:latin typeface="Roboto" panose="02000000000000000000" pitchFamily="2" charset="0"/>
                <a:ea typeface="Roboto" panose="02000000000000000000" pitchFamily="2" charset="0"/>
                <a:cs typeface="+mn-cs"/>
              </a:rPr>
              <a:t>Gas</a:t>
            </a:r>
          </a:p>
        </p:txBody>
      </p:sp>
      <p:sp>
        <p:nvSpPr>
          <p:cNvPr id="45" name="TextBox 44">
            <a:extLst>
              <a:ext uri="{FF2B5EF4-FFF2-40B4-BE49-F238E27FC236}">
                <a16:creationId xmlns:a16="http://schemas.microsoft.com/office/drawing/2014/main" id="{8E59585B-DD8A-4C47-9EEE-C9CD2744A464}"/>
              </a:ext>
            </a:extLst>
          </p:cNvPr>
          <p:cNvSpPr txBox="1"/>
          <p:nvPr/>
        </p:nvSpPr>
        <p:spPr>
          <a:xfrm rot="16200000">
            <a:off x="149667" y="4252129"/>
            <a:ext cx="11979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70ADA3">
                    <a:lumMod val="50000"/>
                  </a:srgbClr>
                </a:solidFill>
                <a:effectLst/>
                <a:uLnTx/>
                <a:uFillTx/>
                <a:latin typeface="Roboto" panose="02000000000000000000" pitchFamily="2" charset="0"/>
                <a:ea typeface="Roboto" panose="02000000000000000000" pitchFamily="2" charset="0"/>
                <a:cs typeface="+mn-cs"/>
              </a:rPr>
              <a:t>Electricity </a:t>
            </a:r>
          </a:p>
        </p:txBody>
      </p:sp>
      <p:cxnSp>
        <p:nvCxnSpPr>
          <p:cNvPr id="47" name="Straight Connector 46">
            <a:extLst>
              <a:ext uri="{FF2B5EF4-FFF2-40B4-BE49-F238E27FC236}">
                <a16:creationId xmlns:a16="http://schemas.microsoft.com/office/drawing/2014/main" id="{417A7CA3-6DD0-41B5-9263-8829244DFD98}"/>
              </a:ext>
            </a:extLst>
          </p:cNvPr>
          <p:cNvCxnSpPr>
            <a:cxnSpLocks/>
          </p:cNvCxnSpPr>
          <p:nvPr/>
        </p:nvCxnSpPr>
        <p:spPr>
          <a:xfrm>
            <a:off x="939061" y="2789320"/>
            <a:ext cx="0" cy="220618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070D1F50-55BD-4880-844D-A1C8CA317BFE}"/>
              </a:ext>
            </a:extLst>
          </p:cNvPr>
          <p:cNvGrpSpPr/>
          <p:nvPr/>
        </p:nvGrpSpPr>
        <p:grpSpPr>
          <a:xfrm>
            <a:off x="-15524" y="6309114"/>
            <a:ext cx="11267724" cy="549511"/>
            <a:chOff x="-15524" y="6309114"/>
            <a:chExt cx="11267724" cy="549511"/>
          </a:xfrm>
        </p:grpSpPr>
        <p:sp>
          <p:nvSpPr>
            <p:cNvPr id="59" name="Rectangle 58">
              <a:extLst>
                <a:ext uri="{FF2B5EF4-FFF2-40B4-BE49-F238E27FC236}">
                  <a16:creationId xmlns:a16="http://schemas.microsoft.com/office/drawing/2014/main" id="{1D27B52A-FA3C-456F-978B-190C0616DF68}"/>
                </a:ext>
              </a:extLst>
            </p:cNvPr>
            <p:cNvSpPr/>
            <p:nvPr/>
          </p:nvSpPr>
          <p:spPr>
            <a:xfrm>
              <a:off x="-15524" y="6459025"/>
              <a:ext cx="7279924" cy="399600"/>
            </a:xfrm>
            <a:prstGeom prst="rect">
              <a:avLst/>
            </a:pr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24B9D772-2699-46BC-B014-F3CEB6AE1693}"/>
                </a:ext>
              </a:extLst>
            </p:cNvPr>
            <p:cNvSpPr/>
            <p:nvPr/>
          </p:nvSpPr>
          <p:spPr>
            <a:xfrm rot="16200000">
              <a:off x="8921277" y="4527077"/>
              <a:ext cx="403522" cy="4258324"/>
            </a:xfrm>
            <a:custGeom>
              <a:avLst/>
              <a:gdLst>
                <a:gd name="connsiteX0" fmla="*/ 403512 w 403522"/>
                <a:gd name="connsiteY0" fmla="*/ 2294606 h 4258324"/>
                <a:gd name="connsiteX1" fmla="*/ 394570 w 403522"/>
                <a:gd name="connsiteY1" fmla="*/ 3072684 h 4258324"/>
                <a:gd name="connsiteX2" fmla="*/ 393965 w 403522"/>
                <a:gd name="connsiteY2" fmla="*/ 4258324 h 4258324"/>
                <a:gd name="connsiteX3" fmla="*/ 0 w 403522"/>
                <a:gd name="connsiteY3" fmla="*/ 4258324 h 4258324"/>
                <a:gd name="connsiteX4" fmla="*/ 0 w 403522"/>
                <a:gd name="connsiteY4" fmla="*/ 0 h 4258324"/>
                <a:gd name="connsiteX5" fmla="*/ 397942 w 403522"/>
                <a:gd name="connsiteY5" fmla="*/ 3054 h 4258324"/>
                <a:gd name="connsiteX6" fmla="*/ 397268 w 403522"/>
                <a:gd name="connsiteY6" fmla="*/ 624262 h 4258324"/>
                <a:gd name="connsiteX7" fmla="*/ 389183 w 403522"/>
                <a:gd name="connsiteY7" fmla="*/ 1426922 h 4258324"/>
                <a:gd name="connsiteX8" fmla="*/ 174677 w 403522"/>
                <a:gd name="connsiteY8" fmla="*/ 1855040 h 4258324"/>
                <a:gd name="connsiteX9" fmla="*/ 403512 w 403522"/>
                <a:gd name="connsiteY9" fmla="*/ 2294606 h 425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4258324">
                  <a:moveTo>
                    <a:pt x="403512" y="2294606"/>
                  </a:moveTo>
                  <a:cubicBezTo>
                    <a:pt x="403892" y="2365068"/>
                    <a:pt x="394190" y="3002222"/>
                    <a:pt x="394570" y="3072684"/>
                  </a:cubicBezTo>
                  <a:lnTo>
                    <a:pt x="393965" y="4258324"/>
                  </a:lnTo>
                  <a:lnTo>
                    <a:pt x="0" y="4258324"/>
                  </a:lnTo>
                  <a:lnTo>
                    <a:pt x="0" y="0"/>
                  </a:lnTo>
                  <a:lnTo>
                    <a:pt x="397942" y="3054"/>
                  </a:lnTo>
                  <a:lnTo>
                    <a:pt x="397268" y="624262"/>
                  </a:lnTo>
                  <a:cubicBezTo>
                    <a:pt x="396663" y="782273"/>
                    <a:pt x="389788" y="1317776"/>
                    <a:pt x="389183" y="1426922"/>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ardrop 60">
              <a:extLst>
                <a:ext uri="{FF2B5EF4-FFF2-40B4-BE49-F238E27FC236}">
                  <a16:creationId xmlns:a16="http://schemas.microsoft.com/office/drawing/2014/main" id="{A8F1E63C-18D6-44D1-B890-4F738BFC1950}"/>
                </a:ext>
              </a:extLst>
            </p:cNvPr>
            <p:cNvSpPr/>
            <p:nvPr/>
          </p:nvSpPr>
          <p:spPr>
            <a:xfrm rot="8100000">
              <a:off x="1626995" y="651155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Teardrop 61">
              <a:extLst>
                <a:ext uri="{FF2B5EF4-FFF2-40B4-BE49-F238E27FC236}">
                  <a16:creationId xmlns:a16="http://schemas.microsoft.com/office/drawing/2014/main" id="{0CE6478C-F091-4CD0-806F-0E0DCB9631FB}"/>
                </a:ext>
              </a:extLst>
            </p:cNvPr>
            <p:cNvSpPr/>
            <p:nvPr/>
          </p:nvSpPr>
          <p:spPr>
            <a:xfrm rot="8100000">
              <a:off x="3669591" y="650834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Teardrop 62">
              <a:extLst>
                <a:ext uri="{FF2B5EF4-FFF2-40B4-BE49-F238E27FC236}">
                  <a16:creationId xmlns:a16="http://schemas.microsoft.com/office/drawing/2014/main" id="{9DE4588F-9719-437F-822C-1B10B0522730}"/>
                </a:ext>
              </a:extLst>
            </p:cNvPr>
            <p:cNvSpPr/>
            <p:nvPr/>
          </p:nvSpPr>
          <p:spPr>
            <a:xfrm rot="8100000">
              <a:off x="6206692" y="6507174"/>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E63751A7-F13C-43DC-A037-71669D2241B9}"/>
                </a:ext>
              </a:extLst>
            </p:cNvPr>
            <p:cNvSpPr txBox="1"/>
            <p:nvPr/>
          </p:nvSpPr>
          <p:spPr>
            <a:xfrm>
              <a:off x="1550024" y="6523958"/>
              <a:ext cx="5785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1&amp;2</a:t>
              </a:r>
            </a:p>
          </p:txBody>
        </p:sp>
        <p:sp>
          <p:nvSpPr>
            <p:cNvPr id="65" name="TextBox 64">
              <a:extLst>
                <a:ext uri="{FF2B5EF4-FFF2-40B4-BE49-F238E27FC236}">
                  <a16:creationId xmlns:a16="http://schemas.microsoft.com/office/drawing/2014/main" id="{647B1B36-84BC-46B1-B742-DDF649BAE3AF}"/>
                </a:ext>
              </a:extLst>
            </p:cNvPr>
            <p:cNvSpPr txBox="1"/>
            <p:nvPr/>
          </p:nvSpPr>
          <p:spPr>
            <a:xfrm>
              <a:off x="3676637" y="6523825"/>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sp>
          <p:nvSpPr>
            <p:cNvPr id="66" name="TextBox 65">
              <a:extLst>
                <a:ext uri="{FF2B5EF4-FFF2-40B4-BE49-F238E27FC236}">
                  <a16:creationId xmlns:a16="http://schemas.microsoft.com/office/drawing/2014/main" id="{2DF9091F-450C-4873-B910-58707351E1F8}"/>
                </a:ext>
              </a:extLst>
            </p:cNvPr>
            <p:cNvSpPr txBox="1"/>
            <p:nvPr/>
          </p:nvSpPr>
          <p:spPr>
            <a:xfrm>
              <a:off x="6213642" y="6515496"/>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sp>
          <p:nvSpPr>
            <p:cNvPr id="57" name="Teardrop 56">
              <a:extLst>
                <a:ext uri="{FF2B5EF4-FFF2-40B4-BE49-F238E27FC236}">
                  <a16:creationId xmlns:a16="http://schemas.microsoft.com/office/drawing/2014/main" id="{86C0E787-A2ED-446C-B958-A4D95E4765B7}"/>
                </a:ext>
              </a:extLst>
            </p:cNvPr>
            <p:cNvSpPr/>
            <p:nvPr/>
          </p:nvSpPr>
          <p:spPr>
            <a:xfrm rot="8100000">
              <a:off x="8705035" y="6309114"/>
              <a:ext cx="289030" cy="289030"/>
            </a:xfrm>
            <a:prstGeom prst="teardrop">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46331840-2B9D-4D24-84FD-D187739A4999}"/>
                </a:ext>
              </a:extLst>
            </p:cNvPr>
            <p:cNvSpPr txBox="1"/>
            <p:nvPr/>
          </p:nvSpPr>
          <p:spPr>
            <a:xfrm>
              <a:off x="8723954" y="6322824"/>
              <a:ext cx="209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5</a:t>
              </a:r>
            </a:p>
          </p:txBody>
        </p:sp>
      </p:grpSp>
      <p:sp>
        <p:nvSpPr>
          <p:cNvPr id="11" name="Rectangle 10">
            <a:extLst>
              <a:ext uri="{FF2B5EF4-FFF2-40B4-BE49-F238E27FC236}">
                <a16:creationId xmlns:a16="http://schemas.microsoft.com/office/drawing/2014/main" id="{E1ED3F71-BA97-45D3-9E17-4C2B39C1D95F}"/>
              </a:ext>
            </a:extLst>
          </p:cNvPr>
          <p:cNvSpPr/>
          <p:nvPr/>
        </p:nvSpPr>
        <p:spPr>
          <a:xfrm>
            <a:off x="1116843" y="2594868"/>
            <a:ext cx="1371600" cy="2870257"/>
          </a:xfrm>
          <a:prstGeom prst="rect">
            <a:avLst/>
          </a:prstGeom>
          <a:solidFill>
            <a:schemeClr val="accent3">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F4B914D5-5439-4226-93FF-1AE101EAA13B}"/>
              </a:ext>
            </a:extLst>
          </p:cNvPr>
          <p:cNvSpPr/>
          <p:nvPr/>
        </p:nvSpPr>
        <p:spPr>
          <a:xfrm>
            <a:off x="9334068" y="2601422"/>
            <a:ext cx="1379305" cy="2870257"/>
          </a:xfrm>
          <a:prstGeom prst="rect">
            <a:avLst/>
          </a:prstGeom>
          <a:solidFill>
            <a:schemeClr val="accent3">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B6DA05C-BC00-44F9-A6A5-D2AAC60B243B}"/>
              </a:ext>
            </a:extLst>
          </p:cNvPr>
          <p:cNvSpPr txBox="1"/>
          <p:nvPr/>
        </p:nvSpPr>
        <p:spPr>
          <a:xfrm>
            <a:off x="9653194" y="3100000"/>
            <a:ext cx="137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6526 GWh</a:t>
            </a:r>
          </a:p>
        </p:txBody>
      </p:sp>
      <p:sp>
        <p:nvSpPr>
          <p:cNvPr id="33" name="TextBox 32">
            <a:extLst>
              <a:ext uri="{FF2B5EF4-FFF2-40B4-BE49-F238E27FC236}">
                <a16:creationId xmlns:a16="http://schemas.microsoft.com/office/drawing/2014/main" id="{E6BA9270-E4B6-4294-B65B-DF132EF2E0BD}"/>
              </a:ext>
            </a:extLst>
          </p:cNvPr>
          <p:cNvSpPr txBox="1"/>
          <p:nvPr/>
        </p:nvSpPr>
        <p:spPr>
          <a:xfrm>
            <a:off x="9601200" y="4309621"/>
            <a:ext cx="137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130,400 GWh</a:t>
            </a:r>
          </a:p>
        </p:txBody>
      </p:sp>
      <p:cxnSp>
        <p:nvCxnSpPr>
          <p:cNvPr id="20" name="Straight Connector 19">
            <a:extLst>
              <a:ext uri="{FF2B5EF4-FFF2-40B4-BE49-F238E27FC236}">
                <a16:creationId xmlns:a16="http://schemas.microsoft.com/office/drawing/2014/main" id="{A514F618-A467-4342-BDC5-F740A2655578}"/>
              </a:ext>
            </a:extLst>
          </p:cNvPr>
          <p:cNvCxnSpPr>
            <a:cxnSpLocks/>
          </p:cNvCxnSpPr>
          <p:nvPr/>
        </p:nvCxnSpPr>
        <p:spPr>
          <a:xfrm>
            <a:off x="2133600" y="3238500"/>
            <a:ext cx="7391400" cy="0"/>
          </a:xfrm>
          <a:prstGeom prst="line">
            <a:avLst/>
          </a:prstGeom>
          <a:ln>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552BB6-C0F8-4EFD-84CB-D694551EA837}"/>
              </a:ext>
            </a:extLst>
          </p:cNvPr>
          <p:cNvCxnSpPr>
            <a:cxnSpLocks/>
          </p:cNvCxnSpPr>
          <p:nvPr/>
        </p:nvCxnSpPr>
        <p:spPr>
          <a:xfrm>
            <a:off x="2133600" y="4448121"/>
            <a:ext cx="7391400" cy="0"/>
          </a:xfrm>
          <a:prstGeom prst="line">
            <a:avLst/>
          </a:prstGeom>
          <a:ln>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29A10D6-4BFB-4AFA-A6AF-5F24391182D2}"/>
              </a:ext>
            </a:extLst>
          </p:cNvPr>
          <p:cNvSpPr/>
          <p:nvPr/>
        </p:nvSpPr>
        <p:spPr>
          <a:xfrm>
            <a:off x="3886200" y="2933700"/>
            <a:ext cx="3810000" cy="685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636 GWh – 1059 GWh</a:t>
            </a:r>
          </a:p>
        </p:txBody>
      </p:sp>
      <p:sp>
        <p:nvSpPr>
          <p:cNvPr id="22" name="Rectangle 21">
            <a:extLst>
              <a:ext uri="{FF2B5EF4-FFF2-40B4-BE49-F238E27FC236}">
                <a16:creationId xmlns:a16="http://schemas.microsoft.com/office/drawing/2014/main" id="{4A2B1BD2-D66B-4AE1-A319-106F8C204735}"/>
              </a:ext>
            </a:extLst>
          </p:cNvPr>
          <p:cNvSpPr/>
          <p:nvPr/>
        </p:nvSpPr>
        <p:spPr>
          <a:xfrm>
            <a:off x="2914048" y="2933700"/>
            <a:ext cx="972152" cy="685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-21%</a:t>
            </a:r>
          </a:p>
        </p:txBody>
      </p:sp>
      <p:sp>
        <p:nvSpPr>
          <p:cNvPr id="23" name="Rectangle 22">
            <a:extLst>
              <a:ext uri="{FF2B5EF4-FFF2-40B4-BE49-F238E27FC236}">
                <a16:creationId xmlns:a16="http://schemas.microsoft.com/office/drawing/2014/main" id="{C1CCDB04-2ACA-4A0B-9C3A-AEA3D4BEB9A9}"/>
              </a:ext>
            </a:extLst>
          </p:cNvPr>
          <p:cNvSpPr/>
          <p:nvPr/>
        </p:nvSpPr>
        <p:spPr>
          <a:xfrm>
            <a:off x="7696200" y="2933700"/>
            <a:ext cx="972152" cy="685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+21%</a:t>
            </a:r>
          </a:p>
        </p:txBody>
      </p:sp>
      <p:sp>
        <p:nvSpPr>
          <p:cNvPr id="24" name="TextBox 23">
            <a:extLst>
              <a:ext uri="{FF2B5EF4-FFF2-40B4-BE49-F238E27FC236}">
                <a16:creationId xmlns:a16="http://schemas.microsoft.com/office/drawing/2014/main" id="{0B8FCF61-B80F-47F6-A27E-C8EC0FFC634A}"/>
              </a:ext>
            </a:extLst>
          </p:cNvPr>
          <p:cNvSpPr txBox="1"/>
          <p:nvPr/>
        </p:nvSpPr>
        <p:spPr>
          <a:xfrm>
            <a:off x="3018322" y="3324279"/>
            <a:ext cx="137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502 GWh</a:t>
            </a:r>
          </a:p>
        </p:txBody>
      </p:sp>
      <p:sp>
        <p:nvSpPr>
          <p:cNvPr id="27" name="Rectangle 26">
            <a:extLst>
              <a:ext uri="{FF2B5EF4-FFF2-40B4-BE49-F238E27FC236}">
                <a16:creationId xmlns:a16="http://schemas.microsoft.com/office/drawing/2014/main" id="{D5D365C0-08E6-4A3F-8E85-52120F84671A}"/>
              </a:ext>
            </a:extLst>
          </p:cNvPr>
          <p:cNvSpPr/>
          <p:nvPr/>
        </p:nvSpPr>
        <p:spPr>
          <a:xfrm>
            <a:off x="3886200" y="4143321"/>
            <a:ext cx="3810000" cy="685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1703 GWh – 2837 GWh</a:t>
            </a:r>
          </a:p>
        </p:txBody>
      </p:sp>
      <p:sp>
        <p:nvSpPr>
          <p:cNvPr id="28" name="Rectangle 27">
            <a:extLst>
              <a:ext uri="{FF2B5EF4-FFF2-40B4-BE49-F238E27FC236}">
                <a16:creationId xmlns:a16="http://schemas.microsoft.com/office/drawing/2014/main" id="{71517F86-824B-4968-97E4-4843F8DD07DA}"/>
              </a:ext>
            </a:extLst>
          </p:cNvPr>
          <p:cNvSpPr/>
          <p:nvPr/>
        </p:nvSpPr>
        <p:spPr>
          <a:xfrm>
            <a:off x="2914048" y="4143321"/>
            <a:ext cx="972152" cy="685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-21%</a:t>
            </a:r>
          </a:p>
        </p:txBody>
      </p:sp>
      <p:sp>
        <p:nvSpPr>
          <p:cNvPr id="29" name="Rectangle 28">
            <a:extLst>
              <a:ext uri="{FF2B5EF4-FFF2-40B4-BE49-F238E27FC236}">
                <a16:creationId xmlns:a16="http://schemas.microsoft.com/office/drawing/2014/main" id="{533B4619-0CE9-4CD1-94F9-845C227DF0F4}"/>
              </a:ext>
            </a:extLst>
          </p:cNvPr>
          <p:cNvSpPr/>
          <p:nvPr/>
        </p:nvSpPr>
        <p:spPr>
          <a:xfrm>
            <a:off x="7696200" y="4143321"/>
            <a:ext cx="972152" cy="685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+21%</a:t>
            </a:r>
          </a:p>
        </p:txBody>
      </p:sp>
      <p:sp>
        <p:nvSpPr>
          <p:cNvPr id="30" name="TextBox 29">
            <a:extLst>
              <a:ext uri="{FF2B5EF4-FFF2-40B4-BE49-F238E27FC236}">
                <a16:creationId xmlns:a16="http://schemas.microsoft.com/office/drawing/2014/main" id="{853E46CA-7F5A-4436-B57F-D123EF4D5228}"/>
              </a:ext>
            </a:extLst>
          </p:cNvPr>
          <p:cNvSpPr txBox="1"/>
          <p:nvPr/>
        </p:nvSpPr>
        <p:spPr>
          <a:xfrm>
            <a:off x="2993457" y="4533900"/>
            <a:ext cx="137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1345 GWh</a:t>
            </a:r>
          </a:p>
        </p:txBody>
      </p:sp>
      <p:sp>
        <p:nvSpPr>
          <p:cNvPr id="34" name="TextBox 33">
            <a:extLst>
              <a:ext uri="{FF2B5EF4-FFF2-40B4-BE49-F238E27FC236}">
                <a16:creationId xmlns:a16="http://schemas.microsoft.com/office/drawing/2014/main" id="{48DEE4B7-181B-4F07-9BD5-3CC13B8F8DC8}"/>
              </a:ext>
            </a:extLst>
          </p:cNvPr>
          <p:cNvSpPr txBox="1"/>
          <p:nvPr/>
        </p:nvSpPr>
        <p:spPr>
          <a:xfrm>
            <a:off x="7758756" y="3341207"/>
            <a:ext cx="137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1281 GWh</a:t>
            </a:r>
          </a:p>
        </p:txBody>
      </p:sp>
      <p:sp>
        <p:nvSpPr>
          <p:cNvPr id="35" name="TextBox 34">
            <a:extLst>
              <a:ext uri="{FF2B5EF4-FFF2-40B4-BE49-F238E27FC236}">
                <a16:creationId xmlns:a16="http://schemas.microsoft.com/office/drawing/2014/main" id="{223B7AC8-DC5D-49A5-8B5D-F5292001A9A4}"/>
              </a:ext>
            </a:extLst>
          </p:cNvPr>
          <p:cNvSpPr txBox="1"/>
          <p:nvPr/>
        </p:nvSpPr>
        <p:spPr>
          <a:xfrm>
            <a:off x="7767615" y="4557268"/>
            <a:ext cx="137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3433 GWh</a:t>
            </a:r>
          </a:p>
        </p:txBody>
      </p:sp>
      <p:sp>
        <p:nvSpPr>
          <p:cNvPr id="48" name="TextBox 47">
            <a:extLst>
              <a:ext uri="{FF2B5EF4-FFF2-40B4-BE49-F238E27FC236}">
                <a16:creationId xmlns:a16="http://schemas.microsoft.com/office/drawing/2014/main" id="{EB6F67F7-82A7-4B98-AC8B-6ADE3DED4EEB}"/>
              </a:ext>
            </a:extLst>
          </p:cNvPr>
          <p:cNvSpPr txBox="1"/>
          <p:nvPr/>
        </p:nvSpPr>
        <p:spPr>
          <a:xfrm>
            <a:off x="1257374" y="3093030"/>
            <a:ext cx="137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117 GWh</a:t>
            </a:r>
          </a:p>
        </p:txBody>
      </p:sp>
      <p:sp>
        <p:nvSpPr>
          <p:cNvPr id="49" name="TextBox 48">
            <a:extLst>
              <a:ext uri="{FF2B5EF4-FFF2-40B4-BE49-F238E27FC236}">
                <a16:creationId xmlns:a16="http://schemas.microsoft.com/office/drawing/2014/main" id="{9753F7D1-3A0A-426A-81F9-50440537CEF8}"/>
              </a:ext>
            </a:extLst>
          </p:cNvPr>
          <p:cNvSpPr txBox="1"/>
          <p:nvPr/>
        </p:nvSpPr>
        <p:spPr>
          <a:xfrm>
            <a:off x="1266233" y="4309091"/>
            <a:ext cx="137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189 GWh</a:t>
            </a:r>
          </a:p>
        </p:txBody>
      </p:sp>
    </p:spTree>
    <p:extLst>
      <p:ext uri="{BB962C8B-B14F-4D97-AF65-F5344CB8AC3E}">
        <p14:creationId xmlns:p14="http://schemas.microsoft.com/office/powerpoint/2010/main" val="18829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A7C4-3EE8-4888-90C1-8CC0951D5FE3}"/>
              </a:ext>
            </a:extLst>
          </p:cNvPr>
          <p:cNvSpPr>
            <a:spLocks noGrp="1"/>
          </p:cNvSpPr>
          <p:nvPr>
            <p:ph type="title"/>
          </p:nvPr>
        </p:nvSpPr>
        <p:spPr/>
        <p:txBody>
          <a:bodyPr/>
          <a:lstStyle/>
          <a:p>
            <a:r>
              <a:rPr lang="en-GB"/>
              <a:t>Analysis Limitations</a:t>
            </a:r>
          </a:p>
        </p:txBody>
      </p:sp>
      <p:sp>
        <p:nvSpPr>
          <p:cNvPr id="4" name="Rectangle 3">
            <a:extLst>
              <a:ext uri="{FF2B5EF4-FFF2-40B4-BE49-F238E27FC236}">
                <a16:creationId xmlns:a16="http://schemas.microsoft.com/office/drawing/2014/main" id="{DB60F1D5-80CA-4E51-8BDA-17EEC6A21D87}"/>
              </a:ext>
            </a:extLst>
          </p:cNvPr>
          <p:cNvSpPr/>
          <p:nvPr/>
        </p:nvSpPr>
        <p:spPr>
          <a:xfrm>
            <a:off x="546525" y="1683083"/>
            <a:ext cx="409958" cy="4234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E40FA7D-4905-4724-8E73-61F826B92414}"/>
              </a:ext>
            </a:extLst>
          </p:cNvPr>
          <p:cNvSpPr/>
          <p:nvPr/>
        </p:nvSpPr>
        <p:spPr>
          <a:xfrm>
            <a:off x="546525" y="2180002"/>
            <a:ext cx="409958" cy="4234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73B664-7C09-4EAD-A6EC-F7A25168A0E2}"/>
              </a:ext>
            </a:extLst>
          </p:cNvPr>
          <p:cNvSpPr/>
          <p:nvPr/>
        </p:nvSpPr>
        <p:spPr>
          <a:xfrm>
            <a:off x="546525" y="2676921"/>
            <a:ext cx="409958" cy="4234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7C3E171-9285-4D10-AB80-4003117A3708}"/>
              </a:ext>
            </a:extLst>
          </p:cNvPr>
          <p:cNvSpPr/>
          <p:nvPr/>
        </p:nvSpPr>
        <p:spPr>
          <a:xfrm>
            <a:off x="546525" y="3173840"/>
            <a:ext cx="409958" cy="4234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30727B8-6873-44CE-8164-235EA70AD761}"/>
              </a:ext>
            </a:extLst>
          </p:cNvPr>
          <p:cNvSpPr/>
          <p:nvPr/>
        </p:nvSpPr>
        <p:spPr>
          <a:xfrm>
            <a:off x="546525" y="3670759"/>
            <a:ext cx="409958" cy="4234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248B3DF-250C-4A5B-BE30-38AB978A94F8}"/>
              </a:ext>
            </a:extLst>
          </p:cNvPr>
          <p:cNvSpPr/>
          <p:nvPr/>
        </p:nvSpPr>
        <p:spPr>
          <a:xfrm>
            <a:off x="546525" y="4167678"/>
            <a:ext cx="409958" cy="4234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72DD568-CF7C-4D15-8375-F8669111DA42}"/>
              </a:ext>
            </a:extLst>
          </p:cNvPr>
          <p:cNvSpPr/>
          <p:nvPr/>
        </p:nvSpPr>
        <p:spPr>
          <a:xfrm>
            <a:off x="546525" y="4664597"/>
            <a:ext cx="409958" cy="4234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BF5900A-BFCD-4B19-9B0B-25D189338526}"/>
              </a:ext>
            </a:extLst>
          </p:cNvPr>
          <p:cNvSpPr/>
          <p:nvPr/>
        </p:nvSpPr>
        <p:spPr>
          <a:xfrm>
            <a:off x="546525" y="5161516"/>
            <a:ext cx="409958" cy="4234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A33A17F-7A4A-4075-A107-5E2F5F1B8DA2}"/>
              </a:ext>
            </a:extLst>
          </p:cNvPr>
          <p:cNvSpPr/>
          <p:nvPr/>
        </p:nvSpPr>
        <p:spPr>
          <a:xfrm>
            <a:off x="956483" y="1683083"/>
            <a:ext cx="10688992" cy="4234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CD20EFF-6132-4388-B8FF-FFD09B316A63}"/>
              </a:ext>
            </a:extLst>
          </p:cNvPr>
          <p:cNvSpPr/>
          <p:nvPr/>
        </p:nvSpPr>
        <p:spPr>
          <a:xfrm>
            <a:off x="956483" y="2180002"/>
            <a:ext cx="10688992" cy="4234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1B76926-8E10-400F-9F3F-6BA0D077802E}"/>
              </a:ext>
            </a:extLst>
          </p:cNvPr>
          <p:cNvSpPr/>
          <p:nvPr/>
        </p:nvSpPr>
        <p:spPr>
          <a:xfrm>
            <a:off x="956483" y="2676921"/>
            <a:ext cx="10688992" cy="4234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A826A22-DFB9-42E6-B304-754DE301786F}"/>
              </a:ext>
            </a:extLst>
          </p:cNvPr>
          <p:cNvSpPr/>
          <p:nvPr/>
        </p:nvSpPr>
        <p:spPr>
          <a:xfrm>
            <a:off x="956483" y="3173840"/>
            <a:ext cx="10688992" cy="4234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86614EC-964C-4524-A661-EB5B53DFCB40}"/>
              </a:ext>
            </a:extLst>
          </p:cNvPr>
          <p:cNvSpPr/>
          <p:nvPr/>
        </p:nvSpPr>
        <p:spPr>
          <a:xfrm>
            <a:off x="956483" y="3684160"/>
            <a:ext cx="10688992" cy="4234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E6FF14F-DB16-4D5A-A098-A001AED6E1CF}"/>
              </a:ext>
            </a:extLst>
          </p:cNvPr>
          <p:cNvSpPr/>
          <p:nvPr/>
        </p:nvSpPr>
        <p:spPr>
          <a:xfrm>
            <a:off x="956483" y="4181079"/>
            <a:ext cx="10688992" cy="4234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068D929-A2A4-4E7C-A673-D7063D5311A8}"/>
              </a:ext>
            </a:extLst>
          </p:cNvPr>
          <p:cNvSpPr/>
          <p:nvPr/>
        </p:nvSpPr>
        <p:spPr>
          <a:xfrm>
            <a:off x="956483" y="4677998"/>
            <a:ext cx="10688992" cy="4234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A21326D-DB35-4B86-9CEC-3FA8828F1969}"/>
              </a:ext>
            </a:extLst>
          </p:cNvPr>
          <p:cNvSpPr/>
          <p:nvPr/>
        </p:nvSpPr>
        <p:spPr>
          <a:xfrm>
            <a:off x="956483" y="5174917"/>
            <a:ext cx="10688992" cy="4234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7BE77D77-2426-4AB9-99A0-6FC8B6624685}"/>
              </a:ext>
            </a:extLst>
          </p:cNvPr>
          <p:cNvSpPr txBox="1"/>
          <p:nvPr/>
        </p:nvSpPr>
        <p:spPr>
          <a:xfrm>
            <a:off x="956483" y="5215608"/>
            <a:ext cx="123063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Basing the analysis off the properties connected to the network will miss the theft occurring upstream of the meters</a:t>
            </a:r>
          </a:p>
        </p:txBody>
      </p:sp>
      <p:sp>
        <p:nvSpPr>
          <p:cNvPr id="33" name="TextBox 32">
            <a:extLst>
              <a:ext uri="{FF2B5EF4-FFF2-40B4-BE49-F238E27FC236}">
                <a16:creationId xmlns:a16="http://schemas.microsoft.com/office/drawing/2014/main" id="{60E892C6-2C6A-48EB-98DA-407C6806CA1F}"/>
              </a:ext>
            </a:extLst>
          </p:cNvPr>
          <p:cNvSpPr txBox="1"/>
          <p:nvPr/>
        </p:nvSpPr>
        <p:spPr>
          <a:xfrm>
            <a:off x="956483" y="4600055"/>
            <a:ext cx="105981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TRAS consumption data has been used as a base reference for the MPRN/MPAN population, however, this will exclude those not registered on a network</a:t>
            </a:r>
          </a:p>
        </p:txBody>
      </p:sp>
      <p:sp>
        <p:nvSpPr>
          <p:cNvPr id="35" name="TextBox 34">
            <a:extLst>
              <a:ext uri="{FF2B5EF4-FFF2-40B4-BE49-F238E27FC236}">
                <a16:creationId xmlns:a16="http://schemas.microsoft.com/office/drawing/2014/main" id="{8C82E6D2-F9C3-47D0-835F-8D06186C2658}"/>
              </a:ext>
            </a:extLst>
          </p:cNvPr>
          <p:cNvSpPr txBox="1"/>
          <p:nvPr/>
        </p:nvSpPr>
        <p:spPr>
          <a:xfrm>
            <a:off x="956483" y="4093854"/>
            <a:ext cx="99721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Without the ability to reconcile the inputs and outputs to the low voltage network it is not possible to identify the theft at a granular level so the reconciliation can only be completed through a top down approach</a:t>
            </a:r>
          </a:p>
        </p:txBody>
      </p:sp>
      <p:sp>
        <p:nvSpPr>
          <p:cNvPr id="37" name="TextBox 36">
            <a:extLst>
              <a:ext uri="{FF2B5EF4-FFF2-40B4-BE49-F238E27FC236}">
                <a16:creationId xmlns:a16="http://schemas.microsoft.com/office/drawing/2014/main" id="{664DC99D-5BD3-4D0A-9C3D-50A914ACFA59}"/>
              </a:ext>
            </a:extLst>
          </p:cNvPr>
          <p:cNvSpPr txBox="1"/>
          <p:nvPr/>
        </p:nvSpPr>
        <p:spPr>
          <a:xfrm>
            <a:off x="966108" y="3606217"/>
            <a:ext cx="99721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Generic meter data can only predict so far, and therefore more tailored attributes for meters such as tamper indicators and actual readings could lead to a greater confidence in the model</a:t>
            </a:r>
          </a:p>
        </p:txBody>
      </p:sp>
      <p:sp>
        <p:nvSpPr>
          <p:cNvPr id="39" name="TextBox 38">
            <a:extLst>
              <a:ext uri="{FF2B5EF4-FFF2-40B4-BE49-F238E27FC236}">
                <a16:creationId xmlns:a16="http://schemas.microsoft.com/office/drawing/2014/main" id="{2CAF9EFE-C795-4CB1-85A8-C315A148DDC1}"/>
              </a:ext>
            </a:extLst>
          </p:cNvPr>
          <p:cNvSpPr txBox="1"/>
          <p:nvPr/>
        </p:nvSpPr>
        <p:spPr>
          <a:xfrm>
            <a:off x="969183" y="3232066"/>
            <a:ext cx="12293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There are additional attributes which are likely to support a better model, such as business type and hygiene ratings </a:t>
            </a:r>
          </a:p>
        </p:txBody>
      </p:sp>
      <p:sp>
        <p:nvSpPr>
          <p:cNvPr id="41" name="TextBox 40">
            <a:extLst>
              <a:ext uri="{FF2B5EF4-FFF2-40B4-BE49-F238E27FC236}">
                <a16:creationId xmlns:a16="http://schemas.microsoft.com/office/drawing/2014/main" id="{3E7333C5-FC73-4E8B-B128-EFE337DB4AD2}"/>
              </a:ext>
            </a:extLst>
          </p:cNvPr>
          <p:cNvSpPr txBox="1"/>
          <p:nvPr/>
        </p:nvSpPr>
        <p:spPr>
          <a:xfrm>
            <a:off x="969183" y="2724558"/>
            <a:ext cx="12293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 short history of time series data with significant influencing factors (covid) meant that time series analysis was not an option </a:t>
            </a:r>
          </a:p>
        </p:txBody>
      </p:sp>
      <p:sp>
        <p:nvSpPr>
          <p:cNvPr id="43" name="TextBox 42">
            <a:extLst>
              <a:ext uri="{FF2B5EF4-FFF2-40B4-BE49-F238E27FC236}">
                <a16:creationId xmlns:a16="http://schemas.microsoft.com/office/drawing/2014/main" id="{2D54D5FA-5E98-405D-A4FA-C627DD99A3F8}"/>
              </a:ext>
            </a:extLst>
          </p:cNvPr>
          <p:cNvSpPr txBox="1"/>
          <p:nvPr/>
        </p:nvSpPr>
        <p:spPr>
          <a:xfrm>
            <a:off x="969183" y="2255358"/>
            <a:ext cx="12293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Corruption and missing data in the confirmed thefts post-TRAS prevented inclusion within the model </a:t>
            </a:r>
          </a:p>
        </p:txBody>
      </p:sp>
      <p:sp>
        <p:nvSpPr>
          <p:cNvPr id="45" name="TextBox 44">
            <a:extLst>
              <a:ext uri="{FF2B5EF4-FFF2-40B4-BE49-F238E27FC236}">
                <a16:creationId xmlns:a16="http://schemas.microsoft.com/office/drawing/2014/main" id="{54BE55C6-0D14-437A-9AE6-58561FCB4CC9}"/>
              </a:ext>
            </a:extLst>
          </p:cNvPr>
          <p:cNvSpPr txBox="1"/>
          <p:nvPr/>
        </p:nvSpPr>
        <p:spPr>
          <a:xfrm>
            <a:off x="969183" y="1747850"/>
            <a:ext cx="12293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Early TRAS data was not validated by the TRAS system </a:t>
            </a:r>
          </a:p>
        </p:txBody>
      </p:sp>
      <p:sp>
        <p:nvSpPr>
          <p:cNvPr id="46" name="TextBox 45">
            <a:extLst>
              <a:ext uri="{FF2B5EF4-FFF2-40B4-BE49-F238E27FC236}">
                <a16:creationId xmlns:a16="http://schemas.microsoft.com/office/drawing/2014/main" id="{30AD29FF-AA51-461E-8E77-EA22584CE8EE}"/>
              </a:ext>
            </a:extLst>
          </p:cNvPr>
          <p:cNvSpPr txBox="1"/>
          <p:nvPr/>
        </p:nvSpPr>
        <p:spPr>
          <a:xfrm>
            <a:off x="594250" y="1718922"/>
            <a:ext cx="409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1</a:t>
            </a:r>
          </a:p>
        </p:txBody>
      </p:sp>
      <p:sp>
        <p:nvSpPr>
          <p:cNvPr id="47" name="TextBox 46">
            <a:extLst>
              <a:ext uri="{FF2B5EF4-FFF2-40B4-BE49-F238E27FC236}">
                <a16:creationId xmlns:a16="http://schemas.microsoft.com/office/drawing/2014/main" id="{C5638A00-A828-4C4C-8684-B3078C3C08EB}"/>
              </a:ext>
            </a:extLst>
          </p:cNvPr>
          <p:cNvSpPr txBox="1"/>
          <p:nvPr/>
        </p:nvSpPr>
        <p:spPr>
          <a:xfrm>
            <a:off x="594250" y="2220693"/>
            <a:ext cx="409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2</a:t>
            </a:r>
          </a:p>
        </p:txBody>
      </p:sp>
      <p:sp>
        <p:nvSpPr>
          <p:cNvPr id="48" name="TextBox 47">
            <a:extLst>
              <a:ext uri="{FF2B5EF4-FFF2-40B4-BE49-F238E27FC236}">
                <a16:creationId xmlns:a16="http://schemas.microsoft.com/office/drawing/2014/main" id="{AF719581-4772-4A3E-A0E3-7AD73118FC14}"/>
              </a:ext>
            </a:extLst>
          </p:cNvPr>
          <p:cNvSpPr txBox="1"/>
          <p:nvPr/>
        </p:nvSpPr>
        <p:spPr>
          <a:xfrm>
            <a:off x="594250" y="2738101"/>
            <a:ext cx="409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3</a:t>
            </a:r>
          </a:p>
        </p:txBody>
      </p:sp>
      <p:sp>
        <p:nvSpPr>
          <p:cNvPr id="49" name="TextBox 48">
            <a:extLst>
              <a:ext uri="{FF2B5EF4-FFF2-40B4-BE49-F238E27FC236}">
                <a16:creationId xmlns:a16="http://schemas.microsoft.com/office/drawing/2014/main" id="{D9463B87-9708-4724-B127-FAE388BF58AA}"/>
              </a:ext>
            </a:extLst>
          </p:cNvPr>
          <p:cNvSpPr txBox="1"/>
          <p:nvPr/>
        </p:nvSpPr>
        <p:spPr>
          <a:xfrm>
            <a:off x="594250" y="3239872"/>
            <a:ext cx="409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4</a:t>
            </a:r>
          </a:p>
        </p:txBody>
      </p:sp>
      <p:sp>
        <p:nvSpPr>
          <p:cNvPr id="50" name="TextBox 49">
            <a:extLst>
              <a:ext uri="{FF2B5EF4-FFF2-40B4-BE49-F238E27FC236}">
                <a16:creationId xmlns:a16="http://schemas.microsoft.com/office/drawing/2014/main" id="{848D568A-B94A-4D62-AE59-95D2D8B85042}"/>
              </a:ext>
            </a:extLst>
          </p:cNvPr>
          <p:cNvSpPr txBox="1"/>
          <p:nvPr/>
        </p:nvSpPr>
        <p:spPr>
          <a:xfrm>
            <a:off x="599658" y="3663296"/>
            <a:ext cx="409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5</a:t>
            </a:r>
          </a:p>
        </p:txBody>
      </p:sp>
      <p:sp>
        <p:nvSpPr>
          <p:cNvPr id="51" name="TextBox 50">
            <a:extLst>
              <a:ext uri="{FF2B5EF4-FFF2-40B4-BE49-F238E27FC236}">
                <a16:creationId xmlns:a16="http://schemas.microsoft.com/office/drawing/2014/main" id="{31768446-7A57-4568-95EA-C7282AD9AA65}"/>
              </a:ext>
            </a:extLst>
          </p:cNvPr>
          <p:cNvSpPr txBox="1"/>
          <p:nvPr/>
        </p:nvSpPr>
        <p:spPr>
          <a:xfrm>
            <a:off x="599658" y="4165067"/>
            <a:ext cx="409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6</a:t>
            </a:r>
          </a:p>
        </p:txBody>
      </p:sp>
      <p:sp>
        <p:nvSpPr>
          <p:cNvPr id="52" name="TextBox 51">
            <a:extLst>
              <a:ext uri="{FF2B5EF4-FFF2-40B4-BE49-F238E27FC236}">
                <a16:creationId xmlns:a16="http://schemas.microsoft.com/office/drawing/2014/main" id="{C24A1340-E175-4FB9-AB9F-B71C665DE00C}"/>
              </a:ext>
            </a:extLst>
          </p:cNvPr>
          <p:cNvSpPr txBox="1"/>
          <p:nvPr/>
        </p:nvSpPr>
        <p:spPr>
          <a:xfrm>
            <a:off x="599658" y="4682475"/>
            <a:ext cx="409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7</a:t>
            </a:r>
          </a:p>
        </p:txBody>
      </p:sp>
      <p:sp>
        <p:nvSpPr>
          <p:cNvPr id="53" name="TextBox 52">
            <a:extLst>
              <a:ext uri="{FF2B5EF4-FFF2-40B4-BE49-F238E27FC236}">
                <a16:creationId xmlns:a16="http://schemas.microsoft.com/office/drawing/2014/main" id="{145A1A38-B2A4-4FC8-9661-8DC9B5C2CBF3}"/>
              </a:ext>
            </a:extLst>
          </p:cNvPr>
          <p:cNvSpPr txBox="1"/>
          <p:nvPr/>
        </p:nvSpPr>
        <p:spPr>
          <a:xfrm>
            <a:off x="599658" y="5184246"/>
            <a:ext cx="409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8</a:t>
            </a:r>
          </a:p>
        </p:txBody>
      </p:sp>
      <p:pic>
        <p:nvPicPr>
          <p:cNvPr id="54" name="Picture 53" descr="A green and white logo&#10;&#10;Description automatically generated with low confidence">
            <a:extLst>
              <a:ext uri="{FF2B5EF4-FFF2-40B4-BE49-F238E27FC236}">
                <a16:creationId xmlns:a16="http://schemas.microsoft.com/office/drawing/2014/main" id="{28923B43-C9F8-4184-8A5B-A3FCB2B92F58}"/>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grpSp>
        <p:nvGrpSpPr>
          <p:cNvPr id="55" name="Group 54">
            <a:extLst>
              <a:ext uri="{FF2B5EF4-FFF2-40B4-BE49-F238E27FC236}">
                <a16:creationId xmlns:a16="http://schemas.microsoft.com/office/drawing/2014/main" id="{C2BB1B0B-0B5E-40CD-8B10-766D4F9240D0}"/>
              </a:ext>
            </a:extLst>
          </p:cNvPr>
          <p:cNvGrpSpPr/>
          <p:nvPr/>
        </p:nvGrpSpPr>
        <p:grpSpPr>
          <a:xfrm>
            <a:off x="-15524" y="6309114"/>
            <a:ext cx="11267724" cy="549511"/>
            <a:chOff x="-15524" y="6309114"/>
            <a:chExt cx="11267724" cy="549511"/>
          </a:xfrm>
        </p:grpSpPr>
        <p:sp>
          <p:nvSpPr>
            <p:cNvPr id="56" name="Rectangle 55">
              <a:extLst>
                <a:ext uri="{FF2B5EF4-FFF2-40B4-BE49-F238E27FC236}">
                  <a16:creationId xmlns:a16="http://schemas.microsoft.com/office/drawing/2014/main" id="{5216405E-4DAB-4CB5-8740-C3085D9CF389}"/>
                </a:ext>
              </a:extLst>
            </p:cNvPr>
            <p:cNvSpPr/>
            <p:nvPr/>
          </p:nvSpPr>
          <p:spPr>
            <a:xfrm>
              <a:off x="-15524" y="6459025"/>
              <a:ext cx="7279924" cy="399600"/>
            </a:xfrm>
            <a:prstGeom prst="rect">
              <a:avLst/>
            </a:pr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D06AFEE4-76E2-45FC-ACD6-37B1C868B44F}"/>
                </a:ext>
              </a:extLst>
            </p:cNvPr>
            <p:cNvSpPr/>
            <p:nvPr/>
          </p:nvSpPr>
          <p:spPr>
            <a:xfrm rot="16200000">
              <a:off x="8921277" y="4527077"/>
              <a:ext cx="403522" cy="4258324"/>
            </a:xfrm>
            <a:custGeom>
              <a:avLst/>
              <a:gdLst>
                <a:gd name="connsiteX0" fmla="*/ 403512 w 403522"/>
                <a:gd name="connsiteY0" fmla="*/ 2294606 h 4258324"/>
                <a:gd name="connsiteX1" fmla="*/ 394570 w 403522"/>
                <a:gd name="connsiteY1" fmla="*/ 3072684 h 4258324"/>
                <a:gd name="connsiteX2" fmla="*/ 393965 w 403522"/>
                <a:gd name="connsiteY2" fmla="*/ 4258324 h 4258324"/>
                <a:gd name="connsiteX3" fmla="*/ 0 w 403522"/>
                <a:gd name="connsiteY3" fmla="*/ 4258324 h 4258324"/>
                <a:gd name="connsiteX4" fmla="*/ 0 w 403522"/>
                <a:gd name="connsiteY4" fmla="*/ 0 h 4258324"/>
                <a:gd name="connsiteX5" fmla="*/ 397942 w 403522"/>
                <a:gd name="connsiteY5" fmla="*/ 3054 h 4258324"/>
                <a:gd name="connsiteX6" fmla="*/ 397268 w 403522"/>
                <a:gd name="connsiteY6" fmla="*/ 624262 h 4258324"/>
                <a:gd name="connsiteX7" fmla="*/ 389183 w 403522"/>
                <a:gd name="connsiteY7" fmla="*/ 1426922 h 4258324"/>
                <a:gd name="connsiteX8" fmla="*/ 174677 w 403522"/>
                <a:gd name="connsiteY8" fmla="*/ 1855040 h 4258324"/>
                <a:gd name="connsiteX9" fmla="*/ 403512 w 403522"/>
                <a:gd name="connsiteY9" fmla="*/ 2294606 h 425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4258324">
                  <a:moveTo>
                    <a:pt x="403512" y="2294606"/>
                  </a:moveTo>
                  <a:cubicBezTo>
                    <a:pt x="403892" y="2365068"/>
                    <a:pt x="394190" y="3002222"/>
                    <a:pt x="394570" y="3072684"/>
                  </a:cubicBezTo>
                  <a:lnTo>
                    <a:pt x="393965" y="4258324"/>
                  </a:lnTo>
                  <a:lnTo>
                    <a:pt x="0" y="4258324"/>
                  </a:lnTo>
                  <a:lnTo>
                    <a:pt x="0" y="0"/>
                  </a:lnTo>
                  <a:lnTo>
                    <a:pt x="397942" y="3054"/>
                  </a:lnTo>
                  <a:lnTo>
                    <a:pt x="397268" y="624262"/>
                  </a:lnTo>
                  <a:cubicBezTo>
                    <a:pt x="396663" y="782273"/>
                    <a:pt x="389788" y="1317776"/>
                    <a:pt x="389183" y="1426922"/>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ardrop 57">
              <a:extLst>
                <a:ext uri="{FF2B5EF4-FFF2-40B4-BE49-F238E27FC236}">
                  <a16:creationId xmlns:a16="http://schemas.microsoft.com/office/drawing/2014/main" id="{A99B5E41-B778-4314-9E0F-885FB2E22D01}"/>
                </a:ext>
              </a:extLst>
            </p:cNvPr>
            <p:cNvSpPr/>
            <p:nvPr/>
          </p:nvSpPr>
          <p:spPr>
            <a:xfrm rot="8100000">
              <a:off x="1626995" y="651155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Teardrop 58">
              <a:extLst>
                <a:ext uri="{FF2B5EF4-FFF2-40B4-BE49-F238E27FC236}">
                  <a16:creationId xmlns:a16="http://schemas.microsoft.com/office/drawing/2014/main" id="{25EFB84C-D374-41C7-B852-8C6064D45815}"/>
                </a:ext>
              </a:extLst>
            </p:cNvPr>
            <p:cNvSpPr/>
            <p:nvPr/>
          </p:nvSpPr>
          <p:spPr>
            <a:xfrm rot="8100000">
              <a:off x="3669591" y="6508349"/>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0" name="Teardrop 59">
              <a:extLst>
                <a:ext uri="{FF2B5EF4-FFF2-40B4-BE49-F238E27FC236}">
                  <a16:creationId xmlns:a16="http://schemas.microsoft.com/office/drawing/2014/main" id="{CAD817CF-6367-407C-9093-9C9E575EA9D3}"/>
                </a:ext>
              </a:extLst>
            </p:cNvPr>
            <p:cNvSpPr/>
            <p:nvPr/>
          </p:nvSpPr>
          <p:spPr>
            <a:xfrm rot="8100000">
              <a:off x="6206692" y="6507174"/>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D2538361-B75A-4DC4-A2A6-0434D60BB3FE}"/>
                </a:ext>
              </a:extLst>
            </p:cNvPr>
            <p:cNvSpPr txBox="1"/>
            <p:nvPr/>
          </p:nvSpPr>
          <p:spPr>
            <a:xfrm>
              <a:off x="1550024" y="6523958"/>
              <a:ext cx="5785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1&amp;2</a:t>
              </a:r>
            </a:p>
          </p:txBody>
        </p:sp>
        <p:sp>
          <p:nvSpPr>
            <p:cNvPr id="62" name="TextBox 61">
              <a:extLst>
                <a:ext uri="{FF2B5EF4-FFF2-40B4-BE49-F238E27FC236}">
                  <a16:creationId xmlns:a16="http://schemas.microsoft.com/office/drawing/2014/main" id="{B6874858-9B5B-4C1E-85BC-634B2DF674A0}"/>
                </a:ext>
              </a:extLst>
            </p:cNvPr>
            <p:cNvSpPr txBox="1"/>
            <p:nvPr/>
          </p:nvSpPr>
          <p:spPr>
            <a:xfrm>
              <a:off x="3676637" y="6523825"/>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sp>
          <p:nvSpPr>
            <p:cNvPr id="63" name="TextBox 62">
              <a:extLst>
                <a:ext uri="{FF2B5EF4-FFF2-40B4-BE49-F238E27FC236}">
                  <a16:creationId xmlns:a16="http://schemas.microsoft.com/office/drawing/2014/main" id="{F4486657-CE04-4361-A0D8-F5B0D0506331}"/>
                </a:ext>
              </a:extLst>
            </p:cNvPr>
            <p:cNvSpPr txBox="1"/>
            <p:nvPr/>
          </p:nvSpPr>
          <p:spPr>
            <a:xfrm>
              <a:off x="6213642" y="6515496"/>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sp>
          <p:nvSpPr>
            <p:cNvPr id="64" name="Teardrop 63">
              <a:extLst>
                <a:ext uri="{FF2B5EF4-FFF2-40B4-BE49-F238E27FC236}">
                  <a16:creationId xmlns:a16="http://schemas.microsoft.com/office/drawing/2014/main" id="{04E1EDBB-6D8A-4915-8CC4-5702F37339E1}"/>
                </a:ext>
              </a:extLst>
            </p:cNvPr>
            <p:cNvSpPr/>
            <p:nvPr/>
          </p:nvSpPr>
          <p:spPr>
            <a:xfrm rot="8100000">
              <a:off x="8705035" y="6309114"/>
              <a:ext cx="289030" cy="289030"/>
            </a:xfrm>
            <a:prstGeom prst="teardrop">
              <a:avLst/>
            </a:prstGeom>
            <a:no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62B68DF6-79B5-4DF5-BFC0-8EABB6D7B43B}"/>
                </a:ext>
              </a:extLst>
            </p:cNvPr>
            <p:cNvSpPr txBox="1"/>
            <p:nvPr/>
          </p:nvSpPr>
          <p:spPr>
            <a:xfrm>
              <a:off x="8723954" y="6322824"/>
              <a:ext cx="209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5</a:t>
              </a:r>
            </a:p>
          </p:txBody>
        </p:sp>
      </p:grpSp>
    </p:spTree>
    <p:extLst>
      <p:ext uri="{BB962C8B-B14F-4D97-AF65-F5344CB8AC3E}">
        <p14:creationId xmlns:p14="http://schemas.microsoft.com/office/powerpoint/2010/main" val="2599529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Next Steps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Rosalind Timperley</a:t>
            </a:r>
          </a:p>
        </p:txBody>
      </p:sp>
    </p:spTree>
    <p:extLst>
      <p:ext uri="{BB962C8B-B14F-4D97-AF65-F5344CB8AC3E}">
        <p14:creationId xmlns:p14="http://schemas.microsoft.com/office/powerpoint/2010/main" val="125355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A7C4-3EE8-4888-90C1-8CC0951D5FE3}"/>
              </a:ext>
            </a:extLst>
          </p:cNvPr>
          <p:cNvSpPr>
            <a:spLocks noGrp="1"/>
          </p:cNvSpPr>
          <p:nvPr>
            <p:ph type="title"/>
          </p:nvPr>
        </p:nvSpPr>
        <p:spPr/>
        <p:txBody>
          <a:bodyPr/>
          <a:lstStyle/>
          <a:p>
            <a:r>
              <a:rPr lang="en-GB" dirty="0"/>
              <a:t>Next steps</a:t>
            </a:r>
          </a:p>
        </p:txBody>
      </p:sp>
      <p:pic>
        <p:nvPicPr>
          <p:cNvPr id="54" name="Picture 53" descr="A green and white logo&#10;&#10;Description automatically generated with low confidence">
            <a:extLst>
              <a:ext uri="{FF2B5EF4-FFF2-40B4-BE49-F238E27FC236}">
                <a16:creationId xmlns:a16="http://schemas.microsoft.com/office/drawing/2014/main" id="{28923B43-C9F8-4184-8A5B-A3FCB2B92F58}"/>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graphicFrame>
        <p:nvGraphicFramePr>
          <p:cNvPr id="3" name="TextBox 9">
            <a:extLst>
              <a:ext uri="{FF2B5EF4-FFF2-40B4-BE49-F238E27FC236}">
                <a16:creationId xmlns:a16="http://schemas.microsoft.com/office/drawing/2014/main" id="{A2C8CCD0-BEF3-005E-1C96-7CCC4598AC33}"/>
              </a:ext>
            </a:extLst>
          </p:cNvPr>
          <p:cNvGraphicFramePr/>
          <p:nvPr/>
        </p:nvGraphicFramePr>
        <p:xfrm>
          <a:off x="581025" y="1136650"/>
          <a:ext cx="9542463"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B21B35F8-2EF0-9A2F-A94D-33248A4C72B0}"/>
              </a:ext>
            </a:extLst>
          </p:cNvPr>
          <p:cNvSpPr txBox="1"/>
          <p:nvPr/>
        </p:nvSpPr>
        <p:spPr>
          <a:xfrm>
            <a:off x="581024" y="1572768"/>
            <a:ext cx="102271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Next steps for the Theft Estimation Methodology </a:t>
            </a:r>
          </a:p>
        </p:txBody>
      </p:sp>
    </p:spTree>
    <p:extLst>
      <p:ext uri="{BB962C8B-B14F-4D97-AF65-F5344CB8AC3E}">
        <p14:creationId xmlns:p14="http://schemas.microsoft.com/office/powerpoint/2010/main" val="1934289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A7C4-3EE8-4888-90C1-8CC0951D5FE3}"/>
              </a:ext>
            </a:extLst>
          </p:cNvPr>
          <p:cNvSpPr>
            <a:spLocks noGrp="1"/>
          </p:cNvSpPr>
          <p:nvPr>
            <p:ph type="title"/>
          </p:nvPr>
        </p:nvSpPr>
        <p:spPr/>
        <p:txBody>
          <a:bodyPr/>
          <a:lstStyle/>
          <a:p>
            <a:r>
              <a:rPr lang="en-GB" dirty="0"/>
              <a:t>Next steps</a:t>
            </a:r>
          </a:p>
        </p:txBody>
      </p:sp>
      <p:pic>
        <p:nvPicPr>
          <p:cNvPr id="54" name="Picture 53" descr="A green and white logo&#10;&#10;Description automatically generated with low confidence">
            <a:extLst>
              <a:ext uri="{FF2B5EF4-FFF2-40B4-BE49-F238E27FC236}">
                <a16:creationId xmlns:a16="http://schemas.microsoft.com/office/drawing/2014/main" id="{28923B43-C9F8-4184-8A5B-A3FCB2B92F58}"/>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5" name="TextBox 4">
            <a:extLst>
              <a:ext uri="{FF2B5EF4-FFF2-40B4-BE49-F238E27FC236}">
                <a16:creationId xmlns:a16="http://schemas.microsoft.com/office/drawing/2014/main" id="{B21B35F8-2EF0-9A2F-A94D-33248A4C72B0}"/>
              </a:ext>
            </a:extLst>
          </p:cNvPr>
          <p:cNvSpPr txBox="1"/>
          <p:nvPr/>
        </p:nvSpPr>
        <p:spPr>
          <a:xfrm>
            <a:off x="581024" y="1572768"/>
            <a:ext cx="102271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Next steps for the Theft Estimation Methodology </a:t>
            </a:r>
          </a:p>
        </p:txBody>
      </p:sp>
      <p:grpSp>
        <p:nvGrpSpPr>
          <p:cNvPr id="4" name="Group 3">
            <a:extLst>
              <a:ext uri="{FF2B5EF4-FFF2-40B4-BE49-F238E27FC236}">
                <a16:creationId xmlns:a16="http://schemas.microsoft.com/office/drawing/2014/main" id="{47C7B504-56EF-22C6-0C20-C7EA68FD5EB3}"/>
              </a:ext>
            </a:extLst>
          </p:cNvPr>
          <p:cNvGrpSpPr/>
          <p:nvPr/>
        </p:nvGrpSpPr>
        <p:grpSpPr>
          <a:xfrm>
            <a:off x="481968" y="2034433"/>
            <a:ext cx="11228064" cy="4276519"/>
            <a:chOff x="67387" y="1136036"/>
            <a:chExt cx="11228064" cy="4276519"/>
          </a:xfrm>
        </p:grpSpPr>
        <p:pic>
          <p:nvPicPr>
            <p:cNvPr id="6" name="Picture 5">
              <a:extLst>
                <a:ext uri="{FF2B5EF4-FFF2-40B4-BE49-F238E27FC236}">
                  <a16:creationId xmlns:a16="http://schemas.microsoft.com/office/drawing/2014/main" id="{A3F3F0E7-34EB-D143-1EC4-330EF72C558C}"/>
                </a:ext>
              </a:extLst>
            </p:cNvPr>
            <p:cNvPicPr>
              <a:picLocks noChangeAspect="1"/>
            </p:cNvPicPr>
            <p:nvPr/>
          </p:nvPicPr>
          <p:blipFill>
            <a:blip r:embed="rId4">
              <a:duotone>
                <a:schemeClr val="accent3">
                  <a:shade val="45000"/>
                  <a:satMod val="135000"/>
                </a:schemeClr>
                <a:prstClr val="white"/>
              </a:duotone>
            </a:blip>
            <a:stretch>
              <a:fillRect/>
            </a:stretch>
          </p:blipFill>
          <p:spPr>
            <a:xfrm>
              <a:off x="67387" y="2612345"/>
              <a:ext cx="1894055" cy="1323905"/>
            </a:xfrm>
            <a:prstGeom prst="rect">
              <a:avLst/>
            </a:prstGeom>
          </p:spPr>
        </p:pic>
        <p:pic>
          <p:nvPicPr>
            <p:cNvPr id="7" name="Picture 6">
              <a:extLst>
                <a:ext uri="{FF2B5EF4-FFF2-40B4-BE49-F238E27FC236}">
                  <a16:creationId xmlns:a16="http://schemas.microsoft.com/office/drawing/2014/main" id="{6438AF4B-6444-C982-1A1A-8D6DA305CE4B}"/>
                </a:ext>
              </a:extLst>
            </p:cNvPr>
            <p:cNvPicPr>
              <a:picLocks noChangeAspect="1"/>
            </p:cNvPicPr>
            <p:nvPr/>
          </p:nvPicPr>
          <p:blipFill>
            <a:blip r:embed="rId4">
              <a:duotone>
                <a:schemeClr val="accent3">
                  <a:shade val="45000"/>
                  <a:satMod val="135000"/>
                </a:schemeClr>
                <a:prstClr val="white"/>
              </a:duotone>
            </a:blip>
            <a:stretch>
              <a:fillRect/>
            </a:stretch>
          </p:blipFill>
          <p:spPr>
            <a:xfrm>
              <a:off x="2515853" y="1136036"/>
              <a:ext cx="1894055" cy="1323905"/>
            </a:xfrm>
            <a:prstGeom prst="rect">
              <a:avLst/>
            </a:prstGeom>
          </p:spPr>
        </p:pic>
        <p:pic>
          <p:nvPicPr>
            <p:cNvPr id="8" name="Picture 7">
              <a:extLst>
                <a:ext uri="{FF2B5EF4-FFF2-40B4-BE49-F238E27FC236}">
                  <a16:creationId xmlns:a16="http://schemas.microsoft.com/office/drawing/2014/main" id="{CBA2026F-B3DF-E05C-4FC6-5D1A945CB375}"/>
                </a:ext>
              </a:extLst>
            </p:cNvPr>
            <p:cNvPicPr>
              <a:picLocks noChangeAspect="1"/>
            </p:cNvPicPr>
            <p:nvPr/>
          </p:nvPicPr>
          <p:blipFill>
            <a:blip r:embed="rId4">
              <a:duotone>
                <a:schemeClr val="accent3">
                  <a:shade val="45000"/>
                  <a:satMod val="135000"/>
                </a:schemeClr>
                <a:prstClr val="white"/>
              </a:duotone>
            </a:blip>
            <a:stretch>
              <a:fillRect/>
            </a:stretch>
          </p:blipFill>
          <p:spPr>
            <a:xfrm>
              <a:off x="2515853" y="4088650"/>
              <a:ext cx="1894055" cy="1323905"/>
            </a:xfrm>
            <a:prstGeom prst="rect">
              <a:avLst/>
            </a:prstGeom>
          </p:spPr>
        </p:pic>
        <p:pic>
          <p:nvPicPr>
            <p:cNvPr id="9" name="Picture 8">
              <a:extLst>
                <a:ext uri="{FF2B5EF4-FFF2-40B4-BE49-F238E27FC236}">
                  <a16:creationId xmlns:a16="http://schemas.microsoft.com/office/drawing/2014/main" id="{9C6BDFB0-1DB6-3CFB-3A38-CFDDA53D584B}"/>
                </a:ext>
              </a:extLst>
            </p:cNvPr>
            <p:cNvPicPr>
              <a:picLocks noChangeAspect="1"/>
            </p:cNvPicPr>
            <p:nvPr/>
          </p:nvPicPr>
          <p:blipFill>
            <a:blip r:embed="rId4">
              <a:duotone>
                <a:schemeClr val="accent3">
                  <a:shade val="45000"/>
                  <a:satMod val="135000"/>
                </a:schemeClr>
                <a:prstClr val="white"/>
              </a:duotone>
            </a:blip>
            <a:stretch>
              <a:fillRect/>
            </a:stretch>
          </p:blipFill>
          <p:spPr>
            <a:xfrm>
              <a:off x="2515854" y="2612343"/>
              <a:ext cx="1894055" cy="1323905"/>
            </a:xfrm>
            <a:prstGeom prst="rect">
              <a:avLst/>
            </a:prstGeom>
          </p:spPr>
        </p:pic>
        <p:grpSp>
          <p:nvGrpSpPr>
            <p:cNvPr id="10" name="Group 9">
              <a:extLst>
                <a:ext uri="{FF2B5EF4-FFF2-40B4-BE49-F238E27FC236}">
                  <a16:creationId xmlns:a16="http://schemas.microsoft.com/office/drawing/2014/main" id="{D89EF4ED-208B-2C25-6373-CA9CCBC6B678}"/>
                </a:ext>
              </a:extLst>
            </p:cNvPr>
            <p:cNvGrpSpPr/>
            <p:nvPr/>
          </p:nvGrpSpPr>
          <p:grpSpPr>
            <a:xfrm rot="10800000">
              <a:off x="4346820" y="1869356"/>
              <a:ext cx="527951" cy="3119287"/>
              <a:chOff x="1987902" y="1715043"/>
              <a:chExt cx="527951" cy="3119287"/>
            </a:xfrm>
          </p:grpSpPr>
          <p:sp>
            <p:nvSpPr>
              <p:cNvPr id="29" name="Arrow: Bent 28">
                <a:extLst>
                  <a:ext uri="{FF2B5EF4-FFF2-40B4-BE49-F238E27FC236}">
                    <a16:creationId xmlns:a16="http://schemas.microsoft.com/office/drawing/2014/main" id="{2FA99BBD-E865-1791-B86D-3D5AF7B3F764}"/>
                  </a:ext>
                </a:extLst>
              </p:cNvPr>
              <p:cNvSpPr/>
              <p:nvPr/>
            </p:nvSpPr>
            <p:spPr>
              <a:xfrm>
                <a:off x="1987902" y="1715043"/>
                <a:ext cx="527951" cy="354312"/>
              </a:xfrm>
              <a:prstGeom prst="ben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Arrow: Bent 29">
                <a:extLst>
                  <a:ext uri="{FF2B5EF4-FFF2-40B4-BE49-F238E27FC236}">
                    <a16:creationId xmlns:a16="http://schemas.microsoft.com/office/drawing/2014/main" id="{77164D5C-CFAC-7D95-199B-382C42D7638B}"/>
                  </a:ext>
                </a:extLst>
              </p:cNvPr>
              <p:cNvSpPr/>
              <p:nvPr/>
            </p:nvSpPr>
            <p:spPr>
              <a:xfrm flipV="1">
                <a:off x="1987902" y="4489147"/>
                <a:ext cx="527951" cy="345183"/>
              </a:xfrm>
              <a:prstGeom prst="ben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A716218E-D7A4-9347-99A8-FC687DD95ECF}"/>
                </a:ext>
              </a:extLst>
            </p:cNvPr>
            <p:cNvGrpSpPr/>
            <p:nvPr/>
          </p:nvGrpSpPr>
          <p:grpSpPr>
            <a:xfrm>
              <a:off x="1998070" y="1869356"/>
              <a:ext cx="554411" cy="3119287"/>
              <a:chOff x="1961442" y="1715043"/>
              <a:chExt cx="554411" cy="3119287"/>
            </a:xfrm>
          </p:grpSpPr>
          <p:sp>
            <p:nvSpPr>
              <p:cNvPr id="26" name="Arrow: Right 25">
                <a:extLst>
                  <a:ext uri="{FF2B5EF4-FFF2-40B4-BE49-F238E27FC236}">
                    <a16:creationId xmlns:a16="http://schemas.microsoft.com/office/drawing/2014/main" id="{4FBF1F58-24A4-2CD6-79C6-D0E10A8B28D4}"/>
                  </a:ext>
                </a:extLst>
              </p:cNvPr>
              <p:cNvSpPr/>
              <p:nvPr/>
            </p:nvSpPr>
            <p:spPr>
              <a:xfrm>
                <a:off x="1961442" y="3155331"/>
                <a:ext cx="554411" cy="237931"/>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Bent 26">
                <a:extLst>
                  <a:ext uri="{FF2B5EF4-FFF2-40B4-BE49-F238E27FC236}">
                    <a16:creationId xmlns:a16="http://schemas.microsoft.com/office/drawing/2014/main" id="{0F6B9E19-3271-9F95-5821-4934C863D21D}"/>
                  </a:ext>
                </a:extLst>
              </p:cNvPr>
              <p:cNvSpPr/>
              <p:nvPr/>
            </p:nvSpPr>
            <p:spPr>
              <a:xfrm>
                <a:off x="1987902" y="1715043"/>
                <a:ext cx="527951" cy="354312"/>
              </a:xfrm>
              <a:prstGeom prst="ben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Arrow: Bent 27">
                <a:extLst>
                  <a:ext uri="{FF2B5EF4-FFF2-40B4-BE49-F238E27FC236}">
                    <a16:creationId xmlns:a16="http://schemas.microsoft.com/office/drawing/2014/main" id="{B80B9B14-F70C-563D-A047-1AE057FC9551}"/>
                  </a:ext>
                </a:extLst>
              </p:cNvPr>
              <p:cNvSpPr/>
              <p:nvPr/>
            </p:nvSpPr>
            <p:spPr>
              <a:xfrm flipV="1">
                <a:off x="1987902" y="4489147"/>
                <a:ext cx="527951" cy="345183"/>
              </a:xfrm>
              <a:prstGeom prst="ben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2" name="Rectangle 11">
              <a:extLst>
                <a:ext uri="{FF2B5EF4-FFF2-40B4-BE49-F238E27FC236}">
                  <a16:creationId xmlns:a16="http://schemas.microsoft.com/office/drawing/2014/main" id="{E5F49ACA-46D0-1704-608C-50772C0E3891}"/>
                </a:ext>
              </a:extLst>
            </p:cNvPr>
            <p:cNvSpPr/>
            <p:nvPr/>
          </p:nvSpPr>
          <p:spPr>
            <a:xfrm>
              <a:off x="4346287" y="1797988"/>
              <a:ext cx="153703" cy="3361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F30E1C9E-9D03-A126-8D4B-606CCFD2F667}"/>
                </a:ext>
              </a:extLst>
            </p:cNvPr>
            <p:cNvSpPr/>
            <p:nvPr/>
          </p:nvSpPr>
          <p:spPr>
            <a:xfrm>
              <a:off x="4504464" y="3310034"/>
              <a:ext cx="554411" cy="237931"/>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FFDD583-98E9-0D49-572A-9A06CA46083C}"/>
                </a:ext>
              </a:extLst>
            </p:cNvPr>
            <p:cNvPicPr>
              <a:picLocks noChangeAspect="1"/>
            </p:cNvPicPr>
            <p:nvPr/>
          </p:nvPicPr>
          <p:blipFill>
            <a:blip r:embed="rId4">
              <a:duotone>
                <a:schemeClr val="accent3">
                  <a:shade val="45000"/>
                  <a:satMod val="135000"/>
                </a:schemeClr>
                <a:prstClr val="white"/>
              </a:duotone>
            </a:blip>
            <a:stretch>
              <a:fillRect/>
            </a:stretch>
          </p:blipFill>
          <p:spPr>
            <a:xfrm>
              <a:off x="5058875" y="2616482"/>
              <a:ext cx="1894055" cy="1323905"/>
            </a:xfrm>
            <a:prstGeom prst="rect">
              <a:avLst/>
            </a:prstGeom>
          </p:spPr>
        </p:pic>
        <p:sp>
          <p:nvSpPr>
            <p:cNvPr id="15" name="Arrow: Right 14">
              <a:extLst>
                <a:ext uri="{FF2B5EF4-FFF2-40B4-BE49-F238E27FC236}">
                  <a16:creationId xmlns:a16="http://schemas.microsoft.com/office/drawing/2014/main" id="{F1897E6D-1B12-3EF2-0ED3-CFC3DEDA96E5}"/>
                </a:ext>
              </a:extLst>
            </p:cNvPr>
            <p:cNvSpPr/>
            <p:nvPr/>
          </p:nvSpPr>
          <p:spPr>
            <a:xfrm>
              <a:off x="6952930" y="3314598"/>
              <a:ext cx="554411" cy="237931"/>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53422A4-11F0-C9E8-898C-5315F8545ECD}"/>
                </a:ext>
              </a:extLst>
            </p:cNvPr>
            <p:cNvPicPr>
              <a:picLocks noChangeAspect="1"/>
            </p:cNvPicPr>
            <p:nvPr/>
          </p:nvPicPr>
          <p:blipFill>
            <a:blip r:embed="rId4">
              <a:duotone>
                <a:schemeClr val="accent3">
                  <a:shade val="45000"/>
                  <a:satMod val="135000"/>
                </a:schemeClr>
                <a:prstClr val="white"/>
              </a:duotone>
            </a:blip>
            <a:stretch>
              <a:fillRect/>
            </a:stretch>
          </p:blipFill>
          <p:spPr>
            <a:xfrm>
              <a:off x="7507341" y="2647691"/>
              <a:ext cx="1894055" cy="1323905"/>
            </a:xfrm>
            <a:prstGeom prst="rect">
              <a:avLst/>
            </a:prstGeom>
          </p:spPr>
        </p:pic>
        <p:sp>
          <p:nvSpPr>
            <p:cNvPr id="17" name="Arrow: Bent 16">
              <a:extLst>
                <a:ext uri="{FF2B5EF4-FFF2-40B4-BE49-F238E27FC236}">
                  <a16:creationId xmlns:a16="http://schemas.microsoft.com/office/drawing/2014/main" id="{4D0E9094-4F74-7365-BE5A-9B615EBE3995}"/>
                </a:ext>
              </a:extLst>
            </p:cNvPr>
            <p:cNvSpPr/>
            <p:nvPr/>
          </p:nvSpPr>
          <p:spPr>
            <a:xfrm flipV="1">
              <a:off x="8342839" y="3987725"/>
              <a:ext cx="1058557" cy="340993"/>
            </a:xfrm>
            <a:prstGeom prst="ben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F8FD7D15-C7C9-68DD-1C72-CEA42E32A9E7}"/>
                </a:ext>
              </a:extLst>
            </p:cNvPr>
            <p:cNvPicPr>
              <a:picLocks noChangeAspect="1"/>
            </p:cNvPicPr>
            <p:nvPr/>
          </p:nvPicPr>
          <p:blipFill>
            <a:blip r:embed="rId4">
              <a:duotone>
                <a:schemeClr val="accent3">
                  <a:shade val="45000"/>
                  <a:satMod val="135000"/>
                </a:schemeClr>
                <a:prstClr val="white"/>
              </a:duotone>
            </a:blip>
            <a:stretch>
              <a:fillRect/>
            </a:stretch>
          </p:blipFill>
          <p:spPr>
            <a:xfrm>
              <a:off x="9401396" y="3547575"/>
              <a:ext cx="1894055" cy="1323905"/>
            </a:xfrm>
            <a:prstGeom prst="rect">
              <a:avLst/>
            </a:prstGeom>
          </p:spPr>
        </p:pic>
        <p:sp>
          <p:nvSpPr>
            <p:cNvPr id="19" name="TextBox 18">
              <a:extLst>
                <a:ext uri="{FF2B5EF4-FFF2-40B4-BE49-F238E27FC236}">
                  <a16:creationId xmlns:a16="http://schemas.microsoft.com/office/drawing/2014/main" id="{7C642682-7319-C135-09A2-CD05E7622019}"/>
                </a:ext>
              </a:extLst>
            </p:cNvPr>
            <p:cNvSpPr txBox="1"/>
            <p:nvPr/>
          </p:nvSpPr>
          <p:spPr>
            <a:xfrm>
              <a:off x="330977" y="2986477"/>
              <a:ext cx="15359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13 Dec: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Feedback from TEM webinar</a:t>
              </a: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2DA7722-19DD-85BA-AA4B-4B0A62A0A339}"/>
                </a:ext>
              </a:extLst>
            </p:cNvPr>
            <p:cNvSpPr txBox="1"/>
            <p:nvPr/>
          </p:nvSpPr>
          <p:spPr>
            <a:xfrm>
              <a:off x="2810111" y="1432304"/>
              <a:ext cx="1535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13 Jan: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RECCo Consult on </a:t>
              </a:r>
              <a:r>
                <a:rPr kumimoji="0" lang="en-US" sz="1200" b="0" i="0" u="sng" strike="noStrike" kern="1200" cap="none" spc="0" normalizeH="0" baseline="0" noProof="0">
                  <a:ln>
                    <a:noFill/>
                  </a:ln>
                  <a:solidFill>
                    <a:srgbClr val="000000"/>
                  </a:solidFill>
                  <a:effectLst/>
                  <a:uLnTx/>
                  <a:uFillTx/>
                  <a:latin typeface="Calibri" panose="020F0502020204030204"/>
                  <a:ea typeface="+mn-ea"/>
                  <a:cs typeface="+mn-cs"/>
                </a:rPr>
                <a:t>draft</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Forward Work Plan</a:t>
              </a: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3CA130A-F588-9E0D-5B5F-B3BEC0722491}"/>
                </a:ext>
              </a:extLst>
            </p:cNvPr>
            <p:cNvSpPr txBox="1"/>
            <p:nvPr/>
          </p:nvSpPr>
          <p:spPr>
            <a:xfrm>
              <a:off x="2789482" y="2902200"/>
              <a:ext cx="1535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Mid-Jan: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RECCo</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publish </a:t>
              </a:r>
              <a:r>
                <a:rPr kumimoji="0" lang="en-US" sz="1200" b="0" i="0" u="sng" strike="noStrike" kern="1200" cap="none" spc="0" normalizeH="0" baseline="0" noProof="0" dirty="0">
                  <a:ln>
                    <a:noFill/>
                  </a:ln>
                  <a:solidFill>
                    <a:srgbClr val="000000"/>
                  </a:solidFill>
                  <a:effectLst/>
                  <a:uLnTx/>
                  <a:uFillTx/>
                  <a:latin typeface="Calibri" panose="020F0502020204030204"/>
                  <a:ea typeface="+mn-ea"/>
                  <a:cs typeface="+mn-cs"/>
                </a:rPr>
                <a:t>draft</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Theft Reduction Strategy</a:t>
              </a: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7B9F89E-8E40-091A-C4B9-E4C69F777190}"/>
                </a:ext>
              </a:extLst>
            </p:cNvPr>
            <p:cNvSpPr txBox="1"/>
            <p:nvPr/>
          </p:nvSpPr>
          <p:spPr>
            <a:xfrm>
              <a:off x="2789481" y="4427436"/>
              <a:ext cx="15359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Mid-Jan: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Final TEM report published</a:t>
              </a: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733285A-92B3-ACB7-28B1-7E6AFC7AF834}"/>
                </a:ext>
              </a:extLst>
            </p:cNvPr>
            <p:cNvSpPr txBox="1"/>
            <p:nvPr/>
          </p:nvSpPr>
          <p:spPr>
            <a:xfrm>
              <a:off x="5328045" y="2902200"/>
              <a:ext cx="1535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Mid-Feb: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RECCo publish 2023/24 budget and 3-year forecast</a:t>
              </a: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DBAB13D-7000-2E07-2F47-31E5F946C2E7}"/>
                </a:ext>
              </a:extLst>
            </p:cNvPr>
            <p:cNvSpPr txBox="1"/>
            <p:nvPr/>
          </p:nvSpPr>
          <p:spPr>
            <a:xfrm>
              <a:off x="7797943" y="2951129"/>
              <a:ext cx="1535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Late March: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RECCo publish  2023/24 Forward Work Plan</a:t>
              </a: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E75AF55-A550-490F-D93B-3DE1441A2BE3}"/>
                </a:ext>
              </a:extLst>
            </p:cNvPr>
            <p:cNvSpPr txBox="1"/>
            <p:nvPr/>
          </p:nvSpPr>
          <p:spPr>
            <a:xfrm>
              <a:off x="9676146" y="3825259"/>
              <a:ext cx="1535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Early April: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RECCo publish final and costed Theft Reduction Strategy</a:t>
              </a: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77662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71917-6245-106E-1E46-1917810D82E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2A614C4-AB5A-71EB-E2AB-7746FD15666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573F5405-82FF-1D49-913B-40B28F48D19E}"/>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642C6D5B-E2C6-096F-80A4-93B610F3F75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846300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E46CCB-EC5B-40FE-8055-5E17F562ABFE}"/>
              </a:ext>
            </a:extLst>
          </p:cNvPr>
          <p:cNvSpPr>
            <a:spLocks noGrp="1"/>
          </p:cNvSpPr>
          <p:nvPr>
            <p:ph type="ctrTitle"/>
          </p:nvPr>
        </p:nvSpPr>
        <p:spPr/>
        <p:txBody>
          <a:bodyPr/>
          <a:lstStyle/>
          <a:p>
            <a:r>
              <a:rPr lang="en-GB"/>
              <a:t>Part 2 – Methodology Deep Dive </a:t>
            </a:r>
          </a:p>
        </p:txBody>
      </p:sp>
    </p:spTree>
    <p:extLst>
      <p:ext uri="{BB962C8B-B14F-4D97-AF65-F5344CB8AC3E}">
        <p14:creationId xmlns:p14="http://schemas.microsoft.com/office/powerpoint/2010/main" val="3367781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descr="A green and white logo&#10;&#10;Description automatically generated with low confidence">
            <a:extLst>
              <a:ext uri="{FF2B5EF4-FFF2-40B4-BE49-F238E27FC236}">
                <a16:creationId xmlns:a16="http://schemas.microsoft.com/office/drawing/2014/main" id="{E1C3B91C-8E3A-4C9B-B3C8-BE90CF6A0DC3}"/>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2" name="Title 1">
            <a:extLst>
              <a:ext uri="{FF2B5EF4-FFF2-40B4-BE49-F238E27FC236}">
                <a16:creationId xmlns:a16="http://schemas.microsoft.com/office/drawing/2014/main" id="{6604C7F3-D66A-4A11-B1F2-42B3A86B6BD5}"/>
              </a:ext>
            </a:extLst>
          </p:cNvPr>
          <p:cNvSpPr>
            <a:spLocks noGrp="1"/>
          </p:cNvSpPr>
          <p:nvPr>
            <p:ph type="title"/>
          </p:nvPr>
        </p:nvSpPr>
        <p:spPr/>
        <p:txBody>
          <a:bodyPr/>
          <a:lstStyle/>
          <a:p>
            <a:r>
              <a:rPr lang="en-GB"/>
              <a:t>Content </a:t>
            </a:r>
          </a:p>
        </p:txBody>
      </p:sp>
      <p:cxnSp>
        <p:nvCxnSpPr>
          <p:cNvPr id="4" name="Straight Connector 3">
            <a:extLst>
              <a:ext uri="{FF2B5EF4-FFF2-40B4-BE49-F238E27FC236}">
                <a16:creationId xmlns:a16="http://schemas.microsoft.com/office/drawing/2014/main" id="{2195CF96-C2E2-46B7-B8B1-833DB1B65875}"/>
              </a:ext>
            </a:extLst>
          </p:cNvPr>
          <p:cNvCxnSpPr>
            <a:cxnSpLocks/>
          </p:cNvCxnSpPr>
          <p:nvPr/>
        </p:nvCxnSpPr>
        <p:spPr>
          <a:xfrm flipH="1" flipV="1">
            <a:off x="1931589" y="2819947"/>
            <a:ext cx="9612613" cy="8924"/>
          </a:xfrm>
          <a:prstGeom prst="line">
            <a:avLst/>
          </a:prstGeom>
          <a:ln w="19050" cap="flat" cmpd="sng" algn="ctr">
            <a:solidFill>
              <a:schemeClr val="bg1">
                <a:lumMod val="65000"/>
              </a:schemeClr>
            </a:solidFill>
            <a:prstDash val="solid"/>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8782F9B-EF23-48D7-A3A2-F36DF4180EBD}"/>
              </a:ext>
            </a:extLst>
          </p:cNvPr>
          <p:cNvGrpSpPr/>
          <p:nvPr/>
        </p:nvGrpSpPr>
        <p:grpSpPr>
          <a:xfrm>
            <a:off x="1417874" y="1592491"/>
            <a:ext cx="914400" cy="1283971"/>
            <a:chOff x="1514810" y="2466251"/>
            <a:chExt cx="914400" cy="1283971"/>
          </a:xfrm>
          <a:solidFill>
            <a:schemeClr val="accent3">
              <a:lumMod val="40000"/>
              <a:lumOff val="60000"/>
            </a:schemeClr>
          </a:solidFill>
        </p:grpSpPr>
        <p:sp>
          <p:nvSpPr>
            <p:cNvPr id="6" name="Oval 5">
              <a:extLst>
                <a:ext uri="{FF2B5EF4-FFF2-40B4-BE49-F238E27FC236}">
                  <a16:creationId xmlns:a16="http://schemas.microsoft.com/office/drawing/2014/main" id="{3A600F34-2CF8-4D0A-A4B3-1168BB796063}"/>
                </a:ext>
              </a:extLst>
            </p:cNvPr>
            <p:cNvSpPr/>
            <p:nvPr/>
          </p:nvSpPr>
          <p:spPr>
            <a:xfrm>
              <a:off x="1915495"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 name="Teardrop 6">
              <a:extLst>
                <a:ext uri="{FF2B5EF4-FFF2-40B4-BE49-F238E27FC236}">
                  <a16:creationId xmlns:a16="http://schemas.microsoft.com/office/drawing/2014/main" id="{084769E0-F469-48E2-B6AA-89EF2B4FCC4B}"/>
                </a:ext>
              </a:extLst>
            </p:cNvPr>
            <p:cNvSpPr/>
            <p:nvPr/>
          </p:nvSpPr>
          <p:spPr>
            <a:xfrm rot="8100000">
              <a:off x="1514810" y="2466251"/>
              <a:ext cx="914400" cy="914400"/>
            </a:xfrm>
            <a:prstGeom prst="teardrop">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8" name="Rectangle 7">
              <a:extLst>
                <a:ext uri="{FF2B5EF4-FFF2-40B4-BE49-F238E27FC236}">
                  <a16:creationId xmlns:a16="http://schemas.microsoft.com/office/drawing/2014/main" id="{22376B7C-0336-4C90-9F37-2ADC15B6A98F}"/>
                </a:ext>
              </a:extLst>
            </p:cNvPr>
            <p:cNvSpPr/>
            <p:nvPr/>
          </p:nvSpPr>
          <p:spPr>
            <a:xfrm>
              <a:off x="1611970" y="2622511"/>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Unicode MS" pitchFamily="34" charset="-128"/>
                </a:rPr>
                <a:t>1</a:t>
              </a:r>
              <a:endParaRPr kumimoji="0" lang="en-GB" sz="3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nvGrpSpPr>
          <p:cNvPr id="9" name="Group 8">
            <a:extLst>
              <a:ext uri="{FF2B5EF4-FFF2-40B4-BE49-F238E27FC236}">
                <a16:creationId xmlns:a16="http://schemas.microsoft.com/office/drawing/2014/main" id="{E044BD50-B8F4-4E49-9A8C-26F54C93FA59}"/>
              </a:ext>
            </a:extLst>
          </p:cNvPr>
          <p:cNvGrpSpPr/>
          <p:nvPr/>
        </p:nvGrpSpPr>
        <p:grpSpPr>
          <a:xfrm>
            <a:off x="3468049" y="1592491"/>
            <a:ext cx="914400" cy="1283971"/>
            <a:chOff x="3564985" y="2466251"/>
            <a:chExt cx="914400" cy="1283971"/>
          </a:xfrm>
          <a:solidFill>
            <a:schemeClr val="accent3">
              <a:lumMod val="40000"/>
              <a:lumOff val="60000"/>
            </a:schemeClr>
          </a:solidFill>
        </p:grpSpPr>
        <p:sp>
          <p:nvSpPr>
            <p:cNvPr id="10" name="Teardrop 9">
              <a:extLst>
                <a:ext uri="{FF2B5EF4-FFF2-40B4-BE49-F238E27FC236}">
                  <a16:creationId xmlns:a16="http://schemas.microsoft.com/office/drawing/2014/main" id="{2DD4DB31-2CDE-46C7-8F57-E8CB6D3EE028}"/>
                </a:ext>
              </a:extLst>
            </p:cNvPr>
            <p:cNvSpPr/>
            <p:nvPr/>
          </p:nvSpPr>
          <p:spPr>
            <a:xfrm rot="8100000">
              <a:off x="3564985" y="2466251"/>
              <a:ext cx="914400" cy="914400"/>
            </a:xfrm>
            <a:prstGeom prst="teardrop">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1" name="Oval 10">
              <a:extLst>
                <a:ext uri="{FF2B5EF4-FFF2-40B4-BE49-F238E27FC236}">
                  <a16:creationId xmlns:a16="http://schemas.microsoft.com/office/drawing/2014/main" id="{69202CC4-4A47-40B7-BDD5-389D08EBBFEE}"/>
                </a:ext>
              </a:extLst>
            </p:cNvPr>
            <p:cNvSpPr/>
            <p:nvPr/>
          </p:nvSpPr>
          <p:spPr>
            <a:xfrm>
              <a:off x="3965669"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Rectangle 11">
              <a:extLst>
                <a:ext uri="{FF2B5EF4-FFF2-40B4-BE49-F238E27FC236}">
                  <a16:creationId xmlns:a16="http://schemas.microsoft.com/office/drawing/2014/main" id="{A68A0DDB-5ECC-42BD-A327-A3A756779A95}"/>
                </a:ext>
              </a:extLst>
            </p:cNvPr>
            <p:cNvSpPr/>
            <p:nvPr/>
          </p:nvSpPr>
          <p:spPr>
            <a:xfrm>
              <a:off x="3662144" y="2622510"/>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Unicode MS" pitchFamily="34" charset="-128"/>
                </a:rPr>
                <a:t>2</a:t>
              </a:r>
              <a:endParaRPr kumimoji="0" lang="en-GB" sz="3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nvGrpSpPr>
          <p:cNvPr id="13" name="Group 12">
            <a:extLst>
              <a:ext uri="{FF2B5EF4-FFF2-40B4-BE49-F238E27FC236}">
                <a16:creationId xmlns:a16="http://schemas.microsoft.com/office/drawing/2014/main" id="{0A0F006E-5F54-45F0-A6A6-E66D87E0F153}"/>
              </a:ext>
            </a:extLst>
          </p:cNvPr>
          <p:cNvGrpSpPr/>
          <p:nvPr/>
        </p:nvGrpSpPr>
        <p:grpSpPr>
          <a:xfrm>
            <a:off x="5541559" y="1592491"/>
            <a:ext cx="914400" cy="1283971"/>
            <a:chOff x="5638495" y="2466251"/>
            <a:chExt cx="914400" cy="1283971"/>
          </a:xfrm>
          <a:solidFill>
            <a:schemeClr val="accent3">
              <a:lumMod val="40000"/>
              <a:lumOff val="60000"/>
            </a:schemeClr>
          </a:solidFill>
        </p:grpSpPr>
        <p:sp>
          <p:nvSpPr>
            <p:cNvPr id="14" name="Teardrop 13">
              <a:extLst>
                <a:ext uri="{FF2B5EF4-FFF2-40B4-BE49-F238E27FC236}">
                  <a16:creationId xmlns:a16="http://schemas.microsoft.com/office/drawing/2014/main" id="{9928F911-2343-45CB-8A0B-2960A6EFFFA7}"/>
                </a:ext>
              </a:extLst>
            </p:cNvPr>
            <p:cNvSpPr/>
            <p:nvPr/>
          </p:nvSpPr>
          <p:spPr>
            <a:xfrm rot="8100000">
              <a:off x="5638495" y="2466251"/>
              <a:ext cx="914400" cy="914400"/>
            </a:xfrm>
            <a:prstGeom prst="teardrop">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5" name="Oval 14">
              <a:extLst>
                <a:ext uri="{FF2B5EF4-FFF2-40B4-BE49-F238E27FC236}">
                  <a16:creationId xmlns:a16="http://schemas.microsoft.com/office/drawing/2014/main" id="{7D267CDA-ECD1-4CDB-AB87-AB1C9DB16F1D}"/>
                </a:ext>
              </a:extLst>
            </p:cNvPr>
            <p:cNvSpPr/>
            <p:nvPr/>
          </p:nvSpPr>
          <p:spPr>
            <a:xfrm>
              <a:off x="6039178"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Rectangle 15">
              <a:extLst>
                <a:ext uri="{FF2B5EF4-FFF2-40B4-BE49-F238E27FC236}">
                  <a16:creationId xmlns:a16="http://schemas.microsoft.com/office/drawing/2014/main" id="{D3F717AF-76B4-4540-A4EB-7E4D2AD99705}"/>
                </a:ext>
              </a:extLst>
            </p:cNvPr>
            <p:cNvSpPr/>
            <p:nvPr/>
          </p:nvSpPr>
          <p:spPr>
            <a:xfrm>
              <a:off x="5735653" y="2622509"/>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Unicode MS" pitchFamily="34" charset="-128"/>
                </a:rPr>
                <a:t>3</a:t>
              </a:r>
              <a:endParaRPr kumimoji="0" lang="en-GB" sz="3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nvGrpSpPr>
          <p:cNvPr id="17" name="Group 16">
            <a:extLst>
              <a:ext uri="{FF2B5EF4-FFF2-40B4-BE49-F238E27FC236}">
                <a16:creationId xmlns:a16="http://schemas.microsoft.com/office/drawing/2014/main" id="{77ABD14F-744D-47B0-929E-EA3FDDFAEA6A}"/>
              </a:ext>
            </a:extLst>
          </p:cNvPr>
          <p:cNvGrpSpPr/>
          <p:nvPr/>
        </p:nvGrpSpPr>
        <p:grpSpPr>
          <a:xfrm>
            <a:off x="7611726" y="1592491"/>
            <a:ext cx="914400" cy="1283971"/>
            <a:chOff x="7708662" y="2466251"/>
            <a:chExt cx="914400" cy="1283971"/>
          </a:xfrm>
          <a:solidFill>
            <a:schemeClr val="accent3">
              <a:lumMod val="40000"/>
              <a:lumOff val="60000"/>
            </a:schemeClr>
          </a:solidFill>
        </p:grpSpPr>
        <p:sp>
          <p:nvSpPr>
            <p:cNvPr id="18" name="Teardrop 17">
              <a:extLst>
                <a:ext uri="{FF2B5EF4-FFF2-40B4-BE49-F238E27FC236}">
                  <a16:creationId xmlns:a16="http://schemas.microsoft.com/office/drawing/2014/main" id="{1BA59B00-E50E-446A-83DD-6A567F62B226}"/>
                </a:ext>
              </a:extLst>
            </p:cNvPr>
            <p:cNvSpPr/>
            <p:nvPr/>
          </p:nvSpPr>
          <p:spPr>
            <a:xfrm rot="8100000">
              <a:off x="7708662" y="2466251"/>
              <a:ext cx="914400" cy="914400"/>
            </a:xfrm>
            <a:prstGeom prst="teardrop">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nvGrpSpPr>
            <p:cNvPr id="19" name="Group 18">
              <a:extLst>
                <a:ext uri="{FF2B5EF4-FFF2-40B4-BE49-F238E27FC236}">
                  <a16:creationId xmlns:a16="http://schemas.microsoft.com/office/drawing/2014/main" id="{6C3CC5D9-FCE0-4E12-A100-B18634051A40}"/>
                </a:ext>
              </a:extLst>
            </p:cNvPr>
            <p:cNvGrpSpPr/>
            <p:nvPr/>
          </p:nvGrpSpPr>
          <p:grpSpPr>
            <a:xfrm>
              <a:off x="7805820" y="2622508"/>
              <a:ext cx="720080" cy="1127714"/>
              <a:chOff x="7805820" y="2622508"/>
              <a:chExt cx="720080" cy="1127714"/>
            </a:xfrm>
            <a:grpFill/>
          </p:grpSpPr>
          <p:sp>
            <p:nvSpPr>
              <p:cNvPr id="20" name="Oval 19">
                <a:extLst>
                  <a:ext uri="{FF2B5EF4-FFF2-40B4-BE49-F238E27FC236}">
                    <a16:creationId xmlns:a16="http://schemas.microsoft.com/office/drawing/2014/main" id="{DC69616F-6ACB-4FA0-A98F-A19BB4C525FF}"/>
                  </a:ext>
                </a:extLst>
              </p:cNvPr>
              <p:cNvSpPr/>
              <p:nvPr/>
            </p:nvSpPr>
            <p:spPr>
              <a:xfrm>
                <a:off x="8109345" y="3637192"/>
                <a:ext cx="113030" cy="113030"/>
              </a:xfrm>
              <a:prstGeom prst="ellipse">
                <a:avLst/>
              </a:prstGeom>
              <a:grpFill/>
              <a:ln w="12700" cap="flat" cmpd="sng" algn="ctr">
                <a:noFill/>
                <a:prstDash val="solid"/>
                <a:miter lim="800000"/>
              </a:ln>
              <a:effectLst/>
              <a:extLst>
                <a:ext uri="{91240B29-F687-4F45-9708-019B960494DF}">
                  <a14:hiddenLine xmlns:a14="http://schemas.microsoft.com/office/drawing/2010/main" w="12700" cap="flat" cmpd="sng" algn="ctr">
                    <a:solidFill>
                      <a:srgbClr val="68D1F3"/>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Rectangle 20">
                <a:extLst>
                  <a:ext uri="{FF2B5EF4-FFF2-40B4-BE49-F238E27FC236}">
                    <a16:creationId xmlns:a16="http://schemas.microsoft.com/office/drawing/2014/main" id="{2C64C784-9389-455C-88AF-DD82E3332241}"/>
                  </a:ext>
                </a:extLst>
              </p:cNvPr>
              <p:cNvSpPr/>
              <p:nvPr/>
            </p:nvSpPr>
            <p:spPr>
              <a:xfrm>
                <a:off x="7805820" y="2622508"/>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Unicode MS" pitchFamily="34" charset="-128"/>
                  </a:rPr>
                  <a:t>4</a:t>
                </a:r>
                <a:endParaRPr kumimoji="0" lang="en-GB" sz="3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grpSp>
        <p:nvGrpSpPr>
          <p:cNvPr id="22" name="Group 21">
            <a:extLst>
              <a:ext uri="{FF2B5EF4-FFF2-40B4-BE49-F238E27FC236}">
                <a16:creationId xmlns:a16="http://schemas.microsoft.com/office/drawing/2014/main" id="{FA1443EC-DA1A-4B75-8692-E1EC21C04680}"/>
              </a:ext>
            </a:extLst>
          </p:cNvPr>
          <p:cNvGrpSpPr/>
          <p:nvPr/>
        </p:nvGrpSpPr>
        <p:grpSpPr>
          <a:xfrm>
            <a:off x="9665855" y="1592491"/>
            <a:ext cx="914400" cy="1283971"/>
            <a:chOff x="9762791" y="2466251"/>
            <a:chExt cx="914400" cy="1283971"/>
          </a:xfrm>
          <a:solidFill>
            <a:schemeClr val="accent3">
              <a:lumMod val="40000"/>
              <a:lumOff val="60000"/>
            </a:schemeClr>
          </a:solidFill>
        </p:grpSpPr>
        <p:sp>
          <p:nvSpPr>
            <p:cNvPr id="23" name="Oval 22">
              <a:extLst>
                <a:ext uri="{FF2B5EF4-FFF2-40B4-BE49-F238E27FC236}">
                  <a16:creationId xmlns:a16="http://schemas.microsoft.com/office/drawing/2014/main" id="{1CAC5057-44A3-49E0-83A3-B70DC2ED1C97}"/>
                </a:ext>
              </a:extLst>
            </p:cNvPr>
            <p:cNvSpPr/>
            <p:nvPr/>
          </p:nvSpPr>
          <p:spPr>
            <a:xfrm>
              <a:off x="10163474"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Teardrop 23">
              <a:extLst>
                <a:ext uri="{FF2B5EF4-FFF2-40B4-BE49-F238E27FC236}">
                  <a16:creationId xmlns:a16="http://schemas.microsoft.com/office/drawing/2014/main" id="{9312EEBC-FBBF-48C2-BD1D-E1D8BF9FAAC4}"/>
                </a:ext>
              </a:extLst>
            </p:cNvPr>
            <p:cNvSpPr/>
            <p:nvPr/>
          </p:nvSpPr>
          <p:spPr>
            <a:xfrm rot="8100000">
              <a:off x="9762791" y="2466251"/>
              <a:ext cx="914400" cy="914400"/>
            </a:xfrm>
            <a:prstGeom prst="teardrop">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25" name="Rectangle 24">
              <a:extLst>
                <a:ext uri="{FF2B5EF4-FFF2-40B4-BE49-F238E27FC236}">
                  <a16:creationId xmlns:a16="http://schemas.microsoft.com/office/drawing/2014/main" id="{95C6F435-B272-4521-B459-72727F32ED15}"/>
                </a:ext>
              </a:extLst>
            </p:cNvPr>
            <p:cNvSpPr/>
            <p:nvPr/>
          </p:nvSpPr>
          <p:spPr>
            <a:xfrm>
              <a:off x="9859949" y="2622507"/>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Unicode MS" pitchFamily="34" charset="-128"/>
                </a:rPr>
                <a:t>5</a:t>
              </a:r>
              <a:endParaRPr kumimoji="0" lang="en-GB" sz="3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sp>
        <p:nvSpPr>
          <p:cNvPr id="26" name="TextBox 25">
            <a:extLst>
              <a:ext uri="{FF2B5EF4-FFF2-40B4-BE49-F238E27FC236}">
                <a16:creationId xmlns:a16="http://schemas.microsoft.com/office/drawing/2014/main" id="{F1891A2F-BED7-4C56-BBDC-722E453B1124}"/>
              </a:ext>
            </a:extLst>
          </p:cNvPr>
          <p:cNvSpPr txBox="1"/>
          <p:nvPr/>
        </p:nvSpPr>
        <p:spPr>
          <a:xfrm>
            <a:off x="775418" y="2828871"/>
            <a:ext cx="2199312" cy="1331941"/>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Data Acquired</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Key data sources to enable methodology</a:t>
            </a:r>
          </a:p>
        </p:txBody>
      </p:sp>
      <p:sp>
        <p:nvSpPr>
          <p:cNvPr id="27" name="TextBox 26">
            <a:extLst>
              <a:ext uri="{FF2B5EF4-FFF2-40B4-BE49-F238E27FC236}">
                <a16:creationId xmlns:a16="http://schemas.microsoft.com/office/drawing/2014/main" id="{380F6721-F27C-4A30-8DF2-DFCD14937234}"/>
              </a:ext>
            </a:extLst>
          </p:cNvPr>
          <p:cNvSpPr txBox="1"/>
          <p:nvPr/>
        </p:nvSpPr>
        <p:spPr>
          <a:xfrm>
            <a:off x="2825593" y="2828871"/>
            <a:ext cx="2199312" cy="1331941"/>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Linking data sources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To facilitate methodology</a:t>
            </a:r>
          </a:p>
        </p:txBody>
      </p:sp>
      <p:sp>
        <p:nvSpPr>
          <p:cNvPr id="28" name="TextBox 27">
            <a:extLst>
              <a:ext uri="{FF2B5EF4-FFF2-40B4-BE49-F238E27FC236}">
                <a16:creationId xmlns:a16="http://schemas.microsoft.com/office/drawing/2014/main" id="{1F21703C-3F4E-445C-A9C0-3609CAD134B1}"/>
              </a:ext>
            </a:extLst>
          </p:cNvPr>
          <p:cNvSpPr txBox="1"/>
          <p:nvPr/>
        </p:nvSpPr>
        <p:spPr>
          <a:xfrm>
            <a:off x="4899102" y="2828871"/>
            <a:ext cx="2199312" cy="1331941"/>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Quality of data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To determine right model to build </a:t>
            </a:r>
          </a:p>
        </p:txBody>
      </p:sp>
      <p:sp>
        <p:nvSpPr>
          <p:cNvPr id="29" name="TextBox 28">
            <a:extLst>
              <a:ext uri="{FF2B5EF4-FFF2-40B4-BE49-F238E27FC236}">
                <a16:creationId xmlns:a16="http://schemas.microsoft.com/office/drawing/2014/main" id="{82BF803F-786F-4DDF-8F54-C92F9858A620}"/>
              </a:ext>
            </a:extLst>
          </p:cNvPr>
          <p:cNvSpPr txBox="1"/>
          <p:nvPr/>
        </p:nvSpPr>
        <p:spPr>
          <a:xfrm>
            <a:off x="6969268" y="2828871"/>
            <a:ext cx="2199312" cy="1331941"/>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Model Development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High level overview</a:t>
            </a:r>
          </a:p>
        </p:txBody>
      </p:sp>
      <p:sp>
        <p:nvSpPr>
          <p:cNvPr id="30" name="TextBox 29">
            <a:extLst>
              <a:ext uri="{FF2B5EF4-FFF2-40B4-BE49-F238E27FC236}">
                <a16:creationId xmlns:a16="http://schemas.microsoft.com/office/drawing/2014/main" id="{B7B8AEFC-B505-4EA9-98A3-21115A7AE10B}"/>
              </a:ext>
            </a:extLst>
          </p:cNvPr>
          <p:cNvSpPr txBox="1"/>
          <p:nvPr/>
        </p:nvSpPr>
        <p:spPr>
          <a:xfrm>
            <a:off x="9023399" y="2828871"/>
            <a:ext cx="2199312" cy="1331941"/>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Step 1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Pre-processing</a:t>
            </a:r>
          </a:p>
        </p:txBody>
      </p:sp>
      <p:cxnSp>
        <p:nvCxnSpPr>
          <p:cNvPr id="33" name="Straight Connector 32">
            <a:extLst>
              <a:ext uri="{FF2B5EF4-FFF2-40B4-BE49-F238E27FC236}">
                <a16:creationId xmlns:a16="http://schemas.microsoft.com/office/drawing/2014/main" id="{F3A1B79E-03B7-4E8D-A591-8DE505FF67B0}"/>
              </a:ext>
            </a:extLst>
          </p:cNvPr>
          <p:cNvCxnSpPr/>
          <p:nvPr/>
        </p:nvCxnSpPr>
        <p:spPr>
          <a:xfrm>
            <a:off x="11544202" y="2828871"/>
            <a:ext cx="0" cy="1331941"/>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46B2E1-EBEB-48F9-8419-DE56E6B679F5}"/>
              </a:ext>
            </a:extLst>
          </p:cNvPr>
          <p:cNvCxnSpPr>
            <a:cxnSpLocks/>
          </p:cNvCxnSpPr>
          <p:nvPr/>
        </p:nvCxnSpPr>
        <p:spPr>
          <a:xfrm flipH="1">
            <a:off x="453927" y="4160812"/>
            <a:ext cx="11090275" cy="0"/>
          </a:xfrm>
          <a:prstGeom prst="line">
            <a:avLst/>
          </a:prstGeom>
          <a:ln w="19050" cap="flat" cmpd="sng" algn="ctr">
            <a:solidFill>
              <a:schemeClr val="bg1">
                <a:lumMod val="6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7F35DB-6E0F-4A5B-9ABF-79744228AA25}"/>
              </a:ext>
            </a:extLst>
          </p:cNvPr>
          <p:cNvCxnSpPr/>
          <p:nvPr/>
        </p:nvCxnSpPr>
        <p:spPr>
          <a:xfrm>
            <a:off x="453927" y="4160812"/>
            <a:ext cx="0" cy="1331941"/>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BBD6CC3-1C60-4271-A99E-F6FBFE4C7420}"/>
              </a:ext>
            </a:extLst>
          </p:cNvPr>
          <p:cNvCxnSpPr/>
          <p:nvPr/>
        </p:nvCxnSpPr>
        <p:spPr>
          <a:xfrm>
            <a:off x="453927" y="5492753"/>
            <a:ext cx="11090275" cy="0"/>
          </a:xfrm>
          <a:prstGeom prst="straightConnector1">
            <a:avLst/>
          </a:prstGeom>
          <a:ln w="19050">
            <a:solidFill>
              <a:srgbClr val="A6A6A6"/>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0A02C80B-3C2B-4E50-B892-C817EFF0CCF5}"/>
              </a:ext>
            </a:extLst>
          </p:cNvPr>
          <p:cNvGrpSpPr/>
          <p:nvPr/>
        </p:nvGrpSpPr>
        <p:grpSpPr>
          <a:xfrm>
            <a:off x="1417874" y="4270594"/>
            <a:ext cx="914400" cy="1283971"/>
            <a:chOff x="1514810" y="2466251"/>
            <a:chExt cx="914400" cy="1283971"/>
          </a:xfrm>
          <a:solidFill>
            <a:schemeClr val="accent3">
              <a:lumMod val="40000"/>
              <a:lumOff val="60000"/>
            </a:schemeClr>
          </a:solidFill>
        </p:grpSpPr>
        <p:sp>
          <p:nvSpPr>
            <p:cNvPr id="61" name="Oval 60">
              <a:extLst>
                <a:ext uri="{FF2B5EF4-FFF2-40B4-BE49-F238E27FC236}">
                  <a16:creationId xmlns:a16="http://schemas.microsoft.com/office/drawing/2014/main" id="{5AA5DE8E-752B-40CA-8DC1-6AB580D63E92}"/>
                </a:ext>
              </a:extLst>
            </p:cNvPr>
            <p:cNvSpPr/>
            <p:nvPr/>
          </p:nvSpPr>
          <p:spPr>
            <a:xfrm>
              <a:off x="1915495"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2" name="Teardrop 61">
              <a:extLst>
                <a:ext uri="{FF2B5EF4-FFF2-40B4-BE49-F238E27FC236}">
                  <a16:creationId xmlns:a16="http://schemas.microsoft.com/office/drawing/2014/main" id="{51E93625-B14E-4738-B4E5-45D218FC3160}"/>
                </a:ext>
              </a:extLst>
            </p:cNvPr>
            <p:cNvSpPr/>
            <p:nvPr/>
          </p:nvSpPr>
          <p:spPr>
            <a:xfrm rot="8100000">
              <a:off x="1514810" y="2466251"/>
              <a:ext cx="914400" cy="914400"/>
            </a:xfrm>
            <a:prstGeom prst="teardrop">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63" name="Rectangle 62">
              <a:extLst>
                <a:ext uri="{FF2B5EF4-FFF2-40B4-BE49-F238E27FC236}">
                  <a16:creationId xmlns:a16="http://schemas.microsoft.com/office/drawing/2014/main" id="{88F4BF88-2A7C-4987-9594-FC53A7CFD030}"/>
                </a:ext>
              </a:extLst>
            </p:cNvPr>
            <p:cNvSpPr/>
            <p:nvPr/>
          </p:nvSpPr>
          <p:spPr>
            <a:xfrm>
              <a:off x="1611970" y="2622511"/>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6</a:t>
              </a:r>
              <a:endParaRPr kumimoji="0" lang="en-GB" sz="3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nvGrpSpPr>
          <p:cNvPr id="64" name="Group 63">
            <a:extLst>
              <a:ext uri="{FF2B5EF4-FFF2-40B4-BE49-F238E27FC236}">
                <a16:creationId xmlns:a16="http://schemas.microsoft.com/office/drawing/2014/main" id="{27FAB91A-B3D1-48A2-BAFF-8BECCEE09AFD}"/>
              </a:ext>
            </a:extLst>
          </p:cNvPr>
          <p:cNvGrpSpPr/>
          <p:nvPr/>
        </p:nvGrpSpPr>
        <p:grpSpPr>
          <a:xfrm>
            <a:off x="3468049" y="4270594"/>
            <a:ext cx="914400" cy="1283971"/>
            <a:chOff x="3564985" y="2466251"/>
            <a:chExt cx="914400" cy="1283971"/>
          </a:xfrm>
          <a:solidFill>
            <a:schemeClr val="accent3">
              <a:lumMod val="40000"/>
              <a:lumOff val="60000"/>
            </a:schemeClr>
          </a:solidFill>
        </p:grpSpPr>
        <p:sp>
          <p:nvSpPr>
            <p:cNvPr id="65" name="Teardrop 64">
              <a:extLst>
                <a:ext uri="{FF2B5EF4-FFF2-40B4-BE49-F238E27FC236}">
                  <a16:creationId xmlns:a16="http://schemas.microsoft.com/office/drawing/2014/main" id="{8CB41F8A-AD1B-4095-938E-40F49A57ACF4}"/>
                </a:ext>
              </a:extLst>
            </p:cNvPr>
            <p:cNvSpPr/>
            <p:nvPr/>
          </p:nvSpPr>
          <p:spPr>
            <a:xfrm rot="8100000">
              <a:off x="3564985" y="2466251"/>
              <a:ext cx="914400" cy="914400"/>
            </a:xfrm>
            <a:prstGeom prst="teardrop">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66" name="Oval 65">
              <a:extLst>
                <a:ext uri="{FF2B5EF4-FFF2-40B4-BE49-F238E27FC236}">
                  <a16:creationId xmlns:a16="http://schemas.microsoft.com/office/drawing/2014/main" id="{55DE3838-9698-4A28-9D96-8ABCD4317D64}"/>
                </a:ext>
              </a:extLst>
            </p:cNvPr>
            <p:cNvSpPr/>
            <p:nvPr/>
          </p:nvSpPr>
          <p:spPr>
            <a:xfrm>
              <a:off x="3965669"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7" name="Rectangle 66">
              <a:extLst>
                <a:ext uri="{FF2B5EF4-FFF2-40B4-BE49-F238E27FC236}">
                  <a16:creationId xmlns:a16="http://schemas.microsoft.com/office/drawing/2014/main" id="{DCFA5863-47D2-4B13-9B73-89D4B23D47A5}"/>
                </a:ext>
              </a:extLst>
            </p:cNvPr>
            <p:cNvSpPr/>
            <p:nvPr/>
          </p:nvSpPr>
          <p:spPr>
            <a:xfrm>
              <a:off x="3662144" y="2622510"/>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7</a:t>
              </a:r>
              <a:endParaRPr kumimoji="0" lang="en-GB" sz="3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nvGrpSpPr>
          <p:cNvPr id="68" name="Group 67">
            <a:extLst>
              <a:ext uri="{FF2B5EF4-FFF2-40B4-BE49-F238E27FC236}">
                <a16:creationId xmlns:a16="http://schemas.microsoft.com/office/drawing/2014/main" id="{74880A44-F10F-4E14-BE4D-177C1D7FE524}"/>
              </a:ext>
            </a:extLst>
          </p:cNvPr>
          <p:cNvGrpSpPr/>
          <p:nvPr/>
        </p:nvGrpSpPr>
        <p:grpSpPr>
          <a:xfrm>
            <a:off x="5541559" y="4270594"/>
            <a:ext cx="914400" cy="1283971"/>
            <a:chOff x="5638495" y="2466251"/>
            <a:chExt cx="914400" cy="1283971"/>
          </a:xfrm>
          <a:solidFill>
            <a:schemeClr val="accent3">
              <a:lumMod val="40000"/>
              <a:lumOff val="60000"/>
            </a:schemeClr>
          </a:solidFill>
        </p:grpSpPr>
        <p:sp>
          <p:nvSpPr>
            <p:cNvPr id="69" name="Teardrop 68">
              <a:extLst>
                <a:ext uri="{FF2B5EF4-FFF2-40B4-BE49-F238E27FC236}">
                  <a16:creationId xmlns:a16="http://schemas.microsoft.com/office/drawing/2014/main" id="{85990ADA-A86C-4F44-B834-31EBF0EDFD1E}"/>
                </a:ext>
              </a:extLst>
            </p:cNvPr>
            <p:cNvSpPr/>
            <p:nvPr/>
          </p:nvSpPr>
          <p:spPr>
            <a:xfrm rot="8100000">
              <a:off x="5638495" y="2466251"/>
              <a:ext cx="914400" cy="914400"/>
            </a:xfrm>
            <a:prstGeom prst="teardrop">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70" name="Oval 69">
              <a:extLst>
                <a:ext uri="{FF2B5EF4-FFF2-40B4-BE49-F238E27FC236}">
                  <a16:creationId xmlns:a16="http://schemas.microsoft.com/office/drawing/2014/main" id="{22F91DDC-BBD0-4E71-8E61-A8B5646D7337}"/>
                </a:ext>
              </a:extLst>
            </p:cNvPr>
            <p:cNvSpPr/>
            <p:nvPr/>
          </p:nvSpPr>
          <p:spPr>
            <a:xfrm>
              <a:off x="6039178"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1" name="Rectangle 70">
              <a:extLst>
                <a:ext uri="{FF2B5EF4-FFF2-40B4-BE49-F238E27FC236}">
                  <a16:creationId xmlns:a16="http://schemas.microsoft.com/office/drawing/2014/main" id="{6CE57E0D-289C-470D-9BC1-CD7130C075E6}"/>
                </a:ext>
              </a:extLst>
            </p:cNvPr>
            <p:cNvSpPr/>
            <p:nvPr/>
          </p:nvSpPr>
          <p:spPr>
            <a:xfrm>
              <a:off x="5735653" y="2622509"/>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8</a:t>
              </a:r>
              <a:endParaRPr kumimoji="0" lang="en-GB" sz="3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nvGrpSpPr>
          <p:cNvPr id="72" name="Group 71">
            <a:extLst>
              <a:ext uri="{FF2B5EF4-FFF2-40B4-BE49-F238E27FC236}">
                <a16:creationId xmlns:a16="http://schemas.microsoft.com/office/drawing/2014/main" id="{8F9838EC-35DF-43BB-952E-3EF2BE24BF1A}"/>
              </a:ext>
            </a:extLst>
          </p:cNvPr>
          <p:cNvGrpSpPr/>
          <p:nvPr/>
        </p:nvGrpSpPr>
        <p:grpSpPr>
          <a:xfrm>
            <a:off x="7611726" y="4270594"/>
            <a:ext cx="914400" cy="1283971"/>
            <a:chOff x="7708662" y="2466251"/>
            <a:chExt cx="914400" cy="1283971"/>
          </a:xfrm>
          <a:solidFill>
            <a:schemeClr val="accent3">
              <a:lumMod val="40000"/>
              <a:lumOff val="60000"/>
            </a:schemeClr>
          </a:solidFill>
        </p:grpSpPr>
        <p:sp>
          <p:nvSpPr>
            <p:cNvPr id="73" name="Teardrop 72">
              <a:extLst>
                <a:ext uri="{FF2B5EF4-FFF2-40B4-BE49-F238E27FC236}">
                  <a16:creationId xmlns:a16="http://schemas.microsoft.com/office/drawing/2014/main" id="{89152661-449E-4C6F-BAFA-1085274C96CD}"/>
                </a:ext>
              </a:extLst>
            </p:cNvPr>
            <p:cNvSpPr/>
            <p:nvPr/>
          </p:nvSpPr>
          <p:spPr>
            <a:xfrm rot="8100000">
              <a:off x="7708662" y="2466251"/>
              <a:ext cx="914400" cy="914400"/>
            </a:xfrm>
            <a:prstGeom prst="teardrop">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nvGrpSpPr>
            <p:cNvPr id="74" name="Group 73">
              <a:extLst>
                <a:ext uri="{FF2B5EF4-FFF2-40B4-BE49-F238E27FC236}">
                  <a16:creationId xmlns:a16="http://schemas.microsoft.com/office/drawing/2014/main" id="{D581EC1D-57AE-4B77-BF90-45AF1B71B685}"/>
                </a:ext>
              </a:extLst>
            </p:cNvPr>
            <p:cNvGrpSpPr/>
            <p:nvPr/>
          </p:nvGrpSpPr>
          <p:grpSpPr>
            <a:xfrm>
              <a:off x="7805820" y="2622508"/>
              <a:ext cx="720080" cy="1127714"/>
              <a:chOff x="7805820" y="2622508"/>
              <a:chExt cx="720080" cy="1127714"/>
            </a:xfrm>
            <a:grpFill/>
          </p:grpSpPr>
          <p:sp>
            <p:nvSpPr>
              <p:cNvPr id="75" name="Oval 74">
                <a:extLst>
                  <a:ext uri="{FF2B5EF4-FFF2-40B4-BE49-F238E27FC236}">
                    <a16:creationId xmlns:a16="http://schemas.microsoft.com/office/drawing/2014/main" id="{73F1E98D-D281-4FEA-9D37-7EFD3CBD187E}"/>
                  </a:ext>
                </a:extLst>
              </p:cNvPr>
              <p:cNvSpPr/>
              <p:nvPr/>
            </p:nvSpPr>
            <p:spPr>
              <a:xfrm>
                <a:off x="8109345" y="3637192"/>
                <a:ext cx="113030" cy="113030"/>
              </a:xfrm>
              <a:prstGeom prst="ellipse">
                <a:avLst/>
              </a:prstGeom>
              <a:grpFill/>
              <a:ln w="12700" cap="flat" cmpd="sng" algn="ctr">
                <a:noFill/>
                <a:prstDash val="solid"/>
                <a:miter lim="800000"/>
              </a:ln>
              <a:effectLst/>
              <a:extLst>
                <a:ext uri="{91240B29-F687-4F45-9708-019B960494DF}">
                  <a14:hiddenLine xmlns:a14="http://schemas.microsoft.com/office/drawing/2010/main" w="12700" cap="flat" cmpd="sng" algn="ctr">
                    <a:solidFill>
                      <a:srgbClr val="68D1F3"/>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6" name="Rectangle 75">
                <a:extLst>
                  <a:ext uri="{FF2B5EF4-FFF2-40B4-BE49-F238E27FC236}">
                    <a16:creationId xmlns:a16="http://schemas.microsoft.com/office/drawing/2014/main" id="{000F5670-BDCC-48B0-A6EB-E77F76E6D758}"/>
                  </a:ext>
                </a:extLst>
              </p:cNvPr>
              <p:cNvSpPr/>
              <p:nvPr/>
            </p:nvSpPr>
            <p:spPr>
              <a:xfrm>
                <a:off x="7805820" y="2622508"/>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9</a:t>
                </a:r>
                <a:endParaRPr kumimoji="0" lang="en-GB" sz="3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grpSp>
      <p:grpSp>
        <p:nvGrpSpPr>
          <p:cNvPr id="77" name="Group 76">
            <a:extLst>
              <a:ext uri="{FF2B5EF4-FFF2-40B4-BE49-F238E27FC236}">
                <a16:creationId xmlns:a16="http://schemas.microsoft.com/office/drawing/2014/main" id="{359DA96C-1D25-487F-8C53-DCDAEA9C7CFD}"/>
              </a:ext>
            </a:extLst>
          </p:cNvPr>
          <p:cNvGrpSpPr/>
          <p:nvPr/>
        </p:nvGrpSpPr>
        <p:grpSpPr>
          <a:xfrm>
            <a:off x="9665855" y="4270594"/>
            <a:ext cx="914400" cy="1283971"/>
            <a:chOff x="9762791" y="2466251"/>
            <a:chExt cx="914400" cy="1283971"/>
          </a:xfrm>
          <a:solidFill>
            <a:schemeClr val="accent3">
              <a:lumMod val="40000"/>
              <a:lumOff val="60000"/>
            </a:schemeClr>
          </a:solidFill>
        </p:grpSpPr>
        <p:sp>
          <p:nvSpPr>
            <p:cNvPr id="78" name="Oval 77">
              <a:extLst>
                <a:ext uri="{FF2B5EF4-FFF2-40B4-BE49-F238E27FC236}">
                  <a16:creationId xmlns:a16="http://schemas.microsoft.com/office/drawing/2014/main" id="{42E0E8AD-A5EA-4B99-97B4-869F10E3F5DD}"/>
                </a:ext>
              </a:extLst>
            </p:cNvPr>
            <p:cNvSpPr/>
            <p:nvPr/>
          </p:nvSpPr>
          <p:spPr>
            <a:xfrm>
              <a:off x="10163474" y="3637192"/>
              <a:ext cx="113030" cy="113030"/>
            </a:xfrm>
            <a:prstGeom prst="ellipse">
              <a:avLst/>
            </a:pr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9" name="Teardrop 78">
              <a:extLst>
                <a:ext uri="{FF2B5EF4-FFF2-40B4-BE49-F238E27FC236}">
                  <a16:creationId xmlns:a16="http://schemas.microsoft.com/office/drawing/2014/main" id="{DD303F1B-3A4F-478C-9400-2398D47646E3}"/>
                </a:ext>
              </a:extLst>
            </p:cNvPr>
            <p:cNvSpPr/>
            <p:nvPr/>
          </p:nvSpPr>
          <p:spPr>
            <a:xfrm rot="8100000">
              <a:off x="9762791" y="2466251"/>
              <a:ext cx="914400" cy="914400"/>
            </a:xfrm>
            <a:prstGeom prst="teardrop">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80" name="Rectangle 79">
              <a:extLst>
                <a:ext uri="{FF2B5EF4-FFF2-40B4-BE49-F238E27FC236}">
                  <a16:creationId xmlns:a16="http://schemas.microsoft.com/office/drawing/2014/main" id="{28AC0A1A-D2EA-4738-8362-84EB37950E89}"/>
                </a:ext>
              </a:extLst>
            </p:cNvPr>
            <p:cNvSpPr/>
            <p:nvPr/>
          </p:nvSpPr>
          <p:spPr>
            <a:xfrm>
              <a:off x="9859949" y="2622507"/>
              <a:ext cx="7200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Unicode MS" pitchFamily="34" charset="-128"/>
                </a:rPr>
                <a:t>10</a:t>
              </a:r>
              <a:endParaRPr kumimoji="0" lang="en-GB" sz="3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sp>
        <p:nvSpPr>
          <p:cNvPr id="83" name="TextBox 82">
            <a:extLst>
              <a:ext uri="{FF2B5EF4-FFF2-40B4-BE49-F238E27FC236}">
                <a16:creationId xmlns:a16="http://schemas.microsoft.com/office/drawing/2014/main" id="{4CFBFD43-43B1-41B9-997C-F93F00BE1C13}"/>
              </a:ext>
            </a:extLst>
          </p:cNvPr>
          <p:cNvSpPr txBox="1"/>
          <p:nvPr/>
        </p:nvSpPr>
        <p:spPr>
          <a:xfrm>
            <a:off x="775418" y="5421824"/>
            <a:ext cx="2199312" cy="1331941"/>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Step 2</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Model Setup</a:t>
            </a:r>
          </a:p>
        </p:txBody>
      </p:sp>
      <p:sp>
        <p:nvSpPr>
          <p:cNvPr id="84" name="TextBox 83">
            <a:extLst>
              <a:ext uri="{FF2B5EF4-FFF2-40B4-BE49-F238E27FC236}">
                <a16:creationId xmlns:a16="http://schemas.microsoft.com/office/drawing/2014/main" id="{27A94EEE-77AE-41F3-9573-4995B5E935C3}"/>
              </a:ext>
            </a:extLst>
          </p:cNvPr>
          <p:cNvSpPr txBox="1"/>
          <p:nvPr/>
        </p:nvSpPr>
        <p:spPr>
          <a:xfrm>
            <a:off x="2825593" y="5421824"/>
            <a:ext cx="2199312" cy="1331941"/>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Step 3</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Train model</a:t>
            </a:r>
          </a:p>
        </p:txBody>
      </p:sp>
      <p:sp>
        <p:nvSpPr>
          <p:cNvPr id="85" name="TextBox 84">
            <a:extLst>
              <a:ext uri="{FF2B5EF4-FFF2-40B4-BE49-F238E27FC236}">
                <a16:creationId xmlns:a16="http://schemas.microsoft.com/office/drawing/2014/main" id="{9FEB70C9-3068-4156-AE2B-DA46C36BCCE0}"/>
              </a:ext>
            </a:extLst>
          </p:cNvPr>
          <p:cNvSpPr txBox="1"/>
          <p:nvPr/>
        </p:nvSpPr>
        <p:spPr>
          <a:xfrm>
            <a:off x="4899102" y="5421824"/>
            <a:ext cx="2199312" cy="1331941"/>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Step 4</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Test Model </a:t>
            </a:r>
          </a:p>
        </p:txBody>
      </p:sp>
      <p:sp>
        <p:nvSpPr>
          <p:cNvPr id="86" name="TextBox 85">
            <a:extLst>
              <a:ext uri="{FF2B5EF4-FFF2-40B4-BE49-F238E27FC236}">
                <a16:creationId xmlns:a16="http://schemas.microsoft.com/office/drawing/2014/main" id="{EC278969-6EFF-42A7-8A9B-54A287C40F65}"/>
              </a:ext>
            </a:extLst>
          </p:cNvPr>
          <p:cNvSpPr txBox="1"/>
          <p:nvPr/>
        </p:nvSpPr>
        <p:spPr>
          <a:xfrm>
            <a:off x="6969268" y="5421824"/>
            <a:ext cx="2199312" cy="1331941"/>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How the predictions were run</a:t>
            </a:r>
          </a:p>
        </p:txBody>
      </p:sp>
      <p:sp>
        <p:nvSpPr>
          <p:cNvPr id="87" name="TextBox 86">
            <a:extLst>
              <a:ext uri="{FF2B5EF4-FFF2-40B4-BE49-F238E27FC236}">
                <a16:creationId xmlns:a16="http://schemas.microsoft.com/office/drawing/2014/main" id="{29EAB6BD-9546-448A-AD37-5B3AF2D57BDB}"/>
              </a:ext>
            </a:extLst>
          </p:cNvPr>
          <p:cNvSpPr txBox="1"/>
          <p:nvPr/>
        </p:nvSpPr>
        <p:spPr>
          <a:xfrm>
            <a:off x="9023399" y="5421824"/>
            <a:ext cx="2199312" cy="1331941"/>
          </a:xfrm>
          <a:prstGeom prst="rect">
            <a:avLst/>
          </a:prstGeom>
          <a:noFill/>
          <a:extLst>
            <a:ext uri="{909E8E84-426E-40DD-AFC4-6F175D3DCCD1}">
              <a14:hiddenFill xmlns:a14="http://schemas.microsoft.com/office/drawing/2010/main">
                <a:solidFill>
                  <a:srgbClr val="01D1D0"/>
                </a:solidFill>
              </a14:hiddenFill>
            </a:ext>
          </a:extLst>
        </p:spPr>
        <p:txBody>
          <a:bodyPr wrap="square" lIns="144000" tIns="288000" rIns="144000" bIns="144000" rtlCol="0" anchor="t" anchorCtr="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itchFamily="34" charset="0"/>
              </a:rPr>
              <a:t>Assurance</a:t>
            </a:r>
          </a:p>
        </p:txBody>
      </p:sp>
    </p:spTree>
    <p:extLst>
      <p:ext uri="{BB962C8B-B14F-4D97-AF65-F5344CB8AC3E}">
        <p14:creationId xmlns:p14="http://schemas.microsoft.com/office/powerpoint/2010/main" val="1980965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Shape 105">
            <a:extLst>
              <a:ext uri="{FF2B5EF4-FFF2-40B4-BE49-F238E27FC236}">
                <a16:creationId xmlns:a16="http://schemas.microsoft.com/office/drawing/2014/main" id="{DF933371-956E-492D-96B0-2A80AE59D983}"/>
              </a:ext>
            </a:extLst>
          </p:cNvPr>
          <p:cNvSpPr/>
          <p:nvPr/>
        </p:nvSpPr>
        <p:spPr>
          <a:xfrm rot="16200000">
            <a:off x="10303730" y="5944319"/>
            <a:ext cx="391171" cy="1436188"/>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Picture 67" descr="A green and white logo&#10;&#10;Description automatically generated with low confidence">
            <a:extLst>
              <a:ext uri="{FF2B5EF4-FFF2-40B4-BE49-F238E27FC236}">
                <a16:creationId xmlns:a16="http://schemas.microsoft.com/office/drawing/2014/main" id="{314B1A3F-8CA9-474B-BEFA-18BD1944D2C5}"/>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cxnSp>
        <p:nvCxnSpPr>
          <p:cNvPr id="10" name="Straight Connector 9">
            <a:extLst>
              <a:ext uri="{FF2B5EF4-FFF2-40B4-BE49-F238E27FC236}">
                <a16:creationId xmlns:a16="http://schemas.microsoft.com/office/drawing/2014/main" id="{2515EA0E-1C1A-4B58-8C18-61B1102F30D1}"/>
              </a:ext>
            </a:extLst>
          </p:cNvPr>
          <p:cNvCxnSpPr/>
          <p:nvPr/>
        </p:nvCxnSpPr>
        <p:spPr>
          <a:xfrm>
            <a:off x="6026737" y="1489956"/>
            <a:ext cx="0" cy="4477789"/>
          </a:xfrm>
          <a:prstGeom prst="line">
            <a:avLst/>
          </a:prstGeom>
          <a:ln w="9525">
            <a:solidFill>
              <a:srgbClr val="D9D9D9"/>
            </a:solidFill>
            <a:prstDash val="lg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074A60-0BDE-41C0-8774-8523FCF096F3}"/>
              </a:ext>
            </a:extLst>
          </p:cNvPr>
          <p:cNvSpPr>
            <a:spLocks noGrp="1"/>
          </p:cNvSpPr>
          <p:nvPr>
            <p:ph type="title"/>
          </p:nvPr>
        </p:nvSpPr>
        <p:spPr/>
        <p:txBody>
          <a:bodyPr/>
          <a:lstStyle/>
          <a:p>
            <a:r>
              <a:rPr lang="en-GB"/>
              <a:t>Data acquired for methodology</a:t>
            </a:r>
          </a:p>
        </p:txBody>
      </p:sp>
      <p:graphicFrame>
        <p:nvGraphicFramePr>
          <p:cNvPr id="4" name="Table 3">
            <a:extLst>
              <a:ext uri="{FF2B5EF4-FFF2-40B4-BE49-F238E27FC236}">
                <a16:creationId xmlns:a16="http://schemas.microsoft.com/office/drawing/2014/main" id="{CE16DE0A-2464-4F7C-90CD-A4FA9E023985}"/>
              </a:ext>
            </a:extLst>
          </p:cNvPr>
          <p:cNvGraphicFramePr>
            <a:graphicFrameLocks noGrp="1"/>
          </p:cNvGraphicFramePr>
          <p:nvPr/>
        </p:nvGraphicFramePr>
        <p:xfrm>
          <a:off x="408037" y="9077315"/>
          <a:ext cx="8859539" cy="5145469"/>
        </p:xfrm>
        <a:graphic>
          <a:graphicData uri="http://schemas.openxmlformats.org/drawingml/2006/table">
            <a:tbl>
              <a:tblPr firstRow="1" firstCol="1" bandRow="1"/>
              <a:tblGrid>
                <a:gridCol w="1798486">
                  <a:extLst>
                    <a:ext uri="{9D8B030D-6E8A-4147-A177-3AD203B41FA5}">
                      <a16:colId xmlns:a16="http://schemas.microsoft.com/office/drawing/2014/main" val="3929386528"/>
                    </a:ext>
                  </a:extLst>
                </a:gridCol>
                <a:gridCol w="5710859">
                  <a:extLst>
                    <a:ext uri="{9D8B030D-6E8A-4147-A177-3AD203B41FA5}">
                      <a16:colId xmlns:a16="http://schemas.microsoft.com/office/drawing/2014/main" val="3469692909"/>
                    </a:ext>
                  </a:extLst>
                </a:gridCol>
                <a:gridCol w="1350194">
                  <a:extLst>
                    <a:ext uri="{9D8B030D-6E8A-4147-A177-3AD203B41FA5}">
                      <a16:colId xmlns:a16="http://schemas.microsoft.com/office/drawing/2014/main" val="705306092"/>
                    </a:ext>
                  </a:extLst>
                </a:gridCol>
              </a:tblGrid>
              <a:tr h="360040">
                <a:tc>
                  <a:txBody>
                    <a:bodyPr/>
                    <a:lstStyle/>
                    <a:p>
                      <a:pPr algn="l">
                        <a:lnSpc>
                          <a:spcPct val="110000"/>
                        </a:lnSpc>
                        <a:spcAft>
                          <a:spcPts val="600"/>
                        </a:spcAft>
                      </a:pPr>
                      <a:r>
                        <a:rPr lang="en-US" sz="1000" b="1">
                          <a:solidFill>
                            <a:srgbClr val="FFFFFF"/>
                          </a:solidFill>
                          <a:effectLst/>
                          <a:latin typeface="Verdana" panose="020B0604030504040204" pitchFamily="34" charset="0"/>
                          <a:ea typeface="Calibri" panose="020F0502020204030204" pitchFamily="34" charset="0"/>
                          <a:cs typeface="Arial" panose="020B0604020202020204" pitchFamily="34" charset="0"/>
                        </a:rPr>
                        <a:t>Source</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87E"/>
                    </a:solidFill>
                  </a:tcPr>
                </a:tc>
                <a:tc>
                  <a:txBody>
                    <a:bodyPr/>
                    <a:lstStyle/>
                    <a:p>
                      <a:pPr algn="l">
                        <a:lnSpc>
                          <a:spcPct val="110000"/>
                        </a:lnSpc>
                        <a:spcAft>
                          <a:spcPts val="600"/>
                        </a:spcAft>
                      </a:pPr>
                      <a:r>
                        <a:rPr lang="en-US" sz="1000" b="1">
                          <a:solidFill>
                            <a:srgbClr val="FFFFFF"/>
                          </a:solidFill>
                          <a:effectLst/>
                          <a:latin typeface="Verdana" panose="020B0604030504040204" pitchFamily="34" charset="0"/>
                          <a:ea typeface="Calibri" panose="020F0502020204030204" pitchFamily="34" charset="0"/>
                          <a:cs typeface="Arial" panose="020B0604020202020204" pitchFamily="34" charset="0"/>
                        </a:rPr>
                        <a:t>Data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87E"/>
                    </a:solidFill>
                  </a:tcPr>
                </a:tc>
                <a:tc>
                  <a:txBody>
                    <a:bodyPr/>
                    <a:lstStyle/>
                    <a:p>
                      <a:pPr algn="l">
                        <a:lnSpc>
                          <a:spcPct val="110000"/>
                        </a:lnSpc>
                        <a:spcAft>
                          <a:spcPts val="600"/>
                        </a:spcAft>
                      </a:pPr>
                      <a:r>
                        <a:rPr lang="en-US" sz="1000" b="1">
                          <a:solidFill>
                            <a:srgbClr val="FFFFFF"/>
                          </a:solidFill>
                          <a:effectLst/>
                          <a:latin typeface="Verdana" panose="020B0604030504040204" pitchFamily="34" charset="0"/>
                          <a:ea typeface="Calibri" panose="020F0502020204030204" pitchFamily="34" charset="0"/>
                          <a:cs typeface="Arial" panose="020B0604020202020204" pitchFamily="34" charset="0"/>
                        </a:rPr>
                        <a:t>Status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87E"/>
                    </a:solidFill>
                  </a:tcPr>
                </a:tc>
                <a:extLst>
                  <a:ext uri="{0D108BD9-81ED-4DB2-BD59-A6C34878D82A}">
                    <a16:rowId xmlns:a16="http://schemas.microsoft.com/office/drawing/2014/main" val="1309294044"/>
                  </a:ext>
                </a:extLst>
              </a:tr>
              <a:tr h="156647">
                <a:tc>
                  <a:txBody>
                    <a:bodyPr/>
                    <a:lstStyle/>
                    <a:p>
                      <a:pPr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Experian</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Theft Risk Assessment Service (TRAS Data)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39671705"/>
                  </a:ext>
                </a:extLst>
              </a:tr>
              <a:tr h="658965">
                <a:tc>
                  <a:txBody>
                    <a:bodyPr/>
                    <a:lstStyle/>
                    <a:p>
                      <a:pPr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Xoserve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Reconciliation by month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Theft of Gas Reporting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457200"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41739890"/>
                  </a:ext>
                </a:extLst>
              </a:tr>
              <a:tr h="910125">
                <a:tc>
                  <a:txBody>
                    <a:bodyPr/>
                    <a:lstStyle/>
                    <a:p>
                      <a:pPr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National Grid Data</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Gas Total Shrinkage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Gas Total Assessed</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Demand Total</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Temperature</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98796972"/>
                  </a:ext>
                </a:extLst>
              </a:tr>
              <a:tr h="329319">
                <a:tc>
                  <a:txBody>
                    <a:bodyPr/>
                    <a:lstStyle/>
                    <a:p>
                      <a:pPr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REC Performance Assurance Team</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Confirmed Thefts Post TRAS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82555888"/>
                  </a:ext>
                </a:extLst>
              </a:tr>
              <a:tr h="910125">
                <a:tc>
                  <a:txBody>
                    <a:bodyPr/>
                    <a:lstStyle/>
                    <a:p>
                      <a:pPr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Elexon Data</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GSP Group Take Corrected 3ySFRF</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ADR components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GSP Aggregated Metered Volume</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P315 + P0276 + P0277</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38074637"/>
                  </a:ext>
                </a:extLst>
              </a:tr>
              <a:tr h="156647">
                <a:tc>
                  <a:txBody>
                    <a:bodyPr/>
                    <a:lstStyle/>
                    <a:p>
                      <a:pPr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Crimestoppers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Reports of Energy Theft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45907684"/>
                  </a:ext>
                </a:extLst>
              </a:tr>
              <a:tr h="1663601">
                <a:tc>
                  <a:txBody>
                    <a:bodyPr/>
                    <a:lstStyle/>
                    <a:p>
                      <a:pPr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ONS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Deprivation data</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Crime data</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Fuel poverty</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Housing</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Rural/Urban</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Population density</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p>
                      <a:pPr marL="342900" lvl="0" indent="-342900" algn="l">
                        <a:lnSpc>
                          <a:spcPct val="110000"/>
                        </a:lnSpc>
                        <a:spcAft>
                          <a:spcPts val="600"/>
                        </a:spcAft>
                        <a:buFont typeface="Symbol" panose="05050102010706020507" pitchFamily="18" charset="2"/>
                        <a:buChar char=""/>
                      </a:pPr>
                      <a:r>
                        <a:rPr lang="en-US" sz="1000">
                          <a:effectLst/>
                          <a:latin typeface="Verdana" panose="020B0604030504040204" pitchFamily="34" charset="0"/>
                          <a:ea typeface="Calibri" panose="020F0502020204030204" pitchFamily="34" charset="0"/>
                          <a:cs typeface="Arial" panose="020B0604020202020204" pitchFamily="34" charset="0"/>
                        </a:rPr>
                        <a:t>Spatial data</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10000"/>
                        </a:lnSpc>
                        <a:spcAft>
                          <a:spcPts val="600"/>
                        </a:spcAft>
                      </a:pPr>
                      <a:r>
                        <a:rPr lang="en-US" sz="1000">
                          <a:effectLst/>
                          <a:latin typeface="Verdana" panose="020B0604030504040204" pitchFamily="34" charset="0"/>
                          <a:ea typeface="Calibri" panose="020F0502020204030204" pitchFamily="34" charset="0"/>
                          <a:cs typeface="Arial" panose="020B0604020202020204" pitchFamily="34" charset="0"/>
                        </a:rPr>
                        <a:t>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50479356"/>
                  </a:ext>
                </a:extLst>
              </a:tr>
            </a:tbl>
          </a:graphicData>
        </a:graphic>
      </p:graphicFrame>
      <p:pic>
        <p:nvPicPr>
          <p:cNvPr id="3" name="Picture 2">
            <a:extLst>
              <a:ext uri="{FF2B5EF4-FFF2-40B4-BE49-F238E27FC236}">
                <a16:creationId xmlns:a16="http://schemas.microsoft.com/office/drawing/2014/main" id="{5FCF40CB-03E9-4AC3-A8B4-000A5D6805E6}"/>
              </a:ext>
            </a:extLst>
          </p:cNvPr>
          <p:cNvPicPr>
            <a:picLocks noChangeAspect="1"/>
          </p:cNvPicPr>
          <p:nvPr/>
        </p:nvPicPr>
        <p:blipFill>
          <a:blip r:embed="rId4"/>
          <a:stretch>
            <a:fillRect/>
          </a:stretch>
        </p:blipFill>
        <p:spPr>
          <a:xfrm>
            <a:off x="2055191" y="2457942"/>
            <a:ext cx="1656081" cy="322106"/>
          </a:xfrm>
          <a:prstGeom prst="rect">
            <a:avLst/>
          </a:prstGeom>
        </p:spPr>
      </p:pic>
      <p:pic>
        <p:nvPicPr>
          <p:cNvPr id="6" name="Picture 5">
            <a:extLst>
              <a:ext uri="{FF2B5EF4-FFF2-40B4-BE49-F238E27FC236}">
                <a16:creationId xmlns:a16="http://schemas.microsoft.com/office/drawing/2014/main" id="{8084F2D3-FF31-4A89-AED4-1CEA625B386F}"/>
              </a:ext>
            </a:extLst>
          </p:cNvPr>
          <p:cNvPicPr>
            <a:picLocks noChangeAspect="1"/>
          </p:cNvPicPr>
          <p:nvPr/>
        </p:nvPicPr>
        <p:blipFill>
          <a:blip r:embed="rId5"/>
          <a:stretch>
            <a:fillRect/>
          </a:stretch>
        </p:blipFill>
        <p:spPr>
          <a:xfrm>
            <a:off x="2055191" y="2986899"/>
            <a:ext cx="1656082" cy="379993"/>
          </a:xfrm>
          <a:prstGeom prst="rect">
            <a:avLst/>
          </a:prstGeom>
        </p:spPr>
      </p:pic>
      <p:pic>
        <p:nvPicPr>
          <p:cNvPr id="1028" name="Picture 4" descr="Welcome to Elexon - Elexon">
            <a:extLst>
              <a:ext uri="{FF2B5EF4-FFF2-40B4-BE49-F238E27FC236}">
                <a16:creationId xmlns:a16="http://schemas.microsoft.com/office/drawing/2014/main" id="{DC626C38-7DE2-4D99-B3E4-7499657BAF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191" y="3630820"/>
            <a:ext cx="1656082" cy="2779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rrent vacancies | Crimestoppers">
            <a:extLst>
              <a:ext uri="{FF2B5EF4-FFF2-40B4-BE49-F238E27FC236}">
                <a16:creationId xmlns:a16="http://schemas.microsoft.com/office/drawing/2014/main" id="{E5A2E144-4D45-4B02-8BD9-CCD25C937A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5189" y="4198969"/>
            <a:ext cx="1656083" cy="3221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 Office for National Statistics">
            <a:extLst>
              <a:ext uri="{FF2B5EF4-FFF2-40B4-BE49-F238E27FC236}">
                <a16:creationId xmlns:a16="http://schemas.microsoft.com/office/drawing/2014/main" id="{62855E5A-D770-41F3-88A2-2C7982D455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6362" y="4786959"/>
            <a:ext cx="1656083" cy="3221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EF42A38-3099-45F4-B397-618F69DC08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0359" y="1713683"/>
            <a:ext cx="1590913" cy="47533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94D21C8-D838-4504-A78E-AABAA1879E97}"/>
              </a:ext>
            </a:extLst>
          </p:cNvPr>
          <p:cNvGrpSpPr/>
          <p:nvPr/>
        </p:nvGrpSpPr>
        <p:grpSpPr>
          <a:xfrm>
            <a:off x="2167839" y="5378006"/>
            <a:ext cx="1453128" cy="658500"/>
            <a:chOff x="1173480" y="5670130"/>
            <a:chExt cx="1276090" cy="599098"/>
          </a:xfrm>
        </p:grpSpPr>
        <p:pic>
          <p:nvPicPr>
            <p:cNvPr id="1036" name="Picture 12" descr="Retail Energy Code Company | For the energy industry and consumers">
              <a:extLst>
                <a:ext uri="{FF2B5EF4-FFF2-40B4-BE49-F238E27FC236}">
                  <a16:creationId xmlns:a16="http://schemas.microsoft.com/office/drawing/2014/main" id="{1F8BAFB1-D890-4CAE-92B2-2B2F2AC6FE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3480" y="5670130"/>
              <a:ext cx="1112520" cy="4476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0D2B8A-9D54-4753-B405-35032CFD04FF}"/>
                </a:ext>
              </a:extLst>
            </p:cNvPr>
            <p:cNvSpPr txBox="1"/>
            <p:nvPr/>
          </p:nvSpPr>
          <p:spPr>
            <a:xfrm>
              <a:off x="1173480" y="6084562"/>
              <a:ext cx="127609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srgbClr val="511182"/>
                  </a:solidFill>
                  <a:effectLst/>
                  <a:uLnTx/>
                  <a:uFillTx/>
                  <a:latin typeface="Roboto" panose="02000000000000000000" pitchFamily="2" charset="0"/>
                  <a:ea typeface="Roboto" panose="02000000000000000000" pitchFamily="2" charset="0"/>
                  <a:cs typeface="+mn-cs"/>
                </a:rPr>
                <a:t>Performance Assurance Team</a:t>
              </a:r>
            </a:p>
          </p:txBody>
        </p:sp>
      </p:grpSp>
      <p:cxnSp>
        <p:nvCxnSpPr>
          <p:cNvPr id="11" name="Straight Connector 10">
            <a:extLst>
              <a:ext uri="{FF2B5EF4-FFF2-40B4-BE49-F238E27FC236}">
                <a16:creationId xmlns:a16="http://schemas.microsoft.com/office/drawing/2014/main" id="{0E375BDE-3179-4156-ACD4-98C3B313F4DA}"/>
              </a:ext>
            </a:extLst>
          </p:cNvPr>
          <p:cNvCxnSpPr/>
          <p:nvPr/>
        </p:nvCxnSpPr>
        <p:spPr>
          <a:xfrm>
            <a:off x="586057" y="1489956"/>
            <a:ext cx="10881360" cy="0"/>
          </a:xfrm>
          <a:prstGeom prst="line">
            <a:avLst/>
          </a:prstGeom>
          <a:ln w="38100">
            <a:solidFill>
              <a:srgbClr val="68A49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B39978-0E7C-4D32-A179-DFC8CF878F7C}"/>
              </a:ext>
            </a:extLst>
          </p:cNvPr>
          <p:cNvSpPr txBox="1"/>
          <p:nvPr/>
        </p:nvSpPr>
        <p:spPr>
          <a:xfrm>
            <a:off x="2682253" y="1283405"/>
            <a:ext cx="84328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Source</a:t>
            </a:r>
          </a:p>
        </p:txBody>
      </p:sp>
      <p:sp>
        <p:nvSpPr>
          <p:cNvPr id="18" name="TextBox 17">
            <a:extLst>
              <a:ext uri="{FF2B5EF4-FFF2-40B4-BE49-F238E27FC236}">
                <a16:creationId xmlns:a16="http://schemas.microsoft.com/office/drawing/2014/main" id="{F6D5551B-2017-4D87-AC4F-887E52E98CFD}"/>
              </a:ext>
            </a:extLst>
          </p:cNvPr>
          <p:cNvSpPr txBox="1"/>
          <p:nvPr/>
        </p:nvSpPr>
        <p:spPr>
          <a:xfrm>
            <a:off x="8660022" y="1315983"/>
            <a:ext cx="62992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Data</a:t>
            </a:r>
          </a:p>
        </p:txBody>
      </p:sp>
      <p:cxnSp>
        <p:nvCxnSpPr>
          <p:cNvPr id="25" name="Straight Connector 24">
            <a:extLst>
              <a:ext uri="{FF2B5EF4-FFF2-40B4-BE49-F238E27FC236}">
                <a16:creationId xmlns:a16="http://schemas.microsoft.com/office/drawing/2014/main" id="{1289C126-0E5A-40AE-A168-7BB507E72825}"/>
              </a:ext>
            </a:extLst>
          </p:cNvPr>
          <p:cNvCxnSpPr>
            <a:cxnSpLocks/>
          </p:cNvCxnSpPr>
          <p:nvPr/>
        </p:nvCxnSpPr>
        <p:spPr>
          <a:xfrm>
            <a:off x="540337" y="2879759"/>
            <a:ext cx="1088136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04CBB5-21B6-4589-B804-70D312D0DC48}"/>
              </a:ext>
            </a:extLst>
          </p:cNvPr>
          <p:cNvCxnSpPr>
            <a:cxnSpLocks/>
          </p:cNvCxnSpPr>
          <p:nvPr/>
        </p:nvCxnSpPr>
        <p:spPr>
          <a:xfrm>
            <a:off x="540337" y="3477950"/>
            <a:ext cx="1088136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493817B-0649-4178-BE17-9983C4EA14C9}"/>
              </a:ext>
            </a:extLst>
          </p:cNvPr>
          <p:cNvCxnSpPr>
            <a:cxnSpLocks/>
          </p:cNvCxnSpPr>
          <p:nvPr/>
        </p:nvCxnSpPr>
        <p:spPr>
          <a:xfrm>
            <a:off x="540337" y="4076141"/>
            <a:ext cx="1088136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F65602-A7BF-47A2-98EF-6574FBFE36A4}"/>
              </a:ext>
            </a:extLst>
          </p:cNvPr>
          <p:cNvCxnSpPr>
            <a:cxnSpLocks/>
          </p:cNvCxnSpPr>
          <p:nvPr/>
        </p:nvCxnSpPr>
        <p:spPr>
          <a:xfrm>
            <a:off x="540337" y="4674332"/>
            <a:ext cx="1088136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FA4E59-5DF0-4F32-91C4-01C4CF35EA28}"/>
              </a:ext>
            </a:extLst>
          </p:cNvPr>
          <p:cNvCxnSpPr>
            <a:cxnSpLocks/>
          </p:cNvCxnSpPr>
          <p:nvPr/>
        </p:nvCxnSpPr>
        <p:spPr>
          <a:xfrm>
            <a:off x="540337" y="5272524"/>
            <a:ext cx="1088136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0E7007-711B-4EA4-A61E-2DB59C38B0CB}"/>
              </a:ext>
            </a:extLst>
          </p:cNvPr>
          <p:cNvCxnSpPr>
            <a:cxnSpLocks/>
          </p:cNvCxnSpPr>
          <p:nvPr/>
        </p:nvCxnSpPr>
        <p:spPr>
          <a:xfrm>
            <a:off x="540337" y="2256304"/>
            <a:ext cx="1088136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3F47BC-B5D5-4279-9E5F-53DCE187FDD0}"/>
              </a:ext>
            </a:extLst>
          </p:cNvPr>
          <p:cNvCxnSpPr>
            <a:cxnSpLocks/>
          </p:cNvCxnSpPr>
          <p:nvPr/>
        </p:nvCxnSpPr>
        <p:spPr>
          <a:xfrm>
            <a:off x="540337" y="2256304"/>
            <a:ext cx="5486400" cy="0"/>
          </a:xfrm>
          <a:prstGeom prst="line">
            <a:avLst/>
          </a:prstGeom>
          <a:ln w="9525">
            <a:solidFill>
              <a:srgbClr val="BA2F7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80C64C-A864-48E9-8E82-F5AEA47E7A5B}"/>
              </a:ext>
            </a:extLst>
          </p:cNvPr>
          <p:cNvCxnSpPr>
            <a:cxnSpLocks/>
          </p:cNvCxnSpPr>
          <p:nvPr/>
        </p:nvCxnSpPr>
        <p:spPr>
          <a:xfrm>
            <a:off x="540337" y="2879759"/>
            <a:ext cx="5486400" cy="0"/>
          </a:xfrm>
          <a:prstGeom prst="line">
            <a:avLst/>
          </a:prstGeom>
          <a:ln w="9525">
            <a:solidFill>
              <a:srgbClr val="65ACE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C26EADE-AAC3-43FB-9544-E509173AE3C5}"/>
              </a:ext>
            </a:extLst>
          </p:cNvPr>
          <p:cNvCxnSpPr>
            <a:cxnSpLocks/>
          </p:cNvCxnSpPr>
          <p:nvPr/>
        </p:nvCxnSpPr>
        <p:spPr>
          <a:xfrm>
            <a:off x="540337" y="3477950"/>
            <a:ext cx="5486400" cy="0"/>
          </a:xfrm>
          <a:prstGeom prst="line">
            <a:avLst/>
          </a:prstGeom>
          <a:ln w="9525">
            <a:solidFill>
              <a:srgbClr val="00148C"/>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8B47E1-4B99-407A-8282-FC9A50B8C2C5}"/>
              </a:ext>
            </a:extLst>
          </p:cNvPr>
          <p:cNvCxnSpPr>
            <a:cxnSpLocks/>
          </p:cNvCxnSpPr>
          <p:nvPr/>
        </p:nvCxnSpPr>
        <p:spPr>
          <a:xfrm>
            <a:off x="540337" y="4076141"/>
            <a:ext cx="5486400" cy="0"/>
          </a:xfrm>
          <a:prstGeom prst="line">
            <a:avLst/>
          </a:prstGeom>
          <a:ln w="9525">
            <a:solidFill>
              <a:srgbClr val="00008D"/>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331D88-42BF-4EA9-9B51-E7422732CC45}"/>
              </a:ext>
            </a:extLst>
          </p:cNvPr>
          <p:cNvCxnSpPr>
            <a:cxnSpLocks/>
          </p:cNvCxnSpPr>
          <p:nvPr/>
        </p:nvCxnSpPr>
        <p:spPr>
          <a:xfrm>
            <a:off x="540337" y="4674332"/>
            <a:ext cx="5486400" cy="0"/>
          </a:xfrm>
          <a:prstGeom prst="line">
            <a:avLst/>
          </a:prstGeom>
          <a:ln w="9525">
            <a:solidFill>
              <a:srgbClr val="E62C2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63A277B-B231-416A-A5C9-13ABBE2DD685}"/>
              </a:ext>
            </a:extLst>
          </p:cNvPr>
          <p:cNvCxnSpPr>
            <a:cxnSpLocks/>
          </p:cNvCxnSpPr>
          <p:nvPr/>
        </p:nvCxnSpPr>
        <p:spPr>
          <a:xfrm>
            <a:off x="540337" y="5272524"/>
            <a:ext cx="5486400" cy="0"/>
          </a:xfrm>
          <a:prstGeom prst="line">
            <a:avLst/>
          </a:prstGeom>
          <a:ln w="9525">
            <a:solidFill>
              <a:srgbClr val="A8BD3A"/>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173D6BA-C571-4935-B554-76F07D6731E7}"/>
              </a:ext>
            </a:extLst>
          </p:cNvPr>
          <p:cNvSpPr txBox="1"/>
          <p:nvPr/>
        </p:nvSpPr>
        <p:spPr>
          <a:xfrm>
            <a:off x="6481794" y="1801997"/>
            <a:ext cx="313839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Theft Risk Assessment Data (TRAS) </a:t>
            </a:r>
          </a:p>
        </p:txBody>
      </p:sp>
      <p:sp>
        <p:nvSpPr>
          <p:cNvPr id="40" name="TextBox 39">
            <a:extLst>
              <a:ext uri="{FF2B5EF4-FFF2-40B4-BE49-F238E27FC236}">
                <a16:creationId xmlns:a16="http://schemas.microsoft.com/office/drawing/2014/main" id="{F39DF3D8-39A7-4DB0-9FD1-492183E3C2B5}"/>
              </a:ext>
            </a:extLst>
          </p:cNvPr>
          <p:cNvSpPr txBox="1"/>
          <p:nvPr/>
        </p:nvSpPr>
        <p:spPr>
          <a:xfrm>
            <a:off x="6481794" y="2293594"/>
            <a:ext cx="313839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Reconciliation by month </a:t>
            </a:r>
          </a:p>
        </p:txBody>
      </p:sp>
      <p:sp>
        <p:nvSpPr>
          <p:cNvPr id="41" name="TextBox 40">
            <a:extLst>
              <a:ext uri="{FF2B5EF4-FFF2-40B4-BE49-F238E27FC236}">
                <a16:creationId xmlns:a16="http://schemas.microsoft.com/office/drawing/2014/main" id="{A3F3E08F-65C4-4449-ADFC-8EC2F3CA1D39}"/>
              </a:ext>
            </a:extLst>
          </p:cNvPr>
          <p:cNvSpPr txBox="1"/>
          <p:nvPr/>
        </p:nvSpPr>
        <p:spPr>
          <a:xfrm>
            <a:off x="6481794" y="2569432"/>
            <a:ext cx="313839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Theft of Gas reporting </a:t>
            </a:r>
          </a:p>
        </p:txBody>
      </p:sp>
      <p:sp>
        <p:nvSpPr>
          <p:cNvPr id="46" name="TextBox 45">
            <a:extLst>
              <a:ext uri="{FF2B5EF4-FFF2-40B4-BE49-F238E27FC236}">
                <a16:creationId xmlns:a16="http://schemas.microsoft.com/office/drawing/2014/main" id="{084AE820-1FB1-4D14-8C88-A9A039CF5AB4}"/>
              </a:ext>
            </a:extLst>
          </p:cNvPr>
          <p:cNvSpPr txBox="1"/>
          <p:nvPr/>
        </p:nvSpPr>
        <p:spPr>
          <a:xfrm>
            <a:off x="6485949" y="2932632"/>
            <a:ext cx="17610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Gas Total Shrinkage </a:t>
            </a:r>
          </a:p>
        </p:txBody>
      </p:sp>
      <p:sp>
        <p:nvSpPr>
          <p:cNvPr id="47" name="TextBox 46">
            <a:extLst>
              <a:ext uri="{FF2B5EF4-FFF2-40B4-BE49-F238E27FC236}">
                <a16:creationId xmlns:a16="http://schemas.microsoft.com/office/drawing/2014/main" id="{B0D7C160-ACE8-4712-A86A-93D04CEC9F69}"/>
              </a:ext>
            </a:extLst>
          </p:cNvPr>
          <p:cNvSpPr txBox="1"/>
          <p:nvPr/>
        </p:nvSpPr>
        <p:spPr>
          <a:xfrm>
            <a:off x="9252015" y="2901418"/>
            <a:ext cx="18084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Gas Total Assessed </a:t>
            </a:r>
          </a:p>
        </p:txBody>
      </p:sp>
      <p:sp>
        <p:nvSpPr>
          <p:cNvPr id="48" name="TextBox 47">
            <a:extLst>
              <a:ext uri="{FF2B5EF4-FFF2-40B4-BE49-F238E27FC236}">
                <a16:creationId xmlns:a16="http://schemas.microsoft.com/office/drawing/2014/main" id="{E794D65A-EE0E-4D4A-ADAF-E8CFC59F894D}"/>
              </a:ext>
            </a:extLst>
          </p:cNvPr>
          <p:cNvSpPr txBox="1"/>
          <p:nvPr/>
        </p:nvSpPr>
        <p:spPr>
          <a:xfrm>
            <a:off x="6481794" y="3164654"/>
            <a:ext cx="13843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Demand Total </a:t>
            </a:r>
          </a:p>
        </p:txBody>
      </p:sp>
      <p:sp>
        <p:nvSpPr>
          <p:cNvPr id="49" name="TextBox 48">
            <a:extLst>
              <a:ext uri="{FF2B5EF4-FFF2-40B4-BE49-F238E27FC236}">
                <a16:creationId xmlns:a16="http://schemas.microsoft.com/office/drawing/2014/main" id="{3FB1B0E4-082E-46B8-BB81-61F8941F4E35}"/>
              </a:ext>
            </a:extLst>
          </p:cNvPr>
          <p:cNvSpPr txBox="1"/>
          <p:nvPr/>
        </p:nvSpPr>
        <p:spPr>
          <a:xfrm>
            <a:off x="9256171" y="3128788"/>
            <a:ext cx="13843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Temperature</a:t>
            </a:r>
          </a:p>
        </p:txBody>
      </p:sp>
      <p:sp>
        <p:nvSpPr>
          <p:cNvPr id="50" name="TextBox 49">
            <a:extLst>
              <a:ext uri="{FF2B5EF4-FFF2-40B4-BE49-F238E27FC236}">
                <a16:creationId xmlns:a16="http://schemas.microsoft.com/office/drawing/2014/main" id="{5D2312C8-60EB-4D20-9FB6-A84DBF18C3CF}"/>
              </a:ext>
            </a:extLst>
          </p:cNvPr>
          <p:cNvSpPr txBox="1"/>
          <p:nvPr/>
        </p:nvSpPr>
        <p:spPr>
          <a:xfrm>
            <a:off x="6485949" y="3535121"/>
            <a:ext cx="260725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GSP Group take corrected 3ySFRF</a:t>
            </a:r>
          </a:p>
        </p:txBody>
      </p:sp>
      <p:sp>
        <p:nvSpPr>
          <p:cNvPr id="51" name="TextBox 50">
            <a:extLst>
              <a:ext uri="{FF2B5EF4-FFF2-40B4-BE49-F238E27FC236}">
                <a16:creationId xmlns:a16="http://schemas.microsoft.com/office/drawing/2014/main" id="{4B4E0CBB-DA88-45EA-B29A-E72AAF64F485}"/>
              </a:ext>
            </a:extLst>
          </p:cNvPr>
          <p:cNvSpPr txBox="1"/>
          <p:nvPr/>
        </p:nvSpPr>
        <p:spPr>
          <a:xfrm>
            <a:off x="9252014" y="3464536"/>
            <a:ext cx="249910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GSP Aggregated Metered Volume</a:t>
            </a:r>
          </a:p>
        </p:txBody>
      </p:sp>
      <p:sp>
        <p:nvSpPr>
          <p:cNvPr id="52" name="TextBox 51">
            <a:extLst>
              <a:ext uri="{FF2B5EF4-FFF2-40B4-BE49-F238E27FC236}">
                <a16:creationId xmlns:a16="http://schemas.microsoft.com/office/drawing/2014/main" id="{D6B2EABB-15F3-4839-91FC-23A64183D772}"/>
              </a:ext>
            </a:extLst>
          </p:cNvPr>
          <p:cNvSpPr txBox="1"/>
          <p:nvPr/>
        </p:nvSpPr>
        <p:spPr>
          <a:xfrm>
            <a:off x="6481794" y="3767143"/>
            <a:ext cx="13843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ADR components</a:t>
            </a:r>
          </a:p>
        </p:txBody>
      </p:sp>
      <p:sp>
        <p:nvSpPr>
          <p:cNvPr id="53" name="TextBox 52">
            <a:extLst>
              <a:ext uri="{FF2B5EF4-FFF2-40B4-BE49-F238E27FC236}">
                <a16:creationId xmlns:a16="http://schemas.microsoft.com/office/drawing/2014/main" id="{8EC4D2C3-D01B-491C-A47E-9F461242851E}"/>
              </a:ext>
            </a:extLst>
          </p:cNvPr>
          <p:cNvSpPr txBox="1"/>
          <p:nvPr/>
        </p:nvSpPr>
        <p:spPr>
          <a:xfrm>
            <a:off x="9264353" y="3753584"/>
            <a:ext cx="18051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P315+P0276+p0277</a:t>
            </a:r>
          </a:p>
        </p:txBody>
      </p:sp>
      <p:sp>
        <p:nvSpPr>
          <p:cNvPr id="54" name="TextBox 53">
            <a:extLst>
              <a:ext uri="{FF2B5EF4-FFF2-40B4-BE49-F238E27FC236}">
                <a16:creationId xmlns:a16="http://schemas.microsoft.com/office/drawing/2014/main" id="{E539FDF4-91B9-4356-8F2E-F63FE079571A}"/>
              </a:ext>
            </a:extLst>
          </p:cNvPr>
          <p:cNvSpPr txBox="1"/>
          <p:nvPr/>
        </p:nvSpPr>
        <p:spPr>
          <a:xfrm>
            <a:off x="6481794" y="4247216"/>
            <a:ext cx="313839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Reports on energy theft </a:t>
            </a:r>
          </a:p>
        </p:txBody>
      </p:sp>
      <p:sp>
        <p:nvSpPr>
          <p:cNvPr id="55" name="TextBox 54">
            <a:extLst>
              <a:ext uri="{FF2B5EF4-FFF2-40B4-BE49-F238E27FC236}">
                <a16:creationId xmlns:a16="http://schemas.microsoft.com/office/drawing/2014/main" id="{C5C63187-3D50-41BE-8567-C457E3BA3939}"/>
              </a:ext>
            </a:extLst>
          </p:cNvPr>
          <p:cNvSpPr txBox="1"/>
          <p:nvPr/>
        </p:nvSpPr>
        <p:spPr>
          <a:xfrm>
            <a:off x="6481793" y="4661406"/>
            <a:ext cx="1860408" cy="260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Deprivation data </a:t>
            </a:r>
          </a:p>
        </p:txBody>
      </p:sp>
      <p:sp>
        <p:nvSpPr>
          <p:cNvPr id="56" name="TextBox 55">
            <a:extLst>
              <a:ext uri="{FF2B5EF4-FFF2-40B4-BE49-F238E27FC236}">
                <a16:creationId xmlns:a16="http://schemas.microsoft.com/office/drawing/2014/main" id="{2476A110-7365-4AF9-9B32-0B4EA165FB04}"/>
              </a:ext>
            </a:extLst>
          </p:cNvPr>
          <p:cNvSpPr txBox="1"/>
          <p:nvPr/>
        </p:nvSpPr>
        <p:spPr>
          <a:xfrm>
            <a:off x="6481793" y="4826213"/>
            <a:ext cx="1860408" cy="260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Crime data </a:t>
            </a:r>
          </a:p>
        </p:txBody>
      </p:sp>
      <p:sp>
        <p:nvSpPr>
          <p:cNvPr id="57" name="TextBox 56">
            <a:extLst>
              <a:ext uri="{FF2B5EF4-FFF2-40B4-BE49-F238E27FC236}">
                <a16:creationId xmlns:a16="http://schemas.microsoft.com/office/drawing/2014/main" id="{7E31B34E-0AA1-4E02-BACC-22DF9ED12128}"/>
              </a:ext>
            </a:extLst>
          </p:cNvPr>
          <p:cNvSpPr txBox="1"/>
          <p:nvPr/>
        </p:nvSpPr>
        <p:spPr>
          <a:xfrm>
            <a:off x="6483493" y="4997650"/>
            <a:ext cx="1860408" cy="260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Fuel poverty </a:t>
            </a:r>
          </a:p>
        </p:txBody>
      </p:sp>
      <p:sp>
        <p:nvSpPr>
          <p:cNvPr id="58" name="TextBox 57">
            <a:extLst>
              <a:ext uri="{FF2B5EF4-FFF2-40B4-BE49-F238E27FC236}">
                <a16:creationId xmlns:a16="http://schemas.microsoft.com/office/drawing/2014/main" id="{751FFDCD-01E5-48F0-A572-9A07B1EFB928}"/>
              </a:ext>
            </a:extLst>
          </p:cNvPr>
          <p:cNvSpPr txBox="1"/>
          <p:nvPr/>
        </p:nvSpPr>
        <p:spPr>
          <a:xfrm>
            <a:off x="8359738" y="4675464"/>
            <a:ext cx="1860408" cy="260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Rural/Urban </a:t>
            </a:r>
          </a:p>
        </p:txBody>
      </p:sp>
      <p:sp>
        <p:nvSpPr>
          <p:cNvPr id="59" name="TextBox 58">
            <a:extLst>
              <a:ext uri="{FF2B5EF4-FFF2-40B4-BE49-F238E27FC236}">
                <a16:creationId xmlns:a16="http://schemas.microsoft.com/office/drawing/2014/main" id="{8F72C48B-ED8C-4CD4-9699-7018407913A3}"/>
              </a:ext>
            </a:extLst>
          </p:cNvPr>
          <p:cNvSpPr txBox="1"/>
          <p:nvPr/>
        </p:nvSpPr>
        <p:spPr>
          <a:xfrm>
            <a:off x="8359738" y="4840271"/>
            <a:ext cx="1860408" cy="260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Population density </a:t>
            </a:r>
          </a:p>
        </p:txBody>
      </p:sp>
      <p:sp>
        <p:nvSpPr>
          <p:cNvPr id="60" name="TextBox 59">
            <a:extLst>
              <a:ext uri="{FF2B5EF4-FFF2-40B4-BE49-F238E27FC236}">
                <a16:creationId xmlns:a16="http://schemas.microsoft.com/office/drawing/2014/main" id="{7D127114-9F7E-4297-A386-3FD1E339DA1E}"/>
              </a:ext>
            </a:extLst>
          </p:cNvPr>
          <p:cNvSpPr txBox="1"/>
          <p:nvPr/>
        </p:nvSpPr>
        <p:spPr>
          <a:xfrm>
            <a:off x="8361438" y="5011708"/>
            <a:ext cx="1860408" cy="260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Spatial data </a:t>
            </a:r>
          </a:p>
        </p:txBody>
      </p:sp>
      <p:sp>
        <p:nvSpPr>
          <p:cNvPr id="61" name="TextBox 60">
            <a:extLst>
              <a:ext uri="{FF2B5EF4-FFF2-40B4-BE49-F238E27FC236}">
                <a16:creationId xmlns:a16="http://schemas.microsoft.com/office/drawing/2014/main" id="{D638E6E5-52D0-42F2-BFAC-5A15A79CD5C8}"/>
              </a:ext>
            </a:extLst>
          </p:cNvPr>
          <p:cNvSpPr txBox="1"/>
          <p:nvPr/>
        </p:nvSpPr>
        <p:spPr>
          <a:xfrm>
            <a:off x="9890718" y="4668834"/>
            <a:ext cx="1860408" cy="260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Housing</a:t>
            </a:r>
          </a:p>
        </p:txBody>
      </p:sp>
      <p:sp>
        <p:nvSpPr>
          <p:cNvPr id="62" name="TextBox 61">
            <a:extLst>
              <a:ext uri="{FF2B5EF4-FFF2-40B4-BE49-F238E27FC236}">
                <a16:creationId xmlns:a16="http://schemas.microsoft.com/office/drawing/2014/main" id="{21CB6D22-95F6-4C47-B626-802B73C77071}"/>
              </a:ext>
            </a:extLst>
          </p:cNvPr>
          <p:cNvSpPr txBox="1"/>
          <p:nvPr/>
        </p:nvSpPr>
        <p:spPr>
          <a:xfrm>
            <a:off x="6517766" y="5524362"/>
            <a:ext cx="18604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Confirmed theft post TRAS </a:t>
            </a:r>
          </a:p>
        </p:txBody>
      </p:sp>
      <p:cxnSp>
        <p:nvCxnSpPr>
          <p:cNvPr id="17" name="Straight Connector 16">
            <a:extLst>
              <a:ext uri="{FF2B5EF4-FFF2-40B4-BE49-F238E27FC236}">
                <a16:creationId xmlns:a16="http://schemas.microsoft.com/office/drawing/2014/main" id="{3F188158-8316-4E2D-BB56-731F93FA0FB1}"/>
              </a:ext>
            </a:extLst>
          </p:cNvPr>
          <p:cNvCxnSpPr>
            <a:cxnSpLocks/>
          </p:cNvCxnSpPr>
          <p:nvPr/>
        </p:nvCxnSpPr>
        <p:spPr>
          <a:xfrm>
            <a:off x="8941384" y="2879759"/>
            <a:ext cx="0" cy="1196382"/>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EB1CA90-A453-481A-AFBF-75215CD4E64C}"/>
              </a:ext>
            </a:extLst>
          </p:cNvPr>
          <p:cNvCxnSpPr>
            <a:cxnSpLocks/>
          </p:cNvCxnSpPr>
          <p:nvPr/>
        </p:nvCxnSpPr>
        <p:spPr>
          <a:xfrm>
            <a:off x="8042224" y="4675464"/>
            <a:ext cx="0" cy="58249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AC2932E-1F30-4B32-A1B2-7685CEBC353B}"/>
              </a:ext>
            </a:extLst>
          </p:cNvPr>
          <p:cNvCxnSpPr>
            <a:cxnSpLocks/>
          </p:cNvCxnSpPr>
          <p:nvPr/>
        </p:nvCxnSpPr>
        <p:spPr>
          <a:xfrm>
            <a:off x="9810064" y="4675464"/>
            <a:ext cx="0" cy="58249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Freeform: Shape 69">
            <a:extLst>
              <a:ext uri="{FF2B5EF4-FFF2-40B4-BE49-F238E27FC236}">
                <a16:creationId xmlns:a16="http://schemas.microsoft.com/office/drawing/2014/main" id="{09D101B2-7949-4FDD-AA53-3920689335D9}"/>
              </a:ext>
            </a:extLst>
          </p:cNvPr>
          <p:cNvSpPr/>
          <p:nvPr/>
        </p:nvSpPr>
        <p:spPr>
          <a:xfrm rot="16200000">
            <a:off x="4082147" y="1158925"/>
            <a:ext cx="403522" cy="10994626"/>
          </a:xfrm>
          <a:custGeom>
            <a:avLst/>
            <a:gdLst>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813739 w 1103119"/>
              <a:gd name="connsiteY4" fmla="*/ 122634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722299 w 1103119"/>
              <a:gd name="connsiteY4" fmla="*/ 123142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9" fmla="*/ 0 w 1103119"/>
              <a:gd name="connsiteY9" fmla="*/ 0 h 6858000"/>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722299 w 1103119"/>
              <a:gd name="connsiteY4" fmla="*/ 123142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9" fmla="*/ 0 w 1103119"/>
              <a:gd name="connsiteY9" fmla="*/ 0 h 6858000"/>
              <a:gd name="connsiteX0" fmla="*/ 0 w 1105024"/>
              <a:gd name="connsiteY0" fmla="*/ 0 h 6858000"/>
              <a:gd name="connsiteX1" fmla="*/ 1103119 w 1105024"/>
              <a:gd name="connsiteY1" fmla="*/ 0 h 6858000"/>
              <a:gd name="connsiteX2" fmla="*/ 1103119 w 1105024"/>
              <a:gd name="connsiteY2" fmla="*/ 791344 h 6858000"/>
              <a:gd name="connsiteX3" fmla="*/ 1101806 w 1105024"/>
              <a:gd name="connsiteY3" fmla="*/ 791751 h 6858000"/>
              <a:gd name="connsiteX4" fmla="*/ 722299 w 1105024"/>
              <a:gd name="connsiteY4" fmla="*/ 1231424 h 6858000"/>
              <a:gd name="connsiteX5" fmla="*/ 1101806 w 1105024"/>
              <a:gd name="connsiteY5" fmla="*/ 1660937 h 6858000"/>
              <a:gd name="connsiteX6" fmla="*/ 1105024 w 1105024"/>
              <a:gd name="connsiteY6" fmla="*/ 1792790 h 6858000"/>
              <a:gd name="connsiteX7" fmla="*/ 1103119 w 1105024"/>
              <a:gd name="connsiteY7" fmla="*/ 6858000 h 6858000"/>
              <a:gd name="connsiteX8" fmla="*/ 0 w 1105024"/>
              <a:gd name="connsiteY8" fmla="*/ 6858000 h 6858000"/>
              <a:gd name="connsiteX9" fmla="*/ 0 w 1105024"/>
              <a:gd name="connsiteY9" fmla="*/ 0 h 6858000"/>
              <a:gd name="connsiteX0" fmla="*/ 0 w 1113314"/>
              <a:gd name="connsiteY0" fmla="*/ 0 h 6858000"/>
              <a:gd name="connsiteX1" fmla="*/ 1103119 w 1113314"/>
              <a:gd name="connsiteY1" fmla="*/ 0 h 6858000"/>
              <a:gd name="connsiteX2" fmla="*/ 1103119 w 1113314"/>
              <a:gd name="connsiteY2" fmla="*/ 791344 h 6858000"/>
              <a:gd name="connsiteX3" fmla="*/ 1101806 w 1113314"/>
              <a:gd name="connsiteY3" fmla="*/ 791751 h 6858000"/>
              <a:gd name="connsiteX4" fmla="*/ 722299 w 1113314"/>
              <a:gd name="connsiteY4" fmla="*/ 1231424 h 6858000"/>
              <a:gd name="connsiteX5" fmla="*/ 1113236 w 1113314"/>
              <a:gd name="connsiteY5" fmla="*/ 1790477 h 6858000"/>
              <a:gd name="connsiteX6" fmla="*/ 1105024 w 1113314"/>
              <a:gd name="connsiteY6" fmla="*/ 1792790 h 6858000"/>
              <a:gd name="connsiteX7" fmla="*/ 1103119 w 1113314"/>
              <a:gd name="connsiteY7" fmla="*/ 6858000 h 6858000"/>
              <a:gd name="connsiteX8" fmla="*/ 0 w 1113314"/>
              <a:gd name="connsiteY8" fmla="*/ 6858000 h 6858000"/>
              <a:gd name="connsiteX9" fmla="*/ 0 w 1113314"/>
              <a:gd name="connsiteY9" fmla="*/ 0 h 6858000"/>
              <a:gd name="connsiteX0" fmla="*/ 0 w 1113314"/>
              <a:gd name="connsiteY0" fmla="*/ 0 h 6858000"/>
              <a:gd name="connsiteX1" fmla="*/ 1103119 w 1113314"/>
              <a:gd name="connsiteY1" fmla="*/ 0 h 6858000"/>
              <a:gd name="connsiteX2" fmla="*/ 1103119 w 1113314"/>
              <a:gd name="connsiteY2" fmla="*/ 791344 h 6858000"/>
              <a:gd name="connsiteX3" fmla="*/ 1101806 w 1113314"/>
              <a:gd name="connsiteY3" fmla="*/ 791751 h 6858000"/>
              <a:gd name="connsiteX4" fmla="*/ 722299 w 1113314"/>
              <a:gd name="connsiteY4" fmla="*/ 1231424 h 6858000"/>
              <a:gd name="connsiteX5" fmla="*/ 1113236 w 1113314"/>
              <a:gd name="connsiteY5" fmla="*/ 1790477 h 6858000"/>
              <a:gd name="connsiteX6" fmla="*/ 1105024 w 1113314"/>
              <a:gd name="connsiteY6" fmla="*/ 1792790 h 6858000"/>
              <a:gd name="connsiteX7" fmla="*/ 1103119 w 1113314"/>
              <a:gd name="connsiteY7" fmla="*/ 6858000 h 6858000"/>
              <a:gd name="connsiteX8" fmla="*/ 0 w 1113314"/>
              <a:gd name="connsiteY8" fmla="*/ 6858000 h 6858000"/>
              <a:gd name="connsiteX9" fmla="*/ 0 w 1113314"/>
              <a:gd name="connsiteY9" fmla="*/ 0 h 6858000"/>
              <a:gd name="connsiteX0" fmla="*/ 0 w 1114549"/>
              <a:gd name="connsiteY0" fmla="*/ 0 h 6858000"/>
              <a:gd name="connsiteX1" fmla="*/ 1103119 w 1114549"/>
              <a:gd name="connsiteY1" fmla="*/ 0 h 6858000"/>
              <a:gd name="connsiteX2" fmla="*/ 1103119 w 1114549"/>
              <a:gd name="connsiteY2" fmla="*/ 791344 h 6858000"/>
              <a:gd name="connsiteX3" fmla="*/ 1101806 w 1114549"/>
              <a:gd name="connsiteY3" fmla="*/ 79175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03119 w 1114549"/>
              <a:gd name="connsiteY2" fmla="*/ 791344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0739 w 1114549"/>
              <a:gd name="connsiteY2" fmla="*/ 49987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859459 w 1114549"/>
              <a:gd name="connsiteY4" fmla="*/ 122126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40079 w 1114549"/>
              <a:gd name="connsiteY4" fmla="*/ 122126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40079 w 1114549"/>
              <a:gd name="connsiteY4" fmla="*/ 1221264 h 6858000"/>
              <a:gd name="connsiteX5" fmla="*/ 1107521 w 1114549"/>
              <a:gd name="connsiteY5" fmla="*/ 161902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7400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873429 w 1124773"/>
              <a:gd name="connsiteY4" fmla="*/ 120983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8162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24074 w 1124773"/>
              <a:gd name="connsiteY1" fmla="*/ 1905 h 6858000"/>
              <a:gd name="connsiteX2" fmla="*/ 1112644 w 1124773"/>
              <a:gd name="connsiteY2" fmla="*/ 389389 h 6858000"/>
              <a:gd name="connsiteX3" fmla="*/ 1124666 w 1124773"/>
              <a:gd name="connsiteY3" fmla="*/ 749841 h 6858000"/>
              <a:gd name="connsiteX4" fmla="*/ 8162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24666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24666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15141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4074"/>
              <a:gd name="connsiteY0" fmla="*/ 0 h 6858000"/>
              <a:gd name="connsiteX1" fmla="*/ 1124074 w 1124074"/>
              <a:gd name="connsiteY1" fmla="*/ 1905 h 6858000"/>
              <a:gd name="connsiteX2" fmla="*/ 1118359 w 1124074"/>
              <a:gd name="connsiteY2" fmla="*/ 389389 h 6858000"/>
              <a:gd name="connsiteX3" fmla="*/ 1115141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18359 w 1124074"/>
              <a:gd name="connsiteY2" fmla="*/ 389389 h 6858000"/>
              <a:gd name="connsiteX3" fmla="*/ 1120856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120856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120856 w 1124074"/>
              <a:gd name="connsiteY3" fmla="*/ 749841 h 6858000"/>
              <a:gd name="connsiteX4" fmla="*/ 477270 w 1124074"/>
              <a:gd name="connsiteY4" fmla="*/ 1163039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099332 w 1124074"/>
              <a:gd name="connsiteY3" fmla="*/ 890056 h 6858000"/>
              <a:gd name="connsiteX4" fmla="*/ 477270 w 1124074"/>
              <a:gd name="connsiteY4" fmla="*/ 1163039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77270 w 1166727"/>
              <a:gd name="connsiteY4" fmla="*/ 1163039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2345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7098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7098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39836"/>
              <a:gd name="connsiteY0" fmla="*/ 0 h 6858000"/>
              <a:gd name="connsiteX1" fmla="*/ 1124074 w 1139836"/>
              <a:gd name="connsiteY1" fmla="*/ 1905 h 6858000"/>
              <a:gd name="connsiteX2" fmla="*/ 1122169 w 1139836"/>
              <a:gd name="connsiteY2" fmla="*/ 389389 h 6858000"/>
              <a:gd name="connsiteX3" fmla="*/ 1099332 w 1139836"/>
              <a:gd name="connsiteY3" fmla="*/ 890056 h 6858000"/>
              <a:gd name="connsiteX4" fmla="*/ 493413 w 1139836"/>
              <a:gd name="connsiteY4" fmla="*/ 1157098 h 6858000"/>
              <a:gd name="connsiteX5" fmla="*/ 1139807 w 1139836"/>
              <a:gd name="connsiteY5" fmla="*/ 1431282 h 6858000"/>
              <a:gd name="connsiteX6" fmla="*/ 1114549 w 1139836"/>
              <a:gd name="connsiteY6" fmla="*/ 1916615 h 6858000"/>
              <a:gd name="connsiteX7" fmla="*/ 1103119 w 1139836"/>
              <a:gd name="connsiteY7" fmla="*/ 6858000 h 6858000"/>
              <a:gd name="connsiteX8" fmla="*/ 0 w 1139836"/>
              <a:gd name="connsiteY8" fmla="*/ 6858000 h 6858000"/>
              <a:gd name="connsiteX9" fmla="*/ 0 w 113983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836" h="6858000">
                <a:moveTo>
                  <a:pt x="0" y="0"/>
                </a:moveTo>
                <a:lnTo>
                  <a:pt x="1124074" y="1905"/>
                </a:lnTo>
                <a:lnTo>
                  <a:pt x="1122169" y="389389"/>
                </a:lnTo>
                <a:cubicBezTo>
                  <a:pt x="1120461" y="487950"/>
                  <a:pt x="1101040" y="821975"/>
                  <a:pt x="1099332" y="890056"/>
                </a:cubicBezTo>
                <a:cubicBezTo>
                  <a:pt x="1097687" y="1121678"/>
                  <a:pt x="705498" y="1037187"/>
                  <a:pt x="493413" y="1157098"/>
                </a:cubicBezTo>
                <a:cubicBezTo>
                  <a:pt x="717199" y="1281761"/>
                  <a:pt x="1119112" y="1207281"/>
                  <a:pt x="1139807" y="1431282"/>
                </a:cubicBezTo>
                <a:cubicBezTo>
                  <a:pt x="1140880" y="1475233"/>
                  <a:pt x="1113476" y="1872664"/>
                  <a:pt x="1114549" y="1916615"/>
                </a:cubicBezTo>
                <a:lnTo>
                  <a:pt x="1103119" y="6858000"/>
                </a:lnTo>
                <a:lnTo>
                  <a:pt x="0" y="6858000"/>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30CC9E2E-58D4-4B6F-A35C-C7B55EB0E7E9}"/>
              </a:ext>
            </a:extLst>
          </p:cNvPr>
          <p:cNvGrpSpPr/>
          <p:nvPr/>
        </p:nvGrpSpPr>
        <p:grpSpPr>
          <a:xfrm>
            <a:off x="2625318" y="6516227"/>
            <a:ext cx="293608" cy="261097"/>
            <a:chOff x="2401932" y="6512188"/>
            <a:chExt cx="293608" cy="261097"/>
          </a:xfrm>
        </p:grpSpPr>
        <p:sp>
          <p:nvSpPr>
            <p:cNvPr id="72" name="Teardrop 71">
              <a:extLst>
                <a:ext uri="{FF2B5EF4-FFF2-40B4-BE49-F238E27FC236}">
                  <a16:creationId xmlns:a16="http://schemas.microsoft.com/office/drawing/2014/main" id="{F25C6193-17D7-43D0-A41E-39534933284F}"/>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D0A79323-71A0-447E-981A-6AAFB5B982DB}"/>
                </a:ext>
              </a:extLst>
            </p:cNvPr>
            <p:cNvSpPr txBox="1"/>
            <p:nvPr/>
          </p:nvSpPr>
          <p:spPr>
            <a:xfrm>
              <a:off x="240644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grpSp>
      <p:grpSp>
        <p:nvGrpSpPr>
          <p:cNvPr id="79" name="Group 78">
            <a:extLst>
              <a:ext uri="{FF2B5EF4-FFF2-40B4-BE49-F238E27FC236}">
                <a16:creationId xmlns:a16="http://schemas.microsoft.com/office/drawing/2014/main" id="{EF7B0E13-8C28-43EF-B701-F1994C055D1C}"/>
              </a:ext>
            </a:extLst>
          </p:cNvPr>
          <p:cNvGrpSpPr/>
          <p:nvPr/>
        </p:nvGrpSpPr>
        <p:grpSpPr>
          <a:xfrm>
            <a:off x="1503459" y="6509992"/>
            <a:ext cx="299472" cy="260151"/>
            <a:chOff x="2401932" y="6513162"/>
            <a:chExt cx="299472" cy="260151"/>
          </a:xfrm>
        </p:grpSpPr>
        <p:sp>
          <p:nvSpPr>
            <p:cNvPr id="80" name="Teardrop 79">
              <a:extLst>
                <a:ext uri="{FF2B5EF4-FFF2-40B4-BE49-F238E27FC236}">
                  <a16:creationId xmlns:a16="http://schemas.microsoft.com/office/drawing/2014/main" id="{40B34773-29B9-4B88-A855-4FEE678693A1}"/>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516D446A-90E6-4A06-BBA1-958665F758B0}"/>
                </a:ext>
              </a:extLst>
            </p:cNvPr>
            <p:cNvSpPr txBox="1"/>
            <p:nvPr/>
          </p:nvSpPr>
          <p:spPr>
            <a:xfrm>
              <a:off x="2412312" y="6519397"/>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2</a:t>
              </a:r>
            </a:p>
          </p:txBody>
        </p:sp>
      </p:grpSp>
      <p:grpSp>
        <p:nvGrpSpPr>
          <p:cNvPr id="82" name="Group 81">
            <a:extLst>
              <a:ext uri="{FF2B5EF4-FFF2-40B4-BE49-F238E27FC236}">
                <a16:creationId xmlns:a16="http://schemas.microsoft.com/office/drawing/2014/main" id="{27B6A83B-D475-4579-8482-DC7A7C641090}"/>
              </a:ext>
            </a:extLst>
          </p:cNvPr>
          <p:cNvGrpSpPr/>
          <p:nvPr/>
        </p:nvGrpSpPr>
        <p:grpSpPr>
          <a:xfrm>
            <a:off x="4869036" y="6516227"/>
            <a:ext cx="295583" cy="261583"/>
            <a:chOff x="2401932" y="6511702"/>
            <a:chExt cx="295583" cy="261583"/>
          </a:xfrm>
        </p:grpSpPr>
        <p:sp>
          <p:nvSpPr>
            <p:cNvPr id="83" name="Teardrop 82">
              <a:extLst>
                <a:ext uri="{FF2B5EF4-FFF2-40B4-BE49-F238E27FC236}">
                  <a16:creationId xmlns:a16="http://schemas.microsoft.com/office/drawing/2014/main" id="{C189F4EE-E5AD-470E-966B-678FFD5A2BF5}"/>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C8702A11-94C7-4EF4-8730-01643939C004}"/>
                </a:ext>
              </a:extLst>
            </p:cNvPr>
            <p:cNvSpPr txBox="1"/>
            <p:nvPr/>
          </p:nvSpPr>
          <p:spPr>
            <a:xfrm>
              <a:off x="2408423" y="6511702"/>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grpSp>
        <p:nvGrpSpPr>
          <p:cNvPr id="85" name="Group 84">
            <a:extLst>
              <a:ext uri="{FF2B5EF4-FFF2-40B4-BE49-F238E27FC236}">
                <a16:creationId xmlns:a16="http://schemas.microsoft.com/office/drawing/2014/main" id="{AFF2FAD4-90D5-4672-929E-FFB6919B5A48}"/>
              </a:ext>
            </a:extLst>
          </p:cNvPr>
          <p:cNvGrpSpPr/>
          <p:nvPr/>
        </p:nvGrpSpPr>
        <p:grpSpPr>
          <a:xfrm>
            <a:off x="3738595" y="6504508"/>
            <a:ext cx="289092" cy="261487"/>
            <a:chOff x="2393350" y="6511798"/>
            <a:chExt cx="289092" cy="261487"/>
          </a:xfrm>
        </p:grpSpPr>
        <p:sp>
          <p:nvSpPr>
            <p:cNvPr id="86" name="Teardrop 85">
              <a:extLst>
                <a:ext uri="{FF2B5EF4-FFF2-40B4-BE49-F238E27FC236}">
                  <a16:creationId xmlns:a16="http://schemas.microsoft.com/office/drawing/2014/main" id="{F8FF4A0B-4C77-4A55-8CB8-78B3E5407460}"/>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F24617FC-E29A-41CC-84C1-CBF48E68D911}"/>
                </a:ext>
              </a:extLst>
            </p:cNvPr>
            <p:cNvSpPr txBox="1"/>
            <p:nvPr/>
          </p:nvSpPr>
          <p:spPr>
            <a:xfrm>
              <a:off x="2393350" y="651179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grpSp>
      <p:grpSp>
        <p:nvGrpSpPr>
          <p:cNvPr id="88" name="Group 87">
            <a:extLst>
              <a:ext uri="{FF2B5EF4-FFF2-40B4-BE49-F238E27FC236}">
                <a16:creationId xmlns:a16="http://schemas.microsoft.com/office/drawing/2014/main" id="{4E67C57D-84AD-4E2F-80FA-9365CCB0FB90}"/>
              </a:ext>
            </a:extLst>
          </p:cNvPr>
          <p:cNvGrpSpPr/>
          <p:nvPr/>
        </p:nvGrpSpPr>
        <p:grpSpPr>
          <a:xfrm>
            <a:off x="7112754" y="6508273"/>
            <a:ext cx="301498" cy="261097"/>
            <a:chOff x="2401932" y="6512188"/>
            <a:chExt cx="301498" cy="261097"/>
          </a:xfrm>
        </p:grpSpPr>
        <p:sp>
          <p:nvSpPr>
            <p:cNvPr id="89" name="Teardrop 88">
              <a:extLst>
                <a:ext uri="{FF2B5EF4-FFF2-40B4-BE49-F238E27FC236}">
                  <a16:creationId xmlns:a16="http://schemas.microsoft.com/office/drawing/2014/main" id="{B37AB30A-2C99-41D8-BB7C-E044FCDAD8BF}"/>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52065DFB-D535-4A65-A0DA-74A331582834}"/>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7</a:t>
              </a:r>
            </a:p>
          </p:txBody>
        </p:sp>
      </p:grpSp>
      <p:grpSp>
        <p:nvGrpSpPr>
          <p:cNvPr id="91" name="Group 90">
            <a:extLst>
              <a:ext uri="{FF2B5EF4-FFF2-40B4-BE49-F238E27FC236}">
                <a16:creationId xmlns:a16="http://schemas.microsoft.com/office/drawing/2014/main" id="{51A1CC50-33A1-4614-B265-0220C2B81932}"/>
              </a:ext>
            </a:extLst>
          </p:cNvPr>
          <p:cNvGrpSpPr/>
          <p:nvPr/>
        </p:nvGrpSpPr>
        <p:grpSpPr>
          <a:xfrm>
            <a:off x="5990895" y="6513053"/>
            <a:ext cx="299577" cy="260123"/>
            <a:chOff x="2401932" y="6513162"/>
            <a:chExt cx="299577" cy="260123"/>
          </a:xfrm>
        </p:grpSpPr>
        <p:sp>
          <p:nvSpPr>
            <p:cNvPr id="92" name="Teardrop 91">
              <a:extLst>
                <a:ext uri="{FF2B5EF4-FFF2-40B4-BE49-F238E27FC236}">
                  <a16:creationId xmlns:a16="http://schemas.microsoft.com/office/drawing/2014/main" id="{D8BB076A-A1DD-4048-8B1F-4A3B1886EA15}"/>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E2BD0D66-3B3E-4DE5-9791-293E22CF6168}"/>
                </a:ext>
              </a:extLst>
            </p:cNvPr>
            <p:cNvSpPr txBox="1"/>
            <p:nvPr/>
          </p:nvSpPr>
          <p:spPr>
            <a:xfrm>
              <a:off x="2412417" y="6516265"/>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6</a:t>
              </a:r>
            </a:p>
          </p:txBody>
        </p:sp>
      </p:grpSp>
      <p:grpSp>
        <p:nvGrpSpPr>
          <p:cNvPr id="94" name="Group 93">
            <a:extLst>
              <a:ext uri="{FF2B5EF4-FFF2-40B4-BE49-F238E27FC236}">
                <a16:creationId xmlns:a16="http://schemas.microsoft.com/office/drawing/2014/main" id="{09D237A0-A135-412C-96EB-EFA23E32B8D6}"/>
              </a:ext>
            </a:extLst>
          </p:cNvPr>
          <p:cNvGrpSpPr/>
          <p:nvPr/>
        </p:nvGrpSpPr>
        <p:grpSpPr>
          <a:xfrm>
            <a:off x="9356474" y="6508975"/>
            <a:ext cx="297148" cy="260395"/>
            <a:chOff x="2401932" y="6512890"/>
            <a:chExt cx="297148" cy="260395"/>
          </a:xfrm>
        </p:grpSpPr>
        <p:sp>
          <p:nvSpPr>
            <p:cNvPr id="95" name="Teardrop 94">
              <a:extLst>
                <a:ext uri="{FF2B5EF4-FFF2-40B4-BE49-F238E27FC236}">
                  <a16:creationId xmlns:a16="http://schemas.microsoft.com/office/drawing/2014/main" id="{C2DA7849-E3CB-433D-85E2-DF8F63C866CD}"/>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78183D8C-FDC5-49A3-9930-EE70A9FA8F70}"/>
                </a:ext>
              </a:extLst>
            </p:cNvPr>
            <p:cNvSpPr txBox="1"/>
            <p:nvPr/>
          </p:nvSpPr>
          <p:spPr>
            <a:xfrm>
              <a:off x="2409988" y="6512890"/>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9</a:t>
              </a:r>
            </a:p>
          </p:txBody>
        </p:sp>
      </p:grpSp>
      <p:grpSp>
        <p:nvGrpSpPr>
          <p:cNvPr id="97" name="Group 96">
            <a:extLst>
              <a:ext uri="{FF2B5EF4-FFF2-40B4-BE49-F238E27FC236}">
                <a16:creationId xmlns:a16="http://schemas.microsoft.com/office/drawing/2014/main" id="{7D3CD1FA-B18E-4731-984A-DA7D60BE03A3}"/>
              </a:ext>
            </a:extLst>
          </p:cNvPr>
          <p:cNvGrpSpPr/>
          <p:nvPr/>
        </p:nvGrpSpPr>
        <p:grpSpPr>
          <a:xfrm>
            <a:off x="8233628" y="6502016"/>
            <a:ext cx="289092" cy="260388"/>
            <a:chOff x="2400947" y="6512897"/>
            <a:chExt cx="289092" cy="260388"/>
          </a:xfrm>
        </p:grpSpPr>
        <p:sp>
          <p:nvSpPr>
            <p:cNvPr id="98" name="Teardrop 97">
              <a:extLst>
                <a:ext uri="{FF2B5EF4-FFF2-40B4-BE49-F238E27FC236}">
                  <a16:creationId xmlns:a16="http://schemas.microsoft.com/office/drawing/2014/main" id="{8A0210A1-7C71-48B3-9B40-70816F4633C9}"/>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80FE5B04-2F48-4E28-B6A4-0037BCCFD8E9}"/>
                </a:ext>
              </a:extLst>
            </p:cNvPr>
            <p:cNvSpPr txBox="1"/>
            <p:nvPr/>
          </p:nvSpPr>
          <p:spPr>
            <a:xfrm>
              <a:off x="2400947" y="6512897"/>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8</a:t>
              </a:r>
            </a:p>
          </p:txBody>
        </p:sp>
      </p:grpSp>
      <p:grpSp>
        <p:nvGrpSpPr>
          <p:cNvPr id="100" name="Group 99">
            <a:extLst>
              <a:ext uri="{FF2B5EF4-FFF2-40B4-BE49-F238E27FC236}">
                <a16:creationId xmlns:a16="http://schemas.microsoft.com/office/drawing/2014/main" id="{313C009F-49E0-4F66-844A-D422383DA5E0}"/>
              </a:ext>
            </a:extLst>
          </p:cNvPr>
          <p:cNvGrpSpPr/>
          <p:nvPr/>
        </p:nvGrpSpPr>
        <p:grpSpPr>
          <a:xfrm>
            <a:off x="508932" y="6336369"/>
            <a:ext cx="289092" cy="261005"/>
            <a:chOff x="2401484" y="6512280"/>
            <a:chExt cx="289092" cy="261005"/>
          </a:xfrm>
          <a:solidFill>
            <a:schemeClr val="accent3">
              <a:lumMod val="40000"/>
              <a:lumOff val="60000"/>
            </a:schemeClr>
          </a:solidFill>
        </p:grpSpPr>
        <p:sp>
          <p:nvSpPr>
            <p:cNvPr id="101" name="Teardrop 100">
              <a:extLst>
                <a:ext uri="{FF2B5EF4-FFF2-40B4-BE49-F238E27FC236}">
                  <a16:creationId xmlns:a16="http://schemas.microsoft.com/office/drawing/2014/main" id="{AD67AFE3-5072-4D15-B29F-A2EBCC1D9A74}"/>
                </a:ext>
              </a:extLst>
            </p:cNvPr>
            <p:cNvSpPr/>
            <p:nvPr/>
          </p:nvSpPr>
          <p:spPr>
            <a:xfrm rot="8100000">
              <a:off x="2401932" y="6513162"/>
              <a:ext cx="260123" cy="260123"/>
            </a:xfrm>
            <a:prstGeom prst="teardrop">
              <a:avLst/>
            </a:prstGeom>
            <a:noFill/>
            <a:ln w="9525">
              <a:solidFill>
                <a:srgbClr val="4E887E"/>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6E92917E-FB15-4D88-95FC-A869BC25391F}"/>
                </a:ext>
              </a:extLst>
            </p:cNvPr>
            <p:cNvSpPr txBox="1"/>
            <p:nvPr/>
          </p:nvSpPr>
          <p:spPr>
            <a:xfrm>
              <a:off x="2401484" y="6512280"/>
              <a:ext cx="289092"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1</a:t>
              </a:r>
            </a:p>
          </p:txBody>
        </p:sp>
      </p:grpSp>
      <p:sp>
        <p:nvSpPr>
          <p:cNvPr id="107" name="Freeform: Shape 106">
            <a:extLst>
              <a:ext uri="{FF2B5EF4-FFF2-40B4-BE49-F238E27FC236}">
                <a16:creationId xmlns:a16="http://schemas.microsoft.com/office/drawing/2014/main" id="{24D545E1-6E88-436F-B8A3-E1C0F1316487}"/>
              </a:ext>
            </a:extLst>
          </p:cNvPr>
          <p:cNvSpPr/>
          <p:nvPr/>
        </p:nvSpPr>
        <p:spPr>
          <a:xfrm rot="16200000">
            <a:off x="10686738" y="6327327"/>
            <a:ext cx="391172" cy="670172"/>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8420B579-C062-45C2-BF0E-5710A16D8A00}"/>
              </a:ext>
            </a:extLst>
          </p:cNvPr>
          <p:cNvGrpSpPr/>
          <p:nvPr/>
        </p:nvGrpSpPr>
        <p:grpSpPr>
          <a:xfrm>
            <a:off x="10322078" y="6508578"/>
            <a:ext cx="367871" cy="260792"/>
            <a:chOff x="2370756" y="6512493"/>
            <a:chExt cx="367871" cy="260792"/>
          </a:xfrm>
        </p:grpSpPr>
        <p:sp>
          <p:nvSpPr>
            <p:cNvPr id="109" name="Teardrop 108">
              <a:extLst>
                <a:ext uri="{FF2B5EF4-FFF2-40B4-BE49-F238E27FC236}">
                  <a16:creationId xmlns:a16="http://schemas.microsoft.com/office/drawing/2014/main" id="{60EC991D-E0A6-45BC-9495-22632F868148}"/>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F6156419-2D9D-4C0C-95A1-84629E60C085}"/>
                </a:ext>
              </a:extLst>
            </p:cNvPr>
            <p:cNvSpPr txBox="1"/>
            <p:nvPr/>
          </p:nvSpPr>
          <p:spPr>
            <a:xfrm>
              <a:off x="2370756" y="6512493"/>
              <a:ext cx="36787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10</a:t>
              </a:r>
            </a:p>
          </p:txBody>
        </p:sp>
      </p:grpSp>
      <p:sp>
        <p:nvSpPr>
          <p:cNvPr id="5" name="Rectangle 4">
            <a:extLst>
              <a:ext uri="{FF2B5EF4-FFF2-40B4-BE49-F238E27FC236}">
                <a16:creationId xmlns:a16="http://schemas.microsoft.com/office/drawing/2014/main" id="{34853B2E-9426-4B88-9CA2-27EDA80AEAA9}"/>
              </a:ext>
            </a:extLst>
          </p:cNvPr>
          <p:cNvSpPr/>
          <p:nvPr/>
        </p:nvSpPr>
        <p:spPr>
          <a:xfrm>
            <a:off x="-1213405" y="6283377"/>
            <a:ext cx="1213405" cy="75750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85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3">
            <a:alphaModFix amt="35000"/>
            <a:extLst>
              <a:ext uri="{28A0092B-C50C-407E-A947-70E740481C1C}">
                <a14:useLocalDpi xmlns:a14="http://schemas.microsoft.com/office/drawing/2010/main" val="0"/>
              </a:ext>
            </a:extLst>
          </a:blip>
          <a:srcRect l="33482" r="33482"/>
          <a:stretch/>
        </p:blipFill>
        <p:spPr>
          <a:xfrm>
            <a:off x="9171148" y="0"/>
            <a:ext cx="3094995" cy="7026422"/>
          </a:xfrm>
        </p:spPr>
      </p:pic>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grpSp>
        <p:nvGrpSpPr>
          <p:cNvPr id="3" name="Group 2">
            <a:extLst>
              <a:ext uri="{FF2B5EF4-FFF2-40B4-BE49-F238E27FC236}">
                <a16:creationId xmlns:a16="http://schemas.microsoft.com/office/drawing/2014/main" id="{AA667935-85FF-4BA8-9C50-7262EE36CDD0}"/>
              </a:ext>
            </a:extLst>
          </p:cNvPr>
          <p:cNvGrpSpPr/>
          <p:nvPr/>
        </p:nvGrpSpPr>
        <p:grpSpPr>
          <a:xfrm>
            <a:off x="564357" y="2534140"/>
            <a:ext cx="8454514" cy="1958141"/>
            <a:chOff x="879661" y="2245817"/>
            <a:chExt cx="7384732" cy="1293754"/>
          </a:xfrm>
        </p:grpSpPr>
        <p:sp>
          <p:nvSpPr>
            <p:cNvPr id="31" name="Google Shape;1023;p44">
              <a:extLst>
                <a:ext uri="{FF2B5EF4-FFF2-40B4-BE49-F238E27FC236}">
                  <a16:creationId xmlns:a16="http://schemas.microsoft.com/office/drawing/2014/main" id="{69DE326A-95DC-47F5-BCA5-68507A2EE749}"/>
                </a:ext>
              </a:extLst>
            </p:cNvPr>
            <p:cNvSpPr/>
            <p:nvPr/>
          </p:nvSpPr>
          <p:spPr>
            <a:xfrm rot="10800000" flipH="1">
              <a:off x="879661" y="2245817"/>
              <a:ext cx="1673914" cy="1293741"/>
            </a:xfrm>
            <a:custGeom>
              <a:avLst/>
              <a:gdLst/>
              <a:ahLst/>
              <a:cxnLst/>
              <a:rect l="l" t="t" r="r" b="b"/>
              <a:pathLst>
                <a:path w="13483" h="10421" extrusionOk="0">
                  <a:moveTo>
                    <a:pt x="8498" y="1"/>
                  </a:moveTo>
                  <a:cubicBezTo>
                    <a:pt x="8471" y="1"/>
                    <a:pt x="8444" y="5"/>
                    <a:pt x="8417" y="14"/>
                  </a:cubicBezTo>
                  <a:cubicBezTo>
                    <a:pt x="8329" y="49"/>
                    <a:pt x="8277" y="131"/>
                    <a:pt x="8277" y="224"/>
                  </a:cubicBezTo>
                  <a:lnTo>
                    <a:pt x="8277" y="1777"/>
                  </a:lnTo>
                  <a:lnTo>
                    <a:pt x="123" y="1777"/>
                  </a:lnTo>
                  <a:cubicBezTo>
                    <a:pt x="53" y="1777"/>
                    <a:pt x="1" y="1829"/>
                    <a:pt x="1" y="1900"/>
                  </a:cubicBezTo>
                  <a:cubicBezTo>
                    <a:pt x="1" y="1970"/>
                    <a:pt x="53" y="2022"/>
                    <a:pt x="123" y="2022"/>
                  </a:cubicBezTo>
                  <a:lnTo>
                    <a:pt x="8300" y="2022"/>
                  </a:lnTo>
                  <a:cubicBezTo>
                    <a:pt x="8428" y="2022"/>
                    <a:pt x="8528" y="1923"/>
                    <a:pt x="8528" y="1800"/>
                  </a:cubicBezTo>
                  <a:lnTo>
                    <a:pt x="8528" y="289"/>
                  </a:lnTo>
                  <a:lnTo>
                    <a:pt x="13203" y="5209"/>
                  </a:lnTo>
                  <a:lnTo>
                    <a:pt x="8528" y="10135"/>
                  </a:lnTo>
                  <a:lnTo>
                    <a:pt x="8528" y="8623"/>
                  </a:lnTo>
                  <a:cubicBezTo>
                    <a:pt x="8528" y="8553"/>
                    <a:pt x="8469" y="8495"/>
                    <a:pt x="8399" y="8495"/>
                  </a:cubicBezTo>
                  <a:cubicBezTo>
                    <a:pt x="8329" y="8495"/>
                    <a:pt x="8277" y="8553"/>
                    <a:pt x="8277" y="8623"/>
                  </a:cubicBezTo>
                  <a:lnTo>
                    <a:pt x="8277" y="10199"/>
                  </a:lnTo>
                  <a:cubicBezTo>
                    <a:pt x="8277" y="10286"/>
                    <a:pt x="8335" y="10368"/>
                    <a:pt x="8417" y="10403"/>
                  </a:cubicBezTo>
                  <a:cubicBezTo>
                    <a:pt x="8446" y="10415"/>
                    <a:pt x="8475" y="10421"/>
                    <a:pt x="8498" y="10421"/>
                  </a:cubicBezTo>
                  <a:cubicBezTo>
                    <a:pt x="8563" y="10421"/>
                    <a:pt x="8621" y="10397"/>
                    <a:pt x="8662" y="10351"/>
                  </a:cubicBezTo>
                  <a:lnTo>
                    <a:pt x="13401" y="5366"/>
                  </a:lnTo>
                  <a:cubicBezTo>
                    <a:pt x="13483" y="5279"/>
                    <a:pt x="13483" y="5145"/>
                    <a:pt x="13401" y="5057"/>
                  </a:cubicBezTo>
                  <a:lnTo>
                    <a:pt x="8662" y="73"/>
                  </a:lnTo>
                  <a:cubicBezTo>
                    <a:pt x="8617" y="24"/>
                    <a:pt x="8559" y="1"/>
                    <a:pt x="8498" y="1"/>
                  </a:cubicBezTo>
                  <a:close/>
                </a:path>
              </a:pathLst>
            </a:custGeom>
            <a:solidFill>
              <a:srgbClr val="488A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88A40"/>
                </a:solidFill>
                <a:effectLst/>
                <a:uLnTx/>
                <a:uFillTx/>
                <a:latin typeface="Roboto" panose="02000000000000000000" pitchFamily="2" charset="0"/>
                <a:ea typeface="Roboto" panose="02000000000000000000" pitchFamily="2" charset="0"/>
                <a:cs typeface="+mn-cs"/>
              </a:endParaRPr>
            </a:p>
          </p:txBody>
        </p:sp>
        <p:sp>
          <p:nvSpPr>
            <p:cNvPr id="32" name="Google Shape;1024;p44">
              <a:extLst>
                <a:ext uri="{FF2B5EF4-FFF2-40B4-BE49-F238E27FC236}">
                  <a16:creationId xmlns:a16="http://schemas.microsoft.com/office/drawing/2014/main" id="{464837A5-1428-4279-BE0F-C5E1934BBF97}"/>
                </a:ext>
              </a:extLst>
            </p:cNvPr>
            <p:cNvSpPr/>
            <p:nvPr/>
          </p:nvSpPr>
          <p:spPr>
            <a:xfrm rot="10800000" flipH="1">
              <a:off x="4686956" y="2245817"/>
              <a:ext cx="1673790" cy="1293741"/>
            </a:xfrm>
            <a:custGeom>
              <a:avLst/>
              <a:gdLst/>
              <a:ahLst/>
              <a:cxnLst/>
              <a:rect l="l" t="t" r="r" b="b"/>
              <a:pathLst>
                <a:path w="13482" h="10421" extrusionOk="0">
                  <a:moveTo>
                    <a:pt x="8499" y="1"/>
                  </a:moveTo>
                  <a:cubicBezTo>
                    <a:pt x="8471" y="1"/>
                    <a:pt x="8443" y="5"/>
                    <a:pt x="8416" y="14"/>
                  </a:cubicBezTo>
                  <a:cubicBezTo>
                    <a:pt x="8334" y="49"/>
                    <a:pt x="8276" y="131"/>
                    <a:pt x="8276" y="224"/>
                  </a:cubicBezTo>
                  <a:lnTo>
                    <a:pt x="8276" y="1777"/>
                  </a:lnTo>
                  <a:lnTo>
                    <a:pt x="123" y="1777"/>
                  </a:lnTo>
                  <a:cubicBezTo>
                    <a:pt x="58" y="1777"/>
                    <a:pt x="0" y="1829"/>
                    <a:pt x="0" y="1900"/>
                  </a:cubicBezTo>
                  <a:cubicBezTo>
                    <a:pt x="0" y="1970"/>
                    <a:pt x="58" y="2022"/>
                    <a:pt x="123" y="2022"/>
                  </a:cubicBezTo>
                  <a:lnTo>
                    <a:pt x="8305" y="2022"/>
                  </a:lnTo>
                  <a:cubicBezTo>
                    <a:pt x="8428" y="2022"/>
                    <a:pt x="8527" y="1923"/>
                    <a:pt x="8527" y="1800"/>
                  </a:cubicBezTo>
                  <a:lnTo>
                    <a:pt x="8527" y="289"/>
                  </a:lnTo>
                  <a:lnTo>
                    <a:pt x="13202" y="5209"/>
                  </a:lnTo>
                  <a:lnTo>
                    <a:pt x="8527" y="10135"/>
                  </a:lnTo>
                  <a:lnTo>
                    <a:pt x="8527" y="8623"/>
                  </a:lnTo>
                  <a:cubicBezTo>
                    <a:pt x="8527" y="8553"/>
                    <a:pt x="8474" y="8495"/>
                    <a:pt x="8404" y="8495"/>
                  </a:cubicBezTo>
                  <a:cubicBezTo>
                    <a:pt x="8334" y="8495"/>
                    <a:pt x="8276" y="8553"/>
                    <a:pt x="8276" y="8623"/>
                  </a:cubicBezTo>
                  <a:lnTo>
                    <a:pt x="8276" y="10199"/>
                  </a:lnTo>
                  <a:cubicBezTo>
                    <a:pt x="8276" y="10286"/>
                    <a:pt x="8334" y="10368"/>
                    <a:pt x="8422" y="10403"/>
                  </a:cubicBezTo>
                  <a:cubicBezTo>
                    <a:pt x="8445" y="10415"/>
                    <a:pt x="8474" y="10421"/>
                    <a:pt x="8504" y="10421"/>
                  </a:cubicBezTo>
                  <a:cubicBezTo>
                    <a:pt x="8562" y="10421"/>
                    <a:pt x="8620" y="10397"/>
                    <a:pt x="8667" y="10351"/>
                  </a:cubicBezTo>
                  <a:lnTo>
                    <a:pt x="13400" y="5366"/>
                  </a:lnTo>
                  <a:cubicBezTo>
                    <a:pt x="13482" y="5279"/>
                    <a:pt x="13482" y="5145"/>
                    <a:pt x="13400" y="5057"/>
                  </a:cubicBezTo>
                  <a:lnTo>
                    <a:pt x="8667" y="73"/>
                  </a:lnTo>
                  <a:cubicBezTo>
                    <a:pt x="8622" y="24"/>
                    <a:pt x="8561" y="1"/>
                    <a:pt x="84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33" name="Google Shape;1025;p44">
              <a:extLst>
                <a:ext uri="{FF2B5EF4-FFF2-40B4-BE49-F238E27FC236}">
                  <a16:creationId xmlns:a16="http://schemas.microsoft.com/office/drawing/2014/main" id="{4ED01149-1B33-4036-A7B5-647A413A4457}"/>
                </a:ext>
              </a:extLst>
            </p:cNvPr>
            <p:cNvSpPr/>
            <p:nvPr/>
          </p:nvSpPr>
          <p:spPr>
            <a:xfrm rot="10800000" flipH="1">
              <a:off x="6590479" y="2245830"/>
              <a:ext cx="1673914" cy="1293741"/>
            </a:xfrm>
            <a:custGeom>
              <a:avLst/>
              <a:gdLst/>
              <a:ahLst/>
              <a:cxnLst/>
              <a:rect l="l" t="t" r="r" b="b"/>
              <a:pathLst>
                <a:path w="13483" h="10421" extrusionOk="0">
                  <a:moveTo>
                    <a:pt x="8501" y="1"/>
                  </a:moveTo>
                  <a:cubicBezTo>
                    <a:pt x="8474" y="1"/>
                    <a:pt x="8447" y="5"/>
                    <a:pt x="8422" y="14"/>
                  </a:cubicBezTo>
                  <a:cubicBezTo>
                    <a:pt x="8334" y="49"/>
                    <a:pt x="8282" y="131"/>
                    <a:pt x="8282" y="224"/>
                  </a:cubicBezTo>
                  <a:lnTo>
                    <a:pt x="8282" y="1800"/>
                  </a:lnTo>
                  <a:cubicBezTo>
                    <a:pt x="8282" y="1870"/>
                    <a:pt x="8334" y="1923"/>
                    <a:pt x="8405" y="1923"/>
                  </a:cubicBezTo>
                  <a:cubicBezTo>
                    <a:pt x="8475" y="1923"/>
                    <a:pt x="8527" y="1870"/>
                    <a:pt x="8527" y="1800"/>
                  </a:cubicBezTo>
                  <a:lnTo>
                    <a:pt x="8527" y="289"/>
                  </a:lnTo>
                  <a:lnTo>
                    <a:pt x="13202" y="5209"/>
                  </a:lnTo>
                  <a:lnTo>
                    <a:pt x="8527" y="10135"/>
                  </a:lnTo>
                  <a:lnTo>
                    <a:pt x="8527" y="8623"/>
                  </a:lnTo>
                  <a:cubicBezTo>
                    <a:pt x="8527" y="8500"/>
                    <a:pt x="8428" y="8395"/>
                    <a:pt x="8305" y="8395"/>
                  </a:cubicBezTo>
                  <a:lnTo>
                    <a:pt x="129" y="8395"/>
                  </a:lnTo>
                  <a:cubicBezTo>
                    <a:pt x="59" y="8395"/>
                    <a:pt x="0" y="8454"/>
                    <a:pt x="0" y="8524"/>
                  </a:cubicBezTo>
                  <a:cubicBezTo>
                    <a:pt x="0" y="8588"/>
                    <a:pt x="59" y="8646"/>
                    <a:pt x="129" y="8646"/>
                  </a:cubicBezTo>
                  <a:lnTo>
                    <a:pt x="8282" y="8646"/>
                  </a:lnTo>
                  <a:lnTo>
                    <a:pt x="8282" y="10199"/>
                  </a:lnTo>
                  <a:cubicBezTo>
                    <a:pt x="8282" y="10286"/>
                    <a:pt x="8334" y="10368"/>
                    <a:pt x="8422" y="10403"/>
                  </a:cubicBezTo>
                  <a:cubicBezTo>
                    <a:pt x="8445" y="10415"/>
                    <a:pt x="8475" y="10421"/>
                    <a:pt x="8504" y="10421"/>
                  </a:cubicBezTo>
                  <a:cubicBezTo>
                    <a:pt x="8562" y="10421"/>
                    <a:pt x="8620" y="10397"/>
                    <a:pt x="8667" y="10351"/>
                  </a:cubicBezTo>
                  <a:lnTo>
                    <a:pt x="13400" y="5366"/>
                  </a:lnTo>
                  <a:cubicBezTo>
                    <a:pt x="13482" y="5279"/>
                    <a:pt x="13482" y="5139"/>
                    <a:pt x="13400" y="5057"/>
                  </a:cubicBezTo>
                  <a:lnTo>
                    <a:pt x="8667" y="73"/>
                  </a:lnTo>
                  <a:cubicBezTo>
                    <a:pt x="8623" y="24"/>
                    <a:pt x="8561" y="1"/>
                    <a:pt x="8501" y="1"/>
                  </a:cubicBezTo>
                  <a:close/>
                </a:path>
              </a:pathLst>
            </a:custGeom>
            <a:solidFill>
              <a:schemeClr val="accent5">
                <a:lumMod val="60000"/>
                <a:lumOff val="40000"/>
              </a:schemeClr>
            </a:solidFill>
            <a:ln>
              <a:solidFill>
                <a:srgbClr val="C6DEDA"/>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34" name="Google Shape;1026;p44">
              <a:extLst>
                <a:ext uri="{FF2B5EF4-FFF2-40B4-BE49-F238E27FC236}">
                  <a16:creationId xmlns:a16="http://schemas.microsoft.com/office/drawing/2014/main" id="{6760CF98-65A4-4760-B4EB-324ED6C7335C}"/>
                </a:ext>
              </a:extLst>
            </p:cNvPr>
            <p:cNvSpPr/>
            <p:nvPr/>
          </p:nvSpPr>
          <p:spPr>
            <a:xfrm rot="10800000" flipH="1">
              <a:off x="2783308" y="2245817"/>
              <a:ext cx="1673914" cy="1293741"/>
            </a:xfrm>
            <a:custGeom>
              <a:avLst/>
              <a:gdLst/>
              <a:ahLst/>
              <a:cxnLst/>
              <a:rect l="l" t="t" r="r" b="b"/>
              <a:pathLst>
                <a:path w="13483" h="10421" extrusionOk="0">
                  <a:moveTo>
                    <a:pt x="8498" y="1"/>
                  </a:moveTo>
                  <a:cubicBezTo>
                    <a:pt x="8471" y="1"/>
                    <a:pt x="8444" y="5"/>
                    <a:pt x="8417" y="14"/>
                  </a:cubicBezTo>
                  <a:cubicBezTo>
                    <a:pt x="8335" y="49"/>
                    <a:pt x="8277" y="131"/>
                    <a:pt x="8277" y="224"/>
                  </a:cubicBezTo>
                  <a:lnTo>
                    <a:pt x="8277" y="1800"/>
                  </a:lnTo>
                  <a:cubicBezTo>
                    <a:pt x="8277" y="1870"/>
                    <a:pt x="8335" y="1923"/>
                    <a:pt x="8399" y="1923"/>
                  </a:cubicBezTo>
                  <a:cubicBezTo>
                    <a:pt x="8469" y="1923"/>
                    <a:pt x="8528" y="1870"/>
                    <a:pt x="8528" y="1800"/>
                  </a:cubicBezTo>
                  <a:lnTo>
                    <a:pt x="8528" y="289"/>
                  </a:lnTo>
                  <a:lnTo>
                    <a:pt x="13203" y="5209"/>
                  </a:lnTo>
                  <a:lnTo>
                    <a:pt x="8528" y="10135"/>
                  </a:lnTo>
                  <a:lnTo>
                    <a:pt x="8528" y="8623"/>
                  </a:lnTo>
                  <a:cubicBezTo>
                    <a:pt x="8528" y="8500"/>
                    <a:pt x="8429" y="8395"/>
                    <a:pt x="8300" y="8395"/>
                  </a:cubicBezTo>
                  <a:lnTo>
                    <a:pt x="123" y="8395"/>
                  </a:lnTo>
                  <a:cubicBezTo>
                    <a:pt x="53" y="8395"/>
                    <a:pt x="1" y="8454"/>
                    <a:pt x="1" y="8524"/>
                  </a:cubicBezTo>
                  <a:cubicBezTo>
                    <a:pt x="1" y="8588"/>
                    <a:pt x="59" y="8646"/>
                    <a:pt x="123" y="8646"/>
                  </a:cubicBezTo>
                  <a:lnTo>
                    <a:pt x="8277" y="8646"/>
                  </a:lnTo>
                  <a:lnTo>
                    <a:pt x="8277" y="10199"/>
                  </a:lnTo>
                  <a:cubicBezTo>
                    <a:pt x="8277" y="10286"/>
                    <a:pt x="8335" y="10368"/>
                    <a:pt x="8417" y="10403"/>
                  </a:cubicBezTo>
                  <a:cubicBezTo>
                    <a:pt x="8446" y="10415"/>
                    <a:pt x="8475" y="10421"/>
                    <a:pt x="8504" y="10421"/>
                  </a:cubicBezTo>
                  <a:cubicBezTo>
                    <a:pt x="8563" y="10421"/>
                    <a:pt x="8621" y="10397"/>
                    <a:pt x="8662" y="10351"/>
                  </a:cubicBezTo>
                  <a:lnTo>
                    <a:pt x="13401" y="5366"/>
                  </a:lnTo>
                  <a:cubicBezTo>
                    <a:pt x="13483" y="5279"/>
                    <a:pt x="13483" y="5139"/>
                    <a:pt x="13401" y="5057"/>
                  </a:cubicBezTo>
                  <a:lnTo>
                    <a:pt x="8662" y="73"/>
                  </a:lnTo>
                  <a:cubicBezTo>
                    <a:pt x="8618" y="24"/>
                    <a:pt x="8559" y="1"/>
                    <a:pt x="8498" y="1"/>
                  </a:cubicBezTo>
                  <a:close/>
                </a:path>
              </a:pathLst>
            </a:custGeom>
            <a:solidFill>
              <a:srgbClr val="008080"/>
            </a:solidFill>
            <a:ln>
              <a:solidFill>
                <a:srgbClr val="00808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8080"/>
                </a:solidFill>
                <a:effectLst/>
                <a:uLnTx/>
                <a:uFillTx/>
                <a:latin typeface="Roboto" panose="02000000000000000000" pitchFamily="2" charset="0"/>
                <a:ea typeface="Roboto" panose="02000000000000000000" pitchFamily="2" charset="0"/>
                <a:cs typeface="+mn-cs"/>
              </a:endParaRPr>
            </a:p>
          </p:txBody>
        </p:sp>
        <p:sp>
          <p:nvSpPr>
            <p:cNvPr id="35" name="Google Shape;1027;p44">
              <a:extLst>
                <a:ext uri="{FF2B5EF4-FFF2-40B4-BE49-F238E27FC236}">
                  <a16:creationId xmlns:a16="http://schemas.microsoft.com/office/drawing/2014/main" id="{90048CB4-2228-4ACD-90BA-6DFE9B9B5AA0}"/>
                </a:ext>
              </a:extLst>
            </p:cNvPr>
            <p:cNvSpPr txBox="1"/>
            <p:nvPr/>
          </p:nvSpPr>
          <p:spPr>
            <a:xfrm>
              <a:off x="879661" y="2547084"/>
              <a:ext cx="1394770" cy="691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a:ln>
                    <a:noFill/>
                  </a:ln>
                  <a:solidFill>
                    <a:srgbClr val="488A40"/>
                  </a:solidFill>
                  <a:effectLst/>
                  <a:uLnTx/>
                  <a:uFillTx/>
                  <a:latin typeface="Roboto" panose="02000000000000000000" pitchFamily="2" charset="0"/>
                  <a:ea typeface="Roboto" panose="02000000000000000000" pitchFamily="2" charset="0"/>
                  <a:cs typeface="Fira Sans Condensed Medium"/>
                  <a:sym typeface="Fira Sans Condensed Medium"/>
                </a:rPr>
                <a:t>VIDEOS AND MICROPHONES</a:t>
              </a:r>
              <a:endParaRPr kumimoji="0" sz="1400" b="0" i="0" u="none" strike="noStrike" kern="1200" cap="none" spc="0" normalizeH="0" baseline="0" noProof="0">
                <a:ln>
                  <a:noFill/>
                </a:ln>
                <a:solidFill>
                  <a:srgbClr val="488A40"/>
                </a:solidFill>
                <a:effectLst/>
                <a:uLnTx/>
                <a:uFillTx/>
                <a:latin typeface="Roboto" panose="02000000000000000000" pitchFamily="2" charset="0"/>
                <a:ea typeface="Roboto" panose="02000000000000000000" pitchFamily="2" charset="0"/>
                <a:cs typeface="Fira Sans Condensed Medium"/>
                <a:sym typeface="Fira Sans Condensed Medium"/>
              </a:endParaRPr>
            </a:p>
          </p:txBody>
        </p:sp>
        <p:sp>
          <p:nvSpPr>
            <p:cNvPr id="36" name="Google Shape;1028;p44">
              <a:extLst>
                <a:ext uri="{FF2B5EF4-FFF2-40B4-BE49-F238E27FC236}">
                  <a16:creationId xmlns:a16="http://schemas.microsoft.com/office/drawing/2014/main" id="{F58CB04B-F722-484C-8AB3-B2F4BE9871D1}"/>
                </a:ext>
              </a:extLst>
            </p:cNvPr>
            <p:cNvSpPr txBox="1"/>
            <p:nvPr/>
          </p:nvSpPr>
          <p:spPr>
            <a:xfrm>
              <a:off x="2783267" y="2547084"/>
              <a:ext cx="1306500" cy="691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a:ln>
                    <a:noFill/>
                  </a:ln>
                  <a:solidFill>
                    <a:srgbClr val="008080"/>
                  </a:solidFill>
                  <a:effectLst/>
                  <a:uLnTx/>
                  <a:uFillTx/>
                  <a:latin typeface="Roboto" panose="02000000000000000000" pitchFamily="2" charset="0"/>
                  <a:ea typeface="Roboto" panose="02000000000000000000" pitchFamily="2" charset="0"/>
                  <a:cs typeface="Fira Sans Condensed Medium"/>
                  <a:sym typeface="Fira Sans Condensed Medium"/>
                </a:rPr>
                <a:t>EVENT RECORDING</a:t>
              </a:r>
              <a:endParaRPr kumimoji="0" sz="1400" b="0" i="0" u="none" strike="noStrike" kern="1200" cap="none" spc="0" normalizeH="0" baseline="0" noProof="0">
                <a:ln>
                  <a:noFill/>
                </a:ln>
                <a:solidFill>
                  <a:srgbClr val="008080"/>
                </a:solidFill>
                <a:effectLst/>
                <a:uLnTx/>
                <a:uFillTx/>
                <a:latin typeface="Roboto" panose="02000000000000000000" pitchFamily="2" charset="0"/>
                <a:ea typeface="Roboto" panose="02000000000000000000" pitchFamily="2" charset="0"/>
                <a:cs typeface="Fira Sans Condensed Medium"/>
                <a:sym typeface="Fira Sans Condensed Medium"/>
              </a:endParaRPr>
            </a:p>
          </p:txBody>
        </p:sp>
        <p:sp>
          <p:nvSpPr>
            <p:cNvPr id="37" name="Google Shape;1029;p44">
              <a:extLst>
                <a:ext uri="{FF2B5EF4-FFF2-40B4-BE49-F238E27FC236}">
                  <a16:creationId xmlns:a16="http://schemas.microsoft.com/office/drawing/2014/main" id="{B06CF2EB-A3DE-41A0-B49D-E29B4BC7CC1B}"/>
                </a:ext>
              </a:extLst>
            </p:cNvPr>
            <p:cNvSpPr txBox="1"/>
            <p:nvPr/>
          </p:nvSpPr>
          <p:spPr>
            <a:xfrm>
              <a:off x="4686873" y="2547084"/>
              <a:ext cx="1306500" cy="691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a:ln>
                    <a:noFill/>
                  </a:ln>
                  <a:solidFill>
                    <a:srgbClr val="70ADA3"/>
                  </a:solidFill>
                  <a:effectLst/>
                  <a:uLnTx/>
                  <a:uFillTx/>
                  <a:latin typeface="Roboto" panose="02000000000000000000" pitchFamily="2" charset="0"/>
                  <a:ea typeface="Roboto" panose="02000000000000000000" pitchFamily="2" charset="0"/>
                  <a:cs typeface="Fira Sans Condensed Medium"/>
                  <a:sym typeface="Fira Sans Condensed Medium"/>
                </a:rPr>
                <a:t>USE OF SLIDO</a:t>
              </a:r>
              <a:endParaRPr kumimoji="0" sz="1400" b="0" i="0" u="none" strike="noStrike" kern="1200" cap="none" spc="0" normalizeH="0" baseline="0" noProof="0">
                <a:ln>
                  <a:noFill/>
                </a:ln>
                <a:solidFill>
                  <a:srgbClr val="70ADA3"/>
                </a:solidFill>
                <a:effectLst/>
                <a:uLnTx/>
                <a:uFillTx/>
                <a:latin typeface="Roboto" panose="02000000000000000000" pitchFamily="2" charset="0"/>
                <a:ea typeface="Roboto" panose="02000000000000000000" pitchFamily="2" charset="0"/>
                <a:cs typeface="Fira Sans Condensed Medium"/>
                <a:sym typeface="Fira Sans Condensed Medium"/>
              </a:endParaRPr>
            </a:p>
          </p:txBody>
        </p:sp>
        <p:sp>
          <p:nvSpPr>
            <p:cNvPr id="38" name="Google Shape;1030;p44">
              <a:extLst>
                <a:ext uri="{FF2B5EF4-FFF2-40B4-BE49-F238E27FC236}">
                  <a16:creationId xmlns:a16="http://schemas.microsoft.com/office/drawing/2014/main" id="{20EEBB62-329B-4599-9E30-3A41B05D2BB8}"/>
                </a:ext>
              </a:extLst>
            </p:cNvPr>
            <p:cNvSpPr txBox="1"/>
            <p:nvPr/>
          </p:nvSpPr>
          <p:spPr>
            <a:xfrm>
              <a:off x="6590479" y="2547084"/>
              <a:ext cx="1350785" cy="74467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a:ln>
                    <a:noFill/>
                  </a:ln>
                  <a:solidFill>
                    <a:srgbClr val="498934">
                      <a:lumMod val="40000"/>
                      <a:lumOff val="60000"/>
                    </a:srgbClr>
                  </a:solidFill>
                  <a:effectLst/>
                  <a:uLnTx/>
                  <a:uFillTx/>
                  <a:latin typeface="Roboto" panose="02000000000000000000" pitchFamily="2" charset="0"/>
                  <a:ea typeface="Roboto" panose="02000000000000000000" pitchFamily="2" charset="0"/>
                  <a:cs typeface="Fira Sans Condensed Medium"/>
                  <a:sym typeface="Fira Sans Condensed Medium"/>
                </a:rPr>
                <a:t>OPPORTUNITIES FOR Q&amp;A</a:t>
              </a:r>
              <a:endParaRPr kumimoji="0" sz="1400" b="0" i="0" u="none" strike="noStrike" kern="1200" cap="none" spc="0" normalizeH="0" baseline="0" noProof="0">
                <a:ln>
                  <a:noFill/>
                </a:ln>
                <a:solidFill>
                  <a:srgbClr val="498934">
                    <a:lumMod val="40000"/>
                    <a:lumOff val="60000"/>
                  </a:srgbClr>
                </a:solidFill>
                <a:effectLst/>
                <a:uLnTx/>
                <a:uFillTx/>
                <a:latin typeface="Roboto" panose="02000000000000000000" pitchFamily="2" charset="0"/>
                <a:ea typeface="Roboto" panose="02000000000000000000" pitchFamily="2" charset="0"/>
                <a:cs typeface="Fira Sans Condensed Medium"/>
                <a:sym typeface="Fira Sans Condensed Medium"/>
              </a:endParaRPr>
            </a:p>
          </p:txBody>
        </p:sp>
      </p:grpSp>
    </p:spTree>
    <p:extLst>
      <p:ext uri="{BB962C8B-B14F-4D97-AF65-F5344CB8AC3E}">
        <p14:creationId xmlns:p14="http://schemas.microsoft.com/office/powerpoint/2010/main" val="756719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een and white logo&#10;&#10;Description automatically generated with low confidence">
            <a:extLst>
              <a:ext uri="{FF2B5EF4-FFF2-40B4-BE49-F238E27FC236}">
                <a16:creationId xmlns:a16="http://schemas.microsoft.com/office/drawing/2014/main" id="{5E12A8A6-379B-4EAC-A28F-CBB0AF5ACF49}"/>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11" name="Rectangle 10">
            <a:extLst>
              <a:ext uri="{FF2B5EF4-FFF2-40B4-BE49-F238E27FC236}">
                <a16:creationId xmlns:a16="http://schemas.microsoft.com/office/drawing/2014/main" id="{3E625BF5-A0F9-45CA-B5B6-842ECA74E588}"/>
              </a:ext>
            </a:extLst>
          </p:cNvPr>
          <p:cNvSpPr/>
          <p:nvPr/>
        </p:nvSpPr>
        <p:spPr>
          <a:xfrm>
            <a:off x="8974492" y="1521069"/>
            <a:ext cx="1714159" cy="3771557"/>
          </a:xfrm>
          <a:prstGeom prst="rect">
            <a:avLst/>
          </a:prstGeom>
          <a:solidFill>
            <a:schemeClr val="bg1">
              <a:lumMod val="9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89CF745-C991-4C95-B2D8-EC02156A0C59}"/>
              </a:ext>
            </a:extLst>
          </p:cNvPr>
          <p:cNvSpPr/>
          <p:nvPr/>
        </p:nvSpPr>
        <p:spPr>
          <a:xfrm>
            <a:off x="8974492" y="3756686"/>
            <a:ext cx="1714159" cy="1942245"/>
          </a:xfrm>
          <a:prstGeom prst="rect">
            <a:avLst/>
          </a:prstGeom>
          <a:solidFill>
            <a:schemeClr val="bg1"/>
          </a:solid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1830A38-438B-4320-AAF8-0E629509E646}"/>
              </a:ext>
            </a:extLst>
          </p:cNvPr>
          <p:cNvSpPr/>
          <p:nvPr/>
        </p:nvSpPr>
        <p:spPr>
          <a:xfrm>
            <a:off x="545245" y="1521070"/>
            <a:ext cx="8429247" cy="4177861"/>
          </a:xfrm>
          <a:prstGeom prst="rect">
            <a:avLst/>
          </a:prstGeom>
          <a:solidFill>
            <a:schemeClr val="bg1">
              <a:alpha val="28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6D0B6E22-8D72-4AA8-B137-AB1C84A36675}"/>
              </a:ext>
            </a:extLst>
          </p:cNvPr>
          <p:cNvPicPr>
            <a:picLocks noChangeAspect="1"/>
          </p:cNvPicPr>
          <p:nvPr/>
        </p:nvPicPr>
        <p:blipFill>
          <a:blip r:embed="rId4"/>
          <a:stretch>
            <a:fillRect/>
          </a:stretch>
        </p:blipFill>
        <p:spPr>
          <a:xfrm>
            <a:off x="1064398" y="1622251"/>
            <a:ext cx="7366517" cy="3976766"/>
          </a:xfrm>
          <a:prstGeom prst="rect">
            <a:avLst/>
          </a:prstGeom>
        </p:spPr>
      </p:pic>
      <p:sp>
        <p:nvSpPr>
          <p:cNvPr id="2" name="Title 1">
            <a:extLst>
              <a:ext uri="{FF2B5EF4-FFF2-40B4-BE49-F238E27FC236}">
                <a16:creationId xmlns:a16="http://schemas.microsoft.com/office/drawing/2014/main" id="{E55726E5-0517-4C99-8940-2D2FFD3DA7E6}"/>
              </a:ext>
            </a:extLst>
          </p:cNvPr>
          <p:cNvSpPr>
            <a:spLocks noGrp="1"/>
          </p:cNvSpPr>
          <p:nvPr>
            <p:ph type="title"/>
          </p:nvPr>
        </p:nvSpPr>
        <p:spPr>
          <a:xfrm>
            <a:off x="911473" y="400361"/>
            <a:ext cx="9284855" cy="660111"/>
          </a:xfrm>
        </p:spPr>
        <p:txBody>
          <a:bodyPr>
            <a:normAutofit/>
          </a:bodyPr>
          <a:lstStyle/>
          <a:p>
            <a:r>
              <a:rPr lang="en-GB"/>
              <a:t>Linking all the data sources together</a:t>
            </a:r>
          </a:p>
        </p:txBody>
      </p:sp>
      <p:sp>
        <p:nvSpPr>
          <p:cNvPr id="7" name="Rectangle 6">
            <a:extLst>
              <a:ext uri="{FF2B5EF4-FFF2-40B4-BE49-F238E27FC236}">
                <a16:creationId xmlns:a16="http://schemas.microsoft.com/office/drawing/2014/main" id="{A972376B-9BCC-423B-946C-7B99DE096C28}"/>
              </a:ext>
            </a:extLst>
          </p:cNvPr>
          <p:cNvSpPr/>
          <p:nvPr/>
        </p:nvSpPr>
        <p:spPr>
          <a:xfrm>
            <a:off x="9329264" y="4146613"/>
            <a:ext cx="1166512" cy="2457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Calibri" panose="020F0502020204030204"/>
                <a:ea typeface="+mn-ea"/>
                <a:cs typeface="+mn-cs"/>
              </a:rPr>
              <a:t>TRAS and supply data</a:t>
            </a:r>
          </a:p>
        </p:txBody>
      </p:sp>
      <p:sp>
        <p:nvSpPr>
          <p:cNvPr id="8" name="Rectangle 7">
            <a:extLst>
              <a:ext uri="{FF2B5EF4-FFF2-40B4-BE49-F238E27FC236}">
                <a16:creationId xmlns:a16="http://schemas.microsoft.com/office/drawing/2014/main" id="{1F8A3025-6449-4404-B181-62A41D84EF4E}"/>
              </a:ext>
            </a:extLst>
          </p:cNvPr>
          <p:cNvSpPr/>
          <p:nvPr/>
        </p:nvSpPr>
        <p:spPr>
          <a:xfrm>
            <a:off x="9336759" y="4455018"/>
            <a:ext cx="1166512" cy="2457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Calibri" panose="020F0502020204030204"/>
                <a:ea typeface="+mn-ea"/>
                <a:cs typeface="+mn-cs"/>
              </a:rPr>
              <a:t>Confirmed theft</a:t>
            </a:r>
          </a:p>
        </p:txBody>
      </p:sp>
      <p:sp>
        <p:nvSpPr>
          <p:cNvPr id="9" name="Rectangle 8">
            <a:extLst>
              <a:ext uri="{FF2B5EF4-FFF2-40B4-BE49-F238E27FC236}">
                <a16:creationId xmlns:a16="http://schemas.microsoft.com/office/drawing/2014/main" id="{AA6B0ACE-4BDB-47B4-A233-0489324CD0B0}"/>
              </a:ext>
            </a:extLst>
          </p:cNvPr>
          <p:cNvSpPr/>
          <p:nvPr/>
        </p:nvSpPr>
        <p:spPr>
          <a:xfrm>
            <a:off x="9336759" y="4757777"/>
            <a:ext cx="1166512" cy="2457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Calibri" panose="020F0502020204030204"/>
                <a:ea typeface="+mn-ea"/>
                <a:cs typeface="+mn-cs"/>
              </a:rPr>
              <a:t>Predictors</a:t>
            </a:r>
          </a:p>
        </p:txBody>
      </p:sp>
      <p:sp>
        <p:nvSpPr>
          <p:cNvPr id="10" name="Rectangle 9">
            <a:extLst>
              <a:ext uri="{FF2B5EF4-FFF2-40B4-BE49-F238E27FC236}">
                <a16:creationId xmlns:a16="http://schemas.microsoft.com/office/drawing/2014/main" id="{E2D5EC3E-C27D-4648-B2A6-C8C0044A1490}"/>
              </a:ext>
            </a:extLst>
          </p:cNvPr>
          <p:cNvSpPr/>
          <p:nvPr/>
        </p:nvSpPr>
        <p:spPr>
          <a:xfrm>
            <a:off x="9336759" y="5057092"/>
            <a:ext cx="1166512" cy="245754"/>
          </a:xfrm>
          <a:prstGeom prst="rect">
            <a:avLst/>
          </a:prstGeom>
          <a:solidFill>
            <a:srgbClr val="7B5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Calibri" panose="020F0502020204030204"/>
                <a:ea typeface="+mn-ea"/>
                <a:cs typeface="+mn-cs"/>
              </a:rPr>
              <a:t>Geographical</a:t>
            </a:r>
          </a:p>
        </p:txBody>
      </p:sp>
      <p:sp>
        <p:nvSpPr>
          <p:cNvPr id="12" name="TextBox 11">
            <a:extLst>
              <a:ext uri="{FF2B5EF4-FFF2-40B4-BE49-F238E27FC236}">
                <a16:creationId xmlns:a16="http://schemas.microsoft.com/office/drawing/2014/main" id="{6D605CA2-C5B8-4390-BFE8-BA5DD00EA682}"/>
              </a:ext>
            </a:extLst>
          </p:cNvPr>
          <p:cNvSpPr txBox="1"/>
          <p:nvPr/>
        </p:nvSpPr>
        <p:spPr>
          <a:xfrm>
            <a:off x="8990560" y="1798497"/>
            <a:ext cx="1714158"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The logical data model on the left highlights how the sources connect together </a:t>
            </a:r>
          </a:p>
        </p:txBody>
      </p:sp>
      <p:sp>
        <p:nvSpPr>
          <p:cNvPr id="13" name="TextBox 12">
            <a:extLst>
              <a:ext uri="{FF2B5EF4-FFF2-40B4-BE49-F238E27FC236}">
                <a16:creationId xmlns:a16="http://schemas.microsoft.com/office/drawing/2014/main" id="{CB30BBC2-6ACF-4744-B758-729BA489A9B5}"/>
              </a:ext>
            </a:extLst>
          </p:cNvPr>
          <p:cNvSpPr txBox="1"/>
          <p:nvPr/>
        </p:nvSpPr>
        <p:spPr>
          <a:xfrm>
            <a:off x="8990560" y="3333635"/>
            <a:ext cx="1168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cs typeface="+mn-cs"/>
              </a:rPr>
              <a:t>Key:</a:t>
            </a:r>
          </a:p>
        </p:txBody>
      </p:sp>
      <p:sp>
        <p:nvSpPr>
          <p:cNvPr id="47" name="Freeform: Shape 46">
            <a:extLst>
              <a:ext uri="{FF2B5EF4-FFF2-40B4-BE49-F238E27FC236}">
                <a16:creationId xmlns:a16="http://schemas.microsoft.com/office/drawing/2014/main" id="{F6CFA4AD-8CA5-43F4-8B13-CCF73A7DB90C}"/>
              </a:ext>
            </a:extLst>
          </p:cNvPr>
          <p:cNvSpPr/>
          <p:nvPr/>
        </p:nvSpPr>
        <p:spPr>
          <a:xfrm rot="16200000">
            <a:off x="10303730" y="5944319"/>
            <a:ext cx="391171" cy="1436188"/>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4D3C647-8480-4170-956D-072FD111E791}"/>
              </a:ext>
            </a:extLst>
          </p:cNvPr>
          <p:cNvSpPr/>
          <p:nvPr/>
        </p:nvSpPr>
        <p:spPr>
          <a:xfrm rot="16200000">
            <a:off x="5068505" y="1158925"/>
            <a:ext cx="403522" cy="10994626"/>
          </a:xfrm>
          <a:custGeom>
            <a:avLst/>
            <a:gdLst>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813739 w 1103119"/>
              <a:gd name="connsiteY4" fmla="*/ 122634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722299 w 1103119"/>
              <a:gd name="connsiteY4" fmla="*/ 123142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9" fmla="*/ 0 w 1103119"/>
              <a:gd name="connsiteY9" fmla="*/ 0 h 6858000"/>
              <a:gd name="connsiteX0" fmla="*/ 0 w 1103119"/>
              <a:gd name="connsiteY0" fmla="*/ 0 h 6858000"/>
              <a:gd name="connsiteX1" fmla="*/ 1103119 w 1103119"/>
              <a:gd name="connsiteY1" fmla="*/ 0 h 6858000"/>
              <a:gd name="connsiteX2" fmla="*/ 1103119 w 1103119"/>
              <a:gd name="connsiteY2" fmla="*/ 791344 h 6858000"/>
              <a:gd name="connsiteX3" fmla="*/ 1101806 w 1103119"/>
              <a:gd name="connsiteY3" fmla="*/ 791751 h 6858000"/>
              <a:gd name="connsiteX4" fmla="*/ 722299 w 1103119"/>
              <a:gd name="connsiteY4" fmla="*/ 1231424 h 6858000"/>
              <a:gd name="connsiteX5" fmla="*/ 1101806 w 1103119"/>
              <a:gd name="connsiteY5" fmla="*/ 1660937 h 6858000"/>
              <a:gd name="connsiteX6" fmla="*/ 1103119 w 1103119"/>
              <a:gd name="connsiteY6" fmla="*/ 1661345 h 6858000"/>
              <a:gd name="connsiteX7" fmla="*/ 1103119 w 1103119"/>
              <a:gd name="connsiteY7" fmla="*/ 6858000 h 6858000"/>
              <a:gd name="connsiteX8" fmla="*/ 0 w 1103119"/>
              <a:gd name="connsiteY8" fmla="*/ 6858000 h 6858000"/>
              <a:gd name="connsiteX9" fmla="*/ 0 w 1103119"/>
              <a:gd name="connsiteY9" fmla="*/ 0 h 6858000"/>
              <a:gd name="connsiteX0" fmla="*/ 0 w 1105024"/>
              <a:gd name="connsiteY0" fmla="*/ 0 h 6858000"/>
              <a:gd name="connsiteX1" fmla="*/ 1103119 w 1105024"/>
              <a:gd name="connsiteY1" fmla="*/ 0 h 6858000"/>
              <a:gd name="connsiteX2" fmla="*/ 1103119 w 1105024"/>
              <a:gd name="connsiteY2" fmla="*/ 791344 h 6858000"/>
              <a:gd name="connsiteX3" fmla="*/ 1101806 w 1105024"/>
              <a:gd name="connsiteY3" fmla="*/ 791751 h 6858000"/>
              <a:gd name="connsiteX4" fmla="*/ 722299 w 1105024"/>
              <a:gd name="connsiteY4" fmla="*/ 1231424 h 6858000"/>
              <a:gd name="connsiteX5" fmla="*/ 1101806 w 1105024"/>
              <a:gd name="connsiteY5" fmla="*/ 1660937 h 6858000"/>
              <a:gd name="connsiteX6" fmla="*/ 1105024 w 1105024"/>
              <a:gd name="connsiteY6" fmla="*/ 1792790 h 6858000"/>
              <a:gd name="connsiteX7" fmla="*/ 1103119 w 1105024"/>
              <a:gd name="connsiteY7" fmla="*/ 6858000 h 6858000"/>
              <a:gd name="connsiteX8" fmla="*/ 0 w 1105024"/>
              <a:gd name="connsiteY8" fmla="*/ 6858000 h 6858000"/>
              <a:gd name="connsiteX9" fmla="*/ 0 w 1105024"/>
              <a:gd name="connsiteY9" fmla="*/ 0 h 6858000"/>
              <a:gd name="connsiteX0" fmla="*/ 0 w 1113314"/>
              <a:gd name="connsiteY0" fmla="*/ 0 h 6858000"/>
              <a:gd name="connsiteX1" fmla="*/ 1103119 w 1113314"/>
              <a:gd name="connsiteY1" fmla="*/ 0 h 6858000"/>
              <a:gd name="connsiteX2" fmla="*/ 1103119 w 1113314"/>
              <a:gd name="connsiteY2" fmla="*/ 791344 h 6858000"/>
              <a:gd name="connsiteX3" fmla="*/ 1101806 w 1113314"/>
              <a:gd name="connsiteY3" fmla="*/ 791751 h 6858000"/>
              <a:gd name="connsiteX4" fmla="*/ 722299 w 1113314"/>
              <a:gd name="connsiteY4" fmla="*/ 1231424 h 6858000"/>
              <a:gd name="connsiteX5" fmla="*/ 1113236 w 1113314"/>
              <a:gd name="connsiteY5" fmla="*/ 1790477 h 6858000"/>
              <a:gd name="connsiteX6" fmla="*/ 1105024 w 1113314"/>
              <a:gd name="connsiteY6" fmla="*/ 1792790 h 6858000"/>
              <a:gd name="connsiteX7" fmla="*/ 1103119 w 1113314"/>
              <a:gd name="connsiteY7" fmla="*/ 6858000 h 6858000"/>
              <a:gd name="connsiteX8" fmla="*/ 0 w 1113314"/>
              <a:gd name="connsiteY8" fmla="*/ 6858000 h 6858000"/>
              <a:gd name="connsiteX9" fmla="*/ 0 w 1113314"/>
              <a:gd name="connsiteY9" fmla="*/ 0 h 6858000"/>
              <a:gd name="connsiteX0" fmla="*/ 0 w 1113314"/>
              <a:gd name="connsiteY0" fmla="*/ 0 h 6858000"/>
              <a:gd name="connsiteX1" fmla="*/ 1103119 w 1113314"/>
              <a:gd name="connsiteY1" fmla="*/ 0 h 6858000"/>
              <a:gd name="connsiteX2" fmla="*/ 1103119 w 1113314"/>
              <a:gd name="connsiteY2" fmla="*/ 791344 h 6858000"/>
              <a:gd name="connsiteX3" fmla="*/ 1101806 w 1113314"/>
              <a:gd name="connsiteY3" fmla="*/ 791751 h 6858000"/>
              <a:gd name="connsiteX4" fmla="*/ 722299 w 1113314"/>
              <a:gd name="connsiteY4" fmla="*/ 1231424 h 6858000"/>
              <a:gd name="connsiteX5" fmla="*/ 1113236 w 1113314"/>
              <a:gd name="connsiteY5" fmla="*/ 1790477 h 6858000"/>
              <a:gd name="connsiteX6" fmla="*/ 1105024 w 1113314"/>
              <a:gd name="connsiteY6" fmla="*/ 1792790 h 6858000"/>
              <a:gd name="connsiteX7" fmla="*/ 1103119 w 1113314"/>
              <a:gd name="connsiteY7" fmla="*/ 6858000 h 6858000"/>
              <a:gd name="connsiteX8" fmla="*/ 0 w 1113314"/>
              <a:gd name="connsiteY8" fmla="*/ 6858000 h 6858000"/>
              <a:gd name="connsiteX9" fmla="*/ 0 w 1113314"/>
              <a:gd name="connsiteY9" fmla="*/ 0 h 6858000"/>
              <a:gd name="connsiteX0" fmla="*/ 0 w 1114549"/>
              <a:gd name="connsiteY0" fmla="*/ 0 h 6858000"/>
              <a:gd name="connsiteX1" fmla="*/ 1103119 w 1114549"/>
              <a:gd name="connsiteY1" fmla="*/ 0 h 6858000"/>
              <a:gd name="connsiteX2" fmla="*/ 1103119 w 1114549"/>
              <a:gd name="connsiteY2" fmla="*/ 791344 h 6858000"/>
              <a:gd name="connsiteX3" fmla="*/ 1101806 w 1114549"/>
              <a:gd name="connsiteY3" fmla="*/ 79175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03119 w 1114549"/>
              <a:gd name="connsiteY2" fmla="*/ 791344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0739 w 1114549"/>
              <a:gd name="connsiteY2" fmla="*/ 49987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22299 w 1114549"/>
              <a:gd name="connsiteY4" fmla="*/ 123142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859459 w 1114549"/>
              <a:gd name="connsiteY4" fmla="*/ 122126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40079 w 1114549"/>
              <a:gd name="connsiteY4" fmla="*/ 1221264 h 6858000"/>
              <a:gd name="connsiteX5" fmla="*/ 1113236 w 1114549"/>
              <a:gd name="connsiteY5" fmla="*/ 179047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14549"/>
              <a:gd name="connsiteY0" fmla="*/ 0 h 6858000"/>
              <a:gd name="connsiteX1" fmla="*/ 1103119 w 1114549"/>
              <a:gd name="connsiteY1" fmla="*/ 0 h 6858000"/>
              <a:gd name="connsiteX2" fmla="*/ 1112644 w 1114549"/>
              <a:gd name="connsiteY2" fmla="*/ 389389 h 6858000"/>
              <a:gd name="connsiteX3" fmla="*/ 1107521 w 1114549"/>
              <a:gd name="connsiteY3" fmla="*/ 593631 h 6858000"/>
              <a:gd name="connsiteX4" fmla="*/ 740079 w 1114549"/>
              <a:gd name="connsiteY4" fmla="*/ 1221264 h 6858000"/>
              <a:gd name="connsiteX5" fmla="*/ 1107521 w 1114549"/>
              <a:gd name="connsiteY5" fmla="*/ 1619027 h 6858000"/>
              <a:gd name="connsiteX6" fmla="*/ 1114549 w 1114549"/>
              <a:gd name="connsiteY6" fmla="*/ 1916615 h 6858000"/>
              <a:gd name="connsiteX7" fmla="*/ 1103119 w 1114549"/>
              <a:gd name="connsiteY7" fmla="*/ 6858000 h 6858000"/>
              <a:gd name="connsiteX8" fmla="*/ 0 w 1114549"/>
              <a:gd name="connsiteY8" fmla="*/ 6858000 h 6858000"/>
              <a:gd name="connsiteX9" fmla="*/ 0 w 1114549"/>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7400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873429 w 1124773"/>
              <a:gd name="connsiteY4" fmla="*/ 120983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03119 w 1124773"/>
              <a:gd name="connsiteY1" fmla="*/ 0 h 6858000"/>
              <a:gd name="connsiteX2" fmla="*/ 1112644 w 1124773"/>
              <a:gd name="connsiteY2" fmla="*/ 389389 h 6858000"/>
              <a:gd name="connsiteX3" fmla="*/ 1124666 w 1124773"/>
              <a:gd name="connsiteY3" fmla="*/ 749841 h 6858000"/>
              <a:gd name="connsiteX4" fmla="*/ 8162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4773"/>
              <a:gd name="connsiteY0" fmla="*/ 0 h 6858000"/>
              <a:gd name="connsiteX1" fmla="*/ 1124074 w 1124773"/>
              <a:gd name="connsiteY1" fmla="*/ 1905 h 6858000"/>
              <a:gd name="connsiteX2" fmla="*/ 1112644 w 1124773"/>
              <a:gd name="connsiteY2" fmla="*/ 389389 h 6858000"/>
              <a:gd name="connsiteX3" fmla="*/ 1124666 w 1124773"/>
              <a:gd name="connsiteY3" fmla="*/ 749841 h 6858000"/>
              <a:gd name="connsiteX4" fmla="*/ 816279 w 1124773"/>
              <a:gd name="connsiteY4" fmla="*/ 1221264 h 6858000"/>
              <a:gd name="connsiteX5" fmla="*/ 1107521 w 1124773"/>
              <a:gd name="connsiteY5" fmla="*/ 1619027 h 6858000"/>
              <a:gd name="connsiteX6" fmla="*/ 1114549 w 1124773"/>
              <a:gd name="connsiteY6" fmla="*/ 1916615 h 6858000"/>
              <a:gd name="connsiteX7" fmla="*/ 1103119 w 1124773"/>
              <a:gd name="connsiteY7" fmla="*/ 6858000 h 6858000"/>
              <a:gd name="connsiteX8" fmla="*/ 0 w 1124773"/>
              <a:gd name="connsiteY8" fmla="*/ 6858000 h 6858000"/>
              <a:gd name="connsiteX9" fmla="*/ 0 w 1124773"/>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24666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24666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5979"/>
              <a:gd name="connsiteY0" fmla="*/ 0 h 6858000"/>
              <a:gd name="connsiteX1" fmla="*/ 1124074 w 1125979"/>
              <a:gd name="connsiteY1" fmla="*/ 1905 h 6858000"/>
              <a:gd name="connsiteX2" fmla="*/ 1125979 w 1125979"/>
              <a:gd name="connsiteY2" fmla="*/ 389389 h 6858000"/>
              <a:gd name="connsiteX3" fmla="*/ 1115141 w 1125979"/>
              <a:gd name="connsiteY3" fmla="*/ 749841 h 6858000"/>
              <a:gd name="connsiteX4" fmla="*/ 816279 w 1125979"/>
              <a:gd name="connsiteY4" fmla="*/ 1221264 h 6858000"/>
              <a:gd name="connsiteX5" fmla="*/ 1107521 w 1125979"/>
              <a:gd name="connsiteY5" fmla="*/ 1619027 h 6858000"/>
              <a:gd name="connsiteX6" fmla="*/ 1114549 w 1125979"/>
              <a:gd name="connsiteY6" fmla="*/ 1916615 h 6858000"/>
              <a:gd name="connsiteX7" fmla="*/ 1103119 w 1125979"/>
              <a:gd name="connsiteY7" fmla="*/ 6858000 h 6858000"/>
              <a:gd name="connsiteX8" fmla="*/ 0 w 1125979"/>
              <a:gd name="connsiteY8" fmla="*/ 6858000 h 6858000"/>
              <a:gd name="connsiteX9" fmla="*/ 0 w 1125979"/>
              <a:gd name="connsiteY9" fmla="*/ 0 h 6858000"/>
              <a:gd name="connsiteX0" fmla="*/ 0 w 1124074"/>
              <a:gd name="connsiteY0" fmla="*/ 0 h 6858000"/>
              <a:gd name="connsiteX1" fmla="*/ 1124074 w 1124074"/>
              <a:gd name="connsiteY1" fmla="*/ 1905 h 6858000"/>
              <a:gd name="connsiteX2" fmla="*/ 1118359 w 1124074"/>
              <a:gd name="connsiteY2" fmla="*/ 389389 h 6858000"/>
              <a:gd name="connsiteX3" fmla="*/ 1115141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18359 w 1124074"/>
              <a:gd name="connsiteY2" fmla="*/ 389389 h 6858000"/>
              <a:gd name="connsiteX3" fmla="*/ 1120856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120856 w 1124074"/>
              <a:gd name="connsiteY3" fmla="*/ 749841 h 6858000"/>
              <a:gd name="connsiteX4" fmla="*/ 816279 w 1124074"/>
              <a:gd name="connsiteY4" fmla="*/ 1221264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120856 w 1124074"/>
              <a:gd name="connsiteY3" fmla="*/ 749841 h 6858000"/>
              <a:gd name="connsiteX4" fmla="*/ 477270 w 1124074"/>
              <a:gd name="connsiteY4" fmla="*/ 1163039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24074"/>
              <a:gd name="connsiteY0" fmla="*/ 0 h 6858000"/>
              <a:gd name="connsiteX1" fmla="*/ 1124074 w 1124074"/>
              <a:gd name="connsiteY1" fmla="*/ 1905 h 6858000"/>
              <a:gd name="connsiteX2" fmla="*/ 1122169 w 1124074"/>
              <a:gd name="connsiteY2" fmla="*/ 389389 h 6858000"/>
              <a:gd name="connsiteX3" fmla="*/ 1099332 w 1124074"/>
              <a:gd name="connsiteY3" fmla="*/ 890056 h 6858000"/>
              <a:gd name="connsiteX4" fmla="*/ 477270 w 1124074"/>
              <a:gd name="connsiteY4" fmla="*/ 1163039 h 6858000"/>
              <a:gd name="connsiteX5" fmla="*/ 1107521 w 1124074"/>
              <a:gd name="connsiteY5" fmla="*/ 1619027 h 6858000"/>
              <a:gd name="connsiteX6" fmla="*/ 1114549 w 1124074"/>
              <a:gd name="connsiteY6" fmla="*/ 1916615 h 6858000"/>
              <a:gd name="connsiteX7" fmla="*/ 1103119 w 1124074"/>
              <a:gd name="connsiteY7" fmla="*/ 6858000 h 6858000"/>
              <a:gd name="connsiteX8" fmla="*/ 0 w 1124074"/>
              <a:gd name="connsiteY8" fmla="*/ 6858000 h 6858000"/>
              <a:gd name="connsiteX9" fmla="*/ 0 w 1124074"/>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77270 w 1166727"/>
              <a:gd name="connsiteY4" fmla="*/ 1163039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514938 w 1166727"/>
              <a:gd name="connsiteY4" fmla="*/ 1160663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2345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7098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66727"/>
              <a:gd name="connsiteY0" fmla="*/ 0 h 6858000"/>
              <a:gd name="connsiteX1" fmla="*/ 1124074 w 1166727"/>
              <a:gd name="connsiteY1" fmla="*/ 1905 h 6858000"/>
              <a:gd name="connsiteX2" fmla="*/ 1122169 w 1166727"/>
              <a:gd name="connsiteY2" fmla="*/ 389389 h 6858000"/>
              <a:gd name="connsiteX3" fmla="*/ 1099332 w 1166727"/>
              <a:gd name="connsiteY3" fmla="*/ 890056 h 6858000"/>
              <a:gd name="connsiteX4" fmla="*/ 493413 w 1166727"/>
              <a:gd name="connsiteY4" fmla="*/ 1157098 h 6858000"/>
              <a:gd name="connsiteX5" fmla="*/ 1166713 w 1166727"/>
              <a:gd name="connsiteY5" fmla="*/ 1419399 h 6858000"/>
              <a:gd name="connsiteX6" fmla="*/ 1114549 w 1166727"/>
              <a:gd name="connsiteY6" fmla="*/ 1916615 h 6858000"/>
              <a:gd name="connsiteX7" fmla="*/ 1103119 w 1166727"/>
              <a:gd name="connsiteY7" fmla="*/ 6858000 h 6858000"/>
              <a:gd name="connsiteX8" fmla="*/ 0 w 1166727"/>
              <a:gd name="connsiteY8" fmla="*/ 6858000 h 6858000"/>
              <a:gd name="connsiteX9" fmla="*/ 0 w 1166727"/>
              <a:gd name="connsiteY9" fmla="*/ 0 h 6858000"/>
              <a:gd name="connsiteX0" fmla="*/ 0 w 1139836"/>
              <a:gd name="connsiteY0" fmla="*/ 0 h 6858000"/>
              <a:gd name="connsiteX1" fmla="*/ 1124074 w 1139836"/>
              <a:gd name="connsiteY1" fmla="*/ 1905 h 6858000"/>
              <a:gd name="connsiteX2" fmla="*/ 1122169 w 1139836"/>
              <a:gd name="connsiteY2" fmla="*/ 389389 h 6858000"/>
              <a:gd name="connsiteX3" fmla="*/ 1099332 w 1139836"/>
              <a:gd name="connsiteY3" fmla="*/ 890056 h 6858000"/>
              <a:gd name="connsiteX4" fmla="*/ 493413 w 1139836"/>
              <a:gd name="connsiteY4" fmla="*/ 1157098 h 6858000"/>
              <a:gd name="connsiteX5" fmla="*/ 1139807 w 1139836"/>
              <a:gd name="connsiteY5" fmla="*/ 1431282 h 6858000"/>
              <a:gd name="connsiteX6" fmla="*/ 1114549 w 1139836"/>
              <a:gd name="connsiteY6" fmla="*/ 1916615 h 6858000"/>
              <a:gd name="connsiteX7" fmla="*/ 1103119 w 1139836"/>
              <a:gd name="connsiteY7" fmla="*/ 6858000 h 6858000"/>
              <a:gd name="connsiteX8" fmla="*/ 0 w 1139836"/>
              <a:gd name="connsiteY8" fmla="*/ 6858000 h 6858000"/>
              <a:gd name="connsiteX9" fmla="*/ 0 w 113983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836" h="6858000">
                <a:moveTo>
                  <a:pt x="0" y="0"/>
                </a:moveTo>
                <a:lnTo>
                  <a:pt x="1124074" y="1905"/>
                </a:lnTo>
                <a:lnTo>
                  <a:pt x="1122169" y="389389"/>
                </a:lnTo>
                <a:cubicBezTo>
                  <a:pt x="1120461" y="487950"/>
                  <a:pt x="1101040" y="821975"/>
                  <a:pt x="1099332" y="890056"/>
                </a:cubicBezTo>
                <a:cubicBezTo>
                  <a:pt x="1097687" y="1121678"/>
                  <a:pt x="705498" y="1037187"/>
                  <a:pt x="493413" y="1157098"/>
                </a:cubicBezTo>
                <a:cubicBezTo>
                  <a:pt x="717199" y="1281761"/>
                  <a:pt x="1119112" y="1207281"/>
                  <a:pt x="1139807" y="1431282"/>
                </a:cubicBezTo>
                <a:cubicBezTo>
                  <a:pt x="1140880" y="1475233"/>
                  <a:pt x="1113476" y="1872664"/>
                  <a:pt x="1114549" y="1916615"/>
                </a:cubicBezTo>
                <a:lnTo>
                  <a:pt x="1103119" y="6858000"/>
                </a:lnTo>
                <a:lnTo>
                  <a:pt x="0" y="6858000"/>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EBBC8844-FBAA-42E3-B08E-EC44A1894F4B}"/>
              </a:ext>
            </a:extLst>
          </p:cNvPr>
          <p:cNvGrpSpPr/>
          <p:nvPr/>
        </p:nvGrpSpPr>
        <p:grpSpPr>
          <a:xfrm>
            <a:off x="2624346" y="6516713"/>
            <a:ext cx="289092" cy="260611"/>
            <a:chOff x="2400960" y="6512674"/>
            <a:chExt cx="289092" cy="260611"/>
          </a:xfrm>
        </p:grpSpPr>
        <p:sp>
          <p:nvSpPr>
            <p:cNvPr id="50" name="Teardrop 49">
              <a:extLst>
                <a:ext uri="{FF2B5EF4-FFF2-40B4-BE49-F238E27FC236}">
                  <a16:creationId xmlns:a16="http://schemas.microsoft.com/office/drawing/2014/main" id="{85235707-A868-42A1-9C05-A0AD461C89E5}"/>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21EFB7B7-A219-4AC7-A5B4-A45039F576C7}"/>
                </a:ext>
              </a:extLst>
            </p:cNvPr>
            <p:cNvSpPr txBox="1"/>
            <p:nvPr/>
          </p:nvSpPr>
          <p:spPr>
            <a:xfrm>
              <a:off x="2400960" y="6512674"/>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grpSp>
      <p:grpSp>
        <p:nvGrpSpPr>
          <p:cNvPr id="52" name="Group 51">
            <a:extLst>
              <a:ext uri="{FF2B5EF4-FFF2-40B4-BE49-F238E27FC236}">
                <a16:creationId xmlns:a16="http://schemas.microsoft.com/office/drawing/2014/main" id="{A2668B0D-42CE-4585-BF7E-305D8719BF9D}"/>
              </a:ext>
            </a:extLst>
          </p:cNvPr>
          <p:cNvGrpSpPr/>
          <p:nvPr/>
        </p:nvGrpSpPr>
        <p:grpSpPr>
          <a:xfrm>
            <a:off x="500451" y="6495946"/>
            <a:ext cx="301498" cy="261097"/>
            <a:chOff x="2401932" y="6512188"/>
            <a:chExt cx="301498" cy="261097"/>
          </a:xfrm>
        </p:grpSpPr>
        <p:sp>
          <p:nvSpPr>
            <p:cNvPr id="53" name="Teardrop 52">
              <a:extLst>
                <a:ext uri="{FF2B5EF4-FFF2-40B4-BE49-F238E27FC236}">
                  <a16:creationId xmlns:a16="http://schemas.microsoft.com/office/drawing/2014/main" id="{2DF89DE5-22CB-4FB5-BCAD-748C6B9D2940}"/>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1B68BB56-354C-4820-9FFA-867FA92461AA}"/>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t>
              </a:r>
            </a:p>
          </p:txBody>
        </p:sp>
      </p:grpSp>
      <p:grpSp>
        <p:nvGrpSpPr>
          <p:cNvPr id="55" name="Group 54">
            <a:extLst>
              <a:ext uri="{FF2B5EF4-FFF2-40B4-BE49-F238E27FC236}">
                <a16:creationId xmlns:a16="http://schemas.microsoft.com/office/drawing/2014/main" id="{C1DF70A2-4D46-49A8-9E33-83DF8EC304BC}"/>
              </a:ext>
            </a:extLst>
          </p:cNvPr>
          <p:cNvGrpSpPr/>
          <p:nvPr/>
        </p:nvGrpSpPr>
        <p:grpSpPr>
          <a:xfrm>
            <a:off x="4869036" y="6516713"/>
            <a:ext cx="298816" cy="261097"/>
            <a:chOff x="2401932" y="6512188"/>
            <a:chExt cx="298816" cy="261097"/>
          </a:xfrm>
        </p:grpSpPr>
        <p:sp>
          <p:nvSpPr>
            <p:cNvPr id="56" name="Teardrop 55">
              <a:extLst>
                <a:ext uri="{FF2B5EF4-FFF2-40B4-BE49-F238E27FC236}">
                  <a16:creationId xmlns:a16="http://schemas.microsoft.com/office/drawing/2014/main" id="{34B0133D-AF6C-4209-A8FF-F62D53820DAF}"/>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6BFB4791-2B3F-4A95-B078-C25D3C21B90B}"/>
                </a:ext>
              </a:extLst>
            </p:cNvPr>
            <p:cNvSpPr txBox="1"/>
            <p:nvPr/>
          </p:nvSpPr>
          <p:spPr>
            <a:xfrm>
              <a:off x="2411656"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grpSp>
        <p:nvGrpSpPr>
          <p:cNvPr id="58" name="Group 57">
            <a:extLst>
              <a:ext uri="{FF2B5EF4-FFF2-40B4-BE49-F238E27FC236}">
                <a16:creationId xmlns:a16="http://schemas.microsoft.com/office/drawing/2014/main" id="{C1CE8011-CD12-4CAE-B556-38890638F663}"/>
              </a:ext>
            </a:extLst>
          </p:cNvPr>
          <p:cNvGrpSpPr/>
          <p:nvPr/>
        </p:nvGrpSpPr>
        <p:grpSpPr>
          <a:xfrm>
            <a:off x="3747177" y="6505384"/>
            <a:ext cx="289771" cy="260611"/>
            <a:chOff x="2401932" y="6512674"/>
            <a:chExt cx="289771" cy="260611"/>
          </a:xfrm>
        </p:grpSpPr>
        <p:sp>
          <p:nvSpPr>
            <p:cNvPr id="59" name="Teardrop 58">
              <a:extLst>
                <a:ext uri="{FF2B5EF4-FFF2-40B4-BE49-F238E27FC236}">
                  <a16:creationId xmlns:a16="http://schemas.microsoft.com/office/drawing/2014/main" id="{373E414E-475E-4404-8237-ABCE801BE648}"/>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2F74009D-302F-4DC9-8E8B-FD896C1697E6}"/>
                </a:ext>
              </a:extLst>
            </p:cNvPr>
            <p:cNvSpPr txBox="1"/>
            <p:nvPr/>
          </p:nvSpPr>
          <p:spPr>
            <a:xfrm>
              <a:off x="2402611" y="6512674"/>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grpSp>
      <p:grpSp>
        <p:nvGrpSpPr>
          <p:cNvPr id="61" name="Group 60">
            <a:extLst>
              <a:ext uri="{FF2B5EF4-FFF2-40B4-BE49-F238E27FC236}">
                <a16:creationId xmlns:a16="http://schemas.microsoft.com/office/drawing/2014/main" id="{DD5CD62B-0C93-4D96-A3C1-19EE38F22AF1}"/>
              </a:ext>
            </a:extLst>
          </p:cNvPr>
          <p:cNvGrpSpPr/>
          <p:nvPr/>
        </p:nvGrpSpPr>
        <p:grpSpPr>
          <a:xfrm>
            <a:off x="7112754" y="6509247"/>
            <a:ext cx="295486" cy="260123"/>
            <a:chOff x="2401932" y="6513162"/>
            <a:chExt cx="295486" cy="260123"/>
          </a:xfrm>
        </p:grpSpPr>
        <p:sp>
          <p:nvSpPr>
            <p:cNvPr id="62" name="Teardrop 61">
              <a:extLst>
                <a:ext uri="{FF2B5EF4-FFF2-40B4-BE49-F238E27FC236}">
                  <a16:creationId xmlns:a16="http://schemas.microsoft.com/office/drawing/2014/main" id="{2814CC5C-86FD-4955-AFAE-21E01F4DDC20}"/>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60F277AA-9311-4511-8F6F-3401E5A58445}"/>
                </a:ext>
              </a:extLst>
            </p:cNvPr>
            <p:cNvSpPr txBox="1"/>
            <p:nvPr/>
          </p:nvSpPr>
          <p:spPr>
            <a:xfrm>
              <a:off x="2408326" y="6516265"/>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7</a:t>
              </a:r>
            </a:p>
          </p:txBody>
        </p:sp>
      </p:grpSp>
      <p:grpSp>
        <p:nvGrpSpPr>
          <p:cNvPr id="64" name="Group 63">
            <a:extLst>
              <a:ext uri="{FF2B5EF4-FFF2-40B4-BE49-F238E27FC236}">
                <a16:creationId xmlns:a16="http://schemas.microsoft.com/office/drawing/2014/main" id="{AED9965B-247E-4C25-80A1-DF54E53D39BE}"/>
              </a:ext>
            </a:extLst>
          </p:cNvPr>
          <p:cNvGrpSpPr/>
          <p:nvPr/>
        </p:nvGrpSpPr>
        <p:grpSpPr>
          <a:xfrm>
            <a:off x="5988244" y="6512350"/>
            <a:ext cx="289092" cy="260826"/>
            <a:chOff x="2399281" y="6512459"/>
            <a:chExt cx="289092" cy="260826"/>
          </a:xfrm>
        </p:grpSpPr>
        <p:sp>
          <p:nvSpPr>
            <p:cNvPr id="65" name="Teardrop 64">
              <a:extLst>
                <a:ext uri="{FF2B5EF4-FFF2-40B4-BE49-F238E27FC236}">
                  <a16:creationId xmlns:a16="http://schemas.microsoft.com/office/drawing/2014/main" id="{94FEEC5A-4A88-48E5-A61B-C6F1A797C33C}"/>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F0123754-3E8A-4439-8A47-F1E32692DA92}"/>
                </a:ext>
              </a:extLst>
            </p:cNvPr>
            <p:cNvSpPr txBox="1"/>
            <p:nvPr/>
          </p:nvSpPr>
          <p:spPr>
            <a:xfrm>
              <a:off x="2399281" y="6512459"/>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6</a:t>
              </a:r>
            </a:p>
          </p:txBody>
        </p:sp>
      </p:grpSp>
      <p:grpSp>
        <p:nvGrpSpPr>
          <p:cNvPr id="67" name="Group 66">
            <a:extLst>
              <a:ext uri="{FF2B5EF4-FFF2-40B4-BE49-F238E27FC236}">
                <a16:creationId xmlns:a16="http://schemas.microsoft.com/office/drawing/2014/main" id="{BF2991D9-E6E8-4587-89CA-97A259291B3B}"/>
              </a:ext>
            </a:extLst>
          </p:cNvPr>
          <p:cNvGrpSpPr/>
          <p:nvPr/>
        </p:nvGrpSpPr>
        <p:grpSpPr>
          <a:xfrm>
            <a:off x="9356474" y="6508273"/>
            <a:ext cx="301498" cy="261097"/>
            <a:chOff x="2401932" y="6512188"/>
            <a:chExt cx="301498" cy="261097"/>
          </a:xfrm>
        </p:grpSpPr>
        <p:sp>
          <p:nvSpPr>
            <p:cNvPr id="68" name="Teardrop 67">
              <a:extLst>
                <a:ext uri="{FF2B5EF4-FFF2-40B4-BE49-F238E27FC236}">
                  <a16:creationId xmlns:a16="http://schemas.microsoft.com/office/drawing/2014/main" id="{6303FCB4-8DE0-41FF-8CBF-46FF7C67350C}"/>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DC28D15F-BC01-4D4E-80B6-037FD34EAC0C}"/>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9</a:t>
              </a:r>
            </a:p>
          </p:txBody>
        </p:sp>
      </p:grpSp>
      <p:grpSp>
        <p:nvGrpSpPr>
          <p:cNvPr id="70" name="Group 69">
            <a:extLst>
              <a:ext uri="{FF2B5EF4-FFF2-40B4-BE49-F238E27FC236}">
                <a16:creationId xmlns:a16="http://schemas.microsoft.com/office/drawing/2014/main" id="{0F5BFA5C-CAC9-411A-9EF1-5F4D5B975468}"/>
              </a:ext>
            </a:extLst>
          </p:cNvPr>
          <p:cNvGrpSpPr/>
          <p:nvPr/>
        </p:nvGrpSpPr>
        <p:grpSpPr>
          <a:xfrm>
            <a:off x="8234613" y="6502281"/>
            <a:ext cx="301622" cy="260123"/>
            <a:chOff x="2401932" y="6513162"/>
            <a:chExt cx="301622" cy="260123"/>
          </a:xfrm>
        </p:grpSpPr>
        <p:sp>
          <p:nvSpPr>
            <p:cNvPr id="71" name="Teardrop 70">
              <a:extLst>
                <a:ext uri="{FF2B5EF4-FFF2-40B4-BE49-F238E27FC236}">
                  <a16:creationId xmlns:a16="http://schemas.microsoft.com/office/drawing/2014/main" id="{9202D257-7100-41BE-BF0E-127A46ACA1A8}"/>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D92900D3-90D3-424D-9719-5118158723BB}"/>
                </a:ext>
              </a:extLst>
            </p:cNvPr>
            <p:cNvSpPr txBox="1"/>
            <p:nvPr/>
          </p:nvSpPr>
          <p:spPr>
            <a:xfrm>
              <a:off x="2414462" y="6516265"/>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8</a:t>
              </a:r>
            </a:p>
          </p:txBody>
        </p:sp>
      </p:grpSp>
      <p:grpSp>
        <p:nvGrpSpPr>
          <p:cNvPr id="73" name="Group 72">
            <a:extLst>
              <a:ext uri="{FF2B5EF4-FFF2-40B4-BE49-F238E27FC236}">
                <a16:creationId xmlns:a16="http://schemas.microsoft.com/office/drawing/2014/main" id="{CC1C1B1A-7F84-4810-A501-DBB19D6A5366}"/>
              </a:ext>
            </a:extLst>
          </p:cNvPr>
          <p:cNvGrpSpPr/>
          <p:nvPr/>
        </p:nvGrpSpPr>
        <p:grpSpPr>
          <a:xfrm>
            <a:off x="1502892" y="6337252"/>
            <a:ext cx="297914" cy="260123"/>
            <a:chOff x="2401932" y="6513162"/>
            <a:chExt cx="297914" cy="260123"/>
          </a:xfrm>
          <a:solidFill>
            <a:schemeClr val="accent3">
              <a:lumMod val="40000"/>
              <a:lumOff val="60000"/>
            </a:schemeClr>
          </a:solidFill>
        </p:grpSpPr>
        <p:sp>
          <p:nvSpPr>
            <p:cNvPr id="74" name="Teardrop 73">
              <a:extLst>
                <a:ext uri="{FF2B5EF4-FFF2-40B4-BE49-F238E27FC236}">
                  <a16:creationId xmlns:a16="http://schemas.microsoft.com/office/drawing/2014/main" id="{FA0135A0-FEA2-424E-8F37-9F1E2A5A326F}"/>
                </a:ext>
              </a:extLst>
            </p:cNvPr>
            <p:cNvSpPr/>
            <p:nvPr/>
          </p:nvSpPr>
          <p:spPr>
            <a:xfrm rot="8100000">
              <a:off x="2401932" y="6513162"/>
              <a:ext cx="260123" cy="260123"/>
            </a:xfrm>
            <a:prstGeom prst="teardrop">
              <a:avLst/>
            </a:prstGeom>
            <a:noFill/>
            <a:ln w="9525">
              <a:solidFill>
                <a:srgbClr val="4E887E"/>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68A4F354-B357-4790-9541-0C6E86C40A97}"/>
                </a:ext>
              </a:extLst>
            </p:cNvPr>
            <p:cNvSpPr txBox="1"/>
            <p:nvPr/>
          </p:nvSpPr>
          <p:spPr>
            <a:xfrm>
              <a:off x="2410754" y="6515779"/>
              <a:ext cx="289092"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2</a:t>
              </a:r>
            </a:p>
          </p:txBody>
        </p:sp>
      </p:grpSp>
      <p:grpSp>
        <p:nvGrpSpPr>
          <p:cNvPr id="77" name="Group 76">
            <a:extLst>
              <a:ext uri="{FF2B5EF4-FFF2-40B4-BE49-F238E27FC236}">
                <a16:creationId xmlns:a16="http://schemas.microsoft.com/office/drawing/2014/main" id="{620D069F-C8B2-4A15-A6DE-508304AB1C4D}"/>
              </a:ext>
            </a:extLst>
          </p:cNvPr>
          <p:cNvGrpSpPr/>
          <p:nvPr/>
        </p:nvGrpSpPr>
        <p:grpSpPr>
          <a:xfrm>
            <a:off x="10330174" y="6502016"/>
            <a:ext cx="367871" cy="267354"/>
            <a:chOff x="2378852" y="6505931"/>
            <a:chExt cx="367871" cy="267354"/>
          </a:xfrm>
        </p:grpSpPr>
        <p:sp>
          <p:nvSpPr>
            <p:cNvPr id="78" name="Teardrop 77">
              <a:extLst>
                <a:ext uri="{FF2B5EF4-FFF2-40B4-BE49-F238E27FC236}">
                  <a16:creationId xmlns:a16="http://schemas.microsoft.com/office/drawing/2014/main" id="{14F5473B-0940-4B22-A37F-AF1CD27B1A4B}"/>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AA12E74E-EE0A-47A9-8774-D4A80CDEC076}"/>
                </a:ext>
              </a:extLst>
            </p:cNvPr>
            <p:cNvSpPr txBox="1"/>
            <p:nvPr/>
          </p:nvSpPr>
          <p:spPr>
            <a:xfrm>
              <a:off x="2378852" y="6505931"/>
              <a:ext cx="36787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10</a:t>
              </a:r>
            </a:p>
          </p:txBody>
        </p:sp>
      </p:grpSp>
      <p:sp>
        <p:nvSpPr>
          <p:cNvPr id="46" name="Rectangle 45">
            <a:extLst>
              <a:ext uri="{FF2B5EF4-FFF2-40B4-BE49-F238E27FC236}">
                <a16:creationId xmlns:a16="http://schemas.microsoft.com/office/drawing/2014/main" id="{42C12274-4FB1-4C0A-8CAB-91894A1032A0}"/>
              </a:ext>
            </a:extLst>
          </p:cNvPr>
          <p:cNvSpPr/>
          <p:nvPr/>
        </p:nvSpPr>
        <p:spPr>
          <a:xfrm>
            <a:off x="-1213405" y="6283377"/>
            <a:ext cx="1213405" cy="75750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397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Shape 105">
            <a:extLst>
              <a:ext uri="{FF2B5EF4-FFF2-40B4-BE49-F238E27FC236}">
                <a16:creationId xmlns:a16="http://schemas.microsoft.com/office/drawing/2014/main" id="{A7957149-24D6-4141-A2A0-E188BA5E0111}"/>
              </a:ext>
            </a:extLst>
          </p:cNvPr>
          <p:cNvSpPr/>
          <p:nvPr/>
        </p:nvSpPr>
        <p:spPr>
          <a:xfrm rot="16200000">
            <a:off x="263134" y="6194387"/>
            <a:ext cx="397348" cy="929875"/>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descr="A green and white logo&#10;&#10;Description automatically generated with low confidence">
            <a:extLst>
              <a:ext uri="{FF2B5EF4-FFF2-40B4-BE49-F238E27FC236}">
                <a16:creationId xmlns:a16="http://schemas.microsoft.com/office/drawing/2014/main" id="{27EC4F60-B488-4D13-B5D1-8EA55E4D532A}"/>
              </a:ext>
            </a:extLst>
          </p:cNvPr>
          <p:cNvPicPr>
            <a:picLocks noChangeAspect="1"/>
          </p:cNvPicPr>
          <p:nvPr/>
        </p:nvPicPr>
        <p:blipFill rotWithShape="1">
          <a:blip r:embed="rId11">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15" name="Rectangle 14">
            <a:extLst>
              <a:ext uri="{FF2B5EF4-FFF2-40B4-BE49-F238E27FC236}">
                <a16:creationId xmlns:a16="http://schemas.microsoft.com/office/drawing/2014/main" id="{475D2101-1872-42A0-BA9B-238C0D1BE487}"/>
              </a:ext>
            </a:extLst>
          </p:cNvPr>
          <p:cNvSpPr/>
          <p:nvPr/>
        </p:nvSpPr>
        <p:spPr>
          <a:xfrm>
            <a:off x="510315" y="1719746"/>
            <a:ext cx="3144866" cy="41664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 name="Title 1">
            <a:extLst>
              <a:ext uri="{FF2B5EF4-FFF2-40B4-BE49-F238E27FC236}">
                <a16:creationId xmlns:a16="http://schemas.microsoft.com/office/drawing/2014/main" id="{BCCEC829-AD70-4539-9191-62C74D712502}"/>
              </a:ext>
            </a:extLst>
          </p:cNvPr>
          <p:cNvSpPr>
            <a:spLocks noGrp="1"/>
          </p:cNvSpPr>
          <p:nvPr>
            <p:ph type="title"/>
          </p:nvPr>
        </p:nvSpPr>
        <p:spPr>
          <a:xfrm>
            <a:off x="838200" y="342901"/>
            <a:ext cx="9550400" cy="682336"/>
          </a:xfrm>
        </p:spPr>
        <p:txBody>
          <a:bodyPr>
            <a:noAutofit/>
          </a:bodyPr>
          <a:lstStyle/>
          <a:p>
            <a:r>
              <a:rPr lang="en-GB" sz="1800"/>
              <a:t>An understanding of the quality of the data as well as building insights was required to determine the right model to build</a:t>
            </a:r>
          </a:p>
        </p:txBody>
      </p:sp>
      <p:sp>
        <p:nvSpPr>
          <p:cNvPr id="5" name="Rectangle 4">
            <a:extLst>
              <a:ext uri="{FF2B5EF4-FFF2-40B4-BE49-F238E27FC236}">
                <a16:creationId xmlns:a16="http://schemas.microsoft.com/office/drawing/2014/main" id="{339FEB16-34C3-43F7-9135-2216FEA7CD1B}"/>
              </a:ext>
            </a:extLst>
          </p:cNvPr>
          <p:cNvSpPr/>
          <p:nvPr/>
        </p:nvSpPr>
        <p:spPr>
          <a:xfrm>
            <a:off x="8020925" y="1709179"/>
            <a:ext cx="250872" cy="41664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3" name="TextBox 92">
            <a:extLst>
              <a:ext uri="{FF2B5EF4-FFF2-40B4-BE49-F238E27FC236}">
                <a16:creationId xmlns:a16="http://schemas.microsoft.com/office/drawing/2014/main" id="{3A8D810E-7045-4B3C-A205-133302134C57}"/>
              </a:ext>
            </a:extLst>
          </p:cNvPr>
          <p:cNvSpPr txBox="1"/>
          <p:nvPr/>
        </p:nvSpPr>
        <p:spPr>
          <a:xfrm rot="16200000">
            <a:off x="7358469" y="3415105"/>
            <a:ext cx="15604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lumMod val="85000"/>
                    <a:lumOff val="15000"/>
                  </a:srgbClr>
                </a:solidFill>
                <a:effectLst/>
                <a:uLnTx/>
                <a:uFillTx/>
                <a:latin typeface="Roboto" panose="02000000000000000000" pitchFamily="2" charset="0"/>
                <a:ea typeface="Roboto" panose="02000000000000000000" pitchFamily="2" charset="0"/>
                <a:cs typeface="+mn-cs"/>
              </a:rPr>
              <a:t>OUTCOMES</a:t>
            </a:r>
          </a:p>
        </p:txBody>
      </p:sp>
      <p:sp>
        <p:nvSpPr>
          <p:cNvPr id="6" name="Rectangle 5">
            <a:extLst>
              <a:ext uri="{FF2B5EF4-FFF2-40B4-BE49-F238E27FC236}">
                <a16:creationId xmlns:a16="http://schemas.microsoft.com/office/drawing/2014/main" id="{CF51E165-8A44-4807-8CFA-ED3D0C928CAC}"/>
              </a:ext>
            </a:extLst>
          </p:cNvPr>
          <p:cNvSpPr/>
          <p:nvPr/>
        </p:nvSpPr>
        <p:spPr>
          <a:xfrm>
            <a:off x="8306857" y="1709179"/>
            <a:ext cx="3229136" cy="101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4" name="Rectangle 93">
            <a:extLst>
              <a:ext uri="{FF2B5EF4-FFF2-40B4-BE49-F238E27FC236}">
                <a16:creationId xmlns:a16="http://schemas.microsoft.com/office/drawing/2014/main" id="{5E9CA0AC-0F09-4651-A33B-B3C340B68AA0}"/>
              </a:ext>
            </a:extLst>
          </p:cNvPr>
          <p:cNvSpPr/>
          <p:nvPr/>
        </p:nvSpPr>
        <p:spPr>
          <a:xfrm>
            <a:off x="8306857" y="2758209"/>
            <a:ext cx="3229136" cy="10136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5" name="Rectangle 94">
            <a:extLst>
              <a:ext uri="{FF2B5EF4-FFF2-40B4-BE49-F238E27FC236}">
                <a16:creationId xmlns:a16="http://schemas.microsoft.com/office/drawing/2014/main" id="{F1393F87-54C5-4A66-86B1-F93CBC39736C}"/>
              </a:ext>
            </a:extLst>
          </p:cNvPr>
          <p:cNvSpPr/>
          <p:nvPr/>
        </p:nvSpPr>
        <p:spPr>
          <a:xfrm>
            <a:off x="8306857" y="3818675"/>
            <a:ext cx="3229136" cy="10047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6" name="Rectangle 95">
            <a:extLst>
              <a:ext uri="{FF2B5EF4-FFF2-40B4-BE49-F238E27FC236}">
                <a16:creationId xmlns:a16="http://schemas.microsoft.com/office/drawing/2014/main" id="{1010B0B6-2673-4E92-B335-909DCFD68820}"/>
              </a:ext>
            </a:extLst>
          </p:cNvPr>
          <p:cNvSpPr/>
          <p:nvPr/>
        </p:nvSpPr>
        <p:spPr>
          <a:xfrm>
            <a:off x="8306857" y="4870231"/>
            <a:ext cx="3229136" cy="1007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9" name="Rectangle 15">
            <a:extLst>
              <a:ext uri="{FF2B5EF4-FFF2-40B4-BE49-F238E27FC236}">
                <a16:creationId xmlns:a16="http://schemas.microsoft.com/office/drawing/2014/main" id="{292E7029-0208-4FFA-860E-1EAD699E9DF7}"/>
              </a:ext>
            </a:extLst>
          </p:cNvPr>
          <p:cNvSpPr txBox="1">
            <a:spLocks/>
          </p:cNvSpPr>
          <p:nvPr>
            <p:custDataLst>
              <p:tags r:id="rId1"/>
            </p:custDataLst>
          </p:nvPr>
        </p:nvSpPr>
        <p:spPr bwMode="auto">
          <a:xfrm>
            <a:off x="8275592" y="1790442"/>
            <a:ext cx="3138091" cy="776443"/>
          </a:xfrm>
          <a:prstGeom prst="rect">
            <a:avLst/>
          </a:prstGeom>
          <a:noFill/>
          <a:ln/>
        </p:spPr>
        <p:txBody>
          <a:bodyPr vert="horz" wrap="square" lIns="144000" tIns="108000" rIns="144000" bIns="108000" rtlCol="0" anchor="t" anchorCtr="0">
            <a:noAutofit/>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Consolidated dataset ready for analysis</a:t>
            </a:r>
          </a:p>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Summary statistics </a:t>
            </a:r>
          </a:p>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Identification of analysis subsets</a:t>
            </a:r>
          </a:p>
        </p:txBody>
      </p:sp>
      <p:sp>
        <p:nvSpPr>
          <p:cNvPr id="31" name="Rectangle 15">
            <a:extLst>
              <a:ext uri="{FF2B5EF4-FFF2-40B4-BE49-F238E27FC236}">
                <a16:creationId xmlns:a16="http://schemas.microsoft.com/office/drawing/2014/main" id="{EF59047A-7E6C-4068-AFB4-4EFBE5F72526}"/>
              </a:ext>
            </a:extLst>
          </p:cNvPr>
          <p:cNvSpPr txBox="1">
            <a:spLocks/>
          </p:cNvSpPr>
          <p:nvPr>
            <p:custDataLst>
              <p:tags r:id="rId2"/>
            </p:custDataLst>
          </p:nvPr>
        </p:nvSpPr>
        <p:spPr bwMode="auto">
          <a:xfrm>
            <a:off x="8267441" y="2898740"/>
            <a:ext cx="3813410" cy="1283228"/>
          </a:xfrm>
          <a:prstGeom prst="rect">
            <a:avLst/>
          </a:prstGeom>
          <a:noFill/>
          <a:ln/>
        </p:spPr>
        <p:txBody>
          <a:bodyPr vert="horz" wrap="square" lIns="144000" tIns="108000" rIns="144000" bIns="108000" rtlCol="0" anchor="t" anchorCtr="0">
            <a:noAutofit/>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1" indent="-18097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Key variables influencing theft</a:t>
            </a:r>
          </a:p>
          <a:p>
            <a:pPr marL="180975" marR="0" lvl="1" indent="-18097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Summary of key findings from analysis</a:t>
            </a:r>
          </a:p>
          <a:p>
            <a:pPr marL="180975" marR="0" lvl="1" indent="-18097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Strength &amp; direction of correlation</a:t>
            </a:r>
          </a:p>
          <a:p>
            <a:pPr marL="180975" marR="0" lvl="1" indent="-18097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Hypothesis validation</a:t>
            </a:r>
          </a:p>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endPar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32" name="Rectangle 15">
            <a:extLst>
              <a:ext uri="{FF2B5EF4-FFF2-40B4-BE49-F238E27FC236}">
                <a16:creationId xmlns:a16="http://schemas.microsoft.com/office/drawing/2014/main" id="{BBB1B2DF-AD13-412C-AD57-96C87C49B620}"/>
              </a:ext>
            </a:extLst>
          </p:cNvPr>
          <p:cNvSpPr txBox="1">
            <a:spLocks/>
          </p:cNvSpPr>
          <p:nvPr>
            <p:custDataLst>
              <p:tags r:id="rId3"/>
            </p:custDataLst>
          </p:nvPr>
        </p:nvSpPr>
        <p:spPr bwMode="auto">
          <a:xfrm>
            <a:off x="8269677" y="3925593"/>
            <a:ext cx="3373770" cy="1004727"/>
          </a:xfrm>
          <a:prstGeom prst="rect">
            <a:avLst/>
          </a:prstGeom>
          <a:noFill/>
          <a:ln/>
        </p:spPr>
        <p:txBody>
          <a:bodyPr vert="horz" wrap="square" lIns="144000" tIns="108000" rIns="144000" bIns="108000" rtlCol="0" anchor="t" anchorCtr="0">
            <a:noAutofit/>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1" indent="-18097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Identified clusters or segments</a:t>
            </a:r>
          </a:p>
          <a:p>
            <a:pPr marL="180975" marR="0" lvl="1" indent="-18097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Characterisation of the segments</a:t>
            </a:r>
          </a:p>
          <a:p>
            <a:pPr marL="180975" marR="0" lvl="1" indent="-18097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Variables importance's &amp; models</a:t>
            </a:r>
          </a:p>
          <a:p>
            <a:pPr marL="180975" marR="0" lvl="1" indent="-18097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Performance measures and model evaluation</a:t>
            </a:r>
          </a:p>
        </p:txBody>
      </p:sp>
      <p:sp>
        <p:nvSpPr>
          <p:cNvPr id="33" name="Rectangle 15">
            <a:extLst>
              <a:ext uri="{FF2B5EF4-FFF2-40B4-BE49-F238E27FC236}">
                <a16:creationId xmlns:a16="http://schemas.microsoft.com/office/drawing/2014/main" id="{B81304CE-9C5B-42EC-97D2-FECECCC6B306}"/>
              </a:ext>
            </a:extLst>
          </p:cNvPr>
          <p:cNvSpPr txBox="1">
            <a:spLocks/>
          </p:cNvSpPr>
          <p:nvPr>
            <p:custDataLst>
              <p:tags r:id="rId4"/>
            </p:custDataLst>
          </p:nvPr>
        </p:nvSpPr>
        <p:spPr bwMode="auto">
          <a:xfrm>
            <a:off x="8267441" y="4975829"/>
            <a:ext cx="3496609" cy="1004727"/>
          </a:xfrm>
          <a:prstGeom prst="rect">
            <a:avLst/>
          </a:prstGeom>
          <a:noFill/>
          <a:ln/>
        </p:spPr>
        <p:txBody>
          <a:bodyPr vert="horz" wrap="square" lIns="144000" tIns="108000" rIns="144000" bIns="108000" rtlCol="0" anchor="t" anchorCtr="0">
            <a:noAutofit/>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1" indent="-18097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Ubuntu"/>
                <a:ea typeface="+mn-ea"/>
                <a:cs typeface="+mn-cs"/>
              </a:rPr>
              <a:t>Theft estimates</a:t>
            </a:r>
          </a:p>
          <a:p>
            <a:pPr marL="180975" marR="0" lvl="1" indent="-18097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Ubuntu"/>
                <a:ea typeface="+mn-ea"/>
                <a:cs typeface="+mn-cs"/>
              </a:rPr>
              <a:t>Range of possible values</a:t>
            </a:r>
          </a:p>
          <a:p>
            <a:pPr marL="180975" marR="0" lvl="1" indent="-180975" algn="l"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Ubuntu"/>
                <a:ea typeface="+mn-ea"/>
                <a:cs typeface="+mn-cs"/>
              </a:rPr>
              <a:t>Pro-rated approach or scenario modelling approach</a:t>
            </a:r>
          </a:p>
        </p:txBody>
      </p:sp>
      <p:grpSp>
        <p:nvGrpSpPr>
          <p:cNvPr id="16" name="Group 15">
            <a:extLst>
              <a:ext uri="{FF2B5EF4-FFF2-40B4-BE49-F238E27FC236}">
                <a16:creationId xmlns:a16="http://schemas.microsoft.com/office/drawing/2014/main" id="{6312555E-08E9-4DC0-9A57-92FC28606EE2}"/>
              </a:ext>
            </a:extLst>
          </p:cNvPr>
          <p:cNvGrpSpPr/>
          <p:nvPr/>
        </p:nvGrpSpPr>
        <p:grpSpPr>
          <a:xfrm>
            <a:off x="14860703" y="1795706"/>
            <a:ext cx="2709137" cy="2585836"/>
            <a:chOff x="515659" y="2509786"/>
            <a:chExt cx="2709137" cy="2585836"/>
          </a:xfrm>
        </p:grpSpPr>
        <p:grpSp>
          <p:nvGrpSpPr>
            <p:cNvPr id="60" name="Group 59">
              <a:extLst>
                <a:ext uri="{FF2B5EF4-FFF2-40B4-BE49-F238E27FC236}">
                  <a16:creationId xmlns:a16="http://schemas.microsoft.com/office/drawing/2014/main" id="{12387F54-F5FA-49F5-8636-FF3C2478180A}"/>
                </a:ext>
              </a:extLst>
            </p:cNvPr>
            <p:cNvGrpSpPr/>
            <p:nvPr/>
          </p:nvGrpSpPr>
          <p:grpSpPr>
            <a:xfrm>
              <a:off x="515659" y="2509786"/>
              <a:ext cx="2709137" cy="2585836"/>
              <a:chOff x="6910388" y="2437321"/>
              <a:chExt cx="10050463" cy="10050463"/>
            </a:xfrm>
          </p:grpSpPr>
          <p:sp>
            <p:nvSpPr>
              <p:cNvPr id="61" name="Freeform 5">
                <a:extLst>
                  <a:ext uri="{FF2B5EF4-FFF2-40B4-BE49-F238E27FC236}">
                    <a16:creationId xmlns:a16="http://schemas.microsoft.com/office/drawing/2014/main" id="{12F419EF-CF2B-43E9-8F3C-263F90602AF0}"/>
                  </a:ext>
                </a:extLst>
              </p:cNvPr>
              <p:cNvSpPr>
                <a:spLocks/>
              </p:cNvSpPr>
              <p:nvPr/>
            </p:nvSpPr>
            <p:spPr bwMode="auto">
              <a:xfrm>
                <a:off x="11995150" y="7595109"/>
                <a:ext cx="3949700" cy="3890963"/>
              </a:xfrm>
              <a:custGeom>
                <a:avLst/>
                <a:gdLst>
                  <a:gd name="T0" fmla="*/ 154 w 268"/>
                  <a:gd name="T1" fmla="*/ 0 h 264"/>
                  <a:gd name="T2" fmla="*/ 0 w 268"/>
                  <a:gd name="T3" fmla="*/ 154 h 264"/>
                  <a:gd name="T4" fmla="*/ 0 w 268"/>
                  <a:gd name="T5" fmla="*/ 264 h 264"/>
                  <a:gd name="T6" fmla="*/ 27 w 268"/>
                  <a:gd name="T7" fmla="*/ 251 h 264"/>
                  <a:gd name="T8" fmla="*/ 256 w 268"/>
                  <a:gd name="T9" fmla="*/ 22 h 264"/>
                  <a:gd name="T10" fmla="*/ 268 w 268"/>
                  <a:gd name="T11" fmla="*/ 0 h 264"/>
                  <a:gd name="T12" fmla="*/ 154 w 268"/>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268" h="264">
                    <a:moveTo>
                      <a:pt x="154" y="0"/>
                    </a:moveTo>
                    <a:cubicBezTo>
                      <a:pt x="0" y="154"/>
                      <a:pt x="0" y="154"/>
                      <a:pt x="0" y="154"/>
                    </a:cubicBezTo>
                    <a:cubicBezTo>
                      <a:pt x="0" y="264"/>
                      <a:pt x="0" y="264"/>
                      <a:pt x="0" y="264"/>
                    </a:cubicBezTo>
                    <a:cubicBezTo>
                      <a:pt x="10" y="263"/>
                      <a:pt x="20" y="259"/>
                      <a:pt x="27" y="251"/>
                    </a:cubicBezTo>
                    <a:cubicBezTo>
                      <a:pt x="256" y="22"/>
                      <a:pt x="256" y="22"/>
                      <a:pt x="256" y="22"/>
                    </a:cubicBezTo>
                    <a:cubicBezTo>
                      <a:pt x="263" y="16"/>
                      <a:pt x="267" y="8"/>
                      <a:pt x="268" y="0"/>
                    </a:cubicBezTo>
                    <a:lnTo>
                      <a:pt x="154" y="0"/>
                    </a:lnTo>
                    <a:close/>
                  </a:path>
                </a:pathLst>
              </a:custGeom>
              <a:solidFill>
                <a:schemeClr val="tx2">
                  <a:lumMod val="20000"/>
                  <a:lumOff val="80000"/>
                </a:schemeClr>
              </a:solidFill>
              <a:ln>
                <a:noFill/>
              </a:ln>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62" name="Freeform 6">
                <a:extLst>
                  <a:ext uri="{FF2B5EF4-FFF2-40B4-BE49-F238E27FC236}">
                    <a16:creationId xmlns:a16="http://schemas.microsoft.com/office/drawing/2014/main" id="{1E270106-D9B9-484C-A4A2-9B705703E396}"/>
                  </a:ext>
                </a:extLst>
              </p:cNvPr>
              <p:cNvSpPr>
                <a:spLocks/>
              </p:cNvSpPr>
              <p:nvPr/>
            </p:nvSpPr>
            <p:spPr bwMode="auto">
              <a:xfrm>
                <a:off x="11995150" y="3439034"/>
                <a:ext cx="3963988" cy="3949700"/>
              </a:xfrm>
              <a:custGeom>
                <a:avLst/>
                <a:gdLst>
                  <a:gd name="T0" fmla="*/ 0 w 269"/>
                  <a:gd name="T1" fmla="*/ 110 h 268"/>
                  <a:gd name="T2" fmla="*/ 158 w 269"/>
                  <a:gd name="T3" fmla="*/ 268 h 268"/>
                  <a:gd name="T4" fmla="*/ 269 w 269"/>
                  <a:gd name="T5" fmla="*/ 268 h 268"/>
                  <a:gd name="T6" fmla="*/ 256 w 269"/>
                  <a:gd name="T7" fmla="*/ 242 h 268"/>
                  <a:gd name="T8" fmla="*/ 27 w 269"/>
                  <a:gd name="T9" fmla="*/ 13 h 268"/>
                  <a:gd name="T10" fmla="*/ 0 w 269"/>
                  <a:gd name="T11" fmla="*/ 0 h 268"/>
                  <a:gd name="T12" fmla="*/ 0 w 269"/>
                  <a:gd name="T13" fmla="*/ 110 h 268"/>
                </a:gdLst>
                <a:ahLst/>
                <a:cxnLst>
                  <a:cxn ang="0">
                    <a:pos x="T0" y="T1"/>
                  </a:cxn>
                  <a:cxn ang="0">
                    <a:pos x="T2" y="T3"/>
                  </a:cxn>
                  <a:cxn ang="0">
                    <a:pos x="T4" y="T5"/>
                  </a:cxn>
                  <a:cxn ang="0">
                    <a:pos x="T6" y="T7"/>
                  </a:cxn>
                  <a:cxn ang="0">
                    <a:pos x="T8" y="T9"/>
                  </a:cxn>
                  <a:cxn ang="0">
                    <a:pos x="T10" y="T11"/>
                  </a:cxn>
                  <a:cxn ang="0">
                    <a:pos x="T12" y="T13"/>
                  </a:cxn>
                </a:cxnLst>
                <a:rect l="0" t="0" r="r" b="b"/>
                <a:pathLst>
                  <a:path w="269" h="268">
                    <a:moveTo>
                      <a:pt x="0" y="110"/>
                    </a:moveTo>
                    <a:cubicBezTo>
                      <a:pt x="158" y="268"/>
                      <a:pt x="158" y="268"/>
                      <a:pt x="158" y="268"/>
                    </a:cubicBezTo>
                    <a:cubicBezTo>
                      <a:pt x="269" y="268"/>
                      <a:pt x="269" y="268"/>
                      <a:pt x="269" y="268"/>
                    </a:cubicBezTo>
                    <a:cubicBezTo>
                      <a:pt x="268" y="259"/>
                      <a:pt x="264" y="249"/>
                      <a:pt x="256" y="242"/>
                    </a:cubicBezTo>
                    <a:cubicBezTo>
                      <a:pt x="27" y="13"/>
                      <a:pt x="27" y="13"/>
                      <a:pt x="27" y="13"/>
                    </a:cubicBezTo>
                    <a:cubicBezTo>
                      <a:pt x="20" y="5"/>
                      <a:pt x="10" y="1"/>
                      <a:pt x="0" y="0"/>
                    </a:cubicBezTo>
                    <a:lnTo>
                      <a:pt x="0" y="110"/>
                    </a:lnTo>
                    <a:close/>
                  </a:path>
                </a:pathLst>
              </a:custGeom>
              <a:solidFill>
                <a:srgbClr val="63A537">
                  <a:lumMod val="75000"/>
                </a:srgbClr>
              </a:solidFill>
              <a:ln>
                <a:noFill/>
              </a:ln>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63" name="Freeform 7">
                <a:extLst>
                  <a:ext uri="{FF2B5EF4-FFF2-40B4-BE49-F238E27FC236}">
                    <a16:creationId xmlns:a16="http://schemas.microsoft.com/office/drawing/2014/main" id="{7DE2D9E0-BEB6-46AE-B2DA-1D11E57B207C}"/>
                  </a:ext>
                </a:extLst>
              </p:cNvPr>
              <p:cNvSpPr>
                <a:spLocks/>
              </p:cNvSpPr>
              <p:nvPr/>
            </p:nvSpPr>
            <p:spPr bwMode="auto">
              <a:xfrm>
                <a:off x="7912100" y="3454909"/>
                <a:ext cx="3890963" cy="3933825"/>
              </a:xfrm>
              <a:custGeom>
                <a:avLst/>
                <a:gdLst>
                  <a:gd name="T0" fmla="*/ 111 w 264"/>
                  <a:gd name="T1" fmla="*/ 267 h 267"/>
                  <a:gd name="T2" fmla="*/ 264 w 264"/>
                  <a:gd name="T3" fmla="*/ 115 h 267"/>
                  <a:gd name="T4" fmla="*/ 264 w 264"/>
                  <a:gd name="T5" fmla="*/ 0 h 267"/>
                  <a:gd name="T6" fmla="*/ 242 w 264"/>
                  <a:gd name="T7" fmla="*/ 12 h 267"/>
                  <a:gd name="T8" fmla="*/ 13 w 264"/>
                  <a:gd name="T9" fmla="*/ 241 h 267"/>
                  <a:gd name="T10" fmla="*/ 0 w 264"/>
                  <a:gd name="T11" fmla="*/ 267 h 267"/>
                  <a:gd name="T12" fmla="*/ 111 w 264"/>
                  <a:gd name="T13" fmla="*/ 267 h 267"/>
                </a:gdLst>
                <a:ahLst/>
                <a:cxnLst>
                  <a:cxn ang="0">
                    <a:pos x="T0" y="T1"/>
                  </a:cxn>
                  <a:cxn ang="0">
                    <a:pos x="T2" y="T3"/>
                  </a:cxn>
                  <a:cxn ang="0">
                    <a:pos x="T4" y="T5"/>
                  </a:cxn>
                  <a:cxn ang="0">
                    <a:pos x="T6" y="T7"/>
                  </a:cxn>
                  <a:cxn ang="0">
                    <a:pos x="T8" y="T9"/>
                  </a:cxn>
                  <a:cxn ang="0">
                    <a:pos x="T10" y="T11"/>
                  </a:cxn>
                  <a:cxn ang="0">
                    <a:pos x="T12" y="T13"/>
                  </a:cxn>
                </a:cxnLst>
                <a:rect l="0" t="0" r="r" b="b"/>
                <a:pathLst>
                  <a:path w="264" h="267">
                    <a:moveTo>
                      <a:pt x="111" y="267"/>
                    </a:moveTo>
                    <a:cubicBezTo>
                      <a:pt x="264" y="115"/>
                      <a:pt x="264" y="115"/>
                      <a:pt x="264" y="115"/>
                    </a:cubicBezTo>
                    <a:cubicBezTo>
                      <a:pt x="264" y="0"/>
                      <a:pt x="264" y="0"/>
                      <a:pt x="264" y="0"/>
                    </a:cubicBezTo>
                    <a:cubicBezTo>
                      <a:pt x="256" y="2"/>
                      <a:pt x="248" y="6"/>
                      <a:pt x="242" y="12"/>
                    </a:cubicBezTo>
                    <a:cubicBezTo>
                      <a:pt x="13" y="241"/>
                      <a:pt x="13" y="241"/>
                      <a:pt x="13" y="241"/>
                    </a:cubicBezTo>
                    <a:cubicBezTo>
                      <a:pt x="6" y="248"/>
                      <a:pt x="1" y="258"/>
                      <a:pt x="0" y="267"/>
                    </a:cubicBezTo>
                    <a:lnTo>
                      <a:pt x="111" y="267"/>
                    </a:lnTo>
                    <a:close/>
                  </a:path>
                </a:pathLst>
              </a:custGeom>
              <a:solidFill>
                <a:schemeClr val="accent3">
                  <a:lumMod val="75000"/>
                </a:schemeClr>
              </a:solidFill>
              <a:ln>
                <a:noFill/>
              </a:ln>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64" name="Freeform 8">
                <a:extLst>
                  <a:ext uri="{FF2B5EF4-FFF2-40B4-BE49-F238E27FC236}">
                    <a16:creationId xmlns:a16="http://schemas.microsoft.com/office/drawing/2014/main" id="{44F96AEE-C0E9-4561-AA47-2F1A61A5D7C4}"/>
                  </a:ext>
                </a:extLst>
              </p:cNvPr>
              <p:cNvSpPr>
                <a:spLocks/>
              </p:cNvSpPr>
              <p:nvPr/>
            </p:nvSpPr>
            <p:spPr bwMode="auto">
              <a:xfrm>
                <a:off x="7926388" y="7595109"/>
                <a:ext cx="3876675" cy="3876675"/>
              </a:xfrm>
              <a:custGeom>
                <a:avLst/>
                <a:gdLst>
                  <a:gd name="T0" fmla="*/ 263 w 263"/>
                  <a:gd name="T1" fmla="*/ 148 h 263"/>
                  <a:gd name="T2" fmla="*/ 114 w 263"/>
                  <a:gd name="T3" fmla="*/ 0 h 263"/>
                  <a:gd name="T4" fmla="*/ 0 w 263"/>
                  <a:gd name="T5" fmla="*/ 0 h 263"/>
                  <a:gd name="T6" fmla="*/ 12 w 263"/>
                  <a:gd name="T7" fmla="*/ 22 h 263"/>
                  <a:gd name="T8" fmla="*/ 241 w 263"/>
                  <a:gd name="T9" fmla="*/ 251 h 263"/>
                  <a:gd name="T10" fmla="*/ 263 w 263"/>
                  <a:gd name="T11" fmla="*/ 263 h 263"/>
                  <a:gd name="T12" fmla="*/ 263 w 263"/>
                  <a:gd name="T13" fmla="*/ 148 h 263"/>
                </a:gdLst>
                <a:ahLst/>
                <a:cxnLst>
                  <a:cxn ang="0">
                    <a:pos x="T0" y="T1"/>
                  </a:cxn>
                  <a:cxn ang="0">
                    <a:pos x="T2" y="T3"/>
                  </a:cxn>
                  <a:cxn ang="0">
                    <a:pos x="T4" y="T5"/>
                  </a:cxn>
                  <a:cxn ang="0">
                    <a:pos x="T6" y="T7"/>
                  </a:cxn>
                  <a:cxn ang="0">
                    <a:pos x="T8" y="T9"/>
                  </a:cxn>
                  <a:cxn ang="0">
                    <a:pos x="T10" y="T11"/>
                  </a:cxn>
                  <a:cxn ang="0">
                    <a:pos x="T12" y="T13"/>
                  </a:cxn>
                </a:cxnLst>
                <a:rect l="0" t="0" r="r" b="b"/>
                <a:pathLst>
                  <a:path w="263" h="263">
                    <a:moveTo>
                      <a:pt x="263" y="148"/>
                    </a:moveTo>
                    <a:cubicBezTo>
                      <a:pt x="114" y="0"/>
                      <a:pt x="114" y="0"/>
                      <a:pt x="114" y="0"/>
                    </a:cubicBezTo>
                    <a:cubicBezTo>
                      <a:pt x="0" y="0"/>
                      <a:pt x="0" y="0"/>
                      <a:pt x="0" y="0"/>
                    </a:cubicBezTo>
                    <a:cubicBezTo>
                      <a:pt x="2" y="8"/>
                      <a:pt x="6" y="16"/>
                      <a:pt x="12" y="22"/>
                    </a:cubicBezTo>
                    <a:cubicBezTo>
                      <a:pt x="241" y="251"/>
                      <a:pt x="241" y="251"/>
                      <a:pt x="241" y="251"/>
                    </a:cubicBezTo>
                    <a:cubicBezTo>
                      <a:pt x="247" y="257"/>
                      <a:pt x="255" y="261"/>
                      <a:pt x="263" y="263"/>
                    </a:cubicBezTo>
                    <a:lnTo>
                      <a:pt x="263" y="148"/>
                    </a:lnTo>
                    <a:close/>
                  </a:path>
                </a:pathLst>
              </a:custGeom>
              <a:solidFill>
                <a:schemeClr val="accent3">
                  <a:lumMod val="20000"/>
                  <a:lumOff val="80000"/>
                </a:schemeClr>
              </a:solidFill>
              <a:ln>
                <a:noFill/>
              </a:ln>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65" name="Oval 9">
                <a:extLst>
                  <a:ext uri="{FF2B5EF4-FFF2-40B4-BE49-F238E27FC236}">
                    <a16:creationId xmlns:a16="http://schemas.microsoft.com/office/drawing/2014/main" id="{1292874F-90BF-46DB-ADB5-93527554E521}"/>
                  </a:ext>
                </a:extLst>
              </p:cNvPr>
              <p:cNvSpPr>
                <a:spLocks noChangeArrowheads="1"/>
              </p:cNvSpPr>
              <p:nvPr/>
            </p:nvSpPr>
            <p:spPr bwMode="auto">
              <a:xfrm>
                <a:off x="6910388" y="5812346"/>
                <a:ext cx="3300413" cy="3300413"/>
              </a:xfrm>
              <a:prstGeom prst="ellipse">
                <a:avLst/>
              </a:prstGeom>
              <a:solidFill>
                <a:schemeClr val="accent3">
                  <a:lumMod val="60000"/>
                  <a:lumOff val="40000"/>
                </a:schemeClr>
              </a:solidFill>
              <a:ln>
                <a:noFill/>
              </a:ln>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66" name="Oval 10">
                <a:extLst>
                  <a:ext uri="{FF2B5EF4-FFF2-40B4-BE49-F238E27FC236}">
                    <a16:creationId xmlns:a16="http://schemas.microsoft.com/office/drawing/2014/main" id="{EC2C9DD6-3825-47E1-9B79-F7BA7F7F73CF}"/>
                  </a:ext>
                </a:extLst>
              </p:cNvPr>
              <p:cNvSpPr>
                <a:spLocks noChangeArrowheads="1"/>
              </p:cNvSpPr>
              <p:nvPr/>
            </p:nvSpPr>
            <p:spPr bwMode="auto">
              <a:xfrm>
                <a:off x="7602538" y="6504496"/>
                <a:ext cx="1916113" cy="1916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67" name="Oval 11">
                <a:extLst>
                  <a:ext uri="{FF2B5EF4-FFF2-40B4-BE49-F238E27FC236}">
                    <a16:creationId xmlns:a16="http://schemas.microsoft.com/office/drawing/2014/main" id="{31798F12-C03C-4103-A6EE-91B39ADCCE62}"/>
                  </a:ext>
                </a:extLst>
              </p:cNvPr>
              <p:cNvSpPr>
                <a:spLocks noChangeArrowheads="1"/>
              </p:cNvSpPr>
              <p:nvPr/>
            </p:nvSpPr>
            <p:spPr bwMode="auto">
              <a:xfrm>
                <a:off x="10285413" y="2437321"/>
                <a:ext cx="3300413" cy="3300413"/>
              </a:xfrm>
              <a:prstGeom prst="ellipse">
                <a:avLst/>
              </a:prstGeom>
              <a:solidFill>
                <a:schemeClr val="accent3">
                  <a:lumMod val="50000"/>
                </a:schemeClr>
              </a:solidFill>
              <a:ln>
                <a:noFill/>
              </a:ln>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68" name="Oval 12">
                <a:extLst>
                  <a:ext uri="{FF2B5EF4-FFF2-40B4-BE49-F238E27FC236}">
                    <a16:creationId xmlns:a16="http://schemas.microsoft.com/office/drawing/2014/main" id="{98086D6E-C445-4605-8BC4-AC7B638DFEC2}"/>
                  </a:ext>
                </a:extLst>
              </p:cNvPr>
              <p:cNvSpPr>
                <a:spLocks noChangeArrowheads="1"/>
              </p:cNvSpPr>
              <p:nvPr/>
            </p:nvSpPr>
            <p:spPr bwMode="auto">
              <a:xfrm>
                <a:off x="10977563" y="3129471"/>
                <a:ext cx="1916113" cy="1916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69" name="Oval 13">
                <a:extLst>
                  <a:ext uri="{FF2B5EF4-FFF2-40B4-BE49-F238E27FC236}">
                    <a16:creationId xmlns:a16="http://schemas.microsoft.com/office/drawing/2014/main" id="{6B56208B-E1B5-4706-8462-A808B6A2D81C}"/>
                  </a:ext>
                </a:extLst>
              </p:cNvPr>
              <p:cNvSpPr>
                <a:spLocks noChangeArrowheads="1"/>
              </p:cNvSpPr>
              <p:nvPr/>
            </p:nvSpPr>
            <p:spPr bwMode="auto">
              <a:xfrm>
                <a:off x="13660438" y="5812346"/>
                <a:ext cx="3300413" cy="3300413"/>
              </a:xfrm>
              <a:prstGeom prst="ellipse">
                <a:avLst/>
              </a:prstGeom>
              <a:solidFill>
                <a:srgbClr val="4B8F41"/>
              </a:solidFill>
              <a:ln>
                <a:noFill/>
              </a:ln>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70" name="Oval 14">
                <a:extLst>
                  <a:ext uri="{FF2B5EF4-FFF2-40B4-BE49-F238E27FC236}">
                    <a16:creationId xmlns:a16="http://schemas.microsoft.com/office/drawing/2014/main" id="{AF4756E1-E8CE-4D15-89A9-505F27D2DBAE}"/>
                  </a:ext>
                </a:extLst>
              </p:cNvPr>
              <p:cNvSpPr>
                <a:spLocks noChangeArrowheads="1"/>
              </p:cNvSpPr>
              <p:nvPr/>
            </p:nvSpPr>
            <p:spPr bwMode="auto">
              <a:xfrm>
                <a:off x="14352588" y="6504496"/>
                <a:ext cx="1916113" cy="1916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71" name="Oval 15">
                <a:extLst>
                  <a:ext uri="{FF2B5EF4-FFF2-40B4-BE49-F238E27FC236}">
                    <a16:creationId xmlns:a16="http://schemas.microsoft.com/office/drawing/2014/main" id="{6005B35B-870C-459F-BF53-044062A662D3}"/>
                  </a:ext>
                </a:extLst>
              </p:cNvPr>
              <p:cNvSpPr>
                <a:spLocks noChangeArrowheads="1"/>
              </p:cNvSpPr>
              <p:nvPr/>
            </p:nvSpPr>
            <p:spPr bwMode="auto">
              <a:xfrm>
                <a:off x="10285413" y="9187371"/>
                <a:ext cx="3300413" cy="3300413"/>
              </a:xfrm>
              <a:prstGeom prst="ellipse">
                <a:avLst/>
              </a:prstGeom>
              <a:solidFill>
                <a:schemeClr val="tx2">
                  <a:lumMod val="40000"/>
                  <a:lumOff val="60000"/>
                </a:schemeClr>
              </a:solidFill>
              <a:ln>
                <a:noFill/>
              </a:ln>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sp>
            <p:nvSpPr>
              <p:cNvPr id="72" name="Oval 16">
                <a:extLst>
                  <a:ext uri="{FF2B5EF4-FFF2-40B4-BE49-F238E27FC236}">
                    <a16:creationId xmlns:a16="http://schemas.microsoft.com/office/drawing/2014/main" id="{6F0FADF8-0101-42F1-AD2C-7DF304CFB649}"/>
                  </a:ext>
                </a:extLst>
              </p:cNvPr>
              <p:cNvSpPr>
                <a:spLocks noChangeArrowheads="1"/>
              </p:cNvSpPr>
              <p:nvPr/>
            </p:nvSpPr>
            <p:spPr bwMode="auto">
              <a:xfrm>
                <a:off x="10977563" y="9879521"/>
                <a:ext cx="1916113" cy="1916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marL="0" marR="0" lvl="0" indent="0" algn="l" defTabSz="1200241" rtl="0" eaLnBrk="1" fontAlgn="auto" latinLnBrk="0" hangingPunct="1">
                  <a:lnSpc>
                    <a:spcPct val="100000"/>
                  </a:lnSpc>
                  <a:spcBef>
                    <a:spcPts val="0"/>
                  </a:spcBef>
                  <a:spcAft>
                    <a:spcPts val="0"/>
                  </a:spcAft>
                  <a:buClrTx/>
                  <a:buSzTx/>
                  <a:buFontTx/>
                  <a:buNone/>
                  <a:tabLst/>
                  <a:defRPr/>
                </a:pPr>
                <a:endParaRPr kumimoji="0" lang="en-US" sz="2363" b="0" i="0" u="none" strike="noStrike" kern="0" cap="none" spc="0" normalizeH="0" baseline="0" noProof="0">
                  <a:ln>
                    <a:noFill/>
                  </a:ln>
                  <a:solidFill>
                    <a:srgbClr val="FFFFFF"/>
                  </a:solidFill>
                  <a:effectLst/>
                  <a:uLnTx/>
                  <a:uFillTx/>
                  <a:latin typeface="Lato" panose="020F0502020204030203" pitchFamily="34" charset="0"/>
                  <a:ea typeface="+mn-ea"/>
                  <a:cs typeface="+mn-cs"/>
                </a:endParaRPr>
              </a:p>
            </p:txBody>
          </p:sp>
        </p:grpSp>
        <p:pic>
          <p:nvPicPr>
            <p:cNvPr id="8" name="Graphic 7" descr="Future with solid fill">
              <a:extLst>
                <a:ext uri="{FF2B5EF4-FFF2-40B4-BE49-F238E27FC236}">
                  <a16:creationId xmlns:a16="http://schemas.microsoft.com/office/drawing/2014/main" id="{F137D569-4E96-472B-8351-36A222E97E5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95575" y="4503956"/>
              <a:ext cx="358167" cy="358167"/>
            </a:xfrm>
            <a:prstGeom prst="rect">
              <a:avLst/>
            </a:prstGeom>
          </p:spPr>
        </p:pic>
        <p:pic>
          <p:nvPicPr>
            <p:cNvPr id="10" name="Graphic 9" descr="Research outline">
              <a:extLst>
                <a:ext uri="{FF2B5EF4-FFF2-40B4-BE49-F238E27FC236}">
                  <a16:creationId xmlns:a16="http://schemas.microsoft.com/office/drawing/2014/main" id="{EDE94BBE-E575-4735-AEE2-B8ADD962127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05232" y="3623620"/>
              <a:ext cx="358167" cy="358167"/>
            </a:xfrm>
            <a:prstGeom prst="rect">
              <a:avLst/>
            </a:prstGeom>
          </p:spPr>
        </p:pic>
        <p:pic>
          <p:nvPicPr>
            <p:cNvPr id="12" name="Graphic 11" descr="Share outline">
              <a:extLst>
                <a:ext uri="{FF2B5EF4-FFF2-40B4-BE49-F238E27FC236}">
                  <a16:creationId xmlns:a16="http://schemas.microsoft.com/office/drawing/2014/main" id="{FA31400D-759B-4558-AE37-5A13D26E118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8238" y="3616724"/>
              <a:ext cx="358167" cy="358167"/>
            </a:xfrm>
            <a:prstGeom prst="rect">
              <a:avLst/>
            </a:prstGeom>
          </p:spPr>
        </p:pic>
        <p:pic>
          <p:nvPicPr>
            <p:cNvPr id="14" name="Graphic 13" descr="Telescope outline">
              <a:extLst>
                <a:ext uri="{FF2B5EF4-FFF2-40B4-BE49-F238E27FC236}">
                  <a16:creationId xmlns:a16="http://schemas.microsoft.com/office/drawing/2014/main" id="{8F859C01-EE56-4DB2-A95B-5EC4A97CEA3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72130" y="2755276"/>
              <a:ext cx="358167" cy="358167"/>
            </a:xfrm>
            <a:prstGeom prst="rect">
              <a:avLst/>
            </a:prstGeom>
          </p:spPr>
        </p:pic>
      </p:grpSp>
      <p:pic>
        <p:nvPicPr>
          <p:cNvPr id="17" name="Picture 16">
            <a:extLst>
              <a:ext uri="{FF2B5EF4-FFF2-40B4-BE49-F238E27FC236}">
                <a16:creationId xmlns:a16="http://schemas.microsoft.com/office/drawing/2014/main" id="{9B50A30A-B39D-4461-B825-1A62C1EB5A95}"/>
              </a:ext>
            </a:extLst>
          </p:cNvPr>
          <p:cNvPicPr>
            <a:picLocks noChangeAspect="1"/>
          </p:cNvPicPr>
          <p:nvPr/>
        </p:nvPicPr>
        <p:blipFill>
          <a:blip r:embed="rId20"/>
          <a:stretch>
            <a:fillRect/>
          </a:stretch>
        </p:blipFill>
        <p:spPr>
          <a:xfrm>
            <a:off x="881620" y="2576179"/>
            <a:ext cx="2299131" cy="2331410"/>
          </a:xfrm>
          <a:prstGeom prst="rect">
            <a:avLst/>
          </a:prstGeom>
        </p:spPr>
      </p:pic>
      <p:sp>
        <p:nvSpPr>
          <p:cNvPr id="101" name="Isosceles Triangle 100">
            <a:extLst>
              <a:ext uri="{FF2B5EF4-FFF2-40B4-BE49-F238E27FC236}">
                <a16:creationId xmlns:a16="http://schemas.microsoft.com/office/drawing/2014/main" id="{311403D6-685D-4ACA-B45C-9D08C4EAC748}"/>
              </a:ext>
            </a:extLst>
          </p:cNvPr>
          <p:cNvSpPr/>
          <p:nvPr/>
        </p:nvSpPr>
        <p:spPr>
          <a:xfrm rot="16200000">
            <a:off x="3031743" y="2101724"/>
            <a:ext cx="1028358" cy="2522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2" name="Isosceles Triangle 101">
            <a:extLst>
              <a:ext uri="{FF2B5EF4-FFF2-40B4-BE49-F238E27FC236}">
                <a16:creationId xmlns:a16="http://schemas.microsoft.com/office/drawing/2014/main" id="{0E4B1CD9-703E-4F9E-8AFB-21D0AE1724BE}"/>
              </a:ext>
            </a:extLst>
          </p:cNvPr>
          <p:cNvSpPr/>
          <p:nvPr/>
        </p:nvSpPr>
        <p:spPr>
          <a:xfrm rot="16200000">
            <a:off x="3027794" y="3161423"/>
            <a:ext cx="1028358" cy="2522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3" name="Isosceles Triangle 102">
            <a:extLst>
              <a:ext uri="{FF2B5EF4-FFF2-40B4-BE49-F238E27FC236}">
                <a16:creationId xmlns:a16="http://schemas.microsoft.com/office/drawing/2014/main" id="{29E512B5-ECBE-4F50-B7A7-0D834F5C8FCB}"/>
              </a:ext>
            </a:extLst>
          </p:cNvPr>
          <p:cNvSpPr/>
          <p:nvPr/>
        </p:nvSpPr>
        <p:spPr>
          <a:xfrm rot="16200000">
            <a:off x="3033698" y="4175137"/>
            <a:ext cx="1028358" cy="2522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4" name="Isosceles Triangle 103">
            <a:extLst>
              <a:ext uri="{FF2B5EF4-FFF2-40B4-BE49-F238E27FC236}">
                <a16:creationId xmlns:a16="http://schemas.microsoft.com/office/drawing/2014/main" id="{D8F92E30-C91C-45C4-875B-35C4926CFB13}"/>
              </a:ext>
            </a:extLst>
          </p:cNvPr>
          <p:cNvSpPr/>
          <p:nvPr/>
        </p:nvSpPr>
        <p:spPr>
          <a:xfrm rot="16200000">
            <a:off x="3029749" y="5234836"/>
            <a:ext cx="1028358" cy="2522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3" name="Arrow: Pentagon 112">
            <a:extLst>
              <a:ext uri="{FF2B5EF4-FFF2-40B4-BE49-F238E27FC236}">
                <a16:creationId xmlns:a16="http://schemas.microsoft.com/office/drawing/2014/main" id="{E0DD9E96-5AE9-4A47-9F07-D7C00507AC4A}"/>
              </a:ext>
            </a:extLst>
          </p:cNvPr>
          <p:cNvSpPr/>
          <p:nvPr/>
        </p:nvSpPr>
        <p:spPr>
          <a:xfrm flipH="1">
            <a:off x="3587099" y="1722454"/>
            <a:ext cx="4396645" cy="1016200"/>
          </a:xfrm>
          <a:prstGeom prst="homePlate">
            <a:avLst>
              <a:gd name="adj" fmla="val 22710"/>
            </a:avLst>
          </a:prstGeom>
          <a:solidFill>
            <a:srgbClr val="E9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4" name="Arrow: Pentagon 113">
            <a:extLst>
              <a:ext uri="{FF2B5EF4-FFF2-40B4-BE49-F238E27FC236}">
                <a16:creationId xmlns:a16="http://schemas.microsoft.com/office/drawing/2014/main" id="{E16DD07B-67B5-498D-8A8D-BD96D60B2F6A}"/>
              </a:ext>
            </a:extLst>
          </p:cNvPr>
          <p:cNvSpPr/>
          <p:nvPr/>
        </p:nvSpPr>
        <p:spPr>
          <a:xfrm flipH="1">
            <a:off x="3590344" y="2781407"/>
            <a:ext cx="4396645" cy="1016200"/>
          </a:xfrm>
          <a:prstGeom prst="homePlate">
            <a:avLst>
              <a:gd name="adj" fmla="val 22710"/>
            </a:avLst>
          </a:prstGeom>
          <a:solidFill>
            <a:srgbClr val="E9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5" name="Arrow: Pentagon 114">
            <a:extLst>
              <a:ext uri="{FF2B5EF4-FFF2-40B4-BE49-F238E27FC236}">
                <a16:creationId xmlns:a16="http://schemas.microsoft.com/office/drawing/2014/main" id="{6FF5F727-FC6F-453A-8404-5F27C3B7A6EA}"/>
              </a:ext>
            </a:extLst>
          </p:cNvPr>
          <p:cNvSpPr/>
          <p:nvPr/>
        </p:nvSpPr>
        <p:spPr>
          <a:xfrm flipH="1">
            <a:off x="3587098" y="3833247"/>
            <a:ext cx="4396645" cy="1016200"/>
          </a:xfrm>
          <a:prstGeom prst="homePlate">
            <a:avLst>
              <a:gd name="adj" fmla="val 22710"/>
            </a:avLst>
          </a:prstGeom>
          <a:solidFill>
            <a:srgbClr val="F2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6" name="Arrow: Pentagon 115">
            <a:extLst>
              <a:ext uri="{FF2B5EF4-FFF2-40B4-BE49-F238E27FC236}">
                <a16:creationId xmlns:a16="http://schemas.microsoft.com/office/drawing/2014/main" id="{6B79F46A-BE75-4E8E-A1B7-9B2655B55521}"/>
              </a:ext>
            </a:extLst>
          </p:cNvPr>
          <p:cNvSpPr/>
          <p:nvPr/>
        </p:nvSpPr>
        <p:spPr>
          <a:xfrm flipH="1">
            <a:off x="3580762" y="4885102"/>
            <a:ext cx="4396645" cy="1016200"/>
          </a:xfrm>
          <a:prstGeom prst="homePlate">
            <a:avLst>
              <a:gd name="adj" fmla="val 22710"/>
            </a:avLst>
          </a:prstGeom>
          <a:solidFill>
            <a:schemeClr val="accent3">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Rectangle 15">
            <a:extLst>
              <a:ext uri="{FF2B5EF4-FFF2-40B4-BE49-F238E27FC236}">
                <a16:creationId xmlns:a16="http://schemas.microsoft.com/office/drawing/2014/main" id="{FF63EAFE-9330-4C5E-B13B-7CE91F2E60BC}"/>
              </a:ext>
            </a:extLst>
          </p:cNvPr>
          <p:cNvSpPr txBox="1">
            <a:spLocks/>
          </p:cNvSpPr>
          <p:nvPr>
            <p:custDataLst>
              <p:tags r:id="rId5"/>
            </p:custDataLst>
          </p:nvPr>
        </p:nvSpPr>
        <p:spPr bwMode="auto">
          <a:xfrm>
            <a:off x="3590166" y="1988885"/>
            <a:ext cx="4833506" cy="1206066"/>
          </a:xfrm>
          <a:prstGeom prst="rect">
            <a:avLst/>
          </a:prstGeom>
          <a:noFill/>
          <a:ln/>
        </p:spPr>
        <p:txBody>
          <a:bodyPr vert="horz" wrap="square" lIns="144000" tIns="108000" rIns="144000" bIns="108000" rtlCol="0" anchor="t" anchorCtr="0">
            <a:noAutofit/>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Link TRAS to other data sets </a:t>
            </a:r>
          </a:p>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Run summary statistics and Treat invalid and missing values.</a:t>
            </a:r>
          </a:p>
        </p:txBody>
      </p:sp>
      <p:sp>
        <p:nvSpPr>
          <p:cNvPr id="24" name="Rectangle 15">
            <a:extLst>
              <a:ext uri="{FF2B5EF4-FFF2-40B4-BE49-F238E27FC236}">
                <a16:creationId xmlns:a16="http://schemas.microsoft.com/office/drawing/2014/main" id="{67C9C271-9FF8-4180-A9F1-545309FFD1BD}"/>
              </a:ext>
            </a:extLst>
          </p:cNvPr>
          <p:cNvSpPr txBox="1">
            <a:spLocks/>
          </p:cNvSpPr>
          <p:nvPr>
            <p:custDataLst>
              <p:tags r:id="rId6"/>
            </p:custDataLst>
          </p:nvPr>
        </p:nvSpPr>
        <p:spPr bwMode="auto">
          <a:xfrm>
            <a:off x="3789622" y="3004161"/>
            <a:ext cx="3475695" cy="580860"/>
          </a:xfrm>
          <a:prstGeom prst="rect">
            <a:avLst/>
          </a:prstGeom>
          <a:noFill/>
          <a:ln/>
        </p:spPr>
        <p:txBody>
          <a:bodyPr vert="horz" wrap="square" lIns="144000" tIns="108000" rIns="144000" bIns="108000" rtlCol="0" anchor="t" anchorCtr="0">
            <a:noAutofit/>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Multivariate Analysis, Correlation analysis and  Spatial analysis. </a:t>
            </a:r>
          </a:p>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Construct attributes</a:t>
            </a:r>
          </a:p>
        </p:txBody>
      </p:sp>
      <p:sp>
        <p:nvSpPr>
          <p:cNvPr id="26" name="Rectangle 15">
            <a:extLst>
              <a:ext uri="{FF2B5EF4-FFF2-40B4-BE49-F238E27FC236}">
                <a16:creationId xmlns:a16="http://schemas.microsoft.com/office/drawing/2014/main" id="{859806B2-3F1C-47DD-BBD8-67F2A2653CA5}"/>
              </a:ext>
            </a:extLst>
          </p:cNvPr>
          <p:cNvSpPr txBox="1">
            <a:spLocks/>
          </p:cNvSpPr>
          <p:nvPr>
            <p:custDataLst>
              <p:tags r:id="rId7"/>
            </p:custDataLst>
          </p:nvPr>
        </p:nvSpPr>
        <p:spPr bwMode="auto">
          <a:xfrm>
            <a:off x="3789622" y="4005056"/>
            <a:ext cx="3910042" cy="934394"/>
          </a:xfrm>
          <a:prstGeom prst="rect">
            <a:avLst/>
          </a:prstGeom>
          <a:noFill/>
          <a:ln/>
        </p:spPr>
        <p:txBody>
          <a:bodyPr vert="horz" wrap="square" lIns="144000" tIns="108000" rIns="144000" bIns="108000" rtlCol="0" anchor="t" anchorCtr="0">
            <a:noAutofit/>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Segment the theft incidents </a:t>
            </a:r>
          </a:p>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Model the losses or losses to consumption ratio </a:t>
            </a:r>
          </a:p>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Analyse the impact of different variables on theft</a:t>
            </a:r>
          </a:p>
        </p:txBody>
      </p:sp>
      <p:sp>
        <p:nvSpPr>
          <p:cNvPr id="28" name="Rectangle 15">
            <a:extLst>
              <a:ext uri="{FF2B5EF4-FFF2-40B4-BE49-F238E27FC236}">
                <a16:creationId xmlns:a16="http://schemas.microsoft.com/office/drawing/2014/main" id="{67A25027-046D-4034-BF37-56D685AF7AD8}"/>
              </a:ext>
            </a:extLst>
          </p:cNvPr>
          <p:cNvSpPr txBox="1">
            <a:spLocks/>
          </p:cNvSpPr>
          <p:nvPr>
            <p:custDataLst>
              <p:tags r:id="rId8"/>
            </p:custDataLst>
          </p:nvPr>
        </p:nvSpPr>
        <p:spPr bwMode="auto">
          <a:xfrm>
            <a:off x="3774656" y="5212138"/>
            <a:ext cx="4034501" cy="739788"/>
          </a:xfrm>
          <a:prstGeom prst="rect">
            <a:avLst/>
          </a:prstGeom>
          <a:noFill/>
          <a:ln/>
        </p:spPr>
        <p:txBody>
          <a:bodyPr vert="horz" wrap="square" lIns="144000" tIns="108000" rIns="144000" bIns="108000" rtlCol="0" anchor="t" anchorCtr="0">
            <a:noAutofit/>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1" indent="-180975" algn="l" defTabSz="914400" rtl="0" eaLnBrk="1" fontAlgn="auto" latinLnBrk="0" hangingPunct="1">
              <a:lnSpc>
                <a:spcPct val="100000"/>
              </a:lnSpc>
              <a:spcBef>
                <a:spcPts val="600"/>
              </a:spcBef>
              <a:spcAft>
                <a:spcPts val="0"/>
              </a:spcAft>
              <a:buClr>
                <a:prstClr val="black"/>
              </a:buClr>
              <a:buSzTx/>
              <a:buFont typeface="Wingdings" panose="05000000000000000000" pitchFamily="2" charset="2"/>
              <a:buChar char="§"/>
              <a:tabLst/>
              <a:defRPr/>
            </a:pPr>
            <a:r>
              <a:rPr kumimoji="0" lang="en-GB" sz="11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Extrapolate the TRAS theft incidents and suspected ones</a:t>
            </a:r>
          </a:p>
        </p:txBody>
      </p:sp>
      <p:sp>
        <p:nvSpPr>
          <p:cNvPr id="3" name="TextBox 2">
            <a:extLst>
              <a:ext uri="{FF2B5EF4-FFF2-40B4-BE49-F238E27FC236}">
                <a16:creationId xmlns:a16="http://schemas.microsoft.com/office/drawing/2014/main" id="{2D01F1F4-65CC-4252-9193-38659746E0BC}"/>
              </a:ext>
            </a:extLst>
          </p:cNvPr>
          <p:cNvSpPr txBox="1"/>
          <p:nvPr/>
        </p:nvSpPr>
        <p:spPr>
          <a:xfrm>
            <a:off x="3793476" y="1722454"/>
            <a:ext cx="37033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45B54"/>
                </a:solidFill>
                <a:effectLst/>
                <a:uLnTx/>
                <a:uFillTx/>
                <a:latin typeface="Roboto" panose="02000000000000000000" pitchFamily="2" charset="0"/>
                <a:ea typeface="Roboto" panose="02000000000000000000" pitchFamily="2" charset="0"/>
                <a:cs typeface="+mn-cs"/>
              </a:rPr>
              <a:t>DATA PREPARATION &amp; SCOPING</a:t>
            </a:r>
          </a:p>
        </p:txBody>
      </p:sp>
      <p:sp>
        <p:nvSpPr>
          <p:cNvPr id="87" name="TextBox 86">
            <a:extLst>
              <a:ext uri="{FF2B5EF4-FFF2-40B4-BE49-F238E27FC236}">
                <a16:creationId xmlns:a16="http://schemas.microsoft.com/office/drawing/2014/main" id="{D9355305-DB88-472A-96FF-7FFD223836E4}"/>
              </a:ext>
            </a:extLst>
          </p:cNvPr>
          <p:cNvSpPr txBox="1"/>
          <p:nvPr/>
        </p:nvSpPr>
        <p:spPr>
          <a:xfrm>
            <a:off x="3773157" y="2739338"/>
            <a:ext cx="37033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B8F41"/>
                </a:solidFill>
                <a:effectLst/>
                <a:uLnTx/>
                <a:uFillTx/>
                <a:latin typeface="Roboto" panose="02000000000000000000" pitchFamily="2" charset="0"/>
                <a:ea typeface="Roboto" panose="02000000000000000000" pitchFamily="2" charset="0"/>
                <a:cs typeface="+mn-cs"/>
              </a:rPr>
              <a:t>EXPLORATORY DATA ANALYSIS </a:t>
            </a:r>
          </a:p>
        </p:txBody>
      </p:sp>
      <p:sp>
        <p:nvSpPr>
          <p:cNvPr id="88" name="TextBox 87">
            <a:extLst>
              <a:ext uri="{FF2B5EF4-FFF2-40B4-BE49-F238E27FC236}">
                <a16:creationId xmlns:a16="http://schemas.microsoft.com/office/drawing/2014/main" id="{1B5BDED0-2291-485E-A55C-95F7CEE76CE7}"/>
              </a:ext>
            </a:extLst>
          </p:cNvPr>
          <p:cNvSpPr txBox="1"/>
          <p:nvPr/>
        </p:nvSpPr>
        <p:spPr>
          <a:xfrm>
            <a:off x="3765199" y="3813142"/>
            <a:ext cx="37033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9DD48C"/>
                </a:solidFill>
                <a:effectLst/>
                <a:uLnTx/>
                <a:uFillTx/>
                <a:latin typeface="Roboto" panose="02000000000000000000" pitchFamily="2" charset="0"/>
                <a:ea typeface="Roboto" panose="02000000000000000000" pitchFamily="2" charset="0"/>
                <a:cs typeface="+mn-cs"/>
              </a:rPr>
              <a:t>PREDICTION MODEL </a:t>
            </a:r>
          </a:p>
        </p:txBody>
      </p:sp>
      <p:sp>
        <p:nvSpPr>
          <p:cNvPr id="89" name="TextBox 88">
            <a:extLst>
              <a:ext uri="{FF2B5EF4-FFF2-40B4-BE49-F238E27FC236}">
                <a16:creationId xmlns:a16="http://schemas.microsoft.com/office/drawing/2014/main" id="{230F2DC7-9C9F-4833-ACF5-6F27976669F0}"/>
              </a:ext>
            </a:extLst>
          </p:cNvPr>
          <p:cNvSpPr txBox="1"/>
          <p:nvPr/>
        </p:nvSpPr>
        <p:spPr>
          <a:xfrm>
            <a:off x="3761246" y="4901131"/>
            <a:ext cx="37033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ACD0CA"/>
                </a:solidFill>
                <a:effectLst/>
                <a:uLnTx/>
                <a:uFillTx/>
                <a:latin typeface="Roboto" panose="02000000000000000000" pitchFamily="2" charset="0"/>
                <a:ea typeface="Roboto" panose="02000000000000000000" pitchFamily="2" charset="0"/>
                <a:cs typeface="+mn-cs"/>
              </a:rPr>
              <a:t>EXTRAPOLATION &amp; ESTIMATION</a:t>
            </a:r>
          </a:p>
        </p:txBody>
      </p:sp>
      <p:sp>
        <p:nvSpPr>
          <p:cNvPr id="50" name="Freeform: Shape 49">
            <a:extLst>
              <a:ext uri="{FF2B5EF4-FFF2-40B4-BE49-F238E27FC236}">
                <a16:creationId xmlns:a16="http://schemas.microsoft.com/office/drawing/2014/main" id="{B7B1D3D3-7DEB-40C0-8E97-54BB3C4DD864}"/>
              </a:ext>
            </a:extLst>
          </p:cNvPr>
          <p:cNvSpPr/>
          <p:nvPr/>
        </p:nvSpPr>
        <p:spPr>
          <a:xfrm rot="16200000">
            <a:off x="10303730" y="5944319"/>
            <a:ext cx="391171" cy="1436188"/>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98733C43-2DB5-4DC9-A0EA-A655968C55A0}"/>
              </a:ext>
            </a:extLst>
          </p:cNvPr>
          <p:cNvSpPr/>
          <p:nvPr/>
        </p:nvSpPr>
        <p:spPr>
          <a:xfrm rot="16200000">
            <a:off x="5847308" y="1487897"/>
            <a:ext cx="403522" cy="10336682"/>
          </a:xfrm>
          <a:custGeom>
            <a:avLst/>
            <a:gdLst>
              <a:gd name="connsiteX0" fmla="*/ 403512 w 403522"/>
              <a:gd name="connsiteY0" fmla="*/ 2294606 h 10336682"/>
              <a:gd name="connsiteX1" fmla="*/ 394570 w 403522"/>
              <a:gd name="connsiteY1" fmla="*/ 3072684 h 10336682"/>
              <a:gd name="connsiteX2" fmla="*/ 390859 w 403522"/>
              <a:gd name="connsiteY2" fmla="*/ 10336682 h 10336682"/>
              <a:gd name="connsiteX3" fmla="*/ 0 w 403522"/>
              <a:gd name="connsiteY3" fmla="*/ 10336682 h 10336682"/>
              <a:gd name="connsiteX4" fmla="*/ 0 w 403522"/>
              <a:gd name="connsiteY4" fmla="*/ 0 h 10336682"/>
              <a:gd name="connsiteX5" fmla="*/ 397942 w 403522"/>
              <a:gd name="connsiteY5" fmla="*/ 3054 h 10336682"/>
              <a:gd name="connsiteX6" fmla="*/ 397268 w 403522"/>
              <a:gd name="connsiteY6" fmla="*/ 624262 h 10336682"/>
              <a:gd name="connsiteX7" fmla="*/ 389183 w 403522"/>
              <a:gd name="connsiteY7" fmla="*/ 1426923 h 10336682"/>
              <a:gd name="connsiteX8" fmla="*/ 174677 w 403522"/>
              <a:gd name="connsiteY8" fmla="*/ 1855040 h 10336682"/>
              <a:gd name="connsiteX9" fmla="*/ 403512 w 403522"/>
              <a:gd name="connsiteY9" fmla="*/ 2294606 h 1033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10336682">
                <a:moveTo>
                  <a:pt x="403512" y="2294606"/>
                </a:moveTo>
                <a:cubicBezTo>
                  <a:pt x="403892" y="2365068"/>
                  <a:pt x="394190" y="3002222"/>
                  <a:pt x="394570" y="3072684"/>
                </a:cubicBezTo>
                <a:lnTo>
                  <a:pt x="390859" y="10336682"/>
                </a:lnTo>
                <a:lnTo>
                  <a:pt x="0" y="10336682"/>
                </a:lnTo>
                <a:lnTo>
                  <a:pt x="0" y="0"/>
                </a:lnTo>
                <a:lnTo>
                  <a:pt x="397942" y="3054"/>
                </a:lnTo>
                <a:lnTo>
                  <a:pt x="397268" y="624262"/>
                </a:lnTo>
                <a:cubicBezTo>
                  <a:pt x="396663" y="782273"/>
                  <a:pt x="389788" y="1317776"/>
                  <a:pt x="389183" y="1426923"/>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ACA9D4FE-FEB0-4927-A157-41774BF17F73}"/>
              </a:ext>
            </a:extLst>
          </p:cNvPr>
          <p:cNvGrpSpPr/>
          <p:nvPr/>
        </p:nvGrpSpPr>
        <p:grpSpPr>
          <a:xfrm>
            <a:off x="1484731" y="6493122"/>
            <a:ext cx="301498" cy="261097"/>
            <a:chOff x="2401932" y="6512188"/>
            <a:chExt cx="301498" cy="261097"/>
          </a:xfrm>
        </p:grpSpPr>
        <p:sp>
          <p:nvSpPr>
            <p:cNvPr id="53" name="Teardrop 52">
              <a:extLst>
                <a:ext uri="{FF2B5EF4-FFF2-40B4-BE49-F238E27FC236}">
                  <a16:creationId xmlns:a16="http://schemas.microsoft.com/office/drawing/2014/main" id="{26ABE48B-A7F2-46C0-8F69-0FBEDC70C454}"/>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FB572606-D02F-4F44-BBBD-E4A1D9E1C512}"/>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2</a:t>
              </a:r>
            </a:p>
          </p:txBody>
        </p:sp>
      </p:grpSp>
      <p:grpSp>
        <p:nvGrpSpPr>
          <p:cNvPr id="55" name="Group 54">
            <a:extLst>
              <a:ext uri="{FF2B5EF4-FFF2-40B4-BE49-F238E27FC236}">
                <a16:creationId xmlns:a16="http://schemas.microsoft.com/office/drawing/2014/main" id="{650E2411-B7E6-48A3-87BB-CB85A6F6D5B9}"/>
              </a:ext>
            </a:extLst>
          </p:cNvPr>
          <p:cNvGrpSpPr/>
          <p:nvPr/>
        </p:nvGrpSpPr>
        <p:grpSpPr>
          <a:xfrm>
            <a:off x="500451" y="6495946"/>
            <a:ext cx="301498" cy="261097"/>
            <a:chOff x="2401932" y="6512188"/>
            <a:chExt cx="301498" cy="261097"/>
          </a:xfrm>
        </p:grpSpPr>
        <p:sp>
          <p:nvSpPr>
            <p:cNvPr id="56" name="Teardrop 55">
              <a:extLst>
                <a:ext uri="{FF2B5EF4-FFF2-40B4-BE49-F238E27FC236}">
                  <a16:creationId xmlns:a16="http://schemas.microsoft.com/office/drawing/2014/main" id="{98DB3202-8EF2-46CF-890E-D2F67794F779}"/>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80871F93-73A8-4BC4-B936-753287D3BFD1}"/>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t>
              </a:r>
            </a:p>
          </p:txBody>
        </p:sp>
      </p:grpSp>
      <p:grpSp>
        <p:nvGrpSpPr>
          <p:cNvPr id="58" name="Group 57">
            <a:extLst>
              <a:ext uri="{FF2B5EF4-FFF2-40B4-BE49-F238E27FC236}">
                <a16:creationId xmlns:a16="http://schemas.microsoft.com/office/drawing/2014/main" id="{8AB38E28-E799-4491-82B0-FF6B066EE65C}"/>
              </a:ext>
            </a:extLst>
          </p:cNvPr>
          <p:cNvGrpSpPr/>
          <p:nvPr/>
        </p:nvGrpSpPr>
        <p:grpSpPr>
          <a:xfrm>
            <a:off x="4869036" y="6516156"/>
            <a:ext cx="292209" cy="261654"/>
            <a:chOff x="2401932" y="6511631"/>
            <a:chExt cx="292209" cy="261654"/>
          </a:xfrm>
        </p:grpSpPr>
        <p:sp>
          <p:nvSpPr>
            <p:cNvPr id="59" name="Teardrop 58">
              <a:extLst>
                <a:ext uri="{FF2B5EF4-FFF2-40B4-BE49-F238E27FC236}">
                  <a16:creationId xmlns:a16="http://schemas.microsoft.com/office/drawing/2014/main" id="{3CBA38BA-370C-4BED-9C84-2043132F7933}"/>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7DEA3ABA-62C3-41DB-B175-2B7DCC2E86D9}"/>
                </a:ext>
              </a:extLst>
            </p:cNvPr>
            <p:cNvSpPr txBox="1"/>
            <p:nvPr/>
          </p:nvSpPr>
          <p:spPr>
            <a:xfrm>
              <a:off x="2405049" y="6511631"/>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grpSp>
        <p:nvGrpSpPr>
          <p:cNvPr id="74" name="Group 73">
            <a:extLst>
              <a:ext uri="{FF2B5EF4-FFF2-40B4-BE49-F238E27FC236}">
                <a16:creationId xmlns:a16="http://schemas.microsoft.com/office/drawing/2014/main" id="{28CF8427-D426-4883-BA58-221BA55BA307}"/>
              </a:ext>
            </a:extLst>
          </p:cNvPr>
          <p:cNvGrpSpPr/>
          <p:nvPr/>
        </p:nvGrpSpPr>
        <p:grpSpPr>
          <a:xfrm>
            <a:off x="3743640" y="6505872"/>
            <a:ext cx="289092" cy="260123"/>
            <a:chOff x="2398395" y="6513162"/>
            <a:chExt cx="289092" cy="260123"/>
          </a:xfrm>
        </p:grpSpPr>
        <p:sp>
          <p:nvSpPr>
            <p:cNvPr id="75" name="Teardrop 74">
              <a:extLst>
                <a:ext uri="{FF2B5EF4-FFF2-40B4-BE49-F238E27FC236}">
                  <a16:creationId xmlns:a16="http://schemas.microsoft.com/office/drawing/2014/main" id="{055A72A0-501A-4FE0-B438-FF3F53F397AB}"/>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54F629A1-2446-4C91-BC18-0E747B62F952}"/>
                </a:ext>
              </a:extLst>
            </p:cNvPr>
            <p:cNvSpPr txBox="1"/>
            <p:nvPr/>
          </p:nvSpPr>
          <p:spPr>
            <a:xfrm>
              <a:off x="2398395" y="6515563"/>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grpSp>
      <p:grpSp>
        <p:nvGrpSpPr>
          <p:cNvPr id="77" name="Group 76">
            <a:extLst>
              <a:ext uri="{FF2B5EF4-FFF2-40B4-BE49-F238E27FC236}">
                <a16:creationId xmlns:a16="http://schemas.microsoft.com/office/drawing/2014/main" id="{E67C7CF3-3864-40AF-8318-AFD73D23D564}"/>
              </a:ext>
            </a:extLst>
          </p:cNvPr>
          <p:cNvGrpSpPr/>
          <p:nvPr/>
        </p:nvGrpSpPr>
        <p:grpSpPr>
          <a:xfrm>
            <a:off x="7112754" y="6509247"/>
            <a:ext cx="297109" cy="260123"/>
            <a:chOff x="2401932" y="6513162"/>
            <a:chExt cx="297109" cy="260123"/>
          </a:xfrm>
        </p:grpSpPr>
        <p:sp>
          <p:nvSpPr>
            <p:cNvPr id="78" name="Teardrop 77">
              <a:extLst>
                <a:ext uri="{FF2B5EF4-FFF2-40B4-BE49-F238E27FC236}">
                  <a16:creationId xmlns:a16="http://schemas.microsoft.com/office/drawing/2014/main" id="{8581857C-5FD5-4ADC-907C-6525DC689BEB}"/>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A670BB98-9D7F-45AC-890B-CA230F7CCDD7}"/>
                </a:ext>
              </a:extLst>
            </p:cNvPr>
            <p:cNvSpPr txBox="1"/>
            <p:nvPr/>
          </p:nvSpPr>
          <p:spPr>
            <a:xfrm>
              <a:off x="2409949" y="6514959"/>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7</a:t>
              </a:r>
            </a:p>
          </p:txBody>
        </p:sp>
      </p:grpSp>
      <p:grpSp>
        <p:nvGrpSpPr>
          <p:cNvPr id="80" name="Group 79">
            <a:extLst>
              <a:ext uri="{FF2B5EF4-FFF2-40B4-BE49-F238E27FC236}">
                <a16:creationId xmlns:a16="http://schemas.microsoft.com/office/drawing/2014/main" id="{6C7978B1-38DE-4F73-96BC-E0F3BE5C6498}"/>
              </a:ext>
            </a:extLst>
          </p:cNvPr>
          <p:cNvGrpSpPr/>
          <p:nvPr/>
        </p:nvGrpSpPr>
        <p:grpSpPr>
          <a:xfrm>
            <a:off x="5985805" y="6513053"/>
            <a:ext cx="289092" cy="260123"/>
            <a:chOff x="2396842" y="6513162"/>
            <a:chExt cx="289092" cy="260123"/>
          </a:xfrm>
        </p:grpSpPr>
        <p:sp>
          <p:nvSpPr>
            <p:cNvPr id="81" name="Teardrop 80">
              <a:extLst>
                <a:ext uri="{FF2B5EF4-FFF2-40B4-BE49-F238E27FC236}">
                  <a16:creationId xmlns:a16="http://schemas.microsoft.com/office/drawing/2014/main" id="{BD5F1600-85B6-4138-B551-C7644C25006A}"/>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32D81559-B5A2-4DDD-81D4-CC17223ECF44}"/>
                </a:ext>
              </a:extLst>
            </p:cNvPr>
            <p:cNvSpPr txBox="1"/>
            <p:nvPr/>
          </p:nvSpPr>
          <p:spPr>
            <a:xfrm>
              <a:off x="2396842" y="651520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6</a:t>
              </a:r>
            </a:p>
          </p:txBody>
        </p:sp>
      </p:grpSp>
      <p:grpSp>
        <p:nvGrpSpPr>
          <p:cNvPr id="83" name="Group 82">
            <a:extLst>
              <a:ext uri="{FF2B5EF4-FFF2-40B4-BE49-F238E27FC236}">
                <a16:creationId xmlns:a16="http://schemas.microsoft.com/office/drawing/2014/main" id="{53DAFB8B-416B-466D-8FA7-B30A196BD1AA}"/>
              </a:ext>
            </a:extLst>
          </p:cNvPr>
          <p:cNvGrpSpPr/>
          <p:nvPr/>
        </p:nvGrpSpPr>
        <p:grpSpPr>
          <a:xfrm>
            <a:off x="9356474" y="6508273"/>
            <a:ext cx="294213" cy="261097"/>
            <a:chOff x="2401932" y="6512188"/>
            <a:chExt cx="294213" cy="261097"/>
          </a:xfrm>
        </p:grpSpPr>
        <p:sp>
          <p:nvSpPr>
            <p:cNvPr id="84" name="Teardrop 83">
              <a:extLst>
                <a:ext uri="{FF2B5EF4-FFF2-40B4-BE49-F238E27FC236}">
                  <a16:creationId xmlns:a16="http://schemas.microsoft.com/office/drawing/2014/main" id="{2C3FA615-937E-48F1-A96A-2FBFBDA671CE}"/>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92293715-3698-45C0-8BD8-0BB0A48EF3BC}"/>
                </a:ext>
              </a:extLst>
            </p:cNvPr>
            <p:cNvSpPr txBox="1"/>
            <p:nvPr/>
          </p:nvSpPr>
          <p:spPr>
            <a:xfrm>
              <a:off x="2407053"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9</a:t>
              </a:r>
            </a:p>
          </p:txBody>
        </p:sp>
      </p:grpSp>
      <p:grpSp>
        <p:nvGrpSpPr>
          <p:cNvPr id="86" name="Group 85">
            <a:extLst>
              <a:ext uri="{FF2B5EF4-FFF2-40B4-BE49-F238E27FC236}">
                <a16:creationId xmlns:a16="http://schemas.microsoft.com/office/drawing/2014/main" id="{AFB31C3F-5E39-4257-8F10-3A2C3CB2EDED}"/>
              </a:ext>
            </a:extLst>
          </p:cNvPr>
          <p:cNvGrpSpPr/>
          <p:nvPr/>
        </p:nvGrpSpPr>
        <p:grpSpPr>
          <a:xfrm>
            <a:off x="8234613" y="6502016"/>
            <a:ext cx="289858" cy="260388"/>
            <a:chOff x="2401932" y="6512897"/>
            <a:chExt cx="289858" cy="260388"/>
          </a:xfrm>
        </p:grpSpPr>
        <p:sp>
          <p:nvSpPr>
            <p:cNvPr id="90" name="Teardrop 89">
              <a:extLst>
                <a:ext uri="{FF2B5EF4-FFF2-40B4-BE49-F238E27FC236}">
                  <a16:creationId xmlns:a16="http://schemas.microsoft.com/office/drawing/2014/main" id="{C5A6D2D7-0A76-4619-B4F2-3F6E457F17FF}"/>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CD6C06C9-6317-49CC-AD7E-13E34BBFA8AE}"/>
                </a:ext>
              </a:extLst>
            </p:cNvPr>
            <p:cNvSpPr txBox="1"/>
            <p:nvPr/>
          </p:nvSpPr>
          <p:spPr>
            <a:xfrm>
              <a:off x="2402698" y="6512897"/>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8</a:t>
              </a:r>
            </a:p>
          </p:txBody>
        </p:sp>
      </p:grpSp>
      <p:grpSp>
        <p:nvGrpSpPr>
          <p:cNvPr id="92" name="Group 91">
            <a:extLst>
              <a:ext uri="{FF2B5EF4-FFF2-40B4-BE49-F238E27FC236}">
                <a16:creationId xmlns:a16="http://schemas.microsoft.com/office/drawing/2014/main" id="{FF54D6AF-65F3-4708-B775-56ABFD6B5E74}"/>
              </a:ext>
            </a:extLst>
          </p:cNvPr>
          <p:cNvGrpSpPr/>
          <p:nvPr/>
        </p:nvGrpSpPr>
        <p:grpSpPr>
          <a:xfrm>
            <a:off x="2604630" y="6351686"/>
            <a:ext cx="295295" cy="260123"/>
            <a:chOff x="2401932" y="6513162"/>
            <a:chExt cx="295295" cy="260123"/>
          </a:xfrm>
          <a:solidFill>
            <a:schemeClr val="accent3">
              <a:lumMod val="40000"/>
              <a:lumOff val="60000"/>
            </a:schemeClr>
          </a:solidFill>
        </p:grpSpPr>
        <p:sp>
          <p:nvSpPr>
            <p:cNvPr id="97" name="Teardrop 96">
              <a:extLst>
                <a:ext uri="{FF2B5EF4-FFF2-40B4-BE49-F238E27FC236}">
                  <a16:creationId xmlns:a16="http://schemas.microsoft.com/office/drawing/2014/main" id="{BEF36D9D-49B9-455A-9FDB-45AB04826FEF}"/>
                </a:ext>
              </a:extLst>
            </p:cNvPr>
            <p:cNvSpPr/>
            <p:nvPr/>
          </p:nvSpPr>
          <p:spPr>
            <a:xfrm rot="8100000">
              <a:off x="2401932" y="6513162"/>
              <a:ext cx="260123" cy="260123"/>
            </a:xfrm>
            <a:prstGeom prst="teardrop">
              <a:avLst/>
            </a:prstGeom>
            <a:noFill/>
            <a:ln w="9525">
              <a:solidFill>
                <a:srgbClr val="4E887E"/>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8" name="TextBox 97">
              <a:extLst>
                <a:ext uri="{FF2B5EF4-FFF2-40B4-BE49-F238E27FC236}">
                  <a16:creationId xmlns:a16="http://schemas.microsoft.com/office/drawing/2014/main" id="{7B095693-729D-453A-81C1-3D889A897130}"/>
                </a:ext>
              </a:extLst>
            </p:cNvPr>
            <p:cNvSpPr txBox="1"/>
            <p:nvPr/>
          </p:nvSpPr>
          <p:spPr>
            <a:xfrm>
              <a:off x="2408135" y="6516265"/>
              <a:ext cx="289092"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3</a:t>
              </a:r>
            </a:p>
          </p:txBody>
        </p:sp>
      </p:grpSp>
      <p:grpSp>
        <p:nvGrpSpPr>
          <p:cNvPr id="99" name="Group 98">
            <a:extLst>
              <a:ext uri="{FF2B5EF4-FFF2-40B4-BE49-F238E27FC236}">
                <a16:creationId xmlns:a16="http://schemas.microsoft.com/office/drawing/2014/main" id="{BF10F850-4714-4AF6-B6FB-DA0A2574B93F}"/>
              </a:ext>
            </a:extLst>
          </p:cNvPr>
          <p:cNvGrpSpPr/>
          <p:nvPr/>
        </p:nvGrpSpPr>
        <p:grpSpPr>
          <a:xfrm>
            <a:off x="10326992" y="6508273"/>
            <a:ext cx="367871" cy="261097"/>
            <a:chOff x="2375670" y="6512188"/>
            <a:chExt cx="367871" cy="261097"/>
          </a:xfrm>
        </p:grpSpPr>
        <p:sp>
          <p:nvSpPr>
            <p:cNvPr id="100" name="Teardrop 99">
              <a:extLst>
                <a:ext uri="{FF2B5EF4-FFF2-40B4-BE49-F238E27FC236}">
                  <a16:creationId xmlns:a16="http://schemas.microsoft.com/office/drawing/2014/main" id="{F5B61DB9-286F-4F8E-841C-3E05142B9215}"/>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84C6D7B6-1A21-4ED4-9185-31344E88FEE4}"/>
                </a:ext>
              </a:extLst>
            </p:cNvPr>
            <p:cNvSpPr txBox="1"/>
            <p:nvPr/>
          </p:nvSpPr>
          <p:spPr>
            <a:xfrm>
              <a:off x="2375670" y="6512188"/>
              <a:ext cx="36787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10</a:t>
              </a:r>
            </a:p>
          </p:txBody>
        </p:sp>
      </p:grpSp>
    </p:spTree>
    <p:extLst>
      <p:ext uri="{BB962C8B-B14F-4D97-AF65-F5344CB8AC3E}">
        <p14:creationId xmlns:p14="http://schemas.microsoft.com/office/powerpoint/2010/main" val="1554356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941A-FC33-432E-BE14-E90A6321270B}"/>
              </a:ext>
            </a:extLst>
          </p:cNvPr>
          <p:cNvSpPr>
            <a:spLocks noGrp="1"/>
          </p:cNvSpPr>
          <p:nvPr>
            <p:ph type="title"/>
          </p:nvPr>
        </p:nvSpPr>
        <p:spPr/>
        <p:txBody>
          <a:bodyPr>
            <a:normAutofit fontScale="90000"/>
          </a:bodyPr>
          <a:lstStyle/>
          <a:p>
            <a:r>
              <a:rPr lang="en-GB"/>
              <a:t>Model development – high level predictive modelling overview</a:t>
            </a:r>
          </a:p>
        </p:txBody>
      </p:sp>
      <p:sp>
        <p:nvSpPr>
          <p:cNvPr id="5" name="TextBox 4">
            <a:extLst>
              <a:ext uri="{FF2B5EF4-FFF2-40B4-BE49-F238E27FC236}">
                <a16:creationId xmlns:a16="http://schemas.microsoft.com/office/drawing/2014/main" id="{79938234-A821-416F-ACCE-7C7672B59587}"/>
              </a:ext>
            </a:extLst>
          </p:cNvPr>
          <p:cNvSpPr txBox="1"/>
          <p:nvPr/>
        </p:nvSpPr>
        <p:spPr>
          <a:xfrm>
            <a:off x="464731" y="1074773"/>
            <a:ext cx="10848311" cy="285335"/>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a:ea typeface="Arial" panose="020B0604020202020204" pitchFamily="34" charset="0"/>
                <a:cs typeface="Times New Roman" panose="02020603050405020304" pitchFamily="18" charset="0"/>
              </a:rPr>
              <a:t>The approach taken here was two-fold, as described below:</a:t>
            </a:r>
          </a:p>
        </p:txBody>
      </p:sp>
      <p:sp>
        <p:nvSpPr>
          <p:cNvPr id="7" name="Rectangle 6">
            <a:extLst>
              <a:ext uri="{FF2B5EF4-FFF2-40B4-BE49-F238E27FC236}">
                <a16:creationId xmlns:a16="http://schemas.microsoft.com/office/drawing/2014/main" id="{8829B9BB-5B5C-46EF-9BF8-FEAF5E819BB2}"/>
              </a:ext>
            </a:extLst>
          </p:cNvPr>
          <p:cNvSpPr/>
          <p:nvPr/>
        </p:nvSpPr>
        <p:spPr>
          <a:xfrm>
            <a:off x="2252512" y="1905828"/>
            <a:ext cx="7686975" cy="392095"/>
          </a:xfrm>
          <a:prstGeom prst="rect">
            <a:avLst/>
          </a:prstGeom>
          <a:solidFill>
            <a:srgbClr val="D6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11BA08B-32B2-4D0C-9FCA-228895C8C3E2}"/>
              </a:ext>
            </a:extLst>
          </p:cNvPr>
          <p:cNvSpPr txBox="1"/>
          <p:nvPr/>
        </p:nvSpPr>
        <p:spPr>
          <a:xfrm>
            <a:off x="2851863" y="1963375"/>
            <a:ext cx="110714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 two model approach was taken to first identify theft and then to assign a quantification</a:t>
            </a:r>
          </a:p>
        </p:txBody>
      </p:sp>
      <p:pic>
        <p:nvPicPr>
          <p:cNvPr id="8" name="Picture 7">
            <a:extLst>
              <a:ext uri="{FF2B5EF4-FFF2-40B4-BE49-F238E27FC236}">
                <a16:creationId xmlns:a16="http://schemas.microsoft.com/office/drawing/2014/main" id="{C5CD9363-662C-4B81-BCA3-E880D0C54E68}"/>
              </a:ext>
            </a:extLst>
          </p:cNvPr>
          <p:cNvPicPr>
            <a:picLocks noChangeAspect="1"/>
          </p:cNvPicPr>
          <p:nvPr/>
        </p:nvPicPr>
        <p:blipFill>
          <a:blip r:embed="rId3"/>
          <a:stretch>
            <a:fillRect/>
          </a:stretch>
        </p:blipFill>
        <p:spPr bwMode="auto">
          <a:xfrm>
            <a:off x="2252513" y="2309305"/>
            <a:ext cx="7686974" cy="2848232"/>
          </a:xfrm>
          <a:prstGeom prst="rect">
            <a:avLst/>
          </a:prstGeom>
          <a:noFill/>
        </p:spPr>
      </p:pic>
      <p:pic>
        <p:nvPicPr>
          <p:cNvPr id="10" name="Picture 9" descr="A green and white logo&#10;&#10;Description automatically generated with low confidence">
            <a:extLst>
              <a:ext uri="{FF2B5EF4-FFF2-40B4-BE49-F238E27FC236}">
                <a16:creationId xmlns:a16="http://schemas.microsoft.com/office/drawing/2014/main" id="{036FCBB4-3467-4A46-88BA-03C214556DCF}"/>
              </a:ext>
            </a:extLst>
          </p:cNvPr>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12" name="Freeform: Shape 11">
            <a:extLst>
              <a:ext uri="{FF2B5EF4-FFF2-40B4-BE49-F238E27FC236}">
                <a16:creationId xmlns:a16="http://schemas.microsoft.com/office/drawing/2014/main" id="{4D99E9DF-072A-438C-908F-41C32814EA59}"/>
              </a:ext>
            </a:extLst>
          </p:cNvPr>
          <p:cNvSpPr/>
          <p:nvPr/>
        </p:nvSpPr>
        <p:spPr>
          <a:xfrm rot="16200000">
            <a:off x="828696" y="5628306"/>
            <a:ext cx="397348" cy="2054740"/>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268F288-12E6-4022-96B9-CF9350B7CB51}"/>
              </a:ext>
            </a:extLst>
          </p:cNvPr>
          <p:cNvSpPr/>
          <p:nvPr/>
        </p:nvSpPr>
        <p:spPr>
          <a:xfrm rot="16200000">
            <a:off x="10303730" y="5944319"/>
            <a:ext cx="391171" cy="1436188"/>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C1C3E88E-50E6-4D82-85D7-CDE9A37C92AE}"/>
              </a:ext>
            </a:extLst>
          </p:cNvPr>
          <p:cNvSpPr/>
          <p:nvPr/>
        </p:nvSpPr>
        <p:spPr>
          <a:xfrm rot="16200000">
            <a:off x="6351949" y="2104507"/>
            <a:ext cx="403522" cy="9102341"/>
          </a:xfrm>
          <a:custGeom>
            <a:avLst/>
            <a:gdLst>
              <a:gd name="connsiteX0" fmla="*/ 403512 w 403522"/>
              <a:gd name="connsiteY0" fmla="*/ 2294606 h 9102341"/>
              <a:gd name="connsiteX1" fmla="*/ 394570 w 403522"/>
              <a:gd name="connsiteY1" fmla="*/ 3072684 h 9102341"/>
              <a:gd name="connsiteX2" fmla="*/ 391489 w 403522"/>
              <a:gd name="connsiteY2" fmla="*/ 9102341 h 9102341"/>
              <a:gd name="connsiteX3" fmla="*/ 0 w 403522"/>
              <a:gd name="connsiteY3" fmla="*/ 9102341 h 9102341"/>
              <a:gd name="connsiteX4" fmla="*/ 0 w 403522"/>
              <a:gd name="connsiteY4" fmla="*/ 0 h 9102341"/>
              <a:gd name="connsiteX5" fmla="*/ 397942 w 403522"/>
              <a:gd name="connsiteY5" fmla="*/ 3054 h 9102341"/>
              <a:gd name="connsiteX6" fmla="*/ 397268 w 403522"/>
              <a:gd name="connsiteY6" fmla="*/ 624262 h 9102341"/>
              <a:gd name="connsiteX7" fmla="*/ 389183 w 403522"/>
              <a:gd name="connsiteY7" fmla="*/ 1426923 h 9102341"/>
              <a:gd name="connsiteX8" fmla="*/ 174677 w 403522"/>
              <a:gd name="connsiteY8" fmla="*/ 1855040 h 9102341"/>
              <a:gd name="connsiteX9" fmla="*/ 403512 w 403522"/>
              <a:gd name="connsiteY9" fmla="*/ 2294606 h 910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9102341">
                <a:moveTo>
                  <a:pt x="403512" y="2294606"/>
                </a:moveTo>
                <a:cubicBezTo>
                  <a:pt x="403892" y="2365068"/>
                  <a:pt x="394190" y="3002222"/>
                  <a:pt x="394570" y="3072684"/>
                </a:cubicBezTo>
                <a:lnTo>
                  <a:pt x="391489" y="9102341"/>
                </a:lnTo>
                <a:lnTo>
                  <a:pt x="0" y="9102341"/>
                </a:lnTo>
                <a:lnTo>
                  <a:pt x="0" y="0"/>
                </a:lnTo>
                <a:lnTo>
                  <a:pt x="397942" y="3054"/>
                </a:lnTo>
                <a:lnTo>
                  <a:pt x="397268" y="624262"/>
                </a:lnTo>
                <a:cubicBezTo>
                  <a:pt x="396663" y="782273"/>
                  <a:pt x="389788" y="1317776"/>
                  <a:pt x="389183" y="1426923"/>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8D4F8A3D-6CF1-4626-9FFC-885AA221F2BA}"/>
              </a:ext>
            </a:extLst>
          </p:cNvPr>
          <p:cNvGrpSpPr/>
          <p:nvPr/>
        </p:nvGrpSpPr>
        <p:grpSpPr>
          <a:xfrm>
            <a:off x="1484731" y="6493122"/>
            <a:ext cx="301498" cy="261097"/>
            <a:chOff x="2401932" y="6512188"/>
            <a:chExt cx="301498" cy="261097"/>
          </a:xfrm>
        </p:grpSpPr>
        <p:sp>
          <p:nvSpPr>
            <p:cNvPr id="16" name="Teardrop 15">
              <a:extLst>
                <a:ext uri="{FF2B5EF4-FFF2-40B4-BE49-F238E27FC236}">
                  <a16:creationId xmlns:a16="http://schemas.microsoft.com/office/drawing/2014/main" id="{470EEFE7-A30A-4EB8-B691-F04DD438AFBA}"/>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FD2A129-2D0B-46AE-9047-03C960526A6E}"/>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2</a:t>
              </a:r>
            </a:p>
          </p:txBody>
        </p:sp>
      </p:grpSp>
      <p:grpSp>
        <p:nvGrpSpPr>
          <p:cNvPr id="18" name="Group 17">
            <a:extLst>
              <a:ext uri="{FF2B5EF4-FFF2-40B4-BE49-F238E27FC236}">
                <a16:creationId xmlns:a16="http://schemas.microsoft.com/office/drawing/2014/main" id="{97AB9AC8-653C-48F0-BCD2-1C56AF1510AA}"/>
              </a:ext>
            </a:extLst>
          </p:cNvPr>
          <p:cNvGrpSpPr/>
          <p:nvPr/>
        </p:nvGrpSpPr>
        <p:grpSpPr>
          <a:xfrm>
            <a:off x="500451" y="6495946"/>
            <a:ext cx="301498" cy="261097"/>
            <a:chOff x="2401932" y="6512188"/>
            <a:chExt cx="301498" cy="261097"/>
          </a:xfrm>
        </p:grpSpPr>
        <p:sp>
          <p:nvSpPr>
            <p:cNvPr id="19" name="Teardrop 18">
              <a:extLst>
                <a:ext uri="{FF2B5EF4-FFF2-40B4-BE49-F238E27FC236}">
                  <a16:creationId xmlns:a16="http://schemas.microsoft.com/office/drawing/2014/main" id="{F635D9D4-0BE6-4E16-83AC-72CCE9B9477F}"/>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2BE3096-E4AC-4251-82B2-72A3A77F896D}"/>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t>
              </a:r>
            </a:p>
          </p:txBody>
        </p:sp>
      </p:grpSp>
      <p:grpSp>
        <p:nvGrpSpPr>
          <p:cNvPr id="21" name="Group 20">
            <a:extLst>
              <a:ext uri="{FF2B5EF4-FFF2-40B4-BE49-F238E27FC236}">
                <a16:creationId xmlns:a16="http://schemas.microsoft.com/office/drawing/2014/main" id="{13664336-4958-4A5B-B21C-20343954EA34}"/>
              </a:ext>
            </a:extLst>
          </p:cNvPr>
          <p:cNvGrpSpPr/>
          <p:nvPr/>
        </p:nvGrpSpPr>
        <p:grpSpPr>
          <a:xfrm>
            <a:off x="4869036" y="6516713"/>
            <a:ext cx="301498" cy="261097"/>
            <a:chOff x="2401932" y="6512188"/>
            <a:chExt cx="301498" cy="261097"/>
          </a:xfrm>
        </p:grpSpPr>
        <p:sp>
          <p:nvSpPr>
            <p:cNvPr id="22" name="Teardrop 21">
              <a:extLst>
                <a:ext uri="{FF2B5EF4-FFF2-40B4-BE49-F238E27FC236}">
                  <a16:creationId xmlns:a16="http://schemas.microsoft.com/office/drawing/2014/main" id="{9E71D232-5757-432D-A43A-FA1C6D88C89A}"/>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38F446EA-AC5E-4EEA-B6D3-2763D4AFA4A8}"/>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grpSp>
        <p:nvGrpSpPr>
          <p:cNvPr id="24" name="Group 23">
            <a:extLst>
              <a:ext uri="{FF2B5EF4-FFF2-40B4-BE49-F238E27FC236}">
                <a16:creationId xmlns:a16="http://schemas.microsoft.com/office/drawing/2014/main" id="{D88AA610-9003-42D9-B0DD-363F32EC7C68}"/>
              </a:ext>
            </a:extLst>
          </p:cNvPr>
          <p:cNvGrpSpPr/>
          <p:nvPr/>
        </p:nvGrpSpPr>
        <p:grpSpPr>
          <a:xfrm>
            <a:off x="2591564" y="6489531"/>
            <a:ext cx="301498" cy="261097"/>
            <a:chOff x="2401932" y="6512188"/>
            <a:chExt cx="301498" cy="261097"/>
          </a:xfrm>
        </p:grpSpPr>
        <p:sp>
          <p:nvSpPr>
            <p:cNvPr id="25" name="Teardrop 24">
              <a:extLst>
                <a:ext uri="{FF2B5EF4-FFF2-40B4-BE49-F238E27FC236}">
                  <a16:creationId xmlns:a16="http://schemas.microsoft.com/office/drawing/2014/main" id="{525458BA-6C1F-454C-9097-CFABB64282ED}"/>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C7334A4-99D2-459D-8B4F-6FFBA3DCCB2D}"/>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grpSp>
      <p:grpSp>
        <p:nvGrpSpPr>
          <p:cNvPr id="27" name="Group 26">
            <a:extLst>
              <a:ext uri="{FF2B5EF4-FFF2-40B4-BE49-F238E27FC236}">
                <a16:creationId xmlns:a16="http://schemas.microsoft.com/office/drawing/2014/main" id="{63922410-F766-4AF1-8CD0-5FFF8ABFA8AD}"/>
              </a:ext>
            </a:extLst>
          </p:cNvPr>
          <p:cNvGrpSpPr/>
          <p:nvPr/>
        </p:nvGrpSpPr>
        <p:grpSpPr>
          <a:xfrm>
            <a:off x="7112754" y="6508273"/>
            <a:ext cx="301498" cy="261097"/>
            <a:chOff x="2401932" y="6512188"/>
            <a:chExt cx="301498" cy="261097"/>
          </a:xfrm>
        </p:grpSpPr>
        <p:sp>
          <p:nvSpPr>
            <p:cNvPr id="28" name="Teardrop 27">
              <a:extLst>
                <a:ext uri="{FF2B5EF4-FFF2-40B4-BE49-F238E27FC236}">
                  <a16:creationId xmlns:a16="http://schemas.microsoft.com/office/drawing/2014/main" id="{87CD26F3-D12F-43EC-9EBA-F6725C9D8DA5}"/>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75951185-1ABB-41BA-89D3-209882AAFA65}"/>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7</a:t>
              </a:r>
            </a:p>
          </p:txBody>
        </p:sp>
      </p:grpSp>
      <p:grpSp>
        <p:nvGrpSpPr>
          <p:cNvPr id="30" name="Group 29">
            <a:extLst>
              <a:ext uri="{FF2B5EF4-FFF2-40B4-BE49-F238E27FC236}">
                <a16:creationId xmlns:a16="http://schemas.microsoft.com/office/drawing/2014/main" id="{48CA1B49-7EF1-42C0-B727-B4A18329A161}"/>
              </a:ext>
            </a:extLst>
          </p:cNvPr>
          <p:cNvGrpSpPr/>
          <p:nvPr/>
        </p:nvGrpSpPr>
        <p:grpSpPr>
          <a:xfrm>
            <a:off x="5990895" y="6512079"/>
            <a:ext cx="301498" cy="261097"/>
            <a:chOff x="2401932" y="6512188"/>
            <a:chExt cx="301498" cy="261097"/>
          </a:xfrm>
        </p:grpSpPr>
        <p:sp>
          <p:nvSpPr>
            <p:cNvPr id="31" name="Teardrop 30">
              <a:extLst>
                <a:ext uri="{FF2B5EF4-FFF2-40B4-BE49-F238E27FC236}">
                  <a16:creationId xmlns:a16="http://schemas.microsoft.com/office/drawing/2014/main" id="{C04121F7-9D40-4B92-8215-A1FE3E659304}"/>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4CDAB0F-A5C0-498B-B605-BDBDFBDEC9CC}"/>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6</a:t>
              </a:r>
            </a:p>
          </p:txBody>
        </p:sp>
      </p:grpSp>
      <p:grpSp>
        <p:nvGrpSpPr>
          <p:cNvPr id="33" name="Group 32">
            <a:extLst>
              <a:ext uri="{FF2B5EF4-FFF2-40B4-BE49-F238E27FC236}">
                <a16:creationId xmlns:a16="http://schemas.microsoft.com/office/drawing/2014/main" id="{63D345D5-D35D-4B63-9C21-EEFBE477D456}"/>
              </a:ext>
            </a:extLst>
          </p:cNvPr>
          <p:cNvGrpSpPr/>
          <p:nvPr/>
        </p:nvGrpSpPr>
        <p:grpSpPr>
          <a:xfrm>
            <a:off x="9356474" y="6508273"/>
            <a:ext cx="301498" cy="261097"/>
            <a:chOff x="2401932" y="6512188"/>
            <a:chExt cx="301498" cy="261097"/>
          </a:xfrm>
        </p:grpSpPr>
        <p:sp>
          <p:nvSpPr>
            <p:cNvPr id="34" name="Teardrop 33">
              <a:extLst>
                <a:ext uri="{FF2B5EF4-FFF2-40B4-BE49-F238E27FC236}">
                  <a16:creationId xmlns:a16="http://schemas.microsoft.com/office/drawing/2014/main" id="{2CE70173-EF3D-46F6-93D3-507D7F2EA577}"/>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E59A954-58D0-4914-90FB-17DB7671D889}"/>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9</a:t>
              </a:r>
            </a:p>
          </p:txBody>
        </p:sp>
      </p:grpSp>
      <p:grpSp>
        <p:nvGrpSpPr>
          <p:cNvPr id="36" name="Group 35">
            <a:extLst>
              <a:ext uri="{FF2B5EF4-FFF2-40B4-BE49-F238E27FC236}">
                <a16:creationId xmlns:a16="http://schemas.microsoft.com/office/drawing/2014/main" id="{29C0A186-CB12-4210-8965-2876D05CF892}"/>
              </a:ext>
            </a:extLst>
          </p:cNvPr>
          <p:cNvGrpSpPr/>
          <p:nvPr/>
        </p:nvGrpSpPr>
        <p:grpSpPr>
          <a:xfrm>
            <a:off x="8234613" y="6501307"/>
            <a:ext cx="301498" cy="261097"/>
            <a:chOff x="2401932" y="6512188"/>
            <a:chExt cx="301498" cy="261097"/>
          </a:xfrm>
        </p:grpSpPr>
        <p:sp>
          <p:nvSpPr>
            <p:cNvPr id="37" name="Teardrop 36">
              <a:extLst>
                <a:ext uri="{FF2B5EF4-FFF2-40B4-BE49-F238E27FC236}">
                  <a16:creationId xmlns:a16="http://schemas.microsoft.com/office/drawing/2014/main" id="{805B8145-B838-4843-BCE0-E01ED19E15F2}"/>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9301FA7-BBB5-436F-9DCB-76AE6EC7748B}"/>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8</a:t>
              </a:r>
            </a:p>
          </p:txBody>
        </p:sp>
      </p:grpSp>
      <p:grpSp>
        <p:nvGrpSpPr>
          <p:cNvPr id="39" name="Group 38">
            <a:extLst>
              <a:ext uri="{FF2B5EF4-FFF2-40B4-BE49-F238E27FC236}">
                <a16:creationId xmlns:a16="http://schemas.microsoft.com/office/drawing/2014/main" id="{17A54F0B-7BC1-4875-A509-32596CFED74F}"/>
              </a:ext>
            </a:extLst>
          </p:cNvPr>
          <p:cNvGrpSpPr/>
          <p:nvPr/>
        </p:nvGrpSpPr>
        <p:grpSpPr>
          <a:xfrm>
            <a:off x="3724638" y="6333264"/>
            <a:ext cx="301498" cy="261097"/>
            <a:chOff x="2401932" y="6512188"/>
            <a:chExt cx="301498" cy="261097"/>
          </a:xfrm>
          <a:solidFill>
            <a:schemeClr val="accent3">
              <a:lumMod val="40000"/>
              <a:lumOff val="60000"/>
            </a:schemeClr>
          </a:solidFill>
        </p:grpSpPr>
        <p:sp>
          <p:nvSpPr>
            <p:cNvPr id="40" name="Teardrop 39">
              <a:extLst>
                <a:ext uri="{FF2B5EF4-FFF2-40B4-BE49-F238E27FC236}">
                  <a16:creationId xmlns:a16="http://schemas.microsoft.com/office/drawing/2014/main" id="{0BA04ADB-33AB-4F29-847C-06D6086D1C11}"/>
                </a:ext>
              </a:extLst>
            </p:cNvPr>
            <p:cNvSpPr/>
            <p:nvPr/>
          </p:nvSpPr>
          <p:spPr>
            <a:xfrm rot="8100000">
              <a:off x="2401932" y="6513162"/>
              <a:ext cx="260123" cy="260123"/>
            </a:xfrm>
            <a:prstGeom prst="teardrop">
              <a:avLst/>
            </a:prstGeom>
            <a:noFill/>
            <a:ln w="9525">
              <a:solidFill>
                <a:srgbClr val="4E887E"/>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C19DACAF-46B2-41D2-8599-01FD02DF755D}"/>
                </a:ext>
              </a:extLst>
            </p:cNvPr>
            <p:cNvSpPr txBox="1"/>
            <p:nvPr/>
          </p:nvSpPr>
          <p:spPr>
            <a:xfrm>
              <a:off x="2414338" y="6512188"/>
              <a:ext cx="289092"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4</a:t>
              </a:r>
            </a:p>
          </p:txBody>
        </p:sp>
      </p:grpSp>
      <p:grpSp>
        <p:nvGrpSpPr>
          <p:cNvPr id="42" name="Group 41">
            <a:extLst>
              <a:ext uri="{FF2B5EF4-FFF2-40B4-BE49-F238E27FC236}">
                <a16:creationId xmlns:a16="http://schemas.microsoft.com/office/drawing/2014/main" id="{0CE3E8B2-4A57-4F85-817C-AFEBE1CBCB09}"/>
              </a:ext>
            </a:extLst>
          </p:cNvPr>
          <p:cNvGrpSpPr/>
          <p:nvPr/>
        </p:nvGrpSpPr>
        <p:grpSpPr>
          <a:xfrm>
            <a:off x="10330174" y="6502016"/>
            <a:ext cx="367871" cy="267354"/>
            <a:chOff x="2378852" y="6505931"/>
            <a:chExt cx="367871" cy="267354"/>
          </a:xfrm>
        </p:grpSpPr>
        <p:sp>
          <p:nvSpPr>
            <p:cNvPr id="43" name="Teardrop 42">
              <a:extLst>
                <a:ext uri="{FF2B5EF4-FFF2-40B4-BE49-F238E27FC236}">
                  <a16:creationId xmlns:a16="http://schemas.microsoft.com/office/drawing/2014/main" id="{4B07D034-7EDC-4C23-B1F7-890F58254CD7}"/>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CA01EAE6-0473-4420-974C-472C2495FA39}"/>
                </a:ext>
              </a:extLst>
            </p:cNvPr>
            <p:cNvSpPr txBox="1"/>
            <p:nvPr/>
          </p:nvSpPr>
          <p:spPr>
            <a:xfrm>
              <a:off x="2378852" y="6505931"/>
              <a:ext cx="36787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10</a:t>
              </a:r>
            </a:p>
          </p:txBody>
        </p:sp>
      </p:grpSp>
    </p:spTree>
    <p:extLst>
      <p:ext uri="{BB962C8B-B14F-4D97-AF65-F5344CB8AC3E}">
        <p14:creationId xmlns:p14="http://schemas.microsoft.com/office/powerpoint/2010/main" val="4133396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green and white logo&#10;&#10;Description automatically generated with low confidence">
            <a:extLst>
              <a:ext uri="{FF2B5EF4-FFF2-40B4-BE49-F238E27FC236}">
                <a16:creationId xmlns:a16="http://schemas.microsoft.com/office/drawing/2014/main" id="{0688B7D4-D030-407E-9E2E-25DAFCBC051D}"/>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2" name="Title 1">
            <a:extLst>
              <a:ext uri="{FF2B5EF4-FFF2-40B4-BE49-F238E27FC236}">
                <a16:creationId xmlns:a16="http://schemas.microsoft.com/office/drawing/2014/main" id="{382A322F-4145-4255-A949-5759417A3EB9}"/>
              </a:ext>
            </a:extLst>
          </p:cNvPr>
          <p:cNvSpPr>
            <a:spLocks noGrp="1"/>
          </p:cNvSpPr>
          <p:nvPr>
            <p:ph type="title"/>
          </p:nvPr>
        </p:nvSpPr>
        <p:spPr>
          <a:xfrm>
            <a:off x="838200" y="365125"/>
            <a:ext cx="9416327" cy="660111"/>
          </a:xfrm>
        </p:spPr>
        <p:txBody>
          <a:bodyPr>
            <a:normAutofit fontScale="90000"/>
          </a:bodyPr>
          <a:lstStyle/>
          <a:p>
            <a:r>
              <a:rPr lang="en-GB"/>
              <a:t>Model Development – Step 1: Pre-processing</a:t>
            </a:r>
          </a:p>
        </p:txBody>
      </p:sp>
      <p:sp>
        <p:nvSpPr>
          <p:cNvPr id="5" name="Rectangle 4">
            <a:extLst>
              <a:ext uri="{FF2B5EF4-FFF2-40B4-BE49-F238E27FC236}">
                <a16:creationId xmlns:a16="http://schemas.microsoft.com/office/drawing/2014/main" id="{BF3E43D7-D050-4D6B-82FA-2AFE662F8DCD}"/>
              </a:ext>
            </a:extLst>
          </p:cNvPr>
          <p:cNvSpPr/>
          <p:nvPr/>
        </p:nvSpPr>
        <p:spPr>
          <a:xfrm>
            <a:off x="6069019" y="1714688"/>
            <a:ext cx="5581713" cy="486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nvGrpSpPr>
          <p:cNvPr id="54" name="Group 53">
            <a:extLst>
              <a:ext uri="{FF2B5EF4-FFF2-40B4-BE49-F238E27FC236}">
                <a16:creationId xmlns:a16="http://schemas.microsoft.com/office/drawing/2014/main" id="{43B21AD6-46B2-433D-B6B3-BE766C3E3B3C}"/>
              </a:ext>
            </a:extLst>
          </p:cNvPr>
          <p:cNvGrpSpPr/>
          <p:nvPr/>
        </p:nvGrpSpPr>
        <p:grpSpPr>
          <a:xfrm>
            <a:off x="5352676" y="1714688"/>
            <a:ext cx="716344" cy="486109"/>
            <a:chOff x="480028" y="1543137"/>
            <a:chExt cx="716344" cy="486109"/>
          </a:xfrm>
        </p:grpSpPr>
        <p:sp>
          <p:nvSpPr>
            <p:cNvPr id="4" name="Rectangle 3">
              <a:extLst>
                <a:ext uri="{FF2B5EF4-FFF2-40B4-BE49-F238E27FC236}">
                  <a16:creationId xmlns:a16="http://schemas.microsoft.com/office/drawing/2014/main" id="{917DF70B-A15B-482E-895D-DC1C81687CE4}"/>
                </a:ext>
              </a:extLst>
            </p:cNvPr>
            <p:cNvSpPr/>
            <p:nvPr/>
          </p:nvSpPr>
          <p:spPr>
            <a:xfrm>
              <a:off x="480028" y="1543138"/>
              <a:ext cx="716344" cy="486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TextBox 5">
              <a:extLst>
                <a:ext uri="{FF2B5EF4-FFF2-40B4-BE49-F238E27FC236}">
                  <a16:creationId xmlns:a16="http://schemas.microsoft.com/office/drawing/2014/main" id="{599D325A-16D6-4D05-80E8-5E78B8ED9E92}"/>
                </a:ext>
              </a:extLst>
            </p:cNvPr>
            <p:cNvSpPr txBox="1"/>
            <p:nvPr/>
          </p:nvSpPr>
          <p:spPr>
            <a:xfrm>
              <a:off x="669488" y="1543137"/>
              <a:ext cx="432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B</a:t>
              </a:r>
            </a:p>
          </p:txBody>
        </p:sp>
      </p:grpSp>
      <p:sp>
        <p:nvSpPr>
          <p:cNvPr id="7" name="TextBox 6">
            <a:extLst>
              <a:ext uri="{FF2B5EF4-FFF2-40B4-BE49-F238E27FC236}">
                <a16:creationId xmlns:a16="http://schemas.microsoft.com/office/drawing/2014/main" id="{EDA55AC7-8848-4A96-8B00-4094BDCCBFF5}"/>
              </a:ext>
            </a:extLst>
          </p:cNvPr>
          <p:cNvSpPr txBox="1"/>
          <p:nvPr/>
        </p:nvSpPr>
        <p:spPr>
          <a:xfrm>
            <a:off x="6146206" y="1722796"/>
            <a:ext cx="54907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Grid supply point provided a common aggregated base and were used to define a ‘Region’ when selecting training data</a:t>
            </a:r>
          </a:p>
        </p:txBody>
      </p:sp>
      <p:graphicFrame>
        <p:nvGraphicFramePr>
          <p:cNvPr id="9" name="Table 8">
            <a:extLst>
              <a:ext uri="{FF2B5EF4-FFF2-40B4-BE49-F238E27FC236}">
                <a16:creationId xmlns:a16="http://schemas.microsoft.com/office/drawing/2014/main" id="{B7F513D0-AC11-4E4D-950C-45376F207354}"/>
              </a:ext>
            </a:extLst>
          </p:cNvPr>
          <p:cNvGraphicFramePr>
            <a:graphicFrameLocks noGrp="1"/>
          </p:cNvGraphicFramePr>
          <p:nvPr/>
        </p:nvGraphicFramePr>
        <p:xfrm>
          <a:off x="5380128" y="5295436"/>
          <a:ext cx="1921828" cy="389890"/>
        </p:xfrm>
        <a:graphic>
          <a:graphicData uri="http://schemas.openxmlformats.org/drawingml/2006/table">
            <a:tbl>
              <a:tblPr firstRow="1" firstCol="1" bandRow="1"/>
              <a:tblGrid>
                <a:gridCol w="1921828">
                  <a:extLst>
                    <a:ext uri="{9D8B030D-6E8A-4147-A177-3AD203B41FA5}">
                      <a16:colId xmlns:a16="http://schemas.microsoft.com/office/drawing/2014/main" val="631025238"/>
                    </a:ext>
                  </a:extLst>
                </a:gridCol>
              </a:tblGrid>
              <a:tr h="0">
                <a:tc>
                  <a:txBody>
                    <a:bodyPr/>
                    <a:lstStyle/>
                    <a:p>
                      <a:pPr algn="ctr">
                        <a:lnSpc>
                          <a:spcPct val="110000"/>
                        </a:lnSpc>
                        <a:spcBef>
                          <a:spcPts val="600"/>
                        </a:spcBef>
                        <a:spcAft>
                          <a:spcPts val="600"/>
                        </a:spcAft>
                      </a:pPr>
                      <a:r>
                        <a:rPr lang="en-GB" sz="800" i="1">
                          <a:effectLst/>
                          <a:latin typeface="Verdana" panose="020B0604030504040204" pitchFamily="34" charset="0"/>
                          <a:ea typeface="Arial" panose="020B0604020202020204" pitchFamily="34" charset="0"/>
                          <a:cs typeface="Times New Roman" panose="02020603050405020304" pitchFamily="18" charset="0"/>
                        </a:rPr>
                        <a:t>Regions A and G were selected for electricity properties in England and Wales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72616481"/>
                  </a:ext>
                </a:extLst>
              </a:tr>
            </a:tbl>
          </a:graphicData>
        </a:graphic>
      </p:graphicFrame>
      <p:graphicFrame>
        <p:nvGraphicFramePr>
          <p:cNvPr id="10" name="Table 9">
            <a:extLst>
              <a:ext uri="{FF2B5EF4-FFF2-40B4-BE49-F238E27FC236}">
                <a16:creationId xmlns:a16="http://schemas.microsoft.com/office/drawing/2014/main" id="{1D7C8EF3-FB1D-4738-B618-9CFB4C4BC0C6}"/>
              </a:ext>
            </a:extLst>
          </p:cNvPr>
          <p:cNvGraphicFramePr>
            <a:graphicFrameLocks noGrp="1"/>
          </p:cNvGraphicFramePr>
          <p:nvPr/>
        </p:nvGraphicFramePr>
        <p:xfrm>
          <a:off x="7271220" y="5305690"/>
          <a:ext cx="2158365" cy="255778"/>
        </p:xfrm>
        <a:graphic>
          <a:graphicData uri="http://schemas.openxmlformats.org/drawingml/2006/table">
            <a:tbl>
              <a:tblPr firstRow="1" firstCol="1" bandRow="1"/>
              <a:tblGrid>
                <a:gridCol w="2158365">
                  <a:extLst>
                    <a:ext uri="{9D8B030D-6E8A-4147-A177-3AD203B41FA5}">
                      <a16:colId xmlns:a16="http://schemas.microsoft.com/office/drawing/2014/main" val="1899324554"/>
                    </a:ext>
                  </a:extLst>
                </a:gridCol>
              </a:tblGrid>
              <a:tr h="0">
                <a:tc>
                  <a:txBody>
                    <a:bodyPr/>
                    <a:lstStyle/>
                    <a:p>
                      <a:pPr algn="ctr">
                        <a:lnSpc>
                          <a:spcPct val="110000"/>
                        </a:lnSpc>
                        <a:spcBef>
                          <a:spcPts val="600"/>
                        </a:spcBef>
                        <a:spcAft>
                          <a:spcPts val="600"/>
                        </a:spcAft>
                      </a:pPr>
                      <a:r>
                        <a:rPr lang="en-GB" sz="800" i="1">
                          <a:effectLst/>
                          <a:latin typeface="Verdana" panose="020B0604030504040204" pitchFamily="34" charset="0"/>
                          <a:ea typeface="Arial" panose="020B0604020202020204" pitchFamily="34" charset="0"/>
                          <a:cs typeface="Times New Roman" panose="02020603050405020304" pitchFamily="18" charset="0"/>
                        </a:rPr>
                        <a:t>Regions E and M were selected for gas properties in England and Wales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93422252"/>
                  </a:ext>
                </a:extLst>
              </a:tr>
            </a:tbl>
          </a:graphicData>
        </a:graphic>
      </p:graphicFrame>
      <p:sp>
        <p:nvSpPr>
          <p:cNvPr id="21" name="TextBox 20">
            <a:extLst>
              <a:ext uri="{FF2B5EF4-FFF2-40B4-BE49-F238E27FC236}">
                <a16:creationId xmlns:a16="http://schemas.microsoft.com/office/drawing/2014/main" id="{1A54E253-2445-49D7-BD67-D55B2A2B5DEB}"/>
              </a:ext>
            </a:extLst>
          </p:cNvPr>
          <p:cNvSpPr txBox="1"/>
          <p:nvPr/>
        </p:nvSpPr>
        <p:spPr>
          <a:xfrm>
            <a:off x="9429585" y="5252079"/>
            <a:ext cx="17954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Regions P and N were selected for gas and electricity properties in Scotland</a:t>
            </a:r>
            <a:endPar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nvGrpSpPr>
          <p:cNvPr id="3" name="Group 2">
            <a:extLst>
              <a:ext uri="{FF2B5EF4-FFF2-40B4-BE49-F238E27FC236}">
                <a16:creationId xmlns:a16="http://schemas.microsoft.com/office/drawing/2014/main" id="{2F12DE33-9E75-43DB-A365-4B379E59957F}"/>
              </a:ext>
            </a:extLst>
          </p:cNvPr>
          <p:cNvGrpSpPr/>
          <p:nvPr/>
        </p:nvGrpSpPr>
        <p:grpSpPr>
          <a:xfrm>
            <a:off x="5516895" y="2403580"/>
            <a:ext cx="5327688" cy="2879725"/>
            <a:chOff x="3061932" y="2962362"/>
            <a:chExt cx="5327688" cy="2879725"/>
          </a:xfrm>
        </p:grpSpPr>
        <p:pic>
          <p:nvPicPr>
            <p:cNvPr id="15" name="Picture 14">
              <a:extLst>
                <a:ext uri="{FF2B5EF4-FFF2-40B4-BE49-F238E27FC236}">
                  <a16:creationId xmlns:a16="http://schemas.microsoft.com/office/drawing/2014/main" id="{81464EB7-83BB-4A01-84E0-76075EF6858B}"/>
                </a:ext>
              </a:extLst>
            </p:cNvPr>
            <p:cNvPicPr>
              <a:picLocks noChangeAspect="1"/>
            </p:cNvPicPr>
            <p:nvPr/>
          </p:nvPicPr>
          <p:blipFill>
            <a:blip r:embed="rId4"/>
            <a:stretch>
              <a:fillRect/>
            </a:stretch>
          </p:blipFill>
          <p:spPr>
            <a:xfrm>
              <a:off x="6731635" y="2962362"/>
              <a:ext cx="1657985" cy="2879725"/>
            </a:xfrm>
            <a:prstGeom prst="rect">
              <a:avLst/>
            </a:prstGeom>
          </p:spPr>
        </p:pic>
        <p:pic>
          <p:nvPicPr>
            <p:cNvPr id="14" name="Picture 13">
              <a:extLst>
                <a:ext uri="{FF2B5EF4-FFF2-40B4-BE49-F238E27FC236}">
                  <a16:creationId xmlns:a16="http://schemas.microsoft.com/office/drawing/2014/main" id="{8379A44F-13F8-4958-9BC8-33CDCCE6FD0A}"/>
                </a:ext>
              </a:extLst>
            </p:cNvPr>
            <p:cNvPicPr>
              <a:picLocks noChangeAspect="1"/>
            </p:cNvPicPr>
            <p:nvPr/>
          </p:nvPicPr>
          <p:blipFill>
            <a:blip r:embed="rId5"/>
            <a:stretch>
              <a:fillRect/>
            </a:stretch>
          </p:blipFill>
          <p:spPr>
            <a:xfrm>
              <a:off x="4900661" y="2962362"/>
              <a:ext cx="1713230" cy="2879725"/>
            </a:xfrm>
            <a:prstGeom prst="rect">
              <a:avLst/>
            </a:prstGeom>
          </p:spPr>
        </p:pic>
        <p:pic>
          <p:nvPicPr>
            <p:cNvPr id="13" name="Picture 12">
              <a:extLst>
                <a:ext uri="{FF2B5EF4-FFF2-40B4-BE49-F238E27FC236}">
                  <a16:creationId xmlns:a16="http://schemas.microsoft.com/office/drawing/2014/main" id="{9B88592C-6253-41EA-9705-95AB36156499}"/>
                </a:ext>
              </a:extLst>
            </p:cNvPr>
            <p:cNvPicPr>
              <a:picLocks noChangeAspect="1"/>
            </p:cNvPicPr>
            <p:nvPr/>
          </p:nvPicPr>
          <p:blipFill>
            <a:blip r:embed="rId6"/>
            <a:stretch>
              <a:fillRect/>
            </a:stretch>
          </p:blipFill>
          <p:spPr>
            <a:xfrm>
              <a:off x="3061932" y="2962362"/>
              <a:ext cx="1685290" cy="2879725"/>
            </a:xfrm>
            <a:prstGeom prst="rect">
              <a:avLst/>
            </a:prstGeom>
          </p:spPr>
        </p:pic>
        <p:sp>
          <p:nvSpPr>
            <p:cNvPr id="17" name="Rectangle 16">
              <a:extLst>
                <a:ext uri="{FF2B5EF4-FFF2-40B4-BE49-F238E27FC236}">
                  <a16:creationId xmlns:a16="http://schemas.microsoft.com/office/drawing/2014/main" id="{BDBAD28F-DF6D-4A3C-A673-C493692930B4}"/>
                </a:ext>
              </a:extLst>
            </p:cNvPr>
            <p:cNvSpPr/>
            <p:nvPr/>
          </p:nvSpPr>
          <p:spPr>
            <a:xfrm>
              <a:off x="4340102" y="5155037"/>
              <a:ext cx="202355" cy="180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a:t>
              </a:r>
            </a:p>
          </p:txBody>
        </p:sp>
        <p:sp>
          <p:nvSpPr>
            <p:cNvPr id="18" name="Rectangle 17">
              <a:extLst>
                <a:ext uri="{FF2B5EF4-FFF2-40B4-BE49-F238E27FC236}">
                  <a16:creationId xmlns:a16="http://schemas.microsoft.com/office/drawing/2014/main" id="{09F77F24-773C-43B0-9B96-B4C6A2AF48D1}"/>
                </a:ext>
              </a:extLst>
            </p:cNvPr>
            <p:cNvSpPr/>
            <p:nvPr/>
          </p:nvSpPr>
          <p:spPr>
            <a:xfrm>
              <a:off x="3858022" y="4626231"/>
              <a:ext cx="202355" cy="180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G</a:t>
              </a:r>
            </a:p>
          </p:txBody>
        </p:sp>
        <p:sp>
          <p:nvSpPr>
            <p:cNvPr id="19" name="Rectangle 18">
              <a:extLst>
                <a:ext uri="{FF2B5EF4-FFF2-40B4-BE49-F238E27FC236}">
                  <a16:creationId xmlns:a16="http://schemas.microsoft.com/office/drawing/2014/main" id="{B6A77DC0-1483-46D2-9237-7F6F4E7F1955}"/>
                </a:ext>
              </a:extLst>
            </p:cNvPr>
            <p:cNvSpPr/>
            <p:nvPr/>
          </p:nvSpPr>
          <p:spPr>
            <a:xfrm>
              <a:off x="5719449" y="5155037"/>
              <a:ext cx="202355" cy="180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a:t>
              </a:r>
            </a:p>
          </p:txBody>
        </p:sp>
        <p:sp>
          <p:nvSpPr>
            <p:cNvPr id="20" name="Rectangle 19">
              <a:extLst>
                <a:ext uri="{FF2B5EF4-FFF2-40B4-BE49-F238E27FC236}">
                  <a16:creationId xmlns:a16="http://schemas.microsoft.com/office/drawing/2014/main" id="{B4A4E540-EE6E-4D4E-B635-359AB24FD03E}"/>
                </a:ext>
              </a:extLst>
            </p:cNvPr>
            <p:cNvSpPr/>
            <p:nvPr/>
          </p:nvSpPr>
          <p:spPr>
            <a:xfrm>
              <a:off x="5921804" y="4808119"/>
              <a:ext cx="202355" cy="180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a:t>
              </a:r>
            </a:p>
          </p:txBody>
        </p:sp>
        <p:sp>
          <p:nvSpPr>
            <p:cNvPr id="22" name="Rectangle 21">
              <a:extLst>
                <a:ext uri="{FF2B5EF4-FFF2-40B4-BE49-F238E27FC236}">
                  <a16:creationId xmlns:a16="http://schemas.microsoft.com/office/drawing/2014/main" id="{14F0D3E7-0D5B-4176-A2CF-12FDCDBD78A6}"/>
                </a:ext>
              </a:extLst>
            </p:cNvPr>
            <p:cNvSpPr/>
            <p:nvPr/>
          </p:nvSpPr>
          <p:spPr>
            <a:xfrm>
              <a:off x="7395220" y="4343243"/>
              <a:ext cx="202355" cy="180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N</a:t>
              </a:r>
            </a:p>
          </p:txBody>
        </p:sp>
        <p:sp>
          <p:nvSpPr>
            <p:cNvPr id="24" name="Rectangle 23">
              <a:extLst>
                <a:ext uri="{FF2B5EF4-FFF2-40B4-BE49-F238E27FC236}">
                  <a16:creationId xmlns:a16="http://schemas.microsoft.com/office/drawing/2014/main" id="{7AB8EC82-21CA-411F-B33F-BC88197576A0}"/>
                </a:ext>
              </a:extLst>
            </p:cNvPr>
            <p:cNvSpPr/>
            <p:nvPr/>
          </p:nvSpPr>
          <p:spPr>
            <a:xfrm>
              <a:off x="7294042" y="4009793"/>
              <a:ext cx="202355" cy="180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a:t>
              </a:r>
            </a:p>
          </p:txBody>
        </p:sp>
      </p:grpSp>
      <p:sp>
        <p:nvSpPr>
          <p:cNvPr id="25" name="Rectangle 24">
            <a:extLst>
              <a:ext uri="{FF2B5EF4-FFF2-40B4-BE49-F238E27FC236}">
                <a16:creationId xmlns:a16="http://schemas.microsoft.com/office/drawing/2014/main" id="{D7E40D65-5911-4590-887D-DF1056CD037F}"/>
              </a:ext>
            </a:extLst>
          </p:cNvPr>
          <p:cNvSpPr/>
          <p:nvPr/>
        </p:nvSpPr>
        <p:spPr>
          <a:xfrm>
            <a:off x="10654908" y="2447946"/>
            <a:ext cx="1140285" cy="122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sng"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GSP Region Names: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 – East England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G – North West England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 – West Midlands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 – Yorkshire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 – North Scotland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N -  South and Central Scotland</a:t>
            </a:r>
          </a:p>
        </p:txBody>
      </p:sp>
      <p:pic>
        <p:nvPicPr>
          <p:cNvPr id="23" name="Picture 22">
            <a:extLst>
              <a:ext uri="{FF2B5EF4-FFF2-40B4-BE49-F238E27FC236}">
                <a16:creationId xmlns:a16="http://schemas.microsoft.com/office/drawing/2014/main" id="{797616E1-149A-487C-82BC-5A74C19D4D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325" y="3060015"/>
            <a:ext cx="4459859" cy="1889919"/>
          </a:xfrm>
          <a:prstGeom prst="rect">
            <a:avLst/>
          </a:prstGeom>
          <a:noFill/>
        </p:spPr>
      </p:pic>
      <p:grpSp>
        <p:nvGrpSpPr>
          <p:cNvPr id="26" name="Group 25">
            <a:extLst>
              <a:ext uri="{FF2B5EF4-FFF2-40B4-BE49-F238E27FC236}">
                <a16:creationId xmlns:a16="http://schemas.microsoft.com/office/drawing/2014/main" id="{8A4BD4BD-0C57-4B0E-BD46-EFCA200F90BE}"/>
              </a:ext>
            </a:extLst>
          </p:cNvPr>
          <p:cNvGrpSpPr/>
          <p:nvPr/>
        </p:nvGrpSpPr>
        <p:grpSpPr>
          <a:xfrm>
            <a:off x="572325" y="1713243"/>
            <a:ext cx="716344" cy="486108"/>
            <a:chOff x="480028" y="1517028"/>
            <a:chExt cx="716344" cy="486108"/>
          </a:xfrm>
        </p:grpSpPr>
        <p:sp>
          <p:nvSpPr>
            <p:cNvPr id="27" name="Rectangle 26">
              <a:extLst>
                <a:ext uri="{FF2B5EF4-FFF2-40B4-BE49-F238E27FC236}">
                  <a16:creationId xmlns:a16="http://schemas.microsoft.com/office/drawing/2014/main" id="{D2D7505F-1DAF-4FE5-9D9B-32CD110C81D6}"/>
                </a:ext>
              </a:extLst>
            </p:cNvPr>
            <p:cNvSpPr/>
            <p:nvPr/>
          </p:nvSpPr>
          <p:spPr>
            <a:xfrm>
              <a:off x="480028" y="1517028"/>
              <a:ext cx="716344" cy="486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8" name="TextBox 27">
              <a:extLst>
                <a:ext uri="{FF2B5EF4-FFF2-40B4-BE49-F238E27FC236}">
                  <a16:creationId xmlns:a16="http://schemas.microsoft.com/office/drawing/2014/main" id="{F3315EBF-C0B8-47EB-A4CA-F2DD470F3A34}"/>
                </a:ext>
              </a:extLst>
            </p:cNvPr>
            <p:cNvSpPr txBox="1"/>
            <p:nvPr/>
          </p:nvSpPr>
          <p:spPr>
            <a:xfrm>
              <a:off x="695246" y="1518472"/>
              <a:ext cx="432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A</a:t>
              </a:r>
            </a:p>
          </p:txBody>
        </p:sp>
      </p:grpSp>
      <p:sp>
        <p:nvSpPr>
          <p:cNvPr id="29" name="Rectangle 28">
            <a:extLst>
              <a:ext uri="{FF2B5EF4-FFF2-40B4-BE49-F238E27FC236}">
                <a16:creationId xmlns:a16="http://schemas.microsoft.com/office/drawing/2014/main" id="{780E93A1-686F-463E-923D-3C701F12DD4E}"/>
              </a:ext>
            </a:extLst>
          </p:cNvPr>
          <p:cNvSpPr/>
          <p:nvPr/>
        </p:nvSpPr>
        <p:spPr>
          <a:xfrm>
            <a:off x="1288669" y="1713966"/>
            <a:ext cx="4059219" cy="486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0" name="TextBox 29">
            <a:extLst>
              <a:ext uri="{FF2B5EF4-FFF2-40B4-BE49-F238E27FC236}">
                <a16:creationId xmlns:a16="http://schemas.microsoft.com/office/drawing/2014/main" id="{D0EDF043-05A3-48C1-A82B-D5D96840EC9F}"/>
              </a:ext>
            </a:extLst>
          </p:cNvPr>
          <p:cNvSpPr txBox="1"/>
          <p:nvPr/>
        </p:nvSpPr>
        <p:spPr>
          <a:xfrm>
            <a:off x="1351550" y="1722796"/>
            <a:ext cx="40651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Within the model, 12 scenarios were run to train each classification and regression model </a:t>
            </a:r>
          </a:p>
        </p:txBody>
      </p:sp>
      <p:cxnSp>
        <p:nvCxnSpPr>
          <p:cNvPr id="11" name="Straight Connector 10">
            <a:extLst>
              <a:ext uri="{FF2B5EF4-FFF2-40B4-BE49-F238E27FC236}">
                <a16:creationId xmlns:a16="http://schemas.microsoft.com/office/drawing/2014/main" id="{D850DA2E-6BA6-4B26-ACD0-A7CCA6A33813}"/>
              </a:ext>
            </a:extLst>
          </p:cNvPr>
          <p:cNvCxnSpPr>
            <a:cxnSpLocks/>
          </p:cNvCxnSpPr>
          <p:nvPr/>
        </p:nvCxnSpPr>
        <p:spPr>
          <a:xfrm flipH="1">
            <a:off x="5334297" y="2235475"/>
            <a:ext cx="31821" cy="3718707"/>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6EE656B8-AB08-4D36-8B06-50BB968B3005}"/>
              </a:ext>
            </a:extLst>
          </p:cNvPr>
          <p:cNvSpPr/>
          <p:nvPr/>
        </p:nvSpPr>
        <p:spPr>
          <a:xfrm rot="16200000">
            <a:off x="1396446" y="5058999"/>
            <a:ext cx="397348" cy="3190240"/>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EB70EFC-6056-4C38-AC22-A179D524BDEA}"/>
              </a:ext>
            </a:extLst>
          </p:cNvPr>
          <p:cNvSpPr/>
          <p:nvPr/>
        </p:nvSpPr>
        <p:spPr>
          <a:xfrm rot="16200000">
            <a:off x="10303730" y="5944319"/>
            <a:ext cx="391171" cy="1436188"/>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F0FEE8E-BBA5-434C-8215-B1AEEBE443B3}"/>
              </a:ext>
            </a:extLst>
          </p:cNvPr>
          <p:cNvSpPr/>
          <p:nvPr/>
        </p:nvSpPr>
        <p:spPr>
          <a:xfrm rot="16200000">
            <a:off x="6959093" y="2596394"/>
            <a:ext cx="403522" cy="8109275"/>
          </a:xfrm>
          <a:custGeom>
            <a:avLst/>
            <a:gdLst>
              <a:gd name="connsiteX0" fmla="*/ 403512 w 403522"/>
              <a:gd name="connsiteY0" fmla="*/ 2294606 h 8109275"/>
              <a:gd name="connsiteX1" fmla="*/ 394570 w 403522"/>
              <a:gd name="connsiteY1" fmla="*/ 3072684 h 8109275"/>
              <a:gd name="connsiteX2" fmla="*/ 391997 w 403522"/>
              <a:gd name="connsiteY2" fmla="*/ 8109275 h 8109275"/>
              <a:gd name="connsiteX3" fmla="*/ 0 w 403522"/>
              <a:gd name="connsiteY3" fmla="*/ 8109275 h 8109275"/>
              <a:gd name="connsiteX4" fmla="*/ 0 w 403522"/>
              <a:gd name="connsiteY4" fmla="*/ 0 h 8109275"/>
              <a:gd name="connsiteX5" fmla="*/ 397942 w 403522"/>
              <a:gd name="connsiteY5" fmla="*/ 3054 h 8109275"/>
              <a:gd name="connsiteX6" fmla="*/ 397268 w 403522"/>
              <a:gd name="connsiteY6" fmla="*/ 624262 h 8109275"/>
              <a:gd name="connsiteX7" fmla="*/ 389183 w 403522"/>
              <a:gd name="connsiteY7" fmla="*/ 1426923 h 8109275"/>
              <a:gd name="connsiteX8" fmla="*/ 174677 w 403522"/>
              <a:gd name="connsiteY8" fmla="*/ 1855040 h 8109275"/>
              <a:gd name="connsiteX9" fmla="*/ 403512 w 403522"/>
              <a:gd name="connsiteY9" fmla="*/ 2294606 h 810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8109275">
                <a:moveTo>
                  <a:pt x="403512" y="2294606"/>
                </a:moveTo>
                <a:cubicBezTo>
                  <a:pt x="403892" y="2365068"/>
                  <a:pt x="394190" y="3002222"/>
                  <a:pt x="394570" y="3072684"/>
                </a:cubicBezTo>
                <a:lnTo>
                  <a:pt x="391997" y="8109275"/>
                </a:lnTo>
                <a:lnTo>
                  <a:pt x="0" y="8109275"/>
                </a:lnTo>
                <a:lnTo>
                  <a:pt x="0" y="0"/>
                </a:lnTo>
                <a:lnTo>
                  <a:pt x="397942" y="3054"/>
                </a:lnTo>
                <a:lnTo>
                  <a:pt x="397268" y="624262"/>
                </a:lnTo>
                <a:cubicBezTo>
                  <a:pt x="396663" y="782273"/>
                  <a:pt x="389788" y="1317776"/>
                  <a:pt x="389183" y="1426923"/>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FB94A8EC-FB0F-438D-BC00-C2B4FAEC52D5}"/>
              </a:ext>
            </a:extLst>
          </p:cNvPr>
          <p:cNvGrpSpPr/>
          <p:nvPr/>
        </p:nvGrpSpPr>
        <p:grpSpPr>
          <a:xfrm>
            <a:off x="1484731" y="6493122"/>
            <a:ext cx="301498" cy="261097"/>
            <a:chOff x="2401932" y="6512188"/>
            <a:chExt cx="301498" cy="261097"/>
          </a:xfrm>
        </p:grpSpPr>
        <p:sp>
          <p:nvSpPr>
            <p:cNvPr id="36" name="Teardrop 35">
              <a:extLst>
                <a:ext uri="{FF2B5EF4-FFF2-40B4-BE49-F238E27FC236}">
                  <a16:creationId xmlns:a16="http://schemas.microsoft.com/office/drawing/2014/main" id="{42BC93E7-6974-48D8-8EF8-03DCE2E261DF}"/>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5DDF6D4E-E589-43C6-BDB3-DC57BEB39E21}"/>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2</a:t>
              </a:r>
            </a:p>
          </p:txBody>
        </p:sp>
      </p:grpSp>
      <p:grpSp>
        <p:nvGrpSpPr>
          <p:cNvPr id="38" name="Group 37">
            <a:extLst>
              <a:ext uri="{FF2B5EF4-FFF2-40B4-BE49-F238E27FC236}">
                <a16:creationId xmlns:a16="http://schemas.microsoft.com/office/drawing/2014/main" id="{63EF520F-6AC6-4F8F-A617-E16F3F57C498}"/>
              </a:ext>
            </a:extLst>
          </p:cNvPr>
          <p:cNvGrpSpPr/>
          <p:nvPr/>
        </p:nvGrpSpPr>
        <p:grpSpPr>
          <a:xfrm>
            <a:off x="500451" y="6495946"/>
            <a:ext cx="301498" cy="261097"/>
            <a:chOff x="2401932" y="6512188"/>
            <a:chExt cx="301498" cy="261097"/>
          </a:xfrm>
        </p:grpSpPr>
        <p:sp>
          <p:nvSpPr>
            <p:cNvPr id="39" name="Teardrop 38">
              <a:extLst>
                <a:ext uri="{FF2B5EF4-FFF2-40B4-BE49-F238E27FC236}">
                  <a16:creationId xmlns:a16="http://schemas.microsoft.com/office/drawing/2014/main" id="{6DE83788-BCF9-4DCE-AEFB-CA37E3BA42F3}"/>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C54ED1D9-2B37-4A52-B0CE-27145B85C066}"/>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t>
              </a:r>
            </a:p>
          </p:txBody>
        </p:sp>
      </p:grpSp>
      <p:grpSp>
        <p:nvGrpSpPr>
          <p:cNvPr id="41" name="Group 40">
            <a:extLst>
              <a:ext uri="{FF2B5EF4-FFF2-40B4-BE49-F238E27FC236}">
                <a16:creationId xmlns:a16="http://schemas.microsoft.com/office/drawing/2014/main" id="{99D25952-7EDC-4A9D-9F80-97C3EDEEDBB1}"/>
              </a:ext>
            </a:extLst>
          </p:cNvPr>
          <p:cNvGrpSpPr/>
          <p:nvPr/>
        </p:nvGrpSpPr>
        <p:grpSpPr>
          <a:xfrm>
            <a:off x="3673665" y="6492355"/>
            <a:ext cx="301498" cy="261097"/>
            <a:chOff x="2401932" y="6512188"/>
            <a:chExt cx="301498" cy="261097"/>
          </a:xfrm>
        </p:grpSpPr>
        <p:sp>
          <p:nvSpPr>
            <p:cNvPr id="42" name="Teardrop 41">
              <a:extLst>
                <a:ext uri="{FF2B5EF4-FFF2-40B4-BE49-F238E27FC236}">
                  <a16:creationId xmlns:a16="http://schemas.microsoft.com/office/drawing/2014/main" id="{70705313-E766-4E87-8766-CD5D8C6B2DBD}"/>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DD96145B-874C-405C-9D95-9E2D6BEA6577}"/>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grpSp>
      <p:grpSp>
        <p:nvGrpSpPr>
          <p:cNvPr id="44" name="Group 43">
            <a:extLst>
              <a:ext uri="{FF2B5EF4-FFF2-40B4-BE49-F238E27FC236}">
                <a16:creationId xmlns:a16="http://schemas.microsoft.com/office/drawing/2014/main" id="{4F19551A-2285-4AF6-917E-4F202B2C3679}"/>
              </a:ext>
            </a:extLst>
          </p:cNvPr>
          <p:cNvGrpSpPr/>
          <p:nvPr/>
        </p:nvGrpSpPr>
        <p:grpSpPr>
          <a:xfrm>
            <a:off x="2591564" y="6489531"/>
            <a:ext cx="301498" cy="261097"/>
            <a:chOff x="2401932" y="6512188"/>
            <a:chExt cx="301498" cy="261097"/>
          </a:xfrm>
        </p:grpSpPr>
        <p:sp>
          <p:nvSpPr>
            <p:cNvPr id="45" name="Teardrop 44">
              <a:extLst>
                <a:ext uri="{FF2B5EF4-FFF2-40B4-BE49-F238E27FC236}">
                  <a16:creationId xmlns:a16="http://schemas.microsoft.com/office/drawing/2014/main" id="{F49F6C39-F28C-425F-B852-D173A846ABB2}"/>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08C08384-6651-40A9-BF92-D3BA38F4539D}"/>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grpSp>
      <p:grpSp>
        <p:nvGrpSpPr>
          <p:cNvPr id="47" name="Group 46">
            <a:extLst>
              <a:ext uri="{FF2B5EF4-FFF2-40B4-BE49-F238E27FC236}">
                <a16:creationId xmlns:a16="http://schemas.microsoft.com/office/drawing/2014/main" id="{C843B7BE-1338-47A8-9974-B0B4CD6A3BD0}"/>
              </a:ext>
            </a:extLst>
          </p:cNvPr>
          <p:cNvGrpSpPr/>
          <p:nvPr/>
        </p:nvGrpSpPr>
        <p:grpSpPr>
          <a:xfrm>
            <a:off x="7112754" y="6509247"/>
            <a:ext cx="291186" cy="260123"/>
            <a:chOff x="2401932" y="6513162"/>
            <a:chExt cx="291186" cy="260123"/>
          </a:xfrm>
        </p:grpSpPr>
        <p:sp>
          <p:nvSpPr>
            <p:cNvPr id="48" name="Teardrop 47">
              <a:extLst>
                <a:ext uri="{FF2B5EF4-FFF2-40B4-BE49-F238E27FC236}">
                  <a16:creationId xmlns:a16="http://schemas.microsoft.com/office/drawing/2014/main" id="{4332C15B-6413-44FD-BE3E-E8AAEDC6EE3A}"/>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EC273D7F-D83F-4EC3-BD70-70BC588E1F84}"/>
                </a:ext>
              </a:extLst>
            </p:cNvPr>
            <p:cNvSpPr txBox="1"/>
            <p:nvPr/>
          </p:nvSpPr>
          <p:spPr>
            <a:xfrm>
              <a:off x="2404026" y="6516265"/>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7</a:t>
              </a:r>
            </a:p>
          </p:txBody>
        </p:sp>
      </p:grpSp>
      <p:grpSp>
        <p:nvGrpSpPr>
          <p:cNvPr id="50" name="Group 49">
            <a:extLst>
              <a:ext uri="{FF2B5EF4-FFF2-40B4-BE49-F238E27FC236}">
                <a16:creationId xmlns:a16="http://schemas.microsoft.com/office/drawing/2014/main" id="{36719ACD-54C7-4A4E-83FC-DAD05FEF38BF}"/>
              </a:ext>
            </a:extLst>
          </p:cNvPr>
          <p:cNvGrpSpPr/>
          <p:nvPr/>
        </p:nvGrpSpPr>
        <p:grpSpPr>
          <a:xfrm>
            <a:off x="5990895" y="6512350"/>
            <a:ext cx="292137" cy="260826"/>
            <a:chOff x="2401932" y="6512459"/>
            <a:chExt cx="292137" cy="260826"/>
          </a:xfrm>
        </p:grpSpPr>
        <p:sp>
          <p:nvSpPr>
            <p:cNvPr id="51" name="Teardrop 50">
              <a:extLst>
                <a:ext uri="{FF2B5EF4-FFF2-40B4-BE49-F238E27FC236}">
                  <a16:creationId xmlns:a16="http://schemas.microsoft.com/office/drawing/2014/main" id="{237374E6-13AA-4127-B4DB-683261FBA7B1}"/>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E91CAEB8-50C7-49D1-A8C1-B3C0D64EF3B0}"/>
                </a:ext>
              </a:extLst>
            </p:cNvPr>
            <p:cNvSpPr txBox="1"/>
            <p:nvPr/>
          </p:nvSpPr>
          <p:spPr>
            <a:xfrm>
              <a:off x="2404977" y="6512459"/>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6</a:t>
              </a:r>
            </a:p>
          </p:txBody>
        </p:sp>
      </p:grpSp>
      <p:grpSp>
        <p:nvGrpSpPr>
          <p:cNvPr id="53" name="Group 52">
            <a:extLst>
              <a:ext uri="{FF2B5EF4-FFF2-40B4-BE49-F238E27FC236}">
                <a16:creationId xmlns:a16="http://schemas.microsoft.com/office/drawing/2014/main" id="{E3788B52-24B9-4966-8AEF-D70C8D04EDED}"/>
              </a:ext>
            </a:extLst>
          </p:cNvPr>
          <p:cNvGrpSpPr/>
          <p:nvPr/>
        </p:nvGrpSpPr>
        <p:grpSpPr>
          <a:xfrm>
            <a:off x="9356474" y="6509247"/>
            <a:ext cx="297836" cy="260123"/>
            <a:chOff x="2401932" y="6513162"/>
            <a:chExt cx="297836" cy="260123"/>
          </a:xfrm>
        </p:grpSpPr>
        <p:sp>
          <p:nvSpPr>
            <p:cNvPr id="55" name="Teardrop 54">
              <a:extLst>
                <a:ext uri="{FF2B5EF4-FFF2-40B4-BE49-F238E27FC236}">
                  <a16:creationId xmlns:a16="http://schemas.microsoft.com/office/drawing/2014/main" id="{C635F663-5087-4300-A0B3-27CC5B39822B}"/>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61C07CDA-64FA-457F-A52E-FA304E81E987}"/>
                </a:ext>
              </a:extLst>
            </p:cNvPr>
            <p:cNvSpPr txBox="1"/>
            <p:nvPr/>
          </p:nvSpPr>
          <p:spPr>
            <a:xfrm>
              <a:off x="2410676" y="6516265"/>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9</a:t>
              </a:r>
            </a:p>
          </p:txBody>
        </p:sp>
      </p:grpSp>
      <p:grpSp>
        <p:nvGrpSpPr>
          <p:cNvPr id="57" name="Group 56">
            <a:extLst>
              <a:ext uri="{FF2B5EF4-FFF2-40B4-BE49-F238E27FC236}">
                <a16:creationId xmlns:a16="http://schemas.microsoft.com/office/drawing/2014/main" id="{B7E99E7B-BD6C-4470-A5DE-7C52B6BF75D0}"/>
              </a:ext>
            </a:extLst>
          </p:cNvPr>
          <p:cNvGrpSpPr/>
          <p:nvPr/>
        </p:nvGrpSpPr>
        <p:grpSpPr>
          <a:xfrm>
            <a:off x="8232221" y="6502281"/>
            <a:ext cx="289092" cy="260123"/>
            <a:chOff x="2399540" y="6513162"/>
            <a:chExt cx="289092" cy="260123"/>
          </a:xfrm>
        </p:grpSpPr>
        <p:sp>
          <p:nvSpPr>
            <p:cNvPr id="58" name="Teardrop 57">
              <a:extLst>
                <a:ext uri="{FF2B5EF4-FFF2-40B4-BE49-F238E27FC236}">
                  <a16:creationId xmlns:a16="http://schemas.microsoft.com/office/drawing/2014/main" id="{A1E37028-B2C4-44E3-9CBD-57DE59915F38}"/>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3E5547A8-475A-4AC1-89B7-50C0BCAD3B42}"/>
                </a:ext>
              </a:extLst>
            </p:cNvPr>
            <p:cNvSpPr txBox="1"/>
            <p:nvPr/>
          </p:nvSpPr>
          <p:spPr>
            <a:xfrm>
              <a:off x="2399540" y="6519154"/>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8</a:t>
              </a:r>
            </a:p>
          </p:txBody>
        </p:sp>
      </p:grpSp>
      <p:grpSp>
        <p:nvGrpSpPr>
          <p:cNvPr id="60" name="Group 59">
            <a:extLst>
              <a:ext uri="{FF2B5EF4-FFF2-40B4-BE49-F238E27FC236}">
                <a16:creationId xmlns:a16="http://schemas.microsoft.com/office/drawing/2014/main" id="{241AA044-CC0D-4035-B612-FC72131C7DF1}"/>
              </a:ext>
            </a:extLst>
          </p:cNvPr>
          <p:cNvGrpSpPr/>
          <p:nvPr/>
        </p:nvGrpSpPr>
        <p:grpSpPr>
          <a:xfrm>
            <a:off x="4830071" y="6337252"/>
            <a:ext cx="293313" cy="260123"/>
            <a:chOff x="2401932" y="6513162"/>
            <a:chExt cx="293313" cy="260123"/>
          </a:xfrm>
          <a:solidFill>
            <a:schemeClr val="accent3">
              <a:lumMod val="40000"/>
              <a:lumOff val="60000"/>
            </a:schemeClr>
          </a:solidFill>
        </p:grpSpPr>
        <p:sp>
          <p:nvSpPr>
            <p:cNvPr id="61" name="Teardrop 60">
              <a:extLst>
                <a:ext uri="{FF2B5EF4-FFF2-40B4-BE49-F238E27FC236}">
                  <a16:creationId xmlns:a16="http://schemas.microsoft.com/office/drawing/2014/main" id="{E0F72C89-04F0-4432-A098-C63E42EBEA84}"/>
                </a:ext>
              </a:extLst>
            </p:cNvPr>
            <p:cNvSpPr/>
            <p:nvPr/>
          </p:nvSpPr>
          <p:spPr>
            <a:xfrm rot="8100000">
              <a:off x="2401932" y="6513162"/>
              <a:ext cx="260123" cy="260123"/>
            </a:xfrm>
            <a:prstGeom prst="teardrop">
              <a:avLst/>
            </a:prstGeom>
            <a:noFill/>
            <a:ln w="9525">
              <a:solidFill>
                <a:srgbClr val="4E887E"/>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C0A9286D-2CCE-42B4-9980-8A54C6327EED}"/>
                </a:ext>
              </a:extLst>
            </p:cNvPr>
            <p:cNvSpPr txBox="1"/>
            <p:nvPr/>
          </p:nvSpPr>
          <p:spPr>
            <a:xfrm>
              <a:off x="2406153" y="6515779"/>
              <a:ext cx="289092"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5</a:t>
              </a:r>
            </a:p>
          </p:txBody>
        </p:sp>
      </p:grpSp>
      <p:grpSp>
        <p:nvGrpSpPr>
          <p:cNvPr id="63" name="Group 62">
            <a:extLst>
              <a:ext uri="{FF2B5EF4-FFF2-40B4-BE49-F238E27FC236}">
                <a16:creationId xmlns:a16="http://schemas.microsoft.com/office/drawing/2014/main" id="{CCF4EAB1-E43E-4E19-A8D4-6E053DC5ACAC}"/>
              </a:ext>
            </a:extLst>
          </p:cNvPr>
          <p:cNvGrpSpPr/>
          <p:nvPr/>
        </p:nvGrpSpPr>
        <p:grpSpPr>
          <a:xfrm>
            <a:off x="10326220" y="6508273"/>
            <a:ext cx="367871" cy="261097"/>
            <a:chOff x="2374898" y="6512188"/>
            <a:chExt cx="367871" cy="261097"/>
          </a:xfrm>
        </p:grpSpPr>
        <p:sp>
          <p:nvSpPr>
            <p:cNvPr id="64" name="Teardrop 63">
              <a:extLst>
                <a:ext uri="{FF2B5EF4-FFF2-40B4-BE49-F238E27FC236}">
                  <a16:creationId xmlns:a16="http://schemas.microsoft.com/office/drawing/2014/main" id="{3025423F-2024-43C8-8C7E-DA5D52145B49}"/>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B2F80ECC-1D05-423C-9FDA-0E71BEB1E89E}"/>
                </a:ext>
              </a:extLst>
            </p:cNvPr>
            <p:cNvSpPr txBox="1"/>
            <p:nvPr/>
          </p:nvSpPr>
          <p:spPr>
            <a:xfrm>
              <a:off x="2374898" y="6512188"/>
              <a:ext cx="36787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10</a:t>
              </a:r>
            </a:p>
          </p:txBody>
        </p:sp>
      </p:grpSp>
    </p:spTree>
    <p:extLst>
      <p:ext uri="{BB962C8B-B14F-4D97-AF65-F5344CB8AC3E}">
        <p14:creationId xmlns:p14="http://schemas.microsoft.com/office/powerpoint/2010/main" val="771508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50B2D5-B1C6-4867-B159-747212C8625E}"/>
              </a:ext>
            </a:extLst>
          </p:cNvPr>
          <p:cNvSpPr/>
          <p:nvPr/>
        </p:nvSpPr>
        <p:spPr>
          <a:xfrm>
            <a:off x="6419556" y="1968913"/>
            <a:ext cx="3110458" cy="1547736"/>
          </a:xfrm>
          <a:prstGeom prst="rect">
            <a:avLst/>
          </a:prstGeom>
          <a:solidFill>
            <a:srgbClr val="4A8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 name="Title 1">
            <a:extLst>
              <a:ext uri="{FF2B5EF4-FFF2-40B4-BE49-F238E27FC236}">
                <a16:creationId xmlns:a16="http://schemas.microsoft.com/office/drawing/2014/main" id="{846E84CD-CDFA-4F96-B072-8EE07FA5299C}"/>
              </a:ext>
            </a:extLst>
          </p:cNvPr>
          <p:cNvSpPr>
            <a:spLocks noGrp="1"/>
          </p:cNvSpPr>
          <p:nvPr>
            <p:ph type="title"/>
          </p:nvPr>
        </p:nvSpPr>
        <p:spPr/>
        <p:txBody>
          <a:bodyPr>
            <a:normAutofit fontScale="90000"/>
          </a:bodyPr>
          <a:lstStyle/>
          <a:p>
            <a:r>
              <a:rPr lang="en-GB"/>
              <a:t>Model development – step 2: model set up</a:t>
            </a:r>
          </a:p>
        </p:txBody>
      </p:sp>
      <p:sp>
        <p:nvSpPr>
          <p:cNvPr id="4" name="Rectangle 3">
            <a:extLst>
              <a:ext uri="{FF2B5EF4-FFF2-40B4-BE49-F238E27FC236}">
                <a16:creationId xmlns:a16="http://schemas.microsoft.com/office/drawing/2014/main" id="{9A75D035-085F-4598-80B4-6A401DF86F7F}"/>
              </a:ext>
            </a:extLst>
          </p:cNvPr>
          <p:cNvSpPr/>
          <p:nvPr/>
        </p:nvSpPr>
        <p:spPr>
          <a:xfrm>
            <a:off x="1739144" y="2006016"/>
            <a:ext cx="3110458" cy="154773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8" name="TextBox 7">
            <a:extLst>
              <a:ext uri="{FF2B5EF4-FFF2-40B4-BE49-F238E27FC236}">
                <a16:creationId xmlns:a16="http://schemas.microsoft.com/office/drawing/2014/main" id="{EBE40C39-AAD9-45E1-A555-C0FC4CDF1F47}"/>
              </a:ext>
            </a:extLst>
          </p:cNvPr>
          <p:cNvSpPr txBox="1"/>
          <p:nvPr/>
        </p:nvSpPr>
        <p:spPr>
          <a:xfrm>
            <a:off x="2998315" y="2302827"/>
            <a:ext cx="1851287" cy="954107"/>
          </a:xfrm>
          <a:prstGeom prst="rect">
            <a:avLst/>
          </a:prstGeom>
          <a:noFill/>
          <a:ln>
            <a:no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70ADA3">
                    <a:lumMod val="75000"/>
                  </a:srgbClr>
                </a:solidFill>
                <a:effectLst/>
                <a:uLnTx/>
                <a:uFillTx/>
                <a:latin typeface="Roboto" panose="02000000000000000000" pitchFamily="2" charset="0"/>
                <a:ea typeface="Roboto" panose="02000000000000000000" pitchFamily="2" charset="0"/>
                <a:cs typeface="+mn-cs"/>
              </a:rPr>
              <a:t>Categorical variables were first converted into a numeric data type</a:t>
            </a:r>
          </a:p>
        </p:txBody>
      </p:sp>
      <p:sp>
        <p:nvSpPr>
          <p:cNvPr id="9" name="TextBox 8">
            <a:extLst>
              <a:ext uri="{FF2B5EF4-FFF2-40B4-BE49-F238E27FC236}">
                <a16:creationId xmlns:a16="http://schemas.microsoft.com/office/drawing/2014/main" id="{1BEDF70D-3931-4422-9E14-A8C27E4D9EA2}"/>
              </a:ext>
            </a:extLst>
          </p:cNvPr>
          <p:cNvSpPr txBox="1"/>
          <p:nvPr/>
        </p:nvSpPr>
        <p:spPr>
          <a:xfrm>
            <a:off x="7678727" y="2158003"/>
            <a:ext cx="1851287" cy="1169551"/>
          </a:xfrm>
          <a:prstGeom prst="rect">
            <a:avLst/>
          </a:prstGeom>
          <a:noFill/>
          <a:ln>
            <a:no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98934">
                    <a:lumMod val="50000"/>
                  </a:srgbClr>
                </a:solidFill>
                <a:effectLst/>
                <a:uLnTx/>
                <a:uFillTx/>
                <a:latin typeface="Roboto" panose="02000000000000000000" pitchFamily="2" charset="0"/>
                <a:ea typeface="Roboto" panose="02000000000000000000" pitchFamily="2" charset="0"/>
                <a:cs typeface="+mn-cs"/>
              </a:rPr>
              <a:t>Each dataset was randomly split into a training and test dataset in the ratio of 80:20</a:t>
            </a:r>
          </a:p>
        </p:txBody>
      </p:sp>
      <p:sp>
        <p:nvSpPr>
          <p:cNvPr id="13" name="TextBox 12">
            <a:extLst>
              <a:ext uri="{FF2B5EF4-FFF2-40B4-BE49-F238E27FC236}">
                <a16:creationId xmlns:a16="http://schemas.microsoft.com/office/drawing/2014/main" id="{3D537841-2AE7-49D3-B04F-48D77EE78C38}"/>
              </a:ext>
            </a:extLst>
          </p:cNvPr>
          <p:cNvSpPr txBox="1"/>
          <p:nvPr/>
        </p:nvSpPr>
        <p:spPr>
          <a:xfrm>
            <a:off x="1665862" y="3710314"/>
            <a:ext cx="3257022" cy="11695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F6A73"/>
                </a:solidFill>
                <a:effectLst/>
                <a:uLnTx/>
                <a:uFillTx/>
                <a:latin typeface="Roboto" panose="02000000000000000000" pitchFamily="2" charset="0"/>
                <a:ea typeface="Roboto" panose="02000000000000000000" pitchFamily="2" charset="0"/>
                <a:cs typeface="+mn-cs"/>
              </a:rPr>
              <a:t>This is done by assigning each distinct value within a category field a unique integer value. This is necessary to enable the machine learning algorithm to ingest the data.</a:t>
            </a:r>
          </a:p>
        </p:txBody>
      </p:sp>
      <p:sp>
        <p:nvSpPr>
          <p:cNvPr id="14" name="TextBox 13">
            <a:extLst>
              <a:ext uri="{FF2B5EF4-FFF2-40B4-BE49-F238E27FC236}">
                <a16:creationId xmlns:a16="http://schemas.microsoft.com/office/drawing/2014/main" id="{5E914A57-572C-4A1C-BAD8-2E3A9AAEA2B9}"/>
              </a:ext>
            </a:extLst>
          </p:cNvPr>
          <p:cNvSpPr txBox="1"/>
          <p:nvPr/>
        </p:nvSpPr>
        <p:spPr>
          <a:xfrm>
            <a:off x="6355844" y="3666544"/>
            <a:ext cx="3174169"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669D5D"/>
                </a:solidFill>
                <a:effectLst/>
                <a:uLnTx/>
                <a:uFillTx/>
                <a:latin typeface="Roboto" panose="02000000000000000000" pitchFamily="2" charset="0"/>
                <a:ea typeface="Roboto" panose="02000000000000000000" pitchFamily="2" charset="0"/>
                <a:cs typeface="+mn-cs"/>
              </a:rPr>
              <a:t>The purpose of this is to enable the model to be ‘learn’ from 80% of the data and then test its performance by comparing the predicted model outcome with the known outcome, using the remaining 20% of the data</a:t>
            </a:r>
          </a:p>
        </p:txBody>
      </p:sp>
      <p:pic>
        <p:nvPicPr>
          <p:cNvPr id="5" name="Graphic 4" descr="Abacus outline">
            <a:extLst>
              <a:ext uri="{FF2B5EF4-FFF2-40B4-BE49-F238E27FC236}">
                <a16:creationId xmlns:a16="http://schemas.microsoft.com/office/drawing/2014/main" id="{FDF2D9AC-6B92-4667-A2A8-E73A9944B2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3890" y="2675528"/>
            <a:ext cx="290186" cy="290186"/>
          </a:xfrm>
          <a:prstGeom prst="rect">
            <a:avLst/>
          </a:prstGeom>
        </p:spPr>
      </p:pic>
      <p:pic>
        <p:nvPicPr>
          <p:cNvPr id="10" name="Graphic 9" descr="Recycle with solid fill">
            <a:extLst>
              <a:ext uri="{FF2B5EF4-FFF2-40B4-BE49-F238E27FC236}">
                <a16:creationId xmlns:a16="http://schemas.microsoft.com/office/drawing/2014/main" id="{D595E1AB-EF6E-4173-975A-290FF461BA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8764" y="2277002"/>
            <a:ext cx="979932" cy="979932"/>
          </a:xfrm>
          <a:prstGeom prst="rect">
            <a:avLst/>
          </a:prstGeom>
        </p:spPr>
      </p:pic>
      <p:pic>
        <p:nvPicPr>
          <p:cNvPr id="15" name="Graphic 14" descr="Harvey Balls 50% outline">
            <a:extLst>
              <a:ext uri="{FF2B5EF4-FFF2-40B4-BE49-F238E27FC236}">
                <a16:creationId xmlns:a16="http://schemas.microsoft.com/office/drawing/2014/main" id="{B40ECCEE-0281-4CD8-9182-8147E92AE3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2613" y="2285577"/>
            <a:ext cx="914400" cy="914400"/>
          </a:xfrm>
          <a:prstGeom prst="rect">
            <a:avLst/>
          </a:prstGeom>
        </p:spPr>
      </p:pic>
      <p:cxnSp>
        <p:nvCxnSpPr>
          <p:cNvPr id="17" name="Straight Arrow Connector 16">
            <a:extLst>
              <a:ext uri="{FF2B5EF4-FFF2-40B4-BE49-F238E27FC236}">
                <a16:creationId xmlns:a16="http://schemas.microsoft.com/office/drawing/2014/main" id="{12FE837A-B85A-4FD7-A8C2-A91BC2453897}"/>
              </a:ext>
            </a:extLst>
          </p:cNvPr>
          <p:cNvCxnSpPr/>
          <p:nvPr/>
        </p:nvCxnSpPr>
        <p:spPr>
          <a:xfrm>
            <a:off x="5069711" y="2158003"/>
            <a:ext cx="10262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F60D129-918B-4CF3-B058-23AAD7B0C139}"/>
              </a:ext>
            </a:extLst>
          </p:cNvPr>
          <p:cNvCxnSpPr/>
          <p:nvPr/>
        </p:nvCxnSpPr>
        <p:spPr>
          <a:xfrm>
            <a:off x="5069711" y="3327554"/>
            <a:ext cx="1026289" cy="0"/>
          </a:xfrm>
          <a:prstGeom prst="straightConnector1">
            <a:avLst/>
          </a:prstGeom>
          <a:ln>
            <a:solidFill>
              <a:schemeClr val="tx1"/>
            </a:solidFill>
            <a:tailEnd type="triangle"/>
          </a:ln>
        </p:spPr>
        <p:style>
          <a:lnRef idx="1">
            <a:schemeClr val="accent5"/>
          </a:lnRef>
          <a:fillRef idx="0">
            <a:schemeClr val="accent5"/>
          </a:fillRef>
          <a:effectRef idx="0">
            <a:schemeClr val="accent5"/>
          </a:effectRef>
          <a:fontRef idx="minor">
            <a:schemeClr val="tx1"/>
          </a:fontRef>
        </p:style>
      </p:cxnSp>
      <p:pic>
        <p:nvPicPr>
          <p:cNvPr id="16" name="Picture 15" descr="A green and white logo&#10;&#10;Description automatically generated with low confidence">
            <a:extLst>
              <a:ext uri="{FF2B5EF4-FFF2-40B4-BE49-F238E27FC236}">
                <a16:creationId xmlns:a16="http://schemas.microsoft.com/office/drawing/2014/main" id="{96CF0F4A-05CF-47C6-8F21-54452655ABB0}"/>
              </a:ext>
            </a:extLst>
          </p:cNvPr>
          <p:cNvPicPr>
            <a:picLocks noChangeAspect="1"/>
          </p:cNvPicPr>
          <p:nvPr/>
        </p:nvPicPr>
        <p:blipFill rotWithShape="1">
          <a:blip r:embed="rId8">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19" name="Freeform: Shape 18">
            <a:extLst>
              <a:ext uri="{FF2B5EF4-FFF2-40B4-BE49-F238E27FC236}">
                <a16:creationId xmlns:a16="http://schemas.microsoft.com/office/drawing/2014/main" id="{0A992C6A-C900-4ED9-AD76-19E34D6F39A2}"/>
              </a:ext>
            </a:extLst>
          </p:cNvPr>
          <p:cNvSpPr/>
          <p:nvPr/>
        </p:nvSpPr>
        <p:spPr>
          <a:xfrm rot="16200000">
            <a:off x="1973026" y="4496313"/>
            <a:ext cx="397348" cy="4343400"/>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32908F9B-28C4-4BE6-AB36-0DD04197B01A}"/>
              </a:ext>
            </a:extLst>
          </p:cNvPr>
          <p:cNvSpPr/>
          <p:nvPr/>
        </p:nvSpPr>
        <p:spPr>
          <a:xfrm rot="16200000">
            <a:off x="7504429" y="3225596"/>
            <a:ext cx="403522" cy="6878660"/>
          </a:xfrm>
          <a:custGeom>
            <a:avLst/>
            <a:gdLst>
              <a:gd name="connsiteX0" fmla="*/ 403512 w 403522"/>
              <a:gd name="connsiteY0" fmla="*/ 2294606 h 6878660"/>
              <a:gd name="connsiteX1" fmla="*/ 394570 w 403522"/>
              <a:gd name="connsiteY1" fmla="*/ 3072684 h 6878660"/>
              <a:gd name="connsiteX2" fmla="*/ 392626 w 403522"/>
              <a:gd name="connsiteY2" fmla="*/ 6878660 h 6878660"/>
              <a:gd name="connsiteX3" fmla="*/ 0 w 403522"/>
              <a:gd name="connsiteY3" fmla="*/ 6878660 h 6878660"/>
              <a:gd name="connsiteX4" fmla="*/ 0 w 403522"/>
              <a:gd name="connsiteY4" fmla="*/ 0 h 6878660"/>
              <a:gd name="connsiteX5" fmla="*/ 397942 w 403522"/>
              <a:gd name="connsiteY5" fmla="*/ 3054 h 6878660"/>
              <a:gd name="connsiteX6" fmla="*/ 397268 w 403522"/>
              <a:gd name="connsiteY6" fmla="*/ 624262 h 6878660"/>
              <a:gd name="connsiteX7" fmla="*/ 389183 w 403522"/>
              <a:gd name="connsiteY7" fmla="*/ 1426923 h 6878660"/>
              <a:gd name="connsiteX8" fmla="*/ 174677 w 403522"/>
              <a:gd name="connsiteY8" fmla="*/ 1855040 h 6878660"/>
              <a:gd name="connsiteX9" fmla="*/ 403512 w 403522"/>
              <a:gd name="connsiteY9" fmla="*/ 2294606 h 687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6878660">
                <a:moveTo>
                  <a:pt x="403512" y="2294606"/>
                </a:moveTo>
                <a:cubicBezTo>
                  <a:pt x="403892" y="2365068"/>
                  <a:pt x="394190" y="3002222"/>
                  <a:pt x="394570" y="3072684"/>
                </a:cubicBezTo>
                <a:lnTo>
                  <a:pt x="392626" y="6878660"/>
                </a:lnTo>
                <a:lnTo>
                  <a:pt x="0" y="6878660"/>
                </a:lnTo>
                <a:lnTo>
                  <a:pt x="0" y="0"/>
                </a:lnTo>
                <a:lnTo>
                  <a:pt x="397942" y="3054"/>
                </a:lnTo>
                <a:lnTo>
                  <a:pt x="397268" y="624262"/>
                </a:lnTo>
                <a:cubicBezTo>
                  <a:pt x="396663" y="782273"/>
                  <a:pt x="389788" y="1317776"/>
                  <a:pt x="389183" y="1426923"/>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01D6F69A-9FF5-4C63-823B-739AA738DCA4}"/>
              </a:ext>
            </a:extLst>
          </p:cNvPr>
          <p:cNvGrpSpPr/>
          <p:nvPr/>
        </p:nvGrpSpPr>
        <p:grpSpPr>
          <a:xfrm>
            <a:off x="1484731" y="6493122"/>
            <a:ext cx="301498" cy="261097"/>
            <a:chOff x="2401932" y="6512188"/>
            <a:chExt cx="301498" cy="261097"/>
          </a:xfrm>
        </p:grpSpPr>
        <p:sp>
          <p:nvSpPr>
            <p:cNvPr id="23" name="Teardrop 22">
              <a:extLst>
                <a:ext uri="{FF2B5EF4-FFF2-40B4-BE49-F238E27FC236}">
                  <a16:creationId xmlns:a16="http://schemas.microsoft.com/office/drawing/2014/main" id="{58E31C80-F4DA-4DD8-A14F-818335EC6E76}"/>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F8C3605-2979-4284-9C18-D4447C04BA89}"/>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2</a:t>
              </a:r>
            </a:p>
          </p:txBody>
        </p:sp>
      </p:grpSp>
      <p:grpSp>
        <p:nvGrpSpPr>
          <p:cNvPr id="25" name="Group 24">
            <a:extLst>
              <a:ext uri="{FF2B5EF4-FFF2-40B4-BE49-F238E27FC236}">
                <a16:creationId xmlns:a16="http://schemas.microsoft.com/office/drawing/2014/main" id="{4916777F-B522-4B60-8223-209D6C2D6F52}"/>
              </a:ext>
            </a:extLst>
          </p:cNvPr>
          <p:cNvGrpSpPr/>
          <p:nvPr/>
        </p:nvGrpSpPr>
        <p:grpSpPr>
          <a:xfrm>
            <a:off x="500451" y="6495946"/>
            <a:ext cx="301498" cy="261097"/>
            <a:chOff x="2401932" y="6512188"/>
            <a:chExt cx="301498" cy="261097"/>
          </a:xfrm>
        </p:grpSpPr>
        <p:sp>
          <p:nvSpPr>
            <p:cNvPr id="26" name="Teardrop 25">
              <a:extLst>
                <a:ext uri="{FF2B5EF4-FFF2-40B4-BE49-F238E27FC236}">
                  <a16:creationId xmlns:a16="http://schemas.microsoft.com/office/drawing/2014/main" id="{D834035C-4781-4A1F-AA82-3E6577552F48}"/>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0861D1C2-BFDB-41E1-90DA-23C2D0318C9D}"/>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t>
              </a:r>
            </a:p>
          </p:txBody>
        </p:sp>
      </p:grpSp>
      <p:grpSp>
        <p:nvGrpSpPr>
          <p:cNvPr id="28" name="Group 27">
            <a:extLst>
              <a:ext uri="{FF2B5EF4-FFF2-40B4-BE49-F238E27FC236}">
                <a16:creationId xmlns:a16="http://schemas.microsoft.com/office/drawing/2014/main" id="{80B74E23-D7E5-44EC-BC95-8857615F8CE9}"/>
              </a:ext>
            </a:extLst>
          </p:cNvPr>
          <p:cNvGrpSpPr/>
          <p:nvPr/>
        </p:nvGrpSpPr>
        <p:grpSpPr>
          <a:xfrm>
            <a:off x="3673665" y="6492355"/>
            <a:ext cx="301498" cy="261097"/>
            <a:chOff x="2401932" y="6512188"/>
            <a:chExt cx="301498" cy="261097"/>
          </a:xfrm>
        </p:grpSpPr>
        <p:sp>
          <p:nvSpPr>
            <p:cNvPr id="29" name="Teardrop 28">
              <a:extLst>
                <a:ext uri="{FF2B5EF4-FFF2-40B4-BE49-F238E27FC236}">
                  <a16:creationId xmlns:a16="http://schemas.microsoft.com/office/drawing/2014/main" id="{22DA30B9-43A1-413D-B28B-305C5174A9F1}"/>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13882F1-FBFA-4FBD-9985-E45E864787FF}"/>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grpSp>
      <p:grpSp>
        <p:nvGrpSpPr>
          <p:cNvPr id="31" name="Group 30">
            <a:extLst>
              <a:ext uri="{FF2B5EF4-FFF2-40B4-BE49-F238E27FC236}">
                <a16:creationId xmlns:a16="http://schemas.microsoft.com/office/drawing/2014/main" id="{D108D7F4-ACB7-49B7-B445-3BFAB4556ED3}"/>
              </a:ext>
            </a:extLst>
          </p:cNvPr>
          <p:cNvGrpSpPr/>
          <p:nvPr/>
        </p:nvGrpSpPr>
        <p:grpSpPr>
          <a:xfrm>
            <a:off x="2591564" y="6489531"/>
            <a:ext cx="301498" cy="261097"/>
            <a:chOff x="2401932" y="6512188"/>
            <a:chExt cx="301498" cy="261097"/>
          </a:xfrm>
        </p:grpSpPr>
        <p:sp>
          <p:nvSpPr>
            <p:cNvPr id="32" name="Teardrop 31">
              <a:extLst>
                <a:ext uri="{FF2B5EF4-FFF2-40B4-BE49-F238E27FC236}">
                  <a16:creationId xmlns:a16="http://schemas.microsoft.com/office/drawing/2014/main" id="{FAAA4B57-6A10-40E7-9206-A3C86EDA9B3D}"/>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55CF3D9B-0D5A-4686-BA05-D774472478AA}"/>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grpSp>
      <p:grpSp>
        <p:nvGrpSpPr>
          <p:cNvPr id="34" name="Group 33">
            <a:extLst>
              <a:ext uri="{FF2B5EF4-FFF2-40B4-BE49-F238E27FC236}">
                <a16:creationId xmlns:a16="http://schemas.microsoft.com/office/drawing/2014/main" id="{D344F5F0-9165-4776-9C4B-85FB5DEBE340}"/>
              </a:ext>
            </a:extLst>
          </p:cNvPr>
          <p:cNvGrpSpPr/>
          <p:nvPr/>
        </p:nvGrpSpPr>
        <p:grpSpPr>
          <a:xfrm>
            <a:off x="7112754" y="6508273"/>
            <a:ext cx="301498" cy="261097"/>
            <a:chOff x="2401932" y="6512188"/>
            <a:chExt cx="301498" cy="261097"/>
          </a:xfrm>
        </p:grpSpPr>
        <p:sp>
          <p:nvSpPr>
            <p:cNvPr id="35" name="Teardrop 34">
              <a:extLst>
                <a:ext uri="{FF2B5EF4-FFF2-40B4-BE49-F238E27FC236}">
                  <a16:creationId xmlns:a16="http://schemas.microsoft.com/office/drawing/2014/main" id="{100FFB61-8F10-4895-A94A-093215F9E6F5}"/>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355E22C-3EC0-4C42-B50A-2BD22E923AEE}"/>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7</a:t>
              </a:r>
            </a:p>
          </p:txBody>
        </p:sp>
      </p:grpSp>
      <p:grpSp>
        <p:nvGrpSpPr>
          <p:cNvPr id="37" name="Group 36">
            <a:extLst>
              <a:ext uri="{FF2B5EF4-FFF2-40B4-BE49-F238E27FC236}">
                <a16:creationId xmlns:a16="http://schemas.microsoft.com/office/drawing/2014/main" id="{522112BA-99F1-4515-BD06-B84EF8BB7285}"/>
              </a:ext>
            </a:extLst>
          </p:cNvPr>
          <p:cNvGrpSpPr/>
          <p:nvPr/>
        </p:nvGrpSpPr>
        <p:grpSpPr>
          <a:xfrm>
            <a:off x="4820373" y="6482350"/>
            <a:ext cx="301498" cy="261097"/>
            <a:chOff x="2401932" y="6512188"/>
            <a:chExt cx="301498" cy="261097"/>
          </a:xfrm>
        </p:grpSpPr>
        <p:sp>
          <p:nvSpPr>
            <p:cNvPr id="38" name="Teardrop 37">
              <a:extLst>
                <a:ext uri="{FF2B5EF4-FFF2-40B4-BE49-F238E27FC236}">
                  <a16:creationId xmlns:a16="http://schemas.microsoft.com/office/drawing/2014/main" id="{2EFF50E2-5014-436A-B01B-0D01F16D72E4}"/>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CE479FAB-28D2-4CA6-8C2E-FE840EB943F2}"/>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grpSp>
        <p:nvGrpSpPr>
          <p:cNvPr id="40" name="Group 39">
            <a:extLst>
              <a:ext uri="{FF2B5EF4-FFF2-40B4-BE49-F238E27FC236}">
                <a16:creationId xmlns:a16="http://schemas.microsoft.com/office/drawing/2014/main" id="{34AE62C1-BFF3-4826-9EA8-DBED1E528780}"/>
              </a:ext>
            </a:extLst>
          </p:cNvPr>
          <p:cNvGrpSpPr/>
          <p:nvPr/>
        </p:nvGrpSpPr>
        <p:grpSpPr>
          <a:xfrm>
            <a:off x="9356474" y="6508273"/>
            <a:ext cx="301498" cy="261097"/>
            <a:chOff x="2401932" y="6512188"/>
            <a:chExt cx="301498" cy="261097"/>
          </a:xfrm>
        </p:grpSpPr>
        <p:sp>
          <p:nvSpPr>
            <p:cNvPr id="41" name="Teardrop 40">
              <a:extLst>
                <a:ext uri="{FF2B5EF4-FFF2-40B4-BE49-F238E27FC236}">
                  <a16:creationId xmlns:a16="http://schemas.microsoft.com/office/drawing/2014/main" id="{7101A1DE-FF09-43AD-9515-9B36BFDA204E}"/>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2C602DCC-FA0B-4B0B-86CA-E823449B5486}"/>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9</a:t>
              </a:r>
            </a:p>
          </p:txBody>
        </p:sp>
      </p:grpSp>
      <p:grpSp>
        <p:nvGrpSpPr>
          <p:cNvPr id="43" name="Group 42">
            <a:extLst>
              <a:ext uri="{FF2B5EF4-FFF2-40B4-BE49-F238E27FC236}">
                <a16:creationId xmlns:a16="http://schemas.microsoft.com/office/drawing/2014/main" id="{F84C7542-6E01-40C9-ADC8-ED272DD3A28C}"/>
              </a:ext>
            </a:extLst>
          </p:cNvPr>
          <p:cNvGrpSpPr/>
          <p:nvPr/>
        </p:nvGrpSpPr>
        <p:grpSpPr>
          <a:xfrm>
            <a:off x="8234613" y="6501307"/>
            <a:ext cx="301498" cy="261097"/>
            <a:chOff x="2401932" y="6512188"/>
            <a:chExt cx="301498" cy="261097"/>
          </a:xfrm>
        </p:grpSpPr>
        <p:sp>
          <p:nvSpPr>
            <p:cNvPr id="44" name="Teardrop 43">
              <a:extLst>
                <a:ext uri="{FF2B5EF4-FFF2-40B4-BE49-F238E27FC236}">
                  <a16:creationId xmlns:a16="http://schemas.microsoft.com/office/drawing/2014/main" id="{C96F925F-9832-425A-9AA6-21D0C18374B0}"/>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3C0146CD-8A7A-4BA2-8E38-8DA63CFDAA29}"/>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8</a:t>
              </a:r>
            </a:p>
          </p:txBody>
        </p:sp>
      </p:grpSp>
      <p:grpSp>
        <p:nvGrpSpPr>
          <p:cNvPr id="46" name="Group 45">
            <a:extLst>
              <a:ext uri="{FF2B5EF4-FFF2-40B4-BE49-F238E27FC236}">
                <a16:creationId xmlns:a16="http://schemas.microsoft.com/office/drawing/2014/main" id="{B854AC7D-8A88-476F-8E3F-43E3EAE71D2C}"/>
              </a:ext>
            </a:extLst>
          </p:cNvPr>
          <p:cNvGrpSpPr/>
          <p:nvPr/>
        </p:nvGrpSpPr>
        <p:grpSpPr>
          <a:xfrm>
            <a:off x="5992520" y="6348211"/>
            <a:ext cx="301498" cy="261097"/>
            <a:chOff x="2401932" y="6512188"/>
            <a:chExt cx="301498" cy="261097"/>
          </a:xfrm>
          <a:solidFill>
            <a:schemeClr val="accent3">
              <a:lumMod val="40000"/>
              <a:lumOff val="60000"/>
            </a:schemeClr>
          </a:solidFill>
        </p:grpSpPr>
        <p:sp>
          <p:nvSpPr>
            <p:cNvPr id="47" name="Teardrop 46">
              <a:extLst>
                <a:ext uri="{FF2B5EF4-FFF2-40B4-BE49-F238E27FC236}">
                  <a16:creationId xmlns:a16="http://schemas.microsoft.com/office/drawing/2014/main" id="{256DDF45-A660-41DD-9D97-416BB29701A3}"/>
                </a:ext>
              </a:extLst>
            </p:cNvPr>
            <p:cNvSpPr/>
            <p:nvPr/>
          </p:nvSpPr>
          <p:spPr>
            <a:xfrm rot="8100000">
              <a:off x="2401932" y="6513162"/>
              <a:ext cx="260123" cy="260123"/>
            </a:xfrm>
            <a:prstGeom prst="teardrop">
              <a:avLst/>
            </a:prstGeom>
            <a:noFill/>
            <a:ln w="9525">
              <a:solidFill>
                <a:srgbClr val="4E887E"/>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3153602-FEFB-4AC7-B564-8AB084E2DDE2}"/>
                </a:ext>
              </a:extLst>
            </p:cNvPr>
            <p:cNvSpPr txBox="1"/>
            <p:nvPr/>
          </p:nvSpPr>
          <p:spPr>
            <a:xfrm>
              <a:off x="2414338" y="6512188"/>
              <a:ext cx="289092"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6</a:t>
              </a:r>
            </a:p>
          </p:txBody>
        </p:sp>
      </p:grpSp>
      <p:grpSp>
        <p:nvGrpSpPr>
          <p:cNvPr id="49" name="Group 48">
            <a:extLst>
              <a:ext uri="{FF2B5EF4-FFF2-40B4-BE49-F238E27FC236}">
                <a16:creationId xmlns:a16="http://schemas.microsoft.com/office/drawing/2014/main" id="{C1D24BE4-25BA-4175-A56A-44B6B337819D}"/>
              </a:ext>
            </a:extLst>
          </p:cNvPr>
          <p:cNvGrpSpPr/>
          <p:nvPr/>
        </p:nvGrpSpPr>
        <p:grpSpPr>
          <a:xfrm>
            <a:off x="10330174" y="6502016"/>
            <a:ext cx="367871" cy="267354"/>
            <a:chOff x="2378852" y="6505931"/>
            <a:chExt cx="367871" cy="267354"/>
          </a:xfrm>
        </p:grpSpPr>
        <p:sp>
          <p:nvSpPr>
            <p:cNvPr id="50" name="Teardrop 49">
              <a:extLst>
                <a:ext uri="{FF2B5EF4-FFF2-40B4-BE49-F238E27FC236}">
                  <a16:creationId xmlns:a16="http://schemas.microsoft.com/office/drawing/2014/main" id="{713D90AA-9533-4C42-83AA-E736E720168F}"/>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CF795503-C3C4-4AE5-9C67-2BFB72062C01}"/>
                </a:ext>
              </a:extLst>
            </p:cNvPr>
            <p:cNvSpPr txBox="1"/>
            <p:nvPr/>
          </p:nvSpPr>
          <p:spPr>
            <a:xfrm>
              <a:off x="2378852" y="6505931"/>
              <a:ext cx="36787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10</a:t>
              </a:r>
            </a:p>
          </p:txBody>
        </p:sp>
      </p:grpSp>
    </p:spTree>
    <p:extLst>
      <p:ext uri="{BB962C8B-B14F-4D97-AF65-F5344CB8AC3E}">
        <p14:creationId xmlns:p14="http://schemas.microsoft.com/office/powerpoint/2010/main" val="1879470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A green and white logo&#10;&#10;Description automatically generated with low confidence">
            <a:extLst>
              <a:ext uri="{FF2B5EF4-FFF2-40B4-BE49-F238E27FC236}">
                <a16:creationId xmlns:a16="http://schemas.microsoft.com/office/drawing/2014/main" id="{FFAF2409-9477-4B2F-A5A8-E80B1A02255A}"/>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grpSp>
        <p:nvGrpSpPr>
          <p:cNvPr id="20" name="Group 19">
            <a:extLst>
              <a:ext uri="{FF2B5EF4-FFF2-40B4-BE49-F238E27FC236}">
                <a16:creationId xmlns:a16="http://schemas.microsoft.com/office/drawing/2014/main" id="{896BE349-567E-4DEF-B0F5-03C352144B95}"/>
              </a:ext>
            </a:extLst>
          </p:cNvPr>
          <p:cNvGrpSpPr/>
          <p:nvPr/>
        </p:nvGrpSpPr>
        <p:grpSpPr>
          <a:xfrm>
            <a:off x="6177674" y="1822979"/>
            <a:ext cx="5992109" cy="2196310"/>
            <a:chOff x="6067191" y="2213644"/>
            <a:chExt cx="5992109" cy="2196310"/>
          </a:xfrm>
        </p:grpSpPr>
        <p:grpSp>
          <p:nvGrpSpPr>
            <p:cNvPr id="14" name="Group 13">
              <a:extLst>
                <a:ext uri="{FF2B5EF4-FFF2-40B4-BE49-F238E27FC236}">
                  <a16:creationId xmlns:a16="http://schemas.microsoft.com/office/drawing/2014/main" id="{07A757F3-C8D8-4F6E-B140-C4C221406C35}"/>
                </a:ext>
              </a:extLst>
            </p:cNvPr>
            <p:cNvGrpSpPr/>
            <p:nvPr/>
          </p:nvGrpSpPr>
          <p:grpSpPr>
            <a:xfrm>
              <a:off x="6480148" y="2213644"/>
              <a:ext cx="5579152" cy="2196310"/>
              <a:chOff x="6480148" y="2213644"/>
              <a:chExt cx="5579152" cy="2196310"/>
            </a:xfrm>
          </p:grpSpPr>
          <p:grpSp>
            <p:nvGrpSpPr>
              <p:cNvPr id="9" name="Group 8">
                <a:extLst>
                  <a:ext uri="{FF2B5EF4-FFF2-40B4-BE49-F238E27FC236}">
                    <a16:creationId xmlns:a16="http://schemas.microsoft.com/office/drawing/2014/main" id="{97137B77-4C66-48C0-BA8B-52F1A1C6DC29}"/>
                  </a:ext>
                </a:extLst>
              </p:cNvPr>
              <p:cNvGrpSpPr/>
              <p:nvPr/>
            </p:nvGrpSpPr>
            <p:grpSpPr>
              <a:xfrm>
                <a:off x="6480148" y="2245360"/>
                <a:ext cx="5408612" cy="2164594"/>
                <a:chOff x="6480148" y="2245360"/>
                <a:chExt cx="5408612" cy="2164594"/>
              </a:xfrm>
            </p:grpSpPr>
            <p:sp>
              <p:nvSpPr>
                <p:cNvPr id="3" name="Rectangle 2">
                  <a:extLst>
                    <a:ext uri="{FF2B5EF4-FFF2-40B4-BE49-F238E27FC236}">
                      <a16:creationId xmlns:a16="http://schemas.microsoft.com/office/drawing/2014/main" id="{233F429C-BF5B-47A5-9C76-A4C97886DAD1}"/>
                    </a:ext>
                  </a:extLst>
                </p:cNvPr>
                <p:cNvSpPr/>
                <p:nvPr/>
              </p:nvSpPr>
              <p:spPr>
                <a:xfrm>
                  <a:off x="6480148" y="2245360"/>
                  <a:ext cx="5180948" cy="216459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7" name="TextBox 36">
                  <a:extLst>
                    <a:ext uri="{FF2B5EF4-FFF2-40B4-BE49-F238E27FC236}">
                      <a16:creationId xmlns:a16="http://schemas.microsoft.com/office/drawing/2014/main" id="{D4775099-EC16-4059-B6D6-A740B9D98E12}"/>
                    </a:ext>
                  </a:extLst>
                </p:cNvPr>
                <p:cNvSpPr txBox="1"/>
                <p:nvPr/>
              </p:nvSpPr>
              <p:spPr>
                <a:xfrm>
                  <a:off x="6957939" y="2597833"/>
                  <a:ext cx="491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Lower risk of over-fitting to the data due to large number of trees and random sampling process</a:t>
                  </a:r>
                </a:p>
              </p:txBody>
            </p:sp>
            <p:sp>
              <p:nvSpPr>
                <p:cNvPr id="38" name="TextBox 37">
                  <a:extLst>
                    <a:ext uri="{FF2B5EF4-FFF2-40B4-BE49-F238E27FC236}">
                      <a16:creationId xmlns:a16="http://schemas.microsoft.com/office/drawing/2014/main" id="{7728A9A6-24ED-4AF4-93C6-3C2B78AEAD85}"/>
                    </a:ext>
                  </a:extLst>
                </p:cNvPr>
                <p:cNvSpPr txBox="1"/>
                <p:nvPr/>
              </p:nvSpPr>
              <p:spPr>
                <a:xfrm>
                  <a:off x="6957938" y="3067837"/>
                  <a:ext cx="49195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Robustness to outliers</a:t>
                  </a:r>
                </a:p>
              </p:txBody>
            </p:sp>
            <p:sp>
              <p:nvSpPr>
                <p:cNvPr id="39" name="TextBox 38">
                  <a:extLst>
                    <a:ext uri="{FF2B5EF4-FFF2-40B4-BE49-F238E27FC236}">
                      <a16:creationId xmlns:a16="http://schemas.microsoft.com/office/drawing/2014/main" id="{F9608179-D733-4C35-9589-EC1AF9181FB9}"/>
                    </a:ext>
                  </a:extLst>
                </p:cNvPr>
                <p:cNvSpPr txBox="1"/>
                <p:nvPr/>
              </p:nvSpPr>
              <p:spPr>
                <a:xfrm>
                  <a:off x="6957937" y="3387255"/>
                  <a:ext cx="49195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Ability to handle a large number of predictors as well </a:t>
                  </a:r>
                </a:p>
              </p:txBody>
            </p:sp>
            <p:sp>
              <p:nvSpPr>
                <p:cNvPr id="40" name="TextBox 39">
                  <a:extLst>
                    <a:ext uri="{FF2B5EF4-FFF2-40B4-BE49-F238E27FC236}">
                      <a16:creationId xmlns:a16="http://schemas.microsoft.com/office/drawing/2014/main" id="{87CF318C-6FD4-4EA2-8D5C-8651840BB138}"/>
                    </a:ext>
                  </a:extLst>
                </p:cNvPr>
                <p:cNvSpPr txBox="1"/>
                <p:nvPr/>
              </p:nvSpPr>
              <p:spPr>
                <a:xfrm>
                  <a:off x="6957937" y="3736577"/>
                  <a:ext cx="49195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Efficiency when running on large datasets</a:t>
                  </a:r>
                </a:p>
              </p:txBody>
            </p:sp>
            <p:sp>
              <p:nvSpPr>
                <p:cNvPr id="41" name="TextBox 40">
                  <a:extLst>
                    <a:ext uri="{FF2B5EF4-FFF2-40B4-BE49-F238E27FC236}">
                      <a16:creationId xmlns:a16="http://schemas.microsoft.com/office/drawing/2014/main" id="{7B25BB6D-C67F-49B3-8427-6C2A668005ED}"/>
                    </a:ext>
                  </a:extLst>
                </p:cNvPr>
                <p:cNvSpPr txBox="1"/>
                <p:nvPr/>
              </p:nvSpPr>
              <p:spPr>
                <a:xfrm>
                  <a:off x="6969181" y="4056140"/>
                  <a:ext cx="49195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Ability to fine tune model parameters to optimise model performance</a:t>
                  </a:r>
                </a:p>
              </p:txBody>
            </p:sp>
            <p:cxnSp>
              <p:nvCxnSpPr>
                <p:cNvPr id="6" name="Straight Connector 5">
                  <a:extLst>
                    <a:ext uri="{FF2B5EF4-FFF2-40B4-BE49-F238E27FC236}">
                      <a16:creationId xmlns:a16="http://schemas.microsoft.com/office/drawing/2014/main" id="{DCEAB8AC-829C-44E0-B8D0-5A46C73A054E}"/>
                    </a:ext>
                  </a:extLst>
                </p:cNvPr>
                <p:cNvCxnSpPr>
                  <a:cxnSpLocks/>
                </p:cNvCxnSpPr>
                <p:nvPr/>
              </p:nvCxnSpPr>
              <p:spPr>
                <a:xfrm>
                  <a:off x="6480148" y="2333802"/>
                  <a:ext cx="404522" cy="0"/>
                </a:xfrm>
                <a:prstGeom prst="line">
                  <a:avLst/>
                </a:prstGeom>
                <a:ln w="28575">
                  <a:solidFill>
                    <a:schemeClr val="bg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DEC4B32-FDB2-41FB-BDE9-9CC78C62101A}"/>
                    </a:ext>
                  </a:extLst>
                </p:cNvPr>
                <p:cNvCxnSpPr>
                  <a:cxnSpLocks/>
                </p:cNvCxnSpPr>
                <p:nvPr/>
              </p:nvCxnSpPr>
              <p:spPr>
                <a:xfrm>
                  <a:off x="6480148" y="2744012"/>
                  <a:ext cx="404522" cy="0"/>
                </a:xfrm>
                <a:prstGeom prst="line">
                  <a:avLst/>
                </a:prstGeom>
                <a:ln w="28575">
                  <a:solidFill>
                    <a:schemeClr val="bg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38703E5-8386-46BB-AF85-6C7D07322495}"/>
                    </a:ext>
                  </a:extLst>
                </p:cNvPr>
                <p:cNvCxnSpPr>
                  <a:cxnSpLocks/>
                </p:cNvCxnSpPr>
                <p:nvPr/>
              </p:nvCxnSpPr>
              <p:spPr>
                <a:xfrm>
                  <a:off x="6480148" y="3205022"/>
                  <a:ext cx="404522" cy="0"/>
                </a:xfrm>
                <a:prstGeom prst="line">
                  <a:avLst/>
                </a:prstGeom>
                <a:ln w="28575">
                  <a:solidFill>
                    <a:schemeClr val="bg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87C8635-3B4D-4D9C-885C-9203CCCBAEB0}"/>
                    </a:ext>
                  </a:extLst>
                </p:cNvPr>
                <p:cNvCxnSpPr>
                  <a:cxnSpLocks/>
                </p:cNvCxnSpPr>
                <p:nvPr/>
              </p:nvCxnSpPr>
              <p:spPr>
                <a:xfrm>
                  <a:off x="6480148" y="4207052"/>
                  <a:ext cx="404522" cy="0"/>
                </a:xfrm>
                <a:prstGeom prst="line">
                  <a:avLst/>
                </a:prstGeom>
                <a:ln w="28575">
                  <a:solidFill>
                    <a:schemeClr val="bg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81C36BE-87EB-457B-BDA8-6580F7765828}"/>
                    </a:ext>
                  </a:extLst>
                </p:cNvPr>
                <p:cNvCxnSpPr>
                  <a:cxnSpLocks/>
                </p:cNvCxnSpPr>
                <p:nvPr/>
              </p:nvCxnSpPr>
              <p:spPr>
                <a:xfrm>
                  <a:off x="6480148" y="3525062"/>
                  <a:ext cx="404522" cy="0"/>
                </a:xfrm>
                <a:prstGeom prst="line">
                  <a:avLst/>
                </a:prstGeom>
                <a:ln w="28575">
                  <a:solidFill>
                    <a:schemeClr val="bg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AEC4793-DE4D-4294-BE66-7122B5C0639C}"/>
                    </a:ext>
                  </a:extLst>
                </p:cNvPr>
                <p:cNvCxnSpPr>
                  <a:cxnSpLocks/>
                </p:cNvCxnSpPr>
                <p:nvPr/>
              </p:nvCxnSpPr>
              <p:spPr>
                <a:xfrm>
                  <a:off x="6480148" y="3883202"/>
                  <a:ext cx="404522" cy="0"/>
                </a:xfrm>
                <a:prstGeom prst="line">
                  <a:avLst/>
                </a:prstGeom>
                <a:ln w="28575">
                  <a:solidFill>
                    <a:schemeClr val="bg1"/>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824BDAE-5DE5-43A4-A19A-E5BF7159114E}"/>
                  </a:ext>
                </a:extLst>
              </p:cNvPr>
              <p:cNvSpPr txBox="1"/>
              <p:nvPr/>
            </p:nvSpPr>
            <p:spPr>
              <a:xfrm>
                <a:off x="6965144" y="2213644"/>
                <a:ext cx="50941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 higher level of accuracy compared to other machine learning algorithms</a:t>
                </a:r>
              </a:p>
            </p:txBody>
          </p:sp>
        </p:grpSp>
        <p:grpSp>
          <p:nvGrpSpPr>
            <p:cNvPr id="19" name="Group 18">
              <a:extLst>
                <a:ext uri="{FF2B5EF4-FFF2-40B4-BE49-F238E27FC236}">
                  <a16:creationId xmlns:a16="http://schemas.microsoft.com/office/drawing/2014/main" id="{12A0C28A-E6AD-4766-AF08-F93128F404D7}"/>
                </a:ext>
              </a:extLst>
            </p:cNvPr>
            <p:cNvGrpSpPr/>
            <p:nvPr/>
          </p:nvGrpSpPr>
          <p:grpSpPr>
            <a:xfrm>
              <a:off x="6067191" y="2245360"/>
              <a:ext cx="313431" cy="2164594"/>
              <a:chOff x="6067191" y="2245360"/>
              <a:chExt cx="313431" cy="2164594"/>
            </a:xfrm>
          </p:grpSpPr>
          <p:sp>
            <p:nvSpPr>
              <p:cNvPr id="10" name="Rectangle 9">
                <a:extLst>
                  <a:ext uri="{FF2B5EF4-FFF2-40B4-BE49-F238E27FC236}">
                    <a16:creationId xmlns:a16="http://schemas.microsoft.com/office/drawing/2014/main" id="{11519855-5792-4A4E-95DF-F0D16F952937}"/>
                  </a:ext>
                </a:extLst>
              </p:cNvPr>
              <p:cNvSpPr/>
              <p:nvPr/>
            </p:nvSpPr>
            <p:spPr>
              <a:xfrm>
                <a:off x="6073252" y="2245360"/>
                <a:ext cx="307370" cy="2164594"/>
              </a:xfrm>
              <a:prstGeom prst="rect">
                <a:avLst/>
              </a:prstGeom>
              <a:solidFill>
                <a:schemeClr val="accent3">
                  <a:lumMod val="50000"/>
                </a:schemeClr>
              </a:solidFill>
              <a:ln>
                <a:no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TextBox 11">
                <a:extLst>
                  <a:ext uri="{FF2B5EF4-FFF2-40B4-BE49-F238E27FC236}">
                    <a16:creationId xmlns:a16="http://schemas.microsoft.com/office/drawing/2014/main" id="{D050B10B-7B1E-4AAE-A1AE-37E8710E80EE}"/>
                  </a:ext>
                </a:extLst>
              </p:cNvPr>
              <p:cNvSpPr txBox="1"/>
              <p:nvPr/>
            </p:nvSpPr>
            <p:spPr>
              <a:xfrm rot="16200000">
                <a:off x="5737647" y="3190947"/>
                <a:ext cx="9668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Benefits</a:t>
                </a:r>
              </a:p>
            </p:txBody>
          </p:sp>
        </p:grpSp>
      </p:grpSp>
      <p:sp>
        <p:nvSpPr>
          <p:cNvPr id="2" name="Title 1">
            <a:extLst>
              <a:ext uri="{FF2B5EF4-FFF2-40B4-BE49-F238E27FC236}">
                <a16:creationId xmlns:a16="http://schemas.microsoft.com/office/drawing/2014/main" id="{1FD9D9B5-169E-4A6E-9668-365B30743147}"/>
              </a:ext>
            </a:extLst>
          </p:cNvPr>
          <p:cNvSpPr>
            <a:spLocks noGrp="1"/>
          </p:cNvSpPr>
          <p:nvPr>
            <p:ph type="title"/>
          </p:nvPr>
        </p:nvSpPr>
        <p:spPr/>
        <p:txBody>
          <a:bodyPr>
            <a:normAutofit fontScale="90000"/>
          </a:bodyPr>
          <a:lstStyle/>
          <a:p>
            <a:r>
              <a:rPr lang="en-GB"/>
              <a:t>Model development –Step 3: train model</a:t>
            </a:r>
          </a:p>
        </p:txBody>
      </p:sp>
      <p:pic>
        <p:nvPicPr>
          <p:cNvPr id="4" name="Picture 3">
            <a:extLst>
              <a:ext uri="{FF2B5EF4-FFF2-40B4-BE49-F238E27FC236}">
                <a16:creationId xmlns:a16="http://schemas.microsoft.com/office/drawing/2014/main" id="{C613AB59-E8A8-4994-9615-1189EB64B6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557" y="2357900"/>
            <a:ext cx="5539654" cy="3322777"/>
          </a:xfrm>
          <a:prstGeom prst="rect">
            <a:avLst/>
          </a:prstGeom>
          <a:noFill/>
        </p:spPr>
      </p:pic>
      <p:grpSp>
        <p:nvGrpSpPr>
          <p:cNvPr id="22" name="Group 21">
            <a:extLst>
              <a:ext uri="{FF2B5EF4-FFF2-40B4-BE49-F238E27FC236}">
                <a16:creationId xmlns:a16="http://schemas.microsoft.com/office/drawing/2014/main" id="{8E851FE3-17F6-4831-AC3B-4D114AD964E3}"/>
              </a:ext>
            </a:extLst>
          </p:cNvPr>
          <p:cNvGrpSpPr/>
          <p:nvPr/>
        </p:nvGrpSpPr>
        <p:grpSpPr>
          <a:xfrm>
            <a:off x="6154582" y="4264388"/>
            <a:ext cx="5853343" cy="1390976"/>
            <a:chOff x="6023216" y="3922704"/>
            <a:chExt cx="5853343" cy="1390976"/>
          </a:xfrm>
        </p:grpSpPr>
        <p:sp>
          <p:nvSpPr>
            <p:cNvPr id="58" name="Rectangle 57">
              <a:extLst>
                <a:ext uri="{FF2B5EF4-FFF2-40B4-BE49-F238E27FC236}">
                  <a16:creationId xmlns:a16="http://schemas.microsoft.com/office/drawing/2014/main" id="{3C0BB2B7-D167-426E-A0DB-E53C5ED5B69E}"/>
                </a:ext>
              </a:extLst>
            </p:cNvPr>
            <p:cNvSpPr/>
            <p:nvPr/>
          </p:nvSpPr>
          <p:spPr>
            <a:xfrm>
              <a:off x="6464392" y="4152459"/>
              <a:ext cx="5180948" cy="116122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cxnSp>
          <p:nvCxnSpPr>
            <p:cNvPr id="64" name="Straight Connector 63">
              <a:extLst>
                <a:ext uri="{FF2B5EF4-FFF2-40B4-BE49-F238E27FC236}">
                  <a16:creationId xmlns:a16="http://schemas.microsoft.com/office/drawing/2014/main" id="{5880060F-0217-449D-A343-6E274CBAD3E4}"/>
                </a:ext>
              </a:extLst>
            </p:cNvPr>
            <p:cNvCxnSpPr>
              <a:cxnSpLocks/>
            </p:cNvCxnSpPr>
            <p:nvPr/>
          </p:nvCxnSpPr>
          <p:spPr>
            <a:xfrm>
              <a:off x="6464392" y="4388221"/>
              <a:ext cx="404522" cy="0"/>
            </a:xfrm>
            <a:prstGeom prst="line">
              <a:avLst/>
            </a:prstGeom>
            <a:ln w="28575">
              <a:solidFill>
                <a:schemeClr val="bg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44F3767-6996-40EC-8CDE-1E23E1D564F8}"/>
                </a:ext>
              </a:extLst>
            </p:cNvPr>
            <p:cNvCxnSpPr>
              <a:cxnSpLocks/>
            </p:cNvCxnSpPr>
            <p:nvPr/>
          </p:nvCxnSpPr>
          <p:spPr>
            <a:xfrm>
              <a:off x="6484643" y="4892006"/>
              <a:ext cx="404522" cy="0"/>
            </a:xfrm>
            <a:prstGeom prst="line">
              <a:avLst/>
            </a:prstGeom>
            <a:ln w="28575">
              <a:solidFill>
                <a:schemeClr val="bg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66A23F4-CDC8-4123-BCE9-BD2D68243CEE}"/>
                </a:ext>
              </a:extLst>
            </p:cNvPr>
            <p:cNvSpPr/>
            <p:nvPr/>
          </p:nvSpPr>
          <p:spPr>
            <a:xfrm>
              <a:off x="6046309" y="4152459"/>
              <a:ext cx="307370" cy="1161221"/>
            </a:xfrm>
            <a:prstGeom prst="rect">
              <a:avLst/>
            </a:prstGeom>
            <a:noFill/>
            <a:ln>
              <a:solidFill>
                <a:srgbClr val="68A495"/>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5" name="TextBox 54">
              <a:extLst>
                <a:ext uri="{FF2B5EF4-FFF2-40B4-BE49-F238E27FC236}">
                  <a16:creationId xmlns:a16="http://schemas.microsoft.com/office/drawing/2014/main" id="{7BB3A4A7-2ABE-4BF2-90A0-0323FED75728}"/>
                </a:ext>
              </a:extLst>
            </p:cNvPr>
            <p:cNvSpPr txBox="1"/>
            <p:nvPr/>
          </p:nvSpPr>
          <p:spPr>
            <a:xfrm rot="16200000">
              <a:off x="5503531" y="4442389"/>
              <a:ext cx="13471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70ADA3">
                      <a:lumMod val="75000"/>
                    </a:srgbClr>
                  </a:solidFill>
                  <a:effectLst/>
                  <a:uLnTx/>
                  <a:uFillTx/>
                  <a:latin typeface="Roboto" panose="02000000000000000000" pitchFamily="2" charset="0"/>
                  <a:ea typeface="Roboto" panose="02000000000000000000" pitchFamily="2" charset="0"/>
                  <a:cs typeface="+mn-cs"/>
                </a:rPr>
                <a:t>Limitations</a:t>
              </a:r>
            </a:p>
          </p:txBody>
        </p:sp>
        <p:sp>
          <p:nvSpPr>
            <p:cNvPr id="44" name="TextBox 43">
              <a:extLst>
                <a:ext uri="{FF2B5EF4-FFF2-40B4-BE49-F238E27FC236}">
                  <a16:creationId xmlns:a16="http://schemas.microsoft.com/office/drawing/2014/main" id="{8EB83767-A1BC-49D4-A05D-C2C45AAA647A}"/>
                </a:ext>
              </a:extLst>
            </p:cNvPr>
            <p:cNvSpPr txBox="1"/>
            <p:nvPr/>
          </p:nvSpPr>
          <p:spPr>
            <a:xfrm>
              <a:off x="6951355" y="4222994"/>
              <a:ext cx="491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Reduced transparency into the model details since the final outcome is averaged across all the decision tress</a:t>
              </a:r>
            </a:p>
          </p:txBody>
        </p:sp>
        <p:sp>
          <p:nvSpPr>
            <p:cNvPr id="45" name="TextBox 44">
              <a:extLst>
                <a:ext uri="{FF2B5EF4-FFF2-40B4-BE49-F238E27FC236}">
                  <a16:creationId xmlns:a16="http://schemas.microsoft.com/office/drawing/2014/main" id="{8E0E20FA-19F1-4465-9B06-68B890B10FC1}"/>
                </a:ext>
              </a:extLst>
            </p:cNvPr>
            <p:cNvSpPr txBox="1"/>
            <p:nvPr/>
          </p:nvSpPr>
          <p:spPr>
            <a:xfrm>
              <a:off x="6956980" y="4734139"/>
              <a:ext cx="491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Inability to extract the significance of each feature since this varies across each decision tree</a:t>
              </a:r>
            </a:p>
          </p:txBody>
        </p:sp>
      </p:grpSp>
      <p:sp>
        <p:nvSpPr>
          <p:cNvPr id="21" name="Rectangle 20">
            <a:extLst>
              <a:ext uri="{FF2B5EF4-FFF2-40B4-BE49-F238E27FC236}">
                <a16:creationId xmlns:a16="http://schemas.microsoft.com/office/drawing/2014/main" id="{11ABDE07-E7CE-4774-9C3A-1360CE26A743}"/>
              </a:ext>
            </a:extLst>
          </p:cNvPr>
          <p:cNvSpPr/>
          <p:nvPr/>
        </p:nvSpPr>
        <p:spPr>
          <a:xfrm>
            <a:off x="564545" y="1854695"/>
            <a:ext cx="5655193" cy="37094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TextBox 12">
            <a:extLst>
              <a:ext uri="{FF2B5EF4-FFF2-40B4-BE49-F238E27FC236}">
                <a16:creationId xmlns:a16="http://schemas.microsoft.com/office/drawing/2014/main" id="{668B5C1F-4FA4-45D7-811F-126CFD758842}"/>
              </a:ext>
            </a:extLst>
          </p:cNvPr>
          <p:cNvSpPr txBox="1"/>
          <p:nvPr/>
        </p:nvSpPr>
        <p:spPr>
          <a:xfrm>
            <a:off x="838200" y="1886755"/>
            <a:ext cx="5094158"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          Random Forest Algorithm was chosen for the analysis</a:t>
            </a:r>
          </a:p>
        </p:txBody>
      </p:sp>
      <p:sp>
        <p:nvSpPr>
          <p:cNvPr id="52" name="Freeform: Shape 51">
            <a:extLst>
              <a:ext uri="{FF2B5EF4-FFF2-40B4-BE49-F238E27FC236}">
                <a16:creationId xmlns:a16="http://schemas.microsoft.com/office/drawing/2014/main" id="{48CD2854-A070-4168-9088-7B5E43CB12D1}"/>
              </a:ext>
            </a:extLst>
          </p:cNvPr>
          <p:cNvSpPr/>
          <p:nvPr/>
        </p:nvSpPr>
        <p:spPr>
          <a:xfrm rot="16200000">
            <a:off x="2547574" y="3921765"/>
            <a:ext cx="397348" cy="5492496"/>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22502B9C-FF10-41B0-BC7E-619E3FCC3E1A}"/>
              </a:ext>
            </a:extLst>
          </p:cNvPr>
          <p:cNvSpPr/>
          <p:nvPr/>
        </p:nvSpPr>
        <p:spPr>
          <a:xfrm rot="16200000">
            <a:off x="8072882" y="3762035"/>
            <a:ext cx="403522" cy="5802715"/>
          </a:xfrm>
          <a:custGeom>
            <a:avLst/>
            <a:gdLst>
              <a:gd name="connsiteX0" fmla="*/ 403512 w 403522"/>
              <a:gd name="connsiteY0" fmla="*/ 2294606 h 5802715"/>
              <a:gd name="connsiteX1" fmla="*/ 394570 w 403522"/>
              <a:gd name="connsiteY1" fmla="*/ 3072684 h 5802715"/>
              <a:gd name="connsiteX2" fmla="*/ 393176 w 403522"/>
              <a:gd name="connsiteY2" fmla="*/ 5802715 h 5802715"/>
              <a:gd name="connsiteX3" fmla="*/ 0 w 403522"/>
              <a:gd name="connsiteY3" fmla="*/ 5802715 h 5802715"/>
              <a:gd name="connsiteX4" fmla="*/ 0 w 403522"/>
              <a:gd name="connsiteY4" fmla="*/ 0 h 5802715"/>
              <a:gd name="connsiteX5" fmla="*/ 397942 w 403522"/>
              <a:gd name="connsiteY5" fmla="*/ 3054 h 5802715"/>
              <a:gd name="connsiteX6" fmla="*/ 397268 w 403522"/>
              <a:gd name="connsiteY6" fmla="*/ 624262 h 5802715"/>
              <a:gd name="connsiteX7" fmla="*/ 389183 w 403522"/>
              <a:gd name="connsiteY7" fmla="*/ 1426923 h 5802715"/>
              <a:gd name="connsiteX8" fmla="*/ 174677 w 403522"/>
              <a:gd name="connsiteY8" fmla="*/ 1855040 h 5802715"/>
              <a:gd name="connsiteX9" fmla="*/ 403512 w 403522"/>
              <a:gd name="connsiteY9" fmla="*/ 2294606 h 580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5802715">
                <a:moveTo>
                  <a:pt x="403512" y="2294606"/>
                </a:moveTo>
                <a:cubicBezTo>
                  <a:pt x="403892" y="2365068"/>
                  <a:pt x="394190" y="3002222"/>
                  <a:pt x="394570" y="3072684"/>
                </a:cubicBezTo>
                <a:lnTo>
                  <a:pt x="393176" y="5802715"/>
                </a:lnTo>
                <a:lnTo>
                  <a:pt x="0" y="5802715"/>
                </a:lnTo>
                <a:lnTo>
                  <a:pt x="0" y="0"/>
                </a:lnTo>
                <a:lnTo>
                  <a:pt x="397942" y="3054"/>
                </a:lnTo>
                <a:lnTo>
                  <a:pt x="397268" y="624262"/>
                </a:lnTo>
                <a:cubicBezTo>
                  <a:pt x="396663" y="782273"/>
                  <a:pt x="389788" y="1317776"/>
                  <a:pt x="389183" y="1426923"/>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0640C9B5-C4F3-40D2-9596-7FBC9CD9272B}"/>
              </a:ext>
            </a:extLst>
          </p:cNvPr>
          <p:cNvGrpSpPr/>
          <p:nvPr/>
        </p:nvGrpSpPr>
        <p:grpSpPr>
          <a:xfrm>
            <a:off x="1484731" y="6493122"/>
            <a:ext cx="301498" cy="261097"/>
            <a:chOff x="2401932" y="6512188"/>
            <a:chExt cx="301498" cy="261097"/>
          </a:xfrm>
        </p:grpSpPr>
        <p:sp>
          <p:nvSpPr>
            <p:cNvPr id="57" name="Teardrop 56">
              <a:extLst>
                <a:ext uri="{FF2B5EF4-FFF2-40B4-BE49-F238E27FC236}">
                  <a16:creationId xmlns:a16="http://schemas.microsoft.com/office/drawing/2014/main" id="{43A60475-0954-45C6-9FE4-97E2DC4A7A79}"/>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8DE667DD-A66B-4361-9501-3B3E6D8772C3}"/>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2</a:t>
              </a:r>
            </a:p>
          </p:txBody>
        </p:sp>
      </p:grpSp>
      <p:grpSp>
        <p:nvGrpSpPr>
          <p:cNvPr id="60" name="Group 59">
            <a:extLst>
              <a:ext uri="{FF2B5EF4-FFF2-40B4-BE49-F238E27FC236}">
                <a16:creationId xmlns:a16="http://schemas.microsoft.com/office/drawing/2014/main" id="{41C7E1E5-119A-4304-B58C-865B0A2EBF19}"/>
              </a:ext>
            </a:extLst>
          </p:cNvPr>
          <p:cNvGrpSpPr/>
          <p:nvPr/>
        </p:nvGrpSpPr>
        <p:grpSpPr>
          <a:xfrm>
            <a:off x="500451" y="6495946"/>
            <a:ext cx="301498" cy="261097"/>
            <a:chOff x="2401932" y="6512188"/>
            <a:chExt cx="301498" cy="261097"/>
          </a:xfrm>
        </p:grpSpPr>
        <p:sp>
          <p:nvSpPr>
            <p:cNvPr id="61" name="Teardrop 60">
              <a:extLst>
                <a:ext uri="{FF2B5EF4-FFF2-40B4-BE49-F238E27FC236}">
                  <a16:creationId xmlns:a16="http://schemas.microsoft.com/office/drawing/2014/main" id="{D472D11D-4F31-430D-8227-3AA6454BD0A9}"/>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345657FA-45DF-483D-BB5C-EB4A5F5403B7}"/>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t>
              </a:r>
            </a:p>
          </p:txBody>
        </p:sp>
      </p:grpSp>
      <p:grpSp>
        <p:nvGrpSpPr>
          <p:cNvPr id="63" name="Group 62">
            <a:extLst>
              <a:ext uri="{FF2B5EF4-FFF2-40B4-BE49-F238E27FC236}">
                <a16:creationId xmlns:a16="http://schemas.microsoft.com/office/drawing/2014/main" id="{FCB1CEF8-C418-488B-9501-1A369802D180}"/>
              </a:ext>
            </a:extLst>
          </p:cNvPr>
          <p:cNvGrpSpPr/>
          <p:nvPr/>
        </p:nvGrpSpPr>
        <p:grpSpPr>
          <a:xfrm>
            <a:off x="3673665" y="6492355"/>
            <a:ext cx="301498" cy="261097"/>
            <a:chOff x="2401932" y="6512188"/>
            <a:chExt cx="301498" cy="261097"/>
          </a:xfrm>
        </p:grpSpPr>
        <p:sp>
          <p:nvSpPr>
            <p:cNvPr id="66" name="Teardrop 65">
              <a:extLst>
                <a:ext uri="{FF2B5EF4-FFF2-40B4-BE49-F238E27FC236}">
                  <a16:creationId xmlns:a16="http://schemas.microsoft.com/office/drawing/2014/main" id="{F4075308-31F6-4C8D-BF0D-24F0FA50B40B}"/>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C43CDCEE-C8D4-4FAD-9587-44189DE85E18}"/>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grpSp>
      <p:grpSp>
        <p:nvGrpSpPr>
          <p:cNvPr id="68" name="Group 67">
            <a:extLst>
              <a:ext uri="{FF2B5EF4-FFF2-40B4-BE49-F238E27FC236}">
                <a16:creationId xmlns:a16="http://schemas.microsoft.com/office/drawing/2014/main" id="{66B4F50C-4A64-4A74-9CFE-D712B3A7D939}"/>
              </a:ext>
            </a:extLst>
          </p:cNvPr>
          <p:cNvGrpSpPr/>
          <p:nvPr/>
        </p:nvGrpSpPr>
        <p:grpSpPr>
          <a:xfrm>
            <a:off x="2591564" y="6489531"/>
            <a:ext cx="301498" cy="261097"/>
            <a:chOff x="2401932" y="6512188"/>
            <a:chExt cx="301498" cy="261097"/>
          </a:xfrm>
        </p:grpSpPr>
        <p:sp>
          <p:nvSpPr>
            <p:cNvPr id="69" name="Teardrop 68">
              <a:extLst>
                <a:ext uri="{FF2B5EF4-FFF2-40B4-BE49-F238E27FC236}">
                  <a16:creationId xmlns:a16="http://schemas.microsoft.com/office/drawing/2014/main" id="{810F8B9F-7542-45B5-8966-4C3D8B34BA44}"/>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FE8E1DC9-12C2-466E-9E5A-024530B8B444}"/>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grpSp>
      <p:grpSp>
        <p:nvGrpSpPr>
          <p:cNvPr id="71" name="Group 70">
            <a:extLst>
              <a:ext uri="{FF2B5EF4-FFF2-40B4-BE49-F238E27FC236}">
                <a16:creationId xmlns:a16="http://schemas.microsoft.com/office/drawing/2014/main" id="{00174E97-8AAB-44A8-8593-E63491445519}"/>
              </a:ext>
            </a:extLst>
          </p:cNvPr>
          <p:cNvGrpSpPr/>
          <p:nvPr/>
        </p:nvGrpSpPr>
        <p:grpSpPr>
          <a:xfrm>
            <a:off x="5972083" y="6489248"/>
            <a:ext cx="301498" cy="261097"/>
            <a:chOff x="2401932" y="6512188"/>
            <a:chExt cx="301498" cy="261097"/>
          </a:xfrm>
        </p:grpSpPr>
        <p:sp>
          <p:nvSpPr>
            <p:cNvPr id="72" name="Teardrop 71">
              <a:extLst>
                <a:ext uri="{FF2B5EF4-FFF2-40B4-BE49-F238E27FC236}">
                  <a16:creationId xmlns:a16="http://schemas.microsoft.com/office/drawing/2014/main" id="{6E37A58F-3FCB-4C91-87D7-3133E6016FEF}"/>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4AAA961A-9BA3-411C-8BDD-4C3071EFDDC8}"/>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6</a:t>
              </a:r>
            </a:p>
          </p:txBody>
        </p:sp>
      </p:grpSp>
      <p:grpSp>
        <p:nvGrpSpPr>
          <p:cNvPr id="74" name="Group 73">
            <a:extLst>
              <a:ext uri="{FF2B5EF4-FFF2-40B4-BE49-F238E27FC236}">
                <a16:creationId xmlns:a16="http://schemas.microsoft.com/office/drawing/2014/main" id="{1175F548-09E6-43A6-B5E3-898E9C94C10D}"/>
              </a:ext>
            </a:extLst>
          </p:cNvPr>
          <p:cNvGrpSpPr/>
          <p:nvPr/>
        </p:nvGrpSpPr>
        <p:grpSpPr>
          <a:xfrm>
            <a:off x="4820373" y="6482350"/>
            <a:ext cx="301498" cy="261097"/>
            <a:chOff x="2401932" y="6512188"/>
            <a:chExt cx="301498" cy="261097"/>
          </a:xfrm>
        </p:grpSpPr>
        <p:sp>
          <p:nvSpPr>
            <p:cNvPr id="75" name="Teardrop 74">
              <a:extLst>
                <a:ext uri="{FF2B5EF4-FFF2-40B4-BE49-F238E27FC236}">
                  <a16:creationId xmlns:a16="http://schemas.microsoft.com/office/drawing/2014/main" id="{64505B37-0AE4-46B5-85C7-46B1BE3BFD89}"/>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7A88210D-9617-487A-97F6-80872ED92AE6}"/>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grpSp>
        <p:nvGrpSpPr>
          <p:cNvPr id="77" name="Group 76">
            <a:extLst>
              <a:ext uri="{FF2B5EF4-FFF2-40B4-BE49-F238E27FC236}">
                <a16:creationId xmlns:a16="http://schemas.microsoft.com/office/drawing/2014/main" id="{31313450-04A1-4B0C-A0CD-72C8EA68C95C}"/>
              </a:ext>
            </a:extLst>
          </p:cNvPr>
          <p:cNvGrpSpPr/>
          <p:nvPr/>
        </p:nvGrpSpPr>
        <p:grpSpPr>
          <a:xfrm>
            <a:off x="9356474" y="6508273"/>
            <a:ext cx="301498" cy="261097"/>
            <a:chOff x="2401932" y="6512188"/>
            <a:chExt cx="301498" cy="261097"/>
          </a:xfrm>
        </p:grpSpPr>
        <p:sp>
          <p:nvSpPr>
            <p:cNvPr id="78" name="Teardrop 77">
              <a:extLst>
                <a:ext uri="{FF2B5EF4-FFF2-40B4-BE49-F238E27FC236}">
                  <a16:creationId xmlns:a16="http://schemas.microsoft.com/office/drawing/2014/main" id="{E8563763-B8BA-44E6-AB31-75B5980B10C5}"/>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8D24F5C5-FCCB-4EAB-BD6D-C282812C9DB5}"/>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9</a:t>
              </a:r>
            </a:p>
          </p:txBody>
        </p:sp>
      </p:grpSp>
      <p:grpSp>
        <p:nvGrpSpPr>
          <p:cNvPr id="80" name="Group 79">
            <a:extLst>
              <a:ext uri="{FF2B5EF4-FFF2-40B4-BE49-F238E27FC236}">
                <a16:creationId xmlns:a16="http://schemas.microsoft.com/office/drawing/2014/main" id="{A9569494-FA52-477C-B848-0B79A0A462FF}"/>
              </a:ext>
            </a:extLst>
          </p:cNvPr>
          <p:cNvGrpSpPr/>
          <p:nvPr/>
        </p:nvGrpSpPr>
        <p:grpSpPr>
          <a:xfrm>
            <a:off x="8234613" y="6501307"/>
            <a:ext cx="301498" cy="261097"/>
            <a:chOff x="2401932" y="6512188"/>
            <a:chExt cx="301498" cy="261097"/>
          </a:xfrm>
        </p:grpSpPr>
        <p:sp>
          <p:nvSpPr>
            <p:cNvPr id="81" name="Teardrop 80">
              <a:extLst>
                <a:ext uri="{FF2B5EF4-FFF2-40B4-BE49-F238E27FC236}">
                  <a16:creationId xmlns:a16="http://schemas.microsoft.com/office/drawing/2014/main" id="{86E8FEF6-47F7-43F7-8365-78EEBE8ECE50}"/>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757DED71-CC1B-439B-8395-0A5975FAB959}"/>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8</a:t>
              </a:r>
            </a:p>
          </p:txBody>
        </p:sp>
      </p:grpSp>
      <p:grpSp>
        <p:nvGrpSpPr>
          <p:cNvPr id="83" name="Group 82">
            <a:extLst>
              <a:ext uri="{FF2B5EF4-FFF2-40B4-BE49-F238E27FC236}">
                <a16:creationId xmlns:a16="http://schemas.microsoft.com/office/drawing/2014/main" id="{D68892C5-B5FE-4170-90ED-F8384375143F}"/>
              </a:ext>
            </a:extLst>
          </p:cNvPr>
          <p:cNvGrpSpPr/>
          <p:nvPr/>
        </p:nvGrpSpPr>
        <p:grpSpPr>
          <a:xfrm>
            <a:off x="7101961" y="6354106"/>
            <a:ext cx="301498" cy="261097"/>
            <a:chOff x="2401932" y="6512188"/>
            <a:chExt cx="301498" cy="261097"/>
          </a:xfrm>
          <a:solidFill>
            <a:schemeClr val="accent3">
              <a:lumMod val="40000"/>
              <a:lumOff val="60000"/>
            </a:schemeClr>
          </a:solidFill>
        </p:grpSpPr>
        <p:sp>
          <p:nvSpPr>
            <p:cNvPr id="84" name="Teardrop 83">
              <a:extLst>
                <a:ext uri="{FF2B5EF4-FFF2-40B4-BE49-F238E27FC236}">
                  <a16:creationId xmlns:a16="http://schemas.microsoft.com/office/drawing/2014/main" id="{1CF4EA25-6DC7-4822-8478-F9E35122579D}"/>
                </a:ext>
              </a:extLst>
            </p:cNvPr>
            <p:cNvSpPr/>
            <p:nvPr/>
          </p:nvSpPr>
          <p:spPr>
            <a:xfrm rot="8100000">
              <a:off x="2401932" y="6513162"/>
              <a:ext cx="260123" cy="260123"/>
            </a:xfrm>
            <a:prstGeom prst="teardrop">
              <a:avLst/>
            </a:prstGeom>
            <a:noFill/>
            <a:ln w="9525">
              <a:solidFill>
                <a:srgbClr val="4E887E"/>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31B3D068-E7FE-4353-BDB5-ED3BA7585CB7}"/>
                </a:ext>
              </a:extLst>
            </p:cNvPr>
            <p:cNvSpPr txBox="1"/>
            <p:nvPr/>
          </p:nvSpPr>
          <p:spPr>
            <a:xfrm>
              <a:off x="2414338" y="6512188"/>
              <a:ext cx="289092"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7</a:t>
              </a:r>
            </a:p>
          </p:txBody>
        </p:sp>
      </p:grpSp>
      <p:grpSp>
        <p:nvGrpSpPr>
          <p:cNvPr id="86" name="Group 85">
            <a:extLst>
              <a:ext uri="{FF2B5EF4-FFF2-40B4-BE49-F238E27FC236}">
                <a16:creationId xmlns:a16="http://schemas.microsoft.com/office/drawing/2014/main" id="{4A897FF8-BD3B-4B0F-A0A6-9AAEE63DDC5C}"/>
              </a:ext>
            </a:extLst>
          </p:cNvPr>
          <p:cNvGrpSpPr/>
          <p:nvPr/>
        </p:nvGrpSpPr>
        <p:grpSpPr>
          <a:xfrm>
            <a:off x="10330174" y="6502016"/>
            <a:ext cx="367871" cy="267354"/>
            <a:chOff x="2378852" y="6505931"/>
            <a:chExt cx="367871" cy="267354"/>
          </a:xfrm>
        </p:grpSpPr>
        <p:sp>
          <p:nvSpPr>
            <p:cNvPr id="87" name="Teardrop 86">
              <a:extLst>
                <a:ext uri="{FF2B5EF4-FFF2-40B4-BE49-F238E27FC236}">
                  <a16:creationId xmlns:a16="http://schemas.microsoft.com/office/drawing/2014/main" id="{AFE442CD-39AD-47F0-865F-E6C5B02AE1B2}"/>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88AF28CB-205C-4415-9569-AEB0E6613C08}"/>
                </a:ext>
              </a:extLst>
            </p:cNvPr>
            <p:cNvSpPr txBox="1"/>
            <p:nvPr/>
          </p:nvSpPr>
          <p:spPr>
            <a:xfrm>
              <a:off x="2378852" y="6505931"/>
              <a:ext cx="36787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10</a:t>
              </a:r>
            </a:p>
          </p:txBody>
        </p:sp>
      </p:grpSp>
    </p:spTree>
    <p:extLst>
      <p:ext uri="{BB962C8B-B14F-4D97-AF65-F5344CB8AC3E}">
        <p14:creationId xmlns:p14="http://schemas.microsoft.com/office/powerpoint/2010/main" val="1649497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een and white logo&#10;&#10;Description automatically generated with low confidence">
            <a:extLst>
              <a:ext uri="{FF2B5EF4-FFF2-40B4-BE49-F238E27FC236}">
                <a16:creationId xmlns:a16="http://schemas.microsoft.com/office/drawing/2014/main" id="{014490C8-83A6-4BA0-AB6A-AD43D6688517}"/>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10" name="Rectangle 9">
            <a:extLst>
              <a:ext uri="{FF2B5EF4-FFF2-40B4-BE49-F238E27FC236}">
                <a16:creationId xmlns:a16="http://schemas.microsoft.com/office/drawing/2014/main" id="{153EAF87-6F0E-4A40-A375-D3157374BCF6}"/>
              </a:ext>
            </a:extLst>
          </p:cNvPr>
          <p:cNvSpPr/>
          <p:nvPr/>
        </p:nvSpPr>
        <p:spPr>
          <a:xfrm>
            <a:off x="531763" y="1543335"/>
            <a:ext cx="10743859" cy="4415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 name="Title 1">
            <a:extLst>
              <a:ext uri="{FF2B5EF4-FFF2-40B4-BE49-F238E27FC236}">
                <a16:creationId xmlns:a16="http://schemas.microsoft.com/office/drawing/2014/main" id="{1FD9D9B5-169E-4A6E-9668-365B30743147}"/>
              </a:ext>
            </a:extLst>
          </p:cNvPr>
          <p:cNvSpPr>
            <a:spLocks noGrp="1"/>
          </p:cNvSpPr>
          <p:nvPr>
            <p:ph type="title"/>
          </p:nvPr>
        </p:nvSpPr>
        <p:spPr/>
        <p:txBody>
          <a:bodyPr>
            <a:normAutofit/>
          </a:bodyPr>
          <a:lstStyle/>
          <a:p>
            <a:r>
              <a:rPr lang="en-GB"/>
              <a:t>Model development –Step 4: test model</a:t>
            </a:r>
          </a:p>
        </p:txBody>
      </p:sp>
      <p:pic>
        <p:nvPicPr>
          <p:cNvPr id="31" name="Picture 30" descr="Chart, treemap chart&#10;&#10;Description automatically generated">
            <a:extLst>
              <a:ext uri="{FF2B5EF4-FFF2-40B4-BE49-F238E27FC236}">
                <a16:creationId xmlns:a16="http://schemas.microsoft.com/office/drawing/2014/main" id="{16E1A7B2-D6EC-4758-BE7D-2EEC76040091}"/>
              </a:ext>
            </a:extLst>
          </p:cNvPr>
          <p:cNvPicPr>
            <a:picLocks noChangeAspect="1"/>
          </p:cNvPicPr>
          <p:nvPr/>
        </p:nvPicPr>
        <p:blipFill>
          <a:blip r:embed="rId4"/>
          <a:stretch>
            <a:fillRect/>
          </a:stretch>
        </p:blipFill>
        <p:spPr>
          <a:xfrm>
            <a:off x="7352262" y="1990765"/>
            <a:ext cx="3811375" cy="3293151"/>
          </a:xfrm>
          <a:prstGeom prst="rect">
            <a:avLst/>
          </a:prstGeom>
        </p:spPr>
      </p:pic>
      <p:sp>
        <p:nvSpPr>
          <p:cNvPr id="32" name="TextBox 31">
            <a:extLst>
              <a:ext uri="{FF2B5EF4-FFF2-40B4-BE49-F238E27FC236}">
                <a16:creationId xmlns:a16="http://schemas.microsoft.com/office/drawing/2014/main" id="{8ED477D5-3B07-4359-B2E5-3990923D55CC}"/>
              </a:ext>
            </a:extLst>
          </p:cNvPr>
          <p:cNvSpPr txBox="1"/>
          <p:nvPr/>
        </p:nvSpPr>
        <p:spPr>
          <a:xfrm>
            <a:off x="7352262" y="1535319"/>
            <a:ext cx="3923360" cy="639662"/>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All models were run using their respective test datasets and the predicted values were compared against the known results.</a:t>
            </a:r>
          </a:p>
        </p:txBody>
      </p:sp>
      <p:graphicFrame>
        <p:nvGraphicFramePr>
          <p:cNvPr id="3" name="Table 2">
            <a:extLst>
              <a:ext uri="{FF2B5EF4-FFF2-40B4-BE49-F238E27FC236}">
                <a16:creationId xmlns:a16="http://schemas.microsoft.com/office/drawing/2014/main" id="{3FEC3414-677A-4CF2-9FB8-034D8EC84644}"/>
              </a:ext>
            </a:extLst>
          </p:cNvPr>
          <p:cNvGraphicFramePr>
            <a:graphicFrameLocks noGrp="1"/>
          </p:cNvGraphicFramePr>
          <p:nvPr/>
        </p:nvGraphicFramePr>
        <p:xfrm>
          <a:off x="705384" y="2103815"/>
          <a:ext cx="6075679" cy="3067050"/>
        </p:xfrm>
        <a:graphic>
          <a:graphicData uri="http://schemas.openxmlformats.org/drawingml/2006/table">
            <a:tbl>
              <a:tblPr firstRow="1" firstCol="1" bandRow="1">
                <a:tableStyleId>{F5AB1C69-6EDB-4FF4-983F-18BD219EF322}</a:tableStyleId>
              </a:tblPr>
              <a:tblGrid>
                <a:gridCol w="1875536">
                  <a:extLst>
                    <a:ext uri="{9D8B030D-6E8A-4147-A177-3AD203B41FA5}">
                      <a16:colId xmlns:a16="http://schemas.microsoft.com/office/drawing/2014/main" val="3117604317"/>
                    </a:ext>
                  </a:extLst>
                </a:gridCol>
                <a:gridCol w="1875536">
                  <a:extLst>
                    <a:ext uri="{9D8B030D-6E8A-4147-A177-3AD203B41FA5}">
                      <a16:colId xmlns:a16="http://schemas.microsoft.com/office/drawing/2014/main" val="1247245306"/>
                    </a:ext>
                  </a:extLst>
                </a:gridCol>
                <a:gridCol w="782120">
                  <a:extLst>
                    <a:ext uri="{9D8B030D-6E8A-4147-A177-3AD203B41FA5}">
                      <a16:colId xmlns:a16="http://schemas.microsoft.com/office/drawing/2014/main" val="1146428866"/>
                    </a:ext>
                  </a:extLst>
                </a:gridCol>
                <a:gridCol w="782120">
                  <a:extLst>
                    <a:ext uri="{9D8B030D-6E8A-4147-A177-3AD203B41FA5}">
                      <a16:colId xmlns:a16="http://schemas.microsoft.com/office/drawing/2014/main" val="582308665"/>
                    </a:ext>
                  </a:extLst>
                </a:gridCol>
                <a:gridCol w="760367">
                  <a:extLst>
                    <a:ext uri="{9D8B030D-6E8A-4147-A177-3AD203B41FA5}">
                      <a16:colId xmlns:a16="http://schemas.microsoft.com/office/drawing/2014/main" val="4274519769"/>
                    </a:ext>
                  </a:extLst>
                </a:gridCol>
              </a:tblGrid>
              <a:tr h="215900">
                <a:tc rowSpan="2">
                  <a:txBody>
                    <a:bodyPr/>
                    <a:lstStyle/>
                    <a:p>
                      <a:pPr algn="ctr">
                        <a:lnSpc>
                          <a:spcPct val="110000"/>
                        </a:lnSpc>
                        <a:spcAft>
                          <a:spcPts val="600"/>
                        </a:spcAft>
                      </a:pPr>
                      <a:r>
                        <a:rPr lang="en-GB" sz="800">
                          <a:effectLst/>
                        </a:rPr>
                        <a:t>Model Scenario</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800">
                          <a:effectLst/>
                        </a:rPr>
                        <a:t>Classification Model Performance Metrics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gn="ctr">
                        <a:lnSpc>
                          <a:spcPct val="110000"/>
                        </a:lnSpc>
                        <a:spcAft>
                          <a:spcPts val="600"/>
                        </a:spcAft>
                      </a:pPr>
                      <a:r>
                        <a:rPr lang="en-GB" sz="800">
                          <a:effectLst/>
                        </a:rPr>
                        <a:t>Regression Model Performance Metrics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0306849"/>
                  </a:ext>
                </a:extLst>
              </a:tr>
              <a:tr h="215900">
                <a:tc vMerge="1">
                  <a:txBody>
                    <a:bodyPr/>
                    <a:lstStyle/>
                    <a:p>
                      <a:endParaRPr lang="en-GB"/>
                    </a:p>
                  </a:txBody>
                  <a:tcPr/>
                </a:tc>
                <a:tc>
                  <a:txBody>
                    <a:bodyPr/>
                    <a:lstStyle/>
                    <a:p>
                      <a:pPr algn="ctr">
                        <a:lnSpc>
                          <a:spcPct val="110000"/>
                        </a:lnSpc>
                        <a:spcAft>
                          <a:spcPts val="600"/>
                        </a:spcAft>
                      </a:pPr>
                      <a:r>
                        <a:rPr lang="en-GB" sz="800">
                          <a:effectLst/>
                        </a:rPr>
                        <a:t>Accuracy Score (%)</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800">
                          <a:effectLst/>
                        </a:rPr>
                        <a:t>R</a:t>
                      </a:r>
                      <a:r>
                        <a:rPr lang="en-GB" sz="800" baseline="30000">
                          <a:effectLst/>
                        </a:rPr>
                        <a:t>2</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800">
                          <a:effectLst/>
                        </a:rPr>
                        <a:t>MSE (kWh)</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800">
                          <a:effectLst/>
                        </a:rPr>
                        <a:t>RMSE (kWh)</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6209643"/>
                  </a:ext>
                </a:extLst>
              </a:tr>
              <a:tr h="215900">
                <a:tc>
                  <a:txBody>
                    <a:bodyPr/>
                    <a:lstStyle/>
                    <a:p>
                      <a:pPr algn="ctr">
                        <a:lnSpc>
                          <a:spcPct val="110000"/>
                        </a:lnSpc>
                        <a:spcAft>
                          <a:spcPts val="600"/>
                        </a:spcAft>
                      </a:pPr>
                      <a:r>
                        <a:rPr lang="en-GB" sz="800">
                          <a:effectLst/>
                        </a:rPr>
                        <a:t>Scenario 1 (G, R, E)</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2">
                  <a:txBody>
                    <a:bodyPr/>
                    <a:lstStyle/>
                    <a:p>
                      <a:pPr algn="ctr">
                        <a:lnSpc>
                          <a:spcPct val="110000"/>
                        </a:lnSpc>
                        <a:spcAft>
                          <a:spcPts val="600"/>
                        </a:spcAft>
                      </a:pPr>
                      <a:r>
                        <a:rPr lang="en-GB" sz="800">
                          <a:effectLst/>
                        </a:rPr>
                        <a:t>75.8</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0.035</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1,547,197,731</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39,334</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09258"/>
                  </a:ext>
                </a:extLst>
              </a:tr>
              <a:tr h="215900">
                <a:tc>
                  <a:txBody>
                    <a:bodyPr/>
                    <a:lstStyle/>
                    <a:p>
                      <a:pPr algn="ctr">
                        <a:lnSpc>
                          <a:spcPct val="110000"/>
                        </a:lnSpc>
                        <a:spcAft>
                          <a:spcPts val="600"/>
                        </a:spcAft>
                      </a:pPr>
                      <a:r>
                        <a:rPr lang="en-GB" sz="800">
                          <a:effectLst/>
                        </a:rPr>
                        <a:t>Scenario 2 (G, R, W)</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683701874"/>
                  </a:ext>
                </a:extLst>
              </a:tr>
              <a:tr h="215900">
                <a:tc>
                  <a:txBody>
                    <a:bodyPr/>
                    <a:lstStyle/>
                    <a:p>
                      <a:pPr algn="ctr">
                        <a:lnSpc>
                          <a:spcPct val="110000"/>
                        </a:lnSpc>
                        <a:spcAft>
                          <a:spcPts val="600"/>
                        </a:spcAft>
                      </a:pPr>
                      <a:r>
                        <a:rPr lang="en-GB" sz="800">
                          <a:effectLst/>
                        </a:rPr>
                        <a:t>Scenario 3 (G, R, 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800">
                          <a:effectLst/>
                        </a:rPr>
                        <a:t>76.2</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785903196"/>
                  </a:ext>
                </a:extLst>
              </a:tr>
              <a:tr h="215900">
                <a:tc>
                  <a:txBody>
                    <a:bodyPr/>
                    <a:lstStyle/>
                    <a:p>
                      <a:pPr algn="ctr">
                        <a:lnSpc>
                          <a:spcPct val="110000"/>
                        </a:lnSpc>
                        <a:spcAft>
                          <a:spcPts val="600"/>
                        </a:spcAft>
                      </a:pPr>
                      <a:r>
                        <a:rPr lang="en-GB" sz="800">
                          <a:effectLst/>
                        </a:rPr>
                        <a:t>Scenario 4 (G, C, E)</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2">
                  <a:txBody>
                    <a:bodyPr/>
                    <a:lstStyle/>
                    <a:p>
                      <a:pPr algn="ctr">
                        <a:lnSpc>
                          <a:spcPct val="110000"/>
                        </a:lnSpc>
                        <a:spcAft>
                          <a:spcPts val="600"/>
                        </a:spcAft>
                      </a:pPr>
                      <a:r>
                        <a:rPr lang="en-GB" sz="800">
                          <a:effectLst/>
                        </a:rPr>
                        <a:t>90.0</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-0.220</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25,017,648,508</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158,170</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7533198"/>
                  </a:ext>
                </a:extLst>
              </a:tr>
              <a:tr h="215900">
                <a:tc>
                  <a:txBody>
                    <a:bodyPr/>
                    <a:lstStyle/>
                    <a:p>
                      <a:pPr algn="ctr">
                        <a:lnSpc>
                          <a:spcPct val="110000"/>
                        </a:lnSpc>
                        <a:spcAft>
                          <a:spcPts val="600"/>
                        </a:spcAft>
                      </a:pPr>
                      <a:r>
                        <a:rPr lang="en-GB" sz="800">
                          <a:effectLst/>
                        </a:rPr>
                        <a:t>Scenario 5 (G, C, W)</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10899395"/>
                  </a:ext>
                </a:extLst>
              </a:tr>
              <a:tr h="215900">
                <a:tc>
                  <a:txBody>
                    <a:bodyPr/>
                    <a:lstStyle/>
                    <a:p>
                      <a:pPr algn="ctr">
                        <a:lnSpc>
                          <a:spcPct val="110000"/>
                        </a:lnSpc>
                        <a:spcAft>
                          <a:spcPts val="600"/>
                        </a:spcAft>
                      </a:pPr>
                      <a:r>
                        <a:rPr lang="en-GB" sz="800">
                          <a:effectLst/>
                        </a:rPr>
                        <a:t>Scenario 6 (G, C, 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800">
                          <a:effectLst/>
                        </a:rPr>
                        <a:t>93.0</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1666739"/>
                  </a:ext>
                </a:extLst>
              </a:tr>
              <a:tr h="215900">
                <a:tc>
                  <a:txBody>
                    <a:bodyPr/>
                    <a:lstStyle/>
                    <a:p>
                      <a:pPr algn="ctr">
                        <a:lnSpc>
                          <a:spcPct val="110000"/>
                        </a:lnSpc>
                        <a:spcAft>
                          <a:spcPts val="600"/>
                        </a:spcAft>
                      </a:pPr>
                      <a:r>
                        <a:rPr lang="en-GB" sz="800">
                          <a:effectLst/>
                        </a:rPr>
                        <a:t>Scenario 7 (E, R, E)</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2">
                  <a:txBody>
                    <a:bodyPr/>
                    <a:lstStyle/>
                    <a:p>
                      <a:pPr algn="ctr">
                        <a:lnSpc>
                          <a:spcPct val="110000"/>
                        </a:lnSpc>
                        <a:spcAft>
                          <a:spcPts val="600"/>
                        </a:spcAft>
                      </a:pPr>
                      <a:r>
                        <a:rPr lang="en-GB" sz="800">
                          <a:effectLst/>
                        </a:rPr>
                        <a:t>73.4</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-0.018</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69,643,830,330</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263,901</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4797699"/>
                  </a:ext>
                </a:extLst>
              </a:tr>
              <a:tr h="215900">
                <a:tc>
                  <a:txBody>
                    <a:bodyPr/>
                    <a:lstStyle/>
                    <a:p>
                      <a:pPr algn="ctr">
                        <a:lnSpc>
                          <a:spcPct val="110000"/>
                        </a:lnSpc>
                        <a:spcAft>
                          <a:spcPts val="600"/>
                        </a:spcAft>
                      </a:pPr>
                      <a:r>
                        <a:rPr lang="en-GB" sz="800">
                          <a:effectLst/>
                        </a:rPr>
                        <a:t>Scenario 8 (E, R, W)</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14781133"/>
                  </a:ext>
                </a:extLst>
              </a:tr>
              <a:tr h="215900">
                <a:tc>
                  <a:txBody>
                    <a:bodyPr/>
                    <a:lstStyle/>
                    <a:p>
                      <a:pPr algn="ctr">
                        <a:lnSpc>
                          <a:spcPct val="110000"/>
                        </a:lnSpc>
                        <a:spcAft>
                          <a:spcPts val="600"/>
                        </a:spcAft>
                      </a:pPr>
                      <a:r>
                        <a:rPr lang="en-GB" sz="800">
                          <a:effectLst/>
                        </a:rPr>
                        <a:t>Scenario 9 (E, R, 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800">
                          <a:effectLst/>
                        </a:rPr>
                        <a:t>68.0</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32196421"/>
                  </a:ext>
                </a:extLst>
              </a:tr>
              <a:tr h="215900">
                <a:tc>
                  <a:txBody>
                    <a:bodyPr/>
                    <a:lstStyle/>
                    <a:p>
                      <a:pPr algn="ctr">
                        <a:lnSpc>
                          <a:spcPct val="110000"/>
                        </a:lnSpc>
                        <a:spcAft>
                          <a:spcPts val="600"/>
                        </a:spcAft>
                      </a:pPr>
                      <a:r>
                        <a:rPr lang="en-GB" sz="800">
                          <a:effectLst/>
                        </a:rPr>
                        <a:t>Scenario 10 (E, C, E)</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2">
                  <a:txBody>
                    <a:bodyPr/>
                    <a:lstStyle/>
                    <a:p>
                      <a:pPr algn="ctr">
                        <a:lnSpc>
                          <a:spcPct val="110000"/>
                        </a:lnSpc>
                        <a:spcAft>
                          <a:spcPts val="600"/>
                        </a:spcAft>
                      </a:pPr>
                      <a:r>
                        <a:rPr lang="en-GB" sz="800">
                          <a:effectLst/>
                        </a:rPr>
                        <a:t>79.5</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-0.005</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61,565,139,027</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rowSpan="3">
                  <a:txBody>
                    <a:bodyPr/>
                    <a:lstStyle/>
                    <a:p>
                      <a:pPr algn="ctr">
                        <a:lnSpc>
                          <a:spcPct val="110000"/>
                        </a:lnSpc>
                        <a:spcAft>
                          <a:spcPts val="600"/>
                        </a:spcAft>
                      </a:pPr>
                      <a:r>
                        <a:rPr lang="en-GB" sz="800">
                          <a:effectLst/>
                        </a:rPr>
                        <a:t>248,123</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5017149"/>
                  </a:ext>
                </a:extLst>
              </a:tr>
              <a:tr h="215900">
                <a:tc>
                  <a:txBody>
                    <a:bodyPr/>
                    <a:lstStyle/>
                    <a:p>
                      <a:pPr algn="ctr">
                        <a:lnSpc>
                          <a:spcPct val="110000"/>
                        </a:lnSpc>
                        <a:spcAft>
                          <a:spcPts val="600"/>
                        </a:spcAft>
                      </a:pPr>
                      <a:r>
                        <a:rPr lang="en-GB" sz="800">
                          <a:effectLst/>
                        </a:rPr>
                        <a:t>Scenario 11 (E, C, W)</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44436277"/>
                  </a:ext>
                </a:extLst>
              </a:tr>
              <a:tr h="215900">
                <a:tc>
                  <a:txBody>
                    <a:bodyPr/>
                    <a:lstStyle/>
                    <a:p>
                      <a:pPr algn="ctr">
                        <a:lnSpc>
                          <a:spcPct val="110000"/>
                        </a:lnSpc>
                        <a:spcAft>
                          <a:spcPts val="600"/>
                        </a:spcAft>
                      </a:pPr>
                      <a:r>
                        <a:rPr lang="en-GB" sz="800">
                          <a:effectLst/>
                        </a:rPr>
                        <a:t>Scenario 12 (E, C, S)</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800">
                          <a:effectLst/>
                        </a:rPr>
                        <a:t>76.4</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30356697"/>
                  </a:ext>
                </a:extLst>
              </a:tr>
            </a:tbl>
          </a:graphicData>
        </a:graphic>
      </p:graphicFrame>
      <p:sp>
        <p:nvSpPr>
          <p:cNvPr id="7" name="TextBox 6">
            <a:extLst>
              <a:ext uri="{FF2B5EF4-FFF2-40B4-BE49-F238E27FC236}">
                <a16:creationId xmlns:a16="http://schemas.microsoft.com/office/drawing/2014/main" id="{3F808CF1-5C1F-4A2E-9577-ADC135BB0888}"/>
              </a:ext>
            </a:extLst>
          </p:cNvPr>
          <p:cNvSpPr txBox="1"/>
          <p:nvPr/>
        </p:nvSpPr>
        <p:spPr>
          <a:xfrm>
            <a:off x="619259" y="1574002"/>
            <a:ext cx="6247928" cy="455446"/>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Below summarises the performance metrics used to evaluate each scenario, for both the classification and regression models.</a:t>
            </a:r>
          </a:p>
        </p:txBody>
      </p:sp>
      <p:cxnSp>
        <p:nvCxnSpPr>
          <p:cNvPr id="5" name="Straight Connector 4">
            <a:extLst>
              <a:ext uri="{FF2B5EF4-FFF2-40B4-BE49-F238E27FC236}">
                <a16:creationId xmlns:a16="http://schemas.microsoft.com/office/drawing/2014/main" id="{1B7641A9-DF56-4D3F-8C96-ABE126FF2CF9}"/>
              </a:ext>
            </a:extLst>
          </p:cNvPr>
          <p:cNvCxnSpPr/>
          <p:nvPr/>
        </p:nvCxnSpPr>
        <p:spPr>
          <a:xfrm>
            <a:off x="7615470" y="7444407"/>
            <a:ext cx="0" cy="520700"/>
          </a:xfrm>
          <a:prstGeom prst="line">
            <a:avLst/>
          </a:prstGeom>
          <a:ln>
            <a:solidFill>
              <a:srgbClr val="E62C2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D178E1-919B-433F-9A50-E3C4D594A188}"/>
              </a:ext>
            </a:extLst>
          </p:cNvPr>
          <p:cNvCxnSpPr/>
          <p:nvPr/>
        </p:nvCxnSpPr>
        <p:spPr>
          <a:xfrm>
            <a:off x="13680060" y="7444407"/>
            <a:ext cx="0" cy="520700"/>
          </a:xfrm>
          <a:prstGeom prst="line">
            <a:avLst/>
          </a:prstGeom>
          <a:ln>
            <a:solidFill>
              <a:srgbClr val="E62C2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C7EEB6-5482-43EC-B1BD-5C3D743E2259}"/>
              </a:ext>
            </a:extLst>
          </p:cNvPr>
          <p:cNvSpPr txBox="1"/>
          <p:nvPr/>
        </p:nvSpPr>
        <p:spPr>
          <a:xfrm>
            <a:off x="7831621" y="7444407"/>
            <a:ext cx="571075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rPr>
              <a:t>Results from the regression model indicates that it was a poor model so it was not progressed further</a:t>
            </a:r>
          </a:p>
        </p:txBody>
      </p:sp>
      <p:cxnSp>
        <p:nvCxnSpPr>
          <p:cNvPr id="12" name="Straight Connector 11">
            <a:extLst>
              <a:ext uri="{FF2B5EF4-FFF2-40B4-BE49-F238E27FC236}">
                <a16:creationId xmlns:a16="http://schemas.microsoft.com/office/drawing/2014/main" id="{11373AD3-3B9F-41B4-A075-D37B6D31E9C7}"/>
              </a:ext>
            </a:extLst>
          </p:cNvPr>
          <p:cNvCxnSpPr>
            <a:cxnSpLocks/>
          </p:cNvCxnSpPr>
          <p:nvPr/>
        </p:nvCxnSpPr>
        <p:spPr>
          <a:xfrm>
            <a:off x="4487070" y="5220524"/>
            <a:ext cx="0" cy="769643"/>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91D0EA-E6FB-4CB9-BA32-ACB18F95395F}"/>
              </a:ext>
            </a:extLst>
          </p:cNvPr>
          <p:cNvCxnSpPr>
            <a:cxnSpLocks/>
          </p:cNvCxnSpPr>
          <p:nvPr/>
        </p:nvCxnSpPr>
        <p:spPr>
          <a:xfrm>
            <a:off x="6781063" y="5175383"/>
            <a:ext cx="0" cy="769643"/>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B519CB-0CA8-4E90-B342-44E9B8E5ED41}"/>
              </a:ext>
            </a:extLst>
          </p:cNvPr>
          <p:cNvCxnSpPr/>
          <p:nvPr/>
        </p:nvCxnSpPr>
        <p:spPr>
          <a:xfrm>
            <a:off x="7101840" y="1470660"/>
            <a:ext cx="0" cy="5059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D8E637F-1379-44DB-8612-EEB4BF72C6C4}"/>
              </a:ext>
            </a:extLst>
          </p:cNvPr>
          <p:cNvSpPr txBox="1"/>
          <p:nvPr/>
        </p:nvSpPr>
        <p:spPr>
          <a:xfrm>
            <a:off x="4520365" y="5233311"/>
            <a:ext cx="2227404"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Output from the regression model indicates poor results. Therefore, it was replaced with an average calculated at GSP level per scenario</a:t>
            </a:r>
          </a:p>
        </p:txBody>
      </p:sp>
      <p:sp>
        <p:nvSpPr>
          <p:cNvPr id="58" name="Freeform: Shape 57">
            <a:extLst>
              <a:ext uri="{FF2B5EF4-FFF2-40B4-BE49-F238E27FC236}">
                <a16:creationId xmlns:a16="http://schemas.microsoft.com/office/drawing/2014/main" id="{BD0436CF-B9E9-4A0E-9B49-88DD5C736323}"/>
              </a:ext>
            </a:extLst>
          </p:cNvPr>
          <p:cNvSpPr/>
          <p:nvPr/>
        </p:nvSpPr>
        <p:spPr>
          <a:xfrm rot="16200000">
            <a:off x="3062688" y="3406651"/>
            <a:ext cx="397348" cy="6522723"/>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A7E7079E-99CA-43EE-A935-52E4F3DDDE70}"/>
              </a:ext>
            </a:extLst>
          </p:cNvPr>
          <p:cNvSpPr/>
          <p:nvPr/>
        </p:nvSpPr>
        <p:spPr>
          <a:xfrm rot="16200000">
            <a:off x="8676413" y="4263923"/>
            <a:ext cx="403522" cy="4794897"/>
          </a:xfrm>
          <a:custGeom>
            <a:avLst/>
            <a:gdLst>
              <a:gd name="connsiteX0" fmla="*/ 403512 w 403522"/>
              <a:gd name="connsiteY0" fmla="*/ 2294606 h 4794897"/>
              <a:gd name="connsiteX1" fmla="*/ 394570 w 403522"/>
              <a:gd name="connsiteY1" fmla="*/ 3072684 h 4794897"/>
              <a:gd name="connsiteX2" fmla="*/ 393691 w 403522"/>
              <a:gd name="connsiteY2" fmla="*/ 4794897 h 4794897"/>
              <a:gd name="connsiteX3" fmla="*/ 0 w 403522"/>
              <a:gd name="connsiteY3" fmla="*/ 4794897 h 4794897"/>
              <a:gd name="connsiteX4" fmla="*/ 0 w 403522"/>
              <a:gd name="connsiteY4" fmla="*/ 0 h 4794897"/>
              <a:gd name="connsiteX5" fmla="*/ 397942 w 403522"/>
              <a:gd name="connsiteY5" fmla="*/ 3054 h 4794897"/>
              <a:gd name="connsiteX6" fmla="*/ 397268 w 403522"/>
              <a:gd name="connsiteY6" fmla="*/ 624262 h 4794897"/>
              <a:gd name="connsiteX7" fmla="*/ 389183 w 403522"/>
              <a:gd name="connsiteY7" fmla="*/ 1426923 h 4794897"/>
              <a:gd name="connsiteX8" fmla="*/ 174677 w 403522"/>
              <a:gd name="connsiteY8" fmla="*/ 1855040 h 4794897"/>
              <a:gd name="connsiteX9" fmla="*/ 403512 w 403522"/>
              <a:gd name="connsiteY9" fmla="*/ 2294606 h 479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4794897">
                <a:moveTo>
                  <a:pt x="403512" y="2294606"/>
                </a:moveTo>
                <a:cubicBezTo>
                  <a:pt x="403892" y="2365068"/>
                  <a:pt x="394190" y="3002222"/>
                  <a:pt x="394570" y="3072684"/>
                </a:cubicBezTo>
                <a:lnTo>
                  <a:pt x="393691" y="4794897"/>
                </a:lnTo>
                <a:lnTo>
                  <a:pt x="0" y="4794897"/>
                </a:lnTo>
                <a:lnTo>
                  <a:pt x="0" y="0"/>
                </a:lnTo>
                <a:lnTo>
                  <a:pt x="397942" y="3054"/>
                </a:lnTo>
                <a:lnTo>
                  <a:pt x="397268" y="624262"/>
                </a:lnTo>
                <a:cubicBezTo>
                  <a:pt x="396663" y="782273"/>
                  <a:pt x="389788" y="1317776"/>
                  <a:pt x="389183" y="1426923"/>
                </a:cubicBezTo>
                <a:cubicBezTo>
                  <a:pt x="388601" y="1798255"/>
                  <a:pt x="249759" y="1662800"/>
                  <a:pt x="174677" y="1855040"/>
                </a:cubicBezTo>
                <a:cubicBezTo>
                  <a:pt x="253901" y="2054897"/>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0F4F877C-02D0-4FEC-B4DB-EA5CA41E7D00}"/>
              </a:ext>
            </a:extLst>
          </p:cNvPr>
          <p:cNvGrpSpPr/>
          <p:nvPr/>
        </p:nvGrpSpPr>
        <p:grpSpPr>
          <a:xfrm>
            <a:off x="1484731" y="6493122"/>
            <a:ext cx="301498" cy="261097"/>
            <a:chOff x="2401932" y="6512188"/>
            <a:chExt cx="301498" cy="261097"/>
          </a:xfrm>
        </p:grpSpPr>
        <p:sp>
          <p:nvSpPr>
            <p:cNvPr id="61" name="Teardrop 60">
              <a:extLst>
                <a:ext uri="{FF2B5EF4-FFF2-40B4-BE49-F238E27FC236}">
                  <a16:creationId xmlns:a16="http://schemas.microsoft.com/office/drawing/2014/main" id="{21FD61D3-190A-4B39-8E13-857D7B8D1B2C}"/>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37851826-DB12-4E78-AB30-FB6FDEA8DBC4}"/>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2</a:t>
              </a:r>
            </a:p>
          </p:txBody>
        </p:sp>
      </p:grpSp>
      <p:grpSp>
        <p:nvGrpSpPr>
          <p:cNvPr id="63" name="Group 62">
            <a:extLst>
              <a:ext uri="{FF2B5EF4-FFF2-40B4-BE49-F238E27FC236}">
                <a16:creationId xmlns:a16="http://schemas.microsoft.com/office/drawing/2014/main" id="{06D62325-57BE-4718-AF0B-39A7C9B7089F}"/>
              </a:ext>
            </a:extLst>
          </p:cNvPr>
          <p:cNvGrpSpPr/>
          <p:nvPr/>
        </p:nvGrpSpPr>
        <p:grpSpPr>
          <a:xfrm>
            <a:off x="500451" y="6495946"/>
            <a:ext cx="301498" cy="261097"/>
            <a:chOff x="2401932" y="6512188"/>
            <a:chExt cx="301498" cy="261097"/>
          </a:xfrm>
        </p:grpSpPr>
        <p:sp>
          <p:nvSpPr>
            <p:cNvPr id="64" name="Teardrop 63">
              <a:extLst>
                <a:ext uri="{FF2B5EF4-FFF2-40B4-BE49-F238E27FC236}">
                  <a16:creationId xmlns:a16="http://schemas.microsoft.com/office/drawing/2014/main" id="{A5E6CD91-23A6-4929-93DF-27A964B5CEB3}"/>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2C543314-7E5B-4202-B029-1E355BD938FE}"/>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t>
              </a:r>
            </a:p>
          </p:txBody>
        </p:sp>
      </p:grpSp>
      <p:grpSp>
        <p:nvGrpSpPr>
          <p:cNvPr id="66" name="Group 65">
            <a:extLst>
              <a:ext uri="{FF2B5EF4-FFF2-40B4-BE49-F238E27FC236}">
                <a16:creationId xmlns:a16="http://schemas.microsoft.com/office/drawing/2014/main" id="{F4DDB9C4-41E8-4555-A3CB-0C43846D9232}"/>
              </a:ext>
            </a:extLst>
          </p:cNvPr>
          <p:cNvGrpSpPr/>
          <p:nvPr/>
        </p:nvGrpSpPr>
        <p:grpSpPr>
          <a:xfrm>
            <a:off x="3673665" y="6492355"/>
            <a:ext cx="301498" cy="261097"/>
            <a:chOff x="2401932" y="6512188"/>
            <a:chExt cx="301498" cy="261097"/>
          </a:xfrm>
        </p:grpSpPr>
        <p:sp>
          <p:nvSpPr>
            <p:cNvPr id="67" name="Teardrop 66">
              <a:extLst>
                <a:ext uri="{FF2B5EF4-FFF2-40B4-BE49-F238E27FC236}">
                  <a16:creationId xmlns:a16="http://schemas.microsoft.com/office/drawing/2014/main" id="{D2295695-494D-4716-AA03-91386560548B}"/>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49C2BC64-BEF7-43CF-8C7F-D0FFB1B8135F}"/>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grpSp>
      <p:grpSp>
        <p:nvGrpSpPr>
          <p:cNvPr id="69" name="Group 68">
            <a:extLst>
              <a:ext uri="{FF2B5EF4-FFF2-40B4-BE49-F238E27FC236}">
                <a16:creationId xmlns:a16="http://schemas.microsoft.com/office/drawing/2014/main" id="{83A824F6-10F4-464F-9033-AF360B22859C}"/>
              </a:ext>
            </a:extLst>
          </p:cNvPr>
          <p:cNvGrpSpPr/>
          <p:nvPr/>
        </p:nvGrpSpPr>
        <p:grpSpPr>
          <a:xfrm>
            <a:off x="2591564" y="6489531"/>
            <a:ext cx="301498" cy="261097"/>
            <a:chOff x="2401932" y="6512188"/>
            <a:chExt cx="301498" cy="261097"/>
          </a:xfrm>
        </p:grpSpPr>
        <p:sp>
          <p:nvSpPr>
            <p:cNvPr id="70" name="Teardrop 69">
              <a:extLst>
                <a:ext uri="{FF2B5EF4-FFF2-40B4-BE49-F238E27FC236}">
                  <a16:creationId xmlns:a16="http://schemas.microsoft.com/office/drawing/2014/main" id="{8C18256B-5A7D-4208-AC59-C60AF02E66BE}"/>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2BF80FB8-FF74-44C4-942F-5D4933CDE07F}"/>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grpSp>
      <p:grpSp>
        <p:nvGrpSpPr>
          <p:cNvPr id="72" name="Group 71">
            <a:extLst>
              <a:ext uri="{FF2B5EF4-FFF2-40B4-BE49-F238E27FC236}">
                <a16:creationId xmlns:a16="http://schemas.microsoft.com/office/drawing/2014/main" id="{5AF2C5DB-A2CF-4568-8611-02B44E0C9D54}"/>
              </a:ext>
            </a:extLst>
          </p:cNvPr>
          <p:cNvGrpSpPr/>
          <p:nvPr/>
        </p:nvGrpSpPr>
        <p:grpSpPr>
          <a:xfrm>
            <a:off x="5972083" y="6489248"/>
            <a:ext cx="301498" cy="261097"/>
            <a:chOff x="2401932" y="6512188"/>
            <a:chExt cx="301498" cy="261097"/>
          </a:xfrm>
        </p:grpSpPr>
        <p:sp>
          <p:nvSpPr>
            <p:cNvPr id="73" name="Teardrop 72">
              <a:extLst>
                <a:ext uri="{FF2B5EF4-FFF2-40B4-BE49-F238E27FC236}">
                  <a16:creationId xmlns:a16="http://schemas.microsoft.com/office/drawing/2014/main" id="{D9E28F44-4FA8-4E64-85B2-597EA58E906F}"/>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B5DA7787-EC74-49CF-BCFB-D1043D7612C0}"/>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6</a:t>
              </a:r>
            </a:p>
          </p:txBody>
        </p:sp>
      </p:grpSp>
      <p:grpSp>
        <p:nvGrpSpPr>
          <p:cNvPr id="75" name="Group 74">
            <a:extLst>
              <a:ext uri="{FF2B5EF4-FFF2-40B4-BE49-F238E27FC236}">
                <a16:creationId xmlns:a16="http://schemas.microsoft.com/office/drawing/2014/main" id="{92226370-AD08-49AE-BF7A-675AA33A571B}"/>
              </a:ext>
            </a:extLst>
          </p:cNvPr>
          <p:cNvGrpSpPr/>
          <p:nvPr/>
        </p:nvGrpSpPr>
        <p:grpSpPr>
          <a:xfrm>
            <a:off x="4820373" y="6482350"/>
            <a:ext cx="301498" cy="261097"/>
            <a:chOff x="2401932" y="6512188"/>
            <a:chExt cx="301498" cy="261097"/>
          </a:xfrm>
        </p:grpSpPr>
        <p:sp>
          <p:nvSpPr>
            <p:cNvPr id="76" name="Teardrop 75">
              <a:extLst>
                <a:ext uri="{FF2B5EF4-FFF2-40B4-BE49-F238E27FC236}">
                  <a16:creationId xmlns:a16="http://schemas.microsoft.com/office/drawing/2014/main" id="{7AF628ED-62AC-4FE8-9A4C-DA8B6BD2BD31}"/>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26FD7CA1-2B26-47F6-B97A-7FED8AF5D8BF}"/>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grpSp>
        <p:nvGrpSpPr>
          <p:cNvPr id="78" name="Group 77">
            <a:extLst>
              <a:ext uri="{FF2B5EF4-FFF2-40B4-BE49-F238E27FC236}">
                <a16:creationId xmlns:a16="http://schemas.microsoft.com/office/drawing/2014/main" id="{0A709CD4-A142-466E-952B-A5C6070BA06A}"/>
              </a:ext>
            </a:extLst>
          </p:cNvPr>
          <p:cNvGrpSpPr/>
          <p:nvPr/>
        </p:nvGrpSpPr>
        <p:grpSpPr>
          <a:xfrm>
            <a:off x="9356474" y="6508273"/>
            <a:ext cx="301498" cy="261097"/>
            <a:chOff x="2401932" y="6512188"/>
            <a:chExt cx="301498" cy="261097"/>
          </a:xfrm>
        </p:grpSpPr>
        <p:sp>
          <p:nvSpPr>
            <p:cNvPr id="79" name="Teardrop 78">
              <a:extLst>
                <a:ext uri="{FF2B5EF4-FFF2-40B4-BE49-F238E27FC236}">
                  <a16:creationId xmlns:a16="http://schemas.microsoft.com/office/drawing/2014/main" id="{C2EF03B7-ED75-4F8F-AA79-AAE89FE91425}"/>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4F7EAB48-F64D-4A83-BFB1-7C64855D2A31}"/>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9</a:t>
              </a:r>
            </a:p>
          </p:txBody>
        </p:sp>
      </p:grpSp>
      <p:grpSp>
        <p:nvGrpSpPr>
          <p:cNvPr id="81" name="Group 80">
            <a:extLst>
              <a:ext uri="{FF2B5EF4-FFF2-40B4-BE49-F238E27FC236}">
                <a16:creationId xmlns:a16="http://schemas.microsoft.com/office/drawing/2014/main" id="{B867EBAB-18F9-4EFC-8EF5-E52058F41B71}"/>
              </a:ext>
            </a:extLst>
          </p:cNvPr>
          <p:cNvGrpSpPr/>
          <p:nvPr/>
        </p:nvGrpSpPr>
        <p:grpSpPr>
          <a:xfrm>
            <a:off x="7090086" y="6477174"/>
            <a:ext cx="301498" cy="261097"/>
            <a:chOff x="2401932" y="6512188"/>
            <a:chExt cx="301498" cy="261097"/>
          </a:xfrm>
        </p:grpSpPr>
        <p:sp>
          <p:nvSpPr>
            <p:cNvPr id="82" name="Teardrop 81">
              <a:extLst>
                <a:ext uri="{FF2B5EF4-FFF2-40B4-BE49-F238E27FC236}">
                  <a16:creationId xmlns:a16="http://schemas.microsoft.com/office/drawing/2014/main" id="{5D99506D-A145-49E3-9F9E-9294974DF1B1}"/>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E81554AD-8BB6-44F6-AF13-AC58D545DBA4}"/>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7</a:t>
              </a:r>
            </a:p>
          </p:txBody>
        </p:sp>
      </p:grpSp>
      <p:grpSp>
        <p:nvGrpSpPr>
          <p:cNvPr id="84" name="Group 83">
            <a:extLst>
              <a:ext uri="{FF2B5EF4-FFF2-40B4-BE49-F238E27FC236}">
                <a16:creationId xmlns:a16="http://schemas.microsoft.com/office/drawing/2014/main" id="{20CFE64C-3FE3-455A-91B7-CDBEE9D9E5F1}"/>
              </a:ext>
            </a:extLst>
          </p:cNvPr>
          <p:cNvGrpSpPr/>
          <p:nvPr/>
        </p:nvGrpSpPr>
        <p:grpSpPr>
          <a:xfrm>
            <a:off x="8202592" y="6353262"/>
            <a:ext cx="289189" cy="260123"/>
            <a:chOff x="2401932" y="6513162"/>
            <a:chExt cx="289189" cy="260123"/>
          </a:xfrm>
          <a:solidFill>
            <a:schemeClr val="accent3">
              <a:lumMod val="40000"/>
              <a:lumOff val="60000"/>
            </a:schemeClr>
          </a:solidFill>
        </p:grpSpPr>
        <p:sp>
          <p:nvSpPr>
            <p:cNvPr id="85" name="Teardrop 84">
              <a:extLst>
                <a:ext uri="{FF2B5EF4-FFF2-40B4-BE49-F238E27FC236}">
                  <a16:creationId xmlns:a16="http://schemas.microsoft.com/office/drawing/2014/main" id="{27BFD6B0-53FB-4479-A83D-716CB872BB80}"/>
                </a:ext>
              </a:extLst>
            </p:cNvPr>
            <p:cNvSpPr/>
            <p:nvPr/>
          </p:nvSpPr>
          <p:spPr>
            <a:xfrm rot="8100000">
              <a:off x="2401932" y="6513162"/>
              <a:ext cx="260123" cy="260123"/>
            </a:xfrm>
            <a:prstGeom prst="teardrop">
              <a:avLst/>
            </a:prstGeom>
            <a:noFill/>
            <a:ln w="9525">
              <a:solidFill>
                <a:srgbClr val="4E887E"/>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4754112C-9512-4303-974B-07A0DAED4A64}"/>
                </a:ext>
              </a:extLst>
            </p:cNvPr>
            <p:cNvSpPr txBox="1"/>
            <p:nvPr/>
          </p:nvSpPr>
          <p:spPr>
            <a:xfrm>
              <a:off x="2402029" y="6516265"/>
              <a:ext cx="289092"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8</a:t>
              </a:r>
            </a:p>
          </p:txBody>
        </p:sp>
      </p:grpSp>
      <p:grpSp>
        <p:nvGrpSpPr>
          <p:cNvPr id="87" name="Group 86">
            <a:extLst>
              <a:ext uri="{FF2B5EF4-FFF2-40B4-BE49-F238E27FC236}">
                <a16:creationId xmlns:a16="http://schemas.microsoft.com/office/drawing/2014/main" id="{1169342E-17AA-4F20-A8D9-007AA3F98DFA}"/>
              </a:ext>
            </a:extLst>
          </p:cNvPr>
          <p:cNvGrpSpPr/>
          <p:nvPr/>
        </p:nvGrpSpPr>
        <p:grpSpPr>
          <a:xfrm>
            <a:off x="10330174" y="6502016"/>
            <a:ext cx="367871" cy="267354"/>
            <a:chOff x="2378852" y="6505931"/>
            <a:chExt cx="367871" cy="267354"/>
          </a:xfrm>
        </p:grpSpPr>
        <p:sp>
          <p:nvSpPr>
            <p:cNvPr id="88" name="Teardrop 87">
              <a:extLst>
                <a:ext uri="{FF2B5EF4-FFF2-40B4-BE49-F238E27FC236}">
                  <a16:creationId xmlns:a16="http://schemas.microsoft.com/office/drawing/2014/main" id="{5326DAF3-B634-4DC5-9052-BA2F3BF8BAE6}"/>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A8368520-C02A-475F-9F56-55B391734104}"/>
                </a:ext>
              </a:extLst>
            </p:cNvPr>
            <p:cNvSpPr txBox="1"/>
            <p:nvPr/>
          </p:nvSpPr>
          <p:spPr>
            <a:xfrm>
              <a:off x="2378852" y="6505931"/>
              <a:ext cx="36787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10</a:t>
              </a:r>
            </a:p>
          </p:txBody>
        </p:sp>
      </p:grpSp>
    </p:spTree>
    <p:extLst>
      <p:ext uri="{BB962C8B-B14F-4D97-AF65-F5344CB8AC3E}">
        <p14:creationId xmlns:p14="http://schemas.microsoft.com/office/powerpoint/2010/main" val="3214748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ABDA-CD12-4C7F-A5D3-9E4A4A07470C}"/>
              </a:ext>
            </a:extLst>
          </p:cNvPr>
          <p:cNvSpPr>
            <a:spLocks noGrp="1"/>
          </p:cNvSpPr>
          <p:nvPr>
            <p:ph type="title"/>
          </p:nvPr>
        </p:nvSpPr>
        <p:spPr/>
        <p:txBody>
          <a:bodyPr>
            <a:normAutofit fontScale="90000"/>
          </a:bodyPr>
          <a:lstStyle/>
          <a:p>
            <a:r>
              <a:rPr lang="en-GB"/>
              <a:t>The predictions were run on a representative sample of the population</a:t>
            </a:r>
          </a:p>
        </p:txBody>
      </p:sp>
      <p:grpSp>
        <p:nvGrpSpPr>
          <p:cNvPr id="4" name="Group 3">
            <a:extLst>
              <a:ext uri="{FF2B5EF4-FFF2-40B4-BE49-F238E27FC236}">
                <a16:creationId xmlns:a16="http://schemas.microsoft.com/office/drawing/2014/main" id="{FE008328-7431-43D3-918B-C2A26FD52501}"/>
              </a:ext>
            </a:extLst>
          </p:cNvPr>
          <p:cNvGrpSpPr/>
          <p:nvPr/>
        </p:nvGrpSpPr>
        <p:grpSpPr>
          <a:xfrm>
            <a:off x="1974063" y="2160671"/>
            <a:ext cx="7344815" cy="3420395"/>
            <a:chOff x="2565578" y="3769698"/>
            <a:chExt cx="6100944" cy="2556300"/>
          </a:xfrm>
          <a:solidFill>
            <a:schemeClr val="accent3">
              <a:lumMod val="60000"/>
              <a:lumOff val="40000"/>
            </a:schemeClr>
          </a:solidFill>
        </p:grpSpPr>
        <p:sp>
          <p:nvSpPr>
            <p:cNvPr id="5" name="Rectangle 4">
              <a:extLst>
                <a:ext uri="{FF2B5EF4-FFF2-40B4-BE49-F238E27FC236}">
                  <a16:creationId xmlns:a16="http://schemas.microsoft.com/office/drawing/2014/main" id="{4C8BB668-F599-4458-B687-84A589CA9D28}"/>
                </a:ext>
              </a:extLst>
            </p:cNvPr>
            <p:cNvSpPr/>
            <p:nvPr/>
          </p:nvSpPr>
          <p:spPr>
            <a:xfrm>
              <a:off x="2565578" y="3770160"/>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Extract 5% (population-weighted) sample of full prediction dataset</a:t>
              </a:r>
              <a:endParaRPr kumimoji="0" lang="en-GB" sz="7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Rectangle 5">
              <a:extLst>
                <a:ext uri="{FF2B5EF4-FFF2-40B4-BE49-F238E27FC236}">
                  <a16:creationId xmlns:a16="http://schemas.microsoft.com/office/drawing/2014/main" id="{BAB66F55-F7DC-4ADA-B5D5-DC1B5952345A}"/>
                </a:ext>
              </a:extLst>
            </p:cNvPr>
            <p:cNvSpPr/>
            <p:nvPr/>
          </p:nvSpPr>
          <p:spPr>
            <a:xfrm>
              <a:off x="4716050" y="3769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Run the optimised classification model on the sampled dataset for each scenario </a:t>
              </a:r>
              <a:endParaRPr kumimoji="0" lang="en-GB" sz="7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7" name="Rectangle 6">
              <a:extLst>
                <a:ext uri="{FF2B5EF4-FFF2-40B4-BE49-F238E27FC236}">
                  <a16:creationId xmlns:a16="http://schemas.microsoft.com/office/drawing/2014/main" id="{86DAF29C-C303-4372-8CF2-722A53198D1E}"/>
                </a:ext>
              </a:extLst>
            </p:cNvPr>
            <p:cNvSpPr/>
            <p:nvPr/>
          </p:nvSpPr>
          <p:spPr>
            <a:xfrm>
              <a:off x="6866522" y="3769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Multiply the number of predicted theft instances by the average volume of theft per scenario</a:t>
              </a:r>
              <a:endParaRPr kumimoji="0" lang="en-GB" sz="7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8" name="Rectangle 7">
              <a:extLst>
                <a:ext uri="{FF2B5EF4-FFF2-40B4-BE49-F238E27FC236}">
                  <a16:creationId xmlns:a16="http://schemas.microsoft.com/office/drawing/2014/main" id="{CA8640CA-BD4B-4B7E-9A07-B0314C4D6E3B}"/>
                </a:ext>
              </a:extLst>
            </p:cNvPr>
            <p:cNvSpPr/>
            <p:nvPr/>
          </p:nvSpPr>
          <p:spPr>
            <a:xfrm>
              <a:off x="2565578" y="52459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4. Extrapolate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Multiply volumes by 20 to extrapolate the 5% sample to the wider GB population</a:t>
              </a:r>
              <a:endParaRPr kumimoji="0" lang="en-GB" sz="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9" name="Rectangle 8">
              <a:extLst>
                <a:ext uri="{FF2B5EF4-FFF2-40B4-BE49-F238E27FC236}">
                  <a16:creationId xmlns:a16="http://schemas.microsoft.com/office/drawing/2014/main" id="{DC099BC5-5524-41A6-914B-4C6789B6C987}"/>
                </a:ext>
              </a:extLst>
            </p:cNvPr>
            <p:cNvSpPr/>
            <p:nvPr/>
          </p:nvSpPr>
          <p:spPr>
            <a:xfrm>
              <a:off x="4716050" y="5241839"/>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6. Annualise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Divide estimated theft volumes by the assumed time period over which the thefts occurred </a:t>
              </a:r>
              <a:endParaRPr kumimoji="0" lang="en-GB" sz="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 name="Rectangle 9">
              <a:extLst>
                <a:ext uri="{FF2B5EF4-FFF2-40B4-BE49-F238E27FC236}">
                  <a16:creationId xmlns:a16="http://schemas.microsoft.com/office/drawing/2014/main" id="{60142ED5-4D62-4876-BF8F-F34FF2EEECCA}"/>
                </a:ext>
              </a:extLst>
            </p:cNvPr>
            <p:cNvSpPr/>
            <p:nvPr/>
          </p:nvSpPr>
          <p:spPr>
            <a:xfrm>
              <a:off x="6866522" y="5241839"/>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6. Convert to Costs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Use 2022 current cap prices for electricity and gas to convert volumes to cost</a:t>
              </a:r>
              <a:endParaRPr kumimoji="0" lang="en-GB" sz="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cxnSp>
          <p:nvCxnSpPr>
            <p:cNvPr id="11" name="Straight Arrow Connector 10">
              <a:extLst>
                <a:ext uri="{FF2B5EF4-FFF2-40B4-BE49-F238E27FC236}">
                  <a16:creationId xmlns:a16="http://schemas.microsoft.com/office/drawing/2014/main" id="{8E6800C3-DE4A-4867-A116-F6588370DBB7}"/>
                </a:ext>
              </a:extLst>
            </p:cNvPr>
            <p:cNvCxnSpPr>
              <a:stCxn id="5" idx="3"/>
              <a:endCxn id="6" idx="1"/>
            </p:cNvCxnSpPr>
            <p:nvPr/>
          </p:nvCxnSpPr>
          <p:spPr>
            <a:xfrm flipV="1">
              <a:off x="4365578" y="4309698"/>
              <a:ext cx="350472" cy="462"/>
            </a:xfrm>
            <a:prstGeom prst="straightConnector1">
              <a:avLst/>
            </a:prstGeom>
            <a:grpFill/>
            <a:ln>
              <a:solidFill>
                <a:schemeClr val="tx2">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2" name="Straight Arrow Connector 11">
              <a:extLst>
                <a:ext uri="{FF2B5EF4-FFF2-40B4-BE49-F238E27FC236}">
                  <a16:creationId xmlns:a16="http://schemas.microsoft.com/office/drawing/2014/main" id="{2E4F7A56-7999-4DE8-940C-D3AA2143951B}"/>
                </a:ext>
              </a:extLst>
            </p:cNvPr>
            <p:cNvCxnSpPr>
              <a:cxnSpLocks/>
              <a:stCxn id="6" idx="3"/>
              <a:endCxn id="7" idx="1"/>
            </p:cNvCxnSpPr>
            <p:nvPr/>
          </p:nvCxnSpPr>
          <p:spPr>
            <a:xfrm>
              <a:off x="6516050" y="4309698"/>
              <a:ext cx="350472" cy="0"/>
            </a:xfrm>
            <a:prstGeom prst="straightConnector1">
              <a:avLst/>
            </a:prstGeom>
            <a:grpFill/>
            <a:ln>
              <a:solidFill>
                <a:schemeClr val="tx2">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9DF3EC9E-D108-4709-94BE-D8B2A8F57C31}"/>
                </a:ext>
              </a:extLst>
            </p:cNvPr>
            <p:cNvCxnSpPr/>
            <p:nvPr/>
          </p:nvCxnSpPr>
          <p:spPr>
            <a:xfrm flipV="1">
              <a:off x="4367808" y="5805264"/>
              <a:ext cx="350472" cy="462"/>
            </a:xfrm>
            <a:prstGeom prst="straightConnector1">
              <a:avLst/>
            </a:prstGeom>
            <a:grpFill/>
            <a:ln>
              <a:solidFill>
                <a:schemeClr val="tx2">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D044E70E-DD49-41A6-A2E5-2BA71A6773DF}"/>
                </a:ext>
              </a:extLst>
            </p:cNvPr>
            <p:cNvCxnSpPr>
              <a:cxnSpLocks/>
            </p:cNvCxnSpPr>
            <p:nvPr/>
          </p:nvCxnSpPr>
          <p:spPr>
            <a:xfrm>
              <a:off x="6518280" y="5805264"/>
              <a:ext cx="350472" cy="0"/>
            </a:xfrm>
            <a:prstGeom prst="straightConnector1">
              <a:avLst/>
            </a:prstGeom>
            <a:grpFill/>
            <a:ln>
              <a:solidFill>
                <a:schemeClr val="tx2">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5" name="Connector: Elbow 14">
              <a:extLst>
                <a:ext uri="{FF2B5EF4-FFF2-40B4-BE49-F238E27FC236}">
                  <a16:creationId xmlns:a16="http://schemas.microsoft.com/office/drawing/2014/main" id="{00CD9C82-57A7-4960-9F74-459BD986112F}"/>
                </a:ext>
              </a:extLst>
            </p:cNvPr>
            <p:cNvCxnSpPr>
              <a:stCxn id="7" idx="3"/>
              <a:endCxn id="8" idx="1"/>
            </p:cNvCxnSpPr>
            <p:nvPr/>
          </p:nvCxnSpPr>
          <p:spPr>
            <a:xfrm flipH="1">
              <a:off x="2565578" y="4309698"/>
              <a:ext cx="6100944" cy="1476300"/>
            </a:xfrm>
            <a:prstGeom prst="bentConnector5">
              <a:avLst>
                <a:gd name="adj1" fmla="val -3747"/>
                <a:gd name="adj2" fmla="val 50000"/>
                <a:gd name="adj3" fmla="val 103747"/>
              </a:avLst>
            </a:prstGeom>
            <a:grpFill/>
            <a:ln>
              <a:solidFill>
                <a:schemeClr val="tx2">
                  <a:lumMod val="50000"/>
                </a:schemeClr>
              </a:solidFill>
              <a:tailEnd type="triangle"/>
            </a:ln>
          </p:spPr>
          <p:style>
            <a:lnRef idx="1">
              <a:schemeClr val="accent6"/>
            </a:lnRef>
            <a:fillRef idx="0">
              <a:schemeClr val="accent6"/>
            </a:fillRef>
            <a:effectRef idx="0">
              <a:schemeClr val="accent6"/>
            </a:effectRef>
            <a:fontRef idx="minor">
              <a:schemeClr val="tx1"/>
            </a:fontRef>
          </p:style>
        </p:cxnSp>
      </p:grpSp>
      <p:sp>
        <p:nvSpPr>
          <p:cNvPr id="16" name="Rectangle 15">
            <a:extLst>
              <a:ext uri="{FF2B5EF4-FFF2-40B4-BE49-F238E27FC236}">
                <a16:creationId xmlns:a16="http://schemas.microsoft.com/office/drawing/2014/main" id="{2C684455-EB5C-4C6A-81D5-DCD5D92688EB}"/>
              </a:ext>
            </a:extLst>
          </p:cNvPr>
          <p:cNvSpPr/>
          <p:nvPr/>
        </p:nvSpPr>
        <p:spPr>
          <a:xfrm>
            <a:off x="1974063" y="2160070"/>
            <a:ext cx="2166987" cy="57788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pic>
        <p:nvPicPr>
          <p:cNvPr id="18" name="Graphic 17" descr="Normal Distribution outline">
            <a:extLst>
              <a:ext uri="{FF2B5EF4-FFF2-40B4-BE49-F238E27FC236}">
                <a16:creationId xmlns:a16="http://schemas.microsoft.com/office/drawing/2014/main" id="{0DC5B9BA-99ED-4B76-B1B3-770ACB5358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7967" y="3183720"/>
            <a:ext cx="444224" cy="444224"/>
          </a:xfrm>
          <a:prstGeom prst="rect">
            <a:avLst/>
          </a:prstGeom>
        </p:spPr>
      </p:pic>
      <p:sp>
        <p:nvSpPr>
          <p:cNvPr id="20" name="Rectangle 19">
            <a:extLst>
              <a:ext uri="{FF2B5EF4-FFF2-40B4-BE49-F238E27FC236}">
                <a16:creationId xmlns:a16="http://schemas.microsoft.com/office/drawing/2014/main" id="{495AE324-3C59-416F-848D-7C795921EE92}"/>
              </a:ext>
            </a:extLst>
          </p:cNvPr>
          <p:cNvSpPr/>
          <p:nvPr/>
        </p:nvSpPr>
        <p:spPr>
          <a:xfrm>
            <a:off x="4562977" y="2156666"/>
            <a:ext cx="2166987" cy="58191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Rectangle 20">
            <a:extLst>
              <a:ext uri="{FF2B5EF4-FFF2-40B4-BE49-F238E27FC236}">
                <a16:creationId xmlns:a16="http://schemas.microsoft.com/office/drawing/2014/main" id="{2F3F4BBB-4226-4840-B431-83BE1B8D046E}"/>
              </a:ext>
            </a:extLst>
          </p:cNvPr>
          <p:cNvSpPr/>
          <p:nvPr/>
        </p:nvSpPr>
        <p:spPr>
          <a:xfrm>
            <a:off x="7157987" y="2167408"/>
            <a:ext cx="2166987" cy="58191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2" name="Rectangle 21">
            <a:extLst>
              <a:ext uri="{FF2B5EF4-FFF2-40B4-BE49-F238E27FC236}">
                <a16:creationId xmlns:a16="http://schemas.microsoft.com/office/drawing/2014/main" id="{9C974657-480A-4694-B046-ECFB24870A1B}"/>
              </a:ext>
            </a:extLst>
          </p:cNvPr>
          <p:cNvSpPr/>
          <p:nvPr/>
        </p:nvSpPr>
        <p:spPr>
          <a:xfrm>
            <a:off x="1974063" y="4135435"/>
            <a:ext cx="2166987" cy="58191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3" name="Rectangle 22">
            <a:extLst>
              <a:ext uri="{FF2B5EF4-FFF2-40B4-BE49-F238E27FC236}">
                <a16:creationId xmlns:a16="http://schemas.microsoft.com/office/drawing/2014/main" id="{17C3E4A3-3DA0-4F30-8B78-727CC3112D96}"/>
              </a:ext>
            </a:extLst>
          </p:cNvPr>
          <p:cNvSpPr/>
          <p:nvPr/>
        </p:nvSpPr>
        <p:spPr>
          <a:xfrm>
            <a:off x="4562976" y="4124130"/>
            <a:ext cx="2166987" cy="58191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Rectangle 23">
            <a:extLst>
              <a:ext uri="{FF2B5EF4-FFF2-40B4-BE49-F238E27FC236}">
                <a16:creationId xmlns:a16="http://schemas.microsoft.com/office/drawing/2014/main" id="{5CB2F621-5160-4946-821B-1218D5CF3F84}"/>
              </a:ext>
            </a:extLst>
          </p:cNvPr>
          <p:cNvSpPr/>
          <p:nvPr/>
        </p:nvSpPr>
        <p:spPr>
          <a:xfrm>
            <a:off x="7151891" y="4133364"/>
            <a:ext cx="2166987" cy="58191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pic>
        <p:nvPicPr>
          <p:cNvPr id="1026" name="Picture 2">
            <a:extLst>
              <a:ext uri="{FF2B5EF4-FFF2-40B4-BE49-F238E27FC236}">
                <a16:creationId xmlns:a16="http://schemas.microsoft.com/office/drawing/2014/main" id="{0BEF7160-0565-4327-94BE-AEA19BC45565}"/>
              </a:ext>
            </a:extLst>
          </p:cNvPr>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664228" y="3253123"/>
            <a:ext cx="296946" cy="29694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9CE09E8-566E-4F89-8AD7-1CB319AF5D37}"/>
              </a:ext>
            </a:extLst>
          </p:cNvPr>
          <p:cNvSpPr txBox="1"/>
          <p:nvPr/>
        </p:nvSpPr>
        <p:spPr>
          <a:xfrm>
            <a:off x="4839691" y="2283361"/>
            <a:ext cx="153943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 Run Model</a:t>
            </a:r>
          </a:p>
        </p:txBody>
      </p:sp>
      <p:sp>
        <p:nvSpPr>
          <p:cNvPr id="28" name="TextBox 27">
            <a:extLst>
              <a:ext uri="{FF2B5EF4-FFF2-40B4-BE49-F238E27FC236}">
                <a16:creationId xmlns:a16="http://schemas.microsoft.com/office/drawing/2014/main" id="{570E45E1-F1C1-4581-ABC8-489E110ADAF9}"/>
              </a:ext>
            </a:extLst>
          </p:cNvPr>
          <p:cNvSpPr txBox="1"/>
          <p:nvPr/>
        </p:nvSpPr>
        <p:spPr>
          <a:xfrm>
            <a:off x="2569859" y="2277949"/>
            <a:ext cx="94234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Sampling</a:t>
            </a:r>
          </a:p>
        </p:txBody>
      </p:sp>
      <p:sp>
        <p:nvSpPr>
          <p:cNvPr id="31" name="TextBox 30">
            <a:extLst>
              <a:ext uri="{FF2B5EF4-FFF2-40B4-BE49-F238E27FC236}">
                <a16:creationId xmlns:a16="http://schemas.microsoft.com/office/drawing/2014/main" id="{1175F039-F412-40D1-9943-41A8E2067222}"/>
              </a:ext>
            </a:extLst>
          </p:cNvPr>
          <p:cNvSpPr txBox="1"/>
          <p:nvPr/>
        </p:nvSpPr>
        <p:spPr>
          <a:xfrm>
            <a:off x="7562801" y="2279402"/>
            <a:ext cx="157455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Convert to Volume</a:t>
            </a:r>
          </a:p>
        </p:txBody>
      </p:sp>
      <p:pic>
        <p:nvPicPr>
          <p:cNvPr id="1028" name="Picture 4">
            <a:extLst>
              <a:ext uri="{FF2B5EF4-FFF2-40B4-BE49-F238E27FC236}">
                <a16:creationId xmlns:a16="http://schemas.microsoft.com/office/drawing/2014/main" id="{D84A607A-570E-42F0-8313-2B55591798D9}"/>
              </a:ext>
            </a:extLst>
          </p:cNvPr>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279166" y="3274012"/>
            <a:ext cx="292639" cy="29263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46C5D42-1DD8-4D05-964D-1AA442BE6A0A}"/>
              </a:ext>
            </a:extLst>
          </p:cNvPr>
          <p:cNvSpPr txBox="1"/>
          <p:nvPr/>
        </p:nvSpPr>
        <p:spPr>
          <a:xfrm>
            <a:off x="2071930" y="2185615"/>
            <a:ext cx="40006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67A70"/>
                </a:solidFill>
                <a:effectLst/>
                <a:uLnTx/>
                <a:uFillTx/>
                <a:latin typeface="Roboto" panose="02000000000000000000" pitchFamily="2" charset="0"/>
                <a:ea typeface="Roboto" panose="02000000000000000000" pitchFamily="2" charset="0"/>
                <a:cs typeface="+mn-cs"/>
              </a:rPr>
              <a:t>1</a:t>
            </a:r>
          </a:p>
        </p:txBody>
      </p:sp>
      <p:sp>
        <p:nvSpPr>
          <p:cNvPr id="35" name="TextBox 34">
            <a:extLst>
              <a:ext uri="{FF2B5EF4-FFF2-40B4-BE49-F238E27FC236}">
                <a16:creationId xmlns:a16="http://schemas.microsoft.com/office/drawing/2014/main" id="{8E507D57-168D-448A-AA9D-EF33E687A7B9}"/>
              </a:ext>
            </a:extLst>
          </p:cNvPr>
          <p:cNvSpPr txBox="1"/>
          <p:nvPr/>
        </p:nvSpPr>
        <p:spPr>
          <a:xfrm>
            <a:off x="4664228" y="2204865"/>
            <a:ext cx="40006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67A70"/>
                </a:solidFill>
                <a:effectLst/>
                <a:uLnTx/>
                <a:uFillTx/>
                <a:latin typeface="Roboto" panose="02000000000000000000" pitchFamily="2" charset="0"/>
                <a:ea typeface="Roboto" panose="02000000000000000000" pitchFamily="2" charset="0"/>
                <a:cs typeface="+mn-cs"/>
              </a:rPr>
              <a:t>2</a:t>
            </a:r>
          </a:p>
        </p:txBody>
      </p:sp>
      <p:sp>
        <p:nvSpPr>
          <p:cNvPr id="36" name="TextBox 35">
            <a:extLst>
              <a:ext uri="{FF2B5EF4-FFF2-40B4-BE49-F238E27FC236}">
                <a16:creationId xmlns:a16="http://schemas.microsoft.com/office/drawing/2014/main" id="{69E8E58B-C01A-4C45-9456-7407ADDE0EBA}"/>
              </a:ext>
            </a:extLst>
          </p:cNvPr>
          <p:cNvSpPr txBox="1"/>
          <p:nvPr/>
        </p:nvSpPr>
        <p:spPr>
          <a:xfrm>
            <a:off x="7162739" y="2213572"/>
            <a:ext cx="40006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67A70"/>
                </a:solidFill>
                <a:effectLst/>
                <a:uLnTx/>
                <a:uFillTx/>
                <a:latin typeface="Roboto" panose="02000000000000000000" pitchFamily="2" charset="0"/>
                <a:ea typeface="Roboto" panose="02000000000000000000" pitchFamily="2" charset="0"/>
                <a:cs typeface="+mn-cs"/>
              </a:rPr>
              <a:t>3</a:t>
            </a:r>
          </a:p>
        </p:txBody>
      </p:sp>
      <p:sp>
        <p:nvSpPr>
          <p:cNvPr id="37" name="TextBox 36">
            <a:extLst>
              <a:ext uri="{FF2B5EF4-FFF2-40B4-BE49-F238E27FC236}">
                <a16:creationId xmlns:a16="http://schemas.microsoft.com/office/drawing/2014/main" id="{EA3452C6-3416-4707-8E40-F85CD516D43A}"/>
              </a:ext>
            </a:extLst>
          </p:cNvPr>
          <p:cNvSpPr txBox="1"/>
          <p:nvPr/>
        </p:nvSpPr>
        <p:spPr>
          <a:xfrm>
            <a:off x="4839691" y="4286110"/>
            <a:ext cx="153943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Annualise</a:t>
            </a:r>
          </a:p>
        </p:txBody>
      </p:sp>
      <p:sp>
        <p:nvSpPr>
          <p:cNvPr id="38" name="TextBox 37">
            <a:extLst>
              <a:ext uri="{FF2B5EF4-FFF2-40B4-BE49-F238E27FC236}">
                <a16:creationId xmlns:a16="http://schemas.microsoft.com/office/drawing/2014/main" id="{EFE3FE65-D746-473F-AD87-D72DA283E048}"/>
              </a:ext>
            </a:extLst>
          </p:cNvPr>
          <p:cNvSpPr txBox="1"/>
          <p:nvPr/>
        </p:nvSpPr>
        <p:spPr>
          <a:xfrm>
            <a:off x="2569859" y="4280698"/>
            <a:ext cx="111621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Extrapolate</a:t>
            </a:r>
          </a:p>
        </p:txBody>
      </p:sp>
      <p:sp>
        <p:nvSpPr>
          <p:cNvPr id="39" name="TextBox 38">
            <a:extLst>
              <a:ext uri="{FF2B5EF4-FFF2-40B4-BE49-F238E27FC236}">
                <a16:creationId xmlns:a16="http://schemas.microsoft.com/office/drawing/2014/main" id="{E2E552CE-B945-4E67-A42E-7FDA2025DFDB}"/>
              </a:ext>
            </a:extLst>
          </p:cNvPr>
          <p:cNvSpPr txBox="1"/>
          <p:nvPr/>
        </p:nvSpPr>
        <p:spPr>
          <a:xfrm>
            <a:off x="7448106" y="4280698"/>
            <a:ext cx="157455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Convert to cost</a:t>
            </a:r>
          </a:p>
        </p:txBody>
      </p:sp>
      <p:sp>
        <p:nvSpPr>
          <p:cNvPr id="40" name="TextBox 39">
            <a:extLst>
              <a:ext uri="{FF2B5EF4-FFF2-40B4-BE49-F238E27FC236}">
                <a16:creationId xmlns:a16="http://schemas.microsoft.com/office/drawing/2014/main" id="{F3A416C4-A34B-4C45-BE55-455591C2B141}"/>
              </a:ext>
            </a:extLst>
          </p:cNvPr>
          <p:cNvSpPr txBox="1"/>
          <p:nvPr/>
        </p:nvSpPr>
        <p:spPr>
          <a:xfrm>
            <a:off x="2071930" y="4188364"/>
            <a:ext cx="40006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67A70"/>
                </a:solidFill>
                <a:effectLst/>
                <a:uLnTx/>
                <a:uFillTx/>
                <a:latin typeface="Roboto" panose="02000000000000000000" pitchFamily="2" charset="0"/>
                <a:ea typeface="Roboto" panose="02000000000000000000" pitchFamily="2" charset="0"/>
                <a:cs typeface="+mn-cs"/>
              </a:rPr>
              <a:t>4</a:t>
            </a:r>
          </a:p>
        </p:txBody>
      </p:sp>
      <p:sp>
        <p:nvSpPr>
          <p:cNvPr id="41" name="TextBox 40">
            <a:extLst>
              <a:ext uri="{FF2B5EF4-FFF2-40B4-BE49-F238E27FC236}">
                <a16:creationId xmlns:a16="http://schemas.microsoft.com/office/drawing/2014/main" id="{65251330-A031-4950-AD48-3B8C06DF29D0}"/>
              </a:ext>
            </a:extLst>
          </p:cNvPr>
          <p:cNvSpPr txBox="1"/>
          <p:nvPr/>
        </p:nvSpPr>
        <p:spPr>
          <a:xfrm>
            <a:off x="4664228" y="4207614"/>
            <a:ext cx="40006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67A70"/>
                </a:solidFill>
                <a:effectLst/>
                <a:uLnTx/>
                <a:uFillTx/>
                <a:latin typeface="Roboto" panose="02000000000000000000" pitchFamily="2" charset="0"/>
                <a:ea typeface="Roboto" panose="02000000000000000000" pitchFamily="2" charset="0"/>
                <a:cs typeface="+mn-cs"/>
              </a:rPr>
              <a:t>5</a:t>
            </a:r>
          </a:p>
        </p:txBody>
      </p:sp>
      <p:sp>
        <p:nvSpPr>
          <p:cNvPr id="42" name="TextBox 41">
            <a:extLst>
              <a:ext uri="{FF2B5EF4-FFF2-40B4-BE49-F238E27FC236}">
                <a16:creationId xmlns:a16="http://schemas.microsoft.com/office/drawing/2014/main" id="{D295FC6A-68C4-40A8-BAB0-F8F2A2341009}"/>
              </a:ext>
            </a:extLst>
          </p:cNvPr>
          <p:cNvSpPr txBox="1"/>
          <p:nvPr/>
        </p:nvSpPr>
        <p:spPr>
          <a:xfrm>
            <a:off x="7162739" y="4216321"/>
            <a:ext cx="40006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67A70"/>
                </a:solidFill>
                <a:effectLst/>
                <a:uLnTx/>
                <a:uFillTx/>
                <a:latin typeface="Roboto" panose="02000000000000000000" pitchFamily="2" charset="0"/>
                <a:ea typeface="Roboto" panose="02000000000000000000" pitchFamily="2" charset="0"/>
                <a:cs typeface="+mn-cs"/>
              </a:rPr>
              <a:t>6</a:t>
            </a:r>
          </a:p>
        </p:txBody>
      </p:sp>
      <p:pic>
        <p:nvPicPr>
          <p:cNvPr id="1032" name="Picture 8">
            <a:extLst>
              <a:ext uri="{FF2B5EF4-FFF2-40B4-BE49-F238E27FC236}">
                <a16:creationId xmlns:a16="http://schemas.microsoft.com/office/drawing/2014/main" id="{FED0EDCD-E5F3-4F7D-8B16-054CCAF02984}"/>
              </a:ext>
            </a:extLst>
          </p:cNvPr>
          <p:cNvPicPr>
            <a:picLocks noChangeAspect="1" noChangeArrowheads="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071930" y="5241660"/>
            <a:ext cx="291899" cy="2918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E19ECD3-0081-45A8-A706-BF6101A6468C}"/>
              </a:ext>
            </a:extLst>
          </p:cNvPr>
          <p:cNvPicPr>
            <a:picLocks noChangeAspect="1" noChangeArrowheads="1"/>
          </p:cNvPicPr>
          <p:nvPr/>
        </p:nvPicPr>
        <p:blipFill>
          <a:blip r:embed="rId11">
            <a:duotone>
              <a:schemeClr val="bg2">
                <a:shade val="45000"/>
                <a:satMod val="135000"/>
              </a:schemeClr>
              <a:prstClr val="white"/>
            </a:duotone>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672770" y="5241660"/>
            <a:ext cx="333841" cy="3338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4D7D614-B298-4149-B150-BF8E0CD6578C}"/>
              </a:ext>
            </a:extLst>
          </p:cNvPr>
          <p:cNvPicPr>
            <a:picLocks noChangeAspect="1" noChangeArrowheads="1"/>
          </p:cNvPicPr>
          <p:nvPr/>
        </p:nvPicPr>
        <p:blipFill>
          <a:blip r:embed="rId13">
            <a:duotone>
              <a:schemeClr val="bg2">
                <a:shade val="45000"/>
                <a:satMod val="135000"/>
              </a:schemeClr>
              <a:prstClr val="white"/>
            </a:duotone>
            <a:extLst>
              <a:ext uri="{BEBA8EAE-BF5A-486C-A8C5-ECC9F3942E4B}">
                <a14:imgProps xmlns:a14="http://schemas.microsoft.com/office/drawing/2010/main">
                  <a14:imgLayer r:embed="rId1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149206" y="5172218"/>
            <a:ext cx="421928" cy="42192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green and white logo&#10;&#10;Description automatically generated with low confidence">
            <a:extLst>
              <a:ext uri="{FF2B5EF4-FFF2-40B4-BE49-F238E27FC236}">
                <a16:creationId xmlns:a16="http://schemas.microsoft.com/office/drawing/2014/main" id="{52CD12F7-299C-4328-B54F-516254AC523E}"/>
              </a:ext>
            </a:extLst>
          </p:cNvPr>
          <p:cNvPicPr>
            <a:picLocks noChangeAspect="1"/>
          </p:cNvPicPr>
          <p:nvPr/>
        </p:nvPicPr>
        <p:blipFill rotWithShape="1">
          <a:blip r:embed="rId15">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44" name="Freeform: Shape 43">
            <a:extLst>
              <a:ext uri="{FF2B5EF4-FFF2-40B4-BE49-F238E27FC236}">
                <a16:creationId xmlns:a16="http://schemas.microsoft.com/office/drawing/2014/main" id="{371AF66A-1A3E-46C1-8937-E622FA39394F}"/>
              </a:ext>
            </a:extLst>
          </p:cNvPr>
          <p:cNvSpPr/>
          <p:nvPr/>
        </p:nvSpPr>
        <p:spPr>
          <a:xfrm rot="16200000">
            <a:off x="3630379" y="2838962"/>
            <a:ext cx="397348" cy="7658101"/>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B6D58F3-CAE0-4F1D-A7B2-809F6704F169}"/>
              </a:ext>
            </a:extLst>
          </p:cNvPr>
          <p:cNvSpPr/>
          <p:nvPr/>
        </p:nvSpPr>
        <p:spPr>
          <a:xfrm rot="16200000">
            <a:off x="9208254" y="4878620"/>
            <a:ext cx="403522" cy="3572610"/>
          </a:xfrm>
          <a:custGeom>
            <a:avLst/>
            <a:gdLst>
              <a:gd name="connsiteX0" fmla="*/ 403512 w 403522"/>
              <a:gd name="connsiteY0" fmla="*/ 2294606 h 3572610"/>
              <a:gd name="connsiteX1" fmla="*/ 394570 w 403522"/>
              <a:gd name="connsiteY1" fmla="*/ 3072684 h 3572610"/>
              <a:gd name="connsiteX2" fmla="*/ 394315 w 403522"/>
              <a:gd name="connsiteY2" fmla="*/ 3572610 h 3572610"/>
              <a:gd name="connsiteX3" fmla="*/ 0 w 403522"/>
              <a:gd name="connsiteY3" fmla="*/ 3572610 h 3572610"/>
              <a:gd name="connsiteX4" fmla="*/ 0 w 403522"/>
              <a:gd name="connsiteY4" fmla="*/ 0 h 3572610"/>
              <a:gd name="connsiteX5" fmla="*/ 397942 w 403522"/>
              <a:gd name="connsiteY5" fmla="*/ 3054 h 3572610"/>
              <a:gd name="connsiteX6" fmla="*/ 397268 w 403522"/>
              <a:gd name="connsiteY6" fmla="*/ 624262 h 3572610"/>
              <a:gd name="connsiteX7" fmla="*/ 389183 w 403522"/>
              <a:gd name="connsiteY7" fmla="*/ 1426922 h 3572610"/>
              <a:gd name="connsiteX8" fmla="*/ 174677 w 403522"/>
              <a:gd name="connsiteY8" fmla="*/ 1855040 h 3572610"/>
              <a:gd name="connsiteX9" fmla="*/ 403512 w 403522"/>
              <a:gd name="connsiteY9" fmla="*/ 2294606 h 357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3572610">
                <a:moveTo>
                  <a:pt x="403512" y="2294606"/>
                </a:moveTo>
                <a:cubicBezTo>
                  <a:pt x="403892" y="2365068"/>
                  <a:pt x="394190" y="3002222"/>
                  <a:pt x="394570" y="3072684"/>
                </a:cubicBezTo>
                <a:lnTo>
                  <a:pt x="394315" y="3572610"/>
                </a:lnTo>
                <a:lnTo>
                  <a:pt x="0" y="3572610"/>
                </a:lnTo>
                <a:lnTo>
                  <a:pt x="0" y="0"/>
                </a:lnTo>
                <a:lnTo>
                  <a:pt x="397942" y="3054"/>
                </a:lnTo>
                <a:lnTo>
                  <a:pt x="397268" y="624262"/>
                </a:lnTo>
                <a:cubicBezTo>
                  <a:pt x="396663" y="782272"/>
                  <a:pt x="389788" y="1317776"/>
                  <a:pt x="389183" y="1426922"/>
                </a:cubicBezTo>
                <a:cubicBezTo>
                  <a:pt x="388601" y="1798254"/>
                  <a:pt x="249759" y="1662800"/>
                  <a:pt x="174677" y="1855040"/>
                </a:cubicBezTo>
                <a:cubicBezTo>
                  <a:pt x="253901" y="2054896"/>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35A2FB37-D516-46F8-B130-FB8777FD4030}"/>
              </a:ext>
            </a:extLst>
          </p:cNvPr>
          <p:cNvGrpSpPr/>
          <p:nvPr/>
        </p:nvGrpSpPr>
        <p:grpSpPr>
          <a:xfrm>
            <a:off x="1484731" y="6493122"/>
            <a:ext cx="301498" cy="261097"/>
            <a:chOff x="2401932" y="6512188"/>
            <a:chExt cx="301498" cy="261097"/>
          </a:xfrm>
        </p:grpSpPr>
        <p:sp>
          <p:nvSpPr>
            <p:cNvPr id="47" name="Teardrop 46">
              <a:extLst>
                <a:ext uri="{FF2B5EF4-FFF2-40B4-BE49-F238E27FC236}">
                  <a16:creationId xmlns:a16="http://schemas.microsoft.com/office/drawing/2014/main" id="{3C6411C8-DF0D-4CAE-BBEA-936B28E14B1B}"/>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D6B0317C-3E18-4CEE-9434-D7030C5F3D1F}"/>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2</a:t>
              </a:r>
            </a:p>
          </p:txBody>
        </p:sp>
      </p:grpSp>
      <p:grpSp>
        <p:nvGrpSpPr>
          <p:cNvPr id="49" name="Group 48">
            <a:extLst>
              <a:ext uri="{FF2B5EF4-FFF2-40B4-BE49-F238E27FC236}">
                <a16:creationId xmlns:a16="http://schemas.microsoft.com/office/drawing/2014/main" id="{C6179D6D-1E8E-4729-9FBA-0F6E66E44CAB}"/>
              </a:ext>
            </a:extLst>
          </p:cNvPr>
          <p:cNvGrpSpPr/>
          <p:nvPr/>
        </p:nvGrpSpPr>
        <p:grpSpPr>
          <a:xfrm>
            <a:off x="500451" y="6495946"/>
            <a:ext cx="301498" cy="261097"/>
            <a:chOff x="2401932" y="6512188"/>
            <a:chExt cx="301498" cy="261097"/>
          </a:xfrm>
        </p:grpSpPr>
        <p:sp>
          <p:nvSpPr>
            <p:cNvPr id="50" name="Teardrop 49">
              <a:extLst>
                <a:ext uri="{FF2B5EF4-FFF2-40B4-BE49-F238E27FC236}">
                  <a16:creationId xmlns:a16="http://schemas.microsoft.com/office/drawing/2014/main" id="{906C6E96-F41F-44F0-8761-34AF53DF00D7}"/>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81513ACB-C087-45A8-8638-950B20F2630B}"/>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t>
              </a:r>
            </a:p>
          </p:txBody>
        </p:sp>
      </p:grpSp>
      <p:grpSp>
        <p:nvGrpSpPr>
          <p:cNvPr id="52" name="Group 51">
            <a:extLst>
              <a:ext uri="{FF2B5EF4-FFF2-40B4-BE49-F238E27FC236}">
                <a16:creationId xmlns:a16="http://schemas.microsoft.com/office/drawing/2014/main" id="{DCB980A1-3529-4F64-A46E-1CBB3161CDC7}"/>
              </a:ext>
            </a:extLst>
          </p:cNvPr>
          <p:cNvGrpSpPr/>
          <p:nvPr/>
        </p:nvGrpSpPr>
        <p:grpSpPr>
          <a:xfrm>
            <a:off x="3673665" y="6492355"/>
            <a:ext cx="301498" cy="261097"/>
            <a:chOff x="2401932" y="6512188"/>
            <a:chExt cx="301498" cy="261097"/>
          </a:xfrm>
        </p:grpSpPr>
        <p:sp>
          <p:nvSpPr>
            <p:cNvPr id="53" name="Teardrop 52">
              <a:extLst>
                <a:ext uri="{FF2B5EF4-FFF2-40B4-BE49-F238E27FC236}">
                  <a16:creationId xmlns:a16="http://schemas.microsoft.com/office/drawing/2014/main" id="{A719D8FE-B0CB-42DD-9834-A5D19FF709CD}"/>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4C01BB38-79F6-404A-A3D1-38A786740D5A}"/>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grpSp>
      <p:grpSp>
        <p:nvGrpSpPr>
          <p:cNvPr id="55" name="Group 54">
            <a:extLst>
              <a:ext uri="{FF2B5EF4-FFF2-40B4-BE49-F238E27FC236}">
                <a16:creationId xmlns:a16="http://schemas.microsoft.com/office/drawing/2014/main" id="{534A8BD0-7AC9-46E2-AABC-D38E04A01938}"/>
              </a:ext>
            </a:extLst>
          </p:cNvPr>
          <p:cNvGrpSpPr/>
          <p:nvPr/>
        </p:nvGrpSpPr>
        <p:grpSpPr>
          <a:xfrm>
            <a:off x="2591564" y="6489531"/>
            <a:ext cx="301498" cy="261097"/>
            <a:chOff x="2401932" y="6512188"/>
            <a:chExt cx="301498" cy="261097"/>
          </a:xfrm>
        </p:grpSpPr>
        <p:sp>
          <p:nvSpPr>
            <p:cNvPr id="56" name="Teardrop 55">
              <a:extLst>
                <a:ext uri="{FF2B5EF4-FFF2-40B4-BE49-F238E27FC236}">
                  <a16:creationId xmlns:a16="http://schemas.microsoft.com/office/drawing/2014/main" id="{C8D7860C-F38A-41A6-B6C7-33F01744A1CB}"/>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43E42B47-843B-4294-BFED-F89105593746}"/>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grpSp>
      <p:grpSp>
        <p:nvGrpSpPr>
          <p:cNvPr id="58" name="Group 57">
            <a:extLst>
              <a:ext uri="{FF2B5EF4-FFF2-40B4-BE49-F238E27FC236}">
                <a16:creationId xmlns:a16="http://schemas.microsoft.com/office/drawing/2014/main" id="{1D218076-89B1-4A40-82F0-694F6E18012F}"/>
              </a:ext>
            </a:extLst>
          </p:cNvPr>
          <p:cNvGrpSpPr/>
          <p:nvPr/>
        </p:nvGrpSpPr>
        <p:grpSpPr>
          <a:xfrm>
            <a:off x="5972083" y="6489248"/>
            <a:ext cx="301498" cy="261097"/>
            <a:chOff x="2401932" y="6512188"/>
            <a:chExt cx="301498" cy="261097"/>
          </a:xfrm>
        </p:grpSpPr>
        <p:sp>
          <p:nvSpPr>
            <p:cNvPr id="59" name="Teardrop 58">
              <a:extLst>
                <a:ext uri="{FF2B5EF4-FFF2-40B4-BE49-F238E27FC236}">
                  <a16:creationId xmlns:a16="http://schemas.microsoft.com/office/drawing/2014/main" id="{E8C1CD42-FE1A-48F9-9495-3DB5E52C4D7B}"/>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281D60B3-21FE-4AE9-9FA6-715411E0F09F}"/>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6</a:t>
              </a:r>
            </a:p>
          </p:txBody>
        </p:sp>
      </p:grpSp>
      <p:grpSp>
        <p:nvGrpSpPr>
          <p:cNvPr id="61" name="Group 60">
            <a:extLst>
              <a:ext uri="{FF2B5EF4-FFF2-40B4-BE49-F238E27FC236}">
                <a16:creationId xmlns:a16="http://schemas.microsoft.com/office/drawing/2014/main" id="{E0CA9F81-6FB3-4D5F-AB94-72228CB56B43}"/>
              </a:ext>
            </a:extLst>
          </p:cNvPr>
          <p:cNvGrpSpPr/>
          <p:nvPr/>
        </p:nvGrpSpPr>
        <p:grpSpPr>
          <a:xfrm>
            <a:off x="4820373" y="6482350"/>
            <a:ext cx="301498" cy="261097"/>
            <a:chOff x="2401932" y="6512188"/>
            <a:chExt cx="301498" cy="261097"/>
          </a:xfrm>
        </p:grpSpPr>
        <p:sp>
          <p:nvSpPr>
            <p:cNvPr id="62" name="Teardrop 61">
              <a:extLst>
                <a:ext uri="{FF2B5EF4-FFF2-40B4-BE49-F238E27FC236}">
                  <a16:creationId xmlns:a16="http://schemas.microsoft.com/office/drawing/2014/main" id="{6822D934-DFA8-499D-9760-3CBDE82D64AC}"/>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17425EBC-AF6E-4B0B-8F75-E4D754A864E6}"/>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grpSp>
        <p:nvGrpSpPr>
          <p:cNvPr id="64" name="Group 63">
            <a:extLst>
              <a:ext uri="{FF2B5EF4-FFF2-40B4-BE49-F238E27FC236}">
                <a16:creationId xmlns:a16="http://schemas.microsoft.com/office/drawing/2014/main" id="{2C67F5BF-3D97-4E8F-8E04-A7C8B44B78EB}"/>
              </a:ext>
            </a:extLst>
          </p:cNvPr>
          <p:cNvGrpSpPr/>
          <p:nvPr/>
        </p:nvGrpSpPr>
        <p:grpSpPr>
          <a:xfrm>
            <a:off x="8189584" y="6481508"/>
            <a:ext cx="301498" cy="261097"/>
            <a:chOff x="2401932" y="6512188"/>
            <a:chExt cx="301498" cy="261097"/>
          </a:xfrm>
        </p:grpSpPr>
        <p:sp>
          <p:nvSpPr>
            <p:cNvPr id="65" name="Teardrop 64">
              <a:extLst>
                <a:ext uri="{FF2B5EF4-FFF2-40B4-BE49-F238E27FC236}">
                  <a16:creationId xmlns:a16="http://schemas.microsoft.com/office/drawing/2014/main" id="{3B302558-1E4F-46D7-A16A-E73F65319DC8}"/>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1C716714-2BE7-4243-9277-A699AA5EE9B4}"/>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8</a:t>
              </a:r>
            </a:p>
          </p:txBody>
        </p:sp>
      </p:grpSp>
      <p:grpSp>
        <p:nvGrpSpPr>
          <p:cNvPr id="67" name="Group 66">
            <a:extLst>
              <a:ext uri="{FF2B5EF4-FFF2-40B4-BE49-F238E27FC236}">
                <a16:creationId xmlns:a16="http://schemas.microsoft.com/office/drawing/2014/main" id="{ED2D226D-75CA-4116-9514-163010372210}"/>
              </a:ext>
            </a:extLst>
          </p:cNvPr>
          <p:cNvGrpSpPr/>
          <p:nvPr/>
        </p:nvGrpSpPr>
        <p:grpSpPr>
          <a:xfrm>
            <a:off x="7090086" y="6477174"/>
            <a:ext cx="301498" cy="261097"/>
            <a:chOff x="2401932" y="6512188"/>
            <a:chExt cx="301498" cy="261097"/>
          </a:xfrm>
        </p:grpSpPr>
        <p:sp>
          <p:nvSpPr>
            <p:cNvPr id="68" name="Teardrop 67">
              <a:extLst>
                <a:ext uri="{FF2B5EF4-FFF2-40B4-BE49-F238E27FC236}">
                  <a16:creationId xmlns:a16="http://schemas.microsoft.com/office/drawing/2014/main" id="{F8362F62-9951-48D7-932D-BAEBE865824F}"/>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EB14CB2D-2BB1-4D6B-BAE5-F0F81C4EF4D1}"/>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7</a:t>
              </a:r>
            </a:p>
          </p:txBody>
        </p:sp>
      </p:grpSp>
      <p:grpSp>
        <p:nvGrpSpPr>
          <p:cNvPr id="70" name="Group 69">
            <a:extLst>
              <a:ext uri="{FF2B5EF4-FFF2-40B4-BE49-F238E27FC236}">
                <a16:creationId xmlns:a16="http://schemas.microsoft.com/office/drawing/2014/main" id="{0829D885-701E-4A85-9071-0B2277F45E45}"/>
              </a:ext>
            </a:extLst>
          </p:cNvPr>
          <p:cNvGrpSpPr/>
          <p:nvPr/>
        </p:nvGrpSpPr>
        <p:grpSpPr>
          <a:xfrm>
            <a:off x="9352812" y="6358830"/>
            <a:ext cx="301498" cy="261097"/>
            <a:chOff x="2401932" y="6512188"/>
            <a:chExt cx="301498" cy="261097"/>
          </a:xfrm>
          <a:solidFill>
            <a:schemeClr val="accent3">
              <a:lumMod val="40000"/>
              <a:lumOff val="60000"/>
            </a:schemeClr>
          </a:solidFill>
        </p:grpSpPr>
        <p:sp>
          <p:nvSpPr>
            <p:cNvPr id="71" name="Teardrop 70">
              <a:extLst>
                <a:ext uri="{FF2B5EF4-FFF2-40B4-BE49-F238E27FC236}">
                  <a16:creationId xmlns:a16="http://schemas.microsoft.com/office/drawing/2014/main" id="{EF8A6D75-C3FB-49AB-9ADD-9E2D77675447}"/>
                </a:ext>
              </a:extLst>
            </p:cNvPr>
            <p:cNvSpPr/>
            <p:nvPr/>
          </p:nvSpPr>
          <p:spPr>
            <a:xfrm rot="8100000">
              <a:off x="2401932" y="6513162"/>
              <a:ext cx="260123" cy="260123"/>
            </a:xfrm>
            <a:prstGeom prst="teardrop">
              <a:avLst/>
            </a:prstGeom>
            <a:noFill/>
            <a:ln w="9525">
              <a:solidFill>
                <a:srgbClr val="4E887E"/>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5652E517-7E9E-4E86-9D5C-412B2A46A3DC}"/>
                </a:ext>
              </a:extLst>
            </p:cNvPr>
            <p:cNvSpPr txBox="1"/>
            <p:nvPr/>
          </p:nvSpPr>
          <p:spPr>
            <a:xfrm>
              <a:off x="2414338" y="6512188"/>
              <a:ext cx="289092"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9</a:t>
              </a:r>
            </a:p>
          </p:txBody>
        </p:sp>
      </p:grpSp>
      <p:grpSp>
        <p:nvGrpSpPr>
          <p:cNvPr id="73" name="Group 72">
            <a:extLst>
              <a:ext uri="{FF2B5EF4-FFF2-40B4-BE49-F238E27FC236}">
                <a16:creationId xmlns:a16="http://schemas.microsoft.com/office/drawing/2014/main" id="{CF2153B6-D441-497E-9420-CA40EA18B3CD}"/>
              </a:ext>
            </a:extLst>
          </p:cNvPr>
          <p:cNvGrpSpPr/>
          <p:nvPr/>
        </p:nvGrpSpPr>
        <p:grpSpPr>
          <a:xfrm>
            <a:off x="10330174" y="6502016"/>
            <a:ext cx="367871" cy="267354"/>
            <a:chOff x="2378852" y="6505931"/>
            <a:chExt cx="367871" cy="267354"/>
          </a:xfrm>
        </p:grpSpPr>
        <p:sp>
          <p:nvSpPr>
            <p:cNvPr id="74" name="Teardrop 73">
              <a:extLst>
                <a:ext uri="{FF2B5EF4-FFF2-40B4-BE49-F238E27FC236}">
                  <a16:creationId xmlns:a16="http://schemas.microsoft.com/office/drawing/2014/main" id="{5C319564-3116-413F-B048-2B5AC347B521}"/>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8D1EB95F-7E73-4BDE-B292-8F80F72F25BA}"/>
                </a:ext>
              </a:extLst>
            </p:cNvPr>
            <p:cNvSpPr txBox="1"/>
            <p:nvPr/>
          </p:nvSpPr>
          <p:spPr>
            <a:xfrm>
              <a:off x="2378852" y="6505931"/>
              <a:ext cx="36787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10</a:t>
              </a:r>
            </a:p>
          </p:txBody>
        </p:sp>
      </p:grpSp>
    </p:spTree>
    <p:extLst>
      <p:ext uri="{BB962C8B-B14F-4D97-AF65-F5344CB8AC3E}">
        <p14:creationId xmlns:p14="http://schemas.microsoft.com/office/powerpoint/2010/main" val="1308227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AB57AEB-4A6A-4C73-99AA-3A0815612130}"/>
              </a:ext>
            </a:extLst>
          </p:cNvPr>
          <p:cNvSpPr/>
          <p:nvPr/>
        </p:nvSpPr>
        <p:spPr>
          <a:xfrm>
            <a:off x="8473440" y="1858107"/>
            <a:ext cx="3263556" cy="179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4" name="Rectangle 23">
            <a:extLst>
              <a:ext uri="{FF2B5EF4-FFF2-40B4-BE49-F238E27FC236}">
                <a16:creationId xmlns:a16="http://schemas.microsoft.com/office/drawing/2014/main" id="{FB2D63A8-1C52-4167-A86A-23958FABA6B9}"/>
              </a:ext>
            </a:extLst>
          </p:cNvPr>
          <p:cNvSpPr/>
          <p:nvPr/>
        </p:nvSpPr>
        <p:spPr>
          <a:xfrm>
            <a:off x="434715" y="3957163"/>
            <a:ext cx="8038725" cy="17942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5" name="Rectangle 24">
            <a:extLst>
              <a:ext uri="{FF2B5EF4-FFF2-40B4-BE49-F238E27FC236}">
                <a16:creationId xmlns:a16="http://schemas.microsoft.com/office/drawing/2014/main" id="{426426DD-E76E-4372-87FB-FA9BBA97E419}"/>
              </a:ext>
            </a:extLst>
          </p:cNvPr>
          <p:cNvSpPr/>
          <p:nvPr/>
        </p:nvSpPr>
        <p:spPr>
          <a:xfrm>
            <a:off x="434715" y="3957163"/>
            <a:ext cx="1221365" cy="17942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1" name="Rectangle 20">
            <a:extLst>
              <a:ext uri="{FF2B5EF4-FFF2-40B4-BE49-F238E27FC236}">
                <a16:creationId xmlns:a16="http://schemas.microsoft.com/office/drawing/2014/main" id="{19F58CCC-B809-48EF-BC6F-4A03EF7A1FC4}"/>
              </a:ext>
            </a:extLst>
          </p:cNvPr>
          <p:cNvSpPr/>
          <p:nvPr/>
        </p:nvSpPr>
        <p:spPr>
          <a:xfrm>
            <a:off x="434715" y="1858107"/>
            <a:ext cx="8038725" cy="17942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2" name="Title 1">
            <a:extLst>
              <a:ext uri="{FF2B5EF4-FFF2-40B4-BE49-F238E27FC236}">
                <a16:creationId xmlns:a16="http://schemas.microsoft.com/office/drawing/2014/main" id="{A6302D4C-0EDE-4A85-A871-E06C9E1011A9}"/>
              </a:ext>
            </a:extLst>
          </p:cNvPr>
          <p:cNvSpPr>
            <a:spLocks noGrp="1"/>
          </p:cNvSpPr>
          <p:nvPr>
            <p:ph type="title"/>
          </p:nvPr>
        </p:nvSpPr>
        <p:spPr/>
        <p:txBody>
          <a:bodyPr/>
          <a:lstStyle/>
          <a:p>
            <a:r>
              <a:rPr lang="en-GB"/>
              <a:t>Assurance </a:t>
            </a:r>
          </a:p>
        </p:txBody>
      </p:sp>
      <p:grpSp>
        <p:nvGrpSpPr>
          <p:cNvPr id="22" name="Group 21">
            <a:extLst>
              <a:ext uri="{FF2B5EF4-FFF2-40B4-BE49-F238E27FC236}">
                <a16:creationId xmlns:a16="http://schemas.microsoft.com/office/drawing/2014/main" id="{A0012CFB-FE65-4E52-8F7B-61A1074F026A}"/>
              </a:ext>
            </a:extLst>
          </p:cNvPr>
          <p:cNvGrpSpPr/>
          <p:nvPr/>
        </p:nvGrpSpPr>
        <p:grpSpPr>
          <a:xfrm>
            <a:off x="1895464" y="2423709"/>
            <a:ext cx="6130539" cy="840006"/>
            <a:chOff x="1413510" y="2365632"/>
            <a:chExt cx="9003605" cy="840006"/>
          </a:xfrm>
        </p:grpSpPr>
        <p:sp>
          <p:nvSpPr>
            <p:cNvPr id="8" name="Rectangle 7">
              <a:extLst>
                <a:ext uri="{FF2B5EF4-FFF2-40B4-BE49-F238E27FC236}">
                  <a16:creationId xmlns:a16="http://schemas.microsoft.com/office/drawing/2014/main" id="{ECE82EE5-7275-469A-A425-0513E5F6E799}"/>
                </a:ext>
              </a:extLst>
            </p:cNvPr>
            <p:cNvSpPr/>
            <p:nvPr/>
          </p:nvSpPr>
          <p:spPr>
            <a:xfrm>
              <a:off x="3655147" y="2479914"/>
              <a:ext cx="1498848" cy="5040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Shrinkage</a:t>
              </a:r>
            </a:p>
          </p:txBody>
        </p:sp>
        <p:sp>
          <p:nvSpPr>
            <p:cNvPr id="9" name="Rectangle 8">
              <a:extLst>
                <a:ext uri="{FF2B5EF4-FFF2-40B4-BE49-F238E27FC236}">
                  <a16:creationId xmlns:a16="http://schemas.microsoft.com/office/drawing/2014/main" id="{D8A32EE5-0BAE-48D4-A2CF-907965DF565E}"/>
                </a:ext>
              </a:extLst>
            </p:cNvPr>
            <p:cNvSpPr/>
            <p:nvPr/>
          </p:nvSpPr>
          <p:spPr>
            <a:xfrm>
              <a:off x="1645451" y="2479914"/>
              <a:ext cx="1498848" cy="5040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Demand Actual D+6</a:t>
              </a:r>
            </a:p>
          </p:txBody>
        </p:sp>
        <p:sp>
          <p:nvSpPr>
            <p:cNvPr id="10" name="Rectangle 9">
              <a:extLst>
                <a:ext uri="{FF2B5EF4-FFF2-40B4-BE49-F238E27FC236}">
                  <a16:creationId xmlns:a16="http://schemas.microsoft.com/office/drawing/2014/main" id="{B8C60F71-1B7C-461B-9BC2-443665E50991}"/>
                </a:ext>
              </a:extLst>
            </p:cNvPr>
            <p:cNvSpPr/>
            <p:nvPr/>
          </p:nvSpPr>
          <p:spPr>
            <a:xfrm>
              <a:off x="5660387" y="2479914"/>
              <a:ext cx="1827312" cy="5040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 unallocated in reconciliation</a:t>
              </a:r>
            </a:p>
          </p:txBody>
        </p:sp>
        <p:sp>
          <p:nvSpPr>
            <p:cNvPr id="11" name="Minus Sign 10">
              <a:extLst>
                <a:ext uri="{FF2B5EF4-FFF2-40B4-BE49-F238E27FC236}">
                  <a16:creationId xmlns:a16="http://schemas.microsoft.com/office/drawing/2014/main" id="{7E5245AF-AC66-4933-8E67-12A8C4213660}"/>
                </a:ext>
              </a:extLst>
            </p:cNvPr>
            <p:cNvSpPr/>
            <p:nvPr/>
          </p:nvSpPr>
          <p:spPr>
            <a:xfrm>
              <a:off x="3259899" y="2636827"/>
              <a:ext cx="279648" cy="190231"/>
            </a:xfrm>
            <a:prstGeom prst="mathMinus">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2" name="Double Bracket 11">
              <a:extLst>
                <a:ext uri="{FF2B5EF4-FFF2-40B4-BE49-F238E27FC236}">
                  <a16:creationId xmlns:a16="http://schemas.microsoft.com/office/drawing/2014/main" id="{3459E45B-07F9-4790-857F-0DE12CF8AA9F}"/>
                </a:ext>
              </a:extLst>
            </p:cNvPr>
            <p:cNvSpPr/>
            <p:nvPr/>
          </p:nvSpPr>
          <p:spPr>
            <a:xfrm>
              <a:off x="1413510" y="2365632"/>
              <a:ext cx="3864389" cy="732621"/>
            </a:xfrm>
            <a:prstGeom prst="bracketPair">
              <a:avLst/>
            </a:prstGeom>
            <a:ln>
              <a:solidFill>
                <a:srgbClr val="345B5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3" name="Multiplication Sign 12">
              <a:extLst>
                <a:ext uri="{FF2B5EF4-FFF2-40B4-BE49-F238E27FC236}">
                  <a16:creationId xmlns:a16="http://schemas.microsoft.com/office/drawing/2014/main" id="{E8B7325A-8DF3-468D-8480-001C7358032D}"/>
                </a:ext>
              </a:extLst>
            </p:cNvPr>
            <p:cNvSpPr/>
            <p:nvPr/>
          </p:nvSpPr>
          <p:spPr>
            <a:xfrm>
              <a:off x="5289296" y="2540003"/>
              <a:ext cx="356592" cy="383878"/>
            </a:xfrm>
            <a:prstGeom prst="mathMultiply">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Equals 13">
              <a:extLst>
                <a:ext uri="{FF2B5EF4-FFF2-40B4-BE49-F238E27FC236}">
                  <a16:creationId xmlns:a16="http://schemas.microsoft.com/office/drawing/2014/main" id="{3B7C1460-451A-423B-B664-83926BA40118}"/>
                </a:ext>
              </a:extLst>
            </p:cNvPr>
            <p:cNvSpPr/>
            <p:nvPr/>
          </p:nvSpPr>
          <p:spPr>
            <a:xfrm>
              <a:off x="7547201" y="2607333"/>
              <a:ext cx="432048" cy="249219"/>
            </a:xfrm>
            <a:prstGeom prst="mathEqual">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5" name="Rectangle 14">
              <a:extLst>
                <a:ext uri="{FF2B5EF4-FFF2-40B4-BE49-F238E27FC236}">
                  <a16:creationId xmlns:a16="http://schemas.microsoft.com/office/drawing/2014/main" id="{D27E7434-40CB-408D-90CA-4EEE46C025C5}"/>
                </a:ext>
              </a:extLst>
            </p:cNvPr>
            <p:cNvSpPr/>
            <p:nvPr/>
          </p:nvSpPr>
          <p:spPr>
            <a:xfrm>
              <a:off x="8038751" y="2479914"/>
              <a:ext cx="1827312" cy="5040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Unallocated gas volume</a:t>
              </a:r>
            </a:p>
          </p:txBody>
        </p:sp>
        <p:sp>
          <p:nvSpPr>
            <p:cNvPr id="16" name="TextBox 15">
              <a:extLst>
                <a:ext uri="{FF2B5EF4-FFF2-40B4-BE49-F238E27FC236}">
                  <a16:creationId xmlns:a16="http://schemas.microsoft.com/office/drawing/2014/main" id="{41757606-4991-499F-BB9E-F735303EE1AB}"/>
                </a:ext>
              </a:extLst>
            </p:cNvPr>
            <p:cNvSpPr txBox="1"/>
            <p:nvPr/>
          </p:nvSpPr>
          <p:spPr>
            <a:xfrm>
              <a:off x="8134023" y="2944028"/>
              <a:ext cx="228309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6,526,157,049 kWh</a:t>
              </a:r>
              <a:endPar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grpSp>
      <p:sp>
        <p:nvSpPr>
          <p:cNvPr id="17" name="Rectangle 16">
            <a:extLst>
              <a:ext uri="{FF2B5EF4-FFF2-40B4-BE49-F238E27FC236}">
                <a16:creationId xmlns:a16="http://schemas.microsoft.com/office/drawing/2014/main" id="{0C0E6338-3EAB-43E5-9600-F2C592FEB97C}"/>
              </a:ext>
            </a:extLst>
          </p:cNvPr>
          <p:cNvSpPr/>
          <p:nvPr/>
        </p:nvSpPr>
        <p:spPr>
          <a:xfrm>
            <a:off x="5918883" y="4312653"/>
            <a:ext cx="2112000" cy="5040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Unallocated electricity volume</a:t>
            </a:r>
          </a:p>
        </p:txBody>
      </p:sp>
      <p:sp>
        <p:nvSpPr>
          <p:cNvPr id="18" name="Rectangle 17">
            <a:extLst>
              <a:ext uri="{FF2B5EF4-FFF2-40B4-BE49-F238E27FC236}">
                <a16:creationId xmlns:a16="http://schemas.microsoft.com/office/drawing/2014/main" id="{33878FE7-3B93-4C16-BEB8-D4879F71A4B3}"/>
              </a:ext>
            </a:extLst>
          </p:cNvPr>
          <p:cNvSpPr/>
          <p:nvPr/>
        </p:nvSpPr>
        <p:spPr>
          <a:xfrm>
            <a:off x="1975077" y="4312653"/>
            <a:ext cx="2338495" cy="5040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Average annual losses 2016 to 2021</a:t>
            </a:r>
          </a:p>
        </p:txBody>
      </p:sp>
      <p:sp>
        <p:nvSpPr>
          <p:cNvPr id="19" name="Equals 18">
            <a:extLst>
              <a:ext uri="{FF2B5EF4-FFF2-40B4-BE49-F238E27FC236}">
                <a16:creationId xmlns:a16="http://schemas.microsoft.com/office/drawing/2014/main" id="{999F8165-6AE7-4DA5-A0FC-596951E135A4}"/>
              </a:ext>
            </a:extLst>
          </p:cNvPr>
          <p:cNvSpPr/>
          <p:nvPr/>
        </p:nvSpPr>
        <p:spPr>
          <a:xfrm>
            <a:off x="4900204" y="4440071"/>
            <a:ext cx="432048" cy="249219"/>
          </a:xfrm>
          <a:prstGeom prst="mathEqual">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mn-cs"/>
            </a:endParaRPr>
          </a:p>
        </p:txBody>
      </p:sp>
      <p:graphicFrame>
        <p:nvGraphicFramePr>
          <p:cNvPr id="20" name="Table 19">
            <a:extLst>
              <a:ext uri="{FF2B5EF4-FFF2-40B4-BE49-F238E27FC236}">
                <a16:creationId xmlns:a16="http://schemas.microsoft.com/office/drawing/2014/main" id="{404746BF-AA62-4405-B443-6E85A25BC2AD}"/>
              </a:ext>
            </a:extLst>
          </p:cNvPr>
          <p:cNvGraphicFramePr>
            <a:graphicFrameLocks noGrp="1"/>
          </p:cNvGraphicFramePr>
          <p:nvPr/>
        </p:nvGraphicFramePr>
        <p:xfrm>
          <a:off x="1846712" y="4950651"/>
          <a:ext cx="6285450" cy="502158"/>
        </p:xfrm>
        <a:graphic>
          <a:graphicData uri="http://schemas.openxmlformats.org/drawingml/2006/table">
            <a:tbl>
              <a:tblPr firstRow="1" firstCol="1" bandRow="1">
                <a:tableStyleId>{F2DE63D5-997A-4646-A377-4702673A728D}</a:tableStyleId>
              </a:tblPr>
              <a:tblGrid>
                <a:gridCol w="1491495">
                  <a:extLst>
                    <a:ext uri="{9D8B030D-6E8A-4147-A177-3AD203B41FA5}">
                      <a16:colId xmlns:a16="http://schemas.microsoft.com/office/drawing/2014/main" val="755498071"/>
                    </a:ext>
                  </a:extLst>
                </a:gridCol>
                <a:gridCol w="674649">
                  <a:extLst>
                    <a:ext uri="{9D8B030D-6E8A-4147-A177-3AD203B41FA5}">
                      <a16:colId xmlns:a16="http://schemas.microsoft.com/office/drawing/2014/main" val="3862769412"/>
                    </a:ext>
                  </a:extLst>
                </a:gridCol>
                <a:gridCol w="674649">
                  <a:extLst>
                    <a:ext uri="{9D8B030D-6E8A-4147-A177-3AD203B41FA5}">
                      <a16:colId xmlns:a16="http://schemas.microsoft.com/office/drawing/2014/main" val="4013482512"/>
                    </a:ext>
                  </a:extLst>
                </a:gridCol>
                <a:gridCol w="674649">
                  <a:extLst>
                    <a:ext uri="{9D8B030D-6E8A-4147-A177-3AD203B41FA5}">
                      <a16:colId xmlns:a16="http://schemas.microsoft.com/office/drawing/2014/main" val="465054510"/>
                    </a:ext>
                  </a:extLst>
                </a:gridCol>
                <a:gridCol w="674649">
                  <a:extLst>
                    <a:ext uri="{9D8B030D-6E8A-4147-A177-3AD203B41FA5}">
                      <a16:colId xmlns:a16="http://schemas.microsoft.com/office/drawing/2014/main" val="1108506746"/>
                    </a:ext>
                  </a:extLst>
                </a:gridCol>
                <a:gridCol w="674649">
                  <a:extLst>
                    <a:ext uri="{9D8B030D-6E8A-4147-A177-3AD203B41FA5}">
                      <a16:colId xmlns:a16="http://schemas.microsoft.com/office/drawing/2014/main" val="4227159954"/>
                    </a:ext>
                  </a:extLst>
                </a:gridCol>
                <a:gridCol w="674649">
                  <a:extLst>
                    <a:ext uri="{9D8B030D-6E8A-4147-A177-3AD203B41FA5}">
                      <a16:colId xmlns:a16="http://schemas.microsoft.com/office/drawing/2014/main" val="695675607"/>
                    </a:ext>
                  </a:extLst>
                </a:gridCol>
                <a:gridCol w="746061">
                  <a:extLst>
                    <a:ext uri="{9D8B030D-6E8A-4147-A177-3AD203B41FA5}">
                      <a16:colId xmlns:a16="http://schemas.microsoft.com/office/drawing/2014/main" val="1612371441"/>
                    </a:ext>
                  </a:extLst>
                </a:gridCol>
              </a:tblGrid>
              <a:tr h="0">
                <a:tc>
                  <a:txBody>
                    <a:bodyPr/>
                    <a:lstStyle/>
                    <a:p>
                      <a:pPr algn="ctr">
                        <a:lnSpc>
                          <a:spcPct val="115000"/>
                        </a:lnSpc>
                        <a:spcAft>
                          <a:spcPts val="600"/>
                        </a:spcAft>
                      </a:pPr>
                      <a:r>
                        <a:rPr lang="en-US" sz="1000">
                          <a:effectLst/>
                        </a:rPr>
                        <a:t>Year</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ctr">
                        <a:lnSpc>
                          <a:spcPct val="115000"/>
                        </a:lnSpc>
                        <a:spcAft>
                          <a:spcPts val="600"/>
                        </a:spcAft>
                      </a:pPr>
                      <a:r>
                        <a:rPr lang="en-US" sz="1000">
                          <a:effectLst/>
                        </a:rPr>
                        <a:t>2016</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ctr">
                        <a:lnSpc>
                          <a:spcPct val="115000"/>
                        </a:lnSpc>
                        <a:spcAft>
                          <a:spcPts val="600"/>
                        </a:spcAft>
                      </a:pPr>
                      <a:r>
                        <a:rPr lang="en-US" sz="1000">
                          <a:effectLst/>
                        </a:rPr>
                        <a:t>2017</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ctr">
                        <a:lnSpc>
                          <a:spcPct val="115000"/>
                        </a:lnSpc>
                        <a:spcAft>
                          <a:spcPts val="600"/>
                        </a:spcAft>
                      </a:pPr>
                      <a:r>
                        <a:rPr lang="en-US" sz="1000">
                          <a:effectLst/>
                        </a:rPr>
                        <a:t>2018</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ctr">
                        <a:lnSpc>
                          <a:spcPct val="115000"/>
                        </a:lnSpc>
                        <a:spcAft>
                          <a:spcPts val="600"/>
                        </a:spcAft>
                      </a:pPr>
                      <a:r>
                        <a:rPr lang="en-US" sz="1000">
                          <a:effectLst/>
                        </a:rPr>
                        <a:t>2019</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ctr">
                        <a:lnSpc>
                          <a:spcPct val="115000"/>
                        </a:lnSpc>
                        <a:spcAft>
                          <a:spcPts val="600"/>
                        </a:spcAft>
                      </a:pPr>
                      <a:r>
                        <a:rPr lang="en-US" sz="1000">
                          <a:effectLst/>
                        </a:rPr>
                        <a:t>2020</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ctr">
                        <a:lnSpc>
                          <a:spcPct val="115000"/>
                        </a:lnSpc>
                        <a:spcAft>
                          <a:spcPts val="600"/>
                        </a:spcAft>
                      </a:pPr>
                      <a:r>
                        <a:rPr lang="en-US" sz="1000">
                          <a:effectLst/>
                        </a:rPr>
                        <a:t>2021</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solidFill>
                      <a:schemeClr val="accent3">
                        <a:lumMod val="75000"/>
                      </a:schemeClr>
                    </a:solidFill>
                  </a:tcPr>
                </a:tc>
                <a:tc>
                  <a:txBody>
                    <a:bodyPr/>
                    <a:lstStyle/>
                    <a:p>
                      <a:pPr algn="ctr">
                        <a:lnSpc>
                          <a:spcPct val="115000"/>
                        </a:lnSpc>
                        <a:spcAft>
                          <a:spcPts val="600"/>
                        </a:spcAft>
                      </a:pPr>
                      <a:r>
                        <a:rPr lang="en-US" sz="1000">
                          <a:effectLst/>
                        </a:rPr>
                        <a:t>Average</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1839641791"/>
                  </a:ext>
                </a:extLst>
              </a:tr>
              <a:tr h="0">
                <a:tc>
                  <a:txBody>
                    <a:bodyPr/>
                    <a:lstStyle/>
                    <a:p>
                      <a:pPr algn="ctr">
                        <a:lnSpc>
                          <a:spcPct val="115000"/>
                        </a:lnSpc>
                        <a:spcAft>
                          <a:spcPts val="600"/>
                        </a:spcAft>
                      </a:pPr>
                      <a:r>
                        <a:rPr lang="en-GB" sz="1000">
                          <a:effectLst/>
                        </a:rPr>
                        <a:t>Total GB Electricity Losses (GWh)</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000">
                          <a:effectLst/>
                        </a:rPr>
                        <a:t>132,806</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000">
                          <a:effectLst/>
                        </a:rPr>
                        <a:t>135,374</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000">
                          <a:effectLst/>
                        </a:rPr>
                        <a:t>134,045</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000">
                          <a:effectLst/>
                        </a:rPr>
                        <a:t>124,709</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000">
                          <a:effectLst/>
                        </a:rPr>
                        <a:t>125,925</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000">
                          <a:effectLst/>
                        </a:rPr>
                        <a:t>129,543</a:t>
                      </a:r>
                      <a:endParaRPr lang="en-GB" sz="1000">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000" b="1">
                          <a:effectLst/>
                        </a:rPr>
                        <a:t>130,400</a:t>
                      </a:r>
                      <a:endParaRPr lang="en-GB" sz="1000" b="1">
                        <a:effectLst/>
                        <a:latin typeface="Verdana" panose="020B060403050404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6214446"/>
                  </a:ext>
                </a:extLst>
              </a:tr>
            </a:tbl>
          </a:graphicData>
        </a:graphic>
      </p:graphicFrame>
      <p:sp>
        <p:nvSpPr>
          <p:cNvPr id="23" name="Rectangle 22">
            <a:extLst>
              <a:ext uri="{FF2B5EF4-FFF2-40B4-BE49-F238E27FC236}">
                <a16:creationId xmlns:a16="http://schemas.microsoft.com/office/drawing/2014/main" id="{1687043C-0D4A-42B6-9BD2-EDBFF545547C}"/>
              </a:ext>
            </a:extLst>
          </p:cNvPr>
          <p:cNvSpPr/>
          <p:nvPr/>
        </p:nvSpPr>
        <p:spPr>
          <a:xfrm>
            <a:off x="434715" y="1858107"/>
            <a:ext cx="1221365" cy="17942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pic>
        <p:nvPicPr>
          <p:cNvPr id="2050" name="Picture 2">
            <a:extLst>
              <a:ext uri="{FF2B5EF4-FFF2-40B4-BE49-F238E27FC236}">
                <a16:creationId xmlns:a16="http://schemas.microsoft.com/office/drawing/2014/main" id="{A46C1070-6C6E-4F09-B1DA-2965C23DAE12}"/>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450" y="2073530"/>
            <a:ext cx="531689" cy="5316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90AA649-4123-4697-B0AE-2FD1C6CCE55B}"/>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3712" y="4307564"/>
            <a:ext cx="583367" cy="58336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988EED1-76DF-4C89-BA56-BEA0CF58BFBD}"/>
              </a:ext>
            </a:extLst>
          </p:cNvPr>
          <p:cNvSpPr txBox="1"/>
          <p:nvPr/>
        </p:nvSpPr>
        <p:spPr>
          <a:xfrm>
            <a:off x="777062" y="2914731"/>
            <a:ext cx="6244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GAS</a:t>
            </a:r>
          </a:p>
        </p:txBody>
      </p:sp>
      <p:sp>
        <p:nvSpPr>
          <p:cNvPr id="29" name="TextBox 28">
            <a:extLst>
              <a:ext uri="{FF2B5EF4-FFF2-40B4-BE49-F238E27FC236}">
                <a16:creationId xmlns:a16="http://schemas.microsoft.com/office/drawing/2014/main" id="{388D644C-BBEC-46F3-BDA6-FD67E300EA50}"/>
              </a:ext>
            </a:extLst>
          </p:cNvPr>
          <p:cNvSpPr txBox="1"/>
          <p:nvPr/>
        </p:nvSpPr>
        <p:spPr>
          <a:xfrm>
            <a:off x="368696" y="5023757"/>
            <a:ext cx="13534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ELECTRICITY</a:t>
            </a:r>
          </a:p>
        </p:txBody>
      </p:sp>
      <p:sp>
        <p:nvSpPr>
          <p:cNvPr id="31" name="TextBox 30">
            <a:extLst>
              <a:ext uri="{FF2B5EF4-FFF2-40B4-BE49-F238E27FC236}">
                <a16:creationId xmlns:a16="http://schemas.microsoft.com/office/drawing/2014/main" id="{E57F02A6-6956-42AA-B15F-14323972D811}"/>
              </a:ext>
            </a:extLst>
          </p:cNvPr>
          <p:cNvSpPr txBox="1"/>
          <p:nvPr/>
        </p:nvSpPr>
        <p:spPr>
          <a:xfrm>
            <a:off x="8280554" y="2035061"/>
            <a:ext cx="3082763" cy="1987724"/>
          </a:xfrm>
          <a:prstGeom prst="rect">
            <a:avLst/>
          </a:prstGeom>
          <a:noFill/>
        </p:spPr>
        <p:txBody>
          <a:bodyPr wrap="square">
            <a:spAutoFit/>
          </a:bodyPr>
          <a:lstStyle/>
          <a:p>
            <a:pPr marL="171450" marR="0" lvl="0" indent="-1714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National Grid  - Demand Actual, D+6 per LDZ</a:t>
            </a:r>
          </a:p>
          <a:p>
            <a:pPr marL="171450" marR="0" lvl="0" indent="-1714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Shrinkage, NTS Shrinkage factor = 2.5%</a:t>
            </a:r>
          </a:p>
          <a:p>
            <a:pPr marL="171450" marR="0" lvl="0" indent="-1714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Typically takes 3 years to reconcile gas demand to supply so taking earliest available data</a:t>
            </a:r>
          </a:p>
          <a:p>
            <a:pPr marL="171450" marR="0" lvl="0" indent="-1714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Xoserve % allocation reconciled chart to establish allocation levels between April 2019 and March 2020</a:t>
            </a:r>
            <a:endPar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33" name="TextBox 32">
            <a:extLst>
              <a:ext uri="{FF2B5EF4-FFF2-40B4-BE49-F238E27FC236}">
                <a16:creationId xmlns:a16="http://schemas.microsoft.com/office/drawing/2014/main" id="{E8C79F87-BBA8-4CD5-8423-5EA0C04B7C3D}"/>
              </a:ext>
            </a:extLst>
          </p:cNvPr>
          <p:cNvSpPr txBox="1"/>
          <p:nvPr/>
        </p:nvSpPr>
        <p:spPr>
          <a:xfrm>
            <a:off x="8280554" y="4752977"/>
            <a:ext cx="3118012" cy="455446"/>
          </a:xfrm>
          <a:prstGeom prst="rect">
            <a:avLst/>
          </a:prstGeom>
          <a:noFill/>
        </p:spPr>
        <p:txBody>
          <a:bodyPr wrap="square">
            <a:spAutoFit/>
          </a:bodyPr>
          <a:lstStyle/>
          <a:p>
            <a:pPr marL="171450" marR="0" lvl="0" indent="-17145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Total annual losses by year 2016 to 2021 provided by Ofgem following FOI</a:t>
            </a:r>
          </a:p>
        </p:txBody>
      </p:sp>
      <p:pic>
        <p:nvPicPr>
          <p:cNvPr id="28" name="Picture 27" descr="A green and white logo&#10;&#10;Description automatically generated with low confidence">
            <a:extLst>
              <a:ext uri="{FF2B5EF4-FFF2-40B4-BE49-F238E27FC236}">
                <a16:creationId xmlns:a16="http://schemas.microsoft.com/office/drawing/2014/main" id="{5D32850E-16D7-440D-9273-0ADB53472CC3}"/>
              </a:ext>
            </a:extLst>
          </p:cNvPr>
          <p:cNvPicPr>
            <a:picLocks noChangeAspect="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
        <p:nvSpPr>
          <p:cNvPr id="30" name="Freeform: Shape 29">
            <a:extLst>
              <a:ext uri="{FF2B5EF4-FFF2-40B4-BE49-F238E27FC236}">
                <a16:creationId xmlns:a16="http://schemas.microsoft.com/office/drawing/2014/main" id="{CB01D970-5214-4B6A-AE46-C2EC1C286AC0}"/>
              </a:ext>
            </a:extLst>
          </p:cNvPr>
          <p:cNvSpPr/>
          <p:nvPr/>
        </p:nvSpPr>
        <p:spPr>
          <a:xfrm rot="16200000">
            <a:off x="4137109" y="2332233"/>
            <a:ext cx="397348" cy="8671560"/>
          </a:xfrm>
          <a:custGeom>
            <a:avLst/>
            <a:gdLst>
              <a:gd name="connsiteX0" fmla="*/ 391171 w 391171"/>
              <a:gd name="connsiteY0" fmla="*/ 0 h 1269056"/>
              <a:gd name="connsiteX1" fmla="*/ 390523 w 391171"/>
              <a:gd name="connsiteY1" fmla="*/ 1269056 h 1269056"/>
              <a:gd name="connsiteX2" fmla="*/ 0 w 391171"/>
              <a:gd name="connsiteY2" fmla="*/ 1269056 h 1269056"/>
              <a:gd name="connsiteX3" fmla="*/ 0 w 391171"/>
              <a:gd name="connsiteY3" fmla="*/ 0 h 1269056"/>
            </a:gdLst>
            <a:ahLst/>
            <a:cxnLst>
              <a:cxn ang="0">
                <a:pos x="connsiteX0" y="connsiteY0"/>
              </a:cxn>
              <a:cxn ang="0">
                <a:pos x="connsiteX1" y="connsiteY1"/>
              </a:cxn>
              <a:cxn ang="0">
                <a:pos x="connsiteX2" y="connsiteY2"/>
              </a:cxn>
              <a:cxn ang="0">
                <a:pos x="connsiteX3" y="connsiteY3"/>
              </a:cxn>
            </a:cxnLst>
            <a:rect l="l" t="t" r="r" b="b"/>
            <a:pathLst>
              <a:path w="391171" h="1269056">
                <a:moveTo>
                  <a:pt x="391171" y="0"/>
                </a:moveTo>
                <a:lnTo>
                  <a:pt x="390523" y="1269056"/>
                </a:lnTo>
                <a:lnTo>
                  <a:pt x="0" y="1269056"/>
                </a:lnTo>
                <a:lnTo>
                  <a:pt x="0" y="0"/>
                </a:ln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24F8A14-AC93-4E5C-BF05-948A4F1CE94E}"/>
              </a:ext>
            </a:extLst>
          </p:cNvPr>
          <p:cNvSpPr/>
          <p:nvPr/>
        </p:nvSpPr>
        <p:spPr>
          <a:xfrm rot="16200000">
            <a:off x="9714229" y="5354116"/>
            <a:ext cx="403522" cy="2621620"/>
          </a:xfrm>
          <a:custGeom>
            <a:avLst/>
            <a:gdLst>
              <a:gd name="connsiteX0" fmla="*/ 403512 w 403522"/>
              <a:gd name="connsiteY0" fmla="*/ 2294606 h 2621620"/>
              <a:gd name="connsiteX1" fmla="*/ 402222 w 403522"/>
              <a:gd name="connsiteY1" fmla="*/ 2435998 h 2621620"/>
              <a:gd name="connsiteX2" fmla="*/ 399838 w 403522"/>
              <a:gd name="connsiteY2" fmla="*/ 2621620 h 2621620"/>
              <a:gd name="connsiteX3" fmla="*/ 0 w 403522"/>
              <a:gd name="connsiteY3" fmla="*/ 2621620 h 2621620"/>
              <a:gd name="connsiteX4" fmla="*/ 0 w 403522"/>
              <a:gd name="connsiteY4" fmla="*/ 0 h 2621620"/>
              <a:gd name="connsiteX5" fmla="*/ 397942 w 403522"/>
              <a:gd name="connsiteY5" fmla="*/ 3054 h 2621620"/>
              <a:gd name="connsiteX6" fmla="*/ 397268 w 403522"/>
              <a:gd name="connsiteY6" fmla="*/ 624262 h 2621620"/>
              <a:gd name="connsiteX7" fmla="*/ 389183 w 403522"/>
              <a:gd name="connsiteY7" fmla="*/ 1426922 h 2621620"/>
              <a:gd name="connsiteX8" fmla="*/ 174677 w 403522"/>
              <a:gd name="connsiteY8" fmla="*/ 1855040 h 2621620"/>
              <a:gd name="connsiteX9" fmla="*/ 403512 w 403522"/>
              <a:gd name="connsiteY9" fmla="*/ 2294606 h 262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22" h="2621620">
                <a:moveTo>
                  <a:pt x="403512" y="2294606"/>
                </a:moveTo>
                <a:cubicBezTo>
                  <a:pt x="403607" y="2312222"/>
                  <a:pt x="403072" y="2365255"/>
                  <a:pt x="402222" y="2435998"/>
                </a:cubicBezTo>
                <a:lnTo>
                  <a:pt x="399838" y="2621620"/>
                </a:lnTo>
                <a:lnTo>
                  <a:pt x="0" y="2621620"/>
                </a:lnTo>
                <a:lnTo>
                  <a:pt x="0" y="0"/>
                </a:lnTo>
                <a:lnTo>
                  <a:pt x="397942" y="3054"/>
                </a:lnTo>
                <a:lnTo>
                  <a:pt x="397268" y="624262"/>
                </a:lnTo>
                <a:cubicBezTo>
                  <a:pt x="396663" y="782272"/>
                  <a:pt x="389788" y="1317776"/>
                  <a:pt x="389183" y="1426922"/>
                </a:cubicBezTo>
                <a:cubicBezTo>
                  <a:pt x="388601" y="1798254"/>
                  <a:pt x="249759" y="1662800"/>
                  <a:pt x="174677" y="1855040"/>
                </a:cubicBezTo>
                <a:cubicBezTo>
                  <a:pt x="253901" y="2054896"/>
                  <a:pt x="396186" y="1935492"/>
                  <a:pt x="403512" y="2294606"/>
                </a:cubicBezTo>
                <a:close/>
              </a:path>
            </a:pathLst>
          </a:custGeom>
          <a:solidFill>
            <a:srgbClr val="9CB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EBE4740C-8D1B-403D-82CC-398F2C4F72C7}"/>
              </a:ext>
            </a:extLst>
          </p:cNvPr>
          <p:cNvGrpSpPr/>
          <p:nvPr/>
        </p:nvGrpSpPr>
        <p:grpSpPr>
          <a:xfrm>
            <a:off x="1484731" y="6493122"/>
            <a:ext cx="301498" cy="261097"/>
            <a:chOff x="2401932" y="6512188"/>
            <a:chExt cx="301498" cy="261097"/>
          </a:xfrm>
        </p:grpSpPr>
        <p:sp>
          <p:nvSpPr>
            <p:cNvPr id="36" name="Teardrop 35">
              <a:extLst>
                <a:ext uri="{FF2B5EF4-FFF2-40B4-BE49-F238E27FC236}">
                  <a16:creationId xmlns:a16="http://schemas.microsoft.com/office/drawing/2014/main" id="{98089A38-B0F9-4A36-A16C-F0FFEF5EB8C0}"/>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838510D6-E280-4373-82D4-31F079F3E21F}"/>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2</a:t>
              </a:r>
            </a:p>
          </p:txBody>
        </p:sp>
      </p:grpSp>
      <p:grpSp>
        <p:nvGrpSpPr>
          <p:cNvPr id="38" name="Group 37">
            <a:extLst>
              <a:ext uri="{FF2B5EF4-FFF2-40B4-BE49-F238E27FC236}">
                <a16:creationId xmlns:a16="http://schemas.microsoft.com/office/drawing/2014/main" id="{8FE91D39-F471-4E9D-BA21-DF4BC1778D99}"/>
              </a:ext>
            </a:extLst>
          </p:cNvPr>
          <p:cNvGrpSpPr/>
          <p:nvPr/>
        </p:nvGrpSpPr>
        <p:grpSpPr>
          <a:xfrm>
            <a:off x="500451" y="6495946"/>
            <a:ext cx="301498" cy="261097"/>
            <a:chOff x="2401932" y="6512188"/>
            <a:chExt cx="301498" cy="261097"/>
          </a:xfrm>
        </p:grpSpPr>
        <p:sp>
          <p:nvSpPr>
            <p:cNvPr id="39" name="Teardrop 38">
              <a:extLst>
                <a:ext uri="{FF2B5EF4-FFF2-40B4-BE49-F238E27FC236}">
                  <a16:creationId xmlns:a16="http://schemas.microsoft.com/office/drawing/2014/main" id="{CFF1FD5F-5708-4B1F-ACE6-B6E5E291EA5D}"/>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872DA77-1A52-46F5-9A43-EC3C140C338F}"/>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1</a:t>
              </a:r>
            </a:p>
          </p:txBody>
        </p:sp>
      </p:grpSp>
      <p:grpSp>
        <p:nvGrpSpPr>
          <p:cNvPr id="41" name="Group 40">
            <a:extLst>
              <a:ext uri="{FF2B5EF4-FFF2-40B4-BE49-F238E27FC236}">
                <a16:creationId xmlns:a16="http://schemas.microsoft.com/office/drawing/2014/main" id="{1F17EE87-63DE-49CD-A182-6A58FC17B6B0}"/>
              </a:ext>
            </a:extLst>
          </p:cNvPr>
          <p:cNvGrpSpPr/>
          <p:nvPr/>
        </p:nvGrpSpPr>
        <p:grpSpPr>
          <a:xfrm>
            <a:off x="3673665" y="6492355"/>
            <a:ext cx="301498" cy="261097"/>
            <a:chOff x="2401932" y="6512188"/>
            <a:chExt cx="301498" cy="261097"/>
          </a:xfrm>
        </p:grpSpPr>
        <p:sp>
          <p:nvSpPr>
            <p:cNvPr id="42" name="Teardrop 41">
              <a:extLst>
                <a:ext uri="{FF2B5EF4-FFF2-40B4-BE49-F238E27FC236}">
                  <a16:creationId xmlns:a16="http://schemas.microsoft.com/office/drawing/2014/main" id="{8A13DF8E-A102-4555-95C5-EA7E4A9B0AFC}"/>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B8602A46-53C0-4C9B-9A3A-5EBEBC8FB105}"/>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4</a:t>
              </a:r>
            </a:p>
          </p:txBody>
        </p:sp>
      </p:grpSp>
      <p:grpSp>
        <p:nvGrpSpPr>
          <p:cNvPr id="44" name="Group 43">
            <a:extLst>
              <a:ext uri="{FF2B5EF4-FFF2-40B4-BE49-F238E27FC236}">
                <a16:creationId xmlns:a16="http://schemas.microsoft.com/office/drawing/2014/main" id="{9D31E416-7752-4838-B4A8-9903B1976A79}"/>
              </a:ext>
            </a:extLst>
          </p:cNvPr>
          <p:cNvGrpSpPr/>
          <p:nvPr/>
        </p:nvGrpSpPr>
        <p:grpSpPr>
          <a:xfrm>
            <a:off x="2591564" y="6489531"/>
            <a:ext cx="301498" cy="261097"/>
            <a:chOff x="2401932" y="6512188"/>
            <a:chExt cx="301498" cy="261097"/>
          </a:xfrm>
        </p:grpSpPr>
        <p:sp>
          <p:nvSpPr>
            <p:cNvPr id="45" name="Teardrop 44">
              <a:extLst>
                <a:ext uri="{FF2B5EF4-FFF2-40B4-BE49-F238E27FC236}">
                  <a16:creationId xmlns:a16="http://schemas.microsoft.com/office/drawing/2014/main" id="{2029717A-8D38-4245-A0C3-7629D8E217A3}"/>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E22D56E7-B2D3-463F-860D-61C90FABD6C0}"/>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3</a:t>
              </a:r>
            </a:p>
          </p:txBody>
        </p:sp>
      </p:grpSp>
      <p:grpSp>
        <p:nvGrpSpPr>
          <p:cNvPr id="47" name="Group 46">
            <a:extLst>
              <a:ext uri="{FF2B5EF4-FFF2-40B4-BE49-F238E27FC236}">
                <a16:creationId xmlns:a16="http://schemas.microsoft.com/office/drawing/2014/main" id="{47B99B6C-E73A-45F8-95D7-294F267F2822}"/>
              </a:ext>
            </a:extLst>
          </p:cNvPr>
          <p:cNvGrpSpPr/>
          <p:nvPr/>
        </p:nvGrpSpPr>
        <p:grpSpPr>
          <a:xfrm>
            <a:off x="5972083" y="6489248"/>
            <a:ext cx="301498" cy="261097"/>
            <a:chOff x="2401932" y="6512188"/>
            <a:chExt cx="301498" cy="261097"/>
          </a:xfrm>
        </p:grpSpPr>
        <p:sp>
          <p:nvSpPr>
            <p:cNvPr id="48" name="Teardrop 47">
              <a:extLst>
                <a:ext uri="{FF2B5EF4-FFF2-40B4-BE49-F238E27FC236}">
                  <a16:creationId xmlns:a16="http://schemas.microsoft.com/office/drawing/2014/main" id="{8518DDAE-BD7E-4A98-8CD9-F4BAC8B0A40C}"/>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93A77F10-3229-4B90-BEEF-22038E071059}"/>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6</a:t>
              </a:r>
            </a:p>
          </p:txBody>
        </p:sp>
      </p:grpSp>
      <p:grpSp>
        <p:nvGrpSpPr>
          <p:cNvPr id="50" name="Group 49">
            <a:extLst>
              <a:ext uri="{FF2B5EF4-FFF2-40B4-BE49-F238E27FC236}">
                <a16:creationId xmlns:a16="http://schemas.microsoft.com/office/drawing/2014/main" id="{A315BDF6-BC1C-4AD3-98D6-3FD740DEBBD7}"/>
              </a:ext>
            </a:extLst>
          </p:cNvPr>
          <p:cNvGrpSpPr/>
          <p:nvPr/>
        </p:nvGrpSpPr>
        <p:grpSpPr>
          <a:xfrm>
            <a:off x="4820373" y="6482350"/>
            <a:ext cx="301498" cy="261097"/>
            <a:chOff x="2401932" y="6512188"/>
            <a:chExt cx="301498" cy="261097"/>
          </a:xfrm>
        </p:grpSpPr>
        <p:sp>
          <p:nvSpPr>
            <p:cNvPr id="51" name="Teardrop 50">
              <a:extLst>
                <a:ext uri="{FF2B5EF4-FFF2-40B4-BE49-F238E27FC236}">
                  <a16:creationId xmlns:a16="http://schemas.microsoft.com/office/drawing/2014/main" id="{C5BE5195-A542-43A9-9C57-2E3D0B32D548}"/>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E3E79305-30C5-4942-B890-0BE791C802B6}"/>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5</a:t>
              </a:r>
            </a:p>
          </p:txBody>
        </p:sp>
      </p:grpSp>
      <p:grpSp>
        <p:nvGrpSpPr>
          <p:cNvPr id="53" name="Group 52">
            <a:extLst>
              <a:ext uri="{FF2B5EF4-FFF2-40B4-BE49-F238E27FC236}">
                <a16:creationId xmlns:a16="http://schemas.microsoft.com/office/drawing/2014/main" id="{7434C338-45F5-4138-ACEF-4804C3B8A8FB}"/>
              </a:ext>
            </a:extLst>
          </p:cNvPr>
          <p:cNvGrpSpPr/>
          <p:nvPr/>
        </p:nvGrpSpPr>
        <p:grpSpPr>
          <a:xfrm>
            <a:off x="8189584" y="6481508"/>
            <a:ext cx="301498" cy="261097"/>
            <a:chOff x="2401932" y="6512188"/>
            <a:chExt cx="301498" cy="261097"/>
          </a:xfrm>
        </p:grpSpPr>
        <p:sp>
          <p:nvSpPr>
            <p:cNvPr id="54" name="Teardrop 53">
              <a:extLst>
                <a:ext uri="{FF2B5EF4-FFF2-40B4-BE49-F238E27FC236}">
                  <a16:creationId xmlns:a16="http://schemas.microsoft.com/office/drawing/2014/main" id="{767749F7-FB1F-4B5B-A4B9-3348957F049D}"/>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8359A6BA-8316-4BE0-8104-62FA9567CC00}"/>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8</a:t>
              </a:r>
            </a:p>
          </p:txBody>
        </p:sp>
      </p:grpSp>
      <p:grpSp>
        <p:nvGrpSpPr>
          <p:cNvPr id="56" name="Group 55">
            <a:extLst>
              <a:ext uri="{FF2B5EF4-FFF2-40B4-BE49-F238E27FC236}">
                <a16:creationId xmlns:a16="http://schemas.microsoft.com/office/drawing/2014/main" id="{EECA3D29-16D0-47B7-AE95-A9940F7BD303}"/>
              </a:ext>
            </a:extLst>
          </p:cNvPr>
          <p:cNvGrpSpPr/>
          <p:nvPr/>
        </p:nvGrpSpPr>
        <p:grpSpPr>
          <a:xfrm>
            <a:off x="7090086" y="6477174"/>
            <a:ext cx="301498" cy="261097"/>
            <a:chOff x="2401932" y="6512188"/>
            <a:chExt cx="301498" cy="261097"/>
          </a:xfrm>
        </p:grpSpPr>
        <p:sp>
          <p:nvSpPr>
            <p:cNvPr id="57" name="Teardrop 56">
              <a:extLst>
                <a:ext uri="{FF2B5EF4-FFF2-40B4-BE49-F238E27FC236}">
                  <a16:creationId xmlns:a16="http://schemas.microsoft.com/office/drawing/2014/main" id="{F07792BB-A3FB-4349-A97B-923C9623759A}"/>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BC77A5BE-14C0-4A48-BA7F-35D2115161C8}"/>
                </a:ext>
              </a:extLst>
            </p:cNvPr>
            <p:cNvSpPr txBox="1"/>
            <p:nvPr/>
          </p:nvSpPr>
          <p:spPr>
            <a:xfrm>
              <a:off x="2414338" y="6512188"/>
              <a:ext cx="28909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7</a:t>
              </a:r>
            </a:p>
          </p:txBody>
        </p:sp>
      </p:grpSp>
      <p:grpSp>
        <p:nvGrpSpPr>
          <p:cNvPr id="59" name="Group 58">
            <a:extLst>
              <a:ext uri="{FF2B5EF4-FFF2-40B4-BE49-F238E27FC236}">
                <a16:creationId xmlns:a16="http://schemas.microsoft.com/office/drawing/2014/main" id="{071191E0-DEFC-4785-9872-39098C70C669}"/>
              </a:ext>
            </a:extLst>
          </p:cNvPr>
          <p:cNvGrpSpPr/>
          <p:nvPr/>
        </p:nvGrpSpPr>
        <p:grpSpPr>
          <a:xfrm>
            <a:off x="10309707" y="6352420"/>
            <a:ext cx="346053" cy="263786"/>
            <a:chOff x="2375235" y="6513162"/>
            <a:chExt cx="346053" cy="263786"/>
          </a:xfrm>
          <a:solidFill>
            <a:schemeClr val="accent3">
              <a:lumMod val="40000"/>
              <a:lumOff val="60000"/>
            </a:schemeClr>
          </a:solidFill>
        </p:grpSpPr>
        <p:sp>
          <p:nvSpPr>
            <p:cNvPr id="60" name="Teardrop 59">
              <a:extLst>
                <a:ext uri="{FF2B5EF4-FFF2-40B4-BE49-F238E27FC236}">
                  <a16:creationId xmlns:a16="http://schemas.microsoft.com/office/drawing/2014/main" id="{56BB1B31-49E9-415A-A317-096C99AC054C}"/>
                </a:ext>
              </a:extLst>
            </p:cNvPr>
            <p:cNvSpPr/>
            <p:nvPr/>
          </p:nvSpPr>
          <p:spPr>
            <a:xfrm rot="8100000">
              <a:off x="2401932" y="6513162"/>
              <a:ext cx="260123" cy="260123"/>
            </a:xfrm>
            <a:prstGeom prst="teardrop">
              <a:avLst/>
            </a:prstGeom>
            <a:noFill/>
            <a:ln w="9525">
              <a:solidFill>
                <a:srgbClr val="4E887E"/>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C97DB07B-3F99-4846-94AC-C7378654639A}"/>
                </a:ext>
              </a:extLst>
            </p:cNvPr>
            <p:cNvSpPr txBox="1"/>
            <p:nvPr/>
          </p:nvSpPr>
          <p:spPr>
            <a:xfrm>
              <a:off x="2375235" y="6523032"/>
              <a:ext cx="346053" cy="25391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10</a:t>
              </a:r>
            </a:p>
          </p:txBody>
        </p:sp>
      </p:grpSp>
      <p:grpSp>
        <p:nvGrpSpPr>
          <p:cNvPr id="62" name="Group 61">
            <a:extLst>
              <a:ext uri="{FF2B5EF4-FFF2-40B4-BE49-F238E27FC236}">
                <a16:creationId xmlns:a16="http://schemas.microsoft.com/office/drawing/2014/main" id="{2DB40CA0-96B7-4030-BDAB-8C81816FA6A9}"/>
              </a:ext>
            </a:extLst>
          </p:cNvPr>
          <p:cNvGrpSpPr/>
          <p:nvPr/>
        </p:nvGrpSpPr>
        <p:grpSpPr>
          <a:xfrm>
            <a:off x="9339833" y="6484258"/>
            <a:ext cx="377824" cy="265806"/>
            <a:chOff x="2401932" y="6507479"/>
            <a:chExt cx="377824" cy="265806"/>
          </a:xfrm>
        </p:grpSpPr>
        <p:sp>
          <p:nvSpPr>
            <p:cNvPr id="63" name="Teardrop 62">
              <a:extLst>
                <a:ext uri="{FF2B5EF4-FFF2-40B4-BE49-F238E27FC236}">
                  <a16:creationId xmlns:a16="http://schemas.microsoft.com/office/drawing/2014/main" id="{F6DC0BCB-1BBF-4F16-BA0B-E0FFD8089DE6}"/>
                </a:ext>
              </a:extLst>
            </p:cNvPr>
            <p:cNvSpPr/>
            <p:nvPr/>
          </p:nvSpPr>
          <p:spPr>
            <a:xfrm rot="8100000">
              <a:off x="2401932" y="6513162"/>
              <a:ext cx="260123" cy="260123"/>
            </a:xfrm>
            <a:prstGeom prst="teardrop">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F56AA70C-6C7F-4CB4-9AA5-945B0CABA6DD}"/>
                </a:ext>
              </a:extLst>
            </p:cNvPr>
            <p:cNvSpPr txBox="1"/>
            <p:nvPr/>
          </p:nvSpPr>
          <p:spPr>
            <a:xfrm>
              <a:off x="2411885" y="6507479"/>
              <a:ext cx="36787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9</a:t>
              </a:r>
            </a:p>
          </p:txBody>
        </p:sp>
      </p:grpSp>
    </p:spTree>
    <p:extLst>
      <p:ext uri="{BB962C8B-B14F-4D97-AF65-F5344CB8AC3E}">
        <p14:creationId xmlns:p14="http://schemas.microsoft.com/office/powerpoint/2010/main" val="1608168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275D70-F768-E2FD-9116-BA819009615F}"/>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F284C06-1BBF-428E-C478-544A23A056E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7335CAB2-CFBE-BAD1-8072-B0056366D06E}"/>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316D86B3-386E-8762-2333-A22A3DCF64C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29627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B39F5-8325-CA27-97B2-DD0FAAEB894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F0F6F02-74B6-3D64-3856-687C666DCBC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4F60083-9CEF-2AAF-48D0-526DFAA6FCFE}"/>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#2952939</a:t>
            </a:r>
            <a:endParaRPr lang="en-GB" sz="3600" b="1">
              <a:solidFill>
                <a:srgbClr val="5B5B5B"/>
              </a:solidFill>
            </a:endParaRPr>
          </a:p>
        </p:txBody>
      </p:sp>
      <p:sp>
        <p:nvSpPr>
          <p:cNvPr id="7" name="Rectangle 6">
            <a:extLst>
              <a:ext uri="{FF2B5EF4-FFF2-40B4-BE49-F238E27FC236}">
                <a16:creationId xmlns:a16="http://schemas.microsoft.com/office/drawing/2014/main" id="{B85D227E-C6FF-4A3A-3A79-C393FB40FD2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281124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940D3-F375-6AC5-1ED4-83C9C681233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BF181A89-3A91-EDC5-8664-25B7850EBBEA}"/>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C7BA9C83-0817-4013-8D2F-FFC28659568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D32AF658-3DF9-C0DB-5D2D-4FCD4CC4DF7B}"/>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08453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8A9D29E-062B-4625-9B92-32980FD63AAB}"/>
              </a:ext>
            </a:extLst>
          </p:cNvPr>
          <p:cNvSpPr/>
          <p:nvPr/>
        </p:nvSpPr>
        <p:spPr>
          <a:xfrm>
            <a:off x="7425446" y="0"/>
            <a:ext cx="4766553" cy="6858000"/>
          </a:xfrm>
          <a:prstGeom prst="rect">
            <a:avLst/>
          </a:prstGeom>
          <a:solidFill>
            <a:srgbClr val="68A49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pSp>
        <p:nvGrpSpPr>
          <p:cNvPr id="37" name="Group 36">
            <a:extLst>
              <a:ext uri="{FF2B5EF4-FFF2-40B4-BE49-F238E27FC236}">
                <a16:creationId xmlns:a16="http://schemas.microsoft.com/office/drawing/2014/main" id="{E888DC5D-0E23-4C84-BF5A-38098B1B26D3}"/>
              </a:ext>
            </a:extLst>
          </p:cNvPr>
          <p:cNvGrpSpPr/>
          <p:nvPr/>
        </p:nvGrpSpPr>
        <p:grpSpPr>
          <a:xfrm>
            <a:off x="566300" y="2009555"/>
            <a:ext cx="7836075" cy="3136605"/>
            <a:chOff x="534716" y="1534416"/>
            <a:chExt cx="7836075" cy="3716262"/>
          </a:xfrm>
        </p:grpSpPr>
        <p:sp>
          <p:nvSpPr>
            <p:cNvPr id="11" name="Content Placeholder 94">
              <a:extLst>
                <a:ext uri="{FF2B5EF4-FFF2-40B4-BE49-F238E27FC236}">
                  <a16:creationId xmlns:a16="http://schemas.microsoft.com/office/drawing/2014/main" id="{E75A8D61-F288-4844-836D-F232B4C1EB49}"/>
                </a:ext>
              </a:extLst>
            </p:cNvPr>
            <p:cNvSpPr txBox="1">
              <a:spLocks/>
            </p:cNvSpPr>
            <p:nvPr/>
          </p:nvSpPr>
          <p:spPr bwMode="auto">
            <a:xfrm>
              <a:off x="1099150" y="2116471"/>
              <a:ext cx="7271641" cy="164094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742950" marR="0" lvl="1" indent="-285750" algn="l" defTabSz="914400" rtl="0" eaLnBrk="1" fontAlgn="auto" latinLnBrk="0" hangingPunct="1">
                <a:lnSpc>
                  <a:spcPct val="100000"/>
                </a:lnSpc>
                <a:spcBef>
                  <a:spcPts val="0"/>
                </a:spcBef>
                <a:spcAft>
                  <a:spcPts val="0"/>
                </a:spcAft>
                <a:buClr>
                  <a:srgbClr val="488A40"/>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Background of the TEM</a:t>
              </a:r>
            </a:p>
            <a:p>
              <a:pPr marL="742950" marR="0" lvl="1" indent="-285750" algn="l" defTabSz="914400" rtl="0" eaLnBrk="1" fontAlgn="auto" latinLnBrk="0" hangingPunct="1">
                <a:lnSpc>
                  <a:spcPct val="100000"/>
                </a:lnSpc>
                <a:spcBef>
                  <a:spcPts val="0"/>
                </a:spcBef>
                <a:spcAft>
                  <a:spcPts val="0"/>
                </a:spcAft>
                <a:buClr>
                  <a:srgbClr val="488A40"/>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Methodology Overview</a:t>
              </a:r>
            </a:p>
            <a:p>
              <a:pPr marL="742950" marR="0" lvl="1" indent="-285750" algn="l" defTabSz="914400" rtl="0" eaLnBrk="1" fontAlgn="auto" latinLnBrk="0" hangingPunct="1">
                <a:lnSpc>
                  <a:spcPct val="100000"/>
                </a:lnSpc>
                <a:spcBef>
                  <a:spcPts val="0"/>
                </a:spcBef>
                <a:spcAft>
                  <a:spcPts val="0"/>
                </a:spcAft>
                <a:buClr>
                  <a:srgbClr val="488A40"/>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Estimated Theft Value</a:t>
              </a:r>
            </a:p>
            <a:p>
              <a:pPr marL="742950" marR="0" lvl="1" indent="-285750" algn="l" defTabSz="914400" rtl="0" eaLnBrk="1" fontAlgn="auto" latinLnBrk="0" hangingPunct="1">
                <a:lnSpc>
                  <a:spcPct val="100000"/>
                </a:lnSpc>
                <a:spcBef>
                  <a:spcPts val="0"/>
                </a:spcBef>
                <a:spcAft>
                  <a:spcPts val="0"/>
                </a:spcAft>
                <a:buClr>
                  <a:srgbClr val="488A40"/>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Next Steps</a:t>
              </a:r>
            </a:p>
            <a:p>
              <a:pPr marL="742950" marR="0" lvl="1" indent="-285750" algn="l" defTabSz="914400" rtl="0" eaLnBrk="1" fontAlgn="auto" latinLnBrk="0" hangingPunct="1">
                <a:lnSpc>
                  <a:spcPct val="100000"/>
                </a:lnSpc>
                <a:spcBef>
                  <a:spcPts val="0"/>
                </a:spcBef>
                <a:spcAft>
                  <a:spcPts val="0"/>
                </a:spcAft>
                <a:buClr>
                  <a:srgbClr val="488A40"/>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Q&amp;A</a:t>
              </a:r>
            </a:p>
          </p:txBody>
        </p:sp>
        <p:sp>
          <p:nvSpPr>
            <p:cNvPr id="17" name="Content Placeholder 94">
              <a:extLst>
                <a:ext uri="{FF2B5EF4-FFF2-40B4-BE49-F238E27FC236}">
                  <a16:creationId xmlns:a16="http://schemas.microsoft.com/office/drawing/2014/main" id="{102F0BCB-C8E0-4F81-A0C4-9206156F42B3}"/>
                </a:ext>
              </a:extLst>
            </p:cNvPr>
            <p:cNvSpPr txBox="1">
              <a:spLocks/>
            </p:cNvSpPr>
            <p:nvPr/>
          </p:nvSpPr>
          <p:spPr bwMode="auto">
            <a:xfrm>
              <a:off x="1439397" y="1736853"/>
              <a:ext cx="5936868" cy="3281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488A40"/>
                </a:buClr>
                <a:buSzTx/>
                <a:buFontTx/>
                <a:buNone/>
                <a:tabLst/>
                <a:defRPr/>
              </a:pPr>
              <a:r>
                <a:rPr kumimoji="0" lang="en-GB" sz="1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Part 1- Background and High-Level Overview</a:t>
              </a:r>
            </a:p>
          </p:txBody>
        </p:sp>
        <p:cxnSp>
          <p:nvCxnSpPr>
            <p:cNvPr id="4" name="Straight Connector 3">
              <a:extLst>
                <a:ext uri="{FF2B5EF4-FFF2-40B4-BE49-F238E27FC236}">
                  <a16:creationId xmlns:a16="http://schemas.microsoft.com/office/drawing/2014/main" id="{4B9311B3-1DD3-4114-B877-8B630ED5BE4C}"/>
                </a:ext>
              </a:extLst>
            </p:cNvPr>
            <p:cNvCxnSpPr>
              <a:cxnSpLocks/>
            </p:cNvCxnSpPr>
            <p:nvPr/>
          </p:nvCxnSpPr>
          <p:spPr>
            <a:xfrm>
              <a:off x="664420" y="1534416"/>
              <a:ext cx="27605" cy="3716262"/>
            </a:xfrm>
            <a:prstGeom prst="line">
              <a:avLst/>
            </a:prstGeom>
            <a:ln w="19050">
              <a:solidFill>
                <a:srgbClr val="68A495"/>
              </a:solidFill>
              <a:prstDash val="lgDash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C99C258-EA39-4CB9-931C-60086C8F76D3}"/>
                </a:ext>
              </a:extLst>
            </p:cNvPr>
            <p:cNvSpPr/>
            <p:nvPr/>
          </p:nvSpPr>
          <p:spPr>
            <a:xfrm>
              <a:off x="543516" y="1789280"/>
              <a:ext cx="241805" cy="276999"/>
            </a:xfrm>
            <a:prstGeom prst="ellipse">
              <a:avLst/>
            </a:prstGeom>
            <a:solidFill>
              <a:srgbClr val="D6E6E4"/>
            </a:solidFill>
            <a:ln>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1D438F9-F270-4AB2-A91A-916611A8E066}"/>
                </a:ext>
              </a:extLst>
            </p:cNvPr>
            <p:cNvSpPr/>
            <p:nvPr/>
          </p:nvSpPr>
          <p:spPr>
            <a:xfrm>
              <a:off x="556400" y="4185973"/>
              <a:ext cx="246518" cy="276999"/>
            </a:xfrm>
            <a:prstGeom prst="ellipse">
              <a:avLst/>
            </a:prstGeom>
            <a:solidFill>
              <a:srgbClr val="D6E6E4"/>
            </a:solidFill>
            <a:ln>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F7644C6-760E-4A60-8666-35C7F57FF51B}"/>
                </a:ext>
              </a:extLst>
            </p:cNvPr>
            <p:cNvCxnSpPr>
              <a:cxnSpLocks/>
            </p:cNvCxnSpPr>
            <p:nvPr/>
          </p:nvCxnSpPr>
          <p:spPr>
            <a:xfrm>
              <a:off x="802918" y="1923433"/>
              <a:ext cx="544474" cy="0"/>
            </a:xfrm>
            <a:prstGeom prst="line">
              <a:avLst/>
            </a:prstGeom>
            <a:ln w="12700">
              <a:solidFill>
                <a:srgbClr val="68A49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654684-46FC-4BD6-9A4F-73CF50BA6F9C}"/>
                </a:ext>
              </a:extLst>
            </p:cNvPr>
            <p:cNvCxnSpPr>
              <a:cxnSpLocks/>
            </p:cNvCxnSpPr>
            <p:nvPr/>
          </p:nvCxnSpPr>
          <p:spPr>
            <a:xfrm>
              <a:off x="826913" y="4322193"/>
              <a:ext cx="544474" cy="0"/>
            </a:xfrm>
            <a:prstGeom prst="line">
              <a:avLst/>
            </a:prstGeom>
            <a:ln w="12700">
              <a:solidFill>
                <a:srgbClr val="68A495"/>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127EE8D-88F6-43A2-AE0A-4021E021E777}"/>
                </a:ext>
              </a:extLst>
            </p:cNvPr>
            <p:cNvSpPr txBox="1"/>
            <p:nvPr/>
          </p:nvSpPr>
          <p:spPr>
            <a:xfrm>
              <a:off x="534716" y="1762447"/>
              <a:ext cx="2594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1</a:t>
              </a:r>
            </a:p>
          </p:txBody>
        </p:sp>
        <p:sp>
          <p:nvSpPr>
            <p:cNvPr id="33" name="TextBox 32">
              <a:extLst>
                <a:ext uri="{FF2B5EF4-FFF2-40B4-BE49-F238E27FC236}">
                  <a16:creationId xmlns:a16="http://schemas.microsoft.com/office/drawing/2014/main" id="{5BA0006D-55B0-45D0-A3FE-1F9E8E6C60C5}"/>
                </a:ext>
              </a:extLst>
            </p:cNvPr>
            <p:cNvSpPr txBox="1"/>
            <p:nvPr/>
          </p:nvSpPr>
          <p:spPr>
            <a:xfrm>
              <a:off x="555512" y="4154385"/>
              <a:ext cx="259404" cy="3281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2</a:t>
              </a:r>
            </a:p>
          </p:txBody>
        </p:sp>
      </p:grpSp>
      <p:pic>
        <p:nvPicPr>
          <p:cNvPr id="42" name="Graphic 41" descr="Stopwatch outline">
            <a:extLst>
              <a:ext uri="{FF2B5EF4-FFF2-40B4-BE49-F238E27FC236}">
                <a16:creationId xmlns:a16="http://schemas.microsoft.com/office/drawing/2014/main" id="{E022C235-AA4E-493C-AFEB-4BAB1743DE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7604" y="2304319"/>
            <a:ext cx="2274478" cy="2274478"/>
          </a:xfrm>
          <a:prstGeom prst="rect">
            <a:avLst/>
          </a:prstGeom>
        </p:spPr>
      </p:pic>
      <p:sp>
        <p:nvSpPr>
          <p:cNvPr id="26" name="Content Placeholder 94">
            <a:extLst>
              <a:ext uri="{FF2B5EF4-FFF2-40B4-BE49-F238E27FC236}">
                <a16:creationId xmlns:a16="http://schemas.microsoft.com/office/drawing/2014/main" id="{E44D2731-A714-4B83-A7C9-DAAA9EFCC145}"/>
              </a:ext>
            </a:extLst>
          </p:cNvPr>
          <p:cNvSpPr txBox="1">
            <a:spLocks/>
          </p:cNvSpPr>
          <p:nvPr/>
        </p:nvSpPr>
        <p:spPr bwMode="auto">
          <a:xfrm>
            <a:off x="1470981" y="4225920"/>
            <a:ext cx="5936868"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488A40"/>
              </a:buClr>
              <a:buSzTx/>
              <a:buFontTx/>
              <a:buNone/>
              <a:tabLst/>
              <a:defRPr/>
            </a:pPr>
            <a:r>
              <a:rPr kumimoji="0" lang="en-GB" sz="1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Part 2 – Deep Dive</a:t>
            </a:r>
          </a:p>
        </p:txBody>
      </p:sp>
      <p:sp>
        <p:nvSpPr>
          <p:cNvPr id="30" name="Content Placeholder 94">
            <a:extLst>
              <a:ext uri="{FF2B5EF4-FFF2-40B4-BE49-F238E27FC236}">
                <a16:creationId xmlns:a16="http://schemas.microsoft.com/office/drawing/2014/main" id="{607A7F49-5AD7-4A5B-88B2-FCDC6B6909E5}"/>
              </a:ext>
            </a:extLst>
          </p:cNvPr>
          <p:cNvSpPr txBox="1">
            <a:spLocks/>
          </p:cNvSpPr>
          <p:nvPr/>
        </p:nvSpPr>
        <p:spPr bwMode="auto">
          <a:xfrm>
            <a:off x="1159918" y="4498737"/>
            <a:ext cx="7271641"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742950" marR="0" lvl="1" indent="-285750" algn="l" defTabSz="914400" rtl="0" eaLnBrk="1" fontAlgn="auto" latinLnBrk="0" hangingPunct="1">
              <a:lnSpc>
                <a:spcPct val="100000"/>
              </a:lnSpc>
              <a:spcBef>
                <a:spcPts val="0"/>
              </a:spcBef>
              <a:spcAft>
                <a:spcPts val="0"/>
              </a:spcAft>
              <a:buClr>
                <a:srgbClr val="488A40"/>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Deep Dive into the Methodology</a:t>
            </a:r>
          </a:p>
          <a:p>
            <a:pPr marL="742950" marR="0" lvl="1" indent="-285750" algn="l" defTabSz="914400" rtl="0" eaLnBrk="1" fontAlgn="auto" latinLnBrk="0" hangingPunct="1">
              <a:lnSpc>
                <a:spcPct val="100000"/>
              </a:lnSpc>
              <a:spcBef>
                <a:spcPts val="0"/>
              </a:spcBef>
              <a:spcAft>
                <a:spcPts val="0"/>
              </a:spcAft>
              <a:buClr>
                <a:srgbClr val="488A40"/>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Q&amp;A</a:t>
            </a:r>
          </a:p>
        </p:txBody>
      </p:sp>
    </p:spTree>
    <p:extLst>
      <p:ext uri="{BB962C8B-B14F-4D97-AF65-F5344CB8AC3E}">
        <p14:creationId xmlns:p14="http://schemas.microsoft.com/office/powerpoint/2010/main" val="214284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ctrTitle"/>
          </p:nvPr>
        </p:nvSpPr>
        <p:spPr/>
        <p:txBody>
          <a:bodyPr/>
          <a:lstStyle/>
          <a:p>
            <a:r>
              <a:rPr lang="en-GB"/>
              <a:t>Part 1 – Background and High level overview </a:t>
            </a:r>
          </a:p>
        </p:txBody>
      </p:sp>
    </p:spTree>
    <p:extLst>
      <p:ext uri="{BB962C8B-B14F-4D97-AF65-F5344CB8AC3E}">
        <p14:creationId xmlns:p14="http://schemas.microsoft.com/office/powerpoint/2010/main" val="403428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75BEA6-B67D-4095-BB8B-5C9AF75B82A4}"/>
              </a:ext>
            </a:extLst>
          </p:cNvPr>
          <p:cNvSpPr>
            <a:spLocks noGrp="1"/>
          </p:cNvSpPr>
          <p:nvPr>
            <p:ph type="title"/>
          </p:nvPr>
        </p:nvSpPr>
        <p:spPr/>
        <p:txBody>
          <a:bodyPr/>
          <a:lstStyle/>
          <a:p>
            <a:r>
              <a:rPr lang="en-GB"/>
              <a:t>Background of the theft Estimation Methodology </a:t>
            </a:r>
          </a:p>
        </p:txBody>
      </p:sp>
      <p:sp>
        <p:nvSpPr>
          <p:cNvPr id="8" name="Text Placeholder 7">
            <a:extLst>
              <a:ext uri="{FF2B5EF4-FFF2-40B4-BE49-F238E27FC236}">
                <a16:creationId xmlns:a16="http://schemas.microsoft.com/office/drawing/2014/main" id="{9F90A8FE-0D3F-4E21-AF96-FE25345A730E}"/>
              </a:ext>
            </a:extLst>
          </p:cNvPr>
          <p:cNvSpPr>
            <a:spLocks noGrp="1"/>
          </p:cNvSpPr>
          <p:nvPr>
            <p:ph type="body" sz="quarter" idx="10"/>
          </p:nvPr>
        </p:nvSpPr>
        <p:spPr/>
        <p:txBody>
          <a:bodyPr/>
          <a:lstStyle/>
          <a:p>
            <a:r>
              <a:rPr lang="en-GB"/>
              <a:t>Rosalind Timperley</a:t>
            </a:r>
          </a:p>
        </p:txBody>
      </p:sp>
    </p:spTree>
    <p:extLst>
      <p:ext uri="{BB962C8B-B14F-4D97-AF65-F5344CB8AC3E}">
        <p14:creationId xmlns:p14="http://schemas.microsoft.com/office/powerpoint/2010/main" val="405283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2C77370-CBD4-4386-8AFE-29DF61A57344}"/>
              </a:ext>
            </a:extLst>
          </p:cNvPr>
          <p:cNvSpPr>
            <a:spLocks noGrp="1"/>
          </p:cNvSpPr>
          <p:nvPr>
            <p:ph type="title"/>
          </p:nvPr>
        </p:nvSpPr>
        <p:spPr>
          <a:xfrm>
            <a:off x="321797" y="341482"/>
            <a:ext cx="10122301" cy="660111"/>
          </a:xfrm>
        </p:spPr>
        <p:txBody>
          <a:bodyPr>
            <a:normAutofit/>
          </a:bodyPr>
          <a:lstStyle/>
          <a:p>
            <a:pPr algn="ctr"/>
            <a:r>
              <a:rPr lang="en-GB"/>
              <a:t>Objective</a:t>
            </a:r>
          </a:p>
        </p:txBody>
      </p:sp>
      <p:sp>
        <p:nvSpPr>
          <p:cNvPr id="26" name="Rectangle 25">
            <a:extLst>
              <a:ext uri="{FF2B5EF4-FFF2-40B4-BE49-F238E27FC236}">
                <a16:creationId xmlns:a16="http://schemas.microsoft.com/office/drawing/2014/main" id="{30BDF694-844B-4624-B9FC-5076F92F260E}"/>
              </a:ext>
            </a:extLst>
          </p:cNvPr>
          <p:cNvSpPr/>
          <p:nvPr/>
        </p:nvSpPr>
        <p:spPr>
          <a:xfrm>
            <a:off x="1693311" y="2635786"/>
            <a:ext cx="8277726" cy="5337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lumMod val="50000"/>
                  </a:prstClr>
                </a:solidFill>
                <a:effectLst/>
                <a:uLnTx/>
                <a:uFillTx/>
                <a:latin typeface="Roboto" panose="02000000000000000000" pitchFamily="2" charset="0"/>
                <a:ea typeface="Roboto" panose="02000000000000000000" pitchFamily="2" charset="0"/>
                <a:cs typeface="+mn-cs"/>
              </a:rPr>
              <a:t>To establish a robust methodology to benchmark the volume of energy theft in Great Britain  </a:t>
            </a:r>
          </a:p>
        </p:txBody>
      </p:sp>
    </p:spTree>
    <p:extLst>
      <p:ext uri="{BB962C8B-B14F-4D97-AF65-F5344CB8AC3E}">
        <p14:creationId xmlns:p14="http://schemas.microsoft.com/office/powerpoint/2010/main" val="218165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Graphic 93" descr="Paper outline">
            <a:extLst>
              <a:ext uri="{FF2B5EF4-FFF2-40B4-BE49-F238E27FC236}">
                <a16:creationId xmlns:a16="http://schemas.microsoft.com/office/drawing/2014/main" id="{E52193A7-7905-45D3-A877-CDF0CFAC7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8648" y="4650160"/>
            <a:ext cx="1026201" cy="1026201"/>
          </a:xfrm>
          <a:prstGeom prst="rect">
            <a:avLst/>
          </a:prstGeom>
        </p:spPr>
      </p:pic>
      <p:sp>
        <p:nvSpPr>
          <p:cNvPr id="11" name="Title 10">
            <a:extLst>
              <a:ext uri="{FF2B5EF4-FFF2-40B4-BE49-F238E27FC236}">
                <a16:creationId xmlns:a16="http://schemas.microsoft.com/office/drawing/2014/main" id="{32C77370-CBD4-4386-8AFE-29DF61A57344}"/>
              </a:ext>
            </a:extLst>
          </p:cNvPr>
          <p:cNvSpPr>
            <a:spLocks noGrp="1"/>
          </p:cNvSpPr>
          <p:nvPr>
            <p:ph type="title"/>
          </p:nvPr>
        </p:nvSpPr>
        <p:spPr>
          <a:xfrm>
            <a:off x="838200" y="292936"/>
            <a:ext cx="9284855" cy="660111"/>
          </a:xfrm>
        </p:spPr>
        <p:txBody>
          <a:bodyPr vert="horz" lIns="91440" tIns="45720" rIns="91440" bIns="45720" rtlCol="0" anchor="ctr">
            <a:normAutofit/>
          </a:bodyPr>
          <a:lstStyle/>
          <a:p>
            <a:r>
              <a:rPr lang="en-GB"/>
              <a:t>The Initial Methodologies </a:t>
            </a:r>
          </a:p>
        </p:txBody>
      </p:sp>
      <p:sp>
        <p:nvSpPr>
          <p:cNvPr id="10" name="TextBox 9">
            <a:extLst>
              <a:ext uri="{FF2B5EF4-FFF2-40B4-BE49-F238E27FC236}">
                <a16:creationId xmlns:a16="http://schemas.microsoft.com/office/drawing/2014/main" id="{B2011B28-5E6B-4711-895D-D4030AED2AA8}"/>
              </a:ext>
            </a:extLst>
          </p:cNvPr>
          <p:cNvSpPr txBox="1"/>
          <p:nvPr/>
        </p:nvSpPr>
        <p:spPr>
          <a:xfrm>
            <a:off x="487045" y="1095666"/>
            <a:ext cx="6093994"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 project started with three estimation methodologies….</a:t>
            </a:r>
          </a:p>
        </p:txBody>
      </p:sp>
      <p:sp>
        <p:nvSpPr>
          <p:cNvPr id="2" name="TextBox 1">
            <a:extLst>
              <a:ext uri="{FF2B5EF4-FFF2-40B4-BE49-F238E27FC236}">
                <a16:creationId xmlns:a16="http://schemas.microsoft.com/office/drawing/2014/main" id="{191C6D45-DE94-408C-BB4D-EF492AD514F8}"/>
              </a:ext>
            </a:extLst>
          </p:cNvPr>
          <p:cNvSpPr txBox="1"/>
          <p:nvPr/>
        </p:nvSpPr>
        <p:spPr>
          <a:xfrm>
            <a:off x="8797706" y="1892859"/>
            <a:ext cx="1890846" cy="2014097"/>
          </a:xfrm>
          <a:prstGeom prst="rect">
            <a:avLst/>
          </a:prstGeom>
          <a:solidFill>
            <a:schemeClr val="bg1"/>
          </a:solidFill>
          <a:ln w="38100" cap="flat" cmpd="sng" algn="ctr">
            <a:solidFill>
              <a:schemeClr val="accent3"/>
            </a:solidFill>
            <a:prstDash val="solid"/>
            <a:miter lim="800000"/>
          </a:ln>
          <a:effectLst/>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r>
              <a:rPr kumimoji="0" lang="en-GB" sz="15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Aim: </a:t>
            </a:r>
            <a:r>
              <a:rPr kumimoji="0" lang="en-GB" sz="15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understand the order of magnitude for potential volume of theft as a baseline.​</a:t>
            </a:r>
          </a:p>
        </p:txBody>
      </p:sp>
      <p:sp>
        <p:nvSpPr>
          <p:cNvPr id="13" name="TextBox 12">
            <a:extLst>
              <a:ext uri="{FF2B5EF4-FFF2-40B4-BE49-F238E27FC236}">
                <a16:creationId xmlns:a16="http://schemas.microsoft.com/office/drawing/2014/main" id="{487344C5-A1FA-4C9E-8109-7C5161174205}"/>
              </a:ext>
            </a:extLst>
          </p:cNvPr>
          <p:cNvSpPr txBox="1"/>
          <p:nvPr/>
        </p:nvSpPr>
        <p:spPr>
          <a:xfrm>
            <a:off x="286650" y="1590382"/>
            <a:ext cx="3184107" cy="2862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1. Whole System Energy Balance </a:t>
            </a:r>
          </a:p>
        </p:txBody>
      </p:sp>
      <p:pic>
        <p:nvPicPr>
          <p:cNvPr id="14" name="Picture 1">
            <a:extLst>
              <a:ext uri="{FF2B5EF4-FFF2-40B4-BE49-F238E27FC236}">
                <a16:creationId xmlns:a16="http://schemas.microsoft.com/office/drawing/2014/main" id="{49233ED3-6B25-432C-B713-646290C03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117" t="28659" r="41986" b="16679"/>
          <a:stretch>
            <a:fillRect/>
          </a:stretch>
        </p:blipFill>
        <p:spPr bwMode="auto">
          <a:xfrm>
            <a:off x="2202683" y="1938600"/>
            <a:ext cx="1097798" cy="17543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6">
            <a:extLst>
              <a:ext uri="{FF2B5EF4-FFF2-40B4-BE49-F238E27FC236}">
                <a16:creationId xmlns:a16="http://schemas.microsoft.com/office/drawing/2014/main" id="{560DD75B-0772-4C7E-9A69-EC3D1B361D14}"/>
              </a:ext>
            </a:extLst>
          </p:cNvPr>
          <p:cNvSpPr txBox="1">
            <a:spLocks noChangeArrowheads="1"/>
          </p:cNvSpPr>
          <p:nvPr/>
        </p:nvSpPr>
        <p:spPr bwMode="auto">
          <a:xfrm>
            <a:off x="557951" y="1902508"/>
            <a:ext cx="1289650" cy="2984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Energy In</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pic>
        <p:nvPicPr>
          <p:cNvPr id="16" name="Graphic 3" descr="Power Plant outline">
            <a:extLst>
              <a:ext uri="{FF2B5EF4-FFF2-40B4-BE49-F238E27FC236}">
                <a16:creationId xmlns:a16="http://schemas.microsoft.com/office/drawing/2014/main" id="{A6BA3DFB-27D3-4852-AAF7-F8F6DA2BBB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564" y="2109377"/>
            <a:ext cx="414369" cy="407035"/>
          </a:xfrm>
          <a:prstGeom prst="rect">
            <a:avLst/>
          </a:prstGeom>
        </p:spPr>
      </p:pic>
      <p:pic>
        <p:nvPicPr>
          <p:cNvPr id="17" name="Graphic 4" descr="Wind Turbines outline">
            <a:extLst>
              <a:ext uri="{FF2B5EF4-FFF2-40B4-BE49-F238E27FC236}">
                <a16:creationId xmlns:a16="http://schemas.microsoft.com/office/drawing/2014/main" id="{B374BF1E-F386-48A4-88F8-7FF9EB1C4C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723" y="2113821"/>
            <a:ext cx="405318" cy="398145"/>
          </a:xfrm>
          <a:prstGeom prst="rect">
            <a:avLst/>
          </a:prstGeom>
        </p:spPr>
      </p:pic>
      <p:pic>
        <p:nvPicPr>
          <p:cNvPr id="18" name="Graphic 9" descr="Candle outline">
            <a:extLst>
              <a:ext uri="{FF2B5EF4-FFF2-40B4-BE49-F238E27FC236}">
                <a16:creationId xmlns:a16="http://schemas.microsoft.com/office/drawing/2014/main" id="{325841F4-FD9D-4702-BFE5-233D81D8660A}"/>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6979" t="8218" r="33632" b="66473"/>
          <a:stretch/>
        </p:blipFill>
        <p:spPr bwMode="auto">
          <a:xfrm>
            <a:off x="760245" y="2150504"/>
            <a:ext cx="394975" cy="334010"/>
          </a:xfrm>
          <a:prstGeom prst="rect">
            <a:avLst/>
          </a:prstGeom>
          <a:ln>
            <a:noFill/>
          </a:ln>
          <a:extLst>
            <a:ext uri="{53640926-AAD7-44D8-BBD7-CCE9431645EC}">
              <a14:shadowObscured xmlns:a14="http://schemas.microsoft.com/office/drawing/2010/main"/>
            </a:ext>
          </a:extLst>
        </p:spPr>
      </p:pic>
      <p:sp>
        <p:nvSpPr>
          <p:cNvPr id="19" name="Text Box 40">
            <a:extLst>
              <a:ext uri="{FF2B5EF4-FFF2-40B4-BE49-F238E27FC236}">
                <a16:creationId xmlns:a16="http://schemas.microsoft.com/office/drawing/2014/main" id="{B3F75BEC-2354-47BE-86C4-E627A50FB438}"/>
              </a:ext>
            </a:extLst>
          </p:cNvPr>
          <p:cNvSpPr txBox="1">
            <a:spLocks noChangeArrowheads="1"/>
          </p:cNvSpPr>
          <p:nvPr/>
        </p:nvSpPr>
        <p:spPr bwMode="auto">
          <a:xfrm>
            <a:off x="433670" y="3112081"/>
            <a:ext cx="922795" cy="3079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Energy Out</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pic>
        <p:nvPicPr>
          <p:cNvPr id="20" name="Graphic 70" descr="House outline">
            <a:extLst>
              <a:ext uri="{FF2B5EF4-FFF2-40B4-BE49-F238E27FC236}">
                <a16:creationId xmlns:a16="http://schemas.microsoft.com/office/drawing/2014/main" id="{5F6B58B7-D858-4B3F-B67F-86A2B1302D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4344" y="3300263"/>
            <a:ext cx="368471" cy="361950"/>
          </a:xfrm>
          <a:prstGeom prst="rect">
            <a:avLst/>
          </a:prstGeom>
        </p:spPr>
      </p:pic>
      <p:pic>
        <p:nvPicPr>
          <p:cNvPr id="21" name="Graphic 69" descr="Factory outline">
            <a:extLst>
              <a:ext uri="{FF2B5EF4-FFF2-40B4-BE49-F238E27FC236}">
                <a16:creationId xmlns:a16="http://schemas.microsoft.com/office/drawing/2014/main" id="{2486D7D7-F7DA-4558-AE47-ACB552CA5E0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9571" y="3363877"/>
            <a:ext cx="340674" cy="334645"/>
          </a:xfrm>
          <a:prstGeom prst="rect">
            <a:avLst/>
          </a:prstGeom>
        </p:spPr>
      </p:pic>
      <p:pic>
        <p:nvPicPr>
          <p:cNvPr id="22" name="Graphic 59" descr="High temperature outline">
            <a:extLst>
              <a:ext uri="{FF2B5EF4-FFF2-40B4-BE49-F238E27FC236}">
                <a16:creationId xmlns:a16="http://schemas.microsoft.com/office/drawing/2014/main" id="{19C57D38-215C-4607-A0A9-1816512D273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98539" y="3318360"/>
            <a:ext cx="331624" cy="325755"/>
          </a:xfrm>
          <a:prstGeom prst="rect">
            <a:avLst/>
          </a:prstGeom>
        </p:spPr>
      </p:pic>
      <p:cxnSp>
        <p:nvCxnSpPr>
          <p:cNvPr id="23" name="Straight Arrow Connector 22">
            <a:extLst>
              <a:ext uri="{FF2B5EF4-FFF2-40B4-BE49-F238E27FC236}">
                <a16:creationId xmlns:a16="http://schemas.microsoft.com/office/drawing/2014/main" id="{E38732A1-477B-449C-A523-79E84C95782F}"/>
              </a:ext>
            </a:extLst>
          </p:cNvPr>
          <p:cNvCxnSpPr>
            <a:cxnSpLocks/>
          </p:cNvCxnSpPr>
          <p:nvPr/>
        </p:nvCxnSpPr>
        <p:spPr>
          <a:xfrm flipH="1">
            <a:off x="1606463" y="3266068"/>
            <a:ext cx="693342" cy="21516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A557FD-15A5-4224-A143-8AA19035FA9B}"/>
              </a:ext>
            </a:extLst>
          </p:cNvPr>
          <p:cNvCxnSpPr>
            <a:cxnSpLocks/>
          </p:cNvCxnSpPr>
          <p:nvPr/>
        </p:nvCxnSpPr>
        <p:spPr>
          <a:xfrm>
            <a:off x="1542323" y="2248632"/>
            <a:ext cx="672765" cy="18881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728743B-727F-415E-B212-4DA32A6263EE}"/>
              </a:ext>
            </a:extLst>
          </p:cNvPr>
          <p:cNvSpPr/>
          <p:nvPr/>
        </p:nvSpPr>
        <p:spPr>
          <a:xfrm>
            <a:off x="3966480" y="2697472"/>
            <a:ext cx="440030" cy="103573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 name="Rectangle 4">
            <a:extLst>
              <a:ext uri="{FF2B5EF4-FFF2-40B4-BE49-F238E27FC236}">
                <a16:creationId xmlns:a16="http://schemas.microsoft.com/office/drawing/2014/main" id="{FC6E76A1-E3A2-4E91-B0F9-DD282B6AA728}"/>
              </a:ext>
            </a:extLst>
          </p:cNvPr>
          <p:cNvSpPr/>
          <p:nvPr/>
        </p:nvSpPr>
        <p:spPr>
          <a:xfrm>
            <a:off x="332199" y="1888956"/>
            <a:ext cx="10345720" cy="2005659"/>
          </a:xfrm>
          <a:prstGeom prst="rect">
            <a:avLst/>
          </a:prstGeom>
          <a:noFill/>
          <a:ln>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8" name="TextBox 37">
            <a:extLst>
              <a:ext uri="{FF2B5EF4-FFF2-40B4-BE49-F238E27FC236}">
                <a16:creationId xmlns:a16="http://schemas.microsoft.com/office/drawing/2014/main" id="{3A8F619A-4C1E-407F-BF61-C6D4F8922FA1}"/>
              </a:ext>
            </a:extLst>
          </p:cNvPr>
          <p:cNvSpPr txBox="1"/>
          <p:nvPr/>
        </p:nvSpPr>
        <p:spPr>
          <a:xfrm>
            <a:off x="284842" y="4138506"/>
            <a:ext cx="3184107" cy="2862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2. Network Centric Energy Balance </a:t>
            </a:r>
          </a:p>
        </p:txBody>
      </p:sp>
      <p:sp>
        <p:nvSpPr>
          <p:cNvPr id="39" name="Rectangle 38">
            <a:extLst>
              <a:ext uri="{FF2B5EF4-FFF2-40B4-BE49-F238E27FC236}">
                <a16:creationId xmlns:a16="http://schemas.microsoft.com/office/drawing/2014/main" id="{E197F07C-5504-478C-8DA6-15AA44727AF7}"/>
              </a:ext>
            </a:extLst>
          </p:cNvPr>
          <p:cNvSpPr/>
          <p:nvPr/>
        </p:nvSpPr>
        <p:spPr>
          <a:xfrm>
            <a:off x="332200" y="4438343"/>
            <a:ext cx="4913568" cy="2126720"/>
          </a:xfrm>
          <a:prstGeom prst="rect">
            <a:avLst/>
          </a:prstGeom>
          <a:noFill/>
          <a:ln>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2" name="TextBox 41">
            <a:extLst>
              <a:ext uri="{FF2B5EF4-FFF2-40B4-BE49-F238E27FC236}">
                <a16:creationId xmlns:a16="http://schemas.microsoft.com/office/drawing/2014/main" id="{4B55ABE4-0362-426F-A084-C7A9C7DC5CFE}"/>
              </a:ext>
            </a:extLst>
          </p:cNvPr>
          <p:cNvSpPr txBox="1"/>
          <p:nvPr/>
        </p:nvSpPr>
        <p:spPr>
          <a:xfrm>
            <a:off x="5708648" y="4152111"/>
            <a:ext cx="3184107" cy="2862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3. Prior Theft Extrapolation </a:t>
            </a:r>
          </a:p>
        </p:txBody>
      </p:sp>
      <p:sp>
        <p:nvSpPr>
          <p:cNvPr id="44" name="Rectangle 43">
            <a:extLst>
              <a:ext uri="{FF2B5EF4-FFF2-40B4-BE49-F238E27FC236}">
                <a16:creationId xmlns:a16="http://schemas.microsoft.com/office/drawing/2014/main" id="{D984C4C9-54CC-4F6F-9956-75885E4A97E2}"/>
              </a:ext>
            </a:extLst>
          </p:cNvPr>
          <p:cNvSpPr/>
          <p:nvPr/>
        </p:nvSpPr>
        <p:spPr>
          <a:xfrm>
            <a:off x="5732946" y="4424738"/>
            <a:ext cx="4913568" cy="2140325"/>
          </a:xfrm>
          <a:prstGeom prst="rect">
            <a:avLst/>
          </a:prstGeom>
          <a:noFill/>
          <a:ln>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5" name="Arrow: Chevron 44">
            <a:extLst>
              <a:ext uri="{FF2B5EF4-FFF2-40B4-BE49-F238E27FC236}">
                <a16:creationId xmlns:a16="http://schemas.microsoft.com/office/drawing/2014/main" id="{41F752E8-A6CC-4C9D-AFB7-FCA3B996C424}"/>
              </a:ext>
            </a:extLst>
          </p:cNvPr>
          <p:cNvSpPr/>
          <p:nvPr/>
        </p:nvSpPr>
        <p:spPr>
          <a:xfrm>
            <a:off x="3376611" y="2413273"/>
            <a:ext cx="239183" cy="810895"/>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sp>
        <p:nvSpPr>
          <p:cNvPr id="46" name="Rectangle 45">
            <a:extLst>
              <a:ext uri="{FF2B5EF4-FFF2-40B4-BE49-F238E27FC236}">
                <a16:creationId xmlns:a16="http://schemas.microsoft.com/office/drawing/2014/main" id="{DA96E67F-4CA8-49D7-82AE-80BFFC04095D}"/>
              </a:ext>
            </a:extLst>
          </p:cNvPr>
          <p:cNvSpPr/>
          <p:nvPr/>
        </p:nvSpPr>
        <p:spPr>
          <a:xfrm>
            <a:off x="3976434" y="2125594"/>
            <a:ext cx="430076" cy="594602"/>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7" name="TextBox 12">
            <a:extLst>
              <a:ext uri="{FF2B5EF4-FFF2-40B4-BE49-F238E27FC236}">
                <a16:creationId xmlns:a16="http://schemas.microsoft.com/office/drawing/2014/main" id="{FA9FA834-BA9F-44B8-8660-34B900CA4938}"/>
              </a:ext>
            </a:extLst>
          </p:cNvPr>
          <p:cNvSpPr txBox="1">
            <a:spLocks noChangeArrowheads="1"/>
          </p:cNvSpPr>
          <p:nvPr/>
        </p:nvSpPr>
        <p:spPr bwMode="auto">
          <a:xfrm>
            <a:off x="4346556" y="2118991"/>
            <a:ext cx="1037950" cy="56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Unallocated /Unidentified Energy</a:t>
            </a:r>
            <a:endParaRPr kumimoji="0" lang="en-US" altLang="en-US" sz="2400" b="1"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sp>
        <p:nvSpPr>
          <p:cNvPr id="48" name="TextBox 9">
            <a:extLst>
              <a:ext uri="{FF2B5EF4-FFF2-40B4-BE49-F238E27FC236}">
                <a16:creationId xmlns:a16="http://schemas.microsoft.com/office/drawing/2014/main" id="{0D6A9FAB-6EF2-4AFB-9FD7-E6F861C07A3C}"/>
              </a:ext>
            </a:extLst>
          </p:cNvPr>
          <p:cNvSpPr txBox="1">
            <a:spLocks noChangeArrowheads="1"/>
          </p:cNvSpPr>
          <p:nvPr/>
        </p:nvSpPr>
        <p:spPr bwMode="auto">
          <a:xfrm>
            <a:off x="4356101" y="2881848"/>
            <a:ext cx="84199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Allocated /Identified Energy</a:t>
            </a:r>
            <a:endParaRPr kumimoji="0" lang="en-US" altLang="en-US" sz="2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sp>
        <p:nvSpPr>
          <p:cNvPr id="49" name="Arrow: Chevron 48">
            <a:extLst>
              <a:ext uri="{FF2B5EF4-FFF2-40B4-BE49-F238E27FC236}">
                <a16:creationId xmlns:a16="http://schemas.microsoft.com/office/drawing/2014/main" id="{A69F0541-9985-4F09-BE3C-AE416E154C3F}"/>
              </a:ext>
            </a:extLst>
          </p:cNvPr>
          <p:cNvSpPr/>
          <p:nvPr/>
        </p:nvSpPr>
        <p:spPr>
          <a:xfrm>
            <a:off x="5278297" y="2031759"/>
            <a:ext cx="193932" cy="452755"/>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sp>
        <p:nvSpPr>
          <p:cNvPr id="50" name="TextBox 13">
            <a:extLst>
              <a:ext uri="{FF2B5EF4-FFF2-40B4-BE49-F238E27FC236}">
                <a16:creationId xmlns:a16="http://schemas.microsoft.com/office/drawing/2014/main" id="{98EED631-0481-4524-939A-8559C245F4FC}"/>
              </a:ext>
            </a:extLst>
          </p:cNvPr>
          <p:cNvSpPr txBox="1">
            <a:spLocks noChangeArrowheads="1"/>
          </p:cNvSpPr>
          <p:nvPr/>
        </p:nvSpPr>
        <p:spPr bwMode="auto">
          <a:xfrm>
            <a:off x="5407689" y="1918539"/>
            <a:ext cx="329289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defRPr/>
            </a:pPr>
            <a:r>
              <a:rPr kumimoji="0" lang="en-US" altLang="en-US" sz="1200" b="1"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Sources of unallocated/ unidentified Energy include:</a:t>
            </a:r>
            <a:endParaRPr kumimoji="0" lang="en-US" altLang="en-US" sz="11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defRPr/>
            </a:pPr>
            <a:r>
              <a:rPr kumimoji="0" lang="en-US" altLang="en-US" sz="1200" b="1"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THEFT</a:t>
            </a:r>
            <a:endParaRPr kumimoji="0" lang="en-US" altLang="en-US" sz="11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defRPr/>
            </a:pPr>
            <a:r>
              <a:rPr kumimoji="0" lang="en-US" altLang="en-US" sz="12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Leakage/ Line Losses</a:t>
            </a:r>
            <a:endParaRPr kumimoji="0" lang="en-US" altLang="en-US" sz="11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defRPr/>
            </a:pPr>
            <a:r>
              <a:rPr kumimoji="0" lang="en-US" altLang="en-US" sz="12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Metering Errors</a:t>
            </a:r>
            <a:endParaRPr kumimoji="0" lang="en-US" altLang="en-US" sz="11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defRPr/>
            </a:pPr>
            <a:r>
              <a:rPr kumimoji="0" lang="en-US" altLang="en-US" sz="12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Erroneous Consumption/Generation values</a:t>
            </a:r>
            <a:endParaRPr kumimoji="0" lang="en-US" altLang="en-US" sz="11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defRPr/>
            </a:pPr>
            <a:r>
              <a:rPr kumimoji="0" lang="en-US" altLang="en-US" sz="12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Profiling Errors </a:t>
            </a: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defRPr/>
            </a:pPr>
            <a:r>
              <a:rPr kumimoji="0" lang="en-US" altLang="en-US" sz="12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Line Loss Factor Inaccuracies</a:t>
            </a:r>
            <a:endParaRPr kumimoji="0" lang="en-US" altLang="en-US" sz="11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defRPr/>
            </a:pPr>
            <a:r>
              <a:rPr kumimoji="0" lang="en-US" altLang="en-US" sz="12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Unmetered Supply Errors </a:t>
            </a: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defRPr/>
            </a:pPr>
            <a:r>
              <a:rPr kumimoji="0" lang="en-US" altLang="en-US" sz="1200" b="0" i="0" u="none" strike="noStrike" kern="1200" cap="none" spc="0" normalizeH="0" baseline="0" noProof="0" err="1">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Energisation</a:t>
            </a:r>
            <a:r>
              <a:rPr kumimoji="0" lang="en-US" altLang="en-US" sz="12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 Status Errors</a:t>
            </a:r>
            <a:endParaRPr kumimoji="0" lang="en-US" altLang="en-US" sz="11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sp>
        <p:nvSpPr>
          <p:cNvPr id="51" name="TextBox 50">
            <a:extLst>
              <a:ext uri="{FF2B5EF4-FFF2-40B4-BE49-F238E27FC236}">
                <a16:creationId xmlns:a16="http://schemas.microsoft.com/office/drawing/2014/main" id="{F05C27A3-051D-4235-9CA4-EB4C1847C0A9}"/>
              </a:ext>
            </a:extLst>
          </p:cNvPr>
          <p:cNvSpPr txBox="1"/>
          <p:nvPr/>
        </p:nvSpPr>
        <p:spPr>
          <a:xfrm>
            <a:off x="332199" y="5903423"/>
            <a:ext cx="4913567" cy="662946"/>
          </a:xfrm>
          <a:prstGeom prst="rect">
            <a:avLst/>
          </a:prstGeom>
          <a:solidFill>
            <a:schemeClr val="bg1"/>
          </a:solidFill>
          <a:ln w="38100" cap="flat" cmpd="sng" algn="ctr">
            <a:solidFill>
              <a:schemeClr val="accent3"/>
            </a:solidFill>
            <a:prstDash val="solid"/>
            <a:miter lim="800000"/>
          </a:ln>
          <a:effectLst/>
        </p:spPr>
        <p:txBody>
          <a:bodyPr vert="horz" lIns="91440" tIns="45720" rIns="91440" bIns="45720" rtlCol="0" anchor="ctr">
            <a:normAutofit lnSpcReduction="10000"/>
          </a:bodyPr>
          <a:lstStyle/>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r>
              <a:rPr kumimoji="0" lang="en-GB" sz="1500" b="1" i="0" u="none" strike="noStrike" kern="1200" cap="none" spc="0" normalizeH="0" baseline="0" noProof="0">
                <a:ln>
                  <a:noFill/>
                </a:ln>
                <a:solidFill>
                  <a:srgbClr val="000000"/>
                </a:solidFill>
                <a:effectLst/>
                <a:uLnTx/>
                <a:uFillTx/>
                <a:latin typeface="Ubuntu" panose="020B0504030602030204" pitchFamily="34" charset="0"/>
                <a:ea typeface="+mn-ea"/>
                <a:cs typeface="+mn-cs"/>
              </a:rPr>
              <a:t>Aim:</a:t>
            </a:r>
            <a:r>
              <a:rPr kumimoji="0" lang="en-GB" sz="1500" b="0" i="0" u="none" strike="noStrike" kern="1200" cap="none" spc="0" normalizeH="0" baseline="0" noProof="0">
                <a:ln>
                  <a:noFill/>
                </a:ln>
                <a:solidFill>
                  <a:srgbClr val="000000"/>
                </a:solidFill>
                <a:effectLst/>
                <a:uLnTx/>
                <a:uFillTx/>
                <a:latin typeface="Ubuntu" panose="020B0504030602030204" pitchFamily="34" charset="0"/>
                <a:ea typeface="+mn-ea"/>
                <a:cs typeface="+mn-cs"/>
              </a:rPr>
              <a:t> to understand the order of magnitude for potential volume of theft in geographical segments, then extrapolate out.</a:t>
            </a:r>
          </a:p>
        </p:txBody>
      </p:sp>
      <p:sp>
        <p:nvSpPr>
          <p:cNvPr id="52" name="TextBox 51">
            <a:extLst>
              <a:ext uri="{FF2B5EF4-FFF2-40B4-BE49-F238E27FC236}">
                <a16:creationId xmlns:a16="http://schemas.microsoft.com/office/drawing/2014/main" id="{588325CD-8F86-417B-B6AC-5BA692D5C480}"/>
              </a:ext>
            </a:extLst>
          </p:cNvPr>
          <p:cNvSpPr txBox="1"/>
          <p:nvPr/>
        </p:nvSpPr>
        <p:spPr>
          <a:xfrm>
            <a:off x="5732946" y="5867048"/>
            <a:ext cx="4913568" cy="699321"/>
          </a:xfrm>
          <a:prstGeom prst="rect">
            <a:avLst/>
          </a:prstGeom>
          <a:solidFill>
            <a:schemeClr val="bg1"/>
          </a:solidFill>
          <a:ln w="38100" cap="flat" cmpd="sng" algn="ctr">
            <a:solidFill>
              <a:schemeClr val="accent3"/>
            </a:solidFill>
            <a:prstDash val="solid"/>
            <a:miter lim="800000"/>
          </a:ln>
          <a:effectLst/>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
                <a:srgbClr val="70ADA3"/>
              </a:buClr>
              <a:buSzTx/>
              <a:buFontTx/>
              <a:buNone/>
              <a:tabLst/>
              <a:defRPr/>
            </a:pPr>
            <a:r>
              <a:rPr kumimoji="0" lang="en-GB" sz="1500" b="1" i="0" u="none" strike="noStrike" kern="1200" cap="none" spc="0" normalizeH="0" baseline="0" noProof="0">
                <a:ln>
                  <a:noFill/>
                </a:ln>
                <a:solidFill>
                  <a:srgbClr val="000000"/>
                </a:solidFill>
                <a:effectLst/>
                <a:uLnTx/>
                <a:uFillTx/>
                <a:latin typeface="Ubuntu" panose="020B0504030602030204" pitchFamily="34" charset="0"/>
                <a:ea typeface="+mn-ea"/>
                <a:cs typeface="+mn-cs"/>
              </a:rPr>
              <a:t>Aim: </a:t>
            </a:r>
            <a:r>
              <a:rPr kumimoji="0" lang="en-GB" sz="1500" b="0" i="0" u="none" strike="noStrike" kern="1200" cap="none" spc="0" normalizeH="0" baseline="0" noProof="0">
                <a:ln>
                  <a:noFill/>
                </a:ln>
                <a:solidFill>
                  <a:srgbClr val="000000"/>
                </a:solidFill>
                <a:effectLst/>
                <a:uLnTx/>
                <a:uFillTx/>
                <a:latin typeface="Ubuntu" panose="020B0504030602030204" pitchFamily="34" charset="0"/>
                <a:ea typeface="+mn-ea"/>
                <a:cs typeface="+mn-cs"/>
              </a:rPr>
              <a:t>to identify patterns and drivers of theft and extrapolate for the entire network.</a:t>
            </a:r>
          </a:p>
        </p:txBody>
      </p:sp>
      <p:pic>
        <p:nvPicPr>
          <p:cNvPr id="53" name="Graphic 70" descr="House outline">
            <a:extLst>
              <a:ext uri="{FF2B5EF4-FFF2-40B4-BE49-F238E27FC236}">
                <a16:creationId xmlns:a16="http://schemas.microsoft.com/office/drawing/2014/main" id="{ACAF942B-A46B-4740-8DFB-F765C9CEFC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08149" y="4498429"/>
            <a:ext cx="368471" cy="361950"/>
          </a:xfrm>
          <a:prstGeom prst="rect">
            <a:avLst/>
          </a:prstGeom>
        </p:spPr>
      </p:pic>
      <p:pic>
        <p:nvPicPr>
          <p:cNvPr id="55" name="Graphic 70" descr="House outline">
            <a:extLst>
              <a:ext uri="{FF2B5EF4-FFF2-40B4-BE49-F238E27FC236}">
                <a16:creationId xmlns:a16="http://schemas.microsoft.com/office/drawing/2014/main" id="{8D984EDA-966A-41D7-947F-3ACD11FFAA1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60403" y="4485147"/>
            <a:ext cx="368471" cy="361950"/>
          </a:xfrm>
          <a:prstGeom prst="rect">
            <a:avLst/>
          </a:prstGeom>
        </p:spPr>
      </p:pic>
      <p:pic>
        <p:nvPicPr>
          <p:cNvPr id="58" name="Graphic 70" descr="House outline">
            <a:extLst>
              <a:ext uri="{FF2B5EF4-FFF2-40B4-BE49-F238E27FC236}">
                <a16:creationId xmlns:a16="http://schemas.microsoft.com/office/drawing/2014/main" id="{592F3FDB-6AFA-4709-8C07-7D579B9EE6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38276" y="4503484"/>
            <a:ext cx="368471" cy="361950"/>
          </a:xfrm>
          <a:prstGeom prst="rect">
            <a:avLst/>
          </a:prstGeom>
        </p:spPr>
      </p:pic>
      <p:cxnSp>
        <p:nvCxnSpPr>
          <p:cNvPr id="59" name="Straight Connector 58">
            <a:extLst>
              <a:ext uri="{FF2B5EF4-FFF2-40B4-BE49-F238E27FC236}">
                <a16:creationId xmlns:a16="http://schemas.microsoft.com/office/drawing/2014/main" id="{5B94F4DF-363B-40E2-84E7-F793DD266B7A}"/>
              </a:ext>
            </a:extLst>
          </p:cNvPr>
          <p:cNvCxnSpPr>
            <a:cxnSpLocks/>
          </p:cNvCxnSpPr>
          <p:nvPr/>
        </p:nvCxnSpPr>
        <p:spPr>
          <a:xfrm>
            <a:off x="680484" y="5188323"/>
            <a:ext cx="4018427" cy="9961"/>
          </a:xfrm>
          <a:prstGeom prst="line">
            <a:avLst/>
          </a:prstGeom>
        </p:spPr>
        <p:style>
          <a:lnRef idx="1">
            <a:schemeClr val="dk1"/>
          </a:lnRef>
          <a:fillRef idx="0">
            <a:schemeClr val="dk1"/>
          </a:fillRef>
          <a:effectRef idx="0">
            <a:schemeClr val="dk1"/>
          </a:effectRef>
          <a:fontRef idx="minor">
            <a:schemeClr val="tx1"/>
          </a:fontRef>
        </p:style>
      </p:cxnSp>
      <p:grpSp>
        <p:nvGrpSpPr>
          <p:cNvPr id="137" name="Group 136">
            <a:extLst>
              <a:ext uri="{FF2B5EF4-FFF2-40B4-BE49-F238E27FC236}">
                <a16:creationId xmlns:a16="http://schemas.microsoft.com/office/drawing/2014/main" id="{8E3DD117-C5FA-4B32-9D82-69F3206E6060}"/>
              </a:ext>
            </a:extLst>
          </p:cNvPr>
          <p:cNvGrpSpPr/>
          <p:nvPr/>
        </p:nvGrpSpPr>
        <p:grpSpPr>
          <a:xfrm>
            <a:off x="2241869" y="4995617"/>
            <a:ext cx="672327" cy="348915"/>
            <a:chOff x="1448566" y="4512292"/>
            <a:chExt cx="672327" cy="348915"/>
          </a:xfrm>
        </p:grpSpPr>
        <p:sp>
          <p:nvSpPr>
            <p:cNvPr id="62" name="Rectangle: Rounded Corners 61">
              <a:extLst>
                <a:ext uri="{FF2B5EF4-FFF2-40B4-BE49-F238E27FC236}">
                  <a16:creationId xmlns:a16="http://schemas.microsoft.com/office/drawing/2014/main" id="{89941000-2D24-473E-9838-438F17A3C088}"/>
                </a:ext>
              </a:extLst>
            </p:cNvPr>
            <p:cNvSpPr/>
            <p:nvPr/>
          </p:nvSpPr>
          <p:spPr>
            <a:xfrm>
              <a:off x="1448566" y="4530367"/>
              <a:ext cx="652833" cy="3236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9">
              <a:extLst>
                <a:ext uri="{FF2B5EF4-FFF2-40B4-BE49-F238E27FC236}">
                  <a16:creationId xmlns:a16="http://schemas.microsoft.com/office/drawing/2014/main" id="{9B4E5764-744F-45F5-BA69-45FA88303F19}"/>
                </a:ext>
              </a:extLst>
            </p:cNvPr>
            <p:cNvSpPr txBox="1">
              <a:spLocks noChangeArrowheads="1"/>
            </p:cNvSpPr>
            <p:nvPr/>
          </p:nvSpPr>
          <p:spPr bwMode="auto">
            <a:xfrm>
              <a:off x="1468060" y="4512292"/>
              <a:ext cx="652833" cy="34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Feeder Metering</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grpSp>
        <p:nvGrpSpPr>
          <p:cNvPr id="70" name="Group 69">
            <a:extLst>
              <a:ext uri="{FF2B5EF4-FFF2-40B4-BE49-F238E27FC236}">
                <a16:creationId xmlns:a16="http://schemas.microsoft.com/office/drawing/2014/main" id="{FA4E9830-179A-40E2-93D1-DC1B4BE817DC}"/>
              </a:ext>
            </a:extLst>
          </p:cNvPr>
          <p:cNvGrpSpPr/>
          <p:nvPr/>
        </p:nvGrpSpPr>
        <p:grpSpPr>
          <a:xfrm>
            <a:off x="3072388" y="4809920"/>
            <a:ext cx="368471" cy="226809"/>
            <a:chOff x="2220633" y="4359646"/>
            <a:chExt cx="368471" cy="226809"/>
          </a:xfrm>
        </p:grpSpPr>
        <p:sp>
          <p:nvSpPr>
            <p:cNvPr id="66" name="Rectangle: Rounded Corners 65">
              <a:extLst>
                <a:ext uri="{FF2B5EF4-FFF2-40B4-BE49-F238E27FC236}">
                  <a16:creationId xmlns:a16="http://schemas.microsoft.com/office/drawing/2014/main" id="{9395BCC8-DF36-468F-9EA7-4C308690DBD2}"/>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9">
              <a:extLst>
                <a:ext uri="{FF2B5EF4-FFF2-40B4-BE49-F238E27FC236}">
                  <a16:creationId xmlns:a16="http://schemas.microsoft.com/office/drawing/2014/main" id="{55F4185B-4E65-4118-9572-A8B8135E4F10}"/>
                </a:ext>
              </a:extLst>
            </p:cNvPr>
            <p:cNvSpPr txBox="1">
              <a:spLocks noChangeArrowheads="1"/>
            </p:cNvSpPr>
            <p:nvPr/>
          </p:nvSpPr>
          <p:spPr bwMode="auto">
            <a:xfrm>
              <a:off x="2220633" y="4359646"/>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74" name="Straight Connector 73">
            <a:extLst>
              <a:ext uri="{FF2B5EF4-FFF2-40B4-BE49-F238E27FC236}">
                <a16:creationId xmlns:a16="http://schemas.microsoft.com/office/drawing/2014/main" id="{0277570E-229D-4B8E-B000-C6E04E59EADC}"/>
              </a:ext>
            </a:extLst>
          </p:cNvPr>
          <p:cNvCxnSpPr>
            <a:cxnSpLocks/>
            <a:endCxn id="69" idx="2"/>
          </p:cNvCxnSpPr>
          <p:nvPr/>
        </p:nvCxnSpPr>
        <p:spPr>
          <a:xfrm flipV="1">
            <a:off x="3246402" y="5036729"/>
            <a:ext cx="10222" cy="136377"/>
          </a:xfrm>
          <a:prstGeom prst="line">
            <a:avLst/>
          </a:prstGeom>
        </p:spPr>
        <p:style>
          <a:lnRef idx="1">
            <a:schemeClr val="dk1"/>
          </a:lnRef>
          <a:fillRef idx="0">
            <a:schemeClr val="dk1"/>
          </a:fillRef>
          <a:effectRef idx="0">
            <a:schemeClr val="dk1"/>
          </a:effectRef>
          <a:fontRef idx="minor">
            <a:schemeClr val="tx1"/>
          </a:fontRef>
        </p:style>
      </p:cxnSp>
      <p:grpSp>
        <p:nvGrpSpPr>
          <p:cNvPr id="78" name="Group 77">
            <a:extLst>
              <a:ext uri="{FF2B5EF4-FFF2-40B4-BE49-F238E27FC236}">
                <a16:creationId xmlns:a16="http://schemas.microsoft.com/office/drawing/2014/main" id="{6EFB45AA-49D1-4BFC-8EBB-1F67AAAC2DB0}"/>
              </a:ext>
            </a:extLst>
          </p:cNvPr>
          <p:cNvGrpSpPr/>
          <p:nvPr/>
        </p:nvGrpSpPr>
        <p:grpSpPr>
          <a:xfrm>
            <a:off x="3632415" y="4819099"/>
            <a:ext cx="368471" cy="226809"/>
            <a:chOff x="2220633" y="4359646"/>
            <a:chExt cx="368471" cy="226809"/>
          </a:xfrm>
        </p:grpSpPr>
        <p:sp>
          <p:nvSpPr>
            <p:cNvPr id="79" name="Rectangle: Rounded Corners 78">
              <a:extLst>
                <a:ext uri="{FF2B5EF4-FFF2-40B4-BE49-F238E27FC236}">
                  <a16:creationId xmlns:a16="http://schemas.microsoft.com/office/drawing/2014/main" id="{9DD794C7-83F1-42C8-9900-12A15E47C1A9}"/>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9">
              <a:extLst>
                <a:ext uri="{FF2B5EF4-FFF2-40B4-BE49-F238E27FC236}">
                  <a16:creationId xmlns:a16="http://schemas.microsoft.com/office/drawing/2014/main" id="{9C850C22-D223-48F3-BF94-3227819F57A4}"/>
                </a:ext>
              </a:extLst>
            </p:cNvPr>
            <p:cNvSpPr txBox="1">
              <a:spLocks noChangeArrowheads="1"/>
            </p:cNvSpPr>
            <p:nvPr/>
          </p:nvSpPr>
          <p:spPr bwMode="auto">
            <a:xfrm>
              <a:off x="2220633" y="4359646"/>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81" name="Straight Connector 80">
            <a:extLst>
              <a:ext uri="{FF2B5EF4-FFF2-40B4-BE49-F238E27FC236}">
                <a16:creationId xmlns:a16="http://schemas.microsoft.com/office/drawing/2014/main" id="{8D36B747-C786-42B4-AB2B-79253E74F529}"/>
              </a:ext>
            </a:extLst>
          </p:cNvPr>
          <p:cNvCxnSpPr>
            <a:cxnSpLocks/>
            <a:endCxn id="80" idx="2"/>
          </p:cNvCxnSpPr>
          <p:nvPr/>
        </p:nvCxnSpPr>
        <p:spPr>
          <a:xfrm flipV="1">
            <a:off x="3806429" y="5045908"/>
            <a:ext cx="10222" cy="136377"/>
          </a:xfrm>
          <a:prstGeom prst="line">
            <a:avLst/>
          </a:prstGeom>
        </p:spPr>
        <p:style>
          <a:lnRef idx="1">
            <a:schemeClr val="dk1"/>
          </a:lnRef>
          <a:fillRef idx="0">
            <a:schemeClr val="dk1"/>
          </a:fillRef>
          <a:effectRef idx="0">
            <a:schemeClr val="dk1"/>
          </a:effectRef>
          <a:fontRef idx="minor">
            <a:schemeClr val="tx1"/>
          </a:fontRef>
        </p:style>
      </p:cxnSp>
      <p:grpSp>
        <p:nvGrpSpPr>
          <p:cNvPr id="82" name="Group 81">
            <a:extLst>
              <a:ext uri="{FF2B5EF4-FFF2-40B4-BE49-F238E27FC236}">
                <a16:creationId xmlns:a16="http://schemas.microsoft.com/office/drawing/2014/main" id="{B7AEA510-C2E5-483C-A41B-D8E1A73658E5}"/>
              </a:ext>
            </a:extLst>
          </p:cNvPr>
          <p:cNvGrpSpPr/>
          <p:nvPr/>
        </p:nvGrpSpPr>
        <p:grpSpPr>
          <a:xfrm>
            <a:off x="4172240" y="4830116"/>
            <a:ext cx="368471" cy="226809"/>
            <a:chOff x="2220633" y="4359646"/>
            <a:chExt cx="368471" cy="226809"/>
          </a:xfrm>
        </p:grpSpPr>
        <p:sp>
          <p:nvSpPr>
            <p:cNvPr id="83" name="Rectangle: Rounded Corners 82">
              <a:extLst>
                <a:ext uri="{FF2B5EF4-FFF2-40B4-BE49-F238E27FC236}">
                  <a16:creationId xmlns:a16="http://schemas.microsoft.com/office/drawing/2014/main" id="{0DDA8158-A760-4019-AD1E-FF20FCD3B50C}"/>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9">
              <a:extLst>
                <a:ext uri="{FF2B5EF4-FFF2-40B4-BE49-F238E27FC236}">
                  <a16:creationId xmlns:a16="http://schemas.microsoft.com/office/drawing/2014/main" id="{6DD12D99-A647-46F4-AF15-329B8D8217F1}"/>
                </a:ext>
              </a:extLst>
            </p:cNvPr>
            <p:cNvSpPr txBox="1">
              <a:spLocks noChangeArrowheads="1"/>
            </p:cNvSpPr>
            <p:nvPr/>
          </p:nvSpPr>
          <p:spPr bwMode="auto">
            <a:xfrm>
              <a:off x="2220633" y="4359646"/>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85" name="Straight Connector 84">
            <a:extLst>
              <a:ext uri="{FF2B5EF4-FFF2-40B4-BE49-F238E27FC236}">
                <a16:creationId xmlns:a16="http://schemas.microsoft.com/office/drawing/2014/main" id="{3D8A7F87-3AF7-4482-BBE0-6D0D86136856}"/>
              </a:ext>
            </a:extLst>
          </p:cNvPr>
          <p:cNvCxnSpPr>
            <a:cxnSpLocks/>
            <a:endCxn id="84" idx="2"/>
          </p:cNvCxnSpPr>
          <p:nvPr/>
        </p:nvCxnSpPr>
        <p:spPr>
          <a:xfrm flipV="1">
            <a:off x="4346254" y="5056925"/>
            <a:ext cx="10222" cy="136377"/>
          </a:xfrm>
          <a:prstGeom prst="line">
            <a:avLst/>
          </a:prstGeom>
        </p:spPr>
        <p:style>
          <a:lnRef idx="1">
            <a:schemeClr val="dk1"/>
          </a:lnRef>
          <a:fillRef idx="0">
            <a:schemeClr val="dk1"/>
          </a:fillRef>
          <a:effectRef idx="0">
            <a:schemeClr val="dk1"/>
          </a:effectRef>
          <a:fontRef idx="minor">
            <a:schemeClr val="tx1"/>
          </a:fontRef>
        </p:style>
      </p:cxnSp>
      <p:pic>
        <p:nvPicPr>
          <p:cNvPr id="86" name="Graphic 69" descr="Factory outline">
            <a:extLst>
              <a:ext uri="{FF2B5EF4-FFF2-40B4-BE49-F238E27FC236}">
                <a16:creationId xmlns:a16="http://schemas.microsoft.com/office/drawing/2014/main" id="{88CD804A-7920-4E70-B539-730EB4DFDA8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53626" y="4979824"/>
            <a:ext cx="340674" cy="334645"/>
          </a:xfrm>
          <a:prstGeom prst="rect">
            <a:avLst/>
          </a:prstGeom>
        </p:spPr>
      </p:pic>
      <p:grpSp>
        <p:nvGrpSpPr>
          <p:cNvPr id="121" name="Group 120">
            <a:extLst>
              <a:ext uri="{FF2B5EF4-FFF2-40B4-BE49-F238E27FC236}">
                <a16:creationId xmlns:a16="http://schemas.microsoft.com/office/drawing/2014/main" id="{684F8637-2F62-40A5-90B9-402CBA93F621}"/>
              </a:ext>
            </a:extLst>
          </p:cNvPr>
          <p:cNvGrpSpPr/>
          <p:nvPr/>
        </p:nvGrpSpPr>
        <p:grpSpPr>
          <a:xfrm>
            <a:off x="3263682" y="5189129"/>
            <a:ext cx="372339" cy="653090"/>
            <a:chOff x="3359379" y="4705804"/>
            <a:chExt cx="372339" cy="653090"/>
          </a:xfrm>
        </p:grpSpPr>
        <p:pic>
          <p:nvPicPr>
            <p:cNvPr id="57" name="Graphic 70" descr="House outline">
              <a:extLst>
                <a:ext uri="{FF2B5EF4-FFF2-40B4-BE49-F238E27FC236}">
                  <a16:creationId xmlns:a16="http://schemas.microsoft.com/office/drawing/2014/main" id="{BF3C304C-AF47-42CE-9199-E9A72A909F8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71172" y="5004729"/>
              <a:ext cx="360546" cy="354165"/>
            </a:xfrm>
            <a:prstGeom prst="rect">
              <a:avLst/>
            </a:prstGeom>
          </p:spPr>
        </p:pic>
        <p:grpSp>
          <p:nvGrpSpPr>
            <p:cNvPr id="87" name="Group 86">
              <a:extLst>
                <a:ext uri="{FF2B5EF4-FFF2-40B4-BE49-F238E27FC236}">
                  <a16:creationId xmlns:a16="http://schemas.microsoft.com/office/drawing/2014/main" id="{A60E4D9F-28F4-4983-97C7-C196C972F8B6}"/>
                </a:ext>
              </a:extLst>
            </p:cNvPr>
            <p:cNvGrpSpPr/>
            <p:nvPr/>
          </p:nvGrpSpPr>
          <p:grpSpPr>
            <a:xfrm>
              <a:off x="3359379" y="4819152"/>
              <a:ext cx="368471" cy="226809"/>
              <a:chOff x="2209764" y="4348830"/>
              <a:chExt cx="368471" cy="226809"/>
            </a:xfrm>
          </p:grpSpPr>
          <p:sp>
            <p:nvSpPr>
              <p:cNvPr id="88" name="Rectangle: Rounded Corners 87">
                <a:extLst>
                  <a:ext uri="{FF2B5EF4-FFF2-40B4-BE49-F238E27FC236}">
                    <a16:creationId xmlns:a16="http://schemas.microsoft.com/office/drawing/2014/main" id="{E772631A-BC1F-4BFA-AA73-75F10A9D427E}"/>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9">
                <a:extLst>
                  <a:ext uri="{FF2B5EF4-FFF2-40B4-BE49-F238E27FC236}">
                    <a16:creationId xmlns:a16="http://schemas.microsoft.com/office/drawing/2014/main" id="{387F711D-C8BE-451F-8914-2FDBA2292208}"/>
                  </a:ext>
                </a:extLst>
              </p:cNvPr>
              <p:cNvSpPr txBox="1">
                <a:spLocks noChangeArrowheads="1"/>
              </p:cNvSpPr>
              <p:nvPr/>
            </p:nvSpPr>
            <p:spPr bwMode="auto">
              <a:xfrm>
                <a:off x="2209764" y="4348830"/>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91" name="Straight Connector 90">
              <a:extLst>
                <a:ext uri="{FF2B5EF4-FFF2-40B4-BE49-F238E27FC236}">
                  <a16:creationId xmlns:a16="http://schemas.microsoft.com/office/drawing/2014/main" id="{816D999C-74EF-4A29-95B3-6BD9091C4072}"/>
                </a:ext>
              </a:extLst>
            </p:cNvPr>
            <p:cNvCxnSpPr>
              <a:cxnSpLocks/>
            </p:cNvCxnSpPr>
            <p:nvPr/>
          </p:nvCxnSpPr>
          <p:spPr>
            <a:xfrm flipV="1">
              <a:off x="3549584" y="4705804"/>
              <a:ext cx="10222" cy="136377"/>
            </a:xfrm>
            <a:prstGeom prst="line">
              <a:avLst/>
            </a:prstGeom>
          </p:spPr>
          <p:style>
            <a:lnRef idx="1">
              <a:schemeClr val="dk1"/>
            </a:lnRef>
            <a:fillRef idx="0">
              <a:schemeClr val="dk1"/>
            </a:fillRef>
            <a:effectRef idx="0">
              <a:schemeClr val="dk1"/>
            </a:effectRef>
            <a:fontRef idx="minor">
              <a:schemeClr val="tx1"/>
            </a:fontRef>
          </p:style>
        </p:cxnSp>
      </p:grpSp>
      <p:sp>
        <p:nvSpPr>
          <p:cNvPr id="95" name="TextBox 9">
            <a:extLst>
              <a:ext uri="{FF2B5EF4-FFF2-40B4-BE49-F238E27FC236}">
                <a16:creationId xmlns:a16="http://schemas.microsoft.com/office/drawing/2014/main" id="{4E298599-2601-4F63-B79A-04142D6F92CE}"/>
              </a:ext>
            </a:extLst>
          </p:cNvPr>
          <p:cNvSpPr txBox="1">
            <a:spLocks noChangeArrowheads="1"/>
          </p:cNvSpPr>
          <p:nvPr/>
        </p:nvSpPr>
        <p:spPr bwMode="auto">
          <a:xfrm>
            <a:off x="5860983" y="5001140"/>
            <a:ext cx="84199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Confirmed Thefts</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pic>
        <p:nvPicPr>
          <p:cNvPr id="99" name="Graphic 98" descr="Paper outline">
            <a:extLst>
              <a:ext uri="{FF2B5EF4-FFF2-40B4-BE49-F238E27FC236}">
                <a16:creationId xmlns:a16="http://schemas.microsoft.com/office/drawing/2014/main" id="{94843209-B709-4BA1-8856-F3AEF58675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2973" y="4529833"/>
            <a:ext cx="580414" cy="580414"/>
          </a:xfrm>
          <a:prstGeom prst="rect">
            <a:avLst/>
          </a:prstGeom>
        </p:spPr>
      </p:pic>
      <p:pic>
        <p:nvPicPr>
          <p:cNvPr id="100" name="Graphic 99" descr="Paper outline">
            <a:extLst>
              <a:ext uri="{FF2B5EF4-FFF2-40B4-BE49-F238E27FC236}">
                <a16:creationId xmlns:a16="http://schemas.microsoft.com/office/drawing/2014/main" id="{5EE1D482-0DEC-4905-BA84-B3FD58CD44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5373" y="4682233"/>
            <a:ext cx="580414" cy="580414"/>
          </a:xfrm>
          <a:prstGeom prst="rect">
            <a:avLst/>
          </a:prstGeom>
        </p:spPr>
      </p:pic>
      <p:pic>
        <p:nvPicPr>
          <p:cNvPr id="101" name="Graphic 100" descr="Paper outline">
            <a:extLst>
              <a:ext uri="{FF2B5EF4-FFF2-40B4-BE49-F238E27FC236}">
                <a16:creationId xmlns:a16="http://schemas.microsoft.com/office/drawing/2014/main" id="{40F24DB8-501E-4E30-99EC-80C082167D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7773" y="4834633"/>
            <a:ext cx="580414" cy="580414"/>
          </a:xfrm>
          <a:prstGeom prst="rect">
            <a:avLst/>
          </a:prstGeom>
        </p:spPr>
      </p:pic>
      <p:pic>
        <p:nvPicPr>
          <p:cNvPr id="102" name="Graphic 101" descr="Paper outline">
            <a:extLst>
              <a:ext uri="{FF2B5EF4-FFF2-40B4-BE49-F238E27FC236}">
                <a16:creationId xmlns:a16="http://schemas.microsoft.com/office/drawing/2014/main" id="{BAF877D0-4E5A-4C61-BDA0-A23D337AFD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0173" y="4987033"/>
            <a:ext cx="580414" cy="580414"/>
          </a:xfrm>
          <a:prstGeom prst="rect">
            <a:avLst/>
          </a:prstGeom>
        </p:spPr>
      </p:pic>
      <p:cxnSp>
        <p:nvCxnSpPr>
          <p:cNvPr id="104" name="Straight Arrow Connector 103">
            <a:extLst>
              <a:ext uri="{FF2B5EF4-FFF2-40B4-BE49-F238E27FC236}">
                <a16:creationId xmlns:a16="http://schemas.microsoft.com/office/drawing/2014/main" id="{83605A45-B0D6-4A64-9E34-78BADFD233ED}"/>
              </a:ext>
            </a:extLst>
          </p:cNvPr>
          <p:cNvCxnSpPr>
            <a:cxnSpLocks/>
          </p:cNvCxnSpPr>
          <p:nvPr/>
        </p:nvCxnSpPr>
        <p:spPr>
          <a:xfrm>
            <a:off x="6573561" y="5250812"/>
            <a:ext cx="390481"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9">
            <a:extLst>
              <a:ext uri="{FF2B5EF4-FFF2-40B4-BE49-F238E27FC236}">
                <a16:creationId xmlns:a16="http://schemas.microsoft.com/office/drawing/2014/main" id="{37D6840B-1AA2-4080-8AAD-1B2D5C8DD82D}"/>
              </a:ext>
            </a:extLst>
          </p:cNvPr>
          <p:cNvSpPr txBox="1">
            <a:spLocks noChangeArrowheads="1"/>
          </p:cNvSpPr>
          <p:nvPr/>
        </p:nvSpPr>
        <p:spPr bwMode="auto">
          <a:xfrm>
            <a:off x="6831010" y="5567447"/>
            <a:ext cx="156384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Segmentation data</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cxnSp>
        <p:nvCxnSpPr>
          <p:cNvPr id="108" name="Straight Connector 107">
            <a:extLst>
              <a:ext uri="{FF2B5EF4-FFF2-40B4-BE49-F238E27FC236}">
                <a16:creationId xmlns:a16="http://schemas.microsoft.com/office/drawing/2014/main" id="{B167AFD0-06E8-4E40-9F18-6C71FE14EEA2}"/>
              </a:ext>
            </a:extLst>
          </p:cNvPr>
          <p:cNvCxnSpPr>
            <a:cxnSpLocks/>
          </p:cNvCxnSpPr>
          <p:nvPr/>
        </p:nvCxnSpPr>
        <p:spPr>
          <a:xfrm>
            <a:off x="8471971" y="4616896"/>
            <a:ext cx="0" cy="950551"/>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Arrow Connector 108">
            <a:extLst>
              <a:ext uri="{FF2B5EF4-FFF2-40B4-BE49-F238E27FC236}">
                <a16:creationId xmlns:a16="http://schemas.microsoft.com/office/drawing/2014/main" id="{DF6446B2-05E8-4BA0-AB47-87D244B520B9}"/>
              </a:ext>
            </a:extLst>
          </p:cNvPr>
          <p:cNvCxnSpPr>
            <a:cxnSpLocks/>
          </p:cNvCxnSpPr>
          <p:nvPr/>
        </p:nvCxnSpPr>
        <p:spPr>
          <a:xfrm>
            <a:off x="7955872" y="5209119"/>
            <a:ext cx="390481"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2C2ABC0-D767-4F02-867F-C02E6F9EB445}"/>
              </a:ext>
            </a:extLst>
          </p:cNvPr>
          <p:cNvCxnSpPr>
            <a:cxnSpLocks/>
          </p:cNvCxnSpPr>
          <p:nvPr/>
        </p:nvCxnSpPr>
        <p:spPr>
          <a:xfrm flipH="1">
            <a:off x="8471971" y="5567447"/>
            <a:ext cx="1751682" cy="0"/>
          </a:xfrm>
          <a:prstGeom prst="line">
            <a:avLst/>
          </a:prstGeom>
        </p:spPr>
        <p:style>
          <a:lnRef idx="1">
            <a:schemeClr val="dk1"/>
          </a:lnRef>
          <a:fillRef idx="0">
            <a:schemeClr val="dk1"/>
          </a:fillRef>
          <a:effectRef idx="0">
            <a:schemeClr val="dk1"/>
          </a:effectRef>
          <a:fontRef idx="minor">
            <a:schemeClr val="tx1"/>
          </a:fontRef>
        </p:style>
      </p:cxnSp>
      <p:sp>
        <p:nvSpPr>
          <p:cNvPr id="118" name="Isosceles Triangle 117">
            <a:extLst>
              <a:ext uri="{FF2B5EF4-FFF2-40B4-BE49-F238E27FC236}">
                <a16:creationId xmlns:a16="http://schemas.microsoft.com/office/drawing/2014/main" id="{2A094344-582C-4492-B53B-BAC41611B419}"/>
              </a:ext>
            </a:extLst>
          </p:cNvPr>
          <p:cNvSpPr/>
          <p:nvPr/>
        </p:nvSpPr>
        <p:spPr>
          <a:xfrm rot="15470223">
            <a:off x="9380140" y="4650045"/>
            <a:ext cx="620078" cy="901483"/>
          </a:xfrm>
          <a:prstGeom prst="triangle">
            <a:avLst/>
          </a:prstGeom>
          <a:solidFill>
            <a:srgbClr val="BCD7D3"/>
          </a:solidFill>
          <a:ln>
            <a:solidFill>
              <a:schemeClr val="bg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853B3A8D-10A7-4493-87B1-0738C6058BA4}"/>
              </a:ext>
            </a:extLst>
          </p:cNvPr>
          <p:cNvSpPr/>
          <p:nvPr/>
        </p:nvSpPr>
        <p:spPr>
          <a:xfrm>
            <a:off x="8460954" y="5031247"/>
            <a:ext cx="1696598" cy="539827"/>
          </a:xfrm>
          <a:custGeom>
            <a:avLst/>
            <a:gdLst>
              <a:gd name="connsiteX0" fmla="*/ 0 w 1696598"/>
              <a:gd name="connsiteY0" fmla="*/ 539827 h 539827"/>
              <a:gd name="connsiteX1" fmla="*/ 782198 w 1696598"/>
              <a:gd name="connsiteY1" fmla="*/ 154236 h 539827"/>
              <a:gd name="connsiteX2" fmla="*/ 1696598 w 1696598"/>
              <a:gd name="connsiteY2" fmla="*/ 0 h 539827"/>
              <a:gd name="connsiteX3" fmla="*/ 1696598 w 1696598"/>
              <a:gd name="connsiteY3" fmla="*/ 0 h 539827"/>
            </a:gdLst>
            <a:ahLst/>
            <a:cxnLst>
              <a:cxn ang="0">
                <a:pos x="connsiteX0" y="connsiteY0"/>
              </a:cxn>
              <a:cxn ang="0">
                <a:pos x="connsiteX1" y="connsiteY1"/>
              </a:cxn>
              <a:cxn ang="0">
                <a:pos x="connsiteX2" y="connsiteY2"/>
              </a:cxn>
              <a:cxn ang="0">
                <a:pos x="connsiteX3" y="connsiteY3"/>
              </a:cxn>
            </a:cxnLst>
            <a:rect l="l" t="t" r="r" b="b"/>
            <a:pathLst>
              <a:path w="1696598" h="539827">
                <a:moveTo>
                  <a:pt x="0" y="539827"/>
                </a:moveTo>
                <a:cubicBezTo>
                  <a:pt x="249716" y="392017"/>
                  <a:pt x="499432" y="244207"/>
                  <a:pt x="782198" y="154236"/>
                </a:cubicBezTo>
                <a:cubicBezTo>
                  <a:pt x="1064964" y="64265"/>
                  <a:pt x="1696598" y="0"/>
                  <a:pt x="1696598" y="0"/>
                </a:cubicBezTo>
                <a:lnTo>
                  <a:pt x="16965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TextBox 9">
            <a:extLst>
              <a:ext uri="{FF2B5EF4-FFF2-40B4-BE49-F238E27FC236}">
                <a16:creationId xmlns:a16="http://schemas.microsoft.com/office/drawing/2014/main" id="{04197FA1-9856-4E5A-A617-2EFD136ACEBC}"/>
              </a:ext>
            </a:extLst>
          </p:cNvPr>
          <p:cNvSpPr txBox="1">
            <a:spLocks noChangeArrowheads="1"/>
          </p:cNvSpPr>
          <p:nvPr/>
        </p:nvSpPr>
        <p:spPr bwMode="auto">
          <a:xfrm>
            <a:off x="8764934" y="5585855"/>
            <a:ext cx="156384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Extrapolation</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nvGrpSpPr>
          <p:cNvPr id="122" name="Group 121">
            <a:extLst>
              <a:ext uri="{FF2B5EF4-FFF2-40B4-BE49-F238E27FC236}">
                <a16:creationId xmlns:a16="http://schemas.microsoft.com/office/drawing/2014/main" id="{F76C5B45-78DC-4749-91A3-E48BAE5AFE3B}"/>
              </a:ext>
            </a:extLst>
          </p:cNvPr>
          <p:cNvGrpSpPr/>
          <p:nvPr/>
        </p:nvGrpSpPr>
        <p:grpSpPr>
          <a:xfrm>
            <a:off x="3746282" y="5201829"/>
            <a:ext cx="372339" cy="653090"/>
            <a:chOff x="3359379" y="4705804"/>
            <a:chExt cx="372339" cy="653090"/>
          </a:xfrm>
        </p:grpSpPr>
        <p:pic>
          <p:nvPicPr>
            <p:cNvPr id="123" name="Graphic 70" descr="House outline">
              <a:extLst>
                <a:ext uri="{FF2B5EF4-FFF2-40B4-BE49-F238E27FC236}">
                  <a16:creationId xmlns:a16="http://schemas.microsoft.com/office/drawing/2014/main" id="{3A187408-7C5F-49BC-93A8-104F3DD07BB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71172" y="5004729"/>
              <a:ext cx="360546" cy="354165"/>
            </a:xfrm>
            <a:prstGeom prst="rect">
              <a:avLst/>
            </a:prstGeom>
          </p:spPr>
        </p:pic>
        <p:grpSp>
          <p:nvGrpSpPr>
            <p:cNvPr id="124" name="Group 123">
              <a:extLst>
                <a:ext uri="{FF2B5EF4-FFF2-40B4-BE49-F238E27FC236}">
                  <a16:creationId xmlns:a16="http://schemas.microsoft.com/office/drawing/2014/main" id="{3900A786-2570-4079-9F92-653127824B5F}"/>
                </a:ext>
              </a:extLst>
            </p:cNvPr>
            <p:cNvGrpSpPr/>
            <p:nvPr/>
          </p:nvGrpSpPr>
          <p:grpSpPr>
            <a:xfrm>
              <a:off x="3359379" y="4819152"/>
              <a:ext cx="368471" cy="226809"/>
              <a:chOff x="2209764" y="4348830"/>
              <a:chExt cx="368471" cy="226809"/>
            </a:xfrm>
          </p:grpSpPr>
          <p:sp>
            <p:nvSpPr>
              <p:cNvPr id="126" name="Rectangle: Rounded Corners 125">
                <a:extLst>
                  <a:ext uri="{FF2B5EF4-FFF2-40B4-BE49-F238E27FC236}">
                    <a16:creationId xmlns:a16="http://schemas.microsoft.com/office/drawing/2014/main" id="{6D734486-24D1-4FA2-BE4C-C0515670E222}"/>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TextBox 9">
                <a:extLst>
                  <a:ext uri="{FF2B5EF4-FFF2-40B4-BE49-F238E27FC236}">
                    <a16:creationId xmlns:a16="http://schemas.microsoft.com/office/drawing/2014/main" id="{EF16C019-C5FF-48BA-A007-18936AFED40E}"/>
                  </a:ext>
                </a:extLst>
              </p:cNvPr>
              <p:cNvSpPr txBox="1">
                <a:spLocks noChangeArrowheads="1"/>
              </p:cNvSpPr>
              <p:nvPr/>
            </p:nvSpPr>
            <p:spPr bwMode="auto">
              <a:xfrm>
                <a:off x="2209764" y="4348830"/>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125" name="Straight Connector 124">
              <a:extLst>
                <a:ext uri="{FF2B5EF4-FFF2-40B4-BE49-F238E27FC236}">
                  <a16:creationId xmlns:a16="http://schemas.microsoft.com/office/drawing/2014/main" id="{33E13591-EE38-40BB-B45F-F831E1D32731}"/>
                </a:ext>
              </a:extLst>
            </p:cNvPr>
            <p:cNvCxnSpPr>
              <a:cxnSpLocks/>
            </p:cNvCxnSpPr>
            <p:nvPr/>
          </p:nvCxnSpPr>
          <p:spPr>
            <a:xfrm flipV="1">
              <a:off x="3549584" y="4705804"/>
              <a:ext cx="10222" cy="136377"/>
            </a:xfrm>
            <a:prstGeom prst="line">
              <a:avLst/>
            </a:prstGeom>
          </p:spPr>
          <p:style>
            <a:lnRef idx="1">
              <a:schemeClr val="dk1"/>
            </a:lnRef>
            <a:fillRef idx="0">
              <a:schemeClr val="dk1"/>
            </a:fillRef>
            <a:effectRef idx="0">
              <a:schemeClr val="dk1"/>
            </a:effectRef>
            <a:fontRef idx="minor">
              <a:schemeClr val="tx1"/>
            </a:fontRef>
          </p:style>
        </p:cxnSp>
      </p:grpSp>
      <p:grpSp>
        <p:nvGrpSpPr>
          <p:cNvPr id="128" name="Group 127">
            <a:extLst>
              <a:ext uri="{FF2B5EF4-FFF2-40B4-BE49-F238E27FC236}">
                <a16:creationId xmlns:a16="http://schemas.microsoft.com/office/drawing/2014/main" id="{12EE4F19-51B7-4CE0-9589-9CCEA4939DB8}"/>
              </a:ext>
            </a:extLst>
          </p:cNvPr>
          <p:cNvGrpSpPr/>
          <p:nvPr/>
        </p:nvGrpSpPr>
        <p:grpSpPr>
          <a:xfrm>
            <a:off x="4241353" y="5195479"/>
            <a:ext cx="372339" cy="653090"/>
            <a:chOff x="3359379" y="4705804"/>
            <a:chExt cx="372339" cy="653090"/>
          </a:xfrm>
        </p:grpSpPr>
        <p:pic>
          <p:nvPicPr>
            <p:cNvPr id="129" name="Graphic 70" descr="House outline">
              <a:extLst>
                <a:ext uri="{FF2B5EF4-FFF2-40B4-BE49-F238E27FC236}">
                  <a16:creationId xmlns:a16="http://schemas.microsoft.com/office/drawing/2014/main" id="{C0B4DD2E-367D-4A3C-8C72-418160D3510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71172" y="5004729"/>
              <a:ext cx="360546" cy="354165"/>
            </a:xfrm>
            <a:prstGeom prst="rect">
              <a:avLst/>
            </a:prstGeom>
          </p:spPr>
        </p:pic>
        <p:grpSp>
          <p:nvGrpSpPr>
            <p:cNvPr id="130" name="Group 129">
              <a:extLst>
                <a:ext uri="{FF2B5EF4-FFF2-40B4-BE49-F238E27FC236}">
                  <a16:creationId xmlns:a16="http://schemas.microsoft.com/office/drawing/2014/main" id="{546C283C-5506-442C-A136-B3107A4894C9}"/>
                </a:ext>
              </a:extLst>
            </p:cNvPr>
            <p:cNvGrpSpPr/>
            <p:nvPr/>
          </p:nvGrpSpPr>
          <p:grpSpPr>
            <a:xfrm>
              <a:off x="3359379" y="4819152"/>
              <a:ext cx="368471" cy="226809"/>
              <a:chOff x="2209764" y="4348830"/>
              <a:chExt cx="368471" cy="226809"/>
            </a:xfrm>
          </p:grpSpPr>
          <p:sp>
            <p:nvSpPr>
              <p:cNvPr id="132" name="Rectangle: Rounded Corners 131">
                <a:extLst>
                  <a:ext uri="{FF2B5EF4-FFF2-40B4-BE49-F238E27FC236}">
                    <a16:creationId xmlns:a16="http://schemas.microsoft.com/office/drawing/2014/main" id="{540AC4E8-27A5-4EE6-ACEF-E0876969890E}"/>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TextBox 9">
                <a:extLst>
                  <a:ext uri="{FF2B5EF4-FFF2-40B4-BE49-F238E27FC236}">
                    <a16:creationId xmlns:a16="http://schemas.microsoft.com/office/drawing/2014/main" id="{9BECD8BD-FB34-4604-990E-7307E5FDFA49}"/>
                  </a:ext>
                </a:extLst>
              </p:cNvPr>
              <p:cNvSpPr txBox="1">
                <a:spLocks noChangeArrowheads="1"/>
              </p:cNvSpPr>
              <p:nvPr/>
            </p:nvSpPr>
            <p:spPr bwMode="auto">
              <a:xfrm>
                <a:off x="2209764" y="4348830"/>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131" name="Straight Connector 130">
              <a:extLst>
                <a:ext uri="{FF2B5EF4-FFF2-40B4-BE49-F238E27FC236}">
                  <a16:creationId xmlns:a16="http://schemas.microsoft.com/office/drawing/2014/main" id="{2BA564EB-9EEC-461D-A6A1-163F44FA9A3A}"/>
                </a:ext>
              </a:extLst>
            </p:cNvPr>
            <p:cNvCxnSpPr>
              <a:cxnSpLocks/>
            </p:cNvCxnSpPr>
            <p:nvPr/>
          </p:nvCxnSpPr>
          <p:spPr>
            <a:xfrm flipV="1">
              <a:off x="3549584" y="4705804"/>
              <a:ext cx="10222" cy="136377"/>
            </a:xfrm>
            <a:prstGeom prst="line">
              <a:avLst/>
            </a:prstGeom>
          </p:spPr>
          <p:style>
            <a:lnRef idx="1">
              <a:schemeClr val="dk1"/>
            </a:lnRef>
            <a:fillRef idx="0">
              <a:schemeClr val="dk1"/>
            </a:fillRef>
            <a:effectRef idx="0">
              <a:schemeClr val="dk1"/>
            </a:effectRef>
            <a:fontRef idx="minor">
              <a:schemeClr val="tx1"/>
            </a:fontRef>
          </p:style>
        </p:cxnSp>
      </p:grpSp>
      <p:grpSp>
        <p:nvGrpSpPr>
          <p:cNvPr id="134" name="Group 133">
            <a:extLst>
              <a:ext uri="{FF2B5EF4-FFF2-40B4-BE49-F238E27FC236}">
                <a16:creationId xmlns:a16="http://schemas.microsoft.com/office/drawing/2014/main" id="{3D426712-4F8A-417F-BD9A-31DE340021EB}"/>
              </a:ext>
            </a:extLst>
          </p:cNvPr>
          <p:cNvGrpSpPr/>
          <p:nvPr/>
        </p:nvGrpSpPr>
        <p:grpSpPr>
          <a:xfrm>
            <a:off x="4553225" y="5057227"/>
            <a:ext cx="368471" cy="226809"/>
            <a:chOff x="2220633" y="4359646"/>
            <a:chExt cx="368471" cy="226809"/>
          </a:xfrm>
        </p:grpSpPr>
        <p:sp>
          <p:nvSpPr>
            <p:cNvPr id="135" name="Rectangle: Rounded Corners 134">
              <a:extLst>
                <a:ext uri="{FF2B5EF4-FFF2-40B4-BE49-F238E27FC236}">
                  <a16:creationId xmlns:a16="http://schemas.microsoft.com/office/drawing/2014/main" id="{0425511A-B179-46A7-B7AC-F4179B54EA10}"/>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TextBox 9">
              <a:extLst>
                <a:ext uri="{FF2B5EF4-FFF2-40B4-BE49-F238E27FC236}">
                  <a16:creationId xmlns:a16="http://schemas.microsoft.com/office/drawing/2014/main" id="{45D389C9-7D8D-486E-9D0E-E7414603A006}"/>
                </a:ext>
              </a:extLst>
            </p:cNvPr>
            <p:cNvSpPr txBox="1">
              <a:spLocks noChangeArrowheads="1"/>
            </p:cNvSpPr>
            <p:nvPr/>
          </p:nvSpPr>
          <p:spPr bwMode="auto">
            <a:xfrm>
              <a:off x="2220633" y="4359646"/>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pic>
        <p:nvPicPr>
          <p:cNvPr id="138" name="Graphic 70" descr="House outline">
            <a:extLst>
              <a:ext uri="{FF2B5EF4-FFF2-40B4-BE49-F238E27FC236}">
                <a16:creationId xmlns:a16="http://schemas.microsoft.com/office/drawing/2014/main" id="{CA8F4688-BA16-4BBF-AC47-2B734F63844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61799" y="4498429"/>
            <a:ext cx="368471" cy="361950"/>
          </a:xfrm>
          <a:prstGeom prst="rect">
            <a:avLst/>
          </a:prstGeom>
        </p:spPr>
      </p:pic>
      <p:pic>
        <p:nvPicPr>
          <p:cNvPr id="139" name="Graphic 70" descr="House outline">
            <a:extLst>
              <a:ext uri="{FF2B5EF4-FFF2-40B4-BE49-F238E27FC236}">
                <a16:creationId xmlns:a16="http://schemas.microsoft.com/office/drawing/2014/main" id="{3C1120A9-3852-4F32-A7DD-34A0BD74F60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4053" y="4485147"/>
            <a:ext cx="368471" cy="361950"/>
          </a:xfrm>
          <a:prstGeom prst="rect">
            <a:avLst/>
          </a:prstGeom>
        </p:spPr>
      </p:pic>
      <p:pic>
        <p:nvPicPr>
          <p:cNvPr id="140" name="Graphic 70" descr="House outline">
            <a:extLst>
              <a:ext uri="{FF2B5EF4-FFF2-40B4-BE49-F238E27FC236}">
                <a16:creationId xmlns:a16="http://schemas.microsoft.com/office/drawing/2014/main" id="{876E2A9B-0A14-4771-B2B5-E985038E665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91926" y="4503484"/>
            <a:ext cx="368471" cy="361950"/>
          </a:xfrm>
          <a:prstGeom prst="rect">
            <a:avLst/>
          </a:prstGeom>
        </p:spPr>
      </p:pic>
      <p:grpSp>
        <p:nvGrpSpPr>
          <p:cNvPr id="141" name="Group 140">
            <a:extLst>
              <a:ext uri="{FF2B5EF4-FFF2-40B4-BE49-F238E27FC236}">
                <a16:creationId xmlns:a16="http://schemas.microsoft.com/office/drawing/2014/main" id="{D0F85D4E-1B43-48D3-B6BC-B4ED6CA4C3D8}"/>
              </a:ext>
            </a:extLst>
          </p:cNvPr>
          <p:cNvGrpSpPr/>
          <p:nvPr/>
        </p:nvGrpSpPr>
        <p:grpSpPr>
          <a:xfrm>
            <a:off x="473209" y="4809920"/>
            <a:ext cx="431934" cy="235751"/>
            <a:chOff x="2167804" y="4359646"/>
            <a:chExt cx="431934" cy="235751"/>
          </a:xfrm>
        </p:grpSpPr>
        <p:sp>
          <p:nvSpPr>
            <p:cNvPr id="142" name="Rectangle: Rounded Corners 141">
              <a:extLst>
                <a:ext uri="{FF2B5EF4-FFF2-40B4-BE49-F238E27FC236}">
                  <a16:creationId xmlns:a16="http://schemas.microsoft.com/office/drawing/2014/main" id="{EC263146-7CA9-4CDF-B7ED-6B6D123F75C1}"/>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TextBox 9">
              <a:extLst>
                <a:ext uri="{FF2B5EF4-FFF2-40B4-BE49-F238E27FC236}">
                  <a16:creationId xmlns:a16="http://schemas.microsoft.com/office/drawing/2014/main" id="{50563D8E-7763-4BA3-B4C8-2FAD1E873EAD}"/>
                </a:ext>
              </a:extLst>
            </p:cNvPr>
            <p:cNvSpPr txBox="1">
              <a:spLocks noChangeArrowheads="1"/>
            </p:cNvSpPr>
            <p:nvPr/>
          </p:nvSpPr>
          <p:spPr bwMode="auto">
            <a:xfrm>
              <a:off x="2167804" y="4359646"/>
              <a:ext cx="431934" cy="23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NHH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144" name="Straight Connector 143">
            <a:extLst>
              <a:ext uri="{FF2B5EF4-FFF2-40B4-BE49-F238E27FC236}">
                <a16:creationId xmlns:a16="http://schemas.microsoft.com/office/drawing/2014/main" id="{BF5C8732-6325-408B-B7D8-45546BE2617E}"/>
              </a:ext>
            </a:extLst>
          </p:cNvPr>
          <p:cNvCxnSpPr>
            <a:cxnSpLocks/>
            <a:endCxn id="143" idx="2"/>
          </p:cNvCxnSpPr>
          <p:nvPr/>
        </p:nvCxnSpPr>
        <p:spPr>
          <a:xfrm flipV="1">
            <a:off x="680484" y="5045671"/>
            <a:ext cx="8692" cy="147877"/>
          </a:xfrm>
          <a:prstGeom prst="line">
            <a:avLst/>
          </a:prstGeom>
        </p:spPr>
        <p:style>
          <a:lnRef idx="1">
            <a:schemeClr val="dk1"/>
          </a:lnRef>
          <a:fillRef idx="0">
            <a:schemeClr val="dk1"/>
          </a:fillRef>
          <a:effectRef idx="0">
            <a:schemeClr val="dk1"/>
          </a:effectRef>
          <a:fontRef idx="minor">
            <a:schemeClr val="tx1"/>
          </a:fontRef>
        </p:style>
      </p:cxnSp>
      <p:grpSp>
        <p:nvGrpSpPr>
          <p:cNvPr id="145" name="Group 144">
            <a:extLst>
              <a:ext uri="{FF2B5EF4-FFF2-40B4-BE49-F238E27FC236}">
                <a16:creationId xmlns:a16="http://schemas.microsoft.com/office/drawing/2014/main" id="{31E05855-5297-4936-91F3-7D96FEB5B73E}"/>
              </a:ext>
            </a:extLst>
          </p:cNvPr>
          <p:cNvGrpSpPr/>
          <p:nvPr/>
        </p:nvGrpSpPr>
        <p:grpSpPr>
          <a:xfrm>
            <a:off x="1086065" y="4819099"/>
            <a:ext cx="368471" cy="226809"/>
            <a:chOff x="2220633" y="4359646"/>
            <a:chExt cx="368471" cy="226809"/>
          </a:xfrm>
        </p:grpSpPr>
        <p:sp>
          <p:nvSpPr>
            <p:cNvPr id="146" name="Rectangle: Rounded Corners 145">
              <a:extLst>
                <a:ext uri="{FF2B5EF4-FFF2-40B4-BE49-F238E27FC236}">
                  <a16:creationId xmlns:a16="http://schemas.microsoft.com/office/drawing/2014/main" id="{831B02A2-DA9F-450F-A48F-5257012FB088}"/>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TextBox 9">
              <a:extLst>
                <a:ext uri="{FF2B5EF4-FFF2-40B4-BE49-F238E27FC236}">
                  <a16:creationId xmlns:a16="http://schemas.microsoft.com/office/drawing/2014/main" id="{EFCD78E7-0185-4A30-B848-0FD8651E667A}"/>
                </a:ext>
              </a:extLst>
            </p:cNvPr>
            <p:cNvSpPr txBox="1">
              <a:spLocks noChangeArrowheads="1"/>
            </p:cNvSpPr>
            <p:nvPr/>
          </p:nvSpPr>
          <p:spPr bwMode="auto">
            <a:xfrm>
              <a:off x="2220633" y="4359646"/>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148" name="Straight Connector 147">
            <a:extLst>
              <a:ext uri="{FF2B5EF4-FFF2-40B4-BE49-F238E27FC236}">
                <a16:creationId xmlns:a16="http://schemas.microsoft.com/office/drawing/2014/main" id="{D58D278D-6053-4DA6-BCE1-3D8E99773C04}"/>
              </a:ext>
            </a:extLst>
          </p:cNvPr>
          <p:cNvCxnSpPr>
            <a:cxnSpLocks/>
            <a:endCxn id="147" idx="2"/>
          </p:cNvCxnSpPr>
          <p:nvPr/>
        </p:nvCxnSpPr>
        <p:spPr>
          <a:xfrm flipV="1">
            <a:off x="1260079" y="5045908"/>
            <a:ext cx="10222" cy="136377"/>
          </a:xfrm>
          <a:prstGeom prst="line">
            <a:avLst/>
          </a:prstGeom>
        </p:spPr>
        <p:style>
          <a:lnRef idx="1">
            <a:schemeClr val="dk1"/>
          </a:lnRef>
          <a:fillRef idx="0">
            <a:schemeClr val="dk1"/>
          </a:fillRef>
          <a:effectRef idx="0">
            <a:schemeClr val="dk1"/>
          </a:effectRef>
          <a:fontRef idx="minor">
            <a:schemeClr val="tx1"/>
          </a:fontRef>
        </p:style>
      </p:cxnSp>
      <p:grpSp>
        <p:nvGrpSpPr>
          <p:cNvPr id="149" name="Group 148">
            <a:extLst>
              <a:ext uri="{FF2B5EF4-FFF2-40B4-BE49-F238E27FC236}">
                <a16:creationId xmlns:a16="http://schemas.microsoft.com/office/drawing/2014/main" id="{2317756A-CFA4-43A2-A1B6-C5293EC8A26B}"/>
              </a:ext>
            </a:extLst>
          </p:cNvPr>
          <p:cNvGrpSpPr/>
          <p:nvPr/>
        </p:nvGrpSpPr>
        <p:grpSpPr>
          <a:xfrm>
            <a:off x="1625890" y="4830116"/>
            <a:ext cx="368471" cy="226809"/>
            <a:chOff x="2220633" y="4359646"/>
            <a:chExt cx="368471" cy="226809"/>
          </a:xfrm>
        </p:grpSpPr>
        <p:sp>
          <p:nvSpPr>
            <p:cNvPr id="150" name="Rectangle: Rounded Corners 149">
              <a:extLst>
                <a:ext uri="{FF2B5EF4-FFF2-40B4-BE49-F238E27FC236}">
                  <a16:creationId xmlns:a16="http://schemas.microsoft.com/office/drawing/2014/main" id="{6E026A12-BCC4-4B33-BBEC-8CDC5725113E}"/>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TextBox 9">
              <a:extLst>
                <a:ext uri="{FF2B5EF4-FFF2-40B4-BE49-F238E27FC236}">
                  <a16:creationId xmlns:a16="http://schemas.microsoft.com/office/drawing/2014/main" id="{BEDF4CBF-B1A1-4DBF-80A4-A5FFB6D82040}"/>
                </a:ext>
              </a:extLst>
            </p:cNvPr>
            <p:cNvSpPr txBox="1">
              <a:spLocks noChangeArrowheads="1"/>
            </p:cNvSpPr>
            <p:nvPr/>
          </p:nvSpPr>
          <p:spPr bwMode="auto">
            <a:xfrm>
              <a:off x="2220633" y="4359646"/>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152" name="Straight Connector 151">
            <a:extLst>
              <a:ext uri="{FF2B5EF4-FFF2-40B4-BE49-F238E27FC236}">
                <a16:creationId xmlns:a16="http://schemas.microsoft.com/office/drawing/2014/main" id="{D29AF82A-9EB5-4CA5-8D13-8530E8B2D587}"/>
              </a:ext>
            </a:extLst>
          </p:cNvPr>
          <p:cNvCxnSpPr>
            <a:cxnSpLocks/>
            <a:endCxn id="151" idx="2"/>
          </p:cNvCxnSpPr>
          <p:nvPr/>
        </p:nvCxnSpPr>
        <p:spPr>
          <a:xfrm flipV="1">
            <a:off x="1799904" y="5056925"/>
            <a:ext cx="10222" cy="136377"/>
          </a:xfrm>
          <a:prstGeom prst="line">
            <a:avLst/>
          </a:prstGeom>
        </p:spPr>
        <p:style>
          <a:lnRef idx="1">
            <a:schemeClr val="dk1"/>
          </a:lnRef>
          <a:fillRef idx="0">
            <a:schemeClr val="dk1"/>
          </a:fillRef>
          <a:effectRef idx="0">
            <a:schemeClr val="dk1"/>
          </a:effectRef>
          <a:fontRef idx="minor">
            <a:schemeClr val="tx1"/>
          </a:fontRef>
        </p:style>
      </p:cxnSp>
      <p:grpSp>
        <p:nvGrpSpPr>
          <p:cNvPr id="154" name="Group 153">
            <a:extLst>
              <a:ext uri="{FF2B5EF4-FFF2-40B4-BE49-F238E27FC236}">
                <a16:creationId xmlns:a16="http://schemas.microsoft.com/office/drawing/2014/main" id="{AB3FB3B3-A4A9-408C-8E21-31189330DB34}"/>
              </a:ext>
            </a:extLst>
          </p:cNvPr>
          <p:cNvGrpSpPr/>
          <p:nvPr/>
        </p:nvGrpSpPr>
        <p:grpSpPr>
          <a:xfrm>
            <a:off x="717332" y="5189129"/>
            <a:ext cx="372339" cy="653090"/>
            <a:chOff x="3359379" y="4705804"/>
            <a:chExt cx="372339" cy="653090"/>
          </a:xfrm>
        </p:grpSpPr>
        <p:pic>
          <p:nvPicPr>
            <p:cNvPr id="155" name="Graphic 70" descr="House outline">
              <a:extLst>
                <a:ext uri="{FF2B5EF4-FFF2-40B4-BE49-F238E27FC236}">
                  <a16:creationId xmlns:a16="http://schemas.microsoft.com/office/drawing/2014/main" id="{75A3F071-16FC-43FD-A2F2-790B436C80C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71172" y="5004729"/>
              <a:ext cx="360546" cy="354165"/>
            </a:xfrm>
            <a:prstGeom prst="rect">
              <a:avLst/>
            </a:prstGeom>
          </p:spPr>
        </p:pic>
        <p:grpSp>
          <p:nvGrpSpPr>
            <p:cNvPr id="156" name="Group 155">
              <a:extLst>
                <a:ext uri="{FF2B5EF4-FFF2-40B4-BE49-F238E27FC236}">
                  <a16:creationId xmlns:a16="http://schemas.microsoft.com/office/drawing/2014/main" id="{56A8E51A-40CF-46A3-8DE5-189F12E02C0D}"/>
                </a:ext>
              </a:extLst>
            </p:cNvPr>
            <p:cNvGrpSpPr/>
            <p:nvPr/>
          </p:nvGrpSpPr>
          <p:grpSpPr>
            <a:xfrm>
              <a:off x="3359379" y="4819152"/>
              <a:ext cx="368471" cy="226809"/>
              <a:chOff x="2209764" y="4348830"/>
              <a:chExt cx="368471" cy="226809"/>
            </a:xfrm>
          </p:grpSpPr>
          <p:sp>
            <p:nvSpPr>
              <p:cNvPr id="158" name="Rectangle: Rounded Corners 157">
                <a:extLst>
                  <a:ext uri="{FF2B5EF4-FFF2-40B4-BE49-F238E27FC236}">
                    <a16:creationId xmlns:a16="http://schemas.microsoft.com/office/drawing/2014/main" id="{9F0AD4F0-5DA1-436F-A471-5C02F9E85831}"/>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TextBox 9">
                <a:extLst>
                  <a:ext uri="{FF2B5EF4-FFF2-40B4-BE49-F238E27FC236}">
                    <a16:creationId xmlns:a16="http://schemas.microsoft.com/office/drawing/2014/main" id="{8830B74E-0B66-4321-BA4E-6D606BC2EEEF}"/>
                  </a:ext>
                </a:extLst>
              </p:cNvPr>
              <p:cNvSpPr txBox="1">
                <a:spLocks noChangeArrowheads="1"/>
              </p:cNvSpPr>
              <p:nvPr/>
            </p:nvSpPr>
            <p:spPr bwMode="auto">
              <a:xfrm>
                <a:off x="2209764" y="4348830"/>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157" name="Straight Connector 156">
              <a:extLst>
                <a:ext uri="{FF2B5EF4-FFF2-40B4-BE49-F238E27FC236}">
                  <a16:creationId xmlns:a16="http://schemas.microsoft.com/office/drawing/2014/main" id="{81C02F24-BBFD-40B2-838D-594AAA598FCE}"/>
                </a:ext>
              </a:extLst>
            </p:cNvPr>
            <p:cNvCxnSpPr>
              <a:cxnSpLocks/>
            </p:cNvCxnSpPr>
            <p:nvPr/>
          </p:nvCxnSpPr>
          <p:spPr>
            <a:xfrm flipV="1">
              <a:off x="3549584" y="4705804"/>
              <a:ext cx="10222" cy="136377"/>
            </a:xfrm>
            <a:prstGeom prst="line">
              <a:avLst/>
            </a:prstGeom>
          </p:spPr>
          <p:style>
            <a:lnRef idx="1">
              <a:schemeClr val="dk1"/>
            </a:lnRef>
            <a:fillRef idx="0">
              <a:schemeClr val="dk1"/>
            </a:fillRef>
            <a:effectRef idx="0">
              <a:schemeClr val="dk1"/>
            </a:effectRef>
            <a:fontRef idx="minor">
              <a:schemeClr val="tx1"/>
            </a:fontRef>
          </p:style>
        </p:cxnSp>
      </p:grpSp>
      <p:grpSp>
        <p:nvGrpSpPr>
          <p:cNvPr id="160" name="Group 159">
            <a:extLst>
              <a:ext uri="{FF2B5EF4-FFF2-40B4-BE49-F238E27FC236}">
                <a16:creationId xmlns:a16="http://schemas.microsoft.com/office/drawing/2014/main" id="{5D6AABC9-DA6B-41B3-9216-06BCCBB393B9}"/>
              </a:ext>
            </a:extLst>
          </p:cNvPr>
          <p:cNvGrpSpPr/>
          <p:nvPr/>
        </p:nvGrpSpPr>
        <p:grpSpPr>
          <a:xfrm>
            <a:off x="1199932" y="5201829"/>
            <a:ext cx="372339" cy="653090"/>
            <a:chOff x="3359379" y="4705804"/>
            <a:chExt cx="372339" cy="653090"/>
          </a:xfrm>
        </p:grpSpPr>
        <p:pic>
          <p:nvPicPr>
            <p:cNvPr id="161" name="Graphic 70" descr="House outline">
              <a:extLst>
                <a:ext uri="{FF2B5EF4-FFF2-40B4-BE49-F238E27FC236}">
                  <a16:creationId xmlns:a16="http://schemas.microsoft.com/office/drawing/2014/main" id="{CA084E1E-2B77-47EC-81A3-EE15B366374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71172" y="5004729"/>
              <a:ext cx="360546" cy="354165"/>
            </a:xfrm>
            <a:prstGeom prst="rect">
              <a:avLst/>
            </a:prstGeom>
          </p:spPr>
        </p:pic>
        <p:grpSp>
          <p:nvGrpSpPr>
            <p:cNvPr id="162" name="Group 161">
              <a:extLst>
                <a:ext uri="{FF2B5EF4-FFF2-40B4-BE49-F238E27FC236}">
                  <a16:creationId xmlns:a16="http://schemas.microsoft.com/office/drawing/2014/main" id="{95A3E521-A9A6-49CF-878D-B0EC6765E122}"/>
                </a:ext>
              </a:extLst>
            </p:cNvPr>
            <p:cNvGrpSpPr/>
            <p:nvPr/>
          </p:nvGrpSpPr>
          <p:grpSpPr>
            <a:xfrm>
              <a:off x="3359379" y="4819152"/>
              <a:ext cx="368471" cy="226809"/>
              <a:chOff x="2209764" y="4348830"/>
              <a:chExt cx="368471" cy="226809"/>
            </a:xfrm>
          </p:grpSpPr>
          <p:sp>
            <p:nvSpPr>
              <p:cNvPr id="164" name="Rectangle: Rounded Corners 163">
                <a:extLst>
                  <a:ext uri="{FF2B5EF4-FFF2-40B4-BE49-F238E27FC236}">
                    <a16:creationId xmlns:a16="http://schemas.microsoft.com/office/drawing/2014/main" id="{8DBC1D4D-2CFB-4B09-9AC9-582DBA74EC06}"/>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TextBox 9">
                <a:extLst>
                  <a:ext uri="{FF2B5EF4-FFF2-40B4-BE49-F238E27FC236}">
                    <a16:creationId xmlns:a16="http://schemas.microsoft.com/office/drawing/2014/main" id="{45D490E7-A4D9-41D7-A7C0-4A97C0D1A4B3}"/>
                  </a:ext>
                </a:extLst>
              </p:cNvPr>
              <p:cNvSpPr txBox="1">
                <a:spLocks noChangeArrowheads="1"/>
              </p:cNvSpPr>
              <p:nvPr/>
            </p:nvSpPr>
            <p:spPr bwMode="auto">
              <a:xfrm>
                <a:off x="2209764" y="4348830"/>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163" name="Straight Connector 162">
              <a:extLst>
                <a:ext uri="{FF2B5EF4-FFF2-40B4-BE49-F238E27FC236}">
                  <a16:creationId xmlns:a16="http://schemas.microsoft.com/office/drawing/2014/main" id="{1EB94079-BFC2-46DD-BFF8-15F7C1007977}"/>
                </a:ext>
              </a:extLst>
            </p:cNvPr>
            <p:cNvCxnSpPr>
              <a:cxnSpLocks/>
            </p:cNvCxnSpPr>
            <p:nvPr/>
          </p:nvCxnSpPr>
          <p:spPr>
            <a:xfrm flipV="1">
              <a:off x="3549584" y="4705804"/>
              <a:ext cx="10222" cy="136377"/>
            </a:xfrm>
            <a:prstGeom prst="line">
              <a:avLst/>
            </a:prstGeom>
          </p:spPr>
          <p:style>
            <a:lnRef idx="1">
              <a:schemeClr val="dk1"/>
            </a:lnRef>
            <a:fillRef idx="0">
              <a:schemeClr val="dk1"/>
            </a:fillRef>
            <a:effectRef idx="0">
              <a:schemeClr val="dk1"/>
            </a:effectRef>
            <a:fontRef idx="minor">
              <a:schemeClr val="tx1"/>
            </a:fontRef>
          </p:style>
        </p:cxnSp>
      </p:grpSp>
      <p:grpSp>
        <p:nvGrpSpPr>
          <p:cNvPr id="166" name="Group 165">
            <a:extLst>
              <a:ext uri="{FF2B5EF4-FFF2-40B4-BE49-F238E27FC236}">
                <a16:creationId xmlns:a16="http://schemas.microsoft.com/office/drawing/2014/main" id="{0A8468B7-3D12-4241-9540-63E7F1AAF433}"/>
              </a:ext>
            </a:extLst>
          </p:cNvPr>
          <p:cNvGrpSpPr/>
          <p:nvPr/>
        </p:nvGrpSpPr>
        <p:grpSpPr>
          <a:xfrm>
            <a:off x="1695003" y="5195479"/>
            <a:ext cx="372339" cy="653090"/>
            <a:chOff x="3359379" y="4705804"/>
            <a:chExt cx="372339" cy="653090"/>
          </a:xfrm>
        </p:grpSpPr>
        <p:pic>
          <p:nvPicPr>
            <p:cNvPr id="167" name="Graphic 70" descr="House outline">
              <a:extLst>
                <a:ext uri="{FF2B5EF4-FFF2-40B4-BE49-F238E27FC236}">
                  <a16:creationId xmlns:a16="http://schemas.microsoft.com/office/drawing/2014/main" id="{0A273B79-0375-444B-8F9A-7BF28C331F7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71172" y="5004729"/>
              <a:ext cx="360546" cy="354165"/>
            </a:xfrm>
            <a:prstGeom prst="rect">
              <a:avLst/>
            </a:prstGeom>
          </p:spPr>
        </p:pic>
        <p:grpSp>
          <p:nvGrpSpPr>
            <p:cNvPr id="168" name="Group 167">
              <a:extLst>
                <a:ext uri="{FF2B5EF4-FFF2-40B4-BE49-F238E27FC236}">
                  <a16:creationId xmlns:a16="http://schemas.microsoft.com/office/drawing/2014/main" id="{A5721C11-ECF1-40AC-8E4E-8715FF23CFBC}"/>
                </a:ext>
              </a:extLst>
            </p:cNvPr>
            <p:cNvGrpSpPr/>
            <p:nvPr/>
          </p:nvGrpSpPr>
          <p:grpSpPr>
            <a:xfrm>
              <a:off x="3359379" y="4819152"/>
              <a:ext cx="368471" cy="226809"/>
              <a:chOff x="2209764" y="4348830"/>
              <a:chExt cx="368471" cy="226809"/>
            </a:xfrm>
          </p:grpSpPr>
          <p:sp>
            <p:nvSpPr>
              <p:cNvPr id="170" name="Rectangle: Rounded Corners 169">
                <a:extLst>
                  <a:ext uri="{FF2B5EF4-FFF2-40B4-BE49-F238E27FC236}">
                    <a16:creationId xmlns:a16="http://schemas.microsoft.com/office/drawing/2014/main" id="{497EFFD9-1AC0-4123-A32E-39F99D714DFC}"/>
                  </a:ext>
                </a:extLst>
              </p:cNvPr>
              <p:cNvSpPr/>
              <p:nvPr/>
            </p:nvSpPr>
            <p:spPr>
              <a:xfrm>
                <a:off x="2251409" y="4385084"/>
                <a:ext cx="262013" cy="171284"/>
              </a:xfrm>
              <a:prstGeom prst="roundRect">
                <a:avLst/>
              </a:prstGeom>
              <a:solidFill>
                <a:srgbClr val="BCD7D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TextBox 9">
                <a:extLst>
                  <a:ext uri="{FF2B5EF4-FFF2-40B4-BE49-F238E27FC236}">
                    <a16:creationId xmlns:a16="http://schemas.microsoft.com/office/drawing/2014/main" id="{FB8FBD02-E099-4BB7-AF36-50824F65937A}"/>
                  </a:ext>
                </a:extLst>
              </p:cNvPr>
              <p:cNvSpPr txBox="1">
                <a:spLocks noChangeArrowheads="1"/>
              </p:cNvSpPr>
              <p:nvPr/>
            </p:nvSpPr>
            <p:spPr bwMode="auto">
              <a:xfrm>
                <a:off x="2209764" y="4348830"/>
                <a:ext cx="368471" cy="2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HH</a:t>
                </a:r>
                <a:endParaRPr kumimoji="0" lang="en-US" altLang="en-US" sz="1800" b="0" i="0" u="none" strike="noStrike" kern="1200" cap="none" spc="0" normalizeH="0" baseline="0" noProof="0">
                  <a:ln>
                    <a:noFill/>
                  </a:ln>
                  <a:solidFill>
                    <a:srgbClr val="7B282E">
                      <a:lumMod val="50000"/>
                    </a:srgbClr>
                  </a:solidFill>
                  <a:effectLst/>
                  <a:uLnTx/>
                  <a:uFillTx/>
                  <a:latin typeface="Roboto" panose="02000000000000000000" pitchFamily="2" charset="0"/>
                  <a:ea typeface="Roboto" panose="02000000000000000000" pitchFamily="2" charset="0"/>
                  <a:cs typeface="+mn-cs"/>
                </a:endParaRPr>
              </a:p>
            </p:txBody>
          </p:sp>
        </p:grpSp>
        <p:cxnSp>
          <p:nvCxnSpPr>
            <p:cNvPr id="169" name="Straight Connector 168">
              <a:extLst>
                <a:ext uri="{FF2B5EF4-FFF2-40B4-BE49-F238E27FC236}">
                  <a16:creationId xmlns:a16="http://schemas.microsoft.com/office/drawing/2014/main" id="{E4E1D5E4-9A94-42AD-8869-1DD9501C9785}"/>
                </a:ext>
              </a:extLst>
            </p:cNvPr>
            <p:cNvCxnSpPr>
              <a:cxnSpLocks/>
            </p:cNvCxnSpPr>
            <p:nvPr/>
          </p:nvCxnSpPr>
          <p:spPr>
            <a:xfrm flipV="1">
              <a:off x="3549584" y="4705804"/>
              <a:ext cx="10222" cy="136377"/>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6646694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ded9e7e3-2001-4c25-95fb-53b958629671"/>
  <p:tag name="SLIDO_EVENT_SECTION_UUID" val="d0dfd69d-6106-4a09-ac78-afe9e43617fc"/>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BULLETS" val="true"/>
</p:tagLst>
</file>

<file path=ppt/tags/tag13.xml><?xml version="1.0" encoding="utf-8"?>
<p:tagLst xmlns:a="http://schemas.openxmlformats.org/drawingml/2006/main" xmlns:r="http://schemas.openxmlformats.org/officeDocument/2006/relationships" xmlns:p="http://schemas.openxmlformats.org/presentationml/2006/main">
  <p:tag name="BULLETS" val="true"/>
</p:tagLst>
</file>

<file path=ppt/tags/tag14.xml><?xml version="1.0" encoding="utf-8"?>
<p:tagLst xmlns:a="http://schemas.openxmlformats.org/drawingml/2006/main" xmlns:r="http://schemas.openxmlformats.org/officeDocument/2006/relationships" xmlns:p="http://schemas.openxmlformats.org/presentationml/2006/main">
  <p:tag name="BULLETS" val="true"/>
</p:tagLst>
</file>

<file path=ppt/tags/tag15.xml><?xml version="1.0" encoding="utf-8"?>
<p:tagLst xmlns:a="http://schemas.openxmlformats.org/drawingml/2006/main" xmlns:r="http://schemas.openxmlformats.org/officeDocument/2006/relationships" xmlns:p="http://schemas.openxmlformats.org/presentationml/2006/main">
  <p:tag name="BULLETS" val="true"/>
</p:tagLst>
</file>

<file path=ppt/tags/tag16.xml><?xml version="1.0" encoding="utf-8"?>
<p:tagLst xmlns:a="http://schemas.openxmlformats.org/drawingml/2006/main" xmlns:r="http://schemas.openxmlformats.org/officeDocument/2006/relationships" xmlns:p="http://schemas.openxmlformats.org/presentationml/2006/main">
  <p:tag name="BULLETS" val="true"/>
</p:tagLst>
</file>

<file path=ppt/tags/tag17.xml><?xml version="1.0" encoding="utf-8"?>
<p:tagLst xmlns:a="http://schemas.openxmlformats.org/drawingml/2006/main" xmlns:r="http://schemas.openxmlformats.org/officeDocument/2006/relationships" xmlns:p="http://schemas.openxmlformats.org/presentationml/2006/main">
  <p:tag name="BULLETS" val="true"/>
</p:tagLst>
</file>

<file path=ppt/tags/tag18.xml><?xml version="1.0" encoding="utf-8"?>
<p:tagLst xmlns:a="http://schemas.openxmlformats.org/drawingml/2006/main" xmlns:r="http://schemas.openxmlformats.org/officeDocument/2006/relationships" xmlns:p="http://schemas.openxmlformats.org/presentationml/2006/main">
  <p:tag name="BULLETS" val="true"/>
</p:tagLst>
</file>

<file path=ppt/tags/tag19.xml><?xml version="1.0" encoding="utf-8"?>
<p:tagLst xmlns:a="http://schemas.openxmlformats.org/drawingml/2006/main" xmlns:r="http://schemas.openxmlformats.org/officeDocument/2006/relationships" xmlns:p="http://schemas.openxmlformats.org/presentationml/2006/main">
  <p:tag name="BULLETS" val="tru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A4NTk4MTh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METADATA" val="eyJUaW1lc3RhbXAiOjE2NzA4NTk4MDd9"/>
  <p:tag name="SLIDO_TYPE" val="SlidoQA"/>
</p:tagLst>
</file>

<file path=ppt/tags/tag21.xml><?xml version="1.0" encoding="utf-8"?>
<p:tagLst xmlns:a="http://schemas.openxmlformats.org/drawingml/2006/main" xmlns:r="http://schemas.openxmlformats.org/officeDocument/2006/relationships" xmlns:p="http://schemas.openxmlformats.org/presentationml/2006/main">
  <p:tag name="SLIDO_ELEMENT" val="logo"/>
</p:tagLst>
</file>

<file path=ppt/tags/tag2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3.xml><?xml version="1.0" encoding="utf-8"?>
<p:tagLst xmlns:a="http://schemas.openxmlformats.org/drawingml/2006/main" xmlns:r="http://schemas.openxmlformats.org/officeDocument/2006/relationships" xmlns:p="http://schemas.openxmlformats.org/presentationml/2006/main">
  <p:tag name="SLIDO_ELEMENT" val="title"/>
</p:tagLst>
</file>

<file path=ppt/tags/tag24.xml><?xml version="1.0" encoding="utf-8"?>
<p:tagLst xmlns:a="http://schemas.openxmlformats.org/drawingml/2006/main" xmlns:r="http://schemas.openxmlformats.org/officeDocument/2006/relationships" xmlns:p="http://schemas.openxmlformats.org/presentationml/2006/main">
  <p:tag name="SLIDO_ELEMENT" val="footer"/>
</p:tagLst>
</file>

<file path=ppt/tags/tag25.xml><?xml version="1.0" encoding="utf-8"?>
<p:tagLst xmlns:a="http://schemas.openxmlformats.org/drawingml/2006/main" xmlns:r="http://schemas.openxmlformats.org/officeDocument/2006/relationships" xmlns:p="http://schemas.openxmlformats.org/presentationml/2006/main">
  <p:tag name="SLIDO_METADATA" val="eyJUaW1lc3RhbXAiOjE2NzA4NTk3OTR9"/>
  <p:tag name="SLIDO_TYPE" val="SlidoPoll"/>
  <p:tag name="SLIDO_POLL_UUID" val="b6d03d49-7681-4589-884d-dffbc1f7c31b"/>
  <p:tag name="SLIDO_TIMELINE" val="W3sic2NyZWVuIjoiU3VydmV5SW50cm8iLCJzaG93UmVzdWx0cyI6ZmFsc2UsInNob3dDb3JyZWN0QW5zd2VycyI6ZmFsc2UsInZvdGluZ0xvY2tlZCI6ZmFsc2V9LHsicG9sbFF1ZXN0aW9uVXVpZCI6Ijc5NzY0MTMwLWQ2NmItNDNkNS1iMmFmLWM3YzM1MjZhYmI1ZCIsInNob3dSZXN1bHRzIjp0cnVlLCJzaG93Q29ycmVjdEFuc3dlcnMiOmZhbHNlLCJ2b3RpbmdMb2NrZWQiOmZhbHNlfSx7InBvbGxRdWVzdGlvblV1aWQiOiI3YzIxNzgyOS0yNThiLTRjM2QtOTc0OC04ZmFlODlmMGU0ZDIiLCJzaG93UmVzdWx0cyI6dHJ1ZSwic2hvd0NvcnJlY3RBbnN3ZXJzIjpmYWxzZSwidm90aW5nTG9ja2VkIjpmYWxzZX1d"/>
</p:tagLst>
</file>

<file path=ppt/tags/tag26.xml><?xml version="1.0" encoding="utf-8"?>
<p:tagLst xmlns:a="http://schemas.openxmlformats.org/drawingml/2006/main" xmlns:r="http://schemas.openxmlformats.org/officeDocument/2006/relationships" xmlns:p="http://schemas.openxmlformats.org/presentationml/2006/main">
  <p:tag name="SLIDO_ELEMENT" val="logo"/>
</p:tagLst>
</file>

<file path=ppt/tags/tag2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28.xml><?xml version="1.0" encoding="utf-8"?>
<p:tagLst xmlns:a="http://schemas.openxmlformats.org/drawingml/2006/main" xmlns:r="http://schemas.openxmlformats.org/officeDocument/2006/relationships" xmlns:p="http://schemas.openxmlformats.org/presentationml/2006/main">
  <p:tag name="SLIDO_ELEMENT" val="title"/>
</p:tagLst>
</file>

<file path=ppt/tags/tag29.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A4NTk4Nzd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3.xml><?xml version="1.0" encoding="utf-8"?>
<a:theme xmlns:a="http://schemas.openxmlformats.org/drawingml/2006/main" name="1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 id="{13F187BB-78E3-4A7C-B20E-26E9F70DEF93}" vid="{1EAB65F2-04EF-4D79-9E87-F7D6E0961EFD}"/>
    </a:ext>
  </a:extLst>
</a:theme>
</file>

<file path=ppt/theme/theme4.xml><?xml version="1.0" encoding="utf-8"?>
<a:theme xmlns:a="http://schemas.openxmlformats.org/drawingml/2006/main" name="2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 id="{13F187BB-78E3-4A7C-B20E-26E9F70DEF93}" vid="{1EAB65F2-04EF-4D79-9E87-F7D6E0961EFD}"/>
    </a:ext>
  </a:extLst>
</a:theme>
</file>

<file path=ppt/theme/theme5.xml><?xml version="1.0" encoding="utf-8"?>
<a:theme xmlns:a="http://schemas.openxmlformats.org/drawingml/2006/main" name="1_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7F3447-4B93-44BA-86EC-08F1999C5A12}">
  <ds:schemaRefs>
    <ds:schemaRef ds:uri="http://schemas.microsoft.com/office/infopath/2007/PartnerControls"/>
    <ds:schemaRef ds:uri="33669984-af94-4b35-9f37-f4574e663bce"/>
    <ds:schemaRef ds:uri="http://schemas.microsoft.com/office/2006/metadata/properties"/>
    <ds:schemaRef ds:uri="http://purl.org/dc/dcmitype/"/>
    <ds:schemaRef ds:uri="http://schemas.microsoft.com/office/2006/documentManagement/types"/>
    <ds:schemaRef ds:uri="d5e8df70-7ba7-462a-92bc-0eb2af61e599"/>
    <ds:schemaRef ds:uri="http://schemas.openxmlformats.org/package/2006/metadata/core-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C906FD57-F337-4C84-9888-E5FC9E069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36FFEE-8B3D-47E6-944B-D4B17342C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REC Code Manager Template</Template>
  <TotalTime>236</TotalTime>
  <Words>5243</Words>
  <Application>Microsoft Office PowerPoint</Application>
  <PresentationFormat>Widescreen</PresentationFormat>
  <Paragraphs>948</Paragraphs>
  <Slides>41</Slides>
  <Notes>30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41</vt:i4>
      </vt:variant>
    </vt:vector>
  </HeadingPairs>
  <TitlesOfParts>
    <vt:vector size="55" baseType="lpstr">
      <vt:lpstr>-apple-system</vt:lpstr>
      <vt:lpstr>Arial</vt:lpstr>
      <vt:lpstr>Calibri</vt:lpstr>
      <vt:lpstr>Lato</vt:lpstr>
      <vt:lpstr>Roboto</vt:lpstr>
      <vt:lpstr>Symbol</vt:lpstr>
      <vt:lpstr>Ubuntu</vt:lpstr>
      <vt:lpstr>Verdana</vt:lpstr>
      <vt:lpstr>Wingdings</vt:lpstr>
      <vt:lpstr>REC Light Event Theme</vt:lpstr>
      <vt:lpstr>REC Alternative Event Theme</vt:lpstr>
      <vt:lpstr>1_REC Light Event Theme</vt:lpstr>
      <vt:lpstr>2_REC Light Event Theme</vt:lpstr>
      <vt:lpstr>1_REC Alternative Event Theme</vt:lpstr>
      <vt:lpstr>The Theft Estimation Methodology </vt:lpstr>
      <vt:lpstr>Introducing Your presenters and Q&amp;A Panel members</vt:lpstr>
      <vt:lpstr>Housekeeping</vt:lpstr>
      <vt:lpstr>PowerPoint Presentation</vt:lpstr>
      <vt:lpstr>Agenda For today</vt:lpstr>
      <vt:lpstr>Part 1 – Background and High level overview </vt:lpstr>
      <vt:lpstr>Background of the theft Estimation Methodology </vt:lpstr>
      <vt:lpstr>Objective</vt:lpstr>
      <vt:lpstr>The Initial Methodologies </vt:lpstr>
      <vt:lpstr>Data Gathering</vt:lpstr>
      <vt:lpstr>Methodology Overview</vt:lpstr>
      <vt:lpstr>Summary of Methodology </vt:lpstr>
      <vt:lpstr>Methodology overview </vt:lpstr>
      <vt:lpstr>Methodology overview Continued </vt:lpstr>
      <vt:lpstr>Hypothesis </vt:lpstr>
      <vt:lpstr>Hypotheses testing results 1/3</vt:lpstr>
      <vt:lpstr>Hypotheses testing results 2/3 </vt:lpstr>
      <vt:lpstr>Hypotheses testing results 3/3 </vt:lpstr>
      <vt:lpstr>Energy Theft Value</vt:lpstr>
      <vt:lpstr>Final estimation </vt:lpstr>
      <vt:lpstr>Final estimation </vt:lpstr>
      <vt:lpstr>Analysis Limitations</vt:lpstr>
      <vt:lpstr>Next Steps</vt:lpstr>
      <vt:lpstr>Next steps</vt:lpstr>
      <vt:lpstr>Next steps</vt:lpstr>
      <vt:lpstr>PowerPoint Presentation</vt:lpstr>
      <vt:lpstr>Part 2 – Methodology Deep Dive </vt:lpstr>
      <vt:lpstr>Content </vt:lpstr>
      <vt:lpstr>Data acquired for methodology</vt:lpstr>
      <vt:lpstr>Linking all the data sources together</vt:lpstr>
      <vt:lpstr>An understanding of the quality of the data as well as building insights was required to determine the right model to build</vt:lpstr>
      <vt:lpstr>Model development – high level predictive modelling overview</vt:lpstr>
      <vt:lpstr>Model Development – Step 1: Pre-processing</vt:lpstr>
      <vt:lpstr>Model development – step 2: model set up</vt:lpstr>
      <vt:lpstr>Model development –Step 3: train model</vt:lpstr>
      <vt:lpstr>Model development –Step 4: test model</vt:lpstr>
      <vt:lpstr>The predictions were run on a representative sample of the population</vt:lpstr>
      <vt:lpstr>Assurance </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Amie Lauper-Bull</dc:creator>
  <cp:lastModifiedBy>Amie Lauper-Bull</cp:lastModifiedBy>
  <cp:revision>5</cp:revision>
  <dcterms:created xsi:type="dcterms:W3CDTF">2022-12-12T15:39:00Z</dcterms:created>
  <dcterms:modified xsi:type="dcterms:W3CDTF">2022-12-13T13:06:22Z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0x01010064B6ABD153718F40AB257D99BCA5D342</vt:lpwstr>
  </property>
  <property fmtid="{D5CDD505-2E9C-101B-9397-08002B2CF9AE}" pid="3" name="MediaServiceImageTags">
    <vt:lpwstr/>
  </property>
  <property fmtid="{D5CDD505-2E9C-101B-9397-08002B2CF9AE}" pid="4" name="SlidoAppVersion">
    <vt:lpwstr>1.5.3.3511</vt:lpwstr>
  </property>
</Properties>
</file>